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diagrams/drawing3.xml" ContentType="application/vnd.ms-office.drawingml.diagramDrawing+xml"/>
  <Override PartName="/ppt/theme/theme1.xml" ContentType="application/vnd.openxmlformats-officedocument.theme+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commentAuthors.xml" ContentType="application/vnd.openxmlformats-officedocument.presentationml.commentAuthors+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327" r:id="rId2"/>
    <p:sldId id="330" r:id="rId3"/>
    <p:sldId id="328" r:id="rId4"/>
    <p:sldId id="331" r:id="rId5"/>
    <p:sldId id="362" r:id="rId6"/>
    <p:sldId id="332" r:id="rId7"/>
    <p:sldId id="335" r:id="rId8"/>
    <p:sldId id="261" r:id="rId9"/>
    <p:sldId id="263" r:id="rId10"/>
    <p:sldId id="264" r:id="rId11"/>
    <p:sldId id="2939" r:id="rId12"/>
    <p:sldId id="349" r:id="rId13"/>
    <p:sldId id="287" r:id="rId14"/>
    <p:sldId id="368" r:id="rId15"/>
    <p:sldId id="288" r:id="rId16"/>
    <p:sldId id="290" r:id="rId17"/>
    <p:sldId id="291" r:id="rId18"/>
    <p:sldId id="295" r:id="rId19"/>
    <p:sldId id="294" r:id="rId20"/>
    <p:sldId id="350" r:id="rId21"/>
    <p:sldId id="334" r:id="rId22"/>
    <p:sldId id="345" r:id="rId23"/>
    <p:sldId id="2940" r:id="rId24"/>
    <p:sldId id="367" r:id="rId25"/>
    <p:sldId id="346" r:id="rId26"/>
    <p:sldId id="369" r:id="rId27"/>
    <p:sldId id="354" r:id="rId28"/>
    <p:sldId id="355" r:id="rId29"/>
    <p:sldId id="356" r:id="rId30"/>
    <p:sldId id="360" r:id="rId31"/>
    <p:sldId id="361" r:id="rId32"/>
    <p:sldId id="2920" r:id="rId33"/>
    <p:sldId id="2938" r:id="rId34"/>
    <p:sldId id="270" r:id="rId35"/>
    <p:sldId id="292" r:id="rId36"/>
    <p:sldId id="366"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drea, Caroline" initials="DC" lastIdx="1" clrIdx="0">
    <p:extLst>
      <p:ext uri="{19B8F6BF-5375-455C-9EA6-DF929625EA0E}">
        <p15:presenceInfo xmlns:p15="http://schemas.microsoft.com/office/powerpoint/2012/main" userId="S::cdandrea@gse.harvard.edu::6f2b055d-7fb6-4a82-88ba-c005ea6c9b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p:restoredTop sz="79417" autoAdjust="0"/>
  </p:normalViewPr>
  <p:slideViewPr>
    <p:cSldViewPr snapToGrid="0" snapToObjects="1">
      <p:cViewPr varScale="1">
        <p:scale>
          <a:sx n="75" d="100"/>
          <a:sy n="75" d="100"/>
        </p:scale>
        <p:origin x="1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hyperlink" Target="http://pwract.org/wp-content/uploads/2018/12/CCPE-Framework-121618.pdf" TargetMode="Externa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png"/><Relationship Id="rId5" Type="http://schemas.openxmlformats.org/officeDocument/2006/relationships/hyperlink" Target="http://pwract.org/wp-content/uploads/2018/12/CCPE-Framework-121618.pdf" TargetMode="External"/><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C22B6-3E8A-4904-A96C-B36E7F29C24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27BD097-23B8-48FD-BB44-34650C9CBD51}">
      <dgm:prSet/>
      <dgm:spPr/>
      <dgm:t>
        <a:bodyPr/>
        <a:lstStyle/>
        <a:p>
          <a:r>
            <a:rPr lang="en-US"/>
            <a:t>Establish expectations for implementing high-quality, rigorous work-based learning experiences that prepare young people to be college and career ready through the development of Essential, Entrepreneurial and Technical Employability Competencies</a:t>
          </a:r>
        </a:p>
      </dgm:t>
    </dgm:pt>
    <dgm:pt modelId="{C54B29E4-E894-421E-BD06-EB8C82FDE6E9}" type="parTrans" cxnId="{BD2661CA-558A-4557-B53F-8F5586E98049}">
      <dgm:prSet/>
      <dgm:spPr/>
      <dgm:t>
        <a:bodyPr/>
        <a:lstStyle/>
        <a:p>
          <a:endParaRPr lang="en-US"/>
        </a:p>
      </dgm:t>
    </dgm:pt>
    <dgm:pt modelId="{D56E7193-9A80-4C41-9B35-CFD6FA70D005}" type="sibTrans" cxnId="{BD2661CA-558A-4557-B53F-8F5586E98049}">
      <dgm:prSet/>
      <dgm:spPr/>
      <dgm:t>
        <a:bodyPr/>
        <a:lstStyle/>
        <a:p>
          <a:endParaRPr lang="en-US"/>
        </a:p>
      </dgm:t>
    </dgm:pt>
    <dgm:pt modelId="{7B4A0A1B-21C5-431D-870D-009D773F6D3C}">
      <dgm:prSet/>
      <dgm:spPr/>
      <dgm:t>
        <a:bodyPr/>
        <a:lstStyle/>
        <a:p>
          <a:r>
            <a:rPr lang="en-US" dirty="0"/>
            <a:t>Provide guidance, tools, and frameworks to offer a Career Development Experience, which adhere the framework of the Postsecondary and Workforce Readiness Act for </a:t>
          </a:r>
          <a:r>
            <a:rPr lang="en-US" u="sng" dirty="0">
              <a:hlinkClick xmlns:r="http://schemas.openxmlformats.org/officeDocument/2006/relationships" r:id="rId1"/>
            </a:rPr>
            <a:t>College and Career Pathway Endorsement framework</a:t>
          </a:r>
          <a:endParaRPr lang="en-US" dirty="0"/>
        </a:p>
      </dgm:t>
    </dgm:pt>
    <dgm:pt modelId="{96A2AC87-8979-402B-9A0B-0EFEECD8E16E}" type="parTrans" cxnId="{F54B7BE2-CA46-46FE-BA1F-1E478BBA1688}">
      <dgm:prSet/>
      <dgm:spPr/>
      <dgm:t>
        <a:bodyPr/>
        <a:lstStyle/>
        <a:p>
          <a:endParaRPr lang="en-US"/>
        </a:p>
      </dgm:t>
    </dgm:pt>
    <dgm:pt modelId="{CEED7D3E-5238-4081-9A5E-BE61FBA3FF39}" type="sibTrans" cxnId="{F54B7BE2-CA46-46FE-BA1F-1E478BBA1688}">
      <dgm:prSet/>
      <dgm:spPr/>
      <dgm:t>
        <a:bodyPr/>
        <a:lstStyle/>
        <a:p>
          <a:endParaRPr lang="en-US"/>
        </a:p>
      </dgm:t>
    </dgm:pt>
    <dgm:pt modelId="{6510E47F-EAA4-4A3F-964F-71640FF36344}">
      <dgm:prSet/>
      <dgm:spPr/>
      <dgm:t>
        <a:bodyPr/>
        <a:lstStyle/>
        <a:p>
          <a:r>
            <a:rPr lang="en-US"/>
            <a:t>Highlight best practice examples of how organizations are accomplishing this on-the-ground and spark thinking for other communities on how these examples might be modified to fit into their own unique context</a:t>
          </a:r>
        </a:p>
      </dgm:t>
    </dgm:pt>
    <dgm:pt modelId="{447E5B8E-9D3C-4875-8DF2-F7EE752D78CC}" type="parTrans" cxnId="{C14078C6-1F0B-4A88-9221-67B2BED662AA}">
      <dgm:prSet/>
      <dgm:spPr/>
      <dgm:t>
        <a:bodyPr/>
        <a:lstStyle/>
        <a:p>
          <a:endParaRPr lang="en-US"/>
        </a:p>
      </dgm:t>
    </dgm:pt>
    <dgm:pt modelId="{D5F4067F-0414-40CC-A91C-7BDB2CEAC538}" type="sibTrans" cxnId="{C14078C6-1F0B-4A88-9221-67B2BED662AA}">
      <dgm:prSet/>
      <dgm:spPr/>
      <dgm:t>
        <a:bodyPr/>
        <a:lstStyle/>
        <a:p>
          <a:endParaRPr lang="en-US"/>
        </a:p>
      </dgm:t>
    </dgm:pt>
    <dgm:pt modelId="{09D554D3-CB0E-4F33-A0CC-7FB8C388E376}" type="pres">
      <dgm:prSet presAssocID="{F01C22B6-3E8A-4904-A96C-B36E7F29C247}" presName="root" presStyleCnt="0">
        <dgm:presLayoutVars>
          <dgm:dir/>
          <dgm:resizeHandles val="exact"/>
        </dgm:presLayoutVars>
      </dgm:prSet>
      <dgm:spPr/>
    </dgm:pt>
    <dgm:pt modelId="{86F4575B-74EE-4261-9FC7-EA002504FB4A}" type="pres">
      <dgm:prSet presAssocID="{C27BD097-23B8-48FD-BB44-34650C9CBD51}" presName="compNode" presStyleCnt="0"/>
      <dgm:spPr/>
    </dgm:pt>
    <dgm:pt modelId="{D00206FD-A984-4218-AEBC-A8F79B04173E}" type="pres">
      <dgm:prSet presAssocID="{C27BD097-23B8-48FD-BB44-34650C9CBD51}" presName="bgRect" presStyleLbl="bgShp" presStyleIdx="0" presStyleCnt="3"/>
      <dgm:spPr/>
    </dgm:pt>
    <dgm:pt modelId="{60AFDBF6-BA09-402A-B53F-4E8519D6F13E}" type="pres">
      <dgm:prSet presAssocID="{C27BD097-23B8-48FD-BB44-34650C9CBD51}"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ploma Roll"/>
        </a:ext>
      </dgm:extLst>
    </dgm:pt>
    <dgm:pt modelId="{F47FEEFC-75B9-417D-B1E5-4A6523D2B28C}" type="pres">
      <dgm:prSet presAssocID="{C27BD097-23B8-48FD-BB44-34650C9CBD51}" presName="spaceRect" presStyleCnt="0"/>
      <dgm:spPr/>
    </dgm:pt>
    <dgm:pt modelId="{A762699E-18F9-4688-B1D8-FB47A7255B48}" type="pres">
      <dgm:prSet presAssocID="{C27BD097-23B8-48FD-BB44-34650C9CBD51}" presName="parTx" presStyleLbl="revTx" presStyleIdx="0" presStyleCnt="3">
        <dgm:presLayoutVars>
          <dgm:chMax val="0"/>
          <dgm:chPref val="0"/>
        </dgm:presLayoutVars>
      </dgm:prSet>
      <dgm:spPr/>
    </dgm:pt>
    <dgm:pt modelId="{934BA49D-E870-47B8-B2E1-A856760ED8D3}" type="pres">
      <dgm:prSet presAssocID="{D56E7193-9A80-4C41-9B35-CFD6FA70D005}" presName="sibTrans" presStyleCnt="0"/>
      <dgm:spPr/>
    </dgm:pt>
    <dgm:pt modelId="{D2B742C7-FC12-45E9-8B42-F840F929E91D}" type="pres">
      <dgm:prSet presAssocID="{7B4A0A1B-21C5-431D-870D-009D773F6D3C}" presName="compNode" presStyleCnt="0"/>
      <dgm:spPr/>
    </dgm:pt>
    <dgm:pt modelId="{5907BB13-8F7E-49AE-8280-44CD46BCAE66}" type="pres">
      <dgm:prSet presAssocID="{7B4A0A1B-21C5-431D-870D-009D773F6D3C}" presName="bgRect" presStyleLbl="bgShp" presStyleIdx="1" presStyleCnt="3"/>
      <dgm:spPr/>
    </dgm:pt>
    <dgm:pt modelId="{79240D77-DD6C-42AD-85A5-7B393E6E0FE1}" type="pres">
      <dgm:prSet presAssocID="{7B4A0A1B-21C5-431D-870D-009D773F6D3C}"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D18DA8D8-6D55-44BB-AC2E-6341A77BBCB1}" type="pres">
      <dgm:prSet presAssocID="{7B4A0A1B-21C5-431D-870D-009D773F6D3C}" presName="spaceRect" presStyleCnt="0"/>
      <dgm:spPr/>
    </dgm:pt>
    <dgm:pt modelId="{AEA9870A-1E29-4519-AE5B-BE12FD8BE6EC}" type="pres">
      <dgm:prSet presAssocID="{7B4A0A1B-21C5-431D-870D-009D773F6D3C}" presName="parTx" presStyleLbl="revTx" presStyleIdx="1" presStyleCnt="3">
        <dgm:presLayoutVars>
          <dgm:chMax val="0"/>
          <dgm:chPref val="0"/>
        </dgm:presLayoutVars>
      </dgm:prSet>
      <dgm:spPr/>
    </dgm:pt>
    <dgm:pt modelId="{D8D177C3-7E53-481E-B666-0139C778B6EF}" type="pres">
      <dgm:prSet presAssocID="{CEED7D3E-5238-4081-9A5E-BE61FBA3FF39}" presName="sibTrans" presStyleCnt="0"/>
      <dgm:spPr/>
    </dgm:pt>
    <dgm:pt modelId="{D73A653B-3334-41D8-BEDB-EE1DF723F4B9}" type="pres">
      <dgm:prSet presAssocID="{6510E47F-EAA4-4A3F-964F-71640FF36344}" presName="compNode" presStyleCnt="0"/>
      <dgm:spPr/>
    </dgm:pt>
    <dgm:pt modelId="{77CFEFDF-8769-48D9-A84C-800AE0A85451}" type="pres">
      <dgm:prSet presAssocID="{6510E47F-EAA4-4A3F-964F-71640FF36344}" presName="bgRect" presStyleLbl="bgShp" presStyleIdx="2" presStyleCnt="3"/>
      <dgm:spPr/>
    </dgm:pt>
    <dgm:pt modelId="{3163C482-2D84-40BB-A777-5B04C7518987}" type="pres">
      <dgm:prSet presAssocID="{6510E47F-EAA4-4A3F-964F-71640FF36344}"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Fireworks"/>
        </a:ext>
      </dgm:extLst>
    </dgm:pt>
    <dgm:pt modelId="{40F16632-BF12-44AB-9510-C9E092970103}" type="pres">
      <dgm:prSet presAssocID="{6510E47F-EAA4-4A3F-964F-71640FF36344}" presName="spaceRect" presStyleCnt="0"/>
      <dgm:spPr/>
    </dgm:pt>
    <dgm:pt modelId="{D8AF95AA-ED11-41FA-A0C1-A27B2B427C2F}" type="pres">
      <dgm:prSet presAssocID="{6510E47F-EAA4-4A3F-964F-71640FF36344}" presName="parTx" presStyleLbl="revTx" presStyleIdx="2" presStyleCnt="3">
        <dgm:presLayoutVars>
          <dgm:chMax val="0"/>
          <dgm:chPref val="0"/>
        </dgm:presLayoutVars>
      </dgm:prSet>
      <dgm:spPr/>
    </dgm:pt>
  </dgm:ptLst>
  <dgm:cxnLst>
    <dgm:cxn modelId="{E9ED9148-55FF-428D-8861-19646CF1D348}" type="presOf" srcId="{F01C22B6-3E8A-4904-A96C-B36E7F29C247}" destId="{09D554D3-CB0E-4F33-A0CC-7FB8C388E376}" srcOrd="0" destOrd="0" presId="urn:microsoft.com/office/officeart/2018/2/layout/IconVerticalSolidList"/>
    <dgm:cxn modelId="{14D0594D-2248-4D5B-B6A8-D4C10B8B4B4E}" type="presOf" srcId="{7B4A0A1B-21C5-431D-870D-009D773F6D3C}" destId="{AEA9870A-1E29-4519-AE5B-BE12FD8BE6EC}" srcOrd="0" destOrd="0" presId="urn:microsoft.com/office/officeart/2018/2/layout/IconVerticalSolidList"/>
    <dgm:cxn modelId="{C14078C6-1F0B-4A88-9221-67B2BED662AA}" srcId="{F01C22B6-3E8A-4904-A96C-B36E7F29C247}" destId="{6510E47F-EAA4-4A3F-964F-71640FF36344}" srcOrd="2" destOrd="0" parTransId="{447E5B8E-9D3C-4875-8DF2-F7EE752D78CC}" sibTransId="{D5F4067F-0414-40CC-A91C-7BDB2CEAC538}"/>
    <dgm:cxn modelId="{BD2661CA-558A-4557-B53F-8F5586E98049}" srcId="{F01C22B6-3E8A-4904-A96C-B36E7F29C247}" destId="{C27BD097-23B8-48FD-BB44-34650C9CBD51}" srcOrd="0" destOrd="0" parTransId="{C54B29E4-E894-421E-BD06-EB8C82FDE6E9}" sibTransId="{D56E7193-9A80-4C41-9B35-CFD6FA70D005}"/>
    <dgm:cxn modelId="{F54B7BE2-CA46-46FE-BA1F-1E478BBA1688}" srcId="{F01C22B6-3E8A-4904-A96C-B36E7F29C247}" destId="{7B4A0A1B-21C5-431D-870D-009D773F6D3C}" srcOrd="1" destOrd="0" parTransId="{96A2AC87-8979-402B-9A0B-0EFEECD8E16E}" sibTransId="{CEED7D3E-5238-4081-9A5E-BE61FBA3FF39}"/>
    <dgm:cxn modelId="{70ECAFF5-5FCB-49DF-A427-ADCB9F227643}" type="presOf" srcId="{6510E47F-EAA4-4A3F-964F-71640FF36344}" destId="{D8AF95AA-ED11-41FA-A0C1-A27B2B427C2F}" srcOrd="0" destOrd="0" presId="urn:microsoft.com/office/officeart/2018/2/layout/IconVerticalSolidList"/>
    <dgm:cxn modelId="{2B3DBCFB-CC15-4862-8E88-0C3D17781C45}" type="presOf" srcId="{C27BD097-23B8-48FD-BB44-34650C9CBD51}" destId="{A762699E-18F9-4688-B1D8-FB47A7255B48}" srcOrd="0" destOrd="0" presId="urn:microsoft.com/office/officeart/2018/2/layout/IconVerticalSolidList"/>
    <dgm:cxn modelId="{63C54111-9963-4C5D-B050-FAE59E110D68}" type="presParOf" srcId="{09D554D3-CB0E-4F33-A0CC-7FB8C388E376}" destId="{86F4575B-74EE-4261-9FC7-EA002504FB4A}" srcOrd="0" destOrd="0" presId="urn:microsoft.com/office/officeart/2018/2/layout/IconVerticalSolidList"/>
    <dgm:cxn modelId="{C18EC507-C900-4992-90FC-611077C889D4}" type="presParOf" srcId="{86F4575B-74EE-4261-9FC7-EA002504FB4A}" destId="{D00206FD-A984-4218-AEBC-A8F79B04173E}" srcOrd="0" destOrd="0" presId="urn:microsoft.com/office/officeart/2018/2/layout/IconVerticalSolidList"/>
    <dgm:cxn modelId="{560F8BA4-910E-4110-8015-B231FD1B1FB9}" type="presParOf" srcId="{86F4575B-74EE-4261-9FC7-EA002504FB4A}" destId="{60AFDBF6-BA09-402A-B53F-4E8519D6F13E}" srcOrd="1" destOrd="0" presId="urn:microsoft.com/office/officeart/2018/2/layout/IconVerticalSolidList"/>
    <dgm:cxn modelId="{5A5F4CA2-74A2-4DE9-9805-DAA72E2C7856}" type="presParOf" srcId="{86F4575B-74EE-4261-9FC7-EA002504FB4A}" destId="{F47FEEFC-75B9-417D-B1E5-4A6523D2B28C}" srcOrd="2" destOrd="0" presId="urn:microsoft.com/office/officeart/2018/2/layout/IconVerticalSolidList"/>
    <dgm:cxn modelId="{6795EBE9-43CB-40CA-87AA-CB3E517CE2E8}" type="presParOf" srcId="{86F4575B-74EE-4261-9FC7-EA002504FB4A}" destId="{A762699E-18F9-4688-B1D8-FB47A7255B48}" srcOrd="3" destOrd="0" presId="urn:microsoft.com/office/officeart/2018/2/layout/IconVerticalSolidList"/>
    <dgm:cxn modelId="{35587D46-96D0-47AC-A586-AB5397C2053A}" type="presParOf" srcId="{09D554D3-CB0E-4F33-A0CC-7FB8C388E376}" destId="{934BA49D-E870-47B8-B2E1-A856760ED8D3}" srcOrd="1" destOrd="0" presId="urn:microsoft.com/office/officeart/2018/2/layout/IconVerticalSolidList"/>
    <dgm:cxn modelId="{48E6899E-35F0-4F89-8192-AB43AF29A3E3}" type="presParOf" srcId="{09D554D3-CB0E-4F33-A0CC-7FB8C388E376}" destId="{D2B742C7-FC12-45E9-8B42-F840F929E91D}" srcOrd="2" destOrd="0" presId="urn:microsoft.com/office/officeart/2018/2/layout/IconVerticalSolidList"/>
    <dgm:cxn modelId="{A391D33B-2361-4FDE-8C3F-2A9E96FF75EE}" type="presParOf" srcId="{D2B742C7-FC12-45E9-8B42-F840F929E91D}" destId="{5907BB13-8F7E-49AE-8280-44CD46BCAE66}" srcOrd="0" destOrd="0" presId="urn:microsoft.com/office/officeart/2018/2/layout/IconVerticalSolidList"/>
    <dgm:cxn modelId="{FFCF6184-6427-4602-ADB0-0D4FA1B4BA93}" type="presParOf" srcId="{D2B742C7-FC12-45E9-8B42-F840F929E91D}" destId="{79240D77-DD6C-42AD-85A5-7B393E6E0FE1}" srcOrd="1" destOrd="0" presId="urn:microsoft.com/office/officeart/2018/2/layout/IconVerticalSolidList"/>
    <dgm:cxn modelId="{F5989C53-5120-4A70-A5F6-12D472795FB3}" type="presParOf" srcId="{D2B742C7-FC12-45E9-8B42-F840F929E91D}" destId="{D18DA8D8-6D55-44BB-AC2E-6341A77BBCB1}" srcOrd="2" destOrd="0" presId="urn:microsoft.com/office/officeart/2018/2/layout/IconVerticalSolidList"/>
    <dgm:cxn modelId="{BAE5C9E5-D3BC-43F6-BD1A-F1D80AE17976}" type="presParOf" srcId="{D2B742C7-FC12-45E9-8B42-F840F929E91D}" destId="{AEA9870A-1E29-4519-AE5B-BE12FD8BE6EC}" srcOrd="3" destOrd="0" presId="urn:microsoft.com/office/officeart/2018/2/layout/IconVerticalSolidList"/>
    <dgm:cxn modelId="{3767F0C6-D6E9-469E-823C-06E161FFD95F}" type="presParOf" srcId="{09D554D3-CB0E-4F33-A0CC-7FB8C388E376}" destId="{D8D177C3-7E53-481E-B666-0139C778B6EF}" srcOrd="3" destOrd="0" presId="urn:microsoft.com/office/officeart/2018/2/layout/IconVerticalSolidList"/>
    <dgm:cxn modelId="{3E71C0E5-3D71-49E5-B1EF-5A8C13D2573C}" type="presParOf" srcId="{09D554D3-CB0E-4F33-A0CC-7FB8C388E376}" destId="{D73A653B-3334-41D8-BEDB-EE1DF723F4B9}" srcOrd="4" destOrd="0" presId="urn:microsoft.com/office/officeart/2018/2/layout/IconVerticalSolidList"/>
    <dgm:cxn modelId="{FF1BCEDC-9D5D-4E5F-B4BA-8000B101B254}" type="presParOf" srcId="{D73A653B-3334-41D8-BEDB-EE1DF723F4B9}" destId="{77CFEFDF-8769-48D9-A84C-800AE0A85451}" srcOrd="0" destOrd="0" presId="urn:microsoft.com/office/officeart/2018/2/layout/IconVerticalSolidList"/>
    <dgm:cxn modelId="{CD8B2585-1F4D-4809-BFE3-AE16AA4778FC}" type="presParOf" srcId="{D73A653B-3334-41D8-BEDB-EE1DF723F4B9}" destId="{3163C482-2D84-40BB-A777-5B04C7518987}" srcOrd="1" destOrd="0" presId="urn:microsoft.com/office/officeart/2018/2/layout/IconVerticalSolidList"/>
    <dgm:cxn modelId="{59C9C243-2D9F-42D8-83DC-A67FF3E6CFCF}" type="presParOf" srcId="{D73A653B-3334-41D8-BEDB-EE1DF723F4B9}" destId="{40F16632-BF12-44AB-9510-C9E092970103}" srcOrd="2" destOrd="0" presId="urn:microsoft.com/office/officeart/2018/2/layout/IconVerticalSolidList"/>
    <dgm:cxn modelId="{14C1D1FB-1BB2-4C2A-9A51-1DF58AF4935A}" type="presParOf" srcId="{D73A653B-3334-41D8-BEDB-EE1DF723F4B9}" destId="{D8AF95AA-ED11-41FA-A0C1-A27B2B427C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C44A5-A029-4E98-BBA2-68F3D5DC836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DD1B102-46C8-49D5-A990-C3B9E515F352}">
      <dgm:prSet custT="1"/>
      <dgm:spPr/>
      <dgm:t>
        <a:bodyPr/>
        <a:lstStyle/>
        <a:p>
          <a:pPr>
            <a:lnSpc>
              <a:spcPct val="100000"/>
            </a:lnSpc>
          </a:pPr>
          <a:r>
            <a:rPr lang="en-US" sz="2400" b="1" dirty="0"/>
            <a:t>Toolkit Document: </a:t>
          </a:r>
        </a:p>
        <a:p>
          <a:pPr>
            <a:lnSpc>
              <a:spcPct val="100000"/>
            </a:lnSpc>
          </a:pPr>
          <a:r>
            <a:rPr lang="en-US" sz="2400" dirty="0"/>
            <a:t>A PDF document is available for download and guides readers through each stage of implementation with links to related resources and materials</a:t>
          </a:r>
        </a:p>
      </dgm:t>
    </dgm:pt>
    <dgm:pt modelId="{7D2DD035-CE38-4119-96B0-31A3234E0E46}" type="parTrans" cxnId="{F9D33F33-A4EB-4F12-A095-6595407B7D35}">
      <dgm:prSet/>
      <dgm:spPr/>
      <dgm:t>
        <a:bodyPr/>
        <a:lstStyle/>
        <a:p>
          <a:endParaRPr lang="en-US"/>
        </a:p>
      </dgm:t>
    </dgm:pt>
    <dgm:pt modelId="{907E5358-62D4-4F83-B819-63066C97A43D}" type="sibTrans" cxnId="{F9D33F33-A4EB-4F12-A095-6595407B7D35}">
      <dgm:prSet/>
      <dgm:spPr/>
      <dgm:t>
        <a:bodyPr/>
        <a:lstStyle/>
        <a:p>
          <a:pPr>
            <a:lnSpc>
              <a:spcPct val="100000"/>
            </a:lnSpc>
          </a:pPr>
          <a:endParaRPr lang="en-US"/>
        </a:p>
      </dgm:t>
    </dgm:pt>
    <dgm:pt modelId="{524BC637-2104-4ECB-87DF-43277AF55DFD}">
      <dgm:prSet custT="1"/>
      <dgm:spPr/>
      <dgm:t>
        <a:bodyPr/>
        <a:lstStyle/>
        <a:p>
          <a:pPr>
            <a:lnSpc>
              <a:spcPct val="100000"/>
            </a:lnSpc>
          </a:pPr>
          <a:r>
            <a:rPr lang="en-US" sz="2400" b="1" dirty="0"/>
            <a:t>Customizable Templates: </a:t>
          </a:r>
        </a:p>
        <a:p>
          <a:pPr>
            <a:lnSpc>
              <a:spcPct val="100000"/>
            </a:lnSpc>
          </a:pPr>
          <a:r>
            <a:rPr lang="en-US" sz="2400" dirty="0"/>
            <a:t>Within the document and website are links to templates that can be customized to reflect the unique context and needs of each community and organization</a:t>
          </a:r>
        </a:p>
      </dgm:t>
    </dgm:pt>
    <dgm:pt modelId="{BCA208FB-62FF-4D44-AC5A-9970E0AB9245}" type="parTrans" cxnId="{5A951117-B711-4891-B7A7-76D1F544BB9F}">
      <dgm:prSet/>
      <dgm:spPr/>
      <dgm:t>
        <a:bodyPr/>
        <a:lstStyle/>
        <a:p>
          <a:endParaRPr lang="en-US"/>
        </a:p>
      </dgm:t>
    </dgm:pt>
    <dgm:pt modelId="{145B3B45-539F-48C1-881D-1F98D42CE379}" type="sibTrans" cxnId="{5A951117-B711-4891-B7A7-76D1F544BB9F}">
      <dgm:prSet/>
      <dgm:spPr/>
      <dgm:t>
        <a:bodyPr/>
        <a:lstStyle/>
        <a:p>
          <a:endParaRPr lang="en-US"/>
        </a:p>
      </dgm:t>
    </dgm:pt>
    <dgm:pt modelId="{CE2B5770-F542-498E-9B79-42CD1FA4CE7D}" type="pres">
      <dgm:prSet presAssocID="{F2EC44A5-A029-4E98-BBA2-68F3D5DC8368}" presName="root" presStyleCnt="0">
        <dgm:presLayoutVars>
          <dgm:dir/>
          <dgm:resizeHandles val="exact"/>
        </dgm:presLayoutVars>
      </dgm:prSet>
      <dgm:spPr/>
    </dgm:pt>
    <dgm:pt modelId="{27DE83DF-16D4-41F2-833A-1BC0F349687D}" type="pres">
      <dgm:prSet presAssocID="{F2EC44A5-A029-4E98-BBA2-68F3D5DC8368}" presName="container" presStyleCnt="0">
        <dgm:presLayoutVars>
          <dgm:dir/>
          <dgm:resizeHandles val="exact"/>
        </dgm:presLayoutVars>
      </dgm:prSet>
      <dgm:spPr/>
    </dgm:pt>
    <dgm:pt modelId="{775A14A7-D53F-41F1-8F86-90CBEB409F6B}" type="pres">
      <dgm:prSet presAssocID="{4DD1B102-46C8-49D5-A990-C3B9E515F352}" presName="compNode" presStyleCnt="0"/>
      <dgm:spPr/>
    </dgm:pt>
    <dgm:pt modelId="{0A217BE7-4048-435F-BF71-AB9B660D4DB7}" type="pres">
      <dgm:prSet presAssocID="{4DD1B102-46C8-49D5-A990-C3B9E515F352}" presName="iconBgRect" presStyleLbl="bgShp" presStyleIdx="0" presStyleCnt="2"/>
      <dgm:spPr/>
    </dgm:pt>
    <dgm:pt modelId="{E9E1654B-2114-47FC-8777-F83A8A029EB8}" type="pres">
      <dgm:prSet presAssocID="{4DD1B102-46C8-49D5-A990-C3B9E515F35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C0A82438-0A90-4B2B-BACB-AFDF028387B6}" type="pres">
      <dgm:prSet presAssocID="{4DD1B102-46C8-49D5-A990-C3B9E515F352}" presName="spaceRect" presStyleCnt="0"/>
      <dgm:spPr/>
    </dgm:pt>
    <dgm:pt modelId="{160E5EF2-40EE-43BF-B49F-A295EF671BFC}" type="pres">
      <dgm:prSet presAssocID="{4DD1B102-46C8-49D5-A990-C3B9E515F352}" presName="textRect" presStyleLbl="revTx" presStyleIdx="0" presStyleCnt="2">
        <dgm:presLayoutVars>
          <dgm:chMax val="1"/>
          <dgm:chPref val="1"/>
        </dgm:presLayoutVars>
      </dgm:prSet>
      <dgm:spPr/>
    </dgm:pt>
    <dgm:pt modelId="{08DD6108-FB35-4723-AF54-E9CECFA3236D}" type="pres">
      <dgm:prSet presAssocID="{907E5358-62D4-4F83-B819-63066C97A43D}" presName="sibTrans" presStyleLbl="sibTrans2D1" presStyleIdx="0" presStyleCnt="0"/>
      <dgm:spPr/>
    </dgm:pt>
    <dgm:pt modelId="{5AEF3A86-413F-4E08-B38F-96B8997BF96D}" type="pres">
      <dgm:prSet presAssocID="{524BC637-2104-4ECB-87DF-43277AF55DFD}" presName="compNode" presStyleCnt="0"/>
      <dgm:spPr/>
    </dgm:pt>
    <dgm:pt modelId="{7B824041-28BD-4965-AE0C-2E993487ACA2}" type="pres">
      <dgm:prSet presAssocID="{524BC637-2104-4ECB-87DF-43277AF55DFD}" presName="iconBgRect" presStyleLbl="bgShp" presStyleIdx="1" presStyleCnt="2"/>
      <dgm:spPr/>
    </dgm:pt>
    <dgm:pt modelId="{9ED00B01-9A16-41DD-8C2F-79D82DD3F47C}" type="pres">
      <dgm:prSet presAssocID="{524BC637-2104-4ECB-87DF-43277AF55DF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5DCC3193-B2A5-4ECF-BFDE-EC0D8FF332CC}" type="pres">
      <dgm:prSet presAssocID="{524BC637-2104-4ECB-87DF-43277AF55DFD}" presName="spaceRect" presStyleCnt="0"/>
      <dgm:spPr/>
    </dgm:pt>
    <dgm:pt modelId="{2D0D1A2B-E334-4335-ACF6-C0B14EB15135}" type="pres">
      <dgm:prSet presAssocID="{524BC637-2104-4ECB-87DF-43277AF55DFD}" presName="textRect" presStyleLbl="revTx" presStyleIdx="1" presStyleCnt="2">
        <dgm:presLayoutVars>
          <dgm:chMax val="1"/>
          <dgm:chPref val="1"/>
        </dgm:presLayoutVars>
      </dgm:prSet>
      <dgm:spPr/>
    </dgm:pt>
  </dgm:ptLst>
  <dgm:cxnLst>
    <dgm:cxn modelId="{5A951117-B711-4891-B7A7-76D1F544BB9F}" srcId="{F2EC44A5-A029-4E98-BBA2-68F3D5DC8368}" destId="{524BC637-2104-4ECB-87DF-43277AF55DFD}" srcOrd="1" destOrd="0" parTransId="{BCA208FB-62FF-4D44-AC5A-9970E0AB9245}" sibTransId="{145B3B45-539F-48C1-881D-1F98D42CE379}"/>
    <dgm:cxn modelId="{F9D33F33-A4EB-4F12-A095-6595407B7D35}" srcId="{F2EC44A5-A029-4E98-BBA2-68F3D5DC8368}" destId="{4DD1B102-46C8-49D5-A990-C3B9E515F352}" srcOrd="0" destOrd="0" parTransId="{7D2DD035-CE38-4119-96B0-31A3234E0E46}" sibTransId="{907E5358-62D4-4F83-B819-63066C97A43D}"/>
    <dgm:cxn modelId="{498CBB70-3971-4D8D-87A9-0BE3F460755F}" type="presOf" srcId="{F2EC44A5-A029-4E98-BBA2-68F3D5DC8368}" destId="{CE2B5770-F542-498E-9B79-42CD1FA4CE7D}" srcOrd="0" destOrd="0" presId="urn:microsoft.com/office/officeart/2018/2/layout/IconCircleList"/>
    <dgm:cxn modelId="{F2B23694-8D10-4866-8A8D-2F75305C1C36}" type="presOf" srcId="{524BC637-2104-4ECB-87DF-43277AF55DFD}" destId="{2D0D1A2B-E334-4335-ACF6-C0B14EB15135}" srcOrd="0" destOrd="0" presId="urn:microsoft.com/office/officeart/2018/2/layout/IconCircleList"/>
    <dgm:cxn modelId="{7E125ABD-8286-4C28-BF2E-7B8066103BA7}" type="presOf" srcId="{907E5358-62D4-4F83-B819-63066C97A43D}" destId="{08DD6108-FB35-4723-AF54-E9CECFA3236D}" srcOrd="0" destOrd="0" presId="urn:microsoft.com/office/officeart/2018/2/layout/IconCircleList"/>
    <dgm:cxn modelId="{91B3D7F4-C248-40F9-A04C-AAA5AE36E551}" type="presOf" srcId="{4DD1B102-46C8-49D5-A990-C3B9E515F352}" destId="{160E5EF2-40EE-43BF-B49F-A295EF671BFC}" srcOrd="0" destOrd="0" presId="urn:microsoft.com/office/officeart/2018/2/layout/IconCircleList"/>
    <dgm:cxn modelId="{3B0DFDDE-79DF-4C03-8021-5C347E767071}" type="presParOf" srcId="{CE2B5770-F542-498E-9B79-42CD1FA4CE7D}" destId="{27DE83DF-16D4-41F2-833A-1BC0F349687D}" srcOrd="0" destOrd="0" presId="urn:microsoft.com/office/officeart/2018/2/layout/IconCircleList"/>
    <dgm:cxn modelId="{5DF82CAA-F93C-404D-9CAF-8E689B46B57A}" type="presParOf" srcId="{27DE83DF-16D4-41F2-833A-1BC0F349687D}" destId="{775A14A7-D53F-41F1-8F86-90CBEB409F6B}" srcOrd="0" destOrd="0" presId="urn:microsoft.com/office/officeart/2018/2/layout/IconCircleList"/>
    <dgm:cxn modelId="{0D23A9EB-3AF4-4F33-9340-B2E679A4D7B5}" type="presParOf" srcId="{775A14A7-D53F-41F1-8F86-90CBEB409F6B}" destId="{0A217BE7-4048-435F-BF71-AB9B660D4DB7}" srcOrd="0" destOrd="0" presId="urn:microsoft.com/office/officeart/2018/2/layout/IconCircleList"/>
    <dgm:cxn modelId="{0B2DF0CC-3B02-43F7-A6CA-F190BDA9F1B4}" type="presParOf" srcId="{775A14A7-D53F-41F1-8F86-90CBEB409F6B}" destId="{E9E1654B-2114-47FC-8777-F83A8A029EB8}" srcOrd="1" destOrd="0" presId="urn:microsoft.com/office/officeart/2018/2/layout/IconCircleList"/>
    <dgm:cxn modelId="{724B3C36-0EFB-4BAD-8D61-EE4FDFEBEC6F}" type="presParOf" srcId="{775A14A7-D53F-41F1-8F86-90CBEB409F6B}" destId="{C0A82438-0A90-4B2B-BACB-AFDF028387B6}" srcOrd="2" destOrd="0" presId="urn:microsoft.com/office/officeart/2018/2/layout/IconCircleList"/>
    <dgm:cxn modelId="{D2459CDA-2D4B-421F-84CA-C39E8F4DC1FB}" type="presParOf" srcId="{775A14A7-D53F-41F1-8F86-90CBEB409F6B}" destId="{160E5EF2-40EE-43BF-B49F-A295EF671BFC}" srcOrd="3" destOrd="0" presId="urn:microsoft.com/office/officeart/2018/2/layout/IconCircleList"/>
    <dgm:cxn modelId="{1AA6F0B5-A3D4-4F87-AAD4-E53BA008E0FC}" type="presParOf" srcId="{27DE83DF-16D4-41F2-833A-1BC0F349687D}" destId="{08DD6108-FB35-4723-AF54-E9CECFA3236D}" srcOrd="1" destOrd="0" presId="urn:microsoft.com/office/officeart/2018/2/layout/IconCircleList"/>
    <dgm:cxn modelId="{275EEA87-22BC-4F43-B649-D10671992D53}" type="presParOf" srcId="{27DE83DF-16D4-41F2-833A-1BC0F349687D}" destId="{5AEF3A86-413F-4E08-B38F-96B8997BF96D}" srcOrd="2" destOrd="0" presId="urn:microsoft.com/office/officeart/2018/2/layout/IconCircleList"/>
    <dgm:cxn modelId="{2A3683B8-67E6-412E-B79C-AC561F251E33}" type="presParOf" srcId="{5AEF3A86-413F-4E08-B38F-96B8997BF96D}" destId="{7B824041-28BD-4965-AE0C-2E993487ACA2}" srcOrd="0" destOrd="0" presId="urn:microsoft.com/office/officeart/2018/2/layout/IconCircleList"/>
    <dgm:cxn modelId="{E7066680-1B4D-432E-91D3-90BA843A2D4F}" type="presParOf" srcId="{5AEF3A86-413F-4E08-B38F-96B8997BF96D}" destId="{9ED00B01-9A16-41DD-8C2F-79D82DD3F47C}" srcOrd="1" destOrd="0" presId="urn:microsoft.com/office/officeart/2018/2/layout/IconCircleList"/>
    <dgm:cxn modelId="{8EE80918-9C82-4BA9-94B4-6824753DADCB}" type="presParOf" srcId="{5AEF3A86-413F-4E08-B38F-96B8997BF96D}" destId="{5DCC3193-B2A5-4ECF-BFDE-EC0D8FF332CC}" srcOrd="2" destOrd="0" presId="urn:microsoft.com/office/officeart/2018/2/layout/IconCircleList"/>
    <dgm:cxn modelId="{6E8B4F00-BACF-41E2-B6A5-E45B6D924306}" type="presParOf" srcId="{5AEF3A86-413F-4E08-B38F-96B8997BF96D}" destId="{2D0D1A2B-E334-4335-ACF6-C0B14EB1513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0DD982-3AD1-4DA4-9373-74036B2A495D}"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430A983D-951C-45CC-8D17-14A3ABC16C82}">
      <dgm:prSet/>
      <dgm:spPr/>
      <dgm:t>
        <a:bodyPr/>
        <a:lstStyle/>
        <a:p>
          <a:r>
            <a:rPr lang="en-US" dirty="0"/>
            <a:t>Highlight and explore innovative models for work-based learning with a focus this first year on virtual work-based learning</a:t>
          </a:r>
        </a:p>
      </dgm:t>
    </dgm:pt>
    <dgm:pt modelId="{A5D0AF8C-C760-4A00-973C-4CA127535577}" type="parTrans" cxnId="{DC023293-ED3D-4B06-B4DC-F1C8A72058B3}">
      <dgm:prSet/>
      <dgm:spPr/>
      <dgm:t>
        <a:bodyPr/>
        <a:lstStyle/>
        <a:p>
          <a:endParaRPr lang="en-US"/>
        </a:p>
      </dgm:t>
    </dgm:pt>
    <dgm:pt modelId="{A18AA431-9EF2-4370-8016-B0112B29AE1E}" type="sibTrans" cxnId="{DC023293-ED3D-4B06-B4DC-F1C8A72058B3}">
      <dgm:prSet/>
      <dgm:spPr/>
      <dgm:t>
        <a:bodyPr/>
        <a:lstStyle/>
        <a:p>
          <a:endParaRPr lang="en-US"/>
        </a:p>
      </dgm:t>
    </dgm:pt>
    <dgm:pt modelId="{F23F82FF-6F23-4787-AE76-C7EB133A7E79}">
      <dgm:prSet/>
      <dgm:spPr/>
      <dgm:t>
        <a:bodyPr/>
        <a:lstStyle/>
        <a:p>
          <a:r>
            <a:rPr lang="en-US" dirty="0"/>
            <a:t>Engage in conversations on creating sustainable, high-quality models that ultimately provide broader and more equitable access to work-based learning with a focus on building social capital for Black and Latinx students</a:t>
          </a:r>
        </a:p>
      </dgm:t>
    </dgm:pt>
    <dgm:pt modelId="{7F884F09-783E-41C4-977C-4E36EC331D13}" type="parTrans" cxnId="{D34C62B9-4C5A-4C87-8D7F-17965B886E82}">
      <dgm:prSet/>
      <dgm:spPr/>
      <dgm:t>
        <a:bodyPr/>
        <a:lstStyle/>
        <a:p>
          <a:endParaRPr lang="en-US"/>
        </a:p>
      </dgm:t>
    </dgm:pt>
    <dgm:pt modelId="{147CAA38-DCDD-4421-A2B3-A6A7BA0C8E51}" type="sibTrans" cxnId="{D34C62B9-4C5A-4C87-8D7F-17965B886E82}">
      <dgm:prSet/>
      <dgm:spPr/>
      <dgm:t>
        <a:bodyPr/>
        <a:lstStyle/>
        <a:p>
          <a:endParaRPr lang="en-US"/>
        </a:p>
      </dgm:t>
    </dgm:pt>
    <dgm:pt modelId="{E39D2791-2C53-4B09-A986-2CAF546FFFBA}">
      <dgm:prSet/>
      <dgm:spPr/>
      <dgm:t>
        <a:bodyPr/>
        <a:lstStyle/>
        <a:p>
          <a:r>
            <a:rPr lang="en-US"/>
            <a:t>Build connections among communities to share best practices, learnings and resources</a:t>
          </a:r>
        </a:p>
      </dgm:t>
    </dgm:pt>
    <dgm:pt modelId="{85BAD80E-A20C-4F27-A4B5-3A021F9AA14D}" type="parTrans" cxnId="{38974B1B-2FB1-45F6-B20C-21ACB3289D9C}">
      <dgm:prSet/>
      <dgm:spPr/>
      <dgm:t>
        <a:bodyPr/>
        <a:lstStyle/>
        <a:p>
          <a:endParaRPr lang="en-US"/>
        </a:p>
      </dgm:t>
    </dgm:pt>
    <dgm:pt modelId="{C6BA95D2-BEDD-4B1A-BA73-5D54DCEC66F3}" type="sibTrans" cxnId="{38974B1B-2FB1-45F6-B20C-21ACB3289D9C}">
      <dgm:prSet/>
      <dgm:spPr/>
      <dgm:t>
        <a:bodyPr/>
        <a:lstStyle/>
        <a:p>
          <a:endParaRPr lang="en-US"/>
        </a:p>
      </dgm:t>
    </dgm:pt>
    <dgm:pt modelId="{3046AAAF-BC00-42B0-9D91-EBAE3961DA75}">
      <dgm:prSet/>
      <dgm:spPr/>
      <dgm:t>
        <a:bodyPr/>
        <a:lstStyle/>
        <a:p>
          <a:r>
            <a:rPr lang="en-US" dirty="0"/>
            <a:t>Identify needs for state policy changes or support systems</a:t>
          </a:r>
        </a:p>
      </dgm:t>
    </dgm:pt>
    <dgm:pt modelId="{1EB84DE2-E254-4532-B123-035B62CA3FF4}" type="parTrans" cxnId="{5005637E-8A35-4F19-BE90-D7C0F248D0F9}">
      <dgm:prSet/>
      <dgm:spPr/>
      <dgm:t>
        <a:bodyPr/>
        <a:lstStyle/>
        <a:p>
          <a:endParaRPr lang="en-US"/>
        </a:p>
      </dgm:t>
    </dgm:pt>
    <dgm:pt modelId="{13649A05-9FD4-40CC-8200-811E16C5F1C4}" type="sibTrans" cxnId="{5005637E-8A35-4F19-BE90-D7C0F248D0F9}">
      <dgm:prSet/>
      <dgm:spPr/>
      <dgm:t>
        <a:bodyPr/>
        <a:lstStyle/>
        <a:p>
          <a:endParaRPr lang="en-US"/>
        </a:p>
      </dgm:t>
    </dgm:pt>
    <dgm:pt modelId="{FBA5E056-28C0-4832-951A-12D3D6B6F5F4}" type="pres">
      <dgm:prSet presAssocID="{F10DD982-3AD1-4DA4-9373-74036B2A495D}" presName="linearFlow" presStyleCnt="0">
        <dgm:presLayoutVars>
          <dgm:dir/>
          <dgm:resizeHandles val="exact"/>
        </dgm:presLayoutVars>
      </dgm:prSet>
      <dgm:spPr/>
    </dgm:pt>
    <dgm:pt modelId="{0AAE823C-4C37-4D3B-8D99-66981D9BD8C6}" type="pres">
      <dgm:prSet presAssocID="{430A983D-951C-45CC-8D17-14A3ABC16C82}" presName="composite" presStyleCnt="0"/>
      <dgm:spPr/>
    </dgm:pt>
    <dgm:pt modelId="{A77DCC6A-F02D-45D2-B4F1-F363A53BDEA9}" type="pres">
      <dgm:prSet presAssocID="{430A983D-951C-45CC-8D17-14A3ABC16C82}" presName="imgShp" presStyleLbl="fgImgPlace1" presStyleIdx="0" presStyleCnt="4" custLinFactNeighborX="-6229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ghtbulb and gear"/>
        </a:ext>
      </dgm:extLst>
    </dgm:pt>
    <dgm:pt modelId="{6E985CC3-5683-4256-BD57-A72B71F37D91}" type="pres">
      <dgm:prSet presAssocID="{430A983D-951C-45CC-8D17-14A3ABC16C82}" presName="txShp" presStyleLbl="node1" presStyleIdx="0" presStyleCnt="4" custScaleX="119100" custLinFactNeighborX="9002">
        <dgm:presLayoutVars>
          <dgm:bulletEnabled val="1"/>
        </dgm:presLayoutVars>
      </dgm:prSet>
      <dgm:spPr/>
    </dgm:pt>
    <dgm:pt modelId="{C21DE966-96B2-46A1-9AFD-2291769C8F0A}" type="pres">
      <dgm:prSet presAssocID="{A18AA431-9EF2-4370-8016-B0112B29AE1E}" presName="spacing" presStyleCnt="0"/>
      <dgm:spPr/>
    </dgm:pt>
    <dgm:pt modelId="{F071C7D6-CBA2-4988-94DB-41364C2D6572}" type="pres">
      <dgm:prSet presAssocID="{F23F82FF-6F23-4787-AE76-C7EB133A7E79}" presName="composite" presStyleCnt="0"/>
      <dgm:spPr/>
    </dgm:pt>
    <dgm:pt modelId="{E787DF04-87B0-43BF-9C63-62932B3CE7CD}" type="pres">
      <dgm:prSet presAssocID="{F23F82FF-6F23-4787-AE76-C7EB133A7E79}" presName="imgShp" presStyleLbl="fgImgPlace1" presStyleIdx="1" presStyleCnt="4" custLinFactNeighborX="-6229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a:ext>
      </dgm:extLst>
    </dgm:pt>
    <dgm:pt modelId="{8B1EFFC4-87D4-4F3F-9930-B4C2760233BB}" type="pres">
      <dgm:prSet presAssocID="{F23F82FF-6F23-4787-AE76-C7EB133A7E79}" presName="txShp" presStyleLbl="node1" presStyleIdx="1" presStyleCnt="4" custScaleX="119100" custLinFactNeighborX="9002">
        <dgm:presLayoutVars>
          <dgm:bulletEnabled val="1"/>
        </dgm:presLayoutVars>
      </dgm:prSet>
      <dgm:spPr/>
    </dgm:pt>
    <dgm:pt modelId="{87D0867A-D5F1-4406-8B51-F35088CD3C21}" type="pres">
      <dgm:prSet presAssocID="{147CAA38-DCDD-4421-A2B3-A6A7BA0C8E51}" presName="spacing" presStyleCnt="0"/>
      <dgm:spPr/>
    </dgm:pt>
    <dgm:pt modelId="{0A3AABB6-B75A-4734-9002-5F8AAAFBABA4}" type="pres">
      <dgm:prSet presAssocID="{E39D2791-2C53-4B09-A986-2CAF546FFFBA}" presName="composite" presStyleCnt="0"/>
      <dgm:spPr/>
    </dgm:pt>
    <dgm:pt modelId="{C5D0E64F-2BC9-4757-B843-E2CC1B7CB0AC}" type="pres">
      <dgm:prSet presAssocID="{E39D2791-2C53-4B09-A986-2CAF546FFFBA}" presName="imgShp" presStyleLbl="fgImgPlace1" presStyleIdx="2" presStyleCnt="4" custLinFactNeighborX="-62291"/>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nections"/>
        </a:ext>
      </dgm:extLst>
    </dgm:pt>
    <dgm:pt modelId="{74A921C6-0EB9-4BBC-A604-D17FDE632B5D}" type="pres">
      <dgm:prSet presAssocID="{E39D2791-2C53-4B09-A986-2CAF546FFFBA}" presName="txShp" presStyleLbl="node1" presStyleIdx="2" presStyleCnt="4" custScaleX="119100" custLinFactNeighborX="9002">
        <dgm:presLayoutVars>
          <dgm:bulletEnabled val="1"/>
        </dgm:presLayoutVars>
      </dgm:prSet>
      <dgm:spPr/>
    </dgm:pt>
    <dgm:pt modelId="{2C2351D3-8775-40AF-A22C-AD97407E68AD}" type="pres">
      <dgm:prSet presAssocID="{C6BA95D2-BEDD-4B1A-BA73-5D54DCEC66F3}" presName="spacing" presStyleCnt="0"/>
      <dgm:spPr/>
    </dgm:pt>
    <dgm:pt modelId="{984EDB6E-9DA7-4C89-B437-796E66D13F73}" type="pres">
      <dgm:prSet presAssocID="{3046AAAF-BC00-42B0-9D91-EBAE3961DA75}" presName="composite" presStyleCnt="0"/>
      <dgm:spPr/>
    </dgm:pt>
    <dgm:pt modelId="{81EC65EC-D5C5-4873-8220-6CE3436BA522}" type="pres">
      <dgm:prSet presAssocID="{3046AAAF-BC00-42B0-9D91-EBAE3961DA75}" presName="imgShp" presStyleLbl="fgImgPlace1" presStyleIdx="3" presStyleCnt="4" custLinFactNeighborX="-62291"/>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tract"/>
        </a:ext>
      </dgm:extLst>
    </dgm:pt>
    <dgm:pt modelId="{1DE22049-9480-4606-AF3B-8FD098A1DE54}" type="pres">
      <dgm:prSet presAssocID="{3046AAAF-BC00-42B0-9D91-EBAE3961DA75}" presName="txShp" presStyleLbl="node1" presStyleIdx="3" presStyleCnt="4" custScaleX="119100" custLinFactNeighborX="9002">
        <dgm:presLayoutVars>
          <dgm:bulletEnabled val="1"/>
        </dgm:presLayoutVars>
      </dgm:prSet>
      <dgm:spPr/>
    </dgm:pt>
  </dgm:ptLst>
  <dgm:cxnLst>
    <dgm:cxn modelId="{38974B1B-2FB1-45F6-B20C-21ACB3289D9C}" srcId="{F10DD982-3AD1-4DA4-9373-74036B2A495D}" destId="{E39D2791-2C53-4B09-A986-2CAF546FFFBA}" srcOrd="2" destOrd="0" parTransId="{85BAD80E-A20C-4F27-A4B5-3A021F9AA14D}" sibTransId="{C6BA95D2-BEDD-4B1A-BA73-5D54DCEC66F3}"/>
    <dgm:cxn modelId="{13CFE362-0C09-4450-8739-D87CB43958C6}" type="presOf" srcId="{F10DD982-3AD1-4DA4-9373-74036B2A495D}" destId="{FBA5E056-28C0-4832-951A-12D3D6B6F5F4}" srcOrd="0" destOrd="0" presId="urn:microsoft.com/office/officeart/2005/8/layout/vList3"/>
    <dgm:cxn modelId="{8ECB9169-7D56-4A16-B590-A4F75AA9E766}" type="presOf" srcId="{F23F82FF-6F23-4787-AE76-C7EB133A7E79}" destId="{8B1EFFC4-87D4-4F3F-9930-B4C2760233BB}" srcOrd="0" destOrd="0" presId="urn:microsoft.com/office/officeart/2005/8/layout/vList3"/>
    <dgm:cxn modelId="{863CDC7D-A87D-4F37-8AB9-A390346F7563}" type="presOf" srcId="{430A983D-951C-45CC-8D17-14A3ABC16C82}" destId="{6E985CC3-5683-4256-BD57-A72B71F37D91}" srcOrd="0" destOrd="0" presId="urn:microsoft.com/office/officeart/2005/8/layout/vList3"/>
    <dgm:cxn modelId="{5005637E-8A35-4F19-BE90-D7C0F248D0F9}" srcId="{F10DD982-3AD1-4DA4-9373-74036B2A495D}" destId="{3046AAAF-BC00-42B0-9D91-EBAE3961DA75}" srcOrd="3" destOrd="0" parTransId="{1EB84DE2-E254-4532-B123-035B62CA3FF4}" sibTransId="{13649A05-9FD4-40CC-8200-811E16C5F1C4}"/>
    <dgm:cxn modelId="{DC023293-ED3D-4B06-B4DC-F1C8A72058B3}" srcId="{F10DD982-3AD1-4DA4-9373-74036B2A495D}" destId="{430A983D-951C-45CC-8D17-14A3ABC16C82}" srcOrd="0" destOrd="0" parTransId="{A5D0AF8C-C760-4A00-973C-4CA127535577}" sibTransId="{A18AA431-9EF2-4370-8016-B0112B29AE1E}"/>
    <dgm:cxn modelId="{B1B320A9-8A0E-4BB1-AEA6-0B9C700F02E6}" type="presOf" srcId="{3046AAAF-BC00-42B0-9D91-EBAE3961DA75}" destId="{1DE22049-9480-4606-AF3B-8FD098A1DE54}" srcOrd="0" destOrd="0" presId="urn:microsoft.com/office/officeart/2005/8/layout/vList3"/>
    <dgm:cxn modelId="{D34C62B9-4C5A-4C87-8D7F-17965B886E82}" srcId="{F10DD982-3AD1-4DA4-9373-74036B2A495D}" destId="{F23F82FF-6F23-4787-AE76-C7EB133A7E79}" srcOrd="1" destOrd="0" parTransId="{7F884F09-783E-41C4-977C-4E36EC331D13}" sibTransId="{147CAA38-DCDD-4421-A2B3-A6A7BA0C8E51}"/>
    <dgm:cxn modelId="{630989BE-2CF5-4951-A93A-2B4C325121E7}" type="presOf" srcId="{E39D2791-2C53-4B09-A986-2CAF546FFFBA}" destId="{74A921C6-0EB9-4BBC-A604-D17FDE632B5D}" srcOrd="0" destOrd="0" presId="urn:microsoft.com/office/officeart/2005/8/layout/vList3"/>
    <dgm:cxn modelId="{66F874B9-C7AD-46F0-B550-40253E9400E8}" type="presParOf" srcId="{FBA5E056-28C0-4832-951A-12D3D6B6F5F4}" destId="{0AAE823C-4C37-4D3B-8D99-66981D9BD8C6}" srcOrd="0" destOrd="0" presId="urn:microsoft.com/office/officeart/2005/8/layout/vList3"/>
    <dgm:cxn modelId="{5060C121-2213-4B6D-8338-38E27BC1EE44}" type="presParOf" srcId="{0AAE823C-4C37-4D3B-8D99-66981D9BD8C6}" destId="{A77DCC6A-F02D-45D2-B4F1-F363A53BDEA9}" srcOrd="0" destOrd="0" presId="urn:microsoft.com/office/officeart/2005/8/layout/vList3"/>
    <dgm:cxn modelId="{5F928753-E09E-44D4-BA9E-2BA8CFF10129}" type="presParOf" srcId="{0AAE823C-4C37-4D3B-8D99-66981D9BD8C6}" destId="{6E985CC3-5683-4256-BD57-A72B71F37D91}" srcOrd="1" destOrd="0" presId="urn:microsoft.com/office/officeart/2005/8/layout/vList3"/>
    <dgm:cxn modelId="{E39928D4-3B93-4610-B355-EBFB632BF0E0}" type="presParOf" srcId="{FBA5E056-28C0-4832-951A-12D3D6B6F5F4}" destId="{C21DE966-96B2-46A1-9AFD-2291769C8F0A}" srcOrd="1" destOrd="0" presId="urn:microsoft.com/office/officeart/2005/8/layout/vList3"/>
    <dgm:cxn modelId="{DA4A984D-5B84-48C1-99B3-D9C2F095776D}" type="presParOf" srcId="{FBA5E056-28C0-4832-951A-12D3D6B6F5F4}" destId="{F071C7D6-CBA2-4988-94DB-41364C2D6572}" srcOrd="2" destOrd="0" presId="urn:microsoft.com/office/officeart/2005/8/layout/vList3"/>
    <dgm:cxn modelId="{2AD8451A-BAA4-4DA9-AAE1-9C70E5A30C11}" type="presParOf" srcId="{F071C7D6-CBA2-4988-94DB-41364C2D6572}" destId="{E787DF04-87B0-43BF-9C63-62932B3CE7CD}" srcOrd="0" destOrd="0" presId="urn:microsoft.com/office/officeart/2005/8/layout/vList3"/>
    <dgm:cxn modelId="{402EA93A-7F76-4F66-BDEC-7A7E73FF9B16}" type="presParOf" srcId="{F071C7D6-CBA2-4988-94DB-41364C2D6572}" destId="{8B1EFFC4-87D4-4F3F-9930-B4C2760233BB}" srcOrd="1" destOrd="0" presId="urn:microsoft.com/office/officeart/2005/8/layout/vList3"/>
    <dgm:cxn modelId="{19EF51DD-ECF1-46E2-BA97-986ED1859BF7}" type="presParOf" srcId="{FBA5E056-28C0-4832-951A-12D3D6B6F5F4}" destId="{87D0867A-D5F1-4406-8B51-F35088CD3C21}" srcOrd="3" destOrd="0" presId="urn:microsoft.com/office/officeart/2005/8/layout/vList3"/>
    <dgm:cxn modelId="{2C93A3E1-53DD-4B73-ACAA-210DBB8705B8}" type="presParOf" srcId="{FBA5E056-28C0-4832-951A-12D3D6B6F5F4}" destId="{0A3AABB6-B75A-4734-9002-5F8AAAFBABA4}" srcOrd="4" destOrd="0" presId="urn:microsoft.com/office/officeart/2005/8/layout/vList3"/>
    <dgm:cxn modelId="{99177DFD-32B1-4863-A1AF-6330EE437290}" type="presParOf" srcId="{0A3AABB6-B75A-4734-9002-5F8AAAFBABA4}" destId="{C5D0E64F-2BC9-4757-B843-E2CC1B7CB0AC}" srcOrd="0" destOrd="0" presId="urn:microsoft.com/office/officeart/2005/8/layout/vList3"/>
    <dgm:cxn modelId="{89AEC626-A48E-4E4C-9517-0E2395297F3E}" type="presParOf" srcId="{0A3AABB6-B75A-4734-9002-5F8AAAFBABA4}" destId="{74A921C6-0EB9-4BBC-A604-D17FDE632B5D}" srcOrd="1" destOrd="0" presId="urn:microsoft.com/office/officeart/2005/8/layout/vList3"/>
    <dgm:cxn modelId="{9A133A5C-90EF-4FF6-A3AC-9E9D238A6973}" type="presParOf" srcId="{FBA5E056-28C0-4832-951A-12D3D6B6F5F4}" destId="{2C2351D3-8775-40AF-A22C-AD97407E68AD}" srcOrd="5" destOrd="0" presId="urn:microsoft.com/office/officeart/2005/8/layout/vList3"/>
    <dgm:cxn modelId="{9F00DC6D-24EB-45C7-B812-53C907C16EC6}" type="presParOf" srcId="{FBA5E056-28C0-4832-951A-12D3D6B6F5F4}" destId="{984EDB6E-9DA7-4C89-B437-796E66D13F73}" srcOrd="6" destOrd="0" presId="urn:microsoft.com/office/officeart/2005/8/layout/vList3"/>
    <dgm:cxn modelId="{732CCCCE-AD95-4A0A-B981-F9F6771754EB}" type="presParOf" srcId="{984EDB6E-9DA7-4C89-B437-796E66D13F73}" destId="{81EC65EC-D5C5-4873-8220-6CE3436BA522}" srcOrd="0" destOrd="0" presId="urn:microsoft.com/office/officeart/2005/8/layout/vList3"/>
    <dgm:cxn modelId="{110BD837-F481-4396-9F15-E872DAA0BEA8}" type="presParOf" srcId="{984EDB6E-9DA7-4C89-B437-796E66D13F73}" destId="{1DE22049-9480-4606-AF3B-8FD098A1DE5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206FD-A984-4218-AEBC-A8F79B04173E}">
      <dsp:nvSpPr>
        <dsp:cNvPr id="0" name=""/>
        <dsp:cNvSpPr/>
      </dsp:nvSpPr>
      <dsp:spPr>
        <a:xfrm>
          <a:off x="0" y="531"/>
          <a:ext cx="11407487"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AFDBF6-BA09-402A-B53F-4E8519D6F13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62699E-18F9-4688-B1D8-FB47A7255B48}">
      <dsp:nvSpPr>
        <dsp:cNvPr id="0" name=""/>
        <dsp:cNvSpPr/>
      </dsp:nvSpPr>
      <dsp:spPr>
        <a:xfrm>
          <a:off x="1435590" y="53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90000"/>
            </a:lnSpc>
            <a:spcBef>
              <a:spcPct val="0"/>
            </a:spcBef>
            <a:spcAft>
              <a:spcPct val="35000"/>
            </a:spcAft>
            <a:buNone/>
          </a:pPr>
          <a:r>
            <a:rPr lang="en-US" sz="2100" kern="1200"/>
            <a:t>Establish expectations for implementing high-quality, rigorous work-based learning experiences that prepare young people to be college and career ready through the development of Essential, Entrepreneurial and Technical Employability Competencies</a:t>
          </a:r>
        </a:p>
      </dsp:txBody>
      <dsp:txXfrm>
        <a:off x="1435590" y="531"/>
        <a:ext cx="9971896" cy="1242935"/>
      </dsp:txXfrm>
    </dsp:sp>
    <dsp:sp modelId="{5907BB13-8F7E-49AE-8280-44CD46BCAE66}">
      <dsp:nvSpPr>
        <dsp:cNvPr id="0" name=""/>
        <dsp:cNvSpPr/>
      </dsp:nvSpPr>
      <dsp:spPr>
        <a:xfrm>
          <a:off x="0" y="1554201"/>
          <a:ext cx="11407487"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40D77-DD6C-42AD-85A5-7B393E6E0FE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A9870A-1E29-4519-AE5B-BE12FD8BE6EC}">
      <dsp:nvSpPr>
        <dsp:cNvPr id="0" name=""/>
        <dsp:cNvSpPr/>
      </dsp:nvSpPr>
      <dsp:spPr>
        <a:xfrm>
          <a:off x="1435590" y="155420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90000"/>
            </a:lnSpc>
            <a:spcBef>
              <a:spcPct val="0"/>
            </a:spcBef>
            <a:spcAft>
              <a:spcPct val="35000"/>
            </a:spcAft>
            <a:buNone/>
          </a:pPr>
          <a:r>
            <a:rPr lang="en-US" sz="2100" kern="1200" dirty="0"/>
            <a:t>Provide guidance, tools, and frameworks to offer a Career Development Experience, which adhere the framework of the Postsecondary and Workforce Readiness Act for </a:t>
          </a:r>
          <a:r>
            <a:rPr lang="en-US" sz="2100" u="sng" kern="1200" dirty="0">
              <a:hlinkClick xmlns:r="http://schemas.openxmlformats.org/officeDocument/2006/relationships" r:id="rId5"/>
            </a:rPr>
            <a:t>College and Career Pathway Endorsement framework</a:t>
          </a:r>
          <a:endParaRPr lang="en-US" sz="2100" kern="1200" dirty="0"/>
        </a:p>
      </dsp:txBody>
      <dsp:txXfrm>
        <a:off x="1435590" y="1554201"/>
        <a:ext cx="9971896" cy="1242935"/>
      </dsp:txXfrm>
    </dsp:sp>
    <dsp:sp modelId="{77CFEFDF-8769-48D9-A84C-800AE0A85451}">
      <dsp:nvSpPr>
        <dsp:cNvPr id="0" name=""/>
        <dsp:cNvSpPr/>
      </dsp:nvSpPr>
      <dsp:spPr>
        <a:xfrm>
          <a:off x="0" y="3107870"/>
          <a:ext cx="11407487"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3C482-2D84-40BB-A777-5B04C7518987}">
      <dsp:nvSpPr>
        <dsp:cNvPr id="0" name=""/>
        <dsp:cNvSpPr/>
      </dsp:nvSpPr>
      <dsp:spPr>
        <a:xfrm>
          <a:off x="375988" y="3387531"/>
          <a:ext cx="683614" cy="6836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AF95AA-ED11-41FA-A0C1-A27B2B427C2F}">
      <dsp:nvSpPr>
        <dsp:cNvPr id="0" name=""/>
        <dsp:cNvSpPr/>
      </dsp:nvSpPr>
      <dsp:spPr>
        <a:xfrm>
          <a:off x="1435590" y="3107870"/>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90000"/>
            </a:lnSpc>
            <a:spcBef>
              <a:spcPct val="0"/>
            </a:spcBef>
            <a:spcAft>
              <a:spcPct val="35000"/>
            </a:spcAft>
            <a:buNone/>
          </a:pPr>
          <a:r>
            <a:rPr lang="en-US" sz="2100" kern="1200"/>
            <a:t>Highlight best practice examples of how organizations are accomplishing this on-the-ground and spark thinking for other communities on how these examples might be modified to fit into their own unique context</a:t>
          </a:r>
        </a:p>
      </dsp:txBody>
      <dsp:txXfrm>
        <a:off x="1435590" y="3107870"/>
        <a:ext cx="9971896"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7BE7-4048-435F-BF71-AB9B660D4DB7}">
      <dsp:nvSpPr>
        <dsp:cNvPr id="0" name=""/>
        <dsp:cNvSpPr/>
      </dsp:nvSpPr>
      <dsp:spPr>
        <a:xfrm>
          <a:off x="283495" y="1343076"/>
          <a:ext cx="1372642" cy="13726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E1654B-2114-47FC-8777-F83A8A029EB8}">
      <dsp:nvSpPr>
        <dsp:cNvPr id="0" name=""/>
        <dsp:cNvSpPr/>
      </dsp:nvSpPr>
      <dsp:spPr>
        <a:xfrm>
          <a:off x="571750" y="1631331"/>
          <a:ext cx="796132" cy="7961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E5EF2-40EE-43BF-B49F-A295EF671BFC}">
      <dsp:nvSpPr>
        <dsp:cNvPr id="0" name=""/>
        <dsp:cNvSpPr/>
      </dsp:nvSpPr>
      <dsp:spPr>
        <a:xfrm>
          <a:off x="1950275" y="1343076"/>
          <a:ext cx="3235515" cy="137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Toolkit Document: </a:t>
          </a:r>
        </a:p>
        <a:p>
          <a:pPr marL="0" lvl="0" indent="0" algn="l" defTabSz="1066800">
            <a:lnSpc>
              <a:spcPct val="100000"/>
            </a:lnSpc>
            <a:spcBef>
              <a:spcPct val="0"/>
            </a:spcBef>
            <a:spcAft>
              <a:spcPct val="35000"/>
            </a:spcAft>
            <a:buNone/>
          </a:pPr>
          <a:r>
            <a:rPr lang="en-US" sz="2400" kern="1200" dirty="0"/>
            <a:t>A PDF document is available for download and guides readers through each stage of implementation with links to related resources and materials</a:t>
          </a:r>
        </a:p>
      </dsp:txBody>
      <dsp:txXfrm>
        <a:off x="1950275" y="1343076"/>
        <a:ext cx="3235515" cy="1372642"/>
      </dsp:txXfrm>
    </dsp:sp>
    <dsp:sp modelId="{7B824041-28BD-4965-AE0C-2E993487ACA2}">
      <dsp:nvSpPr>
        <dsp:cNvPr id="0" name=""/>
        <dsp:cNvSpPr/>
      </dsp:nvSpPr>
      <dsp:spPr>
        <a:xfrm>
          <a:off x="5749554" y="1343076"/>
          <a:ext cx="1372642" cy="13726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00B01-9A16-41DD-8C2F-79D82DD3F47C}">
      <dsp:nvSpPr>
        <dsp:cNvPr id="0" name=""/>
        <dsp:cNvSpPr/>
      </dsp:nvSpPr>
      <dsp:spPr>
        <a:xfrm>
          <a:off x="6037809" y="1631331"/>
          <a:ext cx="796132" cy="7961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D1A2B-E334-4335-ACF6-C0B14EB15135}">
      <dsp:nvSpPr>
        <dsp:cNvPr id="0" name=""/>
        <dsp:cNvSpPr/>
      </dsp:nvSpPr>
      <dsp:spPr>
        <a:xfrm>
          <a:off x="7416335" y="1343076"/>
          <a:ext cx="3235515" cy="137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Customizable Templates: </a:t>
          </a:r>
        </a:p>
        <a:p>
          <a:pPr marL="0" lvl="0" indent="0" algn="l" defTabSz="1066800">
            <a:lnSpc>
              <a:spcPct val="100000"/>
            </a:lnSpc>
            <a:spcBef>
              <a:spcPct val="0"/>
            </a:spcBef>
            <a:spcAft>
              <a:spcPct val="35000"/>
            </a:spcAft>
            <a:buNone/>
          </a:pPr>
          <a:r>
            <a:rPr lang="en-US" sz="2400" kern="1200" dirty="0"/>
            <a:t>Within the document and website are links to templates that can be customized to reflect the unique context and needs of each community and organization</a:t>
          </a:r>
        </a:p>
      </dsp:txBody>
      <dsp:txXfrm>
        <a:off x="7416335" y="1343076"/>
        <a:ext cx="3235515" cy="1372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85CC3-5683-4256-BD57-A72B71F37D91}">
      <dsp:nvSpPr>
        <dsp:cNvPr id="0" name=""/>
        <dsp:cNvSpPr/>
      </dsp:nvSpPr>
      <dsp:spPr>
        <a:xfrm rot="10800000">
          <a:off x="1498297" y="2052"/>
          <a:ext cx="7242185" cy="104850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360"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Highlight and explore innovative models for work-based learning with a focus this first year on virtual work-based learning</a:t>
          </a:r>
        </a:p>
      </dsp:txBody>
      <dsp:txXfrm rot="10800000">
        <a:off x="1760422" y="2052"/>
        <a:ext cx="6980060" cy="1048501"/>
      </dsp:txXfrm>
    </dsp:sp>
    <dsp:sp modelId="{A77DCC6A-F02D-45D2-B4F1-F363A53BDEA9}">
      <dsp:nvSpPr>
        <dsp:cNvPr id="0" name=""/>
        <dsp:cNvSpPr/>
      </dsp:nvSpPr>
      <dsp:spPr>
        <a:xfrm>
          <a:off x="354247" y="2052"/>
          <a:ext cx="1048501" cy="104850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1EFFC4-87D4-4F3F-9930-B4C2760233BB}">
      <dsp:nvSpPr>
        <dsp:cNvPr id="0" name=""/>
        <dsp:cNvSpPr/>
      </dsp:nvSpPr>
      <dsp:spPr>
        <a:xfrm rot="10800000">
          <a:off x="1498297" y="1363539"/>
          <a:ext cx="7242185" cy="1048501"/>
        </a:xfrm>
        <a:prstGeom prst="homePlat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360"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Engage in conversations on creating sustainable, high-quality models that ultimately provide broader and more equitable access to work-based learning with a focus on building social capital for Black and Latinx students</a:t>
          </a:r>
        </a:p>
      </dsp:txBody>
      <dsp:txXfrm rot="10800000">
        <a:off x="1760422" y="1363539"/>
        <a:ext cx="6980060" cy="1048501"/>
      </dsp:txXfrm>
    </dsp:sp>
    <dsp:sp modelId="{E787DF04-87B0-43BF-9C63-62932B3CE7CD}">
      <dsp:nvSpPr>
        <dsp:cNvPr id="0" name=""/>
        <dsp:cNvSpPr/>
      </dsp:nvSpPr>
      <dsp:spPr>
        <a:xfrm>
          <a:off x="354247" y="1363539"/>
          <a:ext cx="1048501" cy="104850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921C6-0EB9-4BBC-A604-D17FDE632B5D}">
      <dsp:nvSpPr>
        <dsp:cNvPr id="0" name=""/>
        <dsp:cNvSpPr/>
      </dsp:nvSpPr>
      <dsp:spPr>
        <a:xfrm rot="10800000">
          <a:off x="1498297" y="2725026"/>
          <a:ext cx="7242185" cy="1048501"/>
        </a:xfrm>
        <a:prstGeom prst="homePlat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360"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Build connections among communities to share best practices, learnings and resources</a:t>
          </a:r>
        </a:p>
      </dsp:txBody>
      <dsp:txXfrm rot="10800000">
        <a:off x="1760422" y="2725026"/>
        <a:ext cx="6980060" cy="1048501"/>
      </dsp:txXfrm>
    </dsp:sp>
    <dsp:sp modelId="{C5D0E64F-2BC9-4757-B843-E2CC1B7CB0AC}">
      <dsp:nvSpPr>
        <dsp:cNvPr id="0" name=""/>
        <dsp:cNvSpPr/>
      </dsp:nvSpPr>
      <dsp:spPr>
        <a:xfrm>
          <a:off x="354247" y="2725026"/>
          <a:ext cx="1048501" cy="104850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E22049-9480-4606-AF3B-8FD098A1DE54}">
      <dsp:nvSpPr>
        <dsp:cNvPr id="0" name=""/>
        <dsp:cNvSpPr/>
      </dsp:nvSpPr>
      <dsp:spPr>
        <a:xfrm rot="10800000">
          <a:off x="1498297" y="4086513"/>
          <a:ext cx="7242185" cy="1048501"/>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360"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Identify needs for state policy changes or support systems</a:t>
          </a:r>
        </a:p>
      </dsp:txBody>
      <dsp:txXfrm rot="10800000">
        <a:off x="1760422" y="4086513"/>
        <a:ext cx="6980060" cy="1048501"/>
      </dsp:txXfrm>
    </dsp:sp>
    <dsp:sp modelId="{81EC65EC-D5C5-4873-8220-6CE3436BA522}">
      <dsp:nvSpPr>
        <dsp:cNvPr id="0" name=""/>
        <dsp:cNvSpPr/>
      </dsp:nvSpPr>
      <dsp:spPr>
        <a:xfrm>
          <a:off x="354247" y="4086513"/>
          <a:ext cx="1048501" cy="1048501"/>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2/3/21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hpenczak@niu.edu"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docs.google.com/forms/d/e/1FAIpQLScQBax5ZOzD-E-Ri2Rwh3-8-RWZYxZ1g7SZ1xlf2GJaoTn9fA/viewfor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wract.org/wp-content/uploads/2018/12/CCPE-Framework-121618.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a:t>
            </a:fld>
            <a:endParaRPr lang="en-US"/>
          </a:p>
        </p:txBody>
      </p:sp>
    </p:spTree>
    <p:extLst>
      <p:ext uri="{BB962C8B-B14F-4D97-AF65-F5344CB8AC3E}">
        <p14:creationId xmlns:p14="http://schemas.microsoft.com/office/powerpoint/2010/main" val="15044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Dependent on timing</a:t>
            </a:r>
          </a:p>
        </p:txBody>
      </p:sp>
      <p:sp>
        <p:nvSpPr>
          <p:cNvPr id="4" name="Slide Number Placeholder 3"/>
          <p:cNvSpPr>
            <a:spLocks noGrp="1"/>
          </p:cNvSpPr>
          <p:nvPr>
            <p:ph type="sldNum" sz="quarter" idx="5"/>
          </p:nvPr>
        </p:nvSpPr>
        <p:spPr/>
        <p:txBody>
          <a:bodyPr/>
          <a:lstStyle/>
          <a:p>
            <a:fld id="{E5E7437D-0E1D-4AF1-9332-3A6581B3585C}" type="slidenum">
              <a:rPr lang="en-US" smtClean="0"/>
              <a:t>30</a:t>
            </a:fld>
            <a:endParaRPr lang="en-US"/>
          </a:p>
        </p:txBody>
      </p:sp>
    </p:spTree>
    <p:extLst>
      <p:ext uri="{BB962C8B-B14F-4D97-AF65-F5344CB8AC3E}">
        <p14:creationId xmlns:p14="http://schemas.microsoft.com/office/powerpoint/2010/main" val="40302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Dependent on timing</a:t>
            </a:r>
          </a:p>
        </p:txBody>
      </p:sp>
      <p:sp>
        <p:nvSpPr>
          <p:cNvPr id="4" name="Slide Number Placeholder 3"/>
          <p:cNvSpPr>
            <a:spLocks noGrp="1"/>
          </p:cNvSpPr>
          <p:nvPr>
            <p:ph type="sldNum" sz="quarter" idx="5"/>
          </p:nvPr>
        </p:nvSpPr>
        <p:spPr/>
        <p:txBody>
          <a:bodyPr/>
          <a:lstStyle/>
          <a:p>
            <a:fld id="{E5E7437D-0E1D-4AF1-9332-3A6581B3585C}" type="slidenum">
              <a:rPr lang="en-US" smtClean="0"/>
              <a:t>31</a:t>
            </a:fld>
            <a:endParaRPr lang="en-US"/>
          </a:p>
        </p:txBody>
      </p:sp>
    </p:spTree>
    <p:extLst>
      <p:ext uri="{BB962C8B-B14F-4D97-AF65-F5344CB8AC3E}">
        <p14:creationId xmlns:p14="http://schemas.microsoft.com/office/powerpoint/2010/main" val="317791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714555-6EE9-5C46-92C1-551E60D12B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02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I-WIN will meet monthly – to be added to the membership list please email Heather </a:t>
            </a:r>
            <a:r>
              <a:rPr lang="en-US" dirty="0" err="1"/>
              <a:t>Penczak</a:t>
            </a:r>
            <a:r>
              <a:rPr lang="en-US" dirty="0"/>
              <a:t> (</a:t>
            </a:r>
            <a:r>
              <a:rPr lang="en-US" dirty="0">
                <a:hlinkClick r:id="rId3"/>
              </a:rPr>
              <a:t>hpenczak@niu.edu</a:t>
            </a:r>
            <a:r>
              <a:rPr lang="en-US" dirty="0"/>
              <a:t>) or </a:t>
            </a:r>
          </a:p>
          <a:p>
            <a:pPr lvl="0"/>
            <a:r>
              <a:rPr lang="en-US" dirty="0"/>
              <a:t>use this </a:t>
            </a:r>
            <a:r>
              <a:rPr lang="en-US" dirty="0">
                <a:hlinkClick r:id="rId4"/>
              </a:rPr>
              <a:t>link</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I-WIN membership is meant to represent a diverse set of stakeholders – please encourage employer partners, CBOs, intermediaries, etc. to join.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714555-6EE9-5C46-92C1-551E60D12B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785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34</a:t>
            </a:fld>
            <a:endParaRPr lang="en-US"/>
          </a:p>
        </p:txBody>
      </p:sp>
    </p:spTree>
    <p:extLst>
      <p:ext uri="{BB962C8B-B14F-4D97-AF65-F5344CB8AC3E}">
        <p14:creationId xmlns:p14="http://schemas.microsoft.com/office/powerpoint/2010/main" val="2147215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36</a:t>
            </a:fld>
            <a:endParaRPr lang="en-US"/>
          </a:p>
        </p:txBody>
      </p:sp>
    </p:spTree>
    <p:extLst>
      <p:ext uri="{BB962C8B-B14F-4D97-AF65-F5344CB8AC3E}">
        <p14:creationId xmlns:p14="http://schemas.microsoft.com/office/powerpoint/2010/main" val="2207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remove this one</a:t>
            </a:r>
            <a:r>
              <a:rPr lang="en-US" baseline="0" dirty="0"/>
              <a:t> to cut down on length</a:t>
            </a:r>
            <a:endParaRPr lang="en-US" dirty="0"/>
          </a:p>
        </p:txBody>
      </p:sp>
      <p:sp>
        <p:nvSpPr>
          <p:cNvPr id="4" name="Slide Number Placeholder 3"/>
          <p:cNvSpPr>
            <a:spLocks noGrp="1"/>
          </p:cNvSpPr>
          <p:nvPr>
            <p:ph type="sldNum" sz="quarter" idx="10"/>
          </p:nvPr>
        </p:nvSpPr>
        <p:spPr/>
        <p:txBody>
          <a:bodyPr/>
          <a:lstStyle/>
          <a:p>
            <a:fld id="{E5E7437D-0E1D-4AF1-9332-3A6581B3585C}" type="slidenum">
              <a:rPr lang="en-US" smtClean="0"/>
              <a:t>8</a:t>
            </a:fld>
            <a:endParaRPr lang="en-US"/>
          </a:p>
        </p:txBody>
      </p:sp>
    </p:spTree>
    <p:extLst>
      <p:ext uri="{BB962C8B-B14F-4D97-AF65-F5344CB8AC3E}">
        <p14:creationId xmlns:p14="http://schemas.microsoft.com/office/powerpoint/2010/main" val="260114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CDEs can target…</a:t>
            </a:r>
          </a:p>
        </p:txBody>
      </p:sp>
      <p:sp>
        <p:nvSpPr>
          <p:cNvPr id="4" name="Slide Number Placeholder 3"/>
          <p:cNvSpPr>
            <a:spLocks noGrp="1"/>
          </p:cNvSpPr>
          <p:nvPr>
            <p:ph type="sldNum" sz="quarter" idx="5"/>
          </p:nvPr>
        </p:nvSpPr>
        <p:spPr/>
        <p:txBody>
          <a:bodyPr/>
          <a:lstStyle/>
          <a:p>
            <a:fld id="{E5E7437D-0E1D-4AF1-9332-3A6581B3585C}" type="slidenum">
              <a:rPr lang="en-US" smtClean="0"/>
              <a:t>11</a:t>
            </a:fld>
            <a:endParaRPr lang="en-US"/>
          </a:p>
        </p:txBody>
      </p:sp>
    </p:spTree>
    <p:extLst>
      <p:ext uri="{BB962C8B-B14F-4D97-AF65-F5344CB8AC3E}">
        <p14:creationId xmlns:p14="http://schemas.microsoft.com/office/powerpoint/2010/main" val="64148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GETTING STARTED </a:t>
            </a:r>
            <a:endParaRPr lang="en-US" dirty="0"/>
          </a:p>
          <a:p>
            <a:r>
              <a:rPr lang="en-US" sz="1200" b="0" kern="1200" dirty="0">
                <a:solidFill>
                  <a:schemeClr val="tx1"/>
                </a:solidFill>
                <a:effectLst/>
                <a:latin typeface="+mn-lt"/>
                <a:ea typeface="+mn-ea"/>
                <a:cs typeface="+mn-cs"/>
              </a:rPr>
              <a:t>Creating a Quality Career Development Experience </a:t>
            </a:r>
            <a:endParaRPr lang="en-US" dirty="0"/>
          </a:p>
          <a:p>
            <a:r>
              <a:rPr lang="en-US" sz="1200" b="0" kern="1200" dirty="0">
                <a:solidFill>
                  <a:schemeClr val="tx1"/>
                </a:solidFill>
                <a:effectLst/>
                <a:latin typeface="+mn-lt"/>
                <a:ea typeface="+mn-ea"/>
                <a:cs typeface="+mn-cs"/>
              </a:rPr>
              <a:t>Models for Implementation </a:t>
            </a:r>
            <a:endParaRPr lang="en-US" dirty="0"/>
          </a:p>
          <a:p>
            <a:r>
              <a:rPr lang="en-US" sz="1200" b="0" kern="1200" dirty="0">
                <a:solidFill>
                  <a:schemeClr val="tx1"/>
                </a:solidFill>
                <a:effectLst/>
                <a:latin typeface="+mn-lt"/>
                <a:ea typeface="+mn-ea"/>
                <a:cs typeface="+mn-cs"/>
              </a:rPr>
              <a:t>Needs of the Local Labor Market </a:t>
            </a: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ORGANIZATIONAL STRUCTURE </a:t>
            </a:r>
            <a:endParaRPr lang="en-US" dirty="0"/>
          </a:p>
          <a:p>
            <a:r>
              <a:rPr lang="en-US" sz="1200" b="0" kern="1200" dirty="0">
                <a:solidFill>
                  <a:schemeClr val="tx1"/>
                </a:solidFill>
                <a:effectLst/>
                <a:latin typeface="+mn-lt"/>
                <a:ea typeface="+mn-ea"/>
                <a:cs typeface="+mn-cs"/>
              </a:rPr>
              <a:t>Staffing Considerations </a:t>
            </a:r>
            <a:endParaRPr lang="en-US" dirty="0"/>
          </a:p>
          <a:p>
            <a:r>
              <a:rPr lang="en-US" sz="1200" b="0" kern="1200" dirty="0">
                <a:solidFill>
                  <a:schemeClr val="tx1"/>
                </a:solidFill>
                <a:effectLst/>
                <a:latin typeface="+mn-lt"/>
                <a:ea typeface="+mn-ea"/>
                <a:cs typeface="+mn-cs"/>
              </a:rPr>
              <a:t>Staff Professional Development </a:t>
            </a:r>
            <a:endParaRPr lang="en-US" dirty="0"/>
          </a:p>
          <a:p>
            <a:r>
              <a:rPr lang="en-US" sz="1200" b="0" kern="1200" dirty="0">
                <a:solidFill>
                  <a:schemeClr val="tx1"/>
                </a:solidFill>
                <a:effectLst/>
                <a:latin typeface="+mn-lt"/>
                <a:ea typeface="+mn-ea"/>
                <a:cs typeface="+mn-cs"/>
              </a:rPr>
              <a:t>Space Usage and Scheduling </a:t>
            </a:r>
            <a:endParaRPr lang="en-US" dirty="0"/>
          </a:p>
          <a:p>
            <a:r>
              <a:rPr lang="en-US" sz="1200" b="0" kern="1200" dirty="0">
                <a:solidFill>
                  <a:schemeClr val="tx1"/>
                </a:solidFill>
                <a:effectLst/>
                <a:latin typeface="+mn-lt"/>
                <a:ea typeface="+mn-ea"/>
                <a:cs typeface="+mn-cs"/>
              </a:rPr>
              <a:t>Transportation</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Data Collection Legal Considerations </a:t>
            </a: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HOST OUTREACH </a:t>
            </a:r>
            <a:endParaRPr lang="en-US" dirty="0"/>
          </a:p>
          <a:p>
            <a:r>
              <a:rPr lang="en-US" sz="1200" b="0" kern="1200" dirty="0">
                <a:solidFill>
                  <a:schemeClr val="tx1"/>
                </a:solidFill>
                <a:effectLst/>
                <a:latin typeface="+mn-lt"/>
                <a:ea typeface="+mn-ea"/>
                <a:cs typeface="+mn-cs"/>
              </a:rPr>
              <a:t>Host Engagement </a:t>
            </a:r>
          </a:p>
          <a:p>
            <a:r>
              <a:rPr lang="en-US" sz="1200" b="0" kern="1200" dirty="0">
                <a:solidFill>
                  <a:schemeClr val="tx1"/>
                </a:solidFill>
                <a:effectLst/>
                <a:latin typeface="+mn-lt"/>
                <a:ea typeface="+mn-ea"/>
                <a:cs typeface="+mn-cs"/>
              </a:rPr>
              <a:t>Forming Host Partnerships </a:t>
            </a:r>
            <a:endParaRPr lang="en-US" dirty="0"/>
          </a:p>
          <a:p>
            <a:r>
              <a:rPr lang="en-US" sz="1200" b="0" kern="1200" dirty="0">
                <a:solidFill>
                  <a:schemeClr val="tx1"/>
                </a:solidFill>
                <a:effectLst/>
                <a:latin typeface="+mn-lt"/>
                <a:ea typeface="+mn-ea"/>
                <a:cs typeface="+mn-cs"/>
              </a:rPr>
              <a:t>Host Information and Assessment </a:t>
            </a:r>
            <a:endParaRPr lang="en-US" dirty="0"/>
          </a:p>
          <a:p>
            <a:endParaRPr lang="en-US" sz="1200" b="0"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ONBOARDING </a:t>
            </a:r>
            <a:endParaRPr lang="en-US" dirty="0"/>
          </a:p>
          <a:p>
            <a:r>
              <a:rPr lang="en-US" sz="1200" b="1" kern="1200" dirty="0">
                <a:solidFill>
                  <a:schemeClr val="tx1"/>
                </a:solidFill>
                <a:effectLst/>
                <a:latin typeface="+mn-lt"/>
                <a:ea typeface="+mn-ea"/>
                <a:cs typeface="+mn-cs"/>
              </a:rPr>
              <a:t>FOR PARTICIPANTS </a:t>
            </a:r>
            <a:endParaRPr lang="en-US" dirty="0"/>
          </a:p>
          <a:p>
            <a:r>
              <a:rPr lang="en-US" sz="1200" b="0" kern="1200" dirty="0">
                <a:solidFill>
                  <a:schemeClr val="tx1"/>
                </a:solidFill>
                <a:effectLst/>
                <a:latin typeface="+mn-lt"/>
                <a:ea typeface="+mn-ea"/>
                <a:cs typeface="+mn-cs"/>
              </a:rPr>
              <a:t>Demonstrating Readiness Preparing for the CDE </a:t>
            </a:r>
            <a:endParaRPr lang="en-US" dirty="0"/>
          </a:p>
          <a:p>
            <a:r>
              <a:rPr lang="en-US" sz="1200" b="0" kern="1200" dirty="0">
                <a:solidFill>
                  <a:schemeClr val="tx1"/>
                </a:solidFill>
                <a:effectLst/>
                <a:latin typeface="+mn-lt"/>
                <a:ea typeface="+mn-ea"/>
                <a:cs typeface="+mn-cs"/>
              </a:rPr>
              <a:t>First Day Needs and Considerations </a:t>
            </a:r>
            <a:endParaRPr lang="en-US" dirty="0"/>
          </a:p>
          <a:p>
            <a:r>
              <a:rPr lang="en-US" sz="1200" b="0" kern="1200" dirty="0">
                <a:solidFill>
                  <a:schemeClr val="tx1"/>
                </a:solidFill>
                <a:effectLst/>
                <a:latin typeface="+mn-lt"/>
                <a:ea typeface="+mn-ea"/>
                <a:cs typeface="+mn-cs"/>
              </a:rPr>
              <a:t>Professional Resources </a:t>
            </a:r>
            <a:endParaRPr lang="en-US" dirty="0"/>
          </a:p>
          <a:p>
            <a:r>
              <a:rPr lang="en-US" sz="1200" b="1" kern="1200" dirty="0">
                <a:solidFill>
                  <a:schemeClr val="tx1"/>
                </a:solidFill>
                <a:effectLst/>
                <a:latin typeface="+mn-lt"/>
                <a:ea typeface="+mn-ea"/>
                <a:cs typeface="+mn-cs"/>
              </a:rPr>
              <a:t>FOR HOSTS </a:t>
            </a:r>
            <a:endParaRPr lang="en-US" dirty="0"/>
          </a:p>
          <a:p>
            <a:r>
              <a:rPr lang="en-US" sz="1200" b="0" kern="1200" dirty="0">
                <a:solidFill>
                  <a:schemeClr val="tx1"/>
                </a:solidFill>
                <a:effectLst/>
                <a:latin typeface="+mn-lt"/>
                <a:ea typeface="+mn-ea"/>
                <a:cs typeface="+mn-cs"/>
              </a:rPr>
              <a:t>Clarifying Expectations Orientation </a:t>
            </a:r>
            <a:endParaRPr lang="en-US" dirty="0"/>
          </a:p>
          <a:p>
            <a:r>
              <a:rPr lang="en-US" sz="1200" b="0" kern="1200" dirty="0">
                <a:solidFill>
                  <a:schemeClr val="tx1"/>
                </a:solidFill>
                <a:effectLst/>
                <a:latin typeface="+mn-lt"/>
                <a:ea typeface="+mn-ea"/>
                <a:cs typeface="+mn-cs"/>
              </a:rPr>
              <a:t>First Day Needs and Considerations </a:t>
            </a:r>
            <a:endParaRPr lang="en-US" dirty="0"/>
          </a:p>
          <a:p>
            <a:r>
              <a:rPr lang="en-US" sz="1200" b="0" kern="1200" dirty="0">
                <a:solidFill>
                  <a:schemeClr val="tx1"/>
                </a:solidFill>
                <a:effectLst/>
                <a:latin typeface="+mn-lt"/>
                <a:ea typeface="+mn-ea"/>
                <a:cs typeface="+mn-cs"/>
              </a:rPr>
              <a:t>Youth Development Resources </a:t>
            </a: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DURING </a:t>
            </a:r>
            <a:endParaRPr lang="en-US" dirty="0"/>
          </a:p>
          <a:p>
            <a:r>
              <a:rPr lang="en-US" sz="1200" b="0" kern="1200" dirty="0">
                <a:solidFill>
                  <a:schemeClr val="tx1"/>
                </a:solidFill>
                <a:effectLst/>
                <a:latin typeface="+mn-lt"/>
                <a:ea typeface="+mn-ea"/>
                <a:cs typeface="+mn-cs"/>
              </a:rPr>
              <a:t>Providing Ongoing Support </a:t>
            </a:r>
          </a:p>
          <a:p>
            <a:r>
              <a:rPr lang="en-US" sz="1200" b="0" kern="1200" dirty="0">
                <a:solidFill>
                  <a:schemeClr val="tx1"/>
                </a:solidFill>
                <a:effectLst/>
                <a:latin typeface="+mn-lt"/>
                <a:ea typeface="+mn-ea"/>
                <a:cs typeface="+mn-cs"/>
              </a:rPr>
              <a:t>Participant Assessment </a:t>
            </a:r>
          </a:p>
          <a:p>
            <a:r>
              <a:rPr lang="en-US" sz="1200" b="0" kern="1200" dirty="0">
                <a:solidFill>
                  <a:schemeClr val="tx1"/>
                </a:solidFill>
                <a:effectLst/>
                <a:latin typeface="+mn-lt"/>
                <a:ea typeface="+mn-ea"/>
                <a:cs typeface="+mn-cs"/>
              </a:rPr>
              <a:t>Site Visits</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Navigating Challenges </a:t>
            </a: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WRAPPING UP </a:t>
            </a:r>
            <a:endParaRPr lang="en-US" dirty="0"/>
          </a:p>
          <a:p>
            <a:r>
              <a:rPr lang="en-US" sz="1200" b="0" kern="1200" dirty="0">
                <a:solidFill>
                  <a:schemeClr val="tx1"/>
                </a:solidFill>
                <a:effectLst/>
                <a:latin typeface="+mn-lt"/>
                <a:ea typeface="+mn-ea"/>
                <a:cs typeface="+mn-cs"/>
              </a:rPr>
              <a:t>CDE Close-Out for Participants </a:t>
            </a:r>
            <a:endParaRPr lang="en-US" dirty="0"/>
          </a:p>
          <a:p>
            <a:r>
              <a:rPr lang="en-US" sz="1200" b="0" kern="1200" dirty="0">
                <a:solidFill>
                  <a:schemeClr val="tx1"/>
                </a:solidFill>
                <a:effectLst/>
                <a:latin typeface="+mn-lt"/>
                <a:ea typeface="+mn-ea"/>
                <a:cs typeface="+mn-cs"/>
              </a:rPr>
              <a:t>CDE Close-Out for Hosts </a:t>
            </a:r>
            <a:endParaRPr lang="en-US" dirty="0"/>
          </a:p>
          <a:p>
            <a:r>
              <a:rPr lang="en-US" sz="1200" b="0" kern="1200" dirty="0">
                <a:solidFill>
                  <a:schemeClr val="tx1"/>
                </a:solidFill>
                <a:effectLst/>
                <a:latin typeface="+mn-lt"/>
                <a:ea typeface="+mn-ea"/>
                <a:cs typeface="+mn-cs"/>
              </a:rPr>
              <a:t>CDE Close-Out for Managing Organization </a:t>
            </a:r>
            <a:endParaRPr lang="en-US" dirty="0"/>
          </a:p>
          <a:p>
            <a:r>
              <a:rPr lang="en-US" sz="1200" b="0" kern="1200" dirty="0">
                <a:solidFill>
                  <a:schemeClr val="tx1"/>
                </a:solidFill>
                <a:effectLst/>
                <a:latin typeface="+mn-lt"/>
                <a:ea typeface="+mn-ea"/>
                <a:cs typeface="+mn-cs"/>
              </a:rPr>
              <a:t>Measuring and Communicating Impact </a:t>
            </a:r>
            <a:endParaRPr lang="en-US" dirty="0"/>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14</a:t>
            </a:fld>
            <a:endParaRPr lang="en-US"/>
          </a:p>
        </p:txBody>
      </p:sp>
    </p:spTree>
    <p:extLst>
      <p:ext uri="{BB962C8B-B14F-4D97-AF65-F5344CB8AC3E}">
        <p14:creationId xmlns:p14="http://schemas.microsoft.com/office/powerpoint/2010/main" val="269119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Original Purposes: </a:t>
            </a:r>
          </a:p>
          <a:p>
            <a:pPr lvl="0"/>
            <a:r>
              <a:rPr lang="en-US" sz="1200" dirty="0"/>
              <a:t>Establish expectations for implementing high-quality, rigorous work-based learning experiences that prepare young people to be college and career ready through the development of Essential, Entrepreneurial and Technical Employability Competencies</a:t>
            </a:r>
          </a:p>
          <a:p>
            <a:pPr lvl="0"/>
            <a:r>
              <a:rPr lang="en-US" sz="1200" dirty="0"/>
              <a:t>Provide guidance, tools, and frameworks to offer a Career Development Experience, which adhere the framework of the Postsecondary and Workforce Readiness Act for </a:t>
            </a:r>
            <a:r>
              <a:rPr lang="en-US" sz="1200" u="sng" dirty="0">
                <a:hlinkClick r:id="rId3"/>
              </a:rPr>
              <a:t>College and Career Pathway Endorsement framework</a:t>
            </a:r>
            <a:endParaRPr lang="en-US" sz="1200" dirty="0"/>
          </a:p>
          <a:p>
            <a:pPr lvl="0"/>
            <a:r>
              <a:rPr lang="en-US" sz="1200" dirty="0"/>
              <a:t>Highlight best practice examples of how organizations are accomplishing this on-the-ground and spark thinking for other communities on how these examples might be modified to fit into their own unique context</a:t>
            </a: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22</a:t>
            </a:fld>
            <a:endParaRPr lang="en-US"/>
          </a:p>
        </p:txBody>
      </p:sp>
    </p:spTree>
    <p:extLst>
      <p:ext uri="{BB962C8B-B14F-4D97-AF65-F5344CB8AC3E}">
        <p14:creationId xmlns:p14="http://schemas.microsoft.com/office/powerpoint/2010/main" val="387523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elements highlighted through the Companion Piece.</a:t>
            </a:r>
          </a:p>
        </p:txBody>
      </p:sp>
      <p:sp>
        <p:nvSpPr>
          <p:cNvPr id="4" name="Slide Number Placeholder 3"/>
          <p:cNvSpPr>
            <a:spLocks noGrp="1"/>
          </p:cNvSpPr>
          <p:nvPr>
            <p:ph type="sldNum" sz="quarter" idx="5"/>
          </p:nvPr>
        </p:nvSpPr>
        <p:spPr/>
        <p:txBody>
          <a:bodyPr/>
          <a:lstStyle/>
          <a:p>
            <a:fld id="{E5E7437D-0E1D-4AF1-9332-3A6581B3585C}" type="slidenum">
              <a:rPr lang="en-US" smtClean="0"/>
              <a:t>23</a:t>
            </a:fld>
            <a:endParaRPr lang="en-US"/>
          </a:p>
        </p:txBody>
      </p:sp>
    </p:spTree>
    <p:extLst>
      <p:ext uri="{BB962C8B-B14F-4D97-AF65-F5344CB8AC3E}">
        <p14:creationId xmlns:p14="http://schemas.microsoft.com/office/powerpoint/2010/main" val="159291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COMPANION PIECE INTRODUCTION </a:t>
            </a:r>
            <a:endParaRPr lang="en-US" sz="2400" dirty="0"/>
          </a:p>
          <a:p>
            <a:pPr lvl="1"/>
            <a:r>
              <a:rPr lang="en-US" dirty="0"/>
              <a:t>Why a Companion Piece? </a:t>
            </a:r>
            <a:endParaRPr lang="en-US" sz="2000" dirty="0"/>
          </a:p>
          <a:p>
            <a:pPr lvl="1"/>
            <a:r>
              <a:rPr lang="en-US" dirty="0"/>
              <a:t>How can we entice employers to hire and support historically-underserved populations? </a:t>
            </a:r>
            <a:endParaRPr lang="en-US" sz="2000" dirty="0"/>
          </a:p>
          <a:p>
            <a:pPr lvl="1"/>
            <a:r>
              <a:rPr lang="en-US" dirty="0"/>
              <a:t>What role does your organization play in supporting students as they work with employers? </a:t>
            </a:r>
            <a:endParaRPr lang="en-US" sz="2000" dirty="0"/>
          </a:p>
          <a:p>
            <a:r>
              <a:rPr lang="en-US" b="1" dirty="0"/>
              <a:t>MODELS </a:t>
            </a:r>
            <a:endParaRPr lang="en-US" sz="2400" dirty="0"/>
          </a:p>
          <a:p>
            <a:pPr lvl="1"/>
            <a:r>
              <a:rPr lang="en-US" dirty="0"/>
              <a:t>Community Models </a:t>
            </a:r>
          </a:p>
          <a:p>
            <a:pPr lvl="1"/>
            <a:r>
              <a:rPr lang="en-US" dirty="0"/>
              <a:t>Host-led Model </a:t>
            </a:r>
          </a:p>
          <a:p>
            <a:pPr lvl="1"/>
            <a:r>
              <a:rPr lang="en-US" dirty="0"/>
              <a:t>Federal Model </a:t>
            </a:r>
            <a:endParaRPr lang="en-US" sz="2000" dirty="0"/>
          </a:p>
          <a:p>
            <a:r>
              <a:rPr lang="en-US" b="1" dirty="0"/>
              <a:t>BUILDING EQUITY </a:t>
            </a:r>
            <a:endParaRPr lang="en-US" sz="2400" dirty="0"/>
          </a:p>
          <a:p>
            <a:pPr lvl="1"/>
            <a:r>
              <a:rPr lang="en-US" dirty="0"/>
              <a:t>Addressing Equity </a:t>
            </a:r>
            <a:endParaRPr lang="en-US" sz="2000" dirty="0"/>
          </a:p>
          <a:p>
            <a:pPr lvl="1"/>
            <a:r>
              <a:rPr lang="en-US" dirty="0"/>
              <a:t>Common Barriers and Solutions for Engaging Opportunity Youth </a:t>
            </a:r>
            <a:endParaRPr lang="en-US" sz="2000" dirty="0"/>
          </a:p>
          <a:p>
            <a:pPr lvl="1"/>
            <a:r>
              <a:rPr lang="en-US" dirty="0"/>
              <a:t>Equitable Considerations COVID-19 / Alternative Plans </a:t>
            </a:r>
            <a:endParaRPr lang="en-US" sz="2000" dirty="0"/>
          </a:p>
          <a:p>
            <a:pPr lvl="1"/>
            <a:r>
              <a:rPr lang="en-US" dirty="0"/>
              <a:t>Supports and Services for Participants During and After the CDE </a:t>
            </a:r>
            <a:endParaRPr lang="en-US" sz="2000" dirty="0"/>
          </a:p>
          <a:p>
            <a:pPr lvl="1"/>
            <a:r>
              <a:rPr lang="en-US" dirty="0"/>
              <a:t>Conclusion </a:t>
            </a:r>
            <a:endParaRPr lang="en-US" sz="2000" dirty="0"/>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24</a:t>
            </a:fld>
            <a:endParaRPr lang="en-US"/>
          </a:p>
        </p:txBody>
      </p:sp>
    </p:spTree>
    <p:extLst>
      <p:ext uri="{BB962C8B-B14F-4D97-AF65-F5344CB8AC3E}">
        <p14:creationId xmlns:p14="http://schemas.microsoft.com/office/powerpoint/2010/main" val="101192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TBD</a:t>
            </a:r>
          </a:p>
        </p:txBody>
      </p:sp>
      <p:sp>
        <p:nvSpPr>
          <p:cNvPr id="4" name="Slide Number Placeholder 3"/>
          <p:cNvSpPr>
            <a:spLocks noGrp="1"/>
          </p:cNvSpPr>
          <p:nvPr>
            <p:ph type="sldNum" sz="quarter" idx="5"/>
          </p:nvPr>
        </p:nvSpPr>
        <p:spPr/>
        <p:txBody>
          <a:bodyPr/>
          <a:lstStyle/>
          <a:p>
            <a:fld id="{E5E7437D-0E1D-4AF1-9332-3A6581B3585C}" type="slidenum">
              <a:rPr lang="en-US" smtClean="0"/>
              <a:t>25</a:t>
            </a:fld>
            <a:endParaRPr lang="en-US"/>
          </a:p>
        </p:txBody>
      </p:sp>
    </p:spTree>
    <p:extLst>
      <p:ext uri="{BB962C8B-B14F-4D97-AF65-F5344CB8AC3E}">
        <p14:creationId xmlns:p14="http://schemas.microsoft.com/office/powerpoint/2010/main" val="206623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26</a:t>
            </a:fld>
            <a:endParaRPr lang="en-US"/>
          </a:p>
        </p:txBody>
      </p:sp>
    </p:spTree>
    <p:extLst>
      <p:ext uri="{BB962C8B-B14F-4D97-AF65-F5344CB8AC3E}">
        <p14:creationId xmlns:p14="http://schemas.microsoft.com/office/powerpoint/2010/main" val="4239748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dirty="0"/>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1678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dsystemsniu.org/resources/i-win-resour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hyperlink" Target="https://edsystemsniu.org/career-development-experience-toolk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wract.org/" TargetMode="External"/><Relationship Id="rId5" Type="http://schemas.openxmlformats.org/officeDocument/2006/relationships/hyperlink" Target="http://pwract.org/wp-content/uploads/2018/12/CP_Dictionary_11-13-18__FINAL.pdf" TargetMode="External"/><Relationship Id="rId4" Type="http://schemas.openxmlformats.org/officeDocument/2006/relationships/hyperlink" Target="http://pwract.org/wp-content/uploads/2019/07/Recommended-Technical-and-Essential-Employability-Competencies.-April-2019.pdf"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hpenczak@niu.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602278"/>
            <a:ext cx="10132539" cy="2707171"/>
          </a:xfrm>
        </p:spPr>
        <p:txBody>
          <a:bodyPr>
            <a:noAutofit/>
          </a:bodyPr>
          <a:lstStyle/>
          <a:p>
            <a:pPr algn="ctr"/>
            <a:r>
              <a:rPr lang="en-US" sz="4800" dirty="0">
                <a:latin typeface="Times New Roman" panose="02020603050405020304" pitchFamily="18" charset="0"/>
                <a:cs typeface="Times New Roman" panose="02020603050405020304" pitchFamily="18" charset="0"/>
              </a:rPr>
              <a:t>Illinois Youth Career Pathway Grant Opportunity</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Technical Assistance Session</a:t>
            </a:r>
            <a:endParaRPr lang="en-US" sz="32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dirty="0">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6" y="1123837"/>
            <a:ext cx="3334326" cy="4601183"/>
          </a:xfrm>
        </p:spPr>
        <p:txBody>
          <a:bodyPr>
            <a:normAutofit/>
          </a:bodyPr>
          <a:lstStyle/>
          <a:p>
            <a:r>
              <a:rPr lang="en-US" sz="4000" dirty="0"/>
              <a:t>Technical Competencies</a:t>
            </a:r>
          </a:p>
        </p:txBody>
      </p:sp>
      <p:pic>
        <p:nvPicPr>
          <p:cNvPr id="6" name="Content Placeholder 5"/>
          <p:cNvPicPr>
            <a:picLocks noGrp="1" noChangeAspect="1"/>
          </p:cNvPicPr>
          <p:nvPr>
            <p:ph idx="1"/>
          </p:nvPr>
        </p:nvPicPr>
        <p:blipFill>
          <a:blip r:embed="rId2"/>
          <a:stretch>
            <a:fillRect/>
          </a:stretch>
        </p:blipFill>
        <p:spPr>
          <a:xfrm>
            <a:off x="3833091" y="225304"/>
            <a:ext cx="7217776" cy="6398248"/>
          </a:xfrm>
          <a:prstGeom prst="rect">
            <a:avLst/>
          </a:prstGeom>
        </p:spPr>
      </p:pic>
    </p:spTree>
    <p:extLst>
      <p:ext uri="{BB962C8B-B14F-4D97-AF65-F5344CB8AC3E}">
        <p14:creationId xmlns:p14="http://schemas.microsoft.com/office/powerpoint/2010/main" val="382001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C100-DBAF-C54F-B823-31A83B41CA97}"/>
              </a:ext>
            </a:extLst>
          </p:cNvPr>
          <p:cNvSpPr>
            <a:spLocks noGrp="1"/>
          </p:cNvSpPr>
          <p:nvPr>
            <p:ph type="title"/>
          </p:nvPr>
        </p:nvSpPr>
        <p:spPr/>
        <p:txBody>
          <a:bodyPr>
            <a:normAutofit fontScale="90000"/>
          </a:bodyPr>
          <a:lstStyle/>
          <a:p>
            <a:r>
              <a:rPr lang="en-US" dirty="0"/>
              <a:t>WIOA Youth Program &amp; CDE Elements</a:t>
            </a:r>
          </a:p>
        </p:txBody>
      </p:sp>
      <p:sp>
        <p:nvSpPr>
          <p:cNvPr id="3" name="Content Placeholder 2">
            <a:extLst>
              <a:ext uri="{FF2B5EF4-FFF2-40B4-BE49-F238E27FC236}">
                <a16:creationId xmlns:a16="http://schemas.microsoft.com/office/drawing/2014/main" id="{991BA494-05C5-ED4A-88E0-81A4BF380FB1}"/>
              </a:ext>
            </a:extLst>
          </p:cNvPr>
          <p:cNvSpPr>
            <a:spLocks noGrp="1"/>
          </p:cNvSpPr>
          <p:nvPr>
            <p:ph idx="1"/>
          </p:nvPr>
        </p:nvSpPr>
        <p:spPr/>
        <p:txBody>
          <a:bodyPr>
            <a:normAutofit fontScale="92500" lnSpcReduction="10000"/>
          </a:bodyPr>
          <a:lstStyle/>
          <a:p>
            <a:r>
              <a:rPr lang="en-US" dirty="0"/>
              <a:t>Paid and Unpaid Work Experience</a:t>
            </a:r>
          </a:p>
          <a:p>
            <a:endParaRPr lang="en-US" dirty="0"/>
          </a:p>
          <a:p>
            <a:r>
              <a:rPr lang="en-US" dirty="0"/>
              <a:t>Occupational Skills Training </a:t>
            </a:r>
          </a:p>
          <a:p>
            <a:endParaRPr lang="en-US" dirty="0"/>
          </a:p>
          <a:p>
            <a:r>
              <a:rPr lang="en-US" dirty="0"/>
              <a:t>Education Offered Concurrently with Workforce Preparation</a:t>
            </a:r>
          </a:p>
          <a:p>
            <a:endParaRPr lang="en-US" dirty="0"/>
          </a:p>
          <a:p>
            <a:r>
              <a:rPr lang="en-US" dirty="0"/>
              <a:t>Leadership Development Opportunities </a:t>
            </a:r>
          </a:p>
          <a:p>
            <a:endParaRPr lang="en-US" dirty="0"/>
          </a:p>
          <a:p>
            <a:r>
              <a:rPr lang="en-US" dirty="0"/>
              <a:t>Entrepreneurial Skills Training</a:t>
            </a:r>
          </a:p>
          <a:p>
            <a:endParaRPr lang="en-US" dirty="0"/>
          </a:p>
          <a:p>
            <a:endParaRPr lang="en-US" dirty="0"/>
          </a:p>
        </p:txBody>
      </p:sp>
      <p:sp>
        <p:nvSpPr>
          <p:cNvPr id="4" name="Slide Number Placeholder 3">
            <a:extLst>
              <a:ext uri="{FF2B5EF4-FFF2-40B4-BE49-F238E27FC236}">
                <a16:creationId xmlns:a16="http://schemas.microsoft.com/office/drawing/2014/main" id="{D870E5E4-6AE5-DC4A-BE42-367F68B334CC}"/>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288751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1880555"/>
            <a:ext cx="7616143" cy="3389635"/>
          </a:xfrm>
        </p:spPr>
        <p:txBody>
          <a:bodyPr>
            <a:noAutofit/>
          </a:bodyPr>
          <a:lstStyle/>
          <a:p>
            <a:pPr algn="ctr"/>
            <a:r>
              <a:rPr lang="en-US" sz="6000" dirty="0"/>
              <a:t>CAREER DEVELOPMENT EXPERIENCE TOOLKIT</a:t>
            </a:r>
            <a:br>
              <a:rPr lang="en-US" sz="6000" dirty="0"/>
            </a:br>
            <a:endParaRPr lang="en-US" sz="6000" b="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4772825"/>
            <a:ext cx="10515600" cy="994730"/>
          </a:xfrm>
          <a:ln>
            <a:noFill/>
          </a:ln>
        </p:spPr>
        <p:txBody>
          <a:bodyPr>
            <a:normAutofit/>
          </a:bodyPr>
          <a:lstStyle/>
          <a:p>
            <a:pPr marL="0" indent="0">
              <a:buNone/>
            </a:pPr>
            <a:r>
              <a:rPr lang="en-US" i="1" dirty="0">
                <a:solidFill>
                  <a:schemeClr val="accent1"/>
                </a:solidFill>
              </a:rPr>
              <a:t>Created in collaboration with the Illinois State Board of Education and the Illinois Department of Commerce and Economic Opportunity</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229995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4844" y="320675"/>
            <a:ext cx="11407487" cy="1325563"/>
          </a:xfrm>
        </p:spPr>
        <p:txBody>
          <a:bodyPr>
            <a:normAutofit/>
          </a:bodyPr>
          <a:lstStyle/>
          <a:p>
            <a:r>
              <a:rPr lang="en-US" dirty="0"/>
              <a:t>PURPOSES OF THE TOOLKIT</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3AF7384-8B93-4708-9CF7-22F0790BEFA0}"/>
              </a:ext>
            </a:extLst>
          </p:cNvPr>
          <p:cNvGraphicFramePr>
            <a:graphicFrameLocks noGrp="1"/>
          </p:cNvGraphicFramePr>
          <p:nvPr>
            <p:ph idx="1"/>
            <p:extLst>
              <p:ext uri="{D42A27DB-BD31-4B8C-83A1-F6EECF244321}">
                <p14:modId xmlns:p14="http://schemas.microsoft.com/office/powerpoint/2010/main" val="4100973756"/>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02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COMPONENTS OF THE TOOLKIT</a:t>
            </a:r>
          </a:p>
        </p:txBody>
      </p:sp>
      <p:sp>
        <p:nvSpPr>
          <p:cNvPr id="5" name="Rectangle 1">
            <a:extLst>
              <a:ext uri="{FF2B5EF4-FFF2-40B4-BE49-F238E27FC236}">
                <a16:creationId xmlns:a16="http://schemas.microsoft.com/office/drawing/2014/main" id="{618AA397-9227-954E-B313-EBADB7553773}"/>
              </a:ext>
            </a:extLst>
          </p:cNvPr>
          <p:cNvSpPr>
            <a:spLocks noChangeArrowheads="1"/>
          </p:cNvSpPr>
          <p:nvPr/>
        </p:nvSpPr>
        <p:spPr bwMode="auto">
          <a:xfrm>
            <a:off x="731114" y="2335659"/>
            <a:ext cx="1180433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3600" i="0" u="none" strike="noStrike" cap="none" normalizeH="0" baseline="0" dirty="0">
                <a:ln>
                  <a:noFill/>
                </a:ln>
                <a:solidFill>
                  <a:srgbClr val="58595B"/>
                </a:solidFill>
                <a:effectLst/>
                <a:latin typeface="AcuminProCond"/>
              </a:rPr>
              <a:t>Getting Started</a:t>
            </a:r>
            <a:endParaRPr kumimoji="0" lang="en-US" altLang="en-US" sz="3600" i="0" u="none" strike="noStrike" cap="none" normalizeH="0" baseline="0" dirty="0">
              <a:ln>
                <a:noFill/>
              </a:ln>
              <a:solidFill>
                <a:srgbClr val="58595B"/>
              </a:solidFill>
              <a:effectLst/>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3600" i="0" u="none" strike="noStrike" cap="none" normalizeH="0" baseline="0" dirty="0">
                <a:ln>
                  <a:noFill/>
                </a:ln>
                <a:solidFill>
                  <a:srgbClr val="172169"/>
                </a:solidFill>
                <a:effectLst/>
                <a:latin typeface="AcuminProCond"/>
              </a:rPr>
              <a:t>Organizational Structure </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3600" i="0" u="none" strike="noStrike" cap="none" normalizeH="0" baseline="0" dirty="0">
                <a:ln>
                  <a:noFill/>
                </a:ln>
                <a:solidFill>
                  <a:srgbClr val="58595B"/>
                </a:solidFill>
                <a:effectLst/>
                <a:latin typeface="AcuminProCond"/>
              </a:rPr>
              <a:t>Host Outreach</a:t>
            </a:r>
            <a:endParaRPr lang="en-US" altLang="en-US" sz="3600" dirty="0">
              <a:solidFill>
                <a:srgbClr val="333333"/>
              </a:solidFill>
              <a:latin typeface="AcuminProCond"/>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endParaRPr kumimoji="0" lang="en-US" altLang="en-US" sz="3600" i="0" u="none" strike="noStrike" cap="none" normalizeH="0" baseline="0" dirty="0">
              <a:ln>
                <a:noFill/>
              </a:ln>
              <a:solidFill>
                <a:srgbClr val="333333"/>
              </a:solidFill>
              <a:effectLst/>
              <a:latin typeface="AcuminProCond"/>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endParaRPr kumimoji="0" lang="en-US" altLang="en-US" sz="3600" i="0" u="none" strike="noStrike" cap="none" normalizeH="0" baseline="0" dirty="0">
              <a:ln>
                <a:noFill/>
              </a:ln>
              <a:solidFill>
                <a:srgbClr val="333333"/>
              </a:solidFill>
              <a:effectLst/>
              <a:latin typeface="AcuminProCond"/>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lang="en-US" altLang="en-US" sz="3600" dirty="0">
                <a:solidFill>
                  <a:srgbClr val="58595B"/>
                </a:solidFill>
                <a:latin typeface="AcuminProCond"/>
              </a:rPr>
              <a:t>Onboarding</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3600" i="0" u="none" strike="noStrike" cap="none" normalizeH="0" baseline="0" dirty="0">
                <a:ln>
                  <a:noFill/>
                </a:ln>
                <a:solidFill>
                  <a:srgbClr val="172169"/>
                </a:solidFill>
                <a:effectLst/>
                <a:latin typeface="AcuminProCond"/>
              </a:rPr>
              <a:t>During</a:t>
            </a:r>
            <a:endParaRPr lang="en-US" altLang="en-US" sz="3600" dirty="0">
              <a:solidFill>
                <a:srgbClr val="172169"/>
              </a:solidFill>
              <a:latin typeface="AcuminProCond"/>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3600" i="0" u="none" strike="noStrike" cap="none" normalizeH="0" baseline="0" dirty="0">
                <a:ln>
                  <a:noFill/>
                </a:ln>
                <a:solidFill>
                  <a:srgbClr val="58595B"/>
                </a:solidFill>
                <a:effectLst/>
                <a:latin typeface="AcuminProCond"/>
              </a:rPr>
              <a:t>Wrapping </a:t>
            </a:r>
            <a:r>
              <a:rPr lang="en-US" altLang="en-US" sz="3600" dirty="0">
                <a:solidFill>
                  <a:srgbClr val="58595B"/>
                </a:solidFill>
                <a:latin typeface="AcuminProCond"/>
              </a:rPr>
              <a:t>Up</a:t>
            </a:r>
            <a:endParaRPr kumimoji="0" lang="en-US" altLang="en-US" sz="3600" i="0" u="none" strike="noStrike" cap="none" normalizeH="0" baseline="0" dirty="0">
              <a:ln>
                <a:noFill/>
              </a:ln>
              <a:solidFill>
                <a:srgbClr val="58595B"/>
              </a:solidFill>
              <a:effectLst/>
            </a:endParaRPr>
          </a:p>
        </p:txBody>
      </p:sp>
      <p:pic>
        <p:nvPicPr>
          <p:cNvPr id="1026" name="Picture 2" descr="page10image9812224">
            <a:extLst>
              <a:ext uri="{FF2B5EF4-FFF2-40B4-BE49-F238E27FC236}">
                <a16:creationId xmlns:a16="http://schemas.microsoft.com/office/drawing/2014/main" id="{FE6708C5-2E52-0542-8D20-E6FEB36C6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6525"/>
            <a:ext cx="1917700" cy="5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0image9812032">
            <a:extLst>
              <a:ext uri="{FF2B5EF4-FFF2-40B4-BE49-F238E27FC236}">
                <a16:creationId xmlns:a16="http://schemas.microsoft.com/office/drawing/2014/main" id="{6CE3B50C-419E-8C41-B3EF-5E2E32794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136525"/>
            <a:ext cx="1917700" cy="5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0image9802240">
            <a:extLst>
              <a:ext uri="{FF2B5EF4-FFF2-40B4-BE49-F238E27FC236}">
                <a16:creationId xmlns:a16="http://schemas.microsoft.com/office/drawing/2014/main" id="{CC67931C-3E25-5A4C-8388-D3DFB780B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700" y="136525"/>
            <a:ext cx="1917700" cy="5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2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RESOURCES INCLUDED</a:t>
            </a:r>
            <a:endParaRPr lang="en-US" dirty="0"/>
          </a:p>
        </p:txBody>
      </p:sp>
      <p:sp>
        <p:nvSpPr>
          <p:cNvPr id="3" name="Content Placeholder 2"/>
          <p:cNvSpPr>
            <a:spLocks noGrp="1"/>
          </p:cNvSpPr>
          <p:nvPr>
            <p:ph idx="1"/>
          </p:nvPr>
        </p:nvSpPr>
        <p:spPr/>
        <p:txBody>
          <a:bodyPr>
            <a:noAutofit/>
          </a:bodyPr>
          <a:lstStyle/>
          <a:p>
            <a:r>
              <a:rPr lang="en-US" sz="2800" b="1" dirty="0"/>
              <a:t>Toolkit Document: </a:t>
            </a:r>
            <a:r>
              <a:rPr lang="en-US" sz="2800" dirty="0"/>
              <a:t>A PDF document is available for download and guides readers through each stage of implementation with links to related resources and materials</a:t>
            </a:r>
          </a:p>
          <a:p>
            <a:r>
              <a:rPr lang="en-US" sz="2800" b="1" dirty="0"/>
              <a:t>Toolkit Website: </a:t>
            </a:r>
            <a:r>
              <a:rPr lang="en-US" sz="2800" dirty="0"/>
              <a:t>The website includes links to all resources and materials referenced in the document and will be updated monthly with additional resources and best practices</a:t>
            </a:r>
          </a:p>
          <a:p>
            <a:r>
              <a:rPr lang="en-US" sz="2800" b="1" dirty="0"/>
              <a:t>Customizable Templates: </a:t>
            </a:r>
            <a:r>
              <a:rPr lang="en-US" sz="2800" dirty="0"/>
              <a:t>Within the document and website are links to templates that can be customized to reflect the unique context and needs of each community and organization</a:t>
            </a:r>
          </a:p>
        </p:txBody>
      </p:sp>
    </p:spTree>
    <p:extLst>
      <p:ext uri="{BB962C8B-B14F-4D97-AF65-F5344CB8AC3E}">
        <p14:creationId xmlns:p14="http://schemas.microsoft.com/office/powerpoint/2010/main" val="110182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5017" y="436550"/>
            <a:ext cx="8678351" cy="5796947"/>
          </a:xfrm>
          <a:prstGeom prst="rect">
            <a:avLst/>
          </a:prstGeom>
        </p:spPr>
      </p:pic>
      <p:sp>
        <p:nvSpPr>
          <p:cNvPr id="6" name="Rectangle 5"/>
          <p:cNvSpPr/>
          <p:nvPr/>
        </p:nvSpPr>
        <p:spPr>
          <a:xfrm>
            <a:off x="4873649" y="1897627"/>
            <a:ext cx="2281084" cy="5801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01069" y="2502311"/>
            <a:ext cx="8424479" cy="5801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03778" y="3106995"/>
            <a:ext cx="2613616" cy="5801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60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9163" y="548652"/>
            <a:ext cx="8267393" cy="5088612"/>
          </a:xfrm>
          <a:prstGeom prst="rect">
            <a:avLst/>
          </a:prstGeom>
        </p:spPr>
      </p:pic>
      <p:sp>
        <p:nvSpPr>
          <p:cNvPr id="4" name="Rectangle 3"/>
          <p:cNvSpPr/>
          <p:nvPr/>
        </p:nvSpPr>
        <p:spPr>
          <a:xfrm>
            <a:off x="4794991" y="548653"/>
            <a:ext cx="2281084" cy="5801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61159" y="4847304"/>
            <a:ext cx="6010660" cy="5801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97213" y="1868129"/>
            <a:ext cx="1986116" cy="1477328"/>
          </a:xfrm>
          <a:prstGeom prst="rect">
            <a:avLst/>
          </a:prstGeom>
          <a:noFill/>
          <a:ln w="57150">
            <a:solidFill>
              <a:srgbClr val="FF0000"/>
            </a:solidFill>
          </a:ln>
        </p:spPr>
        <p:txBody>
          <a:bodyPr wrap="square" rtlCol="0">
            <a:spAutoFit/>
          </a:bodyPr>
          <a:lstStyle/>
          <a:p>
            <a:pPr algn="ctr"/>
            <a:r>
              <a:rPr lang="en-US" b="1" dirty="0">
                <a:solidFill>
                  <a:srgbClr val="FF0000"/>
                </a:solidFill>
              </a:rPr>
              <a:t>Dropdown menu of resources organized by topic within section </a:t>
            </a:r>
          </a:p>
        </p:txBody>
      </p:sp>
    </p:spTree>
    <p:extLst>
      <p:ext uri="{BB962C8B-B14F-4D97-AF65-F5344CB8AC3E}">
        <p14:creationId xmlns:p14="http://schemas.microsoft.com/office/powerpoint/2010/main" val="2657045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2304" y="133349"/>
            <a:ext cx="9385369" cy="6498359"/>
          </a:xfrm>
          <a:prstGeom prst="rect">
            <a:avLst/>
          </a:prstGeom>
        </p:spPr>
      </p:pic>
    </p:spTree>
    <p:extLst>
      <p:ext uri="{BB962C8B-B14F-4D97-AF65-F5344CB8AC3E}">
        <p14:creationId xmlns:p14="http://schemas.microsoft.com/office/powerpoint/2010/main" val="48670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824" y="221673"/>
            <a:ext cx="5902546" cy="6355917"/>
          </a:xfrm>
          <a:prstGeom prst="rect">
            <a:avLst/>
          </a:prstGeom>
          <a:ln w="28575">
            <a:solidFill>
              <a:schemeClr val="tx1"/>
            </a:solidFill>
          </a:ln>
        </p:spPr>
      </p:pic>
      <p:pic>
        <p:nvPicPr>
          <p:cNvPr id="3" name="Picture 2"/>
          <p:cNvPicPr>
            <a:picLocks noChangeAspect="1"/>
          </p:cNvPicPr>
          <p:nvPr/>
        </p:nvPicPr>
        <p:blipFill>
          <a:blip r:embed="rId3"/>
          <a:stretch>
            <a:fillRect/>
          </a:stretch>
        </p:blipFill>
        <p:spPr>
          <a:xfrm>
            <a:off x="6243570" y="221673"/>
            <a:ext cx="5672632" cy="6459104"/>
          </a:xfrm>
          <a:prstGeom prst="rect">
            <a:avLst/>
          </a:prstGeom>
          <a:ln w="28575">
            <a:solidFill>
              <a:schemeClr val="tx1"/>
            </a:solidFill>
          </a:ln>
        </p:spPr>
      </p:pic>
    </p:spTree>
    <p:extLst>
      <p:ext uri="{BB962C8B-B14F-4D97-AF65-F5344CB8AC3E}">
        <p14:creationId xmlns:p14="http://schemas.microsoft.com/office/powerpoint/2010/main" val="423779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32343" y="499654"/>
            <a:ext cx="8721457" cy="561049"/>
          </a:xfrm>
        </p:spPr>
        <p:txBody>
          <a:bodyPr>
            <a:noAutofit/>
          </a:bodyPr>
          <a:lstStyle/>
          <a:p>
            <a:r>
              <a:rPr lang="en-US" sz="3200" dirty="0">
                <a:latin typeface="+mn-lt"/>
              </a:rPr>
              <a:t>Moderator &amp; Technology Support</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5232571" y="2836402"/>
            <a:ext cx="4970953" cy="1657040"/>
          </a:xfrm>
          <a:ln>
            <a:noFill/>
          </a:ln>
        </p:spPr>
        <p:txBody>
          <a:bodyPr>
            <a:normAutofit fontScale="25000" lnSpcReduction="20000"/>
          </a:bodyPr>
          <a:lstStyle/>
          <a:p>
            <a:pPr marL="0" indent="0" algn="ctr">
              <a:buNone/>
            </a:pPr>
            <a:r>
              <a:rPr lang="en-US" sz="8000" b="1" dirty="0">
                <a:solidFill>
                  <a:schemeClr val="tx1"/>
                </a:solidFill>
              </a:rPr>
              <a:t>Kiersten Baer</a:t>
            </a:r>
          </a:p>
          <a:p>
            <a:pPr marL="0" indent="0" algn="ctr">
              <a:buNone/>
            </a:pPr>
            <a:r>
              <a:rPr lang="en-US" sz="8000" b="1" dirty="0">
                <a:solidFill>
                  <a:schemeClr val="tx1"/>
                </a:solidFill>
              </a:rPr>
              <a:t>Online Marketing Coordinator</a:t>
            </a:r>
          </a:p>
          <a:p>
            <a:pPr marL="0" indent="0" algn="ctr">
              <a:buNone/>
            </a:pPr>
            <a:r>
              <a:rPr lang="en-US" sz="8000" b="1" dirty="0">
                <a:solidFill>
                  <a:schemeClr val="tx1"/>
                </a:solidFill>
              </a:rPr>
              <a:t>Illinois Center for Specialized Professional Support</a:t>
            </a:r>
          </a:p>
          <a:p>
            <a:pPr marL="0" indent="0" algn="ctr">
              <a:buNone/>
            </a:pPr>
            <a:r>
              <a:rPr lang="en-US" sz="8000" b="1" dirty="0" err="1">
                <a:solidFill>
                  <a:schemeClr val="tx1"/>
                </a:solidFill>
              </a:rPr>
              <a:t>ksheary@ilstu.edu</a:t>
            </a:r>
            <a:endParaRPr lang="en-US" sz="8000" b="1"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0" indent="0">
              <a:buNone/>
            </a:pPr>
            <a:r>
              <a:rPr lang="en-US" dirty="0"/>
              <a:t>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a:t>
            </a:fld>
            <a:endParaRPr lang="en-US" dirty="0"/>
          </a:p>
        </p:txBody>
      </p:sp>
      <p:pic>
        <p:nvPicPr>
          <p:cNvPr id="6" name="Picture 5">
            <a:extLst>
              <a:ext uri="{FF2B5EF4-FFF2-40B4-BE49-F238E27FC236}">
                <a16:creationId xmlns:a16="http://schemas.microsoft.com/office/drawing/2014/main" id="{F1288E17-107B-444D-A56A-1B84975804E7}"/>
              </a:ext>
            </a:extLst>
          </p:cNvPr>
          <p:cNvPicPr>
            <a:picLocks noChangeAspect="1"/>
          </p:cNvPicPr>
          <p:nvPr/>
        </p:nvPicPr>
        <p:blipFill>
          <a:blip r:embed="rId2"/>
          <a:stretch>
            <a:fillRect/>
          </a:stretch>
        </p:blipFill>
        <p:spPr>
          <a:xfrm>
            <a:off x="622289" y="2089721"/>
            <a:ext cx="3851665" cy="3233674"/>
          </a:xfrm>
          <a:prstGeom prst="rect">
            <a:avLst/>
          </a:prstGeom>
        </p:spPr>
      </p:pic>
      <p:pic>
        <p:nvPicPr>
          <p:cNvPr id="8" name="Picture 7">
            <a:extLst>
              <a:ext uri="{FF2B5EF4-FFF2-40B4-BE49-F238E27FC236}">
                <a16:creationId xmlns:a16="http://schemas.microsoft.com/office/drawing/2014/main" id="{1AA763F8-CEDE-3643-8BA9-5DC8D912280E}"/>
              </a:ext>
            </a:extLst>
          </p:cNvPr>
          <p:cNvPicPr>
            <a:picLocks noChangeAspect="1"/>
          </p:cNvPicPr>
          <p:nvPr/>
        </p:nvPicPr>
        <p:blipFill>
          <a:blip r:embed="rId3"/>
          <a:stretch>
            <a:fillRect/>
          </a:stretch>
        </p:blipFill>
        <p:spPr>
          <a:xfrm>
            <a:off x="5588000" y="4618446"/>
            <a:ext cx="4394200" cy="1739900"/>
          </a:xfrm>
          <a:prstGeom prst="rect">
            <a:avLst/>
          </a:prstGeom>
        </p:spPr>
      </p:pic>
    </p:spTree>
    <p:extLst>
      <p:ext uri="{BB962C8B-B14F-4D97-AF65-F5344CB8AC3E}">
        <p14:creationId xmlns:p14="http://schemas.microsoft.com/office/powerpoint/2010/main" val="230614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1568128"/>
            <a:ext cx="7616143" cy="3118173"/>
          </a:xfrm>
        </p:spPr>
        <p:txBody>
          <a:bodyPr>
            <a:noAutofit/>
          </a:bodyPr>
          <a:lstStyle/>
          <a:p>
            <a:pPr algn="ctr"/>
            <a:r>
              <a:rPr lang="en-US" sz="6000" b="0" dirty="0"/>
              <a:t>CAREER DEVELOPMENT EXPERIENCE TOOLKIT </a:t>
            </a:r>
            <a:r>
              <a:rPr lang="en-US" sz="6000" dirty="0"/>
              <a:t>COMPANION PIECE</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5300662"/>
            <a:ext cx="10515600" cy="877593"/>
          </a:xfrm>
          <a:ln>
            <a:noFill/>
          </a:ln>
        </p:spPr>
        <p:txBody>
          <a:bodyPr>
            <a:normAutofit/>
          </a:bodyPr>
          <a:lstStyle/>
          <a:p>
            <a:pPr marL="0" indent="0">
              <a:buNone/>
            </a:pPr>
            <a:r>
              <a:rPr lang="en-US" i="1" dirty="0">
                <a:solidFill>
                  <a:schemeClr val="accent1"/>
                </a:solidFill>
              </a:rPr>
              <a:t>Created in collaboration with the Illinois Department of Commerce and Economic Opportunity</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20</a:t>
            </a:fld>
            <a:endParaRPr lang="en-US" dirty="0"/>
          </a:p>
        </p:txBody>
      </p:sp>
    </p:spTree>
    <p:extLst>
      <p:ext uri="{BB962C8B-B14F-4D97-AF65-F5344CB8AC3E}">
        <p14:creationId xmlns:p14="http://schemas.microsoft.com/office/powerpoint/2010/main" val="81709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dirty="0">
                <a:cs typeface="Times New Roman" panose="02020603050405020304" pitchFamily="18" charset="0"/>
              </a:rPr>
              <a:t>Why a Companion Piece?</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782102"/>
            <a:ext cx="10515600" cy="4701248"/>
          </a:xfrm>
          <a:ln>
            <a:noFill/>
          </a:ln>
        </p:spPr>
        <p:txBody>
          <a:bodyPr>
            <a:normAutofit/>
          </a:bodyPr>
          <a:lstStyle/>
          <a:p>
            <a:r>
              <a:rPr lang="en-US" dirty="0"/>
              <a:t>While the original toolkit is meant to serve any organization that seeks to provide rigorous work-based learning opportunities to Participants, we must commit to creating career development experience resources with a focus on underserved populations, particularly Opportunity Youth. </a:t>
            </a:r>
          </a:p>
          <a:p>
            <a:r>
              <a:rPr lang="en-US" dirty="0"/>
              <a:t>In the United States and in Illinois, disparities in education and employment outcomes can’t be discussed without considering racism and poverty. We need to start by highlighting systemic disparities and model solutions in order to build context, empathy, and, ultimately, equity. </a:t>
            </a: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291615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Purposes of the Companion Piece</a:t>
            </a:r>
            <a:endParaRPr lang="en-US" dirty="0"/>
          </a:p>
        </p:txBody>
      </p:sp>
      <p:sp>
        <p:nvSpPr>
          <p:cNvPr id="3" name="Content Placeholder 2"/>
          <p:cNvSpPr>
            <a:spLocks noGrp="1"/>
          </p:cNvSpPr>
          <p:nvPr>
            <p:ph idx="1"/>
          </p:nvPr>
        </p:nvSpPr>
        <p:spPr>
          <a:xfrm>
            <a:off x="483394" y="1813247"/>
            <a:ext cx="11225212" cy="4633913"/>
          </a:xfrm>
        </p:spPr>
        <p:txBody>
          <a:bodyPr>
            <a:normAutofit/>
          </a:bodyPr>
          <a:lstStyle/>
          <a:p>
            <a:pPr marL="0" lvl="0" indent="0">
              <a:buNone/>
            </a:pPr>
            <a:r>
              <a:rPr lang="en-US" sz="2400" dirty="0"/>
              <a:t>Original Purposes of the Toolkit, PLUS:</a:t>
            </a:r>
          </a:p>
          <a:p>
            <a:pPr marL="0" lvl="0" indent="0">
              <a:buNone/>
            </a:pPr>
            <a:endParaRPr lang="en-US" sz="2400" dirty="0"/>
          </a:p>
          <a:p>
            <a:pPr>
              <a:spcAft>
                <a:spcPts val="1200"/>
              </a:spcAft>
            </a:pPr>
            <a:r>
              <a:rPr lang="en-US" sz="2400" dirty="0"/>
              <a:t>Tailor these expectations, tools, and practices for Opportunity Youth</a:t>
            </a:r>
          </a:p>
          <a:p>
            <a:pPr>
              <a:spcAft>
                <a:spcPts val="1200"/>
              </a:spcAft>
            </a:pPr>
            <a:r>
              <a:rPr lang="en-US" sz="2400" dirty="0"/>
              <a:t>Address the needs of stakeholders outside of a traditional high school setting, including: workforce development organizations, community-based organizations and alternative high schools. This companion piece targets these organizations and employers in order to serve youth more inclusively. </a:t>
            </a:r>
          </a:p>
          <a:p>
            <a:pPr marL="0" lvl="0" indent="0">
              <a:buNone/>
            </a:pPr>
            <a:endParaRPr lang="en-US" sz="2400" dirty="0"/>
          </a:p>
          <a:p>
            <a:pPr marL="0" indent="0">
              <a:buNone/>
            </a:pPr>
            <a:endParaRPr lang="en-US" sz="2400" dirty="0"/>
          </a:p>
        </p:txBody>
      </p:sp>
    </p:spTree>
    <p:extLst>
      <p:ext uri="{BB962C8B-B14F-4D97-AF65-F5344CB8AC3E}">
        <p14:creationId xmlns:p14="http://schemas.microsoft.com/office/powerpoint/2010/main" val="758724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C100-DBAF-C54F-B823-31A83B41CA97}"/>
              </a:ext>
            </a:extLst>
          </p:cNvPr>
          <p:cNvSpPr>
            <a:spLocks noGrp="1"/>
          </p:cNvSpPr>
          <p:nvPr>
            <p:ph type="title"/>
          </p:nvPr>
        </p:nvSpPr>
        <p:spPr>
          <a:xfrm>
            <a:off x="3211010" y="769407"/>
            <a:ext cx="7616143" cy="561049"/>
          </a:xfrm>
        </p:spPr>
        <p:txBody>
          <a:bodyPr>
            <a:normAutofit fontScale="90000"/>
          </a:bodyPr>
          <a:lstStyle/>
          <a:p>
            <a:r>
              <a:rPr lang="en-US" dirty="0"/>
              <a:t>WIOA Youth Program &amp; CDE Elements</a:t>
            </a:r>
          </a:p>
        </p:txBody>
      </p:sp>
      <p:sp>
        <p:nvSpPr>
          <p:cNvPr id="3" name="Content Placeholder 2">
            <a:extLst>
              <a:ext uri="{FF2B5EF4-FFF2-40B4-BE49-F238E27FC236}">
                <a16:creationId xmlns:a16="http://schemas.microsoft.com/office/drawing/2014/main" id="{991BA494-05C5-ED4A-88E0-81A4BF380FB1}"/>
              </a:ext>
            </a:extLst>
          </p:cNvPr>
          <p:cNvSpPr>
            <a:spLocks noGrp="1"/>
          </p:cNvSpPr>
          <p:nvPr>
            <p:ph idx="1"/>
          </p:nvPr>
        </p:nvSpPr>
        <p:spPr/>
        <p:txBody>
          <a:bodyPr>
            <a:normAutofit fontScale="92500" lnSpcReduction="10000"/>
          </a:bodyPr>
          <a:lstStyle/>
          <a:p>
            <a:r>
              <a:rPr lang="en-US" dirty="0"/>
              <a:t>Supportive Services</a:t>
            </a:r>
          </a:p>
          <a:p>
            <a:endParaRPr lang="en-US" dirty="0"/>
          </a:p>
          <a:p>
            <a:r>
              <a:rPr lang="en-US" dirty="0"/>
              <a:t>Adult Mentoring</a:t>
            </a:r>
          </a:p>
          <a:p>
            <a:endParaRPr lang="en-US" dirty="0"/>
          </a:p>
          <a:p>
            <a:r>
              <a:rPr lang="en-US" dirty="0"/>
              <a:t>Follow-up Services</a:t>
            </a:r>
          </a:p>
          <a:p>
            <a:endParaRPr lang="en-US" dirty="0"/>
          </a:p>
          <a:p>
            <a:r>
              <a:rPr lang="en-US" dirty="0"/>
              <a:t>Financial Literacy Education </a:t>
            </a:r>
          </a:p>
          <a:p>
            <a:endParaRPr lang="en-US" dirty="0"/>
          </a:p>
          <a:p>
            <a:r>
              <a:rPr lang="en-US" dirty="0"/>
              <a:t>Services that Provide Labor Market Information</a:t>
            </a:r>
          </a:p>
          <a:p>
            <a:endParaRPr lang="en-US" dirty="0"/>
          </a:p>
          <a:p>
            <a:endParaRPr lang="en-US" dirty="0"/>
          </a:p>
        </p:txBody>
      </p:sp>
      <p:sp>
        <p:nvSpPr>
          <p:cNvPr id="4" name="Slide Number Placeholder 3">
            <a:extLst>
              <a:ext uri="{FF2B5EF4-FFF2-40B4-BE49-F238E27FC236}">
                <a16:creationId xmlns:a16="http://schemas.microsoft.com/office/drawing/2014/main" id="{D870E5E4-6AE5-DC4A-BE42-367F68B334CC}"/>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183947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8497596" cy="561049"/>
          </a:xfrm>
        </p:spPr>
        <p:txBody>
          <a:bodyPr>
            <a:normAutofit fontScale="90000"/>
          </a:bodyPr>
          <a:lstStyle/>
          <a:p>
            <a:r>
              <a:rPr lang="en-US" dirty="0"/>
              <a:t>Components of the Companion Piece</a:t>
            </a:r>
          </a:p>
        </p:txBody>
      </p:sp>
      <p:sp>
        <p:nvSpPr>
          <p:cNvPr id="3" name="Content Placeholder 2"/>
          <p:cNvSpPr>
            <a:spLocks noGrp="1"/>
          </p:cNvSpPr>
          <p:nvPr>
            <p:ph idx="1"/>
          </p:nvPr>
        </p:nvSpPr>
        <p:spPr>
          <a:xfrm>
            <a:off x="908697" y="1171914"/>
            <a:ext cx="8497596" cy="5475767"/>
          </a:xfrm>
        </p:spPr>
        <p:txBody>
          <a:bodyPr>
            <a:normAutofit/>
          </a:bodyPr>
          <a:lstStyle/>
          <a:p>
            <a:pPr marL="457200" indent="-457200">
              <a:lnSpc>
                <a:spcPct val="150000"/>
              </a:lnSpc>
              <a:buFont typeface="+mj-lt"/>
              <a:buAutoNum type="arabicPeriod"/>
            </a:pPr>
            <a:endParaRPr lang="en-US" sz="3200" dirty="0"/>
          </a:p>
          <a:p>
            <a:pPr marL="514350" indent="-514350">
              <a:lnSpc>
                <a:spcPct val="150000"/>
              </a:lnSpc>
              <a:buFont typeface="+mj-lt"/>
              <a:buAutoNum type="arabicPeriod"/>
            </a:pPr>
            <a:r>
              <a:rPr lang="en-US" sz="3600" dirty="0"/>
              <a:t>Companion Piece Introduction</a:t>
            </a:r>
          </a:p>
          <a:p>
            <a:pPr marL="514350" indent="-514350">
              <a:lnSpc>
                <a:spcPct val="150000"/>
              </a:lnSpc>
              <a:buFont typeface="+mj-lt"/>
              <a:buAutoNum type="arabicPeriod"/>
            </a:pPr>
            <a:r>
              <a:rPr lang="en-US" sz="3600" dirty="0">
                <a:solidFill>
                  <a:srgbClr val="172169"/>
                </a:solidFill>
              </a:rPr>
              <a:t>Models</a:t>
            </a:r>
          </a:p>
          <a:p>
            <a:pPr marL="514350" indent="-514350">
              <a:lnSpc>
                <a:spcPct val="150000"/>
              </a:lnSpc>
              <a:buFont typeface="+mj-lt"/>
              <a:buAutoNum type="arabicPeriod"/>
            </a:pPr>
            <a:r>
              <a:rPr lang="en-US" sz="3600" dirty="0"/>
              <a:t>Building Equity</a:t>
            </a:r>
            <a:endParaRPr lang="en-US" sz="3200" dirty="0"/>
          </a:p>
        </p:txBody>
      </p:sp>
    </p:spTree>
    <p:extLst>
      <p:ext uri="{BB962C8B-B14F-4D97-AF65-F5344CB8AC3E}">
        <p14:creationId xmlns:p14="http://schemas.microsoft.com/office/powerpoint/2010/main" val="125230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Included</a:t>
            </a:r>
          </a:p>
        </p:txBody>
      </p:sp>
      <p:graphicFrame>
        <p:nvGraphicFramePr>
          <p:cNvPr id="5" name="Content Placeholder 2">
            <a:extLst>
              <a:ext uri="{FF2B5EF4-FFF2-40B4-BE49-F238E27FC236}">
                <a16:creationId xmlns:a16="http://schemas.microsoft.com/office/drawing/2014/main" id="{C8F885BB-03F1-462E-8951-A0FAD25137ED}"/>
              </a:ext>
            </a:extLst>
          </p:cNvPr>
          <p:cNvGraphicFramePr>
            <a:graphicFrameLocks noGrp="1"/>
          </p:cNvGraphicFramePr>
          <p:nvPr>
            <p:ph idx="1"/>
            <p:extLst>
              <p:ext uri="{D42A27DB-BD31-4B8C-83A1-F6EECF244321}">
                <p14:modId xmlns:p14="http://schemas.microsoft.com/office/powerpoint/2010/main" val="2899696645"/>
              </p:ext>
            </p:extLst>
          </p:nvPr>
        </p:nvGraphicFramePr>
        <p:xfrm>
          <a:off x="418454" y="2118167"/>
          <a:ext cx="10935346" cy="4058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36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203C-0464-DB48-A8E1-2D97ABFBC000}"/>
              </a:ext>
            </a:extLst>
          </p:cNvPr>
          <p:cNvSpPr>
            <a:spLocks noGrp="1"/>
          </p:cNvSpPr>
          <p:nvPr>
            <p:ph type="title"/>
          </p:nvPr>
        </p:nvSpPr>
        <p:spPr>
          <a:xfrm>
            <a:off x="4139598" y="325531"/>
            <a:ext cx="4471002" cy="695195"/>
          </a:xfrm>
        </p:spPr>
        <p:txBody>
          <a:bodyPr>
            <a:normAutofit/>
          </a:bodyPr>
          <a:lstStyle/>
          <a:p>
            <a:r>
              <a:rPr lang="en-US" dirty="0"/>
              <a:t>Types of Models</a:t>
            </a:r>
          </a:p>
        </p:txBody>
      </p:sp>
      <p:graphicFrame>
        <p:nvGraphicFramePr>
          <p:cNvPr id="5" name="Table 5">
            <a:extLst>
              <a:ext uri="{FF2B5EF4-FFF2-40B4-BE49-F238E27FC236}">
                <a16:creationId xmlns:a16="http://schemas.microsoft.com/office/drawing/2014/main" id="{35F7FBC0-A918-1449-8D39-AD342E69BDB9}"/>
              </a:ext>
            </a:extLst>
          </p:cNvPr>
          <p:cNvGraphicFramePr>
            <a:graphicFrameLocks noGrp="1"/>
          </p:cNvGraphicFramePr>
          <p:nvPr>
            <p:ph idx="1"/>
            <p:extLst>
              <p:ext uri="{D42A27DB-BD31-4B8C-83A1-F6EECF244321}">
                <p14:modId xmlns:p14="http://schemas.microsoft.com/office/powerpoint/2010/main" val="2196165788"/>
              </p:ext>
            </p:extLst>
          </p:nvPr>
        </p:nvGraphicFramePr>
        <p:xfrm>
          <a:off x="382772" y="1424765"/>
          <a:ext cx="11313044" cy="4827179"/>
        </p:xfrm>
        <a:graphic>
          <a:graphicData uri="http://schemas.openxmlformats.org/drawingml/2006/table">
            <a:tbl>
              <a:tblPr firstRow="1" bandCol="1">
                <a:tableStyleId>{5C22544A-7EE6-4342-B048-85BDC9FD1C3A}</a:tableStyleId>
              </a:tblPr>
              <a:tblGrid>
                <a:gridCol w="2828261">
                  <a:extLst>
                    <a:ext uri="{9D8B030D-6E8A-4147-A177-3AD203B41FA5}">
                      <a16:colId xmlns:a16="http://schemas.microsoft.com/office/drawing/2014/main" val="320545404"/>
                    </a:ext>
                  </a:extLst>
                </a:gridCol>
                <a:gridCol w="2828261">
                  <a:extLst>
                    <a:ext uri="{9D8B030D-6E8A-4147-A177-3AD203B41FA5}">
                      <a16:colId xmlns:a16="http://schemas.microsoft.com/office/drawing/2014/main" val="3497776368"/>
                    </a:ext>
                  </a:extLst>
                </a:gridCol>
                <a:gridCol w="2828261">
                  <a:extLst>
                    <a:ext uri="{9D8B030D-6E8A-4147-A177-3AD203B41FA5}">
                      <a16:colId xmlns:a16="http://schemas.microsoft.com/office/drawing/2014/main" val="282004292"/>
                    </a:ext>
                  </a:extLst>
                </a:gridCol>
                <a:gridCol w="2828261">
                  <a:extLst>
                    <a:ext uri="{9D8B030D-6E8A-4147-A177-3AD203B41FA5}">
                      <a16:colId xmlns:a16="http://schemas.microsoft.com/office/drawing/2014/main" val="2019638021"/>
                    </a:ext>
                  </a:extLst>
                </a:gridCol>
              </a:tblGrid>
              <a:tr h="659216">
                <a:tc>
                  <a:txBody>
                    <a:bodyPr/>
                    <a:lstStyle/>
                    <a:p>
                      <a:pPr algn="ctr"/>
                      <a:r>
                        <a:rPr lang="en-US" dirty="0"/>
                        <a:t>Type of Model</a:t>
                      </a:r>
                    </a:p>
                  </a:txBody>
                  <a:tcPr anchor="ctr"/>
                </a:tc>
                <a:tc>
                  <a:txBody>
                    <a:bodyPr/>
                    <a:lstStyle/>
                    <a:p>
                      <a:pPr algn="ctr"/>
                      <a:r>
                        <a:rPr lang="en-US" dirty="0"/>
                        <a:t>Community Model</a:t>
                      </a:r>
                    </a:p>
                  </a:txBody>
                  <a:tcPr anchor="ctr"/>
                </a:tc>
                <a:tc>
                  <a:txBody>
                    <a:bodyPr/>
                    <a:lstStyle/>
                    <a:p>
                      <a:pPr algn="ctr"/>
                      <a:r>
                        <a:rPr lang="en-US" dirty="0"/>
                        <a:t>Host-led Model</a:t>
                      </a:r>
                    </a:p>
                  </a:txBody>
                  <a:tcPr anchor="ctr"/>
                </a:tc>
                <a:tc>
                  <a:txBody>
                    <a:bodyPr/>
                    <a:lstStyle/>
                    <a:p>
                      <a:pPr algn="ctr"/>
                      <a:r>
                        <a:rPr lang="en-US" dirty="0"/>
                        <a:t>Federal Model</a:t>
                      </a:r>
                    </a:p>
                  </a:txBody>
                  <a:tcPr anchor="ctr"/>
                </a:tc>
                <a:extLst>
                  <a:ext uri="{0D108BD9-81ED-4DB2-BD59-A6C34878D82A}">
                    <a16:rowId xmlns:a16="http://schemas.microsoft.com/office/drawing/2014/main" val="3569238905"/>
                  </a:ext>
                </a:extLst>
              </a:tr>
              <a:tr h="3240832">
                <a:tc>
                  <a:txBody>
                    <a:bodyPr/>
                    <a:lstStyle/>
                    <a:p>
                      <a:pPr algn="ctr"/>
                      <a:r>
                        <a:rPr lang="en-US" dirty="0"/>
                        <a:t>Definition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172169"/>
                          </a:solidFill>
                        </a:rPr>
                        <a:t>A partnership between a Host and a Managing Organization. Usually, the Managing Organization identifies and trains Participants and the Host provides work-related tasks and oversight through supervision and mentoring by a designated Host Supervisor.</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172169"/>
                          </a:solidFill>
                        </a:rPr>
                        <a:t>Hosts have their own internal practices for acquiring new talent and building their skills. In a Host-led model, the Host recruits Participants, provides ongoing training, and works to retain Participants for the host company.</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172169"/>
                          </a:solidFill>
                        </a:rPr>
                        <a:t>National, funded efforts are underway to support Opportunity Youth’s reconnection to education or employment. We can learn from these models for local implementation of CDEs.</a:t>
                      </a:r>
                    </a:p>
                    <a:p>
                      <a:pPr algn="ctr"/>
                      <a:endParaRPr lang="en-US" dirty="0"/>
                    </a:p>
                  </a:txBody>
                  <a:tcPr/>
                </a:tc>
                <a:extLst>
                  <a:ext uri="{0D108BD9-81ED-4DB2-BD59-A6C34878D82A}">
                    <a16:rowId xmlns:a16="http://schemas.microsoft.com/office/drawing/2014/main" val="588733058"/>
                  </a:ext>
                </a:extLst>
              </a:tr>
              <a:tr h="784683">
                <a:tc>
                  <a:txBody>
                    <a:bodyPr/>
                    <a:lstStyle/>
                    <a:p>
                      <a:pPr algn="ctr"/>
                      <a:r>
                        <a:rPr lang="en-US" dirty="0"/>
                        <a:t>Example</a:t>
                      </a:r>
                    </a:p>
                  </a:txBody>
                  <a:tcPr/>
                </a:tc>
                <a:tc>
                  <a:txBody>
                    <a:bodyPr/>
                    <a:lstStyle/>
                    <a:p>
                      <a:pPr algn="ctr"/>
                      <a:r>
                        <a:rPr lang="en-US" dirty="0"/>
                        <a:t>Business and Career Services, Inc.</a:t>
                      </a:r>
                    </a:p>
                  </a:txBody>
                  <a:tcPr/>
                </a:tc>
                <a:tc>
                  <a:txBody>
                    <a:bodyPr/>
                    <a:lstStyle/>
                    <a:p>
                      <a:pPr algn="ctr"/>
                      <a:r>
                        <a:rPr lang="en-US" dirty="0"/>
                        <a:t>Caterpillar</a:t>
                      </a:r>
                    </a:p>
                  </a:txBody>
                  <a:tcPr/>
                </a:tc>
                <a:tc>
                  <a:txBody>
                    <a:bodyPr/>
                    <a:lstStyle/>
                    <a:p>
                      <a:pPr algn="ctr"/>
                      <a:r>
                        <a:rPr lang="en-US" dirty="0"/>
                        <a:t>Opportunity Youth Forum</a:t>
                      </a:r>
                    </a:p>
                  </a:txBody>
                  <a:tcPr/>
                </a:tc>
                <a:extLst>
                  <a:ext uri="{0D108BD9-81ED-4DB2-BD59-A6C34878D82A}">
                    <a16:rowId xmlns:a16="http://schemas.microsoft.com/office/drawing/2014/main" val="1551357750"/>
                  </a:ext>
                </a:extLst>
              </a:tr>
            </a:tbl>
          </a:graphicData>
        </a:graphic>
      </p:graphicFrame>
      <p:sp>
        <p:nvSpPr>
          <p:cNvPr id="4" name="Slide Number Placeholder 3">
            <a:extLst>
              <a:ext uri="{FF2B5EF4-FFF2-40B4-BE49-F238E27FC236}">
                <a16:creationId xmlns:a16="http://schemas.microsoft.com/office/drawing/2014/main" id="{60F9EDD2-639B-3145-83FB-EDF929B8F9AB}"/>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3684894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dirty="0"/>
              <a:t>Equitable Practices</a:t>
            </a:r>
            <a:endParaRPr lang="en-US" sz="4000" b="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782102"/>
            <a:ext cx="10515600" cy="4701248"/>
          </a:xfrm>
          <a:ln>
            <a:noFill/>
          </a:ln>
        </p:spPr>
        <p:txBody>
          <a:bodyPr>
            <a:normAutofit/>
          </a:bodyPr>
          <a:lstStyle/>
          <a:p>
            <a:pPr marL="0" indent="0" fontAlgn="base">
              <a:buNone/>
            </a:pPr>
            <a:r>
              <a:rPr lang="en-US" sz="2000" b="1" dirty="0"/>
              <a:t>Payment/stipend</a:t>
            </a:r>
          </a:p>
          <a:p>
            <a:pPr lvl="1" fontAlgn="base"/>
            <a:r>
              <a:rPr lang="en-US" sz="2000" dirty="0"/>
              <a:t>Opportunity Youth are more likely experience poverty and homelessness than their peers. Without payment or stipend, Participants are forced to pick between a meaningful CDE experience and a job that covers essential costs. </a:t>
            </a:r>
          </a:p>
          <a:p>
            <a:pPr lvl="1" fontAlgn="base"/>
            <a:r>
              <a:rPr lang="en-US" sz="2000" dirty="0"/>
              <a:t>Even more, transportation is often a barrier to equitable access, especially in smaller cities and rural communities without public transportation. </a:t>
            </a:r>
            <a:r>
              <a:rPr lang="en-US" sz="2000" i="1" dirty="0"/>
              <a:t>Can your organization include a transportation stipend?</a:t>
            </a:r>
          </a:p>
          <a:p>
            <a:pPr lvl="1" fontAlgn="base"/>
            <a:endParaRPr lang="en-US" sz="2000" dirty="0"/>
          </a:p>
          <a:p>
            <a:pPr marL="0" indent="0" fontAlgn="base">
              <a:buNone/>
            </a:pPr>
            <a:r>
              <a:rPr lang="en-US" sz="2000" b="1" dirty="0"/>
              <a:t>Flexible scheduling</a:t>
            </a:r>
          </a:p>
          <a:p>
            <a:pPr lvl="1" fontAlgn="base"/>
            <a:r>
              <a:rPr lang="en-US" sz="2000" dirty="0"/>
              <a:t>Participants may have many competing priorities, depending on their circumstances. Assigning work that can be completed around their schedule increases capacity for participation. </a:t>
            </a:r>
          </a:p>
          <a:p>
            <a:pPr lvl="1" fontAlgn="base"/>
            <a:r>
              <a:rPr lang="en-US" sz="2000" dirty="0"/>
              <a:t>Some Participants have other childcare responsibilities. </a:t>
            </a:r>
            <a:r>
              <a:rPr lang="en-US" sz="2000" i="1" dirty="0"/>
              <a:t>Can your Organization provide support around childcare, such an information about Head Start in the area?</a:t>
            </a:r>
          </a:p>
          <a:p>
            <a:pPr marL="0" indent="0">
              <a:buNone/>
            </a:pPr>
            <a:endParaRPr lang="en-US" sz="3200"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Tree>
    <p:extLst>
      <p:ext uri="{BB962C8B-B14F-4D97-AF65-F5344CB8AC3E}">
        <p14:creationId xmlns:p14="http://schemas.microsoft.com/office/powerpoint/2010/main" val="2364755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dirty="0"/>
              <a:t>Equitable Practices Continued…</a:t>
            </a:r>
            <a:endParaRPr lang="en-US" sz="4000" b="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964664"/>
            <a:ext cx="10515600" cy="4701248"/>
          </a:xfrm>
          <a:ln>
            <a:noFill/>
          </a:ln>
        </p:spPr>
        <p:txBody>
          <a:bodyPr>
            <a:normAutofit/>
          </a:bodyPr>
          <a:lstStyle/>
          <a:p>
            <a:pPr marL="0" indent="0" fontAlgn="base">
              <a:buNone/>
            </a:pPr>
            <a:r>
              <a:rPr lang="en-US" sz="2000" b="1" dirty="0"/>
              <a:t>Virtual Opportunities</a:t>
            </a:r>
          </a:p>
          <a:p>
            <a:pPr lvl="1" fontAlgn="base"/>
            <a:r>
              <a:rPr lang="en-US" sz="2000" dirty="0"/>
              <a:t>The various barriers Participants face can be lowered through virtual CDE opportunities. Offering opportunities to connect or work virtually whenever possible keeps equity at the forefront of the CDE. </a:t>
            </a:r>
          </a:p>
          <a:p>
            <a:pPr lvl="1" fontAlgn="base"/>
            <a:r>
              <a:rPr lang="en-US" sz="2000" dirty="0"/>
              <a:t>With advancing technology, such as video conferencing and online shared documents, organizations can consider fully or partly virtual engagements. </a:t>
            </a:r>
          </a:p>
          <a:p>
            <a:pPr lvl="1" fontAlgn="base"/>
            <a:r>
              <a:rPr lang="en-US" sz="2000" dirty="0"/>
              <a:t>Transportation needs of Participants will no longer be a barrier to their participation if conducted virtually. The financial burden and time commitment of commuting for Participants is eliminated. </a:t>
            </a:r>
          </a:p>
          <a:p>
            <a:pPr marL="457200" lvl="1" indent="0" fontAlgn="base">
              <a:buNone/>
            </a:pPr>
            <a:endParaRPr lang="en-US" sz="2000" dirty="0"/>
          </a:p>
          <a:p>
            <a:pPr marL="457200" lvl="1" indent="0" fontAlgn="base">
              <a:buNone/>
            </a:pPr>
            <a:r>
              <a:rPr lang="en-US" sz="2000" i="1" dirty="0"/>
              <a:t>Organizations must confirm that Participants have a device and internet at home, or other needed equipment. If they do not, can your organization offer them a device or stipend to meet these needs? </a:t>
            </a:r>
          </a:p>
          <a:p>
            <a:pPr marL="0" indent="0">
              <a:buNone/>
            </a:pPr>
            <a:endParaRPr lang="en-US" sz="3200"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28</a:t>
            </a:fld>
            <a:endParaRPr lang="en-US" dirty="0"/>
          </a:p>
        </p:txBody>
      </p:sp>
    </p:spTree>
    <p:extLst>
      <p:ext uri="{BB962C8B-B14F-4D97-AF65-F5344CB8AC3E}">
        <p14:creationId xmlns:p14="http://schemas.microsoft.com/office/powerpoint/2010/main" val="289071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79744"/>
            <a:ext cx="9242811" cy="561049"/>
          </a:xfrm>
        </p:spPr>
        <p:txBody>
          <a:bodyPr>
            <a:noAutofit/>
          </a:bodyPr>
          <a:lstStyle/>
          <a:p>
            <a:pPr algn="ctr"/>
            <a:r>
              <a:rPr lang="en-US" sz="3600" dirty="0"/>
              <a:t>Supports and Services for Participants </a:t>
            </a:r>
            <a:br>
              <a:rPr lang="en-US" sz="3600" dirty="0"/>
            </a:br>
            <a:r>
              <a:rPr lang="en-US" sz="3600" u="sng" dirty="0"/>
              <a:t>During and After</a:t>
            </a:r>
            <a:r>
              <a:rPr lang="en-US" sz="3600" dirty="0"/>
              <a:t> the CDE:</a:t>
            </a:r>
            <a:endParaRPr lang="en-US" sz="3600" b="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fontAlgn="base"/>
            <a:endParaRPr lang="en-US" dirty="0"/>
          </a:p>
          <a:p>
            <a:pPr fontAlgn="base"/>
            <a:r>
              <a:rPr lang="en-US" dirty="0"/>
              <a:t>When working with OY, there must be an explicit connection to further resources, education, or employment throughout the program so that OY leave with clear next steps in their development towards career and/or education. This work can be furthered by supporting Participants even after the CDE.</a:t>
            </a:r>
          </a:p>
          <a:p>
            <a:pPr fontAlgn="base"/>
            <a:r>
              <a:rPr lang="en-US" dirty="0"/>
              <a:t>Focus on developing relationships, between Participants and Host Supervisors, Mentors, and other employees, to build Social Capital.</a:t>
            </a:r>
          </a:p>
          <a:p>
            <a:pPr fontAlgn="base"/>
            <a:r>
              <a:rPr lang="en-US" dirty="0"/>
              <a:t>Create networks for Participants to keep them engaged during and after the CDE with one another and with the organization.</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Tree>
    <p:extLst>
      <p:ext uri="{BB962C8B-B14F-4D97-AF65-F5344CB8AC3E}">
        <p14:creationId xmlns:p14="http://schemas.microsoft.com/office/powerpoint/2010/main" val="255502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96257" y="501650"/>
            <a:ext cx="7616143" cy="561049"/>
          </a:xfrm>
        </p:spPr>
        <p:txBody>
          <a:bodyPr>
            <a:noAutofit/>
          </a:bodyPr>
          <a:lstStyle/>
          <a:p>
            <a:pPr algn="ctr"/>
            <a:r>
              <a:rPr lang="en-US" sz="4000" b="0" spc="-40" dirty="0">
                <a:latin typeface="Times New Roman" panose="02020603050405020304" pitchFamily="18" charset="0"/>
                <a:cs typeface="Times New Roman" panose="02020603050405020304" pitchFamily="18" charset="0"/>
              </a:rPr>
              <a:t>Access and Participation Guidelines </a:t>
            </a:r>
            <a:endParaRPr lang="en-US" sz="4000" b="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997E13D-5981-4AB4-8861-EE57674ADE6F}"/>
              </a:ext>
            </a:extLst>
          </p:cNvPr>
          <p:cNvSpPr>
            <a:spLocks noGrp="1"/>
          </p:cNvSpPr>
          <p:nvPr>
            <p:ph type="body" idx="1"/>
          </p:nvPr>
        </p:nvSpPr>
        <p:spPr>
          <a:xfrm>
            <a:off x="839788" y="1593301"/>
            <a:ext cx="5157787" cy="823912"/>
          </a:xfrm>
          <a:solidFill>
            <a:schemeClr val="accent1">
              <a:lumMod val="20000"/>
              <a:lumOff val="80000"/>
            </a:schemeClr>
          </a:solidFill>
          <a:ln>
            <a:solidFill>
              <a:schemeClr val="tx1"/>
            </a:solidFill>
          </a:ln>
        </p:spPr>
        <p:txBody>
          <a:bodyPr>
            <a:normAutofit fontScale="25000" lnSpcReduction="20000"/>
          </a:bodyPr>
          <a:lstStyle/>
          <a:p>
            <a:endParaRPr lang="en-US" dirty="0"/>
          </a:p>
          <a:p>
            <a:pPr algn="ctr"/>
            <a:endParaRPr lang="en-US" dirty="0"/>
          </a:p>
          <a:p>
            <a:pPr algn="ctr"/>
            <a:r>
              <a:rPr lang="en-US" sz="11100" dirty="0">
                <a:solidFill>
                  <a:srgbClr val="172169"/>
                </a:solidFill>
                <a:latin typeface="Arial" panose="020B0604020202020204" pitchFamily="34" charset="0"/>
                <a:cs typeface="Arial" panose="020B0604020202020204" pitchFamily="34" charset="0"/>
              </a:rPr>
              <a:t>Meeting Access</a:t>
            </a:r>
          </a:p>
          <a:p>
            <a:endParaRPr lang="en-US" dirty="0"/>
          </a:p>
        </p:txBody>
      </p:sp>
      <p:sp>
        <p:nvSpPr>
          <p:cNvPr id="6" name="Content Placeholder 5">
            <a:extLst>
              <a:ext uri="{FF2B5EF4-FFF2-40B4-BE49-F238E27FC236}">
                <a16:creationId xmlns:a16="http://schemas.microsoft.com/office/drawing/2014/main" id="{B5CD8069-93D0-4C03-BDEE-0416EAD1F84F}"/>
              </a:ext>
            </a:extLst>
          </p:cNvPr>
          <p:cNvSpPr>
            <a:spLocks noGrp="1"/>
          </p:cNvSpPr>
          <p:nvPr>
            <p:ph sz="half" idx="2"/>
          </p:nvPr>
        </p:nvSpPr>
        <p:spPr>
          <a:xfrm>
            <a:off x="839788" y="2414767"/>
            <a:ext cx="5157787" cy="3941583"/>
          </a:xfrm>
          <a:ln>
            <a:solidFill>
              <a:schemeClr val="tx1"/>
            </a:solidFill>
          </a:ln>
        </p:spPr>
        <p:txBody>
          <a:bodyPr>
            <a:normAutofit/>
          </a:bodyPr>
          <a:lstStyle/>
          <a:p>
            <a:r>
              <a:rPr lang="en-US" sz="2800" spc="10" dirty="0">
                <a:solidFill>
                  <a:srgbClr val="172169"/>
                </a:solidFill>
                <a:latin typeface="Arial" panose="020B0604020202020204" pitchFamily="34" charset="0"/>
                <a:cs typeface="Arial" panose="020B0604020202020204" pitchFamily="34" charset="0"/>
              </a:rPr>
              <a:t>Select </a:t>
            </a:r>
            <a:r>
              <a:rPr lang="en-US" sz="2800" spc="15" dirty="0">
                <a:solidFill>
                  <a:srgbClr val="172169"/>
                </a:solidFill>
                <a:latin typeface="Arial" panose="020B0604020202020204" pitchFamily="34" charset="0"/>
                <a:cs typeface="Arial" panose="020B0604020202020204" pitchFamily="34" charset="0"/>
              </a:rPr>
              <a:t>the “</a:t>
            </a:r>
            <a:r>
              <a:rPr lang="en-US" sz="2800" spc="45" dirty="0">
                <a:solidFill>
                  <a:srgbClr val="172169"/>
                </a:solidFill>
                <a:latin typeface="Arial" panose="020B0604020202020204" pitchFamily="34" charset="0"/>
                <a:cs typeface="Arial" panose="020B0604020202020204" pitchFamily="34" charset="0"/>
              </a:rPr>
              <a:t>Call </a:t>
            </a:r>
            <a:r>
              <a:rPr lang="en-US" sz="2800" spc="114" dirty="0">
                <a:solidFill>
                  <a:srgbClr val="172169"/>
                </a:solidFill>
                <a:latin typeface="Arial" panose="020B0604020202020204" pitchFamily="34" charset="0"/>
                <a:cs typeface="Arial" panose="020B0604020202020204" pitchFamily="34" charset="0"/>
              </a:rPr>
              <a:t>Me” </a:t>
            </a:r>
            <a:r>
              <a:rPr lang="en-US" sz="2800" spc="40" dirty="0">
                <a:solidFill>
                  <a:srgbClr val="172169"/>
                </a:solidFill>
                <a:latin typeface="Arial" panose="020B0604020202020204" pitchFamily="34" charset="0"/>
                <a:cs typeface="Arial" panose="020B0604020202020204" pitchFamily="34" charset="0"/>
              </a:rPr>
              <a:t>option </a:t>
            </a:r>
            <a:r>
              <a:rPr lang="en-US" sz="2800" spc="5" dirty="0">
                <a:solidFill>
                  <a:srgbClr val="172169"/>
                </a:solidFill>
                <a:latin typeface="Arial" panose="020B0604020202020204" pitchFamily="34" charset="0"/>
                <a:cs typeface="Arial" panose="020B0604020202020204" pitchFamily="34" charset="0"/>
              </a:rPr>
              <a:t>on  </a:t>
            </a:r>
            <a:r>
              <a:rPr lang="en-US" sz="2800" spc="20" dirty="0">
                <a:solidFill>
                  <a:srgbClr val="172169"/>
                </a:solidFill>
                <a:latin typeface="Arial" panose="020B0604020202020204" pitchFamily="34" charset="0"/>
                <a:cs typeface="Arial" panose="020B0604020202020204" pitchFamily="34" charset="0"/>
              </a:rPr>
              <a:t>Zoom</a:t>
            </a:r>
            <a:r>
              <a:rPr lang="en-US" sz="2800" spc="-204" dirty="0">
                <a:solidFill>
                  <a:srgbClr val="172169"/>
                </a:solidFill>
                <a:latin typeface="Arial" panose="020B0604020202020204" pitchFamily="34" charset="0"/>
                <a:cs typeface="Arial" panose="020B0604020202020204" pitchFamily="34" charset="0"/>
              </a:rPr>
              <a:t> </a:t>
            </a:r>
            <a:r>
              <a:rPr lang="en-US" sz="2800" spc="40" dirty="0">
                <a:solidFill>
                  <a:srgbClr val="172169"/>
                </a:solidFill>
                <a:latin typeface="Arial" panose="020B0604020202020204" pitchFamily="34" charset="0"/>
                <a:cs typeface="Arial" panose="020B0604020202020204" pitchFamily="34" charset="0"/>
              </a:rPr>
              <a:t>to</a:t>
            </a:r>
            <a:r>
              <a:rPr lang="en-US" sz="2800" spc="-200" dirty="0">
                <a:solidFill>
                  <a:srgbClr val="172169"/>
                </a:solidFill>
                <a:latin typeface="Arial" panose="020B0604020202020204" pitchFamily="34" charset="0"/>
                <a:cs typeface="Arial" panose="020B0604020202020204" pitchFamily="34" charset="0"/>
              </a:rPr>
              <a:t> </a:t>
            </a:r>
            <a:r>
              <a:rPr lang="en-US" sz="2800" spc="-10" dirty="0">
                <a:solidFill>
                  <a:srgbClr val="172169"/>
                </a:solidFill>
                <a:latin typeface="Arial" panose="020B0604020202020204" pitchFamily="34" charset="0"/>
                <a:cs typeface="Arial" panose="020B0604020202020204" pitchFamily="34" charset="0"/>
              </a:rPr>
              <a:t>use</a:t>
            </a:r>
            <a:r>
              <a:rPr lang="en-US" sz="2800" spc="-200" dirty="0">
                <a:solidFill>
                  <a:srgbClr val="172169"/>
                </a:solidFill>
                <a:latin typeface="Arial" panose="020B0604020202020204" pitchFamily="34" charset="0"/>
                <a:cs typeface="Arial" panose="020B0604020202020204" pitchFamily="34" charset="0"/>
              </a:rPr>
              <a:t> </a:t>
            </a:r>
            <a:r>
              <a:rPr lang="en-US" sz="2800" spc="20" dirty="0">
                <a:solidFill>
                  <a:srgbClr val="172169"/>
                </a:solidFill>
                <a:latin typeface="Arial" panose="020B0604020202020204" pitchFamily="34" charset="0"/>
                <a:cs typeface="Arial" panose="020B0604020202020204" pitchFamily="34" charset="0"/>
              </a:rPr>
              <a:t>your</a:t>
            </a:r>
            <a:r>
              <a:rPr lang="en-US" sz="2800" spc="-200" dirty="0">
                <a:solidFill>
                  <a:srgbClr val="172169"/>
                </a:solidFill>
                <a:latin typeface="Arial" panose="020B0604020202020204" pitchFamily="34" charset="0"/>
                <a:cs typeface="Arial" panose="020B0604020202020204" pitchFamily="34" charset="0"/>
              </a:rPr>
              <a:t> </a:t>
            </a:r>
            <a:r>
              <a:rPr lang="en-US" sz="2800" dirty="0">
                <a:solidFill>
                  <a:srgbClr val="172169"/>
                </a:solidFill>
                <a:latin typeface="Arial" panose="020B0604020202020204" pitchFamily="34" charset="0"/>
                <a:cs typeface="Arial" panose="020B0604020202020204" pitchFamily="34" charset="0"/>
              </a:rPr>
              <a:t>phone</a:t>
            </a:r>
            <a:r>
              <a:rPr lang="en-US" sz="2800" spc="-200" dirty="0">
                <a:solidFill>
                  <a:srgbClr val="172169"/>
                </a:solidFill>
                <a:latin typeface="Arial" panose="020B0604020202020204" pitchFamily="34" charset="0"/>
                <a:cs typeface="Arial" panose="020B0604020202020204" pitchFamily="34" charset="0"/>
              </a:rPr>
              <a:t> </a:t>
            </a:r>
            <a:r>
              <a:rPr lang="en-US" sz="2800" spc="35" dirty="0">
                <a:solidFill>
                  <a:srgbClr val="172169"/>
                </a:solidFill>
                <a:latin typeface="Arial" panose="020B0604020202020204" pitchFamily="34" charset="0"/>
                <a:cs typeface="Arial" panose="020B0604020202020204" pitchFamily="34" charset="0"/>
              </a:rPr>
              <a:t>for</a:t>
            </a:r>
            <a:r>
              <a:rPr lang="en-US" sz="2800" spc="-200"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audio </a:t>
            </a:r>
            <a:r>
              <a:rPr lang="en-US" sz="2800" spc="20" dirty="0">
                <a:solidFill>
                  <a:srgbClr val="172169"/>
                </a:solidFill>
                <a:latin typeface="Arial" panose="020B0604020202020204" pitchFamily="34" charset="0"/>
                <a:cs typeface="Arial" panose="020B0604020202020204" pitchFamily="34" charset="0"/>
              </a:rPr>
              <a:t>while</a:t>
            </a:r>
            <a:r>
              <a:rPr lang="en-US" sz="2800" spc="-200" dirty="0">
                <a:solidFill>
                  <a:srgbClr val="172169"/>
                </a:solidFill>
                <a:latin typeface="Arial" panose="020B0604020202020204" pitchFamily="34" charset="0"/>
                <a:cs typeface="Arial" panose="020B0604020202020204" pitchFamily="34" charset="0"/>
              </a:rPr>
              <a:t> </a:t>
            </a:r>
            <a:r>
              <a:rPr lang="en-US" sz="2800" spc="-10" dirty="0">
                <a:solidFill>
                  <a:srgbClr val="172169"/>
                </a:solidFill>
                <a:latin typeface="Arial" panose="020B0604020202020204" pitchFamily="34" charset="0"/>
                <a:cs typeface="Arial" panose="020B0604020202020204" pitchFamily="34" charset="0"/>
              </a:rPr>
              <a:t>using</a:t>
            </a:r>
            <a:r>
              <a:rPr lang="en-US" sz="2800" spc="-195" dirty="0">
                <a:solidFill>
                  <a:srgbClr val="172169"/>
                </a:solidFill>
                <a:latin typeface="Arial" panose="020B0604020202020204" pitchFamily="34" charset="0"/>
                <a:cs typeface="Arial" panose="020B0604020202020204" pitchFamily="34" charset="0"/>
              </a:rPr>
              <a:t> </a:t>
            </a:r>
            <a:r>
              <a:rPr lang="en-US" sz="2800" spc="15" dirty="0">
                <a:solidFill>
                  <a:srgbClr val="172169"/>
                </a:solidFill>
                <a:latin typeface="Arial" panose="020B0604020202020204" pitchFamily="34" charset="0"/>
                <a:cs typeface="Arial" panose="020B0604020202020204" pitchFamily="34" charset="0"/>
              </a:rPr>
              <a:t>the</a:t>
            </a:r>
            <a:r>
              <a:rPr lang="en-US" sz="2800" spc="-195" dirty="0">
                <a:solidFill>
                  <a:srgbClr val="172169"/>
                </a:solidFill>
                <a:latin typeface="Arial" panose="020B0604020202020204" pitchFamily="34" charset="0"/>
                <a:cs typeface="Arial" panose="020B0604020202020204" pitchFamily="34" charset="0"/>
              </a:rPr>
              <a:t> </a:t>
            </a:r>
            <a:r>
              <a:rPr lang="en-US" sz="2800" spc="15" dirty="0">
                <a:solidFill>
                  <a:srgbClr val="172169"/>
                </a:solidFill>
                <a:latin typeface="Arial" panose="020B0604020202020204" pitchFamily="34" charset="0"/>
                <a:cs typeface="Arial" panose="020B0604020202020204" pitchFamily="34" charset="0"/>
              </a:rPr>
              <a:t>video</a:t>
            </a:r>
            <a:r>
              <a:rPr lang="en-US" sz="2800" spc="-195"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option,</a:t>
            </a:r>
            <a:r>
              <a:rPr lang="en-US" sz="2800" spc="-200" dirty="0">
                <a:solidFill>
                  <a:srgbClr val="172169"/>
                </a:solidFill>
                <a:latin typeface="Arial" panose="020B0604020202020204" pitchFamily="34" charset="0"/>
                <a:cs typeface="Arial" panose="020B0604020202020204" pitchFamily="34" charset="0"/>
              </a:rPr>
              <a:t> </a:t>
            </a:r>
            <a:r>
              <a:rPr lang="en-US" sz="2800" spc="35" dirty="0">
                <a:solidFill>
                  <a:srgbClr val="172169"/>
                </a:solidFill>
                <a:latin typeface="Arial" panose="020B0604020202020204" pitchFamily="34" charset="0"/>
                <a:cs typeface="Arial" panose="020B0604020202020204" pitchFamily="34" charset="0"/>
              </a:rPr>
              <a:t>if</a:t>
            </a:r>
            <a:r>
              <a:rPr lang="en-US" sz="2800" spc="-195"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you </a:t>
            </a:r>
            <a:r>
              <a:rPr lang="en-US" sz="2800" spc="-20" dirty="0">
                <a:solidFill>
                  <a:srgbClr val="172169"/>
                </a:solidFill>
                <a:latin typeface="Arial" panose="020B0604020202020204" pitchFamily="34" charset="0"/>
                <a:cs typeface="Arial" panose="020B0604020202020204" pitchFamily="34" charset="0"/>
              </a:rPr>
              <a:t>choose.</a:t>
            </a:r>
          </a:p>
          <a:p>
            <a:r>
              <a:rPr lang="en-US" spc="-20" dirty="0">
                <a:solidFill>
                  <a:srgbClr val="172169"/>
                </a:solidFill>
                <a:latin typeface="Arial" panose="020B0604020202020204" pitchFamily="34" charset="0"/>
                <a:cs typeface="Arial" panose="020B0604020202020204" pitchFamily="34" charset="0"/>
              </a:rPr>
              <a:t>This webinar will be recorded and posted to IWN. </a:t>
            </a:r>
            <a:endParaRPr lang="en-US" sz="2800" spc="-20" dirty="0">
              <a:solidFill>
                <a:srgbClr val="172169"/>
              </a:solidFill>
              <a:latin typeface="Arial" panose="020B0604020202020204" pitchFamily="34" charset="0"/>
              <a:cs typeface="Arial" panose="020B0604020202020204" pitchFamily="34" charset="0"/>
            </a:endParaRPr>
          </a:p>
          <a:p>
            <a:pPr marL="0" indent="0">
              <a:buNone/>
            </a:pPr>
            <a:endParaRPr lang="en-US" sz="2800" dirty="0">
              <a:solidFill>
                <a:srgbClr val="172169"/>
              </a:solidFill>
              <a:latin typeface="Arial" panose="020B0604020202020204" pitchFamily="34" charset="0"/>
              <a:cs typeface="Arial" panose="020B0604020202020204" pitchFamily="34" charset="0"/>
            </a:endParaRPr>
          </a:p>
          <a:p>
            <a:pPr marL="0" indent="0">
              <a:buNone/>
            </a:pPr>
            <a:endParaRPr lang="en-US" dirty="0">
              <a:solidFill>
                <a:srgbClr val="172169"/>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D589DD28-1292-4B1B-AAC3-67FE158362B8}"/>
              </a:ext>
            </a:extLst>
          </p:cNvPr>
          <p:cNvSpPr>
            <a:spLocks noGrp="1"/>
          </p:cNvSpPr>
          <p:nvPr>
            <p:ph type="body" sz="quarter" idx="3"/>
          </p:nvPr>
        </p:nvSpPr>
        <p:spPr>
          <a:xfrm>
            <a:off x="6172200" y="1593301"/>
            <a:ext cx="5183188" cy="823912"/>
          </a:xfrm>
          <a:solidFill>
            <a:schemeClr val="accent1">
              <a:lumMod val="20000"/>
              <a:lumOff val="80000"/>
            </a:schemeClr>
          </a:solidFill>
          <a:ln>
            <a:solidFill>
              <a:schemeClr val="tx1"/>
            </a:solidFill>
          </a:ln>
        </p:spPr>
        <p:txBody>
          <a:bodyPr>
            <a:normAutofit fontScale="25000" lnSpcReduction="20000"/>
          </a:bodyPr>
          <a:lstStyle/>
          <a:p>
            <a:pPr algn="ctr"/>
            <a:endParaRPr lang="en-US" dirty="0"/>
          </a:p>
          <a:p>
            <a:pPr algn="ctr"/>
            <a:endParaRPr lang="en-US" dirty="0"/>
          </a:p>
          <a:p>
            <a:pPr algn="ctr"/>
            <a:r>
              <a:rPr lang="en-US" sz="11100" dirty="0">
                <a:solidFill>
                  <a:srgbClr val="172169"/>
                </a:solidFill>
                <a:latin typeface="Arial" panose="020B0604020202020204" pitchFamily="34" charset="0"/>
                <a:cs typeface="Arial" panose="020B0604020202020204" pitchFamily="34" charset="0"/>
              </a:rPr>
              <a:t>Meeting Participation </a:t>
            </a:r>
          </a:p>
          <a:p>
            <a:endParaRPr lang="en-US" dirty="0"/>
          </a:p>
        </p:txBody>
      </p:sp>
      <p:sp>
        <p:nvSpPr>
          <p:cNvPr id="8" name="Content Placeholder 7">
            <a:extLst>
              <a:ext uri="{FF2B5EF4-FFF2-40B4-BE49-F238E27FC236}">
                <a16:creationId xmlns:a16="http://schemas.microsoft.com/office/drawing/2014/main" id="{C8E76E74-A51A-4B14-99F5-2E0C745B0D3A}"/>
              </a:ext>
            </a:extLst>
          </p:cNvPr>
          <p:cNvSpPr>
            <a:spLocks noGrp="1"/>
          </p:cNvSpPr>
          <p:nvPr>
            <p:ph sz="quarter" idx="4"/>
          </p:nvPr>
        </p:nvSpPr>
        <p:spPr>
          <a:xfrm>
            <a:off x="6172200" y="2414767"/>
            <a:ext cx="5183188" cy="3941584"/>
          </a:xfrm>
          <a:ln>
            <a:solidFill>
              <a:schemeClr val="tx1"/>
            </a:solidFill>
          </a:ln>
        </p:spPr>
        <p:txBody>
          <a:bodyPr>
            <a:normAutofit/>
          </a:bodyPr>
          <a:lstStyle/>
          <a:p>
            <a:r>
              <a:rPr lang="en-US" spc="10" dirty="0">
                <a:solidFill>
                  <a:srgbClr val="172169"/>
                </a:solidFill>
                <a:latin typeface="Arial" panose="020B0604020202020204" pitchFamily="34" charset="0"/>
                <a:cs typeface="Arial" panose="020B0604020202020204" pitchFamily="34" charset="0"/>
              </a:rPr>
              <a:t>Everyone will be muted for this webinar. </a:t>
            </a:r>
          </a:p>
          <a:p>
            <a:r>
              <a:rPr lang="en-US" spc="10" dirty="0">
                <a:solidFill>
                  <a:srgbClr val="172169"/>
                </a:solidFill>
                <a:latin typeface="Arial" panose="020B0604020202020204" pitchFamily="34" charset="0"/>
                <a:cs typeface="Arial" panose="020B0604020202020204" pitchFamily="34" charset="0"/>
              </a:rPr>
              <a:t>A FAQs Page has been created to track questions raised during the webinar. </a:t>
            </a:r>
          </a:p>
          <a:p>
            <a:r>
              <a:rPr lang="en-US" spc="40" dirty="0">
                <a:solidFill>
                  <a:srgbClr val="172169"/>
                </a:solidFill>
                <a:latin typeface="Arial" panose="020B0604020202020204" pitchFamily="34" charset="0"/>
                <a:cs typeface="Arial" panose="020B0604020202020204" pitchFamily="34" charset="0"/>
              </a:rPr>
              <a:t>Materials</a:t>
            </a:r>
            <a:r>
              <a:rPr lang="en-US" spc="-204"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shared</a:t>
            </a:r>
            <a:r>
              <a:rPr lang="en-US" spc="-204" dirty="0">
                <a:solidFill>
                  <a:srgbClr val="172169"/>
                </a:solidFill>
                <a:latin typeface="Arial" panose="020B0604020202020204" pitchFamily="34" charset="0"/>
                <a:cs typeface="Arial" panose="020B0604020202020204" pitchFamily="34" charset="0"/>
              </a:rPr>
              <a:t> </a:t>
            </a:r>
            <a:r>
              <a:rPr lang="en-US" spc="5" dirty="0">
                <a:solidFill>
                  <a:srgbClr val="172169"/>
                </a:solidFill>
                <a:latin typeface="Arial" panose="020B0604020202020204" pitchFamily="34" charset="0"/>
                <a:cs typeface="Arial" panose="020B0604020202020204" pitchFamily="34" charset="0"/>
              </a:rPr>
              <a:t>during</a:t>
            </a:r>
            <a:r>
              <a:rPr lang="en-US" spc="-204" dirty="0">
                <a:solidFill>
                  <a:srgbClr val="172169"/>
                </a:solidFill>
                <a:latin typeface="Arial" panose="020B0604020202020204" pitchFamily="34" charset="0"/>
                <a:cs typeface="Arial" panose="020B0604020202020204" pitchFamily="34" charset="0"/>
              </a:rPr>
              <a:t> </a:t>
            </a:r>
            <a:r>
              <a:rPr lang="en-US" spc="15" dirty="0">
                <a:solidFill>
                  <a:srgbClr val="172169"/>
                </a:solidFill>
                <a:latin typeface="Arial" panose="020B0604020202020204" pitchFamily="34" charset="0"/>
                <a:cs typeface="Arial" panose="020B0604020202020204" pitchFamily="34" charset="0"/>
              </a:rPr>
              <a:t>the  </a:t>
            </a:r>
            <a:r>
              <a:rPr lang="en-US" spc="-5" dirty="0">
                <a:solidFill>
                  <a:srgbClr val="172169"/>
                </a:solidFill>
                <a:latin typeface="Arial" panose="020B0604020202020204" pitchFamily="34" charset="0"/>
                <a:cs typeface="Arial" panose="020B0604020202020204" pitchFamily="34" charset="0"/>
              </a:rPr>
              <a:t>meeting</a:t>
            </a:r>
            <a:r>
              <a:rPr lang="en-US" spc="-195" dirty="0">
                <a:solidFill>
                  <a:srgbClr val="172169"/>
                </a:solidFill>
                <a:latin typeface="Arial" panose="020B0604020202020204" pitchFamily="34" charset="0"/>
                <a:cs typeface="Arial" panose="020B0604020202020204" pitchFamily="34" charset="0"/>
              </a:rPr>
              <a:t> </a:t>
            </a:r>
            <a:r>
              <a:rPr lang="en-US" spc="40" dirty="0">
                <a:solidFill>
                  <a:srgbClr val="172169"/>
                </a:solidFill>
                <a:latin typeface="Arial" panose="020B0604020202020204" pitchFamily="34" charset="0"/>
                <a:cs typeface="Arial" panose="020B0604020202020204" pitchFamily="34" charset="0"/>
              </a:rPr>
              <a:t>will</a:t>
            </a:r>
            <a:r>
              <a:rPr lang="en-US" spc="-195"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be</a:t>
            </a:r>
            <a:r>
              <a:rPr lang="en-US" spc="-195"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available</a:t>
            </a:r>
            <a:r>
              <a:rPr lang="en-US" spc="-195" dirty="0">
                <a:solidFill>
                  <a:srgbClr val="172169"/>
                </a:solidFill>
                <a:latin typeface="Arial" panose="020B0604020202020204" pitchFamily="34" charset="0"/>
                <a:cs typeface="Arial" panose="020B0604020202020204" pitchFamily="34" charset="0"/>
              </a:rPr>
              <a:t> </a:t>
            </a:r>
            <a:r>
              <a:rPr lang="en-US" spc="5" dirty="0">
                <a:solidFill>
                  <a:srgbClr val="172169"/>
                </a:solidFill>
                <a:latin typeface="Arial" panose="020B0604020202020204" pitchFamily="34" charset="0"/>
                <a:cs typeface="Arial" panose="020B0604020202020204" pitchFamily="34" charset="0"/>
              </a:rPr>
              <a:t>on  </a:t>
            </a:r>
            <a:r>
              <a:rPr lang="en-US" spc="25" dirty="0">
                <a:solidFill>
                  <a:srgbClr val="172169"/>
                </a:solidFill>
                <a:latin typeface="Arial" panose="020B0604020202020204" pitchFamily="34" charset="0"/>
                <a:cs typeface="Arial" panose="020B0604020202020204" pitchFamily="34" charset="0"/>
              </a:rPr>
              <a:t>workNet.</a:t>
            </a:r>
            <a:endParaRPr lang="en-US" dirty="0">
              <a:solidFill>
                <a:srgbClr val="172169"/>
              </a:solidFill>
              <a:latin typeface="Arial" panose="020B0604020202020204" pitchFamily="34" charset="0"/>
              <a:cs typeface="Arial" panose="020B0604020202020204" pitchFamily="34" charset="0"/>
            </a:endParaRPr>
          </a:p>
          <a:p>
            <a:endParaRPr lang="en-US" dirty="0">
              <a:solidFill>
                <a:srgbClr val="172169"/>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277364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E31AE77D-48AB-DA45-9595-B4DC15142E88}"/>
              </a:ext>
            </a:extLst>
          </p:cNvPr>
          <p:cNvPicPr>
            <a:picLocks noChangeAspect="1"/>
          </p:cNvPicPr>
          <p:nvPr/>
        </p:nvPicPr>
        <p:blipFill>
          <a:blip r:embed="rId3"/>
          <a:stretch>
            <a:fillRect/>
          </a:stretch>
        </p:blipFill>
        <p:spPr>
          <a:xfrm>
            <a:off x="342900" y="1585685"/>
            <a:ext cx="11506200" cy="4699000"/>
          </a:xfrm>
          <a:prstGeom prst="rect">
            <a:avLst/>
          </a:prstGeom>
        </p:spPr>
      </p:pic>
    </p:spTree>
    <p:extLst>
      <p:ext uri="{BB962C8B-B14F-4D97-AF65-F5344CB8AC3E}">
        <p14:creationId xmlns:p14="http://schemas.microsoft.com/office/powerpoint/2010/main" val="2367777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application&#10;&#10;Description automatically generated">
            <a:extLst>
              <a:ext uri="{FF2B5EF4-FFF2-40B4-BE49-F238E27FC236}">
                <a16:creationId xmlns:a16="http://schemas.microsoft.com/office/drawing/2014/main" id="{A9C01F29-1677-4C48-9571-8EC9FA6D41F4}"/>
              </a:ext>
            </a:extLst>
          </p:cNvPr>
          <p:cNvPicPr>
            <a:picLocks noChangeAspect="1"/>
          </p:cNvPicPr>
          <p:nvPr/>
        </p:nvPicPr>
        <p:blipFill>
          <a:blip r:embed="rId3"/>
          <a:stretch>
            <a:fillRect/>
          </a:stretch>
        </p:blipFill>
        <p:spPr>
          <a:xfrm>
            <a:off x="298450" y="1398814"/>
            <a:ext cx="11595100" cy="5334000"/>
          </a:xfrm>
          <a:prstGeom prst="rect">
            <a:avLst/>
          </a:prstGeom>
        </p:spPr>
      </p:pic>
    </p:spTree>
    <p:extLst>
      <p:ext uri="{BB962C8B-B14F-4D97-AF65-F5344CB8AC3E}">
        <p14:creationId xmlns:p14="http://schemas.microsoft.com/office/powerpoint/2010/main" val="271589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3368BF-EE28-4ADB-B4EE-6E6873215771}"/>
              </a:ext>
            </a:extLst>
          </p:cNvPr>
          <p:cNvSpPr>
            <a:spLocks noGrp="1"/>
          </p:cNvSpPr>
          <p:nvPr>
            <p:ph type="title"/>
          </p:nvPr>
        </p:nvSpPr>
        <p:spPr>
          <a:xfrm>
            <a:off x="2592779" y="196932"/>
            <a:ext cx="8229600" cy="990600"/>
          </a:xfrm>
        </p:spPr>
        <p:txBody>
          <a:bodyPr anchor="ctr">
            <a:normAutofit/>
          </a:bodyPr>
          <a:lstStyle/>
          <a:p>
            <a:r>
              <a:rPr lang="en-US" sz="2800" dirty="0"/>
              <a:t>Illinois WBL Innovation Network (I-WIN)</a:t>
            </a:r>
          </a:p>
        </p:txBody>
      </p:sp>
      <p:graphicFrame>
        <p:nvGraphicFramePr>
          <p:cNvPr id="8" name="Content Placeholder 2">
            <a:extLst>
              <a:ext uri="{FF2B5EF4-FFF2-40B4-BE49-F238E27FC236}">
                <a16:creationId xmlns:a16="http://schemas.microsoft.com/office/drawing/2014/main" id="{BF5C0DE7-A6E0-40E3-8840-FC780B379E58}"/>
              </a:ext>
            </a:extLst>
          </p:cNvPr>
          <p:cNvGraphicFramePr>
            <a:graphicFrameLocks noGrp="1"/>
          </p:cNvGraphicFramePr>
          <p:nvPr>
            <p:ph idx="1"/>
            <p:extLst>
              <p:ext uri="{D42A27DB-BD31-4B8C-83A1-F6EECF244321}">
                <p14:modId xmlns:p14="http://schemas.microsoft.com/office/powerpoint/2010/main" val="3772429845"/>
              </p:ext>
            </p:extLst>
          </p:nvPr>
        </p:nvGraphicFramePr>
        <p:xfrm>
          <a:off x="1524000" y="1428007"/>
          <a:ext cx="9144000" cy="5137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210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3368BF-EE28-4ADB-B4EE-6E6873215771}"/>
              </a:ext>
            </a:extLst>
          </p:cNvPr>
          <p:cNvSpPr>
            <a:spLocks noGrp="1"/>
          </p:cNvSpPr>
          <p:nvPr>
            <p:ph type="title"/>
          </p:nvPr>
        </p:nvSpPr>
        <p:spPr/>
        <p:txBody>
          <a:bodyPr>
            <a:normAutofit/>
          </a:bodyPr>
          <a:lstStyle/>
          <a:p>
            <a:r>
              <a:rPr lang="en-US" sz="2800"/>
              <a:t>Resources &amp; Connecting with I-WIN</a:t>
            </a:r>
            <a:endParaRPr lang="en-US" sz="2800" dirty="0"/>
          </a:p>
        </p:txBody>
      </p:sp>
      <p:sp>
        <p:nvSpPr>
          <p:cNvPr id="3" name="Content Placeholder 2"/>
          <p:cNvSpPr>
            <a:spLocks noGrp="1"/>
          </p:cNvSpPr>
          <p:nvPr>
            <p:ph idx="1"/>
          </p:nvPr>
        </p:nvSpPr>
        <p:spPr>
          <a:xfrm>
            <a:off x="838200" y="1639423"/>
            <a:ext cx="10515600" cy="4058796"/>
          </a:xfrm>
        </p:spPr>
        <p:txBody>
          <a:bodyPr>
            <a:noAutofit/>
          </a:bodyPr>
          <a:lstStyle/>
          <a:p>
            <a:pPr marL="0" indent="0">
              <a:buNone/>
            </a:pPr>
            <a:r>
              <a:rPr lang="en-US" sz="2000" dirty="0">
                <a:hlinkClick r:id="rId3"/>
              </a:rPr>
              <a:t>I-WIN Resources Site</a:t>
            </a:r>
            <a:r>
              <a:rPr lang="en-US" sz="2000" dirty="0"/>
              <a:t> includes:</a:t>
            </a:r>
          </a:p>
          <a:p>
            <a:pPr lvl="1"/>
            <a:r>
              <a:rPr lang="en-US" sz="1775" dirty="0"/>
              <a:t>Recording and materials from previous I-WIN sessions</a:t>
            </a:r>
          </a:p>
          <a:p>
            <a:pPr lvl="1"/>
            <a:r>
              <a:rPr lang="en-US" sz="1775" dirty="0"/>
              <a:t>Virtual resources, models, and activities along the WBL Continuum</a:t>
            </a:r>
          </a:p>
          <a:p>
            <a:pPr lvl="1"/>
            <a:r>
              <a:rPr lang="en-US" sz="1775" dirty="0"/>
              <a:t>Space for communities to submit resources </a:t>
            </a:r>
          </a:p>
          <a:p>
            <a:pPr marL="0" indent="0">
              <a:buNone/>
            </a:pPr>
            <a:endParaRPr lang="en-US" sz="2000" dirty="0"/>
          </a:p>
        </p:txBody>
      </p:sp>
      <p:pic>
        <p:nvPicPr>
          <p:cNvPr id="2" name="Picture 1">
            <a:extLst>
              <a:ext uri="{FF2B5EF4-FFF2-40B4-BE49-F238E27FC236}">
                <a16:creationId xmlns:a16="http://schemas.microsoft.com/office/drawing/2014/main" id="{956EAB35-E0B6-4595-ACAD-8CD403C72362}"/>
              </a:ext>
            </a:extLst>
          </p:cNvPr>
          <p:cNvPicPr>
            <a:picLocks noChangeAspect="1"/>
          </p:cNvPicPr>
          <p:nvPr/>
        </p:nvPicPr>
        <p:blipFill rotWithShape="1">
          <a:blip r:embed="rId4"/>
          <a:srcRect l="2780" t="10784" r="5758"/>
          <a:stretch/>
        </p:blipFill>
        <p:spPr>
          <a:xfrm>
            <a:off x="1200791" y="3196484"/>
            <a:ext cx="5464687" cy="2831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02AC051-EDD0-4CCD-A621-726B7C91ED7B}"/>
              </a:ext>
            </a:extLst>
          </p:cNvPr>
          <p:cNvPicPr>
            <a:picLocks noChangeAspect="1"/>
          </p:cNvPicPr>
          <p:nvPr/>
        </p:nvPicPr>
        <p:blipFill rotWithShape="1">
          <a:blip r:embed="rId5"/>
          <a:srcRect l="3885" t="12963" r="3896" b="34935"/>
          <a:stretch/>
        </p:blipFill>
        <p:spPr>
          <a:xfrm>
            <a:off x="6607370" y="5029201"/>
            <a:ext cx="5263443" cy="1672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1636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63" y="509000"/>
            <a:ext cx="7616143" cy="561049"/>
          </a:xfrm>
        </p:spPr>
        <p:txBody>
          <a:bodyPr>
            <a:normAutofit fontScale="90000"/>
          </a:bodyPr>
          <a:lstStyle/>
          <a:p>
            <a:pPr algn="ctr"/>
            <a:r>
              <a:rPr lang="en-US" dirty="0"/>
              <a:t>Resources</a:t>
            </a:r>
          </a:p>
        </p:txBody>
      </p:sp>
      <p:sp>
        <p:nvSpPr>
          <p:cNvPr id="3" name="Content Placeholder 2"/>
          <p:cNvSpPr>
            <a:spLocks noGrp="1"/>
          </p:cNvSpPr>
          <p:nvPr>
            <p:ph idx="1"/>
          </p:nvPr>
        </p:nvSpPr>
        <p:spPr/>
        <p:txBody>
          <a:bodyPr/>
          <a:lstStyle/>
          <a:p>
            <a:r>
              <a:rPr lang="en-US" dirty="0">
                <a:hlinkClick r:id="rId3"/>
              </a:rPr>
              <a:t>Career Development Experience Toolkit</a:t>
            </a:r>
            <a:endParaRPr lang="en-US" dirty="0"/>
          </a:p>
          <a:p>
            <a:r>
              <a:rPr lang="en-US" dirty="0">
                <a:hlinkClick r:id="rId4"/>
              </a:rPr>
              <a:t>Recommended Technical and Essential Employability Competencies</a:t>
            </a:r>
            <a:endParaRPr lang="en-US" dirty="0"/>
          </a:p>
          <a:p>
            <a:r>
              <a:rPr lang="en-US" dirty="0">
                <a:hlinkClick r:id="rId5"/>
              </a:rPr>
              <a:t>State of Illinois Career Pathways Dictionary</a:t>
            </a:r>
            <a:endParaRPr lang="en-US" dirty="0"/>
          </a:p>
          <a:p>
            <a:r>
              <a:rPr lang="en-US" dirty="0">
                <a:hlinkClick r:id="rId6"/>
              </a:rPr>
              <a:t>Postsecondary and Workforce Readiness Site</a:t>
            </a:r>
            <a:endParaRPr lang="en-US" dirty="0"/>
          </a:p>
        </p:txBody>
      </p:sp>
    </p:spTree>
    <p:extLst>
      <p:ext uri="{BB962C8B-B14F-4D97-AF65-F5344CB8AC3E}">
        <p14:creationId xmlns:p14="http://schemas.microsoft.com/office/powerpoint/2010/main" val="179110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8412719" cy="561049"/>
          </a:xfrm>
        </p:spPr>
        <p:txBody>
          <a:bodyPr>
            <a:normAutofit fontScale="90000"/>
          </a:bodyPr>
          <a:lstStyle/>
          <a:p>
            <a:pPr algn="ctr"/>
            <a:r>
              <a:rPr lang="en-US" dirty="0"/>
              <a:t>Using The Toolkit and Companion Piece</a:t>
            </a:r>
          </a:p>
        </p:txBody>
      </p:sp>
      <p:sp>
        <p:nvSpPr>
          <p:cNvPr id="3" name="Content Placeholder 2"/>
          <p:cNvSpPr>
            <a:spLocks noGrp="1"/>
          </p:cNvSpPr>
          <p:nvPr>
            <p:ph idx="1"/>
          </p:nvPr>
        </p:nvSpPr>
        <p:spPr/>
        <p:txBody>
          <a:bodyPr>
            <a:normAutofit/>
          </a:bodyPr>
          <a:lstStyle/>
          <a:p>
            <a:r>
              <a:rPr lang="en-US" sz="2800" dirty="0"/>
              <a:t>Are you interested in utilizing the resources from the toolkit?</a:t>
            </a:r>
          </a:p>
          <a:p>
            <a:r>
              <a:rPr lang="en-US" sz="2800" dirty="0"/>
              <a:t>Please contact Heather Penczak (</a:t>
            </a:r>
            <a:r>
              <a:rPr lang="en-US" sz="2800" dirty="0">
                <a:hlinkClick r:id="rId2"/>
              </a:rPr>
              <a:t>hpenczak@niu.edu</a:t>
            </a:r>
            <a:r>
              <a:rPr lang="en-US" sz="2800" dirty="0"/>
              <a:t>) and Caroline D’Andrea (</a:t>
            </a:r>
            <a:r>
              <a:rPr lang="en-US" dirty="0">
                <a:hlinkClick r:id="rId2"/>
              </a:rPr>
              <a:t>cdandrea@niu.edu </a:t>
            </a:r>
            <a:r>
              <a:rPr lang="en-US" dirty="0"/>
              <a:t>) </a:t>
            </a:r>
            <a:r>
              <a:rPr lang="en-US" sz="2800" dirty="0"/>
              <a:t>to:</a:t>
            </a:r>
          </a:p>
          <a:p>
            <a:pPr lvl="1"/>
            <a:r>
              <a:rPr lang="en-US" sz="2400" dirty="0"/>
              <a:t>Learn more about the Toolkit</a:t>
            </a:r>
          </a:p>
          <a:p>
            <a:pPr lvl="1"/>
            <a:r>
              <a:rPr lang="en-US" sz="2400" dirty="0"/>
              <a:t>Receive direct support to adapt and implement Toolkit components and resources</a:t>
            </a:r>
          </a:p>
          <a:p>
            <a:pPr lvl="1"/>
            <a:r>
              <a:rPr lang="en-US" sz="2400" dirty="0"/>
              <a:t>Join I-WIN</a:t>
            </a:r>
          </a:p>
        </p:txBody>
      </p:sp>
    </p:spTree>
    <p:extLst>
      <p:ext uri="{BB962C8B-B14F-4D97-AF65-F5344CB8AC3E}">
        <p14:creationId xmlns:p14="http://schemas.microsoft.com/office/powerpoint/2010/main" val="3803843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3088-52BF-3948-87F4-222F59E279BB}"/>
              </a:ext>
            </a:extLst>
          </p:cNvPr>
          <p:cNvSpPr>
            <a:spLocks noGrp="1"/>
          </p:cNvSpPr>
          <p:nvPr>
            <p:ph type="title"/>
          </p:nvPr>
        </p:nvSpPr>
        <p:spPr>
          <a:xfrm>
            <a:off x="2885546" y="681037"/>
            <a:ext cx="7616143" cy="561049"/>
          </a:xfrm>
        </p:spPr>
        <p:txBody>
          <a:bodyPr>
            <a:normAutofit fontScale="90000"/>
          </a:bodyPr>
          <a:lstStyle/>
          <a:p>
            <a:pPr algn="ctr"/>
            <a:r>
              <a:rPr lang="en-US" dirty="0"/>
              <a:t>We Want to Hear from You!</a:t>
            </a:r>
          </a:p>
        </p:txBody>
      </p:sp>
      <p:sp>
        <p:nvSpPr>
          <p:cNvPr id="3" name="Content Placeholder 2">
            <a:extLst>
              <a:ext uri="{FF2B5EF4-FFF2-40B4-BE49-F238E27FC236}">
                <a16:creationId xmlns:a16="http://schemas.microsoft.com/office/drawing/2014/main" id="{A139759E-D50E-C945-B1CD-2DB0BE6864DC}"/>
              </a:ext>
            </a:extLst>
          </p:cNvPr>
          <p:cNvSpPr>
            <a:spLocks noGrp="1"/>
          </p:cNvSpPr>
          <p:nvPr>
            <p:ph idx="1"/>
          </p:nvPr>
        </p:nvSpPr>
        <p:spPr/>
        <p:txBody>
          <a:bodyPr/>
          <a:lstStyle/>
          <a:p>
            <a:pPr>
              <a:lnSpc>
                <a:spcPct val="150000"/>
              </a:lnSpc>
            </a:pPr>
            <a:r>
              <a:rPr lang="en-US" i="1" dirty="0"/>
              <a:t>What do you need?</a:t>
            </a:r>
          </a:p>
          <a:p>
            <a:pPr>
              <a:lnSpc>
                <a:spcPct val="150000"/>
              </a:lnSpc>
            </a:pPr>
            <a:r>
              <a:rPr lang="en-US" i="1" dirty="0"/>
              <a:t>What resources would support your work?</a:t>
            </a:r>
          </a:p>
          <a:p>
            <a:pPr>
              <a:lnSpc>
                <a:spcPct val="150000"/>
              </a:lnSpc>
            </a:pPr>
            <a:r>
              <a:rPr lang="en-US" i="1" dirty="0"/>
              <a:t>What communities have we not thought about?</a:t>
            </a:r>
          </a:p>
          <a:p>
            <a:pPr>
              <a:lnSpc>
                <a:spcPct val="150000"/>
              </a:lnSpc>
            </a:pPr>
            <a:endParaRPr lang="en-US" i="1" dirty="0"/>
          </a:p>
        </p:txBody>
      </p:sp>
      <p:sp>
        <p:nvSpPr>
          <p:cNvPr id="4" name="Slide Number Placeholder 3">
            <a:extLst>
              <a:ext uri="{FF2B5EF4-FFF2-40B4-BE49-F238E27FC236}">
                <a16:creationId xmlns:a16="http://schemas.microsoft.com/office/drawing/2014/main" id="{8D17916A-EA7D-6945-ACDB-F17AF6634EC0}"/>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377398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spc="25" dirty="0">
                <a:cs typeface="Times New Roman" panose="02020603050405020304" pitchFamily="18" charset="0"/>
              </a:rPr>
              <a:t>Agenda</a:t>
            </a:r>
            <a:endParaRPr lang="en-US" sz="4000" b="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782102"/>
            <a:ext cx="10515600" cy="4701248"/>
          </a:xfrm>
          <a:ln>
            <a:noFill/>
          </a:ln>
        </p:spPr>
        <p:txBody>
          <a:bodyPr>
            <a:normAutofit/>
          </a:bodyPr>
          <a:lstStyle/>
          <a:p>
            <a:r>
              <a:rPr lang="en-US" dirty="0">
                <a:solidFill>
                  <a:srgbClr val="172169"/>
                </a:solidFill>
              </a:rPr>
              <a:t>Introductions</a:t>
            </a:r>
          </a:p>
          <a:p>
            <a:r>
              <a:rPr lang="en-US" dirty="0">
                <a:solidFill>
                  <a:srgbClr val="172169"/>
                </a:solidFill>
              </a:rPr>
              <a:t>Overview of Career Development Experiences (CDE)</a:t>
            </a:r>
          </a:p>
          <a:p>
            <a:r>
              <a:rPr lang="en-US" dirty="0">
                <a:solidFill>
                  <a:srgbClr val="172169"/>
                </a:solidFill>
              </a:rPr>
              <a:t>Examples of CDEs</a:t>
            </a:r>
          </a:p>
          <a:p>
            <a:r>
              <a:rPr lang="en-US" dirty="0">
                <a:solidFill>
                  <a:srgbClr val="172169"/>
                </a:solidFill>
              </a:rPr>
              <a:t>Overview of CDE Toolkit</a:t>
            </a:r>
          </a:p>
          <a:p>
            <a:r>
              <a:rPr lang="en-US" dirty="0">
                <a:solidFill>
                  <a:srgbClr val="172169"/>
                </a:solidFill>
              </a:rPr>
              <a:t>Overview of CDE Toolkit Companion Piece</a:t>
            </a:r>
          </a:p>
          <a:p>
            <a:r>
              <a:rPr lang="en-US" dirty="0">
                <a:solidFill>
                  <a:srgbClr val="172169"/>
                </a:solidFill>
              </a:rPr>
              <a:t>Resources</a:t>
            </a:r>
          </a:p>
          <a:p>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21753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b="0" spc="25" dirty="0">
                <a:latin typeface="Times New Roman" panose="02020603050405020304" pitchFamily="18" charset="0"/>
                <a:cs typeface="Times New Roman" panose="02020603050405020304" pitchFamily="18" charset="0"/>
              </a:rPr>
              <a:t>Speakers</a:t>
            </a:r>
            <a:endParaRPr lang="en-US" sz="4000" b="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5</a:t>
            </a:fld>
            <a:endParaRPr lang="en-US" dirty="0"/>
          </a:p>
        </p:txBody>
      </p:sp>
      <p:pic>
        <p:nvPicPr>
          <p:cNvPr id="7" name="Picture 6" descr="A person smiling for the camera&#10;&#10;Description automatically generated with medium confidence">
            <a:extLst>
              <a:ext uri="{FF2B5EF4-FFF2-40B4-BE49-F238E27FC236}">
                <a16:creationId xmlns:a16="http://schemas.microsoft.com/office/drawing/2014/main" id="{3F064A08-7D4E-EE4B-83E2-4B24554BAECD}"/>
              </a:ext>
            </a:extLst>
          </p:cNvPr>
          <p:cNvPicPr>
            <a:picLocks noChangeAspect="1"/>
          </p:cNvPicPr>
          <p:nvPr/>
        </p:nvPicPr>
        <p:blipFill rotWithShape="1">
          <a:blip r:embed="rId2"/>
          <a:srcRect l="14153" r="21905" b="1"/>
          <a:stretch/>
        </p:blipFill>
        <p:spPr>
          <a:xfrm>
            <a:off x="9447118" y="2204632"/>
            <a:ext cx="2338768" cy="3657601"/>
          </a:xfrm>
          <a:prstGeom prst="rect">
            <a:avLst/>
          </a:prstGeom>
        </p:spPr>
      </p:pic>
      <p:pic>
        <p:nvPicPr>
          <p:cNvPr id="8" name="Picture 2" descr="Heather-Penczak">
            <a:extLst>
              <a:ext uri="{FF2B5EF4-FFF2-40B4-BE49-F238E27FC236}">
                <a16:creationId xmlns:a16="http://schemas.microsoft.com/office/drawing/2014/main" id="{A104CF63-4704-2847-8F52-4FCFA60E4F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3" r="3291" b="-2"/>
          <a:stretch/>
        </p:blipFill>
        <p:spPr bwMode="auto">
          <a:xfrm>
            <a:off x="3416268" y="2204632"/>
            <a:ext cx="2338769" cy="365760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36C3422F-177D-244C-ADD6-9646A621CA0E}"/>
              </a:ext>
            </a:extLst>
          </p:cNvPr>
          <p:cNvSpPr>
            <a:spLocks noGrp="1"/>
          </p:cNvSpPr>
          <p:nvPr>
            <p:ph idx="1"/>
          </p:nvPr>
        </p:nvSpPr>
        <p:spPr>
          <a:xfrm>
            <a:off x="406114" y="1961410"/>
            <a:ext cx="3444240" cy="2935176"/>
          </a:xfrm>
        </p:spPr>
        <p:txBody>
          <a:bodyPr anchor="ctr">
            <a:normAutofit/>
          </a:bodyPr>
          <a:lstStyle/>
          <a:p>
            <a:pPr marL="0" indent="0">
              <a:buNone/>
            </a:pPr>
            <a:r>
              <a:rPr lang="en-US" sz="1800" b="1" dirty="0">
                <a:solidFill>
                  <a:srgbClr val="172169"/>
                </a:solidFill>
              </a:rPr>
              <a:t>Heather </a:t>
            </a:r>
            <a:r>
              <a:rPr lang="en-US" sz="1800" b="1" dirty="0" err="1">
                <a:solidFill>
                  <a:srgbClr val="172169"/>
                </a:solidFill>
              </a:rPr>
              <a:t>Penczak</a:t>
            </a:r>
            <a:endParaRPr lang="en-US" sz="1800" b="1" dirty="0">
              <a:solidFill>
                <a:srgbClr val="172169"/>
              </a:solidFill>
            </a:endParaRPr>
          </a:p>
          <a:p>
            <a:pPr marL="0" indent="0">
              <a:buNone/>
            </a:pPr>
            <a:r>
              <a:rPr lang="en-US" sz="1800" dirty="0">
                <a:solidFill>
                  <a:srgbClr val="172169"/>
                </a:solidFill>
              </a:rPr>
              <a:t>Policy &amp; Programs Manager,</a:t>
            </a:r>
          </a:p>
          <a:p>
            <a:pPr marL="0" indent="0">
              <a:buNone/>
            </a:pPr>
            <a:r>
              <a:rPr lang="en-US" sz="1800" dirty="0">
                <a:solidFill>
                  <a:srgbClr val="172169"/>
                </a:solidFill>
              </a:rPr>
              <a:t>Education Systems Center</a:t>
            </a:r>
          </a:p>
        </p:txBody>
      </p:sp>
      <p:sp>
        <p:nvSpPr>
          <p:cNvPr id="10" name="Content Placeholder 2">
            <a:extLst>
              <a:ext uri="{FF2B5EF4-FFF2-40B4-BE49-F238E27FC236}">
                <a16:creationId xmlns:a16="http://schemas.microsoft.com/office/drawing/2014/main" id="{2D1A0B50-5A76-9C4F-8D04-CED10CFB4E25}"/>
              </a:ext>
            </a:extLst>
          </p:cNvPr>
          <p:cNvSpPr txBox="1">
            <a:spLocks/>
          </p:cNvSpPr>
          <p:nvPr/>
        </p:nvSpPr>
        <p:spPr>
          <a:xfrm>
            <a:off x="6783110" y="2867188"/>
            <a:ext cx="4570690" cy="4058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b="1" dirty="0">
                <a:solidFill>
                  <a:srgbClr val="172169"/>
                </a:solidFill>
              </a:rPr>
              <a:t>Caroline D’Andrea</a:t>
            </a:r>
          </a:p>
          <a:p>
            <a:pPr marL="0" indent="0">
              <a:buFont typeface="Arial"/>
              <a:buNone/>
            </a:pPr>
            <a:r>
              <a:rPr lang="en-US" sz="1800" dirty="0">
                <a:solidFill>
                  <a:srgbClr val="172169"/>
                </a:solidFill>
              </a:rPr>
              <a:t>Policy &amp; Programs Fellow,</a:t>
            </a:r>
          </a:p>
          <a:p>
            <a:pPr marL="0" indent="0">
              <a:buFont typeface="Arial"/>
              <a:buNone/>
            </a:pPr>
            <a:r>
              <a:rPr lang="en-US" sz="1800" dirty="0">
                <a:solidFill>
                  <a:srgbClr val="172169"/>
                </a:solidFill>
              </a:rPr>
              <a:t>Education Systems Center</a:t>
            </a:r>
          </a:p>
        </p:txBody>
      </p:sp>
    </p:spTree>
    <p:extLst>
      <p:ext uri="{BB962C8B-B14F-4D97-AF65-F5344CB8AC3E}">
        <p14:creationId xmlns:p14="http://schemas.microsoft.com/office/powerpoint/2010/main" val="241620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855928"/>
            <a:ext cx="8613435" cy="561049"/>
          </a:xfrm>
        </p:spPr>
        <p:txBody>
          <a:bodyPr>
            <a:noAutofit/>
          </a:bodyPr>
          <a:lstStyle/>
          <a:p>
            <a:pPr algn="ctr"/>
            <a:r>
              <a:rPr lang="en-US" sz="4000" dirty="0"/>
              <a:t>What is a Career Development Experience (CDE)?</a:t>
            </a:r>
            <a:endParaRPr lang="en-US" sz="4000" b="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964664"/>
            <a:ext cx="10515600" cy="4701248"/>
          </a:xfrm>
          <a:ln>
            <a:noFill/>
          </a:ln>
        </p:spPr>
        <p:txBody>
          <a:bodyPr>
            <a:normAutofit/>
          </a:bodyPr>
          <a:lstStyle/>
          <a:p>
            <a:pPr marL="0" indent="0">
              <a:buNone/>
            </a:pPr>
            <a:r>
              <a:rPr lang="en-US" sz="2400" b="1" dirty="0"/>
              <a:t>A supervised work experience relating to an individual’s career area of interest that</a:t>
            </a:r>
            <a:r>
              <a:rPr lang="en-US" sz="2400" dirty="0"/>
              <a:t>:</a:t>
            </a:r>
          </a:p>
          <a:p>
            <a:pPr marL="971539" lvl="1" indent="-514350">
              <a:buFont typeface="+mj-lt"/>
              <a:buAutoNum type="arabicParenR"/>
            </a:pPr>
            <a:r>
              <a:rPr lang="en-US" sz="2000" dirty="0">
                <a:solidFill>
                  <a:srgbClr val="005B89"/>
                </a:solidFill>
              </a:rPr>
              <a:t>Occurs in a workplace or under other authentic working conditions; </a:t>
            </a:r>
          </a:p>
          <a:p>
            <a:pPr marL="971539" lvl="1" indent="-514350">
              <a:buFont typeface="+mj-lt"/>
              <a:buAutoNum type="arabicParenR"/>
            </a:pPr>
            <a:r>
              <a:rPr lang="en-US" sz="2000" dirty="0">
                <a:solidFill>
                  <a:srgbClr val="005B89"/>
                </a:solidFill>
              </a:rPr>
              <a:t>Is co-developed by an education provider and at least one employer in the relevant field; </a:t>
            </a:r>
          </a:p>
          <a:p>
            <a:pPr marL="971539" lvl="1" indent="-514350">
              <a:buFont typeface="+mj-lt"/>
              <a:buAutoNum type="arabicParenR"/>
            </a:pPr>
            <a:r>
              <a:rPr lang="en-US" sz="2000" dirty="0">
                <a:solidFill>
                  <a:srgbClr val="005B89"/>
                </a:solidFill>
              </a:rPr>
              <a:t>Provides compensation or educational credit to the participant; </a:t>
            </a:r>
          </a:p>
          <a:p>
            <a:pPr marL="971539" lvl="1" indent="-514350">
              <a:buFont typeface="+mj-lt"/>
              <a:buAutoNum type="arabicParenR"/>
            </a:pPr>
            <a:r>
              <a:rPr lang="en-US" sz="2000" dirty="0">
                <a:solidFill>
                  <a:srgbClr val="005B89"/>
                </a:solidFill>
              </a:rPr>
              <a:t>Reinforces foundational professional skills including, at a minimum, those outlined in the Essential Employability Skills framework; </a:t>
            </a:r>
          </a:p>
          <a:p>
            <a:pPr marL="971539" lvl="1" indent="-514350">
              <a:buFont typeface="+mj-lt"/>
              <a:buAutoNum type="arabicParenR"/>
            </a:pPr>
            <a:r>
              <a:rPr lang="en-US" sz="2000" dirty="0">
                <a:solidFill>
                  <a:srgbClr val="005B89"/>
                </a:solidFill>
              </a:rPr>
              <a:t>Includes a Professional Skills Assessment that assesses skill development and is utilized as a participant feedback tool; and</a:t>
            </a:r>
          </a:p>
          <a:p>
            <a:pPr marL="971539" lvl="1" indent="-514350">
              <a:buFont typeface="+mj-lt"/>
              <a:buAutoNum type="arabicParenR"/>
            </a:pPr>
            <a:r>
              <a:rPr lang="en-US" sz="2000" dirty="0">
                <a:solidFill>
                  <a:srgbClr val="005B89"/>
                </a:solidFill>
              </a:rPr>
              <a:t>Takes place for a minimum of 60 total hours.</a:t>
            </a:r>
          </a:p>
          <a:p>
            <a:pPr marL="971539" lvl="1" indent="-514350">
              <a:buFont typeface="+mj-lt"/>
              <a:buAutoNum type="arabicParenR"/>
            </a:pPr>
            <a:endParaRPr lang="en-US" sz="2000" dirty="0">
              <a:solidFill>
                <a:srgbClr val="005B89"/>
              </a:solidFill>
            </a:endParaRPr>
          </a:p>
          <a:p>
            <a:pPr marL="457189" lvl="1" indent="0" algn="r">
              <a:buNone/>
            </a:pPr>
            <a:r>
              <a:rPr lang="en-US" sz="1600" i="1" dirty="0">
                <a:solidFill>
                  <a:srgbClr val="005B89"/>
                </a:solidFill>
              </a:rPr>
              <a:t>Source: Illinois Career Pathways Dictionary</a:t>
            </a:r>
          </a:p>
          <a:p>
            <a:pPr marL="0" indent="0">
              <a:buNone/>
            </a:pPr>
            <a:endParaRPr lang="en-US"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238815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4000" dirty="0"/>
              <a:t>But Really Though… What Is It? </a:t>
            </a:r>
            <a:endParaRPr lang="en-US" sz="4000" b="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642938" y="1477008"/>
            <a:ext cx="10901362" cy="4701248"/>
          </a:xfrm>
          <a:ln>
            <a:noFill/>
          </a:ln>
        </p:spPr>
        <p:txBody>
          <a:bodyPr>
            <a:normAutofit/>
          </a:bodyPr>
          <a:lstStyle/>
          <a:p>
            <a:pPr marL="0" indent="0">
              <a:buNone/>
            </a:pPr>
            <a:r>
              <a:rPr lang="en-US" sz="2400" b="1" dirty="0"/>
              <a:t>Part of Illinois’ broader work-based learning continuum and refers to terms such as: </a:t>
            </a:r>
          </a:p>
          <a:p>
            <a:pPr marL="0" indent="0" algn="ctr">
              <a:spcBef>
                <a:spcPts val="400"/>
              </a:spcBef>
              <a:buNone/>
            </a:pPr>
            <a:r>
              <a:rPr lang="en-US" sz="2400" dirty="0"/>
              <a:t>Internship</a:t>
            </a:r>
          </a:p>
          <a:p>
            <a:pPr marL="0" indent="0" algn="ctr">
              <a:spcBef>
                <a:spcPts val="400"/>
              </a:spcBef>
              <a:buNone/>
            </a:pPr>
            <a:r>
              <a:rPr lang="en-US" sz="2400" dirty="0"/>
              <a:t>School-based Enterprise</a:t>
            </a:r>
          </a:p>
          <a:p>
            <a:pPr marL="0" indent="0" algn="ctr">
              <a:spcBef>
                <a:spcPts val="400"/>
              </a:spcBef>
              <a:buNone/>
            </a:pPr>
            <a:r>
              <a:rPr lang="en-US" sz="2400" dirty="0"/>
              <a:t>Supervised Agricultural Experience</a:t>
            </a:r>
          </a:p>
          <a:p>
            <a:pPr marL="0" indent="0" algn="ctr">
              <a:spcBef>
                <a:spcPts val="400"/>
              </a:spcBef>
              <a:buNone/>
            </a:pPr>
            <a:r>
              <a:rPr lang="en-US" sz="2400" dirty="0"/>
              <a:t>Cooperative Education</a:t>
            </a:r>
          </a:p>
          <a:p>
            <a:pPr marL="0" indent="0" algn="ctr">
              <a:spcBef>
                <a:spcPts val="400"/>
              </a:spcBef>
              <a:buNone/>
            </a:pPr>
            <a:r>
              <a:rPr lang="en-US" sz="2400" dirty="0"/>
              <a:t>Remote Work for a Client or Employer</a:t>
            </a:r>
          </a:p>
          <a:p>
            <a:pPr marL="0" indent="0" algn="ctr">
              <a:spcBef>
                <a:spcPts val="400"/>
              </a:spcBef>
              <a:buNone/>
            </a:pPr>
            <a:r>
              <a:rPr lang="en-US" sz="2400" dirty="0"/>
              <a:t>Student-led Enterprise</a:t>
            </a:r>
          </a:p>
          <a:p>
            <a:pPr marL="0" indent="0" algn="ctr">
              <a:spcBef>
                <a:spcPts val="400"/>
              </a:spcBef>
              <a:buNone/>
            </a:pPr>
            <a:r>
              <a:rPr lang="en-US" sz="2400" dirty="0"/>
              <a:t>Youth Apprenticeship</a:t>
            </a:r>
          </a:p>
          <a:p>
            <a:pPr marL="0" indent="0">
              <a:buNone/>
            </a:pPr>
            <a:endParaRPr lang="en-US" sz="2400"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7</a:t>
            </a:fld>
            <a:endParaRPr lang="en-US" dirty="0"/>
          </a:p>
        </p:txBody>
      </p:sp>
      <p:pic>
        <p:nvPicPr>
          <p:cNvPr id="5" name="Content Placeholder 3">
            <a:extLst>
              <a:ext uri="{FF2B5EF4-FFF2-40B4-BE49-F238E27FC236}">
                <a16:creationId xmlns:a16="http://schemas.microsoft.com/office/drawing/2014/main" id="{8B19B1F2-A494-D14A-9CE4-DFE6D0EA0726}"/>
              </a:ext>
            </a:extLst>
          </p:cNvPr>
          <p:cNvPicPr>
            <a:picLocks noChangeAspect="1"/>
          </p:cNvPicPr>
          <p:nvPr/>
        </p:nvPicPr>
        <p:blipFill>
          <a:blip r:embed="rId2"/>
          <a:stretch>
            <a:fillRect/>
          </a:stretch>
        </p:blipFill>
        <p:spPr>
          <a:xfrm>
            <a:off x="1566086" y="4729163"/>
            <a:ext cx="9059826" cy="1936749"/>
          </a:xfrm>
          <a:prstGeom prst="rect">
            <a:avLst/>
          </a:prstGeom>
          <a:ln>
            <a:solidFill>
              <a:schemeClr val="tx1"/>
            </a:solidFill>
          </a:ln>
        </p:spPr>
      </p:pic>
    </p:spTree>
    <p:extLst>
      <p:ext uri="{BB962C8B-B14F-4D97-AF65-F5344CB8AC3E}">
        <p14:creationId xmlns:p14="http://schemas.microsoft.com/office/powerpoint/2010/main" val="36307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3716"/>
          <a:stretch/>
        </p:blipFill>
        <p:spPr>
          <a:xfrm>
            <a:off x="725556" y="1496291"/>
            <a:ext cx="10618121" cy="3519054"/>
          </a:xfrm>
          <a:prstGeom prst="rect">
            <a:avLst/>
          </a:prstGeom>
        </p:spPr>
      </p:pic>
      <p:sp>
        <p:nvSpPr>
          <p:cNvPr id="3" name="TextBox 2"/>
          <p:cNvSpPr txBox="1"/>
          <p:nvPr/>
        </p:nvSpPr>
        <p:spPr>
          <a:xfrm>
            <a:off x="1228436" y="4590473"/>
            <a:ext cx="2096655" cy="646331"/>
          </a:xfrm>
          <a:prstGeom prst="rect">
            <a:avLst/>
          </a:prstGeom>
          <a:noFill/>
        </p:spPr>
        <p:txBody>
          <a:bodyPr wrap="square" rtlCol="0">
            <a:spAutoFit/>
          </a:bodyPr>
          <a:lstStyle/>
          <a:p>
            <a:r>
              <a:rPr lang="en-US" dirty="0"/>
              <a:t>How and what have they learned?</a:t>
            </a:r>
          </a:p>
        </p:txBody>
      </p:sp>
      <p:sp>
        <p:nvSpPr>
          <p:cNvPr id="4" name="TextBox 3"/>
          <p:cNvSpPr txBox="1"/>
          <p:nvPr/>
        </p:nvSpPr>
        <p:spPr>
          <a:xfrm>
            <a:off x="2794000" y="813167"/>
            <a:ext cx="2332182" cy="923330"/>
          </a:xfrm>
          <a:prstGeom prst="rect">
            <a:avLst/>
          </a:prstGeom>
          <a:noFill/>
        </p:spPr>
        <p:txBody>
          <a:bodyPr wrap="square" rtlCol="0">
            <a:spAutoFit/>
          </a:bodyPr>
          <a:lstStyle/>
          <a:p>
            <a:r>
              <a:rPr lang="en-US" dirty="0"/>
              <a:t>Work 1-1, Provide feedback, both Coach and Supervisor</a:t>
            </a:r>
          </a:p>
        </p:txBody>
      </p:sp>
      <p:sp>
        <p:nvSpPr>
          <p:cNvPr id="5" name="TextBox 4"/>
          <p:cNvSpPr txBox="1"/>
          <p:nvPr/>
        </p:nvSpPr>
        <p:spPr>
          <a:xfrm>
            <a:off x="4659745" y="4664410"/>
            <a:ext cx="1454727" cy="923330"/>
          </a:xfrm>
          <a:prstGeom prst="rect">
            <a:avLst/>
          </a:prstGeom>
          <a:noFill/>
        </p:spPr>
        <p:txBody>
          <a:bodyPr wrap="square" rtlCol="0">
            <a:spAutoFit/>
          </a:bodyPr>
          <a:lstStyle/>
          <a:p>
            <a:r>
              <a:rPr lang="en-US" dirty="0"/>
              <a:t>Meaningful, authentic, transferable</a:t>
            </a:r>
          </a:p>
        </p:txBody>
      </p:sp>
      <p:sp>
        <p:nvSpPr>
          <p:cNvPr id="6" name="TextBox 5"/>
          <p:cNvSpPr txBox="1"/>
          <p:nvPr/>
        </p:nvSpPr>
        <p:spPr>
          <a:xfrm>
            <a:off x="5878946" y="813167"/>
            <a:ext cx="2096655" cy="923330"/>
          </a:xfrm>
          <a:prstGeom prst="rect">
            <a:avLst/>
          </a:prstGeom>
          <a:noFill/>
        </p:spPr>
        <p:txBody>
          <a:bodyPr wrap="square" rtlCol="0">
            <a:spAutoFit/>
          </a:bodyPr>
          <a:lstStyle/>
          <a:p>
            <a:r>
              <a:rPr lang="en-US" dirty="0"/>
              <a:t>Point person to address needs and receive feedback</a:t>
            </a:r>
          </a:p>
        </p:txBody>
      </p:sp>
      <p:sp>
        <p:nvSpPr>
          <p:cNvPr id="7" name="TextBox 6"/>
          <p:cNvSpPr txBox="1"/>
          <p:nvPr/>
        </p:nvSpPr>
        <p:spPr>
          <a:xfrm>
            <a:off x="7398326" y="4590473"/>
            <a:ext cx="2096655" cy="646331"/>
          </a:xfrm>
          <a:prstGeom prst="rect">
            <a:avLst/>
          </a:prstGeom>
          <a:noFill/>
        </p:spPr>
        <p:txBody>
          <a:bodyPr wrap="square" rtlCol="0">
            <a:spAutoFit/>
          </a:bodyPr>
          <a:lstStyle/>
          <a:p>
            <a:r>
              <a:rPr lang="en-US" dirty="0"/>
              <a:t>Resources of talent – builds potential</a:t>
            </a:r>
          </a:p>
        </p:txBody>
      </p:sp>
      <p:sp>
        <p:nvSpPr>
          <p:cNvPr id="8" name="TextBox 7"/>
          <p:cNvSpPr txBox="1"/>
          <p:nvPr/>
        </p:nvSpPr>
        <p:spPr>
          <a:xfrm>
            <a:off x="9056254" y="813167"/>
            <a:ext cx="2096655" cy="923330"/>
          </a:xfrm>
          <a:prstGeom prst="rect">
            <a:avLst/>
          </a:prstGeom>
          <a:noFill/>
        </p:spPr>
        <p:txBody>
          <a:bodyPr wrap="square" rtlCol="0">
            <a:spAutoFit/>
          </a:bodyPr>
          <a:lstStyle/>
          <a:p>
            <a:r>
              <a:rPr lang="en-US" dirty="0"/>
              <a:t>Applicable to pathway and recognized for</a:t>
            </a:r>
          </a:p>
        </p:txBody>
      </p:sp>
    </p:spTree>
    <p:extLst>
      <p:ext uri="{BB962C8B-B14F-4D97-AF65-F5344CB8AC3E}">
        <p14:creationId xmlns:p14="http://schemas.microsoft.com/office/powerpoint/2010/main" val="373178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5" y="1123837"/>
            <a:ext cx="3315854" cy="4601183"/>
          </a:xfrm>
        </p:spPr>
        <p:txBody>
          <a:bodyPr>
            <a:normAutofit/>
          </a:bodyPr>
          <a:lstStyle/>
          <a:p>
            <a:r>
              <a:rPr lang="en-US" sz="4000" dirty="0"/>
              <a:t>Essential Employability Competencies</a:t>
            </a:r>
          </a:p>
        </p:txBody>
      </p:sp>
      <p:pic>
        <p:nvPicPr>
          <p:cNvPr id="4" name="Content Placeholder 3"/>
          <p:cNvPicPr>
            <a:picLocks noGrp="1" noChangeAspect="1"/>
          </p:cNvPicPr>
          <p:nvPr>
            <p:ph idx="1"/>
          </p:nvPr>
        </p:nvPicPr>
        <p:blipFill>
          <a:blip r:embed="rId2"/>
          <a:stretch>
            <a:fillRect/>
          </a:stretch>
        </p:blipFill>
        <p:spPr>
          <a:xfrm>
            <a:off x="3925456" y="488898"/>
            <a:ext cx="7241002" cy="5902666"/>
          </a:xfrm>
          <a:prstGeom prst="rect">
            <a:avLst/>
          </a:prstGeom>
        </p:spPr>
      </p:pic>
    </p:spTree>
    <p:extLst>
      <p:ext uri="{BB962C8B-B14F-4D97-AF65-F5344CB8AC3E}">
        <p14:creationId xmlns:p14="http://schemas.microsoft.com/office/powerpoint/2010/main" val="1921096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F19F78-8BBB-415A-8D9B-FE280FE662DA}"/>
</file>

<file path=customXml/itemProps2.xml><?xml version="1.0" encoding="utf-8"?>
<ds:datastoreItem xmlns:ds="http://schemas.openxmlformats.org/officeDocument/2006/customXml" ds:itemID="{E4BC9841-634E-41B0-9700-042464FE9E2C}"/>
</file>

<file path=customXml/itemProps3.xml><?xml version="1.0" encoding="utf-8"?>
<ds:datastoreItem xmlns:ds="http://schemas.openxmlformats.org/officeDocument/2006/customXml" ds:itemID="{612EED08-CDEE-40ED-B68C-F4AC2040B7BF}"/>
</file>

<file path=docProps/app.xml><?xml version="1.0" encoding="utf-8"?>
<Properties xmlns="http://schemas.openxmlformats.org/officeDocument/2006/extended-properties" xmlns:vt="http://schemas.openxmlformats.org/officeDocument/2006/docPropsVTypes">
  <Template>Office Theme</Template>
  <TotalTime>3324</TotalTime>
  <Words>1974</Words>
  <Application>Microsoft Macintosh PowerPoint</Application>
  <PresentationFormat>Widescreen</PresentationFormat>
  <Paragraphs>276</Paragraphs>
  <Slides>36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AcuminProCond</vt:lpstr>
      <vt:lpstr>Arial</vt:lpstr>
      <vt:lpstr>Calibri</vt:lpstr>
      <vt:lpstr>Calibri Light</vt:lpstr>
      <vt:lpstr>Times New Roman</vt:lpstr>
      <vt:lpstr>Office Theme</vt:lpstr>
      <vt:lpstr>Illinois Youth Career Pathway Grant Opportunity  Technical Assistance Session</vt:lpstr>
      <vt:lpstr>Moderator &amp; Technology Support</vt:lpstr>
      <vt:lpstr>Access and Participation Guidelines </vt:lpstr>
      <vt:lpstr>Agenda</vt:lpstr>
      <vt:lpstr>Speakers</vt:lpstr>
      <vt:lpstr>What is a Career Development Experience (CDE)?</vt:lpstr>
      <vt:lpstr>But Really Though… What Is It? </vt:lpstr>
      <vt:lpstr>PowerPoint Presentation</vt:lpstr>
      <vt:lpstr>Essential Employability Competencies</vt:lpstr>
      <vt:lpstr>Technical Competencies</vt:lpstr>
      <vt:lpstr>WIOA Youth Program &amp; CDE Elements</vt:lpstr>
      <vt:lpstr>CAREER DEVELOPMENT EXPERIENCE TOOLKIT </vt:lpstr>
      <vt:lpstr>PURPOSES OF THE TOOLKIT</vt:lpstr>
      <vt:lpstr>COMPONENTS OF THE TOOLKIT</vt:lpstr>
      <vt:lpstr>RESOURCES INCLUDED</vt:lpstr>
      <vt:lpstr>PowerPoint Presentation</vt:lpstr>
      <vt:lpstr>PowerPoint Presentation</vt:lpstr>
      <vt:lpstr>PowerPoint Presentation</vt:lpstr>
      <vt:lpstr>PowerPoint Presentation</vt:lpstr>
      <vt:lpstr>CAREER DEVELOPMENT EXPERIENCE TOOLKIT COMPANION PIECE</vt:lpstr>
      <vt:lpstr>Why a Companion Piece?</vt:lpstr>
      <vt:lpstr>Purposes of the Companion Piece</vt:lpstr>
      <vt:lpstr>WIOA Youth Program &amp; CDE Elements</vt:lpstr>
      <vt:lpstr>Components of the Companion Piece</vt:lpstr>
      <vt:lpstr>Resources Included</vt:lpstr>
      <vt:lpstr>Types of Models</vt:lpstr>
      <vt:lpstr>Equitable Practices</vt:lpstr>
      <vt:lpstr>Equitable Practices Continued…</vt:lpstr>
      <vt:lpstr>Supports and Services for Participants  During and After the CDE:</vt:lpstr>
      <vt:lpstr>PowerPoint Presentation</vt:lpstr>
      <vt:lpstr>PowerPoint Presentation</vt:lpstr>
      <vt:lpstr>Illinois WBL Innovation Network (I-WIN)</vt:lpstr>
      <vt:lpstr>Resources &amp; Connecting with I-WIN</vt:lpstr>
      <vt:lpstr>Resources</vt:lpstr>
      <vt:lpstr>Using The Toolkit and Companion Piece</vt:lpstr>
      <vt:lpstr>We Want to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Youth Career Pathways An Overview of the NOFO, Budget Information and Scorecard</dc:title>
  <dc:creator>Sarah Blalock</dc:creator>
  <cp:lastModifiedBy>D'Andrea, Caroline</cp:lastModifiedBy>
  <cp:revision>69</cp:revision>
  <dcterms:created xsi:type="dcterms:W3CDTF">2020-11-17T15:42:27Z</dcterms:created>
  <dcterms:modified xsi:type="dcterms:W3CDTF">2021-02-03T17:03:07Z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