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327" r:id="rId2"/>
    <p:sldId id="330" r:id="rId3"/>
    <p:sldId id="328" r:id="rId4"/>
    <p:sldId id="331" r:id="rId5"/>
    <p:sldId id="336" r:id="rId6"/>
    <p:sldId id="362" r:id="rId7"/>
    <p:sldId id="344" r:id="rId8"/>
    <p:sldId id="353" r:id="rId9"/>
    <p:sldId id="355" r:id="rId10"/>
    <p:sldId id="357" r:id="rId11"/>
    <p:sldId id="359" r:id="rId12"/>
    <p:sldId id="360" r:id="rId13"/>
    <p:sldId id="361" r:id="rId14"/>
    <p:sldId id="363"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1C26A7"/>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9671" autoAdjust="0"/>
  </p:normalViewPr>
  <p:slideViewPr>
    <p:cSldViewPr snapToGrid="0" snapToObjects="1">
      <p:cViewPr varScale="1">
        <p:scale>
          <a:sx n="91" d="100"/>
          <a:sy n="91" d="100"/>
        </p:scale>
        <p:origin x="11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2/22/2021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a:t>
            </a:fld>
            <a:endParaRPr lang="en-US"/>
          </a:p>
        </p:txBody>
      </p:sp>
    </p:spTree>
    <p:extLst>
      <p:ext uri="{BB962C8B-B14F-4D97-AF65-F5344CB8AC3E}">
        <p14:creationId xmlns:p14="http://schemas.microsoft.com/office/powerpoint/2010/main" val="15044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application development there should have been an assessment of what the needs you are seeing in your organization and how those training needs align with the Regional and local plan.  </a:t>
            </a:r>
          </a:p>
        </p:txBody>
      </p:sp>
      <p:sp>
        <p:nvSpPr>
          <p:cNvPr id="4" name="Slide Number Placeholder 3"/>
          <p:cNvSpPr>
            <a:spLocks noGrp="1"/>
          </p:cNvSpPr>
          <p:nvPr>
            <p:ph type="sldNum" sz="quarter" idx="5"/>
          </p:nvPr>
        </p:nvSpPr>
        <p:spPr/>
        <p:txBody>
          <a:bodyPr/>
          <a:lstStyle/>
          <a:p>
            <a:fld id="{E5E7437D-0E1D-4AF1-9332-3A6581B3585C}" type="slidenum">
              <a:rPr lang="en-US" smtClean="0"/>
              <a:t>12</a:t>
            </a:fld>
            <a:endParaRPr lang="en-US"/>
          </a:p>
        </p:txBody>
      </p:sp>
    </p:spTree>
    <p:extLst>
      <p:ext uri="{BB962C8B-B14F-4D97-AF65-F5344CB8AC3E}">
        <p14:creationId xmlns:p14="http://schemas.microsoft.com/office/powerpoint/2010/main" val="313995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application development there should have been an assessment of what the needs you are seeing in your organization and how those training needs align with the Regional and local plan.  </a:t>
            </a:r>
          </a:p>
        </p:txBody>
      </p:sp>
      <p:sp>
        <p:nvSpPr>
          <p:cNvPr id="4" name="Slide Number Placeholder 3"/>
          <p:cNvSpPr>
            <a:spLocks noGrp="1"/>
          </p:cNvSpPr>
          <p:nvPr>
            <p:ph type="sldNum" sz="quarter" idx="5"/>
          </p:nvPr>
        </p:nvSpPr>
        <p:spPr/>
        <p:txBody>
          <a:bodyPr/>
          <a:lstStyle/>
          <a:p>
            <a:fld id="{E5E7437D-0E1D-4AF1-9332-3A6581B3585C}" type="slidenum">
              <a:rPr lang="en-US" smtClean="0"/>
              <a:t>13</a:t>
            </a:fld>
            <a:endParaRPr lang="en-US"/>
          </a:p>
        </p:txBody>
      </p:sp>
    </p:spTree>
    <p:extLst>
      <p:ext uri="{BB962C8B-B14F-4D97-AF65-F5344CB8AC3E}">
        <p14:creationId xmlns:p14="http://schemas.microsoft.com/office/powerpoint/2010/main" val="248627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14</a:t>
            </a:fld>
            <a:endParaRPr lang="en-US"/>
          </a:p>
        </p:txBody>
      </p:sp>
    </p:spTree>
    <p:extLst>
      <p:ext uri="{BB962C8B-B14F-4D97-AF65-F5344CB8AC3E}">
        <p14:creationId xmlns:p14="http://schemas.microsoft.com/office/powerpoint/2010/main" val="307539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4</a:t>
            </a:fld>
            <a:endParaRPr lang="en-US"/>
          </a:p>
        </p:txBody>
      </p:sp>
    </p:spTree>
    <p:extLst>
      <p:ext uri="{BB962C8B-B14F-4D97-AF65-F5344CB8AC3E}">
        <p14:creationId xmlns:p14="http://schemas.microsoft.com/office/powerpoint/2010/main" val="408751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5</a:t>
            </a:fld>
            <a:endParaRPr lang="en-US"/>
          </a:p>
        </p:txBody>
      </p:sp>
    </p:spTree>
    <p:extLst>
      <p:ext uri="{BB962C8B-B14F-4D97-AF65-F5344CB8AC3E}">
        <p14:creationId xmlns:p14="http://schemas.microsoft.com/office/powerpoint/2010/main" val="8134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sustainability plan identifies the key components of a program that will continue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Statewide activities funds received as part of this grant are intended to seed pilots that rather than fund existing programs. For example, it is expected that the grantee establishes a relationship with the LWIB and staff that ensures successful pilots or components of the pilot integrate into the larger service delivery model. This may include partnerships, program activities, or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planning should occur from the beginning and not once the grant ends. When drafting a sustainability plan, it is important to establish whether the entire innovation will be sustained or selected components. In the plan below, the “Grant Component” column should describe a high-level example of what is proposed in the application. The “Sustained Component” column outlines how the grantee anticipates continuing that component.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Programs often evolve over time to adjust to the changing levels of support and needs of the community. Organizations may start with one approach but end up sustaining a different model of service provision after testing it in the community.</a:t>
            </a: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6</a:t>
            </a:fld>
            <a:endParaRPr lang="en-US"/>
          </a:p>
        </p:txBody>
      </p:sp>
    </p:spTree>
    <p:extLst>
      <p:ext uri="{BB962C8B-B14F-4D97-AF65-F5344CB8AC3E}">
        <p14:creationId xmlns:p14="http://schemas.microsoft.com/office/powerpoint/2010/main" val="261016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award of an ITA is not an entitlement, therefore, even though a Youth may be eligible (and meet priority of service) for enrollment into a WIOA Title 1 funded program, the provision of training must be needed for the participant to obtain employment that leads to economic self-sufficiency. </a:t>
            </a:r>
          </a:p>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7</a:t>
            </a:fld>
            <a:endParaRPr lang="en-US"/>
          </a:p>
        </p:txBody>
      </p:sp>
    </p:spTree>
    <p:extLst>
      <p:ext uri="{BB962C8B-B14F-4D97-AF65-F5344CB8AC3E}">
        <p14:creationId xmlns:p14="http://schemas.microsoft.com/office/powerpoint/2010/main" val="175716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application development there should have been an assessment of what the needs you are seeing in your organization and how those training needs align with the Regional and local plan.  </a:t>
            </a:r>
          </a:p>
        </p:txBody>
      </p:sp>
      <p:sp>
        <p:nvSpPr>
          <p:cNvPr id="4" name="Slide Number Placeholder 3"/>
          <p:cNvSpPr>
            <a:spLocks noGrp="1"/>
          </p:cNvSpPr>
          <p:nvPr>
            <p:ph type="sldNum" sz="quarter" idx="5"/>
          </p:nvPr>
        </p:nvSpPr>
        <p:spPr/>
        <p:txBody>
          <a:bodyPr/>
          <a:lstStyle/>
          <a:p>
            <a:fld id="{E5E7437D-0E1D-4AF1-9332-3A6581B3585C}" type="slidenum">
              <a:rPr lang="en-US" smtClean="0"/>
              <a:t>8</a:t>
            </a:fld>
            <a:endParaRPr lang="en-US"/>
          </a:p>
        </p:txBody>
      </p:sp>
    </p:spTree>
    <p:extLst>
      <p:ext uri="{BB962C8B-B14F-4D97-AF65-F5344CB8AC3E}">
        <p14:creationId xmlns:p14="http://schemas.microsoft.com/office/powerpoint/2010/main" val="60405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application development there should have been an assessment of what the needs you are seeing in your organization and how those training needs align with the Regional and local plan.  </a:t>
            </a:r>
          </a:p>
        </p:txBody>
      </p:sp>
      <p:sp>
        <p:nvSpPr>
          <p:cNvPr id="4" name="Slide Number Placeholder 3"/>
          <p:cNvSpPr>
            <a:spLocks noGrp="1"/>
          </p:cNvSpPr>
          <p:nvPr>
            <p:ph type="sldNum" sz="quarter" idx="5"/>
          </p:nvPr>
        </p:nvSpPr>
        <p:spPr/>
        <p:txBody>
          <a:bodyPr/>
          <a:lstStyle/>
          <a:p>
            <a:fld id="{E5E7437D-0E1D-4AF1-9332-3A6581B3585C}" type="slidenum">
              <a:rPr lang="en-US" smtClean="0"/>
              <a:t>9</a:t>
            </a:fld>
            <a:endParaRPr lang="en-US"/>
          </a:p>
        </p:txBody>
      </p:sp>
    </p:spTree>
    <p:extLst>
      <p:ext uri="{BB962C8B-B14F-4D97-AF65-F5344CB8AC3E}">
        <p14:creationId xmlns:p14="http://schemas.microsoft.com/office/powerpoint/2010/main" val="105739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application development there should have been an assessment of what the needs you are seeing in your organization and how those training needs align with the Regional and local plan.  </a:t>
            </a:r>
          </a:p>
        </p:txBody>
      </p:sp>
      <p:sp>
        <p:nvSpPr>
          <p:cNvPr id="4" name="Slide Number Placeholder 3"/>
          <p:cNvSpPr>
            <a:spLocks noGrp="1"/>
          </p:cNvSpPr>
          <p:nvPr>
            <p:ph type="sldNum" sz="quarter" idx="5"/>
          </p:nvPr>
        </p:nvSpPr>
        <p:spPr/>
        <p:txBody>
          <a:bodyPr/>
          <a:lstStyle/>
          <a:p>
            <a:fld id="{E5E7437D-0E1D-4AF1-9332-3A6581B3585C}" type="slidenum">
              <a:rPr lang="en-US" smtClean="0"/>
              <a:t>10</a:t>
            </a:fld>
            <a:endParaRPr lang="en-US"/>
          </a:p>
        </p:txBody>
      </p:sp>
    </p:spTree>
    <p:extLst>
      <p:ext uri="{BB962C8B-B14F-4D97-AF65-F5344CB8AC3E}">
        <p14:creationId xmlns:p14="http://schemas.microsoft.com/office/powerpoint/2010/main" val="295946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application development there should have been an assessment of what the needs you are seeing in your organization and how those training needs align with the Regional and local plan.  </a:t>
            </a:r>
          </a:p>
        </p:txBody>
      </p:sp>
      <p:sp>
        <p:nvSpPr>
          <p:cNvPr id="4" name="Slide Number Placeholder 3"/>
          <p:cNvSpPr>
            <a:spLocks noGrp="1"/>
          </p:cNvSpPr>
          <p:nvPr>
            <p:ph type="sldNum" sz="quarter" idx="5"/>
          </p:nvPr>
        </p:nvSpPr>
        <p:spPr/>
        <p:txBody>
          <a:bodyPr/>
          <a:lstStyle/>
          <a:p>
            <a:fld id="{E5E7437D-0E1D-4AF1-9332-3A6581B3585C}" type="slidenum">
              <a:rPr lang="en-US" smtClean="0"/>
              <a:t>11</a:t>
            </a:fld>
            <a:endParaRPr lang="en-US"/>
          </a:p>
        </p:txBody>
      </p:sp>
    </p:spTree>
    <p:extLst>
      <p:ext uri="{BB962C8B-B14F-4D97-AF65-F5344CB8AC3E}">
        <p14:creationId xmlns:p14="http://schemas.microsoft.com/office/powerpoint/2010/main" val="22896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602278"/>
            <a:ext cx="10132539" cy="2707171"/>
          </a:xfrm>
        </p:spPr>
        <p:txBody>
          <a:bodyPr>
            <a:noAutofit/>
          </a:bodyPr>
          <a:lstStyle/>
          <a:p>
            <a:pPr algn="ctr"/>
            <a:r>
              <a:rPr lang="en-US" sz="4800" dirty="0">
                <a:latin typeface="Times New Roman" panose="02020603050405020304" pitchFamily="18" charset="0"/>
                <a:cs typeface="Times New Roman" panose="02020603050405020304" pitchFamily="18" charset="0"/>
              </a:rPr>
              <a:t>Illinois Youth Career Pathway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Grant Opportunity</a:t>
            </a:r>
            <a:br>
              <a:rPr lang="en-US" sz="48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Sustainability Planning</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Technical Assistance Session</a:t>
            </a:r>
            <a:endParaRPr lang="en-US" sz="3600"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dirty="0">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990673" y="690912"/>
            <a:ext cx="7616143" cy="561049"/>
          </a:xfrm>
        </p:spPr>
        <p:txBody>
          <a:bodyPr>
            <a:noAutofit/>
          </a:bodyPr>
          <a:lstStyle/>
          <a:p>
            <a:pPr algn="ctr"/>
            <a:r>
              <a:rPr lang="en-US" sz="4000" dirty="0">
                <a:cs typeface="Times New Roman" panose="02020603050405020304" pitchFamily="18" charset="0"/>
              </a:rPr>
              <a:t>Target Populations &amp; Disproportionately Impacted Areas</a:t>
            </a:r>
          </a:p>
        </p:txBody>
      </p:sp>
      <p:sp>
        <p:nvSpPr>
          <p:cNvPr id="3" name="Content Placeholder 2">
            <a:extLst>
              <a:ext uri="{FF2B5EF4-FFF2-40B4-BE49-F238E27FC236}">
                <a16:creationId xmlns:a16="http://schemas.microsoft.com/office/drawing/2014/main" id="{3A2F2CBF-3ECB-45D3-B349-30F2C788A1ED}"/>
              </a:ext>
            </a:extLst>
          </p:cNvPr>
          <p:cNvSpPr>
            <a:spLocks noGrp="1"/>
          </p:cNvSpPr>
          <p:nvPr>
            <p:ph idx="1"/>
          </p:nvPr>
        </p:nvSpPr>
        <p:spPr>
          <a:xfrm>
            <a:off x="838200" y="2118167"/>
            <a:ext cx="4868532" cy="4058796"/>
          </a:xfrm>
        </p:spPr>
        <p:txBody>
          <a:bodyPr>
            <a:normAutofit/>
          </a:bodyPr>
          <a:lstStyle/>
          <a:p>
            <a:r>
              <a:rPr lang="en-US" dirty="0"/>
              <a:t>Grant Component</a:t>
            </a:r>
          </a:p>
          <a:p>
            <a:pPr lvl="1"/>
            <a:r>
              <a:rPr lang="en-US" dirty="0"/>
              <a:t>Targets ages 16 – 24</a:t>
            </a:r>
          </a:p>
          <a:p>
            <a:pPr lvl="1"/>
            <a:r>
              <a:rPr lang="en-US" dirty="0"/>
              <a:t>Projects must serve youth eligible under the Workforce Innovation and Opportunity Act and are not younger than 16 or older than 24 years of age. The Department has WIOA definitions of Out-of-School Youth (OSY) and In-school Youth (ISY) for eligible participants. </a:t>
            </a:r>
          </a:p>
          <a:p>
            <a:pPr lvl="1"/>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10</a:t>
            </a:fld>
            <a:endParaRPr lang="en-US" dirty="0"/>
          </a:p>
        </p:txBody>
      </p:sp>
      <p:cxnSp>
        <p:nvCxnSpPr>
          <p:cNvPr id="8" name="Straight Connector 7">
            <a:extLst>
              <a:ext uri="{FF2B5EF4-FFF2-40B4-BE49-F238E27FC236}">
                <a16:creationId xmlns:a16="http://schemas.microsoft.com/office/drawing/2014/main" id="{30E1C263-9980-4D14-A8D9-7DAA3A8F4CA5}"/>
              </a:ext>
            </a:extLst>
          </p:cNvPr>
          <p:cNvCxnSpPr>
            <a:cxnSpLocks/>
          </p:cNvCxnSpPr>
          <p:nvPr/>
        </p:nvCxnSpPr>
        <p:spPr>
          <a:xfrm>
            <a:off x="6117912" y="1905363"/>
            <a:ext cx="0" cy="3692119"/>
          </a:xfrm>
          <a:prstGeom prst="line">
            <a:avLst/>
          </a:prstGeom>
          <a:ln w="127000" cap="flat" cmpd="sng">
            <a:solidFill>
              <a:srgbClr val="172169"/>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Sustained Component</a:t>
            </a:r>
          </a:p>
          <a:p>
            <a:pPr lvl="1"/>
            <a:r>
              <a:rPr lang="en-US" dirty="0"/>
              <a:t>Review your target population and the needs of the community that your organization serves. </a:t>
            </a:r>
          </a:p>
          <a:p>
            <a:pPr lvl="1"/>
            <a:endParaRPr lang="en-US" dirty="0"/>
          </a:p>
          <a:p>
            <a:pPr marL="457200" lvl="1" indent="0">
              <a:buNone/>
            </a:pPr>
            <a:r>
              <a:rPr lang="en-US" dirty="0"/>
              <a:t>Review the Following Data Sets: </a:t>
            </a:r>
          </a:p>
          <a:p>
            <a:pPr lvl="2"/>
            <a:r>
              <a:rPr lang="en-US" dirty="0"/>
              <a:t>Census</a:t>
            </a:r>
          </a:p>
          <a:p>
            <a:pPr lvl="2"/>
            <a:r>
              <a:rPr lang="en-US" dirty="0"/>
              <a:t>Free and Reduced Lunch Program</a:t>
            </a:r>
          </a:p>
          <a:p>
            <a:pPr lvl="2"/>
            <a:r>
              <a:rPr lang="en-US" dirty="0"/>
              <a:t>Supplemental Nutrition Assistance Program</a:t>
            </a:r>
          </a:p>
          <a:p>
            <a:pPr lvl="2"/>
            <a:r>
              <a:rPr lang="en-US" dirty="0"/>
              <a:t>Unemployment Rate</a:t>
            </a:r>
          </a:p>
          <a:p>
            <a:pPr lvl="1"/>
            <a:endParaRPr lang="en-US" dirty="0"/>
          </a:p>
        </p:txBody>
      </p:sp>
    </p:spTree>
    <p:extLst>
      <p:ext uri="{BB962C8B-B14F-4D97-AF65-F5344CB8AC3E}">
        <p14:creationId xmlns:p14="http://schemas.microsoft.com/office/powerpoint/2010/main" val="41034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583049" y="637836"/>
            <a:ext cx="8290596" cy="561049"/>
          </a:xfrm>
        </p:spPr>
        <p:txBody>
          <a:bodyPr>
            <a:noAutofit/>
          </a:bodyPr>
          <a:lstStyle/>
          <a:p>
            <a:pPr algn="ctr"/>
            <a:r>
              <a:rPr lang="en-US" sz="4000" dirty="0">
                <a:cs typeface="Times New Roman" panose="02020603050405020304" pitchFamily="18" charset="0"/>
              </a:rPr>
              <a:t>Career Planning</a:t>
            </a:r>
          </a:p>
        </p:txBody>
      </p:sp>
      <p:sp>
        <p:nvSpPr>
          <p:cNvPr id="3" name="Content Placeholder 2">
            <a:extLst>
              <a:ext uri="{FF2B5EF4-FFF2-40B4-BE49-F238E27FC236}">
                <a16:creationId xmlns:a16="http://schemas.microsoft.com/office/drawing/2014/main" id="{3A2F2CBF-3ECB-45D3-B349-30F2C788A1ED}"/>
              </a:ext>
            </a:extLst>
          </p:cNvPr>
          <p:cNvSpPr>
            <a:spLocks noGrp="1"/>
          </p:cNvSpPr>
          <p:nvPr>
            <p:ph idx="1"/>
          </p:nvPr>
        </p:nvSpPr>
        <p:spPr>
          <a:xfrm>
            <a:off x="838200" y="2118167"/>
            <a:ext cx="4868532" cy="4058796"/>
          </a:xfrm>
        </p:spPr>
        <p:txBody>
          <a:bodyPr/>
          <a:lstStyle/>
          <a:p>
            <a:r>
              <a:rPr lang="en-US" dirty="0"/>
              <a:t>Grant Component</a:t>
            </a:r>
          </a:p>
          <a:p>
            <a:pPr lvl="1"/>
            <a:r>
              <a:rPr lang="en-US" dirty="0"/>
              <a:t>Identify qualified staff to certify and document eligibility and case management services in the Illinois workNet (IWN) system.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11</a:t>
            </a:fld>
            <a:endParaRPr lang="en-US" dirty="0"/>
          </a:p>
        </p:txBody>
      </p:sp>
      <p:cxnSp>
        <p:nvCxnSpPr>
          <p:cNvPr id="8" name="Straight Connector 7">
            <a:extLst>
              <a:ext uri="{FF2B5EF4-FFF2-40B4-BE49-F238E27FC236}">
                <a16:creationId xmlns:a16="http://schemas.microsoft.com/office/drawing/2014/main" id="{30E1C263-9980-4D14-A8D9-7DAA3A8F4CA5}"/>
              </a:ext>
            </a:extLst>
          </p:cNvPr>
          <p:cNvCxnSpPr>
            <a:cxnSpLocks/>
          </p:cNvCxnSpPr>
          <p:nvPr/>
        </p:nvCxnSpPr>
        <p:spPr>
          <a:xfrm>
            <a:off x="6117912" y="1905363"/>
            <a:ext cx="0" cy="3692119"/>
          </a:xfrm>
          <a:prstGeom prst="line">
            <a:avLst/>
          </a:prstGeom>
          <a:ln w="127000" cap="flat" cmpd="sng">
            <a:solidFill>
              <a:srgbClr val="172169"/>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Sustained Component</a:t>
            </a:r>
          </a:p>
          <a:p>
            <a:pPr lvl="1"/>
            <a:r>
              <a:rPr lang="en-US" dirty="0"/>
              <a:t>Identify what staff will remain after the grant period and the level of support they will need. </a:t>
            </a:r>
          </a:p>
          <a:p>
            <a:pPr lvl="1"/>
            <a:r>
              <a:rPr lang="en-US" dirty="0"/>
              <a:t>Review Career Plans and update goals as needed.</a:t>
            </a:r>
          </a:p>
        </p:txBody>
      </p:sp>
      <p:pic>
        <p:nvPicPr>
          <p:cNvPr id="7" name="Picture 6" descr="Image result for data clipart">
            <a:extLst>
              <a:ext uri="{FF2B5EF4-FFF2-40B4-BE49-F238E27FC236}">
                <a16:creationId xmlns:a16="http://schemas.microsoft.com/office/drawing/2014/main" id="{B1E7E881-9E0A-9745-8506-A2632228F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466" y="4092971"/>
            <a:ext cx="2154504" cy="239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5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583049" y="637836"/>
            <a:ext cx="8290596" cy="561049"/>
          </a:xfrm>
        </p:spPr>
        <p:txBody>
          <a:bodyPr>
            <a:noAutofit/>
          </a:bodyPr>
          <a:lstStyle/>
          <a:p>
            <a:pPr algn="ctr"/>
            <a:r>
              <a:rPr lang="en-US" sz="4000" dirty="0">
                <a:cs typeface="Times New Roman" panose="02020603050405020304" pitchFamily="18" charset="0"/>
              </a:rPr>
              <a:t>Data Collection &amp; Analysis</a:t>
            </a:r>
          </a:p>
        </p:txBody>
      </p:sp>
      <p:sp>
        <p:nvSpPr>
          <p:cNvPr id="3" name="Content Placeholder 2">
            <a:extLst>
              <a:ext uri="{FF2B5EF4-FFF2-40B4-BE49-F238E27FC236}">
                <a16:creationId xmlns:a16="http://schemas.microsoft.com/office/drawing/2014/main" id="{3A2F2CBF-3ECB-45D3-B349-30F2C788A1ED}"/>
              </a:ext>
            </a:extLst>
          </p:cNvPr>
          <p:cNvSpPr>
            <a:spLocks noGrp="1"/>
          </p:cNvSpPr>
          <p:nvPr>
            <p:ph idx="1"/>
          </p:nvPr>
        </p:nvSpPr>
        <p:spPr>
          <a:xfrm>
            <a:off x="838200" y="2118167"/>
            <a:ext cx="4868532" cy="4058796"/>
          </a:xfrm>
        </p:spPr>
        <p:txBody>
          <a:bodyPr>
            <a:normAutofit lnSpcReduction="10000"/>
          </a:bodyPr>
          <a:lstStyle/>
          <a:p>
            <a:r>
              <a:rPr lang="en-US" dirty="0"/>
              <a:t>Grant Component</a:t>
            </a:r>
          </a:p>
          <a:p>
            <a:pPr marL="0" indent="0" algn="ctr">
              <a:buNone/>
            </a:pPr>
            <a:r>
              <a:rPr lang="en-US" dirty="0"/>
              <a:t>WIOA Youth Performance Measures</a:t>
            </a:r>
          </a:p>
          <a:p>
            <a:pPr lvl="2"/>
            <a:r>
              <a:rPr lang="en-US" dirty="0"/>
              <a:t>Employment or Education Rate 2</a:t>
            </a:r>
            <a:r>
              <a:rPr lang="en-US" baseline="30000" dirty="0"/>
              <a:t>nd</a:t>
            </a:r>
            <a:r>
              <a:rPr lang="en-US" dirty="0"/>
              <a:t> Quarter after Exit (YER2)</a:t>
            </a:r>
          </a:p>
          <a:p>
            <a:pPr lvl="2"/>
            <a:r>
              <a:rPr lang="en-US" dirty="0"/>
              <a:t>Employment or Education Rate 4</a:t>
            </a:r>
            <a:r>
              <a:rPr lang="en-US" baseline="30000" dirty="0"/>
              <a:t>th</a:t>
            </a:r>
            <a:r>
              <a:rPr lang="en-US" dirty="0"/>
              <a:t> Quarter after Exit (YER4)</a:t>
            </a:r>
          </a:p>
          <a:p>
            <a:pPr lvl="2"/>
            <a:r>
              <a:rPr lang="en-US" dirty="0"/>
              <a:t>Median Earnings 2nd Quarter after Exit (YMER)</a:t>
            </a:r>
          </a:p>
          <a:p>
            <a:pPr lvl="2"/>
            <a:r>
              <a:rPr lang="en-US" dirty="0"/>
              <a:t>Credential Attainment within 4 Quarters after Exit (YCAR)</a:t>
            </a:r>
          </a:p>
          <a:p>
            <a:pPr lvl="2"/>
            <a:r>
              <a:rPr lang="en-US" dirty="0"/>
              <a:t>Measurable Skill Gains (YMSG)</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12</a:t>
            </a:fld>
            <a:endParaRPr lang="en-US" dirty="0"/>
          </a:p>
        </p:txBody>
      </p:sp>
      <p:cxnSp>
        <p:nvCxnSpPr>
          <p:cNvPr id="8" name="Straight Connector 7">
            <a:extLst>
              <a:ext uri="{FF2B5EF4-FFF2-40B4-BE49-F238E27FC236}">
                <a16:creationId xmlns:a16="http://schemas.microsoft.com/office/drawing/2014/main" id="{30E1C263-9980-4D14-A8D9-7DAA3A8F4CA5}"/>
              </a:ext>
            </a:extLst>
          </p:cNvPr>
          <p:cNvCxnSpPr>
            <a:cxnSpLocks/>
          </p:cNvCxnSpPr>
          <p:nvPr/>
        </p:nvCxnSpPr>
        <p:spPr>
          <a:xfrm>
            <a:off x="6117912" y="1905363"/>
            <a:ext cx="0" cy="3692119"/>
          </a:xfrm>
          <a:prstGeom prst="line">
            <a:avLst/>
          </a:prstGeom>
          <a:ln w="127000" cap="flat" cmpd="sng">
            <a:solidFill>
              <a:srgbClr val="172169"/>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Sustained Component</a:t>
            </a:r>
          </a:p>
          <a:p>
            <a:pPr lvl="1"/>
            <a:r>
              <a:rPr lang="en-US" dirty="0"/>
              <a:t>Review Past Performance Measures.</a:t>
            </a:r>
          </a:p>
          <a:p>
            <a:pPr lvl="1"/>
            <a:r>
              <a:rPr lang="en-US" dirty="0"/>
              <a:t>Analysis with partners ways to improve performance measures. </a:t>
            </a:r>
          </a:p>
          <a:p>
            <a:pPr lvl="1"/>
            <a:r>
              <a:rPr lang="en-US" dirty="0"/>
              <a:t>Review Target Population and current data trends.  </a:t>
            </a:r>
          </a:p>
        </p:txBody>
      </p:sp>
      <p:pic>
        <p:nvPicPr>
          <p:cNvPr id="1026" name="Picture 2" descr="See the source image">
            <a:extLst>
              <a:ext uri="{FF2B5EF4-FFF2-40B4-BE49-F238E27FC236}">
                <a16:creationId xmlns:a16="http://schemas.microsoft.com/office/drawing/2014/main" id="{9E604429-CE16-4803-890B-60B5EC1AC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676" y="5051270"/>
            <a:ext cx="2743200" cy="180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5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583049" y="637836"/>
            <a:ext cx="8290596" cy="561049"/>
          </a:xfrm>
        </p:spPr>
        <p:txBody>
          <a:bodyPr>
            <a:noAutofit/>
          </a:bodyPr>
          <a:lstStyle/>
          <a:p>
            <a:pPr algn="ctr"/>
            <a:r>
              <a:rPr lang="en-US" sz="4000" dirty="0">
                <a:cs typeface="Times New Roman" panose="02020603050405020304" pitchFamily="18" charset="0"/>
              </a:rPr>
              <a:t>Funding and Resources</a:t>
            </a:r>
          </a:p>
        </p:txBody>
      </p:sp>
      <p:sp>
        <p:nvSpPr>
          <p:cNvPr id="3" name="Content Placeholder 2">
            <a:extLst>
              <a:ext uri="{FF2B5EF4-FFF2-40B4-BE49-F238E27FC236}">
                <a16:creationId xmlns:a16="http://schemas.microsoft.com/office/drawing/2014/main" id="{3A2F2CBF-3ECB-45D3-B349-30F2C788A1ED}"/>
              </a:ext>
            </a:extLst>
          </p:cNvPr>
          <p:cNvSpPr>
            <a:spLocks noGrp="1"/>
          </p:cNvSpPr>
          <p:nvPr>
            <p:ph idx="1"/>
          </p:nvPr>
        </p:nvSpPr>
        <p:spPr>
          <a:xfrm>
            <a:off x="838200" y="2118167"/>
            <a:ext cx="4868532" cy="4058796"/>
          </a:xfrm>
        </p:spPr>
        <p:txBody>
          <a:bodyPr/>
          <a:lstStyle/>
          <a:p>
            <a:r>
              <a:rPr lang="en-US" dirty="0"/>
              <a:t>Grant Component</a:t>
            </a:r>
          </a:p>
          <a:p>
            <a:pPr lvl="1"/>
            <a:r>
              <a:rPr lang="en-US" dirty="0"/>
              <a:t>Training Dollars/Partners </a:t>
            </a:r>
          </a:p>
          <a:p>
            <a:pPr lvl="1"/>
            <a:r>
              <a:rPr lang="en-US" dirty="0"/>
              <a:t>Staff costs</a:t>
            </a:r>
          </a:p>
          <a:p>
            <a:pPr lvl="1"/>
            <a:r>
              <a:rPr lang="en-US" dirty="0"/>
              <a:t>Work Experience</a:t>
            </a:r>
          </a:p>
          <a:p>
            <a:pPr lvl="1"/>
            <a:r>
              <a:rPr lang="en-US" dirty="0"/>
              <a:t>Supportive Services</a:t>
            </a:r>
          </a:p>
          <a:p>
            <a:pPr lvl="1"/>
            <a:r>
              <a:rPr lang="en-US" dirty="0"/>
              <a:t>Credential Fees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13</a:t>
            </a:fld>
            <a:endParaRPr lang="en-US" dirty="0"/>
          </a:p>
        </p:txBody>
      </p:sp>
      <p:cxnSp>
        <p:nvCxnSpPr>
          <p:cNvPr id="8" name="Straight Connector 7">
            <a:extLst>
              <a:ext uri="{FF2B5EF4-FFF2-40B4-BE49-F238E27FC236}">
                <a16:creationId xmlns:a16="http://schemas.microsoft.com/office/drawing/2014/main" id="{30E1C263-9980-4D14-A8D9-7DAA3A8F4CA5}"/>
              </a:ext>
            </a:extLst>
          </p:cNvPr>
          <p:cNvCxnSpPr>
            <a:cxnSpLocks/>
          </p:cNvCxnSpPr>
          <p:nvPr/>
        </p:nvCxnSpPr>
        <p:spPr>
          <a:xfrm>
            <a:off x="6117912" y="1905363"/>
            <a:ext cx="0" cy="3692119"/>
          </a:xfrm>
          <a:prstGeom prst="line">
            <a:avLst/>
          </a:prstGeom>
          <a:ln w="127000" cap="flat" cmpd="sng">
            <a:solidFill>
              <a:srgbClr val="172169"/>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Sustained Component</a:t>
            </a:r>
          </a:p>
          <a:p>
            <a:pPr lvl="1"/>
            <a:r>
              <a:rPr lang="en-US" dirty="0"/>
              <a:t>Costs supported by the grant are offset by formula dollars through the LWIA, other grant funds, or absorbed as part of regular operating costs. </a:t>
            </a:r>
          </a:p>
        </p:txBody>
      </p:sp>
      <p:sp>
        <p:nvSpPr>
          <p:cNvPr id="7" name="Rectangle 6" descr="Money">
            <a:extLst>
              <a:ext uri="{FF2B5EF4-FFF2-40B4-BE49-F238E27FC236}">
                <a16:creationId xmlns:a16="http://schemas.microsoft.com/office/drawing/2014/main" id="{B35B40B9-1F07-4E27-9C98-36A8CCA3923E}"/>
              </a:ext>
            </a:extLst>
          </p:cNvPr>
          <p:cNvSpPr>
            <a:spLocks noChangeAspect="1"/>
          </p:cNvSpPr>
          <p:nvPr/>
        </p:nvSpPr>
        <p:spPr>
          <a:xfrm>
            <a:off x="7106951" y="3809952"/>
            <a:ext cx="3351734" cy="3351734"/>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49314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583049" y="637836"/>
            <a:ext cx="8290596" cy="561049"/>
          </a:xfrm>
        </p:spPr>
        <p:txBody>
          <a:bodyPr>
            <a:noAutofit/>
          </a:bodyPr>
          <a:lstStyle/>
          <a:p>
            <a:r>
              <a:rPr lang="en-US" dirty="0">
                <a:cs typeface="Times New Roman" panose="02020603050405020304" pitchFamily="18" charset="0"/>
              </a:rPr>
              <a:t>           </a:t>
            </a:r>
            <a:r>
              <a:rPr lang="en-US" sz="4000" dirty="0">
                <a:cs typeface="Times New Roman" panose="02020603050405020304" pitchFamily="18" charset="0"/>
              </a:rPr>
              <a:t>Closing Remarks</a:t>
            </a:r>
            <a:endParaRPr lang="en-US"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2D25753C-AFCA-4FFD-B499-C70554A5D9B8}"/>
              </a:ext>
            </a:extLst>
          </p:cNvPr>
          <p:cNvSpPr txBox="1"/>
          <p:nvPr/>
        </p:nvSpPr>
        <p:spPr>
          <a:xfrm>
            <a:off x="3115933" y="1785184"/>
            <a:ext cx="5181600" cy="966483"/>
          </a:xfrm>
          <a:prstGeom prst="rect">
            <a:avLst/>
          </a:prstGeom>
          <a:noFill/>
        </p:spPr>
        <p:txBody>
          <a:bodyPr wrap="square" rtlCol="0">
            <a:spAutoFit/>
          </a:bodyPr>
          <a:lstStyle/>
          <a:p>
            <a:pPr marL="457200" marR="0" lvl="0" indent="0" algn="l" rtl="0">
              <a:lnSpc>
                <a:spcPct val="107000"/>
              </a:lnSpc>
              <a:spcBef>
                <a:spcPts val="0"/>
              </a:spcBef>
              <a:spcAft>
                <a:spcPts val="0"/>
              </a:spcAft>
              <a:buClr>
                <a:schemeClr val="dk1"/>
              </a:buClr>
              <a:buSzPts val="1400"/>
              <a:buFont typeface="Arial"/>
              <a:buNone/>
            </a:pPr>
            <a:r>
              <a:rPr lang="en-US" sz="1800" b="1" i="1" u="none" strike="noStrike" cap="none" dirty="0">
                <a:solidFill>
                  <a:srgbClr val="000000"/>
                </a:solidFill>
                <a:latin typeface="Arial"/>
                <a:ea typeface="Arial"/>
                <a:cs typeface="Arial"/>
                <a:sym typeface="Arial"/>
              </a:rPr>
              <a:t>Thank you for joining today’s discussion!</a:t>
            </a:r>
          </a:p>
          <a:p>
            <a:pPr marL="457200" marR="0" lvl="0" indent="0" algn="l" rtl="0">
              <a:lnSpc>
                <a:spcPct val="107000"/>
              </a:lnSpc>
              <a:spcBef>
                <a:spcPts val="0"/>
              </a:spcBef>
              <a:spcAft>
                <a:spcPts val="0"/>
              </a:spcAft>
              <a:buClr>
                <a:schemeClr val="dk1"/>
              </a:buClr>
              <a:buSzPts val="1400"/>
              <a:buFont typeface="Arial"/>
              <a:buNone/>
            </a:pPr>
            <a:endParaRPr lang="en-US" b="1" i="1" dirty="0">
              <a:solidFill>
                <a:srgbClr val="000000"/>
              </a:solidFill>
              <a:latin typeface="Arial"/>
              <a:ea typeface="Arial"/>
              <a:cs typeface="Arial"/>
              <a:sym typeface="Arial"/>
            </a:endParaRPr>
          </a:p>
          <a:p>
            <a:pPr marL="457200" marR="0" lvl="0" indent="0" algn="l" rtl="0">
              <a:lnSpc>
                <a:spcPct val="107000"/>
              </a:lnSpc>
              <a:spcBef>
                <a:spcPts val="0"/>
              </a:spcBef>
              <a:spcAft>
                <a:spcPts val="0"/>
              </a:spcAft>
              <a:buClr>
                <a:schemeClr val="dk1"/>
              </a:buClr>
              <a:buSzPts val="1400"/>
              <a:buFont typeface="Arial"/>
              <a:buNone/>
            </a:pPr>
            <a:r>
              <a:rPr lang="en-US" sz="1800" b="1" i="1" u="none" strike="noStrike" cap="none" dirty="0">
                <a:solidFill>
                  <a:srgbClr val="000000"/>
                </a:solidFill>
                <a:latin typeface="Arial"/>
                <a:ea typeface="Arial"/>
                <a:cs typeface="Arial"/>
                <a:sym typeface="Arial"/>
              </a:rPr>
              <a:t> </a:t>
            </a:r>
            <a:endParaRPr lang="en-US" b="1" i="1" dirty="0"/>
          </a:p>
        </p:txBody>
      </p:sp>
      <p:pic>
        <p:nvPicPr>
          <p:cNvPr id="7" name="Picture 6">
            <a:extLst>
              <a:ext uri="{FF2B5EF4-FFF2-40B4-BE49-F238E27FC236}">
                <a16:creationId xmlns:a16="http://schemas.microsoft.com/office/drawing/2014/main" id="{F4671F5B-4C55-47FF-99D9-12C0FA39C7F7}"/>
              </a:ext>
            </a:extLst>
          </p:cNvPr>
          <p:cNvPicPr>
            <a:picLocks noChangeAspect="1"/>
          </p:cNvPicPr>
          <p:nvPr/>
        </p:nvPicPr>
        <p:blipFill>
          <a:blip r:embed="rId3"/>
          <a:stretch>
            <a:fillRect/>
          </a:stretch>
        </p:blipFill>
        <p:spPr>
          <a:xfrm>
            <a:off x="346842" y="2606566"/>
            <a:ext cx="11256580" cy="3247696"/>
          </a:xfrm>
          <a:prstGeom prst="rect">
            <a:avLst/>
          </a:prstGeom>
        </p:spPr>
      </p:pic>
    </p:spTree>
    <p:extLst>
      <p:ext uri="{BB962C8B-B14F-4D97-AF65-F5344CB8AC3E}">
        <p14:creationId xmlns:p14="http://schemas.microsoft.com/office/powerpoint/2010/main" val="228276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32343" y="499654"/>
            <a:ext cx="8721457" cy="561049"/>
          </a:xfrm>
        </p:spPr>
        <p:txBody>
          <a:bodyPr>
            <a:noAutofit/>
          </a:bodyPr>
          <a:lstStyle/>
          <a:p>
            <a:r>
              <a:rPr lang="en-US" sz="3200" dirty="0">
                <a:latin typeface="+mn-lt"/>
              </a:rPr>
              <a:t>Moderator &amp; Technology Support</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5232571" y="2836402"/>
            <a:ext cx="4970953" cy="1657040"/>
          </a:xfrm>
          <a:ln>
            <a:noFill/>
          </a:ln>
        </p:spPr>
        <p:txBody>
          <a:bodyPr>
            <a:normAutofit fontScale="25000" lnSpcReduction="20000"/>
          </a:bodyPr>
          <a:lstStyle/>
          <a:p>
            <a:pPr marL="0" indent="0" algn="ctr">
              <a:buNone/>
            </a:pPr>
            <a:r>
              <a:rPr lang="en-US" sz="8000" b="1" dirty="0">
                <a:solidFill>
                  <a:schemeClr val="tx1"/>
                </a:solidFill>
              </a:rPr>
              <a:t>Kiersten Baer</a:t>
            </a:r>
          </a:p>
          <a:p>
            <a:pPr marL="0" indent="0" algn="ctr">
              <a:buNone/>
            </a:pPr>
            <a:r>
              <a:rPr lang="en-US" sz="8000" b="1" dirty="0">
                <a:solidFill>
                  <a:schemeClr val="tx1"/>
                </a:solidFill>
              </a:rPr>
              <a:t>Online Marketing Coordinator</a:t>
            </a:r>
          </a:p>
          <a:p>
            <a:pPr marL="0" indent="0" algn="ctr">
              <a:buNone/>
            </a:pPr>
            <a:r>
              <a:rPr lang="en-US" sz="8000" b="1" dirty="0">
                <a:solidFill>
                  <a:schemeClr val="tx1"/>
                </a:solidFill>
              </a:rPr>
              <a:t>Illinois Center for Specialized Professional Support</a:t>
            </a:r>
          </a:p>
          <a:p>
            <a:pPr marL="0" indent="0" algn="ctr">
              <a:buNone/>
            </a:pPr>
            <a:r>
              <a:rPr lang="en-US" sz="8000" b="1" dirty="0" err="1">
                <a:solidFill>
                  <a:schemeClr val="tx1"/>
                </a:solidFill>
              </a:rPr>
              <a:t>ksheary@ilstu.edu</a:t>
            </a:r>
            <a:endParaRPr lang="en-US" sz="8000" b="1" dirty="0">
              <a:solidFill>
                <a:schemeClr val="tx1"/>
              </a:solidFill>
            </a:endParaRP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0" indent="0">
              <a:buNone/>
            </a:pPr>
            <a:r>
              <a:rPr lang="en-US" dirty="0"/>
              <a:t>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a:t>
            </a:fld>
            <a:endParaRPr lang="en-US" dirty="0"/>
          </a:p>
        </p:txBody>
      </p:sp>
      <p:pic>
        <p:nvPicPr>
          <p:cNvPr id="6" name="Picture 5">
            <a:extLst>
              <a:ext uri="{FF2B5EF4-FFF2-40B4-BE49-F238E27FC236}">
                <a16:creationId xmlns:a16="http://schemas.microsoft.com/office/drawing/2014/main" id="{F1288E17-107B-444D-A56A-1B84975804E7}"/>
              </a:ext>
            </a:extLst>
          </p:cNvPr>
          <p:cNvPicPr>
            <a:picLocks noChangeAspect="1"/>
          </p:cNvPicPr>
          <p:nvPr/>
        </p:nvPicPr>
        <p:blipFill>
          <a:blip r:embed="rId2"/>
          <a:stretch>
            <a:fillRect/>
          </a:stretch>
        </p:blipFill>
        <p:spPr>
          <a:xfrm>
            <a:off x="622289" y="2089721"/>
            <a:ext cx="3851665" cy="3233674"/>
          </a:xfrm>
          <a:prstGeom prst="rect">
            <a:avLst/>
          </a:prstGeom>
        </p:spPr>
      </p:pic>
      <p:pic>
        <p:nvPicPr>
          <p:cNvPr id="8" name="Picture 7">
            <a:extLst>
              <a:ext uri="{FF2B5EF4-FFF2-40B4-BE49-F238E27FC236}">
                <a16:creationId xmlns:a16="http://schemas.microsoft.com/office/drawing/2014/main" id="{1AA763F8-CEDE-3643-8BA9-5DC8D912280E}"/>
              </a:ext>
            </a:extLst>
          </p:cNvPr>
          <p:cNvPicPr>
            <a:picLocks noChangeAspect="1"/>
          </p:cNvPicPr>
          <p:nvPr/>
        </p:nvPicPr>
        <p:blipFill>
          <a:blip r:embed="rId3"/>
          <a:stretch>
            <a:fillRect/>
          </a:stretch>
        </p:blipFill>
        <p:spPr>
          <a:xfrm>
            <a:off x="5588000" y="4618446"/>
            <a:ext cx="4394200" cy="1739900"/>
          </a:xfrm>
          <a:prstGeom prst="rect">
            <a:avLst/>
          </a:prstGeom>
        </p:spPr>
      </p:pic>
    </p:spTree>
    <p:extLst>
      <p:ext uri="{BB962C8B-B14F-4D97-AF65-F5344CB8AC3E}">
        <p14:creationId xmlns:p14="http://schemas.microsoft.com/office/powerpoint/2010/main" val="230614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96257" y="501650"/>
            <a:ext cx="7616143" cy="561049"/>
          </a:xfrm>
        </p:spPr>
        <p:txBody>
          <a:bodyPr>
            <a:noAutofit/>
          </a:bodyPr>
          <a:lstStyle/>
          <a:p>
            <a:pPr algn="ctr"/>
            <a:r>
              <a:rPr lang="en-US" sz="4000" b="0" spc="-40" dirty="0">
                <a:latin typeface="Times New Roman" panose="02020603050405020304" pitchFamily="18" charset="0"/>
                <a:cs typeface="Times New Roman" panose="02020603050405020304" pitchFamily="18" charset="0"/>
              </a:rPr>
              <a:t>Access and Participation Guidelines </a:t>
            </a:r>
            <a:endParaRPr lang="en-US" sz="4000" b="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997E13D-5981-4AB4-8861-EE57674ADE6F}"/>
              </a:ext>
            </a:extLst>
          </p:cNvPr>
          <p:cNvSpPr>
            <a:spLocks noGrp="1"/>
          </p:cNvSpPr>
          <p:nvPr>
            <p:ph type="body" idx="1"/>
          </p:nvPr>
        </p:nvSpPr>
        <p:spPr>
          <a:xfrm>
            <a:off x="839788" y="1593301"/>
            <a:ext cx="5157787" cy="823912"/>
          </a:xfrm>
          <a:solidFill>
            <a:schemeClr val="accent1">
              <a:lumMod val="20000"/>
              <a:lumOff val="80000"/>
            </a:schemeClr>
          </a:solidFill>
          <a:ln>
            <a:solidFill>
              <a:schemeClr val="tx1"/>
            </a:solidFill>
          </a:ln>
        </p:spPr>
        <p:txBody>
          <a:bodyPr>
            <a:normAutofit fontScale="25000" lnSpcReduction="20000"/>
          </a:bodyPr>
          <a:lstStyle/>
          <a:p>
            <a:endParaRPr lang="en-US" dirty="0"/>
          </a:p>
          <a:p>
            <a:pPr algn="ctr"/>
            <a:endParaRPr lang="en-US" dirty="0"/>
          </a:p>
          <a:p>
            <a:pPr algn="ctr"/>
            <a:r>
              <a:rPr lang="en-US" sz="11100" dirty="0">
                <a:solidFill>
                  <a:srgbClr val="172169"/>
                </a:solidFill>
                <a:latin typeface="Arial" panose="020B0604020202020204" pitchFamily="34" charset="0"/>
                <a:cs typeface="Arial" panose="020B0604020202020204" pitchFamily="34" charset="0"/>
              </a:rPr>
              <a:t>Meeting Access</a:t>
            </a:r>
          </a:p>
          <a:p>
            <a:endParaRPr lang="en-US" dirty="0"/>
          </a:p>
        </p:txBody>
      </p:sp>
      <p:sp>
        <p:nvSpPr>
          <p:cNvPr id="6" name="Content Placeholder 5">
            <a:extLst>
              <a:ext uri="{FF2B5EF4-FFF2-40B4-BE49-F238E27FC236}">
                <a16:creationId xmlns:a16="http://schemas.microsoft.com/office/drawing/2014/main" id="{B5CD8069-93D0-4C03-BDEE-0416EAD1F84F}"/>
              </a:ext>
            </a:extLst>
          </p:cNvPr>
          <p:cNvSpPr>
            <a:spLocks noGrp="1"/>
          </p:cNvSpPr>
          <p:nvPr>
            <p:ph sz="half" idx="2"/>
          </p:nvPr>
        </p:nvSpPr>
        <p:spPr>
          <a:xfrm>
            <a:off x="839788" y="2414767"/>
            <a:ext cx="5157787" cy="3941583"/>
          </a:xfrm>
          <a:ln>
            <a:solidFill>
              <a:schemeClr val="tx1"/>
            </a:solidFill>
          </a:ln>
        </p:spPr>
        <p:txBody>
          <a:bodyPr>
            <a:normAutofit/>
          </a:bodyPr>
          <a:lstStyle/>
          <a:p>
            <a:r>
              <a:rPr lang="en-US" sz="2800" spc="10" dirty="0">
                <a:solidFill>
                  <a:srgbClr val="172169"/>
                </a:solidFill>
                <a:latin typeface="Arial" panose="020B0604020202020204" pitchFamily="34" charset="0"/>
                <a:cs typeface="Arial" panose="020B0604020202020204" pitchFamily="34" charset="0"/>
              </a:rPr>
              <a:t>Select </a:t>
            </a:r>
            <a:r>
              <a:rPr lang="en-US" sz="2800" spc="15" dirty="0">
                <a:solidFill>
                  <a:srgbClr val="172169"/>
                </a:solidFill>
                <a:latin typeface="Arial" panose="020B0604020202020204" pitchFamily="34" charset="0"/>
                <a:cs typeface="Arial" panose="020B0604020202020204" pitchFamily="34" charset="0"/>
              </a:rPr>
              <a:t>the “</a:t>
            </a:r>
            <a:r>
              <a:rPr lang="en-US" sz="2800" spc="45" dirty="0">
                <a:solidFill>
                  <a:srgbClr val="172169"/>
                </a:solidFill>
                <a:latin typeface="Arial" panose="020B0604020202020204" pitchFamily="34" charset="0"/>
                <a:cs typeface="Arial" panose="020B0604020202020204" pitchFamily="34" charset="0"/>
              </a:rPr>
              <a:t>Call </a:t>
            </a:r>
            <a:r>
              <a:rPr lang="en-US" sz="2800" spc="114" dirty="0">
                <a:solidFill>
                  <a:srgbClr val="172169"/>
                </a:solidFill>
                <a:latin typeface="Arial" panose="020B0604020202020204" pitchFamily="34" charset="0"/>
                <a:cs typeface="Arial" panose="020B0604020202020204" pitchFamily="34" charset="0"/>
              </a:rPr>
              <a:t>Me” </a:t>
            </a:r>
            <a:r>
              <a:rPr lang="en-US" sz="2800" spc="40" dirty="0">
                <a:solidFill>
                  <a:srgbClr val="172169"/>
                </a:solidFill>
                <a:latin typeface="Arial" panose="020B0604020202020204" pitchFamily="34" charset="0"/>
                <a:cs typeface="Arial" panose="020B0604020202020204" pitchFamily="34" charset="0"/>
              </a:rPr>
              <a:t>option </a:t>
            </a:r>
            <a:r>
              <a:rPr lang="en-US" sz="2800" spc="5" dirty="0">
                <a:solidFill>
                  <a:srgbClr val="172169"/>
                </a:solidFill>
                <a:latin typeface="Arial" panose="020B0604020202020204" pitchFamily="34" charset="0"/>
                <a:cs typeface="Arial" panose="020B0604020202020204" pitchFamily="34" charset="0"/>
              </a:rPr>
              <a:t>on  </a:t>
            </a:r>
            <a:r>
              <a:rPr lang="en-US" sz="2800" spc="20" dirty="0">
                <a:solidFill>
                  <a:srgbClr val="172169"/>
                </a:solidFill>
                <a:latin typeface="Arial" panose="020B0604020202020204" pitchFamily="34" charset="0"/>
                <a:cs typeface="Arial" panose="020B0604020202020204" pitchFamily="34" charset="0"/>
              </a:rPr>
              <a:t>Zoom</a:t>
            </a:r>
            <a:r>
              <a:rPr lang="en-US" sz="2800" spc="-204" dirty="0">
                <a:solidFill>
                  <a:srgbClr val="172169"/>
                </a:solidFill>
                <a:latin typeface="Arial" panose="020B0604020202020204" pitchFamily="34" charset="0"/>
                <a:cs typeface="Arial" panose="020B0604020202020204" pitchFamily="34" charset="0"/>
              </a:rPr>
              <a:t> </a:t>
            </a:r>
            <a:r>
              <a:rPr lang="en-US" sz="2800" spc="40" dirty="0">
                <a:solidFill>
                  <a:srgbClr val="172169"/>
                </a:solidFill>
                <a:latin typeface="Arial" panose="020B0604020202020204" pitchFamily="34" charset="0"/>
                <a:cs typeface="Arial" panose="020B0604020202020204" pitchFamily="34" charset="0"/>
              </a:rPr>
              <a:t>to</a:t>
            </a:r>
            <a:r>
              <a:rPr lang="en-US" sz="2800" spc="-200" dirty="0">
                <a:solidFill>
                  <a:srgbClr val="172169"/>
                </a:solidFill>
                <a:latin typeface="Arial" panose="020B0604020202020204" pitchFamily="34" charset="0"/>
                <a:cs typeface="Arial" panose="020B0604020202020204" pitchFamily="34" charset="0"/>
              </a:rPr>
              <a:t> </a:t>
            </a:r>
            <a:r>
              <a:rPr lang="en-US" sz="2800" spc="-10" dirty="0">
                <a:solidFill>
                  <a:srgbClr val="172169"/>
                </a:solidFill>
                <a:latin typeface="Arial" panose="020B0604020202020204" pitchFamily="34" charset="0"/>
                <a:cs typeface="Arial" panose="020B0604020202020204" pitchFamily="34" charset="0"/>
              </a:rPr>
              <a:t>use</a:t>
            </a:r>
            <a:r>
              <a:rPr lang="en-US" sz="2800" spc="-200" dirty="0">
                <a:solidFill>
                  <a:srgbClr val="172169"/>
                </a:solidFill>
                <a:latin typeface="Arial" panose="020B0604020202020204" pitchFamily="34" charset="0"/>
                <a:cs typeface="Arial" panose="020B0604020202020204" pitchFamily="34" charset="0"/>
              </a:rPr>
              <a:t> </a:t>
            </a:r>
            <a:r>
              <a:rPr lang="en-US" sz="2800" spc="20" dirty="0">
                <a:solidFill>
                  <a:srgbClr val="172169"/>
                </a:solidFill>
                <a:latin typeface="Arial" panose="020B0604020202020204" pitchFamily="34" charset="0"/>
                <a:cs typeface="Arial" panose="020B0604020202020204" pitchFamily="34" charset="0"/>
              </a:rPr>
              <a:t>your</a:t>
            </a:r>
            <a:r>
              <a:rPr lang="en-US" sz="2800" spc="-200" dirty="0">
                <a:solidFill>
                  <a:srgbClr val="172169"/>
                </a:solidFill>
                <a:latin typeface="Arial" panose="020B0604020202020204" pitchFamily="34" charset="0"/>
                <a:cs typeface="Arial" panose="020B0604020202020204" pitchFamily="34" charset="0"/>
              </a:rPr>
              <a:t> </a:t>
            </a:r>
            <a:r>
              <a:rPr lang="en-US" sz="2800" dirty="0">
                <a:solidFill>
                  <a:srgbClr val="172169"/>
                </a:solidFill>
                <a:latin typeface="Arial" panose="020B0604020202020204" pitchFamily="34" charset="0"/>
                <a:cs typeface="Arial" panose="020B0604020202020204" pitchFamily="34" charset="0"/>
              </a:rPr>
              <a:t>phone</a:t>
            </a:r>
            <a:r>
              <a:rPr lang="en-US" sz="2800" spc="-200" dirty="0">
                <a:solidFill>
                  <a:srgbClr val="172169"/>
                </a:solidFill>
                <a:latin typeface="Arial" panose="020B0604020202020204" pitchFamily="34" charset="0"/>
                <a:cs typeface="Arial" panose="020B0604020202020204" pitchFamily="34" charset="0"/>
              </a:rPr>
              <a:t> </a:t>
            </a:r>
            <a:r>
              <a:rPr lang="en-US" sz="2800" spc="35" dirty="0">
                <a:solidFill>
                  <a:srgbClr val="172169"/>
                </a:solidFill>
                <a:latin typeface="Arial" panose="020B0604020202020204" pitchFamily="34" charset="0"/>
                <a:cs typeface="Arial" panose="020B0604020202020204" pitchFamily="34" charset="0"/>
              </a:rPr>
              <a:t>for</a:t>
            </a:r>
            <a:r>
              <a:rPr lang="en-US" sz="2800" spc="-200"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audio </a:t>
            </a:r>
            <a:r>
              <a:rPr lang="en-US" sz="2800" spc="20" dirty="0">
                <a:solidFill>
                  <a:srgbClr val="172169"/>
                </a:solidFill>
                <a:latin typeface="Arial" panose="020B0604020202020204" pitchFamily="34" charset="0"/>
                <a:cs typeface="Arial" panose="020B0604020202020204" pitchFamily="34" charset="0"/>
              </a:rPr>
              <a:t>while</a:t>
            </a:r>
            <a:r>
              <a:rPr lang="en-US" sz="2800" spc="-200" dirty="0">
                <a:solidFill>
                  <a:srgbClr val="172169"/>
                </a:solidFill>
                <a:latin typeface="Arial" panose="020B0604020202020204" pitchFamily="34" charset="0"/>
                <a:cs typeface="Arial" panose="020B0604020202020204" pitchFamily="34" charset="0"/>
              </a:rPr>
              <a:t> </a:t>
            </a:r>
            <a:r>
              <a:rPr lang="en-US" sz="2800" spc="-10" dirty="0">
                <a:solidFill>
                  <a:srgbClr val="172169"/>
                </a:solidFill>
                <a:latin typeface="Arial" panose="020B0604020202020204" pitchFamily="34" charset="0"/>
                <a:cs typeface="Arial" panose="020B0604020202020204" pitchFamily="34" charset="0"/>
              </a:rPr>
              <a:t>using</a:t>
            </a:r>
            <a:r>
              <a:rPr lang="en-US" sz="2800" spc="-195" dirty="0">
                <a:solidFill>
                  <a:srgbClr val="172169"/>
                </a:solidFill>
                <a:latin typeface="Arial" panose="020B0604020202020204" pitchFamily="34" charset="0"/>
                <a:cs typeface="Arial" panose="020B0604020202020204" pitchFamily="34" charset="0"/>
              </a:rPr>
              <a:t> </a:t>
            </a:r>
            <a:r>
              <a:rPr lang="en-US" sz="2800" spc="15" dirty="0">
                <a:solidFill>
                  <a:srgbClr val="172169"/>
                </a:solidFill>
                <a:latin typeface="Arial" panose="020B0604020202020204" pitchFamily="34" charset="0"/>
                <a:cs typeface="Arial" panose="020B0604020202020204" pitchFamily="34" charset="0"/>
              </a:rPr>
              <a:t>the</a:t>
            </a:r>
            <a:r>
              <a:rPr lang="en-US" sz="2800" spc="-195" dirty="0">
                <a:solidFill>
                  <a:srgbClr val="172169"/>
                </a:solidFill>
                <a:latin typeface="Arial" panose="020B0604020202020204" pitchFamily="34" charset="0"/>
                <a:cs typeface="Arial" panose="020B0604020202020204" pitchFamily="34" charset="0"/>
              </a:rPr>
              <a:t> </a:t>
            </a:r>
            <a:r>
              <a:rPr lang="en-US" sz="2800" spc="15" dirty="0">
                <a:solidFill>
                  <a:srgbClr val="172169"/>
                </a:solidFill>
                <a:latin typeface="Arial" panose="020B0604020202020204" pitchFamily="34" charset="0"/>
                <a:cs typeface="Arial" panose="020B0604020202020204" pitchFamily="34" charset="0"/>
              </a:rPr>
              <a:t>video</a:t>
            </a:r>
            <a:r>
              <a:rPr lang="en-US" sz="2800" spc="-195"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option,</a:t>
            </a:r>
            <a:r>
              <a:rPr lang="en-US" sz="2800" spc="-200" dirty="0">
                <a:solidFill>
                  <a:srgbClr val="172169"/>
                </a:solidFill>
                <a:latin typeface="Arial" panose="020B0604020202020204" pitchFamily="34" charset="0"/>
                <a:cs typeface="Arial" panose="020B0604020202020204" pitchFamily="34" charset="0"/>
              </a:rPr>
              <a:t> </a:t>
            </a:r>
            <a:r>
              <a:rPr lang="en-US" sz="2800" spc="35" dirty="0">
                <a:solidFill>
                  <a:srgbClr val="172169"/>
                </a:solidFill>
                <a:latin typeface="Arial" panose="020B0604020202020204" pitchFamily="34" charset="0"/>
                <a:cs typeface="Arial" panose="020B0604020202020204" pitchFamily="34" charset="0"/>
              </a:rPr>
              <a:t>if</a:t>
            </a:r>
            <a:r>
              <a:rPr lang="en-US" sz="2800" spc="-195" dirty="0">
                <a:solidFill>
                  <a:srgbClr val="172169"/>
                </a:solidFill>
                <a:latin typeface="Arial" panose="020B0604020202020204" pitchFamily="34" charset="0"/>
                <a:cs typeface="Arial" panose="020B0604020202020204" pitchFamily="34" charset="0"/>
              </a:rPr>
              <a:t> </a:t>
            </a:r>
            <a:r>
              <a:rPr lang="en-US" sz="2800" spc="5" dirty="0">
                <a:solidFill>
                  <a:srgbClr val="172169"/>
                </a:solidFill>
                <a:latin typeface="Arial" panose="020B0604020202020204" pitchFamily="34" charset="0"/>
                <a:cs typeface="Arial" panose="020B0604020202020204" pitchFamily="34" charset="0"/>
              </a:rPr>
              <a:t>you </a:t>
            </a:r>
            <a:r>
              <a:rPr lang="en-US" sz="2800" spc="-20" dirty="0">
                <a:solidFill>
                  <a:srgbClr val="172169"/>
                </a:solidFill>
                <a:latin typeface="Arial" panose="020B0604020202020204" pitchFamily="34" charset="0"/>
                <a:cs typeface="Arial" panose="020B0604020202020204" pitchFamily="34" charset="0"/>
              </a:rPr>
              <a:t>choose.</a:t>
            </a:r>
          </a:p>
          <a:p>
            <a:r>
              <a:rPr lang="en-US" spc="-20" dirty="0">
                <a:solidFill>
                  <a:srgbClr val="172169"/>
                </a:solidFill>
                <a:latin typeface="Arial" panose="020B0604020202020204" pitchFamily="34" charset="0"/>
                <a:cs typeface="Arial" panose="020B0604020202020204" pitchFamily="34" charset="0"/>
              </a:rPr>
              <a:t>This webinar will be recorded and posted to IWN. </a:t>
            </a:r>
            <a:endParaRPr lang="en-US" sz="2800" spc="-20" dirty="0">
              <a:solidFill>
                <a:srgbClr val="172169"/>
              </a:solidFill>
              <a:latin typeface="Arial" panose="020B0604020202020204" pitchFamily="34" charset="0"/>
              <a:cs typeface="Arial" panose="020B0604020202020204" pitchFamily="34" charset="0"/>
            </a:endParaRPr>
          </a:p>
          <a:p>
            <a:pPr marL="0" indent="0">
              <a:buNone/>
            </a:pPr>
            <a:endParaRPr lang="en-US" sz="2800" dirty="0">
              <a:solidFill>
                <a:srgbClr val="172169"/>
              </a:solidFill>
              <a:latin typeface="Arial" panose="020B0604020202020204" pitchFamily="34" charset="0"/>
              <a:cs typeface="Arial" panose="020B0604020202020204" pitchFamily="34" charset="0"/>
            </a:endParaRPr>
          </a:p>
          <a:p>
            <a:pPr marL="0" indent="0">
              <a:buNone/>
            </a:pPr>
            <a:endParaRPr lang="en-US" dirty="0">
              <a:solidFill>
                <a:srgbClr val="172169"/>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589DD28-1292-4B1B-AAC3-67FE158362B8}"/>
              </a:ext>
            </a:extLst>
          </p:cNvPr>
          <p:cNvSpPr>
            <a:spLocks noGrp="1"/>
          </p:cNvSpPr>
          <p:nvPr>
            <p:ph type="body" sz="quarter" idx="3"/>
          </p:nvPr>
        </p:nvSpPr>
        <p:spPr>
          <a:xfrm>
            <a:off x="6172200" y="1593301"/>
            <a:ext cx="5183188" cy="823912"/>
          </a:xfrm>
          <a:solidFill>
            <a:schemeClr val="accent1">
              <a:lumMod val="20000"/>
              <a:lumOff val="80000"/>
            </a:schemeClr>
          </a:solidFill>
          <a:ln>
            <a:solidFill>
              <a:schemeClr val="tx1"/>
            </a:solidFill>
          </a:ln>
        </p:spPr>
        <p:txBody>
          <a:bodyPr>
            <a:normAutofit fontScale="25000" lnSpcReduction="20000"/>
          </a:bodyPr>
          <a:lstStyle/>
          <a:p>
            <a:pPr algn="ctr"/>
            <a:endParaRPr lang="en-US" dirty="0"/>
          </a:p>
          <a:p>
            <a:pPr algn="ctr"/>
            <a:endParaRPr lang="en-US" dirty="0"/>
          </a:p>
          <a:p>
            <a:pPr algn="ctr"/>
            <a:r>
              <a:rPr lang="en-US" sz="11100" dirty="0">
                <a:solidFill>
                  <a:srgbClr val="172169"/>
                </a:solidFill>
                <a:latin typeface="Arial" panose="020B0604020202020204" pitchFamily="34" charset="0"/>
                <a:cs typeface="Arial" panose="020B0604020202020204" pitchFamily="34" charset="0"/>
              </a:rPr>
              <a:t>Meeting Participation </a:t>
            </a:r>
          </a:p>
          <a:p>
            <a:endParaRPr lang="en-US" dirty="0"/>
          </a:p>
        </p:txBody>
      </p:sp>
      <p:sp>
        <p:nvSpPr>
          <p:cNvPr id="8" name="Content Placeholder 7">
            <a:extLst>
              <a:ext uri="{FF2B5EF4-FFF2-40B4-BE49-F238E27FC236}">
                <a16:creationId xmlns:a16="http://schemas.microsoft.com/office/drawing/2014/main" id="{C8E76E74-A51A-4B14-99F5-2E0C745B0D3A}"/>
              </a:ext>
            </a:extLst>
          </p:cNvPr>
          <p:cNvSpPr>
            <a:spLocks noGrp="1"/>
          </p:cNvSpPr>
          <p:nvPr>
            <p:ph sz="quarter" idx="4"/>
          </p:nvPr>
        </p:nvSpPr>
        <p:spPr>
          <a:xfrm>
            <a:off x="6172200" y="2414767"/>
            <a:ext cx="5183188" cy="3941584"/>
          </a:xfrm>
          <a:ln>
            <a:solidFill>
              <a:schemeClr val="tx1"/>
            </a:solidFill>
          </a:ln>
        </p:spPr>
        <p:txBody>
          <a:bodyPr>
            <a:normAutofit/>
          </a:bodyPr>
          <a:lstStyle/>
          <a:p>
            <a:r>
              <a:rPr lang="en-US" spc="10" dirty="0">
                <a:solidFill>
                  <a:srgbClr val="172169"/>
                </a:solidFill>
                <a:latin typeface="Arial" panose="020B0604020202020204" pitchFamily="34" charset="0"/>
                <a:cs typeface="Arial" panose="020B0604020202020204" pitchFamily="34" charset="0"/>
              </a:rPr>
              <a:t>Everyone will be muted for this webinar. </a:t>
            </a:r>
          </a:p>
          <a:p>
            <a:r>
              <a:rPr lang="en-US" spc="10" dirty="0">
                <a:solidFill>
                  <a:srgbClr val="172169"/>
                </a:solidFill>
                <a:latin typeface="Arial" panose="020B0604020202020204" pitchFamily="34" charset="0"/>
                <a:cs typeface="Arial" panose="020B0604020202020204" pitchFamily="34" charset="0"/>
              </a:rPr>
              <a:t>A FAQs Page has been created to track questions raised during the webinar. </a:t>
            </a:r>
          </a:p>
          <a:p>
            <a:r>
              <a:rPr lang="en-US" spc="40" dirty="0">
                <a:solidFill>
                  <a:srgbClr val="172169"/>
                </a:solidFill>
                <a:latin typeface="Arial" panose="020B0604020202020204" pitchFamily="34" charset="0"/>
                <a:cs typeface="Arial" panose="020B0604020202020204" pitchFamily="34" charset="0"/>
              </a:rPr>
              <a:t>Materials</a:t>
            </a:r>
            <a:r>
              <a:rPr lang="en-US" spc="-204"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shared</a:t>
            </a:r>
            <a:r>
              <a:rPr lang="en-US" spc="-204" dirty="0">
                <a:solidFill>
                  <a:srgbClr val="172169"/>
                </a:solidFill>
                <a:latin typeface="Arial" panose="020B0604020202020204" pitchFamily="34" charset="0"/>
                <a:cs typeface="Arial" panose="020B0604020202020204" pitchFamily="34" charset="0"/>
              </a:rPr>
              <a:t> </a:t>
            </a:r>
            <a:r>
              <a:rPr lang="en-US" spc="5" dirty="0">
                <a:solidFill>
                  <a:srgbClr val="172169"/>
                </a:solidFill>
                <a:latin typeface="Arial" panose="020B0604020202020204" pitchFamily="34" charset="0"/>
                <a:cs typeface="Arial" panose="020B0604020202020204" pitchFamily="34" charset="0"/>
              </a:rPr>
              <a:t>during</a:t>
            </a:r>
            <a:r>
              <a:rPr lang="en-US" spc="-204" dirty="0">
                <a:solidFill>
                  <a:srgbClr val="172169"/>
                </a:solidFill>
                <a:latin typeface="Arial" panose="020B0604020202020204" pitchFamily="34" charset="0"/>
                <a:cs typeface="Arial" panose="020B0604020202020204" pitchFamily="34" charset="0"/>
              </a:rPr>
              <a:t> </a:t>
            </a:r>
            <a:r>
              <a:rPr lang="en-US" spc="15" dirty="0">
                <a:solidFill>
                  <a:srgbClr val="172169"/>
                </a:solidFill>
                <a:latin typeface="Arial" panose="020B0604020202020204" pitchFamily="34" charset="0"/>
                <a:cs typeface="Arial" panose="020B0604020202020204" pitchFamily="34" charset="0"/>
              </a:rPr>
              <a:t>the  </a:t>
            </a:r>
            <a:r>
              <a:rPr lang="en-US" spc="-5" dirty="0">
                <a:solidFill>
                  <a:srgbClr val="172169"/>
                </a:solidFill>
                <a:latin typeface="Arial" panose="020B0604020202020204" pitchFamily="34" charset="0"/>
                <a:cs typeface="Arial" panose="020B0604020202020204" pitchFamily="34" charset="0"/>
              </a:rPr>
              <a:t>meeting</a:t>
            </a:r>
            <a:r>
              <a:rPr lang="en-US" spc="-195" dirty="0">
                <a:solidFill>
                  <a:srgbClr val="172169"/>
                </a:solidFill>
                <a:latin typeface="Arial" panose="020B0604020202020204" pitchFamily="34" charset="0"/>
                <a:cs typeface="Arial" panose="020B0604020202020204" pitchFamily="34" charset="0"/>
              </a:rPr>
              <a:t> </a:t>
            </a:r>
            <a:r>
              <a:rPr lang="en-US" spc="40" dirty="0">
                <a:solidFill>
                  <a:srgbClr val="172169"/>
                </a:solidFill>
                <a:latin typeface="Arial" panose="020B0604020202020204" pitchFamily="34" charset="0"/>
                <a:cs typeface="Arial" panose="020B0604020202020204" pitchFamily="34" charset="0"/>
              </a:rPr>
              <a:t>will</a:t>
            </a:r>
            <a:r>
              <a:rPr lang="en-US" spc="-195"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be</a:t>
            </a:r>
            <a:r>
              <a:rPr lang="en-US" spc="-195" dirty="0">
                <a:solidFill>
                  <a:srgbClr val="172169"/>
                </a:solidFill>
                <a:latin typeface="Arial" panose="020B0604020202020204" pitchFamily="34" charset="0"/>
                <a:cs typeface="Arial" panose="020B0604020202020204" pitchFamily="34" charset="0"/>
              </a:rPr>
              <a:t> </a:t>
            </a:r>
            <a:r>
              <a:rPr lang="en-US" dirty="0">
                <a:solidFill>
                  <a:srgbClr val="172169"/>
                </a:solidFill>
                <a:latin typeface="Arial" panose="020B0604020202020204" pitchFamily="34" charset="0"/>
                <a:cs typeface="Arial" panose="020B0604020202020204" pitchFamily="34" charset="0"/>
              </a:rPr>
              <a:t>available</a:t>
            </a:r>
            <a:r>
              <a:rPr lang="en-US" spc="-195" dirty="0">
                <a:solidFill>
                  <a:srgbClr val="172169"/>
                </a:solidFill>
                <a:latin typeface="Arial" panose="020B0604020202020204" pitchFamily="34" charset="0"/>
                <a:cs typeface="Arial" panose="020B0604020202020204" pitchFamily="34" charset="0"/>
              </a:rPr>
              <a:t> </a:t>
            </a:r>
            <a:r>
              <a:rPr lang="en-US" spc="5" dirty="0">
                <a:solidFill>
                  <a:srgbClr val="172169"/>
                </a:solidFill>
                <a:latin typeface="Arial" panose="020B0604020202020204" pitchFamily="34" charset="0"/>
                <a:cs typeface="Arial" panose="020B0604020202020204" pitchFamily="34" charset="0"/>
              </a:rPr>
              <a:t>on  </a:t>
            </a:r>
            <a:r>
              <a:rPr lang="en-US" spc="25" dirty="0">
                <a:solidFill>
                  <a:srgbClr val="172169"/>
                </a:solidFill>
                <a:latin typeface="Arial" panose="020B0604020202020204" pitchFamily="34" charset="0"/>
                <a:cs typeface="Arial" panose="020B0604020202020204" pitchFamily="34" charset="0"/>
              </a:rPr>
              <a:t>workNet.</a:t>
            </a:r>
            <a:endParaRPr lang="en-US" dirty="0">
              <a:solidFill>
                <a:srgbClr val="172169"/>
              </a:solidFill>
              <a:latin typeface="Arial" panose="020B0604020202020204" pitchFamily="34" charset="0"/>
              <a:cs typeface="Arial" panose="020B0604020202020204" pitchFamily="34" charset="0"/>
            </a:endParaRPr>
          </a:p>
          <a:p>
            <a:endParaRPr lang="en-US" dirty="0">
              <a:solidFill>
                <a:srgbClr val="172169"/>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277364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860684" y="670495"/>
            <a:ext cx="7616143" cy="561049"/>
          </a:xfrm>
          <a:ln>
            <a:solidFill>
              <a:schemeClr val="tx1"/>
            </a:solidFill>
          </a:ln>
        </p:spPr>
        <p:txBody>
          <a:bodyPr>
            <a:noAutofit/>
          </a:bodyPr>
          <a:lstStyle/>
          <a:p>
            <a:pPr algn="ctr"/>
            <a:r>
              <a:rPr lang="en-US" sz="4000" spc="25" dirty="0">
                <a:cs typeface="Times New Roman" panose="02020603050405020304" pitchFamily="18" charset="0"/>
              </a:rPr>
              <a:t>Agenda</a:t>
            </a:r>
            <a:endParaRPr lang="en-US" sz="40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1410955" y="3111845"/>
            <a:ext cx="10515600" cy="1528270"/>
          </a:xfrm>
          <a:ln>
            <a:noFill/>
          </a:ln>
        </p:spPr>
        <p:txBody>
          <a:bodyPr>
            <a:noAutofit/>
          </a:bodyPr>
          <a:lstStyle/>
          <a:p>
            <a:pPr marL="365760" lvl="0" indent="-365760">
              <a:spcAft>
                <a:spcPts val="1200"/>
              </a:spcAft>
              <a:buClr>
                <a:srgbClr val="F36B22"/>
              </a:buClr>
              <a:buFont typeface="Wingdings" panose="05000000000000000000" pitchFamily="2" charset="2"/>
              <a:buChar char="v"/>
            </a:pPr>
            <a:r>
              <a:rPr lang="en-US" sz="4000" dirty="0">
                <a:solidFill>
                  <a:srgbClr val="1C4489"/>
                </a:solidFill>
                <a:latin typeface="Arial" panose="020B0604020202020204"/>
              </a:rPr>
              <a:t>Why Sustainability Planning</a:t>
            </a:r>
          </a:p>
          <a:p>
            <a:pPr marL="365760" lvl="0" indent="-365760">
              <a:spcAft>
                <a:spcPts val="1200"/>
              </a:spcAft>
              <a:buClr>
                <a:srgbClr val="F36B22"/>
              </a:buClr>
              <a:buFont typeface="Wingdings" panose="05000000000000000000" pitchFamily="2" charset="2"/>
              <a:buChar char="v"/>
            </a:pPr>
            <a:r>
              <a:rPr lang="en-US" sz="4000" dirty="0">
                <a:solidFill>
                  <a:srgbClr val="1C4489"/>
                </a:solidFill>
                <a:latin typeface="Arial" panose="020B0604020202020204"/>
              </a:rPr>
              <a:t>What to Include</a:t>
            </a:r>
          </a:p>
          <a:p>
            <a:pPr marL="365760" lvl="0" indent="-365760">
              <a:spcAft>
                <a:spcPts val="1200"/>
              </a:spcAft>
              <a:buClr>
                <a:srgbClr val="F36B22"/>
              </a:buClr>
              <a:buFont typeface="Wingdings" panose="05000000000000000000" pitchFamily="2" charset="2"/>
              <a:buChar char="v"/>
            </a:pPr>
            <a:r>
              <a:rPr lang="en-US" sz="4000" dirty="0">
                <a:solidFill>
                  <a:srgbClr val="1C4489"/>
                </a:solidFill>
                <a:latin typeface="Arial" panose="020B0604020202020204"/>
              </a:rPr>
              <a:t>Example</a:t>
            </a:r>
          </a:p>
          <a:p>
            <a:pPr marL="0" indent="0">
              <a:buNone/>
            </a:pPr>
            <a:endParaRPr lang="en-US" sz="4000" dirty="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
        <p:nvSpPr>
          <p:cNvPr id="15" name="Arrow: Bent-Up 14">
            <a:extLst>
              <a:ext uri="{FF2B5EF4-FFF2-40B4-BE49-F238E27FC236}">
                <a16:creationId xmlns:a16="http://schemas.microsoft.com/office/drawing/2014/main" id="{DD281540-4459-415E-96ED-E1EF3A78F14F}"/>
              </a:ext>
            </a:extLst>
          </p:cNvPr>
          <p:cNvSpPr/>
          <p:nvPr/>
        </p:nvSpPr>
        <p:spPr>
          <a:xfrm flipV="1">
            <a:off x="948732" y="1642840"/>
            <a:ext cx="10822911" cy="1339181"/>
          </a:xfrm>
          <a:prstGeom prst="bentUpArrow">
            <a:avLst/>
          </a:prstGeom>
          <a:solidFill>
            <a:srgbClr val="172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program clipart">
            <a:extLst>
              <a:ext uri="{FF2B5EF4-FFF2-40B4-BE49-F238E27FC236}">
                <a16:creationId xmlns:a16="http://schemas.microsoft.com/office/drawing/2014/main" id="{85092866-B57E-A44F-B4C7-59B077DC3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681" y="3570601"/>
            <a:ext cx="2838690" cy="27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Sustainability Plan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r>
              <a:rPr lang="en-US" sz="3200" dirty="0"/>
              <a:t>Planning for the sustainability of a program should not be saved until the end of the grant funding period. Instead, planning should occur throughout the life of the grant to maintain desired outcomes after the grant period has ended. When drafting a sustainability plan, it is important to establish whether the entire program will be sustained or selected components. </a:t>
            </a:r>
            <a:endParaRPr lang="en-US" dirty="0">
              <a:solidFill>
                <a:srgbClr val="172169"/>
              </a:solidFill>
            </a:endParaRPr>
          </a:p>
        </p:txBody>
      </p:sp>
    </p:spTree>
    <p:extLst>
      <p:ext uri="{BB962C8B-B14F-4D97-AF65-F5344CB8AC3E}">
        <p14:creationId xmlns:p14="http://schemas.microsoft.com/office/powerpoint/2010/main" val="270102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dirty="0"/>
              <a:t>Sustainability Plan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r>
              <a:rPr lang="en-US" sz="4400" dirty="0">
                <a:solidFill>
                  <a:srgbClr val="172169"/>
                </a:solidFill>
              </a:rPr>
              <a:t>Describes what components of the grant will be sustained beyond funding </a:t>
            </a:r>
          </a:p>
          <a:p>
            <a:pPr marL="365760" indent="-365760">
              <a:spcAft>
                <a:spcPts val="1200"/>
              </a:spcAft>
              <a:buClr>
                <a:srgbClr val="F36B22"/>
              </a:buClr>
              <a:buFont typeface="Wingdings" panose="05000000000000000000" pitchFamily="2" charset="2"/>
              <a:buChar char="v"/>
            </a:pPr>
            <a:r>
              <a:rPr lang="en-US" sz="4400" dirty="0">
                <a:solidFill>
                  <a:srgbClr val="172169"/>
                </a:solidFill>
              </a:rPr>
              <a:t>Funding from this NOFO intended to provide seed pilots or approaches</a:t>
            </a:r>
          </a:p>
          <a:p>
            <a:pPr marL="365760" indent="-365760">
              <a:spcAft>
                <a:spcPts val="1200"/>
              </a:spcAft>
              <a:buClr>
                <a:srgbClr val="F36B22"/>
              </a:buClr>
              <a:buFont typeface="Wingdings" panose="05000000000000000000" pitchFamily="2" charset="2"/>
              <a:buChar char="v"/>
            </a:pPr>
            <a:r>
              <a:rPr lang="en-US" sz="4400" dirty="0">
                <a:solidFill>
                  <a:srgbClr val="172169"/>
                </a:solidFill>
              </a:rPr>
              <a:t>Should be considered throughout the life of the grant</a:t>
            </a:r>
          </a:p>
          <a:p>
            <a:pPr marL="365760" indent="-365760">
              <a:spcAft>
                <a:spcPts val="1200"/>
              </a:spcAft>
              <a:buClr>
                <a:srgbClr val="F36B22"/>
              </a:buClr>
              <a:buFont typeface="Wingdings" panose="05000000000000000000" pitchFamily="2" charset="2"/>
              <a:buChar char="v"/>
            </a:pPr>
            <a:r>
              <a:rPr lang="en-US" sz="4400" dirty="0">
                <a:solidFill>
                  <a:srgbClr val="172169"/>
                </a:solidFill>
              </a:rPr>
              <a:t>DOES NOT mean the program must be sustained as originally conceived</a:t>
            </a:r>
          </a:p>
          <a:p>
            <a:pPr marL="0" indent="0">
              <a:buFont typeface="Arial"/>
              <a:buNone/>
            </a:pPr>
            <a:endParaRPr lang="en-US" dirty="0">
              <a:solidFill>
                <a:srgbClr val="172169"/>
              </a:solidFill>
            </a:endParaRPr>
          </a:p>
        </p:txBody>
      </p:sp>
    </p:spTree>
    <p:extLst>
      <p:ext uri="{BB962C8B-B14F-4D97-AF65-F5344CB8AC3E}">
        <p14:creationId xmlns:p14="http://schemas.microsoft.com/office/powerpoint/2010/main" val="215407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
        <p:nvSpPr>
          <p:cNvPr id="5" name="Title 4">
            <a:extLst>
              <a:ext uri="{FF2B5EF4-FFF2-40B4-BE49-F238E27FC236}">
                <a16:creationId xmlns:a16="http://schemas.microsoft.com/office/drawing/2014/main" id="{47FC0723-0E86-4CD9-9009-F4BA2A98DAB6}"/>
              </a:ext>
            </a:extLst>
          </p:cNvPr>
          <p:cNvSpPr>
            <a:spLocks noGrp="1"/>
          </p:cNvSpPr>
          <p:nvPr>
            <p:ph type="title"/>
          </p:nvPr>
        </p:nvSpPr>
        <p:spPr>
          <a:xfrm>
            <a:off x="2287928" y="2894922"/>
            <a:ext cx="7616143" cy="561049"/>
          </a:xfrm>
        </p:spPr>
        <p:txBody>
          <a:bodyPr>
            <a:noAutofit/>
          </a:bodyPr>
          <a:lstStyle/>
          <a:p>
            <a:pPr algn="ctr"/>
            <a:r>
              <a:rPr lang="en-US" sz="4800" dirty="0"/>
              <a:t>Example</a:t>
            </a:r>
            <a:br>
              <a:rPr lang="en-US" sz="4800" dirty="0"/>
            </a:br>
            <a:br>
              <a:rPr lang="en-US" sz="4800" dirty="0"/>
            </a:br>
            <a:r>
              <a:rPr lang="en-US" sz="2000" dirty="0"/>
              <a:t>The following chart provides a hypothetical example of a sustainability plan</a:t>
            </a:r>
            <a:endParaRPr lang="en-US" sz="4800" dirty="0"/>
          </a:p>
        </p:txBody>
      </p:sp>
      <p:pic>
        <p:nvPicPr>
          <p:cNvPr id="2050" name="Picture 2" descr="See the source image">
            <a:extLst>
              <a:ext uri="{FF2B5EF4-FFF2-40B4-BE49-F238E27FC236}">
                <a16:creationId xmlns:a16="http://schemas.microsoft.com/office/drawing/2014/main" id="{609D3D42-87AC-48FA-8B29-BB3F80E92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68" y="3325795"/>
            <a:ext cx="2239343" cy="334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58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3023724" y="720360"/>
            <a:ext cx="7616143" cy="561049"/>
          </a:xfrm>
        </p:spPr>
        <p:txBody>
          <a:bodyPr>
            <a:noAutofit/>
          </a:bodyPr>
          <a:lstStyle/>
          <a:p>
            <a:pPr algn="ctr"/>
            <a:r>
              <a:rPr lang="en-US" sz="4000" dirty="0">
                <a:cs typeface="Times New Roman" panose="02020603050405020304" pitchFamily="18" charset="0"/>
              </a:rPr>
              <a:t>Alignment &amp; LWIB Commitment</a:t>
            </a:r>
          </a:p>
        </p:txBody>
      </p:sp>
      <p:sp>
        <p:nvSpPr>
          <p:cNvPr id="3" name="Content Placeholder 2">
            <a:extLst>
              <a:ext uri="{FF2B5EF4-FFF2-40B4-BE49-F238E27FC236}">
                <a16:creationId xmlns:a16="http://schemas.microsoft.com/office/drawing/2014/main" id="{3A2F2CBF-3ECB-45D3-B349-30F2C788A1ED}"/>
              </a:ext>
            </a:extLst>
          </p:cNvPr>
          <p:cNvSpPr>
            <a:spLocks noGrp="1"/>
          </p:cNvSpPr>
          <p:nvPr>
            <p:ph idx="1"/>
          </p:nvPr>
        </p:nvSpPr>
        <p:spPr>
          <a:xfrm>
            <a:off x="838200" y="2118167"/>
            <a:ext cx="4868532" cy="4058796"/>
          </a:xfrm>
        </p:spPr>
        <p:txBody>
          <a:bodyPr/>
          <a:lstStyle/>
          <a:p>
            <a:r>
              <a:rPr lang="en-US" dirty="0"/>
              <a:t>Grant Component</a:t>
            </a:r>
          </a:p>
          <a:p>
            <a:pPr lvl="1"/>
            <a:r>
              <a:rPr lang="en-US" dirty="0"/>
              <a:t>LWIA “X” has identified manufacturing training for youth as a priority in the regional/local plan</a:t>
            </a:r>
          </a:p>
          <a:p>
            <a:pPr lvl="1"/>
            <a:r>
              <a:rPr lang="en-US" dirty="0"/>
              <a:t>Grant will provide training in a manufacturing career pathway for “X” number of youth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8</a:t>
            </a:fld>
            <a:endParaRPr lang="en-US" dirty="0"/>
          </a:p>
        </p:txBody>
      </p:sp>
      <p:cxnSp>
        <p:nvCxnSpPr>
          <p:cNvPr id="8" name="Straight Connector 7">
            <a:extLst>
              <a:ext uri="{FF2B5EF4-FFF2-40B4-BE49-F238E27FC236}">
                <a16:creationId xmlns:a16="http://schemas.microsoft.com/office/drawing/2014/main" id="{30E1C263-9980-4D14-A8D9-7DAA3A8F4CA5}"/>
              </a:ext>
            </a:extLst>
          </p:cNvPr>
          <p:cNvCxnSpPr>
            <a:cxnSpLocks/>
          </p:cNvCxnSpPr>
          <p:nvPr/>
        </p:nvCxnSpPr>
        <p:spPr>
          <a:xfrm>
            <a:off x="6117912" y="1905363"/>
            <a:ext cx="0" cy="3692119"/>
          </a:xfrm>
          <a:prstGeom prst="line">
            <a:avLst/>
          </a:prstGeom>
          <a:ln w="127000" cap="flat" cmpd="sng">
            <a:solidFill>
              <a:srgbClr val="172169"/>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Sustained Component</a:t>
            </a:r>
          </a:p>
          <a:p>
            <a:pPr lvl="1"/>
            <a:r>
              <a:rPr lang="en-US" dirty="0"/>
              <a:t>Meet with LWIA “X” before grant is over to review the current project. </a:t>
            </a:r>
          </a:p>
          <a:p>
            <a:pPr lvl="1"/>
            <a:r>
              <a:rPr lang="en-US" dirty="0"/>
              <a:t>Ensure that there will still be a need for the training services offered from the grantee. </a:t>
            </a:r>
          </a:p>
        </p:txBody>
      </p:sp>
    </p:spTree>
    <p:extLst>
      <p:ext uri="{BB962C8B-B14F-4D97-AF65-F5344CB8AC3E}">
        <p14:creationId xmlns:p14="http://schemas.microsoft.com/office/powerpoint/2010/main" val="108113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825420" y="679895"/>
            <a:ext cx="7616143" cy="561049"/>
          </a:xfrm>
        </p:spPr>
        <p:txBody>
          <a:bodyPr>
            <a:noAutofit/>
          </a:bodyPr>
          <a:lstStyle/>
          <a:p>
            <a:pPr algn="ctr"/>
            <a:r>
              <a:rPr lang="en-US" sz="4000" dirty="0">
                <a:cs typeface="Times New Roman" panose="02020603050405020304" pitchFamily="18" charset="0"/>
              </a:rPr>
              <a:t>Business Engagement &amp; Partnerships</a:t>
            </a:r>
          </a:p>
        </p:txBody>
      </p:sp>
      <p:sp>
        <p:nvSpPr>
          <p:cNvPr id="3" name="Content Placeholder 2">
            <a:extLst>
              <a:ext uri="{FF2B5EF4-FFF2-40B4-BE49-F238E27FC236}">
                <a16:creationId xmlns:a16="http://schemas.microsoft.com/office/drawing/2014/main" id="{3A2F2CBF-3ECB-45D3-B349-30F2C788A1ED}"/>
              </a:ext>
            </a:extLst>
          </p:cNvPr>
          <p:cNvSpPr>
            <a:spLocks noGrp="1"/>
          </p:cNvSpPr>
          <p:nvPr>
            <p:ph idx="1"/>
          </p:nvPr>
        </p:nvSpPr>
        <p:spPr>
          <a:xfrm>
            <a:off x="838200" y="2118167"/>
            <a:ext cx="4868532" cy="4058796"/>
          </a:xfrm>
        </p:spPr>
        <p:txBody>
          <a:bodyPr>
            <a:normAutofit fontScale="92500" lnSpcReduction="10000"/>
          </a:bodyPr>
          <a:lstStyle/>
          <a:p>
            <a:r>
              <a:rPr lang="en-US" dirty="0"/>
              <a:t>Grant Component</a:t>
            </a:r>
          </a:p>
          <a:p>
            <a:pPr lvl="1"/>
            <a:r>
              <a:rPr lang="en-US" dirty="0"/>
              <a:t>Businesses are best suited to ensure current content for programs and careers that are high demand/higher skill at the local, regional, or state level. </a:t>
            </a:r>
          </a:p>
          <a:p>
            <a:pPr lvl="1"/>
            <a:r>
              <a:rPr lang="en-US" dirty="0"/>
              <a:t>Clearly define roles, responsibilities, and outcomes using the Memorandum of Understanding (MOU) and the Letter of Commitment processes for regional and cross-sector partnerships, including businesses.</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9</a:t>
            </a:fld>
            <a:endParaRPr lang="en-US" dirty="0"/>
          </a:p>
        </p:txBody>
      </p:sp>
      <p:cxnSp>
        <p:nvCxnSpPr>
          <p:cNvPr id="8" name="Straight Connector 7">
            <a:extLst>
              <a:ext uri="{FF2B5EF4-FFF2-40B4-BE49-F238E27FC236}">
                <a16:creationId xmlns:a16="http://schemas.microsoft.com/office/drawing/2014/main" id="{30E1C263-9980-4D14-A8D9-7DAA3A8F4CA5}"/>
              </a:ext>
            </a:extLst>
          </p:cNvPr>
          <p:cNvCxnSpPr>
            <a:cxnSpLocks/>
          </p:cNvCxnSpPr>
          <p:nvPr/>
        </p:nvCxnSpPr>
        <p:spPr>
          <a:xfrm>
            <a:off x="6117912" y="1905363"/>
            <a:ext cx="0" cy="3692119"/>
          </a:xfrm>
          <a:prstGeom prst="line">
            <a:avLst/>
          </a:prstGeom>
          <a:ln w="127000" cap="flat" cmpd="sng">
            <a:solidFill>
              <a:srgbClr val="172169"/>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03E1A2E-4953-4651-BF54-19B19C8C1C9B}"/>
              </a:ext>
            </a:extLst>
          </p:cNvPr>
          <p:cNvSpPr txBox="1">
            <a:spLocks/>
          </p:cNvSpPr>
          <p:nvPr/>
        </p:nvSpPr>
        <p:spPr>
          <a:xfrm>
            <a:off x="6485268" y="2118167"/>
            <a:ext cx="4868532" cy="40587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Sustained Component</a:t>
            </a:r>
          </a:p>
          <a:p>
            <a:pPr lvl="1"/>
            <a:r>
              <a:rPr lang="en-US" dirty="0"/>
              <a:t>Have multiple check-ins with business partners throughout the grant period. </a:t>
            </a:r>
          </a:p>
          <a:p>
            <a:pPr lvl="1"/>
            <a:r>
              <a:rPr lang="en-US" dirty="0"/>
              <a:t>Determine what high demand jobs will be needed for the future and alter your program if needed. </a:t>
            </a:r>
          </a:p>
          <a:p>
            <a:pPr lvl="1"/>
            <a:r>
              <a:rPr lang="en-US" dirty="0"/>
              <a:t>Update MOU/Letter of Commitment from all partnerships.  </a:t>
            </a:r>
          </a:p>
        </p:txBody>
      </p:sp>
    </p:spTree>
    <p:extLst>
      <p:ext uri="{BB962C8B-B14F-4D97-AF65-F5344CB8AC3E}">
        <p14:creationId xmlns:p14="http://schemas.microsoft.com/office/powerpoint/2010/main" val="495423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3BC0C06-3A10-4799-BB63-F6BB75770C4B}"/>
</file>

<file path=customXml/itemProps2.xml><?xml version="1.0" encoding="utf-8"?>
<ds:datastoreItem xmlns:ds="http://schemas.openxmlformats.org/officeDocument/2006/customXml" ds:itemID="{06F532CA-34EB-485F-9A91-130AF9D1CE27}"/>
</file>

<file path=customXml/itemProps3.xml><?xml version="1.0" encoding="utf-8"?>
<ds:datastoreItem xmlns:ds="http://schemas.openxmlformats.org/officeDocument/2006/customXml" ds:itemID="{43B9BCD0-AE6B-403C-B3B2-F3B0C01261EF}"/>
</file>

<file path=docProps/app.xml><?xml version="1.0" encoding="utf-8"?>
<Properties xmlns="http://schemas.openxmlformats.org/officeDocument/2006/extended-properties" xmlns:vt="http://schemas.openxmlformats.org/officeDocument/2006/docPropsVTypes">
  <TotalTime>446</TotalTime>
  <Words>1210</Words>
  <Application>Microsoft Office PowerPoint</Application>
  <PresentationFormat>Widescreen</PresentationFormat>
  <Paragraphs>131</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Illinois Youth Career Pathway  Grant Opportunity  Sustainability Planning Technical Assistance Session</vt:lpstr>
      <vt:lpstr>Moderator &amp; Technology Support</vt:lpstr>
      <vt:lpstr>Access and Participation Guidelines </vt:lpstr>
      <vt:lpstr>Agenda</vt:lpstr>
      <vt:lpstr>Sustainability Plan</vt:lpstr>
      <vt:lpstr>Sustainability Plan</vt:lpstr>
      <vt:lpstr>Example  The following chart provides a hypothetical example of a sustainability plan</vt:lpstr>
      <vt:lpstr>Alignment &amp; LWIB Commitment</vt:lpstr>
      <vt:lpstr>Business Engagement &amp; Partnerships</vt:lpstr>
      <vt:lpstr>Target Populations &amp; Disproportionately Impacted Areas</vt:lpstr>
      <vt:lpstr>Career Planning</vt:lpstr>
      <vt:lpstr>Data Collection &amp; Analysis</vt:lpstr>
      <vt:lpstr>Funding and Resources</vt:lpstr>
      <vt:lpstr>           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Youth Career Pathway  Grant Opportunity  Individual Training Account Technical Assistance Session</dc:title>
  <dc:creator>Jones, Lisa</dc:creator>
  <cp:lastModifiedBy>Terah Scott</cp:lastModifiedBy>
  <cp:revision>61</cp:revision>
  <dcterms:created xsi:type="dcterms:W3CDTF">2021-02-18T04:46:06Z</dcterms:created>
  <dcterms:modified xsi:type="dcterms:W3CDTF">2021-02-23T00:41:53Z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