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56" r:id="rId5"/>
    <p:sldId id="257" r:id="rId6"/>
    <p:sldId id="297" r:id="rId7"/>
    <p:sldId id="303" r:id="rId8"/>
    <p:sldId id="306" r:id="rId9"/>
    <p:sldId id="305" r:id="rId10"/>
    <p:sldId id="309" r:id="rId11"/>
    <p:sldId id="310" r:id="rId12"/>
    <p:sldId id="311" r:id="rId13"/>
    <p:sldId id="312" r:id="rId14"/>
    <p:sldId id="313" r:id="rId15"/>
    <p:sldId id="314" r:id="rId16"/>
    <p:sldId id="315" r:id="rId17"/>
    <p:sldId id="308" r:id="rId18"/>
    <p:sldId id="317" r:id="rId19"/>
    <p:sldId id="318" r:id="rId20"/>
    <p:sldId id="307" r:id="rId21"/>
    <p:sldId id="323" r:id="rId22"/>
    <p:sldId id="344" r:id="rId23"/>
    <p:sldId id="322" r:id="rId24"/>
    <p:sldId id="324" r:id="rId25"/>
    <p:sldId id="325" r:id="rId26"/>
    <p:sldId id="326" r:id="rId27"/>
    <p:sldId id="327" r:id="rId28"/>
    <p:sldId id="328" r:id="rId29"/>
    <p:sldId id="329" r:id="rId30"/>
    <p:sldId id="331" r:id="rId31"/>
    <p:sldId id="330" r:id="rId32"/>
    <p:sldId id="332" r:id="rId33"/>
    <p:sldId id="333" r:id="rId34"/>
    <p:sldId id="334" r:id="rId35"/>
    <p:sldId id="335" r:id="rId36"/>
    <p:sldId id="336" r:id="rId37"/>
    <p:sldId id="338" r:id="rId38"/>
    <p:sldId id="337" r:id="rId39"/>
    <p:sldId id="339" r:id="rId40"/>
    <p:sldId id="340" r:id="rId41"/>
    <p:sldId id="341" r:id="rId42"/>
    <p:sldId id="345" r:id="rId43"/>
    <p:sldId id="346" r:id="rId44"/>
    <p:sldId id="321" r:id="rId45"/>
    <p:sldId id="343" r:id="rId46"/>
    <p:sldId id="342" r:id="rId47"/>
    <p:sldId id="286" r:id="rId48"/>
    <p:sldId id="25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4674"/>
  </p:normalViewPr>
  <p:slideViewPr>
    <p:cSldViewPr snapToGrid="0" snapToObjects="1">
      <p:cViewPr varScale="1">
        <p:scale>
          <a:sx n="68" d="100"/>
          <a:sy n="68" d="100"/>
        </p:scale>
        <p:origin x="57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A5DF-38EB-4495-8CF8-1A5E4C8B3396}"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1E986-0FD9-473A-94F5-2B643C4D4D46}" type="slidenum">
              <a:rPr lang="en-US" smtClean="0"/>
              <a:t>‹#›</a:t>
            </a:fld>
            <a:endParaRPr lang="en-US"/>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r>
              <a:rPr lang="en-US" dirty="0"/>
              <a:t>24 April 2017</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Footer goes here</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3/18/2021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338" y="4045906"/>
            <a:ext cx="5208608" cy="1766625"/>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Editing IWDS Client Screens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March 23, 2021</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2"/>
          <a:stretch>
            <a:fillRect/>
          </a:stretch>
        </p:blipFill>
        <p:spPr>
          <a:xfrm>
            <a:off x="9459277" y="2409343"/>
            <a:ext cx="2474039" cy="912977"/>
          </a:xfrm>
          <a:prstGeom prst="rect">
            <a:avLst/>
          </a:prstGeom>
        </p:spPr>
      </p:pic>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90" y="2911144"/>
            <a:ext cx="5345722" cy="3549498"/>
          </a:xfrm>
        </p:spPr>
        <p:txBody>
          <a:bodyPr>
            <a:normAutofit fontScale="85000" lnSpcReduction="10000"/>
          </a:bodyPr>
          <a:lstStyle/>
          <a:p>
            <a:pPr marL="0" indent="0">
              <a:buNone/>
            </a:pPr>
            <a:r>
              <a:rPr lang="en-US" dirty="0"/>
              <a:t>3) Last 4 SSN and Birth Date</a:t>
            </a:r>
          </a:p>
          <a:p>
            <a:pPr marL="0" indent="0">
              <a:buNone/>
            </a:pPr>
            <a:r>
              <a:rPr lang="en-US" dirty="0"/>
              <a:t>4) Partial First Name and Last 4 SSN</a:t>
            </a:r>
          </a:p>
          <a:p>
            <a:pPr marL="0" indent="0">
              <a:buNone/>
            </a:pPr>
            <a:endParaRPr lang="en-US" dirty="0"/>
          </a:p>
          <a:p>
            <a:pPr marL="0" indent="0">
              <a:buNone/>
            </a:pPr>
            <a:r>
              <a:rPr lang="en-US" dirty="0"/>
              <a:t>These last two searches are essential if you think there could be a legal name change (especially if the client is female – more likely to have a legal name change with a marriage or divorce).  </a:t>
            </a:r>
          </a:p>
          <a:p>
            <a:pPr marL="0" indent="0">
              <a:buNone/>
            </a:pPr>
            <a:r>
              <a:rPr lang="en-US" dirty="0"/>
              <a:t>You could have 1 client with multiple applications with different last names. </a:t>
            </a:r>
          </a:p>
        </p:txBody>
      </p:sp>
      <p:sp>
        <p:nvSpPr>
          <p:cNvPr id="4" name="Rectangle 3">
            <a:extLst>
              <a:ext uri="{FF2B5EF4-FFF2-40B4-BE49-F238E27FC236}">
                <a16:creationId xmlns:a16="http://schemas.microsoft.com/office/drawing/2014/main" id="{884D67A2-72D1-47F0-B381-BCAEDDBB93EC}"/>
              </a:ext>
            </a:extLst>
          </p:cNvPr>
          <p:cNvSpPr/>
          <p:nvPr/>
        </p:nvSpPr>
        <p:spPr>
          <a:xfrm>
            <a:off x="3937712"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pic>
        <p:nvPicPr>
          <p:cNvPr id="6" name="Picture 5">
            <a:extLst>
              <a:ext uri="{FF2B5EF4-FFF2-40B4-BE49-F238E27FC236}">
                <a16:creationId xmlns:a16="http://schemas.microsoft.com/office/drawing/2014/main" id="{1482960A-00D3-4C4A-BF16-F06F5B2FC3BC}"/>
              </a:ext>
            </a:extLst>
          </p:cNvPr>
          <p:cNvPicPr>
            <a:picLocks noChangeAspect="1"/>
          </p:cNvPicPr>
          <p:nvPr/>
        </p:nvPicPr>
        <p:blipFill>
          <a:blip r:embed="rId2"/>
          <a:stretch>
            <a:fillRect/>
          </a:stretch>
        </p:blipFill>
        <p:spPr>
          <a:xfrm>
            <a:off x="6100835" y="2865277"/>
            <a:ext cx="5781675" cy="3067050"/>
          </a:xfrm>
          <a:prstGeom prst="rect">
            <a:avLst/>
          </a:prstGeom>
        </p:spPr>
      </p:pic>
    </p:spTree>
    <p:extLst>
      <p:ext uri="{BB962C8B-B14F-4D97-AF65-F5344CB8AC3E}">
        <p14:creationId xmlns:p14="http://schemas.microsoft.com/office/powerpoint/2010/main" val="231962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89" y="2911144"/>
            <a:ext cx="4895557" cy="3549498"/>
          </a:xfrm>
        </p:spPr>
        <p:txBody>
          <a:bodyPr>
            <a:normAutofit/>
          </a:bodyPr>
          <a:lstStyle/>
          <a:p>
            <a:pPr marL="0" indent="0">
              <a:buNone/>
            </a:pPr>
            <a:r>
              <a:rPr lang="en-US" dirty="0"/>
              <a:t>If you discover that a client has multiple client level records and you are positive they are for the same person, there are 2 choices: delete the bad record(s) or request to merge the records.</a:t>
            </a:r>
          </a:p>
          <a:p>
            <a:pPr marL="0" indent="0">
              <a:buNone/>
            </a:pPr>
            <a:r>
              <a:rPr lang="en-US" dirty="0"/>
              <a:t> </a:t>
            </a:r>
          </a:p>
        </p:txBody>
      </p:sp>
      <p:sp>
        <p:nvSpPr>
          <p:cNvPr id="4" name="Rectangle 3">
            <a:extLst>
              <a:ext uri="{FF2B5EF4-FFF2-40B4-BE49-F238E27FC236}">
                <a16:creationId xmlns:a16="http://schemas.microsoft.com/office/drawing/2014/main" id="{884D67A2-72D1-47F0-B381-BCAEDDBB93EC}"/>
              </a:ext>
            </a:extLst>
          </p:cNvPr>
          <p:cNvSpPr/>
          <p:nvPr/>
        </p:nvSpPr>
        <p:spPr>
          <a:xfrm>
            <a:off x="3937712"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pic>
        <p:nvPicPr>
          <p:cNvPr id="5" name="Picture 4">
            <a:extLst>
              <a:ext uri="{FF2B5EF4-FFF2-40B4-BE49-F238E27FC236}">
                <a16:creationId xmlns:a16="http://schemas.microsoft.com/office/drawing/2014/main" id="{A9095182-9137-47AB-BB9D-5C50627FE470}"/>
              </a:ext>
            </a:extLst>
          </p:cNvPr>
          <p:cNvPicPr>
            <a:picLocks noChangeAspect="1"/>
          </p:cNvPicPr>
          <p:nvPr/>
        </p:nvPicPr>
        <p:blipFill>
          <a:blip r:embed="rId2"/>
          <a:stretch>
            <a:fillRect/>
          </a:stretch>
        </p:blipFill>
        <p:spPr>
          <a:xfrm>
            <a:off x="5567436" y="3098339"/>
            <a:ext cx="6315075" cy="2219325"/>
          </a:xfrm>
          <a:prstGeom prst="rect">
            <a:avLst/>
          </a:prstGeom>
        </p:spPr>
      </p:pic>
    </p:spTree>
    <p:extLst>
      <p:ext uri="{BB962C8B-B14F-4D97-AF65-F5344CB8AC3E}">
        <p14:creationId xmlns:p14="http://schemas.microsoft.com/office/powerpoint/2010/main" val="421115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90" y="2911144"/>
            <a:ext cx="4069064" cy="3549498"/>
          </a:xfrm>
        </p:spPr>
        <p:txBody>
          <a:bodyPr>
            <a:normAutofit/>
          </a:bodyPr>
          <a:lstStyle/>
          <a:p>
            <a:pPr marL="0" indent="0">
              <a:buNone/>
            </a:pPr>
            <a:r>
              <a:rPr lang="en-US" dirty="0"/>
              <a:t>If the “bad record” has Case Notes or Universal Services, then OET recommends requesting a “merge”.  If not, then request a “delete”.</a:t>
            </a:r>
          </a:p>
          <a:p>
            <a:pPr marL="0" indent="0">
              <a:buNone/>
            </a:pPr>
            <a:r>
              <a:rPr lang="en-US" dirty="0"/>
              <a:t> </a:t>
            </a:r>
          </a:p>
        </p:txBody>
      </p:sp>
      <p:sp>
        <p:nvSpPr>
          <p:cNvPr id="4" name="Rectangle 3">
            <a:extLst>
              <a:ext uri="{FF2B5EF4-FFF2-40B4-BE49-F238E27FC236}">
                <a16:creationId xmlns:a16="http://schemas.microsoft.com/office/drawing/2014/main" id="{884D67A2-72D1-47F0-B381-BCAEDDBB93EC}"/>
              </a:ext>
            </a:extLst>
          </p:cNvPr>
          <p:cNvSpPr/>
          <p:nvPr/>
        </p:nvSpPr>
        <p:spPr>
          <a:xfrm>
            <a:off x="3937712"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pic>
        <p:nvPicPr>
          <p:cNvPr id="6" name="Picture 5">
            <a:extLst>
              <a:ext uri="{FF2B5EF4-FFF2-40B4-BE49-F238E27FC236}">
                <a16:creationId xmlns:a16="http://schemas.microsoft.com/office/drawing/2014/main" id="{0A675105-FC00-4F29-83D3-D0C648AAA86F}"/>
              </a:ext>
            </a:extLst>
          </p:cNvPr>
          <p:cNvPicPr>
            <a:picLocks noChangeAspect="1"/>
          </p:cNvPicPr>
          <p:nvPr/>
        </p:nvPicPr>
        <p:blipFill rotWithShape="1">
          <a:blip r:embed="rId2"/>
          <a:srcRect b="36272"/>
          <a:stretch/>
        </p:blipFill>
        <p:spPr>
          <a:xfrm>
            <a:off x="4508402" y="4825252"/>
            <a:ext cx="7486650" cy="1772461"/>
          </a:xfrm>
          <a:prstGeom prst="rect">
            <a:avLst/>
          </a:prstGeom>
        </p:spPr>
      </p:pic>
      <p:pic>
        <p:nvPicPr>
          <p:cNvPr id="7" name="Picture 6">
            <a:extLst>
              <a:ext uri="{FF2B5EF4-FFF2-40B4-BE49-F238E27FC236}">
                <a16:creationId xmlns:a16="http://schemas.microsoft.com/office/drawing/2014/main" id="{09666060-38A8-457B-B243-5D9FDFB64BAD}"/>
              </a:ext>
            </a:extLst>
          </p:cNvPr>
          <p:cNvPicPr>
            <a:picLocks noChangeAspect="1"/>
          </p:cNvPicPr>
          <p:nvPr/>
        </p:nvPicPr>
        <p:blipFill>
          <a:blip r:embed="rId3"/>
          <a:stretch>
            <a:fillRect/>
          </a:stretch>
        </p:blipFill>
        <p:spPr>
          <a:xfrm>
            <a:off x="4498877" y="2799204"/>
            <a:ext cx="7496175" cy="1895475"/>
          </a:xfrm>
          <a:prstGeom prst="rect">
            <a:avLst/>
          </a:prstGeom>
        </p:spPr>
      </p:pic>
      <p:sp>
        <p:nvSpPr>
          <p:cNvPr id="8" name="Oval 7">
            <a:extLst>
              <a:ext uri="{FF2B5EF4-FFF2-40B4-BE49-F238E27FC236}">
                <a16:creationId xmlns:a16="http://schemas.microsoft.com/office/drawing/2014/main" id="{BC11324E-3E6D-453D-8336-5238D51DD81B}"/>
              </a:ext>
            </a:extLst>
          </p:cNvPr>
          <p:cNvSpPr/>
          <p:nvPr/>
        </p:nvSpPr>
        <p:spPr>
          <a:xfrm>
            <a:off x="4508402" y="3770142"/>
            <a:ext cx="1587598" cy="309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FC9B60-CAE9-480B-B707-E99A75F0638D}"/>
              </a:ext>
            </a:extLst>
          </p:cNvPr>
          <p:cNvSpPr/>
          <p:nvPr/>
        </p:nvSpPr>
        <p:spPr>
          <a:xfrm>
            <a:off x="4498877" y="6321969"/>
            <a:ext cx="1587598" cy="309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73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89" y="2911144"/>
            <a:ext cx="5106573" cy="3549498"/>
          </a:xfrm>
        </p:spPr>
        <p:txBody>
          <a:bodyPr>
            <a:normAutofit fontScale="92500" lnSpcReduction="10000"/>
          </a:bodyPr>
          <a:lstStyle/>
          <a:p>
            <a:pPr marL="0" indent="0">
              <a:buNone/>
            </a:pPr>
            <a:r>
              <a:rPr lang="en-US" dirty="0"/>
              <a:t>To request to merge or delete the records, the LSA will need to send an email to the IWDS System Administrators with a screen shot of the customer records (like the one on the right) and detail which record has the customer level information you want to keep on the merged record or which records to delete from IWDS.</a:t>
            </a:r>
          </a:p>
        </p:txBody>
      </p:sp>
      <p:sp>
        <p:nvSpPr>
          <p:cNvPr id="4" name="Rectangle 3">
            <a:extLst>
              <a:ext uri="{FF2B5EF4-FFF2-40B4-BE49-F238E27FC236}">
                <a16:creationId xmlns:a16="http://schemas.microsoft.com/office/drawing/2014/main" id="{884D67A2-72D1-47F0-B381-BCAEDDBB93EC}"/>
              </a:ext>
            </a:extLst>
          </p:cNvPr>
          <p:cNvSpPr/>
          <p:nvPr/>
        </p:nvSpPr>
        <p:spPr>
          <a:xfrm>
            <a:off x="3937712"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pic>
        <p:nvPicPr>
          <p:cNvPr id="5" name="Picture 4">
            <a:extLst>
              <a:ext uri="{FF2B5EF4-FFF2-40B4-BE49-F238E27FC236}">
                <a16:creationId xmlns:a16="http://schemas.microsoft.com/office/drawing/2014/main" id="{A9095182-9137-47AB-BB9D-5C50627FE470}"/>
              </a:ext>
            </a:extLst>
          </p:cNvPr>
          <p:cNvPicPr>
            <a:picLocks noChangeAspect="1"/>
          </p:cNvPicPr>
          <p:nvPr/>
        </p:nvPicPr>
        <p:blipFill>
          <a:blip r:embed="rId2"/>
          <a:stretch>
            <a:fillRect/>
          </a:stretch>
        </p:blipFill>
        <p:spPr>
          <a:xfrm>
            <a:off x="5567436" y="3098339"/>
            <a:ext cx="6315075" cy="2219325"/>
          </a:xfrm>
          <a:prstGeom prst="rect">
            <a:avLst/>
          </a:prstGeom>
        </p:spPr>
      </p:pic>
    </p:spTree>
    <p:extLst>
      <p:ext uri="{BB962C8B-B14F-4D97-AF65-F5344CB8AC3E}">
        <p14:creationId xmlns:p14="http://schemas.microsoft.com/office/powerpoint/2010/main" val="145533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219113" cy="3810643"/>
          </a:xfrm>
        </p:spPr>
        <p:txBody>
          <a:bodyPr>
            <a:noAutofit/>
          </a:bodyPr>
          <a:lstStyle/>
          <a:p>
            <a:pPr marL="0" indent="0">
              <a:spcBef>
                <a:spcPts val="0"/>
              </a:spcBef>
              <a:buNone/>
            </a:pPr>
            <a:r>
              <a:rPr lang="en-US" sz="2200" dirty="0"/>
              <a:t>There are 4 different stages for an Application Level record:</a:t>
            </a:r>
          </a:p>
          <a:p>
            <a:pPr marL="457200" indent="-457200">
              <a:spcBef>
                <a:spcPts val="0"/>
              </a:spcBef>
              <a:buAutoNum type="arabicParenR"/>
            </a:pPr>
            <a:r>
              <a:rPr lang="en-US" sz="2200" dirty="0"/>
              <a:t>Inquirant – Application started, but not certified</a:t>
            </a:r>
          </a:p>
          <a:p>
            <a:pPr marL="457200" indent="-457200">
              <a:spcBef>
                <a:spcPts val="0"/>
              </a:spcBef>
              <a:buAutoNum type="arabicParenR"/>
            </a:pPr>
            <a:r>
              <a:rPr lang="en-US" sz="2200" dirty="0"/>
              <a:t>Applicant – Application certified, but no services entered</a:t>
            </a:r>
          </a:p>
          <a:p>
            <a:pPr marL="457200" indent="-457200">
              <a:spcBef>
                <a:spcPts val="0"/>
              </a:spcBef>
              <a:buAutoNum type="arabicParenR"/>
            </a:pPr>
            <a:r>
              <a:rPr lang="en-US" sz="2200" dirty="0"/>
              <a:t>Registrant – Application certified, at least one service entered</a:t>
            </a:r>
          </a:p>
          <a:p>
            <a:pPr marL="457200" indent="-457200">
              <a:spcBef>
                <a:spcPts val="0"/>
              </a:spcBef>
              <a:buAutoNum type="arabicParenR"/>
            </a:pPr>
            <a:r>
              <a:rPr lang="en-US" sz="2200" dirty="0" err="1"/>
              <a:t>Exiter</a:t>
            </a:r>
            <a:r>
              <a:rPr lang="en-US" sz="2200" dirty="0"/>
              <a:t> – application certified, client services all closed, exit screen completed</a:t>
            </a:r>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5D4AFA9D-165F-4461-AAA5-004CBB022FF5}"/>
              </a:ext>
            </a:extLst>
          </p:cNvPr>
          <p:cNvPicPr>
            <a:picLocks noChangeAspect="1"/>
          </p:cNvPicPr>
          <p:nvPr/>
        </p:nvPicPr>
        <p:blipFill>
          <a:blip r:embed="rId2"/>
          <a:stretch>
            <a:fillRect/>
          </a:stretch>
        </p:blipFill>
        <p:spPr>
          <a:xfrm>
            <a:off x="5725257" y="2848487"/>
            <a:ext cx="6115050" cy="2314575"/>
          </a:xfrm>
          <a:prstGeom prst="rect">
            <a:avLst/>
          </a:prstGeom>
        </p:spPr>
      </p:pic>
    </p:spTree>
    <p:extLst>
      <p:ext uri="{BB962C8B-B14F-4D97-AF65-F5344CB8AC3E}">
        <p14:creationId xmlns:p14="http://schemas.microsoft.com/office/powerpoint/2010/main" val="391600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3024494"/>
            <a:ext cx="5219113" cy="2432061"/>
          </a:xfrm>
        </p:spPr>
        <p:txBody>
          <a:bodyPr>
            <a:noAutofit/>
          </a:bodyPr>
          <a:lstStyle/>
          <a:p>
            <a:pPr marL="0" indent="0">
              <a:buNone/>
            </a:pPr>
            <a:r>
              <a:rPr lang="en-US" dirty="0"/>
              <a:t>If the client is still in Inquirant status, the career planner can edit the client themselves as none of the fields are locked.</a:t>
            </a: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8929F783-0819-43FD-ADD7-BC8390F21FA7}"/>
              </a:ext>
            </a:extLst>
          </p:cNvPr>
          <p:cNvPicPr/>
          <p:nvPr/>
        </p:nvPicPr>
        <p:blipFill>
          <a:blip r:embed="rId2"/>
          <a:stretch>
            <a:fillRect/>
          </a:stretch>
        </p:blipFill>
        <p:spPr>
          <a:xfrm>
            <a:off x="5896707" y="3230245"/>
            <a:ext cx="5943600" cy="2226310"/>
          </a:xfrm>
          <a:prstGeom prst="rect">
            <a:avLst/>
          </a:prstGeom>
        </p:spPr>
      </p:pic>
    </p:spTree>
    <p:extLst>
      <p:ext uri="{BB962C8B-B14F-4D97-AF65-F5344CB8AC3E}">
        <p14:creationId xmlns:p14="http://schemas.microsoft.com/office/powerpoint/2010/main" val="347111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3024494"/>
            <a:ext cx="5219113" cy="2432061"/>
          </a:xfrm>
        </p:spPr>
        <p:txBody>
          <a:bodyPr>
            <a:noAutofit/>
          </a:bodyPr>
          <a:lstStyle/>
          <a:p>
            <a:pPr marL="0" indent="0">
              <a:buNone/>
            </a:pPr>
            <a:r>
              <a:rPr lang="en-US" dirty="0"/>
              <a:t>If the client is in Applicant or Registrant status, the LSA and the Career Planner can only edit unlocked fields.  </a:t>
            </a:r>
          </a:p>
          <a:p>
            <a:pPr marL="0" indent="0">
              <a:buNone/>
            </a:pPr>
            <a:endParaRPr lang="en-US" dirty="0"/>
          </a:p>
          <a:p>
            <a:pPr marL="0" indent="0">
              <a:buNone/>
            </a:pPr>
            <a:r>
              <a:rPr lang="en-US" dirty="0"/>
              <a:t>Any locked fields will require a Modification Request form.</a:t>
            </a: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0370EE66-23E4-4E8A-ACCC-55A1DCD7A13C}"/>
              </a:ext>
            </a:extLst>
          </p:cNvPr>
          <p:cNvPicPr/>
          <p:nvPr/>
        </p:nvPicPr>
        <p:blipFill rotWithShape="1">
          <a:blip r:embed="rId2"/>
          <a:srcRect l="1194"/>
          <a:stretch/>
        </p:blipFill>
        <p:spPr>
          <a:xfrm>
            <a:off x="5570806" y="2509236"/>
            <a:ext cx="5818163" cy="2203442"/>
          </a:xfrm>
          <a:prstGeom prst="rect">
            <a:avLst/>
          </a:prstGeom>
        </p:spPr>
      </p:pic>
      <p:pic>
        <p:nvPicPr>
          <p:cNvPr id="8" name="Picture 7">
            <a:extLst>
              <a:ext uri="{FF2B5EF4-FFF2-40B4-BE49-F238E27FC236}">
                <a16:creationId xmlns:a16="http://schemas.microsoft.com/office/drawing/2014/main" id="{428E6DF9-A0CA-4F8F-9068-B28345698C21}"/>
              </a:ext>
            </a:extLst>
          </p:cNvPr>
          <p:cNvPicPr/>
          <p:nvPr/>
        </p:nvPicPr>
        <p:blipFill rotWithShape="1">
          <a:blip r:embed="rId3"/>
          <a:srcRect t="12783"/>
          <a:stretch/>
        </p:blipFill>
        <p:spPr>
          <a:xfrm>
            <a:off x="5445370" y="4908094"/>
            <a:ext cx="5943600" cy="1845912"/>
          </a:xfrm>
          <a:prstGeom prst="rect">
            <a:avLst/>
          </a:prstGeom>
        </p:spPr>
      </p:pic>
    </p:spTree>
    <p:extLst>
      <p:ext uri="{BB962C8B-B14F-4D97-AF65-F5344CB8AC3E}">
        <p14:creationId xmlns:p14="http://schemas.microsoft.com/office/powerpoint/2010/main" val="178983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4800773" cy="3549498"/>
          </a:xfrm>
        </p:spPr>
        <p:txBody>
          <a:bodyPr>
            <a:normAutofit/>
          </a:bodyPr>
          <a:lstStyle/>
          <a:p>
            <a:pPr marL="0" indent="0">
              <a:buNone/>
            </a:pPr>
            <a:r>
              <a:rPr lang="en-US" dirty="0"/>
              <a:t>The Local System Administrator can edit fields, delete services, even delete eligibility certifications.</a:t>
            </a:r>
          </a:p>
        </p:txBody>
      </p:sp>
      <p:sp>
        <p:nvSpPr>
          <p:cNvPr id="4" name="Rectangle 3">
            <a:extLst>
              <a:ext uri="{FF2B5EF4-FFF2-40B4-BE49-F238E27FC236}">
                <a16:creationId xmlns:a16="http://schemas.microsoft.com/office/drawing/2014/main" id="{884D67A2-72D1-47F0-B381-BCAEDDBB93EC}"/>
              </a:ext>
            </a:extLst>
          </p:cNvPr>
          <p:cNvSpPr/>
          <p:nvPr/>
        </p:nvSpPr>
        <p:spPr>
          <a:xfrm>
            <a:off x="2482121"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499497B6-4059-492E-A867-8FE8F76D1A5D}"/>
              </a:ext>
            </a:extLst>
          </p:cNvPr>
          <p:cNvPicPr>
            <a:picLocks noChangeAspect="1"/>
          </p:cNvPicPr>
          <p:nvPr/>
        </p:nvPicPr>
        <p:blipFill>
          <a:blip r:embed="rId2"/>
          <a:stretch>
            <a:fillRect/>
          </a:stretch>
        </p:blipFill>
        <p:spPr>
          <a:xfrm>
            <a:off x="5702031" y="2751460"/>
            <a:ext cx="6105525" cy="3495675"/>
          </a:xfrm>
          <a:prstGeom prst="rect">
            <a:avLst/>
          </a:prstGeom>
        </p:spPr>
      </p:pic>
    </p:spTree>
    <p:extLst>
      <p:ext uri="{BB962C8B-B14F-4D97-AF65-F5344CB8AC3E}">
        <p14:creationId xmlns:p14="http://schemas.microsoft.com/office/powerpoint/2010/main" val="112354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92765"/>
            <a:ext cx="5950633" cy="3810643"/>
          </a:xfrm>
        </p:spPr>
        <p:txBody>
          <a:bodyPr>
            <a:noAutofit/>
          </a:bodyPr>
          <a:lstStyle/>
          <a:p>
            <a:pPr marL="0" indent="0">
              <a:spcBef>
                <a:spcPts val="0"/>
              </a:spcBef>
              <a:buNone/>
            </a:pPr>
            <a:r>
              <a:rPr lang="en-US" sz="2000" dirty="0"/>
              <a:t>On the Application Definition screen, the LSA can change the </a:t>
            </a:r>
            <a:r>
              <a:rPr lang="en-US" sz="2000" dirty="0" err="1"/>
              <a:t>IwNC</a:t>
            </a:r>
            <a:r>
              <a:rPr lang="en-US" sz="2000" dirty="0"/>
              <a:t> or the Career Planner with the options in the dropdowns.  The only choices in these 2 dropdown menus will be specific to the LWIA where the Local System Administrator is assigned.</a:t>
            </a:r>
          </a:p>
          <a:p>
            <a:pPr marL="0" indent="0">
              <a:spcBef>
                <a:spcPts val="0"/>
              </a:spcBef>
              <a:buNone/>
            </a:pPr>
            <a:endParaRPr lang="en-US" sz="2000" dirty="0"/>
          </a:p>
          <a:p>
            <a:pPr marL="0" indent="0">
              <a:spcBef>
                <a:spcPts val="0"/>
              </a:spcBef>
              <a:buNone/>
            </a:pPr>
            <a:r>
              <a:rPr lang="en-US" sz="2000" dirty="0"/>
              <a:t>If the client is not showing up in the career planner’s “My Customers” menu, check to be sure the “Show on My Applications” field = Yes</a:t>
            </a:r>
          </a:p>
          <a:p>
            <a:pPr marL="0" indent="0">
              <a:spcBef>
                <a:spcPts val="0"/>
              </a:spcBef>
              <a:buNone/>
            </a:pPr>
            <a:endParaRPr lang="en-US" sz="2000" dirty="0"/>
          </a:p>
          <a:p>
            <a:pPr marL="0" indent="0">
              <a:spcBef>
                <a:spcPts val="0"/>
              </a:spcBef>
              <a:buNone/>
            </a:pPr>
            <a:r>
              <a:rPr lang="en-US" sz="2000" dirty="0"/>
              <a:t>If you change the “Contact Date”, the IWDS system will not let the date be greater than the application date.</a:t>
            </a:r>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5" name="Picture 4">
            <a:extLst>
              <a:ext uri="{FF2B5EF4-FFF2-40B4-BE49-F238E27FC236}">
                <a16:creationId xmlns:a16="http://schemas.microsoft.com/office/drawing/2014/main" id="{CDD047C9-8925-467B-B0D5-632B2FA6FE6F}"/>
              </a:ext>
            </a:extLst>
          </p:cNvPr>
          <p:cNvPicPr/>
          <p:nvPr/>
        </p:nvPicPr>
        <p:blipFill rotWithShape="1">
          <a:blip r:embed="rId2"/>
          <a:srcRect l="3353" r="4165"/>
          <a:stretch/>
        </p:blipFill>
        <p:spPr>
          <a:xfrm>
            <a:off x="6461759" y="2692765"/>
            <a:ext cx="5496799" cy="3651250"/>
          </a:xfrm>
          <a:prstGeom prst="rect">
            <a:avLst/>
          </a:prstGeom>
        </p:spPr>
      </p:pic>
    </p:spTree>
    <p:extLst>
      <p:ext uri="{BB962C8B-B14F-4D97-AF65-F5344CB8AC3E}">
        <p14:creationId xmlns:p14="http://schemas.microsoft.com/office/powerpoint/2010/main" val="851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92765"/>
            <a:ext cx="5950633" cy="3810643"/>
          </a:xfrm>
        </p:spPr>
        <p:txBody>
          <a:bodyPr>
            <a:noAutofit/>
          </a:bodyPr>
          <a:lstStyle/>
          <a:p>
            <a:pPr marL="0" indent="0">
              <a:spcBef>
                <a:spcPts val="0"/>
              </a:spcBef>
              <a:buNone/>
            </a:pPr>
            <a:r>
              <a:rPr lang="en-US" sz="2000" dirty="0"/>
              <a:t>On the Application Definition screen, the LSA can also delete the entire Application by clicking the DELETE button.</a:t>
            </a:r>
          </a:p>
          <a:p>
            <a:pPr marL="0" indent="0">
              <a:spcBef>
                <a:spcPts val="0"/>
              </a:spcBef>
              <a:buNone/>
            </a:pPr>
            <a:endParaRPr lang="en-US" sz="2000" dirty="0"/>
          </a:p>
          <a:p>
            <a:pPr marL="0" indent="0">
              <a:spcBef>
                <a:spcPts val="0"/>
              </a:spcBef>
              <a:buNone/>
            </a:pPr>
            <a:r>
              <a:rPr lang="en-US" sz="2000" dirty="0"/>
              <a:t>CAUTION – this will delete almost EVERYTHING connected to this application.  Services, certification, client data, test data, and more will all be deleted.</a:t>
            </a:r>
          </a:p>
          <a:p>
            <a:pPr marL="0" indent="0">
              <a:spcBef>
                <a:spcPts val="0"/>
              </a:spcBef>
              <a:buNone/>
            </a:pPr>
            <a:endParaRPr lang="en-US" sz="2000" dirty="0"/>
          </a:p>
          <a:p>
            <a:pPr marL="0" indent="0">
              <a:spcBef>
                <a:spcPts val="0"/>
              </a:spcBef>
              <a:buNone/>
            </a:pPr>
            <a:r>
              <a:rPr lang="en-US" sz="2000" dirty="0"/>
              <a:t>This will not delete case notes</a:t>
            </a:r>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5" name="Picture 4">
            <a:extLst>
              <a:ext uri="{FF2B5EF4-FFF2-40B4-BE49-F238E27FC236}">
                <a16:creationId xmlns:a16="http://schemas.microsoft.com/office/drawing/2014/main" id="{CDD047C9-8925-467B-B0D5-632B2FA6FE6F}"/>
              </a:ext>
            </a:extLst>
          </p:cNvPr>
          <p:cNvPicPr/>
          <p:nvPr/>
        </p:nvPicPr>
        <p:blipFill rotWithShape="1">
          <a:blip r:embed="rId2"/>
          <a:srcRect l="3353" r="4165"/>
          <a:stretch/>
        </p:blipFill>
        <p:spPr>
          <a:xfrm>
            <a:off x="6461759" y="2692765"/>
            <a:ext cx="5496799" cy="3651250"/>
          </a:xfrm>
          <a:prstGeom prst="rect">
            <a:avLst/>
          </a:prstGeom>
        </p:spPr>
      </p:pic>
    </p:spTree>
    <p:extLst>
      <p:ext uri="{BB962C8B-B14F-4D97-AF65-F5344CB8AC3E}">
        <p14:creationId xmlns:p14="http://schemas.microsoft.com/office/powerpoint/2010/main" val="7414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1167618" y="2118167"/>
            <a:ext cx="9988062"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solidFill>
                  <a:schemeClr val="tx1"/>
                </a:solidFill>
              </a:rPr>
              <a:t>DCEO – Department of Commerce and Economic Opportunity</a:t>
            </a:r>
          </a:p>
          <a:p>
            <a:pPr marL="0" indent="0">
              <a:buNone/>
            </a:pPr>
            <a:r>
              <a:rPr lang="en-US" dirty="0">
                <a:solidFill>
                  <a:schemeClr val="tx1"/>
                </a:solidFill>
              </a:rPr>
              <a:t>OET – DCEO Office of Employment and Training</a:t>
            </a:r>
          </a:p>
          <a:p>
            <a:pPr marL="0" indent="0">
              <a:buNone/>
            </a:pPr>
            <a:r>
              <a:rPr lang="en-US" dirty="0">
                <a:solidFill>
                  <a:schemeClr val="tx1"/>
                </a:solidFill>
              </a:rPr>
              <a:t>IWDS – Illinois Workforce Development System</a:t>
            </a:r>
          </a:p>
          <a:p>
            <a:pPr marL="0" indent="0">
              <a:buNone/>
            </a:pPr>
            <a:r>
              <a:rPr lang="en-US" dirty="0" err="1">
                <a:solidFill>
                  <a:schemeClr val="tx1"/>
                </a:solidFill>
              </a:rPr>
              <a:t>IwNC</a:t>
            </a:r>
            <a:r>
              <a:rPr lang="en-US" dirty="0">
                <a:solidFill>
                  <a:schemeClr val="tx1"/>
                </a:solidFill>
              </a:rPr>
              <a:t> – Illinois workNet Center</a:t>
            </a:r>
          </a:p>
          <a:p>
            <a:pPr marL="0" indent="0">
              <a:buNone/>
            </a:pPr>
            <a:r>
              <a:rPr lang="en-US" dirty="0">
                <a:solidFill>
                  <a:schemeClr val="tx1"/>
                </a:solidFill>
              </a:rPr>
              <a:t>LSA – Local System Administrator</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894362" cy="3810643"/>
          </a:xfrm>
        </p:spPr>
        <p:txBody>
          <a:bodyPr>
            <a:noAutofit/>
          </a:bodyPr>
          <a:lstStyle/>
          <a:p>
            <a:pPr marL="0" indent="0">
              <a:spcBef>
                <a:spcPts val="0"/>
              </a:spcBef>
              <a:buNone/>
            </a:pPr>
            <a:r>
              <a:rPr lang="en-US" sz="2400" dirty="0"/>
              <a:t>On the Concurrent Programs screen, the LSA can change all of the choices.</a:t>
            </a:r>
          </a:p>
          <a:p>
            <a:pPr marL="0" indent="0">
              <a:spcBef>
                <a:spcPts val="0"/>
              </a:spcBef>
              <a:buNone/>
            </a:pPr>
            <a:endParaRPr lang="en-US" sz="2400" dirty="0"/>
          </a:p>
          <a:p>
            <a:pPr marL="0" indent="0">
              <a:spcBef>
                <a:spcPts val="0"/>
              </a:spcBef>
              <a:buNone/>
            </a:pPr>
            <a:r>
              <a:rPr lang="en-US" sz="2400" dirty="0"/>
              <a:t>Keep in mind, this should reflect concurrent programs for the client on the Application Date, not programs added after that date.</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872B20DE-A2C4-4440-889B-4CD8FDE13B7C}"/>
              </a:ext>
            </a:extLst>
          </p:cNvPr>
          <p:cNvPicPr/>
          <p:nvPr/>
        </p:nvPicPr>
        <p:blipFill>
          <a:blip r:embed="rId2"/>
          <a:stretch>
            <a:fillRect/>
          </a:stretch>
        </p:blipFill>
        <p:spPr>
          <a:xfrm>
            <a:off x="6448426" y="2649999"/>
            <a:ext cx="5144374" cy="4029740"/>
          </a:xfrm>
          <a:prstGeom prst="rect">
            <a:avLst/>
          </a:prstGeom>
        </p:spPr>
      </p:pic>
    </p:spTree>
    <p:extLst>
      <p:ext uri="{BB962C8B-B14F-4D97-AF65-F5344CB8AC3E}">
        <p14:creationId xmlns:p14="http://schemas.microsoft.com/office/powerpoint/2010/main" val="195090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Characteristics and Barriers screen, the LSA cannot change any fields.</a:t>
            </a:r>
          </a:p>
          <a:p>
            <a:pPr marL="0" indent="0">
              <a:spcBef>
                <a:spcPts val="0"/>
              </a:spcBef>
              <a:buNone/>
            </a:pPr>
            <a:endParaRPr lang="en-US" sz="2400" dirty="0"/>
          </a:p>
          <a:p>
            <a:pPr marL="0" indent="0">
              <a:spcBef>
                <a:spcPts val="0"/>
              </a:spcBef>
              <a:buNone/>
            </a:pPr>
            <a:r>
              <a:rPr lang="en-US" sz="2400" dirty="0"/>
              <a:t>Any changes to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E08DC471-73A4-467E-B77C-35E8DED9F7EB}"/>
              </a:ext>
            </a:extLst>
          </p:cNvPr>
          <p:cNvPicPr/>
          <p:nvPr/>
        </p:nvPicPr>
        <p:blipFill rotWithShape="1">
          <a:blip r:embed="rId2"/>
          <a:srcRect l="3335" r="13535"/>
          <a:stretch/>
        </p:blipFill>
        <p:spPr>
          <a:xfrm>
            <a:off x="5972246" y="2663338"/>
            <a:ext cx="5561427" cy="3810642"/>
          </a:xfrm>
          <a:prstGeom prst="rect">
            <a:avLst/>
          </a:prstGeom>
        </p:spPr>
      </p:pic>
    </p:spTree>
    <p:extLst>
      <p:ext uri="{BB962C8B-B14F-4D97-AF65-F5344CB8AC3E}">
        <p14:creationId xmlns:p14="http://schemas.microsoft.com/office/powerpoint/2010/main" val="2260360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Employment Characteristics screen, the LSA can only change the “Tenure” and the “Dependent of a seasonal, or migrant and seasonal farmworker”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66980213-DD9D-49FA-895B-E3E8661F33CA}"/>
              </a:ext>
            </a:extLst>
          </p:cNvPr>
          <p:cNvPicPr/>
          <p:nvPr/>
        </p:nvPicPr>
        <p:blipFill rotWithShape="1">
          <a:blip r:embed="rId2"/>
          <a:srcRect l="3875" r="4270"/>
          <a:stretch/>
        </p:blipFill>
        <p:spPr>
          <a:xfrm>
            <a:off x="6246056" y="2911891"/>
            <a:ext cx="5594251" cy="3335244"/>
          </a:xfrm>
          <a:prstGeom prst="rect">
            <a:avLst/>
          </a:prstGeom>
        </p:spPr>
      </p:pic>
    </p:spTree>
    <p:extLst>
      <p:ext uri="{BB962C8B-B14F-4D97-AF65-F5344CB8AC3E}">
        <p14:creationId xmlns:p14="http://schemas.microsoft.com/office/powerpoint/2010/main" val="203279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Employment Status – Application screen, the LSA can only change the “Pell Grant Recipient” and the “Pell Grant Amount”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8D07F44E-227C-4361-8C4D-6212625FCA5A}"/>
              </a:ext>
            </a:extLst>
          </p:cNvPr>
          <p:cNvPicPr/>
          <p:nvPr/>
        </p:nvPicPr>
        <p:blipFill rotWithShape="1">
          <a:blip r:embed="rId2"/>
          <a:srcRect r="13228"/>
          <a:stretch/>
        </p:blipFill>
        <p:spPr>
          <a:xfrm>
            <a:off x="6836898" y="2740808"/>
            <a:ext cx="4976863" cy="3810643"/>
          </a:xfrm>
          <a:prstGeom prst="rect">
            <a:avLst/>
          </a:prstGeom>
        </p:spPr>
      </p:pic>
    </p:spTree>
    <p:extLst>
      <p:ext uri="{BB962C8B-B14F-4D97-AF65-F5344CB8AC3E}">
        <p14:creationId xmlns:p14="http://schemas.microsoft.com/office/powerpoint/2010/main" val="72037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Tests screens, the LSA can not make any changes to existing tests.</a:t>
            </a:r>
          </a:p>
          <a:p>
            <a:pPr marL="0" indent="0">
              <a:spcBef>
                <a:spcPts val="0"/>
              </a:spcBef>
              <a:buNone/>
            </a:pPr>
            <a:endParaRPr lang="en-US" sz="2400" dirty="0"/>
          </a:p>
          <a:p>
            <a:pPr marL="0" indent="0">
              <a:spcBef>
                <a:spcPts val="0"/>
              </a:spcBef>
              <a:buNone/>
            </a:pPr>
            <a:r>
              <a:rPr lang="en-US" sz="2400" dirty="0"/>
              <a:t>Changes to any other field on the Maintain Test screen or a request to delete a test record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55822" y="1914472"/>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0042DE82-3FFC-4E9A-9923-FF0BC69146F8}"/>
              </a:ext>
            </a:extLst>
          </p:cNvPr>
          <p:cNvPicPr/>
          <p:nvPr/>
        </p:nvPicPr>
        <p:blipFill rotWithShape="1">
          <a:blip r:embed="rId2"/>
          <a:srcRect t="-1050" r="3215" b="1"/>
          <a:stretch/>
        </p:blipFill>
        <p:spPr>
          <a:xfrm>
            <a:off x="6232880" y="2478747"/>
            <a:ext cx="5602456" cy="2419641"/>
          </a:xfrm>
          <a:prstGeom prst="rect">
            <a:avLst/>
          </a:prstGeom>
        </p:spPr>
      </p:pic>
      <p:pic>
        <p:nvPicPr>
          <p:cNvPr id="8" name="Picture 7">
            <a:extLst>
              <a:ext uri="{FF2B5EF4-FFF2-40B4-BE49-F238E27FC236}">
                <a16:creationId xmlns:a16="http://schemas.microsoft.com/office/drawing/2014/main" id="{9E3780E1-F522-4720-A977-48A4981DFAB7}"/>
              </a:ext>
            </a:extLst>
          </p:cNvPr>
          <p:cNvPicPr/>
          <p:nvPr/>
        </p:nvPicPr>
        <p:blipFill rotWithShape="1">
          <a:blip r:embed="rId3"/>
          <a:srcRect l="5310" t="4920" b="18301"/>
          <a:stretch/>
        </p:blipFill>
        <p:spPr>
          <a:xfrm>
            <a:off x="6883034" y="5022166"/>
            <a:ext cx="4582135" cy="1606114"/>
          </a:xfrm>
          <a:prstGeom prst="rect">
            <a:avLst/>
          </a:prstGeom>
        </p:spPr>
      </p:pic>
    </p:spTree>
    <p:extLst>
      <p:ext uri="{BB962C8B-B14F-4D97-AF65-F5344CB8AC3E}">
        <p14:creationId xmlns:p14="http://schemas.microsoft.com/office/powerpoint/2010/main" val="4164986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Public Assistance screen, the LSA can only change the “Most Recent Date Referred to Other Federal/State Assistance” field.</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B999A3A7-5A85-4F11-A72F-EE24879501D8}"/>
              </a:ext>
            </a:extLst>
          </p:cNvPr>
          <p:cNvPicPr/>
          <p:nvPr/>
        </p:nvPicPr>
        <p:blipFill>
          <a:blip r:embed="rId2"/>
          <a:stretch>
            <a:fillRect/>
          </a:stretch>
        </p:blipFill>
        <p:spPr>
          <a:xfrm>
            <a:off x="6246058" y="2744939"/>
            <a:ext cx="5524500" cy="3476625"/>
          </a:xfrm>
          <a:prstGeom prst="rect">
            <a:avLst/>
          </a:prstGeom>
        </p:spPr>
      </p:pic>
    </p:spTree>
    <p:extLst>
      <p:ext uri="{BB962C8B-B14F-4D97-AF65-F5344CB8AC3E}">
        <p14:creationId xmlns:p14="http://schemas.microsoft.com/office/powerpoint/2010/main" val="33062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Family Characteristics and List Family screens, the LSA cannot change any fields.</a:t>
            </a:r>
          </a:p>
          <a:p>
            <a:pPr marL="0" indent="0">
              <a:spcBef>
                <a:spcPts val="0"/>
              </a:spcBef>
              <a:buNone/>
            </a:pPr>
            <a:endParaRPr lang="en-US" sz="2400" dirty="0"/>
          </a:p>
          <a:p>
            <a:pPr marL="0" indent="0">
              <a:spcBef>
                <a:spcPts val="0"/>
              </a:spcBef>
              <a:buNone/>
            </a:pPr>
            <a:r>
              <a:rPr lang="en-US" sz="2400" dirty="0"/>
              <a:t>Any changes to this screen including adding or removing family members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A41217FB-F92C-4D32-A166-49B35F57BF7B}"/>
              </a:ext>
            </a:extLst>
          </p:cNvPr>
          <p:cNvPicPr/>
          <p:nvPr/>
        </p:nvPicPr>
        <p:blipFill>
          <a:blip r:embed="rId2"/>
          <a:stretch>
            <a:fillRect/>
          </a:stretch>
        </p:blipFill>
        <p:spPr>
          <a:xfrm>
            <a:off x="7191301" y="2595928"/>
            <a:ext cx="3914775" cy="1771650"/>
          </a:xfrm>
          <a:prstGeom prst="rect">
            <a:avLst/>
          </a:prstGeom>
        </p:spPr>
      </p:pic>
      <p:pic>
        <p:nvPicPr>
          <p:cNvPr id="8" name="Picture 7">
            <a:extLst>
              <a:ext uri="{FF2B5EF4-FFF2-40B4-BE49-F238E27FC236}">
                <a16:creationId xmlns:a16="http://schemas.microsoft.com/office/drawing/2014/main" id="{DC21C4DB-CA27-4295-AFEF-B4B92ACB8FE3}"/>
              </a:ext>
            </a:extLst>
          </p:cNvPr>
          <p:cNvPicPr/>
          <p:nvPr/>
        </p:nvPicPr>
        <p:blipFill rotWithShape="1">
          <a:blip r:embed="rId3"/>
          <a:srcRect l="52525" t="103026" r="-49073" b="-103026"/>
          <a:stretch/>
        </p:blipFill>
        <p:spPr>
          <a:xfrm>
            <a:off x="6246058" y="4555320"/>
            <a:ext cx="5738446" cy="2124075"/>
          </a:xfrm>
          <a:prstGeom prst="rect">
            <a:avLst/>
          </a:prstGeom>
        </p:spPr>
      </p:pic>
      <p:pic>
        <p:nvPicPr>
          <p:cNvPr id="9" name="Picture 8">
            <a:extLst>
              <a:ext uri="{FF2B5EF4-FFF2-40B4-BE49-F238E27FC236}">
                <a16:creationId xmlns:a16="http://schemas.microsoft.com/office/drawing/2014/main" id="{99568D0C-CE05-4AE6-B1BA-F8B756F6782B}"/>
              </a:ext>
            </a:extLst>
          </p:cNvPr>
          <p:cNvPicPr/>
          <p:nvPr/>
        </p:nvPicPr>
        <p:blipFill rotWithShape="1">
          <a:blip r:embed="rId3"/>
          <a:srcRect r="3452"/>
          <a:stretch/>
        </p:blipFill>
        <p:spPr>
          <a:xfrm>
            <a:off x="6101861" y="4336567"/>
            <a:ext cx="5738446" cy="2124075"/>
          </a:xfrm>
          <a:prstGeom prst="rect">
            <a:avLst/>
          </a:prstGeom>
        </p:spPr>
      </p:pic>
    </p:spTree>
    <p:extLst>
      <p:ext uri="{BB962C8B-B14F-4D97-AF65-F5344CB8AC3E}">
        <p14:creationId xmlns:p14="http://schemas.microsoft.com/office/powerpoint/2010/main" val="238202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594251" cy="3810643"/>
          </a:xfrm>
        </p:spPr>
        <p:txBody>
          <a:bodyPr>
            <a:noAutofit/>
          </a:bodyPr>
          <a:lstStyle/>
          <a:p>
            <a:pPr marL="0" indent="0">
              <a:spcBef>
                <a:spcPts val="0"/>
              </a:spcBef>
              <a:buNone/>
            </a:pPr>
            <a:r>
              <a:rPr lang="en-US" sz="2400" dirty="0"/>
              <a:t>On the Income Calculation screen, the LSA cannot change any fields.</a:t>
            </a:r>
          </a:p>
          <a:p>
            <a:pPr marL="0" indent="0">
              <a:spcBef>
                <a:spcPts val="0"/>
              </a:spcBef>
              <a:buNone/>
            </a:pPr>
            <a:endParaRPr lang="en-US" sz="2400" dirty="0"/>
          </a:p>
          <a:p>
            <a:pPr marL="0" indent="0">
              <a:spcBef>
                <a:spcPts val="0"/>
              </a:spcBef>
              <a:buNone/>
            </a:pPr>
            <a:r>
              <a:rPr lang="en-US" sz="2400" dirty="0"/>
              <a:t>Any changes to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8" name="Picture 7">
            <a:extLst>
              <a:ext uri="{FF2B5EF4-FFF2-40B4-BE49-F238E27FC236}">
                <a16:creationId xmlns:a16="http://schemas.microsoft.com/office/drawing/2014/main" id="{DC21C4DB-CA27-4295-AFEF-B4B92ACB8FE3}"/>
              </a:ext>
            </a:extLst>
          </p:cNvPr>
          <p:cNvPicPr/>
          <p:nvPr/>
        </p:nvPicPr>
        <p:blipFill rotWithShape="1">
          <a:blip r:embed="rId2"/>
          <a:srcRect l="52525" t="103026" r="-49073" b="-103026"/>
          <a:stretch/>
        </p:blipFill>
        <p:spPr>
          <a:xfrm>
            <a:off x="6246058" y="4555320"/>
            <a:ext cx="5738446" cy="2124075"/>
          </a:xfrm>
          <a:prstGeom prst="rect">
            <a:avLst/>
          </a:prstGeom>
        </p:spPr>
      </p:pic>
      <p:pic>
        <p:nvPicPr>
          <p:cNvPr id="10" name="Picture 9">
            <a:extLst>
              <a:ext uri="{FF2B5EF4-FFF2-40B4-BE49-F238E27FC236}">
                <a16:creationId xmlns:a16="http://schemas.microsoft.com/office/drawing/2014/main" id="{2C70759A-5740-49D4-A0D2-AF3CF52E934E}"/>
              </a:ext>
            </a:extLst>
          </p:cNvPr>
          <p:cNvPicPr/>
          <p:nvPr/>
        </p:nvPicPr>
        <p:blipFill rotWithShape="1">
          <a:blip r:embed="rId3"/>
          <a:srcRect r="3452"/>
          <a:stretch/>
        </p:blipFill>
        <p:spPr>
          <a:xfrm>
            <a:off x="6101861" y="2831514"/>
            <a:ext cx="5738446" cy="2792730"/>
          </a:xfrm>
          <a:prstGeom prst="rect">
            <a:avLst/>
          </a:prstGeom>
        </p:spPr>
      </p:pic>
    </p:spTree>
    <p:extLst>
      <p:ext uri="{BB962C8B-B14F-4D97-AF65-F5344CB8AC3E}">
        <p14:creationId xmlns:p14="http://schemas.microsoft.com/office/powerpoint/2010/main" val="49837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627076" cy="3810643"/>
          </a:xfrm>
        </p:spPr>
        <p:txBody>
          <a:bodyPr>
            <a:noAutofit/>
          </a:bodyPr>
          <a:lstStyle/>
          <a:p>
            <a:pPr marL="0" indent="0">
              <a:spcBef>
                <a:spcPts val="0"/>
              </a:spcBef>
              <a:buNone/>
            </a:pPr>
            <a:r>
              <a:rPr lang="en-US" sz="2400" dirty="0"/>
              <a:t>On the Dislocated Worker Characteristics screen, the LSA can only change the “Displaced Homemaker” field and the 4 DWG Disaster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9EE86988-D252-403C-949D-16CF311AEDA3}"/>
              </a:ext>
            </a:extLst>
          </p:cNvPr>
          <p:cNvPicPr/>
          <p:nvPr/>
        </p:nvPicPr>
        <p:blipFill rotWithShape="1">
          <a:blip r:embed="rId2"/>
          <a:srcRect r="4117"/>
          <a:stretch/>
        </p:blipFill>
        <p:spPr>
          <a:xfrm>
            <a:off x="5978769" y="2569106"/>
            <a:ext cx="6077243" cy="4185680"/>
          </a:xfrm>
          <a:prstGeom prst="rect">
            <a:avLst/>
          </a:prstGeom>
        </p:spPr>
      </p:pic>
    </p:spTree>
    <p:extLst>
      <p:ext uri="{BB962C8B-B14F-4D97-AF65-F5344CB8AC3E}">
        <p14:creationId xmlns:p14="http://schemas.microsoft.com/office/powerpoint/2010/main" val="267178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627076" cy="3810643"/>
          </a:xfrm>
        </p:spPr>
        <p:txBody>
          <a:bodyPr>
            <a:noAutofit/>
          </a:bodyPr>
          <a:lstStyle/>
          <a:p>
            <a:pPr marL="0" indent="0">
              <a:spcBef>
                <a:spcPts val="0"/>
              </a:spcBef>
              <a:buNone/>
            </a:pPr>
            <a:r>
              <a:rPr lang="en-US" sz="2400" dirty="0"/>
              <a:t>On the WIOA Training Criteria screen, the LSA can only change all of the fields.</a:t>
            </a:r>
          </a:p>
          <a:p>
            <a:pPr marL="0" indent="0">
              <a:spcBef>
                <a:spcPts val="0"/>
              </a:spcBef>
              <a:buNone/>
            </a:pPr>
            <a:endParaRPr lang="en-US" sz="2400" dirty="0"/>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60F232FD-6A77-4691-9436-BFAA0830F104}"/>
              </a:ext>
            </a:extLst>
          </p:cNvPr>
          <p:cNvPicPr/>
          <p:nvPr/>
        </p:nvPicPr>
        <p:blipFill>
          <a:blip r:embed="rId2"/>
          <a:stretch>
            <a:fillRect/>
          </a:stretch>
        </p:blipFill>
        <p:spPr>
          <a:xfrm>
            <a:off x="6213233" y="2798302"/>
            <a:ext cx="5648325" cy="2819400"/>
          </a:xfrm>
          <a:prstGeom prst="rect">
            <a:avLst/>
          </a:prstGeom>
        </p:spPr>
      </p:pic>
    </p:spTree>
    <p:extLst>
      <p:ext uri="{BB962C8B-B14F-4D97-AF65-F5344CB8AC3E}">
        <p14:creationId xmlns:p14="http://schemas.microsoft.com/office/powerpoint/2010/main" val="289805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10235592" cy="3549498"/>
          </a:xfrm>
        </p:spPr>
        <p:txBody>
          <a:bodyPr>
            <a:normAutofit/>
          </a:bodyPr>
          <a:lstStyle/>
          <a:p>
            <a:pPr marL="0" indent="0">
              <a:buNone/>
            </a:pPr>
            <a:r>
              <a:rPr lang="en-US" dirty="0"/>
              <a:t>This training is not meant to be a substitute for the WIOA training series offered by OET.</a:t>
            </a:r>
          </a:p>
          <a:p>
            <a:pPr marL="0" indent="0">
              <a:buNone/>
            </a:pPr>
            <a:endParaRPr lang="en-US" dirty="0"/>
          </a:p>
          <a:p>
            <a:pPr marL="0" indent="0">
              <a:buNone/>
            </a:pPr>
            <a:r>
              <a:rPr lang="en-US" dirty="0"/>
              <a:t>This training is about what a Local System Administrator can change/edit on client screens after the client has been certified and how to submit for client modifications that need assistance from OET.</a:t>
            </a: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4963436" y="2003668"/>
            <a:ext cx="201760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p:txBody>
      </p:sp>
    </p:spTree>
    <p:extLst>
      <p:ext uri="{BB962C8B-B14F-4D97-AF65-F5344CB8AC3E}">
        <p14:creationId xmlns:p14="http://schemas.microsoft.com/office/powerpoint/2010/main" val="1527418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627076" cy="3810643"/>
          </a:xfrm>
        </p:spPr>
        <p:txBody>
          <a:bodyPr>
            <a:noAutofit/>
          </a:bodyPr>
          <a:lstStyle/>
          <a:p>
            <a:pPr marL="0" indent="0">
              <a:spcBef>
                <a:spcPts val="0"/>
              </a:spcBef>
              <a:buNone/>
            </a:pPr>
            <a:r>
              <a:rPr lang="en-US" sz="2400" dirty="0"/>
              <a:t>On the Eligibility Determination screen, the LSA can add new Title/Program eligibility and certify it.</a:t>
            </a:r>
          </a:p>
          <a:p>
            <a:pPr marL="0" indent="0">
              <a:spcBef>
                <a:spcPts val="0"/>
              </a:spcBef>
              <a:buNone/>
            </a:pPr>
            <a:endParaRPr lang="en-US" sz="2400" dirty="0"/>
          </a:p>
          <a:p>
            <a:pPr marL="0" indent="0">
              <a:spcBef>
                <a:spcPts val="0"/>
              </a:spcBef>
              <a:buNone/>
            </a:pPr>
            <a:r>
              <a:rPr lang="en-US" sz="2400" dirty="0"/>
              <a:t>They can also delete previously certified Title/Program eligibility.</a:t>
            </a:r>
          </a:p>
          <a:p>
            <a:pPr marL="0" indent="0">
              <a:spcBef>
                <a:spcPts val="0"/>
              </a:spcBef>
              <a:buNone/>
            </a:pPr>
            <a:endParaRPr lang="en-US" sz="2400" dirty="0"/>
          </a:p>
          <a:p>
            <a:pPr marL="0" indent="0">
              <a:spcBef>
                <a:spcPts val="0"/>
              </a:spcBef>
              <a:buNone/>
            </a:pPr>
            <a:r>
              <a:rPr lang="en-US" sz="2400" dirty="0"/>
              <a:t>However, the LSA should be very careful to make sure any related services are deleted before deleting a certification.</a:t>
            </a:r>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3640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2BB0E763-A2B7-48E4-A0EC-B6D50C645261}"/>
              </a:ext>
            </a:extLst>
          </p:cNvPr>
          <p:cNvPicPr/>
          <p:nvPr/>
        </p:nvPicPr>
        <p:blipFill rotWithShape="1">
          <a:blip r:embed="rId2"/>
          <a:srcRect t="2701" r="1381"/>
          <a:stretch/>
        </p:blipFill>
        <p:spPr>
          <a:xfrm>
            <a:off x="5978769" y="2410210"/>
            <a:ext cx="5861538" cy="2505371"/>
          </a:xfrm>
          <a:prstGeom prst="rect">
            <a:avLst/>
          </a:prstGeom>
        </p:spPr>
      </p:pic>
      <p:pic>
        <p:nvPicPr>
          <p:cNvPr id="8" name="Picture 7">
            <a:extLst>
              <a:ext uri="{FF2B5EF4-FFF2-40B4-BE49-F238E27FC236}">
                <a16:creationId xmlns:a16="http://schemas.microsoft.com/office/drawing/2014/main" id="{3F08D811-32DB-4AEF-BBFB-CF51083EE93B}"/>
              </a:ext>
            </a:extLst>
          </p:cNvPr>
          <p:cNvPicPr/>
          <p:nvPr/>
        </p:nvPicPr>
        <p:blipFill rotWithShape="1">
          <a:blip r:embed="rId3"/>
          <a:srcRect t="6420"/>
          <a:stretch/>
        </p:blipFill>
        <p:spPr>
          <a:xfrm>
            <a:off x="6370319" y="5082841"/>
            <a:ext cx="5078437" cy="1689284"/>
          </a:xfrm>
          <a:prstGeom prst="rect">
            <a:avLst/>
          </a:prstGeom>
        </p:spPr>
      </p:pic>
    </p:spTree>
    <p:extLst>
      <p:ext uri="{BB962C8B-B14F-4D97-AF65-F5344CB8AC3E}">
        <p14:creationId xmlns:p14="http://schemas.microsoft.com/office/powerpoint/2010/main" val="2417128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6063175" cy="4018087"/>
          </a:xfrm>
        </p:spPr>
        <p:txBody>
          <a:bodyPr>
            <a:noAutofit/>
          </a:bodyPr>
          <a:lstStyle/>
          <a:p>
            <a:pPr marL="0" indent="0">
              <a:spcBef>
                <a:spcPts val="0"/>
              </a:spcBef>
              <a:buNone/>
            </a:pPr>
            <a:r>
              <a:rPr lang="en-US" sz="2200" dirty="0"/>
              <a:t>On the Contact Information screen, the LSA cannot change any fields.</a:t>
            </a:r>
          </a:p>
          <a:p>
            <a:pPr marL="0" indent="0">
              <a:spcBef>
                <a:spcPts val="0"/>
              </a:spcBef>
              <a:buNone/>
            </a:pPr>
            <a:endParaRPr lang="en-US" sz="2200" dirty="0"/>
          </a:p>
          <a:p>
            <a:pPr marL="0" indent="0">
              <a:spcBef>
                <a:spcPts val="0"/>
              </a:spcBef>
              <a:buNone/>
            </a:pPr>
            <a:r>
              <a:rPr lang="en-US" sz="2200" dirty="0"/>
              <a:t>Any changes to this screen will require an IWDS Modification Request form.</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on the application date.</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Contact Information screen on the Customer Level.</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8E887BE5-7C4F-427F-9121-D1AC6A79CFB3}"/>
              </a:ext>
            </a:extLst>
          </p:cNvPr>
          <p:cNvPicPr/>
          <p:nvPr/>
        </p:nvPicPr>
        <p:blipFill>
          <a:blip r:embed="rId2"/>
          <a:stretch>
            <a:fillRect/>
          </a:stretch>
        </p:blipFill>
        <p:spPr>
          <a:xfrm>
            <a:off x="6561369" y="2649999"/>
            <a:ext cx="4293065" cy="3810643"/>
          </a:xfrm>
          <a:prstGeom prst="rect">
            <a:avLst/>
          </a:prstGeom>
        </p:spPr>
      </p:pic>
    </p:spTree>
    <p:extLst>
      <p:ext uri="{BB962C8B-B14F-4D97-AF65-F5344CB8AC3E}">
        <p14:creationId xmlns:p14="http://schemas.microsoft.com/office/powerpoint/2010/main" val="1779867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000" dirty="0"/>
              <a:t>On the Additional Contacts screen, the LSA can add new contacts and change any fields on an existing contact.</a:t>
            </a:r>
          </a:p>
          <a:p>
            <a:pPr marL="0" indent="0">
              <a:spcBef>
                <a:spcPts val="0"/>
              </a:spcBef>
              <a:buNone/>
            </a:pPr>
            <a:endParaRPr lang="en-US" sz="2000" dirty="0"/>
          </a:p>
          <a:p>
            <a:pPr marL="0" indent="0">
              <a:spcBef>
                <a:spcPts val="0"/>
              </a:spcBef>
              <a:buNone/>
            </a:pPr>
            <a:r>
              <a:rPr lang="en-US" sz="2000" dirty="0"/>
              <a:t>To remove a contact will require an IWDS Modification Request form. </a:t>
            </a:r>
          </a:p>
          <a:p>
            <a:pPr marL="0" indent="0">
              <a:spcBef>
                <a:spcPts val="0"/>
              </a:spcBef>
              <a:buNone/>
            </a:pPr>
            <a:endParaRPr lang="en-US" sz="2000" dirty="0"/>
          </a:p>
          <a:p>
            <a:pPr marL="0" indent="0">
              <a:spcBef>
                <a:spcPts val="0"/>
              </a:spcBef>
              <a:buNone/>
            </a:pPr>
            <a:r>
              <a:rPr lang="en-US" sz="2000" dirty="0"/>
              <a:t>However, the LSA should verify that any changes to this screen were accurate on the application date.</a:t>
            </a:r>
          </a:p>
          <a:p>
            <a:pPr marL="0" indent="0">
              <a:spcBef>
                <a:spcPts val="0"/>
              </a:spcBef>
              <a:buNone/>
            </a:pPr>
            <a:endParaRPr lang="en-US" sz="2000" dirty="0"/>
          </a:p>
          <a:p>
            <a:pPr marL="0" indent="0">
              <a:spcBef>
                <a:spcPts val="0"/>
              </a:spcBef>
              <a:buNone/>
            </a:pPr>
            <a:r>
              <a:rPr lang="en-US" sz="2000" dirty="0"/>
              <a:t>Any changes that occurred after the application date should be made to the Additional Contacts screen on the Customer Level.</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70E9F453-931E-4C16-BDBF-D7443DEC9C0F}"/>
              </a:ext>
            </a:extLst>
          </p:cNvPr>
          <p:cNvPicPr/>
          <p:nvPr/>
        </p:nvPicPr>
        <p:blipFill rotWithShape="1">
          <a:blip r:embed="rId2"/>
          <a:srcRect t="8330"/>
          <a:stretch/>
        </p:blipFill>
        <p:spPr>
          <a:xfrm>
            <a:off x="6104061" y="2401081"/>
            <a:ext cx="5857140" cy="1458508"/>
          </a:xfrm>
          <a:prstGeom prst="rect">
            <a:avLst/>
          </a:prstGeom>
        </p:spPr>
      </p:pic>
      <p:pic>
        <p:nvPicPr>
          <p:cNvPr id="8" name="Picture 7">
            <a:extLst>
              <a:ext uri="{FF2B5EF4-FFF2-40B4-BE49-F238E27FC236}">
                <a16:creationId xmlns:a16="http://schemas.microsoft.com/office/drawing/2014/main" id="{465101A4-09C4-4A40-878B-B37E4B597CC0}"/>
              </a:ext>
            </a:extLst>
          </p:cNvPr>
          <p:cNvPicPr/>
          <p:nvPr/>
        </p:nvPicPr>
        <p:blipFill rotWithShape="1">
          <a:blip r:embed="rId3"/>
          <a:srcRect r="4808"/>
          <a:stretch/>
        </p:blipFill>
        <p:spPr bwMode="auto">
          <a:xfrm>
            <a:off x="6096000" y="3879166"/>
            <a:ext cx="5657850" cy="28827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50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6692866" cy="4018087"/>
          </a:xfrm>
        </p:spPr>
        <p:txBody>
          <a:bodyPr>
            <a:noAutofit/>
          </a:bodyPr>
          <a:lstStyle/>
          <a:p>
            <a:pPr marL="0" indent="0">
              <a:spcBef>
                <a:spcPts val="0"/>
              </a:spcBef>
              <a:buNone/>
            </a:pPr>
            <a:r>
              <a:rPr lang="en-US" sz="2200" dirty="0"/>
              <a:t>On the Private Information screen, the LSA can change the “Race/Ethnicity”, “Individual with a </a:t>
            </a:r>
            <a:r>
              <a:rPr lang="en-US" sz="2200" dirty="0" err="1"/>
              <a:t>Disabilty</a:t>
            </a:r>
            <a:r>
              <a:rPr lang="en-US" sz="2200" dirty="0"/>
              <a:t>”, “Category of Disability”, and all of the New WIOA Fields.</a:t>
            </a:r>
          </a:p>
          <a:p>
            <a:pPr marL="0" indent="0">
              <a:spcBef>
                <a:spcPts val="0"/>
              </a:spcBef>
              <a:buNone/>
            </a:pPr>
            <a:endParaRPr lang="en-US" sz="2200" dirty="0"/>
          </a:p>
          <a:p>
            <a:pPr marL="0" indent="0">
              <a:spcBef>
                <a:spcPts val="0"/>
              </a:spcBef>
              <a:buNone/>
            </a:pPr>
            <a:r>
              <a:rPr lang="en-US" sz="2200" dirty="0"/>
              <a:t>Any changes to the other fields on this screen will require an IWDS Modification Request form.</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on the application date.</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Private Information screen on the Customer Level.</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26609" y="202379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B3E987F4-12E6-475A-86CD-0A835F2B7C59}"/>
              </a:ext>
            </a:extLst>
          </p:cNvPr>
          <p:cNvPicPr/>
          <p:nvPr/>
        </p:nvPicPr>
        <p:blipFill>
          <a:blip r:embed="rId2"/>
          <a:stretch>
            <a:fillRect/>
          </a:stretch>
        </p:blipFill>
        <p:spPr>
          <a:xfrm>
            <a:off x="7044558" y="1689278"/>
            <a:ext cx="5020833" cy="5037448"/>
          </a:xfrm>
          <a:prstGeom prst="rect">
            <a:avLst/>
          </a:prstGeom>
        </p:spPr>
      </p:pic>
    </p:spTree>
    <p:extLst>
      <p:ext uri="{BB962C8B-B14F-4D97-AF65-F5344CB8AC3E}">
        <p14:creationId xmlns:p14="http://schemas.microsoft.com/office/powerpoint/2010/main" val="1073099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6692866" cy="4018087"/>
          </a:xfrm>
        </p:spPr>
        <p:txBody>
          <a:bodyPr>
            <a:noAutofit/>
          </a:bodyPr>
          <a:lstStyle/>
          <a:p>
            <a:pPr marL="0" indent="0">
              <a:spcBef>
                <a:spcPts val="0"/>
              </a:spcBef>
              <a:buNone/>
            </a:pPr>
            <a:r>
              <a:rPr lang="en-US" sz="2200" dirty="0"/>
              <a:t>On the Veterans Information screen, the LSA cannot change any fields.</a:t>
            </a:r>
          </a:p>
          <a:p>
            <a:pPr marL="0" indent="0">
              <a:spcBef>
                <a:spcPts val="0"/>
              </a:spcBef>
              <a:buNone/>
            </a:pPr>
            <a:endParaRPr lang="en-US" sz="2200" dirty="0"/>
          </a:p>
          <a:p>
            <a:pPr marL="0" indent="0">
              <a:spcBef>
                <a:spcPts val="0"/>
              </a:spcBef>
              <a:buNone/>
            </a:pPr>
            <a:r>
              <a:rPr lang="en-US" sz="2200" dirty="0"/>
              <a:t>Any changes to the fields on this screen will require an IWDS Modification Request form.</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on the application date.</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Veterans Information screen on the Customer Level.</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26609" y="202379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8143EEE9-BE17-49F5-AF2C-B1A67421C5C2}"/>
              </a:ext>
            </a:extLst>
          </p:cNvPr>
          <p:cNvPicPr/>
          <p:nvPr/>
        </p:nvPicPr>
        <p:blipFill>
          <a:blip r:embed="rId2"/>
          <a:stretch>
            <a:fillRect/>
          </a:stretch>
        </p:blipFill>
        <p:spPr>
          <a:xfrm>
            <a:off x="7596554" y="1575582"/>
            <a:ext cx="4243754" cy="5092504"/>
          </a:xfrm>
          <a:prstGeom prst="rect">
            <a:avLst/>
          </a:prstGeom>
        </p:spPr>
      </p:pic>
    </p:spTree>
    <p:extLst>
      <p:ext uri="{BB962C8B-B14F-4D97-AF65-F5344CB8AC3E}">
        <p14:creationId xmlns:p14="http://schemas.microsoft.com/office/powerpoint/2010/main" val="1831469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400" dirty="0"/>
              <a:t>On the List Work History screen, the LSA cannot add any new records.</a:t>
            </a:r>
          </a:p>
          <a:p>
            <a:pPr marL="0" indent="0">
              <a:spcBef>
                <a:spcPts val="0"/>
              </a:spcBef>
              <a:buNone/>
            </a:pPr>
            <a:endParaRPr lang="en-US" sz="2400" dirty="0"/>
          </a:p>
          <a:p>
            <a:pPr marL="0" indent="0">
              <a:spcBef>
                <a:spcPts val="0"/>
              </a:spcBef>
              <a:buNone/>
            </a:pPr>
            <a:r>
              <a:rPr lang="en-US" sz="2400" dirty="0"/>
              <a:t>The LSA can click on any employer record to make changes on that record.</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AD646180-433F-4B7C-AD70-8414A6C3CDFA}"/>
              </a:ext>
            </a:extLst>
          </p:cNvPr>
          <p:cNvPicPr/>
          <p:nvPr/>
        </p:nvPicPr>
        <p:blipFill>
          <a:blip r:embed="rId2"/>
          <a:stretch>
            <a:fillRect/>
          </a:stretch>
        </p:blipFill>
        <p:spPr>
          <a:xfrm>
            <a:off x="6087940" y="2649999"/>
            <a:ext cx="5943600" cy="2332990"/>
          </a:xfrm>
          <a:prstGeom prst="rect">
            <a:avLst/>
          </a:prstGeom>
        </p:spPr>
      </p:pic>
    </p:spTree>
    <p:extLst>
      <p:ext uri="{BB962C8B-B14F-4D97-AF65-F5344CB8AC3E}">
        <p14:creationId xmlns:p14="http://schemas.microsoft.com/office/powerpoint/2010/main" val="184049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200" dirty="0"/>
              <a:t>On the Edit Job screen, the LSA can change all of the fields.</a:t>
            </a:r>
          </a:p>
          <a:p>
            <a:pPr marL="0" indent="0">
              <a:spcBef>
                <a:spcPts val="0"/>
              </a:spcBef>
              <a:buNone/>
            </a:pPr>
            <a:endParaRPr lang="en-US" sz="2200" dirty="0"/>
          </a:p>
          <a:p>
            <a:pPr marL="0" indent="0">
              <a:spcBef>
                <a:spcPts val="0"/>
              </a:spcBef>
              <a:buNone/>
            </a:pPr>
            <a:r>
              <a:rPr lang="en-US" sz="2200" dirty="0"/>
              <a:t>To remove an employer, the LSA can click the DELETE button.</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on the application date.</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List Work History screen on the Customer Level.</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197958" y="200371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919634F2-2B6D-43AA-BA18-5F2196254CD5}"/>
              </a:ext>
            </a:extLst>
          </p:cNvPr>
          <p:cNvPicPr/>
          <p:nvPr/>
        </p:nvPicPr>
        <p:blipFill>
          <a:blip r:embed="rId2"/>
          <a:stretch>
            <a:fillRect/>
          </a:stretch>
        </p:blipFill>
        <p:spPr>
          <a:xfrm>
            <a:off x="7590340" y="1561514"/>
            <a:ext cx="4249968" cy="5106572"/>
          </a:xfrm>
          <a:prstGeom prst="rect">
            <a:avLst/>
          </a:prstGeom>
        </p:spPr>
      </p:pic>
    </p:spTree>
    <p:extLst>
      <p:ext uri="{BB962C8B-B14F-4D97-AF65-F5344CB8AC3E}">
        <p14:creationId xmlns:p14="http://schemas.microsoft.com/office/powerpoint/2010/main" val="1471177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400" dirty="0"/>
              <a:t>On the Services screen, the LSA will need to click on the individual service record to see if they can make changes.</a:t>
            </a:r>
          </a:p>
          <a:p>
            <a:pPr marL="0" indent="0">
              <a:spcBef>
                <a:spcPts val="0"/>
              </a:spcBef>
              <a:buNone/>
            </a:pPr>
            <a:endParaRPr lang="en-US" sz="2400" dirty="0"/>
          </a:p>
          <a:p>
            <a:pPr marL="0" indent="0">
              <a:spcBef>
                <a:spcPts val="0"/>
              </a:spcBef>
              <a:buNone/>
            </a:pPr>
            <a:r>
              <a:rPr lang="en-US" sz="2400" dirty="0"/>
              <a:t>In this case, they will click on the Development of the IEP service.</a:t>
            </a:r>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8" name="Picture 7">
            <a:extLst>
              <a:ext uri="{FF2B5EF4-FFF2-40B4-BE49-F238E27FC236}">
                <a16:creationId xmlns:a16="http://schemas.microsoft.com/office/drawing/2014/main" id="{726043C1-C32F-498A-84C3-6681D9B9F94C}"/>
              </a:ext>
            </a:extLst>
          </p:cNvPr>
          <p:cNvPicPr/>
          <p:nvPr/>
        </p:nvPicPr>
        <p:blipFill>
          <a:blip r:embed="rId2"/>
          <a:stretch>
            <a:fillRect/>
          </a:stretch>
        </p:blipFill>
        <p:spPr>
          <a:xfrm>
            <a:off x="6087940" y="2945420"/>
            <a:ext cx="5943600" cy="2417445"/>
          </a:xfrm>
          <a:prstGeom prst="rect">
            <a:avLst/>
          </a:prstGeom>
        </p:spPr>
      </p:pic>
    </p:spTree>
    <p:extLst>
      <p:ext uri="{BB962C8B-B14F-4D97-AF65-F5344CB8AC3E}">
        <p14:creationId xmlns:p14="http://schemas.microsoft.com/office/powerpoint/2010/main" val="126001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200" dirty="0"/>
              <a:t>On this service, the LSA can change the “Grant”, “Provider”, “Weekly Hours”, and “Comments” fields.</a:t>
            </a:r>
          </a:p>
          <a:p>
            <a:pPr marL="0" indent="0">
              <a:spcBef>
                <a:spcPts val="0"/>
              </a:spcBef>
              <a:buNone/>
            </a:pPr>
            <a:endParaRPr lang="en-US" sz="2200" dirty="0"/>
          </a:p>
          <a:p>
            <a:pPr marL="0" indent="0">
              <a:spcBef>
                <a:spcPts val="0"/>
              </a:spcBef>
              <a:buNone/>
            </a:pPr>
            <a:r>
              <a:rPr lang="en-US" sz="2200" dirty="0"/>
              <a:t>Any changes to the other fields on this screen will require an IWDS Modification Request form.</a:t>
            </a:r>
          </a:p>
          <a:p>
            <a:pPr marL="0" indent="0">
              <a:spcBef>
                <a:spcPts val="0"/>
              </a:spcBef>
              <a:buNone/>
            </a:pPr>
            <a:endParaRPr lang="en-US" sz="2200" dirty="0"/>
          </a:p>
          <a:p>
            <a:pPr marL="0" indent="0">
              <a:spcBef>
                <a:spcPts val="0"/>
              </a:spcBef>
              <a:buNone/>
            </a:pPr>
            <a:r>
              <a:rPr lang="en-US" sz="2200" dirty="0"/>
              <a:t>The LSA also has the option to delete this service with the “Delete Service” button.</a:t>
            </a:r>
          </a:p>
          <a:p>
            <a:pPr marL="0" indent="0">
              <a:spcBef>
                <a:spcPts val="0"/>
              </a:spcBef>
              <a:buNone/>
            </a:pPr>
            <a:endParaRPr lang="en-US" sz="2200" dirty="0"/>
          </a:p>
          <a:p>
            <a:pPr marL="0" indent="0">
              <a:spcBef>
                <a:spcPts val="0"/>
              </a:spcBef>
              <a:buNone/>
            </a:pPr>
            <a:r>
              <a:rPr lang="en-US" sz="2200" dirty="0"/>
              <a:t>Different services will have different fields open and closed.</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78B62D83-58CC-4E65-B900-E85ED2B4184A}"/>
              </a:ext>
            </a:extLst>
          </p:cNvPr>
          <p:cNvPicPr/>
          <p:nvPr/>
        </p:nvPicPr>
        <p:blipFill rotWithShape="1">
          <a:blip r:embed="rId2"/>
          <a:srcRect l="3217" t="2901" r="12939"/>
          <a:stretch/>
        </p:blipFill>
        <p:spPr>
          <a:xfrm>
            <a:off x="6397429" y="2412987"/>
            <a:ext cx="4983334" cy="4444273"/>
          </a:xfrm>
          <a:prstGeom prst="rect">
            <a:avLst/>
          </a:prstGeom>
        </p:spPr>
      </p:pic>
    </p:spTree>
    <p:extLst>
      <p:ext uri="{BB962C8B-B14F-4D97-AF65-F5344CB8AC3E}">
        <p14:creationId xmlns:p14="http://schemas.microsoft.com/office/powerpoint/2010/main" val="302803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400" dirty="0"/>
              <a:t>On the List Case Notes screen, the LSA will need to click on the individual case note they want to update.</a:t>
            </a:r>
          </a:p>
          <a:p>
            <a:pPr marL="0" indent="0">
              <a:spcBef>
                <a:spcPts val="0"/>
              </a:spcBef>
              <a:buNone/>
            </a:pPr>
            <a:endParaRPr lang="en-US" sz="2400" dirty="0"/>
          </a:p>
          <a:p>
            <a:pPr marL="0" indent="0">
              <a:spcBef>
                <a:spcPts val="0"/>
              </a:spcBef>
              <a:buNone/>
            </a:pPr>
            <a:r>
              <a:rPr lang="en-US" sz="2400" dirty="0"/>
              <a:t>The LSA cannot delete case notes. Any case notes that need deleted will require an IWDS Modification Request form.</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5" name="Picture 4">
            <a:extLst>
              <a:ext uri="{FF2B5EF4-FFF2-40B4-BE49-F238E27FC236}">
                <a16:creationId xmlns:a16="http://schemas.microsoft.com/office/drawing/2014/main" id="{D49E4154-3C40-41DF-88F3-F51A220BCC1C}"/>
              </a:ext>
            </a:extLst>
          </p:cNvPr>
          <p:cNvPicPr>
            <a:picLocks noChangeAspect="1"/>
          </p:cNvPicPr>
          <p:nvPr/>
        </p:nvPicPr>
        <p:blipFill>
          <a:blip r:embed="rId2"/>
          <a:stretch>
            <a:fillRect/>
          </a:stretch>
        </p:blipFill>
        <p:spPr>
          <a:xfrm>
            <a:off x="6231988" y="3188373"/>
            <a:ext cx="5608320" cy="2048031"/>
          </a:xfrm>
          <a:prstGeom prst="rect">
            <a:avLst/>
          </a:prstGeom>
        </p:spPr>
      </p:pic>
    </p:spTree>
    <p:extLst>
      <p:ext uri="{BB962C8B-B14F-4D97-AF65-F5344CB8AC3E}">
        <p14:creationId xmlns:p14="http://schemas.microsoft.com/office/powerpoint/2010/main" val="46009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10235592" cy="3549498"/>
          </a:xfrm>
        </p:spPr>
        <p:txBody>
          <a:bodyPr>
            <a:normAutofit/>
          </a:bodyPr>
          <a:lstStyle/>
          <a:p>
            <a:pPr marL="0" indent="0">
              <a:buNone/>
            </a:pPr>
            <a:r>
              <a:rPr lang="en-US" dirty="0"/>
              <a:t>Please be aware that just because something can be changed doesn’t always mean it should be changed.  </a:t>
            </a:r>
          </a:p>
          <a:p>
            <a:pPr marL="0" indent="0">
              <a:buNone/>
            </a:pPr>
            <a:r>
              <a:rPr lang="en-US" dirty="0"/>
              <a:t>The LSA needs to be aware of how those changes can affect client eligibility before making any alterations.</a:t>
            </a: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4963436" y="2003668"/>
            <a:ext cx="201760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p:txBody>
      </p:sp>
    </p:spTree>
    <p:extLst>
      <p:ext uri="{BB962C8B-B14F-4D97-AF65-F5344CB8AC3E}">
        <p14:creationId xmlns:p14="http://schemas.microsoft.com/office/powerpoint/2010/main" val="194297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400" dirty="0"/>
              <a:t>On the Maintain Case Notes screen, the LSA can edit the “Program”, “Note Category”, “Confidential”, “Note Subject”, and “Case Note” fields.</a:t>
            </a:r>
          </a:p>
          <a:p>
            <a:pPr marL="0" indent="0">
              <a:spcBef>
                <a:spcPts val="0"/>
              </a:spcBef>
              <a:buNone/>
            </a:pPr>
            <a:endParaRPr lang="en-US" sz="2400" dirty="0"/>
          </a:p>
          <a:p>
            <a:pPr marL="0" indent="0">
              <a:spcBef>
                <a:spcPts val="0"/>
              </a:spcBef>
              <a:buNone/>
            </a:pPr>
            <a:r>
              <a:rPr lang="en-US" sz="2400" dirty="0"/>
              <a:t>The LSA cannot change the “Staff Name” or “Contact Date”. If those fields need changed, the LSA will need to delete the record and re-enter the case note.</a:t>
            </a:r>
          </a:p>
          <a:p>
            <a:pPr marL="0" indent="0">
              <a:spcBef>
                <a:spcPts val="0"/>
              </a:spcBef>
              <a:buNone/>
            </a:pPr>
            <a:endParaRPr lang="en-US" sz="2400" dirty="0"/>
          </a:p>
          <a:p>
            <a:pPr marL="0" indent="0">
              <a:spcBef>
                <a:spcPts val="0"/>
              </a:spcBef>
              <a:buNone/>
            </a:pPr>
            <a:r>
              <a:rPr lang="en-US" sz="2400" dirty="0"/>
              <a:t> Any case notes that need deleted will require an IWDS Modification Request form.</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3066A540-CDE3-455B-9DC2-A6695E699E47}"/>
              </a:ext>
            </a:extLst>
          </p:cNvPr>
          <p:cNvPicPr>
            <a:picLocks noChangeAspect="1"/>
          </p:cNvPicPr>
          <p:nvPr/>
        </p:nvPicPr>
        <p:blipFill>
          <a:blip r:embed="rId2"/>
          <a:stretch>
            <a:fillRect/>
          </a:stretch>
        </p:blipFill>
        <p:spPr>
          <a:xfrm>
            <a:off x="6427836" y="2859267"/>
            <a:ext cx="5019675" cy="2990850"/>
          </a:xfrm>
          <a:prstGeom prst="rect">
            <a:avLst/>
          </a:prstGeom>
        </p:spPr>
      </p:pic>
    </p:spTree>
    <p:extLst>
      <p:ext uri="{BB962C8B-B14F-4D97-AF65-F5344CB8AC3E}">
        <p14:creationId xmlns:p14="http://schemas.microsoft.com/office/powerpoint/2010/main" val="3236778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90842" y="2982351"/>
            <a:ext cx="5964703" cy="3653127"/>
          </a:xfrm>
        </p:spPr>
        <p:txBody>
          <a:bodyPr>
            <a:noAutofit/>
          </a:bodyPr>
          <a:lstStyle/>
          <a:p>
            <a:pPr marL="0" indent="0">
              <a:buNone/>
            </a:pPr>
            <a:r>
              <a:rPr lang="en-US" sz="3200" dirty="0"/>
              <a:t>When submitting to the OET Monitoring staff for IWDS modifications, the LWIAs are separated into 1 of 3 regions.</a:t>
            </a:r>
          </a:p>
          <a:p>
            <a:pPr marL="0" indent="0">
              <a:buNone/>
            </a:pPr>
            <a:endParaRPr lang="en-US" sz="3200" dirty="0"/>
          </a:p>
          <a:p>
            <a:pPr marL="457200" indent="-457200">
              <a:spcBef>
                <a:spcPts val="0"/>
              </a:spcBef>
              <a:buAutoNum type="arabicParenR"/>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362821" y="2003668"/>
            <a:ext cx="9218870"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to Monitors for IWDS Modifications</a:t>
            </a:r>
          </a:p>
        </p:txBody>
      </p:sp>
      <p:pic>
        <p:nvPicPr>
          <p:cNvPr id="6" name="Picture 5">
            <a:extLst>
              <a:ext uri="{FF2B5EF4-FFF2-40B4-BE49-F238E27FC236}">
                <a16:creationId xmlns:a16="http://schemas.microsoft.com/office/drawing/2014/main" id="{43B4E22D-C89F-4A05-B760-CBBD3D16580A}"/>
              </a:ext>
            </a:extLst>
          </p:cNvPr>
          <p:cNvPicPr/>
          <p:nvPr/>
        </p:nvPicPr>
        <p:blipFill rotWithShape="1">
          <a:blip r:embed="rId2"/>
          <a:srcRect l="16640" r="21705" b="6241"/>
          <a:stretch/>
        </p:blipFill>
        <p:spPr>
          <a:xfrm>
            <a:off x="7329268" y="2510402"/>
            <a:ext cx="2968283" cy="4347598"/>
          </a:xfrm>
          <a:prstGeom prst="rect">
            <a:avLst/>
          </a:prstGeom>
        </p:spPr>
      </p:pic>
    </p:spTree>
    <p:extLst>
      <p:ext uri="{BB962C8B-B14F-4D97-AF65-F5344CB8AC3E}">
        <p14:creationId xmlns:p14="http://schemas.microsoft.com/office/powerpoint/2010/main" val="9905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880295" cy="3985479"/>
          </a:xfrm>
        </p:spPr>
        <p:txBody>
          <a:bodyPr>
            <a:noAutofit/>
          </a:bodyPr>
          <a:lstStyle/>
          <a:p>
            <a:r>
              <a:rPr lang="en-US" sz="3200" b="1" dirty="0"/>
              <a:t>Northern Region</a:t>
            </a:r>
            <a:r>
              <a:rPr lang="en-US" sz="3200" dirty="0"/>
              <a:t>: LWIA’s 1, 2, 3, 5, 6, 7, 10, 11</a:t>
            </a:r>
          </a:p>
          <a:p>
            <a:r>
              <a:rPr lang="en-US" sz="3200" b="1" dirty="0"/>
              <a:t>Central Region</a:t>
            </a:r>
            <a:r>
              <a:rPr lang="en-US" sz="3200" dirty="0"/>
              <a:t>: LWIA’s 4, 13, 14, 15, 17, 18, 19, 20, 21, 23</a:t>
            </a:r>
          </a:p>
          <a:p>
            <a:r>
              <a:rPr lang="en-US" sz="3200" b="1" dirty="0"/>
              <a:t>Southern Region</a:t>
            </a:r>
            <a:r>
              <a:rPr lang="en-US" sz="3200" dirty="0"/>
              <a:t>: LWIA’s 22, 24, 25, 26</a:t>
            </a:r>
          </a:p>
          <a:p>
            <a:pPr marL="457200" indent="-457200">
              <a:spcBef>
                <a:spcPts val="0"/>
              </a:spcBef>
              <a:buAutoNum type="arabicParenR"/>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1362821" y="2003668"/>
            <a:ext cx="9218870"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to Monitors for IWDS Modifications</a:t>
            </a:r>
          </a:p>
        </p:txBody>
      </p:sp>
      <p:pic>
        <p:nvPicPr>
          <p:cNvPr id="6" name="Picture 5">
            <a:extLst>
              <a:ext uri="{FF2B5EF4-FFF2-40B4-BE49-F238E27FC236}">
                <a16:creationId xmlns:a16="http://schemas.microsoft.com/office/drawing/2014/main" id="{43B4E22D-C89F-4A05-B760-CBBD3D16580A}"/>
              </a:ext>
            </a:extLst>
          </p:cNvPr>
          <p:cNvPicPr/>
          <p:nvPr/>
        </p:nvPicPr>
        <p:blipFill rotWithShape="1">
          <a:blip r:embed="rId2"/>
          <a:srcRect l="16640" r="21705" b="6241"/>
          <a:stretch/>
        </p:blipFill>
        <p:spPr>
          <a:xfrm>
            <a:off x="7329268" y="2510402"/>
            <a:ext cx="2968283" cy="4347598"/>
          </a:xfrm>
          <a:prstGeom prst="rect">
            <a:avLst/>
          </a:prstGeom>
        </p:spPr>
      </p:pic>
    </p:spTree>
    <p:extLst>
      <p:ext uri="{BB962C8B-B14F-4D97-AF65-F5344CB8AC3E}">
        <p14:creationId xmlns:p14="http://schemas.microsoft.com/office/powerpoint/2010/main" val="2626551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260122" cy="3810643"/>
          </a:xfrm>
        </p:spPr>
        <p:txBody>
          <a:bodyPr>
            <a:noAutofit/>
          </a:bodyPr>
          <a:lstStyle/>
          <a:p>
            <a:pPr marL="0" indent="0">
              <a:spcBef>
                <a:spcPts val="0"/>
              </a:spcBef>
              <a:buNone/>
            </a:pPr>
            <a:r>
              <a:rPr lang="en-US" sz="2200" dirty="0"/>
              <a:t>This is the current version of the IWDS Modification form.  The LWIA can request a copy from the OET Monitoring staff.</a:t>
            </a:r>
          </a:p>
          <a:p>
            <a:pPr marL="0" indent="0">
              <a:spcBef>
                <a:spcPts val="0"/>
              </a:spcBef>
              <a:buNone/>
            </a:pPr>
            <a:endParaRPr lang="en-US" sz="2200" dirty="0"/>
          </a:p>
          <a:p>
            <a:pPr marL="0" indent="0">
              <a:spcBef>
                <a:spcPts val="0"/>
              </a:spcBef>
              <a:buNone/>
            </a:pPr>
            <a:r>
              <a:rPr lang="en-US" sz="2200" dirty="0"/>
              <a:t>The Local System Administrator will fill this out and email the form and supporting documentation for the modification to their assigned OET Monitoring staff member.</a:t>
            </a:r>
          </a:p>
          <a:p>
            <a:pPr marL="0" indent="0">
              <a:spcBef>
                <a:spcPts val="0"/>
              </a:spcBef>
              <a:buNone/>
            </a:pPr>
            <a:endParaRPr lang="en-US" sz="2200" dirty="0"/>
          </a:p>
          <a:p>
            <a:pPr marL="0" indent="0">
              <a:spcBef>
                <a:spcPts val="0"/>
              </a:spcBef>
              <a:buNone/>
            </a:pPr>
            <a:r>
              <a:rPr lang="en-US" sz="2200" dirty="0"/>
              <a:t>The OET Monitoring staff will review the request, and if approved, forward it to the IWDS Support staff to complete the modification.</a:t>
            </a:r>
          </a:p>
        </p:txBody>
      </p:sp>
      <p:sp>
        <p:nvSpPr>
          <p:cNvPr id="4" name="Rectangle 3">
            <a:extLst>
              <a:ext uri="{FF2B5EF4-FFF2-40B4-BE49-F238E27FC236}">
                <a16:creationId xmlns:a16="http://schemas.microsoft.com/office/drawing/2014/main" id="{884D67A2-72D1-47F0-B381-BCAEDDBB93EC}"/>
              </a:ext>
            </a:extLst>
          </p:cNvPr>
          <p:cNvSpPr/>
          <p:nvPr/>
        </p:nvSpPr>
        <p:spPr>
          <a:xfrm>
            <a:off x="1362821" y="2003668"/>
            <a:ext cx="9218870"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to Monitors for IWDS Modifications</a:t>
            </a:r>
          </a:p>
        </p:txBody>
      </p:sp>
      <p:pic>
        <p:nvPicPr>
          <p:cNvPr id="5" name="Picture 4">
            <a:extLst>
              <a:ext uri="{FF2B5EF4-FFF2-40B4-BE49-F238E27FC236}">
                <a16:creationId xmlns:a16="http://schemas.microsoft.com/office/drawing/2014/main" id="{9FF5FFBD-ADBF-493B-A687-45DF63888A0A}"/>
              </a:ext>
            </a:extLst>
          </p:cNvPr>
          <p:cNvPicPr/>
          <p:nvPr/>
        </p:nvPicPr>
        <p:blipFill rotWithShape="1">
          <a:blip r:embed="rId2"/>
          <a:srcRect t="3627" b="5128"/>
          <a:stretch/>
        </p:blipFill>
        <p:spPr>
          <a:xfrm>
            <a:off x="7073778" y="2546252"/>
            <a:ext cx="3755402" cy="4155633"/>
          </a:xfrm>
          <a:prstGeom prst="rect">
            <a:avLst/>
          </a:prstGeom>
        </p:spPr>
      </p:pic>
    </p:spTree>
    <p:extLst>
      <p:ext uri="{BB962C8B-B14F-4D97-AF65-F5344CB8AC3E}">
        <p14:creationId xmlns:p14="http://schemas.microsoft.com/office/powerpoint/2010/main" val="3846440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838200" y="2118167"/>
            <a:ext cx="10515600" cy="561049"/>
          </a:xfrm>
        </p:spPr>
        <p:txBody>
          <a:bodyPr>
            <a:normAutofit/>
          </a:bodyPr>
          <a:lstStyle/>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1167619" y="2790717"/>
            <a:ext cx="9551964" cy="3918124"/>
          </a:xfrm>
          <a:prstGeom prst="rect">
            <a:avLst/>
          </a:prstGeom>
        </p:spPr>
        <p:txBody>
          <a:bodyPr wrap="square">
            <a:spAutoFit/>
          </a:bodyPr>
          <a:lstStyle/>
          <a:p>
            <a:pPr marL="228600" marR="0" algn="ctr">
              <a:lnSpc>
                <a:spcPct val="115000"/>
              </a:lnSpc>
              <a:spcBef>
                <a:spcPts val="0"/>
              </a:spcBef>
              <a:spcAft>
                <a:spcPts val="0"/>
              </a:spcAft>
            </a:pPr>
            <a:r>
              <a:rPr lang="en-US" b="1" dirty="0">
                <a:latin typeface="Tahoma" panose="020B0604030504040204" pitchFamily="34" charset="0"/>
                <a:cs typeface="Times New Roman" panose="02020603050405020304" pitchFamily="18" charset="0"/>
              </a:rPr>
              <a:t>IWDS SYSTEM ADMINISTATORS</a:t>
            </a: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Jim Potts: (217</a:t>
            </a:r>
            <a:r>
              <a:rPr lang="en-US" sz="1600" dirty="0">
                <a:latin typeface="Tahoma" panose="020B0604030504040204" pitchFamily="34" charset="0"/>
                <a:cs typeface="Times New Roman" panose="02020603050405020304" pitchFamily="18" charset="0"/>
              </a:rPr>
              <a:t>) 558-2456,</a:t>
            </a:r>
            <a:r>
              <a:rPr lang="en-US" sz="1600" dirty="0"/>
              <a:t> </a:t>
            </a:r>
            <a:r>
              <a:rPr lang="en-US" sz="16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james.potts@illinois.gov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557-5559, </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b="1" dirty="0">
                <a:latin typeface="Tahoma" panose="020B0604030504040204" pitchFamily="34" charset="0"/>
                <a:cs typeface="Times New Roman" panose="02020603050405020304" pitchFamily="18" charset="0"/>
              </a:rPr>
              <a:t>WIOA PERFORMANCE MEASURES STAFF</a:t>
            </a:r>
          </a:p>
          <a:p>
            <a:pPr marL="228600" marR="0" algn="ctr">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Mark Burgess: (217</a:t>
            </a:r>
            <a:r>
              <a:rPr lang="en-US" sz="1600" dirty="0">
                <a:latin typeface="Tahoma" panose="020B0604030504040204" pitchFamily="34" charset="0"/>
                <a:cs typeface="Times New Roman" panose="02020603050405020304" pitchFamily="18" charset="0"/>
              </a:rPr>
              <a:t>) 785-6387, </a:t>
            </a:r>
            <a:r>
              <a:rPr lang="en-US"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1600" u="sng" dirty="0">
                <a:solidFill>
                  <a:srgbClr val="0000FF"/>
                </a:solidFill>
                <a:latin typeface="Tahoma" panose="020B0604030504040204" pitchFamily="34" charset="0"/>
                <a:cs typeface="Times New Roman" panose="02020603050405020304" pitchFamily="18" charset="0"/>
              </a:rPr>
              <a:t>ark.a.burgess@illinois.gov</a:t>
            </a:r>
            <a:endParaRPr lang="en-US" sz="1600" dirty="0">
              <a:latin typeface="Tahoma" panose="020B0604030504040204" pitchFamily="34" charset="0"/>
              <a:ea typeface="Arial" panose="020B060402020202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Paula Barry: (217</a:t>
            </a:r>
            <a:r>
              <a:rPr lang="en-US" sz="1600" dirty="0">
                <a:latin typeface="Tahoma" panose="020B0604030504040204" pitchFamily="34" charset="0"/>
                <a:cs typeface="Times New Roman" panose="02020603050405020304" pitchFamily="18" charset="0"/>
              </a:rPr>
              <a:t>) 524-5500, </a:t>
            </a:r>
            <a:r>
              <a:rPr lang="en-US" sz="16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paula.barry@illinois.gov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b="1" dirty="0">
                <a:latin typeface="Tahoma" panose="020B0604030504040204" pitchFamily="34" charset="0"/>
                <a:cs typeface="Times New Roman" panose="02020603050405020304" pitchFamily="18" charset="0"/>
              </a:rPr>
              <a:t>MONITORING STAFF SUPERVISORS</a:t>
            </a:r>
          </a:p>
          <a:p>
            <a:pPr marL="228600" marR="0" algn="ctr">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NORTHERN REGION – </a:t>
            </a:r>
            <a:r>
              <a:rPr lang="en-US" sz="1600" dirty="0">
                <a:latin typeface="Tahoma" panose="020B0604030504040204" pitchFamily="34" charset="0"/>
                <a:cs typeface="Times New Roman" panose="02020603050405020304" pitchFamily="18" charset="0"/>
              </a:rPr>
              <a:t>Kelly </a:t>
            </a:r>
            <a:r>
              <a:rPr lang="en-US" sz="1600" dirty="0" err="1">
                <a:latin typeface="Tahoma" panose="020B0604030504040204" pitchFamily="34" charset="0"/>
                <a:cs typeface="Times New Roman" panose="02020603050405020304" pitchFamily="18" charset="0"/>
              </a:rPr>
              <a:t>Lapetino</a:t>
            </a:r>
            <a:r>
              <a:rPr lang="en-US" sz="1600" dirty="0">
                <a:latin typeface="Tahoma" panose="020B0604030504040204" pitchFamily="34" charset="0"/>
                <a:cs typeface="Times New Roman" panose="02020603050405020304" pitchFamily="18" charset="0"/>
              </a:rPr>
              <a:t>: (773) 360-4628, </a:t>
            </a:r>
            <a:r>
              <a:rPr lang="en-US" sz="1600" u="sng" dirty="0">
                <a:solidFill>
                  <a:srgbClr val="0000FF"/>
                </a:solidFill>
                <a:latin typeface="Tahoma" panose="020B0604030504040204" pitchFamily="34" charset="0"/>
                <a:cs typeface="Times New Roman" panose="02020603050405020304" pitchFamily="18" charset="0"/>
              </a:rPr>
              <a:t>kelly.lapetino@illinois.gov </a:t>
            </a:r>
          </a:p>
          <a:p>
            <a:pPr marL="228600" algn="ctr">
              <a:lnSpc>
                <a:spcPct val="115000"/>
              </a:lnSpc>
            </a:pPr>
            <a:r>
              <a:rPr lang="en-US" sz="1600" dirty="0">
                <a:latin typeface="Tahoma" panose="020B0604030504040204" pitchFamily="34" charset="0"/>
                <a:ea typeface="Calibri" panose="020F0502020204030204" pitchFamily="34" charset="0"/>
                <a:cs typeface="Times New Roman" panose="02020603050405020304" pitchFamily="18" charset="0"/>
              </a:rPr>
              <a:t>CENTRAL REGION – </a:t>
            </a:r>
            <a:r>
              <a:rPr lang="en-US" sz="1600" dirty="0">
                <a:latin typeface="Tahoma" panose="020B0604030504040204" pitchFamily="34" charset="0"/>
                <a:cs typeface="Times New Roman" panose="02020603050405020304" pitchFamily="18" charset="0"/>
              </a:rPr>
              <a:t>Annamarie Dorr: (312) 636-1257, </a:t>
            </a:r>
            <a:r>
              <a:rPr lang="en-US" sz="1600" u="sng" dirty="0">
                <a:solidFill>
                  <a:srgbClr val="0000FF"/>
                </a:solidFill>
                <a:latin typeface="Tahoma" panose="020B0604030504040204" pitchFamily="34" charset="0"/>
                <a:cs typeface="Times New Roman" panose="02020603050405020304" pitchFamily="18" charset="0"/>
              </a:rPr>
              <a:t>annamarie.dorr@illinois.gov</a:t>
            </a:r>
          </a:p>
          <a:p>
            <a:pPr marL="228600" marR="0" algn="ctr">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SOUTHERN REGION - </a:t>
            </a:r>
            <a:r>
              <a:rPr lang="en-US" sz="1600" dirty="0">
                <a:latin typeface="Tahoma" panose="020B0604030504040204" pitchFamily="34" charset="0"/>
                <a:cs typeface="Times New Roman" panose="02020603050405020304" pitchFamily="18" charset="0"/>
              </a:rPr>
              <a:t>Brian Ellis: (618) 993-7237, </a:t>
            </a:r>
            <a:r>
              <a:rPr lang="en-US" sz="1600" u="sng" dirty="0">
                <a:solidFill>
                  <a:srgbClr val="0000FF"/>
                </a:solidFill>
                <a:latin typeface="Tahoma" panose="020B0604030504040204" pitchFamily="34" charset="0"/>
                <a:cs typeface="Times New Roman" panose="02020603050405020304" pitchFamily="18" charset="0"/>
              </a:rPr>
              <a:t>bryan.ellis@illinois.gov</a:t>
            </a:r>
          </a:p>
          <a:p>
            <a:pPr marL="228600" algn="ctr">
              <a:lnSpc>
                <a:spcPct val="115000"/>
              </a:lnSpc>
            </a:pPr>
            <a:endParaRPr lang="en-US" u="sng" dirty="0">
              <a:solidFill>
                <a:srgbClr val="0000FF"/>
              </a:solidFill>
              <a:latin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48585CA-B610-4AC4-B69D-5E49702AABC7}"/>
              </a:ext>
            </a:extLst>
          </p:cNvPr>
          <p:cNvSpPr/>
          <p:nvPr/>
        </p:nvSpPr>
        <p:spPr>
          <a:xfrm>
            <a:off x="4098229" y="2001767"/>
            <a:ext cx="2991396" cy="707886"/>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OET Contacts</a:t>
            </a:r>
          </a:p>
        </p:txBody>
      </p:sp>
    </p:spTree>
    <p:extLst>
      <p:ext uri="{BB962C8B-B14F-4D97-AF65-F5344CB8AC3E}">
        <p14:creationId xmlns:p14="http://schemas.microsoft.com/office/powerpoint/2010/main" val="162216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09600" y="2083977"/>
            <a:ext cx="10515600" cy="3507933"/>
          </a:xfrm>
        </p:spPr>
        <p:txBody>
          <a:bodyPr>
            <a:normAutofit/>
          </a:bodyPr>
          <a:lstStyle/>
          <a:p>
            <a:pPr algn="ctr"/>
            <a:endParaRPr lang="en-US" sz="6000" b="1" dirty="0"/>
          </a:p>
          <a:p>
            <a:pPr marL="0" indent="0" algn="ctr">
              <a:buNone/>
            </a:pPr>
            <a:r>
              <a:rPr lang="en-US" sz="6000" b="1" dirty="0">
                <a:solidFill>
                  <a:srgbClr val="002060"/>
                </a:solidFill>
              </a:rPr>
              <a:t>QUESTIONS?</a:t>
            </a:r>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Tree>
    <p:extLst>
      <p:ext uri="{BB962C8B-B14F-4D97-AF65-F5344CB8AC3E}">
        <p14:creationId xmlns:p14="http://schemas.microsoft.com/office/powerpoint/2010/main" val="70264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246056" cy="3810643"/>
          </a:xfrm>
        </p:spPr>
        <p:txBody>
          <a:bodyPr>
            <a:noAutofit/>
          </a:bodyPr>
          <a:lstStyle/>
          <a:p>
            <a:pPr marL="0" indent="0">
              <a:spcBef>
                <a:spcPts val="0"/>
              </a:spcBef>
              <a:buNone/>
            </a:pPr>
            <a:r>
              <a:rPr lang="en-US" sz="2200" dirty="0"/>
              <a:t>IWDS has 2 distinct levels for data entry.</a:t>
            </a:r>
          </a:p>
          <a:p>
            <a:pPr marL="0" indent="0">
              <a:spcBef>
                <a:spcPts val="0"/>
              </a:spcBef>
              <a:buNone/>
            </a:pPr>
            <a:endParaRPr lang="en-US" sz="2200" dirty="0"/>
          </a:p>
          <a:p>
            <a:pPr marL="0" indent="0">
              <a:spcBef>
                <a:spcPts val="0"/>
              </a:spcBef>
              <a:buNone/>
            </a:pPr>
            <a:r>
              <a:rPr lang="en-US" sz="2200" dirty="0"/>
              <a:t>Customer Level is where the most up to date information is stored.  If a new application is added to an existing client, the customer information from that newest application will overwrite the existing Customer Level data.  An IWDS user can also manually update the Customer Level data at any time.</a:t>
            </a:r>
          </a:p>
          <a:p>
            <a:pPr marL="0" indent="0">
              <a:spcBef>
                <a:spcPts val="0"/>
              </a:spcBef>
              <a:buNone/>
            </a:pPr>
            <a:endParaRPr lang="en-US" sz="2200" dirty="0"/>
          </a:p>
          <a:p>
            <a:pPr marL="0" indent="0">
              <a:spcBef>
                <a:spcPts val="0"/>
              </a:spcBef>
              <a:buNone/>
            </a:pPr>
            <a:r>
              <a:rPr lang="en-US" sz="2200" dirty="0"/>
              <a:t>There is only one Customer Level record per client.</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6" name="Picture 5">
            <a:extLst>
              <a:ext uri="{FF2B5EF4-FFF2-40B4-BE49-F238E27FC236}">
                <a16:creationId xmlns:a16="http://schemas.microsoft.com/office/drawing/2014/main" id="{95C0E3FF-8C83-486E-8051-0C5D2D35A91A}"/>
              </a:ext>
            </a:extLst>
          </p:cNvPr>
          <p:cNvPicPr>
            <a:picLocks noChangeAspect="1"/>
          </p:cNvPicPr>
          <p:nvPr/>
        </p:nvPicPr>
        <p:blipFill>
          <a:blip r:embed="rId2"/>
          <a:stretch>
            <a:fillRect/>
          </a:stretch>
        </p:blipFill>
        <p:spPr>
          <a:xfrm>
            <a:off x="6767219" y="3023968"/>
            <a:ext cx="4791075" cy="2667000"/>
          </a:xfrm>
          <a:prstGeom prst="rect">
            <a:avLst/>
          </a:prstGeom>
        </p:spPr>
      </p:pic>
    </p:spTree>
    <p:extLst>
      <p:ext uri="{BB962C8B-B14F-4D97-AF65-F5344CB8AC3E}">
        <p14:creationId xmlns:p14="http://schemas.microsoft.com/office/powerpoint/2010/main" val="290609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5926189" cy="3549498"/>
          </a:xfrm>
        </p:spPr>
        <p:txBody>
          <a:bodyPr>
            <a:normAutofit/>
          </a:bodyPr>
          <a:lstStyle/>
          <a:p>
            <a:pPr marL="0" indent="0">
              <a:buNone/>
            </a:pPr>
            <a:r>
              <a:rPr lang="en-US" dirty="0"/>
              <a:t>The Application Level is where the client services are recorded.</a:t>
            </a:r>
          </a:p>
          <a:p>
            <a:pPr marL="0" indent="0">
              <a:buNone/>
            </a:pPr>
            <a:endParaRPr lang="en-US" dirty="0"/>
          </a:p>
          <a:p>
            <a:pPr marL="0" indent="0">
              <a:buNone/>
            </a:pPr>
            <a:r>
              <a:rPr lang="en-US" dirty="0"/>
              <a:t>A client can have multiple Application Level records.  The client could be co-enrolled, or they could have pre-existing Inquirant or </a:t>
            </a:r>
            <a:r>
              <a:rPr lang="en-US" dirty="0" err="1"/>
              <a:t>Exiter</a:t>
            </a:r>
            <a:r>
              <a:rPr lang="en-US" dirty="0"/>
              <a:t> records.</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8" name="Picture 7">
            <a:extLst>
              <a:ext uri="{FF2B5EF4-FFF2-40B4-BE49-F238E27FC236}">
                <a16:creationId xmlns:a16="http://schemas.microsoft.com/office/drawing/2014/main" id="{6F9FAD07-24DA-478D-B4A9-4D82B69CC31D}"/>
              </a:ext>
            </a:extLst>
          </p:cNvPr>
          <p:cNvPicPr>
            <a:picLocks noChangeAspect="1"/>
          </p:cNvPicPr>
          <p:nvPr/>
        </p:nvPicPr>
        <p:blipFill>
          <a:blip r:embed="rId2"/>
          <a:stretch>
            <a:fillRect/>
          </a:stretch>
        </p:blipFill>
        <p:spPr>
          <a:xfrm>
            <a:off x="6434091" y="3060491"/>
            <a:ext cx="5086350" cy="2657475"/>
          </a:xfrm>
          <a:prstGeom prst="rect">
            <a:avLst/>
          </a:prstGeom>
        </p:spPr>
      </p:pic>
    </p:spTree>
    <p:extLst>
      <p:ext uri="{BB962C8B-B14F-4D97-AF65-F5344CB8AC3E}">
        <p14:creationId xmlns:p14="http://schemas.microsoft.com/office/powerpoint/2010/main" val="175465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5560429" cy="3549498"/>
          </a:xfrm>
        </p:spPr>
        <p:txBody>
          <a:bodyPr>
            <a:normAutofit fontScale="85000" lnSpcReduction="20000"/>
          </a:bodyPr>
          <a:lstStyle/>
          <a:p>
            <a:pPr marL="0" indent="0">
              <a:buNone/>
            </a:pPr>
            <a:r>
              <a:rPr lang="en-US" dirty="0"/>
              <a:t>Each Application Level record is a “Snapshot in time”.  Each Application should have the client’s correct information AT THE DATE/TIME OF THE APPLICATION.</a:t>
            </a:r>
          </a:p>
          <a:p>
            <a:pPr marL="0" indent="0">
              <a:buNone/>
            </a:pPr>
            <a:endParaRPr lang="en-US" dirty="0"/>
          </a:p>
          <a:p>
            <a:pPr marL="0" indent="0">
              <a:buNone/>
            </a:pPr>
            <a:r>
              <a:rPr lang="en-US" dirty="0"/>
              <a:t>So, if this client got married, moved, or had any other changes after the 5/1/2020 App Date, then the updated information would go on the Customer Level, as the Application Level was accurate on 5/1/2020.</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8" name="Picture 7">
            <a:extLst>
              <a:ext uri="{FF2B5EF4-FFF2-40B4-BE49-F238E27FC236}">
                <a16:creationId xmlns:a16="http://schemas.microsoft.com/office/drawing/2014/main" id="{6F9FAD07-24DA-478D-B4A9-4D82B69CC31D}"/>
              </a:ext>
            </a:extLst>
          </p:cNvPr>
          <p:cNvPicPr>
            <a:picLocks noChangeAspect="1"/>
          </p:cNvPicPr>
          <p:nvPr/>
        </p:nvPicPr>
        <p:blipFill>
          <a:blip r:embed="rId2"/>
          <a:stretch>
            <a:fillRect/>
          </a:stretch>
        </p:blipFill>
        <p:spPr>
          <a:xfrm>
            <a:off x="6434091" y="3060491"/>
            <a:ext cx="5086350" cy="2657475"/>
          </a:xfrm>
          <a:prstGeom prst="rect">
            <a:avLst/>
          </a:prstGeom>
        </p:spPr>
      </p:pic>
    </p:spTree>
    <p:extLst>
      <p:ext uri="{BB962C8B-B14F-4D97-AF65-F5344CB8AC3E}">
        <p14:creationId xmlns:p14="http://schemas.microsoft.com/office/powerpoint/2010/main" val="162221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89" y="2911144"/>
            <a:ext cx="11113477" cy="3549498"/>
          </a:xfrm>
        </p:spPr>
        <p:txBody>
          <a:bodyPr>
            <a:normAutofit/>
          </a:bodyPr>
          <a:lstStyle/>
          <a:p>
            <a:pPr marL="0" indent="0">
              <a:buNone/>
            </a:pPr>
            <a:r>
              <a:rPr lang="en-US" dirty="0"/>
              <a:t>Sometimes when a client comes into an LWIA, the career planner may forget to search for an existing IWDS record for the client or they may not find the existing record due to a name change or a spelling error.</a:t>
            </a:r>
          </a:p>
          <a:p>
            <a:pPr marL="0" indent="0">
              <a:buNone/>
            </a:pPr>
            <a:endParaRPr lang="en-US" dirty="0"/>
          </a:p>
          <a:p>
            <a:pPr marL="0" indent="0">
              <a:buNone/>
            </a:pPr>
            <a:r>
              <a:rPr lang="en-US" dirty="0"/>
              <a:t>Usually, what will happen is the career planner will get an error on the SSN when they try to save the new record.  If this happens, the LSA should instruct the career planner to try 4 simple searches.</a:t>
            </a:r>
          </a:p>
        </p:txBody>
      </p:sp>
      <p:sp>
        <p:nvSpPr>
          <p:cNvPr id="4" name="Rectangle 3">
            <a:extLst>
              <a:ext uri="{FF2B5EF4-FFF2-40B4-BE49-F238E27FC236}">
                <a16:creationId xmlns:a16="http://schemas.microsoft.com/office/drawing/2014/main" id="{884D67A2-72D1-47F0-B381-BCAEDDBB93EC}"/>
              </a:ext>
            </a:extLst>
          </p:cNvPr>
          <p:cNvSpPr/>
          <p:nvPr/>
        </p:nvSpPr>
        <p:spPr>
          <a:xfrm>
            <a:off x="3937714"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spTree>
    <p:extLst>
      <p:ext uri="{BB962C8B-B14F-4D97-AF65-F5344CB8AC3E}">
        <p14:creationId xmlns:p14="http://schemas.microsoft.com/office/powerpoint/2010/main" val="122507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90" y="2911144"/>
            <a:ext cx="5345722" cy="3549498"/>
          </a:xfrm>
        </p:spPr>
        <p:txBody>
          <a:bodyPr>
            <a:normAutofit fontScale="92500"/>
          </a:bodyPr>
          <a:lstStyle/>
          <a:p>
            <a:pPr marL="0" indent="0">
              <a:buNone/>
            </a:pPr>
            <a:r>
              <a:rPr lang="en-US" dirty="0"/>
              <a:t>There are 4 simple searches that will find 99.9% of existing IWDS clients.  The 4 searches will take approximately 2 minutes to complete:</a:t>
            </a:r>
          </a:p>
          <a:p>
            <a:pPr marL="514350" indent="-514350">
              <a:buAutoNum type="arabicParenR"/>
            </a:pPr>
            <a:r>
              <a:rPr lang="en-US" dirty="0"/>
              <a:t>Partial Last Name and Last 4 SSN</a:t>
            </a:r>
          </a:p>
          <a:p>
            <a:pPr marL="514350" indent="-514350">
              <a:buAutoNum type="arabicParenR"/>
            </a:pPr>
            <a:r>
              <a:rPr lang="en-US" dirty="0"/>
              <a:t>Partial Last Name and Partial First Name (with or without Last 4 SSN)</a:t>
            </a:r>
          </a:p>
        </p:txBody>
      </p:sp>
      <p:sp>
        <p:nvSpPr>
          <p:cNvPr id="4" name="Rectangle 3">
            <a:extLst>
              <a:ext uri="{FF2B5EF4-FFF2-40B4-BE49-F238E27FC236}">
                <a16:creationId xmlns:a16="http://schemas.microsoft.com/office/drawing/2014/main" id="{884D67A2-72D1-47F0-B381-BCAEDDBB93EC}"/>
              </a:ext>
            </a:extLst>
          </p:cNvPr>
          <p:cNvSpPr/>
          <p:nvPr/>
        </p:nvSpPr>
        <p:spPr>
          <a:xfrm>
            <a:off x="3937712"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pic>
        <p:nvPicPr>
          <p:cNvPr id="5" name="Picture 4">
            <a:extLst>
              <a:ext uri="{FF2B5EF4-FFF2-40B4-BE49-F238E27FC236}">
                <a16:creationId xmlns:a16="http://schemas.microsoft.com/office/drawing/2014/main" id="{A9910F5F-C8CD-4BFB-9F1D-7E378D97BE0B}"/>
              </a:ext>
            </a:extLst>
          </p:cNvPr>
          <p:cNvPicPr>
            <a:picLocks noChangeAspect="1"/>
          </p:cNvPicPr>
          <p:nvPr/>
        </p:nvPicPr>
        <p:blipFill>
          <a:blip r:embed="rId2"/>
          <a:stretch>
            <a:fillRect/>
          </a:stretch>
        </p:blipFill>
        <p:spPr>
          <a:xfrm>
            <a:off x="5938910" y="2742793"/>
            <a:ext cx="5943600" cy="3886200"/>
          </a:xfrm>
          <a:prstGeom prst="rect">
            <a:avLst/>
          </a:prstGeom>
        </p:spPr>
      </p:pic>
    </p:spTree>
    <p:extLst>
      <p:ext uri="{BB962C8B-B14F-4D97-AF65-F5344CB8AC3E}">
        <p14:creationId xmlns:p14="http://schemas.microsoft.com/office/powerpoint/2010/main" val="288264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C5C6E-344F-40E8-9470-6BC2E8035B93}">
  <ds:schemaRefs>
    <ds:schemaRef ds:uri="http://purl.org/dc/elements/1.1/"/>
    <ds:schemaRef ds:uri="http://schemas.microsoft.com/office/2006/metadata/properties"/>
    <ds:schemaRef ds:uri="b232027f-f793-4d4e-bdc9-80b80d69b2b2"/>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6f30d93-5c76-4ce5-84f7-1cbff20c2e0a"/>
    <ds:schemaRef ds:uri="http://www.w3.org/XML/1998/namespace"/>
  </ds:schemaRefs>
</ds:datastoreItem>
</file>

<file path=customXml/itemProps2.xml><?xml version="1.0" encoding="utf-8"?>
<ds:datastoreItem xmlns:ds="http://schemas.openxmlformats.org/officeDocument/2006/customXml" ds:itemID="{CC98A393-2A77-408B-BB1A-C28A206C603B}"/>
</file>

<file path=customXml/itemProps3.xml><?xml version="1.0" encoding="utf-8"?>
<ds:datastoreItem xmlns:ds="http://schemas.openxmlformats.org/officeDocument/2006/customXml" ds:itemID="{91E7A8AB-5553-4A78-B6E9-5DC61B313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21051</TotalTime>
  <Words>2939</Words>
  <Application>Microsoft Office PowerPoint</Application>
  <PresentationFormat>Widescreen</PresentationFormat>
  <Paragraphs>282</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Tahoma</vt:lpstr>
      <vt:lpstr>Trebuchet MS</vt:lpstr>
      <vt:lpstr>Office Theme</vt:lpstr>
      <vt:lpstr>Local System Administrator Training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Theilen, Kristofer</cp:lastModifiedBy>
  <cp:revision>156</cp:revision>
  <dcterms:created xsi:type="dcterms:W3CDTF">2017-04-24T20:34:09Z</dcterms:created>
  <dcterms:modified xsi:type="dcterms:W3CDTF">2021-03-18T22:45:55Z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