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6" r:id="rId2"/>
    <p:sldId id="417" r:id="rId3"/>
    <p:sldId id="373" r:id="rId4"/>
    <p:sldId id="263" r:id="rId5"/>
    <p:sldId id="345" r:id="rId6"/>
    <p:sldId id="374" r:id="rId7"/>
    <p:sldId id="264" r:id="rId8"/>
    <p:sldId id="267" r:id="rId9"/>
    <p:sldId id="379" r:id="rId10"/>
    <p:sldId id="380" r:id="rId11"/>
    <p:sldId id="381" r:id="rId12"/>
    <p:sldId id="395" r:id="rId13"/>
    <p:sldId id="396" r:id="rId14"/>
    <p:sldId id="397" r:id="rId15"/>
    <p:sldId id="398" r:id="rId16"/>
    <p:sldId id="399" r:id="rId17"/>
    <p:sldId id="400" r:id="rId18"/>
    <p:sldId id="401" r:id="rId19"/>
    <p:sldId id="402" r:id="rId20"/>
    <p:sldId id="403" r:id="rId21"/>
    <p:sldId id="408" r:id="rId22"/>
    <p:sldId id="409" r:id="rId23"/>
    <p:sldId id="410" r:id="rId24"/>
    <p:sldId id="411" r:id="rId25"/>
    <p:sldId id="412" r:id="rId26"/>
    <p:sldId id="413" r:id="rId27"/>
    <p:sldId id="414" r:id="rId28"/>
    <p:sldId id="415" r:id="rId29"/>
    <p:sldId id="378" r:id="rId30"/>
    <p:sldId id="382" r:id="rId31"/>
    <p:sldId id="383" r:id="rId32"/>
    <p:sldId id="370" r:id="rId33"/>
    <p:sldId id="384" r:id="rId34"/>
    <p:sldId id="385" r:id="rId35"/>
    <p:sldId id="386" r:id="rId36"/>
    <p:sldId id="387" r:id="rId37"/>
    <p:sldId id="388" r:id="rId38"/>
    <p:sldId id="389" r:id="rId39"/>
    <p:sldId id="390" r:id="rId40"/>
    <p:sldId id="392" r:id="rId41"/>
    <p:sldId id="393" r:id="rId42"/>
    <p:sldId id="394" r:id="rId43"/>
    <p:sldId id="351" r:id="rId44"/>
    <p:sldId id="352" r:id="rId45"/>
    <p:sldId id="353" r:id="rId46"/>
    <p:sldId id="354" r:id="rId47"/>
    <p:sldId id="416" r:id="rId48"/>
    <p:sldId id="291" r:id="rId49"/>
    <p:sldId id="376" r:id="rId50"/>
    <p:sldId id="404" r:id="rId51"/>
    <p:sldId id="405" r:id="rId52"/>
    <p:sldId id="377" r:id="rId53"/>
    <p:sldId id="407" r:id="rId54"/>
    <p:sldId id="406" r:id="rId55"/>
    <p:sldId id="346" r:id="rId56"/>
    <p:sldId id="347" r:id="rId57"/>
    <p:sldId id="348" r:id="rId58"/>
    <p:sldId id="318" r:id="rId59"/>
    <p:sldId id="302" r:id="rId60"/>
    <p:sldId id="293" r:id="rId61"/>
    <p:sldId id="296" r:id="rId62"/>
    <p:sldId id="297" r:id="rId63"/>
    <p:sldId id="371" r:id="rId64"/>
    <p:sldId id="372" r:id="rId65"/>
    <p:sldId id="368" r:id="rId6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94674"/>
  </p:normalViewPr>
  <p:slideViewPr>
    <p:cSldViewPr snapToGrid="0" snapToObjects="1">
      <p:cViewPr varScale="1">
        <p:scale>
          <a:sx n="108" d="100"/>
          <a:sy n="108" d="100"/>
        </p:scale>
        <p:origin x="55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2CE4CB33-D8D5-4E76-8018-88598508243D}" type="datetimeFigureOut">
              <a:rPr lang="en-US" smtClean="0"/>
              <a:t>10/28/2021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DA0B938B-770E-4132-9D03-4F2B572D1260}" type="slidenum">
              <a:rPr lang="en-US" smtClean="0"/>
              <a:t>‹#›</a:t>
            </a:fld>
            <a:endParaRPr lang="en-US"/>
          </a:p>
        </p:txBody>
      </p:sp>
    </p:spTree>
    <p:extLst>
      <p:ext uri="{BB962C8B-B14F-4D97-AF65-F5344CB8AC3E}">
        <p14:creationId xmlns:p14="http://schemas.microsoft.com/office/powerpoint/2010/main" val="333087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9EA2BE0F-065B-4094-A1E8-6B8554D2ABCD}" type="slidenum">
              <a:rPr lang="en-US" smtClean="0"/>
              <a:pPr/>
              <a:t>‹#›</a:t>
            </a:fld>
            <a:endParaRPr lang="en-US" dirty="0"/>
          </a:p>
        </p:txBody>
      </p:sp>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E8EE1BDA-EAED-4134-8BA8-F8A103E99D1F}"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a:t>Click to edit Master title style</a:t>
            </a:r>
            <a:endParaRPr lang="en-US" dirty="0"/>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651549AE-455A-4087-96DF-5477EFAC43C2}" type="slidenum">
              <a:rPr lang="en-US" smtClean="0"/>
              <a:pPr/>
              <a:t>‹#›</a:t>
            </a:fld>
            <a:endParaRPr lang="en-US" dirty="0"/>
          </a:p>
        </p:txBody>
      </p:sp>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lvl1pPr>
          </a:lstStyle>
          <a:p>
            <a:fld id="{6C5DF03D-00EB-4004-86A6-F5EBA25ADC7C}" type="slidenum">
              <a:rPr lang="en-US" smtClean="0"/>
              <a:pPr/>
              <a:t>‹#›</a:t>
            </a:fld>
            <a:endParaRPr lang="en-US" dirty="0"/>
          </a:p>
        </p:txBody>
      </p:sp>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lvl1pPr>
          </a:lstStyle>
          <a:p>
            <a:fld id="{1624F97E-58F4-492C-8284-DB17F5D129A2}" type="slidenum">
              <a:rPr lang="en-US" smtClean="0"/>
              <a:pPr/>
              <a:t>‹#›</a:t>
            </a:fld>
            <a:endParaRPr lang="en-US" dirty="0"/>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lvl1pPr>
          </a:lstStyle>
          <a:p>
            <a:fld id="{DBC42385-6B4F-495B-A55B-EEC5658364A6}" type="slidenum">
              <a:rPr lang="en-US" smtClean="0"/>
              <a:pPr/>
              <a:t>‹#›</a:t>
            </a:fld>
            <a:endParaRPr lang="en-US" dirty="0"/>
          </a:p>
        </p:txBody>
      </p:sp>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apps.illinoisworknet.com/WIOAPolicy/Policy/Home" TargetMode="External"/><Relationship Id="rId2" Type="http://schemas.openxmlformats.org/officeDocument/2006/relationships/hyperlink" Target="https://www.illinoisworknet.com/partners/LayoffRecovery/Pages/TradeProgramForms.aspx"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illinoisworknet.com/tradeforms"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mailto:sheila.sloan@illinois.gov" TargetMode="External"/><Relationship Id="rId2" Type="http://schemas.openxmlformats.org/officeDocument/2006/relationships/hyperlink" Target="mailto:susan.boggs@illinois.gov" TargetMode="External"/><Relationship Id="rId1" Type="http://schemas.openxmlformats.org/officeDocument/2006/relationships/slideLayout" Target="../slideLayouts/slideLayout2.xml"/><Relationship Id="rId5" Type="http://schemas.openxmlformats.org/officeDocument/2006/relationships/hyperlink" Target="mailto:crystal.bigelow@illinois.gov" TargetMode="External"/><Relationship Id="rId4" Type="http://schemas.openxmlformats.org/officeDocument/2006/relationships/hyperlink" Target="mailto:lori.graham@illinois.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dol.gov/agencies/eta/tradeact" TargetMode="External"/><Relationship Id="rId2" Type="http://schemas.openxmlformats.org/officeDocument/2006/relationships/hyperlink" Target="https://www.illinoisworknet.com/tradeforms" TargetMode="External"/><Relationship Id="rId1" Type="http://schemas.openxmlformats.org/officeDocument/2006/relationships/slideLayout" Target="../slideLayouts/slideLayout2.xml"/><Relationship Id="rId6" Type="http://schemas.openxmlformats.org/officeDocument/2006/relationships/hyperlink" Target="https://taa.workforcegps.org/" TargetMode="External"/><Relationship Id="rId5" Type="http://schemas.openxmlformats.org/officeDocument/2006/relationships/hyperlink" Target="http://www.gsa.gov/" TargetMode="External"/><Relationship Id="rId4" Type="http://schemas.openxmlformats.org/officeDocument/2006/relationships/hyperlink" Target="https://iwds.dceo.illinois.gov/iwds/staffhome.html"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mailto:Sheila.sloan@Illinois.gov" TargetMode="External"/><Relationship Id="rId2" Type="http://schemas.openxmlformats.org/officeDocument/2006/relationships/hyperlink" Target="mailto:Susan.boggs@Illinois.gov" TargetMode="External"/><Relationship Id="rId1" Type="http://schemas.openxmlformats.org/officeDocument/2006/relationships/slideLayout" Target="../slideLayouts/slideLayout4.xml"/><Relationship Id="rId5" Type="http://schemas.openxmlformats.org/officeDocument/2006/relationships/hyperlink" Target="mailto:lori.graham@illinois.gov" TargetMode="External"/><Relationship Id="rId4" Type="http://schemas.openxmlformats.org/officeDocument/2006/relationships/hyperlink" Target="mailto:crystal.Bigelow@illinois.gov"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mailto:erik.hack@illinois.gov" TargetMode="External"/><Relationship Id="rId2" Type="http://schemas.openxmlformats.org/officeDocument/2006/relationships/hyperlink" Target="mailto:john.ferry@illinois.gov" TargetMode="External"/><Relationship Id="rId1" Type="http://schemas.openxmlformats.org/officeDocument/2006/relationships/slideLayout" Target="../slideLayouts/slideLayout4.xml"/><Relationship Id="rId5" Type="http://schemas.openxmlformats.org/officeDocument/2006/relationships/hyperlink" Target="mailto:angela.perry@illinois.gov" TargetMode="External"/><Relationship Id="rId4" Type="http://schemas.openxmlformats.org/officeDocument/2006/relationships/hyperlink" Target="mailto:amy.saumur@illinois.gov"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illinoisworknet.com/WIOA/Resources/Pages/Archived-Training.aspx"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pngimg.com/download/38088"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61520" y="844570"/>
            <a:ext cx="7963634" cy="2387600"/>
          </a:xfrm>
        </p:spPr>
        <p:txBody>
          <a:bodyPr>
            <a:normAutofit/>
          </a:bodyPr>
          <a:lstStyle/>
          <a:p>
            <a:r>
              <a:rPr lang="en-US" sz="4800" dirty="0"/>
              <a:t>Eligibility, Enrollment, Agent/Liable, 2021R Program</a:t>
            </a:r>
            <a:br>
              <a:rPr lang="en-US" dirty="0"/>
            </a:br>
            <a:endParaRPr lang="en-US" dirty="0"/>
          </a:p>
        </p:txBody>
      </p:sp>
      <p:sp>
        <p:nvSpPr>
          <p:cNvPr id="3" name="Subtitle 2"/>
          <p:cNvSpPr>
            <a:spLocks noGrp="1"/>
          </p:cNvSpPr>
          <p:nvPr>
            <p:ph type="subTitle" idx="1"/>
          </p:nvPr>
        </p:nvSpPr>
        <p:spPr/>
        <p:txBody>
          <a:bodyPr/>
          <a:lstStyle/>
          <a:p>
            <a:r>
              <a:rPr lang="en-US" dirty="0"/>
              <a:t>October 28, 2021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789" y="2904621"/>
            <a:ext cx="3114644" cy="209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7973"/>
            <a:ext cx="3761520" cy="2071116"/>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05113" y="5144777"/>
            <a:ext cx="11307501" cy="8868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endParaRPr lang="en-US" sz="3600" i="1" dirty="0">
              <a:solidFill>
                <a:schemeClr val="bg1"/>
              </a:solidFill>
            </a:endParaRPr>
          </a:p>
        </p:txBody>
      </p:sp>
      <p:sp>
        <p:nvSpPr>
          <p:cNvPr id="8" name="Slide Number Placeholder 7">
            <a:extLst>
              <a:ext uri="{FF2B5EF4-FFF2-40B4-BE49-F238E27FC236}">
                <a16:creationId xmlns:a16="http://schemas.microsoft.com/office/drawing/2014/main" id="{4BAC6F7F-15C6-4206-981A-54ACACEDA252}"/>
              </a:ext>
            </a:extLst>
          </p:cNvPr>
          <p:cNvSpPr>
            <a:spLocks noGrp="1"/>
          </p:cNvSpPr>
          <p:nvPr>
            <p:ph type="sldNum" sz="quarter" idx="12"/>
          </p:nvPr>
        </p:nvSpPr>
        <p:spPr/>
        <p:txBody>
          <a:bodyPr/>
          <a:lstStyle/>
          <a:p>
            <a:fld id="{9EA2BE0F-065B-4094-A1E8-6B8554D2ABCD}" type="slidenum">
              <a:rPr lang="en-US" smtClean="0"/>
              <a:pPr/>
              <a:t>1</a:t>
            </a:fld>
            <a:endParaRPr lang="en-US" dirty="0"/>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B289-7E8F-40A8-B757-09619A2079C9}"/>
              </a:ext>
            </a:extLst>
          </p:cNvPr>
          <p:cNvSpPr>
            <a:spLocks noGrp="1"/>
          </p:cNvSpPr>
          <p:nvPr>
            <p:ph type="title"/>
          </p:nvPr>
        </p:nvSpPr>
        <p:spPr/>
        <p:txBody>
          <a:bodyPr>
            <a:noAutofit/>
          </a:bodyPr>
          <a:lstStyle/>
          <a:p>
            <a:r>
              <a:rPr lang="en-US" sz="3200" dirty="0"/>
              <a:t>Trade Enrollment – Documentation (cont.)</a:t>
            </a:r>
          </a:p>
        </p:txBody>
      </p:sp>
      <p:sp>
        <p:nvSpPr>
          <p:cNvPr id="3" name="Content Placeholder 2">
            <a:extLst>
              <a:ext uri="{FF2B5EF4-FFF2-40B4-BE49-F238E27FC236}">
                <a16:creationId xmlns:a16="http://schemas.microsoft.com/office/drawing/2014/main" id="{89C6F346-8508-4179-BC85-9EBF5FD22694}"/>
              </a:ext>
            </a:extLst>
          </p:cNvPr>
          <p:cNvSpPr>
            <a:spLocks noGrp="1"/>
          </p:cNvSpPr>
          <p:nvPr>
            <p:ph idx="1"/>
          </p:nvPr>
        </p:nvSpPr>
        <p:spPr/>
        <p:txBody>
          <a:bodyPr>
            <a:normAutofit/>
          </a:bodyPr>
          <a:lstStyle/>
          <a:p>
            <a:r>
              <a:rPr lang="en-US" dirty="0"/>
              <a:t>The participant will provide documentation to support:</a:t>
            </a:r>
          </a:p>
          <a:p>
            <a:pPr lvl="1"/>
            <a:r>
              <a:rPr lang="en-US" dirty="0"/>
              <a:t>U.S. Citizenship (Birth Certificate, U.S. Passport)</a:t>
            </a:r>
          </a:p>
          <a:p>
            <a:pPr lvl="1"/>
            <a:r>
              <a:rPr lang="en-US" dirty="0"/>
              <a:t>Marriage License (proof of name change, if applicable).</a:t>
            </a:r>
          </a:p>
          <a:p>
            <a:pPr lvl="1"/>
            <a:r>
              <a:rPr lang="en-US" dirty="0"/>
              <a:t>Photo ID.</a:t>
            </a:r>
          </a:p>
          <a:p>
            <a:pPr lvl="1"/>
            <a:r>
              <a:rPr lang="en-US" dirty="0"/>
              <a:t>Social Security Card.</a:t>
            </a:r>
          </a:p>
          <a:p>
            <a:pPr lvl="1"/>
            <a:r>
              <a:rPr lang="en-US" dirty="0"/>
              <a:t>DD214 (Veterans).</a:t>
            </a:r>
          </a:p>
          <a:p>
            <a:pPr lvl="1"/>
            <a:r>
              <a:rPr lang="en-US" dirty="0"/>
              <a:t>Selective Service record for men born January 1, 1960, or after.</a:t>
            </a:r>
          </a:p>
          <a:p>
            <a:pPr lvl="1"/>
            <a:r>
              <a:rPr lang="en-US" dirty="0"/>
              <a:t>Trade Certified Company Layoff Letter, if available.</a:t>
            </a:r>
          </a:p>
          <a:p>
            <a:pPr lvl="2"/>
            <a:endParaRPr lang="en-US" dirty="0"/>
          </a:p>
        </p:txBody>
      </p:sp>
      <p:sp>
        <p:nvSpPr>
          <p:cNvPr id="5" name="Slide Number Placeholder 4">
            <a:extLst>
              <a:ext uri="{FF2B5EF4-FFF2-40B4-BE49-F238E27FC236}">
                <a16:creationId xmlns:a16="http://schemas.microsoft.com/office/drawing/2014/main" id="{C8B66ECB-5ABD-40AE-9D83-A0EBBBB98582}"/>
              </a:ext>
            </a:extLst>
          </p:cNvPr>
          <p:cNvSpPr>
            <a:spLocks noGrp="1"/>
          </p:cNvSpPr>
          <p:nvPr>
            <p:ph type="sldNum" sz="quarter" idx="12"/>
          </p:nvPr>
        </p:nvSpPr>
        <p:spPr/>
        <p:txBody>
          <a:bodyPr/>
          <a:lstStyle/>
          <a:p>
            <a:fld id="{E8EE1BDA-EAED-4134-8BA8-F8A103E99D1F}" type="slidenum">
              <a:rPr lang="en-US" smtClean="0"/>
              <a:pPr/>
              <a:t>10</a:t>
            </a:fld>
            <a:endParaRPr lang="en-US" dirty="0"/>
          </a:p>
        </p:txBody>
      </p:sp>
    </p:spTree>
    <p:extLst>
      <p:ext uri="{BB962C8B-B14F-4D97-AF65-F5344CB8AC3E}">
        <p14:creationId xmlns:p14="http://schemas.microsoft.com/office/powerpoint/2010/main" val="75010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10A3-5B60-4B26-8C7E-D111812E9965}"/>
              </a:ext>
            </a:extLst>
          </p:cNvPr>
          <p:cNvSpPr>
            <a:spLocks noGrp="1"/>
          </p:cNvSpPr>
          <p:nvPr>
            <p:ph type="title"/>
          </p:nvPr>
        </p:nvSpPr>
        <p:spPr/>
        <p:txBody>
          <a:bodyPr>
            <a:noAutofit/>
          </a:bodyPr>
          <a:lstStyle/>
          <a:p>
            <a:r>
              <a:rPr lang="en-US" sz="3200" dirty="0"/>
              <a:t>Trade Enrollment – Documentation (cont.)</a:t>
            </a:r>
          </a:p>
        </p:txBody>
      </p:sp>
      <p:sp>
        <p:nvSpPr>
          <p:cNvPr id="3" name="Content Placeholder 2">
            <a:extLst>
              <a:ext uri="{FF2B5EF4-FFF2-40B4-BE49-F238E27FC236}">
                <a16:creationId xmlns:a16="http://schemas.microsoft.com/office/drawing/2014/main" id="{A793BC68-621E-4F0B-8355-0890B9AEFBC7}"/>
              </a:ext>
            </a:extLst>
          </p:cNvPr>
          <p:cNvSpPr>
            <a:spLocks noGrp="1"/>
          </p:cNvSpPr>
          <p:nvPr>
            <p:ph idx="1"/>
          </p:nvPr>
        </p:nvSpPr>
        <p:spPr/>
        <p:txBody>
          <a:bodyPr>
            <a:normAutofit fontScale="92500" lnSpcReduction="10000"/>
          </a:bodyPr>
          <a:lstStyle/>
          <a:p>
            <a:endParaRPr lang="en-US" sz="500" dirty="0"/>
          </a:p>
          <a:p>
            <a:pPr lvl="1"/>
            <a:r>
              <a:rPr lang="en-US" dirty="0"/>
              <a:t>If not a U.S. Citizen, documentation for Authorization to Work in U.S.</a:t>
            </a:r>
          </a:p>
          <a:p>
            <a:pPr lvl="2"/>
            <a:r>
              <a:rPr lang="en-US" dirty="0"/>
              <a:t>Not entitled to benefits or services if this cannot be documented.</a:t>
            </a:r>
          </a:p>
          <a:p>
            <a:pPr lvl="2"/>
            <a:r>
              <a:rPr lang="en-US" dirty="0"/>
              <a:t>Services cannot continue after expiration date of authorization.</a:t>
            </a:r>
          </a:p>
          <a:p>
            <a:pPr lvl="2"/>
            <a:r>
              <a:rPr lang="en-US" dirty="0"/>
              <a:t>Can be verified via the Systematic Alien Verification for Entitlement (SAVE) U.S. Customs and Immigration System.</a:t>
            </a:r>
          </a:p>
          <a:p>
            <a:pPr lvl="2"/>
            <a:r>
              <a:rPr lang="en-US" dirty="0"/>
              <a:t>Immigration Status must reverified if the documentation provided initially will expire during the period in which the participant is potentially eligible to receive benefits.</a:t>
            </a:r>
          </a:p>
          <a:p>
            <a:r>
              <a:rPr lang="en-US" dirty="0"/>
              <a:t>The career planner will validate the authenticity of each document, copy them, and place in the participant file.</a:t>
            </a:r>
          </a:p>
          <a:p>
            <a:endParaRPr lang="en-US" sz="500" dirty="0"/>
          </a:p>
          <a:p>
            <a:r>
              <a:rPr lang="en-US" dirty="0"/>
              <a:t>See the WIOA Title 1 Eligibility Documentation Sources for specific documentation that can be used to support eligibility. </a:t>
            </a:r>
          </a:p>
          <a:p>
            <a:endParaRPr lang="en-US" dirty="0"/>
          </a:p>
        </p:txBody>
      </p:sp>
      <p:sp>
        <p:nvSpPr>
          <p:cNvPr id="5" name="Slide Number Placeholder 4">
            <a:extLst>
              <a:ext uri="{FF2B5EF4-FFF2-40B4-BE49-F238E27FC236}">
                <a16:creationId xmlns:a16="http://schemas.microsoft.com/office/drawing/2014/main" id="{67FD637D-D2E4-4E42-9DB7-1A1FB58FCC03}"/>
              </a:ext>
            </a:extLst>
          </p:cNvPr>
          <p:cNvSpPr>
            <a:spLocks noGrp="1"/>
          </p:cNvSpPr>
          <p:nvPr>
            <p:ph type="sldNum" sz="quarter" idx="12"/>
          </p:nvPr>
        </p:nvSpPr>
        <p:spPr/>
        <p:txBody>
          <a:bodyPr/>
          <a:lstStyle/>
          <a:p>
            <a:fld id="{E8EE1BDA-EAED-4134-8BA8-F8A103E99D1F}" type="slidenum">
              <a:rPr lang="en-US" smtClean="0"/>
              <a:pPr/>
              <a:t>11</a:t>
            </a:fld>
            <a:endParaRPr lang="en-US" dirty="0"/>
          </a:p>
        </p:txBody>
      </p:sp>
    </p:spTree>
    <p:extLst>
      <p:ext uri="{BB962C8B-B14F-4D97-AF65-F5344CB8AC3E}">
        <p14:creationId xmlns:p14="http://schemas.microsoft.com/office/powerpoint/2010/main" val="281270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6A44-A8BC-48F8-8E58-0888A879DEB9}"/>
              </a:ext>
            </a:extLst>
          </p:cNvPr>
          <p:cNvSpPr>
            <a:spLocks noGrp="1"/>
          </p:cNvSpPr>
          <p:nvPr>
            <p:ph type="title"/>
          </p:nvPr>
        </p:nvSpPr>
        <p:spPr/>
        <p:txBody>
          <a:bodyPr>
            <a:noAutofit/>
          </a:bodyPr>
          <a:lstStyle/>
          <a:p>
            <a:r>
              <a:rPr lang="en-US" sz="3200" dirty="0"/>
              <a:t>Individual Employment Plan (IEP)</a:t>
            </a:r>
          </a:p>
        </p:txBody>
      </p:sp>
      <p:sp>
        <p:nvSpPr>
          <p:cNvPr id="3" name="Content Placeholder 2">
            <a:extLst>
              <a:ext uri="{FF2B5EF4-FFF2-40B4-BE49-F238E27FC236}">
                <a16:creationId xmlns:a16="http://schemas.microsoft.com/office/drawing/2014/main" id="{7C5EFD91-FCD9-4FFC-B81A-1D89EEB493AD}"/>
              </a:ext>
            </a:extLst>
          </p:cNvPr>
          <p:cNvSpPr>
            <a:spLocks noGrp="1"/>
          </p:cNvSpPr>
          <p:nvPr>
            <p:ph idx="1"/>
          </p:nvPr>
        </p:nvSpPr>
        <p:spPr/>
        <p:txBody>
          <a:bodyPr>
            <a:normAutofit fontScale="77500" lnSpcReduction="20000"/>
          </a:bodyPr>
          <a:lstStyle/>
          <a:p>
            <a:r>
              <a:rPr lang="en-US" dirty="0"/>
              <a:t>IEPs must be made available to participants per Trade regulations. (20 CFR 618.350)</a:t>
            </a:r>
          </a:p>
          <a:p>
            <a:r>
              <a:rPr lang="en-US" dirty="0"/>
              <a:t>Must make participant aware of the advantages of receiving an IEP.  Helps to identify:</a:t>
            </a:r>
          </a:p>
          <a:p>
            <a:pPr lvl="2"/>
            <a:r>
              <a:rPr lang="en-US" dirty="0"/>
              <a:t>Transferrable skills.</a:t>
            </a:r>
          </a:p>
          <a:p>
            <a:pPr lvl="2"/>
            <a:r>
              <a:rPr lang="en-US" dirty="0"/>
              <a:t>Barriers to employment.</a:t>
            </a:r>
          </a:p>
          <a:p>
            <a:pPr lvl="2"/>
            <a:r>
              <a:rPr lang="en-US" dirty="0"/>
              <a:t>Prior work history.</a:t>
            </a:r>
          </a:p>
          <a:p>
            <a:pPr lvl="2"/>
            <a:r>
              <a:rPr lang="en-US" dirty="0"/>
              <a:t>Education history.</a:t>
            </a:r>
          </a:p>
          <a:p>
            <a:pPr lvl="2"/>
            <a:r>
              <a:rPr lang="en-US" dirty="0"/>
              <a:t>Occupational goals.</a:t>
            </a:r>
          </a:p>
          <a:p>
            <a:pPr lvl="2"/>
            <a:r>
              <a:rPr lang="en-US" dirty="0"/>
              <a:t>Determination of services.</a:t>
            </a:r>
          </a:p>
          <a:p>
            <a:pPr lvl="2"/>
            <a:r>
              <a:rPr lang="en-US" dirty="0"/>
              <a:t>Participant responsibilities.</a:t>
            </a:r>
          </a:p>
          <a:p>
            <a:r>
              <a:rPr lang="en-US" dirty="0"/>
              <a:t>Participant may refuse to complete an IEP.</a:t>
            </a:r>
          </a:p>
          <a:p>
            <a:pPr lvl="1"/>
            <a:r>
              <a:rPr lang="en-US" dirty="0"/>
              <a:t>May result  in denial of benefits and services.</a:t>
            </a:r>
          </a:p>
          <a:p>
            <a:pPr lvl="1"/>
            <a:r>
              <a:rPr lang="en-US" dirty="0"/>
              <a:t>Portions necessary to determine eligibility</a:t>
            </a:r>
          </a:p>
          <a:p>
            <a:pPr lvl="2"/>
            <a:r>
              <a:rPr lang="en-US" dirty="0"/>
              <a:t>Job Search Allowance</a:t>
            </a:r>
          </a:p>
          <a:p>
            <a:pPr lvl="2"/>
            <a:r>
              <a:rPr lang="en-US" dirty="0"/>
              <a:t>Training</a:t>
            </a:r>
          </a:p>
          <a:p>
            <a:pPr lvl="2"/>
            <a:endParaRPr lang="en-US" dirty="0"/>
          </a:p>
        </p:txBody>
      </p:sp>
      <p:sp>
        <p:nvSpPr>
          <p:cNvPr id="5" name="Slide Number Placeholder 4">
            <a:extLst>
              <a:ext uri="{FF2B5EF4-FFF2-40B4-BE49-F238E27FC236}">
                <a16:creationId xmlns:a16="http://schemas.microsoft.com/office/drawing/2014/main" id="{7AC58DC3-7003-49B8-B11C-D5C45440E71E}"/>
              </a:ext>
            </a:extLst>
          </p:cNvPr>
          <p:cNvSpPr>
            <a:spLocks noGrp="1"/>
          </p:cNvSpPr>
          <p:nvPr>
            <p:ph type="sldNum" sz="quarter" idx="12"/>
          </p:nvPr>
        </p:nvSpPr>
        <p:spPr/>
        <p:txBody>
          <a:bodyPr/>
          <a:lstStyle/>
          <a:p>
            <a:fld id="{E8EE1BDA-EAED-4134-8BA8-F8A103E99D1F}" type="slidenum">
              <a:rPr lang="en-US" smtClean="0"/>
              <a:pPr/>
              <a:t>12</a:t>
            </a:fld>
            <a:endParaRPr lang="en-US" dirty="0"/>
          </a:p>
        </p:txBody>
      </p:sp>
    </p:spTree>
    <p:extLst>
      <p:ext uri="{BB962C8B-B14F-4D97-AF65-F5344CB8AC3E}">
        <p14:creationId xmlns:p14="http://schemas.microsoft.com/office/powerpoint/2010/main" val="1717357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43C2-F631-4DA4-8363-5A5F77D827E7}"/>
              </a:ext>
            </a:extLst>
          </p:cNvPr>
          <p:cNvSpPr>
            <a:spLocks noGrp="1"/>
          </p:cNvSpPr>
          <p:nvPr>
            <p:ph type="title"/>
          </p:nvPr>
        </p:nvSpPr>
        <p:spPr/>
        <p:txBody>
          <a:bodyPr>
            <a:normAutofit fontScale="90000"/>
          </a:bodyPr>
          <a:lstStyle/>
          <a:p>
            <a:r>
              <a:rPr lang="en-US" dirty="0"/>
              <a:t>IEP (cont.)</a:t>
            </a:r>
          </a:p>
        </p:txBody>
      </p:sp>
      <p:sp>
        <p:nvSpPr>
          <p:cNvPr id="3" name="Content Placeholder 2">
            <a:extLst>
              <a:ext uri="{FF2B5EF4-FFF2-40B4-BE49-F238E27FC236}">
                <a16:creationId xmlns:a16="http://schemas.microsoft.com/office/drawing/2014/main" id="{362432DB-D163-47C3-BC04-A6B9733D794A}"/>
              </a:ext>
            </a:extLst>
          </p:cNvPr>
          <p:cNvSpPr>
            <a:spLocks noGrp="1"/>
          </p:cNvSpPr>
          <p:nvPr>
            <p:ph idx="1"/>
          </p:nvPr>
        </p:nvSpPr>
        <p:spPr/>
        <p:txBody>
          <a:bodyPr/>
          <a:lstStyle/>
          <a:p>
            <a:r>
              <a:rPr lang="en-US" dirty="0"/>
              <a:t>Participant issued one IEP.</a:t>
            </a:r>
          </a:p>
          <a:p>
            <a:r>
              <a:rPr lang="en-US" dirty="0"/>
              <a:t>May be developed by partner program.</a:t>
            </a:r>
          </a:p>
          <a:p>
            <a:pPr lvl="1"/>
            <a:r>
              <a:rPr lang="en-US" dirty="0"/>
              <a:t>Must contain required components of Trade.</a:t>
            </a:r>
          </a:p>
          <a:p>
            <a:pPr lvl="1"/>
            <a:r>
              <a:rPr lang="en-US" dirty="0"/>
              <a:t>Supplemented.</a:t>
            </a:r>
          </a:p>
          <a:p>
            <a:r>
              <a:rPr lang="en-US" dirty="0"/>
              <a:t>Career planner must monitor progress of the participant in meeting the participant’s responsibilities listed in the IEP.</a:t>
            </a:r>
          </a:p>
          <a:p>
            <a:pPr lvl="1"/>
            <a:r>
              <a:rPr lang="en-US" dirty="0"/>
              <a:t>Attendance.</a:t>
            </a:r>
          </a:p>
          <a:p>
            <a:pPr lvl="1"/>
            <a:r>
              <a:rPr lang="en-US" dirty="0"/>
              <a:t>Achievement in the approved training program.</a:t>
            </a:r>
          </a:p>
        </p:txBody>
      </p:sp>
      <p:sp>
        <p:nvSpPr>
          <p:cNvPr id="5" name="Slide Number Placeholder 4">
            <a:extLst>
              <a:ext uri="{FF2B5EF4-FFF2-40B4-BE49-F238E27FC236}">
                <a16:creationId xmlns:a16="http://schemas.microsoft.com/office/drawing/2014/main" id="{B0EAAAD5-E30E-4888-ADE7-5EB13FEDB927}"/>
              </a:ext>
            </a:extLst>
          </p:cNvPr>
          <p:cNvSpPr>
            <a:spLocks noGrp="1"/>
          </p:cNvSpPr>
          <p:nvPr>
            <p:ph type="sldNum" sz="quarter" idx="12"/>
          </p:nvPr>
        </p:nvSpPr>
        <p:spPr/>
        <p:txBody>
          <a:bodyPr/>
          <a:lstStyle/>
          <a:p>
            <a:fld id="{E8EE1BDA-EAED-4134-8BA8-F8A103E99D1F}" type="slidenum">
              <a:rPr lang="en-US" smtClean="0"/>
              <a:pPr/>
              <a:t>13</a:t>
            </a:fld>
            <a:endParaRPr lang="en-US" dirty="0"/>
          </a:p>
        </p:txBody>
      </p:sp>
    </p:spTree>
    <p:extLst>
      <p:ext uri="{BB962C8B-B14F-4D97-AF65-F5344CB8AC3E}">
        <p14:creationId xmlns:p14="http://schemas.microsoft.com/office/powerpoint/2010/main" val="3150377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6FBF-D457-4A02-8B12-08411F65EBFE}"/>
              </a:ext>
            </a:extLst>
          </p:cNvPr>
          <p:cNvSpPr>
            <a:spLocks noGrp="1"/>
          </p:cNvSpPr>
          <p:nvPr>
            <p:ph type="title"/>
          </p:nvPr>
        </p:nvSpPr>
        <p:spPr/>
        <p:txBody>
          <a:bodyPr>
            <a:normAutofit fontScale="90000"/>
          </a:bodyPr>
          <a:lstStyle/>
          <a:p>
            <a:r>
              <a:rPr lang="en-US" dirty="0"/>
              <a:t>IEP (cont.)</a:t>
            </a:r>
          </a:p>
        </p:txBody>
      </p:sp>
      <p:sp>
        <p:nvSpPr>
          <p:cNvPr id="3" name="Content Placeholder 2">
            <a:extLst>
              <a:ext uri="{FF2B5EF4-FFF2-40B4-BE49-F238E27FC236}">
                <a16:creationId xmlns:a16="http://schemas.microsoft.com/office/drawing/2014/main" id="{46C4711E-C716-4437-9B99-E6285D99D801}"/>
              </a:ext>
            </a:extLst>
          </p:cNvPr>
          <p:cNvSpPr>
            <a:spLocks noGrp="1"/>
          </p:cNvSpPr>
          <p:nvPr>
            <p:ph idx="1"/>
          </p:nvPr>
        </p:nvSpPr>
        <p:spPr/>
        <p:txBody>
          <a:bodyPr/>
          <a:lstStyle/>
          <a:p>
            <a:r>
              <a:rPr lang="en-US" dirty="0"/>
              <a:t>Must be modified when changes occur in the re-employment plan.</a:t>
            </a:r>
          </a:p>
          <a:p>
            <a:pPr lvl="1"/>
            <a:r>
              <a:rPr lang="en-US" dirty="0"/>
              <a:t>Changes in costs (increase or decrease).</a:t>
            </a:r>
          </a:p>
          <a:p>
            <a:pPr lvl="1"/>
            <a:r>
              <a:rPr lang="en-US" dirty="0"/>
              <a:t>Change in the training program.</a:t>
            </a:r>
          </a:p>
          <a:p>
            <a:pPr lvl="1"/>
            <a:r>
              <a:rPr lang="en-US" dirty="0"/>
              <a:t>Receipt of supplemental assistance (travel or subsistence payments).</a:t>
            </a:r>
          </a:p>
          <a:p>
            <a:endParaRPr lang="en-US" sz="500" dirty="0"/>
          </a:p>
          <a:p>
            <a:r>
              <a:rPr lang="en-US" dirty="0"/>
              <a:t>Modification details must be recorded in the IEP Status Record Comment Box and in Case Notes.</a:t>
            </a:r>
          </a:p>
          <a:p>
            <a:endParaRPr lang="en-US" sz="500" dirty="0"/>
          </a:p>
          <a:p>
            <a:r>
              <a:rPr lang="en-US" dirty="0"/>
              <a:t>Modification requires an IEP Modification approval by state merit staff.</a:t>
            </a:r>
          </a:p>
          <a:p>
            <a:endParaRPr lang="en-US" dirty="0"/>
          </a:p>
        </p:txBody>
      </p:sp>
      <p:sp>
        <p:nvSpPr>
          <p:cNvPr id="5" name="Slide Number Placeholder 4">
            <a:extLst>
              <a:ext uri="{FF2B5EF4-FFF2-40B4-BE49-F238E27FC236}">
                <a16:creationId xmlns:a16="http://schemas.microsoft.com/office/drawing/2014/main" id="{24D1D4BA-1796-4E71-89A8-0E0574FE66FC}"/>
              </a:ext>
            </a:extLst>
          </p:cNvPr>
          <p:cNvSpPr>
            <a:spLocks noGrp="1"/>
          </p:cNvSpPr>
          <p:nvPr>
            <p:ph type="sldNum" sz="quarter" idx="12"/>
          </p:nvPr>
        </p:nvSpPr>
        <p:spPr/>
        <p:txBody>
          <a:bodyPr/>
          <a:lstStyle/>
          <a:p>
            <a:fld id="{E8EE1BDA-EAED-4134-8BA8-F8A103E99D1F}" type="slidenum">
              <a:rPr lang="en-US" smtClean="0"/>
              <a:pPr/>
              <a:t>14</a:t>
            </a:fld>
            <a:endParaRPr lang="en-US" dirty="0"/>
          </a:p>
        </p:txBody>
      </p:sp>
    </p:spTree>
    <p:extLst>
      <p:ext uri="{BB962C8B-B14F-4D97-AF65-F5344CB8AC3E}">
        <p14:creationId xmlns:p14="http://schemas.microsoft.com/office/powerpoint/2010/main" val="3135685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BE662-F9F4-4AC6-A7E4-15FCF5A30CF4}"/>
              </a:ext>
            </a:extLst>
          </p:cNvPr>
          <p:cNvSpPr>
            <a:spLocks noGrp="1"/>
          </p:cNvSpPr>
          <p:nvPr>
            <p:ph type="title"/>
          </p:nvPr>
        </p:nvSpPr>
        <p:spPr/>
        <p:txBody>
          <a:bodyPr>
            <a:normAutofit fontScale="90000"/>
          </a:bodyPr>
          <a:lstStyle/>
          <a:p>
            <a:r>
              <a:rPr lang="en-US" dirty="0"/>
              <a:t>IEP (cont.)</a:t>
            </a:r>
          </a:p>
        </p:txBody>
      </p:sp>
      <p:sp>
        <p:nvSpPr>
          <p:cNvPr id="3" name="Content Placeholder 2">
            <a:extLst>
              <a:ext uri="{FF2B5EF4-FFF2-40B4-BE49-F238E27FC236}">
                <a16:creationId xmlns:a16="http://schemas.microsoft.com/office/drawing/2014/main" id="{F4689425-30A2-450E-97BF-ADE4E4C920E1}"/>
              </a:ext>
            </a:extLst>
          </p:cNvPr>
          <p:cNvSpPr>
            <a:spLocks noGrp="1"/>
          </p:cNvSpPr>
          <p:nvPr>
            <p:ph idx="1"/>
          </p:nvPr>
        </p:nvSpPr>
        <p:spPr/>
        <p:txBody>
          <a:bodyPr>
            <a:normAutofit lnSpcReduction="10000"/>
          </a:bodyPr>
          <a:lstStyle/>
          <a:p>
            <a:r>
              <a:rPr lang="en-US" dirty="0"/>
              <a:t>IEP must use results of Initial and Comprehensive and Specialized assessments.</a:t>
            </a:r>
          </a:p>
          <a:p>
            <a:pPr lvl="1"/>
            <a:r>
              <a:rPr lang="en-US" dirty="0"/>
              <a:t>Document a strategy to provide the participant with services needed to obtain employment including:</a:t>
            </a:r>
          </a:p>
          <a:p>
            <a:pPr lvl="2"/>
            <a:r>
              <a:rPr lang="en-US" dirty="0"/>
              <a:t>Participant’s employment goal, including the targeted occupation and industry;</a:t>
            </a:r>
          </a:p>
          <a:p>
            <a:pPr lvl="2"/>
            <a:r>
              <a:rPr lang="en-US" dirty="0"/>
              <a:t>The training program proposed, if any;</a:t>
            </a:r>
          </a:p>
          <a:p>
            <a:pPr lvl="2"/>
            <a:r>
              <a:rPr lang="en-US" dirty="0"/>
              <a:t>Any services needed by the participant to obtain suitable employment:</a:t>
            </a:r>
          </a:p>
          <a:p>
            <a:pPr lvl="3"/>
            <a:r>
              <a:rPr lang="en-US" dirty="0"/>
              <a:t>Career services.</a:t>
            </a:r>
          </a:p>
          <a:p>
            <a:pPr lvl="3"/>
            <a:r>
              <a:rPr lang="en-US" dirty="0"/>
              <a:t>Supportive services.</a:t>
            </a:r>
          </a:p>
          <a:p>
            <a:pPr lvl="3"/>
            <a:r>
              <a:rPr lang="en-US" dirty="0"/>
              <a:t>Post-training case management services.</a:t>
            </a:r>
          </a:p>
          <a:p>
            <a:pPr lvl="3"/>
            <a:r>
              <a:rPr lang="en-US" dirty="0"/>
              <a:t>Supplemental assistance (transportation or subsistence payments).</a:t>
            </a:r>
          </a:p>
          <a:p>
            <a:pPr lvl="3"/>
            <a:r>
              <a:rPr lang="en-US" dirty="0"/>
              <a:t>Participant’s responsibilities under the plan.</a:t>
            </a:r>
          </a:p>
          <a:p>
            <a:pPr lvl="3"/>
            <a:endParaRPr lang="en-US" dirty="0"/>
          </a:p>
        </p:txBody>
      </p:sp>
      <p:sp>
        <p:nvSpPr>
          <p:cNvPr id="5" name="Slide Number Placeholder 4">
            <a:extLst>
              <a:ext uri="{FF2B5EF4-FFF2-40B4-BE49-F238E27FC236}">
                <a16:creationId xmlns:a16="http://schemas.microsoft.com/office/drawing/2014/main" id="{A9735F07-22DB-41D4-81FB-90E836A2348F}"/>
              </a:ext>
            </a:extLst>
          </p:cNvPr>
          <p:cNvSpPr>
            <a:spLocks noGrp="1"/>
          </p:cNvSpPr>
          <p:nvPr>
            <p:ph type="sldNum" sz="quarter" idx="12"/>
          </p:nvPr>
        </p:nvSpPr>
        <p:spPr/>
        <p:txBody>
          <a:bodyPr/>
          <a:lstStyle/>
          <a:p>
            <a:fld id="{E8EE1BDA-EAED-4134-8BA8-F8A103E99D1F}" type="slidenum">
              <a:rPr lang="en-US" smtClean="0"/>
              <a:pPr/>
              <a:t>15</a:t>
            </a:fld>
            <a:endParaRPr lang="en-US" dirty="0"/>
          </a:p>
        </p:txBody>
      </p:sp>
    </p:spTree>
    <p:extLst>
      <p:ext uri="{BB962C8B-B14F-4D97-AF65-F5344CB8AC3E}">
        <p14:creationId xmlns:p14="http://schemas.microsoft.com/office/powerpoint/2010/main" val="2882341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A13D-B246-4E3F-A1C6-143FCB65FCA7}"/>
              </a:ext>
            </a:extLst>
          </p:cNvPr>
          <p:cNvSpPr>
            <a:spLocks noGrp="1"/>
          </p:cNvSpPr>
          <p:nvPr>
            <p:ph type="title"/>
          </p:nvPr>
        </p:nvSpPr>
        <p:spPr/>
        <p:txBody>
          <a:bodyPr>
            <a:normAutofit fontScale="90000"/>
          </a:bodyPr>
          <a:lstStyle/>
          <a:p>
            <a:r>
              <a:rPr lang="en-US" dirty="0"/>
              <a:t>IEP (cont.)</a:t>
            </a:r>
          </a:p>
        </p:txBody>
      </p:sp>
      <p:sp>
        <p:nvSpPr>
          <p:cNvPr id="3" name="Content Placeholder 2">
            <a:extLst>
              <a:ext uri="{FF2B5EF4-FFF2-40B4-BE49-F238E27FC236}">
                <a16:creationId xmlns:a16="http://schemas.microsoft.com/office/drawing/2014/main" id="{D623AFBA-36BC-484B-8AED-22B8989EE194}"/>
              </a:ext>
            </a:extLst>
          </p:cNvPr>
          <p:cNvSpPr>
            <a:spLocks noGrp="1"/>
          </p:cNvSpPr>
          <p:nvPr>
            <p:ph idx="1"/>
          </p:nvPr>
        </p:nvSpPr>
        <p:spPr/>
        <p:txBody>
          <a:bodyPr>
            <a:normAutofit fontScale="92500"/>
          </a:bodyPr>
          <a:lstStyle/>
          <a:p>
            <a:r>
              <a:rPr lang="en-US" dirty="0"/>
              <a:t>Eight Required Trade Case Management Services (20 CFR 618.310).</a:t>
            </a:r>
          </a:p>
          <a:p>
            <a:endParaRPr lang="en-US" sz="500" dirty="0"/>
          </a:p>
          <a:p>
            <a:r>
              <a:rPr lang="en-US" dirty="0"/>
              <a:t>All eight of the items listed below must be discussed and offered to the participant.</a:t>
            </a:r>
          </a:p>
          <a:p>
            <a:endParaRPr lang="en-US" sz="500" dirty="0"/>
          </a:p>
          <a:p>
            <a:r>
              <a:rPr lang="en-US" dirty="0"/>
              <a:t>Date the service was offered must be entered on the IEP.</a:t>
            </a:r>
          </a:p>
          <a:p>
            <a:endParaRPr lang="en-US" sz="500" dirty="0"/>
          </a:p>
          <a:p>
            <a:r>
              <a:rPr lang="en-US" dirty="0"/>
              <a:t>If the service was provided, the date provided must be entered on the IEP.</a:t>
            </a:r>
          </a:p>
          <a:p>
            <a:endParaRPr lang="en-US" sz="500" dirty="0"/>
          </a:p>
          <a:p>
            <a:r>
              <a:rPr lang="en-US" dirty="0"/>
              <a:t>If the participant is referred to a partner program that provides the service, the date the referral was made should be entered on the date offered.</a:t>
            </a:r>
          </a:p>
        </p:txBody>
      </p:sp>
      <p:sp>
        <p:nvSpPr>
          <p:cNvPr id="5" name="Slide Number Placeholder 4">
            <a:extLst>
              <a:ext uri="{FF2B5EF4-FFF2-40B4-BE49-F238E27FC236}">
                <a16:creationId xmlns:a16="http://schemas.microsoft.com/office/drawing/2014/main" id="{E4FC4CAC-A25D-4C60-9D93-D1895CB919F7}"/>
              </a:ext>
            </a:extLst>
          </p:cNvPr>
          <p:cNvSpPr>
            <a:spLocks noGrp="1"/>
          </p:cNvSpPr>
          <p:nvPr>
            <p:ph type="sldNum" sz="quarter" idx="12"/>
          </p:nvPr>
        </p:nvSpPr>
        <p:spPr/>
        <p:txBody>
          <a:bodyPr/>
          <a:lstStyle/>
          <a:p>
            <a:fld id="{E8EE1BDA-EAED-4134-8BA8-F8A103E99D1F}" type="slidenum">
              <a:rPr lang="en-US" smtClean="0"/>
              <a:pPr/>
              <a:t>16</a:t>
            </a:fld>
            <a:endParaRPr lang="en-US" dirty="0"/>
          </a:p>
        </p:txBody>
      </p:sp>
    </p:spTree>
    <p:extLst>
      <p:ext uri="{BB962C8B-B14F-4D97-AF65-F5344CB8AC3E}">
        <p14:creationId xmlns:p14="http://schemas.microsoft.com/office/powerpoint/2010/main" val="2493346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ABDBA-4033-4914-8B25-F9E1AC4F0507}"/>
              </a:ext>
            </a:extLst>
          </p:cNvPr>
          <p:cNvSpPr>
            <a:spLocks noGrp="1"/>
          </p:cNvSpPr>
          <p:nvPr>
            <p:ph type="title"/>
          </p:nvPr>
        </p:nvSpPr>
        <p:spPr/>
        <p:txBody>
          <a:bodyPr>
            <a:normAutofit fontScale="90000"/>
          </a:bodyPr>
          <a:lstStyle/>
          <a:p>
            <a:r>
              <a:rPr lang="en-US" dirty="0"/>
              <a:t>IEP (cont.)</a:t>
            </a:r>
          </a:p>
        </p:txBody>
      </p:sp>
      <p:sp>
        <p:nvSpPr>
          <p:cNvPr id="3" name="Content Placeholder 2">
            <a:extLst>
              <a:ext uri="{FF2B5EF4-FFF2-40B4-BE49-F238E27FC236}">
                <a16:creationId xmlns:a16="http://schemas.microsoft.com/office/drawing/2014/main" id="{46741725-D3AA-401E-8570-A51A68AD1895}"/>
              </a:ext>
            </a:extLst>
          </p:cNvPr>
          <p:cNvSpPr>
            <a:spLocks noGrp="1"/>
          </p:cNvSpPr>
          <p:nvPr>
            <p:ph idx="1"/>
          </p:nvPr>
        </p:nvSpPr>
        <p:spPr/>
        <p:txBody>
          <a:bodyPr>
            <a:normAutofit fontScale="92500" lnSpcReduction="20000"/>
          </a:bodyPr>
          <a:lstStyle/>
          <a:p>
            <a:r>
              <a:rPr lang="en-US" dirty="0"/>
              <a:t>Eight required case management services.</a:t>
            </a:r>
          </a:p>
          <a:p>
            <a:pPr lvl="1"/>
            <a:r>
              <a:rPr lang="en-US" dirty="0"/>
              <a:t>Comprehensive and Specialized assessment of skill levels and service needs, including:</a:t>
            </a:r>
          </a:p>
          <a:p>
            <a:pPr lvl="2"/>
            <a:r>
              <a:rPr lang="en-US" dirty="0"/>
              <a:t>Diagnostic testing/use of assessment tools (to address interests, skills, aptitudes, and abilities).</a:t>
            </a:r>
          </a:p>
          <a:p>
            <a:pPr lvl="2"/>
            <a:r>
              <a:rPr lang="en-US" dirty="0"/>
              <a:t>In-depth interviewing (to identify employment barriers and employment goals).</a:t>
            </a:r>
          </a:p>
          <a:p>
            <a:pPr marL="457200" lvl="1" indent="0">
              <a:buNone/>
            </a:pPr>
            <a:endParaRPr lang="en-US" sz="600" dirty="0"/>
          </a:p>
          <a:p>
            <a:pPr lvl="1"/>
            <a:r>
              <a:rPr lang="en-US" dirty="0"/>
              <a:t>Development of an IEP (to identify goals, objectives, and appropriate training needs).</a:t>
            </a:r>
          </a:p>
          <a:p>
            <a:pPr lvl="1"/>
            <a:endParaRPr lang="en-US" sz="500" dirty="0"/>
          </a:p>
          <a:p>
            <a:pPr lvl="1"/>
            <a:r>
              <a:rPr lang="en-US" dirty="0"/>
              <a:t>Information on training available in local and regional areas, information on individual counseling to determine which training is suitable training, and information on how to apply for such training.</a:t>
            </a:r>
          </a:p>
          <a:p>
            <a:pPr lvl="1"/>
            <a:endParaRPr lang="en-US" sz="500" dirty="0"/>
          </a:p>
          <a:p>
            <a:pPr lvl="1"/>
            <a:r>
              <a:rPr lang="en-US" dirty="0"/>
              <a:t>Financial aid information (may include referral of participants to educational centers to apply for financial aid and determination of worker need for financial assistance using current year income, at discretion of educational center).</a:t>
            </a:r>
          </a:p>
        </p:txBody>
      </p:sp>
      <p:sp>
        <p:nvSpPr>
          <p:cNvPr id="5" name="Slide Number Placeholder 4">
            <a:extLst>
              <a:ext uri="{FF2B5EF4-FFF2-40B4-BE49-F238E27FC236}">
                <a16:creationId xmlns:a16="http://schemas.microsoft.com/office/drawing/2014/main" id="{6D20D2CB-66B2-4731-925C-EACAAF04CD7A}"/>
              </a:ext>
            </a:extLst>
          </p:cNvPr>
          <p:cNvSpPr>
            <a:spLocks noGrp="1"/>
          </p:cNvSpPr>
          <p:nvPr>
            <p:ph type="sldNum" sz="quarter" idx="12"/>
          </p:nvPr>
        </p:nvSpPr>
        <p:spPr/>
        <p:txBody>
          <a:bodyPr/>
          <a:lstStyle/>
          <a:p>
            <a:fld id="{E8EE1BDA-EAED-4134-8BA8-F8A103E99D1F}" type="slidenum">
              <a:rPr lang="en-US" smtClean="0"/>
              <a:pPr/>
              <a:t>17</a:t>
            </a:fld>
            <a:endParaRPr lang="en-US" dirty="0"/>
          </a:p>
        </p:txBody>
      </p:sp>
    </p:spTree>
    <p:extLst>
      <p:ext uri="{BB962C8B-B14F-4D97-AF65-F5344CB8AC3E}">
        <p14:creationId xmlns:p14="http://schemas.microsoft.com/office/powerpoint/2010/main" val="233072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2BB32-2D3C-4453-8CF6-4C184988F927}"/>
              </a:ext>
            </a:extLst>
          </p:cNvPr>
          <p:cNvSpPr>
            <a:spLocks noGrp="1"/>
          </p:cNvSpPr>
          <p:nvPr>
            <p:ph type="title"/>
          </p:nvPr>
        </p:nvSpPr>
        <p:spPr/>
        <p:txBody>
          <a:bodyPr>
            <a:normAutofit fontScale="90000"/>
          </a:bodyPr>
          <a:lstStyle/>
          <a:p>
            <a:r>
              <a:rPr lang="en-US" dirty="0"/>
              <a:t>IEP (cont.)</a:t>
            </a:r>
          </a:p>
        </p:txBody>
      </p:sp>
      <p:sp>
        <p:nvSpPr>
          <p:cNvPr id="3" name="Content Placeholder 2">
            <a:extLst>
              <a:ext uri="{FF2B5EF4-FFF2-40B4-BE49-F238E27FC236}">
                <a16:creationId xmlns:a16="http://schemas.microsoft.com/office/drawing/2014/main" id="{9884C0A8-7672-427A-B108-4422EE4FBDA0}"/>
              </a:ext>
            </a:extLst>
          </p:cNvPr>
          <p:cNvSpPr>
            <a:spLocks noGrp="1"/>
          </p:cNvSpPr>
          <p:nvPr>
            <p:ph idx="1"/>
          </p:nvPr>
        </p:nvSpPr>
        <p:spPr/>
        <p:txBody>
          <a:bodyPr>
            <a:normAutofit fontScale="92500"/>
          </a:bodyPr>
          <a:lstStyle/>
          <a:p>
            <a:pPr lvl="1"/>
            <a:r>
              <a:rPr lang="en-US" dirty="0"/>
              <a:t>Short-term prevocational services, including development of learning skills, communications skills, interviewing skills, punctuality, personal maintenance skills, and professional conduct skills.</a:t>
            </a:r>
          </a:p>
          <a:p>
            <a:pPr lvl="1"/>
            <a:endParaRPr lang="en-US" sz="500" dirty="0"/>
          </a:p>
          <a:p>
            <a:pPr lvl="1"/>
            <a:r>
              <a:rPr lang="en-US" dirty="0"/>
              <a:t>Individual and group career counseling, including job search and placement counseling during the training period and after training period has been completed.</a:t>
            </a:r>
          </a:p>
          <a:p>
            <a:pPr lvl="1"/>
            <a:endParaRPr lang="en-US" sz="500" dirty="0"/>
          </a:p>
          <a:p>
            <a:pPr lvl="1"/>
            <a:r>
              <a:rPr lang="en-US" dirty="0"/>
              <a:t>Employment statistics information related to local, regional, and national labor market area including job vacancies, job skills necessary for job listings, in demand occupations, and potential earnings.</a:t>
            </a:r>
          </a:p>
          <a:p>
            <a:pPr lvl="1"/>
            <a:endParaRPr lang="en-US" sz="500" dirty="0"/>
          </a:p>
          <a:p>
            <a:pPr lvl="1"/>
            <a:r>
              <a:rPr lang="en-US" dirty="0"/>
              <a:t>Supportive services available through partner programs, including childcare, dependent care, transportation, housing assistance, and needs related payments.</a:t>
            </a:r>
          </a:p>
        </p:txBody>
      </p:sp>
      <p:sp>
        <p:nvSpPr>
          <p:cNvPr id="5" name="Slide Number Placeholder 4">
            <a:extLst>
              <a:ext uri="{FF2B5EF4-FFF2-40B4-BE49-F238E27FC236}">
                <a16:creationId xmlns:a16="http://schemas.microsoft.com/office/drawing/2014/main" id="{7607FC9F-ABE4-42EF-A586-4CFD8B08A095}"/>
              </a:ext>
            </a:extLst>
          </p:cNvPr>
          <p:cNvSpPr>
            <a:spLocks noGrp="1"/>
          </p:cNvSpPr>
          <p:nvPr>
            <p:ph type="sldNum" sz="quarter" idx="12"/>
          </p:nvPr>
        </p:nvSpPr>
        <p:spPr/>
        <p:txBody>
          <a:bodyPr/>
          <a:lstStyle/>
          <a:p>
            <a:fld id="{E8EE1BDA-EAED-4134-8BA8-F8A103E99D1F}" type="slidenum">
              <a:rPr lang="en-US" smtClean="0"/>
              <a:pPr/>
              <a:t>18</a:t>
            </a:fld>
            <a:endParaRPr lang="en-US" dirty="0"/>
          </a:p>
        </p:txBody>
      </p:sp>
    </p:spTree>
    <p:extLst>
      <p:ext uri="{BB962C8B-B14F-4D97-AF65-F5344CB8AC3E}">
        <p14:creationId xmlns:p14="http://schemas.microsoft.com/office/powerpoint/2010/main" val="610376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A60A-0A58-4DD3-86C9-85C09D03A870}"/>
              </a:ext>
            </a:extLst>
          </p:cNvPr>
          <p:cNvSpPr>
            <a:spLocks noGrp="1"/>
          </p:cNvSpPr>
          <p:nvPr>
            <p:ph type="title"/>
          </p:nvPr>
        </p:nvSpPr>
        <p:spPr/>
        <p:txBody>
          <a:bodyPr>
            <a:normAutofit fontScale="90000"/>
          </a:bodyPr>
          <a:lstStyle/>
          <a:p>
            <a:r>
              <a:rPr lang="en-US" dirty="0"/>
              <a:t>IEP (cont.)</a:t>
            </a:r>
          </a:p>
        </p:txBody>
      </p:sp>
      <p:sp>
        <p:nvSpPr>
          <p:cNvPr id="3" name="Content Placeholder 2">
            <a:extLst>
              <a:ext uri="{FF2B5EF4-FFF2-40B4-BE49-F238E27FC236}">
                <a16:creationId xmlns:a16="http://schemas.microsoft.com/office/drawing/2014/main" id="{A4F2F9AF-92AF-49C6-B474-DF14A85A95BC}"/>
              </a:ext>
            </a:extLst>
          </p:cNvPr>
          <p:cNvSpPr>
            <a:spLocks noGrp="1"/>
          </p:cNvSpPr>
          <p:nvPr>
            <p:ph idx="1"/>
          </p:nvPr>
        </p:nvSpPr>
        <p:spPr/>
        <p:txBody>
          <a:bodyPr/>
          <a:lstStyle/>
          <a:p>
            <a:r>
              <a:rPr lang="en-US" dirty="0"/>
              <a:t>Participants must also complete registrations with:</a:t>
            </a:r>
          </a:p>
          <a:p>
            <a:pPr lvl="1"/>
            <a:r>
              <a:rPr lang="en-US" dirty="0"/>
              <a:t>Illinois Job Link.</a:t>
            </a:r>
          </a:p>
          <a:p>
            <a:pPr lvl="1"/>
            <a:r>
              <a:rPr lang="en-US" dirty="0"/>
              <a:t>Illinois </a:t>
            </a:r>
            <a:r>
              <a:rPr lang="en-US" dirty="0" err="1"/>
              <a:t>workNet</a:t>
            </a:r>
            <a:r>
              <a:rPr lang="en-US" dirty="0"/>
              <a:t>.</a:t>
            </a:r>
          </a:p>
          <a:p>
            <a:pPr lvl="1"/>
            <a:endParaRPr lang="en-US" dirty="0"/>
          </a:p>
          <a:p>
            <a:pPr lvl="1"/>
            <a:endParaRPr lang="en-US" dirty="0"/>
          </a:p>
        </p:txBody>
      </p:sp>
      <p:sp>
        <p:nvSpPr>
          <p:cNvPr id="5" name="Slide Number Placeholder 4">
            <a:extLst>
              <a:ext uri="{FF2B5EF4-FFF2-40B4-BE49-F238E27FC236}">
                <a16:creationId xmlns:a16="http://schemas.microsoft.com/office/drawing/2014/main" id="{EABB3367-45FC-414A-8EF0-A145BF04E0EA}"/>
              </a:ext>
            </a:extLst>
          </p:cNvPr>
          <p:cNvSpPr>
            <a:spLocks noGrp="1"/>
          </p:cNvSpPr>
          <p:nvPr>
            <p:ph type="sldNum" sz="quarter" idx="12"/>
          </p:nvPr>
        </p:nvSpPr>
        <p:spPr/>
        <p:txBody>
          <a:bodyPr/>
          <a:lstStyle/>
          <a:p>
            <a:fld id="{E8EE1BDA-EAED-4134-8BA8-F8A103E99D1F}" type="slidenum">
              <a:rPr lang="en-US" smtClean="0"/>
              <a:pPr/>
              <a:t>19</a:t>
            </a:fld>
            <a:endParaRPr lang="en-US" dirty="0"/>
          </a:p>
        </p:txBody>
      </p:sp>
    </p:spTree>
    <p:extLst>
      <p:ext uri="{BB962C8B-B14F-4D97-AF65-F5344CB8AC3E}">
        <p14:creationId xmlns:p14="http://schemas.microsoft.com/office/powerpoint/2010/main" val="4218389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DCADC-F7CE-4BC8-9D15-E98758942B0E}"/>
              </a:ext>
            </a:extLst>
          </p:cNvPr>
          <p:cNvSpPr>
            <a:spLocks noGrp="1"/>
          </p:cNvSpPr>
          <p:nvPr>
            <p:ph type="title"/>
          </p:nvPr>
        </p:nvSpPr>
        <p:spPr/>
        <p:txBody>
          <a:bodyPr>
            <a:normAutofit fontScale="90000"/>
          </a:bodyPr>
          <a:lstStyle/>
          <a:p>
            <a:r>
              <a:rPr lang="en-US" dirty="0"/>
              <a:t>Today’s Topics</a:t>
            </a:r>
          </a:p>
        </p:txBody>
      </p:sp>
      <p:sp>
        <p:nvSpPr>
          <p:cNvPr id="3" name="Content Placeholder 2">
            <a:extLst>
              <a:ext uri="{FF2B5EF4-FFF2-40B4-BE49-F238E27FC236}">
                <a16:creationId xmlns:a16="http://schemas.microsoft.com/office/drawing/2014/main" id="{FC079FB2-B92F-464D-A8AE-2A6B40B4E52E}"/>
              </a:ext>
            </a:extLst>
          </p:cNvPr>
          <p:cNvSpPr>
            <a:spLocks noGrp="1"/>
          </p:cNvSpPr>
          <p:nvPr>
            <p:ph idx="1"/>
          </p:nvPr>
        </p:nvSpPr>
        <p:spPr/>
        <p:txBody>
          <a:bodyPr>
            <a:normAutofit fontScale="77500" lnSpcReduction="20000"/>
          </a:bodyPr>
          <a:lstStyle/>
          <a:p>
            <a:r>
              <a:rPr lang="en-US" dirty="0"/>
              <a:t>Eligibility for Trade Benefits and Services</a:t>
            </a:r>
          </a:p>
          <a:p>
            <a:endParaRPr lang="en-US" sz="400" dirty="0"/>
          </a:p>
          <a:p>
            <a:r>
              <a:rPr lang="en-US" dirty="0"/>
              <a:t>Trade Readjustment Assistance (TRA)</a:t>
            </a:r>
          </a:p>
          <a:p>
            <a:endParaRPr lang="en-US" sz="400" dirty="0"/>
          </a:p>
          <a:p>
            <a:r>
              <a:rPr lang="en-US" dirty="0"/>
              <a:t>Trade Enrollment Process</a:t>
            </a:r>
          </a:p>
          <a:p>
            <a:pPr lvl="1"/>
            <a:r>
              <a:rPr lang="en-US" dirty="0"/>
              <a:t>Documentation</a:t>
            </a:r>
          </a:p>
          <a:p>
            <a:pPr lvl="1"/>
            <a:r>
              <a:rPr lang="en-US" dirty="0"/>
              <a:t>Individual Employment Plan (IEP)</a:t>
            </a:r>
          </a:p>
          <a:p>
            <a:pPr lvl="1"/>
            <a:r>
              <a:rPr lang="en-US" dirty="0"/>
              <a:t>Assessments</a:t>
            </a:r>
          </a:p>
          <a:p>
            <a:pPr lvl="1"/>
            <a:r>
              <a:rPr lang="en-US" dirty="0"/>
              <a:t>Extenuating Circumstances</a:t>
            </a:r>
          </a:p>
          <a:p>
            <a:pPr lvl="1"/>
            <a:r>
              <a:rPr lang="en-US" dirty="0"/>
              <a:t>Co-Enrollment</a:t>
            </a:r>
          </a:p>
          <a:p>
            <a:pPr lvl="1"/>
            <a:r>
              <a:rPr lang="en-US" dirty="0"/>
              <a:t>Case Management Services</a:t>
            </a:r>
          </a:p>
          <a:p>
            <a:pPr lvl="1"/>
            <a:r>
              <a:rPr lang="en-US" dirty="0"/>
              <a:t>Trade Services</a:t>
            </a:r>
          </a:p>
          <a:p>
            <a:r>
              <a:rPr lang="en-US" dirty="0"/>
              <a:t>Liable and Agent State Responsibilities</a:t>
            </a:r>
          </a:p>
          <a:p>
            <a:r>
              <a:rPr lang="en-US" dirty="0"/>
              <a:t>2021R Program Differences</a:t>
            </a:r>
          </a:p>
          <a:p>
            <a:pPr lvl="1"/>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89EFC33C-45F1-4ED3-BA62-7E1F4F55C63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397E0B-92FC-4B11-BFA7-594308654136}"/>
              </a:ext>
            </a:extLst>
          </p:cNvPr>
          <p:cNvSpPr>
            <a:spLocks noGrp="1"/>
          </p:cNvSpPr>
          <p:nvPr>
            <p:ph type="sldNum" sz="quarter" idx="12"/>
          </p:nvPr>
        </p:nvSpPr>
        <p:spPr/>
        <p:txBody>
          <a:bodyPr/>
          <a:lstStyle/>
          <a:p>
            <a:fld id="{E8EE1BDA-EAED-4134-8BA8-F8A103E99D1F}" type="slidenum">
              <a:rPr lang="en-US" smtClean="0"/>
              <a:pPr/>
              <a:t>2</a:t>
            </a:fld>
            <a:endParaRPr lang="en-US" dirty="0"/>
          </a:p>
        </p:txBody>
      </p:sp>
    </p:spTree>
    <p:extLst>
      <p:ext uri="{BB962C8B-B14F-4D97-AF65-F5344CB8AC3E}">
        <p14:creationId xmlns:p14="http://schemas.microsoft.com/office/powerpoint/2010/main" val="267469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FA8E9-8969-4F37-9F73-A7AE3DA38049}"/>
              </a:ext>
            </a:extLst>
          </p:cNvPr>
          <p:cNvSpPr>
            <a:spLocks noGrp="1"/>
          </p:cNvSpPr>
          <p:nvPr>
            <p:ph type="title"/>
          </p:nvPr>
        </p:nvSpPr>
        <p:spPr/>
        <p:txBody>
          <a:bodyPr>
            <a:normAutofit fontScale="90000"/>
          </a:bodyPr>
          <a:lstStyle/>
          <a:p>
            <a:r>
              <a:rPr lang="en-US" dirty="0"/>
              <a:t>Assessments</a:t>
            </a:r>
          </a:p>
        </p:txBody>
      </p:sp>
      <p:sp>
        <p:nvSpPr>
          <p:cNvPr id="3" name="Content Placeholder 2">
            <a:extLst>
              <a:ext uri="{FF2B5EF4-FFF2-40B4-BE49-F238E27FC236}">
                <a16:creationId xmlns:a16="http://schemas.microsoft.com/office/drawing/2014/main" id="{CEF2D950-6AAF-4AE5-92EC-ABD9FC6A14A1}"/>
              </a:ext>
            </a:extLst>
          </p:cNvPr>
          <p:cNvSpPr>
            <a:spLocks noGrp="1"/>
          </p:cNvSpPr>
          <p:nvPr>
            <p:ph idx="1"/>
          </p:nvPr>
        </p:nvSpPr>
        <p:spPr/>
        <p:txBody>
          <a:bodyPr/>
          <a:lstStyle/>
          <a:p>
            <a:r>
              <a:rPr lang="en-US" dirty="0"/>
              <a:t>Assessments are required by Trade regulations.  (20 CFR 618.330)</a:t>
            </a:r>
          </a:p>
          <a:p>
            <a:r>
              <a:rPr lang="en-US" dirty="0"/>
              <a:t>Forms the basis for determining which Trade Program benefits and services, including training, are necessary to enable the participant to successfully obtain reemployment.</a:t>
            </a:r>
          </a:p>
          <a:p>
            <a:endParaRPr lang="en-US" dirty="0"/>
          </a:p>
          <a:p>
            <a:r>
              <a:rPr lang="en-US" dirty="0"/>
              <a:t>Initial assessment must allow sufficient time and information for the participant to consider, request, and enroll in training or obtain a waiver of the training requirement to protect the participant’s eligibility to receive TRA.</a:t>
            </a:r>
          </a:p>
        </p:txBody>
      </p:sp>
      <p:sp>
        <p:nvSpPr>
          <p:cNvPr id="5" name="Slide Number Placeholder 4">
            <a:extLst>
              <a:ext uri="{FF2B5EF4-FFF2-40B4-BE49-F238E27FC236}">
                <a16:creationId xmlns:a16="http://schemas.microsoft.com/office/drawing/2014/main" id="{73A112AB-EBB1-491D-A359-5F13C6B38221}"/>
              </a:ext>
            </a:extLst>
          </p:cNvPr>
          <p:cNvSpPr>
            <a:spLocks noGrp="1"/>
          </p:cNvSpPr>
          <p:nvPr>
            <p:ph type="sldNum" sz="quarter" idx="12"/>
          </p:nvPr>
        </p:nvSpPr>
        <p:spPr/>
        <p:txBody>
          <a:bodyPr/>
          <a:lstStyle/>
          <a:p>
            <a:fld id="{E8EE1BDA-EAED-4134-8BA8-F8A103E99D1F}" type="slidenum">
              <a:rPr lang="en-US" smtClean="0"/>
              <a:pPr/>
              <a:t>20</a:t>
            </a:fld>
            <a:endParaRPr lang="en-US" dirty="0"/>
          </a:p>
        </p:txBody>
      </p:sp>
    </p:spTree>
    <p:extLst>
      <p:ext uri="{BB962C8B-B14F-4D97-AF65-F5344CB8AC3E}">
        <p14:creationId xmlns:p14="http://schemas.microsoft.com/office/powerpoint/2010/main" val="3257376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C1B3-2964-4169-AE28-24C238652EB9}"/>
              </a:ext>
            </a:extLst>
          </p:cNvPr>
          <p:cNvSpPr>
            <a:spLocks noGrp="1"/>
          </p:cNvSpPr>
          <p:nvPr>
            <p:ph type="title"/>
          </p:nvPr>
        </p:nvSpPr>
        <p:spPr/>
        <p:txBody>
          <a:bodyPr>
            <a:normAutofit fontScale="90000"/>
          </a:bodyPr>
          <a:lstStyle/>
          <a:p>
            <a:r>
              <a:rPr lang="en-US" dirty="0"/>
              <a:t>Assessments (cont.)</a:t>
            </a:r>
          </a:p>
        </p:txBody>
      </p:sp>
      <p:sp>
        <p:nvSpPr>
          <p:cNvPr id="3" name="Content Placeholder 2">
            <a:extLst>
              <a:ext uri="{FF2B5EF4-FFF2-40B4-BE49-F238E27FC236}">
                <a16:creationId xmlns:a16="http://schemas.microsoft.com/office/drawing/2014/main" id="{67F08CAF-E118-4EE3-9B7C-E4DFFB26E0D4}"/>
              </a:ext>
            </a:extLst>
          </p:cNvPr>
          <p:cNvSpPr>
            <a:spLocks noGrp="1"/>
          </p:cNvSpPr>
          <p:nvPr>
            <p:ph idx="1"/>
          </p:nvPr>
        </p:nvSpPr>
        <p:spPr/>
        <p:txBody>
          <a:bodyPr>
            <a:normAutofit fontScale="85000" lnSpcReduction="20000"/>
          </a:bodyPr>
          <a:lstStyle/>
          <a:p>
            <a:r>
              <a:rPr lang="en-US" dirty="0"/>
              <a:t>Administered with cooperation of the participant and should include a discussion of the participant’s:</a:t>
            </a:r>
          </a:p>
          <a:p>
            <a:pPr lvl="1"/>
            <a:r>
              <a:rPr lang="en-US" dirty="0"/>
              <a:t>Interests</a:t>
            </a:r>
          </a:p>
          <a:p>
            <a:pPr lvl="1"/>
            <a:r>
              <a:rPr lang="en-US" dirty="0"/>
              <a:t>Skills</a:t>
            </a:r>
          </a:p>
          <a:p>
            <a:pPr lvl="1"/>
            <a:r>
              <a:rPr lang="en-US" dirty="0"/>
              <a:t>Aptitudes</a:t>
            </a:r>
          </a:p>
          <a:p>
            <a:pPr lvl="1"/>
            <a:r>
              <a:rPr lang="en-US" dirty="0"/>
              <a:t>Abilities</a:t>
            </a:r>
          </a:p>
          <a:p>
            <a:pPr lvl="1"/>
            <a:endParaRPr lang="en-US" dirty="0"/>
          </a:p>
          <a:p>
            <a:r>
              <a:rPr lang="en-US" dirty="0"/>
              <a:t>Results must be documented in the case file and case notes.</a:t>
            </a:r>
          </a:p>
          <a:p>
            <a:r>
              <a:rPr lang="en-US" dirty="0"/>
              <a:t>Assessments administered by a partner program must be reviewed to ensure it contains the required Trade components:</a:t>
            </a:r>
          </a:p>
          <a:p>
            <a:pPr lvl="1"/>
            <a:r>
              <a:rPr lang="en-US" dirty="0"/>
              <a:t>20 CFR 618.335 for an initial assessment and, if necessary,</a:t>
            </a:r>
          </a:p>
          <a:p>
            <a:pPr lvl="1"/>
            <a:r>
              <a:rPr lang="en-US" dirty="0"/>
              <a:t>20 CFR 618.345 for a comprehensive and specialized assessment.</a:t>
            </a:r>
          </a:p>
          <a:p>
            <a:pPr lvl="1"/>
            <a:r>
              <a:rPr lang="en-US" dirty="0"/>
              <a:t>Assessments that do not contain all Trade program requirements must be supplemented to ensure compliance.</a:t>
            </a:r>
          </a:p>
          <a:p>
            <a:endParaRPr lang="en-US" dirty="0"/>
          </a:p>
        </p:txBody>
      </p:sp>
      <p:sp>
        <p:nvSpPr>
          <p:cNvPr id="5" name="Slide Number Placeholder 4">
            <a:extLst>
              <a:ext uri="{FF2B5EF4-FFF2-40B4-BE49-F238E27FC236}">
                <a16:creationId xmlns:a16="http://schemas.microsoft.com/office/drawing/2014/main" id="{29370D9C-E713-49E3-A3F1-3F02CE92A951}"/>
              </a:ext>
            </a:extLst>
          </p:cNvPr>
          <p:cNvSpPr>
            <a:spLocks noGrp="1"/>
          </p:cNvSpPr>
          <p:nvPr>
            <p:ph type="sldNum" sz="quarter" idx="12"/>
          </p:nvPr>
        </p:nvSpPr>
        <p:spPr/>
        <p:txBody>
          <a:bodyPr/>
          <a:lstStyle/>
          <a:p>
            <a:fld id="{E8EE1BDA-EAED-4134-8BA8-F8A103E99D1F}" type="slidenum">
              <a:rPr lang="en-US" smtClean="0"/>
              <a:pPr/>
              <a:t>21</a:t>
            </a:fld>
            <a:endParaRPr lang="en-US" dirty="0"/>
          </a:p>
        </p:txBody>
      </p:sp>
    </p:spTree>
    <p:extLst>
      <p:ext uri="{BB962C8B-B14F-4D97-AF65-F5344CB8AC3E}">
        <p14:creationId xmlns:p14="http://schemas.microsoft.com/office/powerpoint/2010/main" val="996041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B1D02-B660-4417-9C09-EC196D9AC143}"/>
              </a:ext>
            </a:extLst>
          </p:cNvPr>
          <p:cNvSpPr>
            <a:spLocks noGrp="1"/>
          </p:cNvSpPr>
          <p:nvPr>
            <p:ph type="title"/>
          </p:nvPr>
        </p:nvSpPr>
        <p:spPr/>
        <p:txBody>
          <a:bodyPr>
            <a:normAutofit fontScale="90000"/>
          </a:bodyPr>
          <a:lstStyle/>
          <a:p>
            <a:r>
              <a:rPr lang="en-US" dirty="0"/>
              <a:t>Assessments (cont.)</a:t>
            </a:r>
          </a:p>
        </p:txBody>
      </p:sp>
      <p:sp>
        <p:nvSpPr>
          <p:cNvPr id="3" name="Content Placeholder 2">
            <a:extLst>
              <a:ext uri="{FF2B5EF4-FFF2-40B4-BE49-F238E27FC236}">
                <a16:creationId xmlns:a16="http://schemas.microsoft.com/office/drawing/2014/main" id="{947218EB-526B-438D-AE1C-3EFE607081B1}"/>
              </a:ext>
            </a:extLst>
          </p:cNvPr>
          <p:cNvSpPr>
            <a:spLocks noGrp="1"/>
          </p:cNvSpPr>
          <p:nvPr>
            <p:ph idx="1"/>
          </p:nvPr>
        </p:nvSpPr>
        <p:spPr/>
        <p:txBody>
          <a:bodyPr/>
          <a:lstStyle/>
          <a:p>
            <a:r>
              <a:rPr lang="en-US" dirty="0"/>
              <a:t>Initial Assessment must take into consideration the following factors:</a:t>
            </a:r>
          </a:p>
          <a:p>
            <a:pPr lvl="1"/>
            <a:r>
              <a:rPr lang="en-US" dirty="0"/>
              <a:t>Prevailing local labor market conditions, including the unemployment rate, local employer skill demands and hiring prerequisites;</a:t>
            </a:r>
            <a:endParaRPr lang="en-US" sz="2000" dirty="0"/>
          </a:p>
          <a:p>
            <a:pPr lvl="1"/>
            <a:r>
              <a:rPr lang="en-US" sz="400" dirty="0"/>
              <a:t> </a:t>
            </a:r>
            <a:endParaRPr lang="en-US" sz="4000" dirty="0"/>
          </a:p>
          <a:p>
            <a:pPr lvl="1"/>
            <a:r>
              <a:rPr lang="en-US" dirty="0"/>
              <a:t>The participant’s knowledge, skills, and abilities from his/her education and previous employment;</a:t>
            </a:r>
            <a:endParaRPr lang="en-US" sz="2000" dirty="0"/>
          </a:p>
          <a:p>
            <a:pPr lvl="1"/>
            <a:r>
              <a:rPr lang="en-US" sz="400" dirty="0"/>
              <a:t> </a:t>
            </a:r>
            <a:endParaRPr lang="en-US" sz="4000" dirty="0"/>
          </a:p>
          <a:p>
            <a:pPr lvl="1"/>
            <a:r>
              <a:rPr lang="en-US" dirty="0"/>
              <a:t>Transferable skills that the participant may possess that would be of interest to other local employers;</a:t>
            </a:r>
            <a:endParaRPr lang="en-US" sz="2000" dirty="0"/>
          </a:p>
          <a:p>
            <a:pPr lvl="1"/>
            <a:endParaRPr lang="en-US" dirty="0"/>
          </a:p>
        </p:txBody>
      </p:sp>
      <p:sp>
        <p:nvSpPr>
          <p:cNvPr id="5" name="Slide Number Placeholder 4">
            <a:extLst>
              <a:ext uri="{FF2B5EF4-FFF2-40B4-BE49-F238E27FC236}">
                <a16:creationId xmlns:a16="http://schemas.microsoft.com/office/drawing/2014/main" id="{548279C2-FB2D-4931-90ED-DA893991BE17}"/>
              </a:ext>
            </a:extLst>
          </p:cNvPr>
          <p:cNvSpPr>
            <a:spLocks noGrp="1"/>
          </p:cNvSpPr>
          <p:nvPr>
            <p:ph type="sldNum" sz="quarter" idx="12"/>
          </p:nvPr>
        </p:nvSpPr>
        <p:spPr/>
        <p:txBody>
          <a:bodyPr/>
          <a:lstStyle/>
          <a:p>
            <a:fld id="{E8EE1BDA-EAED-4134-8BA8-F8A103E99D1F}" type="slidenum">
              <a:rPr lang="en-US" smtClean="0"/>
              <a:pPr/>
              <a:t>22</a:t>
            </a:fld>
            <a:endParaRPr lang="en-US" dirty="0"/>
          </a:p>
        </p:txBody>
      </p:sp>
    </p:spTree>
    <p:extLst>
      <p:ext uri="{BB962C8B-B14F-4D97-AF65-F5344CB8AC3E}">
        <p14:creationId xmlns:p14="http://schemas.microsoft.com/office/powerpoint/2010/main" val="3622755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9D06-85C2-421C-8CDC-E7EEE89FD1C7}"/>
              </a:ext>
            </a:extLst>
          </p:cNvPr>
          <p:cNvSpPr>
            <a:spLocks noGrp="1"/>
          </p:cNvSpPr>
          <p:nvPr>
            <p:ph type="title"/>
          </p:nvPr>
        </p:nvSpPr>
        <p:spPr/>
        <p:txBody>
          <a:bodyPr>
            <a:normAutofit fontScale="90000"/>
          </a:bodyPr>
          <a:lstStyle/>
          <a:p>
            <a:r>
              <a:rPr lang="en-US" dirty="0"/>
              <a:t>Assessments (cont.)</a:t>
            </a:r>
          </a:p>
        </p:txBody>
      </p:sp>
      <p:sp>
        <p:nvSpPr>
          <p:cNvPr id="3" name="Content Placeholder 2">
            <a:extLst>
              <a:ext uri="{FF2B5EF4-FFF2-40B4-BE49-F238E27FC236}">
                <a16:creationId xmlns:a16="http://schemas.microsoft.com/office/drawing/2014/main" id="{AB8D62EF-7BA7-45CB-B350-6102DE075025}"/>
              </a:ext>
            </a:extLst>
          </p:cNvPr>
          <p:cNvSpPr>
            <a:spLocks noGrp="1"/>
          </p:cNvSpPr>
          <p:nvPr>
            <p:ph idx="1"/>
          </p:nvPr>
        </p:nvSpPr>
        <p:spPr/>
        <p:txBody>
          <a:bodyPr>
            <a:normAutofit/>
          </a:bodyPr>
          <a:lstStyle/>
          <a:p>
            <a:pPr lvl="1"/>
            <a:r>
              <a:rPr lang="en-US" dirty="0"/>
              <a:t>Evaluation of a participant’s skill levels (including literacy, numeracy, and English language proficiency), aptitudes, abilities (including skills gaps), and supportive service needs; and</a:t>
            </a:r>
            <a:endParaRPr lang="en-US" sz="2000" dirty="0"/>
          </a:p>
          <a:p>
            <a:pPr lvl="1"/>
            <a:r>
              <a:rPr lang="en-US" sz="400" dirty="0"/>
              <a:t> </a:t>
            </a:r>
            <a:endParaRPr lang="en-US" sz="4000" dirty="0"/>
          </a:p>
          <a:p>
            <a:pPr lvl="2"/>
            <a:r>
              <a:rPr lang="en-US" dirty="0"/>
              <a:t>The basic skills test scores may not be more than one year old.</a:t>
            </a:r>
            <a:endParaRPr lang="en-US" sz="1600" dirty="0"/>
          </a:p>
          <a:p>
            <a:pPr lvl="1"/>
            <a:r>
              <a:rPr lang="en-US" sz="400" dirty="0"/>
              <a:t> </a:t>
            </a:r>
            <a:endParaRPr lang="en-US" sz="4000" dirty="0"/>
          </a:p>
          <a:p>
            <a:pPr lvl="2"/>
            <a:r>
              <a:rPr lang="en-US" dirty="0"/>
              <a:t>If the Reading, Math and or English test scores are deficient, it may indicate the need for Remedial Training, prior to or in conjunction with occupational training.</a:t>
            </a:r>
            <a:endParaRPr lang="en-US" sz="1600" dirty="0"/>
          </a:p>
          <a:p>
            <a:pPr lvl="1"/>
            <a:r>
              <a:rPr lang="en-US" sz="400" dirty="0"/>
              <a:t> </a:t>
            </a:r>
            <a:endParaRPr lang="en-US" sz="4000" dirty="0"/>
          </a:p>
          <a:p>
            <a:pPr lvl="2"/>
            <a:r>
              <a:rPr lang="en-US" dirty="0"/>
              <a:t>If the participant’s primary language is other than English, English Language Acquisition (ELA) may also be a necessary component to include in the training plan.</a:t>
            </a:r>
            <a:endParaRPr lang="en-US" sz="1600" dirty="0"/>
          </a:p>
          <a:p>
            <a:endParaRPr lang="en-US" dirty="0"/>
          </a:p>
        </p:txBody>
      </p:sp>
      <p:sp>
        <p:nvSpPr>
          <p:cNvPr id="5" name="Slide Number Placeholder 4">
            <a:extLst>
              <a:ext uri="{FF2B5EF4-FFF2-40B4-BE49-F238E27FC236}">
                <a16:creationId xmlns:a16="http://schemas.microsoft.com/office/drawing/2014/main" id="{7E3CB086-3F6E-4905-9D76-1DCC4DEA3668}"/>
              </a:ext>
            </a:extLst>
          </p:cNvPr>
          <p:cNvSpPr>
            <a:spLocks noGrp="1"/>
          </p:cNvSpPr>
          <p:nvPr>
            <p:ph type="sldNum" sz="quarter" idx="12"/>
          </p:nvPr>
        </p:nvSpPr>
        <p:spPr/>
        <p:txBody>
          <a:bodyPr/>
          <a:lstStyle/>
          <a:p>
            <a:fld id="{E8EE1BDA-EAED-4134-8BA8-F8A103E99D1F}" type="slidenum">
              <a:rPr lang="en-US" smtClean="0"/>
              <a:pPr/>
              <a:t>23</a:t>
            </a:fld>
            <a:endParaRPr lang="en-US" dirty="0"/>
          </a:p>
        </p:txBody>
      </p:sp>
    </p:spTree>
    <p:extLst>
      <p:ext uri="{BB962C8B-B14F-4D97-AF65-F5344CB8AC3E}">
        <p14:creationId xmlns:p14="http://schemas.microsoft.com/office/powerpoint/2010/main" val="3534595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7C7E-B77D-482A-8BFE-95F2B549A3A6}"/>
              </a:ext>
            </a:extLst>
          </p:cNvPr>
          <p:cNvSpPr>
            <a:spLocks noGrp="1"/>
          </p:cNvSpPr>
          <p:nvPr>
            <p:ph type="title"/>
          </p:nvPr>
        </p:nvSpPr>
        <p:spPr/>
        <p:txBody>
          <a:bodyPr>
            <a:normAutofit fontScale="90000"/>
          </a:bodyPr>
          <a:lstStyle/>
          <a:p>
            <a:r>
              <a:rPr lang="en-US" dirty="0"/>
              <a:t>Assessments (cont.)</a:t>
            </a:r>
          </a:p>
        </p:txBody>
      </p:sp>
      <p:sp>
        <p:nvSpPr>
          <p:cNvPr id="3" name="Content Placeholder 2">
            <a:extLst>
              <a:ext uri="{FF2B5EF4-FFF2-40B4-BE49-F238E27FC236}">
                <a16:creationId xmlns:a16="http://schemas.microsoft.com/office/drawing/2014/main" id="{36229950-EB3C-407F-BC86-BAB4B08D3923}"/>
              </a:ext>
            </a:extLst>
          </p:cNvPr>
          <p:cNvSpPr>
            <a:spLocks noGrp="1"/>
          </p:cNvSpPr>
          <p:nvPr>
            <p:ph idx="1"/>
          </p:nvPr>
        </p:nvSpPr>
        <p:spPr/>
        <p:txBody>
          <a:bodyPr/>
          <a:lstStyle/>
          <a:p>
            <a:pPr lvl="1"/>
            <a:r>
              <a:rPr lang="en-US" dirty="0"/>
              <a:t>Any barriers to the participant’s reemployment, such as:</a:t>
            </a:r>
            <a:endParaRPr lang="en-US" sz="2000" dirty="0"/>
          </a:p>
          <a:p>
            <a:pPr lvl="1"/>
            <a:r>
              <a:rPr lang="en-US" sz="400" dirty="0"/>
              <a:t> </a:t>
            </a:r>
            <a:endParaRPr lang="en-US" sz="4000" dirty="0"/>
          </a:p>
          <a:p>
            <a:pPr lvl="2"/>
            <a:r>
              <a:rPr lang="en-US" dirty="0"/>
              <a:t>Lack of applicability of skills from the participant’s present occupation to other occupations;</a:t>
            </a:r>
            <a:endParaRPr lang="en-US" sz="1600" dirty="0"/>
          </a:p>
          <a:p>
            <a:pPr lvl="1"/>
            <a:r>
              <a:rPr lang="en-US" sz="400" dirty="0"/>
              <a:t> </a:t>
            </a:r>
            <a:endParaRPr lang="en-US" sz="4000" dirty="0"/>
          </a:p>
          <a:p>
            <a:pPr lvl="2"/>
            <a:r>
              <a:rPr lang="en-US" dirty="0"/>
              <a:t>Skills that are in excess supply in the labor market area; or</a:t>
            </a:r>
            <a:endParaRPr lang="en-US" sz="1600" dirty="0"/>
          </a:p>
          <a:p>
            <a:pPr lvl="1"/>
            <a:r>
              <a:rPr lang="en-US" sz="400" dirty="0"/>
              <a:t> </a:t>
            </a:r>
            <a:endParaRPr lang="en-US" sz="4000" dirty="0"/>
          </a:p>
          <a:p>
            <a:pPr lvl="2"/>
            <a:r>
              <a:rPr lang="en-US" dirty="0"/>
              <a:t>Other barriers as outlined in WIOA sec. 3(24).</a:t>
            </a:r>
            <a:endParaRPr lang="en-US" sz="1600" dirty="0"/>
          </a:p>
          <a:p>
            <a:endParaRPr lang="en-US" dirty="0"/>
          </a:p>
        </p:txBody>
      </p:sp>
      <p:sp>
        <p:nvSpPr>
          <p:cNvPr id="5" name="Slide Number Placeholder 4">
            <a:extLst>
              <a:ext uri="{FF2B5EF4-FFF2-40B4-BE49-F238E27FC236}">
                <a16:creationId xmlns:a16="http://schemas.microsoft.com/office/drawing/2014/main" id="{6AA6E843-EBD4-4EDC-ACA1-BB5F349CE912}"/>
              </a:ext>
            </a:extLst>
          </p:cNvPr>
          <p:cNvSpPr>
            <a:spLocks noGrp="1"/>
          </p:cNvSpPr>
          <p:nvPr>
            <p:ph type="sldNum" sz="quarter" idx="12"/>
          </p:nvPr>
        </p:nvSpPr>
        <p:spPr/>
        <p:txBody>
          <a:bodyPr/>
          <a:lstStyle/>
          <a:p>
            <a:fld id="{E8EE1BDA-EAED-4134-8BA8-F8A103E99D1F}" type="slidenum">
              <a:rPr lang="en-US" smtClean="0"/>
              <a:pPr/>
              <a:t>24</a:t>
            </a:fld>
            <a:endParaRPr lang="en-US" dirty="0"/>
          </a:p>
        </p:txBody>
      </p:sp>
    </p:spTree>
    <p:extLst>
      <p:ext uri="{BB962C8B-B14F-4D97-AF65-F5344CB8AC3E}">
        <p14:creationId xmlns:p14="http://schemas.microsoft.com/office/powerpoint/2010/main" val="2204286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D087-BA25-444C-B6B8-DEF9F1AE26AA}"/>
              </a:ext>
            </a:extLst>
          </p:cNvPr>
          <p:cNvSpPr>
            <a:spLocks noGrp="1"/>
          </p:cNvSpPr>
          <p:nvPr>
            <p:ph type="title"/>
          </p:nvPr>
        </p:nvSpPr>
        <p:spPr/>
        <p:txBody>
          <a:bodyPr>
            <a:normAutofit fontScale="90000"/>
          </a:bodyPr>
          <a:lstStyle/>
          <a:p>
            <a:r>
              <a:rPr lang="en-US" dirty="0"/>
              <a:t>Assessments (cont.)</a:t>
            </a:r>
          </a:p>
        </p:txBody>
      </p:sp>
      <p:sp>
        <p:nvSpPr>
          <p:cNvPr id="3" name="Content Placeholder 2">
            <a:extLst>
              <a:ext uri="{FF2B5EF4-FFF2-40B4-BE49-F238E27FC236}">
                <a16:creationId xmlns:a16="http://schemas.microsoft.com/office/drawing/2014/main" id="{F9CB7414-8E07-4177-B1B2-4BE27039CEE8}"/>
              </a:ext>
            </a:extLst>
          </p:cNvPr>
          <p:cNvSpPr>
            <a:spLocks noGrp="1"/>
          </p:cNvSpPr>
          <p:nvPr>
            <p:ph idx="1"/>
          </p:nvPr>
        </p:nvSpPr>
        <p:spPr/>
        <p:txBody>
          <a:bodyPr>
            <a:normAutofit/>
          </a:bodyPr>
          <a:lstStyle/>
          <a:p>
            <a:pPr lvl="1"/>
            <a:r>
              <a:rPr lang="en-US" dirty="0"/>
              <a:t>Based upon the information gathered in the initial assessment, the career planner may:</a:t>
            </a:r>
            <a:endParaRPr lang="en-US" sz="2000" dirty="0"/>
          </a:p>
          <a:p>
            <a:pPr lvl="1"/>
            <a:r>
              <a:rPr lang="en-US" sz="400" dirty="0"/>
              <a:t> </a:t>
            </a:r>
            <a:endParaRPr lang="en-US" sz="4000" dirty="0"/>
          </a:p>
          <a:p>
            <a:pPr lvl="2"/>
            <a:r>
              <a:rPr lang="en-US" dirty="0"/>
              <a:t>Determine that suitable employment is available to the participant, and if so, the career planner must make available employment and case management services.</a:t>
            </a:r>
            <a:endParaRPr lang="en-US" sz="1600" dirty="0"/>
          </a:p>
          <a:p>
            <a:pPr lvl="1"/>
            <a:r>
              <a:rPr lang="en-US" sz="400" dirty="0"/>
              <a:t> </a:t>
            </a:r>
            <a:endParaRPr lang="en-US" sz="4000" dirty="0"/>
          </a:p>
          <a:p>
            <a:pPr lvl="3"/>
            <a:r>
              <a:rPr lang="en-US" dirty="0"/>
              <a:t>If the participant disagrees with the determination, the career planner must make available to the participant a comprehensive and specialized assessment (under 20 CFR 618.345) to obtain additional information to determine whether the initial assessment was correct.</a:t>
            </a:r>
            <a:endParaRPr lang="en-US" sz="1600" dirty="0"/>
          </a:p>
          <a:p>
            <a:pPr lvl="1"/>
            <a:r>
              <a:rPr lang="en-US" sz="400" dirty="0"/>
              <a:t> </a:t>
            </a:r>
            <a:endParaRPr lang="en-US" sz="4000" dirty="0"/>
          </a:p>
          <a:p>
            <a:pPr lvl="2"/>
            <a:r>
              <a:rPr lang="en-US" dirty="0"/>
              <a:t>Determine that no suitable employment is available to the participant and, if so, the career planner must make available services as described in 20 CFR 618.310 (responsibilities for the delivery of employment and case management services) and a comprehensive and specialized assessment (as described in 20 CFR 618.345) to develop a comprehensive service strategy for the participant.</a:t>
            </a:r>
            <a:endParaRPr lang="en-US" sz="1600" dirty="0"/>
          </a:p>
          <a:p>
            <a:endParaRPr lang="en-US" dirty="0"/>
          </a:p>
        </p:txBody>
      </p:sp>
      <p:sp>
        <p:nvSpPr>
          <p:cNvPr id="5" name="Slide Number Placeholder 4">
            <a:extLst>
              <a:ext uri="{FF2B5EF4-FFF2-40B4-BE49-F238E27FC236}">
                <a16:creationId xmlns:a16="http://schemas.microsoft.com/office/drawing/2014/main" id="{710CD717-534B-4431-8539-C1E147D0F820}"/>
              </a:ext>
            </a:extLst>
          </p:cNvPr>
          <p:cNvSpPr>
            <a:spLocks noGrp="1"/>
          </p:cNvSpPr>
          <p:nvPr>
            <p:ph type="sldNum" sz="quarter" idx="12"/>
          </p:nvPr>
        </p:nvSpPr>
        <p:spPr/>
        <p:txBody>
          <a:bodyPr/>
          <a:lstStyle/>
          <a:p>
            <a:fld id="{E8EE1BDA-EAED-4134-8BA8-F8A103E99D1F}" type="slidenum">
              <a:rPr lang="en-US" smtClean="0"/>
              <a:pPr/>
              <a:t>25</a:t>
            </a:fld>
            <a:endParaRPr lang="en-US" dirty="0"/>
          </a:p>
        </p:txBody>
      </p:sp>
    </p:spTree>
    <p:extLst>
      <p:ext uri="{BB962C8B-B14F-4D97-AF65-F5344CB8AC3E}">
        <p14:creationId xmlns:p14="http://schemas.microsoft.com/office/powerpoint/2010/main" val="2938533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A1E-6371-4045-9EBD-9F6238C2C9FF}"/>
              </a:ext>
            </a:extLst>
          </p:cNvPr>
          <p:cNvSpPr>
            <a:spLocks noGrp="1"/>
          </p:cNvSpPr>
          <p:nvPr>
            <p:ph type="title"/>
          </p:nvPr>
        </p:nvSpPr>
        <p:spPr/>
        <p:txBody>
          <a:bodyPr>
            <a:normAutofit fontScale="90000"/>
          </a:bodyPr>
          <a:lstStyle/>
          <a:p>
            <a:r>
              <a:rPr lang="en-US" dirty="0"/>
              <a:t>Assessments (cont.)</a:t>
            </a:r>
          </a:p>
        </p:txBody>
      </p:sp>
      <p:sp>
        <p:nvSpPr>
          <p:cNvPr id="3" name="Content Placeholder 2">
            <a:extLst>
              <a:ext uri="{FF2B5EF4-FFF2-40B4-BE49-F238E27FC236}">
                <a16:creationId xmlns:a16="http://schemas.microsoft.com/office/drawing/2014/main" id="{7C467244-4D71-4576-BAB8-81B9F40169E0}"/>
              </a:ext>
            </a:extLst>
          </p:cNvPr>
          <p:cNvSpPr>
            <a:spLocks noGrp="1"/>
          </p:cNvSpPr>
          <p:nvPr>
            <p:ph idx="1"/>
          </p:nvPr>
        </p:nvSpPr>
        <p:spPr/>
        <p:txBody>
          <a:bodyPr/>
          <a:lstStyle/>
          <a:p>
            <a:pPr lvl="1"/>
            <a:r>
              <a:rPr lang="en-US" dirty="0"/>
              <a:t>If the career planner determines that suitable employment is not available to a participant, even with additional employment and case management services, the career planner must advise the participant to apply for training.</a:t>
            </a:r>
            <a:endParaRPr lang="en-US" sz="2000" dirty="0"/>
          </a:p>
          <a:p>
            <a:pPr lvl="1"/>
            <a:r>
              <a:rPr lang="en-US" sz="400" dirty="0"/>
              <a:t> </a:t>
            </a:r>
            <a:endParaRPr lang="en-US" sz="4000" dirty="0"/>
          </a:p>
          <a:p>
            <a:pPr lvl="2"/>
            <a:r>
              <a:rPr lang="en-US" dirty="0"/>
              <a:t>The training plan must consider the allowable training weeks and include all training necessary for the participant to secure suitable employment of a long-term duration.</a:t>
            </a:r>
            <a:endParaRPr lang="en-US" sz="1600" dirty="0"/>
          </a:p>
          <a:p>
            <a:endParaRPr lang="en-US" dirty="0"/>
          </a:p>
        </p:txBody>
      </p:sp>
      <p:sp>
        <p:nvSpPr>
          <p:cNvPr id="5" name="Slide Number Placeholder 4">
            <a:extLst>
              <a:ext uri="{FF2B5EF4-FFF2-40B4-BE49-F238E27FC236}">
                <a16:creationId xmlns:a16="http://schemas.microsoft.com/office/drawing/2014/main" id="{6F53DD45-87F9-421C-8C12-4545148D0D8A}"/>
              </a:ext>
            </a:extLst>
          </p:cNvPr>
          <p:cNvSpPr>
            <a:spLocks noGrp="1"/>
          </p:cNvSpPr>
          <p:nvPr>
            <p:ph type="sldNum" sz="quarter" idx="12"/>
          </p:nvPr>
        </p:nvSpPr>
        <p:spPr/>
        <p:txBody>
          <a:bodyPr/>
          <a:lstStyle/>
          <a:p>
            <a:fld id="{E8EE1BDA-EAED-4134-8BA8-F8A103E99D1F}" type="slidenum">
              <a:rPr lang="en-US" smtClean="0"/>
              <a:pPr/>
              <a:t>26</a:t>
            </a:fld>
            <a:endParaRPr lang="en-US" dirty="0"/>
          </a:p>
        </p:txBody>
      </p:sp>
    </p:spTree>
    <p:extLst>
      <p:ext uri="{BB962C8B-B14F-4D97-AF65-F5344CB8AC3E}">
        <p14:creationId xmlns:p14="http://schemas.microsoft.com/office/powerpoint/2010/main" val="1233294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82B53-13FE-4C6F-847A-76A98C5A0EAD}"/>
              </a:ext>
            </a:extLst>
          </p:cNvPr>
          <p:cNvSpPr>
            <a:spLocks noGrp="1"/>
          </p:cNvSpPr>
          <p:nvPr>
            <p:ph type="title"/>
          </p:nvPr>
        </p:nvSpPr>
        <p:spPr/>
        <p:txBody>
          <a:bodyPr>
            <a:normAutofit fontScale="90000"/>
          </a:bodyPr>
          <a:lstStyle/>
          <a:p>
            <a:r>
              <a:rPr lang="en-US" dirty="0"/>
              <a:t>Assessments (cont.)</a:t>
            </a:r>
          </a:p>
        </p:txBody>
      </p:sp>
      <p:sp>
        <p:nvSpPr>
          <p:cNvPr id="3" name="Content Placeholder 2">
            <a:extLst>
              <a:ext uri="{FF2B5EF4-FFF2-40B4-BE49-F238E27FC236}">
                <a16:creationId xmlns:a16="http://schemas.microsoft.com/office/drawing/2014/main" id="{CB21F2A1-6451-43C0-AEF4-17D79B57D058}"/>
              </a:ext>
            </a:extLst>
          </p:cNvPr>
          <p:cNvSpPr>
            <a:spLocks noGrp="1"/>
          </p:cNvSpPr>
          <p:nvPr>
            <p:ph idx="1"/>
          </p:nvPr>
        </p:nvSpPr>
        <p:spPr/>
        <p:txBody>
          <a:bodyPr/>
          <a:lstStyle/>
          <a:p>
            <a:r>
              <a:rPr lang="en-US" dirty="0"/>
              <a:t>Comprehensive and specialized assessments must be made available to all participants.</a:t>
            </a:r>
          </a:p>
          <a:p>
            <a:endParaRPr lang="en-US" dirty="0"/>
          </a:p>
          <a:p>
            <a:pPr lvl="1"/>
            <a:r>
              <a:rPr lang="en-US" dirty="0"/>
              <a:t>It must take into account the participant’s goals and interests as they relate to employment opportunities either in the participant’s commuting area or, where there is no reasonable expectation of securing employment in the participant’s commuting area and the participant is interested in relocation, the employment opportunities and demand in the area to which the participant proposes to relocate.</a:t>
            </a:r>
          </a:p>
          <a:p>
            <a:pPr lvl="1"/>
            <a:endParaRPr lang="en-US" dirty="0"/>
          </a:p>
          <a:p>
            <a:pPr lvl="1"/>
            <a:endParaRPr lang="en-US" dirty="0"/>
          </a:p>
          <a:p>
            <a:endParaRPr lang="en-US" dirty="0"/>
          </a:p>
        </p:txBody>
      </p:sp>
      <p:sp>
        <p:nvSpPr>
          <p:cNvPr id="5" name="Slide Number Placeholder 4">
            <a:extLst>
              <a:ext uri="{FF2B5EF4-FFF2-40B4-BE49-F238E27FC236}">
                <a16:creationId xmlns:a16="http://schemas.microsoft.com/office/drawing/2014/main" id="{45038DEE-6071-46D4-9428-572C489F17E8}"/>
              </a:ext>
            </a:extLst>
          </p:cNvPr>
          <p:cNvSpPr>
            <a:spLocks noGrp="1"/>
          </p:cNvSpPr>
          <p:nvPr>
            <p:ph type="sldNum" sz="quarter" idx="12"/>
          </p:nvPr>
        </p:nvSpPr>
        <p:spPr/>
        <p:txBody>
          <a:bodyPr/>
          <a:lstStyle/>
          <a:p>
            <a:fld id="{E8EE1BDA-EAED-4134-8BA8-F8A103E99D1F}" type="slidenum">
              <a:rPr lang="en-US" smtClean="0"/>
              <a:pPr/>
              <a:t>27</a:t>
            </a:fld>
            <a:endParaRPr lang="en-US" dirty="0"/>
          </a:p>
        </p:txBody>
      </p:sp>
    </p:spTree>
    <p:extLst>
      <p:ext uri="{BB962C8B-B14F-4D97-AF65-F5344CB8AC3E}">
        <p14:creationId xmlns:p14="http://schemas.microsoft.com/office/powerpoint/2010/main" val="1585542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7D5E-D620-42A8-9140-3BEEE67E7A7B}"/>
              </a:ext>
            </a:extLst>
          </p:cNvPr>
          <p:cNvSpPr>
            <a:spLocks noGrp="1"/>
          </p:cNvSpPr>
          <p:nvPr>
            <p:ph type="title"/>
          </p:nvPr>
        </p:nvSpPr>
        <p:spPr/>
        <p:txBody>
          <a:bodyPr>
            <a:normAutofit fontScale="90000"/>
          </a:bodyPr>
          <a:lstStyle/>
          <a:p>
            <a:r>
              <a:rPr lang="en-US" dirty="0"/>
              <a:t>Assessments (cont.)</a:t>
            </a:r>
          </a:p>
        </p:txBody>
      </p:sp>
      <p:sp>
        <p:nvSpPr>
          <p:cNvPr id="3" name="Content Placeholder 2">
            <a:extLst>
              <a:ext uri="{FF2B5EF4-FFF2-40B4-BE49-F238E27FC236}">
                <a16:creationId xmlns:a16="http://schemas.microsoft.com/office/drawing/2014/main" id="{AC0C4801-F638-4330-8914-F976AFE89DA4}"/>
              </a:ext>
            </a:extLst>
          </p:cNvPr>
          <p:cNvSpPr>
            <a:spLocks noGrp="1"/>
          </p:cNvSpPr>
          <p:nvPr>
            <p:ph idx="1"/>
          </p:nvPr>
        </p:nvSpPr>
        <p:spPr/>
        <p:txBody>
          <a:bodyPr>
            <a:normAutofit fontScale="85000" lnSpcReduction="10000"/>
          </a:bodyPr>
          <a:lstStyle/>
          <a:p>
            <a:pPr lvl="1"/>
            <a:r>
              <a:rPr lang="en-US" dirty="0"/>
              <a:t>It must expand upon the initial assessment regarding the participant’s interests, skills, aptitudes, and abilities. This may include use of diagnostic testing tools and instruments and in-depth interviewing and evaluation to identify barriers to employment and appropriate employment goals. The in-depth interviewing of participants must include discussion of training opportunities reasonably available to each participant; reviewing the opportunities with each participant; and informing each participant of the requirements for participating in training, including the enrollment deadlines required for TRA eligibility.</a:t>
            </a:r>
          </a:p>
          <a:p>
            <a:pPr marL="457200" lvl="1" indent="0">
              <a:buNone/>
            </a:pPr>
            <a:endParaRPr lang="en-US" dirty="0"/>
          </a:p>
          <a:p>
            <a:pPr lvl="1"/>
            <a:r>
              <a:rPr lang="en-US" dirty="0"/>
              <a:t>The career planner may use information from the comprehensive and specialized assessment to determine whether the participant has met the six criteria for approval of training.</a:t>
            </a:r>
          </a:p>
          <a:p>
            <a:pPr lvl="1"/>
            <a:endParaRPr lang="en-US" dirty="0"/>
          </a:p>
          <a:p>
            <a:pPr lvl="1"/>
            <a:r>
              <a:rPr lang="en-US" dirty="0"/>
              <a:t>The participant may be asked to take the Illinois </a:t>
            </a:r>
            <a:r>
              <a:rPr lang="en-US" dirty="0" err="1"/>
              <a:t>workNet</a:t>
            </a:r>
            <a:r>
              <a:rPr lang="en-US" dirty="0"/>
              <a:t> Skills and Interest Profiler, O*NET Interest Profiler, Career Scope, or Career One Stop Skills Assessment, to assist in making an informed career/training choice.</a:t>
            </a:r>
          </a:p>
          <a:p>
            <a:endParaRPr lang="en-US" dirty="0"/>
          </a:p>
        </p:txBody>
      </p:sp>
      <p:sp>
        <p:nvSpPr>
          <p:cNvPr id="5" name="Slide Number Placeholder 4">
            <a:extLst>
              <a:ext uri="{FF2B5EF4-FFF2-40B4-BE49-F238E27FC236}">
                <a16:creationId xmlns:a16="http://schemas.microsoft.com/office/drawing/2014/main" id="{4D8ABE9C-D12A-438B-A791-85303F54D356}"/>
              </a:ext>
            </a:extLst>
          </p:cNvPr>
          <p:cNvSpPr>
            <a:spLocks noGrp="1"/>
          </p:cNvSpPr>
          <p:nvPr>
            <p:ph type="sldNum" sz="quarter" idx="12"/>
          </p:nvPr>
        </p:nvSpPr>
        <p:spPr/>
        <p:txBody>
          <a:bodyPr/>
          <a:lstStyle/>
          <a:p>
            <a:fld id="{E8EE1BDA-EAED-4134-8BA8-F8A103E99D1F}" type="slidenum">
              <a:rPr lang="en-US" smtClean="0"/>
              <a:pPr/>
              <a:t>28</a:t>
            </a:fld>
            <a:endParaRPr lang="en-US" dirty="0"/>
          </a:p>
        </p:txBody>
      </p:sp>
    </p:spTree>
    <p:extLst>
      <p:ext uri="{BB962C8B-B14F-4D97-AF65-F5344CB8AC3E}">
        <p14:creationId xmlns:p14="http://schemas.microsoft.com/office/powerpoint/2010/main" val="1337010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29350-A6D8-4474-A892-40F695777623}"/>
              </a:ext>
            </a:extLst>
          </p:cNvPr>
          <p:cNvSpPr>
            <a:spLocks noGrp="1"/>
          </p:cNvSpPr>
          <p:nvPr>
            <p:ph type="title"/>
          </p:nvPr>
        </p:nvSpPr>
        <p:spPr/>
        <p:txBody>
          <a:bodyPr>
            <a:noAutofit/>
          </a:bodyPr>
          <a:lstStyle/>
          <a:p>
            <a:r>
              <a:rPr lang="en-US" sz="3600" dirty="0"/>
              <a:t>Trade Enrollment  - Application &amp; Testing</a:t>
            </a:r>
          </a:p>
        </p:txBody>
      </p:sp>
      <p:sp>
        <p:nvSpPr>
          <p:cNvPr id="3" name="Content Placeholder 2">
            <a:extLst>
              <a:ext uri="{FF2B5EF4-FFF2-40B4-BE49-F238E27FC236}">
                <a16:creationId xmlns:a16="http://schemas.microsoft.com/office/drawing/2014/main" id="{65714197-FD13-4C46-A975-8622476417EF}"/>
              </a:ext>
            </a:extLst>
          </p:cNvPr>
          <p:cNvSpPr>
            <a:spLocks noGrp="1"/>
          </p:cNvSpPr>
          <p:nvPr>
            <p:ph idx="1"/>
          </p:nvPr>
        </p:nvSpPr>
        <p:spPr/>
        <p:txBody>
          <a:bodyPr>
            <a:normAutofit lnSpcReduction="10000"/>
          </a:bodyPr>
          <a:lstStyle/>
          <a:p>
            <a:r>
              <a:rPr lang="en-US" dirty="0"/>
              <a:t>The career planner assists the participant in completing the following tasks:</a:t>
            </a:r>
          </a:p>
          <a:p>
            <a:pPr lvl="1"/>
            <a:r>
              <a:rPr lang="en-US" dirty="0"/>
              <a:t>Ensure the Benefits, Rights and Obligations (BRO) has been presented and signed.</a:t>
            </a:r>
          </a:p>
          <a:p>
            <a:pPr lvl="1"/>
            <a:r>
              <a:rPr lang="en-US" dirty="0"/>
              <a:t>Ensure Form #004 Trade Bona Fide Application is completed and signed, if applicable.  (2002 and 2021R participants only)</a:t>
            </a:r>
          </a:p>
          <a:p>
            <a:pPr lvl="1"/>
            <a:r>
              <a:rPr lang="en-US" dirty="0"/>
              <a:t>Complete the WIOA-TAA Guided Application in IWDS or the paper IWDS-WIOA Standard Application.</a:t>
            </a:r>
          </a:p>
          <a:p>
            <a:pPr lvl="1"/>
            <a:r>
              <a:rPr lang="en-US" dirty="0"/>
              <a:t>Signing local release of information documents.</a:t>
            </a:r>
          </a:p>
          <a:p>
            <a:pPr lvl="1"/>
            <a:r>
              <a:rPr lang="en-US" dirty="0"/>
              <a:t>Complete basic skills testing for all except English Language Learners:</a:t>
            </a:r>
          </a:p>
          <a:p>
            <a:pPr lvl="2"/>
            <a:r>
              <a:rPr lang="en-US" dirty="0"/>
              <a:t>Test for Adult Basic Education (TABE) 11 &amp; 12 Reading and Math; or</a:t>
            </a:r>
          </a:p>
          <a:p>
            <a:pPr lvl="2"/>
            <a:r>
              <a:rPr lang="en-US" dirty="0"/>
              <a:t>Comprehensive Adult Student Assessment Systems (CASAS) GOALS Reading and Math</a:t>
            </a:r>
          </a:p>
          <a:p>
            <a:pPr lvl="1"/>
            <a:endParaRPr lang="en-US" dirty="0"/>
          </a:p>
        </p:txBody>
      </p:sp>
      <p:sp>
        <p:nvSpPr>
          <p:cNvPr id="5" name="Slide Number Placeholder 4">
            <a:extLst>
              <a:ext uri="{FF2B5EF4-FFF2-40B4-BE49-F238E27FC236}">
                <a16:creationId xmlns:a16="http://schemas.microsoft.com/office/drawing/2014/main" id="{76B20804-D492-45C5-BBA7-AF16E820D57B}"/>
              </a:ext>
            </a:extLst>
          </p:cNvPr>
          <p:cNvSpPr>
            <a:spLocks noGrp="1"/>
          </p:cNvSpPr>
          <p:nvPr>
            <p:ph type="sldNum" sz="quarter" idx="12"/>
          </p:nvPr>
        </p:nvSpPr>
        <p:spPr/>
        <p:txBody>
          <a:bodyPr/>
          <a:lstStyle/>
          <a:p>
            <a:fld id="{E8EE1BDA-EAED-4134-8BA8-F8A103E99D1F}" type="slidenum">
              <a:rPr lang="en-US" smtClean="0"/>
              <a:pPr/>
              <a:t>29</a:t>
            </a:fld>
            <a:endParaRPr lang="en-US" dirty="0"/>
          </a:p>
        </p:txBody>
      </p:sp>
    </p:spTree>
    <p:extLst>
      <p:ext uri="{BB962C8B-B14F-4D97-AF65-F5344CB8AC3E}">
        <p14:creationId xmlns:p14="http://schemas.microsoft.com/office/powerpoint/2010/main" val="250474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3936-F132-4C6E-BAC0-319E1126FEF0}"/>
              </a:ext>
            </a:extLst>
          </p:cNvPr>
          <p:cNvSpPr>
            <a:spLocks noGrp="1"/>
          </p:cNvSpPr>
          <p:nvPr>
            <p:ph type="title"/>
          </p:nvPr>
        </p:nvSpPr>
        <p:spPr/>
        <p:txBody>
          <a:bodyPr>
            <a:normAutofit fontScale="90000"/>
          </a:bodyPr>
          <a:lstStyle/>
          <a:p>
            <a:r>
              <a:rPr lang="en-US" dirty="0"/>
              <a:t>Eligibility</a:t>
            </a:r>
          </a:p>
        </p:txBody>
      </p:sp>
      <p:sp>
        <p:nvSpPr>
          <p:cNvPr id="3" name="Content Placeholder 2">
            <a:extLst>
              <a:ext uri="{FF2B5EF4-FFF2-40B4-BE49-F238E27FC236}">
                <a16:creationId xmlns:a16="http://schemas.microsoft.com/office/drawing/2014/main" id="{22CC6AA5-C289-4058-BBEC-77F2A7487F1B}"/>
              </a:ext>
            </a:extLst>
          </p:cNvPr>
          <p:cNvSpPr>
            <a:spLocks noGrp="1"/>
          </p:cNvSpPr>
          <p:nvPr>
            <p:ph idx="1"/>
          </p:nvPr>
        </p:nvSpPr>
        <p:spPr/>
        <p:txBody>
          <a:bodyPr/>
          <a:lstStyle/>
          <a:p>
            <a:r>
              <a:rPr lang="en-US" dirty="0"/>
              <a:t>To be eligible to apply for Trade benefits and services, a participant:</a:t>
            </a:r>
          </a:p>
          <a:p>
            <a:pPr lvl="1"/>
            <a:endParaRPr lang="en-US" dirty="0"/>
          </a:p>
          <a:p>
            <a:pPr lvl="1"/>
            <a:r>
              <a:rPr lang="en-US" dirty="0"/>
              <a:t>Must be a part of the affected certified worker group.</a:t>
            </a:r>
          </a:p>
          <a:p>
            <a:pPr lvl="1"/>
            <a:endParaRPr lang="en-US" sz="500" dirty="0"/>
          </a:p>
          <a:p>
            <a:pPr lvl="1"/>
            <a:r>
              <a:rPr lang="en-US" dirty="0"/>
              <a:t>Must have a Qualifying separation date between Impact and Expiration of a Trade Certification.</a:t>
            </a:r>
          </a:p>
          <a:p>
            <a:pPr lvl="2"/>
            <a:r>
              <a:rPr lang="en-US" dirty="0"/>
              <a:t>Qualifying separation means any total or partial separation of an adversely affected worker from adversely affected employment within the certification period.</a:t>
            </a:r>
          </a:p>
          <a:p>
            <a:pPr marL="457200" lvl="1" indent="0">
              <a:buNone/>
            </a:pPr>
            <a:endParaRPr lang="en-US" sz="500" dirty="0"/>
          </a:p>
          <a:p>
            <a:pPr lvl="1"/>
            <a:r>
              <a:rPr lang="en-US" dirty="0"/>
              <a:t>Must be laid off due to lack of work or plant closure.</a:t>
            </a:r>
          </a:p>
          <a:p>
            <a:pPr lvl="1"/>
            <a:endParaRPr lang="en-US" sz="500" dirty="0"/>
          </a:p>
          <a:p>
            <a:pPr marL="0" indent="0">
              <a:buNone/>
            </a:pPr>
            <a:endParaRPr lang="en-US" dirty="0"/>
          </a:p>
        </p:txBody>
      </p:sp>
      <p:sp>
        <p:nvSpPr>
          <p:cNvPr id="5" name="Slide Number Placeholder 4">
            <a:extLst>
              <a:ext uri="{FF2B5EF4-FFF2-40B4-BE49-F238E27FC236}">
                <a16:creationId xmlns:a16="http://schemas.microsoft.com/office/drawing/2014/main" id="{A39222C7-0695-487B-9913-FA1AFBE93F3D}"/>
              </a:ext>
            </a:extLst>
          </p:cNvPr>
          <p:cNvSpPr>
            <a:spLocks noGrp="1"/>
          </p:cNvSpPr>
          <p:nvPr>
            <p:ph type="sldNum" sz="quarter" idx="12"/>
          </p:nvPr>
        </p:nvSpPr>
        <p:spPr/>
        <p:txBody>
          <a:bodyPr/>
          <a:lstStyle/>
          <a:p>
            <a:fld id="{E8EE1BDA-EAED-4134-8BA8-F8A103E99D1F}" type="slidenum">
              <a:rPr lang="en-US" smtClean="0"/>
              <a:pPr/>
              <a:t>3</a:t>
            </a:fld>
            <a:endParaRPr lang="en-US" dirty="0"/>
          </a:p>
        </p:txBody>
      </p:sp>
    </p:spTree>
    <p:extLst>
      <p:ext uri="{BB962C8B-B14F-4D97-AF65-F5344CB8AC3E}">
        <p14:creationId xmlns:p14="http://schemas.microsoft.com/office/powerpoint/2010/main" val="3449042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CCCBE-765A-4A2A-A854-23C6D5375420}"/>
              </a:ext>
            </a:extLst>
          </p:cNvPr>
          <p:cNvSpPr>
            <a:spLocks noGrp="1"/>
          </p:cNvSpPr>
          <p:nvPr>
            <p:ph type="title"/>
          </p:nvPr>
        </p:nvSpPr>
        <p:spPr/>
        <p:txBody>
          <a:bodyPr>
            <a:noAutofit/>
          </a:bodyPr>
          <a:lstStyle/>
          <a:p>
            <a:r>
              <a:rPr lang="en-US" sz="3200" dirty="0"/>
              <a:t>Trade Enrollment – Application &amp; Testing (cont.)</a:t>
            </a:r>
          </a:p>
        </p:txBody>
      </p:sp>
      <p:sp>
        <p:nvSpPr>
          <p:cNvPr id="3" name="Content Placeholder 2">
            <a:extLst>
              <a:ext uri="{FF2B5EF4-FFF2-40B4-BE49-F238E27FC236}">
                <a16:creationId xmlns:a16="http://schemas.microsoft.com/office/drawing/2014/main" id="{50E1C4CA-0AC1-4B67-8644-27B517254516}"/>
              </a:ext>
            </a:extLst>
          </p:cNvPr>
          <p:cNvSpPr>
            <a:spLocks noGrp="1"/>
          </p:cNvSpPr>
          <p:nvPr>
            <p:ph idx="1"/>
          </p:nvPr>
        </p:nvSpPr>
        <p:spPr/>
        <p:txBody>
          <a:bodyPr/>
          <a:lstStyle/>
          <a:p>
            <a:pPr lvl="1"/>
            <a:r>
              <a:rPr lang="en-US" dirty="0"/>
              <a:t>Basic Skills testing for English Language Learners (English Language Acquisition (ELA)):</a:t>
            </a:r>
          </a:p>
          <a:p>
            <a:pPr lvl="2"/>
            <a:r>
              <a:rPr lang="en-US" dirty="0"/>
              <a:t>BEST Literacy.</a:t>
            </a:r>
          </a:p>
          <a:p>
            <a:pPr lvl="2"/>
            <a:r>
              <a:rPr lang="en-US" dirty="0"/>
              <a:t>BEST Plus 2.0</a:t>
            </a:r>
          </a:p>
          <a:p>
            <a:pPr lvl="2"/>
            <a:r>
              <a:rPr lang="en-US" dirty="0"/>
              <a:t>CASAS Life and Work Reading Assessments.</a:t>
            </a:r>
          </a:p>
          <a:p>
            <a:pPr lvl="1"/>
            <a:endParaRPr lang="en-US" sz="500" dirty="0"/>
          </a:p>
          <a:p>
            <a:pPr lvl="1"/>
            <a:r>
              <a:rPr lang="en-US" dirty="0"/>
              <a:t>See </a:t>
            </a:r>
            <a:r>
              <a:rPr lang="en-US"/>
              <a:t>WIOA Policy 5.9 Basic </a:t>
            </a:r>
            <a:r>
              <a:rPr lang="en-US" dirty="0"/>
              <a:t>Skills Deficiency Assessment Requirements Document.</a:t>
            </a:r>
          </a:p>
          <a:p>
            <a:pPr lvl="1"/>
            <a:endParaRPr lang="en-US" sz="500" dirty="0"/>
          </a:p>
          <a:p>
            <a:pPr lvl="1"/>
            <a:r>
              <a:rPr lang="en-US" dirty="0"/>
              <a:t>Complete a full assessment of the participant’s skills and abilities and start developing the Form #014 Individual Employment Plan (IEP).</a:t>
            </a:r>
          </a:p>
          <a:p>
            <a:pPr lvl="1"/>
            <a:endParaRPr lang="en-US" sz="500" dirty="0"/>
          </a:p>
          <a:p>
            <a:pPr lvl="1"/>
            <a:r>
              <a:rPr lang="en-US" dirty="0"/>
              <a:t>Review and file all required eligibility documentation.</a:t>
            </a:r>
          </a:p>
        </p:txBody>
      </p:sp>
      <p:sp>
        <p:nvSpPr>
          <p:cNvPr id="5" name="Slide Number Placeholder 4">
            <a:extLst>
              <a:ext uri="{FF2B5EF4-FFF2-40B4-BE49-F238E27FC236}">
                <a16:creationId xmlns:a16="http://schemas.microsoft.com/office/drawing/2014/main" id="{BFD4944D-1A2B-4570-979C-A5C87702D9BD}"/>
              </a:ext>
            </a:extLst>
          </p:cNvPr>
          <p:cNvSpPr>
            <a:spLocks noGrp="1"/>
          </p:cNvSpPr>
          <p:nvPr>
            <p:ph type="sldNum" sz="quarter" idx="12"/>
          </p:nvPr>
        </p:nvSpPr>
        <p:spPr/>
        <p:txBody>
          <a:bodyPr/>
          <a:lstStyle/>
          <a:p>
            <a:fld id="{E8EE1BDA-EAED-4134-8BA8-F8A103E99D1F}" type="slidenum">
              <a:rPr lang="en-US" smtClean="0"/>
              <a:pPr/>
              <a:t>30</a:t>
            </a:fld>
            <a:endParaRPr lang="en-US" dirty="0"/>
          </a:p>
        </p:txBody>
      </p:sp>
    </p:spTree>
    <p:extLst>
      <p:ext uri="{BB962C8B-B14F-4D97-AF65-F5344CB8AC3E}">
        <p14:creationId xmlns:p14="http://schemas.microsoft.com/office/powerpoint/2010/main" val="1265205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1ACA3-ABF8-48D9-8939-F2E7817A1505}"/>
              </a:ext>
            </a:extLst>
          </p:cNvPr>
          <p:cNvSpPr>
            <a:spLocks noGrp="1"/>
          </p:cNvSpPr>
          <p:nvPr>
            <p:ph type="title"/>
          </p:nvPr>
        </p:nvSpPr>
        <p:spPr/>
        <p:txBody>
          <a:bodyPr>
            <a:noAutofit/>
          </a:bodyPr>
          <a:lstStyle/>
          <a:p>
            <a:r>
              <a:rPr lang="en-US" sz="2800" dirty="0"/>
              <a:t>Trade Enrollment – Extenuating Circumstances</a:t>
            </a:r>
          </a:p>
        </p:txBody>
      </p:sp>
      <p:sp>
        <p:nvSpPr>
          <p:cNvPr id="3" name="Content Placeholder 2">
            <a:extLst>
              <a:ext uri="{FF2B5EF4-FFF2-40B4-BE49-F238E27FC236}">
                <a16:creationId xmlns:a16="http://schemas.microsoft.com/office/drawing/2014/main" id="{ADBBE29A-C30A-4529-8362-E3F7627D6274}"/>
              </a:ext>
            </a:extLst>
          </p:cNvPr>
          <p:cNvSpPr>
            <a:spLocks noGrp="1"/>
          </p:cNvSpPr>
          <p:nvPr>
            <p:ph idx="1"/>
          </p:nvPr>
        </p:nvSpPr>
        <p:spPr/>
        <p:txBody>
          <a:bodyPr/>
          <a:lstStyle/>
          <a:p>
            <a:r>
              <a:rPr lang="en-US" dirty="0"/>
              <a:t>Granting Extenuating Circumstances</a:t>
            </a:r>
          </a:p>
          <a:p>
            <a:pPr lvl="1"/>
            <a:r>
              <a:rPr lang="en-US" dirty="0"/>
              <a:t>May be available to be used when the 26/26 or 8/16 (for 2021R) deadline was missed through no fault of the participant.</a:t>
            </a:r>
          </a:p>
          <a:p>
            <a:pPr lvl="1"/>
            <a:r>
              <a:rPr lang="en-US" dirty="0"/>
              <a:t>Must be documented.</a:t>
            </a:r>
          </a:p>
          <a:p>
            <a:pPr lvl="1"/>
            <a:r>
              <a:rPr lang="en-US" dirty="0"/>
              <a:t>Should be rare.</a:t>
            </a:r>
          </a:p>
          <a:p>
            <a:pPr lvl="1"/>
            <a:r>
              <a:rPr lang="en-US" dirty="0"/>
              <a:t>Handled on a case-by-case basis.</a:t>
            </a:r>
          </a:p>
          <a:p>
            <a:pPr lvl="1"/>
            <a:r>
              <a:rPr lang="en-US" dirty="0"/>
              <a:t>Must consider the circumstances in a specific order based on applicability for each Trade program year.  See chart on next slide.</a:t>
            </a:r>
          </a:p>
        </p:txBody>
      </p:sp>
      <p:sp>
        <p:nvSpPr>
          <p:cNvPr id="5" name="Slide Number Placeholder 4">
            <a:extLst>
              <a:ext uri="{FF2B5EF4-FFF2-40B4-BE49-F238E27FC236}">
                <a16:creationId xmlns:a16="http://schemas.microsoft.com/office/drawing/2014/main" id="{E846A34C-C1BF-4FD7-9C8A-FE7201E53F9C}"/>
              </a:ext>
            </a:extLst>
          </p:cNvPr>
          <p:cNvSpPr>
            <a:spLocks noGrp="1"/>
          </p:cNvSpPr>
          <p:nvPr>
            <p:ph type="sldNum" sz="quarter" idx="12"/>
          </p:nvPr>
        </p:nvSpPr>
        <p:spPr/>
        <p:txBody>
          <a:bodyPr/>
          <a:lstStyle/>
          <a:p>
            <a:fld id="{E8EE1BDA-EAED-4134-8BA8-F8A103E99D1F}" type="slidenum">
              <a:rPr lang="en-US" smtClean="0"/>
              <a:pPr/>
              <a:t>31</a:t>
            </a:fld>
            <a:endParaRPr lang="en-US" dirty="0"/>
          </a:p>
        </p:txBody>
      </p:sp>
    </p:spTree>
    <p:extLst>
      <p:ext uri="{BB962C8B-B14F-4D97-AF65-F5344CB8AC3E}">
        <p14:creationId xmlns:p14="http://schemas.microsoft.com/office/powerpoint/2010/main" val="33153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D96C-721E-4226-94CB-7D9001F04FC5}"/>
              </a:ext>
            </a:extLst>
          </p:cNvPr>
          <p:cNvSpPr>
            <a:spLocks noGrp="1"/>
          </p:cNvSpPr>
          <p:nvPr>
            <p:ph type="title"/>
          </p:nvPr>
        </p:nvSpPr>
        <p:spPr/>
        <p:txBody>
          <a:bodyPr>
            <a:noAutofit/>
          </a:bodyPr>
          <a:lstStyle/>
          <a:p>
            <a:r>
              <a:rPr lang="en-US" sz="2800" dirty="0"/>
              <a:t>Trade Enrollment – Extenuating Circumstances (cont.)</a:t>
            </a:r>
          </a:p>
        </p:txBody>
      </p:sp>
      <p:graphicFrame>
        <p:nvGraphicFramePr>
          <p:cNvPr id="12" name="Table 13">
            <a:extLst>
              <a:ext uri="{FF2B5EF4-FFF2-40B4-BE49-F238E27FC236}">
                <a16:creationId xmlns:a16="http://schemas.microsoft.com/office/drawing/2014/main" id="{9FE48374-B05F-4642-8404-00A028813DC2}"/>
              </a:ext>
            </a:extLst>
          </p:cNvPr>
          <p:cNvGraphicFramePr>
            <a:graphicFrameLocks noGrp="1"/>
          </p:cNvGraphicFramePr>
          <p:nvPr>
            <p:ph idx="1"/>
            <p:extLst>
              <p:ext uri="{D42A27DB-BD31-4B8C-83A1-F6EECF244321}">
                <p14:modId xmlns:p14="http://schemas.microsoft.com/office/powerpoint/2010/main" val="3755624921"/>
              </p:ext>
            </p:extLst>
          </p:nvPr>
        </p:nvGraphicFramePr>
        <p:xfrm>
          <a:off x="838200" y="2117724"/>
          <a:ext cx="10515600" cy="3762571"/>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732027806"/>
                    </a:ext>
                  </a:extLst>
                </a:gridCol>
                <a:gridCol w="2103120">
                  <a:extLst>
                    <a:ext uri="{9D8B030D-6E8A-4147-A177-3AD203B41FA5}">
                      <a16:colId xmlns:a16="http://schemas.microsoft.com/office/drawing/2014/main" val="1359440116"/>
                    </a:ext>
                  </a:extLst>
                </a:gridCol>
                <a:gridCol w="2103120">
                  <a:extLst>
                    <a:ext uri="{9D8B030D-6E8A-4147-A177-3AD203B41FA5}">
                      <a16:colId xmlns:a16="http://schemas.microsoft.com/office/drawing/2014/main" val="403450324"/>
                    </a:ext>
                  </a:extLst>
                </a:gridCol>
                <a:gridCol w="2103120">
                  <a:extLst>
                    <a:ext uri="{9D8B030D-6E8A-4147-A177-3AD203B41FA5}">
                      <a16:colId xmlns:a16="http://schemas.microsoft.com/office/drawing/2014/main" val="2032027328"/>
                    </a:ext>
                  </a:extLst>
                </a:gridCol>
                <a:gridCol w="2103120">
                  <a:extLst>
                    <a:ext uri="{9D8B030D-6E8A-4147-A177-3AD203B41FA5}">
                      <a16:colId xmlns:a16="http://schemas.microsoft.com/office/drawing/2014/main" val="3134123486"/>
                    </a:ext>
                  </a:extLst>
                </a:gridCol>
              </a:tblGrid>
              <a:tr h="470731">
                <a:tc gridSpan="5">
                  <a:txBody>
                    <a:bodyPr/>
                    <a:lstStyle/>
                    <a:p>
                      <a:pPr algn="ctr"/>
                      <a:r>
                        <a:rPr lang="en-US" dirty="0">
                          <a:solidFill>
                            <a:schemeClr val="tx1"/>
                          </a:solidFill>
                        </a:rPr>
                        <a:t>Granting Extenuating Circumstances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4285657"/>
                  </a:ext>
                </a:extLst>
              </a:tr>
              <a:tr h="745588">
                <a:tc>
                  <a:txBody>
                    <a:bodyPr/>
                    <a:lstStyle/>
                    <a:p>
                      <a:pPr algn="ctr"/>
                      <a:r>
                        <a:rPr lang="en-US" dirty="0">
                          <a:solidFill>
                            <a:schemeClr val="tx1"/>
                          </a:solidFill>
                        </a:rPr>
                        <a:t>Petitions 69,999 and Below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Petitions 70,000 thru 79,000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Petitions 80,000 thru 80,999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Petitions 81,000 </a:t>
                      </a:r>
                    </a:p>
                    <a:p>
                      <a:pPr algn="ctr"/>
                      <a:r>
                        <a:rPr lang="en-US" dirty="0">
                          <a:solidFill>
                            <a:schemeClr val="tx1"/>
                          </a:solidFill>
                        </a:rPr>
                        <a:t>thru 97,999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Petitions 98,000 and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1676351"/>
                  </a:ext>
                </a:extLst>
              </a:tr>
              <a:tr h="534572">
                <a:tc>
                  <a:txBody>
                    <a:bodyPr/>
                    <a:lstStyle/>
                    <a:p>
                      <a:pPr algn="ctr"/>
                      <a:r>
                        <a:rPr lang="en-US" b="1" dirty="0">
                          <a:solidFill>
                            <a:schemeClr val="tx1"/>
                          </a:solidFill>
                        </a:rPr>
                        <a:t>2002 Law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solidFill>
                            <a:schemeClr val="tx1"/>
                          </a:solidFill>
                        </a:rPr>
                        <a:t>2009 Law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solidFill>
                            <a:schemeClr val="tx1"/>
                          </a:solidFill>
                        </a:rPr>
                        <a:t>2011 Law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solidFill>
                            <a:schemeClr val="tx1"/>
                          </a:solidFill>
                        </a:rPr>
                        <a:t>2015 Law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solidFill>
                            <a:schemeClr val="tx1"/>
                          </a:solidFill>
                        </a:rPr>
                        <a:t>2021R Law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0113370"/>
                  </a:ext>
                </a:extLst>
              </a:tr>
              <a:tr h="887889">
                <a:tc>
                  <a:txBody>
                    <a:bodyPr/>
                    <a:lstStyle/>
                    <a:p>
                      <a:pPr marL="285750" indent="-285750">
                        <a:buFont typeface="Arial" panose="020B0604020202020204" pitchFamily="34" charset="0"/>
                        <a:buChar char="•"/>
                      </a:pPr>
                      <a:r>
                        <a:rPr lang="en-US" dirty="0">
                          <a:solidFill>
                            <a:schemeClr val="tx1"/>
                          </a:solidFill>
                        </a:rPr>
                        <a:t>45 Days</a:t>
                      </a:r>
                    </a:p>
                    <a:p>
                      <a:pPr marL="285750" indent="-285750">
                        <a:buFont typeface="Arial" panose="020B0604020202020204" pitchFamily="34" charset="0"/>
                        <a:buChar char="•"/>
                      </a:pPr>
                      <a:r>
                        <a:rPr lang="en-US" dirty="0">
                          <a:solidFill>
                            <a:schemeClr val="tx1"/>
                          </a:solidFill>
                        </a:rPr>
                        <a:t>Equitable Tolling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dirty="0">
                          <a:solidFill>
                            <a:schemeClr val="tx1"/>
                          </a:solidFill>
                        </a:rPr>
                        <a:t>45 Days</a:t>
                      </a:r>
                    </a:p>
                    <a:p>
                      <a:pPr marL="285750" indent="-285750">
                        <a:buFont typeface="Arial" panose="020B0604020202020204" pitchFamily="34" charset="0"/>
                        <a:buChar char="•"/>
                      </a:pPr>
                      <a:r>
                        <a:rPr lang="en-US" dirty="0">
                          <a:solidFill>
                            <a:schemeClr val="tx1"/>
                          </a:solidFill>
                        </a:rPr>
                        <a:t>60 Days Upon Proper Notification</a:t>
                      </a:r>
                    </a:p>
                    <a:p>
                      <a:pPr marL="285750" indent="-285750">
                        <a:buFont typeface="Arial" panose="020B0604020202020204" pitchFamily="34" charset="0"/>
                        <a:buChar char="•"/>
                      </a:pPr>
                      <a:r>
                        <a:rPr lang="en-US" dirty="0">
                          <a:solidFill>
                            <a:schemeClr val="tx1"/>
                          </a:solidFill>
                        </a:rPr>
                        <a:t>State Good Cause</a:t>
                      </a:r>
                    </a:p>
                    <a:p>
                      <a:pPr marL="285750" indent="-285750">
                        <a:buFont typeface="Arial" panose="020B0604020202020204" pitchFamily="34" charset="0"/>
                        <a:buChar char="•"/>
                      </a:pPr>
                      <a:r>
                        <a:rPr lang="en-US" dirty="0">
                          <a:solidFill>
                            <a:schemeClr val="tx1"/>
                          </a:solidFill>
                        </a:rPr>
                        <a:t>Equitable Tolling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dirty="0">
                          <a:solidFill>
                            <a:schemeClr val="tx1"/>
                          </a:solidFill>
                        </a:rPr>
                        <a:t>45 Days</a:t>
                      </a:r>
                    </a:p>
                    <a:p>
                      <a:pPr marL="285750" indent="-285750">
                        <a:buFont typeface="Arial" panose="020B0604020202020204" pitchFamily="34" charset="0"/>
                        <a:buChar char="•"/>
                      </a:pPr>
                      <a:r>
                        <a:rPr lang="en-US" dirty="0">
                          <a:solidFill>
                            <a:schemeClr val="tx1"/>
                          </a:solidFill>
                        </a:rPr>
                        <a:t>Federal Good Cause</a:t>
                      </a:r>
                    </a:p>
                    <a:p>
                      <a:pPr marL="285750" indent="-285750">
                        <a:buFont typeface="Arial" panose="020B0604020202020204" pitchFamily="34" charset="0"/>
                        <a:buChar char="•"/>
                      </a:pPr>
                      <a:r>
                        <a:rPr lang="en-US" dirty="0">
                          <a:solidFill>
                            <a:schemeClr val="tx1"/>
                          </a:solidFill>
                        </a:rPr>
                        <a:t>Equitable Tolling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dirty="0">
                          <a:solidFill>
                            <a:schemeClr val="tx1"/>
                          </a:solidFill>
                        </a:rPr>
                        <a:t>45 Days</a:t>
                      </a:r>
                    </a:p>
                    <a:p>
                      <a:pPr marL="285750" indent="-285750">
                        <a:buFont typeface="Arial" panose="020B0604020202020204" pitchFamily="34" charset="0"/>
                        <a:buChar char="•"/>
                      </a:pPr>
                      <a:r>
                        <a:rPr lang="en-US" dirty="0">
                          <a:solidFill>
                            <a:schemeClr val="tx1"/>
                          </a:solidFill>
                        </a:rPr>
                        <a:t>60 Days Upon Proper Notification</a:t>
                      </a:r>
                    </a:p>
                    <a:p>
                      <a:pPr marL="285750" indent="-285750">
                        <a:buFont typeface="Arial" panose="020B0604020202020204" pitchFamily="34" charset="0"/>
                        <a:buChar char="•"/>
                      </a:pPr>
                      <a:r>
                        <a:rPr lang="en-US" dirty="0">
                          <a:solidFill>
                            <a:schemeClr val="tx1"/>
                          </a:solidFill>
                        </a:rPr>
                        <a:t>Federal Good Cause</a:t>
                      </a:r>
                    </a:p>
                    <a:p>
                      <a:pPr marL="285750" indent="-285750">
                        <a:buFont typeface="Arial" panose="020B0604020202020204" pitchFamily="34" charset="0"/>
                        <a:buChar char="•"/>
                      </a:pPr>
                      <a:r>
                        <a:rPr lang="en-US" dirty="0">
                          <a:solidFill>
                            <a:schemeClr val="tx1"/>
                          </a:solidFill>
                        </a:rPr>
                        <a:t>Equitable Tolling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dirty="0">
                          <a:solidFill>
                            <a:schemeClr val="tx1"/>
                          </a:solidFill>
                        </a:rPr>
                        <a:t>45 Days</a:t>
                      </a:r>
                    </a:p>
                    <a:p>
                      <a:pPr marL="285750" indent="-285750">
                        <a:buFont typeface="Arial" panose="020B0604020202020204" pitchFamily="34" charset="0"/>
                        <a:buChar char="•"/>
                      </a:pPr>
                      <a:r>
                        <a:rPr lang="en-US" dirty="0">
                          <a:solidFill>
                            <a:schemeClr val="tx1"/>
                          </a:solidFill>
                        </a:rPr>
                        <a:t>Equitable Tolling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0679488"/>
                  </a:ext>
                </a:extLst>
              </a:tr>
            </a:tbl>
          </a:graphicData>
        </a:graphic>
      </p:graphicFrame>
      <p:sp>
        <p:nvSpPr>
          <p:cNvPr id="3" name="Slide Number Placeholder 2">
            <a:extLst>
              <a:ext uri="{FF2B5EF4-FFF2-40B4-BE49-F238E27FC236}">
                <a16:creationId xmlns:a16="http://schemas.microsoft.com/office/drawing/2014/main" id="{70F8AE5B-B998-49BB-B688-CD7A4E64C107}"/>
              </a:ext>
            </a:extLst>
          </p:cNvPr>
          <p:cNvSpPr>
            <a:spLocks noGrp="1"/>
          </p:cNvSpPr>
          <p:nvPr>
            <p:ph type="sldNum" sz="quarter" idx="12"/>
          </p:nvPr>
        </p:nvSpPr>
        <p:spPr/>
        <p:txBody>
          <a:bodyPr/>
          <a:lstStyle/>
          <a:p>
            <a:fld id="{E8EE1BDA-EAED-4134-8BA8-F8A103E99D1F}" type="slidenum">
              <a:rPr lang="en-US" smtClean="0"/>
              <a:pPr/>
              <a:t>32</a:t>
            </a:fld>
            <a:endParaRPr lang="en-US" dirty="0"/>
          </a:p>
        </p:txBody>
      </p:sp>
    </p:spTree>
    <p:extLst>
      <p:ext uri="{BB962C8B-B14F-4D97-AF65-F5344CB8AC3E}">
        <p14:creationId xmlns:p14="http://schemas.microsoft.com/office/powerpoint/2010/main" val="2546240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6A76-A685-4E47-9931-074146BBB378}"/>
              </a:ext>
            </a:extLst>
          </p:cNvPr>
          <p:cNvSpPr>
            <a:spLocks noGrp="1"/>
          </p:cNvSpPr>
          <p:nvPr>
            <p:ph type="title"/>
          </p:nvPr>
        </p:nvSpPr>
        <p:spPr/>
        <p:txBody>
          <a:bodyPr>
            <a:noAutofit/>
          </a:bodyPr>
          <a:lstStyle/>
          <a:p>
            <a:r>
              <a:rPr lang="en-US" sz="2800" dirty="0"/>
              <a:t>Trade Enrollment  – Extenuating Circumstances (cont.)</a:t>
            </a:r>
          </a:p>
        </p:txBody>
      </p:sp>
      <p:sp>
        <p:nvSpPr>
          <p:cNvPr id="3" name="Content Placeholder 2">
            <a:extLst>
              <a:ext uri="{FF2B5EF4-FFF2-40B4-BE49-F238E27FC236}">
                <a16:creationId xmlns:a16="http://schemas.microsoft.com/office/drawing/2014/main" id="{63CED8C0-1B53-4232-885F-88437C492BC0}"/>
              </a:ext>
            </a:extLst>
          </p:cNvPr>
          <p:cNvSpPr>
            <a:spLocks noGrp="1"/>
          </p:cNvSpPr>
          <p:nvPr>
            <p:ph idx="1"/>
          </p:nvPr>
        </p:nvSpPr>
        <p:spPr/>
        <p:txBody>
          <a:bodyPr/>
          <a:lstStyle/>
          <a:p>
            <a:r>
              <a:rPr lang="en-US" b="1" dirty="0"/>
              <a:t>45-Day Extenuating Circumstances (20 CFR 618.725(a)(3)): (Applies to all Trade Laws)</a:t>
            </a:r>
            <a:r>
              <a:rPr lang="en-US" dirty="0"/>
              <a:t>  A participant may be issued a waiver or enrolled in training within 45 additional days after the 26/26 or 8/16 (for 2021R) deadline if there are extenuating circumstances that justify the extension.  Circumstances that would justify the extension must be for good cause, which means the participant acted diligently yet was unable to enroll because of exigent circumstances.</a:t>
            </a:r>
          </a:p>
          <a:p>
            <a:endParaRPr lang="en-US" dirty="0"/>
          </a:p>
        </p:txBody>
      </p:sp>
      <p:sp>
        <p:nvSpPr>
          <p:cNvPr id="5" name="Slide Number Placeholder 4">
            <a:extLst>
              <a:ext uri="{FF2B5EF4-FFF2-40B4-BE49-F238E27FC236}">
                <a16:creationId xmlns:a16="http://schemas.microsoft.com/office/drawing/2014/main" id="{8B3AA679-A84F-4C42-81D8-314362227751}"/>
              </a:ext>
            </a:extLst>
          </p:cNvPr>
          <p:cNvSpPr>
            <a:spLocks noGrp="1"/>
          </p:cNvSpPr>
          <p:nvPr>
            <p:ph type="sldNum" sz="quarter" idx="12"/>
          </p:nvPr>
        </p:nvSpPr>
        <p:spPr/>
        <p:txBody>
          <a:bodyPr/>
          <a:lstStyle/>
          <a:p>
            <a:fld id="{E8EE1BDA-EAED-4134-8BA8-F8A103E99D1F}" type="slidenum">
              <a:rPr lang="en-US" smtClean="0"/>
              <a:pPr/>
              <a:t>33</a:t>
            </a:fld>
            <a:endParaRPr lang="en-US" dirty="0"/>
          </a:p>
        </p:txBody>
      </p:sp>
    </p:spTree>
    <p:extLst>
      <p:ext uri="{BB962C8B-B14F-4D97-AF65-F5344CB8AC3E}">
        <p14:creationId xmlns:p14="http://schemas.microsoft.com/office/powerpoint/2010/main" val="929192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4EF07-A429-4FE2-9AB4-F72DBEEBB2BC}"/>
              </a:ext>
            </a:extLst>
          </p:cNvPr>
          <p:cNvSpPr>
            <a:spLocks noGrp="1"/>
          </p:cNvSpPr>
          <p:nvPr>
            <p:ph type="title"/>
          </p:nvPr>
        </p:nvSpPr>
        <p:spPr/>
        <p:txBody>
          <a:bodyPr>
            <a:noAutofit/>
          </a:bodyPr>
          <a:lstStyle/>
          <a:p>
            <a:r>
              <a:rPr lang="en-US" sz="2800" dirty="0"/>
              <a:t>Trade Enrollment – Extenuating Circumstances (cont.)</a:t>
            </a:r>
          </a:p>
        </p:txBody>
      </p:sp>
      <p:sp>
        <p:nvSpPr>
          <p:cNvPr id="3" name="Content Placeholder 2">
            <a:extLst>
              <a:ext uri="{FF2B5EF4-FFF2-40B4-BE49-F238E27FC236}">
                <a16:creationId xmlns:a16="http://schemas.microsoft.com/office/drawing/2014/main" id="{C4C0CAE7-FF1E-4D88-9A03-AA975B9B1B9F}"/>
              </a:ext>
            </a:extLst>
          </p:cNvPr>
          <p:cNvSpPr>
            <a:spLocks noGrp="1"/>
          </p:cNvSpPr>
          <p:nvPr>
            <p:ph idx="1"/>
          </p:nvPr>
        </p:nvSpPr>
        <p:spPr/>
        <p:txBody>
          <a:bodyPr>
            <a:normAutofit fontScale="92500" lnSpcReduction="10000"/>
          </a:bodyPr>
          <a:lstStyle/>
          <a:p>
            <a:r>
              <a:rPr lang="en-US" b="1" dirty="0"/>
              <a:t>State Good Cause</a:t>
            </a:r>
            <a:r>
              <a:rPr lang="en-US" dirty="0"/>
              <a:t>: </a:t>
            </a:r>
            <a:r>
              <a:rPr lang="en-US" b="1" dirty="0"/>
              <a:t>(Applies Only to 2009 Trade Law)</a:t>
            </a:r>
            <a:r>
              <a:rPr lang="en-US" dirty="0"/>
              <a:t> A state Unemployment Insurance (UI) Good Cause provision (law, policy or practice) may be used to waive time limitations governing TRA and enrollment in training. The participant must meet one of the criteria below: </a:t>
            </a:r>
          </a:p>
          <a:p>
            <a:pPr marL="0" lvl="0" indent="0">
              <a:buNone/>
            </a:pPr>
            <a:r>
              <a:rPr lang="en-US" dirty="0"/>
              <a:t>   1) The worker was unaware of his/her rights under the act;</a:t>
            </a:r>
          </a:p>
          <a:p>
            <a:pPr marL="0" lvl="0" indent="0">
              <a:buNone/>
            </a:pPr>
            <a:r>
              <a:rPr lang="en-US" dirty="0"/>
              <a:t>   2) There was a failure by the State or the employer to discharge its</a:t>
            </a:r>
          </a:p>
          <a:p>
            <a:pPr marL="0" lvl="0" indent="0">
              <a:buNone/>
            </a:pPr>
            <a:r>
              <a:rPr lang="en-US" dirty="0"/>
              <a:t>        responsibilities or obligations under the act or the rules;</a:t>
            </a:r>
          </a:p>
          <a:p>
            <a:pPr marL="0" lvl="0" indent="0">
              <a:buNone/>
            </a:pPr>
            <a:r>
              <a:rPr lang="en-US" dirty="0"/>
              <a:t>   3) Any act by the employer in coercing, warning or instructing the</a:t>
            </a:r>
          </a:p>
          <a:p>
            <a:pPr marL="0" lvl="0" indent="0">
              <a:buNone/>
            </a:pPr>
            <a:r>
              <a:rPr lang="en-US" dirty="0"/>
              <a:t>        worker not to pursue his/her benefits or rights; or</a:t>
            </a:r>
          </a:p>
          <a:p>
            <a:pPr marL="0" lvl="0" indent="0">
              <a:buNone/>
            </a:pPr>
            <a:r>
              <a:rPr lang="en-US" dirty="0"/>
              <a:t>   4) Other circumstances beyond the worker’s control.</a:t>
            </a:r>
          </a:p>
          <a:p>
            <a:endParaRPr lang="en-US" dirty="0"/>
          </a:p>
        </p:txBody>
      </p:sp>
      <p:sp>
        <p:nvSpPr>
          <p:cNvPr id="5" name="Slide Number Placeholder 4">
            <a:extLst>
              <a:ext uri="{FF2B5EF4-FFF2-40B4-BE49-F238E27FC236}">
                <a16:creationId xmlns:a16="http://schemas.microsoft.com/office/drawing/2014/main" id="{20D66C65-E4AA-4F4D-A478-EED9B14D6B11}"/>
              </a:ext>
            </a:extLst>
          </p:cNvPr>
          <p:cNvSpPr>
            <a:spLocks noGrp="1"/>
          </p:cNvSpPr>
          <p:nvPr>
            <p:ph type="sldNum" sz="quarter" idx="12"/>
          </p:nvPr>
        </p:nvSpPr>
        <p:spPr/>
        <p:txBody>
          <a:bodyPr/>
          <a:lstStyle/>
          <a:p>
            <a:fld id="{E8EE1BDA-EAED-4134-8BA8-F8A103E99D1F}" type="slidenum">
              <a:rPr lang="en-US" smtClean="0"/>
              <a:pPr/>
              <a:t>34</a:t>
            </a:fld>
            <a:endParaRPr lang="en-US" dirty="0"/>
          </a:p>
        </p:txBody>
      </p:sp>
    </p:spTree>
    <p:extLst>
      <p:ext uri="{BB962C8B-B14F-4D97-AF65-F5344CB8AC3E}">
        <p14:creationId xmlns:p14="http://schemas.microsoft.com/office/powerpoint/2010/main" val="2748039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8BA8F-107F-4DFF-81BD-CF4FE8183A62}"/>
              </a:ext>
            </a:extLst>
          </p:cNvPr>
          <p:cNvSpPr>
            <a:spLocks noGrp="1"/>
          </p:cNvSpPr>
          <p:nvPr>
            <p:ph type="title"/>
          </p:nvPr>
        </p:nvSpPr>
        <p:spPr/>
        <p:txBody>
          <a:bodyPr>
            <a:noAutofit/>
          </a:bodyPr>
          <a:lstStyle/>
          <a:p>
            <a:r>
              <a:rPr lang="en-US" sz="2800" dirty="0"/>
              <a:t>Trade Enrollment – Extenuating Circumstances (cont.)</a:t>
            </a:r>
          </a:p>
        </p:txBody>
      </p:sp>
      <p:sp>
        <p:nvSpPr>
          <p:cNvPr id="3" name="Content Placeholder 2">
            <a:extLst>
              <a:ext uri="{FF2B5EF4-FFF2-40B4-BE49-F238E27FC236}">
                <a16:creationId xmlns:a16="http://schemas.microsoft.com/office/drawing/2014/main" id="{305B488F-C004-4C37-ACFD-B271B77471A5}"/>
              </a:ext>
            </a:extLst>
          </p:cNvPr>
          <p:cNvSpPr>
            <a:spLocks noGrp="1"/>
          </p:cNvSpPr>
          <p:nvPr>
            <p:ph idx="1"/>
          </p:nvPr>
        </p:nvSpPr>
        <p:spPr/>
        <p:txBody>
          <a:bodyPr/>
          <a:lstStyle/>
          <a:p>
            <a:r>
              <a:rPr lang="en-US" b="1" dirty="0"/>
              <a:t>60 Day Proper Notification Exception (20 CFR 618.725(a)(4))</a:t>
            </a:r>
            <a:r>
              <a:rPr lang="en-US" dirty="0"/>
              <a:t>: </a:t>
            </a:r>
            <a:r>
              <a:rPr lang="en-US" b="1" dirty="0"/>
              <a:t>(Applies Only to 2009 and 2015 Trade Law)</a:t>
            </a:r>
            <a:r>
              <a:rPr lang="en-US" dirty="0"/>
              <a:t>   Upon the state’s failure to provide the participant with timely information regarding the applicable training enrollment deadline, the participant must be issued a waiver by the Monday of the first week occurring 60 consecutive calendar days following the date the participant was properly notified.</a:t>
            </a:r>
          </a:p>
          <a:p>
            <a:endParaRPr lang="en-US" dirty="0"/>
          </a:p>
        </p:txBody>
      </p:sp>
      <p:sp>
        <p:nvSpPr>
          <p:cNvPr id="5" name="Slide Number Placeholder 4">
            <a:extLst>
              <a:ext uri="{FF2B5EF4-FFF2-40B4-BE49-F238E27FC236}">
                <a16:creationId xmlns:a16="http://schemas.microsoft.com/office/drawing/2014/main" id="{7236C9D5-3352-4656-B054-E61A649F32F0}"/>
              </a:ext>
            </a:extLst>
          </p:cNvPr>
          <p:cNvSpPr>
            <a:spLocks noGrp="1"/>
          </p:cNvSpPr>
          <p:nvPr>
            <p:ph type="sldNum" sz="quarter" idx="12"/>
          </p:nvPr>
        </p:nvSpPr>
        <p:spPr/>
        <p:txBody>
          <a:bodyPr/>
          <a:lstStyle/>
          <a:p>
            <a:fld id="{E8EE1BDA-EAED-4134-8BA8-F8A103E99D1F}" type="slidenum">
              <a:rPr lang="en-US" smtClean="0"/>
              <a:pPr/>
              <a:t>35</a:t>
            </a:fld>
            <a:endParaRPr lang="en-US" dirty="0"/>
          </a:p>
        </p:txBody>
      </p:sp>
    </p:spTree>
    <p:extLst>
      <p:ext uri="{BB962C8B-B14F-4D97-AF65-F5344CB8AC3E}">
        <p14:creationId xmlns:p14="http://schemas.microsoft.com/office/powerpoint/2010/main" val="1186679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213F-D10E-494B-A50C-F3573373C84A}"/>
              </a:ext>
            </a:extLst>
          </p:cNvPr>
          <p:cNvSpPr>
            <a:spLocks noGrp="1"/>
          </p:cNvSpPr>
          <p:nvPr>
            <p:ph type="title"/>
          </p:nvPr>
        </p:nvSpPr>
        <p:spPr/>
        <p:txBody>
          <a:bodyPr>
            <a:noAutofit/>
          </a:bodyPr>
          <a:lstStyle/>
          <a:p>
            <a:r>
              <a:rPr lang="en-US" sz="2800" dirty="0"/>
              <a:t>Trade Enrollment – Extenuating Circumstances (cont.)</a:t>
            </a:r>
          </a:p>
        </p:txBody>
      </p:sp>
      <p:sp>
        <p:nvSpPr>
          <p:cNvPr id="3" name="Content Placeholder 2">
            <a:extLst>
              <a:ext uri="{FF2B5EF4-FFF2-40B4-BE49-F238E27FC236}">
                <a16:creationId xmlns:a16="http://schemas.microsoft.com/office/drawing/2014/main" id="{2B430C31-EC69-4F5C-8707-4DA24625F6FD}"/>
              </a:ext>
            </a:extLst>
          </p:cNvPr>
          <p:cNvSpPr>
            <a:spLocks noGrp="1"/>
          </p:cNvSpPr>
          <p:nvPr>
            <p:ph idx="1"/>
          </p:nvPr>
        </p:nvSpPr>
        <p:spPr/>
        <p:txBody>
          <a:bodyPr>
            <a:normAutofit fontScale="55000" lnSpcReduction="20000"/>
          </a:bodyPr>
          <a:lstStyle/>
          <a:p>
            <a:r>
              <a:rPr lang="en-US" b="1" dirty="0"/>
              <a:t>Federal Good Cause Provisions (20 CFR 618.730)</a:t>
            </a:r>
            <a:r>
              <a:rPr lang="en-US" dirty="0"/>
              <a:t>: </a:t>
            </a:r>
            <a:r>
              <a:rPr lang="en-US" b="1" dirty="0"/>
              <a:t>(Applies to 2011 and 2015 Trade Law)</a:t>
            </a:r>
            <a:r>
              <a:rPr lang="en-US" dirty="0"/>
              <a:t>  States must waive the time limitations with respect to an application for TRA, enrollment in training, or receipt of a training waiver if the participant shows good cause. The following factors should be considered when determining whether good cause exists</a:t>
            </a:r>
            <a:r>
              <a:rPr lang="en-US" b="1" dirty="0"/>
              <a:t>:</a:t>
            </a:r>
          </a:p>
          <a:p>
            <a:endParaRPr lang="en-US" sz="700" dirty="0"/>
          </a:p>
          <a:p>
            <a:pPr marL="0" lvl="0" indent="0">
              <a:lnSpc>
                <a:spcPct val="120000"/>
              </a:lnSpc>
              <a:spcBef>
                <a:spcPts val="0"/>
              </a:spcBef>
              <a:buNone/>
            </a:pPr>
            <a:r>
              <a:rPr lang="en-US" dirty="0"/>
              <a:t>     1) Whether the State failed to provide timely notice of the need to act before the deadline passed;</a:t>
            </a:r>
          </a:p>
          <a:p>
            <a:pPr marL="0" indent="0">
              <a:lnSpc>
                <a:spcPct val="120000"/>
              </a:lnSpc>
              <a:spcBef>
                <a:spcPts val="0"/>
              </a:spcBef>
              <a:buNone/>
            </a:pPr>
            <a:r>
              <a:rPr lang="en-US" dirty="0"/>
              <a:t>     2) Whether factors outside the control of the worker prevented the worker from taking timely action to meet the deadline;</a:t>
            </a:r>
          </a:p>
          <a:p>
            <a:pPr marL="0" indent="0">
              <a:lnSpc>
                <a:spcPct val="120000"/>
              </a:lnSpc>
              <a:spcBef>
                <a:spcPts val="0"/>
              </a:spcBef>
              <a:buNone/>
            </a:pPr>
            <a:r>
              <a:rPr lang="en-US" dirty="0"/>
              <a:t>     3) Whether the worker attempted to seek an extension of time by promptly notifying the State;</a:t>
            </a:r>
          </a:p>
          <a:p>
            <a:pPr marL="0" indent="0">
              <a:lnSpc>
                <a:spcPct val="120000"/>
              </a:lnSpc>
              <a:spcBef>
                <a:spcPts val="0"/>
              </a:spcBef>
              <a:buNone/>
            </a:pPr>
            <a:r>
              <a:rPr lang="en-US" dirty="0"/>
              <a:t>     4) Whether the worker was physically unable to take timely action to meet the deadline;</a:t>
            </a:r>
          </a:p>
          <a:p>
            <a:pPr marL="0" lvl="0" indent="0">
              <a:lnSpc>
                <a:spcPct val="120000"/>
              </a:lnSpc>
              <a:spcBef>
                <a:spcPts val="0"/>
              </a:spcBef>
              <a:buNone/>
            </a:pPr>
            <a:r>
              <a:rPr lang="en-US" dirty="0"/>
              <a:t>     5) Whether the employer warned, instructed, threatened, or coerced the worker in any way that prevented  the worker’s timely</a:t>
            </a:r>
          </a:p>
          <a:p>
            <a:pPr marL="0" lvl="0" indent="0">
              <a:lnSpc>
                <a:spcPct val="120000"/>
              </a:lnSpc>
              <a:spcBef>
                <a:spcPts val="0"/>
              </a:spcBef>
              <a:buNone/>
            </a:pPr>
            <a:r>
              <a:rPr lang="en-US" dirty="0"/>
              <a:t>          filing of an application for TRA or enrolling in training;</a:t>
            </a:r>
          </a:p>
          <a:p>
            <a:pPr marL="0" lvl="0" indent="0">
              <a:lnSpc>
                <a:spcPct val="120000"/>
              </a:lnSpc>
              <a:spcBef>
                <a:spcPts val="0"/>
              </a:spcBef>
              <a:buNone/>
            </a:pPr>
            <a:r>
              <a:rPr lang="en-US" dirty="0"/>
              <a:t>     6) Whether the State failed to perform its affirmative duty to provide advice reasonably necessary for the protection of the </a:t>
            </a:r>
          </a:p>
          <a:p>
            <a:pPr marL="0" lvl="0" indent="0">
              <a:lnSpc>
                <a:spcPct val="120000"/>
              </a:lnSpc>
              <a:spcBef>
                <a:spcPts val="0"/>
              </a:spcBef>
              <a:buNone/>
            </a:pPr>
            <a:r>
              <a:rPr lang="en-US" dirty="0"/>
              <a:t>          worker’s entitlement to TRA; and</a:t>
            </a:r>
          </a:p>
          <a:p>
            <a:pPr marL="0" lvl="0" indent="0">
              <a:lnSpc>
                <a:spcPct val="120000"/>
              </a:lnSpc>
              <a:spcBef>
                <a:spcPts val="0"/>
              </a:spcBef>
              <a:buNone/>
            </a:pPr>
            <a:r>
              <a:rPr lang="en-US" dirty="0"/>
              <a:t>      7) Other compelling reasons or circumstances that would prevent a reasonable person from meeting a deadline.</a:t>
            </a:r>
          </a:p>
          <a:p>
            <a:endParaRPr lang="en-US" dirty="0"/>
          </a:p>
        </p:txBody>
      </p:sp>
      <p:sp>
        <p:nvSpPr>
          <p:cNvPr id="5" name="Slide Number Placeholder 4">
            <a:extLst>
              <a:ext uri="{FF2B5EF4-FFF2-40B4-BE49-F238E27FC236}">
                <a16:creationId xmlns:a16="http://schemas.microsoft.com/office/drawing/2014/main" id="{03AE6C98-6981-45F1-A386-42D3CE909B5D}"/>
              </a:ext>
            </a:extLst>
          </p:cNvPr>
          <p:cNvSpPr>
            <a:spLocks noGrp="1"/>
          </p:cNvSpPr>
          <p:nvPr>
            <p:ph type="sldNum" sz="quarter" idx="12"/>
          </p:nvPr>
        </p:nvSpPr>
        <p:spPr/>
        <p:txBody>
          <a:bodyPr/>
          <a:lstStyle/>
          <a:p>
            <a:fld id="{E8EE1BDA-EAED-4134-8BA8-F8A103E99D1F}" type="slidenum">
              <a:rPr lang="en-US" smtClean="0"/>
              <a:pPr/>
              <a:t>36</a:t>
            </a:fld>
            <a:endParaRPr lang="en-US" dirty="0"/>
          </a:p>
        </p:txBody>
      </p:sp>
    </p:spTree>
    <p:extLst>
      <p:ext uri="{BB962C8B-B14F-4D97-AF65-F5344CB8AC3E}">
        <p14:creationId xmlns:p14="http://schemas.microsoft.com/office/powerpoint/2010/main" val="851099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3BF21-D935-439B-B3C0-CA7666E5B4CF}"/>
              </a:ext>
            </a:extLst>
          </p:cNvPr>
          <p:cNvSpPr>
            <a:spLocks noGrp="1"/>
          </p:cNvSpPr>
          <p:nvPr>
            <p:ph type="title"/>
          </p:nvPr>
        </p:nvSpPr>
        <p:spPr/>
        <p:txBody>
          <a:bodyPr>
            <a:noAutofit/>
          </a:bodyPr>
          <a:lstStyle/>
          <a:p>
            <a:r>
              <a:rPr lang="en-US" sz="2800" dirty="0"/>
              <a:t>Trade Enrollment – Extenuating Circumstances (cont.)</a:t>
            </a:r>
          </a:p>
        </p:txBody>
      </p:sp>
      <p:sp>
        <p:nvSpPr>
          <p:cNvPr id="3" name="Content Placeholder 2">
            <a:extLst>
              <a:ext uri="{FF2B5EF4-FFF2-40B4-BE49-F238E27FC236}">
                <a16:creationId xmlns:a16="http://schemas.microsoft.com/office/drawing/2014/main" id="{B9E926EC-75E3-450D-87A1-E34A7B8E3592}"/>
              </a:ext>
            </a:extLst>
          </p:cNvPr>
          <p:cNvSpPr>
            <a:spLocks noGrp="1"/>
          </p:cNvSpPr>
          <p:nvPr>
            <p:ph idx="1"/>
          </p:nvPr>
        </p:nvSpPr>
        <p:spPr/>
        <p:txBody>
          <a:bodyPr>
            <a:normAutofit fontScale="62500" lnSpcReduction="20000"/>
          </a:bodyPr>
          <a:lstStyle/>
          <a:p>
            <a:r>
              <a:rPr lang="en-US" b="1" dirty="0"/>
              <a:t>Equitable Tolling (20 CFR 618.888)</a:t>
            </a:r>
            <a:r>
              <a:rPr lang="en-US" dirty="0"/>
              <a:t>:  </a:t>
            </a:r>
            <a:r>
              <a:rPr lang="en-US" b="1" dirty="0"/>
              <a:t>(Applies to all Trade Laws)</a:t>
            </a:r>
            <a:r>
              <a:rPr lang="en-US" dirty="0"/>
              <a:t> A Trade Program deadline must be equitably tolled when:</a:t>
            </a:r>
          </a:p>
          <a:p>
            <a:pPr marL="0" lvl="0" indent="0">
              <a:lnSpc>
                <a:spcPct val="120000"/>
              </a:lnSpc>
              <a:spcBef>
                <a:spcPts val="0"/>
              </a:spcBef>
              <a:buNone/>
            </a:pPr>
            <a:endParaRPr lang="en-US" sz="600" dirty="0"/>
          </a:p>
          <a:p>
            <a:pPr marL="0" lvl="0" indent="0">
              <a:lnSpc>
                <a:spcPct val="120000"/>
              </a:lnSpc>
              <a:spcBef>
                <a:spcPts val="0"/>
              </a:spcBef>
              <a:buNone/>
            </a:pPr>
            <a:r>
              <a:rPr lang="en-US" dirty="0"/>
              <a:t>    1) an extraordinary circumstance prevented an individual’s timely action; and</a:t>
            </a:r>
          </a:p>
          <a:p>
            <a:pPr marL="0" lvl="0" indent="0">
              <a:lnSpc>
                <a:spcPct val="120000"/>
              </a:lnSpc>
              <a:spcBef>
                <a:spcPts val="0"/>
              </a:spcBef>
              <a:buNone/>
            </a:pPr>
            <a:r>
              <a:rPr lang="en-US" dirty="0"/>
              <a:t>    2) the individual otherwise acted with diligence</a:t>
            </a:r>
          </a:p>
          <a:p>
            <a:pPr marL="0" lvl="0" indent="0">
              <a:lnSpc>
                <a:spcPct val="120000"/>
              </a:lnSpc>
              <a:spcBef>
                <a:spcPts val="0"/>
              </a:spcBef>
              <a:buNone/>
            </a:pPr>
            <a:r>
              <a:rPr lang="en-US" dirty="0"/>
              <a:t>    3) When an individual fails to take timely action because the State failed to give notice required </a:t>
            </a:r>
          </a:p>
          <a:p>
            <a:pPr marL="0" lvl="0" indent="0">
              <a:lnSpc>
                <a:spcPct val="120000"/>
              </a:lnSpc>
              <a:spcBef>
                <a:spcPts val="0"/>
              </a:spcBef>
              <a:buNone/>
            </a:pPr>
            <a:r>
              <a:rPr lang="en-US" dirty="0"/>
              <a:t>         under this part, that failure is prima facie evidence of an extraordinary circumstance.</a:t>
            </a:r>
          </a:p>
          <a:p>
            <a:pPr marL="0" lvl="0" indent="0">
              <a:lnSpc>
                <a:spcPct val="120000"/>
              </a:lnSpc>
              <a:spcBef>
                <a:spcPts val="0"/>
              </a:spcBef>
              <a:buNone/>
            </a:pPr>
            <a:r>
              <a:rPr lang="en-US" dirty="0"/>
              <a:t>    4) If the individual did not receive the required notice, but otherwise received actual notice with </a:t>
            </a:r>
          </a:p>
          <a:p>
            <a:pPr marL="0" lvl="0" indent="0">
              <a:lnSpc>
                <a:spcPct val="120000"/>
              </a:lnSpc>
              <a:spcBef>
                <a:spcPts val="0"/>
              </a:spcBef>
              <a:buNone/>
            </a:pPr>
            <a:r>
              <a:rPr lang="en-US" dirty="0"/>
              <a:t>         sufficient time to take timely action, the last of receipt of the required notice is not evidence of an </a:t>
            </a:r>
          </a:p>
          <a:p>
            <a:pPr marL="0" lvl="0" indent="0">
              <a:lnSpc>
                <a:spcPct val="120000"/>
              </a:lnSpc>
              <a:spcBef>
                <a:spcPts val="0"/>
              </a:spcBef>
              <a:buNone/>
            </a:pPr>
            <a:r>
              <a:rPr lang="en-US" dirty="0"/>
              <a:t>         extraordinary circumstance.</a:t>
            </a:r>
          </a:p>
          <a:p>
            <a:pPr marL="0" lvl="0" indent="0">
              <a:lnSpc>
                <a:spcPct val="120000"/>
              </a:lnSpc>
              <a:spcBef>
                <a:spcPts val="0"/>
              </a:spcBef>
              <a:buNone/>
            </a:pPr>
            <a:r>
              <a:rPr lang="en-US" dirty="0"/>
              <a:t>    5) A Trade Program deadline equitably tolled under this section is tolled for the time period during which</a:t>
            </a:r>
          </a:p>
          <a:p>
            <a:pPr marL="0" lvl="0" indent="0">
              <a:lnSpc>
                <a:spcPct val="120000"/>
              </a:lnSpc>
              <a:spcBef>
                <a:spcPts val="0"/>
              </a:spcBef>
              <a:buNone/>
            </a:pPr>
            <a:r>
              <a:rPr lang="en-US" dirty="0"/>
              <a:t>         the extraordinary circumstance exists. Once that circumstance is resolved, the time period that was tolled </a:t>
            </a:r>
          </a:p>
          <a:p>
            <a:pPr marL="0" lvl="0" indent="0">
              <a:lnSpc>
                <a:spcPct val="120000"/>
              </a:lnSpc>
              <a:spcBef>
                <a:spcPts val="0"/>
              </a:spcBef>
              <a:buNone/>
            </a:pPr>
            <a:r>
              <a:rPr lang="en-US" dirty="0"/>
              <a:t>         begins to run again.</a:t>
            </a:r>
          </a:p>
          <a:p>
            <a:pPr marL="0" indent="0">
              <a:lnSpc>
                <a:spcPct val="120000"/>
              </a:lnSpc>
              <a:spcBef>
                <a:spcPts val="0"/>
              </a:spcBef>
              <a:buNone/>
            </a:pPr>
            <a:r>
              <a:rPr lang="en-US" dirty="0"/>
              <a:t>    6) Equitable tolling may extend an otherwise expired Trade Program deadline by no more than 36 months.</a:t>
            </a:r>
          </a:p>
        </p:txBody>
      </p:sp>
      <p:sp>
        <p:nvSpPr>
          <p:cNvPr id="5" name="Slide Number Placeholder 4">
            <a:extLst>
              <a:ext uri="{FF2B5EF4-FFF2-40B4-BE49-F238E27FC236}">
                <a16:creationId xmlns:a16="http://schemas.microsoft.com/office/drawing/2014/main" id="{4606F880-4900-47BF-9509-E0974234E6CC}"/>
              </a:ext>
            </a:extLst>
          </p:cNvPr>
          <p:cNvSpPr>
            <a:spLocks noGrp="1"/>
          </p:cNvSpPr>
          <p:nvPr>
            <p:ph type="sldNum" sz="quarter" idx="12"/>
          </p:nvPr>
        </p:nvSpPr>
        <p:spPr/>
        <p:txBody>
          <a:bodyPr/>
          <a:lstStyle/>
          <a:p>
            <a:fld id="{E8EE1BDA-EAED-4134-8BA8-F8A103E99D1F}" type="slidenum">
              <a:rPr lang="en-US" smtClean="0"/>
              <a:pPr/>
              <a:t>37</a:t>
            </a:fld>
            <a:endParaRPr lang="en-US" dirty="0"/>
          </a:p>
        </p:txBody>
      </p:sp>
    </p:spTree>
    <p:extLst>
      <p:ext uri="{BB962C8B-B14F-4D97-AF65-F5344CB8AC3E}">
        <p14:creationId xmlns:p14="http://schemas.microsoft.com/office/powerpoint/2010/main" val="2333017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E531-A05C-4C2F-8209-A2FC4C4E5999}"/>
              </a:ext>
            </a:extLst>
          </p:cNvPr>
          <p:cNvSpPr>
            <a:spLocks noGrp="1"/>
          </p:cNvSpPr>
          <p:nvPr>
            <p:ph type="title"/>
          </p:nvPr>
        </p:nvSpPr>
        <p:spPr/>
        <p:txBody>
          <a:bodyPr>
            <a:noAutofit/>
          </a:bodyPr>
          <a:lstStyle/>
          <a:p>
            <a:r>
              <a:rPr lang="en-US" sz="3600" dirty="0"/>
              <a:t>Trade Enrollment – Co-Enrollment</a:t>
            </a:r>
          </a:p>
        </p:txBody>
      </p:sp>
      <p:sp>
        <p:nvSpPr>
          <p:cNvPr id="3" name="Content Placeholder 2">
            <a:extLst>
              <a:ext uri="{FF2B5EF4-FFF2-40B4-BE49-F238E27FC236}">
                <a16:creationId xmlns:a16="http://schemas.microsoft.com/office/drawing/2014/main" id="{B1293BA1-4E3D-4530-9496-751630B6193C}"/>
              </a:ext>
            </a:extLst>
          </p:cNvPr>
          <p:cNvSpPr>
            <a:spLocks noGrp="1"/>
          </p:cNvSpPr>
          <p:nvPr>
            <p:ph idx="1"/>
          </p:nvPr>
        </p:nvSpPr>
        <p:spPr/>
        <p:txBody>
          <a:bodyPr>
            <a:normAutofit fontScale="62500" lnSpcReduction="20000"/>
          </a:bodyPr>
          <a:lstStyle/>
          <a:p>
            <a:r>
              <a:rPr lang="en-US" dirty="0"/>
              <a:t>Co-Enrollment in WIOA Dislocated Worker Program and any other appropriate partner programs required.</a:t>
            </a:r>
          </a:p>
          <a:p>
            <a:r>
              <a:rPr lang="en-US" dirty="0"/>
              <a:t>Eligibility criteria of a dislocated worker defined at WIOA sec. 3(15).</a:t>
            </a:r>
          </a:p>
          <a:p>
            <a:r>
              <a:rPr lang="en-US" dirty="0"/>
              <a:t>Selective Service registration requirement</a:t>
            </a:r>
          </a:p>
          <a:p>
            <a:pPr lvl="1"/>
            <a:r>
              <a:rPr lang="en-US" dirty="0"/>
              <a:t>Co-enrollment exemption for those who do not meet.</a:t>
            </a:r>
          </a:p>
          <a:p>
            <a:r>
              <a:rPr lang="en-US" dirty="0"/>
              <a:t>Co-enrollment allows for coordination of funds for training and services.</a:t>
            </a:r>
          </a:p>
          <a:p>
            <a:pPr lvl="1"/>
            <a:r>
              <a:rPr lang="en-US" dirty="0"/>
              <a:t>WIOA may pay for reemployment services, training, and supportive services not payable with Trade Program funds.</a:t>
            </a:r>
          </a:p>
          <a:p>
            <a:r>
              <a:rPr lang="en-US" dirty="0"/>
              <a:t>Participants may choose to decline co-enrollment in WIOA.</a:t>
            </a:r>
          </a:p>
          <a:p>
            <a:r>
              <a:rPr lang="en-US" dirty="0"/>
              <a:t>Participants cannot be denied benefits or services under the Trade Program based on ineligibility for or declining co-enrollment in WIOA.</a:t>
            </a:r>
          </a:p>
          <a:p>
            <a:r>
              <a:rPr lang="en-US" dirty="0"/>
              <a:t>WIOA follow-up services</a:t>
            </a:r>
          </a:p>
          <a:p>
            <a:pPr lvl="1"/>
            <a:r>
              <a:rPr lang="en-US" dirty="0"/>
              <a:t>Provided for participants in unsubsidized employment.</a:t>
            </a:r>
          </a:p>
          <a:p>
            <a:pPr lvl="1"/>
            <a:r>
              <a:rPr lang="en-US" dirty="0"/>
              <a:t>Up to 12 months after the first day of employment.</a:t>
            </a:r>
          </a:p>
          <a:p>
            <a:r>
              <a:rPr lang="en-US" dirty="0"/>
              <a:t>See the WIOA Title 1B Service Matrix.</a:t>
            </a:r>
          </a:p>
        </p:txBody>
      </p:sp>
      <p:sp>
        <p:nvSpPr>
          <p:cNvPr id="5" name="Slide Number Placeholder 4">
            <a:extLst>
              <a:ext uri="{FF2B5EF4-FFF2-40B4-BE49-F238E27FC236}">
                <a16:creationId xmlns:a16="http://schemas.microsoft.com/office/drawing/2014/main" id="{9D35960C-F276-4D84-B333-AFD98F211964}"/>
              </a:ext>
            </a:extLst>
          </p:cNvPr>
          <p:cNvSpPr>
            <a:spLocks noGrp="1"/>
          </p:cNvSpPr>
          <p:nvPr>
            <p:ph type="sldNum" sz="quarter" idx="12"/>
          </p:nvPr>
        </p:nvSpPr>
        <p:spPr/>
        <p:txBody>
          <a:bodyPr/>
          <a:lstStyle/>
          <a:p>
            <a:fld id="{E8EE1BDA-EAED-4134-8BA8-F8A103E99D1F}" type="slidenum">
              <a:rPr lang="en-US" smtClean="0"/>
              <a:pPr/>
              <a:t>38</a:t>
            </a:fld>
            <a:endParaRPr lang="en-US" dirty="0"/>
          </a:p>
        </p:txBody>
      </p:sp>
    </p:spTree>
    <p:extLst>
      <p:ext uri="{BB962C8B-B14F-4D97-AF65-F5344CB8AC3E}">
        <p14:creationId xmlns:p14="http://schemas.microsoft.com/office/powerpoint/2010/main" val="2334411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F98FC-8A26-4187-9239-E2868BD7EEF5}"/>
              </a:ext>
            </a:extLst>
          </p:cNvPr>
          <p:cNvSpPr>
            <a:spLocks noGrp="1"/>
          </p:cNvSpPr>
          <p:nvPr>
            <p:ph type="title"/>
          </p:nvPr>
        </p:nvSpPr>
        <p:spPr/>
        <p:txBody>
          <a:bodyPr>
            <a:normAutofit fontScale="90000"/>
          </a:bodyPr>
          <a:lstStyle/>
          <a:p>
            <a:r>
              <a:rPr lang="en-US" dirty="0"/>
              <a:t>Enrollment - Application</a:t>
            </a:r>
          </a:p>
        </p:txBody>
      </p:sp>
      <p:sp>
        <p:nvSpPr>
          <p:cNvPr id="3" name="Content Placeholder 2">
            <a:extLst>
              <a:ext uri="{FF2B5EF4-FFF2-40B4-BE49-F238E27FC236}">
                <a16:creationId xmlns:a16="http://schemas.microsoft.com/office/drawing/2014/main" id="{556BB3A7-A977-4A9D-B5A8-EF6E00389127}"/>
              </a:ext>
            </a:extLst>
          </p:cNvPr>
          <p:cNvSpPr>
            <a:spLocks noGrp="1"/>
          </p:cNvSpPr>
          <p:nvPr>
            <p:ph idx="1"/>
          </p:nvPr>
        </p:nvSpPr>
        <p:spPr/>
        <p:txBody>
          <a:bodyPr/>
          <a:lstStyle/>
          <a:p>
            <a:r>
              <a:rPr lang="en-US" dirty="0"/>
              <a:t>All participants must have a completed application.</a:t>
            </a:r>
          </a:p>
          <a:p>
            <a:pPr lvl="1"/>
            <a:r>
              <a:rPr lang="en-US" dirty="0"/>
              <a:t>WIOA-TAA Guided Application in IWDS.</a:t>
            </a:r>
          </a:p>
          <a:p>
            <a:pPr lvl="2"/>
            <a:r>
              <a:rPr lang="en-US" dirty="0"/>
              <a:t>Must be printed, signed, dated and placed in participant file.</a:t>
            </a:r>
          </a:p>
          <a:p>
            <a:pPr lvl="1"/>
            <a:r>
              <a:rPr lang="en-US" dirty="0"/>
              <a:t>Form #002 Trade-WIOA Standard Application (paper).</a:t>
            </a:r>
          </a:p>
          <a:p>
            <a:pPr lvl="2"/>
            <a:r>
              <a:rPr lang="en-US" dirty="0"/>
              <a:t>The WIOA-TAA Guided Application in IWDS is still required.</a:t>
            </a:r>
          </a:p>
          <a:p>
            <a:r>
              <a:rPr lang="en-US" dirty="0"/>
              <a:t>Things to pay close attention to when completing the guided application:</a:t>
            </a:r>
          </a:p>
          <a:p>
            <a:pPr lvl="1"/>
            <a:r>
              <a:rPr lang="en-US" dirty="0"/>
              <a:t>Trade impacted job should be the only one marked as “Yes” for Dislocation Job.</a:t>
            </a:r>
          </a:p>
          <a:p>
            <a:pPr lvl="1"/>
            <a:endParaRPr lang="en-US" dirty="0"/>
          </a:p>
        </p:txBody>
      </p:sp>
      <p:sp>
        <p:nvSpPr>
          <p:cNvPr id="5" name="Slide Number Placeholder 4">
            <a:extLst>
              <a:ext uri="{FF2B5EF4-FFF2-40B4-BE49-F238E27FC236}">
                <a16:creationId xmlns:a16="http://schemas.microsoft.com/office/drawing/2014/main" id="{90CFBDD9-5EEC-4AA9-8604-0446E046B91A}"/>
              </a:ext>
            </a:extLst>
          </p:cNvPr>
          <p:cNvSpPr>
            <a:spLocks noGrp="1"/>
          </p:cNvSpPr>
          <p:nvPr>
            <p:ph type="sldNum" sz="quarter" idx="12"/>
          </p:nvPr>
        </p:nvSpPr>
        <p:spPr/>
        <p:txBody>
          <a:bodyPr/>
          <a:lstStyle/>
          <a:p>
            <a:fld id="{E8EE1BDA-EAED-4134-8BA8-F8A103E99D1F}" type="slidenum">
              <a:rPr lang="en-US" smtClean="0"/>
              <a:pPr/>
              <a:t>39</a:t>
            </a:fld>
            <a:endParaRPr lang="en-US" dirty="0"/>
          </a:p>
        </p:txBody>
      </p:sp>
      <p:pic>
        <p:nvPicPr>
          <p:cNvPr id="6" name="Picture 5">
            <a:extLst>
              <a:ext uri="{FF2B5EF4-FFF2-40B4-BE49-F238E27FC236}">
                <a16:creationId xmlns:a16="http://schemas.microsoft.com/office/drawing/2014/main" id="{9A0EBE3D-4244-41D1-8309-80B2D40E379C}"/>
              </a:ext>
            </a:extLst>
          </p:cNvPr>
          <p:cNvPicPr>
            <a:picLocks noChangeAspect="1"/>
          </p:cNvPicPr>
          <p:nvPr/>
        </p:nvPicPr>
        <p:blipFill>
          <a:blip r:embed="rId2"/>
          <a:stretch>
            <a:fillRect/>
          </a:stretch>
        </p:blipFill>
        <p:spPr>
          <a:xfrm>
            <a:off x="1771650" y="5323682"/>
            <a:ext cx="7639050" cy="628650"/>
          </a:xfrm>
          <a:prstGeom prst="rect">
            <a:avLst/>
          </a:prstGeom>
        </p:spPr>
      </p:pic>
    </p:spTree>
    <p:extLst>
      <p:ext uri="{BB962C8B-B14F-4D97-AF65-F5344CB8AC3E}">
        <p14:creationId xmlns:p14="http://schemas.microsoft.com/office/powerpoint/2010/main" val="361839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7C67-0B05-4283-A4F7-E979F4BED2BD}"/>
              </a:ext>
            </a:extLst>
          </p:cNvPr>
          <p:cNvSpPr>
            <a:spLocks noGrp="1"/>
          </p:cNvSpPr>
          <p:nvPr>
            <p:ph type="title"/>
          </p:nvPr>
        </p:nvSpPr>
        <p:spPr/>
        <p:txBody>
          <a:bodyPr>
            <a:normAutofit fontScale="90000"/>
          </a:bodyPr>
          <a:lstStyle/>
          <a:p>
            <a:r>
              <a:rPr lang="en-US" dirty="0"/>
              <a:t>Eligibility (cont.)</a:t>
            </a:r>
          </a:p>
        </p:txBody>
      </p:sp>
      <p:sp>
        <p:nvSpPr>
          <p:cNvPr id="3" name="Content Placeholder 2">
            <a:extLst>
              <a:ext uri="{FF2B5EF4-FFF2-40B4-BE49-F238E27FC236}">
                <a16:creationId xmlns:a16="http://schemas.microsoft.com/office/drawing/2014/main" id="{8835A3DE-8A87-4D41-9D2A-40E26E1C8C74}"/>
              </a:ext>
            </a:extLst>
          </p:cNvPr>
          <p:cNvSpPr>
            <a:spLocks noGrp="1"/>
          </p:cNvSpPr>
          <p:nvPr>
            <p:ph idx="1"/>
          </p:nvPr>
        </p:nvSpPr>
        <p:spPr/>
        <p:txBody>
          <a:bodyPr>
            <a:normAutofit fontScale="92500" lnSpcReduction="20000"/>
          </a:bodyPr>
          <a:lstStyle/>
          <a:p>
            <a:r>
              <a:rPr lang="en-US" dirty="0"/>
              <a:t>A career planner must know the timeline dates (Impact Date, Certification Date, and Expiration Date) to determine if a participant is part of a worker group, and to determine when a participant must meet the enrollment deadline by either being </a:t>
            </a:r>
            <a:r>
              <a:rPr lang="en-US" i="1" dirty="0"/>
              <a:t>Enrolled In Training</a:t>
            </a:r>
            <a:r>
              <a:rPr lang="en-US" dirty="0"/>
              <a:t> or be </a:t>
            </a:r>
            <a:r>
              <a:rPr lang="en-US" i="1" dirty="0"/>
              <a:t>Waived from the Training Requirement.</a:t>
            </a:r>
            <a:endParaRPr lang="en-US" dirty="0"/>
          </a:p>
          <a:p>
            <a:endParaRPr lang="en-US" dirty="0">
              <a:solidFill>
                <a:srgbClr val="FF0000"/>
              </a:solidFill>
            </a:endParaRPr>
          </a:p>
          <a:p>
            <a:r>
              <a:rPr lang="en-US" dirty="0">
                <a:solidFill>
                  <a:srgbClr val="FF0000"/>
                </a:solidFill>
              </a:rPr>
              <a:t>The TRA enrollment deadline is either the later of the last day of the 26</a:t>
            </a:r>
            <a:r>
              <a:rPr lang="en-US" baseline="30000" dirty="0">
                <a:solidFill>
                  <a:srgbClr val="FF0000"/>
                </a:solidFill>
              </a:rPr>
              <a:t>th</a:t>
            </a:r>
            <a:r>
              <a:rPr lang="en-US" dirty="0">
                <a:solidFill>
                  <a:srgbClr val="FF0000"/>
                </a:solidFill>
              </a:rPr>
              <a:t> week (8</a:t>
            </a:r>
            <a:r>
              <a:rPr lang="en-US" baseline="30000" dirty="0">
                <a:solidFill>
                  <a:srgbClr val="FF0000"/>
                </a:solidFill>
              </a:rPr>
              <a:t>th</a:t>
            </a:r>
            <a:r>
              <a:rPr lang="en-US" dirty="0">
                <a:solidFill>
                  <a:srgbClr val="FF0000"/>
                </a:solidFill>
              </a:rPr>
              <a:t> week for 2021R) after the week of issuance of the certification of eligibility covering the worker, or the last day of the 26</a:t>
            </a:r>
            <a:r>
              <a:rPr lang="en-US" baseline="30000" dirty="0">
                <a:solidFill>
                  <a:srgbClr val="FF0000"/>
                </a:solidFill>
              </a:rPr>
              <a:t>th</a:t>
            </a:r>
            <a:r>
              <a:rPr lang="en-US" dirty="0">
                <a:solidFill>
                  <a:srgbClr val="FF0000"/>
                </a:solidFill>
              </a:rPr>
              <a:t> week (16</a:t>
            </a:r>
            <a:r>
              <a:rPr lang="en-US" baseline="30000" dirty="0">
                <a:solidFill>
                  <a:srgbClr val="FF0000"/>
                </a:solidFill>
              </a:rPr>
              <a:t>th</a:t>
            </a:r>
            <a:r>
              <a:rPr lang="en-US" dirty="0">
                <a:solidFill>
                  <a:srgbClr val="FF0000"/>
                </a:solidFill>
              </a:rPr>
              <a:t> week for 2021R) after the worker’s most recent total qualifying separation. (26/26 deadline - Petitions up to 97,999); (8/16 deadline – Petitions 98,000+).</a:t>
            </a:r>
          </a:p>
          <a:p>
            <a:endParaRPr lang="en-US" dirty="0">
              <a:solidFill>
                <a:schemeClr val="tx1"/>
              </a:solidFill>
            </a:endParaRPr>
          </a:p>
          <a:p>
            <a:endParaRPr lang="en-US" dirty="0"/>
          </a:p>
        </p:txBody>
      </p:sp>
      <p:sp>
        <p:nvSpPr>
          <p:cNvPr id="5" name="Slide Number Placeholder 4">
            <a:extLst>
              <a:ext uri="{FF2B5EF4-FFF2-40B4-BE49-F238E27FC236}">
                <a16:creationId xmlns:a16="http://schemas.microsoft.com/office/drawing/2014/main" id="{E9D51FE8-A148-49C0-A457-4E202E4A2120}"/>
              </a:ext>
            </a:extLst>
          </p:cNvPr>
          <p:cNvSpPr>
            <a:spLocks noGrp="1"/>
          </p:cNvSpPr>
          <p:nvPr>
            <p:ph type="sldNum" sz="quarter" idx="12"/>
          </p:nvPr>
        </p:nvSpPr>
        <p:spPr/>
        <p:txBody>
          <a:bodyPr/>
          <a:lstStyle/>
          <a:p>
            <a:fld id="{E8EE1BDA-EAED-4134-8BA8-F8A103E99D1F}" type="slidenum">
              <a:rPr lang="en-US" smtClean="0"/>
              <a:pPr/>
              <a:t>4</a:t>
            </a:fld>
            <a:endParaRPr lang="en-US" dirty="0"/>
          </a:p>
        </p:txBody>
      </p:sp>
    </p:spTree>
    <p:extLst>
      <p:ext uri="{BB962C8B-B14F-4D97-AF65-F5344CB8AC3E}">
        <p14:creationId xmlns:p14="http://schemas.microsoft.com/office/powerpoint/2010/main" val="3604585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C57A-8760-42A2-8C6B-01D1EF9B5666}"/>
              </a:ext>
            </a:extLst>
          </p:cNvPr>
          <p:cNvSpPr>
            <a:spLocks noGrp="1"/>
          </p:cNvSpPr>
          <p:nvPr>
            <p:ph type="title"/>
          </p:nvPr>
        </p:nvSpPr>
        <p:spPr/>
        <p:txBody>
          <a:bodyPr>
            <a:normAutofit fontScale="90000"/>
          </a:bodyPr>
          <a:lstStyle/>
          <a:p>
            <a:r>
              <a:rPr lang="en-US" dirty="0"/>
              <a:t>Enrollment – Application (cont.)</a:t>
            </a:r>
          </a:p>
        </p:txBody>
      </p:sp>
      <p:sp>
        <p:nvSpPr>
          <p:cNvPr id="3" name="Content Placeholder 2">
            <a:extLst>
              <a:ext uri="{FF2B5EF4-FFF2-40B4-BE49-F238E27FC236}">
                <a16:creationId xmlns:a16="http://schemas.microsoft.com/office/drawing/2014/main" id="{EA3904FE-6EE1-473D-A8D9-C6DBB799EA55}"/>
              </a:ext>
            </a:extLst>
          </p:cNvPr>
          <p:cNvSpPr>
            <a:spLocks noGrp="1"/>
          </p:cNvSpPr>
          <p:nvPr>
            <p:ph sz="half" idx="1"/>
          </p:nvPr>
        </p:nvSpPr>
        <p:spPr/>
        <p:txBody>
          <a:bodyPr/>
          <a:lstStyle/>
          <a:p>
            <a:r>
              <a:rPr lang="en-US" dirty="0"/>
              <a:t>Employment History for the Trade job must have all fields completed, including:</a:t>
            </a:r>
          </a:p>
          <a:p>
            <a:pPr lvl="1"/>
            <a:r>
              <a:rPr lang="en-US" dirty="0"/>
              <a:t>Rapid Response Services (Y/N) –this should always be Y (BRO presentation)</a:t>
            </a:r>
          </a:p>
          <a:p>
            <a:pPr lvl="1"/>
            <a:r>
              <a:rPr lang="en-US" dirty="0"/>
              <a:t>Last Date the participant Received Rapid Response Services.</a:t>
            </a:r>
          </a:p>
        </p:txBody>
      </p:sp>
      <p:sp>
        <p:nvSpPr>
          <p:cNvPr id="6" name="Slide Number Placeholder 5">
            <a:extLst>
              <a:ext uri="{FF2B5EF4-FFF2-40B4-BE49-F238E27FC236}">
                <a16:creationId xmlns:a16="http://schemas.microsoft.com/office/drawing/2014/main" id="{A633E895-78DF-4D49-A843-92DE19D7DE93}"/>
              </a:ext>
            </a:extLst>
          </p:cNvPr>
          <p:cNvSpPr>
            <a:spLocks noGrp="1"/>
          </p:cNvSpPr>
          <p:nvPr>
            <p:ph type="sldNum" sz="quarter" idx="12"/>
          </p:nvPr>
        </p:nvSpPr>
        <p:spPr/>
        <p:txBody>
          <a:bodyPr/>
          <a:lstStyle/>
          <a:p>
            <a:fld id="{6C5DF03D-00EB-4004-86A6-F5EBA25ADC7C}" type="slidenum">
              <a:rPr lang="en-US" smtClean="0"/>
              <a:pPr/>
              <a:t>40</a:t>
            </a:fld>
            <a:endParaRPr lang="en-US" dirty="0"/>
          </a:p>
        </p:txBody>
      </p:sp>
      <p:pic>
        <p:nvPicPr>
          <p:cNvPr id="7" name="Content Placeholder 6">
            <a:extLst>
              <a:ext uri="{FF2B5EF4-FFF2-40B4-BE49-F238E27FC236}">
                <a16:creationId xmlns:a16="http://schemas.microsoft.com/office/drawing/2014/main" id="{3A43A930-8197-4EA4-9B78-A480A98DCD51}"/>
              </a:ext>
            </a:extLst>
          </p:cNvPr>
          <p:cNvPicPr>
            <a:picLocks noGrp="1"/>
          </p:cNvPicPr>
          <p:nvPr>
            <p:ph sz="half" idx="2"/>
          </p:nvPr>
        </p:nvPicPr>
        <p:blipFill rotWithShape="1">
          <a:blip r:embed="rId2"/>
          <a:srcRect t="9115" r="79647" b="21952"/>
          <a:stretch/>
        </p:blipFill>
        <p:spPr bwMode="auto">
          <a:xfrm>
            <a:off x="6478972" y="1825625"/>
            <a:ext cx="4568056" cy="4351338"/>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8379EEF5-B409-46BF-909A-C7554F05E6B4}"/>
              </a:ext>
            </a:extLst>
          </p:cNvPr>
          <p:cNvSpPr/>
          <p:nvPr/>
        </p:nvSpPr>
        <p:spPr>
          <a:xfrm>
            <a:off x="8410575" y="2314575"/>
            <a:ext cx="581025" cy="1047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3D6C511-104A-49CC-A74D-38D886007932}"/>
              </a:ext>
            </a:extLst>
          </p:cNvPr>
          <p:cNvSpPr/>
          <p:nvPr/>
        </p:nvSpPr>
        <p:spPr>
          <a:xfrm>
            <a:off x="8410575" y="2419350"/>
            <a:ext cx="200025" cy="1047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EB1687-F5CA-487B-844A-3D827CB50CCD}"/>
              </a:ext>
            </a:extLst>
          </p:cNvPr>
          <p:cNvSpPr/>
          <p:nvPr/>
        </p:nvSpPr>
        <p:spPr>
          <a:xfrm>
            <a:off x="9069772" y="2419350"/>
            <a:ext cx="115409" cy="1047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CE1E5F56-5E35-403B-95E7-E8EA85D9F8C4}"/>
              </a:ext>
            </a:extLst>
          </p:cNvPr>
          <p:cNvSpPr/>
          <p:nvPr/>
        </p:nvSpPr>
        <p:spPr>
          <a:xfrm>
            <a:off x="7331724" y="4261282"/>
            <a:ext cx="1954319" cy="3018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578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4A04-E7BF-40BB-A220-928577361A30}"/>
              </a:ext>
            </a:extLst>
          </p:cNvPr>
          <p:cNvSpPr>
            <a:spLocks noGrp="1"/>
          </p:cNvSpPr>
          <p:nvPr>
            <p:ph type="title"/>
          </p:nvPr>
        </p:nvSpPr>
        <p:spPr/>
        <p:txBody>
          <a:bodyPr>
            <a:normAutofit fontScale="90000"/>
          </a:bodyPr>
          <a:lstStyle/>
          <a:p>
            <a:r>
              <a:rPr lang="en-US" dirty="0"/>
              <a:t>Enrollment – Application (cont.)</a:t>
            </a:r>
          </a:p>
        </p:txBody>
      </p:sp>
      <p:sp>
        <p:nvSpPr>
          <p:cNvPr id="3" name="Content Placeholder 2">
            <a:extLst>
              <a:ext uri="{FF2B5EF4-FFF2-40B4-BE49-F238E27FC236}">
                <a16:creationId xmlns:a16="http://schemas.microsoft.com/office/drawing/2014/main" id="{0A992956-237B-4012-B9FC-623F491E0F19}"/>
              </a:ext>
            </a:extLst>
          </p:cNvPr>
          <p:cNvSpPr>
            <a:spLocks noGrp="1"/>
          </p:cNvSpPr>
          <p:nvPr>
            <p:ph sz="half" idx="1"/>
          </p:nvPr>
        </p:nvSpPr>
        <p:spPr>
          <a:xfrm>
            <a:off x="838200" y="1598406"/>
            <a:ext cx="5181600" cy="4385144"/>
          </a:xfrm>
        </p:spPr>
        <p:txBody>
          <a:bodyPr>
            <a:normAutofit fontScale="92500" lnSpcReduction="20000"/>
          </a:bodyPr>
          <a:lstStyle/>
          <a:p>
            <a:r>
              <a:rPr lang="en-US" dirty="0"/>
              <a:t>Verify dates from Illinois Business Information System (IBIS):</a:t>
            </a:r>
          </a:p>
          <a:p>
            <a:pPr lvl="1"/>
            <a:r>
              <a:rPr lang="en-US" dirty="0"/>
              <a:t>Petition Number (auto fills from the Illinois Employment Business System (IEBS).</a:t>
            </a:r>
          </a:p>
          <a:p>
            <a:pPr lvl="1"/>
            <a:r>
              <a:rPr lang="en-US" dirty="0"/>
              <a:t>Certification/Decision Date (auto fills from IEBS).</a:t>
            </a:r>
          </a:p>
          <a:p>
            <a:pPr lvl="1"/>
            <a:r>
              <a:rPr lang="en-US" dirty="0"/>
              <a:t>Petition Impact Date (auto fills from IEBS).</a:t>
            </a:r>
          </a:p>
          <a:p>
            <a:pPr lvl="1"/>
            <a:r>
              <a:rPr lang="en-US" dirty="0"/>
              <a:t>Expiration Date (auto fills from IEBS).</a:t>
            </a:r>
          </a:p>
          <a:p>
            <a:pPr lvl="1"/>
            <a:r>
              <a:rPr lang="en-US" dirty="0"/>
              <a:t>Actual or Expected Separation Date (entered by career planner).</a:t>
            </a:r>
          </a:p>
          <a:p>
            <a:r>
              <a:rPr lang="en-US" dirty="0"/>
              <a:t>All other fields must be verified and entered by the career planner.</a:t>
            </a:r>
          </a:p>
        </p:txBody>
      </p:sp>
      <p:sp>
        <p:nvSpPr>
          <p:cNvPr id="6" name="Slide Number Placeholder 5">
            <a:extLst>
              <a:ext uri="{FF2B5EF4-FFF2-40B4-BE49-F238E27FC236}">
                <a16:creationId xmlns:a16="http://schemas.microsoft.com/office/drawing/2014/main" id="{F5B6F4C0-9207-48FA-9C55-2B91C9C6BC9C}"/>
              </a:ext>
            </a:extLst>
          </p:cNvPr>
          <p:cNvSpPr>
            <a:spLocks noGrp="1"/>
          </p:cNvSpPr>
          <p:nvPr>
            <p:ph type="sldNum" sz="quarter" idx="12"/>
          </p:nvPr>
        </p:nvSpPr>
        <p:spPr/>
        <p:txBody>
          <a:bodyPr/>
          <a:lstStyle/>
          <a:p>
            <a:fld id="{6C5DF03D-00EB-4004-86A6-F5EBA25ADC7C}" type="slidenum">
              <a:rPr lang="en-US" smtClean="0"/>
              <a:pPr/>
              <a:t>41</a:t>
            </a:fld>
            <a:endParaRPr lang="en-US" dirty="0"/>
          </a:p>
        </p:txBody>
      </p:sp>
      <p:pic>
        <p:nvPicPr>
          <p:cNvPr id="7" name="Content Placeholder 6">
            <a:extLst>
              <a:ext uri="{FF2B5EF4-FFF2-40B4-BE49-F238E27FC236}">
                <a16:creationId xmlns:a16="http://schemas.microsoft.com/office/drawing/2014/main" id="{62EC21DE-E981-44C3-A496-3BC749742C04}"/>
              </a:ext>
            </a:extLst>
          </p:cNvPr>
          <p:cNvPicPr>
            <a:picLocks noGrp="1"/>
          </p:cNvPicPr>
          <p:nvPr>
            <p:ph sz="half" idx="2"/>
          </p:nvPr>
        </p:nvPicPr>
        <p:blipFill rotWithShape="1">
          <a:blip r:embed="rId2"/>
          <a:srcRect t="9395" r="79006" b="40752"/>
          <a:stretch/>
        </p:blipFill>
        <p:spPr bwMode="auto">
          <a:xfrm>
            <a:off x="6172200" y="1597981"/>
            <a:ext cx="5181600" cy="4133617"/>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F3EE2EAE-E5C5-4501-B9A2-80F372B0FEE8}"/>
              </a:ext>
            </a:extLst>
          </p:cNvPr>
          <p:cNvSpPr/>
          <p:nvPr/>
        </p:nvSpPr>
        <p:spPr>
          <a:xfrm>
            <a:off x="8318377" y="2359865"/>
            <a:ext cx="204186" cy="1526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1B596A-6F0C-4A49-824D-77CC1EE21AC6}"/>
              </a:ext>
            </a:extLst>
          </p:cNvPr>
          <p:cNvSpPr/>
          <p:nvPr/>
        </p:nvSpPr>
        <p:spPr>
          <a:xfrm>
            <a:off x="8420470" y="2237436"/>
            <a:ext cx="532661" cy="1526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9630B5-4C8B-4962-8613-B3BA7021B0A5}"/>
              </a:ext>
            </a:extLst>
          </p:cNvPr>
          <p:cNvSpPr/>
          <p:nvPr/>
        </p:nvSpPr>
        <p:spPr>
          <a:xfrm>
            <a:off x="9055224" y="2324354"/>
            <a:ext cx="204186" cy="1526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4924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22886-FF13-41C0-838B-D30B5B9C69B5}"/>
              </a:ext>
            </a:extLst>
          </p:cNvPr>
          <p:cNvSpPr>
            <a:spLocks noGrp="1"/>
          </p:cNvSpPr>
          <p:nvPr>
            <p:ph type="title"/>
          </p:nvPr>
        </p:nvSpPr>
        <p:spPr/>
        <p:txBody>
          <a:bodyPr>
            <a:normAutofit fontScale="90000"/>
          </a:bodyPr>
          <a:lstStyle/>
          <a:p>
            <a:r>
              <a:rPr lang="en-US" dirty="0"/>
              <a:t>Enrollment – Application (cont.)</a:t>
            </a:r>
          </a:p>
        </p:txBody>
      </p:sp>
      <p:sp>
        <p:nvSpPr>
          <p:cNvPr id="3" name="Content Placeholder 2">
            <a:extLst>
              <a:ext uri="{FF2B5EF4-FFF2-40B4-BE49-F238E27FC236}">
                <a16:creationId xmlns:a16="http://schemas.microsoft.com/office/drawing/2014/main" id="{FB4DBE93-BAA1-4318-97D8-763BC7EB6FAE}"/>
              </a:ext>
            </a:extLst>
          </p:cNvPr>
          <p:cNvSpPr>
            <a:spLocks noGrp="1"/>
          </p:cNvSpPr>
          <p:nvPr>
            <p:ph idx="1"/>
          </p:nvPr>
        </p:nvSpPr>
        <p:spPr/>
        <p:txBody>
          <a:bodyPr/>
          <a:lstStyle/>
          <a:p>
            <a:r>
              <a:rPr lang="en-US" dirty="0"/>
              <a:t>Verify test scores and dates in IWDS match the official test documents.</a:t>
            </a:r>
          </a:p>
          <a:p>
            <a:endParaRPr lang="en-US" dirty="0"/>
          </a:p>
          <a:p>
            <a:endParaRPr lang="en-US" dirty="0"/>
          </a:p>
        </p:txBody>
      </p:sp>
      <p:sp>
        <p:nvSpPr>
          <p:cNvPr id="5" name="Slide Number Placeholder 4">
            <a:extLst>
              <a:ext uri="{FF2B5EF4-FFF2-40B4-BE49-F238E27FC236}">
                <a16:creationId xmlns:a16="http://schemas.microsoft.com/office/drawing/2014/main" id="{F683FB46-A247-4F17-94E0-2E528EA3D84F}"/>
              </a:ext>
            </a:extLst>
          </p:cNvPr>
          <p:cNvSpPr>
            <a:spLocks noGrp="1"/>
          </p:cNvSpPr>
          <p:nvPr>
            <p:ph type="sldNum" sz="quarter" idx="12"/>
          </p:nvPr>
        </p:nvSpPr>
        <p:spPr/>
        <p:txBody>
          <a:bodyPr/>
          <a:lstStyle/>
          <a:p>
            <a:fld id="{E8EE1BDA-EAED-4134-8BA8-F8A103E99D1F}" type="slidenum">
              <a:rPr lang="en-US" smtClean="0"/>
              <a:pPr/>
              <a:t>42</a:t>
            </a:fld>
            <a:endParaRPr lang="en-US" dirty="0"/>
          </a:p>
        </p:txBody>
      </p:sp>
      <p:pic>
        <p:nvPicPr>
          <p:cNvPr id="6" name="Picture 5">
            <a:extLst>
              <a:ext uri="{FF2B5EF4-FFF2-40B4-BE49-F238E27FC236}">
                <a16:creationId xmlns:a16="http://schemas.microsoft.com/office/drawing/2014/main" id="{85A4909B-2A7B-400F-B66E-5597D8D8EE2C}"/>
              </a:ext>
            </a:extLst>
          </p:cNvPr>
          <p:cNvPicPr/>
          <p:nvPr/>
        </p:nvPicPr>
        <p:blipFill rotWithShape="1">
          <a:blip r:embed="rId2"/>
          <a:srcRect t="11538" r="45513" b="41717"/>
          <a:stretch/>
        </p:blipFill>
        <p:spPr bwMode="auto">
          <a:xfrm>
            <a:off x="1885950" y="3010217"/>
            <a:ext cx="7677150" cy="3166746"/>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D035B84B-A16B-4899-B756-74BA6EADF777}"/>
              </a:ext>
            </a:extLst>
          </p:cNvPr>
          <p:cNvSpPr/>
          <p:nvPr/>
        </p:nvSpPr>
        <p:spPr>
          <a:xfrm>
            <a:off x="5057775" y="3781425"/>
            <a:ext cx="800100" cy="952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400AACA-F7A1-42F7-BB2C-142BB05A8127}"/>
              </a:ext>
            </a:extLst>
          </p:cNvPr>
          <p:cNvSpPr/>
          <p:nvPr/>
        </p:nvSpPr>
        <p:spPr>
          <a:xfrm>
            <a:off x="4971495" y="3876675"/>
            <a:ext cx="346229" cy="1793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3EEE67-58A3-4C1C-89B1-CD4E75D6B744}"/>
              </a:ext>
            </a:extLst>
          </p:cNvPr>
          <p:cNvSpPr/>
          <p:nvPr/>
        </p:nvSpPr>
        <p:spPr>
          <a:xfrm>
            <a:off x="6053091" y="3876674"/>
            <a:ext cx="85817" cy="1793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782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88F0-5471-458A-9F91-70199B9BCCE2}"/>
              </a:ext>
            </a:extLst>
          </p:cNvPr>
          <p:cNvSpPr>
            <a:spLocks noGrp="1"/>
          </p:cNvSpPr>
          <p:nvPr>
            <p:ph type="title"/>
          </p:nvPr>
        </p:nvSpPr>
        <p:spPr/>
        <p:txBody>
          <a:bodyPr>
            <a:normAutofit/>
          </a:bodyPr>
          <a:lstStyle/>
          <a:p>
            <a:r>
              <a:rPr lang="en-US" sz="3200" dirty="0"/>
              <a:t>TAA Services – Case Management Service</a:t>
            </a:r>
          </a:p>
        </p:txBody>
      </p:sp>
      <p:sp>
        <p:nvSpPr>
          <p:cNvPr id="3" name="Content Placeholder 2">
            <a:extLst>
              <a:ext uri="{FF2B5EF4-FFF2-40B4-BE49-F238E27FC236}">
                <a16:creationId xmlns:a16="http://schemas.microsoft.com/office/drawing/2014/main" id="{88F1D871-3291-4393-8F98-88F7D450186B}"/>
              </a:ext>
            </a:extLst>
          </p:cNvPr>
          <p:cNvSpPr>
            <a:spLocks noGrp="1"/>
          </p:cNvSpPr>
          <p:nvPr>
            <p:ph idx="1"/>
          </p:nvPr>
        </p:nvSpPr>
        <p:spPr/>
        <p:txBody>
          <a:bodyPr/>
          <a:lstStyle/>
          <a:p>
            <a:r>
              <a:rPr lang="en-US" dirty="0"/>
              <a:t>Case Management Services are entered in IWDS on both the WIOA and Trade applications based on the certification the participant is covered under.</a:t>
            </a:r>
          </a:p>
          <a:p>
            <a:r>
              <a:rPr lang="en-US" dirty="0"/>
              <a:t>For participants covered by certifications numbered up to 97,999:</a:t>
            </a:r>
          </a:p>
          <a:p>
            <a:pPr lvl="1"/>
            <a:r>
              <a:rPr lang="en-US" dirty="0"/>
              <a:t>Trade Application:</a:t>
            </a:r>
          </a:p>
          <a:p>
            <a:pPr lvl="2"/>
            <a:r>
              <a:rPr lang="en-US" dirty="0"/>
              <a:t>Add a Trade Case Management Service.</a:t>
            </a:r>
          </a:p>
          <a:p>
            <a:pPr lvl="2"/>
            <a:r>
              <a:rPr lang="en-US" dirty="0"/>
              <a:t>Add episodes to this service as appropriate.</a:t>
            </a:r>
          </a:p>
        </p:txBody>
      </p:sp>
      <p:sp>
        <p:nvSpPr>
          <p:cNvPr id="5" name="Slide Number Placeholder 4">
            <a:extLst>
              <a:ext uri="{FF2B5EF4-FFF2-40B4-BE49-F238E27FC236}">
                <a16:creationId xmlns:a16="http://schemas.microsoft.com/office/drawing/2014/main" id="{B95AE1FC-F145-42B6-9EE5-534C4424FF2B}"/>
              </a:ext>
            </a:extLst>
          </p:cNvPr>
          <p:cNvSpPr>
            <a:spLocks noGrp="1"/>
          </p:cNvSpPr>
          <p:nvPr>
            <p:ph type="sldNum" sz="quarter" idx="12"/>
          </p:nvPr>
        </p:nvSpPr>
        <p:spPr/>
        <p:txBody>
          <a:bodyPr/>
          <a:lstStyle/>
          <a:p>
            <a:fld id="{E8EE1BDA-EAED-4134-8BA8-F8A103E99D1F}" type="slidenum">
              <a:rPr lang="en-US" smtClean="0"/>
              <a:pPr/>
              <a:t>43</a:t>
            </a:fld>
            <a:endParaRPr lang="en-US" dirty="0"/>
          </a:p>
        </p:txBody>
      </p:sp>
    </p:spTree>
    <p:extLst>
      <p:ext uri="{BB962C8B-B14F-4D97-AF65-F5344CB8AC3E}">
        <p14:creationId xmlns:p14="http://schemas.microsoft.com/office/powerpoint/2010/main" val="418688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A77EC-C893-4F49-B660-0A57688F2487}"/>
              </a:ext>
            </a:extLst>
          </p:cNvPr>
          <p:cNvSpPr>
            <a:spLocks noGrp="1"/>
          </p:cNvSpPr>
          <p:nvPr>
            <p:ph type="title"/>
          </p:nvPr>
        </p:nvSpPr>
        <p:spPr/>
        <p:txBody>
          <a:bodyPr>
            <a:noAutofit/>
          </a:bodyPr>
          <a:lstStyle/>
          <a:p>
            <a:r>
              <a:rPr lang="en-US" sz="2800" dirty="0"/>
              <a:t>TAA Services – Case Management Service (cont.)</a:t>
            </a:r>
          </a:p>
        </p:txBody>
      </p:sp>
      <p:sp>
        <p:nvSpPr>
          <p:cNvPr id="3" name="Content Placeholder 2">
            <a:extLst>
              <a:ext uri="{FF2B5EF4-FFF2-40B4-BE49-F238E27FC236}">
                <a16:creationId xmlns:a16="http://schemas.microsoft.com/office/drawing/2014/main" id="{D5A585D5-FD5D-44F5-93CC-AFD895093AB1}"/>
              </a:ext>
            </a:extLst>
          </p:cNvPr>
          <p:cNvSpPr>
            <a:spLocks noGrp="1"/>
          </p:cNvSpPr>
          <p:nvPr>
            <p:ph idx="1"/>
          </p:nvPr>
        </p:nvSpPr>
        <p:spPr/>
        <p:txBody>
          <a:bodyPr>
            <a:normAutofit fontScale="92500" lnSpcReduction="20000"/>
          </a:bodyPr>
          <a:lstStyle/>
          <a:p>
            <a:pPr lvl="1"/>
            <a:r>
              <a:rPr lang="en-US" dirty="0"/>
              <a:t>WIOA Application:</a:t>
            </a:r>
          </a:p>
          <a:p>
            <a:pPr lvl="2"/>
            <a:r>
              <a:rPr lang="en-US" dirty="0"/>
              <a:t>For participants who received a Career Planning (Case Management) 1DC/1EC service funded by WIOA, continue to enter episodes to the Career Planning (Case Management) 1DC/1EC service record on the WIOA Application as they occur.  Do not add Career Planning episodes on the WIOA Application for any case management activities that are being funded by Trade.</a:t>
            </a:r>
          </a:p>
          <a:p>
            <a:pPr lvl="2"/>
            <a:endParaRPr lang="en-US" dirty="0"/>
          </a:p>
          <a:p>
            <a:pPr lvl="2"/>
            <a:r>
              <a:rPr lang="en-US" dirty="0"/>
              <a:t>Add any additional services (defined in the WIOA Service Matrix) provided to a TAA/WIOA Co-enrolled customer that are funded by the WIOA Title I formula grant (i.e., Supportive Services including receiving travel reimbursement from WIOA, childcare paid by WIOA, Other Supportive Services (glasses, vehicle repairs, etc.).  Each supportive service provided must be recorded in addition to a Career Planning (Case Management) service episode, not only cased noted.</a:t>
            </a:r>
          </a:p>
          <a:p>
            <a:pPr lvl="2"/>
            <a:endParaRPr lang="en-US" dirty="0"/>
          </a:p>
          <a:p>
            <a:pPr lvl="2"/>
            <a:r>
              <a:rPr lang="en-US" dirty="0"/>
              <a:t>For any new participants that are TAA/WIOA co-enrolled, enter a new Career Planning (Case Management) service upon initial application entry.    Enter new Career Planning episodes as necessary and any additional WIOA services as outlined in the dot point above. </a:t>
            </a:r>
          </a:p>
          <a:p>
            <a:pPr lvl="2"/>
            <a:endParaRPr lang="en-US" dirty="0"/>
          </a:p>
        </p:txBody>
      </p:sp>
      <p:sp>
        <p:nvSpPr>
          <p:cNvPr id="5" name="Slide Number Placeholder 4">
            <a:extLst>
              <a:ext uri="{FF2B5EF4-FFF2-40B4-BE49-F238E27FC236}">
                <a16:creationId xmlns:a16="http://schemas.microsoft.com/office/drawing/2014/main" id="{7CE5E2EF-560D-40E4-9F1F-6E951EDA225D}"/>
              </a:ext>
            </a:extLst>
          </p:cNvPr>
          <p:cNvSpPr>
            <a:spLocks noGrp="1"/>
          </p:cNvSpPr>
          <p:nvPr>
            <p:ph type="sldNum" sz="quarter" idx="12"/>
          </p:nvPr>
        </p:nvSpPr>
        <p:spPr/>
        <p:txBody>
          <a:bodyPr/>
          <a:lstStyle/>
          <a:p>
            <a:fld id="{E8EE1BDA-EAED-4134-8BA8-F8A103E99D1F}" type="slidenum">
              <a:rPr lang="en-US" smtClean="0"/>
              <a:pPr/>
              <a:t>44</a:t>
            </a:fld>
            <a:endParaRPr lang="en-US" dirty="0"/>
          </a:p>
        </p:txBody>
      </p:sp>
    </p:spTree>
    <p:extLst>
      <p:ext uri="{BB962C8B-B14F-4D97-AF65-F5344CB8AC3E}">
        <p14:creationId xmlns:p14="http://schemas.microsoft.com/office/powerpoint/2010/main" val="30627498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4A0EA-CC9B-40C7-AFA7-35A152B24659}"/>
              </a:ext>
            </a:extLst>
          </p:cNvPr>
          <p:cNvSpPr>
            <a:spLocks noGrp="1"/>
          </p:cNvSpPr>
          <p:nvPr>
            <p:ph type="title"/>
          </p:nvPr>
        </p:nvSpPr>
        <p:spPr/>
        <p:txBody>
          <a:bodyPr>
            <a:noAutofit/>
          </a:bodyPr>
          <a:lstStyle/>
          <a:p>
            <a:r>
              <a:rPr lang="en-US" sz="2800" dirty="0"/>
              <a:t>TAA Services – Case Management Service (cont.)</a:t>
            </a:r>
          </a:p>
        </p:txBody>
      </p:sp>
      <p:sp>
        <p:nvSpPr>
          <p:cNvPr id="3" name="Content Placeholder 2">
            <a:extLst>
              <a:ext uri="{FF2B5EF4-FFF2-40B4-BE49-F238E27FC236}">
                <a16:creationId xmlns:a16="http://schemas.microsoft.com/office/drawing/2014/main" id="{63B9F6F9-8183-4B25-98DA-F33BA33E180D}"/>
              </a:ext>
            </a:extLst>
          </p:cNvPr>
          <p:cNvSpPr>
            <a:spLocks noGrp="1"/>
          </p:cNvSpPr>
          <p:nvPr>
            <p:ph idx="1"/>
          </p:nvPr>
        </p:nvSpPr>
        <p:spPr/>
        <p:txBody>
          <a:bodyPr>
            <a:normAutofit/>
          </a:bodyPr>
          <a:lstStyle/>
          <a:p>
            <a:r>
              <a:rPr lang="en-US" dirty="0"/>
              <a:t>Trade funds cannot be utilized to support case management activities for Trade participants covered by certifications numbered 98,000 and greater. These case management services must be paid for with WIOA funding. DCEO will be issuing new funding under the 1EC to be used for the case management services for these participants.</a:t>
            </a:r>
          </a:p>
          <a:p>
            <a:r>
              <a:rPr lang="en-US" dirty="0"/>
              <a:t>For those participants covered by certifications numbered 98,000+ (2021R) do the following:</a:t>
            </a:r>
          </a:p>
          <a:p>
            <a:pPr lvl="1"/>
            <a:endParaRPr lang="en-US" sz="2800" dirty="0"/>
          </a:p>
          <a:p>
            <a:pPr lvl="1"/>
            <a:r>
              <a:rPr lang="en-US" sz="2800" dirty="0"/>
              <a:t>TAA Application: No Entry.</a:t>
            </a:r>
          </a:p>
          <a:p>
            <a:endParaRPr lang="en-US" dirty="0"/>
          </a:p>
        </p:txBody>
      </p:sp>
      <p:sp>
        <p:nvSpPr>
          <p:cNvPr id="5" name="Slide Number Placeholder 4">
            <a:extLst>
              <a:ext uri="{FF2B5EF4-FFF2-40B4-BE49-F238E27FC236}">
                <a16:creationId xmlns:a16="http://schemas.microsoft.com/office/drawing/2014/main" id="{698E7ED5-5373-4A81-A642-1E52B9D03BC9}"/>
              </a:ext>
            </a:extLst>
          </p:cNvPr>
          <p:cNvSpPr>
            <a:spLocks noGrp="1"/>
          </p:cNvSpPr>
          <p:nvPr>
            <p:ph type="sldNum" sz="quarter" idx="12"/>
          </p:nvPr>
        </p:nvSpPr>
        <p:spPr/>
        <p:txBody>
          <a:bodyPr/>
          <a:lstStyle/>
          <a:p>
            <a:fld id="{E8EE1BDA-EAED-4134-8BA8-F8A103E99D1F}" type="slidenum">
              <a:rPr lang="en-US" smtClean="0"/>
              <a:pPr/>
              <a:t>45</a:t>
            </a:fld>
            <a:endParaRPr lang="en-US" dirty="0"/>
          </a:p>
        </p:txBody>
      </p:sp>
    </p:spTree>
    <p:extLst>
      <p:ext uri="{BB962C8B-B14F-4D97-AF65-F5344CB8AC3E}">
        <p14:creationId xmlns:p14="http://schemas.microsoft.com/office/powerpoint/2010/main" val="1316194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ED605-1F74-494E-9CF1-4FC0288DAD6D}"/>
              </a:ext>
            </a:extLst>
          </p:cNvPr>
          <p:cNvSpPr>
            <a:spLocks noGrp="1"/>
          </p:cNvSpPr>
          <p:nvPr>
            <p:ph type="title"/>
          </p:nvPr>
        </p:nvSpPr>
        <p:spPr/>
        <p:txBody>
          <a:bodyPr>
            <a:noAutofit/>
          </a:bodyPr>
          <a:lstStyle/>
          <a:p>
            <a:r>
              <a:rPr lang="en-US" sz="2800" dirty="0"/>
              <a:t>TAA Services – Case Management Service (cont.)</a:t>
            </a:r>
          </a:p>
        </p:txBody>
      </p:sp>
      <p:sp>
        <p:nvSpPr>
          <p:cNvPr id="3" name="Content Placeholder 2">
            <a:extLst>
              <a:ext uri="{FF2B5EF4-FFF2-40B4-BE49-F238E27FC236}">
                <a16:creationId xmlns:a16="http://schemas.microsoft.com/office/drawing/2014/main" id="{FC38797F-EC91-429A-97F9-A49BDAE33C02}"/>
              </a:ext>
            </a:extLst>
          </p:cNvPr>
          <p:cNvSpPr>
            <a:spLocks noGrp="1"/>
          </p:cNvSpPr>
          <p:nvPr>
            <p:ph idx="1"/>
          </p:nvPr>
        </p:nvSpPr>
        <p:spPr/>
        <p:txBody>
          <a:bodyPr>
            <a:normAutofit/>
          </a:bodyPr>
          <a:lstStyle/>
          <a:p>
            <a:pPr lvl="1"/>
            <a:r>
              <a:rPr lang="en-US" dirty="0"/>
              <a:t>WIOA Application:</a:t>
            </a:r>
          </a:p>
          <a:p>
            <a:pPr lvl="2"/>
            <a:r>
              <a:rPr lang="en-US" dirty="0"/>
              <a:t>Enter a Career Planning (Case Management) 1DC/1EC service upon initial application entry. Enter episodes to the Career Planning (Case Management) 1DC/1EC service record on the WIOA Application as they occur.  Enter new Career Planning episodes as necessary and any additional WIOA services as outlined in the dot point below.</a:t>
            </a:r>
          </a:p>
          <a:p>
            <a:pPr marL="0" indent="0">
              <a:buNone/>
            </a:pPr>
            <a:endParaRPr lang="en-US" sz="1400" dirty="0"/>
          </a:p>
          <a:p>
            <a:pPr lvl="2"/>
            <a:r>
              <a:rPr lang="en-US" dirty="0"/>
              <a:t>Add any additional services (defined in the WIOA Service Matrix) provided to a TAA/WIOA Co-enrolled customer that are funded by the WIOA Title I formula grant (i.e., Supportive Services including receiving travel reimbursement from WIOA, childcare paid by WIOA, Other Supportive Services (glasses, vehicle repairs, etc.).  Each supportive service provided must be recorded in addition to a Career Planning (Case Management) service episode, not only cased noted.</a:t>
            </a:r>
          </a:p>
          <a:p>
            <a:endParaRPr lang="en-US" dirty="0"/>
          </a:p>
        </p:txBody>
      </p:sp>
      <p:sp>
        <p:nvSpPr>
          <p:cNvPr id="5" name="Slide Number Placeholder 4">
            <a:extLst>
              <a:ext uri="{FF2B5EF4-FFF2-40B4-BE49-F238E27FC236}">
                <a16:creationId xmlns:a16="http://schemas.microsoft.com/office/drawing/2014/main" id="{E00D44DF-F813-467A-A119-A8840F3A7B14}"/>
              </a:ext>
            </a:extLst>
          </p:cNvPr>
          <p:cNvSpPr>
            <a:spLocks noGrp="1"/>
          </p:cNvSpPr>
          <p:nvPr>
            <p:ph type="sldNum" sz="quarter" idx="12"/>
          </p:nvPr>
        </p:nvSpPr>
        <p:spPr/>
        <p:txBody>
          <a:bodyPr/>
          <a:lstStyle/>
          <a:p>
            <a:fld id="{E8EE1BDA-EAED-4134-8BA8-F8A103E99D1F}" type="slidenum">
              <a:rPr lang="en-US" smtClean="0"/>
              <a:pPr/>
              <a:t>46</a:t>
            </a:fld>
            <a:endParaRPr lang="en-US" dirty="0"/>
          </a:p>
        </p:txBody>
      </p:sp>
    </p:spTree>
    <p:extLst>
      <p:ext uri="{BB962C8B-B14F-4D97-AF65-F5344CB8AC3E}">
        <p14:creationId xmlns:p14="http://schemas.microsoft.com/office/powerpoint/2010/main" val="2539626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35BA-F28A-4AC8-86D7-AF5A4BA80C0F}"/>
              </a:ext>
            </a:extLst>
          </p:cNvPr>
          <p:cNvSpPr>
            <a:spLocks noGrp="1"/>
          </p:cNvSpPr>
          <p:nvPr>
            <p:ph type="title"/>
          </p:nvPr>
        </p:nvSpPr>
        <p:spPr/>
        <p:txBody>
          <a:bodyPr>
            <a:normAutofit fontScale="90000"/>
          </a:bodyPr>
          <a:lstStyle/>
          <a:p>
            <a:r>
              <a:rPr lang="en-US" dirty="0"/>
              <a:t>Trade Services</a:t>
            </a:r>
          </a:p>
        </p:txBody>
      </p:sp>
      <p:sp>
        <p:nvSpPr>
          <p:cNvPr id="3" name="Content Placeholder 2">
            <a:extLst>
              <a:ext uri="{FF2B5EF4-FFF2-40B4-BE49-F238E27FC236}">
                <a16:creationId xmlns:a16="http://schemas.microsoft.com/office/drawing/2014/main" id="{B6A4BA9E-9855-4AE9-A1EA-9BA9A06D20F3}"/>
              </a:ext>
            </a:extLst>
          </p:cNvPr>
          <p:cNvSpPr>
            <a:spLocks noGrp="1"/>
          </p:cNvSpPr>
          <p:nvPr>
            <p:ph idx="1"/>
          </p:nvPr>
        </p:nvSpPr>
        <p:spPr/>
        <p:txBody>
          <a:bodyPr>
            <a:normAutofit fontScale="92500" lnSpcReduction="10000"/>
          </a:bodyPr>
          <a:lstStyle/>
          <a:p>
            <a:r>
              <a:rPr lang="en-US" dirty="0"/>
              <a:t>Prior to conclusion of enrollment meeting:</a:t>
            </a:r>
          </a:p>
          <a:p>
            <a:pPr lvl="1"/>
            <a:r>
              <a:rPr lang="en-US" dirty="0"/>
              <a:t>Overview of services Trade provides.</a:t>
            </a:r>
          </a:p>
          <a:p>
            <a:pPr lvl="1"/>
            <a:r>
              <a:rPr lang="en-US" dirty="0"/>
              <a:t>Remind of deadlines the participant must meet.</a:t>
            </a:r>
          </a:p>
          <a:p>
            <a:pPr lvl="1"/>
            <a:r>
              <a:rPr lang="en-US" dirty="0"/>
              <a:t>Ask which Trade services the participant wishes to pursue.</a:t>
            </a:r>
          </a:p>
          <a:p>
            <a:pPr lvl="1"/>
            <a:r>
              <a:rPr lang="en-US" dirty="0"/>
              <a:t>Provide participant with a career/training research packet.</a:t>
            </a:r>
          </a:p>
          <a:p>
            <a:pPr lvl="2"/>
            <a:r>
              <a:rPr lang="en-US" dirty="0"/>
              <a:t>Training provider research information;</a:t>
            </a:r>
          </a:p>
          <a:p>
            <a:pPr lvl="2"/>
            <a:r>
              <a:rPr lang="en-US" dirty="0"/>
              <a:t>Program research;</a:t>
            </a:r>
          </a:p>
          <a:p>
            <a:pPr lvl="2"/>
            <a:r>
              <a:rPr lang="en-US" dirty="0"/>
              <a:t>Trade training forms;</a:t>
            </a:r>
          </a:p>
          <a:p>
            <a:pPr lvl="2"/>
            <a:r>
              <a:rPr lang="en-US" dirty="0"/>
              <a:t>LMI information;</a:t>
            </a:r>
          </a:p>
          <a:p>
            <a:pPr lvl="2"/>
            <a:r>
              <a:rPr lang="en-US" dirty="0"/>
              <a:t>Job Search forms;</a:t>
            </a:r>
          </a:p>
          <a:p>
            <a:pPr lvl="2"/>
            <a:r>
              <a:rPr lang="en-US" dirty="0"/>
              <a:t>Websites.</a:t>
            </a:r>
          </a:p>
          <a:p>
            <a:pPr lvl="1"/>
            <a:r>
              <a:rPr lang="en-US" dirty="0"/>
              <a:t>List of additional documentation required to continue enrollment process.</a:t>
            </a:r>
          </a:p>
        </p:txBody>
      </p:sp>
      <p:sp>
        <p:nvSpPr>
          <p:cNvPr id="5" name="Slide Number Placeholder 4">
            <a:extLst>
              <a:ext uri="{FF2B5EF4-FFF2-40B4-BE49-F238E27FC236}">
                <a16:creationId xmlns:a16="http://schemas.microsoft.com/office/drawing/2014/main" id="{6778B6F1-A063-414C-823D-1F94B3A7ECF6}"/>
              </a:ext>
            </a:extLst>
          </p:cNvPr>
          <p:cNvSpPr>
            <a:spLocks noGrp="1"/>
          </p:cNvSpPr>
          <p:nvPr>
            <p:ph type="sldNum" sz="quarter" idx="12"/>
          </p:nvPr>
        </p:nvSpPr>
        <p:spPr/>
        <p:txBody>
          <a:bodyPr/>
          <a:lstStyle/>
          <a:p>
            <a:fld id="{E8EE1BDA-EAED-4134-8BA8-F8A103E99D1F}" type="slidenum">
              <a:rPr lang="en-US" smtClean="0"/>
              <a:pPr/>
              <a:t>47</a:t>
            </a:fld>
            <a:endParaRPr lang="en-US" dirty="0"/>
          </a:p>
        </p:txBody>
      </p:sp>
    </p:spTree>
    <p:extLst>
      <p:ext uri="{BB962C8B-B14F-4D97-AF65-F5344CB8AC3E}">
        <p14:creationId xmlns:p14="http://schemas.microsoft.com/office/powerpoint/2010/main" val="3513611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7DB6-D974-4AE6-B14C-78B200BB0429}"/>
              </a:ext>
            </a:extLst>
          </p:cNvPr>
          <p:cNvSpPr>
            <a:spLocks noGrp="1"/>
          </p:cNvSpPr>
          <p:nvPr>
            <p:ph type="title"/>
          </p:nvPr>
        </p:nvSpPr>
        <p:spPr/>
        <p:txBody>
          <a:bodyPr>
            <a:noAutofit/>
          </a:bodyPr>
          <a:lstStyle/>
          <a:p>
            <a:r>
              <a:rPr lang="en-US" sz="3600" dirty="0"/>
              <a:t>Liable and Agent State (20 CFR 618.824)</a:t>
            </a:r>
          </a:p>
        </p:txBody>
      </p:sp>
      <p:sp>
        <p:nvSpPr>
          <p:cNvPr id="3" name="Content Placeholder 2">
            <a:extLst>
              <a:ext uri="{FF2B5EF4-FFF2-40B4-BE49-F238E27FC236}">
                <a16:creationId xmlns:a16="http://schemas.microsoft.com/office/drawing/2014/main" id="{93111697-CFD8-41EF-BC11-C1D8347E234F}"/>
              </a:ext>
            </a:extLst>
          </p:cNvPr>
          <p:cNvSpPr>
            <a:spLocks noGrp="1"/>
          </p:cNvSpPr>
          <p:nvPr>
            <p:ph idx="1"/>
          </p:nvPr>
        </p:nvSpPr>
        <p:spPr/>
        <p:txBody>
          <a:bodyPr>
            <a:normAutofit fontScale="77500" lnSpcReduction="20000"/>
          </a:bodyPr>
          <a:lstStyle/>
          <a:p>
            <a:r>
              <a:rPr lang="en-US" dirty="0"/>
              <a:t>Liable state is the state whose state UI law is the applicable state law.</a:t>
            </a:r>
          </a:p>
          <a:p>
            <a:r>
              <a:rPr lang="en-US" dirty="0"/>
              <a:t>Agent state is a state, other than a liable state that provides benefits or services to a participant.</a:t>
            </a:r>
          </a:p>
          <a:p>
            <a:r>
              <a:rPr lang="en-US" dirty="0"/>
              <a:t>In most cases, a state serves as both liable and agent state.</a:t>
            </a:r>
          </a:p>
          <a:p>
            <a:r>
              <a:rPr lang="en-US" dirty="0"/>
              <a:t>Liable state responsible for providing general program information and provision of appropriate career services.</a:t>
            </a:r>
          </a:p>
          <a:p>
            <a:r>
              <a:rPr lang="en-US" dirty="0"/>
              <a:t>Liable state activities include:</a:t>
            </a:r>
          </a:p>
          <a:p>
            <a:pPr lvl="1"/>
            <a:r>
              <a:rPr lang="en-US" dirty="0"/>
              <a:t>Obtaining the affected worker list</a:t>
            </a:r>
          </a:p>
          <a:p>
            <a:pPr lvl="1"/>
            <a:r>
              <a:rPr lang="en-US" dirty="0"/>
              <a:t>Publishing newspaper notices</a:t>
            </a:r>
          </a:p>
          <a:p>
            <a:pPr lvl="1"/>
            <a:r>
              <a:rPr lang="en-US" dirty="0"/>
              <a:t>Conducting outreach</a:t>
            </a:r>
          </a:p>
          <a:p>
            <a:pPr lvl="1"/>
            <a:r>
              <a:rPr lang="en-US" dirty="0"/>
              <a:t>Providing Trade rapid response</a:t>
            </a:r>
          </a:p>
          <a:p>
            <a:pPr lvl="1"/>
            <a:r>
              <a:rPr lang="en-US" dirty="0"/>
              <a:t>Must provide a list of Trade and Alternative/Reemployment Trade Adjustment Assistance (A/RTAA) participants to the Internal Revenue Services (IRS) for Health Care Tax Credit (HCTC) purposes.</a:t>
            </a:r>
          </a:p>
          <a:p>
            <a:endParaRPr lang="en-US" dirty="0"/>
          </a:p>
          <a:p>
            <a:endParaRPr lang="en-US" dirty="0"/>
          </a:p>
        </p:txBody>
      </p:sp>
      <p:sp>
        <p:nvSpPr>
          <p:cNvPr id="5" name="Slide Number Placeholder 4">
            <a:extLst>
              <a:ext uri="{FF2B5EF4-FFF2-40B4-BE49-F238E27FC236}">
                <a16:creationId xmlns:a16="http://schemas.microsoft.com/office/drawing/2014/main" id="{F72D1E19-A33F-4A2A-9325-F0F4DC71D7D3}"/>
              </a:ext>
            </a:extLst>
          </p:cNvPr>
          <p:cNvSpPr>
            <a:spLocks noGrp="1"/>
          </p:cNvSpPr>
          <p:nvPr>
            <p:ph type="sldNum" sz="quarter" idx="12"/>
          </p:nvPr>
        </p:nvSpPr>
        <p:spPr/>
        <p:txBody>
          <a:bodyPr/>
          <a:lstStyle/>
          <a:p>
            <a:fld id="{E8EE1BDA-EAED-4134-8BA8-F8A103E99D1F}" type="slidenum">
              <a:rPr lang="en-US" smtClean="0"/>
              <a:pPr/>
              <a:t>48</a:t>
            </a:fld>
            <a:endParaRPr lang="en-US" dirty="0"/>
          </a:p>
        </p:txBody>
      </p:sp>
    </p:spTree>
    <p:extLst>
      <p:ext uri="{BB962C8B-B14F-4D97-AF65-F5344CB8AC3E}">
        <p14:creationId xmlns:p14="http://schemas.microsoft.com/office/powerpoint/2010/main" val="2825000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C95B8-5895-4DA1-AA8C-F5A506F6E2F8}"/>
              </a:ext>
            </a:extLst>
          </p:cNvPr>
          <p:cNvSpPr>
            <a:spLocks noGrp="1"/>
          </p:cNvSpPr>
          <p:nvPr>
            <p:ph type="title"/>
          </p:nvPr>
        </p:nvSpPr>
        <p:spPr/>
        <p:txBody>
          <a:bodyPr>
            <a:normAutofit fontScale="90000"/>
          </a:bodyPr>
          <a:lstStyle/>
          <a:p>
            <a:r>
              <a:rPr lang="en-US" dirty="0"/>
              <a:t>Liable and Agent State (cont.)</a:t>
            </a:r>
          </a:p>
        </p:txBody>
      </p:sp>
      <p:sp>
        <p:nvSpPr>
          <p:cNvPr id="3" name="Content Placeholder 2">
            <a:extLst>
              <a:ext uri="{FF2B5EF4-FFF2-40B4-BE49-F238E27FC236}">
                <a16:creationId xmlns:a16="http://schemas.microsoft.com/office/drawing/2014/main" id="{3772E4BE-29F1-4799-8318-23EE5ADF4BDD}"/>
              </a:ext>
            </a:extLst>
          </p:cNvPr>
          <p:cNvSpPr>
            <a:spLocks noGrp="1"/>
          </p:cNvSpPr>
          <p:nvPr>
            <p:ph idx="1"/>
          </p:nvPr>
        </p:nvSpPr>
        <p:spPr/>
        <p:txBody>
          <a:bodyPr/>
          <a:lstStyle/>
          <a:p>
            <a:r>
              <a:rPr lang="en-US" dirty="0"/>
              <a:t>Liable state is responsible for making all determinations, redeterminations, and decisions on appeals on all claims for program benefits:</a:t>
            </a:r>
          </a:p>
          <a:p>
            <a:pPr lvl="1"/>
            <a:r>
              <a:rPr lang="en-US" dirty="0"/>
              <a:t>Trade eligibility.</a:t>
            </a:r>
          </a:p>
          <a:p>
            <a:pPr lvl="1"/>
            <a:r>
              <a:rPr lang="en-US" dirty="0"/>
              <a:t>UI/TRA benefits (including extenuating circumstances).</a:t>
            </a:r>
          </a:p>
          <a:p>
            <a:pPr lvl="1"/>
            <a:r>
              <a:rPr lang="en-US" dirty="0"/>
              <a:t>Waiver (issuances, extensions, criteria changes, and revocations).</a:t>
            </a:r>
          </a:p>
          <a:p>
            <a:pPr lvl="1"/>
            <a:r>
              <a:rPr lang="en-US" dirty="0"/>
              <a:t>Training (approvals, extensions, revisions, and cessations).</a:t>
            </a:r>
          </a:p>
          <a:p>
            <a:pPr lvl="1"/>
            <a:r>
              <a:rPr lang="en-US" dirty="0"/>
              <a:t>Transportation/Subsistence assistance (approvals and revisions).</a:t>
            </a:r>
          </a:p>
          <a:p>
            <a:pPr lvl="1"/>
            <a:r>
              <a:rPr lang="en-US" dirty="0"/>
              <a:t>Job Search and Relocation Allowances (approvals and reconciliations).</a:t>
            </a:r>
          </a:p>
          <a:p>
            <a:pPr lvl="1"/>
            <a:r>
              <a:rPr lang="en-US" dirty="0"/>
              <a:t>A/RTAA benefits (approvals, revisions, and payments).</a:t>
            </a:r>
          </a:p>
        </p:txBody>
      </p:sp>
      <p:sp>
        <p:nvSpPr>
          <p:cNvPr id="5" name="Slide Number Placeholder 4">
            <a:extLst>
              <a:ext uri="{FF2B5EF4-FFF2-40B4-BE49-F238E27FC236}">
                <a16:creationId xmlns:a16="http://schemas.microsoft.com/office/drawing/2014/main" id="{A136628A-E64B-46FA-ADAA-5B1AB2221CFB}"/>
              </a:ext>
            </a:extLst>
          </p:cNvPr>
          <p:cNvSpPr>
            <a:spLocks noGrp="1"/>
          </p:cNvSpPr>
          <p:nvPr>
            <p:ph type="sldNum" sz="quarter" idx="12"/>
          </p:nvPr>
        </p:nvSpPr>
        <p:spPr/>
        <p:txBody>
          <a:bodyPr/>
          <a:lstStyle/>
          <a:p>
            <a:fld id="{E8EE1BDA-EAED-4134-8BA8-F8A103E99D1F}" type="slidenum">
              <a:rPr lang="en-US" smtClean="0"/>
              <a:pPr/>
              <a:t>49</a:t>
            </a:fld>
            <a:endParaRPr lang="en-US" dirty="0"/>
          </a:p>
        </p:txBody>
      </p:sp>
    </p:spTree>
    <p:extLst>
      <p:ext uri="{BB962C8B-B14F-4D97-AF65-F5344CB8AC3E}">
        <p14:creationId xmlns:p14="http://schemas.microsoft.com/office/powerpoint/2010/main" val="137730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3706-7C23-4F1C-8687-5D46C034D8B1}"/>
              </a:ext>
            </a:extLst>
          </p:cNvPr>
          <p:cNvSpPr>
            <a:spLocks noGrp="1"/>
          </p:cNvSpPr>
          <p:nvPr>
            <p:ph type="title"/>
          </p:nvPr>
        </p:nvSpPr>
        <p:spPr/>
        <p:txBody>
          <a:bodyPr>
            <a:normAutofit fontScale="90000"/>
          </a:bodyPr>
          <a:lstStyle/>
          <a:p>
            <a:r>
              <a:rPr lang="en-US" dirty="0"/>
              <a:t>Eligibility (cont.)</a:t>
            </a:r>
          </a:p>
        </p:txBody>
      </p:sp>
      <p:sp>
        <p:nvSpPr>
          <p:cNvPr id="3" name="Content Placeholder 2">
            <a:extLst>
              <a:ext uri="{FF2B5EF4-FFF2-40B4-BE49-F238E27FC236}">
                <a16:creationId xmlns:a16="http://schemas.microsoft.com/office/drawing/2014/main" id="{4AC210D8-52E8-489C-8BED-1D684A427A8E}"/>
              </a:ext>
            </a:extLst>
          </p:cNvPr>
          <p:cNvSpPr>
            <a:spLocks noGrp="1"/>
          </p:cNvSpPr>
          <p:nvPr>
            <p:ph idx="1"/>
          </p:nvPr>
        </p:nvSpPr>
        <p:spPr/>
        <p:txBody>
          <a:bodyPr>
            <a:normAutofit fontScale="62500" lnSpcReduction="20000"/>
          </a:bodyPr>
          <a:lstStyle/>
          <a:p>
            <a:pPr marL="0" indent="0">
              <a:buNone/>
            </a:pPr>
            <a:r>
              <a:rPr lang="en-US" dirty="0"/>
              <a:t>Conclusion Paragraph from a certification:</a:t>
            </a:r>
          </a:p>
          <a:p>
            <a:pPr marL="0" indent="0">
              <a:buNone/>
            </a:pPr>
            <a:r>
              <a:rPr lang="en-US" dirty="0"/>
              <a:t>After careful review of the facts obtained in the  investigation, I determine that workers of Acuity Brands Lighting, Inc., Juno Lighting division, a subsidiary of Acuity Brands, Inc., including on-site leased workers from Superior Staffing, Des Plaines, Illinois, who are engaged in activities related to the production of lighting fixtures, primarily used in a residential or retail location, meet the worker group certification criteria under Section 222(a) of the Act, 19 U.S.C. § 2272(a). In accordance with Section 223 of the Act, 19 U.S.C. § 2273, I make the following certification:  "All workers of Acuity Brands Lighting, Inc., Juno Lighting division, a subsidiary of Acuity Brands, Inc., including on-site leased workers from Superior Staffing, Des Plaines, Illinois, who became totally or partially separated from employment on or after September 17, 2017, through two years from the date of certification, and all workers in the group threatened with total or partial separation from employment on the date of certification through two years from the date of certification, are eligible to apply for adjustment assistance under Chapter 2 of Title II of the Trade Act of 1974, as </a:t>
            </a:r>
            <a:r>
              <a:rPr lang="en-US" dirty="0" err="1"/>
              <a:t>amended."Signed</a:t>
            </a:r>
            <a:r>
              <a:rPr lang="en-US" dirty="0"/>
              <a:t> in Washington, D.C. this 9th day of October 2018.</a:t>
            </a:r>
          </a:p>
          <a:p>
            <a:endParaRPr lang="en-US" sz="800" dirty="0"/>
          </a:p>
          <a:p>
            <a:r>
              <a:rPr lang="en-US" dirty="0"/>
              <a:t>In this example, these are the dates for this certification:</a:t>
            </a:r>
          </a:p>
          <a:p>
            <a:pPr lvl="1"/>
            <a:r>
              <a:rPr lang="en-US" dirty="0"/>
              <a:t>Certification Date:  October 9, 2018.</a:t>
            </a:r>
          </a:p>
          <a:p>
            <a:pPr lvl="1"/>
            <a:r>
              <a:rPr lang="en-US" dirty="0"/>
              <a:t>Impact Date:  September 17, 2017.</a:t>
            </a:r>
          </a:p>
          <a:p>
            <a:pPr lvl="1"/>
            <a:r>
              <a:rPr lang="en-US" dirty="0"/>
              <a:t>Expiration Date:  October 9, 2020.</a:t>
            </a:r>
          </a:p>
        </p:txBody>
      </p:sp>
      <p:sp>
        <p:nvSpPr>
          <p:cNvPr id="5" name="Slide Number Placeholder 4">
            <a:extLst>
              <a:ext uri="{FF2B5EF4-FFF2-40B4-BE49-F238E27FC236}">
                <a16:creationId xmlns:a16="http://schemas.microsoft.com/office/drawing/2014/main" id="{04E109E7-3171-4210-960D-DB8F6C6CDE9A}"/>
              </a:ext>
            </a:extLst>
          </p:cNvPr>
          <p:cNvSpPr>
            <a:spLocks noGrp="1"/>
          </p:cNvSpPr>
          <p:nvPr>
            <p:ph type="sldNum" sz="quarter" idx="12"/>
          </p:nvPr>
        </p:nvSpPr>
        <p:spPr/>
        <p:txBody>
          <a:bodyPr/>
          <a:lstStyle/>
          <a:p>
            <a:fld id="{E8EE1BDA-EAED-4134-8BA8-F8A103E99D1F}" type="slidenum">
              <a:rPr lang="en-US" smtClean="0"/>
              <a:pPr/>
              <a:t>5</a:t>
            </a:fld>
            <a:endParaRPr lang="en-US" dirty="0"/>
          </a:p>
        </p:txBody>
      </p:sp>
      <p:sp>
        <p:nvSpPr>
          <p:cNvPr id="6" name="Rectangle 5">
            <a:extLst>
              <a:ext uri="{FF2B5EF4-FFF2-40B4-BE49-F238E27FC236}">
                <a16:creationId xmlns:a16="http://schemas.microsoft.com/office/drawing/2014/main" id="{0B6D0655-4C8A-4DDB-A682-F8A73F286DFC}"/>
              </a:ext>
            </a:extLst>
          </p:cNvPr>
          <p:cNvSpPr/>
          <p:nvPr/>
        </p:nvSpPr>
        <p:spPr>
          <a:xfrm>
            <a:off x="3453414" y="4181383"/>
            <a:ext cx="4438835" cy="221941"/>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203D88-861F-4EEE-B300-DA80523E39E4}"/>
              </a:ext>
            </a:extLst>
          </p:cNvPr>
          <p:cNvSpPr/>
          <p:nvPr/>
        </p:nvSpPr>
        <p:spPr>
          <a:xfrm>
            <a:off x="1581706" y="5792051"/>
            <a:ext cx="2741720" cy="15207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95E8AF-FA38-476C-AD0F-ABF74AE95087}"/>
              </a:ext>
            </a:extLst>
          </p:cNvPr>
          <p:cNvSpPr/>
          <p:nvPr/>
        </p:nvSpPr>
        <p:spPr>
          <a:xfrm>
            <a:off x="6374167" y="3790765"/>
            <a:ext cx="1873188" cy="21123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594FE0-B505-4D45-AB33-0A0E079740FA}"/>
              </a:ext>
            </a:extLst>
          </p:cNvPr>
          <p:cNvSpPr/>
          <p:nvPr/>
        </p:nvSpPr>
        <p:spPr>
          <a:xfrm>
            <a:off x="1581706" y="5559213"/>
            <a:ext cx="2741720" cy="15207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13D8ED-5A10-48FC-A673-F8BBE9F7EA0A}"/>
              </a:ext>
            </a:extLst>
          </p:cNvPr>
          <p:cNvSpPr/>
          <p:nvPr/>
        </p:nvSpPr>
        <p:spPr>
          <a:xfrm>
            <a:off x="1581706" y="5331341"/>
            <a:ext cx="2821618" cy="1709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3380D7-A133-494C-82CC-1CA0E241A776}"/>
              </a:ext>
            </a:extLst>
          </p:cNvPr>
          <p:cNvSpPr/>
          <p:nvPr/>
        </p:nvSpPr>
        <p:spPr>
          <a:xfrm>
            <a:off x="1674182" y="4575313"/>
            <a:ext cx="2453935" cy="2219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897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3208-98FF-4469-AFFC-23FB3ED72260}"/>
              </a:ext>
            </a:extLst>
          </p:cNvPr>
          <p:cNvSpPr>
            <a:spLocks noGrp="1"/>
          </p:cNvSpPr>
          <p:nvPr>
            <p:ph type="title"/>
          </p:nvPr>
        </p:nvSpPr>
        <p:spPr/>
        <p:txBody>
          <a:bodyPr>
            <a:normAutofit fontScale="90000"/>
          </a:bodyPr>
          <a:lstStyle/>
          <a:p>
            <a:r>
              <a:rPr lang="en-US" dirty="0"/>
              <a:t>Liable and Agent State (cont.)</a:t>
            </a:r>
          </a:p>
        </p:txBody>
      </p:sp>
      <p:sp>
        <p:nvSpPr>
          <p:cNvPr id="3" name="Content Placeholder 2">
            <a:extLst>
              <a:ext uri="{FF2B5EF4-FFF2-40B4-BE49-F238E27FC236}">
                <a16:creationId xmlns:a16="http://schemas.microsoft.com/office/drawing/2014/main" id="{0E90ADCC-16F5-45AF-A7A1-D601059C02B2}"/>
              </a:ext>
            </a:extLst>
          </p:cNvPr>
          <p:cNvSpPr>
            <a:spLocks noGrp="1"/>
          </p:cNvSpPr>
          <p:nvPr>
            <p:ph idx="1"/>
          </p:nvPr>
        </p:nvSpPr>
        <p:spPr/>
        <p:txBody>
          <a:bodyPr>
            <a:normAutofit fontScale="77500" lnSpcReduction="20000"/>
          </a:bodyPr>
          <a:lstStyle/>
          <a:p>
            <a:r>
              <a:rPr lang="en-US" dirty="0"/>
              <a:t>As the Liable State, the career planners in Illinois have the following responsibilities:</a:t>
            </a:r>
          </a:p>
          <a:p>
            <a:pPr lvl="1"/>
            <a:r>
              <a:rPr lang="en-US" dirty="0"/>
              <a:t>Ensuring an </a:t>
            </a:r>
            <a:r>
              <a:rPr lang="en-US" b="1" dirty="0"/>
              <a:t>Illinois Employment Business System (IEBS) Event</a:t>
            </a:r>
            <a:r>
              <a:rPr lang="en-US" dirty="0"/>
              <a:t> is set up and updated to include workers from the agent state.</a:t>
            </a:r>
            <a:endParaRPr lang="en-US" sz="2000" dirty="0"/>
          </a:p>
          <a:p>
            <a:pPr lvl="1"/>
            <a:r>
              <a:rPr lang="en-US" sz="400" dirty="0"/>
              <a:t> </a:t>
            </a:r>
            <a:endParaRPr lang="en-US" sz="4000" dirty="0"/>
          </a:p>
          <a:p>
            <a:pPr lvl="1"/>
            <a:r>
              <a:rPr lang="en-US" dirty="0"/>
              <a:t>The Illinois career planner will contact the agent state Trade coordinator/career planner to discuss the preferred method of communication for approvals, required forms, monthly contact and notification of issues that may affect the participant’s status and payment of benefits.</a:t>
            </a:r>
            <a:endParaRPr lang="en-US" sz="2000" dirty="0"/>
          </a:p>
          <a:p>
            <a:pPr lvl="1"/>
            <a:r>
              <a:rPr lang="en-US" sz="400" dirty="0"/>
              <a:t> </a:t>
            </a:r>
            <a:endParaRPr lang="en-US" sz="4000" dirty="0"/>
          </a:p>
          <a:p>
            <a:pPr lvl="1"/>
            <a:r>
              <a:rPr lang="en-US" dirty="0"/>
              <a:t>Ensuring Trade rapid response workshops occur and include out-of-state workers, if possible. The rapid response workshops should include representatives from the agent state, other appropriate LWIAs that may be serving participants from the certification, and other partner agencies. During the Trade rapid response workshop, inform the participant of his/her responsibility of securing eligibility for Trade/TRA benefits and applicable deadlines. Specifically, inform the participant of the following: </a:t>
            </a:r>
            <a:endParaRPr lang="en-US" sz="2000" dirty="0"/>
          </a:p>
          <a:p>
            <a:pPr lvl="1"/>
            <a:r>
              <a:rPr lang="en-US" sz="400" dirty="0"/>
              <a:t> </a:t>
            </a:r>
            <a:endParaRPr lang="en-US" sz="4000" dirty="0"/>
          </a:p>
          <a:p>
            <a:pPr lvl="2"/>
            <a:r>
              <a:rPr lang="en-US" dirty="0"/>
              <a:t>He/she must file a UI/TRA claim with IDES to secure eligibility for those benefits.</a:t>
            </a:r>
            <a:endParaRPr lang="en-US" sz="1600" dirty="0"/>
          </a:p>
          <a:p>
            <a:pPr lvl="1"/>
            <a:r>
              <a:rPr lang="en-US" sz="400" dirty="0"/>
              <a:t> </a:t>
            </a:r>
            <a:endParaRPr lang="en-US" sz="4000" dirty="0"/>
          </a:p>
          <a:p>
            <a:pPr lvl="2"/>
            <a:r>
              <a:rPr lang="en-US" dirty="0"/>
              <a:t>Ensure that the participant understands that he/she must work and cooperate with both states to receive Trade services and benefits.</a:t>
            </a:r>
            <a:endParaRPr lang="en-US" sz="1600" dirty="0"/>
          </a:p>
          <a:p>
            <a:pPr lvl="1"/>
            <a:r>
              <a:rPr lang="en-US" sz="400" dirty="0"/>
              <a:t> </a:t>
            </a:r>
            <a:endParaRPr lang="en-US" sz="4000" dirty="0"/>
          </a:p>
        </p:txBody>
      </p:sp>
      <p:sp>
        <p:nvSpPr>
          <p:cNvPr id="5" name="Slide Number Placeholder 4">
            <a:extLst>
              <a:ext uri="{FF2B5EF4-FFF2-40B4-BE49-F238E27FC236}">
                <a16:creationId xmlns:a16="http://schemas.microsoft.com/office/drawing/2014/main" id="{0FD92F52-27B6-46A0-BEE3-A22DD9FA31EE}"/>
              </a:ext>
            </a:extLst>
          </p:cNvPr>
          <p:cNvSpPr>
            <a:spLocks noGrp="1"/>
          </p:cNvSpPr>
          <p:nvPr>
            <p:ph type="sldNum" sz="quarter" idx="12"/>
          </p:nvPr>
        </p:nvSpPr>
        <p:spPr/>
        <p:txBody>
          <a:bodyPr/>
          <a:lstStyle/>
          <a:p>
            <a:fld id="{E8EE1BDA-EAED-4134-8BA8-F8A103E99D1F}" type="slidenum">
              <a:rPr lang="en-US" smtClean="0"/>
              <a:pPr/>
              <a:t>50</a:t>
            </a:fld>
            <a:endParaRPr lang="en-US" dirty="0"/>
          </a:p>
        </p:txBody>
      </p:sp>
    </p:spTree>
    <p:extLst>
      <p:ext uri="{BB962C8B-B14F-4D97-AF65-F5344CB8AC3E}">
        <p14:creationId xmlns:p14="http://schemas.microsoft.com/office/powerpoint/2010/main" val="1354892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B979-5799-4A68-B1A0-A86E1A4F6C9E}"/>
              </a:ext>
            </a:extLst>
          </p:cNvPr>
          <p:cNvSpPr>
            <a:spLocks noGrp="1"/>
          </p:cNvSpPr>
          <p:nvPr>
            <p:ph type="title"/>
          </p:nvPr>
        </p:nvSpPr>
        <p:spPr/>
        <p:txBody>
          <a:bodyPr>
            <a:normAutofit fontScale="90000"/>
          </a:bodyPr>
          <a:lstStyle/>
          <a:p>
            <a:r>
              <a:rPr lang="en-US" dirty="0"/>
              <a:t>Liable and Agent State (cont.)</a:t>
            </a:r>
          </a:p>
        </p:txBody>
      </p:sp>
      <p:sp>
        <p:nvSpPr>
          <p:cNvPr id="3" name="Content Placeholder 2">
            <a:extLst>
              <a:ext uri="{FF2B5EF4-FFF2-40B4-BE49-F238E27FC236}">
                <a16:creationId xmlns:a16="http://schemas.microsoft.com/office/drawing/2014/main" id="{C4983864-1D12-4937-A9DB-31E5D0A5F68C}"/>
              </a:ext>
            </a:extLst>
          </p:cNvPr>
          <p:cNvSpPr>
            <a:spLocks noGrp="1"/>
          </p:cNvSpPr>
          <p:nvPr>
            <p:ph idx="1"/>
          </p:nvPr>
        </p:nvSpPr>
        <p:spPr/>
        <p:txBody>
          <a:bodyPr/>
          <a:lstStyle/>
          <a:p>
            <a:pPr lvl="1"/>
            <a:r>
              <a:rPr lang="en-US" dirty="0"/>
              <a:t>The liable state determines eligibility for all benefits and services. Any approval must be in writing to the agent state prior to the start of services.  Illinois state merit staff approval is also required. Make related entries in IWDS. </a:t>
            </a:r>
            <a:endParaRPr lang="en-US" sz="2000" dirty="0"/>
          </a:p>
          <a:p>
            <a:pPr lvl="1"/>
            <a:r>
              <a:rPr lang="en-US" sz="400" dirty="0"/>
              <a:t> </a:t>
            </a:r>
            <a:endParaRPr lang="en-US" sz="4000" dirty="0"/>
          </a:p>
          <a:p>
            <a:pPr lvl="1"/>
            <a:r>
              <a:rPr lang="en-US" dirty="0"/>
              <a:t>The career planner must check the appropriate boxes on the TAA additional info screen in IWDS to indicate if the participant is an agent/liable participant and what state is paying the UI benefits. </a:t>
            </a:r>
          </a:p>
          <a:p>
            <a:pPr lvl="1"/>
            <a:endParaRPr lang="en-US" dirty="0"/>
          </a:p>
        </p:txBody>
      </p:sp>
      <p:sp>
        <p:nvSpPr>
          <p:cNvPr id="5" name="Slide Number Placeholder 4">
            <a:extLst>
              <a:ext uri="{FF2B5EF4-FFF2-40B4-BE49-F238E27FC236}">
                <a16:creationId xmlns:a16="http://schemas.microsoft.com/office/drawing/2014/main" id="{7890F81D-2600-49C3-858A-207E88573A48}"/>
              </a:ext>
            </a:extLst>
          </p:cNvPr>
          <p:cNvSpPr>
            <a:spLocks noGrp="1"/>
          </p:cNvSpPr>
          <p:nvPr>
            <p:ph type="sldNum" sz="quarter" idx="12"/>
          </p:nvPr>
        </p:nvSpPr>
        <p:spPr/>
        <p:txBody>
          <a:bodyPr/>
          <a:lstStyle/>
          <a:p>
            <a:fld id="{E8EE1BDA-EAED-4134-8BA8-F8A103E99D1F}" type="slidenum">
              <a:rPr lang="en-US" smtClean="0"/>
              <a:pPr/>
              <a:t>51</a:t>
            </a:fld>
            <a:endParaRPr lang="en-US" dirty="0"/>
          </a:p>
        </p:txBody>
      </p:sp>
    </p:spTree>
    <p:extLst>
      <p:ext uri="{BB962C8B-B14F-4D97-AF65-F5344CB8AC3E}">
        <p14:creationId xmlns:p14="http://schemas.microsoft.com/office/powerpoint/2010/main" val="2068924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8EB23-0454-48CC-9342-9E19CD92BD6E}"/>
              </a:ext>
            </a:extLst>
          </p:cNvPr>
          <p:cNvSpPr>
            <a:spLocks noGrp="1"/>
          </p:cNvSpPr>
          <p:nvPr>
            <p:ph type="title"/>
          </p:nvPr>
        </p:nvSpPr>
        <p:spPr/>
        <p:txBody>
          <a:bodyPr>
            <a:normAutofit fontScale="90000"/>
          </a:bodyPr>
          <a:lstStyle/>
          <a:p>
            <a:r>
              <a:rPr lang="en-US" dirty="0"/>
              <a:t>Liable and Agent State (cont.)</a:t>
            </a:r>
          </a:p>
        </p:txBody>
      </p:sp>
      <p:sp>
        <p:nvSpPr>
          <p:cNvPr id="3" name="Content Placeholder 2">
            <a:extLst>
              <a:ext uri="{FF2B5EF4-FFF2-40B4-BE49-F238E27FC236}">
                <a16:creationId xmlns:a16="http://schemas.microsoft.com/office/drawing/2014/main" id="{E2B03926-DA8F-4AF0-9643-C841A2314BDD}"/>
              </a:ext>
            </a:extLst>
          </p:cNvPr>
          <p:cNvSpPr>
            <a:spLocks noGrp="1"/>
          </p:cNvSpPr>
          <p:nvPr>
            <p:ph idx="1"/>
          </p:nvPr>
        </p:nvSpPr>
        <p:spPr/>
        <p:txBody>
          <a:bodyPr>
            <a:normAutofit/>
          </a:bodyPr>
          <a:lstStyle/>
          <a:p>
            <a:r>
              <a:rPr lang="en-US" dirty="0"/>
              <a:t>Agent state is responsible for cooperating fully with the liable state to:</a:t>
            </a:r>
          </a:p>
          <a:p>
            <a:pPr lvl="1"/>
            <a:r>
              <a:rPr lang="en-US" dirty="0"/>
              <a:t>Obtain pre-approval from the liable state before any benefits or services are provided to the participant.</a:t>
            </a:r>
          </a:p>
          <a:p>
            <a:pPr lvl="1"/>
            <a:r>
              <a:rPr lang="en-US" dirty="0"/>
              <a:t>Communicate with the liable state to ensure proper payment of benefits.</a:t>
            </a:r>
          </a:p>
          <a:p>
            <a:pPr lvl="1"/>
            <a:r>
              <a:rPr lang="en-US" dirty="0"/>
              <a:t>Provide information needed to issue determinations, redeterminations and decisions on benefits, services and/or appeals.</a:t>
            </a:r>
          </a:p>
          <a:p>
            <a:pPr lvl="1"/>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BCA2D828-A248-405A-9599-2A06A8A540A0}"/>
              </a:ext>
            </a:extLst>
          </p:cNvPr>
          <p:cNvSpPr>
            <a:spLocks noGrp="1"/>
          </p:cNvSpPr>
          <p:nvPr>
            <p:ph type="sldNum" sz="quarter" idx="12"/>
          </p:nvPr>
        </p:nvSpPr>
        <p:spPr/>
        <p:txBody>
          <a:bodyPr/>
          <a:lstStyle/>
          <a:p>
            <a:fld id="{E8EE1BDA-EAED-4134-8BA8-F8A103E99D1F}" type="slidenum">
              <a:rPr lang="en-US" smtClean="0"/>
              <a:pPr/>
              <a:t>52</a:t>
            </a:fld>
            <a:endParaRPr lang="en-US" dirty="0"/>
          </a:p>
        </p:txBody>
      </p:sp>
    </p:spTree>
    <p:extLst>
      <p:ext uri="{BB962C8B-B14F-4D97-AF65-F5344CB8AC3E}">
        <p14:creationId xmlns:p14="http://schemas.microsoft.com/office/powerpoint/2010/main" val="27839073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E982-2D29-4BAB-9D15-1FE20F1955A5}"/>
              </a:ext>
            </a:extLst>
          </p:cNvPr>
          <p:cNvSpPr>
            <a:spLocks noGrp="1"/>
          </p:cNvSpPr>
          <p:nvPr>
            <p:ph type="title"/>
          </p:nvPr>
        </p:nvSpPr>
        <p:spPr/>
        <p:txBody>
          <a:bodyPr>
            <a:normAutofit fontScale="90000"/>
          </a:bodyPr>
          <a:lstStyle/>
          <a:p>
            <a:r>
              <a:rPr lang="en-US" dirty="0"/>
              <a:t>Liable and Agent State (cont.)</a:t>
            </a:r>
          </a:p>
        </p:txBody>
      </p:sp>
      <p:sp>
        <p:nvSpPr>
          <p:cNvPr id="3" name="Content Placeholder 2">
            <a:extLst>
              <a:ext uri="{FF2B5EF4-FFF2-40B4-BE49-F238E27FC236}">
                <a16:creationId xmlns:a16="http://schemas.microsoft.com/office/drawing/2014/main" id="{FC3CC9E1-D538-4E4E-8044-E619EC2BD699}"/>
              </a:ext>
            </a:extLst>
          </p:cNvPr>
          <p:cNvSpPr>
            <a:spLocks noGrp="1"/>
          </p:cNvSpPr>
          <p:nvPr>
            <p:ph idx="1"/>
          </p:nvPr>
        </p:nvSpPr>
        <p:spPr/>
        <p:txBody>
          <a:bodyPr>
            <a:normAutofit fontScale="92500" lnSpcReduction="20000"/>
          </a:bodyPr>
          <a:lstStyle/>
          <a:p>
            <a:r>
              <a:rPr lang="en-US" dirty="0"/>
              <a:t>As the Agent State, the career planners in Illinois have the following responsibilities:</a:t>
            </a:r>
          </a:p>
          <a:p>
            <a:pPr lvl="1"/>
            <a:r>
              <a:rPr lang="en-US" dirty="0"/>
              <a:t>Contact and confirm with the liable state that the participant meets all Trade and WIOA eligibility requirements. </a:t>
            </a:r>
          </a:p>
          <a:p>
            <a:pPr lvl="1"/>
            <a:endParaRPr lang="en-US" sz="400" dirty="0"/>
          </a:p>
          <a:p>
            <a:pPr lvl="1"/>
            <a:r>
              <a:rPr lang="en-US" dirty="0"/>
              <a:t>Contact the liable state career planner to discuss the preferred method of communication for approvals, required forms, monthly contact and notification of issues that may affect the participant’s status and payment of benefits.</a:t>
            </a:r>
          </a:p>
          <a:p>
            <a:pPr lvl="1"/>
            <a:endParaRPr lang="en-US" sz="400" dirty="0"/>
          </a:p>
          <a:p>
            <a:pPr lvl="1"/>
            <a:r>
              <a:rPr lang="en-US" dirty="0"/>
              <a:t>Confirm with the liable state career planner that the participant received Trade rapid response.  If not, the Illinois career planner will provide Trade rapid response. </a:t>
            </a:r>
          </a:p>
          <a:p>
            <a:pPr lvl="1"/>
            <a:endParaRPr lang="en-US" sz="400" dirty="0"/>
          </a:p>
          <a:p>
            <a:pPr lvl="1"/>
            <a:r>
              <a:rPr lang="en-US" dirty="0"/>
              <a:t>An </a:t>
            </a:r>
            <a:r>
              <a:rPr lang="en-US" b="1" dirty="0"/>
              <a:t>IEBS Event</a:t>
            </a:r>
            <a:r>
              <a:rPr lang="en-US" dirty="0"/>
              <a:t> is not required when Illinois is the agent state because the requirement for Trade rapid response is the responsibility of the liable state. However, if the LWIA is serving multiple participants from the same out of state certification, the LWIA may set up a Local Trade IEBS event to track the participants.  </a:t>
            </a:r>
          </a:p>
        </p:txBody>
      </p:sp>
      <p:sp>
        <p:nvSpPr>
          <p:cNvPr id="5" name="Slide Number Placeholder 4">
            <a:extLst>
              <a:ext uri="{FF2B5EF4-FFF2-40B4-BE49-F238E27FC236}">
                <a16:creationId xmlns:a16="http://schemas.microsoft.com/office/drawing/2014/main" id="{CD476D98-A249-4C2D-9FF0-662E17955AB4}"/>
              </a:ext>
            </a:extLst>
          </p:cNvPr>
          <p:cNvSpPr>
            <a:spLocks noGrp="1"/>
          </p:cNvSpPr>
          <p:nvPr>
            <p:ph type="sldNum" sz="quarter" idx="12"/>
          </p:nvPr>
        </p:nvSpPr>
        <p:spPr/>
        <p:txBody>
          <a:bodyPr/>
          <a:lstStyle/>
          <a:p>
            <a:fld id="{E8EE1BDA-EAED-4134-8BA8-F8A103E99D1F}" type="slidenum">
              <a:rPr lang="en-US" smtClean="0"/>
              <a:pPr/>
              <a:t>53</a:t>
            </a:fld>
            <a:endParaRPr lang="en-US" dirty="0"/>
          </a:p>
        </p:txBody>
      </p:sp>
    </p:spTree>
    <p:extLst>
      <p:ext uri="{BB962C8B-B14F-4D97-AF65-F5344CB8AC3E}">
        <p14:creationId xmlns:p14="http://schemas.microsoft.com/office/powerpoint/2010/main" val="33132739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FFF7-0D41-4C19-9E0C-6CAFD67E8B7F}"/>
              </a:ext>
            </a:extLst>
          </p:cNvPr>
          <p:cNvSpPr>
            <a:spLocks noGrp="1"/>
          </p:cNvSpPr>
          <p:nvPr>
            <p:ph type="title"/>
          </p:nvPr>
        </p:nvSpPr>
        <p:spPr/>
        <p:txBody>
          <a:bodyPr>
            <a:normAutofit fontScale="90000"/>
          </a:bodyPr>
          <a:lstStyle/>
          <a:p>
            <a:r>
              <a:rPr lang="en-US" dirty="0"/>
              <a:t>Liable and Agent State (cont.)</a:t>
            </a:r>
          </a:p>
        </p:txBody>
      </p:sp>
      <p:sp>
        <p:nvSpPr>
          <p:cNvPr id="3" name="Content Placeholder 2">
            <a:extLst>
              <a:ext uri="{FF2B5EF4-FFF2-40B4-BE49-F238E27FC236}">
                <a16:creationId xmlns:a16="http://schemas.microsoft.com/office/drawing/2014/main" id="{73FCF459-F81B-4A4D-A828-E223BDECA167}"/>
              </a:ext>
            </a:extLst>
          </p:cNvPr>
          <p:cNvSpPr>
            <a:spLocks noGrp="1"/>
          </p:cNvSpPr>
          <p:nvPr>
            <p:ph idx="1"/>
          </p:nvPr>
        </p:nvSpPr>
        <p:spPr/>
        <p:txBody>
          <a:bodyPr>
            <a:normAutofit fontScale="85000" lnSpcReduction="10000"/>
          </a:bodyPr>
          <a:lstStyle/>
          <a:p>
            <a:pPr lvl="1"/>
            <a:r>
              <a:rPr lang="en-US" dirty="0"/>
              <a:t>Ensure that the participant understands that they must work and cooperate with both states to receive Trade services and benefits.</a:t>
            </a:r>
          </a:p>
          <a:p>
            <a:pPr lvl="1"/>
            <a:endParaRPr lang="en-US" sz="400" dirty="0"/>
          </a:p>
          <a:p>
            <a:pPr lvl="1"/>
            <a:r>
              <a:rPr lang="en-US" dirty="0"/>
              <a:t>Request any Trade paperwork, forms, documentation from the liable state.  If the paperwork received does not include the required information to register the participant in IWDS, the career planner will work with the participant and the liable sate to obtain additional information. </a:t>
            </a:r>
          </a:p>
          <a:p>
            <a:pPr lvl="1"/>
            <a:endParaRPr lang="en-US" sz="500" dirty="0"/>
          </a:p>
          <a:p>
            <a:pPr lvl="1"/>
            <a:r>
              <a:rPr lang="en-US" dirty="0"/>
              <a:t>Obtain pre-approval in writing from the liable state prior to the start of the benefit or service.  Illinois state merit staff approval is also required. Make related entries in IWDS. </a:t>
            </a:r>
          </a:p>
          <a:p>
            <a:pPr lvl="1"/>
            <a:endParaRPr lang="en-US" sz="500" dirty="0"/>
          </a:p>
          <a:p>
            <a:pPr lvl="1"/>
            <a:r>
              <a:rPr lang="en-US" dirty="0"/>
              <a:t>Check the appropriate boxes on the TAA additional info screen under the application section of IWDS to indicate if the participant is being served as an agent or liable state participant, the state funding the training, the state paying the UI/TRA benefits and if the petition is from another state.</a:t>
            </a:r>
          </a:p>
          <a:p>
            <a:r>
              <a:rPr lang="en-US" dirty="0"/>
              <a:t>Chapter 4:  Trade Liable and Agent State Responsibilities</a:t>
            </a:r>
          </a:p>
          <a:p>
            <a:endParaRPr lang="en-US" dirty="0"/>
          </a:p>
        </p:txBody>
      </p:sp>
      <p:sp>
        <p:nvSpPr>
          <p:cNvPr id="5" name="Slide Number Placeholder 4">
            <a:extLst>
              <a:ext uri="{FF2B5EF4-FFF2-40B4-BE49-F238E27FC236}">
                <a16:creationId xmlns:a16="http://schemas.microsoft.com/office/drawing/2014/main" id="{62176908-6BF5-4D2B-8EE9-A0D474C0B81D}"/>
              </a:ext>
            </a:extLst>
          </p:cNvPr>
          <p:cNvSpPr>
            <a:spLocks noGrp="1"/>
          </p:cNvSpPr>
          <p:nvPr>
            <p:ph type="sldNum" sz="quarter" idx="12"/>
          </p:nvPr>
        </p:nvSpPr>
        <p:spPr/>
        <p:txBody>
          <a:bodyPr/>
          <a:lstStyle/>
          <a:p>
            <a:fld id="{E8EE1BDA-EAED-4134-8BA8-F8A103E99D1F}" type="slidenum">
              <a:rPr lang="en-US" smtClean="0"/>
              <a:pPr/>
              <a:t>54</a:t>
            </a:fld>
            <a:endParaRPr lang="en-US" dirty="0"/>
          </a:p>
        </p:txBody>
      </p:sp>
    </p:spTree>
    <p:extLst>
      <p:ext uri="{BB962C8B-B14F-4D97-AF65-F5344CB8AC3E}">
        <p14:creationId xmlns:p14="http://schemas.microsoft.com/office/powerpoint/2010/main" val="3728960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72867-19B5-468E-A3C9-A0F9B578D61B}"/>
              </a:ext>
            </a:extLst>
          </p:cNvPr>
          <p:cNvSpPr>
            <a:spLocks noGrp="1"/>
          </p:cNvSpPr>
          <p:nvPr>
            <p:ph type="title"/>
          </p:nvPr>
        </p:nvSpPr>
        <p:spPr/>
        <p:txBody>
          <a:bodyPr>
            <a:normAutofit fontScale="90000"/>
          </a:bodyPr>
          <a:lstStyle/>
          <a:p>
            <a:r>
              <a:rPr lang="en-US" dirty="0"/>
              <a:t>2021R Program Differences</a:t>
            </a:r>
          </a:p>
        </p:txBody>
      </p:sp>
      <p:sp>
        <p:nvSpPr>
          <p:cNvPr id="3" name="Content Placeholder 2">
            <a:extLst>
              <a:ext uri="{FF2B5EF4-FFF2-40B4-BE49-F238E27FC236}">
                <a16:creationId xmlns:a16="http://schemas.microsoft.com/office/drawing/2014/main" id="{558EFD33-6744-4837-8EE9-506FB0F3C90D}"/>
              </a:ext>
            </a:extLst>
          </p:cNvPr>
          <p:cNvSpPr>
            <a:spLocks noGrp="1"/>
          </p:cNvSpPr>
          <p:nvPr>
            <p:ph idx="1"/>
          </p:nvPr>
        </p:nvSpPr>
        <p:spPr/>
        <p:txBody>
          <a:bodyPr>
            <a:normAutofit fontScale="77500" lnSpcReduction="20000"/>
          </a:bodyPr>
          <a:lstStyle/>
          <a:p>
            <a:r>
              <a:rPr lang="en-US" dirty="0"/>
              <a:t>Certifications only cover the listed workers.</a:t>
            </a:r>
          </a:p>
          <a:p>
            <a:pPr lvl="1"/>
            <a:r>
              <a:rPr lang="en-US" dirty="0"/>
              <a:t>Does not automatically include on-site leased workers (temp agency workers).</a:t>
            </a:r>
          </a:p>
          <a:p>
            <a:endParaRPr lang="en-US" dirty="0"/>
          </a:p>
          <a:p>
            <a:r>
              <a:rPr lang="en-US" dirty="0"/>
              <a:t>Manufacturing Sector Workers only.</a:t>
            </a:r>
          </a:p>
          <a:p>
            <a:endParaRPr lang="en-US" dirty="0"/>
          </a:p>
          <a:p>
            <a:r>
              <a:rPr lang="en-US" dirty="0"/>
              <a:t>Enrollment deadlines are the later of the last day of:</a:t>
            </a:r>
          </a:p>
          <a:p>
            <a:pPr lvl="1"/>
            <a:r>
              <a:rPr lang="en-US" dirty="0"/>
              <a:t>The last day of the 8</a:t>
            </a:r>
            <a:r>
              <a:rPr lang="en-US" baseline="30000" dirty="0"/>
              <a:t>th</a:t>
            </a:r>
            <a:r>
              <a:rPr lang="en-US" dirty="0"/>
              <a:t> week after the week of issuance of the certification of eligibility cover the worker, or</a:t>
            </a:r>
          </a:p>
          <a:p>
            <a:pPr lvl="1"/>
            <a:r>
              <a:rPr lang="en-US" dirty="0"/>
              <a:t>The </a:t>
            </a:r>
            <a:r>
              <a:rPr lang="en-US"/>
              <a:t>last day </a:t>
            </a:r>
            <a:r>
              <a:rPr lang="en-US" dirty="0"/>
              <a:t>of the 16</a:t>
            </a:r>
            <a:r>
              <a:rPr lang="en-US" baseline="30000" dirty="0"/>
              <a:t>th</a:t>
            </a:r>
            <a:r>
              <a:rPr lang="en-US" dirty="0"/>
              <a:t> week after the worker’s most recent total qualifying separation.</a:t>
            </a:r>
          </a:p>
          <a:p>
            <a:endParaRPr lang="en-US" dirty="0"/>
          </a:p>
          <a:p>
            <a:r>
              <a:rPr lang="en-US" dirty="0"/>
              <a:t>Must submit a Trade Form #004 2021R Trade Bona Fide Application for Training within 210 days of the later of the date of certification or the date of the worker’s total or partial separation.  This should be done at the same time as the BRO.</a:t>
            </a:r>
          </a:p>
        </p:txBody>
      </p:sp>
      <p:sp>
        <p:nvSpPr>
          <p:cNvPr id="5" name="Slide Number Placeholder 4">
            <a:extLst>
              <a:ext uri="{FF2B5EF4-FFF2-40B4-BE49-F238E27FC236}">
                <a16:creationId xmlns:a16="http://schemas.microsoft.com/office/drawing/2014/main" id="{BD590B48-107D-4268-81C4-7BEF5B36E0BD}"/>
              </a:ext>
            </a:extLst>
          </p:cNvPr>
          <p:cNvSpPr>
            <a:spLocks noGrp="1"/>
          </p:cNvSpPr>
          <p:nvPr>
            <p:ph type="sldNum" sz="quarter" idx="12"/>
          </p:nvPr>
        </p:nvSpPr>
        <p:spPr/>
        <p:txBody>
          <a:bodyPr/>
          <a:lstStyle/>
          <a:p>
            <a:fld id="{E8EE1BDA-EAED-4134-8BA8-F8A103E99D1F}" type="slidenum">
              <a:rPr lang="en-US" smtClean="0"/>
              <a:pPr/>
              <a:t>55</a:t>
            </a:fld>
            <a:endParaRPr lang="en-US" dirty="0"/>
          </a:p>
        </p:txBody>
      </p:sp>
    </p:spTree>
    <p:extLst>
      <p:ext uri="{BB962C8B-B14F-4D97-AF65-F5344CB8AC3E}">
        <p14:creationId xmlns:p14="http://schemas.microsoft.com/office/powerpoint/2010/main" val="17913318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41ED5-1A4D-417C-89B3-ACB49306642A}"/>
              </a:ext>
            </a:extLst>
          </p:cNvPr>
          <p:cNvSpPr>
            <a:spLocks noGrp="1"/>
          </p:cNvSpPr>
          <p:nvPr>
            <p:ph type="title"/>
          </p:nvPr>
        </p:nvSpPr>
        <p:spPr/>
        <p:txBody>
          <a:bodyPr>
            <a:normAutofit fontScale="90000"/>
          </a:bodyPr>
          <a:lstStyle/>
          <a:p>
            <a:r>
              <a:rPr lang="en-US" dirty="0"/>
              <a:t>2021R Program Differences (cont.)</a:t>
            </a:r>
          </a:p>
        </p:txBody>
      </p:sp>
      <p:sp>
        <p:nvSpPr>
          <p:cNvPr id="3" name="Content Placeholder 2">
            <a:extLst>
              <a:ext uri="{FF2B5EF4-FFF2-40B4-BE49-F238E27FC236}">
                <a16:creationId xmlns:a16="http://schemas.microsoft.com/office/drawing/2014/main" id="{8EB5A700-6731-4270-914F-D5F7E16E7E56}"/>
              </a:ext>
            </a:extLst>
          </p:cNvPr>
          <p:cNvSpPr>
            <a:spLocks noGrp="1"/>
          </p:cNvSpPr>
          <p:nvPr>
            <p:ph idx="1"/>
          </p:nvPr>
        </p:nvSpPr>
        <p:spPr/>
        <p:txBody>
          <a:bodyPr>
            <a:normAutofit fontScale="92500" lnSpcReduction="20000"/>
          </a:bodyPr>
          <a:lstStyle/>
          <a:p>
            <a:r>
              <a:rPr lang="en-US" dirty="0"/>
              <a:t>45 Days and Equitable Tolling are the only Extenuating Circumstances available to extend enrollment deadlines.</a:t>
            </a:r>
          </a:p>
          <a:p>
            <a:endParaRPr lang="en-US" dirty="0"/>
          </a:p>
          <a:p>
            <a:r>
              <a:rPr lang="en-US" dirty="0"/>
              <a:t>Alternative Trade Adjustment Assistance (ATAA) is specific to 2021R.</a:t>
            </a:r>
          </a:p>
          <a:p>
            <a:endParaRPr lang="en-US" dirty="0"/>
          </a:p>
          <a:p>
            <a:r>
              <a:rPr lang="en-US" dirty="0"/>
              <a:t>No OJT along with ATTA.</a:t>
            </a:r>
          </a:p>
          <a:p>
            <a:endParaRPr lang="en-US" dirty="0"/>
          </a:p>
          <a:p>
            <a:r>
              <a:rPr lang="en-US" dirty="0"/>
              <a:t>Cannot combine Training and ATAA.</a:t>
            </a:r>
          </a:p>
          <a:p>
            <a:endParaRPr lang="en-US" dirty="0"/>
          </a:p>
          <a:p>
            <a:r>
              <a:rPr lang="en-US" dirty="0"/>
              <a:t>Cannot access TAA benefits and services prior to separation.</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FDAFCDF6-A06D-4CE3-AFC1-B195A6CABCE2}"/>
              </a:ext>
            </a:extLst>
          </p:cNvPr>
          <p:cNvSpPr>
            <a:spLocks noGrp="1"/>
          </p:cNvSpPr>
          <p:nvPr>
            <p:ph type="sldNum" sz="quarter" idx="12"/>
          </p:nvPr>
        </p:nvSpPr>
        <p:spPr/>
        <p:txBody>
          <a:bodyPr/>
          <a:lstStyle/>
          <a:p>
            <a:fld id="{E8EE1BDA-EAED-4134-8BA8-F8A103E99D1F}" type="slidenum">
              <a:rPr lang="en-US" smtClean="0"/>
              <a:pPr/>
              <a:t>56</a:t>
            </a:fld>
            <a:endParaRPr lang="en-US" dirty="0"/>
          </a:p>
        </p:txBody>
      </p:sp>
    </p:spTree>
    <p:extLst>
      <p:ext uri="{BB962C8B-B14F-4D97-AF65-F5344CB8AC3E}">
        <p14:creationId xmlns:p14="http://schemas.microsoft.com/office/powerpoint/2010/main" val="11400044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44B0-2820-4CB5-A04E-BF21F0C63812}"/>
              </a:ext>
            </a:extLst>
          </p:cNvPr>
          <p:cNvSpPr>
            <a:spLocks noGrp="1"/>
          </p:cNvSpPr>
          <p:nvPr>
            <p:ph type="title"/>
          </p:nvPr>
        </p:nvSpPr>
        <p:spPr/>
        <p:txBody>
          <a:bodyPr>
            <a:normAutofit fontScale="90000"/>
          </a:bodyPr>
          <a:lstStyle/>
          <a:p>
            <a:r>
              <a:rPr lang="en-US" dirty="0"/>
              <a:t>2021R Program Differences (cont.)</a:t>
            </a:r>
          </a:p>
        </p:txBody>
      </p:sp>
      <p:sp>
        <p:nvSpPr>
          <p:cNvPr id="3" name="Content Placeholder 2">
            <a:extLst>
              <a:ext uri="{FF2B5EF4-FFF2-40B4-BE49-F238E27FC236}">
                <a16:creationId xmlns:a16="http://schemas.microsoft.com/office/drawing/2014/main" id="{DEA43E8F-B246-4927-9D3A-A4B3E3756E2C}"/>
              </a:ext>
            </a:extLst>
          </p:cNvPr>
          <p:cNvSpPr>
            <a:spLocks noGrp="1"/>
          </p:cNvSpPr>
          <p:nvPr>
            <p:ph idx="1"/>
          </p:nvPr>
        </p:nvSpPr>
        <p:spPr/>
        <p:txBody>
          <a:bodyPr>
            <a:normAutofit fontScale="85000" lnSpcReduction="10000"/>
          </a:bodyPr>
          <a:lstStyle/>
          <a:p>
            <a:r>
              <a:rPr lang="en-US" dirty="0"/>
              <a:t>Military service exceptions to deadlines, training duration, etc. are removed.</a:t>
            </a:r>
          </a:p>
          <a:p>
            <a:endParaRPr lang="en-US" dirty="0"/>
          </a:p>
          <a:p>
            <a:r>
              <a:rPr lang="en-US" dirty="0"/>
              <a:t>Trade Case Management Funds cannot be provided to LWIAs.</a:t>
            </a:r>
          </a:p>
          <a:p>
            <a:endParaRPr lang="en-US" dirty="0"/>
          </a:p>
          <a:p>
            <a:r>
              <a:rPr lang="en-US" dirty="0"/>
              <a:t>Part-time training (with TRA payments) is allowable.</a:t>
            </a:r>
          </a:p>
          <a:p>
            <a:endParaRPr lang="en-US" dirty="0"/>
          </a:p>
          <a:p>
            <a:r>
              <a:rPr lang="en-US" dirty="0"/>
              <a:t>Work Based Training is the preferred method of training.</a:t>
            </a:r>
          </a:p>
          <a:p>
            <a:pPr marL="0" indent="0">
              <a:buNone/>
            </a:pPr>
            <a:r>
              <a:rPr lang="en-US" dirty="0"/>
              <a:t>    </a:t>
            </a:r>
            <a:r>
              <a:rPr lang="en-US" sz="1900" dirty="0"/>
              <a:t>(NOTE:  Information on the search for work based training opportunities will be required to be included</a:t>
            </a:r>
          </a:p>
          <a:p>
            <a:pPr marL="0" indent="0">
              <a:buNone/>
            </a:pPr>
            <a:r>
              <a:rPr lang="en-US" sz="1900" dirty="0"/>
              <a:t>        in the 6 criteria for training approval case note along with a justification for not selecting a work based</a:t>
            </a:r>
          </a:p>
          <a:p>
            <a:pPr marL="0" indent="0">
              <a:buNone/>
            </a:pPr>
            <a:r>
              <a:rPr lang="en-US" sz="1900" dirty="0"/>
              <a:t>        training opportunity).</a:t>
            </a:r>
          </a:p>
          <a:p>
            <a:endParaRPr lang="en-US" dirty="0"/>
          </a:p>
        </p:txBody>
      </p:sp>
      <p:sp>
        <p:nvSpPr>
          <p:cNvPr id="5" name="Slide Number Placeholder 4">
            <a:extLst>
              <a:ext uri="{FF2B5EF4-FFF2-40B4-BE49-F238E27FC236}">
                <a16:creationId xmlns:a16="http://schemas.microsoft.com/office/drawing/2014/main" id="{9DDEF5A1-803B-41EA-A193-CB80620E9ABC}"/>
              </a:ext>
            </a:extLst>
          </p:cNvPr>
          <p:cNvSpPr>
            <a:spLocks noGrp="1"/>
          </p:cNvSpPr>
          <p:nvPr>
            <p:ph type="sldNum" sz="quarter" idx="12"/>
          </p:nvPr>
        </p:nvSpPr>
        <p:spPr/>
        <p:txBody>
          <a:bodyPr/>
          <a:lstStyle/>
          <a:p>
            <a:fld id="{E8EE1BDA-EAED-4134-8BA8-F8A103E99D1F}" type="slidenum">
              <a:rPr lang="en-US" smtClean="0"/>
              <a:pPr/>
              <a:t>57</a:t>
            </a:fld>
            <a:endParaRPr lang="en-US" dirty="0"/>
          </a:p>
        </p:txBody>
      </p:sp>
    </p:spTree>
    <p:extLst>
      <p:ext uri="{BB962C8B-B14F-4D97-AF65-F5344CB8AC3E}">
        <p14:creationId xmlns:p14="http://schemas.microsoft.com/office/powerpoint/2010/main" val="6813696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1E2D5-5B03-4E64-BD76-B5F7ED5B9E57}"/>
              </a:ext>
            </a:extLst>
          </p:cNvPr>
          <p:cNvSpPr>
            <a:spLocks noGrp="1"/>
          </p:cNvSpPr>
          <p:nvPr>
            <p:ph type="title"/>
          </p:nvPr>
        </p:nvSpPr>
        <p:spPr/>
        <p:txBody>
          <a:bodyPr>
            <a:normAutofit fontScale="90000"/>
          </a:bodyPr>
          <a:lstStyle/>
          <a:p>
            <a:r>
              <a:rPr lang="en-US" dirty="0"/>
              <a:t>FORMS - General</a:t>
            </a:r>
          </a:p>
        </p:txBody>
      </p:sp>
      <p:sp>
        <p:nvSpPr>
          <p:cNvPr id="3" name="Content Placeholder 2">
            <a:extLst>
              <a:ext uri="{FF2B5EF4-FFF2-40B4-BE49-F238E27FC236}">
                <a16:creationId xmlns:a16="http://schemas.microsoft.com/office/drawing/2014/main" id="{9274DE86-64AD-4A89-8DDA-2AB3FFF173CF}"/>
              </a:ext>
            </a:extLst>
          </p:cNvPr>
          <p:cNvSpPr>
            <a:spLocks noGrp="1"/>
          </p:cNvSpPr>
          <p:nvPr>
            <p:ph idx="1"/>
          </p:nvPr>
        </p:nvSpPr>
        <p:spPr/>
        <p:txBody>
          <a:bodyPr>
            <a:normAutofit/>
          </a:bodyPr>
          <a:lstStyle/>
          <a:p>
            <a:r>
              <a:rPr lang="en-US" sz="2000" dirty="0"/>
              <a:t>Link to forms in e-Policy on Illinois </a:t>
            </a:r>
            <a:r>
              <a:rPr lang="en-US" sz="2000" dirty="0" err="1"/>
              <a:t>workNet</a:t>
            </a:r>
            <a:r>
              <a:rPr lang="en-US" sz="2000" dirty="0"/>
              <a:t>.</a:t>
            </a:r>
          </a:p>
          <a:p>
            <a:endParaRPr lang="en-US" sz="2000" dirty="0"/>
          </a:p>
          <a:p>
            <a:endParaRPr lang="en-US" sz="2000" dirty="0"/>
          </a:p>
          <a:p>
            <a:endParaRPr lang="en-US" dirty="0"/>
          </a:p>
          <a:p>
            <a:endParaRPr lang="en-US" sz="2000" dirty="0">
              <a:hlinkClick r:id="rId2"/>
            </a:endParaRPr>
          </a:p>
          <a:p>
            <a:r>
              <a:rPr lang="en-US" sz="2000" dirty="0">
                <a:hlinkClick r:id="rId3"/>
              </a:rPr>
              <a:t>https://apps.illinoisworknet.com/WIOAPolicy/Policy/Home</a:t>
            </a:r>
            <a:endParaRPr lang="en-US" sz="2000" dirty="0"/>
          </a:p>
          <a:p>
            <a:endParaRPr lang="en-US" sz="2000" dirty="0"/>
          </a:p>
          <a:p>
            <a:r>
              <a:rPr lang="en-US" sz="2000" dirty="0"/>
              <a:t>Always double check the </a:t>
            </a:r>
            <a:r>
              <a:rPr lang="en-US" sz="2000" dirty="0" err="1"/>
              <a:t>workNet</a:t>
            </a:r>
            <a:r>
              <a:rPr lang="en-US" sz="2000" dirty="0"/>
              <a:t> site for the most recent forms.</a:t>
            </a:r>
          </a:p>
          <a:p>
            <a:r>
              <a:rPr lang="en-US" sz="2000" dirty="0">
                <a:hlinkClick r:id="rId4"/>
              </a:rPr>
              <a:t>https://www.illinoisworknet.com/tradeforms</a:t>
            </a:r>
            <a:endParaRPr lang="en-US" sz="2000" dirty="0"/>
          </a:p>
          <a:p>
            <a:pPr marL="0" indent="0">
              <a:buNone/>
            </a:pPr>
            <a:endParaRPr lang="en-US" sz="2000" dirty="0"/>
          </a:p>
          <a:p>
            <a:endParaRPr lang="en-US" sz="2000"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AF2FD5E8-D7A7-43A9-8E7F-351BF2D91DE9}"/>
              </a:ext>
            </a:extLst>
          </p:cNvPr>
          <p:cNvPicPr>
            <a:picLocks noChangeAspect="1"/>
          </p:cNvPicPr>
          <p:nvPr/>
        </p:nvPicPr>
        <p:blipFill>
          <a:blip r:embed="rId5"/>
          <a:stretch>
            <a:fillRect/>
          </a:stretch>
        </p:blipFill>
        <p:spPr>
          <a:xfrm>
            <a:off x="951978" y="2655732"/>
            <a:ext cx="9875175" cy="1182491"/>
          </a:xfrm>
          <a:prstGeom prst="rect">
            <a:avLst/>
          </a:prstGeom>
        </p:spPr>
      </p:pic>
      <p:sp>
        <p:nvSpPr>
          <p:cNvPr id="4" name="Slide Number Placeholder 3">
            <a:extLst>
              <a:ext uri="{FF2B5EF4-FFF2-40B4-BE49-F238E27FC236}">
                <a16:creationId xmlns:a16="http://schemas.microsoft.com/office/drawing/2014/main" id="{29D7705C-B534-4F96-8404-42AEFD72B1EA}"/>
              </a:ext>
            </a:extLst>
          </p:cNvPr>
          <p:cNvSpPr>
            <a:spLocks noGrp="1"/>
          </p:cNvSpPr>
          <p:nvPr>
            <p:ph type="sldNum" sz="quarter" idx="12"/>
          </p:nvPr>
        </p:nvSpPr>
        <p:spPr/>
        <p:txBody>
          <a:bodyPr/>
          <a:lstStyle/>
          <a:p>
            <a:fld id="{E8EE1BDA-EAED-4134-8BA8-F8A103E99D1F}" type="slidenum">
              <a:rPr lang="en-US" smtClean="0"/>
              <a:pPr/>
              <a:t>58</a:t>
            </a:fld>
            <a:endParaRPr lang="en-US" dirty="0"/>
          </a:p>
        </p:txBody>
      </p:sp>
    </p:spTree>
    <p:extLst>
      <p:ext uri="{BB962C8B-B14F-4D97-AF65-F5344CB8AC3E}">
        <p14:creationId xmlns:p14="http://schemas.microsoft.com/office/powerpoint/2010/main" val="29593060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D943-8FAA-4650-9746-60A2FD930119}"/>
              </a:ext>
            </a:extLst>
          </p:cNvPr>
          <p:cNvSpPr>
            <a:spLocks noGrp="1"/>
          </p:cNvSpPr>
          <p:nvPr>
            <p:ph type="title"/>
          </p:nvPr>
        </p:nvSpPr>
        <p:spPr/>
        <p:txBody>
          <a:bodyPr>
            <a:normAutofit fontScale="90000"/>
          </a:bodyPr>
          <a:lstStyle/>
          <a:p>
            <a:r>
              <a:rPr lang="en-US" dirty="0"/>
              <a:t>Correspondence</a:t>
            </a:r>
          </a:p>
        </p:txBody>
      </p:sp>
      <p:sp>
        <p:nvSpPr>
          <p:cNvPr id="3" name="Content Placeholder 2">
            <a:extLst>
              <a:ext uri="{FF2B5EF4-FFF2-40B4-BE49-F238E27FC236}">
                <a16:creationId xmlns:a16="http://schemas.microsoft.com/office/drawing/2014/main" id="{4A00FB6D-9F15-4C5E-984D-3E5D8682F9C8}"/>
              </a:ext>
            </a:extLst>
          </p:cNvPr>
          <p:cNvSpPr>
            <a:spLocks noGrp="1"/>
          </p:cNvSpPr>
          <p:nvPr>
            <p:ph idx="1"/>
          </p:nvPr>
        </p:nvSpPr>
        <p:spPr/>
        <p:txBody>
          <a:bodyPr>
            <a:normAutofit fontScale="92500" lnSpcReduction="20000"/>
          </a:bodyPr>
          <a:lstStyle/>
          <a:p>
            <a:r>
              <a:rPr lang="en-US" dirty="0"/>
              <a:t>Emails.</a:t>
            </a:r>
          </a:p>
          <a:p>
            <a:pPr lvl="1"/>
            <a:r>
              <a:rPr lang="en-US" dirty="0"/>
              <a:t>Send all emails regarding Trade participants to state merit staff:  Susan Boggs (</a:t>
            </a:r>
            <a:r>
              <a:rPr lang="en-US" dirty="0">
                <a:hlinkClick r:id="rId2"/>
              </a:rPr>
              <a:t>susan.boggs@illinois.gov</a:t>
            </a:r>
            <a:r>
              <a:rPr lang="en-US" dirty="0"/>
              <a:t>), Sheila Sloan (</a:t>
            </a:r>
            <a:r>
              <a:rPr lang="en-US" dirty="0">
                <a:hlinkClick r:id="rId3"/>
              </a:rPr>
              <a:t>sheila.sloan@illinois.gov</a:t>
            </a:r>
            <a:r>
              <a:rPr lang="en-US" dirty="0"/>
              <a:t>), and Lori Graham (</a:t>
            </a:r>
            <a:r>
              <a:rPr lang="en-US" dirty="0">
                <a:hlinkClick r:id="rId4"/>
              </a:rPr>
              <a:t>lori.graham@illinois.gov</a:t>
            </a:r>
            <a:r>
              <a:rPr lang="en-US" dirty="0"/>
              <a:t>).</a:t>
            </a:r>
          </a:p>
          <a:p>
            <a:pPr lvl="1"/>
            <a:endParaRPr lang="en-US" dirty="0"/>
          </a:p>
          <a:p>
            <a:pPr lvl="1"/>
            <a:r>
              <a:rPr lang="en-US" dirty="0"/>
              <a:t>Send all emails regarding Trade grants to Crystal Bigelow (</a:t>
            </a:r>
            <a:r>
              <a:rPr lang="en-US" dirty="0">
                <a:hlinkClick r:id="rId5"/>
              </a:rPr>
              <a:t>crystal.bigelow@illinois.gov</a:t>
            </a:r>
            <a:r>
              <a:rPr lang="en-US" dirty="0"/>
              <a:t>).</a:t>
            </a:r>
          </a:p>
          <a:p>
            <a:pPr lvl="1"/>
            <a:endParaRPr lang="en-US" dirty="0"/>
          </a:p>
          <a:p>
            <a:pPr lvl="1"/>
            <a:r>
              <a:rPr lang="en-US" dirty="0"/>
              <a:t>Always include a clear subject line that includes the LWIA, the purpose of email and participant name.</a:t>
            </a:r>
          </a:p>
          <a:p>
            <a:pPr lvl="2"/>
            <a:r>
              <a:rPr lang="en-US" dirty="0"/>
              <a:t>LWIA XX - IEP &amp; New Occupational Training Approval Request for (participant name).</a:t>
            </a:r>
          </a:p>
          <a:p>
            <a:pPr lvl="1"/>
            <a:endParaRPr lang="en-US" dirty="0"/>
          </a:p>
          <a:p>
            <a:pPr lvl="1"/>
            <a:r>
              <a:rPr lang="en-US" dirty="0"/>
              <a:t>Do not combine information in emails for multiple participants.  Each email should be for one participant only.</a:t>
            </a:r>
          </a:p>
          <a:p>
            <a:pPr lvl="1"/>
            <a:endParaRPr lang="en-US" dirty="0"/>
          </a:p>
          <a:p>
            <a:endParaRPr lang="en-US" dirty="0"/>
          </a:p>
        </p:txBody>
      </p:sp>
      <p:sp>
        <p:nvSpPr>
          <p:cNvPr id="5" name="Slide Number Placeholder 4">
            <a:extLst>
              <a:ext uri="{FF2B5EF4-FFF2-40B4-BE49-F238E27FC236}">
                <a16:creationId xmlns:a16="http://schemas.microsoft.com/office/drawing/2014/main" id="{CBA87879-7F8A-426B-B79F-435A39775E9F}"/>
              </a:ext>
            </a:extLst>
          </p:cNvPr>
          <p:cNvSpPr>
            <a:spLocks noGrp="1"/>
          </p:cNvSpPr>
          <p:nvPr>
            <p:ph type="sldNum" sz="quarter" idx="12"/>
          </p:nvPr>
        </p:nvSpPr>
        <p:spPr/>
        <p:txBody>
          <a:bodyPr/>
          <a:lstStyle/>
          <a:p>
            <a:fld id="{E8EE1BDA-EAED-4134-8BA8-F8A103E99D1F}" type="slidenum">
              <a:rPr lang="en-US" smtClean="0"/>
              <a:pPr/>
              <a:t>59</a:t>
            </a:fld>
            <a:endParaRPr lang="en-US" dirty="0"/>
          </a:p>
        </p:txBody>
      </p:sp>
    </p:spTree>
    <p:extLst>
      <p:ext uri="{BB962C8B-B14F-4D97-AF65-F5344CB8AC3E}">
        <p14:creationId xmlns:p14="http://schemas.microsoft.com/office/powerpoint/2010/main" val="36142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AD04-8473-43C4-A083-EE8DCB20CEDE}"/>
              </a:ext>
            </a:extLst>
          </p:cNvPr>
          <p:cNvSpPr>
            <a:spLocks noGrp="1"/>
          </p:cNvSpPr>
          <p:nvPr>
            <p:ph type="title"/>
          </p:nvPr>
        </p:nvSpPr>
        <p:spPr/>
        <p:txBody>
          <a:bodyPr>
            <a:normAutofit fontScale="90000"/>
          </a:bodyPr>
          <a:lstStyle/>
          <a:p>
            <a:r>
              <a:rPr lang="en-US" dirty="0"/>
              <a:t>Trade Readjustment Assistance (TRA)</a:t>
            </a:r>
          </a:p>
        </p:txBody>
      </p:sp>
      <p:sp>
        <p:nvSpPr>
          <p:cNvPr id="3" name="Content Placeholder 2">
            <a:extLst>
              <a:ext uri="{FF2B5EF4-FFF2-40B4-BE49-F238E27FC236}">
                <a16:creationId xmlns:a16="http://schemas.microsoft.com/office/drawing/2014/main" id="{2733BEE3-4139-41D8-B713-8E7957A0EB17}"/>
              </a:ext>
            </a:extLst>
          </p:cNvPr>
          <p:cNvSpPr>
            <a:spLocks noGrp="1"/>
          </p:cNvSpPr>
          <p:nvPr>
            <p:ph idx="1"/>
          </p:nvPr>
        </p:nvSpPr>
        <p:spPr/>
        <p:txBody>
          <a:bodyPr>
            <a:normAutofit fontScale="92500" lnSpcReduction="10000"/>
          </a:bodyPr>
          <a:lstStyle/>
          <a:p>
            <a:r>
              <a:rPr lang="en-US" dirty="0"/>
              <a:t>Income support in the form of cash payments for a Trade participant.</a:t>
            </a:r>
          </a:p>
          <a:p>
            <a:endParaRPr lang="en-US" dirty="0"/>
          </a:p>
          <a:p>
            <a:r>
              <a:rPr lang="en-US" dirty="0"/>
              <a:t>Participant must file a UI/TRA claim with Illinois Department of Employment Security (IDES).</a:t>
            </a:r>
          </a:p>
          <a:p>
            <a:endParaRPr lang="en-US" dirty="0"/>
          </a:p>
          <a:p>
            <a:r>
              <a:rPr lang="en-US" dirty="0"/>
              <a:t>Initial eligibility for TRA is established at the beginning and must be maintained throughout the participant’s progression through the reemployment plan.</a:t>
            </a:r>
          </a:p>
          <a:p>
            <a:endParaRPr lang="en-US" dirty="0"/>
          </a:p>
          <a:p>
            <a:r>
              <a:rPr lang="en-US" dirty="0"/>
              <a:t>Determinations for eligibility for TRA are made by IDES.</a:t>
            </a:r>
          </a:p>
          <a:p>
            <a:endParaRPr lang="en-US" dirty="0"/>
          </a:p>
        </p:txBody>
      </p:sp>
      <p:sp>
        <p:nvSpPr>
          <p:cNvPr id="5" name="Slide Number Placeholder 4">
            <a:extLst>
              <a:ext uri="{FF2B5EF4-FFF2-40B4-BE49-F238E27FC236}">
                <a16:creationId xmlns:a16="http://schemas.microsoft.com/office/drawing/2014/main" id="{4321A380-9A2E-4492-BE5C-71AA4F91CBCB}"/>
              </a:ext>
            </a:extLst>
          </p:cNvPr>
          <p:cNvSpPr>
            <a:spLocks noGrp="1"/>
          </p:cNvSpPr>
          <p:nvPr>
            <p:ph type="sldNum" sz="quarter" idx="12"/>
          </p:nvPr>
        </p:nvSpPr>
        <p:spPr/>
        <p:txBody>
          <a:bodyPr/>
          <a:lstStyle/>
          <a:p>
            <a:fld id="{E8EE1BDA-EAED-4134-8BA8-F8A103E99D1F}" type="slidenum">
              <a:rPr lang="en-US" smtClean="0"/>
              <a:pPr/>
              <a:t>6</a:t>
            </a:fld>
            <a:endParaRPr lang="en-US" dirty="0"/>
          </a:p>
        </p:txBody>
      </p:sp>
    </p:spTree>
    <p:extLst>
      <p:ext uri="{BB962C8B-B14F-4D97-AF65-F5344CB8AC3E}">
        <p14:creationId xmlns:p14="http://schemas.microsoft.com/office/powerpoint/2010/main" val="21994355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8F16D-E794-4275-823C-4A0BEFE87813}"/>
              </a:ext>
            </a:extLst>
          </p:cNvPr>
          <p:cNvSpPr>
            <a:spLocks noGrp="1"/>
          </p:cNvSpPr>
          <p:nvPr>
            <p:ph type="title"/>
          </p:nvPr>
        </p:nvSpPr>
        <p:spPr/>
        <p:txBody>
          <a:bodyPr>
            <a:normAutofit fontScale="90000"/>
          </a:bodyPr>
          <a:lstStyle/>
          <a:p>
            <a:r>
              <a:rPr lang="en-US" dirty="0"/>
              <a:t>Websites</a:t>
            </a:r>
          </a:p>
        </p:txBody>
      </p:sp>
      <p:sp>
        <p:nvSpPr>
          <p:cNvPr id="3" name="Content Placeholder 2">
            <a:extLst>
              <a:ext uri="{FF2B5EF4-FFF2-40B4-BE49-F238E27FC236}">
                <a16:creationId xmlns:a16="http://schemas.microsoft.com/office/drawing/2014/main" id="{9FE5F921-9510-48E1-97BA-F93695B53AEA}"/>
              </a:ext>
            </a:extLst>
          </p:cNvPr>
          <p:cNvSpPr>
            <a:spLocks noGrp="1"/>
          </p:cNvSpPr>
          <p:nvPr>
            <p:ph idx="1"/>
          </p:nvPr>
        </p:nvSpPr>
        <p:spPr/>
        <p:txBody>
          <a:bodyPr>
            <a:normAutofit fontScale="70000" lnSpcReduction="20000"/>
          </a:bodyPr>
          <a:lstStyle/>
          <a:p>
            <a:r>
              <a:rPr lang="en-US" dirty="0"/>
              <a:t>Illinois </a:t>
            </a:r>
            <a:r>
              <a:rPr lang="en-US" dirty="0" err="1"/>
              <a:t>workNet</a:t>
            </a:r>
            <a:r>
              <a:rPr lang="en-US" dirty="0"/>
              <a:t> Trade Forms</a:t>
            </a:r>
          </a:p>
          <a:p>
            <a:pPr lvl="1"/>
            <a:r>
              <a:rPr lang="en-US" dirty="0">
                <a:hlinkClick r:id="rId2"/>
              </a:rPr>
              <a:t>https://www.illinoisworknet.com/tradeforms</a:t>
            </a:r>
            <a:endParaRPr lang="en-US" dirty="0"/>
          </a:p>
          <a:p>
            <a:pPr lvl="1"/>
            <a:endParaRPr lang="en-US" dirty="0"/>
          </a:p>
          <a:p>
            <a:r>
              <a:rPr lang="en-US" dirty="0"/>
              <a:t>US Department of Labor Employment &amp; Training Trade Site</a:t>
            </a:r>
          </a:p>
          <a:p>
            <a:pPr lvl="1"/>
            <a:r>
              <a:rPr lang="en-US" dirty="0">
                <a:hlinkClick r:id="rId3"/>
              </a:rPr>
              <a:t>https://www.dol.gov/agencies/eta/tradeact</a:t>
            </a:r>
            <a:endParaRPr lang="en-US" dirty="0"/>
          </a:p>
          <a:p>
            <a:pPr lvl="1"/>
            <a:endParaRPr lang="en-US" dirty="0"/>
          </a:p>
          <a:p>
            <a:r>
              <a:rPr lang="en-US" dirty="0"/>
              <a:t>Illinois Workforce Development System (IWDS)</a:t>
            </a:r>
          </a:p>
          <a:p>
            <a:pPr lvl="1"/>
            <a:r>
              <a:rPr lang="en-US" dirty="0">
                <a:hlinkClick r:id="rId4"/>
              </a:rPr>
              <a:t>https://iwds.dceo.Illinois.gov/iwds/staffhome.html</a:t>
            </a:r>
            <a:endParaRPr lang="en-US" dirty="0"/>
          </a:p>
          <a:p>
            <a:pPr lvl="1"/>
            <a:endParaRPr lang="en-US" dirty="0"/>
          </a:p>
          <a:p>
            <a:r>
              <a:rPr lang="en-US" dirty="0"/>
              <a:t>US General Services Administration (GSA)</a:t>
            </a:r>
          </a:p>
          <a:p>
            <a:pPr lvl="1"/>
            <a:r>
              <a:rPr lang="en-US" dirty="0">
                <a:hlinkClick r:id="rId5"/>
              </a:rPr>
              <a:t>http://www.gsa.gov</a:t>
            </a:r>
            <a:endParaRPr lang="en-US" dirty="0"/>
          </a:p>
          <a:p>
            <a:endParaRPr lang="en-US" dirty="0"/>
          </a:p>
          <a:p>
            <a:r>
              <a:rPr lang="en-US" dirty="0"/>
              <a:t>Workforce GPS (Trade 101 Resources)</a:t>
            </a:r>
          </a:p>
          <a:p>
            <a:pPr lvl="1"/>
            <a:r>
              <a:rPr lang="en-US" dirty="0">
                <a:hlinkClick r:id="rId6"/>
              </a:rPr>
              <a:t>https://taa.workforcegps.org/</a:t>
            </a:r>
            <a:endParaRPr lang="en-US" dirty="0"/>
          </a:p>
          <a:p>
            <a:pPr lvl="1"/>
            <a:endParaRPr lang="en-US" dirty="0"/>
          </a:p>
        </p:txBody>
      </p:sp>
      <p:sp>
        <p:nvSpPr>
          <p:cNvPr id="5" name="Slide Number Placeholder 4">
            <a:extLst>
              <a:ext uri="{FF2B5EF4-FFF2-40B4-BE49-F238E27FC236}">
                <a16:creationId xmlns:a16="http://schemas.microsoft.com/office/drawing/2014/main" id="{6C147413-46BD-4DC7-BA62-0E48E013BF9C}"/>
              </a:ext>
            </a:extLst>
          </p:cNvPr>
          <p:cNvSpPr>
            <a:spLocks noGrp="1"/>
          </p:cNvSpPr>
          <p:nvPr>
            <p:ph type="sldNum" sz="quarter" idx="12"/>
          </p:nvPr>
        </p:nvSpPr>
        <p:spPr/>
        <p:txBody>
          <a:bodyPr/>
          <a:lstStyle/>
          <a:p>
            <a:fld id="{E8EE1BDA-EAED-4134-8BA8-F8A103E99D1F}" type="slidenum">
              <a:rPr lang="en-US" smtClean="0"/>
              <a:pPr/>
              <a:t>60</a:t>
            </a:fld>
            <a:endParaRPr lang="en-US" dirty="0"/>
          </a:p>
        </p:txBody>
      </p:sp>
    </p:spTree>
    <p:extLst>
      <p:ext uri="{BB962C8B-B14F-4D97-AF65-F5344CB8AC3E}">
        <p14:creationId xmlns:p14="http://schemas.microsoft.com/office/powerpoint/2010/main" val="3873975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D8BD-4BEA-4F5C-BD40-92898FFE6190}"/>
              </a:ext>
            </a:extLst>
          </p:cNvPr>
          <p:cNvSpPr>
            <a:spLocks noGrp="1"/>
          </p:cNvSpPr>
          <p:nvPr>
            <p:ph type="title"/>
          </p:nvPr>
        </p:nvSpPr>
        <p:spPr/>
        <p:txBody>
          <a:bodyPr>
            <a:normAutofit fontScale="90000"/>
          </a:bodyPr>
          <a:lstStyle/>
          <a:p>
            <a:r>
              <a:rPr lang="en-US" dirty="0"/>
              <a:t>DCEO Trade Contacts</a:t>
            </a:r>
          </a:p>
        </p:txBody>
      </p:sp>
      <p:sp>
        <p:nvSpPr>
          <p:cNvPr id="3" name="Content Placeholder 2">
            <a:extLst>
              <a:ext uri="{FF2B5EF4-FFF2-40B4-BE49-F238E27FC236}">
                <a16:creationId xmlns:a16="http://schemas.microsoft.com/office/drawing/2014/main" id="{9C93D30C-B420-4979-958D-3BE92BCC81A5}"/>
              </a:ext>
            </a:extLst>
          </p:cNvPr>
          <p:cNvSpPr>
            <a:spLocks noGrp="1"/>
          </p:cNvSpPr>
          <p:nvPr>
            <p:ph sz="half" idx="1"/>
          </p:nvPr>
        </p:nvSpPr>
        <p:spPr>
          <a:xfrm>
            <a:off x="838200" y="1825625"/>
            <a:ext cx="5181600" cy="4351338"/>
          </a:xfrm>
        </p:spPr>
        <p:txBody>
          <a:bodyPr>
            <a:normAutofit lnSpcReduction="10000"/>
          </a:bodyPr>
          <a:lstStyle/>
          <a:p>
            <a:pPr marL="0" indent="0">
              <a:buNone/>
            </a:pPr>
            <a:r>
              <a:rPr lang="en-US" dirty="0"/>
              <a:t>Susan Boggs</a:t>
            </a:r>
          </a:p>
          <a:p>
            <a:pPr marL="0" indent="0">
              <a:buNone/>
            </a:pPr>
            <a:r>
              <a:rPr lang="en-US" dirty="0"/>
              <a:t>TAA Coordinator</a:t>
            </a:r>
          </a:p>
          <a:p>
            <a:pPr marL="0" indent="0">
              <a:buNone/>
            </a:pPr>
            <a:r>
              <a:rPr lang="en-US" dirty="0">
                <a:hlinkClick r:id="rId2"/>
              </a:rPr>
              <a:t>susan.boggs@illinois.gov</a:t>
            </a:r>
            <a:endParaRPr lang="en-US" dirty="0"/>
          </a:p>
          <a:p>
            <a:pPr marL="0" indent="0">
              <a:buNone/>
            </a:pPr>
            <a:endParaRPr lang="en-US" dirty="0"/>
          </a:p>
          <a:p>
            <a:pPr marL="0" indent="0">
              <a:buNone/>
            </a:pPr>
            <a:endParaRPr lang="en-US" dirty="0"/>
          </a:p>
          <a:p>
            <a:pPr marL="0" indent="0">
              <a:buNone/>
            </a:pPr>
            <a:r>
              <a:rPr lang="en-US" dirty="0"/>
              <a:t>Sheila Sloan</a:t>
            </a:r>
          </a:p>
          <a:p>
            <a:pPr marL="0" indent="0">
              <a:buNone/>
            </a:pPr>
            <a:r>
              <a:rPr lang="en-US" dirty="0"/>
              <a:t>Quality Assurance</a:t>
            </a:r>
          </a:p>
          <a:p>
            <a:pPr marL="0" indent="0">
              <a:buNone/>
            </a:pPr>
            <a:r>
              <a:rPr lang="en-US" dirty="0">
                <a:hlinkClick r:id="rId3"/>
              </a:rPr>
              <a:t>sheila.sloan@illinois.gov</a:t>
            </a:r>
            <a:endParaRPr lang="en-US" dirty="0"/>
          </a:p>
          <a:p>
            <a:pPr marL="0" indent="0">
              <a:buNone/>
            </a:pPr>
            <a:r>
              <a:rPr lang="en-US" dirty="0"/>
              <a:t>217-685-2513</a:t>
            </a:r>
          </a:p>
          <a:p>
            <a:endParaRPr lang="en-US" dirty="0"/>
          </a:p>
        </p:txBody>
      </p:sp>
      <p:sp>
        <p:nvSpPr>
          <p:cNvPr id="4" name="Content Placeholder 3">
            <a:extLst>
              <a:ext uri="{FF2B5EF4-FFF2-40B4-BE49-F238E27FC236}">
                <a16:creationId xmlns:a16="http://schemas.microsoft.com/office/drawing/2014/main" id="{C15E8274-A75B-494D-87EE-8E58AE209AD6}"/>
              </a:ext>
            </a:extLst>
          </p:cNvPr>
          <p:cNvSpPr>
            <a:spLocks noGrp="1"/>
          </p:cNvSpPr>
          <p:nvPr>
            <p:ph sz="half" idx="2"/>
          </p:nvPr>
        </p:nvSpPr>
        <p:spPr/>
        <p:txBody>
          <a:bodyPr>
            <a:normAutofit/>
          </a:bodyPr>
          <a:lstStyle/>
          <a:p>
            <a:pPr marL="0" indent="0">
              <a:buNone/>
            </a:pPr>
            <a:r>
              <a:rPr lang="en-US" dirty="0"/>
              <a:t>Crystal Bigelow</a:t>
            </a:r>
          </a:p>
          <a:p>
            <a:pPr marL="0" indent="0">
              <a:buNone/>
            </a:pPr>
            <a:r>
              <a:rPr lang="en-US" dirty="0"/>
              <a:t>Trade Grants</a:t>
            </a:r>
          </a:p>
          <a:p>
            <a:pPr marL="0" indent="0">
              <a:buNone/>
            </a:pPr>
            <a:r>
              <a:rPr lang="en-US" dirty="0">
                <a:hlinkClick r:id="rId4"/>
              </a:rPr>
              <a:t>crystal.Bigelow@illinois.gov</a:t>
            </a:r>
            <a:endParaRPr lang="en-US" dirty="0"/>
          </a:p>
          <a:p>
            <a:pPr marL="0" indent="0">
              <a:buNone/>
            </a:pPr>
            <a:endParaRPr lang="en-US" dirty="0"/>
          </a:p>
          <a:p>
            <a:pPr marL="0" indent="0">
              <a:buNone/>
            </a:pPr>
            <a:r>
              <a:rPr lang="en-US" dirty="0"/>
              <a:t>Lori Graham</a:t>
            </a:r>
          </a:p>
          <a:p>
            <a:pPr marL="0" indent="0">
              <a:buNone/>
            </a:pPr>
            <a:r>
              <a:rPr lang="en-US" dirty="0"/>
              <a:t>Manpower Planner</a:t>
            </a:r>
          </a:p>
          <a:p>
            <a:pPr marL="0" indent="0">
              <a:buNone/>
            </a:pPr>
            <a:r>
              <a:rPr lang="en-US" dirty="0">
                <a:hlinkClick r:id="rId5"/>
              </a:rPr>
              <a:t>lori.graham@illinois.gov</a:t>
            </a:r>
            <a:endParaRPr lang="en-US" dirty="0"/>
          </a:p>
          <a:p>
            <a:pPr marL="0" indent="0">
              <a:buNone/>
            </a:pPr>
            <a:r>
              <a:rPr lang="en-US" dirty="0"/>
              <a:t>309-830-8458</a:t>
            </a:r>
          </a:p>
          <a:p>
            <a:endParaRPr lang="en-US" dirty="0"/>
          </a:p>
        </p:txBody>
      </p:sp>
      <p:sp>
        <p:nvSpPr>
          <p:cNvPr id="6" name="Slide Number Placeholder 5">
            <a:extLst>
              <a:ext uri="{FF2B5EF4-FFF2-40B4-BE49-F238E27FC236}">
                <a16:creationId xmlns:a16="http://schemas.microsoft.com/office/drawing/2014/main" id="{D451A8D6-34A2-40A1-B8F5-BB8997B286B9}"/>
              </a:ext>
            </a:extLst>
          </p:cNvPr>
          <p:cNvSpPr>
            <a:spLocks noGrp="1"/>
          </p:cNvSpPr>
          <p:nvPr>
            <p:ph type="sldNum" sz="quarter" idx="12"/>
          </p:nvPr>
        </p:nvSpPr>
        <p:spPr/>
        <p:txBody>
          <a:bodyPr/>
          <a:lstStyle/>
          <a:p>
            <a:fld id="{6C5DF03D-00EB-4004-86A6-F5EBA25ADC7C}" type="slidenum">
              <a:rPr lang="en-US" smtClean="0"/>
              <a:pPr/>
              <a:t>61</a:t>
            </a:fld>
            <a:endParaRPr lang="en-US" dirty="0"/>
          </a:p>
        </p:txBody>
      </p:sp>
    </p:spTree>
    <p:extLst>
      <p:ext uri="{BB962C8B-B14F-4D97-AF65-F5344CB8AC3E}">
        <p14:creationId xmlns:p14="http://schemas.microsoft.com/office/powerpoint/2010/main" val="2950584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C582-B321-40B2-87B0-27A0DB0FDA85}"/>
              </a:ext>
            </a:extLst>
          </p:cNvPr>
          <p:cNvSpPr>
            <a:spLocks noGrp="1"/>
          </p:cNvSpPr>
          <p:nvPr>
            <p:ph type="title"/>
          </p:nvPr>
        </p:nvSpPr>
        <p:spPr/>
        <p:txBody>
          <a:bodyPr>
            <a:normAutofit fontScale="90000"/>
          </a:bodyPr>
          <a:lstStyle/>
          <a:p>
            <a:r>
              <a:rPr lang="en-US" dirty="0"/>
              <a:t>IDES Trade Unit Contacts</a:t>
            </a:r>
          </a:p>
        </p:txBody>
      </p:sp>
      <p:sp>
        <p:nvSpPr>
          <p:cNvPr id="3" name="Content Placeholder 2">
            <a:extLst>
              <a:ext uri="{FF2B5EF4-FFF2-40B4-BE49-F238E27FC236}">
                <a16:creationId xmlns:a16="http://schemas.microsoft.com/office/drawing/2014/main" id="{E0CB73C8-FA77-4E98-9D56-7535C2095B1D}"/>
              </a:ext>
            </a:extLst>
          </p:cNvPr>
          <p:cNvSpPr>
            <a:spLocks noGrp="1"/>
          </p:cNvSpPr>
          <p:nvPr>
            <p:ph sz="half" idx="1"/>
          </p:nvPr>
        </p:nvSpPr>
        <p:spPr>
          <a:xfrm>
            <a:off x="838200" y="1825625"/>
            <a:ext cx="5181600" cy="4351338"/>
          </a:xfrm>
        </p:spPr>
        <p:txBody>
          <a:bodyPr>
            <a:normAutofit/>
          </a:bodyPr>
          <a:lstStyle/>
          <a:p>
            <a:pPr marL="0" indent="0">
              <a:buNone/>
            </a:pPr>
            <a:r>
              <a:rPr lang="en-US" dirty="0"/>
              <a:t>John Ferry</a:t>
            </a:r>
          </a:p>
          <a:p>
            <a:pPr marL="0" indent="0">
              <a:buNone/>
            </a:pPr>
            <a:r>
              <a:rPr lang="en-US" dirty="0"/>
              <a:t>Special Programs Manager</a:t>
            </a:r>
          </a:p>
          <a:p>
            <a:pPr marL="0" indent="0">
              <a:buNone/>
            </a:pPr>
            <a:r>
              <a:rPr lang="en-US" dirty="0">
                <a:hlinkClick r:id="rId2"/>
              </a:rPr>
              <a:t>john.ferry@illinois.gov</a:t>
            </a:r>
            <a:endParaRPr lang="en-US" dirty="0"/>
          </a:p>
          <a:p>
            <a:pPr marL="0" indent="0">
              <a:buNone/>
            </a:pPr>
            <a:endParaRPr lang="en-US" dirty="0"/>
          </a:p>
          <a:p>
            <a:pPr marL="0" indent="0">
              <a:buNone/>
            </a:pPr>
            <a:r>
              <a:rPr lang="en-US" dirty="0"/>
              <a:t>Erik Hack</a:t>
            </a:r>
          </a:p>
          <a:p>
            <a:pPr marL="0" indent="0">
              <a:buNone/>
            </a:pPr>
            <a:r>
              <a:rPr lang="en-US" dirty="0"/>
              <a:t>ATAA/RTAA Coordinator</a:t>
            </a:r>
          </a:p>
          <a:p>
            <a:pPr marL="0" indent="0">
              <a:buNone/>
            </a:pPr>
            <a:r>
              <a:rPr lang="en-US" dirty="0">
                <a:hlinkClick r:id="rId3"/>
              </a:rPr>
              <a:t>erik.hack@illinois.gov</a:t>
            </a:r>
            <a:endParaRPr lang="en-US" dirty="0"/>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94BD39AA-BECB-45BE-B5C4-2D811805614E}"/>
              </a:ext>
            </a:extLst>
          </p:cNvPr>
          <p:cNvSpPr>
            <a:spLocks noGrp="1"/>
          </p:cNvSpPr>
          <p:nvPr>
            <p:ph sz="half" idx="2"/>
          </p:nvPr>
        </p:nvSpPr>
        <p:spPr/>
        <p:txBody>
          <a:bodyPr>
            <a:normAutofit fontScale="92500" lnSpcReduction="20000"/>
          </a:bodyPr>
          <a:lstStyle/>
          <a:p>
            <a:pPr marL="0" indent="0">
              <a:buNone/>
            </a:pPr>
            <a:r>
              <a:rPr lang="en-US" dirty="0"/>
              <a:t>Amy Saumur</a:t>
            </a:r>
          </a:p>
          <a:p>
            <a:pPr marL="0" indent="0">
              <a:buNone/>
            </a:pPr>
            <a:r>
              <a:rPr lang="en-US" dirty="0"/>
              <a:t>TRA &amp; UI Claims</a:t>
            </a:r>
          </a:p>
          <a:p>
            <a:pPr marL="0" indent="0">
              <a:buNone/>
            </a:pPr>
            <a:r>
              <a:rPr lang="en-US" dirty="0">
                <a:hlinkClick r:id="rId4"/>
              </a:rPr>
              <a:t>amy.saumur@illinois.gov</a:t>
            </a:r>
            <a:endParaRPr lang="en-US" dirty="0"/>
          </a:p>
          <a:p>
            <a:pPr marL="0" indent="0">
              <a:buNone/>
            </a:pPr>
            <a:endParaRPr lang="en-US" dirty="0"/>
          </a:p>
          <a:p>
            <a:pPr marL="0" indent="0">
              <a:buNone/>
            </a:pPr>
            <a:r>
              <a:rPr lang="en-US" dirty="0"/>
              <a:t>Angela Mosley</a:t>
            </a:r>
          </a:p>
          <a:p>
            <a:pPr marL="0" indent="0">
              <a:buNone/>
            </a:pPr>
            <a:r>
              <a:rPr lang="en-US" dirty="0"/>
              <a:t>Petition Lists, TRA &amp; UI Claims</a:t>
            </a:r>
          </a:p>
          <a:p>
            <a:pPr marL="0" indent="0">
              <a:buNone/>
            </a:pPr>
            <a:r>
              <a:rPr lang="en-US" dirty="0">
                <a:hlinkClick r:id="rId5"/>
              </a:rPr>
              <a:t>angela.mosley@illinois.gov</a:t>
            </a:r>
            <a:endParaRPr lang="en-US" dirty="0"/>
          </a:p>
          <a:p>
            <a:pPr marL="0" indent="0">
              <a:buNone/>
            </a:pPr>
            <a:endParaRPr lang="en-US" dirty="0"/>
          </a:p>
          <a:p>
            <a:pPr marL="0" indent="0">
              <a:buNone/>
            </a:pPr>
            <a:r>
              <a:rPr lang="en-US" dirty="0"/>
              <a:t>TRADE UNIT PHONE NUMBER:</a:t>
            </a:r>
          </a:p>
          <a:p>
            <a:pPr marL="0" indent="0">
              <a:buNone/>
            </a:pPr>
            <a:r>
              <a:rPr lang="en-US" dirty="0"/>
              <a:t>217-524-7826</a:t>
            </a:r>
          </a:p>
          <a:p>
            <a:pPr marL="0" indent="0">
              <a:buNone/>
            </a:pPr>
            <a:endParaRPr lang="en-US" dirty="0"/>
          </a:p>
          <a:p>
            <a:endParaRPr lang="en-US" dirty="0"/>
          </a:p>
        </p:txBody>
      </p:sp>
      <p:sp>
        <p:nvSpPr>
          <p:cNvPr id="6" name="Slide Number Placeholder 5">
            <a:extLst>
              <a:ext uri="{FF2B5EF4-FFF2-40B4-BE49-F238E27FC236}">
                <a16:creationId xmlns:a16="http://schemas.microsoft.com/office/drawing/2014/main" id="{ADC673AA-CA5A-4079-B149-AC30A13BF802}"/>
              </a:ext>
            </a:extLst>
          </p:cNvPr>
          <p:cNvSpPr>
            <a:spLocks noGrp="1"/>
          </p:cNvSpPr>
          <p:nvPr>
            <p:ph type="sldNum" sz="quarter" idx="12"/>
          </p:nvPr>
        </p:nvSpPr>
        <p:spPr/>
        <p:txBody>
          <a:bodyPr/>
          <a:lstStyle/>
          <a:p>
            <a:fld id="{6C5DF03D-00EB-4004-86A6-F5EBA25ADC7C}" type="slidenum">
              <a:rPr lang="en-US" smtClean="0"/>
              <a:pPr/>
              <a:t>62</a:t>
            </a:fld>
            <a:endParaRPr lang="en-US" dirty="0"/>
          </a:p>
        </p:txBody>
      </p:sp>
    </p:spTree>
    <p:extLst>
      <p:ext uri="{BB962C8B-B14F-4D97-AF65-F5344CB8AC3E}">
        <p14:creationId xmlns:p14="http://schemas.microsoft.com/office/powerpoint/2010/main" val="17528937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F845-5C4D-4C0F-8442-0CF41A2A157F}"/>
              </a:ext>
            </a:extLst>
          </p:cNvPr>
          <p:cNvSpPr>
            <a:spLocks noGrp="1"/>
          </p:cNvSpPr>
          <p:nvPr>
            <p:ph type="title"/>
          </p:nvPr>
        </p:nvSpPr>
        <p:spPr/>
        <p:txBody>
          <a:bodyPr>
            <a:normAutofit fontScale="90000"/>
          </a:bodyPr>
          <a:lstStyle/>
          <a:p>
            <a:r>
              <a:rPr lang="en-US" dirty="0"/>
              <a:t>Upcoming Trade Training</a:t>
            </a:r>
          </a:p>
        </p:txBody>
      </p:sp>
      <p:sp>
        <p:nvSpPr>
          <p:cNvPr id="3" name="Content Placeholder 2">
            <a:extLst>
              <a:ext uri="{FF2B5EF4-FFF2-40B4-BE49-F238E27FC236}">
                <a16:creationId xmlns:a16="http://schemas.microsoft.com/office/drawing/2014/main" id="{5189C03C-4E57-43CB-8BDD-E3186C0CEBC7}"/>
              </a:ext>
            </a:extLst>
          </p:cNvPr>
          <p:cNvSpPr>
            <a:spLocks noGrp="1"/>
          </p:cNvSpPr>
          <p:nvPr>
            <p:ph idx="1"/>
          </p:nvPr>
        </p:nvSpPr>
        <p:spPr/>
        <p:txBody>
          <a:bodyPr>
            <a:normAutofit/>
          </a:bodyPr>
          <a:lstStyle/>
          <a:p>
            <a:r>
              <a:rPr lang="en-US" dirty="0"/>
              <a:t>Upcoming Training (Thursday Zoom Meetings):</a:t>
            </a:r>
          </a:p>
          <a:p>
            <a:r>
              <a:rPr lang="en-US" dirty="0"/>
              <a:t>Invitations sent out from Kiersten Baer at ISU</a:t>
            </a:r>
          </a:p>
          <a:p>
            <a:pPr lvl="1"/>
            <a:r>
              <a:rPr lang="en-US" b="1" dirty="0"/>
              <a:t>November 4</a:t>
            </a:r>
            <a:r>
              <a:rPr lang="en-US" dirty="0"/>
              <a:t> – Waivers &amp; Completion of Waiver Form.</a:t>
            </a:r>
          </a:p>
          <a:p>
            <a:pPr lvl="1"/>
            <a:r>
              <a:rPr lang="en-US" b="1" dirty="0"/>
              <a:t>November 18 </a:t>
            </a:r>
            <a:r>
              <a:rPr lang="en-US" dirty="0"/>
              <a:t>– Training (including completion of Form #006 Verification of Trade Training Enrollment, Form #005 Eligibility Determination of Travel-Subsistence Assistance, and Form #006d/e Program Tracking Form).</a:t>
            </a:r>
          </a:p>
          <a:p>
            <a:pPr lvl="1"/>
            <a:r>
              <a:rPr lang="en-US" b="1" dirty="0"/>
              <a:t>December 2</a:t>
            </a:r>
            <a:r>
              <a:rPr lang="en-US" dirty="0"/>
              <a:t> – Attendance, Benchmarks, Breaks in Training (including completion of the Form #006a Bi-Weekly Verification of Training Attendance), IEP Modifications.</a:t>
            </a:r>
          </a:p>
          <a:p>
            <a:pPr lvl="1"/>
            <a:endParaRPr lang="en-US" dirty="0"/>
          </a:p>
        </p:txBody>
      </p:sp>
      <p:sp>
        <p:nvSpPr>
          <p:cNvPr id="5" name="Slide Number Placeholder 4">
            <a:extLst>
              <a:ext uri="{FF2B5EF4-FFF2-40B4-BE49-F238E27FC236}">
                <a16:creationId xmlns:a16="http://schemas.microsoft.com/office/drawing/2014/main" id="{A2B11214-FA54-456D-BC4C-BE91FD6543D4}"/>
              </a:ext>
            </a:extLst>
          </p:cNvPr>
          <p:cNvSpPr>
            <a:spLocks noGrp="1"/>
          </p:cNvSpPr>
          <p:nvPr>
            <p:ph type="sldNum" sz="quarter" idx="12"/>
          </p:nvPr>
        </p:nvSpPr>
        <p:spPr/>
        <p:txBody>
          <a:bodyPr/>
          <a:lstStyle/>
          <a:p>
            <a:fld id="{E8EE1BDA-EAED-4134-8BA8-F8A103E99D1F}" type="slidenum">
              <a:rPr lang="en-US" smtClean="0"/>
              <a:pPr/>
              <a:t>63</a:t>
            </a:fld>
            <a:endParaRPr lang="en-US" dirty="0"/>
          </a:p>
        </p:txBody>
      </p:sp>
    </p:spTree>
    <p:extLst>
      <p:ext uri="{BB962C8B-B14F-4D97-AF65-F5344CB8AC3E}">
        <p14:creationId xmlns:p14="http://schemas.microsoft.com/office/powerpoint/2010/main" val="18302647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85B80-E49B-42C2-BBFE-79083A42148A}"/>
              </a:ext>
            </a:extLst>
          </p:cNvPr>
          <p:cNvSpPr>
            <a:spLocks noGrp="1"/>
          </p:cNvSpPr>
          <p:nvPr>
            <p:ph type="title"/>
          </p:nvPr>
        </p:nvSpPr>
        <p:spPr/>
        <p:txBody>
          <a:bodyPr>
            <a:normAutofit fontScale="90000"/>
          </a:bodyPr>
          <a:lstStyle/>
          <a:p>
            <a:r>
              <a:rPr lang="en-US" dirty="0"/>
              <a:t>Upcoming Trade Training (cont.)</a:t>
            </a:r>
          </a:p>
        </p:txBody>
      </p:sp>
      <p:sp>
        <p:nvSpPr>
          <p:cNvPr id="3" name="Content Placeholder 2">
            <a:extLst>
              <a:ext uri="{FF2B5EF4-FFF2-40B4-BE49-F238E27FC236}">
                <a16:creationId xmlns:a16="http://schemas.microsoft.com/office/drawing/2014/main" id="{5A093BAE-474A-4021-8B02-F75250DDCD22}"/>
              </a:ext>
            </a:extLst>
          </p:cNvPr>
          <p:cNvSpPr>
            <a:spLocks noGrp="1"/>
          </p:cNvSpPr>
          <p:nvPr>
            <p:ph idx="1"/>
          </p:nvPr>
        </p:nvSpPr>
        <p:spPr/>
        <p:txBody>
          <a:bodyPr>
            <a:normAutofit lnSpcReduction="10000"/>
          </a:bodyPr>
          <a:lstStyle/>
          <a:p>
            <a:pPr lvl="1"/>
            <a:r>
              <a:rPr lang="en-US" b="1" dirty="0"/>
              <a:t>December 9</a:t>
            </a:r>
            <a:r>
              <a:rPr lang="en-US" dirty="0"/>
              <a:t> – Alternative/Reemployment Trade Adjustment Assistance (A/RTAA), Job Search Allowance, Relocation Allowance.</a:t>
            </a:r>
          </a:p>
          <a:p>
            <a:pPr lvl="1"/>
            <a:r>
              <a:rPr lang="en-US" b="1" dirty="0"/>
              <a:t>December 16 </a:t>
            </a:r>
            <a:r>
              <a:rPr lang="en-US" dirty="0"/>
              <a:t>– Credential &amp; Measurable Skill Gains, Exiting Participants.</a:t>
            </a:r>
          </a:p>
          <a:p>
            <a:pPr lvl="1"/>
            <a:r>
              <a:rPr lang="en-US" b="1" dirty="0"/>
              <a:t>January 6</a:t>
            </a:r>
            <a:r>
              <a:rPr lang="en-US" dirty="0"/>
              <a:t> – TAPR/GRS (this is geared more towards the fiscal staff responsible for entries in GRS and uploading of the quarterly TAPR costs in IWDS).</a:t>
            </a:r>
          </a:p>
          <a:p>
            <a:pPr lvl="1"/>
            <a:r>
              <a:rPr lang="en-US" b="1" dirty="0"/>
              <a:t>January 13 </a:t>
            </a:r>
            <a:r>
              <a:rPr lang="en-US" dirty="0"/>
              <a:t>– Appeals, Fraud, Overpayments &amp; Monitoring.</a:t>
            </a:r>
          </a:p>
          <a:p>
            <a:pPr lvl="1"/>
            <a:endParaRPr lang="en-US" dirty="0"/>
          </a:p>
          <a:p>
            <a:pPr lvl="1"/>
            <a:r>
              <a:rPr lang="en-US" dirty="0"/>
              <a:t>Training recordings, presentations, and materials posted at: </a:t>
            </a:r>
          </a:p>
          <a:p>
            <a:pPr lvl="2"/>
            <a:r>
              <a:rPr lang="en-US" dirty="0">
                <a:hlinkClick r:id="rId2"/>
              </a:rPr>
              <a:t>https://www.illinoisworknet.com/WIOA/Resources/Pages/Archived-Training.aspx</a:t>
            </a:r>
            <a:endParaRPr lang="en-US" dirty="0"/>
          </a:p>
          <a:p>
            <a:pPr lvl="1"/>
            <a:endParaRPr lang="en-US"/>
          </a:p>
          <a:p>
            <a:pPr lvl="1"/>
            <a:r>
              <a:rPr lang="en-US"/>
              <a:t>Additional </a:t>
            </a:r>
            <a:r>
              <a:rPr lang="en-US" dirty="0"/>
              <a:t>training if needed.</a:t>
            </a:r>
          </a:p>
        </p:txBody>
      </p:sp>
      <p:sp>
        <p:nvSpPr>
          <p:cNvPr id="5" name="Slide Number Placeholder 4">
            <a:extLst>
              <a:ext uri="{FF2B5EF4-FFF2-40B4-BE49-F238E27FC236}">
                <a16:creationId xmlns:a16="http://schemas.microsoft.com/office/drawing/2014/main" id="{3B42EA31-3EBF-4DB9-BEB2-2106DF0DBE0E}"/>
              </a:ext>
            </a:extLst>
          </p:cNvPr>
          <p:cNvSpPr>
            <a:spLocks noGrp="1"/>
          </p:cNvSpPr>
          <p:nvPr>
            <p:ph type="sldNum" sz="quarter" idx="12"/>
          </p:nvPr>
        </p:nvSpPr>
        <p:spPr/>
        <p:txBody>
          <a:bodyPr/>
          <a:lstStyle/>
          <a:p>
            <a:fld id="{E8EE1BDA-EAED-4134-8BA8-F8A103E99D1F}" type="slidenum">
              <a:rPr lang="en-US" smtClean="0"/>
              <a:pPr/>
              <a:t>64</a:t>
            </a:fld>
            <a:endParaRPr lang="en-US" dirty="0"/>
          </a:p>
        </p:txBody>
      </p:sp>
    </p:spTree>
    <p:extLst>
      <p:ext uri="{BB962C8B-B14F-4D97-AF65-F5344CB8AC3E}">
        <p14:creationId xmlns:p14="http://schemas.microsoft.com/office/powerpoint/2010/main" val="27684344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51D7D-0EF6-48F3-B652-7DC06927AD8B}"/>
              </a:ext>
            </a:extLst>
          </p:cNvPr>
          <p:cNvSpPr>
            <a:spLocks noGrp="1"/>
          </p:cNvSpPr>
          <p:nvPr>
            <p:ph type="title"/>
          </p:nvPr>
        </p:nvSpPr>
        <p:spPr/>
        <p:txBody>
          <a:bodyPr>
            <a:normAutofit fontScale="90000"/>
          </a:bodyPr>
          <a:lstStyle/>
          <a:p>
            <a:r>
              <a:rPr lang="en-US" dirty="0"/>
              <a:t>Questions</a:t>
            </a:r>
          </a:p>
        </p:txBody>
      </p:sp>
      <p:pic>
        <p:nvPicPr>
          <p:cNvPr id="6" name="Content Placeholder 5" descr="Logo, icon&#10;&#10;Description automatically generated">
            <a:extLst>
              <a:ext uri="{FF2B5EF4-FFF2-40B4-BE49-F238E27FC236}">
                <a16:creationId xmlns:a16="http://schemas.microsoft.com/office/drawing/2014/main" id="{67247A13-E279-4F85-B200-363409083C1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790809" y="1792048"/>
            <a:ext cx="4059238" cy="4059238"/>
          </a:xfrm>
        </p:spPr>
      </p:pic>
      <p:sp>
        <p:nvSpPr>
          <p:cNvPr id="3" name="Slide Number Placeholder 2">
            <a:extLst>
              <a:ext uri="{FF2B5EF4-FFF2-40B4-BE49-F238E27FC236}">
                <a16:creationId xmlns:a16="http://schemas.microsoft.com/office/drawing/2014/main" id="{69A75D51-08BB-47E7-A1F7-3FA67E321DF6}"/>
              </a:ext>
            </a:extLst>
          </p:cNvPr>
          <p:cNvSpPr>
            <a:spLocks noGrp="1"/>
          </p:cNvSpPr>
          <p:nvPr>
            <p:ph type="sldNum" sz="quarter" idx="12"/>
          </p:nvPr>
        </p:nvSpPr>
        <p:spPr/>
        <p:txBody>
          <a:bodyPr/>
          <a:lstStyle/>
          <a:p>
            <a:fld id="{E8EE1BDA-EAED-4134-8BA8-F8A103E99D1F}" type="slidenum">
              <a:rPr lang="en-US" smtClean="0"/>
              <a:pPr/>
              <a:t>65</a:t>
            </a:fld>
            <a:endParaRPr lang="en-US" dirty="0"/>
          </a:p>
        </p:txBody>
      </p:sp>
    </p:spTree>
    <p:extLst>
      <p:ext uri="{BB962C8B-B14F-4D97-AF65-F5344CB8AC3E}">
        <p14:creationId xmlns:p14="http://schemas.microsoft.com/office/powerpoint/2010/main" val="49278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21EF-0483-42AE-96FF-6E7EE9EBFC7E}"/>
              </a:ext>
            </a:extLst>
          </p:cNvPr>
          <p:cNvSpPr>
            <a:spLocks noGrp="1"/>
          </p:cNvSpPr>
          <p:nvPr>
            <p:ph type="title"/>
          </p:nvPr>
        </p:nvSpPr>
        <p:spPr/>
        <p:txBody>
          <a:bodyPr>
            <a:normAutofit fontScale="90000"/>
          </a:bodyPr>
          <a:lstStyle/>
          <a:p>
            <a:r>
              <a:rPr lang="en-US" dirty="0"/>
              <a:t>TRA (cont.)</a:t>
            </a:r>
          </a:p>
        </p:txBody>
      </p:sp>
      <p:sp>
        <p:nvSpPr>
          <p:cNvPr id="3" name="Content Placeholder 2">
            <a:extLst>
              <a:ext uri="{FF2B5EF4-FFF2-40B4-BE49-F238E27FC236}">
                <a16:creationId xmlns:a16="http://schemas.microsoft.com/office/drawing/2014/main" id="{7FDF65E6-66FB-48A3-BBD1-C4B58B54F738}"/>
              </a:ext>
            </a:extLst>
          </p:cNvPr>
          <p:cNvSpPr>
            <a:spLocks noGrp="1"/>
          </p:cNvSpPr>
          <p:nvPr>
            <p:ph idx="1"/>
          </p:nvPr>
        </p:nvSpPr>
        <p:spPr/>
        <p:txBody>
          <a:bodyPr>
            <a:normAutofit lnSpcReduction="10000"/>
          </a:bodyPr>
          <a:lstStyle/>
          <a:p>
            <a:r>
              <a:rPr lang="en-US" dirty="0"/>
              <a:t>Three types of TRA (Basic, Additional, and Completion).</a:t>
            </a:r>
          </a:p>
          <a:p>
            <a:pPr lvl="1"/>
            <a:r>
              <a:rPr lang="en-US" dirty="0"/>
              <a:t>Basic – payable if the participant has been issued a waiver from the training requirement, is enrolled in or participating in Trade approved training, or has completed training.</a:t>
            </a:r>
          </a:p>
          <a:p>
            <a:pPr lvl="3"/>
            <a:endParaRPr lang="en-US" dirty="0"/>
          </a:p>
          <a:p>
            <a:pPr lvl="1"/>
            <a:r>
              <a:rPr lang="en-US" dirty="0"/>
              <a:t>Additional – payable only if the participant is participating in Trade approved training and has exhausted all rights to Basic TRA.</a:t>
            </a:r>
          </a:p>
          <a:p>
            <a:pPr lvl="1"/>
            <a:endParaRPr lang="en-US" dirty="0"/>
          </a:p>
          <a:p>
            <a:pPr lvl="1"/>
            <a:r>
              <a:rPr lang="en-US" dirty="0"/>
              <a:t>Completion - (an additional period of up to 13 weeks of income support) is payable only if the participant is participating in Trade approved training and has exhausted all rights to Basic TRA and Additional TRA.  Participant must have met all required Benchmarks to be eligible for Completion TRA.</a:t>
            </a:r>
          </a:p>
        </p:txBody>
      </p:sp>
      <p:sp>
        <p:nvSpPr>
          <p:cNvPr id="5" name="Slide Number Placeholder 4">
            <a:extLst>
              <a:ext uri="{FF2B5EF4-FFF2-40B4-BE49-F238E27FC236}">
                <a16:creationId xmlns:a16="http://schemas.microsoft.com/office/drawing/2014/main" id="{80963761-F422-4DF4-A313-8F878218B55F}"/>
              </a:ext>
            </a:extLst>
          </p:cNvPr>
          <p:cNvSpPr>
            <a:spLocks noGrp="1"/>
          </p:cNvSpPr>
          <p:nvPr>
            <p:ph type="sldNum" sz="quarter" idx="12"/>
          </p:nvPr>
        </p:nvSpPr>
        <p:spPr/>
        <p:txBody>
          <a:bodyPr/>
          <a:lstStyle/>
          <a:p>
            <a:fld id="{E8EE1BDA-EAED-4134-8BA8-F8A103E99D1F}" type="slidenum">
              <a:rPr lang="en-US" smtClean="0"/>
              <a:pPr/>
              <a:t>7</a:t>
            </a:fld>
            <a:endParaRPr lang="en-US" dirty="0"/>
          </a:p>
        </p:txBody>
      </p:sp>
    </p:spTree>
    <p:extLst>
      <p:ext uri="{BB962C8B-B14F-4D97-AF65-F5344CB8AC3E}">
        <p14:creationId xmlns:p14="http://schemas.microsoft.com/office/powerpoint/2010/main" val="1153541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378E-1080-41C5-8A47-17C05A571F89}"/>
              </a:ext>
            </a:extLst>
          </p:cNvPr>
          <p:cNvSpPr>
            <a:spLocks noGrp="1"/>
          </p:cNvSpPr>
          <p:nvPr>
            <p:ph type="title"/>
          </p:nvPr>
        </p:nvSpPr>
        <p:spPr>
          <a:xfrm>
            <a:off x="3211010" y="610865"/>
            <a:ext cx="7616143" cy="1003446"/>
          </a:xfrm>
        </p:spPr>
        <p:txBody>
          <a:bodyPr>
            <a:normAutofit/>
          </a:bodyPr>
          <a:lstStyle/>
          <a:p>
            <a:r>
              <a:rPr lang="en-US" dirty="0"/>
              <a:t>Trade Enrollment - General</a:t>
            </a:r>
          </a:p>
        </p:txBody>
      </p:sp>
      <p:sp>
        <p:nvSpPr>
          <p:cNvPr id="3" name="Content Placeholder 2">
            <a:extLst>
              <a:ext uri="{FF2B5EF4-FFF2-40B4-BE49-F238E27FC236}">
                <a16:creationId xmlns:a16="http://schemas.microsoft.com/office/drawing/2014/main" id="{ED16145E-638E-4AC8-8633-F011C97C898E}"/>
              </a:ext>
            </a:extLst>
          </p:cNvPr>
          <p:cNvSpPr>
            <a:spLocks noGrp="1"/>
          </p:cNvSpPr>
          <p:nvPr>
            <p:ph idx="1"/>
          </p:nvPr>
        </p:nvSpPr>
        <p:spPr/>
        <p:txBody>
          <a:bodyPr>
            <a:normAutofit lnSpcReduction="10000"/>
          </a:bodyPr>
          <a:lstStyle/>
          <a:p>
            <a:r>
              <a:rPr lang="en-US" dirty="0"/>
              <a:t>Following Trade rapid response, the career planner schedules a Trade enrollment meeting with the participant.</a:t>
            </a:r>
          </a:p>
          <a:p>
            <a:r>
              <a:rPr lang="en-US" dirty="0"/>
              <a:t>General eligibility should be pre-determined prior to inviting participants to an enrollment meeting.</a:t>
            </a:r>
          </a:p>
          <a:p>
            <a:pPr lvl="1"/>
            <a:r>
              <a:rPr lang="en-US" dirty="0"/>
              <a:t>Check the layoff list for the participant’s name</a:t>
            </a:r>
          </a:p>
          <a:p>
            <a:pPr lvl="1"/>
            <a:r>
              <a:rPr lang="en-US" dirty="0"/>
              <a:t>Check the layoff dates</a:t>
            </a:r>
          </a:p>
          <a:p>
            <a:pPr lvl="1"/>
            <a:r>
              <a:rPr lang="en-US" dirty="0"/>
              <a:t>Check IBIS to verify participants are within the 26/26 or 8/16 (for 2021R) enrollment deadline.</a:t>
            </a:r>
          </a:p>
          <a:p>
            <a:pPr lvl="2"/>
            <a:r>
              <a:rPr lang="en-US" dirty="0"/>
              <a:t>If it appears a participant may not be within the 26/26 or 8/16 (for 2021R) enrollment deadlines, the participant will need to bring additional documentation to support any extenuating circumstances.</a:t>
            </a:r>
          </a:p>
        </p:txBody>
      </p:sp>
      <p:sp>
        <p:nvSpPr>
          <p:cNvPr id="5" name="Slide Number Placeholder 4">
            <a:extLst>
              <a:ext uri="{FF2B5EF4-FFF2-40B4-BE49-F238E27FC236}">
                <a16:creationId xmlns:a16="http://schemas.microsoft.com/office/drawing/2014/main" id="{82062D97-3D0E-4279-B5BE-5EEA989E949C}"/>
              </a:ext>
            </a:extLst>
          </p:cNvPr>
          <p:cNvSpPr>
            <a:spLocks noGrp="1"/>
          </p:cNvSpPr>
          <p:nvPr>
            <p:ph type="sldNum" sz="quarter" idx="12"/>
          </p:nvPr>
        </p:nvSpPr>
        <p:spPr/>
        <p:txBody>
          <a:bodyPr/>
          <a:lstStyle/>
          <a:p>
            <a:fld id="{E8EE1BDA-EAED-4134-8BA8-F8A103E99D1F}" type="slidenum">
              <a:rPr lang="en-US" smtClean="0"/>
              <a:pPr/>
              <a:t>8</a:t>
            </a:fld>
            <a:endParaRPr lang="en-US" dirty="0"/>
          </a:p>
        </p:txBody>
      </p:sp>
    </p:spTree>
    <p:extLst>
      <p:ext uri="{BB962C8B-B14F-4D97-AF65-F5344CB8AC3E}">
        <p14:creationId xmlns:p14="http://schemas.microsoft.com/office/powerpoint/2010/main" val="713538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300D0-DB2B-49EA-B2D9-5D4A392658F1}"/>
              </a:ext>
            </a:extLst>
          </p:cNvPr>
          <p:cNvSpPr>
            <a:spLocks noGrp="1"/>
          </p:cNvSpPr>
          <p:nvPr>
            <p:ph type="title"/>
          </p:nvPr>
        </p:nvSpPr>
        <p:spPr/>
        <p:txBody>
          <a:bodyPr>
            <a:noAutofit/>
          </a:bodyPr>
          <a:lstStyle/>
          <a:p>
            <a:r>
              <a:rPr lang="en-US" sz="3600" dirty="0"/>
              <a:t>Trade Enrollment – Documentation</a:t>
            </a:r>
          </a:p>
        </p:txBody>
      </p:sp>
      <p:sp>
        <p:nvSpPr>
          <p:cNvPr id="3" name="Content Placeholder 2">
            <a:extLst>
              <a:ext uri="{FF2B5EF4-FFF2-40B4-BE49-F238E27FC236}">
                <a16:creationId xmlns:a16="http://schemas.microsoft.com/office/drawing/2014/main" id="{50238652-270F-4A6D-A24B-A2F46947B81D}"/>
              </a:ext>
            </a:extLst>
          </p:cNvPr>
          <p:cNvSpPr>
            <a:spLocks noGrp="1"/>
          </p:cNvSpPr>
          <p:nvPr>
            <p:ph idx="1"/>
          </p:nvPr>
        </p:nvSpPr>
        <p:spPr/>
        <p:txBody>
          <a:bodyPr>
            <a:normAutofit lnSpcReduction="10000"/>
          </a:bodyPr>
          <a:lstStyle/>
          <a:p>
            <a:r>
              <a:rPr lang="en-US" dirty="0"/>
              <a:t>The career planner will do the following:</a:t>
            </a:r>
          </a:p>
          <a:p>
            <a:pPr lvl="1"/>
            <a:r>
              <a:rPr lang="en-US" dirty="0"/>
              <a:t>Review the certification and any amendments.</a:t>
            </a:r>
          </a:p>
          <a:p>
            <a:pPr lvl="1"/>
            <a:endParaRPr lang="en-US" sz="400" dirty="0"/>
          </a:p>
          <a:p>
            <a:pPr lvl="1"/>
            <a:r>
              <a:rPr lang="en-US" dirty="0"/>
              <a:t>Obtain documentation supporting the participant’s attachment to the certified worker group.</a:t>
            </a:r>
          </a:p>
          <a:p>
            <a:pPr lvl="2"/>
            <a:r>
              <a:rPr lang="en-US" dirty="0"/>
              <a:t>Confirm the participant is on the affected employee list.</a:t>
            </a:r>
          </a:p>
          <a:p>
            <a:pPr lvl="2"/>
            <a:r>
              <a:rPr lang="en-US" dirty="0"/>
              <a:t>Print the IBIS documentation:</a:t>
            </a:r>
          </a:p>
          <a:p>
            <a:pPr lvl="3"/>
            <a:r>
              <a:rPr lang="en-US" dirty="0"/>
              <a:t>TRA Claim Details reflecting Petition Number, Employer, Certification Date, Expiration Date, Impact Date, Last Qualifying Separation Date, and Benefit Period End Date (BPE).</a:t>
            </a:r>
          </a:p>
          <a:p>
            <a:pPr lvl="3"/>
            <a:r>
              <a:rPr lang="en-US" dirty="0"/>
              <a:t>UI Basic Claim Details reflecting Lack of Work as the layoff reason.</a:t>
            </a:r>
          </a:p>
          <a:p>
            <a:pPr lvl="2"/>
            <a:r>
              <a:rPr lang="en-US" dirty="0"/>
              <a:t>Document Labor Market Information (LMI) data for the Trade impacted job.</a:t>
            </a:r>
          </a:p>
          <a:p>
            <a:pPr lvl="2"/>
            <a:r>
              <a:rPr lang="en-US" dirty="0"/>
              <a:t>Collect all required Workforce Innovation and Opportunity Act (WIOA) co-enrollment documentation (i.e. Selective Service, etc.)</a:t>
            </a:r>
          </a:p>
          <a:p>
            <a:pPr lvl="1"/>
            <a:endParaRPr lang="en-US" dirty="0"/>
          </a:p>
          <a:p>
            <a:pPr lvl="2"/>
            <a:endParaRPr lang="en-US" dirty="0"/>
          </a:p>
          <a:p>
            <a:pPr marL="914400" lvl="2" indent="0">
              <a:buNone/>
            </a:pPr>
            <a:endParaRPr lang="en-US" dirty="0"/>
          </a:p>
        </p:txBody>
      </p:sp>
      <p:sp>
        <p:nvSpPr>
          <p:cNvPr id="5" name="Slide Number Placeholder 4">
            <a:extLst>
              <a:ext uri="{FF2B5EF4-FFF2-40B4-BE49-F238E27FC236}">
                <a16:creationId xmlns:a16="http://schemas.microsoft.com/office/drawing/2014/main" id="{A6445799-6517-44B7-888A-70E35CD3C889}"/>
              </a:ext>
            </a:extLst>
          </p:cNvPr>
          <p:cNvSpPr>
            <a:spLocks noGrp="1"/>
          </p:cNvSpPr>
          <p:nvPr>
            <p:ph type="sldNum" sz="quarter" idx="12"/>
          </p:nvPr>
        </p:nvSpPr>
        <p:spPr/>
        <p:txBody>
          <a:bodyPr/>
          <a:lstStyle/>
          <a:p>
            <a:fld id="{E8EE1BDA-EAED-4134-8BA8-F8A103E99D1F}" type="slidenum">
              <a:rPr lang="en-US" smtClean="0"/>
              <a:pPr/>
              <a:t>9</a:t>
            </a:fld>
            <a:endParaRPr lang="en-US" dirty="0"/>
          </a:p>
        </p:txBody>
      </p:sp>
    </p:spTree>
    <p:extLst>
      <p:ext uri="{BB962C8B-B14F-4D97-AF65-F5344CB8AC3E}">
        <p14:creationId xmlns:p14="http://schemas.microsoft.com/office/powerpoint/2010/main" val="2961004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9F2C3A9-C137-4442-A157-6D07369A6446}"/>
</file>

<file path=customXml/itemProps2.xml><?xml version="1.0" encoding="utf-8"?>
<ds:datastoreItem xmlns:ds="http://schemas.openxmlformats.org/officeDocument/2006/customXml" ds:itemID="{0A4156FE-8E09-462B-97DF-98AEB6596996}"/>
</file>

<file path=customXml/itemProps3.xml><?xml version="1.0" encoding="utf-8"?>
<ds:datastoreItem xmlns:ds="http://schemas.openxmlformats.org/officeDocument/2006/customXml" ds:itemID="{D484E85F-19B0-457D-A09A-D1569BE9E270}"/>
</file>

<file path=docProps/app.xml><?xml version="1.0" encoding="utf-8"?>
<Properties xmlns="http://schemas.openxmlformats.org/officeDocument/2006/extended-properties" xmlns:vt="http://schemas.openxmlformats.org/officeDocument/2006/docPropsVTypes">
  <TotalTime>4800</TotalTime>
  <Words>6563</Words>
  <Application>Microsoft Office PowerPoint</Application>
  <PresentationFormat>Widescreen</PresentationFormat>
  <Paragraphs>643</Paragraphs>
  <Slides>65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Calibri Light</vt:lpstr>
      <vt:lpstr>Office Theme</vt:lpstr>
      <vt:lpstr>Eligibility, Enrollment, Agent/Liable, 2021R Program </vt:lpstr>
      <vt:lpstr>Today’s Topics</vt:lpstr>
      <vt:lpstr>Eligibility</vt:lpstr>
      <vt:lpstr>Eligibility (cont.)</vt:lpstr>
      <vt:lpstr>Eligibility (cont.)</vt:lpstr>
      <vt:lpstr>Trade Readjustment Assistance (TRA)</vt:lpstr>
      <vt:lpstr>TRA (cont.)</vt:lpstr>
      <vt:lpstr>Trade Enrollment - General</vt:lpstr>
      <vt:lpstr>Trade Enrollment – Documentation</vt:lpstr>
      <vt:lpstr>Trade Enrollment – Documentation (cont.)</vt:lpstr>
      <vt:lpstr>Trade Enrollment – Documentation (cont.)</vt:lpstr>
      <vt:lpstr>Individual Employment Plan (IEP)</vt:lpstr>
      <vt:lpstr>IEP (cont.)</vt:lpstr>
      <vt:lpstr>IEP (cont.)</vt:lpstr>
      <vt:lpstr>IEP (cont.)</vt:lpstr>
      <vt:lpstr>IEP (cont.)</vt:lpstr>
      <vt:lpstr>IEP (cont.)</vt:lpstr>
      <vt:lpstr>IEP (cont.)</vt:lpstr>
      <vt:lpstr>IEP (cont.)</vt:lpstr>
      <vt:lpstr>Assessments</vt:lpstr>
      <vt:lpstr>Assessments (cont.)</vt:lpstr>
      <vt:lpstr>Assessments (cont.)</vt:lpstr>
      <vt:lpstr>Assessments (cont.)</vt:lpstr>
      <vt:lpstr>Assessments (cont.)</vt:lpstr>
      <vt:lpstr>Assessments (cont.)</vt:lpstr>
      <vt:lpstr>Assessments (cont.)</vt:lpstr>
      <vt:lpstr>Assessments (cont.)</vt:lpstr>
      <vt:lpstr>Assessments (cont.)</vt:lpstr>
      <vt:lpstr>Trade Enrollment  - Application &amp; Testing</vt:lpstr>
      <vt:lpstr>Trade Enrollment – Application &amp; Testing (cont.)</vt:lpstr>
      <vt:lpstr>Trade Enrollment – Extenuating Circumstances</vt:lpstr>
      <vt:lpstr>Trade Enrollment – Extenuating Circumstances (cont.)</vt:lpstr>
      <vt:lpstr>Trade Enrollment  – Extenuating Circumstances (cont.)</vt:lpstr>
      <vt:lpstr>Trade Enrollment – Extenuating Circumstances (cont.)</vt:lpstr>
      <vt:lpstr>Trade Enrollment – Extenuating Circumstances (cont.)</vt:lpstr>
      <vt:lpstr>Trade Enrollment – Extenuating Circumstances (cont.)</vt:lpstr>
      <vt:lpstr>Trade Enrollment – Extenuating Circumstances (cont.)</vt:lpstr>
      <vt:lpstr>Trade Enrollment – Co-Enrollment</vt:lpstr>
      <vt:lpstr>Enrollment - Application</vt:lpstr>
      <vt:lpstr>Enrollment – Application (cont.)</vt:lpstr>
      <vt:lpstr>Enrollment – Application (cont.)</vt:lpstr>
      <vt:lpstr>Enrollment – Application (cont.)</vt:lpstr>
      <vt:lpstr>TAA Services – Case Management Service</vt:lpstr>
      <vt:lpstr>TAA Services – Case Management Service (cont.)</vt:lpstr>
      <vt:lpstr>TAA Services – Case Management Service (cont.)</vt:lpstr>
      <vt:lpstr>TAA Services – Case Management Service (cont.)</vt:lpstr>
      <vt:lpstr>Trade Services</vt:lpstr>
      <vt:lpstr>Liable and Agent State (20 CFR 618.824)</vt:lpstr>
      <vt:lpstr>Liable and Agent State (cont.)</vt:lpstr>
      <vt:lpstr>Liable and Agent State (cont.)</vt:lpstr>
      <vt:lpstr>Liable and Agent State (cont.)</vt:lpstr>
      <vt:lpstr>Liable and Agent State (cont.)</vt:lpstr>
      <vt:lpstr>Liable and Agent State (cont.)</vt:lpstr>
      <vt:lpstr>Liable and Agent State (cont.)</vt:lpstr>
      <vt:lpstr>2021R Program Differences</vt:lpstr>
      <vt:lpstr>2021R Program Differences (cont.)</vt:lpstr>
      <vt:lpstr>2021R Program Differences (cont.)</vt:lpstr>
      <vt:lpstr>FORMS - General</vt:lpstr>
      <vt:lpstr>Correspondence</vt:lpstr>
      <vt:lpstr>Websites</vt:lpstr>
      <vt:lpstr>DCEO Trade Contacts</vt:lpstr>
      <vt:lpstr>IDES Trade Unit Contacts</vt:lpstr>
      <vt:lpstr>Upcoming Trade Training</vt:lpstr>
      <vt:lpstr>Upcoming Trade Training (cont.)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Board WIOA Update</dc:title>
  <dc:creator>Jessica Betz</dc:creator>
  <cp:lastModifiedBy>Sloan, Sheila</cp:lastModifiedBy>
  <cp:revision>193</cp:revision>
  <cp:lastPrinted>2021-10-07T19:48:05Z</cp:lastPrinted>
  <dcterms:created xsi:type="dcterms:W3CDTF">2017-04-24T20:34:09Z</dcterms:created>
  <dcterms:modified xsi:type="dcterms:W3CDTF">2021-10-28T16:15:00Z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0x0101001E72BBCF13D0B54BA6F019D4ADC6FF0A</vt:lpwstr>
  </property>
</Properties>
</file>