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3"/>
  </p:notesMasterIdLst>
  <p:handoutMasterIdLst>
    <p:handoutMasterId r:id="rId24"/>
  </p:handoutMasterIdLst>
  <p:sldIdLst>
    <p:sldId id="261" r:id="rId5"/>
    <p:sldId id="541" r:id="rId6"/>
    <p:sldId id="542" r:id="rId7"/>
    <p:sldId id="543" r:id="rId8"/>
    <p:sldId id="511" r:id="rId9"/>
    <p:sldId id="519" r:id="rId10"/>
    <p:sldId id="520" r:id="rId11"/>
    <p:sldId id="524" r:id="rId12"/>
    <p:sldId id="521" r:id="rId13"/>
    <p:sldId id="525" r:id="rId14"/>
    <p:sldId id="539" r:id="rId15"/>
    <p:sldId id="529" r:id="rId16"/>
    <p:sldId id="536" r:id="rId17"/>
    <p:sldId id="544" r:id="rId18"/>
    <p:sldId id="528" r:id="rId19"/>
    <p:sldId id="531" r:id="rId20"/>
    <p:sldId id="530" r:id="rId21"/>
    <p:sldId id="394" r:id="rId22"/>
  </p:sldIdLst>
  <p:sldSz cx="9144000" cy="6858000" type="screen4x3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isch, Kimberly D" initials="HKD" lastIdx="8" clrIdx="0">
    <p:extLst>
      <p:ext uri="{19B8F6BF-5375-455C-9EA6-DF929625EA0E}">
        <p15:presenceInfo xmlns:p15="http://schemas.microsoft.com/office/powerpoint/2012/main" userId="S::kimberly.heinisch@siu.edu::c2d6ef3e-9462-40d2-b2f5-827b0e33da1a" providerId="AD"/>
      </p:ext>
    </p:extLst>
  </p:cmAuthor>
  <p:cmAuthor id="2" name="Marcus Lathan" initials="ML" lastIdx="1" clrIdx="1">
    <p:extLst>
      <p:ext uri="{19B8F6BF-5375-455C-9EA6-DF929625EA0E}">
        <p15:presenceInfo xmlns:p15="http://schemas.microsoft.com/office/powerpoint/2012/main" userId="S-1-5-21-333011718-4286867154-279937766-14134" providerId="AD"/>
      </p:ext>
    </p:extLst>
  </p:cmAuthor>
  <p:cmAuthor id="3" name="Stieren, Emily N" initials="SEN" lastIdx="3" clrIdx="2">
    <p:extLst>
      <p:ext uri="{19B8F6BF-5375-455C-9EA6-DF929625EA0E}">
        <p15:presenceInfo xmlns:p15="http://schemas.microsoft.com/office/powerpoint/2012/main" userId="Stieren, Emily N" providerId="None"/>
      </p:ext>
    </p:extLst>
  </p:cmAuthor>
  <p:cmAuthor id="4" name="Miller, Olivia G" initials="MOG" lastIdx="3" clrIdx="3">
    <p:extLst>
      <p:ext uri="{19B8F6BF-5375-455C-9EA6-DF929625EA0E}">
        <p15:presenceInfo xmlns:p15="http://schemas.microsoft.com/office/powerpoint/2012/main" userId="S::olivia.miller@siu.edu::b100c2fb-fb36-4170-b7bf-6e648c4c9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5333"/>
    <a:srgbClr val="4D4D4D"/>
    <a:srgbClr val="D14C27"/>
    <a:srgbClr val="1E2171"/>
    <a:srgbClr val="1C498B"/>
    <a:srgbClr val="00615B"/>
    <a:srgbClr val="F6F8FA"/>
    <a:srgbClr val="303745"/>
    <a:srgbClr val="F58025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0" autoAdjust="0"/>
    <p:restoredTop sz="93792" autoAdjust="0"/>
  </p:normalViewPr>
  <p:slideViewPr>
    <p:cSldViewPr snapToGrid="0" showGuides="1">
      <p:cViewPr varScale="1">
        <p:scale>
          <a:sx n="114" d="100"/>
          <a:sy n="114" d="100"/>
        </p:scale>
        <p:origin x="20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81" d="100"/>
          <a:sy n="81" d="100"/>
        </p:scale>
        <p:origin x="19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F01BD6-766B-4D19-B75E-7E6A037A6BF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8D3C34-4FAE-4634-9621-7C1A1531823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0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9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2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3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5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2"/>
            <a:ext cx="4572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3A2E63-020A-664E-A829-E62CF7DB3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5" y="767788"/>
            <a:ext cx="3167741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535F8A-7FC2-4645-BC8E-4C152447F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694878"/>
            <a:ext cx="3782332" cy="259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5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212001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4311469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2121027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656089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767788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1278801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6297123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8" r:id="rId12"/>
    <p:sldLayoutId id="2147483711" r:id="rId13"/>
    <p:sldLayoutId id="2147483673" r:id="rId14"/>
    <p:sldLayoutId id="2147483690" r:id="rId15"/>
    <p:sldLayoutId id="2147483691" r:id="rId16"/>
    <p:sldLayoutId id="2147483688" r:id="rId1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youtube.com/illinoisworknet" TargetMode="External"/><Relationship Id="rId18" Type="http://schemas.openxmlformats.org/officeDocument/2006/relationships/image" Target="../media/image24.emf"/><Relationship Id="rId3" Type="http://schemas.openxmlformats.org/officeDocument/2006/relationships/hyperlink" Target="https://www.pinterest.com/illinoisworknet/" TargetMode="External"/><Relationship Id="rId21" Type="http://schemas.openxmlformats.org/officeDocument/2006/relationships/image" Target="../media/image26.jpg"/><Relationship Id="rId7" Type="http://schemas.openxmlformats.org/officeDocument/2006/relationships/hyperlink" Target="https://www.linkedin.com/company/illinois-worknet" TargetMode="External"/><Relationship Id="rId12" Type="http://schemas.openxmlformats.org/officeDocument/2006/relationships/image" Target="../media/image21.png"/><Relationship Id="rId17" Type="http://schemas.openxmlformats.org/officeDocument/2006/relationships/hyperlink" Target="https://www.illinoisworknet.com/virtualjobfairs" TargetMode="External"/><Relationship Id="rId2" Type="http://schemas.openxmlformats.org/officeDocument/2006/relationships/image" Target="../media/image16.png"/><Relationship Id="rId16" Type="http://schemas.openxmlformats.org/officeDocument/2006/relationships/hyperlink" Target="https://www.illinoisworknet.com/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hyperlink" Target="https://www.facebook.com/illinois.worknet" TargetMode="External"/><Relationship Id="rId5" Type="http://schemas.openxmlformats.org/officeDocument/2006/relationships/hyperlink" Target="https://www.linkedin.com/groups/4794123/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hyperlink" Target="https://www.illinoisworknet.com/News/_layouts/15/listfeed.aspx?List=%7b8A063B1D-128E-454C-9670-8993606DDDCD%7d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twitter.com/ILworknet" TargetMode="External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283166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7551" y="3236267"/>
            <a:ext cx="510889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Virtual Job Fair (VJF) </a:t>
            </a:r>
          </a:p>
          <a:p>
            <a:pPr algn="ctr"/>
            <a:r>
              <a:rPr lang="en-US" sz="32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Introduction - Employers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305890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22" y="5244061"/>
            <a:ext cx="886795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January 2021</a:t>
            </a: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Illinois workNet® 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Labor’s Employment and Training Administration. For more information please refer to the footer at the bottom of any webpage at illinoisworknet.com.</a:t>
            </a:r>
            <a:endParaRPr lang="en-US" sz="4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2" y="1256888"/>
            <a:ext cx="2599538" cy="14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3484887" cy="518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Employer Booth Page: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Location and Website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Job Information / Industry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Description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Employer Contact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Upcoming VJF Events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Archived Job Fair Videos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Documents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Links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BE602-3AF7-4F8D-B838-416EAD7C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84" y="1407103"/>
            <a:ext cx="3804709" cy="442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0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Event calendar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8152137" cy="12794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  <a:latin typeface="+mn-lt"/>
              </a:rPr>
              <a:t>Virtual Job Fair Event Calendar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800" dirty="0">
                <a:solidFill>
                  <a:srgbClr val="4D4D4D"/>
                </a:solidFill>
              </a:rPr>
              <a:t>Search by City/Zip Code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Keywords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800" dirty="0">
                <a:solidFill>
                  <a:srgbClr val="4D4D4D"/>
                </a:solidFill>
              </a:rPr>
              <a:t>LWIA</a:t>
            </a:r>
            <a:endParaRPr lang="en-US" sz="18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03DDF6A-567E-4CAF-B2F5-14AC462E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6" y="3011540"/>
            <a:ext cx="7715250" cy="371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Adding employer booths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6313E-92A7-4865-AF64-239E0835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18" y="1747336"/>
            <a:ext cx="7205164" cy="446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7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Approving 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7514627" cy="4993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After adding an Employer Booth, workNet staff is notified via email that there is a new entry.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The entry will be reviewed for accuracy and approved within 3-5 business days. 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The employer is then notified via email upon approval.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Employers may then add their own VJF to their Employer Booth or request assistance setting up a VJF.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5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Requesting Assistance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7514627" cy="4993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  <a:latin typeface="+mn-lt"/>
              </a:rPr>
              <a:t>If technical assistance for a live VJF event is requested, workNet staff will then coordinate with the Employer to help facilitate the following: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  <a:latin typeface="+mn-lt"/>
              </a:rPr>
              <a:t>Setting a date and time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Determining an event format and outline</a:t>
            </a:r>
            <a:endParaRPr lang="en-US" sz="2000" dirty="0">
              <a:solidFill>
                <a:srgbClr val="4D4D4D"/>
              </a:solidFill>
              <a:latin typeface="+mn-lt"/>
            </a:endParaRP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Creation of a registration page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Event promotion on the workNet VJF Event Calendar and social media channels (i.e., Facebook, Twitter, LinkedIn, etc.)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Zoom training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Recording the VJF, as well as editing and uploading the event to workNet’s YouTube channel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Providing a link to the recorded VJF event on the Employer Booth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</a:rPr>
              <a:t>Supplying registration and attendance reports</a:t>
            </a:r>
          </a:p>
          <a:p>
            <a:pPr marL="1028700" lvl="1" indent="-342900">
              <a:lnSpc>
                <a:spcPct val="114000"/>
              </a:lnSpc>
            </a:pPr>
            <a:endParaRPr lang="en-US" sz="1800" dirty="0">
              <a:solidFill>
                <a:srgbClr val="4D4D4D"/>
              </a:solidFill>
            </a:endParaRPr>
          </a:p>
          <a:p>
            <a:pPr marL="1028700" lvl="1" indent="-342900">
              <a:lnSpc>
                <a:spcPct val="114000"/>
              </a:lnSpc>
            </a:pPr>
            <a:endParaRPr lang="en-US" sz="1800" dirty="0">
              <a:solidFill>
                <a:srgbClr val="4D4D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5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Managing 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8046254" cy="26865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The VJF Dashboard is accessible through My Dashboard when logged into an Illinois workNet account.</a:t>
            </a: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ED6B6-258B-4626-ADBC-0BDBB2F52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42" y="2270408"/>
            <a:ext cx="3567515" cy="437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Managing 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8046254" cy="26865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You can view and manage Employer Booths from the VJF Dashboard. Action icons allow you to: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View Booth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Edit Booth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Copy Booth</a:t>
            </a:r>
          </a:p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 </a:t>
            </a: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FC855-B460-4490-B308-9D4EFCB0A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4" y="3652827"/>
            <a:ext cx="8046255" cy="320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8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Managing 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2" y="1311307"/>
            <a:ext cx="8455357" cy="55466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Editing an Employer Booth allows you to: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Update Employer Booth details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Preview Public Page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Add Virtual Job Fair (Request assistance hosting a VJF or add own VJF)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Add relevant documents and links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 </a:t>
            </a: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DF5E5-870E-4C28-A409-5EA8C2F9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18" y="3332269"/>
            <a:ext cx="6911163" cy="352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4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A70198-B17F-3A4D-9155-80BFC690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35" y="3951128"/>
            <a:ext cx="9420837" cy="1351794"/>
          </a:xfrm>
          <a:prstGeom prst="rect">
            <a:avLst/>
          </a:prstGeom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DF614C-A306-A144-A03C-4B36930696F9}"/>
              </a:ext>
            </a:extLst>
          </p:cNvPr>
          <p:cNvSpPr txBox="1">
            <a:spLocks/>
          </p:cNvSpPr>
          <p:nvPr/>
        </p:nvSpPr>
        <p:spPr>
          <a:xfrm>
            <a:off x="584203" y="759697"/>
            <a:ext cx="552873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4D4D"/>
                </a:solidFill>
                <a:latin typeface="+mn-lt"/>
              </a:rPr>
              <a:t>follow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us!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1CDCD80-820D-194A-971B-898624B21929}"/>
              </a:ext>
            </a:extLst>
          </p:cNvPr>
          <p:cNvSpPr txBox="1">
            <a:spLocks/>
          </p:cNvSpPr>
          <p:nvPr/>
        </p:nvSpPr>
        <p:spPr>
          <a:xfrm>
            <a:off x="593725" y="120627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4D4D4D"/>
                </a:solidFill>
                <a:latin typeface="+mn-lt"/>
              </a:rPr>
              <a:t>Subscribe to our Newsfeed or check us out on Social Media</a:t>
            </a:r>
          </a:p>
        </p:txBody>
      </p:sp>
      <p:pic>
        <p:nvPicPr>
          <p:cNvPr id="36" name="Picture 35">
            <a:hlinkClick r:id="rId3"/>
            <a:extLst>
              <a:ext uri="{FF2B5EF4-FFF2-40B4-BE49-F238E27FC236}">
                <a16:creationId xmlns:a16="http://schemas.microsoft.com/office/drawing/2014/main" id="{885633DF-A5BC-0343-817E-F0A69FF07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42" y="3960876"/>
            <a:ext cx="850900" cy="876300"/>
          </a:xfrm>
          <a:prstGeom prst="rect">
            <a:avLst/>
          </a:prstGeom>
        </p:spPr>
      </p:pic>
      <p:pic>
        <p:nvPicPr>
          <p:cNvPr id="38" name="Picture 37">
            <a:hlinkClick r:id="rId5"/>
            <a:extLst>
              <a:ext uri="{FF2B5EF4-FFF2-40B4-BE49-F238E27FC236}">
                <a16:creationId xmlns:a16="http://schemas.microsoft.com/office/drawing/2014/main" id="{780CF95F-A9F4-FA42-A5CB-FC5FD35B7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8" y="3960967"/>
            <a:ext cx="850900" cy="812800"/>
          </a:xfrm>
          <a:prstGeom prst="rect">
            <a:avLst/>
          </a:prstGeom>
        </p:spPr>
      </p:pic>
      <p:pic>
        <p:nvPicPr>
          <p:cNvPr id="39" name="Picture 38">
            <a:hlinkClick r:id="rId7"/>
            <a:extLst>
              <a:ext uri="{FF2B5EF4-FFF2-40B4-BE49-F238E27FC236}">
                <a16:creationId xmlns:a16="http://schemas.microsoft.com/office/drawing/2014/main" id="{B0D49195-A8AF-9043-9283-4303EA7DA1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3" y="3947594"/>
            <a:ext cx="850900" cy="876300"/>
          </a:xfrm>
          <a:prstGeom prst="rect">
            <a:avLst/>
          </a:prstGeom>
        </p:spPr>
      </p:pic>
      <p:pic>
        <p:nvPicPr>
          <p:cNvPr id="40" name="Picture 39">
            <a:hlinkClick r:id="rId9"/>
            <a:extLst>
              <a:ext uri="{FF2B5EF4-FFF2-40B4-BE49-F238E27FC236}">
                <a16:creationId xmlns:a16="http://schemas.microsoft.com/office/drawing/2014/main" id="{2BB042A6-FFB4-AE4E-8042-348CDBD6C6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7" y="3924684"/>
            <a:ext cx="850900" cy="868273"/>
          </a:xfrm>
          <a:prstGeom prst="rect">
            <a:avLst/>
          </a:prstGeom>
        </p:spPr>
      </p:pic>
      <p:pic>
        <p:nvPicPr>
          <p:cNvPr id="41" name="Picture 40">
            <a:hlinkClick r:id="rId11"/>
            <a:extLst>
              <a:ext uri="{FF2B5EF4-FFF2-40B4-BE49-F238E27FC236}">
                <a16:creationId xmlns:a16="http://schemas.microsoft.com/office/drawing/2014/main" id="{14D45F97-C494-C749-BAE6-434A9A337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5" y="3935567"/>
            <a:ext cx="850900" cy="863600"/>
          </a:xfrm>
          <a:prstGeom prst="rect">
            <a:avLst/>
          </a:prstGeom>
        </p:spPr>
      </p:pic>
      <p:pic>
        <p:nvPicPr>
          <p:cNvPr id="42" name="Content Placeholder 10" descr="A close up of a sign&#10;&#10;Description generated with very high confidence">
            <a:hlinkClick r:id="rId13"/>
            <a:extLst>
              <a:ext uri="{FF2B5EF4-FFF2-40B4-BE49-F238E27FC236}">
                <a16:creationId xmlns:a16="http://schemas.microsoft.com/office/drawing/2014/main" id="{91627F64-8321-4544-8C64-F0DE32EAB1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25" y="3947594"/>
            <a:ext cx="864667" cy="8646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8C1C6-012A-FA4A-9ABA-1768C8CACD34}"/>
              </a:ext>
            </a:extLst>
          </p:cNvPr>
          <p:cNvSpPr txBox="1"/>
          <p:nvPr/>
        </p:nvSpPr>
        <p:spPr>
          <a:xfrm>
            <a:off x="552399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90EF9-5D0C-5344-B316-27449BC80E1B}"/>
              </a:ext>
            </a:extLst>
          </p:cNvPr>
          <p:cNvSpPr txBox="1"/>
          <p:nvPr/>
        </p:nvSpPr>
        <p:spPr>
          <a:xfrm>
            <a:off x="1386633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835FC1-BC33-E847-8587-C58A84A32E5C}"/>
              </a:ext>
            </a:extLst>
          </p:cNvPr>
          <p:cNvSpPr txBox="1"/>
          <p:nvPr/>
        </p:nvSpPr>
        <p:spPr>
          <a:xfrm>
            <a:off x="2240663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F0DE3-F324-EC46-994E-9D7B08E2B2C4}"/>
              </a:ext>
            </a:extLst>
          </p:cNvPr>
          <p:cNvSpPr txBox="1"/>
          <p:nvPr/>
        </p:nvSpPr>
        <p:spPr>
          <a:xfrm>
            <a:off x="3067891" y="475037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BD87D6-2E0D-7943-A59C-14DEA005A34F}"/>
              </a:ext>
            </a:extLst>
          </p:cNvPr>
          <p:cNvSpPr txBox="1"/>
          <p:nvPr/>
        </p:nvSpPr>
        <p:spPr>
          <a:xfrm>
            <a:off x="3925095" y="4750377"/>
            <a:ext cx="100822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Linkedin group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35FC1-D96A-404A-A49D-105BA7725C36}"/>
              </a:ext>
            </a:extLst>
          </p:cNvPr>
          <p:cNvSpPr txBox="1"/>
          <p:nvPr/>
        </p:nvSpPr>
        <p:spPr>
          <a:xfrm>
            <a:off x="4838671" y="475037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Pinterest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850682-2F3B-1748-A891-B5F34098C2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7" y="350482"/>
            <a:ext cx="3816783" cy="2101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15EF91B-BB04-A84E-BB70-4EB2602DFE5C}"/>
              </a:ext>
            </a:extLst>
          </p:cNvPr>
          <p:cNvSpPr txBox="1"/>
          <p:nvPr/>
        </p:nvSpPr>
        <p:spPr>
          <a:xfrm>
            <a:off x="2497720" y="2652192"/>
            <a:ext cx="3114073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HOME: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6"/>
              </a:rPr>
              <a:t>https://www.illinoisworknet.com/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18220-66E2-2A49-BF6B-59DC8121012B}"/>
              </a:ext>
            </a:extLst>
          </p:cNvPr>
          <p:cNvSpPr txBox="1"/>
          <p:nvPr/>
        </p:nvSpPr>
        <p:spPr>
          <a:xfrm>
            <a:off x="2497720" y="3099578"/>
            <a:ext cx="2589211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EMAIL: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</a:rPr>
              <a:t>info@illinoisworknet.com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116A26-E979-1448-BE4F-199DE34855A5}"/>
              </a:ext>
            </a:extLst>
          </p:cNvPr>
          <p:cNvSpPr txBox="1"/>
          <p:nvPr/>
        </p:nvSpPr>
        <p:spPr>
          <a:xfrm>
            <a:off x="2497720" y="3546960"/>
            <a:ext cx="4681902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D14C27"/>
                </a:solidFill>
              </a:rPr>
              <a:t>MORE INFO:</a:t>
            </a:r>
            <a:r>
              <a:rPr lang="en-US" sz="1400" dirty="0">
                <a:solidFill>
                  <a:srgbClr val="D14C27"/>
                </a:solidFill>
              </a:rPr>
              <a:t> </a:t>
            </a:r>
            <a:r>
              <a:rPr lang="en-US" sz="1400" dirty="0">
                <a:solidFill>
                  <a:srgbClr val="4D4D4D"/>
                </a:solidFill>
                <a:hlinkClick r:id="rId17"/>
              </a:rPr>
              <a:t>https://www.illinoisworknet.com/virtualjobfairs</a:t>
            </a:r>
            <a:endParaRPr lang="en-US" sz="1400" dirty="0">
              <a:solidFill>
                <a:srgbClr val="4D4D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4BF0-3A12-1E47-B167-D0E4A90AC0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8670" y="2648527"/>
            <a:ext cx="183846" cy="153205"/>
          </a:xfrm>
          <a:prstGeom prst="rect">
            <a:avLst/>
          </a:prstGeom>
          <a:noFill/>
        </p:spPr>
      </p:pic>
      <p:sp>
        <p:nvSpPr>
          <p:cNvPr id="68" name="Freeform 90">
            <a:extLst>
              <a:ext uri="{FF2B5EF4-FFF2-40B4-BE49-F238E27FC236}">
                <a16:creationId xmlns:a16="http://schemas.microsoft.com/office/drawing/2014/main" id="{FDDB12AE-2A71-7C4C-A7BF-C8AD5E6C014A}"/>
              </a:ext>
            </a:extLst>
          </p:cNvPr>
          <p:cNvSpPr>
            <a:spLocks noEditPoints="1"/>
          </p:cNvSpPr>
          <p:nvPr/>
        </p:nvSpPr>
        <p:spPr bwMode="auto">
          <a:xfrm>
            <a:off x="2143818" y="3492091"/>
            <a:ext cx="173549" cy="173549"/>
          </a:xfrm>
          <a:custGeom>
            <a:avLst/>
            <a:gdLst>
              <a:gd name="T0" fmla="*/ 136 w 145"/>
              <a:gd name="T1" fmla="*/ 37 h 146"/>
              <a:gd name="T2" fmla="*/ 145 w 145"/>
              <a:gd name="T3" fmla="*/ 73 h 146"/>
              <a:gd name="T4" fmla="*/ 136 w 145"/>
              <a:gd name="T5" fmla="*/ 109 h 146"/>
              <a:gd name="T6" fmla="*/ 109 w 145"/>
              <a:gd name="T7" fmla="*/ 136 h 146"/>
              <a:gd name="T8" fmla="*/ 73 w 145"/>
              <a:gd name="T9" fmla="*/ 146 h 146"/>
              <a:gd name="T10" fmla="*/ 36 w 145"/>
              <a:gd name="T11" fmla="*/ 136 h 146"/>
              <a:gd name="T12" fmla="*/ 10 w 145"/>
              <a:gd name="T13" fmla="*/ 109 h 146"/>
              <a:gd name="T14" fmla="*/ 0 w 145"/>
              <a:gd name="T15" fmla="*/ 73 h 146"/>
              <a:gd name="T16" fmla="*/ 10 w 145"/>
              <a:gd name="T17" fmla="*/ 37 h 146"/>
              <a:gd name="T18" fmla="*/ 36 w 145"/>
              <a:gd name="T19" fmla="*/ 10 h 146"/>
              <a:gd name="T20" fmla="*/ 73 w 145"/>
              <a:gd name="T21" fmla="*/ 0 h 146"/>
              <a:gd name="T22" fmla="*/ 109 w 145"/>
              <a:gd name="T23" fmla="*/ 10 h 146"/>
              <a:gd name="T24" fmla="*/ 136 w 145"/>
              <a:gd name="T25" fmla="*/ 37 h 146"/>
              <a:gd name="T26" fmla="*/ 97 w 145"/>
              <a:gd name="T27" fmla="*/ 118 h 146"/>
              <a:gd name="T28" fmla="*/ 97 w 145"/>
              <a:gd name="T29" fmla="*/ 103 h 146"/>
              <a:gd name="T30" fmla="*/ 96 w 145"/>
              <a:gd name="T31" fmla="*/ 101 h 146"/>
              <a:gd name="T32" fmla="*/ 94 w 145"/>
              <a:gd name="T33" fmla="*/ 100 h 146"/>
              <a:gd name="T34" fmla="*/ 85 w 145"/>
              <a:gd name="T35" fmla="*/ 100 h 146"/>
              <a:gd name="T36" fmla="*/ 85 w 145"/>
              <a:gd name="T37" fmla="*/ 52 h 146"/>
              <a:gd name="T38" fmla="*/ 84 w 145"/>
              <a:gd name="T39" fmla="*/ 50 h 146"/>
              <a:gd name="T40" fmla="*/ 82 w 145"/>
              <a:gd name="T41" fmla="*/ 49 h 146"/>
              <a:gd name="T42" fmla="*/ 52 w 145"/>
              <a:gd name="T43" fmla="*/ 49 h 146"/>
              <a:gd name="T44" fmla="*/ 49 w 145"/>
              <a:gd name="T45" fmla="*/ 50 h 146"/>
              <a:gd name="T46" fmla="*/ 49 w 145"/>
              <a:gd name="T47" fmla="*/ 52 h 146"/>
              <a:gd name="T48" fmla="*/ 49 w 145"/>
              <a:gd name="T49" fmla="*/ 67 h 146"/>
              <a:gd name="T50" fmla="*/ 49 w 145"/>
              <a:gd name="T51" fmla="*/ 69 h 146"/>
              <a:gd name="T52" fmla="*/ 52 w 145"/>
              <a:gd name="T53" fmla="*/ 70 h 146"/>
              <a:gd name="T54" fmla="*/ 61 w 145"/>
              <a:gd name="T55" fmla="*/ 70 h 146"/>
              <a:gd name="T56" fmla="*/ 61 w 145"/>
              <a:gd name="T57" fmla="*/ 100 h 146"/>
              <a:gd name="T58" fmla="*/ 52 w 145"/>
              <a:gd name="T59" fmla="*/ 100 h 146"/>
              <a:gd name="T60" fmla="*/ 49 w 145"/>
              <a:gd name="T61" fmla="*/ 101 h 146"/>
              <a:gd name="T62" fmla="*/ 49 w 145"/>
              <a:gd name="T63" fmla="*/ 103 h 146"/>
              <a:gd name="T64" fmla="*/ 49 w 145"/>
              <a:gd name="T65" fmla="*/ 118 h 146"/>
              <a:gd name="T66" fmla="*/ 49 w 145"/>
              <a:gd name="T67" fmla="*/ 121 h 146"/>
              <a:gd name="T68" fmla="*/ 52 w 145"/>
              <a:gd name="T69" fmla="*/ 121 h 146"/>
              <a:gd name="T70" fmla="*/ 94 w 145"/>
              <a:gd name="T71" fmla="*/ 121 h 146"/>
              <a:gd name="T72" fmla="*/ 96 w 145"/>
              <a:gd name="T73" fmla="*/ 121 h 146"/>
              <a:gd name="T74" fmla="*/ 97 w 145"/>
              <a:gd name="T75" fmla="*/ 118 h 146"/>
              <a:gd name="T76" fmla="*/ 85 w 145"/>
              <a:gd name="T77" fmla="*/ 34 h 146"/>
              <a:gd name="T78" fmla="*/ 85 w 145"/>
              <a:gd name="T79" fmla="*/ 18 h 146"/>
              <a:gd name="T80" fmla="*/ 84 w 145"/>
              <a:gd name="T81" fmla="*/ 16 h 146"/>
              <a:gd name="T82" fmla="*/ 82 w 145"/>
              <a:gd name="T83" fmla="*/ 15 h 146"/>
              <a:gd name="T84" fmla="*/ 64 w 145"/>
              <a:gd name="T85" fmla="*/ 15 h 146"/>
              <a:gd name="T86" fmla="*/ 62 w 145"/>
              <a:gd name="T87" fmla="*/ 16 h 146"/>
              <a:gd name="T88" fmla="*/ 61 w 145"/>
              <a:gd name="T89" fmla="*/ 18 h 146"/>
              <a:gd name="T90" fmla="*/ 61 w 145"/>
              <a:gd name="T91" fmla="*/ 34 h 146"/>
              <a:gd name="T92" fmla="*/ 62 w 145"/>
              <a:gd name="T93" fmla="*/ 36 h 146"/>
              <a:gd name="T94" fmla="*/ 64 w 145"/>
              <a:gd name="T95" fmla="*/ 37 h 146"/>
              <a:gd name="T96" fmla="*/ 82 w 145"/>
              <a:gd name="T97" fmla="*/ 37 h 146"/>
              <a:gd name="T98" fmla="*/ 84 w 145"/>
              <a:gd name="T99" fmla="*/ 36 h 146"/>
              <a:gd name="T100" fmla="*/ 85 w 145"/>
              <a:gd name="T101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5" h="146">
                <a:moveTo>
                  <a:pt x="136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6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6" y="146"/>
                  <a:pt x="73" y="146"/>
                </a:cubicBezTo>
                <a:cubicBezTo>
                  <a:pt x="60" y="146"/>
                  <a:pt x="48" y="142"/>
                  <a:pt x="36" y="136"/>
                </a:cubicBezTo>
                <a:cubicBezTo>
                  <a:pt x="25" y="129"/>
                  <a:pt x="16" y="121"/>
                  <a:pt x="10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10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8" y="4"/>
                  <a:pt x="60" y="0"/>
                  <a:pt x="73" y="0"/>
                </a:cubicBezTo>
                <a:cubicBezTo>
                  <a:pt x="86" y="0"/>
                  <a:pt x="98" y="4"/>
                  <a:pt x="109" y="10"/>
                </a:cubicBezTo>
                <a:cubicBezTo>
                  <a:pt x="120" y="17"/>
                  <a:pt x="129" y="25"/>
                  <a:pt x="136" y="37"/>
                </a:cubicBezTo>
                <a:close/>
                <a:moveTo>
                  <a:pt x="97" y="118"/>
                </a:moveTo>
                <a:cubicBezTo>
                  <a:pt x="97" y="103"/>
                  <a:pt x="97" y="103"/>
                  <a:pt x="97" y="103"/>
                </a:cubicBezTo>
                <a:cubicBezTo>
                  <a:pt x="97" y="102"/>
                  <a:pt x="97" y="102"/>
                  <a:pt x="96" y="101"/>
                </a:cubicBezTo>
                <a:cubicBezTo>
                  <a:pt x="96" y="100"/>
                  <a:pt x="95" y="100"/>
                  <a:pt x="94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51"/>
                  <a:pt x="85" y="50"/>
                  <a:pt x="84" y="50"/>
                </a:cubicBezTo>
                <a:cubicBezTo>
                  <a:pt x="84" y="49"/>
                  <a:pt x="83" y="49"/>
                  <a:pt x="8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49"/>
                  <a:pt x="50" y="49"/>
                  <a:pt x="49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49" y="69"/>
                  <a:pt x="49" y="69"/>
                </a:cubicBezTo>
                <a:cubicBezTo>
                  <a:pt x="50" y="70"/>
                  <a:pt x="51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1" y="100"/>
                  <a:pt x="50" y="100"/>
                  <a:pt x="49" y="101"/>
                </a:cubicBezTo>
                <a:cubicBezTo>
                  <a:pt x="49" y="102"/>
                  <a:pt x="49" y="102"/>
                  <a:pt x="49" y="103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49" y="119"/>
                  <a:pt x="49" y="120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5" y="121"/>
                  <a:pt x="96" y="121"/>
                  <a:pt x="96" y="121"/>
                </a:cubicBezTo>
                <a:cubicBezTo>
                  <a:pt x="97" y="120"/>
                  <a:pt x="97" y="119"/>
                  <a:pt x="97" y="118"/>
                </a:cubicBezTo>
                <a:close/>
                <a:moveTo>
                  <a:pt x="85" y="34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7"/>
                  <a:pt x="84" y="16"/>
                </a:cubicBezTo>
                <a:cubicBezTo>
                  <a:pt x="84" y="16"/>
                  <a:pt x="83" y="15"/>
                  <a:pt x="82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5"/>
                  <a:pt x="62" y="16"/>
                  <a:pt x="62" y="16"/>
                </a:cubicBezTo>
                <a:cubicBezTo>
                  <a:pt x="61" y="17"/>
                  <a:pt x="61" y="18"/>
                  <a:pt x="61" y="18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5"/>
                  <a:pt x="62" y="36"/>
                </a:cubicBezTo>
                <a:cubicBezTo>
                  <a:pt x="62" y="36"/>
                  <a:pt x="63" y="37"/>
                  <a:pt x="64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4" y="36"/>
                  <a:pt x="84" y="36"/>
                </a:cubicBezTo>
                <a:cubicBezTo>
                  <a:pt x="85" y="35"/>
                  <a:pt x="85" y="35"/>
                  <a:pt x="85" y="3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01">
            <a:extLst>
              <a:ext uri="{FF2B5EF4-FFF2-40B4-BE49-F238E27FC236}">
                <a16:creationId xmlns:a16="http://schemas.microsoft.com/office/drawing/2014/main" id="{C8421D10-C8A0-8C4E-A850-F18DBF0E0AFE}"/>
              </a:ext>
            </a:extLst>
          </p:cNvPr>
          <p:cNvSpPr>
            <a:spLocks noEditPoints="1"/>
          </p:cNvSpPr>
          <p:nvPr/>
        </p:nvSpPr>
        <p:spPr bwMode="auto">
          <a:xfrm>
            <a:off x="2143160" y="3095369"/>
            <a:ext cx="174866" cy="138956"/>
          </a:xfrm>
          <a:custGeom>
            <a:avLst/>
            <a:gdLst>
              <a:gd name="T0" fmla="*/ 169 w 169"/>
              <a:gd name="T1" fmla="*/ 16 h 134"/>
              <a:gd name="T2" fmla="*/ 164 w 169"/>
              <a:gd name="T3" fmla="*/ 30 h 134"/>
              <a:gd name="T4" fmla="*/ 153 w 169"/>
              <a:gd name="T5" fmla="*/ 41 h 134"/>
              <a:gd name="T6" fmla="*/ 109 w 169"/>
              <a:gd name="T7" fmla="*/ 72 h 134"/>
              <a:gd name="T8" fmla="*/ 105 w 169"/>
              <a:gd name="T9" fmla="*/ 75 h 134"/>
              <a:gd name="T10" fmla="*/ 99 w 169"/>
              <a:gd name="T11" fmla="*/ 79 h 134"/>
              <a:gd name="T12" fmla="*/ 95 w 169"/>
              <a:gd name="T13" fmla="*/ 82 h 134"/>
              <a:gd name="T14" fmla="*/ 89 w 169"/>
              <a:gd name="T15" fmla="*/ 84 h 134"/>
              <a:gd name="T16" fmla="*/ 84 w 169"/>
              <a:gd name="T17" fmla="*/ 85 h 134"/>
              <a:gd name="T18" fmla="*/ 84 w 169"/>
              <a:gd name="T19" fmla="*/ 85 h 134"/>
              <a:gd name="T20" fmla="*/ 84 w 169"/>
              <a:gd name="T21" fmla="*/ 85 h 134"/>
              <a:gd name="T22" fmla="*/ 79 w 169"/>
              <a:gd name="T23" fmla="*/ 84 h 134"/>
              <a:gd name="T24" fmla="*/ 74 w 169"/>
              <a:gd name="T25" fmla="*/ 82 h 134"/>
              <a:gd name="T26" fmla="*/ 69 w 169"/>
              <a:gd name="T27" fmla="*/ 79 h 134"/>
              <a:gd name="T28" fmla="*/ 64 w 169"/>
              <a:gd name="T29" fmla="*/ 75 h 134"/>
              <a:gd name="T30" fmla="*/ 60 w 169"/>
              <a:gd name="T31" fmla="*/ 72 h 134"/>
              <a:gd name="T32" fmla="*/ 35 w 169"/>
              <a:gd name="T33" fmla="*/ 55 h 134"/>
              <a:gd name="T34" fmla="*/ 16 w 169"/>
              <a:gd name="T35" fmla="*/ 41 h 134"/>
              <a:gd name="T36" fmla="*/ 5 w 169"/>
              <a:gd name="T37" fmla="*/ 31 h 134"/>
              <a:gd name="T38" fmla="*/ 0 w 169"/>
              <a:gd name="T39" fmla="*/ 18 h 134"/>
              <a:gd name="T40" fmla="*/ 4 w 169"/>
              <a:gd name="T41" fmla="*/ 5 h 134"/>
              <a:gd name="T42" fmla="*/ 15 w 169"/>
              <a:gd name="T43" fmla="*/ 0 h 134"/>
              <a:gd name="T44" fmla="*/ 154 w 169"/>
              <a:gd name="T45" fmla="*/ 0 h 134"/>
              <a:gd name="T46" fmla="*/ 165 w 169"/>
              <a:gd name="T47" fmla="*/ 5 h 134"/>
              <a:gd name="T48" fmla="*/ 169 w 169"/>
              <a:gd name="T49" fmla="*/ 16 h 134"/>
              <a:gd name="T50" fmla="*/ 169 w 169"/>
              <a:gd name="T51" fmla="*/ 43 h 134"/>
              <a:gd name="T52" fmla="*/ 169 w 169"/>
              <a:gd name="T53" fmla="*/ 118 h 134"/>
              <a:gd name="T54" fmla="*/ 165 w 169"/>
              <a:gd name="T55" fmla="*/ 129 h 134"/>
              <a:gd name="T56" fmla="*/ 154 w 169"/>
              <a:gd name="T57" fmla="*/ 134 h 134"/>
              <a:gd name="T58" fmla="*/ 15 w 169"/>
              <a:gd name="T59" fmla="*/ 134 h 134"/>
              <a:gd name="T60" fmla="*/ 4 w 169"/>
              <a:gd name="T61" fmla="*/ 129 h 134"/>
              <a:gd name="T62" fmla="*/ 0 w 169"/>
              <a:gd name="T63" fmla="*/ 118 h 134"/>
              <a:gd name="T64" fmla="*/ 0 w 169"/>
              <a:gd name="T65" fmla="*/ 43 h 134"/>
              <a:gd name="T66" fmla="*/ 9 w 169"/>
              <a:gd name="T67" fmla="*/ 52 h 134"/>
              <a:gd name="T68" fmla="*/ 56 w 169"/>
              <a:gd name="T69" fmla="*/ 84 h 134"/>
              <a:gd name="T70" fmla="*/ 65 w 169"/>
              <a:gd name="T71" fmla="*/ 90 h 134"/>
              <a:gd name="T72" fmla="*/ 74 w 169"/>
              <a:gd name="T73" fmla="*/ 95 h 134"/>
              <a:gd name="T74" fmla="*/ 84 w 169"/>
              <a:gd name="T75" fmla="*/ 97 h 134"/>
              <a:gd name="T76" fmla="*/ 84 w 169"/>
              <a:gd name="T77" fmla="*/ 97 h 134"/>
              <a:gd name="T78" fmla="*/ 84 w 169"/>
              <a:gd name="T79" fmla="*/ 97 h 134"/>
              <a:gd name="T80" fmla="*/ 95 w 169"/>
              <a:gd name="T81" fmla="*/ 95 h 134"/>
              <a:gd name="T82" fmla="*/ 104 w 169"/>
              <a:gd name="T83" fmla="*/ 90 h 134"/>
              <a:gd name="T84" fmla="*/ 112 w 169"/>
              <a:gd name="T85" fmla="*/ 84 h 134"/>
              <a:gd name="T86" fmla="*/ 160 w 169"/>
              <a:gd name="T87" fmla="*/ 52 h 134"/>
              <a:gd name="T88" fmla="*/ 169 w 169"/>
              <a:gd name="T89" fmla="*/ 4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9" h="134">
                <a:moveTo>
                  <a:pt x="169" y="16"/>
                </a:moveTo>
                <a:cubicBezTo>
                  <a:pt x="169" y="21"/>
                  <a:pt x="167" y="25"/>
                  <a:pt x="164" y="30"/>
                </a:cubicBezTo>
                <a:cubicBezTo>
                  <a:pt x="161" y="34"/>
                  <a:pt x="157" y="38"/>
                  <a:pt x="153" y="41"/>
                </a:cubicBezTo>
                <a:cubicBezTo>
                  <a:pt x="129" y="58"/>
                  <a:pt x="114" y="68"/>
                  <a:pt x="109" y="72"/>
                </a:cubicBezTo>
                <a:cubicBezTo>
                  <a:pt x="108" y="73"/>
                  <a:pt x="107" y="74"/>
                  <a:pt x="105" y="75"/>
                </a:cubicBezTo>
                <a:cubicBezTo>
                  <a:pt x="103" y="77"/>
                  <a:pt x="101" y="78"/>
                  <a:pt x="99" y="79"/>
                </a:cubicBezTo>
                <a:cubicBezTo>
                  <a:pt x="98" y="80"/>
                  <a:pt x="96" y="81"/>
                  <a:pt x="95" y="82"/>
                </a:cubicBezTo>
                <a:cubicBezTo>
                  <a:pt x="93" y="83"/>
                  <a:pt x="91" y="84"/>
                  <a:pt x="89" y="84"/>
                </a:cubicBezTo>
                <a:cubicBezTo>
                  <a:pt x="87" y="85"/>
                  <a:pt x="86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3" y="85"/>
                  <a:pt x="81" y="85"/>
                  <a:pt x="79" y="84"/>
                </a:cubicBezTo>
                <a:cubicBezTo>
                  <a:pt x="78" y="84"/>
                  <a:pt x="76" y="83"/>
                  <a:pt x="74" y="82"/>
                </a:cubicBezTo>
                <a:cubicBezTo>
                  <a:pt x="72" y="81"/>
                  <a:pt x="70" y="80"/>
                  <a:pt x="69" y="79"/>
                </a:cubicBezTo>
                <a:cubicBezTo>
                  <a:pt x="68" y="78"/>
                  <a:pt x="66" y="77"/>
                  <a:pt x="64" y="75"/>
                </a:cubicBezTo>
                <a:cubicBezTo>
                  <a:pt x="62" y="74"/>
                  <a:pt x="61" y="73"/>
                  <a:pt x="60" y="72"/>
                </a:cubicBezTo>
                <a:cubicBezTo>
                  <a:pt x="54" y="68"/>
                  <a:pt x="46" y="62"/>
                  <a:pt x="35" y="55"/>
                </a:cubicBezTo>
                <a:cubicBezTo>
                  <a:pt x="24" y="47"/>
                  <a:pt x="18" y="43"/>
                  <a:pt x="16" y="41"/>
                </a:cubicBezTo>
                <a:cubicBezTo>
                  <a:pt x="12" y="39"/>
                  <a:pt x="8" y="35"/>
                  <a:pt x="5" y="31"/>
                </a:cubicBezTo>
                <a:cubicBezTo>
                  <a:pt x="1" y="26"/>
                  <a:pt x="0" y="22"/>
                  <a:pt x="0" y="18"/>
                </a:cubicBezTo>
                <a:cubicBezTo>
                  <a:pt x="0" y="13"/>
                  <a:pt x="1" y="9"/>
                  <a:pt x="4" y="5"/>
                </a:cubicBezTo>
                <a:cubicBezTo>
                  <a:pt x="6" y="2"/>
                  <a:pt x="10" y="0"/>
                  <a:pt x="1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8" y="0"/>
                  <a:pt x="162" y="2"/>
                  <a:pt x="165" y="5"/>
                </a:cubicBezTo>
                <a:cubicBezTo>
                  <a:pt x="168" y="8"/>
                  <a:pt x="169" y="11"/>
                  <a:pt x="169" y="16"/>
                </a:cubicBezTo>
                <a:close/>
                <a:moveTo>
                  <a:pt x="169" y="43"/>
                </a:moveTo>
                <a:cubicBezTo>
                  <a:pt x="169" y="118"/>
                  <a:pt x="169" y="118"/>
                  <a:pt x="169" y="118"/>
                </a:cubicBezTo>
                <a:cubicBezTo>
                  <a:pt x="169" y="123"/>
                  <a:pt x="168" y="126"/>
                  <a:pt x="165" y="129"/>
                </a:cubicBezTo>
                <a:cubicBezTo>
                  <a:pt x="162" y="132"/>
                  <a:pt x="158" y="134"/>
                  <a:pt x="154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1" y="134"/>
                  <a:pt x="7" y="132"/>
                  <a:pt x="4" y="129"/>
                </a:cubicBezTo>
                <a:cubicBezTo>
                  <a:pt x="1" y="126"/>
                  <a:pt x="0" y="123"/>
                  <a:pt x="0" y="118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6"/>
                  <a:pt x="6" y="49"/>
                  <a:pt x="9" y="52"/>
                </a:cubicBezTo>
                <a:cubicBezTo>
                  <a:pt x="32" y="67"/>
                  <a:pt x="48" y="78"/>
                  <a:pt x="56" y="84"/>
                </a:cubicBezTo>
                <a:cubicBezTo>
                  <a:pt x="60" y="87"/>
                  <a:pt x="63" y="89"/>
                  <a:pt x="65" y="90"/>
                </a:cubicBezTo>
                <a:cubicBezTo>
                  <a:pt x="67" y="92"/>
                  <a:pt x="70" y="93"/>
                  <a:pt x="74" y="95"/>
                </a:cubicBezTo>
                <a:cubicBezTo>
                  <a:pt x="78" y="96"/>
                  <a:pt x="81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8" y="97"/>
                  <a:pt x="91" y="96"/>
                  <a:pt x="95" y="95"/>
                </a:cubicBezTo>
                <a:cubicBezTo>
                  <a:pt x="99" y="93"/>
                  <a:pt x="102" y="92"/>
                  <a:pt x="104" y="90"/>
                </a:cubicBezTo>
                <a:cubicBezTo>
                  <a:pt x="106" y="89"/>
                  <a:pt x="109" y="87"/>
                  <a:pt x="112" y="84"/>
                </a:cubicBezTo>
                <a:cubicBezTo>
                  <a:pt x="123" y="76"/>
                  <a:pt x="139" y="66"/>
                  <a:pt x="160" y="52"/>
                </a:cubicBezTo>
                <a:cubicBezTo>
                  <a:pt x="163" y="49"/>
                  <a:pt x="166" y="46"/>
                  <a:pt x="169" y="4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0" name="Content Placeholder 36" descr="A picture containing vector graphics&#10;&#10;Description generated with high confidence">
            <a:hlinkClick r:id="rId19"/>
            <a:extLst>
              <a:ext uri="{FF2B5EF4-FFF2-40B4-BE49-F238E27FC236}">
                <a16:creationId xmlns:a16="http://schemas.microsoft.com/office/drawing/2014/main" id="{C6DEEDA1-8C78-0C4A-A707-B04C9F02B7C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2366435"/>
            <a:ext cx="1260401" cy="1260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A4441D8-DFCF-499D-ACE5-833C3C4F92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72" y="4119339"/>
            <a:ext cx="1093470" cy="10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Overview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636" y="1328085"/>
            <a:ext cx="7514627" cy="4993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The VJF tool provides a platform in which employers can connect with job seekers to share open job opportunities within Illinois at </a:t>
            </a:r>
            <a:r>
              <a:rPr lang="en-US" sz="1800" u="sng" dirty="0">
                <a:solidFill>
                  <a:srgbClr val="4D4D4D"/>
                </a:solidFill>
                <a:latin typeface="+mn-lt"/>
              </a:rPr>
              <a:t>no cost</a:t>
            </a:r>
            <a:r>
              <a:rPr lang="en-US" sz="1800" dirty="0">
                <a:solidFill>
                  <a:srgbClr val="4D4D4D"/>
                </a:solidFill>
                <a:latin typeface="+mn-lt"/>
              </a:rPr>
              <a:t>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Employers may submit information about their opportunities by creating an Employer Booth page. These pages include the following: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Website and address information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Number of job openings and a link with more information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Description about the organization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Contact information for an employer representative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Upcoming VJF events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Recorded VJF events</a:t>
            </a:r>
          </a:p>
          <a:p>
            <a:pPr marL="1028700" lvl="1" indent="-342900">
              <a:lnSpc>
                <a:spcPct val="114000"/>
              </a:lnSpc>
            </a:pPr>
            <a:r>
              <a:rPr lang="en-US" sz="1600" dirty="0">
                <a:solidFill>
                  <a:srgbClr val="4D4D4D"/>
                </a:solidFill>
                <a:latin typeface="+mn-lt"/>
              </a:rPr>
              <a:t>Additional documents and links that job seekers may find helpful for the application process, perks and benefits, social media links, and more</a:t>
            </a:r>
          </a:p>
        </p:txBody>
      </p:sp>
    </p:spTree>
    <p:extLst>
      <p:ext uri="{BB962C8B-B14F-4D97-AF65-F5344CB8AC3E}">
        <p14:creationId xmlns:p14="http://schemas.microsoft.com/office/powerpoint/2010/main" val="348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13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Overview (Cont.)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11307"/>
            <a:ext cx="7514627" cy="4993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Job seekers can explore these employer booths and attend VJF events to explore what opportunities are available to them and learn about their future employer by using a keyword search or filters for industry and location.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Past and upcoming VJF events can be seen on the VJF Event Calendar page. Each listing will include information about the event and a link to register. Upon registration, attendees will be emailed webinar information.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>During a VJF, job seekers have the chance to learn about open job opportunities, the skills employers are looking for, tips for applying, perks, benefits packages, and even have a chance to ask their own questions during Q&amp;A.</a:t>
            </a:r>
            <a:endParaRPr lang="en-US" sz="1600" dirty="0">
              <a:solidFill>
                <a:srgbClr val="4D4D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1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Summary of event data*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681" y="1386807"/>
            <a:ext cx="8069486" cy="12808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• Total Businesses: 450</a:t>
            </a:r>
          </a:p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• Total Attendees: 3,098</a:t>
            </a:r>
          </a:p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• Total Jobs Represented by Sector: 22,136 </a:t>
            </a:r>
          </a:p>
          <a:p>
            <a:pPr lvl="0">
              <a:lnSpc>
                <a:spcPct val="114000"/>
              </a:lnSpc>
            </a:pPr>
            <a:r>
              <a:rPr lang="en-US" sz="1000" dirty="0">
                <a:solidFill>
                  <a:srgbClr val="4D4D4D"/>
                </a:solidFill>
                <a:latin typeface="+mn-lt"/>
              </a:rPr>
              <a:t>	</a:t>
            </a: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B9BC5-656A-470A-BC4C-CDC201E20E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2" y="3179585"/>
            <a:ext cx="42291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1FC32-3234-4650-958C-A847810B6B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52" y="3179585"/>
            <a:ext cx="417195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7F081-0ACA-4DD9-96E5-0DBA3B2BC2B6}"/>
              </a:ext>
            </a:extLst>
          </p:cNvPr>
          <p:cNvSpPr txBox="1"/>
          <p:nvPr/>
        </p:nvSpPr>
        <p:spPr>
          <a:xfrm>
            <a:off x="1023456" y="6181515"/>
            <a:ext cx="422910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*Numbers provided reflect events that have taken place through 1/11/2021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Workforce portal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2" y="1300676"/>
            <a:ext cx="7884175" cy="581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4D4D4D"/>
                </a:solidFill>
                <a:latin typeface="+mn-lt"/>
              </a:rPr>
              <a:t>Located on homepage of </a:t>
            </a:r>
            <a:r>
              <a:rPr lang="en-US" sz="2000" dirty="0">
                <a:solidFill>
                  <a:srgbClr val="4D4D4D"/>
                </a:solidFill>
                <a:latin typeface="+mn-lt"/>
                <a:hlinkClick r:id="rId3"/>
              </a:rPr>
              <a:t>www.illinoisworknet.com</a:t>
            </a:r>
            <a:r>
              <a:rPr lang="en-US" sz="2000" dirty="0">
                <a:solidFill>
                  <a:srgbClr val="4D4D4D"/>
                </a:solidFill>
                <a:latin typeface="+mn-lt"/>
              </a:rPr>
              <a:t>  </a:t>
            </a:r>
          </a:p>
          <a:p>
            <a:pPr lvl="0">
              <a:lnSpc>
                <a:spcPct val="114000"/>
              </a:lnSpc>
            </a:pPr>
            <a:endParaRPr lang="en-US" sz="14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174C428-0994-498A-9806-DAD5455F3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777"/>
            <a:ext cx="9144000" cy="39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setting up virtual job fairs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EAC00-8B95-4F62-B1CC-10C58223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28" y="1890286"/>
            <a:ext cx="5961343" cy="42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6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setting up virtual job fairs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4F7286-2D19-4D60-BC95-E6AB117D327A}"/>
              </a:ext>
            </a:extLst>
          </p:cNvPr>
          <p:cNvSpPr txBox="1">
            <a:spLocks/>
          </p:cNvSpPr>
          <p:nvPr/>
        </p:nvSpPr>
        <p:spPr>
          <a:xfrm>
            <a:off x="457178" y="1199276"/>
            <a:ext cx="8080141" cy="168417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Includes instructions for:</a:t>
            </a:r>
          </a:p>
          <a:p>
            <a:r>
              <a:rPr lang="en-US" sz="2600" dirty="0"/>
              <a:t>Logging in and Submitting an Employer Booth</a:t>
            </a:r>
          </a:p>
          <a:p>
            <a:r>
              <a:rPr lang="en-US" sz="2600" dirty="0"/>
              <a:t>Adding Documents and Links to the Employer Booth</a:t>
            </a:r>
          </a:p>
          <a:p>
            <a:r>
              <a:rPr lang="en-US" sz="2600" dirty="0"/>
              <a:t>Preparing and Attending VJFs</a:t>
            </a:r>
          </a:p>
          <a:p>
            <a:r>
              <a:rPr lang="en-US" sz="2600" dirty="0"/>
              <a:t>Posting Archived VJFs and Following 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A5421-8A7C-44C3-9CCA-3B757F6E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84" y="2883447"/>
            <a:ext cx="6667831" cy="383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1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449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search virtual job fairs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CDEAA-4468-4ADC-ABC8-E3E7DBE5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51" y="2308239"/>
            <a:ext cx="7316167" cy="454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44BE134-F088-4034-9C9B-E244C5F4D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13" y="1300675"/>
            <a:ext cx="7121222" cy="449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Employers may set up VJFs while job seekers may search for upcoming VJF events.</a:t>
            </a:r>
          </a:p>
        </p:txBody>
      </p:sp>
    </p:spTree>
    <p:extLst>
      <p:ext uri="{BB962C8B-B14F-4D97-AF65-F5344CB8AC3E}">
        <p14:creationId xmlns:p14="http://schemas.microsoft.com/office/powerpoint/2010/main" val="17765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681" y="719726"/>
            <a:ext cx="8455358" cy="9591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solidFill>
                  <a:srgbClr val="4D4D4D"/>
                </a:solidFill>
                <a:latin typeface="+mn-lt"/>
              </a:rPr>
              <a:t>Virtual job fairs: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Employer booths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ECF10C-6BF8-4F22-8BC6-7CA77D6D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432" y="1318091"/>
            <a:ext cx="3553106" cy="5419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View and search for employer booths by: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Name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Industry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Location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Upcoming VJF Events (currently being added)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0">
              <a:lnSpc>
                <a:spcPct val="114000"/>
              </a:lnSpc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Employer Booths can also be added from this page.</a:t>
            </a:r>
          </a:p>
        </p:txBody>
      </p:sp>
      <p:pic>
        <p:nvPicPr>
          <p:cNvPr id="5" name="Picture 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009BED4-0C7F-4451-9320-C355BD590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2" y="1583033"/>
            <a:ext cx="4565781" cy="387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4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5333"/>
      </a:accent1>
      <a:accent2>
        <a:srgbClr val="ED7D31"/>
      </a:accent2>
      <a:accent3>
        <a:srgbClr val="A5A5A5"/>
      </a:accent3>
      <a:accent4>
        <a:srgbClr val="FFC000"/>
      </a:accent4>
      <a:accent5>
        <a:srgbClr val="B44F30"/>
      </a:accent5>
      <a:accent6>
        <a:srgbClr val="4D4D4D"/>
      </a:accent6>
      <a:hlink>
        <a:srgbClr val="6297B8"/>
      </a:hlink>
      <a:folHlink>
        <a:srgbClr val="3137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20</MainCategory>
    <Site xmlns="9352c220-c5aa-4176-b310-478a54cdcce0">
      <Value>1</Value>
    </Site>
    <SubCategory xmlns="9352c220-c5aa-4176-b310-478a54cdcce0">19</SubCategory>
    <SkillLevel xmlns="9352c220-c5aa-4176-b310-478a54cdcce0">
      <Value>All Levels</Value>
    </SkillLevel>
    <Audience xmlns="9352c220-c5aa-4176-b310-478a54cdcce0">
      <Value>2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Presentations</Value>
    </DocumentType>
    <TaxCatchAll xmlns="6e83a1a5-9dab-4521-85db-ea3c8196acb3"/>
    <Description0 xmlns="9352c220-c5aa-4176-b310-478a54cdcce0">Virtual Job Fair Tools Introduction - Employers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71030C03-201B-4221-9282-04FAC3766E40}"/>
</file>

<file path=customXml/itemProps2.xml><?xml version="1.0" encoding="utf-8"?>
<ds:datastoreItem xmlns:ds="http://schemas.openxmlformats.org/officeDocument/2006/customXml" ds:itemID="{70FE0472-D889-4540-8030-E314B2DD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10814-E50F-45AB-B869-2E9E6AB81BDF}">
  <ds:schemaRefs>
    <ds:schemaRef ds:uri="http://schemas.microsoft.com/office/2006/metadata/properties"/>
    <ds:schemaRef ds:uri="http://schemas.microsoft.com/office/infopath/2007/PartnerControls"/>
    <ds:schemaRef ds:uri="96f30d93-5c76-4ce5-84f7-1cbff20c2e0a"/>
    <ds:schemaRef ds:uri="b232027f-f793-4d4e-bdc9-80b80d69b2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5498</TotalTime>
  <Words>902</Words>
  <Application>Microsoft Office PowerPoint</Application>
  <PresentationFormat>On-screen Show (4:3)</PresentationFormat>
  <Paragraphs>126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Job Fair Tools Introduction - Employers</dc:title>
  <dc:creator>Olivia Griesheim</dc:creator>
  <cp:keywords/>
  <cp:lastModifiedBy>Mariscal, Daniel D</cp:lastModifiedBy>
  <cp:revision>255</cp:revision>
  <dcterms:created xsi:type="dcterms:W3CDTF">2018-10-22T21:05:41Z</dcterms:created>
  <dcterms:modified xsi:type="dcterms:W3CDTF">2021-01-19T15:45:11Z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