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2"/>
  </p:notesMasterIdLst>
  <p:handoutMasterIdLst>
    <p:handoutMasterId r:id="rId73"/>
  </p:handoutMasterIdLst>
  <p:sldIdLst>
    <p:sldId id="256" r:id="rId5"/>
    <p:sldId id="257" r:id="rId6"/>
    <p:sldId id="2548" r:id="rId7"/>
    <p:sldId id="2655" r:id="rId8"/>
    <p:sldId id="2551" r:id="rId9"/>
    <p:sldId id="2552" r:id="rId10"/>
    <p:sldId id="2553" r:id="rId11"/>
    <p:sldId id="2625" r:id="rId12"/>
    <p:sldId id="2627" r:id="rId13"/>
    <p:sldId id="2628" r:id="rId14"/>
    <p:sldId id="2629" r:id="rId15"/>
    <p:sldId id="2633" r:id="rId16"/>
    <p:sldId id="2640" r:id="rId17"/>
    <p:sldId id="2634" r:id="rId18"/>
    <p:sldId id="2635" r:id="rId19"/>
    <p:sldId id="2636" r:id="rId20"/>
    <p:sldId id="2651" r:id="rId21"/>
    <p:sldId id="2652" r:id="rId22"/>
    <p:sldId id="2637" r:id="rId23"/>
    <p:sldId id="2653" r:id="rId24"/>
    <p:sldId id="2638" r:id="rId25"/>
    <p:sldId id="2654" r:id="rId26"/>
    <p:sldId id="2639" r:id="rId27"/>
    <p:sldId id="2662" r:id="rId28"/>
    <p:sldId id="2663" r:id="rId29"/>
    <p:sldId id="2626" r:id="rId30"/>
    <p:sldId id="2658" r:id="rId31"/>
    <p:sldId id="2641" r:id="rId32"/>
    <p:sldId id="2664" r:id="rId33"/>
    <p:sldId id="2665" r:id="rId34"/>
    <p:sldId id="2666" r:id="rId35"/>
    <p:sldId id="2667" r:id="rId36"/>
    <p:sldId id="2668" r:id="rId37"/>
    <p:sldId id="2656" r:id="rId38"/>
    <p:sldId id="2643" r:id="rId39"/>
    <p:sldId id="2659" r:id="rId40"/>
    <p:sldId id="2644" r:id="rId41"/>
    <p:sldId id="2645" r:id="rId42"/>
    <p:sldId id="2661" r:id="rId43"/>
    <p:sldId id="2669" r:id="rId44"/>
    <p:sldId id="2671" r:id="rId45"/>
    <p:sldId id="2647" r:id="rId46"/>
    <p:sldId id="2648" r:id="rId47"/>
    <p:sldId id="2672" r:id="rId48"/>
    <p:sldId id="2649" r:id="rId49"/>
    <p:sldId id="2650" r:id="rId50"/>
    <p:sldId id="2673" r:id="rId51"/>
    <p:sldId id="2677" r:id="rId52"/>
    <p:sldId id="2678" r:id="rId53"/>
    <p:sldId id="2679" r:id="rId54"/>
    <p:sldId id="2680" r:id="rId55"/>
    <p:sldId id="2681" r:id="rId56"/>
    <p:sldId id="2682" r:id="rId57"/>
    <p:sldId id="2683" r:id="rId58"/>
    <p:sldId id="2674" r:id="rId59"/>
    <p:sldId id="2675" r:id="rId60"/>
    <p:sldId id="2686" r:id="rId61"/>
    <p:sldId id="2687" r:id="rId62"/>
    <p:sldId id="2676" r:id="rId63"/>
    <p:sldId id="2684" r:id="rId64"/>
    <p:sldId id="2688" r:id="rId65"/>
    <p:sldId id="2689" r:id="rId66"/>
    <p:sldId id="2691" r:id="rId67"/>
    <p:sldId id="2690" r:id="rId68"/>
    <p:sldId id="2692" r:id="rId69"/>
    <p:sldId id="2693" r:id="rId70"/>
    <p:sldId id="2694" r:id="rId71"/>
  </p:sldIdLst>
  <p:sldSz cx="12192000" cy="6858000"/>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02" autoAdjust="0"/>
    <p:restoredTop sz="81443" autoAdjust="0"/>
  </p:normalViewPr>
  <p:slideViewPr>
    <p:cSldViewPr snapToGrid="0" snapToObjects="1">
      <p:cViewPr varScale="1">
        <p:scale>
          <a:sx n="80" d="100"/>
          <a:sy n="80" d="100"/>
        </p:scale>
        <p:origin x="1704" y="1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10/26/22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10/26/22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12</a:t>
            </a:fld>
            <a:endParaRPr lang="en-US" dirty="0"/>
          </a:p>
        </p:txBody>
      </p:sp>
    </p:spTree>
    <p:extLst>
      <p:ext uri="{BB962C8B-B14F-4D97-AF65-F5344CB8AC3E}">
        <p14:creationId xmlns:p14="http://schemas.microsoft.com/office/powerpoint/2010/main" val="747179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October 26th, 2022</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26th, 2022</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26th, 2022</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26th, 2022</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26th, 2022</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October 26th,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mesekejill@gmail.com" TargetMode="External"/><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2584430"/>
          </a:xfrm>
        </p:spPr>
        <p:txBody>
          <a:bodyPr>
            <a:normAutofit/>
          </a:bodyPr>
          <a:lstStyle/>
          <a:p>
            <a:pPr algn="ctr"/>
            <a:r>
              <a:rPr lang="en-US" altLang="en-US" sz="4000" dirty="0">
                <a:effectLst>
                  <a:outerShdw blurRad="38100" dist="38100" dir="2700000" algn="tl">
                    <a:srgbClr val="000000">
                      <a:alpha val="43137"/>
                    </a:srgbClr>
                  </a:outerShdw>
                </a:effectLst>
                <a:latin typeface="Trebuchet MS" panose="020B0603020202020204" pitchFamily="34" charset="0"/>
              </a:rPr>
              <a:t>Serving QUEST Disaster DWG Clients</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October 26th, 2022</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0116-D723-43EB-A4D1-178E4F8C4815}"/>
              </a:ext>
            </a:extLst>
          </p:cNvPr>
          <p:cNvSpPr>
            <a:spLocks noGrp="1"/>
          </p:cNvSpPr>
          <p:nvPr>
            <p:ph type="title"/>
          </p:nvPr>
        </p:nvSpPr>
        <p:spPr>
          <a:xfrm>
            <a:off x="3211010" y="610865"/>
            <a:ext cx="8009440"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E92E5118-EACA-486E-9454-DD2C34B5DE59}"/>
              </a:ext>
            </a:extLst>
          </p:cNvPr>
          <p:cNvSpPr>
            <a:spLocks noGrp="1"/>
          </p:cNvSpPr>
          <p:nvPr>
            <p:ph idx="1"/>
          </p:nvPr>
        </p:nvSpPr>
        <p:spPr>
          <a:xfrm>
            <a:off x="838200" y="1695450"/>
            <a:ext cx="10515600" cy="4481513"/>
          </a:xfrm>
        </p:spPr>
        <p:txBody>
          <a:bodyPr>
            <a:normAutofit lnSpcReduction="10000"/>
          </a:bodyPr>
          <a:lstStyle/>
          <a:p>
            <a:pPr marL="0" marR="0" indent="0">
              <a:lnSpc>
                <a:spcPct val="107000"/>
              </a:lnSpc>
              <a:spcBef>
                <a:spcPts val="0"/>
              </a:spcBef>
              <a:spcAft>
                <a:spcPts val="800"/>
              </a:spcAft>
              <a:buNone/>
            </a:pPr>
            <a:r>
              <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Below are the seven (7) total alternative eligibility questions, any “Yes” response = eligible. </a:t>
            </a:r>
          </a:p>
          <a:p>
            <a:pPr marL="342900" marR="0" lvl="0" indent="-342900">
              <a:lnSpc>
                <a:spcPct val="107000"/>
              </a:lnSpc>
              <a:spcBef>
                <a:spcPts val="0"/>
              </a:spcBef>
              <a:spcAft>
                <a:spcPts val="800"/>
              </a:spcAft>
              <a:buSzPts val="1000"/>
              <a:buFont typeface="+mj-lt"/>
              <a:buAutoNum type="arabicPeriod"/>
              <a:tabLst>
                <a:tab pos="457200" algn="l"/>
              </a:tabLst>
            </a:pPr>
            <a:r>
              <a:rPr lang="en-US" sz="1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Client has no work history?   </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1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In the last twenty-four months has client held, or is currently holding, a temporary, seasonal, or day-to-day employment job?   </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1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In the last twenty-four months has client’s employment ended more than once?   </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1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Has client been unemployed for at least 6 of the past 13 weeks; or is unemployed and has a State or locally defined employment barrier?   </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1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Is client underemployed, works or needs to work multiple jobs, or is earning less than $15/hour?   </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1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For individuals who do not meet traditional Dislocated Worker criteria, was client laid off, fired, or voluntarily left their job due to the disaster/emergency? </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1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Is client self-employed and is now significantly underemployed due to the disaster/emergency?</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28CEBBD-C0BB-4083-9989-51A0C60D6641}"/>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59092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AE5-73C1-4458-ACF5-97294B9ACE24}"/>
              </a:ext>
            </a:extLst>
          </p:cNvPr>
          <p:cNvSpPr>
            <a:spLocks noGrp="1"/>
          </p:cNvSpPr>
          <p:nvPr>
            <p:ph type="title"/>
          </p:nvPr>
        </p:nvSpPr>
        <p:spPr>
          <a:xfrm>
            <a:off x="2990850" y="610865"/>
            <a:ext cx="78363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87B03F72-697F-4724-A02E-F893129DF1F3}"/>
              </a:ext>
            </a:extLst>
          </p:cNvPr>
          <p:cNvSpPr>
            <a:spLocks noGrp="1"/>
          </p:cNvSpPr>
          <p:nvPr>
            <p:ph idx="1"/>
          </p:nvPr>
        </p:nvSpPr>
        <p:spPr>
          <a:xfrm>
            <a:off x="838200" y="1733550"/>
            <a:ext cx="10515600" cy="4443413"/>
          </a:xfrm>
        </p:spPr>
        <p:txBody>
          <a:bodyPr>
            <a:normAutofit fontScale="92500" lnSpcReduction="10000"/>
          </a:bodyPr>
          <a:lstStyle/>
          <a:p>
            <a:r>
              <a:rPr lang="en-US" altLang="en-US" sz="2800" b="1" u="sng" dirty="0">
                <a:solidFill>
                  <a:schemeClr val="tx1"/>
                </a:solidFill>
                <a:latin typeface="Trebuchet MS" panose="020B0603020202020204" pitchFamily="34" charset="0"/>
              </a:rPr>
              <a:t>IMPORTANT</a:t>
            </a:r>
            <a:r>
              <a:rPr lang="en-US" altLang="en-US" sz="2800" b="1" dirty="0">
                <a:solidFill>
                  <a:schemeClr val="tx1"/>
                </a:solidFill>
                <a:latin typeface="Trebuchet MS" panose="020B0603020202020204" pitchFamily="34" charset="0"/>
              </a:rPr>
              <a:t> – for any individual who meets traditional WIOA Dislocated Worker (DW) criteria, the client should be certified  under the traditional WIOA DW eligibility criteria.</a:t>
            </a:r>
          </a:p>
          <a:p>
            <a:r>
              <a:rPr lang="en-US" dirty="0">
                <a:solidFill>
                  <a:schemeClr val="tx1"/>
                </a:solidFill>
                <a:latin typeface="Trebuchet MS" panose="020B0603020202020204" pitchFamily="34" charset="0"/>
              </a:rPr>
              <a:t>Those seven (7) questions that will be added to IWDS to support the alternative Emergency and Disaster criteria, should only be used when an individual </a:t>
            </a:r>
            <a:r>
              <a:rPr lang="en-US" b="1" u="sng" dirty="0">
                <a:solidFill>
                  <a:schemeClr val="tx1"/>
                </a:solidFill>
                <a:latin typeface="Trebuchet MS" panose="020B0603020202020204" pitchFamily="34" charset="0"/>
              </a:rPr>
              <a:t>would not </a:t>
            </a:r>
            <a:r>
              <a:rPr lang="en-US" dirty="0">
                <a:solidFill>
                  <a:schemeClr val="tx1"/>
                </a:solidFill>
                <a:latin typeface="Trebuchet MS" panose="020B0603020202020204" pitchFamily="34" charset="0"/>
              </a:rPr>
              <a:t>meet any traditional Dislocated Worker eligibility criteria.</a:t>
            </a:r>
          </a:p>
          <a:p>
            <a:r>
              <a:rPr lang="en-US" dirty="0">
                <a:solidFill>
                  <a:schemeClr val="tx1"/>
                </a:solidFill>
                <a:latin typeface="Trebuchet MS" panose="020B0603020202020204" pitchFamily="34" charset="0"/>
              </a:rPr>
              <a:t>When certified under traditional Dislocated Worker eligibility, an individual is eligible to get served by any Dislocated Worker grant; including any formula grant as well as any National Dislocated Worker Grant (including but not limited to the QUEST Disaster DWG).   </a:t>
            </a:r>
          </a:p>
        </p:txBody>
      </p:sp>
      <p:sp>
        <p:nvSpPr>
          <p:cNvPr id="4" name="Footer Placeholder 3">
            <a:extLst>
              <a:ext uri="{FF2B5EF4-FFF2-40B4-BE49-F238E27FC236}">
                <a16:creationId xmlns:a16="http://schemas.microsoft.com/office/drawing/2014/main" id="{64ABE3C8-BBC1-4CD7-B7F0-66E0FBEACA28}"/>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75263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6EFE-CCDD-4AF7-B517-F90A6880AECC}"/>
              </a:ext>
            </a:extLst>
          </p:cNvPr>
          <p:cNvSpPr>
            <a:spLocks noGrp="1"/>
          </p:cNvSpPr>
          <p:nvPr>
            <p:ph type="title"/>
          </p:nvPr>
        </p:nvSpPr>
        <p:spPr>
          <a:xfrm>
            <a:off x="2990850" y="610865"/>
            <a:ext cx="8077200"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E6CF13F7-401B-4711-8536-B8A2D1182E81}"/>
              </a:ext>
            </a:extLst>
          </p:cNvPr>
          <p:cNvSpPr>
            <a:spLocks noGrp="1"/>
          </p:cNvSpPr>
          <p:nvPr>
            <p:ph idx="1"/>
          </p:nvPr>
        </p:nvSpPr>
        <p:spPr>
          <a:xfrm>
            <a:off x="838200" y="1733550"/>
            <a:ext cx="10515600" cy="4443413"/>
          </a:xfrm>
        </p:spPr>
        <p:txBody>
          <a:bodyPr>
            <a:normAutofit/>
          </a:bodyPr>
          <a:lstStyle/>
          <a:p>
            <a:pPr>
              <a:lnSpc>
                <a:spcPct val="107000"/>
              </a:lnSpc>
              <a:spcBef>
                <a:spcPts val="0"/>
              </a:spcBef>
              <a:spcAft>
                <a:spcPts val="800"/>
              </a:spcAft>
            </a:pPr>
            <a:r>
              <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These alternative Emergency and Disaster criteria questions will appear in the middle of the Dislocated Worker Characteristics screen within IWDS; you will then see the following statement above these questions:  </a:t>
            </a:r>
          </a:p>
          <a:p>
            <a:pPr>
              <a:lnSpc>
                <a:spcPct val="107000"/>
              </a:lnSpc>
              <a:spcBef>
                <a:spcPts val="0"/>
              </a:spcBef>
              <a:spcAft>
                <a:spcPts val="800"/>
              </a:spcAft>
            </a:pPr>
            <a:r>
              <a:rPr lang="en-US" b="1"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The following questions are only needed for an individual who does not meet any traditional Dislocated Worker eligibility, who is attempting to meet alternative Disaster National Dislocated Worker Grant (DWG) criteria:</a:t>
            </a: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p>
          <a:p>
            <a:pPr marL="0" indent="0">
              <a:buNone/>
            </a:pPr>
            <a:endParaRPr lang="en-US" dirty="0"/>
          </a:p>
        </p:txBody>
      </p:sp>
      <p:sp>
        <p:nvSpPr>
          <p:cNvPr id="4" name="Footer Placeholder 3">
            <a:extLst>
              <a:ext uri="{FF2B5EF4-FFF2-40B4-BE49-F238E27FC236}">
                <a16:creationId xmlns:a16="http://schemas.microsoft.com/office/drawing/2014/main" id="{7A2712B6-991E-4BBF-8BE3-5ECA7DED5087}"/>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406007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1ED-2BFD-4064-BBDA-5AC22B56D5BB}"/>
              </a:ext>
            </a:extLst>
          </p:cNvPr>
          <p:cNvSpPr>
            <a:spLocks noGrp="1"/>
          </p:cNvSpPr>
          <p:nvPr>
            <p:ph type="title"/>
          </p:nvPr>
        </p:nvSpPr>
        <p:spPr>
          <a:xfrm>
            <a:off x="2914650" y="610865"/>
            <a:ext cx="79125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6B69E70F-2072-43BA-BC08-598DCBA67879}"/>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 First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Client has no work history?  </a:t>
            </a:r>
          </a:p>
          <a:p>
            <a:pPr marL="0" indent="0">
              <a:buNone/>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chemeClr val="tx1"/>
                </a:solidFill>
                <a:latin typeface="Trebuchet MS" panose="020B0603020202020204" pitchFamily="34" charset="0"/>
              </a:rPr>
              <a:t>An individual that has never held a job before; a “Yes” response to this question and the client will be determined eligible under 1N – National Dislocated Worker Grant 1N – DWG Emergencies and Disasters Career Services.</a:t>
            </a:r>
          </a:p>
          <a:p>
            <a:pPr marL="457200" lvl="1"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The documentation to support the “Yes” would simply be the client's self-attestation that they have never worked before.   </a:t>
            </a:r>
          </a:p>
        </p:txBody>
      </p:sp>
      <p:sp>
        <p:nvSpPr>
          <p:cNvPr id="4" name="Footer Placeholder 3">
            <a:extLst>
              <a:ext uri="{FF2B5EF4-FFF2-40B4-BE49-F238E27FC236}">
                <a16:creationId xmlns:a16="http://schemas.microsoft.com/office/drawing/2014/main" id="{31202D84-9029-47FA-A9FA-30B25A60227F}"/>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48586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2009-9924-4DF5-AA8B-C9B876DA64BD}"/>
              </a:ext>
            </a:extLst>
          </p:cNvPr>
          <p:cNvSpPr>
            <a:spLocks noGrp="1"/>
          </p:cNvSpPr>
          <p:nvPr>
            <p:ph type="title"/>
          </p:nvPr>
        </p:nvSpPr>
        <p:spPr>
          <a:xfrm>
            <a:off x="2971800" y="610865"/>
            <a:ext cx="785535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7643749B-B796-49CD-A4C8-C951FC94CF41}"/>
              </a:ext>
            </a:extLst>
          </p:cNvPr>
          <p:cNvSpPr>
            <a:spLocks noGrp="1"/>
          </p:cNvSpPr>
          <p:nvPr>
            <p:ph idx="1"/>
          </p:nvPr>
        </p:nvSpPr>
        <p:spPr>
          <a:xfrm>
            <a:off x="838200" y="1695450"/>
            <a:ext cx="10515600" cy="4481513"/>
          </a:xfrm>
        </p:spPr>
        <p:txBody>
          <a:bodyPr>
            <a:normAutofit/>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Second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In the last twenty-four months has client held, or is currently holding, a temporary, seasonal, or day-to-day employment job?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chemeClr val="tx1"/>
                </a:solidFill>
                <a:latin typeface="Trebuchet MS" panose="020B0603020202020204" pitchFamily="34" charset="0"/>
              </a:rPr>
              <a:t>Examples of this criteria could include but are not limited to people who work in the landscaping business; or with a temp agency; or someone who is a day worker. </a:t>
            </a: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80BA9BD2-698A-4FED-8CDD-3CB334A24667}"/>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210761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6F0D-099C-487C-AAE7-DCBCF25312AB}"/>
              </a:ext>
            </a:extLst>
          </p:cNvPr>
          <p:cNvSpPr>
            <a:spLocks noGrp="1"/>
          </p:cNvSpPr>
          <p:nvPr>
            <p:ph type="title"/>
          </p:nvPr>
        </p:nvSpPr>
        <p:spPr>
          <a:xfrm>
            <a:off x="2971800" y="610865"/>
            <a:ext cx="785535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AF9EA1C3-2566-43EB-977E-FF84F3AF8A4C}"/>
              </a:ext>
            </a:extLst>
          </p:cNvPr>
          <p:cNvSpPr>
            <a:spLocks noGrp="1"/>
          </p:cNvSpPr>
          <p:nvPr>
            <p:ph idx="1"/>
          </p:nvPr>
        </p:nvSpPr>
        <p:spPr>
          <a:xfrm>
            <a:off x="838200" y="1771650"/>
            <a:ext cx="10515600" cy="4405313"/>
          </a:xfrm>
        </p:spPr>
        <p:txBody>
          <a:bodyPr>
            <a:normAutofit/>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Third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In the last twenty-four months has client’s employment ended more than once?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chemeClr val="tx1"/>
                </a:solidFill>
                <a:latin typeface="Trebuchet MS" panose="020B0603020202020204" pitchFamily="34" charset="0"/>
              </a:rPr>
              <a:t>For this criteria, it could have been by the client’s choice, or by the employer’s choice.   </a:t>
            </a: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pPr marL="0" indent="0">
              <a:buNone/>
            </a:pPr>
            <a:endParaRPr lang="en-US" dirty="0"/>
          </a:p>
        </p:txBody>
      </p:sp>
      <p:sp>
        <p:nvSpPr>
          <p:cNvPr id="4" name="Footer Placeholder 3">
            <a:extLst>
              <a:ext uri="{FF2B5EF4-FFF2-40B4-BE49-F238E27FC236}">
                <a16:creationId xmlns:a16="http://schemas.microsoft.com/office/drawing/2014/main" id="{4F86E6EF-A09E-47D6-BCF8-9F68C2DE9394}"/>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224590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F56D-A1E9-45CE-ACAA-2713EA69A4B1}"/>
              </a:ext>
            </a:extLst>
          </p:cNvPr>
          <p:cNvSpPr>
            <a:spLocks noGrp="1"/>
          </p:cNvSpPr>
          <p:nvPr>
            <p:ph type="title"/>
          </p:nvPr>
        </p:nvSpPr>
        <p:spPr>
          <a:xfrm>
            <a:off x="3067050" y="610865"/>
            <a:ext cx="8020050" cy="561049"/>
          </a:xfrm>
        </p:spPr>
        <p:txBody>
          <a:bodyPr>
            <a:normAutofit fontScale="90000"/>
          </a:bodyPr>
          <a:lstStyle/>
          <a:p>
            <a:r>
              <a:rPr lang="en-US" dirty="0">
                <a:latin typeface="Trebuchet MS" panose="020B0603020202020204" pitchFamily="34" charset="0"/>
              </a:rPr>
              <a:t>Emergency and Disaster Criteria</a:t>
            </a:r>
          </a:p>
        </p:txBody>
      </p:sp>
      <p:sp>
        <p:nvSpPr>
          <p:cNvPr id="3" name="Content Placeholder 2">
            <a:extLst>
              <a:ext uri="{FF2B5EF4-FFF2-40B4-BE49-F238E27FC236}">
                <a16:creationId xmlns:a16="http://schemas.microsoft.com/office/drawing/2014/main" id="{6BFCA983-53B9-4996-91F3-34CBC8B72EAB}"/>
              </a:ext>
            </a:extLst>
          </p:cNvPr>
          <p:cNvSpPr>
            <a:spLocks noGrp="1"/>
          </p:cNvSpPr>
          <p:nvPr>
            <p:ph idx="1"/>
          </p:nvPr>
        </p:nvSpPr>
        <p:spPr>
          <a:xfrm>
            <a:off x="838200" y="1924050"/>
            <a:ext cx="10515600" cy="4252913"/>
          </a:xfrm>
        </p:spPr>
        <p:txBody>
          <a:bodyPr>
            <a:normAutofit fontScale="92500" lnSpcReduction="20000"/>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Fourth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Has client been unemployed for at least 6 of the past 13 weeks; or is unemployed and has a State or locally defined employment barrier?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chemeClr val="tx1"/>
                </a:solidFill>
                <a:latin typeface="Trebuchet MS" panose="020B0603020202020204" pitchFamily="34" charset="0"/>
              </a:rPr>
              <a:t>As stated, in the past 13 weeks, has the client been unemployed at least six (6) weeks?  This could be due to the client’s choice, or by the employer’s choice. </a:t>
            </a:r>
          </a:p>
          <a:p>
            <a:pPr lvl="1"/>
            <a:r>
              <a:rPr lang="en-US" dirty="0">
                <a:solidFill>
                  <a:schemeClr val="tx1"/>
                </a:solidFill>
                <a:latin typeface="Trebuchet MS" panose="020B0603020202020204" pitchFamily="34" charset="0"/>
              </a:rPr>
              <a:t>OR, if client had not met the criteria for at least six or the past 13 weeks, but the client is unemployed and has an employment barrier(see next slide for detail about State defined barriers to employment.)  </a:t>
            </a: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09D4200B-2B08-4F97-9C3F-314771F1F12D}"/>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405151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C24C-A9CB-4B78-8FD1-7E8310CD6417}"/>
              </a:ext>
            </a:extLst>
          </p:cNvPr>
          <p:cNvSpPr>
            <a:spLocks noGrp="1"/>
          </p:cNvSpPr>
          <p:nvPr>
            <p:ph type="title"/>
          </p:nvPr>
        </p:nvSpPr>
        <p:spPr>
          <a:xfrm>
            <a:off x="2952750" y="610865"/>
            <a:ext cx="7734300" cy="561049"/>
          </a:xfrm>
        </p:spPr>
        <p:txBody>
          <a:bodyPr>
            <a:normAutofit fontScale="90000"/>
          </a:bodyPr>
          <a:lstStyle/>
          <a:p>
            <a:pPr algn="ctr"/>
            <a:r>
              <a:rPr lang="en-US" dirty="0">
                <a:latin typeface="Trebuchet MS" panose="020B0603020202020204" pitchFamily="34" charset="0"/>
              </a:rPr>
              <a:t>Barriers to Employment</a:t>
            </a:r>
          </a:p>
        </p:txBody>
      </p:sp>
      <p:sp>
        <p:nvSpPr>
          <p:cNvPr id="3" name="Content Placeholder 2">
            <a:extLst>
              <a:ext uri="{FF2B5EF4-FFF2-40B4-BE49-F238E27FC236}">
                <a16:creationId xmlns:a16="http://schemas.microsoft.com/office/drawing/2014/main" id="{A47FBD20-A5A1-4080-9DD4-0BDA2FEAD7DA}"/>
              </a:ext>
            </a:extLst>
          </p:cNvPr>
          <p:cNvSpPr>
            <a:spLocks noGrp="1"/>
          </p:cNvSpPr>
          <p:nvPr>
            <p:ph idx="1"/>
          </p:nvPr>
        </p:nvSpPr>
        <p:spPr>
          <a:xfrm>
            <a:off x="838200" y="1657350"/>
            <a:ext cx="10515600" cy="4519613"/>
          </a:xfrm>
        </p:spPr>
        <p:txBody>
          <a:bodyPr>
            <a:normAutofit lnSpcReduction="10000"/>
          </a:bodyPr>
          <a:lstStyle/>
          <a:p>
            <a:pPr marL="0" indent="0">
              <a:buNone/>
            </a:pPr>
            <a:r>
              <a:rPr lang="en-US" dirty="0">
                <a:solidFill>
                  <a:schemeClr val="tx1"/>
                </a:solidFill>
                <a:latin typeface="Trebuchet MS" panose="020B0603020202020204" pitchFamily="34" charset="0"/>
              </a:rPr>
              <a:t>From the criteria under question #4 on the previous slide, for an individual that is unemployed, but less than 6 of past 13 weeks; below is a list of the State defined barriers to employment: </a:t>
            </a:r>
          </a:p>
          <a:p>
            <a:r>
              <a:rPr lang="en-US" sz="2600" dirty="0">
                <a:solidFill>
                  <a:schemeClr val="tx1"/>
                </a:solidFill>
                <a:effectLst/>
                <a:highlight>
                  <a:srgbClr val="FFFF00"/>
                </a:highlight>
                <a:latin typeface="Trebuchet MS" panose="020B0603020202020204" pitchFamily="34" charset="0"/>
                <a:ea typeface="Times New Roman" panose="02020603050405020304" pitchFamily="18" charset="0"/>
              </a:rPr>
              <a:t>Displaced homemakers; low-income individuals; Indian, Alaska Native, and Native Hawaiian individuals; individuals with disabilities; older individuals (age 55 or over); ex-offenders/justice-touched individuals; homeless individuals; youth who are in or have aged out of the foster care system; individuals who are English language learners, individuals who have low levels of literacy, and individuals facing substantial cultural barriers; eligible migrant and seasonal farmworkers; individuals within 2 years of exhausting TANF lifetime eligibility; single parents (including single pregnant women); and long-term unemployed individuals.</a:t>
            </a:r>
            <a:endParaRPr lang="en-US" sz="2600" dirty="0">
              <a:solidFill>
                <a:schemeClr val="tx1"/>
              </a:solidFill>
              <a:highlight>
                <a:srgbClr val="FFFF00"/>
              </a:highlight>
              <a:latin typeface="Trebuchet MS" panose="020B0603020202020204" pitchFamily="34" charset="0"/>
            </a:endParaRPr>
          </a:p>
        </p:txBody>
      </p:sp>
      <p:sp>
        <p:nvSpPr>
          <p:cNvPr id="4" name="Footer Placeholder 3">
            <a:extLst>
              <a:ext uri="{FF2B5EF4-FFF2-40B4-BE49-F238E27FC236}">
                <a16:creationId xmlns:a16="http://schemas.microsoft.com/office/drawing/2014/main" id="{65857067-EBFD-480C-9EE9-44CCF83D2913}"/>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12548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92E2-A450-4022-B420-6D89473D31BB}"/>
              </a:ext>
            </a:extLst>
          </p:cNvPr>
          <p:cNvSpPr>
            <a:spLocks noGrp="1"/>
          </p:cNvSpPr>
          <p:nvPr>
            <p:ph type="title"/>
          </p:nvPr>
        </p:nvSpPr>
        <p:spPr>
          <a:xfrm>
            <a:off x="2724150" y="610865"/>
            <a:ext cx="8629650" cy="561049"/>
          </a:xfrm>
        </p:spPr>
        <p:txBody>
          <a:bodyPr>
            <a:noAutofit/>
          </a:bodyPr>
          <a:lstStyle/>
          <a:p>
            <a:r>
              <a:rPr lang="en-US" sz="3900" dirty="0">
                <a:latin typeface="Trebuchet MS" panose="020B0603020202020204" pitchFamily="34" charset="0"/>
              </a:rPr>
              <a:t>Facing a Substantial Cultural Barrier</a:t>
            </a:r>
          </a:p>
        </p:txBody>
      </p:sp>
      <p:sp>
        <p:nvSpPr>
          <p:cNvPr id="3" name="Content Placeholder 2">
            <a:extLst>
              <a:ext uri="{FF2B5EF4-FFF2-40B4-BE49-F238E27FC236}">
                <a16:creationId xmlns:a16="http://schemas.microsoft.com/office/drawing/2014/main" id="{C98AF4F4-E5A8-4EBA-95C8-8B74C949B5B2}"/>
              </a:ext>
            </a:extLst>
          </p:cNvPr>
          <p:cNvSpPr>
            <a:spLocks noGrp="1"/>
          </p:cNvSpPr>
          <p:nvPr>
            <p:ph idx="1"/>
          </p:nvPr>
        </p:nvSpPr>
        <p:spPr/>
        <p:txBody>
          <a:bodyPr/>
          <a:lstStyle/>
          <a:p>
            <a:pPr marL="0" indent="0">
              <a:buNone/>
            </a:pPr>
            <a:r>
              <a:rPr lang="en-US" altLang="en-US" sz="3200" dirty="0">
                <a:solidFill>
                  <a:schemeClr val="tx1"/>
                </a:solidFill>
                <a:latin typeface="Trebuchet MS" panose="020B0603020202020204" pitchFamily="34" charset="0"/>
              </a:rPr>
              <a:t>“An individual who faces a substantial cultural barrier” is an individual that perceives him or herself as possessing attitudes, beliefs, customs or practices that influence a way of thinking, acting or working that may serve as a hindrance to employment.”</a:t>
            </a:r>
          </a:p>
          <a:p>
            <a:pPr marL="0" indent="0">
              <a:buNone/>
            </a:pPr>
            <a:r>
              <a:rPr 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9C5DB512-3943-4FB4-B3F6-C069498605B9}"/>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94580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B6BA-0860-4865-B6B7-FBCBD1CC18A2}"/>
              </a:ext>
            </a:extLst>
          </p:cNvPr>
          <p:cNvSpPr>
            <a:spLocks noGrp="1"/>
          </p:cNvSpPr>
          <p:nvPr>
            <p:ph type="title"/>
          </p:nvPr>
        </p:nvSpPr>
        <p:spPr>
          <a:xfrm>
            <a:off x="2857500" y="610865"/>
            <a:ext cx="796965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4A1B6B82-A243-4ABB-AD52-BA1421725A92}"/>
              </a:ext>
            </a:extLst>
          </p:cNvPr>
          <p:cNvSpPr>
            <a:spLocks noGrp="1"/>
          </p:cNvSpPr>
          <p:nvPr>
            <p:ph idx="1"/>
          </p:nvPr>
        </p:nvSpPr>
        <p:spPr>
          <a:xfrm>
            <a:off x="838200" y="1847850"/>
            <a:ext cx="10515600" cy="4329113"/>
          </a:xfrm>
        </p:spPr>
        <p:txBody>
          <a:bodyPr>
            <a:normAutofit lnSpcReduction="10000"/>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Fifth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Is client underemployed, works or needs to work multiple jobs, or is earning less than $15/hour?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chemeClr val="tx1"/>
                </a:solidFill>
                <a:latin typeface="Trebuchet MS" panose="020B0603020202020204" pitchFamily="34" charset="0"/>
              </a:rPr>
              <a:t>See next slide for the definition for Underemployed;  </a:t>
            </a:r>
          </a:p>
          <a:p>
            <a:pPr lvl="1"/>
            <a:r>
              <a:rPr lang="en-US" dirty="0">
                <a:solidFill>
                  <a:schemeClr val="tx1"/>
                </a:solidFill>
                <a:latin typeface="Trebuchet MS" panose="020B0603020202020204" pitchFamily="34" charset="0"/>
              </a:rPr>
              <a:t>In addition, if someone is working multiple jobs, they would meet this criteria, and if someone is working at employment earning less than $15 an hour, they would meet this criteria. </a:t>
            </a: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4E42071C-87FD-4EE7-9BB2-7FD6B9B91E14}"/>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24392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lnSpcReduction="10000"/>
          </a:bodyPr>
          <a:lstStyle/>
          <a:p>
            <a:pPr>
              <a:defRPr/>
            </a:pPr>
            <a:r>
              <a:rPr lang="en-US" sz="3200" dirty="0">
                <a:solidFill>
                  <a:schemeClr val="tx1"/>
                </a:solidFill>
                <a:latin typeface="Trebuchet MS" panose="020B0603020202020204" pitchFamily="34" charset="0"/>
              </a:rPr>
              <a:t>The primary objective of this presentation is to discuss </a:t>
            </a:r>
            <a:r>
              <a:rPr lang="en-US" altLang="en-US" sz="3200" dirty="0">
                <a:solidFill>
                  <a:schemeClr val="tx1"/>
                </a:solidFill>
                <a:latin typeface="Trebuchet MS" panose="020B0603020202020204" pitchFamily="34" charset="0"/>
              </a:rPr>
              <a:t>the details about the </a:t>
            </a:r>
            <a:r>
              <a:rPr lang="en-US" sz="3200" dirty="0">
                <a:solidFill>
                  <a:schemeClr val="tx1"/>
                </a:solidFill>
                <a:latin typeface="Trebuchet MS" panose="020B0603020202020204" pitchFamily="34" charset="0"/>
                <a:ea typeface="Calibri" panose="020F0502020204030204" pitchFamily="34" charset="0"/>
              </a:rPr>
              <a:t> Quality Jobs, Equity, Strategy, and Training (QUEST) Disaster National Dislocated Worker Grants (DWG).   </a:t>
            </a:r>
            <a:endParaRPr lang="en-US" altLang="en-US" sz="3200" dirty="0">
              <a:solidFill>
                <a:schemeClr val="tx1"/>
              </a:solidFill>
              <a:latin typeface="Trebuchet MS" panose="020B0603020202020204" pitchFamily="34" charset="0"/>
            </a:endParaRPr>
          </a:p>
          <a:p>
            <a:r>
              <a:rPr lang="en-US" sz="3200" dirty="0">
                <a:solidFill>
                  <a:schemeClr val="tx1"/>
                </a:solidFill>
                <a:latin typeface="Trebuchet MS" panose="020B0603020202020204" pitchFamily="34" charset="0"/>
              </a:rPr>
              <a:t>The secondary objective of this presentation is to discuss how these n</a:t>
            </a:r>
            <a:r>
              <a:rPr lang="en-US" altLang="en-US" sz="3200" dirty="0">
                <a:solidFill>
                  <a:schemeClr val="tx1"/>
                </a:solidFill>
                <a:latin typeface="Trebuchet MS" panose="020B0603020202020204" pitchFamily="34" charset="0"/>
              </a:rPr>
              <a:t>ewest QUEST Disaster DWG grants are Emergency and Disaster grants.</a:t>
            </a:r>
          </a:p>
          <a:p>
            <a:pPr marL="0" indent="0">
              <a:buNone/>
            </a:pPr>
            <a:r>
              <a:rPr lang="en-US" dirty="0">
                <a:solidFill>
                  <a:schemeClr val="tx1"/>
                </a:solidFill>
                <a:latin typeface="Trebuchet MS" panose="020B0603020202020204" pitchFamily="34" charset="0"/>
              </a:rPr>
              <a:t> </a:t>
            </a:r>
          </a:p>
          <a:p>
            <a:pPr marL="0" indent="0">
              <a:buNone/>
            </a:pPr>
            <a:r>
              <a:rPr lang="en-US" dirty="0">
                <a:solidFill>
                  <a:schemeClr val="tx1"/>
                </a:solidFill>
                <a:latin typeface="Trebuchet MS" panose="020B0603020202020204" pitchFamily="34" charset="0"/>
              </a:rPr>
              <a:t>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October 26th, 2022 </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1F2D-AE87-4679-BCBF-BDFCE791140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Underemployed Definition</a:t>
            </a:r>
          </a:p>
        </p:txBody>
      </p:sp>
      <p:sp>
        <p:nvSpPr>
          <p:cNvPr id="3" name="Content Placeholder 2">
            <a:extLst>
              <a:ext uri="{FF2B5EF4-FFF2-40B4-BE49-F238E27FC236}">
                <a16:creationId xmlns:a16="http://schemas.microsoft.com/office/drawing/2014/main" id="{2E8EF635-6D4C-4987-82B3-5F0F3CF28EB2}"/>
              </a:ext>
            </a:extLst>
          </p:cNvPr>
          <p:cNvSpPr>
            <a:spLocks noGrp="1"/>
          </p:cNvSpPr>
          <p:nvPr>
            <p:ph idx="1"/>
          </p:nvPr>
        </p:nvSpPr>
        <p:spPr/>
        <p:txBody>
          <a:bodyPr>
            <a:normAutofit/>
          </a:bodyPr>
          <a:lstStyle/>
          <a:p>
            <a:pPr marL="0" indent="0">
              <a:buNone/>
            </a:pPr>
            <a:r>
              <a:rPr lang="en-US" dirty="0">
                <a:solidFill>
                  <a:schemeClr val="tx1"/>
                </a:solidFill>
                <a:effectLst/>
                <a:latin typeface="Trebuchet MS" panose="020B0603020202020204" pitchFamily="34" charset="0"/>
                <a:ea typeface="Calibri" panose="020F0502020204030204" pitchFamily="34" charset="0"/>
              </a:rPr>
              <a:t>Underemployed: </a:t>
            </a:r>
            <a:r>
              <a:rPr lang="en-US" dirty="0">
                <a:solidFill>
                  <a:schemeClr val="tx1"/>
                </a:solidFill>
                <a:effectLst/>
                <a:latin typeface="Trebuchet MS" panose="020B0603020202020204" pitchFamily="34" charset="0"/>
                <a:ea typeface="Times New Roman" panose="02020603050405020304" pitchFamily="18" charset="0"/>
              </a:rPr>
              <a:t>An individual who is working part-time but desires full-time employment; who is working in employment not commensurate with the individual's demonstrated level of educational and/or skill achievement; who is employed and meets the definition of a low-income individual as defined in WIOA Sec. 3(36); or who is employed but their current earnings are not sufficient compared to their previous job’s earnings from their previous employment.</a:t>
            </a: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1FD35634-44BB-4A0F-8210-28D1B0E2B065}"/>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50224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D329-BD55-4B50-9818-B2187F46C193}"/>
              </a:ext>
            </a:extLst>
          </p:cNvPr>
          <p:cNvSpPr>
            <a:spLocks noGrp="1"/>
          </p:cNvSpPr>
          <p:nvPr>
            <p:ph type="title"/>
          </p:nvPr>
        </p:nvSpPr>
        <p:spPr>
          <a:xfrm>
            <a:off x="2876550" y="610865"/>
            <a:ext cx="79506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D15D05AC-BF61-4B56-B90B-D3CF2C0EAC66}"/>
              </a:ext>
            </a:extLst>
          </p:cNvPr>
          <p:cNvSpPr>
            <a:spLocks noGrp="1"/>
          </p:cNvSpPr>
          <p:nvPr>
            <p:ph idx="1"/>
          </p:nvPr>
        </p:nvSpPr>
        <p:spPr>
          <a:xfrm>
            <a:off x="838200" y="1657350"/>
            <a:ext cx="10515600" cy="4519613"/>
          </a:xfrm>
        </p:spPr>
        <p:txBody>
          <a:bodyPr>
            <a:normAutofit lnSpcReduction="10000"/>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Sixth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For individuals who do not meet traditional Dislocated Worker criteria, was client laid off, fired, or voluntarily left their job due to the disaster/emergency?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chemeClr val="tx1"/>
                </a:solidFill>
                <a:latin typeface="Trebuchet MS" panose="020B0603020202020204" pitchFamily="34" charset="0"/>
              </a:rPr>
              <a:t>This criteria is meant to assist any individuals who left employment due to circumstances around a disaster/emergency - see the next slide for examples of individuals who could meet this criteria.   </a:t>
            </a: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9EF56F96-D28D-4B79-8ECE-8213D092CB93}"/>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65734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7903-C63A-4529-9506-1C1759E58A18}"/>
              </a:ext>
            </a:extLst>
          </p:cNvPr>
          <p:cNvSpPr>
            <a:spLocks noGrp="1"/>
          </p:cNvSpPr>
          <p:nvPr>
            <p:ph type="title"/>
          </p:nvPr>
        </p:nvSpPr>
        <p:spPr>
          <a:xfrm>
            <a:off x="2990850" y="610865"/>
            <a:ext cx="78363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A4CE1C34-F694-435D-8E94-5C1407302FCC}"/>
              </a:ext>
            </a:extLst>
          </p:cNvPr>
          <p:cNvSpPr>
            <a:spLocks noGrp="1"/>
          </p:cNvSpPr>
          <p:nvPr>
            <p:ph idx="1"/>
          </p:nvPr>
        </p:nvSpPr>
        <p:spPr>
          <a:xfrm>
            <a:off x="838200" y="1866900"/>
            <a:ext cx="10515600" cy="4310063"/>
          </a:xfrm>
        </p:spPr>
        <p:txBody>
          <a:bodyPr>
            <a:normAutofit/>
          </a:bodyPr>
          <a:lstStyle/>
          <a:p>
            <a:pPr marL="0" indent="0">
              <a:buNone/>
            </a:pPr>
            <a:r>
              <a:rPr lang="en-US"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For individuals who do not meet traditional Dislocated Worker criteria, was client laid off, fired, or voluntarily left their job due to the disaster/emergency? </a:t>
            </a:r>
          </a:p>
          <a:p>
            <a:pPr marL="0" indent="0">
              <a:buNone/>
            </a:pPr>
            <a:endParaRPr lang="en-US" sz="10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endParaRPr>
          </a:p>
          <a:p>
            <a:pPr lvl="1"/>
            <a:r>
              <a:rPr lang="en-US" sz="2200" dirty="0">
                <a:solidFill>
                  <a:schemeClr val="tx1"/>
                </a:solidFill>
                <a:effectLst/>
                <a:latin typeface="Trebuchet MS" panose="020B0603020202020204" pitchFamily="34" charset="0"/>
                <a:ea typeface="Calibri" panose="020F0502020204030204" pitchFamily="34" charset="0"/>
              </a:rPr>
              <a:t>Examples include but are not limited to, individuals who: contracted or were exposed to COVID and stayed home to quarantine/isolate or to care for a COVID-impacted individual or a child schooling at home; were in an at-risk health category; lacked access to adequate daycare; no longer felt safe in their job/career, in their work environment, or during their work commute due to COVID; experienced a change in work hours or shifts due to reduced schedule of business operations; complied with CDC/State/local COVID requirements (e.g., required vaccinations; quarantine/isolation; testing; masking; etc.).</a:t>
            </a:r>
          </a:p>
          <a:p>
            <a:endParaRPr lang="en-US" dirty="0"/>
          </a:p>
        </p:txBody>
      </p:sp>
      <p:sp>
        <p:nvSpPr>
          <p:cNvPr id="4" name="Footer Placeholder 3">
            <a:extLst>
              <a:ext uri="{FF2B5EF4-FFF2-40B4-BE49-F238E27FC236}">
                <a16:creationId xmlns:a16="http://schemas.microsoft.com/office/drawing/2014/main" id="{7BDC9EE7-662D-474E-A1CD-3C69854A6286}"/>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76950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85D0-D384-4D33-A26F-E82AEB6C800D}"/>
              </a:ext>
            </a:extLst>
          </p:cNvPr>
          <p:cNvSpPr>
            <a:spLocks noGrp="1"/>
          </p:cNvSpPr>
          <p:nvPr>
            <p:ph type="title"/>
          </p:nvPr>
        </p:nvSpPr>
        <p:spPr>
          <a:xfrm>
            <a:off x="2990850" y="610865"/>
            <a:ext cx="78363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13AC8643-45B0-4E00-93E7-D09908606929}"/>
              </a:ext>
            </a:extLst>
          </p:cNvPr>
          <p:cNvSpPr>
            <a:spLocks noGrp="1"/>
          </p:cNvSpPr>
          <p:nvPr>
            <p:ph idx="1"/>
          </p:nvPr>
        </p:nvSpPr>
        <p:spPr>
          <a:xfrm>
            <a:off x="838200" y="1809750"/>
            <a:ext cx="10515600" cy="4367213"/>
          </a:xfrm>
        </p:spPr>
        <p:txBody>
          <a:bodyPr>
            <a:normAutofit lnSpcReduction="10000"/>
          </a:bodyPr>
          <a:lstStyle/>
          <a:p>
            <a:pPr marL="0" indent="0">
              <a:buNone/>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Seventh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Is client self-employed and is now significantly underemployed due to the disaster/emergency?</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rgbClr val="000000"/>
                </a:solidFill>
                <a:effectLst/>
                <a:latin typeface="Trebuchet MS" panose="020B0603020202020204" pitchFamily="34" charset="0"/>
                <a:ea typeface="Calibri" panose="020F0502020204030204" pitchFamily="34" charset="0"/>
              </a:rPr>
              <a:t>This criteria is meant to assist any individuals who own their business, but due to the current circumstances their business has declined where they are no longer considered full-time employed</a:t>
            </a:r>
            <a:r>
              <a:rPr lang="en-US" dirty="0">
                <a:solidFill>
                  <a:schemeClr val="tx1"/>
                </a:solidFill>
                <a:latin typeface="Trebuchet MS" panose="020B0603020202020204" pitchFamily="34" charset="0"/>
              </a:rPr>
              <a:t>. </a:t>
            </a:r>
            <a:r>
              <a:rPr lang="en-US" dirty="0">
                <a:solidFill>
                  <a:srgbClr val="000000"/>
                </a:solidFill>
                <a:effectLst/>
                <a:latin typeface="Trebuchet MS" panose="020B0603020202020204" pitchFamily="34" charset="0"/>
                <a:ea typeface="Calibri" panose="020F0502020204030204" pitchFamily="34" charset="0"/>
              </a:rPr>
              <a:t>Circumstances could include but are not limited to someone whose business has steadily declined since COVID occurred.  </a:t>
            </a: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7C8D3EA4-A2AE-4218-97ED-0D7DD66EE795}"/>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295026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9B3A-3664-4926-A8D4-AA137296B124}"/>
              </a:ext>
            </a:extLst>
          </p:cNvPr>
          <p:cNvSpPr>
            <a:spLocks noGrp="1"/>
          </p:cNvSpPr>
          <p:nvPr>
            <p:ph type="title"/>
          </p:nvPr>
        </p:nvSpPr>
        <p:spPr>
          <a:xfrm>
            <a:off x="3017520" y="610865"/>
            <a:ext cx="8107680" cy="561049"/>
          </a:xfrm>
        </p:spPr>
        <p:txBody>
          <a:bodyPr>
            <a:normAutofit fontScale="90000"/>
          </a:bodyPr>
          <a:lstStyle/>
          <a:p>
            <a:pPr algn="ctr"/>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56137704-DA44-4B4E-995E-0ABE3B987109}"/>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As a reminder, any client who has been certified under any traditional Dislocated Worker (DW) title, the client will be eligible for services under the QUEST Disaster DWG. </a:t>
            </a:r>
          </a:p>
          <a:p>
            <a:r>
              <a:rPr lang="en-US" altLang="en-US" dirty="0">
                <a:solidFill>
                  <a:schemeClr val="tx1"/>
                </a:solidFill>
                <a:latin typeface="Trebuchet MS" panose="020B0603020202020204" pitchFamily="34" charset="0"/>
              </a:rPr>
              <a:t>You only need to use the alternative criteria that will be added to IWDS for individuals who do not meet traditional DW criteria that you want to serve under your QUEST Disaster DWG.</a:t>
            </a:r>
          </a:p>
          <a:p>
            <a:endParaRPr lang="en-US" dirty="0"/>
          </a:p>
        </p:txBody>
      </p:sp>
      <p:sp>
        <p:nvSpPr>
          <p:cNvPr id="4" name="Footer Placeholder 3">
            <a:extLst>
              <a:ext uri="{FF2B5EF4-FFF2-40B4-BE49-F238E27FC236}">
                <a16:creationId xmlns:a16="http://schemas.microsoft.com/office/drawing/2014/main" id="{1A2524EE-F1FA-462A-B8BE-341E15A5B90C}"/>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4043499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BAC5-218D-4249-A384-B80FDCBFE922}"/>
              </a:ext>
            </a:extLst>
          </p:cNvPr>
          <p:cNvSpPr>
            <a:spLocks noGrp="1"/>
          </p:cNvSpPr>
          <p:nvPr>
            <p:ph type="title"/>
          </p:nvPr>
        </p:nvSpPr>
        <p:spPr>
          <a:xfrm>
            <a:off x="2819400" y="655019"/>
            <a:ext cx="8168640" cy="561049"/>
          </a:xfrm>
        </p:spPr>
        <p:txBody>
          <a:bodyPr>
            <a:noAutofit/>
          </a:bodyPr>
          <a:lstStyle/>
          <a:p>
            <a:pPr algn="ctr"/>
            <a:r>
              <a:rPr lang="en-US" sz="3600" dirty="0">
                <a:latin typeface="Trebuchet MS" panose="020B0603020202020204" pitchFamily="34" charset="0"/>
              </a:rPr>
              <a:t>Tracking QUEST Disaster Participants </a:t>
            </a:r>
            <a:endParaRPr lang="en-US" sz="3600" dirty="0"/>
          </a:p>
        </p:txBody>
      </p:sp>
      <p:sp>
        <p:nvSpPr>
          <p:cNvPr id="3" name="Content Placeholder 2">
            <a:extLst>
              <a:ext uri="{FF2B5EF4-FFF2-40B4-BE49-F238E27FC236}">
                <a16:creationId xmlns:a16="http://schemas.microsoft.com/office/drawing/2014/main" id="{81CE2E2D-2782-47DD-99BE-A8F35C8B88DB}"/>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Under monthly reporting/tracking, clients that will be served under your QUEST Disaster DWG will be reported by the number of clients who met traditional Dislocated Worker criteria, as compared to the number of clients who have will use the alternative Emergencies and Disaster criteria for their eligibility. </a:t>
            </a:r>
          </a:p>
          <a:p>
            <a:pPr lvl="1"/>
            <a:r>
              <a:rPr lang="en-US" dirty="0">
                <a:solidFill>
                  <a:schemeClr val="tx1"/>
                </a:solidFill>
                <a:latin typeface="Trebuchet MS" panose="020B0603020202020204" pitchFamily="34" charset="0"/>
              </a:rPr>
              <a:t>More details about the monthly reporting requirements/details will be provided by Jill Meseke.</a:t>
            </a:r>
          </a:p>
        </p:txBody>
      </p:sp>
      <p:sp>
        <p:nvSpPr>
          <p:cNvPr id="4" name="Footer Placeholder 3">
            <a:extLst>
              <a:ext uri="{FF2B5EF4-FFF2-40B4-BE49-F238E27FC236}">
                <a16:creationId xmlns:a16="http://schemas.microsoft.com/office/drawing/2014/main" id="{E779A93E-923E-42BA-BCCB-76933F10EFA2}"/>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28656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88AF-693C-42B4-B0DB-90ACBF898F49}"/>
              </a:ext>
            </a:extLst>
          </p:cNvPr>
          <p:cNvSpPr>
            <a:spLocks noGrp="1"/>
          </p:cNvSpPr>
          <p:nvPr>
            <p:ph type="title"/>
          </p:nvPr>
        </p:nvSpPr>
        <p:spPr>
          <a:xfrm>
            <a:off x="3009900" y="610865"/>
            <a:ext cx="8991600" cy="894085"/>
          </a:xfrm>
        </p:spPr>
        <p:txBody>
          <a:bodyPr>
            <a:normAutofit/>
          </a:bodyPr>
          <a:lstStyle/>
          <a:p>
            <a:pPr algn="ctr"/>
            <a:r>
              <a:rPr lang="en-US" altLang="en-US" sz="4400" b="1" dirty="0">
                <a:latin typeface="Trebuchet MS" panose="020B0603020202020204" pitchFamily="34" charset="0"/>
              </a:rPr>
              <a:t>IWDS as of 10-26-2022</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0A5EF0A-AF66-4F9D-8E61-1FE88CF9A668}"/>
              </a:ext>
            </a:extLst>
          </p:cNvPr>
          <p:cNvSpPr>
            <a:spLocks noGrp="1"/>
          </p:cNvSpPr>
          <p:nvPr>
            <p:ph idx="1"/>
          </p:nvPr>
        </p:nvSpPr>
        <p:spPr/>
        <p:txBody>
          <a:bodyPr>
            <a:normAutofit fontScale="92500" lnSpcReduction="10000"/>
          </a:bodyPr>
          <a:lstStyle/>
          <a:p>
            <a:r>
              <a:rPr lang="en-US" altLang="en-US" dirty="0">
                <a:solidFill>
                  <a:schemeClr val="tx1"/>
                </a:solidFill>
                <a:latin typeface="Trebuchet MS" panose="020B0603020202020204" pitchFamily="34" charset="0"/>
              </a:rPr>
              <a:t>We will now move forward with the details for the IWDS application for the clients who would not meet traditional Dislocated Worker criteria and are going to use the alternative Emergencies and Disasters eligibility. </a:t>
            </a:r>
          </a:p>
          <a:p>
            <a:r>
              <a:rPr lang="en-US" altLang="en-US" dirty="0">
                <a:solidFill>
                  <a:schemeClr val="tx1"/>
                </a:solidFill>
                <a:latin typeface="Trebuchet MS" panose="020B0603020202020204" pitchFamily="34" charset="0"/>
              </a:rPr>
              <a:t>Please keep in mind, that at the time of this meeting (Wednesday, 10-26-2022) the new eligibility questions associated with the alternative Emergencies and Disasters criteria has not yet been put in IWDS.</a:t>
            </a:r>
          </a:p>
          <a:p>
            <a:r>
              <a:rPr lang="en-US" altLang="en-US" dirty="0">
                <a:solidFill>
                  <a:schemeClr val="tx1"/>
                </a:solidFill>
                <a:latin typeface="Trebuchet MS" panose="020B0603020202020204" pitchFamily="34" charset="0"/>
              </a:rPr>
              <a:t>There will be a separate PowerPoint created once the new alternative eligibility criteria has been completed and deployed to production IWDS.</a:t>
            </a:r>
          </a:p>
          <a:p>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195D6FE3-6386-46BC-92AA-176EC0C1E265}"/>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2106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9A2B-BA6F-4C4B-B0DA-E45E2CF7060B}"/>
              </a:ext>
            </a:extLst>
          </p:cNvPr>
          <p:cNvSpPr>
            <a:spLocks noGrp="1"/>
          </p:cNvSpPr>
          <p:nvPr>
            <p:ph type="title"/>
          </p:nvPr>
        </p:nvSpPr>
        <p:spPr/>
        <p:txBody>
          <a:bodyPr>
            <a:normAutofit fontScale="90000"/>
          </a:bodyPr>
          <a:lstStyle/>
          <a:p>
            <a:r>
              <a:rPr lang="en-US" dirty="0">
                <a:latin typeface="Trebuchet MS" panose="020B0603020202020204" pitchFamily="34" charset="0"/>
              </a:rPr>
              <a:t>IWDS for Alternative Eligibility</a:t>
            </a:r>
          </a:p>
        </p:txBody>
      </p:sp>
      <p:sp>
        <p:nvSpPr>
          <p:cNvPr id="3" name="Content Placeholder 2">
            <a:extLst>
              <a:ext uri="{FF2B5EF4-FFF2-40B4-BE49-F238E27FC236}">
                <a16:creationId xmlns:a16="http://schemas.microsoft.com/office/drawing/2014/main" id="{85A1C88B-23C2-4646-9567-823BBF31E589}"/>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Over the next several slides will demonstrate/discuss details for any an individual who would not meet traditional Dislocated Worker eligibility criteria, but you wish to serve the individual under your LWIA’s QUEST Disaster DWG using the alternative Emergencies and Disasters eligibility criteria that has been discussed in the PowerPoint up to this point. </a:t>
            </a:r>
          </a:p>
          <a:p>
            <a:r>
              <a:rPr lang="en-US" dirty="0">
                <a:solidFill>
                  <a:schemeClr val="tx1"/>
                </a:solidFill>
                <a:latin typeface="Trebuchet MS" panose="020B0603020202020204" pitchFamily="34" charset="0"/>
              </a:rPr>
              <a:t>This PowerPoint is being created out of the “Test” platform of IWDS; in “Test” IWDS the grants and provider/entity relationships are housed under LWIA 15 so that is where the “example” client will appear in this PowerPoint. </a:t>
            </a:r>
          </a:p>
        </p:txBody>
      </p:sp>
      <p:sp>
        <p:nvSpPr>
          <p:cNvPr id="4" name="Footer Placeholder 3">
            <a:extLst>
              <a:ext uri="{FF2B5EF4-FFF2-40B4-BE49-F238E27FC236}">
                <a16:creationId xmlns:a16="http://schemas.microsoft.com/office/drawing/2014/main" id="{44D17324-3AA5-4B00-A063-A17512089872}"/>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43080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925B-1DB8-433C-ADE5-BA03F9E881E7}"/>
              </a:ext>
            </a:extLst>
          </p:cNvPr>
          <p:cNvSpPr>
            <a:spLocks noGrp="1"/>
          </p:cNvSpPr>
          <p:nvPr>
            <p:ph type="title"/>
          </p:nvPr>
        </p:nvSpPr>
        <p:spPr/>
        <p:txBody>
          <a:bodyPr>
            <a:normAutofit fontScale="90000"/>
          </a:bodyPr>
          <a:lstStyle/>
          <a:p>
            <a:pPr algn="ctr"/>
            <a:r>
              <a:rPr lang="en-US" dirty="0"/>
              <a:t>First Thing – Search Customer</a:t>
            </a:r>
          </a:p>
        </p:txBody>
      </p:sp>
      <p:sp>
        <p:nvSpPr>
          <p:cNvPr id="3" name="Content Placeholder 2">
            <a:extLst>
              <a:ext uri="{FF2B5EF4-FFF2-40B4-BE49-F238E27FC236}">
                <a16:creationId xmlns:a16="http://schemas.microsoft.com/office/drawing/2014/main" id="{A8276C09-CE4B-41AF-819A-F3ECAD4CB6EA}"/>
              </a:ext>
            </a:extLst>
          </p:cNvPr>
          <p:cNvSpPr>
            <a:spLocks noGrp="1"/>
          </p:cNvSpPr>
          <p:nvPr>
            <p:ph idx="1"/>
          </p:nvPr>
        </p:nvSpPr>
        <p:spPr/>
        <p:txBody>
          <a:bodyPr/>
          <a:lstStyle/>
          <a:p>
            <a:r>
              <a:rPr lang="en-US" altLang="en-US" sz="3200" dirty="0">
                <a:solidFill>
                  <a:schemeClr val="tx1"/>
                </a:solidFill>
                <a:latin typeface="Trebuchet MS" panose="020B0603020202020204" pitchFamily="34" charset="0"/>
              </a:rPr>
              <a:t>From the “Staff Menu” Career Planner must always “Search Customers” to see if the individual you are wanting to put in IWDS had previously been put in IWDS. </a:t>
            </a:r>
          </a:p>
          <a:p>
            <a:r>
              <a:rPr lang="en-US" altLang="en-US" sz="3200" dirty="0">
                <a:solidFill>
                  <a:schemeClr val="tx1"/>
                </a:solidFill>
                <a:latin typeface="Trebuchet MS" panose="020B0603020202020204" pitchFamily="34" charset="0"/>
              </a:rPr>
              <a:t>If a thorough search of the customer records is not done in IWDS, it could cause significant delay when creating the application due to a previous record.</a:t>
            </a:r>
          </a:p>
          <a:p>
            <a:endParaRPr lang="en-US" dirty="0"/>
          </a:p>
        </p:txBody>
      </p:sp>
      <p:sp>
        <p:nvSpPr>
          <p:cNvPr id="4" name="Footer Placeholder 3">
            <a:extLst>
              <a:ext uri="{FF2B5EF4-FFF2-40B4-BE49-F238E27FC236}">
                <a16:creationId xmlns:a16="http://schemas.microsoft.com/office/drawing/2014/main" id="{1D9ABF5D-647F-491B-BFA9-C163FF1D514B}"/>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455263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7BD3-DB40-468C-B58D-6303EF21419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Searching Customer in IWDS</a:t>
            </a:r>
          </a:p>
        </p:txBody>
      </p:sp>
      <p:sp>
        <p:nvSpPr>
          <p:cNvPr id="3" name="Content Placeholder 2">
            <a:extLst>
              <a:ext uri="{FF2B5EF4-FFF2-40B4-BE49-F238E27FC236}">
                <a16:creationId xmlns:a16="http://schemas.microsoft.com/office/drawing/2014/main" id="{98DCB4C0-531A-430A-A354-A1E534EE2D1B}"/>
              </a:ext>
            </a:extLst>
          </p:cNvPr>
          <p:cNvSpPr>
            <a:spLocks noGrp="1"/>
          </p:cNvSpPr>
          <p:nvPr>
            <p:ph idx="1"/>
          </p:nvPr>
        </p:nvSpPr>
        <p:spPr>
          <a:xfrm>
            <a:off x="838200" y="2118167"/>
            <a:ext cx="5044440" cy="4058796"/>
          </a:xfrm>
        </p:spPr>
        <p:txBody>
          <a:bodyPr>
            <a:normAutofit fontScale="92500" lnSpcReduction="10000"/>
          </a:bodyPr>
          <a:lstStyle/>
          <a:p>
            <a:pPr>
              <a:spcBef>
                <a:spcPts val="0"/>
              </a:spcBef>
            </a:pPr>
            <a:r>
              <a:rPr lang="en-US" sz="2800" dirty="0">
                <a:solidFill>
                  <a:schemeClr val="tx1"/>
                </a:solidFill>
                <a:latin typeface="Trebuchet MS" panose="020B0603020202020204" pitchFamily="34" charset="0"/>
              </a:rPr>
              <a:t>Sometimes when an individual comes into an office, staff may forget to search for an existing IWDS record and attempt to add an individual into IWDS without conducting a thorough search to see if the individual is already in IWDS</a:t>
            </a:r>
            <a:r>
              <a:rPr lang="en-US" dirty="0">
                <a:solidFill>
                  <a:schemeClr val="tx1"/>
                </a:solidFill>
                <a:latin typeface="Trebuchet MS" panose="020B0603020202020204" pitchFamily="34" charset="0"/>
              </a:rPr>
              <a:t>.</a:t>
            </a:r>
          </a:p>
          <a:p>
            <a:pPr>
              <a:spcBef>
                <a:spcPts val="0"/>
              </a:spcBef>
            </a:pPr>
            <a:endParaRPr lang="en-US" sz="1200" dirty="0">
              <a:solidFill>
                <a:schemeClr val="tx1"/>
              </a:solidFill>
              <a:latin typeface="Trebuchet MS" panose="020B0603020202020204" pitchFamily="34" charset="0"/>
            </a:endParaRPr>
          </a:p>
          <a:p>
            <a:pPr>
              <a:spcBef>
                <a:spcPts val="0"/>
              </a:spcBef>
            </a:pPr>
            <a:r>
              <a:rPr lang="en-US" sz="2800" dirty="0">
                <a:solidFill>
                  <a:schemeClr val="tx1"/>
                </a:solidFill>
                <a:latin typeface="Trebuchet MS" panose="020B0603020202020204" pitchFamily="34" charset="0"/>
              </a:rPr>
              <a:t>When this occurs, this results in multiple customer-level records for the same individual.</a:t>
            </a: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CA6AB489-A3D2-4B52-9F20-E67B4268B110}"/>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B5C634D0-ED9A-4013-AE56-112B2AA29024}"/>
              </a:ext>
            </a:extLst>
          </p:cNvPr>
          <p:cNvPicPr>
            <a:picLocks noChangeAspect="1"/>
          </p:cNvPicPr>
          <p:nvPr/>
        </p:nvPicPr>
        <p:blipFill>
          <a:blip r:embed="rId2"/>
          <a:stretch>
            <a:fillRect/>
          </a:stretch>
        </p:blipFill>
        <p:spPr>
          <a:xfrm>
            <a:off x="6096000" y="1821032"/>
            <a:ext cx="5676900" cy="3886200"/>
          </a:xfrm>
          <a:prstGeom prst="rect">
            <a:avLst/>
          </a:prstGeom>
        </p:spPr>
      </p:pic>
      <p:sp>
        <p:nvSpPr>
          <p:cNvPr id="7" name="Left Arrow 4">
            <a:extLst>
              <a:ext uri="{FF2B5EF4-FFF2-40B4-BE49-F238E27FC236}">
                <a16:creationId xmlns:a16="http://schemas.microsoft.com/office/drawing/2014/main" id="{8D65EBA5-7F77-4D15-9E65-6C72913B86B9}"/>
              </a:ext>
            </a:extLst>
          </p:cNvPr>
          <p:cNvSpPr/>
          <p:nvPr/>
        </p:nvSpPr>
        <p:spPr>
          <a:xfrm rot="20495809" flipV="1">
            <a:off x="7647581" y="3431184"/>
            <a:ext cx="642903" cy="1501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75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29C9-20B8-412B-A83D-C9AF507C6728}"/>
              </a:ext>
            </a:extLst>
          </p:cNvPr>
          <p:cNvSpPr>
            <a:spLocks noGrp="1"/>
          </p:cNvSpPr>
          <p:nvPr>
            <p:ph type="title"/>
          </p:nvPr>
        </p:nvSpPr>
        <p:spPr>
          <a:xfrm>
            <a:off x="3211010" y="610865"/>
            <a:ext cx="8142790" cy="561049"/>
          </a:xfrm>
        </p:spPr>
        <p:txBody>
          <a:bodyPr>
            <a:normAutofit fontScale="90000"/>
          </a:bodyPr>
          <a:lstStyle/>
          <a:p>
            <a:pPr algn="ctr"/>
            <a:r>
              <a:rPr lang="en-US" altLang="en-US" sz="4400" b="1" dirty="0">
                <a:latin typeface="Trebuchet MS" panose="020B0603020202020204" pitchFamily="34" charset="0"/>
              </a:rPr>
              <a:t>National Disaster Worker Grants</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51F4378A-FC63-442B-B551-6827134DFF49}"/>
              </a:ext>
            </a:extLst>
          </p:cNvPr>
          <p:cNvSpPr>
            <a:spLocks noGrp="1"/>
          </p:cNvSpPr>
          <p:nvPr>
            <p:ph idx="1"/>
          </p:nvPr>
        </p:nvSpPr>
        <p:spPr/>
        <p:txBody>
          <a:bodyPr>
            <a:normAutofit/>
          </a:bodyPr>
          <a:lstStyle/>
          <a:p>
            <a:r>
              <a:rPr lang="en-US" altLang="en-US" sz="3200" dirty="0">
                <a:solidFill>
                  <a:schemeClr val="tx1"/>
                </a:solidFill>
                <a:latin typeface="Trebuchet MS" panose="020B0603020202020204" pitchFamily="34" charset="0"/>
              </a:rPr>
              <a:t>For terminology in this PowerPoint, a Disaster National Dislocated Worker Grants (DWG) could include any current/active Emergency and Disaster Grant that might have been issued in the recent past and any DWG that could be awarded in the future.  </a:t>
            </a:r>
          </a:p>
          <a:p>
            <a:r>
              <a:rPr lang="en-US" sz="3200" dirty="0">
                <a:solidFill>
                  <a:schemeClr val="tx1"/>
                </a:solidFill>
                <a:latin typeface="Trebuchet MS" panose="020B0603020202020204" pitchFamily="34" charset="0"/>
              </a:rPr>
              <a:t>These n</a:t>
            </a:r>
            <a:r>
              <a:rPr lang="en-US" altLang="en-US" sz="3200" dirty="0">
                <a:solidFill>
                  <a:schemeClr val="tx1"/>
                </a:solidFill>
                <a:latin typeface="Trebuchet MS" panose="020B0603020202020204" pitchFamily="34" charset="0"/>
              </a:rPr>
              <a:t>ewest QUEST Disaster DWG grants are considered Emergency and Disaster grants.</a:t>
            </a:r>
          </a:p>
          <a:p>
            <a:endParaRPr lang="en-US" altLang="en-US" sz="3200"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A6BBBCBB-4404-494E-A304-7B052466292F}"/>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385137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4AFE-C1D8-4548-B216-D533D11B01BE}"/>
              </a:ext>
            </a:extLst>
          </p:cNvPr>
          <p:cNvSpPr>
            <a:spLocks noGrp="1"/>
          </p:cNvSpPr>
          <p:nvPr>
            <p:ph type="title"/>
          </p:nvPr>
        </p:nvSpPr>
        <p:spPr>
          <a:xfrm>
            <a:off x="2799530" y="610865"/>
            <a:ext cx="8554270" cy="561049"/>
          </a:xfrm>
        </p:spPr>
        <p:txBody>
          <a:bodyPr>
            <a:noAutofit/>
          </a:bodyPr>
          <a:lstStyle/>
          <a:p>
            <a:pPr algn="ctr"/>
            <a:r>
              <a:rPr lang="en-US" sz="3800" dirty="0">
                <a:latin typeface="Trebuchet MS" panose="020B0603020202020204" pitchFamily="34" charset="0"/>
              </a:rPr>
              <a:t>Searching for an Individual in IWDS</a:t>
            </a:r>
          </a:p>
        </p:txBody>
      </p:sp>
      <p:sp>
        <p:nvSpPr>
          <p:cNvPr id="3" name="Content Placeholder 2">
            <a:extLst>
              <a:ext uri="{FF2B5EF4-FFF2-40B4-BE49-F238E27FC236}">
                <a16:creationId xmlns:a16="http://schemas.microsoft.com/office/drawing/2014/main" id="{47ECB468-A64A-4FC3-A44D-C5794E4DD07A}"/>
              </a:ext>
            </a:extLst>
          </p:cNvPr>
          <p:cNvSpPr>
            <a:spLocks noGrp="1"/>
          </p:cNvSpPr>
          <p:nvPr>
            <p:ph idx="1"/>
          </p:nvPr>
        </p:nvSpPr>
        <p:spPr>
          <a:xfrm>
            <a:off x="838200" y="1798320"/>
            <a:ext cx="10515600" cy="4378643"/>
          </a:xfrm>
        </p:spPr>
        <p:txBody>
          <a:bodyPr/>
          <a:lstStyle/>
          <a:p>
            <a:r>
              <a:rPr lang="en-US" sz="2800" dirty="0">
                <a:solidFill>
                  <a:schemeClr val="tx1"/>
                </a:solidFill>
                <a:latin typeface="Trebuchet MS" panose="020B0603020202020204" pitchFamily="34" charset="0"/>
              </a:rPr>
              <a:t>Due to the protection of personally identifiable information (PII), the ability to search by complete SSN has been removed.</a:t>
            </a:r>
          </a:p>
          <a:p>
            <a:r>
              <a:rPr lang="en-US" sz="2800" dirty="0">
                <a:solidFill>
                  <a:schemeClr val="tx1"/>
                </a:solidFill>
                <a:latin typeface="Trebuchet MS" panose="020B0603020202020204" pitchFamily="34" charset="0"/>
              </a:rPr>
              <a:t>The search feature within IWDS looks for exact matches, so searching partial spelling of the name is encouraged, versus spelling out the complete name for the initial search.   </a:t>
            </a:r>
          </a:p>
          <a:p>
            <a:endParaRPr lang="en-US" dirty="0"/>
          </a:p>
        </p:txBody>
      </p:sp>
      <p:sp>
        <p:nvSpPr>
          <p:cNvPr id="4" name="Footer Placeholder 3">
            <a:extLst>
              <a:ext uri="{FF2B5EF4-FFF2-40B4-BE49-F238E27FC236}">
                <a16:creationId xmlns:a16="http://schemas.microsoft.com/office/drawing/2014/main" id="{ECF00788-CF8D-46E9-8564-9A6FDB14D9B8}"/>
              </a:ext>
            </a:extLst>
          </p:cNvPr>
          <p:cNvSpPr>
            <a:spLocks noGrp="1"/>
          </p:cNvSpPr>
          <p:nvPr>
            <p:ph type="ftr" sz="quarter" idx="11"/>
          </p:nvPr>
        </p:nvSpPr>
        <p:spPr/>
        <p:txBody>
          <a:bodyPr/>
          <a:lstStyle/>
          <a:p>
            <a:r>
              <a:rPr lang="en-US" dirty="0"/>
              <a:t>October 26th, 2022</a:t>
            </a:r>
          </a:p>
        </p:txBody>
      </p:sp>
      <p:pic>
        <p:nvPicPr>
          <p:cNvPr id="5" name="Picture 4">
            <a:extLst>
              <a:ext uri="{FF2B5EF4-FFF2-40B4-BE49-F238E27FC236}">
                <a16:creationId xmlns:a16="http://schemas.microsoft.com/office/drawing/2014/main" id="{42653705-805B-4386-A4D8-AF6C5FD81544}"/>
              </a:ext>
            </a:extLst>
          </p:cNvPr>
          <p:cNvPicPr>
            <a:picLocks noChangeAspect="1"/>
          </p:cNvPicPr>
          <p:nvPr/>
        </p:nvPicPr>
        <p:blipFill>
          <a:blip r:embed="rId2"/>
          <a:stretch>
            <a:fillRect/>
          </a:stretch>
        </p:blipFill>
        <p:spPr>
          <a:xfrm>
            <a:off x="3201346" y="3987641"/>
            <a:ext cx="5789307" cy="2285738"/>
          </a:xfrm>
          <a:prstGeom prst="rect">
            <a:avLst/>
          </a:prstGeom>
        </p:spPr>
      </p:pic>
    </p:spTree>
    <p:extLst>
      <p:ext uri="{BB962C8B-B14F-4D97-AF65-F5344CB8AC3E}">
        <p14:creationId xmlns:p14="http://schemas.microsoft.com/office/powerpoint/2010/main" val="4982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78C3-BDA9-4610-8DA4-37FE876B7299}"/>
              </a:ext>
            </a:extLst>
          </p:cNvPr>
          <p:cNvSpPr>
            <a:spLocks noGrp="1"/>
          </p:cNvSpPr>
          <p:nvPr>
            <p:ph type="title"/>
          </p:nvPr>
        </p:nvSpPr>
        <p:spPr>
          <a:xfrm>
            <a:off x="2926080" y="610865"/>
            <a:ext cx="8427720" cy="561049"/>
          </a:xfrm>
        </p:spPr>
        <p:txBody>
          <a:bodyPr>
            <a:noAutofit/>
          </a:bodyPr>
          <a:lstStyle/>
          <a:p>
            <a:pPr algn="ctr"/>
            <a:r>
              <a:rPr lang="en-US" sz="3800" dirty="0">
                <a:latin typeface="Trebuchet MS" panose="020B0603020202020204" pitchFamily="34" charset="0"/>
              </a:rPr>
              <a:t>Searching for an Individual in IWDS</a:t>
            </a:r>
            <a:endParaRPr lang="en-US" sz="3800" dirty="0"/>
          </a:p>
        </p:txBody>
      </p:sp>
      <p:sp>
        <p:nvSpPr>
          <p:cNvPr id="3" name="Content Placeholder 2">
            <a:extLst>
              <a:ext uri="{FF2B5EF4-FFF2-40B4-BE49-F238E27FC236}">
                <a16:creationId xmlns:a16="http://schemas.microsoft.com/office/drawing/2014/main" id="{C7933A0D-DCC4-4447-AA66-47A4A4EC32C0}"/>
              </a:ext>
            </a:extLst>
          </p:cNvPr>
          <p:cNvSpPr>
            <a:spLocks noGrp="1"/>
          </p:cNvSpPr>
          <p:nvPr>
            <p:ph idx="1"/>
          </p:nvPr>
        </p:nvSpPr>
        <p:spPr/>
        <p:txBody>
          <a:bodyPr>
            <a:normAutofit fontScale="85000" lnSpcReduction="10000"/>
          </a:bodyPr>
          <a:lstStyle/>
          <a:p>
            <a:pPr marL="0" indent="0">
              <a:buNone/>
            </a:pPr>
            <a:r>
              <a:rPr lang="en-US" dirty="0">
                <a:solidFill>
                  <a:schemeClr val="tx1"/>
                </a:solidFill>
                <a:latin typeface="Trebuchet MS" panose="020B0603020202020204" pitchFamily="34" charset="0"/>
              </a:rPr>
              <a:t>These four (4) simple searches will find 99% of existing IWDS client records: </a:t>
            </a:r>
          </a:p>
          <a:p>
            <a:pPr marL="0" indent="0">
              <a:buNone/>
            </a:pPr>
            <a:endParaRPr lang="en-US" sz="800" dirty="0">
              <a:solidFill>
                <a:schemeClr val="tx1"/>
              </a:solidFill>
              <a:latin typeface="Trebuchet MS" panose="020B0603020202020204" pitchFamily="34" charset="0"/>
            </a:endParaRPr>
          </a:p>
          <a:p>
            <a:pPr marL="514350" indent="-514350">
              <a:buFont typeface="+mj-lt"/>
              <a:buAutoNum type="arabicPeriod"/>
            </a:pPr>
            <a:r>
              <a:rPr lang="en-US" dirty="0">
                <a:solidFill>
                  <a:schemeClr val="tx1"/>
                </a:solidFill>
                <a:latin typeface="Trebuchet MS" panose="020B0603020202020204" pitchFamily="34" charset="0"/>
              </a:rPr>
              <a:t>Partial Last Name and Last 4 SSN.</a:t>
            </a:r>
          </a:p>
          <a:p>
            <a:pPr marL="514350" indent="-514350">
              <a:buAutoNum type="arabicPeriod"/>
            </a:pPr>
            <a:r>
              <a:rPr lang="en-US" dirty="0">
                <a:solidFill>
                  <a:schemeClr val="tx1"/>
                </a:solidFill>
                <a:latin typeface="Trebuchet MS" panose="020B0603020202020204" pitchFamily="34" charset="0"/>
              </a:rPr>
              <a:t>Partial Last Name and Partial First Name (with or without Last 4 SSN).</a:t>
            </a:r>
          </a:p>
          <a:p>
            <a:pPr marL="514350" indent="-514350">
              <a:buFont typeface="+mj-lt"/>
              <a:buAutoNum type="arabicPeriod"/>
            </a:pPr>
            <a:r>
              <a:rPr lang="en-US" dirty="0">
                <a:solidFill>
                  <a:schemeClr val="tx1"/>
                </a:solidFill>
                <a:latin typeface="Trebuchet MS" panose="020B0603020202020204" pitchFamily="34" charset="0"/>
              </a:rPr>
              <a:t>Partial First Name and Last 4 SSN.</a:t>
            </a:r>
          </a:p>
          <a:p>
            <a:pPr marL="514350" indent="-514350">
              <a:buFont typeface="+mj-lt"/>
              <a:buAutoNum type="arabicPeriod"/>
            </a:pPr>
            <a:r>
              <a:rPr lang="en-US" dirty="0">
                <a:solidFill>
                  <a:schemeClr val="tx1"/>
                </a:solidFill>
                <a:latin typeface="Trebuchet MS" panose="020B0603020202020204" pitchFamily="34" charset="0"/>
              </a:rPr>
              <a:t>Last 4 SSN and Birth Date.</a:t>
            </a:r>
          </a:p>
          <a:p>
            <a:pPr marL="514350" indent="-514350">
              <a:buFont typeface="+mj-lt"/>
              <a:buAutoNum type="arabicPeriod"/>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r>
              <a:rPr lang="en-US" sz="1900" b="1" dirty="0">
                <a:solidFill>
                  <a:schemeClr val="tx1"/>
                </a:solidFill>
                <a:latin typeface="Trebuchet MS" panose="020B0603020202020204" pitchFamily="34" charset="0"/>
              </a:rPr>
              <a:t>Note: These last two searches are essential if there could be a legal name change (especially if the client is female – more likely to have a legal name change with a marriage or divorce).  </a:t>
            </a:r>
          </a:p>
          <a:p>
            <a:endParaRPr lang="en-US" dirty="0"/>
          </a:p>
        </p:txBody>
      </p:sp>
      <p:sp>
        <p:nvSpPr>
          <p:cNvPr id="4" name="Footer Placeholder 3">
            <a:extLst>
              <a:ext uri="{FF2B5EF4-FFF2-40B4-BE49-F238E27FC236}">
                <a16:creationId xmlns:a16="http://schemas.microsoft.com/office/drawing/2014/main" id="{88A4B47C-1958-4307-AEA1-9D86649A536C}"/>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527814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ACCA-7D19-4039-8B67-9409B9A646C4}"/>
              </a:ext>
            </a:extLst>
          </p:cNvPr>
          <p:cNvSpPr>
            <a:spLocks noGrp="1"/>
          </p:cNvSpPr>
          <p:nvPr>
            <p:ph type="title"/>
          </p:nvPr>
        </p:nvSpPr>
        <p:spPr>
          <a:xfrm>
            <a:off x="3211010" y="425669"/>
            <a:ext cx="7616143" cy="1150883"/>
          </a:xfrm>
        </p:spPr>
        <p:txBody>
          <a:bodyPr>
            <a:normAutofit fontScale="90000"/>
          </a:bodyPr>
          <a:lstStyle/>
          <a:p>
            <a:pPr algn="ctr"/>
            <a:r>
              <a:rPr lang="en-US" sz="4400" dirty="0">
                <a:latin typeface="Trebuchet MS" panose="020B0603020202020204" pitchFamily="34" charset="0"/>
              </a:rPr>
              <a:t>Example Recommended Customer Search in IWDS</a:t>
            </a: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DF78CA53-CBD2-4C7E-BA1C-4C46719A88F6}"/>
              </a:ext>
            </a:extLst>
          </p:cNvPr>
          <p:cNvSpPr>
            <a:spLocks noGrp="1"/>
          </p:cNvSpPr>
          <p:nvPr>
            <p:ph type="ftr" sz="quarter" idx="11"/>
          </p:nvPr>
        </p:nvSpPr>
        <p:spPr/>
        <p:txBody>
          <a:bodyPr/>
          <a:lstStyle/>
          <a:p>
            <a:r>
              <a:rPr lang="en-US" dirty="0"/>
              <a:t>October 26th, 2022</a:t>
            </a:r>
          </a:p>
        </p:txBody>
      </p:sp>
      <p:pic>
        <p:nvPicPr>
          <p:cNvPr id="12" name="Content Placeholder 11">
            <a:extLst>
              <a:ext uri="{FF2B5EF4-FFF2-40B4-BE49-F238E27FC236}">
                <a16:creationId xmlns:a16="http://schemas.microsoft.com/office/drawing/2014/main" id="{C124DC7A-FC3C-4EAA-8DCB-45D03F14664B}"/>
              </a:ext>
            </a:extLst>
          </p:cNvPr>
          <p:cNvPicPr>
            <a:picLocks noGrp="1" noChangeAspect="1"/>
          </p:cNvPicPr>
          <p:nvPr>
            <p:ph idx="1"/>
          </p:nvPr>
        </p:nvPicPr>
        <p:blipFill>
          <a:blip r:embed="rId2"/>
          <a:stretch>
            <a:fillRect/>
          </a:stretch>
        </p:blipFill>
        <p:spPr>
          <a:xfrm>
            <a:off x="486317" y="2129149"/>
            <a:ext cx="5600700" cy="1800225"/>
          </a:xfrm>
        </p:spPr>
      </p:pic>
      <p:pic>
        <p:nvPicPr>
          <p:cNvPr id="14" name="Picture 13">
            <a:extLst>
              <a:ext uri="{FF2B5EF4-FFF2-40B4-BE49-F238E27FC236}">
                <a16:creationId xmlns:a16="http://schemas.microsoft.com/office/drawing/2014/main" id="{4AC2260E-1FDC-40AF-962F-17F5A065816D}"/>
              </a:ext>
            </a:extLst>
          </p:cNvPr>
          <p:cNvPicPr>
            <a:picLocks noChangeAspect="1"/>
          </p:cNvPicPr>
          <p:nvPr/>
        </p:nvPicPr>
        <p:blipFill>
          <a:blip r:embed="rId3"/>
          <a:stretch>
            <a:fillRect/>
          </a:stretch>
        </p:blipFill>
        <p:spPr>
          <a:xfrm>
            <a:off x="429710" y="4285612"/>
            <a:ext cx="5562600" cy="1714500"/>
          </a:xfrm>
          <a:prstGeom prst="rect">
            <a:avLst/>
          </a:prstGeom>
        </p:spPr>
      </p:pic>
      <p:pic>
        <p:nvPicPr>
          <p:cNvPr id="16" name="Picture 15">
            <a:extLst>
              <a:ext uri="{FF2B5EF4-FFF2-40B4-BE49-F238E27FC236}">
                <a16:creationId xmlns:a16="http://schemas.microsoft.com/office/drawing/2014/main" id="{5DE385D5-C179-4E8E-A046-27EA744CD4C6}"/>
              </a:ext>
            </a:extLst>
          </p:cNvPr>
          <p:cNvPicPr>
            <a:picLocks noChangeAspect="1"/>
          </p:cNvPicPr>
          <p:nvPr/>
        </p:nvPicPr>
        <p:blipFill>
          <a:blip r:embed="rId4"/>
          <a:stretch>
            <a:fillRect/>
          </a:stretch>
        </p:blipFill>
        <p:spPr>
          <a:xfrm>
            <a:off x="6109333" y="2303151"/>
            <a:ext cx="5619750" cy="1724025"/>
          </a:xfrm>
          <a:prstGeom prst="rect">
            <a:avLst/>
          </a:prstGeom>
        </p:spPr>
      </p:pic>
      <p:pic>
        <p:nvPicPr>
          <p:cNvPr id="18" name="Picture 17">
            <a:extLst>
              <a:ext uri="{FF2B5EF4-FFF2-40B4-BE49-F238E27FC236}">
                <a16:creationId xmlns:a16="http://schemas.microsoft.com/office/drawing/2014/main" id="{E4077252-1D26-43DD-BDD8-CE1FBF24588A}"/>
              </a:ext>
            </a:extLst>
          </p:cNvPr>
          <p:cNvPicPr>
            <a:picLocks noChangeAspect="1"/>
          </p:cNvPicPr>
          <p:nvPr/>
        </p:nvPicPr>
        <p:blipFill>
          <a:blip r:embed="rId5"/>
          <a:stretch>
            <a:fillRect/>
          </a:stretch>
        </p:blipFill>
        <p:spPr>
          <a:xfrm>
            <a:off x="6317867" y="4238652"/>
            <a:ext cx="5610225" cy="1781175"/>
          </a:xfrm>
          <a:prstGeom prst="rect">
            <a:avLst/>
          </a:prstGeom>
        </p:spPr>
      </p:pic>
    </p:spTree>
    <p:extLst>
      <p:ext uri="{BB962C8B-B14F-4D97-AF65-F5344CB8AC3E}">
        <p14:creationId xmlns:p14="http://schemas.microsoft.com/office/powerpoint/2010/main" val="377704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7CBF-BD60-47D0-BBE1-E5936D442A09}"/>
              </a:ext>
            </a:extLst>
          </p:cNvPr>
          <p:cNvSpPr>
            <a:spLocks noGrp="1"/>
          </p:cNvSpPr>
          <p:nvPr>
            <p:ph type="title"/>
          </p:nvPr>
        </p:nvSpPr>
        <p:spPr>
          <a:xfrm>
            <a:off x="2788920" y="610865"/>
            <a:ext cx="8564880" cy="561049"/>
          </a:xfrm>
        </p:spPr>
        <p:txBody>
          <a:bodyPr>
            <a:noAutofit/>
          </a:bodyPr>
          <a:lstStyle/>
          <a:p>
            <a:pPr algn="ctr"/>
            <a:r>
              <a:rPr lang="en-US" sz="3800" dirty="0">
                <a:latin typeface="Trebuchet MS" panose="020B0603020202020204" pitchFamily="34" charset="0"/>
              </a:rPr>
              <a:t>Searching for an Individual in IWDS</a:t>
            </a:r>
            <a:endParaRPr lang="en-US" sz="3800" dirty="0"/>
          </a:p>
        </p:txBody>
      </p:sp>
      <p:sp>
        <p:nvSpPr>
          <p:cNvPr id="3" name="Content Placeholder 2">
            <a:extLst>
              <a:ext uri="{FF2B5EF4-FFF2-40B4-BE49-F238E27FC236}">
                <a16:creationId xmlns:a16="http://schemas.microsoft.com/office/drawing/2014/main" id="{F464A63B-E044-4C6D-A204-8676BD0C959D}"/>
              </a:ext>
            </a:extLst>
          </p:cNvPr>
          <p:cNvSpPr>
            <a:spLocks noGrp="1"/>
          </p:cNvSpPr>
          <p:nvPr>
            <p:ph idx="1"/>
          </p:nvPr>
        </p:nvSpPr>
        <p:spPr>
          <a:xfrm>
            <a:off x="838200" y="1813560"/>
            <a:ext cx="10515600" cy="4363403"/>
          </a:xfrm>
        </p:spPr>
        <p:txBody>
          <a:bodyPr/>
          <a:lstStyle/>
          <a:p>
            <a:r>
              <a:rPr lang="en-US" sz="2400" dirty="0">
                <a:solidFill>
                  <a:schemeClr val="tx1"/>
                </a:solidFill>
                <a:latin typeface="Trebuchet MS" panose="020B0603020202020204" pitchFamily="34" charset="0"/>
              </a:rPr>
              <a:t>Using any of the four recommended examples from the previous slide would have found the following “Customer” level record that was already in the “Test” platform of IWDS.</a:t>
            </a:r>
          </a:p>
          <a:p>
            <a:r>
              <a:rPr lang="en-US" sz="2400" dirty="0">
                <a:solidFill>
                  <a:schemeClr val="tx1"/>
                </a:solidFill>
                <a:latin typeface="Trebuchet MS" panose="020B0603020202020204" pitchFamily="34" charset="0"/>
              </a:rPr>
              <a:t>If we were moving forward with this client to build an application, the next step would be to click on “view” and the customer level record would come up.</a:t>
            </a:r>
          </a:p>
          <a:p>
            <a:endParaRPr lang="en-US" dirty="0"/>
          </a:p>
        </p:txBody>
      </p:sp>
      <p:sp>
        <p:nvSpPr>
          <p:cNvPr id="4" name="Footer Placeholder 3">
            <a:extLst>
              <a:ext uri="{FF2B5EF4-FFF2-40B4-BE49-F238E27FC236}">
                <a16:creationId xmlns:a16="http://schemas.microsoft.com/office/drawing/2014/main" id="{9A5E30F6-101D-4FF4-9201-C8C12AF86C12}"/>
              </a:ext>
            </a:extLst>
          </p:cNvPr>
          <p:cNvSpPr>
            <a:spLocks noGrp="1"/>
          </p:cNvSpPr>
          <p:nvPr>
            <p:ph type="ftr" sz="quarter" idx="11"/>
          </p:nvPr>
        </p:nvSpPr>
        <p:spPr/>
        <p:txBody>
          <a:bodyPr/>
          <a:lstStyle/>
          <a:p>
            <a:r>
              <a:rPr lang="en-US" dirty="0"/>
              <a:t>October 26th, 2022</a:t>
            </a:r>
          </a:p>
        </p:txBody>
      </p:sp>
      <p:pic>
        <p:nvPicPr>
          <p:cNvPr id="9" name="Picture 8">
            <a:extLst>
              <a:ext uri="{FF2B5EF4-FFF2-40B4-BE49-F238E27FC236}">
                <a16:creationId xmlns:a16="http://schemas.microsoft.com/office/drawing/2014/main" id="{49B9DE50-FD0A-4A21-A622-841598889348}"/>
              </a:ext>
            </a:extLst>
          </p:cNvPr>
          <p:cNvPicPr>
            <a:picLocks noChangeAspect="1"/>
          </p:cNvPicPr>
          <p:nvPr/>
        </p:nvPicPr>
        <p:blipFill>
          <a:blip r:embed="rId2"/>
          <a:stretch>
            <a:fillRect/>
          </a:stretch>
        </p:blipFill>
        <p:spPr>
          <a:xfrm>
            <a:off x="3048000" y="3995261"/>
            <a:ext cx="6096000" cy="1943100"/>
          </a:xfrm>
          <a:prstGeom prst="rect">
            <a:avLst/>
          </a:prstGeom>
        </p:spPr>
      </p:pic>
    </p:spTree>
    <p:extLst>
      <p:ext uri="{BB962C8B-B14F-4D97-AF65-F5344CB8AC3E}">
        <p14:creationId xmlns:p14="http://schemas.microsoft.com/office/powerpoint/2010/main" val="2513899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99FB-EB21-4884-BB4D-B97FA757D51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Create an Application</a:t>
            </a:r>
          </a:p>
        </p:txBody>
      </p:sp>
      <p:sp>
        <p:nvSpPr>
          <p:cNvPr id="3" name="Content Placeholder 2">
            <a:extLst>
              <a:ext uri="{FF2B5EF4-FFF2-40B4-BE49-F238E27FC236}">
                <a16:creationId xmlns:a16="http://schemas.microsoft.com/office/drawing/2014/main" id="{80595069-A76C-47A8-9415-B731495CE07A}"/>
              </a:ext>
            </a:extLst>
          </p:cNvPr>
          <p:cNvSpPr>
            <a:spLocks noGrp="1"/>
          </p:cNvSpPr>
          <p:nvPr>
            <p:ph idx="1"/>
          </p:nvPr>
        </p:nvSpPr>
        <p:spPr>
          <a:xfrm>
            <a:off x="411481" y="2225041"/>
            <a:ext cx="4236719" cy="3368040"/>
          </a:xfrm>
        </p:spPr>
        <p:txBody>
          <a:bodyPr>
            <a:normAutofit/>
          </a:bodyPr>
          <a:lstStyle/>
          <a:p>
            <a:pPr marL="0" indent="0">
              <a:buNone/>
            </a:pPr>
            <a:r>
              <a:rPr lang="en-US" altLang="en-US" dirty="0">
                <a:solidFill>
                  <a:schemeClr val="tx1"/>
                </a:solidFill>
                <a:latin typeface="Trebuchet MS" panose="020B0603020202020204" pitchFamily="34" charset="0"/>
              </a:rPr>
              <a:t>Once an individual is created as a “Customer” level record in IWDS, on right side under “Applications”, is “List Applications”, click on that to begin creating an application.  </a:t>
            </a:r>
          </a:p>
          <a:p>
            <a:endParaRPr lang="en-US" dirty="0"/>
          </a:p>
        </p:txBody>
      </p:sp>
      <p:sp>
        <p:nvSpPr>
          <p:cNvPr id="4" name="Footer Placeholder 3">
            <a:extLst>
              <a:ext uri="{FF2B5EF4-FFF2-40B4-BE49-F238E27FC236}">
                <a16:creationId xmlns:a16="http://schemas.microsoft.com/office/drawing/2014/main" id="{B9F630BE-3CA7-4D1B-86AB-2C768F7B9279}"/>
              </a:ext>
            </a:extLst>
          </p:cNvPr>
          <p:cNvSpPr>
            <a:spLocks noGrp="1"/>
          </p:cNvSpPr>
          <p:nvPr>
            <p:ph type="ftr" sz="quarter" idx="11"/>
          </p:nvPr>
        </p:nvSpPr>
        <p:spPr/>
        <p:txBody>
          <a:bodyPr/>
          <a:lstStyle/>
          <a:p>
            <a:r>
              <a:rPr lang="en-US" dirty="0"/>
              <a:t>October 26th, 2022</a:t>
            </a:r>
          </a:p>
        </p:txBody>
      </p:sp>
      <p:pic>
        <p:nvPicPr>
          <p:cNvPr id="5" name="Content Placeholder 5">
            <a:extLst>
              <a:ext uri="{FF2B5EF4-FFF2-40B4-BE49-F238E27FC236}">
                <a16:creationId xmlns:a16="http://schemas.microsoft.com/office/drawing/2014/main" id="{7BC6DEC5-6FA0-4EF9-9B60-FAF24A9C6BB7}"/>
              </a:ext>
            </a:extLst>
          </p:cNvPr>
          <p:cNvPicPr>
            <a:picLocks noChangeAspect="1"/>
          </p:cNvPicPr>
          <p:nvPr/>
        </p:nvPicPr>
        <p:blipFill>
          <a:blip r:embed="rId2"/>
          <a:stretch>
            <a:fillRect/>
          </a:stretch>
        </p:blipFill>
        <p:spPr>
          <a:xfrm>
            <a:off x="5162549" y="1657350"/>
            <a:ext cx="6372227" cy="4500563"/>
          </a:xfrm>
          <a:prstGeom prst="rect">
            <a:avLst/>
          </a:prstGeom>
        </p:spPr>
      </p:pic>
      <p:sp>
        <p:nvSpPr>
          <p:cNvPr id="7" name="Left Arrow 4">
            <a:extLst>
              <a:ext uri="{FF2B5EF4-FFF2-40B4-BE49-F238E27FC236}">
                <a16:creationId xmlns:a16="http://schemas.microsoft.com/office/drawing/2014/main" id="{FFE2D8E0-3944-4C89-8132-211C8AB445AA}"/>
              </a:ext>
            </a:extLst>
          </p:cNvPr>
          <p:cNvSpPr/>
          <p:nvPr/>
        </p:nvSpPr>
        <p:spPr>
          <a:xfrm rot="20495809" flipV="1">
            <a:off x="10009781" y="2653944"/>
            <a:ext cx="642903" cy="1501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172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87AB-C2CA-4ECB-8549-2129C27345C1}"/>
              </a:ext>
            </a:extLst>
          </p:cNvPr>
          <p:cNvSpPr>
            <a:spLocks noGrp="1"/>
          </p:cNvSpPr>
          <p:nvPr>
            <p:ph type="title"/>
          </p:nvPr>
        </p:nvSpPr>
        <p:spPr/>
        <p:txBody>
          <a:bodyPr>
            <a:normAutofit fontScale="90000"/>
          </a:bodyPr>
          <a:lstStyle/>
          <a:p>
            <a:pPr algn="ctr"/>
            <a:r>
              <a:rPr lang="en-US" dirty="0"/>
              <a:t>Contact Date of Application</a:t>
            </a:r>
          </a:p>
        </p:txBody>
      </p:sp>
      <p:sp>
        <p:nvSpPr>
          <p:cNvPr id="4" name="Footer Placeholder 3">
            <a:extLst>
              <a:ext uri="{FF2B5EF4-FFF2-40B4-BE49-F238E27FC236}">
                <a16:creationId xmlns:a16="http://schemas.microsoft.com/office/drawing/2014/main" id="{C6517E2C-8EA0-46F3-A24B-6CFF6B9D98C7}"/>
              </a:ext>
            </a:extLst>
          </p:cNvPr>
          <p:cNvSpPr>
            <a:spLocks noGrp="1"/>
          </p:cNvSpPr>
          <p:nvPr>
            <p:ph type="ftr" sz="quarter" idx="11"/>
          </p:nvPr>
        </p:nvSpPr>
        <p:spPr/>
        <p:txBody>
          <a:bodyPr/>
          <a:lstStyle/>
          <a:p>
            <a:r>
              <a:rPr lang="en-US" dirty="0"/>
              <a:t>October 26th, 2022</a:t>
            </a:r>
          </a:p>
        </p:txBody>
      </p:sp>
      <p:sp>
        <p:nvSpPr>
          <p:cNvPr id="10" name="Content Placeholder 9">
            <a:extLst>
              <a:ext uri="{FF2B5EF4-FFF2-40B4-BE49-F238E27FC236}">
                <a16:creationId xmlns:a16="http://schemas.microsoft.com/office/drawing/2014/main" id="{C302D0B7-327A-48AB-B05E-4D2CABC6CFD3}"/>
              </a:ext>
            </a:extLst>
          </p:cNvPr>
          <p:cNvSpPr>
            <a:spLocks noGrp="1"/>
          </p:cNvSpPr>
          <p:nvPr>
            <p:ph idx="1"/>
          </p:nvPr>
        </p:nvSpPr>
        <p:spPr>
          <a:xfrm>
            <a:off x="838200" y="2118167"/>
            <a:ext cx="4610100" cy="4058796"/>
          </a:xfrm>
        </p:spPr>
        <p:txBody>
          <a:bodyPr>
            <a:normAutofit fontScale="92500" lnSpcReduction="10000"/>
          </a:bodyPr>
          <a:lstStyle/>
          <a:p>
            <a:r>
              <a:rPr lang="en-US" altLang="en-US" dirty="0">
                <a:solidFill>
                  <a:schemeClr val="tx1"/>
                </a:solidFill>
                <a:latin typeface="Trebuchet MS" panose="020B0603020202020204" pitchFamily="34" charset="0"/>
              </a:rPr>
              <a:t>If using the alternative eligibility, the changes in IWDS will be effective as of 10/1/2022; </a:t>
            </a:r>
          </a:p>
          <a:p>
            <a:r>
              <a:rPr lang="en-US" altLang="en-US" b="1" u="sng" dirty="0">
                <a:solidFill>
                  <a:schemeClr val="tx1"/>
                </a:solidFill>
                <a:latin typeface="Trebuchet MS" panose="020B0603020202020204" pitchFamily="34" charset="0"/>
              </a:rPr>
              <a:t>IMPORTANT</a:t>
            </a:r>
            <a:r>
              <a:rPr lang="en-US" altLang="en-US" dirty="0">
                <a:solidFill>
                  <a:schemeClr val="tx1"/>
                </a:solidFill>
                <a:latin typeface="Trebuchet MS" panose="020B0603020202020204" pitchFamily="34" charset="0"/>
              </a:rPr>
              <a:t>: The contact</a:t>
            </a:r>
            <a:r>
              <a:rPr lang="en-US" altLang="en-US" b="1" dirty="0">
                <a:solidFill>
                  <a:schemeClr val="tx1"/>
                </a:solidFill>
                <a:latin typeface="Trebuchet MS" panose="020B0603020202020204" pitchFamily="34" charset="0"/>
              </a:rPr>
              <a:t> </a:t>
            </a:r>
            <a:r>
              <a:rPr lang="en-US" altLang="en-US" dirty="0">
                <a:solidFill>
                  <a:schemeClr val="tx1"/>
                </a:solidFill>
                <a:latin typeface="Trebuchet MS" panose="020B0603020202020204" pitchFamily="34" charset="0"/>
              </a:rPr>
              <a:t>date for any application that will use the alternative criteria, </a:t>
            </a:r>
            <a:r>
              <a:rPr lang="en-US" altLang="en-US" b="1" dirty="0">
                <a:solidFill>
                  <a:schemeClr val="tx1"/>
                </a:solidFill>
                <a:latin typeface="Trebuchet MS" panose="020B0603020202020204" pitchFamily="34" charset="0"/>
              </a:rPr>
              <a:t>must be dated  10/1/2022 or later to capture the updated alternative criteria</a:t>
            </a:r>
            <a:r>
              <a:rPr lang="en-US" altLang="en-US" dirty="0">
                <a:solidFill>
                  <a:schemeClr val="tx1"/>
                </a:solidFill>
                <a:latin typeface="Trebuchet MS" panose="020B0603020202020204" pitchFamily="34" charset="0"/>
              </a:rPr>
              <a:t>. </a:t>
            </a:r>
          </a:p>
          <a:p>
            <a:endParaRPr lang="en-US" dirty="0"/>
          </a:p>
        </p:txBody>
      </p:sp>
      <p:pic>
        <p:nvPicPr>
          <p:cNvPr id="5" name="Picture 4">
            <a:extLst>
              <a:ext uri="{FF2B5EF4-FFF2-40B4-BE49-F238E27FC236}">
                <a16:creationId xmlns:a16="http://schemas.microsoft.com/office/drawing/2014/main" id="{40EC97B5-671D-4E52-8184-A4899CBBF8C9}"/>
              </a:ext>
            </a:extLst>
          </p:cNvPr>
          <p:cNvPicPr>
            <a:picLocks noChangeAspect="1"/>
          </p:cNvPicPr>
          <p:nvPr/>
        </p:nvPicPr>
        <p:blipFill>
          <a:blip r:embed="rId2"/>
          <a:stretch>
            <a:fillRect/>
          </a:stretch>
        </p:blipFill>
        <p:spPr>
          <a:xfrm>
            <a:off x="5907306" y="1535997"/>
            <a:ext cx="5800725" cy="4609254"/>
          </a:xfrm>
          <a:prstGeom prst="rect">
            <a:avLst/>
          </a:prstGeom>
        </p:spPr>
      </p:pic>
      <p:sp>
        <p:nvSpPr>
          <p:cNvPr id="11" name="Left Arrow 4">
            <a:extLst>
              <a:ext uri="{FF2B5EF4-FFF2-40B4-BE49-F238E27FC236}">
                <a16:creationId xmlns:a16="http://schemas.microsoft.com/office/drawing/2014/main" id="{FE40647A-22F1-4B29-8B39-EA7A5CA0A31C}"/>
              </a:ext>
            </a:extLst>
          </p:cNvPr>
          <p:cNvSpPr/>
          <p:nvPr/>
        </p:nvSpPr>
        <p:spPr>
          <a:xfrm>
            <a:off x="8486216" y="3798721"/>
            <a:ext cx="779704" cy="2246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6276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03FF-282B-4CA6-B6B5-08F204D9BF7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Guided Application</a:t>
            </a:r>
          </a:p>
        </p:txBody>
      </p:sp>
      <p:sp>
        <p:nvSpPr>
          <p:cNvPr id="3" name="Content Placeholder 2">
            <a:extLst>
              <a:ext uri="{FF2B5EF4-FFF2-40B4-BE49-F238E27FC236}">
                <a16:creationId xmlns:a16="http://schemas.microsoft.com/office/drawing/2014/main" id="{B6657645-5CB3-41DF-BBBF-2EACD486A990}"/>
              </a:ext>
            </a:extLst>
          </p:cNvPr>
          <p:cNvSpPr>
            <a:spLocks noGrp="1"/>
          </p:cNvSpPr>
          <p:nvPr>
            <p:ph idx="1"/>
          </p:nvPr>
        </p:nvSpPr>
        <p:spPr>
          <a:xfrm>
            <a:off x="457200" y="1771650"/>
            <a:ext cx="4552950" cy="4405313"/>
          </a:xfrm>
        </p:spPr>
        <p:txBody>
          <a:bodyPr/>
          <a:lstStyle/>
          <a:p>
            <a:pPr marL="0" indent="0">
              <a:buNone/>
            </a:pPr>
            <a:r>
              <a:rPr lang="en-US" dirty="0">
                <a:solidFill>
                  <a:schemeClr val="tx1"/>
                </a:solidFill>
                <a:latin typeface="Trebuchet MS" panose="020B0603020202020204" pitchFamily="34" charset="0"/>
              </a:rPr>
              <a:t>After the “Create” Application screen, the guided application will come up:   </a:t>
            </a:r>
          </a:p>
        </p:txBody>
      </p:sp>
      <p:sp>
        <p:nvSpPr>
          <p:cNvPr id="4" name="Footer Placeholder 3">
            <a:extLst>
              <a:ext uri="{FF2B5EF4-FFF2-40B4-BE49-F238E27FC236}">
                <a16:creationId xmlns:a16="http://schemas.microsoft.com/office/drawing/2014/main" id="{2DB85161-6E59-4F48-A7FA-6D17FE432CF4}"/>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17995EF2-6A21-4E71-9E91-23408823013F}"/>
              </a:ext>
            </a:extLst>
          </p:cNvPr>
          <p:cNvPicPr>
            <a:picLocks noChangeAspect="1"/>
          </p:cNvPicPr>
          <p:nvPr/>
        </p:nvPicPr>
        <p:blipFill>
          <a:blip r:embed="rId2"/>
          <a:stretch>
            <a:fillRect/>
          </a:stretch>
        </p:blipFill>
        <p:spPr>
          <a:xfrm>
            <a:off x="266700" y="3810000"/>
            <a:ext cx="4400550" cy="1657349"/>
          </a:xfrm>
          <a:prstGeom prst="rect">
            <a:avLst/>
          </a:prstGeom>
        </p:spPr>
      </p:pic>
      <p:pic>
        <p:nvPicPr>
          <p:cNvPr id="8" name="Picture 7">
            <a:extLst>
              <a:ext uri="{FF2B5EF4-FFF2-40B4-BE49-F238E27FC236}">
                <a16:creationId xmlns:a16="http://schemas.microsoft.com/office/drawing/2014/main" id="{5BF1B165-F0E9-4D35-9428-21919E774135}"/>
              </a:ext>
            </a:extLst>
          </p:cNvPr>
          <p:cNvPicPr>
            <a:picLocks noChangeAspect="1"/>
          </p:cNvPicPr>
          <p:nvPr/>
        </p:nvPicPr>
        <p:blipFill>
          <a:blip r:embed="rId3"/>
          <a:stretch>
            <a:fillRect/>
          </a:stretch>
        </p:blipFill>
        <p:spPr>
          <a:xfrm>
            <a:off x="5200650" y="1495425"/>
            <a:ext cx="6229350" cy="4860925"/>
          </a:xfrm>
          <a:prstGeom prst="rect">
            <a:avLst/>
          </a:prstGeom>
        </p:spPr>
      </p:pic>
    </p:spTree>
    <p:extLst>
      <p:ext uri="{BB962C8B-B14F-4D97-AF65-F5344CB8AC3E}">
        <p14:creationId xmlns:p14="http://schemas.microsoft.com/office/powerpoint/2010/main" val="4054120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6549-D967-4D70-9ACF-2FF1AD6EF11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Guided Application</a:t>
            </a:r>
          </a:p>
        </p:txBody>
      </p:sp>
      <p:sp>
        <p:nvSpPr>
          <p:cNvPr id="3" name="Content Placeholder 2">
            <a:extLst>
              <a:ext uri="{FF2B5EF4-FFF2-40B4-BE49-F238E27FC236}">
                <a16:creationId xmlns:a16="http://schemas.microsoft.com/office/drawing/2014/main" id="{0A3401B3-25A1-4587-B45B-A90737A08732}"/>
              </a:ext>
            </a:extLst>
          </p:cNvPr>
          <p:cNvSpPr>
            <a:spLocks noGrp="1"/>
          </p:cNvSpPr>
          <p:nvPr>
            <p:ph idx="1"/>
          </p:nvPr>
        </p:nvSpPr>
        <p:spPr/>
        <p:txBody>
          <a:bodyPr/>
          <a:lstStyle/>
          <a:p>
            <a:pPr marL="0" indent="0">
              <a:buNone/>
              <a:defRPr/>
            </a:pPr>
            <a:r>
              <a:rPr lang="en-US" altLang="en-US" dirty="0">
                <a:solidFill>
                  <a:schemeClr val="tx1"/>
                </a:solidFill>
                <a:latin typeface="Trebuchet MS" panose="020B0603020202020204" pitchFamily="34" charset="0"/>
              </a:rPr>
              <a:t>In IWDS, if the client does not meet any traditional Dislocated Worker criteria, and you are attempting to qualify the client under the alternative criteria the correct guided application for QUEST Disaster DWG grants would be:</a:t>
            </a:r>
          </a:p>
          <a:p>
            <a:pPr marL="0" indent="0">
              <a:buNone/>
              <a:defRPr/>
            </a:pPr>
            <a:endParaRPr lang="en-US" altLang="en-US" dirty="0">
              <a:solidFill>
                <a:schemeClr val="tx1"/>
              </a:solidFill>
              <a:latin typeface="Trebuchet MS" panose="020B0603020202020204" pitchFamily="34" charset="0"/>
            </a:endParaRPr>
          </a:p>
          <a:p>
            <a:pPr lvl="1">
              <a:defRPr/>
            </a:pPr>
            <a:r>
              <a:rPr lang="en-US" altLang="en-US" sz="2800" dirty="0">
                <a:solidFill>
                  <a:schemeClr val="tx1"/>
                </a:solidFill>
                <a:latin typeface="Trebuchet MS" panose="020B0603020202020204" pitchFamily="34" charset="0"/>
              </a:rPr>
              <a:t>National Dislocated Worker 1N - DWG Emergencies and Disasters Career Services </a:t>
            </a:r>
          </a:p>
          <a:p>
            <a:pPr lvl="1">
              <a:defRPr/>
            </a:pPr>
            <a:r>
              <a:rPr lang="en-US" altLang="en-US" sz="2800" dirty="0">
                <a:solidFill>
                  <a:schemeClr val="tx1"/>
                </a:solidFill>
                <a:latin typeface="Trebuchet MS" panose="020B0603020202020204" pitchFamily="34" charset="0"/>
              </a:rPr>
              <a:t>National Dislocated Worker 1N -  DWG Emergencies and Disasters Training Services  </a:t>
            </a:r>
          </a:p>
          <a:p>
            <a:endParaRPr lang="en-US" dirty="0"/>
          </a:p>
        </p:txBody>
      </p:sp>
      <p:sp>
        <p:nvSpPr>
          <p:cNvPr id="4" name="Footer Placeholder 3">
            <a:extLst>
              <a:ext uri="{FF2B5EF4-FFF2-40B4-BE49-F238E27FC236}">
                <a16:creationId xmlns:a16="http://schemas.microsoft.com/office/drawing/2014/main" id="{B2934862-86FD-425D-8C1E-043B183D432A}"/>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497181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207D-0DBD-4566-8BBE-B4ACD12A3A8B}"/>
              </a:ext>
            </a:extLst>
          </p:cNvPr>
          <p:cNvSpPr>
            <a:spLocks noGrp="1"/>
          </p:cNvSpPr>
          <p:nvPr>
            <p:ph type="title"/>
          </p:nvPr>
        </p:nvSpPr>
        <p:spPr/>
        <p:txBody>
          <a:bodyPr>
            <a:normAutofit fontScale="90000"/>
          </a:bodyPr>
          <a:lstStyle/>
          <a:p>
            <a:pPr algn="ctr"/>
            <a:r>
              <a:rPr lang="en-US" dirty="0"/>
              <a:t>Guided Application </a:t>
            </a:r>
          </a:p>
        </p:txBody>
      </p:sp>
      <p:pic>
        <p:nvPicPr>
          <p:cNvPr id="6" name="Content Placeholder 5">
            <a:extLst>
              <a:ext uri="{FF2B5EF4-FFF2-40B4-BE49-F238E27FC236}">
                <a16:creationId xmlns:a16="http://schemas.microsoft.com/office/drawing/2014/main" id="{BE270BAF-22AF-46C7-B2D9-C06E639A6CC1}"/>
              </a:ext>
            </a:extLst>
          </p:cNvPr>
          <p:cNvPicPr>
            <a:picLocks noGrp="1" noChangeAspect="1"/>
          </p:cNvPicPr>
          <p:nvPr>
            <p:ph idx="1"/>
          </p:nvPr>
        </p:nvPicPr>
        <p:blipFill>
          <a:blip r:embed="rId2"/>
          <a:stretch>
            <a:fillRect/>
          </a:stretch>
        </p:blipFill>
        <p:spPr>
          <a:xfrm>
            <a:off x="3389586" y="1418897"/>
            <a:ext cx="5312980" cy="4758066"/>
          </a:xfrm>
        </p:spPr>
      </p:pic>
      <p:sp>
        <p:nvSpPr>
          <p:cNvPr id="4" name="Footer Placeholder 3">
            <a:extLst>
              <a:ext uri="{FF2B5EF4-FFF2-40B4-BE49-F238E27FC236}">
                <a16:creationId xmlns:a16="http://schemas.microsoft.com/office/drawing/2014/main" id="{DC34DAC7-7C19-43B8-A59B-7E5438A7DDB7}"/>
              </a:ext>
            </a:extLst>
          </p:cNvPr>
          <p:cNvSpPr>
            <a:spLocks noGrp="1"/>
          </p:cNvSpPr>
          <p:nvPr>
            <p:ph type="ftr" sz="quarter" idx="11"/>
          </p:nvPr>
        </p:nvSpPr>
        <p:spPr/>
        <p:txBody>
          <a:bodyPr/>
          <a:lstStyle/>
          <a:p>
            <a:r>
              <a:rPr lang="en-US" dirty="0"/>
              <a:t>October 26th, 2022</a:t>
            </a:r>
          </a:p>
        </p:txBody>
      </p:sp>
      <p:sp>
        <p:nvSpPr>
          <p:cNvPr id="9" name="Left Arrow 4">
            <a:extLst>
              <a:ext uri="{FF2B5EF4-FFF2-40B4-BE49-F238E27FC236}">
                <a16:creationId xmlns:a16="http://schemas.microsoft.com/office/drawing/2014/main" id="{0A4E5782-E7A4-4C9F-8DDC-0765C5E46D1E}"/>
              </a:ext>
            </a:extLst>
          </p:cNvPr>
          <p:cNvSpPr/>
          <p:nvPr/>
        </p:nvSpPr>
        <p:spPr>
          <a:xfrm rot="10800000" flipV="1">
            <a:off x="3560854" y="5391809"/>
            <a:ext cx="934945" cy="1385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2FAFC519-AF66-494B-8AAC-9D289A2B8269}"/>
              </a:ext>
            </a:extLst>
          </p:cNvPr>
          <p:cNvSpPr/>
          <p:nvPr/>
        </p:nvSpPr>
        <p:spPr>
          <a:xfrm rot="10800000" flipV="1">
            <a:off x="3560850" y="5638795"/>
            <a:ext cx="934947" cy="1385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2824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413B-B230-4AE6-AEF5-5BE72DCC02E5}"/>
              </a:ext>
            </a:extLst>
          </p:cNvPr>
          <p:cNvSpPr>
            <a:spLocks noGrp="1"/>
          </p:cNvSpPr>
          <p:nvPr>
            <p:ph type="title"/>
          </p:nvPr>
        </p:nvSpPr>
        <p:spPr>
          <a:xfrm>
            <a:off x="2895600" y="610865"/>
            <a:ext cx="8351520" cy="561049"/>
          </a:xfrm>
        </p:spPr>
        <p:txBody>
          <a:bodyPr>
            <a:normAutofit fontScale="90000"/>
          </a:bodyPr>
          <a:lstStyle/>
          <a:p>
            <a:pPr algn="ctr"/>
            <a:r>
              <a:rPr lang="en-US" dirty="0">
                <a:latin typeface="Trebuchet MS" panose="020B0603020202020204" pitchFamily="34" charset="0"/>
              </a:rPr>
              <a:t>Details about Guided Application</a:t>
            </a:r>
          </a:p>
        </p:txBody>
      </p:sp>
      <p:sp>
        <p:nvSpPr>
          <p:cNvPr id="3" name="Content Placeholder 2">
            <a:extLst>
              <a:ext uri="{FF2B5EF4-FFF2-40B4-BE49-F238E27FC236}">
                <a16:creationId xmlns:a16="http://schemas.microsoft.com/office/drawing/2014/main" id="{7D36D63B-EBA3-414F-AE3B-D2F4A92AB733}"/>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In the example on the previous slide, I chose to complete both the Career and Training Services guided application, if you know the client you are going to serve under your QUEST Disaster DWG is only planning to receive Career Services and/or Disaster Recovery Services level services, then you could choose to just complete the “Career Services” guided application as shown directly below.</a:t>
            </a:r>
          </a:p>
        </p:txBody>
      </p:sp>
      <p:sp>
        <p:nvSpPr>
          <p:cNvPr id="4" name="Footer Placeholder 3">
            <a:extLst>
              <a:ext uri="{FF2B5EF4-FFF2-40B4-BE49-F238E27FC236}">
                <a16:creationId xmlns:a16="http://schemas.microsoft.com/office/drawing/2014/main" id="{2FC52F92-FC8A-4B90-9C6C-4F79FBE0EF43}"/>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32437A22-9D62-418F-B017-05B23058F8D1}"/>
              </a:ext>
            </a:extLst>
          </p:cNvPr>
          <p:cNvPicPr>
            <a:picLocks noChangeAspect="1"/>
          </p:cNvPicPr>
          <p:nvPr/>
        </p:nvPicPr>
        <p:blipFill>
          <a:blip r:embed="rId2"/>
          <a:stretch>
            <a:fillRect/>
          </a:stretch>
        </p:blipFill>
        <p:spPr>
          <a:xfrm>
            <a:off x="3057525" y="5095082"/>
            <a:ext cx="6076950" cy="781050"/>
          </a:xfrm>
          <a:prstGeom prst="rect">
            <a:avLst/>
          </a:prstGeom>
        </p:spPr>
      </p:pic>
    </p:spTree>
    <p:extLst>
      <p:ext uri="{BB962C8B-B14F-4D97-AF65-F5344CB8AC3E}">
        <p14:creationId xmlns:p14="http://schemas.microsoft.com/office/powerpoint/2010/main" val="377006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4BAC-6FB9-4FB6-9E7F-10E1725C6C7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QUEST Disaster National Dislocated Worker Grants </a:t>
            </a:r>
          </a:p>
        </p:txBody>
      </p:sp>
      <p:sp>
        <p:nvSpPr>
          <p:cNvPr id="3" name="Content Placeholder 2">
            <a:extLst>
              <a:ext uri="{FF2B5EF4-FFF2-40B4-BE49-F238E27FC236}">
                <a16:creationId xmlns:a16="http://schemas.microsoft.com/office/drawing/2014/main" id="{29B08C29-F3A0-44A5-B282-72B2BFC26615}"/>
              </a:ext>
            </a:extLst>
          </p:cNvPr>
          <p:cNvSpPr>
            <a:spLocks noGrp="1"/>
          </p:cNvSpPr>
          <p:nvPr>
            <p:ph sz="half" idx="1"/>
          </p:nvPr>
        </p:nvSpPr>
        <p:spPr/>
        <p:txBody>
          <a:bodyPr>
            <a:normAutofit/>
          </a:bodyPr>
          <a:lstStyle/>
          <a:p>
            <a:pPr marL="0" marR="0">
              <a:lnSpc>
                <a:spcPct val="107000"/>
              </a:lnSpc>
              <a:spcBef>
                <a:spcPts val="0"/>
              </a:spcBef>
              <a:spcAft>
                <a:spcPts val="800"/>
              </a:spcAft>
            </a:pPr>
            <a:r>
              <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GRANT PERIOD - October 1, 2022, through September 30, 2024</a:t>
            </a:r>
          </a:p>
          <a:p>
            <a:pPr marL="0" marR="0">
              <a:lnSpc>
                <a:spcPct val="107000"/>
              </a:lnSpc>
              <a:spcBef>
                <a:spcPts val="0"/>
              </a:spcBef>
              <a:spcAft>
                <a:spcPts val="800"/>
              </a:spcAft>
            </a:pPr>
            <a:r>
              <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Participating LWIAs: 1, 3, 7, 13, 19, 20, 21, 25 - Grant Number Series:  22-671xxx  (e.g. 22-671001, etc.)</a:t>
            </a: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927229F8-1B7D-4C40-9E4E-F80A2E8A8118}"/>
              </a:ext>
            </a:extLst>
          </p:cNvPr>
          <p:cNvSpPr>
            <a:spLocks noGrp="1"/>
          </p:cNvSpPr>
          <p:nvPr>
            <p:ph sz="half" idx="2"/>
          </p:nvPr>
        </p:nvSpPr>
        <p:spPr/>
        <p:txBody>
          <a:bodyPr/>
          <a:lstStyle/>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1 – DWG #22-671001</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3 – DWG #22-671003</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7 – DWG #22-671007</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13 – DWG #22-671013</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19 – DWG #22-671019</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20 – DWG #22-671020</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21 – DWG #22-671021</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25 – DWG #22-671025</a:t>
            </a:r>
          </a:p>
          <a:p>
            <a:endParaRPr lang="en-US" dirty="0"/>
          </a:p>
        </p:txBody>
      </p:sp>
      <p:sp>
        <p:nvSpPr>
          <p:cNvPr id="4" name="Footer Placeholder 3">
            <a:extLst>
              <a:ext uri="{FF2B5EF4-FFF2-40B4-BE49-F238E27FC236}">
                <a16:creationId xmlns:a16="http://schemas.microsoft.com/office/drawing/2014/main" id="{615863C9-5854-4887-AAEC-0141E929EBBE}"/>
              </a:ext>
            </a:extLst>
          </p:cNvPr>
          <p:cNvSpPr>
            <a:spLocks noGrp="1"/>
          </p:cNvSpPr>
          <p:nvPr>
            <p:ph type="ftr" sz="quarter" idx="4294967295"/>
          </p:nvPr>
        </p:nvSpPr>
        <p:spPr>
          <a:xfrm>
            <a:off x="0" y="6356350"/>
            <a:ext cx="7315200" cy="365125"/>
          </a:xfrm>
        </p:spPr>
        <p:txBody>
          <a:bodyPr/>
          <a:lstStyle/>
          <a:p>
            <a:r>
              <a:rPr lang="en-US" dirty="0"/>
              <a:t>2</a:t>
            </a:r>
          </a:p>
        </p:txBody>
      </p:sp>
    </p:spTree>
    <p:extLst>
      <p:ext uri="{BB962C8B-B14F-4D97-AF65-F5344CB8AC3E}">
        <p14:creationId xmlns:p14="http://schemas.microsoft.com/office/powerpoint/2010/main" val="789096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0CB5-9207-48EF-A67B-13A03A708DA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Emergencies and Disaster Guided Application Screens</a:t>
            </a:r>
            <a:endParaRPr lang="en-US" dirty="0"/>
          </a:p>
        </p:txBody>
      </p:sp>
      <p:sp>
        <p:nvSpPr>
          <p:cNvPr id="3" name="Content Placeholder 2">
            <a:extLst>
              <a:ext uri="{FF2B5EF4-FFF2-40B4-BE49-F238E27FC236}">
                <a16:creationId xmlns:a16="http://schemas.microsoft.com/office/drawing/2014/main" id="{4535DC96-034A-40AC-A706-C7809CD79C69}"/>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000" dirty="0">
                <a:solidFill>
                  <a:schemeClr val="tx1"/>
                </a:solidFill>
                <a:latin typeface="Trebuchet MS" panose="020B0603020202020204" pitchFamily="34" charset="0"/>
              </a:rPr>
              <a:t>Contact Information;</a:t>
            </a:r>
          </a:p>
          <a:p>
            <a:pPr marL="514350" indent="-514350">
              <a:buFont typeface="+mj-lt"/>
              <a:buAutoNum type="arabicPeriod"/>
            </a:pPr>
            <a:r>
              <a:rPr lang="en-US" sz="3000" dirty="0">
                <a:solidFill>
                  <a:schemeClr val="tx1"/>
                </a:solidFill>
                <a:latin typeface="Trebuchet MS" panose="020B0603020202020204" pitchFamily="34" charset="0"/>
              </a:rPr>
              <a:t>Additional Contacts;</a:t>
            </a:r>
          </a:p>
          <a:p>
            <a:pPr marL="514350" indent="-514350">
              <a:buFont typeface="+mj-lt"/>
              <a:buAutoNum type="arabicPeriod"/>
            </a:pPr>
            <a:r>
              <a:rPr lang="en-US" sz="3000" dirty="0">
                <a:solidFill>
                  <a:schemeClr val="tx1"/>
                </a:solidFill>
                <a:latin typeface="Trebuchet MS" panose="020B0603020202020204" pitchFamily="34" charset="0"/>
              </a:rPr>
              <a:t>Private Information;</a:t>
            </a:r>
          </a:p>
          <a:p>
            <a:pPr marL="514350" indent="-514350">
              <a:buFont typeface="+mj-lt"/>
              <a:buAutoNum type="arabicPeriod"/>
            </a:pPr>
            <a:r>
              <a:rPr lang="en-US" sz="3000" dirty="0">
                <a:solidFill>
                  <a:schemeClr val="tx1"/>
                </a:solidFill>
                <a:latin typeface="Trebuchet MS" panose="020B0603020202020204" pitchFamily="34" charset="0"/>
              </a:rPr>
              <a:t>Veterans Information;</a:t>
            </a:r>
          </a:p>
          <a:p>
            <a:pPr marL="514350" indent="-514350">
              <a:buFont typeface="+mj-lt"/>
              <a:buAutoNum type="arabicPeriod"/>
            </a:pPr>
            <a:r>
              <a:rPr lang="en-US" sz="3000" dirty="0">
                <a:solidFill>
                  <a:schemeClr val="tx1"/>
                </a:solidFill>
                <a:latin typeface="Trebuchet MS" panose="020B0603020202020204" pitchFamily="34" charset="0"/>
              </a:rPr>
              <a:t>Concurrent Programs;</a:t>
            </a:r>
          </a:p>
          <a:p>
            <a:pPr marL="514350" indent="-514350">
              <a:buFont typeface="+mj-lt"/>
              <a:buAutoNum type="arabicPeriod"/>
            </a:pPr>
            <a:r>
              <a:rPr lang="en-US" sz="3000" dirty="0">
                <a:solidFill>
                  <a:schemeClr val="tx1"/>
                </a:solidFill>
                <a:latin typeface="Trebuchet MS" panose="020B0603020202020204" pitchFamily="34" charset="0"/>
              </a:rPr>
              <a:t>Tests; </a:t>
            </a:r>
          </a:p>
          <a:p>
            <a:pPr marL="514350" indent="-514350">
              <a:buFont typeface="+mj-lt"/>
              <a:buAutoNum type="arabicPeriod"/>
            </a:pPr>
            <a:r>
              <a:rPr lang="en-US" sz="3000" dirty="0">
                <a:solidFill>
                  <a:schemeClr val="tx1"/>
                </a:solidFill>
                <a:latin typeface="Trebuchet MS" panose="020B0603020202020204" pitchFamily="34" charset="0"/>
              </a:rPr>
              <a:t>Characteristics and Barriers;</a:t>
            </a:r>
          </a:p>
          <a:p>
            <a:pPr marL="514350" indent="-514350">
              <a:buFont typeface="+mj-lt"/>
              <a:buAutoNum type="arabicPeriod"/>
            </a:pPr>
            <a:endParaRPr lang="en-US" dirty="0">
              <a:solidFill>
                <a:schemeClr val="tx1"/>
              </a:solidFill>
              <a:latin typeface="Trebuchet MS" panose="020B0603020202020204" pitchFamily="34" charset="0"/>
            </a:endParaRPr>
          </a:p>
          <a:p>
            <a:pPr marL="514350" indent="-514350">
              <a:buFont typeface="+mj-lt"/>
              <a:buAutoNum type="arabicPeriod"/>
            </a:pPr>
            <a:endParaRPr lang="en-US" dirty="0"/>
          </a:p>
        </p:txBody>
      </p:sp>
      <p:sp>
        <p:nvSpPr>
          <p:cNvPr id="4" name="Footer Placeholder 3">
            <a:extLst>
              <a:ext uri="{FF2B5EF4-FFF2-40B4-BE49-F238E27FC236}">
                <a16:creationId xmlns:a16="http://schemas.microsoft.com/office/drawing/2014/main" id="{D531FA5F-7223-488E-A01F-256F889C267B}"/>
              </a:ext>
            </a:extLst>
          </p:cNvPr>
          <p:cNvSpPr>
            <a:spLocks noGrp="1"/>
          </p:cNvSpPr>
          <p:nvPr>
            <p:ph type="ftr" sz="quarter" idx="11"/>
          </p:nvPr>
        </p:nvSpPr>
        <p:spPr>
          <a:xfrm>
            <a:off x="640080" y="6356350"/>
            <a:ext cx="7315200" cy="365125"/>
          </a:xfrm>
        </p:spPr>
        <p:txBody>
          <a:bodyPr/>
          <a:lstStyle/>
          <a:p>
            <a:r>
              <a:rPr lang="en-US" dirty="0"/>
              <a:t>October 26th, 2022</a:t>
            </a:r>
          </a:p>
          <a:p>
            <a:endParaRPr lang="en-US" dirty="0"/>
          </a:p>
        </p:txBody>
      </p:sp>
      <p:sp>
        <p:nvSpPr>
          <p:cNvPr id="5" name="Text Placeholder 4">
            <a:extLst>
              <a:ext uri="{FF2B5EF4-FFF2-40B4-BE49-F238E27FC236}">
                <a16:creationId xmlns:a16="http://schemas.microsoft.com/office/drawing/2014/main" id="{C1D1E1B3-9860-4E9F-8A85-2E4F9C370614}"/>
              </a:ext>
            </a:extLst>
          </p:cNvPr>
          <p:cNvSpPr>
            <a:spLocks noGrp="1"/>
          </p:cNvSpPr>
          <p:nvPr>
            <p:ph sz="half" idx="4294967295"/>
          </p:nvPr>
        </p:nvSpPr>
        <p:spPr>
          <a:xfrm>
            <a:off x="7010400" y="1825625"/>
            <a:ext cx="5181600" cy="4351338"/>
          </a:xfrm>
        </p:spPr>
        <p:txBody>
          <a:bodyPr>
            <a:normAutofit/>
          </a:bodyPr>
          <a:lstStyle/>
          <a:p>
            <a:pPr marL="514350" indent="-514350">
              <a:buFont typeface="+mj-lt"/>
              <a:buAutoNum type="arabicPeriod" startAt="8"/>
            </a:pPr>
            <a:r>
              <a:rPr lang="en-US" dirty="0">
                <a:solidFill>
                  <a:schemeClr val="tx1"/>
                </a:solidFill>
                <a:latin typeface="Trebuchet MS" panose="020B0603020202020204" pitchFamily="34" charset="0"/>
              </a:rPr>
              <a:t>Education Status;</a:t>
            </a:r>
          </a:p>
          <a:p>
            <a:pPr marL="514350" indent="-514350">
              <a:buFont typeface="+mj-lt"/>
              <a:buAutoNum type="arabicPeriod" startAt="8"/>
            </a:pPr>
            <a:r>
              <a:rPr lang="en-US" dirty="0">
                <a:latin typeface="Trebuchet MS" panose="020B0603020202020204" pitchFamily="34" charset="0"/>
              </a:rPr>
              <a:t>Dislocated Worker Characteristics;</a:t>
            </a:r>
          </a:p>
          <a:p>
            <a:pPr marL="514350" indent="-514350">
              <a:buFont typeface="+mj-lt"/>
              <a:buAutoNum type="arabicPeriod" startAt="10"/>
            </a:pPr>
            <a:r>
              <a:rPr lang="en-US" sz="2800" dirty="0">
                <a:solidFill>
                  <a:schemeClr val="tx1"/>
                </a:solidFill>
                <a:latin typeface="Trebuchet MS" panose="020B0603020202020204" pitchFamily="34" charset="0"/>
              </a:rPr>
              <a:t>List Work History;</a:t>
            </a:r>
          </a:p>
          <a:p>
            <a:pPr marL="514350" indent="-514350">
              <a:buFont typeface="+mj-lt"/>
              <a:buAutoNum type="arabicPeriod" startAt="10"/>
            </a:pPr>
            <a:r>
              <a:rPr lang="en-US" sz="2800" dirty="0">
                <a:solidFill>
                  <a:schemeClr val="tx1"/>
                </a:solidFill>
                <a:latin typeface="Trebuchet MS" panose="020B0603020202020204" pitchFamily="34" charset="0"/>
              </a:rPr>
              <a:t>Public Assistance;</a:t>
            </a:r>
          </a:p>
          <a:p>
            <a:pPr marL="514350" indent="-514350">
              <a:buFont typeface="+mj-lt"/>
              <a:buAutoNum type="arabicPeriod" startAt="10"/>
            </a:pPr>
            <a:r>
              <a:rPr lang="en-US" sz="2800" dirty="0">
                <a:solidFill>
                  <a:schemeClr val="tx1"/>
                </a:solidFill>
                <a:latin typeface="Trebuchet MS" panose="020B0603020202020204" pitchFamily="34" charset="0"/>
              </a:rPr>
              <a:t>Family Characteristics;</a:t>
            </a:r>
          </a:p>
          <a:p>
            <a:pPr marL="514350" indent="-514350">
              <a:buFont typeface="+mj-lt"/>
              <a:buAutoNum type="arabicPeriod" startAt="10"/>
            </a:pPr>
            <a:r>
              <a:rPr lang="en-US" sz="2800" dirty="0">
                <a:solidFill>
                  <a:schemeClr val="tx1"/>
                </a:solidFill>
                <a:latin typeface="Trebuchet MS" panose="020B0603020202020204" pitchFamily="34" charset="0"/>
              </a:rPr>
              <a:t>WIOA Training Criteria.</a:t>
            </a:r>
          </a:p>
          <a:p>
            <a:pPr marL="514350" indent="-514350">
              <a:buFont typeface="+mj-lt"/>
              <a:buAutoNum type="arabicPeriod" startAt="8"/>
            </a:pPr>
            <a:endParaRPr lang="en-US" dirty="0">
              <a:solidFill>
                <a:schemeClr val="tx1"/>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2766552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8027-F50B-470E-AFF9-AD11B3434426}"/>
              </a:ext>
            </a:extLst>
          </p:cNvPr>
          <p:cNvSpPr>
            <a:spLocks noGrp="1"/>
          </p:cNvSpPr>
          <p:nvPr>
            <p:ph type="title"/>
          </p:nvPr>
        </p:nvSpPr>
        <p:spPr>
          <a:xfrm>
            <a:off x="3211010" y="610865"/>
            <a:ext cx="7944670" cy="561049"/>
          </a:xfrm>
        </p:spPr>
        <p:txBody>
          <a:bodyPr>
            <a:normAutofit fontScale="90000"/>
          </a:bodyPr>
          <a:lstStyle/>
          <a:p>
            <a:pPr algn="ctr"/>
            <a:r>
              <a:rPr lang="en-US" dirty="0">
                <a:latin typeface="Trebuchet MS" panose="020B0603020202020204" pitchFamily="34" charset="0"/>
              </a:rPr>
              <a:t>Details about Guided Application</a:t>
            </a:r>
            <a:endParaRPr lang="en-US" dirty="0"/>
          </a:p>
        </p:txBody>
      </p:sp>
      <p:sp>
        <p:nvSpPr>
          <p:cNvPr id="3" name="Content Placeholder 2">
            <a:extLst>
              <a:ext uri="{FF2B5EF4-FFF2-40B4-BE49-F238E27FC236}">
                <a16:creationId xmlns:a16="http://schemas.microsoft.com/office/drawing/2014/main" id="{195290BA-F9EA-4443-ABE2-04A776C75410}"/>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From the Emergencies and Disaster Guided Application screens only the Private Information screen (Authorized to Work in the U.S. &amp; Selective Service) and the Dislocated Worker Characteristics screen (the seven alternative eligibility questions) have eligibility criteria under the Emergencies and Disaster certification.  </a:t>
            </a:r>
          </a:p>
          <a:p>
            <a:r>
              <a:rPr lang="en-US" dirty="0">
                <a:solidFill>
                  <a:schemeClr val="tx1"/>
                </a:solidFill>
                <a:latin typeface="Trebuchet MS" panose="020B0603020202020204" pitchFamily="34" charset="0"/>
              </a:rPr>
              <a:t>All the information captured on the other screens in the guided application are tied to Federal Reporting requirements, and/or details about the client’s circumstances.   </a:t>
            </a:r>
            <a:endParaRPr lang="en-US" dirty="0">
              <a:solidFill>
                <a:schemeClr val="tx1"/>
              </a:solidFill>
            </a:endParaRPr>
          </a:p>
        </p:txBody>
      </p:sp>
      <p:sp>
        <p:nvSpPr>
          <p:cNvPr id="4" name="Footer Placeholder 3">
            <a:extLst>
              <a:ext uri="{FF2B5EF4-FFF2-40B4-BE49-F238E27FC236}">
                <a16:creationId xmlns:a16="http://schemas.microsoft.com/office/drawing/2014/main" id="{93CD894B-8D82-4D03-BF57-16C85D8F09EB}"/>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368051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B9A3-C396-44E6-9BAA-DE3770E7922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Assessment Test Requirements</a:t>
            </a:r>
          </a:p>
        </p:txBody>
      </p:sp>
      <p:sp>
        <p:nvSpPr>
          <p:cNvPr id="3" name="Content Placeholder 2">
            <a:extLst>
              <a:ext uri="{FF2B5EF4-FFF2-40B4-BE49-F238E27FC236}">
                <a16:creationId xmlns:a16="http://schemas.microsoft.com/office/drawing/2014/main" id="{DE3489EF-B1DC-47B2-BCA6-5C26AC2245DA}"/>
              </a:ext>
            </a:extLst>
          </p:cNvPr>
          <p:cNvSpPr>
            <a:spLocks noGrp="1"/>
          </p:cNvSpPr>
          <p:nvPr>
            <p:ph idx="1"/>
          </p:nvPr>
        </p:nvSpPr>
        <p:spPr/>
        <p:txBody>
          <a:bodyPr>
            <a:normAutofit fontScale="92500" lnSpcReduction="20000"/>
          </a:bodyPr>
          <a:lstStyle/>
          <a:p>
            <a:pPr marL="576072" indent="-457200">
              <a:defRPr/>
            </a:pPr>
            <a:r>
              <a:rPr lang="en-US" altLang="en-US" sz="3000" dirty="0">
                <a:solidFill>
                  <a:schemeClr val="tx1"/>
                </a:solidFill>
                <a:latin typeface="Trebuchet MS" panose="020B0603020202020204" pitchFamily="34" charset="0"/>
              </a:rPr>
              <a:t>For a client who is being certified under the Emergencies and Disasters Alternative criteria, if the client is going into Career Services only and/or Disaster Recovery Level services only, they would </a:t>
            </a:r>
            <a:r>
              <a:rPr lang="en-US" altLang="en-US" sz="3000" b="1" u="sng" dirty="0">
                <a:solidFill>
                  <a:schemeClr val="tx1"/>
                </a:solidFill>
                <a:latin typeface="Trebuchet MS" panose="020B0603020202020204" pitchFamily="34" charset="0"/>
              </a:rPr>
              <a:t>not</a:t>
            </a:r>
            <a:r>
              <a:rPr lang="en-US" altLang="en-US" sz="3000" dirty="0">
                <a:solidFill>
                  <a:schemeClr val="tx1"/>
                </a:solidFill>
                <a:latin typeface="Trebuchet MS" panose="020B0603020202020204" pitchFamily="34" charset="0"/>
              </a:rPr>
              <a:t> be required to take assessment tests.  </a:t>
            </a:r>
          </a:p>
          <a:p>
            <a:pPr marL="576072" indent="-457200">
              <a:defRPr/>
            </a:pPr>
            <a:endParaRPr lang="en-US" altLang="en-US" sz="3000" dirty="0">
              <a:solidFill>
                <a:schemeClr val="tx1"/>
              </a:solidFill>
              <a:latin typeface="Trebuchet MS" panose="020B0603020202020204" pitchFamily="34" charset="0"/>
            </a:endParaRPr>
          </a:p>
          <a:p>
            <a:pPr marL="576072" indent="-457200">
              <a:defRPr/>
            </a:pPr>
            <a:r>
              <a:rPr lang="en-US" altLang="en-US" sz="3000" dirty="0">
                <a:solidFill>
                  <a:schemeClr val="tx1"/>
                </a:solidFill>
                <a:latin typeface="Trebuchet MS" panose="020B0603020202020204" pitchFamily="34" charset="0"/>
              </a:rPr>
              <a:t>If under the Emergencies and Disasters Alternative criteria client is planning to go into WIOA funded training services, then prior to recording the training services, the internal logic within IWDS will require a Math and Reading test be recorded on or prior to the date the training service will begin.  </a:t>
            </a:r>
          </a:p>
          <a:p>
            <a:pPr marL="0" indent="0">
              <a:buNone/>
              <a:defRPr/>
            </a:pPr>
            <a:r>
              <a:rPr lang="en-US" altLang="en-US" sz="2800" dirty="0">
                <a:solidFill>
                  <a:schemeClr val="tx1"/>
                </a:solidFill>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1B2C29C1-AD32-4309-BA71-D763D9C97BE2}"/>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2604277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93CD-5A10-4AEA-BC09-D64C8F7AD9AC}"/>
              </a:ext>
            </a:extLst>
          </p:cNvPr>
          <p:cNvSpPr>
            <a:spLocks noGrp="1"/>
          </p:cNvSpPr>
          <p:nvPr>
            <p:ph type="title"/>
          </p:nvPr>
        </p:nvSpPr>
        <p:spPr/>
        <p:txBody>
          <a:bodyPr>
            <a:normAutofit fontScale="90000"/>
          </a:bodyPr>
          <a:lstStyle/>
          <a:p>
            <a:pPr algn="ctr"/>
            <a:r>
              <a:rPr lang="en-US" dirty="0"/>
              <a:t>Private Information Screen</a:t>
            </a:r>
          </a:p>
        </p:txBody>
      </p:sp>
      <p:sp>
        <p:nvSpPr>
          <p:cNvPr id="3" name="Content Placeholder 2">
            <a:extLst>
              <a:ext uri="{FF2B5EF4-FFF2-40B4-BE49-F238E27FC236}">
                <a16:creationId xmlns:a16="http://schemas.microsoft.com/office/drawing/2014/main" id="{5E75C42B-9EAB-4420-9582-20A33F88F2E0}"/>
              </a:ext>
            </a:extLst>
          </p:cNvPr>
          <p:cNvSpPr>
            <a:spLocks noGrp="1"/>
          </p:cNvSpPr>
          <p:nvPr>
            <p:ph idx="1"/>
          </p:nvPr>
        </p:nvSpPr>
        <p:spPr>
          <a:xfrm>
            <a:off x="838200" y="1718441"/>
            <a:ext cx="4522076" cy="4458522"/>
          </a:xfrm>
        </p:spPr>
        <p:txBody>
          <a:bodyPr>
            <a:normAutofit lnSpcReduction="10000"/>
          </a:bodyPr>
          <a:lstStyle/>
          <a:p>
            <a:r>
              <a:rPr lang="en-US" dirty="0">
                <a:solidFill>
                  <a:schemeClr val="tx1"/>
                </a:solidFill>
                <a:latin typeface="Trebuchet MS" panose="020B0603020202020204" pitchFamily="34" charset="0"/>
              </a:rPr>
              <a:t>On any WIOA application in IWDS, there must be a “Yes” to the question of “Authorized to Work in the USA” question before the client will be determined eligible for any WIOA program.</a:t>
            </a:r>
          </a:p>
          <a:p>
            <a:r>
              <a:rPr lang="en-US" dirty="0">
                <a:solidFill>
                  <a:schemeClr val="tx1"/>
                </a:solidFill>
                <a:latin typeface="Trebuchet MS" panose="020B0603020202020204" pitchFamily="34" charset="0"/>
              </a:rPr>
              <a:t>At certification there must be documentation to support the “Yes” response.</a:t>
            </a:r>
          </a:p>
        </p:txBody>
      </p:sp>
      <p:sp>
        <p:nvSpPr>
          <p:cNvPr id="4" name="Footer Placeholder 3">
            <a:extLst>
              <a:ext uri="{FF2B5EF4-FFF2-40B4-BE49-F238E27FC236}">
                <a16:creationId xmlns:a16="http://schemas.microsoft.com/office/drawing/2014/main" id="{CA59E7AA-C11E-47F9-980E-2A88122C39DC}"/>
              </a:ext>
            </a:extLst>
          </p:cNvPr>
          <p:cNvSpPr>
            <a:spLocks noGrp="1"/>
          </p:cNvSpPr>
          <p:nvPr>
            <p:ph type="ftr" sz="quarter" idx="11"/>
          </p:nvPr>
        </p:nvSpPr>
        <p:spPr/>
        <p:txBody>
          <a:bodyPr/>
          <a:lstStyle/>
          <a:p>
            <a:r>
              <a:rPr lang="en-US" dirty="0"/>
              <a:t>October 26th, 2022</a:t>
            </a:r>
          </a:p>
        </p:txBody>
      </p:sp>
      <p:pic>
        <p:nvPicPr>
          <p:cNvPr id="8" name="Picture 7">
            <a:extLst>
              <a:ext uri="{FF2B5EF4-FFF2-40B4-BE49-F238E27FC236}">
                <a16:creationId xmlns:a16="http://schemas.microsoft.com/office/drawing/2014/main" id="{0938C50D-7224-4E85-931A-0DF71CEB8A1E}"/>
              </a:ext>
            </a:extLst>
          </p:cNvPr>
          <p:cNvPicPr>
            <a:picLocks noChangeAspect="1"/>
          </p:cNvPicPr>
          <p:nvPr/>
        </p:nvPicPr>
        <p:blipFill>
          <a:blip r:embed="rId2"/>
          <a:stretch>
            <a:fillRect/>
          </a:stretch>
        </p:blipFill>
        <p:spPr>
          <a:xfrm>
            <a:off x="5759853" y="1513491"/>
            <a:ext cx="5067300" cy="3894082"/>
          </a:xfrm>
          <a:prstGeom prst="rect">
            <a:avLst/>
          </a:prstGeom>
        </p:spPr>
      </p:pic>
      <p:sp>
        <p:nvSpPr>
          <p:cNvPr id="9" name="Left Arrow 4">
            <a:extLst>
              <a:ext uri="{FF2B5EF4-FFF2-40B4-BE49-F238E27FC236}">
                <a16:creationId xmlns:a16="http://schemas.microsoft.com/office/drawing/2014/main" id="{BEB792A0-6D3E-453E-946F-839813A5F608}"/>
              </a:ext>
            </a:extLst>
          </p:cNvPr>
          <p:cNvSpPr/>
          <p:nvPr/>
        </p:nvSpPr>
        <p:spPr>
          <a:xfrm>
            <a:off x="8293503" y="5166400"/>
            <a:ext cx="779704" cy="2246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0413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5024-EB0D-4769-9FE1-C1F6C854EE7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Private Information Screen</a:t>
            </a:r>
          </a:p>
        </p:txBody>
      </p:sp>
      <p:sp>
        <p:nvSpPr>
          <p:cNvPr id="3" name="Content Placeholder 2">
            <a:extLst>
              <a:ext uri="{FF2B5EF4-FFF2-40B4-BE49-F238E27FC236}">
                <a16:creationId xmlns:a16="http://schemas.microsoft.com/office/drawing/2014/main" id="{70D06180-E13F-42EB-B10D-DAD96801BE48}"/>
              </a:ext>
            </a:extLst>
          </p:cNvPr>
          <p:cNvSpPr>
            <a:spLocks noGrp="1"/>
          </p:cNvSpPr>
          <p:nvPr>
            <p:ph idx="1"/>
          </p:nvPr>
        </p:nvSpPr>
        <p:spPr>
          <a:xfrm>
            <a:off x="488731" y="1720244"/>
            <a:ext cx="5614891" cy="4456719"/>
          </a:xfrm>
        </p:spPr>
        <p:txBody>
          <a:bodyPr>
            <a:normAutofit/>
          </a:bodyPr>
          <a:lstStyle/>
          <a:p>
            <a:r>
              <a:rPr lang="en-US" dirty="0">
                <a:solidFill>
                  <a:schemeClr val="tx1"/>
                </a:solidFill>
                <a:latin typeface="Trebuchet MS" panose="020B0603020202020204" pitchFamily="34" charset="0"/>
              </a:rPr>
              <a:t>If “Gender at Birth” is male, and the birth date is on or after 1/1/1960, then the “Selective Service Compliance” questions  must either be populated with “Yes” or “Locally Approved Selective Service Waiver”.  </a:t>
            </a:r>
          </a:p>
          <a:p>
            <a:r>
              <a:rPr lang="en-US" dirty="0">
                <a:solidFill>
                  <a:schemeClr val="tx1"/>
                </a:solidFill>
                <a:latin typeface="Trebuchet MS" panose="020B0603020202020204" pitchFamily="34" charset="0"/>
              </a:rPr>
              <a:t>This example client was born prior to 1/1/1960, so the correct response was “Not Applicable”.</a:t>
            </a:r>
          </a:p>
        </p:txBody>
      </p:sp>
      <p:sp>
        <p:nvSpPr>
          <p:cNvPr id="4" name="Footer Placeholder 3">
            <a:extLst>
              <a:ext uri="{FF2B5EF4-FFF2-40B4-BE49-F238E27FC236}">
                <a16:creationId xmlns:a16="http://schemas.microsoft.com/office/drawing/2014/main" id="{E5DC2E09-A9BB-4C6D-9B19-90BBD658FF62}"/>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A8BE93A6-4B06-4763-AD4B-A7D688731641}"/>
              </a:ext>
            </a:extLst>
          </p:cNvPr>
          <p:cNvPicPr>
            <a:picLocks noChangeAspect="1"/>
          </p:cNvPicPr>
          <p:nvPr/>
        </p:nvPicPr>
        <p:blipFill>
          <a:blip r:embed="rId2"/>
          <a:stretch>
            <a:fillRect/>
          </a:stretch>
        </p:blipFill>
        <p:spPr>
          <a:xfrm>
            <a:off x="6103622" y="1623848"/>
            <a:ext cx="5143500" cy="4456719"/>
          </a:xfrm>
          <a:prstGeom prst="rect">
            <a:avLst/>
          </a:prstGeom>
        </p:spPr>
      </p:pic>
      <p:sp>
        <p:nvSpPr>
          <p:cNvPr id="7" name="Left Arrow 4">
            <a:extLst>
              <a:ext uri="{FF2B5EF4-FFF2-40B4-BE49-F238E27FC236}">
                <a16:creationId xmlns:a16="http://schemas.microsoft.com/office/drawing/2014/main" id="{31CD0869-E2FD-4A85-8002-D7D9AF59116C}"/>
              </a:ext>
            </a:extLst>
          </p:cNvPr>
          <p:cNvSpPr/>
          <p:nvPr/>
        </p:nvSpPr>
        <p:spPr>
          <a:xfrm>
            <a:off x="9073207" y="5655131"/>
            <a:ext cx="779704" cy="2246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3881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5BC9-604C-4949-A59D-0003F99A9F49}"/>
              </a:ext>
            </a:extLst>
          </p:cNvPr>
          <p:cNvSpPr>
            <a:spLocks noGrp="1"/>
          </p:cNvSpPr>
          <p:nvPr>
            <p:ph type="title"/>
          </p:nvPr>
        </p:nvSpPr>
        <p:spPr/>
        <p:txBody>
          <a:bodyPr>
            <a:normAutofit fontScale="90000"/>
          </a:bodyPr>
          <a:lstStyle/>
          <a:p>
            <a:pPr algn="ctr"/>
            <a:r>
              <a:rPr lang="en-US" dirty="0"/>
              <a:t>Assessment Tests</a:t>
            </a:r>
          </a:p>
        </p:txBody>
      </p:sp>
      <p:sp>
        <p:nvSpPr>
          <p:cNvPr id="3" name="Content Placeholder 2">
            <a:extLst>
              <a:ext uri="{FF2B5EF4-FFF2-40B4-BE49-F238E27FC236}">
                <a16:creationId xmlns:a16="http://schemas.microsoft.com/office/drawing/2014/main" id="{C4DC6D7C-C5F1-4800-A628-A2E08482624D}"/>
              </a:ext>
            </a:extLst>
          </p:cNvPr>
          <p:cNvSpPr>
            <a:spLocks noGrp="1"/>
          </p:cNvSpPr>
          <p:nvPr>
            <p:ph idx="1"/>
          </p:nvPr>
        </p:nvSpPr>
        <p:spPr>
          <a:xfrm>
            <a:off x="274321" y="1889760"/>
            <a:ext cx="4419599" cy="4287203"/>
          </a:xfrm>
        </p:spPr>
        <p:txBody>
          <a:bodyPr>
            <a:normAutofit/>
          </a:bodyPr>
          <a:lstStyle/>
          <a:p>
            <a:pPr marL="118872" indent="0">
              <a:buNone/>
              <a:defRPr/>
            </a:pPr>
            <a:r>
              <a:rPr lang="en-US" altLang="en-US" dirty="0">
                <a:solidFill>
                  <a:schemeClr val="tx1"/>
                </a:solidFill>
                <a:latin typeface="Trebuchet MS" panose="020B0603020202020204" pitchFamily="34" charset="0"/>
              </a:rPr>
              <a:t>As previously mentioned, unless going into WIOA funded training services, the Emergencies and Disasters eligibility certification does not require the client to take Math and Reading Assessment tests. </a:t>
            </a:r>
          </a:p>
          <a:p>
            <a:endParaRPr lang="en-US" dirty="0"/>
          </a:p>
        </p:txBody>
      </p:sp>
      <p:sp>
        <p:nvSpPr>
          <p:cNvPr id="4" name="Footer Placeholder 3">
            <a:extLst>
              <a:ext uri="{FF2B5EF4-FFF2-40B4-BE49-F238E27FC236}">
                <a16:creationId xmlns:a16="http://schemas.microsoft.com/office/drawing/2014/main" id="{249A7ACB-1D1C-44A2-A4FB-F8AC6743B0B7}"/>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1F5ECE74-1C5B-4BB2-947B-77DA4B325803}"/>
              </a:ext>
            </a:extLst>
          </p:cNvPr>
          <p:cNvPicPr>
            <a:picLocks noChangeAspect="1"/>
          </p:cNvPicPr>
          <p:nvPr/>
        </p:nvPicPr>
        <p:blipFill>
          <a:blip r:embed="rId2"/>
          <a:stretch>
            <a:fillRect/>
          </a:stretch>
        </p:blipFill>
        <p:spPr>
          <a:xfrm>
            <a:off x="5095875" y="2059157"/>
            <a:ext cx="6115050" cy="3409950"/>
          </a:xfrm>
          <a:prstGeom prst="rect">
            <a:avLst/>
          </a:prstGeom>
        </p:spPr>
      </p:pic>
    </p:spTree>
    <p:extLst>
      <p:ext uri="{BB962C8B-B14F-4D97-AF65-F5344CB8AC3E}">
        <p14:creationId xmlns:p14="http://schemas.microsoft.com/office/powerpoint/2010/main" val="1721000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BDE0-2B41-41FB-B0D4-00E3A9A49019}"/>
              </a:ext>
            </a:extLst>
          </p:cNvPr>
          <p:cNvSpPr>
            <a:spLocks noGrp="1"/>
          </p:cNvSpPr>
          <p:nvPr>
            <p:ph type="title"/>
          </p:nvPr>
        </p:nvSpPr>
        <p:spPr/>
        <p:txBody>
          <a:bodyPr>
            <a:normAutofit fontScale="90000"/>
          </a:bodyPr>
          <a:lstStyle/>
          <a:p>
            <a:r>
              <a:rPr lang="en-US" dirty="0"/>
              <a:t>Dislocated worker Characteristics </a:t>
            </a:r>
          </a:p>
        </p:txBody>
      </p:sp>
      <p:sp>
        <p:nvSpPr>
          <p:cNvPr id="3" name="Content Placeholder 2">
            <a:extLst>
              <a:ext uri="{FF2B5EF4-FFF2-40B4-BE49-F238E27FC236}">
                <a16:creationId xmlns:a16="http://schemas.microsoft.com/office/drawing/2014/main" id="{758F64B7-9A35-4CD0-A8DB-67982D3BB207}"/>
              </a:ext>
            </a:extLst>
          </p:cNvPr>
          <p:cNvSpPr>
            <a:spLocks noGrp="1"/>
          </p:cNvSpPr>
          <p:nvPr>
            <p:ph idx="1"/>
          </p:nvPr>
        </p:nvSpPr>
        <p:spPr>
          <a:xfrm>
            <a:off x="838200" y="1876097"/>
            <a:ext cx="4380186" cy="4300866"/>
          </a:xfrm>
        </p:spPr>
        <p:txBody>
          <a:bodyPr>
            <a:normAutofit fontScale="92500" lnSpcReduction="20000"/>
          </a:bodyPr>
          <a:lstStyle/>
          <a:p>
            <a:r>
              <a:rPr lang="en-US" dirty="0">
                <a:solidFill>
                  <a:schemeClr val="tx1"/>
                </a:solidFill>
                <a:latin typeface="Trebuchet MS" panose="020B0603020202020204" pitchFamily="34" charset="0"/>
              </a:rPr>
              <a:t>This is the screen that will be getting modified for the new “Emergencies and Disasters” alternative eligibility criteria.  </a:t>
            </a:r>
          </a:p>
          <a:p>
            <a:r>
              <a:rPr lang="en-US" dirty="0">
                <a:solidFill>
                  <a:schemeClr val="tx1"/>
                </a:solidFill>
                <a:latin typeface="Trebuchet MS" panose="020B0603020202020204" pitchFamily="34" charset="0"/>
              </a:rPr>
              <a:t>The current middle four questions will be getting modified/replaced with the new alternative criteria questions as previously discussed.</a:t>
            </a:r>
          </a:p>
          <a:p>
            <a:r>
              <a:rPr lang="en-US" dirty="0">
                <a:solidFill>
                  <a:schemeClr val="tx1"/>
                </a:solidFill>
                <a:latin typeface="Trebuchet MS" panose="020B0603020202020204" pitchFamily="34" charset="0"/>
              </a:rPr>
              <a:t> As a reminder, the next slide will list the new questions being added.</a:t>
            </a:r>
          </a:p>
        </p:txBody>
      </p:sp>
      <p:sp>
        <p:nvSpPr>
          <p:cNvPr id="4" name="Footer Placeholder 3">
            <a:extLst>
              <a:ext uri="{FF2B5EF4-FFF2-40B4-BE49-F238E27FC236}">
                <a16:creationId xmlns:a16="http://schemas.microsoft.com/office/drawing/2014/main" id="{8FE2DFF4-BFE8-435B-82C5-FF71690218AC}"/>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78483356-0F8A-4B2D-A188-D32B9BEB85BF}"/>
              </a:ext>
            </a:extLst>
          </p:cNvPr>
          <p:cNvPicPr>
            <a:picLocks noChangeAspect="1"/>
          </p:cNvPicPr>
          <p:nvPr/>
        </p:nvPicPr>
        <p:blipFill>
          <a:blip r:embed="rId2"/>
          <a:stretch>
            <a:fillRect/>
          </a:stretch>
        </p:blipFill>
        <p:spPr>
          <a:xfrm>
            <a:off x="5997978" y="1606605"/>
            <a:ext cx="4829175" cy="4562475"/>
          </a:xfrm>
          <a:prstGeom prst="rect">
            <a:avLst/>
          </a:prstGeom>
        </p:spPr>
      </p:pic>
    </p:spTree>
    <p:extLst>
      <p:ext uri="{BB962C8B-B14F-4D97-AF65-F5344CB8AC3E}">
        <p14:creationId xmlns:p14="http://schemas.microsoft.com/office/powerpoint/2010/main" val="3949209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1D19-6EDB-45CD-BD16-3E73DF151D4B}"/>
              </a:ext>
            </a:extLst>
          </p:cNvPr>
          <p:cNvSpPr>
            <a:spLocks noGrp="1"/>
          </p:cNvSpPr>
          <p:nvPr>
            <p:ph type="title"/>
          </p:nvPr>
        </p:nvSpPr>
        <p:spPr>
          <a:xfrm>
            <a:off x="2895600" y="610865"/>
            <a:ext cx="8290560" cy="561049"/>
          </a:xfrm>
        </p:spPr>
        <p:txBody>
          <a:bodyPr>
            <a:normAutofit fontScale="90000"/>
          </a:bodyPr>
          <a:lstStyle/>
          <a:p>
            <a:pPr algn="ctr"/>
            <a:r>
              <a:rPr lang="en-US" dirty="0">
                <a:latin typeface="Trebuchet MS" panose="020B0603020202020204" pitchFamily="34" charset="0"/>
              </a:rPr>
              <a:t>Emergencies and Disaster Criteria</a:t>
            </a:r>
          </a:p>
        </p:txBody>
      </p:sp>
      <p:sp>
        <p:nvSpPr>
          <p:cNvPr id="3" name="Content Placeholder 2">
            <a:extLst>
              <a:ext uri="{FF2B5EF4-FFF2-40B4-BE49-F238E27FC236}">
                <a16:creationId xmlns:a16="http://schemas.microsoft.com/office/drawing/2014/main" id="{EE142A48-3A9B-4E03-83AD-F0880D06A73D}"/>
              </a:ext>
            </a:extLst>
          </p:cNvPr>
          <p:cNvSpPr>
            <a:spLocks noGrp="1"/>
          </p:cNvSpPr>
          <p:nvPr>
            <p:ph idx="1"/>
          </p:nvPr>
        </p:nvSpPr>
        <p:spPr>
          <a:xfrm>
            <a:off x="838200" y="1844040"/>
            <a:ext cx="10515600" cy="4332923"/>
          </a:xfrm>
        </p:spPr>
        <p:txBody>
          <a:bodyPr>
            <a:normAutofit fontScale="55000" lnSpcReduction="20000"/>
          </a:bodyPr>
          <a:lstStyle/>
          <a:p>
            <a:pPr marL="0" marR="0" indent="0">
              <a:lnSpc>
                <a:spcPct val="107000"/>
              </a:lnSpc>
              <a:spcBef>
                <a:spcPts val="0"/>
              </a:spcBef>
              <a:spcAft>
                <a:spcPts val="800"/>
              </a:spcAft>
              <a:buNone/>
            </a:pPr>
            <a:r>
              <a:rPr lang="en-US" sz="33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Below are the seven (7) total alternative eligibility questions, any “Yes” response = eligible. </a:t>
            </a:r>
          </a:p>
          <a:p>
            <a:pPr marL="0" marR="0" indent="0">
              <a:lnSpc>
                <a:spcPct val="107000"/>
              </a:lnSpc>
              <a:spcBef>
                <a:spcPts val="0"/>
              </a:spcBef>
              <a:spcAft>
                <a:spcPts val="800"/>
              </a:spcAft>
              <a:buNone/>
            </a:pP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Client has no work history?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In the last twenty-four months has client held, or is currently holding, a temporary, seasonal, or day-to-day employment job?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In the last twenty-four months has client’s employment ended more than once?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Has client been unemployed for at least 6 of the past 13 weeks; or is unemployed and has a State or locally defined employment barrier?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Is client underemployed, works or needs to work multiple jobs, or is earning less than $15/hour?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For individuals who do not meet traditional Dislocated Worker criteria, was client laid off, fired, or voluntarily left their job due to the disaster/emergency?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Is client self-employed and is now significantly underemployed due to the disaster/emergency?</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indent="0">
              <a:buNone/>
            </a:pPr>
            <a:r>
              <a:rPr lang="en-US" sz="3300" b="1" dirty="0">
                <a:solidFill>
                  <a:schemeClr val="tx1"/>
                </a:solidFill>
                <a:latin typeface="Trebuchet MS" panose="020B0603020202020204" pitchFamily="34" charset="0"/>
              </a:rPr>
              <a:t>Documentation to support any “Yes” response to one or more of the questions above at certification will be the clients “Work History” or an “Applicant Statement” explaining how the client met the circumstances of the question.</a:t>
            </a:r>
          </a:p>
        </p:txBody>
      </p:sp>
      <p:sp>
        <p:nvSpPr>
          <p:cNvPr id="4" name="Footer Placeholder 3">
            <a:extLst>
              <a:ext uri="{FF2B5EF4-FFF2-40B4-BE49-F238E27FC236}">
                <a16:creationId xmlns:a16="http://schemas.microsoft.com/office/drawing/2014/main" id="{6F7933C1-B548-4479-B662-AAA83B9C0B97}"/>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056792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44FA-AD37-44BC-A51B-652C72AA7841}"/>
              </a:ext>
            </a:extLst>
          </p:cNvPr>
          <p:cNvSpPr>
            <a:spLocks noGrp="1"/>
          </p:cNvSpPr>
          <p:nvPr>
            <p:ph type="title"/>
          </p:nvPr>
        </p:nvSpPr>
        <p:spPr>
          <a:xfrm>
            <a:off x="3211010" y="335281"/>
            <a:ext cx="7616143" cy="1002982"/>
          </a:xfrm>
        </p:spPr>
        <p:txBody>
          <a:bodyPr>
            <a:normAutofit fontScale="90000"/>
          </a:bodyPr>
          <a:lstStyle/>
          <a:p>
            <a:pPr algn="ctr"/>
            <a:r>
              <a:rPr lang="en-US" dirty="0">
                <a:latin typeface="Trebuchet MS" panose="020B0603020202020204" pitchFamily="34" charset="0"/>
              </a:rPr>
              <a:t>Bottom of Dislocated Worker Characteristics Screen</a:t>
            </a:r>
          </a:p>
        </p:txBody>
      </p:sp>
      <p:sp>
        <p:nvSpPr>
          <p:cNvPr id="3" name="Content Placeholder 2">
            <a:extLst>
              <a:ext uri="{FF2B5EF4-FFF2-40B4-BE49-F238E27FC236}">
                <a16:creationId xmlns:a16="http://schemas.microsoft.com/office/drawing/2014/main" id="{11579447-6785-4E39-AF0F-DE1857D7D456}"/>
              </a:ext>
            </a:extLst>
          </p:cNvPr>
          <p:cNvSpPr>
            <a:spLocks noGrp="1"/>
          </p:cNvSpPr>
          <p:nvPr>
            <p:ph idx="1"/>
          </p:nvPr>
        </p:nvSpPr>
        <p:spPr>
          <a:xfrm>
            <a:off x="838200" y="1848803"/>
            <a:ext cx="4175760" cy="4332923"/>
          </a:xfrm>
        </p:spPr>
        <p:txBody>
          <a:bodyPr>
            <a:normAutofit fontScale="92500" lnSpcReduction="10000"/>
          </a:bodyPr>
          <a:lstStyle/>
          <a:p>
            <a:r>
              <a:rPr lang="en-US" sz="2400" dirty="0">
                <a:solidFill>
                  <a:schemeClr val="tx1"/>
                </a:solidFill>
                <a:latin typeface="Trebuchet MS" panose="020B0603020202020204" pitchFamily="34" charset="0"/>
              </a:rPr>
              <a:t>On the bottom of the Dislocated Worker Characteristics screen are four questions that will require responses for any client that is going to receive “Disaster Recovery Level” services.</a:t>
            </a:r>
          </a:p>
          <a:p>
            <a:r>
              <a:rPr lang="en-US" altLang="en-US" sz="2400" dirty="0">
                <a:solidFill>
                  <a:schemeClr val="tx1"/>
                </a:solidFill>
                <a:latin typeface="Trebuchet MS" panose="020B0603020202020204" pitchFamily="34" charset="0"/>
              </a:rPr>
              <a:t>“Disaster Recovery Level” services, which include Disaster Relief Employment, Disaster Relief Safety Training, and Disaster Relief Employment Supportive Services.</a:t>
            </a:r>
            <a:endParaRPr lang="en-US" sz="2400"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C262D5AD-CBA3-4706-B0C0-04596B035AEA}"/>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E157BA0F-681A-4DE5-91C5-AC8CC65FCF51}"/>
              </a:ext>
            </a:extLst>
          </p:cNvPr>
          <p:cNvPicPr>
            <a:picLocks noChangeAspect="1"/>
          </p:cNvPicPr>
          <p:nvPr/>
        </p:nvPicPr>
        <p:blipFill>
          <a:blip r:embed="rId2"/>
          <a:stretch>
            <a:fillRect/>
          </a:stretch>
        </p:blipFill>
        <p:spPr>
          <a:xfrm>
            <a:off x="5334000" y="1447800"/>
            <a:ext cx="6370319" cy="4908550"/>
          </a:xfrm>
          <a:prstGeom prst="rect">
            <a:avLst/>
          </a:prstGeom>
        </p:spPr>
      </p:pic>
    </p:spTree>
    <p:extLst>
      <p:ext uri="{BB962C8B-B14F-4D97-AF65-F5344CB8AC3E}">
        <p14:creationId xmlns:p14="http://schemas.microsoft.com/office/powerpoint/2010/main" val="2268530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476D-BB86-46F5-AE5D-51966E56CA8D}"/>
              </a:ext>
            </a:extLst>
          </p:cNvPr>
          <p:cNvSpPr>
            <a:spLocks noGrp="1"/>
          </p:cNvSpPr>
          <p:nvPr>
            <p:ph type="title"/>
          </p:nvPr>
        </p:nvSpPr>
        <p:spPr>
          <a:xfrm>
            <a:off x="3211010" y="457201"/>
            <a:ext cx="7616143" cy="1051560"/>
          </a:xfrm>
        </p:spPr>
        <p:txBody>
          <a:bodyPr>
            <a:normAutofit fontScale="90000"/>
          </a:bodyPr>
          <a:lstStyle/>
          <a:p>
            <a:pPr algn="ctr"/>
            <a:r>
              <a:rPr lang="en-US" dirty="0">
                <a:latin typeface="Trebuchet MS" panose="020B0603020202020204" pitchFamily="34" charset="0"/>
              </a:rPr>
              <a:t>Required and Allowed for DWG Disaster Only Questions</a:t>
            </a:r>
          </a:p>
        </p:txBody>
      </p:sp>
      <p:sp>
        <p:nvSpPr>
          <p:cNvPr id="3" name="Content Placeholder 2">
            <a:extLst>
              <a:ext uri="{FF2B5EF4-FFF2-40B4-BE49-F238E27FC236}">
                <a16:creationId xmlns:a16="http://schemas.microsoft.com/office/drawing/2014/main" id="{3436B40C-A53E-4F02-83D3-C8E97F9463B0}"/>
              </a:ext>
            </a:extLst>
          </p:cNvPr>
          <p:cNvSpPr>
            <a:spLocks noGrp="1"/>
          </p:cNvSpPr>
          <p:nvPr>
            <p:ph idx="1"/>
          </p:nvPr>
        </p:nvSpPr>
        <p:spPr>
          <a:xfrm>
            <a:off x="838200" y="1814272"/>
            <a:ext cx="11033760" cy="4362692"/>
          </a:xfrm>
        </p:spPr>
        <p:txBody>
          <a:bodyPr>
            <a:normAutofit/>
          </a:bodyPr>
          <a:lstStyle/>
          <a:p>
            <a:r>
              <a:rPr lang="en-US" altLang="en-US" sz="2400" dirty="0">
                <a:solidFill>
                  <a:schemeClr val="tx1"/>
                </a:solidFill>
                <a:latin typeface="Trebuchet MS" panose="020B0603020202020204" pitchFamily="34" charset="0"/>
              </a:rPr>
              <a:t>These questions are not needed for certification under either Emergencies and Disasters alternative eligibility criteria or under traditional Dislocated Worker eligibility.</a:t>
            </a:r>
          </a:p>
          <a:p>
            <a:r>
              <a:rPr lang="en-US" altLang="en-US" sz="2400" dirty="0">
                <a:solidFill>
                  <a:schemeClr val="tx1"/>
                </a:solidFill>
                <a:latin typeface="Trebuchet MS" panose="020B0603020202020204" pitchFamily="34" charset="0"/>
              </a:rPr>
              <a:t>The “</a:t>
            </a:r>
            <a:r>
              <a:rPr lang="en-US" altLang="en-US" sz="2400" b="1" dirty="0">
                <a:solidFill>
                  <a:schemeClr val="tx1"/>
                </a:solidFill>
                <a:latin typeface="Trebuchet MS" panose="020B0603020202020204" pitchFamily="34" charset="0"/>
              </a:rPr>
              <a:t>Required and  Allowed for DWG Disaster Only” </a:t>
            </a:r>
            <a:r>
              <a:rPr lang="en-US" altLang="en-US" sz="2400" dirty="0">
                <a:solidFill>
                  <a:schemeClr val="tx1"/>
                </a:solidFill>
                <a:latin typeface="Trebuchet MS" panose="020B0603020202020204" pitchFamily="34" charset="0"/>
              </a:rPr>
              <a:t>questions</a:t>
            </a:r>
            <a:r>
              <a:rPr lang="en-US" altLang="en-US" sz="2400" b="1" dirty="0">
                <a:solidFill>
                  <a:schemeClr val="tx1"/>
                </a:solidFill>
                <a:latin typeface="Trebuchet MS" panose="020B0603020202020204" pitchFamily="34" charset="0"/>
              </a:rPr>
              <a:t> </a:t>
            </a:r>
            <a:r>
              <a:rPr lang="en-US" altLang="en-US" sz="2400" dirty="0">
                <a:solidFill>
                  <a:schemeClr val="tx1"/>
                </a:solidFill>
                <a:latin typeface="Trebuchet MS" panose="020B0603020202020204" pitchFamily="34" charset="0"/>
              </a:rPr>
              <a:t>must be completed for any client that will be enrolled in “Disaster Recovery Level” services, which include Disaster Relief Employment, Disaster Relief Safety Training, and Disaster Relief Employment Supportive Services.   </a:t>
            </a:r>
            <a:endParaRPr lang="en-US" sz="2400"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6CB1E1A5-1E02-4762-BA90-F0F0A9CC05D3}"/>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1FD826DF-0D5D-46F9-A55F-48A992C895AC}"/>
              </a:ext>
            </a:extLst>
          </p:cNvPr>
          <p:cNvPicPr>
            <a:picLocks noChangeAspect="1"/>
          </p:cNvPicPr>
          <p:nvPr/>
        </p:nvPicPr>
        <p:blipFill>
          <a:blip r:embed="rId2"/>
          <a:stretch>
            <a:fillRect/>
          </a:stretch>
        </p:blipFill>
        <p:spPr>
          <a:xfrm>
            <a:off x="2739443" y="4410497"/>
            <a:ext cx="8087710" cy="1856160"/>
          </a:xfrm>
          <a:prstGeom prst="rect">
            <a:avLst/>
          </a:prstGeom>
        </p:spPr>
      </p:pic>
    </p:spTree>
    <p:extLst>
      <p:ext uri="{BB962C8B-B14F-4D97-AF65-F5344CB8AC3E}">
        <p14:creationId xmlns:p14="http://schemas.microsoft.com/office/powerpoint/2010/main" val="370595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C18-E2CB-4059-BBA3-08B41A6BF926}"/>
              </a:ext>
            </a:extLst>
          </p:cNvPr>
          <p:cNvSpPr>
            <a:spLocks noGrp="1"/>
          </p:cNvSpPr>
          <p:nvPr>
            <p:ph type="title"/>
          </p:nvPr>
        </p:nvSpPr>
        <p:spPr>
          <a:xfrm>
            <a:off x="2686050" y="610865"/>
            <a:ext cx="9144000" cy="894085"/>
          </a:xfrm>
        </p:spPr>
        <p:txBody>
          <a:bodyPr>
            <a:noAutofit/>
          </a:bodyPr>
          <a:lstStyle/>
          <a:p>
            <a:pPr algn="ctr"/>
            <a:r>
              <a:rPr lang="en-US" altLang="en-US" sz="4000" b="1" dirty="0">
                <a:latin typeface="Trebuchet MS" panose="020B0603020202020204" pitchFamily="34" charset="0"/>
              </a:rPr>
              <a:t>Emergency and Disaster Participants</a:t>
            </a:r>
            <a:endParaRPr lang="en-US" sz="40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FB1A335A-9326-4D20-B370-81F7A707007C}"/>
              </a:ext>
            </a:extLst>
          </p:cNvPr>
          <p:cNvSpPr>
            <a:spLocks noGrp="1"/>
          </p:cNvSpPr>
          <p:nvPr>
            <p:ph idx="1"/>
          </p:nvPr>
        </p:nvSpPr>
        <p:spPr/>
        <p:txBody>
          <a:bodyPr>
            <a:normAutofit lnSpcReduction="10000"/>
          </a:bodyPr>
          <a:lstStyle/>
          <a:p>
            <a:r>
              <a:rPr lang="en-US" altLang="en-US" sz="3200" dirty="0">
                <a:solidFill>
                  <a:schemeClr val="tx1"/>
                </a:solidFill>
                <a:latin typeface="Trebuchet MS" panose="020B0603020202020204" pitchFamily="34" charset="0"/>
              </a:rPr>
              <a:t>These grants allow any traditional Dislocated Worker client to receive services under any Emergency and Disaster grant.</a:t>
            </a:r>
          </a:p>
          <a:p>
            <a:r>
              <a:rPr lang="en-US" altLang="en-US" sz="3200" dirty="0">
                <a:solidFill>
                  <a:schemeClr val="tx1"/>
                </a:solidFill>
                <a:latin typeface="Trebuchet MS" panose="020B0603020202020204" pitchFamily="34" charset="0"/>
              </a:rPr>
              <a:t>In addition, there is new alternative criteria that is being added for individuals who would not meet traditional Dislocated Worker criteria but would meet any of the alternative Emergency and Disaster criteria that has been established.</a:t>
            </a:r>
          </a:p>
          <a:p>
            <a:pPr marL="0" indent="0">
              <a:buNone/>
            </a:pPr>
            <a:r>
              <a:rPr lang="en-US" sz="2600" dirty="0">
                <a:solidFill>
                  <a:schemeClr val="tx1"/>
                </a:solidFill>
                <a:latin typeface="Trebuchet MS" panose="020B0603020202020204" pitchFamily="34" charset="0"/>
              </a:rPr>
              <a:t> </a:t>
            </a:r>
            <a:endParaRPr lang="en-US" sz="2000" dirty="0">
              <a:solidFill>
                <a:schemeClr val="tx1"/>
              </a:solidFill>
              <a:latin typeface="Trebuchet MS" panose="020B0603020202020204" pitchFamily="34" charset="0"/>
            </a:endParaRPr>
          </a:p>
          <a:p>
            <a:pPr marL="0" indent="0">
              <a:buNone/>
            </a:pPr>
            <a:endParaRPr lang="en-US" altLang="en-US" sz="28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07A74549-DFA7-4FE8-AF97-AC85EF4168F2}"/>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150958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9D98-3668-4446-A031-E96CBB9679F0}"/>
              </a:ext>
            </a:extLst>
          </p:cNvPr>
          <p:cNvSpPr>
            <a:spLocks noGrp="1"/>
          </p:cNvSpPr>
          <p:nvPr>
            <p:ph type="title"/>
          </p:nvPr>
        </p:nvSpPr>
        <p:spPr>
          <a:xfrm>
            <a:off x="3211010" y="396241"/>
            <a:ext cx="7616143" cy="1066800"/>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A2633C06-708F-49F8-9781-CF4994D707E2}"/>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“Received Physical” is tied to any planned Disaster Relief Employment.</a:t>
            </a:r>
          </a:p>
          <a:p>
            <a:r>
              <a:rPr lang="en-US" altLang="en-US" sz="2800" dirty="0">
                <a:solidFill>
                  <a:schemeClr val="tx1"/>
                </a:solidFill>
                <a:latin typeface="Trebuchet MS" panose="020B0603020202020204" pitchFamily="34" charset="0"/>
              </a:rPr>
              <a:t>This question only needs to have a response if the client is going into any “Disaster Recovery Level” services, such as Disaster Relief Employment.  </a:t>
            </a:r>
          </a:p>
          <a:p>
            <a:endParaRPr lang="en-US" dirty="0"/>
          </a:p>
        </p:txBody>
      </p:sp>
      <p:sp>
        <p:nvSpPr>
          <p:cNvPr id="4" name="Footer Placeholder 3">
            <a:extLst>
              <a:ext uri="{FF2B5EF4-FFF2-40B4-BE49-F238E27FC236}">
                <a16:creationId xmlns:a16="http://schemas.microsoft.com/office/drawing/2014/main" id="{65A43CC3-DC1D-42D4-A2E5-EA6449AC61FD}"/>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42A6277C-FB34-4F5C-9784-C7D800E2DE1C}"/>
              </a:ext>
            </a:extLst>
          </p:cNvPr>
          <p:cNvPicPr>
            <a:picLocks noChangeAspect="1"/>
          </p:cNvPicPr>
          <p:nvPr/>
        </p:nvPicPr>
        <p:blipFill>
          <a:blip r:embed="rId2"/>
          <a:stretch>
            <a:fillRect/>
          </a:stretch>
        </p:blipFill>
        <p:spPr>
          <a:xfrm>
            <a:off x="3514134" y="4356571"/>
            <a:ext cx="6327884" cy="1576552"/>
          </a:xfrm>
          <a:prstGeom prst="rect">
            <a:avLst/>
          </a:prstGeom>
        </p:spPr>
      </p:pic>
    </p:spTree>
    <p:extLst>
      <p:ext uri="{BB962C8B-B14F-4D97-AF65-F5344CB8AC3E}">
        <p14:creationId xmlns:p14="http://schemas.microsoft.com/office/powerpoint/2010/main" val="1727756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2A60-76A0-44E5-B1F3-69E3D98EAFFB}"/>
              </a:ext>
            </a:extLst>
          </p:cNvPr>
          <p:cNvSpPr>
            <a:spLocks noGrp="1"/>
          </p:cNvSpPr>
          <p:nvPr>
            <p:ph type="title"/>
          </p:nvPr>
        </p:nvSpPr>
        <p:spPr>
          <a:xfrm>
            <a:off x="3211010" y="365761"/>
            <a:ext cx="7616143" cy="1051560"/>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AA81F924-E7CE-4249-86A5-2B0ECE8B43CF}"/>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“Received Tetanus Shot” is tied to any planned Disaster Relief Employment.</a:t>
            </a:r>
          </a:p>
          <a:p>
            <a:r>
              <a:rPr lang="en-US" altLang="en-US" sz="2800" dirty="0">
                <a:solidFill>
                  <a:schemeClr val="tx1"/>
                </a:solidFill>
                <a:latin typeface="Trebuchet MS" panose="020B0603020202020204" pitchFamily="34" charset="0"/>
              </a:rPr>
              <a:t>This question only needs to have a response if the client is going into any “Disaster Recovery Level” services, such as Disaster Relief Employment.  </a:t>
            </a:r>
          </a:p>
          <a:p>
            <a:endParaRPr lang="en-US" dirty="0"/>
          </a:p>
        </p:txBody>
      </p:sp>
      <p:sp>
        <p:nvSpPr>
          <p:cNvPr id="4" name="Footer Placeholder 3">
            <a:extLst>
              <a:ext uri="{FF2B5EF4-FFF2-40B4-BE49-F238E27FC236}">
                <a16:creationId xmlns:a16="http://schemas.microsoft.com/office/drawing/2014/main" id="{B8F19784-BE7A-4C18-B269-FA22F9600D20}"/>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C0568DEA-AE6E-4FA7-9E84-A1BBFD6E4A77}"/>
              </a:ext>
            </a:extLst>
          </p:cNvPr>
          <p:cNvPicPr>
            <a:picLocks noChangeAspect="1"/>
          </p:cNvPicPr>
          <p:nvPr/>
        </p:nvPicPr>
        <p:blipFill>
          <a:blip r:embed="rId2"/>
          <a:stretch>
            <a:fillRect/>
          </a:stretch>
        </p:blipFill>
        <p:spPr>
          <a:xfrm>
            <a:off x="3584028" y="4529137"/>
            <a:ext cx="6048375" cy="1552575"/>
          </a:xfrm>
          <a:prstGeom prst="rect">
            <a:avLst/>
          </a:prstGeom>
        </p:spPr>
      </p:pic>
    </p:spTree>
    <p:extLst>
      <p:ext uri="{BB962C8B-B14F-4D97-AF65-F5344CB8AC3E}">
        <p14:creationId xmlns:p14="http://schemas.microsoft.com/office/powerpoint/2010/main" val="11754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A8E1-52A7-46A9-9E17-4E494EB9DC69}"/>
              </a:ext>
            </a:extLst>
          </p:cNvPr>
          <p:cNvSpPr>
            <a:spLocks noGrp="1"/>
          </p:cNvSpPr>
          <p:nvPr>
            <p:ph type="title"/>
          </p:nvPr>
        </p:nvSpPr>
        <p:spPr>
          <a:xfrm>
            <a:off x="3211010" y="472441"/>
            <a:ext cx="7616143" cy="1051560"/>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E1A72F04-9EAD-491C-A293-D8E3D75300A3}"/>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“Received Background Check” is tied to any planned Disaster Relief Employment.</a:t>
            </a:r>
          </a:p>
          <a:p>
            <a:r>
              <a:rPr lang="en-US" altLang="en-US" sz="2800" dirty="0">
                <a:solidFill>
                  <a:schemeClr val="tx1"/>
                </a:solidFill>
                <a:latin typeface="Trebuchet MS" panose="020B0603020202020204" pitchFamily="34" charset="0"/>
              </a:rPr>
              <a:t>This question only needs to have a response if the client is going into any “Disaster Recovery Level” services, such as Disaster Relief Employment.  </a:t>
            </a:r>
          </a:p>
          <a:p>
            <a:endParaRPr lang="en-US" dirty="0"/>
          </a:p>
        </p:txBody>
      </p:sp>
      <p:sp>
        <p:nvSpPr>
          <p:cNvPr id="4" name="Footer Placeholder 3">
            <a:extLst>
              <a:ext uri="{FF2B5EF4-FFF2-40B4-BE49-F238E27FC236}">
                <a16:creationId xmlns:a16="http://schemas.microsoft.com/office/drawing/2014/main" id="{668DD53A-9387-4BF1-90AC-BB9A964AB067}"/>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D72FE1FE-2800-474B-BFD5-7400C16B332F}"/>
              </a:ext>
            </a:extLst>
          </p:cNvPr>
          <p:cNvPicPr>
            <a:picLocks noChangeAspect="1"/>
          </p:cNvPicPr>
          <p:nvPr/>
        </p:nvPicPr>
        <p:blipFill>
          <a:blip r:embed="rId2"/>
          <a:stretch>
            <a:fillRect/>
          </a:stretch>
        </p:blipFill>
        <p:spPr>
          <a:xfrm>
            <a:off x="3100387" y="4353582"/>
            <a:ext cx="5991225" cy="1619250"/>
          </a:xfrm>
          <a:prstGeom prst="rect">
            <a:avLst/>
          </a:prstGeom>
        </p:spPr>
      </p:pic>
    </p:spTree>
    <p:extLst>
      <p:ext uri="{BB962C8B-B14F-4D97-AF65-F5344CB8AC3E}">
        <p14:creationId xmlns:p14="http://schemas.microsoft.com/office/powerpoint/2010/main" val="846616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09FB-6A86-41C0-A603-4CEED46FA719}"/>
              </a:ext>
            </a:extLst>
          </p:cNvPr>
          <p:cNvSpPr>
            <a:spLocks noGrp="1"/>
          </p:cNvSpPr>
          <p:nvPr>
            <p:ph type="title"/>
          </p:nvPr>
        </p:nvSpPr>
        <p:spPr>
          <a:xfrm>
            <a:off x="3211010" y="396241"/>
            <a:ext cx="7616143" cy="1127760"/>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536CF8E8-D1BA-43BE-BD7A-DE580D239A5F}"/>
              </a:ext>
            </a:extLst>
          </p:cNvPr>
          <p:cNvSpPr>
            <a:spLocks noGrp="1"/>
          </p:cNvSpPr>
          <p:nvPr>
            <p:ph idx="1"/>
          </p:nvPr>
        </p:nvSpPr>
        <p:spPr>
          <a:xfrm>
            <a:off x="838200" y="1708151"/>
            <a:ext cx="10515600" cy="4468812"/>
          </a:xfrm>
        </p:spPr>
        <p:txBody>
          <a:bodyPr/>
          <a:lstStyle/>
          <a:p>
            <a:r>
              <a:rPr lang="en-US" altLang="en-US" sz="2800" dirty="0">
                <a:solidFill>
                  <a:schemeClr val="tx1"/>
                </a:solidFill>
                <a:latin typeface="Trebuchet MS" panose="020B0603020202020204" pitchFamily="34" charset="0"/>
              </a:rPr>
              <a:t>“Received Drug Screening” is tied to any planned Disaster Relief Employment.</a:t>
            </a:r>
          </a:p>
          <a:p>
            <a:r>
              <a:rPr lang="en-US" altLang="en-US" sz="2800" dirty="0">
                <a:solidFill>
                  <a:schemeClr val="tx1"/>
                </a:solidFill>
                <a:latin typeface="Trebuchet MS" panose="020B0603020202020204" pitchFamily="34" charset="0"/>
              </a:rPr>
              <a:t>This question only needs to have a response if the client is going into any “Disaster Recovery Level” services, such as Disaster Relief Employment.  </a:t>
            </a:r>
          </a:p>
          <a:p>
            <a:endParaRPr lang="en-US" dirty="0"/>
          </a:p>
        </p:txBody>
      </p:sp>
      <p:sp>
        <p:nvSpPr>
          <p:cNvPr id="4" name="Footer Placeholder 3">
            <a:extLst>
              <a:ext uri="{FF2B5EF4-FFF2-40B4-BE49-F238E27FC236}">
                <a16:creationId xmlns:a16="http://schemas.microsoft.com/office/drawing/2014/main" id="{71918B8F-AA4C-4878-B19B-236B3272AD28}"/>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27A4FD13-9DC4-4ABF-B7C6-F079C1B97C28}"/>
              </a:ext>
            </a:extLst>
          </p:cNvPr>
          <p:cNvPicPr>
            <a:picLocks noChangeAspect="1"/>
          </p:cNvPicPr>
          <p:nvPr/>
        </p:nvPicPr>
        <p:blipFill>
          <a:blip r:embed="rId2"/>
          <a:stretch>
            <a:fillRect/>
          </a:stretch>
        </p:blipFill>
        <p:spPr>
          <a:xfrm>
            <a:off x="3740533" y="4235449"/>
            <a:ext cx="5972175" cy="1828800"/>
          </a:xfrm>
          <a:prstGeom prst="rect">
            <a:avLst/>
          </a:prstGeom>
        </p:spPr>
      </p:pic>
    </p:spTree>
    <p:extLst>
      <p:ext uri="{BB962C8B-B14F-4D97-AF65-F5344CB8AC3E}">
        <p14:creationId xmlns:p14="http://schemas.microsoft.com/office/powerpoint/2010/main" val="297805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6C33-EA48-4F58-AF36-6658E88DFF60}"/>
              </a:ext>
            </a:extLst>
          </p:cNvPr>
          <p:cNvSpPr>
            <a:spLocks noGrp="1"/>
          </p:cNvSpPr>
          <p:nvPr>
            <p:ph type="title"/>
          </p:nvPr>
        </p:nvSpPr>
        <p:spPr>
          <a:xfrm>
            <a:off x="3211010" y="610865"/>
            <a:ext cx="7616143" cy="958855"/>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C7AE19B7-6413-4F05-87C0-C2E6E212BA1E}"/>
              </a:ext>
            </a:extLst>
          </p:cNvPr>
          <p:cNvSpPr>
            <a:spLocks noGrp="1"/>
          </p:cNvSpPr>
          <p:nvPr>
            <p:ph idx="1"/>
          </p:nvPr>
        </p:nvSpPr>
        <p:spPr>
          <a:xfrm>
            <a:off x="838200" y="1874520"/>
            <a:ext cx="10515600" cy="4302443"/>
          </a:xfrm>
        </p:spPr>
        <p:txBody>
          <a:bodyPr>
            <a:normAutofit/>
          </a:bodyPr>
          <a:lstStyle/>
          <a:p>
            <a:r>
              <a:rPr lang="en-US" altLang="en-US" sz="2400" dirty="0">
                <a:solidFill>
                  <a:schemeClr val="tx1"/>
                </a:solidFill>
                <a:latin typeface="Trebuchet MS" panose="020B0603020202020204" pitchFamily="34" charset="0"/>
              </a:rPr>
              <a:t>As mentioned previously, these questions are not needed for certification under either Emergencies and Disasters alternative eligibility criteria or under traditional Dislocated Worker eligibility.</a:t>
            </a:r>
          </a:p>
          <a:p>
            <a:r>
              <a:rPr lang="en-US" altLang="en-US" sz="2400" dirty="0">
                <a:solidFill>
                  <a:schemeClr val="tx1"/>
                </a:solidFill>
                <a:latin typeface="Trebuchet MS" panose="020B0603020202020204" pitchFamily="34" charset="0"/>
              </a:rPr>
              <a:t>After certification, those four question can be populated and will be required if you attempt to enroll the client in any “Disaster Recovery Level” services: </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13041302-7CFF-49AF-9B2A-3E0397D38360}"/>
              </a:ext>
            </a:extLst>
          </p:cNvPr>
          <p:cNvSpPr>
            <a:spLocks noGrp="1"/>
          </p:cNvSpPr>
          <p:nvPr>
            <p:ph type="ftr" sz="quarter" idx="11"/>
          </p:nvPr>
        </p:nvSpPr>
        <p:spPr/>
        <p:txBody>
          <a:bodyPr/>
          <a:lstStyle/>
          <a:p>
            <a:r>
              <a:rPr lang="en-US" dirty="0"/>
              <a:t>October 26th, 2022</a:t>
            </a:r>
          </a:p>
        </p:txBody>
      </p:sp>
      <p:pic>
        <p:nvPicPr>
          <p:cNvPr id="5" name="Picture 4">
            <a:extLst>
              <a:ext uri="{FF2B5EF4-FFF2-40B4-BE49-F238E27FC236}">
                <a16:creationId xmlns:a16="http://schemas.microsoft.com/office/drawing/2014/main" id="{E729BD8A-C2EC-44B8-A849-E9BF0DE6BC16}"/>
              </a:ext>
            </a:extLst>
          </p:cNvPr>
          <p:cNvPicPr>
            <a:picLocks noChangeAspect="1"/>
          </p:cNvPicPr>
          <p:nvPr/>
        </p:nvPicPr>
        <p:blipFill>
          <a:blip r:embed="rId2"/>
          <a:stretch>
            <a:fillRect/>
          </a:stretch>
        </p:blipFill>
        <p:spPr>
          <a:xfrm>
            <a:off x="2052145" y="4320803"/>
            <a:ext cx="8087710" cy="1856160"/>
          </a:xfrm>
          <a:prstGeom prst="rect">
            <a:avLst/>
          </a:prstGeom>
        </p:spPr>
      </p:pic>
    </p:spTree>
    <p:extLst>
      <p:ext uri="{BB962C8B-B14F-4D97-AF65-F5344CB8AC3E}">
        <p14:creationId xmlns:p14="http://schemas.microsoft.com/office/powerpoint/2010/main" val="1028336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7251-5372-4A2F-9DA8-25407D573EE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List Work History</a:t>
            </a:r>
          </a:p>
        </p:txBody>
      </p:sp>
      <p:sp>
        <p:nvSpPr>
          <p:cNvPr id="3" name="Content Placeholder 2">
            <a:extLst>
              <a:ext uri="{FF2B5EF4-FFF2-40B4-BE49-F238E27FC236}">
                <a16:creationId xmlns:a16="http://schemas.microsoft.com/office/drawing/2014/main" id="{9CF11BEF-6CA2-49D0-8D3A-1B33E5DE4424}"/>
              </a:ext>
            </a:extLst>
          </p:cNvPr>
          <p:cNvSpPr>
            <a:spLocks noGrp="1"/>
          </p:cNvSpPr>
          <p:nvPr>
            <p:ph idx="1"/>
          </p:nvPr>
        </p:nvSpPr>
        <p:spPr>
          <a:xfrm>
            <a:off x="838200" y="1639614"/>
            <a:ext cx="4805855" cy="4537349"/>
          </a:xfrm>
        </p:spPr>
        <p:txBody>
          <a:bodyPr>
            <a:normAutofit lnSpcReduction="10000"/>
          </a:bodyPr>
          <a:lstStyle/>
          <a:p>
            <a:pPr marL="0" indent="0">
              <a:buNone/>
            </a:pPr>
            <a:r>
              <a:rPr lang="en-US" dirty="0">
                <a:solidFill>
                  <a:schemeClr val="tx1"/>
                </a:solidFill>
                <a:latin typeface="Trebuchet MS" panose="020B0603020202020204" pitchFamily="34" charset="0"/>
              </a:rPr>
              <a:t>Under the Emergencies and Disasters alternative eligibility criteria, there is no need to record a Dislocation job, as the eligibility is based on the responses to those seven (7) questions that will on the updated “Dislocated Worker Characteristics” screen discussed previously in this presentation.   </a:t>
            </a:r>
          </a:p>
        </p:txBody>
      </p:sp>
      <p:sp>
        <p:nvSpPr>
          <p:cNvPr id="4" name="Footer Placeholder 3">
            <a:extLst>
              <a:ext uri="{FF2B5EF4-FFF2-40B4-BE49-F238E27FC236}">
                <a16:creationId xmlns:a16="http://schemas.microsoft.com/office/drawing/2014/main" id="{CA269246-54B2-48D4-B8E4-4AFD00FEE581}"/>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A585F009-9677-4502-8438-A186B39314C6}"/>
              </a:ext>
            </a:extLst>
          </p:cNvPr>
          <p:cNvPicPr>
            <a:picLocks noChangeAspect="1"/>
          </p:cNvPicPr>
          <p:nvPr/>
        </p:nvPicPr>
        <p:blipFill>
          <a:blip r:embed="rId2"/>
          <a:stretch>
            <a:fillRect/>
          </a:stretch>
        </p:blipFill>
        <p:spPr>
          <a:xfrm>
            <a:off x="5897880" y="1920240"/>
            <a:ext cx="6096000" cy="3314700"/>
          </a:xfrm>
          <a:prstGeom prst="rect">
            <a:avLst/>
          </a:prstGeom>
        </p:spPr>
      </p:pic>
    </p:spTree>
    <p:extLst>
      <p:ext uri="{BB962C8B-B14F-4D97-AF65-F5344CB8AC3E}">
        <p14:creationId xmlns:p14="http://schemas.microsoft.com/office/powerpoint/2010/main" val="3352985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DF98-D249-4D57-A0DA-51BC63D345E1}"/>
              </a:ext>
            </a:extLst>
          </p:cNvPr>
          <p:cNvSpPr>
            <a:spLocks noGrp="1"/>
          </p:cNvSpPr>
          <p:nvPr>
            <p:ph type="title"/>
          </p:nvPr>
        </p:nvSpPr>
        <p:spPr/>
        <p:txBody>
          <a:bodyPr>
            <a:normAutofit fontScale="90000"/>
          </a:bodyPr>
          <a:lstStyle/>
          <a:p>
            <a:pPr algn="ctr"/>
            <a:r>
              <a:rPr lang="en-US" dirty="0"/>
              <a:t>Details about List History Screen</a:t>
            </a:r>
          </a:p>
        </p:txBody>
      </p:sp>
      <p:sp>
        <p:nvSpPr>
          <p:cNvPr id="3" name="Content Placeholder 2">
            <a:extLst>
              <a:ext uri="{FF2B5EF4-FFF2-40B4-BE49-F238E27FC236}">
                <a16:creationId xmlns:a16="http://schemas.microsoft.com/office/drawing/2014/main" id="{072F7750-4315-4035-A659-AD0CB8F5303C}"/>
              </a:ext>
            </a:extLst>
          </p:cNvPr>
          <p:cNvSpPr>
            <a:spLocks noGrp="1"/>
          </p:cNvSpPr>
          <p:nvPr>
            <p:ph idx="1"/>
          </p:nvPr>
        </p:nvSpPr>
        <p:spPr/>
        <p:txBody>
          <a:bodyPr/>
          <a:lstStyle/>
          <a:p>
            <a:r>
              <a:rPr lang="en-US" dirty="0">
                <a:solidFill>
                  <a:schemeClr val="tx1"/>
                </a:solidFill>
                <a:latin typeface="Trebuchet MS" panose="020B0603020202020204" pitchFamily="34" charset="0"/>
              </a:rPr>
              <a:t>From the previous screen, if the client has a Dislocation job, then they should meet traditional Dislocated Worker eligibility and the alternative Emergencies and Disasters criteria </a:t>
            </a:r>
            <a:r>
              <a:rPr lang="en-US" b="1" u="sng" dirty="0">
                <a:solidFill>
                  <a:schemeClr val="tx1"/>
                </a:solidFill>
                <a:latin typeface="Trebuchet MS" panose="020B0603020202020204" pitchFamily="34" charset="0"/>
              </a:rPr>
              <a:t>should not</a:t>
            </a:r>
            <a:r>
              <a:rPr lang="en-US" dirty="0">
                <a:solidFill>
                  <a:schemeClr val="tx1"/>
                </a:solidFill>
                <a:latin typeface="Trebuchet MS" panose="020B0603020202020204" pitchFamily="34" charset="0"/>
              </a:rPr>
              <a:t> be used. </a:t>
            </a:r>
          </a:p>
          <a:p>
            <a:r>
              <a:rPr lang="en-US" dirty="0">
                <a:solidFill>
                  <a:schemeClr val="tx1"/>
                </a:solidFill>
                <a:latin typeface="Trebuchet MS" panose="020B0603020202020204" pitchFamily="34" charset="0"/>
              </a:rPr>
              <a:t>If you are not sure if an individual would meet traditional Dislocated Worker eligibility criteria, please feel free to reach out to James (Jim) Potts at </a:t>
            </a:r>
            <a:r>
              <a:rPr lang="en-US" dirty="0">
                <a:solidFill>
                  <a:schemeClr val="tx1"/>
                </a:solidFill>
                <a:latin typeface="Trebuchet MS" panose="020B0603020202020204" pitchFamily="34" charset="0"/>
                <a:hlinkClick r:id="rId2"/>
              </a:rPr>
              <a:t>james.potts@illinois.gov</a:t>
            </a:r>
            <a:r>
              <a:rPr lang="en-US" dirty="0">
                <a:solidFill>
                  <a:schemeClr val="tx1"/>
                </a:solidFill>
                <a:latin typeface="Trebuchet MS" panose="020B0603020202020204" pitchFamily="34" charset="0"/>
              </a:rPr>
              <a:t> </a:t>
            </a:r>
          </a:p>
          <a:p>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5121D504-B56D-4F6C-B15E-95BA756D7DD6}"/>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2458772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D91F-9139-4E92-95D2-C709388F591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Training Criteria Screen</a:t>
            </a:r>
          </a:p>
        </p:txBody>
      </p:sp>
      <p:sp>
        <p:nvSpPr>
          <p:cNvPr id="3" name="Content Placeholder 2">
            <a:extLst>
              <a:ext uri="{FF2B5EF4-FFF2-40B4-BE49-F238E27FC236}">
                <a16:creationId xmlns:a16="http://schemas.microsoft.com/office/drawing/2014/main" id="{C0769DD9-D615-447B-A056-9439B8C28AFA}"/>
              </a:ext>
            </a:extLst>
          </p:cNvPr>
          <p:cNvSpPr>
            <a:spLocks noGrp="1"/>
          </p:cNvSpPr>
          <p:nvPr>
            <p:ph idx="1"/>
          </p:nvPr>
        </p:nvSpPr>
        <p:spPr>
          <a:xfrm>
            <a:off x="838200" y="1813034"/>
            <a:ext cx="4556760" cy="4363929"/>
          </a:xfrm>
        </p:spPr>
        <p:txBody>
          <a:bodyPr>
            <a:normAutofit fontScale="85000" lnSpcReduction="20000"/>
          </a:bodyPr>
          <a:lstStyle/>
          <a:p>
            <a:r>
              <a:rPr lang="en-US" dirty="0">
                <a:solidFill>
                  <a:schemeClr val="tx1"/>
                </a:solidFill>
                <a:latin typeface="Trebuchet MS" panose="020B0603020202020204" pitchFamily="34" charset="0"/>
              </a:rPr>
              <a:t>At the beginning of the guided application in this PowerPoint both Career and Training Services were checked; for the Training Services the only extra screen is the WIOA Training Criteria screen.</a:t>
            </a:r>
          </a:p>
          <a:p>
            <a:r>
              <a:rPr lang="en-US" dirty="0">
                <a:solidFill>
                  <a:schemeClr val="tx1"/>
                </a:solidFill>
                <a:latin typeface="Trebuchet MS" panose="020B0603020202020204" pitchFamily="34" charset="0"/>
              </a:rPr>
              <a:t>All the same IWDS logic for the answers to these questions are the same for traditional Adult and/or Dislocated Worker certification up to the “Training Services” level is needed.  </a:t>
            </a:r>
          </a:p>
        </p:txBody>
      </p:sp>
      <p:sp>
        <p:nvSpPr>
          <p:cNvPr id="4" name="Footer Placeholder 3">
            <a:extLst>
              <a:ext uri="{FF2B5EF4-FFF2-40B4-BE49-F238E27FC236}">
                <a16:creationId xmlns:a16="http://schemas.microsoft.com/office/drawing/2014/main" id="{02B4EB64-5379-4FC4-AB69-5805AC32B4E3}"/>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77E3A9A6-090A-40DC-A503-F6A49C3D5D93}"/>
              </a:ext>
            </a:extLst>
          </p:cNvPr>
          <p:cNvPicPr>
            <a:picLocks noChangeAspect="1"/>
          </p:cNvPicPr>
          <p:nvPr/>
        </p:nvPicPr>
        <p:blipFill>
          <a:blip r:embed="rId2"/>
          <a:stretch>
            <a:fillRect/>
          </a:stretch>
        </p:blipFill>
        <p:spPr>
          <a:xfrm>
            <a:off x="5867400" y="2268592"/>
            <a:ext cx="5486400" cy="2762250"/>
          </a:xfrm>
          <a:prstGeom prst="rect">
            <a:avLst/>
          </a:prstGeom>
        </p:spPr>
      </p:pic>
    </p:spTree>
    <p:extLst>
      <p:ext uri="{BB962C8B-B14F-4D97-AF65-F5344CB8AC3E}">
        <p14:creationId xmlns:p14="http://schemas.microsoft.com/office/powerpoint/2010/main" val="322404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31A6-EF2D-47E9-8B5A-054DF4597CD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Training Criteria Screen</a:t>
            </a:r>
            <a:endParaRPr lang="en-US" dirty="0"/>
          </a:p>
        </p:txBody>
      </p:sp>
      <p:sp>
        <p:nvSpPr>
          <p:cNvPr id="3" name="Content Placeholder 2">
            <a:extLst>
              <a:ext uri="{FF2B5EF4-FFF2-40B4-BE49-F238E27FC236}">
                <a16:creationId xmlns:a16="http://schemas.microsoft.com/office/drawing/2014/main" id="{315F2351-4C46-46E0-A495-07C3B9E82078}"/>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For this “example” client, the WIOA Training Criteria was completed as shown below:</a:t>
            </a:r>
          </a:p>
        </p:txBody>
      </p:sp>
      <p:sp>
        <p:nvSpPr>
          <p:cNvPr id="4" name="Footer Placeholder 3">
            <a:extLst>
              <a:ext uri="{FF2B5EF4-FFF2-40B4-BE49-F238E27FC236}">
                <a16:creationId xmlns:a16="http://schemas.microsoft.com/office/drawing/2014/main" id="{0299E51A-3C2D-4D5D-B3F3-A8ACC351F2AE}"/>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786CC917-92AB-4197-82C1-ABA3FE798751}"/>
              </a:ext>
            </a:extLst>
          </p:cNvPr>
          <p:cNvPicPr>
            <a:picLocks noChangeAspect="1"/>
          </p:cNvPicPr>
          <p:nvPr/>
        </p:nvPicPr>
        <p:blipFill>
          <a:blip r:embed="rId2"/>
          <a:stretch>
            <a:fillRect/>
          </a:stretch>
        </p:blipFill>
        <p:spPr>
          <a:xfrm>
            <a:off x="3338512" y="3272790"/>
            <a:ext cx="5514975" cy="2781300"/>
          </a:xfrm>
          <a:prstGeom prst="rect">
            <a:avLst/>
          </a:prstGeom>
        </p:spPr>
      </p:pic>
    </p:spTree>
    <p:extLst>
      <p:ext uri="{BB962C8B-B14F-4D97-AF65-F5344CB8AC3E}">
        <p14:creationId xmlns:p14="http://schemas.microsoft.com/office/powerpoint/2010/main" val="2217573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3C25-B688-4304-BF8B-888DD1437154}"/>
              </a:ext>
            </a:extLst>
          </p:cNvPr>
          <p:cNvSpPr>
            <a:spLocks noGrp="1"/>
          </p:cNvSpPr>
          <p:nvPr>
            <p:ph type="title"/>
          </p:nvPr>
        </p:nvSpPr>
        <p:spPr>
          <a:xfrm>
            <a:off x="2849880" y="610865"/>
            <a:ext cx="8397240" cy="867415"/>
          </a:xfrm>
        </p:spPr>
        <p:txBody>
          <a:bodyPr>
            <a:normAutofit fontScale="90000"/>
          </a:bodyPr>
          <a:lstStyle/>
          <a:p>
            <a:pPr algn="ctr"/>
            <a:r>
              <a:rPr lang="en-US" dirty="0">
                <a:latin typeface="Trebuchet MS" panose="020B0603020202020204" pitchFamily="34" charset="0"/>
              </a:rPr>
              <a:t>Emergencies and Disaster Criteria</a:t>
            </a:r>
            <a:endParaRPr lang="en-US" dirty="0"/>
          </a:p>
        </p:txBody>
      </p:sp>
      <p:sp>
        <p:nvSpPr>
          <p:cNvPr id="3" name="Content Placeholder 2">
            <a:extLst>
              <a:ext uri="{FF2B5EF4-FFF2-40B4-BE49-F238E27FC236}">
                <a16:creationId xmlns:a16="http://schemas.microsoft.com/office/drawing/2014/main" id="{CED39F47-3BCC-4E9F-99E2-0F61890FB071}"/>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As mentioned previously, only the Private Information screen (Authorized to Work in the U.S. &amp; Selective Service) and the Dislocated Worker Characteristics screen (the seven alternative eligibility questions) have eligibility criteria under the Emergencies and Disasters alternative criteria; the information captured on the other screens in the guided application are tied to Federal Reporting requirements, and/or basic details about the client’s circumstances.   </a:t>
            </a:r>
            <a:endParaRPr lang="en-US" dirty="0">
              <a:solidFill>
                <a:schemeClr val="tx1"/>
              </a:solidFill>
            </a:endParaRPr>
          </a:p>
          <a:p>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0F498E15-0594-46BE-8E9D-624CD8D9C264}"/>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54962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34C-E421-4622-A045-66FE407BEAFB}"/>
              </a:ext>
            </a:extLst>
          </p:cNvPr>
          <p:cNvSpPr>
            <a:spLocks noGrp="1"/>
          </p:cNvSpPr>
          <p:nvPr>
            <p:ph type="title"/>
          </p:nvPr>
        </p:nvSpPr>
        <p:spPr>
          <a:xfrm>
            <a:off x="2952750" y="610865"/>
            <a:ext cx="8915400" cy="932185"/>
          </a:xfrm>
        </p:spPr>
        <p:txBody>
          <a:bodyPr>
            <a:normAutofit fontScale="90000"/>
          </a:bodyPr>
          <a:lstStyle/>
          <a:p>
            <a:pPr algn="ctr"/>
            <a:r>
              <a:rPr lang="en-US" altLang="en-US" sz="4400" b="1" dirty="0">
                <a:latin typeface="Trebuchet MS" panose="020B0603020202020204" pitchFamily="34" charset="0"/>
              </a:rPr>
              <a:t>Emergency and Disaster Participants</a:t>
            </a: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09676424-4A81-4167-8724-132EED47EE35}"/>
              </a:ext>
            </a:extLst>
          </p:cNvPr>
          <p:cNvSpPr>
            <a:spLocks noGrp="1"/>
          </p:cNvSpPr>
          <p:nvPr>
            <p:ph idx="1"/>
          </p:nvPr>
        </p:nvSpPr>
        <p:spPr>
          <a:xfrm>
            <a:off x="838200" y="1894114"/>
            <a:ext cx="10515600" cy="4282849"/>
          </a:xfrm>
        </p:spPr>
        <p:txBody>
          <a:bodyPr>
            <a:normAutofit/>
          </a:bodyPr>
          <a:lstStyle/>
          <a:p>
            <a:r>
              <a:rPr lang="en-US" altLang="en-US" dirty="0">
                <a:solidFill>
                  <a:schemeClr val="tx1"/>
                </a:solidFill>
                <a:latin typeface="Trebuchet MS" panose="020B0603020202020204" pitchFamily="34" charset="0"/>
              </a:rPr>
              <a:t>Under an Emergency and Disaster grant (which includes QUEST Disaster DWG), an eligible individual could get services related to Disaster Relief Employment only (in that case the client would be excluded from Performance implications); OR, </a:t>
            </a:r>
          </a:p>
          <a:p>
            <a:r>
              <a:rPr lang="en-US" altLang="en-US" dirty="0">
                <a:solidFill>
                  <a:schemeClr val="tx1"/>
                </a:solidFill>
                <a:latin typeface="Trebuchet MS" panose="020B0603020202020204" pitchFamily="34" charset="0"/>
              </a:rPr>
              <a:t>An eligible individual could get Employment and Training Activities only (client would be in Performance); OR,  </a:t>
            </a:r>
          </a:p>
          <a:p>
            <a:r>
              <a:rPr lang="en-US" altLang="en-US" dirty="0">
                <a:solidFill>
                  <a:schemeClr val="tx1"/>
                </a:solidFill>
                <a:latin typeface="Trebuchet MS" panose="020B0603020202020204" pitchFamily="34" charset="0"/>
              </a:rPr>
              <a:t>An eligible individual could get both Disaster Relief Employment and Employment and Training Activities (client would be in Performance).</a:t>
            </a:r>
          </a:p>
          <a:p>
            <a:pPr marL="0" indent="0">
              <a:buNone/>
            </a:pPr>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56233E5-0399-47D1-8BE4-FAD99174C358}"/>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333902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B973-EC68-4D50-B834-C501D8FEE0A1}"/>
              </a:ext>
            </a:extLst>
          </p:cNvPr>
          <p:cNvSpPr>
            <a:spLocks noGrp="1"/>
          </p:cNvSpPr>
          <p:nvPr>
            <p:ph type="title"/>
          </p:nvPr>
        </p:nvSpPr>
        <p:spPr>
          <a:xfrm>
            <a:off x="3211010" y="610865"/>
            <a:ext cx="8142790" cy="928375"/>
          </a:xfrm>
        </p:spPr>
        <p:txBody>
          <a:bodyPr>
            <a:normAutofit fontScale="90000"/>
          </a:bodyPr>
          <a:lstStyle/>
          <a:p>
            <a:pPr algn="ctr"/>
            <a:r>
              <a:rPr lang="en-US" dirty="0">
                <a:latin typeface="Trebuchet MS" panose="020B0603020202020204" pitchFamily="34" charset="0"/>
              </a:rPr>
              <a:t>Eligibility Determination Screen</a:t>
            </a:r>
          </a:p>
        </p:txBody>
      </p:sp>
      <p:pic>
        <p:nvPicPr>
          <p:cNvPr id="6" name="Content Placeholder 5">
            <a:extLst>
              <a:ext uri="{FF2B5EF4-FFF2-40B4-BE49-F238E27FC236}">
                <a16:creationId xmlns:a16="http://schemas.microsoft.com/office/drawing/2014/main" id="{9C8ED0FB-B5D6-4AA9-860A-5F28D1D4DCA8}"/>
              </a:ext>
            </a:extLst>
          </p:cNvPr>
          <p:cNvPicPr>
            <a:picLocks noGrp="1" noChangeAspect="1"/>
          </p:cNvPicPr>
          <p:nvPr>
            <p:ph idx="1"/>
          </p:nvPr>
        </p:nvPicPr>
        <p:blipFill>
          <a:blip r:embed="rId2"/>
          <a:stretch>
            <a:fillRect/>
          </a:stretch>
        </p:blipFill>
        <p:spPr>
          <a:xfrm>
            <a:off x="2175641" y="2270234"/>
            <a:ext cx="7693573" cy="3243947"/>
          </a:xfrm>
        </p:spPr>
      </p:pic>
      <p:sp>
        <p:nvSpPr>
          <p:cNvPr id="4" name="Footer Placeholder 3">
            <a:extLst>
              <a:ext uri="{FF2B5EF4-FFF2-40B4-BE49-F238E27FC236}">
                <a16:creationId xmlns:a16="http://schemas.microsoft.com/office/drawing/2014/main" id="{13750F31-1B3E-4607-91BD-BD3C8CDE3E40}"/>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2512527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F99B-C374-4B69-A6AD-8BC5E082FAF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Application Date Details</a:t>
            </a:r>
          </a:p>
        </p:txBody>
      </p:sp>
      <p:sp>
        <p:nvSpPr>
          <p:cNvPr id="3" name="Content Placeholder 2">
            <a:extLst>
              <a:ext uri="{FF2B5EF4-FFF2-40B4-BE49-F238E27FC236}">
                <a16:creationId xmlns:a16="http://schemas.microsoft.com/office/drawing/2014/main" id="{75239485-BE10-43F6-B1C5-CEFCA1A11BB5}"/>
              </a:ext>
            </a:extLst>
          </p:cNvPr>
          <p:cNvSpPr>
            <a:spLocks noGrp="1"/>
          </p:cNvSpPr>
          <p:nvPr>
            <p:ph idx="1"/>
          </p:nvPr>
        </p:nvSpPr>
        <p:spPr>
          <a:xfrm>
            <a:off x="838200" y="2118167"/>
            <a:ext cx="5257800" cy="4058796"/>
          </a:xfrm>
        </p:spPr>
        <p:txBody>
          <a:bodyPr/>
          <a:lstStyle/>
          <a:p>
            <a:r>
              <a:rPr lang="en-US" altLang="en-US" dirty="0">
                <a:solidFill>
                  <a:schemeClr val="tx1"/>
                </a:solidFill>
                <a:latin typeface="Trebuchet MS" panose="020B0603020202020204" pitchFamily="34" charset="0"/>
              </a:rPr>
              <a:t>The Application date can be on or after any date from the original application contact date. </a:t>
            </a:r>
          </a:p>
          <a:p>
            <a:r>
              <a:rPr lang="en-US" altLang="en-US" sz="2800" dirty="0">
                <a:solidFill>
                  <a:schemeClr val="tx1"/>
                </a:solidFill>
                <a:latin typeface="Trebuchet MS" panose="020B0603020202020204" pitchFamily="34" charset="0"/>
              </a:rPr>
              <a:t>For this client, application date must be any date on or after 10/01/2022.</a:t>
            </a: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61B4C92-F0B4-4654-82B2-A46BB4EE978B}"/>
              </a:ext>
            </a:extLst>
          </p:cNvPr>
          <p:cNvSpPr>
            <a:spLocks noGrp="1"/>
          </p:cNvSpPr>
          <p:nvPr>
            <p:ph type="ftr" sz="quarter" idx="11"/>
          </p:nvPr>
        </p:nvSpPr>
        <p:spPr/>
        <p:txBody>
          <a:bodyPr/>
          <a:lstStyle/>
          <a:p>
            <a:r>
              <a:rPr lang="en-US" dirty="0"/>
              <a:t>October 26th, 2022</a:t>
            </a:r>
          </a:p>
        </p:txBody>
      </p:sp>
      <p:pic>
        <p:nvPicPr>
          <p:cNvPr id="5" name="Picture 4">
            <a:extLst>
              <a:ext uri="{FF2B5EF4-FFF2-40B4-BE49-F238E27FC236}">
                <a16:creationId xmlns:a16="http://schemas.microsoft.com/office/drawing/2014/main" id="{F99A9717-0FBE-472A-A6C8-089688C47A43}"/>
              </a:ext>
            </a:extLst>
          </p:cNvPr>
          <p:cNvPicPr>
            <a:picLocks noChangeAspect="1"/>
          </p:cNvPicPr>
          <p:nvPr/>
        </p:nvPicPr>
        <p:blipFill>
          <a:blip r:embed="rId2"/>
          <a:stretch>
            <a:fillRect/>
          </a:stretch>
        </p:blipFill>
        <p:spPr>
          <a:xfrm>
            <a:off x="5907306" y="1535997"/>
            <a:ext cx="5800725" cy="4609254"/>
          </a:xfrm>
          <a:prstGeom prst="rect">
            <a:avLst/>
          </a:prstGeom>
        </p:spPr>
      </p:pic>
      <p:sp>
        <p:nvSpPr>
          <p:cNvPr id="6" name="Left Arrow 4">
            <a:extLst>
              <a:ext uri="{FF2B5EF4-FFF2-40B4-BE49-F238E27FC236}">
                <a16:creationId xmlns:a16="http://schemas.microsoft.com/office/drawing/2014/main" id="{AA6CE4AD-C02B-4E21-9449-39AC9A4BB587}"/>
              </a:ext>
            </a:extLst>
          </p:cNvPr>
          <p:cNvSpPr/>
          <p:nvPr/>
        </p:nvSpPr>
        <p:spPr>
          <a:xfrm>
            <a:off x="8486216" y="3798721"/>
            <a:ext cx="779704" cy="2246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481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3420-D4C3-4708-9ADE-8800581D9560}"/>
              </a:ext>
            </a:extLst>
          </p:cNvPr>
          <p:cNvSpPr>
            <a:spLocks noGrp="1"/>
          </p:cNvSpPr>
          <p:nvPr>
            <p:ph type="title"/>
          </p:nvPr>
        </p:nvSpPr>
        <p:spPr>
          <a:xfrm>
            <a:off x="2910840" y="610865"/>
            <a:ext cx="8778240" cy="561049"/>
          </a:xfrm>
        </p:spPr>
        <p:txBody>
          <a:bodyPr>
            <a:normAutofit fontScale="90000"/>
          </a:bodyPr>
          <a:lstStyle/>
          <a:p>
            <a:r>
              <a:rPr lang="en-US" dirty="0">
                <a:latin typeface="Trebuchet MS" panose="020B0603020202020204" pitchFamily="34" charset="0"/>
              </a:rPr>
              <a:t>Application Date and Eligibility Date</a:t>
            </a:r>
          </a:p>
        </p:txBody>
      </p:sp>
      <p:sp>
        <p:nvSpPr>
          <p:cNvPr id="3" name="Content Placeholder 2">
            <a:extLst>
              <a:ext uri="{FF2B5EF4-FFF2-40B4-BE49-F238E27FC236}">
                <a16:creationId xmlns:a16="http://schemas.microsoft.com/office/drawing/2014/main" id="{426E10FD-DDB9-4468-9501-3BFB65561510}"/>
              </a:ext>
            </a:extLst>
          </p:cNvPr>
          <p:cNvSpPr>
            <a:spLocks noGrp="1"/>
          </p:cNvSpPr>
          <p:nvPr>
            <p:ph idx="1"/>
          </p:nvPr>
        </p:nvSpPr>
        <p:spPr>
          <a:xfrm>
            <a:off x="838200" y="2118167"/>
            <a:ext cx="4632960" cy="4058796"/>
          </a:xfrm>
        </p:spPr>
        <p:txBody>
          <a:bodyPr>
            <a:normAutofit lnSpcReduction="10000"/>
          </a:bodyPr>
          <a:lstStyle/>
          <a:p>
            <a:r>
              <a:rPr lang="en-US" altLang="en-US" sz="2800" dirty="0">
                <a:solidFill>
                  <a:schemeClr val="tx1"/>
                </a:solidFill>
                <a:latin typeface="Trebuchet MS" panose="020B0603020202020204" pitchFamily="34" charset="0"/>
              </a:rPr>
              <a:t>Your application date and eligibility determination date are not required to be on the same date.</a:t>
            </a:r>
          </a:p>
          <a:p>
            <a:r>
              <a:rPr lang="en-US" altLang="en-US" sz="2800" dirty="0">
                <a:solidFill>
                  <a:schemeClr val="tx1"/>
                </a:solidFill>
                <a:latin typeface="Trebuchet MS" panose="020B0603020202020204" pitchFamily="34" charset="0"/>
              </a:rPr>
              <a:t>For most WIOA titles, internal IWDS logic requires eligibility determination date must be within 30 days of the application date.</a:t>
            </a:r>
          </a:p>
          <a:p>
            <a:endParaRPr lang="en-US" dirty="0"/>
          </a:p>
        </p:txBody>
      </p:sp>
      <p:sp>
        <p:nvSpPr>
          <p:cNvPr id="4" name="Footer Placeholder 3">
            <a:extLst>
              <a:ext uri="{FF2B5EF4-FFF2-40B4-BE49-F238E27FC236}">
                <a16:creationId xmlns:a16="http://schemas.microsoft.com/office/drawing/2014/main" id="{E856BD8F-8E8F-47A2-8DA9-56DFED4E3CC0}"/>
              </a:ext>
            </a:extLst>
          </p:cNvPr>
          <p:cNvSpPr>
            <a:spLocks noGrp="1"/>
          </p:cNvSpPr>
          <p:nvPr>
            <p:ph type="ftr" sz="quarter" idx="11"/>
          </p:nvPr>
        </p:nvSpPr>
        <p:spPr/>
        <p:txBody>
          <a:bodyPr/>
          <a:lstStyle/>
          <a:p>
            <a:r>
              <a:rPr lang="en-US" dirty="0"/>
              <a:t>October 26th, 2022</a:t>
            </a:r>
          </a:p>
        </p:txBody>
      </p:sp>
      <p:pic>
        <p:nvPicPr>
          <p:cNvPr id="6" name="Picture 5">
            <a:extLst>
              <a:ext uri="{FF2B5EF4-FFF2-40B4-BE49-F238E27FC236}">
                <a16:creationId xmlns:a16="http://schemas.microsoft.com/office/drawing/2014/main" id="{AAC93B88-58C1-4989-8B1D-5837EA3E7EEE}"/>
              </a:ext>
            </a:extLst>
          </p:cNvPr>
          <p:cNvPicPr>
            <a:picLocks noChangeAspect="1"/>
          </p:cNvPicPr>
          <p:nvPr/>
        </p:nvPicPr>
        <p:blipFill>
          <a:blip r:embed="rId2"/>
          <a:stretch>
            <a:fillRect/>
          </a:stretch>
        </p:blipFill>
        <p:spPr>
          <a:xfrm>
            <a:off x="5471160" y="1938780"/>
            <a:ext cx="6096000" cy="3531854"/>
          </a:xfrm>
          <a:prstGeom prst="rect">
            <a:avLst/>
          </a:prstGeom>
        </p:spPr>
      </p:pic>
    </p:spTree>
    <p:extLst>
      <p:ext uri="{BB962C8B-B14F-4D97-AF65-F5344CB8AC3E}">
        <p14:creationId xmlns:p14="http://schemas.microsoft.com/office/powerpoint/2010/main" val="928444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8315-B30C-4893-B23C-9C5482AF2E4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Eligibility Determination </a:t>
            </a:r>
          </a:p>
        </p:txBody>
      </p:sp>
      <p:sp>
        <p:nvSpPr>
          <p:cNvPr id="3" name="Content Placeholder 2">
            <a:extLst>
              <a:ext uri="{FF2B5EF4-FFF2-40B4-BE49-F238E27FC236}">
                <a16:creationId xmlns:a16="http://schemas.microsoft.com/office/drawing/2014/main" id="{7EC587AD-90C9-4939-992D-50B56D9DD1B9}"/>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When we click on “Determine Eligibility” IWDS logic will take the responses we put in the application and display which titles the client might be eligible under WIOA. </a:t>
            </a:r>
          </a:p>
          <a:p>
            <a:r>
              <a:rPr lang="en-US" altLang="en-US" sz="2800" dirty="0">
                <a:solidFill>
                  <a:schemeClr val="tx1"/>
                </a:solidFill>
                <a:latin typeface="Trebuchet MS" panose="020B0603020202020204" pitchFamily="34" charset="0"/>
              </a:rPr>
              <a:t>Keep in mind, a client might be eligible under several WIOA titles, but your 1N QUEST Disaster DWG can only be utilized for individuals who either meet </a:t>
            </a:r>
            <a:r>
              <a:rPr lang="en-US" altLang="en-US" sz="2800" b="1" dirty="0">
                <a:solidFill>
                  <a:schemeClr val="tx1"/>
                </a:solidFill>
                <a:latin typeface="Trebuchet MS" panose="020B0603020202020204" pitchFamily="34" charset="0"/>
              </a:rPr>
              <a:t>any traditional WIOA Dislocated Worker Eligibility </a:t>
            </a:r>
            <a:r>
              <a:rPr lang="en-US" altLang="en-US" sz="2800" dirty="0">
                <a:solidFill>
                  <a:schemeClr val="tx1"/>
                </a:solidFill>
                <a:latin typeface="Trebuchet MS" panose="020B0603020202020204" pitchFamily="34" charset="0"/>
              </a:rPr>
              <a:t>or 1N </a:t>
            </a:r>
            <a:r>
              <a:rPr lang="en-US" altLang="en-US" sz="2800" b="1" dirty="0">
                <a:solidFill>
                  <a:schemeClr val="tx1"/>
                </a:solidFill>
                <a:latin typeface="Trebuchet MS" panose="020B0603020202020204" pitchFamily="34" charset="0"/>
              </a:rPr>
              <a:t>Emergencies and Disasters </a:t>
            </a:r>
            <a:r>
              <a:rPr lang="en-US" altLang="en-US" sz="2800" dirty="0">
                <a:solidFill>
                  <a:schemeClr val="tx1"/>
                </a:solidFill>
                <a:latin typeface="Trebuchet MS" panose="020B0603020202020204" pitchFamily="34" charset="0"/>
              </a:rPr>
              <a:t>Eligibility.  </a:t>
            </a:r>
          </a:p>
          <a:p>
            <a:endParaRPr lang="en-US" dirty="0"/>
          </a:p>
        </p:txBody>
      </p:sp>
      <p:sp>
        <p:nvSpPr>
          <p:cNvPr id="4" name="Footer Placeholder 3">
            <a:extLst>
              <a:ext uri="{FF2B5EF4-FFF2-40B4-BE49-F238E27FC236}">
                <a16:creationId xmlns:a16="http://schemas.microsoft.com/office/drawing/2014/main" id="{CC6677F6-3AF0-4EC3-AC15-6CBEA95B6A3F}"/>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067660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0FDE-1A95-4A3C-B9C5-DFE999A818A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Eligibility Determination </a:t>
            </a:r>
          </a:p>
        </p:txBody>
      </p:sp>
      <p:sp>
        <p:nvSpPr>
          <p:cNvPr id="3" name="Content Placeholder 2">
            <a:extLst>
              <a:ext uri="{FF2B5EF4-FFF2-40B4-BE49-F238E27FC236}">
                <a16:creationId xmlns:a16="http://schemas.microsoft.com/office/drawing/2014/main" id="{DB34895F-8F02-4E34-8052-0BDF4E08CE08}"/>
              </a:ext>
            </a:extLst>
          </p:cNvPr>
          <p:cNvSpPr>
            <a:spLocks noGrp="1"/>
          </p:cNvSpPr>
          <p:nvPr>
            <p:ph idx="1"/>
          </p:nvPr>
        </p:nvSpPr>
        <p:spPr>
          <a:xfrm>
            <a:off x="838200" y="2118167"/>
            <a:ext cx="4569372" cy="4058796"/>
          </a:xfrm>
        </p:spPr>
        <p:txBody>
          <a:bodyPr/>
          <a:lstStyle/>
          <a:p>
            <a:pPr marL="0" indent="0">
              <a:buNone/>
            </a:pPr>
            <a:r>
              <a:rPr lang="en-US" dirty="0">
                <a:solidFill>
                  <a:schemeClr val="tx1"/>
                </a:solidFill>
                <a:latin typeface="Trebuchet MS" panose="020B0603020202020204" pitchFamily="34" charset="0"/>
              </a:rPr>
              <a:t>Based on the information recorded in the completed guided application, this client is eligible under the Adult title and the alternative Emergencies and Disaster Career and Training Services.</a:t>
            </a:r>
          </a:p>
        </p:txBody>
      </p:sp>
      <p:sp>
        <p:nvSpPr>
          <p:cNvPr id="4" name="Footer Placeholder 3">
            <a:extLst>
              <a:ext uri="{FF2B5EF4-FFF2-40B4-BE49-F238E27FC236}">
                <a16:creationId xmlns:a16="http://schemas.microsoft.com/office/drawing/2014/main" id="{D3F94446-E647-424F-BCA1-D83E022721B0}"/>
              </a:ext>
            </a:extLst>
          </p:cNvPr>
          <p:cNvSpPr>
            <a:spLocks noGrp="1"/>
          </p:cNvSpPr>
          <p:nvPr>
            <p:ph type="ftr" sz="quarter" idx="11"/>
          </p:nvPr>
        </p:nvSpPr>
        <p:spPr/>
        <p:txBody>
          <a:bodyPr/>
          <a:lstStyle/>
          <a:p>
            <a:r>
              <a:rPr lang="en-US" dirty="0"/>
              <a:t>October 26th, 2022</a:t>
            </a:r>
          </a:p>
        </p:txBody>
      </p:sp>
      <p:pic>
        <p:nvPicPr>
          <p:cNvPr id="8" name="Picture 7">
            <a:extLst>
              <a:ext uri="{FF2B5EF4-FFF2-40B4-BE49-F238E27FC236}">
                <a16:creationId xmlns:a16="http://schemas.microsoft.com/office/drawing/2014/main" id="{715F9F6F-ECD3-4701-9FC2-6373EFFBFA1E}"/>
              </a:ext>
            </a:extLst>
          </p:cNvPr>
          <p:cNvPicPr>
            <a:picLocks noChangeAspect="1"/>
          </p:cNvPicPr>
          <p:nvPr/>
        </p:nvPicPr>
        <p:blipFill>
          <a:blip r:embed="rId2"/>
          <a:stretch>
            <a:fillRect/>
          </a:stretch>
        </p:blipFill>
        <p:spPr>
          <a:xfrm>
            <a:off x="5407572" y="2002007"/>
            <a:ext cx="6143625" cy="3524250"/>
          </a:xfrm>
          <a:prstGeom prst="rect">
            <a:avLst/>
          </a:prstGeom>
        </p:spPr>
      </p:pic>
    </p:spTree>
    <p:extLst>
      <p:ext uri="{BB962C8B-B14F-4D97-AF65-F5344CB8AC3E}">
        <p14:creationId xmlns:p14="http://schemas.microsoft.com/office/powerpoint/2010/main" val="1731831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7DF-8FFF-43E9-9552-A693066ACF83}"/>
              </a:ext>
            </a:extLst>
          </p:cNvPr>
          <p:cNvSpPr>
            <a:spLocks noGrp="1"/>
          </p:cNvSpPr>
          <p:nvPr>
            <p:ph type="title"/>
          </p:nvPr>
        </p:nvSpPr>
        <p:spPr>
          <a:xfrm>
            <a:off x="2967170" y="518161"/>
            <a:ext cx="7616143" cy="1112520"/>
          </a:xfrm>
        </p:spPr>
        <p:txBody>
          <a:bodyPr>
            <a:normAutofit fontScale="90000"/>
          </a:bodyPr>
          <a:lstStyle/>
          <a:p>
            <a:pPr algn="ctr"/>
            <a:r>
              <a:rPr lang="en-US" dirty="0">
                <a:latin typeface="Trebuchet MS" panose="020B0603020202020204" pitchFamily="34" charset="0"/>
              </a:rPr>
              <a:t>Eligibility Certification</a:t>
            </a:r>
            <a:br>
              <a:rPr lang="en-US" dirty="0">
                <a:latin typeface="Trebuchet MS" panose="020B0603020202020204" pitchFamily="34" charset="0"/>
              </a:rPr>
            </a:br>
            <a:r>
              <a:rPr lang="en-US" dirty="0">
                <a:latin typeface="Trebuchet MS" panose="020B0603020202020204" pitchFamily="34" charset="0"/>
              </a:rPr>
              <a:t> (System is not ready yet)</a:t>
            </a:r>
          </a:p>
        </p:txBody>
      </p:sp>
      <p:sp>
        <p:nvSpPr>
          <p:cNvPr id="3" name="Content Placeholder 2">
            <a:extLst>
              <a:ext uri="{FF2B5EF4-FFF2-40B4-BE49-F238E27FC236}">
                <a16:creationId xmlns:a16="http://schemas.microsoft.com/office/drawing/2014/main" id="{D5E8091B-ED0E-4320-9F2B-7CBD3B190D41}"/>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For this client, we are not interested in certifying under the Adult title.</a:t>
            </a:r>
          </a:p>
          <a:p>
            <a:r>
              <a:rPr lang="en-US" altLang="en-US" sz="2800" dirty="0">
                <a:solidFill>
                  <a:schemeClr val="tx1"/>
                </a:solidFill>
                <a:latin typeface="Trebuchet MS" panose="020B0603020202020204" pitchFamily="34" charset="0"/>
              </a:rPr>
              <a:t>This client </a:t>
            </a:r>
            <a:r>
              <a:rPr lang="en-US" altLang="en-US" sz="2800" b="1" dirty="0">
                <a:solidFill>
                  <a:schemeClr val="tx1"/>
                </a:solidFill>
                <a:latin typeface="Trebuchet MS" panose="020B0603020202020204" pitchFamily="34" charset="0"/>
              </a:rPr>
              <a:t>does not meet</a:t>
            </a:r>
            <a:r>
              <a:rPr lang="en-US" altLang="en-US" sz="2800" dirty="0">
                <a:solidFill>
                  <a:schemeClr val="tx1"/>
                </a:solidFill>
                <a:latin typeface="Trebuchet MS" panose="020B0603020202020204" pitchFamily="34" charset="0"/>
              </a:rPr>
              <a:t> any traditional WIOA Dislocated Worker title eligibility, so we would want to </a:t>
            </a:r>
            <a:r>
              <a:rPr lang="en-US" altLang="en-US" sz="2800" b="1" dirty="0">
                <a:solidFill>
                  <a:schemeClr val="tx1"/>
                </a:solidFill>
                <a:latin typeface="Trebuchet MS" panose="020B0603020202020204" pitchFamily="34" charset="0"/>
              </a:rPr>
              <a:t>certify</a:t>
            </a:r>
            <a:r>
              <a:rPr lang="en-US" altLang="en-US" sz="2800" dirty="0">
                <a:solidFill>
                  <a:schemeClr val="tx1"/>
                </a:solidFill>
                <a:latin typeface="Trebuchet MS" panose="020B0603020202020204" pitchFamily="34" charset="0"/>
              </a:rPr>
              <a:t> under the </a:t>
            </a:r>
            <a:r>
              <a:rPr lang="en-US" altLang="en-US" sz="2800" b="1" dirty="0">
                <a:solidFill>
                  <a:schemeClr val="tx1"/>
                </a:solidFill>
                <a:latin typeface="Trebuchet MS" panose="020B0603020202020204" pitchFamily="34" charset="0"/>
              </a:rPr>
              <a:t>1N Emergency and Disaster criteria</a:t>
            </a:r>
            <a:r>
              <a:rPr lang="en-US" altLang="en-US" sz="2800" dirty="0">
                <a:solidFill>
                  <a:schemeClr val="tx1"/>
                </a:solidFill>
                <a:latin typeface="Trebuchet MS" panose="020B0603020202020204" pitchFamily="34" charset="0"/>
              </a:rPr>
              <a:t>.</a:t>
            </a:r>
          </a:p>
          <a:p>
            <a:r>
              <a:rPr lang="en-US" altLang="en-US" dirty="0">
                <a:solidFill>
                  <a:schemeClr val="tx1"/>
                </a:solidFill>
                <a:latin typeface="Trebuchet MS" panose="020B0603020202020204" pitchFamily="34" charset="0"/>
              </a:rPr>
              <a:t>At this time the internal logic around the 1N Emergency and Disaster criteria for the updated alternative logic is not in IWDS, so this PowerPoint cannot demonstrate certification under 1N Emergency and Disaster.</a:t>
            </a:r>
            <a:r>
              <a:rPr lang="en-US" altLang="en-US" sz="28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C4EC54E7-5A9E-4ED7-8027-D5371CC67FC4}"/>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227937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C7E3-608D-40E9-BDD5-77F82912309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Now You Have Seen</a:t>
            </a:r>
          </a:p>
        </p:txBody>
      </p:sp>
      <p:sp>
        <p:nvSpPr>
          <p:cNvPr id="3" name="Content Placeholder 2">
            <a:extLst>
              <a:ext uri="{FF2B5EF4-FFF2-40B4-BE49-F238E27FC236}">
                <a16:creationId xmlns:a16="http://schemas.microsoft.com/office/drawing/2014/main" id="{6FF4524D-2CC0-4A5E-946E-83CC05717108}"/>
              </a:ext>
            </a:extLst>
          </p:cNvPr>
          <p:cNvSpPr>
            <a:spLocks noGrp="1"/>
          </p:cNvSpPr>
          <p:nvPr>
            <p:ph idx="1"/>
          </p:nvPr>
        </p:nvSpPr>
        <p:spPr/>
        <p:txBody>
          <a:bodyPr>
            <a:normAutofit fontScale="92500" lnSpcReduction="10000"/>
          </a:bodyPr>
          <a:lstStyle/>
          <a:p>
            <a:r>
              <a:rPr lang="en-US" altLang="en-US" sz="2800" dirty="0">
                <a:solidFill>
                  <a:schemeClr val="tx1"/>
                </a:solidFill>
                <a:latin typeface="Trebuchet MS" panose="020B0603020202020204" pitchFamily="34" charset="0"/>
              </a:rPr>
              <a:t>We had a discussion of the QUEST Disaster National Dislocated Worker (DWG).</a:t>
            </a:r>
          </a:p>
          <a:p>
            <a:r>
              <a:rPr lang="en-US" altLang="en-US" sz="2800" dirty="0">
                <a:solidFill>
                  <a:schemeClr val="tx1"/>
                </a:solidFill>
                <a:latin typeface="Trebuchet MS" panose="020B0603020202020204" pitchFamily="34" charset="0"/>
              </a:rPr>
              <a:t>We discussed how any client who meets traditional Dislocated Worker criteria, or any client who will meet the alternative  Emergencies and Disasters Services will be able to get served under the QUEST Disaster DWG.</a:t>
            </a:r>
          </a:p>
          <a:p>
            <a:r>
              <a:rPr lang="en-US" altLang="en-US" sz="2800" dirty="0">
                <a:solidFill>
                  <a:schemeClr val="tx1"/>
                </a:solidFill>
                <a:latin typeface="Trebuchet MS" panose="020B0603020202020204" pitchFamily="34" charset="0"/>
              </a:rPr>
              <a:t>We discussed and demonstrated the alternative eligibility questions that will be added into IWDS for the 1N Emergency and Disaster alternative eligibility.</a:t>
            </a:r>
          </a:p>
          <a:p>
            <a:r>
              <a:rPr lang="en-US" altLang="en-US" sz="2800" dirty="0">
                <a:solidFill>
                  <a:schemeClr val="tx1"/>
                </a:solidFill>
                <a:latin typeface="Trebuchet MS" panose="020B0603020202020204" pitchFamily="34" charset="0"/>
              </a:rPr>
              <a:t>We discussed and demonstrated details about the 1N Emergency and Disaster application within IWDS.   </a:t>
            </a:r>
          </a:p>
          <a:p>
            <a:endParaRPr lang="en-US" dirty="0"/>
          </a:p>
        </p:txBody>
      </p:sp>
      <p:sp>
        <p:nvSpPr>
          <p:cNvPr id="4" name="Footer Placeholder 3">
            <a:extLst>
              <a:ext uri="{FF2B5EF4-FFF2-40B4-BE49-F238E27FC236}">
                <a16:creationId xmlns:a16="http://schemas.microsoft.com/office/drawing/2014/main" id="{1FD9FE53-EBE5-4852-BC1B-273562CFD34C}"/>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952351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B8FE-ED20-44C0-A40F-4CB0A052AFE9}"/>
              </a:ext>
            </a:extLst>
          </p:cNvPr>
          <p:cNvSpPr>
            <a:spLocks noGrp="1"/>
          </p:cNvSpPr>
          <p:nvPr>
            <p:ph type="title"/>
          </p:nvPr>
        </p:nvSpPr>
        <p:spPr/>
        <p:txBody>
          <a:bodyPr>
            <a:noAutofit/>
          </a:bodyPr>
          <a:lstStyle/>
          <a:p>
            <a:pPr algn="ctr"/>
            <a:r>
              <a:rPr lang="en-US" dirty="0">
                <a:latin typeface="Trebuchet MS" panose="020B0603020202020204" pitchFamily="34" charset="0"/>
              </a:rPr>
              <a:t>Questions</a:t>
            </a:r>
          </a:p>
        </p:txBody>
      </p:sp>
      <p:sp>
        <p:nvSpPr>
          <p:cNvPr id="3" name="Content Placeholder 2">
            <a:extLst>
              <a:ext uri="{FF2B5EF4-FFF2-40B4-BE49-F238E27FC236}">
                <a16:creationId xmlns:a16="http://schemas.microsoft.com/office/drawing/2014/main" id="{B859CAAE-5BD0-49CD-8579-E34223F3149A}"/>
              </a:ext>
            </a:extLst>
          </p:cNvPr>
          <p:cNvSpPr>
            <a:spLocks noGrp="1"/>
          </p:cNvSpPr>
          <p:nvPr>
            <p:ph idx="1"/>
          </p:nvPr>
        </p:nvSpPr>
        <p:spPr/>
        <p:txBody>
          <a:bodyPr/>
          <a:lstStyle/>
          <a:p>
            <a:pPr>
              <a:defRPr/>
            </a:pPr>
            <a:r>
              <a:rPr lang="en-US" altLang="en-US" sz="2800" dirty="0">
                <a:solidFill>
                  <a:schemeClr val="tx1"/>
                </a:solidFill>
                <a:latin typeface="Trebuchet MS" panose="020B0603020202020204" pitchFamily="34" charset="0"/>
              </a:rPr>
              <a:t>If you have questions about anything in this PowerPoint, please reach out to James (Jim) Potts at </a:t>
            </a:r>
            <a:r>
              <a:rPr lang="en-US" altLang="en-US" sz="2800" dirty="0">
                <a:solidFill>
                  <a:schemeClr val="tx1"/>
                </a:solidFill>
                <a:latin typeface="Trebuchet MS" panose="020B0603020202020204" pitchFamily="34" charset="0"/>
                <a:hlinkClick r:id="rId2">
                  <a:extLst>
                    <a:ext uri="{A12FA001-AC4F-418D-AE19-62706E023703}">
                      <ahyp:hlinkClr xmlns:ahyp="http://schemas.microsoft.com/office/drawing/2018/hyperlinkcolor" val="tx"/>
                    </a:ext>
                  </a:extLst>
                </a:hlinkClick>
              </a:rPr>
              <a:t>james.potts@Illinois.gov</a:t>
            </a:r>
            <a:r>
              <a:rPr lang="en-US" altLang="en-US" sz="2800" dirty="0">
                <a:solidFill>
                  <a:schemeClr val="tx1"/>
                </a:solidFill>
                <a:latin typeface="Trebuchet MS" panose="020B0603020202020204" pitchFamily="34" charset="0"/>
              </a:rPr>
              <a:t> or call him at (217) 416-7097 </a:t>
            </a:r>
            <a:r>
              <a:rPr lang="en-US" altLang="en-US" sz="2800" b="1" u="sng" dirty="0">
                <a:solidFill>
                  <a:schemeClr val="tx1"/>
                </a:solidFill>
                <a:latin typeface="Trebuchet MS" panose="020B0603020202020204" pitchFamily="34" charset="0"/>
              </a:rPr>
              <a:t>OR, </a:t>
            </a:r>
          </a:p>
          <a:p>
            <a:pPr>
              <a:defRPr/>
            </a:pPr>
            <a:r>
              <a:rPr lang="en-US" altLang="en-US" sz="2800" dirty="0">
                <a:solidFill>
                  <a:schemeClr val="tx1"/>
                </a:solidFill>
                <a:latin typeface="Trebuchet MS" panose="020B0603020202020204" pitchFamily="34" charset="0"/>
              </a:rPr>
              <a:t>You can contact Jill Meseke who provides oversight of the Disaster Recovery Grants and she can be reached at </a:t>
            </a:r>
            <a:r>
              <a:rPr lang="en-US" sz="28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mesekejill@gmail.com</a:t>
            </a:r>
            <a:r>
              <a:rPr lang="en-US" sz="2800" dirty="0">
                <a:solidFill>
                  <a:schemeClr val="tx1"/>
                </a:solidFill>
                <a:latin typeface="Trebuchet MS" panose="020B0603020202020204" pitchFamily="34" charset="0"/>
              </a:rPr>
              <a:t> or call her at </a:t>
            </a:r>
            <a:r>
              <a:rPr lang="en-US" altLang="en-US" sz="2800" dirty="0">
                <a:solidFill>
                  <a:schemeClr val="tx1"/>
                </a:solidFill>
                <a:latin typeface="Trebuchet MS" panose="020B0603020202020204" pitchFamily="34" charset="0"/>
              </a:rPr>
              <a:t>(217) 553-4243.</a:t>
            </a:r>
          </a:p>
          <a:p>
            <a:endParaRPr lang="en-US" dirty="0"/>
          </a:p>
        </p:txBody>
      </p:sp>
      <p:sp>
        <p:nvSpPr>
          <p:cNvPr id="4" name="Footer Placeholder 3">
            <a:extLst>
              <a:ext uri="{FF2B5EF4-FFF2-40B4-BE49-F238E27FC236}">
                <a16:creationId xmlns:a16="http://schemas.microsoft.com/office/drawing/2014/main" id="{BA1A8206-6AD3-4C35-935F-C76DF12E83FF}"/>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4239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7BCC-73BC-4E2A-89BE-4B5BB857055F}"/>
              </a:ext>
            </a:extLst>
          </p:cNvPr>
          <p:cNvSpPr>
            <a:spLocks noGrp="1"/>
          </p:cNvSpPr>
          <p:nvPr>
            <p:ph type="title"/>
          </p:nvPr>
        </p:nvSpPr>
        <p:spPr>
          <a:xfrm>
            <a:off x="2590800" y="610865"/>
            <a:ext cx="8953500" cy="932185"/>
          </a:xfrm>
        </p:spPr>
        <p:txBody>
          <a:bodyPr>
            <a:normAutofit fontScale="90000"/>
          </a:bodyPr>
          <a:lstStyle/>
          <a:p>
            <a:pPr algn="ctr"/>
            <a:r>
              <a:rPr lang="en-US" altLang="en-US" sz="4400" b="1" dirty="0">
                <a:latin typeface="Trebuchet MS" panose="020B0603020202020204" pitchFamily="34" charset="0"/>
              </a:rPr>
              <a:t>Emergency and Disaster Participants</a:t>
            </a: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EFC9C036-04B1-43D4-BF9E-014448C0C01D}"/>
              </a:ext>
            </a:extLst>
          </p:cNvPr>
          <p:cNvSpPr>
            <a:spLocks noGrp="1"/>
          </p:cNvSpPr>
          <p:nvPr>
            <p:ph idx="1"/>
          </p:nvPr>
        </p:nvSpPr>
        <p:spPr>
          <a:xfrm>
            <a:off x="838200" y="1676400"/>
            <a:ext cx="10515600" cy="4500563"/>
          </a:xfrm>
        </p:spPr>
        <p:txBody>
          <a:bodyPr>
            <a:normAutofit fontScale="92500" lnSpcReduction="10000"/>
          </a:bodyPr>
          <a:lstStyle/>
          <a:p>
            <a:pPr marL="0" indent="0">
              <a:buFont typeface="Arial" panose="020B0604020202020204" pitchFamily="34" charset="0"/>
              <a:buNone/>
              <a:defRPr/>
            </a:pPr>
            <a:r>
              <a:rPr lang="en-US" sz="2800" dirty="0">
                <a:solidFill>
                  <a:schemeClr val="tx1"/>
                </a:solidFill>
                <a:latin typeface="Trebuchet MS" panose="020B0603020202020204" pitchFamily="34" charset="0"/>
              </a:rPr>
              <a:t>Eligible Emergency and Disaster participants must be one of the following:</a:t>
            </a:r>
          </a:p>
          <a:p>
            <a:pPr marL="0" indent="0">
              <a:buFont typeface="Arial" panose="020B0604020202020204" pitchFamily="34" charset="0"/>
              <a:buNone/>
              <a:defRPr/>
            </a:pPr>
            <a:r>
              <a:rPr lang="en-US" sz="2800" dirty="0">
                <a:solidFill>
                  <a:schemeClr val="tx1"/>
                </a:solidFill>
                <a:latin typeface="Trebuchet MS" panose="020B0603020202020204" pitchFamily="34" charset="0"/>
              </a:rPr>
              <a:t>1.  An eligible dislocated worker;</a:t>
            </a:r>
          </a:p>
          <a:p>
            <a:pPr>
              <a:buFont typeface="Arial" panose="020B0604020202020204" pitchFamily="34" charset="0"/>
              <a:buAutoNum type="arabicPeriod" startAt="2"/>
              <a:defRPr/>
            </a:pPr>
            <a:r>
              <a:rPr lang="en-US" sz="2800" dirty="0">
                <a:solidFill>
                  <a:schemeClr val="tx1"/>
                </a:solidFill>
                <a:latin typeface="Trebuchet MS" panose="020B0603020202020204" pitchFamily="34" charset="0"/>
                <a:ea typeface="Calibri" panose="020F0502020204030204" pitchFamily="34" charset="0"/>
              </a:rPr>
              <a:t>  A long-term unemployed individual, defined by the State as an individual who: 1.) has no work history; has</a:t>
            </a:r>
            <a:r>
              <a:rPr lang="en-US" sz="2800" dirty="0">
                <a:solidFill>
                  <a:schemeClr val="tx1"/>
                </a:solidFill>
                <a:latin typeface="Trebuchet MS" panose="020B0603020202020204" pitchFamily="34" charset="0"/>
                <a:ea typeface="Times New Roman" panose="02020603050405020304" pitchFamily="18" charset="0"/>
              </a:rPr>
              <a:t> not worked for an</a:t>
            </a:r>
            <a:r>
              <a:rPr lang="en-US" sz="2800" dirty="0">
                <a:solidFill>
                  <a:schemeClr val="tx1"/>
                </a:solidFill>
                <a:latin typeface="Trebuchet MS" panose="020B0603020202020204" pitchFamily="34" charset="0"/>
                <a:ea typeface="Calibri" panose="020F0502020204030204" pitchFamily="34" charset="0"/>
              </a:rPr>
              <a:t> extended period of at least six weeks; or has an</a:t>
            </a:r>
            <a:r>
              <a:rPr lang="en-US" sz="2800" dirty="0">
                <a:solidFill>
                  <a:schemeClr val="tx1"/>
                </a:solidFill>
                <a:latin typeface="Trebuchet MS" panose="020B0603020202020204" pitchFamily="34" charset="0"/>
                <a:ea typeface="Times New Roman" panose="02020603050405020304" pitchFamily="18" charset="0"/>
              </a:rPr>
              <a:t> intermittent, erratic, </a:t>
            </a:r>
            <a:r>
              <a:rPr lang="en-US" sz="2800" dirty="0">
                <a:solidFill>
                  <a:schemeClr val="tx1"/>
                </a:solidFill>
                <a:latin typeface="Trebuchet MS" panose="020B0603020202020204" pitchFamily="34" charset="0"/>
                <a:ea typeface="Calibri" panose="020F0502020204030204" pitchFamily="34" charset="0"/>
              </a:rPr>
              <a:t>or </a:t>
            </a:r>
            <a:r>
              <a:rPr lang="en-US" sz="2800" dirty="0">
                <a:solidFill>
                  <a:schemeClr val="tx1"/>
                </a:solidFill>
                <a:latin typeface="Trebuchet MS" panose="020B0603020202020204" pitchFamily="34" charset="0"/>
                <a:ea typeface="Times New Roman" panose="02020603050405020304" pitchFamily="18" charset="0"/>
              </a:rPr>
              <a:t>day-to-day employment work history (e.g., multiple terminations, employment gaps, temporary/seasonal/day labor employment, justice-touched history, etc.); 2.) has an employment barrier (as defined by the State or the local Board) and is unemployed; or 3.) is underemployed</a:t>
            </a:r>
            <a:r>
              <a:rPr lang="en-US" sz="2800" baseline="30000" dirty="0">
                <a:solidFill>
                  <a:schemeClr val="tx1"/>
                </a:solidFill>
                <a:latin typeface="Trebuchet MS" panose="020B0603020202020204" pitchFamily="34" charset="0"/>
                <a:ea typeface="Times New Roman" panose="02020603050405020304" pitchFamily="18" charset="0"/>
              </a:rPr>
              <a:t>2</a:t>
            </a:r>
            <a:r>
              <a:rPr lang="en-US" sz="2800" dirty="0">
                <a:solidFill>
                  <a:schemeClr val="tx1"/>
                </a:solidFill>
                <a:latin typeface="Trebuchet MS" panose="020B0603020202020204" pitchFamily="34" charset="0"/>
                <a:ea typeface="Times New Roman" panose="02020603050405020304" pitchFamily="18" charset="0"/>
              </a:rPr>
              <a:t>, including working or needing to work multiple jobs or earning less than $15/hour</a:t>
            </a:r>
            <a:r>
              <a:rPr lang="en-US" sz="2800" dirty="0">
                <a:solidFill>
                  <a:schemeClr val="tx1"/>
                </a:solidFill>
                <a:latin typeface="Trebuchet MS" panose="020B0603020202020204" pitchFamily="34" charset="0"/>
              </a:rPr>
              <a:t>.</a:t>
            </a:r>
            <a:r>
              <a:rPr lang="en-US" sz="2800" spc="-5" dirty="0">
                <a:solidFill>
                  <a:schemeClr val="tx1"/>
                </a:solidFill>
                <a:latin typeface="Trebuchet MS" panose="020B0603020202020204" pitchFamily="34" charset="0"/>
                <a:ea typeface="Times New Roman" panose="02020603050405020304" pitchFamily="18" charset="0"/>
                <a:cs typeface="Calibri" panose="020F0502020204030204" pitchFamily="34" charset="0"/>
              </a:rPr>
              <a:t> (See next slide for continued criteria.) </a:t>
            </a:r>
            <a:endParaRPr lang="en-US" sz="2800" dirty="0">
              <a:solidFill>
                <a:schemeClr val="tx1"/>
              </a:solidFill>
              <a:latin typeface="Trebuchet MS" panose="020B0603020202020204" pitchFamily="34" charset="0"/>
            </a:endParaRPr>
          </a:p>
          <a:p>
            <a:endParaRPr lang="en-US" altLang="en-US"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0B08FFC0-C21B-4B07-AFD7-90DE0316A6C9}"/>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401693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86C0-CA16-49BE-B3FE-08405EE1C492}"/>
              </a:ext>
            </a:extLst>
          </p:cNvPr>
          <p:cNvSpPr>
            <a:spLocks noGrp="1"/>
          </p:cNvSpPr>
          <p:nvPr>
            <p:ph type="title"/>
          </p:nvPr>
        </p:nvSpPr>
        <p:spPr>
          <a:xfrm>
            <a:off x="2800350" y="610865"/>
            <a:ext cx="9182100" cy="760735"/>
          </a:xfrm>
        </p:spPr>
        <p:txBody>
          <a:bodyPr>
            <a:normAutofit fontScale="90000"/>
          </a:bodyPr>
          <a:lstStyle/>
          <a:p>
            <a:r>
              <a:rPr lang="en-US" altLang="en-US" sz="4400" b="1" dirty="0">
                <a:latin typeface="Trebuchet MS" panose="020B0603020202020204" pitchFamily="34" charset="0"/>
              </a:rPr>
              <a:t>Emergency and Disaster Participants</a:t>
            </a: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AAC59ADB-8861-474C-BBFC-0E467F47AC2C}"/>
              </a:ext>
            </a:extLst>
          </p:cNvPr>
          <p:cNvSpPr>
            <a:spLocks noGrp="1"/>
          </p:cNvSpPr>
          <p:nvPr>
            <p:ph idx="1"/>
          </p:nvPr>
        </p:nvSpPr>
        <p:spPr>
          <a:xfrm>
            <a:off x="838200" y="1893887"/>
            <a:ext cx="10515600" cy="4424363"/>
          </a:xfrm>
        </p:spPr>
        <p:txBody>
          <a:bodyPr>
            <a:normAutofit fontScale="62500" lnSpcReduction="20000"/>
          </a:bodyPr>
          <a:lstStyle/>
          <a:p>
            <a:pPr marL="0" indent="0">
              <a:buNone/>
            </a:pPr>
            <a:r>
              <a:rPr lang="en-US" sz="2800" spc="-5" dirty="0">
                <a:solidFill>
                  <a:schemeClr val="tx1"/>
                </a:solidFill>
                <a:latin typeface="Trebuchet MS" panose="020B0603020202020204" pitchFamily="34" charset="0"/>
                <a:ea typeface="Times New Roman" panose="02020603050405020304" pitchFamily="18" charset="0"/>
                <a:cs typeface="Calibri" panose="020F0502020204030204" pitchFamily="34" charset="0"/>
              </a:rPr>
              <a:t>(Continued from previous slide)</a:t>
            </a:r>
          </a:p>
          <a:p>
            <a:pPr marL="514350" indent="-514350">
              <a:buFont typeface="+mj-lt"/>
              <a:buAutoNum type="arabicPeriod" startAt="3"/>
            </a:pPr>
            <a:r>
              <a:rPr lang="en-US" sz="4200" spc="-5" dirty="0">
                <a:solidFill>
                  <a:schemeClr val="tx1"/>
                </a:solidFill>
                <a:latin typeface="Trebuchet MS" panose="020B0603020202020204" pitchFamily="34" charset="0"/>
                <a:ea typeface="Times New Roman" panose="02020603050405020304" pitchFamily="18" charset="0"/>
                <a:cs typeface="Calibri" panose="020F0502020204030204" pitchFamily="34" charset="0"/>
              </a:rPr>
              <a:t>An individual temporarily or permanently laid off as a consequence of the disaster or emergency (e.g., flood, tornado, fire, COVID-19, etc.), including individuals who were fired or voluntarily left their job (quit, resigned, or retired) due to the disaster or emergency. </a:t>
            </a:r>
          </a:p>
          <a:p>
            <a:pPr marL="514350" indent="-514350">
              <a:buFont typeface="+mj-lt"/>
              <a:buAutoNum type="arabicPeriod" startAt="3"/>
            </a:pPr>
            <a:r>
              <a:rPr lang="en-US" sz="4200" dirty="0">
                <a:solidFill>
                  <a:schemeClr val="tx1"/>
                </a:solidFill>
                <a:latin typeface="Trebuchet MS" panose="020B0603020202020204" pitchFamily="34" charset="0"/>
                <a:ea typeface="Calibri" panose="020F0502020204030204" pitchFamily="34" charset="0"/>
              </a:rPr>
              <a:t>A self-employed individual who became unemployed or significantly</a:t>
            </a:r>
            <a:r>
              <a:rPr lang="en-US" sz="4200" spc="-75" dirty="0">
                <a:solidFill>
                  <a:schemeClr val="tx1"/>
                </a:solidFill>
                <a:latin typeface="Trebuchet MS" panose="020B0603020202020204" pitchFamily="34" charset="0"/>
                <a:ea typeface="Calibri" panose="020F0502020204030204" pitchFamily="34" charset="0"/>
              </a:rPr>
              <a:t> </a:t>
            </a:r>
            <a:r>
              <a:rPr lang="en-US" sz="4200" dirty="0">
                <a:solidFill>
                  <a:schemeClr val="tx1"/>
                </a:solidFill>
                <a:latin typeface="Trebuchet MS" panose="020B0603020202020204" pitchFamily="34" charset="0"/>
                <a:ea typeface="Calibri" panose="020F0502020204030204" pitchFamily="34" charset="0"/>
              </a:rPr>
              <a:t>underemployed as a result of the emergency or</a:t>
            </a:r>
            <a:r>
              <a:rPr lang="en-US" sz="4200" spc="-35" dirty="0">
                <a:solidFill>
                  <a:schemeClr val="tx1"/>
                </a:solidFill>
                <a:latin typeface="Trebuchet MS" panose="020B0603020202020204" pitchFamily="34" charset="0"/>
                <a:ea typeface="Calibri" panose="020F0502020204030204" pitchFamily="34" charset="0"/>
              </a:rPr>
              <a:t> </a:t>
            </a:r>
            <a:r>
              <a:rPr lang="en-US" sz="4200" dirty="0">
                <a:solidFill>
                  <a:schemeClr val="tx1"/>
                </a:solidFill>
                <a:latin typeface="Trebuchet MS" panose="020B0603020202020204" pitchFamily="34" charset="0"/>
                <a:ea typeface="Calibri" panose="020F0502020204030204" pitchFamily="34" charset="0"/>
              </a:rPr>
              <a:t>disaster, </a:t>
            </a:r>
            <a:r>
              <a:rPr lang="en-US" sz="4200" dirty="0">
                <a:solidFill>
                  <a:schemeClr val="tx1"/>
                </a:solidFill>
                <a:latin typeface="Trebuchet MS" panose="020B0603020202020204" pitchFamily="34" charset="0"/>
                <a:ea typeface="Times New Roman" panose="02020603050405020304" pitchFamily="18" charset="0"/>
              </a:rPr>
              <a:t>including significantly underemployed individuals who experienced a substantial change in the need or demand for, or the ability to deliver their product or service; were unable to find or retain adequate staffing, suppliers, or vendors resulting in significant impact to operations; or experienced a substantial change in their costs or pricing because of the disaster/emergency.</a:t>
            </a:r>
            <a:endParaRPr lang="en-US" sz="4200" dirty="0">
              <a:solidFill>
                <a:schemeClr val="tx1"/>
              </a:solidFill>
              <a:latin typeface="Trebuchet MS" panose="020B0603020202020204" pitchFamily="34" charset="0"/>
            </a:endParaRPr>
          </a:p>
          <a:p>
            <a:pPr marL="514350" indent="-514350">
              <a:buFont typeface="+mj-lt"/>
              <a:buAutoNum type="arabicPeriod" startAt="3"/>
            </a:pPr>
            <a:endParaRPr lang="en-US" sz="2800" spc="-5" dirty="0">
              <a:latin typeface="Trebuchet MS" panose="020B0603020202020204" pitchFamily="34" charset="0"/>
              <a:ea typeface="Times New Roman" panose="02020603050405020304" pitchFamily="18"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FE178184-8938-42B7-B758-A77C52D8881A}"/>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316066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1F94-6E17-48A5-97F9-3D047C5E0DA6}"/>
              </a:ext>
            </a:extLst>
          </p:cNvPr>
          <p:cNvSpPr>
            <a:spLocks noGrp="1"/>
          </p:cNvSpPr>
          <p:nvPr>
            <p:ph type="title"/>
          </p:nvPr>
        </p:nvSpPr>
        <p:spPr>
          <a:xfrm>
            <a:off x="3211010" y="610865"/>
            <a:ext cx="7876090"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BEFE3DC9-BE22-4734-8A3E-B2166A53F67A}"/>
              </a:ext>
            </a:extLst>
          </p:cNvPr>
          <p:cNvSpPr>
            <a:spLocks noGrp="1"/>
          </p:cNvSpPr>
          <p:nvPr>
            <p:ph idx="1"/>
          </p:nvPr>
        </p:nvSpPr>
        <p:spPr/>
        <p:txBody>
          <a:bodyPr/>
          <a:lstStyle/>
          <a:p>
            <a:r>
              <a:rPr lang="en-US" dirty="0">
                <a:solidFill>
                  <a:schemeClr val="tx1"/>
                </a:solidFill>
                <a:latin typeface="Trebuchet MS" panose="020B0603020202020204" pitchFamily="34" charset="0"/>
              </a:rPr>
              <a:t>The two previous slides provided the description of the eligibility criteria for an individual to be served under an Emergency and Disaster grant.</a:t>
            </a:r>
          </a:p>
          <a:p>
            <a:r>
              <a:rPr lang="en-US" dirty="0">
                <a:solidFill>
                  <a:schemeClr val="tx1"/>
                </a:solidFill>
                <a:latin typeface="Trebuchet MS" panose="020B0603020202020204" pitchFamily="34" charset="0"/>
              </a:rPr>
              <a:t>The next slides are going to break down the alternative questions that will be added to IWDS to capture eligibility criteria for an individual who does not meet any traditional Dislocated Worker criteria, but if the individual meets the criteria in any of the following questions they could be certified under Emergencies and Disasters DWG criteria.  </a:t>
            </a:r>
          </a:p>
        </p:txBody>
      </p:sp>
      <p:sp>
        <p:nvSpPr>
          <p:cNvPr id="4" name="Footer Placeholder 3">
            <a:extLst>
              <a:ext uri="{FF2B5EF4-FFF2-40B4-BE49-F238E27FC236}">
                <a16:creationId xmlns:a16="http://schemas.microsoft.com/office/drawing/2014/main" id="{46811D4E-AC6C-404C-ABBB-B33271DDC9E9}"/>
              </a:ext>
            </a:extLst>
          </p:cNvPr>
          <p:cNvSpPr>
            <a:spLocks noGrp="1"/>
          </p:cNvSpPr>
          <p:nvPr>
            <p:ph type="ftr" sz="quarter" idx="11"/>
          </p:nvPr>
        </p:nvSpPr>
        <p:spPr/>
        <p:txBody>
          <a:bodyPr/>
          <a:lstStyle/>
          <a:p>
            <a:r>
              <a:rPr lang="en-US" dirty="0"/>
              <a:t>October 26th, 2022</a:t>
            </a:r>
          </a:p>
        </p:txBody>
      </p:sp>
    </p:spTree>
    <p:extLst>
      <p:ext uri="{BB962C8B-B14F-4D97-AF65-F5344CB8AC3E}">
        <p14:creationId xmlns:p14="http://schemas.microsoft.com/office/powerpoint/2010/main" val="1637099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1ADEF799C78342ABEECBA9EC57D68E" ma:contentTypeVersion="3" ma:contentTypeDescription="Create a new document." ma:contentTypeScope="" ma:versionID="dea5d034a5447c7bdf82b1167df44f0e">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2.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43D818FC-8FF6-4763-99E2-066656D8C00F}"/>
</file>

<file path=docProps/app.xml><?xml version="1.0" encoding="utf-8"?>
<Properties xmlns="http://schemas.openxmlformats.org/officeDocument/2006/extended-properties" xmlns:vt="http://schemas.openxmlformats.org/officeDocument/2006/docPropsVTypes">
  <TotalTime>12876</TotalTime>
  <Words>5371</Words>
  <Application>Microsoft Macintosh PowerPoint</Application>
  <PresentationFormat>Widescreen</PresentationFormat>
  <Paragraphs>330</Paragraphs>
  <Slides>67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Candara</vt:lpstr>
      <vt:lpstr>Trebuchet MS</vt:lpstr>
      <vt:lpstr>Office Theme</vt:lpstr>
      <vt:lpstr>Serving QUEST Disaster DWG Clients              </vt:lpstr>
      <vt:lpstr>Objective</vt:lpstr>
      <vt:lpstr>National Disaster Worker Grants</vt:lpstr>
      <vt:lpstr>QUEST Disaster National Dislocated Worker Grants </vt:lpstr>
      <vt:lpstr>Emergency and Disaster Participants</vt:lpstr>
      <vt:lpstr>Emergency and Disaster Participants </vt:lpstr>
      <vt:lpstr>Emergency and Disaster Participants </vt:lpstr>
      <vt:lpstr>Emergency and Disaster Participants </vt:lpstr>
      <vt:lpstr>Emergency and Disaster Criteria</vt:lpstr>
      <vt:lpstr>Emergency and Disaster Criteria</vt:lpstr>
      <vt:lpstr>Emergency and Disaster Criteria</vt:lpstr>
      <vt:lpstr>Emergency and Disaster Criteria</vt:lpstr>
      <vt:lpstr>Emergency and Disaster Criteria</vt:lpstr>
      <vt:lpstr>Emergency and Disaster Criteria</vt:lpstr>
      <vt:lpstr>Emergency and Disaster Criteria</vt:lpstr>
      <vt:lpstr>Emergency and Disaster Criteria</vt:lpstr>
      <vt:lpstr>Barriers to Employment</vt:lpstr>
      <vt:lpstr>Facing a Substantial Cultural Barrier</vt:lpstr>
      <vt:lpstr>Emergency and Disaster Criteria</vt:lpstr>
      <vt:lpstr>Underemployed Definition</vt:lpstr>
      <vt:lpstr>Emergency and Disaster Criteria</vt:lpstr>
      <vt:lpstr>Emergency and Disaster Criteria</vt:lpstr>
      <vt:lpstr>Emergency and Disaster Criteria</vt:lpstr>
      <vt:lpstr>Emergency and Disaster Criteria</vt:lpstr>
      <vt:lpstr>Tracking QUEST Disaster Participants </vt:lpstr>
      <vt:lpstr>IWDS as of 10-26-2022</vt:lpstr>
      <vt:lpstr>IWDS for Alternative Eligibility</vt:lpstr>
      <vt:lpstr>First Thing – Search Customer</vt:lpstr>
      <vt:lpstr>Searching Customer in IWDS</vt:lpstr>
      <vt:lpstr>Searching for an Individual in IWDS</vt:lpstr>
      <vt:lpstr>Searching for an Individual in IWDS</vt:lpstr>
      <vt:lpstr>Example Recommended Customer Search in IWDS</vt:lpstr>
      <vt:lpstr>Searching for an Individual in IWDS</vt:lpstr>
      <vt:lpstr>Create an Application</vt:lpstr>
      <vt:lpstr>Contact Date of Application</vt:lpstr>
      <vt:lpstr>Guided Application</vt:lpstr>
      <vt:lpstr>Guided Application</vt:lpstr>
      <vt:lpstr>Guided Application </vt:lpstr>
      <vt:lpstr>Details about Guided Application</vt:lpstr>
      <vt:lpstr>Emergencies and Disaster Guided Application Screens</vt:lpstr>
      <vt:lpstr>Details about Guided Application</vt:lpstr>
      <vt:lpstr>Assessment Test Requirements</vt:lpstr>
      <vt:lpstr>Private Information Screen</vt:lpstr>
      <vt:lpstr>Private Information Screen</vt:lpstr>
      <vt:lpstr>Assessment Tests</vt:lpstr>
      <vt:lpstr>Dislocated worker Characteristics </vt:lpstr>
      <vt:lpstr>Emergencies and Disaster Criteria</vt:lpstr>
      <vt:lpstr>Bottom of Dislocated Worker Characteristics Screen</vt:lpstr>
      <vt:lpstr>Required and Allowed for DWG Disaster Only Questions</vt:lpstr>
      <vt:lpstr>Required and Allowed for DWG Disaster Only Questions</vt:lpstr>
      <vt:lpstr>Required and Allowed for DWG Disaster Only Questions</vt:lpstr>
      <vt:lpstr>Required and Allowed for DWG Disaster Only Questions</vt:lpstr>
      <vt:lpstr>Required and Allowed for DWG Disaster Only Questions</vt:lpstr>
      <vt:lpstr>Required and Allowed for DWG Disaster Only Questions</vt:lpstr>
      <vt:lpstr>List Work History</vt:lpstr>
      <vt:lpstr>Details about List History Screen</vt:lpstr>
      <vt:lpstr>WIOA Training Criteria Screen</vt:lpstr>
      <vt:lpstr>WIOA Training Criteria Screen</vt:lpstr>
      <vt:lpstr>Emergencies and Disaster Criteria</vt:lpstr>
      <vt:lpstr>Eligibility Determination Screen</vt:lpstr>
      <vt:lpstr>Application Date Details</vt:lpstr>
      <vt:lpstr>Application Date and Eligibility Date</vt:lpstr>
      <vt:lpstr>Eligibility Determination </vt:lpstr>
      <vt:lpstr>Eligibility Determination </vt:lpstr>
      <vt:lpstr>Eligibility Certification  (System is not ready yet)</vt:lpstr>
      <vt:lpstr>Now You Have Seen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Jill Meseke</cp:lastModifiedBy>
  <cp:revision>597</cp:revision>
  <dcterms:created xsi:type="dcterms:W3CDTF">2021-03-25T12:28:35Z</dcterms:created>
  <dcterms:modified xsi:type="dcterms:W3CDTF">2022-10-26T17:43:30Z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0x010100B81ADEF799C78342ABEECBA9EC57D68E</vt:lpwstr>
  </property>
</Properties>
</file>