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presentation.xml" ContentType="application/vnd.openxmlformats-officedocument.presentationml.presentation.main+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3.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2"/>
  </p:notesMasterIdLst>
  <p:handoutMasterIdLst>
    <p:handoutMasterId r:id="rId33"/>
  </p:handoutMasterIdLst>
  <p:sldIdLst>
    <p:sldId id="327" r:id="rId5"/>
    <p:sldId id="257" r:id="rId6"/>
    <p:sldId id="469" r:id="rId7"/>
    <p:sldId id="580" r:id="rId8"/>
    <p:sldId id="578" r:id="rId9"/>
    <p:sldId id="562" r:id="rId10"/>
    <p:sldId id="581" r:id="rId11"/>
    <p:sldId id="582" r:id="rId12"/>
    <p:sldId id="583" r:id="rId13"/>
    <p:sldId id="585" r:id="rId14"/>
    <p:sldId id="592" r:id="rId15"/>
    <p:sldId id="589" r:id="rId16"/>
    <p:sldId id="588" r:id="rId17"/>
    <p:sldId id="587" r:id="rId18"/>
    <p:sldId id="593" r:id="rId19"/>
    <p:sldId id="574" r:id="rId20"/>
    <p:sldId id="594" r:id="rId21"/>
    <p:sldId id="595" r:id="rId22"/>
    <p:sldId id="596" r:id="rId23"/>
    <p:sldId id="586" r:id="rId24"/>
    <p:sldId id="470" r:id="rId25"/>
    <p:sldId id="584" r:id="rId26"/>
    <p:sldId id="579" r:id="rId27"/>
    <p:sldId id="566" r:id="rId28"/>
    <p:sldId id="591" r:id="rId29"/>
    <p:sldId id="563" r:id="rId30"/>
    <p:sldId id="577" r:id="rId3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r, John" initials="BJ" lastIdx="2" clrIdx="0">
    <p:extLst>
      <p:ext uri="{19B8F6BF-5375-455C-9EA6-DF929625EA0E}">
        <p15:presenceInfo xmlns:p15="http://schemas.microsoft.com/office/powerpoint/2012/main" userId="Barr, Joh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95B"/>
    <a:srgbClr val="FF6600"/>
    <a:srgbClr val="172169"/>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5828" autoAdjust="0"/>
    <p:restoredTop sz="86395" autoAdjust="0"/>
  </p:normalViewPr>
  <p:slideViewPr>
    <p:cSldViewPr snapToGrid="0" snapToObjects="1">
      <p:cViewPr>
        <p:scale>
          <a:sx n="93" d="100"/>
          <a:sy n="93" d="100"/>
        </p:scale>
        <p:origin x="-296" y="-120"/>
      </p:cViewPr>
      <p:guideLst/>
    </p:cSldViewPr>
  </p:slideViewPr>
  <p:outlineViewPr>
    <p:cViewPr>
      <p:scale>
        <a:sx n="33" d="100"/>
        <a:sy n="33" d="100"/>
      </p:scale>
      <p:origin x="0" y="-13888"/>
    </p:cViewPr>
  </p:outlin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439F48-492E-554C-88E4-CE27A4E9D539}"/>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144687D-A54C-C24E-B60D-2344B07DC101}"/>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B7F7B265-93B1-9D44-9C4C-9126BE8DF7BA}" type="datetimeFigureOut">
              <a:rPr lang="en-US" smtClean="0"/>
              <a:t>10/21/22</a:t>
            </a:fld>
            <a:endParaRPr lang="en-US"/>
          </a:p>
        </p:txBody>
      </p:sp>
      <p:sp>
        <p:nvSpPr>
          <p:cNvPr id="4" name="Footer Placeholder 3">
            <a:extLst>
              <a:ext uri="{FF2B5EF4-FFF2-40B4-BE49-F238E27FC236}">
                <a16:creationId xmlns:a16="http://schemas.microsoft.com/office/drawing/2014/main" id="{1CC13572-9B12-1F44-ADB6-EE1DCFEA6E10}"/>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832F76-E03B-C14D-B5EB-FFFB159B1DC5}"/>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AA93FC37-5ED9-C04A-9C9B-AEFE7C0933D8}" type="slidenum">
              <a:rPr lang="en-US" smtClean="0"/>
              <a:t>‹#›</a:t>
            </a:fld>
            <a:endParaRPr lang="en-US"/>
          </a:p>
        </p:txBody>
      </p:sp>
    </p:spTree>
    <p:extLst>
      <p:ext uri="{BB962C8B-B14F-4D97-AF65-F5344CB8AC3E}">
        <p14:creationId xmlns:p14="http://schemas.microsoft.com/office/powerpoint/2010/main" val="716940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A7BEC8D-B925-4E24-B403-1BC45C0C0CB5}" type="datetimeFigureOut">
              <a:rPr lang="en-US" smtClean="0"/>
              <a:t>10/21/22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E5E7437D-0E1D-4AF1-9332-3A6581B3585C}" type="slidenum">
              <a:rPr lang="en-US" smtClean="0"/>
              <a:t>‹#›</a:t>
            </a:fld>
            <a:endParaRPr lang="en-US"/>
          </a:p>
        </p:txBody>
      </p:sp>
    </p:spTree>
    <p:extLst>
      <p:ext uri="{BB962C8B-B14F-4D97-AF65-F5344CB8AC3E}">
        <p14:creationId xmlns:p14="http://schemas.microsoft.com/office/powerpoint/2010/main" val="2757113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a:t>
            </a:fld>
            <a:endParaRPr lang="en-US"/>
          </a:p>
        </p:txBody>
      </p:sp>
    </p:spTree>
    <p:extLst>
      <p:ext uri="{BB962C8B-B14F-4D97-AF65-F5344CB8AC3E}">
        <p14:creationId xmlns:p14="http://schemas.microsoft.com/office/powerpoint/2010/main" val="3420093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21</a:t>
            </a:fld>
            <a:endParaRPr lang="en-US"/>
          </a:p>
        </p:txBody>
      </p:sp>
    </p:spTree>
    <p:extLst>
      <p:ext uri="{BB962C8B-B14F-4D97-AF65-F5344CB8AC3E}">
        <p14:creationId xmlns:p14="http://schemas.microsoft.com/office/powerpoint/2010/main" val="104617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22</a:t>
            </a:fld>
            <a:endParaRPr lang="en-US"/>
          </a:p>
        </p:txBody>
      </p:sp>
    </p:spTree>
    <p:extLst>
      <p:ext uri="{BB962C8B-B14F-4D97-AF65-F5344CB8AC3E}">
        <p14:creationId xmlns:p14="http://schemas.microsoft.com/office/powerpoint/2010/main" val="1952684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23</a:t>
            </a:fld>
            <a:endParaRPr lang="en-US"/>
          </a:p>
        </p:txBody>
      </p:sp>
    </p:spTree>
    <p:extLst>
      <p:ext uri="{BB962C8B-B14F-4D97-AF65-F5344CB8AC3E}">
        <p14:creationId xmlns:p14="http://schemas.microsoft.com/office/powerpoint/2010/main" val="178880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24</a:t>
            </a:fld>
            <a:endParaRPr lang="en-US"/>
          </a:p>
        </p:txBody>
      </p:sp>
    </p:spTree>
    <p:extLst>
      <p:ext uri="{BB962C8B-B14F-4D97-AF65-F5344CB8AC3E}">
        <p14:creationId xmlns:p14="http://schemas.microsoft.com/office/powerpoint/2010/main" val="3560354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26</a:t>
            </a:fld>
            <a:endParaRPr lang="en-US"/>
          </a:p>
        </p:txBody>
      </p:sp>
    </p:spTree>
    <p:extLst>
      <p:ext uri="{BB962C8B-B14F-4D97-AF65-F5344CB8AC3E}">
        <p14:creationId xmlns:p14="http://schemas.microsoft.com/office/powerpoint/2010/main" val="1784911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27</a:t>
            </a:fld>
            <a:endParaRPr lang="en-US"/>
          </a:p>
        </p:txBody>
      </p:sp>
    </p:spTree>
    <p:extLst>
      <p:ext uri="{BB962C8B-B14F-4D97-AF65-F5344CB8AC3E}">
        <p14:creationId xmlns:p14="http://schemas.microsoft.com/office/powerpoint/2010/main" val="516831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2</a:t>
            </a:fld>
            <a:endParaRPr lang="en-US"/>
          </a:p>
        </p:txBody>
      </p:sp>
    </p:spTree>
    <p:extLst>
      <p:ext uri="{BB962C8B-B14F-4D97-AF65-F5344CB8AC3E}">
        <p14:creationId xmlns:p14="http://schemas.microsoft.com/office/powerpoint/2010/main" val="430175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7437D-0E1D-4AF1-9332-3A6581B3585C}" type="slidenum">
              <a:rPr lang="en-US" smtClean="0"/>
              <a:t>3</a:t>
            </a:fld>
            <a:endParaRPr lang="en-US"/>
          </a:p>
        </p:txBody>
      </p:sp>
    </p:spTree>
    <p:extLst>
      <p:ext uri="{BB962C8B-B14F-4D97-AF65-F5344CB8AC3E}">
        <p14:creationId xmlns:p14="http://schemas.microsoft.com/office/powerpoint/2010/main" val="408180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4</a:t>
            </a:fld>
            <a:endParaRPr lang="en-US"/>
          </a:p>
        </p:txBody>
      </p:sp>
    </p:spTree>
    <p:extLst>
      <p:ext uri="{BB962C8B-B14F-4D97-AF65-F5344CB8AC3E}">
        <p14:creationId xmlns:p14="http://schemas.microsoft.com/office/powerpoint/2010/main" val="3249094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5</a:t>
            </a:fld>
            <a:endParaRPr lang="en-US"/>
          </a:p>
        </p:txBody>
      </p:sp>
    </p:spTree>
    <p:extLst>
      <p:ext uri="{BB962C8B-B14F-4D97-AF65-F5344CB8AC3E}">
        <p14:creationId xmlns:p14="http://schemas.microsoft.com/office/powerpoint/2010/main" val="3073196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6</a:t>
            </a:fld>
            <a:endParaRPr lang="en-US"/>
          </a:p>
        </p:txBody>
      </p:sp>
    </p:spTree>
    <p:extLst>
      <p:ext uri="{BB962C8B-B14F-4D97-AF65-F5344CB8AC3E}">
        <p14:creationId xmlns:p14="http://schemas.microsoft.com/office/powerpoint/2010/main" val="133182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7</a:t>
            </a:fld>
            <a:endParaRPr lang="en-US"/>
          </a:p>
        </p:txBody>
      </p:sp>
    </p:spTree>
    <p:extLst>
      <p:ext uri="{BB962C8B-B14F-4D97-AF65-F5344CB8AC3E}">
        <p14:creationId xmlns:p14="http://schemas.microsoft.com/office/powerpoint/2010/main" val="2647686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8</a:t>
            </a:fld>
            <a:endParaRPr lang="en-US"/>
          </a:p>
        </p:txBody>
      </p:sp>
    </p:spTree>
    <p:extLst>
      <p:ext uri="{BB962C8B-B14F-4D97-AF65-F5344CB8AC3E}">
        <p14:creationId xmlns:p14="http://schemas.microsoft.com/office/powerpoint/2010/main" val="4222219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E7437D-0E1D-4AF1-9332-3A6581B3585C}" type="slidenum">
              <a:rPr lang="en-US" smtClean="0"/>
              <a:t>16</a:t>
            </a:fld>
            <a:endParaRPr lang="en-US"/>
          </a:p>
        </p:txBody>
      </p:sp>
    </p:spTree>
    <p:extLst>
      <p:ext uri="{BB962C8B-B14F-4D97-AF65-F5344CB8AC3E}">
        <p14:creationId xmlns:p14="http://schemas.microsoft.com/office/powerpoint/2010/main" val="20816926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483350"/>
            <a:ext cx="2743200" cy="365125"/>
          </a:xfrm>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4038600" y="6483350"/>
            <a:ext cx="4114800" cy="365125"/>
          </a:xfrm>
        </p:spPr>
        <p:txBody>
          <a:bodyPr/>
          <a:lstStyle/>
          <a:p>
            <a:endParaRPr lang="en-US" dirty="0"/>
          </a:p>
        </p:txBody>
      </p:sp>
      <p:sp>
        <p:nvSpPr>
          <p:cNvPr id="6" name="Slide Number Placeholder 5"/>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4038600" y="6483350"/>
            <a:ext cx="4114800" cy="365125"/>
          </a:xfrm>
        </p:spPr>
        <p:txBody>
          <a:bodyPr/>
          <a:lstStyle/>
          <a:p>
            <a:endParaRPr lang="en-US" dirty="0"/>
          </a:p>
        </p:txBody>
      </p:sp>
      <p:sp>
        <p:nvSpPr>
          <p:cNvPr id="7" name="Slide Number Placeholder 6"/>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4038600" y="6483350"/>
            <a:ext cx="4114800" cy="365125"/>
          </a:xfrm>
        </p:spPr>
        <p:txBody>
          <a:bodyPr/>
          <a:lstStyle/>
          <a:p>
            <a:endParaRPr lang="en-US" dirty="0"/>
          </a:p>
        </p:txBody>
      </p:sp>
      <p:sp>
        <p:nvSpPr>
          <p:cNvPr id="9" name="Slide Number Placeholder 8"/>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4" name="Footer Placeholder 3"/>
          <p:cNvSpPr>
            <a:spLocks noGrp="1"/>
          </p:cNvSpPr>
          <p:nvPr>
            <p:ph type="ftr" sz="quarter" idx="11"/>
          </p:nvPr>
        </p:nvSpPr>
        <p:spPr>
          <a:xfrm>
            <a:off x="4038600" y="6483350"/>
            <a:ext cx="4114800" cy="365125"/>
          </a:xfrm>
        </p:spPr>
        <p:txBody>
          <a:bodyPr/>
          <a:lstStyle/>
          <a:p>
            <a:endParaRPr lang="en-US" dirty="0"/>
          </a:p>
        </p:txBody>
      </p:sp>
      <p:sp>
        <p:nvSpPr>
          <p:cNvPr id="5" name="Slide Number Placeholder 4"/>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llinoisworknet.com/dwg" TargetMode="External"/><Relationship Id="rId7" Type="http://schemas.openxmlformats.org/officeDocument/2006/relationships/hyperlink" Target="https://wdr.doleta.gov/directives/attach/TEGL/TEGL_14-18_Attachment-6_Acc.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dol.gov/agencies/eta/advisories/training-and-employment-guidance-letter-no-19-16" TargetMode="External"/><Relationship Id="rId5" Type="http://schemas.openxmlformats.org/officeDocument/2006/relationships/hyperlink" Target="https://www.dol.gov/agencies/eta/advisories/tegl-no-02-22" TargetMode="External"/><Relationship Id="rId4" Type="http://schemas.openxmlformats.org/officeDocument/2006/relationships/hyperlink" Target="https://www.dol.gov/agencies/eta/advisories/training-and-employment-guidance-letter-no-16-2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mesekejill@gmail.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Lorraine.Wareham@Illinois.gov" TargetMode="External"/><Relationship Id="rId4" Type="http://schemas.openxmlformats.org/officeDocument/2006/relationships/hyperlink" Target="mailto:james.potts@Illinois.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llinoisworknet.com/qctdiama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4463" y="1727200"/>
            <a:ext cx="10500218" cy="3097897"/>
          </a:xfrm>
        </p:spPr>
        <p:txBody>
          <a:bodyPr>
            <a:noAutofit/>
          </a:bodyPr>
          <a:lstStyle/>
          <a:p>
            <a:pPr algn="ctr"/>
            <a:br>
              <a:rPr lang="en-US" sz="4800" u="heavy" dirty="0"/>
            </a:br>
            <a:br>
              <a:rPr lang="en-US" sz="4800" u="heavy" dirty="0"/>
            </a:br>
            <a:r>
              <a:rPr lang="en-US" sz="4800" dirty="0"/>
              <a:t>QUEST Disaster Recovery DWG </a:t>
            </a:r>
            <a:br>
              <a:rPr lang="en-US" sz="4800" dirty="0"/>
            </a:br>
            <a:r>
              <a:rPr lang="en-US" sz="2800" dirty="0"/>
              <a:t>Quality Jobs, Equity, Strategy, and Training</a:t>
            </a:r>
            <a:br>
              <a:rPr lang="en-US" sz="3600" dirty="0"/>
            </a:br>
            <a:br>
              <a:rPr lang="en-US" sz="4800" dirty="0"/>
            </a:br>
            <a:r>
              <a:rPr lang="en-US" sz="4000" dirty="0"/>
              <a:t>Project Implementation</a:t>
            </a:r>
            <a:br>
              <a:rPr lang="en-US" sz="2800" dirty="0"/>
            </a:br>
            <a:br>
              <a:rPr lang="en-US" sz="2000" u="heavy" dirty="0"/>
            </a:br>
            <a:r>
              <a:rPr lang="en-US" sz="2000" b="0" i="1" dirty="0"/>
              <a:t>October 26, 2022</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30360" y="5216963"/>
            <a:ext cx="8307566" cy="128106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pic>
        <p:nvPicPr>
          <p:cNvPr id="1026" name="Picture 2">
            <a:extLst>
              <a:ext uri="{FF2B5EF4-FFF2-40B4-BE49-F238E27FC236}">
                <a16:creationId xmlns:a16="http://schemas.microsoft.com/office/drawing/2014/main" id="{CBB1247F-8F69-4D31-9690-37DBE6C9C5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51616" y="5386577"/>
            <a:ext cx="32956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0713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85F6-FF81-886E-711D-94A84CE6C4D8}"/>
              </a:ext>
            </a:extLst>
          </p:cNvPr>
          <p:cNvSpPr>
            <a:spLocks noGrp="1"/>
          </p:cNvSpPr>
          <p:nvPr>
            <p:ph type="title"/>
          </p:nvPr>
        </p:nvSpPr>
        <p:spPr/>
        <p:txBody>
          <a:bodyPr>
            <a:normAutofit fontScale="90000"/>
          </a:bodyPr>
          <a:lstStyle/>
          <a:p>
            <a:r>
              <a:rPr lang="en-US" dirty="0"/>
              <a:t>Employment &amp; Training Services</a:t>
            </a:r>
          </a:p>
        </p:txBody>
      </p:sp>
      <p:sp>
        <p:nvSpPr>
          <p:cNvPr id="3" name="Content Placeholder 2">
            <a:extLst>
              <a:ext uri="{FF2B5EF4-FFF2-40B4-BE49-F238E27FC236}">
                <a16:creationId xmlns:a16="http://schemas.microsoft.com/office/drawing/2014/main" id="{0FD3FDD8-563F-C568-3D3F-18675D0B0018}"/>
              </a:ext>
            </a:extLst>
          </p:cNvPr>
          <p:cNvSpPr>
            <a:spLocks noGrp="1"/>
          </p:cNvSpPr>
          <p:nvPr>
            <p:ph idx="1"/>
          </p:nvPr>
        </p:nvSpPr>
        <p:spPr/>
        <p:txBody>
          <a:bodyPr/>
          <a:lstStyle/>
          <a:p>
            <a:r>
              <a:rPr lang="en-US" dirty="0"/>
              <a:t>Comprehensive Employment and Training Services will be provided consistent with local policies; QUEST project is operated similar to 1D.</a:t>
            </a:r>
          </a:p>
          <a:p>
            <a:pPr lvl="1"/>
            <a:r>
              <a:rPr lang="en-US" dirty="0"/>
              <a:t>Career Services</a:t>
            </a:r>
          </a:p>
          <a:p>
            <a:pPr lvl="1"/>
            <a:r>
              <a:rPr lang="en-US" dirty="0"/>
              <a:t>Training Services</a:t>
            </a:r>
          </a:p>
          <a:p>
            <a:pPr lvl="1"/>
            <a:r>
              <a:rPr lang="en-US" dirty="0"/>
              <a:t>Supportive Services, including Needs-Related Payments</a:t>
            </a:r>
          </a:p>
          <a:p>
            <a:pPr lvl="1"/>
            <a:r>
              <a:rPr lang="en-US" dirty="0"/>
              <a:t>Follow-up</a:t>
            </a:r>
          </a:p>
          <a:p>
            <a:endParaRPr lang="en-US" dirty="0"/>
          </a:p>
          <a:p>
            <a:endParaRPr lang="en-US" dirty="0"/>
          </a:p>
        </p:txBody>
      </p:sp>
      <p:sp>
        <p:nvSpPr>
          <p:cNvPr id="4" name="Slide Number Placeholder 3">
            <a:extLst>
              <a:ext uri="{FF2B5EF4-FFF2-40B4-BE49-F238E27FC236}">
                <a16:creationId xmlns:a16="http://schemas.microsoft.com/office/drawing/2014/main" id="{8BA5E8E9-0A23-6F6E-E79E-6F8406174DCD}"/>
              </a:ext>
            </a:extLst>
          </p:cNvPr>
          <p:cNvSpPr>
            <a:spLocks noGrp="1"/>
          </p:cNvSpPr>
          <p:nvPr>
            <p:ph type="sldNum" sz="quarter" idx="12"/>
          </p:nvPr>
        </p:nvSpPr>
        <p:spPr/>
        <p:txBody>
          <a:bodyPr/>
          <a:lstStyle/>
          <a:p>
            <a:fld id="{62E03C93-A8B5-5E4D-ADDE-FACFC10B3CD1}" type="slidenum">
              <a:rPr lang="en-US" smtClean="0"/>
              <a:pPr/>
              <a:t>10</a:t>
            </a:fld>
            <a:endParaRPr lang="en-US" dirty="0"/>
          </a:p>
        </p:txBody>
      </p:sp>
    </p:spTree>
    <p:extLst>
      <p:ext uri="{BB962C8B-B14F-4D97-AF65-F5344CB8AC3E}">
        <p14:creationId xmlns:p14="http://schemas.microsoft.com/office/powerpoint/2010/main" val="2655565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0BB2-C3D1-D19F-AD93-EE5EB3BA4F42}"/>
              </a:ext>
            </a:extLst>
          </p:cNvPr>
          <p:cNvSpPr>
            <a:spLocks noGrp="1"/>
          </p:cNvSpPr>
          <p:nvPr>
            <p:ph type="title"/>
          </p:nvPr>
        </p:nvSpPr>
        <p:spPr>
          <a:xfrm>
            <a:off x="3017520" y="610865"/>
            <a:ext cx="8549640" cy="561049"/>
          </a:xfrm>
        </p:spPr>
        <p:txBody>
          <a:bodyPr>
            <a:normAutofit fontScale="90000"/>
          </a:bodyPr>
          <a:lstStyle/>
          <a:p>
            <a:r>
              <a:rPr lang="en-US" dirty="0"/>
              <a:t>IWDS Case Notes: Eligibility and Services</a:t>
            </a:r>
          </a:p>
        </p:txBody>
      </p:sp>
      <p:sp>
        <p:nvSpPr>
          <p:cNvPr id="3" name="Content Placeholder 2">
            <a:extLst>
              <a:ext uri="{FF2B5EF4-FFF2-40B4-BE49-F238E27FC236}">
                <a16:creationId xmlns:a16="http://schemas.microsoft.com/office/drawing/2014/main" id="{278E0936-B0CA-D007-BF61-EBA134016223}"/>
              </a:ext>
            </a:extLst>
          </p:cNvPr>
          <p:cNvSpPr>
            <a:spLocks noGrp="1"/>
          </p:cNvSpPr>
          <p:nvPr>
            <p:ph idx="1"/>
          </p:nvPr>
        </p:nvSpPr>
        <p:spPr>
          <a:xfrm>
            <a:off x="838200" y="1801091"/>
            <a:ext cx="10515600" cy="4375872"/>
          </a:xfrm>
        </p:spPr>
        <p:txBody>
          <a:bodyPr>
            <a:normAutofit/>
          </a:bodyPr>
          <a:lstStyle/>
          <a:p>
            <a:pPr>
              <a:spcAft>
                <a:spcPts val="600"/>
              </a:spcAft>
            </a:pPr>
            <a:r>
              <a:rPr lang="en-US" dirty="0"/>
              <a:t>Thorough case notes for DWG participants are required.</a:t>
            </a:r>
          </a:p>
          <a:p>
            <a:pPr lvl="1">
              <a:spcAft>
                <a:spcPts val="600"/>
              </a:spcAft>
            </a:pPr>
            <a:r>
              <a:rPr lang="en-US" dirty="0"/>
              <a:t>Initial case notes must explain the circumstances as to why/how the person is eligible as a dislocated worker or one of the other 3 eligibility categories, and also explain/describe how the participant meets the “underserved or historically marginalized” requirement.</a:t>
            </a:r>
          </a:p>
          <a:p>
            <a:pPr lvl="2">
              <a:spcAft>
                <a:spcPts val="600"/>
              </a:spcAft>
            </a:pPr>
            <a:r>
              <a:rPr lang="en-US" dirty="0"/>
              <a:t>Do not use a ”cut and paste” generic description. The case note is to be descriptive in explaining an individual’s personal circumstances.</a:t>
            </a:r>
          </a:p>
          <a:p>
            <a:pPr lvl="1">
              <a:spcAft>
                <a:spcPts val="600"/>
              </a:spcAft>
            </a:pPr>
            <a:r>
              <a:rPr lang="en-US" dirty="0"/>
              <a:t>Case notes must </a:t>
            </a:r>
            <a:r>
              <a:rPr lang="en-US" i="1" dirty="0"/>
              <a:t>tell the story </a:t>
            </a:r>
            <a:r>
              <a:rPr lang="en-US" dirty="0"/>
              <a:t>of the client in terms of their eligibility for the grant and also service determination (including assessment, suitability, etc.) and delivery of services, including periodic review and update, as appropriate, of a participant’s IEP and their supportive services needs.</a:t>
            </a:r>
          </a:p>
          <a:p>
            <a:pPr lvl="1"/>
            <a:endParaRPr lang="en-US" dirty="0"/>
          </a:p>
        </p:txBody>
      </p:sp>
      <p:sp>
        <p:nvSpPr>
          <p:cNvPr id="4" name="Slide Number Placeholder 3">
            <a:extLst>
              <a:ext uri="{FF2B5EF4-FFF2-40B4-BE49-F238E27FC236}">
                <a16:creationId xmlns:a16="http://schemas.microsoft.com/office/drawing/2014/main" id="{0260DBAC-F350-C101-27EE-D4E771CAE41B}"/>
              </a:ext>
            </a:extLst>
          </p:cNvPr>
          <p:cNvSpPr>
            <a:spLocks noGrp="1"/>
          </p:cNvSpPr>
          <p:nvPr>
            <p:ph type="sldNum" sz="quarter" idx="12"/>
          </p:nvPr>
        </p:nvSpPr>
        <p:spPr/>
        <p:txBody>
          <a:bodyPr/>
          <a:lstStyle/>
          <a:p>
            <a:fld id="{62E03C93-A8B5-5E4D-ADDE-FACFC10B3CD1}" type="slidenum">
              <a:rPr lang="en-US" smtClean="0"/>
              <a:pPr/>
              <a:t>11</a:t>
            </a:fld>
            <a:endParaRPr lang="en-US" dirty="0"/>
          </a:p>
        </p:txBody>
      </p:sp>
    </p:spTree>
    <p:extLst>
      <p:ext uri="{BB962C8B-B14F-4D97-AF65-F5344CB8AC3E}">
        <p14:creationId xmlns:p14="http://schemas.microsoft.com/office/powerpoint/2010/main" val="3663934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D27E8-2DE2-1977-5A0C-7CD9E9FEC246}"/>
              </a:ext>
            </a:extLst>
          </p:cNvPr>
          <p:cNvSpPr>
            <a:spLocks noGrp="1"/>
          </p:cNvSpPr>
          <p:nvPr>
            <p:ph type="title"/>
          </p:nvPr>
        </p:nvSpPr>
        <p:spPr>
          <a:xfrm>
            <a:off x="3048000" y="610865"/>
            <a:ext cx="8534400" cy="561049"/>
          </a:xfrm>
        </p:spPr>
        <p:txBody>
          <a:bodyPr>
            <a:noAutofit/>
          </a:bodyPr>
          <a:lstStyle/>
          <a:p>
            <a:r>
              <a:rPr lang="en-US" sz="3800" dirty="0"/>
              <a:t>Project Activities: </a:t>
            </a:r>
            <a:br>
              <a:rPr lang="en-US" sz="3800" dirty="0"/>
            </a:br>
            <a:r>
              <a:rPr lang="en-US" sz="3800" dirty="0"/>
              <a:t>Targeted Participant Outreach</a:t>
            </a:r>
          </a:p>
        </p:txBody>
      </p:sp>
      <p:sp>
        <p:nvSpPr>
          <p:cNvPr id="3" name="Content Placeholder 2">
            <a:extLst>
              <a:ext uri="{FF2B5EF4-FFF2-40B4-BE49-F238E27FC236}">
                <a16:creationId xmlns:a16="http://schemas.microsoft.com/office/drawing/2014/main" id="{4DAC5F31-5038-D001-6974-51765291269C}"/>
              </a:ext>
            </a:extLst>
          </p:cNvPr>
          <p:cNvSpPr>
            <a:spLocks noGrp="1"/>
          </p:cNvSpPr>
          <p:nvPr>
            <p:ph idx="1"/>
          </p:nvPr>
        </p:nvSpPr>
        <p:spPr/>
        <p:txBody>
          <a:bodyPr/>
          <a:lstStyle/>
          <a:p>
            <a:r>
              <a:rPr lang="en-US" sz="2400" dirty="0">
                <a:latin typeface="Calibri" panose="020F0502020204030204" pitchFamily="34" charset="0"/>
                <a:ea typeface="Calibri" panose="020F0502020204030204" pitchFamily="34" charset="0"/>
                <a:cs typeface="Calibri" panose="020F0502020204030204" pitchFamily="34" charset="0"/>
              </a:rPr>
              <a:t>C</a:t>
            </a:r>
            <a:r>
              <a:rPr lang="en-US" sz="2400" dirty="0">
                <a:effectLst/>
                <a:latin typeface="Calibri" panose="020F0502020204030204" pitchFamily="34" charset="0"/>
                <a:ea typeface="Calibri" panose="020F0502020204030204" pitchFamily="34" charset="0"/>
                <a:cs typeface="Calibri" panose="020F0502020204030204" pitchFamily="34" charset="0"/>
              </a:rPr>
              <a:t>reate</a:t>
            </a:r>
            <a:r>
              <a:rPr lang="en-US" sz="2400" spc="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and execute a focused outreach campaign designed to reach the target population of underserved and historically marginalized individuals and communities and those who were most adversely affected by the COVID-19 pandemic so that potentially eligible</a:t>
            </a:r>
            <a:r>
              <a:rPr lang="en-US" sz="2400" spc="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participants</a:t>
            </a:r>
            <a:r>
              <a:rPr lang="en-US" sz="2400" spc="-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are</a:t>
            </a:r>
            <a:r>
              <a:rPr lang="en-US" sz="2400" spc="-5" dirty="0">
                <a:effectLst/>
                <a:latin typeface="Calibri" panose="020F0502020204030204" pitchFamily="34" charset="0"/>
                <a:ea typeface="Calibri" panose="020F0502020204030204" pitchFamily="34" charset="0"/>
                <a:cs typeface="Calibri" panose="020F0502020204030204" pitchFamily="34" charset="0"/>
              </a:rPr>
              <a:t> aware of and are able to enroll in </a:t>
            </a:r>
            <a:r>
              <a:rPr lang="en-US" sz="2400" dirty="0">
                <a:effectLst/>
                <a:latin typeface="Calibri" panose="020F0502020204030204" pitchFamily="34" charset="0"/>
                <a:ea typeface="Calibri" panose="020F0502020204030204" pitchFamily="34" charset="0"/>
                <a:cs typeface="Calibri" panose="020F0502020204030204" pitchFamily="34" charset="0"/>
              </a:rPr>
              <a:t>grant-funded</a:t>
            </a:r>
            <a:r>
              <a:rPr lang="en-US" sz="2400" spc="10"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activities.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F2CAF28-45C9-FF42-BCA0-527CE9ABFF17}"/>
              </a:ext>
            </a:extLst>
          </p:cNvPr>
          <p:cNvSpPr>
            <a:spLocks noGrp="1"/>
          </p:cNvSpPr>
          <p:nvPr>
            <p:ph type="sldNum" sz="quarter" idx="12"/>
          </p:nvPr>
        </p:nvSpPr>
        <p:spPr/>
        <p:txBody>
          <a:bodyPr/>
          <a:lstStyle/>
          <a:p>
            <a:fld id="{62E03C93-A8B5-5E4D-ADDE-FACFC10B3CD1}" type="slidenum">
              <a:rPr lang="en-US" smtClean="0"/>
              <a:pPr/>
              <a:t>12</a:t>
            </a:fld>
            <a:endParaRPr lang="en-US" dirty="0"/>
          </a:p>
        </p:txBody>
      </p:sp>
    </p:spTree>
    <p:extLst>
      <p:ext uri="{BB962C8B-B14F-4D97-AF65-F5344CB8AC3E}">
        <p14:creationId xmlns:p14="http://schemas.microsoft.com/office/powerpoint/2010/main" val="1577011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EEB11-8F67-F6A9-ED2A-5DEB19453AC6}"/>
              </a:ext>
            </a:extLst>
          </p:cNvPr>
          <p:cNvSpPr>
            <a:spLocks noGrp="1"/>
          </p:cNvSpPr>
          <p:nvPr>
            <p:ph type="title"/>
          </p:nvPr>
        </p:nvSpPr>
        <p:spPr/>
        <p:txBody>
          <a:bodyPr>
            <a:normAutofit fontScale="90000"/>
          </a:bodyPr>
          <a:lstStyle/>
          <a:p>
            <a:r>
              <a:rPr lang="en-US" dirty="0"/>
              <a:t>Project Activities: </a:t>
            </a:r>
            <a:br>
              <a:rPr lang="en-US" dirty="0"/>
            </a:br>
            <a:r>
              <a:rPr lang="en-US" dirty="0"/>
              <a:t>Strategic Partnerships</a:t>
            </a:r>
          </a:p>
        </p:txBody>
      </p:sp>
      <p:sp>
        <p:nvSpPr>
          <p:cNvPr id="3" name="Content Placeholder 2">
            <a:extLst>
              <a:ext uri="{FF2B5EF4-FFF2-40B4-BE49-F238E27FC236}">
                <a16:creationId xmlns:a16="http://schemas.microsoft.com/office/drawing/2014/main" id="{EE2E4146-1A11-3B05-C076-97515486B284}"/>
              </a:ext>
            </a:extLst>
          </p:cNvPr>
          <p:cNvSpPr>
            <a:spLocks noGrp="1"/>
          </p:cNvSpPr>
          <p:nvPr>
            <p:ph idx="1"/>
          </p:nvPr>
        </p:nvSpPr>
        <p:spPr/>
        <p:txBody>
          <a:bodyPr/>
          <a:lstStyle/>
          <a:p>
            <a:r>
              <a:rPr lang="en-US" sz="2400" dirty="0">
                <a:latin typeface="Calibri" panose="020F0502020204030204" pitchFamily="34" charset="0"/>
                <a:ea typeface="Calibri" panose="020F0502020204030204" pitchFamily="34" charset="0"/>
                <a:cs typeface="Calibri" panose="020F0502020204030204" pitchFamily="34" charset="0"/>
              </a:rPr>
              <a:t>D</a:t>
            </a:r>
            <a:r>
              <a:rPr lang="en-US" sz="2400" dirty="0">
                <a:effectLst/>
                <a:latin typeface="Calibri" panose="020F0502020204030204" pitchFamily="34" charset="0"/>
                <a:ea typeface="Calibri" panose="020F0502020204030204" pitchFamily="34" charset="0"/>
                <a:cs typeface="Calibri" panose="020F0502020204030204" pitchFamily="34" charset="0"/>
              </a:rPr>
              <a:t>evelop and maintain strategic partnerships with community organizations and</a:t>
            </a:r>
            <a:r>
              <a:rPr lang="en-US" sz="2400" spc="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other entities to develop targeted efforts aimed at identifying and</a:t>
            </a:r>
            <a:r>
              <a:rPr lang="en-US" sz="2400" spc="5" dirty="0">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enrolling eligible participants from underserved and historically marginalized communities and groups, and develop and maintain partnerships with employers and employer groups to assist the targeted group with </a:t>
            </a:r>
            <a:r>
              <a:rPr lang="en-US" sz="2400" dirty="0">
                <a:latin typeface="Calibri" panose="020F0502020204030204" pitchFamily="34" charset="0"/>
                <a:ea typeface="Calibri" panose="020F0502020204030204" pitchFamily="34" charset="0"/>
                <a:cs typeface="Calibri" panose="020F0502020204030204" pitchFamily="34" charset="0"/>
              </a:rPr>
              <a:t>skill development and training, </a:t>
            </a:r>
            <a:r>
              <a:rPr lang="en-US" sz="2400" dirty="0">
                <a:effectLst/>
                <a:latin typeface="Calibri" panose="020F0502020204030204" pitchFamily="34" charset="0"/>
                <a:ea typeface="Calibri" panose="020F0502020204030204" pitchFamily="34" charset="0"/>
                <a:cs typeface="Calibri" panose="020F0502020204030204" pitchFamily="34" charset="0"/>
              </a:rPr>
              <a:t>work-based training and permanent employment opportunities.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839AFC95-53FC-029A-6E05-6E45DA506408}"/>
              </a:ext>
            </a:extLst>
          </p:cNvPr>
          <p:cNvSpPr>
            <a:spLocks noGrp="1"/>
          </p:cNvSpPr>
          <p:nvPr>
            <p:ph type="sldNum" sz="quarter" idx="12"/>
          </p:nvPr>
        </p:nvSpPr>
        <p:spPr/>
        <p:txBody>
          <a:bodyPr/>
          <a:lstStyle/>
          <a:p>
            <a:fld id="{62E03C93-A8B5-5E4D-ADDE-FACFC10B3CD1}" type="slidenum">
              <a:rPr lang="en-US" smtClean="0"/>
              <a:pPr/>
              <a:t>13</a:t>
            </a:fld>
            <a:endParaRPr lang="en-US" dirty="0"/>
          </a:p>
        </p:txBody>
      </p:sp>
    </p:spTree>
    <p:extLst>
      <p:ext uri="{BB962C8B-B14F-4D97-AF65-F5344CB8AC3E}">
        <p14:creationId xmlns:p14="http://schemas.microsoft.com/office/powerpoint/2010/main" val="2857736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9E3F-6817-4438-3581-77B98CB2B430}"/>
              </a:ext>
            </a:extLst>
          </p:cNvPr>
          <p:cNvSpPr>
            <a:spLocks noGrp="1"/>
          </p:cNvSpPr>
          <p:nvPr>
            <p:ph type="title"/>
          </p:nvPr>
        </p:nvSpPr>
        <p:spPr/>
        <p:txBody>
          <a:bodyPr>
            <a:normAutofit fontScale="90000"/>
          </a:bodyPr>
          <a:lstStyle/>
          <a:p>
            <a:r>
              <a:rPr lang="en-US" dirty="0"/>
              <a:t>Project Activities: </a:t>
            </a:r>
            <a:br>
              <a:rPr lang="en-US" dirty="0"/>
            </a:br>
            <a:r>
              <a:rPr lang="en-US" dirty="0"/>
              <a:t>Business Engagement Activities</a:t>
            </a:r>
          </a:p>
        </p:txBody>
      </p:sp>
      <p:sp>
        <p:nvSpPr>
          <p:cNvPr id="3" name="Content Placeholder 2">
            <a:extLst>
              <a:ext uri="{FF2B5EF4-FFF2-40B4-BE49-F238E27FC236}">
                <a16:creationId xmlns:a16="http://schemas.microsoft.com/office/drawing/2014/main" id="{FC4824EB-F5B3-8937-B12B-30E4E733B4DD}"/>
              </a:ext>
            </a:extLst>
          </p:cNvPr>
          <p:cNvSpPr>
            <a:spLocks noGrp="1"/>
          </p:cNvSpPr>
          <p:nvPr>
            <p:ph idx="1"/>
          </p:nvPr>
        </p:nvSpPr>
        <p:spPr/>
        <p:txBody>
          <a:bodyPr>
            <a:normAutofit/>
          </a:bodyPr>
          <a:lstStyle/>
          <a:p>
            <a:r>
              <a:rPr lang="en-US" sz="2400" dirty="0">
                <a:latin typeface="Calibri" panose="020F0502020204030204" pitchFamily="34" charset="0"/>
                <a:ea typeface="Times New Roman" panose="02020603050405020304" pitchFamily="18" charset="0"/>
              </a:rPr>
              <a:t>I</a:t>
            </a:r>
            <a:r>
              <a:rPr lang="en-US" sz="2400" dirty="0">
                <a:effectLst/>
                <a:latin typeface="Calibri" panose="020F0502020204030204" pitchFamily="34" charset="0"/>
                <a:ea typeface="Times New Roman" panose="02020603050405020304" pitchFamily="18" charset="0"/>
              </a:rPr>
              <a:t>mplement strong business engagement activities to work closely with businesses to not only assist with finding the workers they seek, but to also share information in the value and business benefits of increasing job quality and equity, and support in creating or expanding high-quality jobs—including both strategic and operational activities, and incorporating as appropriate the Illinois Workforce and Innovation Board’s (IWIB) Business Engagement Committee recommendations and guidance related to business engagement strategies.</a:t>
            </a:r>
            <a:endParaRPr lang="en-US" sz="24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D1738C9D-D5C3-8452-AC4D-F4D9EB964122}"/>
              </a:ext>
            </a:extLst>
          </p:cNvPr>
          <p:cNvSpPr>
            <a:spLocks noGrp="1"/>
          </p:cNvSpPr>
          <p:nvPr>
            <p:ph type="sldNum" sz="quarter" idx="12"/>
          </p:nvPr>
        </p:nvSpPr>
        <p:spPr/>
        <p:txBody>
          <a:bodyPr/>
          <a:lstStyle/>
          <a:p>
            <a:fld id="{62E03C93-A8B5-5E4D-ADDE-FACFC10B3CD1}" type="slidenum">
              <a:rPr lang="en-US" smtClean="0"/>
              <a:pPr/>
              <a:t>14</a:t>
            </a:fld>
            <a:endParaRPr lang="en-US" dirty="0"/>
          </a:p>
        </p:txBody>
      </p:sp>
    </p:spTree>
    <p:extLst>
      <p:ext uri="{BB962C8B-B14F-4D97-AF65-F5344CB8AC3E}">
        <p14:creationId xmlns:p14="http://schemas.microsoft.com/office/powerpoint/2010/main" val="2901422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8D8D0-69FC-5B1B-23D5-E22A2D67206C}"/>
              </a:ext>
            </a:extLst>
          </p:cNvPr>
          <p:cNvSpPr>
            <a:spLocks noGrp="1"/>
          </p:cNvSpPr>
          <p:nvPr>
            <p:ph type="title"/>
          </p:nvPr>
        </p:nvSpPr>
        <p:spPr>
          <a:xfrm>
            <a:off x="2819400" y="610865"/>
            <a:ext cx="8671560" cy="561049"/>
          </a:xfrm>
        </p:spPr>
        <p:txBody>
          <a:bodyPr>
            <a:normAutofit fontScale="90000"/>
          </a:bodyPr>
          <a:lstStyle/>
          <a:p>
            <a:r>
              <a:rPr lang="en-US" dirty="0"/>
              <a:t>Disaster Relief Employment Component</a:t>
            </a:r>
          </a:p>
        </p:txBody>
      </p:sp>
      <p:sp>
        <p:nvSpPr>
          <p:cNvPr id="3" name="Content Placeholder 2">
            <a:extLst>
              <a:ext uri="{FF2B5EF4-FFF2-40B4-BE49-F238E27FC236}">
                <a16:creationId xmlns:a16="http://schemas.microsoft.com/office/drawing/2014/main" id="{B4797A6F-E724-0BE9-511F-4D8F0BB0771C}"/>
              </a:ext>
            </a:extLst>
          </p:cNvPr>
          <p:cNvSpPr>
            <a:spLocks noGrp="1"/>
          </p:cNvSpPr>
          <p:nvPr>
            <p:ph idx="1"/>
          </p:nvPr>
        </p:nvSpPr>
        <p:spPr>
          <a:xfrm>
            <a:off x="838200" y="1554480"/>
            <a:ext cx="10515600" cy="4622483"/>
          </a:xfrm>
        </p:spPr>
        <p:txBody>
          <a:bodyPr>
            <a:normAutofit/>
          </a:bodyPr>
          <a:lstStyle/>
          <a:p>
            <a:pPr>
              <a:spcAft>
                <a:spcPts val="600"/>
              </a:spcAft>
            </a:pPr>
            <a:r>
              <a:rPr lang="en-US" sz="2200" dirty="0">
                <a:effectLst/>
                <a:ea typeface="Times New Roman" panose="02020603050405020304" pitchFamily="18" charset="0"/>
                <a:cs typeface="Calibri" panose="020F0502020204030204" pitchFamily="34" charset="0"/>
              </a:rPr>
              <a:t>DRE is an optional project component. If DRE is not currently part of your </a:t>
            </a:r>
            <a:r>
              <a:rPr lang="en-US" sz="2200" i="1" dirty="0">
                <a:effectLst/>
                <a:ea typeface="Times New Roman" panose="02020603050405020304" pitchFamily="18" charset="0"/>
                <a:cs typeface="Calibri" panose="020F0502020204030204" pitchFamily="34" charset="0"/>
              </a:rPr>
              <a:t>Project Plan</a:t>
            </a:r>
            <a:r>
              <a:rPr lang="en-US" sz="2200" dirty="0">
                <a:effectLst/>
                <a:ea typeface="Times New Roman" panose="02020603050405020304" pitchFamily="18" charset="0"/>
                <a:cs typeface="Calibri" panose="020F0502020204030204" pitchFamily="34" charset="0"/>
              </a:rPr>
              <a:t>, you may add </a:t>
            </a:r>
            <a:r>
              <a:rPr lang="en-US" sz="2200" dirty="0">
                <a:ea typeface="Times New Roman" panose="02020603050405020304" pitchFamily="18" charset="0"/>
                <a:cs typeface="Calibri" panose="020F0502020204030204" pitchFamily="34" charset="0"/>
              </a:rPr>
              <a:t>DRE to your project after discussions with DCEO and submitting DRE documents and a grant modification request.</a:t>
            </a:r>
          </a:p>
          <a:p>
            <a:pPr>
              <a:spcAft>
                <a:spcPts val="600"/>
              </a:spcAft>
            </a:pPr>
            <a:r>
              <a:rPr lang="en-US" sz="2200" spc="-20" dirty="0">
                <a:effectLst/>
                <a:ea typeface="Times New Roman" panose="02020603050405020304" pitchFamily="18" charset="0"/>
                <a:cs typeface="Calibri" panose="020F0502020204030204" pitchFamily="34" charset="0"/>
              </a:rPr>
              <a:t>DRE </a:t>
            </a:r>
            <a:r>
              <a:rPr lang="en-US" sz="2200" dirty="0">
                <a:effectLst/>
                <a:ea typeface="Times New Roman" panose="02020603050405020304" pitchFamily="18" charset="0"/>
                <a:cs typeface="Calibri" panose="020F0502020204030204" pitchFamily="34" charset="0"/>
              </a:rPr>
              <a:t>jobs</a:t>
            </a:r>
            <a:r>
              <a:rPr lang="en-US" sz="2200" spc="-20" dirty="0">
                <a:effectLst/>
                <a:ea typeface="Times New Roman" panose="02020603050405020304" pitchFamily="18" charset="0"/>
                <a:cs typeface="Calibri" panose="020F0502020204030204" pitchFamily="34" charset="0"/>
              </a:rPr>
              <a:t> </a:t>
            </a:r>
            <a:r>
              <a:rPr lang="en-US" sz="2200" dirty="0">
                <a:effectLst/>
                <a:ea typeface="Times New Roman" panose="02020603050405020304" pitchFamily="18" charset="0"/>
                <a:cs typeface="Calibri" panose="020F0502020204030204" pitchFamily="34" charset="0"/>
              </a:rPr>
              <a:t>respond</a:t>
            </a:r>
            <a:r>
              <a:rPr lang="en-US" sz="2200" spc="-20" dirty="0">
                <a:effectLst/>
                <a:ea typeface="Times New Roman" panose="02020603050405020304" pitchFamily="18" charset="0"/>
                <a:cs typeface="Calibri" panose="020F0502020204030204" pitchFamily="34" charset="0"/>
              </a:rPr>
              <a:t> </a:t>
            </a:r>
            <a:r>
              <a:rPr lang="en-US" sz="2200" dirty="0">
                <a:effectLst/>
                <a:ea typeface="Times New Roman" panose="02020603050405020304" pitchFamily="18" charset="0"/>
                <a:cs typeface="Calibri" panose="020F0502020204030204" pitchFamily="34" charset="0"/>
              </a:rPr>
              <a:t>to</a:t>
            </a:r>
            <a:r>
              <a:rPr lang="en-US" sz="2200" spc="-20" dirty="0">
                <a:ea typeface="Times New Roman" panose="02020603050405020304" pitchFamily="18" charset="0"/>
                <a:cs typeface="Calibri" panose="020F0502020204030204" pitchFamily="34" charset="0"/>
              </a:rPr>
              <a:t>/</a:t>
            </a:r>
            <a:r>
              <a:rPr lang="en-US" sz="2200" dirty="0">
                <a:effectLst/>
                <a:ea typeface="Times New Roman" panose="02020603050405020304" pitchFamily="18" charset="0"/>
                <a:cs typeface="Calibri" panose="020F0502020204030204" pitchFamily="34" charset="0"/>
              </a:rPr>
              <a:t>address</a:t>
            </a:r>
            <a:r>
              <a:rPr lang="en-US" sz="2200" spc="-20" dirty="0">
                <a:effectLst/>
                <a:ea typeface="Times New Roman" panose="02020603050405020304" pitchFamily="18" charset="0"/>
                <a:cs typeface="Calibri" panose="020F0502020204030204" pitchFamily="34" charset="0"/>
              </a:rPr>
              <a:t> </a:t>
            </a:r>
            <a:r>
              <a:rPr lang="en-US" sz="2200" dirty="0">
                <a:effectLst/>
                <a:ea typeface="Times New Roman" panose="02020603050405020304" pitchFamily="18" charset="0"/>
                <a:cs typeface="Calibri" panose="020F0502020204030204" pitchFamily="34" charset="0"/>
              </a:rPr>
              <a:t>the</a:t>
            </a:r>
            <a:r>
              <a:rPr lang="en-US" sz="2200" spc="-20" dirty="0">
                <a:effectLst/>
                <a:ea typeface="Times New Roman" panose="02020603050405020304" pitchFamily="18" charset="0"/>
                <a:cs typeface="Calibri" panose="020F0502020204030204" pitchFamily="34" charset="0"/>
              </a:rPr>
              <a:t> </a:t>
            </a:r>
            <a:r>
              <a:rPr lang="en-US" sz="2200" dirty="0">
                <a:effectLst/>
                <a:ea typeface="Times New Roman" panose="02020603050405020304" pitchFamily="18" charset="0"/>
                <a:cs typeface="Calibri" panose="020F0502020204030204" pitchFamily="34" charset="0"/>
              </a:rPr>
              <a:t>ongoing</a:t>
            </a:r>
            <a:r>
              <a:rPr lang="en-US" sz="2200" spc="-20" dirty="0">
                <a:effectLst/>
                <a:ea typeface="Times New Roman" panose="02020603050405020304" pitchFamily="18" charset="0"/>
                <a:cs typeface="Calibri" panose="020F0502020204030204" pitchFamily="34" charset="0"/>
              </a:rPr>
              <a:t> </a:t>
            </a:r>
            <a:r>
              <a:rPr lang="en-US" sz="2200" dirty="0">
                <a:effectLst/>
                <a:ea typeface="Times New Roman" panose="02020603050405020304" pitchFamily="18" charset="0"/>
                <a:cs typeface="Calibri" panose="020F0502020204030204" pitchFamily="34" charset="0"/>
              </a:rPr>
              <a:t>health,</a:t>
            </a:r>
            <a:r>
              <a:rPr lang="en-US" sz="2200" spc="-20" dirty="0">
                <a:effectLst/>
                <a:ea typeface="Times New Roman" panose="02020603050405020304" pitchFamily="18" charset="0"/>
                <a:cs typeface="Calibri" panose="020F0502020204030204" pitchFamily="34" charset="0"/>
              </a:rPr>
              <a:t> </a:t>
            </a:r>
            <a:r>
              <a:rPr lang="en-US" sz="2200" dirty="0">
                <a:effectLst/>
                <a:ea typeface="Times New Roman" panose="02020603050405020304" pitchFamily="18" charset="0"/>
                <a:cs typeface="Calibri" panose="020F0502020204030204" pitchFamily="34" charset="0"/>
              </a:rPr>
              <a:t>employment,</a:t>
            </a:r>
            <a:r>
              <a:rPr lang="en-US" sz="2200" spc="-20" dirty="0">
                <a:effectLst/>
                <a:ea typeface="Times New Roman" panose="02020603050405020304" pitchFamily="18" charset="0"/>
                <a:cs typeface="Calibri" panose="020F0502020204030204" pitchFamily="34" charset="0"/>
              </a:rPr>
              <a:t> </a:t>
            </a:r>
            <a:r>
              <a:rPr lang="en-US" sz="2200" spc="-20" dirty="0">
                <a:ea typeface="Times New Roman" panose="02020603050405020304" pitchFamily="18" charset="0"/>
                <a:cs typeface="Calibri" panose="020F0502020204030204" pitchFamily="34" charset="0"/>
              </a:rPr>
              <a:t>and</a:t>
            </a:r>
            <a:r>
              <a:rPr lang="en-US" sz="2200" dirty="0">
                <a:effectLst/>
                <a:ea typeface="Times New Roman" panose="02020603050405020304" pitchFamily="18" charset="0"/>
                <a:cs typeface="Calibri" panose="020F0502020204030204" pitchFamily="34" charset="0"/>
              </a:rPr>
              <a:t> social impacts of the COVID-19 pandemic.</a:t>
            </a:r>
          </a:p>
          <a:p>
            <a:pPr lvl="1">
              <a:spcAft>
                <a:spcPts val="600"/>
              </a:spcAft>
            </a:pPr>
            <a:r>
              <a:rPr lang="en-US" sz="2000" dirty="0">
                <a:ea typeface="Times New Roman" panose="02020603050405020304" pitchFamily="18" charset="0"/>
                <a:cs typeface="Calibri" panose="020F0502020204030204" pitchFamily="34" charset="0"/>
              </a:rPr>
              <a:t>DRE jobs </a:t>
            </a:r>
            <a:r>
              <a:rPr lang="en-US" sz="2000" dirty="0">
                <a:effectLst/>
                <a:ea typeface="Times New Roman" panose="02020603050405020304" pitchFamily="18" charset="0"/>
                <a:cs typeface="Calibri" panose="020F0502020204030204" pitchFamily="34" charset="0"/>
              </a:rPr>
              <a:t>address humanitarian needs (e.g., food and shelter) in the community and provide disaster recovery assistance (e.g., contact tracing, vaccination assistance, COVID mitigation). </a:t>
            </a:r>
          </a:p>
          <a:p>
            <a:pPr lvl="1">
              <a:spcAft>
                <a:spcPts val="600"/>
              </a:spcAft>
            </a:pPr>
            <a:r>
              <a:rPr lang="en-US" sz="2000" dirty="0">
                <a:effectLst/>
                <a:ea typeface="Calibri" panose="020F0502020204030204" pitchFamily="34" charset="0"/>
                <a:cs typeface="Calibri" panose="020F0502020204030204" pitchFamily="34" charset="0"/>
              </a:rPr>
              <a:t>DRE jobs are limited to 12 months or 2,080 hours, whichever is longer. </a:t>
            </a:r>
            <a:endParaRPr lang="en-US" sz="2000" dirty="0">
              <a:effectLst/>
              <a:ea typeface="Times New Roman" panose="02020603050405020304" pitchFamily="18" charset="0"/>
              <a:cs typeface="Calibri" panose="020F0502020204030204" pitchFamily="34" charset="0"/>
            </a:endParaRPr>
          </a:p>
          <a:p>
            <a:pPr>
              <a:spcAft>
                <a:spcPts val="600"/>
              </a:spcAft>
            </a:pPr>
            <a:r>
              <a:rPr lang="en-US" sz="2200" dirty="0">
                <a:effectLst/>
                <a:ea typeface="Times New Roman" panose="02020603050405020304" pitchFamily="18" charset="0"/>
                <a:cs typeface="Calibri" panose="020F0502020204030204" pitchFamily="34" charset="0"/>
              </a:rPr>
              <a:t>DRE jobs must adhere to the wage, employment duration, and other requirements defined in TEGL No. 16-21 and all other applicable USDOL and Grantor guidance.  </a:t>
            </a:r>
          </a:p>
          <a:p>
            <a:pPr>
              <a:spcAft>
                <a:spcPts val="600"/>
              </a:spcAft>
            </a:pPr>
            <a:r>
              <a:rPr lang="en-US" sz="2200" dirty="0">
                <a:ea typeface="Times New Roman" panose="02020603050405020304" pitchFamily="18" charset="0"/>
                <a:cs typeface="Calibri" panose="020F0502020204030204" pitchFamily="34" charset="0"/>
              </a:rPr>
              <a:t>M</a:t>
            </a:r>
            <a:r>
              <a:rPr lang="en-US" sz="2200" dirty="0">
                <a:effectLst/>
                <a:ea typeface="Times New Roman" panose="02020603050405020304" pitchFamily="18" charset="0"/>
                <a:cs typeface="Calibri" panose="020F0502020204030204" pitchFamily="34" charset="0"/>
              </a:rPr>
              <a:t>ust submit to DCEO for prior review and approval the following DRE documents: DRE Worksite Summaries, DRE Worksite Agreements, and DRE job descriptions.</a:t>
            </a:r>
          </a:p>
          <a:p>
            <a:endParaRPr lang="en-US" dirty="0"/>
          </a:p>
        </p:txBody>
      </p:sp>
      <p:sp>
        <p:nvSpPr>
          <p:cNvPr id="4" name="Slide Number Placeholder 3">
            <a:extLst>
              <a:ext uri="{FF2B5EF4-FFF2-40B4-BE49-F238E27FC236}">
                <a16:creationId xmlns:a16="http://schemas.microsoft.com/office/drawing/2014/main" id="{C9609A03-B878-4DB3-708F-9EC192FC51E4}"/>
              </a:ext>
            </a:extLst>
          </p:cNvPr>
          <p:cNvSpPr>
            <a:spLocks noGrp="1"/>
          </p:cNvSpPr>
          <p:nvPr>
            <p:ph type="sldNum" sz="quarter" idx="12"/>
          </p:nvPr>
        </p:nvSpPr>
        <p:spPr/>
        <p:txBody>
          <a:bodyPr/>
          <a:lstStyle/>
          <a:p>
            <a:fld id="{62E03C93-A8B5-5E4D-ADDE-FACFC10B3CD1}" type="slidenum">
              <a:rPr lang="en-US" smtClean="0"/>
              <a:pPr/>
              <a:t>15</a:t>
            </a:fld>
            <a:endParaRPr lang="en-US" dirty="0"/>
          </a:p>
        </p:txBody>
      </p:sp>
    </p:spTree>
    <p:extLst>
      <p:ext uri="{BB962C8B-B14F-4D97-AF65-F5344CB8AC3E}">
        <p14:creationId xmlns:p14="http://schemas.microsoft.com/office/powerpoint/2010/main" val="30637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B321F-37A2-474F-9C8F-972EAB99E3A6}"/>
              </a:ext>
            </a:extLst>
          </p:cNvPr>
          <p:cNvSpPr>
            <a:spLocks noGrp="1"/>
          </p:cNvSpPr>
          <p:nvPr>
            <p:ph type="title"/>
          </p:nvPr>
        </p:nvSpPr>
        <p:spPr/>
        <p:txBody>
          <a:bodyPr>
            <a:normAutofit fontScale="90000"/>
          </a:bodyPr>
          <a:lstStyle/>
          <a:p>
            <a:r>
              <a:rPr lang="en-US" dirty="0"/>
              <a:t>DRE: Job Descriptions</a:t>
            </a:r>
          </a:p>
        </p:txBody>
      </p:sp>
      <p:sp>
        <p:nvSpPr>
          <p:cNvPr id="3" name="Content Placeholder 2">
            <a:extLst>
              <a:ext uri="{FF2B5EF4-FFF2-40B4-BE49-F238E27FC236}">
                <a16:creationId xmlns:a16="http://schemas.microsoft.com/office/drawing/2014/main" id="{A6FB73AC-71F9-F24A-B6D8-ADBB9E09A16F}"/>
              </a:ext>
            </a:extLst>
          </p:cNvPr>
          <p:cNvSpPr>
            <a:spLocks noGrp="1"/>
          </p:cNvSpPr>
          <p:nvPr>
            <p:ph idx="1"/>
          </p:nvPr>
        </p:nvSpPr>
        <p:spPr>
          <a:xfrm>
            <a:off x="838200" y="1463040"/>
            <a:ext cx="10515600" cy="4713923"/>
          </a:xfrm>
        </p:spPr>
        <p:txBody>
          <a:bodyPr>
            <a:normAutofit fontScale="92500" lnSpcReduction="10000"/>
          </a:bodyPr>
          <a:lstStyle/>
          <a:p>
            <a:pPr>
              <a:spcAft>
                <a:spcPts val="600"/>
              </a:spcAft>
            </a:pPr>
            <a:r>
              <a:rPr lang="en-US" dirty="0"/>
              <a:t>For each DRE job description, identify exactly how the position is impacting COVID in the community, describing job tasks as COVID-related.</a:t>
            </a:r>
          </a:p>
          <a:p>
            <a:pPr lvl="1">
              <a:spcAft>
                <a:spcPts val="600"/>
              </a:spcAft>
            </a:pPr>
            <a:r>
              <a:rPr lang="en-US" dirty="0"/>
              <a:t>It must be clear to LWIA staff, participants, Disaster-Relief Employer, worksite supervisor, and Monitors (local and State) why each position is necessary—what are the expected outcomes and benefits related to fighting COVID? What happens if the job isn’t performed?</a:t>
            </a:r>
          </a:p>
          <a:p>
            <a:pPr lvl="1">
              <a:spcAft>
                <a:spcPts val="600"/>
              </a:spcAft>
            </a:pPr>
            <a:r>
              <a:rPr lang="en-US" dirty="0"/>
              <a:t>Each job must have a Job Description written for the COVID work to be performed, clearly indicating the outcomes and benefits of performing the work in terms of impacting COVID; cannot be a generic Job Description for the position.</a:t>
            </a:r>
          </a:p>
          <a:p>
            <a:pPr lvl="1">
              <a:spcAft>
                <a:spcPts val="600"/>
              </a:spcAft>
            </a:pPr>
            <a:r>
              <a:rPr lang="en-US" dirty="0"/>
              <a:t>The Job Description will be part of the Worksite Agreement, Participant Orientation, Supervisor Orientation, and Monitoring.</a:t>
            </a:r>
          </a:p>
          <a:p>
            <a:pPr lvl="1">
              <a:spcAft>
                <a:spcPts val="600"/>
              </a:spcAft>
            </a:pPr>
            <a:r>
              <a:rPr lang="en-US" dirty="0"/>
              <a:t>If the DRE work being performed transitions/evolves into work not impacting COVID then the DRE work is to be ended.</a:t>
            </a:r>
          </a:p>
          <a:p>
            <a:endParaRPr lang="en-US" dirty="0"/>
          </a:p>
        </p:txBody>
      </p:sp>
      <p:sp>
        <p:nvSpPr>
          <p:cNvPr id="4" name="Slide Number Placeholder 3">
            <a:extLst>
              <a:ext uri="{FF2B5EF4-FFF2-40B4-BE49-F238E27FC236}">
                <a16:creationId xmlns:a16="http://schemas.microsoft.com/office/drawing/2014/main" id="{37935265-B32D-D44E-B0D7-B25543C070B4}"/>
              </a:ext>
            </a:extLst>
          </p:cNvPr>
          <p:cNvSpPr>
            <a:spLocks noGrp="1"/>
          </p:cNvSpPr>
          <p:nvPr>
            <p:ph type="sldNum" sz="quarter" idx="12"/>
          </p:nvPr>
        </p:nvSpPr>
        <p:spPr/>
        <p:txBody>
          <a:bodyPr/>
          <a:lstStyle/>
          <a:p>
            <a:fld id="{62E03C93-A8B5-5E4D-ADDE-FACFC10B3CD1}" type="slidenum">
              <a:rPr lang="en-US" smtClean="0"/>
              <a:pPr/>
              <a:t>16</a:t>
            </a:fld>
            <a:endParaRPr lang="en-US" dirty="0"/>
          </a:p>
        </p:txBody>
      </p:sp>
    </p:spTree>
    <p:extLst>
      <p:ext uri="{BB962C8B-B14F-4D97-AF65-F5344CB8AC3E}">
        <p14:creationId xmlns:p14="http://schemas.microsoft.com/office/powerpoint/2010/main" val="960387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CEFE8-98CC-4A43-BE8D-ED76B1BA12AB}"/>
              </a:ext>
            </a:extLst>
          </p:cNvPr>
          <p:cNvSpPr>
            <a:spLocks noGrp="1"/>
          </p:cNvSpPr>
          <p:nvPr>
            <p:ph type="title"/>
          </p:nvPr>
        </p:nvSpPr>
        <p:spPr/>
        <p:txBody>
          <a:bodyPr>
            <a:normAutofit fontScale="90000"/>
          </a:bodyPr>
          <a:lstStyle/>
          <a:p>
            <a:r>
              <a:rPr lang="en-US" dirty="0"/>
              <a:t>DRE: Disaster-Relief Employer</a:t>
            </a:r>
          </a:p>
        </p:txBody>
      </p:sp>
      <p:sp>
        <p:nvSpPr>
          <p:cNvPr id="3" name="Content Placeholder 2">
            <a:extLst>
              <a:ext uri="{FF2B5EF4-FFF2-40B4-BE49-F238E27FC236}">
                <a16:creationId xmlns:a16="http://schemas.microsoft.com/office/drawing/2014/main" id="{8A0F003F-4E0C-8A8D-DA23-B2B00BA2028E}"/>
              </a:ext>
            </a:extLst>
          </p:cNvPr>
          <p:cNvSpPr>
            <a:spLocks noGrp="1"/>
          </p:cNvSpPr>
          <p:nvPr>
            <p:ph idx="1"/>
          </p:nvPr>
        </p:nvSpPr>
        <p:spPr>
          <a:xfrm>
            <a:off x="838200" y="1593272"/>
            <a:ext cx="10515600" cy="4890077"/>
          </a:xfrm>
        </p:spPr>
        <p:txBody>
          <a:bodyPr>
            <a:normAutofit fontScale="92500" lnSpcReduction="10000"/>
          </a:bodyPr>
          <a:lstStyle/>
          <a:p>
            <a:pPr marL="0" marR="0" algn="just">
              <a:spcBef>
                <a:spcPts val="0"/>
              </a:spcBef>
              <a:spcAft>
                <a:spcPts val="0"/>
              </a:spcAft>
            </a:pPr>
            <a:r>
              <a:rPr lang="en-US" sz="2400" i="1" dirty="0">
                <a:effectLst/>
                <a:latin typeface="Calibri" panose="020F0502020204030204" pitchFamily="34" charset="0"/>
                <a:ea typeface="Times New Roman" panose="02020603050405020304" pitchFamily="18" charset="0"/>
              </a:rPr>
              <a:t>Disaster-Relief Employer.</a:t>
            </a:r>
            <a:r>
              <a:rPr lang="en-US" sz="2400" spc="20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Disaster-Relief Employers are</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entities designated by a Grantee or their subgrantee(s)</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to</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carry</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out</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day-to-day</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human</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resources</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and</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payroll</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activities</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of</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DRE</a:t>
            </a:r>
            <a:r>
              <a:rPr lang="en-US" sz="2400" spc="-20" dirty="0">
                <a:effectLst/>
                <a:latin typeface="Calibri" panose="020F0502020204030204" pitchFamily="34"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2400" dirty="0">
                <a:effectLst/>
                <a:latin typeface="Calibri" panose="020F0502020204030204" pitchFamily="34"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dirty="0">
                <a:effectLst/>
                <a:latin typeface="Calibri" panose="020F0502020204030204" pitchFamily="34" charset="0"/>
                <a:ea typeface="Times New Roman" panose="02020603050405020304" pitchFamily="18" charset="0"/>
              </a:rPr>
              <a:t>Grantee must have a Worksite Agreement with Disaster-Relief Employers to ensure that they comply with all Disaster Recovery DWG and other relevant rules and requirements, including with regard to employment activities, participant eligibility, participant safety and health (including OSHA safety and work condition standards), pay and benefits, unemployment insurance, workers compensation, and state requirements.</a:t>
            </a:r>
            <a:endParaRPr lang="en-US" sz="2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2400" dirty="0">
                <a:effectLst/>
                <a:latin typeface="Calibri" panose="020F0502020204030204" pitchFamily="34"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dirty="0">
                <a:effectLst/>
                <a:latin typeface="Calibri" panose="020F0502020204030204" pitchFamily="34" charset="0"/>
                <a:ea typeface="Times New Roman" panose="02020603050405020304" pitchFamily="18" charset="0"/>
              </a:rPr>
              <a:t>Costs charged</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to</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15" dirty="0">
                <a:effectLst/>
                <a:latin typeface="Calibri" panose="020F0502020204030204" pitchFamily="34" charset="0"/>
                <a:ea typeface="Times New Roman" panose="02020603050405020304" pitchFamily="18" charset="0"/>
              </a:rPr>
              <a:t> QUEST DWG </a:t>
            </a:r>
            <a:r>
              <a:rPr lang="en-US" sz="2400" dirty="0">
                <a:effectLst/>
                <a:latin typeface="Calibri" panose="020F0502020204030204" pitchFamily="34" charset="0"/>
                <a:ea typeface="Times New Roman" panose="02020603050405020304" pitchFamily="18" charset="0"/>
              </a:rPr>
              <a:t>grant by</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Disaster-Relief</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Employer</a:t>
            </a:r>
            <a:r>
              <a:rPr lang="en-US" sz="2400" spc="-2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must</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comply</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with</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2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limitations in</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2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WIOA statute and regulations (including DWG regulations at 20 CFR Part 687) and TEGL No. 16-21.</a:t>
            </a:r>
            <a:endParaRPr lang="en-US" sz="2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2400" dirty="0">
                <a:effectLst/>
                <a:latin typeface="Calibri" panose="020F0502020204030204" pitchFamily="34"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400" dirty="0">
                <a:effectLst/>
                <a:latin typeface="Calibri" panose="020F0502020204030204" pitchFamily="34" charset="0"/>
                <a:ea typeface="Times New Roman" panose="02020603050405020304" pitchFamily="18" charset="0"/>
              </a:rPr>
              <a:t>Grantee must ensure that Disaster-Relief Employer negotiations, pricing and any fees contained in</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contract</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and</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charged</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to</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grant</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are</a:t>
            </a:r>
            <a:r>
              <a:rPr lang="en-US" sz="2400" spc="-2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reasonable</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and</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fair</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and</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that any</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competition</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is</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full</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and</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open, and consistent with local procurement policy.</a:t>
            </a: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78BBF09-AC16-189C-83EB-C0638AC3C8C5}"/>
              </a:ext>
            </a:extLst>
          </p:cNvPr>
          <p:cNvSpPr>
            <a:spLocks noGrp="1"/>
          </p:cNvSpPr>
          <p:nvPr>
            <p:ph type="sldNum" sz="quarter" idx="12"/>
          </p:nvPr>
        </p:nvSpPr>
        <p:spPr/>
        <p:txBody>
          <a:bodyPr/>
          <a:lstStyle/>
          <a:p>
            <a:fld id="{62E03C93-A8B5-5E4D-ADDE-FACFC10B3CD1}" type="slidenum">
              <a:rPr lang="en-US" smtClean="0"/>
              <a:pPr/>
              <a:t>17</a:t>
            </a:fld>
            <a:endParaRPr lang="en-US" dirty="0"/>
          </a:p>
        </p:txBody>
      </p:sp>
    </p:spTree>
    <p:extLst>
      <p:ext uri="{BB962C8B-B14F-4D97-AF65-F5344CB8AC3E}">
        <p14:creationId xmlns:p14="http://schemas.microsoft.com/office/powerpoint/2010/main" val="422238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F11D8-B29B-32CE-5A20-644CAC840CC5}"/>
              </a:ext>
            </a:extLst>
          </p:cNvPr>
          <p:cNvSpPr>
            <a:spLocks noGrp="1"/>
          </p:cNvSpPr>
          <p:nvPr>
            <p:ph type="title"/>
          </p:nvPr>
        </p:nvSpPr>
        <p:spPr/>
        <p:txBody>
          <a:bodyPr>
            <a:normAutofit fontScale="90000"/>
          </a:bodyPr>
          <a:lstStyle/>
          <a:p>
            <a:r>
              <a:rPr lang="en-US" dirty="0"/>
              <a:t>DRE: Participant Wages</a:t>
            </a:r>
          </a:p>
        </p:txBody>
      </p:sp>
      <p:sp>
        <p:nvSpPr>
          <p:cNvPr id="3" name="Content Placeholder 2">
            <a:extLst>
              <a:ext uri="{FF2B5EF4-FFF2-40B4-BE49-F238E27FC236}">
                <a16:creationId xmlns:a16="http://schemas.microsoft.com/office/drawing/2014/main" id="{A2869315-2DAE-7F14-9C39-AAF8BA1B2059}"/>
              </a:ext>
            </a:extLst>
          </p:cNvPr>
          <p:cNvSpPr>
            <a:spLocks noGrp="1"/>
          </p:cNvSpPr>
          <p:nvPr>
            <p:ph idx="1"/>
          </p:nvPr>
        </p:nvSpPr>
        <p:spPr>
          <a:xfrm>
            <a:off x="838200" y="1341120"/>
            <a:ext cx="10515600" cy="5322916"/>
          </a:xfrm>
        </p:spPr>
        <p:txBody>
          <a:bodyPr>
            <a:normAutofit/>
          </a:bodyPr>
          <a:lstStyle/>
          <a:p>
            <a:pPr marL="0" marR="0" algn="just">
              <a:spcBef>
                <a:spcPts val="0"/>
              </a:spcBef>
              <a:spcAft>
                <a:spcPts val="0"/>
              </a:spcAft>
            </a:pPr>
            <a:r>
              <a:rPr lang="en-US" sz="1800" i="1" dirty="0">
                <a:effectLst/>
                <a:ea typeface="Times New Roman" panose="02020603050405020304" pitchFamily="18" charset="0"/>
              </a:rPr>
              <a:t>DRE Participant</a:t>
            </a:r>
            <a:r>
              <a:rPr lang="en-US" sz="1800" i="1" spc="-15" dirty="0">
                <a:effectLst/>
                <a:ea typeface="Times New Roman" panose="02020603050405020304" pitchFamily="18" charset="0"/>
              </a:rPr>
              <a:t> </a:t>
            </a:r>
            <a:r>
              <a:rPr lang="en-US" sz="1800" i="1" dirty="0">
                <a:effectLst/>
                <a:ea typeface="Times New Roman" panose="02020603050405020304" pitchFamily="18" charset="0"/>
              </a:rPr>
              <a:t>Wages</a:t>
            </a:r>
            <a:r>
              <a:rPr lang="en-US" sz="1800" dirty="0">
                <a:effectLst/>
                <a:ea typeface="Times New Roman" panose="02020603050405020304" pitchFamily="18" charset="0"/>
              </a:rPr>
              <a:t>.</a:t>
            </a:r>
            <a:r>
              <a:rPr lang="en-US" sz="1800" spc="-10" dirty="0">
                <a:effectLst/>
                <a:ea typeface="Times New Roman" panose="02020603050405020304" pitchFamily="18" charset="0"/>
              </a:rPr>
              <a:t> </a:t>
            </a:r>
            <a:r>
              <a:rPr lang="en-US" sz="1800" dirty="0">
                <a:effectLst/>
                <a:ea typeface="Times New Roman" panose="02020603050405020304" pitchFamily="18" charset="0"/>
              </a:rPr>
              <a:t>Disaster Relief</a:t>
            </a:r>
            <a:r>
              <a:rPr lang="en-US" sz="1800" spc="-20" dirty="0">
                <a:effectLst/>
                <a:ea typeface="Times New Roman" panose="02020603050405020304" pitchFamily="18" charset="0"/>
              </a:rPr>
              <a:t> </a:t>
            </a:r>
            <a:r>
              <a:rPr lang="en-US" sz="1800" dirty="0">
                <a:effectLst/>
                <a:ea typeface="Times New Roman" panose="02020603050405020304" pitchFamily="18" charset="0"/>
              </a:rPr>
              <a:t>Employment</a:t>
            </a:r>
            <a:r>
              <a:rPr lang="en-US" sz="1800" spc="-20" dirty="0">
                <a:effectLst/>
                <a:ea typeface="Times New Roman" panose="02020603050405020304" pitchFamily="18" charset="0"/>
              </a:rPr>
              <a:t> </a:t>
            </a:r>
            <a:r>
              <a:rPr lang="en-US" sz="1800" dirty="0">
                <a:effectLst/>
                <a:ea typeface="Times New Roman" panose="02020603050405020304" pitchFamily="18" charset="0"/>
              </a:rPr>
              <a:t>participants</a:t>
            </a:r>
            <a:r>
              <a:rPr lang="en-US" sz="1800" spc="-20" dirty="0">
                <a:effectLst/>
                <a:ea typeface="Times New Roman" panose="02020603050405020304" pitchFamily="18" charset="0"/>
              </a:rPr>
              <a:t> </a:t>
            </a:r>
            <a:r>
              <a:rPr lang="en-US" sz="1800" dirty="0">
                <a:effectLst/>
                <a:ea typeface="Times New Roman" panose="02020603050405020304" pitchFamily="18" charset="0"/>
              </a:rPr>
              <a:t>must</a:t>
            </a:r>
            <a:r>
              <a:rPr lang="en-US" sz="1800" spc="-15" dirty="0">
                <a:effectLst/>
                <a:ea typeface="Times New Roman" panose="02020603050405020304" pitchFamily="18" charset="0"/>
              </a:rPr>
              <a:t> </a:t>
            </a:r>
            <a:r>
              <a:rPr lang="en-US" sz="1800" dirty="0">
                <a:effectLst/>
                <a:ea typeface="Times New Roman" panose="02020603050405020304" pitchFamily="18" charset="0"/>
              </a:rPr>
              <a:t>receive</a:t>
            </a:r>
            <a:r>
              <a:rPr lang="en-US" sz="1800" spc="-15" dirty="0">
                <a:effectLst/>
                <a:ea typeface="Times New Roman" panose="02020603050405020304" pitchFamily="18" charset="0"/>
              </a:rPr>
              <a:t> </a:t>
            </a:r>
            <a:r>
              <a:rPr lang="en-US" sz="1800" dirty="0">
                <a:effectLst/>
                <a:ea typeface="Times New Roman" panose="02020603050405020304" pitchFamily="18" charset="0"/>
              </a:rPr>
              <a:t>wages</a:t>
            </a:r>
            <a:r>
              <a:rPr lang="en-US" sz="1800" spc="-15" dirty="0">
                <a:effectLst/>
                <a:ea typeface="Times New Roman" panose="02020603050405020304" pitchFamily="18" charset="0"/>
              </a:rPr>
              <a:t> </a:t>
            </a:r>
            <a:r>
              <a:rPr lang="en-US" sz="1800" dirty="0">
                <a:effectLst/>
                <a:ea typeface="Times New Roman" panose="02020603050405020304" pitchFamily="18" charset="0"/>
              </a:rPr>
              <a:t>that</a:t>
            </a:r>
            <a:r>
              <a:rPr lang="en-US" sz="1800" spc="-15" dirty="0">
                <a:effectLst/>
                <a:ea typeface="Times New Roman" panose="02020603050405020304" pitchFamily="18" charset="0"/>
              </a:rPr>
              <a:t> </a:t>
            </a:r>
            <a:r>
              <a:rPr lang="en-US" sz="1800" dirty="0">
                <a:effectLst/>
                <a:ea typeface="Times New Roman" panose="02020603050405020304" pitchFamily="18" charset="0"/>
              </a:rPr>
              <a:t>are</a:t>
            </a:r>
            <a:r>
              <a:rPr lang="en-US" sz="1800" spc="-20" dirty="0">
                <a:effectLst/>
                <a:ea typeface="Times New Roman" panose="02020603050405020304" pitchFamily="18" charset="0"/>
              </a:rPr>
              <a:t> </a:t>
            </a:r>
            <a:r>
              <a:rPr lang="en-US" sz="1800" dirty="0">
                <a:effectLst/>
                <a:ea typeface="Times New Roman" panose="02020603050405020304" pitchFamily="18" charset="0"/>
              </a:rPr>
              <a:t>at</a:t>
            </a:r>
            <a:r>
              <a:rPr lang="en-US" sz="1800" spc="-15" dirty="0">
                <a:effectLst/>
                <a:ea typeface="Times New Roman" panose="02020603050405020304" pitchFamily="18" charset="0"/>
              </a:rPr>
              <a:t> </a:t>
            </a:r>
            <a:r>
              <a:rPr lang="en-US" sz="1800" dirty="0">
                <a:effectLst/>
                <a:ea typeface="Times New Roman" panose="02020603050405020304" pitchFamily="18" charset="0"/>
              </a:rPr>
              <a:t>minimum</a:t>
            </a:r>
            <a:r>
              <a:rPr lang="en-US" sz="1800" spc="-15" dirty="0">
                <a:effectLst/>
                <a:ea typeface="Times New Roman" panose="02020603050405020304" pitchFamily="18" charset="0"/>
              </a:rPr>
              <a:t> </a:t>
            </a:r>
            <a:r>
              <a:rPr lang="en-US" sz="1800" dirty="0">
                <a:effectLst/>
                <a:ea typeface="Times New Roman" panose="02020603050405020304" pitchFamily="18" charset="0"/>
              </a:rPr>
              <a:t>the higher of the federal, State, or local minimum wage.</a:t>
            </a:r>
            <a:r>
              <a:rPr lang="en-US" sz="1800" spc="200" dirty="0">
                <a:effectLst/>
                <a:ea typeface="Times New Roman" panose="02020603050405020304" pitchFamily="18" charset="0"/>
              </a:rPr>
              <a:t> </a:t>
            </a:r>
            <a:r>
              <a:rPr lang="en-US" sz="1800" dirty="0">
                <a:effectLst/>
                <a:ea typeface="Times New Roman" panose="02020603050405020304" pitchFamily="18" charset="0"/>
              </a:rPr>
              <a:t>In accordance with WIOA Section 181(a)(1)(A), generally, participants must be compensated at the same rates, including periodic increases, shift differential, benefits, or overtime pay, as employees who are similarly situated in similar occupations by the same employer and who have similar training, experience, and skills.</a:t>
            </a:r>
            <a:r>
              <a:rPr lang="en-US" sz="1800" spc="200" dirty="0">
                <a:effectLst/>
                <a:ea typeface="Times New Roman" panose="02020603050405020304" pitchFamily="18" charset="0"/>
              </a:rPr>
              <a:t> </a:t>
            </a:r>
            <a:r>
              <a:rPr lang="en-US" sz="1800" dirty="0">
                <a:effectLst/>
                <a:ea typeface="Times New Roman" panose="02020603050405020304" pitchFamily="18" charset="0"/>
              </a:rPr>
              <a:t>Such rates must be in accordance</a:t>
            </a:r>
            <a:r>
              <a:rPr lang="en-US" sz="1800" spc="-15" dirty="0">
                <a:effectLst/>
                <a:ea typeface="Times New Roman" panose="02020603050405020304" pitchFamily="18" charset="0"/>
              </a:rPr>
              <a:t> </a:t>
            </a:r>
            <a:r>
              <a:rPr lang="en-US" sz="1800" dirty="0">
                <a:effectLst/>
                <a:ea typeface="Times New Roman" panose="02020603050405020304" pitchFamily="18" charset="0"/>
              </a:rPr>
              <a:t>with</a:t>
            </a:r>
            <a:r>
              <a:rPr lang="en-US" sz="1800" spc="-10" dirty="0">
                <a:effectLst/>
                <a:ea typeface="Times New Roman" panose="02020603050405020304" pitchFamily="18" charset="0"/>
              </a:rPr>
              <a:t> </a:t>
            </a:r>
            <a:r>
              <a:rPr lang="en-US" sz="1800" dirty="0">
                <a:effectLst/>
                <a:ea typeface="Times New Roman" panose="02020603050405020304" pitchFamily="18" charset="0"/>
              </a:rPr>
              <a:t>applicable</a:t>
            </a:r>
            <a:r>
              <a:rPr lang="en-US" sz="1800" spc="-15" dirty="0">
                <a:effectLst/>
                <a:ea typeface="Times New Roman" panose="02020603050405020304" pitchFamily="18" charset="0"/>
              </a:rPr>
              <a:t> </a:t>
            </a:r>
            <a:r>
              <a:rPr lang="en-US" sz="1800" dirty="0">
                <a:effectLst/>
                <a:ea typeface="Times New Roman" panose="02020603050405020304" pitchFamily="18" charset="0"/>
              </a:rPr>
              <a:t>law</a:t>
            </a:r>
            <a:r>
              <a:rPr lang="en-US" sz="1800" spc="-15" dirty="0">
                <a:effectLst/>
                <a:ea typeface="Times New Roman" panose="02020603050405020304" pitchFamily="18" charset="0"/>
              </a:rPr>
              <a:t> </a:t>
            </a:r>
            <a:r>
              <a:rPr lang="en-US" sz="1800" dirty="0">
                <a:effectLst/>
                <a:ea typeface="Times New Roman" panose="02020603050405020304" pitchFamily="18" charset="0"/>
              </a:rPr>
              <a:t>but</a:t>
            </a:r>
            <a:r>
              <a:rPr lang="en-US" sz="1800" spc="-10" dirty="0">
                <a:effectLst/>
                <a:ea typeface="Times New Roman" panose="02020603050405020304" pitchFamily="18" charset="0"/>
              </a:rPr>
              <a:t> </a:t>
            </a:r>
            <a:r>
              <a:rPr lang="en-US" sz="1800" dirty="0">
                <a:effectLst/>
                <a:ea typeface="Times New Roman" panose="02020603050405020304" pitchFamily="18" charset="0"/>
              </a:rPr>
              <a:t>in</a:t>
            </a:r>
            <a:r>
              <a:rPr lang="en-US" sz="1800" spc="-15" dirty="0">
                <a:effectLst/>
                <a:ea typeface="Times New Roman" panose="02020603050405020304" pitchFamily="18" charset="0"/>
              </a:rPr>
              <a:t> </a:t>
            </a:r>
            <a:r>
              <a:rPr lang="en-US" sz="1800" dirty="0">
                <a:effectLst/>
                <a:ea typeface="Times New Roman" panose="02020603050405020304" pitchFamily="18" charset="0"/>
              </a:rPr>
              <a:t>no</a:t>
            </a:r>
            <a:r>
              <a:rPr lang="en-US" sz="1800" spc="-10" dirty="0">
                <a:effectLst/>
                <a:ea typeface="Times New Roman" panose="02020603050405020304" pitchFamily="18" charset="0"/>
              </a:rPr>
              <a:t> </a:t>
            </a:r>
            <a:r>
              <a:rPr lang="en-US" sz="1800" dirty="0">
                <a:effectLst/>
                <a:ea typeface="Times New Roman" panose="02020603050405020304" pitchFamily="18" charset="0"/>
              </a:rPr>
              <a:t>event</a:t>
            </a:r>
            <a:r>
              <a:rPr lang="en-US" sz="1800" spc="-15" dirty="0">
                <a:effectLst/>
                <a:ea typeface="Times New Roman" panose="02020603050405020304" pitchFamily="18" charset="0"/>
              </a:rPr>
              <a:t> </a:t>
            </a:r>
            <a:r>
              <a:rPr lang="en-US" sz="1800" dirty="0">
                <a:effectLst/>
                <a:ea typeface="Times New Roman" panose="02020603050405020304" pitchFamily="18" charset="0"/>
              </a:rPr>
              <a:t>less</a:t>
            </a:r>
            <a:r>
              <a:rPr lang="en-US" sz="1800" spc="-10" dirty="0">
                <a:effectLst/>
                <a:ea typeface="Times New Roman" panose="02020603050405020304" pitchFamily="18" charset="0"/>
              </a:rPr>
              <a:t> </a:t>
            </a:r>
            <a:r>
              <a:rPr lang="en-US" sz="1800" dirty="0">
                <a:effectLst/>
                <a:ea typeface="Times New Roman" panose="02020603050405020304" pitchFamily="18" charset="0"/>
              </a:rPr>
              <a:t>than</a:t>
            </a:r>
            <a:r>
              <a:rPr lang="en-US" sz="1800" spc="-15" dirty="0">
                <a:effectLst/>
                <a:ea typeface="Times New Roman" panose="02020603050405020304" pitchFamily="18" charset="0"/>
              </a:rPr>
              <a:t> </a:t>
            </a:r>
            <a:r>
              <a:rPr lang="en-US" sz="1800" dirty="0">
                <a:effectLst/>
                <a:ea typeface="Times New Roman" panose="02020603050405020304" pitchFamily="18" charset="0"/>
              </a:rPr>
              <a:t>the</a:t>
            </a:r>
            <a:r>
              <a:rPr lang="en-US" sz="1800" spc="-15" dirty="0">
                <a:effectLst/>
                <a:ea typeface="Times New Roman" panose="02020603050405020304" pitchFamily="18" charset="0"/>
              </a:rPr>
              <a:t> </a:t>
            </a:r>
            <a:r>
              <a:rPr lang="en-US" sz="1800" dirty="0">
                <a:effectLst/>
                <a:ea typeface="Times New Roman" panose="02020603050405020304" pitchFamily="18" charset="0"/>
              </a:rPr>
              <a:t>higher</a:t>
            </a:r>
            <a:r>
              <a:rPr lang="en-US" sz="1800" spc="-20" dirty="0">
                <a:effectLst/>
                <a:ea typeface="Times New Roman" panose="02020603050405020304" pitchFamily="18" charset="0"/>
              </a:rPr>
              <a:t> </a:t>
            </a:r>
            <a:r>
              <a:rPr lang="en-US" sz="1800" dirty="0">
                <a:effectLst/>
                <a:ea typeface="Times New Roman" panose="02020603050405020304" pitchFamily="18" charset="0"/>
              </a:rPr>
              <a:t>of</a:t>
            </a:r>
            <a:r>
              <a:rPr lang="en-US" sz="1800" spc="-10" dirty="0">
                <a:effectLst/>
                <a:ea typeface="Times New Roman" panose="02020603050405020304" pitchFamily="18" charset="0"/>
              </a:rPr>
              <a:t> </a:t>
            </a:r>
            <a:r>
              <a:rPr lang="en-US" sz="1800" dirty="0">
                <a:effectLst/>
                <a:ea typeface="Times New Roman" panose="02020603050405020304" pitchFamily="18" charset="0"/>
              </a:rPr>
              <a:t>the</a:t>
            </a:r>
            <a:r>
              <a:rPr lang="en-US" sz="1800" spc="-15" dirty="0">
                <a:effectLst/>
                <a:ea typeface="Times New Roman" panose="02020603050405020304" pitchFamily="18" charset="0"/>
              </a:rPr>
              <a:t> </a:t>
            </a:r>
            <a:r>
              <a:rPr lang="en-US" sz="1800" dirty="0">
                <a:effectLst/>
                <a:ea typeface="Times New Roman" panose="02020603050405020304" pitchFamily="18" charset="0"/>
              </a:rPr>
              <a:t>rate</a:t>
            </a:r>
            <a:r>
              <a:rPr lang="en-US" sz="1800" spc="-10" dirty="0">
                <a:effectLst/>
                <a:ea typeface="Times New Roman" panose="02020603050405020304" pitchFamily="18" charset="0"/>
              </a:rPr>
              <a:t> </a:t>
            </a:r>
            <a:r>
              <a:rPr lang="en-US" sz="1800" dirty="0">
                <a:effectLst/>
                <a:ea typeface="Times New Roman" panose="02020603050405020304" pitchFamily="18" charset="0"/>
              </a:rPr>
              <a:t>specified</a:t>
            </a:r>
            <a:r>
              <a:rPr lang="en-US" sz="1800" spc="-15" dirty="0">
                <a:effectLst/>
                <a:ea typeface="Times New Roman" panose="02020603050405020304" pitchFamily="18" charset="0"/>
              </a:rPr>
              <a:t> </a:t>
            </a:r>
            <a:r>
              <a:rPr lang="en-US" sz="1800" dirty="0">
                <a:effectLst/>
                <a:ea typeface="Times New Roman" panose="02020603050405020304" pitchFamily="18" charset="0"/>
              </a:rPr>
              <a:t>in</a:t>
            </a:r>
            <a:r>
              <a:rPr lang="en-US" sz="1800" spc="-10" dirty="0">
                <a:effectLst/>
                <a:ea typeface="Times New Roman" panose="02020603050405020304" pitchFamily="18" charset="0"/>
              </a:rPr>
              <a:t> </a:t>
            </a:r>
            <a:r>
              <a:rPr lang="en-US" sz="1800" dirty="0">
                <a:effectLst/>
                <a:ea typeface="Times New Roman" panose="02020603050405020304" pitchFamily="18" charset="0"/>
              </a:rPr>
              <a:t>Section</a:t>
            </a:r>
            <a:r>
              <a:rPr lang="en-US" sz="1800" spc="-15" dirty="0">
                <a:effectLst/>
                <a:ea typeface="Times New Roman" panose="02020603050405020304" pitchFamily="18" charset="0"/>
              </a:rPr>
              <a:t> </a:t>
            </a:r>
            <a:r>
              <a:rPr lang="en-US" sz="1800" dirty="0">
                <a:effectLst/>
                <a:ea typeface="Times New Roman" panose="02020603050405020304" pitchFamily="18" charset="0"/>
              </a:rPr>
              <a:t>6(a)(1) of the Fair Labor Standards Act of 1938 (29 U.S.C. 206(a)(1)) or the applicable state or local minimum wage law.</a:t>
            </a:r>
            <a:r>
              <a:rPr lang="en-US" sz="1800" spc="200" dirty="0">
                <a:effectLst/>
                <a:ea typeface="Times New Roman" panose="02020603050405020304" pitchFamily="18" charset="0"/>
              </a:rPr>
              <a:t> </a:t>
            </a:r>
            <a:r>
              <a:rPr lang="en-US" sz="1800" dirty="0">
                <a:effectLst/>
                <a:ea typeface="Times New Roman" panose="02020603050405020304" pitchFamily="18" charset="0"/>
              </a:rPr>
              <a:t>Where applicable, fringe benefits should be paid in accordance with the benefits that the Disaster-Relief Employer offers its own employees working a similar length of time and doing the same type of work.</a:t>
            </a:r>
          </a:p>
          <a:p>
            <a:pPr marL="0" marR="0" indent="0" algn="just">
              <a:spcBef>
                <a:spcPts val="0"/>
              </a:spcBef>
              <a:spcAft>
                <a:spcPts val="0"/>
              </a:spcAft>
              <a:buNone/>
            </a:pPr>
            <a:r>
              <a:rPr lang="en-US" sz="1800" dirty="0">
                <a:effectLst/>
                <a:ea typeface="Times New Roman" panose="02020603050405020304" pitchFamily="18" charset="0"/>
              </a:rPr>
              <a:t> </a:t>
            </a:r>
          </a:p>
          <a:p>
            <a:pPr marL="0" marR="0" algn="just">
              <a:spcBef>
                <a:spcPts val="0"/>
              </a:spcBef>
              <a:spcAft>
                <a:spcPts val="0"/>
              </a:spcAft>
            </a:pPr>
            <a:r>
              <a:rPr lang="en-US" sz="1800" dirty="0">
                <a:effectLst/>
                <a:ea typeface="Times New Roman" panose="02020603050405020304" pitchFamily="18" charset="0"/>
              </a:rPr>
              <a:t>However,</a:t>
            </a:r>
            <a:r>
              <a:rPr lang="en-US" sz="1800" spc="-15" dirty="0">
                <a:effectLst/>
                <a:ea typeface="Times New Roman" panose="02020603050405020304" pitchFamily="18" charset="0"/>
              </a:rPr>
              <a:t> </a:t>
            </a:r>
            <a:r>
              <a:rPr lang="en-US" sz="1800" dirty="0">
                <a:effectLst/>
                <a:ea typeface="Times New Roman" panose="02020603050405020304" pitchFamily="18" charset="0"/>
              </a:rPr>
              <a:t>in</a:t>
            </a:r>
            <a:r>
              <a:rPr lang="en-US" sz="1800" spc="-15" dirty="0">
                <a:effectLst/>
                <a:ea typeface="Times New Roman" panose="02020603050405020304" pitchFamily="18" charset="0"/>
              </a:rPr>
              <a:t> </a:t>
            </a:r>
            <a:r>
              <a:rPr lang="en-US" sz="1800" dirty="0">
                <a:effectLst/>
                <a:ea typeface="Times New Roman" panose="02020603050405020304" pitchFamily="18" charset="0"/>
              </a:rPr>
              <a:t>cases</a:t>
            </a:r>
            <a:r>
              <a:rPr lang="en-US" sz="1800" spc="-5" dirty="0">
                <a:effectLst/>
                <a:ea typeface="Times New Roman" panose="02020603050405020304" pitchFamily="18" charset="0"/>
              </a:rPr>
              <a:t> </a:t>
            </a:r>
            <a:r>
              <a:rPr lang="en-US" sz="1800" dirty="0">
                <a:effectLst/>
                <a:ea typeface="Times New Roman" panose="02020603050405020304" pitchFamily="18" charset="0"/>
              </a:rPr>
              <a:t>where</a:t>
            </a:r>
            <a:r>
              <a:rPr lang="en-US" sz="1800" spc="-10" dirty="0">
                <a:effectLst/>
                <a:ea typeface="Times New Roman" panose="02020603050405020304" pitchFamily="18" charset="0"/>
              </a:rPr>
              <a:t> </a:t>
            </a:r>
            <a:r>
              <a:rPr lang="en-US" sz="1800" dirty="0">
                <a:effectLst/>
                <a:ea typeface="Times New Roman" panose="02020603050405020304" pitchFamily="18" charset="0"/>
              </a:rPr>
              <a:t>the</a:t>
            </a:r>
            <a:r>
              <a:rPr lang="en-US" sz="1800" spc="-15" dirty="0">
                <a:effectLst/>
                <a:ea typeface="Times New Roman" panose="02020603050405020304" pitchFamily="18" charset="0"/>
              </a:rPr>
              <a:t> </a:t>
            </a:r>
            <a:r>
              <a:rPr lang="en-US" sz="1800" dirty="0">
                <a:effectLst/>
                <a:ea typeface="Times New Roman" panose="02020603050405020304" pitchFamily="18" charset="0"/>
              </a:rPr>
              <a:t>Disaster-Relief</a:t>
            </a:r>
            <a:r>
              <a:rPr lang="en-US" sz="1800" spc="-15" dirty="0">
                <a:effectLst/>
                <a:ea typeface="Times New Roman" panose="02020603050405020304" pitchFamily="18" charset="0"/>
              </a:rPr>
              <a:t> </a:t>
            </a:r>
            <a:r>
              <a:rPr lang="en-US" sz="1800" dirty="0">
                <a:effectLst/>
                <a:ea typeface="Times New Roman" panose="02020603050405020304" pitchFamily="18" charset="0"/>
              </a:rPr>
              <a:t>Employer</a:t>
            </a:r>
            <a:r>
              <a:rPr lang="en-US" sz="1800" spc="-15" dirty="0">
                <a:effectLst/>
                <a:ea typeface="Times New Roman" panose="02020603050405020304" pitchFamily="18" charset="0"/>
              </a:rPr>
              <a:t> </a:t>
            </a:r>
            <a:r>
              <a:rPr lang="en-US" sz="1800" dirty="0">
                <a:effectLst/>
                <a:ea typeface="Times New Roman" panose="02020603050405020304" pitchFamily="18" charset="0"/>
              </a:rPr>
              <a:t>does</a:t>
            </a:r>
            <a:r>
              <a:rPr lang="en-US" sz="1800" spc="-15" dirty="0">
                <a:effectLst/>
                <a:ea typeface="Times New Roman" panose="02020603050405020304" pitchFamily="18" charset="0"/>
              </a:rPr>
              <a:t> </a:t>
            </a:r>
            <a:r>
              <a:rPr lang="en-US" sz="1800" dirty="0">
                <a:effectLst/>
                <a:ea typeface="Times New Roman" panose="02020603050405020304" pitchFamily="18" charset="0"/>
              </a:rPr>
              <a:t>not</a:t>
            </a:r>
            <a:r>
              <a:rPr lang="en-US" sz="1800" spc="-15" dirty="0">
                <a:effectLst/>
                <a:ea typeface="Times New Roman" panose="02020603050405020304" pitchFamily="18" charset="0"/>
              </a:rPr>
              <a:t> </a:t>
            </a:r>
            <a:r>
              <a:rPr lang="en-US" sz="1800" dirty="0">
                <a:effectLst/>
                <a:ea typeface="Times New Roman" panose="02020603050405020304" pitchFamily="18" charset="0"/>
              </a:rPr>
              <a:t>have</a:t>
            </a:r>
            <a:r>
              <a:rPr lang="en-US" sz="1800" spc="-15" dirty="0">
                <a:effectLst/>
                <a:ea typeface="Times New Roman" panose="02020603050405020304" pitchFamily="18" charset="0"/>
              </a:rPr>
              <a:t> </a:t>
            </a:r>
            <a:r>
              <a:rPr lang="en-US" sz="1800" dirty="0">
                <a:effectLst/>
                <a:ea typeface="Times New Roman" panose="02020603050405020304" pitchFamily="18" charset="0"/>
              </a:rPr>
              <a:t>other</a:t>
            </a:r>
            <a:r>
              <a:rPr lang="en-US" sz="1800" spc="-15" dirty="0">
                <a:effectLst/>
                <a:ea typeface="Times New Roman" panose="02020603050405020304" pitchFamily="18" charset="0"/>
              </a:rPr>
              <a:t> </a:t>
            </a:r>
            <a:r>
              <a:rPr lang="en-US" sz="1800" dirty="0">
                <a:effectLst/>
                <a:ea typeface="Times New Roman" panose="02020603050405020304" pitchFamily="18" charset="0"/>
              </a:rPr>
              <a:t>employees</a:t>
            </a:r>
            <a:r>
              <a:rPr lang="en-US" sz="1800" spc="-15" dirty="0">
                <a:effectLst/>
                <a:ea typeface="Times New Roman" panose="02020603050405020304" pitchFamily="18" charset="0"/>
              </a:rPr>
              <a:t> </a:t>
            </a:r>
            <a:r>
              <a:rPr lang="en-US" sz="1800" dirty="0">
                <a:effectLst/>
                <a:ea typeface="Times New Roman" panose="02020603050405020304" pitchFamily="18" charset="0"/>
              </a:rPr>
              <a:t>doing</a:t>
            </a:r>
            <a:r>
              <a:rPr lang="en-US" sz="1800" spc="-15" dirty="0">
                <a:effectLst/>
                <a:ea typeface="Times New Roman" panose="02020603050405020304" pitchFamily="18" charset="0"/>
              </a:rPr>
              <a:t> </a:t>
            </a:r>
            <a:r>
              <a:rPr lang="en-US" sz="1800" dirty="0">
                <a:effectLst/>
                <a:ea typeface="Times New Roman" panose="02020603050405020304" pitchFamily="18" charset="0"/>
              </a:rPr>
              <a:t>the</a:t>
            </a:r>
            <a:r>
              <a:rPr lang="en-US" sz="1800" spc="-15" dirty="0">
                <a:effectLst/>
                <a:ea typeface="Times New Roman" panose="02020603050405020304" pitchFamily="18" charset="0"/>
              </a:rPr>
              <a:t> </a:t>
            </a:r>
            <a:r>
              <a:rPr lang="en-US" sz="1800" dirty="0">
                <a:effectLst/>
                <a:ea typeface="Times New Roman" panose="02020603050405020304" pitchFamily="18" charset="0"/>
              </a:rPr>
              <a:t>same</a:t>
            </a:r>
            <a:r>
              <a:rPr lang="en-US" sz="1800" spc="-15" dirty="0">
                <a:effectLst/>
                <a:ea typeface="Times New Roman" panose="02020603050405020304" pitchFamily="18" charset="0"/>
              </a:rPr>
              <a:t> </a:t>
            </a:r>
            <a:r>
              <a:rPr lang="en-US" sz="1800" dirty="0">
                <a:effectLst/>
                <a:ea typeface="Times New Roman" panose="02020603050405020304" pitchFamily="18" charset="0"/>
              </a:rPr>
              <a:t>or similar work</a:t>
            </a:r>
            <a:r>
              <a:rPr lang="en-US" sz="1800" spc="-5" dirty="0">
                <a:effectLst/>
                <a:ea typeface="Times New Roman" panose="02020603050405020304" pitchFamily="18" charset="0"/>
              </a:rPr>
              <a:t> </a:t>
            </a:r>
            <a:r>
              <a:rPr lang="en-US" sz="1800" dirty="0">
                <a:effectLst/>
                <a:ea typeface="Times New Roman" panose="02020603050405020304" pitchFamily="18" charset="0"/>
              </a:rPr>
              <a:t>and</a:t>
            </a:r>
            <a:r>
              <a:rPr lang="en-US" sz="1800" spc="-5" dirty="0">
                <a:effectLst/>
                <a:ea typeface="Times New Roman" panose="02020603050405020304" pitchFamily="18" charset="0"/>
              </a:rPr>
              <a:t> </a:t>
            </a:r>
            <a:r>
              <a:rPr lang="en-US" sz="1800" dirty="0">
                <a:effectLst/>
                <a:ea typeface="Times New Roman" panose="02020603050405020304" pitchFamily="18" charset="0"/>
              </a:rPr>
              <a:t>with</a:t>
            </a:r>
            <a:r>
              <a:rPr lang="en-US" sz="1800" spc="-5" dirty="0">
                <a:effectLst/>
                <a:ea typeface="Times New Roman" panose="02020603050405020304" pitchFamily="18" charset="0"/>
              </a:rPr>
              <a:t> </a:t>
            </a:r>
            <a:r>
              <a:rPr lang="en-US" sz="1800" dirty="0">
                <a:effectLst/>
                <a:ea typeface="Times New Roman" panose="02020603050405020304" pitchFamily="18" charset="0"/>
              </a:rPr>
              <a:t>similar training, experience, and skills, Grantee must ensure</a:t>
            </a:r>
            <a:r>
              <a:rPr lang="en-US" sz="1800" spc="-5" dirty="0">
                <a:effectLst/>
                <a:ea typeface="Times New Roman" panose="02020603050405020304" pitchFamily="18" charset="0"/>
              </a:rPr>
              <a:t> </a:t>
            </a:r>
            <a:r>
              <a:rPr lang="en-US" sz="1800" dirty="0">
                <a:effectLst/>
                <a:ea typeface="Times New Roman" panose="02020603050405020304" pitchFamily="18" charset="0"/>
              </a:rPr>
              <a:t>that the wages that they pay to participants:</a:t>
            </a:r>
          </a:p>
          <a:p>
            <a:pPr marL="800100" marR="228600" lvl="1" indent="-342900" algn="just">
              <a:spcBef>
                <a:spcPts val="0"/>
              </a:spcBef>
              <a:buSzPts val="1100"/>
              <a:buFont typeface="+mj-lt"/>
              <a:buAutoNum type="arabicPeriod"/>
            </a:pPr>
            <a:r>
              <a:rPr lang="en-US" sz="1600" spc="-5" dirty="0">
                <a:effectLst/>
                <a:ea typeface="Times New Roman" panose="02020603050405020304" pitchFamily="18" charset="0"/>
                <a:cs typeface="Calibri" panose="020F0502020204030204" pitchFamily="34" charset="0"/>
              </a:rPr>
              <a:t>are</a:t>
            </a:r>
            <a:r>
              <a:rPr lang="en-US" sz="1600" spc="-2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in</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line</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with</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the</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industry</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standard</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for</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that</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type of</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work</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in</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the</a:t>
            </a:r>
            <a:r>
              <a:rPr lang="en-US" sz="1600" spc="-2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area</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where</a:t>
            </a:r>
            <a:r>
              <a:rPr lang="en-US" sz="1600" spc="-2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the</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work</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is</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to</a:t>
            </a:r>
            <a:r>
              <a:rPr lang="en-US" sz="1600" spc="-10"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be performed, supported by documentation; and,</a:t>
            </a:r>
          </a:p>
          <a:p>
            <a:pPr marL="800100" marR="228600" lvl="1" indent="-342900" algn="just">
              <a:spcBef>
                <a:spcPts val="0"/>
              </a:spcBef>
              <a:buSzPts val="1100"/>
              <a:buFont typeface="+mj-lt"/>
              <a:buAutoNum type="arabicPeriod"/>
            </a:pPr>
            <a:r>
              <a:rPr lang="en-US" sz="1600" spc="-5" dirty="0">
                <a:effectLst/>
                <a:ea typeface="Times New Roman" panose="02020603050405020304" pitchFamily="18" charset="0"/>
                <a:cs typeface="Calibri" panose="020F0502020204030204" pitchFamily="34" charset="0"/>
              </a:rPr>
              <a:t>are</a:t>
            </a:r>
            <a:r>
              <a:rPr lang="en-US" sz="1600" spc="-2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at</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least</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$15</a:t>
            </a:r>
            <a:r>
              <a:rPr lang="en-US" sz="1600" spc="-15" dirty="0">
                <a:effectLst/>
                <a:ea typeface="Times New Roman" panose="02020603050405020304" pitchFamily="18" charset="0"/>
                <a:cs typeface="Calibri" panose="020F0502020204030204" pitchFamily="34" charset="0"/>
              </a:rPr>
              <a:t> </a:t>
            </a:r>
            <a:r>
              <a:rPr lang="en-US" sz="1600" spc="-5" dirty="0">
                <a:effectLst/>
                <a:ea typeface="Times New Roman" panose="02020603050405020304" pitchFamily="18" charset="0"/>
                <a:cs typeface="Calibri" panose="020F0502020204030204" pitchFamily="34" charset="0"/>
              </a:rPr>
              <a:t>per</a:t>
            </a:r>
            <a:r>
              <a:rPr lang="en-US" sz="1600" spc="-20" dirty="0">
                <a:effectLst/>
                <a:ea typeface="Times New Roman" panose="02020603050405020304" pitchFamily="18" charset="0"/>
                <a:cs typeface="Calibri" panose="020F0502020204030204" pitchFamily="34" charset="0"/>
              </a:rPr>
              <a:t> hour.</a:t>
            </a:r>
            <a:endParaRPr lang="en-US" sz="1600" spc="-5" dirty="0">
              <a:effectLst/>
              <a:ea typeface="Times New Roman" panose="02020603050405020304" pitchFamily="18" charset="0"/>
              <a:cs typeface="Calibri" panose="020F0502020204030204" pitchFamily="34" charset="0"/>
            </a:endParaRPr>
          </a:p>
          <a:p>
            <a:r>
              <a:rPr lang="en-US" sz="1800" dirty="0">
                <a:effectLst/>
                <a:latin typeface="Calibri" panose="020F0502020204030204" pitchFamily="34" charset="0"/>
                <a:ea typeface="Times New Roman" panose="02020603050405020304" pitchFamily="18" charset="0"/>
              </a:rPr>
              <a:t>These additional wage requirements are beneficial to both workers and communities affected by the disaster, as they will ensure that disaster relief employment funds are being used to accelerate the financial recovery of unemployed and underemployed participants. They may also lead to faster hiring and project startup, enabling Grantees to more quickly deploy Disaster Recovery DWG funds to mitigate the effects of disasters.</a:t>
            </a:r>
            <a:r>
              <a:rPr lang="en-US" sz="1800" spc="200" dirty="0">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07218AA-97B7-6C4E-A50D-5746B3D5A2B3}"/>
              </a:ext>
            </a:extLst>
          </p:cNvPr>
          <p:cNvSpPr>
            <a:spLocks noGrp="1"/>
          </p:cNvSpPr>
          <p:nvPr>
            <p:ph type="sldNum" sz="quarter" idx="12"/>
          </p:nvPr>
        </p:nvSpPr>
        <p:spPr/>
        <p:txBody>
          <a:bodyPr/>
          <a:lstStyle/>
          <a:p>
            <a:fld id="{62E03C93-A8B5-5E4D-ADDE-FACFC10B3CD1}" type="slidenum">
              <a:rPr lang="en-US" smtClean="0"/>
              <a:pPr/>
              <a:t>18</a:t>
            </a:fld>
            <a:endParaRPr lang="en-US" dirty="0"/>
          </a:p>
        </p:txBody>
      </p:sp>
    </p:spTree>
    <p:extLst>
      <p:ext uri="{BB962C8B-B14F-4D97-AF65-F5344CB8AC3E}">
        <p14:creationId xmlns:p14="http://schemas.microsoft.com/office/powerpoint/2010/main" val="1485443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EBF9C-E452-96F3-800D-7ECEE4985C85}"/>
              </a:ext>
            </a:extLst>
          </p:cNvPr>
          <p:cNvSpPr>
            <a:spLocks noGrp="1"/>
          </p:cNvSpPr>
          <p:nvPr>
            <p:ph type="title"/>
          </p:nvPr>
        </p:nvSpPr>
        <p:spPr/>
        <p:txBody>
          <a:bodyPr>
            <a:normAutofit fontScale="90000"/>
          </a:bodyPr>
          <a:lstStyle/>
          <a:p>
            <a:r>
              <a:rPr lang="en-US" dirty="0"/>
              <a:t>DRE: Health and Safety Standards</a:t>
            </a:r>
          </a:p>
        </p:txBody>
      </p:sp>
      <p:sp>
        <p:nvSpPr>
          <p:cNvPr id="3" name="Content Placeholder 2">
            <a:extLst>
              <a:ext uri="{FF2B5EF4-FFF2-40B4-BE49-F238E27FC236}">
                <a16:creationId xmlns:a16="http://schemas.microsoft.com/office/drawing/2014/main" id="{38EFC041-EAF6-C639-4921-09F8A55996CA}"/>
              </a:ext>
            </a:extLst>
          </p:cNvPr>
          <p:cNvSpPr>
            <a:spLocks noGrp="1"/>
          </p:cNvSpPr>
          <p:nvPr>
            <p:ph idx="1"/>
          </p:nvPr>
        </p:nvSpPr>
        <p:spPr>
          <a:xfrm>
            <a:off x="838200" y="1676400"/>
            <a:ext cx="10515600" cy="4500563"/>
          </a:xfrm>
        </p:spPr>
        <p:txBody>
          <a:bodyPr>
            <a:normAutofit lnSpcReduction="10000"/>
          </a:bodyPr>
          <a:lstStyle/>
          <a:p>
            <a:r>
              <a:rPr lang="en-US" sz="2400" i="1" dirty="0">
                <a:effectLst/>
                <a:latin typeface="Calibri" panose="020F0502020204030204" pitchFamily="34" charset="0"/>
                <a:ea typeface="Times New Roman" panose="02020603050405020304" pitchFamily="18" charset="0"/>
              </a:rPr>
              <a:t>DRE Health and Safety Standards</a:t>
            </a:r>
            <a:r>
              <a:rPr lang="en-US" sz="2400" dirty="0">
                <a:effectLst/>
                <a:latin typeface="Calibri" panose="020F0502020204030204" pitchFamily="34" charset="0"/>
                <a:ea typeface="Times New Roman" panose="02020603050405020304" pitchFamily="18" charset="0"/>
              </a:rPr>
              <a:t>.</a:t>
            </a:r>
            <a:r>
              <a:rPr lang="en-US" sz="2400" spc="20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Disaster Recovery DWG participants are afforded the same health and safety standards established under Federal and state law applicable to working conditions of permanent</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employees.</a:t>
            </a:r>
            <a:r>
              <a:rPr lang="en-US" sz="2400" spc="20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To</a:t>
            </a:r>
            <a:r>
              <a:rPr lang="en-US" sz="2400" spc="-2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3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extent</a:t>
            </a:r>
            <a:r>
              <a:rPr lang="en-US" sz="2400" spc="-5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that</a:t>
            </a:r>
            <a:r>
              <a:rPr lang="en-US" sz="2400" spc="-4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state</a:t>
            </a:r>
            <a:r>
              <a:rPr lang="en-US" sz="2400" spc="-2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workers’</a:t>
            </a:r>
            <a:r>
              <a:rPr lang="en-US" sz="2400" spc="-6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compensation</a:t>
            </a:r>
            <a:r>
              <a:rPr lang="en-US" sz="2400" spc="-5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law</a:t>
            </a:r>
            <a:r>
              <a:rPr lang="en-US" sz="2400" spc="-5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applies,</a:t>
            </a:r>
            <a:r>
              <a:rPr lang="en-US" sz="2400" spc="-4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Disaster-Relief Employers</a:t>
            </a:r>
            <a:r>
              <a:rPr lang="en-US" sz="2400" spc="-8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must</a:t>
            </a:r>
            <a:r>
              <a:rPr lang="en-US" sz="2400" spc="-8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provide</a:t>
            </a:r>
            <a:r>
              <a:rPr lang="en-US" sz="2400" spc="-9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workers’</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compensation</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to</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project</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participants</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on</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same</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basis</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as</a:t>
            </a:r>
            <a:r>
              <a:rPr lang="en-US" sz="2400" spc="-7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individuals</a:t>
            </a:r>
            <a:r>
              <a:rPr lang="en-US" sz="2400" spc="-5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in similar</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employment,</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as</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required</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by</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WIOA</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Section</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181(b)(4).</a:t>
            </a:r>
            <a:r>
              <a:rPr lang="en-US" sz="2400" spc="8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In</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cases</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in</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which</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project</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participant</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is</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not covered under</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 state</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workers’ compensation</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law, based on the status of the Disaster-Relief Employer with whom they are placed, the temporary nature of their employment, or another reason,</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the</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project participant</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must be</a:t>
            </a:r>
            <a:r>
              <a:rPr lang="en-US" sz="2400" spc="-1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provided with appropriate on-site</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medical and</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accident insurance</a:t>
            </a:r>
            <a:r>
              <a:rPr lang="en-US" sz="2400" spc="-3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for</a:t>
            </a:r>
            <a:r>
              <a:rPr lang="en-US" sz="2400" spc="-2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work-related activities.</a:t>
            </a:r>
            <a:r>
              <a:rPr lang="en-US" sz="2400" spc="20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Grantee must</a:t>
            </a:r>
            <a:r>
              <a:rPr lang="en-US" sz="2400" spc="-3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also</a:t>
            </a:r>
            <a:r>
              <a:rPr lang="en-US" sz="2400" spc="-3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ensure</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that</a:t>
            </a:r>
            <a:r>
              <a:rPr lang="en-US" sz="2400" spc="-3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participants</a:t>
            </a:r>
            <a:r>
              <a:rPr lang="en-US" sz="2400" spc="-5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receive</a:t>
            </a:r>
            <a:r>
              <a:rPr lang="en-US" sz="2400" spc="-7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appropriate</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safety</a:t>
            </a:r>
            <a:r>
              <a:rPr lang="en-US" sz="2400" spc="-7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training and</a:t>
            </a:r>
            <a:r>
              <a:rPr lang="en-US" sz="2400" spc="-6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assure</a:t>
            </a:r>
            <a:r>
              <a:rPr lang="en-US" sz="2400" spc="-3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safe</a:t>
            </a:r>
            <a:r>
              <a:rPr lang="en-US" sz="2400" spc="-3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working</a:t>
            </a:r>
            <a:r>
              <a:rPr lang="en-US" sz="2400" spc="-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conditions in accordance with the</a:t>
            </a:r>
            <a:r>
              <a:rPr lang="en-US" sz="2400" spc="-2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Occupational</a:t>
            </a:r>
            <a:r>
              <a:rPr lang="en-US" sz="2400" spc="-3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Safety and</a:t>
            </a:r>
            <a:r>
              <a:rPr lang="en-US" sz="2400" spc="-2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Health</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(OSH)</a:t>
            </a:r>
            <a:r>
              <a:rPr lang="en-US" sz="2400" spc="-50"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Act</a:t>
            </a:r>
            <a:r>
              <a:rPr lang="en-US" sz="2400" spc="-15"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of 1970.</a:t>
            </a:r>
            <a:r>
              <a:rPr lang="en-US" sz="2400" spc="90" dirty="0">
                <a:effectLst/>
                <a:latin typeface="Calibri" panose="020F0502020204030204" pitchFamily="34"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B0ACD3-6DE5-3AE3-B47E-C42ABA37B585}"/>
              </a:ext>
            </a:extLst>
          </p:cNvPr>
          <p:cNvSpPr>
            <a:spLocks noGrp="1"/>
          </p:cNvSpPr>
          <p:nvPr>
            <p:ph type="sldNum" sz="quarter" idx="12"/>
          </p:nvPr>
        </p:nvSpPr>
        <p:spPr/>
        <p:txBody>
          <a:bodyPr/>
          <a:lstStyle/>
          <a:p>
            <a:fld id="{62E03C93-A8B5-5E4D-ADDE-FACFC10B3CD1}" type="slidenum">
              <a:rPr lang="en-US" smtClean="0"/>
              <a:pPr/>
              <a:t>19</a:t>
            </a:fld>
            <a:endParaRPr lang="en-US" dirty="0"/>
          </a:p>
        </p:txBody>
      </p:sp>
    </p:spTree>
    <p:extLst>
      <p:ext uri="{BB962C8B-B14F-4D97-AF65-F5344CB8AC3E}">
        <p14:creationId xmlns:p14="http://schemas.microsoft.com/office/powerpoint/2010/main" val="9154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940" y="1463040"/>
            <a:ext cx="9506309" cy="5166360"/>
          </a:xfrm>
        </p:spPr>
        <p:txBody>
          <a:bodyPr>
            <a:noAutofit/>
          </a:bodyPr>
          <a:lstStyle/>
          <a:p>
            <a:r>
              <a:rPr lang="en-US" sz="2400" dirty="0"/>
              <a:t>QUEST Disaster Recovery DWG Grant Information</a:t>
            </a:r>
          </a:p>
          <a:p>
            <a:r>
              <a:rPr lang="en-US" sz="2400" dirty="0"/>
              <a:t>Project Requirements</a:t>
            </a:r>
          </a:p>
          <a:p>
            <a:pPr lvl="1"/>
            <a:r>
              <a:rPr lang="en-US" sz="2000" dirty="0"/>
              <a:t>Overview</a:t>
            </a:r>
          </a:p>
          <a:p>
            <a:pPr lvl="1"/>
            <a:r>
              <a:rPr lang="en-US" sz="2000" dirty="0"/>
              <a:t>Employment &amp; Training Services and other Grant Activities</a:t>
            </a:r>
          </a:p>
          <a:p>
            <a:pPr lvl="1"/>
            <a:r>
              <a:rPr lang="en-US" sz="2000" dirty="0"/>
              <a:t>Disaster Relief Employment (optional component)</a:t>
            </a:r>
          </a:p>
          <a:p>
            <a:pPr lvl="0"/>
            <a:r>
              <a:rPr lang="en-US" sz="2400" dirty="0"/>
              <a:t>Grant Modifications; Fiscal</a:t>
            </a:r>
          </a:p>
          <a:p>
            <a:pPr lvl="0"/>
            <a:r>
              <a:rPr lang="en-US" sz="2400" dirty="0"/>
              <a:t>Project Management &amp; Oversight; Project Reporting</a:t>
            </a:r>
          </a:p>
          <a:p>
            <a:pPr lvl="0"/>
            <a:r>
              <a:rPr lang="en-US" sz="2400" dirty="0"/>
              <a:t>Performance</a:t>
            </a:r>
          </a:p>
          <a:p>
            <a:pPr lvl="0"/>
            <a:r>
              <a:rPr lang="en-US" sz="2400" dirty="0"/>
              <a:t>Public Communications: Public-Facing Documents Disclosure</a:t>
            </a:r>
          </a:p>
          <a:p>
            <a:r>
              <a:rPr lang="en-US" sz="2400" dirty="0"/>
              <a:t>Jim Potts:  Serving QUEST Disaster DWG Clients; IWDS</a:t>
            </a:r>
          </a:p>
          <a:p>
            <a:pPr lvl="0"/>
            <a:r>
              <a:rPr lang="en-US" sz="2400" dirty="0"/>
              <a:t>Resources</a:t>
            </a:r>
          </a:p>
          <a:p>
            <a:pPr lvl="0"/>
            <a:r>
              <a:rPr lang="en-US" sz="2400" dirty="0"/>
              <a:t>Q and A -- Please submit questions in the chat pod</a:t>
            </a:r>
          </a:p>
        </p:txBody>
      </p:sp>
      <p:sp>
        <p:nvSpPr>
          <p:cNvPr id="5" name="Slide Number Placeholder 4"/>
          <p:cNvSpPr>
            <a:spLocks noGrp="1"/>
          </p:cNvSpPr>
          <p:nvPr>
            <p:ph type="sldNum" sz="quarter" idx="12"/>
          </p:nvPr>
        </p:nvSpPr>
        <p:spPr/>
        <p:txBody>
          <a:bodyPr/>
          <a:lstStyle/>
          <a:p>
            <a:fld id="{62E03C93-A8B5-5E4D-ADDE-FACFC10B3CD1}" type="slidenum">
              <a:rPr lang="en-US" smtClean="0"/>
              <a:pPr/>
              <a:t>2</a:t>
            </a:fld>
            <a:endParaRPr lang="en-US" dirty="0"/>
          </a:p>
        </p:txBody>
      </p:sp>
      <p:sp>
        <p:nvSpPr>
          <p:cNvPr id="6" name="Title 5">
            <a:extLst>
              <a:ext uri="{FF2B5EF4-FFF2-40B4-BE49-F238E27FC236}">
                <a16:creationId xmlns:a16="http://schemas.microsoft.com/office/drawing/2014/main" id="{0D72E1E1-05D2-784F-BC57-4ACD363015C1}"/>
              </a:ext>
            </a:extLst>
          </p:cNvPr>
          <p:cNvSpPr>
            <a:spLocks noGrp="1"/>
          </p:cNvSpPr>
          <p:nvPr>
            <p:ph type="title"/>
          </p:nvPr>
        </p:nvSpPr>
        <p:spPr/>
        <p:txBody>
          <a:bodyPr>
            <a:normAutofit fontScale="90000"/>
          </a:bodyPr>
          <a:lstStyle/>
          <a:p>
            <a:r>
              <a:rPr lang="en-US" dirty="0"/>
              <a:t>Agenda</a:t>
            </a:r>
          </a:p>
        </p:txBody>
      </p:sp>
    </p:spTree>
    <p:extLst>
      <p:ext uri="{BB962C8B-B14F-4D97-AF65-F5344CB8AC3E}">
        <p14:creationId xmlns:p14="http://schemas.microsoft.com/office/powerpoint/2010/main" val="1365681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CE69-21D2-9198-AB42-BE0D0E668854}"/>
              </a:ext>
            </a:extLst>
          </p:cNvPr>
          <p:cNvSpPr>
            <a:spLocks noGrp="1"/>
          </p:cNvSpPr>
          <p:nvPr>
            <p:ph type="title"/>
          </p:nvPr>
        </p:nvSpPr>
        <p:spPr/>
        <p:txBody>
          <a:bodyPr>
            <a:normAutofit fontScale="90000"/>
          </a:bodyPr>
          <a:lstStyle/>
          <a:p>
            <a:r>
              <a:rPr lang="en-US" dirty="0"/>
              <a:t>Grant Modifications</a:t>
            </a:r>
          </a:p>
        </p:txBody>
      </p:sp>
      <p:sp>
        <p:nvSpPr>
          <p:cNvPr id="3" name="Content Placeholder 2">
            <a:extLst>
              <a:ext uri="{FF2B5EF4-FFF2-40B4-BE49-F238E27FC236}">
                <a16:creationId xmlns:a16="http://schemas.microsoft.com/office/drawing/2014/main" id="{CBC7BCD8-02A1-7A6E-7275-4F12AE0ADEDD}"/>
              </a:ext>
            </a:extLst>
          </p:cNvPr>
          <p:cNvSpPr>
            <a:spLocks noGrp="1"/>
          </p:cNvSpPr>
          <p:nvPr>
            <p:ph idx="1"/>
          </p:nvPr>
        </p:nvSpPr>
        <p:spPr/>
        <p:txBody>
          <a:bodyPr/>
          <a:lstStyle/>
          <a:p>
            <a:pPr>
              <a:spcAft>
                <a:spcPts val="600"/>
              </a:spcAft>
            </a:pPr>
            <a:r>
              <a:rPr lang="en-US" dirty="0"/>
              <a:t>A grant modification will be necessary to increase or decrease funding, to realign the budget, to alter participant enrollment goals, or to add the Disaster Relief Employment component if you are not currently providing DRE services.</a:t>
            </a:r>
          </a:p>
          <a:p>
            <a:pPr lvl="1"/>
            <a:r>
              <a:rPr lang="en-US" dirty="0"/>
              <a:t>Communicate with me through emails and/or Monthly Status Report your plans for a possible grant modification.</a:t>
            </a:r>
          </a:p>
          <a:p>
            <a:pPr lvl="1"/>
            <a:r>
              <a:rPr lang="en-US" dirty="0"/>
              <a:t>The Project Goals Work Plan page will be updated to reflect project changes.</a:t>
            </a:r>
          </a:p>
        </p:txBody>
      </p:sp>
      <p:sp>
        <p:nvSpPr>
          <p:cNvPr id="4" name="Slide Number Placeholder 3">
            <a:extLst>
              <a:ext uri="{FF2B5EF4-FFF2-40B4-BE49-F238E27FC236}">
                <a16:creationId xmlns:a16="http://schemas.microsoft.com/office/drawing/2014/main" id="{49BF26A4-EC87-30DA-902A-75FBEF26D9DD}"/>
              </a:ext>
            </a:extLst>
          </p:cNvPr>
          <p:cNvSpPr>
            <a:spLocks noGrp="1"/>
          </p:cNvSpPr>
          <p:nvPr>
            <p:ph type="sldNum" sz="quarter" idx="12"/>
          </p:nvPr>
        </p:nvSpPr>
        <p:spPr/>
        <p:txBody>
          <a:bodyPr/>
          <a:lstStyle/>
          <a:p>
            <a:fld id="{62E03C93-A8B5-5E4D-ADDE-FACFC10B3CD1}" type="slidenum">
              <a:rPr lang="en-US" smtClean="0"/>
              <a:pPr/>
              <a:t>20</a:t>
            </a:fld>
            <a:endParaRPr lang="en-US" dirty="0"/>
          </a:p>
        </p:txBody>
      </p:sp>
    </p:spTree>
    <p:extLst>
      <p:ext uri="{BB962C8B-B14F-4D97-AF65-F5344CB8AC3E}">
        <p14:creationId xmlns:p14="http://schemas.microsoft.com/office/powerpoint/2010/main" val="3601956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Fiscal: Budget Flex</a:t>
            </a:r>
            <a:r>
              <a:rPr lang="en-US" sz="3100" dirty="0"/>
              <a:t>	</a:t>
            </a:r>
          </a:p>
        </p:txBody>
      </p:sp>
      <p:sp>
        <p:nvSpPr>
          <p:cNvPr id="4" name="Slide Number Placeholder 3"/>
          <p:cNvSpPr>
            <a:spLocks noGrp="1"/>
          </p:cNvSpPr>
          <p:nvPr>
            <p:ph type="sldNum" sz="quarter" idx="12"/>
          </p:nvPr>
        </p:nvSpPr>
        <p:spPr/>
        <p:txBody>
          <a:bodyPr/>
          <a:lstStyle/>
          <a:p>
            <a:fld id="{62E03C93-A8B5-5E4D-ADDE-FACFC10B3CD1}" type="slidenum">
              <a:rPr lang="en-US" smtClean="0"/>
              <a:pPr/>
              <a:t>21</a:t>
            </a:fld>
            <a:endParaRPr lang="en-US" dirty="0"/>
          </a:p>
        </p:txBody>
      </p:sp>
      <p:sp>
        <p:nvSpPr>
          <p:cNvPr id="8" name="Content Placeholder 7">
            <a:extLst>
              <a:ext uri="{FF2B5EF4-FFF2-40B4-BE49-F238E27FC236}">
                <a16:creationId xmlns:a16="http://schemas.microsoft.com/office/drawing/2014/main" id="{514320E1-0598-4096-9742-62CCF4A76731}"/>
              </a:ext>
            </a:extLst>
          </p:cNvPr>
          <p:cNvSpPr>
            <a:spLocks noGrp="1"/>
          </p:cNvSpPr>
          <p:nvPr>
            <p:ph idx="1"/>
          </p:nvPr>
        </p:nvSpPr>
        <p:spPr>
          <a:xfrm>
            <a:off x="838200" y="1280160"/>
            <a:ext cx="10515600" cy="5577840"/>
          </a:xfrm>
        </p:spPr>
        <p:txBody>
          <a:bodyPr>
            <a:noAutofit/>
          </a:bodyPr>
          <a:lstStyle/>
          <a:p>
            <a:pPr marL="0" indent="0">
              <a:lnSpc>
                <a:spcPct val="110000"/>
              </a:lnSpc>
              <a:buNone/>
            </a:pPr>
            <a:r>
              <a:rPr lang="en-US" sz="1400" dirty="0"/>
              <a:t>Budget flex allows overspending within a budget line as detailed below without a formal grant modification, not to exceed the grant award amount.  Admin costs should be tracked throughout the grant period so Admin doesn't exceed your total Admin rate.  </a:t>
            </a:r>
            <a:endParaRPr lang="en-US" sz="1400" dirty="0">
              <a:highlight>
                <a:srgbClr val="FFFF00"/>
              </a:highlight>
            </a:endParaRPr>
          </a:p>
          <a:p>
            <a:pPr>
              <a:lnSpc>
                <a:spcPct val="110000"/>
              </a:lnSpc>
            </a:pPr>
            <a:r>
              <a:rPr lang="en-US" sz="1350" dirty="0"/>
              <a:t>20% Flex</a:t>
            </a:r>
          </a:p>
          <a:p>
            <a:pPr lvl="1">
              <a:lnSpc>
                <a:spcPct val="110000"/>
              </a:lnSpc>
              <a:buFont typeface="Courier New" panose="02070309020205020404" pitchFamily="49" charset="0"/>
              <a:buChar char="o"/>
            </a:pPr>
            <a:r>
              <a:rPr lang="en-US" sz="1350" dirty="0"/>
              <a:t>Direct Training</a:t>
            </a:r>
          </a:p>
          <a:p>
            <a:pPr lvl="1">
              <a:lnSpc>
                <a:spcPct val="110000"/>
              </a:lnSpc>
              <a:buFont typeface="Courier New" panose="02070309020205020404" pitchFamily="49" charset="0"/>
              <a:buChar char="o"/>
            </a:pPr>
            <a:r>
              <a:rPr lang="en-US" sz="1350" dirty="0"/>
              <a:t>Work-Based Training</a:t>
            </a:r>
          </a:p>
          <a:p>
            <a:pPr lvl="1">
              <a:lnSpc>
                <a:spcPct val="110000"/>
              </a:lnSpc>
              <a:buFont typeface="Courier New" panose="02070309020205020404" pitchFamily="49" charset="0"/>
              <a:buChar char="o"/>
            </a:pPr>
            <a:r>
              <a:rPr lang="en-US" sz="1350" dirty="0"/>
              <a:t>Disaster Relief Employment Wages</a:t>
            </a:r>
          </a:p>
          <a:p>
            <a:pPr lvl="1">
              <a:lnSpc>
                <a:spcPct val="110000"/>
              </a:lnSpc>
              <a:buFont typeface="Courier New" panose="02070309020205020404" pitchFamily="49" charset="0"/>
              <a:buChar char="o"/>
            </a:pPr>
            <a:r>
              <a:rPr lang="en-US" sz="1350" dirty="0"/>
              <a:t>Disaster Relief Employment Fringe Benefits</a:t>
            </a:r>
          </a:p>
          <a:p>
            <a:pPr lvl="1">
              <a:lnSpc>
                <a:spcPct val="110000"/>
              </a:lnSpc>
              <a:buFont typeface="Courier New" panose="02070309020205020404" pitchFamily="49" charset="0"/>
              <a:buChar char="o"/>
            </a:pPr>
            <a:r>
              <a:rPr lang="en-US" sz="1350" dirty="0"/>
              <a:t>Supportive Services</a:t>
            </a:r>
          </a:p>
          <a:p>
            <a:pPr>
              <a:lnSpc>
                <a:spcPct val="110000"/>
              </a:lnSpc>
            </a:pPr>
            <a:r>
              <a:rPr lang="en-US" sz="1350" dirty="0"/>
              <a:t>10% Flex</a:t>
            </a:r>
          </a:p>
          <a:p>
            <a:pPr lvl="1">
              <a:lnSpc>
                <a:spcPct val="110000"/>
              </a:lnSpc>
              <a:buFont typeface="Courier New" panose="02070309020205020404" pitchFamily="49" charset="0"/>
              <a:buChar char="o"/>
            </a:pPr>
            <a:r>
              <a:rPr lang="en-US" sz="1350" dirty="0"/>
              <a:t>Personnel Program</a:t>
            </a:r>
          </a:p>
          <a:p>
            <a:pPr lvl="1">
              <a:lnSpc>
                <a:spcPct val="110000"/>
              </a:lnSpc>
              <a:buFont typeface="Courier New" panose="02070309020205020404" pitchFamily="49" charset="0"/>
              <a:buChar char="o"/>
            </a:pPr>
            <a:r>
              <a:rPr lang="en-US" sz="1350" dirty="0"/>
              <a:t>Fringe Benefits Program</a:t>
            </a:r>
          </a:p>
          <a:p>
            <a:pPr lvl="1">
              <a:lnSpc>
                <a:spcPct val="110000"/>
              </a:lnSpc>
              <a:buFont typeface="Courier New" panose="02070309020205020404" pitchFamily="49" charset="0"/>
              <a:buChar char="o"/>
            </a:pPr>
            <a:r>
              <a:rPr lang="en-US" sz="1350" dirty="0"/>
              <a:t>Other Program Costs</a:t>
            </a:r>
          </a:p>
          <a:p>
            <a:pPr>
              <a:lnSpc>
                <a:spcPct val="110000"/>
              </a:lnSpc>
            </a:pPr>
            <a:r>
              <a:rPr lang="en-US" sz="1350" dirty="0"/>
              <a:t>0% Flex</a:t>
            </a:r>
          </a:p>
          <a:p>
            <a:pPr lvl="1">
              <a:lnSpc>
                <a:spcPct val="110000"/>
              </a:lnSpc>
              <a:buFont typeface="Courier New" panose="02070309020205020404" pitchFamily="49" charset="0"/>
              <a:buChar char="o"/>
            </a:pPr>
            <a:r>
              <a:rPr lang="en-US" sz="1350" dirty="0"/>
              <a:t>Personnel Administrative</a:t>
            </a:r>
          </a:p>
          <a:p>
            <a:pPr lvl="1">
              <a:lnSpc>
                <a:spcPct val="110000"/>
              </a:lnSpc>
              <a:buFont typeface="Courier New" panose="02070309020205020404" pitchFamily="49" charset="0"/>
              <a:buChar char="o"/>
            </a:pPr>
            <a:r>
              <a:rPr lang="en-US" sz="1350" dirty="0"/>
              <a:t>Fringe Benefits Administrative</a:t>
            </a:r>
          </a:p>
          <a:p>
            <a:pPr lvl="1">
              <a:lnSpc>
                <a:spcPct val="110000"/>
              </a:lnSpc>
              <a:buFont typeface="Courier New" panose="02070309020205020404" pitchFamily="49" charset="0"/>
              <a:buChar char="o"/>
            </a:pPr>
            <a:r>
              <a:rPr lang="en-US" sz="1350" dirty="0"/>
              <a:t>Direct Administrative</a:t>
            </a:r>
          </a:p>
          <a:p>
            <a:pPr lvl="1">
              <a:lnSpc>
                <a:spcPct val="110000"/>
              </a:lnSpc>
              <a:buFont typeface="Courier New" panose="02070309020205020404" pitchFamily="49" charset="0"/>
              <a:buChar char="o"/>
            </a:pPr>
            <a:r>
              <a:rPr lang="en-US" sz="1350" dirty="0"/>
              <a:t>Indirect Costs Administrative</a:t>
            </a:r>
          </a:p>
          <a:p>
            <a:pPr lvl="1">
              <a:lnSpc>
                <a:spcPct val="110000"/>
              </a:lnSpc>
              <a:buFont typeface="Courier New" panose="02070309020205020404" pitchFamily="49" charset="0"/>
              <a:buChar char="o"/>
            </a:pPr>
            <a:r>
              <a:rPr lang="en-US" sz="1350" dirty="0"/>
              <a:t>Indirect Costs Program</a:t>
            </a:r>
          </a:p>
        </p:txBody>
      </p:sp>
    </p:spTree>
    <p:extLst>
      <p:ext uri="{BB962C8B-B14F-4D97-AF65-F5344CB8AC3E}">
        <p14:creationId xmlns:p14="http://schemas.microsoft.com/office/powerpoint/2010/main" val="3780664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47F14-CB02-A412-CE07-5748E0D424F1}"/>
              </a:ext>
            </a:extLst>
          </p:cNvPr>
          <p:cNvSpPr>
            <a:spLocks noGrp="1"/>
          </p:cNvSpPr>
          <p:nvPr>
            <p:ph type="title"/>
          </p:nvPr>
        </p:nvSpPr>
        <p:spPr/>
        <p:txBody>
          <a:bodyPr>
            <a:normAutofit fontScale="90000"/>
          </a:bodyPr>
          <a:lstStyle/>
          <a:p>
            <a:r>
              <a:rPr lang="en-US" dirty="0"/>
              <a:t>Fiscal: Obligations</a:t>
            </a:r>
          </a:p>
        </p:txBody>
      </p:sp>
      <p:sp>
        <p:nvSpPr>
          <p:cNvPr id="3" name="Content Placeholder 2">
            <a:extLst>
              <a:ext uri="{FF2B5EF4-FFF2-40B4-BE49-F238E27FC236}">
                <a16:creationId xmlns:a16="http://schemas.microsoft.com/office/drawing/2014/main" id="{953F71F8-2657-F2C8-64E3-04EA0CFB829C}"/>
              </a:ext>
            </a:extLst>
          </p:cNvPr>
          <p:cNvSpPr>
            <a:spLocks noGrp="1"/>
          </p:cNvSpPr>
          <p:nvPr>
            <p:ph idx="1"/>
          </p:nvPr>
        </p:nvSpPr>
        <p:spPr/>
        <p:txBody>
          <a:bodyPr/>
          <a:lstStyle/>
          <a:p>
            <a:pPr>
              <a:spcAft>
                <a:spcPts val="600"/>
              </a:spcAft>
            </a:pPr>
            <a:r>
              <a:rPr lang="en-US" dirty="0"/>
              <a:t>Obligations: ITAs, Work-Based Training, and DRE obligations are to be reported and updated in GRS (screen 377) each month.</a:t>
            </a:r>
          </a:p>
          <a:p>
            <a:pPr lvl="1">
              <a:spcAft>
                <a:spcPts val="600"/>
              </a:spcAft>
            </a:pPr>
            <a:r>
              <a:rPr lang="en-US" dirty="0"/>
              <a:t>These are costs associated with a specific participant where the benefit has been received but not yet reported as an expenditure.</a:t>
            </a:r>
          </a:p>
          <a:p>
            <a:pPr lvl="1">
              <a:spcAft>
                <a:spcPts val="600"/>
              </a:spcAft>
            </a:pPr>
            <a:r>
              <a:rPr lang="en-US" dirty="0"/>
              <a:t>This information will also be reported in your Monthly Status Report.</a:t>
            </a:r>
          </a:p>
        </p:txBody>
      </p:sp>
      <p:sp>
        <p:nvSpPr>
          <p:cNvPr id="4" name="Slide Number Placeholder 3">
            <a:extLst>
              <a:ext uri="{FF2B5EF4-FFF2-40B4-BE49-F238E27FC236}">
                <a16:creationId xmlns:a16="http://schemas.microsoft.com/office/drawing/2014/main" id="{AB3B188E-8C54-203D-9278-AF4FFE3BF53A}"/>
              </a:ext>
            </a:extLst>
          </p:cNvPr>
          <p:cNvSpPr>
            <a:spLocks noGrp="1"/>
          </p:cNvSpPr>
          <p:nvPr>
            <p:ph type="sldNum" sz="quarter" idx="12"/>
          </p:nvPr>
        </p:nvSpPr>
        <p:spPr/>
        <p:txBody>
          <a:bodyPr/>
          <a:lstStyle/>
          <a:p>
            <a:fld id="{62E03C93-A8B5-5E4D-ADDE-FACFC10B3CD1}" type="slidenum">
              <a:rPr lang="en-US" smtClean="0"/>
              <a:pPr/>
              <a:t>22</a:t>
            </a:fld>
            <a:endParaRPr lang="en-US" dirty="0"/>
          </a:p>
        </p:txBody>
      </p:sp>
    </p:spTree>
    <p:extLst>
      <p:ext uri="{BB962C8B-B14F-4D97-AF65-F5344CB8AC3E}">
        <p14:creationId xmlns:p14="http://schemas.microsoft.com/office/powerpoint/2010/main" val="1901271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85FA3-DC3F-1B8A-E40B-299C8BDF60BF}"/>
              </a:ext>
            </a:extLst>
          </p:cNvPr>
          <p:cNvSpPr>
            <a:spLocks noGrp="1"/>
          </p:cNvSpPr>
          <p:nvPr>
            <p:ph type="title"/>
          </p:nvPr>
        </p:nvSpPr>
        <p:spPr/>
        <p:txBody>
          <a:bodyPr>
            <a:normAutofit fontScale="90000"/>
          </a:bodyPr>
          <a:lstStyle/>
          <a:p>
            <a:r>
              <a:rPr lang="en-US" dirty="0"/>
              <a:t>Project Management and Oversight; Project Reporting</a:t>
            </a:r>
          </a:p>
        </p:txBody>
      </p:sp>
      <p:sp>
        <p:nvSpPr>
          <p:cNvPr id="3" name="Content Placeholder 2">
            <a:extLst>
              <a:ext uri="{FF2B5EF4-FFF2-40B4-BE49-F238E27FC236}">
                <a16:creationId xmlns:a16="http://schemas.microsoft.com/office/drawing/2014/main" id="{16B3A814-B60B-663A-4D6B-0498C7F61885}"/>
              </a:ext>
            </a:extLst>
          </p:cNvPr>
          <p:cNvSpPr>
            <a:spLocks noGrp="1"/>
          </p:cNvSpPr>
          <p:nvPr>
            <p:ph idx="1"/>
          </p:nvPr>
        </p:nvSpPr>
        <p:spPr>
          <a:xfrm>
            <a:off x="838200" y="1600200"/>
            <a:ext cx="10515600" cy="4883150"/>
          </a:xfrm>
        </p:spPr>
        <p:txBody>
          <a:bodyPr>
            <a:noAutofit/>
          </a:bodyPr>
          <a:lstStyle/>
          <a:p>
            <a:pPr>
              <a:spcAft>
                <a:spcPts val="1200"/>
              </a:spcAft>
            </a:pPr>
            <a:r>
              <a:rPr lang="en-US" sz="2400" dirty="0">
                <a:ea typeface="Calibri" panose="020F0502020204030204" pitchFamily="34" charset="0"/>
                <a:cs typeface="Calibri" panose="020F0502020204030204" pitchFamily="34" charset="0"/>
              </a:rPr>
              <a:t>Project Management and Oversight: P</a:t>
            </a:r>
            <a:r>
              <a:rPr lang="en-US" sz="2400" dirty="0">
                <a:effectLst/>
                <a:ea typeface="Calibri" panose="020F0502020204030204" pitchFamily="34" charset="0"/>
                <a:cs typeface="Calibri" panose="020F0502020204030204" pitchFamily="34" charset="0"/>
              </a:rPr>
              <a:t>rovide management and oversight of the project to ensure steady progress in achieving participant enrollment and expenditure goals, timely submittal of all required reports, completion of all project activities by the end of the project, and identification and resolution of project problems and/or concerns. </a:t>
            </a:r>
            <a:endParaRPr lang="en-US" sz="2400" dirty="0">
              <a:effectLst/>
              <a:ea typeface="Calibri" panose="020F0502020204030204" pitchFamily="34" charset="0"/>
              <a:cs typeface="Times New Roman" panose="02020603050405020304" pitchFamily="18" charset="0"/>
            </a:endParaRPr>
          </a:p>
          <a:p>
            <a:pPr>
              <a:spcAft>
                <a:spcPts val="600"/>
              </a:spcAft>
            </a:pPr>
            <a:r>
              <a:rPr lang="en-US" sz="2400" dirty="0"/>
              <a:t>Reporting: </a:t>
            </a:r>
            <a:r>
              <a:rPr lang="en-US" sz="2400" dirty="0">
                <a:cs typeface="Calibri" panose="020F0502020204030204" pitchFamily="34" charset="0"/>
              </a:rPr>
              <a:t>Q</a:t>
            </a:r>
            <a:r>
              <a:rPr lang="en-US" sz="2400" dirty="0">
                <a:effectLst/>
                <a:ea typeface="Calibri" panose="020F0502020204030204" pitchFamily="34" charset="0"/>
                <a:cs typeface="Calibri" panose="020F0502020204030204" pitchFamily="34" charset="0"/>
              </a:rPr>
              <a:t>uarterly financial trial balance report that is generated by the Grantee’s electronic accounting system is to be submitted to Lorraine Wareham.  Costs incurred and requests for payment must be reported in Grantor’s Grant Reporting System (GRS) monthly by the 20</a:t>
            </a:r>
            <a:r>
              <a:rPr lang="en-US" sz="2400" baseline="30000" dirty="0">
                <a:effectLst/>
                <a:ea typeface="Calibri" panose="020F0502020204030204" pitchFamily="34" charset="0"/>
                <a:cs typeface="Calibri" panose="020F0502020204030204" pitchFamily="34" charset="0"/>
              </a:rPr>
              <a:t>th</a:t>
            </a:r>
            <a:r>
              <a:rPr lang="en-US" sz="2400" dirty="0">
                <a:effectLst/>
                <a:ea typeface="Calibri" panose="020F0502020204030204" pitchFamily="34" charset="0"/>
                <a:cs typeface="Calibri" panose="020F0502020204030204" pitchFamily="34" charset="0"/>
              </a:rPr>
              <a:t> of each month for costs incurred during the preceding month along with the reporting of grant obligations.  </a:t>
            </a:r>
            <a:r>
              <a:rPr lang="en-US" sz="2400" dirty="0">
                <a:ea typeface="Calibri" panose="020F0502020204030204" pitchFamily="34" charset="0"/>
                <a:cs typeface="Calibri" panose="020F0502020204030204" pitchFamily="34" charset="0"/>
              </a:rPr>
              <a:t>S</a:t>
            </a:r>
            <a:r>
              <a:rPr lang="en-US" sz="2400" dirty="0">
                <a:effectLst/>
                <a:ea typeface="Calibri" panose="020F0502020204030204" pitchFamily="34" charset="0"/>
                <a:cs typeface="Calibri" panose="020F0502020204030204" pitchFamily="34" charset="0"/>
              </a:rPr>
              <a:t>ubmit quarterly and monthly narrative progress reports, a weekly report, a Project Implementation Plan, and project success stories in the format and schedule provided by DCEO.</a:t>
            </a:r>
            <a:endParaRPr lang="en-US" sz="2400" dirty="0"/>
          </a:p>
        </p:txBody>
      </p:sp>
      <p:sp>
        <p:nvSpPr>
          <p:cNvPr id="4" name="Slide Number Placeholder 3">
            <a:extLst>
              <a:ext uri="{FF2B5EF4-FFF2-40B4-BE49-F238E27FC236}">
                <a16:creationId xmlns:a16="http://schemas.microsoft.com/office/drawing/2014/main" id="{557B1336-78E3-1DD5-5EEE-25C0C663E7E9}"/>
              </a:ext>
            </a:extLst>
          </p:cNvPr>
          <p:cNvSpPr>
            <a:spLocks noGrp="1"/>
          </p:cNvSpPr>
          <p:nvPr>
            <p:ph type="sldNum" sz="quarter" idx="12"/>
          </p:nvPr>
        </p:nvSpPr>
        <p:spPr/>
        <p:txBody>
          <a:bodyPr/>
          <a:lstStyle/>
          <a:p>
            <a:fld id="{62E03C93-A8B5-5E4D-ADDE-FACFC10B3CD1}" type="slidenum">
              <a:rPr lang="en-US" smtClean="0"/>
              <a:pPr/>
              <a:t>23</a:t>
            </a:fld>
            <a:endParaRPr lang="en-US" dirty="0"/>
          </a:p>
        </p:txBody>
      </p:sp>
    </p:spTree>
    <p:extLst>
      <p:ext uri="{BB962C8B-B14F-4D97-AF65-F5344CB8AC3E}">
        <p14:creationId xmlns:p14="http://schemas.microsoft.com/office/powerpoint/2010/main" val="726240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54881-B4C2-E746-BAFD-C492110A6428}"/>
              </a:ext>
            </a:extLst>
          </p:cNvPr>
          <p:cNvSpPr>
            <a:spLocks noGrp="1"/>
          </p:cNvSpPr>
          <p:nvPr>
            <p:ph type="title"/>
          </p:nvPr>
        </p:nvSpPr>
        <p:spPr/>
        <p:txBody>
          <a:bodyPr>
            <a:normAutofit fontScale="90000"/>
          </a:bodyPr>
          <a:lstStyle/>
          <a:p>
            <a:r>
              <a:rPr lang="en-US" dirty="0"/>
              <a:t>Performance</a:t>
            </a:r>
          </a:p>
        </p:txBody>
      </p:sp>
      <p:sp>
        <p:nvSpPr>
          <p:cNvPr id="3" name="Content Placeholder 2">
            <a:extLst>
              <a:ext uri="{FF2B5EF4-FFF2-40B4-BE49-F238E27FC236}">
                <a16:creationId xmlns:a16="http://schemas.microsoft.com/office/drawing/2014/main" id="{98791321-430C-1449-A769-FD93471B7F32}"/>
              </a:ext>
            </a:extLst>
          </p:cNvPr>
          <p:cNvSpPr>
            <a:spLocks noGrp="1"/>
          </p:cNvSpPr>
          <p:nvPr>
            <p:ph idx="1"/>
          </p:nvPr>
        </p:nvSpPr>
        <p:spPr>
          <a:xfrm>
            <a:off x="838199" y="1280158"/>
            <a:ext cx="11132128" cy="5467005"/>
          </a:xfrm>
        </p:spPr>
        <p:txBody>
          <a:bodyPr>
            <a:noAutofit/>
          </a:bodyPr>
          <a:lstStyle/>
          <a:p>
            <a:pPr>
              <a:lnSpc>
                <a:spcPct val="110000"/>
              </a:lnSpc>
              <a:spcBef>
                <a:spcPts val="0"/>
              </a:spcBef>
              <a:spcAft>
                <a:spcPts val="600"/>
              </a:spcAft>
            </a:pPr>
            <a:r>
              <a:rPr lang="en-US" sz="2000" dirty="0"/>
              <a:t>All project participants are included in local Dislocated Worker performance with the exception of participants who receive only Disaster Relief Employment services – they don’t receive any Career Service or Training level service.</a:t>
            </a:r>
          </a:p>
          <a:p>
            <a:pPr lvl="1">
              <a:lnSpc>
                <a:spcPct val="110000"/>
              </a:lnSpc>
              <a:spcBef>
                <a:spcPts val="0"/>
              </a:spcBef>
              <a:spcAft>
                <a:spcPts val="600"/>
              </a:spcAft>
            </a:pPr>
            <a:r>
              <a:rPr lang="en-US" sz="1600" dirty="0"/>
              <a:t>Grantees are encouraged to provide employment and training assistance to all DRE participants to enable them to obtain permanent, sustainable employment.</a:t>
            </a:r>
          </a:p>
          <a:p>
            <a:pPr>
              <a:lnSpc>
                <a:spcPct val="110000"/>
              </a:lnSpc>
              <a:spcBef>
                <a:spcPts val="0"/>
              </a:spcBef>
              <a:spcAft>
                <a:spcPts val="600"/>
              </a:spcAft>
            </a:pPr>
            <a:r>
              <a:rPr lang="en-US" sz="2000" dirty="0"/>
              <a:t>Participants who only receive Disaster Relief Employment services (“DRE-only”) are NOT included in performance because the nature of the services they receive can’t be measured appropriately by the primary indicators of performance. </a:t>
            </a:r>
          </a:p>
          <a:p>
            <a:pPr>
              <a:lnSpc>
                <a:spcPct val="110000"/>
              </a:lnSpc>
              <a:spcBef>
                <a:spcPts val="0"/>
              </a:spcBef>
              <a:spcAft>
                <a:spcPts val="600"/>
              </a:spcAft>
            </a:pPr>
            <a:r>
              <a:rPr lang="en-US" sz="2000" dirty="0"/>
              <a:t>Participants who start out as DRE-only may later want/need E &amp; T services to obtain permanent employment; they then are included in performance with E &amp; T services enrollment.</a:t>
            </a:r>
          </a:p>
          <a:p>
            <a:pPr>
              <a:lnSpc>
                <a:spcPct val="110000"/>
              </a:lnSpc>
              <a:spcBef>
                <a:spcPts val="0"/>
              </a:spcBef>
            </a:pPr>
            <a:r>
              <a:rPr lang="en-US" sz="2000" dirty="0"/>
              <a:t>There are 3 IWDS services/activities for DRE-only participants:</a:t>
            </a:r>
          </a:p>
          <a:p>
            <a:pPr marL="1371600" lvl="2" indent="-457200">
              <a:lnSpc>
                <a:spcPct val="110000"/>
              </a:lnSpc>
              <a:spcBef>
                <a:spcPts val="0"/>
              </a:spcBef>
              <a:buFont typeface="+mj-lt"/>
              <a:buAutoNum type="arabicPeriod"/>
            </a:pPr>
            <a:r>
              <a:rPr lang="en-US" sz="1600" dirty="0"/>
              <a:t>Disaster Relief Employment (IWDS code #99A)</a:t>
            </a:r>
          </a:p>
          <a:p>
            <a:pPr marL="1371600" lvl="2" indent="-457200">
              <a:lnSpc>
                <a:spcPct val="110000"/>
              </a:lnSpc>
              <a:spcBef>
                <a:spcPts val="0"/>
              </a:spcBef>
              <a:buFont typeface="+mj-lt"/>
              <a:buAutoNum type="arabicPeriod"/>
            </a:pPr>
            <a:r>
              <a:rPr lang="en-US" sz="1600" dirty="0"/>
              <a:t>DRE Safety orientation, safety training, equipment training</a:t>
            </a:r>
          </a:p>
          <a:p>
            <a:pPr marL="1371600" lvl="2" indent="-457200">
              <a:lnSpc>
                <a:spcPct val="110000"/>
              </a:lnSpc>
              <a:spcBef>
                <a:spcPts val="0"/>
              </a:spcBef>
              <a:spcAft>
                <a:spcPts val="600"/>
              </a:spcAft>
              <a:buFont typeface="+mj-lt"/>
              <a:buAutoNum type="arabicPeriod"/>
            </a:pPr>
            <a:r>
              <a:rPr lang="en-US" sz="1600" dirty="0"/>
              <a:t>DRE Supportive Services</a:t>
            </a:r>
          </a:p>
          <a:p>
            <a:pPr>
              <a:lnSpc>
                <a:spcPct val="110000"/>
              </a:lnSpc>
              <a:spcBef>
                <a:spcPts val="0"/>
              </a:spcBef>
              <a:buFont typeface="Arial" panose="020B0604020202020204" pitchFamily="34" charset="0"/>
              <a:buChar char="•"/>
            </a:pPr>
            <a:r>
              <a:rPr lang="en-US" sz="2000" dirty="0"/>
              <a:t>For DRE-only participants, Case Notes will document interaction with clients including an assessment to identify a client’s skills for job-matching purposes and DRE Supportive Services needs; etc.</a:t>
            </a:r>
          </a:p>
        </p:txBody>
      </p:sp>
      <p:sp>
        <p:nvSpPr>
          <p:cNvPr id="4" name="Slide Number Placeholder 3">
            <a:extLst>
              <a:ext uri="{FF2B5EF4-FFF2-40B4-BE49-F238E27FC236}">
                <a16:creationId xmlns:a16="http://schemas.microsoft.com/office/drawing/2014/main" id="{C01E8D72-EF31-1E48-BD54-381B1D5F83B3}"/>
              </a:ext>
            </a:extLst>
          </p:cNvPr>
          <p:cNvSpPr>
            <a:spLocks noGrp="1"/>
          </p:cNvSpPr>
          <p:nvPr>
            <p:ph type="sldNum" sz="quarter" idx="12"/>
          </p:nvPr>
        </p:nvSpPr>
        <p:spPr/>
        <p:txBody>
          <a:bodyPr/>
          <a:lstStyle/>
          <a:p>
            <a:fld id="{62E03C93-A8B5-5E4D-ADDE-FACFC10B3CD1}" type="slidenum">
              <a:rPr lang="en-US" smtClean="0"/>
              <a:pPr/>
              <a:t>24</a:t>
            </a:fld>
            <a:endParaRPr lang="en-US" dirty="0"/>
          </a:p>
        </p:txBody>
      </p:sp>
    </p:spTree>
    <p:extLst>
      <p:ext uri="{BB962C8B-B14F-4D97-AF65-F5344CB8AC3E}">
        <p14:creationId xmlns:p14="http://schemas.microsoft.com/office/powerpoint/2010/main" val="1786248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09FA5-28F9-AE1B-3163-D327D3F05584}"/>
              </a:ext>
            </a:extLst>
          </p:cNvPr>
          <p:cNvSpPr>
            <a:spLocks noGrp="1"/>
          </p:cNvSpPr>
          <p:nvPr>
            <p:ph type="title"/>
          </p:nvPr>
        </p:nvSpPr>
        <p:spPr/>
        <p:txBody>
          <a:bodyPr>
            <a:normAutofit fontScale="90000"/>
          </a:bodyPr>
          <a:lstStyle/>
          <a:p>
            <a:r>
              <a:rPr lang="en-US" dirty="0"/>
              <a:t>Public Communications Statement</a:t>
            </a:r>
          </a:p>
        </p:txBody>
      </p:sp>
      <p:sp>
        <p:nvSpPr>
          <p:cNvPr id="3" name="Content Placeholder 2">
            <a:extLst>
              <a:ext uri="{FF2B5EF4-FFF2-40B4-BE49-F238E27FC236}">
                <a16:creationId xmlns:a16="http://schemas.microsoft.com/office/drawing/2014/main" id="{13460206-A007-919D-70E2-5AEBABBB2997}"/>
              </a:ext>
            </a:extLst>
          </p:cNvPr>
          <p:cNvSpPr>
            <a:spLocks noGrp="1"/>
          </p:cNvSpPr>
          <p:nvPr>
            <p:ph idx="1"/>
          </p:nvPr>
        </p:nvSpPr>
        <p:spPr/>
        <p:txBody>
          <a:bodyPr>
            <a:normAutofit fontScale="92500" lnSpcReduction="10000"/>
          </a:bodyPr>
          <a:lstStyle/>
          <a:p>
            <a:r>
              <a:rPr lang="en-US" dirty="0"/>
              <a:t>DOL requires a statement in all DWG-funded public-facing documents, including outreach materials.</a:t>
            </a:r>
          </a:p>
          <a:p>
            <a:r>
              <a:rPr lang="en-US" dirty="0"/>
              <a:t>DCEO Grant Agreement Article 41.10:</a:t>
            </a:r>
          </a:p>
          <a:p>
            <a:pPr lvl="1"/>
            <a:r>
              <a:rPr lang="en-US" u="sng" strike="noStrike" dirty="0">
                <a:effectLst/>
                <a:ea typeface="Times New Roman" panose="02020603050405020304" pitchFamily="18" charset="0"/>
              </a:rPr>
              <a:t>Requirements to Provide Certain Information in Public Communications</a:t>
            </a:r>
            <a:r>
              <a:rPr lang="en-US" u="none" strike="noStrike" dirty="0">
                <a:effectLst/>
                <a:ea typeface="Times New Roman" panose="02020603050405020304" pitchFamily="18" charset="0"/>
              </a:rPr>
              <a:t>. </a:t>
            </a:r>
            <a:r>
              <a:rPr lang="en-US" u="none" strike="noStrike" dirty="0">
                <a:effectLst/>
                <a:ea typeface="Calibri" panose="020F0502020204030204" pitchFamily="34" charset="0"/>
              </a:rPr>
              <a:t>When issuing statements, press releases, requests for proposals, bid solicitations and other documents describing projects or programs funded in whole or in part with federal money, all non-federal entities receiving federal funds shall clearly state: </a:t>
            </a:r>
            <a:r>
              <a:rPr lang="en-US" u="none" strike="noStrike" dirty="0">
                <a:effectLst/>
                <a:ea typeface="Times New Roman" panose="02020603050405020304" pitchFamily="18" charset="0"/>
              </a:rPr>
              <a:t>(1) </a:t>
            </a:r>
            <a:r>
              <a:rPr lang="en-US" u="none" strike="noStrike" dirty="0">
                <a:effectLst/>
                <a:ea typeface="Calibri" panose="020F0502020204030204" pitchFamily="34" charset="0"/>
              </a:rPr>
              <a:t>The percentage of the total costs of the program or project which will be financed with federal money; </a:t>
            </a:r>
            <a:r>
              <a:rPr lang="en-US" u="none" strike="noStrike" dirty="0">
                <a:effectLst/>
                <a:ea typeface="Times New Roman" panose="02020603050405020304" pitchFamily="18" charset="0"/>
              </a:rPr>
              <a:t>(2) </a:t>
            </a:r>
            <a:r>
              <a:rPr lang="en-US" u="none" strike="noStrike" dirty="0">
                <a:effectLst/>
                <a:ea typeface="Calibri" panose="020F0502020204030204" pitchFamily="34" charset="0"/>
              </a:rPr>
              <a:t>The dollar amount of federal funds for the project or program; and (3) The percentage and dollar amount of the total costs of the project or program that will be financed by non-governmental sources. The requirements in this paragraph are separate from those in 2 CFR Part 200 and, when appropriate, both must be complied with.</a:t>
            </a:r>
            <a:endParaRPr lang="en-US" u="none" strike="noStrike" dirty="0">
              <a:effectLst/>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7705D8C-BE78-1200-0F25-00A20077C4D0}"/>
              </a:ext>
            </a:extLst>
          </p:cNvPr>
          <p:cNvSpPr>
            <a:spLocks noGrp="1"/>
          </p:cNvSpPr>
          <p:nvPr>
            <p:ph type="sldNum" sz="quarter" idx="12"/>
          </p:nvPr>
        </p:nvSpPr>
        <p:spPr/>
        <p:txBody>
          <a:bodyPr/>
          <a:lstStyle/>
          <a:p>
            <a:fld id="{62E03C93-A8B5-5E4D-ADDE-FACFC10B3CD1}" type="slidenum">
              <a:rPr lang="en-US" smtClean="0"/>
              <a:pPr/>
              <a:t>25</a:t>
            </a:fld>
            <a:endParaRPr lang="en-US" dirty="0"/>
          </a:p>
        </p:txBody>
      </p:sp>
    </p:spTree>
    <p:extLst>
      <p:ext uri="{BB962C8B-B14F-4D97-AF65-F5344CB8AC3E}">
        <p14:creationId xmlns:p14="http://schemas.microsoft.com/office/powerpoint/2010/main" val="1089322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9C0A3-DCA1-B041-B579-453F915362DC}"/>
              </a:ext>
            </a:extLst>
          </p:cNvPr>
          <p:cNvSpPr>
            <a:spLocks noGrp="1"/>
          </p:cNvSpPr>
          <p:nvPr>
            <p:ph type="title"/>
          </p:nvPr>
        </p:nvSpPr>
        <p:spPr/>
        <p:txBody>
          <a:bodyPr>
            <a:normAutofit fontScale="90000"/>
          </a:bodyPr>
          <a:lstStyle/>
          <a:p>
            <a:r>
              <a:rPr lang="en-US" dirty="0"/>
              <a:t>DWG Resources</a:t>
            </a:r>
          </a:p>
        </p:txBody>
      </p:sp>
      <p:sp>
        <p:nvSpPr>
          <p:cNvPr id="3" name="Content Placeholder 2">
            <a:extLst>
              <a:ext uri="{FF2B5EF4-FFF2-40B4-BE49-F238E27FC236}">
                <a16:creationId xmlns:a16="http://schemas.microsoft.com/office/drawing/2014/main" id="{66F6AE04-A9F0-3B4D-B583-6BF401F1E08D}"/>
              </a:ext>
            </a:extLst>
          </p:cNvPr>
          <p:cNvSpPr>
            <a:spLocks noGrp="1"/>
          </p:cNvSpPr>
          <p:nvPr>
            <p:ph idx="1"/>
          </p:nvPr>
        </p:nvSpPr>
        <p:spPr>
          <a:xfrm>
            <a:off x="838200" y="1472338"/>
            <a:ext cx="10515600" cy="5187542"/>
          </a:xfrm>
        </p:spPr>
        <p:txBody>
          <a:bodyPr>
            <a:normAutofit fontScale="77500" lnSpcReduction="20000"/>
          </a:bodyPr>
          <a:lstStyle/>
          <a:p>
            <a:r>
              <a:rPr lang="en-US" b="1" dirty="0"/>
              <a:t>Illinois </a:t>
            </a:r>
            <a:r>
              <a:rPr lang="en-US" b="1" dirty="0" err="1"/>
              <a:t>workNet</a:t>
            </a:r>
            <a:r>
              <a:rPr lang="en-US" b="1" dirty="0"/>
              <a:t> DWG page with resources</a:t>
            </a:r>
          </a:p>
          <a:p>
            <a:pPr lvl="1"/>
            <a:r>
              <a:rPr lang="en-US" dirty="0"/>
              <a:t> </a:t>
            </a:r>
            <a:r>
              <a:rPr lang="en-US" dirty="0">
                <a:hlinkClick r:id="rId3"/>
              </a:rPr>
              <a:t>https://www.illinoisworknet.com/dwg</a:t>
            </a:r>
            <a:endParaRPr lang="en-US" dirty="0"/>
          </a:p>
          <a:p>
            <a:pPr lvl="1"/>
            <a:endParaRPr lang="en-US" dirty="0"/>
          </a:p>
          <a:p>
            <a:pPr>
              <a:buFont typeface="Arial" panose="020B0604020202020204" pitchFamily="34" charset="0"/>
              <a:buChar char="•"/>
            </a:pPr>
            <a:r>
              <a:rPr lang="en-US" b="1" dirty="0"/>
              <a:t>TEGL 16-21 National Dislocated Worker Grant Program Guidance </a:t>
            </a:r>
            <a:r>
              <a:rPr lang="en-US" dirty="0">
                <a:hlinkClick r:id="rId4"/>
              </a:rPr>
              <a:t>https://www.dol.gov/agencies/eta/advisories/training-and-employment-guidance-letter-no-16-21</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b="1" dirty="0"/>
              <a:t>TEGL 02-22 QUEST Disaster Recovery DWG Funding Announcement </a:t>
            </a:r>
            <a:r>
              <a:rPr lang="en-US" dirty="0">
                <a:hlinkClick r:id="rId5"/>
              </a:rPr>
              <a:t>https://www.dol.gov/agencies/eta/advisories/tegl-no-02-22</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b="1" dirty="0"/>
              <a:t>TEGL 19-16 Adult and Dislocated Worker Program Guidance </a:t>
            </a:r>
            <a:r>
              <a:rPr lang="en-US" dirty="0">
                <a:hlinkClick r:id="rId6"/>
              </a:rPr>
              <a:t>https://www.dol.gov/agencies/eta/advisories/training-and-employment-guidance-letter-no-19-16</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b="1" dirty="0"/>
              <a:t>TEGL 14-18 Performance; Attachment 6 DWGs </a:t>
            </a:r>
            <a:r>
              <a:rPr lang="en-US" dirty="0">
                <a:hlinkClick r:id="rId7"/>
              </a:rPr>
              <a:t>https://wdr.doleta.gov/directives/attach/TEGL/TEGL_14-18_Attachment-6_Acc.pdf</a:t>
            </a:r>
            <a:br>
              <a:rPr lang="en-US" dirty="0"/>
            </a:br>
            <a:endParaRPr lang="en-US" dirty="0"/>
          </a:p>
          <a:p>
            <a:endParaRPr lang="en-US" dirty="0"/>
          </a:p>
        </p:txBody>
      </p:sp>
      <p:sp>
        <p:nvSpPr>
          <p:cNvPr id="4" name="Slide Number Placeholder 3">
            <a:extLst>
              <a:ext uri="{FF2B5EF4-FFF2-40B4-BE49-F238E27FC236}">
                <a16:creationId xmlns:a16="http://schemas.microsoft.com/office/drawing/2014/main" id="{9CEF4FDE-D9B0-6945-B8DD-88AAB7CB9A93}"/>
              </a:ext>
            </a:extLst>
          </p:cNvPr>
          <p:cNvSpPr>
            <a:spLocks noGrp="1"/>
          </p:cNvSpPr>
          <p:nvPr>
            <p:ph type="sldNum" sz="quarter" idx="12"/>
          </p:nvPr>
        </p:nvSpPr>
        <p:spPr/>
        <p:txBody>
          <a:bodyPr/>
          <a:lstStyle/>
          <a:p>
            <a:fld id="{62E03C93-A8B5-5E4D-ADDE-FACFC10B3CD1}" type="slidenum">
              <a:rPr lang="en-US" smtClean="0"/>
              <a:pPr/>
              <a:t>26</a:t>
            </a:fld>
            <a:endParaRPr lang="en-US" dirty="0"/>
          </a:p>
        </p:txBody>
      </p:sp>
    </p:spTree>
    <p:extLst>
      <p:ext uri="{BB962C8B-B14F-4D97-AF65-F5344CB8AC3E}">
        <p14:creationId xmlns:p14="http://schemas.microsoft.com/office/powerpoint/2010/main" val="3388153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940" y="1593273"/>
            <a:ext cx="9506309" cy="4653862"/>
          </a:xfrm>
        </p:spPr>
        <p:txBody>
          <a:bodyPr>
            <a:noAutofit/>
          </a:bodyPr>
          <a:lstStyle/>
          <a:p>
            <a:pPr>
              <a:spcAft>
                <a:spcPts val="600"/>
              </a:spcAft>
              <a:defRPr/>
            </a:pPr>
            <a:r>
              <a:rPr lang="en-US" altLang="en-US" dirty="0">
                <a:cs typeface="Calibri" panose="020F0502020204030204" pitchFamily="34" charset="0"/>
              </a:rPr>
              <a:t>For QUEST Disaster DWG questions related to project start-up, implementation, policy and guidance, fiscal, performance, etc., please contact Jill </a:t>
            </a:r>
            <a:r>
              <a:rPr lang="en-US" altLang="en-US" dirty="0" err="1">
                <a:cs typeface="Calibri" panose="020F0502020204030204" pitchFamily="34" charset="0"/>
              </a:rPr>
              <a:t>Meseke</a:t>
            </a:r>
            <a:r>
              <a:rPr lang="en-US" altLang="en-US" dirty="0">
                <a:cs typeface="Calibri" panose="020F0502020204030204" pitchFamily="34" charset="0"/>
              </a:rPr>
              <a:t> at </a:t>
            </a:r>
            <a:r>
              <a:rPr lang="en-US" dirty="0">
                <a:cs typeface="Calibri" panose="020F0502020204030204" pitchFamily="34" charset="0"/>
                <a:hlinkClick r:id="rId3">
                  <a:extLst>
                    <a:ext uri="{A12FA001-AC4F-418D-AE19-62706E023703}">
                      <ahyp:hlinkClr xmlns:ahyp="http://schemas.microsoft.com/office/drawing/2018/hyperlinkcolor" val="tx"/>
                    </a:ext>
                  </a:extLst>
                </a:hlinkClick>
              </a:rPr>
              <a:t>mesekejill@gmail.com</a:t>
            </a:r>
            <a:r>
              <a:rPr lang="en-US" dirty="0">
                <a:cs typeface="Calibri" panose="020F0502020204030204" pitchFamily="34" charset="0"/>
              </a:rPr>
              <a:t> or </a:t>
            </a:r>
            <a:r>
              <a:rPr lang="en-US" altLang="en-US" dirty="0">
                <a:cs typeface="Calibri" panose="020F0502020204030204" pitchFamily="34" charset="0"/>
              </a:rPr>
              <a:t>(217) 553-4243.</a:t>
            </a:r>
          </a:p>
          <a:p>
            <a:pPr>
              <a:spcAft>
                <a:spcPts val="600"/>
              </a:spcAft>
              <a:defRPr/>
            </a:pPr>
            <a:r>
              <a:rPr lang="en-US" altLang="en-US" dirty="0">
                <a:cs typeface="Calibri" panose="020F0502020204030204" pitchFamily="34" charset="0"/>
              </a:rPr>
              <a:t>For questions related to Jim Potts’ presentation/PowerPoint and IWDS, please contact Jim at </a:t>
            </a:r>
            <a:r>
              <a:rPr lang="en-US" altLang="en-US" dirty="0">
                <a:cs typeface="Calibri" panose="020F0502020204030204" pitchFamily="34" charset="0"/>
                <a:hlinkClick r:id="rId4">
                  <a:extLst>
                    <a:ext uri="{A12FA001-AC4F-418D-AE19-62706E023703}">
                      <ahyp:hlinkClr xmlns:ahyp="http://schemas.microsoft.com/office/drawing/2018/hyperlinkcolor" val="tx"/>
                    </a:ext>
                  </a:extLst>
                </a:hlinkClick>
              </a:rPr>
              <a:t>james.potts@Illinois.gov</a:t>
            </a:r>
            <a:r>
              <a:rPr lang="en-US" altLang="en-US" dirty="0">
                <a:cs typeface="Calibri" panose="020F0502020204030204" pitchFamily="34" charset="0"/>
              </a:rPr>
              <a:t> or (217) 416-7097.</a:t>
            </a:r>
          </a:p>
          <a:p>
            <a:pPr>
              <a:spcAft>
                <a:spcPts val="600"/>
              </a:spcAft>
              <a:defRPr/>
            </a:pPr>
            <a:r>
              <a:rPr lang="en-US" altLang="en-US" dirty="0">
                <a:cs typeface="Calibri" panose="020F0502020204030204" pitchFamily="34" charset="0"/>
              </a:rPr>
              <a:t>For questions related to submitting Quarterly Financial reports, please contact Lorraine Wareham at </a:t>
            </a:r>
            <a:r>
              <a:rPr lang="en-US" altLang="en-US" dirty="0">
                <a:cs typeface="Calibri" panose="020F0502020204030204" pitchFamily="34" charset="0"/>
                <a:hlinkClick r:id="rId5">
                  <a:extLst>
                    <a:ext uri="{A12FA001-AC4F-418D-AE19-62706E023703}">
                      <ahyp:hlinkClr xmlns:ahyp="http://schemas.microsoft.com/office/drawing/2018/hyperlinkcolor" val="tx"/>
                    </a:ext>
                  </a:extLst>
                </a:hlinkClick>
              </a:rPr>
              <a:t>Lorraine.Wareham@Illinois.gov</a:t>
            </a:r>
            <a:r>
              <a:rPr lang="en-US" altLang="en-US" dirty="0">
                <a:cs typeface="Calibri" panose="020F0502020204030204" pitchFamily="34" charset="0"/>
              </a:rPr>
              <a:t> or (217) 652-7635.</a:t>
            </a:r>
            <a:endParaRPr lang="en-US" altLang="en-US" b="1" u="sng" dirty="0">
              <a:cs typeface="Calibri" panose="020F0502020204030204" pitchFamily="34" charset="0"/>
            </a:endParaRPr>
          </a:p>
          <a:p>
            <a:pPr>
              <a:defRPr/>
            </a:pPr>
            <a:endParaRPr lang="en-US" altLang="en-US" dirty="0">
              <a:solidFill>
                <a:schemeClr val="tx1"/>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62E03C93-A8B5-5E4D-ADDE-FACFC10B3CD1}" type="slidenum">
              <a:rPr lang="en-US" smtClean="0"/>
              <a:pPr/>
              <a:t>27</a:t>
            </a:fld>
            <a:endParaRPr lang="en-US" dirty="0"/>
          </a:p>
        </p:txBody>
      </p:sp>
      <p:sp>
        <p:nvSpPr>
          <p:cNvPr id="6" name="Title 5">
            <a:extLst>
              <a:ext uri="{FF2B5EF4-FFF2-40B4-BE49-F238E27FC236}">
                <a16:creationId xmlns:a16="http://schemas.microsoft.com/office/drawing/2014/main" id="{0D72E1E1-05D2-784F-BC57-4ACD363015C1}"/>
              </a:ext>
            </a:extLst>
          </p:cNvPr>
          <p:cNvSpPr>
            <a:spLocks noGrp="1"/>
          </p:cNvSpPr>
          <p:nvPr>
            <p:ph type="title"/>
          </p:nvPr>
        </p:nvSpPr>
        <p:spPr/>
        <p:txBody>
          <a:bodyPr>
            <a:normAutofit fontScale="90000"/>
          </a:bodyPr>
          <a:lstStyle/>
          <a:p>
            <a:r>
              <a:rPr lang="en-US" dirty="0"/>
              <a:t>  Questions</a:t>
            </a:r>
          </a:p>
        </p:txBody>
      </p:sp>
    </p:spTree>
    <p:extLst>
      <p:ext uri="{BB962C8B-B14F-4D97-AF65-F5344CB8AC3E}">
        <p14:creationId xmlns:p14="http://schemas.microsoft.com/office/powerpoint/2010/main" val="2952014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1441" y="345057"/>
            <a:ext cx="8954219" cy="1081840"/>
          </a:xfrm>
        </p:spPr>
        <p:txBody>
          <a:bodyPr>
            <a:normAutofit fontScale="90000"/>
          </a:bodyPr>
          <a:lstStyle/>
          <a:p>
            <a:r>
              <a:rPr lang="en-US" dirty="0"/>
              <a:t>QUEST Disaster DWG Grant Information</a:t>
            </a:r>
          </a:p>
        </p:txBody>
      </p:sp>
      <p:sp>
        <p:nvSpPr>
          <p:cNvPr id="4" name="Slide Number Placeholder 3"/>
          <p:cNvSpPr>
            <a:spLocks noGrp="1"/>
          </p:cNvSpPr>
          <p:nvPr>
            <p:ph type="sldNum" sz="quarter" idx="12"/>
          </p:nvPr>
        </p:nvSpPr>
        <p:spPr/>
        <p:txBody>
          <a:bodyPr/>
          <a:lstStyle/>
          <a:p>
            <a:fld id="{62E03C93-A8B5-5E4D-ADDE-FACFC10B3CD1}" type="slidenum">
              <a:rPr lang="en-US" smtClean="0"/>
              <a:pPr/>
              <a:t>3</a:t>
            </a:fld>
            <a:endParaRPr lang="en-US" dirty="0"/>
          </a:p>
        </p:txBody>
      </p:sp>
      <p:sp>
        <p:nvSpPr>
          <p:cNvPr id="3" name="TextBox 2">
            <a:extLst>
              <a:ext uri="{FF2B5EF4-FFF2-40B4-BE49-F238E27FC236}">
                <a16:creationId xmlns:a16="http://schemas.microsoft.com/office/drawing/2014/main" id="{9A55E48E-7BA3-4D72-80C1-79B863C3DBA8}"/>
              </a:ext>
            </a:extLst>
          </p:cNvPr>
          <p:cNvSpPr txBox="1"/>
          <p:nvPr/>
        </p:nvSpPr>
        <p:spPr>
          <a:xfrm>
            <a:off x="491773" y="5686086"/>
            <a:ext cx="2035834" cy="369332"/>
          </a:xfrm>
          <a:prstGeom prst="rect">
            <a:avLst/>
          </a:prstGeom>
          <a:noFill/>
        </p:spPr>
        <p:txBody>
          <a:bodyPr wrap="square" rtlCol="0">
            <a:spAutoFit/>
          </a:bodyPr>
          <a:lstStyle/>
          <a:p>
            <a:endParaRPr lang="en-US" i="1" dirty="0"/>
          </a:p>
        </p:txBody>
      </p:sp>
      <p:sp>
        <p:nvSpPr>
          <p:cNvPr id="7" name="Content Placeholder 6">
            <a:extLst>
              <a:ext uri="{FF2B5EF4-FFF2-40B4-BE49-F238E27FC236}">
                <a16:creationId xmlns:a16="http://schemas.microsoft.com/office/drawing/2014/main" id="{3E049C82-E80C-49BA-A824-6F46487C1CF1}"/>
              </a:ext>
            </a:extLst>
          </p:cNvPr>
          <p:cNvSpPr>
            <a:spLocks noGrp="1"/>
          </p:cNvSpPr>
          <p:nvPr>
            <p:ph idx="1"/>
          </p:nvPr>
        </p:nvSpPr>
        <p:spPr>
          <a:xfrm>
            <a:off x="838200" y="1426896"/>
            <a:ext cx="11256818" cy="5421579"/>
          </a:xfrm>
        </p:spPr>
        <p:txBody>
          <a:bodyPr>
            <a:normAutofit/>
          </a:bodyPr>
          <a:lstStyle/>
          <a:p>
            <a:pPr>
              <a:lnSpc>
                <a:spcPct val="110000"/>
              </a:lnSpc>
            </a:pPr>
            <a:r>
              <a:rPr lang="en-US" sz="1600" dirty="0"/>
              <a:t>Review Grant Agreement, Exhibit A/Project Description for detailed project requirements.</a:t>
            </a:r>
          </a:p>
          <a:p>
            <a:pPr>
              <a:lnSpc>
                <a:spcPct val="110000"/>
              </a:lnSpc>
            </a:pPr>
            <a:r>
              <a:rPr lang="en-US" sz="1600" dirty="0"/>
              <a:t>Participating LWIAs:  1, 3, 7, 13, 19, 20, 21, 25</a:t>
            </a:r>
          </a:p>
          <a:p>
            <a:pPr lvl="1">
              <a:lnSpc>
                <a:spcPct val="110000"/>
              </a:lnSpc>
            </a:pPr>
            <a:r>
              <a:rPr lang="en-US" sz="1500" dirty="0"/>
              <a:t>IDES will be conducting a project evaluation; details currently being developed</a:t>
            </a:r>
          </a:p>
          <a:p>
            <a:pPr>
              <a:lnSpc>
                <a:spcPct val="110000"/>
              </a:lnSpc>
            </a:pPr>
            <a:r>
              <a:rPr lang="en-US" sz="1600" dirty="0"/>
              <a:t>Grant Period:  October 1, 2022 to September 30, 2024 </a:t>
            </a:r>
          </a:p>
          <a:p>
            <a:pPr>
              <a:lnSpc>
                <a:spcPct val="110000"/>
              </a:lnSpc>
            </a:pPr>
            <a:r>
              <a:rPr lang="en-US" sz="1600" dirty="0"/>
              <a:t>Grant Number Series: 22-671xxx; </a:t>
            </a:r>
          </a:p>
          <a:p>
            <a:pPr lvl="1">
              <a:lnSpc>
                <a:spcPct val="110000"/>
              </a:lnSpc>
            </a:pPr>
            <a:r>
              <a:rPr lang="en-US" sz="1400" dirty="0"/>
              <a:t>Select 22-671xxx QUEST Disaster Recovery DWG from the drop-down menu when enrolling clients.</a:t>
            </a:r>
          </a:p>
          <a:p>
            <a:pPr>
              <a:lnSpc>
                <a:spcPct val="110000"/>
              </a:lnSpc>
            </a:pPr>
            <a:r>
              <a:rPr lang="en-US" sz="1600" dirty="0"/>
              <a:t>Disaster/Emergency: COVID-19 pandemic</a:t>
            </a:r>
          </a:p>
          <a:p>
            <a:pPr>
              <a:lnSpc>
                <a:spcPct val="110000"/>
              </a:lnSpc>
            </a:pPr>
            <a:r>
              <a:rPr lang="en-US" sz="1600" dirty="0"/>
              <a:t>Participants: Serving Disaster Recovery eligible individuals from underserved and historically marginalized groups or communities</a:t>
            </a:r>
          </a:p>
          <a:p>
            <a:pPr>
              <a:lnSpc>
                <a:spcPct val="110000"/>
              </a:lnSpc>
            </a:pPr>
            <a:r>
              <a:rPr lang="en-US" sz="1600" dirty="0"/>
              <a:t>Services: Comprehensive employment &amp; training services; optional Disaster Relief Employment (can modify grant to add this component)</a:t>
            </a:r>
          </a:p>
          <a:p>
            <a:pPr lvl="1">
              <a:lnSpc>
                <a:spcPct val="110000"/>
              </a:lnSpc>
            </a:pPr>
            <a:r>
              <a:rPr lang="en-US" sz="1500" dirty="0"/>
              <a:t>Also: creating targeted participant outreach strategies, developing and maintaining strategic/targeted partnerships, and implementing strong business engagement activities</a:t>
            </a:r>
          </a:p>
          <a:p>
            <a:pPr lvl="1">
              <a:lnSpc>
                <a:spcPct val="110000"/>
              </a:lnSpc>
            </a:pPr>
            <a:r>
              <a:rPr lang="en-US" sz="1500" dirty="0"/>
              <a:t>DREs (IWDS code #99A) are not a Work Experience because the </a:t>
            </a:r>
            <a:r>
              <a:rPr lang="en-US" sz="1500" u="sng" dirty="0"/>
              <a:t>primary</a:t>
            </a:r>
            <a:r>
              <a:rPr lang="en-US" sz="1500" dirty="0"/>
              <a:t> purpose is to provide labor to assist the community with the disaster; learning/training is a </a:t>
            </a:r>
            <a:r>
              <a:rPr lang="en-US" sz="1500" u="sng" dirty="0"/>
              <a:t>secondary</a:t>
            </a:r>
            <a:r>
              <a:rPr lang="en-US" sz="1500" dirty="0"/>
              <a:t> benefit that benefits the worker.  DREs are </a:t>
            </a:r>
            <a:r>
              <a:rPr lang="en-US" sz="1500" i="1" dirty="0"/>
              <a:t>Disaster Recovery Services </a:t>
            </a:r>
            <a:r>
              <a:rPr lang="en-US" sz="1500" dirty="0"/>
              <a:t>level of service – not a Career Service level activity.</a:t>
            </a:r>
          </a:p>
          <a:p>
            <a:pPr>
              <a:lnSpc>
                <a:spcPct val="110000"/>
              </a:lnSpc>
            </a:pPr>
            <a:r>
              <a:rPr lang="en-US" sz="1600" dirty="0"/>
              <a:t>Must follow local policies (e.g. Supportive Services/Needs-Related Payments, ITAs, Work-Based Training, etc.)</a:t>
            </a:r>
          </a:p>
        </p:txBody>
      </p:sp>
    </p:spTree>
    <p:extLst>
      <p:ext uri="{BB962C8B-B14F-4D97-AF65-F5344CB8AC3E}">
        <p14:creationId xmlns:p14="http://schemas.microsoft.com/office/powerpoint/2010/main" val="393451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D4D92-DA64-4C68-36EB-1F025B109167}"/>
              </a:ext>
            </a:extLst>
          </p:cNvPr>
          <p:cNvSpPr>
            <a:spLocks noGrp="1"/>
          </p:cNvSpPr>
          <p:nvPr>
            <p:ph type="title"/>
          </p:nvPr>
        </p:nvSpPr>
        <p:spPr/>
        <p:txBody>
          <a:bodyPr>
            <a:normAutofit fontScale="90000"/>
          </a:bodyPr>
          <a:lstStyle/>
          <a:p>
            <a:r>
              <a:rPr lang="en-US" dirty="0"/>
              <a:t>Project Areas of Emphasis</a:t>
            </a:r>
          </a:p>
        </p:txBody>
      </p:sp>
      <p:sp>
        <p:nvSpPr>
          <p:cNvPr id="3" name="Content Placeholder 2">
            <a:extLst>
              <a:ext uri="{FF2B5EF4-FFF2-40B4-BE49-F238E27FC236}">
                <a16:creationId xmlns:a16="http://schemas.microsoft.com/office/drawing/2014/main" id="{B79BE71C-F1FE-F80C-441F-93FF9668E081}"/>
              </a:ext>
            </a:extLst>
          </p:cNvPr>
          <p:cNvSpPr>
            <a:spLocks noGrp="1"/>
          </p:cNvSpPr>
          <p:nvPr>
            <p:ph idx="1"/>
          </p:nvPr>
        </p:nvSpPr>
        <p:spPr>
          <a:xfrm>
            <a:off x="838200" y="1630680"/>
            <a:ext cx="10515600" cy="4852670"/>
          </a:xfrm>
        </p:spPr>
        <p:txBody>
          <a:bodyPr>
            <a:normAutofit fontScale="92500" lnSpcReduction="10000"/>
          </a:bodyPr>
          <a:lstStyle/>
          <a:p>
            <a:pPr marL="0" indent="0">
              <a:spcAft>
                <a:spcPts val="600"/>
              </a:spcAft>
              <a:buNone/>
            </a:pPr>
            <a:r>
              <a:rPr lang="en-US" dirty="0"/>
              <a:t>DOL is emphasizing the following project areas which you’ll periodically be reporting on </a:t>
            </a:r>
            <a:r>
              <a:rPr lang="en-US" sz="2200" dirty="0"/>
              <a:t>(see DOL QUEST DWG Terminology attachment):</a:t>
            </a:r>
          </a:p>
          <a:p>
            <a:pPr lvl="1">
              <a:spcAft>
                <a:spcPts val="600"/>
              </a:spcAft>
            </a:pPr>
            <a:r>
              <a:rPr lang="en-US" dirty="0"/>
              <a:t>How specifically (including new or expanded strategies) are you reaching the target populations of underserved and historically marginalized communities/groups. </a:t>
            </a:r>
          </a:p>
          <a:p>
            <a:pPr lvl="1">
              <a:spcAft>
                <a:spcPts val="600"/>
              </a:spcAft>
            </a:pPr>
            <a:r>
              <a:rPr lang="en-US" dirty="0"/>
              <a:t>Provide participant demographic information to show who is being served</a:t>
            </a:r>
          </a:p>
          <a:p>
            <a:pPr lvl="2">
              <a:spcAft>
                <a:spcPts val="600"/>
              </a:spcAft>
            </a:pPr>
            <a:r>
              <a:rPr lang="en-US" dirty="0"/>
              <a:t>We will be collecting participant numbers of those in Qualified Census Tracts/Disproportionately Impacted Areas.  Participant address lookup: l</a:t>
            </a:r>
            <a:r>
              <a:rPr lang="en-US" dirty="0">
                <a:effectLst/>
              </a:rPr>
              <a:t>ocations of disproportionately impacted areas or qualified census tracts may be obtained by searching the address at the following link:  </a:t>
            </a:r>
            <a:r>
              <a:rPr lang="en-US" dirty="0">
                <a:effectLst/>
                <a:hlinkClick r:id="rId3"/>
              </a:rPr>
              <a:t>https://www.illinoisworknet.com/qctdiamap</a:t>
            </a:r>
            <a:endParaRPr lang="en-US" dirty="0">
              <a:solidFill>
                <a:schemeClr val="tx1"/>
              </a:solidFill>
            </a:endParaRPr>
          </a:p>
          <a:p>
            <a:pPr lvl="1">
              <a:spcAft>
                <a:spcPts val="600"/>
              </a:spcAft>
            </a:pPr>
            <a:r>
              <a:rPr lang="en-US" dirty="0"/>
              <a:t>Practices to increase equity</a:t>
            </a:r>
          </a:p>
          <a:p>
            <a:pPr lvl="1">
              <a:spcAft>
                <a:spcPts val="600"/>
              </a:spcAft>
            </a:pPr>
            <a:r>
              <a:rPr lang="en-US" dirty="0"/>
              <a:t>Strong business engagement activities and results</a:t>
            </a:r>
          </a:p>
          <a:p>
            <a:pPr lvl="1">
              <a:spcAft>
                <a:spcPts val="600"/>
              </a:spcAft>
            </a:pPr>
            <a:r>
              <a:rPr lang="en-US" dirty="0"/>
              <a:t>High-quality jobs  </a:t>
            </a:r>
          </a:p>
          <a:p>
            <a:pPr lvl="1">
              <a:spcAft>
                <a:spcPts val="600"/>
              </a:spcAft>
            </a:pPr>
            <a:r>
              <a:rPr lang="en-US" dirty="0"/>
              <a:t>Disaster Relief Employment work being performed</a:t>
            </a:r>
          </a:p>
        </p:txBody>
      </p:sp>
      <p:sp>
        <p:nvSpPr>
          <p:cNvPr id="4" name="Slide Number Placeholder 3">
            <a:extLst>
              <a:ext uri="{FF2B5EF4-FFF2-40B4-BE49-F238E27FC236}">
                <a16:creationId xmlns:a16="http://schemas.microsoft.com/office/drawing/2014/main" id="{EF8AA997-93DC-10AF-FCF6-9F584B90BE80}"/>
              </a:ext>
            </a:extLst>
          </p:cNvPr>
          <p:cNvSpPr>
            <a:spLocks noGrp="1"/>
          </p:cNvSpPr>
          <p:nvPr>
            <p:ph type="sldNum" sz="quarter" idx="12"/>
          </p:nvPr>
        </p:nvSpPr>
        <p:spPr/>
        <p:txBody>
          <a:bodyPr/>
          <a:lstStyle/>
          <a:p>
            <a:fld id="{62E03C93-A8B5-5E4D-ADDE-FACFC10B3CD1}" type="slidenum">
              <a:rPr lang="en-US" smtClean="0"/>
              <a:pPr/>
              <a:t>4</a:t>
            </a:fld>
            <a:endParaRPr lang="en-US" dirty="0"/>
          </a:p>
        </p:txBody>
      </p:sp>
    </p:spTree>
    <p:extLst>
      <p:ext uri="{BB962C8B-B14F-4D97-AF65-F5344CB8AC3E}">
        <p14:creationId xmlns:p14="http://schemas.microsoft.com/office/powerpoint/2010/main" val="167861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ACE0-07D9-EA4B-29B3-4FEF2666A57F}"/>
              </a:ext>
            </a:extLst>
          </p:cNvPr>
          <p:cNvSpPr>
            <a:spLocks noGrp="1"/>
          </p:cNvSpPr>
          <p:nvPr>
            <p:ph type="title"/>
          </p:nvPr>
        </p:nvSpPr>
        <p:spPr/>
        <p:txBody>
          <a:bodyPr>
            <a:normAutofit fontScale="90000"/>
          </a:bodyPr>
          <a:lstStyle/>
          <a:p>
            <a:r>
              <a:rPr lang="en-US" dirty="0"/>
              <a:t>QUEST DWG Project Goals</a:t>
            </a:r>
          </a:p>
        </p:txBody>
      </p:sp>
      <p:sp>
        <p:nvSpPr>
          <p:cNvPr id="3" name="Content Placeholder 2">
            <a:extLst>
              <a:ext uri="{FF2B5EF4-FFF2-40B4-BE49-F238E27FC236}">
                <a16:creationId xmlns:a16="http://schemas.microsoft.com/office/drawing/2014/main" id="{ABBB1309-CDE6-23B9-982E-4228DF35EAE0}"/>
              </a:ext>
            </a:extLst>
          </p:cNvPr>
          <p:cNvSpPr>
            <a:spLocks noGrp="1"/>
          </p:cNvSpPr>
          <p:nvPr>
            <p:ph idx="1"/>
          </p:nvPr>
        </p:nvSpPr>
        <p:spPr>
          <a:xfrm>
            <a:off x="838200" y="1508760"/>
            <a:ext cx="10515600" cy="5151120"/>
          </a:xfrm>
        </p:spPr>
        <p:txBody>
          <a:bodyPr>
            <a:normAutofit fontScale="92500"/>
          </a:bodyPr>
          <a:lstStyle/>
          <a:p>
            <a:pPr>
              <a:spcBef>
                <a:spcPts val="0"/>
              </a:spcBef>
              <a:spcAft>
                <a:spcPts val="600"/>
              </a:spcAft>
            </a:pPr>
            <a:r>
              <a:rPr lang="en-US" sz="2600" dirty="0"/>
              <a:t>Enable individuals who have been adversely affected by the COVID-19 pandemic and the social and economic inequities that the pandemic exacerbated, to enter, return to, or advance in high-quality jobs.</a:t>
            </a:r>
          </a:p>
          <a:p>
            <a:pPr>
              <a:spcAft>
                <a:spcPts val="600"/>
              </a:spcAft>
            </a:pPr>
            <a:r>
              <a:rPr lang="en-US" sz="2600" dirty="0"/>
              <a:t>QUEST DWG funds will enhance the public workforce system’s ongoing efforts to empower America’s unemployed and underemployed workers through worker and business engagement, elevate equity, and connect jobseekers with high-quality jobs.  </a:t>
            </a:r>
          </a:p>
          <a:p>
            <a:r>
              <a:rPr lang="en-US" sz="2600" dirty="0"/>
              <a:t>The QUEST DWG program is to be aligned with existing state and local strategic priorities, resources, and programs and not operated as a stand-alone project. The Grantee is to design and carry out the QUEST DWG project to operate in alignment with other state and local programs, including Rapid Response, layoff aversion, other DWG grant awards, and the formula Dislocated Worker program, and to focus on returning dislocated workers and other eligible individuals to sustainable, quality, family-supporting employment.  </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B36D298-5853-720D-8F01-C9190B1BD629}"/>
              </a:ext>
            </a:extLst>
          </p:cNvPr>
          <p:cNvSpPr>
            <a:spLocks noGrp="1"/>
          </p:cNvSpPr>
          <p:nvPr>
            <p:ph type="sldNum" sz="quarter" idx="12"/>
          </p:nvPr>
        </p:nvSpPr>
        <p:spPr/>
        <p:txBody>
          <a:bodyPr/>
          <a:lstStyle/>
          <a:p>
            <a:fld id="{62E03C93-A8B5-5E4D-ADDE-FACFC10B3CD1}" type="slidenum">
              <a:rPr lang="en-US" smtClean="0"/>
              <a:pPr/>
              <a:t>5</a:t>
            </a:fld>
            <a:endParaRPr lang="en-US" dirty="0"/>
          </a:p>
        </p:txBody>
      </p:sp>
    </p:spTree>
    <p:extLst>
      <p:ext uri="{BB962C8B-B14F-4D97-AF65-F5344CB8AC3E}">
        <p14:creationId xmlns:p14="http://schemas.microsoft.com/office/powerpoint/2010/main" val="268064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F11E5-EB8E-9C45-88CD-FEA7BF117A26}"/>
              </a:ext>
            </a:extLst>
          </p:cNvPr>
          <p:cNvSpPr>
            <a:spLocks noGrp="1"/>
          </p:cNvSpPr>
          <p:nvPr>
            <p:ph type="title"/>
          </p:nvPr>
        </p:nvSpPr>
        <p:spPr/>
        <p:txBody>
          <a:bodyPr>
            <a:normAutofit fontScale="90000"/>
          </a:bodyPr>
          <a:lstStyle/>
          <a:p>
            <a:r>
              <a:rPr lang="en-US" dirty="0"/>
              <a:t>Eligible Participants</a:t>
            </a:r>
          </a:p>
        </p:txBody>
      </p:sp>
      <p:sp>
        <p:nvSpPr>
          <p:cNvPr id="3" name="Content Placeholder 2">
            <a:extLst>
              <a:ext uri="{FF2B5EF4-FFF2-40B4-BE49-F238E27FC236}">
                <a16:creationId xmlns:a16="http://schemas.microsoft.com/office/drawing/2014/main" id="{6ACD6AA6-3191-A243-A815-59A00BBA7BC1}"/>
              </a:ext>
            </a:extLst>
          </p:cNvPr>
          <p:cNvSpPr>
            <a:spLocks noGrp="1"/>
          </p:cNvSpPr>
          <p:nvPr>
            <p:ph idx="1"/>
          </p:nvPr>
        </p:nvSpPr>
        <p:spPr>
          <a:xfrm>
            <a:off x="954732" y="1447800"/>
            <a:ext cx="9872421" cy="5202382"/>
          </a:xfrm>
        </p:spPr>
        <p:txBody>
          <a:bodyPr>
            <a:normAutofit lnSpcReduction="10000"/>
          </a:bodyPr>
          <a:lstStyle/>
          <a:p>
            <a:pPr>
              <a:spcAft>
                <a:spcPts val="600"/>
              </a:spcAft>
            </a:pPr>
            <a:r>
              <a:rPr lang="en-US" dirty="0"/>
              <a:t>Individuals eligible to receive services through the QUEST DWG grant are underserved and historically marginalized individuals from one of the following Disaster Recovery DWG eligibility categories:</a:t>
            </a:r>
          </a:p>
          <a:p>
            <a:pPr marL="914400" lvl="1" indent="-457200">
              <a:buFont typeface="+mj-lt"/>
              <a:buAutoNum type="arabicPeriod"/>
            </a:pPr>
            <a:r>
              <a:rPr lang="en-US" dirty="0"/>
              <a:t>A dislocated worker;</a:t>
            </a:r>
          </a:p>
          <a:p>
            <a:pPr marL="914400" lvl="1" indent="-457200">
              <a:buFont typeface="+mj-lt"/>
              <a:buAutoNum type="arabicPeriod"/>
            </a:pPr>
            <a:r>
              <a:rPr lang="en-US" dirty="0"/>
              <a:t>A long-term unemployed individual as defined by the Grantor;</a:t>
            </a:r>
          </a:p>
          <a:p>
            <a:pPr marL="914400" lvl="1" indent="-457200">
              <a:buFont typeface="+mj-lt"/>
              <a:buAutoNum type="arabicPeriod"/>
            </a:pPr>
            <a:r>
              <a:rPr lang="en-US" dirty="0"/>
              <a:t>An individual temporarily or permanently laid off as a consequence of the COVID-19 pandemic disaster;</a:t>
            </a:r>
          </a:p>
          <a:p>
            <a:pPr marL="914400" lvl="1" indent="-457200">
              <a:buFont typeface="+mj-lt"/>
              <a:buAutoNum type="arabicPeriod"/>
            </a:pPr>
            <a:r>
              <a:rPr lang="en-US" dirty="0"/>
              <a:t>A self-employed individual who became unemployed or significantly underemployed as a result of the COVID-19 pandemic disaster.  </a:t>
            </a:r>
          </a:p>
          <a:p>
            <a:pPr marL="457200" lvl="1" indent="0">
              <a:buNone/>
            </a:pPr>
            <a:endParaRPr lang="en-US" dirty="0"/>
          </a:p>
          <a:p>
            <a:pPr>
              <a:buFont typeface="Arial" panose="020B0604020202020204" pitchFamily="34" charset="0"/>
              <a:buChar char="•"/>
            </a:pPr>
            <a:r>
              <a:rPr lang="en-US" dirty="0"/>
              <a:t>NOTE:  If a person is eligible as a Dislocated Worker and also one of the other three eligibility categories, they are to be certified eligible as a Dislocated Worker. </a:t>
            </a:r>
          </a:p>
        </p:txBody>
      </p:sp>
      <p:sp>
        <p:nvSpPr>
          <p:cNvPr id="4" name="Slide Number Placeholder 3">
            <a:extLst>
              <a:ext uri="{FF2B5EF4-FFF2-40B4-BE49-F238E27FC236}">
                <a16:creationId xmlns:a16="http://schemas.microsoft.com/office/drawing/2014/main" id="{E6958A39-175D-9D4B-A117-AACAC4E0E8CD}"/>
              </a:ext>
            </a:extLst>
          </p:cNvPr>
          <p:cNvSpPr>
            <a:spLocks noGrp="1"/>
          </p:cNvSpPr>
          <p:nvPr>
            <p:ph type="sldNum" sz="quarter" idx="12"/>
          </p:nvPr>
        </p:nvSpPr>
        <p:spPr/>
        <p:txBody>
          <a:bodyPr/>
          <a:lstStyle/>
          <a:p>
            <a:fld id="{62E03C93-A8B5-5E4D-ADDE-FACFC10B3CD1}" type="slidenum">
              <a:rPr lang="en-US" smtClean="0"/>
              <a:pPr/>
              <a:t>6</a:t>
            </a:fld>
            <a:endParaRPr lang="en-US" dirty="0"/>
          </a:p>
        </p:txBody>
      </p:sp>
    </p:spTree>
    <p:extLst>
      <p:ext uri="{BB962C8B-B14F-4D97-AF65-F5344CB8AC3E}">
        <p14:creationId xmlns:p14="http://schemas.microsoft.com/office/powerpoint/2010/main" val="2998096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62AA0-61F2-2E86-F5EB-B186B61D5D25}"/>
              </a:ext>
            </a:extLst>
          </p:cNvPr>
          <p:cNvSpPr>
            <a:spLocks noGrp="1"/>
          </p:cNvSpPr>
          <p:nvPr>
            <p:ph type="title"/>
          </p:nvPr>
        </p:nvSpPr>
        <p:spPr>
          <a:xfrm>
            <a:off x="2697480" y="610865"/>
            <a:ext cx="9189720" cy="561049"/>
          </a:xfrm>
        </p:spPr>
        <p:txBody>
          <a:bodyPr>
            <a:normAutofit fontScale="90000"/>
          </a:bodyPr>
          <a:lstStyle/>
          <a:p>
            <a:r>
              <a:rPr lang="en-US" dirty="0"/>
              <a:t>Disaster Eligibility: Long-Term Unemployed</a:t>
            </a:r>
          </a:p>
        </p:txBody>
      </p:sp>
      <p:sp>
        <p:nvSpPr>
          <p:cNvPr id="3" name="Content Placeholder 2">
            <a:extLst>
              <a:ext uri="{FF2B5EF4-FFF2-40B4-BE49-F238E27FC236}">
                <a16:creationId xmlns:a16="http://schemas.microsoft.com/office/drawing/2014/main" id="{02A13A34-4A65-881D-A3F9-DD45F0B38D21}"/>
              </a:ext>
            </a:extLst>
          </p:cNvPr>
          <p:cNvSpPr>
            <a:spLocks noGrp="1"/>
          </p:cNvSpPr>
          <p:nvPr>
            <p:ph idx="1"/>
          </p:nvPr>
        </p:nvSpPr>
        <p:spPr>
          <a:xfrm>
            <a:off x="838200" y="1645920"/>
            <a:ext cx="10408920" cy="4531043"/>
          </a:xfrm>
        </p:spPr>
        <p:txBody>
          <a:bodyPr/>
          <a:lstStyle/>
          <a:p>
            <a:r>
              <a:rPr lang="en-US" dirty="0"/>
              <a:t>A long-term unemployed individual, defined by the State as an individual who:  1.) has no work history; has not worked for an extended period of at least six weeks; or has an intermittent, erratic, or day-to-day employment work history (e.g., multiple terminations, employment gaps, temporary/seasonal/day labor employment, justice-touched history, etc.); 2.) has an employment barrier (as defined by the State or the local Board) and is unemployed; or 3.) is underemployed, including working or needing to work multiple jobs or earning less than $15/hour;</a:t>
            </a:r>
          </a:p>
          <a:p>
            <a:endParaRPr lang="en-US" dirty="0"/>
          </a:p>
        </p:txBody>
      </p:sp>
      <p:sp>
        <p:nvSpPr>
          <p:cNvPr id="4" name="Slide Number Placeholder 3">
            <a:extLst>
              <a:ext uri="{FF2B5EF4-FFF2-40B4-BE49-F238E27FC236}">
                <a16:creationId xmlns:a16="http://schemas.microsoft.com/office/drawing/2014/main" id="{6956D6F9-0BEE-86FA-3C8C-8DD2BEFA558C}"/>
              </a:ext>
            </a:extLst>
          </p:cNvPr>
          <p:cNvSpPr>
            <a:spLocks noGrp="1"/>
          </p:cNvSpPr>
          <p:nvPr>
            <p:ph type="sldNum" sz="quarter" idx="12"/>
          </p:nvPr>
        </p:nvSpPr>
        <p:spPr/>
        <p:txBody>
          <a:bodyPr/>
          <a:lstStyle/>
          <a:p>
            <a:fld id="{62E03C93-A8B5-5E4D-ADDE-FACFC10B3CD1}" type="slidenum">
              <a:rPr lang="en-US" smtClean="0"/>
              <a:pPr/>
              <a:t>7</a:t>
            </a:fld>
            <a:endParaRPr lang="en-US" dirty="0"/>
          </a:p>
        </p:txBody>
      </p:sp>
    </p:spTree>
    <p:extLst>
      <p:ext uri="{BB962C8B-B14F-4D97-AF65-F5344CB8AC3E}">
        <p14:creationId xmlns:p14="http://schemas.microsoft.com/office/powerpoint/2010/main" val="2474118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F26B9-AB9A-67B1-538F-47077B8ECA99}"/>
              </a:ext>
            </a:extLst>
          </p:cNvPr>
          <p:cNvSpPr>
            <a:spLocks noGrp="1"/>
          </p:cNvSpPr>
          <p:nvPr>
            <p:ph type="title"/>
          </p:nvPr>
        </p:nvSpPr>
        <p:spPr>
          <a:xfrm>
            <a:off x="2590800" y="610865"/>
            <a:ext cx="9204960" cy="561049"/>
          </a:xfrm>
        </p:spPr>
        <p:txBody>
          <a:bodyPr>
            <a:normAutofit fontScale="90000"/>
          </a:bodyPr>
          <a:lstStyle/>
          <a:p>
            <a:r>
              <a:rPr lang="en-US" dirty="0"/>
              <a:t>Disaster Eligibility: Laid Off Due to COVID-19</a:t>
            </a:r>
          </a:p>
        </p:txBody>
      </p:sp>
      <p:sp>
        <p:nvSpPr>
          <p:cNvPr id="3" name="Content Placeholder 2">
            <a:extLst>
              <a:ext uri="{FF2B5EF4-FFF2-40B4-BE49-F238E27FC236}">
                <a16:creationId xmlns:a16="http://schemas.microsoft.com/office/drawing/2014/main" id="{0E186927-E4D3-F7D9-183C-ECA5753FDB3C}"/>
              </a:ext>
            </a:extLst>
          </p:cNvPr>
          <p:cNvSpPr>
            <a:spLocks noGrp="1"/>
          </p:cNvSpPr>
          <p:nvPr>
            <p:ph idx="1"/>
          </p:nvPr>
        </p:nvSpPr>
        <p:spPr/>
        <p:txBody>
          <a:bodyPr>
            <a:normAutofit fontScale="92500" lnSpcReduction="10000"/>
          </a:bodyPr>
          <a:lstStyle/>
          <a:p>
            <a:pPr lvl="0">
              <a:spcAft>
                <a:spcPts val="600"/>
              </a:spcAft>
            </a:pPr>
            <a:r>
              <a:rPr lang="en-US" dirty="0"/>
              <a:t>An individual temporarily or permanently laid off as a consequence of the disaster or emergency (e.g., flood, tornado, fire, COVID-19, etc.), including individuals who were fired or voluntarily left their job (quit, resigned) due to the disaster or emergency;  </a:t>
            </a:r>
            <a:endParaRPr lang="en-US" sz="3200" dirty="0"/>
          </a:p>
          <a:p>
            <a:pPr lvl="1"/>
            <a:r>
              <a:rPr lang="en-US" dirty="0"/>
              <a:t>Examples of leaving a job due to the COVID-19 disaster/emergency include, but are not limited to, individuals who: contracted or were exposed to COVID and stayed home to quarantine/isolate or to care for a COVID-impacted individual or a child schooling at home; were in an at-risk health category; lacked access to adequate daycare; no longer felt safe in their job/career, in their work environment, or during their work commute due to COVID; experienced a change in work hours or shifts due to reduced schedule of business operations; complied with CDC/State/local COVID requirements (e.g., required vaccinations; quarantine/isolation; testing; masking; etc.).</a:t>
            </a:r>
            <a:endParaRPr lang="en-US" sz="2800" dirty="0"/>
          </a:p>
          <a:p>
            <a:endParaRPr lang="en-US" dirty="0"/>
          </a:p>
        </p:txBody>
      </p:sp>
      <p:sp>
        <p:nvSpPr>
          <p:cNvPr id="4" name="Slide Number Placeholder 3">
            <a:extLst>
              <a:ext uri="{FF2B5EF4-FFF2-40B4-BE49-F238E27FC236}">
                <a16:creationId xmlns:a16="http://schemas.microsoft.com/office/drawing/2014/main" id="{8C24E7CD-4AF9-7AA0-5797-6DE042553954}"/>
              </a:ext>
            </a:extLst>
          </p:cNvPr>
          <p:cNvSpPr>
            <a:spLocks noGrp="1"/>
          </p:cNvSpPr>
          <p:nvPr>
            <p:ph type="sldNum" sz="quarter" idx="12"/>
          </p:nvPr>
        </p:nvSpPr>
        <p:spPr/>
        <p:txBody>
          <a:bodyPr/>
          <a:lstStyle/>
          <a:p>
            <a:fld id="{62E03C93-A8B5-5E4D-ADDE-FACFC10B3CD1}" type="slidenum">
              <a:rPr lang="en-US" smtClean="0"/>
              <a:pPr/>
              <a:t>8</a:t>
            </a:fld>
            <a:endParaRPr lang="en-US" dirty="0"/>
          </a:p>
        </p:txBody>
      </p:sp>
    </p:spTree>
    <p:extLst>
      <p:ext uri="{BB962C8B-B14F-4D97-AF65-F5344CB8AC3E}">
        <p14:creationId xmlns:p14="http://schemas.microsoft.com/office/powerpoint/2010/main" val="2014559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347F3-8382-2EAE-E2F3-6E5F3D1546BE}"/>
              </a:ext>
            </a:extLst>
          </p:cNvPr>
          <p:cNvSpPr>
            <a:spLocks noGrp="1"/>
          </p:cNvSpPr>
          <p:nvPr>
            <p:ph type="title"/>
          </p:nvPr>
        </p:nvSpPr>
        <p:spPr>
          <a:xfrm>
            <a:off x="2880360" y="610865"/>
            <a:ext cx="7946793" cy="561049"/>
          </a:xfrm>
        </p:spPr>
        <p:txBody>
          <a:bodyPr>
            <a:normAutofit fontScale="90000"/>
          </a:bodyPr>
          <a:lstStyle/>
          <a:p>
            <a:r>
              <a:rPr lang="en-US" dirty="0"/>
              <a:t>Disaster Eligibility: Self-Employed</a:t>
            </a:r>
          </a:p>
        </p:txBody>
      </p:sp>
      <p:sp>
        <p:nvSpPr>
          <p:cNvPr id="3" name="Content Placeholder 2">
            <a:extLst>
              <a:ext uri="{FF2B5EF4-FFF2-40B4-BE49-F238E27FC236}">
                <a16:creationId xmlns:a16="http://schemas.microsoft.com/office/drawing/2014/main" id="{E35F92C3-7DCC-F85D-6833-4C6D2EF024BC}"/>
              </a:ext>
            </a:extLst>
          </p:cNvPr>
          <p:cNvSpPr>
            <a:spLocks noGrp="1"/>
          </p:cNvSpPr>
          <p:nvPr>
            <p:ph idx="1"/>
          </p:nvPr>
        </p:nvSpPr>
        <p:spPr/>
        <p:txBody>
          <a:bodyPr/>
          <a:lstStyle/>
          <a:p>
            <a:r>
              <a:rPr lang="en-US" dirty="0"/>
              <a:t>A self-employed individual who became unemployed or significantly underemployed as a result of the emergency or disaster, including significantly underemployed individuals who experienced a substantial change in the need or demand for, or the ability to deliver their product or service; were unable to find or retain adequate staffing, suppliers, or vendors resulting in significant impact to operations; or experienced a substantial change in their costs or pricing because of the disaster/emergency.   </a:t>
            </a:r>
          </a:p>
          <a:p>
            <a:endParaRPr lang="en-US" dirty="0"/>
          </a:p>
        </p:txBody>
      </p:sp>
      <p:sp>
        <p:nvSpPr>
          <p:cNvPr id="4" name="Slide Number Placeholder 3">
            <a:extLst>
              <a:ext uri="{FF2B5EF4-FFF2-40B4-BE49-F238E27FC236}">
                <a16:creationId xmlns:a16="http://schemas.microsoft.com/office/drawing/2014/main" id="{BED1303A-8C4F-B597-2F99-C326BD1256B8}"/>
              </a:ext>
            </a:extLst>
          </p:cNvPr>
          <p:cNvSpPr>
            <a:spLocks noGrp="1"/>
          </p:cNvSpPr>
          <p:nvPr>
            <p:ph type="sldNum" sz="quarter" idx="12"/>
          </p:nvPr>
        </p:nvSpPr>
        <p:spPr/>
        <p:txBody>
          <a:bodyPr/>
          <a:lstStyle/>
          <a:p>
            <a:fld id="{62E03C93-A8B5-5E4D-ADDE-FACFC10B3CD1}" type="slidenum">
              <a:rPr lang="en-US" smtClean="0"/>
              <a:pPr/>
              <a:t>9</a:t>
            </a:fld>
            <a:endParaRPr lang="en-US" dirty="0"/>
          </a:p>
        </p:txBody>
      </p:sp>
    </p:spTree>
    <p:extLst>
      <p:ext uri="{BB962C8B-B14F-4D97-AF65-F5344CB8AC3E}">
        <p14:creationId xmlns:p14="http://schemas.microsoft.com/office/powerpoint/2010/main" val="3111307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1ADEF799C78342ABEECBA9EC57D68E" ma:contentTypeVersion="3" ma:contentTypeDescription="Create a new document." ma:contentTypeScope="" ma:versionID="dea5d034a5447c7bdf82b1167df44f0e">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AF9E60-EB28-440F-BD11-5C6969835C82}">
  <ds:schemaRefs>
    <ds:schemaRef ds:uri="http://schemas.microsoft.com/sharepoint/v3/contenttype/forms"/>
  </ds:schemaRefs>
</ds:datastoreItem>
</file>

<file path=customXml/itemProps2.xml><?xml version="1.0" encoding="utf-8"?>
<ds:datastoreItem xmlns:ds="http://schemas.openxmlformats.org/officeDocument/2006/customXml" ds:itemID="{1EC3BF05-5C03-4B38-B24C-9D8C16C2F233}">
  <ds:schemaRefs>
    <ds:schemaRef ds:uri="caaf69db-5d6c-4491-8ee8-2c8b864890f4"/>
    <ds:schemaRef ds:uri="http://purl.org/dc/terms/"/>
    <ds:schemaRef ds:uri="http://schemas.microsoft.com/office/2006/documentManagement/types"/>
    <ds:schemaRef ds:uri="a35e3a43-7935-4317-a6be-8c55a7b822a1"/>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9A20B6A-001F-457C-88B9-3807903748E9}"/>
</file>

<file path=docProps/app.xml><?xml version="1.0" encoding="utf-8"?>
<Properties xmlns="http://schemas.openxmlformats.org/officeDocument/2006/extended-properties" xmlns:vt="http://schemas.openxmlformats.org/officeDocument/2006/docPropsVTypes">
  <TotalTime>24266</TotalTime>
  <Words>3503</Words>
  <Application>Microsoft Macintosh PowerPoint</Application>
  <PresentationFormat>Widescreen</PresentationFormat>
  <Paragraphs>202</Paragraphs>
  <Slides>27</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Courier New</vt:lpstr>
      <vt:lpstr>Times New Roman</vt:lpstr>
      <vt:lpstr>Trebuchet MS</vt:lpstr>
      <vt:lpstr>Office Theme</vt:lpstr>
      <vt:lpstr>  QUEST Disaster Recovery DWG  Quality Jobs, Equity, Strategy, and Training  Project Implementation  October 26, 2022</vt:lpstr>
      <vt:lpstr>Agenda</vt:lpstr>
      <vt:lpstr>QUEST Disaster DWG Grant Information</vt:lpstr>
      <vt:lpstr>Project Areas of Emphasis</vt:lpstr>
      <vt:lpstr>QUEST DWG Project Goals</vt:lpstr>
      <vt:lpstr>Eligible Participants</vt:lpstr>
      <vt:lpstr>Disaster Eligibility: Long-Term Unemployed</vt:lpstr>
      <vt:lpstr>Disaster Eligibility: Laid Off Due to COVID-19</vt:lpstr>
      <vt:lpstr>Disaster Eligibility: Self-Employed</vt:lpstr>
      <vt:lpstr>Employment &amp; Training Services</vt:lpstr>
      <vt:lpstr>IWDS Case Notes: Eligibility and Services</vt:lpstr>
      <vt:lpstr>Project Activities:  Targeted Participant Outreach</vt:lpstr>
      <vt:lpstr>Project Activities:  Strategic Partnerships</vt:lpstr>
      <vt:lpstr>Project Activities:  Business Engagement Activities</vt:lpstr>
      <vt:lpstr>Disaster Relief Employment Component</vt:lpstr>
      <vt:lpstr>DRE: Job Descriptions</vt:lpstr>
      <vt:lpstr>DRE: Disaster-Relief Employer</vt:lpstr>
      <vt:lpstr>DRE: Participant Wages</vt:lpstr>
      <vt:lpstr>DRE: Health and Safety Standards</vt:lpstr>
      <vt:lpstr>Grant Modifications</vt:lpstr>
      <vt:lpstr>Fiscal: Budget Flex </vt:lpstr>
      <vt:lpstr>Fiscal: Obligations</vt:lpstr>
      <vt:lpstr>Project Management and Oversight; Project Reporting</vt:lpstr>
      <vt:lpstr>Performance</vt:lpstr>
      <vt:lpstr>Public Communications Statement</vt:lpstr>
      <vt:lpstr>DWG Resources</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Illinois Apprenticeship Expansion Program Notice of Funding Opportunity Overview of the Grant Submission and Pre-Award Requirements</dc:title>
  <dc:creator>jennifer phillips</dc:creator>
  <cp:lastModifiedBy>Jill Meseke</cp:lastModifiedBy>
  <cp:revision>122</cp:revision>
  <cp:lastPrinted>2022-10-26T16:21:24Z</cp:lastPrinted>
  <dcterms:created xsi:type="dcterms:W3CDTF">2019-10-17T20:52:00Z</dcterms:created>
  <dcterms:modified xsi:type="dcterms:W3CDTF">2022-10-26T16:50:18Z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0x010100B81ADEF799C78342ABEECBA9EC57D68E</vt:lpwstr>
  </property>
</Properties>
</file>