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notesSlides/notesSlide33.xml" ContentType="application/vnd.openxmlformats-officedocument.presentationml.notesSlide+xml"/>
  <Override PartName="/ppt/notesSlides/notesSlide1.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2.xml" ContentType="application/vnd.openxmlformats-officedocument.presentationml.notesSlide+xml"/>
  <Override PartName="/ppt/notesSlides/notesSlide36.xml" ContentType="application/vnd.openxmlformats-officedocument.presentationml.notesSlide+xml"/>
  <Override PartName="/ppt/notesSlides/notesSlide3.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8.xml" ContentType="application/vnd.openxmlformats-officedocument.presentationml.notesSlide+xml"/>
  <Override PartName="/ppt/notesSlides/notesSlide6.xml" ContentType="application/vnd.openxmlformats-officedocument.presentationml.notesSlide+xml"/>
  <Override PartName="/ppt/notesSlides/notesSlide39.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2" r:id="rId16"/>
    <p:sldId id="273" r:id="rId17"/>
    <p:sldId id="287"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90" r:id="rId33"/>
    <p:sldId id="291" r:id="rId34"/>
    <p:sldId id="292" r:id="rId35"/>
    <p:sldId id="293" r:id="rId36"/>
    <p:sldId id="294" r:id="rId37"/>
    <p:sldId id="295" r:id="rId38"/>
    <p:sldId id="296" r:id="rId39"/>
    <p:sldId id="297" r:id="rId40"/>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2" d="100"/>
          <a:sy n="72" d="100"/>
        </p:scale>
        <p:origin x="52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71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53569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hyperlink" Target="https://gamma.app/"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gamma.app/"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hyperlink" Target="https://gamma.app/" TargetMode="External"/><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hyperlink" Target="https://gamma.app/" TargetMode="External"/><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gamma.app/" TargetMode="Externa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mailto:Josh.Koons2@illinois.gov" TargetMode="External"/><Relationship Id="rId5" Type="http://schemas.openxmlformats.org/officeDocument/2006/relationships/hyperlink" Target="mailto:Terah.Scott@illinois.gov" TargetMode="External"/><Relationship Id="rId4" Type="http://schemas.openxmlformats.org/officeDocument/2006/relationships/hyperlink" Target="mailto:Tammy.Stone@illinoi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ibhe.org/pbvsfaq.htm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51153" y="1611154"/>
            <a:ext cx="7841694" cy="2407444"/>
          </a:xfrm>
          <a:prstGeom prst="rect">
            <a:avLst/>
          </a:prstGeom>
          <a:noFill/>
          <a:ln/>
        </p:spPr>
        <p:txBody>
          <a:bodyPr wrap="square" rtlCol="0" anchor="t"/>
          <a:lstStyle/>
          <a:p>
            <a:pPr marL="0" indent="0">
              <a:lnSpc>
                <a:spcPts val="6318"/>
              </a:lnSpc>
              <a:buNone/>
            </a:pPr>
            <a:r>
              <a:rPr lang="en-US" sz="5055" b="1" dirty="0">
                <a:solidFill>
                  <a:srgbClr val="231971"/>
                </a:solidFill>
                <a:latin typeface="Outfit" pitchFamily="34" charset="0"/>
                <a:ea typeface="Outfit" pitchFamily="34" charset="-122"/>
                <a:cs typeface="Outfit" pitchFamily="34" charset="-120"/>
              </a:rPr>
              <a:t>Job Training and Economic Development Grant Program (JTED)</a:t>
            </a:r>
            <a:endParaRPr lang="en-US" sz="5055" dirty="0"/>
          </a:p>
        </p:txBody>
      </p:sp>
      <p:sp>
        <p:nvSpPr>
          <p:cNvPr id="6" name="Text 2"/>
          <p:cNvSpPr/>
          <p:nvPr/>
        </p:nvSpPr>
        <p:spPr>
          <a:xfrm>
            <a:off x="737592" y="4031357"/>
            <a:ext cx="7841694" cy="1909048"/>
          </a:xfrm>
          <a:prstGeom prst="rect">
            <a:avLst/>
          </a:prstGeom>
          <a:noFill/>
          <a:ln/>
        </p:spPr>
        <p:txBody>
          <a:bodyPr wrap="square" rtlCol="0" anchor="t"/>
          <a:lstStyle/>
          <a:p>
            <a:pPr marL="0" marR="0">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rPr>
              <a:t>Welcome to the JTED Team </a:t>
            </a:r>
            <a:endParaRPr lang="en-US" sz="24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rPr>
              <a:t>               Introductions</a:t>
            </a:r>
          </a:p>
          <a:p>
            <a:pPr marL="0"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rPr>
              <a:t>               Expectations</a:t>
            </a:r>
          </a:p>
          <a:p>
            <a:pPr marL="0"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rPr>
              <a:t>               Timelines</a:t>
            </a:r>
          </a:p>
          <a:p>
            <a:pPr marL="0" marR="0">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rPr>
              <a:t>               TA moving forward</a:t>
            </a:r>
          </a:p>
          <a:p>
            <a:pPr marL="0" indent="0">
              <a:lnSpc>
                <a:spcPts val="2344"/>
              </a:lnSpc>
              <a:buNone/>
            </a:pPr>
            <a:endParaRPr lang="en-US" sz="1465" dirty="0"/>
          </a:p>
        </p:txBody>
      </p:sp>
      <p:sp>
        <p:nvSpPr>
          <p:cNvPr id="7" name="Shape 3"/>
          <p:cNvSpPr/>
          <p:nvPr/>
        </p:nvSpPr>
        <p:spPr>
          <a:xfrm>
            <a:off x="651153" y="6306860"/>
            <a:ext cx="297656" cy="297656"/>
          </a:xfrm>
          <a:prstGeom prst="roundRect">
            <a:avLst>
              <a:gd name="adj" fmla="val 30716954"/>
            </a:avLst>
          </a:prstGeom>
          <a:solidFill>
            <a:srgbClr val="510017"/>
          </a:solidFill>
          <a:ln w="7620">
            <a:solidFill>
              <a:srgbClr val="FFFFFF"/>
            </a:solidFill>
            <a:prstDash val="solid"/>
          </a:ln>
        </p:spPr>
      </p:sp>
      <p:sp>
        <p:nvSpPr>
          <p:cNvPr id="8" name="Text 4"/>
          <p:cNvSpPr/>
          <p:nvPr/>
        </p:nvSpPr>
        <p:spPr>
          <a:xfrm>
            <a:off x="737592" y="6406872"/>
            <a:ext cx="124658" cy="97512"/>
          </a:xfrm>
          <a:prstGeom prst="rect">
            <a:avLst/>
          </a:prstGeom>
          <a:noFill/>
          <a:ln/>
        </p:spPr>
        <p:txBody>
          <a:bodyPr wrap="none" rtlCol="0" anchor="t"/>
          <a:lstStyle/>
          <a:p>
            <a:pPr marL="0" indent="0" algn="ctr">
              <a:lnSpc>
                <a:spcPts val="768"/>
              </a:lnSpc>
              <a:buNone/>
            </a:pPr>
            <a:r>
              <a:rPr lang="en-US" sz="768" dirty="0">
                <a:solidFill>
                  <a:srgbClr val="FFFFFF"/>
                </a:solidFill>
                <a:latin typeface="Arimo" pitchFamily="34" charset="0"/>
                <a:ea typeface="Arimo" pitchFamily="34" charset="-122"/>
                <a:cs typeface="Arimo" pitchFamily="34" charset="-120"/>
              </a:rPr>
              <a:t>TS</a:t>
            </a:r>
            <a:endParaRPr lang="en-US" sz="768" dirty="0"/>
          </a:p>
        </p:txBody>
      </p:sp>
      <p:sp>
        <p:nvSpPr>
          <p:cNvPr id="9" name="Text 5"/>
          <p:cNvSpPr/>
          <p:nvPr/>
        </p:nvSpPr>
        <p:spPr>
          <a:xfrm>
            <a:off x="1041797" y="6292929"/>
            <a:ext cx="1843445" cy="325517"/>
          </a:xfrm>
          <a:prstGeom prst="rect">
            <a:avLst/>
          </a:prstGeom>
          <a:noFill/>
          <a:ln/>
        </p:spPr>
        <p:txBody>
          <a:bodyPr wrap="none" rtlCol="0" anchor="t"/>
          <a:lstStyle/>
          <a:p>
            <a:pPr marL="0" indent="0" algn="l">
              <a:lnSpc>
                <a:spcPts val="2564"/>
              </a:lnSpc>
              <a:buNone/>
            </a:pPr>
            <a:r>
              <a:rPr lang="en-US" sz="1831" b="1" dirty="0">
                <a:solidFill>
                  <a:srgbClr val="2A2742"/>
                </a:solidFill>
                <a:latin typeface="Arimo" pitchFamily="34" charset="0"/>
                <a:ea typeface="Arimo" pitchFamily="34" charset="-122"/>
                <a:cs typeface="Arimo" pitchFamily="34" charset="-120"/>
              </a:rPr>
              <a:t>by Tammy Stone</a:t>
            </a:r>
            <a:endParaRPr lang="en-US" sz="183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2010132"/>
            <a:ext cx="6530816"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Targeted Communities</a:t>
            </a:r>
            <a:endParaRPr lang="en-US" sz="4860" dirty="0"/>
          </a:p>
        </p:txBody>
      </p:sp>
      <p:sp>
        <p:nvSpPr>
          <p:cNvPr id="5" name="Text 2"/>
          <p:cNvSpPr/>
          <p:nvPr/>
        </p:nvSpPr>
        <p:spPr>
          <a:xfrm>
            <a:off x="864037" y="3398758"/>
            <a:ext cx="3400306"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Qualified Census Tracts</a:t>
            </a:r>
            <a:endParaRPr lang="en-US" sz="2430" dirty="0"/>
          </a:p>
        </p:txBody>
      </p:sp>
      <p:sp>
        <p:nvSpPr>
          <p:cNvPr id="6" name="Text 3"/>
          <p:cNvSpPr/>
          <p:nvPr/>
        </p:nvSpPr>
        <p:spPr>
          <a:xfrm>
            <a:off x="864037" y="4031337"/>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Areas where 50% of households have incomes below 60% of the Area Median Gross Income or have a poverty rate of 25% or more.</a:t>
            </a:r>
            <a:endParaRPr lang="en-US" sz="1944" dirty="0"/>
          </a:p>
        </p:txBody>
      </p:sp>
      <p:sp>
        <p:nvSpPr>
          <p:cNvPr id="7" name="Text 4"/>
          <p:cNvSpPr/>
          <p:nvPr/>
        </p:nvSpPr>
        <p:spPr>
          <a:xfrm>
            <a:off x="5372695" y="3398758"/>
            <a:ext cx="3898821" cy="771525"/>
          </a:xfrm>
          <a:prstGeom prst="rect">
            <a:avLst/>
          </a:prstGeom>
          <a:noFill/>
          <a:ln/>
        </p:spPr>
        <p:txBody>
          <a:bodyPr wrap="squar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Disproportionately Impacted Areas</a:t>
            </a:r>
            <a:endParaRPr lang="en-US" sz="2430" dirty="0"/>
          </a:p>
        </p:txBody>
      </p:sp>
      <p:sp>
        <p:nvSpPr>
          <p:cNvPr id="8" name="Text 5"/>
          <p:cNvSpPr/>
          <p:nvPr/>
        </p:nvSpPr>
        <p:spPr>
          <a:xfrm>
            <a:off x="5372695" y="4417100"/>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ZIP Codes severely affected by COVID-19, meeting specific poverty-related criteria relative to other ZIP Codes in the region.</a:t>
            </a:r>
            <a:endParaRPr lang="en-US" sz="1944" dirty="0"/>
          </a:p>
        </p:txBody>
      </p:sp>
      <p:sp>
        <p:nvSpPr>
          <p:cNvPr id="9" name="Text 6"/>
          <p:cNvSpPr/>
          <p:nvPr/>
        </p:nvSpPr>
        <p:spPr>
          <a:xfrm>
            <a:off x="9881354" y="3398758"/>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Rural Residents</a:t>
            </a:r>
            <a:endParaRPr lang="en-US" sz="2430" dirty="0"/>
          </a:p>
        </p:txBody>
      </p:sp>
      <p:sp>
        <p:nvSpPr>
          <p:cNvPr id="10" name="Text 7"/>
          <p:cNvSpPr/>
          <p:nvPr/>
        </p:nvSpPr>
        <p:spPr>
          <a:xfrm>
            <a:off x="9881354" y="4031337"/>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Individuals living in rural areas of Illinois, often facing unique economic challenges and limited access to resources.</a:t>
            </a:r>
            <a:endParaRPr lang="en-US" sz="1944"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18662"/>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091238" y="1049893"/>
            <a:ext cx="6035873"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JTED Category 1 - Adult Focus</a:t>
            </a:r>
            <a:endParaRPr lang="en-US" sz="3402" dirty="0"/>
          </a:p>
        </p:txBody>
      </p:sp>
      <p:sp>
        <p:nvSpPr>
          <p:cNvPr id="6" name="Shape 2"/>
          <p:cNvSpPr/>
          <p:nvPr/>
        </p:nvSpPr>
        <p:spPr>
          <a:xfrm>
            <a:off x="6339007" y="1849160"/>
            <a:ext cx="22860" cy="5330428"/>
          </a:xfrm>
          <a:prstGeom prst="roundRect">
            <a:avLst>
              <a:gd name="adj" fmla="val 317520"/>
            </a:avLst>
          </a:prstGeom>
          <a:solidFill>
            <a:srgbClr val="BDB8DF"/>
          </a:solidFill>
          <a:ln/>
        </p:spPr>
      </p:sp>
      <p:sp>
        <p:nvSpPr>
          <p:cNvPr id="7" name="Shape 3"/>
          <p:cNvSpPr/>
          <p:nvPr/>
        </p:nvSpPr>
        <p:spPr>
          <a:xfrm>
            <a:off x="6521946" y="2226350"/>
            <a:ext cx="604837" cy="22860"/>
          </a:xfrm>
          <a:prstGeom prst="roundRect">
            <a:avLst>
              <a:gd name="adj" fmla="val 317520"/>
            </a:avLst>
          </a:prstGeom>
          <a:solidFill>
            <a:srgbClr val="BDB8DF"/>
          </a:solidFill>
          <a:ln/>
        </p:spPr>
      </p:sp>
      <p:sp>
        <p:nvSpPr>
          <p:cNvPr id="8" name="Shape 4"/>
          <p:cNvSpPr/>
          <p:nvPr/>
        </p:nvSpPr>
        <p:spPr>
          <a:xfrm>
            <a:off x="6156067" y="2043470"/>
            <a:ext cx="388739" cy="388739"/>
          </a:xfrm>
          <a:prstGeom prst="roundRect">
            <a:avLst>
              <a:gd name="adj" fmla="val 18672"/>
            </a:avLst>
          </a:prstGeom>
          <a:solidFill>
            <a:srgbClr val="E9E6FA"/>
          </a:solidFill>
          <a:ln w="7620">
            <a:solidFill>
              <a:srgbClr val="BDB8DF"/>
            </a:solidFill>
            <a:prstDash val="solid"/>
          </a:ln>
        </p:spPr>
      </p:sp>
      <p:sp>
        <p:nvSpPr>
          <p:cNvPr id="9" name="Text 5"/>
          <p:cNvSpPr/>
          <p:nvPr/>
        </p:nvSpPr>
        <p:spPr>
          <a:xfrm>
            <a:off x="6299775" y="2108240"/>
            <a:ext cx="101203"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1</a:t>
            </a:r>
            <a:endParaRPr lang="en-US" sz="2041" dirty="0"/>
          </a:p>
        </p:txBody>
      </p:sp>
      <p:sp>
        <p:nvSpPr>
          <p:cNvPr id="10" name="Text 6"/>
          <p:cNvSpPr/>
          <p:nvPr/>
        </p:nvSpPr>
        <p:spPr>
          <a:xfrm>
            <a:off x="7300913" y="2021919"/>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Eligibility</a:t>
            </a:r>
            <a:endParaRPr lang="en-US" sz="1701" dirty="0"/>
          </a:p>
        </p:txBody>
      </p:sp>
      <p:sp>
        <p:nvSpPr>
          <p:cNvPr id="11" name="Text 7"/>
          <p:cNvSpPr/>
          <p:nvPr/>
        </p:nvSpPr>
        <p:spPr>
          <a:xfrm>
            <a:off x="7300913" y="2395418"/>
            <a:ext cx="6724650" cy="553164"/>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Adults 18 years or older, low or moderate income, residing in Illinois, eligible to work upon</a:t>
            </a:r>
          </a:p>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 program completion.</a:t>
            </a:r>
            <a:endParaRPr lang="en-US" sz="1361" dirty="0"/>
          </a:p>
        </p:txBody>
      </p:sp>
      <p:sp>
        <p:nvSpPr>
          <p:cNvPr id="12" name="Shape 8"/>
          <p:cNvSpPr/>
          <p:nvPr/>
        </p:nvSpPr>
        <p:spPr>
          <a:xfrm>
            <a:off x="6521946" y="3394710"/>
            <a:ext cx="604837" cy="22860"/>
          </a:xfrm>
          <a:prstGeom prst="roundRect">
            <a:avLst>
              <a:gd name="adj" fmla="val 317520"/>
            </a:avLst>
          </a:prstGeom>
          <a:solidFill>
            <a:srgbClr val="BDB8DF"/>
          </a:solidFill>
          <a:ln/>
        </p:spPr>
      </p:sp>
      <p:sp>
        <p:nvSpPr>
          <p:cNvPr id="13" name="Shape 9"/>
          <p:cNvSpPr/>
          <p:nvPr/>
        </p:nvSpPr>
        <p:spPr>
          <a:xfrm>
            <a:off x="6156067" y="3211830"/>
            <a:ext cx="388739" cy="388739"/>
          </a:xfrm>
          <a:prstGeom prst="roundRect">
            <a:avLst>
              <a:gd name="adj" fmla="val 18672"/>
            </a:avLst>
          </a:prstGeom>
          <a:solidFill>
            <a:srgbClr val="E9E6FA"/>
          </a:solidFill>
          <a:ln w="7620">
            <a:solidFill>
              <a:srgbClr val="BDB8DF"/>
            </a:solidFill>
            <a:prstDash val="solid"/>
          </a:ln>
        </p:spPr>
      </p:sp>
      <p:sp>
        <p:nvSpPr>
          <p:cNvPr id="14" name="Text 10"/>
          <p:cNvSpPr/>
          <p:nvPr/>
        </p:nvSpPr>
        <p:spPr>
          <a:xfrm>
            <a:off x="6275725" y="3276600"/>
            <a:ext cx="149304"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2</a:t>
            </a:r>
            <a:endParaRPr lang="en-US" sz="2041" dirty="0"/>
          </a:p>
        </p:txBody>
      </p:sp>
      <p:sp>
        <p:nvSpPr>
          <p:cNvPr id="15" name="Text 11"/>
          <p:cNvSpPr/>
          <p:nvPr/>
        </p:nvSpPr>
        <p:spPr>
          <a:xfrm>
            <a:off x="7300913" y="3190280"/>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Training Services</a:t>
            </a:r>
            <a:endParaRPr lang="en-US" sz="1701" dirty="0"/>
          </a:p>
        </p:txBody>
      </p:sp>
      <p:sp>
        <p:nvSpPr>
          <p:cNvPr id="16" name="Text 12"/>
          <p:cNvSpPr/>
          <p:nvPr/>
        </p:nvSpPr>
        <p:spPr>
          <a:xfrm>
            <a:off x="7300913" y="3563779"/>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Sector-specific occupational training combined with work-based learning opportunities in targeted industries.</a:t>
            </a:r>
            <a:endParaRPr lang="en-US" sz="1361" dirty="0"/>
          </a:p>
        </p:txBody>
      </p:sp>
      <p:sp>
        <p:nvSpPr>
          <p:cNvPr id="17" name="Shape 13"/>
          <p:cNvSpPr/>
          <p:nvPr/>
        </p:nvSpPr>
        <p:spPr>
          <a:xfrm>
            <a:off x="6521946" y="4839653"/>
            <a:ext cx="604837" cy="22860"/>
          </a:xfrm>
          <a:prstGeom prst="roundRect">
            <a:avLst>
              <a:gd name="adj" fmla="val 317520"/>
            </a:avLst>
          </a:prstGeom>
          <a:solidFill>
            <a:srgbClr val="BDB8DF"/>
          </a:solidFill>
          <a:ln/>
        </p:spPr>
      </p:sp>
      <p:sp>
        <p:nvSpPr>
          <p:cNvPr id="18" name="Shape 14"/>
          <p:cNvSpPr/>
          <p:nvPr/>
        </p:nvSpPr>
        <p:spPr>
          <a:xfrm>
            <a:off x="6156067" y="4656773"/>
            <a:ext cx="388739" cy="388739"/>
          </a:xfrm>
          <a:prstGeom prst="roundRect">
            <a:avLst>
              <a:gd name="adj" fmla="val 18672"/>
            </a:avLst>
          </a:prstGeom>
          <a:solidFill>
            <a:srgbClr val="E9E6FA"/>
          </a:solidFill>
          <a:ln w="7620">
            <a:solidFill>
              <a:srgbClr val="BDB8DF"/>
            </a:solidFill>
            <a:prstDash val="solid"/>
          </a:ln>
        </p:spPr>
      </p:sp>
      <p:sp>
        <p:nvSpPr>
          <p:cNvPr id="19" name="Text 15"/>
          <p:cNvSpPr/>
          <p:nvPr/>
        </p:nvSpPr>
        <p:spPr>
          <a:xfrm>
            <a:off x="6276677" y="4721542"/>
            <a:ext cx="14751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3</a:t>
            </a:r>
            <a:endParaRPr lang="en-US" sz="2041" dirty="0"/>
          </a:p>
        </p:txBody>
      </p:sp>
      <p:sp>
        <p:nvSpPr>
          <p:cNvPr id="20" name="Text 16"/>
          <p:cNvSpPr/>
          <p:nvPr/>
        </p:nvSpPr>
        <p:spPr>
          <a:xfrm>
            <a:off x="7300913" y="4635222"/>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Skills Development</a:t>
            </a:r>
            <a:endParaRPr lang="en-US" sz="1701" dirty="0"/>
          </a:p>
        </p:txBody>
      </p:sp>
      <p:sp>
        <p:nvSpPr>
          <p:cNvPr id="21" name="Text 17"/>
          <p:cNvSpPr/>
          <p:nvPr/>
        </p:nvSpPr>
        <p:spPr>
          <a:xfrm>
            <a:off x="7300913" y="5008721"/>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Essential employability skills, digital and financial literacy, and career readiness services.</a:t>
            </a:r>
            <a:endParaRPr lang="en-US" sz="1361" dirty="0"/>
          </a:p>
        </p:txBody>
      </p:sp>
      <p:sp>
        <p:nvSpPr>
          <p:cNvPr id="22" name="Shape 18"/>
          <p:cNvSpPr/>
          <p:nvPr/>
        </p:nvSpPr>
        <p:spPr>
          <a:xfrm>
            <a:off x="6521946" y="6284595"/>
            <a:ext cx="604837" cy="22860"/>
          </a:xfrm>
          <a:prstGeom prst="roundRect">
            <a:avLst>
              <a:gd name="adj" fmla="val 317520"/>
            </a:avLst>
          </a:prstGeom>
          <a:solidFill>
            <a:srgbClr val="BDB8DF"/>
          </a:solidFill>
          <a:ln/>
        </p:spPr>
      </p:sp>
      <p:sp>
        <p:nvSpPr>
          <p:cNvPr id="23" name="Shape 19"/>
          <p:cNvSpPr/>
          <p:nvPr/>
        </p:nvSpPr>
        <p:spPr>
          <a:xfrm>
            <a:off x="6156067" y="6101715"/>
            <a:ext cx="388739" cy="388739"/>
          </a:xfrm>
          <a:prstGeom prst="roundRect">
            <a:avLst>
              <a:gd name="adj" fmla="val 18672"/>
            </a:avLst>
          </a:prstGeom>
          <a:solidFill>
            <a:srgbClr val="E9E6FA"/>
          </a:solidFill>
          <a:ln w="7620">
            <a:solidFill>
              <a:srgbClr val="BDB8DF"/>
            </a:solidFill>
            <a:prstDash val="solid"/>
          </a:ln>
        </p:spPr>
      </p:sp>
      <p:sp>
        <p:nvSpPr>
          <p:cNvPr id="24" name="Text 20"/>
          <p:cNvSpPr/>
          <p:nvPr/>
        </p:nvSpPr>
        <p:spPr>
          <a:xfrm>
            <a:off x="6270962" y="6166485"/>
            <a:ext cx="15894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4</a:t>
            </a:r>
            <a:endParaRPr lang="en-US" sz="2041" dirty="0"/>
          </a:p>
        </p:txBody>
      </p:sp>
      <p:sp>
        <p:nvSpPr>
          <p:cNvPr id="25" name="Text 21"/>
          <p:cNvSpPr/>
          <p:nvPr/>
        </p:nvSpPr>
        <p:spPr>
          <a:xfrm>
            <a:off x="7300913" y="6080165"/>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Support Services</a:t>
            </a:r>
            <a:endParaRPr lang="en-US" sz="1701" dirty="0"/>
          </a:p>
        </p:txBody>
      </p:sp>
      <p:sp>
        <p:nvSpPr>
          <p:cNvPr id="26" name="Text 22"/>
          <p:cNvSpPr/>
          <p:nvPr/>
        </p:nvSpPr>
        <p:spPr>
          <a:xfrm>
            <a:off x="7300913" y="6453664"/>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Barrier Reduction funding and other supportive services to ensure program completion and employment retention.</a:t>
            </a:r>
            <a:endParaRPr lang="en-US" sz="136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04837" y="911662"/>
            <a:ext cx="6168390"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JTED Category 2 - Youth Focus</a:t>
            </a:r>
            <a:endParaRPr lang="en-US" sz="3402" dirty="0"/>
          </a:p>
        </p:txBody>
      </p:sp>
      <p:sp>
        <p:nvSpPr>
          <p:cNvPr id="6" name="Shape 2"/>
          <p:cNvSpPr/>
          <p:nvPr/>
        </p:nvSpPr>
        <p:spPr>
          <a:xfrm>
            <a:off x="852607" y="1710928"/>
            <a:ext cx="22860" cy="5607010"/>
          </a:xfrm>
          <a:prstGeom prst="roundRect">
            <a:avLst>
              <a:gd name="adj" fmla="val 317520"/>
            </a:avLst>
          </a:prstGeom>
          <a:solidFill>
            <a:srgbClr val="BDB8DF"/>
          </a:solidFill>
          <a:ln/>
        </p:spPr>
      </p:sp>
      <p:sp>
        <p:nvSpPr>
          <p:cNvPr id="7" name="Shape 3"/>
          <p:cNvSpPr/>
          <p:nvPr/>
        </p:nvSpPr>
        <p:spPr>
          <a:xfrm>
            <a:off x="1035546" y="2088118"/>
            <a:ext cx="604837" cy="22860"/>
          </a:xfrm>
          <a:prstGeom prst="roundRect">
            <a:avLst>
              <a:gd name="adj" fmla="val 317520"/>
            </a:avLst>
          </a:prstGeom>
          <a:solidFill>
            <a:srgbClr val="BDB8DF"/>
          </a:solidFill>
          <a:ln/>
        </p:spPr>
      </p:sp>
      <p:sp>
        <p:nvSpPr>
          <p:cNvPr id="8" name="Shape 4"/>
          <p:cNvSpPr/>
          <p:nvPr/>
        </p:nvSpPr>
        <p:spPr>
          <a:xfrm>
            <a:off x="669667" y="1905238"/>
            <a:ext cx="388739" cy="388739"/>
          </a:xfrm>
          <a:prstGeom prst="roundRect">
            <a:avLst>
              <a:gd name="adj" fmla="val 18672"/>
            </a:avLst>
          </a:prstGeom>
          <a:solidFill>
            <a:srgbClr val="E9E6FA"/>
          </a:solidFill>
          <a:ln w="7620">
            <a:solidFill>
              <a:srgbClr val="BDB8DF"/>
            </a:solidFill>
            <a:prstDash val="solid"/>
          </a:ln>
        </p:spPr>
      </p:sp>
      <p:sp>
        <p:nvSpPr>
          <p:cNvPr id="9" name="Text 5"/>
          <p:cNvSpPr/>
          <p:nvPr/>
        </p:nvSpPr>
        <p:spPr>
          <a:xfrm>
            <a:off x="813375" y="1970008"/>
            <a:ext cx="101203"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1</a:t>
            </a:r>
            <a:endParaRPr lang="en-US" sz="2041" dirty="0"/>
          </a:p>
        </p:txBody>
      </p:sp>
      <p:sp>
        <p:nvSpPr>
          <p:cNvPr id="10" name="Text 6"/>
          <p:cNvSpPr/>
          <p:nvPr/>
        </p:nvSpPr>
        <p:spPr>
          <a:xfrm>
            <a:off x="1814513" y="1883688"/>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Eligibility</a:t>
            </a:r>
            <a:endParaRPr lang="en-US" sz="1701" dirty="0"/>
          </a:p>
        </p:txBody>
      </p:sp>
      <p:sp>
        <p:nvSpPr>
          <p:cNvPr id="11" name="Text 7"/>
          <p:cNvSpPr/>
          <p:nvPr/>
        </p:nvSpPr>
        <p:spPr>
          <a:xfrm>
            <a:off x="1814513" y="2257187"/>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Unemployed, under-employed, and at-risk youth ages 16-24, residing in Illinois, eligible to work upon program completion.</a:t>
            </a:r>
            <a:endParaRPr lang="en-US" sz="1361" dirty="0"/>
          </a:p>
        </p:txBody>
      </p:sp>
      <p:sp>
        <p:nvSpPr>
          <p:cNvPr id="12" name="Shape 8"/>
          <p:cNvSpPr/>
          <p:nvPr/>
        </p:nvSpPr>
        <p:spPr>
          <a:xfrm>
            <a:off x="1035546" y="3533061"/>
            <a:ext cx="604837" cy="22860"/>
          </a:xfrm>
          <a:prstGeom prst="roundRect">
            <a:avLst>
              <a:gd name="adj" fmla="val 317520"/>
            </a:avLst>
          </a:prstGeom>
          <a:solidFill>
            <a:srgbClr val="BDB8DF"/>
          </a:solidFill>
          <a:ln/>
        </p:spPr>
      </p:sp>
      <p:sp>
        <p:nvSpPr>
          <p:cNvPr id="13" name="Shape 9"/>
          <p:cNvSpPr/>
          <p:nvPr/>
        </p:nvSpPr>
        <p:spPr>
          <a:xfrm>
            <a:off x="669667" y="3350181"/>
            <a:ext cx="388739" cy="388739"/>
          </a:xfrm>
          <a:prstGeom prst="roundRect">
            <a:avLst>
              <a:gd name="adj" fmla="val 18672"/>
            </a:avLst>
          </a:prstGeom>
          <a:solidFill>
            <a:srgbClr val="E9E6FA"/>
          </a:solidFill>
          <a:ln w="7620">
            <a:solidFill>
              <a:srgbClr val="BDB8DF"/>
            </a:solidFill>
            <a:prstDash val="solid"/>
          </a:ln>
        </p:spPr>
      </p:sp>
      <p:sp>
        <p:nvSpPr>
          <p:cNvPr id="14" name="Text 10"/>
          <p:cNvSpPr/>
          <p:nvPr/>
        </p:nvSpPr>
        <p:spPr>
          <a:xfrm>
            <a:off x="789325" y="3414951"/>
            <a:ext cx="149304"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2</a:t>
            </a:r>
            <a:endParaRPr lang="en-US" sz="2041" dirty="0"/>
          </a:p>
        </p:txBody>
      </p:sp>
      <p:sp>
        <p:nvSpPr>
          <p:cNvPr id="15" name="Text 11"/>
          <p:cNvSpPr/>
          <p:nvPr/>
        </p:nvSpPr>
        <p:spPr>
          <a:xfrm>
            <a:off x="1814513" y="3328630"/>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Program Design</a:t>
            </a:r>
            <a:endParaRPr lang="en-US" sz="1701" dirty="0"/>
          </a:p>
        </p:txBody>
      </p:sp>
      <p:sp>
        <p:nvSpPr>
          <p:cNvPr id="16" name="Text 12"/>
          <p:cNvSpPr/>
          <p:nvPr/>
        </p:nvSpPr>
        <p:spPr>
          <a:xfrm>
            <a:off x="1814513" y="3702129"/>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Mix of academic, employability, and technical skills through contextualized instruction, involving educators and business leaders.</a:t>
            </a:r>
            <a:endParaRPr lang="en-US" sz="1361" dirty="0"/>
          </a:p>
        </p:txBody>
      </p:sp>
      <p:sp>
        <p:nvSpPr>
          <p:cNvPr id="17" name="Shape 13"/>
          <p:cNvSpPr/>
          <p:nvPr/>
        </p:nvSpPr>
        <p:spPr>
          <a:xfrm>
            <a:off x="1035546" y="4978003"/>
            <a:ext cx="604837" cy="22860"/>
          </a:xfrm>
          <a:prstGeom prst="roundRect">
            <a:avLst>
              <a:gd name="adj" fmla="val 317520"/>
            </a:avLst>
          </a:prstGeom>
          <a:solidFill>
            <a:srgbClr val="BDB8DF"/>
          </a:solidFill>
          <a:ln/>
        </p:spPr>
      </p:sp>
      <p:sp>
        <p:nvSpPr>
          <p:cNvPr id="18" name="Shape 14"/>
          <p:cNvSpPr/>
          <p:nvPr/>
        </p:nvSpPr>
        <p:spPr>
          <a:xfrm>
            <a:off x="669667" y="4795123"/>
            <a:ext cx="388739" cy="388739"/>
          </a:xfrm>
          <a:prstGeom prst="roundRect">
            <a:avLst>
              <a:gd name="adj" fmla="val 18672"/>
            </a:avLst>
          </a:prstGeom>
          <a:solidFill>
            <a:srgbClr val="E9E6FA"/>
          </a:solidFill>
          <a:ln w="7620">
            <a:solidFill>
              <a:srgbClr val="BDB8DF"/>
            </a:solidFill>
            <a:prstDash val="solid"/>
          </a:ln>
        </p:spPr>
      </p:sp>
      <p:sp>
        <p:nvSpPr>
          <p:cNvPr id="19" name="Text 15"/>
          <p:cNvSpPr/>
          <p:nvPr/>
        </p:nvSpPr>
        <p:spPr>
          <a:xfrm>
            <a:off x="790277" y="4859893"/>
            <a:ext cx="14751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3</a:t>
            </a:r>
            <a:endParaRPr lang="en-US" sz="2041" dirty="0"/>
          </a:p>
        </p:txBody>
      </p:sp>
      <p:sp>
        <p:nvSpPr>
          <p:cNvPr id="20" name="Text 16"/>
          <p:cNvSpPr/>
          <p:nvPr/>
        </p:nvSpPr>
        <p:spPr>
          <a:xfrm>
            <a:off x="1814513" y="4773573"/>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Credentials</a:t>
            </a:r>
            <a:endParaRPr lang="en-US" sz="1701" dirty="0"/>
          </a:p>
        </p:txBody>
      </p:sp>
      <p:sp>
        <p:nvSpPr>
          <p:cNvPr id="21" name="Text 17"/>
          <p:cNvSpPr/>
          <p:nvPr/>
        </p:nvSpPr>
        <p:spPr>
          <a:xfrm>
            <a:off x="1814513" y="5147072"/>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Industry-recognized credentials, licenses, degrees, or entry into Registered Apprenticeship Programs.</a:t>
            </a:r>
            <a:endParaRPr lang="en-US" sz="1361" dirty="0"/>
          </a:p>
        </p:txBody>
      </p:sp>
      <p:sp>
        <p:nvSpPr>
          <p:cNvPr id="22" name="Shape 18"/>
          <p:cNvSpPr/>
          <p:nvPr/>
        </p:nvSpPr>
        <p:spPr>
          <a:xfrm>
            <a:off x="1035546" y="6422946"/>
            <a:ext cx="604837" cy="22860"/>
          </a:xfrm>
          <a:prstGeom prst="roundRect">
            <a:avLst>
              <a:gd name="adj" fmla="val 317520"/>
            </a:avLst>
          </a:prstGeom>
          <a:solidFill>
            <a:srgbClr val="BDB8DF"/>
          </a:solidFill>
          <a:ln/>
        </p:spPr>
      </p:sp>
      <p:sp>
        <p:nvSpPr>
          <p:cNvPr id="23" name="Shape 19"/>
          <p:cNvSpPr/>
          <p:nvPr/>
        </p:nvSpPr>
        <p:spPr>
          <a:xfrm>
            <a:off x="669667" y="6240066"/>
            <a:ext cx="388739" cy="388739"/>
          </a:xfrm>
          <a:prstGeom prst="roundRect">
            <a:avLst>
              <a:gd name="adj" fmla="val 18672"/>
            </a:avLst>
          </a:prstGeom>
          <a:solidFill>
            <a:srgbClr val="E9E6FA"/>
          </a:solidFill>
          <a:ln w="7620">
            <a:solidFill>
              <a:srgbClr val="BDB8DF"/>
            </a:solidFill>
            <a:prstDash val="solid"/>
          </a:ln>
        </p:spPr>
      </p:sp>
      <p:sp>
        <p:nvSpPr>
          <p:cNvPr id="24" name="Text 20"/>
          <p:cNvSpPr/>
          <p:nvPr/>
        </p:nvSpPr>
        <p:spPr>
          <a:xfrm>
            <a:off x="784562" y="6304836"/>
            <a:ext cx="15894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4</a:t>
            </a:r>
            <a:endParaRPr lang="en-US" sz="2041" dirty="0"/>
          </a:p>
        </p:txBody>
      </p:sp>
      <p:sp>
        <p:nvSpPr>
          <p:cNvPr id="25" name="Text 21"/>
          <p:cNvSpPr/>
          <p:nvPr/>
        </p:nvSpPr>
        <p:spPr>
          <a:xfrm>
            <a:off x="1814513" y="6218515"/>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Work Experience</a:t>
            </a:r>
            <a:endParaRPr lang="en-US" sz="1701" dirty="0"/>
          </a:p>
        </p:txBody>
      </p:sp>
      <p:sp>
        <p:nvSpPr>
          <p:cNvPr id="26" name="Text 22"/>
          <p:cNvSpPr/>
          <p:nvPr/>
        </p:nvSpPr>
        <p:spPr>
          <a:xfrm>
            <a:off x="1814513" y="6592014"/>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Opportunities for paid or unpaid work experiences, internships, pre-apprenticeships, or apprenticeships.</a:t>
            </a:r>
            <a:endParaRPr lang="en-US" sz="136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14630400" cy="2423874"/>
          </a:xfrm>
          <a:prstGeom prst="rect">
            <a:avLst/>
          </a:prstGeom>
        </p:spPr>
      </p:pic>
      <p:sp>
        <p:nvSpPr>
          <p:cNvPr id="5" name="Text 1"/>
          <p:cNvSpPr/>
          <p:nvPr/>
        </p:nvSpPr>
        <p:spPr>
          <a:xfrm>
            <a:off x="2018824" y="3111222"/>
            <a:ext cx="8680609" cy="606028"/>
          </a:xfrm>
          <a:prstGeom prst="rect">
            <a:avLst/>
          </a:prstGeom>
          <a:noFill/>
          <a:ln/>
        </p:spPr>
        <p:txBody>
          <a:bodyPr wrap="none" rtlCol="0" anchor="t"/>
          <a:lstStyle/>
          <a:p>
            <a:pPr marL="0" indent="0">
              <a:lnSpc>
                <a:spcPts val="4772"/>
              </a:lnSpc>
              <a:buNone/>
            </a:pPr>
            <a:r>
              <a:rPr lang="en-US" sz="3817" b="1" dirty="0">
                <a:solidFill>
                  <a:srgbClr val="231971"/>
                </a:solidFill>
                <a:latin typeface="Outfit" pitchFamily="34" charset="0"/>
                <a:ea typeface="Outfit" pitchFamily="34" charset="-122"/>
                <a:cs typeface="Outfit" pitchFamily="34" charset="-120"/>
              </a:rPr>
              <a:t>Partnerships and Resource Leveraging</a:t>
            </a:r>
            <a:endParaRPr lang="en-US" sz="3817" dirty="0"/>
          </a:p>
        </p:txBody>
      </p:sp>
      <p:pic>
        <p:nvPicPr>
          <p:cNvPr id="6" name="Image 2" descr="preencoded.png"/>
          <p:cNvPicPr>
            <a:picLocks noChangeAspect="1"/>
          </p:cNvPicPr>
          <p:nvPr/>
        </p:nvPicPr>
        <p:blipFill>
          <a:blip r:embed="rId5"/>
          <a:stretch>
            <a:fillRect/>
          </a:stretch>
        </p:blipFill>
        <p:spPr>
          <a:xfrm>
            <a:off x="2018824" y="4008120"/>
            <a:ext cx="2648188" cy="775573"/>
          </a:xfrm>
          <a:prstGeom prst="rect">
            <a:avLst/>
          </a:prstGeom>
        </p:spPr>
      </p:pic>
      <p:sp>
        <p:nvSpPr>
          <p:cNvPr id="7" name="Text 2"/>
          <p:cNvSpPr/>
          <p:nvPr/>
        </p:nvSpPr>
        <p:spPr>
          <a:xfrm>
            <a:off x="2212658" y="5074563"/>
            <a:ext cx="2260521" cy="606028"/>
          </a:xfrm>
          <a:prstGeom prst="rect">
            <a:avLst/>
          </a:prstGeom>
          <a:noFill/>
          <a:ln/>
        </p:spPr>
        <p:txBody>
          <a:bodyPr wrap="square" rtlCol="0" anchor="t"/>
          <a:lstStyle/>
          <a:p>
            <a:pPr marL="0" indent="0" algn="l">
              <a:lnSpc>
                <a:spcPts val="2386"/>
              </a:lnSpc>
              <a:buNone/>
            </a:pPr>
            <a:r>
              <a:rPr lang="en-US" sz="1909" b="1" dirty="0">
                <a:solidFill>
                  <a:srgbClr val="2A2742"/>
                </a:solidFill>
                <a:latin typeface="Outfit" pitchFamily="34" charset="0"/>
                <a:ea typeface="Outfit" pitchFamily="34" charset="-122"/>
                <a:cs typeface="Outfit" pitchFamily="34" charset="-120"/>
              </a:rPr>
              <a:t>Employer Partnerships</a:t>
            </a:r>
            <a:endParaRPr lang="en-US" sz="1909" dirty="0"/>
          </a:p>
        </p:txBody>
      </p:sp>
      <p:sp>
        <p:nvSpPr>
          <p:cNvPr id="8" name="Text 3"/>
          <p:cNvSpPr/>
          <p:nvPr/>
        </p:nvSpPr>
        <p:spPr>
          <a:xfrm>
            <a:off x="2212658" y="5796915"/>
            <a:ext cx="2260521" cy="1551384"/>
          </a:xfrm>
          <a:prstGeom prst="rect">
            <a:avLst/>
          </a:prstGeom>
          <a:noFill/>
          <a:ln/>
        </p:spPr>
        <p:txBody>
          <a:bodyPr wrap="square" rtlCol="0" anchor="t"/>
          <a:lstStyle/>
          <a:p>
            <a:pPr marL="0" indent="0" algn="l">
              <a:lnSpc>
                <a:spcPts val="2443"/>
              </a:lnSpc>
              <a:buNone/>
            </a:pPr>
            <a:r>
              <a:rPr lang="en-US" sz="1527" dirty="0">
                <a:solidFill>
                  <a:srgbClr val="2A2742"/>
                </a:solidFill>
                <a:latin typeface="Arimo" pitchFamily="34" charset="0"/>
                <a:ea typeface="Arimo" pitchFamily="34" charset="-122"/>
                <a:cs typeface="Arimo" pitchFamily="34" charset="-120"/>
              </a:rPr>
              <a:t>Collaborations with local employers to identify specific skillsets needed and develop training strategies.</a:t>
            </a:r>
            <a:endParaRPr lang="en-US" sz="1527" dirty="0"/>
          </a:p>
        </p:txBody>
      </p:sp>
      <p:pic>
        <p:nvPicPr>
          <p:cNvPr id="9" name="Image 3" descr="preencoded.png"/>
          <p:cNvPicPr>
            <a:picLocks noChangeAspect="1"/>
          </p:cNvPicPr>
          <p:nvPr/>
        </p:nvPicPr>
        <p:blipFill>
          <a:blip r:embed="rId6"/>
          <a:stretch>
            <a:fillRect/>
          </a:stretch>
        </p:blipFill>
        <p:spPr>
          <a:xfrm>
            <a:off x="4667012" y="4008120"/>
            <a:ext cx="2648188" cy="775573"/>
          </a:xfrm>
          <a:prstGeom prst="rect">
            <a:avLst/>
          </a:prstGeom>
        </p:spPr>
      </p:pic>
      <p:sp>
        <p:nvSpPr>
          <p:cNvPr id="10" name="Text 4"/>
          <p:cNvSpPr/>
          <p:nvPr/>
        </p:nvSpPr>
        <p:spPr>
          <a:xfrm>
            <a:off x="4860846" y="5074563"/>
            <a:ext cx="2260521" cy="606028"/>
          </a:xfrm>
          <a:prstGeom prst="rect">
            <a:avLst/>
          </a:prstGeom>
          <a:noFill/>
          <a:ln/>
        </p:spPr>
        <p:txBody>
          <a:bodyPr wrap="square" rtlCol="0" anchor="t"/>
          <a:lstStyle/>
          <a:p>
            <a:pPr marL="0" indent="0" algn="l">
              <a:lnSpc>
                <a:spcPts val="2386"/>
              </a:lnSpc>
              <a:buNone/>
            </a:pPr>
            <a:r>
              <a:rPr lang="en-US" sz="1909" b="1" dirty="0">
                <a:solidFill>
                  <a:srgbClr val="2A2742"/>
                </a:solidFill>
                <a:latin typeface="Outfit" pitchFamily="34" charset="0"/>
                <a:ea typeface="Outfit" pitchFamily="34" charset="-122"/>
                <a:cs typeface="Outfit" pitchFamily="34" charset="-120"/>
              </a:rPr>
              <a:t>Educational Partnerships</a:t>
            </a:r>
            <a:endParaRPr lang="en-US" sz="1909" dirty="0"/>
          </a:p>
        </p:txBody>
      </p:sp>
      <p:sp>
        <p:nvSpPr>
          <p:cNvPr id="11" name="Text 5"/>
          <p:cNvSpPr/>
          <p:nvPr/>
        </p:nvSpPr>
        <p:spPr>
          <a:xfrm>
            <a:off x="4860846" y="5796915"/>
            <a:ext cx="2260521" cy="1241108"/>
          </a:xfrm>
          <a:prstGeom prst="rect">
            <a:avLst/>
          </a:prstGeom>
          <a:noFill/>
          <a:ln/>
        </p:spPr>
        <p:txBody>
          <a:bodyPr wrap="square" rtlCol="0" anchor="t"/>
          <a:lstStyle/>
          <a:p>
            <a:pPr marL="0" indent="0" algn="l">
              <a:lnSpc>
                <a:spcPts val="2443"/>
              </a:lnSpc>
              <a:buNone/>
            </a:pPr>
            <a:r>
              <a:rPr lang="en-US" sz="1527" dirty="0">
                <a:solidFill>
                  <a:srgbClr val="2A2742"/>
                </a:solidFill>
                <a:latin typeface="Arimo" pitchFamily="34" charset="0"/>
                <a:ea typeface="Arimo" pitchFamily="34" charset="-122"/>
                <a:cs typeface="Arimo" pitchFamily="34" charset="-120"/>
              </a:rPr>
              <a:t>Involvement of educators in program design, especially for youth-focused initiatives.</a:t>
            </a:r>
            <a:endParaRPr lang="en-US" sz="1527" dirty="0"/>
          </a:p>
        </p:txBody>
      </p:sp>
      <p:pic>
        <p:nvPicPr>
          <p:cNvPr id="12" name="Image 4" descr="preencoded.png"/>
          <p:cNvPicPr>
            <a:picLocks noChangeAspect="1"/>
          </p:cNvPicPr>
          <p:nvPr/>
        </p:nvPicPr>
        <p:blipFill>
          <a:blip r:embed="rId7"/>
          <a:stretch>
            <a:fillRect/>
          </a:stretch>
        </p:blipFill>
        <p:spPr>
          <a:xfrm>
            <a:off x="7315200" y="4008120"/>
            <a:ext cx="2648188" cy="775573"/>
          </a:xfrm>
          <a:prstGeom prst="rect">
            <a:avLst/>
          </a:prstGeom>
        </p:spPr>
      </p:pic>
      <p:sp>
        <p:nvSpPr>
          <p:cNvPr id="13" name="Text 6"/>
          <p:cNvSpPr/>
          <p:nvPr/>
        </p:nvSpPr>
        <p:spPr>
          <a:xfrm>
            <a:off x="7509034" y="5074563"/>
            <a:ext cx="2260521" cy="606028"/>
          </a:xfrm>
          <a:prstGeom prst="rect">
            <a:avLst/>
          </a:prstGeom>
          <a:noFill/>
          <a:ln/>
        </p:spPr>
        <p:txBody>
          <a:bodyPr wrap="square" rtlCol="0" anchor="t"/>
          <a:lstStyle/>
          <a:p>
            <a:pPr marL="0" indent="0" algn="l">
              <a:lnSpc>
                <a:spcPts val="2386"/>
              </a:lnSpc>
              <a:buNone/>
            </a:pPr>
            <a:r>
              <a:rPr lang="en-US" sz="1909" b="1" dirty="0">
                <a:solidFill>
                  <a:srgbClr val="2A2742"/>
                </a:solidFill>
                <a:latin typeface="Outfit" pitchFamily="34" charset="0"/>
                <a:ea typeface="Outfit" pitchFamily="34" charset="-122"/>
                <a:cs typeface="Outfit" pitchFamily="34" charset="-120"/>
              </a:rPr>
              <a:t>Resource Integration</a:t>
            </a:r>
            <a:endParaRPr lang="en-US" sz="1909" dirty="0"/>
          </a:p>
        </p:txBody>
      </p:sp>
      <p:sp>
        <p:nvSpPr>
          <p:cNvPr id="14" name="Text 7"/>
          <p:cNvSpPr/>
          <p:nvPr/>
        </p:nvSpPr>
        <p:spPr>
          <a:xfrm>
            <a:off x="7509034" y="5796915"/>
            <a:ext cx="2260521" cy="1551384"/>
          </a:xfrm>
          <a:prstGeom prst="rect">
            <a:avLst/>
          </a:prstGeom>
          <a:noFill/>
          <a:ln/>
        </p:spPr>
        <p:txBody>
          <a:bodyPr wrap="square" rtlCol="0" anchor="t"/>
          <a:lstStyle/>
          <a:p>
            <a:pPr marL="0" indent="0" algn="l">
              <a:lnSpc>
                <a:spcPts val="2443"/>
              </a:lnSpc>
              <a:buNone/>
            </a:pPr>
            <a:r>
              <a:rPr lang="en-US" sz="1527" dirty="0">
                <a:solidFill>
                  <a:srgbClr val="2A2742"/>
                </a:solidFill>
                <a:latin typeface="Arimo" pitchFamily="34" charset="0"/>
                <a:ea typeface="Arimo" pitchFamily="34" charset="-122"/>
                <a:cs typeface="Arimo" pitchFamily="34" charset="-120"/>
              </a:rPr>
              <a:t>Demonstration of capacity to administer components through JTED funding and leveraged/braided resources.</a:t>
            </a:r>
            <a:endParaRPr lang="en-US" sz="1527" dirty="0"/>
          </a:p>
        </p:txBody>
      </p:sp>
      <p:pic>
        <p:nvPicPr>
          <p:cNvPr id="15" name="Image 5" descr="preencoded.png"/>
          <p:cNvPicPr>
            <a:picLocks noChangeAspect="1"/>
          </p:cNvPicPr>
          <p:nvPr/>
        </p:nvPicPr>
        <p:blipFill>
          <a:blip r:embed="rId8"/>
          <a:stretch>
            <a:fillRect/>
          </a:stretch>
        </p:blipFill>
        <p:spPr>
          <a:xfrm>
            <a:off x="9963388" y="4008120"/>
            <a:ext cx="2648188" cy="775573"/>
          </a:xfrm>
          <a:prstGeom prst="rect">
            <a:avLst/>
          </a:prstGeom>
        </p:spPr>
      </p:pic>
      <p:sp>
        <p:nvSpPr>
          <p:cNvPr id="16" name="Text 8"/>
          <p:cNvSpPr/>
          <p:nvPr/>
        </p:nvSpPr>
        <p:spPr>
          <a:xfrm>
            <a:off x="10157222" y="5074563"/>
            <a:ext cx="2260521" cy="606028"/>
          </a:xfrm>
          <a:prstGeom prst="rect">
            <a:avLst/>
          </a:prstGeom>
          <a:noFill/>
          <a:ln/>
        </p:spPr>
        <p:txBody>
          <a:bodyPr wrap="square" rtlCol="0" anchor="t"/>
          <a:lstStyle/>
          <a:p>
            <a:pPr marL="0" indent="0" algn="l">
              <a:lnSpc>
                <a:spcPts val="2386"/>
              </a:lnSpc>
              <a:buNone/>
            </a:pPr>
            <a:r>
              <a:rPr lang="en-US" sz="1909" b="1" dirty="0">
                <a:solidFill>
                  <a:srgbClr val="2A2742"/>
                </a:solidFill>
                <a:latin typeface="Outfit" pitchFamily="34" charset="0"/>
                <a:ea typeface="Outfit" pitchFamily="34" charset="-122"/>
                <a:cs typeface="Outfit" pitchFamily="34" charset="-120"/>
              </a:rPr>
              <a:t>Community Support</a:t>
            </a:r>
            <a:endParaRPr lang="en-US" sz="1909" dirty="0"/>
          </a:p>
        </p:txBody>
      </p:sp>
      <p:sp>
        <p:nvSpPr>
          <p:cNvPr id="17" name="Text 9"/>
          <p:cNvSpPr/>
          <p:nvPr/>
        </p:nvSpPr>
        <p:spPr>
          <a:xfrm>
            <a:off x="10157222" y="5796915"/>
            <a:ext cx="2260521" cy="1551384"/>
          </a:xfrm>
          <a:prstGeom prst="rect">
            <a:avLst/>
          </a:prstGeom>
          <a:noFill/>
          <a:ln/>
        </p:spPr>
        <p:txBody>
          <a:bodyPr wrap="square" rtlCol="0" anchor="t"/>
          <a:lstStyle/>
          <a:p>
            <a:pPr marL="0" indent="0" algn="l">
              <a:lnSpc>
                <a:spcPts val="2443"/>
              </a:lnSpc>
              <a:buNone/>
            </a:pPr>
            <a:r>
              <a:rPr lang="en-US" sz="1527" dirty="0">
                <a:solidFill>
                  <a:srgbClr val="2A2742"/>
                </a:solidFill>
                <a:latin typeface="Arimo" pitchFamily="34" charset="0"/>
                <a:ea typeface="Arimo" pitchFamily="34" charset="-122"/>
                <a:cs typeface="Arimo" pitchFamily="34" charset="-120"/>
              </a:rPr>
              <a:t>Partnerships to support and commit to leveraging resources for education, training, and employment identification.</a:t>
            </a:r>
            <a:endParaRPr lang="en-US" sz="1527"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091238" y="799148"/>
            <a:ext cx="6591300"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Equity-Focused Program Culture</a:t>
            </a:r>
            <a:endParaRPr lang="en-US" sz="3402" dirty="0"/>
          </a:p>
        </p:txBody>
      </p:sp>
      <p:sp>
        <p:nvSpPr>
          <p:cNvPr id="6" name="Shape 2"/>
          <p:cNvSpPr/>
          <p:nvPr/>
        </p:nvSpPr>
        <p:spPr>
          <a:xfrm>
            <a:off x="6091238" y="1792724"/>
            <a:ext cx="388739" cy="388739"/>
          </a:xfrm>
          <a:prstGeom prst="roundRect">
            <a:avLst>
              <a:gd name="adj" fmla="val 18672"/>
            </a:avLst>
          </a:prstGeom>
          <a:solidFill>
            <a:srgbClr val="E9E6FA"/>
          </a:solidFill>
          <a:ln w="7620">
            <a:solidFill>
              <a:srgbClr val="BDB8DF"/>
            </a:solidFill>
            <a:prstDash val="solid"/>
          </a:ln>
        </p:spPr>
      </p:sp>
      <p:sp>
        <p:nvSpPr>
          <p:cNvPr id="7" name="Text 3"/>
          <p:cNvSpPr/>
          <p:nvPr/>
        </p:nvSpPr>
        <p:spPr>
          <a:xfrm>
            <a:off x="6234946" y="1857494"/>
            <a:ext cx="101203"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1</a:t>
            </a:r>
            <a:endParaRPr lang="en-US" sz="2041" dirty="0"/>
          </a:p>
        </p:txBody>
      </p:sp>
      <p:sp>
        <p:nvSpPr>
          <p:cNvPr id="8" name="Text 4"/>
          <p:cNvSpPr/>
          <p:nvPr/>
        </p:nvSpPr>
        <p:spPr>
          <a:xfrm>
            <a:off x="6652736" y="1792724"/>
            <a:ext cx="4690705"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Access, Enrollment, Completion, and Retention</a:t>
            </a:r>
            <a:endParaRPr lang="en-US" sz="1701" dirty="0"/>
          </a:p>
        </p:txBody>
      </p:sp>
      <p:sp>
        <p:nvSpPr>
          <p:cNvPr id="9" name="Text 5"/>
          <p:cNvSpPr/>
          <p:nvPr/>
        </p:nvSpPr>
        <p:spPr>
          <a:xfrm>
            <a:off x="6652736" y="2166223"/>
            <a:ext cx="7372826" cy="829747"/>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Program will increase participants' access, enrollment, completion, and retention. This includes outlining strategies to address industry barriers for target populations in hiring, advancement, retention, and earning.</a:t>
            </a:r>
            <a:endParaRPr lang="en-US" sz="1361" dirty="0"/>
          </a:p>
        </p:txBody>
      </p:sp>
      <p:sp>
        <p:nvSpPr>
          <p:cNvPr id="10" name="Shape 6"/>
          <p:cNvSpPr/>
          <p:nvPr/>
        </p:nvSpPr>
        <p:spPr>
          <a:xfrm>
            <a:off x="6091238" y="3363039"/>
            <a:ext cx="388739" cy="388739"/>
          </a:xfrm>
          <a:prstGeom prst="roundRect">
            <a:avLst>
              <a:gd name="adj" fmla="val 18672"/>
            </a:avLst>
          </a:prstGeom>
          <a:solidFill>
            <a:srgbClr val="E9E6FA"/>
          </a:solidFill>
          <a:ln w="7620">
            <a:solidFill>
              <a:srgbClr val="BDB8DF"/>
            </a:solidFill>
            <a:prstDash val="solid"/>
          </a:ln>
        </p:spPr>
      </p:sp>
      <p:sp>
        <p:nvSpPr>
          <p:cNvPr id="11" name="Text 7"/>
          <p:cNvSpPr/>
          <p:nvPr/>
        </p:nvSpPr>
        <p:spPr>
          <a:xfrm>
            <a:off x="6210895" y="3427809"/>
            <a:ext cx="149304"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2</a:t>
            </a:r>
            <a:endParaRPr lang="en-US" sz="2041" dirty="0"/>
          </a:p>
        </p:txBody>
      </p:sp>
      <p:sp>
        <p:nvSpPr>
          <p:cNvPr id="12" name="Text 8"/>
          <p:cNvSpPr/>
          <p:nvPr/>
        </p:nvSpPr>
        <p:spPr>
          <a:xfrm>
            <a:off x="6652736" y="3363039"/>
            <a:ext cx="2650093"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Digital Skills Development</a:t>
            </a:r>
            <a:endParaRPr lang="en-US" sz="1701" dirty="0"/>
          </a:p>
        </p:txBody>
      </p:sp>
      <p:sp>
        <p:nvSpPr>
          <p:cNvPr id="13" name="Text 9"/>
          <p:cNvSpPr/>
          <p:nvPr/>
        </p:nvSpPr>
        <p:spPr>
          <a:xfrm>
            <a:off x="6652736" y="3736538"/>
            <a:ext cx="7372826" cy="829747"/>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Program develops digital skills aligned with the targeted industry/industries, including digital literacy, confidence, competence, use, and advanced skills.</a:t>
            </a:r>
            <a:endParaRPr lang="en-US" sz="1361" dirty="0"/>
          </a:p>
        </p:txBody>
      </p:sp>
      <p:sp>
        <p:nvSpPr>
          <p:cNvPr id="14" name="Shape 10"/>
          <p:cNvSpPr/>
          <p:nvPr/>
        </p:nvSpPr>
        <p:spPr>
          <a:xfrm>
            <a:off x="6091238" y="4933355"/>
            <a:ext cx="388739" cy="388739"/>
          </a:xfrm>
          <a:prstGeom prst="roundRect">
            <a:avLst>
              <a:gd name="adj" fmla="val 18672"/>
            </a:avLst>
          </a:prstGeom>
          <a:solidFill>
            <a:srgbClr val="E9E6FA"/>
          </a:solidFill>
          <a:ln w="7620">
            <a:solidFill>
              <a:srgbClr val="BDB8DF"/>
            </a:solidFill>
            <a:prstDash val="solid"/>
          </a:ln>
        </p:spPr>
      </p:sp>
      <p:sp>
        <p:nvSpPr>
          <p:cNvPr id="15" name="Text 11"/>
          <p:cNvSpPr/>
          <p:nvPr/>
        </p:nvSpPr>
        <p:spPr>
          <a:xfrm>
            <a:off x="6211848" y="4998125"/>
            <a:ext cx="14751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3</a:t>
            </a:r>
            <a:endParaRPr lang="en-US" sz="2041" dirty="0"/>
          </a:p>
        </p:txBody>
      </p:sp>
      <p:sp>
        <p:nvSpPr>
          <p:cNvPr id="16" name="Text 12"/>
          <p:cNvSpPr/>
          <p:nvPr/>
        </p:nvSpPr>
        <p:spPr>
          <a:xfrm>
            <a:off x="6652736" y="4933355"/>
            <a:ext cx="3641050"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Fostering a Welcoming Environment</a:t>
            </a:r>
            <a:endParaRPr lang="en-US" sz="1701" dirty="0"/>
          </a:p>
        </p:txBody>
      </p:sp>
      <p:sp>
        <p:nvSpPr>
          <p:cNvPr id="17" name="Text 13"/>
          <p:cNvSpPr/>
          <p:nvPr/>
        </p:nvSpPr>
        <p:spPr>
          <a:xfrm>
            <a:off x="6652736" y="5306854"/>
            <a:ext cx="7372826" cy="829747"/>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Strategies foster a shared identity in the program and a welcoming, inclusive environment. The focus on equity should be evident in all aspects of program design and partnerships.</a:t>
            </a:r>
            <a:endParaRPr lang="en-US" sz="1361" dirty="0"/>
          </a:p>
        </p:txBody>
      </p:sp>
      <p:sp>
        <p:nvSpPr>
          <p:cNvPr id="18" name="Shape 14"/>
          <p:cNvSpPr/>
          <p:nvPr/>
        </p:nvSpPr>
        <p:spPr>
          <a:xfrm>
            <a:off x="6091238" y="6503670"/>
            <a:ext cx="388739" cy="388739"/>
          </a:xfrm>
          <a:prstGeom prst="roundRect">
            <a:avLst>
              <a:gd name="adj" fmla="val 18672"/>
            </a:avLst>
          </a:prstGeom>
          <a:solidFill>
            <a:srgbClr val="E9E6FA"/>
          </a:solidFill>
          <a:ln w="7620">
            <a:solidFill>
              <a:srgbClr val="BDB8DF"/>
            </a:solidFill>
            <a:prstDash val="solid"/>
          </a:ln>
        </p:spPr>
      </p:sp>
      <p:sp>
        <p:nvSpPr>
          <p:cNvPr id="19" name="Text 15"/>
          <p:cNvSpPr/>
          <p:nvPr/>
        </p:nvSpPr>
        <p:spPr>
          <a:xfrm>
            <a:off x="6206133" y="6568440"/>
            <a:ext cx="15894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4</a:t>
            </a:r>
            <a:endParaRPr lang="en-US" sz="2041" dirty="0"/>
          </a:p>
        </p:txBody>
      </p:sp>
      <p:sp>
        <p:nvSpPr>
          <p:cNvPr id="20" name="Text 16"/>
          <p:cNvSpPr/>
          <p:nvPr/>
        </p:nvSpPr>
        <p:spPr>
          <a:xfrm>
            <a:off x="6652736" y="6503670"/>
            <a:ext cx="3574494"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Successful Transition and Retention</a:t>
            </a:r>
            <a:endParaRPr lang="en-US" sz="1701" dirty="0"/>
          </a:p>
        </p:txBody>
      </p:sp>
      <p:sp>
        <p:nvSpPr>
          <p:cNvPr id="21" name="Text 17"/>
          <p:cNvSpPr/>
          <p:nvPr/>
        </p:nvSpPr>
        <p:spPr>
          <a:xfrm>
            <a:off x="6652736" y="6877169"/>
            <a:ext cx="7372826"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The focus on equity should be evident in all aspects of program design and partnerships, including successful transition and retention.</a:t>
            </a:r>
            <a:endParaRPr lang="en-US" sz="136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1417558"/>
            <a:ext cx="7640003"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Outreach and Recruitment</a:t>
            </a:r>
            <a:endParaRPr lang="en-US" sz="4860" dirty="0"/>
          </a:p>
        </p:txBody>
      </p:sp>
      <p:sp>
        <p:nvSpPr>
          <p:cNvPr id="5" name="Text 2"/>
          <p:cNvSpPr/>
          <p:nvPr/>
        </p:nvSpPr>
        <p:spPr>
          <a:xfrm>
            <a:off x="864037" y="2806184"/>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Strategies</a:t>
            </a:r>
            <a:endParaRPr lang="en-US" sz="2430" dirty="0"/>
          </a:p>
        </p:txBody>
      </p:sp>
      <p:sp>
        <p:nvSpPr>
          <p:cNvPr id="6" name="Text 3"/>
          <p:cNvSpPr/>
          <p:nvPr/>
        </p:nvSpPr>
        <p:spPr>
          <a:xfrm>
            <a:off x="864037" y="3438763"/>
            <a:ext cx="3898821" cy="2765346"/>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Plan for recruitment and outreach strategies to attract adults or youth to the programs. The outreach plan must align with data analysis that demonstrates the population to be served.</a:t>
            </a:r>
            <a:endParaRPr lang="en-US" sz="1944" dirty="0"/>
          </a:p>
        </p:txBody>
      </p:sp>
      <p:sp>
        <p:nvSpPr>
          <p:cNvPr id="7" name="Text 4"/>
          <p:cNvSpPr/>
          <p:nvPr/>
        </p:nvSpPr>
        <p:spPr>
          <a:xfrm>
            <a:off x="5372695" y="2806184"/>
            <a:ext cx="3355538"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Fairness and Inclusivity</a:t>
            </a:r>
            <a:endParaRPr lang="en-US" sz="2430" dirty="0"/>
          </a:p>
        </p:txBody>
      </p:sp>
      <p:sp>
        <p:nvSpPr>
          <p:cNvPr id="8" name="Text 5"/>
          <p:cNvSpPr/>
          <p:nvPr/>
        </p:nvSpPr>
        <p:spPr>
          <a:xfrm>
            <a:off x="5372695" y="3438763"/>
            <a:ext cx="3898821" cy="2765346"/>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Process that ensure fairness and inclusivity towards eligible participants. The outreach plan must consider cultural relevance and identify occupational disparities.</a:t>
            </a:r>
            <a:endParaRPr lang="en-US" sz="1944" dirty="0"/>
          </a:p>
        </p:txBody>
      </p:sp>
      <p:sp>
        <p:nvSpPr>
          <p:cNvPr id="9" name="Text 6"/>
          <p:cNvSpPr/>
          <p:nvPr/>
        </p:nvSpPr>
        <p:spPr>
          <a:xfrm>
            <a:off x="9881354" y="2806184"/>
            <a:ext cx="3898821" cy="771525"/>
          </a:xfrm>
          <a:prstGeom prst="rect">
            <a:avLst/>
          </a:prstGeom>
          <a:noFill/>
          <a:ln/>
        </p:spPr>
        <p:txBody>
          <a:bodyPr wrap="squar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Culturally Relevant Content</a:t>
            </a:r>
            <a:endParaRPr lang="en-US" sz="2430" dirty="0"/>
          </a:p>
        </p:txBody>
      </p:sp>
      <p:sp>
        <p:nvSpPr>
          <p:cNvPr id="10" name="Text 7"/>
          <p:cNvSpPr/>
          <p:nvPr/>
        </p:nvSpPr>
        <p:spPr>
          <a:xfrm>
            <a:off x="9881354" y="3438763"/>
            <a:ext cx="3898821" cy="2765346"/>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Methods of establishing relationships and engage individuals in the targeted and priority population, and how culturally relevant content will be utilized to inform individuals on the opportunities available.</a:t>
            </a:r>
            <a:endParaRPr lang="en-US" sz="1944"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091238" y="1019413"/>
            <a:ext cx="4594860"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Employer Engagement</a:t>
            </a:r>
            <a:endParaRPr lang="en-US" sz="3402" dirty="0"/>
          </a:p>
        </p:txBody>
      </p:sp>
      <p:sp>
        <p:nvSpPr>
          <p:cNvPr id="6" name="Shape 2"/>
          <p:cNvSpPr/>
          <p:nvPr/>
        </p:nvSpPr>
        <p:spPr>
          <a:xfrm>
            <a:off x="6091238" y="1818680"/>
            <a:ext cx="7934325" cy="1287423"/>
          </a:xfrm>
          <a:prstGeom prst="roundRect">
            <a:avLst>
              <a:gd name="adj" fmla="val 5638"/>
            </a:avLst>
          </a:prstGeom>
          <a:solidFill>
            <a:srgbClr val="E9E6FA"/>
          </a:solidFill>
          <a:ln w="7620">
            <a:solidFill>
              <a:srgbClr val="BDB8DF"/>
            </a:solidFill>
            <a:prstDash val="solid"/>
          </a:ln>
        </p:spPr>
      </p:sp>
      <p:sp>
        <p:nvSpPr>
          <p:cNvPr id="7" name="Text 3"/>
          <p:cNvSpPr/>
          <p:nvPr/>
        </p:nvSpPr>
        <p:spPr>
          <a:xfrm>
            <a:off x="6271617" y="1999059"/>
            <a:ext cx="3190042"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Understanding Employer Needs</a:t>
            </a:r>
            <a:endParaRPr lang="en-US" sz="1701" dirty="0"/>
          </a:p>
        </p:txBody>
      </p:sp>
      <p:sp>
        <p:nvSpPr>
          <p:cNvPr id="8" name="Text 4"/>
          <p:cNvSpPr/>
          <p:nvPr/>
        </p:nvSpPr>
        <p:spPr>
          <a:xfrm>
            <a:off x="6271617" y="2372558"/>
            <a:ext cx="7573566"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Surveying the business community to understand and establish a plan to address employer workforce needs, including digital skills to access and perform onsite and remote work.</a:t>
            </a:r>
            <a:endParaRPr lang="en-US" sz="1361" dirty="0"/>
          </a:p>
        </p:txBody>
      </p:sp>
      <p:sp>
        <p:nvSpPr>
          <p:cNvPr id="9" name="Shape 5"/>
          <p:cNvSpPr/>
          <p:nvPr/>
        </p:nvSpPr>
        <p:spPr>
          <a:xfrm>
            <a:off x="6091238" y="3278862"/>
            <a:ext cx="7934325" cy="1010841"/>
          </a:xfrm>
          <a:prstGeom prst="roundRect">
            <a:avLst>
              <a:gd name="adj" fmla="val 7181"/>
            </a:avLst>
          </a:prstGeom>
          <a:solidFill>
            <a:srgbClr val="E9E6FA"/>
          </a:solidFill>
          <a:ln w="7620">
            <a:solidFill>
              <a:srgbClr val="BDB8DF"/>
            </a:solidFill>
            <a:prstDash val="solid"/>
          </a:ln>
        </p:spPr>
      </p:sp>
      <p:sp>
        <p:nvSpPr>
          <p:cNvPr id="10" name="Text 6"/>
          <p:cNvSpPr/>
          <p:nvPr/>
        </p:nvSpPr>
        <p:spPr>
          <a:xfrm>
            <a:off x="6271617" y="3459242"/>
            <a:ext cx="3604736"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Expanding Business Service Activity</a:t>
            </a:r>
            <a:endParaRPr lang="en-US" sz="1701" dirty="0"/>
          </a:p>
        </p:txBody>
      </p:sp>
      <p:sp>
        <p:nvSpPr>
          <p:cNvPr id="11" name="Text 7"/>
          <p:cNvSpPr/>
          <p:nvPr/>
        </p:nvSpPr>
        <p:spPr>
          <a:xfrm>
            <a:off x="6271617" y="3832741"/>
            <a:ext cx="7573566" cy="276582"/>
          </a:xfrm>
          <a:prstGeom prst="rect">
            <a:avLst/>
          </a:prstGeom>
          <a:noFill/>
          <a:ln/>
        </p:spPr>
        <p:txBody>
          <a:bodyPr wrap="non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Work with economic development agencies to expand business service activity.</a:t>
            </a:r>
            <a:endParaRPr lang="en-US" sz="1361" dirty="0"/>
          </a:p>
        </p:txBody>
      </p:sp>
      <p:sp>
        <p:nvSpPr>
          <p:cNvPr id="12" name="Shape 8"/>
          <p:cNvSpPr/>
          <p:nvPr/>
        </p:nvSpPr>
        <p:spPr>
          <a:xfrm>
            <a:off x="6091238" y="4462463"/>
            <a:ext cx="7934325" cy="1287423"/>
          </a:xfrm>
          <a:prstGeom prst="roundRect">
            <a:avLst>
              <a:gd name="adj" fmla="val 5638"/>
            </a:avLst>
          </a:prstGeom>
          <a:solidFill>
            <a:srgbClr val="E9E6FA"/>
          </a:solidFill>
          <a:ln w="7620">
            <a:solidFill>
              <a:srgbClr val="BDB8DF"/>
            </a:solidFill>
            <a:prstDash val="solid"/>
          </a:ln>
        </p:spPr>
      </p:sp>
      <p:sp>
        <p:nvSpPr>
          <p:cNvPr id="13" name="Text 9"/>
          <p:cNvSpPr/>
          <p:nvPr/>
        </p:nvSpPr>
        <p:spPr>
          <a:xfrm>
            <a:off x="6271617" y="4642842"/>
            <a:ext cx="3278386"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Identifying Employer Challenges</a:t>
            </a:r>
            <a:endParaRPr lang="en-US" sz="1701" dirty="0"/>
          </a:p>
        </p:txBody>
      </p:sp>
      <p:sp>
        <p:nvSpPr>
          <p:cNvPr id="14" name="Text 10"/>
          <p:cNvSpPr/>
          <p:nvPr/>
        </p:nvSpPr>
        <p:spPr>
          <a:xfrm>
            <a:off x="6271617" y="5016341"/>
            <a:ext cx="7573566"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Utilize business services teams to meet with individual employers to learn more about employer hiring and training challenges.</a:t>
            </a:r>
            <a:endParaRPr lang="en-US" sz="1361" dirty="0"/>
          </a:p>
        </p:txBody>
      </p:sp>
      <p:sp>
        <p:nvSpPr>
          <p:cNvPr id="15" name="Shape 11"/>
          <p:cNvSpPr/>
          <p:nvPr/>
        </p:nvSpPr>
        <p:spPr>
          <a:xfrm>
            <a:off x="6091238" y="5922645"/>
            <a:ext cx="7934325" cy="1287423"/>
          </a:xfrm>
          <a:prstGeom prst="roundRect">
            <a:avLst>
              <a:gd name="adj" fmla="val 5638"/>
            </a:avLst>
          </a:prstGeom>
          <a:solidFill>
            <a:srgbClr val="E9E6FA"/>
          </a:solidFill>
          <a:ln w="7620">
            <a:solidFill>
              <a:srgbClr val="BDB8DF"/>
            </a:solidFill>
            <a:prstDash val="solid"/>
          </a:ln>
        </p:spPr>
      </p:sp>
      <p:sp>
        <p:nvSpPr>
          <p:cNvPr id="16" name="Text 12"/>
          <p:cNvSpPr/>
          <p:nvPr/>
        </p:nvSpPr>
        <p:spPr>
          <a:xfrm>
            <a:off x="6271617" y="6103025"/>
            <a:ext cx="2428994"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Leveraging Connections</a:t>
            </a:r>
            <a:endParaRPr lang="en-US" sz="1701" dirty="0"/>
          </a:p>
        </p:txBody>
      </p:sp>
      <p:sp>
        <p:nvSpPr>
          <p:cNvPr id="17" name="Text 13"/>
          <p:cNvSpPr/>
          <p:nvPr/>
        </p:nvSpPr>
        <p:spPr>
          <a:xfrm>
            <a:off x="6271617" y="6476524"/>
            <a:ext cx="7753946"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Leverage connections with Local Workforce Innovation Boards, industry associations, chambers of commerce or other networks to identify employers in need of a skilled workforce.</a:t>
            </a:r>
            <a:endParaRPr lang="en-US" sz="136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1018103"/>
            <a:ext cx="6172200"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Program Services</a:t>
            </a:r>
            <a:endParaRPr lang="en-US" sz="4860" dirty="0"/>
          </a:p>
        </p:txBody>
      </p:sp>
      <p:pic>
        <p:nvPicPr>
          <p:cNvPr id="5" name="Image 1" descr="preencoded.png"/>
          <p:cNvPicPr>
            <a:picLocks noChangeAspect="1"/>
          </p:cNvPicPr>
          <p:nvPr/>
        </p:nvPicPr>
        <p:blipFill>
          <a:blip r:embed="rId4"/>
          <a:stretch>
            <a:fillRect/>
          </a:stretch>
        </p:blipFill>
        <p:spPr>
          <a:xfrm>
            <a:off x="864037" y="2283381"/>
            <a:ext cx="4053840" cy="2505432"/>
          </a:xfrm>
          <a:prstGeom prst="rect">
            <a:avLst/>
          </a:prstGeom>
        </p:spPr>
      </p:pic>
      <p:sp>
        <p:nvSpPr>
          <p:cNvPr id="6" name="Text 2"/>
          <p:cNvSpPr/>
          <p:nvPr/>
        </p:nvSpPr>
        <p:spPr>
          <a:xfrm>
            <a:off x="864037" y="5097423"/>
            <a:ext cx="3554968" cy="385763"/>
          </a:xfrm>
          <a:prstGeom prst="rect">
            <a:avLst/>
          </a:prstGeom>
          <a:noFill/>
          <a:ln/>
        </p:spPr>
        <p:txBody>
          <a:bodyPr wrap="none" rtlCol="0" anchor="t"/>
          <a:lstStyle/>
          <a:p>
            <a:pPr marL="0" indent="0" algn="l">
              <a:lnSpc>
                <a:spcPts val="3038"/>
              </a:lnSpc>
              <a:buNone/>
            </a:pPr>
            <a:r>
              <a:rPr lang="en-US" sz="2430" b="1" dirty="0">
                <a:solidFill>
                  <a:srgbClr val="2A2742"/>
                </a:solidFill>
                <a:latin typeface="Outfit" pitchFamily="34" charset="0"/>
                <a:ea typeface="Outfit" pitchFamily="34" charset="-122"/>
                <a:cs typeface="Outfit" pitchFamily="34" charset="-120"/>
              </a:rPr>
              <a:t>Industry-Linked Training</a:t>
            </a:r>
            <a:endParaRPr lang="en-US" sz="2430" dirty="0"/>
          </a:p>
        </p:txBody>
      </p:sp>
      <p:sp>
        <p:nvSpPr>
          <p:cNvPr id="7" name="Text 3"/>
          <p:cNvSpPr/>
          <p:nvPr/>
        </p:nvSpPr>
        <p:spPr>
          <a:xfrm>
            <a:off x="864037" y="5631299"/>
            <a:ext cx="4053840" cy="1185148"/>
          </a:xfrm>
          <a:prstGeom prst="rect">
            <a:avLst/>
          </a:prstGeom>
          <a:noFill/>
          <a:ln/>
        </p:spPr>
        <p:txBody>
          <a:bodyPr wrap="square" rtlCol="0" anchor="t"/>
          <a:lstStyle/>
          <a:p>
            <a:pPr marL="0" indent="0" algn="l">
              <a:lnSpc>
                <a:spcPts val="3110"/>
              </a:lnSpc>
              <a:buNone/>
            </a:pPr>
            <a:r>
              <a:rPr lang="en-US" sz="1944" dirty="0">
                <a:solidFill>
                  <a:srgbClr val="2A2742"/>
                </a:solidFill>
                <a:latin typeface="Arimo" pitchFamily="34" charset="0"/>
                <a:ea typeface="Arimo" pitchFamily="34" charset="-122"/>
                <a:cs typeface="Arimo" pitchFamily="34" charset="-120"/>
              </a:rPr>
              <a:t>Provide skill training aligned with local industry needs to prepare participants for in-demand jobs.</a:t>
            </a:r>
            <a:endParaRPr lang="en-US" sz="1944" dirty="0"/>
          </a:p>
        </p:txBody>
      </p:sp>
      <p:pic>
        <p:nvPicPr>
          <p:cNvPr id="8" name="Image 2" descr="preencoded.png"/>
          <p:cNvPicPr>
            <a:picLocks noChangeAspect="1"/>
          </p:cNvPicPr>
          <p:nvPr/>
        </p:nvPicPr>
        <p:blipFill>
          <a:blip r:embed="rId5"/>
          <a:stretch>
            <a:fillRect/>
          </a:stretch>
        </p:blipFill>
        <p:spPr>
          <a:xfrm>
            <a:off x="5288161" y="2283381"/>
            <a:ext cx="4053959" cy="2505432"/>
          </a:xfrm>
          <a:prstGeom prst="rect">
            <a:avLst/>
          </a:prstGeom>
        </p:spPr>
      </p:pic>
      <p:sp>
        <p:nvSpPr>
          <p:cNvPr id="9" name="Text 4"/>
          <p:cNvSpPr/>
          <p:nvPr/>
        </p:nvSpPr>
        <p:spPr>
          <a:xfrm>
            <a:off x="5288161" y="5097423"/>
            <a:ext cx="3086100" cy="385763"/>
          </a:xfrm>
          <a:prstGeom prst="rect">
            <a:avLst/>
          </a:prstGeom>
          <a:noFill/>
          <a:ln/>
        </p:spPr>
        <p:txBody>
          <a:bodyPr wrap="none" rtlCol="0" anchor="t"/>
          <a:lstStyle/>
          <a:p>
            <a:pPr marL="0" indent="0" algn="l">
              <a:lnSpc>
                <a:spcPts val="3038"/>
              </a:lnSpc>
              <a:buNone/>
            </a:pPr>
            <a:r>
              <a:rPr lang="en-US" sz="2430" b="1" dirty="0">
                <a:solidFill>
                  <a:srgbClr val="2A2742"/>
                </a:solidFill>
                <a:latin typeface="Outfit" pitchFamily="34" charset="0"/>
                <a:ea typeface="Outfit" pitchFamily="34" charset="-122"/>
                <a:cs typeface="Outfit" pitchFamily="34" charset="-120"/>
              </a:rPr>
              <a:t>Career Planning</a:t>
            </a:r>
            <a:endParaRPr lang="en-US" sz="2430" dirty="0"/>
          </a:p>
        </p:txBody>
      </p:sp>
      <p:sp>
        <p:nvSpPr>
          <p:cNvPr id="10" name="Text 5"/>
          <p:cNvSpPr/>
          <p:nvPr/>
        </p:nvSpPr>
        <p:spPr>
          <a:xfrm>
            <a:off x="5288161" y="5631299"/>
            <a:ext cx="4053959" cy="1580198"/>
          </a:xfrm>
          <a:prstGeom prst="rect">
            <a:avLst/>
          </a:prstGeom>
          <a:noFill/>
          <a:ln/>
        </p:spPr>
        <p:txBody>
          <a:bodyPr wrap="square" rtlCol="0" anchor="t"/>
          <a:lstStyle/>
          <a:p>
            <a:pPr marL="0" indent="0" algn="l">
              <a:lnSpc>
                <a:spcPts val="3110"/>
              </a:lnSpc>
              <a:buNone/>
            </a:pPr>
            <a:r>
              <a:rPr lang="en-US" sz="1944" dirty="0">
                <a:solidFill>
                  <a:srgbClr val="2A2742"/>
                </a:solidFill>
                <a:latin typeface="Arimo" pitchFamily="34" charset="0"/>
                <a:ea typeface="Arimo" pitchFamily="34" charset="-122"/>
                <a:cs typeface="Arimo" pitchFamily="34" charset="-120"/>
              </a:rPr>
              <a:t>Offer individualized career counseling and assistance to help participants navigate their career paths.</a:t>
            </a:r>
            <a:endParaRPr lang="en-US" sz="1944" dirty="0"/>
          </a:p>
        </p:txBody>
      </p:sp>
      <p:pic>
        <p:nvPicPr>
          <p:cNvPr id="11" name="Image 3" descr="preencoded.png"/>
          <p:cNvPicPr>
            <a:picLocks noChangeAspect="1"/>
          </p:cNvPicPr>
          <p:nvPr/>
        </p:nvPicPr>
        <p:blipFill>
          <a:blip r:embed="rId6"/>
          <a:stretch>
            <a:fillRect/>
          </a:stretch>
        </p:blipFill>
        <p:spPr>
          <a:xfrm>
            <a:off x="9712404" y="2283381"/>
            <a:ext cx="4053840" cy="2505432"/>
          </a:xfrm>
          <a:prstGeom prst="rect">
            <a:avLst/>
          </a:prstGeom>
        </p:spPr>
      </p:pic>
      <p:sp>
        <p:nvSpPr>
          <p:cNvPr id="12" name="Text 6"/>
          <p:cNvSpPr/>
          <p:nvPr/>
        </p:nvSpPr>
        <p:spPr>
          <a:xfrm>
            <a:off x="9712404" y="5097423"/>
            <a:ext cx="3148489" cy="385763"/>
          </a:xfrm>
          <a:prstGeom prst="rect">
            <a:avLst/>
          </a:prstGeom>
          <a:noFill/>
          <a:ln/>
        </p:spPr>
        <p:txBody>
          <a:bodyPr wrap="none" rtlCol="0" anchor="t"/>
          <a:lstStyle/>
          <a:p>
            <a:pPr marL="0" indent="0" algn="l">
              <a:lnSpc>
                <a:spcPts val="3038"/>
              </a:lnSpc>
              <a:buNone/>
            </a:pPr>
            <a:r>
              <a:rPr lang="en-US" sz="2430" b="1" dirty="0">
                <a:solidFill>
                  <a:srgbClr val="2A2742"/>
                </a:solidFill>
                <a:latin typeface="Outfit" pitchFamily="34" charset="0"/>
                <a:ea typeface="Outfit" pitchFamily="34" charset="-122"/>
                <a:cs typeface="Outfit" pitchFamily="34" charset="-120"/>
              </a:rPr>
              <a:t>Work-Based Learning</a:t>
            </a:r>
            <a:endParaRPr lang="en-US" sz="2430" dirty="0"/>
          </a:p>
        </p:txBody>
      </p:sp>
      <p:sp>
        <p:nvSpPr>
          <p:cNvPr id="13" name="Text 7"/>
          <p:cNvSpPr/>
          <p:nvPr/>
        </p:nvSpPr>
        <p:spPr>
          <a:xfrm>
            <a:off x="9712404" y="5631299"/>
            <a:ext cx="4053840" cy="1185148"/>
          </a:xfrm>
          <a:prstGeom prst="rect">
            <a:avLst/>
          </a:prstGeom>
          <a:noFill/>
          <a:ln/>
        </p:spPr>
        <p:txBody>
          <a:bodyPr wrap="square" rtlCol="0" anchor="t"/>
          <a:lstStyle/>
          <a:p>
            <a:pPr marL="0" indent="0" algn="l">
              <a:lnSpc>
                <a:spcPts val="3110"/>
              </a:lnSpc>
              <a:buNone/>
            </a:pPr>
            <a:r>
              <a:rPr lang="en-US" sz="1944" dirty="0">
                <a:solidFill>
                  <a:srgbClr val="2A2742"/>
                </a:solidFill>
                <a:latin typeface="Arimo" pitchFamily="34" charset="0"/>
                <a:ea typeface="Arimo" pitchFamily="34" charset="-122"/>
                <a:cs typeface="Arimo" pitchFamily="34" charset="-120"/>
              </a:rPr>
              <a:t>Facilitate on-the-job training experiences to enhance practical skills and employability.</a:t>
            </a:r>
            <a:endParaRPr lang="en-US" sz="1944" dirty="0"/>
          </a:p>
        </p:txBody>
      </p:sp>
      <p:pic>
        <p:nvPicPr>
          <p:cNvPr id="14" name="Image 4" descr="preencoded.png">
            <a:hlinkClick r:id="rId7"/>
          </p:cNvPr>
          <p:cNvPicPr>
            <a:picLocks noChangeAspect="1"/>
          </p:cNvPicPr>
          <p:nvPr/>
        </p:nvPicPr>
        <p:blipFill>
          <a:blip r:embed="rId8"/>
          <a:stretch>
            <a:fillRect/>
          </a:stretch>
        </p:blipFill>
        <p:spPr>
          <a:xfrm>
            <a:off x="12242153" y="7589520"/>
            <a:ext cx="2296807" cy="5486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462963"/>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462963"/>
          </a:xfrm>
          <a:prstGeom prst="rect">
            <a:avLst/>
          </a:prstGeom>
        </p:spPr>
      </p:pic>
      <p:sp>
        <p:nvSpPr>
          <p:cNvPr id="5" name="Text 1"/>
          <p:cNvSpPr/>
          <p:nvPr/>
        </p:nvSpPr>
        <p:spPr>
          <a:xfrm>
            <a:off x="6091238" y="475178"/>
            <a:ext cx="4320540"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Career Planning</a:t>
            </a:r>
            <a:endParaRPr lang="en-US" sz="3402" dirty="0"/>
          </a:p>
        </p:txBody>
      </p:sp>
      <p:sp>
        <p:nvSpPr>
          <p:cNvPr id="6" name="Shape 2"/>
          <p:cNvSpPr/>
          <p:nvPr/>
        </p:nvSpPr>
        <p:spPr>
          <a:xfrm>
            <a:off x="6339007" y="1274445"/>
            <a:ext cx="22860" cy="6713339"/>
          </a:xfrm>
          <a:prstGeom prst="roundRect">
            <a:avLst>
              <a:gd name="adj" fmla="val 317520"/>
            </a:avLst>
          </a:prstGeom>
          <a:solidFill>
            <a:srgbClr val="BDB8DF"/>
          </a:solidFill>
          <a:ln/>
        </p:spPr>
      </p:sp>
      <p:sp>
        <p:nvSpPr>
          <p:cNvPr id="7" name="Shape 3"/>
          <p:cNvSpPr/>
          <p:nvPr/>
        </p:nvSpPr>
        <p:spPr>
          <a:xfrm>
            <a:off x="6521946" y="1651635"/>
            <a:ext cx="604837" cy="22860"/>
          </a:xfrm>
          <a:prstGeom prst="roundRect">
            <a:avLst>
              <a:gd name="adj" fmla="val 317520"/>
            </a:avLst>
          </a:prstGeom>
          <a:solidFill>
            <a:srgbClr val="BDB8DF"/>
          </a:solidFill>
          <a:ln/>
        </p:spPr>
      </p:sp>
      <p:sp>
        <p:nvSpPr>
          <p:cNvPr id="8" name="Shape 4"/>
          <p:cNvSpPr/>
          <p:nvPr/>
        </p:nvSpPr>
        <p:spPr>
          <a:xfrm>
            <a:off x="6156067" y="1468755"/>
            <a:ext cx="388739" cy="388739"/>
          </a:xfrm>
          <a:prstGeom prst="roundRect">
            <a:avLst>
              <a:gd name="adj" fmla="val 18672"/>
            </a:avLst>
          </a:prstGeom>
          <a:solidFill>
            <a:srgbClr val="E9E6FA"/>
          </a:solidFill>
          <a:ln w="7620">
            <a:solidFill>
              <a:srgbClr val="BDB8DF"/>
            </a:solidFill>
            <a:prstDash val="solid"/>
          </a:ln>
        </p:spPr>
      </p:sp>
      <p:sp>
        <p:nvSpPr>
          <p:cNvPr id="9" name="Text 5"/>
          <p:cNvSpPr/>
          <p:nvPr/>
        </p:nvSpPr>
        <p:spPr>
          <a:xfrm>
            <a:off x="6299775" y="1533525"/>
            <a:ext cx="101203"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1</a:t>
            </a:r>
            <a:endParaRPr lang="en-US" sz="2041" dirty="0"/>
          </a:p>
        </p:txBody>
      </p:sp>
      <p:sp>
        <p:nvSpPr>
          <p:cNvPr id="10" name="Text 6"/>
          <p:cNvSpPr/>
          <p:nvPr/>
        </p:nvSpPr>
        <p:spPr>
          <a:xfrm>
            <a:off x="7300913" y="1447205"/>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Assessment</a:t>
            </a:r>
            <a:endParaRPr lang="en-US" sz="1701" dirty="0"/>
          </a:p>
        </p:txBody>
      </p:sp>
      <p:sp>
        <p:nvSpPr>
          <p:cNvPr id="11" name="Text 7"/>
          <p:cNvSpPr/>
          <p:nvPr/>
        </p:nvSpPr>
        <p:spPr>
          <a:xfrm>
            <a:off x="7300913" y="1820704"/>
            <a:ext cx="6724650" cy="829747"/>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A thorough assessment is the foundation for understanding the participant’s employment goals, existing skills, and career readiness and determining all barriers to employment that may exist.</a:t>
            </a:r>
            <a:endParaRPr lang="en-US" sz="1361" dirty="0"/>
          </a:p>
        </p:txBody>
      </p:sp>
      <p:sp>
        <p:nvSpPr>
          <p:cNvPr id="12" name="Shape 8"/>
          <p:cNvSpPr/>
          <p:nvPr/>
        </p:nvSpPr>
        <p:spPr>
          <a:xfrm>
            <a:off x="6521946" y="3373160"/>
            <a:ext cx="604837" cy="22860"/>
          </a:xfrm>
          <a:prstGeom prst="roundRect">
            <a:avLst>
              <a:gd name="adj" fmla="val 317520"/>
            </a:avLst>
          </a:prstGeom>
          <a:solidFill>
            <a:srgbClr val="BDB8DF"/>
          </a:solidFill>
          <a:ln/>
        </p:spPr>
      </p:sp>
      <p:sp>
        <p:nvSpPr>
          <p:cNvPr id="13" name="Shape 9"/>
          <p:cNvSpPr/>
          <p:nvPr/>
        </p:nvSpPr>
        <p:spPr>
          <a:xfrm>
            <a:off x="6156067" y="3190280"/>
            <a:ext cx="388739" cy="388739"/>
          </a:xfrm>
          <a:prstGeom prst="roundRect">
            <a:avLst>
              <a:gd name="adj" fmla="val 18672"/>
            </a:avLst>
          </a:prstGeom>
          <a:solidFill>
            <a:srgbClr val="E9E6FA"/>
          </a:solidFill>
          <a:ln w="7620">
            <a:solidFill>
              <a:srgbClr val="BDB8DF"/>
            </a:solidFill>
            <a:prstDash val="solid"/>
          </a:ln>
        </p:spPr>
      </p:sp>
      <p:sp>
        <p:nvSpPr>
          <p:cNvPr id="14" name="Text 10"/>
          <p:cNvSpPr/>
          <p:nvPr/>
        </p:nvSpPr>
        <p:spPr>
          <a:xfrm>
            <a:off x="6275725" y="3255050"/>
            <a:ext cx="149304"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2</a:t>
            </a:r>
            <a:endParaRPr lang="en-US" sz="2041" dirty="0"/>
          </a:p>
        </p:txBody>
      </p:sp>
      <p:sp>
        <p:nvSpPr>
          <p:cNvPr id="15" name="Text 11"/>
          <p:cNvSpPr/>
          <p:nvPr/>
        </p:nvSpPr>
        <p:spPr>
          <a:xfrm>
            <a:off x="7300913" y="3168729"/>
            <a:ext cx="2763679"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Career Readiness Activities</a:t>
            </a:r>
            <a:endParaRPr lang="en-US" sz="1701" dirty="0"/>
          </a:p>
        </p:txBody>
      </p:sp>
      <p:sp>
        <p:nvSpPr>
          <p:cNvPr id="16" name="Text 12"/>
          <p:cNvSpPr/>
          <p:nvPr/>
        </p:nvSpPr>
        <p:spPr>
          <a:xfrm>
            <a:off x="7300913" y="3542228"/>
            <a:ext cx="6724650" cy="1106329"/>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Career planning is a customer-centered approach in the delivery of services to prepare and coordinate comprehensive career (employment) plans for participants that ensure access to workforce activities and supportive services during program participation and continuing for one (1) year after job placement.</a:t>
            </a:r>
            <a:endParaRPr lang="en-US" sz="1361" dirty="0"/>
          </a:p>
        </p:txBody>
      </p:sp>
      <p:sp>
        <p:nvSpPr>
          <p:cNvPr id="17" name="Shape 13"/>
          <p:cNvSpPr/>
          <p:nvPr/>
        </p:nvSpPr>
        <p:spPr>
          <a:xfrm>
            <a:off x="6521946" y="5371267"/>
            <a:ext cx="604837" cy="22860"/>
          </a:xfrm>
          <a:prstGeom prst="roundRect">
            <a:avLst>
              <a:gd name="adj" fmla="val 317520"/>
            </a:avLst>
          </a:prstGeom>
          <a:solidFill>
            <a:srgbClr val="BDB8DF"/>
          </a:solidFill>
          <a:ln/>
        </p:spPr>
      </p:sp>
      <p:sp>
        <p:nvSpPr>
          <p:cNvPr id="18" name="Shape 14"/>
          <p:cNvSpPr/>
          <p:nvPr/>
        </p:nvSpPr>
        <p:spPr>
          <a:xfrm>
            <a:off x="6156067" y="5188387"/>
            <a:ext cx="388739" cy="388739"/>
          </a:xfrm>
          <a:prstGeom prst="roundRect">
            <a:avLst>
              <a:gd name="adj" fmla="val 18672"/>
            </a:avLst>
          </a:prstGeom>
          <a:solidFill>
            <a:srgbClr val="E9E6FA"/>
          </a:solidFill>
          <a:ln w="7620">
            <a:solidFill>
              <a:srgbClr val="BDB8DF"/>
            </a:solidFill>
            <a:prstDash val="solid"/>
          </a:ln>
        </p:spPr>
      </p:sp>
      <p:sp>
        <p:nvSpPr>
          <p:cNvPr id="19" name="Text 15"/>
          <p:cNvSpPr/>
          <p:nvPr/>
        </p:nvSpPr>
        <p:spPr>
          <a:xfrm>
            <a:off x="6276677" y="5253157"/>
            <a:ext cx="14751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3</a:t>
            </a:r>
            <a:endParaRPr lang="en-US" sz="2041" dirty="0"/>
          </a:p>
        </p:txBody>
      </p:sp>
      <p:sp>
        <p:nvSpPr>
          <p:cNvPr id="20" name="Text 16"/>
          <p:cNvSpPr/>
          <p:nvPr/>
        </p:nvSpPr>
        <p:spPr>
          <a:xfrm>
            <a:off x="7300913" y="5166836"/>
            <a:ext cx="2907387"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Job Matching and Placement</a:t>
            </a:r>
            <a:endParaRPr lang="en-US" sz="1701" dirty="0"/>
          </a:p>
        </p:txBody>
      </p:sp>
      <p:sp>
        <p:nvSpPr>
          <p:cNvPr id="21" name="Text 17"/>
          <p:cNvSpPr/>
          <p:nvPr/>
        </p:nvSpPr>
        <p:spPr>
          <a:xfrm>
            <a:off x="7300913" y="5540335"/>
            <a:ext cx="6724650" cy="829747"/>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Effective career planning includes assessment, career readiness activities, preparation, and training, along with appropriate job matching and placement, ending with one (1) year of follow-up.</a:t>
            </a:r>
            <a:endParaRPr lang="en-US" sz="1361" dirty="0"/>
          </a:p>
        </p:txBody>
      </p:sp>
      <p:sp>
        <p:nvSpPr>
          <p:cNvPr id="22" name="Shape 18"/>
          <p:cNvSpPr/>
          <p:nvPr/>
        </p:nvSpPr>
        <p:spPr>
          <a:xfrm>
            <a:off x="6521946" y="7092791"/>
            <a:ext cx="604837" cy="22860"/>
          </a:xfrm>
          <a:prstGeom prst="roundRect">
            <a:avLst>
              <a:gd name="adj" fmla="val 317520"/>
            </a:avLst>
          </a:prstGeom>
          <a:solidFill>
            <a:srgbClr val="BDB8DF"/>
          </a:solidFill>
          <a:ln/>
        </p:spPr>
      </p:sp>
      <p:sp>
        <p:nvSpPr>
          <p:cNvPr id="23" name="Shape 19"/>
          <p:cNvSpPr/>
          <p:nvPr/>
        </p:nvSpPr>
        <p:spPr>
          <a:xfrm>
            <a:off x="6156067" y="6909911"/>
            <a:ext cx="388739" cy="388739"/>
          </a:xfrm>
          <a:prstGeom prst="roundRect">
            <a:avLst>
              <a:gd name="adj" fmla="val 18672"/>
            </a:avLst>
          </a:prstGeom>
          <a:solidFill>
            <a:srgbClr val="E9E6FA"/>
          </a:solidFill>
          <a:ln w="7620">
            <a:solidFill>
              <a:srgbClr val="BDB8DF"/>
            </a:solidFill>
            <a:prstDash val="solid"/>
          </a:ln>
        </p:spPr>
      </p:sp>
      <p:sp>
        <p:nvSpPr>
          <p:cNvPr id="24" name="Text 20"/>
          <p:cNvSpPr/>
          <p:nvPr/>
        </p:nvSpPr>
        <p:spPr>
          <a:xfrm>
            <a:off x="6270962" y="6974681"/>
            <a:ext cx="15894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4</a:t>
            </a:r>
            <a:endParaRPr lang="en-US" sz="2041" dirty="0"/>
          </a:p>
        </p:txBody>
      </p:sp>
      <p:sp>
        <p:nvSpPr>
          <p:cNvPr id="25" name="Text 21"/>
          <p:cNvSpPr/>
          <p:nvPr/>
        </p:nvSpPr>
        <p:spPr>
          <a:xfrm>
            <a:off x="7300913" y="6888361"/>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Follow-Up</a:t>
            </a:r>
            <a:endParaRPr lang="en-US" sz="1701" dirty="0"/>
          </a:p>
        </p:txBody>
      </p:sp>
      <p:sp>
        <p:nvSpPr>
          <p:cNvPr id="26" name="Text 22"/>
          <p:cNvSpPr/>
          <p:nvPr/>
        </p:nvSpPr>
        <p:spPr>
          <a:xfrm>
            <a:off x="7300913" y="7261860"/>
            <a:ext cx="6724650"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Providing supportive services and conducting follow-up is essential to the success of the jobseeker.</a:t>
            </a:r>
            <a:endParaRPr lang="en-US" sz="136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143982" y="1261705"/>
            <a:ext cx="6123384" cy="587216"/>
          </a:xfrm>
          <a:prstGeom prst="rect">
            <a:avLst/>
          </a:prstGeom>
          <a:noFill/>
          <a:ln/>
        </p:spPr>
        <p:txBody>
          <a:bodyPr wrap="none" rtlCol="0" anchor="t"/>
          <a:lstStyle/>
          <a:p>
            <a:pPr marL="0" indent="0">
              <a:lnSpc>
                <a:spcPts val="4624"/>
              </a:lnSpc>
              <a:buNone/>
            </a:pPr>
            <a:r>
              <a:rPr lang="en-US" sz="3699" b="1" dirty="0">
                <a:solidFill>
                  <a:srgbClr val="231971"/>
                </a:solidFill>
                <a:latin typeface="Outfit" pitchFamily="34" charset="0"/>
                <a:ea typeface="Outfit" pitchFamily="34" charset="-122"/>
                <a:cs typeface="Outfit" pitchFamily="34" charset="-120"/>
              </a:rPr>
              <a:t>Comprehensive Assessment</a:t>
            </a:r>
            <a:endParaRPr lang="en-US" sz="3699" dirty="0"/>
          </a:p>
        </p:txBody>
      </p:sp>
      <p:sp>
        <p:nvSpPr>
          <p:cNvPr id="6" name="Shape 2"/>
          <p:cNvSpPr/>
          <p:nvPr/>
        </p:nvSpPr>
        <p:spPr>
          <a:xfrm>
            <a:off x="6143982" y="2342078"/>
            <a:ext cx="422672" cy="422672"/>
          </a:xfrm>
          <a:prstGeom prst="roundRect">
            <a:avLst>
              <a:gd name="adj" fmla="val 18672"/>
            </a:avLst>
          </a:prstGeom>
          <a:solidFill>
            <a:srgbClr val="E9E6FA"/>
          </a:solidFill>
          <a:ln w="7620">
            <a:solidFill>
              <a:srgbClr val="BDB8DF"/>
            </a:solidFill>
            <a:prstDash val="solid"/>
          </a:ln>
        </p:spPr>
      </p:sp>
      <p:sp>
        <p:nvSpPr>
          <p:cNvPr id="7" name="Text 3"/>
          <p:cNvSpPr/>
          <p:nvPr/>
        </p:nvSpPr>
        <p:spPr>
          <a:xfrm>
            <a:off x="6300311" y="2412444"/>
            <a:ext cx="109895" cy="281821"/>
          </a:xfrm>
          <a:prstGeom prst="rect">
            <a:avLst/>
          </a:prstGeom>
          <a:noFill/>
          <a:ln/>
        </p:spPr>
        <p:txBody>
          <a:bodyPr wrap="none" rtlCol="0" anchor="t"/>
          <a:lstStyle/>
          <a:p>
            <a:pPr marL="0" indent="0" algn="ctr">
              <a:lnSpc>
                <a:spcPts val="2219"/>
              </a:lnSpc>
              <a:buNone/>
            </a:pPr>
            <a:r>
              <a:rPr lang="en-US" sz="2219" b="1" dirty="0">
                <a:solidFill>
                  <a:srgbClr val="2A2742"/>
                </a:solidFill>
                <a:latin typeface="Outfit" pitchFamily="34" charset="0"/>
                <a:ea typeface="Outfit" pitchFamily="34" charset="-122"/>
                <a:cs typeface="Outfit" pitchFamily="34" charset="-120"/>
              </a:rPr>
              <a:t>1</a:t>
            </a:r>
            <a:endParaRPr lang="en-US" sz="2219" dirty="0"/>
          </a:p>
        </p:txBody>
      </p:sp>
      <p:sp>
        <p:nvSpPr>
          <p:cNvPr id="8" name="Text 4"/>
          <p:cNvSpPr/>
          <p:nvPr/>
        </p:nvSpPr>
        <p:spPr>
          <a:xfrm>
            <a:off x="6754535" y="2342078"/>
            <a:ext cx="2348746" cy="293608"/>
          </a:xfrm>
          <a:prstGeom prst="rect">
            <a:avLst/>
          </a:prstGeom>
          <a:noFill/>
          <a:ln/>
        </p:spPr>
        <p:txBody>
          <a:bodyPr wrap="none" rtlCol="0" anchor="t"/>
          <a:lstStyle/>
          <a:p>
            <a:pPr marL="0" indent="0">
              <a:lnSpc>
                <a:spcPts val="2312"/>
              </a:lnSpc>
              <a:buNone/>
            </a:pPr>
            <a:r>
              <a:rPr lang="en-US" sz="1849" b="1" dirty="0">
                <a:solidFill>
                  <a:srgbClr val="2A2742"/>
                </a:solidFill>
                <a:latin typeface="Outfit" pitchFamily="34" charset="0"/>
                <a:ea typeface="Outfit" pitchFamily="34" charset="-122"/>
                <a:cs typeface="Outfit" pitchFamily="34" charset="-120"/>
              </a:rPr>
              <a:t>Employment Goals</a:t>
            </a:r>
            <a:endParaRPr lang="en-US" sz="1849" dirty="0"/>
          </a:p>
        </p:txBody>
      </p:sp>
      <p:sp>
        <p:nvSpPr>
          <p:cNvPr id="9" name="Text 5"/>
          <p:cNvSpPr/>
          <p:nvPr/>
        </p:nvSpPr>
        <p:spPr>
          <a:xfrm>
            <a:off x="6754535" y="2748320"/>
            <a:ext cx="7218283" cy="601028"/>
          </a:xfrm>
          <a:prstGeom prst="rect">
            <a:avLst/>
          </a:prstGeom>
          <a:noFill/>
          <a:ln/>
        </p:spPr>
        <p:txBody>
          <a:bodyPr wrap="square" rtlCol="0" anchor="t"/>
          <a:lstStyle/>
          <a:p>
            <a:pPr marL="0" indent="0">
              <a:lnSpc>
                <a:spcPts val="2367"/>
              </a:lnSpc>
              <a:buNone/>
            </a:pPr>
            <a:r>
              <a:rPr lang="en-US" sz="1480" dirty="0">
                <a:solidFill>
                  <a:srgbClr val="2A2742"/>
                </a:solidFill>
                <a:latin typeface="Arimo" pitchFamily="34" charset="0"/>
                <a:ea typeface="Arimo" pitchFamily="34" charset="-122"/>
                <a:cs typeface="Arimo" pitchFamily="34" charset="-120"/>
              </a:rPr>
              <a:t>At a minimum, the assessment process must be appropriate for the participant and address the areas below to inform the employment plan.</a:t>
            </a:r>
            <a:endParaRPr lang="en-US" sz="1480" dirty="0"/>
          </a:p>
        </p:txBody>
      </p:sp>
      <p:sp>
        <p:nvSpPr>
          <p:cNvPr id="10" name="Shape 6"/>
          <p:cNvSpPr/>
          <p:nvPr/>
        </p:nvSpPr>
        <p:spPr>
          <a:xfrm>
            <a:off x="6143982" y="3748564"/>
            <a:ext cx="422672" cy="422672"/>
          </a:xfrm>
          <a:prstGeom prst="roundRect">
            <a:avLst>
              <a:gd name="adj" fmla="val 18672"/>
            </a:avLst>
          </a:prstGeom>
          <a:solidFill>
            <a:srgbClr val="E9E6FA"/>
          </a:solidFill>
          <a:ln w="7620">
            <a:solidFill>
              <a:srgbClr val="BDB8DF"/>
            </a:solidFill>
            <a:prstDash val="solid"/>
          </a:ln>
        </p:spPr>
      </p:sp>
      <p:sp>
        <p:nvSpPr>
          <p:cNvPr id="11" name="Text 7"/>
          <p:cNvSpPr/>
          <p:nvPr/>
        </p:nvSpPr>
        <p:spPr>
          <a:xfrm>
            <a:off x="6274118" y="3818930"/>
            <a:ext cx="162282" cy="281821"/>
          </a:xfrm>
          <a:prstGeom prst="rect">
            <a:avLst/>
          </a:prstGeom>
          <a:noFill/>
          <a:ln/>
        </p:spPr>
        <p:txBody>
          <a:bodyPr wrap="none" rtlCol="0" anchor="t"/>
          <a:lstStyle/>
          <a:p>
            <a:pPr marL="0" indent="0" algn="ctr">
              <a:lnSpc>
                <a:spcPts val="2219"/>
              </a:lnSpc>
              <a:buNone/>
            </a:pPr>
            <a:r>
              <a:rPr lang="en-US" sz="2219" b="1" dirty="0">
                <a:solidFill>
                  <a:srgbClr val="2A2742"/>
                </a:solidFill>
                <a:latin typeface="Outfit" pitchFamily="34" charset="0"/>
                <a:ea typeface="Outfit" pitchFamily="34" charset="-122"/>
                <a:cs typeface="Outfit" pitchFamily="34" charset="-120"/>
              </a:rPr>
              <a:t>2</a:t>
            </a:r>
            <a:endParaRPr lang="en-US" sz="2219" dirty="0"/>
          </a:p>
        </p:txBody>
      </p:sp>
      <p:sp>
        <p:nvSpPr>
          <p:cNvPr id="12" name="Text 8"/>
          <p:cNvSpPr/>
          <p:nvPr/>
        </p:nvSpPr>
        <p:spPr>
          <a:xfrm>
            <a:off x="6754535" y="3748564"/>
            <a:ext cx="3178612" cy="293608"/>
          </a:xfrm>
          <a:prstGeom prst="rect">
            <a:avLst/>
          </a:prstGeom>
          <a:noFill/>
          <a:ln/>
        </p:spPr>
        <p:txBody>
          <a:bodyPr wrap="none" rtlCol="0" anchor="t"/>
          <a:lstStyle/>
          <a:p>
            <a:pPr marL="0" indent="0">
              <a:lnSpc>
                <a:spcPts val="2312"/>
              </a:lnSpc>
              <a:buNone/>
            </a:pPr>
            <a:r>
              <a:rPr lang="en-US" sz="1849" b="1" dirty="0">
                <a:solidFill>
                  <a:srgbClr val="2A2742"/>
                </a:solidFill>
                <a:latin typeface="Outfit" pitchFamily="34" charset="0"/>
                <a:ea typeface="Outfit" pitchFamily="34" charset="-122"/>
                <a:cs typeface="Outfit" pitchFamily="34" charset="-120"/>
              </a:rPr>
              <a:t>Essential Employability Skills</a:t>
            </a:r>
            <a:endParaRPr lang="en-US" sz="1849" dirty="0"/>
          </a:p>
        </p:txBody>
      </p:sp>
      <p:sp>
        <p:nvSpPr>
          <p:cNvPr id="13" name="Text 9"/>
          <p:cNvSpPr/>
          <p:nvPr/>
        </p:nvSpPr>
        <p:spPr>
          <a:xfrm>
            <a:off x="6754535" y="4154805"/>
            <a:ext cx="7218283" cy="601028"/>
          </a:xfrm>
          <a:prstGeom prst="rect">
            <a:avLst/>
          </a:prstGeom>
          <a:noFill/>
          <a:ln/>
        </p:spPr>
        <p:txBody>
          <a:bodyPr wrap="square" rtlCol="0" anchor="t"/>
          <a:lstStyle/>
          <a:p>
            <a:pPr marL="0" indent="0">
              <a:lnSpc>
                <a:spcPts val="2367"/>
              </a:lnSpc>
              <a:buNone/>
            </a:pPr>
            <a:r>
              <a:rPr lang="en-US" sz="1480" dirty="0">
                <a:solidFill>
                  <a:srgbClr val="2A2742"/>
                </a:solidFill>
                <a:latin typeface="Arimo" pitchFamily="34" charset="0"/>
                <a:ea typeface="Arimo" pitchFamily="34" charset="-122"/>
                <a:cs typeface="Arimo" pitchFamily="34" charset="-120"/>
              </a:rPr>
              <a:t>Essential employability skills, including digital confidence, competence and use and digital financial literacy skills assessment.</a:t>
            </a:r>
            <a:endParaRPr lang="en-US" sz="1480" dirty="0"/>
          </a:p>
        </p:txBody>
      </p:sp>
      <p:sp>
        <p:nvSpPr>
          <p:cNvPr id="14" name="Shape 10"/>
          <p:cNvSpPr/>
          <p:nvPr/>
        </p:nvSpPr>
        <p:spPr>
          <a:xfrm>
            <a:off x="6143982" y="5155049"/>
            <a:ext cx="422672" cy="422672"/>
          </a:xfrm>
          <a:prstGeom prst="roundRect">
            <a:avLst>
              <a:gd name="adj" fmla="val 18672"/>
            </a:avLst>
          </a:prstGeom>
          <a:solidFill>
            <a:srgbClr val="E9E6FA"/>
          </a:solidFill>
          <a:ln w="7620">
            <a:solidFill>
              <a:srgbClr val="BDB8DF"/>
            </a:solidFill>
            <a:prstDash val="solid"/>
          </a:ln>
        </p:spPr>
      </p:sp>
      <p:sp>
        <p:nvSpPr>
          <p:cNvPr id="15" name="Text 11"/>
          <p:cNvSpPr/>
          <p:nvPr/>
        </p:nvSpPr>
        <p:spPr>
          <a:xfrm>
            <a:off x="6275070" y="5225415"/>
            <a:ext cx="160377" cy="281821"/>
          </a:xfrm>
          <a:prstGeom prst="rect">
            <a:avLst/>
          </a:prstGeom>
          <a:noFill/>
          <a:ln/>
        </p:spPr>
        <p:txBody>
          <a:bodyPr wrap="none" rtlCol="0" anchor="t"/>
          <a:lstStyle/>
          <a:p>
            <a:pPr marL="0" indent="0" algn="ctr">
              <a:lnSpc>
                <a:spcPts val="2219"/>
              </a:lnSpc>
              <a:buNone/>
            </a:pPr>
            <a:r>
              <a:rPr lang="en-US" sz="2219" b="1" dirty="0">
                <a:solidFill>
                  <a:srgbClr val="2A2742"/>
                </a:solidFill>
                <a:latin typeface="Outfit" pitchFamily="34" charset="0"/>
                <a:ea typeface="Outfit" pitchFamily="34" charset="-122"/>
                <a:cs typeface="Outfit" pitchFamily="34" charset="-120"/>
              </a:rPr>
              <a:t>3</a:t>
            </a:r>
            <a:endParaRPr lang="en-US" sz="2219" dirty="0"/>
          </a:p>
        </p:txBody>
      </p:sp>
      <p:sp>
        <p:nvSpPr>
          <p:cNvPr id="16" name="Text 12"/>
          <p:cNvSpPr/>
          <p:nvPr/>
        </p:nvSpPr>
        <p:spPr>
          <a:xfrm>
            <a:off x="6754535" y="5155049"/>
            <a:ext cx="2606993" cy="293608"/>
          </a:xfrm>
          <a:prstGeom prst="rect">
            <a:avLst/>
          </a:prstGeom>
          <a:noFill/>
          <a:ln/>
        </p:spPr>
        <p:txBody>
          <a:bodyPr wrap="none" rtlCol="0" anchor="t"/>
          <a:lstStyle/>
          <a:p>
            <a:pPr marL="0" indent="0">
              <a:lnSpc>
                <a:spcPts val="2312"/>
              </a:lnSpc>
              <a:buNone/>
            </a:pPr>
            <a:r>
              <a:rPr lang="en-US" sz="1849" b="1" dirty="0">
                <a:solidFill>
                  <a:srgbClr val="2A2742"/>
                </a:solidFill>
                <a:latin typeface="Outfit" pitchFamily="34" charset="0"/>
                <a:ea typeface="Outfit" pitchFamily="34" charset="-122"/>
                <a:cs typeface="Outfit" pitchFamily="34" charset="-120"/>
              </a:rPr>
              <a:t>Barriers to Employment</a:t>
            </a:r>
            <a:endParaRPr lang="en-US" sz="1849" dirty="0"/>
          </a:p>
        </p:txBody>
      </p:sp>
      <p:sp>
        <p:nvSpPr>
          <p:cNvPr id="17" name="Text 13"/>
          <p:cNvSpPr/>
          <p:nvPr/>
        </p:nvSpPr>
        <p:spPr>
          <a:xfrm>
            <a:off x="6754535" y="5561290"/>
            <a:ext cx="7218283" cy="300514"/>
          </a:xfrm>
          <a:prstGeom prst="rect">
            <a:avLst/>
          </a:prstGeom>
          <a:noFill/>
          <a:ln/>
        </p:spPr>
        <p:txBody>
          <a:bodyPr wrap="none" rtlCol="0" anchor="t"/>
          <a:lstStyle/>
          <a:p>
            <a:pPr marL="0" indent="0">
              <a:lnSpc>
                <a:spcPts val="2367"/>
              </a:lnSpc>
              <a:buNone/>
            </a:pPr>
            <a:r>
              <a:rPr lang="en-US" sz="1480" dirty="0">
                <a:solidFill>
                  <a:srgbClr val="2A2742"/>
                </a:solidFill>
                <a:latin typeface="Arimo" pitchFamily="34" charset="0"/>
                <a:ea typeface="Arimo" pitchFamily="34" charset="-122"/>
                <a:cs typeface="Arimo" pitchFamily="34" charset="-120"/>
              </a:rPr>
              <a:t>Barriers to employment.</a:t>
            </a:r>
            <a:endParaRPr lang="en-US" sz="1480" dirty="0"/>
          </a:p>
        </p:txBody>
      </p:sp>
      <p:sp>
        <p:nvSpPr>
          <p:cNvPr id="18" name="Shape 14"/>
          <p:cNvSpPr/>
          <p:nvPr/>
        </p:nvSpPr>
        <p:spPr>
          <a:xfrm>
            <a:off x="6143982" y="6261021"/>
            <a:ext cx="422672" cy="422672"/>
          </a:xfrm>
          <a:prstGeom prst="roundRect">
            <a:avLst>
              <a:gd name="adj" fmla="val 18672"/>
            </a:avLst>
          </a:prstGeom>
          <a:solidFill>
            <a:srgbClr val="E9E6FA"/>
          </a:solidFill>
          <a:ln w="7620">
            <a:solidFill>
              <a:srgbClr val="BDB8DF"/>
            </a:solidFill>
            <a:prstDash val="solid"/>
          </a:ln>
        </p:spPr>
      </p:sp>
      <p:sp>
        <p:nvSpPr>
          <p:cNvPr id="19" name="Text 15"/>
          <p:cNvSpPr/>
          <p:nvPr/>
        </p:nvSpPr>
        <p:spPr>
          <a:xfrm>
            <a:off x="6268879" y="6331387"/>
            <a:ext cx="172760" cy="281821"/>
          </a:xfrm>
          <a:prstGeom prst="rect">
            <a:avLst/>
          </a:prstGeom>
          <a:noFill/>
          <a:ln/>
        </p:spPr>
        <p:txBody>
          <a:bodyPr wrap="none" rtlCol="0" anchor="t"/>
          <a:lstStyle/>
          <a:p>
            <a:pPr marL="0" indent="0" algn="ctr">
              <a:lnSpc>
                <a:spcPts val="2219"/>
              </a:lnSpc>
              <a:buNone/>
            </a:pPr>
            <a:r>
              <a:rPr lang="en-US" sz="2219" b="1" dirty="0">
                <a:solidFill>
                  <a:srgbClr val="2A2742"/>
                </a:solidFill>
                <a:latin typeface="Outfit" pitchFamily="34" charset="0"/>
                <a:ea typeface="Outfit" pitchFamily="34" charset="-122"/>
                <a:cs typeface="Outfit" pitchFamily="34" charset="-120"/>
              </a:rPr>
              <a:t>4</a:t>
            </a:r>
            <a:endParaRPr lang="en-US" sz="2219" dirty="0"/>
          </a:p>
        </p:txBody>
      </p:sp>
      <p:sp>
        <p:nvSpPr>
          <p:cNvPr id="20" name="Text 16"/>
          <p:cNvSpPr/>
          <p:nvPr/>
        </p:nvSpPr>
        <p:spPr>
          <a:xfrm>
            <a:off x="6754535" y="6261021"/>
            <a:ext cx="2943106" cy="293608"/>
          </a:xfrm>
          <a:prstGeom prst="rect">
            <a:avLst/>
          </a:prstGeom>
          <a:noFill/>
          <a:ln/>
        </p:spPr>
        <p:txBody>
          <a:bodyPr wrap="none" rtlCol="0" anchor="t"/>
          <a:lstStyle/>
          <a:p>
            <a:pPr marL="0" indent="0">
              <a:lnSpc>
                <a:spcPts val="2312"/>
              </a:lnSpc>
              <a:buNone/>
            </a:pPr>
            <a:r>
              <a:rPr lang="en-US" sz="1849" b="1" dirty="0">
                <a:solidFill>
                  <a:srgbClr val="2A2742"/>
                </a:solidFill>
                <a:latin typeface="Outfit" pitchFamily="34" charset="0"/>
                <a:ea typeface="Outfit" pitchFamily="34" charset="-122"/>
                <a:cs typeface="Outfit" pitchFamily="34" charset="-120"/>
              </a:rPr>
              <a:t>Review of Training Options</a:t>
            </a:r>
            <a:endParaRPr lang="en-US" sz="1849" dirty="0"/>
          </a:p>
        </p:txBody>
      </p:sp>
      <p:sp>
        <p:nvSpPr>
          <p:cNvPr id="21" name="Text 17"/>
          <p:cNvSpPr/>
          <p:nvPr/>
        </p:nvSpPr>
        <p:spPr>
          <a:xfrm>
            <a:off x="6754535" y="6667262"/>
            <a:ext cx="7218283" cy="300514"/>
          </a:xfrm>
          <a:prstGeom prst="rect">
            <a:avLst/>
          </a:prstGeom>
          <a:noFill/>
          <a:ln/>
        </p:spPr>
        <p:txBody>
          <a:bodyPr wrap="none" rtlCol="0" anchor="t"/>
          <a:lstStyle/>
          <a:p>
            <a:pPr marL="0" indent="0">
              <a:lnSpc>
                <a:spcPts val="2367"/>
              </a:lnSpc>
              <a:buNone/>
            </a:pPr>
            <a:r>
              <a:rPr lang="en-US" sz="1480" dirty="0">
                <a:solidFill>
                  <a:srgbClr val="2A2742"/>
                </a:solidFill>
                <a:latin typeface="Arimo" pitchFamily="34" charset="0"/>
                <a:ea typeface="Arimo" pitchFamily="34" charset="-122"/>
                <a:cs typeface="Arimo" pitchFamily="34" charset="-120"/>
              </a:rPr>
              <a:t>Review of training options that align with interest and skills inventory.</a:t>
            </a:r>
            <a:endParaRPr lang="en-US" sz="148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14630400" cy="2279690"/>
          </a:xfrm>
          <a:prstGeom prst="rect">
            <a:avLst/>
          </a:prstGeom>
        </p:spPr>
      </p:pic>
      <p:sp>
        <p:nvSpPr>
          <p:cNvPr id="5" name="Text 1"/>
          <p:cNvSpPr/>
          <p:nvPr/>
        </p:nvSpPr>
        <p:spPr>
          <a:xfrm>
            <a:off x="2333982" y="2928699"/>
            <a:ext cx="5250537" cy="569833"/>
          </a:xfrm>
          <a:prstGeom prst="rect">
            <a:avLst/>
          </a:prstGeom>
          <a:noFill/>
          <a:ln/>
        </p:spPr>
        <p:txBody>
          <a:bodyPr wrap="none" rtlCol="0" anchor="t"/>
          <a:lstStyle/>
          <a:p>
            <a:pPr marL="0" indent="0">
              <a:lnSpc>
                <a:spcPts val="4488"/>
              </a:lnSpc>
              <a:buNone/>
            </a:pPr>
            <a:r>
              <a:rPr lang="en-US" sz="3590" b="1" dirty="0">
                <a:solidFill>
                  <a:srgbClr val="231971"/>
                </a:solidFill>
                <a:latin typeface="Outfit" pitchFamily="34" charset="0"/>
                <a:ea typeface="Outfit" pitchFamily="34" charset="-122"/>
                <a:cs typeface="Outfit" pitchFamily="34" charset="-120"/>
              </a:rPr>
              <a:t>JTED Program Evolution</a:t>
            </a:r>
            <a:endParaRPr lang="en-US" sz="3590" dirty="0"/>
          </a:p>
        </p:txBody>
      </p:sp>
      <p:sp>
        <p:nvSpPr>
          <p:cNvPr id="6" name="Shape 2"/>
          <p:cNvSpPr/>
          <p:nvPr/>
        </p:nvSpPr>
        <p:spPr>
          <a:xfrm>
            <a:off x="2596039" y="3772019"/>
            <a:ext cx="22860" cy="3808571"/>
          </a:xfrm>
          <a:prstGeom prst="roundRect">
            <a:avLst>
              <a:gd name="adj" fmla="val 335081"/>
            </a:avLst>
          </a:prstGeom>
          <a:solidFill>
            <a:srgbClr val="BDB8DF"/>
          </a:solidFill>
          <a:ln/>
        </p:spPr>
      </p:sp>
      <p:sp>
        <p:nvSpPr>
          <p:cNvPr id="7" name="Shape 3"/>
          <p:cNvSpPr/>
          <p:nvPr/>
        </p:nvSpPr>
        <p:spPr>
          <a:xfrm>
            <a:off x="2789753" y="4170878"/>
            <a:ext cx="638294" cy="22860"/>
          </a:xfrm>
          <a:prstGeom prst="roundRect">
            <a:avLst>
              <a:gd name="adj" fmla="val 335081"/>
            </a:avLst>
          </a:prstGeom>
          <a:solidFill>
            <a:srgbClr val="BDB8DF"/>
          </a:solidFill>
          <a:ln/>
        </p:spPr>
      </p:sp>
      <p:sp>
        <p:nvSpPr>
          <p:cNvPr id="8" name="Shape 4"/>
          <p:cNvSpPr/>
          <p:nvPr/>
        </p:nvSpPr>
        <p:spPr>
          <a:xfrm>
            <a:off x="2402324" y="3977164"/>
            <a:ext cx="410289" cy="410289"/>
          </a:xfrm>
          <a:prstGeom prst="roundRect">
            <a:avLst>
              <a:gd name="adj" fmla="val 18670"/>
            </a:avLst>
          </a:prstGeom>
          <a:solidFill>
            <a:srgbClr val="E9E6FA"/>
          </a:solidFill>
          <a:ln w="7620">
            <a:solidFill>
              <a:srgbClr val="BDB8DF"/>
            </a:solidFill>
            <a:prstDash val="solid"/>
          </a:ln>
        </p:spPr>
      </p:sp>
      <p:sp>
        <p:nvSpPr>
          <p:cNvPr id="9" name="Text 5"/>
          <p:cNvSpPr/>
          <p:nvPr/>
        </p:nvSpPr>
        <p:spPr>
          <a:xfrm>
            <a:off x="2554129" y="4045506"/>
            <a:ext cx="106680" cy="273606"/>
          </a:xfrm>
          <a:prstGeom prst="rect">
            <a:avLst/>
          </a:prstGeom>
          <a:noFill/>
          <a:ln/>
        </p:spPr>
        <p:txBody>
          <a:bodyPr wrap="none" rtlCol="0" anchor="t"/>
          <a:lstStyle/>
          <a:p>
            <a:pPr marL="0" indent="0" algn="ctr">
              <a:lnSpc>
                <a:spcPts val="2154"/>
              </a:lnSpc>
              <a:buNone/>
            </a:pPr>
            <a:r>
              <a:rPr lang="en-US" sz="2154" b="1" dirty="0">
                <a:solidFill>
                  <a:srgbClr val="2A2742"/>
                </a:solidFill>
                <a:latin typeface="Outfit" pitchFamily="34" charset="0"/>
                <a:ea typeface="Outfit" pitchFamily="34" charset="-122"/>
                <a:cs typeface="Outfit" pitchFamily="34" charset="-120"/>
              </a:rPr>
              <a:t>1</a:t>
            </a:r>
            <a:endParaRPr lang="en-US" sz="2154" dirty="0"/>
          </a:p>
        </p:txBody>
      </p:sp>
      <p:sp>
        <p:nvSpPr>
          <p:cNvPr id="10" name="Text 6"/>
          <p:cNvSpPr/>
          <p:nvPr/>
        </p:nvSpPr>
        <p:spPr>
          <a:xfrm>
            <a:off x="3610451" y="3954304"/>
            <a:ext cx="2279690" cy="284917"/>
          </a:xfrm>
          <a:prstGeom prst="rect">
            <a:avLst/>
          </a:prstGeom>
          <a:noFill/>
          <a:ln/>
        </p:spPr>
        <p:txBody>
          <a:bodyPr wrap="none" rtlCol="0" anchor="t"/>
          <a:lstStyle/>
          <a:p>
            <a:pPr marL="0" indent="0" algn="l">
              <a:lnSpc>
                <a:spcPts val="2244"/>
              </a:lnSpc>
              <a:buNone/>
            </a:pPr>
            <a:r>
              <a:rPr lang="en-US" sz="1795" b="1" dirty="0">
                <a:solidFill>
                  <a:srgbClr val="2A2742"/>
                </a:solidFill>
                <a:latin typeface="Outfit" pitchFamily="34" charset="0"/>
                <a:ea typeface="Outfit" pitchFamily="34" charset="-122"/>
                <a:cs typeface="Outfit" pitchFamily="34" charset="-120"/>
              </a:rPr>
              <a:t>1997 Establishment</a:t>
            </a:r>
            <a:endParaRPr lang="en-US" sz="1795" dirty="0"/>
          </a:p>
        </p:txBody>
      </p:sp>
      <p:sp>
        <p:nvSpPr>
          <p:cNvPr id="11" name="Text 7"/>
          <p:cNvSpPr/>
          <p:nvPr/>
        </p:nvSpPr>
        <p:spPr>
          <a:xfrm>
            <a:off x="3610451" y="4348639"/>
            <a:ext cx="8685967" cy="291822"/>
          </a:xfrm>
          <a:prstGeom prst="rect">
            <a:avLst/>
          </a:prstGeom>
          <a:noFill/>
          <a:ln/>
        </p:spPr>
        <p:txBody>
          <a:bodyPr wrap="none" rtlCol="0" anchor="t"/>
          <a:lstStyle/>
          <a:p>
            <a:pPr marL="0" indent="0" algn="l">
              <a:lnSpc>
                <a:spcPts val="2298"/>
              </a:lnSpc>
              <a:buNone/>
            </a:pPr>
            <a:r>
              <a:rPr lang="en-US" sz="1436" dirty="0">
                <a:solidFill>
                  <a:srgbClr val="2A2742"/>
                </a:solidFill>
                <a:latin typeface="Arimo" pitchFamily="34" charset="0"/>
                <a:ea typeface="Arimo" pitchFamily="34" charset="-122"/>
                <a:cs typeface="Arimo" pitchFamily="34" charset="-120"/>
              </a:rPr>
              <a:t>JTED created to address workforce shortages and skill mismatches in a strong job market.</a:t>
            </a:r>
            <a:endParaRPr lang="en-US" sz="1436" dirty="0"/>
          </a:p>
        </p:txBody>
      </p:sp>
      <p:sp>
        <p:nvSpPr>
          <p:cNvPr id="12" name="Shape 8"/>
          <p:cNvSpPr/>
          <p:nvPr/>
        </p:nvSpPr>
        <p:spPr>
          <a:xfrm>
            <a:off x="2789753" y="5403890"/>
            <a:ext cx="638294" cy="22860"/>
          </a:xfrm>
          <a:prstGeom prst="roundRect">
            <a:avLst>
              <a:gd name="adj" fmla="val 335081"/>
            </a:avLst>
          </a:prstGeom>
          <a:solidFill>
            <a:srgbClr val="BDB8DF"/>
          </a:solidFill>
          <a:ln/>
        </p:spPr>
      </p:sp>
      <p:sp>
        <p:nvSpPr>
          <p:cNvPr id="13" name="Shape 9"/>
          <p:cNvSpPr/>
          <p:nvPr/>
        </p:nvSpPr>
        <p:spPr>
          <a:xfrm>
            <a:off x="2402324" y="5210175"/>
            <a:ext cx="410289" cy="410289"/>
          </a:xfrm>
          <a:prstGeom prst="roundRect">
            <a:avLst>
              <a:gd name="adj" fmla="val 18670"/>
            </a:avLst>
          </a:prstGeom>
          <a:solidFill>
            <a:srgbClr val="E9E6FA"/>
          </a:solidFill>
          <a:ln w="7620">
            <a:solidFill>
              <a:srgbClr val="BDB8DF"/>
            </a:solidFill>
            <a:prstDash val="solid"/>
          </a:ln>
        </p:spPr>
      </p:sp>
      <p:sp>
        <p:nvSpPr>
          <p:cNvPr id="14" name="Text 10"/>
          <p:cNvSpPr/>
          <p:nvPr/>
        </p:nvSpPr>
        <p:spPr>
          <a:xfrm>
            <a:off x="2528649" y="5278517"/>
            <a:ext cx="157639" cy="273606"/>
          </a:xfrm>
          <a:prstGeom prst="rect">
            <a:avLst/>
          </a:prstGeom>
          <a:noFill/>
          <a:ln/>
        </p:spPr>
        <p:txBody>
          <a:bodyPr wrap="none" rtlCol="0" anchor="t"/>
          <a:lstStyle/>
          <a:p>
            <a:pPr marL="0" indent="0" algn="ctr">
              <a:lnSpc>
                <a:spcPts val="2154"/>
              </a:lnSpc>
              <a:buNone/>
            </a:pPr>
            <a:r>
              <a:rPr lang="en-US" sz="2154" b="1" dirty="0">
                <a:solidFill>
                  <a:srgbClr val="2A2742"/>
                </a:solidFill>
                <a:latin typeface="Outfit" pitchFamily="34" charset="0"/>
                <a:ea typeface="Outfit" pitchFamily="34" charset="-122"/>
                <a:cs typeface="Outfit" pitchFamily="34" charset="-120"/>
              </a:rPr>
              <a:t>2</a:t>
            </a:r>
            <a:endParaRPr lang="en-US" sz="2154" dirty="0"/>
          </a:p>
        </p:txBody>
      </p:sp>
      <p:sp>
        <p:nvSpPr>
          <p:cNvPr id="15" name="Text 11"/>
          <p:cNvSpPr/>
          <p:nvPr/>
        </p:nvSpPr>
        <p:spPr>
          <a:xfrm>
            <a:off x="3610451" y="5187315"/>
            <a:ext cx="2279690" cy="284917"/>
          </a:xfrm>
          <a:prstGeom prst="rect">
            <a:avLst/>
          </a:prstGeom>
          <a:noFill/>
          <a:ln/>
        </p:spPr>
        <p:txBody>
          <a:bodyPr wrap="none" rtlCol="0" anchor="t"/>
          <a:lstStyle/>
          <a:p>
            <a:pPr marL="0" indent="0" algn="l">
              <a:lnSpc>
                <a:spcPts val="2244"/>
              </a:lnSpc>
              <a:buNone/>
            </a:pPr>
            <a:r>
              <a:rPr lang="en-US" sz="1795" b="1" dirty="0">
                <a:solidFill>
                  <a:srgbClr val="2A2742"/>
                </a:solidFill>
                <a:latin typeface="Outfit" pitchFamily="34" charset="0"/>
                <a:ea typeface="Outfit" pitchFamily="34" charset="-122"/>
                <a:cs typeface="Outfit" pitchFamily="34" charset="-120"/>
              </a:rPr>
              <a:t>2021 Update</a:t>
            </a:r>
            <a:endParaRPr lang="en-US" sz="1795" dirty="0"/>
          </a:p>
        </p:txBody>
      </p:sp>
      <p:sp>
        <p:nvSpPr>
          <p:cNvPr id="16" name="Text 12"/>
          <p:cNvSpPr/>
          <p:nvPr/>
        </p:nvSpPr>
        <p:spPr>
          <a:xfrm>
            <a:off x="3610451" y="5581650"/>
            <a:ext cx="8685967" cy="291822"/>
          </a:xfrm>
          <a:prstGeom prst="rect">
            <a:avLst/>
          </a:prstGeom>
          <a:noFill/>
          <a:ln/>
        </p:spPr>
        <p:txBody>
          <a:bodyPr wrap="none" rtlCol="0" anchor="t"/>
          <a:lstStyle/>
          <a:p>
            <a:pPr marL="0" indent="0" algn="l">
              <a:lnSpc>
                <a:spcPts val="2298"/>
              </a:lnSpc>
              <a:buNone/>
            </a:pPr>
            <a:r>
              <a:rPr lang="en-US" sz="1436" dirty="0">
                <a:solidFill>
                  <a:srgbClr val="2A2742"/>
                </a:solidFill>
                <a:latin typeface="Arimo" pitchFamily="34" charset="0"/>
                <a:ea typeface="Arimo" pitchFamily="34" charset="-122"/>
                <a:cs typeface="Arimo" pitchFamily="34" charset="-120"/>
              </a:rPr>
              <a:t>Program revised to address COVID-19 economic impact, with 44 grantees selected through merit review.</a:t>
            </a:r>
            <a:endParaRPr lang="en-US" sz="1436" dirty="0"/>
          </a:p>
        </p:txBody>
      </p:sp>
      <p:sp>
        <p:nvSpPr>
          <p:cNvPr id="17" name="Shape 13"/>
          <p:cNvSpPr/>
          <p:nvPr/>
        </p:nvSpPr>
        <p:spPr>
          <a:xfrm>
            <a:off x="2789753" y="6636901"/>
            <a:ext cx="638294" cy="22860"/>
          </a:xfrm>
          <a:prstGeom prst="roundRect">
            <a:avLst>
              <a:gd name="adj" fmla="val 335081"/>
            </a:avLst>
          </a:prstGeom>
          <a:solidFill>
            <a:srgbClr val="BDB8DF"/>
          </a:solidFill>
          <a:ln/>
        </p:spPr>
      </p:sp>
      <p:sp>
        <p:nvSpPr>
          <p:cNvPr id="18" name="Shape 14"/>
          <p:cNvSpPr/>
          <p:nvPr/>
        </p:nvSpPr>
        <p:spPr>
          <a:xfrm>
            <a:off x="2402324" y="6443186"/>
            <a:ext cx="410289" cy="410289"/>
          </a:xfrm>
          <a:prstGeom prst="roundRect">
            <a:avLst>
              <a:gd name="adj" fmla="val 18670"/>
            </a:avLst>
          </a:prstGeom>
          <a:solidFill>
            <a:srgbClr val="E9E6FA"/>
          </a:solidFill>
          <a:ln w="7620">
            <a:solidFill>
              <a:srgbClr val="BDB8DF"/>
            </a:solidFill>
            <a:prstDash val="solid"/>
          </a:ln>
        </p:spPr>
      </p:sp>
      <p:sp>
        <p:nvSpPr>
          <p:cNvPr id="19" name="Text 15"/>
          <p:cNvSpPr/>
          <p:nvPr/>
        </p:nvSpPr>
        <p:spPr>
          <a:xfrm>
            <a:off x="2529602" y="6511528"/>
            <a:ext cx="155615" cy="273606"/>
          </a:xfrm>
          <a:prstGeom prst="rect">
            <a:avLst/>
          </a:prstGeom>
          <a:noFill/>
          <a:ln/>
        </p:spPr>
        <p:txBody>
          <a:bodyPr wrap="none" rtlCol="0" anchor="t"/>
          <a:lstStyle/>
          <a:p>
            <a:pPr marL="0" indent="0" algn="ctr">
              <a:lnSpc>
                <a:spcPts val="2154"/>
              </a:lnSpc>
              <a:buNone/>
            </a:pPr>
            <a:r>
              <a:rPr lang="en-US" sz="2154" b="1" dirty="0">
                <a:solidFill>
                  <a:srgbClr val="2A2742"/>
                </a:solidFill>
                <a:latin typeface="Outfit" pitchFamily="34" charset="0"/>
                <a:ea typeface="Outfit" pitchFamily="34" charset="-122"/>
                <a:cs typeface="Outfit" pitchFamily="34" charset="-120"/>
              </a:rPr>
              <a:t>3</a:t>
            </a:r>
            <a:endParaRPr lang="en-US" sz="2154" dirty="0"/>
          </a:p>
        </p:txBody>
      </p:sp>
      <p:sp>
        <p:nvSpPr>
          <p:cNvPr id="20" name="Text 16"/>
          <p:cNvSpPr/>
          <p:nvPr/>
        </p:nvSpPr>
        <p:spPr>
          <a:xfrm>
            <a:off x="3610451" y="6420326"/>
            <a:ext cx="2279690" cy="284917"/>
          </a:xfrm>
          <a:prstGeom prst="rect">
            <a:avLst/>
          </a:prstGeom>
          <a:noFill/>
          <a:ln/>
        </p:spPr>
        <p:txBody>
          <a:bodyPr wrap="none" rtlCol="0" anchor="t"/>
          <a:lstStyle/>
          <a:p>
            <a:pPr marL="0" indent="0" algn="l">
              <a:lnSpc>
                <a:spcPts val="2244"/>
              </a:lnSpc>
              <a:buNone/>
            </a:pPr>
            <a:r>
              <a:rPr lang="en-US" sz="1795" b="1" dirty="0">
                <a:solidFill>
                  <a:srgbClr val="2A2742"/>
                </a:solidFill>
                <a:latin typeface="Outfit" pitchFamily="34" charset="0"/>
                <a:ea typeface="Outfit" pitchFamily="34" charset="-122"/>
                <a:cs typeface="Outfit" pitchFamily="34" charset="-120"/>
              </a:rPr>
              <a:t>2023 Second NOFO</a:t>
            </a:r>
            <a:endParaRPr lang="en-US" sz="1795" dirty="0"/>
          </a:p>
        </p:txBody>
      </p:sp>
      <p:sp>
        <p:nvSpPr>
          <p:cNvPr id="21" name="Text 17"/>
          <p:cNvSpPr/>
          <p:nvPr/>
        </p:nvSpPr>
        <p:spPr>
          <a:xfrm>
            <a:off x="3610451" y="6814661"/>
            <a:ext cx="8685967" cy="583644"/>
          </a:xfrm>
          <a:prstGeom prst="rect">
            <a:avLst/>
          </a:prstGeom>
          <a:noFill/>
          <a:ln/>
        </p:spPr>
        <p:txBody>
          <a:bodyPr wrap="square" rtlCol="0" anchor="t"/>
          <a:lstStyle/>
          <a:p>
            <a:pPr marL="0" indent="0" algn="l">
              <a:lnSpc>
                <a:spcPts val="2298"/>
              </a:lnSpc>
              <a:buNone/>
            </a:pPr>
            <a:r>
              <a:rPr lang="en-US" sz="1436" dirty="0">
                <a:solidFill>
                  <a:srgbClr val="2A2742"/>
                </a:solidFill>
                <a:latin typeface="Arimo" pitchFamily="34" charset="0"/>
                <a:ea typeface="Arimo" pitchFamily="34" charset="-122"/>
                <a:cs typeface="Arimo" pitchFamily="34" charset="-120"/>
              </a:rPr>
              <a:t>New focus on continued pandemic impact, prioritizing services for immigrants, refugees, justice-involved individuals, and rural residents.</a:t>
            </a:r>
            <a:endParaRPr lang="en-US" sz="1436"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04837" y="783788"/>
            <a:ext cx="6646664"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Individual Employment Plan (IEP)</a:t>
            </a:r>
            <a:endParaRPr lang="en-US" sz="3402" dirty="0"/>
          </a:p>
        </p:txBody>
      </p:sp>
      <p:pic>
        <p:nvPicPr>
          <p:cNvPr id="6" name="Image 2" descr="preencoded.png"/>
          <p:cNvPicPr>
            <a:picLocks noChangeAspect="1"/>
          </p:cNvPicPr>
          <p:nvPr/>
        </p:nvPicPr>
        <p:blipFill>
          <a:blip r:embed="rId5"/>
          <a:stretch>
            <a:fillRect/>
          </a:stretch>
        </p:blipFill>
        <p:spPr>
          <a:xfrm>
            <a:off x="604837" y="1583055"/>
            <a:ext cx="864037" cy="1548765"/>
          </a:xfrm>
          <a:prstGeom prst="rect">
            <a:avLst/>
          </a:prstGeom>
        </p:spPr>
      </p:pic>
      <p:sp>
        <p:nvSpPr>
          <p:cNvPr id="7" name="Text 2"/>
          <p:cNvSpPr/>
          <p:nvPr/>
        </p:nvSpPr>
        <p:spPr>
          <a:xfrm>
            <a:off x="1728073" y="1755815"/>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Goals and Objectives</a:t>
            </a:r>
            <a:endParaRPr lang="en-US" sz="1701" dirty="0"/>
          </a:p>
        </p:txBody>
      </p:sp>
      <p:sp>
        <p:nvSpPr>
          <p:cNvPr id="8" name="Text 3"/>
          <p:cNvSpPr/>
          <p:nvPr/>
        </p:nvSpPr>
        <p:spPr>
          <a:xfrm>
            <a:off x="1728073" y="2129314"/>
            <a:ext cx="6811089" cy="829747"/>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The Individual Employment Plan (IEP) is a living document that identifies employment and education goals as part of a career pathway, objectives, and the appropriate combination of services for the participant to reach the goals.</a:t>
            </a:r>
            <a:endParaRPr lang="en-US" sz="1361" dirty="0"/>
          </a:p>
        </p:txBody>
      </p:sp>
      <p:pic>
        <p:nvPicPr>
          <p:cNvPr id="9" name="Image 3" descr="preencoded.png"/>
          <p:cNvPicPr>
            <a:picLocks noChangeAspect="1"/>
          </p:cNvPicPr>
          <p:nvPr/>
        </p:nvPicPr>
        <p:blipFill>
          <a:blip r:embed="rId6"/>
          <a:stretch>
            <a:fillRect/>
          </a:stretch>
        </p:blipFill>
        <p:spPr>
          <a:xfrm>
            <a:off x="604837" y="3131820"/>
            <a:ext cx="864037" cy="1548765"/>
          </a:xfrm>
          <a:prstGeom prst="rect">
            <a:avLst/>
          </a:prstGeom>
        </p:spPr>
      </p:pic>
      <p:sp>
        <p:nvSpPr>
          <p:cNvPr id="10" name="Text 4"/>
          <p:cNvSpPr/>
          <p:nvPr/>
        </p:nvSpPr>
        <p:spPr>
          <a:xfrm>
            <a:off x="1728073" y="3304580"/>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Skills Gap</a:t>
            </a:r>
            <a:endParaRPr lang="en-US" sz="1701" dirty="0"/>
          </a:p>
        </p:txBody>
      </p:sp>
      <p:sp>
        <p:nvSpPr>
          <p:cNvPr id="11" name="Text 5"/>
          <p:cNvSpPr/>
          <p:nvPr/>
        </p:nvSpPr>
        <p:spPr>
          <a:xfrm>
            <a:off x="1728073" y="3678079"/>
            <a:ext cx="6811089" cy="829747"/>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Include an explanation of the skills gap that the IEP is designed to overcome. “Skills gap” is the significant gap between the skills required by the employer and the current capabilities of the applicant.</a:t>
            </a:r>
            <a:endParaRPr lang="en-US" sz="1361" dirty="0"/>
          </a:p>
        </p:txBody>
      </p:sp>
      <p:pic>
        <p:nvPicPr>
          <p:cNvPr id="12" name="Image 4" descr="preencoded.png"/>
          <p:cNvPicPr>
            <a:picLocks noChangeAspect="1"/>
          </p:cNvPicPr>
          <p:nvPr/>
        </p:nvPicPr>
        <p:blipFill>
          <a:blip r:embed="rId7"/>
          <a:stretch>
            <a:fillRect/>
          </a:stretch>
        </p:blipFill>
        <p:spPr>
          <a:xfrm>
            <a:off x="604837" y="4680585"/>
            <a:ext cx="864037" cy="1382554"/>
          </a:xfrm>
          <a:prstGeom prst="rect">
            <a:avLst/>
          </a:prstGeom>
        </p:spPr>
      </p:pic>
      <p:sp>
        <p:nvSpPr>
          <p:cNvPr id="13" name="Text 6"/>
          <p:cNvSpPr/>
          <p:nvPr/>
        </p:nvSpPr>
        <p:spPr>
          <a:xfrm>
            <a:off x="1728073" y="4853345"/>
            <a:ext cx="2257901"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Services and Referrals</a:t>
            </a:r>
            <a:endParaRPr lang="en-US" sz="1701" dirty="0"/>
          </a:p>
        </p:txBody>
      </p:sp>
      <p:sp>
        <p:nvSpPr>
          <p:cNvPr id="14" name="Text 7"/>
          <p:cNvSpPr/>
          <p:nvPr/>
        </p:nvSpPr>
        <p:spPr>
          <a:xfrm>
            <a:off x="1728073" y="5226844"/>
            <a:ext cx="6811089"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The appropriate sequence and mix of services to address the unique strengths, challenges, and needs of the participant to obtain the training or employment goal(s).</a:t>
            </a:r>
            <a:endParaRPr lang="en-US" sz="1361" dirty="0"/>
          </a:p>
        </p:txBody>
      </p:sp>
      <p:pic>
        <p:nvPicPr>
          <p:cNvPr id="15" name="Image 5" descr="preencoded.png"/>
          <p:cNvPicPr>
            <a:picLocks noChangeAspect="1"/>
          </p:cNvPicPr>
          <p:nvPr/>
        </p:nvPicPr>
        <p:blipFill>
          <a:blip r:embed="rId8"/>
          <a:stretch>
            <a:fillRect/>
          </a:stretch>
        </p:blipFill>
        <p:spPr>
          <a:xfrm>
            <a:off x="604837" y="6063139"/>
            <a:ext cx="864037" cy="1382554"/>
          </a:xfrm>
          <a:prstGeom prst="rect">
            <a:avLst/>
          </a:prstGeom>
        </p:spPr>
      </p:pic>
      <p:sp>
        <p:nvSpPr>
          <p:cNvPr id="16" name="Text 8"/>
          <p:cNvSpPr/>
          <p:nvPr/>
        </p:nvSpPr>
        <p:spPr>
          <a:xfrm>
            <a:off x="1728073" y="6235898"/>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Tracking Progress</a:t>
            </a:r>
            <a:endParaRPr lang="en-US" sz="1701" dirty="0"/>
          </a:p>
        </p:txBody>
      </p:sp>
      <p:sp>
        <p:nvSpPr>
          <p:cNvPr id="17" name="Text 9"/>
          <p:cNvSpPr/>
          <p:nvPr/>
        </p:nvSpPr>
        <p:spPr>
          <a:xfrm>
            <a:off x="1728073" y="6609398"/>
            <a:ext cx="6811089"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A method for tracking progress and identifying next steps, including, but not limited to, follow-up on open goals, objectives, and services.</a:t>
            </a:r>
            <a:endParaRPr lang="en-US" sz="136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10621208"/>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10621208"/>
          </a:xfrm>
          <a:prstGeom prst="rect">
            <a:avLst/>
          </a:prstGeom>
        </p:spPr>
      </p:pic>
      <p:sp>
        <p:nvSpPr>
          <p:cNvPr id="5" name="Text 1"/>
          <p:cNvSpPr/>
          <p:nvPr/>
        </p:nvSpPr>
        <p:spPr>
          <a:xfrm>
            <a:off x="604837" y="475178"/>
            <a:ext cx="4320540"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Training</a:t>
            </a:r>
            <a:endParaRPr lang="en-US" sz="3402" dirty="0"/>
          </a:p>
        </p:txBody>
      </p:sp>
      <p:sp>
        <p:nvSpPr>
          <p:cNvPr id="6" name="Shape 2"/>
          <p:cNvSpPr/>
          <p:nvPr/>
        </p:nvSpPr>
        <p:spPr>
          <a:xfrm>
            <a:off x="604837" y="1274445"/>
            <a:ext cx="7934325" cy="8871585"/>
          </a:xfrm>
          <a:prstGeom prst="roundRect">
            <a:avLst>
              <a:gd name="adj" fmla="val 915"/>
            </a:avLst>
          </a:prstGeom>
          <a:noFill/>
          <a:ln w="7620">
            <a:solidFill>
              <a:srgbClr val="000000">
                <a:alpha val="8000"/>
              </a:srgbClr>
            </a:solidFill>
            <a:prstDash val="solid"/>
          </a:ln>
        </p:spPr>
      </p:sp>
      <p:sp>
        <p:nvSpPr>
          <p:cNvPr id="7" name="Shape 3"/>
          <p:cNvSpPr/>
          <p:nvPr/>
        </p:nvSpPr>
        <p:spPr>
          <a:xfrm>
            <a:off x="612458" y="1282065"/>
            <a:ext cx="7919085" cy="2158484"/>
          </a:xfrm>
          <a:prstGeom prst="rect">
            <a:avLst/>
          </a:prstGeom>
          <a:solidFill>
            <a:srgbClr val="FFFFFF">
              <a:alpha val="4000"/>
            </a:srgbClr>
          </a:solidFill>
          <a:ln/>
        </p:spPr>
      </p:sp>
      <p:sp>
        <p:nvSpPr>
          <p:cNvPr id="8" name="Text 4"/>
          <p:cNvSpPr/>
          <p:nvPr/>
        </p:nvSpPr>
        <p:spPr>
          <a:xfrm>
            <a:off x="785217" y="1393269"/>
            <a:ext cx="3610213"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Occupational skills training, training for nontraditional employment</a:t>
            </a:r>
            <a:endParaRPr lang="en-US" sz="1361" dirty="0"/>
          </a:p>
        </p:txBody>
      </p:sp>
      <p:sp>
        <p:nvSpPr>
          <p:cNvPr id="9" name="Text 5"/>
          <p:cNvSpPr/>
          <p:nvPr/>
        </p:nvSpPr>
        <p:spPr>
          <a:xfrm>
            <a:off x="4748570" y="1393269"/>
            <a:ext cx="3610213" cy="1936075"/>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Prepares participants for careers that are traditionally non-academic and directly related to a specific trade, occupation or vocational skills leading to proficiency in performing actual tasks and technical functions required by certain occupational fields at entry, intermediate, or advanced levels.</a:t>
            </a:r>
            <a:endParaRPr lang="en-US" sz="1361" dirty="0"/>
          </a:p>
        </p:txBody>
      </p:sp>
      <p:sp>
        <p:nvSpPr>
          <p:cNvPr id="10" name="Shape 6"/>
          <p:cNvSpPr/>
          <p:nvPr/>
        </p:nvSpPr>
        <p:spPr>
          <a:xfrm>
            <a:off x="612458" y="3440549"/>
            <a:ext cx="7919085" cy="775573"/>
          </a:xfrm>
          <a:prstGeom prst="rect">
            <a:avLst/>
          </a:prstGeom>
          <a:solidFill>
            <a:srgbClr val="000000">
              <a:alpha val="4000"/>
            </a:srgbClr>
          </a:solidFill>
          <a:ln/>
        </p:spPr>
      </p:sp>
      <p:sp>
        <p:nvSpPr>
          <p:cNvPr id="11" name="Text 7"/>
          <p:cNvSpPr/>
          <p:nvPr/>
        </p:nvSpPr>
        <p:spPr>
          <a:xfrm>
            <a:off x="785217" y="3551753"/>
            <a:ext cx="3610213" cy="276582"/>
          </a:xfrm>
          <a:prstGeom prst="rect">
            <a:avLst/>
          </a:prstGeom>
          <a:noFill/>
          <a:ln/>
        </p:spPr>
        <p:txBody>
          <a:bodyPr wrap="non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Skill upgrading and retraining</a:t>
            </a:r>
            <a:endParaRPr lang="en-US" sz="1361" dirty="0"/>
          </a:p>
        </p:txBody>
      </p:sp>
      <p:sp>
        <p:nvSpPr>
          <p:cNvPr id="12" name="Text 8"/>
          <p:cNvSpPr/>
          <p:nvPr/>
        </p:nvSpPr>
        <p:spPr>
          <a:xfrm>
            <a:off x="4748570" y="3551753"/>
            <a:ext cx="3610213"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Training is provided to assist with upgrading the skills and/or retraining the participants.</a:t>
            </a:r>
            <a:endParaRPr lang="en-US" sz="1361" dirty="0"/>
          </a:p>
        </p:txBody>
      </p:sp>
      <p:sp>
        <p:nvSpPr>
          <p:cNvPr id="13" name="Shape 9"/>
          <p:cNvSpPr/>
          <p:nvPr/>
        </p:nvSpPr>
        <p:spPr>
          <a:xfrm>
            <a:off x="612458" y="4216122"/>
            <a:ext cx="7919085" cy="2158484"/>
          </a:xfrm>
          <a:prstGeom prst="rect">
            <a:avLst/>
          </a:prstGeom>
          <a:solidFill>
            <a:srgbClr val="FFFFFF">
              <a:alpha val="4000"/>
            </a:srgbClr>
          </a:solidFill>
          <a:ln/>
        </p:spPr>
      </p:sp>
      <p:sp>
        <p:nvSpPr>
          <p:cNvPr id="14" name="Text 10"/>
          <p:cNvSpPr/>
          <p:nvPr/>
        </p:nvSpPr>
        <p:spPr>
          <a:xfrm>
            <a:off x="785217" y="4327327"/>
            <a:ext cx="3610213" cy="276582"/>
          </a:xfrm>
          <a:prstGeom prst="rect">
            <a:avLst/>
          </a:prstGeom>
          <a:noFill/>
          <a:ln/>
        </p:spPr>
        <p:txBody>
          <a:bodyPr wrap="non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Entrepreneurial training</a:t>
            </a:r>
            <a:endParaRPr lang="en-US" sz="1361" dirty="0"/>
          </a:p>
        </p:txBody>
      </p:sp>
      <p:sp>
        <p:nvSpPr>
          <p:cNvPr id="15" name="Text 11"/>
          <p:cNvSpPr/>
          <p:nvPr/>
        </p:nvSpPr>
        <p:spPr>
          <a:xfrm>
            <a:off x="4748570" y="4327327"/>
            <a:ext cx="3610213" cy="1936075"/>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Prepares entrepreneurs to either start a small business or expand an existing business, usually through the development of a business plan to operate a location-based or virtual business and may include advanced digital skills training to operate a digitally powered business identified in the business plan.</a:t>
            </a:r>
            <a:endParaRPr lang="en-US" sz="1361" dirty="0"/>
          </a:p>
        </p:txBody>
      </p:sp>
      <p:sp>
        <p:nvSpPr>
          <p:cNvPr id="16" name="Shape 12"/>
          <p:cNvSpPr/>
          <p:nvPr/>
        </p:nvSpPr>
        <p:spPr>
          <a:xfrm>
            <a:off x="612458" y="6374606"/>
            <a:ext cx="7919085" cy="1328737"/>
          </a:xfrm>
          <a:prstGeom prst="rect">
            <a:avLst/>
          </a:prstGeom>
          <a:solidFill>
            <a:srgbClr val="000000">
              <a:alpha val="4000"/>
            </a:srgbClr>
          </a:solidFill>
          <a:ln/>
        </p:spPr>
      </p:sp>
      <p:sp>
        <p:nvSpPr>
          <p:cNvPr id="17" name="Text 13"/>
          <p:cNvSpPr/>
          <p:nvPr/>
        </p:nvSpPr>
        <p:spPr>
          <a:xfrm>
            <a:off x="785217" y="6485811"/>
            <a:ext cx="3610213" cy="276582"/>
          </a:xfrm>
          <a:prstGeom prst="rect">
            <a:avLst/>
          </a:prstGeom>
          <a:noFill/>
          <a:ln/>
        </p:spPr>
        <p:txBody>
          <a:bodyPr wrap="non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Job readiness training</a:t>
            </a:r>
            <a:endParaRPr lang="en-US" sz="1361" dirty="0"/>
          </a:p>
        </p:txBody>
      </p:sp>
      <p:sp>
        <p:nvSpPr>
          <p:cNvPr id="18" name="Text 14"/>
          <p:cNvSpPr/>
          <p:nvPr/>
        </p:nvSpPr>
        <p:spPr>
          <a:xfrm>
            <a:off x="4748570" y="6485811"/>
            <a:ext cx="3610213" cy="1106329"/>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Includes job seeking and interviewing skills, understanding employer expectations, and enhancing a customer’s capacity to move toward self-sufficiency.</a:t>
            </a:r>
            <a:endParaRPr lang="en-US" sz="1361" dirty="0"/>
          </a:p>
        </p:txBody>
      </p:sp>
      <p:sp>
        <p:nvSpPr>
          <p:cNvPr id="19" name="Shape 15"/>
          <p:cNvSpPr/>
          <p:nvPr/>
        </p:nvSpPr>
        <p:spPr>
          <a:xfrm>
            <a:off x="612458" y="7703344"/>
            <a:ext cx="7919085" cy="2435066"/>
          </a:xfrm>
          <a:prstGeom prst="rect">
            <a:avLst/>
          </a:prstGeom>
          <a:solidFill>
            <a:srgbClr val="FFFFFF">
              <a:alpha val="4000"/>
            </a:srgbClr>
          </a:solidFill>
          <a:ln/>
        </p:spPr>
      </p:sp>
      <p:sp>
        <p:nvSpPr>
          <p:cNvPr id="20" name="Text 16"/>
          <p:cNvSpPr/>
          <p:nvPr/>
        </p:nvSpPr>
        <p:spPr>
          <a:xfrm>
            <a:off x="785217" y="7814548"/>
            <a:ext cx="3610213" cy="276582"/>
          </a:xfrm>
          <a:prstGeom prst="rect">
            <a:avLst/>
          </a:prstGeom>
          <a:noFill/>
          <a:ln/>
        </p:spPr>
        <p:txBody>
          <a:bodyPr wrap="non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Adult education and literacy activities</a:t>
            </a:r>
            <a:endParaRPr lang="en-US" sz="1361" dirty="0"/>
          </a:p>
        </p:txBody>
      </p:sp>
      <p:sp>
        <p:nvSpPr>
          <p:cNvPr id="21" name="Text 17"/>
          <p:cNvSpPr/>
          <p:nvPr/>
        </p:nvSpPr>
        <p:spPr>
          <a:xfrm>
            <a:off x="4748570" y="7814548"/>
            <a:ext cx="3610213" cy="2212657"/>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Includes activities of English language acquisition, acquisition of basic digital literacy skills through digital confidence, competency and use, and integrated education and training programs, provided concurrently or in combination with services provided in any of the services listed above or as part of work-based learning.</a:t>
            </a:r>
            <a:endParaRPr lang="en-US" sz="1361" dirty="0"/>
          </a:p>
        </p:txBody>
      </p:sp>
      <p:pic>
        <p:nvPicPr>
          <p:cNvPr id="22" name="Image 2" descr="preencoded.png">
            <a:hlinkClick r:id="rId5"/>
          </p:cNvPr>
          <p:cNvPicPr>
            <a:picLocks noChangeAspect="1"/>
          </p:cNvPicPr>
          <p:nvPr/>
        </p:nvPicPr>
        <p:blipFill>
          <a:blip r:embed="rId6"/>
          <a:stretch>
            <a:fillRect/>
          </a:stretch>
        </p:blipFill>
        <p:spPr>
          <a:xfrm>
            <a:off x="12242153" y="7589520"/>
            <a:ext cx="2296807" cy="5486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10246995"/>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10246995"/>
          </a:xfrm>
          <a:prstGeom prst="rect">
            <a:avLst/>
          </a:prstGeom>
        </p:spPr>
      </p:pic>
      <p:sp>
        <p:nvSpPr>
          <p:cNvPr id="5" name="Text 1"/>
          <p:cNvSpPr/>
          <p:nvPr/>
        </p:nvSpPr>
        <p:spPr>
          <a:xfrm>
            <a:off x="6091238" y="475178"/>
            <a:ext cx="7934325" cy="1080135"/>
          </a:xfrm>
          <a:prstGeom prst="rect">
            <a:avLst/>
          </a:prstGeom>
          <a:noFill/>
          <a:ln/>
        </p:spPr>
        <p:txBody>
          <a:bodyPr wrap="squar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Work-Based Learning / Work-Based Training</a:t>
            </a:r>
            <a:endParaRPr lang="en-US" sz="3402" dirty="0"/>
          </a:p>
        </p:txBody>
      </p:sp>
      <p:pic>
        <p:nvPicPr>
          <p:cNvPr id="6" name="Image 2" descr="preencoded.png"/>
          <p:cNvPicPr>
            <a:picLocks noChangeAspect="1"/>
          </p:cNvPicPr>
          <p:nvPr/>
        </p:nvPicPr>
        <p:blipFill>
          <a:blip r:embed="rId5"/>
          <a:stretch>
            <a:fillRect/>
          </a:stretch>
        </p:blipFill>
        <p:spPr>
          <a:xfrm>
            <a:off x="6091238" y="1814513"/>
            <a:ext cx="431959" cy="431959"/>
          </a:xfrm>
          <a:prstGeom prst="rect">
            <a:avLst/>
          </a:prstGeom>
        </p:spPr>
      </p:pic>
      <p:sp>
        <p:nvSpPr>
          <p:cNvPr id="7" name="Text 2"/>
          <p:cNvSpPr/>
          <p:nvPr/>
        </p:nvSpPr>
        <p:spPr>
          <a:xfrm>
            <a:off x="6091238" y="2419231"/>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Apprenticeship</a:t>
            </a:r>
            <a:endParaRPr lang="en-US" sz="1701" dirty="0"/>
          </a:p>
        </p:txBody>
      </p:sp>
      <p:sp>
        <p:nvSpPr>
          <p:cNvPr id="8" name="Text 3"/>
          <p:cNvSpPr/>
          <p:nvPr/>
        </p:nvSpPr>
        <p:spPr>
          <a:xfrm>
            <a:off x="6091238" y="2792730"/>
            <a:ext cx="7934325"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An apprenticeship is an employer-driven, “earn while you learn” model that combines on-the-job training with job-related instruction in curricula tied to the attainment of industry-recognized skills standards.</a:t>
            </a:r>
            <a:endParaRPr lang="en-US" sz="1361" dirty="0"/>
          </a:p>
        </p:txBody>
      </p:sp>
      <p:pic>
        <p:nvPicPr>
          <p:cNvPr id="9" name="Image 3" descr="preencoded.png"/>
          <p:cNvPicPr>
            <a:picLocks noChangeAspect="1"/>
          </p:cNvPicPr>
          <p:nvPr/>
        </p:nvPicPr>
        <p:blipFill>
          <a:blip r:embed="rId6"/>
          <a:stretch>
            <a:fillRect/>
          </a:stretch>
        </p:blipFill>
        <p:spPr>
          <a:xfrm>
            <a:off x="6091238" y="3864293"/>
            <a:ext cx="431959" cy="431959"/>
          </a:xfrm>
          <a:prstGeom prst="rect">
            <a:avLst/>
          </a:prstGeom>
        </p:spPr>
      </p:pic>
      <p:sp>
        <p:nvSpPr>
          <p:cNvPr id="10" name="Text 4"/>
          <p:cNvSpPr/>
          <p:nvPr/>
        </p:nvSpPr>
        <p:spPr>
          <a:xfrm>
            <a:off x="6091238" y="4469011"/>
            <a:ext cx="3230404"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Work experiences or internships</a:t>
            </a:r>
            <a:endParaRPr lang="en-US" sz="1701" dirty="0"/>
          </a:p>
        </p:txBody>
      </p:sp>
      <p:sp>
        <p:nvSpPr>
          <p:cNvPr id="11" name="Text 5"/>
          <p:cNvSpPr/>
          <p:nvPr/>
        </p:nvSpPr>
        <p:spPr>
          <a:xfrm>
            <a:off x="6091238" y="4842510"/>
            <a:ext cx="7934325" cy="553164"/>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Work experience and internships are planned, structured learning experiences that take place in a workplace for a limited period.</a:t>
            </a:r>
            <a:endParaRPr lang="en-US" sz="1361" dirty="0"/>
          </a:p>
        </p:txBody>
      </p:sp>
      <p:pic>
        <p:nvPicPr>
          <p:cNvPr id="12" name="Image 4" descr="preencoded.png"/>
          <p:cNvPicPr>
            <a:picLocks noChangeAspect="1"/>
          </p:cNvPicPr>
          <p:nvPr/>
        </p:nvPicPr>
        <p:blipFill>
          <a:blip r:embed="rId7"/>
          <a:stretch>
            <a:fillRect/>
          </a:stretch>
        </p:blipFill>
        <p:spPr>
          <a:xfrm>
            <a:off x="6091238" y="5914073"/>
            <a:ext cx="431959" cy="431959"/>
          </a:xfrm>
          <a:prstGeom prst="rect">
            <a:avLst/>
          </a:prstGeom>
        </p:spPr>
      </p:pic>
      <p:sp>
        <p:nvSpPr>
          <p:cNvPr id="13" name="Text 6"/>
          <p:cNvSpPr/>
          <p:nvPr/>
        </p:nvSpPr>
        <p:spPr>
          <a:xfrm>
            <a:off x="6091238" y="6518791"/>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Transitional jobs</a:t>
            </a:r>
            <a:endParaRPr lang="en-US" sz="1701" dirty="0"/>
          </a:p>
        </p:txBody>
      </p:sp>
      <p:sp>
        <p:nvSpPr>
          <p:cNvPr id="14" name="Text 7"/>
          <p:cNvSpPr/>
          <p:nvPr/>
        </p:nvSpPr>
        <p:spPr>
          <a:xfrm>
            <a:off x="6091238" y="6892290"/>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Transitional jobs are time-limited, wage-paid work experiences that are subsidized up to 100 percent.</a:t>
            </a:r>
            <a:endParaRPr lang="en-US" sz="1361" dirty="0"/>
          </a:p>
        </p:txBody>
      </p:sp>
      <p:pic>
        <p:nvPicPr>
          <p:cNvPr id="15" name="Image 5" descr="preencoded.png"/>
          <p:cNvPicPr>
            <a:picLocks noChangeAspect="1"/>
          </p:cNvPicPr>
          <p:nvPr/>
        </p:nvPicPr>
        <p:blipFill>
          <a:blip r:embed="rId8"/>
          <a:stretch>
            <a:fillRect/>
          </a:stretch>
        </p:blipFill>
        <p:spPr>
          <a:xfrm>
            <a:off x="6091238" y="7687270"/>
            <a:ext cx="431959" cy="431959"/>
          </a:xfrm>
          <a:prstGeom prst="rect">
            <a:avLst/>
          </a:prstGeom>
        </p:spPr>
      </p:pic>
      <p:sp>
        <p:nvSpPr>
          <p:cNvPr id="16" name="Text 8"/>
          <p:cNvSpPr/>
          <p:nvPr/>
        </p:nvSpPr>
        <p:spPr>
          <a:xfrm>
            <a:off x="6091238" y="8291989"/>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On-the-Job Training</a:t>
            </a:r>
            <a:endParaRPr lang="en-US" sz="1701" dirty="0"/>
          </a:p>
        </p:txBody>
      </p:sp>
      <p:sp>
        <p:nvSpPr>
          <p:cNvPr id="17" name="Text 9"/>
          <p:cNvSpPr/>
          <p:nvPr/>
        </p:nvSpPr>
        <p:spPr>
          <a:xfrm>
            <a:off x="6091238" y="8665488"/>
            <a:ext cx="7934325" cy="1106329"/>
          </a:xfrm>
          <a:prstGeom prst="rect">
            <a:avLst/>
          </a:prstGeom>
          <a:noFill/>
          <a:ln/>
        </p:spPr>
        <p:txBody>
          <a:bodyPr wrap="squar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On-the-job Training (OJT) provides reimbursements to employers to help compensate for the costs associated with skills upgrade training, including digital literacy, competency and use skills, for newly hired employees and the lost production of current employees providing the training (including management staff).</a:t>
            </a:r>
            <a:endParaRPr lang="en-US" sz="136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04837" y="799148"/>
            <a:ext cx="5187910"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Placement and Follow-Up</a:t>
            </a:r>
            <a:endParaRPr lang="en-US" sz="3402" dirty="0"/>
          </a:p>
        </p:txBody>
      </p:sp>
      <p:sp>
        <p:nvSpPr>
          <p:cNvPr id="6" name="Shape 2"/>
          <p:cNvSpPr/>
          <p:nvPr/>
        </p:nvSpPr>
        <p:spPr>
          <a:xfrm>
            <a:off x="604837" y="1792724"/>
            <a:ext cx="388739" cy="388739"/>
          </a:xfrm>
          <a:prstGeom prst="roundRect">
            <a:avLst>
              <a:gd name="adj" fmla="val 18672"/>
            </a:avLst>
          </a:prstGeom>
          <a:solidFill>
            <a:srgbClr val="E9E6FA"/>
          </a:solidFill>
          <a:ln w="7620">
            <a:solidFill>
              <a:srgbClr val="BDB8DF"/>
            </a:solidFill>
            <a:prstDash val="solid"/>
          </a:ln>
        </p:spPr>
      </p:sp>
      <p:sp>
        <p:nvSpPr>
          <p:cNvPr id="7" name="Text 3"/>
          <p:cNvSpPr/>
          <p:nvPr/>
        </p:nvSpPr>
        <p:spPr>
          <a:xfrm>
            <a:off x="748546" y="1857494"/>
            <a:ext cx="101203"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1</a:t>
            </a:r>
            <a:endParaRPr lang="en-US" sz="2041" dirty="0"/>
          </a:p>
        </p:txBody>
      </p:sp>
      <p:sp>
        <p:nvSpPr>
          <p:cNvPr id="8" name="Text 4"/>
          <p:cNvSpPr/>
          <p:nvPr/>
        </p:nvSpPr>
        <p:spPr>
          <a:xfrm>
            <a:off x="1166336" y="1792724"/>
            <a:ext cx="2160270"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Placement Services</a:t>
            </a:r>
            <a:endParaRPr lang="en-US" sz="1701" dirty="0"/>
          </a:p>
        </p:txBody>
      </p:sp>
      <p:sp>
        <p:nvSpPr>
          <p:cNvPr id="9" name="Text 5"/>
          <p:cNvSpPr/>
          <p:nvPr/>
        </p:nvSpPr>
        <p:spPr>
          <a:xfrm>
            <a:off x="1166336" y="2166223"/>
            <a:ext cx="7372826" cy="276582"/>
          </a:xfrm>
          <a:prstGeom prst="rect">
            <a:avLst/>
          </a:prstGeom>
          <a:noFill/>
          <a:ln/>
        </p:spPr>
        <p:txBody>
          <a:bodyPr wrap="non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The placement of program participants in jobs is one of the primary goals of the JTED Program.</a:t>
            </a:r>
            <a:endParaRPr lang="en-US" sz="1361" dirty="0"/>
          </a:p>
        </p:txBody>
      </p:sp>
      <p:sp>
        <p:nvSpPr>
          <p:cNvPr id="10" name="Shape 6"/>
          <p:cNvSpPr/>
          <p:nvPr/>
        </p:nvSpPr>
        <p:spPr>
          <a:xfrm>
            <a:off x="604837" y="2809875"/>
            <a:ext cx="388739" cy="388739"/>
          </a:xfrm>
          <a:prstGeom prst="roundRect">
            <a:avLst>
              <a:gd name="adj" fmla="val 18672"/>
            </a:avLst>
          </a:prstGeom>
          <a:solidFill>
            <a:srgbClr val="E9E6FA"/>
          </a:solidFill>
          <a:ln w="7620">
            <a:solidFill>
              <a:srgbClr val="BDB8DF"/>
            </a:solidFill>
            <a:prstDash val="solid"/>
          </a:ln>
        </p:spPr>
      </p:sp>
      <p:sp>
        <p:nvSpPr>
          <p:cNvPr id="11" name="Text 7"/>
          <p:cNvSpPr/>
          <p:nvPr/>
        </p:nvSpPr>
        <p:spPr>
          <a:xfrm>
            <a:off x="724495" y="2874645"/>
            <a:ext cx="149304"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2</a:t>
            </a:r>
            <a:endParaRPr lang="en-US" sz="2041" dirty="0"/>
          </a:p>
        </p:txBody>
      </p:sp>
      <p:sp>
        <p:nvSpPr>
          <p:cNvPr id="12" name="Text 8"/>
          <p:cNvSpPr/>
          <p:nvPr/>
        </p:nvSpPr>
        <p:spPr>
          <a:xfrm>
            <a:off x="1166336" y="2809875"/>
            <a:ext cx="2160270"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Follow-Up Services</a:t>
            </a:r>
            <a:endParaRPr lang="en-US" sz="1701" dirty="0"/>
          </a:p>
        </p:txBody>
      </p:sp>
      <p:sp>
        <p:nvSpPr>
          <p:cNvPr id="13" name="Text 9"/>
          <p:cNvSpPr/>
          <p:nvPr/>
        </p:nvSpPr>
        <p:spPr>
          <a:xfrm>
            <a:off x="1166336" y="3183374"/>
            <a:ext cx="7372826" cy="553164"/>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Follow-up services after training completion are encouraged, as appropriate, for adult and youth participants who are placed in unsubsidized employment to support retention.</a:t>
            </a:r>
            <a:endParaRPr lang="en-US" sz="1361" dirty="0"/>
          </a:p>
        </p:txBody>
      </p:sp>
      <p:sp>
        <p:nvSpPr>
          <p:cNvPr id="14" name="Shape 10"/>
          <p:cNvSpPr/>
          <p:nvPr/>
        </p:nvSpPr>
        <p:spPr>
          <a:xfrm>
            <a:off x="604837" y="4103608"/>
            <a:ext cx="388739" cy="388739"/>
          </a:xfrm>
          <a:prstGeom prst="roundRect">
            <a:avLst>
              <a:gd name="adj" fmla="val 18672"/>
            </a:avLst>
          </a:prstGeom>
          <a:solidFill>
            <a:srgbClr val="E9E6FA"/>
          </a:solidFill>
          <a:ln w="7620">
            <a:solidFill>
              <a:srgbClr val="BDB8DF"/>
            </a:solidFill>
            <a:prstDash val="solid"/>
          </a:ln>
        </p:spPr>
      </p:sp>
      <p:sp>
        <p:nvSpPr>
          <p:cNvPr id="15" name="Text 11"/>
          <p:cNvSpPr/>
          <p:nvPr/>
        </p:nvSpPr>
        <p:spPr>
          <a:xfrm>
            <a:off x="725448" y="4168378"/>
            <a:ext cx="14751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3</a:t>
            </a:r>
            <a:endParaRPr lang="en-US" sz="2041" dirty="0"/>
          </a:p>
        </p:txBody>
      </p:sp>
      <p:sp>
        <p:nvSpPr>
          <p:cNvPr id="16" name="Text 12"/>
          <p:cNvSpPr/>
          <p:nvPr/>
        </p:nvSpPr>
        <p:spPr>
          <a:xfrm>
            <a:off x="1166336" y="4103608"/>
            <a:ext cx="2160270"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Supportive Services</a:t>
            </a:r>
            <a:endParaRPr lang="en-US" sz="1701" dirty="0"/>
          </a:p>
        </p:txBody>
      </p:sp>
      <p:sp>
        <p:nvSpPr>
          <p:cNvPr id="17" name="Text 13"/>
          <p:cNvSpPr/>
          <p:nvPr/>
        </p:nvSpPr>
        <p:spPr>
          <a:xfrm>
            <a:off x="1166336" y="4477107"/>
            <a:ext cx="7372826" cy="1382911"/>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Follow-up services must meet the needs of the participant and may include, but are not limited to, the following: Supportive services and/or Barrier Reduction services; Mentoring; Financial literacy education; Services that provide labor market and employment information about in-demand industry sectors or occupations available in the local area, such as career awareness, career counseling, and career exploration services.</a:t>
            </a:r>
            <a:endParaRPr lang="en-US" sz="1361" dirty="0"/>
          </a:p>
        </p:txBody>
      </p:sp>
      <p:sp>
        <p:nvSpPr>
          <p:cNvPr id="18" name="Shape 14"/>
          <p:cNvSpPr/>
          <p:nvPr/>
        </p:nvSpPr>
        <p:spPr>
          <a:xfrm>
            <a:off x="604837" y="6227088"/>
            <a:ext cx="388739" cy="388739"/>
          </a:xfrm>
          <a:prstGeom prst="roundRect">
            <a:avLst>
              <a:gd name="adj" fmla="val 18672"/>
            </a:avLst>
          </a:prstGeom>
          <a:solidFill>
            <a:srgbClr val="E9E6FA"/>
          </a:solidFill>
          <a:ln w="7620">
            <a:solidFill>
              <a:srgbClr val="BDB8DF"/>
            </a:solidFill>
            <a:prstDash val="solid"/>
          </a:ln>
        </p:spPr>
      </p:sp>
      <p:sp>
        <p:nvSpPr>
          <p:cNvPr id="19" name="Text 15"/>
          <p:cNvSpPr/>
          <p:nvPr/>
        </p:nvSpPr>
        <p:spPr>
          <a:xfrm>
            <a:off x="719733" y="6291858"/>
            <a:ext cx="158948" cy="259199"/>
          </a:xfrm>
          <a:prstGeom prst="rect">
            <a:avLst/>
          </a:prstGeom>
          <a:noFill/>
          <a:ln/>
        </p:spPr>
        <p:txBody>
          <a:bodyPr wrap="none" rtlCol="0" anchor="t"/>
          <a:lstStyle/>
          <a:p>
            <a:pPr marL="0" indent="0" algn="ctr">
              <a:lnSpc>
                <a:spcPts val="2041"/>
              </a:lnSpc>
              <a:buNone/>
            </a:pPr>
            <a:r>
              <a:rPr lang="en-US" sz="2041" b="1" dirty="0">
                <a:solidFill>
                  <a:srgbClr val="2A2742"/>
                </a:solidFill>
                <a:latin typeface="Outfit" pitchFamily="34" charset="0"/>
                <a:ea typeface="Outfit" pitchFamily="34" charset="-122"/>
                <a:cs typeface="Outfit" pitchFamily="34" charset="-120"/>
              </a:rPr>
              <a:t>4</a:t>
            </a:r>
            <a:endParaRPr lang="en-US" sz="2041" dirty="0"/>
          </a:p>
        </p:txBody>
      </p:sp>
      <p:sp>
        <p:nvSpPr>
          <p:cNvPr id="20" name="Text 16"/>
          <p:cNvSpPr/>
          <p:nvPr/>
        </p:nvSpPr>
        <p:spPr>
          <a:xfrm>
            <a:off x="1166336" y="6227088"/>
            <a:ext cx="2523768" cy="269915"/>
          </a:xfrm>
          <a:prstGeom prst="rect">
            <a:avLst/>
          </a:prstGeom>
          <a:noFill/>
          <a:ln/>
        </p:spPr>
        <p:txBody>
          <a:bodyPr wrap="none" rtlCol="0" anchor="t"/>
          <a:lstStyle/>
          <a:p>
            <a:pPr marL="0" indent="0">
              <a:lnSpc>
                <a:spcPts val="2126"/>
              </a:lnSpc>
              <a:buNone/>
            </a:pPr>
            <a:r>
              <a:rPr lang="en-US" sz="1701" b="1" dirty="0">
                <a:solidFill>
                  <a:srgbClr val="2A2742"/>
                </a:solidFill>
                <a:latin typeface="Outfit" pitchFamily="34" charset="0"/>
                <a:ea typeface="Outfit" pitchFamily="34" charset="-122"/>
                <a:cs typeface="Outfit" pitchFamily="34" charset="-120"/>
              </a:rPr>
              <a:t>Additional Opportunities</a:t>
            </a:r>
            <a:endParaRPr lang="en-US" sz="1701" dirty="0"/>
          </a:p>
        </p:txBody>
      </p:sp>
      <p:sp>
        <p:nvSpPr>
          <p:cNvPr id="21" name="Text 17"/>
          <p:cNvSpPr/>
          <p:nvPr/>
        </p:nvSpPr>
        <p:spPr>
          <a:xfrm>
            <a:off x="1166336" y="6600587"/>
            <a:ext cx="7372826" cy="829747"/>
          </a:xfrm>
          <a:prstGeom prst="rect">
            <a:avLst/>
          </a:prstGeom>
          <a:noFill/>
          <a:ln/>
        </p:spPr>
        <p:txBody>
          <a:bodyPr wrap="square" rtlCol="0" anchor="t"/>
          <a:lstStyle/>
          <a:p>
            <a:pPr marL="0" indent="0">
              <a:lnSpc>
                <a:spcPts val="2177"/>
              </a:lnSpc>
              <a:buNone/>
            </a:pPr>
            <a:r>
              <a:rPr lang="en-US" sz="1361" dirty="0">
                <a:solidFill>
                  <a:srgbClr val="2A2742"/>
                </a:solidFill>
                <a:latin typeface="Arimo" pitchFamily="34" charset="0"/>
                <a:ea typeface="Arimo" pitchFamily="34" charset="-122"/>
                <a:cs typeface="Arimo" pitchFamily="34" charset="-120"/>
              </a:rPr>
              <a:t>Providing individuals with information about additional educational or employment opportunities, including digital literacy, digital confidence, competency, and use training; Counseling individuals about the workplace; Contacting individuals or employers to verify employment.</a:t>
            </a:r>
            <a:endParaRPr lang="en-US" sz="136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1505"/>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31505"/>
          </a:xfrm>
          <a:prstGeom prst="rect">
            <a:avLst/>
          </a:prstGeom>
        </p:spPr>
      </p:pic>
      <p:sp>
        <p:nvSpPr>
          <p:cNvPr id="5" name="Text 1"/>
          <p:cNvSpPr/>
          <p:nvPr/>
        </p:nvSpPr>
        <p:spPr>
          <a:xfrm>
            <a:off x="6328648" y="661749"/>
            <a:ext cx="6016109" cy="751999"/>
          </a:xfrm>
          <a:prstGeom prst="rect">
            <a:avLst/>
          </a:prstGeom>
          <a:noFill/>
          <a:ln/>
        </p:spPr>
        <p:txBody>
          <a:bodyPr wrap="none" rtlCol="0" anchor="t"/>
          <a:lstStyle/>
          <a:p>
            <a:pPr marL="0" indent="0">
              <a:lnSpc>
                <a:spcPts val="5921"/>
              </a:lnSpc>
              <a:buNone/>
            </a:pPr>
            <a:r>
              <a:rPr lang="en-US" sz="4737" b="1" dirty="0">
                <a:solidFill>
                  <a:srgbClr val="231971"/>
                </a:solidFill>
                <a:latin typeface="Outfit" pitchFamily="34" charset="0"/>
                <a:ea typeface="Outfit" pitchFamily="34" charset="-122"/>
                <a:cs typeface="Outfit" pitchFamily="34" charset="-120"/>
              </a:rPr>
              <a:t>Program Assessment</a:t>
            </a:r>
            <a:endParaRPr lang="en-US" sz="4737" dirty="0"/>
          </a:p>
        </p:txBody>
      </p:sp>
      <p:sp>
        <p:nvSpPr>
          <p:cNvPr id="6" name="Shape 2"/>
          <p:cNvSpPr/>
          <p:nvPr/>
        </p:nvSpPr>
        <p:spPr>
          <a:xfrm>
            <a:off x="6674287" y="1774627"/>
            <a:ext cx="30480" cy="5795129"/>
          </a:xfrm>
          <a:prstGeom prst="roundRect">
            <a:avLst>
              <a:gd name="adj" fmla="val 331602"/>
            </a:avLst>
          </a:prstGeom>
          <a:solidFill>
            <a:srgbClr val="BDB8DF"/>
          </a:solidFill>
          <a:ln/>
        </p:spPr>
      </p:sp>
      <p:sp>
        <p:nvSpPr>
          <p:cNvPr id="7" name="Shape 3"/>
          <p:cNvSpPr/>
          <p:nvPr/>
        </p:nvSpPr>
        <p:spPr>
          <a:xfrm>
            <a:off x="6929735" y="2300645"/>
            <a:ext cx="842248" cy="30480"/>
          </a:xfrm>
          <a:prstGeom prst="roundRect">
            <a:avLst>
              <a:gd name="adj" fmla="val 331602"/>
            </a:avLst>
          </a:prstGeom>
          <a:solidFill>
            <a:srgbClr val="BDB8DF"/>
          </a:solidFill>
          <a:ln/>
        </p:spPr>
      </p:sp>
      <p:sp>
        <p:nvSpPr>
          <p:cNvPr id="8" name="Shape 4"/>
          <p:cNvSpPr/>
          <p:nvPr/>
        </p:nvSpPr>
        <p:spPr>
          <a:xfrm>
            <a:off x="6418838" y="2045256"/>
            <a:ext cx="541377" cy="541377"/>
          </a:xfrm>
          <a:prstGeom prst="roundRect">
            <a:avLst>
              <a:gd name="adj" fmla="val 18669"/>
            </a:avLst>
          </a:prstGeom>
          <a:solidFill>
            <a:srgbClr val="E9E6FA"/>
          </a:solidFill>
          <a:ln w="7620">
            <a:solidFill>
              <a:srgbClr val="BDB8DF"/>
            </a:solidFill>
            <a:prstDash val="solid"/>
          </a:ln>
        </p:spPr>
      </p:sp>
      <p:sp>
        <p:nvSpPr>
          <p:cNvPr id="9" name="Text 5"/>
          <p:cNvSpPr/>
          <p:nvPr/>
        </p:nvSpPr>
        <p:spPr>
          <a:xfrm>
            <a:off x="6619101" y="2135386"/>
            <a:ext cx="140851" cy="360998"/>
          </a:xfrm>
          <a:prstGeom prst="rect">
            <a:avLst/>
          </a:prstGeom>
          <a:noFill/>
          <a:ln/>
        </p:spPr>
        <p:txBody>
          <a:bodyPr wrap="none" rtlCol="0" anchor="t"/>
          <a:lstStyle/>
          <a:p>
            <a:pPr marL="0" indent="0" algn="ctr">
              <a:lnSpc>
                <a:spcPts val="2842"/>
              </a:lnSpc>
              <a:buNone/>
            </a:pPr>
            <a:r>
              <a:rPr lang="en-US" sz="2842" b="1" dirty="0">
                <a:solidFill>
                  <a:srgbClr val="2A2742"/>
                </a:solidFill>
                <a:latin typeface="Outfit" pitchFamily="34" charset="0"/>
                <a:ea typeface="Outfit" pitchFamily="34" charset="-122"/>
                <a:cs typeface="Outfit" pitchFamily="34" charset="-120"/>
              </a:rPr>
              <a:t>1</a:t>
            </a:r>
            <a:endParaRPr lang="en-US" sz="2842" dirty="0"/>
          </a:p>
        </p:txBody>
      </p:sp>
      <p:sp>
        <p:nvSpPr>
          <p:cNvPr id="10" name="Text 6"/>
          <p:cNvSpPr/>
          <p:nvPr/>
        </p:nvSpPr>
        <p:spPr>
          <a:xfrm>
            <a:off x="8013025" y="2015252"/>
            <a:ext cx="4324231" cy="375880"/>
          </a:xfrm>
          <a:prstGeom prst="rect">
            <a:avLst/>
          </a:prstGeom>
          <a:noFill/>
          <a:ln/>
        </p:spPr>
        <p:txBody>
          <a:bodyPr wrap="none" rtlCol="0" anchor="t"/>
          <a:lstStyle/>
          <a:p>
            <a:pPr marL="0" indent="0" algn="l">
              <a:lnSpc>
                <a:spcPts val="2961"/>
              </a:lnSpc>
              <a:buNone/>
            </a:pPr>
            <a:r>
              <a:rPr lang="en-US" sz="2369" b="1" dirty="0">
                <a:solidFill>
                  <a:srgbClr val="2A2742"/>
                </a:solidFill>
                <a:latin typeface="Outfit" pitchFamily="34" charset="0"/>
                <a:ea typeface="Outfit" pitchFamily="34" charset="-122"/>
                <a:cs typeface="Outfit" pitchFamily="34" charset="-120"/>
              </a:rPr>
              <a:t>Surveys of Program Graduates</a:t>
            </a:r>
            <a:endParaRPr lang="en-US" sz="2369" dirty="0"/>
          </a:p>
        </p:txBody>
      </p:sp>
      <p:sp>
        <p:nvSpPr>
          <p:cNvPr id="11" name="Text 7"/>
          <p:cNvSpPr/>
          <p:nvPr/>
        </p:nvSpPr>
        <p:spPr>
          <a:xfrm>
            <a:off x="8013025" y="2535436"/>
            <a:ext cx="5775127" cy="769858"/>
          </a:xfrm>
          <a:prstGeom prst="rect">
            <a:avLst/>
          </a:prstGeom>
          <a:noFill/>
          <a:ln/>
        </p:spPr>
        <p:txBody>
          <a:bodyPr wrap="square" rtlCol="0" anchor="t"/>
          <a:lstStyle/>
          <a:p>
            <a:pPr marL="0" indent="0" algn="l">
              <a:lnSpc>
                <a:spcPts val="3032"/>
              </a:lnSpc>
              <a:buNone/>
            </a:pPr>
            <a:r>
              <a:rPr lang="en-US" sz="1895" dirty="0">
                <a:solidFill>
                  <a:srgbClr val="2A2742"/>
                </a:solidFill>
                <a:latin typeface="Arimo" pitchFamily="34" charset="0"/>
                <a:ea typeface="Arimo" pitchFamily="34" charset="-122"/>
                <a:cs typeface="Arimo" pitchFamily="34" charset="-120"/>
              </a:rPr>
              <a:t>Assess overall satisfaction with training activities and appropriateness to targeted job opportunities.</a:t>
            </a:r>
            <a:endParaRPr lang="en-US" sz="1895" dirty="0"/>
          </a:p>
        </p:txBody>
      </p:sp>
      <p:sp>
        <p:nvSpPr>
          <p:cNvPr id="12" name="Shape 8"/>
          <p:cNvSpPr/>
          <p:nvPr/>
        </p:nvSpPr>
        <p:spPr>
          <a:xfrm>
            <a:off x="6929735" y="4312563"/>
            <a:ext cx="842248" cy="30480"/>
          </a:xfrm>
          <a:prstGeom prst="roundRect">
            <a:avLst>
              <a:gd name="adj" fmla="val 331602"/>
            </a:avLst>
          </a:prstGeom>
          <a:solidFill>
            <a:srgbClr val="BDB8DF"/>
          </a:solidFill>
          <a:ln/>
        </p:spPr>
      </p:sp>
      <p:sp>
        <p:nvSpPr>
          <p:cNvPr id="13" name="Shape 9"/>
          <p:cNvSpPr/>
          <p:nvPr/>
        </p:nvSpPr>
        <p:spPr>
          <a:xfrm>
            <a:off x="6418838" y="4057174"/>
            <a:ext cx="541377" cy="541377"/>
          </a:xfrm>
          <a:prstGeom prst="roundRect">
            <a:avLst>
              <a:gd name="adj" fmla="val 18669"/>
            </a:avLst>
          </a:prstGeom>
          <a:solidFill>
            <a:srgbClr val="E9E6FA"/>
          </a:solidFill>
          <a:ln w="7620">
            <a:solidFill>
              <a:srgbClr val="BDB8DF"/>
            </a:solidFill>
            <a:prstDash val="solid"/>
          </a:ln>
        </p:spPr>
      </p:sp>
      <p:sp>
        <p:nvSpPr>
          <p:cNvPr id="14" name="Text 10"/>
          <p:cNvSpPr/>
          <p:nvPr/>
        </p:nvSpPr>
        <p:spPr>
          <a:xfrm>
            <a:off x="6585525" y="4147304"/>
            <a:ext cx="207883" cy="360998"/>
          </a:xfrm>
          <a:prstGeom prst="rect">
            <a:avLst/>
          </a:prstGeom>
          <a:noFill/>
          <a:ln/>
        </p:spPr>
        <p:txBody>
          <a:bodyPr wrap="none" rtlCol="0" anchor="t"/>
          <a:lstStyle/>
          <a:p>
            <a:pPr marL="0" indent="0" algn="ctr">
              <a:lnSpc>
                <a:spcPts val="2842"/>
              </a:lnSpc>
              <a:buNone/>
            </a:pPr>
            <a:r>
              <a:rPr lang="en-US" sz="2842" b="1" dirty="0">
                <a:solidFill>
                  <a:srgbClr val="2A2742"/>
                </a:solidFill>
                <a:latin typeface="Outfit" pitchFamily="34" charset="0"/>
                <a:ea typeface="Outfit" pitchFamily="34" charset="-122"/>
                <a:cs typeface="Outfit" pitchFamily="34" charset="-120"/>
              </a:rPr>
              <a:t>2</a:t>
            </a:r>
            <a:endParaRPr lang="en-US" sz="2842" dirty="0"/>
          </a:p>
        </p:txBody>
      </p:sp>
      <p:sp>
        <p:nvSpPr>
          <p:cNvPr id="15" name="Text 11"/>
          <p:cNvSpPr/>
          <p:nvPr/>
        </p:nvSpPr>
        <p:spPr>
          <a:xfrm>
            <a:off x="8013025" y="4027170"/>
            <a:ext cx="3007995" cy="375880"/>
          </a:xfrm>
          <a:prstGeom prst="rect">
            <a:avLst/>
          </a:prstGeom>
          <a:noFill/>
          <a:ln/>
        </p:spPr>
        <p:txBody>
          <a:bodyPr wrap="none" rtlCol="0" anchor="t"/>
          <a:lstStyle/>
          <a:p>
            <a:pPr marL="0" indent="0" algn="l">
              <a:lnSpc>
                <a:spcPts val="2961"/>
              </a:lnSpc>
              <a:buNone/>
            </a:pPr>
            <a:r>
              <a:rPr lang="en-US" sz="2369" b="1" dirty="0">
                <a:solidFill>
                  <a:srgbClr val="2A2742"/>
                </a:solidFill>
                <a:latin typeface="Outfit" pitchFamily="34" charset="0"/>
                <a:ea typeface="Outfit" pitchFamily="34" charset="-122"/>
                <a:cs typeface="Outfit" pitchFamily="34" charset="-120"/>
              </a:rPr>
              <a:t>Employer Surveys</a:t>
            </a:r>
            <a:endParaRPr lang="en-US" sz="2369" dirty="0"/>
          </a:p>
        </p:txBody>
      </p:sp>
      <p:sp>
        <p:nvSpPr>
          <p:cNvPr id="16" name="Text 12"/>
          <p:cNvSpPr/>
          <p:nvPr/>
        </p:nvSpPr>
        <p:spPr>
          <a:xfrm>
            <a:off x="8013025" y="4547354"/>
            <a:ext cx="5775127" cy="769858"/>
          </a:xfrm>
          <a:prstGeom prst="rect">
            <a:avLst/>
          </a:prstGeom>
          <a:noFill/>
          <a:ln/>
        </p:spPr>
        <p:txBody>
          <a:bodyPr wrap="square" rtlCol="0" anchor="t"/>
          <a:lstStyle/>
          <a:p>
            <a:pPr marL="0" indent="0" algn="l">
              <a:lnSpc>
                <a:spcPts val="3032"/>
              </a:lnSpc>
              <a:buNone/>
            </a:pPr>
            <a:r>
              <a:rPr lang="en-US" sz="1895" dirty="0">
                <a:solidFill>
                  <a:srgbClr val="2A2742"/>
                </a:solidFill>
                <a:latin typeface="Arimo" pitchFamily="34" charset="0"/>
                <a:ea typeface="Arimo" pitchFamily="34" charset="-122"/>
                <a:cs typeface="Arimo" pitchFamily="34" charset="-120"/>
              </a:rPr>
              <a:t>Evaluate comprehensiveness of coverage for required job skills.</a:t>
            </a:r>
            <a:endParaRPr lang="en-US" sz="1895" dirty="0"/>
          </a:p>
        </p:txBody>
      </p:sp>
      <p:sp>
        <p:nvSpPr>
          <p:cNvPr id="17" name="Shape 13"/>
          <p:cNvSpPr/>
          <p:nvPr/>
        </p:nvSpPr>
        <p:spPr>
          <a:xfrm>
            <a:off x="6929735" y="6324481"/>
            <a:ext cx="842248" cy="30480"/>
          </a:xfrm>
          <a:prstGeom prst="roundRect">
            <a:avLst>
              <a:gd name="adj" fmla="val 331602"/>
            </a:avLst>
          </a:prstGeom>
          <a:solidFill>
            <a:srgbClr val="BDB8DF"/>
          </a:solidFill>
          <a:ln/>
        </p:spPr>
      </p:sp>
      <p:sp>
        <p:nvSpPr>
          <p:cNvPr id="18" name="Shape 14"/>
          <p:cNvSpPr/>
          <p:nvPr/>
        </p:nvSpPr>
        <p:spPr>
          <a:xfrm>
            <a:off x="6418838" y="6069092"/>
            <a:ext cx="541377" cy="541377"/>
          </a:xfrm>
          <a:prstGeom prst="roundRect">
            <a:avLst>
              <a:gd name="adj" fmla="val 18669"/>
            </a:avLst>
          </a:prstGeom>
          <a:solidFill>
            <a:srgbClr val="E9E6FA"/>
          </a:solidFill>
          <a:ln w="7620">
            <a:solidFill>
              <a:srgbClr val="BDB8DF"/>
            </a:solidFill>
            <a:prstDash val="solid"/>
          </a:ln>
        </p:spPr>
      </p:sp>
      <p:sp>
        <p:nvSpPr>
          <p:cNvPr id="19" name="Text 15"/>
          <p:cNvSpPr/>
          <p:nvPr/>
        </p:nvSpPr>
        <p:spPr>
          <a:xfrm>
            <a:off x="6586835" y="6159222"/>
            <a:ext cx="205383" cy="360998"/>
          </a:xfrm>
          <a:prstGeom prst="rect">
            <a:avLst/>
          </a:prstGeom>
          <a:noFill/>
          <a:ln/>
        </p:spPr>
        <p:txBody>
          <a:bodyPr wrap="none" rtlCol="0" anchor="t"/>
          <a:lstStyle/>
          <a:p>
            <a:pPr marL="0" indent="0" algn="ctr">
              <a:lnSpc>
                <a:spcPts val="2842"/>
              </a:lnSpc>
              <a:buNone/>
            </a:pPr>
            <a:r>
              <a:rPr lang="en-US" sz="2842" b="1" dirty="0">
                <a:solidFill>
                  <a:srgbClr val="2A2742"/>
                </a:solidFill>
                <a:latin typeface="Outfit" pitchFamily="34" charset="0"/>
                <a:ea typeface="Outfit" pitchFamily="34" charset="-122"/>
                <a:cs typeface="Outfit" pitchFamily="34" charset="-120"/>
              </a:rPr>
              <a:t>3</a:t>
            </a:r>
            <a:endParaRPr lang="en-US" sz="2842" dirty="0"/>
          </a:p>
        </p:txBody>
      </p:sp>
      <p:sp>
        <p:nvSpPr>
          <p:cNvPr id="20" name="Text 16"/>
          <p:cNvSpPr/>
          <p:nvPr/>
        </p:nvSpPr>
        <p:spPr>
          <a:xfrm>
            <a:off x="8013025" y="6039088"/>
            <a:ext cx="3531513" cy="375880"/>
          </a:xfrm>
          <a:prstGeom prst="rect">
            <a:avLst/>
          </a:prstGeom>
          <a:noFill/>
          <a:ln/>
        </p:spPr>
        <p:txBody>
          <a:bodyPr wrap="none" rtlCol="0" anchor="t"/>
          <a:lstStyle/>
          <a:p>
            <a:pPr marL="0" indent="0" algn="l">
              <a:lnSpc>
                <a:spcPts val="2961"/>
              </a:lnSpc>
              <a:buNone/>
            </a:pPr>
            <a:r>
              <a:rPr lang="en-US" sz="2369" b="1" dirty="0">
                <a:solidFill>
                  <a:srgbClr val="2A2742"/>
                </a:solidFill>
                <a:latin typeface="Outfit" pitchFamily="34" charset="0"/>
                <a:ea typeface="Outfit" pitchFamily="34" charset="-122"/>
                <a:cs typeface="Outfit" pitchFamily="34" charset="-120"/>
              </a:rPr>
              <a:t>Continuous Improvement</a:t>
            </a:r>
            <a:endParaRPr lang="en-US" sz="2369" dirty="0"/>
          </a:p>
        </p:txBody>
      </p:sp>
      <p:sp>
        <p:nvSpPr>
          <p:cNvPr id="21" name="Text 17"/>
          <p:cNvSpPr/>
          <p:nvPr/>
        </p:nvSpPr>
        <p:spPr>
          <a:xfrm>
            <a:off x="8013025" y="6559272"/>
            <a:ext cx="5775127" cy="769858"/>
          </a:xfrm>
          <a:prstGeom prst="rect">
            <a:avLst/>
          </a:prstGeom>
          <a:noFill/>
          <a:ln/>
        </p:spPr>
        <p:txBody>
          <a:bodyPr wrap="square" rtlCol="0" anchor="t"/>
          <a:lstStyle/>
          <a:p>
            <a:pPr marL="0" indent="0" algn="l">
              <a:lnSpc>
                <a:spcPts val="3032"/>
              </a:lnSpc>
              <a:buNone/>
            </a:pPr>
            <a:r>
              <a:rPr lang="en-US" sz="1895" dirty="0">
                <a:solidFill>
                  <a:srgbClr val="2A2742"/>
                </a:solidFill>
                <a:latin typeface="Arimo" pitchFamily="34" charset="0"/>
                <a:ea typeface="Arimo" pitchFamily="34" charset="-122"/>
                <a:cs typeface="Arimo" pitchFamily="34" charset="-120"/>
              </a:rPr>
              <a:t>Use assessment results to enhance and refine the training program.</a:t>
            </a:r>
            <a:endParaRPr lang="en-US" sz="189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47105" y="671036"/>
            <a:ext cx="7849791" cy="1733431"/>
          </a:xfrm>
          <a:prstGeom prst="rect">
            <a:avLst/>
          </a:prstGeom>
          <a:noFill/>
          <a:ln/>
        </p:spPr>
        <p:txBody>
          <a:bodyPr wrap="square" rtlCol="0" anchor="t"/>
          <a:lstStyle/>
          <a:p>
            <a:pPr marL="0" indent="0">
              <a:lnSpc>
                <a:spcPts val="4550"/>
              </a:lnSpc>
              <a:buNone/>
            </a:pPr>
            <a:r>
              <a:rPr lang="en-US" sz="3640" b="1" dirty="0">
                <a:solidFill>
                  <a:srgbClr val="231971"/>
                </a:solidFill>
                <a:latin typeface="Outfit" pitchFamily="34" charset="0"/>
                <a:ea typeface="Outfit" pitchFamily="34" charset="-122"/>
                <a:cs typeface="Outfit" pitchFamily="34" charset="-120"/>
              </a:rPr>
              <a:t>Program Partners and Memorandum of Understanding (MOU)</a:t>
            </a:r>
            <a:endParaRPr lang="en-US" sz="3640" dirty="0"/>
          </a:p>
        </p:txBody>
      </p:sp>
      <p:sp>
        <p:nvSpPr>
          <p:cNvPr id="6" name="Shape 2"/>
          <p:cNvSpPr/>
          <p:nvPr/>
        </p:nvSpPr>
        <p:spPr>
          <a:xfrm>
            <a:off x="647105" y="2681764"/>
            <a:ext cx="7849791" cy="1080492"/>
          </a:xfrm>
          <a:prstGeom prst="roundRect">
            <a:avLst>
              <a:gd name="adj" fmla="val 7188"/>
            </a:avLst>
          </a:prstGeom>
          <a:solidFill>
            <a:srgbClr val="E9E6FA"/>
          </a:solidFill>
          <a:ln w="7620">
            <a:solidFill>
              <a:srgbClr val="BDB8DF"/>
            </a:solidFill>
            <a:prstDash val="solid"/>
          </a:ln>
        </p:spPr>
      </p:sp>
      <p:sp>
        <p:nvSpPr>
          <p:cNvPr id="7" name="Text 3"/>
          <p:cNvSpPr/>
          <p:nvPr/>
        </p:nvSpPr>
        <p:spPr>
          <a:xfrm>
            <a:off x="839629" y="2874288"/>
            <a:ext cx="2965966" cy="288846"/>
          </a:xfrm>
          <a:prstGeom prst="rect">
            <a:avLst/>
          </a:prstGeom>
          <a:noFill/>
          <a:ln/>
        </p:spPr>
        <p:txBody>
          <a:bodyPr wrap="none" rtlCol="0" anchor="t"/>
          <a:lstStyle/>
          <a:p>
            <a:pPr marL="0" indent="0">
              <a:lnSpc>
                <a:spcPts val="2275"/>
              </a:lnSpc>
              <a:buNone/>
            </a:pPr>
            <a:r>
              <a:rPr lang="en-US" sz="1820" b="1" dirty="0">
                <a:solidFill>
                  <a:srgbClr val="2A2742"/>
                </a:solidFill>
                <a:latin typeface="Outfit" pitchFamily="34" charset="0"/>
                <a:ea typeface="Outfit" pitchFamily="34" charset="-122"/>
                <a:cs typeface="Outfit" pitchFamily="34" charset="-120"/>
              </a:rPr>
              <a:t>Current Written Agreement</a:t>
            </a:r>
            <a:endParaRPr lang="en-US" sz="1820" dirty="0"/>
          </a:p>
        </p:txBody>
      </p:sp>
      <p:sp>
        <p:nvSpPr>
          <p:cNvPr id="8" name="Text 4"/>
          <p:cNvSpPr/>
          <p:nvPr/>
        </p:nvSpPr>
        <p:spPr>
          <a:xfrm>
            <a:off x="839629" y="3273981"/>
            <a:ext cx="7464743" cy="295751"/>
          </a:xfrm>
          <a:prstGeom prst="rect">
            <a:avLst/>
          </a:prstGeom>
          <a:noFill/>
          <a:ln/>
        </p:spPr>
        <p:txBody>
          <a:bodyPr wrap="none" rtlCol="0" anchor="t"/>
          <a:lstStyle/>
          <a:p>
            <a:pPr marL="0" indent="0">
              <a:lnSpc>
                <a:spcPts val="2330"/>
              </a:lnSpc>
              <a:buNone/>
            </a:pPr>
            <a:r>
              <a:rPr lang="en-US" sz="1456" dirty="0">
                <a:solidFill>
                  <a:srgbClr val="2A2742"/>
                </a:solidFill>
                <a:latin typeface="Arimo" pitchFamily="34" charset="0"/>
                <a:ea typeface="Arimo" pitchFamily="34" charset="-122"/>
                <a:cs typeface="Arimo" pitchFamily="34" charset="-120"/>
              </a:rPr>
              <a:t>Must have a current MOU with program partners.</a:t>
            </a:r>
            <a:endParaRPr lang="en-US" sz="1456" dirty="0"/>
          </a:p>
        </p:txBody>
      </p:sp>
      <p:sp>
        <p:nvSpPr>
          <p:cNvPr id="9" name="Shape 5"/>
          <p:cNvSpPr/>
          <p:nvPr/>
        </p:nvSpPr>
        <p:spPr>
          <a:xfrm>
            <a:off x="647105" y="3947160"/>
            <a:ext cx="7849791" cy="1080492"/>
          </a:xfrm>
          <a:prstGeom prst="roundRect">
            <a:avLst>
              <a:gd name="adj" fmla="val 7188"/>
            </a:avLst>
          </a:prstGeom>
          <a:solidFill>
            <a:srgbClr val="E9E6FA"/>
          </a:solidFill>
          <a:ln w="7620">
            <a:solidFill>
              <a:srgbClr val="BDB8DF"/>
            </a:solidFill>
            <a:prstDash val="solid"/>
          </a:ln>
        </p:spPr>
      </p:sp>
      <p:sp>
        <p:nvSpPr>
          <p:cNvPr id="10" name="Text 6"/>
          <p:cNvSpPr/>
          <p:nvPr/>
        </p:nvSpPr>
        <p:spPr>
          <a:xfrm>
            <a:off x="839629" y="4139684"/>
            <a:ext cx="2772370" cy="288846"/>
          </a:xfrm>
          <a:prstGeom prst="rect">
            <a:avLst/>
          </a:prstGeom>
          <a:noFill/>
          <a:ln/>
        </p:spPr>
        <p:txBody>
          <a:bodyPr wrap="none" rtlCol="0" anchor="t"/>
          <a:lstStyle/>
          <a:p>
            <a:pPr marL="0" indent="0">
              <a:lnSpc>
                <a:spcPts val="2275"/>
              </a:lnSpc>
              <a:buNone/>
            </a:pPr>
            <a:r>
              <a:rPr lang="en-US" sz="1820" b="1" dirty="0">
                <a:solidFill>
                  <a:srgbClr val="2A2742"/>
                </a:solidFill>
                <a:latin typeface="Outfit" pitchFamily="34" charset="0"/>
                <a:ea typeface="Outfit" pitchFamily="34" charset="-122"/>
                <a:cs typeface="Outfit" pitchFamily="34" charset="-120"/>
              </a:rPr>
              <a:t>Roles and Responsibilities</a:t>
            </a:r>
            <a:endParaRPr lang="en-US" sz="1820" dirty="0"/>
          </a:p>
        </p:txBody>
      </p:sp>
      <p:sp>
        <p:nvSpPr>
          <p:cNvPr id="11" name="Text 7"/>
          <p:cNvSpPr/>
          <p:nvPr/>
        </p:nvSpPr>
        <p:spPr>
          <a:xfrm>
            <a:off x="839629" y="4539377"/>
            <a:ext cx="7464743" cy="295751"/>
          </a:xfrm>
          <a:prstGeom prst="rect">
            <a:avLst/>
          </a:prstGeom>
          <a:noFill/>
          <a:ln/>
        </p:spPr>
        <p:txBody>
          <a:bodyPr wrap="none" rtlCol="0" anchor="t"/>
          <a:lstStyle/>
          <a:p>
            <a:pPr marL="0" indent="0">
              <a:lnSpc>
                <a:spcPts val="2330"/>
              </a:lnSpc>
              <a:buNone/>
            </a:pPr>
            <a:r>
              <a:rPr lang="en-US" sz="1456" dirty="0">
                <a:solidFill>
                  <a:srgbClr val="2A2742"/>
                </a:solidFill>
                <a:latin typeface="Arimo" pitchFamily="34" charset="0"/>
                <a:ea typeface="Arimo" pitchFamily="34" charset="-122"/>
                <a:cs typeface="Arimo" pitchFamily="34" charset="-120"/>
              </a:rPr>
              <a:t>Clearly outline the roles and responsibilities of each partner.</a:t>
            </a:r>
            <a:endParaRPr lang="en-US" sz="1456" dirty="0"/>
          </a:p>
        </p:txBody>
      </p:sp>
      <p:sp>
        <p:nvSpPr>
          <p:cNvPr id="12" name="Shape 8"/>
          <p:cNvSpPr/>
          <p:nvPr/>
        </p:nvSpPr>
        <p:spPr>
          <a:xfrm>
            <a:off x="647105" y="5212556"/>
            <a:ext cx="7849791" cy="1080492"/>
          </a:xfrm>
          <a:prstGeom prst="roundRect">
            <a:avLst>
              <a:gd name="adj" fmla="val 7188"/>
            </a:avLst>
          </a:prstGeom>
          <a:solidFill>
            <a:srgbClr val="E9E6FA"/>
          </a:solidFill>
          <a:ln w="7620">
            <a:solidFill>
              <a:srgbClr val="BDB8DF"/>
            </a:solidFill>
            <a:prstDash val="solid"/>
          </a:ln>
        </p:spPr>
      </p:sp>
      <p:sp>
        <p:nvSpPr>
          <p:cNvPr id="13" name="Text 9"/>
          <p:cNvSpPr/>
          <p:nvPr/>
        </p:nvSpPr>
        <p:spPr>
          <a:xfrm>
            <a:off x="839629" y="5405080"/>
            <a:ext cx="2404705" cy="288846"/>
          </a:xfrm>
          <a:prstGeom prst="rect">
            <a:avLst/>
          </a:prstGeom>
          <a:noFill/>
          <a:ln/>
        </p:spPr>
        <p:txBody>
          <a:bodyPr wrap="none" rtlCol="0" anchor="t"/>
          <a:lstStyle/>
          <a:p>
            <a:pPr marL="0" indent="0">
              <a:lnSpc>
                <a:spcPts val="2275"/>
              </a:lnSpc>
              <a:buNone/>
            </a:pPr>
            <a:r>
              <a:rPr lang="en-US" sz="1820" b="1" dirty="0">
                <a:solidFill>
                  <a:srgbClr val="2A2742"/>
                </a:solidFill>
                <a:latin typeface="Outfit" pitchFamily="34" charset="0"/>
                <a:ea typeface="Outfit" pitchFamily="34" charset="-122"/>
                <a:cs typeface="Outfit" pitchFamily="34" charset="-120"/>
              </a:rPr>
              <a:t>Funding Contributions</a:t>
            </a:r>
            <a:endParaRPr lang="en-US" sz="1820" dirty="0"/>
          </a:p>
        </p:txBody>
      </p:sp>
      <p:sp>
        <p:nvSpPr>
          <p:cNvPr id="14" name="Text 10"/>
          <p:cNvSpPr/>
          <p:nvPr/>
        </p:nvSpPr>
        <p:spPr>
          <a:xfrm>
            <a:off x="839629" y="5804773"/>
            <a:ext cx="7464743" cy="295751"/>
          </a:xfrm>
          <a:prstGeom prst="rect">
            <a:avLst/>
          </a:prstGeom>
          <a:noFill/>
          <a:ln/>
        </p:spPr>
        <p:txBody>
          <a:bodyPr wrap="none" rtlCol="0" anchor="t"/>
          <a:lstStyle/>
          <a:p>
            <a:pPr marL="0" indent="0">
              <a:lnSpc>
                <a:spcPts val="2330"/>
              </a:lnSpc>
              <a:buNone/>
            </a:pPr>
            <a:r>
              <a:rPr lang="en-US" sz="1456" dirty="0">
                <a:solidFill>
                  <a:srgbClr val="2A2742"/>
                </a:solidFill>
                <a:latin typeface="Arimo" pitchFamily="34" charset="0"/>
                <a:ea typeface="Arimo" pitchFamily="34" charset="-122"/>
                <a:cs typeface="Arimo" pitchFamily="34" charset="-120"/>
              </a:rPr>
              <a:t>List the funding contribution of each partner.</a:t>
            </a:r>
            <a:endParaRPr lang="en-US" sz="1456" dirty="0"/>
          </a:p>
        </p:txBody>
      </p:sp>
      <p:sp>
        <p:nvSpPr>
          <p:cNvPr id="15" name="Shape 11"/>
          <p:cNvSpPr/>
          <p:nvPr/>
        </p:nvSpPr>
        <p:spPr>
          <a:xfrm>
            <a:off x="647105" y="6477952"/>
            <a:ext cx="7849791" cy="1080492"/>
          </a:xfrm>
          <a:prstGeom prst="roundRect">
            <a:avLst>
              <a:gd name="adj" fmla="val 7188"/>
            </a:avLst>
          </a:prstGeom>
          <a:solidFill>
            <a:srgbClr val="E9E6FA"/>
          </a:solidFill>
          <a:ln w="7620">
            <a:solidFill>
              <a:srgbClr val="BDB8DF"/>
            </a:solidFill>
            <a:prstDash val="solid"/>
          </a:ln>
        </p:spPr>
      </p:sp>
      <p:sp>
        <p:nvSpPr>
          <p:cNvPr id="16" name="Text 12"/>
          <p:cNvSpPr/>
          <p:nvPr/>
        </p:nvSpPr>
        <p:spPr>
          <a:xfrm>
            <a:off x="839629" y="6670477"/>
            <a:ext cx="2709982" cy="288846"/>
          </a:xfrm>
          <a:prstGeom prst="rect">
            <a:avLst/>
          </a:prstGeom>
          <a:noFill/>
          <a:ln/>
        </p:spPr>
        <p:txBody>
          <a:bodyPr wrap="none" rtlCol="0" anchor="t"/>
          <a:lstStyle/>
          <a:p>
            <a:pPr marL="0" indent="0">
              <a:lnSpc>
                <a:spcPts val="2275"/>
              </a:lnSpc>
              <a:buNone/>
            </a:pPr>
            <a:r>
              <a:rPr lang="en-US" sz="1820" b="1" dirty="0">
                <a:solidFill>
                  <a:srgbClr val="2A2742"/>
                </a:solidFill>
                <a:latin typeface="Outfit" pitchFamily="34" charset="0"/>
                <a:ea typeface="Outfit" pitchFamily="34" charset="-122"/>
                <a:cs typeface="Outfit" pitchFamily="34" charset="-120"/>
              </a:rPr>
              <a:t>Training Program Details</a:t>
            </a:r>
            <a:endParaRPr lang="en-US" sz="1820" dirty="0"/>
          </a:p>
        </p:txBody>
      </p:sp>
      <p:sp>
        <p:nvSpPr>
          <p:cNvPr id="17" name="Text 13"/>
          <p:cNvSpPr/>
          <p:nvPr/>
        </p:nvSpPr>
        <p:spPr>
          <a:xfrm>
            <a:off x="839629" y="7070169"/>
            <a:ext cx="7464743" cy="295751"/>
          </a:xfrm>
          <a:prstGeom prst="rect">
            <a:avLst/>
          </a:prstGeom>
          <a:noFill/>
          <a:ln/>
        </p:spPr>
        <p:txBody>
          <a:bodyPr wrap="none" rtlCol="0" anchor="t"/>
          <a:lstStyle/>
          <a:p>
            <a:pPr marL="0" indent="0">
              <a:lnSpc>
                <a:spcPts val="2330"/>
              </a:lnSpc>
              <a:buNone/>
            </a:pPr>
            <a:r>
              <a:rPr lang="en-US" sz="1456" dirty="0">
                <a:solidFill>
                  <a:srgbClr val="2A2742"/>
                </a:solidFill>
                <a:latin typeface="Arimo" pitchFamily="34" charset="0"/>
                <a:ea typeface="Arimo" pitchFamily="34" charset="-122"/>
                <a:cs typeface="Arimo" pitchFamily="34" charset="-120"/>
              </a:rPr>
              <a:t>Include information on length, location, class size, cost, and other important aspects.</a:t>
            </a:r>
            <a:endParaRPr lang="en-US" sz="1456"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2203013"/>
            <a:ext cx="6172200"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Leveraged Funding</a:t>
            </a:r>
            <a:endParaRPr lang="en-US" sz="4860" dirty="0"/>
          </a:p>
        </p:txBody>
      </p:sp>
      <p:sp>
        <p:nvSpPr>
          <p:cNvPr id="5" name="Text 2"/>
          <p:cNvSpPr/>
          <p:nvPr/>
        </p:nvSpPr>
        <p:spPr>
          <a:xfrm>
            <a:off x="864037" y="3591639"/>
            <a:ext cx="3898821" cy="771525"/>
          </a:xfrm>
          <a:prstGeom prst="rect">
            <a:avLst/>
          </a:prstGeom>
          <a:noFill/>
          <a:ln/>
        </p:spPr>
        <p:txBody>
          <a:bodyPr wrap="squar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Maximizing Service Capacity</a:t>
            </a:r>
            <a:endParaRPr lang="en-US" sz="2430" dirty="0"/>
          </a:p>
        </p:txBody>
      </p:sp>
      <p:sp>
        <p:nvSpPr>
          <p:cNvPr id="6" name="Text 3"/>
          <p:cNvSpPr/>
          <p:nvPr/>
        </p:nvSpPr>
        <p:spPr>
          <a:xfrm>
            <a:off x="864037" y="4609981"/>
            <a:ext cx="3898821" cy="118514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Utilize other funding streams to maximize service capacity.</a:t>
            </a:r>
            <a:endParaRPr lang="en-US" sz="1944" dirty="0"/>
          </a:p>
        </p:txBody>
      </p:sp>
      <p:sp>
        <p:nvSpPr>
          <p:cNvPr id="7" name="Text 4"/>
          <p:cNvSpPr/>
          <p:nvPr/>
        </p:nvSpPr>
        <p:spPr>
          <a:xfrm>
            <a:off x="5372695" y="3591639"/>
            <a:ext cx="3814763"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Complementary Programs</a:t>
            </a:r>
            <a:endParaRPr lang="en-US" sz="2430" dirty="0"/>
          </a:p>
        </p:txBody>
      </p:sp>
      <p:sp>
        <p:nvSpPr>
          <p:cNvPr id="8" name="Text 5"/>
          <p:cNvSpPr/>
          <p:nvPr/>
        </p:nvSpPr>
        <p:spPr>
          <a:xfrm>
            <a:off x="5372695" y="4224218"/>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JTED can be used for components like Barrier Reduction, while other funds cover Training and Work-Based Learning.</a:t>
            </a:r>
            <a:endParaRPr lang="en-US" sz="1944" dirty="0"/>
          </a:p>
        </p:txBody>
      </p:sp>
      <p:sp>
        <p:nvSpPr>
          <p:cNvPr id="9" name="Text 6"/>
          <p:cNvSpPr/>
          <p:nvPr/>
        </p:nvSpPr>
        <p:spPr>
          <a:xfrm>
            <a:off x="9881354" y="3591639"/>
            <a:ext cx="3313271"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Tracking Requirements</a:t>
            </a:r>
            <a:endParaRPr lang="en-US" sz="2430" dirty="0"/>
          </a:p>
        </p:txBody>
      </p:sp>
      <p:sp>
        <p:nvSpPr>
          <p:cNvPr id="10" name="Text 7"/>
          <p:cNvSpPr/>
          <p:nvPr/>
        </p:nvSpPr>
        <p:spPr>
          <a:xfrm>
            <a:off x="9881354" y="4224218"/>
            <a:ext cx="3898821" cy="118514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Services provided by complementary grants must be tracked and reported.</a:t>
            </a:r>
            <a:endParaRPr lang="en-US" sz="1944"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315908" y="653296"/>
            <a:ext cx="7484983" cy="1481376"/>
          </a:xfrm>
          <a:prstGeom prst="rect">
            <a:avLst/>
          </a:prstGeom>
          <a:noFill/>
          <a:ln/>
        </p:spPr>
        <p:txBody>
          <a:bodyPr wrap="square" rtlCol="0" anchor="t"/>
          <a:lstStyle/>
          <a:p>
            <a:pPr marL="0" indent="0">
              <a:lnSpc>
                <a:spcPts val="5832"/>
              </a:lnSpc>
              <a:buNone/>
            </a:pPr>
            <a:r>
              <a:rPr lang="en-US" sz="4666" b="1" dirty="0">
                <a:solidFill>
                  <a:srgbClr val="231971"/>
                </a:solidFill>
                <a:latin typeface="Outfit" pitchFamily="34" charset="0"/>
                <a:ea typeface="Outfit" pitchFamily="34" charset="-122"/>
                <a:cs typeface="Outfit" pitchFamily="34" charset="-120"/>
              </a:rPr>
              <a:t>Performance Goals and Measures</a:t>
            </a:r>
            <a:endParaRPr lang="en-US" sz="4666" dirty="0"/>
          </a:p>
        </p:txBody>
      </p:sp>
      <p:sp>
        <p:nvSpPr>
          <p:cNvPr id="6" name="Shape 2"/>
          <p:cNvSpPr/>
          <p:nvPr/>
        </p:nvSpPr>
        <p:spPr>
          <a:xfrm>
            <a:off x="6315908" y="2756654"/>
            <a:ext cx="533162" cy="533162"/>
          </a:xfrm>
          <a:prstGeom prst="roundRect">
            <a:avLst>
              <a:gd name="adj" fmla="val 18671"/>
            </a:avLst>
          </a:prstGeom>
          <a:solidFill>
            <a:srgbClr val="E9E6FA"/>
          </a:solidFill>
          <a:ln w="7620">
            <a:solidFill>
              <a:srgbClr val="BDB8DF"/>
            </a:solidFill>
            <a:prstDash val="solid"/>
          </a:ln>
        </p:spPr>
      </p:sp>
      <p:sp>
        <p:nvSpPr>
          <p:cNvPr id="7" name="Text 3"/>
          <p:cNvSpPr/>
          <p:nvPr/>
        </p:nvSpPr>
        <p:spPr>
          <a:xfrm>
            <a:off x="6513076" y="2845475"/>
            <a:ext cx="138708" cy="355521"/>
          </a:xfrm>
          <a:prstGeom prst="rect">
            <a:avLst/>
          </a:prstGeom>
          <a:noFill/>
          <a:ln/>
        </p:spPr>
        <p:txBody>
          <a:bodyPr wrap="none" rtlCol="0" anchor="t"/>
          <a:lstStyle/>
          <a:p>
            <a:pPr marL="0" indent="0" algn="ctr">
              <a:lnSpc>
                <a:spcPts val="2799"/>
              </a:lnSpc>
              <a:buNone/>
            </a:pPr>
            <a:r>
              <a:rPr lang="en-US" sz="2799" b="1" dirty="0">
                <a:solidFill>
                  <a:srgbClr val="2A2742"/>
                </a:solidFill>
                <a:latin typeface="Outfit" pitchFamily="34" charset="0"/>
                <a:ea typeface="Outfit" pitchFamily="34" charset="-122"/>
                <a:cs typeface="Outfit" pitchFamily="34" charset="-120"/>
              </a:rPr>
              <a:t>1</a:t>
            </a:r>
            <a:endParaRPr lang="en-US" sz="2799" dirty="0"/>
          </a:p>
        </p:txBody>
      </p:sp>
      <p:sp>
        <p:nvSpPr>
          <p:cNvPr id="8" name="Text 4"/>
          <p:cNvSpPr/>
          <p:nvPr/>
        </p:nvSpPr>
        <p:spPr>
          <a:xfrm>
            <a:off x="7086005" y="2756654"/>
            <a:ext cx="4130397" cy="370284"/>
          </a:xfrm>
          <a:prstGeom prst="rect">
            <a:avLst/>
          </a:prstGeom>
          <a:noFill/>
          <a:ln/>
        </p:spPr>
        <p:txBody>
          <a:bodyPr wrap="none" rtlCol="0" anchor="t"/>
          <a:lstStyle/>
          <a:p>
            <a:pPr marL="0" indent="0">
              <a:lnSpc>
                <a:spcPts val="2916"/>
              </a:lnSpc>
              <a:buNone/>
            </a:pPr>
            <a:r>
              <a:rPr lang="en-US" sz="2333" b="1" dirty="0">
                <a:solidFill>
                  <a:srgbClr val="2A2742"/>
                </a:solidFill>
                <a:latin typeface="Outfit" pitchFamily="34" charset="0"/>
                <a:ea typeface="Outfit" pitchFamily="34" charset="-122"/>
                <a:cs typeface="Outfit" pitchFamily="34" charset="-120"/>
              </a:rPr>
              <a:t>Program Goals and Outcomes</a:t>
            </a:r>
            <a:endParaRPr lang="en-US" sz="2333" dirty="0"/>
          </a:p>
        </p:txBody>
      </p:sp>
      <p:sp>
        <p:nvSpPr>
          <p:cNvPr id="9" name="Text 5"/>
          <p:cNvSpPr/>
          <p:nvPr/>
        </p:nvSpPr>
        <p:spPr>
          <a:xfrm>
            <a:off x="7086005" y="3269099"/>
            <a:ext cx="6714887" cy="758428"/>
          </a:xfrm>
          <a:prstGeom prst="rect">
            <a:avLst/>
          </a:prstGeom>
          <a:noFill/>
          <a:ln/>
        </p:spPr>
        <p:txBody>
          <a:bodyPr wrap="square" rtlCol="0" anchor="t"/>
          <a:lstStyle/>
          <a:p>
            <a:pPr marL="0" indent="0">
              <a:lnSpc>
                <a:spcPts val="2986"/>
              </a:lnSpc>
              <a:buNone/>
            </a:pPr>
            <a:r>
              <a:rPr lang="en-US" sz="1866" dirty="0">
                <a:solidFill>
                  <a:srgbClr val="2A2742"/>
                </a:solidFill>
                <a:latin typeface="Arimo" pitchFamily="34" charset="0"/>
                <a:ea typeface="Arimo" pitchFamily="34" charset="-122"/>
                <a:cs typeface="Arimo" pitchFamily="34" charset="-120"/>
              </a:rPr>
              <a:t>Include specific goals and outcomes for each JTED Category and training program.</a:t>
            </a:r>
            <a:endParaRPr lang="en-US" sz="1866" dirty="0"/>
          </a:p>
        </p:txBody>
      </p:sp>
      <p:sp>
        <p:nvSpPr>
          <p:cNvPr id="10" name="Shape 6"/>
          <p:cNvSpPr/>
          <p:nvPr/>
        </p:nvSpPr>
        <p:spPr>
          <a:xfrm>
            <a:off x="6315908" y="4531043"/>
            <a:ext cx="533162" cy="533162"/>
          </a:xfrm>
          <a:prstGeom prst="roundRect">
            <a:avLst>
              <a:gd name="adj" fmla="val 18671"/>
            </a:avLst>
          </a:prstGeom>
          <a:solidFill>
            <a:srgbClr val="E9E6FA"/>
          </a:solidFill>
          <a:ln w="7620">
            <a:solidFill>
              <a:srgbClr val="BDB8DF"/>
            </a:solidFill>
            <a:prstDash val="solid"/>
          </a:ln>
        </p:spPr>
      </p:sp>
      <p:sp>
        <p:nvSpPr>
          <p:cNvPr id="11" name="Text 7"/>
          <p:cNvSpPr/>
          <p:nvPr/>
        </p:nvSpPr>
        <p:spPr>
          <a:xfrm>
            <a:off x="6480096" y="4619863"/>
            <a:ext cx="204787" cy="355521"/>
          </a:xfrm>
          <a:prstGeom prst="rect">
            <a:avLst/>
          </a:prstGeom>
          <a:noFill/>
          <a:ln/>
        </p:spPr>
        <p:txBody>
          <a:bodyPr wrap="none" rtlCol="0" anchor="t"/>
          <a:lstStyle/>
          <a:p>
            <a:pPr marL="0" indent="0" algn="ctr">
              <a:lnSpc>
                <a:spcPts val="2799"/>
              </a:lnSpc>
              <a:buNone/>
            </a:pPr>
            <a:r>
              <a:rPr lang="en-US" sz="2799" b="1" dirty="0">
                <a:solidFill>
                  <a:srgbClr val="2A2742"/>
                </a:solidFill>
                <a:latin typeface="Outfit" pitchFamily="34" charset="0"/>
                <a:ea typeface="Outfit" pitchFamily="34" charset="-122"/>
                <a:cs typeface="Outfit" pitchFamily="34" charset="-120"/>
              </a:rPr>
              <a:t>2</a:t>
            </a:r>
            <a:endParaRPr lang="en-US" sz="2799" dirty="0"/>
          </a:p>
        </p:txBody>
      </p:sp>
      <p:sp>
        <p:nvSpPr>
          <p:cNvPr id="12" name="Text 8"/>
          <p:cNvSpPr/>
          <p:nvPr/>
        </p:nvSpPr>
        <p:spPr>
          <a:xfrm>
            <a:off x="7086005" y="4531043"/>
            <a:ext cx="3231356" cy="370284"/>
          </a:xfrm>
          <a:prstGeom prst="rect">
            <a:avLst/>
          </a:prstGeom>
          <a:noFill/>
          <a:ln/>
        </p:spPr>
        <p:txBody>
          <a:bodyPr wrap="none" rtlCol="0" anchor="t"/>
          <a:lstStyle/>
          <a:p>
            <a:pPr marL="0" indent="0">
              <a:lnSpc>
                <a:spcPts val="2916"/>
              </a:lnSpc>
              <a:buNone/>
            </a:pPr>
            <a:r>
              <a:rPr lang="en-US" sz="2333" b="1" dirty="0">
                <a:solidFill>
                  <a:srgbClr val="2A2742"/>
                </a:solidFill>
                <a:latin typeface="Outfit" pitchFamily="34" charset="0"/>
                <a:ea typeface="Outfit" pitchFamily="34" charset="-122"/>
                <a:cs typeface="Outfit" pitchFamily="34" charset="-120"/>
              </a:rPr>
              <a:t>Tracking and Reporting</a:t>
            </a:r>
            <a:endParaRPr lang="en-US" sz="2333" dirty="0"/>
          </a:p>
        </p:txBody>
      </p:sp>
      <p:sp>
        <p:nvSpPr>
          <p:cNvPr id="13" name="Text 9"/>
          <p:cNvSpPr/>
          <p:nvPr/>
        </p:nvSpPr>
        <p:spPr>
          <a:xfrm>
            <a:off x="7086005" y="5043488"/>
            <a:ext cx="6714887" cy="758428"/>
          </a:xfrm>
          <a:prstGeom prst="rect">
            <a:avLst/>
          </a:prstGeom>
          <a:noFill/>
          <a:ln/>
        </p:spPr>
        <p:txBody>
          <a:bodyPr wrap="square" rtlCol="0" anchor="t"/>
          <a:lstStyle/>
          <a:p>
            <a:pPr marL="0" indent="0">
              <a:lnSpc>
                <a:spcPts val="2986"/>
              </a:lnSpc>
              <a:buNone/>
            </a:pPr>
            <a:r>
              <a:rPr lang="en-US" sz="1866" dirty="0">
                <a:solidFill>
                  <a:srgbClr val="2A2742"/>
                </a:solidFill>
                <a:latin typeface="Arimo" pitchFamily="34" charset="0"/>
                <a:ea typeface="Arimo" pitchFamily="34" charset="-122"/>
                <a:cs typeface="Arimo" pitchFamily="34" charset="-120"/>
              </a:rPr>
              <a:t>Use Illinois workNet workforce portal for project management and tracking.</a:t>
            </a:r>
            <a:endParaRPr lang="en-US" sz="1866" dirty="0"/>
          </a:p>
        </p:txBody>
      </p:sp>
      <p:sp>
        <p:nvSpPr>
          <p:cNvPr id="14" name="Shape 10"/>
          <p:cNvSpPr/>
          <p:nvPr/>
        </p:nvSpPr>
        <p:spPr>
          <a:xfrm>
            <a:off x="6315908" y="6305431"/>
            <a:ext cx="533162" cy="533162"/>
          </a:xfrm>
          <a:prstGeom prst="roundRect">
            <a:avLst>
              <a:gd name="adj" fmla="val 18671"/>
            </a:avLst>
          </a:prstGeom>
          <a:solidFill>
            <a:srgbClr val="E9E6FA"/>
          </a:solidFill>
          <a:ln w="7620">
            <a:solidFill>
              <a:srgbClr val="BDB8DF"/>
            </a:solidFill>
            <a:prstDash val="solid"/>
          </a:ln>
        </p:spPr>
      </p:sp>
      <p:sp>
        <p:nvSpPr>
          <p:cNvPr id="15" name="Text 11"/>
          <p:cNvSpPr/>
          <p:nvPr/>
        </p:nvSpPr>
        <p:spPr>
          <a:xfrm>
            <a:off x="6481286" y="6394252"/>
            <a:ext cx="202287" cy="355521"/>
          </a:xfrm>
          <a:prstGeom prst="rect">
            <a:avLst/>
          </a:prstGeom>
          <a:noFill/>
          <a:ln/>
        </p:spPr>
        <p:txBody>
          <a:bodyPr wrap="none" rtlCol="0" anchor="t"/>
          <a:lstStyle/>
          <a:p>
            <a:pPr marL="0" indent="0" algn="ctr">
              <a:lnSpc>
                <a:spcPts val="2799"/>
              </a:lnSpc>
              <a:buNone/>
            </a:pPr>
            <a:r>
              <a:rPr lang="en-US" sz="2799" b="1" dirty="0">
                <a:solidFill>
                  <a:srgbClr val="2A2742"/>
                </a:solidFill>
                <a:latin typeface="Outfit" pitchFamily="34" charset="0"/>
                <a:ea typeface="Outfit" pitchFamily="34" charset="-122"/>
                <a:cs typeface="Outfit" pitchFamily="34" charset="-120"/>
              </a:rPr>
              <a:t>3</a:t>
            </a:r>
            <a:endParaRPr lang="en-US" sz="2799" dirty="0"/>
          </a:p>
        </p:txBody>
      </p:sp>
      <p:sp>
        <p:nvSpPr>
          <p:cNvPr id="16" name="Text 12"/>
          <p:cNvSpPr/>
          <p:nvPr/>
        </p:nvSpPr>
        <p:spPr>
          <a:xfrm>
            <a:off x="7086005" y="6305431"/>
            <a:ext cx="4359950" cy="370284"/>
          </a:xfrm>
          <a:prstGeom prst="rect">
            <a:avLst/>
          </a:prstGeom>
          <a:noFill/>
          <a:ln/>
        </p:spPr>
        <p:txBody>
          <a:bodyPr wrap="none" rtlCol="0" anchor="t"/>
          <a:lstStyle/>
          <a:p>
            <a:pPr marL="0" indent="0">
              <a:lnSpc>
                <a:spcPts val="2916"/>
              </a:lnSpc>
              <a:buNone/>
            </a:pPr>
            <a:r>
              <a:rPr lang="en-US" sz="2333" b="1" dirty="0">
                <a:solidFill>
                  <a:srgbClr val="2A2742"/>
                </a:solidFill>
                <a:latin typeface="Outfit" pitchFamily="34" charset="0"/>
                <a:ea typeface="Outfit" pitchFamily="34" charset="-122"/>
                <a:cs typeface="Outfit" pitchFamily="34" charset="-120"/>
              </a:rPr>
              <a:t>Evaluation of Barrier Reduction</a:t>
            </a:r>
            <a:endParaRPr lang="en-US" sz="2333" dirty="0"/>
          </a:p>
        </p:txBody>
      </p:sp>
      <p:sp>
        <p:nvSpPr>
          <p:cNvPr id="17" name="Text 13"/>
          <p:cNvSpPr/>
          <p:nvPr/>
        </p:nvSpPr>
        <p:spPr>
          <a:xfrm>
            <a:off x="7086005" y="6817876"/>
            <a:ext cx="6714887" cy="758428"/>
          </a:xfrm>
          <a:prstGeom prst="rect">
            <a:avLst/>
          </a:prstGeom>
          <a:noFill/>
          <a:ln/>
        </p:spPr>
        <p:txBody>
          <a:bodyPr wrap="square" rtlCol="0" anchor="t"/>
          <a:lstStyle/>
          <a:p>
            <a:pPr marL="0" indent="0">
              <a:lnSpc>
                <a:spcPts val="2986"/>
              </a:lnSpc>
              <a:buNone/>
            </a:pPr>
            <a:r>
              <a:rPr lang="en-US" sz="1866" dirty="0">
                <a:solidFill>
                  <a:srgbClr val="2A2742"/>
                </a:solidFill>
                <a:latin typeface="Arimo" pitchFamily="34" charset="0"/>
                <a:ea typeface="Arimo" pitchFamily="34" charset="-122"/>
                <a:cs typeface="Arimo" pitchFamily="34" charset="-120"/>
              </a:rPr>
              <a:t>Conduct assessments to determine the impact of barrier reduction funding and best measurement methods.</a:t>
            </a:r>
            <a:endParaRPr lang="en-US" sz="1866"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864037" y="742236"/>
            <a:ext cx="7415927" cy="1543050"/>
          </a:xfrm>
          <a:prstGeom prst="rect">
            <a:avLst/>
          </a:prstGeom>
          <a:noFill/>
          <a:ln/>
        </p:spPr>
        <p:txBody>
          <a:bodyPr wrap="squar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Required Performance Data</a:t>
            </a:r>
            <a:endParaRPr lang="en-US" sz="4860" dirty="0"/>
          </a:p>
        </p:txBody>
      </p:sp>
      <p:sp>
        <p:nvSpPr>
          <p:cNvPr id="6" name="Shape 2"/>
          <p:cNvSpPr/>
          <p:nvPr/>
        </p:nvSpPr>
        <p:spPr>
          <a:xfrm>
            <a:off x="864037" y="2655570"/>
            <a:ext cx="7415927" cy="4831794"/>
          </a:xfrm>
          <a:prstGeom prst="roundRect">
            <a:avLst>
              <a:gd name="adj" fmla="val 2146"/>
            </a:avLst>
          </a:prstGeom>
          <a:noFill/>
          <a:ln w="15240">
            <a:solidFill>
              <a:srgbClr val="000000">
                <a:alpha val="8000"/>
              </a:srgbClr>
            </a:solidFill>
            <a:prstDash val="solid"/>
          </a:ln>
        </p:spPr>
      </p:sp>
      <p:sp>
        <p:nvSpPr>
          <p:cNvPr id="7" name="Shape 3"/>
          <p:cNvSpPr/>
          <p:nvPr/>
        </p:nvSpPr>
        <p:spPr>
          <a:xfrm>
            <a:off x="879277" y="2670810"/>
            <a:ext cx="7385447" cy="1101566"/>
          </a:xfrm>
          <a:prstGeom prst="rect">
            <a:avLst/>
          </a:prstGeom>
          <a:solidFill>
            <a:srgbClr val="FFFFFF">
              <a:alpha val="4000"/>
            </a:srgbClr>
          </a:solidFill>
          <a:ln/>
        </p:spPr>
      </p:sp>
      <p:sp>
        <p:nvSpPr>
          <p:cNvPr id="8" name="Text 4"/>
          <p:cNvSpPr/>
          <p:nvPr/>
        </p:nvSpPr>
        <p:spPr>
          <a:xfrm>
            <a:off x="1126093" y="2826544"/>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of individuals enrolled</a:t>
            </a:r>
            <a:endParaRPr lang="en-US" sz="1944" dirty="0"/>
          </a:p>
        </p:txBody>
      </p:sp>
      <p:sp>
        <p:nvSpPr>
          <p:cNvPr id="9" name="Text 5"/>
          <p:cNvSpPr/>
          <p:nvPr/>
        </p:nvSpPr>
        <p:spPr>
          <a:xfrm>
            <a:off x="4822627" y="2826544"/>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of individuals completing the program</a:t>
            </a:r>
            <a:endParaRPr lang="en-US" sz="1944" dirty="0"/>
          </a:p>
        </p:txBody>
      </p:sp>
      <p:sp>
        <p:nvSpPr>
          <p:cNvPr id="10" name="Shape 6"/>
          <p:cNvSpPr/>
          <p:nvPr/>
        </p:nvSpPr>
        <p:spPr>
          <a:xfrm>
            <a:off x="879277" y="3772376"/>
            <a:ext cx="7385447" cy="1101566"/>
          </a:xfrm>
          <a:prstGeom prst="rect">
            <a:avLst/>
          </a:prstGeom>
          <a:solidFill>
            <a:srgbClr val="000000">
              <a:alpha val="4000"/>
            </a:srgbClr>
          </a:solidFill>
          <a:ln/>
        </p:spPr>
      </p:sp>
      <p:sp>
        <p:nvSpPr>
          <p:cNvPr id="11" name="Text 7"/>
          <p:cNvSpPr/>
          <p:nvPr/>
        </p:nvSpPr>
        <p:spPr>
          <a:xfrm>
            <a:off x="1126093" y="3928110"/>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obtaining credential(s)</a:t>
            </a:r>
            <a:endParaRPr lang="en-US" sz="1944" dirty="0"/>
          </a:p>
        </p:txBody>
      </p:sp>
      <p:sp>
        <p:nvSpPr>
          <p:cNvPr id="12" name="Text 8"/>
          <p:cNvSpPr/>
          <p:nvPr/>
        </p:nvSpPr>
        <p:spPr>
          <a:xfrm>
            <a:off x="4822627" y="3928110"/>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achieving measurable skill gain</a:t>
            </a:r>
            <a:endParaRPr lang="en-US" sz="1944" dirty="0"/>
          </a:p>
        </p:txBody>
      </p:sp>
      <p:sp>
        <p:nvSpPr>
          <p:cNvPr id="13" name="Shape 9"/>
          <p:cNvSpPr/>
          <p:nvPr/>
        </p:nvSpPr>
        <p:spPr>
          <a:xfrm>
            <a:off x="879277" y="4873943"/>
            <a:ext cx="7385447" cy="1101566"/>
          </a:xfrm>
          <a:prstGeom prst="rect">
            <a:avLst/>
          </a:prstGeom>
          <a:solidFill>
            <a:srgbClr val="FFFFFF">
              <a:alpha val="4000"/>
            </a:srgbClr>
          </a:solidFill>
          <a:ln/>
        </p:spPr>
      </p:sp>
      <p:sp>
        <p:nvSpPr>
          <p:cNvPr id="14" name="Text 10"/>
          <p:cNvSpPr/>
          <p:nvPr/>
        </p:nvSpPr>
        <p:spPr>
          <a:xfrm>
            <a:off x="1126093" y="5029676"/>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placed in secondary post-secondary education</a:t>
            </a:r>
            <a:endParaRPr lang="en-US" sz="1944" dirty="0"/>
          </a:p>
        </p:txBody>
      </p:sp>
      <p:sp>
        <p:nvSpPr>
          <p:cNvPr id="15" name="Text 11"/>
          <p:cNvSpPr/>
          <p:nvPr/>
        </p:nvSpPr>
        <p:spPr>
          <a:xfrm>
            <a:off x="4822627" y="5029676"/>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placed in unsubsidized employment</a:t>
            </a:r>
            <a:endParaRPr lang="en-US" sz="1944" dirty="0"/>
          </a:p>
        </p:txBody>
      </p:sp>
      <p:sp>
        <p:nvSpPr>
          <p:cNvPr id="16" name="Shape 12"/>
          <p:cNvSpPr/>
          <p:nvPr/>
        </p:nvSpPr>
        <p:spPr>
          <a:xfrm>
            <a:off x="879277" y="5975509"/>
            <a:ext cx="7385447" cy="1496616"/>
          </a:xfrm>
          <a:prstGeom prst="rect">
            <a:avLst/>
          </a:prstGeom>
          <a:solidFill>
            <a:srgbClr val="000000">
              <a:alpha val="4000"/>
            </a:srgbClr>
          </a:solidFill>
          <a:ln/>
        </p:spPr>
      </p:sp>
      <p:sp>
        <p:nvSpPr>
          <p:cNvPr id="17" name="Text 13"/>
          <p:cNvSpPr/>
          <p:nvPr/>
        </p:nvSpPr>
        <p:spPr>
          <a:xfrm>
            <a:off x="1126093" y="6131242"/>
            <a:ext cx="3195280" cy="118514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retained in employment for 6 and 12 months</a:t>
            </a:r>
            <a:endParaRPr lang="en-US" sz="1944" dirty="0"/>
          </a:p>
        </p:txBody>
      </p:sp>
      <p:sp>
        <p:nvSpPr>
          <p:cNvPr id="18" name="Text 14"/>
          <p:cNvSpPr/>
          <p:nvPr/>
        </p:nvSpPr>
        <p:spPr>
          <a:xfrm>
            <a:off x="4822627" y="6131242"/>
            <a:ext cx="3195280"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Number experiencing wage/benefit increase</a:t>
            </a:r>
            <a:endParaRPr lang="en-US" sz="1944"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324017"/>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324017"/>
          </a:xfrm>
          <a:prstGeom prst="rect">
            <a:avLst/>
          </a:prstGeom>
        </p:spPr>
      </p:pic>
      <p:sp>
        <p:nvSpPr>
          <p:cNvPr id="5" name="Text 1"/>
          <p:cNvSpPr/>
          <p:nvPr/>
        </p:nvSpPr>
        <p:spPr>
          <a:xfrm>
            <a:off x="6091238" y="475178"/>
            <a:ext cx="4739521"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Allowable Costs - Part 1</a:t>
            </a:r>
            <a:endParaRPr lang="en-US" sz="3402" dirty="0"/>
          </a:p>
        </p:txBody>
      </p:sp>
      <p:pic>
        <p:nvPicPr>
          <p:cNvPr id="6" name="Image 2" descr="preencoded.png"/>
          <p:cNvPicPr>
            <a:picLocks noChangeAspect="1"/>
          </p:cNvPicPr>
          <p:nvPr/>
        </p:nvPicPr>
        <p:blipFill>
          <a:blip r:embed="rId5"/>
          <a:stretch>
            <a:fillRect/>
          </a:stretch>
        </p:blipFill>
        <p:spPr>
          <a:xfrm>
            <a:off x="6091238" y="1274445"/>
            <a:ext cx="431959" cy="431959"/>
          </a:xfrm>
          <a:prstGeom prst="rect">
            <a:avLst/>
          </a:prstGeom>
        </p:spPr>
      </p:pic>
      <p:sp>
        <p:nvSpPr>
          <p:cNvPr id="7" name="Text 2"/>
          <p:cNvSpPr/>
          <p:nvPr/>
        </p:nvSpPr>
        <p:spPr>
          <a:xfrm>
            <a:off x="6091238" y="1879163"/>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Curriculum Design</a:t>
            </a:r>
            <a:endParaRPr lang="en-US" sz="1701" dirty="0"/>
          </a:p>
        </p:txBody>
      </p:sp>
      <p:sp>
        <p:nvSpPr>
          <p:cNvPr id="8" name="Text 3"/>
          <p:cNvSpPr/>
          <p:nvPr/>
        </p:nvSpPr>
        <p:spPr>
          <a:xfrm>
            <a:off x="6091238" y="2252663"/>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Expenses for designing training curricula and related materials.</a:t>
            </a:r>
            <a:endParaRPr lang="en-US" sz="1361" dirty="0"/>
          </a:p>
        </p:txBody>
      </p:sp>
      <p:pic>
        <p:nvPicPr>
          <p:cNvPr id="9" name="Image 3" descr="preencoded.png"/>
          <p:cNvPicPr>
            <a:picLocks noChangeAspect="1"/>
          </p:cNvPicPr>
          <p:nvPr/>
        </p:nvPicPr>
        <p:blipFill>
          <a:blip r:embed="rId6"/>
          <a:stretch>
            <a:fillRect/>
          </a:stretch>
        </p:blipFill>
        <p:spPr>
          <a:xfrm>
            <a:off x="6091238" y="3047643"/>
            <a:ext cx="431959" cy="431959"/>
          </a:xfrm>
          <a:prstGeom prst="rect">
            <a:avLst/>
          </a:prstGeom>
        </p:spPr>
      </p:pic>
      <p:sp>
        <p:nvSpPr>
          <p:cNvPr id="10" name="Text 4"/>
          <p:cNvSpPr/>
          <p:nvPr/>
        </p:nvSpPr>
        <p:spPr>
          <a:xfrm>
            <a:off x="6091238" y="3652361"/>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Skill Training</a:t>
            </a:r>
            <a:endParaRPr lang="en-US" sz="1701" dirty="0"/>
          </a:p>
        </p:txBody>
      </p:sp>
      <p:sp>
        <p:nvSpPr>
          <p:cNvPr id="11" name="Text 5"/>
          <p:cNvSpPr/>
          <p:nvPr/>
        </p:nvSpPr>
        <p:spPr>
          <a:xfrm>
            <a:off x="6091238" y="4025860"/>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Expenses for industry-linked skill training and work-based learning.</a:t>
            </a:r>
            <a:endParaRPr lang="en-US" sz="1361" dirty="0"/>
          </a:p>
        </p:txBody>
      </p:sp>
      <p:pic>
        <p:nvPicPr>
          <p:cNvPr id="12" name="Image 4" descr="preencoded.png"/>
          <p:cNvPicPr>
            <a:picLocks noChangeAspect="1"/>
          </p:cNvPicPr>
          <p:nvPr/>
        </p:nvPicPr>
        <p:blipFill>
          <a:blip r:embed="rId7"/>
          <a:stretch>
            <a:fillRect/>
          </a:stretch>
        </p:blipFill>
        <p:spPr>
          <a:xfrm>
            <a:off x="6091238" y="4820841"/>
            <a:ext cx="431959" cy="431959"/>
          </a:xfrm>
          <a:prstGeom prst="rect">
            <a:avLst/>
          </a:prstGeom>
        </p:spPr>
      </p:pic>
      <p:sp>
        <p:nvSpPr>
          <p:cNvPr id="13" name="Text 6"/>
          <p:cNvSpPr/>
          <p:nvPr/>
        </p:nvSpPr>
        <p:spPr>
          <a:xfrm>
            <a:off x="6091238" y="5425559"/>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Program Evaluation</a:t>
            </a:r>
            <a:endParaRPr lang="en-US" sz="1701" dirty="0"/>
          </a:p>
        </p:txBody>
      </p:sp>
      <p:sp>
        <p:nvSpPr>
          <p:cNvPr id="14" name="Text 7"/>
          <p:cNvSpPr/>
          <p:nvPr/>
        </p:nvSpPr>
        <p:spPr>
          <a:xfrm>
            <a:off x="6091238" y="5799058"/>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Expenses for ongoing evaluation and refinement of curricula and materials.</a:t>
            </a:r>
            <a:endParaRPr lang="en-US" sz="1361" dirty="0"/>
          </a:p>
        </p:txBody>
      </p:sp>
      <p:pic>
        <p:nvPicPr>
          <p:cNvPr id="15" name="Image 5" descr="preencoded.png"/>
          <p:cNvPicPr>
            <a:picLocks noChangeAspect="1"/>
          </p:cNvPicPr>
          <p:nvPr/>
        </p:nvPicPr>
        <p:blipFill>
          <a:blip r:embed="rId8"/>
          <a:stretch>
            <a:fillRect/>
          </a:stretch>
        </p:blipFill>
        <p:spPr>
          <a:xfrm>
            <a:off x="6091238" y="6594038"/>
            <a:ext cx="431959" cy="431959"/>
          </a:xfrm>
          <a:prstGeom prst="rect">
            <a:avLst/>
          </a:prstGeom>
        </p:spPr>
      </p:pic>
      <p:sp>
        <p:nvSpPr>
          <p:cNvPr id="16" name="Text 8"/>
          <p:cNvSpPr/>
          <p:nvPr/>
        </p:nvSpPr>
        <p:spPr>
          <a:xfrm>
            <a:off x="6091238" y="7198757"/>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Needs Assessment</a:t>
            </a:r>
            <a:endParaRPr lang="en-US" sz="1701" dirty="0"/>
          </a:p>
        </p:txBody>
      </p:sp>
      <p:sp>
        <p:nvSpPr>
          <p:cNvPr id="17" name="Text 9"/>
          <p:cNvSpPr/>
          <p:nvPr/>
        </p:nvSpPr>
        <p:spPr>
          <a:xfrm>
            <a:off x="6091238" y="7572256"/>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Expenses for designing and implementing industry and target population needs assessments.</a:t>
            </a:r>
            <a:endParaRPr lang="en-US" sz="136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2219"/>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32219"/>
          </a:xfrm>
          <a:prstGeom prst="rect">
            <a:avLst/>
          </a:prstGeom>
        </p:spPr>
      </p:pic>
      <p:sp>
        <p:nvSpPr>
          <p:cNvPr id="5" name="Text 1"/>
          <p:cNvSpPr/>
          <p:nvPr/>
        </p:nvSpPr>
        <p:spPr>
          <a:xfrm>
            <a:off x="6317337" y="652939"/>
            <a:ext cx="7482126" cy="1483995"/>
          </a:xfrm>
          <a:prstGeom prst="rect">
            <a:avLst/>
          </a:prstGeom>
          <a:noFill/>
          <a:ln/>
        </p:spPr>
        <p:txBody>
          <a:bodyPr wrap="square" rtlCol="0" anchor="t"/>
          <a:lstStyle/>
          <a:p>
            <a:pPr marL="0" indent="0">
              <a:lnSpc>
                <a:spcPts val="5842"/>
              </a:lnSpc>
              <a:buNone/>
            </a:pPr>
            <a:r>
              <a:rPr lang="en-US" sz="4674" b="1" dirty="0">
                <a:solidFill>
                  <a:srgbClr val="231971"/>
                </a:solidFill>
                <a:latin typeface="Outfit" pitchFamily="34" charset="0"/>
                <a:ea typeface="Outfit" pitchFamily="34" charset="-122"/>
                <a:cs typeface="Outfit" pitchFamily="34" charset="-120"/>
              </a:rPr>
              <a:t>Target Population and Eligibility</a:t>
            </a:r>
            <a:endParaRPr lang="en-US" sz="4674" dirty="0"/>
          </a:p>
        </p:txBody>
      </p:sp>
      <p:sp>
        <p:nvSpPr>
          <p:cNvPr id="6" name="Shape 2"/>
          <p:cNvSpPr/>
          <p:nvPr/>
        </p:nvSpPr>
        <p:spPr>
          <a:xfrm>
            <a:off x="6317337" y="2760107"/>
            <a:ext cx="534114" cy="534114"/>
          </a:xfrm>
          <a:prstGeom prst="roundRect">
            <a:avLst>
              <a:gd name="adj" fmla="val 18671"/>
            </a:avLst>
          </a:prstGeom>
          <a:solidFill>
            <a:srgbClr val="E9E6FA"/>
          </a:solidFill>
          <a:ln w="7620">
            <a:solidFill>
              <a:srgbClr val="BDB8DF"/>
            </a:solidFill>
            <a:prstDash val="solid"/>
          </a:ln>
        </p:spPr>
      </p:sp>
      <p:sp>
        <p:nvSpPr>
          <p:cNvPr id="7" name="Text 3"/>
          <p:cNvSpPr/>
          <p:nvPr/>
        </p:nvSpPr>
        <p:spPr>
          <a:xfrm>
            <a:off x="6514862" y="2849047"/>
            <a:ext cx="138946" cy="356116"/>
          </a:xfrm>
          <a:prstGeom prst="rect">
            <a:avLst/>
          </a:prstGeom>
          <a:noFill/>
          <a:ln/>
        </p:spPr>
        <p:txBody>
          <a:bodyPr wrap="none" rtlCol="0" anchor="t"/>
          <a:lstStyle/>
          <a:p>
            <a:pPr marL="0" indent="0" algn="ctr">
              <a:lnSpc>
                <a:spcPts val="2804"/>
              </a:lnSpc>
              <a:buNone/>
            </a:pPr>
            <a:r>
              <a:rPr lang="en-US" sz="2804" b="1" dirty="0">
                <a:solidFill>
                  <a:srgbClr val="2A2742"/>
                </a:solidFill>
                <a:latin typeface="Outfit" pitchFamily="34" charset="0"/>
                <a:ea typeface="Outfit" pitchFamily="34" charset="-122"/>
                <a:cs typeface="Outfit" pitchFamily="34" charset="-120"/>
              </a:rPr>
              <a:t>1</a:t>
            </a:r>
            <a:endParaRPr lang="en-US" sz="2804" dirty="0"/>
          </a:p>
        </p:txBody>
      </p:sp>
      <p:sp>
        <p:nvSpPr>
          <p:cNvPr id="8" name="Text 4"/>
          <p:cNvSpPr/>
          <p:nvPr/>
        </p:nvSpPr>
        <p:spPr>
          <a:xfrm>
            <a:off x="7088862" y="2760107"/>
            <a:ext cx="6710601" cy="741998"/>
          </a:xfrm>
          <a:prstGeom prst="rect">
            <a:avLst/>
          </a:prstGeom>
          <a:noFill/>
          <a:ln/>
        </p:spPr>
        <p:txBody>
          <a:bodyPr wrap="square" rtlCol="0" anchor="t"/>
          <a:lstStyle/>
          <a:p>
            <a:pPr marL="0" indent="0">
              <a:lnSpc>
                <a:spcPts val="2921"/>
              </a:lnSpc>
              <a:buNone/>
            </a:pPr>
            <a:r>
              <a:rPr lang="en-US" sz="2337" b="1" dirty="0">
                <a:solidFill>
                  <a:srgbClr val="2A2742"/>
                </a:solidFill>
                <a:latin typeface="Outfit" pitchFamily="34" charset="0"/>
                <a:ea typeface="Outfit" pitchFamily="34" charset="-122"/>
                <a:cs typeface="Outfit" pitchFamily="34" charset="-120"/>
              </a:rPr>
              <a:t>Unemployed, Under-employed, or Under-represented</a:t>
            </a:r>
            <a:endParaRPr lang="en-US" sz="2337" dirty="0"/>
          </a:p>
        </p:txBody>
      </p:sp>
      <p:sp>
        <p:nvSpPr>
          <p:cNvPr id="9" name="Text 5"/>
          <p:cNvSpPr/>
          <p:nvPr/>
        </p:nvSpPr>
        <p:spPr>
          <a:xfrm>
            <a:off x="7088862" y="3644503"/>
            <a:ext cx="6710601" cy="759619"/>
          </a:xfrm>
          <a:prstGeom prst="rect">
            <a:avLst/>
          </a:prstGeom>
          <a:noFill/>
          <a:ln/>
        </p:spPr>
        <p:txBody>
          <a:bodyPr wrap="square" rtlCol="0" anchor="t"/>
          <a:lstStyle/>
          <a:p>
            <a:pPr marL="0" indent="0">
              <a:lnSpc>
                <a:spcPts val="2991"/>
              </a:lnSpc>
              <a:buNone/>
            </a:pPr>
            <a:r>
              <a:rPr lang="en-US" sz="1870" dirty="0">
                <a:solidFill>
                  <a:srgbClr val="2A2742"/>
                </a:solidFill>
                <a:latin typeface="Arimo" pitchFamily="34" charset="0"/>
                <a:ea typeface="Arimo" pitchFamily="34" charset="-122"/>
                <a:cs typeface="Arimo" pitchFamily="34" charset="-120"/>
              </a:rPr>
              <a:t>Including youth with one or more barriers to employment. youth.</a:t>
            </a:r>
            <a:endParaRPr lang="en-US" sz="1870" dirty="0"/>
          </a:p>
        </p:txBody>
      </p:sp>
      <p:sp>
        <p:nvSpPr>
          <p:cNvPr id="10" name="Shape 6"/>
          <p:cNvSpPr/>
          <p:nvPr/>
        </p:nvSpPr>
        <p:spPr>
          <a:xfrm>
            <a:off x="6317337" y="4908590"/>
            <a:ext cx="534114" cy="534114"/>
          </a:xfrm>
          <a:prstGeom prst="roundRect">
            <a:avLst>
              <a:gd name="adj" fmla="val 18671"/>
            </a:avLst>
          </a:prstGeom>
          <a:solidFill>
            <a:srgbClr val="E9E6FA"/>
          </a:solidFill>
          <a:ln w="7620">
            <a:solidFill>
              <a:srgbClr val="BDB8DF"/>
            </a:solidFill>
            <a:prstDash val="solid"/>
          </a:ln>
        </p:spPr>
      </p:sp>
      <p:sp>
        <p:nvSpPr>
          <p:cNvPr id="11" name="Text 7"/>
          <p:cNvSpPr/>
          <p:nvPr/>
        </p:nvSpPr>
        <p:spPr>
          <a:xfrm>
            <a:off x="6481762" y="4997529"/>
            <a:ext cx="205145" cy="356116"/>
          </a:xfrm>
          <a:prstGeom prst="rect">
            <a:avLst/>
          </a:prstGeom>
          <a:noFill/>
          <a:ln/>
        </p:spPr>
        <p:txBody>
          <a:bodyPr wrap="none" rtlCol="0" anchor="t"/>
          <a:lstStyle/>
          <a:p>
            <a:pPr marL="0" indent="0" algn="ctr">
              <a:lnSpc>
                <a:spcPts val="2804"/>
              </a:lnSpc>
              <a:buNone/>
            </a:pPr>
            <a:r>
              <a:rPr lang="en-US" sz="2804" b="1" dirty="0">
                <a:solidFill>
                  <a:srgbClr val="2A2742"/>
                </a:solidFill>
                <a:latin typeface="Outfit" pitchFamily="34" charset="0"/>
                <a:ea typeface="Outfit" pitchFamily="34" charset="-122"/>
                <a:cs typeface="Outfit" pitchFamily="34" charset="-120"/>
              </a:rPr>
              <a:t>2</a:t>
            </a:r>
            <a:endParaRPr lang="en-US" sz="2804" dirty="0"/>
          </a:p>
        </p:txBody>
      </p:sp>
      <p:sp>
        <p:nvSpPr>
          <p:cNvPr id="12" name="Text 8"/>
          <p:cNvSpPr/>
          <p:nvPr/>
        </p:nvSpPr>
        <p:spPr>
          <a:xfrm>
            <a:off x="7088862" y="4908590"/>
            <a:ext cx="2967871" cy="370999"/>
          </a:xfrm>
          <a:prstGeom prst="rect">
            <a:avLst/>
          </a:prstGeom>
          <a:noFill/>
          <a:ln/>
        </p:spPr>
        <p:txBody>
          <a:bodyPr wrap="none" rtlCol="0" anchor="t"/>
          <a:lstStyle/>
          <a:p>
            <a:pPr marL="0" indent="0">
              <a:lnSpc>
                <a:spcPts val="2921"/>
              </a:lnSpc>
              <a:buNone/>
            </a:pPr>
            <a:r>
              <a:rPr lang="en-US" sz="2337" b="1" dirty="0">
                <a:solidFill>
                  <a:srgbClr val="2A2742"/>
                </a:solidFill>
                <a:latin typeface="Outfit" pitchFamily="34" charset="0"/>
                <a:ea typeface="Outfit" pitchFamily="34" charset="-122"/>
                <a:cs typeface="Outfit" pitchFamily="34" charset="-120"/>
              </a:rPr>
              <a:t>Income Requirement</a:t>
            </a:r>
            <a:endParaRPr lang="en-US" sz="2337" dirty="0"/>
          </a:p>
        </p:txBody>
      </p:sp>
      <p:sp>
        <p:nvSpPr>
          <p:cNvPr id="13" name="Text 9"/>
          <p:cNvSpPr/>
          <p:nvPr/>
        </p:nvSpPr>
        <p:spPr>
          <a:xfrm>
            <a:off x="7088862" y="5421987"/>
            <a:ext cx="6710601" cy="379809"/>
          </a:xfrm>
          <a:prstGeom prst="rect">
            <a:avLst/>
          </a:prstGeom>
          <a:noFill/>
          <a:ln/>
        </p:spPr>
        <p:txBody>
          <a:bodyPr wrap="none" rtlCol="0" anchor="t"/>
          <a:lstStyle/>
          <a:p>
            <a:pPr marL="0" indent="0">
              <a:lnSpc>
                <a:spcPts val="2991"/>
              </a:lnSpc>
              <a:buNone/>
            </a:pPr>
            <a:r>
              <a:rPr lang="en-US" sz="1870" dirty="0">
                <a:solidFill>
                  <a:srgbClr val="2A2742"/>
                </a:solidFill>
                <a:latin typeface="Arimo" pitchFamily="34" charset="0"/>
                <a:ea typeface="Arimo" pitchFamily="34" charset="-122"/>
                <a:cs typeface="Arimo" pitchFamily="34" charset="-120"/>
              </a:rPr>
              <a:t>Low to moderate income individuals.</a:t>
            </a:r>
            <a:endParaRPr lang="en-US" sz="1870" dirty="0"/>
          </a:p>
        </p:txBody>
      </p:sp>
      <p:sp>
        <p:nvSpPr>
          <p:cNvPr id="14" name="Shape 10"/>
          <p:cNvSpPr/>
          <p:nvPr/>
        </p:nvSpPr>
        <p:spPr>
          <a:xfrm>
            <a:off x="6317337" y="6306264"/>
            <a:ext cx="534114" cy="534114"/>
          </a:xfrm>
          <a:prstGeom prst="roundRect">
            <a:avLst>
              <a:gd name="adj" fmla="val 18671"/>
            </a:avLst>
          </a:prstGeom>
          <a:solidFill>
            <a:srgbClr val="E9E6FA"/>
          </a:solidFill>
          <a:ln w="7620">
            <a:solidFill>
              <a:srgbClr val="BDB8DF"/>
            </a:solidFill>
            <a:prstDash val="solid"/>
          </a:ln>
        </p:spPr>
      </p:sp>
      <p:sp>
        <p:nvSpPr>
          <p:cNvPr id="15" name="Text 11"/>
          <p:cNvSpPr/>
          <p:nvPr/>
        </p:nvSpPr>
        <p:spPr>
          <a:xfrm>
            <a:off x="6483072" y="6395204"/>
            <a:ext cx="202644" cy="356116"/>
          </a:xfrm>
          <a:prstGeom prst="rect">
            <a:avLst/>
          </a:prstGeom>
          <a:noFill/>
          <a:ln/>
        </p:spPr>
        <p:txBody>
          <a:bodyPr wrap="none" rtlCol="0" anchor="t"/>
          <a:lstStyle/>
          <a:p>
            <a:pPr marL="0" indent="0" algn="ctr">
              <a:lnSpc>
                <a:spcPts val="2804"/>
              </a:lnSpc>
              <a:buNone/>
            </a:pPr>
            <a:r>
              <a:rPr lang="en-US" sz="2804" b="1" dirty="0">
                <a:solidFill>
                  <a:srgbClr val="2A2742"/>
                </a:solidFill>
                <a:latin typeface="Outfit" pitchFamily="34" charset="0"/>
                <a:ea typeface="Outfit" pitchFamily="34" charset="-122"/>
                <a:cs typeface="Outfit" pitchFamily="34" charset="-120"/>
              </a:rPr>
              <a:t>3</a:t>
            </a:r>
            <a:endParaRPr lang="en-US" sz="2804" dirty="0"/>
          </a:p>
        </p:txBody>
      </p:sp>
      <p:sp>
        <p:nvSpPr>
          <p:cNvPr id="16" name="Text 12"/>
          <p:cNvSpPr/>
          <p:nvPr/>
        </p:nvSpPr>
        <p:spPr>
          <a:xfrm>
            <a:off x="7088862" y="6306264"/>
            <a:ext cx="4159210" cy="370999"/>
          </a:xfrm>
          <a:prstGeom prst="rect">
            <a:avLst/>
          </a:prstGeom>
          <a:noFill/>
          <a:ln/>
        </p:spPr>
        <p:txBody>
          <a:bodyPr wrap="none" rtlCol="0" anchor="t"/>
          <a:lstStyle/>
          <a:p>
            <a:pPr marL="0" indent="0">
              <a:lnSpc>
                <a:spcPts val="2921"/>
              </a:lnSpc>
              <a:buNone/>
            </a:pPr>
            <a:r>
              <a:rPr lang="en-US" sz="2337" b="1" dirty="0">
                <a:solidFill>
                  <a:srgbClr val="2A2742"/>
                </a:solidFill>
                <a:latin typeface="Outfit" pitchFamily="34" charset="0"/>
                <a:ea typeface="Outfit" pitchFamily="34" charset="-122"/>
                <a:cs typeface="Outfit" pitchFamily="34" charset="-120"/>
              </a:rPr>
              <a:t>Residency and Work Eligibility</a:t>
            </a:r>
            <a:endParaRPr lang="en-US" sz="2337" dirty="0"/>
          </a:p>
        </p:txBody>
      </p:sp>
      <p:sp>
        <p:nvSpPr>
          <p:cNvPr id="17" name="Text 13"/>
          <p:cNvSpPr/>
          <p:nvPr/>
        </p:nvSpPr>
        <p:spPr>
          <a:xfrm>
            <a:off x="7088862" y="6819662"/>
            <a:ext cx="6710601" cy="759619"/>
          </a:xfrm>
          <a:prstGeom prst="rect">
            <a:avLst/>
          </a:prstGeom>
          <a:noFill/>
          <a:ln/>
        </p:spPr>
        <p:txBody>
          <a:bodyPr wrap="square" rtlCol="0" anchor="t"/>
          <a:lstStyle/>
          <a:p>
            <a:pPr marL="0" indent="0">
              <a:lnSpc>
                <a:spcPts val="2991"/>
              </a:lnSpc>
              <a:buNone/>
            </a:pPr>
            <a:r>
              <a:rPr lang="en-US" sz="1870" dirty="0">
                <a:solidFill>
                  <a:srgbClr val="2A2742"/>
                </a:solidFill>
                <a:latin typeface="Arimo" pitchFamily="34" charset="0"/>
                <a:ea typeface="Arimo" pitchFamily="34" charset="-122"/>
                <a:cs typeface="Arimo" pitchFamily="34" charset="-120"/>
              </a:rPr>
              <a:t>Illinois residents eligible to work in the state upon program completion.</a:t>
            </a:r>
            <a:endParaRPr lang="en-US" sz="187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683657" y="537686"/>
            <a:ext cx="5448181" cy="610433"/>
          </a:xfrm>
          <a:prstGeom prst="rect">
            <a:avLst/>
          </a:prstGeom>
          <a:noFill/>
          <a:ln/>
        </p:spPr>
        <p:txBody>
          <a:bodyPr wrap="none" rtlCol="0" anchor="t"/>
          <a:lstStyle/>
          <a:p>
            <a:pPr marL="0" indent="0">
              <a:lnSpc>
                <a:spcPts val="4807"/>
              </a:lnSpc>
              <a:buNone/>
            </a:pPr>
            <a:r>
              <a:rPr lang="en-US" sz="3845" b="1" dirty="0">
                <a:solidFill>
                  <a:srgbClr val="231971"/>
                </a:solidFill>
                <a:latin typeface="Outfit" pitchFamily="34" charset="0"/>
                <a:ea typeface="Outfit" pitchFamily="34" charset="-122"/>
                <a:cs typeface="Outfit" pitchFamily="34" charset="-120"/>
              </a:rPr>
              <a:t>Allowable Costs - Part 2</a:t>
            </a:r>
            <a:endParaRPr lang="en-US" sz="3845" dirty="0"/>
          </a:p>
        </p:txBody>
      </p:sp>
      <p:pic>
        <p:nvPicPr>
          <p:cNvPr id="6" name="Image 2" descr="preencoded.png"/>
          <p:cNvPicPr>
            <a:picLocks noChangeAspect="1"/>
          </p:cNvPicPr>
          <p:nvPr/>
        </p:nvPicPr>
        <p:blipFill>
          <a:blip r:embed="rId5"/>
          <a:stretch>
            <a:fillRect/>
          </a:stretch>
        </p:blipFill>
        <p:spPr>
          <a:xfrm>
            <a:off x="683657" y="1441013"/>
            <a:ext cx="976670" cy="1562695"/>
          </a:xfrm>
          <a:prstGeom prst="rect">
            <a:avLst/>
          </a:prstGeom>
        </p:spPr>
      </p:pic>
      <p:sp>
        <p:nvSpPr>
          <p:cNvPr id="7" name="Text 2"/>
          <p:cNvSpPr/>
          <p:nvPr/>
        </p:nvSpPr>
        <p:spPr>
          <a:xfrm>
            <a:off x="1953220" y="1636276"/>
            <a:ext cx="2441734" cy="305157"/>
          </a:xfrm>
          <a:prstGeom prst="rect">
            <a:avLst/>
          </a:prstGeom>
          <a:noFill/>
          <a:ln/>
        </p:spPr>
        <p:txBody>
          <a:bodyPr wrap="none" rtlCol="0" anchor="t"/>
          <a:lstStyle/>
          <a:p>
            <a:pPr marL="0" indent="0" algn="l">
              <a:lnSpc>
                <a:spcPts val="2403"/>
              </a:lnSpc>
              <a:buNone/>
            </a:pPr>
            <a:r>
              <a:rPr lang="en-US" sz="1923" b="1" dirty="0">
                <a:solidFill>
                  <a:srgbClr val="2A2742"/>
                </a:solidFill>
                <a:latin typeface="Outfit" pitchFamily="34" charset="0"/>
                <a:ea typeface="Outfit" pitchFamily="34" charset="-122"/>
                <a:cs typeface="Outfit" pitchFamily="34" charset="-120"/>
              </a:rPr>
              <a:t>Program Delivery</a:t>
            </a:r>
            <a:endParaRPr lang="en-US" sz="1923" dirty="0"/>
          </a:p>
        </p:txBody>
      </p:sp>
      <p:sp>
        <p:nvSpPr>
          <p:cNvPr id="8" name="Text 3"/>
          <p:cNvSpPr/>
          <p:nvPr/>
        </p:nvSpPr>
        <p:spPr>
          <a:xfrm>
            <a:off x="1953220" y="2058591"/>
            <a:ext cx="6507123" cy="625078"/>
          </a:xfrm>
          <a:prstGeom prst="rect">
            <a:avLst/>
          </a:prstGeom>
          <a:noFill/>
          <a:ln/>
        </p:spPr>
        <p:txBody>
          <a:bodyPr wrap="square" rtlCol="0" anchor="t"/>
          <a:lstStyle/>
          <a:p>
            <a:pPr marL="0" indent="0" algn="l">
              <a:lnSpc>
                <a:spcPts val="2461"/>
              </a:lnSpc>
              <a:buNone/>
            </a:pPr>
            <a:r>
              <a:rPr lang="en-US" sz="1538" dirty="0">
                <a:solidFill>
                  <a:srgbClr val="2A2742"/>
                </a:solidFill>
                <a:latin typeface="Arimo" pitchFamily="34" charset="0"/>
                <a:ea typeface="Arimo" pitchFamily="34" charset="-122"/>
                <a:cs typeface="Arimo" pitchFamily="34" charset="-120"/>
              </a:rPr>
              <a:t>Expenses for delivering industry-linked training and work-based learning to unemployed persons.</a:t>
            </a:r>
            <a:endParaRPr lang="en-US" sz="1538" dirty="0"/>
          </a:p>
        </p:txBody>
      </p:sp>
      <p:pic>
        <p:nvPicPr>
          <p:cNvPr id="9" name="Image 3" descr="preencoded.png"/>
          <p:cNvPicPr>
            <a:picLocks noChangeAspect="1"/>
          </p:cNvPicPr>
          <p:nvPr/>
        </p:nvPicPr>
        <p:blipFill>
          <a:blip r:embed="rId6"/>
          <a:stretch>
            <a:fillRect/>
          </a:stretch>
        </p:blipFill>
        <p:spPr>
          <a:xfrm>
            <a:off x="683657" y="3003709"/>
            <a:ext cx="976670" cy="1562695"/>
          </a:xfrm>
          <a:prstGeom prst="rect">
            <a:avLst/>
          </a:prstGeom>
        </p:spPr>
      </p:pic>
      <p:sp>
        <p:nvSpPr>
          <p:cNvPr id="10" name="Text 4"/>
          <p:cNvSpPr/>
          <p:nvPr/>
        </p:nvSpPr>
        <p:spPr>
          <a:xfrm>
            <a:off x="1953220" y="3198971"/>
            <a:ext cx="2449830" cy="305157"/>
          </a:xfrm>
          <a:prstGeom prst="rect">
            <a:avLst/>
          </a:prstGeom>
          <a:noFill/>
          <a:ln/>
        </p:spPr>
        <p:txBody>
          <a:bodyPr wrap="none" rtlCol="0" anchor="t"/>
          <a:lstStyle/>
          <a:p>
            <a:pPr marL="0" indent="0" algn="l">
              <a:lnSpc>
                <a:spcPts val="2403"/>
              </a:lnSpc>
              <a:buNone/>
            </a:pPr>
            <a:r>
              <a:rPr lang="en-US" sz="1923" b="1" dirty="0">
                <a:solidFill>
                  <a:srgbClr val="2A2742"/>
                </a:solidFill>
                <a:latin typeface="Outfit" pitchFamily="34" charset="0"/>
                <a:ea typeface="Outfit" pitchFamily="34" charset="-122"/>
                <a:cs typeface="Outfit" pitchFamily="34" charset="-120"/>
              </a:rPr>
              <a:t>Partner Coordination</a:t>
            </a:r>
            <a:endParaRPr lang="en-US" sz="1923" dirty="0"/>
          </a:p>
        </p:txBody>
      </p:sp>
      <p:sp>
        <p:nvSpPr>
          <p:cNvPr id="11" name="Text 5"/>
          <p:cNvSpPr/>
          <p:nvPr/>
        </p:nvSpPr>
        <p:spPr>
          <a:xfrm>
            <a:off x="1953220" y="3621286"/>
            <a:ext cx="6507123" cy="312539"/>
          </a:xfrm>
          <a:prstGeom prst="rect">
            <a:avLst/>
          </a:prstGeom>
          <a:noFill/>
          <a:ln/>
        </p:spPr>
        <p:txBody>
          <a:bodyPr wrap="none" rtlCol="0" anchor="t"/>
          <a:lstStyle/>
          <a:p>
            <a:pPr marL="0" indent="0" algn="l">
              <a:lnSpc>
                <a:spcPts val="2461"/>
              </a:lnSpc>
              <a:buNone/>
            </a:pPr>
            <a:r>
              <a:rPr lang="en-US" sz="1538" dirty="0">
                <a:solidFill>
                  <a:srgbClr val="2A2742"/>
                </a:solidFill>
                <a:latin typeface="Arimo" pitchFamily="34" charset="0"/>
                <a:ea typeface="Arimo" pitchFamily="34" charset="-122"/>
                <a:cs typeface="Arimo" pitchFamily="34" charset="-120"/>
              </a:rPr>
              <a:t>Expenses for ongoing coordination of Eligible Training Provider partners.</a:t>
            </a:r>
            <a:endParaRPr lang="en-US" sz="1538" dirty="0"/>
          </a:p>
        </p:txBody>
      </p:sp>
      <p:pic>
        <p:nvPicPr>
          <p:cNvPr id="12" name="Image 4" descr="preencoded.png"/>
          <p:cNvPicPr>
            <a:picLocks noChangeAspect="1"/>
          </p:cNvPicPr>
          <p:nvPr/>
        </p:nvPicPr>
        <p:blipFill>
          <a:blip r:embed="rId7"/>
          <a:stretch>
            <a:fillRect/>
          </a:stretch>
        </p:blipFill>
        <p:spPr>
          <a:xfrm>
            <a:off x="683657" y="4566404"/>
            <a:ext cx="976670" cy="1562695"/>
          </a:xfrm>
          <a:prstGeom prst="rect">
            <a:avLst/>
          </a:prstGeom>
        </p:spPr>
      </p:pic>
      <p:sp>
        <p:nvSpPr>
          <p:cNvPr id="13" name="Text 6"/>
          <p:cNvSpPr/>
          <p:nvPr/>
        </p:nvSpPr>
        <p:spPr>
          <a:xfrm>
            <a:off x="1953220" y="4761667"/>
            <a:ext cx="2441734" cy="305157"/>
          </a:xfrm>
          <a:prstGeom prst="rect">
            <a:avLst/>
          </a:prstGeom>
          <a:noFill/>
          <a:ln/>
        </p:spPr>
        <p:txBody>
          <a:bodyPr wrap="none" rtlCol="0" anchor="t"/>
          <a:lstStyle/>
          <a:p>
            <a:pPr marL="0" indent="0" algn="l">
              <a:lnSpc>
                <a:spcPts val="2403"/>
              </a:lnSpc>
              <a:buNone/>
            </a:pPr>
            <a:r>
              <a:rPr lang="en-US" sz="1923" b="1" dirty="0">
                <a:solidFill>
                  <a:srgbClr val="2A2742"/>
                </a:solidFill>
                <a:latin typeface="Outfit" pitchFamily="34" charset="0"/>
                <a:ea typeface="Outfit" pitchFamily="34" charset="-122"/>
                <a:cs typeface="Outfit" pitchFamily="34" charset="-120"/>
              </a:rPr>
              <a:t>Participant Support</a:t>
            </a:r>
            <a:endParaRPr lang="en-US" sz="1923" dirty="0"/>
          </a:p>
        </p:txBody>
      </p:sp>
      <p:sp>
        <p:nvSpPr>
          <p:cNvPr id="14" name="Text 7"/>
          <p:cNvSpPr/>
          <p:nvPr/>
        </p:nvSpPr>
        <p:spPr>
          <a:xfrm>
            <a:off x="1953220" y="5183981"/>
            <a:ext cx="6507123" cy="312539"/>
          </a:xfrm>
          <a:prstGeom prst="rect">
            <a:avLst/>
          </a:prstGeom>
          <a:noFill/>
          <a:ln/>
        </p:spPr>
        <p:txBody>
          <a:bodyPr wrap="none" rtlCol="0" anchor="t"/>
          <a:lstStyle/>
          <a:p>
            <a:pPr marL="0" indent="0" algn="l">
              <a:lnSpc>
                <a:spcPts val="2461"/>
              </a:lnSpc>
              <a:buNone/>
            </a:pPr>
            <a:r>
              <a:rPr lang="en-US" sz="1538" dirty="0">
                <a:solidFill>
                  <a:srgbClr val="2A2742"/>
                </a:solidFill>
                <a:latin typeface="Arimo" pitchFamily="34" charset="0"/>
                <a:ea typeface="Arimo" pitchFamily="34" charset="-122"/>
                <a:cs typeface="Arimo" pitchFamily="34" charset="-120"/>
              </a:rPr>
              <a:t>Program participant wages and expenses for career planning activities.</a:t>
            </a:r>
            <a:endParaRPr lang="en-US" sz="1538" dirty="0"/>
          </a:p>
        </p:txBody>
      </p:sp>
      <p:pic>
        <p:nvPicPr>
          <p:cNvPr id="15" name="Image 5" descr="preencoded.png"/>
          <p:cNvPicPr>
            <a:picLocks noChangeAspect="1"/>
          </p:cNvPicPr>
          <p:nvPr/>
        </p:nvPicPr>
        <p:blipFill>
          <a:blip r:embed="rId8"/>
          <a:stretch>
            <a:fillRect/>
          </a:stretch>
        </p:blipFill>
        <p:spPr>
          <a:xfrm>
            <a:off x="683657" y="6129099"/>
            <a:ext cx="976670" cy="1562695"/>
          </a:xfrm>
          <a:prstGeom prst="rect">
            <a:avLst/>
          </a:prstGeom>
        </p:spPr>
      </p:pic>
      <p:sp>
        <p:nvSpPr>
          <p:cNvPr id="16" name="Text 8"/>
          <p:cNvSpPr/>
          <p:nvPr/>
        </p:nvSpPr>
        <p:spPr>
          <a:xfrm>
            <a:off x="1953220" y="6324362"/>
            <a:ext cx="2441734" cy="305157"/>
          </a:xfrm>
          <a:prstGeom prst="rect">
            <a:avLst/>
          </a:prstGeom>
          <a:noFill/>
          <a:ln/>
        </p:spPr>
        <p:txBody>
          <a:bodyPr wrap="none" rtlCol="0" anchor="t"/>
          <a:lstStyle/>
          <a:p>
            <a:pPr marL="0" indent="0" algn="l">
              <a:lnSpc>
                <a:spcPts val="2403"/>
              </a:lnSpc>
              <a:buNone/>
            </a:pPr>
            <a:r>
              <a:rPr lang="en-US" sz="1923" b="1" dirty="0">
                <a:solidFill>
                  <a:srgbClr val="2A2742"/>
                </a:solidFill>
                <a:latin typeface="Outfit" pitchFamily="34" charset="0"/>
                <a:ea typeface="Outfit" pitchFamily="34" charset="-122"/>
                <a:cs typeface="Outfit" pitchFamily="34" charset="-120"/>
              </a:rPr>
              <a:t>Administration</a:t>
            </a:r>
            <a:endParaRPr lang="en-US" sz="1923" dirty="0"/>
          </a:p>
        </p:txBody>
      </p:sp>
      <p:sp>
        <p:nvSpPr>
          <p:cNvPr id="17" name="Text 9"/>
          <p:cNvSpPr/>
          <p:nvPr/>
        </p:nvSpPr>
        <p:spPr>
          <a:xfrm>
            <a:off x="1953220" y="6746677"/>
            <a:ext cx="6507123" cy="312539"/>
          </a:xfrm>
          <a:prstGeom prst="rect">
            <a:avLst/>
          </a:prstGeom>
          <a:noFill/>
          <a:ln/>
        </p:spPr>
        <p:txBody>
          <a:bodyPr wrap="none" rtlCol="0" anchor="t"/>
          <a:lstStyle/>
          <a:p>
            <a:pPr marL="0" indent="0" algn="l">
              <a:lnSpc>
                <a:spcPts val="2461"/>
              </a:lnSpc>
              <a:buNone/>
            </a:pPr>
            <a:r>
              <a:rPr lang="en-US" sz="1538" dirty="0">
                <a:solidFill>
                  <a:srgbClr val="2A2742"/>
                </a:solidFill>
                <a:latin typeface="Arimo" pitchFamily="34" charset="0"/>
                <a:ea typeface="Arimo" pitchFamily="34" charset="-122"/>
                <a:cs typeface="Arimo" pitchFamily="34" charset="-120"/>
              </a:rPr>
              <a:t>Expenses incurred to meet grant administration requirements.</a:t>
            </a:r>
            <a:endParaRPr lang="en-US" sz="1538"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116479" y="1065848"/>
            <a:ext cx="6669524" cy="562570"/>
          </a:xfrm>
          <a:prstGeom prst="rect">
            <a:avLst/>
          </a:prstGeom>
          <a:noFill/>
          <a:ln/>
        </p:spPr>
        <p:txBody>
          <a:bodyPr wrap="none" rtlCol="0" anchor="t"/>
          <a:lstStyle/>
          <a:p>
            <a:pPr marL="0" indent="0">
              <a:lnSpc>
                <a:spcPts val="4430"/>
              </a:lnSpc>
              <a:buNone/>
            </a:pPr>
            <a:r>
              <a:rPr lang="en-US" sz="3544" b="1" dirty="0">
                <a:solidFill>
                  <a:srgbClr val="231971"/>
                </a:solidFill>
                <a:latin typeface="Outfit" pitchFamily="34" charset="0"/>
                <a:ea typeface="Outfit" pitchFamily="34" charset="-122"/>
                <a:cs typeface="Outfit" pitchFamily="34" charset="-120"/>
              </a:rPr>
              <a:t>Program Impact and Evaluation</a:t>
            </a:r>
            <a:endParaRPr lang="en-US" sz="3544" dirty="0"/>
          </a:p>
        </p:txBody>
      </p:sp>
      <p:sp>
        <p:nvSpPr>
          <p:cNvPr id="6" name="Shape 2"/>
          <p:cNvSpPr/>
          <p:nvPr/>
        </p:nvSpPr>
        <p:spPr>
          <a:xfrm>
            <a:off x="6375083" y="1898452"/>
            <a:ext cx="22860" cy="5265182"/>
          </a:xfrm>
          <a:prstGeom prst="roundRect">
            <a:avLst>
              <a:gd name="adj" fmla="val 330782"/>
            </a:avLst>
          </a:prstGeom>
          <a:solidFill>
            <a:srgbClr val="BDB8DF"/>
          </a:solidFill>
          <a:ln/>
        </p:spPr>
      </p:sp>
      <p:sp>
        <p:nvSpPr>
          <p:cNvPr id="7" name="Shape 3"/>
          <p:cNvSpPr/>
          <p:nvPr/>
        </p:nvSpPr>
        <p:spPr>
          <a:xfrm>
            <a:off x="6566178" y="2292072"/>
            <a:ext cx="630079" cy="22860"/>
          </a:xfrm>
          <a:prstGeom prst="roundRect">
            <a:avLst>
              <a:gd name="adj" fmla="val 330782"/>
            </a:avLst>
          </a:prstGeom>
          <a:solidFill>
            <a:srgbClr val="BDB8DF"/>
          </a:solidFill>
          <a:ln/>
        </p:spPr>
      </p:sp>
      <p:sp>
        <p:nvSpPr>
          <p:cNvPr id="8" name="Shape 4"/>
          <p:cNvSpPr/>
          <p:nvPr/>
        </p:nvSpPr>
        <p:spPr>
          <a:xfrm>
            <a:off x="6183987" y="2100977"/>
            <a:ext cx="405051" cy="405051"/>
          </a:xfrm>
          <a:prstGeom prst="roundRect">
            <a:avLst>
              <a:gd name="adj" fmla="val 18668"/>
            </a:avLst>
          </a:prstGeom>
          <a:solidFill>
            <a:srgbClr val="E9E6FA"/>
          </a:solidFill>
          <a:ln w="7620">
            <a:solidFill>
              <a:srgbClr val="BDB8DF"/>
            </a:solidFill>
            <a:prstDash val="solid"/>
          </a:ln>
        </p:spPr>
      </p:sp>
      <p:sp>
        <p:nvSpPr>
          <p:cNvPr id="9" name="Text 5"/>
          <p:cNvSpPr/>
          <p:nvPr/>
        </p:nvSpPr>
        <p:spPr>
          <a:xfrm>
            <a:off x="6333768" y="2168485"/>
            <a:ext cx="105370" cy="270034"/>
          </a:xfrm>
          <a:prstGeom prst="rect">
            <a:avLst/>
          </a:prstGeom>
          <a:noFill/>
          <a:ln/>
        </p:spPr>
        <p:txBody>
          <a:bodyPr wrap="none" rtlCol="0" anchor="t"/>
          <a:lstStyle/>
          <a:p>
            <a:pPr marL="0" indent="0" algn="ctr">
              <a:lnSpc>
                <a:spcPts val="2126"/>
              </a:lnSpc>
              <a:buNone/>
            </a:pPr>
            <a:r>
              <a:rPr lang="en-US" sz="2126" b="1" dirty="0">
                <a:solidFill>
                  <a:srgbClr val="2A2742"/>
                </a:solidFill>
                <a:latin typeface="Outfit" pitchFamily="34" charset="0"/>
                <a:ea typeface="Outfit" pitchFamily="34" charset="-122"/>
                <a:cs typeface="Outfit" pitchFamily="34" charset="-120"/>
              </a:rPr>
              <a:t>1</a:t>
            </a:r>
            <a:endParaRPr lang="en-US" sz="2126" dirty="0"/>
          </a:p>
        </p:txBody>
      </p:sp>
      <p:sp>
        <p:nvSpPr>
          <p:cNvPr id="10" name="Text 6"/>
          <p:cNvSpPr/>
          <p:nvPr/>
        </p:nvSpPr>
        <p:spPr>
          <a:xfrm>
            <a:off x="7376636" y="2078474"/>
            <a:ext cx="2250400" cy="281226"/>
          </a:xfrm>
          <a:prstGeom prst="rect">
            <a:avLst/>
          </a:prstGeom>
          <a:noFill/>
          <a:ln/>
        </p:spPr>
        <p:txBody>
          <a:bodyPr wrap="none" rtlCol="0" anchor="t"/>
          <a:lstStyle/>
          <a:p>
            <a:pPr marL="0" indent="0" algn="l">
              <a:lnSpc>
                <a:spcPts val="2215"/>
              </a:lnSpc>
              <a:buNone/>
            </a:pPr>
            <a:r>
              <a:rPr lang="en-US" sz="1772" b="1" dirty="0">
                <a:solidFill>
                  <a:srgbClr val="2A2742"/>
                </a:solidFill>
                <a:latin typeface="Outfit" pitchFamily="34" charset="0"/>
                <a:ea typeface="Outfit" pitchFamily="34" charset="-122"/>
                <a:cs typeface="Outfit" pitchFamily="34" charset="-120"/>
              </a:rPr>
              <a:t>Baseline Assessment</a:t>
            </a:r>
            <a:endParaRPr lang="en-US" sz="1772" dirty="0"/>
          </a:p>
        </p:txBody>
      </p:sp>
      <p:sp>
        <p:nvSpPr>
          <p:cNvPr id="11" name="Text 7"/>
          <p:cNvSpPr/>
          <p:nvPr/>
        </p:nvSpPr>
        <p:spPr>
          <a:xfrm>
            <a:off x="7376636" y="2467689"/>
            <a:ext cx="6623685" cy="288012"/>
          </a:xfrm>
          <a:prstGeom prst="rect">
            <a:avLst/>
          </a:prstGeom>
          <a:noFill/>
          <a:ln/>
        </p:spPr>
        <p:txBody>
          <a:bodyPr wrap="none" rtlCol="0" anchor="t"/>
          <a:lstStyle/>
          <a:p>
            <a:pPr marL="0" indent="0" algn="l">
              <a:lnSpc>
                <a:spcPts val="2268"/>
              </a:lnSpc>
              <a:buNone/>
            </a:pPr>
            <a:r>
              <a:rPr lang="en-US" sz="1418" dirty="0">
                <a:solidFill>
                  <a:srgbClr val="2A2742"/>
                </a:solidFill>
                <a:latin typeface="Arimo" pitchFamily="34" charset="0"/>
                <a:ea typeface="Arimo" pitchFamily="34" charset="-122"/>
                <a:cs typeface="Arimo" pitchFamily="34" charset="-120"/>
              </a:rPr>
              <a:t>Conduct initial evaluations of participants' barriers and skill levels.</a:t>
            </a:r>
            <a:endParaRPr lang="en-US" sz="1418" dirty="0"/>
          </a:p>
        </p:txBody>
      </p:sp>
      <p:sp>
        <p:nvSpPr>
          <p:cNvPr id="12" name="Shape 8"/>
          <p:cNvSpPr/>
          <p:nvPr/>
        </p:nvSpPr>
        <p:spPr>
          <a:xfrm>
            <a:off x="6566178" y="3509367"/>
            <a:ext cx="630079" cy="22860"/>
          </a:xfrm>
          <a:prstGeom prst="roundRect">
            <a:avLst>
              <a:gd name="adj" fmla="val 330782"/>
            </a:avLst>
          </a:prstGeom>
          <a:solidFill>
            <a:srgbClr val="BDB8DF"/>
          </a:solidFill>
          <a:ln/>
        </p:spPr>
      </p:sp>
      <p:sp>
        <p:nvSpPr>
          <p:cNvPr id="13" name="Shape 9"/>
          <p:cNvSpPr/>
          <p:nvPr/>
        </p:nvSpPr>
        <p:spPr>
          <a:xfrm>
            <a:off x="6183987" y="3318272"/>
            <a:ext cx="405051" cy="405051"/>
          </a:xfrm>
          <a:prstGeom prst="roundRect">
            <a:avLst>
              <a:gd name="adj" fmla="val 18668"/>
            </a:avLst>
          </a:prstGeom>
          <a:solidFill>
            <a:srgbClr val="E9E6FA"/>
          </a:solidFill>
          <a:ln w="7620">
            <a:solidFill>
              <a:srgbClr val="BDB8DF"/>
            </a:solidFill>
            <a:prstDash val="solid"/>
          </a:ln>
        </p:spPr>
      </p:sp>
      <p:sp>
        <p:nvSpPr>
          <p:cNvPr id="14" name="Text 10"/>
          <p:cNvSpPr/>
          <p:nvPr/>
        </p:nvSpPr>
        <p:spPr>
          <a:xfrm>
            <a:off x="6308646" y="3385780"/>
            <a:ext cx="155615" cy="270034"/>
          </a:xfrm>
          <a:prstGeom prst="rect">
            <a:avLst/>
          </a:prstGeom>
          <a:noFill/>
          <a:ln/>
        </p:spPr>
        <p:txBody>
          <a:bodyPr wrap="none" rtlCol="0" anchor="t"/>
          <a:lstStyle/>
          <a:p>
            <a:pPr marL="0" indent="0" algn="ctr">
              <a:lnSpc>
                <a:spcPts val="2126"/>
              </a:lnSpc>
              <a:buNone/>
            </a:pPr>
            <a:r>
              <a:rPr lang="en-US" sz="2126" b="1" dirty="0">
                <a:solidFill>
                  <a:srgbClr val="2A2742"/>
                </a:solidFill>
                <a:latin typeface="Outfit" pitchFamily="34" charset="0"/>
                <a:ea typeface="Outfit" pitchFamily="34" charset="-122"/>
                <a:cs typeface="Outfit" pitchFamily="34" charset="-120"/>
              </a:rPr>
              <a:t>2</a:t>
            </a:r>
            <a:endParaRPr lang="en-US" sz="2126" dirty="0"/>
          </a:p>
        </p:txBody>
      </p:sp>
      <p:sp>
        <p:nvSpPr>
          <p:cNvPr id="15" name="Text 11"/>
          <p:cNvSpPr/>
          <p:nvPr/>
        </p:nvSpPr>
        <p:spPr>
          <a:xfrm>
            <a:off x="7376636" y="3295769"/>
            <a:ext cx="2250400" cy="281226"/>
          </a:xfrm>
          <a:prstGeom prst="rect">
            <a:avLst/>
          </a:prstGeom>
          <a:noFill/>
          <a:ln/>
        </p:spPr>
        <p:txBody>
          <a:bodyPr wrap="none" rtlCol="0" anchor="t"/>
          <a:lstStyle/>
          <a:p>
            <a:pPr marL="0" indent="0" algn="l">
              <a:lnSpc>
                <a:spcPts val="2215"/>
              </a:lnSpc>
              <a:buNone/>
            </a:pPr>
            <a:r>
              <a:rPr lang="en-US" sz="1772" b="1" dirty="0">
                <a:solidFill>
                  <a:srgbClr val="2A2742"/>
                </a:solidFill>
                <a:latin typeface="Outfit" pitchFamily="34" charset="0"/>
                <a:ea typeface="Outfit" pitchFamily="34" charset="-122"/>
                <a:cs typeface="Outfit" pitchFamily="34" charset="-120"/>
              </a:rPr>
              <a:t>Service Delivery</a:t>
            </a:r>
            <a:endParaRPr lang="en-US" sz="1772" dirty="0"/>
          </a:p>
        </p:txBody>
      </p:sp>
      <p:sp>
        <p:nvSpPr>
          <p:cNvPr id="16" name="Text 12"/>
          <p:cNvSpPr/>
          <p:nvPr/>
        </p:nvSpPr>
        <p:spPr>
          <a:xfrm>
            <a:off x="7376636" y="3684984"/>
            <a:ext cx="6623685" cy="576024"/>
          </a:xfrm>
          <a:prstGeom prst="rect">
            <a:avLst/>
          </a:prstGeom>
          <a:noFill/>
          <a:ln/>
        </p:spPr>
        <p:txBody>
          <a:bodyPr wrap="square" rtlCol="0" anchor="t"/>
          <a:lstStyle/>
          <a:p>
            <a:pPr marL="0" indent="0" algn="l">
              <a:lnSpc>
                <a:spcPts val="2268"/>
              </a:lnSpc>
              <a:buNone/>
            </a:pPr>
            <a:r>
              <a:rPr lang="en-US" sz="1418" dirty="0">
                <a:solidFill>
                  <a:srgbClr val="2A2742"/>
                </a:solidFill>
                <a:latin typeface="Arimo" pitchFamily="34" charset="0"/>
                <a:ea typeface="Arimo" pitchFamily="34" charset="-122"/>
                <a:cs typeface="Arimo" pitchFamily="34" charset="-120"/>
              </a:rPr>
              <a:t>Implement training programs and provide support services to address identified needs.</a:t>
            </a:r>
            <a:endParaRPr lang="en-US" sz="1418" dirty="0"/>
          </a:p>
        </p:txBody>
      </p:sp>
      <p:sp>
        <p:nvSpPr>
          <p:cNvPr id="17" name="Shape 13"/>
          <p:cNvSpPr/>
          <p:nvPr/>
        </p:nvSpPr>
        <p:spPr>
          <a:xfrm>
            <a:off x="6566178" y="5014674"/>
            <a:ext cx="630079" cy="22860"/>
          </a:xfrm>
          <a:prstGeom prst="roundRect">
            <a:avLst>
              <a:gd name="adj" fmla="val 330782"/>
            </a:avLst>
          </a:prstGeom>
          <a:solidFill>
            <a:srgbClr val="BDB8DF"/>
          </a:solidFill>
          <a:ln/>
        </p:spPr>
      </p:sp>
      <p:sp>
        <p:nvSpPr>
          <p:cNvPr id="18" name="Shape 14"/>
          <p:cNvSpPr/>
          <p:nvPr/>
        </p:nvSpPr>
        <p:spPr>
          <a:xfrm>
            <a:off x="6183987" y="4823579"/>
            <a:ext cx="405051" cy="405051"/>
          </a:xfrm>
          <a:prstGeom prst="roundRect">
            <a:avLst>
              <a:gd name="adj" fmla="val 18668"/>
            </a:avLst>
          </a:prstGeom>
          <a:solidFill>
            <a:srgbClr val="E9E6FA"/>
          </a:solidFill>
          <a:ln w="7620">
            <a:solidFill>
              <a:srgbClr val="BDB8DF"/>
            </a:solidFill>
            <a:prstDash val="solid"/>
          </a:ln>
        </p:spPr>
      </p:sp>
      <p:sp>
        <p:nvSpPr>
          <p:cNvPr id="19" name="Text 15"/>
          <p:cNvSpPr/>
          <p:nvPr/>
        </p:nvSpPr>
        <p:spPr>
          <a:xfrm>
            <a:off x="6309598" y="4891088"/>
            <a:ext cx="153710" cy="270034"/>
          </a:xfrm>
          <a:prstGeom prst="rect">
            <a:avLst/>
          </a:prstGeom>
          <a:noFill/>
          <a:ln/>
        </p:spPr>
        <p:txBody>
          <a:bodyPr wrap="none" rtlCol="0" anchor="t"/>
          <a:lstStyle/>
          <a:p>
            <a:pPr marL="0" indent="0" algn="ctr">
              <a:lnSpc>
                <a:spcPts val="2126"/>
              </a:lnSpc>
              <a:buNone/>
            </a:pPr>
            <a:r>
              <a:rPr lang="en-US" sz="2126" b="1" dirty="0">
                <a:solidFill>
                  <a:srgbClr val="2A2742"/>
                </a:solidFill>
                <a:latin typeface="Outfit" pitchFamily="34" charset="0"/>
                <a:ea typeface="Outfit" pitchFamily="34" charset="-122"/>
                <a:cs typeface="Outfit" pitchFamily="34" charset="-120"/>
              </a:rPr>
              <a:t>3</a:t>
            </a:r>
            <a:endParaRPr lang="en-US" sz="2126" dirty="0"/>
          </a:p>
        </p:txBody>
      </p:sp>
      <p:sp>
        <p:nvSpPr>
          <p:cNvPr id="20" name="Text 16"/>
          <p:cNvSpPr/>
          <p:nvPr/>
        </p:nvSpPr>
        <p:spPr>
          <a:xfrm>
            <a:off x="7376636" y="4801076"/>
            <a:ext cx="2449949" cy="281226"/>
          </a:xfrm>
          <a:prstGeom prst="rect">
            <a:avLst/>
          </a:prstGeom>
          <a:noFill/>
          <a:ln/>
        </p:spPr>
        <p:txBody>
          <a:bodyPr wrap="none" rtlCol="0" anchor="t"/>
          <a:lstStyle/>
          <a:p>
            <a:pPr marL="0" indent="0" algn="l">
              <a:lnSpc>
                <a:spcPts val="2215"/>
              </a:lnSpc>
              <a:buNone/>
            </a:pPr>
            <a:r>
              <a:rPr lang="en-US" sz="1772" b="1" dirty="0">
                <a:solidFill>
                  <a:srgbClr val="2A2742"/>
                </a:solidFill>
                <a:latin typeface="Outfit" pitchFamily="34" charset="0"/>
                <a:ea typeface="Outfit" pitchFamily="34" charset="-122"/>
                <a:cs typeface="Outfit" pitchFamily="34" charset="-120"/>
              </a:rPr>
              <a:t>Outcome Measurement</a:t>
            </a:r>
            <a:endParaRPr lang="en-US" sz="1772" dirty="0"/>
          </a:p>
        </p:txBody>
      </p:sp>
      <p:sp>
        <p:nvSpPr>
          <p:cNvPr id="21" name="Text 17"/>
          <p:cNvSpPr/>
          <p:nvPr/>
        </p:nvSpPr>
        <p:spPr>
          <a:xfrm>
            <a:off x="7376636" y="5190292"/>
            <a:ext cx="6623685" cy="288012"/>
          </a:xfrm>
          <a:prstGeom prst="rect">
            <a:avLst/>
          </a:prstGeom>
          <a:noFill/>
          <a:ln/>
        </p:spPr>
        <p:txBody>
          <a:bodyPr wrap="none" rtlCol="0" anchor="t"/>
          <a:lstStyle/>
          <a:p>
            <a:pPr marL="0" indent="0" algn="l">
              <a:lnSpc>
                <a:spcPts val="2268"/>
              </a:lnSpc>
              <a:buNone/>
            </a:pPr>
            <a:r>
              <a:rPr lang="en-US" sz="1418" dirty="0">
                <a:solidFill>
                  <a:srgbClr val="2A2742"/>
                </a:solidFill>
                <a:latin typeface="Arimo" pitchFamily="34" charset="0"/>
                <a:ea typeface="Arimo" pitchFamily="34" charset="-122"/>
                <a:cs typeface="Arimo" pitchFamily="34" charset="-120"/>
              </a:rPr>
              <a:t>Track performance metrics and participant progress throughout the program.</a:t>
            </a:r>
            <a:endParaRPr lang="en-US" sz="1418" dirty="0"/>
          </a:p>
        </p:txBody>
      </p:sp>
      <p:sp>
        <p:nvSpPr>
          <p:cNvPr id="22" name="Shape 18"/>
          <p:cNvSpPr/>
          <p:nvPr/>
        </p:nvSpPr>
        <p:spPr>
          <a:xfrm>
            <a:off x="6566178" y="6231969"/>
            <a:ext cx="630079" cy="22860"/>
          </a:xfrm>
          <a:prstGeom prst="roundRect">
            <a:avLst>
              <a:gd name="adj" fmla="val 330782"/>
            </a:avLst>
          </a:prstGeom>
          <a:solidFill>
            <a:srgbClr val="BDB8DF"/>
          </a:solidFill>
          <a:ln/>
        </p:spPr>
      </p:sp>
      <p:sp>
        <p:nvSpPr>
          <p:cNvPr id="23" name="Shape 19"/>
          <p:cNvSpPr/>
          <p:nvPr/>
        </p:nvSpPr>
        <p:spPr>
          <a:xfrm>
            <a:off x="6183987" y="6040874"/>
            <a:ext cx="405051" cy="405051"/>
          </a:xfrm>
          <a:prstGeom prst="roundRect">
            <a:avLst>
              <a:gd name="adj" fmla="val 18668"/>
            </a:avLst>
          </a:prstGeom>
          <a:solidFill>
            <a:srgbClr val="E9E6FA"/>
          </a:solidFill>
          <a:ln w="7620">
            <a:solidFill>
              <a:srgbClr val="BDB8DF"/>
            </a:solidFill>
            <a:prstDash val="solid"/>
          </a:ln>
        </p:spPr>
      </p:sp>
      <p:sp>
        <p:nvSpPr>
          <p:cNvPr id="24" name="Text 20"/>
          <p:cNvSpPr/>
          <p:nvPr/>
        </p:nvSpPr>
        <p:spPr>
          <a:xfrm>
            <a:off x="6303645" y="6108383"/>
            <a:ext cx="165616" cy="270034"/>
          </a:xfrm>
          <a:prstGeom prst="rect">
            <a:avLst/>
          </a:prstGeom>
          <a:noFill/>
          <a:ln/>
        </p:spPr>
        <p:txBody>
          <a:bodyPr wrap="none" rtlCol="0" anchor="t"/>
          <a:lstStyle/>
          <a:p>
            <a:pPr marL="0" indent="0" algn="ctr">
              <a:lnSpc>
                <a:spcPts val="2126"/>
              </a:lnSpc>
              <a:buNone/>
            </a:pPr>
            <a:r>
              <a:rPr lang="en-US" sz="2126" b="1" dirty="0">
                <a:solidFill>
                  <a:srgbClr val="2A2742"/>
                </a:solidFill>
                <a:latin typeface="Outfit" pitchFamily="34" charset="0"/>
                <a:ea typeface="Outfit" pitchFamily="34" charset="-122"/>
                <a:cs typeface="Outfit" pitchFamily="34" charset="-120"/>
              </a:rPr>
              <a:t>4</a:t>
            </a:r>
            <a:endParaRPr lang="en-US" sz="2126" dirty="0"/>
          </a:p>
        </p:txBody>
      </p:sp>
      <p:sp>
        <p:nvSpPr>
          <p:cNvPr id="25" name="Text 21"/>
          <p:cNvSpPr/>
          <p:nvPr/>
        </p:nvSpPr>
        <p:spPr>
          <a:xfrm>
            <a:off x="7376636" y="6018371"/>
            <a:ext cx="2250400" cy="281226"/>
          </a:xfrm>
          <a:prstGeom prst="rect">
            <a:avLst/>
          </a:prstGeom>
          <a:noFill/>
          <a:ln/>
        </p:spPr>
        <p:txBody>
          <a:bodyPr wrap="none" rtlCol="0" anchor="t"/>
          <a:lstStyle/>
          <a:p>
            <a:pPr marL="0" indent="0" algn="l">
              <a:lnSpc>
                <a:spcPts val="2215"/>
              </a:lnSpc>
              <a:buNone/>
            </a:pPr>
            <a:r>
              <a:rPr lang="en-US" sz="1772" b="1" dirty="0">
                <a:solidFill>
                  <a:srgbClr val="2A2742"/>
                </a:solidFill>
                <a:latin typeface="Outfit" pitchFamily="34" charset="0"/>
                <a:ea typeface="Outfit" pitchFamily="34" charset="-122"/>
                <a:cs typeface="Outfit" pitchFamily="34" charset="-120"/>
              </a:rPr>
              <a:t>Impact Analysis</a:t>
            </a:r>
            <a:endParaRPr lang="en-US" sz="1772" dirty="0"/>
          </a:p>
        </p:txBody>
      </p:sp>
      <p:sp>
        <p:nvSpPr>
          <p:cNvPr id="26" name="Text 22"/>
          <p:cNvSpPr/>
          <p:nvPr/>
        </p:nvSpPr>
        <p:spPr>
          <a:xfrm>
            <a:off x="7376636" y="6407587"/>
            <a:ext cx="6623685" cy="576024"/>
          </a:xfrm>
          <a:prstGeom prst="rect">
            <a:avLst/>
          </a:prstGeom>
          <a:noFill/>
          <a:ln/>
        </p:spPr>
        <p:txBody>
          <a:bodyPr wrap="square" rtlCol="0" anchor="t"/>
          <a:lstStyle/>
          <a:p>
            <a:pPr marL="0" indent="0" algn="l">
              <a:lnSpc>
                <a:spcPts val="2268"/>
              </a:lnSpc>
              <a:buNone/>
            </a:pPr>
            <a:r>
              <a:rPr lang="en-US" sz="1418" dirty="0">
                <a:solidFill>
                  <a:srgbClr val="2A2742"/>
                </a:solidFill>
                <a:latin typeface="Arimo" pitchFamily="34" charset="0"/>
                <a:ea typeface="Arimo" pitchFamily="34" charset="-122"/>
                <a:cs typeface="Arimo" pitchFamily="34" charset="-120"/>
              </a:rPr>
              <a:t>Evaluate the effectiveness of barrier reduction funding and overall program success.</a:t>
            </a:r>
            <a:endParaRPr lang="en-US" sz="1418"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719"/>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229719"/>
          </a:xfrm>
          <a:prstGeom prst="rect">
            <a:avLst/>
          </a:prstGeom>
        </p:spPr>
      </p:pic>
      <p:sp>
        <p:nvSpPr>
          <p:cNvPr id="5" name="Text 1"/>
          <p:cNvSpPr/>
          <p:nvPr/>
        </p:nvSpPr>
        <p:spPr>
          <a:xfrm>
            <a:off x="682585" y="536377"/>
            <a:ext cx="7778829" cy="1219200"/>
          </a:xfrm>
          <a:prstGeom prst="rect">
            <a:avLst/>
          </a:prstGeom>
          <a:noFill/>
          <a:ln/>
        </p:spPr>
        <p:txBody>
          <a:bodyPr wrap="square" rtlCol="0" anchor="t"/>
          <a:lstStyle/>
          <a:p>
            <a:pPr marL="0" indent="0">
              <a:lnSpc>
                <a:spcPts val="4800"/>
              </a:lnSpc>
              <a:buNone/>
            </a:pPr>
            <a:r>
              <a:rPr lang="en-US" sz="3840" b="1" dirty="0">
                <a:solidFill>
                  <a:srgbClr val="231971"/>
                </a:solidFill>
                <a:latin typeface="Outfit" pitchFamily="34" charset="0"/>
                <a:ea typeface="Outfit" pitchFamily="34" charset="-122"/>
                <a:cs typeface="Outfit" pitchFamily="34" charset="-120"/>
              </a:rPr>
              <a:t>Funding Requirements and Compliance</a:t>
            </a:r>
            <a:endParaRPr lang="en-US" sz="3840" dirty="0"/>
          </a:p>
        </p:txBody>
      </p:sp>
      <p:sp>
        <p:nvSpPr>
          <p:cNvPr id="6" name="Shape 2"/>
          <p:cNvSpPr/>
          <p:nvPr/>
        </p:nvSpPr>
        <p:spPr>
          <a:xfrm>
            <a:off x="682585" y="2267545"/>
            <a:ext cx="438864" cy="438864"/>
          </a:xfrm>
          <a:prstGeom prst="roundRect">
            <a:avLst>
              <a:gd name="adj" fmla="val 18667"/>
            </a:avLst>
          </a:prstGeom>
          <a:solidFill>
            <a:srgbClr val="E9E6FA"/>
          </a:solidFill>
          <a:ln w="7620">
            <a:solidFill>
              <a:srgbClr val="BDB8DF"/>
            </a:solidFill>
            <a:prstDash val="solid"/>
          </a:ln>
        </p:spPr>
      </p:sp>
      <p:sp>
        <p:nvSpPr>
          <p:cNvPr id="7" name="Text 3"/>
          <p:cNvSpPr/>
          <p:nvPr/>
        </p:nvSpPr>
        <p:spPr>
          <a:xfrm>
            <a:off x="844987" y="2340650"/>
            <a:ext cx="114062" cy="292537"/>
          </a:xfrm>
          <a:prstGeom prst="rect">
            <a:avLst/>
          </a:prstGeom>
          <a:noFill/>
          <a:ln/>
        </p:spPr>
        <p:txBody>
          <a:bodyPr wrap="none" rtlCol="0" anchor="t"/>
          <a:lstStyle/>
          <a:p>
            <a:pPr marL="0" indent="0" algn="ctr">
              <a:lnSpc>
                <a:spcPts val="2304"/>
              </a:lnSpc>
              <a:buNone/>
            </a:pPr>
            <a:r>
              <a:rPr lang="en-US" sz="2304" b="1" dirty="0">
                <a:solidFill>
                  <a:srgbClr val="2A2742"/>
                </a:solidFill>
                <a:latin typeface="Outfit" pitchFamily="34" charset="0"/>
                <a:ea typeface="Outfit" pitchFamily="34" charset="-122"/>
                <a:cs typeface="Outfit" pitchFamily="34" charset="-120"/>
              </a:rPr>
              <a:t>1</a:t>
            </a:r>
            <a:endParaRPr lang="en-US" sz="2304" dirty="0"/>
          </a:p>
        </p:txBody>
      </p:sp>
      <p:sp>
        <p:nvSpPr>
          <p:cNvPr id="8" name="Text 4"/>
          <p:cNvSpPr/>
          <p:nvPr/>
        </p:nvSpPr>
        <p:spPr>
          <a:xfrm>
            <a:off x="1316474" y="2267545"/>
            <a:ext cx="4321254" cy="304800"/>
          </a:xfrm>
          <a:prstGeom prst="rect">
            <a:avLst/>
          </a:prstGeom>
          <a:noFill/>
          <a:ln/>
        </p:spPr>
        <p:txBody>
          <a:bodyPr wrap="none" rtlCol="0" anchor="t"/>
          <a:lstStyle/>
          <a:p>
            <a:pPr marL="0" indent="0">
              <a:lnSpc>
                <a:spcPts val="2400"/>
              </a:lnSpc>
              <a:buNone/>
            </a:pPr>
            <a:r>
              <a:rPr lang="en-US" sz="1920" b="1" dirty="0">
                <a:solidFill>
                  <a:srgbClr val="2A2742"/>
                </a:solidFill>
                <a:latin typeface="Outfit" pitchFamily="34" charset="0"/>
                <a:ea typeface="Outfit" pitchFamily="34" charset="-122"/>
                <a:cs typeface="Outfit" pitchFamily="34" charset="-120"/>
              </a:rPr>
              <a:t>Uniform Administrative Requirements</a:t>
            </a:r>
            <a:endParaRPr lang="en-US" sz="1920" dirty="0"/>
          </a:p>
        </p:txBody>
      </p:sp>
      <p:sp>
        <p:nvSpPr>
          <p:cNvPr id="9" name="Text 5"/>
          <p:cNvSpPr/>
          <p:nvPr/>
        </p:nvSpPr>
        <p:spPr>
          <a:xfrm>
            <a:off x="1316474" y="2689265"/>
            <a:ext cx="7144941" cy="623887"/>
          </a:xfrm>
          <a:prstGeom prst="rect">
            <a:avLst/>
          </a:prstGeom>
          <a:noFill/>
          <a:ln/>
        </p:spPr>
        <p:txBody>
          <a:bodyPr wrap="square" rtlCol="0" anchor="t"/>
          <a:lstStyle/>
          <a:p>
            <a:pPr marL="0" indent="0">
              <a:lnSpc>
                <a:spcPts val="2457"/>
              </a:lnSpc>
              <a:buNone/>
            </a:pPr>
            <a:r>
              <a:rPr lang="en-US" sz="1536" dirty="0">
                <a:solidFill>
                  <a:srgbClr val="2A2742"/>
                </a:solidFill>
                <a:latin typeface="Arimo" pitchFamily="34" charset="0"/>
                <a:ea typeface="Arimo" pitchFamily="34" charset="-122"/>
                <a:cs typeface="Arimo" pitchFamily="34" charset="-120"/>
              </a:rPr>
              <a:t>Applicants must comply with Uniform Administrative Requirements in 2 CFR Parts 25, 170, 183 and 200.</a:t>
            </a:r>
            <a:endParaRPr lang="en-US" sz="1536" dirty="0"/>
          </a:p>
        </p:txBody>
      </p:sp>
      <p:sp>
        <p:nvSpPr>
          <p:cNvPr id="10" name="Shape 6"/>
          <p:cNvSpPr/>
          <p:nvPr/>
        </p:nvSpPr>
        <p:spPr>
          <a:xfrm>
            <a:off x="682585" y="3727609"/>
            <a:ext cx="438864" cy="438864"/>
          </a:xfrm>
          <a:prstGeom prst="roundRect">
            <a:avLst>
              <a:gd name="adj" fmla="val 18667"/>
            </a:avLst>
          </a:prstGeom>
          <a:solidFill>
            <a:srgbClr val="E9E6FA"/>
          </a:solidFill>
          <a:ln w="7620">
            <a:solidFill>
              <a:srgbClr val="BDB8DF"/>
            </a:solidFill>
            <a:prstDash val="solid"/>
          </a:ln>
        </p:spPr>
      </p:sp>
      <p:sp>
        <p:nvSpPr>
          <p:cNvPr id="11" name="Text 7"/>
          <p:cNvSpPr/>
          <p:nvPr/>
        </p:nvSpPr>
        <p:spPr>
          <a:xfrm>
            <a:off x="817721" y="3800713"/>
            <a:ext cx="168473" cy="292537"/>
          </a:xfrm>
          <a:prstGeom prst="rect">
            <a:avLst/>
          </a:prstGeom>
          <a:noFill/>
          <a:ln/>
        </p:spPr>
        <p:txBody>
          <a:bodyPr wrap="none" rtlCol="0" anchor="t"/>
          <a:lstStyle/>
          <a:p>
            <a:pPr marL="0" indent="0" algn="ctr">
              <a:lnSpc>
                <a:spcPts val="2304"/>
              </a:lnSpc>
              <a:buNone/>
            </a:pPr>
            <a:r>
              <a:rPr lang="en-US" sz="2304" b="1" dirty="0">
                <a:solidFill>
                  <a:srgbClr val="2A2742"/>
                </a:solidFill>
                <a:latin typeface="Outfit" pitchFamily="34" charset="0"/>
                <a:ea typeface="Outfit" pitchFamily="34" charset="-122"/>
                <a:cs typeface="Outfit" pitchFamily="34" charset="-120"/>
              </a:rPr>
              <a:t>2</a:t>
            </a:r>
            <a:endParaRPr lang="en-US" sz="2304" dirty="0"/>
          </a:p>
        </p:txBody>
      </p:sp>
      <p:sp>
        <p:nvSpPr>
          <p:cNvPr id="12" name="Text 8"/>
          <p:cNvSpPr/>
          <p:nvPr/>
        </p:nvSpPr>
        <p:spPr>
          <a:xfrm>
            <a:off x="1316474" y="3727609"/>
            <a:ext cx="2438162" cy="304800"/>
          </a:xfrm>
          <a:prstGeom prst="rect">
            <a:avLst/>
          </a:prstGeom>
          <a:noFill/>
          <a:ln/>
        </p:spPr>
        <p:txBody>
          <a:bodyPr wrap="none" rtlCol="0" anchor="t"/>
          <a:lstStyle/>
          <a:p>
            <a:pPr marL="0" indent="0">
              <a:lnSpc>
                <a:spcPts val="2400"/>
              </a:lnSpc>
              <a:buNone/>
            </a:pPr>
            <a:r>
              <a:rPr lang="en-US" sz="1920" b="1" dirty="0">
                <a:solidFill>
                  <a:srgbClr val="2A2742"/>
                </a:solidFill>
                <a:latin typeface="Outfit" pitchFamily="34" charset="0"/>
                <a:ea typeface="Outfit" pitchFamily="34" charset="-122"/>
                <a:cs typeface="Outfit" pitchFamily="34" charset="-120"/>
              </a:rPr>
              <a:t>Project Narrative</a:t>
            </a:r>
            <a:endParaRPr lang="en-US" sz="1920" dirty="0"/>
          </a:p>
        </p:txBody>
      </p:sp>
      <p:sp>
        <p:nvSpPr>
          <p:cNvPr id="13" name="Text 9"/>
          <p:cNvSpPr/>
          <p:nvPr/>
        </p:nvSpPr>
        <p:spPr>
          <a:xfrm>
            <a:off x="1316474" y="4149328"/>
            <a:ext cx="7144941" cy="623887"/>
          </a:xfrm>
          <a:prstGeom prst="rect">
            <a:avLst/>
          </a:prstGeom>
          <a:noFill/>
          <a:ln/>
        </p:spPr>
        <p:txBody>
          <a:bodyPr wrap="square" rtlCol="0" anchor="t"/>
          <a:lstStyle/>
          <a:p>
            <a:pPr marL="0" indent="0">
              <a:lnSpc>
                <a:spcPts val="2457"/>
              </a:lnSpc>
              <a:buNone/>
            </a:pPr>
            <a:r>
              <a:rPr lang="en-US" sz="1536" dirty="0">
                <a:solidFill>
                  <a:srgbClr val="2A2742"/>
                </a:solidFill>
                <a:latin typeface="Arimo" pitchFamily="34" charset="0"/>
                <a:ea typeface="Arimo" pitchFamily="34" charset="-122"/>
                <a:cs typeface="Arimo" pitchFamily="34" charset="-120"/>
              </a:rPr>
              <a:t>A detailed project narrative is required, describing execution, scope, budget, and performance plans.</a:t>
            </a:r>
            <a:endParaRPr lang="en-US" sz="1536" dirty="0"/>
          </a:p>
        </p:txBody>
      </p:sp>
      <p:sp>
        <p:nvSpPr>
          <p:cNvPr id="14" name="Shape 10"/>
          <p:cNvSpPr/>
          <p:nvPr/>
        </p:nvSpPr>
        <p:spPr>
          <a:xfrm>
            <a:off x="682585" y="5187672"/>
            <a:ext cx="438864" cy="438864"/>
          </a:xfrm>
          <a:prstGeom prst="roundRect">
            <a:avLst>
              <a:gd name="adj" fmla="val 18667"/>
            </a:avLst>
          </a:prstGeom>
          <a:solidFill>
            <a:srgbClr val="E9E6FA"/>
          </a:solidFill>
          <a:ln w="7620">
            <a:solidFill>
              <a:srgbClr val="BDB8DF"/>
            </a:solidFill>
            <a:prstDash val="solid"/>
          </a:ln>
        </p:spPr>
      </p:sp>
      <p:sp>
        <p:nvSpPr>
          <p:cNvPr id="15" name="Text 11"/>
          <p:cNvSpPr/>
          <p:nvPr/>
        </p:nvSpPr>
        <p:spPr>
          <a:xfrm>
            <a:off x="818793" y="5260777"/>
            <a:ext cx="166449" cy="292537"/>
          </a:xfrm>
          <a:prstGeom prst="rect">
            <a:avLst/>
          </a:prstGeom>
          <a:noFill/>
          <a:ln/>
        </p:spPr>
        <p:txBody>
          <a:bodyPr wrap="none" rtlCol="0" anchor="t"/>
          <a:lstStyle/>
          <a:p>
            <a:pPr marL="0" indent="0" algn="ctr">
              <a:lnSpc>
                <a:spcPts val="2304"/>
              </a:lnSpc>
              <a:buNone/>
            </a:pPr>
            <a:r>
              <a:rPr lang="en-US" sz="2304" b="1" dirty="0">
                <a:solidFill>
                  <a:srgbClr val="2A2742"/>
                </a:solidFill>
                <a:latin typeface="Outfit" pitchFamily="34" charset="0"/>
                <a:ea typeface="Outfit" pitchFamily="34" charset="-122"/>
                <a:cs typeface="Outfit" pitchFamily="34" charset="-120"/>
              </a:rPr>
              <a:t>3</a:t>
            </a:r>
            <a:endParaRPr lang="en-US" sz="2304" dirty="0"/>
          </a:p>
        </p:txBody>
      </p:sp>
      <p:sp>
        <p:nvSpPr>
          <p:cNvPr id="16" name="Text 12"/>
          <p:cNvSpPr/>
          <p:nvPr/>
        </p:nvSpPr>
        <p:spPr>
          <a:xfrm>
            <a:off x="1316474" y="5187672"/>
            <a:ext cx="2875240" cy="304800"/>
          </a:xfrm>
          <a:prstGeom prst="rect">
            <a:avLst/>
          </a:prstGeom>
          <a:noFill/>
          <a:ln/>
        </p:spPr>
        <p:txBody>
          <a:bodyPr wrap="none" rtlCol="0" anchor="t"/>
          <a:lstStyle/>
          <a:p>
            <a:pPr marL="0" indent="0">
              <a:lnSpc>
                <a:spcPts val="2400"/>
              </a:lnSpc>
              <a:buNone/>
            </a:pPr>
            <a:r>
              <a:rPr lang="en-US" sz="1920" b="1" dirty="0">
                <a:solidFill>
                  <a:srgbClr val="2A2742"/>
                </a:solidFill>
                <a:latin typeface="Outfit" pitchFamily="34" charset="0"/>
                <a:ea typeface="Outfit" pitchFamily="34" charset="-122"/>
                <a:cs typeface="Outfit" pitchFamily="34" charset="-120"/>
              </a:rPr>
              <a:t>Subrecipient Agreements</a:t>
            </a:r>
            <a:endParaRPr lang="en-US" sz="1920" dirty="0"/>
          </a:p>
        </p:txBody>
      </p:sp>
      <p:sp>
        <p:nvSpPr>
          <p:cNvPr id="17" name="Text 13"/>
          <p:cNvSpPr/>
          <p:nvPr/>
        </p:nvSpPr>
        <p:spPr>
          <a:xfrm>
            <a:off x="1316474" y="5609392"/>
            <a:ext cx="7144941" cy="623887"/>
          </a:xfrm>
          <a:prstGeom prst="rect">
            <a:avLst/>
          </a:prstGeom>
          <a:noFill/>
          <a:ln/>
        </p:spPr>
        <p:txBody>
          <a:bodyPr wrap="square" rtlCol="0" anchor="t"/>
          <a:lstStyle/>
          <a:p>
            <a:pPr marL="0" indent="0">
              <a:lnSpc>
                <a:spcPts val="2457"/>
              </a:lnSpc>
              <a:buNone/>
            </a:pPr>
            <a:r>
              <a:rPr lang="en-US" sz="1536" dirty="0">
                <a:solidFill>
                  <a:srgbClr val="2A2742"/>
                </a:solidFill>
                <a:latin typeface="Arimo" pitchFamily="34" charset="0"/>
                <a:ea typeface="Arimo" pitchFamily="34" charset="-122"/>
                <a:cs typeface="Arimo" pitchFamily="34" charset="-120"/>
              </a:rPr>
              <a:t>Agreements with subrecipients and subcontractors must be pre-approved by DCEO.</a:t>
            </a:r>
            <a:endParaRPr lang="en-US" sz="1536" dirty="0"/>
          </a:p>
        </p:txBody>
      </p:sp>
      <p:sp>
        <p:nvSpPr>
          <p:cNvPr id="18" name="Shape 14"/>
          <p:cNvSpPr/>
          <p:nvPr/>
        </p:nvSpPr>
        <p:spPr>
          <a:xfrm>
            <a:off x="682585" y="6647736"/>
            <a:ext cx="438864" cy="438864"/>
          </a:xfrm>
          <a:prstGeom prst="roundRect">
            <a:avLst>
              <a:gd name="adj" fmla="val 18667"/>
            </a:avLst>
          </a:prstGeom>
          <a:solidFill>
            <a:srgbClr val="E9E6FA"/>
          </a:solidFill>
          <a:ln w="7620">
            <a:solidFill>
              <a:srgbClr val="BDB8DF"/>
            </a:solidFill>
            <a:prstDash val="solid"/>
          </a:ln>
        </p:spPr>
      </p:sp>
      <p:sp>
        <p:nvSpPr>
          <p:cNvPr id="19" name="Text 15"/>
          <p:cNvSpPr/>
          <p:nvPr/>
        </p:nvSpPr>
        <p:spPr>
          <a:xfrm>
            <a:off x="812363" y="6720840"/>
            <a:ext cx="179308" cy="292537"/>
          </a:xfrm>
          <a:prstGeom prst="rect">
            <a:avLst/>
          </a:prstGeom>
          <a:noFill/>
          <a:ln/>
        </p:spPr>
        <p:txBody>
          <a:bodyPr wrap="none" rtlCol="0" anchor="t"/>
          <a:lstStyle/>
          <a:p>
            <a:pPr marL="0" indent="0" algn="ctr">
              <a:lnSpc>
                <a:spcPts val="2304"/>
              </a:lnSpc>
              <a:buNone/>
            </a:pPr>
            <a:r>
              <a:rPr lang="en-US" sz="2304" b="1" dirty="0">
                <a:solidFill>
                  <a:srgbClr val="2A2742"/>
                </a:solidFill>
                <a:latin typeface="Outfit" pitchFamily="34" charset="0"/>
                <a:ea typeface="Outfit" pitchFamily="34" charset="-122"/>
                <a:cs typeface="Outfit" pitchFamily="34" charset="-120"/>
              </a:rPr>
              <a:t>4</a:t>
            </a:r>
            <a:endParaRPr lang="en-US" sz="2304" dirty="0"/>
          </a:p>
        </p:txBody>
      </p:sp>
      <p:sp>
        <p:nvSpPr>
          <p:cNvPr id="20" name="Text 16"/>
          <p:cNvSpPr/>
          <p:nvPr/>
        </p:nvSpPr>
        <p:spPr>
          <a:xfrm>
            <a:off x="1316474" y="6647736"/>
            <a:ext cx="2438162" cy="304800"/>
          </a:xfrm>
          <a:prstGeom prst="rect">
            <a:avLst/>
          </a:prstGeom>
          <a:noFill/>
          <a:ln/>
        </p:spPr>
        <p:txBody>
          <a:bodyPr wrap="none" rtlCol="0" anchor="t"/>
          <a:lstStyle/>
          <a:p>
            <a:pPr marL="0" indent="0">
              <a:lnSpc>
                <a:spcPts val="2400"/>
              </a:lnSpc>
              <a:buNone/>
            </a:pPr>
            <a:r>
              <a:rPr lang="en-US" sz="1920" b="1" dirty="0">
                <a:solidFill>
                  <a:srgbClr val="2A2742"/>
                </a:solidFill>
                <a:latin typeface="Outfit" pitchFamily="34" charset="0"/>
                <a:ea typeface="Outfit" pitchFamily="34" charset="-122"/>
                <a:cs typeface="Outfit" pitchFamily="34" charset="-120"/>
              </a:rPr>
              <a:t>Grant Accountability</a:t>
            </a:r>
            <a:endParaRPr lang="en-US" sz="1920" dirty="0"/>
          </a:p>
        </p:txBody>
      </p:sp>
      <p:sp>
        <p:nvSpPr>
          <p:cNvPr id="21" name="Text 17"/>
          <p:cNvSpPr/>
          <p:nvPr/>
        </p:nvSpPr>
        <p:spPr>
          <a:xfrm>
            <a:off x="1316474" y="7069455"/>
            <a:ext cx="7144941" cy="623887"/>
          </a:xfrm>
          <a:prstGeom prst="rect">
            <a:avLst/>
          </a:prstGeom>
          <a:noFill/>
          <a:ln/>
        </p:spPr>
        <p:txBody>
          <a:bodyPr wrap="square" rtlCol="0" anchor="t"/>
          <a:lstStyle/>
          <a:p>
            <a:pPr marL="0" indent="0">
              <a:lnSpc>
                <a:spcPts val="2457"/>
              </a:lnSpc>
              <a:buNone/>
            </a:pPr>
            <a:r>
              <a:rPr lang="en-US" sz="1536" dirty="0">
                <a:solidFill>
                  <a:srgbClr val="2A2742"/>
                </a:solidFill>
                <a:latin typeface="Arimo" pitchFamily="34" charset="0"/>
                <a:ea typeface="Arimo" pitchFamily="34" charset="-122"/>
                <a:cs typeface="Arimo" pitchFamily="34" charset="-120"/>
              </a:rPr>
              <a:t>Grantees must adhere to the Grant Accountability and Transparency Act and related administrative rules.</a:t>
            </a:r>
            <a:endParaRPr lang="en-US" sz="1536"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257568" y="607576"/>
            <a:ext cx="7601664" cy="1377077"/>
          </a:xfrm>
          <a:prstGeom prst="rect">
            <a:avLst/>
          </a:prstGeom>
          <a:noFill/>
          <a:ln/>
        </p:spPr>
        <p:txBody>
          <a:bodyPr wrap="square" rtlCol="0" anchor="t"/>
          <a:lstStyle/>
          <a:p>
            <a:pPr marL="0" indent="0">
              <a:lnSpc>
                <a:spcPts val="5422"/>
              </a:lnSpc>
              <a:buNone/>
            </a:pPr>
            <a:r>
              <a:rPr lang="en-US" sz="4338" b="1" dirty="0">
                <a:solidFill>
                  <a:srgbClr val="231971"/>
                </a:solidFill>
                <a:latin typeface="Outfit" pitchFamily="34" charset="0"/>
                <a:ea typeface="Outfit" pitchFamily="34" charset="-122"/>
                <a:cs typeface="Outfit" pitchFamily="34" charset="-120"/>
              </a:rPr>
              <a:t>Procurement and Financial Management</a:t>
            </a:r>
            <a:endParaRPr lang="en-US" sz="4338" dirty="0"/>
          </a:p>
        </p:txBody>
      </p:sp>
      <p:sp>
        <p:nvSpPr>
          <p:cNvPr id="6" name="Shape 2"/>
          <p:cNvSpPr/>
          <p:nvPr/>
        </p:nvSpPr>
        <p:spPr>
          <a:xfrm>
            <a:off x="6572845" y="2315170"/>
            <a:ext cx="30480" cy="5306854"/>
          </a:xfrm>
          <a:prstGeom prst="roundRect">
            <a:avLst>
              <a:gd name="adj" fmla="val 303651"/>
            </a:avLst>
          </a:prstGeom>
          <a:solidFill>
            <a:srgbClr val="BDB8DF"/>
          </a:solidFill>
          <a:ln/>
        </p:spPr>
      </p:sp>
      <p:sp>
        <p:nvSpPr>
          <p:cNvPr id="7" name="Shape 3"/>
          <p:cNvSpPr/>
          <p:nvPr/>
        </p:nvSpPr>
        <p:spPr>
          <a:xfrm>
            <a:off x="6805493" y="2795707"/>
            <a:ext cx="771168" cy="30480"/>
          </a:xfrm>
          <a:prstGeom prst="roundRect">
            <a:avLst>
              <a:gd name="adj" fmla="val 303651"/>
            </a:avLst>
          </a:prstGeom>
          <a:solidFill>
            <a:srgbClr val="BDB8DF"/>
          </a:solidFill>
          <a:ln/>
        </p:spPr>
      </p:sp>
      <p:sp>
        <p:nvSpPr>
          <p:cNvPr id="8" name="Shape 4"/>
          <p:cNvSpPr/>
          <p:nvPr/>
        </p:nvSpPr>
        <p:spPr>
          <a:xfrm>
            <a:off x="6340197" y="2563058"/>
            <a:ext cx="495776" cy="495776"/>
          </a:xfrm>
          <a:prstGeom prst="roundRect">
            <a:avLst>
              <a:gd name="adj" fmla="val 18668"/>
            </a:avLst>
          </a:prstGeom>
          <a:solidFill>
            <a:srgbClr val="E9E6FA"/>
          </a:solidFill>
          <a:ln w="7620">
            <a:solidFill>
              <a:srgbClr val="BDB8DF"/>
            </a:solidFill>
            <a:prstDash val="solid"/>
          </a:ln>
        </p:spPr>
      </p:sp>
      <p:sp>
        <p:nvSpPr>
          <p:cNvPr id="9" name="Text 5"/>
          <p:cNvSpPr/>
          <p:nvPr/>
        </p:nvSpPr>
        <p:spPr>
          <a:xfrm>
            <a:off x="6523553" y="2645688"/>
            <a:ext cx="128945" cy="330517"/>
          </a:xfrm>
          <a:prstGeom prst="rect">
            <a:avLst/>
          </a:prstGeom>
          <a:noFill/>
          <a:ln/>
        </p:spPr>
        <p:txBody>
          <a:bodyPr wrap="none" rtlCol="0" anchor="t"/>
          <a:lstStyle/>
          <a:p>
            <a:pPr marL="0" indent="0" algn="ctr">
              <a:lnSpc>
                <a:spcPts val="2603"/>
              </a:lnSpc>
              <a:buNone/>
            </a:pPr>
            <a:r>
              <a:rPr lang="en-US" sz="2603" b="1" dirty="0">
                <a:solidFill>
                  <a:srgbClr val="2A2742"/>
                </a:solidFill>
                <a:latin typeface="Outfit" pitchFamily="34" charset="0"/>
                <a:ea typeface="Outfit" pitchFamily="34" charset="-122"/>
                <a:cs typeface="Outfit" pitchFamily="34" charset="-120"/>
              </a:rPr>
              <a:t>1</a:t>
            </a:r>
            <a:endParaRPr lang="en-US" sz="2603" dirty="0"/>
          </a:p>
        </p:txBody>
      </p:sp>
      <p:sp>
        <p:nvSpPr>
          <p:cNvPr id="10" name="Text 6"/>
          <p:cNvSpPr/>
          <p:nvPr/>
        </p:nvSpPr>
        <p:spPr>
          <a:xfrm>
            <a:off x="7800023" y="2535436"/>
            <a:ext cx="3073479" cy="344329"/>
          </a:xfrm>
          <a:prstGeom prst="rect">
            <a:avLst/>
          </a:prstGeom>
          <a:noFill/>
          <a:ln/>
        </p:spPr>
        <p:txBody>
          <a:bodyPr wrap="none" rtlCol="0" anchor="t"/>
          <a:lstStyle/>
          <a:p>
            <a:pPr marL="0" indent="0" algn="l">
              <a:lnSpc>
                <a:spcPts val="2711"/>
              </a:lnSpc>
              <a:buNone/>
            </a:pPr>
            <a:r>
              <a:rPr lang="en-US" sz="2169" b="1" dirty="0">
                <a:solidFill>
                  <a:srgbClr val="2A2742"/>
                </a:solidFill>
                <a:latin typeface="Outfit" pitchFamily="34" charset="0"/>
                <a:ea typeface="Outfit" pitchFamily="34" charset="-122"/>
                <a:cs typeface="Outfit" pitchFamily="34" charset="-120"/>
              </a:rPr>
              <a:t>Procurement Standards</a:t>
            </a:r>
            <a:endParaRPr lang="en-US" sz="2169" dirty="0"/>
          </a:p>
        </p:txBody>
      </p:sp>
      <p:sp>
        <p:nvSpPr>
          <p:cNvPr id="11" name="Text 7"/>
          <p:cNvSpPr/>
          <p:nvPr/>
        </p:nvSpPr>
        <p:spPr>
          <a:xfrm>
            <a:off x="7800023" y="3011924"/>
            <a:ext cx="6059210" cy="705088"/>
          </a:xfrm>
          <a:prstGeom prst="rect">
            <a:avLst/>
          </a:prstGeom>
          <a:noFill/>
          <a:ln/>
        </p:spPr>
        <p:txBody>
          <a:bodyPr wrap="square" rtlCol="0" anchor="t"/>
          <a:lstStyle/>
          <a:p>
            <a:pPr marL="0" indent="0" algn="l">
              <a:lnSpc>
                <a:spcPts val="2776"/>
              </a:lnSpc>
              <a:buNone/>
            </a:pPr>
            <a:r>
              <a:rPr lang="en-US" sz="1735" dirty="0">
                <a:solidFill>
                  <a:srgbClr val="2A2742"/>
                </a:solidFill>
                <a:latin typeface="Arimo" pitchFamily="34" charset="0"/>
                <a:ea typeface="Arimo" pitchFamily="34" charset="-122"/>
                <a:cs typeface="Arimo" pitchFamily="34" charset="-120"/>
              </a:rPr>
              <a:t>Grantees must follow procurement methods outlined in 2 CFR 200.317 – 200.327.</a:t>
            </a:r>
            <a:endParaRPr lang="en-US" sz="1735" dirty="0"/>
          </a:p>
        </p:txBody>
      </p:sp>
      <p:sp>
        <p:nvSpPr>
          <p:cNvPr id="12" name="Shape 8"/>
          <p:cNvSpPr/>
          <p:nvPr/>
        </p:nvSpPr>
        <p:spPr>
          <a:xfrm>
            <a:off x="6805493" y="4638080"/>
            <a:ext cx="771168" cy="30480"/>
          </a:xfrm>
          <a:prstGeom prst="roundRect">
            <a:avLst>
              <a:gd name="adj" fmla="val 303651"/>
            </a:avLst>
          </a:prstGeom>
          <a:solidFill>
            <a:srgbClr val="BDB8DF"/>
          </a:solidFill>
          <a:ln/>
        </p:spPr>
      </p:sp>
      <p:sp>
        <p:nvSpPr>
          <p:cNvPr id="13" name="Shape 9"/>
          <p:cNvSpPr/>
          <p:nvPr/>
        </p:nvSpPr>
        <p:spPr>
          <a:xfrm>
            <a:off x="6340197" y="4405432"/>
            <a:ext cx="495776" cy="495776"/>
          </a:xfrm>
          <a:prstGeom prst="roundRect">
            <a:avLst>
              <a:gd name="adj" fmla="val 18668"/>
            </a:avLst>
          </a:prstGeom>
          <a:solidFill>
            <a:srgbClr val="E9E6FA"/>
          </a:solidFill>
          <a:ln w="7620">
            <a:solidFill>
              <a:srgbClr val="BDB8DF"/>
            </a:solidFill>
            <a:prstDash val="solid"/>
          </a:ln>
        </p:spPr>
      </p:sp>
      <p:sp>
        <p:nvSpPr>
          <p:cNvPr id="14" name="Text 10"/>
          <p:cNvSpPr/>
          <p:nvPr/>
        </p:nvSpPr>
        <p:spPr>
          <a:xfrm>
            <a:off x="6492835" y="4488061"/>
            <a:ext cx="190381" cy="330517"/>
          </a:xfrm>
          <a:prstGeom prst="rect">
            <a:avLst/>
          </a:prstGeom>
          <a:noFill/>
          <a:ln/>
        </p:spPr>
        <p:txBody>
          <a:bodyPr wrap="none" rtlCol="0" anchor="t"/>
          <a:lstStyle/>
          <a:p>
            <a:pPr marL="0" indent="0" algn="ctr">
              <a:lnSpc>
                <a:spcPts val="2603"/>
              </a:lnSpc>
              <a:buNone/>
            </a:pPr>
            <a:r>
              <a:rPr lang="en-US" sz="2603" b="1" dirty="0">
                <a:solidFill>
                  <a:srgbClr val="2A2742"/>
                </a:solidFill>
                <a:latin typeface="Outfit" pitchFamily="34" charset="0"/>
                <a:ea typeface="Outfit" pitchFamily="34" charset="-122"/>
                <a:cs typeface="Outfit" pitchFamily="34" charset="-120"/>
              </a:rPr>
              <a:t>2</a:t>
            </a:r>
            <a:endParaRPr lang="en-US" sz="2603" dirty="0"/>
          </a:p>
        </p:txBody>
      </p:sp>
      <p:sp>
        <p:nvSpPr>
          <p:cNvPr id="15" name="Text 11"/>
          <p:cNvSpPr/>
          <p:nvPr/>
        </p:nvSpPr>
        <p:spPr>
          <a:xfrm>
            <a:off x="7800023" y="4377809"/>
            <a:ext cx="2754511" cy="344329"/>
          </a:xfrm>
          <a:prstGeom prst="rect">
            <a:avLst/>
          </a:prstGeom>
          <a:noFill/>
          <a:ln/>
        </p:spPr>
        <p:txBody>
          <a:bodyPr wrap="none" rtlCol="0" anchor="t"/>
          <a:lstStyle/>
          <a:p>
            <a:pPr marL="0" indent="0" algn="l">
              <a:lnSpc>
                <a:spcPts val="2711"/>
              </a:lnSpc>
              <a:buNone/>
            </a:pPr>
            <a:r>
              <a:rPr lang="en-US" sz="2169" b="1" dirty="0">
                <a:solidFill>
                  <a:srgbClr val="2A2742"/>
                </a:solidFill>
                <a:latin typeface="Outfit" pitchFamily="34" charset="0"/>
                <a:ea typeface="Outfit" pitchFamily="34" charset="-122"/>
                <a:cs typeface="Outfit" pitchFamily="34" charset="-120"/>
              </a:rPr>
              <a:t>Periodic Reporting</a:t>
            </a:r>
            <a:endParaRPr lang="en-US" sz="2169" dirty="0"/>
          </a:p>
        </p:txBody>
      </p:sp>
      <p:sp>
        <p:nvSpPr>
          <p:cNvPr id="16" name="Text 12"/>
          <p:cNvSpPr/>
          <p:nvPr/>
        </p:nvSpPr>
        <p:spPr>
          <a:xfrm>
            <a:off x="7800023" y="4854297"/>
            <a:ext cx="6059210" cy="705088"/>
          </a:xfrm>
          <a:prstGeom prst="rect">
            <a:avLst/>
          </a:prstGeom>
          <a:noFill/>
          <a:ln/>
        </p:spPr>
        <p:txBody>
          <a:bodyPr wrap="square" rtlCol="0" anchor="t"/>
          <a:lstStyle/>
          <a:p>
            <a:pPr marL="0" indent="0" algn="l">
              <a:lnSpc>
                <a:spcPts val="2776"/>
              </a:lnSpc>
              <a:buNone/>
            </a:pPr>
            <a:r>
              <a:rPr lang="en-US" sz="1735" dirty="0">
                <a:solidFill>
                  <a:srgbClr val="2A2742"/>
                </a:solidFill>
                <a:latin typeface="Arimo" pitchFamily="34" charset="0"/>
                <a:ea typeface="Arimo" pitchFamily="34" charset="-122"/>
                <a:cs typeface="Arimo" pitchFamily="34" charset="-120"/>
              </a:rPr>
              <a:t>Submit Periodic Performance Reports (PPR) and Periodic Financial Reports (PFR) quarterly.</a:t>
            </a:r>
            <a:endParaRPr lang="en-US" sz="1735" dirty="0"/>
          </a:p>
        </p:txBody>
      </p:sp>
      <p:sp>
        <p:nvSpPr>
          <p:cNvPr id="17" name="Shape 13"/>
          <p:cNvSpPr/>
          <p:nvPr/>
        </p:nvSpPr>
        <p:spPr>
          <a:xfrm>
            <a:off x="6805493" y="6480453"/>
            <a:ext cx="771168" cy="30480"/>
          </a:xfrm>
          <a:prstGeom prst="roundRect">
            <a:avLst>
              <a:gd name="adj" fmla="val 303651"/>
            </a:avLst>
          </a:prstGeom>
          <a:solidFill>
            <a:srgbClr val="BDB8DF"/>
          </a:solidFill>
          <a:ln/>
        </p:spPr>
      </p:sp>
      <p:sp>
        <p:nvSpPr>
          <p:cNvPr id="18" name="Shape 14"/>
          <p:cNvSpPr/>
          <p:nvPr/>
        </p:nvSpPr>
        <p:spPr>
          <a:xfrm>
            <a:off x="6340197" y="6247805"/>
            <a:ext cx="495776" cy="495776"/>
          </a:xfrm>
          <a:prstGeom prst="roundRect">
            <a:avLst>
              <a:gd name="adj" fmla="val 18668"/>
            </a:avLst>
          </a:prstGeom>
          <a:solidFill>
            <a:srgbClr val="E9E6FA"/>
          </a:solidFill>
          <a:ln w="7620">
            <a:solidFill>
              <a:srgbClr val="BDB8DF"/>
            </a:solidFill>
            <a:prstDash val="solid"/>
          </a:ln>
        </p:spPr>
      </p:sp>
      <p:sp>
        <p:nvSpPr>
          <p:cNvPr id="19" name="Text 15"/>
          <p:cNvSpPr/>
          <p:nvPr/>
        </p:nvSpPr>
        <p:spPr>
          <a:xfrm>
            <a:off x="6494026" y="6330434"/>
            <a:ext cx="188000" cy="330517"/>
          </a:xfrm>
          <a:prstGeom prst="rect">
            <a:avLst/>
          </a:prstGeom>
          <a:noFill/>
          <a:ln/>
        </p:spPr>
        <p:txBody>
          <a:bodyPr wrap="none" rtlCol="0" anchor="t"/>
          <a:lstStyle/>
          <a:p>
            <a:pPr marL="0" indent="0" algn="ctr">
              <a:lnSpc>
                <a:spcPts val="2603"/>
              </a:lnSpc>
              <a:buNone/>
            </a:pPr>
            <a:r>
              <a:rPr lang="en-US" sz="2603" b="1" dirty="0">
                <a:solidFill>
                  <a:srgbClr val="2A2742"/>
                </a:solidFill>
                <a:latin typeface="Outfit" pitchFamily="34" charset="0"/>
                <a:ea typeface="Outfit" pitchFamily="34" charset="-122"/>
                <a:cs typeface="Outfit" pitchFamily="34" charset="-120"/>
              </a:rPr>
              <a:t>3</a:t>
            </a:r>
            <a:endParaRPr lang="en-US" sz="2603" dirty="0"/>
          </a:p>
        </p:txBody>
      </p:sp>
      <p:sp>
        <p:nvSpPr>
          <p:cNvPr id="20" name="Text 16"/>
          <p:cNvSpPr/>
          <p:nvPr/>
        </p:nvSpPr>
        <p:spPr>
          <a:xfrm>
            <a:off x="7800023" y="6220182"/>
            <a:ext cx="2754511" cy="344329"/>
          </a:xfrm>
          <a:prstGeom prst="rect">
            <a:avLst/>
          </a:prstGeom>
          <a:noFill/>
          <a:ln/>
        </p:spPr>
        <p:txBody>
          <a:bodyPr wrap="none" rtlCol="0" anchor="t"/>
          <a:lstStyle/>
          <a:p>
            <a:pPr marL="0" indent="0" algn="l">
              <a:lnSpc>
                <a:spcPts val="2711"/>
              </a:lnSpc>
              <a:buNone/>
            </a:pPr>
            <a:r>
              <a:rPr lang="en-US" sz="2169" b="1" dirty="0">
                <a:solidFill>
                  <a:srgbClr val="2A2742"/>
                </a:solidFill>
                <a:latin typeface="Outfit" pitchFamily="34" charset="0"/>
                <a:ea typeface="Outfit" pitchFamily="34" charset="-122"/>
                <a:cs typeface="Outfit" pitchFamily="34" charset="-120"/>
              </a:rPr>
              <a:t>Final Closeout</a:t>
            </a:r>
            <a:endParaRPr lang="en-US" sz="2169" dirty="0"/>
          </a:p>
        </p:txBody>
      </p:sp>
      <p:sp>
        <p:nvSpPr>
          <p:cNvPr id="21" name="Text 17"/>
          <p:cNvSpPr/>
          <p:nvPr/>
        </p:nvSpPr>
        <p:spPr>
          <a:xfrm>
            <a:off x="7800023" y="6696670"/>
            <a:ext cx="6059210" cy="705088"/>
          </a:xfrm>
          <a:prstGeom prst="rect">
            <a:avLst/>
          </a:prstGeom>
          <a:noFill/>
          <a:ln/>
        </p:spPr>
        <p:txBody>
          <a:bodyPr wrap="square" rtlCol="0" anchor="t"/>
          <a:lstStyle/>
          <a:p>
            <a:pPr marL="0" indent="0" algn="l">
              <a:lnSpc>
                <a:spcPts val="2776"/>
              </a:lnSpc>
              <a:buNone/>
            </a:pPr>
            <a:r>
              <a:rPr lang="en-US" sz="1735" dirty="0">
                <a:solidFill>
                  <a:srgbClr val="2A2742"/>
                </a:solidFill>
                <a:latin typeface="Arimo" pitchFamily="34" charset="0"/>
                <a:ea typeface="Arimo" pitchFamily="34" charset="-122"/>
                <a:cs typeface="Arimo" pitchFamily="34" charset="-120"/>
              </a:rPr>
              <a:t>Submit a final closeout report within 45 days of the performance period end.</a:t>
            </a:r>
            <a:endParaRPr lang="en-US" sz="173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1812607"/>
            <a:ext cx="6980873"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Monitoring and Auditing</a:t>
            </a:r>
            <a:endParaRPr lang="en-US" sz="4860" dirty="0"/>
          </a:p>
        </p:txBody>
      </p:sp>
      <p:sp>
        <p:nvSpPr>
          <p:cNvPr id="5" name="Text 2"/>
          <p:cNvSpPr/>
          <p:nvPr/>
        </p:nvSpPr>
        <p:spPr>
          <a:xfrm>
            <a:off x="864037" y="3201233"/>
            <a:ext cx="3898821" cy="771525"/>
          </a:xfrm>
          <a:prstGeom prst="rect">
            <a:avLst/>
          </a:prstGeom>
          <a:noFill/>
          <a:ln/>
        </p:spPr>
        <p:txBody>
          <a:bodyPr wrap="squar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Fiscal and Programmatic Monitoring</a:t>
            </a:r>
            <a:endParaRPr lang="en-US" sz="2430" dirty="0"/>
          </a:p>
        </p:txBody>
      </p:sp>
      <p:sp>
        <p:nvSpPr>
          <p:cNvPr id="6" name="Text 3"/>
          <p:cNvSpPr/>
          <p:nvPr/>
        </p:nvSpPr>
        <p:spPr>
          <a:xfrm>
            <a:off x="864037" y="4219575"/>
            <a:ext cx="3898821" cy="1975247"/>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Grantees are subject to monitoring visits by the Department per 2 CFR 200.337. They must maintain an open-door policy for monitors to evaluate progress.</a:t>
            </a:r>
            <a:endParaRPr lang="en-US" sz="1944" dirty="0"/>
          </a:p>
        </p:txBody>
      </p:sp>
      <p:sp>
        <p:nvSpPr>
          <p:cNvPr id="7" name="Text 4"/>
          <p:cNvSpPr/>
          <p:nvPr/>
        </p:nvSpPr>
        <p:spPr>
          <a:xfrm>
            <a:off x="5372695" y="3201233"/>
            <a:ext cx="3519726"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Performance Evaluation</a:t>
            </a:r>
            <a:endParaRPr lang="en-US" sz="2430" dirty="0"/>
          </a:p>
        </p:txBody>
      </p:sp>
      <p:sp>
        <p:nvSpPr>
          <p:cNvPr id="8" name="Text 5"/>
          <p:cNvSpPr/>
          <p:nvPr/>
        </p:nvSpPr>
        <p:spPr>
          <a:xfrm>
            <a:off x="5372695" y="3833813"/>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Program staff will maintain contact with participants and monitor contract progress. Grants may be modified based on performance.</a:t>
            </a:r>
            <a:endParaRPr lang="en-US" sz="1944" dirty="0"/>
          </a:p>
        </p:txBody>
      </p:sp>
      <p:sp>
        <p:nvSpPr>
          <p:cNvPr id="9" name="Text 6"/>
          <p:cNvSpPr/>
          <p:nvPr/>
        </p:nvSpPr>
        <p:spPr>
          <a:xfrm>
            <a:off x="9881354" y="3201233"/>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Audit Requirements</a:t>
            </a:r>
            <a:endParaRPr lang="en-US" sz="2430" dirty="0"/>
          </a:p>
        </p:txBody>
      </p:sp>
      <p:sp>
        <p:nvSpPr>
          <p:cNvPr id="10" name="Text 7"/>
          <p:cNvSpPr/>
          <p:nvPr/>
        </p:nvSpPr>
        <p:spPr>
          <a:xfrm>
            <a:off x="9881354" y="3833813"/>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Grantees are subject to Illinois' statewide Audit Report Review requirements and the Single Audit Act Amendments of 1996.</a:t>
            </a:r>
            <a:endParaRPr lang="en-US" sz="1944"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109692" y="1211104"/>
            <a:ext cx="6639401" cy="556617"/>
          </a:xfrm>
          <a:prstGeom prst="rect">
            <a:avLst/>
          </a:prstGeom>
          <a:noFill/>
          <a:ln/>
        </p:spPr>
        <p:txBody>
          <a:bodyPr wrap="none" rtlCol="0" anchor="t"/>
          <a:lstStyle/>
          <a:p>
            <a:pPr marL="0" indent="0">
              <a:lnSpc>
                <a:spcPts val="4383"/>
              </a:lnSpc>
              <a:buNone/>
            </a:pPr>
            <a:r>
              <a:rPr lang="en-US" sz="3506" b="1" dirty="0">
                <a:solidFill>
                  <a:srgbClr val="231971"/>
                </a:solidFill>
                <a:latin typeface="Outfit" pitchFamily="34" charset="0"/>
                <a:ea typeface="Outfit" pitchFamily="34" charset="-122"/>
                <a:cs typeface="Outfit" pitchFamily="34" charset="-120"/>
              </a:rPr>
              <a:t>Project Reporting Requirements</a:t>
            </a:r>
            <a:endParaRPr lang="en-US" sz="3506" dirty="0"/>
          </a:p>
        </p:txBody>
      </p:sp>
      <p:sp>
        <p:nvSpPr>
          <p:cNvPr id="6" name="Shape 2"/>
          <p:cNvSpPr/>
          <p:nvPr/>
        </p:nvSpPr>
        <p:spPr>
          <a:xfrm>
            <a:off x="6109692" y="2034778"/>
            <a:ext cx="7897416" cy="1041202"/>
          </a:xfrm>
          <a:prstGeom prst="roundRect">
            <a:avLst>
              <a:gd name="adj" fmla="val 7185"/>
            </a:avLst>
          </a:prstGeom>
          <a:solidFill>
            <a:srgbClr val="E9E6FA"/>
          </a:solidFill>
          <a:ln w="7620">
            <a:solidFill>
              <a:srgbClr val="BDB8DF"/>
            </a:solidFill>
            <a:prstDash val="solid"/>
          </a:ln>
        </p:spPr>
      </p:sp>
      <p:sp>
        <p:nvSpPr>
          <p:cNvPr id="7" name="Text 3"/>
          <p:cNvSpPr/>
          <p:nvPr/>
        </p:nvSpPr>
        <p:spPr>
          <a:xfrm>
            <a:off x="6295311" y="2220397"/>
            <a:ext cx="2840831" cy="278249"/>
          </a:xfrm>
          <a:prstGeom prst="rect">
            <a:avLst/>
          </a:prstGeom>
          <a:noFill/>
          <a:ln/>
        </p:spPr>
        <p:txBody>
          <a:bodyPr wrap="none" rtlCol="0" anchor="t"/>
          <a:lstStyle/>
          <a:p>
            <a:pPr marL="0" indent="0">
              <a:lnSpc>
                <a:spcPts val="2191"/>
              </a:lnSpc>
              <a:buNone/>
            </a:pPr>
            <a:r>
              <a:rPr lang="en-US" sz="1753" b="1" dirty="0">
                <a:solidFill>
                  <a:srgbClr val="2A2742"/>
                </a:solidFill>
                <a:latin typeface="Outfit" pitchFamily="34" charset="0"/>
                <a:ea typeface="Outfit" pitchFamily="34" charset="-122"/>
                <a:cs typeface="Outfit" pitchFamily="34" charset="-120"/>
              </a:rPr>
              <a:t>Participant Documentation</a:t>
            </a:r>
            <a:endParaRPr lang="en-US" sz="1753" dirty="0"/>
          </a:p>
        </p:txBody>
      </p:sp>
      <p:sp>
        <p:nvSpPr>
          <p:cNvPr id="8" name="Text 4"/>
          <p:cNvSpPr/>
          <p:nvPr/>
        </p:nvSpPr>
        <p:spPr>
          <a:xfrm>
            <a:off x="6295311" y="2605445"/>
            <a:ext cx="7526179" cy="284917"/>
          </a:xfrm>
          <a:prstGeom prst="rect">
            <a:avLst/>
          </a:prstGeom>
          <a:noFill/>
          <a:ln/>
        </p:spPr>
        <p:txBody>
          <a:bodyPr wrap="none" rtlCol="0" anchor="t"/>
          <a:lstStyle/>
          <a:p>
            <a:pPr marL="0" indent="0">
              <a:lnSpc>
                <a:spcPts val="2244"/>
              </a:lnSpc>
              <a:buNone/>
            </a:pPr>
            <a:r>
              <a:rPr lang="en-US" sz="1402" dirty="0">
                <a:solidFill>
                  <a:srgbClr val="2A2742"/>
                </a:solidFill>
                <a:latin typeface="Arimo" pitchFamily="34" charset="0"/>
                <a:ea typeface="Arimo" pitchFamily="34" charset="-122"/>
                <a:cs typeface="Arimo" pitchFamily="34" charset="-120"/>
              </a:rPr>
              <a:t>Document participant enrollments and services within 10 days in the Illinois workNet portal.</a:t>
            </a:r>
            <a:endParaRPr lang="en-US" sz="1402" dirty="0"/>
          </a:p>
        </p:txBody>
      </p:sp>
      <p:sp>
        <p:nvSpPr>
          <p:cNvPr id="9" name="Shape 5"/>
          <p:cNvSpPr/>
          <p:nvPr/>
        </p:nvSpPr>
        <p:spPr>
          <a:xfrm>
            <a:off x="6109692" y="3253978"/>
            <a:ext cx="7897416" cy="1041202"/>
          </a:xfrm>
          <a:prstGeom prst="roundRect">
            <a:avLst>
              <a:gd name="adj" fmla="val 7185"/>
            </a:avLst>
          </a:prstGeom>
          <a:solidFill>
            <a:srgbClr val="E9E6FA"/>
          </a:solidFill>
          <a:ln w="7620">
            <a:solidFill>
              <a:srgbClr val="BDB8DF"/>
            </a:solidFill>
            <a:prstDash val="solid"/>
          </a:ln>
        </p:spPr>
      </p:sp>
      <p:sp>
        <p:nvSpPr>
          <p:cNvPr id="10" name="Text 6"/>
          <p:cNvSpPr/>
          <p:nvPr/>
        </p:nvSpPr>
        <p:spPr>
          <a:xfrm>
            <a:off x="6295311" y="3439597"/>
            <a:ext cx="2642592" cy="278249"/>
          </a:xfrm>
          <a:prstGeom prst="rect">
            <a:avLst/>
          </a:prstGeom>
          <a:noFill/>
          <a:ln/>
        </p:spPr>
        <p:txBody>
          <a:bodyPr wrap="none" rtlCol="0" anchor="t"/>
          <a:lstStyle/>
          <a:p>
            <a:pPr marL="0" indent="0">
              <a:lnSpc>
                <a:spcPts val="2191"/>
              </a:lnSpc>
              <a:buNone/>
            </a:pPr>
            <a:r>
              <a:rPr lang="en-US" sz="1753" b="1" dirty="0">
                <a:solidFill>
                  <a:srgbClr val="2A2742"/>
                </a:solidFill>
                <a:latin typeface="Outfit" pitchFamily="34" charset="0"/>
                <a:ea typeface="Outfit" pitchFamily="34" charset="-122"/>
                <a:cs typeface="Outfit" pitchFamily="34" charset="-120"/>
              </a:rPr>
              <a:t>Regular Progress Reports</a:t>
            </a:r>
            <a:endParaRPr lang="en-US" sz="1753" dirty="0"/>
          </a:p>
        </p:txBody>
      </p:sp>
      <p:sp>
        <p:nvSpPr>
          <p:cNvPr id="11" name="Text 7"/>
          <p:cNvSpPr/>
          <p:nvPr/>
        </p:nvSpPr>
        <p:spPr>
          <a:xfrm>
            <a:off x="6295311" y="3824645"/>
            <a:ext cx="7526179" cy="284917"/>
          </a:xfrm>
          <a:prstGeom prst="rect">
            <a:avLst/>
          </a:prstGeom>
          <a:noFill/>
          <a:ln/>
        </p:spPr>
        <p:txBody>
          <a:bodyPr wrap="none" rtlCol="0" anchor="t"/>
          <a:lstStyle/>
          <a:p>
            <a:pPr marL="0" indent="0">
              <a:lnSpc>
                <a:spcPts val="2244"/>
              </a:lnSpc>
              <a:buNone/>
            </a:pPr>
            <a:r>
              <a:rPr lang="en-US" sz="1402" dirty="0">
                <a:solidFill>
                  <a:srgbClr val="2A2742"/>
                </a:solidFill>
                <a:latin typeface="Arimo" pitchFamily="34" charset="0"/>
                <a:ea typeface="Arimo" pitchFamily="34" charset="-122"/>
                <a:cs typeface="Arimo" pitchFamily="34" charset="-120"/>
              </a:rPr>
              <a:t>Submit periodic performance and financial reports to document project progress.</a:t>
            </a:r>
            <a:endParaRPr lang="en-US" sz="1402" dirty="0"/>
          </a:p>
        </p:txBody>
      </p:sp>
      <p:sp>
        <p:nvSpPr>
          <p:cNvPr id="12" name="Shape 8"/>
          <p:cNvSpPr/>
          <p:nvPr/>
        </p:nvSpPr>
        <p:spPr>
          <a:xfrm>
            <a:off x="6109692" y="4473178"/>
            <a:ext cx="7897416" cy="1326118"/>
          </a:xfrm>
          <a:prstGeom prst="roundRect">
            <a:avLst>
              <a:gd name="adj" fmla="val 5641"/>
            </a:avLst>
          </a:prstGeom>
          <a:solidFill>
            <a:srgbClr val="E9E6FA"/>
          </a:solidFill>
          <a:ln w="7620">
            <a:solidFill>
              <a:srgbClr val="BDB8DF"/>
            </a:solidFill>
            <a:prstDash val="solid"/>
          </a:ln>
        </p:spPr>
      </p:sp>
      <p:sp>
        <p:nvSpPr>
          <p:cNvPr id="13" name="Text 9"/>
          <p:cNvSpPr/>
          <p:nvPr/>
        </p:nvSpPr>
        <p:spPr>
          <a:xfrm>
            <a:off x="6295311" y="4658797"/>
            <a:ext cx="2226350" cy="278249"/>
          </a:xfrm>
          <a:prstGeom prst="rect">
            <a:avLst/>
          </a:prstGeom>
          <a:noFill/>
          <a:ln/>
        </p:spPr>
        <p:txBody>
          <a:bodyPr wrap="none" rtlCol="0" anchor="t"/>
          <a:lstStyle/>
          <a:p>
            <a:pPr marL="0" indent="0">
              <a:lnSpc>
                <a:spcPts val="2191"/>
              </a:lnSpc>
              <a:buNone/>
            </a:pPr>
            <a:r>
              <a:rPr lang="en-US" sz="1753" b="1" dirty="0">
                <a:solidFill>
                  <a:srgbClr val="2A2742"/>
                </a:solidFill>
                <a:latin typeface="Outfit" pitchFamily="34" charset="0"/>
                <a:ea typeface="Outfit" pitchFamily="34" charset="-122"/>
                <a:cs typeface="Outfit" pitchFamily="34" charset="-120"/>
              </a:rPr>
              <a:t>Final Assessment</a:t>
            </a:r>
            <a:endParaRPr lang="en-US" sz="1753" dirty="0"/>
          </a:p>
        </p:txBody>
      </p:sp>
      <p:sp>
        <p:nvSpPr>
          <p:cNvPr id="14" name="Text 10"/>
          <p:cNvSpPr/>
          <p:nvPr/>
        </p:nvSpPr>
        <p:spPr>
          <a:xfrm>
            <a:off x="6295311" y="5043845"/>
            <a:ext cx="7526179" cy="569833"/>
          </a:xfrm>
          <a:prstGeom prst="rect">
            <a:avLst/>
          </a:prstGeom>
          <a:noFill/>
          <a:ln/>
        </p:spPr>
        <p:txBody>
          <a:bodyPr wrap="square" rtlCol="0" anchor="t"/>
          <a:lstStyle/>
          <a:p>
            <a:pPr marL="0" indent="0">
              <a:lnSpc>
                <a:spcPts val="2244"/>
              </a:lnSpc>
              <a:buNone/>
            </a:pPr>
            <a:r>
              <a:rPr lang="en-US" sz="1402" dirty="0">
                <a:solidFill>
                  <a:srgbClr val="2A2742"/>
                </a:solidFill>
                <a:latin typeface="Arimo" pitchFamily="34" charset="0"/>
                <a:ea typeface="Arimo" pitchFamily="34" charset="-122"/>
                <a:cs typeface="Arimo" pitchFamily="34" charset="-120"/>
              </a:rPr>
              <a:t>Provide a final narrative assessment of project outcomes, including promising practices and lessons learned.</a:t>
            </a:r>
            <a:endParaRPr lang="en-US" sz="1402" dirty="0"/>
          </a:p>
        </p:txBody>
      </p:sp>
      <p:sp>
        <p:nvSpPr>
          <p:cNvPr id="15" name="Shape 11"/>
          <p:cNvSpPr/>
          <p:nvPr/>
        </p:nvSpPr>
        <p:spPr>
          <a:xfrm>
            <a:off x="6109692" y="5977295"/>
            <a:ext cx="7897416" cy="1041202"/>
          </a:xfrm>
          <a:prstGeom prst="roundRect">
            <a:avLst>
              <a:gd name="adj" fmla="val 7185"/>
            </a:avLst>
          </a:prstGeom>
          <a:solidFill>
            <a:srgbClr val="E9E6FA"/>
          </a:solidFill>
          <a:ln w="7620">
            <a:solidFill>
              <a:srgbClr val="BDB8DF"/>
            </a:solidFill>
            <a:prstDash val="solid"/>
          </a:ln>
        </p:spPr>
      </p:sp>
      <p:sp>
        <p:nvSpPr>
          <p:cNvPr id="16" name="Text 12"/>
          <p:cNvSpPr/>
          <p:nvPr/>
        </p:nvSpPr>
        <p:spPr>
          <a:xfrm>
            <a:off x="6295311" y="6162913"/>
            <a:ext cx="2226350" cy="278249"/>
          </a:xfrm>
          <a:prstGeom prst="rect">
            <a:avLst/>
          </a:prstGeom>
          <a:noFill/>
          <a:ln/>
        </p:spPr>
        <p:txBody>
          <a:bodyPr wrap="none" rtlCol="0" anchor="t"/>
          <a:lstStyle/>
          <a:p>
            <a:pPr marL="0" indent="0">
              <a:lnSpc>
                <a:spcPts val="2191"/>
              </a:lnSpc>
              <a:buNone/>
            </a:pPr>
            <a:r>
              <a:rPr lang="en-US" sz="1753" b="1" dirty="0">
                <a:solidFill>
                  <a:srgbClr val="2A2742"/>
                </a:solidFill>
                <a:latin typeface="Outfit" pitchFamily="34" charset="0"/>
                <a:ea typeface="Outfit" pitchFamily="34" charset="-122"/>
                <a:cs typeface="Outfit" pitchFamily="34" charset="-120"/>
              </a:rPr>
              <a:t>Evaluation</a:t>
            </a:r>
            <a:endParaRPr lang="en-US" sz="1753" dirty="0"/>
          </a:p>
        </p:txBody>
      </p:sp>
      <p:sp>
        <p:nvSpPr>
          <p:cNvPr id="17" name="Text 13"/>
          <p:cNvSpPr/>
          <p:nvPr/>
        </p:nvSpPr>
        <p:spPr>
          <a:xfrm>
            <a:off x="6295311" y="6547961"/>
            <a:ext cx="7526179" cy="284917"/>
          </a:xfrm>
          <a:prstGeom prst="rect">
            <a:avLst/>
          </a:prstGeom>
          <a:noFill/>
          <a:ln/>
        </p:spPr>
        <p:txBody>
          <a:bodyPr wrap="none" rtlCol="0" anchor="t"/>
          <a:lstStyle/>
          <a:p>
            <a:pPr marL="0" indent="0">
              <a:lnSpc>
                <a:spcPts val="2244"/>
              </a:lnSpc>
              <a:buNone/>
            </a:pPr>
            <a:r>
              <a:rPr lang="en-US" sz="1402" dirty="0">
                <a:solidFill>
                  <a:srgbClr val="2A2742"/>
                </a:solidFill>
                <a:latin typeface="Arimo" pitchFamily="34" charset="0"/>
                <a:ea typeface="Arimo" pitchFamily="34" charset="-122"/>
                <a:cs typeface="Arimo" pitchFamily="34" charset="-120"/>
              </a:rPr>
              <a:t>All projects are required to undergo evaluation as deemed necessary by the Department.</a:t>
            </a:r>
            <a:endParaRPr lang="en-US" sz="1402"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137553" y="951190"/>
            <a:ext cx="6098857" cy="581382"/>
          </a:xfrm>
          <a:prstGeom prst="rect">
            <a:avLst/>
          </a:prstGeom>
          <a:noFill/>
          <a:ln/>
        </p:spPr>
        <p:txBody>
          <a:bodyPr wrap="none" rtlCol="0" anchor="t"/>
          <a:lstStyle/>
          <a:p>
            <a:pPr marL="0" indent="0">
              <a:lnSpc>
                <a:spcPts val="4579"/>
              </a:lnSpc>
              <a:buNone/>
            </a:pPr>
            <a:r>
              <a:rPr lang="en-US" sz="3663" b="1" dirty="0">
                <a:solidFill>
                  <a:srgbClr val="231971"/>
                </a:solidFill>
                <a:latin typeface="Outfit" pitchFamily="34" charset="0"/>
                <a:ea typeface="Outfit" pitchFamily="34" charset="-122"/>
                <a:cs typeface="Outfit" pitchFamily="34" charset="-120"/>
              </a:rPr>
              <a:t>Participant-Level Reporting</a:t>
            </a:r>
            <a:endParaRPr lang="en-US" sz="3663" dirty="0"/>
          </a:p>
        </p:txBody>
      </p:sp>
      <p:pic>
        <p:nvPicPr>
          <p:cNvPr id="6" name="Image 2" descr="preencoded.png"/>
          <p:cNvPicPr>
            <a:picLocks noChangeAspect="1"/>
          </p:cNvPicPr>
          <p:nvPr/>
        </p:nvPicPr>
        <p:blipFill>
          <a:blip r:embed="rId5"/>
          <a:stretch>
            <a:fillRect/>
          </a:stretch>
        </p:blipFill>
        <p:spPr>
          <a:xfrm>
            <a:off x="6137553" y="1811655"/>
            <a:ext cx="465058" cy="465058"/>
          </a:xfrm>
          <a:prstGeom prst="rect">
            <a:avLst/>
          </a:prstGeom>
        </p:spPr>
      </p:pic>
      <p:sp>
        <p:nvSpPr>
          <p:cNvPr id="7" name="Text 2"/>
          <p:cNvSpPr/>
          <p:nvPr/>
        </p:nvSpPr>
        <p:spPr>
          <a:xfrm>
            <a:off x="6137553" y="2462689"/>
            <a:ext cx="2325767" cy="290632"/>
          </a:xfrm>
          <a:prstGeom prst="rect">
            <a:avLst/>
          </a:prstGeom>
          <a:noFill/>
          <a:ln/>
        </p:spPr>
        <p:txBody>
          <a:bodyPr wrap="none" rtlCol="0" anchor="t"/>
          <a:lstStyle/>
          <a:p>
            <a:pPr marL="0" indent="0" algn="l">
              <a:lnSpc>
                <a:spcPts val="2289"/>
              </a:lnSpc>
              <a:buNone/>
            </a:pPr>
            <a:r>
              <a:rPr lang="en-US" sz="1831" b="1" dirty="0">
                <a:solidFill>
                  <a:srgbClr val="2A2742"/>
                </a:solidFill>
                <a:latin typeface="Outfit" pitchFamily="34" charset="0"/>
                <a:ea typeface="Outfit" pitchFamily="34" charset="-122"/>
                <a:cs typeface="Outfit" pitchFamily="34" charset="-120"/>
              </a:rPr>
              <a:t>Demographics</a:t>
            </a:r>
            <a:endParaRPr lang="en-US" sz="1831" dirty="0"/>
          </a:p>
        </p:txBody>
      </p:sp>
      <p:sp>
        <p:nvSpPr>
          <p:cNvPr id="8" name="Text 3"/>
          <p:cNvSpPr/>
          <p:nvPr/>
        </p:nvSpPr>
        <p:spPr>
          <a:xfrm>
            <a:off x="6137553" y="2864882"/>
            <a:ext cx="7841694" cy="595313"/>
          </a:xfrm>
          <a:prstGeom prst="rect">
            <a:avLst/>
          </a:prstGeom>
          <a:noFill/>
          <a:ln/>
        </p:spPr>
        <p:txBody>
          <a:bodyPr wrap="square" rtlCol="0" anchor="t"/>
          <a:lstStyle/>
          <a:p>
            <a:pPr marL="0" indent="0" algn="l">
              <a:lnSpc>
                <a:spcPts val="2344"/>
              </a:lnSpc>
              <a:buNone/>
            </a:pPr>
            <a:r>
              <a:rPr lang="en-US" sz="1465" dirty="0">
                <a:solidFill>
                  <a:srgbClr val="2A2742"/>
                </a:solidFill>
                <a:latin typeface="Arimo" pitchFamily="34" charset="0"/>
                <a:ea typeface="Arimo" pitchFamily="34" charset="-122"/>
                <a:cs typeface="Arimo" pitchFamily="34" charset="-120"/>
              </a:rPr>
              <a:t>Report participant demographic information through Illinois workNet or other directed processes.</a:t>
            </a:r>
            <a:endParaRPr lang="en-US" sz="1465" dirty="0"/>
          </a:p>
        </p:txBody>
      </p:sp>
      <p:pic>
        <p:nvPicPr>
          <p:cNvPr id="9" name="Image 3" descr="preencoded.png"/>
          <p:cNvPicPr>
            <a:picLocks noChangeAspect="1"/>
          </p:cNvPicPr>
          <p:nvPr/>
        </p:nvPicPr>
        <p:blipFill>
          <a:blip r:embed="rId6"/>
          <a:stretch>
            <a:fillRect/>
          </a:stretch>
        </p:blipFill>
        <p:spPr>
          <a:xfrm>
            <a:off x="6137553" y="4018359"/>
            <a:ext cx="465058" cy="465058"/>
          </a:xfrm>
          <a:prstGeom prst="rect">
            <a:avLst/>
          </a:prstGeom>
        </p:spPr>
      </p:pic>
      <p:sp>
        <p:nvSpPr>
          <p:cNvPr id="10" name="Text 4"/>
          <p:cNvSpPr/>
          <p:nvPr/>
        </p:nvSpPr>
        <p:spPr>
          <a:xfrm>
            <a:off x="6137553" y="4669393"/>
            <a:ext cx="2325767" cy="290632"/>
          </a:xfrm>
          <a:prstGeom prst="rect">
            <a:avLst/>
          </a:prstGeom>
          <a:noFill/>
          <a:ln/>
        </p:spPr>
        <p:txBody>
          <a:bodyPr wrap="none" rtlCol="0" anchor="t"/>
          <a:lstStyle/>
          <a:p>
            <a:pPr marL="0" indent="0" algn="l">
              <a:lnSpc>
                <a:spcPts val="2289"/>
              </a:lnSpc>
              <a:buNone/>
            </a:pPr>
            <a:r>
              <a:rPr lang="en-US" sz="1831" b="1" dirty="0">
                <a:solidFill>
                  <a:srgbClr val="2A2742"/>
                </a:solidFill>
                <a:latin typeface="Outfit" pitchFamily="34" charset="0"/>
                <a:ea typeface="Outfit" pitchFamily="34" charset="-122"/>
                <a:cs typeface="Outfit" pitchFamily="34" charset="-120"/>
              </a:rPr>
              <a:t>Services</a:t>
            </a:r>
            <a:endParaRPr lang="en-US" sz="1831" dirty="0"/>
          </a:p>
        </p:txBody>
      </p:sp>
      <p:sp>
        <p:nvSpPr>
          <p:cNvPr id="11" name="Text 5"/>
          <p:cNvSpPr/>
          <p:nvPr/>
        </p:nvSpPr>
        <p:spPr>
          <a:xfrm>
            <a:off x="6137553" y="5071586"/>
            <a:ext cx="7841694" cy="297656"/>
          </a:xfrm>
          <a:prstGeom prst="rect">
            <a:avLst/>
          </a:prstGeom>
          <a:noFill/>
          <a:ln/>
        </p:spPr>
        <p:txBody>
          <a:bodyPr wrap="none" rtlCol="0" anchor="t"/>
          <a:lstStyle/>
          <a:p>
            <a:pPr marL="0" indent="0" algn="l">
              <a:lnSpc>
                <a:spcPts val="2344"/>
              </a:lnSpc>
              <a:buNone/>
            </a:pPr>
            <a:r>
              <a:rPr lang="en-US" sz="1465" dirty="0">
                <a:solidFill>
                  <a:srgbClr val="2A2742"/>
                </a:solidFill>
                <a:latin typeface="Arimo" pitchFamily="34" charset="0"/>
                <a:ea typeface="Arimo" pitchFamily="34" charset="-122"/>
                <a:cs typeface="Arimo" pitchFamily="34" charset="-120"/>
              </a:rPr>
              <a:t>Document all services provided to each participant in the program.</a:t>
            </a:r>
            <a:endParaRPr lang="en-US" sz="1465" dirty="0"/>
          </a:p>
        </p:txBody>
      </p:sp>
      <p:pic>
        <p:nvPicPr>
          <p:cNvPr id="12" name="Image 4" descr="preencoded.png"/>
          <p:cNvPicPr>
            <a:picLocks noChangeAspect="1"/>
          </p:cNvPicPr>
          <p:nvPr/>
        </p:nvPicPr>
        <p:blipFill>
          <a:blip r:embed="rId7"/>
          <a:stretch>
            <a:fillRect/>
          </a:stretch>
        </p:blipFill>
        <p:spPr>
          <a:xfrm>
            <a:off x="6137553" y="5927408"/>
            <a:ext cx="465058" cy="465058"/>
          </a:xfrm>
          <a:prstGeom prst="rect">
            <a:avLst/>
          </a:prstGeom>
        </p:spPr>
      </p:pic>
      <p:sp>
        <p:nvSpPr>
          <p:cNvPr id="13" name="Text 6"/>
          <p:cNvSpPr/>
          <p:nvPr/>
        </p:nvSpPr>
        <p:spPr>
          <a:xfrm>
            <a:off x="6137553" y="6578441"/>
            <a:ext cx="2325767" cy="290632"/>
          </a:xfrm>
          <a:prstGeom prst="rect">
            <a:avLst/>
          </a:prstGeom>
          <a:noFill/>
          <a:ln/>
        </p:spPr>
        <p:txBody>
          <a:bodyPr wrap="none" rtlCol="0" anchor="t"/>
          <a:lstStyle/>
          <a:p>
            <a:pPr marL="0" indent="0" algn="l">
              <a:lnSpc>
                <a:spcPts val="2289"/>
              </a:lnSpc>
              <a:buNone/>
            </a:pPr>
            <a:r>
              <a:rPr lang="en-US" sz="1831" b="1" dirty="0">
                <a:solidFill>
                  <a:srgbClr val="2A2742"/>
                </a:solidFill>
                <a:latin typeface="Outfit" pitchFamily="34" charset="0"/>
                <a:ea typeface="Outfit" pitchFamily="34" charset="-122"/>
                <a:cs typeface="Outfit" pitchFamily="34" charset="-120"/>
              </a:rPr>
              <a:t>Outcomes</a:t>
            </a:r>
            <a:endParaRPr lang="en-US" sz="1831" dirty="0"/>
          </a:p>
        </p:txBody>
      </p:sp>
      <p:sp>
        <p:nvSpPr>
          <p:cNvPr id="14" name="Text 7"/>
          <p:cNvSpPr/>
          <p:nvPr/>
        </p:nvSpPr>
        <p:spPr>
          <a:xfrm>
            <a:off x="6137553" y="6980634"/>
            <a:ext cx="7841694" cy="297656"/>
          </a:xfrm>
          <a:prstGeom prst="rect">
            <a:avLst/>
          </a:prstGeom>
          <a:noFill/>
          <a:ln/>
        </p:spPr>
        <p:txBody>
          <a:bodyPr wrap="none" rtlCol="0" anchor="t"/>
          <a:lstStyle/>
          <a:p>
            <a:pPr marL="0" indent="0" algn="l">
              <a:lnSpc>
                <a:spcPts val="2344"/>
              </a:lnSpc>
              <a:buNone/>
            </a:pPr>
            <a:r>
              <a:rPr lang="en-US" sz="1465" dirty="0">
                <a:solidFill>
                  <a:srgbClr val="2A2742"/>
                </a:solidFill>
                <a:latin typeface="Arimo" pitchFamily="34" charset="0"/>
                <a:ea typeface="Arimo" pitchFamily="34" charset="-122"/>
                <a:cs typeface="Arimo" pitchFamily="34" charset="-120"/>
              </a:rPr>
              <a:t>Track and report outcomes for all participants served under the grant.</a:t>
            </a:r>
            <a:endParaRPr lang="en-US" sz="1465" dirty="0"/>
          </a:p>
        </p:txBody>
      </p:sp>
      <p:pic>
        <p:nvPicPr>
          <p:cNvPr id="15" name="Image 5" descr="preencoded.png">
            <a:hlinkClick r:id="rId8"/>
          </p:cNvPr>
          <p:cNvPicPr>
            <a:picLocks noChangeAspect="1"/>
          </p:cNvPicPr>
          <p:nvPr/>
        </p:nvPicPr>
        <p:blipFill>
          <a:blip r:embed="rId9"/>
          <a:stretch>
            <a:fillRect/>
          </a:stretch>
        </p:blipFill>
        <p:spPr>
          <a:xfrm>
            <a:off x="12242153" y="7589520"/>
            <a:ext cx="2296807" cy="54864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330077" y="664488"/>
            <a:ext cx="7127319" cy="753308"/>
          </a:xfrm>
          <a:prstGeom prst="rect">
            <a:avLst/>
          </a:prstGeom>
          <a:noFill/>
          <a:ln/>
        </p:spPr>
        <p:txBody>
          <a:bodyPr wrap="none" rtlCol="0" anchor="t"/>
          <a:lstStyle/>
          <a:p>
            <a:pPr marL="0" indent="0">
              <a:lnSpc>
                <a:spcPts val="5932"/>
              </a:lnSpc>
              <a:buNone/>
            </a:pPr>
            <a:r>
              <a:rPr lang="en-US" sz="4746" b="1" dirty="0">
                <a:solidFill>
                  <a:srgbClr val="231971"/>
                </a:solidFill>
                <a:latin typeface="Outfit" pitchFamily="34" charset="0"/>
                <a:ea typeface="Outfit" pitchFamily="34" charset="-122"/>
                <a:cs typeface="Outfit" pitchFamily="34" charset="-120"/>
              </a:rPr>
              <a:t>Success Story Submission</a:t>
            </a:r>
            <a:endParaRPr lang="en-US" sz="4746" dirty="0"/>
          </a:p>
        </p:txBody>
      </p:sp>
      <p:pic>
        <p:nvPicPr>
          <p:cNvPr id="6" name="Image 2" descr="preencoded.png"/>
          <p:cNvPicPr>
            <a:picLocks noChangeAspect="1"/>
          </p:cNvPicPr>
          <p:nvPr/>
        </p:nvPicPr>
        <p:blipFill>
          <a:blip r:embed="rId5"/>
          <a:stretch>
            <a:fillRect/>
          </a:stretch>
        </p:blipFill>
        <p:spPr>
          <a:xfrm>
            <a:off x="6330077" y="1779389"/>
            <a:ext cx="1205389" cy="1928574"/>
          </a:xfrm>
          <a:prstGeom prst="rect">
            <a:avLst/>
          </a:prstGeom>
        </p:spPr>
      </p:pic>
      <p:sp>
        <p:nvSpPr>
          <p:cNvPr id="7" name="Text 2"/>
          <p:cNvSpPr/>
          <p:nvPr/>
        </p:nvSpPr>
        <p:spPr>
          <a:xfrm>
            <a:off x="7897058" y="2020372"/>
            <a:ext cx="3013472" cy="376595"/>
          </a:xfrm>
          <a:prstGeom prst="rect">
            <a:avLst/>
          </a:prstGeom>
          <a:noFill/>
          <a:ln/>
        </p:spPr>
        <p:txBody>
          <a:bodyPr wrap="none" rtlCol="0" anchor="t"/>
          <a:lstStyle/>
          <a:p>
            <a:pPr marL="0" indent="0" algn="l">
              <a:lnSpc>
                <a:spcPts val="2966"/>
              </a:lnSpc>
              <a:buNone/>
            </a:pPr>
            <a:r>
              <a:rPr lang="en-US" sz="2373" b="1" dirty="0">
                <a:solidFill>
                  <a:srgbClr val="2A2742"/>
                </a:solidFill>
                <a:latin typeface="Outfit" pitchFamily="34" charset="0"/>
                <a:ea typeface="Outfit" pitchFamily="34" charset="-122"/>
                <a:cs typeface="Outfit" pitchFamily="34" charset="-120"/>
              </a:rPr>
              <a:t>Identify Success</a:t>
            </a:r>
            <a:endParaRPr lang="en-US" sz="2373" dirty="0"/>
          </a:p>
        </p:txBody>
      </p:sp>
      <p:sp>
        <p:nvSpPr>
          <p:cNvPr id="8" name="Text 3"/>
          <p:cNvSpPr/>
          <p:nvPr/>
        </p:nvSpPr>
        <p:spPr>
          <a:xfrm>
            <a:off x="7897058" y="2541508"/>
            <a:ext cx="5889665" cy="771525"/>
          </a:xfrm>
          <a:prstGeom prst="rect">
            <a:avLst/>
          </a:prstGeom>
          <a:noFill/>
          <a:ln/>
        </p:spPr>
        <p:txBody>
          <a:bodyPr wrap="square" rtlCol="0" anchor="t"/>
          <a:lstStyle/>
          <a:p>
            <a:pPr marL="0" indent="0" algn="l">
              <a:lnSpc>
                <a:spcPts val="3037"/>
              </a:lnSpc>
              <a:buNone/>
            </a:pPr>
            <a:r>
              <a:rPr lang="en-US" sz="1898" dirty="0">
                <a:solidFill>
                  <a:srgbClr val="2A2742"/>
                </a:solidFill>
                <a:latin typeface="Arimo" pitchFamily="34" charset="0"/>
                <a:ea typeface="Arimo" pitchFamily="34" charset="-122"/>
                <a:cs typeface="Arimo" pitchFamily="34" charset="-120"/>
              </a:rPr>
              <a:t>Select noteworthy participant successes that showcase program impact.</a:t>
            </a:r>
            <a:endParaRPr lang="en-US" sz="1898" dirty="0"/>
          </a:p>
        </p:txBody>
      </p:sp>
      <p:pic>
        <p:nvPicPr>
          <p:cNvPr id="9" name="Image 3" descr="preencoded.png"/>
          <p:cNvPicPr>
            <a:picLocks noChangeAspect="1"/>
          </p:cNvPicPr>
          <p:nvPr/>
        </p:nvPicPr>
        <p:blipFill>
          <a:blip r:embed="rId6"/>
          <a:stretch>
            <a:fillRect/>
          </a:stretch>
        </p:blipFill>
        <p:spPr>
          <a:xfrm>
            <a:off x="6330077" y="3707963"/>
            <a:ext cx="1205389" cy="1928574"/>
          </a:xfrm>
          <a:prstGeom prst="rect">
            <a:avLst/>
          </a:prstGeom>
        </p:spPr>
      </p:pic>
      <p:sp>
        <p:nvSpPr>
          <p:cNvPr id="10" name="Text 4"/>
          <p:cNvSpPr/>
          <p:nvPr/>
        </p:nvSpPr>
        <p:spPr>
          <a:xfrm>
            <a:off x="7897058" y="3948946"/>
            <a:ext cx="3013472" cy="376595"/>
          </a:xfrm>
          <a:prstGeom prst="rect">
            <a:avLst/>
          </a:prstGeom>
          <a:noFill/>
          <a:ln/>
        </p:spPr>
        <p:txBody>
          <a:bodyPr wrap="none" rtlCol="0" anchor="t"/>
          <a:lstStyle/>
          <a:p>
            <a:pPr marL="0" indent="0" algn="l">
              <a:lnSpc>
                <a:spcPts val="2966"/>
              </a:lnSpc>
              <a:buNone/>
            </a:pPr>
            <a:r>
              <a:rPr lang="en-US" sz="2373" b="1" dirty="0">
                <a:solidFill>
                  <a:srgbClr val="2A2742"/>
                </a:solidFill>
                <a:latin typeface="Outfit" pitchFamily="34" charset="0"/>
                <a:ea typeface="Outfit" pitchFamily="34" charset="-122"/>
                <a:cs typeface="Outfit" pitchFamily="34" charset="-120"/>
              </a:rPr>
              <a:t>Write Testimonial</a:t>
            </a:r>
            <a:endParaRPr lang="en-US" sz="2373" dirty="0"/>
          </a:p>
        </p:txBody>
      </p:sp>
      <p:sp>
        <p:nvSpPr>
          <p:cNvPr id="11" name="Text 5"/>
          <p:cNvSpPr/>
          <p:nvPr/>
        </p:nvSpPr>
        <p:spPr>
          <a:xfrm>
            <a:off x="7897058" y="4470082"/>
            <a:ext cx="5889665" cy="771525"/>
          </a:xfrm>
          <a:prstGeom prst="rect">
            <a:avLst/>
          </a:prstGeom>
          <a:noFill/>
          <a:ln/>
        </p:spPr>
        <p:txBody>
          <a:bodyPr wrap="square" rtlCol="0" anchor="t"/>
          <a:lstStyle/>
          <a:p>
            <a:pPr marL="0" indent="0" algn="l">
              <a:lnSpc>
                <a:spcPts val="3037"/>
              </a:lnSpc>
              <a:buNone/>
            </a:pPr>
            <a:r>
              <a:rPr lang="en-US" sz="1898" dirty="0">
                <a:solidFill>
                  <a:srgbClr val="2A2742"/>
                </a:solidFill>
                <a:latin typeface="Arimo" pitchFamily="34" charset="0"/>
                <a:ea typeface="Arimo" pitchFamily="34" charset="-122"/>
                <a:cs typeface="Arimo" pitchFamily="34" charset="-120"/>
              </a:rPr>
              <a:t>Craft a written testimonial describing the positive change in the participant's life.</a:t>
            </a:r>
            <a:endParaRPr lang="en-US" sz="1898" dirty="0"/>
          </a:p>
        </p:txBody>
      </p:sp>
      <p:pic>
        <p:nvPicPr>
          <p:cNvPr id="12" name="Image 4" descr="preencoded.png"/>
          <p:cNvPicPr>
            <a:picLocks noChangeAspect="1"/>
          </p:cNvPicPr>
          <p:nvPr/>
        </p:nvPicPr>
        <p:blipFill>
          <a:blip r:embed="rId7"/>
          <a:stretch>
            <a:fillRect/>
          </a:stretch>
        </p:blipFill>
        <p:spPr>
          <a:xfrm>
            <a:off x="6330077" y="5636538"/>
            <a:ext cx="1205389" cy="1928574"/>
          </a:xfrm>
          <a:prstGeom prst="rect">
            <a:avLst/>
          </a:prstGeom>
        </p:spPr>
      </p:pic>
      <p:sp>
        <p:nvSpPr>
          <p:cNvPr id="13" name="Text 6"/>
          <p:cNvSpPr/>
          <p:nvPr/>
        </p:nvSpPr>
        <p:spPr>
          <a:xfrm>
            <a:off x="7897058" y="5877520"/>
            <a:ext cx="3605451" cy="376595"/>
          </a:xfrm>
          <a:prstGeom prst="rect">
            <a:avLst/>
          </a:prstGeom>
          <a:noFill/>
          <a:ln/>
        </p:spPr>
        <p:txBody>
          <a:bodyPr wrap="none" rtlCol="0" anchor="t"/>
          <a:lstStyle/>
          <a:p>
            <a:pPr marL="0" indent="0" algn="l">
              <a:lnSpc>
                <a:spcPts val="2966"/>
              </a:lnSpc>
              <a:buNone/>
            </a:pPr>
            <a:r>
              <a:rPr lang="en-US" sz="2373" b="1" dirty="0">
                <a:solidFill>
                  <a:srgbClr val="2A2742"/>
                </a:solidFill>
                <a:latin typeface="Outfit" pitchFamily="34" charset="0"/>
                <a:ea typeface="Outfit" pitchFamily="34" charset="-122"/>
                <a:cs typeface="Outfit" pitchFamily="34" charset="-120"/>
              </a:rPr>
              <a:t>Submit to Illinois workNet</a:t>
            </a:r>
            <a:endParaRPr lang="en-US" sz="2373" dirty="0"/>
          </a:p>
        </p:txBody>
      </p:sp>
      <p:sp>
        <p:nvSpPr>
          <p:cNvPr id="14" name="Text 7"/>
          <p:cNvSpPr/>
          <p:nvPr/>
        </p:nvSpPr>
        <p:spPr>
          <a:xfrm>
            <a:off x="7897058" y="6398657"/>
            <a:ext cx="5889665" cy="771525"/>
          </a:xfrm>
          <a:prstGeom prst="rect">
            <a:avLst/>
          </a:prstGeom>
          <a:noFill/>
          <a:ln/>
        </p:spPr>
        <p:txBody>
          <a:bodyPr wrap="square" rtlCol="0" anchor="t"/>
          <a:lstStyle/>
          <a:p>
            <a:pPr marL="0" indent="0" algn="l">
              <a:lnSpc>
                <a:spcPts val="3037"/>
              </a:lnSpc>
              <a:buNone/>
            </a:pPr>
            <a:r>
              <a:rPr lang="en-US" sz="1898" dirty="0">
                <a:solidFill>
                  <a:srgbClr val="2A2742"/>
                </a:solidFill>
                <a:latin typeface="Arimo" pitchFamily="34" charset="0"/>
                <a:ea typeface="Arimo" pitchFamily="34" charset="-122"/>
                <a:cs typeface="Arimo" pitchFamily="34" charset="-120"/>
              </a:rPr>
              <a:t>Publish the success story on Illinois workNet to demonstrate program effectiveness.</a:t>
            </a:r>
            <a:endParaRPr lang="en-US" sz="1898" dirty="0"/>
          </a:p>
        </p:txBody>
      </p:sp>
      <p:pic>
        <p:nvPicPr>
          <p:cNvPr id="15" name="Image 5" descr="preencoded.png">
            <a:hlinkClick r:id="rId8"/>
          </p:cNvPr>
          <p:cNvPicPr>
            <a:picLocks noChangeAspect="1"/>
          </p:cNvPicPr>
          <p:nvPr/>
        </p:nvPicPr>
        <p:blipFill>
          <a:blip r:embed="rId9"/>
          <a:stretch>
            <a:fillRect/>
          </a:stretch>
        </p:blipFill>
        <p:spPr>
          <a:xfrm>
            <a:off x="12242153" y="7589520"/>
            <a:ext cx="2296807" cy="5486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258878" y="962739"/>
            <a:ext cx="7599045" cy="1379458"/>
          </a:xfrm>
          <a:prstGeom prst="rect">
            <a:avLst/>
          </a:prstGeom>
          <a:noFill/>
          <a:ln/>
        </p:spPr>
        <p:txBody>
          <a:bodyPr wrap="square" rtlCol="0" anchor="t"/>
          <a:lstStyle/>
          <a:p>
            <a:pPr marL="0" indent="0">
              <a:lnSpc>
                <a:spcPts val="5431"/>
              </a:lnSpc>
              <a:buNone/>
            </a:pPr>
            <a:r>
              <a:rPr lang="en-US" sz="4345" b="1" dirty="0">
                <a:solidFill>
                  <a:srgbClr val="231971"/>
                </a:solidFill>
                <a:latin typeface="Outfit" pitchFamily="34" charset="0"/>
                <a:ea typeface="Outfit" pitchFamily="34" charset="-122"/>
                <a:cs typeface="Outfit" pitchFamily="34" charset="-120"/>
              </a:rPr>
              <a:t>Program Impact and Evaluation</a:t>
            </a:r>
            <a:endParaRPr lang="en-US" sz="4345" dirty="0"/>
          </a:p>
        </p:txBody>
      </p:sp>
      <p:sp>
        <p:nvSpPr>
          <p:cNvPr id="6" name="Shape 2"/>
          <p:cNvSpPr/>
          <p:nvPr/>
        </p:nvSpPr>
        <p:spPr>
          <a:xfrm>
            <a:off x="6258878" y="2673191"/>
            <a:ext cx="7599045" cy="4593669"/>
          </a:xfrm>
          <a:prstGeom prst="roundRect">
            <a:avLst>
              <a:gd name="adj" fmla="val 2018"/>
            </a:avLst>
          </a:prstGeom>
          <a:noFill/>
          <a:ln w="7620">
            <a:solidFill>
              <a:srgbClr val="000000">
                <a:alpha val="8000"/>
              </a:srgbClr>
            </a:solidFill>
            <a:prstDash val="solid"/>
          </a:ln>
        </p:spPr>
      </p:sp>
      <p:sp>
        <p:nvSpPr>
          <p:cNvPr id="7" name="Shape 3"/>
          <p:cNvSpPr/>
          <p:nvPr/>
        </p:nvSpPr>
        <p:spPr>
          <a:xfrm>
            <a:off x="6266498" y="2680811"/>
            <a:ext cx="7583805" cy="633174"/>
          </a:xfrm>
          <a:prstGeom prst="rect">
            <a:avLst/>
          </a:prstGeom>
          <a:solidFill>
            <a:srgbClr val="FFFFFF">
              <a:alpha val="4000"/>
            </a:srgbClr>
          </a:solidFill>
          <a:ln/>
        </p:spPr>
      </p:sp>
      <p:sp>
        <p:nvSpPr>
          <p:cNvPr id="8" name="Text 4"/>
          <p:cNvSpPr/>
          <p:nvPr/>
        </p:nvSpPr>
        <p:spPr>
          <a:xfrm>
            <a:off x="6487120" y="2820829"/>
            <a:ext cx="3346847" cy="353139"/>
          </a:xfrm>
          <a:prstGeom prst="rect">
            <a:avLst/>
          </a:prstGeom>
          <a:noFill/>
          <a:ln/>
        </p:spPr>
        <p:txBody>
          <a:bodyPr wrap="non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Aspect</a:t>
            </a:r>
            <a:endParaRPr lang="en-US" sz="1738" dirty="0"/>
          </a:p>
        </p:txBody>
      </p:sp>
      <p:sp>
        <p:nvSpPr>
          <p:cNvPr id="9" name="Text 5"/>
          <p:cNvSpPr/>
          <p:nvPr/>
        </p:nvSpPr>
        <p:spPr>
          <a:xfrm>
            <a:off x="10282833" y="2820829"/>
            <a:ext cx="3346847" cy="353139"/>
          </a:xfrm>
          <a:prstGeom prst="rect">
            <a:avLst/>
          </a:prstGeom>
          <a:noFill/>
          <a:ln/>
        </p:spPr>
        <p:txBody>
          <a:bodyPr wrap="non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Requirement</a:t>
            </a:r>
            <a:endParaRPr lang="en-US" sz="1738" dirty="0"/>
          </a:p>
        </p:txBody>
      </p:sp>
      <p:sp>
        <p:nvSpPr>
          <p:cNvPr id="10" name="Shape 6"/>
          <p:cNvSpPr/>
          <p:nvPr/>
        </p:nvSpPr>
        <p:spPr>
          <a:xfrm>
            <a:off x="6266498" y="3313986"/>
            <a:ext cx="7583805" cy="986314"/>
          </a:xfrm>
          <a:prstGeom prst="rect">
            <a:avLst/>
          </a:prstGeom>
          <a:solidFill>
            <a:srgbClr val="000000">
              <a:alpha val="4000"/>
            </a:srgbClr>
          </a:solidFill>
          <a:ln/>
        </p:spPr>
      </p:sp>
      <p:sp>
        <p:nvSpPr>
          <p:cNvPr id="11" name="Text 7"/>
          <p:cNvSpPr/>
          <p:nvPr/>
        </p:nvSpPr>
        <p:spPr>
          <a:xfrm>
            <a:off x="6487120" y="3454003"/>
            <a:ext cx="3346847" cy="353139"/>
          </a:xfrm>
          <a:prstGeom prst="rect">
            <a:avLst/>
          </a:prstGeom>
          <a:noFill/>
          <a:ln/>
        </p:spPr>
        <p:txBody>
          <a:bodyPr wrap="non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Individual Impact</a:t>
            </a:r>
            <a:endParaRPr lang="en-US" sz="1738" dirty="0"/>
          </a:p>
        </p:txBody>
      </p:sp>
      <p:sp>
        <p:nvSpPr>
          <p:cNvPr id="12" name="Text 8"/>
          <p:cNvSpPr/>
          <p:nvPr/>
        </p:nvSpPr>
        <p:spPr>
          <a:xfrm>
            <a:off x="10282833" y="3454003"/>
            <a:ext cx="3346847" cy="706279"/>
          </a:xfrm>
          <a:prstGeom prst="rect">
            <a:avLst/>
          </a:prstGeom>
          <a:noFill/>
          <a:ln/>
        </p:spPr>
        <p:txBody>
          <a:bodyPr wrap="squar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Show positive change in participants' lives</a:t>
            </a:r>
            <a:endParaRPr lang="en-US" sz="1738" dirty="0"/>
          </a:p>
        </p:txBody>
      </p:sp>
      <p:sp>
        <p:nvSpPr>
          <p:cNvPr id="13" name="Shape 9"/>
          <p:cNvSpPr/>
          <p:nvPr/>
        </p:nvSpPr>
        <p:spPr>
          <a:xfrm>
            <a:off x="6266498" y="4300299"/>
            <a:ext cx="7583805" cy="986314"/>
          </a:xfrm>
          <a:prstGeom prst="rect">
            <a:avLst/>
          </a:prstGeom>
          <a:solidFill>
            <a:srgbClr val="FFFFFF">
              <a:alpha val="4000"/>
            </a:srgbClr>
          </a:solidFill>
          <a:ln/>
        </p:spPr>
      </p:sp>
      <p:sp>
        <p:nvSpPr>
          <p:cNvPr id="14" name="Text 10"/>
          <p:cNvSpPr/>
          <p:nvPr/>
        </p:nvSpPr>
        <p:spPr>
          <a:xfrm>
            <a:off x="6487120" y="4440317"/>
            <a:ext cx="3346847" cy="353139"/>
          </a:xfrm>
          <a:prstGeom prst="rect">
            <a:avLst/>
          </a:prstGeom>
          <a:noFill/>
          <a:ln/>
        </p:spPr>
        <p:txBody>
          <a:bodyPr wrap="non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Community Impact</a:t>
            </a:r>
            <a:endParaRPr lang="en-US" sz="1738" dirty="0"/>
          </a:p>
        </p:txBody>
      </p:sp>
      <p:sp>
        <p:nvSpPr>
          <p:cNvPr id="15" name="Text 11"/>
          <p:cNvSpPr/>
          <p:nvPr/>
        </p:nvSpPr>
        <p:spPr>
          <a:xfrm>
            <a:off x="10282833" y="4440317"/>
            <a:ext cx="3346847" cy="706279"/>
          </a:xfrm>
          <a:prstGeom prst="rect">
            <a:avLst/>
          </a:prstGeom>
          <a:noFill/>
          <a:ln/>
        </p:spPr>
        <p:txBody>
          <a:bodyPr wrap="squar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Demonstrate how program improves Illinois communities</a:t>
            </a:r>
            <a:endParaRPr lang="en-US" sz="1738" dirty="0"/>
          </a:p>
        </p:txBody>
      </p:sp>
      <p:sp>
        <p:nvSpPr>
          <p:cNvPr id="16" name="Shape 12"/>
          <p:cNvSpPr/>
          <p:nvPr/>
        </p:nvSpPr>
        <p:spPr>
          <a:xfrm>
            <a:off x="6266498" y="5286613"/>
            <a:ext cx="7583805" cy="986314"/>
          </a:xfrm>
          <a:prstGeom prst="rect">
            <a:avLst/>
          </a:prstGeom>
          <a:solidFill>
            <a:srgbClr val="000000">
              <a:alpha val="4000"/>
            </a:srgbClr>
          </a:solidFill>
          <a:ln/>
        </p:spPr>
      </p:sp>
      <p:sp>
        <p:nvSpPr>
          <p:cNvPr id="17" name="Text 13"/>
          <p:cNvSpPr/>
          <p:nvPr/>
        </p:nvSpPr>
        <p:spPr>
          <a:xfrm>
            <a:off x="6487120" y="5426631"/>
            <a:ext cx="3346847" cy="353139"/>
          </a:xfrm>
          <a:prstGeom prst="rect">
            <a:avLst/>
          </a:prstGeom>
          <a:noFill/>
          <a:ln/>
        </p:spPr>
        <p:txBody>
          <a:bodyPr wrap="non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Business Impact</a:t>
            </a:r>
            <a:endParaRPr lang="en-US" sz="1738" dirty="0"/>
          </a:p>
        </p:txBody>
      </p:sp>
      <p:sp>
        <p:nvSpPr>
          <p:cNvPr id="18" name="Text 14"/>
          <p:cNvSpPr/>
          <p:nvPr/>
        </p:nvSpPr>
        <p:spPr>
          <a:xfrm>
            <a:off x="10282833" y="5426631"/>
            <a:ext cx="3346847" cy="706279"/>
          </a:xfrm>
          <a:prstGeom prst="rect">
            <a:avLst/>
          </a:prstGeom>
          <a:noFill/>
          <a:ln/>
        </p:spPr>
        <p:txBody>
          <a:bodyPr wrap="squar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Highlight benefits to local businesses and organizations</a:t>
            </a:r>
            <a:endParaRPr lang="en-US" sz="1738" dirty="0"/>
          </a:p>
        </p:txBody>
      </p:sp>
      <p:sp>
        <p:nvSpPr>
          <p:cNvPr id="19" name="Shape 15"/>
          <p:cNvSpPr/>
          <p:nvPr/>
        </p:nvSpPr>
        <p:spPr>
          <a:xfrm>
            <a:off x="6266498" y="6272927"/>
            <a:ext cx="7583805" cy="986314"/>
          </a:xfrm>
          <a:prstGeom prst="rect">
            <a:avLst/>
          </a:prstGeom>
          <a:solidFill>
            <a:srgbClr val="FFFFFF">
              <a:alpha val="4000"/>
            </a:srgbClr>
          </a:solidFill>
          <a:ln/>
        </p:spPr>
      </p:sp>
      <p:sp>
        <p:nvSpPr>
          <p:cNvPr id="20" name="Text 16"/>
          <p:cNvSpPr/>
          <p:nvPr/>
        </p:nvSpPr>
        <p:spPr>
          <a:xfrm>
            <a:off x="6487120" y="6412944"/>
            <a:ext cx="3346847" cy="353139"/>
          </a:xfrm>
          <a:prstGeom prst="rect">
            <a:avLst/>
          </a:prstGeom>
          <a:noFill/>
          <a:ln/>
        </p:spPr>
        <p:txBody>
          <a:bodyPr wrap="non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Evaluation</a:t>
            </a:r>
            <a:endParaRPr lang="en-US" sz="1738" dirty="0"/>
          </a:p>
        </p:txBody>
      </p:sp>
      <p:sp>
        <p:nvSpPr>
          <p:cNvPr id="21" name="Text 17"/>
          <p:cNvSpPr/>
          <p:nvPr/>
        </p:nvSpPr>
        <p:spPr>
          <a:xfrm>
            <a:off x="10282833" y="6412944"/>
            <a:ext cx="3346847" cy="706279"/>
          </a:xfrm>
          <a:prstGeom prst="rect">
            <a:avLst/>
          </a:prstGeom>
          <a:noFill/>
          <a:ln/>
        </p:spPr>
        <p:txBody>
          <a:bodyPr wrap="square" rtlCol="0" anchor="t"/>
          <a:lstStyle/>
          <a:p>
            <a:pPr marL="0" indent="0">
              <a:lnSpc>
                <a:spcPts val="2781"/>
              </a:lnSpc>
              <a:buNone/>
            </a:pPr>
            <a:r>
              <a:rPr lang="en-US" sz="1738" dirty="0">
                <a:solidFill>
                  <a:srgbClr val="2A2742"/>
                </a:solidFill>
                <a:latin typeface="Arimo" pitchFamily="34" charset="0"/>
                <a:ea typeface="Arimo" pitchFamily="34" charset="-122"/>
                <a:cs typeface="Arimo" pitchFamily="34" charset="-120"/>
              </a:rPr>
              <a:t>Conduct thorough evaluation of all project outcomes</a:t>
            </a:r>
            <a:endParaRPr lang="en-US" sz="1738" dirty="0"/>
          </a:p>
        </p:txBody>
      </p:sp>
      <p:pic>
        <p:nvPicPr>
          <p:cNvPr id="22" name="Image 2" descr="preencoded.png">
            <a:hlinkClick r:id="rId5"/>
          </p:cNvPr>
          <p:cNvPicPr>
            <a:picLocks noChangeAspect="1"/>
          </p:cNvPicPr>
          <p:nvPr/>
        </p:nvPicPr>
        <p:blipFill>
          <a:blip r:embed="rId6"/>
          <a:stretch>
            <a:fillRect/>
          </a:stretch>
        </p:blipFill>
        <p:spPr>
          <a:xfrm>
            <a:off x="12242153" y="7589520"/>
            <a:ext cx="2296807" cy="5486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1812607"/>
            <a:ext cx="6980873"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rPr>
              <a:t>DCEO Program Contacts</a:t>
            </a:r>
            <a:endParaRPr lang="en-US" sz="4860" dirty="0"/>
          </a:p>
        </p:txBody>
      </p:sp>
      <p:sp>
        <p:nvSpPr>
          <p:cNvPr id="5" name="Text 2"/>
          <p:cNvSpPr/>
          <p:nvPr/>
        </p:nvSpPr>
        <p:spPr>
          <a:xfrm>
            <a:off x="864037" y="3201233"/>
            <a:ext cx="3898821" cy="771525"/>
          </a:xfrm>
          <a:prstGeom prst="rect">
            <a:avLst/>
          </a:prstGeom>
          <a:noFill/>
          <a:ln/>
        </p:spPr>
        <p:txBody>
          <a:bodyPr wrap="square" rtlCol="0" anchor="t"/>
          <a:lstStyle/>
          <a:p>
            <a:pPr marL="0" indent="0">
              <a:lnSpc>
                <a:spcPts val="3038"/>
              </a:lnSpc>
              <a:buNone/>
            </a:pPr>
            <a:r>
              <a:rPr lang="en-US" sz="2430" b="1" dirty="0">
                <a:solidFill>
                  <a:srgbClr val="231971"/>
                </a:solidFill>
                <a:latin typeface="Outfit" pitchFamily="34" charset="0"/>
                <a:ea typeface="Outfit" pitchFamily="34" charset="-122"/>
              </a:rPr>
              <a:t>Tammy Stone</a:t>
            </a:r>
          </a:p>
          <a:p>
            <a:pPr marL="0" indent="0">
              <a:lnSpc>
                <a:spcPts val="3038"/>
              </a:lnSpc>
              <a:buNone/>
            </a:pPr>
            <a:r>
              <a:rPr lang="en-US" sz="2430" b="1" dirty="0">
                <a:solidFill>
                  <a:srgbClr val="231971"/>
                </a:solidFill>
                <a:latin typeface="Outfit" pitchFamily="34" charset="0"/>
                <a:ea typeface="Outfit" pitchFamily="34" charset="-122"/>
                <a:hlinkClick r:id="rId4"/>
              </a:rPr>
              <a:t>Tammy.Stone@illinois.gov</a:t>
            </a:r>
            <a:endParaRPr lang="en-US" sz="2430" b="1" dirty="0">
              <a:solidFill>
                <a:srgbClr val="231971"/>
              </a:solidFill>
              <a:latin typeface="Outfit" pitchFamily="34" charset="0"/>
              <a:ea typeface="Outfit" pitchFamily="34" charset="-122"/>
            </a:endParaRPr>
          </a:p>
          <a:p>
            <a:pPr marL="0" indent="0">
              <a:lnSpc>
                <a:spcPts val="3038"/>
              </a:lnSpc>
              <a:buNone/>
            </a:pPr>
            <a:endParaRPr lang="en-US" sz="2430" b="1" dirty="0">
              <a:solidFill>
                <a:srgbClr val="231971"/>
              </a:solidFill>
              <a:latin typeface="Outfit" pitchFamily="34" charset="0"/>
              <a:ea typeface="Outfit" pitchFamily="34" charset="-122"/>
            </a:endParaRPr>
          </a:p>
          <a:p>
            <a:pPr marL="0" indent="0">
              <a:lnSpc>
                <a:spcPts val="3038"/>
              </a:lnSpc>
              <a:buNone/>
            </a:pPr>
            <a:endParaRPr lang="en-US" sz="2430" b="1" dirty="0">
              <a:solidFill>
                <a:srgbClr val="231971"/>
              </a:solidFill>
              <a:latin typeface="Outfit" pitchFamily="34" charset="0"/>
              <a:ea typeface="Outfit" pitchFamily="34" charset="-122"/>
            </a:endParaRPr>
          </a:p>
          <a:p>
            <a:pPr marL="0" indent="0">
              <a:lnSpc>
                <a:spcPts val="3038"/>
              </a:lnSpc>
              <a:buNone/>
            </a:pPr>
            <a:endParaRPr lang="en-US" sz="2430" dirty="0"/>
          </a:p>
        </p:txBody>
      </p:sp>
      <p:sp>
        <p:nvSpPr>
          <p:cNvPr id="7" name="Text 4"/>
          <p:cNvSpPr/>
          <p:nvPr/>
        </p:nvSpPr>
        <p:spPr>
          <a:xfrm>
            <a:off x="5372695" y="3201233"/>
            <a:ext cx="3519726"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rPr>
              <a:t>Terah Scott</a:t>
            </a:r>
          </a:p>
          <a:p>
            <a:pPr marL="0" indent="0">
              <a:lnSpc>
                <a:spcPts val="3038"/>
              </a:lnSpc>
              <a:buNone/>
            </a:pPr>
            <a:r>
              <a:rPr lang="en-US" sz="2430" b="1" dirty="0">
                <a:solidFill>
                  <a:srgbClr val="231971"/>
                </a:solidFill>
                <a:latin typeface="Outfit" pitchFamily="34" charset="0"/>
                <a:ea typeface="Outfit" pitchFamily="34" charset="-122"/>
                <a:hlinkClick r:id="rId5"/>
              </a:rPr>
              <a:t>Terah.Scott@illinois.gov</a:t>
            </a:r>
            <a:endParaRPr lang="en-US" sz="2430" b="1" dirty="0">
              <a:solidFill>
                <a:srgbClr val="231971"/>
              </a:solidFill>
              <a:latin typeface="Outfit" pitchFamily="34" charset="0"/>
              <a:ea typeface="Outfit" pitchFamily="34" charset="-122"/>
            </a:endParaRPr>
          </a:p>
          <a:p>
            <a:pPr marL="0" indent="0">
              <a:lnSpc>
                <a:spcPts val="3038"/>
              </a:lnSpc>
              <a:buNone/>
            </a:pPr>
            <a:endParaRPr lang="en-US" sz="2430" b="1" dirty="0">
              <a:solidFill>
                <a:srgbClr val="231971"/>
              </a:solidFill>
              <a:latin typeface="Outfit" pitchFamily="34" charset="0"/>
              <a:ea typeface="Outfit" pitchFamily="34" charset="-122"/>
            </a:endParaRPr>
          </a:p>
        </p:txBody>
      </p:sp>
      <p:sp>
        <p:nvSpPr>
          <p:cNvPr id="9" name="Text 6"/>
          <p:cNvSpPr/>
          <p:nvPr/>
        </p:nvSpPr>
        <p:spPr>
          <a:xfrm>
            <a:off x="9881354" y="3201233"/>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Josh Koons</a:t>
            </a:r>
          </a:p>
          <a:p>
            <a:pPr marL="0" indent="0">
              <a:lnSpc>
                <a:spcPts val="3038"/>
              </a:lnSpc>
              <a:buNone/>
            </a:pPr>
            <a:r>
              <a:rPr lang="en-US" sz="2430" b="1" dirty="0">
                <a:solidFill>
                  <a:srgbClr val="231971"/>
                </a:solidFill>
                <a:latin typeface="Outfit" pitchFamily="34" charset="0"/>
                <a:ea typeface="Outfit" pitchFamily="34" charset="-122"/>
                <a:hlinkClick r:id="rId6"/>
              </a:rPr>
              <a:t>Josh.Koons2@illinois.gov</a:t>
            </a:r>
            <a:endParaRPr lang="en-US" sz="2430" b="1" dirty="0">
              <a:solidFill>
                <a:srgbClr val="231971"/>
              </a:solidFill>
              <a:latin typeface="Outfit" pitchFamily="34" charset="0"/>
              <a:ea typeface="Outfit" pitchFamily="34" charset="-122"/>
            </a:endParaRPr>
          </a:p>
          <a:p>
            <a:pPr marL="0" indent="0">
              <a:lnSpc>
                <a:spcPts val="3038"/>
              </a:lnSpc>
              <a:buNone/>
            </a:pPr>
            <a:endParaRPr lang="en-US" sz="2430" dirty="0"/>
          </a:p>
        </p:txBody>
      </p:sp>
    </p:spTree>
    <p:extLst>
      <p:ext uri="{BB962C8B-B14F-4D97-AF65-F5344CB8AC3E}">
        <p14:creationId xmlns:p14="http://schemas.microsoft.com/office/powerpoint/2010/main" val="109359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sp>
        <p:nvSpPr>
          <p:cNvPr id="4" name="Text 1"/>
          <p:cNvSpPr/>
          <p:nvPr/>
        </p:nvSpPr>
        <p:spPr>
          <a:xfrm>
            <a:off x="864037" y="2203013"/>
            <a:ext cx="10695861" cy="771525"/>
          </a:xfrm>
          <a:prstGeom prst="rect">
            <a:avLst/>
          </a:prstGeom>
          <a:noFill/>
          <a:ln/>
        </p:spPr>
        <p:txBody>
          <a:bodyPr wrap="none" rtlCol="0" anchor="t"/>
          <a:lstStyle/>
          <a:p>
            <a:pPr marL="0" indent="0">
              <a:lnSpc>
                <a:spcPts val="6075"/>
              </a:lnSpc>
              <a:buNone/>
            </a:pPr>
            <a:r>
              <a:rPr lang="en-US" sz="4860" b="1" dirty="0">
                <a:solidFill>
                  <a:srgbClr val="231971"/>
                </a:solidFill>
                <a:latin typeface="Outfit" pitchFamily="34" charset="0"/>
                <a:ea typeface="Outfit" pitchFamily="34" charset="-122"/>
                <a:cs typeface="Outfit" pitchFamily="34" charset="-120"/>
              </a:rPr>
              <a:t>Supporting Immigrants and Refugees</a:t>
            </a:r>
            <a:endParaRPr lang="en-US" sz="4860" dirty="0"/>
          </a:p>
        </p:txBody>
      </p:sp>
      <p:sp>
        <p:nvSpPr>
          <p:cNvPr id="5" name="Text 2"/>
          <p:cNvSpPr/>
          <p:nvPr/>
        </p:nvSpPr>
        <p:spPr>
          <a:xfrm>
            <a:off x="864037" y="3591639"/>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Population Statistics</a:t>
            </a:r>
            <a:endParaRPr lang="en-US" sz="2430" dirty="0"/>
          </a:p>
        </p:txBody>
      </p:sp>
      <p:sp>
        <p:nvSpPr>
          <p:cNvPr id="6" name="Text 3"/>
          <p:cNvSpPr/>
          <p:nvPr/>
        </p:nvSpPr>
        <p:spPr>
          <a:xfrm>
            <a:off x="864037" y="4224218"/>
            <a:ext cx="3898821" cy="118514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Over 1.8 million immigrants in Illinois, including nearly 950,000 naturalized citizens.</a:t>
            </a:r>
            <a:endParaRPr lang="en-US" sz="1944" dirty="0"/>
          </a:p>
        </p:txBody>
      </p:sp>
      <p:sp>
        <p:nvSpPr>
          <p:cNvPr id="7" name="Text 4"/>
          <p:cNvSpPr/>
          <p:nvPr/>
        </p:nvSpPr>
        <p:spPr>
          <a:xfrm>
            <a:off x="5372695" y="3591639"/>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Key Role</a:t>
            </a:r>
            <a:endParaRPr lang="en-US" sz="2430" dirty="0"/>
          </a:p>
        </p:txBody>
      </p:sp>
      <p:sp>
        <p:nvSpPr>
          <p:cNvPr id="8" name="Text 5"/>
          <p:cNvSpPr/>
          <p:nvPr/>
        </p:nvSpPr>
        <p:spPr>
          <a:xfrm>
            <a:off x="5372695" y="4224218"/>
            <a:ext cx="3898821" cy="790099"/>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Immigrants can play a crucial part in the Illinois labor force if provided employment and training opportunities to develop or expand their skills.  Key to this is establishing the ability to work in the US.</a:t>
            </a:r>
            <a:endParaRPr lang="en-US" sz="1944" dirty="0"/>
          </a:p>
        </p:txBody>
      </p:sp>
      <p:sp>
        <p:nvSpPr>
          <p:cNvPr id="9" name="Text 6"/>
          <p:cNvSpPr/>
          <p:nvPr/>
        </p:nvSpPr>
        <p:spPr>
          <a:xfrm>
            <a:off x="9881354" y="3591639"/>
            <a:ext cx="3086100" cy="385763"/>
          </a:xfrm>
          <a:prstGeom prst="rect">
            <a:avLst/>
          </a:prstGeom>
          <a:noFill/>
          <a:ln/>
        </p:spPr>
        <p:txBody>
          <a:bodyPr wrap="none" rtlCol="0" anchor="t"/>
          <a:lstStyle/>
          <a:p>
            <a:pPr marL="0" indent="0">
              <a:lnSpc>
                <a:spcPts val="3038"/>
              </a:lnSpc>
              <a:buNone/>
            </a:pPr>
            <a:r>
              <a:rPr lang="en-US" sz="2430" b="1" dirty="0">
                <a:solidFill>
                  <a:srgbClr val="231971"/>
                </a:solidFill>
                <a:latin typeface="Outfit" pitchFamily="34" charset="0"/>
                <a:ea typeface="Outfit" pitchFamily="34" charset="-122"/>
                <a:cs typeface="Outfit" pitchFamily="34" charset="-120"/>
              </a:rPr>
              <a:t>Holistic Approach</a:t>
            </a:r>
            <a:endParaRPr lang="en-US" sz="2430" dirty="0"/>
          </a:p>
        </p:txBody>
      </p:sp>
      <p:sp>
        <p:nvSpPr>
          <p:cNvPr id="10" name="Text 7"/>
          <p:cNvSpPr/>
          <p:nvPr/>
        </p:nvSpPr>
        <p:spPr>
          <a:xfrm>
            <a:off x="9881354" y="4224218"/>
            <a:ext cx="3898821" cy="1580198"/>
          </a:xfrm>
          <a:prstGeom prst="rect">
            <a:avLst/>
          </a:prstGeom>
          <a:noFill/>
          <a:ln/>
        </p:spPr>
        <p:txBody>
          <a:bodyPr wrap="square" rtlCol="0" anchor="t"/>
          <a:lstStyle/>
          <a:p>
            <a:pPr marL="0" indent="0">
              <a:lnSpc>
                <a:spcPts val="3110"/>
              </a:lnSpc>
              <a:buNone/>
            </a:pPr>
            <a:r>
              <a:rPr lang="en-US" sz="1944" dirty="0">
                <a:solidFill>
                  <a:srgbClr val="2A2742"/>
                </a:solidFill>
                <a:latin typeface="Arimo" pitchFamily="34" charset="0"/>
                <a:ea typeface="Arimo" pitchFamily="34" charset="-122"/>
                <a:cs typeface="Arimo" pitchFamily="34" charset="-120"/>
              </a:rPr>
              <a:t>Programs should incorporate career services and address community recommendations from the task force report. </a:t>
            </a:r>
            <a:r>
              <a:rPr lang="en-US" sz="1800" b="0" i="0" u="none" strike="noStrike" baseline="0" dirty="0">
                <a:solidFill>
                  <a:srgbClr val="000000"/>
                </a:solidFill>
                <a:latin typeface="Arial" panose="020B0604020202020204" pitchFamily="34" charset="0"/>
              </a:rPr>
              <a:t>(</a:t>
            </a:r>
            <a:r>
              <a:rPr lang="en-US" sz="1800" b="0" i="1" u="none" strike="noStrike" baseline="0" dirty="0">
                <a:solidFill>
                  <a:srgbClr val="000000"/>
                </a:solidFill>
                <a:latin typeface="Arial" panose="020B0604020202020204" pitchFamily="34" charset="0"/>
              </a:rPr>
              <a:t>https://www2.illinois.gov/sites/gov/Documents/il-immingrant-task-force-2023.pdf) </a:t>
            </a:r>
            <a:endParaRPr lang="en-US" sz="1944"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319599" y="674489"/>
            <a:ext cx="6931462" cy="743903"/>
          </a:xfrm>
          <a:prstGeom prst="rect">
            <a:avLst/>
          </a:prstGeom>
          <a:noFill/>
          <a:ln/>
        </p:spPr>
        <p:txBody>
          <a:bodyPr wrap="none" rtlCol="0" anchor="t"/>
          <a:lstStyle/>
          <a:p>
            <a:pPr marL="0" indent="0">
              <a:lnSpc>
                <a:spcPts val="5858"/>
              </a:lnSpc>
              <a:buNone/>
            </a:pPr>
            <a:r>
              <a:rPr lang="en-US" sz="4686" b="1" dirty="0">
                <a:solidFill>
                  <a:srgbClr val="231971"/>
                </a:solidFill>
                <a:latin typeface="Outfit" pitchFamily="34" charset="0"/>
                <a:ea typeface="Outfit" pitchFamily="34" charset="-122"/>
                <a:cs typeface="Outfit" pitchFamily="34" charset="-120"/>
              </a:rPr>
              <a:t>Rural Residents Initiative</a:t>
            </a:r>
            <a:endParaRPr lang="en-US" sz="4686" dirty="0"/>
          </a:p>
        </p:txBody>
      </p:sp>
      <p:sp>
        <p:nvSpPr>
          <p:cNvPr id="6" name="Shape 2"/>
          <p:cNvSpPr/>
          <p:nvPr/>
        </p:nvSpPr>
        <p:spPr>
          <a:xfrm>
            <a:off x="6319599" y="1775460"/>
            <a:ext cx="7477601" cy="1767840"/>
          </a:xfrm>
          <a:prstGeom prst="roundRect">
            <a:avLst>
              <a:gd name="adj" fmla="val 5656"/>
            </a:avLst>
          </a:prstGeom>
          <a:solidFill>
            <a:srgbClr val="E9E6FA"/>
          </a:solidFill>
          <a:ln w="7620">
            <a:solidFill>
              <a:srgbClr val="BDB8DF"/>
            </a:solidFill>
            <a:prstDash val="solid"/>
          </a:ln>
        </p:spPr>
      </p:sp>
      <p:sp>
        <p:nvSpPr>
          <p:cNvPr id="7" name="Text 3"/>
          <p:cNvSpPr/>
          <p:nvPr/>
        </p:nvSpPr>
        <p:spPr>
          <a:xfrm>
            <a:off x="6565225" y="2021086"/>
            <a:ext cx="2975848" cy="371832"/>
          </a:xfrm>
          <a:prstGeom prst="rect">
            <a:avLst/>
          </a:prstGeom>
          <a:noFill/>
          <a:ln/>
        </p:spPr>
        <p:txBody>
          <a:bodyPr wrap="none" rtlCol="0" anchor="t"/>
          <a:lstStyle/>
          <a:p>
            <a:pPr marL="0" indent="0">
              <a:lnSpc>
                <a:spcPts val="2929"/>
              </a:lnSpc>
              <a:buNone/>
            </a:pPr>
            <a:r>
              <a:rPr lang="en-US" sz="2343" b="1" dirty="0">
                <a:solidFill>
                  <a:srgbClr val="2A2742"/>
                </a:solidFill>
                <a:latin typeface="Outfit" pitchFamily="34" charset="0"/>
                <a:ea typeface="Outfit" pitchFamily="34" charset="-122"/>
                <a:cs typeface="Outfit" pitchFamily="34" charset="-120"/>
              </a:rPr>
              <a:t>Challenges</a:t>
            </a:r>
            <a:endParaRPr lang="en-US" sz="2343" dirty="0"/>
          </a:p>
        </p:txBody>
      </p:sp>
      <p:sp>
        <p:nvSpPr>
          <p:cNvPr id="8" name="Text 4"/>
          <p:cNvSpPr/>
          <p:nvPr/>
        </p:nvSpPr>
        <p:spPr>
          <a:xfrm>
            <a:off x="6565225" y="2535674"/>
            <a:ext cx="6986349" cy="762000"/>
          </a:xfrm>
          <a:prstGeom prst="rect">
            <a:avLst/>
          </a:prstGeom>
          <a:noFill/>
          <a:ln/>
        </p:spPr>
        <p:txBody>
          <a:bodyPr wrap="square" rtlCol="0" anchor="t"/>
          <a:lstStyle/>
          <a:p>
            <a:pPr marL="0" indent="0">
              <a:lnSpc>
                <a:spcPts val="2999"/>
              </a:lnSpc>
              <a:buNone/>
            </a:pPr>
            <a:r>
              <a:rPr lang="en-US" sz="1875" dirty="0">
                <a:solidFill>
                  <a:srgbClr val="2A2742"/>
                </a:solidFill>
                <a:latin typeface="Arimo" pitchFamily="34" charset="0"/>
                <a:ea typeface="Arimo" pitchFamily="34" charset="-122"/>
                <a:cs typeface="Arimo" pitchFamily="34" charset="-120"/>
              </a:rPr>
              <a:t>Rural areas face a shrinking workforce and limited job opportunities.</a:t>
            </a:r>
            <a:endParaRPr lang="en-US" sz="1875" dirty="0"/>
          </a:p>
        </p:txBody>
      </p:sp>
      <p:sp>
        <p:nvSpPr>
          <p:cNvPr id="9" name="Shape 5"/>
          <p:cNvSpPr/>
          <p:nvPr/>
        </p:nvSpPr>
        <p:spPr>
          <a:xfrm>
            <a:off x="6319599" y="3781306"/>
            <a:ext cx="7477601" cy="1767840"/>
          </a:xfrm>
          <a:prstGeom prst="roundRect">
            <a:avLst>
              <a:gd name="adj" fmla="val 5656"/>
            </a:avLst>
          </a:prstGeom>
          <a:solidFill>
            <a:srgbClr val="E9E6FA"/>
          </a:solidFill>
          <a:ln w="7620">
            <a:solidFill>
              <a:srgbClr val="BDB8DF"/>
            </a:solidFill>
            <a:prstDash val="solid"/>
          </a:ln>
        </p:spPr>
      </p:sp>
      <p:sp>
        <p:nvSpPr>
          <p:cNvPr id="10" name="Text 6"/>
          <p:cNvSpPr/>
          <p:nvPr/>
        </p:nvSpPr>
        <p:spPr>
          <a:xfrm>
            <a:off x="6565225" y="4026932"/>
            <a:ext cx="2975848" cy="371832"/>
          </a:xfrm>
          <a:prstGeom prst="rect">
            <a:avLst/>
          </a:prstGeom>
          <a:noFill/>
          <a:ln/>
        </p:spPr>
        <p:txBody>
          <a:bodyPr wrap="none" rtlCol="0" anchor="t"/>
          <a:lstStyle/>
          <a:p>
            <a:pPr marL="0" indent="0">
              <a:lnSpc>
                <a:spcPts val="2929"/>
              </a:lnSpc>
              <a:buNone/>
            </a:pPr>
            <a:r>
              <a:rPr lang="en-US" sz="2343" b="1" dirty="0">
                <a:solidFill>
                  <a:srgbClr val="2A2742"/>
                </a:solidFill>
                <a:latin typeface="Outfit" pitchFamily="34" charset="0"/>
                <a:ea typeface="Outfit" pitchFamily="34" charset="-122"/>
                <a:cs typeface="Outfit" pitchFamily="34" charset="-120"/>
              </a:rPr>
              <a:t>Partnerships</a:t>
            </a:r>
            <a:endParaRPr lang="en-US" sz="2343" dirty="0"/>
          </a:p>
        </p:txBody>
      </p:sp>
      <p:sp>
        <p:nvSpPr>
          <p:cNvPr id="11" name="Text 7"/>
          <p:cNvSpPr/>
          <p:nvPr/>
        </p:nvSpPr>
        <p:spPr>
          <a:xfrm>
            <a:off x="6565225" y="4541520"/>
            <a:ext cx="6986349" cy="762000"/>
          </a:xfrm>
          <a:prstGeom prst="rect">
            <a:avLst/>
          </a:prstGeom>
          <a:noFill/>
          <a:ln/>
        </p:spPr>
        <p:txBody>
          <a:bodyPr wrap="square" rtlCol="0" anchor="t"/>
          <a:lstStyle/>
          <a:p>
            <a:pPr marL="0" indent="0">
              <a:lnSpc>
                <a:spcPts val="2999"/>
              </a:lnSpc>
              <a:buNone/>
            </a:pPr>
            <a:r>
              <a:rPr lang="en-US" sz="1875" dirty="0">
                <a:solidFill>
                  <a:srgbClr val="2A2742"/>
                </a:solidFill>
                <a:latin typeface="Arimo" pitchFamily="34" charset="0"/>
                <a:ea typeface="Arimo" pitchFamily="34" charset="-122"/>
                <a:cs typeface="Arimo" pitchFamily="34" charset="-120"/>
              </a:rPr>
              <a:t>Collaboration with economic development agencies, local government programs, and industry associations.</a:t>
            </a:r>
            <a:endParaRPr lang="en-US" sz="1875" dirty="0"/>
          </a:p>
        </p:txBody>
      </p:sp>
      <p:sp>
        <p:nvSpPr>
          <p:cNvPr id="12" name="Shape 8"/>
          <p:cNvSpPr/>
          <p:nvPr/>
        </p:nvSpPr>
        <p:spPr>
          <a:xfrm>
            <a:off x="6319599" y="5787152"/>
            <a:ext cx="7477601" cy="1767840"/>
          </a:xfrm>
          <a:prstGeom prst="roundRect">
            <a:avLst>
              <a:gd name="adj" fmla="val 5656"/>
            </a:avLst>
          </a:prstGeom>
          <a:solidFill>
            <a:srgbClr val="E9E6FA"/>
          </a:solidFill>
          <a:ln w="7620">
            <a:solidFill>
              <a:srgbClr val="BDB8DF"/>
            </a:solidFill>
            <a:prstDash val="solid"/>
          </a:ln>
        </p:spPr>
      </p:sp>
      <p:sp>
        <p:nvSpPr>
          <p:cNvPr id="13" name="Text 9"/>
          <p:cNvSpPr/>
          <p:nvPr/>
        </p:nvSpPr>
        <p:spPr>
          <a:xfrm>
            <a:off x="6565225" y="6032778"/>
            <a:ext cx="2975848" cy="371832"/>
          </a:xfrm>
          <a:prstGeom prst="rect">
            <a:avLst/>
          </a:prstGeom>
          <a:noFill/>
          <a:ln/>
        </p:spPr>
        <p:txBody>
          <a:bodyPr wrap="none" rtlCol="0" anchor="t"/>
          <a:lstStyle/>
          <a:p>
            <a:pPr marL="0" indent="0">
              <a:lnSpc>
                <a:spcPts val="2929"/>
              </a:lnSpc>
              <a:buNone/>
            </a:pPr>
            <a:r>
              <a:rPr lang="en-US" sz="2343" b="1" dirty="0">
                <a:solidFill>
                  <a:srgbClr val="2A2742"/>
                </a:solidFill>
                <a:latin typeface="Outfit" pitchFamily="34" charset="0"/>
                <a:ea typeface="Outfit" pitchFamily="34" charset="-122"/>
                <a:cs typeface="Outfit" pitchFamily="34" charset="-120"/>
              </a:rPr>
              <a:t>Goals</a:t>
            </a:r>
            <a:endParaRPr lang="en-US" sz="2343" dirty="0"/>
          </a:p>
        </p:txBody>
      </p:sp>
      <p:sp>
        <p:nvSpPr>
          <p:cNvPr id="14" name="Text 10"/>
          <p:cNvSpPr/>
          <p:nvPr/>
        </p:nvSpPr>
        <p:spPr>
          <a:xfrm>
            <a:off x="6565225" y="6547366"/>
            <a:ext cx="6986349" cy="762000"/>
          </a:xfrm>
          <a:prstGeom prst="rect">
            <a:avLst/>
          </a:prstGeom>
          <a:noFill/>
          <a:ln/>
        </p:spPr>
        <p:txBody>
          <a:bodyPr wrap="square" rtlCol="0" anchor="t"/>
          <a:lstStyle/>
          <a:p>
            <a:pPr marL="0" indent="0">
              <a:lnSpc>
                <a:spcPts val="2999"/>
              </a:lnSpc>
              <a:buNone/>
            </a:pPr>
            <a:r>
              <a:rPr lang="en-US" sz="1875" dirty="0">
                <a:solidFill>
                  <a:srgbClr val="2A2742"/>
                </a:solidFill>
                <a:latin typeface="Arimo" pitchFamily="34" charset="0"/>
                <a:ea typeface="Arimo" pitchFamily="34" charset="-122"/>
                <a:cs typeface="Arimo" pitchFamily="34" charset="-120"/>
              </a:rPr>
              <a:t>Improve access to jobs, enhance workforce development, and support economic prosperity in rural areas.</a:t>
            </a:r>
            <a:endParaRPr lang="en-US" sz="187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259473" y="607933"/>
            <a:ext cx="7597854" cy="1380649"/>
          </a:xfrm>
          <a:prstGeom prst="rect">
            <a:avLst/>
          </a:prstGeom>
          <a:noFill/>
          <a:ln/>
        </p:spPr>
        <p:txBody>
          <a:bodyPr wrap="square" rtlCol="0" anchor="t"/>
          <a:lstStyle/>
          <a:p>
            <a:pPr marL="0" indent="0">
              <a:lnSpc>
                <a:spcPts val="5436"/>
              </a:lnSpc>
              <a:buNone/>
            </a:pPr>
            <a:r>
              <a:rPr lang="en-US" sz="4349" b="1" dirty="0">
                <a:solidFill>
                  <a:srgbClr val="231971"/>
                </a:solidFill>
                <a:latin typeface="Outfit" pitchFamily="34" charset="0"/>
                <a:ea typeface="Outfit" pitchFamily="34" charset="-122"/>
                <a:cs typeface="Outfit" pitchFamily="34" charset="-120"/>
              </a:rPr>
              <a:t>Supporting Returning Residents</a:t>
            </a:r>
            <a:endParaRPr lang="en-US" sz="4349" dirty="0"/>
          </a:p>
        </p:txBody>
      </p:sp>
      <p:pic>
        <p:nvPicPr>
          <p:cNvPr id="6" name="Image 2" descr="preencoded.png"/>
          <p:cNvPicPr>
            <a:picLocks noChangeAspect="1"/>
          </p:cNvPicPr>
          <p:nvPr/>
        </p:nvPicPr>
        <p:blipFill>
          <a:blip r:embed="rId5"/>
          <a:stretch>
            <a:fillRect/>
          </a:stretch>
        </p:blipFill>
        <p:spPr>
          <a:xfrm>
            <a:off x="6259473" y="2319933"/>
            <a:ext cx="1104543" cy="1767245"/>
          </a:xfrm>
          <a:prstGeom prst="rect">
            <a:avLst/>
          </a:prstGeom>
        </p:spPr>
      </p:pic>
      <p:sp>
        <p:nvSpPr>
          <p:cNvPr id="7" name="Text 2"/>
          <p:cNvSpPr/>
          <p:nvPr/>
        </p:nvSpPr>
        <p:spPr>
          <a:xfrm>
            <a:off x="7695367" y="2540794"/>
            <a:ext cx="2761298" cy="345043"/>
          </a:xfrm>
          <a:prstGeom prst="rect">
            <a:avLst/>
          </a:prstGeom>
          <a:noFill/>
          <a:ln/>
        </p:spPr>
        <p:txBody>
          <a:bodyPr wrap="none" rtlCol="0" anchor="t"/>
          <a:lstStyle/>
          <a:p>
            <a:pPr marL="0" indent="0" algn="l">
              <a:lnSpc>
                <a:spcPts val="2718"/>
              </a:lnSpc>
              <a:buNone/>
            </a:pPr>
            <a:r>
              <a:rPr lang="en-US" sz="2174" b="1" dirty="0">
                <a:solidFill>
                  <a:srgbClr val="2A2742"/>
                </a:solidFill>
                <a:latin typeface="Outfit" pitchFamily="34" charset="0"/>
                <a:ea typeface="Outfit" pitchFamily="34" charset="-122"/>
                <a:cs typeface="Outfit" pitchFamily="34" charset="-120"/>
              </a:rPr>
              <a:t>Challenges</a:t>
            </a:r>
            <a:endParaRPr lang="en-US" sz="2174" dirty="0"/>
          </a:p>
        </p:txBody>
      </p:sp>
      <p:sp>
        <p:nvSpPr>
          <p:cNvPr id="8" name="Text 3"/>
          <p:cNvSpPr/>
          <p:nvPr/>
        </p:nvSpPr>
        <p:spPr>
          <a:xfrm>
            <a:off x="7695367" y="3018353"/>
            <a:ext cx="6161961" cy="706755"/>
          </a:xfrm>
          <a:prstGeom prst="rect">
            <a:avLst/>
          </a:prstGeom>
          <a:noFill/>
          <a:ln/>
        </p:spPr>
        <p:txBody>
          <a:bodyPr wrap="square" rtlCol="0" anchor="t"/>
          <a:lstStyle/>
          <a:p>
            <a:pPr marL="0" indent="0" algn="l">
              <a:lnSpc>
                <a:spcPts val="2783"/>
              </a:lnSpc>
              <a:buNone/>
            </a:pPr>
            <a:r>
              <a:rPr lang="en-US" sz="1739" dirty="0">
                <a:solidFill>
                  <a:srgbClr val="2A2742"/>
                </a:solidFill>
                <a:latin typeface="Arimo" pitchFamily="34" charset="0"/>
                <a:ea typeface="Arimo" pitchFamily="34" charset="-122"/>
                <a:cs typeface="Arimo" pitchFamily="34" charset="-120"/>
              </a:rPr>
              <a:t>Over 17,500 persons on parole in Illinois face significant employment challenges.</a:t>
            </a:r>
            <a:endParaRPr lang="en-US" sz="1739" dirty="0"/>
          </a:p>
        </p:txBody>
      </p:sp>
      <p:pic>
        <p:nvPicPr>
          <p:cNvPr id="9" name="Image 3" descr="preencoded.png"/>
          <p:cNvPicPr>
            <a:picLocks noChangeAspect="1"/>
          </p:cNvPicPr>
          <p:nvPr/>
        </p:nvPicPr>
        <p:blipFill>
          <a:blip r:embed="rId6"/>
          <a:stretch>
            <a:fillRect/>
          </a:stretch>
        </p:blipFill>
        <p:spPr>
          <a:xfrm>
            <a:off x="6259473" y="4087178"/>
            <a:ext cx="1104543" cy="1767245"/>
          </a:xfrm>
          <a:prstGeom prst="rect">
            <a:avLst/>
          </a:prstGeom>
        </p:spPr>
      </p:pic>
      <p:sp>
        <p:nvSpPr>
          <p:cNvPr id="10" name="Text 4"/>
          <p:cNvSpPr/>
          <p:nvPr/>
        </p:nvSpPr>
        <p:spPr>
          <a:xfrm>
            <a:off x="7695367" y="4308038"/>
            <a:ext cx="2761298" cy="345043"/>
          </a:xfrm>
          <a:prstGeom prst="rect">
            <a:avLst/>
          </a:prstGeom>
          <a:noFill/>
          <a:ln/>
        </p:spPr>
        <p:txBody>
          <a:bodyPr wrap="none" rtlCol="0" anchor="t"/>
          <a:lstStyle/>
          <a:p>
            <a:pPr marL="0" indent="0" algn="l">
              <a:lnSpc>
                <a:spcPts val="2718"/>
              </a:lnSpc>
              <a:buNone/>
            </a:pPr>
            <a:r>
              <a:rPr lang="en-US" sz="2174" b="1" dirty="0">
                <a:solidFill>
                  <a:srgbClr val="2A2742"/>
                </a:solidFill>
                <a:latin typeface="Outfit" pitchFamily="34" charset="0"/>
                <a:ea typeface="Outfit" pitchFamily="34" charset="-122"/>
                <a:cs typeface="Outfit" pitchFamily="34" charset="-120"/>
              </a:rPr>
              <a:t>Coordination</a:t>
            </a:r>
            <a:endParaRPr lang="en-US" sz="2174" dirty="0"/>
          </a:p>
        </p:txBody>
      </p:sp>
      <p:sp>
        <p:nvSpPr>
          <p:cNvPr id="11" name="Text 5"/>
          <p:cNvSpPr/>
          <p:nvPr/>
        </p:nvSpPr>
        <p:spPr>
          <a:xfrm>
            <a:off x="7695367" y="4785598"/>
            <a:ext cx="6161961" cy="706755"/>
          </a:xfrm>
          <a:prstGeom prst="rect">
            <a:avLst/>
          </a:prstGeom>
          <a:noFill/>
          <a:ln/>
        </p:spPr>
        <p:txBody>
          <a:bodyPr wrap="square" rtlCol="0" anchor="t"/>
          <a:lstStyle/>
          <a:p>
            <a:pPr marL="0" indent="0" algn="l">
              <a:lnSpc>
                <a:spcPts val="2783"/>
              </a:lnSpc>
              <a:buNone/>
            </a:pPr>
            <a:r>
              <a:rPr lang="en-US" sz="1739" dirty="0">
                <a:solidFill>
                  <a:srgbClr val="2A2742"/>
                </a:solidFill>
                <a:latin typeface="Arimo" pitchFamily="34" charset="0"/>
                <a:ea typeface="Arimo" pitchFamily="34" charset="-122"/>
                <a:cs typeface="Arimo" pitchFamily="34" charset="-120"/>
              </a:rPr>
              <a:t>Work with correctional facilities, parole officers, and second-chance employers.</a:t>
            </a:r>
            <a:endParaRPr lang="en-US" sz="1739" dirty="0"/>
          </a:p>
        </p:txBody>
      </p:sp>
      <p:pic>
        <p:nvPicPr>
          <p:cNvPr id="12" name="Image 4" descr="preencoded.png"/>
          <p:cNvPicPr>
            <a:picLocks noChangeAspect="1"/>
          </p:cNvPicPr>
          <p:nvPr/>
        </p:nvPicPr>
        <p:blipFill>
          <a:blip r:embed="rId7"/>
          <a:stretch>
            <a:fillRect/>
          </a:stretch>
        </p:blipFill>
        <p:spPr>
          <a:xfrm>
            <a:off x="6259473" y="5854422"/>
            <a:ext cx="1104543" cy="1767245"/>
          </a:xfrm>
          <a:prstGeom prst="rect">
            <a:avLst/>
          </a:prstGeom>
        </p:spPr>
      </p:pic>
      <p:sp>
        <p:nvSpPr>
          <p:cNvPr id="13" name="Text 6"/>
          <p:cNvSpPr/>
          <p:nvPr/>
        </p:nvSpPr>
        <p:spPr>
          <a:xfrm>
            <a:off x="7695367" y="6075283"/>
            <a:ext cx="2761298" cy="345043"/>
          </a:xfrm>
          <a:prstGeom prst="rect">
            <a:avLst/>
          </a:prstGeom>
          <a:noFill/>
          <a:ln/>
        </p:spPr>
        <p:txBody>
          <a:bodyPr wrap="none" rtlCol="0" anchor="t"/>
          <a:lstStyle/>
          <a:p>
            <a:pPr marL="0" indent="0" algn="l">
              <a:lnSpc>
                <a:spcPts val="2718"/>
              </a:lnSpc>
              <a:buNone/>
            </a:pPr>
            <a:r>
              <a:rPr lang="en-US" sz="2174" b="1" dirty="0">
                <a:solidFill>
                  <a:srgbClr val="2A2742"/>
                </a:solidFill>
                <a:latin typeface="Outfit" pitchFamily="34" charset="0"/>
                <a:ea typeface="Outfit" pitchFamily="34" charset="-122"/>
                <a:cs typeface="Outfit" pitchFamily="34" charset="-120"/>
              </a:rPr>
              <a:t>Support Services</a:t>
            </a:r>
            <a:endParaRPr lang="en-US" sz="2174" dirty="0"/>
          </a:p>
        </p:txBody>
      </p:sp>
      <p:sp>
        <p:nvSpPr>
          <p:cNvPr id="14" name="Text 7"/>
          <p:cNvSpPr/>
          <p:nvPr/>
        </p:nvSpPr>
        <p:spPr>
          <a:xfrm>
            <a:off x="7695367" y="6552843"/>
            <a:ext cx="6161961" cy="706755"/>
          </a:xfrm>
          <a:prstGeom prst="rect">
            <a:avLst/>
          </a:prstGeom>
          <a:noFill/>
          <a:ln/>
        </p:spPr>
        <p:txBody>
          <a:bodyPr wrap="square" rtlCol="0" anchor="t"/>
          <a:lstStyle/>
          <a:p>
            <a:pPr marL="0" indent="0" algn="l">
              <a:lnSpc>
                <a:spcPts val="2783"/>
              </a:lnSpc>
              <a:buNone/>
            </a:pPr>
            <a:r>
              <a:rPr lang="en-US" sz="1739" dirty="0">
                <a:solidFill>
                  <a:srgbClr val="2A2742"/>
                </a:solidFill>
                <a:latin typeface="Arimo" pitchFamily="34" charset="0"/>
                <a:ea typeface="Arimo" pitchFamily="34" charset="-122"/>
                <a:cs typeface="Arimo" pitchFamily="34" charset="-120"/>
              </a:rPr>
              <a:t>Provide legal services, counseling, housing support, and barrier reduction assistance.</a:t>
            </a:r>
            <a:endParaRPr lang="en-US" sz="1739"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134779"/>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14630400" cy="2810232"/>
          </a:xfrm>
          <a:prstGeom prst="rect">
            <a:avLst/>
          </a:prstGeom>
        </p:spPr>
      </p:pic>
      <p:sp>
        <p:nvSpPr>
          <p:cNvPr id="5" name="Text 1"/>
          <p:cNvSpPr/>
          <p:nvPr/>
        </p:nvSpPr>
        <p:spPr>
          <a:xfrm>
            <a:off x="1174790" y="3429595"/>
            <a:ext cx="6870144" cy="702588"/>
          </a:xfrm>
          <a:prstGeom prst="rect">
            <a:avLst/>
          </a:prstGeom>
          <a:noFill/>
          <a:ln/>
        </p:spPr>
        <p:txBody>
          <a:bodyPr wrap="none" rtlCol="0" anchor="t"/>
          <a:lstStyle/>
          <a:p>
            <a:pPr marL="0" indent="0">
              <a:lnSpc>
                <a:spcPts val="5532"/>
              </a:lnSpc>
              <a:buNone/>
            </a:pPr>
            <a:r>
              <a:rPr lang="en-US" sz="4426" b="1" dirty="0">
                <a:solidFill>
                  <a:srgbClr val="231971"/>
                </a:solidFill>
                <a:latin typeface="Outfit" pitchFamily="34" charset="0"/>
                <a:ea typeface="Outfit" pitchFamily="34" charset="-122"/>
                <a:cs typeface="Outfit" pitchFamily="34" charset="-120"/>
              </a:rPr>
              <a:t>Eligible Training Providers</a:t>
            </a:r>
            <a:endParaRPr lang="en-US" sz="4426" dirty="0"/>
          </a:p>
        </p:txBody>
      </p:sp>
      <p:sp>
        <p:nvSpPr>
          <p:cNvPr id="6" name="Shape 2"/>
          <p:cNvSpPr/>
          <p:nvPr/>
        </p:nvSpPr>
        <p:spPr>
          <a:xfrm>
            <a:off x="1174790" y="4722257"/>
            <a:ext cx="505778" cy="505778"/>
          </a:xfrm>
          <a:prstGeom prst="roundRect">
            <a:avLst>
              <a:gd name="adj" fmla="val 18669"/>
            </a:avLst>
          </a:prstGeom>
          <a:solidFill>
            <a:srgbClr val="E9E6FA"/>
          </a:solidFill>
          <a:ln w="7620">
            <a:solidFill>
              <a:srgbClr val="BDB8DF"/>
            </a:solidFill>
            <a:prstDash val="solid"/>
          </a:ln>
        </p:spPr>
      </p:sp>
      <p:sp>
        <p:nvSpPr>
          <p:cNvPr id="7" name="Text 3"/>
          <p:cNvSpPr/>
          <p:nvPr/>
        </p:nvSpPr>
        <p:spPr>
          <a:xfrm>
            <a:off x="1361837" y="4806553"/>
            <a:ext cx="131564" cy="337185"/>
          </a:xfrm>
          <a:prstGeom prst="rect">
            <a:avLst/>
          </a:prstGeom>
          <a:noFill/>
          <a:ln/>
        </p:spPr>
        <p:txBody>
          <a:bodyPr wrap="none" rtlCol="0" anchor="t"/>
          <a:lstStyle/>
          <a:p>
            <a:pPr marL="0" indent="0" algn="ctr">
              <a:lnSpc>
                <a:spcPts val="2655"/>
              </a:lnSpc>
              <a:buNone/>
            </a:pPr>
            <a:r>
              <a:rPr lang="en-US" sz="2655" b="1" dirty="0">
                <a:solidFill>
                  <a:srgbClr val="2A2742"/>
                </a:solidFill>
                <a:latin typeface="Outfit" pitchFamily="34" charset="0"/>
                <a:ea typeface="Outfit" pitchFamily="34" charset="-122"/>
                <a:cs typeface="Outfit" pitchFamily="34" charset="-120"/>
              </a:rPr>
              <a:t>1</a:t>
            </a:r>
            <a:endParaRPr lang="en-US" sz="2655" dirty="0"/>
          </a:p>
        </p:txBody>
      </p:sp>
      <p:sp>
        <p:nvSpPr>
          <p:cNvPr id="8" name="Text 4"/>
          <p:cNvSpPr/>
          <p:nvPr/>
        </p:nvSpPr>
        <p:spPr>
          <a:xfrm>
            <a:off x="1905357" y="4722257"/>
            <a:ext cx="4996815" cy="351234"/>
          </a:xfrm>
          <a:prstGeom prst="rect">
            <a:avLst/>
          </a:prstGeom>
          <a:noFill/>
          <a:ln/>
        </p:spPr>
        <p:txBody>
          <a:bodyPr wrap="none" rtlCol="0" anchor="t"/>
          <a:lstStyle/>
          <a:p>
            <a:pPr marL="0" indent="0">
              <a:lnSpc>
                <a:spcPts val="2766"/>
              </a:lnSpc>
              <a:buNone/>
            </a:pPr>
            <a:r>
              <a:rPr lang="en-US" sz="2213" b="1" dirty="0">
                <a:solidFill>
                  <a:srgbClr val="2A2742"/>
                </a:solidFill>
                <a:latin typeface="Outfit" pitchFamily="34" charset="0"/>
                <a:ea typeface="Outfit" pitchFamily="34" charset="-122"/>
                <a:cs typeface="Outfit" pitchFamily="34" charset="-120"/>
              </a:rPr>
              <a:t>Public or Private Colleges/Universities</a:t>
            </a:r>
            <a:endParaRPr lang="en-US" sz="2213" dirty="0"/>
          </a:p>
        </p:txBody>
      </p:sp>
      <p:sp>
        <p:nvSpPr>
          <p:cNvPr id="9" name="Text 5"/>
          <p:cNvSpPr/>
          <p:nvPr/>
        </p:nvSpPr>
        <p:spPr>
          <a:xfrm>
            <a:off x="1905357" y="5208270"/>
            <a:ext cx="5297448" cy="719138"/>
          </a:xfrm>
          <a:prstGeom prst="rect">
            <a:avLst/>
          </a:prstGeom>
          <a:noFill/>
          <a:ln/>
        </p:spPr>
        <p:txBody>
          <a:bodyPr wrap="square" rtlCol="0" anchor="t"/>
          <a:lstStyle/>
          <a:p>
            <a:pPr marL="0" indent="0">
              <a:lnSpc>
                <a:spcPts val="2832"/>
              </a:lnSpc>
              <a:buNone/>
            </a:pPr>
            <a:r>
              <a:rPr lang="en-US" sz="1770" dirty="0">
                <a:solidFill>
                  <a:srgbClr val="2A2742"/>
                </a:solidFill>
                <a:latin typeface="Arimo" pitchFamily="34" charset="0"/>
                <a:ea typeface="Arimo" pitchFamily="34" charset="-122"/>
                <a:cs typeface="Arimo" pitchFamily="34" charset="-120"/>
              </a:rPr>
              <a:t>Accredited higher education institutions approved to provide training services.</a:t>
            </a:r>
            <a:endParaRPr lang="en-US" sz="1770" dirty="0"/>
          </a:p>
        </p:txBody>
      </p:sp>
      <p:sp>
        <p:nvSpPr>
          <p:cNvPr id="10" name="Shape 6"/>
          <p:cNvSpPr/>
          <p:nvPr/>
        </p:nvSpPr>
        <p:spPr>
          <a:xfrm>
            <a:off x="7427595" y="4722257"/>
            <a:ext cx="505778" cy="505778"/>
          </a:xfrm>
          <a:prstGeom prst="roundRect">
            <a:avLst>
              <a:gd name="adj" fmla="val 18669"/>
            </a:avLst>
          </a:prstGeom>
          <a:solidFill>
            <a:srgbClr val="E9E6FA"/>
          </a:solidFill>
          <a:ln w="7620">
            <a:solidFill>
              <a:srgbClr val="BDB8DF"/>
            </a:solidFill>
            <a:prstDash val="solid"/>
          </a:ln>
        </p:spPr>
      </p:sp>
      <p:sp>
        <p:nvSpPr>
          <p:cNvPr id="11" name="Text 7"/>
          <p:cNvSpPr/>
          <p:nvPr/>
        </p:nvSpPr>
        <p:spPr>
          <a:xfrm>
            <a:off x="7583329" y="4806553"/>
            <a:ext cx="194310" cy="337185"/>
          </a:xfrm>
          <a:prstGeom prst="rect">
            <a:avLst/>
          </a:prstGeom>
          <a:noFill/>
          <a:ln/>
        </p:spPr>
        <p:txBody>
          <a:bodyPr wrap="none" rtlCol="0" anchor="t"/>
          <a:lstStyle/>
          <a:p>
            <a:pPr marL="0" indent="0" algn="ctr">
              <a:lnSpc>
                <a:spcPts val="2655"/>
              </a:lnSpc>
              <a:buNone/>
            </a:pPr>
            <a:r>
              <a:rPr lang="en-US" sz="2655" b="1" dirty="0">
                <a:solidFill>
                  <a:srgbClr val="2A2742"/>
                </a:solidFill>
                <a:latin typeface="Outfit" pitchFamily="34" charset="0"/>
                <a:ea typeface="Outfit" pitchFamily="34" charset="-122"/>
                <a:cs typeface="Outfit" pitchFamily="34" charset="-120"/>
              </a:rPr>
              <a:t>2</a:t>
            </a:r>
            <a:endParaRPr lang="en-US" sz="2655" dirty="0"/>
          </a:p>
        </p:txBody>
      </p:sp>
      <p:sp>
        <p:nvSpPr>
          <p:cNvPr id="12" name="Text 8"/>
          <p:cNvSpPr/>
          <p:nvPr/>
        </p:nvSpPr>
        <p:spPr>
          <a:xfrm>
            <a:off x="8158163" y="4722257"/>
            <a:ext cx="2815590" cy="351234"/>
          </a:xfrm>
          <a:prstGeom prst="rect">
            <a:avLst/>
          </a:prstGeom>
          <a:noFill/>
          <a:ln/>
        </p:spPr>
        <p:txBody>
          <a:bodyPr wrap="none" rtlCol="0" anchor="t"/>
          <a:lstStyle/>
          <a:p>
            <a:pPr marL="0" indent="0">
              <a:lnSpc>
                <a:spcPts val="2766"/>
              </a:lnSpc>
              <a:buNone/>
            </a:pPr>
            <a:r>
              <a:rPr lang="en-US" sz="2213" b="1" dirty="0">
                <a:solidFill>
                  <a:srgbClr val="2A2742"/>
                </a:solidFill>
                <a:latin typeface="Outfit" pitchFamily="34" charset="0"/>
                <a:ea typeface="Outfit" pitchFamily="34" charset="-122"/>
                <a:cs typeface="Outfit" pitchFamily="34" charset="-120"/>
              </a:rPr>
              <a:t>Industry Associations</a:t>
            </a:r>
            <a:endParaRPr lang="en-US" sz="2213" dirty="0"/>
          </a:p>
        </p:txBody>
      </p:sp>
      <p:sp>
        <p:nvSpPr>
          <p:cNvPr id="13" name="Text 9"/>
          <p:cNvSpPr/>
          <p:nvPr/>
        </p:nvSpPr>
        <p:spPr>
          <a:xfrm>
            <a:off x="8158163" y="5208270"/>
            <a:ext cx="5297448" cy="719138"/>
          </a:xfrm>
          <a:prstGeom prst="rect">
            <a:avLst/>
          </a:prstGeom>
          <a:noFill/>
          <a:ln/>
        </p:spPr>
        <p:txBody>
          <a:bodyPr wrap="square" rtlCol="0" anchor="t"/>
          <a:lstStyle/>
          <a:p>
            <a:pPr marL="0" indent="0">
              <a:lnSpc>
                <a:spcPts val="2832"/>
              </a:lnSpc>
              <a:buNone/>
            </a:pPr>
            <a:r>
              <a:rPr lang="en-US" sz="1770" dirty="0">
                <a:solidFill>
                  <a:srgbClr val="2A2742"/>
                </a:solidFill>
                <a:latin typeface="Arimo" pitchFamily="34" charset="0"/>
                <a:ea typeface="Arimo" pitchFamily="34" charset="-122"/>
                <a:cs typeface="Arimo" pitchFamily="34" charset="-120"/>
              </a:rPr>
              <a:t>Organizations representing specific industries that offer relevant training programs.</a:t>
            </a:r>
            <a:endParaRPr lang="en-US" sz="1770" dirty="0"/>
          </a:p>
        </p:txBody>
      </p:sp>
      <p:sp>
        <p:nvSpPr>
          <p:cNvPr id="14" name="Shape 10"/>
          <p:cNvSpPr/>
          <p:nvPr/>
        </p:nvSpPr>
        <p:spPr>
          <a:xfrm>
            <a:off x="1174790" y="6405086"/>
            <a:ext cx="505778" cy="505778"/>
          </a:xfrm>
          <a:prstGeom prst="roundRect">
            <a:avLst>
              <a:gd name="adj" fmla="val 18669"/>
            </a:avLst>
          </a:prstGeom>
          <a:solidFill>
            <a:srgbClr val="E9E6FA"/>
          </a:solidFill>
          <a:ln w="7620">
            <a:solidFill>
              <a:srgbClr val="BDB8DF"/>
            </a:solidFill>
            <a:prstDash val="solid"/>
          </a:ln>
        </p:spPr>
      </p:sp>
      <p:sp>
        <p:nvSpPr>
          <p:cNvPr id="15" name="Text 11"/>
          <p:cNvSpPr/>
          <p:nvPr/>
        </p:nvSpPr>
        <p:spPr>
          <a:xfrm>
            <a:off x="1331714" y="6489383"/>
            <a:ext cx="191929" cy="337185"/>
          </a:xfrm>
          <a:prstGeom prst="rect">
            <a:avLst/>
          </a:prstGeom>
          <a:noFill/>
          <a:ln/>
        </p:spPr>
        <p:txBody>
          <a:bodyPr wrap="none" rtlCol="0" anchor="t"/>
          <a:lstStyle/>
          <a:p>
            <a:pPr marL="0" indent="0" algn="ctr">
              <a:lnSpc>
                <a:spcPts val="2655"/>
              </a:lnSpc>
              <a:buNone/>
            </a:pPr>
            <a:r>
              <a:rPr lang="en-US" sz="2655" b="1" dirty="0">
                <a:solidFill>
                  <a:srgbClr val="2A2742"/>
                </a:solidFill>
                <a:latin typeface="Outfit" pitchFamily="34" charset="0"/>
                <a:ea typeface="Outfit" pitchFamily="34" charset="-122"/>
                <a:cs typeface="Outfit" pitchFamily="34" charset="-120"/>
              </a:rPr>
              <a:t>3</a:t>
            </a:r>
            <a:endParaRPr lang="en-US" sz="2655" dirty="0"/>
          </a:p>
        </p:txBody>
      </p:sp>
      <p:sp>
        <p:nvSpPr>
          <p:cNvPr id="16" name="Text 12"/>
          <p:cNvSpPr/>
          <p:nvPr/>
        </p:nvSpPr>
        <p:spPr>
          <a:xfrm>
            <a:off x="1905357" y="6405086"/>
            <a:ext cx="4825722" cy="351234"/>
          </a:xfrm>
          <a:prstGeom prst="rect">
            <a:avLst/>
          </a:prstGeom>
          <a:noFill/>
          <a:ln/>
        </p:spPr>
        <p:txBody>
          <a:bodyPr wrap="none" rtlCol="0" anchor="t"/>
          <a:lstStyle/>
          <a:p>
            <a:pPr marL="0" indent="0">
              <a:lnSpc>
                <a:spcPts val="2766"/>
              </a:lnSpc>
              <a:buNone/>
            </a:pPr>
            <a:r>
              <a:rPr lang="en-US" sz="2213" b="1" dirty="0">
                <a:solidFill>
                  <a:srgbClr val="2A2742"/>
                </a:solidFill>
                <a:latin typeface="Outfit" pitchFamily="34" charset="0"/>
                <a:ea typeface="Outfit" pitchFamily="34" charset="-122"/>
                <a:cs typeface="Outfit" pitchFamily="34" charset="-120"/>
              </a:rPr>
              <a:t>Registered Apprenticeship Programs</a:t>
            </a:r>
            <a:endParaRPr lang="en-US" sz="2213" dirty="0"/>
          </a:p>
        </p:txBody>
      </p:sp>
      <p:sp>
        <p:nvSpPr>
          <p:cNvPr id="17" name="Text 13"/>
          <p:cNvSpPr/>
          <p:nvPr/>
        </p:nvSpPr>
        <p:spPr>
          <a:xfrm>
            <a:off x="1905357" y="6891099"/>
            <a:ext cx="5297448" cy="719138"/>
          </a:xfrm>
          <a:prstGeom prst="rect">
            <a:avLst/>
          </a:prstGeom>
          <a:noFill/>
          <a:ln/>
        </p:spPr>
        <p:txBody>
          <a:bodyPr wrap="square" rtlCol="0" anchor="t"/>
          <a:lstStyle/>
          <a:p>
            <a:pPr marL="0" indent="0">
              <a:lnSpc>
                <a:spcPts val="2832"/>
              </a:lnSpc>
              <a:buNone/>
            </a:pPr>
            <a:r>
              <a:rPr lang="en-US" sz="1770" dirty="0">
                <a:solidFill>
                  <a:srgbClr val="2A2742"/>
                </a:solidFill>
                <a:latin typeface="Arimo" pitchFamily="34" charset="0"/>
                <a:ea typeface="Arimo" pitchFamily="34" charset="-122"/>
                <a:cs typeface="Arimo" pitchFamily="34" charset="-120"/>
              </a:rPr>
              <a:t>Formal apprenticeship programs recognized by appropriate accrediting bodies.</a:t>
            </a:r>
            <a:endParaRPr lang="en-US" sz="1770" dirty="0"/>
          </a:p>
        </p:txBody>
      </p:sp>
      <p:sp>
        <p:nvSpPr>
          <p:cNvPr id="18" name="Shape 14"/>
          <p:cNvSpPr/>
          <p:nvPr/>
        </p:nvSpPr>
        <p:spPr>
          <a:xfrm>
            <a:off x="7427595" y="6405086"/>
            <a:ext cx="505778" cy="505778"/>
          </a:xfrm>
          <a:prstGeom prst="roundRect">
            <a:avLst>
              <a:gd name="adj" fmla="val 18669"/>
            </a:avLst>
          </a:prstGeom>
          <a:solidFill>
            <a:srgbClr val="E9E6FA"/>
          </a:solidFill>
          <a:ln w="7620">
            <a:solidFill>
              <a:srgbClr val="BDB8DF"/>
            </a:solidFill>
            <a:prstDash val="solid"/>
          </a:ln>
        </p:spPr>
      </p:sp>
      <p:sp>
        <p:nvSpPr>
          <p:cNvPr id="19" name="Text 15"/>
          <p:cNvSpPr/>
          <p:nvPr/>
        </p:nvSpPr>
        <p:spPr>
          <a:xfrm>
            <a:off x="7577018" y="6489383"/>
            <a:ext cx="206812" cy="337185"/>
          </a:xfrm>
          <a:prstGeom prst="rect">
            <a:avLst/>
          </a:prstGeom>
          <a:noFill/>
          <a:ln/>
        </p:spPr>
        <p:txBody>
          <a:bodyPr wrap="none" rtlCol="0" anchor="t"/>
          <a:lstStyle/>
          <a:p>
            <a:pPr marL="0" indent="0" algn="ctr">
              <a:lnSpc>
                <a:spcPts val="2655"/>
              </a:lnSpc>
              <a:buNone/>
            </a:pPr>
            <a:r>
              <a:rPr lang="en-US" sz="2655" b="1" dirty="0">
                <a:solidFill>
                  <a:srgbClr val="2A2742"/>
                </a:solidFill>
                <a:latin typeface="Outfit" pitchFamily="34" charset="0"/>
                <a:ea typeface="Outfit" pitchFamily="34" charset="-122"/>
                <a:cs typeface="Outfit" pitchFamily="34" charset="-120"/>
              </a:rPr>
              <a:t>4</a:t>
            </a:r>
            <a:endParaRPr lang="en-US" sz="2655" dirty="0"/>
          </a:p>
        </p:txBody>
      </p:sp>
      <p:sp>
        <p:nvSpPr>
          <p:cNvPr id="20" name="Text 16"/>
          <p:cNvSpPr/>
          <p:nvPr/>
        </p:nvSpPr>
        <p:spPr>
          <a:xfrm>
            <a:off x="8158163" y="6405086"/>
            <a:ext cx="4378166" cy="351234"/>
          </a:xfrm>
          <a:prstGeom prst="rect">
            <a:avLst/>
          </a:prstGeom>
          <a:noFill/>
          <a:ln/>
        </p:spPr>
        <p:txBody>
          <a:bodyPr wrap="none" rtlCol="0" anchor="t"/>
          <a:lstStyle/>
          <a:p>
            <a:pPr marL="0" indent="0">
              <a:lnSpc>
                <a:spcPts val="2766"/>
              </a:lnSpc>
              <a:buNone/>
            </a:pPr>
            <a:r>
              <a:rPr lang="en-US" sz="2213" b="1" dirty="0">
                <a:solidFill>
                  <a:srgbClr val="2A2742"/>
                </a:solidFill>
                <a:latin typeface="Outfit" pitchFamily="34" charset="0"/>
                <a:ea typeface="Outfit" pitchFamily="34" charset="-122"/>
                <a:cs typeface="Outfit" pitchFamily="34" charset="-120"/>
              </a:rPr>
              <a:t>Community-Based Organizations</a:t>
            </a:r>
            <a:endParaRPr lang="en-US" sz="2213" dirty="0"/>
          </a:p>
        </p:txBody>
      </p:sp>
      <p:sp>
        <p:nvSpPr>
          <p:cNvPr id="21" name="Text 17"/>
          <p:cNvSpPr/>
          <p:nvPr/>
        </p:nvSpPr>
        <p:spPr>
          <a:xfrm>
            <a:off x="8158162" y="6891099"/>
            <a:ext cx="6089466" cy="1473280"/>
          </a:xfrm>
          <a:prstGeom prst="rect">
            <a:avLst/>
          </a:prstGeom>
          <a:noFill/>
          <a:ln/>
        </p:spPr>
        <p:txBody>
          <a:bodyPr wrap="square" rtlCol="0" anchor="t"/>
          <a:lstStyle/>
          <a:p>
            <a:pPr marL="0" indent="0">
              <a:lnSpc>
                <a:spcPts val="2832"/>
              </a:lnSpc>
              <a:buNone/>
            </a:pPr>
            <a:r>
              <a:rPr lang="en-US" sz="1770" dirty="0">
                <a:solidFill>
                  <a:srgbClr val="2A2742"/>
                </a:solidFill>
                <a:latin typeface="Arimo" pitchFamily="34" charset="0"/>
                <a:ea typeface="Arimo" pitchFamily="34" charset="-122"/>
                <a:cs typeface="Arimo" pitchFamily="34" charset="-120"/>
              </a:rPr>
              <a:t>Local organizations approved to deliver training services to community members.  May require registration on ISBE Private Business and Vocational School </a:t>
            </a:r>
            <a:r>
              <a:rPr lang="en-US" sz="1600" dirty="0">
                <a:hlinkClick r:id="rId5"/>
              </a:rPr>
              <a:t>PBVS FAQ (ibhe.org)</a:t>
            </a:r>
            <a:endParaRPr lang="en-US" sz="177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324017"/>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9144000" y="0"/>
            <a:ext cx="5486400" cy="8324017"/>
          </a:xfrm>
          <a:prstGeom prst="rect">
            <a:avLst/>
          </a:prstGeom>
        </p:spPr>
      </p:pic>
      <p:sp>
        <p:nvSpPr>
          <p:cNvPr id="5" name="Text 1"/>
          <p:cNvSpPr/>
          <p:nvPr/>
        </p:nvSpPr>
        <p:spPr>
          <a:xfrm>
            <a:off x="604837" y="475178"/>
            <a:ext cx="7401282" cy="540068"/>
          </a:xfrm>
          <a:prstGeom prst="rect">
            <a:avLst/>
          </a:prstGeom>
          <a:noFill/>
          <a:ln/>
        </p:spPr>
        <p:txBody>
          <a:bodyPr wrap="none" rtlCol="0" anchor="t"/>
          <a:lstStyle/>
          <a:p>
            <a:pPr marL="0" indent="0">
              <a:lnSpc>
                <a:spcPts val="4253"/>
              </a:lnSpc>
              <a:buNone/>
            </a:pPr>
            <a:r>
              <a:rPr lang="en-US" sz="3402" b="1" dirty="0">
                <a:solidFill>
                  <a:srgbClr val="231971"/>
                </a:solidFill>
                <a:latin typeface="Outfit" pitchFamily="34" charset="0"/>
                <a:ea typeface="Outfit" pitchFamily="34" charset="-122"/>
                <a:cs typeface="Outfit" pitchFamily="34" charset="-120"/>
              </a:rPr>
              <a:t>Targeted Industries and Occupations</a:t>
            </a:r>
            <a:endParaRPr lang="en-US" sz="3402" dirty="0"/>
          </a:p>
        </p:txBody>
      </p:sp>
      <p:pic>
        <p:nvPicPr>
          <p:cNvPr id="6" name="Image 2" descr="preencoded.png"/>
          <p:cNvPicPr>
            <a:picLocks noChangeAspect="1"/>
          </p:cNvPicPr>
          <p:nvPr/>
        </p:nvPicPr>
        <p:blipFill>
          <a:blip r:embed="rId5"/>
          <a:stretch>
            <a:fillRect/>
          </a:stretch>
        </p:blipFill>
        <p:spPr>
          <a:xfrm>
            <a:off x="604837" y="1274445"/>
            <a:ext cx="431959" cy="431959"/>
          </a:xfrm>
          <a:prstGeom prst="rect">
            <a:avLst/>
          </a:prstGeom>
        </p:spPr>
      </p:pic>
      <p:sp>
        <p:nvSpPr>
          <p:cNvPr id="7" name="Text 2"/>
          <p:cNvSpPr/>
          <p:nvPr/>
        </p:nvSpPr>
        <p:spPr>
          <a:xfrm>
            <a:off x="604837" y="1879163"/>
            <a:ext cx="2160270"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Manufacturing</a:t>
            </a:r>
            <a:endParaRPr lang="en-US" sz="1701" dirty="0"/>
          </a:p>
        </p:txBody>
      </p:sp>
      <p:sp>
        <p:nvSpPr>
          <p:cNvPr id="8" name="Text 3"/>
          <p:cNvSpPr/>
          <p:nvPr/>
        </p:nvSpPr>
        <p:spPr>
          <a:xfrm>
            <a:off x="604837" y="2252663"/>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Production and assembly of goods using machinery and technology.</a:t>
            </a:r>
            <a:endParaRPr lang="en-US" sz="1361" dirty="0"/>
          </a:p>
        </p:txBody>
      </p:sp>
      <p:pic>
        <p:nvPicPr>
          <p:cNvPr id="9" name="Image 3" descr="preencoded.png"/>
          <p:cNvPicPr>
            <a:picLocks noChangeAspect="1"/>
          </p:cNvPicPr>
          <p:nvPr/>
        </p:nvPicPr>
        <p:blipFill>
          <a:blip r:embed="rId6"/>
          <a:stretch>
            <a:fillRect/>
          </a:stretch>
        </p:blipFill>
        <p:spPr>
          <a:xfrm>
            <a:off x="604837" y="3047643"/>
            <a:ext cx="431959" cy="431959"/>
          </a:xfrm>
          <a:prstGeom prst="rect">
            <a:avLst/>
          </a:prstGeom>
        </p:spPr>
      </p:pic>
      <p:sp>
        <p:nvSpPr>
          <p:cNvPr id="10" name="Text 4"/>
          <p:cNvSpPr/>
          <p:nvPr/>
        </p:nvSpPr>
        <p:spPr>
          <a:xfrm>
            <a:off x="604837" y="3652361"/>
            <a:ext cx="4059793"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Agriculture, Food and Natural Resources</a:t>
            </a:r>
            <a:endParaRPr lang="en-US" sz="1701" dirty="0"/>
          </a:p>
        </p:txBody>
      </p:sp>
      <p:sp>
        <p:nvSpPr>
          <p:cNvPr id="11" name="Text 5"/>
          <p:cNvSpPr/>
          <p:nvPr/>
        </p:nvSpPr>
        <p:spPr>
          <a:xfrm>
            <a:off x="604837" y="4025860"/>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Farming, food production, and management of natural resources including energy.</a:t>
            </a:r>
            <a:endParaRPr lang="en-US" sz="1361" dirty="0"/>
          </a:p>
        </p:txBody>
      </p:sp>
      <p:pic>
        <p:nvPicPr>
          <p:cNvPr id="12" name="Image 4" descr="preencoded.png"/>
          <p:cNvPicPr>
            <a:picLocks noChangeAspect="1"/>
          </p:cNvPicPr>
          <p:nvPr/>
        </p:nvPicPr>
        <p:blipFill>
          <a:blip r:embed="rId7"/>
          <a:stretch>
            <a:fillRect/>
          </a:stretch>
        </p:blipFill>
        <p:spPr>
          <a:xfrm>
            <a:off x="604837" y="4820841"/>
            <a:ext cx="431959" cy="431959"/>
          </a:xfrm>
          <a:prstGeom prst="rect">
            <a:avLst/>
          </a:prstGeom>
        </p:spPr>
      </p:pic>
      <p:sp>
        <p:nvSpPr>
          <p:cNvPr id="13" name="Text 6"/>
          <p:cNvSpPr/>
          <p:nvPr/>
        </p:nvSpPr>
        <p:spPr>
          <a:xfrm>
            <a:off x="604837" y="5425559"/>
            <a:ext cx="2409468"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Information Technology</a:t>
            </a:r>
            <a:endParaRPr lang="en-US" sz="1701" dirty="0"/>
          </a:p>
        </p:txBody>
      </p:sp>
      <p:sp>
        <p:nvSpPr>
          <p:cNvPr id="14" name="Text 7"/>
          <p:cNvSpPr/>
          <p:nvPr/>
        </p:nvSpPr>
        <p:spPr>
          <a:xfrm>
            <a:off x="604837" y="5799058"/>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Development and management of computer systems, software, and networks.</a:t>
            </a:r>
            <a:endParaRPr lang="en-US" sz="1361" dirty="0"/>
          </a:p>
        </p:txBody>
      </p:sp>
      <p:pic>
        <p:nvPicPr>
          <p:cNvPr id="15" name="Image 5" descr="preencoded.png"/>
          <p:cNvPicPr>
            <a:picLocks noChangeAspect="1"/>
          </p:cNvPicPr>
          <p:nvPr/>
        </p:nvPicPr>
        <p:blipFill>
          <a:blip r:embed="rId8"/>
          <a:stretch>
            <a:fillRect/>
          </a:stretch>
        </p:blipFill>
        <p:spPr>
          <a:xfrm>
            <a:off x="604837" y="6594038"/>
            <a:ext cx="431959" cy="431959"/>
          </a:xfrm>
          <a:prstGeom prst="rect">
            <a:avLst/>
          </a:prstGeom>
        </p:spPr>
      </p:pic>
      <p:sp>
        <p:nvSpPr>
          <p:cNvPr id="16" name="Text 8"/>
          <p:cNvSpPr/>
          <p:nvPr/>
        </p:nvSpPr>
        <p:spPr>
          <a:xfrm>
            <a:off x="604837" y="7198757"/>
            <a:ext cx="4214932" cy="269915"/>
          </a:xfrm>
          <a:prstGeom prst="rect">
            <a:avLst/>
          </a:prstGeom>
          <a:noFill/>
          <a:ln/>
        </p:spPr>
        <p:txBody>
          <a:bodyPr wrap="none" rtlCol="0" anchor="t"/>
          <a:lstStyle/>
          <a:p>
            <a:pPr marL="0" indent="0" algn="l">
              <a:lnSpc>
                <a:spcPts val="2126"/>
              </a:lnSpc>
              <a:buNone/>
            </a:pPr>
            <a:r>
              <a:rPr lang="en-US" sz="1701" b="1" dirty="0">
                <a:solidFill>
                  <a:srgbClr val="2A2742"/>
                </a:solidFill>
                <a:latin typeface="Outfit" pitchFamily="34" charset="0"/>
                <a:ea typeface="Outfit" pitchFamily="34" charset="-122"/>
                <a:cs typeface="Outfit" pitchFamily="34" charset="-120"/>
              </a:rPr>
              <a:t>Transportation, Distribution and Logistics</a:t>
            </a:r>
            <a:endParaRPr lang="en-US" sz="1701" dirty="0"/>
          </a:p>
        </p:txBody>
      </p:sp>
      <p:sp>
        <p:nvSpPr>
          <p:cNvPr id="17" name="Text 9"/>
          <p:cNvSpPr/>
          <p:nvPr/>
        </p:nvSpPr>
        <p:spPr>
          <a:xfrm>
            <a:off x="604837" y="7572256"/>
            <a:ext cx="7934325" cy="276582"/>
          </a:xfrm>
          <a:prstGeom prst="rect">
            <a:avLst/>
          </a:prstGeom>
          <a:noFill/>
          <a:ln/>
        </p:spPr>
        <p:txBody>
          <a:bodyPr wrap="none" rtlCol="0" anchor="t"/>
          <a:lstStyle/>
          <a:p>
            <a:pPr marL="0" indent="0" algn="l">
              <a:lnSpc>
                <a:spcPts val="2177"/>
              </a:lnSpc>
              <a:buNone/>
            </a:pPr>
            <a:r>
              <a:rPr lang="en-US" sz="1361" dirty="0">
                <a:solidFill>
                  <a:srgbClr val="2A2742"/>
                </a:solidFill>
                <a:latin typeface="Arimo" pitchFamily="34" charset="0"/>
                <a:ea typeface="Arimo" pitchFamily="34" charset="-122"/>
                <a:cs typeface="Arimo" pitchFamily="34" charset="-120"/>
              </a:rPr>
              <a:t>Movement of goods and people, supply chain management, and warehousing.</a:t>
            </a:r>
            <a:endParaRPr lang="en-US" sz="136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75000"/>
            </a:srgbClr>
          </a:solidFill>
          <a:ln/>
        </p:spPr>
      </p:sp>
      <p:pic>
        <p:nvPicPr>
          <p:cNvPr id="4" name="Image 1" descr="preencoded.png"/>
          <p:cNvPicPr>
            <a:picLocks noChangeAspect="1"/>
          </p:cNvPicPr>
          <p:nvPr/>
        </p:nvPicPr>
        <p:blipFill>
          <a:blip r:embed="rId4"/>
          <a:stretch>
            <a:fillRect/>
          </a:stretch>
        </p:blipFill>
        <p:spPr>
          <a:xfrm>
            <a:off x="0" y="0"/>
            <a:ext cx="5486400" cy="8229600"/>
          </a:xfrm>
          <a:prstGeom prst="rect">
            <a:avLst/>
          </a:prstGeom>
        </p:spPr>
      </p:pic>
      <p:sp>
        <p:nvSpPr>
          <p:cNvPr id="5" name="Text 1"/>
          <p:cNvSpPr/>
          <p:nvPr/>
        </p:nvSpPr>
        <p:spPr>
          <a:xfrm>
            <a:off x="6188035" y="866180"/>
            <a:ext cx="7113627" cy="626507"/>
          </a:xfrm>
          <a:prstGeom prst="rect">
            <a:avLst/>
          </a:prstGeom>
          <a:noFill/>
          <a:ln/>
        </p:spPr>
        <p:txBody>
          <a:bodyPr wrap="none" rtlCol="0" anchor="t"/>
          <a:lstStyle/>
          <a:p>
            <a:pPr marL="0" indent="0">
              <a:lnSpc>
                <a:spcPts val="4933"/>
              </a:lnSpc>
              <a:buNone/>
            </a:pPr>
            <a:r>
              <a:rPr lang="en-US" sz="3946" b="1" dirty="0">
                <a:solidFill>
                  <a:srgbClr val="231971"/>
                </a:solidFill>
                <a:latin typeface="Outfit" pitchFamily="34" charset="0"/>
                <a:ea typeface="Outfit" pitchFamily="34" charset="-122"/>
                <a:cs typeface="Outfit" pitchFamily="34" charset="-120"/>
              </a:rPr>
              <a:t>Additional Targeted Industries</a:t>
            </a:r>
            <a:endParaRPr lang="en-US" sz="3946" dirty="0"/>
          </a:p>
        </p:txBody>
      </p:sp>
      <p:pic>
        <p:nvPicPr>
          <p:cNvPr id="6" name="Image 2" descr="preencoded.png"/>
          <p:cNvPicPr>
            <a:picLocks noChangeAspect="1"/>
          </p:cNvPicPr>
          <p:nvPr/>
        </p:nvPicPr>
        <p:blipFill>
          <a:blip r:embed="rId5"/>
          <a:stretch>
            <a:fillRect/>
          </a:stretch>
        </p:blipFill>
        <p:spPr>
          <a:xfrm>
            <a:off x="6188035" y="1793319"/>
            <a:ext cx="501134" cy="501134"/>
          </a:xfrm>
          <a:prstGeom prst="rect">
            <a:avLst/>
          </a:prstGeom>
        </p:spPr>
      </p:pic>
      <p:sp>
        <p:nvSpPr>
          <p:cNvPr id="7" name="Text 2"/>
          <p:cNvSpPr/>
          <p:nvPr/>
        </p:nvSpPr>
        <p:spPr>
          <a:xfrm>
            <a:off x="6188035" y="2494836"/>
            <a:ext cx="3538776" cy="313253"/>
          </a:xfrm>
          <a:prstGeom prst="rect">
            <a:avLst/>
          </a:prstGeom>
          <a:noFill/>
          <a:ln/>
        </p:spPr>
        <p:txBody>
          <a:bodyPr wrap="none" rtlCol="0" anchor="t"/>
          <a:lstStyle/>
          <a:p>
            <a:pPr marL="0" indent="0" algn="l">
              <a:lnSpc>
                <a:spcPts val="2467"/>
              </a:lnSpc>
              <a:buNone/>
            </a:pPr>
            <a:r>
              <a:rPr lang="en-US" sz="1973" b="1" dirty="0">
                <a:solidFill>
                  <a:srgbClr val="2A2742"/>
                </a:solidFill>
                <a:latin typeface="Outfit" pitchFamily="34" charset="0"/>
                <a:ea typeface="Outfit" pitchFamily="34" charset="-122"/>
                <a:cs typeface="Outfit" pitchFamily="34" charset="-120"/>
              </a:rPr>
              <a:t>Architecture and Construction</a:t>
            </a:r>
            <a:endParaRPr lang="en-US" sz="1973" dirty="0"/>
          </a:p>
        </p:txBody>
      </p:sp>
      <p:sp>
        <p:nvSpPr>
          <p:cNvPr id="8" name="Text 3"/>
          <p:cNvSpPr/>
          <p:nvPr/>
        </p:nvSpPr>
        <p:spPr>
          <a:xfrm>
            <a:off x="6188035" y="2928342"/>
            <a:ext cx="7740729" cy="320754"/>
          </a:xfrm>
          <a:prstGeom prst="rect">
            <a:avLst/>
          </a:prstGeom>
          <a:noFill/>
          <a:ln/>
        </p:spPr>
        <p:txBody>
          <a:bodyPr wrap="none" rtlCol="0" anchor="t"/>
          <a:lstStyle/>
          <a:p>
            <a:pPr marL="0" indent="0" algn="l">
              <a:lnSpc>
                <a:spcPts val="2526"/>
              </a:lnSpc>
              <a:buNone/>
            </a:pPr>
            <a:r>
              <a:rPr lang="en-US" sz="1579" dirty="0">
                <a:solidFill>
                  <a:srgbClr val="2A2742"/>
                </a:solidFill>
                <a:latin typeface="Arimo" pitchFamily="34" charset="0"/>
                <a:ea typeface="Arimo" pitchFamily="34" charset="-122"/>
                <a:cs typeface="Arimo" pitchFamily="34" charset="-120"/>
              </a:rPr>
              <a:t>Design, planning, and building of structures and infrastructure.</a:t>
            </a:r>
            <a:endParaRPr lang="en-US" sz="1579" dirty="0"/>
          </a:p>
        </p:txBody>
      </p:sp>
      <p:pic>
        <p:nvPicPr>
          <p:cNvPr id="9" name="Image 3" descr="preencoded.png"/>
          <p:cNvPicPr>
            <a:picLocks noChangeAspect="1"/>
          </p:cNvPicPr>
          <p:nvPr/>
        </p:nvPicPr>
        <p:blipFill>
          <a:blip r:embed="rId6"/>
          <a:stretch>
            <a:fillRect/>
          </a:stretch>
        </p:blipFill>
        <p:spPr>
          <a:xfrm>
            <a:off x="6188035" y="3850481"/>
            <a:ext cx="501134" cy="501134"/>
          </a:xfrm>
          <a:prstGeom prst="rect">
            <a:avLst/>
          </a:prstGeom>
        </p:spPr>
      </p:pic>
      <p:sp>
        <p:nvSpPr>
          <p:cNvPr id="10" name="Text 4"/>
          <p:cNvSpPr/>
          <p:nvPr/>
        </p:nvSpPr>
        <p:spPr>
          <a:xfrm>
            <a:off x="6188035" y="4551998"/>
            <a:ext cx="2505908" cy="313253"/>
          </a:xfrm>
          <a:prstGeom prst="rect">
            <a:avLst/>
          </a:prstGeom>
          <a:noFill/>
          <a:ln/>
        </p:spPr>
        <p:txBody>
          <a:bodyPr wrap="none" rtlCol="0" anchor="t"/>
          <a:lstStyle/>
          <a:p>
            <a:pPr marL="0" indent="0" algn="l">
              <a:lnSpc>
                <a:spcPts val="2467"/>
              </a:lnSpc>
              <a:buNone/>
            </a:pPr>
            <a:r>
              <a:rPr lang="en-US" sz="1973" b="1" dirty="0">
                <a:solidFill>
                  <a:srgbClr val="2A2742"/>
                </a:solidFill>
                <a:latin typeface="Outfit" pitchFamily="34" charset="0"/>
                <a:ea typeface="Outfit" pitchFamily="34" charset="-122"/>
                <a:cs typeface="Outfit" pitchFamily="34" charset="-120"/>
              </a:rPr>
              <a:t>Health Science</a:t>
            </a:r>
            <a:endParaRPr lang="en-US" sz="1973" dirty="0"/>
          </a:p>
        </p:txBody>
      </p:sp>
      <p:sp>
        <p:nvSpPr>
          <p:cNvPr id="11" name="Text 5"/>
          <p:cNvSpPr/>
          <p:nvPr/>
        </p:nvSpPr>
        <p:spPr>
          <a:xfrm>
            <a:off x="6188035" y="4985504"/>
            <a:ext cx="7740729" cy="320754"/>
          </a:xfrm>
          <a:prstGeom prst="rect">
            <a:avLst/>
          </a:prstGeom>
          <a:noFill/>
          <a:ln/>
        </p:spPr>
        <p:txBody>
          <a:bodyPr wrap="none" rtlCol="0" anchor="t"/>
          <a:lstStyle/>
          <a:p>
            <a:pPr marL="0" indent="0" algn="l">
              <a:lnSpc>
                <a:spcPts val="2526"/>
              </a:lnSpc>
              <a:buNone/>
            </a:pPr>
            <a:r>
              <a:rPr lang="en-US" sz="1579" dirty="0">
                <a:solidFill>
                  <a:srgbClr val="2A2742"/>
                </a:solidFill>
                <a:latin typeface="Arimo" pitchFamily="34" charset="0"/>
                <a:ea typeface="Arimo" pitchFamily="34" charset="-122"/>
                <a:cs typeface="Arimo" pitchFamily="34" charset="-120"/>
              </a:rPr>
              <a:t>Medical and healthcare services, research, and technology.</a:t>
            </a:r>
            <a:endParaRPr lang="en-US" sz="1579" dirty="0"/>
          </a:p>
        </p:txBody>
      </p:sp>
      <p:pic>
        <p:nvPicPr>
          <p:cNvPr id="12" name="Image 4" descr="preencoded.png"/>
          <p:cNvPicPr>
            <a:picLocks noChangeAspect="1"/>
          </p:cNvPicPr>
          <p:nvPr/>
        </p:nvPicPr>
        <p:blipFill>
          <a:blip r:embed="rId7"/>
          <a:stretch>
            <a:fillRect/>
          </a:stretch>
        </p:blipFill>
        <p:spPr>
          <a:xfrm>
            <a:off x="6188035" y="5907643"/>
            <a:ext cx="501134" cy="501134"/>
          </a:xfrm>
          <a:prstGeom prst="rect">
            <a:avLst/>
          </a:prstGeom>
        </p:spPr>
      </p:pic>
      <p:sp>
        <p:nvSpPr>
          <p:cNvPr id="13" name="Text 6"/>
          <p:cNvSpPr/>
          <p:nvPr/>
        </p:nvSpPr>
        <p:spPr>
          <a:xfrm>
            <a:off x="6188035" y="6609159"/>
            <a:ext cx="2767965" cy="313253"/>
          </a:xfrm>
          <a:prstGeom prst="rect">
            <a:avLst/>
          </a:prstGeom>
          <a:noFill/>
          <a:ln/>
        </p:spPr>
        <p:txBody>
          <a:bodyPr wrap="none" rtlCol="0" anchor="t"/>
          <a:lstStyle/>
          <a:p>
            <a:pPr marL="0" indent="0" algn="l">
              <a:lnSpc>
                <a:spcPts val="2467"/>
              </a:lnSpc>
              <a:buNone/>
            </a:pPr>
            <a:r>
              <a:rPr lang="en-US" sz="1973" b="1" dirty="0">
                <a:solidFill>
                  <a:srgbClr val="2A2742"/>
                </a:solidFill>
                <a:latin typeface="Outfit" pitchFamily="34" charset="0"/>
                <a:ea typeface="Outfit" pitchFamily="34" charset="-122"/>
                <a:cs typeface="Outfit" pitchFamily="34" charset="-120"/>
              </a:rPr>
              <a:t>Hospitality and Tourism</a:t>
            </a:r>
            <a:endParaRPr lang="en-US" sz="1973" dirty="0"/>
          </a:p>
        </p:txBody>
      </p:sp>
      <p:sp>
        <p:nvSpPr>
          <p:cNvPr id="14" name="Text 7"/>
          <p:cNvSpPr/>
          <p:nvPr/>
        </p:nvSpPr>
        <p:spPr>
          <a:xfrm>
            <a:off x="6188035" y="7042666"/>
            <a:ext cx="7740729" cy="320754"/>
          </a:xfrm>
          <a:prstGeom prst="rect">
            <a:avLst/>
          </a:prstGeom>
          <a:noFill/>
          <a:ln/>
        </p:spPr>
        <p:txBody>
          <a:bodyPr wrap="none" rtlCol="0" anchor="t"/>
          <a:lstStyle/>
          <a:p>
            <a:pPr marL="0" indent="0" algn="l">
              <a:lnSpc>
                <a:spcPts val="2526"/>
              </a:lnSpc>
              <a:buNone/>
            </a:pPr>
            <a:r>
              <a:rPr lang="en-US" sz="1579" dirty="0">
                <a:solidFill>
                  <a:srgbClr val="2A2742"/>
                </a:solidFill>
                <a:latin typeface="Arimo" pitchFamily="34" charset="0"/>
                <a:ea typeface="Arimo" pitchFamily="34" charset="-122"/>
                <a:cs typeface="Arimo" pitchFamily="34" charset="-120"/>
              </a:rPr>
              <a:t>Services related to travel, accommodation, and leisure activities.</a:t>
            </a:r>
            <a:endParaRPr lang="en-US" sz="1579"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52569ECEA4A742A2C5974F57977DA4" ma:contentTypeVersion="5" ma:contentTypeDescription="Create a new document." ma:contentTypeScope="" ma:versionID="79c9f2753a94edf9e8c03015e3e7977f">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7C52E5E-EBFC-4C44-A795-11D940CA0EF2}"/>
</file>

<file path=customXml/itemProps2.xml><?xml version="1.0" encoding="utf-8"?>
<ds:datastoreItem xmlns:ds="http://schemas.openxmlformats.org/officeDocument/2006/customXml" ds:itemID="{5C0AF573-5E42-4F63-B0D4-148F4B931295}"/>
</file>

<file path=customXml/itemProps3.xml><?xml version="1.0" encoding="utf-8"?>
<ds:datastoreItem xmlns:ds="http://schemas.openxmlformats.org/officeDocument/2006/customXml" ds:itemID="{FDC84E85-FD56-4893-AF59-89EE18841159}"/>
</file>

<file path=docProps/app.xml><?xml version="1.0" encoding="utf-8"?>
<Properties xmlns="http://schemas.openxmlformats.org/officeDocument/2006/extended-properties" xmlns:vt="http://schemas.openxmlformats.org/officeDocument/2006/docPropsVTypes">
  <TotalTime>1531</TotalTime>
  <Words>2980</Words>
  <Application>Microsoft Office PowerPoint</Application>
  <PresentationFormat>Custom</PresentationFormat>
  <Paragraphs>412</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Arimo</vt:lpstr>
      <vt:lpstr>Calibri</vt:lpstr>
      <vt:lpstr>Outfit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Stone, Tammy</cp:lastModifiedBy>
  <cp:revision>5</cp:revision>
  <dcterms:created xsi:type="dcterms:W3CDTF">2024-08-14T18:32:59Z</dcterms:created>
  <dcterms:modified xsi:type="dcterms:W3CDTF">2024-08-15T20:08:51Z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0x010100CE52569ECEA4A742A2C5974F57977DA4</vt:lpwstr>
  </property>
</Properties>
</file>