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5" r:id="rId4"/>
  </p:sldMasterIdLst>
  <p:notesMasterIdLst>
    <p:notesMasterId r:id="rId39"/>
  </p:notesMasterIdLst>
  <p:handoutMasterIdLst>
    <p:handoutMasterId r:id="rId40"/>
  </p:handoutMasterIdLst>
  <p:sldIdLst>
    <p:sldId id="261" r:id="rId5"/>
    <p:sldId id="470" r:id="rId6"/>
    <p:sldId id="436" r:id="rId7"/>
    <p:sldId id="492" r:id="rId8"/>
    <p:sldId id="576" r:id="rId9"/>
    <p:sldId id="594" r:id="rId10"/>
    <p:sldId id="493" r:id="rId11"/>
    <p:sldId id="606" r:id="rId12"/>
    <p:sldId id="597" r:id="rId13"/>
    <p:sldId id="494" r:id="rId14"/>
    <p:sldId id="579" r:id="rId15"/>
    <p:sldId id="598" r:id="rId16"/>
    <p:sldId id="599" r:id="rId17"/>
    <p:sldId id="495" r:id="rId18"/>
    <p:sldId id="605" r:id="rId19"/>
    <p:sldId id="601" r:id="rId20"/>
    <p:sldId id="602" r:id="rId21"/>
    <p:sldId id="583" r:id="rId22"/>
    <p:sldId id="603" r:id="rId23"/>
    <p:sldId id="604" r:id="rId24"/>
    <p:sldId id="496" r:id="rId25"/>
    <p:sldId id="607" r:id="rId26"/>
    <p:sldId id="569" r:id="rId27"/>
    <p:sldId id="567" r:id="rId28"/>
    <p:sldId id="571" r:id="rId29"/>
    <p:sldId id="574" r:id="rId30"/>
    <p:sldId id="585" r:id="rId31"/>
    <p:sldId id="588" r:id="rId32"/>
    <p:sldId id="482" r:id="rId33"/>
    <p:sldId id="502" r:id="rId34"/>
    <p:sldId id="447" r:id="rId35"/>
    <p:sldId id="471" r:id="rId36"/>
    <p:sldId id="300" r:id="rId37"/>
    <p:sldId id="295" r:id="rId38"/>
  </p:sldIdLst>
  <p:sldSz cx="12192000" cy="6858000"/>
  <p:notesSz cx="7315200" cy="96012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ry, Paula" initials="BP" lastIdx="1" clrIdx="0">
    <p:extLst>
      <p:ext uri="{19B8F6BF-5375-455C-9EA6-DF929625EA0E}">
        <p15:presenceInfo xmlns:p15="http://schemas.microsoft.com/office/powerpoint/2012/main" userId="S::Paula.Barry@Illinois.gov::a2bf69ae-3b95-4e1f-92d6-450658beca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4900"/>
    <a:srgbClr val="893700"/>
    <a:srgbClr val="172169"/>
    <a:srgbClr val="60106A"/>
    <a:srgbClr val="C2C3C5"/>
    <a:srgbClr val="1721C5"/>
    <a:srgbClr val="F68026"/>
    <a:srgbClr val="D04C26"/>
    <a:srgbClr val="0563C1"/>
    <a:srgbClr val="595A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DE4FFB-8377-944F-B130-972F56BFB77D}" v="3" dt="2026-08-18T15:25:32.115"/>
    <p1510:client id="{79EF48F3-7121-43D1-BED3-1C88EE445B32}" v="1" dt="2026-08-18T14:45:36.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snapToObjects="1">
      <p:cViewPr varScale="1">
        <p:scale>
          <a:sx n="104" d="100"/>
          <a:sy n="104" d="100"/>
        </p:scale>
        <p:origin x="870" y="96"/>
      </p:cViewPr>
      <p:guideLst>
        <p:guide orient="horz" pos="2160"/>
        <p:guide pos="3840"/>
      </p:guideLst>
    </p:cSldViewPr>
  </p:slideViewPr>
  <p:notesTextViewPr>
    <p:cViewPr>
      <p:scale>
        <a:sx n="3" d="2"/>
        <a:sy n="3" d="2"/>
      </p:scale>
      <p:origin x="0" y="0"/>
    </p:cViewPr>
  </p:notesTextViewPr>
  <p:sorterViewPr>
    <p:cViewPr>
      <p:scale>
        <a:sx n="60" d="100"/>
        <a:sy n="60" d="100"/>
      </p:scale>
      <p:origin x="0" y="0"/>
    </p:cViewPr>
  </p:sorterViewPr>
  <p:notesViewPr>
    <p:cSldViewPr snapToGrid="0" snapToObjects="1">
      <p:cViewPr varScale="1">
        <p:scale>
          <a:sx n="64" d="100"/>
          <a:sy n="64" d="100"/>
        </p:scale>
        <p:origin x="326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3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3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3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3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3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3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F5E262-5B66-4A5C-AA37-85465562B386}" type="doc">
      <dgm:prSet loTypeId="urn:microsoft.com/office/officeart/2005/8/layout/radial5" loCatId="cycle" qsTypeId="urn:microsoft.com/office/officeart/2005/8/quickstyle/simple4#1" qsCatId="simple" csTypeId="urn:microsoft.com/office/officeart/2005/8/colors/colorful1#1" csCatId="colorful" phldr="1"/>
      <dgm:spPr/>
      <dgm:t>
        <a:bodyPr/>
        <a:lstStyle/>
        <a:p>
          <a:endParaRPr lang="en-US"/>
        </a:p>
      </dgm:t>
    </dgm:pt>
    <dgm:pt modelId="{2536341E-55A9-49C0-8CFE-08BD27F9A7A7}">
      <dgm:prSet phldrT="[Text]"/>
      <dgm:spPr>
        <a:scene3d>
          <a:camera prst="orthographicFront"/>
          <a:lightRig rig="threePt" dir="t"/>
        </a:scene3d>
        <a:sp3d>
          <a:bevelT/>
        </a:sp3d>
      </dgm:spPr>
      <dgm:t>
        <a:bodyPr/>
        <a:lstStyle/>
        <a:p>
          <a:r>
            <a:rPr lang="en-US">
              <a:latin typeface="Trebuchet MS" panose="020B0603020202020204" pitchFamily="34" charset="0"/>
            </a:rPr>
            <a:t>One stop partners</a:t>
          </a:r>
        </a:p>
      </dgm:t>
    </dgm:pt>
    <dgm:pt modelId="{9AFEAF7E-D019-4314-940C-C7529935DF28}" type="parTrans" cxnId="{EA022B0F-1545-4F7B-AC5B-40B5C6450980}">
      <dgm:prSet/>
      <dgm:spPr/>
      <dgm:t>
        <a:bodyPr/>
        <a:lstStyle/>
        <a:p>
          <a:endParaRPr lang="en-US"/>
        </a:p>
      </dgm:t>
    </dgm:pt>
    <dgm:pt modelId="{6FD29A12-7567-4DEA-8179-36D9EE9C042D}" type="sibTrans" cxnId="{EA022B0F-1545-4F7B-AC5B-40B5C6450980}">
      <dgm:prSet/>
      <dgm:spPr/>
      <dgm:t>
        <a:bodyPr/>
        <a:lstStyle/>
        <a:p>
          <a:endParaRPr lang="en-US"/>
        </a:p>
      </dgm:t>
    </dgm:pt>
    <dgm:pt modelId="{127C7BD3-ECAB-45C6-9422-9B96DD8DD161}">
      <dgm:prSet phldrT="[Text]" custT="1"/>
      <dgm:spPr>
        <a:scene3d>
          <a:camera prst="orthographicFront"/>
          <a:lightRig rig="threePt" dir="t"/>
        </a:scene3d>
        <a:sp3d>
          <a:bevelT/>
        </a:sp3d>
      </dgm:spPr>
      <dgm:t>
        <a:bodyPr/>
        <a:lstStyle/>
        <a:p>
          <a:r>
            <a:rPr lang="en-US" sz="1000">
              <a:solidFill>
                <a:schemeClr val="bg1"/>
              </a:solidFill>
              <a:latin typeface="Segoe UI" panose="020B0502040204020203" pitchFamily="34" charset="0"/>
              <a:ea typeface="Segoe UI" panose="020B0502040204020203" pitchFamily="34" charset="0"/>
              <a:cs typeface="Segoe UI" panose="020B0502040204020203" pitchFamily="34" charset="0"/>
            </a:rPr>
            <a:t>SCSEP</a:t>
          </a:r>
        </a:p>
      </dgm:t>
    </dgm:pt>
    <dgm:pt modelId="{03AA70BA-4149-4B54-A828-047CD02ED1D0}" type="parTrans" cxnId="{D4285FCB-2C7B-450F-8F09-1FBE5074D849}">
      <dgm:prSet/>
      <dgm:spPr>
        <a:scene3d>
          <a:camera prst="orthographicFront"/>
          <a:lightRig rig="threePt" dir="t"/>
        </a:scene3d>
        <a:sp3d>
          <a:bevelT/>
        </a:sp3d>
      </dgm:spPr>
      <dgm:t>
        <a:bodyPr/>
        <a:lstStyle/>
        <a:p>
          <a:endParaRPr lang="en-US"/>
        </a:p>
      </dgm:t>
    </dgm:pt>
    <dgm:pt modelId="{81801F29-8F08-4322-8F7C-2700257FCF0B}" type="sibTrans" cxnId="{D4285FCB-2C7B-450F-8F09-1FBE5074D849}">
      <dgm:prSet/>
      <dgm:spPr/>
      <dgm:t>
        <a:bodyPr/>
        <a:lstStyle/>
        <a:p>
          <a:endParaRPr lang="en-US"/>
        </a:p>
      </dgm:t>
    </dgm:pt>
    <dgm:pt modelId="{52438EDE-85BE-4D60-8276-A2F55E048D38}">
      <dgm:prSet phldrT="[Text]" custT="1"/>
      <dgm:spPr>
        <a:scene3d>
          <a:camera prst="orthographicFront"/>
          <a:lightRig rig="threePt" dir="t"/>
        </a:scene3d>
        <a:sp3d>
          <a:bevelT/>
        </a:sp3d>
      </dgm:spPr>
      <dgm:t>
        <a:bodyPr/>
        <a:lstStyle/>
        <a:p>
          <a:r>
            <a:rPr lang="en-US" sz="1000">
              <a:solidFill>
                <a:schemeClr val="bg1"/>
              </a:solidFill>
              <a:latin typeface="Segoe UI" panose="020B0502040204020203" pitchFamily="34" charset="0"/>
              <a:ea typeface="Segoe UI" panose="020B0502040204020203" pitchFamily="34" charset="0"/>
              <a:cs typeface="Segoe UI" panose="020B0502040204020203" pitchFamily="34" charset="0"/>
            </a:rPr>
            <a:t>CTE</a:t>
          </a:r>
        </a:p>
      </dgm:t>
    </dgm:pt>
    <dgm:pt modelId="{C219F4E5-F3A0-439C-9A27-E1E58ABD08D8}" type="parTrans" cxnId="{2318EC47-0AE2-44C1-ADFB-1CAD2AB9C756}">
      <dgm:prSet/>
      <dgm:spPr>
        <a:scene3d>
          <a:camera prst="orthographicFront"/>
          <a:lightRig rig="threePt" dir="t"/>
        </a:scene3d>
        <a:sp3d>
          <a:bevelT/>
        </a:sp3d>
      </dgm:spPr>
      <dgm:t>
        <a:bodyPr/>
        <a:lstStyle/>
        <a:p>
          <a:endParaRPr lang="en-US"/>
        </a:p>
      </dgm:t>
    </dgm:pt>
    <dgm:pt modelId="{A1763A87-9009-43CD-A835-EF4B9FF17230}" type="sibTrans" cxnId="{2318EC47-0AE2-44C1-ADFB-1CAD2AB9C756}">
      <dgm:prSet/>
      <dgm:spPr/>
      <dgm:t>
        <a:bodyPr/>
        <a:lstStyle/>
        <a:p>
          <a:endParaRPr lang="en-US"/>
        </a:p>
      </dgm:t>
    </dgm:pt>
    <dgm:pt modelId="{06B4F0A8-A549-4D30-A0F6-A226A038A806}">
      <dgm:prSet phldrT="[Text]" custT="1"/>
      <dgm:spPr>
        <a:scene3d>
          <a:camera prst="orthographicFront"/>
          <a:lightRig rig="threePt" dir="t"/>
        </a:scene3d>
        <a:sp3d>
          <a:bevelT/>
        </a:sp3d>
      </dgm:spPr>
      <dgm:t>
        <a:bodyPr/>
        <a:lstStyle/>
        <a:p>
          <a:r>
            <a:rPr lang="en-US" sz="1000">
              <a:solidFill>
                <a:schemeClr val="bg1"/>
              </a:solidFill>
              <a:latin typeface="Segoe UI" panose="020B0502040204020203" pitchFamily="34" charset="0"/>
              <a:ea typeface="Segoe UI" panose="020B0502040204020203" pitchFamily="34" charset="0"/>
              <a:cs typeface="Segoe UI" panose="020B0502040204020203" pitchFamily="34" charset="0"/>
            </a:rPr>
            <a:t>TAA</a:t>
          </a:r>
        </a:p>
      </dgm:t>
    </dgm:pt>
    <dgm:pt modelId="{D8BA3E48-96DE-4C69-8D00-27164DD13F8C}" type="parTrans" cxnId="{6CAFC08D-8AF9-4369-AA7B-65714870F318}">
      <dgm:prSet/>
      <dgm:spPr>
        <a:scene3d>
          <a:camera prst="orthographicFront"/>
          <a:lightRig rig="threePt" dir="t"/>
        </a:scene3d>
        <a:sp3d>
          <a:bevelT/>
        </a:sp3d>
      </dgm:spPr>
      <dgm:t>
        <a:bodyPr/>
        <a:lstStyle/>
        <a:p>
          <a:endParaRPr lang="en-US"/>
        </a:p>
      </dgm:t>
    </dgm:pt>
    <dgm:pt modelId="{0B917BC9-6547-4FA9-B887-D2EA0CE30F52}" type="sibTrans" cxnId="{6CAFC08D-8AF9-4369-AA7B-65714870F318}">
      <dgm:prSet/>
      <dgm:spPr/>
      <dgm:t>
        <a:bodyPr/>
        <a:lstStyle/>
        <a:p>
          <a:endParaRPr lang="en-US"/>
        </a:p>
      </dgm:t>
    </dgm:pt>
    <dgm:pt modelId="{F13696F4-6FEC-4BA6-934D-993106D4BFA1}">
      <dgm:prSet phldrT="[Text]" custT="1"/>
      <dgm:spPr>
        <a:scene3d>
          <a:camera prst="orthographicFront"/>
          <a:lightRig rig="threePt" dir="t"/>
        </a:scene3d>
        <a:sp3d>
          <a:bevelT/>
        </a:sp3d>
      </dgm:spPr>
      <dgm:t>
        <a:bodyPr/>
        <a:lstStyle/>
        <a:p>
          <a:r>
            <a:rPr lang="en-US" sz="1000">
              <a:solidFill>
                <a:schemeClr val="bg1"/>
              </a:solidFill>
            </a:rPr>
            <a:t>Veterans</a:t>
          </a:r>
        </a:p>
      </dgm:t>
    </dgm:pt>
    <dgm:pt modelId="{48A70E00-9881-40FD-9BBE-1A6FC8B38DC7}" type="parTrans" cxnId="{898BC9B4-452E-4270-9C49-BF49F6962C4A}">
      <dgm:prSet/>
      <dgm:spPr>
        <a:scene3d>
          <a:camera prst="orthographicFront"/>
          <a:lightRig rig="threePt" dir="t"/>
        </a:scene3d>
        <a:sp3d>
          <a:bevelT/>
        </a:sp3d>
      </dgm:spPr>
      <dgm:t>
        <a:bodyPr/>
        <a:lstStyle/>
        <a:p>
          <a:endParaRPr lang="en-US"/>
        </a:p>
      </dgm:t>
    </dgm:pt>
    <dgm:pt modelId="{4812E2E0-C845-4E3F-92BD-92EE7A8E8489}" type="sibTrans" cxnId="{898BC9B4-452E-4270-9C49-BF49F6962C4A}">
      <dgm:prSet/>
      <dgm:spPr/>
      <dgm:t>
        <a:bodyPr/>
        <a:lstStyle/>
        <a:p>
          <a:endParaRPr lang="en-US"/>
        </a:p>
      </dgm:t>
    </dgm:pt>
    <dgm:pt modelId="{64B8080B-2B44-4506-BA2C-0B3D94E8AA91}">
      <dgm:prSet phldrT="[Text]" custT="1"/>
      <dgm:spPr>
        <a:scene3d>
          <a:camera prst="orthographicFront"/>
          <a:lightRig rig="threePt" dir="t"/>
        </a:scene3d>
        <a:sp3d>
          <a:bevelT/>
        </a:sp3d>
      </dgm:spPr>
      <dgm:t>
        <a:bodyPr/>
        <a:lstStyle/>
        <a:p>
          <a:r>
            <a:rPr lang="en-US" sz="1000">
              <a:solidFill>
                <a:schemeClr val="bg1"/>
              </a:solidFill>
            </a:rPr>
            <a:t>CSBG</a:t>
          </a:r>
        </a:p>
      </dgm:t>
    </dgm:pt>
    <dgm:pt modelId="{4C349CC8-C5F4-46ED-A143-FE325856805E}" type="parTrans" cxnId="{D42DCA1E-2361-4D05-9BD5-3B5A138C8B47}">
      <dgm:prSet/>
      <dgm:spPr>
        <a:scene3d>
          <a:camera prst="orthographicFront"/>
          <a:lightRig rig="threePt" dir="t"/>
        </a:scene3d>
        <a:sp3d>
          <a:bevelT/>
        </a:sp3d>
      </dgm:spPr>
      <dgm:t>
        <a:bodyPr/>
        <a:lstStyle/>
        <a:p>
          <a:endParaRPr lang="en-US"/>
        </a:p>
      </dgm:t>
    </dgm:pt>
    <dgm:pt modelId="{7426D481-DB95-4E6A-B515-6845D4660C83}" type="sibTrans" cxnId="{D42DCA1E-2361-4D05-9BD5-3B5A138C8B47}">
      <dgm:prSet/>
      <dgm:spPr/>
      <dgm:t>
        <a:bodyPr/>
        <a:lstStyle/>
        <a:p>
          <a:endParaRPr lang="en-US"/>
        </a:p>
      </dgm:t>
    </dgm:pt>
    <dgm:pt modelId="{2B8DB790-6546-41E0-9A64-35DABC67722D}">
      <dgm:prSet phldrT="[Text]" custT="1"/>
      <dgm:spPr>
        <a:scene3d>
          <a:camera prst="orthographicFront"/>
          <a:lightRig rig="threePt" dir="t"/>
        </a:scene3d>
        <a:sp3d>
          <a:bevelT/>
        </a:sp3d>
      </dgm:spPr>
      <dgm:t>
        <a:bodyPr/>
        <a:lstStyle/>
        <a:p>
          <a:r>
            <a:rPr lang="en-US" sz="1000">
              <a:solidFill>
                <a:schemeClr val="bg1"/>
              </a:solidFill>
            </a:rPr>
            <a:t>HUD</a:t>
          </a:r>
        </a:p>
      </dgm:t>
    </dgm:pt>
    <dgm:pt modelId="{D081157A-E1C6-4731-B1EF-8D720CD4E4DD}" type="parTrans" cxnId="{7288DDC3-1A44-4B2C-A67C-23845DF6C6FC}">
      <dgm:prSet/>
      <dgm:spPr>
        <a:scene3d>
          <a:camera prst="orthographicFront"/>
          <a:lightRig rig="threePt" dir="t"/>
        </a:scene3d>
        <a:sp3d>
          <a:bevelT/>
        </a:sp3d>
      </dgm:spPr>
      <dgm:t>
        <a:bodyPr/>
        <a:lstStyle/>
        <a:p>
          <a:endParaRPr lang="en-US"/>
        </a:p>
      </dgm:t>
    </dgm:pt>
    <dgm:pt modelId="{6F575E45-1E59-445D-A497-F28332FB02A8}" type="sibTrans" cxnId="{7288DDC3-1A44-4B2C-A67C-23845DF6C6FC}">
      <dgm:prSet/>
      <dgm:spPr/>
      <dgm:t>
        <a:bodyPr/>
        <a:lstStyle/>
        <a:p>
          <a:endParaRPr lang="en-US"/>
        </a:p>
      </dgm:t>
    </dgm:pt>
    <dgm:pt modelId="{5709C048-D861-4AA0-80FC-CE325D25976A}">
      <dgm:prSet phldrT="[Text]" custT="1"/>
      <dgm:spPr>
        <a:scene3d>
          <a:camera prst="orthographicFront"/>
          <a:lightRig rig="threePt" dir="t"/>
        </a:scene3d>
        <a:sp3d>
          <a:bevelT/>
        </a:sp3d>
      </dgm:spPr>
      <dgm:t>
        <a:bodyPr/>
        <a:lstStyle/>
        <a:p>
          <a:r>
            <a:rPr lang="en-US" sz="1000" baseline="0">
              <a:solidFill>
                <a:schemeClr val="bg1"/>
              </a:solidFill>
            </a:rPr>
            <a:t>UI</a:t>
          </a:r>
        </a:p>
      </dgm:t>
    </dgm:pt>
    <dgm:pt modelId="{2C40B688-E240-4446-BCE9-CAD370A8BDBC}" type="parTrans" cxnId="{AAB6C4D9-42CE-40DC-B3E9-DC71C7C6C4A2}">
      <dgm:prSet/>
      <dgm:spPr>
        <a:scene3d>
          <a:camera prst="orthographicFront"/>
          <a:lightRig rig="threePt" dir="t"/>
        </a:scene3d>
        <a:sp3d>
          <a:bevelT/>
        </a:sp3d>
      </dgm:spPr>
      <dgm:t>
        <a:bodyPr/>
        <a:lstStyle/>
        <a:p>
          <a:endParaRPr lang="en-US"/>
        </a:p>
      </dgm:t>
    </dgm:pt>
    <dgm:pt modelId="{7D3CD6A5-7A7B-4B5D-8878-B08187E2680F}" type="sibTrans" cxnId="{AAB6C4D9-42CE-40DC-B3E9-DC71C7C6C4A2}">
      <dgm:prSet/>
      <dgm:spPr/>
      <dgm:t>
        <a:bodyPr/>
        <a:lstStyle/>
        <a:p>
          <a:endParaRPr lang="en-US"/>
        </a:p>
      </dgm:t>
    </dgm:pt>
    <dgm:pt modelId="{6376E790-AB3E-46B2-9082-8D27408B9B16}">
      <dgm:prSet phldrT="[Text]" custT="1"/>
      <dgm:spPr>
        <a:scene3d>
          <a:camera prst="orthographicFront"/>
          <a:lightRig rig="threePt" dir="t"/>
        </a:scene3d>
        <a:sp3d>
          <a:bevelT/>
        </a:sp3d>
      </dgm:spPr>
      <dgm:t>
        <a:bodyPr/>
        <a:lstStyle/>
        <a:p>
          <a:r>
            <a:rPr lang="en-US" sz="1000" baseline="0">
              <a:solidFill>
                <a:schemeClr val="bg1"/>
              </a:solidFill>
            </a:rPr>
            <a:t>Second Chance</a:t>
          </a:r>
        </a:p>
      </dgm:t>
    </dgm:pt>
    <dgm:pt modelId="{1D2FF68F-6A51-4D56-ABAC-8F147AD75F65}" type="parTrans" cxnId="{FACD607C-A66B-4A92-A5A2-A7CC5EF92801}">
      <dgm:prSet/>
      <dgm:spPr>
        <a:scene3d>
          <a:camera prst="orthographicFront"/>
          <a:lightRig rig="threePt" dir="t"/>
        </a:scene3d>
        <a:sp3d>
          <a:bevelT/>
        </a:sp3d>
      </dgm:spPr>
      <dgm:t>
        <a:bodyPr/>
        <a:lstStyle/>
        <a:p>
          <a:endParaRPr lang="en-US"/>
        </a:p>
      </dgm:t>
    </dgm:pt>
    <dgm:pt modelId="{D972A4B9-7667-4490-9CAB-F7B9EA7D3A59}" type="sibTrans" cxnId="{FACD607C-A66B-4A92-A5A2-A7CC5EF92801}">
      <dgm:prSet/>
      <dgm:spPr/>
      <dgm:t>
        <a:bodyPr/>
        <a:lstStyle/>
        <a:p>
          <a:endParaRPr lang="en-US"/>
        </a:p>
      </dgm:t>
    </dgm:pt>
    <dgm:pt modelId="{338C7AD3-E814-4392-9E92-43ADC698AD5E}">
      <dgm:prSet phldrT="[Text]" custT="1"/>
      <dgm:spPr>
        <a:scene3d>
          <a:camera prst="orthographicFront"/>
          <a:lightRig rig="threePt" dir="t"/>
        </a:scene3d>
        <a:sp3d>
          <a:bevelT/>
        </a:sp3d>
      </dgm:spPr>
      <dgm:t>
        <a:bodyPr/>
        <a:lstStyle/>
        <a:p>
          <a:r>
            <a:rPr lang="en-US" sz="1000">
              <a:solidFill>
                <a:schemeClr val="bg1"/>
              </a:solidFill>
            </a:rPr>
            <a:t>TANF</a:t>
          </a:r>
        </a:p>
      </dgm:t>
    </dgm:pt>
    <dgm:pt modelId="{09B31505-52AE-4E4E-9C16-F3EED398FB98}" type="parTrans" cxnId="{82B78A8D-C158-48F4-9847-F2F7DA8FEDD2}">
      <dgm:prSet/>
      <dgm:spPr>
        <a:scene3d>
          <a:camera prst="orthographicFront"/>
          <a:lightRig rig="threePt" dir="t"/>
        </a:scene3d>
        <a:sp3d>
          <a:bevelT/>
        </a:sp3d>
      </dgm:spPr>
      <dgm:t>
        <a:bodyPr/>
        <a:lstStyle/>
        <a:p>
          <a:endParaRPr lang="en-US"/>
        </a:p>
      </dgm:t>
    </dgm:pt>
    <dgm:pt modelId="{89D96EA7-A3E4-41CE-98EB-A51640FF59BD}" type="sibTrans" cxnId="{82B78A8D-C158-48F4-9847-F2F7DA8FEDD2}">
      <dgm:prSet/>
      <dgm:spPr/>
      <dgm:t>
        <a:bodyPr/>
        <a:lstStyle/>
        <a:p>
          <a:endParaRPr lang="en-US"/>
        </a:p>
      </dgm:t>
    </dgm:pt>
    <dgm:pt modelId="{41E9DF87-235F-45B1-A838-B52F2B3F82AA}">
      <dgm:prSet phldrT="[Text]" custT="1"/>
      <dgm:spPr>
        <a:scene3d>
          <a:camera prst="orthographicFront"/>
          <a:lightRig rig="threePt" dir="t"/>
        </a:scene3d>
        <a:sp3d>
          <a:bevelT/>
        </a:sp3d>
      </dgm:spPr>
      <dgm:t>
        <a:bodyPr/>
        <a:lstStyle/>
        <a:p>
          <a:r>
            <a:rPr lang="en-US" sz="1000">
              <a:solidFill>
                <a:schemeClr val="bg1"/>
              </a:solidFill>
            </a:rPr>
            <a:t>Job Corps</a:t>
          </a:r>
        </a:p>
      </dgm:t>
    </dgm:pt>
    <dgm:pt modelId="{575F44A2-0177-4705-A014-6D304B42794A}" type="parTrans" cxnId="{3F2F4BCD-6BAA-4E0A-8EE2-2C4D13B1CFB5}">
      <dgm:prSet/>
      <dgm:spPr>
        <a:scene3d>
          <a:camera prst="orthographicFront"/>
          <a:lightRig rig="threePt" dir="t"/>
        </a:scene3d>
        <a:sp3d>
          <a:bevelT/>
        </a:sp3d>
      </dgm:spPr>
      <dgm:t>
        <a:bodyPr/>
        <a:lstStyle/>
        <a:p>
          <a:endParaRPr lang="en-US"/>
        </a:p>
      </dgm:t>
    </dgm:pt>
    <dgm:pt modelId="{4AF9D669-594B-473B-A660-40AE7F344717}" type="sibTrans" cxnId="{3F2F4BCD-6BAA-4E0A-8EE2-2C4D13B1CFB5}">
      <dgm:prSet/>
      <dgm:spPr/>
      <dgm:t>
        <a:bodyPr/>
        <a:lstStyle/>
        <a:p>
          <a:endParaRPr lang="en-US"/>
        </a:p>
      </dgm:t>
    </dgm:pt>
    <dgm:pt modelId="{A74DCEB0-4957-42D1-9A4E-A6BCD66B65B2}">
      <dgm:prSet phldrT="[Text]" custT="1"/>
      <dgm:spPr>
        <a:scene3d>
          <a:camera prst="orthographicFront"/>
          <a:lightRig rig="threePt" dir="t"/>
        </a:scene3d>
        <a:sp3d>
          <a:bevelT/>
        </a:sp3d>
      </dgm:spPr>
      <dgm:t>
        <a:bodyPr/>
        <a:lstStyle/>
        <a:p>
          <a:pPr>
            <a:lnSpc>
              <a:spcPct val="90000"/>
            </a:lnSpc>
          </a:pPr>
          <a:endParaRPr lang="en-US" sz="700">
            <a:solidFill>
              <a:schemeClr val="tx1"/>
            </a:solidFill>
          </a:endParaRPr>
        </a:p>
        <a:p>
          <a:pPr>
            <a:lnSpc>
              <a:spcPct val="100000"/>
            </a:lnSpc>
          </a:pPr>
          <a:r>
            <a:rPr lang="en-US" sz="900">
              <a:solidFill>
                <a:schemeClr val="bg1"/>
              </a:solidFill>
            </a:rPr>
            <a:t>Migrant</a:t>
          </a:r>
        </a:p>
        <a:p>
          <a:pPr>
            <a:lnSpc>
              <a:spcPct val="100000"/>
            </a:lnSpc>
          </a:pPr>
          <a:r>
            <a:rPr lang="en-US" sz="800">
              <a:solidFill>
                <a:schemeClr val="bg1"/>
              </a:solidFill>
            </a:rPr>
            <a:t>Farmworkers</a:t>
          </a:r>
        </a:p>
      </dgm:t>
    </dgm:pt>
    <dgm:pt modelId="{9155EB57-4F14-4789-B600-2D5410C048C8}" type="parTrans" cxnId="{B0B8D3D5-2935-454D-BC69-EFCF3CCDE9FB}">
      <dgm:prSet/>
      <dgm:spPr>
        <a:scene3d>
          <a:camera prst="orthographicFront"/>
          <a:lightRig rig="threePt" dir="t"/>
        </a:scene3d>
        <a:sp3d>
          <a:bevelT/>
        </a:sp3d>
      </dgm:spPr>
      <dgm:t>
        <a:bodyPr/>
        <a:lstStyle/>
        <a:p>
          <a:endParaRPr lang="en-US"/>
        </a:p>
      </dgm:t>
    </dgm:pt>
    <dgm:pt modelId="{8B07C3C5-FC33-4352-9ECE-1827A4FA6D94}" type="sibTrans" cxnId="{B0B8D3D5-2935-454D-BC69-EFCF3CCDE9FB}">
      <dgm:prSet/>
      <dgm:spPr/>
      <dgm:t>
        <a:bodyPr/>
        <a:lstStyle/>
        <a:p>
          <a:endParaRPr lang="en-US"/>
        </a:p>
      </dgm:t>
    </dgm:pt>
    <dgm:pt modelId="{0A55FB92-94F4-460B-A88A-E09C510CC65A}">
      <dgm:prSet phldrT="[Text]" custT="1"/>
      <dgm:spPr>
        <a:scene3d>
          <a:camera prst="orthographicFront"/>
          <a:lightRig rig="threePt" dir="t"/>
        </a:scene3d>
        <a:sp3d>
          <a:bevelT/>
        </a:sp3d>
      </dgm:spPr>
      <dgm:t>
        <a:bodyPr/>
        <a:lstStyle/>
        <a:p>
          <a:r>
            <a:rPr lang="en-US" sz="1000">
              <a:solidFill>
                <a:schemeClr val="bg1"/>
              </a:solidFill>
            </a:rPr>
            <a:t>Youth</a:t>
          </a:r>
        </a:p>
        <a:p>
          <a:r>
            <a:rPr lang="en-US" sz="1000">
              <a:solidFill>
                <a:schemeClr val="bg1"/>
              </a:solidFill>
            </a:rPr>
            <a:t>Build</a:t>
          </a:r>
        </a:p>
      </dgm:t>
    </dgm:pt>
    <dgm:pt modelId="{3622E608-467E-475A-8995-EA693DF7EC8D}" type="parTrans" cxnId="{57805165-95DC-4677-B83D-A123631ADF43}">
      <dgm:prSet/>
      <dgm:spPr>
        <a:scene3d>
          <a:camera prst="orthographicFront"/>
          <a:lightRig rig="threePt" dir="t"/>
        </a:scene3d>
        <a:sp3d>
          <a:bevelT/>
        </a:sp3d>
      </dgm:spPr>
      <dgm:t>
        <a:bodyPr/>
        <a:lstStyle/>
        <a:p>
          <a:endParaRPr lang="en-US"/>
        </a:p>
      </dgm:t>
    </dgm:pt>
    <dgm:pt modelId="{B40CC2FC-E0B3-4DFD-AABC-7780AC460120}" type="sibTrans" cxnId="{57805165-95DC-4677-B83D-A123631ADF43}">
      <dgm:prSet/>
      <dgm:spPr/>
      <dgm:t>
        <a:bodyPr/>
        <a:lstStyle/>
        <a:p>
          <a:endParaRPr lang="en-US"/>
        </a:p>
      </dgm:t>
    </dgm:pt>
    <dgm:pt modelId="{52B4C3C6-6C7F-4FDF-B452-B5A75DFCF1C7}">
      <dgm:prSet phldrT="[Text]"/>
      <dgm:spPr>
        <a:scene3d>
          <a:camera prst="orthographicFront"/>
          <a:lightRig rig="threePt" dir="t"/>
        </a:scene3d>
        <a:sp3d>
          <a:bevelT/>
        </a:sp3d>
      </dgm:spPr>
      <dgm:t>
        <a:bodyPr/>
        <a:lstStyle/>
        <a:p>
          <a:r>
            <a:rPr lang="en-US" err="1"/>
            <a:t>Voc</a:t>
          </a:r>
          <a:r>
            <a:rPr lang="en-US"/>
            <a:t> Rehab</a:t>
          </a:r>
        </a:p>
      </dgm:t>
    </dgm:pt>
    <dgm:pt modelId="{3B845498-8BBD-474B-906D-2C14ED9395A3}" type="parTrans" cxnId="{24BD1417-9B26-4F38-81A7-4BE7277BE067}">
      <dgm:prSet/>
      <dgm:spPr>
        <a:scene3d>
          <a:camera prst="orthographicFront"/>
          <a:lightRig rig="threePt" dir="t"/>
        </a:scene3d>
        <a:sp3d>
          <a:bevelT/>
        </a:sp3d>
      </dgm:spPr>
      <dgm:t>
        <a:bodyPr/>
        <a:lstStyle/>
        <a:p>
          <a:endParaRPr lang="en-US"/>
        </a:p>
      </dgm:t>
    </dgm:pt>
    <dgm:pt modelId="{93C3CE9E-2655-4A9D-8D42-6917826347FB}" type="sibTrans" cxnId="{24BD1417-9B26-4F38-81A7-4BE7277BE067}">
      <dgm:prSet/>
      <dgm:spPr/>
      <dgm:t>
        <a:bodyPr/>
        <a:lstStyle/>
        <a:p>
          <a:endParaRPr lang="en-US"/>
        </a:p>
      </dgm:t>
    </dgm:pt>
    <dgm:pt modelId="{6373F314-78B2-4EAF-866B-0868FF52C009}">
      <dgm:prSet phldrT="[Text]"/>
      <dgm:spPr>
        <a:scene3d>
          <a:camera prst="orthographicFront"/>
          <a:lightRig rig="threePt" dir="t"/>
        </a:scene3d>
        <a:sp3d>
          <a:bevelT/>
        </a:sp3d>
      </dgm:spPr>
      <dgm:t>
        <a:bodyPr/>
        <a:lstStyle/>
        <a:p>
          <a:r>
            <a:rPr lang="en-US"/>
            <a:t>Wagner Peyser</a:t>
          </a:r>
        </a:p>
      </dgm:t>
    </dgm:pt>
    <dgm:pt modelId="{B848C1E7-541C-4B73-910B-94A9CE8F57B7}" type="parTrans" cxnId="{460AF8A6-331B-4E14-9D35-7C780D024105}">
      <dgm:prSet/>
      <dgm:spPr>
        <a:scene3d>
          <a:camera prst="orthographicFront"/>
          <a:lightRig rig="threePt" dir="t"/>
        </a:scene3d>
        <a:sp3d>
          <a:bevelT/>
        </a:sp3d>
      </dgm:spPr>
      <dgm:t>
        <a:bodyPr/>
        <a:lstStyle/>
        <a:p>
          <a:endParaRPr lang="en-US"/>
        </a:p>
      </dgm:t>
    </dgm:pt>
    <dgm:pt modelId="{63DE24D3-8D64-4704-831E-B2662201022B}" type="sibTrans" cxnId="{460AF8A6-331B-4E14-9D35-7C780D024105}">
      <dgm:prSet/>
      <dgm:spPr/>
      <dgm:t>
        <a:bodyPr/>
        <a:lstStyle/>
        <a:p>
          <a:endParaRPr lang="en-US"/>
        </a:p>
      </dgm:t>
    </dgm:pt>
    <dgm:pt modelId="{37BF4C70-220B-4500-93E9-C1BFD6EF5E81}">
      <dgm:prSet phldrT="[Text]"/>
      <dgm:spPr>
        <a:scene3d>
          <a:camera prst="orthographicFront"/>
          <a:lightRig rig="threePt" dir="t"/>
        </a:scene3d>
        <a:sp3d>
          <a:bevelT/>
        </a:sp3d>
      </dgm:spPr>
      <dgm:t>
        <a:bodyPr/>
        <a:lstStyle/>
        <a:p>
          <a:r>
            <a:rPr lang="en-US"/>
            <a:t>Adult Ed</a:t>
          </a:r>
        </a:p>
      </dgm:t>
    </dgm:pt>
    <dgm:pt modelId="{4C773FB6-0125-415C-9CED-54D4C74ED6D2}" type="parTrans" cxnId="{269DE40C-790C-4068-83A0-D2BE109CF460}">
      <dgm:prSet/>
      <dgm:spPr>
        <a:scene3d>
          <a:camera prst="orthographicFront"/>
          <a:lightRig rig="threePt" dir="t"/>
        </a:scene3d>
        <a:sp3d>
          <a:bevelT/>
        </a:sp3d>
      </dgm:spPr>
      <dgm:t>
        <a:bodyPr/>
        <a:lstStyle/>
        <a:p>
          <a:endParaRPr lang="en-US"/>
        </a:p>
      </dgm:t>
    </dgm:pt>
    <dgm:pt modelId="{E563F5BB-CC64-4077-A045-5B67C479D6E6}" type="sibTrans" cxnId="{269DE40C-790C-4068-83A0-D2BE109CF460}">
      <dgm:prSet/>
      <dgm:spPr/>
      <dgm:t>
        <a:bodyPr/>
        <a:lstStyle/>
        <a:p>
          <a:endParaRPr lang="en-US"/>
        </a:p>
      </dgm:t>
    </dgm:pt>
    <dgm:pt modelId="{48F5E8DD-6097-4266-BEEF-7C125B636875}">
      <dgm:prSet phldrT="[Text]"/>
      <dgm:spPr>
        <a:scene3d>
          <a:camera prst="orthographicFront"/>
          <a:lightRig rig="threePt" dir="t"/>
        </a:scene3d>
        <a:sp3d>
          <a:bevelT/>
        </a:sp3d>
      </dgm:spPr>
      <dgm:t>
        <a:bodyPr/>
        <a:lstStyle/>
        <a:p>
          <a:r>
            <a:rPr lang="en-US"/>
            <a:t>Title I</a:t>
          </a:r>
        </a:p>
      </dgm:t>
    </dgm:pt>
    <dgm:pt modelId="{318FFA26-C564-422A-BD64-3BB1D37E7EB5}" type="parTrans" cxnId="{9670CB60-4E87-4806-B78E-E8955ACAAE01}">
      <dgm:prSet/>
      <dgm:spPr>
        <a:scene3d>
          <a:camera prst="orthographicFront"/>
          <a:lightRig rig="threePt" dir="t"/>
        </a:scene3d>
        <a:sp3d>
          <a:bevelT/>
        </a:sp3d>
      </dgm:spPr>
      <dgm:t>
        <a:bodyPr/>
        <a:lstStyle/>
        <a:p>
          <a:endParaRPr lang="en-US"/>
        </a:p>
      </dgm:t>
    </dgm:pt>
    <dgm:pt modelId="{4F81060A-53F7-4245-B2F8-0BA87306DDDB}" type="sibTrans" cxnId="{9670CB60-4E87-4806-B78E-E8955ACAAE01}">
      <dgm:prSet/>
      <dgm:spPr/>
      <dgm:t>
        <a:bodyPr/>
        <a:lstStyle/>
        <a:p>
          <a:endParaRPr lang="en-US"/>
        </a:p>
      </dgm:t>
    </dgm:pt>
    <dgm:pt modelId="{2616294D-8BA3-478F-88D7-A77EE826A1B0}" type="pres">
      <dgm:prSet presAssocID="{C2F5E262-5B66-4A5C-AA37-85465562B386}" presName="Name0" presStyleCnt="0">
        <dgm:presLayoutVars>
          <dgm:chMax val="1"/>
          <dgm:dir/>
          <dgm:animLvl val="ctr"/>
          <dgm:resizeHandles val="exact"/>
        </dgm:presLayoutVars>
      </dgm:prSet>
      <dgm:spPr/>
    </dgm:pt>
    <dgm:pt modelId="{4596FB45-DBDB-4CE5-AC20-749617AC94F0}" type="pres">
      <dgm:prSet presAssocID="{2536341E-55A9-49C0-8CFE-08BD27F9A7A7}" presName="centerShape" presStyleLbl="node0" presStyleIdx="0" presStyleCnt="1" custScaleX="109240" custScaleY="109240"/>
      <dgm:spPr/>
    </dgm:pt>
    <dgm:pt modelId="{7E3C9803-4D51-4439-B9CE-B8A08EF1F127}" type="pres">
      <dgm:prSet presAssocID="{318FFA26-C564-422A-BD64-3BB1D37E7EB5}" presName="parTrans" presStyleLbl="sibTrans2D1" presStyleIdx="0" presStyleCnt="16"/>
      <dgm:spPr/>
    </dgm:pt>
    <dgm:pt modelId="{89544342-EEE6-4DA3-BC43-4FEF70111D2D}" type="pres">
      <dgm:prSet presAssocID="{318FFA26-C564-422A-BD64-3BB1D37E7EB5}" presName="connectorText" presStyleLbl="sibTrans2D1" presStyleIdx="0" presStyleCnt="16"/>
      <dgm:spPr/>
    </dgm:pt>
    <dgm:pt modelId="{A817CE25-8786-436B-8ABE-252DB00381CB}" type="pres">
      <dgm:prSet presAssocID="{48F5E8DD-6097-4266-BEEF-7C125B636875}" presName="node" presStyleLbl="node1" presStyleIdx="0" presStyleCnt="16">
        <dgm:presLayoutVars>
          <dgm:bulletEnabled val="1"/>
        </dgm:presLayoutVars>
      </dgm:prSet>
      <dgm:spPr/>
    </dgm:pt>
    <dgm:pt modelId="{C264119F-744F-4FF3-8219-0978C7596C07}" type="pres">
      <dgm:prSet presAssocID="{4C773FB6-0125-415C-9CED-54D4C74ED6D2}" presName="parTrans" presStyleLbl="sibTrans2D1" presStyleIdx="1" presStyleCnt="16"/>
      <dgm:spPr/>
    </dgm:pt>
    <dgm:pt modelId="{6400B099-3957-48BE-BBA8-2017327E93B2}" type="pres">
      <dgm:prSet presAssocID="{4C773FB6-0125-415C-9CED-54D4C74ED6D2}" presName="connectorText" presStyleLbl="sibTrans2D1" presStyleIdx="1" presStyleCnt="16"/>
      <dgm:spPr/>
    </dgm:pt>
    <dgm:pt modelId="{40C852C5-9AEE-4097-9FB4-35ECF4BF711F}" type="pres">
      <dgm:prSet presAssocID="{37BF4C70-220B-4500-93E9-C1BFD6EF5E81}" presName="node" presStyleLbl="node1" presStyleIdx="1" presStyleCnt="16">
        <dgm:presLayoutVars>
          <dgm:bulletEnabled val="1"/>
        </dgm:presLayoutVars>
      </dgm:prSet>
      <dgm:spPr/>
    </dgm:pt>
    <dgm:pt modelId="{40E310AC-BAA8-4E86-BC70-0E73EE62A10A}" type="pres">
      <dgm:prSet presAssocID="{B848C1E7-541C-4B73-910B-94A9CE8F57B7}" presName="parTrans" presStyleLbl="sibTrans2D1" presStyleIdx="2" presStyleCnt="16"/>
      <dgm:spPr/>
    </dgm:pt>
    <dgm:pt modelId="{9C6F83E9-9956-45A8-A320-2C3FE1A16924}" type="pres">
      <dgm:prSet presAssocID="{B848C1E7-541C-4B73-910B-94A9CE8F57B7}" presName="connectorText" presStyleLbl="sibTrans2D1" presStyleIdx="2" presStyleCnt="16"/>
      <dgm:spPr/>
    </dgm:pt>
    <dgm:pt modelId="{EF18348C-3499-4254-8329-348A74C8E1CB}" type="pres">
      <dgm:prSet presAssocID="{6373F314-78B2-4EAF-866B-0868FF52C009}" presName="node" presStyleLbl="node1" presStyleIdx="2" presStyleCnt="16">
        <dgm:presLayoutVars>
          <dgm:bulletEnabled val="1"/>
        </dgm:presLayoutVars>
      </dgm:prSet>
      <dgm:spPr/>
    </dgm:pt>
    <dgm:pt modelId="{B2AA7D25-154A-419B-A8F2-C0414B738B62}" type="pres">
      <dgm:prSet presAssocID="{3B845498-8BBD-474B-906D-2C14ED9395A3}" presName="parTrans" presStyleLbl="sibTrans2D1" presStyleIdx="3" presStyleCnt="16"/>
      <dgm:spPr/>
    </dgm:pt>
    <dgm:pt modelId="{29A3E5DE-0A17-466A-9763-0D0B0EF635DA}" type="pres">
      <dgm:prSet presAssocID="{3B845498-8BBD-474B-906D-2C14ED9395A3}" presName="connectorText" presStyleLbl="sibTrans2D1" presStyleIdx="3" presStyleCnt="16"/>
      <dgm:spPr/>
    </dgm:pt>
    <dgm:pt modelId="{1EA8D6A4-426B-4AD8-BF8E-4AEF56F53B4E}" type="pres">
      <dgm:prSet presAssocID="{52B4C3C6-6C7F-4FDF-B452-B5A75DFCF1C7}" presName="node" presStyleLbl="node1" presStyleIdx="3" presStyleCnt="16">
        <dgm:presLayoutVars>
          <dgm:bulletEnabled val="1"/>
        </dgm:presLayoutVars>
      </dgm:prSet>
      <dgm:spPr/>
    </dgm:pt>
    <dgm:pt modelId="{406473C5-F481-4CD4-9B61-DC16FA263907}" type="pres">
      <dgm:prSet presAssocID="{C219F4E5-F3A0-439C-9A27-E1E58ABD08D8}" presName="parTrans" presStyleLbl="sibTrans2D1" presStyleIdx="4" presStyleCnt="16"/>
      <dgm:spPr/>
    </dgm:pt>
    <dgm:pt modelId="{526E18D1-BE03-474E-AA07-E898638FE971}" type="pres">
      <dgm:prSet presAssocID="{C219F4E5-F3A0-439C-9A27-E1E58ABD08D8}" presName="connectorText" presStyleLbl="sibTrans2D1" presStyleIdx="4" presStyleCnt="16"/>
      <dgm:spPr/>
    </dgm:pt>
    <dgm:pt modelId="{12466287-64C3-44EE-B40E-FCC6FCD111F7}" type="pres">
      <dgm:prSet presAssocID="{52438EDE-85BE-4D60-8276-A2F55E048D38}" presName="node" presStyleLbl="node1" presStyleIdx="4" presStyleCnt="16">
        <dgm:presLayoutVars>
          <dgm:bulletEnabled val="1"/>
        </dgm:presLayoutVars>
      </dgm:prSet>
      <dgm:spPr/>
    </dgm:pt>
    <dgm:pt modelId="{D1D73972-2C20-4D5D-8142-4555F5494880}" type="pres">
      <dgm:prSet presAssocID="{09B31505-52AE-4E4E-9C16-F3EED398FB98}" presName="parTrans" presStyleLbl="sibTrans2D1" presStyleIdx="5" presStyleCnt="16"/>
      <dgm:spPr/>
    </dgm:pt>
    <dgm:pt modelId="{73291D78-A9B0-4AC3-826B-C91EBAD14E20}" type="pres">
      <dgm:prSet presAssocID="{09B31505-52AE-4E4E-9C16-F3EED398FB98}" presName="connectorText" presStyleLbl="sibTrans2D1" presStyleIdx="5" presStyleCnt="16"/>
      <dgm:spPr/>
    </dgm:pt>
    <dgm:pt modelId="{66EF89E8-EFFD-4264-AD05-BE28809949E5}" type="pres">
      <dgm:prSet presAssocID="{338C7AD3-E814-4392-9E92-43ADC698AD5E}" presName="node" presStyleLbl="node1" presStyleIdx="5" presStyleCnt="16">
        <dgm:presLayoutVars>
          <dgm:bulletEnabled val="1"/>
        </dgm:presLayoutVars>
      </dgm:prSet>
      <dgm:spPr/>
    </dgm:pt>
    <dgm:pt modelId="{BFDBECE1-20A1-4C48-A23E-F6F1792C70CF}" type="pres">
      <dgm:prSet presAssocID="{D8BA3E48-96DE-4C69-8D00-27164DD13F8C}" presName="parTrans" presStyleLbl="sibTrans2D1" presStyleIdx="6" presStyleCnt="16"/>
      <dgm:spPr/>
    </dgm:pt>
    <dgm:pt modelId="{5A8C8198-FF07-4ADC-99D9-E1018D050298}" type="pres">
      <dgm:prSet presAssocID="{D8BA3E48-96DE-4C69-8D00-27164DD13F8C}" presName="connectorText" presStyleLbl="sibTrans2D1" presStyleIdx="6" presStyleCnt="16"/>
      <dgm:spPr/>
    </dgm:pt>
    <dgm:pt modelId="{B141C77C-F72A-47B5-91E0-5E5A1A820B11}" type="pres">
      <dgm:prSet presAssocID="{06B4F0A8-A549-4D30-A0F6-A226A038A806}" presName="node" presStyleLbl="node1" presStyleIdx="6" presStyleCnt="16">
        <dgm:presLayoutVars>
          <dgm:bulletEnabled val="1"/>
        </dgm:presLayoutVars>
      </dgm:prSet>
      <dgm:spPr/>
    </dgm:pt>
    <dgm:pt modelId="{E7EF2A46-F292-41ED-B952-EB22679A07EB}" type="pres">
      <dgm:prSet presAssocID="{2C40B688-E240-4446-BCE9-CAD370A8BDBC}" presName="parTrans" presStyleLbl="sibTrans2D1" presStyleIdx="7" presStyleCnt="16"/>
      <dgm:spPr/>
    </dgm:pt>
    <dgm:pt modelId="{93090B25-9342-48DB-A6C6-0C0B878C3B0C}" type="pres">
      <dgm:prSet presAssocID="{2C40B688-E240-4446-BCE9-CAD370A8BDBC}" presName="connectorText" presStyleLbl="sibTrans2D1" presStyleIdx="7" presStyleCnt="16"/>
      <dgm:spPr/>
    </dgm:pt>
    <dgm:pt modelId="{C29702F1-F0B4-4D9E-8098-3C1CA68209AB}" type="pres">
      <dgm:prSet presAssocID="{5709C048-D861-4AA0-80FC-CE325D25976A}" presName="node" presStyleLbl="node1" presStyleIdx="7" presStyleCnt="16">
        <dgm:presLayoutVars>
          <dgm:bulletEnabled val="1"/>
        </dgm:presLayoutVars>
      </dgm:prSet>
      <dgm:spPr/>
    </dgm:pt>
    <dgm:pt modelId="{FB9CA8B9-02EB-48B8-ACFF-8838E3F7B240}" type="pres">
      <dgm:prSet presAssocID="{48A70E00-9881-40FD-9BBE-1A6FC8B38DC7}" presName="parTrans" presStyleLbl="sibTrans2D1" presStyleIdx="8" presStyleCnt="16"/>
      <dgm:spPr/>
    </dgm:pt>
    <dgm:pt modelId="{F71F420D-88E8-4DE3-8741-053470A89CD1}" type="pres">
      <dgm:prSet presAssocID="{48A70E00-9881-40FD-9BBE-1A6FC8B38DC7}" presName="connectorText" presStyleLbl="sibTrans2D1" presStyleIdx="8" presStyleCnt="16"/>
      <dgm:spPr/>
    </dgm:pt>
    <dgm:pt modelId="{FCB0D59C-EE0D-477F-8F03-DA7F4E527057}" type="pres">
      <dgm:prSet presAssocID="{F13696F4-6FEC-4BA6-934D-993106D4BFA1}" presName="node" presStyleLbl="node1" presStyleIdx="8" presStyleCnt="16">
        <dgm:presLayoutVars>
          <dgm:bulletEnabled val="1"/>
        </dgm:presLayoutVars>
      </dgm:prSet>
      <dgm:spPr/>
    </dgm:pt>
    <dgm:pt modelId="{3920D876-E9A9-4D06-A79C-BB8C14EF4DEC}" type="pres">
      <dgm:prSet presAssocID="{4C349CC8-C5F4-46ED-A143-FE325856805E}" presName="parTrans" presStyleLbl="sibTrans2D1" presStyleIdx="9" presStyleCnt="16"/>
      <dgm:spPr/>
    </dgm:pt>
    <dgm:pt modelId="{AA348267-FD1A-4FE2-B6BD-4D18AE437E3F}" type="pres">
      <dgm:prSet presAssocID="{4C349CC8-C5F4-46ED-A143-FE325856805E}" presName="connectorText" presStyleLbl="sibTrans2D1" presStyleIdx="9" presStyleCnt="16"/>
      <dgm:spPr/>
    </dgm:pt>
    <dgm:pt modelId="{26428C2D-0017-4371-A812-644EA4503D24}" type="pres">
      <dgm:prSet presAssocID="{64B8080B-2B44-4506-BA2C-0B3D94E8AA91}" presName="node" presStyleLbl="node1" presStyleIdx="9" presStyleCnt="16">
        <dgm:presLayoutVars>
          <dgm:bulletEnabled val="1"/>
        </dgm:presLayoutVars>
      </dgm:prSet>
      <dgm:spPr/>
    </dgm:pt>
    <dgm:pt modelId="{A541D66F-3B9C-4916-A034-0845031E3050}" type="pres">
      <dgm:prSet presAssocID="{D081157A-E1C6-4731-B1EF-8D720CD4E4DD}" presName="parTrans" presStyleLbl="sibTrans2D1" presStyleIdx="10" presStyleCnt="16"/>
      <dgm:spPr/>
    </dgm:pt>
    <dgm:pt modelId="{67639E52-FE7C-429B-8FA0-2184E66F6725}" type="pres">
      <dgm:prSet presAssocID="{D081157A-E1C6-4731-B1EF-8D720CD4E4DD}" presName="connectorText" presStyleLbl="sibTrans2D1" presStyleIdx="10" presStyleCnt="16"/>
      <dgm:spPr/>
    </dgm:pt>
    <dgm:pt modelId="{09DE5545-261A-4462-A542-C03B6E803312}" type="pres">
      <dgm:prSet presAssocID="{2B8DB790-6546-41E0-9A64-35DABC67722D}" presName="node" presStyleLbl="node1" presStyleIdx="10" presStyleCnt="16">
        <dgm:presLayoutVars>
          <dgm:bulletEnabled val="1"/>
        </dgm:presLayoutVars>
      </dgm:prSet>
      <dgm:spPr/>
    </dgm:pt>
    <dgm:pt modelId="{0203157B-CA0D-46EA-8EDB-CBD5CE0F20B7}" type="pres">
      <dgm:prSet presAssocID="{9155EB57-4F14-4789-B600-2D5410C048C8}" presName="parTrans" presStyleLbl="sibTrans2D1" presStyleIdx="11" presStyleCnt="16"/>
      <dgm:spPr/>
    </dgm:pt>
    <dgm:pt modelId="{7A8C9652-F5E6-4743-844F-7A19E1D30E88}" type="pres">
      <dgm:prSet presAssocID="{9155EB57-4F14-4789-B600-2D5410C048C8}" presName="connectorText" presStyleLbl="sibTrans2D1" presStyleIdx="11" presStyleCnt="16"/>
      <dgm:spPr/>
    </dgm:pt>
    <dgm:pt modelId="{185B523A-9132-4EC8-AF07-AF34DFF6377F}" type="pres">
      <dgm:prSet presAssocID="{A74DCEB0-4957-42D1-9A4E-A6BCD66B65B2}" presName="node" presStyleLbl="node1" presStyleIdx="11" presStyleCnt="16">
        <dgm:presLayoutVars>
          <dgm:bulletEnabled val="1"/>
        </dgm:presLayoutVars>
      </dgm:prSet>
      <dgm:spPr/>
    </dgm:pt>
    <dgm:pt modelId="{17B7B04F-3A70-4FA4-A195-1B34D769C686}" type="pres">
      <dgm:prSet presAssocID="{03AA70BA-4149-4B54-A828-047CD02ED1D0}" presName="parTrans" presStyleLbl="sibTrans2D1" presStyleIdx="12" presStyleCnt="16"/>
      <dgm:spPr/>
    </dgm:pt>
    <dgm:pt modelId="{6BE5C9FA-5718-485C-8815-207229B7F2F2}" type="pres">
      <dgm:prSet presAssocID="{03AA70BA-4149-4B54-A828-047CD02ED1D0}" presName="connectorText" presStyleLbl="sibTrans2D1" presStyleIdx="12" presStyleCnt="16"/>
      <dgm:spPr/>
    </dgm:pt>
    <dgm:pt modelId="{CF86C90B-1040-4B61-9BDC-BC32AB5B5FE5}" type="pres">
      <dgm:prSet presAssocID="{127C7BD3-ECAB-45C6-9422-9B96DD8DD161}" presName="node" presStyleLbl="node1" presStyleIdx="12" presStyleCnt="16">
        <dgm:presLayoutVars>
          <dgm:bulletEnabled val="1"/>
        </dgm:presLayoutVars>
      </dgm:prSet>
      <dgm:spPr/>
    </dgm:pt>
    <dgm:pt modelId="{143B7BF4-8245-4D31-8161-8172E986853F}" type="pres">
      <dgm:prSet presAssocID="{3622E608-467E-475A-8995-EA693DF7EC8D}" presName="parTrans" presStyleLbl="sibTrans2D1" presStyleIdx="13" presStyleCnt="16"/>
      <dgm:spPr/>
    </dgm:pt>
    <dgm:pt modelId="{39DB5E6E-9FC9-4EDA-923B-9098685D45A6}" type="pres">
      <dgm:prSet presAssocID="{3622E608-467E-475A-8995-EA693DF7EC8D}" presName="connectorText" presStyleLbl="sibTrans2D1" presStyleIdx="13" presStyleCnt="16"/>
      <dgm:spPr/>
    </dgm:pt>
    <dgm:pt modelId="{1B5CECD7-A0EA-4E82-B11C-365A5197E14F}" type="pres">
      <dgm:prSet presAssocID="{0A55FB92-94F4-460B-A88A-E09C510CC65A}" presName="node" presStyleLbl="node1" presStyleIdx="13" presStyleCnt="16">
        <dgm:presLayoutVars>
          <dgm:bulletEnabled val="1"/>
        </dgm:presLayoutVars>
      </dgm:prSet>
      <dgm:spPr/>
    </dgm:pt>
    <dgm:pt modelId="{BDA76627-D092-4C1A-9B8B-0C1A0C48CC8A}" type="pres">
      <dgm:prSet presAssocID="{1D2FF68F-6A51-4D56-ABAC-8F147AD75F65}" presName="parTrans" presStyleLbl="sibTrans2D1" presStyleIdx="14" presStyleCnt="16"/>
      <dgm:spPr/>
    </dgm:pt>
    <dgm:pt modelId="{738E2087-D51D-46FD-8A4E-72DACD988EE9}" type="pres">
      <dgm:prSet presAssocID="{1D2FF68F-6A51-4D56-ABAC-8F147AD75F65}" presName="connectorText" presStyleLbl="sibTrans2D1" presStyleIdx="14" presStyleCnt="16"/>
      <dgm:spPr/>
    </dgm:pt>
    <dgm:pt modelId="{F9AF9D82-3209-4403-9388-A8B795130F73}" type="pres">
      <dgm:prSet presAssocID="{6376E790-AB3E-46B2-9082-8D27408B9B16}" presName="node" presStyleLbl="node1" presStyleIdx="14" presStyleCnt="16">
        <dgm:presLayoutVars>
          <dgm:bulletEnabled val="1"/>
        </dgm:presLayoutVars>
      </dgm:prSet>
      <dgm:spPr/>
    </dgm:pt>
    <dgm:pt modelId="{A2B5241A-BA9A-493B-8C2E-B786B6775EFB}" type="pres">
      <dgm:prSet presAssocID="{575F44A2-0177-4705-A014-6D304B42794A}" presName="parTrans" presStyleLbl="sibTrans2D1" presStyleIdx="15" presStyleCnt="16"/>
      <dgm:spPr/>
    </dgm:pt>
    <dgm:pt modelId="{701B4037-6D38-4C3A-B8E5-D8A1231E3C55}" type="pres">
      <dgm:prSet presAssocID="{575F44A2-0177-4705-A014-6D304B42794A}" presName="connectorText" presStyleLbl="sibTrans2D1" presStyleIdx="15" presStyleCnt="16"/>
      <dgm:spPr/>
    </dgm:pt>
    <dgm:pt modelId="{4F7ED69C-18CC-404C-A703-E2C1CE406900}" type="pres">
      <dgm:prSet presAssocID="{41E9DF87-235F-45B1-A838-B52F2B3F82AA}" presName="node" presStyleLbl="node1" presStyleIdx="15" presStyleCnt="16">
        <dgm:presLayoutVars>
          <dgm:bulletEnabled val="1"/>
        </dgm:presLayoutVars>
      </dgm:prSet>
      <dgm:spPr/>
    </dgm:pt>
  </dgm:ptLst>
  <dgm:cxnLst>
    <dgm:cxn modelId="{B01D9603-BAF8-4AA6-B297-F79CDE8E5806}" type="presOf" srcId="{A74DCEB0-4957-42D1-9A4E-A6BCD66B65B2}" destId="{185B523A-9132-4EC8-AF07-AF34DFF6377F}" srcOrd="0" destOrd="0" presId="urn:microsoft.com/office/officeart/2005/8/layout/radial5"/>
    <dgm:cxn modelId="{B21FB007-34B6-4032-8CCE-04BAC43CCA13}" type="presOf" srcId="{6373F314-78B2-4EAF-866B-0868FF52C009}" destId="{EF18348C-3499-4254-8329-348A74C8E1CB}" srcOrd="0" destOrd="0" presId="urn:microsoft.com/office/officeart/2005/8/layout/radial5"/>
    <dgm:cxn modelId="{062C4D09-B2DB-424D-8DA6-3D62EEB49958}" type="presOf" srcId="{2B8DB790-6546-41E0-9A64-35DABC67722D}" destId="{09DE5545-261A-4462-A542-C03B6E803312}" srcOrd="0" destOrd="0" presId="urn:microsoft.com/office/officeart/2005/8/layout/radial5"/>
    <dgm:cxn modelId="{269DE40C-790C-4068-83A0-D2BE109CF460}" srcId="{2536341E-55A9-49C0-8CFE-08BD27F9A7A7}" destId="{37BF4C70-220B-4500-93E9-C1BFD6EF5E81}" srcOrd="1" destOrd="0" parTransId="{4C773FB6-0125-415C-9CED-54D4C74ED6D2}" sibTransId="{E563F5BB-CC64-4077-A045-5B67C479D6E6}"/>
    <dgm:cxn modelId="{2668FB0E-11A2-422F-B592-11835BB50510}" type="presOf" srcId="{F13696F4-6FEC-4BA6-934D-993106D4BFA1}" destId="{FCB0D59C-EE0D-477F-8F03-DA7F4E527057}" srcOrd="0" destOrd="0" presId="urn:microsoft.com/office/officeart/2005/8/layout/radial5"/>
    <dgm:cxn modelId="{EA022B0F-1545-4F7B-AC5B-40B5C6450980}" srcId="{C2F5E262-5B66-4A5C-AA37-85465562B386}" destId="{2536341E-55A9-49C0-8CFE-08BD27F9A7A7}" srcOrd="0" destOrd="0" parTransId="{9AFEAF7E-D019-4314-940C-C7529935DF28}" sibTransId="{6FD29A12-7567-4DEA-8179-36D9EE9C042D}"/>
    <dgm:cxn modelId="{24BD1417-9B26-4F38-81A7-4BE7277BE067}" srcId="{2536341E-55A9-49C0-8CFE-08BD27F9A7A7}" destId="{52B4C3C6-6C7F-4FDF-B452-B5A75DFCF1C7}" srcOrd="3" destOrd="0" parTransId="{3B845498-8BBD-474B-906D-2C14ED9395A3}" sibTransId="{93C3CE9E-2655-4A9D-8D42-6917826347FB}"/>
    <dgm:cxn modelId="{D42DCA1E-2361-4D05-9BD5-3B5A138C8B47}" srcId="{2536341E-55A9-49C0-8CFE-08BD27F9A7A7}" destId="{64B8080B-2B44-4506-BA2C-0B3D94E8AA91}" srcOrd="9" destOrd="0" parTransId="{4C349CC8-C5F4-46ED-A143-FE325856805E}" sibTransId="{7426D481-DB95-4E6A-B515-6845D4660C83}"/>
    <dgm:cxn modelId="{49437A20-F62B-4B89-9BEB-966C745E67FF}" type="presOf" srcId="{41E9DF87-235F-45B1-A838-B52F2B3F82AA}" destId="{4F7ED69C-18CC-404C-A703-E2C1CE406900}" srcOrd="0" destOrd="0" presId="urn:microsoft.com/office/officeart/2005/8/layout/radial5"/>
    <dgm:cxn modelId="{EB331822-43A0-4791-A344-EA64DDBE2D00}" type="presOf" srcId="{575F44A2-0177-4705-A014-6D304B42794A}" destId="{A2B5241A-BA9A-493B-8C2E-B786B6775EFB}" srcOrd="0" destOrd="0" presId="urn:microsoft.com/office/officeart/2005/8/layout/radial5"/>
    <dgm:cxn modelId="{B014F529-401D-4DB5-AF0F-CFC61EB3D478}" type="presOf" srcId="{C219F4E5-F3A0-439C-9A27-E1E58ABD08D8}" destId="{526E18D1-BE03-474E-AA07-E898638FE971}" srcOrd="1" destOrd="0" presId="urn:microsoft.com/office/officeart/2005/8/layout/radial5"/>
    <dgm:cxn modelId="{F19A5B2A-DF1F-4399-8267-683AF2D6757A}" type="presOf" srcId="{2536341E-55A9-49C0-8CFE-08BD27F9A7A7}" destId="{4596FB45-DBDB-4CE5-AC20-749617AC94F0}" srcOrd="0" destOrd="0" presId="urn:microsoft.com/office/officeart/2005/8/layout/radial5"/>
    <dgm:cxn modelId="{ABE93F2E-3F4B-4710-8BC6-CD1564E7ACE8}" type="presOf" srcId="{D081157A-E1C6-4731-B1EF-8D720CD4E4DD}" destId="{67639E52-FE7C-429B-8FA0-2184E66F6725}" srcOrd="1" destOrd="0" presId="urn:microsoft.com/office/officeart/2005/8/layout/radial5"/>
    <dgm:cxn modelId="{88663339-B815-4833-A558-A36B67632025}" type="presOf" srcId="{48A70E00-9881-40FD-9BBE-1A6FC8B38DC7}" destId="{FB9CA8B9-02EB-48B8-ACFF-8838E3F7B240}" srcOrd="0" destOrd="0" presId="urn:microsoft.com/office/officeart/2005/8/layout/radial5"/>
    <dgm:cxn modelId="{760F1A3A-7ADC-42D5-ABAF-78201F29906B}" type="presOf" srcId="{09B31505-52AE-4E4E-9C16-F3EED398FB98}" destId="{D1D73972-2C20-4D5D-8142-4555F5494880}" srcOrd="0" destOrd="0" presId="urn:microsoft.com/office/officeart/2005/8/layout/radial5"/>
    <dgm:cxn modelId="{6F894B3A-020E-4245-9E97-1DEBC910DD37}" type="presOf" srcId="{4C349CC8-C5F4-46ED-A143-FE325856805E}" destId="{AA348267-FD1A-4FE2-B6BD-4D18AE437E3F}" srcOrd="1" destOrd="0" presId="urn:microsoft.com/office/officeart/2005/8/layout/radial5"/>
    <dgm:cxn modelId="{B7CFE93B-EB64-4D7A-BC3A-BDED77D6FDAA}" type="presOf" srcId="{9155EB57-4F14-4789-B600-2D5410C048C8}" destId="{7A8C9652-F5E6-4743-844F-7A19E1D30E88}" srcOrd="1" destOrd="0" presId="urn:microsoft.com/office/officeart/2005/8/layout/radial5"/>
    <dgm:cxn modelId="{7306555C-1CA9-4E38-9959-7C75FC742F9A}" type="presOf" srcId="{09B31505-52AE-4E4E-9C16-F3EED398FB98}" destId="{73291D78-A9B0-4AC3-826B-C91EBAD14E20}" srcOrd="1" destOrd="0" presId="urn:microsoft.com/office/officeart/2005/8/layout/radial5"/>
    <dgm:cxn modelId="{0AF30F5F-5344-4A13-B401-0D65266719F4}" type="presOf" srcId="{03AA70BA-4149-4B54-A828-047CD02ED1D0}" destId="{17B7B04F-3A70-4FA4-A195-1B34D769C686}" srcOrd="0" destOrd="0" presId="urn:microsoft.com/office/officeart/2005/8/layout/radial5"/>
    <dgm:cxn modelId="{9670CB60-4E87-4806-B78E-E8955ACAAE01}" srcId="{2536341E-55A9-49C0-8CFE-08BD27F9A7A7}" destId="{48F5E8DD-6097-4266-BEEF-7C125B636875}" srcOrd="0" destOrd="0" parTransId="{318FFA26-C564-422A-BD64-3BB1D37E7EB5}" sibTransId="{4F81060A-53F7-4245-B2F8-0BA87306DDDB}"/>
    <dgm:cxn modelId="{57805165-95DC-4677-B83D-A123631ADF43}" srcId="{2536341E-55A9-49C0-8CFE-08BD27F9A7A7}" destId="{0A55FB92-94F4-460B-A88A-E09C510CC65A}" srcOrd="13" destOrd="0" parTransId="{3622E608-467E-475A-8995-EA693DF7EC8D}" sibTransId="{B40CC2FC-E0B3-4DFD-AABC-7780AC460120}"/>
    <dgm:cxn modelId="{2318EC47-0AE2-44C1-ADFB-1CAD2AB9C756}" srcId="{2536341E-55A9-49C0-8CFE-08BD27F9A7A7}" destId="{52438EDE-85BE-4D60-8276-A2F55E048D38}" srcOrd="4" destOrd="0" parTransId="{C219F4E5-F3A0-439C-9A27-E1E58ABD08D8}" sibTransId="{A1763A87-9009-43CD-A835-EF4B9FF17230}"/>
    <dgm:cxn modelId="{1B6D1C6C-AB7E-4D6C-8803-712072F75C48}" type="presOf" srcId="{2C40B688-E240-4446-BCE9-CAD370A8BDBC}" destId="{E7EF2A46-F292-41ED-B952-EB22679A07EB}" srcOrd="0" destOrd="0" presId="urn:microsoft.com/office/officeart/2005/8/layout/radial5"/>
    <dgm:cxn modelId="{C1FC294C-B176-46C2-92B5-677A16F50107}" type="presOf" srcId="{B848C1E7-541C-4B73-910B-94A9CE8F57B7}" destId="{40E310AC-BAA8-4E86-BC70-0E73EE62A10A}" srcOrd="0" destOrd="0" presId="urn:microsoft.com/office/officeart/2005/8/layout/radial5"/>
    <dgm:cxn modelId="{1BCFC04E-948B-47C6-9A14-7EFB2356BEBE}" type="presOf" srcId="{3622E608-467E-475A-8995-EA693DF7EC8D}" destId="{39DB5E6E-9FC9-4EDA-923B-9098685D45A6}" srcOrd="1" destOrd="0" presId="urn:microsoft.com/office/officeart/2005/8/layout/radial5"/>
    <dgm:cxn modelId="{85E2464F-557B-459B-B051-3943403033D6}" type="presOf" srcId="{B848C1E7-541C-4B73-910B-94A9CE8F57B7}" destId="{9C6F83E9-9956-45A8-A320-2C3FE1A16924}" srcOrd="1" destOrd="0" presId="urn:microsoft.com/office/officeart/2005/8/layout/radial5"/>
    <dgm:cxn modelId="{35527D73-BD53-4252-B667-9FCE2CF24D01}" type="presOf" srcId="{64B8080B-2B44-4506-BA2C-0B3D94E8AA91}" destId="{26428C2D-0017-4371-A812-644EA4503D24}" srcOrd="0" destOrd="0" presId="urn:microsoft.com/office/officeart/2005/8/layout/radial5"/>
    <dgm:cxn modelId="{7B095357-1142-49A5-88EA-8E0599BFA9A3}" type="presOf" srcId="{9155EB57-4F14-4789-B600-2D5410C048C8}" destId="{0203157B-CA0D-46EA-8EDB-CBD5CE0F20B7}" srcOrd="0" destOrd="0" presId="urn:microsoft.com/office/officeart/2005/8/layout/radial5"/>
    <dgm:cxn modelId="{D688B858-5BD2-4D7C-A856-67CAC9EDEE4C}" type="presOf" srcId="{37BF4C70-220B-4500-93E9-C1BFD6EF5E81}" destId="{40C852C5-9AEE-4097-9FB4-35ECF4BF711F}" srcOrd="0" destOrd="0" presId="urn:microsoft.com/office/officeart/2005/8/layout/radial5"/>
    <dgm:cxn modelId="{FACD607C-A66B-4A92-A5A2-A7CC5EF92801}" srcId="{2536341E-55A9-49C0-8CFE-08BD27F9A7A7}" destId="{6376E790-AB3E-46B2-9082-8D27408B9B16}" srcOrd="14" destOrd="0" parTransId="{1D2FF68F-6A51-4D56-ABAC-8F147AD75F65}" sibTransId="{D972A4B9-7667-4490-9CAB-F7B9EA7D3A59}"/>
    <dgm:cxn modelId="{3BE79D7C-402D-43A0-84F8-68D10081ECFE}" type="presOf" srcId="{4C349CC8-C5F4-46ED-A143-FE325856805E}" destId="{3920D876-E9A9-4D06-A79C-BB8C14EF4DEC}" srcOrd="0" destOrd="0" presId="urn:microsoft.com/office/officeart/2005/8/layout/radial5"/>
    <dgm:cxn modelId="{625CEE80-3C1B-43B1-A807-2283896D0D65}" type="presOf" srcId="{52B4C3C6-6C7F-4FDF-B452-B5A75DFCF1C7}" destId="{1EA8D6A4-426B-4AD8-BF8E-4AEF56F53B4E}" srcOrd="0" destOrd="0" presId="urn:microsoft.com/office/officeart/2005/8/layout/radial5"/>
    <dgm:cxn modelId="{727AFA86-C686-41A0-88E2-F1E69259A8ED}" type="presOf" srcId="{D8BA3E48-96DE-4C69-8D00-27164DD13F8C}" destId="{BFDBECE1-20A1-4C48-A23E-F6F1792C70CF}" srcOrd="0" destOrd="0" presId="urn:microsoft.com/office/officeart/2005/8/layout/radial5"/>
    <dgm:cxn modelId="{0E2C3A8D-B32D-4CCB-93AD-71CD1F3FBC68}" type="presOf" srcId="{6376E790-AB3E-46B2-9082-8D27408B9B16}" destId="{F9AF9D82-3209-4403-9388-A8B795130F73}" srcOrd="0" destOrd="0" presId="urn:microsoft.com/office/officeart/2005/8/layout/radial5"/>
    <dgm:cxn modelId="{82B78A8D-C158-48F4-9847-F2F7DA8FEDD2}" srcId="{2536341E-55A9-49C0-8CFE-08BD27F9A7A7}" destId="{338C7AD3-E814-4392-9E92-43ADC698AD5E}" srcOrd="5" destOrd="0" parTransId="{09B31505-52AE-4E4E-9C16-F3EED398FB98}" sibTransId="{89D96EA7-A3E4-41CE-98EB-A51640FF59BD}"/>
    <dgm:cxn modelId="{6CAFC08D-8AF9-4369-AA7B-65714870F318}" srcId="{2536341E-55A9-49C0-8CFE-08BD27F9A7A7}" destId="{06B4F0A8-A549-4D30-A0F6-A226A038A806}" srcOrd="6" destOrd="0" parTransId="{D8BA3E48-96DE-4C69-8D00-27164DD13F8C}" sibTransId="{0B917BC9-6547-4FA9-B887-D2EA0CE30F52}"/>
    <dgm:cxn modelId="{593F438E-E08D-46C6-884A-0E8857082766}" type="presOf" srcId="{1D2FF68F-6A51-4D56-ABAC-8F147AD75F65}" destId="{738E2087-D51D-46FD-8A4E-72DACD988EE9}" srcOrd="1" destOrd="0" presId="urn:microsoft.com/office/officeart/2005/8/layout/radial5"/>
    <dgm:cxn modelId="{EC9CCB95-1AEE-4EB3-B172-ADEEA0C00047}" type="presOf" srcId="{127C7BD3-ECAB-45C6-9422-9B96DD8DD161}" destId="{CF86C90B-1040-4B61-9BDC-BC32AB5B5FE5}" srcOrd="0" destOrd="0" presId="urn:microsoft.com/office/officeart/2005/8/layout/radial5"/>
    <dgm:cxn modelId="{5A071D9A-CE08-40B2-9770-6AD179BCE527}" type="presOf" srcId="{4C773FB6-0125-415C-9CED-54D4C74ED6D2}" destId="{6400B099-3957-48BE-BBA8-2017327E93B2}" srcOrd="1" destOrd="0" presId="urn:microsoft.com/office/officeart/2005/8/layout/radial5"/>
    <dgm:cxn modelId="{2271F39E-0680-47AE-8615-A7976A7AC053}" type="presOf" srcId="{318FFA26-C564-422A-BD64-3BB1D37E7EB5}" destId="{7E3C9803-4D51-4439-B9CE-B8A08EF1F127}" srcOrd="0" destOrd="0" presId="urn:microsoft.com/office/officeart/2005/8/layout/radial5"/>
    <dgm:cxn modelId="{DEC55AA0-15F6-4D3C-8CAE-8CC63CDFA806}" type="presOf" srcId="{0A55FB92-94F4-460B-A88A-E09C510CC65A}" destId="{1B5CECD7-A0EA-4E82-B11C-365A5197E14F}" srcOrd="0" destOrd="0" presId="urn:microsoft.com/office/officeart/2005/8/layout/radial5"/>
    <dgm:cxn modelId="{243D0BA1-B5BC-4E15-B296-407D2A9FFAA7}" type="presOf" srcId="{D081157A-E1C6-4731-B1EF-8D720CD4E4DD}" destId="{A541D66F-3B9C-4916-A034-0845031E3050}" srcOrd="0" destOrd="0" presId="urn:microsoft.com/office/officeart/2005/8/layout/radial5"/>
    <dgm:cxn modelId="{460AF8A6-331B-4E14-9D35-7C780D024105}" srcId="{2536341E-55A9-49C0-8CFE-08BD27F9A7A7}" destId="{6373F314-78B2-4EAF-866B-0868FF52C009}" srcOrd="2" destOrd="0" parTransId="{B848C1E7-541C-4B73-910B-94A9CE8F57B7}" sibTransId="{63DE24D3-8D64-4704-831E-B2662201022B}"/>
    <dgm:cxn modelId="{A82600A7-9AD5-4EC2-BB26-3D864F04DAC0}" type="presOf" srcId="{48A70E00-9881-40FD-9BBE-1A6FC8B38DC7}" destId="{F71F420D-88E8-4DE3-8741-053470A89CD1}" srcOrd="1" destOrd="0" presId="urn:microsoft.com/office/officeart/2005/8/layout/radial5"/>
    <dgm:cxn modelId="{582647A9-08F1-4D78-982D-71628B006A0C}" type="presOf" srcId="{575F44A2-0177-4705-A014-6D304B42794A}" destId="{701B4037-6D38-4C3A-B8E5-D8A1231E3C55}" srcOrd="1" destOrd="0" presId="urn:microsoft.com/office/officeart/2005/8/layout/radial5"/>
    <dgm:cxn modelId="{155A38B2-3FCE-45C8-8507-23A33DA9C1A8}" type="presOf" srcId="{48F5E8DD-6097-4266-BEEF-7C125B636875}" destId="{A817CE25-8786-436B-8ABE-252DB00381CB}" srcOrd="0" destOrd="0" presId="urn:microsoft.com/office/officeart/2005/8/layout/radial5"/>
    <dgm:cxn modelId="{343314B3-95AB-484D-B0F2-EEF0C5EDB707}" type="presOf" srcId="{03AA70BA-4149-4B54-A828-047CD02ED1D0}" destId="{6BE5C9FA-5718-485C-8815-207229B7F2F2}" srcOrd="1" destOrd="0" presId="urn:microsoft.com/office/officeart/2005/8/layout/radial5"/>
    <dgm:cxn modelId="{A4816CB3-0137-467A-B57B-DC8BDAB48995}" type="presOf" srcId="{2C40B688-E240-4446-BCE9-CAD370A8BDBC}" destId="{93090B25-9342-48DB-A6C6-0C0B878C3B0C}" srcOrd="1" destOrd="0" presId="urn:microsoft.com/office/officeart/2005/8/layout/radial5"/>
    <dgm:cxn modelId="{FE46D7B3-79EB-456A-99A2-B4F4FDD6E437}" type="presOf" srcId="{1D2FF68F-6A51-4D56-ABAC-8F147AD75F65}" destId="{BDA76627-D092-4C1A-9B8B-0C1A0C48CC8A}" srcOrd="0" destOrd="0" presId="urn:microsoft.com/office/officeart/2005/8/layout/radial5"/>
    <dgm:cxn modelId="{898BC9B4-452E-4270-9C49-BF49F6962C4A}" srcId="{2536341E-55A9-49C0-8CFE-08BD27F9A7A7}" destId="{F13696F4-6FEC-4BA6-934D-993106D4BFA1}" srcOrd="8" destOrd="0" parTransId="{48A70E00-9881-40FD-9BBE-1A6FC8B38DC7}" sibTransId="{4812E2E0-C845-4E3F-92BD-92EE7A8E8489}"/>
    <dgm:cxn modelId="{3B554BB6-37B1-4AEE-93C6-81B3C158073A}" type="presOf" srcId="{338C7AD3-E814-4392-9E92-43ADC698AD5E}" destId="{66EF89E8-EFFD-4264-AD05-BE28809949E5}" srcOrd="0" destOrd="0" presId="urn:microsoft.com/office/officeart/2005/8/layout/radial5"/>
    <dgm:cxn modelId="{CE9D31B7-5B3A-4F29-A048-09095C1C4660}" type="presOf" srcId="{06B4F0A8-A549-4D30-A0F6-A226A038A806}" destId="{B141C77C-F72A-47B5-91E0-5E5A1A820B11}" srcOrd="0" destOrd="0" presId="urn:microsoft.com/office/officeart/2005/8/layout/radial5"/>
    <dgm:cxn modelId="{349EFEB7-975E-44A0-82EF-5EF66B1FA80A}" type="presOf" srcId="{3B845498-8BBD-474B-906D-2C14ED9395A3}" destId="{29A3E5DE-0A17-466A-9763-0D0B0EF635DA}" srcOrd="1" destOrd="0" presId="urn:microsoft.com/office/officeart/2005/8/layout/radial5"/>
    <dgm:cxn modelId="{F6CD9BB8-F81C-4339-9444-77AAAD9FCC83}" type="presOf" srcId="{C2F5E262-5B66-4A5C-AA37-85465562B386}" destId="{2616294D-8BA3-478F-88D7-A77EE826A1B0}" srcOrd="0" destOrd="0" presId="urn:microsoft.com/office/officeart/2005/8/layout/radial5"/>
    <dgm:cxn modelId="{683594B9-B606-40E8-A522-9459EB1A6C67}" type="presOf" srcId="{5709C048-D861-4AA0-80FC-CE325D25976A}" destId="{C29702F1-F0B4-4D9E-8098-3C1CA68209AB}" srcOrd="0" destOrd="0" presId="urn:microsoft.com/office/officeart/2005/8/layout/radial5"/>
    <dgm:cxn modelId="{53F13FBD-AEC7-4927-B565-58A9D2B22764}" type="presOf" srcId="{C219F4E5-F3A0-439C-9A27-E1E58ABD08D8}" destId="{406473C5-F481-4CD4-9B61-DC16FA263907}" srcOrd="0" destOrd="0" presId="urn:microsoft.com/office/officeart/2005/8/layout/radial5"/>
    <dgm:cxn modelId="{7288DDC3-1A44-4B2C-A67C-23845DF6C6FC}" srcId="{2536341E-55A9-49C0-8CFE-08BD27F9A7A7}" destId="{2B8DB790-6546-41E0-9A64-35DABC67722D}" srcOrd="10" destOrd="0" parTransId="{D081157A-E1C6-4731-B1EF-8D720CD4E4DD}" sibTransId="{6F575E45-1E59-445D-A497-F28332FB02A8}"/>
    <dgm:cxn modelId="{7687B6C5-91E2-4F4F-AE7B-0000C57779BD}" type="presOf" srcId="{318FFA26-C564-422A-BD64-3BB1D37E7EB5}" destId="{89544342-EEE6-4DA3-BC43-4FEF70111D2D}" srcOrd="1" destOrd="0" presId="urn:microsoft.com/office/officeart/2005/8/layout/radial5"/>
    <dgm:cxn modelId="{E56B5DC6-AB69-4829-82DE-7D2BFFD8F5B0}" type="presOf" srcId="{4C773FB6-0125-415C-9CED-54D4C74ED6D2}" destId="{C264119F-744F-4FF3-8219-0978C7596C07}" srcOrd="0" destOrd="0" presId="urn:microsoft.com/office/officeart/2005/8/layout/radial5"/>
    <dgm:cxn modelId="{F20DDEC7-6673-46A0-BD53-6CE8D324BF6D}" type="presOf" srcId="{3622E608-467E-475A-8995-EA693DF7EC8D}" destId="{143B7BF4-8245-4D31-8161-8172E986853F}" srcOrd="0" destOrd="0" presId="urn:microsoft.com/office/officeart/2005/8/layout/radial5"/>
    <dgm:cxn modelId="{D4285FCB-2C7B-450F-8F09-1FBE5074D849}" srcId="{2536341E-55A9-49C0-8CFE-08BD27F9A7A7}" destId="{127C7BD3-ECAB-45C6-9422-9B96DD8DD161}" srcOrd="12" destOrd="0" parTransId="{03AA70BA-4149-4B54-A828-047CD02ED1D0}" sibTransId="{81801F29-8F08-4322-8F7C-2700257FCF0B}"/>
    <dgm:cxn modelId="{3F2F4BCD-6BAA-4E0A-8EE2-2C4D13B1CFB5}" srcId="{2536341E-55A9-49C0-8CFE-08BD27F9A7A7}" destId="{41E9DF87-235F-45B1-A838-B52F2B3F82AA}" srcOrd="15" destOrd="0" parTransId="{575F44A2-0177-4705-A014-6D304B42794A}" sibTransId="{4AF9D669-594B-473B-A660-40AE7F344717}"/>
    <dgm:cxn modelId="{3D3DB4D1-8EF9-4AD9-96C1-E1E881EAAD81}" type="presOf" srcId="{D8BA3E48-96DE-4C69-8D00-27164DD13F8C}" destId="{5A8C8198-FF07-4ADC-99D9-E1018D050298}" srcOrd="1" destOrd="0" presId="urn:microsoft.com/office/officeart/2005/8/layout/radial5"/>
    <dgm:cxn modelId="{B0B8D3D5-2935-454D-BC69-EFCF3CCDE9FB}" srcId="{2536341E-55A9-49C0-8CFE-08BD27F9A7A7}" destId="{A74DCEB0-4957-42D1-9A4E-A6BCD66B65B2}" srcOrd="11" destOrd="0" parTransId="{9155EB57-4F14-4789-B600-2D5410C048C8}" sibTransId="{8B07C3C5-FC33-4352-9ECE-1827A4FA6D94}"/>
    <dgm:cxn modelId="{AAB6C4D9-42CE-40DC-B3E9-DC71C7C6C4A2}" srcId="{2536341E-55A9-49C0-8CFE-08BD27F9A7A7}" destId="{5709C048-D861-4AA0-80FC-CE325D25976A}" srcOrd="7" destOrd="0" parTransId="{2C40B688-E240-4446-BCE9-CAD370A8BDBC}" sibTransId="{7D3CD6A5-7A7B-4B5D-8878-B08187E2680F}"/>
    <dgm:cxn modelId="{339170DB-B709-441B-BD28-E6CC9EBA529C}" type="presOf" srcId="{3B845498-8BBD-474B-906D-2C14ED9395A3}" destId="{B2AA7D25-154A-419B-A8F2-C0414B738B62}" srcOrd="0" destOrd="0" presId="urn:microsoft.com/office/officeart/2005/8/layout/radial5"/>
    <dgm:cxn modelId="{5D4883E5-3F80-4E1C-951D-F8DE2C3BD4B4}" type="presOf" srcId="{52438EDE-85BE-4D60-8276-A2F55E048D38}" destId="{12466287-64C3-44EE-B40E-FCC6FCD111F7}" srcOrd="0" destOrd="0" presId="urn:microsoft.com/office/officeart/2005/8/layout/radial5"/>
    <dgm:cxn modelId="{04C19E6E-1115-428E-888A-3C2594BC2DA6}" type="presParOf" srcId="{2616294D-8BA3-478F-88D7-A77EE826A1B0}" destId="{4596FB45-DBDB-4CE5-AC20-749617AC94F0}" srcOrd="0" destOrd="0" presId="urn:microsoft.com/office/officeart/2005/8/layout/radial5"/>
    <dgm:cxn modelId="{C8682235-7B15-4BF8-906F-C36E6CA71DC9}" type="presParOf" srcId="{2616294D-8BA3-478F-88D7-A77EE826A1B0}" destId="{7E3C9803-4D51-4439-B9CE-B8A08EF1F127}" srcOrd="1" destOrd="0" presId="urn:microsoft.com/office/officeart/2005/8/layout/radial5"/>
    <dgm:cxn modelId="{2C9A6900-64EF-4E64-8C5D-483B3C00C898}" type="presParOf" srcId="{7E3C9803-4D51-4439-B9CE-B8A08EF1F127}" destId="{89544342-EEE6-4DA3-BC43-4FEF70111D2D}" srcOrd="0" destOrd="0" presId="urn:microsoft.com/office/officeart/2005/8/layout/radial5"/>
    <dgm:cxn modelId="{82166802-82A4-429A-B28E-47A2F5521DBD}" type="presParOf" srcId="{2616294D-8BA3-478F-88D7-A77EE826A1B0}" destId="{A817CE25-8786-436B-8ABE-252DB00381CB}" srcOrd="2" destOrd="0" presId="urn:microsoft.com/office/officeart/2005/8/layout/radial5"/>
    <dgm:cxn modelId="{99ACAAA3-987D-400F-BE7E-4E6901339954}" type="presParOf" srcId="{2616294D-8BA3-478F-88D7-A77EE826A1B0}" destId="{C264119F-744F-4FF3-8219-0978C7596C07}" srcOrd="3" destOrd="0" presId="urn:microsoft.com/office/officeart/2005/8/layout/radial5"/>
    <dgm:cxn modelId="{F41BCF22-E5DE-4202-AA5A-EE5C5B0F09D6}" type="presParOf" srcId="{C264119F-744F-4FF3-8219-0978C7596C07}" destId="{6400B099-3957-48BE-BBA8-2017327E93B2}" srcOrd="0" destOrd="0" presId="urn:microsoft.com/office/officeart/2005/8/layout/radial5"/>
    <dgm:cxn modelId="{9EE478B8-6B0B-4F0B-A3C3-8DE43CDCF312}" type="presParOf" srcId="{2616294D-8BA3-478F-88D7-A77EE826A1B0}" destId="{40C852C5-9AEE-4097-9FB4-35ECF4BF711F}" srcOrd="4" destOrd="0" presId="urn:microsoft.com/office/officeart/2005/8/layout/radial5"/>
    <dgm:cxn modelId="{BDFB723C-C3D9-43B1-9BF1-A0A04558E846}" type="presParOf" srcId="{2616294D-8BA3-478F-88D7-A77EE826A1B0}" destId="{40E310AC-BAA8-4E86-BC70-0E73EE62A10A}" srcOrd="5" destOrd="0" presId="urn:microsoft.com/office/officeart/2005/8/layout/radial5"/>
    <dgm:cxn modelId="{82E7D1C3-35F2-4457-9EF4-900F2FE9E947}" type="presParOf" srcId="{40E310AC-BAA8-4E86-BC70-0E73EE62A10A}" destId="{9C6F83E9-9956-45A8-A320-2C3FE1A16924}" srcOrd="0" destOrd="0" presId="urn:microsoft.com/office/officeart/2005/8/layout/radial5"/>
    <dgm:cxn modelId="{C51226BC-D641-4292-A4D0-C155D6156B23}" type="presParOf" srcId="{2616294D-8BA3-478F-88D7-A77EE826A1B0}" destId="{EF18348C-3499-4254-8329-348A74C8E1CB}" srcOrd="6" destOrd="0" presId="urn:microsoft.com/office/officeart/2005/8/layout/radial5"/>
    <dgm:cxn modelId="{385C0AFF-2493-42AD-805D-78B6EDDE25BF}" type="presParOf" srcId="{2616294D-8BA3-478F-88D7-A77EE826A1B0}" destId="{B2AA7D25-154A-419B-A8F2-C0414B738B62}" srcOrd="7" destOrd="0" presId="urn:microsoft.com/office/officeart/2005/8/layout/radial5"/>
    <dgm:cxn modelId="{1CA563A2-5064-4C53-AA1D-BEBAEED45B66}" type="presParOf" srcId="{B2AA7D25-154A-419B-A8F2-C0414B738B62}" destId="{29A3E5DE-0A17-466A-9763-0D0B0EF635DA}" srcOrd="0" destOrd="0" presId="urn:microsoft.com/office/officeart/2005/8/layout/radial5"/>
    <dgm:cxn modelId="{779AD54E-C297-48E0-897E-8C58CEF48975}" type="presParOf" srcId="{2616294D-8BA3-478F-88D7-A77EE826A1B0}" destId="{1EA8D6A4-426B-4AD8-BF8E-4AEF56F53B4E}" srcOrd="8" destOrd="0" presId="urn:microsoft.com/office/officeart/2005/8/layout/radial5"/>
    <dgm:cxn modelId="{C573B433-6D8A-4D9C-A288-76A257495B7E}" type="presParOf" srcId="{2616294D-8BA3-478F-88D7-A77EE826A1B0}" destId="{406473C5-F481-4CD4-9B61-DC16FA263907}" srcOrd="9" destOrd="0" presId="urn:microsoft.com/office/officeart/2005/8/layout/radial5"/>
    <dgm:cxn modelId="{A43BDBEE-F1DA-4A44-B0B4-8B46B5EF8347}" type="presParOf" srcId="{406473C5-F481-4CD4-9B61-DC16FA263907}" destId="{526E18D1-BE03-474E-AA07-E898638FE971}" srcOrd="0" destOrd="0" presId="urn:microsoft.com/office/officeart/2005/8/layout/radial5"/>
    <dgm:cxn modelId="{9A665BF5-F5BA-411A-908B-510507CF09AA}" type="presParOf" srcId="{2616294D-8BA3-478F-88D7-A77EE826A1B0}" destId="{12466287-64C3-44EE-B40E-FCC6FCD111F7}" srcOrd="10" destOrd="0" presId="urn:microsoft.com/office/officeart/2005/8/layout/radial5"/>
    <dgm:cxn modelId="{3F12B30C-4B11-461A-B21B-7A744FEC64A0}" type="presParOf" srcId="{2616294D-8BA3-478F-88D7-A77EE826A1B0}" destId="{D1D73972-2C20-4D5D-8142-4555F5494880}" srcOrd="11" destOrd="0" presId="urn:microsoft.com/office/officeart/2005/8/layout/radial5"/>
    <dgm:cxn modelId="{465857DC-4FE1-4239-9774-FA676BCD3AC5}" type="presParOf" srcId="{D1D73972-2C20-4D5D-8142-4555F5494880}" destId="{73291D78-A9B0-4AC3-826B-C91EBAD14E20}" srcOrd="0" destOrd="0" presId="urn:microsoft.com/office/officeart/2005/8/layout/radial5"/>
    <dgm:cxn modelId="{03854406-36D6-495D-AB28-817E8961777D}" type="presParOf" srcId="{2616294D-8BA3-478F-88D7-A77EE826A1B0}" destId="{66EF89E8-EFFD-4264-AD05-BE28809949E5}" srcOrd="12" destOrd="0" presId="urn:microsoft.com/office/officeart/2005/8/layout/radial5"/>
    <dgm:cxn modelId="{594A0259-6197-4791-9261-74D8896FD928}" type="presParOf" srcId="{2616294D-8BA3-478F-88D7-A77EE826A1B0}" destId="{BFDBECE1-20A1-4C48-A23E-F6F1792C70CF}" srcOrd="13" destOrd="0" presId="urn:microsoft.com/office/officeart/2005/8/layout/radial5"/>
    <dgm:cxn modelId="{67A03874-47D9-4E24-9DBF-38E5A0818E4C}" type="presParOf" srcId="{BFDBECE1-20A1-4C48-A23E-F6F1792C70CF}" destId="{5A8C8198-FF07-4ADC-99D9-E1018D050298}" srcOrd="0" destOrd="0" presId="urn:microsoft.com/office/officeart/2005/8/layout/radial5"/>
    <dgm:cxn modelId="{C39C9D29-B756-471D-8705-A5AAE258A442}" type="presParOf" srcId="{2616294D-8BA3-478F-88D7-A77EE826A1B0}" destId="{B141C77C-F72A-47B5-91E0-5E5A1A820B11}" srcOrd="14" destOrd="0" presId="urn:microsoft.com/office/officeart/2005/8/layout/radial5"/>
    <dgm:cxn modelId="{8B78C892-ADF7-45F3-9385-4FD869855D01}" type="presParOf" srcId="{2616294D-8BA3-478F-88D7-A77EE826A1B0}" destId="{E7EF2A46-F292-41ED-B952-EB22679A07EB}" srcOrd="15" destOrd="0" presId="urn:microsoft.com/office/officeart/2005/8/layout/radial5"/>
    <dgm:cxn modelId="{C06B0A50-EDB2-4CA6-BC4C-2D027FC3EB5A}" type="presParOf" srcId="{E7EF2A46-F292-41ED-B952-EB22679A07EB}" destId="{93090B25-9342-48DB-A6C6-0C0B878C3B0C}" srcOrd="0" destOrd="0" presId="urn:microsoft.com/office/officeart/2005/8/layout/radial5"/>
    <dgm:cxn modelId="{A1B61CFA-4EE2-4059-8587-9BE3343FDE7D}" type="presParOf" srcId="{2616294D-8BA3-478F-88D7-A77EE826A1B0}" destId="{C29702F1-F0B4-4D9E-8098-3C1CA68209AB}" srcOrd="16" destOrd="0" presId="urn:microsoft.com/office/officeart/2005/8/layout/radial5"/>
    <dgm:cxn modelId="{6AA7DCA1-D970-4E73-BB31-616296F4F489}" type="presParOf" srcId="{2616294D-8BA3-478F-88D7-A77EE826A1B0}" destId="{FB9CA8B9-02EB-48B8-ACFF-8838E3F7B240}" srcOrd="17" destOrd="0" presId="urn:microsoft.com/office/officeart/2005/8/layout/radial5"/>
    <dgm:cxn modelId="{339A2C22-8218-48F0-97AE-BCAA4F9A96E0}" type="presParOf" srcId="{FB9CA8B9-02EB-48B8-ACFF-8838E3F7B240}" destId="{F71F420D-88E8-4DE3-8741-053470A89CD1}" srcOrd="0" destOrd="0" presId="urn:microsoft.com/office/officeart/2005/8/layout/radial5"/>
    <dgm:cxn modelId="{1D096EAC-3EA9-4063-B90D-7192C80F6A44}" type="presParOf" srcId="{2616294D-8BA3-478F-88D7-A77EE826A1B0}" destId="{FCB0D59C-EE0D-477F-8F03-DA7F4E527057}" srcOrd="18" destOrd="0" presId="urn:microsoft.com/office/officeart/2005/8/layout/radial5"/>
    <dgm:cxn modelId="{55EE6E25-450E-467A-BE84-8D88E5D547DE}" type="presParOf" srcId="{2616294D-8BA3-478F-88D7-A77EE826A1B0}" destId="{3920D876-E9A9-4D06-A79C-BB8C14EF4DEC}" srcOrd="19" destOrd="0" presId="urn:microsoft.com/office/officeart/2005/8/layout/radial5"/>
    <dgm:cxn modelId="{D796E265-9A7C-490E-BC6E-B9D9EFC69346}" type="presParOf" srcId="{3920D876-E9A9-4D06-A79C-BB8C14EF4DEC}" destId="{AA348267-FD1A-4FE2-B6BD-4D18AE437E3F}" srcOrd="0" destOrd="0" presId="urn:microsoft.com/office/officeart/2005/8/layout/radial5"/>
    <dgm:cxn modelId="{3F6F25AB-F08F-4F21-AAAB-0CFD99B27C5E}" type="presParOf" srcId="{2616294D-8BA3-478F-88D7-A77EE826A1B0}" destId="{26428C2D-0017-4371-A812-644EA4503D24}" srcOrd="20" destOrd="0" presId="urn:microsoft.com/office/officeart/2005/8/layout/radial5"/>
    <dgm:cxn modelId="{EFA6776F-408B-4198-9AA7-5B8F4359581B}" type="presParOf" srcId="{2616294D-8BA3-478F-88D7-A77EE826A1B0}" destId="{A541D66F-3B9C-4916-A034-0845031E3050}" srcOrd="21" destOrd="0" presId="urn:microsoft.com/office/officeart/2005/8/layout/radial5"/>
    <dgm:cxn modelId="{01D1AC8A-72F4-41BB-BED2-7914B14FE745}" type="presParOf" srcId="{A541D66F-3B9C-4916-A034-0845031E3050}" destId="{67639E52-FE7C-429B-8FA0-2184E66F6725}" srcOrd="0" destOrd="0" presId="urn:microsoft.com/office/officeart/2005/8/layout/radial5"/>
    <dgm:cxn modelId="{034FC11C-EF9C-4F54-9BD2-E5B1F8B14FCD}" type="presParOf" srcId="{2616294D-8BA3-478F-88D7-A77EE826A1B0}" destId="{09DE5545-261A-4462-A542-C03B6E803312}" srcOrd="22" destOrd="0" presId="urn:microsoft.com/office/officeart/2005/8/layout/radial5"/>
    <dgm:cxn modelId="{56143185-6DE3-444B-9C4D-3A051F5AF310}" type="presParOf" srcId="{2616294D-8BA3-478F-88D7-A77EE826A1B0}" destId="{0203157B-CA0D-46EA-8EDB-CBD5CE0F20B7}" srcOrd="23" destOrd="0" presId="urn:microsoft.com/office/officeart/2005/8/layout/radial5"/>
    <dgm:cxn modelId="{1B899C6F-F325-428C-BF34-7DC58CFD8177}" type="presParOf" srcId="{0203157B-CA0D-46EA-8EDB-CBD5CE0F20B7}" destId="{7A8C9652-F5E6-4743-844F-7A19E1D30E88}" srcOrd="0" destOrd="0" presId="urn:microsoft.com/office/officeart/2005/8/layout/radial5"/>
    <dgm:cxn modelId="{3F4C64D6-B775-47F2-B79C-DCCA27D017C4}" type="presParOf" srcId="{2616294D-8BA3-478F-88D7-A77EE826A1B0}" destId="{185B523A-9132-4EC8-AF07-AF34DFF6377F}" srcOrd="24" destOrd="0" presId="urn:microsoft.com/office/officeart/2005/8/layout/radial5"/>
    <dgm:cxn modelId="{A8D395C7-6C35-4D1B-8427-82625CC33FFE}" type="presParOf" srcId="{2616294D-8BA3-478F-88D7-A77EE826A1B0}" destId="{17B7B04F-3A70-4FA4-A195-1B34D769C686}" srcOrd="25" destOrd="0" presId="urn:microsoft.com/office/officeart/2005/8/layout/radial5"/>
    <dgm:cxn modelId="{4BD6B26C-071B-4CD1-84F3-2C5276441946}" type="presParOf" srcId="{17B7B04F-3A70-4FA4-A195-1B34D769C686}" destId="{6BE5C9FA-5718-485C-8815-207229B7F2F2}" srcOrd="0" destOrd="0" presId="urn:microsoft.com/office/officeart/2005/8/layout/radial5"/>
    <dgm:cxn modelId="{60B566ED-8C35-4985-9CC6-0F3861001DA8}" type="presParOf" srcId="{2616294D-8BA3-478F-88D7-A77EE826A1B0}" destId="{CF86C90B-1040-4B61-9BDC-BC32AB5B5FE5}" srcOrd="26" destOrd="0" presId="urn:microsoft.com/office/officeart/2005/8/layout/radial5"/>
    <dgm:cxn modelId="{08B09D21-98A9-4D83-9ECB-AED74EF24144}" type="presParOf" srcId="{2616294D-8BA3-478F-88D7-A77EE826A1B0}" destId="{143B7BF4-8245-4D31-8161-8172E986853F}" srcOrd="27" destOrd="0" presId="urn:microsoft.com/office/officeart/2005/8/layout/radial5"/>
    <dgm:cxn modelId="{A3801AF4-2538-4739-AD13-7BB27A7D9835}" type="presParOf" srcId="{143B7BF4-8245-4D31-8161-8172E986853F}" destId="{39DB5E6E-9FC9-4EDA-923B-9098685D45A6}" srcOrd="0" destOrd="0" presId="urn:microsoft.com/office/officeart/2005/8/layout/radial5"/>
    <dgm:cxn modelId="{7BE143C1-6059-4BE7-84A3-8AF09D6256B4}" type="presParOf" srcId="{2616294D-8BA3-478F-88D7-A77EE826A1B0}" destId="{1B5CECD7-A0EA-4E82-B11C-365A5197E14F}" srcOrd="28" destOrd="0" presId="urn:microsoft.com/office/officeart/2005/8/layout/radial5"/>
    <dgm:cxn modelId="{2F77D14E-354A-4B18-AEE8-DB4BF0F6E54B}" type="presParOf" srcId="{2616294D-8BA3-478F-88D7-A77EE826A1B0}" destId="{BDA76627-D092-4C1A-9B8B-0C1A0C48CC8A}" srcOrd="29" destOrd="0" presId="urn:microsoft.com/office/officeart/2005/8/layout/radial5"/>
    <dgm:cxn modelId="{26D29499-0559-4770-A113-4152213CFADA}" type="presParOf" srcId="{BDA76627-D092-4C1A-9B8B-0C1A0C48CC8A}" destId="{738E2087-D51D-46FD-8A4E-72DACD988EE9}" srcOrd="0" destOrd="0" presId="urn:microsoft.com/office/officeart/2005/8/layout/radial5"/>
    <dgm:cxn modelId="{E36306CC-FE61-48FF-BD96-78663D0392FF}" type="presParOf" srcId="{2616294D-8BA3-478F-88D7-A77EE826A1B0}" destId="{F9AF9D82-3209-4403-9388-A8B795130F73}" srcOrd="30" destOrd="0" presId="urn:microsoft.com/office/officeart/2005/8/layout/radial5"/>
    <dgm:cxn modelId="{E3DC96D2-69CC-412C-8730-1C3F66E72F4A}" type="presParOf" srcId="{2616294D-8BA3-478F-88D7-A77EE826A1B0}" destId="{A2B5241A-BA9A-493B-8C2E-B786B6775EFB}" srcOrd="31" destOrd="0" presId="urn:microsoft.com/office/officeart/2005/8/layout/radial5"/>
    <dgm:cxn modelId="{937BC982-8911-4861-A537-0B21443D58F0}" type="presParOf" srcId="{A2B5241A-BA9A-493B-8C2E-B786B6775EFB}" destId="{701B4037-6D38-4C3A-B8E5-D8A1231E3C55}" srcOrd="0" destOrd="0" presId="urn:microsoft.com/office/officeart/2005/8/layout/radial5"/>
    <dgm:cxn modelId="{A18CA94E-385D-48E2-9012-32D2B90DF329}" type="presParOf" srcId="{2616294D-8BA3-478F-88D7-A77EE826A1B0}" destId="{4F7ED69C-18CC-404C-A703-E2C1CE406900}" srcOrd="32"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5" qsCatId="simple" csTypeId="urn:microsoft.com/office/officeart/2005/8/colors/accent1_2#6" csCatId="accent1" phldr="1"/>
      <dgm:spPr/>
      <dgm:t>
        <a:bodyPr/>
        <a:lstStyle/>
        <a:p>
          <a:endParaRPr lang="en-US"/>
        </a:p>
      </dgm:t>
    </dgm:pt>
    <dgm:pt modelId="{1A836AA7-4DB0-486A-B9D9-5FC034FE7C54}">
      <dgm:prSet phldrT="[Text]" custT="1"/>
      <dgm:spPr/>
      <dgm:t>
        <a:bodyPr/>
        <a:lstStyle/>
        <a:p>
          <a:r>
            <a:rPr lang="en-US" sz="1600" dirty="0"/>
            <a:t>Six Core Measures</a:t>
          </a:r>
        </a:p>
      </dgm:t>
    </dgm:pt>
    <dgm:pt modelId="{B3913098-3DD3-4D70-9447-1137AF1F54C0}" type="parTrans" cxnId="{8BCF09A9-116B-4704-BECD-52D9F3724FC9}">
      <dgm:prSet/>
      <dgm:spPr/>
      <dgm:t>
        <a:bodyPr/>
        <a:lstStyle/>
        <a:p>
          <a:endParaRPr lang="en-US" sz="2000"/>
        </a:p>
      </dgm:t>
    </dgm:pt>
    <dgm:pt modelId="{A6CF7623-F980-4394-86FE-4B9848775461}" type="sibTrans" cxnId="{8BCF09A9-116B-4704-BECD-52D9F3724FC9}">
      <dgm:prSet/>
      <dgm:spPr/>
      <dgm:t>
        <a:bodyPr/>
        <a:lstStyle/>
        <a:p>
          <a:endParaRPr lang="en-US" sz="2000"/>
        </a:p>
      </dgm:t>
    </dgm:pt>
    <dgm:pt modelId="{BDD38EFE-6B73-446F-A60B-9F293A02289C}">
      <dgm:prSet phldrT="[Text]" custT="1"/>
      <dgm:spPr>
        <a:solidFill>
          <a:srgbClr val="B74900">
            <a:alpha val="50196"/>
          </a:srgbClr>
        </a:solidFill>
      </dgm:spPr>
      <dgm:t>
        <a:bodyPr/>
        <a:lstStyle/>
        <a:p>
          <a:r>
            <a:rPr lang="en-US" sz="1400" dirty="0"/>
            <a:t>Employment Rate</a:t>
          </a:r>
        </a:p>
        <a:p>
          <a:r>
            <a:rPr lang="en-US" sz="1400" dirty="0"/>
            <a:t>2</a:t>
          </a:r>
          <a:r>
            <a:rPr lang="en-US" sz="1400" baseline="30000" dirty="0"/>
            <a:t>nd</a:t>
          </a:r>
          <a:r>
            <a:rPr lang="en-US" sz="1400" dirty="0"/>
            <a:t> QTR After Exit</a:t>
          </a:r>
        </a:p>
      </dgm:t>
    </dgm:pt>
    <dgm:pt modelId="{2A974F3E-C876-4448-AA05-AC193F9861B3}" type="parTrans" cxnId="{367A84FF-45F6-40DA-A1BC-0247F14F22AA}">
      <dgm:prSet custT="1"/>
      <dgm:spPr/>
      <dgm:t>
        <a:bodyPr/>
        <a:lstStyle/>
        <a:p>
          <a:endParaRPr lang="en-US" sz="1400"/>
        </a:p>
      </dgm:t>
    </dgm:pt>
    <dgm:pt modelId="{C72412BF-15DD-4780-9BD4-FC6C3DB5AAD1}" type="sibTrans" cxnId="{367A84FF-45F6-40DA-A1BC-0247F14F22AA}">
      <dgm:prSet/>
      <dgm:spPr/>
      <dgm:t>
        <a:bodyPr/>
        <a:lstStyle/>
        <a:p>
          <a:endParaRPr lang="en-US" sz="2000"/>
        </a:p>
      </dgm:t>
    </dgm:pt>
    <dgm:pt modelId="{5069313C-B700-4043-9A36-72DC4280C51C}">
      <dgm:prSet phldrT="[Text]" custT="1"/>
      <dgm:spPr>
        <a:solidFill>
          <a:srgbClr val="B74900"/>
        </a:solidFill>
      </dgm:spPr>
      <dgm:t>
        <a:bodyPr/>
        <a:lstStyle/>
        <a:p>
          <a:r>
            <a:rPr lang="en-US" sz="1400" dirty="0"/>
            <a:t>Median Earnings</a:t>
          </a:r>
        </a:p>
      </dgm:t>
    </dgm:pt>
    <dgm:pt modelId="{72DAF511-FA87-4DD9-A75B-ACAD79C6C651}" type="parTrans" cxnId="{82B2E5A3-58A7-47E2-BD75-F8F9D9A6F5A1}">
      <dgm:prSet custT="1"/>
      <dgm:spPr/>
      <dgm:t>
        <a:bodyPr/>
        <a:lstStyle/>
        <a:p>
          <a:endParaRPr lang="en-US" sz="1400"/>
        </a:p>
      </dgm:t>
    </dgm:pt>
    <dgm:pt modelId="{EA7E85D5-86B3-43C1-B7A0-1218E95D94CD}" type="sibTrans" cxnId="{82B2E5A3-58A7-47E2-BD75-F8F9D9A6F5A1}">
      <dgm:prSet/>
      <dgm:spPr/>
      <dgm:t>
        <a:bodyPr/>
        <a:lstStyle/>
        <a:p>
          <a:endParaRPr lang="en-US" sz="2000"/>
        </a:p>
      </dgm:t>
    </dgm:pt>
    <dgm:pt modelId="{62E5A2A7-6D3F-4EF0-B057-197AEDCA3013}">
      <dgm:prSet phldrT="[Text]" phldr="1"/>
      <dgm:spPr/>
      <dgm:t>
        <a:bodyPr/>
        <a:lstStyle/>
        <a:p>
          <a:endParaRPr lang="en-US" sz="2000"/>
        </a:p>
      </dgm:t>
    </dgm:pt>
    <dgm:pt modelId="{A85FFC1C-2673-42C6-90BA-08BD6C585597}" type="parTrans" cxnId="{8AF194F3-D937-46D4-86B2-7F2F0955F2CB}">
      <dgm:prSet/>
      <dgm:spPr/>
      <dgm:t>
        <a:bodyPr/>
        <a:lstStyle/>
        <a:p>
          <a:endParaRPr lang="en-US" sz="2000"/>
        </a:p>
      </dgm:t>
    </dgm:pt>
    <dgm:pt modelId="{9433BB69-01FF-4E62-857C-A124881A47FC}" type="sibTrans" cxnId="{8AF194F3-D937-46D4-86B2-7F2F0955F2CB}">
      <dgm:prSet/>
      <dgm:spPr/>
      <dgm:t>
        <a:bodyPr/>
        <a:lstStyle/>
        <a:p>
          <a:endParaRPr lang="en-US" sz="2000"/>
        </a:p>
      </dgm:t>
    </dgm:pt>
    <dgm:pt modelId="{DF420942-D1C8-44D0-A90A-45FEEBF50C87}">
      <dgm:prSet phldrT="[Text]" phldr="1"/>
      <dgm:spPr/>
      <dgm:t>
        <a:bodyPr/>
        <a:lstStyle/>
        <a:p>
          <a:endParaRPr lang="en-US" sz="2000"/>
        </a:p>
      </dgm:t>
    </dgm:pt>
    <dgm:pt modelId="{1A5ED3F0-73CC-4E44-A375-C3290D8AD576}" type="parTrans" cxnId="{E2AC7586-C31B-4665-B8F5-5421F2CF827A}">
      <dgm:prSet/>
      <dgm:spPr/>
      <dgm:t>
        <a:bodyPr/>
        <a:lstStyle/>
        <a:p>
          <a:endParaRPr lang="en-US" sz="2000"/>
        </a:p>
      </dgm:t>
    </dgm:pt>
    <dgm:pt modelId="{94677B97-5907-42FF-82E6-CDAEED39B357}" type="sibTrans" cxnId="{E2AC7586-C31B-4665-B8F5-5421F2CF827A}">
      <dgm:prSet/>
      <dgm:spPr/>
      <dgm:t>
        <a:bodyPr/>
        <a:lstStyle/>
        <a:p>
          <a:endParaRPr lang="en-US" sz="2000"/>
        </a:p>
      </dgm:t>
    </dgm:pt>
    <dgm:pt modelId="{51248389-F45E-46EB-A0D4-7CF1065A2AAC}">
      <dgm:prSet phldrT="[Text]" phldr="1"/>
      <dgm:spPr/>
      <dgm:t>
        <a:bodyPr/>
        <a:lstStyle/>
        <a:p>
          <a:endParaRPr lang="en-US" sz="2000"/>
        </a:p>
      </dgm:t>
    </dgm:pt>
    <dgm:pt modelId="{FA6ADE9A-3FEA-4E46-9108-3A736BC66367}" type="parTrans" cxnId="{DAEA3330-AA4B-4281-8EA4-140187DC8AE7}">
      <dgm:prSet/>
      <dgm:spPr/>
      <dgm:t>
        <a:bodyPr/>
        <a:lstStyle/>
        <a:p>
          <a:endParaRPr lang="en-US" sz="2000"/>
        </a:p>
      </dgm:t>
    </dgm:pt>
    <dgm:pt modelId="{347904D6-0104-41A1-8182-AB45166E85EC}" type="sibTrans" cxnId="{DAEA3330-AA4B-4281-8EA4-140187DC8AE7}">
      <dgm:prSet/>
      <dgm:spPr/>
      <dgm:t>
        <a:bodyPr/>
        <a:lstStyle/>
        <a:p>
          <a:endParaRPr lang="en-US" sz="2000"/>
        </a:p>
      </dgm:t>
    </dgm:pt>
    <dgm:pt modelId="{877C02DD-DCFD-46F4-B8DB-DD49E2D707C4}">
      <dgm:prSet phldrT="[Text]" phldr="1"/>
      <dgm:spPr/>
      <dgm:t>
        <a:bodyPr/>
        <a:lstStyle/>
        <a:p>
          <a:endParaRPr lang="en-US" sz="2000"/>
        </a:p>
      </dgm:t>
    </dgm:pt>
    <dgm:pt modelId="{F7FC4799-848A-447C-A28A-4B8AA303AADE}" type="parTrans" cxnId="{2311DDFA-8AEF-4B7B-B041-788881401D16}">
      <dgm:prSet/>
      <dgm:spPr/>
      <dgm:t>
        <a:bodyPr/>
        <a:lstStyle/>
        <a:p>
          <a:endParaRPr lang="en-US" sz="2000"/>
        </a:p>
      </dgm:t>
    </dgm:pt>
    <dgm:pt modelId="{CB356269-F220-43EF-A882-1E708C5EE36E}" type="sibTrans" cxnId="{2311DDFA-8AEF-4B7B-B041-788881401D16}">
      <dgm:prSet/>
      <dgm:spPr/>
      <dgm:t>
        <a:bodyPr/>
        <a:lstStyle/>
        <a:p>
          <a:endParaRPr lang="en-US" sz="2000"/>
        </a:p>
      </dgm:t>
    </dgm:pt>
    <dgm:pt modelId="{C6E3C642-023C-452A-A3BC-DB9D8FD0E031}">
      <dgm:prSet phldrT="[Text]" phldr="1"/>
      <dgm:spPr/>
      <dgm:t>
        <a:bodyPr/>
        <a:lstStyle/>
        <a:p>
          <a:endParaRPr lang="en-US" sz="2000"/>
        </a:p>
      </dgm:t>
    </dgm:pt>
    <dgm:pt modelId="{EFB23337-2FCD-4AAC-873A-7C24F6F14804}" type="parTrans" cxnId="{16659D5F-6BE2-4B2A-8EC0-1971D094243E}">
      <dgm:prSet/>
      <dgm:spPr/>
      <dgm:t>
        <a:bodyPr/>
        <a:lstStyle/>
        <a:p>
          <a:endParaRPr lang="en-US" sz="2000"/>
        </a:p>
      </dgm:t>
    </dgm:pt>
    <dgm:pt modelId="{B809A7D6-1DC1-4E25-9D45-12E22C3C62DD}" type="sibTrans" cxnId="{16659D5F-6BE2-4B2A-8EC0-1971D094243E}">
      <dgm:prSet/>
      <dgm:spPr/>
      <dgm:t>
        <a:bodyPr/>
        <a:lstStyle/>
        <a:p>
          <a:endParaRPr lang="en-US" sz="2000"/>
        </a:p>
      </dgm:t>
    </dgm:pt>
    <dgm:pt modelId="{69C8779C-0E2B-4BED-9545-D4100F793854}">
      <dgm:prSet phldrT="[Text]" phldr="1"/>
      <dgm:spPr/>
      <dgm:t>
        <a:bodyPr/>
        <a:lstStyle/>
        <a:p>
          <a:endParaRPr lang="en-US" sz="2000"/>
        </a:p>
      </dgm:t>
    </dgm:pt>
    <dgm:pt modelId="{EBF32621-FC82-4467-9ADD-C8F1E9AD4C70}" type="parTrans" cxnId="{593A7597-0BE2-4BB8-9EA2-F4964607ECDC}">
      <dgm:prSet/>
      <dgm:spPr/>
      <dgm:t>
        <a:bodyPr/>
        <a:lstStyle/>
        <a:p>
          <a:endParaRPr lang="en-US" sz="2000"/>
        </a:p>
      </dgm:t>
    </dgm:pt>
    <dgm:pt modelId="{F1E873B4-EAB1-4F74-85D8-28734A2BE6DF}" type="sibTrans" cxnId="{593A7597-0BE2-4BB8-9EA2-F4964607ECDC}">
      <dgm:prSet/>
      <dgm:spPr/>
      <dgm:t>
        <a:bodyPr/>
        <a:lstStyle/>
        <a:p>
          <a:endParaRPr lang="en-US" sz="2000"/>
        </a:p>
      </dgm:t>
    </dgm:pt>
    <dgm:pt modelId="{D1A27D32-CE83-4858-84C0-2C79B59D0BFF}">
      <dgm:prSet phldrT="[Text]" custT="1"/>
      <dgm:spPr>
        <a:solidFill>
          <a:srgbClr val="B74900">
            <a:alpha val="50196"/>
          </a:srgbClr>
        </a:solidFill>
      </dgm:spPr>
      <dgm:t>
        <a:bodyPr/>
        <a:lstStyle/>
        <a:p>
          <a:r>
            <a:rPr lang="en-US" sz="1400" dirty="0"/>
            <a:t>Credential Attainment</a:t>
          </a:r>
        </a:p>
      </dgm:t>
    </dgm:pt>
    <dgm:pt modelId="{3DBBDE4C-FD63-47E1-A4FB-D27C54096CD8}" type="parTrans" cxnId="{0C73DA50-1E7C-4676-BBDC-BB2074BFEA75}">
      <dgm:prSet custT="1"/>
      <dgm:spPr/>
      <dgm:t>
        <a:bodyPr/>
        <a:lstStyle/>
        <a:p>
          <a:endParaRPr lang="en-US" sz="1400"/>
        </a:p>
      </dgm:t>
    </dgm:pt>
    <dgm:pt modelId="{75BFB890-55A4-45F3-B71F-7648C9449F0B}" type="sibTrans" cxnId="{0C73DA50-1E7C-4676-BBDC-BB2074BFEA75}">
      <dgm:prSet/>
      <dgm:spPr/>
      <dgm:t>
        <a:bodyPr/>
        <a:lstStyle/>
        <a:p>
          <a:endParaRPr lang="en-US" sz="2000"/>
        </a:p>
      </dgm:t>
    </dgm:pt>
    <dgm:pt modelId="{4F7E63F1-2017-4C52-842D-A2203A6BF39D}">
      <dgm:prSet phldrT="[Text]" custT="1"/>
      <dgm:spPr>
        <a:solidFill>
          <a:srgbClr val="B74900">
            <a:alpha val="50196"/>
          </a:srgbClr>
        </a:solidFill>
      </dgm:spPr>
      <dgm:t>
        <a:bodyPr/>
        <a:lstStyle/>
        <a:p>
          <a:r>
            <a:rPr lang="en-US" sz="1400" dirty="0"/>
            <a:t>Measurable Skill Gains</a:t>
          </a:r>
        </a:p>
      </dgm:t>
    </dgm:pt>
    <dgm:pt modelId="{4888C2C2-2169-4D95-A13A-EAFBACB076FE}" type="parTrans" cxnId="{73E00F2B-AE3B-4202-8D79-A8A134A2B5CA}">
      <dgm:prSet custT="1"/>
      <dgm:spPr/>
      <dgm:t>
        <a:bodyPr/>
        <a:lstStyle/>
        <a:p>
          <a:endParaRPr lang="en-US" sz="1400"/>
        </a:p>
      </dgm:t>
    </dgm:pt>
    <dgm:pt modelId="{EAABD4FC-6210-4BE5-9DC5-877D584F3C62}" type="sibTrans" cxnId="{73E00F2B-AE3B-4202-8D79-A8A134A2B5CA}">
      <dgm:prSet/>
      <dgm:spPr/>
      <dgm:t>
        <a:bodyPr/>
        <a:lstStyle/>
        <a:p>
          <a:endParaRPr lang="en-US" sz="2000"/>
        </a:p>
      </dgm:t>
    </dgm:pt>
    <dgm:pt modelId="{1D5A8E0B-AEA5-4C07-89FA-07C3BDDCB198}">
      <dgm:prSet phldrT="[Text]" custT="1"/>
      <dgm:spPr>
        <a:solidFill>
          <a:srgbClr val="B74900">
            <a:alpha val="50196"/>
          </a:srgbClr>
        </a:solidFill>
      </dgm:spPr>
      <dgm:t>
        <a:bodyPr/>
        <a:lstStyle/>
        <a:p>
          <a:r>
            <a:rPr lang="en-US" sz="1400"/>
            <a:t>Employment </a:t>
          </a:r>
          <a:r>
            <a:rPr lang="en-US" sz="1400" dirty="0"/>
            <a:t>Rate</a:t>
          </a:r>
        </a:p>
        <a:p>
          <a:r>
            <a:rPr lang="en-US" sz="1400" dirty="0"/>
            <a:t>4</a:t>
          </a:r>
          <a:r>
            <a:rPr lang="en-US" sz="1400" baseline="30000" dirty="0"/>
            <a:t>th</a:t>
          </a:r>
          <a:r>
            <a:rPr lang="en-US" sz="1400" dirty="0"/>
            <a:t> QTR After Exit</a:t>
          </a:r>
        </a:p>
      </dgm:t>
    </dgm:pt>
    <dgm:pt modelId="{0C3D8F15-2303-422C-BC26-D4B0CCBBB4C4}" type="parTrans" cxnId="{F70913D2-D92A-4E9C-BE62-719F7D7E730A}">
      <dgm:prSet/>
      <dgm:spPr/>
      <dgm:t>
        <a:bodyPr/>
        <a:lstStyle/>
        <a:p>
          <a:endParaRPr lang="en-US"/>
        </a:p>
      </dgm:t>
    </dgm:pt>
    <dgm:pt modelId="{7C34A008-BDA5-4CF4-8567-8757934AE12B}" type="sibTrans" cxnId="{F70913D2-D92A-4E9C-BE62-719F7D7E730A}">
      <dgm:prSet/>
      <dgm:spPr/>
      <dgm:t>
        <a:bodyPr/>
        <a:lstStyle/>
        <a:p>
          <a:endParaRPr lang="en-US"/>
        </a:p>
      </dgm:t>
    </dgm:pt>
    <dgm:pt modelId="{C307034C-1661-4FFB-AC9F-7EE32C0C634D}">
      <dgm:prSet phldrT="[Text]" custT="1"/>
      <dgm:spPr>
        <a:solidFill>
          <a:srgbClr val="B74900">
            <a:alpha val="50196"/>
          </a:srgbClr>
        </a:solidFill>
      </dgm:spPr>
      <dgm:t>
        <a:bodyPr/>
        <a:lstStyle/>
        <a:p>
          <a:r>
            <a:rPr lang="en-US" sz="1400" dirty="0"/>
            <a:t>Effectiveness in Serving Employers</a:t>
          </a:r>
        </a:p>
      </dgm:t>
    </dgm:pt>
    <dgm:pt modelId="{43AF98C6-B806-45EE-9934-774034F5DFA3}" type="parTrans" cxnId="{518F6599-4A6A-465D-832D-4674599127B3}">
      <dgm:prSet/>
      <dgm:spPr/>
      <dgm:t>
        <a:bodyPr/>
        <a:lstStyle/>
        <a:p>
          <a:endParaRPr lang="en-US"/>
        </a:p>
      </dgm:t>
    </dgm:pt>
    <dgm:pt modelId="{99EDA0E8-7A86-45A4-BA26-461BF5FA4FD8}" type="sibTrans" cxnId="{518F6599-4A6A-465D-832D-4674599127B3}">
      <dgm:prSet/>
      <dgm:spPr/>
      <dgm:t>
        <a:bodyPr/>
        <a:lstStyle/>
        <a:p>
          <a:endParaRPr lang="en-US"/>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2" qsCatId="simple" csTypeId="urn:microsoft.com/office/officeart/2005/8/colors/accent1_2#7" csCatId="accent1" phldr="1"/>
      <dgm:spPr/>
      <dgm:t>
        <a:bodyPr/>
        <a:lstStyle/>
        <a:p>
          <a:endParaRPr lang="en-US"/>
        </a:p>
      </dgm:t>
    </dgm:pt>
    <dgm:pt modelId="{66D91055-CC85-4CD9-B401-0A8438C3C15E}">
      <dgm:prSet phldrT="[Text]"/>
      <dgm:spPr/>
      <dgm:t>
        <a:bodyPr/>
        <a:lstStyle/>
        <a:p>
          <a:r>
            <a:rPr lang="en-US" b="1" dirty="0"/>
            <a:t>Calculation/Methodology:</a:t>
          </a:r>
          <a:endParaRPr lang="en-US"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Total quarterly earnings for all participants employed in the second quarter after exit are collected.  The wage information values are listed in order from the lowest to highest value and the value in the middle of this list is the median earnings value. </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2A498307-B8D2-48CB-ABDF-4DA39DEB5F1D}">
      <dgm:prSet/>
      <dgm:spPr/>
      <dgm:t>
        <a:bodyPr/>
        <a:lstStyle/>
        <a:p>
          <a:endParaRPr lang="en-US" sz="2500" dirty="0">
            <a:solidFill>
              <a:srgbClr val="893700"/>
            </a:solidFill>
          </a:endParaRPr>
        </a:p>
      </dgm:t>
    </dgm:pt>
    <dgm:pt modelId="{ECDF992A-E7F4-49BE-9162-C28C6CEE510B}" type="parTrans" cxnId="{D8472826-157F-4142-A531-82D1A113F648}">
      <dgm:prSet/>
      <dgm:spPr/>
      <dgm:t>
        <a:bodyPr/>
        <a:lstStyle/>
        <a:p>
          <a:endParaRPr lang="en-US"/>
        </a:p>
      </dgm:t>
    </dgm:pt>
    <dgm:pt modelId="{0B0FC31E-4532-4867-8B51-4336EE18D004}" type="sibTrans" cxnId="{D8472826-157F-4142-A531-82D1A113F648}">
      <dgm:prSet/>
      <dgm:spPr/>
      <dgm:t>
        <a:bodyPr/>
        <a:lstStyle/>
        <a:p>
          <a:endParaRPr lang="en-US"/>
        </a:p>
      </dgm:t>
    </dgm:pt>
    <dgm:pt modelId="{6FB88080-8757-4685-9A24-1B47D732BEFE}">
      <dgm:prSet phldrT="[Text]"/>
      <dgm:spPr/>
      <dgm:t>
        <a:bodyPr/>
        <a:lstStyle/>
        <a:p>
          <a:endParaRPr lang="en-US" sz="2500" dirty="0"/>
        </a:p>
      </dgm:t>
    </dgm:pt>
    <dgm:pt modelId="{CDEDEA28-1F92-4568-859D-A47B57A26DEB}" type="parTrans" cxnId="{F0E1FC6E-4A83-4971-9975-6719571CDFE5}">
      <dgm:prSet/>
      <dgm:spPr/>
      <dgm:t>
        <a:bodyPr/>
        <a:lstStyle/>
        <a:p>
          <a:endParaRPr lang="en-US"/>
        </a:p>
      </dgm:t>
    </dgm:pt>
    <dgm:pt modelId="{B6BB65CC-E89B-46BC-BD3C-AAA3E2EC2888}" type="sibTrans" cxnId="{F0E1FC6E-4A83-4971-9975-6719571CDFE5}">
      <dgm:prSet/>
      <dgm:spPr/>
      <dgm:t>
        <a:bodyPr/>
        <a:lstStyle/>
        <a:p>
          <a:endParaRPr lang="en-US"/>
        </a:p>
      </dgm:t>
    </dgm:pt>
    <dgm:pt modelId="{3A7107CF-1FAC-4CA9-8149-4A534AEEC027}">
      <dgm:prSet phldrT="[Text]"/>
      <dgm:spPr/>
      <dgm:t>
        <a:bodyPr/>
        <a:lstStyle/>
        <a:p>
          <a:endParaRPr lang="en-US" sz="2500" dirty="0"/>
        </a:p>
      </dgm:t>
    </dgm:pt>
    <dgm:pt modelId="{68A1BBB6-5F86-4652-820C-8AFCFA4CF101}" type="parTrans" cxnId="{8AC6E8C5-BDFE-4A98-AF79-0A13D1290E14}">
      <dgm:prSet/>
      <dgm:spPr/>
      <dgm:t>
        <a:bodyPr/>
        <a:lstStyle/>
        <a:p>
          <a:endParaRPr lang="en-US"/>
        </a:p>
      </dgm:t>
    </dgm:pt>
    <dgm:pt modelId="{6DAD628B-4E49-4B83-990E-13AFDE5FCD1A}" type="sibTrans" cxnId="{8AC6E8C5-BDFE-4A98-AF79-0A13D1290E14}">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dgm:presLayoutVars>
          <dgm:bulletEnabled val="1"/>
        </dgm:presLayoutVars>
      </dgm:prSet>
      <dgm:spPr/>
    </dgm:pt>
  </dgm:ptLst>
  <dgm:cxnLst>
    <dgm:cxn modelId="{D8472826-157F-4142-A531-82D1A113F648}" srcId="{66D91055-CC85-4CD9-B401-0A8438C3C15E}" destId="{2A498307-B8D2-48CB-ABDF-4DA39DEB5F1D}" srcOrd="3" destOrd="0" parTransId="{ECDF992A-E7F4-49BE-9162-C28C6CEE510B}" sibTransId="{0B0FC31E-4532-4867-8B51-4336EE18D004}"/>
    <dgm:cxn modelId="{F0E1FC6E-4A83-4971-9975-6719571CDFE5}" srcId="{66D91055-CC85-4CD9-B401-0A8438C3C15E}" destId="{6FB88080-8757-4685-9A24-1B47D732BEFE}" srcOrd="1" destOrd="0" parTransId="{CDEDEA28-1F92-4568-859D-A47B57A26DEB}" sibTransId="{B6BB65CC-E89B-46BC-BD3C-AAA3E2EC2888}"/>
    <dgm:cxn modelId="{E04EE172-05D4-4938-8E92-97ADE03FB5A5}" srcId="{224B594E-8210-49B3-A0B6-6B8118C1909D}" destId="{66D91055-CC85-4CD9-B401-0A8438C3C15E}" srcOrd="0" destOrd="0" parTransId="{63663836-0AED-45A9-833F-B2CC26ECBC51}" sibTransId="{C92B58D5-BDA2-44F2-84AB-6A47191952C5}"/>
    <dgm:cxn modelId="{D6169F7E-4382-4207-A828-7387578C4221}" type="presOf" srcId="{2A498307-B8D2-48CB-ABDF-4DA39DEB5F1D}" destId="{FB057B31-6EF5-4F46-9FDC-9D792E3706CA}" srcOrd="0" destOrd="3" presId="urn:microsoft.com/office/officeart/2005/8/layout/hList1"/>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8AC6E8C5-BDFE-4A98-AF79-0A13D1290E14}" srcId="{66D91055-CC85-4CD9-B401-0A8438C3C15E}" destId="{3A7107CF-1FAC-4CA9-8149-4A534AEEC027}" srcOrd="2" destOrd="0" parTransId="{68A1BBB6-5F86-4652-820C-8AFCFA4CF101}" sibTransId="{6DAD628B-4E49-4B83-990E-13AFDE5FCD1A}"/>
    <dgm:cxn modelId="{98B827C7-C937-4359-A735-8B691DAC2A42}" type="presOf" srcId="{6FB88080-8757-4685-9A24-1B47D732BEFE}" destId="{FB057B31-6EF5-4F46-9FDC-9D792E3706CA}" srcOrd="0" destOrd="1" presId="urn:microsoft.com/office/officeart/2005/8/layout/hList1"/>
    <dgm:cxn modelId="{135366CD-075E-42F8-A16E-39086C406360}" type="presOf" srcId="{66D91055-CC85-4CD9-B401-0A8438C3C15E}" destId="{59C7040B-9049-4EAE-B896-B915FFC7D4EE}" srcOrd="0" destOrd="0" presId="urn:microsoft.com/office/officeart/2005/8/layout/hList1"/>
    <dgm:cxn modelId="{586640E7-4E39-4C0E-ACFC-506E5AC4F379}" type="presOf" srcId="{3A7107CF-1FAC-4CA9-8149-4A534AEEC027}" destId="{FB057B31-6EF5-4F46-9FDC-9D792E3706CA}" srcOrd="0" destOrd="2"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6" qsCatId="simple" csTypeId="urn:microsoft.com/office/officeart/2005/8/colors/accent1_2#8"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3" qsCatId="simple" csTypeId="urn:microsoft.com/office/officeart/2005/8/colors/accent1_2#9" csCatId="accent1" phldr="1"/>
      <dgm:spPr/>
      <dgm:t>
        <a:bodyPr/>
        <a:lstStyle/>
        <a:p>
          <a:endParaRPr lang="en-US"/>
        </a:p>
      </dgm:t>
    </dgm:pt>
    <dgm:pt modelId="{66D91055-CC85-4CD9-B401-0A8438C3C15E}">
      <dgm:prSet phldrT="[Text]" custT="1"/>
      <dgm:spPr/>
      <dgm:t>
        <a:bodyPr/>
        <a:lstStyle/>
        <a:p>
          <a:r>
            <a:rPr lang="en-US" sz="2600" b="1" dirty="0"/>
            <a:t>Calculation/Methodology:</a:t>
          </a:r>
          <a:endParaRPr lang="en-US" sz="26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The following participants and associated earnings are excluded from the calculation:</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BF5DDCEC-F4BA-4B41-827B-492944E224B5}">
      <dgm:prSet/>
      <dgm:spPr/>
      <dgm:t>
        <a:bodyPr/>
        <a:lstStyle/>
        <a:p>
          <a:pPr>
            <a:buFont typeface="Wingdings" panose="05000000000000000000" pitchFamily="2" charset="2"/>
            <a:buChar char="ü"/>
          </a:pPr>
          <a:r>
            <a:rPr lang="en-US" sz="2500" dirty="0">
              <a:solidFill>
                <a:srgbClr val="893700"/>
              </a:solidFill>
            </a:rPr>
            <a:t>Participants who exited and are not employed in the 2nd exit quarter will not count in this measure.</a:t>
          </a:r>
        </a:p>
      </dgm:t>
    </dgm:pt>
    <dgm:pt modelId="{CA0A2D4E-71E2-4711-8306-7B85C2955453}" type="parTrans" cxnId="{6F87D077-2076-4471-A60A-437ECD2C9064}">
      <dgm:prSet/>
      <dgm:spPr/>
      <dgm:t>
        <a:bodyPr/>
        <a:lstStyle/>
        <a:p>
          <a:endParaRPr lang="en-US"/>
        </a:p>
      </dgm:t>
    </dgm:pt>
    <dgm:pt modelId="{3FB50CF5-F4F4-4323-9877-505AC1C213B9}" type="sibTrans" cxnId="{6F87D077-2076-4471-A60A-437ECD2C9064}">
      <dgm:prSet/>
      <dgm:spPr/>
      <dgm:t>
        <a:bodyPr/>
        <a:lstStyle/>
        <a:p>
          <a:endParaRPr lang="en-US"/>
        </a:p>
      </dgm:t>
    </dgm:pt>
    <dgm:pt modelId="{B83B1F4B-CA8A-4722-AA39-F2C5CC10BD5B}">
      <dgm:prSet/>
      <dgm:spPr/>
      <dgm:t>
        <a:bodyPr/>
        <a:lstStyle/>
        <a:p>
          <a:pPr>
            <a:buFont typeface="Wingdings" panose="05000000000000000000" pitchFamily="2" charset="2"/>
            <a:buChar char="ü"/>
          </a:pPr>
          <a:r>
            <a:rPr lang="en-US" sz="2500" dirty="0">
              <a:solidFill>
                <a:srgbClr val="893700"/>
              </a:solidFill>
            </a:rPr>
            <a:t>Participants who have exited a program and for whom information is not yet available.</a:t>
          </a:r>
        </a:p>
      </dgm:t>
    </dgm:pt>
    <dgm:pt modelId="{251E90FA-9427-47F9-AFB7-5C67948130CE}" type="parTrans" cxnId="{242C7340-E084-4469-B445-0A02CD799100}">
      <dgm:prSet/>
      <dgm:spPr/>
      <dgm:t>
        <a:bodyPr/>
        <a:lstStyle/>
        <a:p>
          <a:endParaRPr lang="en-US"/>
        </a:p>
      </dgm:t>
    </dgm:pt>
    <dgm:pt modelId="{AED9901A-4E2B-4E3E-A2EE-2C804A32A7AA}" type="sibTrans" cxnId="{242C7340-E084-4469-B445-0A02CD799100}">
      <dgm:prSet/>
      <dgm:spPr/>
      <dgm:t>
        <a:bodyPr/>
        <a:lstStyle/>
        <a:p>
          <a:endParaRPr lang="en-US"/>
        </a:p>
      </dgm:t>
    </dgm:pt>
    <dgm:pt modelId="{9D4106F2-8F56-43C9-982A-FE4340748398}">
      <dgm:prSet/>
      <dgm:spPr/>
      <dgm:t>
        <a:bodyPr/>
        <a:lstStyle/>
        <a:p>
          <a:pPr>
            <a:buFont typeface="Wingdings" panose="05000000000000000000" pitchFamily="2" charset="2"/>
            <a:buChar char="ü"/>
          </a:pPr>
          <a:r>
            <a:rPr lang="en-US" sz="2500" dirty="0">
              <a:solidFill>
                <a:srgbClr val="893700"/>
              </a:solidFill>
            </a:rPr>
            <a:t>Participants who have exited from a program and who have $0 income.</a:t>
          </a:r>
        </a:p>
      </dgm:t>
    </dgm:pt>
    <dgm:pt modelId="{B9C4C864-0FD6-4180-AAC6-DBC77145D6E8}" type="parTrans" cxnId="{58F97376-42D8-4A57-A94B-DAD005EF805C}">
      <dgm:prSet/>
      <dgm:spPr/>
      <dgm:t>
        <a:bodyPr/>
        <a:lstStyle/>
        <a:p>
          <a:endParaRPr lang="en-US"/>
        </a:p>
      </dgm:t>
    </dgm:pt>
    <dgm:pt modelId="{4319DF7D-7CE6-4603-AF31-7C37C89979AE}" type="sibTrans" cxnId="{58F97376-42D8-4A57-A94B-DAD005EF805C}">
      <dgm:prSet/>
      <dgm:spPr/>
      <dgm:t>
        <a:bodyPr/>
        <a:lstStyle/>
        <a:p>
          <a:endParaRPr lang="en-US"/>
        </a:p>
      </dgm:t>
    </dgm:pt>
    <dgm:pt modelId="{2418B6D0-D02E-4B04-8D01-33991C0DC9F6}">
      <dgm:prSet/>
      <dgm:spPr/>
      <dgm:t>
        <a:bodyPr/>
        <a:lstStyle/>
        <a:p>
          <a:pPr>
            <a:buFont typeface="Wingdings" panose="05000000000000000000" pitchFamily="2" charset="2"/>
            <a:buChar char="ü"/>
          </a:pPr>
          <a:r>
            <a:rPr lang="en-US" sz="2500" dirty="0">
              <a:solidFill>
                <a:srgbClr val="893700"/>
              </a:solidFill>
            </a:rPr>
            <a:t>Participants who have exited a program and are in subsidized employment.</a:t>
          </a:r>
        </a:p>
      </dgm:t>
    </dgm:pt>
    <dgm:pt modelId="{FAA7DD16-FF69-4E8A-B133-6DD90957328D}" type="parTrans" cxnId="{623BD12F-7212-4573-B509-E2DC6E7CA2AD}">
      <dgm:prSet/>
      <dgm:spPr/>
      <dgm:t>
        <a:bodyPr/>
        <a:lstStyle/>
        <a:p>
          <a:endParaRPr lang="en-US"/>
        </a:p>
      </dgm:t>
    </dgm:pt>
    <dgm:pt modelId="{AD305D98-51AA-4C3D-8ED3-CA2ACC4DA54D}" type="sibTrans" cxnId="{623BD12F-7212-4573-B509-E2DC6E7CA2AD}">
      <dgm:prSet/>
      <dgm:spPr/>
      <dgm:t>
        <a:bodyPr/>
        <a:lstStyle/>
        <a:p>
          <a:endParaRPr lang="en-US"/>
        </a:p>
      </dgm:t>
    </dgm:pt>
    <dgm:pt modelId="{8B78F7C2-16AA-40EA-9AFC-7D524FDB9FF9}">
      <dgm:prSet/>
      <dgm:spPr/>
      <dgm:t>
        <a:bodyPr/>
        <a:lstStyle/>
        <a:p>
          <a:pPr>
            <a:buFont typeface="Wingdings" panose="05000000000000000000" pitchFamily="2" charset="2"/>
            <a:buChar char="ü"/>
          </a:pPr>
          <a:r>
            <a:rPr lang="en-US" sz="2500" dirty="0">
              <a:solidFill>
                <a:srgbClr val="893700"/>
              </a:solidFill>
            </a:rPr>
            <a:t>Participants who have exited for any of the Exclusion reasons.</a:t>
          </a:r>
        </a:p>
      </dgm:t>
    </dgm:pt>
    <dgm:pt modelId="{5F2457CB-AF14-4264-99C0-717DAEC81994}" type="parTrans" cxnId="{DFEDBC3A-D20F-4C20-BA3A-B85A6F9E79A5}">
      <dgm:prSet/>
      <dgm:spPr/>
      <dgm:t>
        <a:bodyPr/>
        <a:lstStyle/>
        <a:p>
          <a:endParaRPr lang="en-US"/>
        </a:p>
      </dgm:t>
    </dgm:pt>
    <dgm:pt modelId="{AF9F2CEA-7368-48D5-902F-3469E1B4397E}" type="sibTrans" cxnId="{DFEDBC3A-D20F-4C20-BA3A-B85A6F9E79A5}">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custScaleY="151523">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Y="89802">
        <dgm:presLayoutVars>
          <dgm:bulletEnabled val="1"/>
        </dgm:presLayoutVars>
      </dgm:prSet>
      <dgm:spPr/>
    </dgm:pt>
  </dgm:ptLst>
  <dgm:cxnLst>
    <dgm:cxn modelId="{140D9A00-ADAE-455F-A4E1-1004D081A0A7}" type="presOf" srcId="{B83B1F4B-CA8A-4722-AA39-F2C5CC10BD5B}" destId="{FB057B31-6EF5-4F46-9FDC-9D792E3706CA}" srcOrd="0" destOrd="2" presId="urn:microsoft.com/office/officeart/2005/8/layout/hList1"/>
    <dgm:cxn modelId="{623BD12F-7212-4573-B509-E2DC6E7CA2AD}" srcId="{66D91055-CC85-4CD9-B401-0A8438C3C15E}" destId="{2418B6D0-D02E-4B04-8D01-33991C0DC9F6}" srcOrd="4" destOrd="0" parTransId="{FAA7DD16-FF69-4E8A-B133-6DD90957328D}" sibTransId="{AD305D98-51AA-4C3D-8ED3-CA2ACC4DA54D}"/>
    <dgm:cxn modelId="{DFEDBC3A-D20F-4C20-BA3A-B85A6F9E79A5}" srcId="{66D91055-CC85-4CD9-B401-0A8438C3C15E}" destId="{8B78F7C2-16AA-40EA-9AFC-7D524FDB9FF9}" srcOrd="5" destOrd="0" parTransId="{5F2457CB-AF14-4264-99C0-717DAEC81994}" sibTransId="{AF9F2CEA-7368-48D5-902F-3469E1B4397E}"/>
    <dgm:cxn modelId="{242C7340-E084-4469-B445-0A02CD799100}" srcId="{66D91055-CC85-4CD9-B401-0A8438C3C15E}" destId="{B83B1F4B-CA8A-4722-AA39-F2C5CC10BD5B}" srcOrd="2" destOrd="0" parTransId="{251E90FA-9427-47F9-AFB7-5C67948130CE}" sibTransId="{AED9901A-4E2B-4E3E-A2EE-2C804A32A7AA}"/>
    <dgm:cxn modelId="{E04EE172-05D4-4938-8E92-97ADE03FB5A5}" srcId="{224B594E-8210-49B3-A0B6-6B8118C1909D}" destId="{66D91055-CC85-4CD9-B401-0A8438C3C15E}" srcOrd="0" destOrd="0" parTransId="{63663836-0AED-45A9-833F-B2CC26ECBC51}" sibTransId="{C92B58D5-BDA2-44F2-84AB-6A47191952C5}"/>
    <dgm:cxn modelId="{58F97376-42D8-4A57-A94B-DAD005EF805C}" srcId="{66D91055-CC85-4CD9-B401-0A8438C3C15E}" destId="{9D4106F2-8F56-43C9-982A-FE4340748398}" srcOrd="3" destOrd="0" parTransId="{B9C4C864-0FD6-4180-AAC6-DBC77145D6E8}" sibTransId="{4319DF7D-7CE6-4603-AF31-7C37C89979AE}"/>
    <dgm:cxn modelId="{6F87D077-2076-4471-A60A-437ECD2C9064}" srcId="{66D91055-CC85-4CD9-B401-0A8438C3C15E}" destId="{BF5DDCEC-F4BA-4B41-827B-492944E224B5}" srcOrd="1" destOrd="0" parTransId="{CA0A2D4E-71E2-4711-8306-7B85C2955453}" sibTransId="{3FB50CF5-F4F4-4323-9877-505AC1C213B9}"/>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1A0157C8-1529-4980-98D8-73456C0074F9}" type="presOf" srcId="{BF5DDCEC-F4BA-4B41-827B-492944E224B5}" destId="{FB057B31-6EF5-4F46-9FDC-9D792E3706CA}" srcOrd="0" destOrd="1" presId="urn:microsoft.com/office/officeart/2005/8/layout/hList1"/>
    <dgm:cxn modelId="{EB143BCA-094C-4C5B-BD18-AFE753BBC56C}" type="presOf" srcId="{9D4106F2-8F56-43C9-982A-FE4340748398}" destId="{FB057B31-6EF5-4F46-9FDC-9D792E3706CA}" srcOrd="0" destOrd="3" presId="urn:microsoft.com/office/officeart/2005/8/layout/hList1"/>
    <dgm:cxn modelId="{135366CD-075E-42F8-A16E-39086C406360}" type="presOf" srcId="{66D91055-CC85-4CD9-B401-0A8438C3C15E}" destId="{59C7040B-9049-4EAE-B896-B915FFC7D4EE}" srcOrd="0" destOrd="0" presId="urn:microsoft.com/office/officeart/2005/8/layout/hList1"/>
    <dgm:cxn modelId="{7252CDDC-2C74-4700-BE04-505CF379501E}" type="presOf" srcId="{8B78F7C2-16AA-40EA-9AFC-7D524FDB9FF9}" destId="{FB057B31-6EF5-4F46-9FDC-9D792E3706CA}" srcOrd="0" destOrd="5" presId="urn:microsoft.com/office/officeart/2005/8/layout/hList1"/>
    <dgm:cxn modelId="{F8E209E5-495F-4FA1-B161-254260DA9D8B}" type="presOf" srcId="{2418B6D0-D02E-4B04-8D01-33991C0DC9F6}" destId="{FB057B31-6EF5-4F46-9FDC-9D792E3706CA}" srcOrd="0" destOrd="4"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7" qsCatId="simple" csTypeId="urn:microsoft.com/office/officeart/2005/8/colors/accent1_2#10"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8" qsCatId="simple" csTypeId="urn:microsoft.com/office/officeart/2005/8/colors/accent1_2#11" csCatId="accent1" phldr="1"/>
      <dgm:spPr/>
      <dgm:t>
        <a:bodyPr/>
        <a:lstStyle/>
        <a:p>
          <a:endParaRPr lang="en-US"/>
        </a:p>
      </dgm:t>
    </dgm:pt>
    <dgm:pt modelId="{1A836AA7-4DB0-486A-B9D9-5FC034FE7C54}">
      <dgm:prSet phldrT="[Text]" custT="1"/>
      <dgm:spPr/>
      <dgm:t>
        <a:bodyPr/>
        <a:lstStyle/>
        <a:p>
          <a:r>
            <a:rPr lang="en-US" sz="1600" dirty="0"/>
            <a:t>Six Core Measures</a:t>
          </a:r>
        </a:p>
      </dgm:t>
    </dgm:pt>
    <dgm:pt modelId="{B3913098-3DD3-4D70-9447-1137AF1F54C0}" type="parTrans" cxnId="{8BCF09A9-116B-4704-BECD-52D9F3724FC9}">
      <dgm:prSet/>
      <dgm:spPr/>
      <dgm:t>
        <a:bodyPr/>
        <a:lstStyle/>
        <a:p>
          <a:endParaRPr lang="en-US" sz="2000"/>
        </a:p>
      </dgm:t>
    </dgm:pt>
    <dgm:pt modelId="{A6CF7623-F980-4394-86FE-4B9848775461}" type="sibTrans" cxnId="{8BCF09A9-116B-4704-BECD-52D9F3724FC9}">
      <dgm:prSet/>
      <dgm:spPr/>
      <dgm:t>
        <a:bodyPr/>
        <a:lstStyle/>
        <a:p>
          <a:endParaRPr lang="en-US" sz="2000"/>
        </a:p>
      </dgm:t>
    </dgm:pt>
    <dgm:pt modelId="{BDD38EFE-6B73-446F-A60B-9F293A02289C}">
      <dgm:prSet phldrT="[Text]" custT="1"/>
      <dgm:spPr>
        <a:solidFill>
          <a:srgbClr val="B74900">
            <a:alpha val="50196"/>
          </a:srgbClr>
        </a:solidFill>
      </dgm:spPr>
      <dgm:t>
        <a:bodyPr/>
        <a:lstStyle/>
        <a:p>
          <a:r>
            <a:rPr lang="en-US" sz="1400" dirty="0"/>
            <a:t>Employment Rate</a:t>
          </a:r>
        </a:p>
        <a:p>
          <a:r>
            <a:rPr lang="en-US" sz="1400" dirty="0"/>
            <a:t>2</a:t>
          </a:r>
          <a:r>
            <a:rPr lang="en-US" sz="1400" baseline="30000" dirty="0"/>
            <a:t>nd</a:t>
          </a:r>
          <a:r>
            <a:rPr lang="en-US" sz="1400" dirty="0"/>
            <a:t> QTR After Exit</a:t>
          </a:r>
        </a:p>
      </dgm:t>
    </dgm:pt>
    <dgm:pt modelId="{2A974F3E-C876-4448-AA05-AC193F9861B3}" type="parTrans" cxnId="{367A84FF-45F6-40DA-A1BC-0247F14F22AA}">
      <dgm:prSet custT="1"/>
      <dgm:spPr/>
      <dgm:t>
        <a:bodyPr/>
        <a:lstStyle/>
        <a:p>
          <a:endParaRPr lang="en-US" sz="1400"/>
        </a:p>
      </dgm:t>
    </dgm:pt>
    <dgm:pt modelId="{C72412BF-15DD-4780-9BD4-FC6C3DB5AAD1}" type="sibTrans" cxnId="{367A84FF-45F6-40DA-A1BC-0247F14F22AA}">
      <dgm:prSet/>
      <dgm:spPr/>
      <dgm:t>
        <a:bodyPr/>
        <a:lstStyle/>
        <a:p>
          <a:endParaRPr lang="en-US" sz="2000"/>
        </a:p>
      </dgm:t>
    </dgm:pt>
    <dgm:pt modelId="{5069313C-B700-4043-9A36-72DC4280C51C}">
      <dgm:prSet phldrT="[Text]" custT="1"/>
      <dgm:spPr>
        <a:solidFill>
          <a:srgbClr val="B74900">
            <a:alpha val="50196"/>
          </a:srgbClr>
        </a:solidFill>
      </dgm:spPr>
      <dgm:t>
        <a:bodyPr/>
        <a:lstStyle/>
        <a:p>
          <a:r>
            <a:rPr lang="en-US" sz="1400" dirty="0"/>
            <a:t>Median Earnings</a:t>
          </a:r>
        </a:p>
      </dgm:t>
    </dgm:pt>
    <dgm:pt modelId="{72DAF511-FA87-4DD9-A75B-ACAD79C6C651}" type="parTrans" cxnId="{82B2E5A3-58A7-47E2-BD75-F8F9D9A6F5A1}">
      <dgm:prSet custT="1"/>
      <dgm:spPr/>
      <dgm:t>
        <a:bodyPr/>
        <a:lstStyle/>
        <a:p>
          <a:endParaRPr lang="en-US" sz="1400"/>
        </a:p>
      </dgm:t>
    </dgm:pt>
    <dgm:pt modelId="{EA7E85D5-86B3-43C1-B7A0-1218E95D94CD}" type="sibTrans" cxnId="{82B2E5A3-58A7-47E2-BD75-F8F9D9A6F5A1}">
      <dgm:prSet/>
      <dgm:spPr/>
      <dgm:t>
        <a:bodyPr/>
        <a:lstStyle/>
        <a:p>
          <a:endParaRPr lang="en-US" sz="2000"/>
        </a:p>
      </dgm:t>
    </dgm:pt>
    <dgm:pt modelId="{62E5A2A7-6D3F-4EF0-B057-197AEDCA3013}">
      <dgm:prSet phldrT="[Text]" phldr="1"/>
      <dgm:spPr/>
      <dgm:t>
        <a:bodyPr/>
        <a:lstStyle/>
        <a:p>
          <a:endParaRPr lang="en-US" sz="2000"/>
        </a:p>
      </dgm:t>
    </dgm:pt>
    <dgm:pt modelId="{A85FFC1C-2673-42C6-90BA-08BD6C585597}" type="parTrans" cxnId="{8AF194F3-D937-46D4-86B2-7F2F0955F2CB}">
      <dgm:prSet/>
      <dgm:spPr/>
      <dgm:t>
        <a:bodyPr/>
        <a:lstStyle/>
        <a:p>
          <a:endParaRPr lang="en-US" sz="2000"/>
        </a:p>
      </dgm:t>
    </dgm:pt>
    <dgm:pt modelId="{9433BB69-01FF-4E62-857C-A124881A47FC}" type="sibTrans" cxnId="{8AF194F3-D937-46D4-86B2-7F2F0955F2CB}">
      <dgm:prSet/>
      <dgm:spPr/>
      <dgm:t>
        <a:bodyPr/>
        <a:lstStyle/>
        <a:p>
          <a:endParaRPr lang="en-US" sz="2000"/>
        </a:p>
      </dgm:t>
    </dgm:pt>
    <dgm:pt modelId="{DF420942-D1C8-44D0-A90A-45FEEBF50C87}">
      <dgm:prSet phldrT="[Text]" phldr="1"/>
      <dgm:spPr/>
      <dgm:t>
        <a:bodyPr/>
        <a:lstStyle/>
        <a:p>
          <a:endParaRPr lang="en-US" sz="2000"/>
        </a:p>
      </dgm:t>
    </dgm:pt>
    <dgm:pt modelId="{1A5ED3F0-73CC-4E44-A375-C3290D8AD576}" type="parTrans" cxnId="{E2AC7586-C31B-4665-B8F5-5421F2CF827A}">
      <dgm:prSet/>
      <dgm:spPr/>
      <dgm:t>
        <a:bodyPr/>
        <a:lstStyle/>
        <a:p>
          <a:endParaRPr lang="en-US" sz="2000"/>
        </a:p>
      </dgm:t>
    </dgm:pt>
    <dgm:pt modelId="{94677B97-5907-42FF-82E6-CDAEED39B357}" type="sibTrans" cxnId="{E2AC7586-C31B-4665-B8F5-5421F2CF827A}">
      <dgm:prSet/>
      <dgm:spPr/>
      <dgm:t>
        <a:bodyPr/>
        <a:lstStyle/>
        <a:p>
          <a:endParaRPr lang="en-US" sz="2000"/>
        </a:p>
      </dgm:t>
    </dgm:pt>
    <dgm:pt modelId="{51248389-F45E-46EB-A0D4-7CF1065A2AAC}">
      <dgm:prSet phldrT="[Text]" phldr="1"/>
      <dgm:spPr/>
      <dgm:t>
        <a:bodyPr/>
        <a:lstStyle/>
        <a:p>
          <a:endParaRPr lang="en-US" sz="2000"/>
        </a:p>
      </dgm:t>
    </dgm:pt>
    <dgm:pt modelId="{FA6ADE9A-3FEA-4E46-9108-3A736BC66367}" type="parTrans" cxnId="{DAEA3330-AA4B-4281-8EA4-140187DC8AE7}">
      <dgm:prSet/>
      <dgm:spPr/>
      <dgm:t>
        <a:bodyPr/>
        <a:lstStyle/>
        <a:p>
          <a:endParaRPr lang="en-US" sz="2000"/>
        </a:p>
      </dgm:t>
    </dgm:pt>
    <dgm:pt modelId="{347904D6-0104-41A1-8182-AB45166E85EC}" type="sibTrans" cxnId="{DAEA3330-AA4B-4281-8EA4-140187DC8AE7}">
      <dgm:prSet/>
      <dgm:spPr/>
      <dgm:t>
        <a:bodyPr/>
        <a:lstStyle/>
        <a:p>
          <a:endParaRPr lang="en-US" sz="2000"/>
        </a:p>
      </dgm:t>
    </dgm:pt>
    <dgm:pt modelId="{877C02DD-DCFD-46F4-B8DB-DD49E2D707C4}">
      <dgm:prSet phldrT="[Text]" phldr="1"/>
      <dgm:spPr/>
      <dgm:t>
        <a:bodyPr/>
        <a:lstStyle/>
        <a:p>
          <a:endParaRPr lang="en-US" sz="2000"/>
        </a:p>
      </dgm:t>
    </dgm:pt>
    <dgm:pt modelId="{F7FC4799-848A-447C-A28A-4B8AA303AADE}" type="parTrans" cxnId="{2311DDFA-8AEF-4B7B-B041-788881401D16}">
      <dgm:prSet/>
      <dgm:spPr/>
      <dgm:t>
        <a:bodyPr/>
        <a:lstStyle/>
        <a:p>
          <a:endParaRPr lang="en-US" sz="2000"/>
        </a:p>
      </dgm:t>
    </dgm:pt>
    <dgm:pt modelId="{CB356269-F220-43EF-A882-1E708C5EE36E}" type="sibTrans" cxnId="{2311DDFA-8AEF-4B7B-B041-788881401D16}">
      <dgm:prSet/>
      <dgm:spPr/>
      <dgm:t>
        <a:bodyPr/>
        <a:lstStyle/>
        <a:p>
          <a:endParaRPr lang="en-US" sz="2000"/>
        </a:p>
      </dgm:t>
    </dgm:pt>
    <dgm:pt modelId="{C6E3C642-023C-452A-A3BC-DB9D8FD0E031}">
      <dgm:prSet phldrT="[Text]" phldr="1"/>
      <dgm:spPr/>
      <dgm:t>
        <a:bodyPr/>
        <a:lstStyle/>
        <a:p>
          <a:endParaRPr lang="en-US" sz="2000"/>
        </a:p>
      </dgm:t>
    </dgm:pt>
    <dgm:pt modelId="{EFB23337-2FCD-4AAC-873A-7C24F6F14804}" type="parTrans" cxnId="{16659D5F-6BE2-4B2A-8EC0-1971D094243E}">
      <dgm:prSet/>
      <dgm:spPr/>
      <dgm:t>
        <a:bodyPr/>
        <a:lstStyle/>
        <a:p>
          <a:endParaRPr lang="en-US" sz="2000"/>
        </a:p>
      </dgm:t>
    </dgm:pt>
    <dgm:pt modelId="{B809A7D6-1DC1-4E25-9D45-12E22C3C62DD}" type="sibTrans" cxnId="{16659D5F-6BE2-4B2A-8EC0-1971D094243E}">
      <dgm:prSet/>
      <dgm:spPr/>
      <dgm:t>
        <a:bodyPr/>
        <a:lstStyle/>
        <a:p>
          <a:endParaRPr lang="en-US" sz="2000"/>
        </a:p>
      </dgm:t>
    </dgm:pt>
    <dgm:pt modelId="{69C8779C-0E2B-4BED-9545-D4100F793854}">
      <dgm:prSet phldrT="[Text]" phldr="1"/>
      <dgm:spPr/>
      <dgm:t>
        <a:bodyPr/>
        <a:lstStyle/>
        <a:p>
          <a:endParaRPr lang="en-US" sz="2000"/>
        </a:p>
      </dgm:t>
    </dgm:pt>
    <dgm:pt modelId="{EBF32621-FC82-4467-9ADD-C8F1E9AD4C70}" type="parTrans" cxnId="{593A7597-0BE2-4BB8-9EA2-F4964607ECDC}">
      <dgm:prSet/>
      <dgm:spPr/>
      <dgm:t>
        <a:bodyPr/>
        <a:lstStyle/>
        <a:p>
          <a:endParaRPr lang="en-US" sz="2000"/>
        </a:p>
      </dgm:t>
    </dgm:pt>
    <dgm:pt modelId="{F1E873B4-EAB1-4F74-85D8-28734A2BE6DF}" type="sibTrans" cxnId="{593A7597-0BE2-4BB8-9EA2-F4964607ECDC}">
      <dgm:prSet/>
      <dgm:spPr/>
      <dgm:t>
        <a:bodyPr/>
        <a:lstStyle/>
        <a:p>
          <a:endParaRPr lang="en-US" sz="2000"/>
        </a:p>
      </dgm:t>
    </dgm:pt>
    <dgm:pt modelId="{D1A27D32-CE83-4858-84C0-2C79B59D0BFF}">
      <dgm:prSet phldrT="[Text]" custT="1"/>
      <dgm:spPr>
        <a:solidFill>
          <a:srgbClr val="B74900"/>
        </a:solidFill>
      </dgm:spPr>
      <dgm:t>
        <a:bodyPr/>
        <a:lstStyle/>
        <a:p>
          <a:r>
            <a:rPr lang="en-US" sz="1400" dirty="0"/>
            <a:t>Credential Attainment</a:t>
          </a:r>
        </a:p>
      </dgm:t>
    </dgm:pt>
    <dgm:pt modelId="{3DBBDE4C-FD63-47E1-A4FB-D27C54096CD8}" type="parTrans" cxnId="{0C73DA50-1E7C-4676-BBDC-BB2074BFEA75}">
      <dgm:prSet custT="1"/>
      <dgm:spPr/>
      <dgm:t>
        <a:bodyPr/>
        <a:lstStyle/>
        <a:p>
          <a:endParaRPr lang="en-US" sz="1400"/>
        </a:p>
      </dgm:t>
    </dgm:pt>
    <dgm:pt modelId="{75BFB890-55A4-45F3-B71F-7648C9449F0B}" type="sibTrans" cxnId="{0C73DA50-1E7C-4676-BBDC-BB2074BFEA75}">
      <dgm:prSet/>
      <dgm:spPr/>
      <dgm:t>
        <a:bodyPr/>
        <a:lstStyle/>
        <a:p>
          <a:endParaRPr lang="en-US" sz="2000"/>
        </a:p>
      </dgm:t>
    </dgm:pt>
    <dgm:pt modelId="{4F7E63F1-2017-4C52-842D-A2203A6BF39D}">
      <dgm:prSet phldrT="[Text]" custT="1"/>
      <dgm:spPr>
        <a:solidFill>
          <a:srgbClr val="B74900">
            <a:alpha val="50196"/>
          </a:srgbClr>
        </a:solidFill>
      </dgm:spPr>
      <dgm:t>
        <a:bodyPr/>
        <a:lstStyle/>
        <a:p>
          <a:r>
            <a:rPr lang="en-US" sz="1400" dirty="0"/>
            <a:t>Measurable Skill Gains</a:t>
          </a:r>
        </a:p>
      </dgm:t>
    </dgm:pt>
    <dgm:pt modelId="{4888C2C2-2169-4D95-A13A-EAFBACB076FE}" type="parTrans" cxnId="{73E00F2B-AE3B-4202-8D79-A8A134A2B5CA}">
      <dgm:prSet custT="1"/>
      <dgm:spPr/>
      <dgm:t>
        <a:bodyPr/>
        <a:lstStyle/>
        <a:p>
          <a:endParaRPr lang="en-US" sz="1400"/>
        </a:p>
      </dgm:t>
    </dgm:pt>
    <dgm:pt modelId="{EAABD4FC-6210-4BE5-9DC5-877D584F3C62}" type="sibTrans" cxnId="{73E00F2B-AE3B-4202-8D79-A8A134A2B5CA}">
      <dgm:prSet/>
      <dgm:spPr/>
      <dgm:t>
        <a:bodyPr/>
        <a:lstStyle/>
        <a:p>
          <a:endParaRPr lang="en-US" sz="2000"/>
        </a:p>
      </dgm:t>
    </dgm:pt>
    <dgm:pt modelId="{1D5A8E0B-AEA5-4C07-89FA-07C3BDDCB198}">
      <dgm:prSet phldrT="[Text]" custT="1"/>
      <dgm:spPr>
        <a:solidFill>
          <a:srgbClr val="B74900">
            <a:alpha val="50196"/>
          </a:srgbClr>
        </a:solidFill>
      </dgm:spPr>
      <dgm:t>
        <a:bodyPr/>
        <a:lstStyle/>
        <a:p>
          <a:r>
            <a:rPr lang="en-US" sz="1400"/>
            <a:t>Employment </a:t>
          </a:r>
          <a:r>
            <a:rPr lang="en-US" sz="1400" dirty="0"/>
            <a:t>Rate</a:t>
          </a:r>
        </a:p>
        <a:p>
          <a:r>
            <a:rPr lang="en-US" sz="1400" dirty="0"/>
            <a:t>4</a:t>
          </a:r>
          <a:r>
            <a:rPr lang="en-US" sz="1400" baseline="30000" dirty="0"/>
            <a:t>th</a:t>
          </a:r>
          <a:r>
            <a:rPr lang="en-US" sz="1400" dirty="0"/>
            <a:t> QTR After Exit</a:t>
          </a:r>
        </a:p>
      </dgm:t>
    </dgm:pt>
    <dgm:pt modelId="{0C3D8F15-2303-422C-BC26-D4B0CCBBB4C4}" type="parTrans" cxnId="{F70913D2-D92A-4E9C-BE62-719F7D7E730A}">
      <dgm:prSet/>
      <dgm:spPr/>
      <dgm:t>
        <a:bodyPr/>
        <a:lstStyle/>
        <a:p>
          <a:endParaRPr lang="en-US"/>
        </a:p>
      </dgm:t>
    </dgm:pt>
    <dgm:pt modelId="{7C34A008-BDA5-4CF4-8567-8757934AE12B}" type="sibTrans" cxnId="{F70913D2-D92A-4E9C-BE62-719F7D7E730A}">
      <dgm:prSet/>
      <dgm:spPr/>
      <dgm:t>
        <a:bodyPr/>
        <a:lstStyle/>
        <a:p>
          <a:endParaRPr lang="en-US"/>
        </a:p>
      </dgm:t>
    </dgm:pt>
    <dgm:pt modelId="{C307034C-1661-4FFB-AC9F-7EE32C0C634D}">
      <dgm:prSet phldrT="[Text]" custT="1"/>
      <dgm:spPr>
        <a:solidFill>
          <a:srgbClr val="B74900">
            <a:alpha val="50196"/>
          </a:srgbClr>
        </a:solidFill>
      </dgm:spPr>
      <dgm:t>
        <a:bodyPr/>
        <a:lstStyle/>
        <a:p>
          <a:r>
            <a:rPr lang="en-US" sz="1400" dirty="0"/>
            <a:t>Effectiveness in Serving Employers</a:t>
          </a:r>
        </a:p>
      </dgm:t>
    </dgm:pt>
    <dgm:pt modelId="{43AF98C6-B806-45EE-9934-774034F5DFA3}" type="parTrans" cxnId="{518F6599-4A6A-465D-832D-4674599127B3}">
      <dgm:prSet/>
      <dgm:spPr/>
      <dgm:t>
        <a:bodyPr/>
        <a:lstStyle/>
        <a:p>
          <a:endParaRPr lang="en-US"/>
        </a:p>
      </dgm:t>
    </dgm:pt>
    <dgm:pt modelId="{99EDA0E8-7A86-45A4-BA26-461BF5FA4FD8}" type="sibTrans" cxnId="{518F6599-4A6A-465D-832D-4674599127B3}">
      <dgm:prSet/>
      <dgm:spPr/>
      <dgm:t>
        <a:bodyPr/>
        <a:lstStyle/>
        <a:p>
          <a:endParaRPr lang="en-US"/>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5" qsCatId="simple" csTypeId="urn:microsoft.com/office/officeart/2005/8/colors/accent1_2#14" csCatId="accent1" phldr="1"/>
      <dgm:spPr/>
      <dgm:t>
        <a:bodyPr/>
        <a:lstStyle/>
        <a:p>
          <a:endParaRPr lang="en-US"/>
        </a:p>
      </dgm:t>
    </dgm:pt>
    <dgm:pt modelId="{66D91055-CC85-4CD9-B401-0A8438C3C15E}">
      <dgm:prSet phldrT="[Text]" custT="1"/>
      <dgm:spPr/>
      <dgm:t>
        <a:bodyPr/>
        <a:lstStyle/>
        <a:p>
          <a:r>
            <a:rPr lang="en-US" sz="2600" b="1" dirty="0"/>
            <a:t>Calculation/Methodology:</a:t>
          </a:r>
          <a:endParaRPr lang="en-US" sz="26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The number of participants who exited during the reporting period who obtained a recognized postsecondary credential during the program or within one (1) year after exit OR those who were in a secondary education program and obtained a secondary school diploma or its recognized equivalent during the program or within one (1) year after exit and were also employed, or in an education or training program leading  to a recognized postsecondary credential (See the “Special Rule”) within one (1) year after exit </a:t>
          </a:r>
          <a:r>
            <a:rPr lang="en-US" sz="2500" u="sng" dirty="0">
              <a:solidFill>
                <a:srgbClr val="893700"/>
              </a:solidFill>
            </a:rPr>
            <a:t>DIVIDED</a:t>
          </a:r>
          <a:r>
            <a:rPr lang="en-US" sz="2500" dirty="0">
              <a:solidFill>
                <a:srgbClr val="893700"/>
              </a:solidFill>
            </a:rPr>
            <a:t> by the number of participants enrolled in an education or training program (excluding those in OJT and customized training) who exited during the reporting period. </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223F9797-1430-44AF-AAFE-A9DF472600C5}">
      <dgm:prSet/>
      <dgm:spPr/>
      <dgm:t>
        <a:bodyPr/>
        <a:lstStyle/>
        <a:p>
          <a:endParaRPr lang="en-US" sz="2500" dirty="0">
            <a:solidFill>
              <a:srgbClr val="893700"/>
            </a:solidFill>
          </a:endParaRPr>
        </a:p>
      </dgm:t>
    </dgm:pt>
    <dgm:pt modelId="{14F9F75E-5EA4-4423-AD03-B547BA25D468}" type="parTrans" cxnId="{9BD02E6F-E854-4C96-ACA6-F0BF55411D2F}">
      <dgm:prSet/>
      <dgm:spPr/>
      <dgm:t>
        <a:bodyPr/>
        <a:lstStyle/>
        <a:p>
          <a:endParaRPr lang="en-US"/>
        </a:p>
      </dgm:t>
    </dgm:pt>
    <dgm:pt modelId="{B1BDB659-D83E-4106-A2C8-50FE31ED26B6}" type="sibTrans" cxnId="{9BD02E6F-E854-4C96-ACA6-F0BF55411D2F}">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custScaleY="151523">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Y="89802">
        <dgm:presLayoutVars>
          <dgm:bulletEnabled val="1"/>
        </dgm:presLayoutVars>
      </dgm:prSet>
      <dgm:spPr/>
    </dgm:pt>
  </dgm:ptLst>
  <dgm:cxnLst>
    <dgm:cxn modelId="{E4804645-87DB-4BFB-81E3-8160C9909C50}" type="presOf" srcId="{223F9797-1430-44AF-AAFE-A9DF472600C5}" destId="{FB057B31-6EF5-4F46-9FDC-9D792E3706CA}" srcOrd="0" destOrd="1" presId="urn:microsoft.com/office/officeart/2005/8/layout/hList1"/>
    <dgm:cxn modelId="{9BD02E6F-E854-4C96-ACA6-F0BF55411D2F}" srcId="{66D91055-CC85-4CD9-B401-0A8438C3C15E}" destId="{223F9797-1430-44AF-AAFE-A9DF472600C5}" srcOrd="1" destOrd="0" parTransId="{14F9F75E-5EA4-4423-AD03-B547BA25D468}" sibTransId="{B1BDB659-D83E-4106-A2C8-50FE31ED26B6}"/>
    <dgm:cxn modelId="{E04EE172-05D4-4938-8E92-97ADE03FB5A5}" srcId="{224B594E-8210-49B3-A0B6-6B8118C1909D}" destId="{66D91055-CC85-4CD9-B401-0A8438C3C15E}" srcOrd="0" destOrd="0" parTransId="{63663836-0AED-45A9-833F-B2CC26ECBC51}" sibTransId="{C92B58D5-BDA2-44F2-84AB-6A47191952C5}"/>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0" qsCatId="simple" csTypeId="urn:microsoft.com/office/officeart/2005/8/colors/accent1_2#15"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6" qsCatId="simple" csTypeId="urn:microsoft.com/office/officeart/2005/8/colors/accent1_2#16" csCatId="accent1" phldr="1"/>
      <dgm:spPr/>
      <dgm:t>
        <a:bodyPr/>
        <a:lstStyle/>
        <a:p>
          <a:endParaRPr lang="en-US"/>
        </a:p>
      </dgm:t>
    </dgm:pt>
    <dgm:pt modelId="{66D91055-CC85-4CD9-B401-0A8438C3C15E}">
      <dgm:prSet phldrT="[Text]" custT="1"/>
      <dgm:spPr/>
      <dgm:t>
        <a:bodyPr/>
        <a:lstStyle/>
        <a:p>
          <a:r>
            <a:rPr lang="en-US" sz="2600" b="1" dirty="0"/>
            <a:t>Types of Credentials</a:t>
          </a:r>
          <a:endParaRPr lang="en-US" sz="26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Secondary School Diploma or recognized equivalent (Note the Special Rule)</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223F9797-1430-44AF-AAFE-A9DF472600C5}">
      <dgm:prSet/>
      <dgm:spPr/>
      <dgm:t>
        <a:bodyPr/>
        <a:lstStyle/>
        <a:p>
          <a:endParaRPr lang="en-US" sz="2500" dirty="0">
            <a:solidFill>
              <a:srgbClr val="893700"/>
            </a:solidFill>
          </a:endParaRPr>
        </a:p>
      </dgm:t>
    </dgm:pt>
    <dgm:pt modelId="{14F9F75E-5EA4-4423-AD03-B547BA25D468}" type="parTrans" cxnId="{9BD02E6F-E854-4C96-ACA6-F0BF55411D2F}">
      <dgm:prSet/>
      <dgm:spPr/>
      <dgm:t>
        <a:bodyPr/>
        <a:lstStyle/>
        <a:p>
          <a:endParaRPr lang="en-US"/>
        </a:p>
      </dgm:t>
    </dgm:pt>
    <dgm:pt modelId="{B1BDB659-D83E-4106-A2C8-50FE31ED26B6}" type="sibTrans" cxnId="{9BD02E6F-E854-4C96-ACA6-F0BF55411D2F}">
      <dgm:prSet/>
      <dgm:spPr/>
      <dgm:t>
        <a:bodyPr/>
        <a:lstStyle/>
        <a:p>
          <a:endParaRPr lang="en-US"/>
        </a:p>
      </dgm:t>
    </dgm:pt>
    <dgm:pt modelId="{61681EF1-4987-4FAC-B367-97666E691FCA}">
      <dgm:prSet/>
      <dgm:spPr/>
      <dgm:t>
        <a:bodyPr/>
        <a:lstStyle/>
        <a:p>
          <a:r>
            <a:rPr lang="en-US" sz="2500" dirty="0">
              <a:solidFill>
                <a:srgbClr val="893700"/>
              </a:solidFill>
            </a:rPr>
            <a:t>Post-Secondary Education Credentials</a:t>
          </a:r>
        </a:p>
      </dgm:t>
    </dgm:pt>
    <dgm:pt modelId="{B02D8C71-113E-4CBF-A9EE-ACB9406A25F5}" type="parTrans" cxnId="{882390E8-9311-4F8A-A338-783DDD6C9647}">
      <dgm:prSet/>
      <dgm:spPr/>
      <dgm:t>
        <a:bodyPr/>
        <a:lstStyle/>
        <a:p>
          <a:endParaRPr lang="en-US"/>
        </a:p>
      </dgm:t>
    </dgm:pt>
    <dgm:pt modelId="{CC6A2DAA-AA08-4F7F-9B68-F651672CB460}" type="sibTrans" cxnId="{882390E8-9311-4F8A-A338-783DDD6C9647}">
      <dgm:prSet/>
      <dgm:spPr/>
      <dgm:t>
        <a:bodyPr/>
        <a:lstStyle/>
        <a:p>
          <a:endParaRPr lang="en-US"/>
        </a:p>
      </dgm:t>
    </dgm:pt>
    <dgm:pt modelId="{65BF3F33-AE70-41AD-A4FB-9035DF956B95}">
      <dgm:prSet/>
      <dgm:spPr/>
      <dgm:t>
        <a:bodyPr/>
        <a:lstStyle/>
        <a:p>
          <a:pPr>
            <a:buFont typeface="Wingdings" panose="05000000000000000000" pitchFamily="2" charset="2"/>
            <a:buChar char="ü"/>
          </a:pPr>
          <a:r>
            <a:rPr lang="en-US" sz="2500" dirty="0">
              <a:solidFill>
                <a:srgbClr val="893700"/>
              </a:solidFill>
            </a:rPr>
            <a:t>Associate’s Degree</a:t>
          </a:r>
        </a:p>
      </dgm:t>
    </dgm:pt>
    <dgm:pt modelId="{4F7F8CB9-904E-4D8D-9742-90FB25F526F6}" type="parTrans" cxnId="{B0052826-7810-4A1A-9C66-4E37B655A9FC}">
      <dgm:prSet/>
      <dgm:spPr/>
      <dgm:t>
        <a:bodyPr/>
        <a:lstStyle/>
        <a:p>
          <a:endParaRPr lang="en-US"/>
        </a:p>
      </dgm:t>
    </dgm:pt>
    <dgm:pt modelId="{173DF298-95EF-466D-B045-AAE004DFEE84}" type="sibTrans" cxnId="{B0052826-7810-4A1A-9C66-4E37B655A9FC}">
      <dgm:prSet/>
      <dgm:spPr/>
      <dgm:t>
        <a:bodyPr/>
        <a:lstStyle/>
        <a:p>
          <a:endParaRPr lang="en-US"/>
        </a:p>
      </dgm:t>
    </dgm:pt>
    <dgm:pt modelId="{F6F5E4C3-68D1-4026-98A6-B7853218A1CC}">
      <dgm:prSet/>
      <dgm:spPr/>
      <dgm:t>
        <a:bodyPr/>
        <a:lstStyle/>
        <a:p>
          <a:pPr>
            <a:buFont typeface="Wingdings" panose="05000000000000000000" pitchFamily="2" charset="2"/>
            <a:buChar char="ü"/>
          </a:pPr>
          <a:r>
            <a:rPr lang="en-US" sz="2500" dirty="0">
              <a:solidFill>
                <a:srgbClr val="893700"/>
              </a:solidFill>
            </a:rPr>
            <a:t>Bachelor’s Degree</a:t>
          </a:r>
        </a:p>
      </dgm:t>
    </dgm:pt>
    <dgm:pt modelId="{216CC732-2932-4058-BA4A-6ADF730B5A8C}" type="parTrans" cxnId="{3FDAADFA-CE05-4C02-892B-31F3C1179A47}">
      <dgm:prSet/>
      <dgm:spPr/>
      <dgm:t>
        <a:bodyPr/>
        <a:lstStyle/>
        <a:p>
          <a:endParaRPr lang="en-US"/>
        </a:p>
      </dgm:t>
    </dgm:pt>
    <dgm:pt modelId="{87C5A7DA-C53E-4284-A128-7473CFA63B9B}" type="sibTrans" cxnId="{3FDAADFA-CE05-4C02-892B-31F3C1179A47}">
      <dgm:prSet/>
      <dgm:spPr/>
      <dgm:t>
        <a:bodyPr/>
        <a:lstStyle/>
        <a:p>
          <a:endParaRPr lang="en-US"/>
        </a:p>
      </dgm:t>
    </dgm:pt>
    <dgm:pt modelId="{2EC94196-FFE5-4533-BD33-52FFFF06DE4F}">
      <dgm:prSet/>
      <dgm:spPr/>
      <dgm:t>
        <a:bodyPr/>
        <a:lstStyle/>
        <a:p>
          <a:pPr>
            <a:buFont typeface="Wingdings" panose="05000000000000000000" pitchFamily="2" charset="2"/>
            <a:buChar char="ü"/>
          </a:pPr>
          <a:r>
            <a:rPr lang="en-US" sz="2500" dirty="0">
              <a:solidFill>
                <a:srgbClr val="893700"/>
              </a:solidFill>
            </a:rPr>
            <a:t>Graduate Degree for purposes of the VR program</a:t>
          </a:r>
        </a:p>
      </dgm:t>
    </dgm:pt>
    <dgm:pt modelId="{31F5EA78-BD10-41E4-BB8E-BF81CBE25CF9}" type="parTrans" cxnId="{B47AECE2-5608-4A43-9D09-76615A8702F5}">
      <dgm:prSet/>
      <dgm:spPr/>
      <dgm:t>
        <a:bodyPr/>
        <a:lstStyle/>
        <a:p>
          <a:endParaRPr lang="en-US"/>
        </a:p>
      </dgm:t>
    </dgm:pt>
    <dgm:pt modelId="{5E040C66-7F67-47E5-BE7D-BEE7764573F3}" type="sibTrans" cxnId="{B47AECE2-5608-4A43-9D09-76615A8702F5}">
      <dgm:prSet/>
      <dgm:spPr/>
      <dgm:t>
        <a:bodyPr/>
        <a:lstStyle/>
        <a:p>
          <a:endParaRPr lang="en-US"/>
        </a:p>
      </dgm:t>
    </dgm:pt>
    <dgm:pt modelId="{0442FF1D-5676-4110-BA90-CCA1A43243D3}">
      <dgm:prSet/>
      <dgm:spPr/>
      <dgm:t>
        <a:bodyPr/>
        <a:lstStyle/>
        <a:p>
          <a:pPr>
            <a:buFont typeface="Wingdings" panose="05000000000000000000" pitchFamily="2" charset="2"/>
            <a:buChar char="ü"/>
          </a:pPr>
          <a:r>
            <a:rPr lang="en-US" sz="2500" dirty="0">
              <a:solidFill>
                <a:srgbClr val="893700"/>
              </a:solidFill>
            </a:rPr>
            <a:t>Occupational Licensure</a:t>
          </a:r>
        </a:p>
      </dgm:t>
    </dgm:pt>
    <dgm:pt modelId="{6F19BB3B-C5D6-4E65-B75C-D7B44D2C8EEB}" type="parTrans" cxnId="{909D85EC-3C24-4800-B977-0C9EE8FBE223}">
      <dgm:prSet/>
      <dgm:spPr/>
      <dgm:t>
        <a:bodyPr/>
        <a:lstStyle/>
        <a:p>
          <a:endParaRPr lang="en-US"/>
        </a:p>
      </dgm:t>
    </dgm:pt>
    <dgm:pt modelId="{F6EA31EC-8FA2-4593-9927-2E43B0C2EAB9}" type="sibTrans" cxnId="{909D85EC-3C24-4800-B977-0C9EE8FBE223}">
      <dgm:prSet/>
      <dgm:spPr/>
      <dgm:t>
        <a:bodyPr/>
        <a:lstStyle/>
        <a:p>
          <a:endParaRPr lang="en-US"/>
        </a:p>
      </dgm:t>
    </dgm:pt>
    <dgm:pt modelId="{CD1AF395-56F7-48AB-9721-095AF0D9DE07}">
      <dgm:prSet/>
      <dgm:spPr/>
      <dgm:t>
        <a:bodyPr/>
        <a:lstStyle/>
        <a:p>
          <a:pPr>
            <a:buFont typeface="Wingdings" panose="05000000000000000000" pitchFamily="2" charset="2"/>
            <a:buChar char="ü"/>
          </a:pPr>
          <a:r>
            <a:rPr lang="en-US" sz="2500" dirty="0">
              <a:solidFill>
                <a:srgbClr val="893700"/>
              </a:solidFill>
            </a:rPr>
            <a:t>Occupational Certificate, including Registered Apprenticeship and Career and Technical Education educational certificates</a:t>
          </a:r>
        </a:p>
      </dgm:t>
    </dgm:pt>
    <dgm:pt modelId="{B15EFB73-64FF-45AE-9C3B-49323E00E70F}" type="parTrans" cxnId="{DE584344-D98F-4A66-9784-8ACAEA9FEF94}">
      <dgm:prSet/>
      <dgm:spPr/>
      <dgm:t>
        <a:bodyPr/>
        <a:lstStyle/>
        <a:p>
          <a:endParaRPr lang="en-US"/>
        </a:p>
      </dgm:t>
    </dgm:pt>
    <dgm:pt modelId="{4290FC9B-B540-4A7E-842A-099D4A00CCAA}" type="sibTrans" cxnId="{DE584344-D98F-4A66-9784-8ACAEA9FEF94}">
      <dgm:prSet/>
      <dgm:spPr/>
      <dgm:t>
        <a:bodyPr/>
        <a:lstStyle/>
        <a:p>
          <a:endParaRPr lang="en-US"/>
        </a:p>
      </dgm:t>
    </dgm:pt>
    <dgm:pt modelId="{8565FA4E-BAE6-46A9-93D2-EDA2CF8B6DE8}">
      <dgm:prSet/>
      <dgm:spPr/>
      <dgm:t>
        <a:bodyPr/>
        <a:lstStyle/>
        <a:p>
          <a:pPr>
            <a:buFont typeface="Wingdings" panose="05000000000000000000" pitchFamily="2" charset="2"/>
            <a:buChar char="ü"/>
          </a:pPr>
          <a:r>
            <a:rPr lang="en-US" sz="2500" dirty="0">
              <a:solidFill>
                <a:srgbClr val="893700"/>
              </a:solidFill>
            </a:rPr>
            <a:t>Occupational Certification</a:t>
          </a:r>
        </a:p>
      </dgm:t>
    </dgm:pt>
    <dgm:pt modelId="{B1614414-70BD-41DC-A68A-5649D6449CEF}" type="parTrans" cxnId="{450040F4-F17E-4CF0-9988-C35C9E8A3998}">
      <dgm:prSet/>
      <dgm:spPr/>
      <dgm:t>
        <a:bodyPr/>
        <a:lstStyle/>
        <a:p>
          <a:endParaRPr lang="en-US"/>
        </a:p>
      </dgm:t>
    </dgm:pt>
    <dgm:pt modelId="{4E8022B8-7252-480A-9F0C-FE874430E2FB}" type="sibTrans" cxnId="{450040F4-F17E-4CF0-9988-C35C9E8A3998}">
      <dgm:prSet/>
      <dgm:spPr/>
      <dgm:t>
        <a:bodyPr/>
        <a:lstStyle/>
        <a:p>
          <a:endParaRPr lang="en-US"/>
        </a:p>
      </dgm:t>
    </dgm:pt>
    <dgm:pt modelId="{99EBEAD8-A238-454D-BBE3-210D5707F486}">
      <dgm:prSet/>
      <dgm:spPr/>
      <dgm:t>
        <a:bodyPr/>
        <a:lstStyle/>
        <a:p>
          <a:pPr>
            <a:buFont typeface="Wingdings" panose="05000000000000000000" pitchFamily="2" charset="2"/>
            <a:buChar char="ü"/>
          </a:pPr>
          <a:r>
            <a:rPr lang="en-US" sz="2500" dirty="0">
              <a:solidFill>
                <a:srgbClr val="893700"/>
              </a:solidFill>
            </a:rPr>
            <a:t>Other recognized certificates of industry/occupational skills completion sufficient to qualify for entry-level or advancement in employment</a:t>
          </a:r>
        </a:p>
      </dgm:t>
    </dgm:pt>
    <dgm:pt modelId="{3D563CB5-09E8-4628-A90D-9F9F3B99B18A}" type="parTrans" cxnId="{E13CF5CC-BEDD-4A2B-AA1C-4F68A9772498}">
      <dgm:prSet/>
      <dgm:spPr/>
      <dgm:t>
        <a:bodyPr/>
        <a:lstStyle/>
        <a:p>
          <a:endParaRPr lang="en-US"/>
        </a:p>
      </dgm:t>
    </dgm:pt>
    <dgm:pt modelId="{5B4E3EB3-4AA5-4A77-A581-E35DAE0DEE1A}" type="sibTrans" cxnId="{E13CF5CC-BEDD-4A2B-AA1C-4F68A9772498}">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custScaleY="151523">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Y="89802">
        <dgm:presLayoutVars>
          <dgm:bulletEnabled val="1"/>
        </dgm:presLayoutVars>
      </dgm:prSet>
      <dgm:spPr/>
    </dgm:pt>
  </dgm:ptLst>
  <dgm:cxnLst>
    <dgm:cxn modelId="{B0052826-7810-4A1A-9C66-4E37B655A9FC}" srcId="{61681EF1-4987-4FAC-B367-97666E691FCA}" destId="{65BF3F33-AE70-41AD-A4FB-9035DF956B95}" srcOrd="0" destOrd="0" parTransId="{4F7F8CB9-904E-4D8D-9742-90FB25F526F6}" sibTransId="{173DF298-95EF-466D-B045-AAE004DFEE84}"/>
    <dgm:cxn modelId="{0A3C5E64-FCB2-43B3-B1F5-45DBEAE2408E}" type="presOf" srcId="{F6F5E4C3-68D1-4026-98A6-B7853218A1CC}" destId="{FB057B31-6EF5-4F46-9FDC-9D792E3706CA}" srcOrd="0" destOrd="3" presId="urn:microsoft.com/office/officeart/2005/8/layout/hList1"/>
    <dgm:cxn modelId="{DE584344-D98F-4A66-9784-8ACAEA9FEF94}" srcId="{61681EF1-4987-4FAC-B367-97666E691FCA}" destId="{CD1AF395-56F7-48AB-9721-095AF0D9DE07}" srcOrd="4" destOrd="0" parTransId="{B15EFB73-64FF-45AE-9C3B-49323E00E70F}" sibTransId="{4290FC9B-B540-4A7E-842A-099D4A00CCAA}"/>
    <dgm:cxn modelId="{E4804645-87DB-4BFB-81E3-8160C9909C50}" type="presOf" srcId="{223F9797-1430-44AF-AAFE-A9DF472600C5}" destId="{FB057B31-6EF5-4F46-9FDC-9D792E3706CA}" srcOrd="0" destOrd="9" presId="urn:microsoft.com/office/officeart/2005/8/layout/hList1"/>
    <dgm:cxn modelId="{7EBE9747-4D73-4079-96E6-3793931B7B27}" type="presOf" srcId="{2EC94196-FFE5-4533-BD33-52FFFF06DE4F}" destId="{FB057B31-6EF5-4F46-9FDC-9D792E3706CA}" srcOrd="0" destOrd="4" presId="urn:microsoft.com/office/officeart/2005/8/layout/hList1"/>
    <dgm:cxn modelId="{9BD02E6F-E854-4C96-ACA6-F0BF55411D2F}" srcId="{66D91055-CC85-4CD9-B401-0A8438C3C15E}" destId="{223F9797-1430-44AF-AAFE-A9DF472600C5}" srcOrd="2" destOrd="0" parTransId="{14F9F75E-5EA4-4423-AD03-B547BA25D468}" sibTransId="{B1BDB659-D83E-4106-A2C8-50FE31ED26B6}"/>
    <dgm:cxn modelId="{E04EE172-05D4-4938-8E92-97ADE03FB5A5}" srcId="{224B594E-8210-49B3-A0B6-6B8118C1909D}" destId="{66D91055-CC85-4CD9-B401-0A8438C3C15E}" srcOrd="0" destOrd="0" parTransId="{63663836-0AED-45A9-833F-B2CC26ECBC51}" sibTransId="{C92B58D5-BDA2-44F2-84AB-6A47191952C5}"/>
    <dgm:cxn modelId="{79457D53-4D59-42CD-92CB-32FA0A489DD4}" type="presOf" srcId="{65BF3F33-AE70-41AD-A4FB-9035DF956B95}" destId="{FB057B31-6EF5-4F46-9FDC-9D792E3706CA}" srcOrd="0" destOrd="2" presId="urn:microsoft.com/office/officeart/2005/8/layout/hList1"/>
    <dgm:cxn modelId="{2D424790-A781-4CB9-B900-30DE29B2B7F2}" type="presOf" srcId="{61681EF1-4987-4FAC-B367-97666E691FCA}" destId="{FB057B31-6EF5-4F46-9FDC-9D792E3706CA}" srcOrd="0" destOrd="1" presId="urn:microsoft.com/office/officeart/2005/8/layout/hList1"/>
    <dgm:cxn modelId="{D6B638AA-A8D7-42CC-A1B0-A086E0C750B1}" type="presOf" srcId="{0442FF1D-5676-4110-BA90-CCA1A43243D3}" destId="{FB057B31-6EF5-4F46-9FDC-9D792E3706CA}" srcOrd="0" destOrd="5" presId="urn:microsoft.com/office/officeart/2005/8/layout/hList1"/>
    <dgm:cxn modelId="{D42145AB-642A-46C8-B4C3-D77DF234E6EE}" type="presOf" srcId="{8565FA4E-BAE6-46A9-93D2-EDA2CF8B6DE8}" destId="{FB057B31-6EF5-4F46-9FDC-9D792E3706CA}" srcOrd="0" destOrd="7" presId="urn:microsoft.com/office/officeart/2005/8/layout/hList1"/>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E97B63C4-6074-479E-B874-37F48BD4F79B}" type="presOf" srcId="{CD1AF395-56F7-48AB-9721-095AF0D9DE07}" destId="{FB057B31-6EF5-4F46-9FDC-9D792E3706CA}" srcOrd="0" destOrd="6" presId="urn:microsoft.com/office/officeart/2005/8/layout/hList1"/>
    <dgm:cxn modelId="{E13CF5CC-BEDD-4A2B-AA1C-4F68A9772498}" srcId="{61681EF1-4987-4FAC-B367-97666E691FCA}" destId="{99EBEAD8-A238-454D-BBE3-210D5707F486}" srcOrd="6" destOrd="0" parTransId="{3D563CB5-09E8-4628-A90D-9F9F3B99B18A}" sibTransId="{5B4E3EB3-4AA5-4A77-A581-E35DAE0DEE1A}"/>
    <dgm:cxn modelId="{135366CD-075E-42F8-A16E-39086C406360}" type="presOf" srcId="{66D91055-CC85-4CD9-B401-0A8438C3C15E}" destId="{59C7040B-9049-4EAE-B896-B915FFC7D4EE}" srcOrd="0" destOrd="0" presId="urn:microsoft.com/office/officeart/2005/8/layout/hList1"/>
    <dgm:cxn modelId="{2ADFF5DF-5037-434E-887D-122BD7E69308}" type="presOf" srcId="{99EBEAD8-A238-454D-BBE3-210D5707F486}" destId="{FB057B31-6EF5-4F46-9FDC-9D792E3706CA}" srcOrd="0" destOrd="8" presId="urn:microsoft.com/office/officeart/2005/8/layout/hList1"/>
    <dgm:cxn modelId="{B47AECE2-5608-4A43-9D09-76615A8702F5}" srcId="{61681EF1-4987-4FAC-B367-97666E691FCA}" destId="{2EC94196-FFE5-4533-BD33-52FFFF06DE4F}" srcOrd="2" destOrd="0" parTransId="{31F5EA78-BD10-41E4-BB8E-BF81CBE25CF9}" sibTransId="{5E040C66-7F67-47E5-BE7D-BEE7764573F3}"/>
    <dgm:cxn modelId="{882390E8-9311-4F8A-A338-783DDD6C9647}" srcId="{66D91055-CC85-4CD9-B401-0A8438C3C15E}" destId="{61681EF1-4987-4FAC-B367-97666E691FCA}" srcOrd="1" destOrd="0" parTransId="{B02D8C71-113E-4CBF-A9EE-ACB9406A25F5}" sibTransId="{CC6A2DAA-AA08-4F7F-9B68-F651672CB460}"/>
    <dgm:cxn modelId="{909D85EC-3C24-4800-B977-0C9EE8FBE223}" srcId="{61681EF1-4987-4FAC-B367-97666E691FCA}" destId="{0442FF1D-5676-4110-BA90-CCA1A43243D3}" srcOrd="3" destOrd="0" parTransId="{6F19BB3B-C5D6-4E65-B75C-D7B44D2C8EEB}" sibTransId="{F6EA31EC-8FA2-4593-9927-2E43B0C2EAB9}"/>
    <dgm:cxn modelId="{450040F4-F17E-4CF0-9988-C35C9E8A3998}" srcId="{61681EF1-4987-4FAC-B367-97666E691FCA}" destId="{8565FA4E-BAE6-46A9-93D2-EDA2CF8B6DE8}" srcOrd="5" destOrd="0" parTransId="{B1614414-70BD-41DC-A68A-5649D6449CEF}" sibTransId="{4E8022B8-7252-480A-9F0C-FE874430E2FB}"/>
    <dgm:cxn modelId="{3FDAADFA-CE05-4C02-892B-31F3C1179A47}" srcId="{61681EF1-4987-4FAC-B367-97666E691FCA}" destId="{F6F5E4C3-68D1-4026-98A6-B7853218A1CC}" srcOrd="1" destOrd="0" parTransId="{216CC732-2932-4058-BA4A-6ADF730B5A8C}" sibTransId="{87C5A7DA-C53E-4284-A128-7473CFA63B9B}"/>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1" qsCatId="simple" csTypeId="urn:microsoft.com/office/officeart/2005/8/colors/accent1_2#17"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5E262-5B66-4A5C-AA37-85465562B386}" type="doc">
      <dgm:prSet loTypeId="urn:microsoft.com/office/officeart/2005/8/layout/radial5" loCatId="cycle" qsTypeId="urn:microsoft.com/office/officeart/2005/8/quickstyle/simple4#2" qsCatId="simple" csTypeId="urn:microsoft.com/office/officeart/2005/8/colors/colorful1#2" csCatId="colorful" phldr="1"/>
      <dgm:spPr/>
      <dgm:t>
        <a:bodyPr/>
        <a:lstStyle/>
        <a:p>
          <a:endParaRPr lang="en-US"/>
        </a:p>
      </dgm:t>
    </dgm:pt>
    <dgm:pt modelId="{2536341E-55A9-49C0-8CFE-08BD27F9A7A7}">
      <dgm:prSet phldrT="[Text]"/>
      <dgm:spPr>
        <a:scene3d>
          <a:camera prst="orthographicFront"/>
          <a:lightRig rig="threePt" dir="t"/>
        </a:scene3d>
        <a:sp3d>
          <a:bevelT/>
        </a:sp3d>
      </dgm:spPr>
      <dgm:t>
        <a:bodyPr/>
        <a:lstStyle/>
        <a:p>
          <a:r>
            <a:rPr lang="en-US">
              <a:latin typeface="Trebuchet MS" panose="020B0603020202020204" pitchFamily="34" charset="0"/>
            </a:rPr>
            <a:t>Board Member</a:t>
          </a:r>
        </a:p>
      </dgm:t>
    </dgm:pt>
    <dgm:pt modelId="{9AFEAF7E-D019-4314-940C-C7529935DF28}" type="parTrans" cxnId="{EA022B0F-1545-4F7B-AC5B-40B5C6450980}">
      <dgm:prSet/>
      <dgm:spPr/>
      <dgm:t>
        <a:bodyPr/>
        <a:lstStyle/>
        <a:p>
          <a:endParaRPr lang="en-US"/>
        </a:p>
      </dgm:t>
    </dgm:pt>
    <dgm:pt modelId="{6FD29A12-7567-4DEA-8179-36D9EE9C042D}" type="sibTrans" cxnId="{EA022B0F-1545-4F7B-AC5B-40B5C6450980}">
      <dgm:prSet/>
      <dgm:spPr/>
      <dgm:t>
        <a:bodyPr/>
        <a:lstStyle/>
        <a:p>
          <a:endParaRPr lang="en-US"/>
        </a:p>
      </dgm:t>
    </dgm:pt>
    <dgm:pt modelId="{37BF4C70-220B-4500-93E9-C1BFD6EF5E81}">
      <dgm:prSet phldrT="[Text]"/>
      <dgm:spPr>
        <a:scene3d>
          <a:camera prst="orthographicFront"/>
          <a:lightRig rig="threePt" dir="t"/>
        </a:scene3d>
        <a:sp3d>
          <a:bevelT/>
        </a:sp3d>
      </dgm:spPr>
      <dgm:t>
        <a:bodyPr/>
        <a:lstStyle/>
        <a:p>
          <a:r>
            <a:rPr lang="en-US"/>
            <a:t>Business</a:t>
          </a:r>
        </a:p>
      </dgm:t>
    </dgm:pt>
    <dgm:pt modelId="{4C773FB6-0125-415C-9CED-54D4C74ED6D2}" type="parTrans" cxnId="{269DE40C-790C-4068-83A0-D2BE109CF460}">
      <dgm:prSet/>
      <dgm:spPr>
        <a:scene3d>
          <a:camera prst="orthographicFront"/>
          <a:lightRig rig="threePt" dir="t"/>
        </a:scene3d>
        <a:sp3d>
          <a:bevelT/>
        </a:sp3d>
      </dgm:spPr>
      <dgm:t>
        <a:bodyPr/>
        <a:lstStyle/>
        <a:p>
          <a:endParaRPr lang="en-US"/>
        </a:p>
      </dgm:t>
    </dgm:pt>
    <dgm:pt modelId="{E563F5BB-CC64-4077-A045-5B67C479D6E6}" type="sibTrans" cxnId="{269DE40C-790C-4068-83A0-D2BE109CF460}">
      <dgm:prSet/>
      <dgm:spPr/>
      <dgm:t>
        <a:bodyPr/>
        <a:lstStyle/>
        <a:p>
          <a:endParaRPr lang="en-US"/>
        </a:p>
      </dgm:t>
    </dgm:pt>
    <dgm:pt modelId="{48F5E8DD-6097-4266-BEEF-7C125B636875}">
      <dgm:prSet phldrT="[Text]"/>
      <dgm:spPr>
        <a:scene3d>
          <a:camera prst="orthographicFront"/>
          <a:lightRig rig="threePt" dir="t"/>
        </a:scene3d>
        <a:sp3d>
          <a:bevelT/>
        </a:sp3d>
      </dgm:spPr>
      <dgm:t>
        <a:bodyPr/>
        <a:lstStyle/>
        <a:p>
          <a:r>
            <a:rPr lang="en-US"/>
            <a:t>Chief Elected Official</a:t>
          </a:r>
        </a:p>
      </dgm:t>
    </dgm:pt>
    <dgm:pt modelId="{318FFA26-C564-422A-BD64-3BB1D37E7EB5}" type="parTrans" cxnId="{9670CB60-4E87-4806-B78E-E8955ACAAE01}">
      <dgm:prSet/>
      <dgm:spPr>
        <a:scene3d>
          <a:camera prst="orthographicFront"/>
          <a:lightRig rig="threePt" dir="t"/>
        </a:scene3d>
        <a:sp3d>
          <a:bevelT/>
        </a:sp3d>
      </dgm:spPr>
      <dgm:t>
        <a:bodyPr/>
        <a:lstStyle/>
        <a:p>
          <a:endParaRPr lang="en-US"/>
        </a:p>
      </dgm:t>
    </dgm:pt>
    <dgm:pt modelId="{4F81060A-53F7-4245-B2F8-0BA87306DDDB}" type="sibTrans" cxnId="{9670CB60-4E87-4806-B78E-E8955ACAAE01}">
      <dgm:prSet/>
      <dgm:spPr/>
      <dgm:t>
        <a:bodyPr/>
        <a:lstStyle/>
        <a:p>
          <a:endParaRPr lang="en-US"/>
        </a:p>
      </dgm:t>
    </dgm:pt>
    <dgm:pt modelId="{2616294D-8BA3-478F-88D7-A77EE826A1B0}" type="pres">
      <dgm:prSet presAssocID="{C2F5E262-5B66-4A5C-AA37-85465562B386}" presName="Name0" presStyleCnt="0">
        <dgm:presLayoutVars>
          <dgm:chMax val="1"/>
          <dgm:dir/>
          <dgm:animLvl val="ctr"/>
          <dgm:resizeHandles val="exact"/>
        </dgm:presLayoutVars>
      </dgm:prSet>
      <dgm:spPr/>
    </dgm:pt>
    <dgm:pt modelId="{4596FB45-DBDB-4CE5-AC20-749617AC94F0}" type="pres">
      <dgm:prSet presAssocID="{2536341E-55A9-49C0-8CFE-08BD27F9A7A7}" presName="centerShape" presStyleLbl="node0" presStyleIdx="0" presStyleCnt="1" custScaleX="109240" custScaleY="109240"/>
      <dgm:spPr/>
    </dgm:pt>
    <dgm:pt modelId="{7E3C9803-4D51-4439-B9CE-B8A08EF1F127}" type="pres">
      <dgm:prSet presAssocID="{318FFA26-C564-422A-BD64-3BB1D37E7EB5}" presName="parTrans" presStyleLbl="sibTrans2D1" presStyleIdx="0" presStyleCnt="2"/>
      <dgm:spPr/>
    </dgm:pt>
    <dgm:pt modelId="{89544342-EEE6-4DA3-BC43-4FEF70111D2D}" type="pres">
      <dgm:prSet presAssocID="{318FFA26-C564-422A-BD64-3BB1D37E7EB5}" presName="connectorText" presStyleLbl="sibTrans2D1" presStyleIdx="0" presStyleCnt="2"/>
      <dgm:spPr/>
    </dgm:pt>
    <dgm:pt modelId="{A817CE25-8786-436B-8ABE-252DB00381CB}" type="pres">
      <dgm:prSet presAssocID="{48F5E8DD-6097-4266-BEEF-7C125B636875}" presName="node" presStyleLbl="node1" presStyleIdx="0" presStyleCnt="2">
        <dgm:presLayoutVars>
          <dgm:bulletEnabled val="1"/>
        </dgm:presLayoutVars>
      </dgm:prSet>
      <dgm:spPr/>
    </dgm:pt>
    <dgm:pt modelId="{C264119F-744F-4FF3-8219-0978C7596C07}" type="pres">
      <dgm:prSet presAssocID="{4C773FB6-0125-415C-9CED-54D4C74ED6D2}" presName="parTrans" presStyleLbl="sibTrans2D1" presStyleIdx="1" presStyleCnt="2"/>
      <dgm:spPr/>
    </dgm:pt>
    <dgm:pt modelId="{6400B099-3957-48BE-BBA8-2017327E93B2}" type="pres">
      <dgm:prSet presAssocID="{4C773FB6-0125-415C-9CED-54D4C74ED6D2}" presName="connectorText" presStyleLbl="sibTrans2D1" presStyleIdx="1" presStyleCnt="2"/>
      <dgm:spPr/>
    </dgm:pt>
    <dgm:pt modelId="{40C852C5-9AEE-4097-9FB4-35ECF4BF711F}" type="pres">
      <dgm:prSet presAssocID="{37BF4C70-220B-4500-93E9-C1BFD6EF5E81}" presName="node" presStyleLbl="node1" presStyleIdx="1" presStyleCnt="2">
        <dgm:presLayoutVars>
          <dgm:bulletEnabled val="1"/>
        </dgm:presLayoutVars>
      </dgm:prSet>
      <dgm:spPr/>
    </dgm:pt>
  </dgm:ptLst>
  <dgm:cxnLst>
    <dgm:cxn modelId="{269DE40C-790C-4068-83A0-D2BE109CF460}" srcId="{2536341E-55A9-49C0-8CFE-08BD27F9A7A7}" destId="{37BF4C70-220B-4500-93E9-C1BFD6EF5E81}" srcOrd="1" destOrd="0" parTransId="{4C773FB6-0125-415C-9CED-54D4C74ED6D2}" sibTransId="{E563F5BB-CC64-4077-A045-5B67C479D6E6}"/>
    <dgm:cxn modelId="{EA022B0F-1545-4F7B-AC5B-40B5C6450980}" srcId="{C2F5E262-5B66-4A5C-AA37-85465562B386}" destId="{2536341E-55A9-49C0-8CFE-08BD27F9A7A7}" srcOrd="0" destOrd="0" parTransId="{9AFEAF7E-D019-4314-940C-C7529935DF28}" sibTransId="{6FD29A12-7567-4DEA-8179-36D9EE9C042D}"/>
    <dgm:cxn modelId="{F19A5B2A-DF1F-4399-8267-683AF2D6757A}" type="presOf" srcId="{2536341E-55A9-49C0-8CFE-08BD27F9A7A7}" destId="{4596FB45-DBDB-4CE5-AC20-749617AC94F0}" srcOrd="0" destOrd="0" presId="urn:microsoft.com/office/officeart/2005/8/layout/radial5"/>
    <dgm:cxn modelId="{9670CB60-4E87-4806-B78E-E8955ACAAE01}" srcId="{2536341E-55A9-49C0-8CFE-08BD27F9A7A7}" destId="{48F5E8DD-6097-4266-BEEF-7C125B636875}" srcOrd="0" destOrd="0" parTransId="{318FFA26-C564-422A-BD64-3BB1D37E7EB5}" sibTransId="{4F81060A-53F7-4245-B2F8-0BA87306DDDB}"/>
    <dgm:cxn modelId="{D688B858-5BD2-4D7C-A856-67CAC9EDEE4C}" type="presOf" srcId="{37BF4C70-220B-4500-93E9-C1BFD6EF5E81}" destId="{40C852C5-9AEE-4097-9FB4-35ECF4BF711F}" srcOrd="0" destOrd="0" presId="urn:microsoft.com/office/officeart/2005/8/layout/radial5"/>
    <dgm:cxn modelId="{2271F39E-0680-47AE-8615-A7976A7AC053}" type="presOf" srcId="{318FFA26-C564-422A-BD64-3BB1D37E7EB5}" destId="{7E3C9803-4D51-4439-B9CE-B8A08EF1F127}" srcOrd="0" destOrd="0" presId="urn:microsoft.com/office/officeart/2005/8/layout/radial5"/>
    <dgm:cxn modelId="{155A38B2-3FCE-45C8-8507-23A33DA9C1A8}" type="presOf" srcId="{48F5E8DD-6097-4266-BEEF-7C125B636875}" destId="{A817CE25-8786-436B-8ABE-252DB00381CB}" srcOrd="0" destOrd="0" presId="urn:microsoft.com/office/officeart/2005/8/layout/radial5"/>
    <dgm:cxn modelId="{F6CD9BB8-F81C-4339-9444-77AAAD9FCC83}" type="presOf" srcId="{C2F5E262-5B66-4A5C-AA37-85465562B386}" destId="{2616294D-8BA3-478F-88D7-A77EE826A1B0}" srcOrd="0" destOrd="0" presId="urn:microsoft.com/office/officeart/2005/8/layout/radial5"/>
    <dgm:cxn modelId="{E56B5DC6-AB69-4829-82DE-7D2BFFD8F5B0}" type="presOf" srcId="{4C773FB6-0125-415C-9CED-54D4C74ED6D2}" destId="{C264119F-744F-4FF3-8219-0978C7596C07}" srcOrd="0" destOrd="0" presId="urn:microsoft.com/office/officeart/2005/8/layout/radial5"/>
    <dgm:cxn modelId="{771DD3C9-4508-44A8-86A1-6E64455C9F6F}" type="presOf" srcId="{318FFA26-C564-422A-BD64-3BB1D37E7EB5}" destId="{89544342-EEE6-4DA3-BC43-4FEF70111D2D}" srcOrd="1" destOrd="0" presId="urn:microsoft.com/office/officeart/2005/8/layout/radial5"/>
    <dgm:cxn modelId="{0F341FD9-41D2-413B-8C92-B62B1C551278}" type="presOf" srcId="{4C773FB6-0125-415C-9CED-54D4C74ED6D2}" destId="{6400B099-3957-48BE-BBA8-2017327E93B2}" srcOrd="1" destOrd="0" presId="urn:microsoft.com/office/officeart/2005/8/layout/radial5"/>
    <dgm:cxn modelId="{04C19E6E-1115-428E-888A-3C2594BC2DA6}" type="presParOf" srcId="{2616294D-8BA3-478F-88D7-A77EE826A1B0}" destId="{4596FB45-DBDB-4CE5-AC20-749617AC94F0}" srcOrd="0" destOrd="0" presId="urn:microsoft.com/office/officeart/2005/8/layout/radial5"/>
    <dgm:cxn modelId="{C8682235-7B15-4BF8-906F-C36E6CA71DC9}" type="presParOf" srcId="{2616294D-8BA3-478F-88D7-A77EE826A1B0}" destId="{7E3C9803-4D51-4439-B9CE-B8A08EF1F127}" srcOrd="1" destOrd="0" presId="urn:microsoft.com/office/officeart/2005/8/layout/radial5"/>
    <dgm:cxn modelId="{8B5435DA-2904-467C-9712-BE9CDE24E839}" type="presParOf" srcId="{7E3C9803-4D51-4439-B9CE-B8A08EF1F127}" destId="{89544342-EEE6-4DA3-BC43-4FEF70111D2D}" srcOrd="0" destOrd="0" presId="urn:microsoft.com/office/officeart/2005/8/layout/radial5"/>
    <dgm:cxn modelId="{82166802-82A4-429A-B28E-47A2F5521DBD}" type="presParOf" srcId="{2616294D-8BA3-478F-88D7-A77EE826A1B0}" destId="{A817CE25-8786-436B-8ABE-252DB00381CB}" srcOrd="2" destOrd="0" presId="urn:microsoft.com/office/officeart/2005/8/layout/radial5"/>
    <dgm:cxn modelId="{99ACAAA3-987D-400F-BE7E-4E6901339954}" type="presParOf" srcId="{2616294D-8BA3-478F-88D7-A77EE826A1B0}" destId="{C264119F-744F-4FF3-8219-0978C7596C07}" srcOrd="3" destOrd="0" presId="urn:microsoft.com/office/officeart/2005/8/layout/radial5"/>
    <dgm:cxn modelId="{FEB654FF-DC02-4438-A47D-67FAB0030709}" type="presParOf" srcId="{C264119F-744F-4FF3-8219-0978C7596C07}" destId="{6400B099-3957-48BE-BBA8-2017327E93B2}" srcOrd="0" destOrd="0" presId="urn:microsoft.com/office/officeart/2005/8/layout/radial5"/>
    <dgm:cxn modelId="{9EE478B8-6B0B-4F0B-A3C3-8DE43CDCF312}" type="presParOf" srcId="{2616294D-8BA3-478F-88D7-A77EE826A1B0}" destId="{40C852C5-9AEE-4097-9FB4-35ECF4BF711F}" srcOrd="4" destOrd="0" presId="urn:microsoft.com/office/officeart/2005/8/layout/radial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7" qsCatId="simple" csTypeId="urn:microsoft.com/office/officeart/2005/8/colors/accent1_2#18" csCatId="accent1" phldr="1"/>
      <dgm:spPr/>
      <dgm:t>
        <a:bodyPr/>
        <a:lstStyle/>
        <a:p>
          <a:endParaRPr lang="en-US"/>
        </a:p>
      </dgm:t>
    </dgm:pt>
    <dgm:pt modelId="{66D91055-CC85-4CD9-B401-0A8438C3C15E}">
      <dgm:prSet phldrT="[Text]" custT="1"/>
      <dgm:spPr/>
      <dgm:t>
        <a:bodyPr/>
        <a:lstStyle/>
        <a:p>
          <a:r>
            <a:rPr lang="en-US" sz="2600" b="1" dirty="0"/>
            <a:t>Recognized Credentials</a:t>
          </a:r>
          <a:endParaRPr lang="en-US" sz="26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A recognized postsecondary credential is defined as a credential consisting of an industry-recognized certificate or certification a certificate of completion of an apprenticeship, a license recognized by the State or Federal Government, or an associate or baccalaureate degree</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B5487CC8-FF75-490E-9E91-3BAA4B570B09}">
      <dgm:prSet/>
      <dgm:spPr/>
      <dgm:t>
        <a:bodyPr/>
        <a:lstStyle/>
        <a:p>
          <a:r>
            <a:rPr lang="en-US" sz="2500" dirty="0">
              <a:solidFill>
                <a:srgbClr val="893700"/>
              </a:solidFill>
            </a:rPr>
            <a:t>A secondary school diploma (or alternate diploma) (commonly referred to as high school diploma) is one that is recognized by a state and that is included for accountability purposes under the Elementary and Secondary Education Act of 1965 (ESEA), as amended by the Every Student Succeeds Act (ESSA).</a:t>
          </a:r>
        </a:p>
      </dgm:t>
    </dgm:pt>
    <dgm:pt modelId="{76AFC9D3-B41A-4E62-8DEA-551FAC393656}" type="parTrans" cxnId="{9DFFD770-2586-40DD-B138-3E7869B75650}">
      <dgm:prSet/>
      <dgm:spPr/>
      <dgm:t>
        <a:bodyPr/>
        <a:lstStyle/>
        <a:p>
          <a:endParaRPr lang="en-US"/>
        </a:p>
      </dgm:t>
    </dgm:pt>
    <dgm:pt modelId="{66E75C2D-65DA-4B6C-9A8B-F683F17B1D5F}" type="sibTrans" cxnId="{9DFFD770-2586-40DD-B138-3E7869B75650}">
      <dgm:prSet/>
      <dgm:spPr/>
      <dgm:t>
        <a:bodyPr/>
        <a:lstStyle/>
        <a:p>
          <a:endParaRPr lang="en-US"/>
        </a:p>
      </dgm:t>
    </dgm:pt>
    <dgm:pt modelId="{79345FBA-7DED-486F-928B-8DEC6A5B8DB3}">
      <dgm:prSet/>
      <dgm:spPr/>
      <dgm:t>
        <a:bodyPr/>
        <a:lstStyle/>
        <a:p>
          <a:r>
            <a:rPr lang="en-US" sz="2500" dirty="0">
              <a:solidFill>
                <a:srgbClr val="893700"/>
              </a:solidFill>
            </a:rPr>
            <a:t>A secondary school equivalency certification signifies that a student has completed the requirements for a high school education.</a:t>
          </a:r>
        </a:p>
      </dgm:t>
    </dgm:pt>
    <dgm:pt modelId="{4C2E27DA-5753-4B31-BE8C-4A76D7E9FF32}" type="parTrans" cxnId="{D2DA343C-363A-4E77-83B3-B98B29449859}">
      <dgm:prSet/>
      <dgm:spPr/>
      <dgm:t>
        <a:bodyPr/>
        <a:lstStyle/>
        <a:p>
          <a:endParaRPr lang="en-US"/>
        </a:p>
      </dgm:t>
    </dgm:pt>
    <dgm:pt modelId="{2785AD1C-52A9-423D-B3B0-23A030CAD8E2}" type="sibTrans" cxnId="{D2DA343C-363A-4E77-83B3-B98B29449859}">
      <dgm:prSet/>
      <dgm:spPr/>
      <dgm:t>
        <a:bodyPr/>
        <a:lstStyle/>
        <a:p>
          <a:endParaRPr lang="en-US"/>
        </a:p>
      </dgm:t>
    </dgm:pt>
    <dgm:pt modelId="{223F9797-1430-44AF-AAFE-A9DF472600C5}">
      <dgm:prSet/>
      <dgm:spPr/>
      <dgm:t>
        <a:bodyPr/>
        <a:lstStyle/>
        <a:p>
          <a:endParaRPr lang="en-US" sz="2500" dirty="0">
            <a:solidFill>
              <a:srgbClr val="893700"/>
            </a:solidFill>
          </a:endParaRPr>
        </a:p>
      </dgm:t>
    </dgm:pt>
    <dgm:pt modelId="{B1BDB659-D83E-4106-A2C8-50FE31ED26B6}" type="sibTrans" cxnId="{9BD02E6F-E854-4C96-ACA6-F0BF55411D2F}">
      <dgm:prSet/>
      <dgm:spPr/>
      <dgm:t>
        <a:bodyPr/>
        <a:lstStyle/>
        <a:p>
          <a:endParaRPr lang="en-US"/>
        </a:p>
      </dgm:t>
    </dgm:pt>
    <dgm:pt modelId="{14F9F75E-5EA4-4423-AD03-B547BA25D468}" type="parTrans" cxnId="{9BD02E6F-E854-4C96-ACA6-F0BF55411D2F}">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custScaleY="151523">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Y="89802">
        <dgm:presLayoutVars>
          <dgm:bulletEnabled val="1"/>
        </dgm:presLayoutVars>
      </dgm:prSet>
      <dgm:spPr/>
    </dgm:pt>
  </dgm:ptLst>
  <dgm:cxnLst>
    <dgm:cxn modelId="{D2DA343C-363A-4E77-83B3-B98B29449859}" srcId="{66D91055-CC85-4CD9-B401-0A8438C3C15E}" destId="{79345FBA-7DED-486F-928B-8DEC6A5B8DB3}" srcOrd="2" destOrd="0" parTransId="{4C2E27DA-5753-4B31-BE8C-4A76D7E9FF32}" sibTransId="{2785AD1C-52A9-423D-B3B0-23A030CAD8E2}"/>
    <dgm:cxn modelId="{E4804645-87DB-4BFB-81E3-8160C9909C50}" type="presOf" srcId="{223F9797-1430-44AF-AAFE-A9DF472600C5}" destId="{FB057B31-6EF5-4F46-9FDC-9D792E3706CA}" srcOrd="0" destOrd="3" presId="urn:microsoft.com/office/officeart/2005/8/layout/hList1"/>
    <dgm:cxn modelId="{9BD02E6F-E854-4C96-ACA6-F0BF55411D2F}" srcId="{66D91055-CC85-4CD9-B401-0A8438C3C15E}" destId="{223F9797-1430-44AF-AAFE-A9DF472600C5}" srcOrd="3" destOrd="0" parTransId="{14F9F75E-5EA4-4423-AD03-B547BA25D468}" sibTransId="{B1BDB659-D83E-4106-A2C8-50FE31ED26B6}"/>
    <dgm:cxn modelId="{9DFFD770-2586-40DD-B138-3E7869B75650}" srcId="{66D91055-CC85-4CD9-B401-0A8438C3C15E}" destId="{B5487CC8-FF75-490E-9E91-3BAA4B570B09}" srcOrd="1" destOrd="0" parTransId="{76AFC9D3-B41A-4E62-8DEA-551FAC393656}" sibTransId="{66E75C2D-65DA-4B6C-9A8B-F683F17B1D5F}"/>
    <dgm:cxn modelId="{E04EE172-05D4-4938-8E92-97ADE03FB5A5}" srcId="{224B594E-8210-49B3-A0B6-6B8118C1909D}" destId="{66D91055-CC85-4CD9-B401-0A8438C3C15E}" srcOrd="0" destOrd="0" parTransId="{63663836-0AED-45A9-833F-B2CC26ECBC51}" sibTransId="{C92B58D5-BDA2-44F2-84AB-6A47191952C5}"/>
    <dgm:cxn modelId="{6DDC7382-E60C-4BE5-A927-FD95E832619C}" type="presOf" srcId="{B5487CC8-FF75-490E-9E91-3BAA4B570B09}" destId="{FB057B31-6EF5-4F46-9FDC-9D792E3706CA}" srcOrd="0" destOrd="1" presId="urn:microsoft.com/office/officeart/2005/8/layout/hList1"/>
    <dgm:cxn modelId="{7991FAAB-9606-4268-AC32-BFE56D4C5209}" type="presOf" srcId="{79345FBA-7DED-486F-928B-8DEC6A5B8DB3}" destId="{FB057B31-6EF5-4F46-9FDC-9D792E3706CA}" srcOrd="0" destOrd="2" presId="urn:microsoft.com/office/officeart/2005/8/layout/hList1"/>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2" qsCatId="simple" csTypeId="urn:microsoft.com/office/officeart/2005/8/colors/accent1_2#19"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8" qsCatId="simple" csTypeId="urn:microsoft.com/office/officeart/2005/8/colors/accent1_2#20" csCatId="accent1" phldr="1"/>
      <dgm:spPr/>
      <dgm:t>
        <a:bodyPr/>
        <a:lstStyle/>
        <a:p>
          <a:endParaRPr lang="en-US"/>
        </a:p>
      </dgm:t>
    </dgm:pt>
    <dgm:pt modelId="{66D91055-CC85-4CD9-B401-0A8438C3C15E}">
      <dgm:prSet phldrT="[Text]" custT="1"/>
      <dgm:spPr/>
      <dgm:t>
        <a:bodyPr/>
        <a:lstStyle/>
        <a:p>
          <a:r>
            <a:rPr lang="en-US" sz="2600" b="1" dirty="0"/>
            <a:t>Certificates that Do NOT Count for the Credential Attainment Measure</a:t>
          </a:r>
        </a:p>
        <a:p>
          <a:endParaRPr lang="en-US" sz="26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Certificates that DO NOT document the measurable technical or industry/ occupational skills necessary to gain employment or advance within an occupation.</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DFDD730E-C2F5-4EDB-ADB1-C4C6CB43B0F3}">
      <dgm:prSet/>
      <dgm:spPr/>
      <dgm:t>
        <a:bodyPr/>
        <a:lstStyle/>
        <a:p>
          <a:r>
            <a:rPr lang="en-US" sz="2500" dirty="0">
              <a:solidFill>
                <a:srgbClr val="893700"/>
              </a:solidFill>
            </a:rPr>
            <a:t>Examples include:</a:t>
          </a:r>
        </a:p>
      </dgm:t>
    </dgm:pt>
    <dgm:pt modelId="{0C0D7957-B78A-4FDE-8315-75B1ACDCE6D8}" type="parTrans" cxnId="{956AB6E0-71B8-4987-855B-145E5ED7F475}">
      <dgm:prSet/>
      <dgm:spPr/>
      <dgm:t>
        <a:bodyPr/>
        <a:lstStyle/>
        <a:p>
          <a:endParaRPr lang="en-US"/>
        </a:p>
      </dgm:t>
    </dgm:pt>
    <dgm:pt modelId="{B709FE63-9266-488D-8C6E-328993351C7F}" type="sibTrans" cxnId="{956AB6E0-71B8-4987-855B-145E5ED7F475}">
      <dgm:prSet/>
      <dgm:spPr/>
      <dgm:t>
        <a:bodyPr/>
        <a:lstStyle/>
        <a:p>
          <a:endParaRPr lang="en-US"/>
        </a:p>
      </dgm:t>
    </dgm:pt>
    <dgm:pt modelId="{56A2D7A9-66DC-42D0-BD77-802C977EE68A}">
      <dgm:prSet/>
      <dgm:spPr/>
      <dgm:t>
        <a:bodyPr/>
        <a:lstStyle/>
        <a:p>
          <a:pPr>
            <a:buFont typeface="Wingdings" panose="05000000000000000000" pitchFamily="2" charset="2"/>
            <a:buChar char="ü"/>
          </a:pPr>
          <a:r>
            <a:rPr lang="en-US" sz="2500" dirty="0">
              <a:solidFill>
                <a:srgbClr val="893700"/>
              </a:solidFill>
            </a:rPr>
            <a:t>OSHA 10 or OSHA 30-hour safety courses </a:t>
          </a:r>
        </a:p>
      </dgm:t>
    </dgm:pt>
    <dgm:pt modelId="{73D6568F-14CC-40ED-A838-F1D6A414272A}" type="parTrans" cxnId="{2DC14B9A-8A81-49AE-94E3-0E4A7D7185F3}">
      <dgm:prSet/>
      <dgm:spPr/>
      <dgm:t>
        <a:bodyPr/>
        <a:lstStyle/>
        <a:p>
          <a:endParaRPr lang="en-US"/>
        </a:p>
      </dgm:t>
    </dgm:pt>
    <dgm:pt modelId="{881B47BF-CF05-43D6-889B-43EEA6C66144}" type="sibTrans" cxnId="{2DC14B9A-8A81-49AE-94E3-0E4A7D7185F3}">
      <dgm:prSet/>
      <dgm:spPr/>
      <dgm:t>
        <a:bodyPr/>
        <a:lstStyle/>
        <a:p>
          <a:endParaRPr lang="en-US"/>
        </a:p>
      </dgm:t>
    </dgm:pt>
    <dgm:pt modelId="{EB40AC9D-E4F0-47A0-953B-3903E99E32BF}">
      <dgm:prSet/>
      <dgm:spPr/>
      <dgm:t>
        <a:bodyPr/>
        <a:lstStyle/>
        <a:p>
          <a:pPr>
            <a:buFont typeface="Wingdings" panose="05000000000000000000" pitchFamily="2" charset="2"/>
            <a:buChar char="ü"/>
          </a:pPr>
          <a:r>
            <a:rPr lang="en-US" sz="2500" dirty="0">
              <a:solidFill>
                <a:srgbClr val="893700"/>
              </a:solidFill>
            </a:rPr>
            <a:t>Work readiness, food handlers, and CPR/First Aid certifications</a:t>
          </a:r>
        </a:p>
      </dgm:t>
    </dgm:pt>
    <dgm:pt modelId="{979B53F2-88A7-41CE-8D0D-5140FD8A0A16}" type="parTrans" cxnId="{7E65F266-22E3-4A0E-A4EA-EE4FBD697EB0}">
      <dgm:prSet/>
      <dgm:spPr/>
      <dgm:t>
        <a:bodyPr/>
        <a:lstStyle/>
        <a:p>
          <a:endParaRPr lang="en-US"/>
        </a:p>
      </dgm:t>
    </dgm:pt>
    <dgm:pt modelId="{D44FAB26-C9D0-4E04-8B2E-1B1572EF87AC}" type="sibTrans" cxnId="{7E65F266-22E3-4A0E-A4EA-EE4FBD697EB0}">
      <dgm:prSet/>
      <dgm:spPr/>
      <dgm:t>
        <a:bodyPr/>
        <a:lstStyle/>
        <a:p>
          <a:endParaRPr lang="en-US"/>
        </a:p>
      </dgm:t>
    </dgm:pt>
    <dgm:pt modelId="{A97EEE6E-7966-48CF-B135-7BDFB5480946}">
      <dgm:prSet/>
      <dgm:spPr/>
      <dgm:t>
        <a:bodyPr/>
        <a:lstStyle/>
        <a:p>
          <a:pPr>
            <a:buFont typeface="Wingdings" panose="05000000000000000000" pitchFamily="2" charset="2"/>
            <a:buChar char="ü"/>
          </a:pPr>
          <a:r>
            <a:rPr lang="en-US" sz="2500" dirty="0">
              <a:solidFill>
                <a:srgbClr val="893700"/>
              </a:solidFill>
            </a:rPr>
            <a:t>Completion of orientation or mobility training</a:t>
          </a:r>
        </a:p>
      </dgm:t>
    </dgm:pt>
    <dgm:pt modelId="{420A82CB-42D6-4F66-B0F0-D67A25AB8677}" type="parTrans" cxnId="{2864C093-1EE3-41AD-B6B8-D9073586A9C3}">
      <dgm:prSet/>
      <dgm:spPr/>
      <dgm:t>
        <a:bodyPr/>
        <a:lstStyle/>
        <a:p>
          <a:endParaRPr lang="en-US"/>
        </a:p>
      </dgm:t>
    </dgm:pt>
    <dgm:pt modelId="{5133B206-DADF-431C-8307-0E0FA029B31B}" type="sibTrans" cxnId="{2864C093-1EE3-41AD-B6B8-D9073586A9C3}">
      <dgm:prSet/>
      <dgm:spPr/>
      <dgm:t>
        <a:bodyPr/>
        <a:lstStyle/>
        <a:p>
          <a:endParaRPr lang="en-US"/>
        </a:p>
      </dgm:t>
    </dgm:pt>
    <dgm:pt modelId="{E927157C-690F-4C59-AE12-01C358C2E03F}">
      <dgm:prSet/>
      <dgm:spPr/>
      <dgm:t>
        <a:bodyPr/>
        <a:lstStyle/>
        <a:p>
          <a:pPr>
            <a:buFont typeface="Wingdings" panose="05000000000000000000" pitchFamily="2" charset="2"/>
            <a:buChar char="ü"/>
          </a:pPr>
          <a:r>
            <a:rPr lang="en-US" sz="2500" dirty="0">
              <a:solidFill>
                <a:srgbClr val="893700"/>
              </a:solidFill>
            </a:rPr>
            <a:t>Workforce Innovation Board (WIB) certificates</a:t>
          </a:r>
        </a:p>
      </dgm:t>
    </dgm:pt>
    <dgm:pt modelId="{C21DA1E3-D3D8-43A9-834A-5B8E10901E7B}" type="parTrans" cxnId="{ADD20EDA-24B7-4127-A07E-DA85842CAC57}">
      <dgm:prSet/>
      <dgm:spPr/>
      <dgm:t>
        <a:bodyPr/>
        <a:lstStyle/>
        <a:p>
          <a:endParaRPr lang="en-US"/>
        </a:p>
      </dgm:t>
    </dgm:pt>
    <dgm:pt modelId="{C734912A-6EF0-4021-802B-715447AD2F5B}" type="sibTrans" cxnId="{ADD20EDA-24B7-4127-A07E-DA85842CAC57}">
      <dgm:prSet/>
      <dgm:spPr/>
      <dgm:t>
        <a:bodyPr/>
        <a:lstStyle/>
        <a:p>
          <a:endParaRPr lang="en-US"/>
        </a:p>
      </dgm:t>
    </dgm:pt>
    <dgm:pt modelId="{272198EA-A2CF-4F7E-BA0B-C1B8C9C66896}">
      <dgm:prSet/>
      <dgm:spPr/>
      <dgm:t>
        <a:bodyPr/>
        <a:lstStyle/>
        <a:p>
          <a:r>
            <a:rPr lang="en-US" sz="2500" dirty="0">
              <a:solidFill>
                <a:srgbClr val="893700"/>
              </a:solidFill>
            </a:rPr>
            <a:t>While these don’t count towards a Credential Attainment measure, they are allowable career services</a:t>
          </a:r>
        </a:p>
      </dgm:t>
    </dgm:pt>
    <dgm:pt modelId="{C8382C8F-9E31-421E-B408-2335240CD3C8}" type="parTrans" cxnId="{CED3B9FC-DEBF-4DEF-BEE3-4EED1884A628}">
      <dgm:prSet/>
      <dgm:spPr/>
      <dgm:t>
        <a:bodyPr/>
        <a:lstStyle/>
        <a:p>
          <a:endParaRPr lang="en-US"/>
        </a:p>
      </dgm:t>
    </dgm:pt>
    <dgm:pt modelId="{F3B011C6-EEB7-4CD4-826E-70FE2ED67289}" type="sibTrans" cxnId="{CED3B9FC-DEBF-4DEF-BEE3-4EED1884A628}">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custScaleY="151523">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Y="148303">
        <dgm:presLayoutVars>
          <dgm:bulletEnabled val="1"/>
        </dgm:presLayoutVars>
      </dgm:prSet>
      <dgm:spPr/>
    </dgm:pt>
  </dgm:ptLst>
  <dgm:cxnLst>
    <dgm:cxn modelId="{98A9EB1E-22B9-40F7-92AE-C9DB04AAEAD0}" type="presOf" srcId="{DFDD730E-C2F5-4EDB-ADB1-C4C6CB43B0F3}" destId="{FB057B31-6EF5-4F46-9FDC-9D792E3706CA}" srcOrd="0" destOrd="1" presId="urn:microsoft.com/office/officeart/2005/8/layout/hList1"/>
    <dgm:cxn modelId="{7E65F266-22E3-4A0E-A4EA-EE4FBD697EB0}" srcId="{DFDD730E-C2F5-4EDB-ADB1-C4C6CB43B0F3}" destId="{EB40AC9D-E4F0-47A0-953B-3903E99E32BF}" srcOrd="1" destOrd="0" parTransId="{979B53F2-88A7-41CE-8D0D-5140FD8A0A16}" sibTransId="{D44FAB26-C9D0-4E04-8B2E-1B1572EF87AC}"/>
    <dgm:cxn modelId="{E04EE172-05D4-4938-8E92-97ADE03FB5A5}" srcId="{224B594E-8210-49B3-A0B6-6B8118C1909D}" destId="{66D91055-CC85-4CD9-B401-0A8438C3C15E}" srcOrd="0" destOrd="0" parTransId="{63663836-0AED-45A9-833F-B2CC26ECBC51}" sibTransId="{C92B58D5-BDA2-44F2-84AB-6A47191952C5}"/>
    <dgm:cxn modelId="{ECA76F75-711D-4FCC-B840-EC4408C032E3}" type="presOf" srcId="{56A2D7A9-66DC-42D0-BD77-802C977EE68A}" destId="{FB057B31-6EF5-4F46-9FDC-9D792E3706CA}" srcOrd="0" destOrd="2" presId="urn:microsoft.com/office/officeart/2005/8/layout/hList1"/>
    <dgm:cxn modelId="{58352B8A-6E18-4F1A-A6DC-D5BF62E83F79}" type="presOf" srcId="{E927157C-690F-4C59-AE12-01C358C2E03F}" destId="{FB057B31-6EF5-4F46-9FDC-9D792E3706CA}" srcOrd="0" destOrd="5" presId="urn:microsoft.com/office/officeart/2005/8/layout/hList1"/>
    <dgm:cxn modelId="{B297C38D-6A51-4AC4-A6DC-5FD99E610E70}" type="presOf" srcId="{A97EEE6E-7966-48CF-B135-7BDFB5480946}" destId="{FB057B31-6EF5-4F46-9FDC-9D792E3706CA}" srcOrd="0" destOrd="4" presId="urn:microsoft.com/office/officeart/2005/8/layout/hList1"/>
    <dgm:cxn modelId="{2864C093-1EE3-41AD-B6B8-D9073586A9C3}" srcId="{DFDD730E-C2F5-4EDB-ADB1-C4C6CB43B0F3}" destId="{A97EEE6E-7966-48CF-B135-7BDFB5480946}" srcOrd="2" destOrd="0" parTransId="{420A82CB-42D6-4F66-B0F0-D67A25AB8677}" sibTransId="{5133B206-DADF-431C-8307-0E0FA029B31B}"/>
    <dgm:cxn modelId="{2DC14B9A-8A81-49AE-94E3-0E4A7D7185F3}" srcId="{DFDD730E-C2F5-4EDB-ADB1-C4C6CB43B0F3}" destId="{56A2D7A9-66DC-42D0-BD77-802C977EE68A}" srcOrd="0" destOrd="0" parTransId="{73D6568F-14CC-40ED-A838-F1D6A414272A}" sibTransId="{881B47BF-CF05-43D6-889B-43EEA6C66144}"/>
    <dgm:cxn modelId="{8AB30BA8-99FA-4A11-887C-87BAE6A568AB}" type="presOf" srcId="{EB40AC9D-E4F0-47A0-953B-3903E99E32BF}" destId="{FB057B31-6EF5-4F46-9FDC-9D792E3706CA}" srcOrd="0" destOrd="3" presId="urn:microsoft.com/office/officeart/2005/8/layout/hList1"/>
    <dgm:cxn modelId="{40CCC4AA-2348-4345-BDF8-B1E00CB630B1}" type="presOf" srcId="{272198EA-A2CF-4F7E-BA0B-C1B8C9C66896}" destId="{FB057B31-6EF5-4F46-9FDC-9D792E3706CA}" srcOrd="0" destOrd="6" presId="urn:microsoft.com/office/officeart/2005/8/layout/hList1"/>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ADD20EDA-24B7-4127-A07E-DA85842CAC57}" srcId="{DFDD730E-C2F5-4EDB-ADB1-C4C6CB43B0F3}" destId="{E927157C-690F-4C59-AE12-01C358C2E03F}" srcOrd="3" destOrd="0" parTransId="{C21DA1E3-D3D8-43A9-834A-5B8E10901E7B}" sibTransId="{C734912A-6EF0-4021-802B-715447AD2F5B}"/>
    <dgm:cxn modelId="{956AB6E0-71B8-4987-855B-145E5ED7F475}" srcId="{66D91055-CC85-4CD9-B401-0A8438C3C15E}" destId="{DFDD730E-C2F5-4EDB-ADB1-C4C6CB43B0F3}" srcOrd="1" destOrd="0" parTransId="{0C0D7957-B78A-4FDE-8315-75B1ACDCE6D8}" sibTransId="{B709FE63-9266-488D-8C6E-328993351C7F}"/>
    <dgm:cxn modelId="{CED3B9FC-DEBF-4DEF-BEE3-4EED1884A628}" srcId="{66D91055-CC85-4CD9-B401-0A8438C3C15E}" destId="{272198EA-A2CF-4F7E-BA0B-C1B8C9C66896}" srcOrd="2" destOrd="0" parTransId="{C8382C8F-9E31-421E-B408-2335240CD3C8}" sibTransId="{F3B011C6-EEB7-4CD4-826E-70FE2ED67289}"/>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3" qsCatId="simple" csTypeId="urn:microsoft.com/office/officeart/2005/8/colors/accent1_2#21"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4" qsCatId="simple" csTypeId="urn:microsoft.com/office/officeart/2005/8/colors/accent1_2#22" csCatId="accent1" phldr="1"/>
      <dgm:spPr/>
      <dgm:t>
        <a:bodyPr/>
        <a:lstStyle/>
        <a:p>
          <a:endParaRPr lang="en-US"/>
        </a:p>
      </dgm:t>
    </dgm:pt>
    <dgm:pt modelId="{1A836AA7-4DB0-486A-B9D9-5FC034FE7C54}">
      <dgm:prSet phldrT="[Text]" custT="1"/>
      <dgm:spPr/>
      <dgm:t>
        <a:bodyPr/>
        <a:lstStyle/>
        <a:p>
          <a:r>
            <a:rPr lang="en-US" sz="1600" dirty="0"/>
            <a:t>Six Core Measures</a:t>
          </a:r>
        </a:p>
      </dgm:t>
    </dgm:pt>
    <dgm:pt modelId="{B3913098-3DD3-4D70-9447-1137AF1F54C0}" type="parTrans" cxnId="{8BCF09A9-116B-4704-BECD-52D9F3724FC9}">
      <dgm:prSet/>
      <dgm:spPr/>
      <dgm:t>
        <a:bodyPr/>
        <a:lstStyle/>
        <a:p>
          <a:endParaRPr lang="en-US" sz="2000"/>
        </a:p>
      </dgm:t>
    </dgm:pt>
    <dgm:pt modelId="{A6CF7623-F980-4394-86FE-4B9848775461}" type="sibTrans" cxnId="{8BCF09A9-116B-4704-BECD-52D9F3724FC9}">
      <dgm:prSet/>
      <dgm:spPr/>
      <dgm:t>
        <a:bodyPr/>
        <a:lstStyle/>
        <a:p>
          <a:endParaRPr lang="en-US" sz="2000"/>
        </a:p>
      </dgm:t>
    </dgm:pt>
    <dgm:pt modelId="{BDD38EFE-6B73-446F-A60B-9F293A02289C}">
      <dgm:prSet phldrT="[Text]" custT="1"/>
      <dgm:spPr>
        <a:solidFill>
          <a:srgbClr val="B74900">
            <a:alpha val="50196"/>
          </a:srgbClr>
        </a:solidFill>
      </dgm:spPr>
      <dgm:t>
        <a:bodyPr/>
        <a:lstStyle/>
        <a:p>
          <a:r>
            <a:rPr lang="en-US" sz="1400" dirty="0"/>
            <a:t>Employment Rate</a:t>
          </a:r>
        </a:p>
        <a:p>
          <a:r>
            <a:rPr lang="en-US" sz="1400" dirty="0"/>
            <a:t>2</a:t>
          </a:r>
          <a:r>
            <a:rPr lang="en-US" sz="1400" baseline="30000" dirty="0"/>
            <a:t>nd</a:t>
          </a:r>
          <a:r>
            <a:rPr lang="en-US" sz="1400" dirty="0"/>
            <a:t> QTR After Exit</a:t>
          </a:r>
        </a:p>
      </dgm:t>
    </dgm:pt>
    <dgm:pt modelId="{2A974F3E-C876-4448-AA05-AC193F9861B3}" type="parTrans" cxnId="{367A84FF-45F6-40DA-A1BC-0247F14F22AA}">
      <dgm:prSet custT="1"/>
      <dgm:spPr/>
      <dgm:t>
        <a:bodyPr/>
        <a:lstStyle/>
        <a:p>
          <a:endParaRPr lang="en-US" sz="1400"/>
        </a:p>
      </dgm:t>
    </dgm:pt>
    <dgm:pt modelId="{C72412BF-15DD-4780-9BD4-FC6C3DB5AAD1}" type="sibTrans" cxnId="{367A84FF-45F6-40DA-A1BC-0247F14F22AA}">
      <dgm:prSet/>
      <dgm:spPr/>
      <dgm:t>
        <a:bodyPr/>
        <a:lstStyle/>
        <a:p>
          <a:endParaRPr lang="en-US" sz="2000"/>
        </a:p>
      </dgm:t>
    </dgm:pt>
    <dgm:pt modelId="{5069313C-B700-4043-9A36-72DC4280C51C}">
      <dgm:prSet phldrT="[Text]" custT="1"/>
      <dgm:spPr>
        <a:solidFill>
          <a:srgbClr val="B74900">
            <a:alpha val="50196"/>
          </a:srgbClr>
        </a:solidFill>
      </dgm:spPr>
      <dgm:t>
        <a:bodyPr/>
        <a:lstStyle/>
        <a:p>
          <a:r>
            <a:rPr lang="en-US" sz="1400" dirty="0"/>
            <a:t>Median Earnings</a:t>
          </a:r>
        </a:p>
      </dgm:t>
    </dgm:pt>
    <dgm:pt modelId="{72DAF511-FA87-4DD9-A75B-ACAD79C6C651}" type="parTrans" cxnId="{82B2E5A3-58A7-47E2-BD75-F8F9D9A6F5A1}">
      <dgm:prSet custT="1"/>
      <dgm:spPr/>
      <dgm:t>
        <a:bodyPr/>
        <a:lstStyle/>
        <a:p>
          <a:endParaRPr lang="en-US" sz="1400"/>
        </a:p>
      </dgm:t>
    </dgm:pt>
    <dgm:pt modelId="{EA7E85D5-86B3-43C1-B7A0-1218E95D94CD}" type="sibTrans" cxnId="{82B2E5A3-58A7-47E2-BD75-F8F9D9A6F5A1}">
      <dgm:prSet/>
      <dgm:spPr/>
      <dgm:t>
        <a:bodyPr/>
        <a:lstStyle/>
        <a:p>
          <a:endParaRPr lang="en-US" sz="2000"/>
        </a:p>
      </dgm:t>
    </dgm:pt>
    <dgm:pt modelId="{62E5A2A7-6D3F-4EF0-B057-197AEDCA3013}">
      <dgm:prSet phldrT="[Text]" phldr="1"/>
      <dgm:spPr/>
      <dgm:t>
        <a:bodyPr/>
        <a:lstStyle/>
        <a:p>
          <a:endParaRPr lang="en-US" sz="2000"/>
        </a:p>
      </dgm:t>
    </dgm:pt>
    <dgm:pt modelId="{A85FFC1C-2673-42C6-90BA-08BD6C585597}" type="parTrans" cxnId="{8AF194F3-D937-46D4-86B2-7F2F0955F2CB}">
      <dgm:prSet/>
      <dgm:spPr/>
      <dgm:t>
        <a:bodyPr/>
        <a:lstStyle/>
        <a:p>
          <a:endParaRPr lang="en-US" sz="2000"/>
        </a:p>
      </dgm:t>
    </dgm:pt>
    <dgm:pt modelId="{9433BB69-01FF-4E62-857C-A124881A47FC}" type="sibTrans" cxnId="{8AF194F3-D937-46D4-86B2-7F2F0955F2CB}">
      <dgm:prSet/>
      <dgm:spPr/>
      <dgm:t>
        <a:bodyPr/>
        <a:lstStyle/>
        <a:p>
          <a:endParaRPr lang="en-US" sz="2000"/>
        </a:p>
      </dgm:t>
    </dgm:pt>
    <dgm:pt modelId="{DF420942-D1C8-44D0-A90A-45FEEBF50C87}">
      <dgm:prSet phldrT="[Text]" phldr="1"/>
      <dgm:spPr/>
      <dgm:t>
        <a:bodyPr/>
        <a:lstStyle/>
        <a:p>
          <a:endParaRPr lang="en-US" sz="2000"/>
        </a:p>
      </dgm:t>
    </dgm:pt>
    <dgm:pt modelId="{1A5ED3F0-73CC-4E44-A375-C3290D8AD576}" type="parTrans" cxnId="{E2AC7586-C31B-4665-B8F5-5421F2CF827A}">
      <dgm:prSet/>
      <dgm:spPr/>
      <dgm:t>
        <a:bodyPr/>
        <a:lstStyle/>
        <a:p>
          <a:endParaRPr lang="en-US" sz="2000"/>
        </a:p>
      </dgm:t>
    </dgm:pt>
    <dgm:pt modelId="{94677B97-5907-42FF-82E6-CDAEED39B357}" type="sibTrans" cxnId="{E2AC7586-C31B-4665-B8F5-5421F2CF827A}">
      <dgm:prSet/>
      <dgm:spPr/>
      <dgm:t>
        <a:bodyPr/>
        <a:lstStyle/>
        <a:p>
          <a:endParaRPr lang="en-US" sz="2000"/>
        </a:p>
      </dgm:t>
    </dgm:pt>
    <dgm:pt modelId="{51248389-F45E-46EB-A0D4-7CF1065A2AAC}">
      <dgm:prSet phldrT="[Text]" phldr="1"/>
      <dgm:spPr/>
      <dgm:t>
        <a:bodyPr/>
        <a:lstStyle/>
        <a:p>
          <a:endParaRPr lang="en-US" sz="2000"/>
        </a:p>
      </dgm:t>
    </dgm:pt>
    <dgm:pt modelId="{FA6ADE9A-3FEA-4E46-9108-3A736BC66367}" type="parTrans" cxnId="{DAEA3330-AA4B-4281-8EA4-140187DC8AE7}">
      <dgm:prSet/>
      <dgm:spPr/>
      <dgm:t>
        <a:bodyPr/>
        <a:lstStyle/>
        <a:p>
          <a:endParaRPr lang="en-US" sz="2000"/>
        </a:p>
      </dgm:t>
    </dgm:pt>
    <dgm:pt modelId="{347904D6-0104-41A1-8182-AB45166E85EC}" type="sibTrans" cxnId="{DAEA3330-AA4B-4281-8EA4-140187DC8AE7}">
      <dgm:prSet/>
      <dgm:spPr/>
      <dgm:t>
        <a:bodyPr/>
        <a:lstStyle/>
        <a:p>
          <a:endParaRPr lang="en-US" sz="2000"/>
        </a:p>
      </dgm:t>
    </dgm:pt>
    <dgm:pt modelId="{877C02DD-DCFD-46F4-B8DB-DD49E2D707C4}">
      <dgm:prSet phldrT="[Text]" phldr="1"/>
      <dgm:spPr/>
      <dgm:t>
        <a:bodyPr/>
        <a:lstStyle/>
        <a:p>
          <a:endParaRPr lang="en-US" sz="2000"/>
        </a:p>
      </dgm:t>
    </dgm:pt>
    <dgm:pt modelId="{F7FC4799-848A-447C-A28A-4B8AA303AADE}" type="parTrans" cxnId="{2311DDFA-8AEF-4B7B-B041-788881401D16}">
      <dgm:prSet/>
      <dgm:spPr/>
      <dgm:t>
        <a:bodyPr/>
        <a:lstStyle/>
        <a:p>
          <a:endParaRPr lang="en-US" sz="2000"/>
        </a:p>
      </dgm:t>
    </dgm:pt>
    <dgm:pt modelId="{CB356269-F220-43EF-A882-1E708C5EE36E}" type="sibTrans" cxnId="{2311DDFA-8AEF-4B7B-B041-788881401D16}">
      <dgm:prSet/>
      <dgm:spPr/>
      <dgm:t>
        <a:bodyPr/>
        <a:lstStyle/>
        <a:p>
          <a:endParaRPr lang="en-US" sz="2000"/>
        </a:p>
      </dgm:t>
    </dgm:pt>
    <dgm:pt modelId="{C6E3C642-023C-452A-A3BC-DB9D8FD0E031}">
      <dgm:prSet phldrT="[Text]" phldr="1"/>
      <dgm:spPr/>
      <dgm:t>
        <a:bodyPr/>
        <a:lstStyle/>
        <a:p>
          <a:endParaRPr lang="en-US" sz="2000"/>
        </a:p>
      </dgm:t>
    </dgm:pt>
    <dgm:pt modelId="{EFB23337-2FCD-4AAC-873A-7C24F6F14804}" type="parTrans" cxnId="{16659D5F-6BE2-4B2A-8EC0-1971D094243E}">
      <dgm:prSet/>
      <dgm:spPr/>
      <dgm:t>
        <a:bodyPr/>
        <a:lstStyle/>
        <a:p>
          <a:endParaRPr lang="en-US" sz="2000"/>
        </a:p>
      </dgm:t>
    </dgm:pt>
    <dgm:pt modelId="{B809A7D6-1DC1-4E25-9D45-12E22C3C62DD}" type="sibTrans" cxnId="{16659D5F-6BE2-4B2A-8EC0-1971D094243E}">
      <dgm:prSet/>
      <dgm:spPr/>
      <dgm:t>
        <a:bodyPr/>
        <a:lstStyle/>
        <a:p>
          <a:endParaRPr lang="en-US" sz="2000"/>
        </a:p>
      </dgm:t>
    </dgm:pt>
    <dgm:pt modelId="{69C8779C-0E2B-4BED-9545-D4100F793854}">
      <dgm:prSet phldrT="[Text]" phldr="1"/>
      <dgm:spPr/>
      <dgm:t>
        <a:bodyPr/>
        <a:lstStyle/>
        <a:p>
          <a:endParaRPr lang="en-US" sz="2000"/>
        </a:p>
      </dgm:t>
    </dgm:pt>
    <dgm:pt modelId="{EBF32621-FC82-4467-9ADD-C8F1E9AD4C70}" type="parTrans" cxnId="{593A7597-0BE2-4BB8-9EA2-F4964607ECDC}">
      <dgm:prSet/>
      <dgm:spPr/>
      <dgm:t>
        <a:bodyPr/>
        <a:lstStyle/>
        <a:p>
          <a:endParaRPr lang="en-US" sz="2000"/>
        </a:p>
      </dgm:t>
    </dgm:pt>
    <dgm:pt modelId="{F1E873B4-EAB1-4F74-85D8-28734A2BE6DF}" type="sibTrans" cxnId="{593A7597-0BE2-4BB8-9EA2-F4964607ECDC}">
      <dgm:prSet/>
      <dgm:spPr/>
      <dgm:t>
        <a:bodyPr/>
        <a:lstStyle/>
        <a:p>
          <a:endParaRPr lang="en-US" sz="2000"/>
        </a:p>
      </dgm:t>
    </dgm:pt>
    <dgm:pt modelId="{D1A27D32-CE83-4858-84C0-2C79B59D0BFF}">
      <dgm:prSet phldrT="[Text]" custT="1"/>
      <dgm:spPr>
        <a:solidFill>
          <a:srgbClr val="B74900">
            <a:alpha val="50196"/>
          </a:srgbClr>
        </a:solidFill>
      </dgm:spPr>
      <dgm:t>
        <a:bodyPr/>
        <a:lstStyle/>
        <a:p>
          <a:r>
            <a:rPr lang="en-US" sz="1400" dirty="0"/>
            <a:t>Credential Attainment</a:t>
          </a:r>
        </a:p>
      </dgm:t>
    </dgm:pt>
    <dgm:pt modelId="{3DBBDE4C-FD63-47E1-A4FB-D27C54096CD8}" type="parTrans" cxnId="{0C73DA50-1E7C-4676-BBDC-BB2074BFEA75}">
      <dgm:prSet custT="1"/>
      <dgm:spPr/>
      <dgm:t>
        <a:bodyPr/>
        <a:lstStyle/>
        <a:p>
          <a:endParaRPr lang="en-US" sz="1400"/>
        </a:p>
      </dgm:t>
    </dgm:pt>
    <dgm:pt modelId="{75BFB890-55A4-45F3-B71F-7648C9449F0B}" type="sibTrans" cxnId="{0C73DA50-1E7C-4676-BBDC-BB2074BFEA75}">
      <dgm:prSet/>
      <dgm:spPr/>
      <dgm:t>
        <a:bodyPr/>
        <a:lstStyle/>
        <a:p>
          <a:endParaRPr lang="en-US" sz="2000"/>
        </a:p>
      </dgm:t>
    </dgm:pt>
    <dgm:pt modelId="{4F7E63F1-2017-4C52-842D-A2203A6BF39D}">
      <dgm:prSet phldrT="[Text]" custT="1"/>
      <dgm:spPr>
        <a:solidFill>
          <a:srgbClr val="B74900"/>
        </a:solidFill>
      </dgm:spPr>
      <dgm:t>
        <a:bodyPr/>
        <a:lstStyle/>
        <a:p>
          <a:r>
            <a:rPr lang="en-US" sz="1400" dirty="0"/>
            <a:t>Measurable Skill Gains</a:t>
          </a:r>
        </a:p>
      </dgm:t>
    </dgm:pt>
    <dgm:pt modelId="{4888C2C2-2169-4D95-A13A-EAFBACB076FE}" type="parTrans" cxnId="{73E00F2B-AE3B-4202-8D79-A8A134A2B5CA}">
      <dgm:prSet custT="1"/>
      <dgm:spPr/>
      <dgm:t>
        <a:bodyPr/>
        <a:lstStyle/>
        <a:p>
          <a:endParaRPr lang="en-US" sz="1400"/>
        </a:p>
      </dgm:t>
    </dgm:pt>
    <dgm:pt modelId="{EAABD4FC-6210-4BE5-9DC5-877D584F3C62}" type="sibTrans" cxnId="{73E00F2B-AE3B-4202-8D79-A8A134A2B5CA}">
      <dgm:prSet/>
      <dgm:spPr/>
      <dgm:t>
        <a:bodyPr/>
        <a:lstStyle/>
        <a:p>
          <a:endParaRPr lang="en-US" sz="2000"/>
        </a:p>
      </dgm:t>
    </dgm:pt>
    <dgm:pt modelId="{1D5A8E0B-AEA5-4C07-89FA-07C3BDDCB198}">
      <dgm:prSet phldrT="[Text]" custT="1"/>
      <dgm:spPr>
        <a:solidFill>
          <a:srgbClr val="B74900">
            <a:alpha val="50196"/>
          </a:srgbClr>
        </a:solidFill>
      </dgm:spPr>
      <dgm:t>
        <a:bodyPr/>
        <a:lstStyle/>
        <a:p>
          <a:r>
            <a:rPr lang="en-US" sz="1400"/>
            <a:t>Employment </a:t>
          </a:r>
          <a:r>
            <a:rPr lang="en-US" sz="1400" dirty="0"/>
            <a:t>Rate</a:t>
          </a:r>
        </a:p>
        <a:p>
          <a:r>
            <a:rPr lang="en-US" sz="1400" dirty="0"/>
            <a:t>4</a:t>
          </a:r>
          <a:r>
            <a:rPr lang="en-US" sz="1400" baseline="30000" dirty="0"/>
            <a:t>th</a:t>
          </a:r>
          <a:r>
            <a:rPr lang="en-US" sz="1400" dirty="0"/>
            <a:t> QTR After Exit</a:t>
          </a:r>
        </a:p>
      </dgm:t>
    </dgm:pt>
    <dgm:pt modelId="{0C3D8F15-2303-422C-BC26-D4B0CCBBB4C4}" type="parTrans" cxnId="{F70913D2-D92A-4E9C-BE62-719F7D7E730A}">
      <dgm:prSet/>
      <dgm:spPr/>
      <dgm:t>
        <a:bodyPr/>
        <a:lstStyle/>
        <a:p>
          <a:endParaRPr lang="en-US"/>
        </a:p>
      </dgm:t>
    </dgm:pt>
    <dgm:pt modelId="{7C34A008-BDA5-4CF4-8567-8757934AE12B}" type="sibTrans" cxnId="{F70913D2-D92A-4E9C-BE62-719F7D7E730A}">
      <dgm:prSet/>
      <dgm:spPr/>
      <dgm:t>
        <a:bodyPr/>
        <a:lstStyle/>
        <a:p>
          <a:endParaRPr lang="en-US"/>
        </a:p>
      </dgm:t>
    </dgm:pt>
    <dgm:pt modelId="{C307034C-1661-4FFB-AC9F-7EE32C0C634D}">
      <dgm:prSet phldrT="[Text]" custT="1"/>
      <dgm:spPr>
        <a:solidFill>
          <a:srgbClr val="B74900">
            <a:alpha val="50196"/>
          </a:srgbClr>
        </a:solidFill>
      </dgm:spPr>
      <dgm:t>
        <a:bodyPr/>
        <a:lstStyle/>
        <a:p>
          <a:r>
            <a:rPr lang="en-US" sz="1400" dirty="0"/>
            <a:t>Effectiveness in Serving Employers</a:t>
          </a:r>
        </a:p>
      </dgm:t>
    </dgm:pt>
    <dgm:pt modelId="{43AF98C6-B806-45EE-9934-774034F5DFA3}" type="parTrans" cxnId="{518F6599-4A6A-465D-832D-4674599127B3}">
      <dgm:prSet/>
      <dgm:spPr/>
      <dgm:t>
        <a:bodyPr/>
        <a:lstStyle/>
        <a:p>
          <a:endParaRPr lang="en-US"/>
        </a:p>
      </dgm:t>
    </dgm:pt>
    <dgm:pt modelId="{99EDA0E8-7A86-45A4-BA26-461BF5FA4FD8}" type="sibTrans" cxnId="{518F6599-4A6A-465D-832D-4674599127B3}">
      <dgm:prSet/>
      <dgm:spPr/>
      <dgm:t>
        <a:bodyPr/>
        <a:lstStyle/>
        <a:p>
          <a:endParaRPr lang="en-US"/>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9" qsCatId="simple" csTypeId="urn:microsoft.com/office/officeart/2005/8/colors/accent1_2#23" csCatId="accent1" phldr="1"/>
      <dgm:spPr/>
      <dgm:t>
        <a:bodyPr/>
        <a:lstStyle/>
        <a:p>
          <a:endParaRPr lang="en-US"/>
        </a:p>
      </dgm:t>
    </dgm:pt>
    <dgm:pt modelId="{66D91055-CC85-4CD9-B401-0A8438C3C15E}">
      <dgm:prSet phldrT="[Text]" custT="1"/>
      <dgm:spPr/>
      <dgm:t>
        <a:bodyPr/>
        <a:lstStyle/>
        <a:p>
          <a:r>
            <a:rPr lang="en-US" sz="2300" b="1" dirty="0"/>
            <a:t>Calculation/Methodology:</a:t>
          </a:r>
          <a:endParaRPr lang="en-US" sz="23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custT="1"/>
      <dgm:spPr/>
      <dgm:t>
        <a:bodyPr/>
        <a:lstStyle/>
        <a:p>
          <a:pPr>
            <a:buNone/>
          </a:pPr>
          <a:endParaRPr lang="en-US" sz="2400" strike="sngStrike"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547E9FE4-0090-4E8A-AF99-B133BD64397C}">
      <dgm:prSet phldrT="[Text]" custT="1"/>
      <dgm:spPr/>
      <dgm:t>
        <a:bodyPr/>
        <a:lstStyle/>
        <a:p>
          <a:pPr>
            <a:buFont typeface="Wingdings" panose="05000000000000000000" pitchFamily="2" charset="2"/>
            <a:buChar char="Ø"/>
          </a:pPr>
          <a:r>
            <a:rPr lang="en-US" sz="2400" dirty="0">
              <a:solidFill>
                <a:schemeClr val="accent2">
                  <a:lumMod val="50000"/>
                </a:schemeClr>
              </a:solidFill>
            </a:rPr>
            <a:t>The number of program participants during the reporting period who are in an education or training program that leads to a recognized postsecondary credential or employment and are achieving measurable skill gains based on attainment of at least one type of gain </a:t>
          </a:r>
          <a:r>
            <a:rPr lang="en-US" sz="2400" u="sng" dirty="0">
              <a:solidFill>
                <a:schemeClr val="accent2">
                  <a:lumMod val="50000"/>
                </a:schemeClr>
              </a:solidFill>
            </a:rPr>
            <a:t>DIVIDED</a:t>
          </a:r>
          <a:r>
            <a:rPr lang="en-US" sz="2400" dirty="0">
              <a:solidFill>
                <a:schemeClr val="accent2">
                  <a:lumMod val="50000"/>
                </a:schemeClr>
              </a:solidFill>
            </a:rPr>
            <a:t> by the number of program participants during the reporting period who are in an education or training program that leads to a recognized postsecondary credential or employment.</a:t>
          </a:r>
          <a:endParaRPr lang="en-US" sz="2400" strike="sngStrike" dirty="0"/>
        </a:p>
      </dgm:t>
    </dgm:pt>
    <dgm:pt modelId="{3C8040C4-74B3-429B-A6EF-BB47D62528B0}" type="parTrans" cxnId="{5FAA60C6-3017-42F1-8DE2-5500B30C5AF2}">
      <dgm:prSet/>
      <dgm:spPr/>
      <dgm:t>
        <a:bodyPr/>
        <a:lstStyle/>
        <a:p>
          <a:endParaRPr lang="en-US"/>
        </a:p>
      </dgm:t>
    </dgm:pt>
    <dgm:pt modelId="{06327F25-6F4C-4C63-AC4A-8382D5181BF1}" type="sibTrans" cxnId="{5FAA60C6-3017-42F1-8DE2-5500B30C5AF2}">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X="100294" custScaleY="100000">
        <dgm:presLayoutVars>
          <dgm:bulletEnabled val="1"/>
        </dgm:presLayoutVars>
      </dgm:prSet>
      <dgm:spPr/>
    </dgm:pt>
  </dgm:ptLst>
  <dgm:cxnLst>
    <dgm:cxn modelId="{C33B085D-61D6-4579-9056-510A2B10BE82}" type="presOf" srcId="{547E9FE4-0090-4E8A-AF99-B133BD64397C}" destId="{FB057B31-6EF5-4F46-9FDC-9D792E3706CA}" srcOrd="0" destOrd="1"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5FAA60C6-3017-42F1-8DE2-5500B30C5AF2}" srcId="{66D91055-CC85-4CD9-B401-0A8438C3C15E}" destId="{547E9FE4-0090-4E8A-AF99-B133BD64397C}" srcOrd="1" destOrd="0" parTransId="{3C8040C4-74B3-429B-A6EF-BB47D62528B0}" sibTransId="{06327F25-6F4C-4C63-AC4A-8382D5181BF1}"/>
    <dgm:cxn modelId="{135366CD-075E-42F8-A16E-39086C406360}" type="presOf" srcId="{66D91055-CC85-4CD9-B401-0A8438C3C15E}" destId="{59C7040B-9049-4EAE-B896-B915FFC7D4EE}" srcOrd="0" destOrd="0"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5" qsCatId="simple" csTypeId="urn:microsoft.com/office/officeart/2005/8/colors/accent1_2#24"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0" qsCatId="simple" csTypeId="urn:microsoft.com/office/officeart/2005/8/colors/accent1_2#25" csCatId="accent1" phldr="1"/>
      <dgm:spPr/>
      <dgm:t>
        <a:bodyPr/>
        <a:lstStyle/>
        <a:p>
          <a:endParaRPr lang="en-US"/>
        </a:p>
      </dgm:t>
    </dgm:pt>
    <dgm:pt modelId="{66D91055-CC85-4CD9-B401-0A8438C3C15E}">
      <dgm:prSet phldrT="[Text]" custT="1"/>
      <dgm:spPr/>
      <dgm:t>
        <a:bodyPr/>
        <a:lstStyle/>
        <a:p>
          <a:r>
            <a:rPr lang="en-US" sz="2300" b="1" dirty="0"/>
            <a:t>Five Types of MSGs</a:t>
          </a:r>
          <a:endParaRPr lang="en-US" sz="23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custT="1"/>
      <dgm:spPr/>
      <dgm:t>
        <a:bodyPr/>
        <a:lstStyle/>
        <a:p>
          <a:pPr>
            <a:buFont typeface="Arial" panose="020B0604020202020204" pitchFamily="34" charset="0"/>
            <a:buChar char="•"/>
          </a:pPr>
          <a:r>
            <a:rPr lang="en-US" sz="2400" dirty="0">
              <a:solidFill>
                <a:schemeClr val="accent2">
                  <a:lumMod val="50000"/>
                </a:schemeClr>
              </a:solidFill>
            </a:rPr>
            <a:t>Educational Functioning Level (EFL)</a:t>
          </a:r>
          <a:endParaRPr lang="en-US" sz="2400" strike="sngStrike"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481FF24F-249E-443C-8748-A89F65D28B16}">
      <dgm:prSet custT="1"/>
      <dgm:spPr/>
      <dgm:t>
        <a:bodyPr/>
        <a:lstStyle/>
        <a:p>
          <a:r>
            <a:rPr lang="en-US" sz="2400" dirty="0">
              <a:solidFill>
                <a:schemeClr val="accent2">
                  <a:lumMod val="50000"/>
                </a:schemeClr>
              </a:solidFill>
            </a:rPr>
            <a:t>Secondary or Post-Secondary Transcript/Report Card</a:t>
          </a:r>
        </a:p>
      </dgm:t>
    </dgm:pt>
    <dgm:pt modelId="{1E600E85-3083-459F-A6B0-618106066CCB}" type="parTrans" cxnId="{EAC05A88-633F-4FEE-AF94-9254D154A0B9}">
      <dgm:prSet/>
      <dgm:spPr/>
      <dgm:t>
        <a:bodyPr/>
        <a:lstStyle/>
        <a:p>
          <a:endParaRPr lang="en-US"/>
        </a:p>
      </dgm:t>
    </dgm:pt>
    <dgm:pt modelId="{D46BCC8A-8E12-4B99-A6AE-260AB27B934F}" type="sibTrans" cxnId="{EAC05A88-633F-4FEE-AF94-9254D154A0B9}">
      <dgm:prSet/>
      <dgm:spPr/>
      <dgm:t>
        <a:bodyPr/>
        <a:lstStyle/>
        <a:p>
          <a:endParaRPr lang="en-US"/>
        </a:p>
      </dgm:t>
    </dgm:pt>
    <dgm:pt modelId="{4177F06A-A5B1-451C-A56D-D3F7083A2508}">
      <dgm:prSet custT="1"/>
      <dgm:spPr/>
      <dgm:t>
        <a:bodyPr/>
        <a:lstStyle/>
        <a:p>
          <a:r>
            <a:rPr lang="en-US" sz="2400" dirty="0">
              <a:solidFill>
                <a:schemeClr val="accent2">
                  <a:lumMod val="50000"/>
                </a:schemeClr>
              </a:solidFill>
            </a:rPr>
            <a:t>Training Milestone(s)</a:t>
          </a:r>
        </a:p>
      </dgm:t>
    </dgm:pt>
    <dgm:pt modelId="{E4FF44D2-F240-4E66-831E-9B636365D978}" type="parTrans" cxnId="{C7959F3D-4E2C-4028-9028-D2F9EACC5BC7}">
      <dgm:prSet/>
      <dgm:spPr/>
      <dgm:t>
        <a:bodyPr/>
        <a:lstStyle/>
        <a:p>
          <a:endParaRPr lang="en-US"/>
        </a:p>
      </dgm:t>
    </dgm:pt>
    <dgm:pt modelId="{F8E2D308-7900-4782-8CB2-ACBBF71A9B1A}" type="sibTrans" cxnId="{C7959F3D-4E2C-4028-9028-D2F9EACC5BC7}">
      <dgm:prSet/>
      <dgm:spPr/>
      <dgm:t>
        <a:bodyPr/>
        <a:lstStyle/>
        <a:p>
          <a:endParaRPr lang="en-US"/>
        </a:p>
      </dgm:t>
    </dgm:pt>
    <dgm:pt modelId="{247CAD5D-D65B-4330-934D-FB9BB1A59F08}">
      <dgm:prSet custT="1"/>
      <dgm:spPr/>
      <dgm:t>
        <a:bodyPr/>
        <a:lstStyle/>
        <a:p>
          <a:r>
            <a:rPr lang="en-US" sz="2400" dirty="0">
              <a:solidFill>
                <a:schemeClr val="accent2">
                  <a:lumMod val="50000"/>
                </a:schemeClr>
              </a:solidFill>
            </a:rPr>
            <a:t>Skills Progression: (Diploma/Certificate/Degree)</a:t>
          </a:r>
        </a:p>
      </dgm:t>
    </dgm:pt>
    <dgm:pt modelId="{0C9027C5-A52D-45A1-AD70-E68109D037C1}" type="parTrans" cxnId="{331DEBA1-11AF-46CE-9E09-D02846D57646}">
      <dgm:prSet/>
      <dgm:spPr/>
      <dgm:t>
        <a:bodyPr/>
        <a:lstStyle/>
        <a:p>
          <a:endParaRPr lang="en-US"/>
        </a:p>
      </dgm:t>
    </dgm:pt>
    <dgm:pt modelId="{8D491FA9-AB36-4885-A73F-DD684A68A7E9}" type="sibTrans" cxnId="{331DEBA1-11AF-46CE-9E09-D02846D57646}">
      <dgm:prSet/>
      <dgm:spPr/>
      <dgm:t>
        <a:bodyPr/>
        <a:lstStyle/>
        <a:p>
          <a:endParaRPr lang="en-US"/>
        </a:p>
      </dgm:t>
    </dgm:pt>
    <dgm:pt modelId="{A60AA872-2735-4C7F-A907-073BDAD73037}">
      <dgm:prSet phldrT="[Text]" custT="1"/>
      <dgm:spPr/>
      <dgm:t>
        <a:bodyPr/>
        <a:lstStyle/>
        <a:p>
          <a:pPr>
            <a:buFont typeface="Arial" panose="020B0604020202020204" pitchFamily="34" charset="0"/>
            <a:buChar char="•"/>
          </a:pPr>
          <a:r>
            <a:rPr lang="en-US" sz="2400" dirty="0">
              <a:solidFill>
                <a:schemeClr val="accent2">
                  <a:lumMod val="50000"/>
                </a:schemeClr>
              </a:solidFill>
            </a:rPr>
            <a:t>Secondary School Diploma or Equivalent (Skills Progression)</a:t>
          </a:r>
          <a:endParaRPr lang="en-US" sz="2400" strike="sngStrike" dirty="0"/>
        </a:p>
      </dgm:t>
    </dgm:pt>
    <dgm:pt modelId="{B0DF8698-99C1-424A-9CAD-385C5600329C}" type="parTrans" cxnId="{E2DDAD1E-5086-4AB7-ABD8-017E94E79EC2}">
      <dgm:prSet/>
      <dgm:spPr/>
      <dgm:t>
        <a:bodyPr/>
        <a:lstStyle/>
        <a:p>
          <a:endParaRPr lang="en-US"/>
        </a:p>
      </dgm:t>
    </dgm:pt>
    <dgm:pt modelId="{E9D0DAAE-0A2C-4EB6-8BC6-F68B7FB844A8}" type="sibTrans" cxnId="{E2DDAD1E-5086-4AB7-ABD8-017E94E79EC2}">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custScaleY="74777">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X="100294" custScaleY="100000">
        <dgm:presLayoutVars>
          <dgm:bulletEnabled val="1"/>
        </dgm:presLayoutVars>
      </dgm:prSet>
      <dgm:spPr/>
    </dgm:pt>
  </dgm:ptLst>
  <dgm:cxnLst>
    <dgm:cxn modelId="{12119000-03E6-4AA5-BAB2-9E823DA96EB9}" type="presOf" srcId="{66D91055-CC85-4CD9-B401-0A8438C3C15E}" destId="{59C7040B-9049-4EAE-B896-B915FFC7D4EE}" srcOrd="0" destOrd="0" presId="urn:microsoft.com/office/officeart/2005/8/layout/hList1"/>
    <dgm:cxn modelId="{E2DDAD1E-5086-4AB7-ABD8-017E94E79EC2}" srcId="{66D91055-CC85-4CD9-B401-0A8438C3C15E}" destId="{A60AA872-2735-4C7F-A907-073BDAD73037}" srcOrd="1" destOrd="0" parTransId="{B0DF8698-99C1-424A-9CAD-385C5600329C}" sibTransId="{E9D0DAAE-0A2C-4EB6-8BC6-F68B7FB844A8}"/>
    <dgm:cxn modelId="{138FF934-D743-43B0-9B36-C24C67AD9B8B}" type="presOf" srcId="{481FF24F-249E-443C-8748-A89F65D28B16}" destId="{FB057B31-6EF5-4F46-9FDC-9D792E3706CA}" srcOrd="0" destOrd="2" presId="urn:microsoft.com/office/officeart/2005/8/layout/hList1"/>
    <dgm:cxn modelId="{C7959F3D-4E2C-4028-9028-D2F9EACC5BC7}" srcId="{66D91055-CC85-4CD9-B401-0A8438C3C15E}" destId="{4177F06A-A5B1-451C-A56D-D3F7083A2508}" srcOrd="3" destOrd="0" parTransId="{E4FF44D2-F240-4E66-831E-9B636365D978}" sibTransId="{F8E2D308-7900-4782-8CB2-ACBBF71A9B1A}"/>
    <dgm:cxn modelId="{2464B13E-E1AE-48DA-93E8-922BF62D788D}" type="presOf" srcId="{247CAD5D-D65B-4330-934D-FB9BB1A59F08}" destId="{FB057B31-6EF5-4F46-9FDC-9D792E3706CA}" srcOrd="0" destOrd="4" presId="urn:microsoft.com/office/officeart/2005/8/layout/hList1"/>
    <dgm:cxn modelId="{039B475B-D0AA-4561-8C81-1FD2E99AFED9}" type="presOf" srcId="{B264A39A-30BC-402C-9852-59DC4F67C6D2}" destId="{FB057B31-6EF5-4F46-9FDC-9D792E3706CA}" srcOrd="0" destOrd="0"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EAC05A88-633F-4FEE-AF94-9254D154A0B9}" srcId="{66D91055-CC85-4CD9-B401-0A8438C3C15E}" destId="{481FF24F-249E-443C-8748-A89F65D28B16}" srcOrd="2" destOrd="0" parTransId="{1E600E85-3083-459F-A6B0-618106066CCB}" sibTransId="{D46BCC8A-8E12-4B99-A6AE-260AB27B934F}"/>
    <dgm:cxn modelId="{331DEBA1-11AF-46CE-9E09-D02846D57646}" srcId="{66D91055-CC85-4CD9-B401-0A8438C3C15E}" destId="{247CAD5D-D65B-4330-934D-FB9BB1A59F08}" srcOrd="4" destOrd="0" parTransId="{0C9027C5-A52D-45A1-AD70-E68109D037C1}" sibTransId="{8D491FA9-AB36-4885-A73F-DD684A68A7E9}"/>
    <dgm:cxn modelId="{661D67AE-ACEE-4580-8341-88B6EBA43A83}" type="presOf" srcId="{A60AA872-2735-4C7F-A907-073BDAD73037}" destId="{FB057B31-6EF5-4F46-9FDC-9D792E3706CA}" srcOrd="0" destOrd="1" presId="urn:microsoft.com/office/officeart/2005/8/layout/hList1"/>
    <dgm:cxn modelId="{82B8E9B7-82DF-463E-8A7B-435996F07F5C}" type="presOf" srcId="{224B594E-8210-49B3-A0B6-6B8118C1909D}" destId="{C873FA18-404E-4D78-9E58-7042D31D7E8B}" srcOrd="0" destOrd="0" presId="urn:microsoft.com/office/officeart/2005/8/layout/hList1"/>
    <dgm:cxn modelId="{8CE0CECC-E90F-4788-BB11-8095D7EAEBDB}" type="presOf" srcId="{4177F06A-A5B1-451C-A56D-D3F7083A2508}" destId="{FB057B31-6EF5-4F46-9FDC-9D792E3706CA}" srcOrd="0" destOrd="3"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B9770484-88E1-4157-A438-29AB0942D178}" type="presParOf" srcId="{C873FA18-404E-4D78-9E58-7042D31D7E8B}" destId="{37BB736E-5966-4A8E-95EA-009CE8A98EE2}" srcOrd="0" destOrd="0" presId="urn:microsoft.com/office/officeart/2005/8/layout/hList1"/>
    <dgm:cxn modelId="{66AB7CE7-7B3D-435F-B4F8-A251174095E7}" type="presParOf" srcId="{37BB736E-5966-4A8E-95EA-009CE8A98EE2}" destId="{59C7040B-9049-4EAE-B896-B915FFC7D4EE}" srcOrd="0" destOrd="0" presId="urn:microsoft.com/office/officeart/2005/8/layout/hList1"/>
    <dgm:cxn modelId="{B75DD73E-9F75-4E29-8B1D-1BA6A37D34CF}"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6" qsCatId="simple" csTypeId="urn:microsoft.com/office/officeart/2005/8/colors/accent1_2#26"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1" qsCatId="simple" csTypeId="urn:microsoft.com/office/officeart/2005/8/colors/accent1_2#27" csCatId="accent1" phldr="1"/>
      <dgm:spPr/>
      <dgm:t>
        <a:bodyPr/>
        <a:lstStyle/>
        <a:p>
          <a:endParaRPr lang="en-US"/>
        </a:p>
      </dgm:t>
    </dgm:pt>
    <dgm:pt modelId="{66D91055-CC85-4CD9-B401-0A8438C3C15E}">
      <dgm:prSet phldrT="[Text]" custT="1"/>
      <dgm:spPr/>
      <dgm:t>
        <a:bodyPr/>
        <a:lstStyle/>
        <a:p>
          <a:r>
            <a:rPr lang="en-US" sz="2300" b="1" dirty="0"/>
            <a:t>Types of MSGs</a:t>
          </a:r>
          <a:endParaRPr lang="en-US" sz="23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custT="1"/>
      <dgm:spPr/>
      <dgm:t>
        <a:bodyPr/>
        <a:lstStyle/>
        <a:p>
          <a:pPr marL="228600" indent="-228600">
            <a:buNone/>
          </a:pPr>
          <a:r>
            <a:rPr lang="en-US" sz="2000" b="1" dirty="0">
              <a:solidFill>
                <a:schemeClr val="accent2">
                  <a:lumMod val="50000"/>
                </a:schemeClr>
              </a:solidFill>
            </a:rPr>
            <a:t>1.) Educational Functioning Level (EFL)</a:t>
          </a:r>
          <a:endParaRPr lang="en-US" sz="2400" strike="sngStrike" dirty="0">
            <a:highlight>
              <a:srgbClr val="FFFF00"/>
            </a:highlight>
          </a:endParaRPr>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80C29380-B98F-4DF5-ACCD-9D8B1168D976}">
      <dgm:prSet custT="1"/>
      <dgm:spPr/>
      <dgm:t>
        <a:bodyPr/>
        <a:lstStyle/>
        <a:p>
          <a:pPr marL="228600" indent="0"/>
          <a:endParaRPr lang="en-US" sz="2200" dirty="0">
            <a:solidFill>
              <a:srgbClr val="893700"/>
            </a:solidFill>
          </a:endParaRPr>
        </a:p>
      </dgm:t>
    </dgm:pt>
    <dgm:pt modelId="{F98AEBF3-7546-4105-9525-FA9A8FE34C9F}" type="parTrans" cxnId="{5CD50E9B-7C78-448A-831D-8D60FC2C2BE4}">
      <dgm:prSet/>
      <dgm:spPr/>
      <dgm:t>
        <a:bodyPr/>
        <a:lstStyle/>
        <a:p>
          <a:endParaRPr lang="en-US"/>
        </a:p>
      </dgm:t>
    </dgm:pt>
    <dgm:pt modelId="{62254F50-7974-46DA-B448-242179C5BBF3}" type="sibTrans" cxnId="{5CD50E9B-7C78-448A-831D-8D60FC2C2BE4}">
      <dgm:prSet/>
      <dgm:spPr/>
      <dgm:t>
        <a:bodyPr/>
        <a:lstStyle/>
        <a:p>
          <a:endParaRPr lang="en-US"/>
        </a:p>
      </dgm:t>
    </dgm:pt>
    <dgm:pt modelId="{97B3EA40-7544-4460-A71F-9B5EC0037A5B}">
      <dgm:prSet custT="1"/>
      <dgm:spPr/>
      <dgm:t>
        <a:bodyPr/>
        <a:lstStyle/>
        <a:p>
          <a:pPr marL="228600" indent="0"/>
          <a:endParaRPr lang="en-US" sz="2200" dirty="0">
            <a:solidFill>
              <a:srgbClr val="893700"/>
            </a:solidFill>
          </a:endParaRPr>
        </a:p>
      </dgm:t>
    </dgm:pt>
    <dgm:pt modelId="{46874100-E6B8-488D-9FF0-0B2437850D51}" type="parTrans" cxnId="{0035DE36-65C4-4BE6-AA42-B9E046231813}">
      <dgm:prSet/>
      <dgm:spPr/>
      <dgm:t>
        <a:bodyPr/>
        <a:lstStyle/>
        <a:p>
          <a:endParaRPr lang="en-US"/>
        </a:p>
      </dgm:t>
    </dgm:pt>
    <dgm:pt modelId="{2F48C53E-CBA0-4CF4-A577-C4A0717963C2}" type="sibTrans" cxnId="{0035DE36-65C4-4BE6-AA42-B9E046231813}">
      <dgm:prSet/>
      <dgm:spPr/>
      <dgm:t>
        <a:bodyPr/>
        <a:lstStyle/>
        <a:p>
          <a:endParaRPr lang="en-US"/>
        </a:p>
      </dgm:t>
    </dgm:pt>
    <dgm:pt modelId="{9F839149-8979-4970-AB82-6C147CEB4B1E}">
      <dgm:prSet custT="1"/>
      <dgm:spPr/>
      <dgm:t>
        <a:bodyPr/>
        <a:lstStyle/>
        <a:p>
          <a:pPr marL="228600" indent="0"/>
          <a:endParaRPr lang="en-US" sz="2000" dirty="0">
            <a:solidFill>
              <a:srgbClr val="893700"/>
            </a:solidFill>
          </a:endParaRPr>
        </a:p>
      </dgm:t>
    </dgm:pt>
    <dgm:pt modelId="{9BB04CEF-1A50-4A70-B8C0-7C77A430FC18}" type="parTrans" cxnId="{18442324-CA44-443A-9043-6597D5081A0C}">
      <dgm:prSet/>
      <dgm:spPr/>
      <dgm:t>
        <a:bodyPr/>
        <a:lstStyle/>
        <a:p>
          <a:endParaRPr lang="en-US"/>
        </a:p>
      </dgm:t>
    </dgm:pt>
    <dgm:pt modelId="{37754D0B-797F-47FD-9690-0999DA83E1C3}" type="sibTrans" cxnId="{18442324-CA44-443A-9043-6597D5081A0C}">
      <dgm:prSet/>
      <dgm:spPr/>
      <dgm:t>
        <a:bodyPr/>
        <a:lstStyle/>
        <a:p>
          <a:endParaRPr lang="en-US"/>
        </a:p>
      </dgm:t>
    </dgm:pt>
    <dgm:pt modelId="{A0A0740D-F121-4F06-AB1C-498DEEADE15A}">
      <dgm:prSet custT="1"/>
      <dgm:spPr/>
      <dgm:t>
        <a:bodyPr/>
        <a:lstStyle/>
        <a:p>
          <a:pPr marL="347663" indent="0">
            <a:buNone/>
          </a:pPr>
          <a:r>
            <a:rPr lang="en-US" sz="2000" dirty="0">
              <a:solidFill>
                <a:schemeClr val="accent2">
                  <a:lumMod val="50000"/>
                </a:schemeClr>
              </a:solidFill>
            </a:rPr>
            <a:t>a.) Pre-Test compared with Post-Test</a:t>
          </a:r>
          <a:endParaRPr lang="en-US" sz="2000" u="sng" dirty="0">
            <a:solidFill>
              <a:schemeClr val="accent2">
                <a:lumMod val="50000"/>
              </a:schemeClr>
            </a:solidFill>
          </a:endParaRPr>
        </a:p>
      </dgm:t>
    </dgm:pt>
    <dgm:pt modelId="{F59284FA-2454-4E09-8552-3F902D9612A8}" type="parTrans" cxnId="{9F3A0EA3-7458-4F7A-9224-8118A3A8F41A}">
      <dgm:prSet/>
      <dgm:spPr/>
      <dgm:t>
        <a:bodyPr/>
        <a:lstStyle/>
        <a:p>
          <a:endParaRPr lang="en-US"/>
        </a:p>
      </dgm:t>
    </dgm:pt>
    <dgm:pt modelId="{027B7253-AED0-4A0A-B295-F60D7788CEC9}" type="sibTrans" cxnId="{9F3A0EA3-7458-4F7A-9224-8118A3A8F41A}">
      <dgm:prSet/>
      <dgm:spPr/>
      <dgm:t>
        <a:bodyPr/>
        <a:lstStyle/>
        <a:p>
          <a:endParaRPr lang="en-US"/>
        </a:p>
      </dgm:t>
    </dgm:pt>
    <dgm:pt modelId="{1ED49C8E-5F6A-468E-A081-DCB6D14203FF}">
      <dgm:prSet custT="1"/>
      <dgm:spPr/>
      <dgm:t>
        <a:bodyPr/>
        <a:lstStyle/>
        <a:p>
          <a:pPr marL="228600" indent="0">
            <a:buNone/>
          </a:pPr>
          <a:r>
            <a:rPr lang="en-US" sz="2000" dirty="0">
              <a:solidFill>
                <a:schemeClr val="accent2">
                  <a:lumMod val="50000"/>
                </a:schemeClr>
              </a:solidFill>
            </a:rPr>
            <a:t>Documented attainment of a secondary school diploma or its recognized equivalent</a:t>
          </a:r>
        </a:p>
      </dgm:t>
    </dgm:pt>
    <dgm:pt modelId="{143A2952-74DC-4212-8E51-6477999CBED8}" type="parTrans" cxnId="{28FFB1BB-BFB9-4F70-8132-4FB42CF78472}">
      <dgm:prSet/>
      <dgm:spPr/>
      <dgm:t>
        <a:bodyPr/>
        <a:lstStyle/>
        <a:p>
          <a:endParaRPr lang="en-US"/>
        </a:p>
      </dgm:t>
    </dgm:pt>
    <dgm:pt modelId="{AEC41F6F-111B-449C-95A9-AABE5A55D2D5}" type="sibTrans" cxnId="{28FFB1BB-BFB9-4F70-8132-4FB42CF78472}">
      <dgm:prSet/>
      <dgm:spPr/>
      <dgm:t>
        <a:bodyPr/>
        <a:lstStyle/>
        <a:p>
          <a:endParaRPr lang="en-US"/>
        </a:p>
      </dgm:t>
    </dgm:pt>
    <dgm:pt modelId="{2A369627-F8E8-4EB0-A20D-F8BD58E19059}">
      <dgm:prSet custT="1"/>
      <dgm:spPr/>
      <dgm:t>
        <a:bodyPr/>
        <a:lstStyle/>
        <a:p>
          <a:pPr marL="347663" indent="0">
            <a:buNone/>
          </a:pPr>
          <a:r>
            <a:rPr lang="en-US" sz="2000" dirty="0">
              <a:solidFill>
                <a:schemeClr val="accent2">
                  <a:lumMod val="50000"/>
                </a:schemeClr>
              </a:solidFill>
            </a:rPr>
            <a:t>b.) Adult Ed programs – Credits or Carnegie Units</a:t>
          </a:r>
          <a:endParaRPr lang="en-US" sz="2000" u="sng" dirty="0">
            <a:solidFill>
              <a:schemeClr val="accent2">
                <a:lumMod val="50000"/>
              </a:schemeClr>
            </a:solidFill>
          </a:endParaRPr>
        </a:p>
      </dgm:t>
    </dgm:pt>
    <dgm:pt modelId="{7701A76A-D533-4CF6-9FC7-6D7B4C32445E}" type="parTrans" cxnId="{2780CD60-7D94-40C6-8509-582B4CEDE1B0}">
      <dgm:prSet/>
      <dgm:spPr/>
    </dgm:pt>
    <dgm:pt modelId="{1A068750-3BCC-463F-83EC-00A7A50839C8}" type="sibTrans" cxnId="{2780CD60-7D94-40C6-8509-582B4CEDE1B0}">
      <dgm:prSet/>
      <dgm:spPr/>
    </dgm:pt>
    <dgm:pt modelId="{48683A92-DD00-4C66-8530-17EBEA3750A0}">
      <dgm:prSet custT="1"/>
      <dgm:spPr/>
      <dgm:t>
        <a:bodyPr/>
        <a:lstStyle/>
        <a:p>
          <a:pPr marL="347663" indent="0">
            <a:buNone/>
          </a:pPr>
          <a:r>
            <a:rPr lang="en-US" sz="2000" dirty="0">
              <a:solidFill>
                <a:schemeClr val="accent2">
                  <a:lumMod val="50000"/>
                </a:schemeClr>
              </a:solidFill>
            </a:rPr>
            <a:t>c.) Increase education enrollment from secondary (below post-secondary) to POST – Secondary.</a:t>
          </a:r>
          <a:endParaRPr lang="en-US" sz="2000" u="sng" dirty="0">
            <a:solidFill>
              <a:schemeClr val="accent2">
                <a:lumMod val="50000"/>
              </a:schemeClr>
            </a:solidFill>
          </a:endParaRPr>
        </a:p>
      </dgm:t>
    </dgm:pt>
    <dgm:pt modelId="{A70A1685-4609-44E8-914C-426C1C2F0101}" type="parTrans" cxnId="{CFA81307-6CF8-4A96-BF89-970E06EADFC9}">
      <dgm:prSet/>
      <dgm:spPr/>
    </dgm:pt>
    <dgm:pt modelId="{1FD0DEF9-961F-4D83-A85C-477762989CC5}" type="sibTrans" cxnId="{CFA81307-6CF8-4A96-BF89-970E06EADFC9}">
      <dgm:prSet/>
      <dgm:spPr/>
    </dgm:pt>
    <dgm:pt modelId="{796A9641-08D4-4002-AE9C-50667F720BF4}">
      <dgm:prSet custT="1"/>
      <dgm:spPr/>
      <dgm:t>
        <a:bodyPr/>
        <a:lstStyle/>
        <a:p>
          <a:pPr marL="347663" indent="0">
            <a:buNone/>
          </a:pPr>
          <a:r>
            <a:rPr lang="en-US" sz="2000" dirty="0">
              <a:solidFill>
                <a:schemeClr val="accent2">
                  <a:lumMod val="50000"/>
                </a:schemeClr>
              </a:solidFill>
            </a:rPr>
            <a:t>d.) State-recognized High School Equivalency – passing subtests</a:t>
          </a:r>
          <a:endParaRPr lang="en-US" sz="2000" u="sng" dirty="0">
            <a:solidFill>
              <a:schemeClr val="accent2">
                <a:lumMod val="50000"/>
              </a:schemeClr>
            </a:solidFill>
          </a:endParaRPr>
        </a:p>
      </dgm:t>
    </dgm:pt>
    <dgm:pt modelId="{2AB1DA5C-3273-40B3-A56E-9B27DA0313BA}" type="parTrans" cxnId="{989C2C16-2769-45E4-9E25-167B1E78EC7C}">
      <dgm:prSet/>
      <dgm:spPr/>
    </dgm:pt>
    <dgm:pt modelId="{E3A08712-C060-4394-A226-B91072AAAC20}" type="sibTrans" cxnId="{989C2C16-2769-45E4-9E25-167B1E78EC7C}">
      <dgm:prSet/>
      <dgm:spPr/>
    </dgm:pt>
    <dgm:pt modelId="{4F7E9EB8-A429-477C-9C66-A69069A48EEC}">
      <dgm:prSet custT="1"/>
      <dgm:spPr/>
      <dgm:t>
        <a:bodyPr/>
        <a:lstStyle/>
        <a:p>
          <a:pPr marL="347663" indent="0">
            <a:buNone/>
          </a:pPr>
          <a:r>
            <a:rPr lang="en-US" sz="2000" dirty="0">
              <a:solidFill>
                <a:schemeClr val="accent2">
                  <a:lumMod val="50000"/>
                </a:schemeClr>
              </a:solidFill>
            </a:rPr>
            <a:t>.</a:t>
          </a:r>
          <a:r>
            <a:rPr lang="en-US" sz="2000" b="1" dirty="0">
              <a:solidFill>
                <a:schemeClr val="accent2">
                  <a:lumMod val="50000"/>
                </a:schemeClr>
              </a:solidFill>
            </a:rPr>
            <a:t>2.) Secondary School Diploma or Equivalent </a:t>
          </a:r>
          <a:endParaRPr lang="en-US" sz="2000" u="sng" dirty="0">
            <a:solidFill>
              <a:schemeClr val="accent2">
                <a:lumMod val="50000"/>
              </a:schemeClr>
            </a:solidFill>
          </a:endParaRPr>
        </a:p>
      </dgm:t>
    </dgm:pt>
    <dgm:pt modelId="{36D87D09-76D7-490F-A49B-BD0318543E52}" type="parTrans" cxnId="{E96E8E30-B71A-400C-8DA7-897F9271A298}">
      <dgm:prSet/>
      <dgm:spPr/>
    </dgm:pt>
    <dgm:pt modelId="{687D72D7-6721-4F32-8FF1-CD798204F09F}" type="sibTrans" cxnId="{E96E8E30-B71A-400C-8DA7-897F9271A298}">
      <dgm:prSet/>
      <dgm:spPr/>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X="100490" custScaleY="100000">
        <dgm:presLayoutVars>
          <dgm:bulletEnabled val="1"/>
        </dgm:presLayoutVars>
      </dgm:prSet>
      <dgm:spPr/>
    </dgm:pt>
  </dgm:ptLst>
  <dgm:cxnLst>
    <dgm:cxn modelId="{CF9BFF04-BE0A-4285-9485-5AF6DCEF96A9}" type="presOf" srcId="{A0A0740D-F121-4F06-AB1C-498DEEADE15A}" destId="{FB057B31-6EF5-4F46-9FDC-9D792E3706CA}" srcOrd="0" destOrd="1" presId="urn:microsoft.com/office/officeart/2005/8/layout/hList1"/>
    <dgm:cxn modelId="{CFA81307-6CF8-4A96-BF89-970E06EADFC9}" srcId="{66D91055-CC85-4CD9-B401-0A8438C3C15E}" destId="{48683A92-DD00-4C66-8530-17EBEA3750A0}" srcOrd="3" destOrd="0" parTransId="{A70A1685-4609-44E8-914C-426C1C2F0101}" sibTransId="{1FD0DEF9-961F-4D83-A85C-477762989CC5}"/>
    <dgm:cxn modelId="{989C2C16-2769-45E4-9E25-167B1E78EC7C}" srcId="{66D91055-CC85-4CD9-B401-0A8438C3C15E}" destId="{796A9641-08D4-4002-AE9C-50667F720BF4}" srcOrd="4" destOrd="0" parTransId="{2AB1DA5C-3273-40B3-A56E-9B27DA0313BA}" sibTransId="{E3A08712-C060-4394-A226-B91072AAAC20}"/>
    <dgm:cxn modelId="{18442324-CA44-443A-9043-6597D5081A0C}" srcId="{66D91055-CC85-4CD9-B401-0A8438C3C15E}" destId="{9F839149-8979-4970-AB82-6C147CEB4B1E}" srcOrd="7" destOrd="0" parTransId="{9BB04CEF-1A50-4A70-B8C0-7C77A430FC18}" sibTransId="{37754D0B-797F-47FD-9690-0999DA83E1C3}"/>
    <dgm:cxn modelId="{CF8A852D-0202-44E4-9DEF-5C1EABAB7AD2}" type="presOf" srcId="{4F7E9EB8-A429-477C-9C66-A69069A48EEC}" destId="{FB057B31-6EF5-4F46-9FDC-9D792E3706CA}" srcOrd="0" destOrd="5" presId="urn:microsoft.com/office/officeart/2005/8/layout/hList1"/>
    <dgm:cxn modelId="{4CA6C52F-0C2E-434E-B425-50BD852BB084}" type="presOf" srcId="{48683A92-DD00-4C66-8530-17EBEA3750A0}" destId="{FB057B31-6EF5-4F46-9FDC-9D792E3706CA}" srcOrd="0" destOrd="3" presId="urn:microsoft.com/office/officeart/2005/8/layout/hList1"/>
    <dgm:cxn modelId="{E96E8E30-B71A-400C-8DA7-897F9271A298}" srcId="{66D91055-CC85-4CD9-B401-0A8438C3C15E}" destId="{4F7E9EB8-A429-477C-9C66-A69069A48EEC}" srcOrd="5" destOrd="0" parTransId="{36D87D09-76D7-490F-A49B-BD0318543E52}" sibTransId="{687D72D7-6721-4F32-8FF1-CD798204F09F}"/>
    <dgm:cxn modelId="{0035DE36-65C4-4BE6-AA42-B9E046231813}" srcId="{66D91055-CC85-4CD9-B401-0A8438C3C15E}" destId="{97B3EA40-7544-4460-A71F-9B5EC0037A5B}" srcOrd="9" destOrd="0" parTransId="{46874100-E6B8-488D-9FF0-0B2437850D51}" sibTransId="{2F48C53E-CBA0-4CF4-A577-C4A0717963C2}"/>
    <dgm:cxn modelId="{2780CD60-7D94-40C6-8509-582B4CEDE1B0}" srcId="{66D91055-CC85-4CD9-B401-0A8438C3C15E}" destId="{2A369627-F8E8-4EB0-A20D-F8BD58E19059}" srcOrd="2" destOrd="0" parTransId="{7701A76A-D533-4CF6-9FC7-6D7B4C32445E}" sibTransId="{1A068750-3BCC-463F-83EC-00A7A50839C8}"/>
    <dgm:cxn modelId="{9086BC49-E94B-4396-83B2-8FA7927D8968}" type="presOf" srcId="{796A9641-08D4-4002-AE9C-50667F720BF4}" destId="{FB057B31-6EF5-4F46-9FDC-9D792E3706CA}" srcOrd="0" destOrd="4" presId="urn:microsoft.com/office/officeart/2005/8/layout/hList1"/>
    <dgm:cxn modelId="{0A33A34E-E8DA-4AC6-8A3B-A69DC980B7BE}" type="presOf" srcId="{97B3EA40-7544-4460-A71F-9B5EC0037A5B}" destId="{FB057B31-6EF5-4F46-9FDC-9D792E3706CA}" srcOrd="0" destOrd="9"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C55F7E96-D203-467D-B820-F385FBC8E60F}" type="presOf" srcId="{9F839149-8979-4970-AB82-6C147CEB4B1E}" destId="{FB057B31-6EF5-4F46-9FDC-9D792E3706CA}" srcOrd="0" destOrd="7" presId="urn:microsoft.com/office/officeart/2005/8/layout/hList1"/>
    <dgm:cxn modelId="{3C9BF99A-2220-403E-915A-F01DCEEAE9B5}" type="presOf" srcId="{80C29380-B98F-4DF5-ACCD-9D8B1168D976}" destId="{FB057B31-6EF5-4F46-9FDC-9D792E3706CA}" srcOrd="0" destOrd="8" presId="urn:microsoft.com/office/officeart/2005/8/layout/hList1"/>
    <dgm:cxn modelId="{5CD50E9B-7C78-448A-831D-8D60FC2C2BE4}" srcId="{66D91055-CC85-4CD9-B401-0A8438C3C15E}" destId="{80C29380-B98F-4DF5-ACCD-9D8B1168D976}" srcOrd="8" destOrd="0" parTransId="{F98AEBF3-7546-4105-9525-FA9A8FE34C9F}" sibTransId="{62254F50-7974-46DA-B448-242179C5BBF3}"/>
    <dgm:cxn modelId="{9F3A0EA3-7458-4F7A-9224-8118A3A8F41A}" srcId="{66D91055-CC85-4CD9-B401-0A8438C3C15E}" destId="{A0A0740D-F121-4F06-AB1C-498DEEADE15A}" srcOrd="1" destOrd="0" parTransId="{F59284FA-2454-4E09-8552-3F902D9612A8}" sibTransId="{027B7253-AED0-4A0A-B295-F60D7788CEC9}"/>
    <dgm:cxn modelId="{82B8E9B7-82DF-463E-8A7B-435996F07F5C}" type="presOf" srcId="{224B594E-8210-49B3-A0B6-6B8118C1909D}" destId="{C873FA18-404E-4D78-9E58-7042D31D7E8B}" srcOrd="0" destOrd="0" presId="urn:microsoft.com/office/officeart/2005/8/layout/hList1"/>
    <dgm:cxn modelId="{44B478B8-260B-4128-96B5-0099936ED008}" type="presOf" srcId="{1ED49C8E-5F6A-468E-A081-DCB6D14203FF}" destId="{FB057B31-6EF5-4F46-9FDC-9D792E3706CA}" srcOrd="0" destOrd="6" presId="urn:microsoft.com/office/officeart/2005/8/layout/hList1"/>
    <dgm:cxn modelId="{28FFB1BB-BFB9-4F70-8132-4FB42CF78472}" srcId="{66D91055-CC85-4CD9-B401-0A8438C3C15E}" destId="{1ED49C8E-5F6A-468E-A081-DCB6D14203FF}" srcOrd="6" destOrd="0" parTransId="{143A2952-74DC-4212-8E51-6477999CBED8}" sibTransId="{AEC41F6F-111B-449C-95A9-AABE5A55D2D5}"/>
    <dgm:cxn modelId="{3A2EAFBC-F898-4539-A244-1A941C2C2FAD}" type="presOf" srcId="{B264A39A-30BC-402C-9852-59DC4F67C6D2}" destId="{FB057B31-6EF5-4F46-9FDC-9D792E3706CA}" srcOrd="0" destOrd="0" presId="urn:microsoft.com/office/officeart/2005/8/layout/hList1"/>
    <dgm:cxn modelId="{AB910FC6-6E8D-4784-88DB-05460CCAD78F}" type="presOf" srcId="{2A369627-F8E8-4EB0-A20D-F8BD58E19059}" destId="{FB057B31-6EF5-4F46-9FDC-9D792E3706CA}" srcOrd="0" destOrd="2" presId="urn:microsoft.com/office/officeart/2005/8/layout/hList1"/>
    <dgm:cxn modelId="{135366CD-075E-42F8-A16E-39086C406360}" type="presOf" srcId="{66D91055-CC85-4CD9-B401-0A8438C3C15E}" destId="{59C7040B-9049-4EAE-B896-B915FFC7D4EE}" srcOrd="0" destOrd="0"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 qsCatId="simple" csTypeId="urn:microsoft.com/office/officeart/2005/8/colors/accent1_2#1" csCatId="accent1" phldr="1"/>
      <dgm:spPr/>
      <dgm:t>
        <a:bodyPr/>
        <a:lstStyle/>
        <a:p>
          <a:endParaRPr lang="en-US"/>
        </a:p>
      </dgm:t>
    </dgm:pt>
    <dgm:pt modelId="{1A836AA7-4DB0-486A-B9D9-5FC034FE7C54}">
      <dgm:prSet phldrT="[Text]" custT="1"/>
      <dgm:spPr/>
      <dgm:t>
        <a:bodyPr/>
        <a:lstStyle/>
        <a:p>
          <a:r>
            <a:rPr lang="en-US" sz="1600" dirty="0"/>
            <a:t>Six Core Measures</a:t>
          </a:r>
        </a:p>
      </dgm:t>
    </dgm:pt>
    <dgm:pt modelId="{B3913098-3DD3-4D70-9447-1137AF1F54C0}" type="parTrans" cxnId="{8BCF09A9-116B-4704-BECD-52D9F3724FC9}">
      <dgm:prSet/>
      <dgm:spPr/>
      <dgm:t>
        <a:bodyPr/>
        <a:lstStyle/>
        <a:p>
          <a:endParaRPr lang="en-US" sz="2000"/>
        </a:p>
      </dgm:t>
    </dgm:pt>
    <dgm:pt modelId="{A6CF7623-F980-4394-86FE-4B9848775461}" type="sibTrans" cxnId="{8BCF09A9-116B-4704-BECD-52D9F3724FC9}">
      <dgm:prSet/>
      <dgm:spPr/>
      <dgm:t>
        <a:bodyPr/>
        <a:lstStyle/>
        <a:p>
          <a:endParaRPr lang="en-US" sz="2000"/>
        </a:p>
      </dgm:t>
    </dgm:pt>
    <dgm:pt modelId="{BDD38EFE-6B73-446F-A60B-9F293A02289C}">
      <dgm:prSet phldrT="[Text]" custT="1"/>
      <dgm:spPr/>
      <dgm:t>
        <a:bodyPr/>
        <a:lstStyle/>
        <a:p>
          <a:r>
            <a:rPr lang="en-US" sz="1400" dirty="0"/>
            <a:t>Employment Rate</a:t>
          </a:r>
        </a:p>
        <a:p>
          <a:r>
            <a:rPr lang="en-US" sz="1400" dirty="0"/>
            <a:t>2</a:t>
          </a:r>
          <a:r>
            <a:rPr lang="en-US" sz="1400" baseline="30000" dirty="0"/>
            <a:t>nd</a:t>
          </a:r>
          <a:r>
            <a:rPr lang="en-US" sz="1400" dirty="0"/>
            <a:t> QTR After Exit</a:t>
          </a:r>
        </a:p>
      </dgm:t>
    </dgm:pt>
    <dgm:pt modelId="{2A974F3E-C876-4448-AA05-AC193F9861B3}" type="parTrans" cxnId="{367A84FF-45F6-40DA-A1BC-0247F14F22AA}">
      <dgm:prSet custT="1"/>
      <dgm:spPr/>
      <dgm:t>
        <a:bodyPr/>
        <a:lstStyle/>
        <a:p>
          <a:endParaRPr lang="en-US" sz="1400"/>
        </a:p>
      </dgm:t>
    </dgm:pt>
    <dgm:pt modelId="{C72412BF-15DD-4780-9BD4-FC6C3DB5AAD1}" type="sibTrans" cxnId="{367A84FF-45F6-40DA-A1BC-0247F14F22AA}">
      <dgm:prSet/>
      <dgm:spPr/>
      <dgm:t>
        <a:bodyPr/>
        <a:lstStyle/>
        <a:p>
          <a:endParaRPr lang="en-US" sz="2000"/>
        </a:p>
      </dgm:t>
    </dgm:pt>
    <dgm:pt modelId="{5069313C-B700-4043-9A36-72DC4280C51C}">
      <dgm:prSet phldrT="[Text]" custT="1"/>
      <dgm:spPr/>
      <dgm:t>
        <a:bodyPr/>
        <a:lstStyle/>
        <a:p>
          <a:r>
            <a:rPr lang="en-US" sz="1400" dirty="0"/>
            <a:t>Median Earnings</a:t>
          </a:r>
        </a:p>
      </dgm:t>
    </dgm:pt>
    <dgm:pt modelId="{72DAF511-FA87-4DD9-A75B-ACAD79C6C651}" type="parTrans" cxnId="{82B2E5A3-58A7-47E2-BD75-F8F9D9A6F5A1}">
      <dgm:prSet custT="1"/>
      <dgm:spPr/>
      <dgm:t>
        <a:bodyPr/>
        <a:lstStyle/>
        <a:p>
          <a:endParaRPr lang="en-US" sz="1400"/>
        </a:p>
      </dgm:t>
    </dgm:pt>
    <dgm:pt modelId="{EA7E85D5-86B3-43C1-B7A0-1218E95D94CD}" type="sibTrans" cxnId="{82B2E5A3-58A7-47E2-BD75-F8F9D9A6F5A1}">
      <dgm:prSet/>
      <dgm:spPr/>
      <dgm:t>
        <a:bodyPr/>
        <a:lstStyle/>
        <a:p>
          <a:endParaRPr lang="en-US" sz="2000"/>
        </a:p>
      </dgm:t>
    </dgm:pt>
    <dgm:pt modelId="{62E5A2A7-6D3F-4EF0-B057-197AEDCA3013}">
      <dgm:prSet phldrT="[Text]" phldr="1"/>
      <dgm:spPr/>
      <dgm:t>
        <a:bodyPr/>
        <a:lstStyle/>
        <a:p>
          <a:endParaRPr lang="en-US" sz="2000"/>
        </a:p>
      </dgm:t>
    </dgm:pt>
    <dgm:pt modelId="{A85FFC1C-2673-42C6-90BA-08BD6C585597}" type="parTrans" cxnId="{8AF194F3-D937-46D4-86B2-7F2F0955F2CB}">
      <dgm:prSet/>
      <dgm:spPr/>
      <dgm:t>
        <a:bodyPr/>
        <a:lstStyle/>
        <a:p>
          <a:endParaRPr lang="en-US" sz="2000"/>
        </a:p>
      </dgm:t>
    </dgm:pt>
    <dgm:pt modelId="{9433BB69-01FF-4E62-857C-A124881A47FC}" type="sibTrans" cxnId="{8AF194F3-D937-46D4-86B2-7F2F0955F2CB}">
      <dgm:prSet/>
      <dgm:spPr/>
      <dgm:t>
        <a:bodyPr/>
        <a:lstStyle/>
        <a:p>
          <a:endParaRPr lang="en-US" sz="2000"/>
        </a:p>
      </dgm:t>
    </dgm:pt>
    <dgm:pt modelId="{DF420942-D1C8-44D0-A90A-45FEEBF50C87}">
      <dgm:prSet phldrT="[Text]" phldr="1"/>
      <dgm:spPr/>
      <dgm:t>
        <a:bodyPr/>
        <a:lstStyle/>
        <a:p>
          <a:endParaRPr lang="en-US" sz="2000"/>
        </a:p>
      </dgm:t>
    </dgm:pt>
    <dgm:pt modelId="{1A5ED3F0-73CC-4E44-A375-C3290D8AD576}" type="parTrans" cxnId="{E2AC7586-C31B-4665-B8F5-5421F2CF827A}">
      <dgm:prSet/>
      <dgm:spPr/>
      <dgm:t>
        <a:bodyPr/>
        <a:lstStyle/>
        <a:p>
          <a:endParaRPr lang="en-US" sz="2000"/>
        </a:p>
      </dgm:t>
    </dgm:pt>
    <dgm:pt modelId="{94677B97-5907-42FF-82E6-CDAEED39B357}" type="sibTrans" cxnId="{E2AC7586-C31B-4665-B8F5-5421F2CF827A}">
      <dgm:prSet/>
      <dgm:spPr/>
      <dgm:t>
        <a:bodyPr/>
        <a:lstStyle/>
        <a:p>
          <a:endParaRPr lang="en-US" sz="2000"/>
        </a:p>
      </dgm:t>
    </dgm:pt>
    <dgm:pt modelId="{51248389-F45E-46EB-A0D4-7CF1065A2AAC}">
      <dgm:prSet phldrT="[Text]" phldr="1"/>
      <dgm:spPr/>
      <dgm:t>
        <a:bodyPr/>
        <a:lstStyle/>
        <a:p>
          <a:endParaRPr lang="en-US" sz="2000"/>
        </a:p>
      </dgm:t>
    </dgm:pt>
    <dgm:pt modelId="{FA6ADE9A-3FEA-4E46-9108-3A736BC66367}" type="parTrans" cxnId="{DAEA3330-AA4B-4281-8EA4-140187DC8AE7}">
      <dgm:prSet/>
      <dgm:spPr/>
      <dgm:t>
        <a:bodyPr/>
        <a:lstStyle/>
        <a:p>
          <a:endParaRPr lang="en-US" sz="2000"/>
        </a:p>
      </dgm:t>
    </dgm:pt>
    <dgm:pt modelId="{347904D6-0104-41A1-8182-AB45166E85EC}" type="sibTrans" cxnId="{DAEA3330-AA4B-4281-8EA4-140187DC8AE7}">
      <dgm:prSet/>
      <dgm:spPr/>
      <dgm:t>
        <a:bodyPr/>
        <a:lstStyle/>
        <a:p>
          <a:endParaRPr lang="en-US" sz="2000"/>
        </a:p>
      </dgm:t>
    </dgm:pt>
    <dgm:pt modelId="{877C02DD-DCFD-46F4-B8DB-DD49E2D707C4}">
      <dgm:prSet phldrT="[Text]" phldr="1"/>
      <dgm:spPr/>
      <dgm:t>
        <a:bodyPr/>
        <a:lstStyle/>
        <a:p>
          <a:endParaRPr lang="en-US" sz="2000"/>
        </a:p>
      </dgm:t>
    </dgm:pt>
    <dgm:pt modelId="{F7FC4799-848A-447C-A28A-4B8AA303AADE}" type="parTrans" cxnId="{2311DDFA-8AEF-4B7B-B041-788881401D16}">
      <dgm:prSet/>
      <dgm:spPr/>
      <dgm:t>
        <a:bodyPr/>
        <a:lstStyle/>
        <a:p>
          <a:endParaRPr lang="en-US" sz="2000"/>
        </a:p>
      </dgm:t>
    </dgm:pt>
    <dgm:pt modelId="{CB356269-F220-43EF-A882-1E708C5EE36E}" type="sibTrans" cxnId="{2311DDFA-8AEF-4B7B-B041-788881401D16}">
      <dgm:prSet/>
      <dgm:spPr/>
      <dgm:t>
        <a:bodyPr/>
        <a:lstStyle/>
        <a:p>
          <a:endParaRPr lang="en-US" sz="2000"/>
        </a:p>
      </dgm:t>
    </dgm:pt>
    <dgm:pt modelId="{C6E3C642-023C-452A-A3BC-DB9D8FD0E031}">
      <dgm:prSet phldrT="[Text]" phldr="1"/>
      <dgm:spPr/>
      <dgm:t>
        <a:bodyPr/>
        <a:lstStyle/>
        <a:p>
          <a:endParaRPr lang="en-US" sz="2000"/>
        </a:p>
      </dgm:t>
    </dgm:pt>
    <dgm:pt modelId="{EFB23337-2FCD-4AAC-873A-7C24F6F14804}" type="parTrans" cxnId="{16659D5F-6BE2-4B2A-8EC0-1971D094243E}">
      <dgm:prSet/>
      <dgm:spPr/>
      <dgm:t>
        <a:bodyPr/>
        <a:lstStyle/>
        <a:p>
          <a:endParaRPr lang="en-US" sz="2000"/>
        </a:p>
      </dgm:t>
    </dgm:pt>
    <dgm:pt modelId="{B809A7D6-1DC1-4E25-9D45-12E22C3C62DD}" type="sibTrans" cxnId="{16659D5F-6BE2-4B2A-8EC0-1971D094243E}">
      <dgm:prSet/>
      <dgm:spPr/>
      <dgm:t>
        <a:bodyPr/>
        <a:lstStyle/>
        <a:p>
          <a:endParaRPr lang="en-US" sz="2000"/>
        </a:p>
      </dgm:t>
    </dgm:pt>
    <dgm:pt modelId="{69C8779C-0E2B-4BED-9545-D4100F793854}">
      <dgm:prSet phldrT="[Text]" phldr="1"/>
      <dgm:spPr/>
      <dgm:t>
        <a:bodyPr/>
        <a:lstStyle/>
        <a:p>
          <a:endParaRPr lang="en-US" sz="2000"/>
        </a:p>
      </dgm:t>
    </dgm:pt>
    <dgm:pt modelId="{EBF32621-FC82-4467-9ADD-C8F1E9AD4C70}" type="parTrans" cxnId="{593A7597-0BE2-4BB8-9EA2-F4964607ECDC}">
      <dgm:prSet/>
      <dgm:spPr/>
      <dgm:t>
        <a:bodyPr/>
        <a:lstStyle/>
        <a:p>
          <a:endParaRPr lang="en-US" sz="2000"/>
        </a:p>
      </dgm:t>
    </dgm:pt>
    <dgm:pt modelId="{F1E873B4-EAB1-4F74-85D8-28734A2BE6DF}" type="sibTrans" cxnId="{593A7597-0BE2-4BB8-9EA2-F4964607ECDC}">
      <dgm:prSet/>
      <dgm:spPr/>
      <dgm:t>
        <a:bodyPr/>
        <a:lstStyle/>
        <a:p>
          <a:endParaRPr lang="en-US" sz="2000"/>
        </a:p>
      </dgm:t>
    </dgm:pt>
    <dgm:pt modelId="{D1A27D32-CE83-4858-84C0-2C79B59D0BFF}">
      <dgm:prSet phldrT="[Text]" custT="1"/>
      <dgm:spPr/>
      <dgm:t>
        <a:bodyPr/>
        <a:lstStyle/>
        <a:p>
          <a:r>
            <a:rPr lang="en-US" sz="1400" dirty="0"/>
            <a:t>Credential Attainment</a:t>
          </a:r>
        </a:p>
      </dgm:t>
    </dgm:pt>
    <dgm:pt modelId="{3DBBDE4C-FD63-47E1-A4FB-D27C54096CD8}" type="parTrans" cxnId="{0C73DA50-1E7C-4676-BBDC-BB2074BFEA75}">
      <dgm:prSet custT="1"/>
      <dgm:spPr/>
      <dgm:t>
        <a:bodyPr/>
        <a:lstStyle/>
        <a:p>
          <a:endParaRPr lang="en-US" sz="1400"/>
        </a:p>
      </dgm:t>
    </dgm:pt>
    <dgm:pt modelId="{75BFB890-55A4-45F3-B71F-7648C9449F0B}" type="sibTrans" cxnId="{0C73DA50-1E7C-4676-BBDC-BB2074BFEA75}">
      <dgm:prSet/>
      <dgm:spPr/>
      <dgm:t>
        <a:bodyPr/>
        <a:lstStyle/>
        <a:p>
          <a:endParaRPr lang="en-US" sz="2000"/>
        </a:p>
      </dgm:t>
    </dgm:pt>
    <dgm:pt modelId="{4F7E63F1-2017-4C52-842D-A2203A6BF39D}">
      <dgm:prSet phldrT="[Text]" custT="1"/>
      <dgm:spPr/>
      <dgm:t>
        <a:bodyPr/>
        <a:lstStyle/>
        <a:p>
          <a:r>
            <a:rPr lang="en-US" sz="1400" dirty="0"/>
            <a:t>Measurable Skill Gains</a:t>
          </a:r>
        </a:p>
      </dgm:t>
    </dgm:pt>
    <dgm:pt modelId="{4888C2C2-2169-4D95-A13A-EAFBACB076FE}" type="parTrans" cxnId="{73E00F2B-AE3B-4202-8D79-A8A134A2B5CA}">
      <dgm:prSet custT="1"/>
      <dgm:spPr/>
      <dgm:t>
        <a:bodyPr/>
        <a:lstStyle/>
        <a:p>
          <a:endParaRPr lang="en-US" sz="1400"/>
        </a:p>
      </dgm:t>
    </dgm:pt>
    <dgm:pt modelId="{EAABD4FC-6210-4BE5-9DC5-877D584F3C62}" type="sibTrans" cxnId="{73E00F2B-AE3B-4202-8D79-A8A134A2B5CA}">
      <dgm:prSet/>
      <dgm:spPr/>
      <dgm:t>
        <a:bodyPr/>
        <a:lstStyle/>
        <a:p>
          <a:endParaRPr lang="en-US" sz="2000"/>
        </a:p>
      </dgm:t>
    </dgm:pt>
    <dgm:pt modelId="{1D5A8E0B-AEA5-4C07-89FA-07C3BDDCB198}">
      <dgm:prSet phldrT="[Text]" custT="1"/>
      <dgm:spPr/>
      <dgm:t>
        <a:bodyPr/>
        <a:lstStyle/>
        <a:p>
          <a:r>
            <a:rPr lang="en-US" sz="1400"/>
            <a:t>Employment </a:t>
          </a:r>
          <a:r>
            <a:rPr lang="en-US" sz="1400" dirty="0"/>
            <a:t>Rate</a:t>
          </a:r>
        </a:p>
        <a:p>
          <a:r>
            <a:rPr lang="en-US" sz="1400" dirty="0"/>
            <a:t>4</a:t>
          </a:r>
          <a:r>
            <a:rPr lang="en-US" sz="1400" baseline="30000" dirty="0"/>
            <a:t>th</a:t>
          </a:r>
          <a:r>
            <a:rPr lang="en-US" sz="1400" dirty="0"/>
            <a:t> QTR After Exit</a:t>
          </a:r>
        </a:p>
      </dgm:t>
    </dgm:pt>
    <dgm:pt modelId="{0C3D8F15-2303-422C-BC26-D4B0CCBBB4C4}" type="parTrans" cxnId="{F70913D2-D92A-4E9C-BE62-719F7D7E730A}">
      <dgm:prSet/>
      <dgm:spPr/>
      <dgm:t>
        <a:bodyPr/>
        <a:lstStyle/>
        <a:p>
          <a:endParaRPr lang="en-US"/>
        </a:p>
      </dgm:t>
    </dgm:pt>
    <dgm:pt modelId="{7C34A008-BDA5-4CF4-8567-8757934AE12B}" type="sibTrans" cxnId="{F70913D2-D92A-4E9C-BE62-719F7D7E730A}">
      <dgm:prSet/>
      <dgm:spPr/>
      <dgm:t>
        <a:bodyPr/>
        <a:lstStyle/>
        <a:p>
          <a:endParaRPr lang="en-US"/>
        </a:p>
      </dgm:t>
    </dgm:pt>
    <dgm:pt modelId="{C307034C-1661-4FFB-AC9F-7EE32C0C634D}">
      <dgm:prSet phldrT="[Text]" custT="1"/>
      <dgm:spPr/>
      <dgm:t>
        <a:bodyPr/>
        <a:lstStyle/>
        <a:p>
          <a:r>
            <a:rPr lang="en-US" sz="1400" dirty="0"/>
            <a:t>Effectiveness in Serving Employers</a:t>
          </a:r>
        </a:p>
      </dgm:t>
    </dgm:pt>
    <dgm:pt modelId="{43AF98C6-B806-45EE-9934-774034F5DFA3}" type="parTrans" cxnId="{518F6599-4A6A-465D-832D-4674599127B3}">
      <dgm:prSet/>
      <dgm:spPr/>
      <dgm:t>
        <a:bodyPr/>
        <a:lstStyle/>
        <a:p>
          <a:endParaRPr lang="en-US"/>
        </a:p>
      </dgm:t>
    </dgm:pt>
    <dgm:pt modelId="{99EDA0E8-7A86-45A4-BA26-461BF5FA4FD8}" type="sibTrans" cxnId="{518F6599-4A6A-465D-832D-4674599127B3}">
      <dgm:prSet/>
      <dgm:spPr/>
      <dgm:t>
        <a:bodyPr/>
        <a:lstStyle/>
        <a:p>
          <a:endParaRPr lang="en-US"/>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7" qsCatId="simple" csTypeId="urn:microsoft.com/office/officeart/2005/8/colors/accent1_2#28"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2" qsCatId="simple" csTypeId="urn:microsoft.com/office/officeart/2005/8/colors/accent1_2#29" csCatId="accent1" phldr="1"/>
      <dgm:spPr/>
      <dgm:t>
        <a:bodyPr/>
        <a:lstStyle/>
        <a:p>
          <a:endParaRPr lang="en-US"/>
        </a:p>
      </dgm:t>
    </dgm:pt>
    <dgm:pt modelId="{66D91055-CC85-4CD9-B401-0A8438C3C15E}">
      <dgm:prSet phldrT="[Text]" custT="1"/>
      <dgm:spPr/>
      <dgm:t>
        <a:bodyPr/>
        <a:lstStyle/>
        <a:p>
          <a:r>
            <a:rPr lang="en-US" sz="2300" b="1" dirty="0"/>
            <a:t>Types of MSGs</a:t>
          </a:r>
          <a:endParaRPr lang="en-US" sz="23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custT="1"/>
      <dgm:spPr/>
      <dgm:t>
        <a:bodyPr/>
        <a:lstStyle/>
        <a:p>
          <a:pPr>
            <a:buNone/>
          </a:pPr>
          <a:r>
            <a:rPr lang="en-US" sz="2000" b="1" dirty="0">
              <a:solidFill>
                <a:schemeClr val="accent2">
                  <a:lumMod val="50000"/>
                </a:schemeClr>
              </a:solidFill>
            </a:rPr>
            <a:t>3.) Secondary or Post-Secondary Transcript/Report Card:</a:t>
          </a:r>
          <a:endParaRPr lang="en-US" sz="2000" strike="sngStrike"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80C29380-B98F-4DF5-ACCD-9D8B1168D976}">
      <dgm:prSet custT="1"/>
      <dgm:spPr/>
      <dgm:t>
        <a:bodyPr/>
        <a:lstStyle/>
        <a:p>
          <a:endParaRPr lang="en-US" sz="2200" dirty="0">
            <a:solidFill>
              <a:srgbClr val="893700"/>
            </a:solidFill>
          </a:endParaRPr>
        </a:p>
      </dgm:t>
    </dgm:pt>
    <dgm:pt modelId="{F98AEBF3-7546-4105-9525-FA9A8FE34C9F}" type="parTrans" cxnId="{5CD50E9B-7C78-448A-831D-8D60FC2C2BE4}">
      <dgm:prSet/>
      <dgm:spPr/>
      <dgm:t>
        <a:bodyPr/>
        <a:lstStyle/>
        <a:p>
          <a:endParaRPr lang="en-US"/>
        </a:p>
      </dgm:t>
    </dgm:pt>
    <dgm:pt modelId="{62254F50-7974-46DA-B448-242179C5BBF3}" type="sibTrans" cxnId="{5CD50E9B-7C78-448A-831D-8D60FC2C2BE4}">
      <dgm:prSet/>
      <dgm:spPr/>
      <dgm:t>
        <a:bodyPr/>
        <a:lstStyle/>
        <a:p>
          <a:endParaRPr lang="en-US"/>
        </a:p>
      </dgm:t>
    </dgm:pt>
    <dgm:pt modelId="{97B3EA40-7544-4460-A71F-9B5EC0037A5B}">
      <dgm:prSet custT="1"/>
      <dgm:spPr/>
      <dgm:t>
        <a:bodyPr/>
        <a:lstStyle/>
        <a:p>
          <a:endParaRPr lang="en-US" sz="2200" dirty="0">
            <a:solidFill>
              <a:srgbClr val="893700"/>
            </a:solidFill>
          </a:endParaRPr>
        </a:p>
      </dgm:t>
    </dgm:pt>
    <dgm:pt modelId="{46874100-E6B8-488D-9FF0-0B2437850D51}" type="parTrans" cxnId="{0035DE36-65C4-4BE6-AA42-B9E046231813}">
      <dgm:prSet/>
      <dgm:spPr/>
      <dgm:t>
        <a:bodyPr/>
        <a:lstStyle/>
        <a:p>
          <a:endParaRPr lang="en-US"/>
        </a:p>
      </dgm:t>
    </dgm:pt>
    <dgm:pt modelId="{2F48C53E-CBA0-4CF4-A577-C4A0717963C2}" type="sibTrans" cxnId="{0035DE36-65C4-4BE6-AA42-B9E046231813}">
      <dgm:prSet/>
      <dgm:spPr/>
      <dgm:t>
        <a:bodyPr/>
        <a:lstStyle/>
        <a:p>
          <a:endParaRPr lang="en-US"/>
        </a:p>
      </dgm:t>
    </dgm:pt>
    <dgm:pt modelId="{9F839149-8979-4970-AB82-6C147CEB4B1E}">
      <dgm:prSet custT="1"/>
      <dgm:spPr/>
      <dgm:t>
        <a:bodyPr/>
        <a:lstStyle/>
        <a:p>
          <a:endParaRPr lang="en-US" sz="2400" dirty="0">
            <a:solidFill>
              <a:srgbClr val="893700"/>
            </a:solidFill>
          </a:endParaRPr>
        </a:p>
      </dgm:t>
    </dgm:pt>
    <dgm:pt modelId="{9BB04CEF-1A50-4A70-B8C0-7C77A430FC18}" type="parTrans" cxnId="{18442324-CA44-443A-9043-6597D5081A0C}">
      <dgm:prSet/>
      <dgm:spPr/>
      <dgm:t>
        <a:bodyPr/>
        <a:lstStyle/>
        <a:p>
          <a:endParaRPr lang="en-US"/>
        </a:p>
      </dgm:t>
    </dgm:pt>
    <dgm:pt modelId="{37754D0B-797F-47FD-9690-0999DA83E1C3}" type="sibTrans" cxnId="{18442324-CA44-443A-9043-6597D5081A0C}">
      <dgm:prSet/>
      <dgm:spPr/>
      <dgm:t>
        <a:bodyPr/>
        <a:lstStyle/>
        <a:p>
          <a:endParaRPr lang="en-US"/>
        </a:p>
      </dgm:t>
    </dgm:pt>
    <dgm:pt modelId="{E2BBFB8C-D2ED-4606-9FDB-4A0E7549F359}">
      <dgm:prSet custT="1"/>
      <dgm:spPr/>
      <dgm:t>
        <a:bodyPr/>
        <a:lstStyle/>
        <a:p>
          <a:pPr>
            <a:buNone/>
          </a:pPr>
          <a:r>
            <a:rPr lang="en-US" sz="2000" i="1" dirty="0">
              <a:solidFill>
                <a:schemeClr val="accent2">
                  <a:lumMod val="50000"/>
                </a:schemeClr>
              </a:solidFill>
            </a:rPr>
            <a:t>Secondary </a:t>
          </a:r>
          <a:r>
            <a:rPr lang="en-US" sz="2000" dirty="0">
              <a:solidFill>
                <a:schemeClr val="accent2">
                  <a:lumMod val="50000"/>
                </a:schemeClr>
              </a:solidFill>
            </a:rPr>
            <a:t>Transcript/Report Card: </a:t>
          </a:r>
        </a:p>
      </dgm:t>
    </dgm:pt>
    <dgm:pt modelId="{966A5BD7-2A8C-45E1-AC15-23931F8C12AA}" type="parTrans" cxnId="{DEE38378-0349-451F-BEF9-4B8135163B77}">
      <dgm:prSet/>
      <dgm:spPr/>
      <dgm:t>
        <a:bodyPr/>
        <a:lstStyle/>
        <a:p>
          <a:endParaRPr lang="en-US"/>
        </a:p>
      </dgm:t>
    </dgm:pt>
    <dgm:pt modelId="{1901EFF9-18F9-4621-A0FD-D2489E1E2381}" type="sibTrans" cxnId="{DEE38378-0349-451F-BEF9-4B8135163B77}">
      <dgm:prSet/>
      <dgm:spPr/>
      <dgm:t>
        <a:bodyPr/>
        <a:lstStyle/>
        <a:p>
          <a:endParaRPr lang="en-US"/>
        </a:p>
      </dgm:t>
    </dgm:pt>
    <dgm:pt modelId="{78CF040D-1A5C-4892-80F8-5EDCFE303513}">
      <dgm:prSet custT="1"/>
      <dgm:spPr/>
      <dgm:t>
        <a:bodyPr/>
        <a:lstStyle/>
        <a:p>
          <a:pPr>
            <a:buNone/>
          </a:pPr>
          <a:r>
            <a:rPr lang="en-US" sz="2000" dirty="0">
              <a:solidFill>
                <a:schemeClr val="accent2">
                  <a:lumMod val="50000"/>
                </a:schemeClr>
              </a:solidFill>
            </a:rPr>
            <a:t>Applies to participants without a high school diploma or GED at program entry.</a:t>
          </a:r>
        </a:p>
      </dgm:t>
    </dgm:pt>
    <dgm:pt modelId="{60526E9B-FD49-4D11-B853-F6BAD4DA3940}" type="parTrans" cxnId="{D12C1AE0-B575-4362-A7F1-B97CD3C0DC6E}">
      <dgm:prSet/>
      <dgm:spPr/>
      <dgm:t>
        <a:bodyPr/>
        <a:lstStyle/>
        <a:p>
          <a:endParaRPr lang="en-US"/>
        </a:p>
      </dgm:t>
    </dgm:pt>
    <dgm:pt modelId="{61CF632C-B94F-47BE-B0A7-3E4F5C298666}" type="sibTrans" cxnId="{D12C1AE0-B575-4362-A7F1-B97CD3C0DC6E}">
      <dgm:prSet/>
      <dgm:spPr/>
      <dgm:t>
        <a:bodyPr/>
        <a:lstStyle/>
        <a:p>
          <a:endParaRPr lang="en-US"/>
        </a:p>
      </dgm:t>
    </dgm:pt>
    <dgm:pt modelId="{59CF0EDD-AC19-41AC-9BA9-DED0E853CA11}">
      <dgm:prSet custT="1"/>
      <dgm:spPr/>
      <dgm:t>
        <a:bodyPr/>
        <a:lstStyle/>
        <a:p>
          <a:pPr>
            <a:buNone/>
          </a:pPr>
          <a:r>
            <a:rPr lang="en-US" sz="2000" i="1" dirty="0">
              <a:solidFill>
                <a:schemeClr val="accent2">
                  <a:lumMod val="50000"/>
                </a:schemeClr>
              </a:solidFill>
            </a:rPr>
            <a:t>Post-Secondary</a:t>
          </a:r>
          <a:r>
            <a:rPr lang="en-US" sz="2000" dirty="0">
              <a:solidFill>
                <a:schemeClr val="accent2">
                  <a:lumMod val="50000"/>
                </a:schemeClr>
              </a:solidFill>
            </a:rPr>
            <a:t> Transcript/Report Card:</a:t>
          </a:r>
        </a:p>
      </dgm:t>
    </dgm:pt>
    <dgm:pt modelId="{CCAF8545-5A68-48E8-A08E-E23F30101B35}" type="parTrans" cxnId="{53E5400D-A438-4D67-BD01-E3A86587B8B2}">
      <dgm:prSet/>
      <dgm:spPr/>
      <dgm:t>
        <a:bodyPr/>
        <a:lstStyle/>
        <a:p>
          <a:endParaRPr lang="en-US"/>
        </a:p>
      </dgm:t>
    </dgm:pt>
    <dgm:pt modelId="{980C12CB-9A2A-44B9-87DD-5FA0C2FDA0B2}" type="sibTrans" cxnId="{53E5400D-A438-4D67-BD01-E3A86587B8B2}">
      <dgm:prSet/>
      <dgm:spPr/>
      <dgm:t>
        <a:bodyPr/>
        <a:lstStyle/>
        <a:p>
          <a:endParaRPr lang="en-US"/>
        </a:p>
      </dgm:t>
    </dgm:pt>
    <dgm:pt modelId="{BFA59ABF-74A5-4713-B16D-6D84D7C6A204}">
      <dgm:prSet custT="1"/>
      <dgm:spPr/>
      <dgm:t>
        <a:bodyPr/>
        <a:lstStyle/>
        <a:p>
          <a:pPr>
            <a:buNone/>
          </a:pPr>
          <a:r>
            <a:rPr lang="en-US" sz="2000" dirty="0">
              <a:solidFill>
                <a:schemeClr val="accent2">
                  <a:lumMod val="50000"/>
                </a:schemeClr>
              </a:solidFill>
            </a:rPr>
            <a:t>Full time Students must achieve a minimum of 12 credits within one semester.</a:t>
          </a:r>
        </a:p>
      </dgm:t>
    </dgm:pt>
    <dgm:pt modelId="{035EB12F-A114-45FD-8F49-3C784981DC41}" type="parTrans" cxnId="{987CA8AD-7C65-4B33-B3F9-BC8880718956}">
      <dgm:prSet/>
      <dgm:spPr/>
      <dgm:t>
        <a:bodyPr/>
        <a:lstStyle/>
        <a:p>
          <a:endParaRPr lang="en-US"/>
        </a:p>
      </dgm:t>
    </dgm:pt>
    <dgm:pt modelId="{EEDF70D1-813F-4C54-B375-61AB97B701AC}" type="sibTrans" cxnId="{987CA8AD-7C65-4B33-B3F9-BC8880718956}">
      <dgm:prSet/>
      <dgm:spPr/>
      <dgm:t>
        <a:bodyPr/>
        <a:lstStyle/>
        <a:p>
          <a:endParaRPr lang="en-US"/>
        </a:p>
      </dgm:t>
    </dgm:pt>
    <dgm:pt modelId="{B789B0BF-45E7-4A60-A4AF-5841971C96E8}">
      <dgm:prSet custT="1"/>
      <dgm:spPr/>
      <dgm:t>
        <a:bodyPr/>
        <a:lstStyle/>
        <a:p>
          <a:pPr>
            <a:buNone/>
          </a:pPr>
          <a:r>
            <a:rPr lang="en-US" sz="2000" dirty="0">
              <a:solidFill>
                <a:schemeClr val="accent2">
                  <a:lumMod val="50000"/>
                </a:schemeClr>
              </a:solidFill>
            </a:rPr>
            <a:t>Part-time students must achieve a minimum of 12 credits completed (in accordance with the institutions standards) in two consecutive semesters within the same 12-month period.  If the first semester begins in one PY and the second semester ends in the next Program Year (PY), the MSG would be achieved in the PY that the second semester ends.</a:t>
          </a:r>
        </a:p>
      </dgm:t>
    </dgm:pt>
    <dgm:pt modelId="{9841768F-DAD0-4D10-9C9F-134D5FF3EEDE}" type="parTrans" cxnId="{C0490129-E066-4913-8B95-5FFCFD158385}">
      <dgm:prSet/>
      <dgm:spPr/>
      <dgm:t>
        <a:bodyPr/>
        <a:lstStyle/>
        <a:p>
          <a:endParaRPr lang="en-US"/>
        </a:p>
      </dgm:t>
    </dgm:pt>
    <dgm:pt modelId="{FC5FBBF6-4FB6-4CF8-8960-834DF1193035}" type="sibTrans" cxnId="{C0490129-E066-4913-8B95-5FFCFD158385}">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X="100294" custScaleY="100000">
        <dgm:presLayoutVars>
          <dgm:bulletEnabled val="1"/>
        </dgm:presLayoutVars>
      </dgm:prSet>
      <dgm:spPr/>
    </dgm:pt>
  </dgm:ptLst>
  <dgm:cxnLst>
    <dgm:cxn modelId="{66C38808-ACE0-4160-84FE-45AABE9CC197}" type="presOf" srcId="{78CF040D-1A5C-4892-80F8-5EDCFE303513}" destId="{FB057B31-6EF5-4F46-9FDC-9D792E3706CA}" srcOrd="0" destOrd="2" presId="urn:microsoft.com/office/officeart/2005/8/layout/hList1"/>
    <dgm:cxn modelId="{53E5400D-A438-4D67-BD01-E3A86587B8B2}" srcId="{66D91055-CC85-4CD9-B401-0A8438C3C15E}" destId="{59CF0EDD-AC19-41AC-9BA9-DED0E853CA11}" srcOrd="3" destOrd="0" parTransId="{CCAF8545-5A68-48E8-A08E-E23F30101B35}" sibTransId="{980C12CB-9A2A-44B9-87DD-5FA0C2FDA0B2}"/>
    <dgm:cxn modelId="{45797319-6B98-4AE4-8837-677DB0B27FB2}" type="presOf" srcId="{E2BBFB8C-D2ED-4606-9FDB-4A0E7549F359}" destId="{FB057B31-6EF5-4F46-9FDC-9D792E3706CA}" srcOrd="0" destOrd="1" presId="urn:microsoft.com/office/officeart/2005/8/layout/hList1"/>
    <dgm:cxn modelId="{18442324-CA44-443A-9043-6597D5081A0C}" srcId="{66D91055-CC85-4CD9-B401-0A8438C3C15E}" destId="{9F839149-8979-4970-AB82-6C147CEB4B1E}" srcOrd="6" destOrd="0" parTransId="{9BB04CEF-1A50-4A70-B8C0-7C77A430FC18}" sibTransId="{37754D0B-797F-47FD-9690-0999DA83E1C3}"/>
    <dgm:cxn modelId="{C0490129-E066-4913-8B95-5FFCFD158385}" srcId="{66D91055-CC85-4CD9-B401-0A8438C3C15E}" destId="{B789B0BF-45E7-4A60-A4AF-5841971C96E8}" srcOrd="5" destOrd="0" parTransId="{9841768F-DAD0-4D10-9C9F-134D5FF3EEDE}" sibTransId="{FC5FBBF6-4FB6-4CF8-8960-834DF1193035}"/>
    <dgm:cxn modelId="{0035DE36-65C4-4BE6-AA42-B9E046231813}" srcId="{66D91055-CC85-4CD9-B401-0A8438C3C15E}" destId="{97B3EA40-7544-4460-A71F-9B5EC0037A5B}" srcOrd="8" destOrd="0" parTransId="{46874100-E6B8-488D-9FF0-0B2437850D51}" sibTransId="{2F48C53E-CBA0-4CF4-A577-C4A0717963C2}"/>
    <dgm:cxn modelId="{14A6A73F-D5ED-4501-98C9-0EAC4F4C6E5D}" type="presOf" srcId="{59CF0EDD-AC19-41AC-9BA9-DED0E853CA11}" destId="{FB057B31-6EF5-4F46-9FDC-9D792E3706CA}" srcOrd="0" destOrd="3" presId="urn:microsoft.com/office/officeart/2005/8/layout/hList1"/>
    <dgm:cxn modelId="{0A33A34E-E8DA-4AC6-8A3B-A69DC980B7BE}" type="presOf" srcId="{97B3EA40-7544-4460-A71F-9B5EC0037A5B}" destId="{FB057B31-6EF5-4F46-9FDC-9D792E3706CA}" srcOrd="0" destOrd="8"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DEE38378-0349-451F-BEF9-4B8135163B77}" srcId="{66D91055-CC85-4CD9-B401-0A8438C3C15E}" destId="{E2BBFB8C-D2ED-4606-9FDB-4A0E7549F359}" srcOrd="1" destOrd="0" parTransId="{966A5BD7-2A8C-45E1-AC15-23931F8C12AA}" sibTransId="{1901EFF9-18F9-4621-A0FD-D2489E1E2381}"/>
    <dgm:cxn modelId="{B91FDC89-A437-4D57-AC1F-87EE32875E7A}" type="presOf" srcId="{B789B0BF-45E7-4A60-A4AF-5841971C96E8}" destId="{FB057B31-6EF5-4F46-9FDC-9D792E3706CA}" srcOrd="0" destOrd="5" presId="urn:microsoft.com/office/officeart/2005/8/layout/hList1"/>
    <dgm:cxn modelId="{36070C94-AD56-4F82-8EF3-BCB3AF674DBB}" type="presOf" srcId="{BFA59ABF-74A5-4713-B16D-6D84D7C6A204}" destId="{FB057B31-6EF5-4F46-9FDC-9D792E3706CA}" srcOrd="0" destOrd="4" presId="urn:microsoft.com/office/officeart/2005/8/layout/hList1"/>
    <dgm:cxn modelId="{C55F7E96-D203-467D-B820-F385FBC8E60F}" type="presOf" srcId="{9F839149-8979-4970-AB82-6C147CEB4B1E}" destId="{FB057B31-6EF5-4F46-9FDC-9D792E3706CA}" srcOrd="0" destOrd="6" presId="urn:microsoft.com/office/officeart/2005/8/layout/hList1"/>
    <dgm:cxn modelId="{3C9BF99A-2220-403E-915A-F01DCEEAE9B5}" type="presOf" srcId="{80C29380-B98F-4DF5-ACCD-9D8B1168D976}" destId="{FB057B31-6EF5-4F46-9FDC-9D792E3706CA}" srcOrd="0" destOrd="7" presId="urn:microsoft.com/office/officeart/2005/8/layout/hList1"/>
    <dgm:cxn modelId="{5CD50E9B-7C78-448A-831D-8D60FC2C2BE4}" srcId="{66D91055-CC85-4CD9-B401-0A8438C3C15E}" destId="{80C29380-B98F-4DF5-ACCD-9D8B1168D976}" srcOrd="7" destOrd="0" parTransId="{F98AEBF3-7546-4105-9525-FA9A8FE34C9F}" sibTransId="{62254F50-7974-46DA-B448-242179C5BBF3}"/>
    <dgm:cxn modelId="{987CA8AD-7C65-4B33-B3F9-BC8880718956}" srcId="{66D91055-CC85-4CD9-B401-0A8438C3C15E}" destId="{BFA59ABF-74A5-4713-B16D-6D84D7C6A204}" srcOrd="4" destOrd="0" parTransId="{035EB12F-A114-45FD-8F49-3C784981DC41}" sibTransId="{EEDF70D1-813F-4C54-B375-61AB97B701AC}"/>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D12C1AE0-B575-4362-A7F1-B97CD3C0DC6E}" srcId="{66D91055-CC85-4CD9-B401-0A8438C3C15E}" destId="{78CF040D-1A5C-4892-80F8-5EDCFE303513}" srcOrd="2" destOrd="0" parTransId="{60526E9B-FD49-4D11-B853-F6BAD4DA3940}" sibTransId="{61CF632C-B94F-47BE-B0A7-3E4F5C298666}"/>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8" qsCatId="simple" csTypeId="urn:microsoft.com/office/officeart/2005/8/colors/accent1_2#30"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3" qsCatId="simple" csTypeId="urn:microsoft.com/office/officeart/2005/8/colors/accent1_2#31" csCatId="accent1" phldr="1"/>
      <dgm:spPr/>
      <dgm:t>
        <a:bodyPr/>
        <a:lstStyle/>
        <a:p>
          <a:endParaRPr lang="en-US"/>
        </a:p>
      </dgm:t>
    </dgm:pt>
    <dgm:pt modelId="{66D91055-CC85-4CD9-B401-0A8438C3C15E}">
      <dgm:prSet phldrT="[Text]" custT="1"/>
      <dgm:spPr/>
      <dgm:t>
        <a:bodyPr/>
        <a:lstStyle/>
        <a:p>
          <a:r>
            <a:rPr lang="en-US" sz="2300" b="1" dirty="0"/>
            <a:t>Types of MSGs</a:t>
          </a:r>
          <a:endParaRPr lang="en-US" sz="23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108565F6-8F23-4106-89A0-0ED436524C94}">
      <dgm:prSet custT="1"/>
      <dgm:spPr/>
      <dgm:t>
        <a:bodyPr/>
        <a:lstStyle/>
        <a:p>
          <a:pPr>
            <a:buNone/>
          </a:pPr>
          <a:r>
            <a:rPr lang="en-US" sz="2000" b="1" dirty="0">
              <a:solidFill>
                <a:schemeClr val="accent2">
                  <a:lumMod val="50000"/>
                </a:schemeClr>
              </a:solidFill>
            </a:rPr>
            <a:t>4.) Training Milestone(s):</a:t>
          </a:r>
          <a:endParaRPr lang="en-US" sz="2000" dirty="0"/>
        </a:p>
      </dgm:t>
    </dgm:pt>
    <dgm:pt modelId="{42007B2D-ED1E-47A1-86BF-EA1B43FAA81E}" type="parTrans" cxnId="{C33EC494-272F-45B0-BCAC-42DCF1B94DF7}">
      <dgm:prSet/>
      <dgm:spPr/>
      <dgm:t>
        <a:bodyPr/>
        <a:lstStyle/>
        <a:p>
          <a:endParaRPr lang="en-US"/>
        </a:p>
      </dgm:t>
    </dgm:pt>
    <dgm:pt modelId="{16E30785-01FD-4BB8-851A-C6B2875E48AA}" type="sibTrans" cxnId="{C33EC494-272F-45B0-BCAC-42DCF1B94DF7}">
      <dgm:prSet/>
      <dgm:spPr/>
      <dgm:t>
        <a:bodyPr/>
        <a:lstStyle/>
        <a:p>
          <a:endParaRPr lang="en-US"/>
        </a:p>
      </dgm:t>
    </dgm:pt>
    <dgm:pt modelId="{92740100-84F7-438F-8F38-769A6EADB81F}">
      <dgm:prSet custT="1"/>
      <dgm:spPr/>
      <dgm:t>
        <a:bodyPr/>
        <a:lstStyle/>
        <a:p>
          <a:pPr>
            <a:buNone/>
          </a:pPr>
          <a:r>
            <a:rPr lang="en-US" sz="2000" dirty="0">
              <a:solidFill>
                <a:srgbClr val="002060"/>
              </a:solidFill>
            </a:rPr>
            <a:t>    Satisfactory or better progress report towards established milestones, such as completion of OJT or completion of one year of an apprenticeship program or similar milestones, from an employer or training provider who is providing training.” Progress reports must document substantive skill development.</a:t>
          </a:r>
        </a:p>
      </dgm:t>
    </dgm:pt>
    <dgm:pt modelId="{212579E1-EEE4-4437-8E2B-20F8D8509D60}" type="parTrans" cxnId="{26A4D685-20B7-40E6-8522-AAD8D7B97395}">
      <dgm:prSet/>
      <dgm:spPr/>
      <dgm:t>
        <a:bodyPr/>
        <a:lstStyle/>
        <a:p>
          <a:endParaRPr lang="en-US"/>
        </a:p>
      </dgm:t>
    </dgm:pt>
    <dgm:pt modelId="{57038BC6-8919-43FA-8B62-BE40802FB9A8}" type="sibTrans" cxnId="{26A4D685-20B7-40E6-8522-AAD8D7B97395}">
      <dgm:prSet/>
      <dgm:spPr/>
      <dgm:t>
        <a:bodyPr/>
        <a:lstStyle/>
        <a:p>
          <a:endParaRPr lang="en-US"/>
        </a:p>
      </dgm:t>
    </dgm:pt>
    <dgm:pt modelId="{F92528B3-6464-4BA9-A8AF-4210AC1787FA}">
      <dgm:prSet/>
      <dgm:spPr/>
      <dgm:t>
        <a:bodyPr/>
        <a:lstStyle/>
        <a:p>
          <a:pPr>
            <a:buNone/>
          </a:pPr>
          <a:endParaRPr lang="en-US" sz="1700" dirty="0">
            <a:solidFill>
              <a:srgbClr val="002060"/>
            </a:solidFill>
          </a:endParaRPr>
        </a:p>
      </dgm:t>
    </dgm:pt>
    <dgm:pt modelId="{52598F1F-8A06-472E-8BF9-C5DFC64C4BB0}" type="parTrans" cxnId="{05DFFD98-0169-47E9-95D7-33CCEF661974}">
      <dgm:prSet/>
      <dgm:spPr/>
      <dgm:t>
        <a:bodyPr/>
        <a:lstStyle/>
        <a:p>
          <a:endParaRPr lang="en-US"/>
        </a:p>
      </dgm:t>
    </dgm:pt>
    <dgm:pt modelId="{21C00BBD-F364-4FCD-9C96-EB400890B159}" type="sibTrans" cxnId="{05DFFD98-0169-47E9-95D7-33CCEF661974}">
      <dgm:prSet/>
      <dgm:spPr/>
      <dgm:t>
        <a:bodyPr/>
        <a:lstStyle/>
        <a:p>
          <a:endParaRPr lang="en-US"/>
        </a:p>
      </dgm:t>
    </dgm:pt>
    <dgm:pt modelId="{2EAFC37F-A3F3-4571-ABAE-B21A629D26E1}">
      <dgm:prSet custT="1"/>
      <dgm:spPr/>
      <dgm:t>
        <a:bodyPr/>
        <a:lstStyle/>
        <a:p>
          <a:pPr>
            <a:buNone/>
          </a:pPr>
          <a:r>
            <a:rPr lang="en-US" sz="2000" b="1" dirty="0">
              <a:solidFill>
                <a:schemeClr val="accent2">
                  <a:lumMod val="50000"/>
                </a:schemeClr>
              </a:solidFill>
            </a:rPr>
            <a:t>5.) Skills Progression: (Diploma/Certificate/Degree):</a:t>
          </a:r>
          <a:r>
            <a:rPr lang="en-US" sz="2000" b="0" i="0" u="none" dirty="0">
              <a:solidFill>
                <a:schemeClr val="accent2">
                  <a:lumMod val="50000"/>
                </a:schemeClr>
              </a:solidFill>
            </a:rPr>
            <a:t>    </a:t>
          </a:r>
          <a:endParaRPr lang="en-US" sz="2000" dirty="0">
            <a:solidFill>
              <a:srgbClr val="002060"/>
            </a:solidFill>
          </a:endParaRPr>
        </a:p>
      </dgm:t>
    </dgm:pt>
    <dgm:pt modelId="{410E3629-F5D4-4E9E-BD9A-3D9DA81AD396}" type="parTrans" cxnId="{5847BF3D-1A27-4B80-9347-86FDE5B10AC9}">
      <dgm:prSet/>
      <dgm:spPr/>
      <dgm:t>
        <a:bodyPr/>
        <a:lstStyle/>
        <a:p>
          <a:endParaRPr lang="en-US"/>
        </a:p>
      </dgm:t>
    </dgm:pt>
    <dgm:pt modelId="{B5BFF44F-47C5-464C-882C-1DF9AF465889}" type="sibTrans" cxnId="{5847BF3D-1A27-4B80-9347-86FDE5B10AC9}">
      <dgm:prSet/>
      <dgm:spPr/>
      <dgm:t>
        <a:bodyPr/>
        <a:lstStyle/>
        <a:p>
          <a:endParaRPr lang="en-US"/>
        </a:p>
      </dgm:t>
    </dgm:pt>
    <dgm:pt modelId="{81E168D0-6D88-42A7-8BBC-85E5574617CF}">
      <dgm:prSet custT="1"/>
      <dgm:spPr/>
      <dgm:t>
        <a:bodyPr/>
        <a:lstStyle/>
        <a:p>
          <a:pPr>
            <a:buNone/>
          </a:pPr>
          <a:endParaRPr lang="en-US" sz="2000" dirty="0">
            <a:solidFill>
              <a:srgbClr val="002060"/>
            </a:solidFill>
          </a:endParaRPr>
        </a:p>
      </dgm:t>
    </dgm:pt>
    <dgm:pt modelId="{2AA1B656-CB73-4EC6-95CA-310F32DABDEC}" type="parTrans" cxnId="{EC83D65D-A08B-40F4-A66C-B0B66AA60C4F}">
      <dgm:prSet/>
      <dgm:spPr/>
      <dgm:t>
        <a:bodyPr/>
        <a:lstStyle/>
        <a:p>
          <a:endParaRPr lang="en-US"/>
        </a:p>
      </dgm:t>
    </dgm:pt>
    <dgm:pt modelId="{29CB9CE2-6375-4780-9781-A5A589D9CA0E}" type="sibTrans" cxnId="{EC83D65D-A08B-40F4-A66C-B0B66AA60C4F}">
      <dgm:prSet/>
      <dgm:spPr/>
      <dgm:t>
        <a:bodyPr/>
        <a:lstStyle/>
        <a:p>
          <a:endParaRPr lang="en-US"/>
        </a:p>
      </dgm:t>
    </dgm:pt>
    <dgm:pt modelId="{256A22B3-84AB-46E9-B735-C677343455F9}">
      <dgm:prSet custT="1"/>
      <dgm:spPr/>
      <dgm:t>
        <a:bodyPr/>
        <a:lstStyle/>
        <a:p>
          <a:pPr>
            <a:buNone/>
          </a:pPr>
          <a:r>
            <a:rPr lang="en-US" sz="2000" b="0" i="0" u="none" dirty="0">
              <a:solidFill>
                <a:schemeClr val="accent2">
                  <a:lumMod val="50000"/>
                </a:schemeClr>
              </a:solidFill>
            </a:rPr>
            <a:t>    Successful passage of an exam that is required for a particular occupation or progress in attaining technical or occupational skills as evidenced by trade-related benchmarks, such as knowledge-based exams. </a:t>
          </a:r>
          <a:endParaRPr lang="en-US" sz="2000" u="none" dirty="0">
            <a:solidFill>
              <a:schemeClr val="accent2">
                <a:lumMod val="50000"/>
              </a:schemeClr>
            </a:solidFill>
          </a:endParaRPr>
        </a:p>
      </dgm:t>
    </dgm:pt>
    <dgm:pt modelId="{F251D49D-DB2E-4069-8DE1-F01F0FD605FA}" type="parTrans" cxnId="{F0BE35F8-A674-4544-A93B-63683216E1F3}">
      <dgm:prSet/>
      <dgm:spPr/>
      <dgm:t>
        <a:bodyPr/>
        <a:lstStyle/>
        <a:p>
          <a:endParaRPr lang="en-US"/>
        </a:p>
      </dgm:t>
    </dgm:pt>
    <dgm:pt modelId="{04A9656A-6AFB-41D4-B2E0-469C92582CDC}" type="sibTrans" cxnId="{F0BE35F8-A674-4544-A93B-63683216E1F3}">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X="100294" custScaleY="100000" custLinFactNeighborX="-2835" custLinFactNeighborY="-1442">
        <dgm:presLayoutVars>
          <dgm:bulletEnabled val="1"/>
        </dgm:presLayoutVars>
      </dgm:prSet>
      <dgm:spPr/>
    </dgm:pt>
  </dgm:ptLst>
  <dgm:cxnLst>
    <dgm:cxn modelId="{1867671C-0282-4361-951E-4494EF358FB0}" type="presOf" srcId="{F92528B3-6464-4BA9-A8AF-4210AC1787FA}" destId="{FB057B31-6EF5-4F46-9FDC-9D792E3706CA}" srcOrd="0" destOrd="5" presId="urn:microsoft.com/office/officeart/2005/8/layout/hList1"/>
    <dgm:cxn modelId="{E8684E38-CB7E-480A-A59D-2DDD691853E2}" type="presOf" srcId="{81E168D0-6D88-42A7-8BBC-85E5574617CF}" destId="{FB057B31-6EF5-4F46-9FDC-9D792E3706CA}" srcOrd="0" destOrd="2" presId="urn:microsoft.com/office/officeart/2005/8/layout/hList1"/>
    <dgm:cxn modelId="{5847BF3D-1A27-4B80-9347-86FDE5B10AC9}" srcId="{66D91055-CC85-4CD9-B401-0A8438C3C15E}" destId="{2EAFC37F-A3F3-4571-ABAE-B21A629D26E1}" srcOrd="1" destOrd="0" parTransId="{410E3629-F5D4-4E9E-BD9A-3D9DA81AD396}" sibTransId="{B5BFF44F-47C5-464C-882C-1DF9AF465889}"/>
    <dgm:cxn modelId="{EC83D65D-A08B-40F4-A66C-B0B66AA60C4F}" srcId="{108565F6-8F23-4106-89A0-0ED436524C94}" destId="{81E168D0-6D88-42A7-8BBC-85E5574617CF}" srcOrd="1" destOrd="0" parTransId="{2AA1B656-CB73-4EC6-95CA-310F32DABDEC}" sibTransId="{29CB9CE2-6375-4780-9781-A5A589D9CA0E}"/>
    <dgm:cxn modelId="{A8D5C761-74F8-4B72-8E8D-2C637B1D3AAB}" type="presOf" srcId="{2EAFC37F-A3F3-4571-ABAE-B21A629D26E1}" destId="{FB057B31-6EF5-4F46-9FDC-9D792E3706CA}" srcOrd="0" destOrd="3"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26A4D685-20B7-40E6-8522-AAD8D7B97395}" srcId="{108565F6-8F23-4106-89A0-0ED436524C94}" destId="{92740100-84F7-438F-8F38-769A6EADB81F}" srcOrd="0" destOrd="0" parTransId="{212579E1-EEE4-4437-8E2B-20F8D8509D60}" sibTransId="{57038BC6-8919-43FA-8B62-BE40802FB9A8}"/>
    <dgm:cxn modelId="{C33EC494-272F-45B0-BCAC-42DCF1B94DF7}" srcId="{66D91055-CC85-4CD9-B401-0A8438C3C15E}" destId="{108565F6-8F23-4106-89A0-0ED436524C94}" srcOrd="0" destOrd="0" parTransId="{42007B2D-ED1E-47A1-86BF-EA1B43FAA81E}" sibTransId="{16E30785-01FD-4BB8-851A-C6B2875E48AA}"/>
    <dgm:cxn modelId="{05DFFD98-0169-47E9-95D7-33CCEF661974}" srcId="{2EAFC37F-A3F3-4571-ABAE-B21A629D26E1}" destId="{F92528B3-6464-4BA9-A8AF-4210AC1787FA}" srcOrd="1" destOrd="0" parTransId="{52598F1F-8A06-472E-8BF9-C5DFC64C4BB0}" sibTransId="{21C00BBD-F364-4FCD-9C96-EB400890B159}"/>
    <dgm:cxn modelId="{82B8E9B7-82DF-463E-8A7B-435996F07F5C}" type="presOf" srcId="{224B594E-8210-49B3-A0B6-6B8118C1909D}" destId="{C873FA18-404E-4D78-9E58-7042D31D7E8B}"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3FD32DCF-2A98-49ED-BBE2-8C3D65A331DA}" type="presOf" srcId="{92740100-84F7-438F-8F38-769A6EADB81F}" destId="{FB057B31-6EF5-4F46-9FDC-9D792E3706CA}" srcOrd="0" destOrd="1" presId="urn:microsoft.com/office/officeart/2005/8/layout/hList1"/>
    <dgm:cxn modelId="{2D02BBDB-4FA3-4C38-A5FE-3E200852465E}" type="presOf" srcId="{108565F6-8F23-4106-89A0-0ED436524C94}" destId="{FB057B31-6EF5-4F46-9FDC-9D792E3706CA}" srcOrd="0" destOrd="0" presId="urn:microsoft.com/office/officeart/2005/8/layout/hList1"/>
    <dgm:cxn modelId="{367E2AEC-111E-477A-90FE-4ED06C4CD441}" type="presOf" srcId="{256A22B3-84AB-46E9-B735-C677343455F9}" destId="{FB057B31-6EF5-4F46-9FDC-9D792E3706CA}" srcOrd="0" destOrd="4" presId="urn:microsoft.com/office/officeart/2005/8/layout/hList1"/>
    <dgm:cxn modelId="{F0BE35F8-A674-4544-A93B-63683216E1F3}" srcId="{2EAFC37F-A3F3-4571-ABAE-B21A629D26E1}" destId="{256A22B3-84AB-46E9-B735-C677343455F9}" srcOrd="0" destOrd="0" parTransId="{F251D49D-DB2E-4069-8DE1-F01F0FD605FA}" sibTransId="{04A9656A-6AFB-41D4-B2E0-469C92582CDC}"/>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19" qsCatId="simple" csTypeId="urn:microsoft.com/office/officeart/2005/8/colors/accent1_2#32"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4" qsCatId="simple" csTypeId="urn:microsoft.com/office/officeart/2005/8/colors/accent1_2#33" csCatId="accent1" phldr="1"/>
      <dgm:spPr/>
      <dgm:t>
        <a:bodyPr/>
        <a:lstStyle/>
        <a:p>
          <a:endParaRPr lang="en-US"/>
        </a:p>
      </dgm:t>
    </dgm:pt>
    <dgm:pt modelId="{66D91055-CC85-4CD9-B401-0A8438C3C15E}">
      <dgm:prSet phldrT="[Text]" custT="1"/>
      <dgm:spPr/>
      <dgm:t>
        <a:bodyPr/>
        <a:lstStyle/>
        <a:p>
          <a:r>
            <a:rPr lang="en-US" sz="2300" b="1" dirty="0"/>
            <a:t>Need to Know:</a:t>
          </a:r>
          <a:endParaRPr lang="en-US" sz="2300"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108565F6-8F23-4106-89A0-0ED436524C94}">
      <dgm:prSet/>
      <dgm:spPr/>
      <dgm:t>
        <a:bodyPr/>
        <a:lstStyle/>
        <a:p>
          <a:pPr>
            <a:buNone/>
          </a:pPr>
          <a:r>
            <a:rPr lang="en-US" dirty="0">
              <a:solidFill>
                <a:schemeClr val="accent2">
                  <a:lumMod val="50000"/>
                </a:schemeClr>
              </a:solidFill>
            </a:rPr>
            <a:t>To count as a positive in performance, participants need to achieve at least one skill gain each year they participate in WIOA and are enrolled in education or training.</a:t>
          </a:r>
          <a:endParaRPr lang="en-US" dirty="0"/>
        </a:p>
      </dgm:t>
    </dgm:pt>
    <dgm:pt modelId="{42007B2D-ED1E-47A1-86BF-EA1B43FAA81E}" type="parTrans" cxnId="{C33EC494-272F-45B0-BCAC-42DCF1B94DF7}">
      <dgm:prSet/>
      <dgm:spPr/>
      <dgm:t>
        <a:bodyPr/>
        <a:lstStyle/>
        <a:p>
          <a:endParaRPr lang="en-US"/>
        </a:p>
      </dgm:t>
    </dgm:pt>
    <dgm:pt modelId="{16E30785-01FD-4BB8-851A-C6B2875E48AA}" type="sibTrans" cxnId="{C33EC494-272F-45B0-BCAC-42DCF1B94DF7}">
      <dgm:prSet/>
      <dgm:spPr/>
      <dgm:t>
        <a:bodyPr/>
        <a:lstStyle/>
        <a:p>
          <a:endParaRPr lang="en-US"/>
        </a:p>
      </dgm:t>
    </dgm:pt>
    <dgm:pt modelId="{10598CA5-8014-47DD-A746-607CC9774A19}">
      <dgm:prSet/>
      <dgm:spPr/>
      <dgm:t>
        <a:bodyPr/>
        <a:lstStyle/>
        <a:p>
          <a:pPr>
            <a:buNone/>
          </a:pPr>
          <a:r>
            <a:rPr lang="en-US">
              <a:solidFill>
                <a:schemeClr val="accent2">
                  <a:lumMod val="50000"/>
                </a:schemeClr>
              </a:solidFill>
            </a:rPr>
            <a:t>ALL MSGs should be reported even though only one is counted in the performance calculation for each program year. </a:t>
          </a:r>
          <a:endParaRPr lang="en-US" dirty="0">
            <a:solidFill>
              <a:schemeClr val="accent2">
                <a:lumMod val="50000"/>
              </a:schemeClr>
            </a:solidFill>
          </a:endParaRPr>
        </a:p>
      </dgm:t>
    </dgm:pt>
    <dgm:pt modelId="{81E14DEE-1984-4342-BBC6-FA66CB444A76}" type="parTrans" cxnId="{0649019B-98AD-4078-B51D-0041DB2F2C77}">
      <dgm:prSet/>
      <dgm:spPr/>
      <dgm:t>
        <a:bodyPr/>
        <a:lstStyle/>
        <a:p>
          <a:endParaRPr lang="en-US"/>
        </a:p>
      </dgm:t>
    </dgm:pt>
    <dgm:pt modelId="{45848DA3-6E98-43A4-BEDB-A919991E06B6}" type="sibTrans" cxnId="{0649019B-98AD-4078-B51D-0041DB2F2C77}">
      <dgm:prSet/>
      <dgm:spPr/>
      <dgm:t>
        <a:bodyPr/>
        <a:lstStyle/>
        <a:p>
          <a:endParaRPr lang="en-US"/>
        </a:p>
      </dgm:t>
    </dgm:pt>
    <dgm:pt modelId="{CB40379E-E9C0-4720-8481-04C9DC961B5F}">
      <dgm:prSet/>
      <dgm:spPr/>
      <dgm:t>
        <a:bodyPr/>
        <a:lstStyle/>
        <a:p>
          <a:pPr>
            <a:buNone/>
          </a:pPr>
          <a:r>
            <a:rPr lang="en-US" dirty="0">
              <a:solidFill>
                <a:schemeClr val="accent2">
                  <a:lumMod val="50000"/>
                </a:schemeClr>
              </a:solidFill>
            </a:rPr>
            <a:t>Since the MSG measure is NOT exit based, participants are included in the measure each program year they participate in WIOA and are enrolled in training or education.</a:t>
          </a:r>
        </a:p>
      </dgm:t>
    </dgm:pt>
    <dgm:pt modelId="{C0AED1B3-9D74-4B1F-8453-B90719AD2E4A}" type="parTrans" cxnId="{C6ED1D89-E7F6-4F45-880A-20B2D4F270FE}">
      <dgm:prSet/>
      <dgm:spPr/>
      <dgm:t>
        <a:bodyPr/>
        <a:lstStyle/>
        <a:p>
          <a:endParaRPr lang="en-US"/>
        </a:p>
      </dgm:t>
    </dgm:pt>
    <dgm:pt modelId="{04CE76D5-7018-4D63-BCC1-524FDAD9C85B}" type="sibTrans" cxnId="{C6ED1D89-E7F6-4F45-880A-20B2D4F270FE}">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custScaleX="100294" custScaleY="100000" custLinFactNeighborX="2310" custLinFactNeighborY="942">
        <dgm:presLayoutVars>
          <dgm:bulletEnabled val="1"/>
        </dgm:presLayoutVars>
      </dgm:prSet>
      <dgm:spPr/>
    </dgm:pt>
  </dgm:ptLst>
  <dgm:cxnLst>
    <dgm:cxn modelId="{50151A07-4CC3-4800-B1E6-CE3FF43321C2}" type="presOf" srcId="{CB40379E-E9C0-4720-8481-04C9DC961B5F}" destId="{FB057B31-6EF5-4F46-9FDC-9D792E3706CA}" srcOrd="0" destOrd="2" presId="urn:microsoft.com/office/officeart/2005/8/layout/hList1"/>
    <dgm:cxn modelId="{9295733E-2312-415C-B87D-69E2D10FE601}" type="presOf" srcId="{10598CA5-8014-47DD-A746-607CC9774A19}" destId="{FB057B31-6EF5-4F46-9FDC-9D792E3706CA}" srcOrd="0" destOrd="1"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C6ED1D89-E7F6-4F45-880A-20B2D4F270FE}" srcId="{66D91055-CC85-4CD9-B401-0A8438C3C15E}" destId="{CB40379E-E9C0-4720-8481-04C9DC961B5F}" srcOrd="2" destOrd="0" parTransId="{C0AED1B3-9D74-4B1F-8453-B90719AD2E4A}" sibTransId="{04CE76D5-7018-4D63-BCC1-524FDAD9C85B}"/>
    <dgm:cxn modelId="{C33EC494-272F-45B0-BCAC-42DCF1B94DF7}" srcId="{66D91055-CC85-4CD9-B401-0A8438C3C15E}" destId="{108565F6-8F23-4106-89A0-0ED436524C94}" srcOrd="0" destOrd="0" parTransId="{42007B2D-ED1E-47A1-86BF-EA1B43FAA81E}" sibTransId="{16E30785-01FD-4BB8-851A-C6B2875E48AA}"/>
    <dgm:cxn modelId="{0649019B-98AD-4078-B51D-0041DB2F2C77}" srcId="{66D91055-CC85-4CD9-B401-0A8438C3C15E}" destId="{10598CA5-8014-47DD-A746-607CC9774A19}" srcOrd="1" destOrd="0" parTransId="{81E14DEE-1984-4342-BBC6-FA66CB444A76}" sibTransId="{45848DA3-6E98-43A4-BEDB-A919991E06B6}"/>
    <dgm:cxn modelId="{82B8E9B7-82DF-463E-8A7B-435996F07F5C}" type="presOf" srcId="{224B594E-8210-49B3-A0B6-6B8118C1909D}" destId="{C873FA18-404E-4D78-9E58-7042D31D7E8B}"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2D02BBDB-4FA3-4C38-A5FE-3E200852465E}" type="presOf" srcId="{108565F6-8F23-4106-89A0-0ED436524C94}" destId="{FB057B31-6EF5-4F46-9FDC-9D792E3706CA}" srcOrd="0" destOrd="0" presId="urn:microsoft.com/office/officeart/2005/8/layout/hList1"/>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20" qsCatId="simple" csTypeId="urn:microsoft.com/office/officeart/2005/8/colors/accent1_2#34"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5" qsCatId="simple" csTypeId="urn:microsoft.com/office/officeart/2005/8/colors/accent1_2#35" csCatId="accent1" phldr="1"/>
      <dgm:spPr/>
      <dgm:t>
        <a:bodyPr/>
        <a:lstStyle/>
        <a:p>
          <a:endParaRPr lang="en-US"/>
        </a:p>
      </dgm:t>
    </dgm:pt>
    <dgm:pt modelId="{66D91055-CC85-4CD9-B401-0A8438C3C15E}">
      <dgm:prSet phldrT="[Text]" custT="1"/>
      <dgm:spPr/>
      <dgm:t>
        <a:bodyPr/>
        <a:lstStyle/>
        <a:p>
          <a:r>
            <a:rPr lang="en-US" sz="2200" b="1" dirty="0"/>
            <a:t>Exclusions from Performance Measures</a:t>
          </a:r>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pPr>
            <a:buFont typeface="Wingdings" panose="05000000000000000000" pitchFamily="2" charset="2"/>
            <a:buChar char="Ø"/>
          </a:pPr>
          <a:r>
            <a:rPr lang="en-US" dirty="0">
              <a:solidFill>
                <a:srgbClr val="893700"/>
              </a:solidFill>
            </a:rPr>
            <a:t>Exclusions for All WIOA Titles (Reported at EXIT)</a:t>
          </a:r>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A471EE79-0192-4888-8EF4-52904D17AE3B}">
      <dgm:prSet/>
      <dgm:spPr/>
      <dgm:t>
        <a:bodyPr/>
        <a:lstStyle/>
        <a:p>
          <a:r>
            <a:rPr lang="en-US" dirty="0">
              <a:solidFill>
                <a:srgbClr val="893700"/>
              </a:solidFill>
            </a:rPr>
            <a:t>Incarceration or become resident of an institution</a:t>
          </a:r>
        </a:p>
      </dgm:t>
    </dgm:pt>
    <dgm:pt modelId="{8CD695D9-F1D6-4B3A-BB66-BE3238A24E51}" type="sibTrans" cxnId="{EE4A15F6-48B0-4743-9064-69059B9731D3}">
      <dgm:prSet/>
      <dgm:spPr/>
      <dgm:t>
        <a:bodyPr/>
        <a:lstStyle/>
        <a:p>
          <a:endParaRPr lang="en-US"/>
        </a:p>
      </dgm:t>
    </dgm:pt>
    <dgm:pt modelId="{DA6F06C9-D4FE-440F-8A65-D84AD8AEE344}" type="parTrans" cxnId="{EE4A15F6-48B0-4743-9064-69059B9731D3}">
      <dgm:prSet/>
      <dgm:spPr/>
      <dgm:t>
        <a:bodyPr/>
        <a:lstStyle/>
        <a:p>
          <a:endParaRPr lang="en-US"/>
        </a:p>
      </dgm:t>
    </dgm:pt>
    <dgm:pt modelId="{599629ED-07A0-4A1C-BC62-1E492DEC563A}">
      <dgm:prSet/>
      <dgm:spPr/>
      <dgm:t>
        <a:bodyPr/>
        <a:lstStyle/>
        <a:p>
          <a:r>
            <a:rPr lang="en-US" dirty="0">
              <a:solidFill>
                <a:srgbClr val="893700"/>
              </a:solidFill>
            </a:rPr>
            <a:t>Medical treatment expected to last longer than 90 days</a:t>
          </a:r>
        </a:p>
      </dgm:t>
    </dgm:pt>
    <dgm:pt modelId="{4F729646-BEA1-4F1A-8692-A4D0150C26DB}" type="sibTrans" cxnId="{50EF4B49-D1B7-4188-8865-087AAC25C538}">
      <dgm:prSet/>
      <dgm:spPr/>
      <dgm:t>
        <a:bodyPr/>
        <a:lstStyle/>
        <a:p>
          <a:endParaRPr lang="en-US"/>
        </a:p>
      </dgm:t>
    </dgm:pt>
    <dgm:pt modelId="{7A986405-B390-441E-81EE-D2114325D1E7}" type="parTrans" cxnId="{50EF4B49-D1B7-4188-8865-087AAC25C538}">
      <dgm:prSet/>
      <dgm:spPr/>
      <dgm:t>
        <a:bodyPr/>
        <a:lstStyle/>
        <a:p>
          <a:endParaRPr lang="en-US"/>
        </a:p>
      </dgm:t>
    </dgm:pt>
    <dgm:pt modelId="{730DAA93-18C9-47D5-A8BF-107E71FE0E92}">
      <dgm:prSet/>
      <dgm:spPr/>
      <dgm:t>
        <a:bodyPr/>
        <a:lstStyle/>
        <a:p>
          <a:r>
            <a:rPr lang="en-US" dirty="0">
              <a:solidFill>
                <a:srgbClr val="893700"/>
              </a:solidFill>
            </a:rPr>
            <a:t>Participant is deceased</a:t>
          </a:r>
        </a:p>
      </dgm:t>
    </dgm:pt>
    <dgm:pt modelId="{F72BAE77-B6CC-45FE-8687-3A76F89290E0}" type="sibTrans" cxnId="{A153BD02-2523-4A70-86BB-BB9C9923AC0D}">
      <dgm:prSet/>
      <dgm:spPr/>
      <dgm:t>
        <a:bodyPr/>
        <a:lstStyle/>
        <a:p>
          <a:endParaRPr lang="en-US"/>
        </a:p>
      </dgm:t>
    </dgm:pt>
    <dgm:pt modelId="{93724FFA-6F7A-41F3-9372-3B7388C66F1F}" type="parTrans" cxnId="{A153BD02-2523-4A70-86BB-BB9C9923AC0D}">
      <dgm:prSet/>
      <dgm:spPr/>
      <dgm:t>
        <a:bodyPr/>
        <a:lstStyle/>
        <a:p>
          <a:endParaRPr lang="en-US"/>
        </a:p>
      </dgm:t>
    </dgm:pt>
    <dgm:pt modelId="{D8DB4AD5-0244-4A61-A30F-F20C23257D9C}">
      <dgm:prSet/>
      <dgm:spPr/>
      <dgm:t>
        <a:bodyPr/>
        <a:lstStyle/>
        <a:p>
          <a:r>
            <a:rPr lang="en-US" dirty="0">
              <a:solidFill>
                <a:srgbClr val="893700"/>
              </a:solidFill>
            </a:rPr>
            <a:t>Member of the National Guard or other reserve military unit called to active duty for at least 90 days</a:t>
          </a:r>
        </a:p>
      </dgm:t>
    </dgm:pt>
    <dgm:pt modelId="{B04CEF03-77F2-4B0F-96A2-06D5EA6E6CF1}" type="sibTrans" cxnId="{E38612B9-1481-46D6-92C6-86286E80A42A}">
      <dgm:prSet/>
      <dgm:spPr/>
      <dgm:t>
        <a:bodyPr/>
        <a:lstStyle/>
        <a:p>
          <a:endParaRPr lang="en-US"/>
        </a:p>
      </dgm:t>
    </dgm:pt>
    <dgm:pt modelId="{83041958-8CAA-49B3-9109-5D2F943B6687}" type="parTrans" cxnId="{E38612B9-1481-46D6-92C6-86286E80A42A}">
      <dgm:prSet/>
      <dgm:spPr/>
      <dgm:t>
        <a:bodyPr/>
        <a:lstStyle/>
        <a:p>
          <a:endParaRPr lang="en-US"/>
        </a:p>
      </dgm:t>
    </dgm:pt>
    <dgm:pt modelId="{9F7222A9-60B5-4A5B-B04E-FE421933DEC2}">
      <dgm:prSet/>
      <dgm:spPr/>
      <dgm:t>
        <a:bodyPr/>
        <a:lstStyle/>
        <a:p>
          <a:r>
            <a:rPr lang="en-US" dirty="0">
              <a:solidFill>
                <a:srgbClr val="893700"/>
              </a:solidFill>
            </a:rPr>
            <a:t>Title I Youth ONLY</a:t>
          </a:r>
        </a:p>
      </dgm:t>
    </dgm:pt>
    <dgm:pt modelId="{3B0AFF37-28BF-46FE-8480-B2FCB607351F}" type="sibTrans" cxnId="{BD68A804-B161-412E-A29C-591C73E67514}">
      <dgm:prSet/>
      <dgm:spPr/>
      <dgm:t>
        <a:bodyPr/>
        <a:lstStyle/>
        <a:p>
          <a:endParaRPr lang="en-US"/>
        </a:p>
      </dgm:t>
    </dgm:pt>
    <dgm:pt modelId="{C074AE04-07C3-4C02-958C-56A8BFCBA20A}" type="parTrans" cxnId="{BD68A804-B161-412E-A29C-591C73E67514}">
      <dgm:prSet/>
      <dgm:spPr/>
      <dgm:t>
        <a:bodyPr/>
        <a:lstStyle/>
        <a:p>
          <a:endParaRPr lang="en-US"/>
        </a:p>
      </dgm:t>
    </dgm:pt>
    <dgm:pt modelId="{FE567547-2B4E-4872-BFB8-ADDA44323CF8}">
      <dgm:prSet/>
      <dgm:spPr/>
      <dgm:t>
        <a:bodyPr/>
        <a:lstStyle/>
        <a:p>
          <a:r>
            <a:rPr lang="en-US" dirty="0">
              <a:solidFill>
                <a:srgbClr val="893700"/>
              </a:solidFill>
            </a:rPr>
            <a:t>Participant is in Foster Care System and exits because of move from local area as part of program or system</a:t>
          </a:r>
        </a:p>
      </dgm:t>
    </dgm:pt>
    <dgm:pt modelId="{9D0D2256-1FC0-4685-83CC-623BCDF640E2}" type="sibTrans" cxnId="{1334942F-0323-4675-AC5D-4AB2A5C67A5D}">
      <dgm:prSet/>
      <dgm:spPr/>
      <dgm:t>
        <a:bodyPr/>
        <a:lstStyle/>
        <a:p>
          <a:endParaRPr lang="en-US"/>
        </a:p>
      </dgm:t>
    </dgm:pt>
    <dgm:pt modelId="{ADCFD2F5-258D-4DFB-9896-F415832CA3E4}" type="parTrans" cxnId="{1334942F-0323-4675-AC5D-4AB2A5C67A5D}">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dgm:presLayoutVars>
          <dgm:bulletEnabled val="1"/>
        </dgm:presLayoutVars>
      </dgm:prSet>
      <dgm:spPr/>
    </dgm:pt>
  </dgm:ptLst>
  <dgm:cxnLst>
    <dgm:cxn modelId="{A153BD02-2523-4A70-86BB-BB9C9923AC0D}" srcId="{B264A39A-30BC-402C-9852-59DC4F67C6D2}" destId="{730DAA93-18C9-47D5-A8BF-107E71FE0E92}" srcOrd="2" destOrd="0" parTransId="{93724FFA-6F7A-41F3-9372-3B7388C66F1F}" sibTransId="{F72BAE77-B6CC-45FE-8687-3A76F89290E0}"/>
    <dgm:cxn modelId="{BD68A804-B161-412E-A29C-591C73E67514}" srcId="{66D91055-CC85-4CD9-B401-0A8438C3C15E}" destId="{9F7222A9-60B5-4A5B-B04E-FE421933DEC2}" srcOrd="1" destOrd="0" parTransId="{C074AE04-07C3-4C02-958C-56A8BFCBA20A}" sibTransId="{3B0AFF37-28BF-46FE-8480-B2FCB607351F}"/>
    <dgm:cxn modelId="{326B250D-761C-4361-BF58-3698646AD6B3}" type="presOf" srcId="{D8DB4AD5-0244-4A61-A30F-F20C23257D9C}" destId="{FB057B31-6EF5-4F46-9FDC-9D792E3706CA}" srcOrd="0" destOrd="4" presId="urn:microsoft.com/office/officeart/2005/8/layout/hList1"/>
    <dgm:cxn modelId="{1334942F-0323-4675-AC5D-4AB2A5C67A5D}" srcId="{9F7222A9-60B5-4A5B-B04E-FE421933DEC2}" destId="{FE567547-2B4E-4872-BFB8-ADDA44323CF8}" srcOrd="0" destOrd="0" parTransId="{ADCFD2F5-258D-4DFB-9896-F415832CA3E4}" sibTransId="{9D0D2256-1FC0-4685-83CC-623BCDF640E2}"/>
    <dgm:cxn modelId="{02AFB23E-765B-4BD2-AACF-A00BF26D9B76}" type="presOf" srcId="{A471EE79-0192-4888-8EF4-52904D17AE3B}" destId="{FB057B31-6EF5-4F46-9FDC-9D792E3706CA}" srcOrd="0" destOrd="1" presId="urn:microsoft.com/office/officeart/2005/8/layout/hList1"/>
    <dgm:cxn modelId="{30B28D3F-8A78-463C-BD07-F6B8A413ECAE}" type="presOf" srcId="{599629ED-07A0-4A1C-BC62-1E492DEC563A}" destId="{FB057B31-6EF5-4F46-9FDC-9D792E3706CA}" srcOrd="0" destOrd="2" presId="urn:microsoft.com/office/officeart/2005/8/layout/hList1"/>
    <dgm:cxn modelId="{50EF4B49-D1B7-4188-8865-087AAC25C538}" srcId="{B264A39A-30BC-402C-9852-59DC4F67C6D2}" destId="{599629ED-07A0-4A1C-BC62-1E492DEC563A}" srcOrd="1" destOrd="0" parTransId="{7A986405-B390-441E-81EE-D2114325D1E7}" sibTransId="{4F729646-BEA1-4F1A-8692-A4D0150C26DB}"/>
    <dgm:cxn modelId="{D6254670-4065-4A90-AAE6-EE1A60D9D405}" type="presOf" srcId="{9F7222A9-60B5-4A5B-B04E-FE421933DEC2}" destId="{FB057B31-6EF5-4F46-9FDC-9D792E3706CA}" srcOrd="0" destOrd="5" presId="urn:microsoft.com/office/officeart/2005/8/layout/hList1"/>
    <dgm:cxn modelId="{E04EE172-05D4-4938-8E92-97ADE03FB5A5}" srcId="{224B594E-8210-49B3-A0B6-6B8118C1909D}" destId="{66D91055-CC85-4CD9-B401-0A8438C3C15E}" srcOrd="0" destOrd="0" parTransId="{63663836-0AED-45A9-833F-B2CC26ECBC51}" sibTransId="{C92B58D5-BDA2-44F2-84AB-6A47191952C5}"/>
    <dgm:cxn modelId="{615B0696-A490-436B-8AB1-A9D6385FC540}" type="presOf" srcId="{FE567547-2B4E-4872-BFB8-ADDA44323CF8}" destId="{FB057B31-6EF5-4F46-9FDC-9D792E3706CA}" srcOrd="0" destOrd="6" presId="urn:microsoft.com/office/officeart/2005/8/layout/hList1"/>
    <dgm:cxn modelId="{82B8E9B7-82DF-463E-8A7B-435996F07F5C}" type="presOf" srcId="{224B594E-8210-49B3-A0B6-6B8118C1909D}" destId="{C873FA18-404E-4D78-9E58-7042D31D7E8B}" srcOrd="0" destOrd="0" presId="urn:microsoft.com/office/officeart/2005/8/layout/hList1"/>
    <dgm:cxn modelId="{E38612B9-1481-46D6-92C6-86286E80A42A}" srcId="{B264A39A-30BC-402C-9852-59DC4F67C6D2}" destId="{D8DB4AD5-0244-4A61-A30F-F20C23257D9C}" srcOrd="3" destOrd="0" parTransId="{83041958-8CAA-49B3-9109-5D2F943B6687}" sibTransId="{B04CEF03-77F2-4B0F-96A2-06D5EA6E6CF1}"/>
    <dgm:cxn modelId="{3A2EAFBC-F898-4539-A244-1A941C2C2FAD}" type="presOf" srcId="{B264A39A-30BC-402C-9852-59DC4F67C6D2}" destId="{FB057B31-6EF5-4F46-9FDC-9D792E3706CA}" srcOrd="0" destOrd="0" presId="urn:microsoft.com/office/officeart/2005/8/layout/hList1"/>
    <dgm:cxn modelId="{135366CD-075E-42F8-A16E-39086C406360}" type="presOf" srcId="{66D91055-CC85-4CD9-B401-0A8438C3C15E}" destId="{59C7040B-9049-4EAE-B896-B915FFC7D4EE}" srcOrd="0" destOrd="0" presId="urn:microsoft.com/office/officeart/2005/8/layout/hList1"/>
    <dgm:cxn modelId="{5A48C3D3-118B-4FE1-B99F-D3CD66EE59BA}" type="presOf" srcId="{730DAA93-18C9-47D5-A8BF-107E71FE0E92}" destId="{FB057B31-6EF5-4F46-9FDC-9D792E3706CA}" srcOrd="0" destOrd="3" presId="urn:microsoft.com/office/officeart/2005/8/layout/hList1"/>
    <dgm:cxn modelId="{EE4A15F6-48B0-4743-9064-69059B9731D3}" srcId="{B264A39A-30BC-402C-9852-59DC4F67C6D2}" destId="{A471EE79-0192-4888-8EF4-52904D17AE3B}" srcOrd="0" destOrd="0" parTransId="{DA6F06C9-D4FE-440F-8A65-D84AD8AEE344}" sibTransId="{8CD695D9-F1D6-4B3A-BB66-BE3238A24E5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2" qsCatId="simple" csTypeId="urn:microsoft.com/office/officeart/2005/8/colors/accent1_2#2" csCatId="accent1" phldr="1"/>
      <dgm:spPr/>
      <dgm:t>
        <a:bodyPr/>
        <a:lstStyle/>
        <a:p>
          <a:endParaRPr lang="en-US"/>
        </a:p>
      </dgm:t>
    </dgm:pt>
    <dgm:pt modelId="{1A836AA7-4DB0-486A-B9D9-5FC034FE7C54}">
      <dgm:prSet phldrT="[Text]" custT="1"/>
      <dgm:spPr/>
      <dgm:t>
        <a:bodyPr/>
        <a:lstStyle/>
        <a:p>
          <a:r>
            <a:rPr lang="en-US" sz="1600" dirty="0"/>
            <a:t>Six Core Measures</a:t>
          </a:r>
        </a:p>
      </dgm:t>
    </dgm:pt>
    <dgm:pt modelId="{B3913098-3DD3-4D70-9447-1137AF1F54C0}" type="parTrans" cxnId="{8BCF09A9-116B-4704-BECD-52D9F3724FC9}">
      <dgm:prSet/>
      <dgm:spPr/>
      <dgm:t>
        <a:bodyPr/>
        <a:lstStyle/>
        <a:p>
          <a:endParaRPr lang="en-US" sz="2000"/>
        </a:p>
      </dgm:t>
    </dgm:pt>
    <dgm:pt modelId="{A6CF7623-F980-4394-86FE-4B9848775461}" type="sibTrans" cxnId="{8BCF09A9-116B-4704-BECD-52D9F3724FC9}">
      <dgm:prSet/>
      <dgm:spPr/>
      <dgm:t>
        <a:bodyPr/>
        <a:lstStyle/>
        <a:p>
          <a:endParaRPr lang="en-US" sz="2000"/>
        </a:p>
      </dgm:t>
    </dgm:pt>
    <dgm:pt modelId="{BDD38EFE-6B73-446F-A60B-9F293A02289C}">
      <dgm:prSet phldrT="[Text]" custT="1"/>
      <dgm:spPr/>
      <dgm:t>
        <a:bodyPr/>
        <a:lstStyle/>
        <a:p>
          <a:r>
            <a:rPr lang="en-US" sz="1400" dirty="0"/>
            <a:t>Employment Rate</a:t>
          </a:r>
        </a:p>
        <a:p>
          <a:r>
            <a:rPr lang="en-US" sz="1400" dirty="0"/>
            <a:t>2</a:t>
          </a:r>
          <a:r>
            <a:rPr lang="en-US" sz="1400" baseline="30000" dirty="0"/>
            <a:t>nd</a:t>
          </a:r>
          <a:r>
            <a:rPr lang="en-US" sz="1400" dirty="0"/>
            <a:t> QTR After Exit</a:t>
          </a:r>
        </a:p>
      </dgm:t>
    </dgm:pt>
    <dgm:pt modelId="{2A974F3E-C876-4448-AA05-AC193F9861B3}" type="parTrans" cxnId="{367A84FF-45F6-40DA-A1BC-0247F14F22AA}">
      <dgm:prSet custT="1"/>
      <dgm:spPr/>
      <dgm:t>
        <a:bodyPr/>
        <a:lstStyle/>
        <a:p>
          <a:endParaRPr lang="en-US" sz="1400"/>
        </a:p>
      </dgm:t>
    </dgm:pt>
    <dgm:pt modelId="{C72412BF-15DD-4780-9BD4-FC6C3DB5AAD1}" type="sibTrans" cxnId="{367A84FF-45F6-40DA-A1BC-0247F14F22AA}">
      <dgm:prSet/>
      <dgm:spPr/>
      <dgm:t>
        <a:bodyPr/>
        <a:lstStyle/>
        <a:p>
          <a:endParaRPr lang="en-US" sz="2000"/>
        </a:p>
      </dgm:t>
    </dgm:pt>
    <dgm:pt modelId="{5069313C-B700-4043-9A36-72DC4280C51C}">
      <dgm:prSet phldrT="[Text]" custT="1"/>
      <dgm:spPr>
        <a:solidFill>
          <a:srgbClr val="B74900">
            <a:alpha val="50196"/>
          </a:srgbClr>
        </a:solidFill>
      </dgm:spPr>
      <dgm:t>
        <a:bodyPr/>
        <a:lstStyle/>
        <a:p>
          <a:r>
            <a:rPr lang="en-US" sz="1400" dirty="0"/>
            <a:t>Median Earnings</a:t>
          </a:r>
        </a:p>
      </dgm:t>
    </dgm:pt>
    <dgm:pt modelId="{72DAF511-FA87-4DD9-A75B-ACAD79C6C651}" type="parTrans" cxnId="{82B2E5A3-58A7-47E2-BD75-F8F9D9A6F5A1}">
      <dgm:prSet custT="1"/>
      <dgm:spPr/>
      <dgm:t>
        <a:bodyPr/>
        <a:lstStyle/>
        <a:p>
          <a:endParaRPr lang="en-US" sz="1400"/>
        </a:p>
      </dgm:t>
    </dgm:pt>
    <dgm:pt modelId="{EA7E85D5-86B3-43C1-B7A0-1218E95D94CD}" type="sibTrans" cxnId="{82B2E5A3-58A7-47E2-BD75-F8F9D9A6F5A1}">
      <dgm:prSet/>
      <dgm:spPr/>
      <dgm:t>
        <a:bodyPr/>
        <a:lstStyle/>
        <a:p>
          <a:endParaRPr lang="en-US" sz="2000"/>
        </a:p>
      </dgm:t>
    </dgm:pt>
    <dgm:pt modelId="{62E5A2A7-6D3F-4EF0-B057-197AEDCA3013}">
      <dgm:prSet phldrT="[Text]" phldr="1"/>
      <dgm:spPr/>
      <dgm:t>
        <a:bodyPr/>
        <a:lstStyle/>
        <a:p>
          <a:endParaRPr lang="en-US" sz="2000"/>
        </a:p>
      </dgm:t>
    </dgm:pt>
    <dgm:pt modelId="{A85FFC1C-2673-42C6-90BA-08BD6C585597}" type="parTrans" cxnId="{8AF194F3-D937-46D4-86B2-7F2F0955F2CB}">
      <dgm:prSet/>
      <dgm:spPr/>
      <dgm:t>
        <a:bodyPr/>
        <a:lstStyle/>
        <a:p>
          <a:endParaRPr lang="en-US" sz="2000"/>
        </a:p>
      </dgm:t>
    </dgm:pt>
    <dgm:pt modelId="{9433BB69-01FF-4E62-857C-A124881A47FC}" type="sibTrans" cxnId="{8AF194F3-D937-46D4-86B2-7F2F0955F2CB}">
      <dgm:prSet/>
      <dgm:spPr/>
      <dgm:t>
        <a:bodyPr/>
        <a:lstStyle/>
        <a:p>
          <a:endParaRPr lang="en-US" sz="2000"/>
        </a:p>
      </dgm:t>
    </dgm:pt>
    <dgm:pt modelId="{DF420942-D1C8-44D0-A90A-45FEEBF50C87}">
      <dgm:prSet phldrT="[Text]" phldr="1"/>
      <dgm:spPr/>
      <dgm:t>
        <a:bodyPr/>
        <a:lstStyle/>
        <a:p>
          <a:endParaRPr lang="en-US" sz="2000"/>
        </a:p>
      </dgm:t>
    </dgm:pt>
    <dgm:pt modelId="{1A5ED3F0-73CC-4E44-A375-C3290D8AD576}" type="parTrans" cxnId="{E2AC7586-C31B-4665-B8F5-5421F2CF827A}">
      <dgm:prSet/>
      <dgm:spPr/>
      <dgm:t>
        <a:bodyPr/>
        <a:lstStyle/>
        <a:p>
          <a:endParaRPr lang="en-US" sz="2000"/>
        </a:p>
      </dgm:t>
    </dgm:pt>
    <dgm:pt modelId="{94677B97-5907-42FF-82E6-CDAEED39B357}" type="sibTrans" cxnId="{E2AC7586-C31B-4665-B8F5-5421F2CF827A}">
      <dgm:prSet/>
      <dgm:spPr/>
      <dgm:t>
        <a:bodyPr/>
        <a:lstStyle/>
        <a:p>
          <a:endParaRPr lang="en-US" sz="2000"/>
        </a:p>
      </dgm:t>
    </dgm:pt>
    <dgm:pt modelId="{51248389-F45E-46EB-A0D4-7CF1065A2AAC}">
      <dgm:prSet phldrT="[Text]" phldr="1"/>
      <dgm:spPr/>
      <dgm:t>
        <a:bodyPr/>
        <a:lstStyle/>
        <a:p>
          <a:endParaRPr lang="en-US" sz="2000"/>
        </a:p>
      </dgm:t>
    </dgm:pt>
    <dgm:pt modelId="{FA6ADE9A-3FEA-4E46-9108-3A736BC66367}" type="parTrans" cxnId="{DAEA3330-AA4B-4281-8EA4-140187DC8AE7}">
      <dgm:prSet/>
      <dgm:spPr/>
      <dgm:t>
        <a:bodyPr/>
        <a:lstStyle/>
        <a:p>
          <a:endParaRPr lang="en-US" sz="2000"/>
        </a:p>
      </dgm:t>
    </dgm:pt>
    <dgm:pt modelId="{347904D6-0104-41A1-8182-AB45166E85EC}" type="sibTrans" cxnId="{DAEA3330-AA4B-4281-8EA4-140187DC8AE7}">
      <dgm:prSet/>
      <dgm:spPr/>
      <dgm:t>
        <a:bodyPr/>
        <a:lstStyle/>
        <a:p>
          <a:endParaRPr lang="en-US" sz="2000"/>
        </a:p>
      </dgm:t>
    </dgm:pt>
    <dgm:pt modelId="{877C02DD-DCFD-46F4-B8DB-DD49E2D707C4}">
      <dgm:prSet phldrT="[Text]" phldr="1"/>
      <dgm:spPr/>
      <dgm:t>
        <a:bodyPr/>
        <a:lstStyle/>
        <a:p>
          <a:endParaRPr lang="en-US" sz="2000"/>
        </a:p>
      </dgm:t>
    </dgm:pt>
    <dgm:pt modelId="{F7FC4799-848A-447C-A28A-4B8AA303AADE}" type="parTrans" cxnId="{2311DDFA-8AEF-4B7B-B041-788881401D16}">
      <dgm:prSet/>
      <dgm:spPr/>
      <dgm:t>
        <a:bodyPr/>
        <a:lstStyle/>
        <a:p>
          <a:endParaRPr lang="en-US" sz="2000"/>
        </a:p>
      </dgm:t>
    </dgm:pt>
    <dgm:pt modelId="{CB356269-F220-43EF-A882-1E708C5EE36E}" type="sibTrans" cxnId="{2311DDFA-8AEF-4B7B-B041-788881401D16}">
      <dgm:prSet/>
      <dgm:spPr/>
      <dgm:t>
        <a:bodyPr/>
        <a:lstStyle/>
        <a:p>
          <a:endParaRPr lang="en-US" sz="2000"/>
        </a:p>
      </dgm:t>
    </dgm:pt>
    <dgm:pt modelId="{C6E3C642-023C-452A-A3BC-DB9D8FD0E031}">
      <dgm:prSet phldrT="[Text]" phldr="1"/>
      <dgm:spPr/>
      <dgm:t>
        <a:bodyPr/>
        <a:lstStyle/>
        <a:p>
          <a:endParaRPr lang="en-US" sz="2000"/>
        </a:p>
      </dgm:t>
    </dgm:pt>
    <dgm:pt modelId="{EFB23337-2FCD-4AAC-873A-7C24F6F14804}" type="parTrans" cxnId="{16659D5F-6BE2-4B2A-8EC0-1971D094243E}">
      <dgm:prSet/>
      <dgm:spPr/>
      <dgm:t>
        <a:bodyPr/>
        <a:lstStyle/>
        <a:p>
          <a:endParaRPr lang="en-US" sz="2000"/>
        </a:p>
      </dgm:t>
    </dgm:pt>
    <dgm:pt modelId="{B809A7D6-1DC1-4E25-9D45-12E22C3C62DD}" type="sibTrans" cxnId="{16659D5F-6BE2-4B2A-8EC0-1971D094243E}">
      <dgm:prSet/>
      <dgm:spPr/>
      <dgm:t>
        <a:bodyPr/>
        <a:lstStyle/>
        <a:p>
          <a:endParaRPr lang="en-US" sz="2000"/>
        </a:p>
      </dgm:t>
    </dgm:pt>
    <dgm:pt modelId="{69C8779C-0E2B-4BED-9545-D4100F793854}">
      <dgm:prSet phldrT="[Text]" phldr="1"/>
      <dgm:spPr/>
      <dgm:t>
        <a:bodyPr/>
        <a:lstStyle/>
        <a:p>
          <a:endParaRPr lang="en-US" sz="2000"/>
        </a:p>
      </dgm:t>
    </dgm:pt>
    <dgm:pt modelId="{EBF32621-FC82-4467-9ADD-C8F1E9AD4C70}" type="parTrans" cxnId="{593A7597-0BE2-4BB8-9EA2-F4964607ECDC}">
      <dgm:prSet/>
      <dgm:spPr/>
      <dgm:t>
        <a:bodyPr/>
        <a:lstStyle/>
        <a:p>
          <a:endParaRPr lang="en-US" sz="2000"/>
        </a:p>
      </dgm:t>
    </dgm:pt>
    <dgm:pt modelId="{F1E873B4-EAB1-4F74-85D8-28734A2BE6DF}" type="sibTrans" cxnId="{593A7597-0BE2-4BB8-9EA2-F4964607ECDC}">
      <dgm:prSet/>
      <dgm:spPr/>
      <dgm:t>
        <a:bodyPr/>
        <a:lstStyle/>
        <a:p>
          <a:endParaRPr lang="en-US" sz="2000"/>
        </a:p>
      </dgm:t>
    </dgm:pt>
    <dgm:pt modelId="{D1A27D32-CE83-4858-84C0-2C79B59D0BFF}">
      <dgm:prSet phldrT="[Text]" custT="1"/>
      <dgm:spPr>
        <a:solidFill>
          <a:srgbClr val="B74900">
            <a:alpha val="50196"/>
          </a:srgbClr>
        </a:solidFill>
      </dgm:spPr>
      <dgm:t>
        <a:bodyPr/>
        <a:lstStyle/>
        <a:p>
          <a:r>
            <a:rPr lang="en-US" sz="1400" dirty="0"/>
            <a:t>Credential Attainment</a:t>
          </a:r>
        </a:p>
      </dgm:t>
    </dgm:pt>
    <dgm:pt modelId="{3DBBDE4C-FD63-47E1-A4FB-D27C54096CD8}" type="parTrans" cxnId="{0C73DA50-1E7C-4676-BBDC-BB2074BFEA75}">
      <dgm:prSet custT="1"/>
      <dgm:spPr/>
      <dgm:t>
        <a:bodyPr/>
        <a:lstStyle/>
        <a:p>
          <a:endParaRPr lang="en-US" sz="1400"/>
        </a:p>
      </dgm:t>
    </dgm:pt>
    <dgm:pt modelId="{75BFB890-55A4-45F3-B71F-7648C9449F0B}" type="sibTrans" cxnId="{0C73DA50-1E7C-4676-BBDC-BB2074BFEA75}">
      <dgm:prSet/>
      <dgm:spPr/>
      <dgm:t>
        <a:bodyPr/>
        <a:lstStyle/>
        <a:p>
          <a:endParaRPr lang="en-US" sz="2000"/>
        </a:p>
      </dgm:t>
    </dgm:pt>
    <dgm:pt modelId="{4F7E63F1-2017-4C52-842D-A2203A6BF39D}">
      <dgm:prSet phldrT="[Text]" custT="1"/>
      <dgm:spPr>
        <a:solidFill>
          <a:srgbClr val="B74900">
            <a:alpha val="50196"/>
          </a:srgbClr>
        </a:solidFill>
      </dgm:spPr>
      <dgm:t>
        <a:bodyPr/>
        <a:lstStyle/>
        <a:p>
          <a:r>
            <a:rPr lang="en-US" sz="1400" dirty="0"/>
            <a:t>Measurable Skill Gains</a:t>
          </a:r>
        </a:p>
      </dgm:t>
    </dgm:pt>
    <dgm:pt modelId="{4888C2C2-2169-4D95-A13A-EAFBACB076FE}" type="parTrans" cxnId="{73E00F2B-AE3B-4202-8D79-A8A134A2B5CA}">
      <dgm:prSet custT="1"/>
      <dgm:spPr/>
      <dgm:t>
        <a:bodyPr/>
        <a:lstStyle/>
        <a:p>
          <a:endParaRPr lang="en-US" sz="1400"/>
        </a:p>
      </dgm:t>
    </dgm:pt>
    <dgm:pt modelId="{EAABD4FC-6210-4BE5-9DC5-877D584F3C62}" type="sibTrans" cxnId="{73E00F2B-AE3B-4202-8D79-A8A134A2B5CA}">
      <dgm:prSet/>
      <dgm:spPr/>
      <dgm:t>
        <a:bodyPr/>
        <a:lstStyle/>
        <a:p>
          <a:endParaRPr lang="en-US" sz="2000"/>
        </a:p>
      </dgm:t>
    </dgm:pt>
    <dgm:pt modelId="{1D5A8E0B-AEA5-4C07-89FA-07C3BDDCB198}">
      <dgm:prSet phldrT="[Text]" custT="1"/>
      <dgm:spPr>
        <a:solidFill>
          <a:srgbClr val="B74900">
            <a:alpha val="50196"/>
          </a:srgbClr>
        </a:solidFill>
      </dgm:spPr>
      <dgm:t>
        <a:bodyPr/>
        <a:lstStyle/>
        <a:p>
          <a:r>
            <a:rPr lang="en-US" sz="1400"/>
            <a:t>Employment </a:t>
          </a:r>
          <a:r>
            <a:rPr lang="en-US" sz="1400" dirty="0"/>
            <a:t>Rate</a:t>
          </a:r>
        </a:p>
        <a:p>
          <a:r>
            <a:rPr lang="en-US" sz="1400" dirty="0"/>
            <a:t>4</a:t>
          </a:r>
          <a:r>
            <a:rPr lang="en-US" sz="1400" baseline="30000" dirty="0"/>
            <a:t>th</a:t>
          </a:r>
          <a:r>
            <a:rPr lang="en-US" sz="1400" dirty="0"/>
            <a:t> QTR After Exit</a:t>
          </a:r>
        </a:p>
      </dgm:t>
    </dgm:pt>
    <dgm:pt modelId="{0C3D8F15-2303-422C-BC26-D4B0CCBBB4C4}" type="parTrans" cxnId="{F70913D2-D92A-4E9C-BE62-719F7D7E730A}">
      <dgm:prSet/>
      <dgm:spPr/>
      <dgm:t>
        <a:bodyPr/>
        <a:lstStyle/>
        <a:p>
          <a:endParaRPr lang="en-US"/>
        </a:p>
      </dgm:t>
    </dgm:pt>
    <dgm:pt modelId="{7C34A008-BDA5-4CF4-8567-8757934AE12B}" type="sibTrans" cxnId="{F70913D2-D92A-4E9C-BE62-719F7D7E730A}">
      <dgm:prSet/>
      <dgm:spPr/>
      <dgm:t>
        <a:bodyPr/>
        <a:lstStyle/>
        <a:p>
          <a:endParaRPr lang="en-US"/>
        </a:p>
      </dgm:t>
    </dgm:pt>
    <dgm:pt modelId="{C307034C-1661-4FFB-AC9F-7EE32C0C634D}">
      <dgm:prSet phldrT="[Text]" custT="1"/>
      <dgm:spPr>
        <a:solidFill>
          <a:srgbClr val="B74900">
            <a:alpha val="50196"/>
          </a:srgbClr>
        </a:solidFill>
      </dgm:spPr>
      <dgm:t>
        <a:bodyPr/>
        <a:lstStyle/>
        <a:p>
          <a:r>
            <a:rPr lang="en-US" sz="1400" dirty="0"/>
            <a:t>Effectiveness in Serving Employers</a:t>
          </a:r>
        </a:p>
      </dgm:t>
    </dgm:pt>
    <dgm:pt modelId="{43AF98C6-B806-45EE-9934-774034F5DFA3}" type="parTrans" cxnId="{518F6599-4A6A-465D-832D-4674599127B3}">
      <dgm:prSet/>
      <dgm:spPr/>
      <dgm:t>
        <a:bodyPr/>
        <a:lstStyle/>
        <a:p>
          <a:endParaRPr lang="en-US"/>
        </a:p>
      </dgm:t>
    </dgm:pt>
    <dgm:pt modelId="{99EDA0E8-7A86-45A4-BA26-461BF5FA4FD8}" type="sibTrans" cxnId="{518F6599-4A6A-465D-832D-4674599127B3}">
      <dgm:prSet/>
      <dgm:spPr/>
      <dgm:t>
        <a:bodyPr/>
        <a:lstStyle/>
        <a:p>
          <a:endParaRPr lang="en-US"/>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1" qsCatId="simple" csTypeId="urn:microsoft.com/office/officeart/2005/8/colors/accent1_2#3" csCatId="accent1" phldr="1"/>
      <dgm:spPr/>
      <dgm:t>
        <a:bodyPr/>
        <a:lstStyle/>
        <a:p>
          <a:endParaRPr lang="en-US"/>
        </a:p>
      </dgm:t>
    </dgm:pt>
    <dgm:pt modelId="{66D91055-CC85-4CD9-B401-0A8438C3C15E}">
      <dgm:prSet phldrT="[Text]"/>
      <dgm:spPr/>
      <dgm:t>
        <a:bodyPr/>
        <a:lstStyle/>
        <a:p>
          <a:r>
            <a:rPr lang="en-US" b="1" dirty="0"/>
            <a:t>Calculation/Methodology:</a:t>
          </a:r>
          <a:endParaRPr lang="en-US"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Number of participants exited during reporting period and who are employed (or Youth in education or training) in 2</a:t>
          </a:r>
          <a:r>
            <a:rPr lang="en-US" sz="2500" baseline="30000" dirty="0">
              <a:solidFill>
                <a:srgbClr val="893700"/>
              </a:solidFill>
            </a:rPr>
            <a:t>nd</a:t>
          </a:r>
          <a:r>
            <a:rPr lang="en-US" sz="2500" dirty="0">
              <a:solidFill>
                <a:srgbClr val="893700"/>
              </a:solidFill>
            </a:rPr>
            <a:t> quarter after exit</a:t>
          </a:r>
          <a:r>
            <a:rPr lang="en-US" sz="2500" u="sng" dirty="0">
              <a:solidFill>
                <a:srgbClr val="893700"/>
              </a:solidFill>
            </a:rPr>
            <a:t> DIVIDED </a:t>
          </a:r>
          <a:r>
            <a:rPr lang="en-US" sz="2500" dirty="0">
              <a:solidFill>
                <a:srgbClr val="893700"/>
              </a:solidFill>
            </a:rPr>
            <a:t>by number of participants who exited during reporting period.</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0FC3833D-FF82-4F41-B78E-032EABE89036}">
      <dgm:prSet custT="1"/>
      <dgm:spPr/>
      <dgm:t>
        <a:bodyPr/>
        <a:lstStyle/>
        <a:p>
          <a:pPr>
            <a:buFont typeface="Wingdings" panose="05000000000000000000" pitchFamily="2" charset="2"/>
            <a:buChar char="ü"/>
          </a:pPr>
          <a:r>
            <a:rPr lang="en-US" sz="2400" dirty="0">
              <a:solidFill>
                <a:schemeClr val="accent1">
                  <a:lumMod val="75000"/>
                </a:schemeClr>
              </a:solidFill>
            </a:rPr>
            <a:t>Participants who exit during the reporting period for any of the reasons listed in the Exclusions from Performance are not included in the measure.</a:t>
          </a:r>
        </a:p>
      </dgm:t>
    </dgm:pt>
    <dgm:pt modelId="{436501A5-7B15-4DCB-B9AA-322C1B756B0F}" type="parTrans" cxnId="{287485B3-18EA-4CB0-B266-F70A6704A176}">
      <dgm:prSet/>
      <dgm:spPr/>
      <dgm:t>
        <a:bodyPr/>
        <a:lstStyle/>
        <a:p>
          <a:endParaRPr lang="en-US"/>
        </a:p>
      </dgm:t>
    </dgm:pt>
    <dgm:pt modelId="{061B16E3-B1B9-474D-98B2-41896C549AE7}" type="sibTrans" cxnId="{287485B3-18EA-4CB0-B266-F70A6704A176}">
      <dgm:prSet/>
      <dgm:spPr/>
      <dgm:t>
        <a:bodyPr/>
        <a:lstStyle/>
        <a:p>
          <a:endParaRPr lang="en-US"/>
        </a:p>
      </dgm:t>
    </dgm:pt>
    <dgm:pt modelId="{7B045033-9084-4606-BF18-2439AF751B01}">
      <dgm:prSet custT="1"/>
      <dgm:spPr/>
      <dgm:t>
        <a:bodyPr/>
        <a:lstStyle/>
        <a:p>
          <a:pPr>
            <a:buFont typeface="Wingdings" panose="05000000000000000000" pitchFamily="2" charset="2"/>
            <a:buChar char="ü"/>
          </a:pPr>
          <a:r>
            <a:rPr lang="en-US" sz="2400" dirty="0">
              <a:solidFill>
                <a:srgbClr val="893700"/>
              </a:solidFill>
            </a:rPr>
            <a:t>Supplemental wage information is allowed to verify employment.</a:t>
          </a:r>
        </a:p>
      </dgm:t>
    </dgm:pt>
    <dgm:pt modelId="{9F6416E7-2193-407B-840A-EE832D61F265}" type="parTrans" cxnId="{D7A8EA67-FC2A-40C0-AB08-8B4AD7A1106F}">
      <dgm:prSet/>
      <dgm:spPr/>
    </dgm:pt>
    <dgm:pt modelId="{17DA9751-5EFA-4EC8-918A-B9610FD48118}" type="sibTrans" cxnId="{D7A8EA67-FC2A-40C0-AB08-8B4AD7A1106F}">
      <dgm:prSet/>
      <dgm:spPr/>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dgm:presLayoutVars>
          <dgm:bulletEnabled val="1"/>
        </dgm:presLayoutVars>
      </dgm:prSet>
      <dgm:spPr/>
    </dgm:pt>
  </dgm:ptLst>
  <dgm:cxnLst>
    <dgm:cxn modelId="{D7A8EA67-FC2A-40C0-AB08-8B4AD7A1106F}" srcId="{B264A39A-30BC-402C-9852-59DC4F67C6D2}" destId="{7B045033-9084-4606-BF18-2439AF751B01}" srcOrd="0" destOrd="0" parTransId="{9F6416E7-2193-407B-840A-EE832D61F265}" sibTransId="{17DA9751-5EFA-4EC8-918A-B9610FD48118}"/>
    <dgm:cxn modelId="{E04EE172-05D4-4938-8E92-97ADE03FB5A5}" srcId="{224B594E-8210-49B3-A0B6-6B8118C1909D}" destId="{66D91055-CC85-4CD9-B401-0A8438C3C15E}" srcOrd="0" destOrd="0" parTransId="{63663836-0AED-45A9-833F-B2CC26ECBC51}" sibTransId="{C92B58D5-BDA2-44F2-84AB-6A47191952C5}"/>
    <dgm:cxn modelId="{287485B3-18EA-4CB0-B266-F70A6704A176}" srcId="{B264A39A-30BC-402C-9852-59DC4F67C6D2}" destId="{0FC3833D-FF82-4F41-B78E-032EABE89036}" srcOrd="1" destOrd="0" parTransId="{436501A5-7B15-4DCB-B9AA-322C1B756B0F}" sibTransId="{061B16E3-B1B9-474D-98B2-41896C549AE7}"/>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BC6366C2-FF88-48BF-A4D4-E804C4E679E7}" type="presOf" srcId="{0FC3833D-FF82-4F41-B78E-032EABE89036}" destId="{FB057B31-6EF5-4F46-9FDC-9D792E3706CA}" srcOrd="0" destOrd="2" presId="urn:microsoft.com/office/officeart/2005/8/layout/hList1"/>
    <dgm:cxn modelId="{135366CD-075E-42F8-A16E-39086C406360}" type="presOf" srcId="{66D91055-CC85-4CD9-B401-0A8438C3C15E}" destId="{59C7040B-9049-4EAE-B896-B915FFC7D4EE}" srcOrd="0" destOrd="0" presId="urn:microsoft.com/office/officeart/2005/8/layout/hList1"/>
    <dgm:cxn modelId="{CC1FAEDE-56C0-4DE1-947F-D8AB273F60A7}" type="presOf" srcId="{7B045033-9084-4606-BF18-2439AF751B01}" destId="{FB057B31-6EF5-4F46-9FDC-9D792E3706CA}" srcOrd="0" destOrd="1"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3" qsCatId="simple" csTypeId="urn:microsoft.com/office/officeart/2005/8/colors/accent1_2#4"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alpha val="50196"/>
          </a:srgbClr>
        </a:solidFill>
      </dgm:spPr>
      <dgm:t>
        <a:bodyPr/>
        <a:lstStyle/>
        <a:p>
          <a:r>
            <a:rPr lang="en-US" sz="1050"/>
            <a:t>Employment </a:t>
          </a:r>
          <a:r>
            <a:rPr lang="en-US" sz="1050" dirty="0"/>
            <a:t>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4" qsCatId="simple" csTypeId="urn:microsoft.com/office/officeart/2005/8/colors/accent1_2#5" csCatId="accent1" phldr="1"/>
      <dgm:spPr/>
      <dgm:t>
        <a:bodyPr/>
        <a:lstStyle/>
        <a:p>
          <a:endParaRPr lang="en-US"/>
        </a:p>
      </dgm:t>
    </dgm:pt>
    <dgm:pt modelId="{1A836AA7-4DB0-486A-B9D9-5FC034FE7C54}">
      <dgm:prSet phldrT="[Text]" custT="1"/>
      <dgm:spPr/>
      <dgm:t>
        <a:bodyPr/>
        <a:lstStyle/>
        <a:p>
          <a:r>
            <a:rPr lang="en-US" sz="1600" dirty="0"/>
            <a:t>Six Core Measures</a:t>
          </a:r>
        </a:p>
      </dgm:t>
    </dgm:pt>
    <dgm:pt modelId="{B3913098-3DD3-4D70-9447-1137AF1F54C0}" type="parTrans" cxnId="{8BCF09A9-116B-4704-BECD-52D9F3724FC9}">
      <dgm:prSet/>
      <dgm:spPr/>
      <dgm:t>
        <a:bodyPr/>
        <a:lstStyle/>
        <a:p>
          <a:endParaRPr lang="en-US" sz="2000"/>
        </a:p>
      </dgm:t>
    </dgm:pt>
    <dgm:pt modelId="{A6CF7623-F980-4394-86FE-4B9848775461}" type="sibTrans" cxnId="{8BCF09A9-116B-4704-BECD-52D9F3724FC9}">
      <dgm:prSet/>
      <dgm:spPr/>
      <dgm:t>
        <a:bodyPr/>
        <a:lstStyle/>
        <a:p>
          <a:endParaRPr lang="en-US" sz="2000"/>
        </a:p>
      </dgm:t>
    </dgm:pt>
    <dgm:pt modelId="{BDD38EFE-6B73-446F-A60B-9F293A02289C}">
      <dgm:prSet phldrT="[Text]" custT="1"/>
      <dgm:spPr>
        <a:solidFill>
          <a:srgbClr val="B74900">
            <a:alpha val="50196"/>
          </a:srgbClr>
        </a:solidFill>
      </dgm:spPr>
      <dgm:t>
        <a:bodyPr/>
        <a:lstStyle/>
        <a:p>
          <a:r>
            <a:rPr lang="en-US" sz="1400" dirty="0"/>
            <a:t>Employment Rate</a:t>
          </a:r>
        </a:p>
        <a:p>
          <a:r>
            <a:rPr lang="en-US" sz="1400" dirty="0"/>
            <a:t>2</a:t>
          </a:r>
          <a:r>
            <a:rPr lang="en-US" sz="1400" baseline="30000" dirty="0"/>
            <a:t>nd</a:t>
          </a:r>
          <a:r>
            <a:rPr lang="en-US" sz="1400" dirty="0"/>
            <a:t> QTR After Exit</a:t>
          </a:r>
        </a:p>
      </dgm:t>
    </dgm:pt>
    <dgm:pt modelId="{2A974F3E-C876-4448-AA05-AC193F9861B3}" type="parTrans" cxnId="{367A84FF-45F6-40DA-A1BC-0247F14F22AA}">
      <dgm:prSet custT="1"/>
      <dgm:spPr/>
      <dgm:t>
        <a:bodyPr/>
        <a:lstStyle/>
        <a:p>
          <a:endParaRPr lang="en-US" sz="1400"/>
        </a:p>
      </dgm:t>
    </dgm:pt>
    <dgm:pt modelId="{C72412BF-15DD-4780-9BD4-FC6C3DB5AAD1}" type="sibTrans" cxnId="{367A84FF-45F6-40DA-A1BC-0247F14F22AA}">
      <dgm:prSet/>
      <dgm:spPr/>
      <dgm:t>
        <a:bodyPr/>
        <a:lstStyle/>
        <a:p>
          <a:endParaRPr lang="en-US" sz="2000"/>
        </a:p>
      </dgm:t>
    </dgm:pt>
    <dgm:pt modelId="{5069313C-B700-4043-9A36-72DC4280C51C}">
      <dgm:prSet phldrT="[Text]" custT="1"/>
      <dgm:spPr>
        <a:solidFill>
          <a:srgbClr val="B74900">
            <a:alpha val="50196"/>
          </a:srgbClr>
        </a:solidFill>
      </dgm:spPr>
      <dgm:t>
        <a:bodyPr/>
        <a:lstStyle/>
        <a:p>
          <a:r>
            <a:rPr lang="en-US" sz="1400" dirty="0"/>
            <a:t>Median Earnings</a:t>
          </a:r>
        </a:p>
      </dgm:t>
    </dgm:pt>
    <dgm:pt modelId="{72DAF511-FA87-4DD9-A75B-ACAD79C6C651}" type="parTrans" cxnId="{82B2E5A3-58A7-47E2-BD75-F8F9D9A6F5A1}">
      <dgm:prSet custT="1"/>
      <dgm:spPr/>
      <dgm:t>
        <a:bodyPr/>
        <a:lstStyle/>
        <a:p>
          <a:endParaRPr lang="en-US" sz="1400"/>
        </a:p>
      </dgm:t>
    </dgm:pt>
    <dgm:pt modelId="{EA7E85D5-86B3-43C1-B7A0-1218E95D94CD}" type="sibTrans" cxnId="{82B2E5A3-58A7-47E2-BD75-F8F9D9A6F5A1}">
      <dgm:prSet/>
      <dgm:spPr/>
      <dgm:t>
        <a:bodyPr/>
        <a:lstStyle/>
        <a:p>
          <a:endParaRPr lang="en-US" sz="2000"/>
        </a:p>
      </dgm:t>
    </dgm:pt>
    <dgm:pt modelId="{62E5A2A7-6D3F-4EF0-B057-197AEDCA3013}">
      <dgm:prSet phldrT="[Text]" phldr="1"/>
      <dgm:spPr/>
      <dgm:t>
        <a:bodyPr/>
        <a:lstStyle/>
        <a:p>
          <a:endParaRPr lang="en-US" sz="2000"/>
        </a:p>
      </dgm:t>
    </dgm:pt>
    <dgm:pt modelId="{A85FFC1C-2673-42C6-90BA-08BD6C585597}" type="parTrans" cxnId="{8AF194F3-D937-46D4-86B2-7F2F0955F2CB}">
      <dgm:prSet/>
      <dgm:spPr/>
      <dgm:t>
        <a:bodyPr/>
        <a:lstStyle/>
        <a:p>
          <a:endParaRPr lang="en-US" sz="2000"/>
        </a:p>
      </dgm:t>
    </dgm:pt>
    <dgm:pt modelId="{9433BB69-01FF-4E62-857C-A124881A47FC}" type="sibTrans" cxnId="{8AF194F3-D937-46D4-86B2-7F2F0955F2CB}">
      <dgm:prSet/>
      <dgm:spPr/>
      <dgm:t>
        <a:bodyPr/>
        <a:lstStyle/>
        <a:p>
          <a:endParaRPr lang="en-US" sz="2000"/>
        </a:p>
      </dgm:t>
    </dgm:pt>
    <dgm:pt modelId="{DF420942-D1C8-44D0-A90A-45FEEBF50C87}">
      <dgm:prSet phldrT="[Text]" phldr="1"/>
      <dgm:spPr/>
      <dgm:t>
        <a:bodyPr/>
        <a:lstStyle/>
        <a:p>
          <a:endParaRPr lang="en-US" sz="2000"/>
        </a:p>
      </dgm:t>
    </dgm:pt>
    <dgm:pt modelId="{1A5ED3F0-73CC-4E44-A375-C3290D8AD576}" type="parTrans" cxnId="{E2AC7586-C31B-4665-B8F5-5421F2CF827A}">
      <dgm:prSet/>
      <dgm:spPr/>
      <dgm:t>
        <a:bodyPr/>
        <a:lstStyle/>
        <a:p>
          <a:endParaRPr lang="en-US" sz="2000"/>
        </a:p>
      </dgm:t>
    </dgm:pt>
    <dgm:pt modelId="{94677B97-5907-42FF-82E6-CDAEED39B357}" type="sibTrans" cxnId="{E2AC7586-C31B-4665-B8F5-5421F2CF827A}">
      <dgm:prSet/>
      <dgm:spPr/>
      <dgm:t>
        <a:bodyPr/>
        <a:lstStyle/>
        <a:p>
          <a:endParaRPr lang="en-US" sz="2000"/>
        </a:p>
      </dgm:t>
    </dgm:pt>
    <dgm:pt modelId="{51248389-F45E-46EB-A0D4-7CF1065A2AAC}">
      <dgm:prSet phldrT="[Text]" phldr="1"/>
      <dgm:spPr/>
      <dgm:t>
        <a:bodyPr/>
        <a:lstStyle/>
        <a:p>
          <a:endParaRPr lang="en-US" sz="2000"/>
        </a:p>
      </dgm:t>
    </dgm:pt>
    <dgm:pt modelId="{FA6ADE9A-3FEA-4E46-9108-3A736BC66367}" type="parTrans" cxnId="{DAEA3330-AA4B-4281-8EA4-140187DC8AE7}">
      <dgm:prSet/>
      <dgm:spPr/>
      <dgm:t>
        <a:bodyPr/>
        <a:lstStyle/>
        <a:p>
          <a:endParaRPr lang="en-US" sz="2000"/>
        </a:p>
      </dgm:t>
    </dgm:pt>
    <dgm:pt modelId="{347904D6-0104-41A1-8182-AB45166E85EC}" type="sibTrans" cxnId="{DAEA3330-AA4B-4281-8EA4-140187DC8AE7}">
      <dgm:prSet/>
      <dgm:spPr/>
      <dgm:t>
        <a:bodyPr/>
        <a:lstStyle/>
        <a:p>
          <a:endParaRPr lang="en-US" sz="2000"/>
        </a:p>
      </dgm:t>
    </dgm:pt>
    <dgm:pt modelId="{877C02DD-DCFD-46F4-B8DB-DD49E2D707C4}">
      <dgm:prSet phldrT="[Text]" phldr="1"/>
      <dgm:spPr/>
      <dgm:t>
        <a:bodyPr/>
        <a:lstStyle/>
        <a:p>
          <a:endParaRPr lang="en-US" sz="2000"/>
        </a:p>
      </dgm:t>
    </dgm:pt>
    <dgm:pt modelId="{F7FC4799-848A-447C-A28A-4B8AA303AADE}" type="parTrans" cxnId="{2311DDFA-8AEF-4B7B-B041-788881401D16}">
      <dgm:prSet/>
      <dgm:spPr/>
      <dgm:t>
        <a:bodyPr/>
        <a:lstStyle/>
        <a:p>
          <a:endParaRPr lang="en-US" sz="2000"/>
        </a:p>
      </dgm:t>
    </dgm:pt>
    <dgm:pt modelId="{CB356269-F220-43EF-A882-1E708C5EE36E}" type="sibTrans" cxnId="{2311DDFA-8AEF-4B7B-B041-788881401D16}">
      <dgm:prSet/>
      <dgm:spPr/>
      <dgm:t>
        <a:bodyPr/>
        <a:lstStyle/>
        <a:p>
          <a:endParaRPr lang="en-US" sz="2000"/>
        </a:p>
      </dgm:t>
    </dgm:pt>
    <dgm:pt modelId="{C6E3C642-023C-452A-A3BC-DB9D8FD0E031}">
      <dgm:prSet phldrT="[Text]" phldr="1"/>
      <dgm:spPr/>
      <dgm:t>
        <a:bodyPr/>
        <a:lstStyle/>
        <a:p>
          <a:endParaRPr lang="en-US" sz="2000"/>
        </a:p>
      </dgm:t>
    </dgm:pt>
    <dgm:pt modelId="{EFB23337-2FCD-4AAC-873A-7C24F6F14804}" type="parTrans" cxnId="{16659D5F-6BE2-4B2A-8EC0-1971D094243E}">
      <dgm:prSet/>
      <dgm:spPr/>
      <dgm:t>
        <a:bodyPr/>
        <a:lstStyle/>
        <a:p>
          <a:endParaRPr lang="en-US" sz="2000"/>
        </a:p>
      </dgm:t>
    </dgm:pt>
    <dgm:pt modelId="{B809A7D6-1DC1-4E25-9D45-12E22C3C62DD}" type="sibTrans" cxnId="{16659D5F-6BE2-4B2A-8EC0-1971D094243E}">
      <dgm:prSet/>
      <dgm:spPr/>
      <dgm:t>
        <a:bodyPr/>
        <a:lstStyle/>
        <a:p>
          <a:endParaRPr lang="en-US" sz="2000"/>
        </a:p>
      </dgm:t>
    </dgm:pt>
    <dgm:pt modelId="{69C8779C-0E2B-4BED-9545-D4100F793854}">
      <dgm:prSet phldrT="[Text]" phldr="1"/>
      <dgm:spPr/>
      <dgm:t>
        <a:bodyPr/>
        <a:lstStyle/>
        <a:p>
          <a:endParaRPr lang="en-US" sz="2000"/>
        </a:p>
      </dgm:t>
    </dgm:pt>
    <dgm:pt modelId="{EBF32621-FC82-4467-9ADD-C8F1E9AD4C70}" type="parTrans" cxnId="{593A7597-0BE2-4BB8-9EA2-F4964607ECDC}">
      <dgm:prSet/>
      <dgm:spPr/>
      <dgm:t>
        <a:bodyPr/>
        <a:lstStyle/>
        <a:p>
          <a:endParaRPr lang="en-US" sz="2000"/>
        </a:p>
      </dgm:t>
    </dgm:pt>
    <dgm:pt modelId="{F1E873B4-EAB1-4F74-85D8-28734A2BE6DF}" type="sibTrans" cxnId="{593A7597-0BE2-4BB8-9EA2-F4964607ECDC}">
      <dgm:prSet/>
      <dgm:spPr/>
      <dgm:t>
        <a:bodyPr/>
        <a:lstStyle/>
        <a:p>
          <a:endParaRPr lang="en-US" sz="2000"/>
        </a:p>
      </dgm:t>
    </dgm:pt>
    <dgm:pt modelId="{D1A27D32-CE83-4858-84C0-2C79B59D0BFF}">
      <dgm:prSet phldrT="[Text]" custT="1"/>
      <dgm:spPr>
        <a:solidFill>
          <a:srgbClr val="B74900">
            <a:alpha val="50196"/>
          </a:srgbClr>
        </a:solidFill>
      </dgm:spPr>
      <dgm:t>
        <a:bodyPr/>
        <a:lstStyle/>
        <a:p>
          <a:r>
            <a:rPr lang="en-US" sz="1400" dirty="0"/>
            <a:t>Credential Attainment</a:t>
          </a:r>
        </a:p>
      </dgm:t>
    </dgm:pt>
    <dgm:pt modelId="{3DBBDE4C-FD63-47E1-A4FB-D27C54096CD8}" type="parTrans" cxnId="{0C73DA50-1E7C-4676-BBDC-BB2074BFEA75}">
      <dgm:prSet custT="1"/>
      <dgm:spPr/>
      <dgm:t>
        <a:bodyPr/>
        <a:lstStyle/>
        <a:p>
          <a:endParaRPr lang="en-US" sz="1400"/>
        </a:p>
      </dgm:t>
    </dgm:pt>
    <dgm:pt modelId="{75BFB890-55A4-45F3-B71F-7648C9449F0B}" type="sibTrans" cxnId="{0C73DA50-1E7C-4676-BBDC-BB2074BFEA75}">
      <dgm:prSet/>
      <dgm:spPr/>
      <dgm:t>
        <a:bodyPr/>
        <a:lstStyle/>
        <a:p>
          <a:endParaRPr lang="en-US" sz="2000"/>
        </a:p>
      </dgm:t>
    </dgm:pt>
    <dgm:pt modelId="{4F7E63F1-2017-4C52-842D-A2203A6BF39D}">
      <dgm:prSet phldrT="[Text]" custT="1"/>
      <dgm:spPr>
        <a:solidFill>
          <a:srgbClr val="B74900">
            <a:alpha val="50196"/>
          </a:srgbClr>
        </a:solidFill>
      </dgm:spPr>
      <dgm:t>
        <a:bodyPr/>
        <a:lstStyle/>
        <a:p>
          <a:r>
            <a:rPr lang="en-US" sz="1400" dirty="0"/>
            <a:t>Measurable Skill Gains</a:t>
          </a:r>
        </a:p>
      </dgm:t>
    </dgm:pt>
    <dgm:pt modelId="{4888C2C2-2169-4D95-A13A-EAFBACB076FE}" type="parTrans" cxnId="{73E00F2B-AE3B-4202-8D79-A8A134A2B5CA}">
      <dgm:prSet custT="1"/>
      <dgm:spPr/>
      <dgm:t>
        <a:bodyPr/>
        <a:lstStyle/>
        <a:p>
          <a:endParaRPr lang="en-US" sz="1400"/>
        </a:p>
      </dgm:t>
    </dgm:pt>
    <dgm:pt modelId="{EAABD4FC-6210-4BE5-9DC5-877D584F3C62}" type="sibTrans" cxnId="{73E00F2B-AE3B-4202-8D79-A8A134A2B5CA}">
      <dgm:prSet/>
      <dgm:spPr/>
      <dgm:t>
        <a:bodyPr/>
        <a:lstStyle/>
        <a:p>
          <a:endParaRPr lang="en-US" sz="2000"/>
        </a:p>
      </dgm:t>
    </dgm:pt>
    <dgm:pt modelId="{1D5A8E0B-AEA5-4C07-89FA-07C3BDDCB198}">
      <dgm:prSet phldrT="[Text]" custT="1"/>
      <dgm:spPr>
        <a:solidFill>
          <a:srgbClr val="B74900"/>
        </a:solidFill>
      </dgm:spPr>
      <dgm:t>
        <a:bodyPr/>
        <a:lstStyle/>
        <a:p>
          <a:r>
            <a:rPr lang="en-US" sz="1400"/>
            <a:t>Employment </a:t>
          </a:r>
          <a:r>
            <a:rPr lang="en-US" sz="1400" dirty="0"/>
            <a:t>Rate</a:t>
          </a:r>
        </a:p>
        <a:p>
          <a:r>
            <a:rPr lang="en-US" sz="1400" dirty="0"/>
            <a:t>4</a:t>
          </a:r>
          <a:r>
            <a:rPr lang="en-US" sz="1400" baseline="30000" dirty="0"/>
            <a:t>th</a:t>
          </a:r>
          <a:r>
            <a:rPr lang="en-US" sz="1400" dirty="0"/>
            <a:t> QTR After Exit</a:t>
          </a:r>
        </a:p>
      </dgm:t>
    </dgm:pt>
    <dgm:pt modelId="{0C3D8F15-2303-422C-BC26-D4B0CCBBB4C4}" type="parTrans" cxnId="{F70913D2-D92A-4E9C-BE62-719F7D7E730A}">
      <dgm:prSet/>
      <dgm:spPr/>
      <dgm:t>
        <a:bodyPr/>
        <a:lstStyle/>
        <a:p>
          <a:endParaRPr lang="en-US"/>
        </a:p>
      </dgm:t>
    </dgm:pt>
    <dgm:pt modelId="{7C34A008-BDA5-4CF4-8567-8757934AE12B}" type="sibTrans" cxnId="{F70913D2-D92A-4E9C-BE62-719F7D7E730A}">
      <dgm:prSet/>
      <dgm:spPr/>
      <dgm:t>
        <a:bodyPr/>
        <a:lstStyle/>
        <a:p>
          <a:endParaRPr lang="en-US"/>
        </a:p>
      </dgm:t>
    </dgm:pt>
    <dgm:pt modelId="{C307034C-1661-4FFB-AC9F-7EE32C0C634D}">
      <dgm:prSet phldrT="[Text]" custT="1"/>
      <dgm:spPr>
        <a:solidFill>
          <a:srgbClr val="B74900">
            <a:alpha val="50196"/>
          </a:srgbClr>
        </a:solidFill>
      </dgm:spPr>
      <dgm:t>
        <a:bodyPr/>
        <a:lstStyle/>
        <a:p>
          <a:r>
            <a:rPr lang="en-US" sz="1400" dirty="0"/>
            <a:t>Effectiveness in Serving Employers</a:t>
          </a:r>
        </a:p>
      </dgm:t>
    </dgm:pt>
    <dgm:pt modelId="{43AF98C6-B806-45EE-9934-774034F5DFA3}" type="parTrans" cxnId="{518F6599-4A6A-465D-832D-4674599127B3}">
      <dgm:prSet/>
      <dgm:spPr/>
      <dgm:t>
        <a:bodyPr/>
        <a:lstStyle/>
        <a:p>
          <a:endParaRPr lang="en-US"/>
        </a:p>
      </dgm:t>
    </dgm:pt>
    <dgm:pt modelId="{99EDA0E8-7A86-45A4-BA26-461BF5FA4FD8}" type="sibTrans" cxnId="{518F6599-4A6A-465D-832D-4674599127B3}">
      <dgm:prSet/>
      <dgm:spPr/>
      <dgm:t>
        <a:bodyPr/>
        <a:lstStyle/>
        <a:p>
          <a:endParaRPr lang="en-US"/>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24B594E-8210-49B3-A0B6-6B8118C1909D}" type="doc">
      <dgm:prSet loTypeId="urn:microsoft.com/office/officeart/2005/8/layout/hList1" loCatId="list" qsTypeId="urn:microsoft.com/office/officeart/2005/8/quickstyle/simple1#4" qsCatId="simple" csTypeId="urn:microsoft.com/office/officeart/2005/8/colors/accent1_2#12" csCatId="accent1" phldr="1"/>
      <dgm:spPr/>
      <dgm:t>
        <a:bodyPr/>
        <a:lstStyle/>
        <a:p>
          <a:endParaRPr lang="en-US"/>
        </a:p>
      </dgm:t>
    </dgm:pt>
    <dgm:pt modelId="{66D91055-CC85-4CD9-B401-0A8438C3C15E}">
      <dgm:prSet phldrT="[Text]"/>
      <dgm:spPr/>
      <dgm:t>
        <a:bodyPr/>
        <a:lstStyle/>
        <a:p>
          <a:r>
            <a:rPr lang="en-US" b="1" dirty="0"/>
            <a:t>Calculation/Methodology:</a:t>
          </a:r>
          <a:endParaRPr lang="en-US" dirty="0"/>
        </a:p>
      </dgm:t>
    </dgm:pt>
    <dgm:pt modelId="{63663836-0AED-45A9-833F-B2CC26ECBC51}" type="parTrans" cxnId="{E04EE172-05D4-4938-8E92-97ADE03FB5A5}">
      <dgm:prSet/>
      <dgm:spPr/>
      <dgm:t>
        <a:bodyPr/>
        <a:lstStyle/>
        <a:p>
          <a:endParaRPr lang="en-US"/>
        </a:p>
      </dgm:t>
    </dgm:pt>
    <dgm:pt modelId="{C92B58D5-BDA2-44F2-84AB-6A47191952C5}" type="sibTrans" cxnId="{E04EE172-05D4-4938-8E92-97ADE03FB5A5}">
      <dgm:prSet/>
      <dgm:spPr/>
      <dgm:t>
        <a:bodyPr/>
        <a:lstStyle/>
        <a:p>
          <a:endParaRPr lang="en-US"/>
        </a:p>
      </dgm:t>
    </dgm:pt>
    <dgm:pt modelId="{B264A39A-30BC-402C-9852-59DC4F67C6D2}">
      <dgm:prSet phldrT="[Text]"/>
      <dgm:spPr/>
      <dgm:t>
        <a:bodyPr/>
        <a:lstStyle/>
        <a:p>
          <a:r>
            <a:rPr lang="en-US" sz="2500" dirty="0">
              <a:solidFill>
                <a:srgbClr val="893700"/>
              </a:solidFill>
            </a:rPr>
            <a:t>Number of participants exited during reporting period and who are employed (or Youth in education or training) in 4</a:t>
          </a:r>
          <a:r>
            <a:rPr lang="en-US" sz="2500" baseline="30000" dirty="0">
              <a:solidFill>
                <a:srgbClr val="893700"/>
              </a:solidFill>
            </a:rPr>
            <a:t>th</a:t>
          </a:r>
          <a:r>
            <a:rPr lang="en-US" sz="2500" dirty="0">
              <a:solidFill>
                <a:srgbClr val="893700"/>
              </a:solidFill>
            </a:rPr>
            <a:t> quarter after exit</a:t>
          </a:r>
          <a:r>
            <a:rPr lang="en-US" sz="2500" u="sng" dirty="0">
              <a:solidFill>
                <a:srgbClr val="893700"/>
              </a:solidFill>
            </a:rPr>
            <a:t> DIVIDED </a:t>
          </a:r>
          <a:r>
            <a:rPr lang="en-US" sz="2500" dirty="0">
              <a:solidFill>
                <a:srgbClr val="893700"/>
              </a:solidFill>
            </a:rPr>
            <a:t>by number of participants who exited during reporting period.</a:t>
          </a:r>
          <a:endParaRPr lang="en-US" sz="2500" dirty="0"/>
        </a:p>
      </dgm:t>
    </dgm:pt>
    <dgm:pt modelId="{FFAC2CA0-4C57-4BA4-930F-8C6889C15D99}" type="parTrans" cxnId="{B606B3FD-DC44-4775-AD54-2631CCFBBFAF}">
      <dgm:prSet/>
      <dgm:spPr/>
      <dgm:t>
        <a:bodyPr/>
        <a:lstStyle/>
        <a:p>
          <a:endParaRPr lang="en-US"/>
        </a:p>
      </dgm:t>
    </dgm:pt>
    <dgm:pt modelId="{17A9F0BF-1A48-48EB-A566-63CFF53D9F33}" type="sibTrans" cxnId="{B606B3FD-DC44-4775-AD54-2631CCFBBFAF}">
      <dgm:prSet/>
      <dgm:spPr/>
      <dgm:t>
        <a:bodyPr/>
        <a:lstStyle/>
        <a:p>
          <a:endParaRPr lang="en-US"/>
        </a:p>
      </dgm:t>
    </dgm:pt>
    <dgm:pt modelId="{0FC3833D-FF82-4F41-B78E-032EABE89036}">
      <dgm:prSet custT="1"/>
      <dgm:spPr/>
      <dgm:t>
        <a:bodyPr/>
        <a:lstStyle/>
        <a:p>
          <a:pPr>
            <a:buFont typeface="Wingdings" panose="05000000000000000000" pitchFamily="2" charset="2"/>
            <a:buChar char="ü"/>
          </a:pPr>
          <a:r>
            <a:rPr lang="en-US" sz="2400" dirty="0">
              <a:solidFill>
                <a:schemeClr val="accent1">
                  <a:lumMod val="75000"/>
                </a:schemeClr>
              </a:solidFill>
            </a:rPr>
            <a:t>Participants who exit during the reporting period for any of the reasons listed in the Exclusions from Performance are not included in the measure.</a:t>
          </a:r>
        </a:p>
      </dgm:t>
    </dgm:pt>
    <dgm:pt modelId="{436501A5-7B15-4DCB-B9AA-322C1B756B0F}" type="parTrans" cxnId="{287485B3-18EA-4CB0-B266-F70A6704A176}">
      <dgm:prSet/>
      <dgm:spPr/>
      <dgm:t>
        <a:bodyPr/>
        <a:lstStyle/>
        <a:p>
          <a:endParaRPr lang="en-US"/>
        </a:p>
      </dgm:t>
    </dgm:pt>
    <dgm:pt modelId="{061B16E3-B1B9-474D-98B2-41896C549AE7}" type="sibTrans" cxnId="{287485B3-18EA-4CB0-B266-F70A6704A176}">
      <dgm:prSet/>
      <dgm:spPr/>
      <dgm:t>
        <a:bodyPr/>
        <a:lstStyle/>
        <a:p>
          <a:endParaRPr lang="en-US"/>
        </a:p>
      </dgm:t>
    </dgm:pt>
    <dgm:pt modelId="{7B045033-9084-4606-BF18-2439AF751B01}">
      <dgm:prSet custT="1"/>
      <dgm:spPr/>
      <dgm:t>
        <a:bodyPr/>
        <a:lstStyle/>
        <a:p>
          <a:pPr>
            <a:buFont typeface="Wingdings" panose="05000000000000000000" pitchFamily="2" charset="2"/>
            <a:buChar char="ü"/>
          </a:pPr>
          <a:r>
            <a:rPr lang="en-US" sz="2400" dirty="0">
              <a:solidFill>
                <a:srgbClr val="893700"/>
              </a:solidFill>
            </a:rPr>
            <a:t>Supplemental wage information is allowed to verify employment.</a:t>
          </a:r>
        </a:p>
      </dgm:t>
    </dgm:pt>
    <dgm:pt modelId="{9F6416E7-2193-407B-840A-EE832D61F265}" type="parTrans" cxnId="{D7A8EA67-FC2A-40C0-AB08-8B4AD7A1106F}">
      <dgm:prSet/>
      <dgm:spPr/>
      <dgm:t>
        <a:bodyPr/>
        <a:lstStyle/>
        <a:p>
          <a:endParaRPr lang="en-US"/>
        </a:p>
      </dgm:t>
    </dgm:pt>
    <dgm:pt modelId="{17DA9751-5EFA-4EC8-918A-B9610FD48118}" type="sibTrans" cxnId="{D7A8EA67-FC2A-40C0-AB08-8B4AD7A1106F}">
      <dgm:prSet/>
      <dgm:spPr/>
      <dgm:t>
        <a:bodyPr/>
        <a:lstStyle/>
        <a:p>
          <a:endParaRPr lang="en-US"/>
        </a:p>
      </dgm:t>
    </dgm:pt>
    <dgm:pt modelId="{C873FA18-404E-4D78-9E58-7042D31D7E8B}" type="pres">
      <dgm:prSet presAssocID="{224B594E-8210-49B3-A0B6-6B8118C1909D}" presName="Name0" presStyleCnt="0">
        <dgm:presLayoutVars>
          <dgm:dir/>
          <dgm:animLvl val="lvl"/>
          <dgm:resizeHandles val="exact"/>
        </dgm:presLayoutVars>
      </dgm:prSet>
      <dgm:spPr/>
    </dgm:pt>
    <dgm:pt modelId="{37BB736E-5966-4A8E-95EA-009CE8A98EE2}" type="pres">
      <dgm:prSet presAssocID="{66D91055-CC85-4CD9-B401-0A8438C3C15E}" presName="composite" presStyleCnt="0"/>
      <dgm:spPr/>
    </dgm:pt>
    <dgm:pt modelId="{59C7040B-9049-4EAE-B896-B915FFC7D4EE}" type="pres">
      <dgm:prSet presAssocID="{66D91055-CC85-4CD9-B401-0A8438C3C15E}" presName="parTx" presStyleLbl="alignNode1" presStyleIdx="0" presStyleCnt="1">
        <dgm:presLayoutVars>
          <dgm:chMax val="0"/>
          <dgm:chPref val="0"/>
          <dgm:bulletEnabled val="1"/>
        </dgm:presLayoutVars>
      </dgm:prSet>
      <dgm:spPr/>
    </dgm:pt>
    <dgm:pt modelId="{FB057B31-6EF5-4F46-9FDC-9D792E3706CA}" type="pres">
      <dgm:prSet presAssocID="{66D91055-CC85-4CD9-B401-0A8438C3C15E}" presName="desTx" presStyleLbl="alignAccFollowNode1" presStyleIdx="0" presStyleCnt="1">
        <dgm:presLayoutVars>
          <dgm:bulletEnabled val="1"/>
        </dgm:presLayoutVars>
      </dgm:prSet>
      <dgm:spPr/>
    </dgm:pt>
  </dgm:ptLst>
  <dgm:cxnLst>
    <dgm:cxn modelId="{D7A8EA67-FC2A-40C0-AB08-8B4AD7A1106F}" srcId="{B264A39A-30BC-402C-9852-59DC4F67C6D2}" destId="{7B045033-9084-4606-BF18-2439AF751B01}" srcOrd="0" destOrd="0" parTransId="{9F6416E7-2193-407B-840A-EE832D61F265}" sibTransId="{17DA9751-5EFA-4EC8-918A-B9610FD48118}"/>
    <dgm:cxn modelId="{E04EE172-05D4-4938-8E92-97ADE03FB5A5}" srcId="{224B594E-8210-49B3-A0B6-6B8118C1909D}" destId="{66D91055-CC85-4CD9-B401-0A8438C3C15E}" srcOrd="0" destOrd="0" parTransId="{63663836-0AED-45A9-833F-B2CC26ECBC51}" sibTransId="{C92B58D5-BDA2-44F2-84AB-6A47191952C5}"/>
    <dgm:cxn modelId="{287485B3-18EA-4CB0-B266-F70A6704A176}" srcId="{B264A39A-30BC-402C-9852-59DC4F67C6D2}" destId="{0FC3833D-FF82-4F41-B78E-032EABE89036}" srcOrd="1" destOrd="0" parTransId="{436501A5-7B15-4DCB-B9AA-322C1B756B0F}" sibTransId="{061B16E3-B1B9-474D-98B2-41896C549AE7}"/>
    <dgm:cxn modelId="{82B8E9B7-82DF-463E-8A7B-435996F07F5C}" type="presOf" srcId="{224B594E-8210-49B3-A0B6-6B8118C1909D}" destId="{C873FA18-404E-4D78-9E58-7042D31D7E8B}" srcOrd="0" destOrd="0" presId="urn:microsoft.com/office/officeart/2005/8/layout/hList1"/>
    <dgm:cxn modelId="{3A2EAFBC-F898-4539-A244-1A941C2C2FAD}" type="presOf" srcId="{B264A39A-30BC-402C-9852-59DC4F67C6D2}" destId="{FB057B31-6EF5-4F46-9FDC-9D792E3706CA}" srcOrd="0" destOrd="0" presId="urn:microsoft.com/office/officeart/2005/8/layout/hList1"/>
    <dgm:cxn modelId="{BC6366C2-FF88-48BF-A4D4-E804C4E679E7}" type="presOf" srcId="{0FC3833D-FF82-4F41-B78E-032EABE89036}" destId="{FB057B31-6EF5-4F46-9FDC-9D792E3706CA}" srcOrd="0" destOrd="2" presId="urn:microsoft.com/office/officeart/2005/8/layout/hList1"/>
    <dgm:cxn modelId="{135366CD-075E-42F8-A16E-39086C406360}" type="presOf" srcId="{66D91055-CC85-4CD9-B401-0A8438C3C15E}" destId="{59C7040B-9049-4EAE-B896-B915FFC7D4EE}" srcOrd="0" destOrd="0" presId="urn:microsoft.com/office/officeart/2005/8/layout/hList1"/>
    <dgm:cxn modelId="{CC1FAEDE-56C0-4DE1-947F-D8AB273F60A7}" type="presOf" srcId="{7B045033-9084-4606-BF18-2439AF751B01}" destId="{FB057B31-6EF5-4F46-9FDC-9D792E3706CA}" srcOrd="0" destOrd="1" presId="urn:microsoft.com/office/officeart/2005/8/layout/hList1"/>
    <dgm:cxn modelId="{B606B3FD-DC44-4775-AD54-2631CCFBBFAF}" srcId="{66D91055-CC85-4CD9-B401-0A8438C3C15E}" destId="{B264A39A-30BC-402C-9852-59DC4F67C6D2}" srcOrd="0" destOrd="0" parTransId="{FFAC2CA0-4C57-4BA4-930F-8C6889C15D99}" sibTransId="{17A9F0BF-1A48-48EB-A566-63CFF53D9F33}"/>
    <dgm:cxn modelId="{1709A9A8-A2A4-42C9-85AB-4534B8672FEC}" type="presParOf" srcId="{C873FA18-404E-4D78-9E58-7042D31D7E8B}" destId="{37BB736E-5966-4A8E-95EA-009CE8A98EE2}" srcOrd="0" destOrd="0" presId="urn:microsoft.com/office/officeart/2005/8/layout/hList1"/>
    <dgm:cxn modelId="{AB32BB93-5CEA-4B59-97E8-80135F728448}" type="presParOf" srcId="{37BB736E-5966-4A8E-95EA-009CE8A98EE2}" destId="{59C7040B-9049-4EAE-B896-B915FFC7D4EE}" srcOrd="0" destOrd="0" presId="urn:microsoft.com/office/officeart/2005/8/layout/hList1"/>
    <dgm:cxn modelId="{9DFF1405-52D2-4CFF-8E5D-0056F8DBA5CC}" type="presParOf" srcId="{37BB736E-5966-4A8E-95EA-009CE8A98EE2}" destId="{FB057B31-6EF5-4F46-9FDC-9D792E3706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F7BB1-76A7-41B7-A21F-95C715576C3B}" type="doc">
      <dgm:prSet loTypeId="urn:microsoft.com/office/officeart/2005/8/layout/radial5" loCatId="relationship" qsTypeId="urn:microsoft.com/office/officeart/2005/8/quickstyle/simple2#9" qsCatId="simple" csTypeId="urn:microsoft.com/office/officeart/2005/8/colors/accent1_2#13" csCatId="accent1" phldr="1"/>
      <dgm:spPr/>
      <dgm:t>
        <a:bodyPr/>
        <a:lstStyle/>
        <a:p>
          <a:endParaRPr lang="en-US"/>
        </a:p>
      </dgm:t>
    </dgm:pt>
    <dgm:pt modelId="{1A836AA7-4DB0-486A-B9D9-5FC034FE7C54}">
      <dgm:prSet phldrT="[Text]" custT="1"/>
      <dgm:spPr/>
      <dgm:t>
        <a:bodyPr/>
        <a:lstStyle/>
        <a:p>
          <a:r>
            <a:rPr lang="en-US" sz="1100" dirty="0"/>
            <a:t>Six Core Measures</a:t>
          </a:r>
        </a:p>
      </dgm:t>
    </dgm:pt>
    <dgm:pt modelId="{B3913098-3DD3-4D70-9447-1137AF1F54C0}" type="parTrans" cxnId="{8BCF09A9-116B-4704-BECD-52D9F3724FC9}">
      <dgm:prSet/>
      <dgm:spPr/>
      <dgm:t>
        <a:bodyPr/>
        <a:lstStyle/>
        <a:p>
          <a:endParaRPr lang="en-US" sz="1400"/>
        </a:p>
      </dgm:t>
    </dgm:pt>
    <dgm:pt modelId="{A6CF7623-F980-4394-86FE-4B9848775461}" type="sibTrans" cxnId="{8BCF09A9-116B-4704-BECD-52D9F3724FC9}">
      <dgm:prSet/>
      <dgm:spPr/>
      <dgm:t>
        <a:bodyPr/>
        <a:lstStyle/>
        <a:p>
          <a:endParaRPr lang="en-US" sz="1400"/>
        </a:p>
      </dgm:t>
    </dgm:pt>
    <dgm:pt modelId="{BDD38EFE-6B73-446F-A60B-9F293A02289C}">
      <dgm:prSet phldrT="[Text]" custT="1"/>
      <dgm:spPr>
        <a:solidFill>
          <a:srgbClr val="B74900">
            <a:alpha val="50196"/>
          </a:srgbClr>
        </a:solidFill>
      </dgm:spPr>
      <dgm:t>
        <a:bodyPr/>
        <a:lstStyle/>
        <a:p>
          <a:r>
            <a:rPr lang="en-US" sz="1050" dirty="0"/>
            <a:t>Employment Rate</a:t>
          </a:r>
        </a:p>
        <a:p>
          <a:r>
            <a:rPr lang="en-US" sz="1050" dirty="0"/>
            <a:t>2</a:t>
          </a:r>
          <a:r>
            <a:rPr lang="en-US" sz="1050" baseline="30000" dirty="0"/>
            <a:t>nd</a:t>
          </a:r>
          <a:r>
            <a:rPr lang="en-US" sz="1050" dirty="0"/>
            <a:t> QTR After Exit</a:t>
          </a:r>
        </a:p>
      </dgm:t>
    </dgm:pt>
    <dgm:pt modelId="{2A974F3E-C876-4448-AA05-AC193F9861B3}" type="parTrans" cxnId="{367A84FF-45F6-40DA-A1BC-0247F14F22AA}">
      <dgm:prSet custT="1"/>
      <dgm:spPr/>
      <dgm:t>
        <a:bodyPr/>
        <a:lstStyle/>
        <a:p>
          <a:endParaRPr lang="en-US" sz="1050"/>
        </a:p>
      </dgm:t>
    </dgm:pt>
    <dgm:pt modelId="{C72412BF-15DD-4780-9BD4-FC6C3DB5AAD1}" type="sibTrans" cxnId="{367A84FF-45F6-40DA-A1BC-0247F14F22AA}">
      <dgm:prSet/>
      <dgm:spPr/>
      <dgm:t>
        <a:bodyPr/>
        <a:lstStyle/>
        <a:p>
          <a:endParaRPr lang="en-US" sz="1400"/>
        </a:p>
      </dgm:t>
    </dgm:pt>
    <dgm:pt modelId="{5069313C-B700-4043-9A36-72DC4280C51C}">
      <dgm:prSet phldrT="[Text]" custT="1"/>
      <dgm:spPr>
        <a:solidFill>
          <a:srgbClr val="B74900">
            <a:alpha val="50196"/>
          </a:srgbClr>
        </a:solidFill>
      </dgm:spPr>
      <dgm:t>
        <a:bodyPr/>
        <a:lstStyle/>
        <a:p>
          <a:r>
            <a:rPr lang="en-US" sz="1050" dirty="0"/>
            <a:t>Median Earnings</a:t>
          </a:r>
        </a:p>
      </dgm:t>
    </dgm:pt>
    <dgm:pt modelId="{72DAF511-FA87-4DD9-A75B-ACAD79C6C651}" type="parTrans" cxnId="{82B2E5A3-58A7-47E2-BD75-F8F9D9A6F5A1}">
      <dgm:prSet custT="1"/>
      <dgm:spPr/>
      <dgm:t>
        <a:bodyPr/>
        <a:lstStyle/>
        <a:p>
          <a:endParaRPr lang="en-US" sz="1050"/>
        </a:p>
      </dgm:t>
    </dgm:pt>
    <dgm:pt modelId="{EA7E85D5-86B3-43C1-B7A0-1218E95D94CD}" type="sibTrans" cxnId="{82B2E5A3-58A7-47E2-BD75-F8F9D9A6F5A1}">
      <dgm:prSet/>
      <dgm:spPr/>
      <dgm:t>
        <a:bodyPr/>
        <a:lstStyle/>
        <a:p>
          <a:endParaRPr lang="en-US" sz="1400"/>
        </a:p>
      </dgm:t>
    </dgm:pt>
    <dgm:pt modelId="{62E5A2A7-6D3F-4EF0-B057-197AEDCA3013}">
      <dgm:prSet phldrT="[Text]" phldr="1"/>
      <dgm:spPr/>
      <dgm:t>
        <a:bodyPr/>
        <a:lstStyle/>
        <a:p>
          <a:endParaRPr lang="en-US" sz="1400"/>
        </a:p>
      </dgm:t>
    </dgm:pt>
    <dgm:pt modelId="{A85FFC1C-2673-42C6-90BA-08BD6C585597}" type="parTrans" cxnId="{8AF194F3-D937-46D4-86B2-7F2F0955F2CB}">
      <dgm:prSet/>
      <dgm:spPr/>
      <dgm:t>
        <a:bodyPr/>
        <a:lstStyle/>
        <a:p>
          <a:endParaRPr lang="en-US" sz="1400"/>
        </a:p>
      </dgm:t>
    </dgm:pt>
    <dgm:pt modelId="{9433BB69-01FF-4E62-857C-A124881A47FC}" type="sibTrans" cxnId="{8AF194F3-D937-46D4-86B2-7F2F0955F2CB}">
      <dgm:prSet/>
      <dgm:spPr/>
      <dgm:t>
        <a:bodyPr/>
        <a:lstStyle/>
        <a:p>
          <a:endParaRPr lang="en-US" sz="1400"/>
        </a:p>
      </dgm:t>
    </dgm:pt>
    <dgm:pt modelId="{DF420942-D1C8-44D0-A90A-45FEEBF50C87}">
      <dgm:prSet phldrT="[Text]" phldr="1"/>
      <dgm:spPr/>
      <dgm:t>
        <a:bodyPr/>
        <a:lstStyle/>
        <a:p>
          <a:endParaRPr lang="en-US" sz="1400"/>
        </a:p>
      </dgm:t>
    </dgm:pt>
    <dgm:pt modelId="{1A5ED3F0-73CC-4E44-A375-C3290D8AD576}" type="parTrans" cxnId="{E2AC7586-C31B-4665-B8F5-5421F2CF827A}">
      <dgm:prSet/>
      <dgm:spPr/>
      <dgm:t>
        <a:bodyPr/>
        <a:lstStyle/>
        <a:p>
          <a:endParaRPr lang="en-US" sz="1400"/>
        </a:p>
      </dgm:t>
    </dgm:pt>
    <dgm:pt modelId="{94677B97-5907-42FF-82E6-CDAEED39B357}" type="sibTrans" cxnId="{E2AC7586-C31B-4665-B8F5-5421F2CF827A}">
      <dgm:prSet/>
      <dgm:spPr/>
      <dgm:t>
        <a:bodyPr/>
        <a:lstStyle/>
        <a:p>
          <a:endParaRPr lang="en-US" sz="1400"/>
        </a:p>
      </dgm:t>
    </dgm:pt>
    <dgm:pt modelId="{51248389-F45E-46EB-A0D4-7CF1065A2AAC}">
      <dgm:prSet phldrT="[Text]" phldr="1"/>
      <dgm:spPr/>
      <dgm:t>
        <a:bodyPr/>
        <a:lstStyle/>
        <a:p>
          <a:endParaRPr lang="en-US" sz="1400"/>
        </a:p>
      </dgm:t>
    </dgm:pt>
    <dgm:pt modelId="{FA6ADE9A-3FEA-4E46-9108-3A736BC66367}" type="parTrans" cxnId="{DAEA3330-AA4B-4281-8EA4-140187DC8AE7}">
      <dgm:prSet/>
      <dgm:spPr/>
      <dgm:t>
        <a:bodyPr/>
        <a:lstStyle/>
        <a:p>
          <a:endParaRPr lang="en-US" sz="1400"/>
        </a:p>
      </dgm:t>
    </dgm:pt>
    <dgm:pt modelId="{347904D6-0104-41A1-8182-AB45166E85EC}" type="sibTrans" cxnId="{DAEA3330-AA4B-4281-8EA4-140187DC8AE7}">
      <dgm:prSet/>
      <dgm:spPr/>
      <dgm:t>
        <a:bodyPr/>
        <a:lstStyle/>
        <a:p>
          <a:endParaRPr lang="en-US" sz="1400"/>
        </a:p>
      </dgm:t>
    </dgm:pt>
    <dgm:pt modelId="{877C02DD-DCFD-46F4-B8DB-DD49E2D707C4}">
      <dgm:prSet phldrT="[Text]" phldr="1"/>
      <dgm:spPr/>
      <dgm:t>
        <a:bodyPr/>
        <a:lstStyle/>
        <a:p>
          <a:endParaRPr lang="en-US" sz="1400"/>
        </a:p>
      </dgm:t>
    </dgm:pt>
    <dgm:pt modelId="{F7FC4799-848A-447C-A28A-4B8AA303AADE}" type="parTrans" cxnId="{2311DDFA-8AEF-4B7B-B041-788881401D16}">
      <dgm:prSet/>
      <dgm:spPr/>
      <dgm:t>
        <a:bodyPr/>
        <a:lstStyle/>
        <a:p>
          <a:endParaRPr lang="en-US" sz="1400"/>
        </a:p>
      </dgm:t>
    </dgm:pt>
    <dgm:pt modelId="{CB356269-F220-43EF-A882-1E708C5EE36E}" type="sibTrans" cxnId="{2311DDFA-8AEF-4B7B-B041-788881401D16}">
      <dgm:prSet/>
      <dgm:spPr/>
      <dgm:t>
        <a:bodyPr/>
        <a:lstStyle/>
        <a:p>
          <a:endParaRPr lang="en-US" sz="1400"/>
        </a:p>
      </dgm:t>
    </dgm:pt>
    <dgm:pt modelId="{C6E3C642-023C-452A-A3BC-DB9D8FD0E031}">
      <dgm:prSet phldrT="[Text]" phldr="1"/>
      <dgm:spPr/>
      <dgm:t>
        <a:bodyPr/>
        <a:lstStyle/>
        <a:p>
          <a:endParaRPr lang="en-US" sz="1400"/>
        </a:p>
      </dgm:t>
    </dgm:pt>
    <dgm:pt modelId="{EFB23337-2FCD-4AAC-873A-7C24F6F14804}" type="parTrans" cxnId="{16659D5F-6BE2-4B2A-8EC0-1971D094243E}">
      <dgm:prSet/>
      <dgm:spPr/>
      <dgm:t>
        <a:bodyPr/>
        <a:lstStyle/>
        <a:p>
          <a:endParaRPr lang="en-US" sz="1400"/>
        </a:p>
      </dgm:t>
    </dgm:pt>
    <dgm:pt modelId="{B809A7D6-1DC1-4E25-9D45-12E22C3C62DD}" type="sibTrans" cxnId="{16659D5F-6BE2-4B2A-8EC0-1971D094243E}">
      <dgm:prSet/>
      <dgm:spPr/>
      <dgm:t>
        <a:bodyPr/>
        <a:lstStyle/>
        <a:p>
          <a:endParaRPr lang="en-US" sz="1400"/>
        </a:p>
      </dgm:t>
    </dgm:pt>
    <dgm:pt modelId="{69C8779C-0E2B-4BED-9545-D4100F793854}">
      <dgm:prSet phldrT="[Text]" phldr="1"/>
      <dgm:spPr/>
      <dgm:t>
        <a:bodyPr/>
        <a:lstStyle/>
        <a:p>
          <a:endParaRPr lang="en-US" sz="1400"/>
        </a:p>
      </dgm:t>
    </dgm:pt>
    <dgm:pt modelId="{EBF32621-FC82-4467-9ADD-C8F1E9AD4C70}" type="parTrans" cxnId="{593A7597-0BE2-4BB8-9EA2-F4964607ECDC}">
      <dgm:prSet/>
      <dgm:spPr/>
      <dgm:t>
        <a:bodyPr/>
        <a:lstStyle/>
        <a:p>
          <a:endParaRPr lang="en-US" sz="1400"/>
        </a:p>
      </dgm:t>
    </dgm:pt>
    <dgm:pt modelId="{F1E873B4-EAB1-4F74-85D8-28734A2BE6DF}" type="sibTrans" cxnId="{593A7597-0BE2-4BB8-9EA2-F4964607ECDC}">
      <dgm:prSet/>
      <dgm:spPr/>
      <dgm:t>
        <a:bodyPr/>
        <a:lstStyle/>
        <a:p>
          <a:endParaRPr lang="en-US" sz="1400"/>
        </a:p>
      </dgm:t>
    </dgm:pt>
    <dgm:pt modelId="{D1A27D32-CE83-4858-84C0-2C79B59D0BFF}">
      <dgm:prSet phldrT="[Text]" custT="1"/>
      <dgm:spPr>
        <a:solidFill>
          <a:srgbClr val="B74900">
            <a:alpha val="50196"/>
          </a:srgbClr>
        </a:solidFill>
      </dgm:spPr>
      <dgm:t>
        <a:bodyPr/>
        <a:lstStyle/>
        <a:p>
          <a:r>
            <a:rPr lang="en-US" sz="1050" dirty="0"/>
            <a:t>Credential Attainment</a:t>
          </a:r>
        </a:p>
      </dgm:t>
    </dgm:pt>
    <dgm:pt modelId="{3DBBDE4C-FD63-47E1-A4FB-D27C54096CD8}" type="parTrans" cxnId="{0C73DA50-1E7C-4676-BBDC-BB2074BFEA75}">
      <dgm:prSet custT="1"/>
      <dgm:spPr/>
      <dgm:t>
        <a:bodyPr/>
        <a:lstStyle/>
        <a:p>
          <a:endParaRPr lang="en-US" sz="1050"/>
        </a:p>
      </dgm:t>
    </dgm:pt>
    <dgm:pt modelId="{75BFB890-55A4-45F3-B71F-7648C9449F0B}" type="sibTrans" cxnId="{0C73DA50-1E7C-4676-BBDC-BB2074BFEA75}">
      <dgm:prSet/>
      <dgm:spPr/>
      <dgm:t>
        <a:bodyPr/>
        <a:lstStyle/>
        <a:p>
          <a:endParaRPr lang="en-US" sz="1400"/>
        </a:p>
      </dgm:t>
    </dgm:pt>
    <dgm:pt modelId="{4F7E63F1-2017-4C52-842D-A2203A6BF39D}">
      <dgm:prSet phldrT="[Text]" custT="1"/>
      <dgm:spPr>
        <a:solidFill>
          <a:srgbClr val="B74900">
            <a:alpha val="50196"/>
          </a:srgbClr>
        </a:solidFill>
      </dgm:spPr>
      <dgm:t>
        <a:bodyPr/>
        <a:lstStyle/>
        <a:p>
          <a:r>
            <a:rPr lang="en-US" sz="1050" dirty="0"/>
            <a:t>Measurable Skill Gains</a:t>
          </a:r>
        </a:p>
      </dgm:t>
    </dgm:pt>
    <dgm:pt modelId="{4888C2C2-2169-4D95-A13A-EAFBACB076FE}" type="parTrans" cxnId="{73E00F2B-AE3B-4202-8D79-A8A134A2B5CA}">
      <dgm:prSet custT="1"/>
      <dgm:spPr/>
      <dgm:t>
        <a:bodyPr/>
        <a:lstStyle/>
        <a:p>
          <a:endParaRPr lang="en-US" sz="1050"/>
        </a:p>
      </dgm:t>
    </dgm:pt>
    <dgm:pt modelId="{EAABD4FC-6210-4BE5-9DC5-877D584F3C62}" type="sibTrans" cxnId="{73E00F2B-AE3B-4202-8D79-A8A134A2B5CA}">
      <dgm:prSet/>
      <dgm:spPr/>
      <dgm:t>
        <a:bodyPr/>
        <a:lstStyle/>
        <a:p>
          <a:endParaRPr lang="en-US" sz="1400"/>
        </a:p>
      </dgm:t>
    </dgm:pt>
    <dgm:pt modelId="{1D5A8E0B-AEA5-4C07-89FA-07C3BDDCB198}">
      <dgm:prSet phldrT="[Text]" custT="1"/>
      <dgm:spPr>
        <a:solidFill>
          <a:srgbClr val="B74900"/>
        </a:solidFill>
      </dgm:spPr>
      <dgm:t>
        <a:bodyPr/>
        <a:lstStyle/>
        <a:p>
          <a:r>
            <a:rPr lang="en-US" sz="1050" dirty="0"/>
            <a:t>Employment Rate</a:t>
          </a:r>
        </a:p>
        <a:p>
          <a:r>
            <a:rPr lang="en-US" sz="1050" dirty="0"/>
            <a:t>4</a:t>
          </a:r>
          <a:r>
            <a:rPr lang="en-US" sz="1050" baseline="30000" dirty="0"/>
            <a:t>th</a:t>
          </a:r>
          <a:r>
            <a:rPr lang="en-US" sz="1050" dirty="0"/>
            <a:t> QTR After Exit</a:t>
          </a:r>
        </a:p>
      </dgm:t>
    </dgm:pt>
    <dgm:pt modelId="{0C3D8F15-2303-422C-BC26-D4B0CCBBB4C4}" type="parTrans" cxnId="{F70913D2-D92A-4E9C-BE62-719F7D7E730A}">
      <dgm:prSet custT="1"/>
      <dgm:spPr/>
      <dgm:t>
        <a:bodyPr/>
        <a:lstStyle/>
        <a:p>
          <a:endParaRPr lang="en-US" sz="1050"/>
        </a:p>
      </dgm:t>
    </dgm:pt>
    <dgm:pt modelId="{7C34A008-BDA5-4CF4-8567-8757934AE12B}" type="sibTrans" cxnId="{F70913D2-D92A-4E9C-BE62-719F7D7E730A}">
      <dgm:prSet/>
      <dgm:spPr/>
      <dgm:t>
        <a:bodyPr/>
        <a:lstStyle/>
        <a:p>
          <a:endParaRPr lang="en-US" sz="1200"/>
        </a:p>
      </dgm:t>
    </dgm:pt>
    <dgm:pt modelId="{C307034C-1661-4FFB-AC9F-7EE32C0C634D}">
      <dgm:prSet phldrT="[Text]" custT="1"/>
      <dgm:spPr>
        <a:solidFill>
          <a:srgbClr val="B74900">
            <a:alpha val="50196"/>
          </a:srgbClr>
        </a:solidFill>
      </dgm:spPr>
      <dgm:t>
        <a:bodyPr/>
        <a:lstStyle/>
        <a:p>
          <a:r>
            <a:rPr lang="en-US" sz="1050" dirty="0"/>
            <a:t>Effectiveness in Serving Employers</a:t>
          </a:r>
        </a:p>
      </dgm:t>
    </dgm:pt>
    <dgm:pt modelId="{43AF98C6-B806-45EE-9934-774034F5DFA3}" type="parTrans" cxnId="{518F6599-4A6A-465D-832D-4674599127B3}">
      <dgm:prSet custT="1"/>
      <dgm:spPr/>
      <dgm:t>
        <a:bodyPr/>
        <a:lstStyle/>
        <a:p>
          <a:endParaRPr lang="en-US" sz="1050"/>
        </a:p>
      </dgm:t>
    </dgm:pt>
    <dgm:pt modelId="{99EDA0E8-7A86-45A4-BA26-461BF5FA4FD8}" type="sibTrans" cxnId="{518F6599-4A6A-465D-832D-4674599127B3}">
      <dgm:prSet/>
      <dgm:spPr/>
      <dgm:t>
        <a:bodyPr/>
        <a:lstStyle/>
        <a:p>
          <a:endParaRPr lang="en-US" sz="1200"/>
        </a:p>
      </dgm:t>
    </dgm:pt>
    <dgm:pt modelId="{9B6A171A-0B09-4264-87DA-C3702935F6FD}" type="pres">
      <dgm:prSet presAssocID="{DA0F7BB1-76A7-41B7-A21F-95C715576C3B}" presName="Name0" presStyleCnt="0">
        <dgm:presLayoutVars>
          <dgm:chMax val="1"/>
          <dgm:dir/>
          <dgm:animLvl val="ctr"/>
          <dgm:resizeHandles val="exact"/>
        </dgm:presLayoutVars>
      </dgm:prSet>
      <dgm:spPr/>
    </dgm:pt>
    <dgm:pt modelId="{88DF2D3D-748D-4C08-B06E-5B77E7B9CC3C}" type="pres">
      <dgm:prSet presAssocID="{1A836AA7-4DB0-486A-B9D9-5FC034FE7C54}" presName="centerShape" presStyleLbl="node0" presStyleIdx="0" presStyleCnt="1" custScaleX="126965" custScaleY="126965"/>
      <dgm:spPr/>
    </dgm:pt>
    <dgm:pt modelId="{C795F366-856F-463F-A5CA-C63B3866B6A9}" type="pres">
      <dgm:prSet presAssocID="{2A974F3E-C876-4448-AA05-AC193F9861B3}" presName="parTrans" presStyleLbl="sibTrans2D1" presStyleIdx="0" presStyleCnt="6"/>
      <dgm:spPr/>
    </dgm:pt>
    <dgm:pt modelId="{9C087587-C85D-4338-B2AA-19064DE5D8CE}" type="pres">
      <dgm:prSet presAssocID="{2A974F3E-C876-4448-AA05-AC193F9861B3}" presName="connectorText" presStyleLbl="sibTrans2D1" presStyleIdx="0" presStyleCnt="6"/>
      <dgm:spPr/>
    </dgm:pt>
    <dgm:pt modelId="{AC99FE83-C108-4A71-BFCC-EC72A91A5643}" type="pres">
      <dgm:prSet presAssocID="{BDD38EFE-6B73-446F-A60B-9F293A02289C}" presName="node" presStyleLbl="node1" presStyleIdx="0" presStyleCnt="6" custScaleX="118397" custScaleY="118397">
        <dgm:presLayoutVars>
          <dgm:bulletEnabled val="1"/>
        </dgm:presLayoutVars>
      </dgm:prSet>
      <dgm:spPr/>
    </dgm:pt>
    <dgm:pt modelId="{61DA474F-4D46-4DC1-B462-837DABB4C851}" type="pres">
      <dgm:prSet presAssocID="{0C3D8F15-2303-422C-BC26-D4B0CCBBB4C4}" presName="parTrans" presStyleLbl="sibTrans2D1" presStyleIdx="1" presStyleCnt="6"/>
      <dgm:spPr/>
    </dgm:pt>
    <dgm:pt modelId="{4814C399-7DB9-46D5-A40B-1F7F9FC3FC9B}" type="pres">
      <dgm:prSet presAssocID="{0C3D8F15-2303-422C-BC26-D4B0CCBBB4C4}" presName="connectorText" presStyleLbl="sibTrans2D1" presStyleIdx="1" presStyleCnt="6"/>
      <dgm:spPr/>
    </dgm:pt>
    <dgm:pt modelId="{D6318B16-5CE8-4F73-A931-FDB3D694FB78}" type="pres">
      <dgm:prSet presAssocID="{1D5A8E0B-AEA5-4C07-89FA-07C3BDDCB198}" presName="node" presStyleLbl="node1" presStyleIdx="1" presStyleCnt="6" custScaleX="118397" custScaleY="118397">
        <dgm:presLayoutVars>
          <dgm:bulletEnabled val="1"/>
        </dgm:presLayoutVars>
      </dgm:prSet>
      <dgm:spPr/>
    </dgm:pt>
    <dgm:pt modelId="{715ED3F0-8260-4785-8383-0D7DD4CB1A87}" type="pres">
      <dgm:prSet presAssocID="{72DAF511-FA87-4DD9-A75B-ACAD79C6C651}" presName="parTrans" presStyleLbl="sibTrans2D1" presStyleIdx="2" presStyleCnt="6"/>
      <dgm:spPr/>
    </dgm:pt>
    <dgm:pt modelId="{B3C12924-02DE-4001-8A37-F79FF795B5DC}" type="pres">
      <dgm:prSet presAssocID="{72DAF511-FA87-4DD9-A75B-ACAD79C6C651}" presName="connectorText" presStyleLbl="sibTrans2D1" presStyleIdx="2" presStyleCnt="6"/>
      <dgm:spPr/>
    </dgm:pt>
    <dgm:pt modelId="{BA157BB9-05E9-4421-9F59-457C790091C7}" type="pres">
      <dgm:prSet presAssocID="{5069313C-B700-4043-9A36-72DC4280C51C}" presName="node" presStyleLbl="node1" presStyleIdx="2" presStyleCnt="6" custScaleX="118397" custScaleY="118397">
        <dgm:presLayoutVars>
          <dgm:bulletEnabled val="1"/>
        </dgm:presLayoutVars>
      </dgm:prSet>
      <dgm:spPr/>
    </dgm:pt>
    <dgm:pt modelId="{C3F88A8B-2CBE-4909-B45D-E186AF55990B}" type="pres">
      <dgm:prSet presAssocID="{3DBBDE4C-FD63-47E1-A4FB-D27C54096CD8}" presName="parTrans" presStyleLbl="sibTrans2D1" presStyleIdx="3" presStyleCnt="6"/>
      <dgm:spPr/>
    </dgm:pt>
    <dgm:pt modelId="{F192FBCB-9846-4672-A7A8-D6E15AE7ECAE}" type="pres">
      <dgm:prSet presAssocID="{3DBBDE4C-FD63-47E1-A4FB-D27C54096CD8}" presName="connectorText" presStyleLbl="sibTrans2D1" presStyleIdx="3" presStyleCnt="6"/>
      <dgm:spPr/>
    </dgm:pt>
    <dgm:pt modelId="{09C581ED-DC76-4875-B1F1-79E640FA962E}" type="pres">
      <dgm:prSet presAssocID="{D1A27D32-CE83-4858-84C0-2C79B59D0BFF}" presName="node" presStyleLbl="node1" presStyleIdx="3" presStyleCnt="6" custScaleX="118397" custScaleY="118397">
        <dgm:presLayoutVars>
          <dgm:bulletEnabled val="1"/>
        </dgm:presLayoutVars>
      </dgm:prSet>
      <dgm:spPr/>
    </dgm:pt>
    <dgm:pt modelId="{C16B4DBE-53FA-4324-9D94-BE941BE176F8}" type="pres">
      <dgm:prSet presAssocID="{4888C2C2-2169-4D95-A13A-EAFBACB076FE}" presName="parTrans" presStyleLbl="sibTrans2D1" presStyleIdx="4" presStyleCnt="6"/>
      <dgm:spPr/>
    </dgm:pt>
    <dgm:pt modelId="{6AAB928F-7882-44C7-B729-5B99C15C9D61}" type="pres">
      <dgm:prSet presAssocID="{4888C2C2-2169-4D95-A13A-EAFBACB076FE}" presName="connectorText" presStyleLbl="sibTrans2D1" presStyleIdx="4" presStyleCnt="6"/>
      <dgm:spPr/>
    </dgm:pt>
    <dgm:pt modelId="{4A97E2BF-8D2F-4C32-82B4-29361044A259}" type="pres">
      <dgm:prSet presAssocID="{4F7E63F1-2017-4C52-842D-A2203A6BF39D}" presName="node" presStyleLbl="node1" presStyleIdx="4" presStyleCnt="6" custScaleX="118397" custScaleY="118397">
        <dgm:presLayoutVars>
          <dgm:bulletEnabled val="1"/>
        </dgm:presLayoutVars>
      </dgm:prSet>
      <dgm:spPr/>
    </dgm:pt>
    <dgm:pt modelId="{9D2818DD-4EAA-4A26-9E37-C307C828766A}" type="pres">
      <dgm:prSet presAssocID="{43AF98C6-B806-45EE-9934-774034F5DFA3}" presName="parTrans" presStyleLbl="sibTrans2D1" presStyleIdx="5" presStyleCnt="6"/>
      <dgm:spPr/>
    </dgm:pt>
    <dgm:pt modelId="{1472C44A-6DB0-4137-93A1-B3E7155470A4}" type="pres">
      <dgm:prSet presAssocID="{43AF98C6-B806-45EE-9934-774034F5DFA3}" presName="connectorText" presStyleLbl="sibTrans2D1" presStyleIdx="5" presStyleCnt="6"/>
      <dgm:spPr/>
    </dgm:pt>
    <dgm:pt modelId="{2DD8B7E8-DB0E-45F6-833D-ECF1DAC0F5E5}" type="pres">
      <dgm:prSet presAssocID="{C307034C-1661-4FFB-AC9F-7EE32C0C634D}" presName="node" presStyleLbl="node1" presStyleIdx="5" presStyleCnt="6" custScaleX="118397" custScaleY="118397">
        <dgm:presLayoutVars>
          <dgm:bulletEnabled val="1"/>
        </dgm:presLayoutVars>
      </dgm:prSet>
      <dgm:spPr/>
    </dgm:pt>
  </dgm:ptLst>
  <dgm:cxnLst>
    <dgm:cxn modelId="{CB388E00-535C-4EC8-8167-EFE4663EFC0D}" type="presOf" srcId="{2A974F3E-C876-4448-AA05-AC193F9861B3}" destId="{C795F366-856F-463F-A5CA-C63B3866B6A9}" srcOrd="0" destOrd="0" presId="urn:microsoft.com/office/officeart/2005/8/layout/radial5"/>
    <dgm:cxn modelId="{73E00F2B-AE3B-4202-8D79-A8A134A2B5CA}" srcId="{1A836AA7-4DB0-486A-B9D9-5FC034FE7C54}" destId="{4F7E63F1-2017-4C52-842D-A2203A6BF39D}" srcOrd="4" destOrd="0" parTransId="{4888C2C2-2169-4D95-A13A-EAFBACB076FE}" sibTransId="{EAABD4FC-6210-4BE5-9DC5-877D584F3C62}"/>
    <dgm:cxn modelId="{DAEA3330-AA4B-4281-8EA4-140187DC8AE7}" srcId="{62E5A2A7-6D3F-4EF0-B057-197AEDCA3013}" destId="{51248389-F45E-46EB-A0D4-7CF1065A2AAC}" srcOrd="1" destOrd="0" parTransId="{FA6ADE9A-3FEA-4E46-9108-3A736BC66367}" sibTransId="{347904D6-0104-41A1-8182-AB45166E85EC}"/>
    <dgm:cxn modelId="{CA2EC131-B3BA-4563-A470-4A3A80CD8A84}" type="presOf" srcId="{C307034C-1661-4FFB-AC9F-7EE32C0C634D}" destId="{2DD8B7E8-DB0E-45F6-833D-ECF1DAC0F5E5}" srcOrd="0" destOrd="0" presId="urn:microsoft.com/office/officeart/2005/8/layout/radial5"/>
    <dgm:cxn modelId="{8783D43B-06F8-477D-90DE-87D364F3A53C}" type="presOf" srcId="{DA0F7BB1-76A7-41B7-A21F-95C715576C3B}" destId="{9B6A171A-0B09-4264-87DA-C3702935F6FD}" srcOrd="0" destOrd="0" presId="urn:microsoft.com/office/officeart/2005/8/layout/radial5"/>
    <dgm:cxn modelId="{16659D5F-6BE2-4B2A-8EC0-1971D094243E}" srcId="{877C02DD-DCFD-46F4-B8DB-DD49E2D707C4}" destId="{C6E3C642-023C-452A-A3BC-DB9D8FD0E031}" srcOrd="0" destOrd="0" parTransId="{EFB23337-2FCD-4AAC-873A-7C24F6F14804}" sibTransId="{B809A7D6-1DC1-4E25-9D45-12E22C3C62DD}"/>
    <dgm:cxn modelId="{2C3E6746-49E1-4823-BDDB-4B8A8809CED8}" type="presOf" srcId="{0C3D8F15-2303-422C-BC26-D4B0CCBBB4C4}" destId="{61DA474F-4D46-4DC1-B462-837DABB4C851}" srcOrd="0" destOrd="0" presId="urn:microsoft.com/office/officeart/2005/8/layout/radial5"/>
    <dgm:cxn modelId="{BD65AA4B-752E-43E7-BBF7-CC80B0EC251B}" type="presOf" srcId="{3DBBDE4C-FD63-47E1-A4FB-D27C54096CD8}" destId="{F192FBCB-9846-4672-A7A8-D6E15AE7ECAE}" srcOrd="1" destOrd="0" presId="urn:microsoft.com/office/officeart/2005/8/layout/radial5"/>
    <dgm:cxn modelId="{0C73DA50-1E7C-4676-BBDC-BB2074BFEA75}" srcId="{1A836AA7-4DB0-486A-B9D9-5FC034FE7C54}" destId="{D1A27D32-CE83-4858-84C0-2C79B59D0BFF}" srcOrd="3" destOrd="0" parTransId="{3DBBDE4C-FD63-47E1-A4FB-D27C54096CD8}" sibTransId="{75BFB890-55A4-45F3-B71F-7648C9449F0B}"/>
    <dgm:cxn modelId="{871E3252-9B5A-4030-8605-FB948024E3B4}" type="presOf" srcId="{1A836AA7-4DB0-486A-B9D9-5FC034FE7C54}" destId="{88DF2D3D-748D-4C08-B06E-5B77E7B9CC3C}" srcOrd="0" destOrd="0" presId="urn:microsoft.com/office/officeart/2005/8/layout/radial5"/>
    <dgm:cxn modelId="{19A83877-9BB1-42D5-A040-5B24FDE5C70C}" type="presOf" srcId="{5069313C-B700-4043-9A36-72DC4280C51C}" destId="{BA157BB9-05E9-4421-9F59-457C790091C7}" srcOrd="0" destOrd="0" presId="urn:microsoft.com/office/officeart/2005/8/layout/radial5"/>
    <dgm:cxn modelId="{58BCBE77-204C-40C6-B54A-1FA979C47CC8}" type="presOf" srcId="{3DBBDE4C-FD63-47E1-A4FB-D27C54096CD8}" destId="{C3F88A8B-2CBE-4909-B45D-E186AF55990B}" srcOrd="0" destOrd="0" presId="urn:microsoft.com/office/officeart/2005/8/layout/radial5"/>
    <dgm:cxn modelId="{6F6C4B58-0B5F-4D4B-BD98-2E4691DF511F}" type="presOf" srcId="{43AF98C6-B806-45EE-9934-774034F5DFA3}" destId="{1472C44A-6DB0-4137-93A1-B3E7155470A4}" srcOrd="1" destOrd="0" presId="urn:microsoft.com/office/officeart/2005/8/layout/radial5"/>
    <dgm:cxn modelId="{0856A482-3752-4915-99E6-EBCFECF7C4F8}" type="presOf" srcId="{4888C2C2-2169-4D95-A13A-EAFBACB076FE}" destId="{6AAB928F-7882-44C7-B729-5B99C15C9D61}" srcOrd="1" destOrd="0" presId="urn:microsoft.com/office/officeart/2005/8/layout/radial5"/>
    <dgm:cxn modelId="{E2AC7586-C31B-4665-B8F5-5421F2CF827A}" srcId="{62E5A2A7-6D3F-4EF0-B057-197AEDCA3013}" destId="{DF420942-D1C8-44D0-A90A-45FEEBF50C87}" srcOrd="0" destOrd="0" parTransId="{1A5ED3F0-73CC-4E44-A375-C3290D8AD576}" sibTransId="{94677B97-5907-42FF-82E6-CDAEED39B357}"/>
    <dgm:cxn modelId="{593A7597-0BE2-4BB8-9EA2-F4964607ECDC}" srcId="{877C02DD-DCFD-46F4-B8DB-DD49E2D707C4}" destId="{69C8779C-0E2B-4BED-9545-D4100F793854}" srcOrd="1" destOrd="0" parTransId="{EBF32621-FC82-4467-9ADD-C8F1E9AD4C70}" sibTransId="{F1E873B4-EAB1-4F74-85D8-28734A2BE6DF}"/>
    <dgm:cxn modelId="{518F6599-4A6A-465D-832D-4674599127B3}" srcId="{1A836AA7-4DB0-486A-B9D9-5FC034FE7C54}" destId="{C307034C-1661-4FFB-AC9F-7EE32C0C634D}" srcOrd="5" destOrd="0" parTransId="{43AF98C6-B806-45EE-9934-774034F5DFA3}" sibTransId="{99EDA0E8-7A86-45A4-BA26-461BF5FA4FD8}"/>
    <dgm:cxn modelId="{7323F499-3B8F-40C0-A6D9-661F2EFF8BEF}" type="presOf" srcId="{BDD38EFE-6B73-446F-A60B-9F293A02289C}" destId="{AC99FE83-C108-4A71-BFCC-EC72A91A5643}" srcOrd="0" destOrd="0" presId="urn:microsoft.com/office/officeart/2005/8/layout/radial5"/>
    <dgm:cxn modelId="{82B2E5A3-58A7-47E2-BD75-F8F9D9A6F5A1}" srcId="{1A836AA7-4DB0-486A-B9D9-5FC034FE7C54}" destId="{5069313C-B700-4043-9A36-72DC4280C51C}" srcOrd="2" destOrd="0" parTransId="{72DAF511-FA87-4DD9-A75B-ACAD79C6C651}" sibTransId="{EA7E85D5-86B3-43C1-B7A0-1218E95D94CD}"/>
    <dgm:cxn modelId="{8BCF09A9-116B-4704-BECD-52D9F3724FC9}" srcId="{DA0F7BB1-76A7-41B7-A21F-95C715576C3B}" destId="{1A836AA7-4DB0-486A-B9D9-5FC034FE7C54}" srcOrd="0" destOrd="0" parTransId="{B3913098-3DD3-4D70-9447-1137AF1F54C0}" sibTransId="{A6CF7623-F980-4394-86FE-4B9848775461}"/>
    <dgm:cxn modelId="{950D5EAD-0550-4168-9D28-6BCE6F702120}" type="presOf" srcId="{4F7E63F1-2017-4C52-842D-A2203A6BF39D}" destId="{4A97E2BF-8D2F-4C32-82B4-29361044A259}" srcOrd="0" destOrd="0" presId="urn:microsoft.com/office/officeart/2005/8/layout/radial5"/>
    <dgm:cxn modelId="{A2075AB5-AD1A-4676-B121-589F11B3306B}" type="presOf" srcId="{72DAF511-FA87-4DD9-A75B-ACAD79C6C651}" destId="{715ED3F0-8260-4785-8383-0D7DD4CB1A87}" srcOrd="0" destOrd="0" presId="urn:microsoft.com/office/officeart/2005/8/layout/radial5"/>
    <dgm:cxn modelId="{6A3B36BB-49B4-4432-A474-5C9A0FC9E6EC}" type="presOf" srcId="{72DAF511-FA87-4DD9-A75B-ACAD79C6C651}" destId="{B3C12924-02DE-4001-8A37-F79FF795B5DC}" srcOrd="1" destOrd="0" presId="urn:microsoft.com/office/officeart/2005/8/layout/radial5"/>
    <dgm:cxn modelId="{EE7256BC-7673-4E08-8E67-C4AE17DA0AEA}" type="presOf" srcId="{43AF98C6-B806-45EE-9934-774034F5DFA3}" destId="{9D2818DD-4EAA-4A26-9E37-C307C828766A}" srcOrd="0" destOrd="0" presId="urn:microsoft.com/office/officeart/2005/8/layout/radial5"/>
    <dgm:cxn modelId="{E997EDD1-A6F5-479D-B5A5-7DFE9ADE4FEA}" type="presOf" srcId="{1D5A8E0B-AEA5-4C07-89FA-07C3BDDCB198}" destId="{D6318B16-5CE8-4F73-A931-FDB3D694FB78}" srcOrd="0" destOrd="0" presId="urn:microsoft.com/office/officeart/2005/8/layout/radial5"/>
    <dgm:cxn modelId="{F70913D2-D92A-4E9C-BE62-719F7D7E730A}" srcId="{1A836AA7-4DB0-486A-B9D9-5FC034FE7C54}" destId="{1D5A8E0B-AEA5-4C07-89FA-07C3BDDCB198}" srcOrd="1" destOrd="0" parTransId="{0C3D8F15-2303-422C-BC26-D4B0CCBBB4C4}" sibTransId="{7C34A008-BDA5-4CF4-8567-8757934AE12B}"/>
    <dgm:cxn modelId="{E832CCD2-9DB3-41A5-94EF-F3F33FC25394}" type="presOf" srcId="{2A974F3E-C876-4448-AA05-AC193F9861B3}" destId="{9C087587-C85D-4338-B2AA-19064DE5D8CE}" srcOrd="1" destOrd="0" presId="urn:microsoft.com/office/officeart/2005/8/layout/radial5"/>
    <dgm:cxn modelId="{C0175BD7-8B8D-4BF0-9468-13AC7C6DACDF}" type="presOf" srcId="{0C3D8F15-2303-422C-BC26-D4B0CCBBB4C4}" destId="{4814C399-7DB9-46D5-A40B-1F7F9FC3FC9B}" srcOrd="1" destOrd="0" presId="urn:microsoft.com/office/officeart/2005/8/layout/radial5"/>
    <dgm:cxn modelId="{4F9B92D8-1D0C-4B1A-BE40-7940DE98EC1C}" type="presOf" srcId="{4888C2C2-2169-4D95-A13A-EAFBACB076FE}" destId="{C16B4DBE-53FA-4324-9D94-BE941BE176F8}" srcOrd="0" destOrd="0" presId="urn:microsoft.com/office/officeart/2005/8/layout/radial5"/>
    <dgm:cxn modelId="{B891EDF1-95A0-423D-AE9E-2927FA160385}" type="presOf" srcId="{D1A27D32-CE83-4858-84C0-2C79B59D0BFF}" destId="{09C581ED-DC76-4875-B1F1-79E640FA962E}" srcOrd="0" destOrd="0" presId="urn:microsoft.com/office/officeart/2005/8/layout/radial5"/>
    <dgm:cxn modelId="{8AF194F3-D937-46D4-86B2-7F2F0955F2CB}" srcId="{DA0F7BB1-76A7-41B7-A21F-95C715576C3B}" destId="{62E5A2A7-6D3F-4EF0-B057-197AEDCA3013}" srcOrd="1" destOrd="0" parTransId="{A85FFC1C-2673-42C6-90BA-08BD6C585597}" sibTransId="{9433BB69-01FF-4E62-857C-A124881A47FC}"/>
    <dgm:cxn modelId="{2311DDFA-8AEF-4B7B-B041-788881401D16}" srcId="{DA0F7BB1-76A7-41B7-A21F-95C715576C3B}" destId="{877C02DD-DCFD-46F4-B8DB-DD49E2D707C4}" srcOrd="2" destOrd="0" parTransId="{F7FC4799-848A-447C-A28A-4B8AA303AADE}" sibTransId="{CB356269-F220-43EF-A882-1E708C5EE36E}"/>
    <dgm:cxn modelId="{367A84FF-45F6-40DA-A1BC-0247F14F22AA}" srcId="{1A836AA7-4DB0-486A-B9D9-5FC034FE7C54}" destId="{BDD38EFE-6B73-446F-A60B-9F293A02289C}" srcOrd="0" destOrd="0" parTransId="{2A974F3E-C876-4448-AA05-AC193F9861B3}" sibTransId="{C72412BF-15DD-4780-9BD4-FC6C3DB5AAD1}"/>
    <dgm:cxn modelId="{6ACF4D8A-3E08-4FDC-AC48-05FE4E171D1D}" type="presParOf" srcId="{9B6A171A-0B09-4264-87DA-C3702935F6FD}" destId="{88DF2D3D-748D-4C08-B06E-5B77E7B9CC3C}" srcOrd="0" destOrd="0" presId="urn:microsoft.com/office/officeart/2005/8/layout/radial5"/>
    <dgm:cxn modelId="{F16D9281-2CF2-41AD-A878-FB97EE1EF35B}" type="presParOf" srcId="{9B6A171A-0B09-4264-87DA-C3702935F6FD}" destId="{C795F366-856F-463F-A5CA-C63B3866B6A9}" srcOrd="1" destOrd="0" presId="urn:microsoft.com/office/officeart/2005/8/layout/radial5"/>
    <dgm:cxn modelId="{BD7DA5B2-6E63-4E4D-80E2-D0DE6971BE52}" type="presParOf" srcId="{C795F366-856F-463F-A5CA-C63B3866B6A9}" destId="{9C087587-C85D-4338-B2AA-19064DE5D8CE}" srcOrd="0" destOrd="0" presId="urn:microsoft.com/office/officeart/2005/8/layout/radial5"/>
    <dgm:cxn modelId="{FB953764-0E28-488F-BE75-20F85EEFBA00}" type="presParOf" srcId="{9B6A171A-0B09-4264-87DA-C3702935F6FD}" destId="{AC99FE83-C108-4A71-BFCC-EC72A91A5643}" srcOrd="2" destOrd="0" presId="urn:microsoft.com/office/officeart/2005/8/layout/radial5"/>
    <dgm:cxn modelId="{88577A55-775C-4A1D-A2AC-DEEC589EDD26}" type="presParOf" srcId="{9B6A171A-0B09-4264-87DA-C3702935F6FD}" destId="{61DA474F-4D46-4DC1-B462-837DABB4C851}" srcOrd="3" destOrd="0" presId="urn:microsoft.com/office/officeart/2005/8/layout/radial5"/>
    <dgm:cxn modelId="{0DEFFDAD-65E1-4388-803F-6512A3527263}" type="presParOf" srcId="{61DA474F-4D46-4DC1-B462-837DABB4C851}" destId="{4814C399-7DB9-46D5-A40B-1F7F9FC3FC9B}" srcOrd="0" destOrd="0" presId="urn:microsoft.com/office/officeart/2005/8/layout/radial5"/>
    <dgm:cxn modelId="{1D2F381E-4FE1-4FF7-A344-A8375265A2CC}" type="presParOf" srcId="{9B6A171A-0B09-4264-87DA-C3702935F6FD}" destId="{D6318B16-5CE8-4F73-A931-FDB3D694FB78}" srcOrd="4" destOrd="0" presId="urn:microsoft.com/office/officeart/2005/8/layout/radial5"/>
    <dgm:cxn modelId="{94EC9A07-71CE-451F-A292-50A6AC160C19}" type="presParOf" srcId="{9B6A171A-0B09-4264-87DA-C3702935F6FD}" destId="{715ED3F0-8260-4785-8383-0D7DD4CB1A87}" srcOrd="5" destOrd="0" presId="urn:microsoft.com/office/officeart/2005/8/layout/radial5"/>
    <dgm:cxn modelId="{9510A9FD-C6DD-4A94-BE63-B4D0151D2285}" type="presParOf" srcId="{715ED3F0-8260-4785-8383-0D7DD4CB1A87}" destId="{B3C12924-02DE-4001-8A37-F79FF795B5DC}" srcOrd="0" destOrd="0" presId="urn:microsoft.com/office/officeart/2005/8/layout/radial5"/>
    <dgm:cxn modelId="{2744B2F9-EEC7-448E-B6AB-7F3872A095AB}" type="presParOf" srcId="{9B6A171A-0B09-4264-87DA-C3702935F6FD}" destId="{BA157BB9-05E9-4421-9F59-457C790091C7}" srcOrd="6" destOrd="0" presId="urn:microsoft.com/office/officeart/2005/8/layout/radial5"/>
    <dgm:cxn modelId="{23379255-8F18-41E1-8972-7C1564FE397D}" type="presParOf" srcId="{9B6A171A-0B09-4264-87DA-C3702935F6FD}" destId="{C3F88A8B-2CBE-4909-B45D-E186AF55990B}" srcOrd="7" destOrd="0" presId="urn:microsoft.com/office/officeart/2005/8/layout/radial5"/>
    <dgm:cxn modelId="{C36CB977-5747-45C6-AFB6-2539B7C3F520}" type="presParOf" srcId="{C3F88A8B-2CBE-4909-B45D-E186AF55990B}" destId="{F192FBCB-9846-4672-A7A8-D6E15AE7ECAE}" srcOrd="0" destOrd="0" presId="urn:microsoft.com/office/officeart/2005/8/layout/radial5"/>
    <dgm:cxn modelId="{4365F1CE-CCF2-4930-AE52-B78B1CB6A344}" type="presParOf" srcId="{9B6A171A-0B09-4264-87DA-C3702935F6FD}" destId="{09C581ED-DC76-4875-B1F1-79E640FA962E}" srcOrd="8" destOrd="0" presId="urn:microsoft.com/office/officeart/2005/8/layout/radial5"/>
    <dgm:cxn modelId="{FAEE6E04-1523-4777-B7F7-CFE8575A2D96}" type="presParOf" srcId="{9B6A171A-0B09-4264-87DA-C3702935F6FD}" destId="{C16B4DBE-53FA-4324-9D94-BE941BE176F8}" srcOrd="9" destOrd="0" presId="urn:microsoft.com/office/officeart/2005/8/layout/radial5"/>
    <dgm:cxn modelId="{6ED4FA62-6790-4994-AD82-E8B616F9CA1A}" type="presParOf" srcId="{C16B4DBE-53FA-4324-9D94-BE941BE176F8}" destId="{6AAB928F-7882-44C7-B729-5B99C15C9D61}" srcOrd="0" destOrd="0" presId="urn:microsoft.com/office/officeart/2005/8/layout/radial5"/>
    <dgm:cxn modelId="{7CBC0BDF-6A43-4AB4-8BD5-598A05FC6495}" type="presParOf" srcId="{9B6A171A-0B09-4264-87DA-C3702935F6FD}" destId="{4A97E2BF-8D2F-4C32-82B4-29361044A259}" srcOrd="10" destOrd="0" presId="urn:microsoft.com/office/officeart/2005/8/layout/radial5"/>
    <dgm:cxn modelId="{68AE5EBF-3570-4C2E-9923-E3B08B59291C}" type="presParOf" srcId="{9B6A171A-0B09-4264-87DA-C3702935F6FD}" destId="{9D2818DD-4EAA-4A26-9E37-C307C828766A}" srcOrd="11" destOrd="0" presId="urn:microsoft.com/office/officeart/2005/8/layout/radial5"/>
    <dgm:cxn modelId="{4593B280-3390-49B9-B90E-56815537F9F2}" type="presParOf" srcId="{9D2818DD-4EAA-4A26-9E37-C307C828766A}" destId="{1472C44A-6DB0-4137-93A1-B3E7155470A4}" srcOrd="0" destOrd="0" presId="urn:microsoft.com/office/officeart/2005/8/layout/radial5"/>
    <dgm:cxn modelId="{F0F433AE-9350-435B-8702-A85FA5092053}" type="presParOf" srcId="{9B6A171A-0B09-4264-87DA-C3702935F6FD}" destId="{2DD8B7E8-DB0E-45F6-833D-ECF1DAC0F5E5}" srcOrd="12"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6FB45-DBDB-4CE5-AC20-749617AC94F0}">
      <dsp:nvSpPr>
        <dsp:cNvPr id="0" name=""/>
        <dsp:cNvSpPr/>
      </dsp:nvSpPr>
      <dsp:spPr>
        <a:xfrm>
          <a:off x="3262733" y="2206315"/>
          <a:ext cx="1753052" cy="17530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a:latin typeface="Trebuchet MS" panose="020B0603020202020204" pitchFamily="34" charset="0"/>
            </a:rPr>
            <a:t>One stop partners</a:t>
          </a:r>
        </a:p>
      </dsp:txBody>
      <dsp:txXfrm>
        <a:off x="3519462" y="2463044"/>
        <a:ext cx="1239594" cy="1239594"/>
      </dsp:txXfrm>
    </dsp:sp>
    <dsp:sp modelId="{7E3C9803-4D51-4439-B9CE-B8A08EF1F127}">
      <dsp:nvSpPr>
        <dsp:cNvPr id="0" name=""/>
        <dsp:cNvSpPr/>
      </dsp:nvSpPr>
      <dsp:spPr>
        <a:xfrm rot="16200000">
          <a:off x="3768730" y="1255366"/>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850574" y="1446334"/>
        <a:ext cx="577371" cy="327374"/>
      </dsp:txXfrm>
    </dsp:sp>
    <dsp:sp modelId="{A817CE25-8786-436B-8ABE-252DB00381CB}">
      <dsp:nvSpPr>
        <dsp:cNvPr id="0" name=""/>
        <dsp:cNvSpPr/>
      </dsp:nvSpPr>
      <dsp:spPr>
        <a:xfrm>
          <a:off x="3738067" y="5706"/>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Title I</a:t>
          </a:r>
        </a:p>
      </dsp:txBody>
      <dsp:txXfrm>
        <a:off x="3855574" y="123213"/>
        <a:ext cx="567371" cy="567371"/>
      </dsp:txXfrm>
    </dsp:sp>
    <dsp:sp modelId="{C264119F-744F-4FF3-8219-0978C7596C07}">
      <dsp:nvSpPr>
        <dsp:cNvPr id="0" name=""/>
        <dsp:cNvSpPr/>
      </dsp:nvSpPr>
      <dsp:spPr>
        <a:xfrm rot="17550000">
          <a:off x="4363675" y="1373707"/>
          <a:ext cx="741058" cy="54562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414198" y="1558445"/>
        <a:ext cx="577371" cy="327374"/>
      </dsp:txXfrm>
    </dsp:sp>
    <dsp:sp modelId="{40C852C5-9AEE-4097-9FB4-35ECF4BF711F}">
      <dsp:nvSpPr>
        <dsp:cNvPr id="0" name=""/>
        <dsp:cNvSpPr/>
      </dsp:nvSpPr>
      <dsp:spPr>
        <a:xfrm>
          <a:off x="4762106" y="209400"/>
          <a:ext cx="802385" cy="80238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Adult Ed</a:t>
          </a:r>
        </a:p>
      </dsp:txBody>
      <dsp:txXfrm>
        <a:off x="4879613" y="326907"/>
        <a:ext cx="567371" cy="567371"/>
      </dsp:txXfrm>
    </dsp:sp>
    <dsp:sp modelId="{40E310AC-BAA8-4E86-BC70-0E73EE62A10A}">
      <dsp:nvSpPr>
        <dsp:cNvPr id="0" name=""/>
        <dsp:cNvSpPr/>
      </dsp:nvSpPr>
      <dsp:spPr>
        <a:xfrm rot="18900000">
          <a:off x="4868044" y="1710716"/>
          <a:ext cx="741058" cy="54562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892015" y="1877712"/>
        <a:ext cx="577371" cy="327374"/>
      </dsp:txXfrm>
    </dsp:sp>
    <dsp:sp modelId="{EF18348C-3499-4254-8329-348A74C8E1CB}">
      <dsp:nvSpPr>
        <dsp:cNvPr id="0" name=""/>
        <dsp:cNvSpPr/>
      </dsp:nvSpPr>
      <dsp:spPr>
        <a:xfrm>
          <a:off x="5630244" y="789471"/>
          <a:ext cx="802385" cy="80238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a:t>Wagner Peyser</a:t>
          </a:r>
        </a:p>
      </dsp:txBody>
      <dsp:txXfrm>
        <a:off x="5747751" y="906978"/>
        <a:ext cx="567371" cy="567371"/>
      </dsp:txXfrm>
    </dsp:sp>
    <dsp:sp modelId="{B2AA7D25-154A-419B-A8F2-C0414B738B62}">
      <dsp:nvSpPr>
        <dsp:cNvPr id="0" name=""/>
        <dsp:cNvSpPr/>
      </dsp:nvSpPr>
      <dsp:spPr>
        <a:xfrm rot="20250000">
          <a:off x="5205053" y="2215086"/>
          <a:ext cx="741058" cy="545622"/>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211283" y="2355530"/>
        <a:ext cx="577371" cy="327374"/>
      </dsp:txXfrm>
    </dsp:sp>
    <dsp:sp modelId="{1EA8D6A4-426B-4AD8-BF8E-4AEF56F53B4E}">
      <dsp:nvSpPr>
        <dsp:cNvPr id="0" name=""/>
        <dsp:cNvSpPr/>
      </dsp:nvSpPr>
      <dsp:spPr>
        <a:xfrm>
          <a:off x="6210315" y="1657610"/>
          <a:ext cx="802385" cy="80238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err="1"/>
            <a:t>Voc</a:t>
          </a:r>
          <a:r>
            <a:rPr lang="en-US" sz="1300" kern="1200"/>
            <a:t> Rehab</a:t>
          </a:r>
        </a:p>
      </dsp:txBody>
      <dsp:txXfrm>
        <a:off x="6327822" y="1775117"/>
        <a:ext cx="567371" cy="567371"/>
      </dsp:txXfrm>
    </dsp:sp>
    <dsp:sp modelId="{406473C5-F481-4CD4-9B61-DC16FA263907}">
      <dsp:nvSpPr>
        <dsp:cNvPr id="0" name=""/>
        <dsp:cNvSpPr/>
      </dsp:nvSpPr>
      <dsp:spPr>
        <a:xfrm>
          <a:off x="5323395" y="2810030"/>
          <a:ext cx="741058" cy="545622"/>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323395" y="2919154"/>
        <a:ext cx="577371" cy="327374"/>
      </dsp:txXfrm>
    </dsp:sp>
    <dsp:sp modelId="{12466287-64C3-44EE-B40E-FCC6FCD111F7}">
      <dsp:nvSpPr>
        <dsp:cNvPr id="0" name=""/>
        <dsp:cNvSpPr/>
      </dsp:nvSpPr>
      <dsp:spPr>
        <a:xfrm>
          <a:off x="6414009" y="2681649"/>
          <a:ext cx="802385" cy="802385"/>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latin typeface="Segoe UI" panose="020B0502040204020203" pitchFamily="34" charset="0"/>
              <a:ea typeface="Segoe UI" panose="020B0502040204020203" pitchFamily="34" charset="0"/>
              <a:cs typeface="Segoe UI" panose="020B0502040204020203" pitchFamily="34" charset="0"/>
            </a:rPr>
            <a:t>CTE</a:t>
          </a:r>
        </a:p>
      </dsp:txBody>
      <dsp:txXfrm>
        <a:off x="6531516" y="2799156"/>
        <a:ext cx="567371" cy="567371"/>
      </dsp:txXfrm>
    </dsp:sp>
    <dsp:sp modelId="{D1D73972-2C20-4D5D-8142-4555F5494880}">
      <dsp:nvSpPr>
        <dsp:cNvPr id="0" name=""/>
        <dsp:cNvSpPr/>
      </dsp:nvSpPr>
      <dsp:spPr>
        <a:xfrm rot="1350000">
          <a:off x="5205053" y="3404975"/>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211283" y="3482779"/>
        <a:ext cx="577371" cy="327374"/>
      </dsp:txXfrm>
    </dsp:sp>
    <dsp:sp modelId="{66EF89E8-EFFD-4264-AD05-BE28809949E5}">
      <dsp:nvSpPr>
        <dsp:cNvPr id="0" name=""/>
        <dsp:cNvSpPr/>
      </dsp:nvSpPr>
      <dsp:spPr>
        <a:xfrm>
          <a:off x="6210315" y="3705688"/>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TANF</a:t>
          </a:r>
        </a:p>
      </dsp:txBody>
      <dsp:txXfrm>
        <a:off x="6327822" y="3823195"/>
        <a:ext cx="567371" cy="567371"/>
      </dsp:txXfrm>
    </dsp:sp>
    <dsp:sp modelId="{BFDBECE1-20A1-4C48-A23E-F6F1792C70CF}">
      <dsp:nvSpPr>
        <dsp:cNvPr id="0" name=""/>
        <dsp:cNvSpPr/>
      </dsp:nvSpPr>
      <dsp:spPr>
        <a:xfrm rot="2700000">
          <a:off x="4868044" y="3909344"/>
          <a:ext cx="741058" cy="54562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892015" y="3960596"/>
        <a:ext cx="577371" cy="327374"/>
      </dsp:txXfrm>
    </dsp:sp>
    <dsp:sp modelId="{B141C77C-F72A-47B5-91E0-5E5A1A820B11}">
      <dsp:nvSpPr>
        <dsp:cNvPr id="0" name=""/>
        <dsp:cNvSpPr/>
      </dsp:nvSpPr>
      <dsp:spPr>
        <a:xfrm>
          <a:off x="5630244" y="4573826"/>
          <a:ext cx="802385" cy="80238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latin typeface="Segoe UI" panose="020B0502040204020203" pitchFamily="34" charset="0"/>
              <a:ea typeface="Segoe UI" panose="020B0502040204020203" pitchFamily="34" charset="0"/>
              <a:cs typeface="Segoe UI" panose="020B0502040204020203" pitchFamily="34" charset="0"/>
            </a:rPr>
            <a:t>TAA</a:t>
          </a:r>
        </a:p>
      </dsp:txBody>
      <dsp:txXfrm>
        <a:off x="5747751" y="4691333"/>
        <a:ext cx="567371" cy="567371"/>
      </dsp:txXfrm>
    </dsp:sp>
    <dsp:sp modelId="{E7EF2A46-F292-41ED-B952-EB22679A07EB}">
      <dsp:nvSpPr>
        <dsp:cNvPr id="0" name=""/>
        <dsp:cNvSpPr/>
      </dsp:nvSpPr>
      <dsp:spPr>
        <a:xfrm rot="4050000">
          <a:off x="4363675" y="4246353"/>
          <a:ext cx="741058" cy="54562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414198" y="4279863"/>
        <a:ext cx="577371" cy="327374"/>
      </dsp:txXfrm>
    </dsp:sp>
    <dsp:sp modelId="{C29702F1-F0B4-4D9E-8098-3C1CA68209AB}">
      <dsp:nvSpPr>
        <dsp:cNvPr id="0" name=""/>
        <dsp:cNvSpPr/>
      </dsp:nvSpPr>
      <dsp:spPr>
        <a:xfrm>
          <a:off x="4762106" y="5153897"/>
          <a:ext cx="802385" cy="80238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baseline="0">
              <a:solidFill>
                <a:schemeClr val="bg1"/>
              </a:solidFill>
            </a:rPr>
            <a:t>UI</a:t>
          </a:r>
        </a:p>
      </dsp:txBody>
      <dsp:txXfrm>
        <a:off x="4879613" y="5271404"/>
        <a:ext cx="567371" cy="567371"/>
      </dsp:txXfrm>
    </dsp:sp>
    <dsp:sp modelId="{FB9CA8B9-02EB-48B8-ACFF-8838E3F7B240}">
      <dsp:nvSpPr>
        <dsp:cNvPr id="0" name=""/>
        <dsp:cNvSpPr/>
      </dsp:nvSpPr>
      <dsp:spPr>
        <a:xfrm rot="5400000">
          <a:off x="3768730" y="4364695"/>
          <a:ext cx="741058" cy="545622"/>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850574" y="4391976"/>
        <a:ext cx="577371" cy="327374"/>
      </dsp:txXfrm>
    </dsp:sp>
    <dsp:sp modelId="{FCB0D59C-EE0D-477F-8F03-DA7F4E527057}">
      <dsp:nvSpPr>
        <dsp:cNvPr id="0" name=""/>
        <dsp:cNvSpPr/>
      </dsp:nvSpPr>
      <dsp:spPr>
        <a:xfrm>
          <a:off x="3738067" y="5357591"/>
          <a:ext cx="802385" cy="80238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Veterans</a:t>
          </a:r>
        </a:p>
      </dsp:txBody>
      <dsp:txXfrm>
        <a:off x="3855574" y="5475098"/>
        <a:ext cx="567371" cy="567371"/>
      </dsp:txXfrm>
    </dsp:sp>
    <dsp:sp modelId="{3920D876-E9A9-4D06-A79C-BB8C14EF4DEC}">
      <dsp:nvSpPr>
        <dsp:cNvPr id="0" name=""/>
        <dsp:cNvSpPr/>
      </dsp:nvSpPr>
      <dsp:spPr>
        <a:xfrm rot="6750000">
          <a:off x="3173786" y="4246353"/>
          <a:ext cx="741058" cy="545622"/>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286950" y="4279863"/>
        <a:ext cx="577371" cy="327374"/>
      </dsp:txXfrm>
    </dsp:sp>
    <dsp:sp modelId="{26428C2D-0017-4371-A812-644EA4503D24}">
      <dsp:nvSpPr>
        <dsp:cNvPr id="0" name=""/>
        <dsp:cNvSpPr/>
      </dsp:nvSpPr>
      <dsp:spPr>
        <a:xfrm>
          <a:off x="2714028" y="5153897"/>
          <a:ext cx="802385" cy="802385"/>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CSBG</a:t>
          </a:r>
        </a:p>
      </dsp:txBody>
      <dsp:txXfrm>
        <a:off x="2831535" y="5271404"/>
        <a:ext cx="567371" cy="567371"/>
      </dsp:txXfrm>
    </dsp:sp>
    <dsp:sp modelId="{A541D66F-3B9C-4916-A034-0845031E3050}">
      <dsp:nvSpPr>
        <dsp:cNvPr id="0" name=""/>
        <dsp:cNvSpPr/>
      </dsp:nvSpPr>
      <dsp:spPr>
        <a:xfrm rot="8100000">
          <a:off x="2669416" y="3909344"/>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809132" y="3960596"/>
        <a:ext cx="577371" cy="327374"/>
      </dsp:txXfrm>
    </dsp:sp>
    <dsp:sp modelId="{09DE5545-261A-4462-A542-C03B6E803312}">
      <dsp:nvSpPr>
        <dsp:cNvPr id="0" name=""/>
        <dsp:cNvSpPr/>
      </dsp:nvSpPr>
      <dsp:spPr>
        <a:xfrm>
          <a:off x="1845889" y="4573826"/>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HUD</a:t>
          </a:r>
        </a:p>
      </dsp:txBody>
      <dsp:txXfrm>
        <a:off x="1963396" y="4691333"/>
        <a:ext cx="567371" cy="567371"/>
      </dsp:txXfrm>
    </dsp:sp>
    <dsp:sp modelId="{0203157B-CA0D-46EA-8EDB-CBD5CE0F20B7}">
      <dsp:nvSpPr>
        <dsp:cNvPr id="0" name=""/>
        <dsp:cNvSpPr/>
      </dsp:nvSpPr>
      <dsp:spPr>
        <a:xfrm rot="9450000">
          <a:off x="2332407" y="3404975"/>
          <a:ext cx="741058" cy="545622"/>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489864" y="3482779"/>
        <a:ext cx="577371" cy="327374"/>
      </dsp:txXfrm>
    </dsp:sp>
    <dsp:sp modelId="{185B523A-9132-4EC8-AF07-AF34DFF6377F}">
      <dsp:nvSpPr>
        <dsp:cNvPr id="0" name=""/>
        <dsp:cNvSpPr/>
      </dsp:nvSpPr>
      <dsp:spPr>
        <a:xfrm>
          <a:off x="1265818" y="3705688"/>
          <a:ext cx="802385" cy="802385"/>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endParaRPr lang="en-US" sz="700" kern="1200">
            <a:solidFill>
              <a:schemeClr val="tx1"/>
            </a:solidFill>
          </a:endParaRPr>
        </a:p>
        <a:p>
          <a:pPr marL="0" lvl="0" indent="0" algn="ctr" defTabSz="311150">
            <a:lnSpc>
              <a:spcPct val="100000"/>
            </a:lnSpc>
            <a:spcBef>
              <a:spcPct val="0"/>
            </a:spcBef>
            <a:spcAft>
              <a:spcPct val="35000"/>
            </a:spcAft>
            <a:buNone/>
          </a:pPr>
          <a:r>
            <a:rPr lang="en-US" sz="900" kern="1200">
              <a:solidFill>
                <a:schemeClr val="bg1"/>
              </a:solidFill>
            </a:rPr>
            <a:t>Migrant</a:t>
          </a:r>
        </a:p>
        <a:p>
          <a:pPr marL="0" lvl="0" indent="0" algn="ctr" defTabSz="311150">
            <a:lnSpc>
              <a:spcPct val="100000"/>
            </a:lnSpc>
            <a:spcBef>
              <a:spcPct val="0"/>
            </a:spcBef>
            <a:spcAft>
              <a:spcPct val="35000"/>
            </a:spcAft>
            <a:buNone/>
          </a:pPr>
          <a:r>
            <a:rPr lang="en-US" sz="800" kern="1200">
              <a:solidFill>
                <a:schemeClr val="bg1"/>
              </a:solidFill>
            </a:rPr>
            <a:t>Farmworkers</a:t>
          </a:r>
        </a:p>
      </dsp:txBody>
      <dsp:txXfrm>
        <a:off x="1383325" y="3823195"/>
        <a:ext cx="567371" cy="567371"/>
      </dsp:txXfrm>
    </dsp:sp>
    <dsp:sp modelId="{17B7B04F-3A70-4FA4-A195-1B34D769C686}">
      <dsp:nvSpPr>
        <dsp:cNvPr id="0" name=""/>
        <dsp:cNvSpPr/>
      </dsp:nvSpPr>
      <dsp:spPr>
        <a:xfrm rot="10800000">
          <a:off x="2214065" y="2810030"/>
          <a:ext cx="741058" cy="54562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377752" y="2919154"/>
        <a:ext cx="577371" cy="327374"/>
      </dsp:txXfrm>
    </dsp:sp>
    <dsp:sp modelId="{CF86C90B-1040-4B61-9BDC-BC32AB5B5FE5}">
      <dsp:nvSpPr>
        <dsp:cNvPr id="0" name=""/>
        <dsp:cNvSpPr/>
      </dsp:nvSpPr>
      <dsp:spPr>
        <a:xfrm>
          <a:off x="1062124" y="2681649"/>
          <a:ext cx="802385" cy="802385"/>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latin typeface="Segoe UI" panose="020B0502040204020203" pitchFamily="34" charset="0"/>
              <a:ea typeface="Segoe UI" panose="020B0502040204020203" pitchFamily="34" charset="0"/>
              <a:cs typeface="Segoe UI" panose="020B0502040204020203" pitchFamily="34" charset="0"/>
            </a:rPr>
            <a:t>SCSEP</a:t>
          </a:r>
        </a:p>
      </dsp:txBody>
      <dsp:txXfrm>
        <a:off x="1179631" y="2799156"/>
        <a:ext cx="567371" cy="567371"/>
      </dsp:txXfrm>
    </dsp:sp>
    <dsp:sp modelId="{143B7BF4-8245-4D31-8161-8172E986853F}">
      <dsp:nvSpPr>
        <dsp:cNvPr id="0" name=""/>
        <dsp:cNvSpPr/>
      </dsp:nvSpPr>
      <dsp:spPr>
        <a:xfrm rot="12150000">
          <a:off x="2332407" y="2215086"/>
          <a:ext cx="741058" cy="545622"/>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489864" y="2355530"/>
        <a:ext cx="577371" cy="327374"/>
      </dsp:txXfrm>
    </dsp:sp>
    <dsp:sp modelId="{1B5CECD7-A0EA-4E82-B11C-365A5197E14F}">
      <dsp:nvSpPr>
        <dsp:cNvPr id="0" name=""/>
        <dsp:cNvSpPr/>
      </dsp:nvSpPr>
      <dsp:spPr>
        <a:xfrm>
          <a:off x="1265818" y="1657610"/>
          <a:ext cx="802385" cy="80238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Youth</a:t>
          </a:r>
        </a:p>
        <a:p>
          <a:pPr marL="0" lvl="0" indent="0" algn="ctr" defTabSz="444500">
            <a:lnSpc>
              <a:spcPct val="90000"/>
            </a:lnSpc>
            <a:spcBef>
              <a:spcPct val="0"/>
            </a:spcBef>
            <a:spcAft>
              <a:spcPct val="35000"/>
            </a:spcAft>
            <a:buNone/>
          </a:pPr>
          <a:r>
            <a:rPr lang="en-US" sz="1000" kern="1200">
              <a:solidFill>
                <a:schemeClr val="bg1"/>
              </a:solidFill>
            </a:rPr>
            <a:t>Build</a:t>
          </a:r>
        </a:p>
      </dsp:txBody>
      <dsp:txXfrm>
        <a:off x="1383325" y="1775117"/>
        <a:ext cx="567371" cy="567371"/>
      </dsp:txXfrm>
    </dsp:sp>
    <dsp:sp modelId="{BDA76627-D092-4C1A-9B8B-0C1A0C48CC8A}">
      <dsp:nvSpPr>
        <dsp:cNvPr id="0" name=""/>
        <dsp:cNvSpPr/>
      </dsp:nvSpPr>
      <dsp:spPr>
        <a:xfrm rot="13500000">
          <a:off x="2669416" y="1710716"/>
          <a:ext cx="741058" cy="545622"/>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2809132" y="1877712"/>
        <a:ext cx="577371" cy="327374"/>
      </dsp:txXfrm>
    </dsp:sp>
    <dsp:sp modelId="{F9AF9D82-3209-4403-9388-A8B795130F73}">
      <dsp:nvSpPr>
        <dsp:cNvPr id="0" name=""/>
        <dsp:cNvSpPr/>
      </dsp:nvSpPr>
      <dsp:spPr>
        <a:xfrm>
          <a:off x="1845889" y="789471"/>
          <a:ext cx="802385" cy="802385"/>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baseline="0">
              <a:solidFill>
                <a:schemeClr val="bg1"/>
              </a:solidFill>
            </a:rPr>
            <a:t>Second Chance</a:t>
          </a:r>
        </a:p>
      </dsp:txBody>
      <dsp:txXfrm>
        <a:off x="1963396" y="906978"/>
        <a:ext cx="567371" cy="567371"/>
      </dsp:txXfrm>
    </dsp:sp>
    <dsp:sp modelId="{A2B5241A-BA9A-493B-8C2E-B786B6775EFB}">
      <dsp:nvSpPr>
        <dsp:cNvPr id="0" name=""/>
        <dsp:cNvSpPr/>
      </dsp:nvSpPr>
      <dsp:spPr>
        <a:xfrm rot="14850000">
          <a:off x="3173786" y="1373707"/>
          <a:ext cx="741058" cy="545622"/>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286950" y="1558445"/>
        <a:ext cx="577371" cy="327374"/>
      </dsp:txXfrm>
    </dsp:sp>
    <dsp:sp modelId="{4F7ED69C-18CC-404C-A703-E2C1CE406900}">
      <dsp:nvSpPr>
        <dsp:cNvPr id="0" name=""/>
        <dsp:cNvSpPr/>
      </dsp:nvSpPr>
      <dsp:spPr>
        <a:xfrm>
          <a:off x="2714028" y="209400"/>
          <a:ext cx="802385" cy="802385"/>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bg1"/>
              </a:solidFill>
            </a:rPr>
            <a:t>Job Corps</a:t>
          </a:r>
        </a:p>
      </dsp:txBody>
      <dsp:txXfrm>
        <a:off x="2831535" y="326907"/>
        <a:ext cx="567371" cy="5673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4502193" y="1650408"/>
          <a:ext cx="1399452" cy="139945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Six Core Measures</a:t>
          </a:r>
        </a:p>
      </dsp:txBody>
      <dsp:txXfrm>
        <a:off x="4707138" y="1855353"/>
        <a:ext cx="989562" cy="989562"/>
      </dsp:txXfrm>
    </dsp:sp>
    <dsp:sp modelId="{C795F366-856F-463F-A5CA-C63B3866B6A9}">
      <dsp:nvSpPr>
        <dsp:cNvPr id="0" name=""/>
        <dsp:cNvSpPr/>
      </dsp:nvSpPr>
      <dsp:spPr>
        <a:xfrm rot="16200000">
          <a:off x="5123160" y="129619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1403850"/>
        <a:ext cx="110263" cy="252085"/>
      </dsp:txXfrm>
    </dsp:sp>
    <dsp:sp modelId="{AC99FE83-C108-4A71-BFCC-EC72A91A5643}">
      <dsp:nvSpPr>
        <dsp:cNvPr id="0" name=""/>
        <dsp:cNvSpPr/>
      </dsp:nvSpPr>
      <dsp:spPr>
        <a:xfrm>
          <a:off x="4470398" y="-109838"/>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Employment Rate</a:t>
          </a:r>
        </a:p>
        <a:p>
          <a:pPr marL="0" lvl="0" indent="0" algn="ctr" defTabSz="622300">
            <a:lnSpc>
              <a:spcPct val="90000"/>
            </a:lnSpc>
            <a:spcBef>
              <a:spcPct val="0"/>
            </a:spcBef>
            <a:spcAft>
              <a:spcPct val="35000"/>
            </a:spcAft>
            <a:buNone/>
          </a:pPr>
          <a:r>
            <a:rPr lang="en-US" sz="1400" kern="1200" dirty="0"/>
            <a:t>2</a:t>
          </a:r>
          <a:r>
            <a:rPr lang="en-US" sz="1400" kern="1200" baseline="30000" dirty="0"/>
            <a:t>nd</a:t>
          </a:r>
          <a:r>
            <a:rPr lang="en-US" sz="1400" kern="1200" dirty="0"/>
            <a:t> QTR After Exit</a:t>
          </a:r>
        </a:p>
      </dsp:txBody>
      <dsp:txXfrm>
        <a:off x="4684656" y="104420"/>
        <a:ext cx="1034527" cy="1034527"/>
      </dsp:txXfrm>
    </dsp:sp>
    <dsp:sp modelId="{61DA474F-4D46-4DC1-B462-837DABB4C851}">
      <dsp:nvSpPr>
        <dsp:cNvPr id="0" name=""/>
        <dsp:cNvSpPr/>
      </dsp:nvSpPr>
      <dsp:spPr>
        <a:xfrm rot="19800000">
          <a:off x="5853973"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857138" y="1813971"/>
        <a:ext cx="110263" cy="252085"/>
      </dsp:txXfrm>
    </dsp:sp>
    <dsp:sp modelId="{D6318B16-5CE8-4F73-A931-FDB3D694FB78}">
      <dsp:nvSpPr>
        <dsp:cNvPr id="0" name=""/>
        <dsp:cNvSpPr/>
      </dsp:nvSpPr>
      <dsp:spPr>
        <a:xfrm>
          <a:off x="5967281"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Employment </a:t>
          </a:r>
          <a:r>
            <a:rPr lang="en-US" sz="1400" kern="1200" dirty="0"/>
            <a:t>Rate</a:t>
          </a:r>
        </a:p>
        <a:p>
          <a:pPr marL="0" lvl="0" indent="0" algn="ctr" defTabSz="622300">
            <a:lnSpc>
              <a:spcPct val="90000"/>
            </a:lnSpc>
            <a:spcBef>
              <a:spcPct val="0"/>
            </a:spcBef>
            <a:spcAft>
              <a:spcPct val="35000"/>
            </a:spcAft>
            <a:buNone/>
          </a:pPr>
          <a:r>
            <a:rPr lang="en-US" sz="1400" kern="1200" dirty="0"/>
            <a:t>4</a:t>
          </a:r>
          <a:r>
            <a:rPr lang="en-US" sz="1400" kern="1200" baseline="30000" dirty="0"/>
            <a:t>th</a:t>
          </a:r>
          <a:r>
            <a:rPr lang="en-US" sz="1400" kern="1200" dirty="0"/>
            <a:t> QTR After Exit</a:t>
          </a:r>
        </a:p>
      </dsp:txBody>
      <dsp:txXfrm>
        <a:off x="6181539" y="968645"/>
        <a:ext cx="1034527" cy="1034527"/>
      </dsp:txXfrm>
    </dsp:sp>
    <dsp:sp modelId="{715ED3F0-8260-4785-8383-0D7DD4CB1A87}">
      <dsp:nvSpPr>
        <dsp:cNvPr id="0" name=""/>
        <dsp:cNvSpPr/>
      </dsp:nvSpPr>
      <dsp:spPr>
        <a:xfrm rot="1800000">
          <a:off x="5853973"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57138" y="2634213"/>
        <a:ext cx="110263" cy="252085"/>
      </dsp:txXfrm>
    </dsp:sp>
    <dsp:sp modelId="{BA157BB9-05E9-4421-9F59-457C790091C7}">
      <dsp:nvSpPr>
        <dsp:cNvPr id="0" name=""/>
        <dsp:cNvSpPr/>
      </dsp:nvSpPr>
      <dsp:spPr>
        <a:xfrm>
          <a:off x="5967281" y="2482839"/>
          <a:ext cx="1463043" cy="1463043"/>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Median Earnings</a:t>
          </a:r>
        </a:p>
      </dsp:txBody>
      <dsp:txXfrm>
        <a:off x="6181539" y="2697097"/>
        <a:ext cx="1034527" cy="1034527"/>
      </dsp:txXfrm>
    </dsp:sp>
    <dsp:sp modelId="{C3F88A8B-2CBE-4909-B45D-E186AF55990B}">
      <dsp:nvSpPr>
        <dsp:cNvPr id="0" name=""/>
        <dsp:cNvSpPr/>
      </dsp:nvSpPr>
      <dsp:spPr>
        <a:xfrm rot="5400000">
          <a:off x="5123160" y="298393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3044335"/>
        <a:ext cx="110263" cy="252085"/>
      </dsp:txXfrm>
    </dsp:sp>
    <dsp:sp modelId="{09C581ED-DC76-4875-B1F1-79E640FA962E}">
      <dsp:nvSpPr>
        <dsp:cNvPr id="0" name=""/>
        <dsp:cNvSpPr/>
      </dsp:nvSpPr>
      <dsp:spPr>
        <a:xfrm>
          <a:off x="4470398" y="3347065"/>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Credential Attainment</a:t>
          </a:r>
        </a:p>
      </dsp:txBody>
      <dsp:txXfrm>
        <a:off x="4684656" y="3561323"/>
        <a:ext cx="1034527" cy="1034527"/>
      </dsp:txXfrm>
    </dsp:sp>
    <dsp:sp modelId="{C16B4DBE-53FA-4324-9D94-BE941BE176F8}">
      <dsp:nvSpPr>
        <dsp:cNvPr id="0" name=""/>
        <dsp:cNvSpPr/>
      </dsp:nvSpPr>
      <dsp:spPr>
        <a:xfrm rot="9000000">
          <a:off x="4392347"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436437" y="2634213"/>
        <a:ext cx="110263" cy="252085"/>
      </dsp:txXfrm>
    </dsp:sp>
    <dsp:sp modelId="{4A97E2BF-8D2F-4C32-82B4-29361044A259}">
      <dsp:nvSpPr>
        <dsp:cNvPr id="0" name=""/>
        <dsp:cNvSpPr/>
      </dsp:nvSpPr>
      <dsp:spPr>
        <a:xfrm>
          <a:off x="2973514"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Measurable Skill Gains</a:t>
          </a:r>
        </a:p>
      </dsp:txBody>
      <dsp:txXfrm>
        <a:off x="3187772" y="2697097"/>
        <a:ext cx="1034527" cy="1034527"/>
      </dsp:txXfrm>
    </dsp:sp>
    <dsp:sp modelId="{9D2818DD-4EAA-4A26-9E37-C307C828766A}">
      <dsp:nvSpPr>
        <dsp:cNvPr id="0" name=""/>
        <dsp:cNvSpPr/>
      </dsp:nvSpPr>
      <dsp:spPr>
        <a:xfrm rot="12600000">
          <a:off x="4392347"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36437" y="1813971"/>
        <a:ext cx="110263" cy="252085"/>
      </dsp:txXfrm>
    </dsp:sp>
    <dsp:sp modelId="{2DD8B7E8-DB0E-45F6-833D-ECF1DAC0F5E5}">
      <dsp:nvSpPr>
        <dsp:cNvPr id="0" name=""/>
        <dsp:cNvSpPr/>
      </dsp:nvSpPr>
      <dsp:spPr>
        <a:xfrm>
          <a:off x="2973514"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Effectiveness in Serving Employers</a:t>
          </a:r>
        </a:p>
      </dsp:txBody>
      <dsp:txXfrm>
        <a:off x="3187772" y="968645"/>
        <a:ext cx="1034527" cy="10345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66527"/>
          <a:ext cx="8013844" cy="748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Calculation/Methodology:</a:t>
          </a:r>
          <a:endParaRPr lang="en-US" sz="2600" kern="1200" dirty="0"/>
        </a:p>
      </dsp:txBody>
      <dsp:txXfrm>
        <a:off x="0" y="66527"/>
        <a:ext cx="8013844" cy="748800"/>
      </dsp:txXfrm>
    </dsp:sp>
    <dsp:sp modelId="{FB057B31-6EF5-4F46-9FDC-9D792E3706CA}">
      <dsp:nvSpPr>
        <dsp:cNvPr id="0" name=""/>
        <dsp:cNvSpPr/>
      </dsp:nvSpPr>
      <dsp:spPr>
        <a:xfrm>
          <a:off x="0" y="815327"/>
          <a:ext cx="8013844" cy="34971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dirty="0">
              <a:solidFill>
                <a:srgbClr val="893700"/>
              </a:solidFill>
            </a:rPr>
            <a:t>Total quarterly earnings for all participants employed in the second quarter after exit are collected.  The wage information values are listed in order from the lowest to highest value and the value in the middle of this list is the median earnings value. </a:t>
          </a:r>
          <a:endParaRPr lang="en-US" sz="2600" kern="1200" dirty="0"/>
        </a:p>
        <a:p>
          <a:pPr marL="228600" lvl="1" indent="-228600" algn="l" defTabSz="1155700">
            <a:lnSpc>
              <a:spcPct val="90000"/>
            </a:lnSpc>
            <a:spcBef>
              <a:spcPct val="0"/>
            </a:spcBef>
            <a:spcAft>
              <a:spcPct val="15000"/>
            </a:spcAft>
            <a:buChar char="•"/>
          </a:pPr>
          <a:endParaRPr lang="en-US" sz="2600" kern="1200" dirty="0"/>
        </a:p>
        <a:p>
          <a:pPr marL="228600" lvl="1" indent="-228600" algn="l" defTabSz="1155700">
            <a:lnSpc>
              <a:spcPct val="90000"/>
            </a:lnSpc>
            <a:spcBef>
              <a:spcPct val="0"/>
            </a:spcBef>
            <a:spcAft>
              <a:spcPct val="15000"/>
            </a:spcAft>
            <a:buChar char="•"/>
          </a:pPr>
          <a:endParaRPr lang="en-US" sz="2600" kern="1200" dirty="0"/>
        </a:p>
        <a:p>
          <a:pPr marL="228600" lvl="1" indent="-228600" algn="l" defTabSz="1155700">
            <a:lnSpc>
              <a:spcPct val="90000"/>
            </a:lnSpc>
            <a:spcBef>
              <a:spcPct val="0"/>
            </a:spcBef>
            <a:spcAft>
              <a:spcPct val="15000"/>
            </a:spcAft>
            <a:buChar char="•"/>
          </a:pPr>
          <a:endParaRPr lang="en-US" sz="2600" kern="1200" dirty="0">
            <a:solidFill>
              <a:srgbClr val="893700"/>
            </a:solidFill>
          </a:endParaRPr>
        </a:p>
      </dsp:txBody>
      <dsp:txXfrm>
        <a:off x="0" y="815327"/>
        <a:ext cx="8013844" cy="34971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230671"/>
          <a:ext cx="8013844" cy="8727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Calculation/Methodology:</a:t>
          </a:r>
          <a:endParaRPr lang="en-US" sz="2600" kern="1200" dirty="0"/>
        </a:p>
      </dsp:txBody>
      <dsp:txXfrm>
        <a:off x="0" y="230671"/>
        <a:ext cx="8013844" cy="872772"/>
      </dsp:txXfrm>
    </dsp:sp>
    <dsp:sp modelId="{FB057B31-6EF5-4F46-9FDC-9D792E3706CA}">
      <dsp:nvSpPr>
        <dsp:cNvPr id="0" name=""/>
        <dsp:cNvSpPr/>
      </dsp:nvSpPr>
      <dsp:spPr>
        <a:xfrm>
          <a:off x="0" y="1126630"/>
          <a:ext cx="8013844" cy="30216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893700"/>
              </a:solidFill>
            </a:rPr>
            <a:t>The following participants and associated earnings are excluded from the calculation:</a:t>
          </a:r>
          <a:endParaRPr lang="en-US" sz="1900" kern="1200" dirty="0"/>
        </a:p>
        <a:p>
          <a:pPr marL="171450" lvl="1" indent="-171450" algn="l" defTabSz="844550">
            <a:lnSpc>
              <a:spcPct val="90000"/>
            </a:lnSpc>
            <a:spcBef>
              <a:spcPct val="0"/>
            </a:spcBef>
            <a:spcAft>
              <a:spcPct val="15000"/>
            </a:spcAft>
            <a:buFont typeface="Wingdings" panose="05000000000000000000" pitchFamily="2" charset="2"/>
            <a:buChar char="ü"/>
          </a:pPr>
          <a:r>
            <a:rPr lang="en-US" sz="1900" kern="1200" dirty="0">
              <a:solidFill>
                <a:srgbClr val="893700"/>
              </a:solidFill>
            </a:rPr>
            <a:t>Participants who exited and are not employed in the 2nd exit quarter will not count in this measure.</a:t>
          </a:r>
        </a:p>
        <a:p>
          <a:pPr marL="171450" lvl="1" indent="-171450" algn="l" defTabSz="844550">
            <a:lnSpc>
              <a:spcPct val="90000"/>
            </a:lnSpc>
            <a:spcBef>
              <a:spcPct val="0"/>
            </a:spcBef>
            <a:spcAft>
              <a:spcPct val="15000"/>
            </a:spcAft>
            <a:buFont typeface="Wingdings" panose="05000000000000000000" pitchFamily="2" charset="2"/>
            <a:buChar char="ü"/>
          </a:pPr>
          <a:r>
            <a:rPr lang="en-US" sz="1900" kern="1200" dirty="0">
              <a:solidFill>
                <a:srgbClr val="893700"/>
              </a:solidFill>
            </a:rPr>
            <a:t>Participants who have exited a program and for whom information is not yet available.</a:t>
          </a:r>
        </a:p>
        <a:p>
          <a:pPr marL="171450" lvl="1" indent="-171450" algn="l" defTabSz="844550">
            <a:lnSpc>
              <a:spcPct val="90000"/>
            </a:lnSpc>
            <a:spcBef>
              <a:spcPct val="0"/>
            </a:spcBef>
            <a:spcAft>
              <a:spcPct val="15000"/>
            </a:spcAft>
            <a:buFont typeface="Wingdings" panose="05000000000000000000" pitchFamily="2" charset="2"/>
            <a:buChar char="ü"/>
          </a:pPr>
          <a:r>
            <a:rPr lang="en-US" sz="1900" kern="1200" dirty="0">
              <a:solidFill>
                <a:srgbClr val="893700"/>
              </a:solidFill>
            </a:rPr>
            <a:t>Participants who have exited from a program and who have $0 income.</a:t>
          </a:r>
        </a:p>
        <a:p>
          <a:pPr marL="171450" lvl="1" indent="-171450" algn="l" defTabSz="844550">
            <a:lnSpc>
              <a:spcPct val="90000"/>
            </a:lnSpc>
            <a:spcBef>
              <a:spcPct val="0"/>
            </a:spcBef>
            <a:spcAft>
              <a:spcPct val="15000"/>
            </a:spcAft>
            <a:buFont typeface="Wingdings" panose="05000000000000000000" pitchFamily="2" charset="2"/>
            <a:buChar char="ü"/>
          </a:pPr>
          <a:r>
            <a:rPr lang="en-US" sz="1900" kern="1200" dirty="0">
              <a:solidFill>
                <a:srgbClr val="893700"/>
              </a:solidFill>
            </a:rPr>
            <a:t>Participants who have exited a program and are in subsidized employment.</a:t>
          </a:r>
        </a:p>
        <a:p>
          <a:pPr marL="171450" lvl="1" indent="-171450" algn="l" defTabSz="844550">
            <a:lnSpc>
              <a:spcPct val="90000"/>
            </a:lnSpc>
            <a:spcBef>
              <a:spcPct val="0"/>
            </a:spcBef>
            <a:spcAft>
              <a:spcPct val="15000"/>
            </a:spcAft>
            <a:buFont typeface="Wingdings" panose="05000000000000000000" pitchFamily="2" charset="2"/>
            <a:buChar char="ü"/>
          </a:pPr>
          <a:r>
            <a:rPr lang="en-US" sz="1900" kern="1200" dirty="0">
              <a:solidFill>
                <a:srgbClr val="893700"/>
              </a:solidFill>
            </a:rPr>
            <a:t>Participants who have exited for any of the Exclusion reasons.</a:t>
          </a:r>
        </a:p>
      </dsp:txBody>
      <dsp:txXfrm>
        <a:off x="0" y="1126630"/>
        <a:ext cx="8013844" cy="302168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4502193" y="1650408"/>
          <a:ext cx="1399452" cy="139945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Six Core Measures</a:t>
          </a:r>
        </a:p>
      </dsp:txBody>
      <dsp:txXfrm>
        <a:off x="4707138" y="1855353"/>
        <a:ext cx="989562" cy="989562"/>
      </dsp:txXfrm>
    </dsp:sp>
    <dsp:sp modelId="{C795F366-856F-463F-A5CA-C63B3866B6A9}">
      <dsp:nvSpPr>
        <dsp:cNvPr id="0" name=""/>
        <dsp:cNvSpPr/>
      </dsp:nvSpPr>
      <dsp:spPr>
        <a:xfrm rot="16200000">
          <a:off x="5123160" y="129619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1403850"/>
        <a:ext cx="110263" cy="252085"/>
      </dsp:txXfrm>
    </dsp:sp>
    <dsp:sp modelId="{AC99FE83-C108-4A71-BFCC-EC72A91A5643}">
      <dsp:nvSpPr>
        <dsp:cNvPr id="0" name=""/>
        <dsp:cNvSpPr/>
      </dsp:nvSpPr>
      <dsp:spPr>
        <a:xfrm>
          <a:off x="4470398" y="-109838"/>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Employment Rate</a:t>
          </a:r>
        </a:p>
        <a:p>
          <a:pPr marL="0" lvl="0" indent="0" algn="ctr" defTabSz="622300">
            <a:lnSpc>
              <a:spcPct val="90000"/>
            </a:lnSpc>
            <a:spcBef>
              <a:spcPct val="0"/>
            </a:spcBef>
            <a:spcAft>
              <a:spcPct val="35000"/>
            </a:spcAft>
            <a:buNone/>
          </a:pPr>
          <a:r>
            <a:rPr lang="en-US" sz="1400" kern="1200" dirty="0"/>
            <a:t>2</a:t>
          </a:r>
          <a:r>
            <a:rPr lang="en-US" sz="1400" kern="1200" baseline="30000" dirty="0"/>
            <a:t>nd</a:t>
          </a:r>
          <a:r>
            <a:rPr lang="en-US" sz="1400" kern="1200" dirty="0"/>
            <a:t> QTR After Exit</a:t>
          </a:r>
        </a:p>
      </dsp:txBody>
      <dsp:txXfrm>
        <a:off x="4684656" y="104420"/>
        <a:ext cx="1034527" cy="1034527"/>
      </dsp:txXfrm>
    </dsp:sp>
    <dsp:sp modelId="{61DA474F-4D46-4DC1-B462-837DABB4C851}">
      <dsp:nvSpPr>
        <dsp:cNvPr id="0" name=""/>
        <dsp:cNvSpPr/>
      </dsp:nvSpPr>
      <dsp:spPr>
        <a:xfrm rot="19800000">
          <a:off x="5853973"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857138" y="1813971"/>
        <a:ext cx="110263" cy="252085"/>
      </dsp:txXfrm>
    </dsp:sp>
    <dsp:sp modelId="{D6318B16-5CE8-4F73-A931-FDB3D694FB78}">
      <dsp:nvSpPr>
        <dsp:cNvPr id="0" name=""/>
        <dsp:cNvSpPr/>
      </dsp:nvSpPr>
      <dsp:spPr>
        <a:xfrm>
          <a:off x="5967281"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Employment </a:t>
          </a:r>
          <a:r>
            <a:rPr lang="en-US" sz="1400" kern="1200" dirty="0"/>
            <a:t>Rate</a:t>
          </a:r>
        </a:p>
        <a:p>
          <a:pPr marL="0" lvl="0" indent="0" algn="ctr" defTabSz="622300">
            <a:lnSpc>
              <a:spcPct val="90000"/>
            </a:lnSpc>
            <a:spcBef>
              <a:spcPct val="0"/>
            </a:spcBef>
            <a:spcAft>
              <a:spcPct val="35000"/>
            </a:spcAft>
            <a:buNone/>
          </a:pPr>
          <a:r>
            <a:rPr lang="en-US" sz="1400" kern="1200" dirty="0"/>
            <a:t>4</a:t>
          </a:r>
          <a:r>
            <a:rPr lang="en-US" sz="1400" kern="1200" baseline="30000" dirty="0"/>
            <a:t>th</a:t>
          </a:r>
          <a:r>
            <a:rPr lang="en-US" sz="1400" kern="1200" dirty="0"/>
            <a:t> QTR After Exit</a:t>
          </a:r>
        </a:p>
      </dsp:txBody>
      <dsp:txXfrm>
        <a:off x="6181539" y="968645"/>
        <a:ext cx="1034527" cy="1034527"/>
      </dsp:txXfrm>
    </dsp:sp>
    <dsp:sp modelId="{715ED3F0-8260-4785-8383-0D7DD4CB1A87}">
      <dsp:nvSpPr>
        <dsp:cNvPr id="0" name=""/>
        <dsp:cNvSpPr/>
      </dsp:nvSpPr>
      <dsp:spPr>
        <a:xfrm rot="1800000">
          <a:off x="5853973"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57138" y="2634213"/>
        <a:ext cx="110263" cy="252085"/>
      </dsp:txXfrm>
    </dsp:sp>
    <dsp:sp modelId="{BA157BB9-05E9-4421-9F59-457C790091C7}">
      <dsp:nvSpPr>
        <dsp:cNvPr id="0" name=""/>
        <dsp:cNvSpPr/>
      </dsp:nvSpPr>
      <dsp:spPr>
        <a:xfrm>
          <a:off x="5967281"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Median Earnings</a:t>
          </a:r>
        </a:p>
      </dsp:txBody>
      <dsp:txXfrm>
        <a:off x="6181539" y="2697097"/>
        <a:ext cx="1034527" cy="1034527"/>
      </dsp:txXfrm>
    </dsp:sp>
    <dsp:sp modelId="{C3F88A8B-2CBE-4909-B45D-E186AF55990B}">
      <dsp:nvSpPr>
        <dsp:cNvPr id="0" name=""/>
        <dsp:cNvSpPr/>
      </dsp:nvSpPr>
      <dsp:spPr>
        <a:xfrm rot="5400000">
          <a:off x="5123160" y="298393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3044335"/>
        <a:ext cx="110263" cy="252085"/>
      </dsp:txXfrm>
    </dsp:sp>
    <dsp:sp modelId="{09C581ED-DC76-4875-B1F1-79E640FA962E}">
      <dsp:nvSpPr>
        <dsp:cNvPr id="0" name=""/>
        <dsp:cNvSpPr/>
      </dsp:nvSpPr>
      <dsp:spPr>
        <a:xfrm>
          <a:off x="4470398" y="3347065"/>
          <a:ext cx="1463043" cy="1463043"/>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Credential Attainment</a:t>
          </a:r>
        </a:p>
      </dsp:txBody>
      <dsp:txXfrm>
        <a:off x="4684656" y="3561323"/>
        <a:ext cx="1034527" cy="1034527"/>
      </dsp:txXfrm>
    </dsp:sp>
    <dsp:sp modelId="{C16B4DBE-53FA-4324-9D94-BE941BE176F8}">
      <dsp:nvSpPr>
        <dsp:cNvPr id="0" name=""/>
        <dsp:cNvSpPr/>
      </dsp:nvSpPr>
      <dsp:spPr>
        <a:xfrm rot="9000000">
          <a:off x="4392347"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436437" y="2634213"/>
        <a:ext cx="110263" cy="252085"/>
      </dsp:txXfrm>
    </dsp:sp>
    <dsp:sp modelId="{4A97E2BF-8D2F-4C32-82B4-29361044A259}">
      <dsp:nvSpPr>
        <dsp:cNvPr id="0" name=""/>
        <dsp:cNvSpPr/>
      </dsp:nvSpPr>
      <dsp:spPr>
        <a:xfrm>
          <a:off x="2973514"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Measurable Skill Gains</a:t>
          </a:r>
        </a:p>
      </dsp:txBody>
      <dsp:txXfrm>
        <a:off x="3187772" y="2697097"/>
        <a:ext cx="1034527" cy="1034527"/>
      </dsp:txXfrm>
    </dsp:sp>
    <dsp:sp modelId="{9D2818DD-4EAA-4A26-9E37-C307C828766A}">
      <dsp:nvSpPr>
        <dsp:cNvPr id="0" name=""/>
        <dsp:cNvSpPr/>
      </dsp:nvSpPr>
      <dsp:spPr>
        <a:xfrm rot="12600000">
          <a:off x="4392347"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36437" y="1813971"/>
        <a:ext cx="110263" cy="252085"/>
      </dsp:txXfrm>
    </dsp:sp>
    <dsp:sp modelId="{2DD8B7E8-DB0E-45F6-833D-ECF1DAC0F5E5}">
      <dsp:nvSpPr>
        <dsp:cNvPr id="0" name=""/>
        <dsp:cNvSpPr/>
      </dsp:nvSpPr>
      <dsp:spPr>
        <a:xfrm>
          <a:off x="2973514"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Effectiveness in Serving Employers</a:t>
          </a:r>
        </a:p>
      </dsp:txBody>
      <dsp:txXfrm>
        <a:off x="3187772" y="968645"/>
        <a:ext cx="1034527" cy="10345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221366"/>
          <a:ext cx="8013844" cy="8727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Calculation/Methodology:</a:t>
          </a:r>
          <a:endParaRPr lang="en-US" sz="2600" kern="1200" dirty="0"/>
        </a:p>
      </dsp:txBody>
      <dsp:txXfrm>
        <a:off x="0" y="221366"/>
        <a:ext cx="8013844" cy="872772"/>
      </dsp:txXfrm>
    </dsp:sp>
    <dsp:sp modelId="{FB057B31-6EF5-4F46-9FDC-9D792E3706CA}">
      <dsp:nvSpPr>
        <dsp:cNvPr id="0" name=""/>
        <dsp:cNvSpPr/>
      </dsp:nvSpPr>
      <dsp:spPr>
        <a:xfrm>
          <a:off x="0" y="1133276"/>
          <a:ext cx="8013844" cy="330260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solidFill>
                <a:srgbClr val="893700"/>
              </a:solidFill>
            </a:rPr>
            <a:t>The number of participants who exited during the reporting period who obtained a recognized postsecondary credential during the program or within one (1) year after exit OR those who were in a secondary education program and obtained a secondary school diploma or its recognized equivalent during the program or within one (1) year after exit and were also employed, or in an education or training program leading  to a recognized postsecondary credential (See the “Special Rule”) within one (1) year after exit </a:t>
          </a:r>
          <a:r>
            <a:rPr lang="en-US" sz="1900" u="sng" kern="1200" dirty="0">
              <a:solidFill>
                <a:srgbClr val="893700"/>
              </a:solidFill>
            </a:rPr>
            <a:t>DIVIDED</a:t>
          </a:r>
          <a:r>
            <a:rPr lang="en-US" sz="1900" kern="1200" dirty="0">
              <a:solidFill>
                <a:srgbClr val="893700"/>
              </a:solidFill>
            </a:rPr>
            <a:t> by the number of participants enrolled in an education or training program (excluding those in OJT and customized training) who exited during the reporting period. </a:t>
          </a:r>
          <a:endParaRPr lang="en-US" sz="1900" kern="1200" dirty="0"/>
        </a:p>
        <a:p>
          <a:pPr marL="171450" lvl="1" indent="-171450" algn="l" defTabSz="844550">
            <a:lnSpc>
              <a:spcPct val="90000"/>
            </a:lnSpc>
            <a:spcBef>
              <a:spcPct val="0"/>
            </a:spcBef>
            <a:spcAft>
              <a:spcPct val="15000"/>
            </a:spcAft>
            <a:buChar char="•"/>
          </a:pPr>
          <a:endParaRPr lang="en-US" sz="1900" kern="1200" dirty="0">
            <a:solidFill>
              <a:srgbClr val="893700"/>
            </a:solidFill>
          </a:endParaRPr>
        </a:p>
      </dsp:txBody>
      <dsp:txXfrm>
        <a:off x="0" y="1133276"/>
        <a:ext cx="8013844" cy="330260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83478"/>
          <a:ext cx="8013844" cy="90339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Types of Credentials</a:t>
          </a:r>
          <a:endParaRPr lang="en-US" sz="2600" kern="1200" dirty="0"/>
        </a:p>
      </dsp:txBody>
      <dsp:txXfrm>
        <a:off x="0" y="83478"/>
        <a:ext cx="8013844" cy="903396"/>
      </dsp:txXfrm>
    </dsp:sp>
    <dsp:sp modelId="{FB057B31-6EF5-4F46-9FDC-9D792E3706CA}">
      <dsp:nvSpPr>
        <dsp:cNvPr id="0" name=""/>
        <dsp:cNvSpPr/>
      </dsp:nvSpPr>
      <dsp:spPr>
        <a:xfrm>
          <a:off x="0" y="1034257"/>
          <a:ext cx="8013844" cy="353951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solidFill>
                <a:srgbClr val="893700"/>
              </a:solidFill>
            </a:rPr>
            <a:t>Secondary School Diploma or recognized equivalent (Note the Special Rule)</a:t>
          </a:r>
          <a:endParaRPr lang="en-US" sz="1700" kern="1200" dirty="0"/>
        </a:p>
        <a:p>
          <a:pPr marL="171450" lvl="1" indent="-171450" algn="l" defTabSz="755650">
            <a:lnSpc>
              <a:spcPct val="90000"/>
            </a:lnSpc>
            <a:spcBef>
              <a:spcPct val="0"/>
            </a:spcBef>
            <a:spcAft>
              <a:spcPct val="15000"/>
            </a:spcAft>
            <a:buChar char="•"/>
          </a:pPr>
          <a:r>
            <a:rPr lang="en-US" sz="1700" kern="1200" dirty="0">
              <a:solidFill>
                <a:srgbClr val="893700"/>
              </a:solidFill>
            </a:rPr>
            <a:t>Post-Secondary Education Credentials</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Associate’s Degree</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Bachelor’s Degree</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Graduate Degree for purposes of the VR program</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Occupational Licensure</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Occupational Certificate, including Registered Apprenticeship and Career and Technical Education educational certificates</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Occupational Certification</a:t>
          </a:r>
        </a:p>
        <a:p>
          <a:pPr marL="342900" lvl="2" indent="-171450" algn="l" defTabSz="755650">
            <a:lnSpc>
              <a:spcPct val="90000"/>
            </a:lnSpc>
            <a:spcBef>
              <a:spcPct val="0"/>
            </a:spcBef>
            <a:spcAft>
              <a:spcPct val="15000"/>
            </a:spcAft>
            <a:buFont typeface="Wingdings" panose="05000000000000000000" pitchFamily="2" charset="2"/>
            <a:buChar char="ü"/>
          </a:pPr>
          <a:r>
            <a:rPr lang="en-US" sz="1700" kern="1200" dirty="0">
              <a:solidFill>
                <a:srgbClr val="893700"/>
              </a:solidFill>
            </a:rPr>
            <a:t>Other recognized certificates of industry/occupational skills completion sufficient to qualify for entry-level or advancement in employment</a:t>
          </a:r>
        </a:p>
        <a:p>
          <a:pPr marL="171450" lvl="1" indent="-171450" algn="l" defTabSz="755650">
            <a:lnSpc>
              <a:spcPct val="90000"/>
            </a:lnSpc>
            <a:spcBef>
              <a:spcPct val="0"/>
            </a:spcBef>
            <a:spcAft>
              <a:spcPct val="15000"/>
            </a:spcAft>
            <a:buChar char="•"/>
          </a:pPr>
          <a:endParaRPr lang="en-US" sz="1700" kern="1200" dirty="0">
            <a:solidFill>
              <a:srgbClr val="893700"/>
            </a:solidFill>
          </a:endParaRPr>
        </a:p>
      </dsp:txBody>
      <dsp:txXfrm>
        <a:off x="0" y="1034257"/>
        <a:ext cx="8013844" cy="353951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6FB45-DBDB-4CE5-AC20-749617AC94F0}">
      <dsp:nvSpPr>
        <dsp:cNvPr id="0" name=""/>
        <dsp:cNvSpPr/>
      </dsp:nvSpPr>
      <dsp:spPr>
        <a:xfrm>
          <a:off x="1921518" y="1035587"/>
          <a:ext cx="834590" cy="83459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Trebuchet MS" panose="020B0603020202020204" pitchFamily="34" charset="0"/>
            </a:rPr>
            <a:t>Board Member</a:t>
          </a:r>
        </a:p>
      </dsp:txBody>
      <dsp:txXfrm>
        <a:off x="2043741" y="1157810"/>
        <a:ext cx="590144" cy="590144"/>
      </dsp:txXfrm>
    </dsp:sp>
    <dsp:sp modelId="{7E3C9803-4D51-4439-B9CE-B8A08EF1F127}">
      <dsp:nvSpPr>
        <dsp:cNvPr id="0" name=""/>
        <dsp:cNvSpPr/>
      </dsp:nvSpPr>
      <dsp:spPr>
        <a:xfrm rot="16200000">
          <a:off x="2267444" y="775089"/>
          <a:ext cx="142737" cy="259759"/>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288855" y="848452"/>
        <a:ext cx="99916" cy="155855"/>
      </dsp:txXfrm>
    </dsp:sp>
    <dsp:sp modelId="{A817CE25-8786-436B-8ABE-252DB00381CB}">
      <dsp:nvSpPr>
        <dsp:cNvPr id="0" name=""/>
        <dsp:cNvSpPr/>
      </dsp:nvSpPr>
      <dsp:spPr>
        <a:xfrm>
          <a:off x="1956814" y="2273"/>
          <a:ext cx="763997" cy="763997"/>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Chief Elected Official</a:t>
          </a:r>
        </a:p>
      </dsp:txBody>
      <dsp:txXfrm>
        <a:off x="2068699" y="114158"/>
        <a:ext cx="540227" cy="540227"/>
      </dsp:txXfrm>
    </dsp:sp>
    <dsp:sp modelId="{C264119F-744F-4FF3-8219-0978C7596C07}">
      <dsp:nvSpPr>
        <dsp:cNvPr id="0" name=""/>
        <dsp:cNvSpPr/>
      </dsp:nvSpPr>
      <dsp:spPr>
        <a:xfrm rot="5400000">
          <a:off x="2267444" y="1870917"/>
          <a:ext cx="142737" cy="25975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288855" y="1901459"/>
        <a:ext cx="99916" cy="155855"/>
      </dsp:txXfrm>
    </dsp:sp>
    <dsp:sp modelId="{40C852C5-9AEE-4097-9FB4-35ECF4BF711F}">
      <dsp:nvSpPr>
        <dsp:cNvPr id="0" name=""/>
        <dsp:cNvSpPr/>
      </dsp:nvSpPr>
      <dsp:spPr>
        <a:xfrm>
          <a:off x="1956814" y="2139495"/>
          <a:ext cx="763997" cy="763997"/>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Business</a:t>
          </a:r>
        </a:p>
      </dsp:txBody>
      <dsp:txXfrm>
        <a:off x="2068699" y="2251380"/>
        <a:ext cx="540227" cy="54022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269777"/>
          <a:ext cx="8013844" cy="90339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Recognized Credentials</a:t>
          </a:r>
          <a:endParaRPr lang="en-US" sz="2600" kern="1200" dirty="0"/>
        </a:p>
      </dsp:txBody>
      <dsp:txXfrm>
        <a:off x="0" y="269777"/>
        <a:ext cx="8013844" cy="903396"/>
      </dsp:txXfrm>
    </dsp:sp>
    <dsp:sp modelId="{FB057B31-6EF5-4F46-9FDC-9D792E3706CA}">
      <dsp:nvSpPr>
        <dsp:cNvPr id="0" name=""/>
        <dsp:cNvSpPr/>
      </dsp:nvSpPr>
      <dsp:spPr>
        <a:xfrm>
          <a:off x="0" y="1200536"/>
          <a:ext cx="8013844" cy="318693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solidFill>
                <a:srgbClr val="893700"/>
              </a:solidFill>
            </a:rPr>
            <a:t>A recognized postsecondary credential is defined as a credential consisting of an industry-recognized certificate or certification a certificate of completion of an apprenticeship, a license recognized by the State or Federal Government, or an associate or baccalaureate degree</a:t>
          </a:r>
          <a:endParaRPr lang="en-US" sz="1800" kern="1200" dirty="0"/>
        </a:p>
        <a:p>
          <a:pPr marL="171450" lvl="1" indent="-171450" algn="l" defTabSz="800100">
            <a:lnSpc>
              <a:spcPct val="90000"/>
            </a:lnSpc>
            <a:spcBef>
              <a:spcPct val="0"/>
            </a:spcBef>
            <a:spcAft>
              <a:spcPct val="15000"/>
            </a:spcAft>
            <a:buChar char="•"/>
          </a:pPr>
          <a:r>
            <a:rPr lang="en-US" sz="1800" kern="1200" dirty="0">
              <a:solidFill>
                <a:srgbClr val="893700"/>
              </a:solidFill>
            </a:rPr>
            <a:t>A secondary school diploma (or alternate diploma) (commonly referred to as high school diploma) is one that is recognized by a state and that is included for accountability purposes under the Elementary and Secondary Education Act of 1965 (ESEA), as amended by the Every Student Succeeds Act (ESSA).</a:t>
          </a:r>
        </a:p>
        <a:p>
          <a:pPr marL="171450" lvl="1" indent="-171450" algn="l" defTabSz="800100">
            <a:lnSpc>
              <a:spcPct val="90000"/>
            </a:lnSpc>
            <a:spcBef>
              <a:spcPct val="0"/>
            </a:spcBef>
            <a:spcAft>
              <a:spcPct val="15000"/>
            </a:spcAft>
            <a:buChar char="•"/>
          </a:pPr>
          <a:r>
            <a:rPr lang="en-US" sz="1800" kern="1200" dirty="0">
              <a:solidFill>
                <a:srgbClr val="893700"/>
              </a:solidFill>
            </a:rPr>
            <a:t>A secondary school equivalency certification signifies that a student has completed the requirements for a high school education.</a:t>
          </a:r>
        </a:p>
        <a:p>
          <a:pPr marL="171450" lvl="1" indent="-171450" algn="l" defTabSz="800100">
            <a:lnSpc>
              <a:spcPct val="90000"/>
            </a:lnSpc>
            <a:spcBef>
              <a:spcPct val="0"/>
            </a:spcBef>
            <a:spcAft>
              <a:spcPct val="15000"/>
            </a:spcAft>
            <a:buChar char="•"/>
          </a:pPr>
          <a:endParaRPr lang="en-US" sz="1800" kern="1200" dirty="0">
            <a:solidFill>
              <a:srgbClr val="893700"/>
            </a:solidFill>
          </a:endParaRPr>
        </a:p>
      </dsp:txBody>
      <dsp:txXfrm>
        <a:off x="0" y="1200536"/>
        <a:ext cx="8013844" cy="318693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185489"/>
          <a:ext cx="8013844" cy="22325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dirty="0"/>
            <a:t>Certificates that Do NOT Count for the Credential Attainment Measure</a:t>
          </a:r>
        </a:p>
        <a:p>
          <a:pPr marL="0" lvl="0" indent="0" algn="ctr" defTabSz="1155700">
            <a:lnSpc>
              <a:spcPct val="90000"/>
            </a:lnSpc>
            <a:spcBef>
              <a:spcPct val="0"/>
            </a:spcBef>
            <a:spcAft>
              <a:spcPct val="35000"/>
            </a:spcAft>
            <a:buNone/>
          </a:pPr>
          <a:endParaRPr lang="en-US" sz="2600" kern="1200" dirty="0"/>
        </a:p>
      </dsp:txBody>
      <dsp:txXfrm>
        <a:off x="0" y="185489"/>
        <a:ext cx="8013844" cy="2232563"/>
      </dsp:txXfrm>
    </dsp:sp>
    <dsp:sp modelId="{FB057B31-6EF5-4F46-9FDC-9D792E3706CA}">
      <dsp:nvSpPr>
        <dsp:cNvPr id="0" name=""/>
        <dsp:cNvSpPr/>
      </dsp:nvSpPr>
      <dsp:spPr>
        <a:xfrm>
          <a:off x="0" y="1565126"/>
          <a:ext cx="8013844" cy="290663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rgbClr val="893700"/>
              </a:solidFill>
            </a:rPr>
            <a:t>Certificates that DO NOT document the measurable technical or industry/ occupational skills necessary to gain employment or advance within an occupation.</a:t>
          </a:r>
          <a:endParaRPr lang="en-US" sz="1400" kern="1200" dirty="0"/>
        </a:p>
        <a:p>
          <a:pPr marL="114300" lvl="1" indent="-114300" algn="l" defTabSz="622300">
            <a:lnSpc>
              <a:spcPct val="90000"/>
            </a:lnSpc>
            <a:spcBef>
              <a:spcPct val="0"/>
            </a:spcBef>
            <a:spcAft>
              <a:spcPct val="15000"/>
            </a:spcAft>
            <a:buChar char="•"/>
          </a:pPr>
          <a:r>
            <a:rPr lang="en-US" sz="1400" kern="1200" dirty="0">
              <a:solidFill>
                <a:srgbClr val="893700"/>
              </a:solidFill>
            </a:rPr>
            <a:t>Examples include:</a:t>
          </a:r>
        </a:p>
        <a:p>
          <a:pPr marL="228600" lvl="2" indent="-114300" algn="l" defTabSz="622300">
            <a:lnSpc>
              <a:spcPct val="90000"/>
            </a:lnSpc>
            <a:spcBef>
              <a:spcPct val="0"/>
            </a:spcBef>
            <a:spcAft>
              <a:spcPct val="15000"/>
            </a:spcAft>
            <a:buFont typeface="Wingdings" panose="05000000000000000000" pitchFamily="2" charset="2"/>
            <a:buChar char="ü"/>
          </a:pPr>
          <a:r>
            <a:rPr lang="en-US" sz="1400" kern="1200" dirty="0">
              <a:solidFill>
                <a:srgbClr val="893700"/>
              </a:solidFill>
            </a:rPr>
            <a:t>OSHA 10 or OSHA 30-hour safety courses </a:t>
          </a:r>
        </a:p>
        <a:p>
          <a:pPr marL="228600" lvl="2" indent="-114300" algn="l" defTabSz="622300">
            <a:lnSpc>
              <a:spcPct val="90000"/>
            </a:lnSpc>
            <a:spcBef>
              <a:spcPct val="0"/>
            </a:spcBef>
            <a:spcAft>
              <a:spcPct val="15000"/>
            </a:spcAft>
            <a:buFont typeface="Wingdings" panose="05000000000000000000" pitchFamily="2" charset="2"/>
            <a:buChar char="ü"/>
          </a:pPr>
          <a:r>
            <a:rPr lang="en-US" sz="1400" kern="1200" dirty="0">
              <a:solidFill>
                <a:srgbClr val="893700"/>
              </a:solidFill>
            </a:rPr>
            <a:t>Work readiness, food handlers, and CPR/First Aid certifications</a:t>
          </a:r>
        </a:p>
        <a:p>
          <a:pPr marL="228600" lvl="2" indent="-114300" algn="l" defTabSz="622300">
            <a:lnSpc>
              <a:spcPct val="90000"/>
            </a:lnSpc>
            <a:spcBef>
              <a:spcPct val="0"/>
            </a:spcBef>
            <a:spcAft>
              <a:spcPct val="15000"/>
            </a:spcAft>
            <a:buFont typeface="Wingdings" panose="05000000000000000000" pitchFamily="2" charset="2"/>
            <a:buChar char="ü"/>
          </a:pPr>
          <a:r>
            <a:rPr lang="en-US" sz="1400" kern="1200" dirty="0">
              <a:solidFill>
                <a:srgbClr val="893700"/>
              </a:solidFill>
            </a:rPr>
            <a:t>Completion of orientation or mobility training</a:t>
          </a:r>
        </a:p>
        <a:p>
          <a:pPr marL="228600" lvl="2" indent="-114300" algn="l" defTabSz="622300">
            <a:lnSpc>
              <a:spcPct val="90000"/>
            </a:lnSpc>
            <a:spcBef>
              <a:spcPct val="0"/>
            </a:spcBef>
            <a:spcAft>
              <a:spcPct val="15000"/>
            </a:spcAft>
            <a:buFont typeface="Wingdings" panose="05000000000000000000" pitchFamily="2" charset="2"/>
            <a:buChar char="ü"/>
          </a:pPr>
          <a:r>
            <a:rPr lang="en-US" sz="1400" kern="1200" dirty="0">
              <a:solidFill>
                <a:srgbClr val="893700"/>
              </a:solidFill>
            </a:rPr>
            <a:t>Workforce Innovation Board (WIB) certificates</a:t>
          </a:r>
        </a:p>
        <a:p>
          <a:pPr marL="114300" lvl="1" indent="-114300" algn="l" defTabSz="622300">
            <a:lnSpc>
              <a:spcPct val="90000"/>
            </a:lnSpc>
            <a:spcBef>
              <a:spcPct val="0"/>
            </a:spcBef>
            <a:spcAft>
              <a:spcPct val="15000"/>
            </a:spcAft>
            <a:buChar char="•"/>
          </a:pPr>
          <a:r>
            <a:rPr lang="en-US" sz="1400" kern="1200" dirty="0">
              <a:solidFill>
                <a:srgbClr val="893700"/>
              </a:solidFill>
            </a:rPr>
            <a:t>While these don’t count towards a Credential Attainment measure, they are allowable career services</a:t>
          </a:r>
        </a:p>
      </dsp:txBody>
      <dsp:txXfrm>
        <a:off x="0" y="1565126"/>
        <a:ext cx="8013844" cy="290663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4502193" y="1650408"/>
          <a:ext cx="1399452" cy="139945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Six Core Measures</a:t>
          </a:r>
        </a:p>
      </dsp:txBody>
      <dsp:txXfrm>
        <a:off x="4707138" y="1855353"/>
        <a:ext cx="989562" cy="989562"/>
      </dsp:txXfrm>
    </dsp:sp>
    <dsp:sp modelId="{C795F366-856F-463F-A5CA-C63B3866B6A9}">
      <dsp:nvSpPr>
        <dsp:cNvPr id="0" name=""/>
        <dsp:cNvSpPr/>
      </dsp:nvSpPr>
      <dsp:spPr>
        <a:xfrm rot="16200000">
          <a:off x="5123160" y="129619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1403850"/>
        <a:ext cx="110263" cy="252085"/>
      </dsp:txXfrm>
    </dsp:sp>
    <dsp:sp modelId="{AC99FE83-C108-4A71-BFCC-EC72A91A5643}">
      <dsp:nvSpPr>
        <dsp:cNvPr id="0" name=""/>
        <dsp:cNvSpPr/>
      </dsp:nvSpPr>
      <dsp:spPr>
        <a:xfrm>
          <a:off x="4470398" y="-109838"/>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Employment Rate</a:t>
          </a:r>
        </a:p>
        <a:p>
          <a:pPr marL="0" lvl="0" indent="0" algn="ctr" defTabSz="622300">
            <a:lnSpc>
              <a:spcPct val="90000"/>
            </a:lnSpc>
            <a:spcBef>
              <a:spcPct val="0"/>
            </a:spcBef>
            <a:spcAft>
              <a:spcPct val="35000"/>
            </a:spcAft>
            <a:buNone/>
          </a:pPr>
          <a:r>
            <a:rPr lang="en-US" sz="1400" kern="1200" dirty="0"/>
            <a:t>2</a:t>
          </a:r>
          <a:r>
            <a:rPr lang="en-US" sz="1400" kern="1200" baseline="30000" dirty="0"/>
            <a:t>nd</a:t>
          </a:r>
          <a:r>
            <a:rPr lang="en-US" sz="1400" kern="1200" dirty="0"/>
            <a:t> QTR After Exit</a:t>
          </a:r>
        </a:p>
      </dsp:txBody>
      <dsp:txXfrm>
        <a:off x="4684656" y="104420"/>
        <a:ext cx="1034527" cy="1034527"/>
      </dsp:txXfrm>
    </dsp:sp>
    <dsp:sp modelId="{61DA474F-4D46-4DC1-B462-837DABB4C851}">
      <dsp:nvSpPr>
        <dsp:cNvPr id="0" name=""/>
        <dsp:cNvSpPr/>
      </dsp:nvSpPr>
      <dsp:spPr>
        <a:xfrm rot="19800000">
          <a:off x="5853973"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857138" y="1813971"/>
        <a:ext cx="110263" cy="252085"/>
      </dsp:txXfrm>
    </dsp:sp>
    <dsp:sp modelId="{D6318B16-5CE8-4F73-A931-FDB3D694FB78}">
      <dsp:nvSpPr>
        <dsp:cNvPr id="0" name=""/>
        <dsp:cNvSpPr/>
      </dsp:nvSpPr>
      <dsp:spPr>
        <a:xfrm>
          <a:off x="5967281"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Employment </a:t>
          </a:r>
          <a:r>
            <a:rPr lang="en-US" sz="1400" kern="1200" dirty="0"/>
            <a:t>Rate</a:t>
          </a:r>
        </a:p>
        <a:p>
          <a:pPr marL="0" lvl="0" indent="0" algn="ctr" defTabSz="622300">
            <a:lnSpc>
              <a:spcPct val="90000"/>
            </a:lnSpc>
            <a:spcBef>
              <a:spcPct val="0"/>
            </a:spcBef>
            <a:spcAft>
              <a:spcPct val="35000"/>
            </a:spcAft>
            <a:buNone/>
          </a:pPr>
          <a:r>
            <a:rPr lang="en-US" sz="1400" kern="1200" dirty="0"/>
            <a:t>4</a:t>
          </a:r>
          <a:r>
            <a:rPr lang="en-US" sz="1400" kern="1200" baseline="30000" dirty="0"/>
            <a:t>th</a:t>
          </a:r>
          <a:r>
            <a:rPr lang="en-US" sz="1400" kern="1200" dirty="0"/>
            <a:t> QTR After Exit</a:t>
          </a:r>
        </a:p>
      </dsp:txBody>
      <dsp:txXfrm>
        <a:off x="6181539" y="968645"/>
        <a:ext cx="1034527" cy="1034527"/>
      </dsp:txXfrm>
    </dsp:sp>
    <dsp:sp modelId="{715ED3F0-8260-4785-8383-0D7DD4CB1A87}">
      <dsp:nvSpPr>
        <dsp:cNvPr id="0" name=""/>
        <dsp:cNvSpPr/>
      </dsp:nvSpPr>
      <dsp:spPr>
        <a:xfrm rot="1800000">
          <a:off x="5853973"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57138" y="2634213"/>
        <a:ext cx="110263" cy="252085"/>
      </dsp:txXfrm>
    </dsp:sp>
    <dsp:sp modelId="{BA157BB9-05E9-4421-9F59-457C790091C7}">
      <dsp:nvSpPr>
        <dsp:cNvPr id="0" name=""/>
        <dsp:cNvSpPr/>
      </dsp:nvSpPr>
      <dsp:spPr>
        <a:xfrm>
          <a:off x="5967281"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Median Earnings</a:t>
          </a:r>
        </a:p>
      </dsp:txBody>
      <dsp:txXfrm>
        <a:off x="6181539" y="2697097"/>
        <a:ext cx="1034527" cy="1034527"/>
      </dsp:txXfrm>
    </dsp:sp>
    <dsp:sp modelId="{C3F88A8B-2CBE-4909-B45D-E186AF55990B}">
      <dsp:nvSpPr>
        <dsp:cNvPr id="0" name=""/>
        <dsp:cNvSpPr/>
      </dsp:nvSpPr>
      <dsp:spPr>
        <a:xfrm rot="5400000">
          <a:off x="5123160" y="298393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3044335"/>
        <a:ext cx="110263" cy="252085"/>
      </dsp:txXfrm>
    </dsp:sp>
    <dsp:sp modelId="{09C581ED-DC76-4875-B1F1-79E640FA962E}">
      <dsp:nvSpPr>
        <dsp:cNvPr id="0" name=""/>
        <dsp:cNvSpPr/>
      </dsp:nvSpPr>
      <dsp:spPr>
        <a:xfrm>
          <a:off x="4470398" y="3347065"/>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Credential Attainment</a:t>
          </a:r>
        </a:p>
      </dsp:txBody>
      <dsp:txXfrm>
        <a:off x="4684656" y="3561323"/>
        <a:ext cx="1034527" cy="1034527"/>
      </dsp:txXfrm>
    </dsp:sp>
    <dsp:sp modelId="{C16B4DBE-53FA-4324-9D94-BE941BE176F8}">
      <dsp:nvSpPr>
        <dsp:cNvPr id="0" name=""/>
        <dsp:cNvSpPr/>
      </dsp:nvSpPr>
      <dsp:spPr>
        <a:xfrm rot="9000000">
          <a:off x="4392347"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436437" y="2634213"/>
        <a:ext cx="110263" cy="252085"/>
      </dsp:txXfrm>
    </dsp:sp>
    <dsp:sp modelId="{4A97E2BF-8D2F-4C32-82B4-29361044A259}">
      <dsp:nvSpPr>
        <dsp:cNvPr id="0" name=""/>
        <dsp:cNvSpPr/>
      </dsp:nvSpPr>
      <dsp:spPr>
        <a:xfrm>
          <a:off x="2973514" y="2482839"/>
          <a:ext cx="1463043" cy="1463043"/>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Measurable Skill Gains</a:t>
          </a:r>
        </a:p>
      </dsp:txBody>
      <dsp:txXfrm>
        <a:off x="3187772" y="2697097"/>
        <a:ext cx="1034527" cy="1034527"/>
      </dsp:txXfrm>
    </dsp:sp>
    <dsp:sp modelId="{9D2818DD-4EAA-4A26-9E37-C307C828766A}">
      <dsp:nvSpPr>
        <dsp:cNvPr id="0" name=""/>
        <dsp:cNvSpPr/>
      </dsp:nvSpPr>
      <dsp:spPr>
        <a:xfrm rot="12600000">
          <a:off x="4392347"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36437" y="1813971"/>
        <a:ext cx="110263" cy="252085"/>
      </dsp:txXfrm>
    </dsp:sp>
    <dsp:sp modelId="{2DD8B7E8-DB0E-45F6-833D-ECF1DAC0F5E5}">
      <dsp:nvSpPr>
        <dsp:cNvPr id="0" name=""/>
        <dsp:cNvSpPr/>
      </dsp:nvSpPr>
      <dsp:spPr>
        <a:xfrm>
          <a:off x="2973514"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Effectiveness in Serving Employers</a:t>
          </a:r>
        </a:p>
      </dsp:txBody>
      <dsp:txXfrm>
        <a:off x="3187772" y="968645"/>
        <a:ext cx="1034527" cy="103452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14207" y="1230"/>
          <a:ext cx="7245688" cy="777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Calculation/Methodology:</a:t>
          </a:r>
          <a:endParaRPr lang="en-US" sz="2300" kern="1200" dirty="0"/>
        </a:p>
      </dsp:txBody>
      <dsp:txXfrm>
        <a:off x="14207" y="1230"/>
        <a:ext cx="7245688" cy="777600"/>
      </dsp:txXfrm>
    </dsp:sp>
    <dsp:sp modelId="{FB057B31-6EF5-4F46-9FDC-9D792E3706CA}">
      <dsp:nvSpPr>
        <dsp:cNvPr id="0" name=""/>
        <dsp:cNvSpPr/>
      </dsp:nvSpPr>
      <dsp:spPr>
        <a:xfrm>
          <a:off x="3556" y="778830"/>
          <a:ext cx="7266990" cy="37798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None/>
          </a:pPr>
          <a:endParaRPr lang="en-US" sz="2400" strike="sngStrike" kern="1200" dirty="0"/>
        </a:p>
        <a:p>
          <a:pPr marL="228600" lvl="1" indent="-228600" algn="l" defTabSz="1066800">
            <a:lnSpc>
              <a:spcPct val="90000"/>
            </a:lnSpc>
            <a:spcBef>
              <a:spcPct val="0"/>
            </a:spcBef>
            <a:spcAft>
              <a:spcPct val="15000"/>
            </a:spcAft>
            <a:buFont typeface="Wingdings" panose="05000000000000000000" pitchFamily="2" charset="2"/>
            <a:buChar char="Ø"/>
          </a:pPr>
          <a:r>
            <a:rPr lang="en-US" sz="2400" kern="1200" dirty="0">
              <a:solidFill>
                <a:schemeClr val="accent2">
                  <a:lumMod val="50000"/>
                </a:schemeClr>
              </a:solidFill>
            </a:rPr>
            <a:t>The number of program participants during the reporting period who are in an education or training program that leads to a recognized postsecondary credential or employment and are achieving measurable skill gains based on attainment of at least one type of gain </a:t>
          </a:r>
          <a:r>
            <a:rPr lang="en-US" sz="2400" u="sng" kern="1200" dirty="0">
              <a:solidFill>
                <a:schemeClr val="accent2">
                  <a:lumMod val="50000"/>
                </a:schemeClr>
              </a:solidFill>
            </a:rPr>
            <a:t>DIVIDED</a:t>
          </a:r>
          <a:r>
            <a:rPr lang="en-US" sz="2400" kern="1200" dirty="0">
              <a:solidFill>
                <a:schemeClr val="accent2">
                  <a:lumMod val="50000"/>
                </a:schemeClr>
              </a:solidFill>
            </a:rPr>
            <a:t> by the number of program participants during the reporting period who are in an education or training program that leads to a recognized postsecondary credential or employment.</a:t>
          </a:r>
          <a:endParaRPr lang="en-US" sz="2400" strike="sngStrike" kern="1200" dirty="0"/>
        </a:p>
      </dsp:txBody>
      <dsp:txXfrm>
        <a:off x="3556" y="778830"/>
        <a:ext cx="7266990" cy="377986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14207" y="554170"/>
          <a:ext cx="7245688" cy="77068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Five Types of MSGs</a:t>
          </a:r>
          <a:endParaRPr lang="en-US" sz="2300" kern="1200" dirty="0"/>
        </a:p>
      </dsp:txBody>
      <dsp:txXfrm>
        <a:off x="14207" y="554170"/>
        <a:ext cx="7245688" cy="770684"/>
      </dsp:txXfrm>
    </dsp:sp>
    <dsp:sp modelId="{FB057B31-6EF5-4F46-9FDC-9D792E3706CA}">
      <dsp:nvSpPr>
        <dsp:cNvPr id="0" name=""/>
        <dsp:cNvSpPr/>
      </dsp:nvSpPr>
      <dsp:spPr>
        <a:xfrm>
          <a:off x="3556" y="1194874"/>
          <a:ext cx="7266990"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solidFill>
                <a:schemeClr val="accent2">
                  <a:lumMod val="50000"/>
                </a:schemeClr>
              </a:solidFill>
            </a:rPr>
            <a:t>Educational Functioning Level (EFL)</a:t>
          </a:r>
          <a:endParaRPr lang="en-US" sz="2400" strike="sngStrike" kern="1200" dirty="0"/>
        </a:p>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solidFill>
                <a:schemeClr val="accent2">
                  <a:lumMod val="50000"/>
                </a:schemeClr>
              </a:solidFill>
            </a:rPr>
            <a:t>Secondary School Diploma or Equivalent (Skills Progression)</a:t>
          </a:r>
          <a:endParaRPr lang="en-US" sz="2400" strike="sngStrike" kern="1200" dirty="0"/>
        </a:p>
        <a:p>
          <a:pPr marL="228600" lvl="1" indent="-228600" algn="l" defTabSz="1066800">
            <a:lnSpc>
              <a:spcPct val="90000"/>
            </a:lnSpc>
            <a:spcBef>
              <a:spcPct val="0"/>
            </a:spcBef>
            <a:spcAft>
              <a:spcPct val="15000"/>
            </a:spcAft>
            <a:buChar char="•"/>
          </a:pPr>
          <a:r>
            <a:rPr lang="en-US" sz="2400" kern="1200" dirty="0">
              <a:solidFill>
                <a:schemeClr val="accent2">
                  <a:lumMod val="50000"/>
                </a:schemeClr>
              </a:solidFill>
            </a:rPr>
            <a:t>Secondary or Post-Secondary Transcript/Report Card</a:t>
          </a:r>
        </a:p>
        <a:p>
          <a:pPr marL="228600" lvl="1" indent="-228600" algn="l" defTabSz="1066800">
            <a:lnSpc>
              <a:spcPct val="90000"/>
            </a:lnSpc>
            <a:spcBef>
              <a:spcPct val="0"/>
            </a:spcBef>
            <a:spcAft>
              <a:spcPct val="15000"/>
            </a:spcAft>
            <a:buChar char="•"/>
          </a:pPr>
          <a:r>
            <a:rPr lang="en-US" sz="2400" kern="1200" dirty="0">
              <a:solidFill>
                <a:schemeClr val="accent2">
                  <a:lumMod val="50000"/>
                </a:schemeClr>
              </a:solidFill>
            </a:rPr>
            <a:t>Training Milestone(s)</a:t>
          </a:r>
        </a:p>
        <a:p>
          <a:pPr marL="228600" lvl="1" indent="-228600" algn="l" defTabSz="1066800">
            <a:lnSpc>
              <a:spcPct val="90000"/>
            </a:lnSpc>
            <a:spcBef>
              <a:spcPct val="0"/>
            </a:spcBef>
            <a:spcAft>
              <a:spcPct val="15000"/>
            </a:spcAft>
            <a:buChar char="•"/>
          </a:pPr>
          <a:r>
            <a:rPr lang="en-US" sz="2400" kern="1200" dirty="0">
              <a:solidFill>
                <a:schemeClr val="accent2">
                  <a:lumMod val="50000"/>
                </a:schemeClr>
              </a:solidFill>
            </a:rPr>
            <a:t>Skills Progression: (Diploma/Certificate/Degree)</a:t>
          </a:r>
        </a:p>
      </dsp:txBody>
      <dsp:txXfrm>
        <a:off x="3556" y="1194874"/>
        <a:ext cx="7266990" cy="281088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22348" y="-98700"/>
          <a:ext cx="7589751" cy="59632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Types of MSGs</a:t>
          </a:r>
          <a:endParaRPr lang="en-US" sz="2300" kern="1200" dirty="0"/>
        </a:p>
      </dsp:txBody>
      <dsp:txXfrm>
        <a:off x="22348" y="-98700"/>
        <a:ext cx="7589751" cy="596323"/>
      </dsp:txXfrm>
    </dsp:sp>
    <dsp:sp modelId="{FB057B31-6EF5-4F46-9FDC-9D792E3706CA}">
      <dsp:nvSpPr>
        <dsp:cNvPr id="0" name=""/>
        <dsp:cNvSpPr/>
      </dsp:nvSpPr>
      <dsp:spPr>
        <a:xfrm>
          <a:off x="3753" y="497623"/>
          <a:ext cx="7626941" cy="41723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b="1" kern="1200" dirty="0">
              <a:solidFill>
                <a:schemeClr val="accent2">
                  <a:lumMod val="50000"/>
                </a:schemeClr>
              </a:solidFill>
            </a:rPr>
            <a:t>1.) Educational Functioning Level (EFL)</a:t>
          </a:r>
          <a:endParaRPr lang="en-US" sz="2400" strike="sngStrike" kern="1200" dirty="0">
            <a:highlight>
              <a:srgbClr val="FFFF00"/>
            </a:highlight>
          </a:endParaRPr>
        </a:p>
        <a:p>
          <a:pPr marL="347663" lvl="1" indent="0" algn="l" defTabSz="889000">
            <a:lnSpc>
              <a:spcPct val="90000"/>
            </a:lnSpc>
            <a:spcBef>
              <a:spcPct val="0"/>
            </a:spcBef>
            <a:spcAft>
              <a:spcPct val="15000"/>
            </a:spcAft>
            <a:buNone/>
          </a:pPr>
          <a:r>
            <a:rPr lang="en-US" sz="2000" kern="1200" dirty="0">
              <a:solidFill>
                <a:schemeClr val="accent2">
                  <a:lumMod val="50000"/>
                </a:schemeClr>
              </a:solidFill>
            </a:rPr>
            <a:t>a.) Pre-Test compared with Post-Test</a:t>
          </a:r>
          <a:endParaRPr lang="en-US" sz="2000" u="sng" kern="1200" dirty="0">
            <a:solidFill>
              <a:schemeClr val="accent2">
                <a:lumMod val="50000"/>
              </a:schemeClr>
            </a:solidFill>
          </a:endParaRPr>
        </a:p>
        <a:p>
          <a:pPr marL="347663" lvl="1" indent="0" algn="l" defTabSz="889000">
            <a:lnSpc>
              <a:spcPct val="90000"/>
            </a:lnSpc>
            <a:spcBef>
              <a:spcPct val="0"/>
            </a:spcBef>
            <a:spcAft>
              <a:spcPct val="15000"/>
            </a:spcAft>
            <a:buNone/>
          </a:pPr>
          <a:r>
            <a:rPr lang="en-US" sz="2000" kern="1200" dirty="0">
              <a:solidFill>
                <a:schemeClr val="accent2">
                  <a:lumMod val="50000"/>
                </a:schemeClr>
              </a:solidFill>
            </a:rPr>
            <a:t>b.) Adult Ed programs – Credits or Carnegie Units</a:t>
          </a:r>
          <a:endParaRPr lang="en-US" sz="2000" u="sng" kern="1200" dirty="0">
            <a:solidFill>
              <a:schemeClr val="accent2">
                <a:lumMod val="50000"/>
              </a:schemeClr>
            </a:solidFill>
          </a:endParaRPr>
        </a:p>
        <a:p>
          <a:pPr marL="347663" lvl="1" indent="0" algn="l" defTabSz="889000">
            <a:lnSpc>
              <a:spcPct val="90000"/>
            </a:lnSpc>
            <a:spcBef>
              <a:spcPct val="0"/>
            </a:spcBef>
            <a:spcAft>
              <a:spcPct val="15000"/>
            </a:spcAft>
            <a:buNone/>
          </a:pPr>
          <a:r>
            <a:rPr lang="en-US" sz="2000" kern="1200" dirty="0">
              <a:solidFill>
                <a:schemeClr val="accent2">
                  <a:lumMod val="50000"/>
                </a:schemeClr>
              </a:solidFill>
            </a:rPr>
            <a:t>c.) Increase education enrollment from secondary (below post-secondary) to POST – Secondary.</a:t>
          </a:r>
          <a:endParaRPr lang="en-US" sz="2000" u="sng" kern="1200" dirty="0">
            <a:solidFill>
              <a:schemeClr val="accent2">
                <a:lumMod val="50000"/>
              </a:schemeClr>
            </a:solidFill>
          </a:endParaRPr>
        </a:p>
        <a:p>
          <a:pPr marL="347663" lvl="1" indent="0" algn="l" defTabSz="889000">
            <a:lnSpc>
              <a:spcPct val="90000"/>
            </a:lnSpc>
            <a:spcBef>
              <a:spcPct val="0"/>
            </a:spcBef>
            <a:spcAft>
              <a:spcPct val="15000"/>
            </a:spcAft>
            <a:buNone/>
          </a:pPr>
          <a:r>
            <a:rPr lang="en-US" sz="2000" kern="1200" dirty="0">
              <a:solidFill>
                <a:schemeClr val="accent2">
                  <a:lumMod val="50000"/>
                </a:schemeClr>
              </a:solidFill>
            </a:rPr>
            <a:t>d.) State-recognized High School Equivalency – passing subtests</a:t>
          </a:r>
          <a:endParaRPr lang="en-US" sz="2000" u="sng" kern="1200" dirty="0">
            <a:solidFill>
              <a:schemeClr val="accent2">
                <a:lumMod val="50000"/>
              </a:schemeClr>
            </a:solidFill>
          </a:endParaRPr>
        </a:p>
        <a:p>
          <a:pPr marL="347663" lvl="1" indent="0" algn="l" defTabSz="889000">
            <a:lnSpc>
              <a:spcPct val="90000"/>
            </a:lnSpc>
            <a:spcBef>
              <a:spcPct val="0"/>
            </a:spcBef>
            <a:spcAft>
              <a:spcPct val="15000"/>
            </a:spcAft>
            <a:buNone/>
          </a:pPr>
          <a:r>
            <a:rPr lang="en-US" sz="2000" kern="1200" dirty="0">
              <a:solidFill>
                <a:schemeClr val="accent2">
                  <a:lumMod val="50000"/>
                </a:schemeClr>
              </a:solidFill>
            </a:rPr>
            <a:t>.</a:t>
          </a:r>
          <a:r>
            <a:rPr lang="en-US" sz="2000" b="1" kern="1200" dirty="0">
              <a:solidFill>
                <a:schemeClr val="accent2">
                  <a:lumMod val="50000"/>
                </a:schemeClr>
              </a:solidFill>
            </a:rPr>
            <a:t>2.) Secondary School Diploma or Equivalent </a:t>
          </a:r>
          <a:endParaRPr lang="en-US" sz="2000" u="sng" kern="1200" dirty="0">
            <a:solidFill>
              <a:schemeClr val="accent2">
                <a:lumMod val="50000"/>
              </a:schemeClr>
            </a:solidFill>
          </a:endParaRPr>
        </a:p>
        <a:p>
          <a:pPr marL="228600" lvl="1" indent="0" algn="l" defTabSz="889000">
            <a:lnSpc>
              <a:spcPct val="90000"/>
            </a:lnSpc>
            <a:spcBef>
              <a:spcPct val="0"/>
            </a:spcBef>
            <a:spcAft>
              <a:spcPct val="15000"/>
            </a:spcAft>
            <a:buNone/>
          </a:pPr>
          <a:r>
            <a:rPr lang="en-US" sz="2000" kern="1200" dirty="0">
              <a:solidFill>
                <a:schemeClr val="accent2">
                  <a:lumMod val="50000"/>
                </a:schemeClr>
              </a:solidFill>
            </a:rPr>
            <a:t>Documented attainment of a secondary school diploma or its recognized equivalent</a:t>
          </a:r>
        </a:p>
        <a:p>
          <a:pPr marL="228600" lvl="1" indent="0" algn="l" defTabSz="889000">
            <a:lnSpc>
              <a:spcPct val="90000"/>
            </a:lnSpc>
            <a:spcBef>
              <a:spcPct val="0"/>
            </a:spcBef>
            <a:spcAft>
              <a:spcPct val="15000"/>
            </a:spcAft>
            <a:buChar char="•"/>
          </a:pPr>
          <a:endParaRPr lang="en-US" sz="2000" kern="1200" dirty="0">
            <a:solidFill>
              <a:srgbClr val="893700"/>
            </a:solidFill>
          </a:endParaRPr>
        </a:p>
        <a:p>
          <a:pPr marL="228600" lvl="1" indent="0" algn="l" defTabSz="977900">
            <a:lnSpc>
              <a:spcPct val="90000"/>
            </a:lnSpc>
            <a:spcBef>
              <a:spcPct val="0"/>
            </a:spcBef>
            <a:spcAft>
              <a:spcPct val="15000"/>
            </a:spcAft>
            <a:buChar char="•"/>
          </a:pPr>
          <a:endParaRPr lang="en-US" sz="2200" kern="1200" dirty="0">
            <a:solidFill>
              <a:srgbClr val="893700"/>
            </a:solidFill>
          </a:endParaRPr>
        </a:p>
        <a:p>
          <a:pPr marL="228600" lvl="1" indent="0" algn="l" defTabSz="977900">
            <a:lnSpc>
              <a:spcPct val="90000"/>
            </a:lnSpc>
            <a:spcBef>
              <a:spcPct val="0"/>
            </a:spcBef>
            <a:spcAft>
              <a:spcPct val="15000"/>
            </a:spcAft>
            <a:buChar char="•"/>
          </a:pPr>
          <a:endParaRPr lang="en-US" sz="2200" kern="1200" dirty="0">
            <a:solidFill>
              <a:srgbClr val="893700"/>
            </a:solidFill>
          </a:endParaRPr>
        </a:p>
      </dsp:txBody>
      <dsp:txXfrm>
        <a:off x="3753" y="497623"/>
        <a:ext cx="7626941" cy="41723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4502193" y="1650408"/>
          <a:ext cx="1399452" cy="139945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Six Core Measures</a:t>
          </a:r>
        </a:p>
      </dsp:txBody>
      <dsp:txXfrm>
        <a:off x="4707138" y="1855353"/>
        <a:ext cx="989562" cy="989562"/>
      </dsp:txXfrm>
    </dsp:sp>
    <dsp:sp modelId="{C795F366-856F-463F-A5CA-C63B3866B6A9}">
      <dsp:nvSpPr>
        <dsp:cNvPr id="0" name=""/>
        <dsp:cNvSpPr/>
      </dsp:nvSpPr>
      <dsp:spPr>
        <a:xfrm rot="16200000">
          <a:off x="5123160" y="129619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1403850"/>
        <a:ext cx="110263" cy="252085"/>
      </dsp:txXfrm>
    </dsp:sp>
    <dsp:sp modelId="{AC99FE83-C108-4A71-BFCC-EC72A91A5643}">
      <dsp:nvSpPr>
        <dsp:cNvPr id="0" name=""/>
        <dsp:cNvSpPr/>
      </dsp:nvSpPr>
      <dsp:spPr>
        <a:xfrm>
          <a:off x="4470398" y="-109838"/>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Employment Rate</a:t>
          </a:r>
        </a:p>
        <a:p>
          <a:pPr marL="0" lvl="0" indent="0" algn="ctr" defTabSz="622300">
            <a:lnSpc>
              <a:spcPct val="90000"/>
            </a:lnSpc>
            <a:spcBef>
              <a:spcPct val="0"/>
            </a:spcBef>
            <a:spcAft>
              <a:spcPct val="35000"/>
            </a:spcAft>
            <a:buNone/>
          </a:pPr>
          <a:r>
            <a:rPr lang="en-US" sz="1400" kern="1200" dirty="0"/>
            <a:t>2</a:t>
          </a:r>
          <a:r>
            <a:rPr lang="en-US" sz="1400" kern="1200" baseline="30000" dirty="0"/>
            <a:t>nd</a:t>
          </a:r>
          <a:r>
            <a:rPr lang="en-US" sz="1400" kern="1200" dirty="0"/>
            <a:t> QTR After Exit</a:t>
          </a:r>
        </a:p>
      </dsp:txBody>
      <dsp:txXfrm>
        <a:off x="4684656" y="104420"/>
        <a:ext cx="1034527" cy="1034527"/>
      </dsp:txXfrm>
    </dsp:sp>
    <dsp:sp modelId="{61DA474F-4D46-4DC1-B462-837DABB4C851}">
      <dsp:nvSpPr>
        <dsp:cNvPr id="0" name=""/>
        <dsp:cNvSpPr/>
      </dsp:nvSpPr>
      <dsp:spPr>
        <a:xfrm rot="19800000">
          <a:off x="5853973"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857138" y="1813971"/>
        <a:ext cx="110263" cy="252085"/>
      </dsp:txXfrm>
    </dsp:sp>
    <dsp:sp modelId="{D6318B16-5CE8-4F73-A931-FDB3D694FB78}">
      <dsp:nvSpPr>
        <dsp:cNvPr id="0" name=""/>
        <dsp:cNvSpPr/>
      </dsp:nvSpPr>
      <dsp:spPr>
        <a:xfrm>
          <a:off x="5967281" y="754387"/>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Employment </a:t>
          </a:r>
          <a:r>
            <a:rPr lang="en-US" sz="1400" kern="1200" dirty="0"/>
            <a:t>Rate</a:t>
          </a:r>
        </a:p>
        <a:p>
          <a:pPr marL="0" lvl="0" indent="0" algn="ctr" defTabSz="622300">
            <a:lnSpc>
              <a:spcPct val="90000"/>
            </a:lnSpc>
            <a:spcBef>
              <a:spcPct val="0"/>
            </a:spcBef>
            <a:spcAft>
              <a:spcPct val="35000"/>
            </a:spcAft>
            <a:buNone/>
          </a:pPr>
          <a:r>
            <a:rPr lang="en-US" sz="1400" kern="1200" dirty="0"/>
            <a:t>4</a:t>
          </a:r>
          <a:r>
            <a:rPr lang="en-US" sz="1400" kern="1200" baseline="30000" dirty="0"/>
            <a:t>th</a:t>
          </a:r>
          <a:r>
            <a:rPr lang="en-US" sz="1400" kern="1200" dirty="0"/>
            <a:t> QTR After Exit</a:t>
          </a:r>
        </a:p>
      </dsp:txBody>
      <dsp:txXfrm>
        <a:off x="6181539" y="968645"/>
        <a:ext cx="1034527" cy="1034527"/>
      </dsp:txXfrm>
    </dsp:sp>
    <dsp:sp modelId="{715ED3F0-8260-4785-8383-0D7DD4CB1A87}">
      <dsp:nvSpPr>
        <dsp:cNvPr id="0" name=""/>
        <dsp:cNvSpPr/>
      </dsp:nvSpPr>
      <dsp:spPr>
        <a:xfrm rot="1800000">
          <a:off x="5853973"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57138" y="2634213"/>
        <a:ext cx="110263" cy="252085"/>
      </dsp:txXfrm>
    </dsp:sp>
    <dsp:sp modelId="{BA157BB9-05E9-4421-9F59-457C790091C7}">
      <dsp:nvSpPr>
        <dsp:cNvPr id="0" name=""/>
        <dsp:cNvSpPr/>
      </dsp:nvSpPr>
      <dsp:spPr>
        <a:xfrm>
          <a:off x="5967281" y="2482839"/>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Median Earnings</a:t>
          </a:r>
        </a:p>
      </dsp:txBody>
      <dsp:txXfrm>
        <a:off x="6181539" y="2697097"/>
        <a:ext cx="1034527" cy="1034527"/>
      </dsp:txXfrm>
    </dsp:sp>
    <dsp:sp modelId="{C3F88A8B-2CBE-4909-B45D-E186AF55990B}">
      <dsp:nvSpPr>
        <dsp:cNvPr id="0" name=""/>
        <dsp:cNvSpPr/>
      </dsp:nvSpPr>
      <dsp:spPr>
        <a:xfrm rot="5400000">
          <a:off x="5123160" y="298393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3044335"/>
        <a:ext cx="110263" cy="252085"/>
      </dsp:txXfrm>
    </dsp:sp>
    <dsp:sp modelId="{09C581ED-DC76-4875-B1F1-79E640FA962E}">
      <dsp:nvSpPr>
        <dsp:cNvPr id="0" name=""/>
        <dsp:cNvSpPr/>
      </dsp:nvSpPr>
      <dsp:spPr>
        <a:xfrm>
          <a:off x="4470398" y="3347065"/>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Credential Attainment</a:t>
          </a:r>
        </a:p>
      </dsp:txBody>
      <dsp:txXfrm>
        <a:off x="4684656" y="3561323"/>
        <a:ext cx="1034527" cy="1034527"/>
      </dsp:txXfrm>
    </dsp:sp>
    <dsp:sp modelId="{C16B4DBE-53FA-4324-9D94-BE941BE176F8}">
      <dsp:nvSpPr>
        <dsp:cNvPr id="0" name=""/>
        <dsp:cNvSpPr/>
      </dsp:nvSpPr>
      <dsp:spPr>
        <a:xfrm rot="9000000">
          <a:off x="4392347"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436437" y="2634213"/>
        <a:ext cx="110263" cy="252085"/>
      </dsp:txXfrm>
    </dsp:sp>
    <dsp:sp modelId="{4A97E2BF-8D2F-4C32-82B4-29361044A259}">
      <dsp:nvSpPr>
        <dsp:cNvPr id="0" name=""/>
        <dsp:cNvSpPr/>
      </dsp:nvSpPr>
      <dsp:spPr>
        <a:xfrm>
          <a:off x="2973514" y="2482839"/>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Measurable Skill Gains</a:t>
          </a:r>
        </a:p>
      </dsp:txBody>
      <dsp:txXfrm>
        <a:off x="3187772" y="2697097"/>
        <a:ext cx="1034527" cy="1034527"/>
      </dsp:txXfrm>
    </dsp:sp>
    <dsp:sp modelId="{9D2818DD-4EAA-4A26-9E37-C307C828766A}">
      <dsp:nvSpPr>
        <dsp:cNvPr id="0" name=""/>
        <dsp:cNvSpPr/>
      </dsp:nvSpPr>
      <dsp:spPr>
        <a:xfrm rot="12600000">
          <a:off x="4392347"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36437" y="1813971"/>
        <a:ext cx="110263" cy="252085"/>
      </dsp:txXfrm>
    </dsp:sp>
    <dsp:sp modelId="{2DD8B7E8-DB0E-45F6-833D-ECF1DAC0F5E5}">
      <dsp:nvSpPr>
        <dsp:cNvPr id="0" name=""/>
        <dsp:cNvSpPr/>
      </dsp:nvSpPr>
      <dsp:spPr>
        <a:xfrm>
          <a:off x="2973514" y="754387"/>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Effectiveness in Serving Employers</a:t>
          </a:r>
        </a:p>
      </dsp:txBody>
      <dsp:txXfrm>
        <a:off x="3187772" y="968645"/>
        <a:ext cx="1034527" cy="103452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1734534" y="1004508"/>
          <a:ext cx="928268" cy="92826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1870476" y="1140450"/>
        <a:ext cx="656384" cy="656384"/>
      </dsp:txXfrm>
    </dsp:sp>
    <dsp:sp modelId="{C795F366-856F-463F-A5CA-C63B3866B6A9}">
      <dsp:nvSpPr>
        <dsp:cNvPr id="0" name=""/>
        <dsp:cNvSpPr/>
      </dsp:nvSpPr>
      <dsp:spPr>
        <a:xfrm rot="16200000">
          <a:off x="2156312" y="795765"/>
          <a:ext cx="84713" cy="2624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169019" y="860961"/>
        <a:ext cx="59299" cy="157466"/>
      </dsp:txXfrm>
    </dsp:sp>
    <dsp:sp modelId="{AC99FE83-C108-4A71-BFCC-EC72A91A5643}">
      <dsp:nvSpPr>
        <dsp:cNvPr id="0" name=""/>
        <dsp:cNvSpPr/>
      </dsp:nvSpPr>
      <dsp:spPr>
        <a:xfrm>
          <a:off x="1741718" y="-69230"/>
          <a:ext cx="913901" cy="913901"/>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1875556" y="64608"/>
        <a:ext cx="646225" cy="646225"/>
      </dsp:txXfrm>
    </dsp:sp>
    <dsp:sp modelId="{61DA474F-4D46-4DC1-B462-837DABB4C851}">
      <dsp:nvSpPr>
        <dsp:cNvPr id="0" name=""/>
        <dsp:cNvSpPr/>
      </dsp:nvSpPr>
      <dsp:spPr>
        <a:xfrm rot="19800000">
          <a:off x="2625399" y="1066592"/>
          <a:ext cx="84713" cy="2624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27101" y="1125435"/>
        <a:ext cx="59299" cy="157466"/>
      </dsp:txXfrm>
    </dsp:sp>
    <dsp:sp modelId="{D6318B16-5CE8-4F73-A931-FDB3D694FB78}">
      <dsp:nvSpPr>
        <dsp:cNvPr id="0" name=""/>
        <dsp:cNvSpPr/>
      </dsp:nvSpPr>
      <dsp:spPr>
        <a:xfrm>
          <a:off x="2677823" y="471230"/>
          <a:ext cx="913901" cy="913901"/>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2811661" y="605068"/>
        <a:ext cx="646225" cy="646225"/>
      </dsp:txXfrm>
    </dsp:sp>
    <dsp:sp modelId="{715ED3F0-8260-4785-8383-0D7DD4CB1A87}">
      <dsp:nvSpPr>
        <dsp:cNvPr id="0" name=""/>
        <dsp:cNvSpPr/>
      </dsp:nvSpPr>
      <dsp:spPr>
        <a:xfrm rot="1800000">
          <a:off x="2625399" y="1608247"/>
          <a:ext cx="84713" cy="2624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27101" y="1654383"/>
        <a:ext cx="59299" cy="157466"/>
      </dsp:txXfrm>
    </dsp:sp>
    <dsp:sp modelId="{BA157BB9-05E9-4421-9F59-457C790091C7}">
      <dsp:nvSpPr>
        <dsp:cNvPr id="0" name=""/>
        <dsp:cNvSpPr/>
      </dsp:nvSpPr>
      <dsp:spPr>
        <a:xfrm>
          <a:off x="2677823" y="1552152"/>
          <a:ext cx="913901" cy="913901"/>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2811661" y="1685990"/>
        <a:ext cx="646225" cy="646225"/>
      </dsp:txXfrm>
    </dsp:sp>
    <dsp:sp modelId="{C3F88A8B-2CBE-4909-B45D-E186AF55990B}">
      <dsp:nvSpPr>
        <dsp:cNvPr id="0" name=""/>
        <dsp:cNvSpPr/>
      </dsp:nvSpPr>
      <dsp:spPr>
        <a:xfrm rot="5400000">
          <a:off x="2156312" y="1879075"/>
          <a:ext cx="84713" cy="2624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169019" y="1918857"/>
        <a:ext cx="59299" cy="157466"/>
      </dsp:txXfrm>
    </dsp:sp>
    <dsp:sp modelId="{09C581ED-DC76-4875-B1F1-79E640FA962E}">
      <dsp:nvSpPr>
        <dsp:cNvPr id="0" name=""/>
        <dsp:cNvSpPr/>
      </dsp:nvSpPr>
      <dsp:spPr>
        <a:xfrm>
          <a:off x="1741718" y="2092613"/>
          <a:ext cx="913901" cy="913901"/>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1875556" y="2226451"/>
        <a:ext cx="646225" cy="646225"/>
      </dsp:txXfrm>
    </dsp:sp>
    <dsp:sp modelId="{C16B4DBE-53FA-4324-9D94-BE941BE176F8}">
      <dsp:nvSpPr>
        <dsp:cNvPr id="0" name=""/>
        <dsp:cNvSpPr/>
      </dsp:nvSpPr>
      <dsp:spPr>
        <a:xfrm rot="9000000">
          <a:off x="1687225" y="1608247"/>
          <a:ext cx="84713" cy="2624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710937" y="1654383"/>
        <a:ext cx="59299" cy="157466"/>
      </dsp:txXfrm>
    </dsp:sp>
    <dsp:sp modelId="{4A97E2BF-8D2F-4C32-82B4-29361044A259}">
      <dsp:nvSpPr>
        <dsp:cNvPr id="0" name=""/>
        <dsp:cNvSpPr/>
      </dsp:nvSpPr>
      <dsp:spPr>
        <a:xfrm>
          <a:off x="805612" y="1552152"/>
          <a:ext cx="913901" cy="913901"/>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939450" y="1685990"/>
        <a:ext cx="646225" cy="646225"/>
      </dsp:txXfrm>
    </dsp:sp>
    <dsp:sp modelId="{9D2818DD-4EAA-4A26-9E37-C307C828766A}">
      <dsp:nvSpPr>
        <dsp:cNvPr id="0" name=""/>
        <dsp:cNvSpPr/>
      </dsp:nvSpPr>
      <dsp:spPr>
        <a:xfrm rot="12600000">
          <a:off x="1687225" y="1066592"/>
          <a:ext cx="84713" cy="2624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710937" y="1125435"/>
        <a:ext cx="59299" cy="157466"/>
      </dsp:txXfrm>
    </dsp:sp>
    <dsp:sp modelId="{2DD8B7E8-DB0E-45F6-833D-ECF1DAC0F5E5}">
      <dsp:nvSpPr>
        <dsp:cNvPr id="0" name=""/>
        <dsp:cNvSpPr/>
      </dsp:nvSpPr>
      <dsp:spPr>
        <a:xfrm>
          <a:off x="805612" y="471230"/>
          <a:ext cx="913901" cy="913901"/>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939450" y="605068"/>
        <a:ext cx="646225" cy="64622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17745" y="-287177"/>
          <a:ext cx="7238612" cy="57435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Types of MSGs</a:t>
          </a:r>
          <a:endParaRPr lang="en-US" sz="2300" kern="1200" dirty="0"/>
        </a:p>
      </dsp:txBody>
      <dsp:txXfrm>
        <a:off x="17745" y="-287177"/>
        <a:ext cx="7238612" cy="574355"/>
      </dsp:txXfrm>
    </dsp:sp>
    <dsp:sp modelId="{FB057B31-6EF5-4F46-9FDC-9D792E3706CA}">
      <dsp:nvSpPr>
        <dsp:cNvPr id="0" name=""/>
        <dsp:cNvSpPr/>
      </dsp:nvSpPr>
      <dsp:spPr>
        <a:xfrm>
          <a:off x="7104" y="287177"/>
          <a:ext cx="7259894" cy="455992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b="1" kern="1200" dirty="0">
              <a:solidFill>
                <a:schemeClr val="accent2">
                  <a:lumMod val="50000"/>
                </a:schemeClr>
              </a:solidFill>
            </a:rPr>
            <a:t>3.) Secondary or Post-Secondary Transcript/Report Card:</a:t>
          </a:r>
          <a:endParaRPr lang="en-US" sz="2000" strike="sngStrike" kern="1200" dirty="0"/>
        </a:p>
        <a:p>
          <a:pPr marL="228600" lvl="1" indent="-228600" algn="l" defTabSz="889000">
            <a:lnSpc>
              <a:spcPct val="90000"/>
            </a:lnSpc>
            <a:spcBef>
              <a:spcPct val="0"/>
            </a:spcBef>
            <a:spcAft>
              <a:spcPct val="15000"/>
            </a:spcAft>
            <a:buNone/>
          </a:pPr>
          <a:r>
            <a:rPr lang="en-US" sz="2000" i="1" kern="1200" dirty="0">
              <a:solidFill>
                <a:schemeClr val="accent2">
                  <a:lumMod val="50000"/>
                </a:schemeClr>
              </a:solidFill>
            </a:rPr>
            <a:t>Secondary </a:t>
          </a:r>
          <a:r>
            <a:rPr lang="en-US" sz="2000" kern="1200" dirty="0">
              <a:solidFill>
                <a:schemeClr val="accent2">
                  <a:lumMod val="50000"/>
                </a:schemeClr>
              </a:solidFill>
            </a:rPr>
            <a:t>Transcript/Report Card: </a:t>
          </a:r>
        </a:p>
        <a:p>
          <a:pPr marL="228600" lvl="1" indent="-228600" algn="l" defTabSz="889000">
            <a:lnSpc>
              <a:spcPct val="90000"/>
            </a:lnSpc>
            <a:spcBef>
              <a:spcPct val="0"/>
            </a:spcBef>
            <a:spcAft>
              <a:spcPct val="15000"/>
            </a:spcAft>
            <a:buNone/>
          </a:pPr>
          <a:r>
            <a:rPr lang="en-US" sz="2000" kern="1200" dirty="0">
              <a:solidFill>
                <a:schemeClr val="accent2">
                  <a:lumMod val="50000"/>
                </a:schemeClr>
              </a:solidFill>
            </a:rPr>
            <a:t>Applies to participants without a high school diploma or GED at program entry.</a:t>
          </a:r>
        </a:p>
        <a:p>
          <a:pPr marL="228600" lvl="1" indent="-228600" algn="l" defTabSz="889000">
            <a:lnSpc>
              <a:spcPct val="90000"/>
            </a:lnSpc>
            <a:spcBef>
              <a:spcPct val="0"/>
            </a:spcBef>
            <a:spcAft>
              <a:spcPct val="15000"/>
            </a:spcAft>
            <a:buNone/>
          </a:pPr>
          <a:r>
            <a:rPr lang="en-US" sz="2000" i="1" kern="1200" dirty="0">
              <a:solidFill>
                <a:schemeClr val="accent2">
                  <a:lumMod val="50000"/>
                </a:schemeClr>
              </a:solidFill>
            </a:rPr>
            <a:t>Post-Secondary</a:t>
          </a:r>
          <a:r>
            <a:rPr lang="en-US" sz="2000" kern="1200" dirty="0">
              <a:solidFill>
                <a:schemeClr val="accent2">
                  <a:lumMod val="50000"/>
                </a:schemeClr>
              </a:solidFill>
            </a:rPr>
            <a:t> Transcript/Report Card:</a:t>
          </a:r>
        </a:p>
        <a:p>
          <a:pPr marL="228600" lvl="1" indent="-228600" algn="l" defTabSz="889000">
            <a:lnSpc>
              <a:spcPct val="90000"/>
            </a:lnSpc>
            <a:spcBef>
              <a:spcPct val="0"/>
            </a:spcBef>
            <a:spcAft>
              <a:spcPct val="15000"/>
            </a:spcAft>
            <a:buNone/>
          </a:pPr>
          <a:r>
            <a:rPr lang="en-US" sz="2000" kern="1200" dirty="0">
              <a:solidFill>
                <a:schemeClr val="accent2">
                  <a:lumMod val="50000"/>
                </a:schemeClr>
              </a:solidFill>
            </a:rPr>
            <a:t>Full time Students must achieve a minimum of 12 credits within one semester.</a:t>
          </a:r>
        </a:p>
        <a:p>
          <a:pPr marL="228600" lvl="1" indent="-228600" algn="l" defTabSz="889000">
            <a:lnSpc>
              <a:spcPct val="90000"/>
            </a:lnSpc>
            <a:spcBef>
              <a:spcPct val="0"/>
            </a:spcBef>
            <a:spcAft>
              <a:spcPct val="15000"/>
            </a:spcAft>
            <a:buNone/>
          </a:pPr>
          <a:r>
            <a:rPr lang="en-US" sz="2000" kern="1200" dirty="0">
              <a:solidFill>
                <a:schemeClr val="accent2">
                  <a:lumMod val="50000"/>
                </a:schemeClr>
              </a:solidFill>
            </a:rPr>
            <a:t>Part-time students must achieve a minimum of 12 credits completed (in accordance with the institutions standards) in two consecutive semesters within the same 12-month period.  If the first semester begins in one PY and the second semester ends in the next Program Year (PY), the MSG would be achieved in the PY that the second semester ends.</a:t>
          </a:r>
        </a:p>
        <a:p>
          <a:pPr marL="228600" lvl="1" indent="-228600" algn="l" defTabSz="1066800">
            <a:lnSpc>
              <a:spcPct val="90000"/>
            </a:lnSpc>
            <a:spcBef>
              <a:spcPct val="0"/>
            </a:spcBef>
            <a:spcAft>
              <a:spcPct val="15000"/>
            </a:spcAft>
            <a:buChar char="•"/>
          </a:pPr>
          <a:endParaRPr lang="en-US" sz="2400" kern="1200" dirty="0">
            <a:solidFill>
              <a:srgbClr val="893700"/>
            </a:solidFill>
          </a:endParaRPr>
        </a:p>
        <a:p>
          <a:pPr marL="228600" lvl="1" indent="-228600" algn="l" defTabSz="977900">
            <a:lnSpc>
              <a:spcPct val="90000"/>
            </a:lnSpc>
            <a:spcBef>
              <a:spcPct val="0"/>
            </a:spcBef>
            <a:spcAft>
              <a:spcPct val="15000"/>
            </a:spcAft>
            <a:buChar char="•"/>
          </a:pPr>
          <a:endParaRPr lang="en-US" sz="2200" kern="1200" dirty="0">
            <a:solidFill>
              <a:srgbClr val="893700"/>
            </a:solidFill>
          </a:endParaRPr>
        </a:p>
        <a:p>
          <a:pPr marL="228600" lvl="1" indent="-228600" algn="l" defTabSz="977900">
            <a:lnSpc>
              <a:spcPct val="90000"/>
            </a:lnSpc>
            <a:spcBef>
              <a:spcPct val="0"/>
            </a:spcBef>
            <a:spcAft>
              <a:spcPct val="15000"/>
            </a:spcAft>
            <a:buChar char="•"/>
          </a:pPr>
          <a:endParaRPr lang="en-US" sz="2200" kern="1200" dirty="0">
            <a:solidFill>
              <a:srgbClr val="893700"/>
            </a:solidFill>
          </a:endParaRPr>
        </a:p>
      </dsp:txBody>
      <dsp:txXfrm>
        <a:off x="7104" y="287177"/>
        <a:ext cx="7259894" cy="455992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14428" y="6257"/>
          <a:ext cx="7358570" cy="748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Types of MSGs</a:t>
          </a:r>
          <a:endParaRPr lang="en-US" sz="2300" kern="1200" dirty="0"/>
        </a:p>
      </dsp:txBody>
      <dsp:txXfrm>
        <a:off x="14428" y="6257"/>
        <a:ext cx="7358570" cy="748800"/>
      </dsp:txXfrm>
    </dsp:sp>
    <dsp:sp modelId="{FB057B31-6EF5-4F46-9FDC-9D792E3706CA}">
      <dsp:nvSpPr>
        <dsp:cNvPr id="0" name=""/>
        <dsp:cNvSpPr/>
      </dsp:nvSpPr>
      <dsp:spPr>
        <a:xfrm>
          <a:off x="0" y="695365"/>
          <a:ext cx="7380205" cy="41394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b="1" kern="1200" dirty="0">
              <a:solidFill>
                <a:schemeClr val="accent2">
                  <a:lumMod val="50000"/>
                </a:schemeClr>
              </a:solidFill>
            </a:rPr>
            <a:t>4.) Training Milestone(s):</a:t>
          </a:r>
          <a:endParaRPr lang="en-US" sz="2000" kern="1200" dirty="0"/>
        </a:p>
        <a:p>
          <a:pPr marL="457200" lvl="2" indent="-228600" algn="l" defTabSz="889000">
            <a:lnSpc>
              <a:spcPct val="90000"/>
            </a:lnSpc>
            <a:spcBef>
              <a:spcPct val="0"/>
            </a:spcBef>
            <a:spcAft>
              <a:spcPct val="15000"/>
            </a:spcAft>
            <a:buNone/>
          </a:pPr>
          <a:r>
            <a:rPr lang="en-US" sz="2000" kern="1200" dirty="0">
              <a:solidFill>
                <a:srgbClr val="002060"/>
              </a:solidFill>
            </a:rPr>
            <a:t>    Satisfactory or better progress report towards established milestones, such as completion of OJT or completion of one year of an apprenticeship program or similar milestones, from an employer or training provider who is providing training.” Progress reports must document substantive skill development.</a:t>
          </a:r>
        </a:p>
        <a:p>
          <a:pPr marL="457200" lvl="2" indent="-228600" algn="l" defTabSz="889000">
            <a:lnSpc>
              <a:spcPct val="90000"/>
            </a:lnSpc>
            <a:spcBef>
              <a:spcPct val="0"/>
            </a:spcBef>
            <a:spcAft>
              <a:spcPct val="15000"/>
            </a:spcAft>
            <a:buNone/>
          </a:pPr>
          <a:endParaRPr lang="en-US" sz="2000" kern="1200" dirty="0">
            <a:solidFill>
              <a:srgbClr val="002060"/>
            </a:solidFill>
          </a:endParaRPr>
        </a:p>
        <a:p>
          <a:pPr marL="228600" lvl="1" indent="-228600" algn="l" defTabSz="889000">
            <a:lnSpc>
              <a:spcPct val="90000"/>
            </a:lnSpc>
            <a:spcBef>
              <a:spcPct val="0"/>
            </a:spcBef>
            <a:spcAft>
              <a:spcPct val="15000"/>
            </a:spcAft>
            <a:buNone/>
          </a:pPr>
          <a:r>
            <a:rPr lang="en-US" sz="2000" b="1" kern="1200" dirty="0">
              <a:solidFill>
                <a:schemeClr val="accent2">
                  <a:lumMod val="50000"/>
                </a:schemeClr>
              </a:solidFill>
            </a:rPr>
            <a:t>5.) Skills Progression: (Diploma/Certificate/Degree):</a:t>
          </a:r>
          <a:r>
            <a:rPr lang="en-US" sz="2000" b="0" i="0" u="none" kern="1200" dirty="0">
              <a:solidFill>
                <a:schemeClr val="accent2">
                  <a:lumMod val="50000"/>
                </a:schemeClr>
              </a:solidFill>
            </a:rPr>
            <a:t>    </a:t>
          </a:r>
          <a:endParaRPr lang="en-US" sz="2000" kern="1200" dirty="0">
            <a:solidFill>
              <a:srgbClr val="002060"/>
            </a:solidFill>
          </a:endParaRPr>
        </a:p>
        <a:p>
          <a:pPr marL="457200" lvl="2" indent="-228600" algn="l" defTabSz="889000">
            <a:lnSpc>
              <a:spcPct val="90000"/>
            </a:lnSpc>
            <a:spcBef>
              <a:spcPct val="0"/>
            </a:spcBef>
            <a:spcAft>
              <a:spcPct val="15000"/>
            </a:spcAft>
            <a:buNone/>
          </a:pPr>
          <a:r>
            <a:rPr lang="en-US" sz="2000" b="0" i="0" u="none" kern="1200" dirty="0">
              <a:solidFill>
                <a:schemeClr val="accent2">
                  <a:lumMod val="50000"/>
                </a:schemeClr>
              </a:solidFill>
            </a:rPr>
            <a:t>    Successful passage of an exam that is required for a particular occupation or progress in attaining technical or occupational skills as evidenced by trade-related benchmarks, such as knowledge-based exams. </a:t>
          </a:r>
          <a:endParaRPr lang="en-US" sz="2000" u="none" kern="1200" dirty="0">
            <a:solidFill>
              <a:schemeClr val="accent2">
                <a:lumMod val="50000"/>
              </a:schemeClr>
            </a:solidFill>
          </a:endParaRPr>
        </a:p>
        <a:p>
          <a:pPr marL="342900" lvl="2" indent="-171450" algn="l" defTabSz="755650">
            <a:lnSpc>
              <a:spcPct val="90000"/>
            </a:lnSpc>
            <a:spcBef>
              <a:spcPct val="0"/>
            </a:spcBef>
            <a:spcAft>
              <a:spcPct val="15000"/>
            </a:spcAft>
            <a:buNone/>
          </a:pPr>
          <a:endParaRPr lang="en-US" sz="1700" kern="1200" dirty="0">
            <a:solidFill>
              <a:srgbClr val="002060"/>
            </a:solidFill>
          </a:endParaRPr>
        </a:p>
      </dsp:txBody>
      <dsp:txXfrm>
        <a:off x="0" y="695365"/>
        <a:ext cx="7380205" cy="413945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14207" y="117847"/>
          <a:ext cx="7245688"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Need to Know:</a:t>
          </a:r>
          <a:endParaRPr lang="en-US" sz="2300" kern="1200" dirty="0"/>
        </a:p>
      </dsp:txBody>
      <dsp:txXfrm>
        <a:off x="14207" y="117847"/>
        <a:ext cx="7245688" cy="662400"/>
      </dsp:txXfrm>
    </dsp:sp>
    <dsp:sp modelId="{FB057B31-6EF5-4F46-9FDC-9D792E3706CA}">
      <dsp:nvSpPr>
        <dsp:cNvPr id="0" name=""/>
        <dsp:cNvSpPr/>
      </dsp:nvSpPr>
      <dsp:spPr>
        <a:xfrm>
          <a:off x="7112" y="814741"/>
          <a:ext cx="7266990" cy="36618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None/>
          </a:pPr>
          <a:r>
            <a:rPr lang="en-US" sz="2300" kern="1200" dirty="0">
              <a:solidFill>
                <a:schemeClr val="accent2">
                  <a:lumMod val="50000"/>
                </a:schemeClr>
              </a:solidFill>
            </a:rPr>
            <a:t>To count as a positive in performance, participants need to achieve at least one skill gain each year they participate in WIOA and are enrolled in education or training.</a:t>
          </a:r>
          <a:endParaRPr lang="en-US" sz="2300" kern="1200" dirty="0"/>
        </a:p>
        <a:p>
          <a:pPr marL="228600" lvl="1" indent="-228600" algn="l" defTabSz="1022350">
            <a:lnSpc>
              <a:spcPct val="90000"/>
            </a:lnSpc>
            <a:spcBef>
              <a:spcPct val="0"/>
            </a:spcBef>
            <a:spcAft>
              <a:spcPct val="15000"/>
            </a:spcAft>
            <a:buNone/>
          </a:pPr>
          <a:r>
            <a:rPr lang="en-US" sz="2300" kern="1200">
              <a:solidFill>
                <a:schemeClr val="accent2">
                  <a:lumMod val="50000"/>
                </a:schemeClr>
              </a:solidFill>
            </a:rPr>
            <a:t>ALL MSGs should be reported even though only one is counted in the performance calculation for each program year. </a:t>
          </a:r>
          <a:endParaRPr lang="en-US" sz="2300" kern="1200" dirty="0">
            <a:solidFill>
              <a:schemeClr val="accent2">
                <a:lumMod val="50000"/>
              </a:schemeClr>
            </a:solidFill>
          </a:endParaRPr>
        </a:p>
        <a:p>
          <a:pPr marL="228600" lvl="1" indent="-228600" algn="l" defTabSz="1022350">
            <a:lnSpc>
              <a:spcPct val="90000"/>
            </a:lnSpc>
            <a:spcBef>
              <a:spcPct val="0"/>
            </a:spcBef>
            <a:spcAft>
              <a:spcPct val="15000"/>
            </a:spcAft>
            <a:buNone/>
          </a:pPr>
          <a:r>
            <a:rPr lang="en-US" sz="2300" kern="1200" dirty="0">
              <a:solidFill>
                <a:schemeClr val="accent2">
                  <a:lumMod val="50000"/>
                </a:schemeClr>
              </a:solidFill>
            </a:rPr>
            <a:t>Since the MSG measure is NOT exit based, participants are included in the measure each program year they participate in WIOA and are enrolled in training or education.</a:t>
          </a:r>
        </a:p>
      </dsp:txBody>
      <dsp:txXfrm>
        <a:off x="7112" y="814741"/>
        <a:ext cx="7266990" cy="366183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21899"/>
          <a:ext cx="10515600" cy="6336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b="1" kern="1200" dirty="0"/>
            <a:t>Exclusions from Performance Measures</a:t>
          </a:r>
        </a:p>
      </dsp:txBody>
      <dsp:txXfrm>
        <a:off x="0" y="21899"/>
        <a:ext cx="10515600" cy="633600"/>
      </dsp:txXfrm>
    </dsp:sp>
    <dsp:sp modelId="{FB057B31-6EF5-4F46-9FDC-9D792E3706CA}">
      <dsp:nvSpPr>
        <dsp:cNvPr id="0" name=""/>
        <dsp:cNvSpPr/>
      </dsp:nvSpPr>
      <dsp:spPr>
        <a:xfrm>
          <a:off x="0" y="655499"/>
          <a:ext cx="10515600" cy="3381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Font typeface="Wingdings" panose="05000000000000000000" pitchFamily="2" charset="2"/>
            <a:buChar char="Ø"/>
          </a:pPr>
          <a:r>
            <a:rPr lang="en-US" sz="2200" kern="1200" dirty="0">
              <a:solidFill>
                <a:srgbClr val="893700"/>
              </a:solidFill>
            </a:rPr>
            <a:t>Exclusions for All WIOA Titles (Reported at EXIT)</a:t>
          </a:r>
        </a:p>
        <a:p>
          <a:pPr marL="457200" lvl="2" indent="-228600" algn="l" defTabSz="977900">
            <a:lnSpc>
              <a:spcPct val="90000"/>
            </a:lnSpc>
            <a:spcBef>
              <a:spcPct val="0"/>
            </a:spcBef>
            <a:spcAft>
              <a:spcPct val="15000"/>
            </a:spcAft>
            <a:buChar char="•"/>
          </a:pPr>
          <a:r>
            <a:rPr lang="en-US" sz="2200" kern="1200" dirty="0">
              <a:solidFill>
                <a:srgbClr val="893700"/>
              </a:solidFill>
            </a:rPr>
            <a:t>Incarceration or become resident of an institution</a:t>
          </a:r>
        </a:p>
        <a:p>
          <a:pPr marL="457200" lvl="2" indent="-228600" algn="l" defTabSz="977900">
            <a:lnSpc>
              <a:spcPct val="90000"/>
            </a:lnSpc>
            <a:spcBef>
              <a:spcPct val="0"/>
            </a:spcBef>
            <a:spcAft>
              <a:spcPct val="15000"/>
            </a:spcAft>
            <a:buChar char="•"/>
          </a:pPr>
          <a:r>
            <a:rPr lang="en-US" sz="2200" kern="1200" dirty="0">
              <a:solidFill>
                <a:srgbClr val="893700"/>
              </a:solidFill>
            </a:rPr>
            <a:t>Medical treatment expected to last longer than 90 days</a:t>
          </a:r>
        </a:p>
        <a:p>
          <a:pPr marL="457200" lvl="2" indent="-228600" algn="l" defTabSz="977900">
            <a:lnSpc>
              <a:spcPct val="90000"/>
            </a:lnSpc>
            <a:spcBef>
              <a:spcPct val="0"/>
            </a:spcBef>
            <a:spcAft>
              <a:spcPct val="15000"/>
            </a:spcAft>
            <a:buChar char="•"/>
          </a:pPr>
          <a:r>
            <a:rPr lang="en-US" sz="2200" kern="1200" dirty="0">
              <a:solidFill>
                <a:srgbClr val="893700"/>
              </a:solidFill>
            </a:rPr>
            <a:t>Participant is deceased</a:t>
          </a:r>
        </a:p>
        <a:p>
          <a:pPr marL="457200" lvl="2" indent="-228600" algn="l" defTabSz="977900">
            <a:lnSpc>
              <a:spcPct val="90000"/>
            </a:lnSpc>
            <a:spcBef>
              <a:spcPct val="0"/>
            </a:spcBef>
            <a:spcAft>
              <a:spcPct val="15000"/>
            </a:spcAft>
            <a:buChar char="•"/>
          </a:pPr>
          <a:r>
            <a:rPr lang="en-US" sz="2200" kern="1200" dirty="0">
              <a:solidFill>
                <a:srgbClr val="893700"/>
              </a:solidFill>
            </a:rPr>
            <a:t>Member of the National Guard or other reserve military unit called to active duty for at least 90 days</a:t>
          </a:r>
        </a:p>
        <a:p>
          <a:pPr marL="228600" lvl="1" indent="-228600" algn="l" defTabSz="977900">
            <a:lnSpc>
              <a:spcPct val="90000"/>
            </a:lnSpc>
            <a:spcBef>
              <a:spcPct val="0"/>
            </a:spcBef>
            <a:spcAft>
              <a:spcPct val="15000"/>
            </a:spcAft>
            <a:buChar char="•"/>
          </a:pPr>
          <a:r>
            <a:rPr lang="en-US" sz="2200" kern="1200" dirty="0">
              <a:solidFill>
                <a:srgbClr val="893700"/>
              </a:solidFill>
            </a:rPr>
            <a:t>Title I Youth ONLY</a:t>
          </a:r>
        </a:p>
        <a:p>
          <a:pPr marL="457200" lvl="2" indent="-228600" algn="l" defTabSz="977900">
            <a:lnSpc>
              <a:spcPct val="90000"/>
            </a:lnSpc>
            <a:spcBef>
              <a:spcPct val="0"/>
            </a:spcBef>
            <a:spcAft>
              <a:spcPct val="15000"/>
            </a:spcAft>
            <a:buChar char="•"/>
          </a:pPr>
          <a:r>
            <a:rPr lang="en-US" sz="2200" kern="1200" dirty="0">
              <a:solidFill>
                <a:srgbClr val="893700"/>
              </a:solidFill>
            </a:rPr>
            <a:t>Participant is in Foster Care System and exits because of move from local area as part of program or system</a:t>
          </a:r>
        </a:p>
      </dsp:txBody>
      <dsp:txXfrm>
        <a:off x="0" y="655499"/>
        <a:ext cx="10515600" cy="33818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4502193" y="1650408"/>
          <a:ext cx="1399452" cy="139945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Six Core Measures</a:t>
          </a:r>
        </a:p>
      </dsp:txBody>
      <dsp:txXfrm>
        <a:off x="4707138" y="1855353"/>
        <a:ext cx="989562" cy="989562"/>
      </dsp:txXfrm>
    </dsp:sp>
    <dsp:sp modelId="{C795F366-856F-463F-A5CA-C63B3866B6A9}">
      <dsp:nvSpPr>
        <dsp:cNvPr id="0" name=""/>
        <dsp:cNvSpPr/>
      </dsp:nvSpPr>
      <dsp:spPr>
        <a:xfrm rot="16200000">
          <a:off x="5123160" y="129619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1403850"/>
        <a:ext cx="110263" cy="252085"/>
      </dsp:txXfrm>
    </dsp:sp>
    <dsp:sp modelId="{AC99FE83-C108-4A71-BFCC-EC72A91A5643}">
      <dsp:nvSpPr>
        <dsp:cNvPr id="0" name=""/>
        <dsp:cNvSpPr/>
      </dsp:nvSpPr>
      <dsp:spPr>
        <a:xfrm>
          <a:off x="4470398" y="-109838"/>
          <a:ext cx="1463043" cy="146304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Employment Rate</a:t>
          </a:r>
        </a:p>
        <a:p>
          <a:pPr marL="0" lvl="0" indent="0" algn="ctr" defTabSz="622300">
            <a:lnSpc>
              <a:spcPct val="90000"/>
            </a:lnSpc>
            <a:spcBef>
              <a:spcPct val="0"/>
            </a:spcBef>
            <a:spcAft>
              <a:spcPct val="35000"/>
            </a:spcAft>
            <a:buNone/>
          </a:pPr>
          <a:r>
            <a:rPr lang="en-US" sz="1400" kern="1200" dirty="0"/>
            <a:t>2</a:t>
          </a:r>
          <a:r>
            <a:rPr lang="en-US" sz="1400" kern="1200" baseline="30000" dirty="0"/>
            <a:t>nd</a:t>
          </a:r>
          <a:r>
            <a:rPr lang="en-US" sz="1400" kern="1200" dirty="0"/>
            <a:t> QTR After Exit</a:t>
          </a:r>
        </a:p>
      </dsp:txBody>
      <dsp:txXfrm>
        <a:off x="4684656" y="104420"/>
        <a:ext cx="1034527" cy="1034527"/>
      </dsp:txXfrm>
    </dsp:sp>
    <dsp:sp modelId="{61DA474F-4D46-4DC1-B462-837DABB4C851}">
      <dsp:nvSpPr>
        <dsp:cNvPr id="0" name=""/>
        <dsp:cNvSpPr/>
      </dsp:nvSpPr>
      <dsp:spPr>
        <a:xfrm rot="19800000">
          <a:off x="5853973"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857138" y="1813971"/>
        <a:ext cx="110263" cy="252085"/>
      </dsp:txXfrm>
    </dsp:sp>
    <dsp:sp modelId="{D6318B16-5CE8-4F73-A931-FDB3D694FB78}">
      <dsp:nvSpPr>
        <dsp:cNvPr id="0" name=""/>
        <dsp:cNvSpPr/>
      </dsp:nvSpPr>
      <dsp:spPr>
        <a:xfrm>
          <a:off x="5967281"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Employment </a:t>
          </a:r>
          <a:r>
            <a:rPr lang="en-US" sz="1400" kern="1200" dirty="0"/>
            <a:t>Rate</a:t>
          </a:r>
        </a:p>
        <a:p>
          <a:pPr marL="0" lvl="0" indent="0" algn="ctr" defTabSz="622300">
            <a:lnSpc>
              <a:spcPct val="90000"/>
            </a:lnSpc>
            <a:spcBef>
              <a:spcPct val="0"/>
            </a:spcBef>
            <a:spcAft>
              <a:spcPct val="35000"/>
            </a:spcAft>
            <a:buNone/>
          </a:pPr>
          <a:r>
            <a:rPr lang="en-US" sz="1400" kern="1200" dirty="0"/>
            <a:t>4</a:t>
          </a:r>
          <a:r>
            <a:rPr lang="en-US" sz="1400" kern="1200" baseline="30000" dirty="0"/>
            <a:t>th</a:t>
          </a:r>
          <a:r>
            <a:rPr lang="en-US" sz="1400" kern="1200" dirty="0"/>
            <a:t> QTR After Exit</a:t>
          </a:r>
        </a:p>
      </dsp:txBody>
      <dsp:txXfrm>
        <a:off x="6181539" y="968645"/>
        <a:ext cx="1034527" cy="1034527"/>
      </dsp:txXfrm>
    </dsp:sp>
    <dsp:sp modelId="{715ED3F0-8260-4785-8383-0D7DD4CB1A87}">
      <dsp:nvSpPr>
        <dsp:cNvPr id="0" name=""/>
        <dsp:cNvSpPr/>
      </dsp:nvSpPr>
      <dsp:spPr>
        <a:xfrm rot="1800000">
          <a:off x="5853973"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57138" y="2634213"/>
        <a:ext cx="110263" cy="252085"/>
      </dsp:txXfrm>
    </dsp:sp>
    <dsp:sp modelId="{BA157BB9-05E9-4421-9F59-457C790091C7}">
      <dsp:nvSpPr>
        <dsp:cNvPr id="0" name=""/>
        <dsp:cNvSpPr/>
      </dsp:nvSpPr>
      <dsp:spPr>
        <a:xfrm>
          <a:off x="5967281"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Median Earnings</a:t>
          </a:r>
        </a:p>
      </dsp:txBody>
      <dsp:txXfrm>
        <a:off x="6181539" y="2697097"/>
        <a:ext cx="1034527" cy="1034527"/>
      </dsp:txXfrm>
    </dsp:sp>
    <dsp:sp modelId="{C3F88A8B-2CBE-4909-B45D-E186AF55990B}">
      <dsp:nvSpPr>
        <dsp:cNvPr id="0" name=""/>
        <dsp:cNvSpPr/>
      </dsp:nvSpPr>
      <dsp:spPr>
        <a:xfrm rot="5400000">
          <a:off x="5123160" y="298393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3044335"/>
        <a:ext cx="110263" cy="252085"/>
      </dsp:txXfrm>
    </dsp:sp>
    <dsp:sp modelId="{09C581ED-DC76-4875-B1F1-79E640FA962E}">
      <dsp:nvSpPr>
        <dsp:cNvPr id="0" name=""/>
        <dsp:cNvSpPr/>
      </dsp:nvSpPr>
      <dsp:spPr>
        <a:xfrm>
          <a:off x="4470398" y="3347065"/>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Credential Attainment</a:t>
          </a:r>
        </a:p>
      </dsp:txBody>
      <dsp:txXfrm>
        <a:off x="4684656" y="3561323"/>
        <a:ext cx="1034527" cy="1034527"/>
      </dsp:txXfrm>
    </dsp:sp>
    <dsp:sp modelId="{C16B4DBE-53FA-4324-9D94-BE941BE176F8}">
      <dsp:nvSpPr>
        <dsp:cNvPr id="0" name=""/>
        <dsp:cNvSpPr/>
      </dsp:nvSpPr>
      <dsp:spPr>
        <a:xfrm rot="9000000">
          <a:off x="4392347"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436437" y="2634213"/>
        <a:ext cx="110263" cy="252085"/>
      </dsp:txXfrm>
    </dsp:sp>
    <dsp:sp modelId="{4A97E2BF-8D2F-4C32-82B4-29361044A259}">
      <dsp:nvSpPr>
        <dsp:cNvPr id="0" name=""/>
        <dsp:cNvSpPr/>
      </dsp:nvSpPr>
      <dsp:spPr>
        <a:xfrm>
          <a:off x="2973514"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Measurable Skill Gains</a:t>
          </a:r>
        </a:p>
      </dsp:txBody>
      <dsp:txXfrm>
        <a:off x="3187772" y="2697097"/>
        <a:ext cx="1034527" cy="1034527"/>
      </dsp:txXfrm>
    </dsp:sp>
    <dsp:sp modelId="{9D2818DD-4EAA-4A26-9E37-C307C828766A}">
      <dsp:nvSpPr>
        <dsp:cNvPr id="0" name=""/>
        <dsp:cNvSpPr/>
      </dsp:nvSpPr>
      <dsp:spPr>
        <a:xfrm rot="12600000">
          <a:off x="4392347"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36437" y="1813971"/>
        <a:ext cx="110263" cy="252085"/>
      </dsp:txXfrm>
    </dsp:sp>
    <dsp:sp modelId="{2DD8B7E8-DB0E-45F6-833D-ECF1DAC0F5E5}">
      <dsp:nvSpPr>
        <dsp:cNvPr id="0" name=""/>
        <dsp:cNvSpPr/>
      </dsp:nvSpPr>
      <dsp:spPr>
        <a:xfrm>
          <a:off x="2973514"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Effectiveness in Serving Employers</a:t>
          </a:r>
        </a:p>
      </dsp:txBody>
      <dsp:txXfrm>
        <a:off x="3187772" y="968645"/>
        <a:ext cx="1034527" cy="10345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18512"/>
          <a:ext cx="8013844" cy="806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Calculation/Methodology:</a:t>
          </a:r>
          <a:endParaRPr lang="en-US" sz="2800" kern="1200" dirty="0"/>
        </a:p>
      </dsp:txBody>
      <dsp:txXfrm>
        <a:off x="0" y="18512"/>
        <a:ext cx="8013844" cy="806400"/>
      </dsp:txXfrm>
    </dsp:sp>
    <dsp:sp modelId="{FB057B31-6EF5-4F46-9FDC-9D792E3706CA}">
      <dsp:nvSpPr>
        <dsp:cNvPr id="0" name=""/>
        <dsp:cNvSpPr/>
      </dsp:nvSpPr>
      <dsp:spPr>
        <a:xfrm>
          <a:off x="0" y="824912"/>
          <a:ext cx="8013844" cy="35355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111250">
            <a:lnSpc>
              <a:spcPct val="90000"/>
            </a:lnSpc>
            <a:spcBef>
              <a:spcPct val="0"/>
            </a:spcBef>
            <a:spcAft>
              <a:spcPct val="15000"/>
            </a:spcAft>
            <a:buChar char="•"/>
          </a:pPr>
          <a:r>
            <a:rPr lang="en-US" sz="2500" kern="1200" dirty="0">
              <a:solidFill>
                <a:srgbClr val="893700"/>
              </a:solidFill>
            </a:rPr>
            <a:t>Number of participants exited during reporting period and who are employed (or Youth in education or training) in 2</a:t>
          </a:r>
          <a:r>
            <a:rPr lang="en-US" sz="2500" kern="1200" baseline="30000" dirty="0">
              <a:solidFill>
                <a:srgbClr val="893700"/>
              </a:solidFill>
            </a:rPr>
            <a:t>nd</a:t>
          </a:r>
          <a:r>
            <a:rPr lang="en-US" sz="2500" kern="1200" dirty="0">
              <a:solidFill>
                <a:srgbClr val="893700"/>
              </a:solidFill>
            </a:rPr>
            <a:t> quarter after exit</a:t>
          </a:r>
          <a:r>
            <a:rPr lang="en-US" sz="2500" u="sng" kern="1200" dirty="0">
              <a:solidFill>
                <a:srgbClr val="893700"/>
              </a:solidFill>
            </a:rPr>
            <a:t> DIVIDED </a:t>
          </a:r>
          <a:r>
            <a:rPr lang="en-US" sz="2500" kern="1200" dirty="0">
              <a:solidFill>
                <a:srgbClr val="893700"/>
              </a:solidFill>
            </a:rPr>
            <a:t>by number of participants who exited during reporting period.</a:t>
          </a:r>
          <a:endParaRPr lang="en-US" sz="2500" kern="1200" dirty="0"/>
        </a:p>
        <a:p>
          <a:pPr marL="457200" lvl="2" indent="-228600" algn="l" defTabSz="1066800">
            <a:lnSpc>
              <a:spcPct val="90000"/>
            </a:lnSpc>
            <a:spcBef>
              <a:spcPct val="0"/>
            </a:spcBef>
            <a:spcAft>
              <a:spcPct val="15000"/>
            </a:spcAft>
            <a:buFont typeface="Wingdings" panose="05000000000000000000" pitchFamily="2" charset="2"/>
            <a:buChar char="ü"/>
          </a:pPr>
          <a:r>
            <a:rPr lang="en-US" sz="2400" kern="1200" dirty="0">
              <a:solidFill>
                <a:srgbClr val="893700"/>
              </a:solidFill>
            </a:rPr>
            <a:t>Supplemental wage information is allowed to verify employment.</a:t>
          </a:r>
        </a:p>
        <a:p>
          <a:pPr marL="457200" lvl="2" indent="-228600" algn="l" defTabSz="1066800">
            <a:lnSpc>
              <a:spcPct val="90000"/>
            </a:lnSpc>
            <a:spcBef>
              <a:spcPct val="0"/>
            </a:spcBef>
            <a:spcAft>
              <a:spcPct val="15000"/>
            </a:spcAft>
            <a:buFont typeface="Wingdings" panose="05000000000000000000" pitchFamily="2" charset="2"/>
            <a:buChar char="ü"/>
          </a:pPr>
          <a:r>
            <a:rPr lang="en-US" sz="2400" kern="1200" dirty="0">
              <a:solidFill>
                <a:schemeClr val="accent1">
                  <a:lumMod val="75000"/>
                </a:schemeClr>
              </a:solidFill>
            </a:rPr>
            <a:t>Participants who exit during the reporting period for any of the reasons listed in the Exclusions from Performance are not included in the measure.</a:t>
          </a:r>
        </a:p>
      </dsp:txBody>
      <dsp:txXfrm>
        <a:off x="0" y="824912"/>
        <a:ext cx="8013844" cy="35355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t>Employment </a:t>
          </a:r>
          <a:r>
            <a:rPr lang="en-US" sz="1050" kern="1200" dirty="0"/>
            <a:t>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4502193" y="1650408"/>
          <a:ext cx="1399452" cy="139945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Six Core Measures</a:t>
          </a:r>
        </a:p>
      </dsp:txBody>
      <dsp:txXfrm>
        <a:off x="4707138" y="1855353"/>
        <a:ext cx="989562" cy="989562"/>
      </dsp:txXfrm>
    </dsp:sp>
    <dsp:sp modelId="{C795F366-856F-463F-A5CA-C63B3866B6A9}">
      <dsp:nvSpPr>
        <dsp:cNvPr id="0" name=""/>
        <dsp:cNvSpPr/>
      </dsp:nvSpPr>
      <dsp:spPr>
        <a:xfrm rot="16200000">
          <a:off x="5123160" y="129619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1403850"/>
        <a:ext cx="110263" cy="252085"/>
      </dsp:txXfrm>
    </dsp:sp>
    <dsp:sp modelId="{AC99FE83-C108-4A71-BFCC-EC72A91A5643}">
      <dsp:nvSpPr>
        <dsp:cNvPr id="0" name=""/>
        <dsp:cNvSpPr/>
      </dsp:nvSpPr>
      <dsp:spPr>
        <a:xfrm>
          <a:off x="4470398" y="-109838"/>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Employment Rate</a:t>
          </a:r>
        </a:p>
        <a:p>
          <a:pPr marL="0" lvl="0" indent="0" algn="ctr" defTabSz="622300">
            <a:lnSpc>
              <a:spcPct val="90000"/>
            </a:lnSpc>
            <a:spcBef>
              <a:spcPct val="0"/>
            </a:spcBef>
            <a:spcAft>
              <a:spcPct val="35000"/>
            </a:spcAft>
            <a:buNone/>
          </a:pPr>
          <a:r>
            <a:rPr lang="en-US" sz="1400" kern="1200" dirty="0"/>
            <a:t>2</a:t>
          </a:r>
          <a:r>
            <a:rPr lang="en-US" sz="1400" kern="1200" baseline="30000" dirty="0"/>
            <a:t>nd</a:t>
          </a:r>
          <a:r>
            <a:rPr lang="en-US" sz="1400" kern="1200" dirty="0"/>
            <a:t> QTR After Exit</a:t>
          </a:r>
        </a:p>
      </dsp:txBody>
      <dsp:txXfrm>
        <a:off x="4684656" y="104420"/>
        <a:ext cx="1034527" cy="1034527"/>
      </dsp:txXfrm>
    </dsp:sp>
    <dsp:sp modelId="{61DA474F-4D46-4DC1-B462-837DABB4C851}">
      <dsp:nvSpPr>
        <dsp:cNvPr id="0" name=""/>
        <dsp:cNvSpPr/>
      </dsp:nvSpPr>
      <dsp:spPr>
        <a:xfrm rot="19800000">
          <a:off x="5853973"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857138" y="1813971"/>
        <a:ext cx="110263" cy="252085"/>
      </dsp:txXfrm>
    </dsp:sp>
    <dsp:sp modelId="{D6318B16-5CE8-4F73-A931-FDB3D694FB78}">
      <dsp:nvSpPr>
        <dsp:cNvPr id="0" name=""/>
        <dsp:cNvSpPr/>
      </dsp:nvSpPr>
      <dsp:spPr>
        <a:xfrm>
          <a:off x="5967281" y="754387"/>
          <a:ext cx="1463043" cy="1463043"/>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Employment </a:t>
          </a:r>
          <a:r>
            <a:rPr lang="en-US" sz="1400" kern="1200" dirty="0"/>
            <a:t>Rate</a:t>
          </a:r>
        </a:p>
        <a:p>
          <a:pPr marL="0" lvl="0" indent="0" algn="ctr" defTabSz="622300">
            <a:lnSpc>
              <a:spcPct val="90000"/>
            </a:lnSpc>
            <a:spcBef>
              <a:spcPct val="0"/>
            </a:spcBef>
            <a:spcAft>
              <a:spcPct val="35000"/>
            </a:spcAft>
            <a:buNone/>
          </a:pPr>
          <a:r>
            <a:rPr lang="en-US" sz="1400" kern="1200" dirty="0"/>
            <a:t>4</a:t>
          </a:r>
          <a:r>
            <a:rPr lang="en-US" sz="1400" kern="1200" baseline="30000" dirty="0"/>
            <a:t>th</a:t>
          </a:r>
          <a:r>
            <a:rPr lang="en-US" sz="1400" kern="1200" dirty="0"/>
            <a:t> QTR After Exit</a:t>
          </a:r>
        </a:p>
      </dsp:txBody>
      <dsp:txXfrm>
        <a:off x="6181539" y="968645"/>
        <a:ext cx="1034527" cy="1034527"/>
      </dsp:txXfrm>
    </dsp:sp>
    <dsp:sp modelId="{715ED3F0-8260-4785-8383-0D7DD4CB1A87}">
      <dsp:nvSpPr>
        <dsp:cNvPr id="0" name=""/>
        <dsp:cNvSpPr/>
      </dsp:nvSpPr>
      <dsp:spPr>
        <a:xfrm rot="1800000">
          <a:off x="5853973"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857138" y="2634213"/>
        <a:ext cx="110263" cy="252085"/>
      </dsp:txXfrm>
    </dsp:sp>
    <dsp:sp modelId="{BA157BB9-05E9-4421-9F59-457C790091C7}">
      <dsp:nvSpPr>
        <dsp:cNvPr id="0" name=""/>
        <dsp:cNvSpPr/>
      </dsp:nvSpPr>
      <dsp:spPr>
        <a:xfrm>
          <a:off x="5967281"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Median Earnings</a:t>
          </a:r>
        </a:p>
      </dsp:txBody>
      <dsp:txXfrm>
        <a:off x="6181539" y="2697097"/>
        <a:ext cx="1034527" cy="1034527"/>
      </dsp:txXfrm>
    </dsp:sp>
    <dsp:sp modelId="{C3F88A8B-2CBE-4909-B45D-E186AF55990B}">
      <dsp:nvSpPr>
        <dsp:cNvPr id="0" name=""/>
        <dsp:cNvSpPr/>
      </dsp:nvSpPr>
      <dsp:spPr>
        <a:xfrm rot="5400000">
          <a:off x="5123160" y="2983934"/>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46788" y="3044335"/>
        <a:ext cx="110263" cy="252085"/>
      </dsp:txXfrm>
    </dsp:sp>
    <dsp:sp modelId="{09C581ED-DC76-4875-B1F1-79E640FA962E}">
      <dsp:nvSpPr>
        <dsp:cNvPr id="0" name=""/>
        <dsp:cNvSpPr/>
      </dsp:nvSpPr>
      <dsp:spPr>
        <a:xfrm>
          <a:off x="4470398" y="3347065"/>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Credential Attainment</a:t>
          </a:r>
        </a:p>
      </dsp:txBody>
      <dsp:txXfrm>
        <a:off x="4684656" y="3561323"/>
        <a:ext cx="1034527" cy="1034527"/>
      </dsp:txXfrm>
    </dsp:sp>
    <dsp:sp modelId="{C16B4DBE-53FA-4324-9D94-BE941BE176F8}">
      <dsp:nvSpPr>
        <dsp:cNvPr id="0" name=""/>
        <dsp:cNvSpPr/>
      </dsp:nvSpPr>
      <dsp:spPr>
        <a:xfrm rot="9000000">
          <a:off x="4392347" y="256199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436437" y="2634213"/>
        <a:ext cx="110263" cy="252085"/>
      </dsp:txXfrm>
    </dsp:sp>
    <dsp:sp modelId="{4A97E2BF-8D2F-4C32-82B4-29361044A259}">
      <dsp:nvSpPr>
        <dsp:cNvPr id="0" name=""/>
        <dsp:cNvSpPr/>
      </dsp:nvSpPr>
      <dsp:spPr>
        <a:xfrm>
          <a:off x="2973514" y="2482839"/>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Measurable Skill Gains</a:t>
          </a:r>
        </a:p>
      </dsp:txBody>
      <dsp:txXfrm>
        <a:off x="3187772" y="2697097"/>
        <a:ext cx="1034527" cy="1034527"/>
      </dsp:txXfrm>
    </dsp:sp>
    <dsp:sp modelId="{9D2818DD-4EAA-4A26-9E37-C307C828766A}">
      <dsp:nvSpPr>
        <dsp:cNvPr id="0" name=""/>
        <dsp:cNvSpPr/>
      </dsp:nvSpPr>
      <dsp:spPr>
        <a:xfrm rot="12600000">
          <a:off x="4392347" y="1718129"/>
          <a:ext cx="157518" cy="4201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4436437" y="1813971"/>
        <a:ext cx="110263" cy="252085"/>
      </dsp:txXfrm>
    </dsp:sp>
    <dsp:sp modelId="{2DD8B7E8-DB0E-45F6-833D-ECF1DAC0F5E5}">
      <dsp:nvSpPr>
        <dsp:cNvPr id="0" name=""/>
        <dsp:cNvSpPr/>
      </dsp:nvSpPr>
      <dsp:spPr>
        <a:xfrm>
          <a:off x="2973514" y="754387"/>
          <a:ext cx="1463043" cy="1463043"/>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Effectiveness in Serving Employers</a:t>
          </a:r>
        </a:p>
      </dsp:txBody>
      <dsp:txXfrm>
        <a:off x="3187772" y="968645"/>
        <a:ext cx="1034527" cy="103452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040B-9049-4EAE-B896-B915FFC7D4EE}">
      <dsp:nvSpPr>
        <dsp:cNvPr id="0" name=""/>
        <dsp:cNvSpPr/>
      </dsp:nvSpPr>
      <dsp:spPr>
        <a:xfrm>
          <a:off x="0" y="18512"/>
          <a:ext cx="8013844" cy="806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Calculation/Methodology:</a:t>
          </a:r>
          <a:endParaRPr lang="en-US" sz="2800" kern="1200" dirty="0"/>
        </a:p>
      </dsp:txBody>
      <dsp:txXfrm>
        <a:off x="0" y="18512"/>
        <a:ext cx="8013844" cy="806400"/>
      </dsp:txXfrm>
    </dsp:sp>
    <dsp:sp modelId="{FB057B31-6EF5-4F46-9FDC-9D792E3706CA}">
      <dsp:nvSpPr>
        <dsp:cNvPr id="0" name=""/>
        <dsp:cNvSpPr/>
      </dsp:nvSpPr>
      <dsp:spPr>
        <a:xfrm>
          <a:off x="0" y="824912"/>
          <a:ext cx="8013844" cy="35355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111250">
            <a:lnSpc>
              <a:spcPct val="90000"/>
            </a:lnSpc>
            <a:spcBef>
              <a:spcPct val="0"/>
            </a:spcBef>
            <a:spcAft>
              <a:spcPct val="15000"/>
            </a:spcAft>
            <a:buChar char="•"/>
          </a:pPr>
          <a:r>
            <a:rPr lang="en-US" sz="2500" kern="1200" dirty="0">
              <a:solidFill>
                <a:srgbClr val="893700"/>
              </a:solidFill>
            </a:rPr>
            <a:t>Number of participants exited during reporting period and who are employed (or Youth in education or training) in 4</a:t>
          </a:r>
          <a:r>
            <a:rPr lang="en-US" sz="2500" kern="1200" baseline="30000" dirty="0">
              <a:solidFill>
                <a:srgbClr val="893700"/>
              </a:solidFill>
            </a:rPr>
            <a:t>th</a:t>
          </a:r>
          <a:r>
            <a:rPr lang="en-US" sz="2500" kern="1200" dirty="0">
              <a:solidFill>
                <a:srgbClr val="893700"/>
              </a:solidFill>
            </a:rPr>
            <a:t> quarter after exit</a:t>
          </a:r>
          <a:r>
            <a:rPr lang="en-US" sz="2500" u="sng" kern="1200" dirty="0">
              <a:solidFill>
                <a:srgbClr val="893700"/>
              </a:solidFill>
            </a:rPr>
            <a:t> DIVIDED </a:t>
          </a:r>
          <a:r>
            <a:rPr lang="en-US" sz="2500" kern="1200" dirty="0">
              <a:solidFill>
                <a:srgbClr val="893700"/>
              </a:solidFill>
            </a:rPr>
            <a:t>by number of participants who exited during reporting period.</a:t>
          </a:r>
          <a:endParaRPr lang="en-US" sz="2500" kern="1200" dirty="0"/>
        </a:p>
        <a:p>
          <a:pPr marL="457200" lvl="2" indent="-228600" algn="l" defTabSz="1066800">
            <a:lnSpc>
              <a:spcPct val="90000"/>
            </a:lnSpc>
            <a:spcBef>
              <a:spcPct val="0"/>
            </a:spcBef>
            <a:spcAft>
              <a:spcPct val="15000"/>
            </a:spcAft>
            <a:buFont typeface="Wingdings" panose="05000000000000000000" pitchFamily="2" charset="2"/>
            <a:buChar char="ü"/>
          </a:pPr>
          <a:r>
            <a:rPr lang="en-US" sz="2400" kern="1200" dirty="0">
              <a:solidFill>
                <a:srgbClr val="893700"/>
              </a:solidFill>
            </a:rPr>
            <a:t>Supplemental wage information is allowed to verify employment.</a:t>
          </a:r>
        </a:p>
        <a:p>
          <a:pPr marL="457200" lvl="2" indent="-228600" algn="l" defTabSz="1066800">
            <a:lnSpc>
              <a:spcPct val="90000"/>
            </a:lnSpc>
            <a:spcBef>
              <a:spcPct val="0"/>
            </a:spcBef>
            <a:spcAft>
              <a:spcPct val="15000"/>
            </a:spcAft>
            <a:buFont typeface="Wingdings" panose="05000000000000000000" pitchFamily="2" charset="2"/>
            <a:buChar char="ü"/>
          </a:pPr>
          <a:r>
            <a:rPr lang="en-US" sz="2400" kern="1200" dirty="0">
              <a:solidFill>
                <a:schemeClr val="accent1">
                  <a:lumMod val="75000"/>
                </a:schemeClr>
              </a:solidFill>
            </a:rPr>
            <a:t>Participants who exit during the reporting period for any of the reasons listed in the Exclusions from Performance are not included in the measure.</a:t>
          </a:r>
        </a:p>
      </dsp:txBody>
      <dsp:txXfrm>
        <a:off x="0" y="824912"/>
        <a:ext cx="8013844" cy="35355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F2D3D-748D-4C08-B06E-5B77E7B9CC3C}">
      <dsp:nvSpPr>
        <dsp:cNvPr id="0" name=""/>
        <dsp:cNvSpPr/>
      </dsp:nvSpPr>
      <dsp:spPr>
        <a:xfrm>
          <a:off x="2027715" y="1177609"/>
          <a:ext cx="1065209" cy="106520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Six Core Measures</a:t>
          </a:r>
        </a:p>
      </dsp:txBody>
      <dsp:txXfrm>
        <a:off x="2183711" y="1333605"/>
        <a:ext cx="753217" cy="753217"/>
      </dsp:txXfrm>
    </dsp:sp>
    <dsp:sp modelId="{C795F366-856F-463F-A5CA-C63B3866B6A9}">
      <dsp:nvSpPr>
        <dsp:cNvPr id="0" name=""/>
        <dsp:cNvSpPr/>
      </dsp:nvSpPr>
      <dsp:spPr>
        <a:xfrm rot="16200000">
          <a:off x="2508909" y="93071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1007258"/>
        <a:ext cx="71974" cy="183367"/>
      </dsp:txXfrm>
    </dsp:sp>
    <dsp:sp modelId="{AC99FE83-C108-4A71-BFCC-EC72A91A5643}">
      <dsp:nvSpPr>
        <dsp:cNvPr id="0" name=""/>
        <dsp:cNvSpPr/>
      </dsp:nvSpPr>
      <dsp:spPr>
        <a:xfrm>
          <a:off x="2028206" y="-80617"/>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2</a:t>
          </a:r>
          <a:r>
            <a:rPr lang="en-US" sz="1050" kern="1200" baseline="30000" dirty="0"/>
            <a:t>nd</a:t>
          </a:r>
          <a:r>
            <a:rPr lang="en-US" sz="1050" kern="1200" dirty="0"/>
            <a:t> QTR After Exit</a:t>
          </a:r>
        </a:p>
      </dsp:txBody>
      <dsp:txXfrm>
        <a:off x="2184058" y="75235"/>
        <a:ext cx="752522" cy="752522"/>
      </dsp:txXfrm>
    </dsp:sp>
    <dsp:sp modelId="{61DA474F-4D46-4DC1-B462-837DABB4C851}">
      <dsp:nvSpPr>
        <dsp:cNvPr id="0" name=""/>
        <dsp:cNvSpPr/>
      </dsp:nvSpPr>
      <dsp:spPr>
        <a:xfrm rot="19800000">
          <a:off x="3051643"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312894"/>
        <a:ext cx="71974" cy="183367"/>
      </dsp:txXfrm>
    </dsp:sp>
    <dsp:sp modelId="{D6318B16-5CE8-4F73-A931-FDB3D694FB78}">
      <dsp:nvSpPr>
        <dsp:cNvPr id="0" name=""/>
        <dsp:cNvSpPr/>
      </dsp:nvSpPr>
      <dsp:spPr>
        <a:xfrm>
          <a:off x="3118289" y="548741"/>
          <a:ext cx="1064226" cy="1064226"/>
        </a:xfrm>
        <a:prstGeom prst="ellipse">
          <a:avLst/>
        </a:prstGeom>
        <a:solidFill>
          <a:srgbClr val="B749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Employment Rate</a:t>
          </a:r>
        </a:p>
        <a:p>
          <a:pPr marL="0" lvl="0" indent="0" algn="ctr" defTabSz="466725">
            <a:lnSpc>
              <a:spcPct val="90000"/>
            </a:lnSpc>
            <a:spcBef>
              <a:spcPct val="0"/>
            </a:spcBef>
            <a:spcAft>
              <a:spcPct val="35000"/>
            </a:spcAft>
            <a:buNone/>
          </a:pPr>
          <a:r>
            <a:rPr lang="en-US" sz="1050" kern="1200" dirty="0"/>
            <a:t>4</a:t>
          </a:r>
          <a:r>
            <a:rPr lang="en-US" sz="1050" kern="1200" baseline="30000" dirty="0"/>
            <a:t>th</a:t>
          </a:r>
          <a:r>
            <a:rPr lang="en-US" sz="1050" kern="1200" dirty="0"/>
            <a:t> QTR After Exit</a:t>
          </a:r>
        </a:p>
      </dsp:txBody>
      <dsp:txXfrm>
        <a:off x="3274141" y="704593"/>
        <a:ext cx="752522" cy="752522"/>
      </dsp:txXfrm>
    </dsp:sp>
    <dsp:sp modelId="{715ED3F0-8260-4785-8383-0D7DD4CB1A87}">
      <dsp:nvSpPr>
        <dsp:cNvPr id="0" name=""/>
        <dsp:cNvSpPr/>
      </dsp:nvSpPr>
      <dsp:spPr>
        <a:xfrm rot="1800000">
          <a:off x="3051643"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053709" y="1924166"/>
        <a:ext cx="71974" cy="183367"/>
      </dsp:txXfrm>
    </dsp:sp>
    <dsp:sp modelId="{BA157BB9-05E9-4421-9F59-457C790091C7}">
      <dsp:nvSpPr>
        <dsp:cNvPr id="0" name=""/>
        <dsp:cNvSpPr/>
      </dsp:nvSpPr>
      <dsp:spPr>
        <a:xfrm>
          <a:off x="3118289"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Median Earnings</a:t>
          </a:r>
        </a:p>
      </dsp:txBody>
      <dsp:txXfrm>
        <a:off x="3274141" y="1963312"/>
        <a:ext cx="752522" cy="752522"/>
      </dsp:txXfrm>
    </dsp:sp>
    <dsp:sp modelId="{C3F88A8B-2CBE-4909-B45D-E186AF55990B}">
      <dsp:nvSpPr>
        <dsp:cNvPr id="0" name=""/>
        <dsp:cNvSpPr/>
      </dsp:nvSpPr>
      <dsp:spPr>
        <a:xfrm rot="5400000">
          <a:off x="2508909" y="2184102"/>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24332" y="2229802"/>
        <a:ext cx="71974" cy="183367"/>
      </dsp:txXfrm>
    </dsp:sp>
    <dsp:sp modelId="{09C581ED-DC76-4875-B1F1-79E640FA962E}">
      <dsp:nvSpPr>
        <dsp:cNvPr id="0" name=""/>
        <dsp:cNvSpPr/>
      </dsp:nvSpPr>
      <dsp:spPr>
        <a:xfrm>
          <a:off x="2028206" y="2436819"/>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Credential Attainment</a:t>
          </a:r>
        </a:p>
      </dsp:txBody>
      <dsp:txXfrm>
        <a:off x="2184058" y="2592671"/>
        <a:ext cx="752522" cy="752522"/>
      </dsp:txXfrm>
    </dsp:sp>
    <dsp:sp modelId="{C16B4DBE-53FA-4324-9D94-BE941BE176F8}">
      <dsp:nvSpPr>
        <dsp:cNvPr id="0" name=""/>
        <dsp:cNvSpPr/>
      </dsp:nvSpPr>
      <dsp:spPr>
        <a:xfrm rot="9000000">
          <a:off x="1966175" y="1870754"/>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924166"/>
        <a:ext cx="71974" cy="183367"/>
      </dsp:txXfrm>
    </dsp:sp>
    <dsp:sp modelId="{4A97E2BF-8D2F-4C32-82B4-29361044A259}">
      <dsp:nvSpPr>
        <dsp:cNvPr id="0" name=""/>
        <dsp:cNvSpPr/>
      </dsp:nvSpPr>
      <dsp:spPr>
        <a:xfrm>
          <a:off x="938124" y="1807460"/>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Measurable Skill Gains</a:t>
          </a:r>
        </a:p>
      </dsp:txBody>
      <dsp:txXfrm>
        <a:off x="1093976" y="1963312"/>
        <a:ext cx="752522" cy="752522"/>
      </dsp:txXfrm>
    </dsp:sp>
    <dsp:sp modelId="{9D2818DD-4EAA-4A26-9E37-C307C828766A}">
      <dsp:nvSpPr>
        <dsp:cNvPr id="0" name=""/>
        <dsp:cNvSpPr/>
      </dsp:nvSpPr>
      <dsp:spPr>
        <a:xfrm rot="12600000">
          <a:off x="1966175" y="1244059"/>
          <a:ext cx="102820" cy="305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rot="10800000">
        <a:off x="1994955" y="1312894"/>
        <a:ext cx="71974" cy="183367"/>
      </dsp:txXfrm>
    </dsp:sp>
    <dsp:sp modelId="{2DD8B7E8-DB0E-45F6-833D-ECF1DAC0F5E5}">
      <dsp:nvSpPr>
        <dsp:cNvPr id="0" name=""/>
        <dsp:cNvSpPr/>
      </dsp:nvSpPr>
      <dsp:spPr>
        <a:xfrm>
          <a:off x="938124" y="548741"/>
          <a:ext cx="1064226" cy="1064226"/>
        </a:xfrm>
        <a:prstGeom prst="ellipse">
          <a:avLst/>
        </a:prstGeom>
        <a:solidFill>
          <a:srgbClr val="B74900">
            <a:alpha val="50196"/>
          </a:srgb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Effectiveness in Serving Employers</a:t>
          </a:r>
        </a:p>
      </dsp:txBody>
      <dsp:txXfrm>
        <a:off x="1093976" y="704593"/>
        <a:ext cx="752522" cy="75252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5">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6">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7">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8">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10">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1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1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13">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14">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15">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16">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17">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2#18">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2#19">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2#20">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3">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4">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9">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19" cy="481728"/>
          </a:xfrm>
          <a:prstGeom prst="rect">
            <a:avLst/>
          </a:prstGeom>
        </p:spPr>
        <p:txBody>
          <a:bodyPr vert="horz" lIns="96646" tIns="48323" rIns="96646" bIns="48323" rtlCol="0"/>
          <a:lstStyle>
            <a:lvl1pPr algn="l">
              <a:defRPr sz="1200"/>
            </a:lvl1pPr>
          </a:lstStyle>
          <a:p>
            <a:endParaRPr lang="en-US" dirty="0"/>
          </a:p>
        </p:txBody>
      </p:sp>
      <p:sp>
        <p:nvSpPr>
          <p:cNvPr id="3" name="Date Placeholder 2"/>
          <p:cNvSpPr>
            <a:spLocks noGrp="1"/>
          </p:cNvSpPr>
          <p:nvPr>
            <p:ph type="dt" sz="quarter" idx="1"/>
          </p:nvPr>
        </p:nvSpPr>
        <p:spPr>
          <a:xfrm>
            <a:off x="4143589" y="1"/>
            <a:ext cx="3169919" cy="481728"/>
          </a:xfrm>
          <a:prstGeom prst="rect">
            <a:avLst/>
          </a:prstGeom>
        </p:spPr>
        <p:txBody>
          <a:bodyPr vert="horz" lIns="96646" tIns="48323" rIns="96646" bIns="48323" rtlCol="0"/>
          <a:lstStyle>
            <a:lvl1pPr algn="r">
              <a:defRPr sz="1200"/>
            </a:lvl1pPr>
          </a:lstStyle>
          <a:p>
            <a:fld id="{B378BD98-113B-40B2-9EEE-27C45384532A}" type="datetimeFigureOut">
              <a:rPr lang="en-US" smtClean="0"/>
              <a:t>9/3/2026</a:t>
            </a:fld>
            <a:endParaRPr lang="en-US" dirty="0"/>
          </a:p>
        </p:txBody>
      </p:sp>
      <p:sp>
        <p:nvSpPr>
          <p:cNvPr id="4" name="Footer Placeholder 3"/>
          <p:cNvSpPr>
            <a:spLocks noGrp="1"/>
          </p:cNvSpPr>
          <p:nvPr>
            <p:ph type="ftr" sz="quarter" idx="2"/>
          </p:nvPr>
        </p:nvSpPr>
        <p:spPr>
          <a:xfrm>
            <a:off x="1" y="9119475"/>
            <a:ext cx="3169919" cy="481727"/>
          </a:xfrm>
          <a:prstGeom prst="rect">
            <a:avLst/>
          </a:prstGeom>
        </p:spPr>
        <p:txBody>
          <a:bodyPr vert="horz" lIns="96646" tIns="48323" rIns="96646" bIns="48323" rtlCol="0" anchor="b"/>
          <a:lstStyle>
            <a:lvl1pPr algn="l">
              <a:defRPr sz="1200"/>
            </a:lvl1pPr>
          </a:lstStyle>
          <a:p>
            <a:endParaRPr lang="en-US" dirty="0"/>
          </a:p>
        </p:txBody>
      </p:sp>
    </p:spTree>
    <p:extLst>
      <p:ext uri="{BB962C8B-B14F-4D97-AF65-F5344CB8AC3E}">
        <p14:creationId xmlns:p14="http://schemas.microsoft.com/office/powerpoint/2010/main" val="3324805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19" cy="480060"/>
          </a:xfrm>
          <a:prstGeom prst="rect">
            <a:avLst/>
          </a:prstGeom>
        </p:spPr>
        <p:txBody>
          <a:bodyPr vert="horz" lIns="96646" tIns="48323" rIns="96646" bIns="48323" rtlCol="0"/>
          <a:lstStyle>
            <a:lvl1pPr algn="l">
              <a:defRPr sz="1200"/>
            </a:lvl1pPr>
          </a:lstStyle>
          <a:p>
            <a:endParaRPr lang="en-US" dirty="0"/>
          </a:p>
        </p:txBody>
      </p:sp>
      <p:sp>
        <p:nvSpPr>
          <p:cNvPr id="3" name="Date Placeholder 2"/>
          <p:cNvSpPr>
            <a:spLocks noGrp="1"/>
          </p:cNvSpPr>
          <p:nvPr>
            <p:ph type="dt" idx="1"/>
          </p:nvPr>
        </p:nvSpPr>
        <p:spPr>
          <a:xfrm>
            <a:off x="4143589" y="1"/>
            <a:ext cx="3169919" cy="480060"/>
          </a:xfrm>
          <a:prstGeom prst="rect">
            <a:avLst/>
          </a:prstGeom>
        </p:spPr>
        <p:txBody>
          <a:bodyPr vert="horz" lIns="96646" tIns="48323" rIns="96646" bIns="48323" rtlCol="0"/>
          <a:lstStyle>
            <a:lvl1pPr algn="r">
              <a:defRPr sz="1200"/>
            </a:lvl1pPr>
          </a:lstStyle>
          <a:p>
            <a:fld id="{D965CEE4-C4E6-45CA-91C1-8DBA7728F252}" type="datetimeFigureOut">
              <a:rPr lang="en-US" smtClean="0"/>
              <a:t>9/3/2026</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46" tIns="48323" rIns="96646" bIns="48323" rtlCol="0" anchor="ctr"/>
          <a:lstStyle/>
          <a:p>
            <a:endParaRPr lang="en-US" dirty="0"/>
          </a:p>
        </p:txBody>
      </p:sp>
      <p:sp>
        <p:nvSpPr>
          <p:cNvPr id="5" name="Notes Placeholder 4"/>
          <p:cNvSpPr>
            <a:spLocks noGrp="1"/>
          </p:cNvSpPr>
          <p:nvPr>
            <p:ph type="body" sz="quarter" idx="3"/>
          </p:nvPr>
        </p:nvSpPr>
        <p:spPr>
          <a:xfrm>
            <a:off x="731521" y="4560572"/>
            <a:ext cx="5852160" cy="4320540"/>
          </a:xfrm>
          <a:prstGeom prst="rect">
            <a:avLst/>
          </a:prstGeom>
        </p:spPr>
        <p:txBody>
          <a:bodyPr vert="horz" lIns="96646" tIns="48323" rIns="96646"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19" cy="480060"/>
          </a:xfrm>
          <a:prstGeom prst="rect">
            <a:avLst/>
          </a:prstGeom>
        </p:spPr>
        <p:txBody>
          <a:bodyPr vert="horz" lIns="96646" tIns="48323" rIns="96646" bIns="483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9" y="9119474"/>
            <a:ext cx="3169919" cy="480060"/>
          </a:xfrm>
          <a:prstGeom prst="rect">
            <a:avLst/>
          </a:prstGeom>
        </p:spPr>
        <p:txBody>
          <a:bodyPr vert="horz" lIns="96646" tIns="48323" rIns="96646" bIns="48323" rtlCol="0" anchor="b"/>
          <a:lstStyle>
            <a:lvl1pPr algn="r">
              <a:defRPr sz="1200"/>
            </a:lvl1pPr>
          </a:lstStyle>
          <a:p>
            <a:fld id="{B2AE32E3-E7AB-4D9B-8C0E-F3049285728D}" type="slidenum">
              <a:rPr lang="en-US" smtClean="0"/>
              <a:t>‹#›</a:t>
            </a:fld>
            <a:endParaRPr lang="en-US" dirty="0"/>
          </a:p>
        </p:txBody>
      </p:sp>
    </p:spTree>
    <p:extLst>
      <p:ext uri="{BB962C8B-B14F-4D97-AF65-F5344CB8AC3E}">
        <p14:creationId xmlns:p14="http://schemas.microsoft.com/office/powerpoint/2010/main" val="2530562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this have the Professional Development Logo or just workNet/AJC?</a:t>
            </a:r>
          </a:p>
        </p:txBody>
      </p:sp>
      <p:sp>
        <p:nvSpPr>
          <p:cNvPr id="4" name="Slide Number Placeholder 3"/>
          <p:cNvSpPr>
            <a:spLocks noGrp="1"/>
          </p:cNvSpPr>
          <p:nvPr>
            <p:ph type="sldNum" sz="quarter" idx="10"/>
          </p:nvPr>
        </p:nvSpPr>
        <p:spPr/>
        <p:txBody>
          <a:bodyPr/>
          <a:lstStyle/>
          <a:p>
            <a:fld id="{B2AE32E3-E7AB-4D9B-8C0E-F3049285728D}" type="slidenum">
              <a:rPr lang="en-US" smtClean="0"/>
              <a:t>1</a:t>
            </a:fld>
            <a:endParaRPr lang="en-US" dirty="0"/>
          </a:p>
        </p:txBody>
      </p:sp>
    </p:spTree>
    <p:extLst>
      <p:ext uri="{BB962C8B-B14F-4D97-AF65-F5344CB8AC3E}">
        <p14:creationId xmlns:p14="http://schemas.microsoft.com/office/powerpoint/2010/main" val="3530773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AE32E3-E7AB-4D9B-8C0E-F3049285728D}" type="slidenum">
              <a:rPr lang="en-US" smtClean="0"/>
              <a:t>19</a:t>
            </a:fld>
            <a:endParaRPr lang="en-US" dirty="0"/>
          </a:p>
        </p:txBody>
      </p:sp>
    </p:spTree>
    <p:extLst>
      <p:ext uri="{BB962C8B-B14F-4D97-AF65-F5344CB8AC3E}">
        <p14:creationId xmlns:p14="http://schemas.microsoft.com/office/powerpoint/2010/main" val="2694565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None/>
            </a:pPr>
            <a:r>
              <a:rPr lang="en-US" sz="1200" dirty="0">
                <a:solidFill>
                  <a:schemeClr val="accent2">
                    <a:lumMod val="50000"/>
                  </a:schemeClr>
                </a:solidFill>
              </a:rPr>
              <a:t>EFL measurements)</a:t>
            </a:r>
            <a:r>
              <a:rPr lang="en-US" sz="1200" u="sng" dirty="0">
                <a:solidFill>
                  <a:schemeClr val="accent2">
                    <a:lumMod val="50000"/>
                  </a:schemeClr>
                </a:solidFill>
              </a:rPr>
              <a:t>;</a:t>
            </a:r>
          </a:p>
          <a:p>
            <a:pPr lvl="0">
              <a:buNone/>
            </a:pPr>
            <a:r>
              <a:rPr lang="en-US" sz="1200" strike="sngStrike" dirty="0">
                <a:solidFill>
                  <a:schemeClr val="accent2">
                    <a:lumMod val="50000"/>
                  </a:schemeClr>
                </a:solidFill>
              </a:rPr>
              <a:t>Participant increases EFL as Measures by an increase from pre-to post test.</a:t>
            </a:r>
          </a:p>
          <a:p>
            <a:pPr lvl="0">
              <a:buNone/>
            </a:pPr>
            <a:r>
              <a:rPr lang="en-US" sz="1200" strike="sngStrike" dirty="0">
                <a:solidFill>
                  <a:schemeClr val="accent2">
                    <a:lumMod val="50000"/>
                  </a:schemeClr>
                </a:solidFill>
              </a:rPr>
              <a:t>Awarding of Credits or Carnegie Units for Secondary School Diploma or Equivalent:</a:t>
            </a:r>
          </a:p>
          <a:p>
            <a:pPr lvl="0"/>
            <a:r>
              <a:rPr lang="en-US" sz="1200" strike="sngStrike" dirty="0">
                <a:solidFill>
                  <a:schemeClr val="accent2">
                    <a:lumMod val="50000"/>
                  </a:schemeClr>
                </a:solidFill>
              </a:rPr>
              <a:t>Participants who exit a program in basic education and later enroll in post-secondary education or training. </a:t>
            </a:r>
            <a:endParaRPr lang="en-US" dirty="0"/>
          </a:p>
          <a:p>
            <a:endParaRPr lang="en-US" dirty="0"/>
          </a:p>
        </p:txBody>
      </p:sp>
      <p:sp>
        <p:nvSpPr>
          <p:cNvPr id="4" name="Slide Number Placeholder 3"/>
          <p:cNvSpPr>
            <a:spLocks noGrp="1"/>
          </p:cNvSpPr>
          <p:nvPr>
            <p:ph type="sldNum" sz="quarter" idx="5"/>
          </p:nvPr>
        </p:nvSpPr>
        <p:spPr/>
        <p:txBody>
          <a:bodyPr/>
          <a:lstStyle/>
          <a:p>
            <a:fld id="{B2AE32E3-E7AB-4D9B-8C0E-F3049285728D}" type="slidenum">
              <a:rPr lang="en-US" smtClean="0"/>
              <a:t>25</a:t>
            </a:fld>
            <a:endParaRPr lang="en-US" dirty="0"/>
          </a:p>
        </p:txBody>
      </p:sp>
    </p:spTree>
    <p:extLst>
      <p:ext uri="{BB962C8B-B14F-4D97-AF65-F5344CB8AC3E}">
        <p14:creationId xmlns:p14="http://schemas.microsoft.com/office/powerpoint/2010/main" val="3603235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Wingdings" panose="05000000000000000000" pitchFamily="2" charset="2"/>
              <a:buChar char="ü"/>
            </a:pPr>
            <a:r>
              <a:rPr lang="en-US" dirty="0">
                <a:solidFill>
                  <a:srgbClr val="002060"/>
                </a:solidFill>
              </a:rPr>
              <a:t>Training Milestones: Training reports on milestones completed as individual masters the required job skill or steps to complete a program, for example an OJT or Registered Apprenticeship (RA).</a:t>
            </a:r>
          </a:p>
          <a:p>
            <a:pPr lvl="0">
              <a:buFont typeface="Wingdings" panose="05000000000000000000" pitchFamily="2" charset="2"/>
              <a:buChar char="ü"/>
            </a:pPr>
            <a:r>
              <a:rPr lang="en-US" dirty="0">
                <a:solidFill>
                  <a:srgbClr val="002060"/>
                </a:solidFill>
              </a:rPr>
              <a:t>Pay stubs showing increases in pay resulting from new skills or increased performance.</a:t>
            </a:r>
          </a:p>
          <a:p>
            <a:pPr lvl="0">
              <a:buFont typeface="Wingdings" panose="05000000000000000000" pitchFamily="2" charset="2"/>
              <a:buChar char="ü"/>
            </a:pPr>
            <a:r>
              <a:rPr lang="en-US" dirty="0">
                <a:solidFill>
                  <a:srgbClr val="002060"/>
                </a:solidFill>
              </a:rPr>
              <a:t>Should reflect on a participant’s ISS or IEP or other established goals. </a:t>
            </a:r>
          </a:p>
          <a:p>
            <a:pPr lvl="0">
              <a:buFont typeface="Wingdings" panose="05000000000000000000" pitchFamily="2" charset="2"/>
              <a:buChar char="ü"/>
            </a:pPr>
            <a:endParaRPr lang="en-US" dirty="0">
              <a:solidFill>
                <a:srgbClr val="002060"/>
              </a:solidFill>
            </a:endParaRPr>
          </a:p>
          <a:p>
            <a:r>
              <a:rPr lang="en-US" sz="1200" dirty="0">
                <a:solidFill>
                  <a:srgbClr val="002060"/>
                </a:solidFill>
              </a:rPr>
              <a:t>Skills Progressions are documented by passage of a written assessment or exam leading to a credential or certificate.</a:t>
            </a:r>
          </a:p>
          <a:p>
            <a:r>
              <a:rPr lang="en-US" sz="1200" dirty="0">
                <a:solidFill>
                  <a:schemeClr val="accent1">
                    <a:lumMod val="50000"/>
                  </a:schemeClr>
                </a:solidFill>
              </a:rPr>
              <a:t>This gain may include a High-School Diploma or GED, an Industry Recognized Credential or Certificate or an Associates or Bachelor’s Degree</a:t>
            </a:r>
            <a:endParaRPr lang="en-US" dirty="0">
              <a:solidFill>
                <a:srgbClr val="002060"/>
              </a:solidFill>
            </a:endParaRPr>
          </a:p>
          <a:p>
            <a:endParaRPr lang="en-US" dirty="0"/>
          </a:p>
        </p:txBody>
      </p:sp>
      <p:sp>
        <p:nvSpPr>
          <p:cNvPr id="4" name="Slide Number Placeholder 3"/>
          <p:cNvSpPr>
            <a:spLocks noGrp="1"/>
          </p:cNvSpPr>
          <p:nvPr>
            <p:ph type="sldNum" sz="quarter" idx="5"/>
          </p:nvPr>
        </p:nvSpPr>
        <p:spPr/>
        <p:txBody>
          <a:bodyPr/>
          <a:lstStyle/>
          <a:p>
            <a:fld id="{B2AE32E3-E7AB-4D9B-8C0E-F3049285728D}" type="slidenum">
              <a:rPr lang="en-US" smtClean="0"/>
              <a:t>27</a:t>
            </a:fld>
            <a:endParaRPr lang="en-US" dirty="0"/>
          </a:p>
        </p:txBody>
      </p:sp>
    </p:spTree>
    <p:extLst>
      <p:ext uri="{BB962C8B-B14F-4D97-AF65-F5344CB8AC3E}">
        <p14:creationId xmlns:p14="http://schemas.microsoft.com/office/powerpoint/2010/main" val="1306379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Ensure to describe the types of policy/guidance each State Program issues:</a:t>
            </a:r>
            <a:br>
              <a:rPr lang="en-US" dirty="0"/>
            </a:br>
            <a:r>
              <a:rPr lang="en-US" dirty="0"/>
              <a:t>Title I: WIOA Policy, WIOA Notices</a:t>
            </a:r>
          </a:p>
        </p:txBody>
      </p:sp>
      <p:sp>
        <p:nvSpPr>
          <p:cNvPr id="4" name="Slide Number Placeholder 3"/>
          <p:cNvSpPr>
            <a:spLocks noGrp="1"/>
          </p:cNvSpPr>
          <p:nvPr>
            <p:ph type="sldNum" sz="quarter" idx="5"/>
          </p:nvPr>
        </p:nvSpPr>
        <p:spPr/>
        <p:txBody>
          <a:bodyPr/>
          <a:lstStyle/>
          <a:p>
            <a:fld id="{B2AE32E3-E7AB-4D9B-8C0E-F3049285728D}" type="slidenum">
              <a:rPr lang="en-US" smtClean="0"/>
              <a:t>30</a:t>
            </a:fld>
            <a:endParaRPr lang="en-US" dirty="0"/>
          </a:p>
        </p:txBody>
      </p:sp>
    </p:spTree>
    <p:extLst>
      <p:ext uri="{BB962C8B-B14F-4D97-AF65-F5344CB8AC3E}">
        <p14:creationId xmlns:p14="http://schemas.microsoft.com/office/powerpoint/2010/main" val="3889197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Telephone lines opened again for questions on the SAM and Tool. After questions, Mark picks it back up to speak to the Resources and References that are available for teams to utilize as they prepare for their negotiations. Mark then turns it back to Olivia to close out the webinar with a quick overview of IPATS. </a:t>
            </a:r>
          </a:p>
        </p:txBody>
      </p:sp>
      <p:sp>
        <p:nvSpPr>
          <p:cNvPr id="4" name="Slide Number Placeholder 3"/>
          <p:cNvSpPr>
            <a:spLocks noGrp="1"/>
          </p:cNvSpPr>
          <p:nvPr>
            <p:ph type="sldNum" sz="quarter" idx="5"/>
          </p:nvPr>
        </p:nvSpPr>
        <p:spPr/>
        <p:txBody>
          <a:bodyPr/>
          <a:lstStyle/>
          <a:p>
            <a:fld id="{B2AE32E3-E7AB-4D9B-8C0E-F3049285728D}" type="slidenum">
              <a:rPr lang="en-US" smtClean="0"/>
              <a:t>33</a:t>
            </a:fld>
            <a:endParaRPr lang="en-US" dirty="0"/>
          </a:p>
        </p:txBody>
      </p:sp>
    </p:spTree>
    <p:extLst>
      <p:ext uri="{BB962C8B-B14F-4D97-AF65-F5344CB8AC3E}">
        <p14:creationId xmlns:p14="http://schemas.microsoft.com/office/powerpoint/2010/main" val="374029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to conclude and remind all that the webinar was recorded today and a link to the recording will be sent to all who registered and can share, as necessary. We’ll ensure to get the recording to any LWIAs that weren’t represented today. </a:t>
            </a:r>
          </a:p>
          <a:p>
            <a:endParaRPr lang="en-US" dirty="0"/>
          </a:p>
          <a:p>
            <a:r>
              <a:rPr lang="en-US" dirty="0"/>
              <a:t>Should we have PD or just workNet/AJC logo on these last two slides? </a:t>
            </a:r>
          </a:p>
        </p:txBody>
      </p:sp>
      <p:sp>
        <p:nvSpPr>
          <p:cNvPr id="4" name="Slide Number Placeholder 3"/>
          <p:cNvSpPr>
            <a:spLocks noGrp="1"/>
          </p:cNvSpPr>
          <p:nvPr>
            <p:ph type="sldNum" sz="quarter" idx="5"/>
          </p:nvPr>
        </p:nvSpPr>
        <p:spPr/>
        <p:txBody>
          <a:bodyPr/>
          <a:lstStyle/>
          <a:p>
            <a:fld id="{B2AE32E3-E7AB-4D9B-8C0E-F3049285728D}" type="slidenum">
              <a:rPr lang="en-US" smtClean="0"/>
              <a:t>34</a:t>
            </a:fld>
            <a:endParaRPr lang="en-US" dirty="0"/>
          </a:p>
        </p:txBody>
      </p:sp>
    </p:spTree>
    <p:extLst>
      <p:ext uri="{BB962C8B-B14F-4D97-AF65-F5344CB8AC3E}">
        <p14:creationId xmlns:p14="http://schemas.microsoft.com/office/powerpoint/2010/main" val="33224405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hyperlink" Target="http://bonjourdefrance.com/exercices/contenu/ecrire-un-mail-pour-demander-des-renseignements-jai-fait-une-reservation-en-ligne-mais-je-nai-pas-encore-recu-mes-billets.html" TargetMode="Externa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ctrTitle"/>
          </p:nvPr>
        </p:nvSpPr>
        <p:spPr>
          <a:xfrm>
            <a:off x="6516546" y="844570"/>
            <a:ext cx="5208608" cy="2387600"/>
          </a:xfrm>
        </p:spPr>
        <p:txBody>
          <a:bodyPr anchor="b"/>
          <a:lstStyle>
            <a:lvl1pPr algn="l">
              <a:defRPr sz="6000" b="1">
                <a:solidFill>
                  <a:srgbClr val="172169"/>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516546" y="3833532"/>
            <a:ext cx="5208608" cy="750043"/>
          </a:xfrm>
        </p:spPr>
        <p:txBody>
          <a:bodyPr/>
          <a:lstStyle>
            <a:lvl1pPr marL="0" indent="0" algn="l">
              <a:buNone/>
              <a:defRPr sz="2400">
                <a:solidFill>
                  <a:srgbClr val="5859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sp>
        <p:nvSpPr>
          <p:cNvPr id="5" name="Footer Placeholder 4"/>
          <p:cNvSpPr>
            <a:spLocks noGrp="1"/>
          </p:cNvSpPr>
          <p:nvPr>
            <p:ph type="ftr" sz="quarter" idx="11"/>
          </p:nvPr>
        </p:nvSpPr>
        <p:spPr>
          <a:xfrm>
            <a:off x="6446135" y="6263750"/>
            <a:ext cx="4114800" cy="365125"/>
          </a:xfrm>
        </p:spPr>
        <p:txBody>
          <a:bodyPr/>
          <a:lstStyle>
            <a:lvl1pPr>
              <a:defRPr>
                <a:solidFill>
                  <a:schemeClr val="bg1"/>
                </a:solidFill>
              </a:defRPr>
            </a:lvl1pPr>
          </a:lstStyle>
          <a:p>
            <a:endParaRPr lang="en-US" dirty="0">
              <a:solidFill>
                <a:prstClr val="white"/>
              </a:solidFill>
            </a:endParaRPr>
          </a:p>
        </p:txBody>
      </p:sp>
      <p:sp>
        <p:nvSpPr>
          <p:cNvPr id="6" name="Slide Number Placeholder 5"/>
          <p:cNvSpPr>
            <a:spLocks noGrp="1"/>
          </p:cNvSpPr>
          <p:nvPr>
            <p:ph type="sldNum" sz="quarter" idx="12"/>
          </p:nvPr>
        </p:nvSpPr>
        <p:spPr>
          <a:xfrm>
            <a:off x="10984374" y="6263750"/>
            <a:ext cx="728241" cy="365125"/>
          </a:xfrm>
        </p:spPr>
        <p:txBody>
          <a:bodyPr/>
          <a:lstStyle>
            <a:lvl1pPr>
              <a:defRPr>
                <a:solidFill>
                  <a:schemeClr val="bg1"/>
                </a:solidFill>
              </a:defRPr>
            </a:lvl1pPr>
          </a:lstStyle>
          <a:p>
            <a:fld id="{4C252FB9-B173-B746-BC64-1AB9D36BCBA0}" type="slidenum">
              <a:rPr lang="en-US" smtClean="0">
                <a:solidFill>
                  <a:prstClr val="white"/>
                </a:solidFill>
              </a:rPr>
              <a:pPr/>
              <a:t>‹#›</a:t>
            </a:fld>
            <a:endParaRPr lang="en-US" dirty="0">
              <a:solidFill>
                <a:prstClr val="white"/>
              </a:solidFill>
            </a:endParaRPr>
          </a:p>
        </p:txBody>
      </p:sp>
      <p:pic>
        <p:nvPicPr>
          <p:cNvPr id="8" name="Picture 7">
            <a:extLst>
              <a:ext uri="{FF2B5EF4-FFF2-40B4-BE49-F238E27FC236}">
                <a16:creationId xmlns:a16="http://schemas.microsoft.com/office/drawing/2014/main" id="{EAA5E70C-DE25-4CEF-8E96-13081B65E665}"/>
              </a:ext>
            </a:extLst>
          </p:cNvPr>
          <p:cNvPicPr>
            <a:picLocks noChangeAspect="1"/>
          </p:cNvPicPr>
          <p:nvPr userDrawn="1"/>
        </p:nvPicPr>
        <p:blipFill>
          <a:blip r:embed="rId3"/>
          <a:stretch>
            <a:fillRect/>
          </a:stretch>
        </p:blipFill>
        <p:spPr>
          <a:xfrm>
            <a:off x="268941" y="1960699"/>
            <a:ext cx="5903259" cy="2542942"/>
          </a:xfrm>
          <a:prstGeom prst="rect">
            <a:avLst/>
          </a:prstGeom>
        </p:spPr>
      </p:pic>
    </p:spTree>
    <p:extLst>
      <p:ext uri="{BB962C8B-B14F-4D97-AF65-F5344CB8AC3E}">
        <p14:creationId xmlns:p14="http://schemas.microsoft.com/office/powerpoint/2010/main" val="1717868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wN/AJC Logo">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252FB9-B173-B746-BC64-1AB9D36BCBA0}" type="slidenum">
              <a:rPr lang="en-US" smtClean="0"/>
              <a:t>‹#›</a:t>
            </a:fld>
            <a:endParaRPr lang="en-US"/>
          </a:p>
        </p:txBody>
      </p:sp>
      <p:sp>
        <p:nvSpPr>
          <p:cNvPr id="13" name="Content Placeholder 2">
            <a:extLst>
              <a:ext uri="{FF2B5EF4-FFF2-40B4-BE49-F238E27FC236}">
                <a16:creationId xmlns:a16="http://schemas.microsoft.com/office/drawing/2014/main" id="{441DE31E-D3E6-497C-9FB5-25F2B83FAEB3}"/>
              </a:ext>
            </a:extLst>
          </p:cNvPr>
          <p:cNvSpPr>
            <a:spLocks noGrp="1"/>
          </p:cNvSpPr>
          <p:nvPr>
            <p:ph idx="1"/>
          </p:nvPr>
        </p:nvSpPr>
        <p:spPr>
          <a:xfrm>
            <a:off x="838200" y="2118167"/>
            <a:ext cx="10515600" cy="4058796"/>
          </a:xfrm>
        </p:spPr>
        <p:txBody>
          <a:bodyPr/>
          <a:lstStyle>
            <a:lvl1pPr>
              <a:defRPr>
                <a:solidFill>
                  <a:srgbClr val="58595B"/>
                </a:solidFill>
              </a:defRPr>
            </a:lvl1pPr>
            <a:lvl2pPr>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8650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 WIOA PD Log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13"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52FB9-B173-B746-BC64-1AB9D36BCBA0}" type="slidenum">
              <a:rPr lang="en-US" smtClean="0"/>
              <a:t>‹#›</a:t>
            </a:fld>
            <a:endParaRPr lang="en-US"/>
          </a:p>
        </p:txBody>
      </p:sp>
      <p:pic>
        <p:nvPicPr>
          <p:cNvPr id="14" name="Picture 13">
            <a:extLst>
              <a:ext uri="{FF2B5EF4-FFF2-40B4-BE49-F238E27FC236}">
                <a16:creationId xmlns:a16="http://schemas.microsoft.com/office/drawing/2014/main" id="{3ECB2962-444F-42F8-B75C-3B6E15B7D603}"/>
              </a:ext>
            </a:extLst>
          </p:cNvPr>
          <p:cNvPicPr>
            <a:picLocks noChangeAspect="1"/>
          </p:cNvPicPr>
          <p:nvPr userDrawn="1"/>
        </p:nvPicPr>
        <p:blipFill>
          <a:blip r:embed="rId3"/>
          <a:stretch>
            <a:fillRect/>
          </a:stretch>
        </p:blipFill>
        <p:spPr>
          <a:xfrm>
            <a:off x="349624" y="412148"/>
            <a:ext cx="2303929" cy="992461"/>
          </a:xfrm>
          <a:prstGeom prst="rect">
            <a:avLst/>
          </a:prstGeom>
        </p:spPr>
      </p:pic>
    </p:spTree>
    <p:extLst>
      <p:ext uri="{BB962C8B-B14F-4D97-AF65-F5344CB8AC3E}">
        <p14:creationId xmlns:p14="http://schemas.microsoft.com/office/powerpoint/2010/main" val="2484446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 Iwn/AJC Log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13"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52FB9-B173-B746-BC64-1AB9D36BCBA0}" type="slidenum">
              <a:rPr lang="en-US" smtClean="0"/>
              <a:t>‹#›</a:t>
            </a:fld>
            <a:endParaRPr lang="en-US"/>
          </a:p>
        </p:txBody>
      </p:sp>
      <p:pic>
        <p:nvPicPr>
          <p:cNvPr id="5" name="Picture 4" descr="A picture containing drawing&#10;&#10;Description automatically generated">
            <a:extLst>
              <a:ext uri="{FF2B5EF4-FFF2-40B4-BE49-F238E27FC236}">
                <a16:creationId xmlns:a16="http://schemas.microsoft.com/office/drawing/2014/main" id="{64833255-B23D-4120-937C-8AF587F42605}"/>
              </a:ext>
            </a:extLst>
          </p:cNvPr>
          <p:cNvPicPr>
            <a:picLocks noChangeAspect="1"/>
          </p:cNvPicPr>
          <p:nvPr userDrawn="1"/>
        </p:nvPicPr>
        <p:blipFill>
          <a:blip r:embed="rId3"/>
          <a:stretch>
            <a:fillRect/>
          </a:stretch>
        </p:blipFill>
        <p:spPr>
          <a:xfrm>
            <a:off x="250372" y="346212"/>
            <a:ext cx="2563585" cy="1104314"/>
          </a:xfrm>
          <a:prstGeom prst="rect">
            <a:avLst/>
          </a:prstGeom>
        </p:spPr>
      </p:pic>
    </p:spTree>
    <p:extLst>
      <p:ext uri="{BB962C8B-B14F-4D97-AF65-F5344CB8AC3E}">
        <p14:creationId xmlns:p14="http://schemas.microsoft.com/office/powerpoint/2010/main" val="3105115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lling Question - WIOA PD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hasCustomPrompt="1"/>
          </p:nvPr>
        </p:nvSpPr>
        <p:spPr>
          <a:xfrm>
            <a:off x="3211010" y="610865"/>
            <a:ext cx="7616143" cy="561049"/>
          </a:xfrm>
        </p:spPr>
        <p:txBody>
          <a:bodyPr/>
          <a:lstStyle>
            <a:lvl1pPr>
              <a:defRPr b="1">
                <a:solidFill>
                  <a:srgbClr val="172169"/>
                </a:solidFill>
              </a:defRPr>
            </a:lvl1pPr>
          </a:lstStyle>
          <a:p>
            <a:r>
              <a:rPr lang="en-US" dirty="0"/>
              <a:t>Polling Question</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3" name="Content Placeholder 2"/>
          <p:cNvSpPr>
            <a:spLocks noGrp="1"/>
          </p:cNvSpPr>
          <p:nvPr>
            <p:ph idx="1" hasCustomPrompt="1"/>
          </p:nvPr>
        </p:nvSpPr>
        <p:spPr>
          <a:xfrm>
            <a:off x="838200" y="1842993"/>
            <a:ext cx="10515600" cy="4058796"/>
          </a:xfrm>
        </p:spPr>
        <p:txBody>
          <a:bodyPr/>
          <a:lstStyle>
            <a:lvl1pPr marL="457200" indent="-457200">
              <a:lnSpc>
                <a:spcPct val="150000"/>
              </a:lnSpc>
              <a:buFont typeface="Wingdings" panose="05000000000000000000" pitchFamily="2" charset="2"/>
              <a:buChar char="q"/>
              <a:defRPr>
                <a:solidFill>
                  <a:srgbClr val="58595B"/>
                </a:solidFill>
              </a:defRPr>
            </a:lvl1pPr>
            <a:lvl2pPr marL="457200" indent="0">
              <a:buNone/>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dirty="0"/>
              <a:t>Multiple Choice 1</a:t>
            </a:r>
          </a:p>
          <a:p>
            <a:pPr lvl="0"/>
            <a:r>
              <a:rPr lang="en-US" dirty="0"/>
              <a:t>Multiple Choice 2</a:t>
            </a:r>
          </a:p>
          <a:p>
            <a:pPr lvl="0"/>
            <a:r>
              <a:rPr lang="en-US" dirty="0"/>
              <a:t>Multiple Choice 3</a:t>
            </a:r>
          </a:p>
          <a:p>
            <a:pPr lvl="0"/>
            <a:r>
              <a:rPr lang="en-US" dirty="0"/>
              <a:t>Multiple Choice 4</a:t>
            </a:r>
          </a:p>
          <a:p>
            <a:pPr lvl="0"/>
            <a:r>
              <a:rPr lang="en-US" dirty="0"/>
              <a:t>Multiple Choice 5</a:t>
            </a:r>
          </a:p>
          <a:p>
            <a:pPr lvl="0"/>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8" name="Picture 7">
            <a:extLst>
              <a:ext uri="{FF2B5EF4-FFF2-40B4-BE49-F238E27FC236}">
                <a16:creationId xmlns:a16="http://schemas.microsoft.com/office/drawing/2014/main" id="{DDB01B4C-C462-4337-98FE-876115EA2D90}"/>
              </a:ext>
            </a:extLst>
          </p:cNvPr>
          <p:cNvPicPr>
            <a:picLocks noChangeAspect="1"/>
          </p:cNvPicPr>
          <p:nvPr userDrawn="1"/>
        </p:nvPicPr>
        <p:blipFill>
          <a:blip r:embed="rId3"/>
          <a:stretch>
            <a:fillRect/>
          </a:stretch>
        </p:blipFill>
        <p:spPr>
          <a:xfrm>
            <a:off x="369822" y="425266"/>
            <a:ext cx="2303929" cy="992461"/>
          </a:xfrm>
          <a:prstGeom prst="rect">
            <a:avLst/>
          </a:prstGeom>
        </p:spPr>
      </p:pic>
    </p:spTree>
    <p:extLst>
      <p:ext uri="{BB962C8B-B14F-4D97-AF65-F5344CB8AC3E}">
        <p14:creationId xmlns:p14="http://schemas.microsoft.com/office/powerpoint/2010/main" val="178791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lling Question -  IwN/AJC">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252FB9-B173-B746-BC64-1AB9D36BCBA0}" type="slidenum">
              <a:rPr lang="en-US" smtClean="0"/>
              <a:t>‹#›</a:t>
            </a:fld>
            <a:endParaRPr lang="en-US"/>
          </a:p>
        </p:txBody>
      </p:sp>
      <p:sp>
        <p:nvSpPr>
          <p:cNvPr id="15" name="Title 1">
            <a:extLst>
              <a:ext uri="{FF2B5EF4-FFF2-40B4-BE49-F238E27FC236}">
                <a16:creationId xmlns:a16="http://schemas.microsoft.com/office/drawing/2014/main" id="{008535CD-38C8-4BB3-836E-D671F37B97EB}"/>
              </a:ext>
            </a:extLst>
          </p:cNvPr>
          <p:cNvSpPr>
            <a:spLocks noGrp="1"/>
          </p:cNvSpPr>
          <p:nvPr>
            <p:ph type="title" hasCustomPrompt="1"/>
          </p:nvPr>
        </p:nvSpPr>
        <p:spPr>
          <a:xfrm>
            <a:off x="3211010" y="610865"/>
            <a:ext cx="7616143" cy="561049"/>
          </a:xfrm>
        </p:spPr>
        <p:txBody>
          <a:bodyPr/>
          <a:lstStyle>
            <a:lvl1pPr>
              <a:defRPr b="1">
                <a:solidFill>
                  <a:srgbClr val="172169"/>
                </a:solidFill>
              </a:defRPr>
            </a:lvl1pPr>
          </a:lstStyle>
          <a:p>
            <a:r>
              <a:rPr lang="en-US" dirty="0"/>
              <a:t>Polling Question</a:t>
            </a:r>
          </a:p>
        </p:txBody>
      </p:sp>
      <p:sp>
        <p:nvSpPr>
          <p:cNvPr id="16" name="Content Placeholder 2">
            <a:extLst>
              <a:ext uri="{FF2B5EF4-FFF2-40B4-BE49-F238E27FC236}">
                <a16:creationId xmlns:a16="http://schemas.microsoft.com/office/drawing/2014/main" id="{7F550B3C-1F45-4615-8D02-3D3776B4B8DC}"/>
              </a:ext>
            </a:extLst>
          </p:cNvPr>
          <p:cNvSpPr>
            <a:spLocks noGrp="1"/>
          </p:cNvSpPr>
          <p:nvPr>
            <p:ph idx="1" hasCustomPrompt="1"/>
          </p:nvPr>
        </p:nvSpPr>
        <p:spPr>
          <a:xfrm>
            <a:off x="838200" y="1842993"/>
            <a:ext cx="10515600" cy="4058796"/>
          </a:xfrm>
        </p:spPr>
        <p:txBody>
          <a:bodyPr/>
          <a:lstStyle>
            <a:lvl1pPr marL="457200" indent="-457200">
              <a:lnSpc>
                <a:spcPct val="150000"/>
              </a:lnSpc>
              <a:buFont typeface="Wingdings" panose="05000000000000000000" pitchFamily="2" charset="2"/>
              <a:buChar char="q"/>
              <a:defRPr>
                <a:solidFill>
                  <a:srgbClr val="58595B"/>
                </a:solidFill>
              </a:defRPr>
            </a:lvl1pPr>
            <a:lvl2pPr marL="457200" indent="0">
              <a:buNone/>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dirty="0"/>
              <a:t>Multiple Choice 1</a:t>
            </a:r>
          </a:p>
          <a:p>
            <a:pPr lvl="0"/>
            <a:r>
              <a:rPr lang="en-US" dirty="0"/>
              <a:t>Multiple Choice 2</a:t>
            </a:r>
          </a:p>
          <a:p>
            <a:pPr lvl="0"/>
            <a:r>
              <a:rPr lang="en-US" dirty="0"/>
              <a:t>Multiple Choice 3</a:t>
            </a:r>
          </a:p>
          <a:p>
            <a:pPr lvl="0"/>
            <a:r>
              <a:rPr lang="en-US" dirty="0"/>
              <a:t>Multiple Choice 4</a:t>
            </a:r>
          </a:p>
          <a:p>
            <a:pPr lvl="0"/>
            <a:r>
              <a:rPr lang="en-US" dirty="0"/>
              <a:t>Multiple Choice 5</a:t>
            </a:r>
          </a:p>
          <a:p>
            <a:pPr lvl="0"/>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Tree>
    <p:extLst>
      <p:ext uri="{BB962C8B-B14F-4D97-AF65-F5344CB8AC3E}">
        <p14:creationId xmlns:p14="http://schemas.microsoft.com/office/powerpoint/2010/main" val="2919046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line Resources">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4" name="Title 1"/>
          <p:cNvSpPr>
            <a:spLocks noGrp="1"/>
          </p:cNvSpPr>
          <p:nvPr>
            <p:ph type="title" hasCustomPrompt="1"/>
          </p:nvPr>
        </p:nvSpPr>
        <p:spPr>
          <a:xfrm>
            <a:off x="838200" y="1412034"/>
            <a:ext cx="4451405" cy="561049"/>
          </a:xfrm>
        </p:spPr>
        <p:txBody>
          <a:bodyPr/>
          <a:lstStyle>
            <a:lvl1pPr>
              <a:defRPr b="1">
                <a:solidFill>
                  <a:srgbClr val="172169"/>
                </a:solidFill>
              </a:defRPr>
            </a:lvl1pPr>
          </a:lstStyle>
          <a:p>
            <a:r>
              <a:rPr lang="en-US" dirty="0"/>
              <a:t>Online Resources</a:t>
            </a:r>
          </a:p>
        </p:txBody>
      </p:sp>
      <p:sp>
        <p:nvSpPr>
          <p:cNvPr id="15"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a:extLst>
              <a:ext uri="{FF2B5EF4-FFF2-40B4-BE49-F238E27FC236}">
                <a16:creationId xmlns:a16="http://schemas.microsoft.com/office/drawing/2014/main" id="{D14453BF-3218-4848-A88D-86AA4AFE0F19}"/>
              </a:ext>
            </a:extLst>
          </p:cNvPr>
          <p:cNvPicPr>
            <a:picLocks noChangeAspect="1"/>
          </p:cNvPicPr>
          <p:nvPr userDrawn="1"/>
        </p:nvPicPr>
        <p:blipFill>
          <a:blip r:embed="rId4"/>
          <a:stretch>
            <a:fillRect/>
          </a:stretch>
        </p:blipFill>
        <p:spPr>
          <a:xfrm>
            <a:off x="9667024" y="4651052"/>
            <a:ext cx="2106670" cy="1604720"/>
          </a:xfrm>
          <a:prstGeom prst="rect">
            <a:avLst/>
          </a:prstGeom>
        </p:spPr>
      </p:pic>
      <p:sp>
        <p:nvSpPr>
          <p:cNvPr id="17" name="Content Placeholder 2">
            <a:extLst>
              <a:ext uri="{FF2B5EF4-FFF2-40B4-BE49-F238E27FC236}">
                <a16:creationId xmlns:a16="http://schemas.microsoft.com/office/drawing/2014/main" id="{34158BF5-E70D-4206-B63E-A2DCA363F120}"/>
              </a:ext>
            </a:extLst>
          </p:cNvPr>
          <p:cNvSpPr txBox="1">
            <a:spLocks/>
          </p:cNvSpPr>
          <p:nvPr userDrawn="1"/>
        </p:nvSpPr>
        <p:spPr>
          <a:xfrm>
            <a:off x="814479" y="2122743"/>
            <a:ext cx="4032473" cy="4133029"/>
          </a:xfrm>
          <a:prstGeom prst="rect">
            <a:avLst/>
          </a:prstGeom>
        </p:spPr>
        <p:txBody>
          <a:bodyPr vert="horz" lIns="91440" tIns="45720" rIns="91440" bIns="45720" rtlCol="0">
            <a:noAutofit/>
          </a:bodyPr>
          <a:lstStyle>
            <a:lvl1pPr marL="274320" indent="-274320" algn="l" defTabSz="914400" rtl="0" eaLnBrk="1" latinLnBrk="0" hangingPunct="1">
              <a:lnSpc>
                <a:spcPct val="90000"/>
              </a:lnSpc>
              <a:spcBef>
                <a:spcPts val="3000"/>
              </a:spcBef>
              <a:buClr>
                <a:schemeClr val="accent2"/>
              </a:buClr>
              <a:buFont typeface="Wingdings 2" panose="05020102010507070707" pitchFamily="18" charset="2"/>
              <a:buChar char="¡"/>
              <a:defRPr sz="2000" kern="1200">
                <a:solidFill>
                  <a:schemeClr val="tx1"/>
                </a:solidFill>
                <a:latin typeface="+mn-lt"/>
                <a:ea typeface="+mn-ea"/>
                <a:cs typeface="+mn-cs"/>
              </a:defRPr>
            </a:lvl1pPr>
            <a:lvl2pPr marL="292608" indent="0" algn="l" defTabSz="914400" rtl="0" eaLnBrk="1" latinLnBrk="0" hangingPunct="1">
              <a:lnSpc>
                <a:spcPct val="90000"/>
              </a:lnSpc>
              <a:spcBef>
                <a:spcPts val="600"/>
              </a:spcBef>
              <a:spcAft>
                <a:spcPts val="200"/>
              </a:spcAft>
              <a:buClr>
                <a:schemeClr val="bg1">
                  <a:lumMod val="65000"/>
                </a:schemeClr>
              </a:buClr>
              <a:buFont typeface="Wingdings 3" panose="05040102010807070707" pitchFamily="18" charset="2"/>
              <a:buNone/>
              <a:defRPr sz="1400" i="1" kern="1200">
                <a:solidFill>
                  <a:schemeClr val="accent3">
                    <a:lumMod val="75000"/>
                    <a:lumOff val="25000"/>
                  </a:schemeClr>
                </a:solidFill>
                <a:latin typeface="+mn-lt"/>
                <a:ea typeface="+mn-ea"/>
                <a:cs typeface="+mn-cs"/>
              </a:defRPr>
            </a:lvl2pPr>
            <a:lvl3pPr marL="576072" indent="-274320" algn="l" defTabSz="914400" rtl="0" eaLnBrk="1" latinLnBrk="0" hangingPunct="1">
              <a:lnSpc>
                <a:spcPct val="90000"/>
              </a:lnSpc>
              <a:spcBef>
                <a:spcPts val="400"/>
              </a:spcBef>
              <a:buClr>
                <a:schemeClr val="accent3">
                  <a:lumMod val="75000"/>
                  <a:lumOff val="25000"/>
                </a:schemeClr>
              </a:buClr>
              <a:buFont typeface="Wingdings" panose="05000000000000000000" pitchFamily="2" charset="2"/>
              <a:buChar char=""/>
              <a:defRPr sz="1300" u="sng" kern="1200">
                <a:solidFill>
                  <a:schemeClr val="accent6"/>
                </a:solidFill>
                <a:latin typeface="+mn-lt"/>
                <a:ea typeface="+mn-ea"/>
                <a:cs typeface="+mn-cs"/>
              </a:defRPr>
            </a:lvl3pPr>
            <a:lvl4pPr marL="1554480" indent="-182880" algn="l" defTabSz="914400" rtl="0" eaLnBrk="1" latinLnBrk="0" hangingPunct="1">
              <a:lnSpc>
                <a:spcPct val="90000"/>
              </a:lnSpc>
              <a:spcBef>
                <a:spcPts val="500"/>
              </a:spcBef>
              <a:buClr>
                <a:schemeClr val="accent5"/>
              </a:buClr>
              <a:buFont typeface="Wingdings 3" panose="05040102010807070707" pitchFamily="18" charset="2"/>
              <a:buChar char="ê"/>
              <a:defRPr sz="1800" kern="1200">
                <a:solidFill>
                  <a:schemeClr val="accent3">
                    <a:lumMod val="90000"/>
                    <a:lumOff val="10000"/>
                  </a:schemeClr>
                </a:solidFill>
                <a:latin typeface="+mn-lt"/>
                <a:ea typeface="+mn-ea"/>
                <a:cs typeface="+mn-cs"/>
              </a:defRPr>
            </a:lvl4pPr>
            <a:lvl5pPr marL="2011680" indent="-182880" algn="l" defTabSz="914400" rtl="0" eaLnBrk="1" latinLnBrk="0" hangingPunct="1">
              <a:lnSpc>
                <a:spcPct val="90000"/>
              </a:lnSpc>
              <a:spcBef>
                <a:spcPts val="500"/>
              </a:spcBef>
              <a:buFont typeface="Wingdings 3" panose="05040102010807070707" pitchFamily="18" charset="2"/>
              <a:buChar char="ê"/>
              <a:defRPr sz="1800" kern="1200">
                <a:solidFill>
                  <a:schemeClr val="accent3">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ts val="3000"/>
              </a:spcBef>
              <a:spcAft>
                <a:spcPts val="0"/>
              </a:spcAft>
              <a:buClr>
                <a:srgbClr val="9E1C30"/>
              </a:buClr>
              <a:buSzTx/>
              <a:buFont typeface="Wingdings 2" panose="05020102010507070707" pitchFamily="18" charset="2"/>
              <a:buChar char="¡"/>
              <a:tabLst/>
              <a:defRPr/>
            </a:pPr>
            <a:r>
              <a:rPr kumimoji="0" lang="en-US" sz="2000" b="0" i="0" u="none" strike="noStrike" kern="1200" cap="none" spc="0" normalizeH="0" baseline="0" noProof="0" dirty="0">
                <a:ln>
                  <a:noFill/>
                </a:ln>
                <a:solidFill>
                  <a:srgbClr val="242021"/>
                </a:solidFill>
                <a:effectLst/>
                <a:uLnTx/>
                <a:uFillTx/>
                <a:latin typeface="Arial" panose="020B0604020202020204"/>
                <a:ea typeface="+mn-ea"/>
                <a:cs typeface="+mn-cs"/>
              </a:rPr>
              <a:t>Name of Resource</a:t>
            </a:r>
          </a:p>
          <a:p>
            <a:pPr marL="292608" marR="0" lvl="1" indent="0" algn="l" defTabSz="914400" rtl="0" eaLnBrk="1" fontAlgn="auto" latinLnBrk="0" hangingPunct="1">
              <a:lnSpc>
                <a:spcPct val="90000"/>
              </a:lnSpc>
              <a:spcBef>
                <a:spcPts val="600"/>
              </a:spcBef>
              <a:spcAft>
                <a:spcPts val="200"/>
              </a:spcAft>
              <a:buClr>
                <a:sysClr val="window" lastClr="FFFFFF">
                  <a:lumMod val="65000"/>
                </a:sysClr>
              </a:buClr>
              <a:buSzTx/>
              <a:buFont typeface="Wingdings 3" panose="05040102010807070707" pitchFamily="18" charset="2"/>
              <a:buNone/>
              <a:tabLst/>
              <a:defRPr/>
            </a:pPr>
            <a:r>
              <a:rPr kumimoji="0" lang="en-US" sz="1400" b="0" i="1" u="none" strike="noStrike" kern="1200" cap="none" spc="0" normalizeH="0" baseline="0" noProof="0" dirty="0">
                <a:ln>
                  <a:noFill/>
                </a:ln>
                <a:solidFill>
                  <a:srgbClr val="303030">
                    <a:lumMod val="75000"/>
                    <a:lumOff val="25000"/>
                  </a:srgbClr>
                </a:solidFill>
                <a:effectLst/>
                <a:uLnTx/>
                <a:uFillTx/>
                <a:latin typeface="Arial" panose="020B0604020202020204"/>
                <a:ea typeface="+mn-ea"/>
                <a:cs typeface="+mn-cs"/>
              </a:rPr>
              <a:t>Details about resource listed here.</a:t>
            </a:r>
          </a:p>
          <a:p>
            <a:pPr marL="576072" marR="0" lvl="2" indent="-274320" algn="l" defTabSz="914400" rtl="0" eaLnBrk="1" fontAlgn="auto" latinLnBrk="0" hangingPunct="1">
              <a:lnSpc>
                <a:spcPct val="90000"/>
              </a:lnSpc>
              <a:spcBef>
                <a:spcPts val="400"/>
              </a:spcBef>
              <a:spcAft>
                <a:spcPts val="0"/>
              </a:spcAft>
              <a:buClr>
                <a:srgbClr val="303030">
                  <a:lumMod val="75000"/>
                  <a:lumOff val="25000"/>
                </a:srgbClr>
              </a:buClr>
              <a:buSzTx/>
              <a:buFont typeface="Wingdings" panose="05000000000000000000" pitchFamily="2" charset="2"/>
              <a:buChar char=""/>
              <a:tabLst/>
              <a:defRPr/>
            </a:pPr>
            <a:r>
              <a:rPr kumimoji="0" lang="en-US" sz="1300" b="0" i="0" u="sng" strike="noStrike" kern="1200" cap="none" spc="0" normalizeH="0" baseline="0" noProof="0" dirty="0">
                <a:ln>
                  <a:noFill/>
                </a:ln>
                <a:solidFill>
                  <a:srgbClr val="0075BF"/>
                </a:solidFill>
                <a:effectLst/>
                <a:uLnTx/>
                <a:uFillTx/>
                <a:latin typeface="Arial" panose="020B0604020202020204"/>
                <a:ea typeface="+mn-ea"/>
                <a:cs typeface="+mn-cs"/>
              </a:rPr>
              <a:t>web address</a:t>
            </a:r>
          </a:p>
          <a:p>
            <a:pPr marL="1554480" marR="0" lvl="3" indent="-182880" algn="l" defTabSz="914400" rtl="0" eaLnBrk="1" fontAlgn="auto" latinLnBrk="0" hangingPunct="1">
              <a:lnSpc>
                <a:spcPct val="90000"/>
              </a:lnSpc>
              <a:spcBef>
                <a:spcPts val="500"/>
              </a:spcBef>
              <a:spcAft>
                <a:spcPts val="0"/>
              </a:spcAft>
              <a:buClr>
                <a:srgbClr val="7A232E"/>
              </a:buClr>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Fourth level</a:t>
            </a:r>
          </a:p>
          <a:p>
            <a:pPr marL="2011680" marR="0" lvl="4" indent="-182880" algn="l" defTabSz="914400" rtl="0" eaLnBrk="1" fontAlgn="auto" latinLnBrk="0" hangingPunct="1">
              <a:lnSpc>
                <a:spcPct val="90000"/>
              </a:lnSpc>
              <a:spcBef>
                <a:spcPts val="500"/>
              </a:spcBef>
              <a:spcAft>
                <a:spcPts val="0"/>
              </a:spcAft>
              <a:buClrTx/>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Fifth level</a:t>
            </a:r>
          </a:p>
        </p:txBody>
      </p:sp>
      <p:sp>
        <p:nvSpPr>
          <p:cNvPr id="18" name="Content Placeholder 2">
            <a:extLst>
              <a:ext uri="{FF2B5EF4-FFF2-40B4-BE49-F238E27FC236}">
                <a16:creationId xmlns:a16="http://schemas.microsoft.com/office/drawing/2014/main" id="{6BB84073-8137-454B-AB74-381739466058}"/>
              </a:ext>
            </a:extLst>
          </p:cNvPr>
          <p:cNvSpPr txBox="1">
            <a:spLocks/>
          </p:cNvSpPr>
          <p:nvPr userDrawn="1"/>
        </p:nvSpPr>
        <p:spPr>
          <a:xfrm>
            <a:off x="6389878" y="2056082"/>
            <a:ext cx="4032473" cy="4133029"/>
          </a:xfrm>
          <a:prstGeom prst="rect">
            <a:avLst/>
          </a:prstGeom>
        </p:spPr>
        <p:txBody>
          <a:bodyPr vert="horz" lIns="91440" tIns="45720" rIns="91440" bIns="45720" rtlCol="0">
            <a:noAutofit/>
          </a:bodyPr>
          <a:lstStyle>
            <a:lvl1pPr marL="274320" indent="-274320" algn="l" defTabSz="914400" rtl="0" eaLnBrk="1" latinLnBrk="0" hangingPunct="1">
              <a:lnSpc>
                <a:spcPct val="90000"/>
              </a:lnSpc>
              <a:spcBef>
                <a:spcPts val="3000"/>
              </a:spcBef>
              <a:buClr>
                <a:schemeClr val="accent2"/>
              </a:buClr>
              <a:buFont typeface="Wingdings 2" panose="05020102010507070707" pitchFamily="18" charset="2"/>
              <a:buChar char="¡"/>
              <a:defRPr sz="2000" kern="1200">
                <a:solidFill>
                  <a:schemeClr val="tx1"/>
                </a:solidFill>
                <a:latin typeface="+mn-lt"/>
                <a:ea typeface="+mn-ea"/>
                <a:cs typeface="+mn-cs"/>
              </a:defRPr>
            </a:lvl1pPr>
            <a:lvl2pPr marL="292608" indent="0" algn="l" defTabSz="914400" rtl="0" eaLnBrk="1" latinLnBrk="0" hangingPunct="1">
              <a:lnSpc>
                <a:spcPct val="90000"/>
              </a:lnSpc>
              <a:spcBef>
                <a:spcPts val="600"/>
              </a:spcBef>
              <a:spcAft>
                <a:spcPts val="200"/>
              </a:spcAft>
              <a:buClr>
                <a:schemeClr val="bg1">
                  <a:lumMod val="65000"/>
                </a:schemeClr>
              </a:buClr>
              <a:buFont typeface="Wingdings 3" panose="05040102010807070707" pitchFamily="18" charset="2"/>
              <a:buNone/>
              <a:defRPr sz="1400" i="1" kern="1200">
                <a:solidFill>
                  <a:schemeClr val="accent3">
                    <a:lumMod val="75000"/>
                    <a:lumOff val="25000"/>
                  </a:schemeClr>
                </a:solidFill>
                <a:latin typeface="+mn-lt"/>
                <a:ea typeface="+mn-ea"/>
                <a:cs typeface="+mn-cs"/>
              </a:defRPr>
            </a:lvl2pPr>
            <a:lvl3pPr marL="576072" indent="-274320" algn="l" defTabSz="914400" rtl="0" eaLnBrk="1" latinLnBrk="0" hangingPunct="1">
              <a:lnSpc>
                <a:spcPct val="90000"/>
              </a:lnSpc>
              <a:spcBef>
                <a:spcPts val="400"/>
              </a:spcBef>
              <a:buClr>
                <a:schemeClr val="accent3">
                  <a:lumMod val="75000"/>
                  <a:lumOff val="25000"/>
                </a:schemeClr>
              </a:buClr>
              <a:buFont typeface="Wingdings" panose="05000000000000000000" pitchFamily="2" charset="2"/>
              <a:buChar char=""/>
              <a:defRPr sz="1300" u="sng" kern="1200">
                <a:solidFill>
                  <a:schemeClr val="accent6"/>
                </a:solidFill>
                <a:latin typeface="+mn-lt"/>
                <a:ea typeface="+mn-ea"/>
                <a:cs typeface="+mn-cs"/>
              </a:defRPr>
            </a:lvl3pPr>
            <a:lvl4pPr marL="1554480" indent="-182880" algn="l" defTabSz="914400" rtl="0" eaLnBrk="1" latinLnBrk="0" hangingPunct="1">
              <a:lnSpc>
                <a:spcPct val="90000"/>
              </a:lnSpc>
              <a:spcBef>
                <a:spcPts val="500"/>
              </a:spcBef>
              <a:buClr>
                <a:schemeClr val="accent5"/>
              </a:buClr>
              <a:buFont typeface="Wingdings 3" panose="05040102010807070707" pitchFamily="18" charset="2"/>
              <a:buChar char="ê"/>
              <a:defRPr sz="1800" kern="1200">
                <a:solidFill>
                  <a:schemeClr val="accent3">
                    <a:lumMod val="90000"/>
                    <a:lumOff val="10000"/>
                  </a:schemeClr>
                </a:solidFill>
                <a:latin typeface="+mn-lt"/>
                <a:ea typeface="+mn-ea"/>
                <a:cs typeface="+mn-cs"/>
              </a:defRPr>
            </a:lvl4pPr>
            <a:lvl5pPr marL="2011680" indent="-182880" algn="l" defTabSz="914400" rtl="0" eaLnBrk="1" latinLnBrk="0" hangingPunct="1">
              <a:lnSpc>
                <a:spcPct val="90000"/>
              </a:lnSpc>
              <a:spcBef>
                <a:spcPts val="500"/>
              </a:spcBef>
              <a:buFont typeface="Wingdings 3" panose="05040102010807070707" pitchFamily="18" charset="2"/>
              <a:buChar char="ê"/>
              <a:defRPr sz="1800" kern="1200">
                <a:solidFill>
                  <a:schemeClr val="accent3">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ts val="3000"/>
              </a:spcBef>
              <a:spcAft>
                <a:spcPts val="0"/>
              </a:spcAft>
              <a:buClr>
                <a:srgbClr val="9E1C30"/>
              </a:buClr>
              <a:buSzTx/>
              <a:buFont typeface="Wingdings 2" panose="05020102010507070707" pitchFamily="18" charset="2"/>
              <a:buChar char="¡"/>
              <a:tabLst/>
              <a:defRPr/>
            </a:pPr>
            <a:r>
              <a:rPr kumimoji="0" lang="en-US" sz="2000" b="0" i="0" u="none" strike="noStrike" kern="1200" cap="none" spc="0" normalizeH="0" baseline="0" noProof="0" dirty="0">
                <a:ln>
                  <a:noFill/>
                </a:ln>
                <a:solidFill>
                  <a:srgbClr val="242021"/>
                </a:solidFill>
                <a:effectLst/>
                <a:uLnTx/>
                <a:uFillTx/>
                <a:latin typeface="Arial" panose="020B0604020202020204"/>
                <a:ea typeface="+mn-ea"/>
                <a:cs typeface="+mn-cs"/>
              </a:rPr>
              <a:t>Name of Resource</a:t>
            </a:r>
          </a:p>
          <a:p>
            <a:pPr marL="292608" marR="0" lvl="1" indent="0" algn="l" defTabSz="914400" rtl="0" eaLnBrk="1" fontAlgn="auto" latinLnBrk="0" hangingPunct="1">
              <a:lnSpc>
                <a:spcPct val="90000"/>
              </a:lnSpc>
              <a:spcBef>
                <a:spcPts val="600"/>
              </a:spcBef>
              <a:spcAft>
                <a:spcPts val="200"/>
              </a:spcAft>
              <a:buClr>
                <a:sysClr val="window" lastClr="FFFFFF">
                  <a:lumMod val="65000"/>
                </a:sysClr>
              </a:buClr>
              <a:buSzTx/>
              <a:buFont typeface="Wingdings 3" panose="05040102010807070707" pitchFamily="18" charset="2"/>
              <a:buNone/>
              <a:tabLst/>
              <a:defRPr/>
            </a:pPr>
            <a:r>
              <a:rPr kumimoji="0" lang="en-US" sz="1400" b="0" i="1" u="none" strike="noStrike" kern="1200" cap="none" spc="0" normalizeH="0" baseline="0" noProof="0" dirty="0">
                <a:ln>
                  <a:noFill/>
                </a:ln>
                <a:solidFill>
                  <a:srgbClr val="303030">
                    <a:lumMod val="75000"/>
                    <a:lumOff val="25000"/>
                  </a:srgbClr>
                </a:solidFill>
                <a:effectLst/>
                <a:uLnTx/>
                <a:uFillTx/>
                <a:latin typeface="Arial" panose="020B0604020202020204"/>
                <a:ea typeface="+mn-ea"/>
                <a:cs typeface="+mn-cs"/>
              </a:rPr>
              <a:t>Details about resource listed here.</a:t>
            </a:r>
          </a:p>
          <a:p>
            <a:pPr marL="576072" marR="0" lvl="2" indent="-274320" algn="l" defTabSz="914400" rtl="0" eaLnBrk="1" fontAlgn="auto" latinLnBrk="0" hangingPunct="1">
              <a:lnSpc>
                <a:spcPct val="90000"/>
              </a:lnSpc>
              <a:spcBef>
                <a:spcPts val="400"/>
              </a:spcBef>
              <a:spcAft>
                <a:spcPts val="0"/>
              </a:spcAft>
              <a:buClr>
                <a:srgbClr val="303030">
                  <a:lumMod val="75000"/>
                  <a:lumOff val="25000"/>
                </a:srgbClr>
              </a:buClr>
              <a:buSzTx/>
              <a:buFont typeface="Wingdings" panose="05000000000000000000" pitchFamily="2" charset="2"/>
              <a:buChar char=""/>
              <a:tabLst/>
              <a:defRPr/>
            </a:pPr>
            <a:r>
              <a:rPr kumimoji="0" lang="en-US" sz="1300" b="0" i="0" u="sng" strike="noStrike" kern="1200" cap="none" spc="0" normalizeH="0" baseline="0" noProof="0" dirty="0">
                <a:ln>
                  <a:noFill/>
                </a:ln>
                <a:solidFill>
                  <a:srgbClr val="0075BF"/>
                </a:solidFill>
                <a:effectLst/>
                <a:uLnTx/>
                <a:uFillTx/>
                <a:latin typeface="Arial" panose="020B0604020202020204"/>
                <a:ea typeface="+mn-ea"/>
                <a:cs typeface="+mn-cs"/>
              </a:rPr>
              <a:t>web address</a:t>
            </a:r>
          </a:p>
          <a:p>
            <a:pPr marL="1554480" marR="0" lvl="3" indent="-182880" algn="l" defTabSz="914400" rtl="0" eaLnBrk="1" fontAlgn="auto" latinLnBrk="0" hangingPunct="1">
              <a:lnSpc>
                <a:spcPct val="90000"/>
              </a:lnSpc>
              <a:spcBef>
                <a:spcPts val="500"/>
              </a:spcBef>
              <a:spcAft>
                <a:spcPts val="0"/>
              </a:spcAft>
              <a:buClr>
                <a:srgbClr val="7A232E"/>
              </a:buClr>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Fourth level</a:t>
            </a:r>
          </a:p>
          <a:p>
            <a:pPr marL="2011680" marR="0" lvl="4" indent="-182880" algn="l" defTabSz="914400" rtl="0" eaLnBrk="1" fontAlgn="auto" latinLnBrk="0" hangingPunct="1">
              <a:lnSpc>
                <a:spcPct val="90000"/>
              </a:lnSpc>
              <a:spcBef>
                <a:spcPts val="500"/>
              </a:spcBef>
              <a:spcAft>
                <a:spcPts val="0"/>
              </a:spcAft>
              <a:buClrTx/>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Fifth level</a:t>
            </a:r>
          </a:p>
        </p:txBody>
      </p:sp>
      <p:cxnSp>
        <p:nvCxnSpPr>
          <p:cNvPr id="11" name="Straight Connector 10">
            <a:extLst>
              <a:ext uri="{FF2B5EF4-FFF2-40B4-BE49-F238E27FC236}">
                <a16:creationId xmlns:a16="http://schemas.microsoft.com/office/drawing/2014/main" id="{E335C1B4-FBE8-4069-A152-A2F1177FB602}"/>
              </a:ext>
            </a:extLst>
          </p:cNvPr>
          <p:cNvCxnSpPr/>
          <p:nvPr userDrawn="1"/>
        </p:nvCxnSpPr>
        <p:spPr>
          <a:xfrm flipV="1">
            <a:off x="838200" y="1973083"/>
            <a:ext cx="10539321" cy="110667"/>
          </a:xfrm>
          <a:prstGeom prst="line">
            <a:avLst/>
          </a:prstGeom>
          <a:ln>
            <a:solidFill>
              <a:srgbClr val="17216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74C1525-F374-4071-A843-D1E88D292AA3}"/>
              </a:ext>
            </a:extLst>
          </p:cNvPr>
          <p:cNvCxnSpPr>
            <a:cxnSpLocks/>
          </p:cNvCxnSpPr>
          <p:nvPr userDrawn="1"/>
        </p:nvCxnSpPr>
        <p:spPr>
          <a:xfrm>
            <a:off x="6107860" y="2028416"/>
            <a:ext cx="0" cy="4188363"/>
          </a:xfrm>
          <a:prstGeom prst="line">
            <a:avLst/>
          </a:prstGeom>
          <a:ln>
            <a:solidFill>
              <a:srgbClr val="17216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463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 &amp; 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71"/>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13" name="Picture 12">
            <a:extLst>
              <a:ext uri="{FF2B5EF4-FFF2-40B4-BE49-F238E27FC236}">
                <a16:creationId xmlns:a16="http://schemas.microsoft.com/office/drawing/2014/main" id="{415577C8-6BFE-42AF-91BD-D399FF6DE1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4" name="Speech Bubble: Oval 3">
            <a:extLst>
              <a:ext uri="{FF2B5EF4-FFF2-40B4-BE49-F238E27FC236}">
                <a16:creationId xmlns:a16="http://schemas.microsoft.com/office/drawing/2014/main" id="{61B5A61C-B619-49CB-84B2-81F115E06EC1}"/>
              </a:ext>
            </a:extLst>
          </p:cNvPr>
          <p:cNvSpPr/>
          <p:nvPr userDrawn="1"/>
        </p:nvSpPr>
        <p:spPr>
          <a:xfrm>
            <a:off x="2584232" y="1629487"/>
            <a:ext cx="2619969" cy="2143960"/>
          </a:xfrm>
          <a:prstGeom prst="wedgeEllipseCallout">
            <a:avLst>
              <a:gd name="adj1" fmla="val -42496"/>
              <a:gd name="adj2" fmla="val 691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0DCF51-5330-4439-B343-518C0E831597}"/>
              </a:ext>
            </a:extLst>
          </p:cNvPr>
          <p:cNvSpPr/>
          <p:nvPr userDrawn="1"/>
        </p:nvSpPr>
        <p:spPr>
          <a:xfrm>
            <a:off x="3641330" y="1748377"/>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2" name="Speech Bubble: Oval 1">
            <a:extLst>
              <a:ext uri="{FF2B5EF4-FFF2-40B4-BE49-F238E27FC236}">
                <a16:creationId xmlns:a16="http://schemas.microsoft.com/office/drawing/2014/main" id="{D42A80C7-A368-4E51-AA84-D152EE4F1094}"/>
              </a:ext>
            </a:extLst>
          </p:cNvPr>
          <p:cNvSpPr/>
          <p:nvPr userDrawn="1"/>
        </p:nvSpPr>
        <p:spPr>
          <a:xfrm flipH="1">
            <a:off x="4032173" y="3172858"/>
            <a:ext cx="1736272" cy="1439008"/>
          </a:xfrm>
          <a:prstGeom prst="wedgeEllipseCallout">
            <a:avLst>
              <a:gd name="adj1" fmla="val -36061"/>
              <a:gd name="adj2" fmla="val 6785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Oval 13">
            <a:extLst>
              <a:ext uri="{FF2B5EF4-FFF2-40B4-BE49-F238E27FC236}">
                <a16:creationId xmlns:a16="http://schemas.microsoft.com/office/drawing/2014/main" id="{B329F4A7-6C97-4C82-8D46-02A872E0542B}"/>
              </a:ext>
            </a:extLst>
          </p:cNvPr>
          <p:cNvSpPr/>
          <p:nvPr userDrawn="1"/>
        </p:nvSpPr>
        <p:spPr>
          <a:xfrm>
            <a:off x="5742757" y="3018133"/>
            <a:ext cx="2518835" cy="2109878"/>
          </a:xfrm>
          <a:prstGeom prst="wedgeEllipseCallout">
            <a:avLst>
              <a:gd name="adj1" fmla="val -48619"/>
              <a:gd name="adj2" fmla="val 68074"/>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E5FA0E-0A66-4147-A456-19EEF4E51E40}"/>
              </a:ext>
            </a:extLst>
          </p:cNvPr>
          <p:cNvSpPr/>
          <p:nvPr userDrawn="1"/>
        </p:nvSpPr>
        <p:spPr>
          <a:xfrm>
            <a:off x="4678812" y="3083275"/>
            <a:ext cx="417306"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8" name="Speech Bubble: Oval 7">
            <a:extLst>
              <a:ext uri="{FF2B5EF4-FFF2-40B4-BE49-F238E27FC236}">
                <a16:creationId xmlns:a16="http://schemas.microsoft.com/office/drawing/2014/main" id="{8E63AE86-9056-4CA2-9818-C120368FE4D2}"/>
              </a:ext>
            </a:extLst>
          </p:cNvPr>
          <p:cNvSpPr/>
          <p:nvPr userDrawn="1"/>
        </p:nvSpPr>
        <p:spPr>
          <a:xfrm>
            <a:off x="7533497" y="2126972"/>
            <a:ext cx="1891862" cy="1923394"/>
          </a:xfrm>
          <a:prstGeom prst="wedgeEllipseCallout">
            <a:avLst>
              <a:gd name="adj1" fmla="val -53438"/>
              <a:gd name="adj2" fmla="val 6168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727E5C2-FDAD-4738-A377-E20854C8C87B}"/>
              </a:ext>
            </a:extLst>
          </p:cNvPr>
          <p:cNvSpPr/>
          <p:nvPr userDrawn="1"/>
        </p:nvSpPr>
        <p:spPr>
          <a:xfrm>
            <a:off x="6678854" y="3186888"/>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19" name="Rectangle 18">
            <a:extLst>
              <a:ext uri="{FF2B5EF4-FFF2-40B4-BE49-F238E27FC236}">
                <a16:creationId xmlns:a16="http://schemas.microsoft.com/office/drawing/2014/main" id="{B4AED2BF-1604-41CA-AA4A-F944974394EF}"/>
              </a:ext>
            </a:extLst>
          </p:cNvPr>
          <p:cNvSpPr/>
          <p:nvPr userDrawn="1"/>
        </p:nvSpPr>
        <p:spPr>
          <a:xfrm>
            <a:off x="8167702" y="2203787"/>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
        <p:nvSpPr>
          <p:cNvPr id="17" name="Speech Bubble: Oval 16">
            <a:extLst>
              <a:ext uri="{FF2B5EF4-FFF2-40B4-BE49-F238E27FC236}">
                <a16:creationId xmlns:a16="http://schemas.microsoft.com/office/drawing/2014/main" id="{32A54F5E-111A-4237-9C65-2876CC64A53E}"/>
              </a:ext>
            </a:extLst>
          </p:cNvPr>
          <p:cNvSpPr/>
          <p:nvPr userDrawn="1"/>
        </p:nvSpPr>
        <p:spPr>
          <a:xfrm flipH="1">
            <a:off x="5030367" y="1566738"/>
            <a:ext cx="1892112" cy="1569659"/>
          </a:xfrm>
          <a:prstGeom prst="wedgeEllipseCallout">
            <a:avLst>
              <a:gd name="adj1" fmla="val -37808"/>
              <a:gd name="adj2" fmla="val 67859"/>
            </a:avLst>
          </a:prstGeom>
          <a:solidFill>
            <a:srgbClr val="0061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26C68F-FB11-488C-A0A8-D1CB8F94DBCD}"/>
              </a:ext>
            </a:extLst>
          </p:cNvPr>
          <p:cNvSpPr/>
          <p:nvPr userDrawn="1"/>
        </p:nvSpPr>
        <p:spPr>
          <a:xfrm>
            <a:off x="5652360" y="1490836"/>
            <a:ext cx="64663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Arial Rounded MT Bold" panose="020F0704030504030204" pitchFamily="34" charset="0"/>
              </a:rPr>
              <a:t>?</a:t>
            </a:r>
          </a:p>
        </p:txBody>
      </p:sp>
    </p:spTree>
    <p:extLst>
      <p:ext uri="{BB962C8B-B14F-4D97-AF65-F5344CB8AC3E}">
        <p14:creationId xmlns:p14="http://schemas.microsoft.com/office/powerpoint/2010/main" val="157949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pcoming Event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hasCustomPrompt="1"/>
          </p:nvPr>
        </p:nvSpPr>
        <p:spPr>
          <a:xfrm>
            <a:off x="394610" y="1565287"/>
            <a:ext cx="7616143" cy="561049"/>
          </a:xfrm>
        </p:spPr>
        <p:txBody>
          <a:bodyPr/>
          <a:lstStyle>
            <a:lvl1pPr>
              <a:defRPr b="1">
                <a:solidFill>
                  <a:srgbClr val="172169"/>
                </a:solidFill>
              </a:defRPr>
            </a:lvl1pPr>
          </a:lstStyle>
          <a:p>
            <a:r>
              <a:rPr lang="en-US" dirty="0"/>
              <a:t>Upcoming Events</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10" name="Picture 9">
            <a:extLst>
              <a:ext uri="{FF2B5EF4-FFF2-40B4-BE49-F238E27FC236}">
                <a16:creationId xmlns:a16="http://schemas.microsoft.com/office/drawing/2014/main" id="{ED117063-D5A1-4019-B969-D2B549B709E2}"/>
              </a:ext>
            </a:extLst>
          </p:cNvPr>
          <p:cNvPicPr>
            <a:picLocks noChangeAspect="1"/>
          </p:cNvPicPr>
          <p:nvPr userDrawn="1"/>
        </p:nvPicPr>
        <p:blipFill>
          <a:blip r:embed="rId3"/>
          <a:stretch>
            <a:fillRect/>
          </a:stretch>
        </p:blipFill>
        <p:spPr>
          <a:xfrm>
            <a:off x="349624" y="412148"/>
            <a:ext cx="2303929" cy="992461"/>
          </a:xfrm>
          <a:prstGeom prst="rect">
            <a:avLst/>
          </a:prstGeom>
        </p:spPr>
      </p:pic>
      <p:pic>
        <p:nvPicPr>
          <p:cNvPr id="8" name="Picture 7">
            <a:extLst>
              <a:ext uri="{FF2B5EF4-FFF2-40B4-BE49-F238E27FC236}">
                <a16:creationId xmlns:a16="http://schemas.microsoft.com/office/drawing/2014/main" id="{937A6FDD-8B6C-4132-B505-BE62E64703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296400" y="4209257"/>
            <a:ext cx="2057400" cy="2057400"/>
          </a:xfrm>
          <a:prstGeom prst="rect">
            <a:avLst/>
          </a:prstGeom>
        </p:spPr>
      </p:pic>
      <p:sp>
        <p:nvSpPr>
          <p:cNvPr id="13" name="Text Placeholder 8">
            <a:extLst>
              <a:ext uri="{FF2B5EF4-FFF2-40B4-BE49-F238E27FC236}">
                <a16:creationId xmlns:a16="http://schemas.microsoft.com/office/drawing/2014/main" id="{733C0E8C-31D1-404B-9CE8-D6C41F4BF387}"/>
              </a:ext>
            </a:extLst>
          </p:cNvPr>
          <p:cNvSpPr txBox="1">
            <a:spLocks/>
          </p:cNvSpPr>
          <p:nvPr userDrawn="1"/>
        </p:nvSpPr>
        <p:spPr>
          <a:xfrm>
            <a:off x="1048301" y="2409657"/>
            <a:ext cx="9276799" cy="3946693"/>
          </a:xfrm>
          <a:prstGeom prst="rect">
            <a:avLst/>
          </a:prstGeom>
        </p:spPr>
        <p:txBody>
          <a:bodyPr vert="horz" lIns="91440" tIns="45720" rIns="91440" bIns="45720" rtlCol="0">
            <a:normAutofit/>
          </a:bodyPr>
          <a:lstStyle>
            <a:lvl1pPr marL="91440" indent="-365760" algn="l" defTabSz="914400" rtl="0" eaLnBrk="1" latinLnBrk="0" hangingPunct="1">
              <a:lnSpc>
                <a:spcPct val="90000"/>
              </a:lnSpc>
              <a:spcBef>
                <a:spcPts val="1800"/>
              </a:spcBef>
              <a:buClr>
                <a:schemeClr val="accent2"/>
              </a:buClr>
              <a:buSzPct val="130000"/>
              <a:buFont typeface="Webdings" panose="05030102010509060703" pitchFamily="18" charset="2"/>
              <a:buChar char=""/>
              <a:defRPr sz="2600" kern="1200">
                <a:solidFill>
                  <a:schemeClr val="tx1"/>
                </a:solidFill>
                <a:latin typeface="+mn-lt"/>
                <a:ea typeface="+mn-ea"/>
                <a:cs typeface="+mn-cs"/>
              </a:defRPr>
            </a:lvl1pPr>
            <a:lvl2pPr marL="685800" indent="0" algn="l" defTabSz="914400" rtl="0" eaLnBrk="1" latinLnBrk="0" hangingPunct="1">
              <a:lnSpc>
                <a:spcPct val="90000"/>
              </a:lnSpc>
              <a:spcBef>
                <a:spcPts val="0"/>
              </a:spcBef>
              <a:buClr>
                <a:schemeClr val="bg1">
                  <a:lumMod val="65000"/>
                </a:schemeClr>
              </a:buClr>
              <a:buFont typeface="Wingdings 3" panose="05040102010807070707" pitchFamily="18" charset="2"/>
              <a:buNone/>
              <a:defRPr sz="1700" kern="1200">
                <a:solidFill>
                  <a:schemeClr val="accent3">
                    <a:lumMod val="75000"/>
                    <a:lumOff val="25000"/>
                  </a:schemeClr>
                </a:solidFill>
                <a:latin typeface="+mn-lt"/>
                <a:ea typeface="+mn-ea"/>
                <a:cs typeface="+mn-cs"/>
              </a:defRPr>
            </a:lvl2pPr>
            <a:lvl3pPr marL="1005840" indent="-365760" algn="l" defTabSz="914400" rtl="0" eaLnBrk="1" latinLnBrk="0" hangingPunct="1">
              <a:lnSpc>
                <a:spcPct val="90000"/>
              </a:lnSpc>
              <a:spcBef>
                <a:spcPts val="600"/>
              </a:spcBef>
              <a:spcAft>
                <a:spcPts val="1200"/>
              </a:spcAft>
              <a:buClr>
                <a:schemeClr val="accent1"/>
              </a:buClr>
              <a:buFont typeface="Webdings" panose="05030102010509060703" pitchFamily="18" charset="2"/>
              <a:buChar char=""/>
              <a:defRPr sz="2000" b="1" kern="1200">
                <a:solidFill>
                  <a:schemeClr val="accent1"/>
                </a:solidFill>
                <a:latin typeface="+mn-lt"/>
                <a:ea typeface="+mn-ea"/>
                <a:cs typeface="+mn-cs"/>
              </a:defRPr>
            </a:lvl3pPr>
            <a:lvl4pPr marL="1554480" indent="-182880" algn="l" defTabSz="914400" rtl="0" eaLnBrk="1" latinLnBrk="0" hangingPunct="1">
              <a:lnSpc>
                <a:spcPct val="90000"/>
              </a:lnSpc>
              <a:spcBef>
                <a:spcPts val="500"/>
              </a:spcBef>
              <a:buClr>
                <a:schemeClr val="accent5"/>
              </a:buClr>
              <a:buFont typeface="Wingdings 3" panose="05040102010807070707" pitchFamily="18" charset="2"/>
              <a:buChar char="ê"/>
              <a:defRPr sz="1800" kern="1200">
                <a:solidFill>
                  <a:schemeClr val="accent3">
                    <a:lumMod val="90000"/>
                    <a:lumOff val="10000"/>
                  </a:schemeClr>
                </a:solidFill>
                <a:latin typeface="+mn-lt"/>
                <a:ea typeface="+mn-ea"/>
                <a:cs typeface="+mn-cs"/>
              </a:defRPr>
            </a:lvl4pPr>
            <a:lvl5pPr marL="2011680" indent="-182880" algn="l" defTabSz="914400" rtl="0" eaLnBrk="1" latinLnBrk="0" hangingPunct="1">
              <a:lnSpc>
                <a:spcPct val="90000"/>
              </a:lnSpc>
              <a:spcBef>
                <a:spcPts val="500"/>
              </a:spcBef>
              <a:buFont typeface="Wingdings 3" panose="05040102010807070707" pitchFamily="18" charset="2"/>
              <a:buChar char="ê"/>
              <a:defRPr sz="1800" kern="1200">
                <a:solidFill>
                  <a:schemeClr val="accent3">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 marR="0" lvl="0" indent="-365760" algn="l" defTabSz="914400" rtl="0" eaLnBrk="1" fontAlgn="auto" latinLnBrk="0" hangingPunct="1">
              <a:lnSpc>
                <a:spcPct val="90000"/>
              </a:lnSpc>
              <a:spcBef>
                <a:spcPts val="1800"/>
              </a:spcBef>
              <a:spcAft>
                <a:spcPts val="0"/>
              </a:spcAft>
              <a:buClr>
                <a:srgbClr val="9E1C30"/>
              </a:buClr>
              <a:buSzPct val="130000"/>
              <a:buFont typeface="Webdings" panose="05030102010509060703" pitchFamily="18" charset="2"/>
              <a:buChar char=""/>
              <a:tabLst/>
              <a:defRPr/>
            </a:pPr>
            <a:r>
              <a:rPr kumimoji="0" lang="en-US" sz="2600" b="0" i="0" u="none" strike="noStrike" kern="1200" cap="none" spc="0" normalizeH="0" baseline="0" noProof="0" dirty="0">
                <a:ln>
                  <a:noFill/>
                </a:ln>
                <a:solidFill>
                  <a:srgbClr val="242021"/>
                </a:solidFill>
                <a:effectLst/>
                <a:uLnTx/>
                <a:uFillTx/>
                <a:latin typeface="Arial" panose="020B0604020202020204"/>
                <a:ea typeface="+mn-ea"/>
                <a:cs typeface="+mn-cs"/>
              </a:rPr>
              <a:t>Event Title Here</a:t>
            </a:r>
          </a:p>
          <a:p>
            <a:pPr marL="685800" marR="0" lvl="1" indent="0" algn="l" defTabSz="914400" rtl="0" eaLnBrk="1" fontAlgn="auto" latinLnBrk="0" hangingPunct="1">
              <a:lnSpc>
                <a:spcPct val="90000"/>
              </a:lnSpc>
              <a:spcBef>
                <a:spcPts val="0"/>
              </a:spcBef>
              <a:spcAft>
                <a:spcPts val="0"/>
              </a:spcAft>
              <a:buClr>
                <a:sysClr val="window" lastClr="FFFFFF">
                  <a:lumMod val="65000"/>
                </a:sysClr>
              </a:buClr>
              <a:buSzTx/>
              <a:buFont typeface="Wingdings 3" panose="05040102010807070707" pitchFamily="18" charset="2"/>
              <a:buNone/>
              <a:tabLst/>
              <a:defRPr/>
            </a:pPr>
            <a:r>
              <a:rPr kumimoji="0" lang="en-US" sz="1700" b="0" i="0" u="none" strike="noStrike" kern="1200" cap="none" spc="0" normalizeH="0" baseline="0" noProof="0" dirty="0">
                <a:ln>
                  <a:noFill/>
                </a:ln>
                <a:solidFill>
                  <a:srgbClr val="303030">
                    <a:lumMod val="75000"/>
                    <a:lumOff val="25000"/>
                  </a:srgbClr>
                </a:solidFill>
                <a:effectLst/>
                <a:uLnTx/>
                <a:uFillTx/>
                <a:latin typeface="Arial" panose="020B0604020202020204"/>
                <a:ea typeface="+mn-ea"/>
                <a:cs typeface="+mn-cs"/>
              </a:rPr>
              <a:t>Event summary goes here</a:t>
            </a:r>
          </a:p>
          <a:p>
            <a:pPr marL="1005840" marR="0" lvl="2" indent="-365760" algn="l" defTabSz="914400" rtl="0" eaLnBrk="1" fontAlgn="auto" latinLnBrk="0" hangingPunct="1">
              <a:lnSpc>
                <a:spcPct val="90000"/>
              </a:lnSpc>
              <a:spcBef>
                <a:spcPts val="600"/>
              </a:spcBef>
              <a:spcAft>
                <a:spcPts val="1200"/>
              </a:spcAft>
              <a:buClr>
                <a:srgbClr val="124D95"/>
              </a:buClr>
              <a:buSzTx/>
              <a:buFont typeface="Webdings" panose="05030102010509060703" pitchFamily="18" charset="2"/>
              <a:buChar char=""/>
              <a:tabLst/>
              <a:defRPr/>
            </a:pPr>
            <a:r>
              <a:rPr kumimoji="0" lang="en-US" sz="2000" b="1" i="0" u="none" strike="noStrike" kern="1200" cap="none" spc="0" normalizeH="0" baseline="0" noProof="0" dirty="0">
                <a:ln>
                  <a:noFill/>
                </a:ln>
                <a:solidFill>
                  <a:srgbClr val="124D95"/>
                </a:solidFill>
                <a:effectLst/>
                <a:uLnTx/>
                <a:uFillTx/>
                <a:latin typeface="Arial" panose="020B0604020202020204"/>
                <a:ea typeface="+mn-ea"/>
                <a:cs typeface="+mn-cs"/>
              </a:rPr>
              <a:t>Event date</a:t>
            </a:r>
          </a:p>
          <a:p>
            <a:pPr marL="1554480" marR="0" lvl="3" indent="-182880" algn="l" defTabSz="914400" rtl="0" eaLnBrk="1" fontAlgn="auto" latinLnBrk="0" hangingPunct="1">
              <a:lnSpc>
                <a:spcPct val="90000"/>
              </a:lnSpc>
              <a:spcBef>
                <a:spcPts val="500"/>
              </a:spcBef>
              <a:spcAft>
                <a:spcPts val="0"/>
              </a:spcAft>
              <a:buClr>
                <a:srgbClr val="7A232E"/>
              </a:buClr>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Fourth level</a:t>
            </a:r>
          </a:p>
          <a:p>
            <a:pPr marL="2011680" marR="0" lvl="4" indent="-182880" algn="l" defTabSz="914400" rtl="0" eaLnBrk="1" fontAlgn="auto" latinLnBrk="0" hangingPunct="1">
              <a:lnSpc>
                <a:spcPct val="90000"/>
              </a:lnSpc>
              <a:spcBef>
                <a:spcPts val="500"/>
              </a:spcBef>
              <a:spcAft>
                <a:spcPts val="0"/>
              </a:spcAft>
              <a:buClrTx/>
              <a:buSzTx/>
              <a:buFont typeface="Wingdings 3" panose="05040102010807070707" pitchFamily="18" charset="2"/>
              <a:buChar char="ê"/>
              <a:tabLst/>
              <a:defRPr/>
            </a:pPr>
            <a:r>
              <a:rPr kumimoji="0" lang="en-US" sz="1800" b="0" i="0" u="none" strike="noStrike" kern="1200" cap="none" spc="0" normalizeH="0" baseline="0" noProof="0" dirty="0">
                <a:ln>
                  <a:noFill/>
                </a:ln>
                <a:solidFill>
                  <a:srgbClr val="303030">
                    <a:lumMod val="90000"/>
                    <a:lumOff val="10000"/>
                  </a:srgbClr>
                </a:solidFill>
                <a:effectLst/>
                <a:uLnTx/>
                <a:uFillTx/>
                <a:latin typeface="Arial" panose="020B0604020202020204"/>
                <a:ea typeface="+mn-ea"/>
                <a:cs typeface="+mn-cs"/>
              </a:rPr>
              <a:t>Fifth level</a:t>
            </a:r>
          </a:p>
        </p:txBody>
      </p:sp>
    </p:spTree>
    <p:extLst>
      <p:ext uri="{BB962C8B-B14F-4D97-AF65-F5344CB8AC3E}">
        <p14:creationId xmlns:p14="http://schemas.microsoft.com/office/powerpoint/2010/main" val="2474604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0D1CABC-8F1F-4CFC-AF3A-80E4AE268A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0" name="Title 1"/>
          <p:cNvSpPr>
            <a:spLocks noGrp="1"/>
          </p:cNvSpPr>
          <p:nvPr>
            <p:ph type="title" hasCustomPrompt="1"/>
          </p:nvPr>
        </p:nvSpPr>
        <p:spPr>
          <a:xfrm>
            <a:off x="687728" y="1459163"/>
            <a:ext cx="7616143" cy="561049"/>
          </a:xfrm>
        </p:spPr>
        <p:txBody>
          <a:bodyPr/>
          <a:lstStyle>
            <a:lvl1pPr>
              <a:defRPr b="1">
                <a:solidFill>
                  <a:srgbClr val="172169"/>
                </a:solidFill>
              </a:defRPr>
            </a:lvl1pPr>
          </a:lstStyle>
          <a:p>
            <a:r>
              <a:rPr lang="en-US" dirty="0"/>
              <a:t>Contact Information:</a:t>
            </a:r>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15" name="Content Placeholder 2">
            <a:extLst>
              <a:ext uri="{FF2B5EF4-FFF2-40B4-BE49-F238E27FC236}">
                <a16:creationId xmlns:a16="http://schemas.microsoft.com/office/drawing/2014/main" id="{EAEDA160-40E0-4A4E-AAA5-1E45EA091377}"/>
              </a:ext>
            </a:extLst>
          </p:cNvPr>
          <p:cNvSpPr>
            <a:spLocks noGrp="1"/>
          </p:cNvSpPr>
          <p:nvPr>
            <p:ph idx="1" hasCustomPrompt="1"/>
          </p:nvPr>
        </p:nvSpPr>
        <p:spPr>
          <a:xfrm>
            <a:off x="6096000" y="2004795"/>
            <a:ext cx="4846308" cy="4292874"/>
          </a:xfrm>
        </p:spPr>
        <p:txBody>
          <a:bodyPr anchor="ctr"/>
          <a:lstStyle>
            <a:lvl1pPr marL="0" indent="0">
              <a:spcBef>
                <a:spcPts val="3000"/>
              </a:spcBef>
              <a:buNone/>
              <a:defRPr lang="en-US" sz="4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365760" indent="0">
              <a:spcBef>
                <a:spcPts val="300"/>
              </a:spcBef>
              <a:buNone/>
              <a:defRPr sz="3200" i="1"/>
            </a:lvl2pPr>
            <a:lvl3pPr marL="365760" indent="0">
              <a:spcBef>
                <a:spcPts val="400"/>
              </a:spcBef>
              <a:buFontTx/>
              <a:buNone/>
              <a:defRPr sz="2400" b="1">
                <a:solidFill>
                  <a:schemeClr val="tx1"/>
                </a:solidFill>
              </a:defRPr>
            </a:lvl3pPr>
            <a:lvl4pPr marL="914400" indent="-274320">
              <a:spcBef>
                <a:spcPts val="1200"/>
              </a:spcBef>
              <a:buClr>
                <a:schemeClr val="accent6"/>
              </a:buClr>
              <a:buSzPct val="90000"/>
              <a:buFont typeface="Wingdings" panose="05000000000000000000" pitchFamily="2" charset="2"/>
              <a:buChar char=""/>
              <a:defRPr sz="1800" i="1">
                <a:solidFill>
                  <a:schemeClr val="accent1"/>
                </a:solidFill>
              </a:defRPr>
            </a:lvl4pPr>
            <a:lvl5pPr marL="914400" indent="-274320">
              <a:spcBef>
                <a:spcPts val="200"/>
              </a:spcBef>
              <a:buClr>
                <a:schemeClr val="accent2"/>
              </a:buClr>
              <a:buSzPct val="120000"/>
              <a:buFont typeface="Wingdings" panose="05000000000000000000" pitchFamily="2" charset="2"/>
              <a:buChar char=""/>
              <a:defRPr sz="1800" b="0" i="0" spc="50" baseline="0">
                <a:solidFill>
                  <a:schemeClr val="accent3">
                    <a:lumMod val="75000"/>
                    <a:lumOff val="25000"/>
                  </a:schemeClr>
                </a:solidFill>
              </a:defRPr>
            </a:lvl5pPr>
          </a:lstStyle>
          <a:p>
            <a:pPr lvl="0"/>
            <a:r>
              <a:rPr lang="en-US" dirty="0"/>
              <a:t>Name</a:t>
            </a:r>
          </a:p>
          <a:p>
            <a:pPr lvl="1"/>
            <a:r>
              <a:rPr lang="en-US" dirty="0"/>
              <a:t>Position</a:t>
            </a:r>
          </a:p>
          <a:p>
            <a:pPr lvl="2"/>
            <a:r>
              <a:rPr lang="en-US" dirty="0"/>
              <a:t>Organization</a:t>
            </a:r>
          </a:p>
          <a:p>
            <a:pPr lvl="3"/>
            <a:r>
              <a:rPr lang="en-US" dirty="0"/>
              <a:t>Email</a:t>
            </a:r>
          </a:p>
          <a:p>
            <a:pPr lvl="4"/>
            <a:r>
              <a:rPr lang="en-US" dirty="0"/>
              <a:t>Phone</a:t>
            </a:r>
          </a:p>
        </p:txBody>
      </p:sp>
      <p:pic>
        <p:nvPicPr>
          <p:cNvPr id="7" name="Picture 6">
            <a:extLst>
              <a:ext uri="{FF2B5EF4-FFF2-40B4-BE49-F238E27FC236}">
                <a16:creationId xmlns:a16="http://schemas.microsoft.com/office/drawing/2014/main" id="{5C412B40-E7EB-4B47-93FD-FF40142040A9}"/>
              </a:ext>
              <a:ext uri="{C183D7F6-B498-43B3-948B-1728B52AA6E4}">
                <adec:decorative xmlns:adec="http://schemas.microsoft.com/office/drawing/2017/decorative" val="1"/>
              </a:ext>
            </a:extLst>
          </p:cNvPr>
          <p:cNvPicPr>
            <a:picLocks noChangeAspect="1"/>
          </p:cNvPicPr>
          <p:nvPr userDrawn="1"/>
        </p:nvPicPr>
        <p:blipFill>
          <a:blip r:embed="rId3">
            <a:extLst>
              <a:ext uri="{837473B0-CC2E-450A-ABE3-18F120FF3D39}">
                <a1611:picAttrSrcUrl xmlns:a1611="http://schemas.microsoft.com/office/drawing/2016/11/main" r:id="rId4"/>
              </a:ext>
            </a:extLst>
          </a:blip>
          <a:stretch>
            <a:fillRect/>
          </a:stretch>
        </p:blipFill>
        <p:spPr>
          <a:xfrm>
            <a:off x="1040869" y="2892347"/>
            <a:ext cx="4701991" cy="264614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33BD94F2-A972-4BD9-91F4-A82E5C35C0D5}"/>
              </a:ext>
            </a:extLst>
          </p:cNvPr>
          <p:cNvPicPr>
            <a:picLocks noChangeAspect="1"/>
          </p:cNvPicPr>
          <p:nvPr userDrawn="1"/>
        </p:nvPicPr>
        <p:blipFill>
          <a:blip r:embed="rId5"/>
          <a:stretch>
            <a:fillRect/>
          </a:stretch>
        </p:blipFill>
        <p:spPr>
          <a:xfrm>
            <a:off x="163286" y="286325"/>
            <a:ext cx="2672443" cy="1151206"/>
          </a:xfrm>
          <a:prstGeom prst="rect">
            <a:avLst/>
          </a:prstGeom>
        </p:spPr>
      </p:pic>
    </p:spTree>
    <p:extLst>
      <p:ext uri="{BB962C8B-B14F-4D97-AF65-F5344CB8AC3E}">
        <p14:creationId xmlns:p14="http://schemas.microsoft.com/office/powerpoint/2010/main" val="2092977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9572"/>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10" name="Picture 9">
            <a:extLst>
              <a:ext uri="{FF2B5EF4-FFF2-40B4-BE49-F238E27FC236}">
                <a16:creationId xmlns:a16="http://schemas.microsoft.com/office/drawing/2014/main" id="{ED117063-D5A1-4019-B969-D2B549B709E2}"/>
              </a:ext>
            </a:extLst>
          </p:cNvPr>
          <p:cNvPicPr>
            <a:picLocks noChangeAspect="1"/>
          </p:cNvPicPr>
          <p:nvPr userDrawn="1"/>
        </p:nvPicPr>
        <p:blipFill>
          <a:blip r:embed="rId3"/>
          <a:stretch>
            <a:fillRect/>
          </a:stretch>
        </p:blipFill>
        <p:spPr>
          <a:xfrm>
            <a:off x="349624" y="412148"/>
            <a:ext cx="2303929" cy="992461"/>
          </a:xfrm>
          <a:prstGeom prst="rect">
            <a:avLst/>
          </a:prstGeom>
        </p:spPr>
      </p:pic>
      <p:pic>
        <p:nvPicPr>
          <p:cNvPr id="8" name="Picture 4" descr="Image result for thank you speech bubble">
            <a:extLst>
              <a:ext uri="{FF2B5EF4-FFF2-40B4-BE49-F238E27FC236}">
                <a16:creationId xmlns:a16="http://schemas.microsoft.com/office/drawing/2014/main" id="{412F1324-7E36-4CC3-9818-13D81CF3C5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28790" y="1353714"/>
            <a:ext cx="6304001" cy="419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02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WIA Location ">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944"/>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13" name="Picture 12">
            <a:extLst>
              <a:ext uri="{FF2B5EF4-FFF2-40B4-BE49-F238E27FC236}">
                <a16:creationId xmlns:a16="http://schemas.microsoft.com/office/drawing/2014/main" id="{415577C8-6BFE-42AF-91BD-D399FF6DE1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5" name="Title 1">
            <a:extLst>
              <a:ext uri="{FF2B5EF4-FFF2-40B4-BE49-F238E27FC236}">
                <a16:creationId xmlns:a16="http://schemas.microsoft.com/office/drawing/2014/main" id="{27007C62-2848-4C5E-886C-962DD61BB0F9}"/>
              </a:ext>
            </a:extLst>
          </p:cNvPr>
          <p:cNvSpPr txBox="1">
            <a:spLocks/>
          </p:cNvSpPr>
          <p:nvPr userDrawn="1"/>
        </p:nvSpPr>
        <p:spPr>
          <a:xfrm>
            <a:off x="1068314" y="2226186"/>
            <a:ext cx="5506124" cy="18130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172169"/>
                </a:solidFill>
                <a:latin typeface="+mj-lt"/>
                <a:ea typeface="+mj-ea"/>
                <a:cs typeface="+mj-cs"/>
              </a:defRPr>
            </a:lvl1pPr>
          </a:lstStyle>
          <a:p>
            <a:pPr algn="ctr"/>
            <a:r>
              <a:rPr lang="en-US" sz="7200" dirty="0"/>
              <a:t>Where is Your Local Area?</a:t>
            </a:r>
          </a:p>
        </p:txBody>
      </p:sp>
      <p:pic>
        <p:nvPicPr>
          <p:cNvPr id="8" name="Picture 7">
            <a:extLst>
              <a:ext uri="{FF2B5EF4-FFF2-40B4-BE49-F238E27FC236}">
                <a16:creationId xmlns:a16="http://schemas.microsoft.com/office/drawing/2014/main" id="{8C76B30A-FD70-4BE1-BCAE-5D250873B0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7209724" y="609761"/>
            <a:ext cx="3661714" cy="5581714"/>
          </a:xfrm>
          <a:prstGeom prst="rect">
            <a:avLst/>
          </a:prstGeom>
          <a:noFill/>
          <a:ln>
            <a:noFill/>
          </a:ln>
        </p:spPr>
      </p:pic>
    </p:spTree>
    <p:extLst>
      <p:ext uri="{BB962C8B-B14F-4D97-AF65-F5344CB8AC3E}">
        <p14:creationId xmlns:p14="http://schemas.microsoft.com/office/powerpoint/2010/main" val="1491645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5320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rtner Program">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944"/>
            <a:ext cx="12192000" cy="6861047"/>
          </a:xfrm>
          <a:prstGeom prst="rect">
            <a:avLst/>
          </a:prstGeom>
        </p:spPr>
      </p:pic>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a:solidFill>
                <a:prstClr val="white">
                  <a:lumMod val="50000"/>
                </a:prstClr>
              </a:solidFill>
            </a:endParaRPr>
          </a:p>
        </p:txBody>
      </p:sp>
      <p:pic>
        <p:nvPicPr>
          <p:cNvPr id="9" name="Picture 8">
            <a:extLst>
              <a:ext uri="{FF2B5EF4-FFF2-40B4-BE49-F238E27FC236}">
                <a16:creationId xmlns:a16="http://schemas.microsoft.com/office/drawing/2014/main" id="{4CECE8CE-E9DE-4200-8BAC-A6654DDB25FC}"/>
              </a:ext>
            </a:extLst>
          </p:cNvPr>
          <p:cNvPicPr>
            <a:picLocks noChangeAspect="1"/>
          </p:cNvPicPr>
          <p:nvPr userDrawn="1"/>
        </p:nvPicPr>
        <p:blipFill>
          <a:blip r:embed="rId3"/>
          <a:stretch>
            <a:fillRect/>
          </a:stretch>
        </p:blipFill>
        <p:spPr>
          <a:xfrm>
            <a:off x="349624" y="412148"/>
            <a:ext cx="2303929" cy="992461"/>
          </a:xfrm>
          <a:prstGeom prst="rect">
            <a:avLst/>
          </a:prstGeom>
        </p:spPr>
      </p:pic>
      <p:sp>
        <p:nvSpPr>
          <p:cNvPr id="10" name="Title 1">
            <a:extLst>
              <a:ext uri="{FF2B5EF4-FFF2-40B4-BE49-F238E27FC236}">
                <a16:creationId xmlns:a16="http://schemas.microsoft.com/office/drawing/2014/main" id="{AFD9FA2F-A356-4F3F-A327-72E1518755D8}"/>
              </a:ext>
            </a:extLst>
          </p:cNvPr>
          <p:cNvSpPr>
            <a:spLocks noGrp="1"/>
          </p:cNvSpPr>
          <p:nvPr>
            <p:ph type="title" hasCustomPrompt="1"/>
          </p:nvPr>
        </p:nvSpPr>
        <p:spPr>
          <a:xfrm>
            <a:off x="457899" y="1735384"/>
            <a:ext cx="3839207" cy="992461"/>
          </a:xfrm>
        </p:spPr>
        <p:txBody>
          <a:bodyPr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6000" b="1">
                <a:solidFill>
                  <a:srgbClr val="172169"/>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I Represent</a:t>
            </a:r>
          </a:p>
        </p:txBody>
      </p:sp>
      <p:graphicFrame>
        <p:nvGraphicFramePr>
          <p:cNvPr id="11" name="Diagram 10">
            <a:extLst>
              <a:ext uri="{FF2B5EF4-FFF2-40B4-BE49-F238E27FC236}">
                <a16:creationId xmlns:a16="http://schemas.microsoft.com/office/drawing/2014/main" id="{C574C134-7F23-4C07-A307-8B7860C7D7BA}"/>
              </a:ext>
            </a:extLst>
          </p:cNvPr>
          <p:cNvGraphicFramePr/>
          <p:nvPr userDrawn="1">
            <p:extLst>
              <p:ext uri="{D42A27DB-BD31-4B8C-83A1-F6EECF244321}">
                <p14:modId xmlns:p14="http://schemas.microsoft.com/office/powerpoint/2010/main" val="1017881014"/>
              </p:ext>
            </p:extLst>
          </p:nvPr>
        </p:nvGraphicFramePr>
        <p:xfrm>
          <a:off x="3455581" y="390883"/>
          <a:ext cx="8278520" cy="61656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Diagram 11">
            <a:extLst>
              <a:ext uri="{FF2B5EF4-FFF2-40B4-BE49-F238E27FC236}">
                <a16:creationId xmlns:a16="http://schemas.microsoft.com/office/drawing/2014/main" id="{38722BBE-8B4F-4CDD-8C78-F9D0F11B593E}"/>
              </a:ext>
            </a:extLst>
          </p:cNvPr>
          <p:cNvGraphicFramePr/>
          <p:nvPr userDrawn="1">
            <p:extLst>
              <p:ext uri="{D42A27DB-BD31-4B8C-83A1-F6EECF244321}">
                <p14:modId xmlns:p14="http://schemas.microsoft.com/office/powerpoint/2010/main" val="4114436469"/>
              </p:ext>
            </p:extLst>
          </p:nvPr>
        </p:nvGraphicFramePr>
        <p:xfrm>
          <a:off x="-181827" y="2869037"/>
          <a:ext cx="4677627" cy="290576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756921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oderato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7"/>
            <a:ext cx="12192000" cy="68610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hasCustomPrompt="1"/>
          </p:nvPr>
        </p:nvSpPr>
        <p:spPr>
          <a:xfrm>
            <a:off x="687728" y="1459163"/>
            <a:ext cx="7616143" cy="561049"/>
          </a:xfrm>
        </p:spPr>
        <p:txBody>
          <a:bodyPr/>
          <a:lstStyle>
            <a:lvl1pPr>
              <a:defRPr b="1">
                <a:solidFill>
                  <a:srgbClr val="172169"/>
                </a:solidFill>
              </a:defRPr>
            </a:lvl1pPr>
          </a:lstStyle>
          <a:p>
            <a:r>
              <a:rPr lang="en-US" dirty="0"/>
              <a:t>Moderator:</a:t>
            </a:r>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12" name="Content Placeholder 2">
            <a:extLst>
              <a:ext uri="{FF2B5EF4-FFF2-40B4-BE49-F238E27FC236}">
                <a16:creationId xmlns:a16="http://schemas.microsoft.com/office/drawing/2014/main" id="{07AE7380-288A-4859-890F-C5E0EFBF0470}"/>
              </a:ext>
            </a:extLst>
          </p:cNvPr>
          <p:cNvSpPr>
            <a:spLocks noGrp="1"/>
          </p:cNvSpPr>
          <p:nvPr>
            <p:ph idx="13" hasCustomPrompt="1"/>
          </p:nvPr>
        </p:nvSpPr>
        <p:spPr>
          <a:xfrm>
            <a:off x="5303703" y="2804669"/>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Moderator Name</a:t>
            </a:r>
          </a:p>
          <a:p>
            <a:pPr lvl="1"/>
            <a:r>
              <a:rPr lang="en-US" dirty="0"/>
              <a:t>Position</a:t>
            </a:r>
          </a:p>
          <a:p>
            <a:pPr lvl="2"/>
            <a:r>
              <a:rPr lang="en-US" dirty="0"/>
              <a:t>Organization</a:t>
            </a:r>
          </a:p>
          <a:p>
            <a:pPr lvl="3"/>
            <a:r>
              <a:rPr lang="en-US" dirty="0"/>
              <a:t>email</a:t>
            </a:r>
          </a:p>
        </p:txBody>
      </p:sp>
      <p:sp>
        <p:nvSpPr>
          <p:cNvPr id="13" name="Picture Placeholder 2">
            <a:extLst>
              <a:ext uri="{FF2B5EF4-FFF2-40B4-BE49-F238E27FC236}">
                <a16:creationId xmlns:a16="http://schemas.microsoft.com/office/drawing/2014/main" id="{250796A9-42FE-425C-AF69-8D0AE5CD4815}"/>
              </a:ext>
            </a:extLst>
          </p:cNvPr>
          <p:cNvSpPr>
            <a:spLocks noGrp="1" noChangeAspect="1"/>
          </p:cNvSpPr>
          <p:nvPr>
            <p:ph type="pic" idx="14"/>
          </p:nvPr>
        </p:nvSpPr>
        <p:spPr>
          <a:xfrm>
            <a:off x="2645664" y="2804669"/>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5739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resen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988"/>
            <a:ext cx="12192000" cy="6861047"/>
          </a:xfrm>
          <a:prstGeom prst="rect">
            <a:avLst/>
          </a:prstGeom>
        </p:spPr>
      </p:pic>
      <p:sp>
        <p:nvSpPr>
          <p:cNvPr id="2" name="Title 1"/>
          <p:cNvSpPr>
            <a:spLocks noGrp="1"/>
          </p:cNvSpPr>
          <p:nvPr>
            <p:ph type="title" hasCustomPrompt="1"/>
          </p:nvPr>
        </p:nvSpPr>
        <p:spPr>
          <a:xfrm>
            <a:off x="838200" y="1525284"/>
            <a:ext cx="7616143" cy="561049"/>
          </a:xfrm>
        </p:spPr>
        <p:txBody>
          <a:bodyPr/>
          <a:lstStyle>
            <a:lvl1pPr>
              <a:defRPr b="1">
                <a:solidFill>
                  <a:srgbClr val="172169"/>
                </a:solidFill>
              </a:defRPr>
            </a:lvl1pPr>
          </a:lstStyle>
          <a:p>
            <a:r>
              <a:rPr lang="en-US" dirty="0"/>
              <a:t>Presenter:</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8" name="Picture 7">
            <a:extLst>
              <a:ext uri="{FF2B5EF4-FFF2-40B4-BE49-F238E27FC236}">
                <a16:creationId xmlns:a16="http://schemas.microsoft.com/office/drawing/2014/main" id="{E08A9A46-A584-45E0-A187-B31FC5460B2D}"/>
              </a:ext>
            </a:extLst>
          </p:cNvPr>
          <p:cNvPicPr>
            <a:picLocks noChangeAspect="1"/>
          </p:cNvPicPr>
          <p:nvPr userDrawn="1"/>
        </p:nvPicPr>
        <p:blipFill>
          <a:blip r:embed="rId3"/>
          <a:stretch>
            <a:fillRect/>
          </a:stretch>
        </p:blipFill>
        <p:spPr>
          <a:xfrm>
            <a:off x="349624" y="412148"/>
            <a:ext cx="2303929" cy="992461"/>
          </a:xfrm>
          <a:prstGeom prst="rect">
            <a:avLst/>
          </a:prstGeom>
        </p:spPr>
      </p:pic>
      <p:sp>
        <p:nvSpPr>
          <p:cNvPr id="10" name="Content Placeholder 2">
            <a:extLst>
              <a:ext uri="{FF2B5EF4-FFF2-40B4-BE49-F238E27FC236}">
                <a16:creationId xmlns:a16="http://schemas.microsoft.com/office/drawing/2014/main" id="{1A3DDFBF-4077-455D-AB51-8005E7BB75E3}"/>
              </a:ext>
            </a:extLst>
          </p:cNvPr>
          <p:cNvSpPr>
            <a:spLocks noGrp="1"/>
          </p:cNvSpPr>
          <p:nvPr>
            <p:ph idx="13" hasCustomPrompt="1"/>
          </p:nvPr>
        </p:nvSpPr>
        <p:spPr>
          <a:xfrm>
            <a:off x="5303703" y="2880490"/>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Moderator Name</a:t>
            </a:r>
          </a:p>
          <a:p>
            <a:pPr lvl="1"/>
            <a:r>
              <a:rPr lang="en-US" dirty="0"/>
              <a:t>Position</a:t>
            </a:r>
          </a:p>
          <a:p>
            <a:pPr lvl="2"/>
            <a:r>
              <a:rPr lang="en-US" dirty="0"/>
              <a:t>Organization</a:t>
            </a:r>
          </a:p>
          <a:p>
            <a:pPr lvl="3"/>
            <a:r>
              <a:rPr lang="en-US" dirty="0"/>
              <a:t>email</a:t>
            </a:r>
          </a:p>
        </p:txBody>
      </p:sp>
      <p:sp>
        <p:nvSpPr>
          <p:cNvPr id="11" name="Picture Placeholder 2">
            <a:extLst>
              <a:ext uri="{FF2B5EF4-FFF2-40B4-BE49-F238E27FC236}">
                <a16:creationId xmlns:a16="http://schemas.microsoft.com/office/drawing/2014/main" id="{2FC094F4-24C0-429D-B3B2-9489BC79985A}"/>
              </a:ext>
            </a:extLst>
          </p:cNvPr>
          <p:cNvSpPr>
            <a:spLocks noGrp="1" noChangeAspect="1"/>
          </p:cNvSpPr>
          <p:nvPr>
            <p:ph type="pic" idx="14"/>
          </p:nvPr>
        </p:nvSpPr>
        <p:spPr>
          <a:xfrm>
            <a:off x="2645664" y="2880490"/>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15259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Presenters">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121AB743-ABD7-415F-B30E-916A17A07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7"/>
            <a:ext cx="12192000" cy="68610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hasCustomPrompt="1"/>
          </p:nvPr>
        </p:nvSpPr>
        <p:spPr>
          <a:xfrm>
            <a:off x="687728" y="1459163"/>
            <a:ext cx="7616143" cy="561049"/>
          </a:xfrm>
        </p:spPr>
        <p:txBody>
          <a:bodyPr/>
          <a:lstStyle>
            <a:lvl1pPr>
              <a:defRPr b="1">
                <a:solidFill>
                  <a:srgbClr val="172169"/>
                </a:solidFill>
              </a:defRPr>
            </a:lvl1pPr>
          </a:lstStyle>
          <a:p>
            <a:r>
              <a:rPr lang="en-US" dirty="0"/>
              <a:t>Presenters:</a:t>
            </a:r>
          </a:p>
        </p:txBody>
      </p:sp>
      <p:sp>
        <p:nvSpPr>
          <p:cNvPr id="11"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27" name="Content Placeholder 2">
            <a:extLst>
              <a:ext uri="{FF2B5EF4-FFF2-40B4-BE49-F238E27FC236}">
                <a16:creationId xmlns:a16="http://schemas.microsoft.com/office/drawing/2014/main" id="{B953C12F-8BDC-4160-8D20-03D5FC5F0918}"/>
              </a:ext>
            </a:extLst>
          </p:cNvPr>
          <p:cNvSpPr>
            <a:spLocks noGrp="1"/>
          </p:cNvSpPr>
          <p:nvPr>
            <p:ph idx="20" hasCustomPrompt="1"/>
          </p:nvPr>
        </p:nvSpPr>
        <p:spPr>
          <a:xfrm>
            <a:off x="5019787" y="2229819"/>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28" name="Picture Placeholder 2">
            <a:extLst>
              <a:ext uri="{FF2B5EF4-FFF2-40B4-BE49-F238E27FC236}">
                <a16:creationId xmlns:a16="http://schemas.microsoft.com/office/drawing/2014/main" id="{4F298908-BA68-45DE-927A-EF81AAAD10C9}"/>
              </a:ext>
            </a:extLst>
          </p:cNvPr>
          <p:cNvSpPr>
            <a:spLocks noGrp="1" noChangeAspect="1"/>
          </p:cNvSpPr>
          <p:nvPr>
            <p:ph type="pic" idx="21"/>
          </p:nvPr>
        </p:nvSpPr>
        <p:spPr>
          <a:xfrm>
            <a:off x="2797005" y="2237951"/>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9" name="Content Placeholder 2">
            <a:extLst>
              <a:ext uri="{FF2B5EF4-FFF2-40B4-BE49-F238E27FC236}">
                <a16:creationId xmlns:a16="http://schemas.microsoft.com/office/drawing/2014/main" id="{E23CA76A-77E1-4B82-AAF6-4AFE4D74995A}"/>
              </a:ext>
            </a:extLst>
          </p:cNvPr>
          <p:cNvSpPr>
            <a:spLocks noGrp="1"/>
          </p:cNvSpPr>
          <p:nvPr>
            <p:ph idx="22" hasCustomPrompt="1"/>
          </p:nvPr>
        </p:nvSpPr>
        <p:spPr>
          <a:xfrm>
            <a:off x="5019787" y="4374885"/>
            <a:ext cx="3983355" cy="1818203"/>
          </a:xfrm>
        </p:spPr>
        <p:txBody>
          <a:bodyPr anchor="ctr"/>
          <a:lstStyle>
            <a:lvl1pPr marL="0" indent="0">
              <a:buNone/>
              <a:defRPr lang="en-US" sz="24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500"/>
              </a:spcBef>
              <a:buNone/>
              <a:defRPr sz="2000" i="1"/>
            </a:lvl2pPr>
            <a:lvl3pPr marL="457200" indent="0">
              <a:spcBef>
                <a:spcPts val="800"/>
              </a:spcBef>
              <a:buFontTx/>
              <a:buNone/>
              <a:defRPr sz="1800">
                <a:solidFill>
                  <a:schemeClr val="tx1"/>
                </a:solidFill>
              </a:defRPr>
            </a:lvl3pPr>
            <a:lvl4pPr marL="822960" indent="-365760">
              <a:spcBef>
                <a:spcPts val="300"/>
              </a:spcBef>
              <a:buClr>
                <a:schemeClr val="accent6"/>
              </a:buClr>
              <a:buSzPct val="90000"/>
              <a:buFont typeface="Wingdings" panose="05000000000000000000" pitchFamily="2" charset="2"/>
              <a:buChar char=""/>
              <a:defRPr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30" name="Picture Placeholder 2">
            <a:extLst>
              <a:ext uri="{FF2B5EF4-FFF2-40B4-BE49-F238E27FC236}">
                <a16:creationId xmlns:a16="http://schemas.microsoft.com/office/drawing/2014/main" id="{4F0B4647-E704-4E52-AD08-E91ADBB53AC4}"/>
              </a:ext>
            </a:extLst>
          </p:cNvPr>
          <p:cNvSpPr>
            <a:spLocks noGrp="1" noChangeAspect="1"/>
          </p:cNvSpPr>
          <p:nvPr>
            <p:ph type="pic" idx="23"/>
          </p:nvPr>
        </p:nvSpPr>
        <p:spPr>
          <a:xfrm>
            <a:off x="2797005" y="4387212"/>
            <a:ext cx="1573420" cy="1818203"/>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rmAutofit/>
          </a:bodyPr>
          <a:lstStyle>
            <a:lvl1pPr marL="0" indent="0" algn="ctr">
              <a:lnSpc>
                <a:spcPct val="100000"/>
              </a:lnSpc>
              <a:buNone/>
              <a:defRPr sz="20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080925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resenter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3927"/>
            <a:ext cx="12192000" cy="6861047"/>
          </a:xfrm>
          <a:prstGeom prst="rect">
            <a:avLst/>
          </a:prstGeom>
        </p:spPr>
      </p:pic>
      <p:sp>
        <p:nvSpPr>
          <p:cNvPr id="2" name="Title 1"/>
          <p:cNvSpPr>
            <a:spLocks noGrp="1"/>
          </p:cNvSpPr>
          <p:nvPr>
            <p:ph type="title" hasCustomPrompt="1"/>
          </p:nvPr>
        </p:nvSpPr>
        <p:spPr>
          <a:xfrm>
            <a:off x="838200" y="1525284"/>
            <a:ext cx="7616143" cy="561049"/>
          </a:xfrm>
        </p:spPr>
        <p:txBody>
          <a:bodyPr/>
          <a:lstStyle>
            <a:lvl1pPr>
              <a:defRPr b="1">
                <a:solidFill>
                  <a:srgbClr val="172169"/>
                </a:solidFill>
              </a:defRPr>
            </a:lvl1pPr>
          </a:lstStyle>
          <a:p>
            <a:r>
              <a:rPr lang="en-US" dirty="0"/>
              <a:t>Presenters:</a:t>
            </a:r>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solidFill>
                  <a:prstClr val="white">
                    <a:lumMod val="50000"/>
                  </a:prstClr>
                </a:solidFill>
              </a:rPr>
              <a:pPr/>
              <a:t>‹#›</a:t>
            </a:fld>
            <a:endParaRPr lang="en-US" dirty="0">
              <a:solidFill>
                <a:prstClr val="white">
                  <a:lumMod val="50000"/>
                </a:prstClr>
              </a:solidFill>
            </a:endParaRPr>
          </a:p>
        </p:txBody>
      </p:sp>
      <p:pic>
        <p:nvPicPr>
          <p:cNvPr id="8" name="Picture 7">
            <a:extLst>
              <a:ext uri="{FF2B5EF4-FFF2-40B4-BE49-F238E27FC236}">
                <a16:creationId xmlns:a16="http://schemas.microsoft.com/office/drawing/2014/main" id="{E08A9A46-A584-45E0-A187-B31FC5460B2D}"/>
              </a:ext>
            </a:extLst>
          </p:cNvPr>
          <p:cNvPicPr>
            <a:picLocks noChangeAspect="1"/>
          </p:cNvPicPr>
          <p:nvPr userDrawn="1"/>
        </p:nvPicPr>
        <p:blipFill>
          <a:blip r:embed="rId3"/>
          <a:stretch>
            <a:fillRect/>
          </a:stretch>
        </p:blipFill>
        <p:spPr>
          <a:xfrm>
            <a:off x="349624" y="412148"/>
            <a:ext cx="2303929" cy="992461"/>
          </a:xfrm>
          <a:prstGeom prst="rect">
            <a:avLst/>
          </a:prstGeom>
        </p:spPr>
      </p:pic>
      <p:sp>
        <p:nvSpPr>
          <p:cNvPr id="13" name="Content Placeholder 2">
            <a:extLst>
              <a:ext uri="{FF2B5EF4-FFF2-40B4-BE49-F238E27FC236}">
                <a16:creationId xmlns:a16="http://schemas.microsoft.com/office/drawing/2014/main" id="{8CF2939F-0DF1-4ECD-A296-6007433ACC57}"/>
              </a:ext>
            </a:extLst>
          </p:cNvPr>
          <p:cNvSpPr>
            <a:spLocks noGrp="1"/>
          </p:cNvSpPr>
          <p:nvPr>
            <p:ph idx="14" hasCustomPrompt="1"/>
          </p:nvPr>
        </p:nvSpPr>
        <p:spPr>
          <a:xfrm>
            <a:off x="4918049" y="3217977"/>
            <a:ext cx="3983355" cy="1183871"/>
          </a:xfrm>
        </p:spPr>
        <p:txBody>
          <a:bodyPr anchor="ctr"/>
          <a:lstStyle>
            <a:lvl1pPr marL="0" indent="0">
              <a:buNone/>
              <a:defRPr lang="en-US" sz="22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300"/>
              </a:spcBef>
              <a:buNone/>
              <a:defRPr sz="1800" i="1"/>
            </a:lvl2pPr>
            <a:lvl3pPr marL="274320" indent="0">
              <a:spcBef>
                <a:spcPts val="600"/>
              </a:spcBef>
              <a:buFontTx/>
              <a:buNone/>
              <a:defRPr sz="1600">
                <a:solidFill>
                  <a:schemeClr val="tx1"/>
                </a:solidFill>
              </a:defRPr>
            </a:lvl3pPr>
            <a:lvl4pPr marL="640080" indent="-365760">
              <a:spcBef>
                <a:spcPts val="300"/>
              </a:spcBef>
              <a:buClr>
                <a:schemeClr val="accent6"/>
              </a:buClr>
              <a:buSzPct val="90000"/>
              <a:buFont typeface="Wingdings" panose="05000000000000000000" pitchFamily="2" charset="2"/>
              <a:buChar char=""/>
              <a:defRPr sz="1600"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14" name="Picture Placeholder 2">
            <a:extLst>
              <a:ext uri="{FF2B5EF4-FFF2-40B4-BE49-F238E27FC236}">
                <a16:creationId xmlns:a16="http://schemas.microsoft.com/office/drawing/2014/main" id="{912AA020-9D6D-4D35-9054-67FACBF1A5B4}"/>
              </a:ext>
            </a:extLst>
          </p:cNvPr>
          <p:cNvSpPr>
            <a:spLocks noGrp="1" noChangeAspect="1"/>
          </p:cNvSpPr>
          <p:nvPr>
            <p:ph type="pic" idx="15"/>
          </p:nvPr>
        </p:nvSpPr>
        <p:spPr>
          <a:xfrm>
            <a:off x="3102987" y="3217978"/>
            <a:ext cx="1024487" cy="1183870"/>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Autofit/>
          </a:bodyPr>
          <a:lstStyle>
            <a:lvl1pPr marL="0" indent="0" algn="ctr">
              <a:lnSpc>
                <a:spcPct val="100000"/>
              </a:lnSpc>
              <a:buNone/>
              <a:defRPr sz="16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Content Placeholder 2">
            <a:extLst>
              <a:ext uri="{FF2B5EF4-FFF2-40B4-BE49-F238E27FC236}">
                <a16:creationId xmlns:a16="http://schemas.microsoft.com/office/drawing/2014/main" id="{B8FFF9F4-A373-452D-BD89-3B1B4314ACD7}"/>
              </a:ext>
            </a:extLst>
          </p:cNvPr>
          <p:cNvSpPr>
            <a:spLocks noGrp="1"/>
          </p:cNvSpPr>
          <p:nvPr>
            <p:ph idx="16" hasCustomPrompt="1"/>
          </p:nvPr>
        </p:nvSpPr>
        <p:spPr>
          <a:xfrm>
            <a:off x="3728113" y="4837022"/>
            <a:ext cx="3983355" cy="1183871"/>
          </a:xfrm>
        </p:spPr>
        <p:txBody>
          <a:bodyPr anchor="ctr"/>
          <a:lstStyle>
            <a:lvl1pPr marL="0" indent="0">
              <a:buNone/>
              <a:defRPr lang="en-US" sz="22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300"/>
              </a:spcBef>
              <a:buNone/>
              <a:defRPr sz="1800" i="1"/>
            </a:lvl2pPr>
            <a:lvl3pPr marL="274320" indent="0">
              <a:spcBef>
                <a:spcPts val="600"/>
              </a:spcBef>
              <a:buFontTx/>
              <a:buNone/>
              <a:defRPr sz="1600">
                <a:solidFill>
                  <a:schemeClr val="tx1"/>
                </a:solidFill>
              </a:defRPr>
            </a:lvl3pPr>
            <a:lvl4pPr marL="640080" indent="-365760">
              <a:spcBef>
                <a:spcPts val="300"/>
              </a:spcBef>
              <a:buClr>
                <a:schemeClr val="accent6"/>
              </a:buClr>
              <a:buSzPct val="90000"/>
              <a:buFont typeface="Wingdings" panose="05000000000000000000" pitchFamily="2" charset="2"/>
              <a:buChar char=""/>
              <a:defRPr sz="1600"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16" name="Picture Placeholder 2">
            <a:extLst>
              <a:ext uri="{FF2B5EF4-FFF2-40B4-BE49-F238E27FC236}">
                <a16:creationId xmlns:a16="http://schemas.microsoft.com/office/drawing/2014/main" id="{A6205EBF-6B67-4CAC-AE8A-50B5A5C64EFB}"/>
              </a:ext>
            </a:extLst>
          </p:cNvPr>
          <p:cNvSpPr>
            <a:spLocks noGrp="1" noChangeAspect="1"/>
          </p:cNvSpPr>
          <p:nvPr>
            <p:ph type="pic" idx="17"/>
          </p:nvPr>
        </p:nvSpPr>
        <p:spPr>
          <a:xfrm>
            <a:off x="1913051" y="4837023"/>
            <a:ext cx="1024487" cy="1183870"/>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Autofit/>
          </a:bodyPr>
          <a:lstStyle>
            <a:lvl1pPr marL="0" indent="0" algn="ctr">
              <a:lnSpc>
                <a:spcPct val="100000"/>
              </a:lnSpc>
              <a:buNone/>
              <a:defRPr sz="16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Content Placeholder 2">
            <a:extLst>
              <a:ext uri="{FF2B5EF4-FFF2-40B4-BE49-F238E27FC236}">
                <a16:creationId xmlns:a16="http://schemas.microsoft.com/office/drawing/2014/main" id="{41223DC8-5507-4E77-A523-F385F325F111}"/>
              </a:ext>
            </a:extLst>
          </p:cNvPr>
          <p:cNvSpPr>
            <a:spLocks noGrp="1"/>
          </p:cNvSpPr>
          <p:nvPr>
            <p:ph idx="18" hasCustomPrompt="1"/>
          </p:nvPr>
        </p:nvSpPr>
        <p:spPr>
          <a:xfrm>
            <a:off x="6096000" y="1568044"/>
            <a:ext cx="3983355" cy="1183871"/>
          </a:xfrm>
        </p:spPr>
        <p:txBody>
          <a:bodyPr anchor="ctr"/>
          <a:lstStyle>
            <a:lvl1pPr marL="0" indent="0">
              <a:buNone/>
              <a:defRPr lang="en-US" sz="2200" b="1" kern="1200" dirty="0">
                <a:gradFill flip="none" rotWithShape="1">
                  <a:gsLst>
                    <a:gs pos="58000">
                      <a:srgbClr val="AF3F49"/>
                    </a:gs>
                    <a:gs pos="100000">
                      <a:srgbClr val="AD3B46"/>
                    </a:gs>
                    <a:gs pos="19000">
                      <a:schemeClr val="accent2"/>
                    </a:gs>
                    <a:gs pos="59000">
                      <a:schemeClr val="accent2"/>
                    </a:gs>
                  </a:gsLst>
                  <a:lin ang="5400000" scaled="1"/>
                  <a:tileRect/>
                </a:gradFill>
                <a:effectLst>
                  <a:innerShdw blurRad="76200" dist="38100" dir="18900000">
                    <a:schemeClr val="accent5">
                      <a:lumMod val="75000"/>
                      <a:alpha val="70000"/>
                    </a:schemeClr>
                  </a:innerShdw>
                </a:effectLst>
                <a:latin typeface="+mj-lt"/>
                <a:ea typeface="+mj-ea"/>
                <a:cs typeface="+mj-cs"/>
              </a:defRPr>
            </a:lvl1pPr>
            <a:lvl2pPr marL="274320" indent="0">
              <a:spcBef>
                <a:spcPts val="300"/>
              </a:spcBef>
              <a:buNone/>
              <a:defRPr sz="1800" i="1"/>
            </a:lvl2pPr>
            <a:lvl3pPr marL="274320" indent="0">
              <a:spcBef>
                <a:spcPts val="600"/>
              </a:spcBef>
              <a:buFontTx/>
              <a:buNone/>
              <a:defRPr sz="1600">
                <a:solidFill>
                  <a:schemeClr val="tx1"/>
                </a:solidFill>
              </a:defRPr>
            </a:lvl3pPr>
            <a:lvl4pPr marL="640080" indent="-365760">
              <a:spcBef>
                <a:spcPts val="300"/>
              </a:spcBef>
              <a:buClr>
                <a:schemeClr val="accent6"/>
              </a:buClr>
              <a:buSzPct val="90000"/>
              <a:buFont typeface="Wingdings" panose="05000000000000000000" pitchFamily="2" charset="2"/>
              <a:buChar char=""/>
              <a:defRPr sz="1600" i="1">
                <a:solidFill>
                  <a:schemeClr val="accent1"/>
                </a:solidFill>
              </a:defRPr>
            </a:lvl4pPr>
          </a:lstStyle>
          <a:p>
            <a:pPr lvl="0"/>
            <a:r>
              <a:rPr lang="en-US" dirty="0"/>
              <a:t>Presenter Name</a:t>
            </a:r>
          </a:p>
          <a:p>
            <a:pPr lvl="1"/>
            <a:r>
              <a:rPr lang="en-US" dirty="0"/>
              <a:t>Position</a:t>
            </a:r>
          </a:p>
          <a:p>
            <a:pPr lvl="2"/>
            <a:r>
              <a:rPr lang="en-US" dirty="0"/>
              <a:t>Organization</a:t>
            </a:r>
          </a:p>
          <a:p>
            <a:pPr lvl="3"/>
            <a:r>
              <a:rPr lang="en-US" dirty="0"/>
              <a:t>email</a:t>
            </a:r>
          </a:p>
        </p:txBody>
      </p:sp>
      <p:sp>
        <p:nvSpPr>
          <p:cNvPr id="18" name="Picture Placeholder 2">
            <a:extLst>
              <a:ext uri="{FF2B5EF4-FFF2-40B4-BE49-F238E27FC236}">
                <a16:creationId xmlns:a16="http://schemas.microsoft.com/office/drawing/2014/main" id="{D8F9E811-0BD6-4187-BC9D-CAA14EE81860}"/>
              </a:ext>
            </a:extLst>
          </p:cNvPr>
          <p:cNvSpPr>
            <a:spLocks noGrp="1" noChangeAspect="1"/>
          </p:cNvSpPr>
          <p:nvPr>
            <p:ph type="pic" idx="19"/>
          </p:nvPr>
        </p:nvSpPr>
        <p:spPr>
          <a:xfrm>
            <a:off x="4280938" y="1568045"/>
            <a:ext cx="1024487" cy="1183870"/>
          </a:xfrm>
          <a:solidFill>
            <a:srgbClr val="FFFFFF"/>
          </a:solidFill>
          <a:ln w="76200" cap="sq">
            <a:solidFill>
              <a:schemeClr val="accent1">
                <a:lumMod val="50000"/>
              </a:schemeClr>
            </a:solidFill>
            <a:miter lim="800000"/>
          </a:ln>
          <a:effectLst/>
          <a:scene3d>
            <a:camera prst="orthographicFront"/>
            <a:lightRig rig="threePt" dir="t">
              <a:rot lat="0" lon="0" rev="2700000"/>
            </a:lightRig>
          </a:scene3d>
          <a:sp3d contourW="50800">
            <a:bevelT h="38100"/>
            <a:contourClr>
              <a:srgbClr val="C0C0C0"/>
            </a:contourClr>
          </a:sp3d>
        </p:spPr>
        <p:txBody>
          <a:bodyPr anchor="t">
            <a:noAutofit/>
          </a:bodyPr>
          <a:lstStyle>
            <a:lvl1pPr marL="0" indent="0" algn="ctr">
              <a:lnSpc>
                <a:spcPct val="100000"/>
              </a:lnSpc>
              <a:buNone/>
              <a:defRPr sz="1600" i="1">
                <a:solidFill>
                  <a:schemeClr val="bg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496751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3" name="Footer Placeholder 4"/>
          <p:cNvSpPr txBox="1">
            <a:spLocks/>
          </p:cNvSpPr>
          <p:nvPr userDrawn="1"/>
        </p:nvSpPr>
        <p:spPr>
          <a:xfrm>
            <a:off x="838200" y="6356350"/>
            <a:ext cx="7315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lumMod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
        <p:nvSpPr>
          <p:cNvPr id="29" name="Content Placeholder 2">
            <a:extLst>
              <a:ext uri="{FF2B5EF4-FFF2-40B4-BE49-F238E27FC236}">
                <a16:creationId xmlns:a16="http://schemas.microsoft.com/office/drawing/2014/main" id="{5F5D8812-BE7A-4CCB-9FE9-479D7533EE50}"/>
              </a:ext>
            </a:extLst>
          </p:cNvPr>
          <p:cNvSpPr>
            <a:spLocks noGrp="1"/>
          </p:cNvSpPr>
          <p:nvPr>
            <p:ph idx="1"/>
          </p:nvPr>
        </p:nvSpPr>
        <p:spPr>
          <a:xfrm>
            <a:off x="3125892" y="2103429"/>
            <a:ext cx="8099156" cy="4058796"/>
          </a:xfrm>
        </p:spPr>
        <p:txBody>
          <a:bodyPr/>
          <a:lstStyle>
            <a:lvl1pPr marL="228600" indent="-228600">
              <a:buClr>
                <a:srgbClr val="172169"/>
              </a:buClr>
              <a:buFont typeface="Wingdings" panose="05000000000000000000" pitchFamily="2" charset="2"/>
              <a:buChar char="ü"/>
              <a:defRPr>
                <a:solidFill>
                  <a:srgbClr val="58595B"/>
                </a:solidFill>
              </a:defRPr>
            </a:lvl1pPr>
            <a:lvl2pPr marL="685800" indent="-228600">
              <a:buFont typeface="Wingdings" panose="05000000000000000000" pitchFamily="2" charset="2"/>
              <a:buChar char="Ø"/>
              <a:defRPr>
                <a:solidFill>
                  <a:srgbClr val="58595B"/>
                </a:solidFill>
              </a:defRPr>
            </a:lvl2pPr>
            <a:lvl3pPr marL="1143000" indent="-228600">
              <a:buFont typeface="Wingdings" panose="05000000000000000000" pitchFamily="2" charset="2"/>
              <a:buChar char="Ø"/>
              <a:defRPr>
                <a:solidFill>
                  <a:srgbClr val="58595B"/>
                </a:solidFill>
              </a:defRPr>
            </a:lvl3pPr>
            <a:lvl4pPr marL="1600200" indent="-228600">
              <a:buFont typeface="Wingdings" panose="05000000000000000000" pitchFamily="2" charset="2"/>
              <a:buChar char="Ø"/>
              <a:defRPr>
                <a:solidFill>
                  <a:srgbClr val="58595B"/>
                </a:solidFill>
              </a:defRPr>
            </a:lvl4pPr>
            <a:lvl5pPr marL="2057400" indent="-228600">
              <a:buFont typeface="Wingdings" panose="05000000000000000000" pitchFamily="2" charset="2"/>
              <a:buChar char="Ø"/>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Title 1">
            <a:extLst>
              <a:ext uri="{FF2B5EF4-FFF2-40B4-BE49-F238E27FC236}">
                <a16:creationId xmlns:a16="http://schemas.microsoft.com/office/drawing/2014/main" id="{A0850605-5ED0-42BE-B16F-10792AF910C9}"/>
              </a:ext>
            </a:extLst>
          </p:cNvPr>
          <p:cNvSpPr txBox="1">
            <a:spLocks/>
          </p:cNvSpPr>
          <p:nvPr userDrawn="1"/>
        </p:nvSpPr>
        <p:spPr>
          <a:xfrm>
            <a:off x="838200" y="1525284"/>
            <a:ext cx="7616143" cy="56104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172169"/>
                </a:solidFill>
                <a:latin typeface="+mj-lt"/>
                <a:ea typeface="+mj-ea"/>
                <a:cs typeface="+mj-cs"/>
              </a:defRPr>
            </a:lvl1pPr>
          </a:lstStyle>
          <a:p>
            <a:r>
              <a:rPr lang="en-US" dirty="0"/>
              <a:t>Objectives:</a:t>
            </a:r>
          </a:p>
        </p:txBody>
      </p:sp>
      <p:pic>
        <p:nvPicPr>
          <p:cNvPr id="9" name="Picture 8">
            <a:extLst>
              <a:ext uri="{FF2B5EF4-FFF2-40B4-BE49-F238E27FC236}">
                <a16:creationId xmlns:a16="http://schemas.microsoft.com/office/drawing/2014/main" id="{DD57D011-F17B-4DC4-A230-ED29D41598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082" y="2534605"/>
            <a:ext cx="2287692" cy="2667000"/>
          </a:xfrm>
          <a:prstGeom prst="rect">
            <a:avLst/>
          </a:prstGeom>
        </p:spPr>
      </p:pic>
    </p:spTree>
    <p:extLst>
      <p:ext uri="{BB962C8B-B14F-4D97-AF65-F5344CB8AC3E}">
        <p14:creationId xmlns:p14="http://schemas.microsoft.com/office/powerpoint/2010/main" val="282009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 WIOA PD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2118167"/>
            <a:ext cx="10515600" cy="4058796"/>
          </a:xfrm>
        </p:spPr>
        <p:txBody>
          <a:bodyPr/>
          <a:lstStyle>
            <a:lvl1pPr>
              <a:defRPr>
                <a:solidFill>
                  <a:srgbClr val="58595B"/>
                </a:solidFill>
              </a:defRPr>
            </a:lvl1pPr>
            <a:lvl2pPr>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8200" y="6356350"/>
            <a:ext cx="7315200" cy="365125"/>
          </a:xfrm>
        </p:spPr>
        <p:txBody>
          <a:bodyPr/>
          <a:lstStyle>
            <a:lvl1pPr algn="l">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10" name="Picture 9">
            <a:extLst>
              <a:ext uri="{FF2B5EF4-FFF2-40B4-BE49-F238E27FC236}">
                <a16:creationId xmlns:a16="http://schemas.microsoft.com/office/drawing/2014/main" id="{ED117063-D5A1-4019-B969-D2B549B709E2}"/>
              </a:ext>
            </a:extLst>
          </p:cNvPr>
          <p:cNvPicPr>
            <a:picLocks noChangeAspect="1"/>
          </p:cNvPicPr>
          <p:nvPr userDrawn="1"/>
        </p:nvPicPr>
        <p:blipFill>
          <a:blip r:embed="rId3"/>
          <a:stretch>
            <a:fillRect/>
          </a:stretch>
        </p:blipFill>
        <p:spPr>
          <a:xfrm>
            <a:off x="349624" y="412148"/>
            <a:ext cx="2303929" cy="992461"/>
          </a:xfrm>
          <a:prstGeom prst="rect">
            <a:avLst/>
          </a:prstGeom>
        </p:spPr>
      </p:pic>
    </p:spTree>
    <p:extLst>
      <p:ext uri="{BB962C8B-B14F-4D97-AF65-F5344CB8AC3E}">
        <p14:creationId xmlns:p14="http://schemas.microsoft.com/office/powerpoint/2010/main" val="404666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52FB9-B173-B746-BC64-1AB9D36BCBA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842360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720" r:id="rId3"/>
    <p:sldLayoutId id="2147483661" r:id="rId4"/>
    <p:sldLayoutId id="2147483680" r:id="rId5"/>
    <p:sldLayoutId id="2147483681" r:id="rId6"/>
    <p:sldLayoutId id="2147483682" r:id="rId7"/>
    <p:sldLayoutId id="2147483659" r:id="rId8"/>
    <p:sldLayoutId id="2147483715" r:id="rId9"/>
    <p:sldLayoutId id="2147483725" r:id="rId10"/>
    <p:sldLayoutId id="2147483716" r:id="rId11"/>
    <p:sldLayoutId id="2147483721" r:id="rId12"/>
    <p:sldLayoutId id="2147483724" r:id="rId13"/>
    <p:sldLayoutId id="2147483717" r:id="rId14"/>
    <p:sldLayoutId id="2147483660" r:id="rId15"/>
    <p:sldLayoutId id="2147483712" r:id="rId16"/>
    <p:sldLayoutId id="2147483722" r:id="rId17"/>
    <p:sldLayoutId id="2147483700" r:id="rId18"/>
    <p:sldLayoutId id="2147483723" r:id="rId19"/>
    <p:sldLayoutId id="2147483726"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0.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0.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10.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10.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diagramLayout" Target="../diagrams/layout22.xml"/><Relationship Id="rId7" Type="http://schemas.openxmlformats.org/officeDocument/2006/relationships/diagramData" Target="../diagrams/data23.xml"/><Relationship Id="rId2" Type="http://schemas.openxmlformats.org/officeDocument/2006/relationships/diagramData" Target="../diagrams/data22.xml"/><Relationship Id="rId1" Type="http://schemas.openxmlformats.org/officeDocument/2006/relationships/slideLayout" Target="../slideLayouts/slideLayout10.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0.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6.xml"/><Relationship Id="rId3" Type="http://schemas.openxmlformats.org/officeDocument/2006/relationships/diagramLayout" Target="../diagrams/layout25.xml"/><Relationship Id="rId7" Type="http://schemas.openxmlformats.org/officeDocument/2006/relationships/diagramData" Target="../diagrams/data26.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11" Type="http://schemas.microsoft.com/office/2007/relationships/diagramDrawing" Target="../diagrams/drawing26.xml"/><Relationship Id="rId5" Type="http://schemas.openxmlformats.org/officeDocument/2006/relationships/diagramColors" Target="../diagrams/colors25.xml"/><Relationship Id="rId10" Type="http://schemas.openxmlformats.org/officeDocument/2006/relationships/diagramColors" Target="../diagrams/colors26.xml"/><Relationship Id="rId4" Type="http://schemas.openxmlformats.org/officeDocument/2006/relationships/diagramQuickStyle" Target="../diagrams/quickStyle25.xml"/><Relationship Id="rId9" Type="http://schemas.openxmlformats.org/officeDocument/2006/relationships/diagramQuickStyle" Target="../diagrams/quickStyle26.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10.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30.xml"/><Relationship Id="rId3" Type="http://schemas.openxmlformats.org/officeDocument/2006/relationships/diagramData" Target="../diagrams/data29.xml"/><Relationship Id="rId7" Type="http://schemas.microsoft.com/office/2007/relationships/diagramDrawing" Target="../diagrams/drawing29.xml"/><Relationship Id="rId12" Type="http://schemas.microsoft.com/office/2007/relationships/diagramDrawing" Target="../diagrams/drawing30.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9.xml"/><Relationship Id="rId11" Type="http://schemas.openxmlformats.org/officeDocument/2006/relationships/diagramColors" Target="../diagrams/colors30.xml"/><Relationship Id="rId5" Type="http://schemas.openxmlformats.org/officeDocument/2006/relationships/diagramQuickStyle" Target="../diagrams/quickStyle29.xml"/><Relationship Id="rId10" Type="http://schemas.openxmlformats.org/officeDocument/2006/relationships/diagramQuickStyle" Target="../diagrams/quickStyle30.xml"/><Relationship Id="rId4" Type="http://schemas.openxmlformats.org/officeDocument/2006/relationships/diagramLayout" Target="../diagrams/layout29.xml"/><Relationship Id="rId9" Type="http://schemas.openxmlformats.org/officeDocument/2006/relationships/diagramLayout" Target="../diagrams/layout30.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32.xml"/><Relationship Id="rId3" Type="http://schemas.openxmlformats.org/officeDocument/2006/relationships/diagramLayout" Target="../diagrams/layout31.xml"/><Relationship Id="rId7" Type="http://schemas.openxmlformats.org/officeDocument/2006/relationships/diagramData" Target="../diagrams/data32.xml"/><Relationship Id="rId2" Type="http://schemas.openxmlformats.org/officeDocument/2006/relationships/diagramData" Target="../diagrams/data31.xml"/><Relationship Id="rId1" Type="http://schemas.openxmlformats.org/officeDocument/2006/relationships/slideLayout" Target="../slideLayouts/slideLayout10.xml"/><Relationship Id="rId6" Type="http://schemas.microsoft.com/office/2007/relationships/diagramDrawing" Target="../diagrams/drawing31.xml"/><Relationship Id="rId11" Type="http://schemas.microsoft.com/office/2007/relationships/diagramDrawing" Target="../diagrams/drawing32.xml"/><Relationship Id="rId5" Type="http://schemas.openxmlformats.org/officeDocument/2006/relationships/diagramColors" Target="../diagrams/colors31.xml"/><Relationship Id="rId10" Type="http://schemas.openxmlformats.org/officeDocument/2006/relationships/diagramColors" Target="../diagrams/colors32.xml"/><Relationship Id="rId4" Type="http://schemas.openxmlformats.org/officeDocument/2006/relationships/diagramQuickStyle" Target="../diagrams/quickStyle31.xml"/><Relationship Id="rId9" Type="http://schemas.openxmlformats.org/officeDocument/2006/relationships/diagramQuickStyle" Target="../diagrams/quickStyle32.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34.xml"/><Relationship Id="rId3" Type="http://schemas.openxmlformats.org/officeDocument/2006/relationships/diagramData" Target="../diagrams/data33.xml"/><Relationship Id="rId7" Type="http://schemas.microsoft.com/office/2007/relationships/diagramDrawing" Target="../diagrams/drawing33.xml"/><Relationship Id="rId12" Type="http://schemas.microsoft.com/office/2007/relationships/diagramDrawing" Target="../diagrams/drawing34.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33.xml"/><Relationship Id="rId11" Type="http://schemas.openxmlformats.org/officeDocument/2006/relationships/diagramColors" Target="../diagrams/colors34.xml"/><Relationship Id="rId5" Type="http://schemas.openxmlformats.org/officeDocument/2006/relationships/diagramQuickStyle" Target="../diagrams/quickStyle33.xml"/><Relationship Id="rId10" Type="http://schemas.openxmlformats.org/officeDocument/2006/relationships/diagramQuickStyle" Target="../diagrams/quickStyle34.xml"/><Relationship Id="rId4" Type="http://schemas.openxmlformats.org/officeDocument/2006/relationships/diagramLayout" Target="../diagrams/layout33.xml"/><Relationship Id="rId9" Type="http://schemas.openxmlformats.org/officeDocument/2006/relationships/diagramLayout" Target="../diagrams/layout34.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36.xml"/><Relationship Id="rId3" Type="http://schemas.openxmlformats.org/officeDocument/2006/relationships/diagramLayout" Target="../diagrams/layout35.xml"/><Relationship Id="rId7" Type="http://schemas.openxmlformats.org/officeDocument/2006/relationships/diagramData" Target="../diagrams/data36.xml"/><Relationship Id="rId2" Type="http://schemas.openxmlformats.org/officeDocument/2006/relationships/diagramData" Target="../diagrams/data35.xml"/><Relationship Id="rId1" Type="http://schemas.openxmlformats.org/officeDocument/2006/relationships/slideLayout" Target="../slideLayouts/slideLayout10.xml"/><Relationship Id="rId6" Type="http://schemas.microsoft.com/office/2007/relationships/diagramDrawing" Target="../diagrams/drawing35.xml"/><Relationship Id="rId11" Type="http://schemas.microsoft.com/office/2007/relationships/diagramDrawing" Target="../diagrams/drawing36.xml"/><Relationship Id="rId5" Type="http://schemas.openxmlformats.org/officeDocument/2006/relationships/diagramColors" Target="../diagrams/colors35.xml"/><Relationship Id="rId10" Type="http://schemas.openxmlformats.org/officeDocument/2006/relationships/diagramColors" Target="../diagrams/colors36.xml"/><Relationship Id="rId4" Type="http://schemas.openxmlformats.org/officeDocument/2006/relationships/diagramQuickStyle" Target="../diagrams/quickStyle35.xml"/><Relationship Id="rId9" Type="http://schemas.openxmlformats.org/officeDocument/2006/relationships/diagramQuickStyle" Target="../diagrams/quickStyle3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0.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hyperlink" Target="https://www.govinfo.gov/content/pkg/PLAW-113publ128/pdf/PLAW-113publ128.pdf" TargetMode="External"/><Relationship Id="rId7" Type="http://schemas.openxmlformats.org/officeDocument/2006/relationships/image" Target="../media/image17.png"/><Relationship Id="rId2" Type="http://schemas.openxmlformats.org/officeDocument/2006/relationships/hyperlink" Target="https://www.dol.gov/agencies/eta/wioa/regulations" TargetMode="External"/><Relationship Id="rId1" Type="http://schemas.openxmlformats.org/officeDocument/2006/relationships/slideLayout" Target="../slideLayouts/slideLayout10.xml"/><Relationship Id="rId6" Type="http://schemas.openxmlformats.org/officeDocument/2006/relationships/hyperlink" Target="https://wdr.doleta.gov/directives/corr_doc.cfm?DOCN=3430" TargetMode="External"/><Relationship Id="rId5" Type="http://schemas.openxmlformats.org/officeDocument/2006/relationships/hyperlink" Target="https://wdr.doleta.gov/directives/corr_doc.cfm?docn=7611" TargetMode="External"/><Relationship Id="rId4" Type="http://schemas.openxmlformats.org/officeDocument/2006/relationships/hyperlink" Target="https://wdr.doleta.gov/directives/corr_doc.cfm?DOCN=3255"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dol.gov/agencies/eta/performance/performance-indicators" TargetMode="External"/><Relationship Id="rId7" Type="http://schemas.openxmlformats.org/officeDocument/2006/relationships/hyperlink" Target="https://apps.illinoisworknet.com/WIOAPolicy/Policy/Home" TargetMode="External"/><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hyperlink" Target="https://performancereporting.workforcegps.org/" TargetMode="External"/><Relationship Id="rId5" Type="http://schemas.openxmlformats.org/officeDocument/2006/relationships/hyperlink" Target="https://ion.workforcegps.org/resources/2017/11/15/16/32/Performance-Accountability-Guidance" TargetMode="External"/><Relationship Id="rId4" Type="http://schemas.openxmlformats.org/officeDocument/2006/relationships/hyperlink" Target="https://www.workforcegps.or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0" y="1445932"/>
            <a:ext cx="5629154" cy="2387600"/>
          </a:xfrm>
        </p:spPr>
        <p:txBody>
          <a:bodyPr>
            <a:noAutofit/>
          </a:bodyPr>
          <a:lstStyle/>
          <a:p>
            <a:pPr algn="r"/>
            <a:r>
              <a:rPr lang="en-US" sz="4000" cap="small" dirty="0"/>
              <a:t>WIOA Performance 101:</a:t>
            </a:r>
            <a:br>
              <a:rPr lang="en-US" sz="4000" cap="small" dirty="0"/>
            </a:br>
            <a:r>
              <a:rPr lang="en-US" sz="4000" cap="small" dirty="0"/>
              <a:t>An Overview of the Primary Indicators of Performance</a:t>
            </a:r>
          </a:p>
        </p:txBody>
      </p:sp>
      <p:sp>
        <p:nvSpPr>
          <p:cNvPr id="3" name="Subtitle 2"/>
          <p:cNvSpPr>
            <a:spLocks noGrp="1"/>
          </p:cNvSpPr>
          <p:nvPr>
            <p:ph type="subTitle" idx="1"/>
          </p:nvPr>
        </p:nvSpPr>
        <p:spPr/>
        <p:txBody>
          <a:bodyPr>
            <a:normAutofit fontScale="92500" lnSpcReduction="20000"/>
          </a:bodyPr>
          <a:lstStyle/>
          <a:p>
            <a:pPr algn="r"/>
            <a:endParaRPr lang="en-US" dirty="0"/>
          </a:p>
          <a:p>
            <a:pPr algn="r"/>
            <a:r>
              <a:rPr lang="en-US" dirty="0">
                <a:solidFill>
                  <a:srgbClr val="172169"/>
                </a:solidFill>
              </a:rPr>
              <a:t>August 18, 2026</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93" y="334209"/>
            <a:ext cx="2690037" cy="1481151"/>
          </a:xfrm>
          <a:prstGeom prst="rect">
            <a:avLst/>
          </a:prstGeom>
        </p:spPr>
      </p:pic>
      <p:sp>
        <p:nvSpPr>
          <p:cNvPr id="6" name="Title 1"/>
          <p:cNvSpPr txBox="1">
            <a:spLocks/>
          </p:cNvSpPr>
          <p:nvPr/>
        </p:nvSpPr>
        <p:spPr>
          <a:xfrm>
            <a:off x="405113" y="5042642"/>
            <a:ext cx="11307501" cy="1623972"/>
          </a:xfrm>
          <a:prstGeom prst="rect">
            <a:avLst/>
          </a:prstGeom>
        </p:spPr>
        <p:txBody>
          <a:bodyPr vert="horz" lIns="91440" tIns="45720" rIns="91440" bIns="45720" numCol="2" rtlCol="0" anchor="b">
            <a:normAutofit/>
          </a:bodyPr>
          <a:lstStyle>
            <a:lvl1pPr algn="l" defTabSz="914400" rtl="0" eaLnBrk="1" latinLnBrk="0" hangingPunct="1">
              <a:lnSpc>
                <a:spcPct val="90000"/>
              </a:lnSpc>
              <a:spcBef>
                <a:spcPct val="0"/>
              </a:spcBef>
              <a:buNone/>
              <a:defRPr sz="6000" b="1" kern="1200">
                <a:solidFill>
                  <a:srgbClr val="172169"/>
                </a:solidFill>
                <a:latin typeface="+mj-lt"/>
                <a:ea typeface="+mj-ea"/>
                <a:cs typeface="+mj-cs"/>
              </a:defRPr>
            </a:lvl1pPr>
          </a:lstStyle>
          <a:p>
            <a:endParaRPr lang="en-US" sz="3200" i="1" dirty="0">
              <a:solidFill>
                <a:prstClr val="white"/>
              </a:solidFill>
            </a:endParaRPr>
          </a:p>
        </p:txBody>
      </p:sp>
    </p:spTree>
    <p:extLst>
      <p:ext uri="{BB962C8B-B14F-4D97-AF65-F5344CB8AC3E}">
        <p14:creationId xmlns:p14="http://schemas.microsoft.com/office/powerpoint/2010/main" val="339379074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graphicFrame>
        <p:nvGraphicFramePr>
          <p:cNvPr id="6" name="Content Placeholder 4">
            <a:extLst>
              <a:ext uri="{FF2B5EF4-FFF2-40B4-BE49-F238E27FC236}">
                <a16:creationId xmlns:a16="http://schemas.microsoft.com/office/drawing/2014/main" id="{050DEDC7-EBF3-42EB-B8B9-F847F7E297B9}"/>
              </a:ext>
            </a:extLst>
          </p:cNvPr>
          <p:cNvGraphicFramePr>
            <a:graphicFrameLocks/>
          </p:cNvGraphicFramePr>
          <p:nvPr>
            <p:extLst>
              <p:ext uri="{D42A27DB-BD31-4B8C-83A1-F6EECF244321}">
                <p14:modId xmlns:p14="http://schemas.microsoft.com/office/powerpoint/2010/main" val="2998527583"/>
              </p:ext>
            </p:extLst>
          </p:nvPr>
        </p:nvGraphicFramePr>
        <p:xfrm>
          <a:off x="894080" y="1656080"/>
          <a:ext cx="10403840" cy="470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10</a:t>
            </a:fld>
            <a:endParaRPr lang="en-US"/>
          </a:p>
        </p:txBody>
      </p:sp>
    </p:spTree>
    <p:extLst>
      <p:ext uri="{BB962C8B-B14F-4D97-AF65-F5344CB8AC3E}">
        <p14:creationId xmlns:p14="http://schemas.microsoft.com/office/powerpoint/2010/main" val="1126073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11</a:t>
            </a:fld>
            <a:endParaRPr lang="en-US"/>
          </a:p>
        </p:txBody>
      </p:sp>
      <p:grpSp>
        <p:nvGrpSpPr>
          <p:cNvPr id="14" name="Group 13">
            <a:extLst>
              <a:ext uri="{FF2B5EF4-FFF2-40B4-BE49-F238E27FC236}">
                <a16:creationId xmlns:a16="http://schemas.microsoft.com/office/drawing/2014/main" id="{3F4CE49F-2B43-4876-8222-30D198C547BD}"/>
              </a:ext>
            </a:extLst>
          </p:cNvPr>
          <p:cNvGrpSpPr/>
          <p:nvPr/>
        </p:nvGrpSpPr>
        <p:grpSpPr>
          <a:xfrm>
            <a:off x="914400" y="2286000"/>
            <a:ext cx="2743200" cy="2743200"/>
            <a:chOff x="3273288" y="930617"/>
            <a:chExt cx="1324225" cy="1324225"/>
          </a:xfrm>
        </p:grpSpPr>
        <p:sp>
          <p:nvSpPr>
            <p:cNvPr id="15" name="Oval 14">
              <a:extLst>
                <a:ext uri="{FF2B5EF4-FFF2-40B4-BE49-F238E27FC236}">
                  <a16:creationId xmlns:a16="http://schemas.microsoft.com/office/drawing/2014/main" id="{6F81A0D9-DFA7-4D3B-B3EF-2A7EB6478982}"/>
                </a:ext>
              </a:extLst>
            </p:cNvPr>
            <p:cNvSpPr/>
            <p:nvPr/>
          </p:nvSpPr>
          <p:spPr>
            <a:xfrm>
              <a:off x="3273288" y="930617"/>
              <a:ext cx="1324225" cy="1324225"/>
            </a:xfrm>
            <a:prstGeom prst="ellipse">
              <a:avLst/>
            </a:prstGeom>
            <a:ln w="28575">
              <a:solidFill>
                <a:schemeClr val="accent2"/>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6" name="Oval 4">
              <a:extLst>
                <a:ext uri="{FF2B5EF4-FFF2-40B4-BE49-F238E27FC236}">
                  <a16:creationId xmlns:a16="http://schemas.microsoft.com/office/drawing/2014/main" id="{3D0DAAB7-8331-4EB4-9470-A9CAB61005C9}"/>
                </a:ext>
              </a:extLst>
            </p:cNvPr>
            <p:cNvSpPr txBox="1"/>
            <p:nvPr/>
          </p:nvSpPr>
          <p:spPr>
            <a:xfrm>
              <a:off x="3467216" y="1124545"/>
              <a:ext cx="936369" cy="9363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2800" kern="1200" dirty="0"/>
                <a:t>Median Earnings</a:t>
              </a:r>
            </a:p>
            <a:p>
              <a:pPr lvl="0" algn="ctr" defTabSz="577850">
                <a:lnSpc>
                  <a:spcPct val="90000"/>
                </a:lnSpc>
                <a:spcBef>
                  <a:spcPct val="0"/>
                </a:spcBef>
                <a:spcAft>
                  <a:spcPct val="35000"/>
                </a:spcAft>
              </a:pPr>
              <a:r>
                <a:rPr lang="en-US" sz="2800" kern="1200" dirty="0">
                  <a:solidFill>
                    <a:schemeClr val="bg1"/>
                  </a:solidFill>
                </a:rPr>
                <a:t>2</a:t>
              </a:r>
              <a:r>
                <a:rPr lang="en-US" sz="2800" kern="1200" baseline="30000" dirty="0">
                  <a:solidFill>
                    <a:schemeClr val="bg1"/>
                  </a:solidFill>
                </a:rPr>
                <a:t>nd</a:t>
              </a:r>
              <a:r>
                <a:rPr lang="en-US" sz="2800" kern="1200" dirty="0">
                  <a:solidFill>
                    <a:schemeClr val="bg1"/>
                  </a:solidFill>
                </a:rPr>
                <a:t> </a:t>
              </a:r>
              <a:r>
                <a:rPr lang="en-US" sz="2800" kern="1200" dirty="0"/>
                <a:t>Quarter After Exit</a:t>
              </a:r>
            </a:p>
          </p:txBody>
        </p:sp>
      </p:grpSp>
      <p:sp>
        <p:nvSpPr>
          <p:cNvPr id="18" name="Rectangle 17">
            <a:extLst>
              <a:ext uri="{FF2B5EF4-FFF2-40B4-BE49-F238E27FC236}">
                <a16:creationId xmlns:a16="http://schemas.microsoft.com/office/drawing/2014/main" id="{FD206364-D75B-45E2-A45B-221D3D044E45}"/>
              </a:ext>
            </a:extLst>
          </p:cNvPr>
          <p:cNvSpPr/>
          <p:nvPr/>
        </p:nvSpPr>
        <p:spPr>
          <a:xfrm>
            <a:off x="4114800" y="1645920"/>
            <a:ext cx="7315200" cy="2677656"/>
          </a:xfrm>
          <a:prstGeom prst="rect">
            <a:avLst/>
          </a:prstGeom>
        </p:spPr>
        <p:txBody>
          <a:bodyPr wrap="square">
            <a:spAutoFit/>
          </a:bodyPr>
          <a:lstStyle/>
          <a:p>
            <a:pPr marL="342900" indent="-342900">
              <a:spcAft>
                <a:spcPts val="1200"/>
              </a:spcAft>
              <a:buFont typeface="Arial" panose="020B0604020202020204" pitchFamily="34" charset="0"/>
              <a:buChar char="•"/>
            </a:pPr>
            <a:r>
              <a:rPr lang="en-US" sz="2800" dirty="0">
                <a:solidFill>
                  <a:schemeClr val="accent2">
                    <a:lumMod val="50000"/>
                  </a:schemeClr>
                </a:solidFill>
              </a:rPr>
              <a:t>The median earnings of participants who are in unsubsidized employment during the second quarter after exit from the program, as identified by direct UI wage record match, Federal or military employment records, or supplemental wage information.</a:t>
            </a:r>
          </a:p>
        </p:txBody>
      </p:sp>
    </p:spTree>
    <p:extLst>
      <p:ext uri="{BB962C8B-B14F-4D97-AF65-F5344CB8AC3E}">
        <p14:creationId xmlns:p14="http://schemas.microsoft.com/office/powerpoint/2010/main" val="1781367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886262951"/>
              </p:ext>
            </p:extLst>
          </p:nvPr>
        </p:nvGraphicFramePr>
        <p:xfrm>
          <a:off x="3873356" y="1797978"/>
          <a:ext cx="8013844" cy="4378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a16="http://schemas.microsoft.com/office/drawing/2014/main" id="{D00B8671-3923-4841-BE2C-5D4B090EE854}"/>
              </a:ext>
            </a:extLst>
          </p:cNvPr>
          <p:cNvGraphicFramePr>
            <a:graphicFrameLocks noChangeAspect="1"/>
          </p:cNvGraphicFramePr>
          <p:nvPr>
            <p:extLst>
              <p:ext uri="{D42A27DB-BD31-4B8C-83A1-F6EECF244321}">
                <p14:modId xmlns:p14="http://schemas.microsoft.com/office/powerpoint/2010/main" val="3606319522"/>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a:extLst>
              <a:ext uri="{FF2B5EF4-FFF2-40B4-BE49-F238E27FC236}">
                <a16:creationId xmlns:a16="http://schemas.microsoft.com/office/drawing/2014/main" id="{81700F3F-019E-438B-B377-E45CCFD8FDBB}"/>
              </a:ext>
            </a:extLst>
          </p:cNvPr>
          <p:cNvSpPr/>
          <p:nvPr/>
        </p:nvSpPr>
        <p:spPr>
          <a:xfrm>
            <a:off x="4200603" y="4976634"/>
            <a:ext cx="7076997" cy="1200329"/>
          </a:xfrm>
          <a:prstGeom prst="rect">
            <a:avLst/>
          </a:prstGeom>
        </p:spPr>
        <p:txBody>
          <a:bodyPr wrap="square">
            <a:spAutoFit/>
          </a:bodyPr>
          <a:lstStyle/>
          <a:p>
            <a:pPr algn="ctr"/>
            <a:r>
              <a:rPr lang="en-US" b="1" dirty="0">
                <a:solidFill>
                  <a:srgbClr val="893700"/>
                </a:solidFill>
              </a:rPr>
              <a:t>$12,500   $13,400   $16,300   $18,500    $18,600    $25,700   $32,500</a:t>
            </a:r>
          </a:p>
          <a:p>
            <a:pPr algn="ctr"/>
            <a:endParaRPr lang="en-US" b="1" dirty="0">
              <a:solidFill>
                <a:srgbClr val="893700"/>
              </a:solidFill>
            </a:endParaRPr>
          </a:p>
          <a:p>
            <a:pPr algn="ctr"/>
            <a:endParaRPr lang="en-US" b="1" dirty="0">
              <a:solidFill>
                <a:srgbClr val="893700"/>
              </a:solidFill>
            </a:endParaRPr>
          </a:p>
          <a:p>
            <a:pPr algn="ctr"/>
            <a:r>
              <a:rPr lang="en-US" b="1" dirty="0">
                <a:solidFill>
                  <a:srgbClr val="893700"/>
                </a:solidFill>
              </a:rPr>
              <a:t>Middle Number</a:t>
            </a:r>
          </a:p>
        </p:txBody>
      </p:sp>
      <p:cxnSp>
        <p:nvCxnSpPr>
          <p:cNvPr id="8" name="Straight Arrow Connector 7">
            <a:extLst>
              <a:ext uri="{FF2B5EF4-FFF2-40B4-BE49-F238E27FC236}">
                <a16:creationId xmlns:a16="http://schemas.microsoft.com/office/drawing/2014/main" id="{AF34D0E1-4FAF-4495-84B0-B9044A8827E9}"/>
              </a:ext>
            </a:extLst>
          </p:cNvPr>
          <p:cNvCxnSpPr>
            <a:cxnSpLocks/>
          </p:cNvCxnSpPr>
          <p:nvPr/>
        </p:nvCxnSpPr>
        <p:spPr>
          <a:xfrm flipV="1">
            <a:off x="7728858" y="5290458"/>
            <a:ext cx="0" cy="51162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045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3059356291"/>
              </p:ext>
            </p:extLst>
          </p:nvPr>
        </p:nvGraphicFramePr>
        <p:xfrm>
          <a:off x="3873356" y="1797978"/>
          <a:ext cx="8013844" cy="4378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a:extLst>
              <a:ext uri="{FF2B5EF4-FFF2-40B4-BE49-F238E27FC236}">
                <a16:creationId xmlns:a16="http://schemas.microsoft.com/office/drawing/2014/main" id="{D00B8671-3923-4841-BE2C-5D4B090EE854}"/>
              </a:ext>
            </a:extLst>
          </p:cNvPr>
          <p:cNvGraphicFramePr>
            <a:graphicFrameLocks noChangeAspect="1"/>
          </p:cNvGraphicFramePr>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40515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graphicFrame>
        <p:nvGraphicFramePr>
          <p:cNvPr id="6" name="Content Placeholder 4">
            <a:extLst>
              <a:ext uri="{FF2B5EF4-FFF2-40B4-BE49-F238E27FC236}">
                <a16:creationId xmlns:a16="http://schemas.microsoft.com/office/drawing/2014/main" id="{050DEDC7-EBF3-42EB-B8B9-F847F7E297B9}"/>
              </a:ext>
            </a:extLst>
          </p:cNvPr>
          <p:cNvGraphicFramePr>
            <a:graphicFrameLocks/>
          </p:cNvGraphicFramePr>
          <p:nvPr>
            <p:extLst>
              <p:ext uri="{D42A27DB-BD31-4B8C-83A1-F6EECF244321}">
                <p14:modId xmlns:p14="http://schemas.microsoft.com/office/powerpoint/2010/main" val="2795070398"/>
              </p:ext>
            </p:extLst>
          </p:nvPr>
        </p:nvGraphicFramePr>
        <p:xfrm>
          <a:off x="894080" y="1656080"/>
          <a:ext cx="10403840" cy="470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14</a:t>
            </a:fld>
            <a:endParaRPr lang="en-US"/>
          </a:p>
        </p:txBody>
      </p:sp>
    </p:spTree>
    <p:extLst>
      <p:ext uri="{BB962C8B-B14F-4D97-AF65-F5344CB8AC3E}">
        <p14:creationId xmlns:p14="http://schemas.microsoft.com/office/powerpoint/2010/main" val="1229762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B05CD0-C2CF-4C04-963D-2E21DEA8F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29000" y="5029200"/>
            <a:ext cx="1097280" cy="1097280"/>
          </a:xfrm>
          <a:prstGeom prst="rect">
            <a:avLst/>
          </a:prstGeom>
        </p:spPr>
      </p:pic>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15</a:t>
            </a:fld>
            <a:endParaRPr lang="en-US"/>
          </a:p>
        </p:txBody>
      </p:sp>
      <p:sp>
        <p:nvSpPr>
          <p:cNvPr id="4" name="Rectangle 3">
            <a:extLst>
              <a:ext uri="{FF2B5EF4-FFF2-40B4-BE49-F238E27FC236}">
                <a16:creationId xmlns:a16="http://schemas.microsoft.com/office/drawing/2014/main" id="{C7E2955F-CA1D-41FE-8183-78AC53BC2623}"/>
              </a:ext>
            </a:extLst>
          </p:cNvPr>
          <p:cNvSpPr/>
          <p:nvPr/>
        </p:nvSpPr>
        <p:spPr>
          <a:xfrm>
            <a:off x="4114800" y="1645920"/>
            <a:ext cx="7315200" cy="4708981"/>
          </a:xfrm>
          <a:prstGeom prst="rect">
            <a:avLst/>
          </a:prstGeom>
        </p:spPr>
        <p:txBody>
          <a:bodyPr wrap="square">
            <a:spAutoFit/>
          </a:bodyPr>
          <a:lstStyle/>
          <a:p>
            <a:pPr marL="342900" indent="-342900">
              <a:spcAft>
                <a:spcPts val="1200"/>
              </a:spcAft>
              <a:buFont typeface="Arial" panose="020B0604020202020204" pitchFamily="34" charset="0"/>
              <a:buChar char="•"/>
            </a:pPr>
            <a:r>
              <a:rPr lang="en-US" sz="2800" dirty="0">
                <a:solidFill>
                  <a:schemeClr val="accent2">
                    <a:lumMod val="50000"/>
                  </a:schemeClr>
                </a:solidFill>
              </a:rPr>
              <a:t>Percentage of participants enrolled in education or   training program who attain a recognized postsecondary credential or secondary school diploma during participation or within 1 year after program exit. </a:t>
            </a:r>
          </a:p>
          <a:p>
            <a:pPr marL="914400" lvl="1" indent="-457200">
              <a:spcAft>
                <a:spcPts val="1200"/>
              </a:spcAft>
              <a:buFont typeface="Wingdings" panose="05000000000000000000" pitchFamily="2" charset="2"/>
              <a:buChar char="ü"/>
            </a:pPr>
            <a:r>
              <a:rPr lang="en-US" sz="2800" dirty="0">
                <a:solidFill>
                  <a:schemeClr val="accent2">
                    <a:lumMod val="50000"/>
                  </a:schemeClr>
                </a:solidFill>
              </a:rPr>
              <a:t>Only includes those who received training or education (excluding OJT or Customized Training) in denominator. </a:t>
            </a:r>
          </a:p>
          <a:p>
            <a:pPr marL="914400" lvl="1" indent="-457200">
              <a:spcAft>
                <a:spcPts val="1200"/>
              </a:spcAft>
              <a:buFont typeface="Wingdings" panose="05000000000000000000" pitchFamily="2" charset="2"/>
              <a:buChar char="ü"/>
            </a:pPr>
            <a:r>
              <a:rPr lang="en-US" sz="2800" dirty="0">
                <a:solidFill>
                  <a:schemeClr val="accent2">
                    <a:lumMod val="50000"/>
                  </a:schemeClr>
                </a:solidFill>
              </a:rPr>
              <a:t>ALL In School Youth are included in the measure.</a:t>
            </a:r>
          </a:p>
        </p:txBody>
      </p:sp>
      <p:grpSp>
        <p:nvGrpSpPr>
          <p:cNvPr id="9" name="Group 8">
            <a:extLst>
              <a:ext uri="{FF2B5EF4-FFF2-40B4-BE49-F238E27FC236}">
                <a16:creationId xmlns:a16="http://schemas.microsoft.com/office/drawing/2014/main" id="{F56FBAAE-C138-452E-8000-912B75A0E8D3}"/>
              </a:ext>
            </a:extLst>
          </p:cNvPr>
          <p:cNvGrpSpPr/>
          <p:nvPr/>
        </p:nvGrpSpPr>
        <p:grpSpPr>
          <a:xfrm>
            <a:off x="914400" y="2286000"/>
            <a:ext cx="2743200" cy="2743200"/>
            <a:chOff x="3273288" y="930617"/>
            <a:chExt cx="1324225" cy="1324225"/>
          </a:xfrm>
        </p:grpSpPr>
        <p:sp>
          <p:nvSpPr>
            <p:cNvPr id="11" name="Oval 10">
              <a:extLst>
                <a:ext uri="{FF2B5EF4-FFF2-40B4-BE49-F238E27FC236}">
                  <a16:creationId xmlns:a16="http://schemas.microsoft.com/office/drawing/2014/main" id="{84FD0F30-5F86-4276-B787-DF107FFD29D3}"/>
                </a:ext>
              </a:extLst>
            </p:cNvPr>
            <p:cNvSpPr/>
            <p:nvPr/>
          </p:nvSpPr>
          <p:spPr>
            <a:xfrm>
              <a:off x="3273288" y="930617"/>
              <a:ext cx="1324225" cy="1324225"/>
            </a:xfrm>
            <a:prstGeom prst="ellipse">
              <a:avLst/>
            </a:prstGeom>
            <a:ln w="28575">
              <a:solidFill>
                <a:schemeClr val="accent2"/>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5" name="Oval 4">
              <a:extLst>
                <a:ext uri="{FF2B5EF4-FFF2-40B4-BE49-F238E27FC236}">
                  <a16:creationId xmlns:a16="http://schemas.microsoft.com/office/drawing/2014/main" id="{A55A399D-5861-4C49-8326-E0EAF171FBB1}"/>
                </a:ext>
              </a:extLst>
            </p:cNvPr>
            <p:cNvSpPr txBox="1"/>
            <p:nvPr/>
          </p:nvSpPr>
          <p:spPr>
            <a:xfrm>
              <a:off x="3467216" y="1124545"/>
              <a:ext cx="936369" cy="9363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2800" dirty="0"/>
                <a:t>Cr</a:t>
              </a:r>
              <a:r>
                <a:rPr lang="en-US" sz="2800" kern="1200" dirty="0"/>
                <a:t>edential Attainment</a:t>
              </a:r>
            </a:p>
          </p:txBody>
        </p:sp>
      </p:grpSp>
    </p:spTree>
    <p:extLst>
      <p:ext uri="{BB962C8B-B14F-4D97-AF65-F5344CB8AC3E}">
        <p14:creationId xmlns:p14="http://schemas.microsoft.com/office/powerpoint/2010/main" val="1736047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3026157924"/>
              </p:ext>
            </p:extLst>
          </p:nvPr>
        </p:nvGraphicFramePr>
        <p:xfrm>
          <a:off x="3873356" y="1797978"/>
          <a:ext cx="8013844" cy="4657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4">
            <a:extLst>
              <a:ext uri="{FF2B5EF4-FFF2-40B4-BE49-F238E27FC236}">
                <a16:creationId xmlns:a16="http://schemas.microsoft.com/office/drawing/2014/main" id="{6ADED2A1-631A-4DD8-9192-C7C72445012F}"/>
              </a:ext>
            </a:extLst>
          </p:cNvPr>
          <p:cNvGraphicFramePr>
            <a:graphicFrameLocks noChangeAspect="1"/>
          </p:cNvGraphicFramePr>
          <p:nvPr>
            <p:extLst>
              <p:ext uri="{D42A27DB-BD31-4B8C-83A1-F6EECF244321}">
                <p14:modId xmlns:p14="http://schemas.microsoft.com/office/powerpoint/2010/main" val="1463683567"/>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44961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1714280742"/>
              </p:ext>
            </p:extLst>
          </p:nvPr>
        </p:nvGraphicFramePr>
        <p:xfrm>
          <a:off x="3873356" y="1797978"/>
          <a:ext cx="8013844" cy="4657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4">
            <a:extLst>
              <a:ext uri="{FF2B5EF4-FFF2-40B4-BE49-F238E27FC236}">
                <a16:creationId xmlns:a16="http://schemas.microsoft.com/office/drawing/2014/main" id="{6ADED2A1-631A-4DD8-9192-C7C72445012F}"/>
              </a:ext>
            </a:extLst>
          </p:cNvPr>
          <p:cNvGraphicFramePr>
            <a:graphicFrameLocks noChangeAspect="1"/>
          </p:cNvGraphicFramePr>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68698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18</a:t>
            </a:fld>
            <a:endParaRPr lang="en-US"/>
          </a:p>
        </p:txBody>
      </p:sp>
      <p:sp>
        <p:nvSpPr>
          <p:cNvPr id="11" name="Title 1">
            <a:extLst>
              <a:ext uri="{FF2B5EF4-FFF2-40B4-BE49-F238E27FC236}">
                <a16:creationId xmlns:a16="http://schemas.microsoft.com/office/drawing/2014/main" id="{1D2BFB3F-6B42-4D95-B547-8F62B40AA867}"/>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sp>
        <p:nvSpPr>
          <p:cNvPr id="14" name="Rectangle 13">
            <a:extLst>
              <a:ext uri="{FF2B5EF4-FFF2-40B4-BE49-F238E27FC236}">
                <a16:creationId xmlns:a16="http://schemas.microsoft.com/office/drawing/2014/main" id="{42517702-E92E-477C-A325-7E21260F7F8B}"/>
              </a:ext>
            </a:extLst>
          </p:cNvPr>
          <p:cNvSpPr/>
          <p:nvPr/>
        </p:nvSpPr>
        <p:spPr>
          <a:xfrm>
            <a:off x="4114800" y="1645920"/>
            <a:ext cx="7315200" cy="4431983"/>
          </a:xfrm>
          <a:prstGeom prst="rect">
            <a:avLst/>
          </a:prstGeom>
        </p:spPr>
        <p:txBody>
          <a:bodyPr wrap="square">
            <a:spAutoFit/>
          </a:bodyPr>
          <a:lstStyle/>
          <a:p>
            <a:pPr marL="342900" indent="-342900">
              <a:spcAft>
                <a:spcPts val="1200"/>
              </a:spcAft>
              <a:buFont typeface="Arial" panose="020B0604020202020204" pitchFamily="34" charset="0"/>
              <a:buChar char="•"/>
            </a:pPr>
            <a:r>
              <a:rPr lang="en-US" sz="2800" dirty="0">
                <a:solidFill>
                  <a:schemeClr val="accent2">
                    <a:lumMod val="50000"/>
                  </a:schemeClr>
                </a:solidFill>
              </a:rPr>
              <a:t>“Special Rule” related to Secondary School Diploma</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Participants who obtain a secondary school diploma or its recognized equivalent must also meet an additional condition before they are counted as a successful outcome (positive) and included in the numerator of the credential attainment indicator. These participants must be employed or enrolled in an education or training program leading to a recognized postsecondary credential within one year following exit.  </a:t>
            </a:r>
          </a:p>
        </p:txBody>
      </p:sp>
      <p:grpSp>
        <p:nvGrpSpPr>
          <p:cNvPr id="15" name="Group 14">
            <a:extLst>
              <a:ext uri="{FF2B5EF4-FFF2-40B4-BE49-F238E27FC236}">
                <a16:creationId xmlns:a16="http://schemas.microsoft.com/office/drawing/2014/main" id="{2B4DB0FA-9FEC-48D6-86FD-A812775E2F3E}"/>
              </a:ext>
            </a:extLst>
          </p:cNvPr>
          <p:cNvGrpSpPr/>
          <p:nvPr/>
        </p:nvGrpSpPr>
        <p:grpSpPr>
          <a:xfrm>
            <a:off x="914400" y="2286000"/>
            <a:ext cx="2743200" cy="2743200"/>
            <a:chOff x="3273288" y="930617"/>
            <a:chExt cx="1324225" cy="1324225"/>
          </a:xfrm>
        </p:grpSpPr>
        <p:sp>
          <p:nvSpPr>
            <p:cNvPr id="16" name="Oval 15">
              <a:extLst>
                <a:ext uri="{FF2B5EF4-FFF2-40B4-BE49-F238E27FC236}">
                  <a16:creationId xmlns:a16="http://schemas.microsoft.com/office/drawing/2014/main" id="{363EDE5A-4539-4CD1-A645-916BC725A54C}"/>
                </a:ext>
              </a:extLst>
            </p:cNvPr>
            <p:cNvSpPr/>
            <p:nvPr/>
          </p:nvSpPr>
          <p:spPr>
            <a:xfrm>
              <a:off x="3273288" y="930617"/>
              <a:ext cx="1324225" cy="1324225"/>
            </a:xfrm>
            <a:prstGeom prst="ellipse">
              <a:avLst/>
            </a:prstGeom>
            <a:ln w="28575">
              <a:solidFill>
                <a:schemeClr val="accent2"/>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7" name="Oval 4">
              <a:extLst>
                <a:ext uri="{FF2B5EF4-FFF2-40B4-BE49-F238E27FC236}">
                  <a16:creationId xmlns:a16="http://schemas.microsoft.com/office/drawing/2014/main" id="{DB779D06-F525-4AB2-9012-31B5AC65AF1D}"/>
                </a:ext>
              </a:extLst>
            </p:cNvPr>
            <p:cNvSpPr txBox="1"/>
            <p:nvPr/>
          </p:nvSpPr>
          <p:spPr>
            <a:xfrm>
              <a:off x="3467216" y="1124545"/>
              <a:ext cx="936369" cy="9363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2800" kern="1200" dirty="0"/>
                <a:t>“Special Rule” Credential Attainment</a:t>
              </a:r>
            </a:p>
          </p:txBody>
        </p:sp>
      </p:grpSp>
      <p:pic>
        <p:nvPicPr>
          <p:cNvPr id="18" name="Picture 17">
            <a:extLst>
              <a:ext uri="{FF2B5EF4-FFF2-40B4-BE49-F238E27FC236}">
                <a16:creationId xmlns:a16="http://schemas.microsoft.com/office/drawing/2014/main" id="{2FFE8B63-00EB-40B5-BC08-44B8B85799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29000" y="4571714"/>
            <a:ext cx="1097280" cy="1097280"/>
          </a:xfrm>
          <a:prstGeom prst="rect">
            <a:avLst/>
          </a:prstGeom>
        </p:spPr>
      </p:pic>
    </p:spTree>
    <p:extLst>
      <p:ext uri="{BB962C8B-B14F-4D97-AF65-F5344CB8AC3E}">
        <p14:creationId xmlns:p14="http://schemas.microsoft.com/office/powerpoint/2010/main" val="3627372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2917865411"/>
              </p:ext>
            </p:extLst>
          </p:nvPr>
        </p:nvGraphicFramePr>
        <p:xfrm>
          <a:off x="3873356" y="1797978"/>
          <a:ext cx="8013844" cy="4657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4">
            <a:extLst>
              <a:ext uri="{FF2B5EF4-FFF2-40B4-BE49-F238E27FC236}">
                <a16:creationId xmlns:a16="http://schemas.microsoft.com/office/drawing/2014/main" id="{6ADED2A1-631A-4DD8-9192-C7C72445012F}"/>
              </a:ext>
            </a:extLst>
          </p:cNvPr>
          <p:cNvGraphicFramePr>
            <a:graphicFrameLocks noChangeAspect="1"/>
          </p:cNvGraphicFramePr>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26812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C4F6A6-DE62-4947-87C9-634999F4730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050973" y="2021787"/>
            <a:ext cx="5536580" cy="3657600"/>
          </a:xfrm>
          <a:prstGeom prst="rect">
            <a:avLst/>
          </a:prstGeom>
        </p:spPr>
      </p:pic>
      <p:sp>
        <p:nvSpPr>
          <p:cNvPr id="2" name="Title 1">
            <a:extLst>
              <a:ext uri="{FF2B5EF4-FFF2-40B4-BE49-F238E27FC236}">
                <a16:creationId xmlns:a16="http://schemas.microsoft.com/office/drawing/2014/main" id="{FC54D1CE-E8F4-452F-8F7C-05C2B67846B7}"/>
              </a:ext>
            </a:extLst>
          </p:cNvPr>
          <p:cNvSpPr>
            <a:spLocks noGrp="1"/>
          </p:cNvSpPr>
          <p:nvPr>
            <p:ph type="title"/>
          </p:nvPr>
        </p:nvSpPr>
        <p:spPr/>
        <p:txBody>
          <a:bodyPr>
            <a:normAutofit fontScale="90000"/>
          </a:bodyPr>
          <a:lstStyle/>
          <a:p>
            <a:r>
              <a:rPr lang="en-US" dirty="0"/>
              <a:t>Today’s Objectives</a:t>
            </a:r>
          </a:p>
        </p:txBody>
      </p:sp>
      <p:sp>
        <p:nvSpPr>
          <p:cNvPr id="3" name="Content Placeholder 2">
            <a:extLst>
              <a:ext uri="{FF2B5EF4-FFF2-40B4-BE49-F238E27FC236}">
                <a16:creationId xmlns:a16="http://schemas.microsoft.com/office/drawing/2014/main" id="{8879F01D-CEE5-41C6-AC3F-C8698AB5BF9D}"/>
              </a:ext>
            </a:extLst>
          </p:cNvPr>
          <p:cNvSpPr>
            <a:spLocks noGrp="1"/>
          </p:cNvSpPr>
          <p:nvPr>
            <p:ph idx="1"/>
          </p:nvPr>
        </p:nvSpPr>
        <p:spPr>
          <a:xfrm>
            <a:off x="838200" y="2118167"/>
            <a:ext cx="6574971" cy="4058796"/>
          </a:xfrm>
        </p:spPr>
        <p:txBody>
          <a:bodyPr vert="horz" lIns="91440" tIns="45720" rIns="91440" bIns="45720" rtlCol="0" anchor="t">
            <a:normAutofit/>
          </a:bodyPr>
          <a:lstStyle/>
          <a:p>
            <a:r>
              <a:rPr lang="en-US" dirty="0"/>
              <a:t>Learn about Performance Accountability</a:t>
            </a:r>
          </a:p>
          <a:p>
            <a:r>
              <a:rPr lang="en-US" dirty="0"/>
              <a:t>Understand Key Definitions Related to Performance</a:t>
            </a:r>
          </a:p>
          <a:p>
            <a:r>
              <a:rPr lang="en-US" dirty="0"/>
              <a:t>Identify Five Indicators of Performance</a:t>
            </a:r>
          </a:p>
          <a:p>
            <a:r>
              <a:rPr lang="en-US" dirty="0"/>
              <a:t>Improve Knowledge of Performance Reporting and Documentation</a:t>
            </a:r>
          </a:p>
          <a:p>
            <a:endParaRPr lang="en-US" dirty="0"/>
          </a:p>
        </p:txBody>
      </p:sp>
      <p:sp>
        <p:nvSpPr>
          <p:cNvPr id="5" name="Slide Number Placeholder 4">
            <a:extLst>
              <a:ext uri="{FF2B5EF4-FFF2-40B4-BE49-F238E27FC236}">
                <a16:creationId xmlns:a16="http://schemas.microsoft.com/office/drawing/2014/main" id="{6790B9E4-5EC7-4743-950C-3D1952EC318C}"/>
              </a:ext>
            </a:extLst>
          </p:cNvPr>
          <p:cNvSpPr>
            <a:spLocks noGrp="1"/>
          </p:cNvSpPr>
          <p:nvPr>
            <p:ph type="sldNum" sz="quarter" idx="12"/>
          </p:nvPr>
        </p:nvSpPr>
        <p:spPr/>
        <p:txBody>
          <a:bodyPr/>
          <a:lstStyle/>
          <a:p>
            <a:fld id="{4C252FB9-B173-B746-BC64-1AB9D36BCBA0}" type="slidenum">
              <a:rPr lang="en-US" smtClean="0"/>
              <a:t>2</a:t>
            </a:fld>
            <a:endParaRPr lang="en-US"/>
          </a:p>
        </p:txBody>
      </p:sp>
    </p:spTree>
    <p:extLst>
      <p:ext uri="{BB962C8B-B14F-4D97-AF65-F5344CB8AC3E}">
        <p14:creationId xmlns:p14="http://schemas.microsoft.com/office/powerpoint/2010/main" val="3564319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2471447229"/>
              </p:ext>
            </p:extLst>
          </p:nvPr>
        </p:nvGraphicFramePr>
        <p:xfrm>
          <a:off x="3873356" y="1797978"/>
          <a:ext cx="8013844" cy="4657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ontent Placeholder 4">
            <a:extLst>
              <a:ext uri="{FF2B5EF4-FFF2-40B4-BE49-F238E27FC236}">
                <a16:creationId xmlns:a16="http://schemas.microsoft.com/office/drawing/2014/main" id="{6ADED2A1-631A-4DD8-9192-C7C72445012F}"/>
              </a:ext>
            </a:extLst>
          </p:cNvPr>
          <p:cNvGraphicFramePr>
            <a:graphicFrameLocks noChangeAspect="1"/>
          </p:cNvGraphicFramePr>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31664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graphicFrame>
        <p:nvGraphicFramePr>
          <p:cNvPr id="6" name="Content Placeholder 4">
            <a:extLst>
              <a:ext uri="{FF2B5EF4-FFF2-40B4-BE49-F238E27FC236}">
                <a16:creationId xmlns:a16="http://schemas.microsoft.com/office/drawing/2014/main" id="{050DEDC7-EBF3-42EB-B8B9-F847F7E297B9}"/>
              </a:ext>
            </a:extLst>
          </p:cNvPr>
          <p:cNvGraphicFramePr>
            <a:graphicFrameLocks/>
          </p:cNvGraphicFramePr>
          <p:nvPr>
            <p:extLst>
              <p:ext uri="{D42A27DB-BD31-4B8C-83A1-F6EECF244321}">
                <p14:modId xmlns:p14="http://schemas.microsoft.com/office/powerpoint/2010/main" val="866162650"/>
              </p:ext>
            </p:extLst>
          </p:nvPr>
        </p:nvGraphicFramePr>
        <p:xfrm>
          <a:off x="894080" y="1656080"/>
          <a:ext cx="10403840" cy="470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21</a:t>
            </a:fld>
            <a:endParaRPr lang="en-US"/>
          </a:p>
        </p:txBody>
      </p:sp>
    </p:spTree>
    <p:extLst>
      <p:ext uri="{BB962C8B-B14F-4D97-AF65-F5344CB8AC3E}">
        <p14:creationId xmlns:p14="http://schemas.microsoft.com/office/powerpoint/2010/main" val="918750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22</a:t>
            </a:fld>
            <a:endParaRPr lang="en-US"/>
          </a:p>
        </p:txBody>
      </p:sp>
      <p:sp>
        <p:nvSpPr>
          <p:cNvPr id="11" name="Title 1">
            <a:extLst>
              <a:ext uri="{FF2B5EF4-FFF2-40B4-BE49-F238E27FC236}">
                <a16:creationId xmlns:a16="http://schemas.microsoft.com/office/drawing/2014/main" id="{1D2BFB3F-6B42-4D95-B547-8F62B40AA867}"/>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sp>
        <p:nvSpPr>
          <p:cNvPr id="14" name="Rectangle 13">
            <a:extLst>
              <a:ext uri="{FF2B5EF4-FFF2-40B4-BE49-F238E27FC236}">
                <a16:creationId xmlns:a16="http://schemas.microsoft.com/office/drawing/2014/main" id="{42517702-E92E-477C-A325-7E21260F7F8B}"/>
              </a:ext>
            </a:extLst>
          </p:cNvPr>
          <p:cNvSpPr/>
          <p:nvPr/>
        </p:nvSpPr>
        <p:spPr>
          <a:xfrm>
            <a:off x="4114800" y="1645920"/>
            <a:ext cx="7315200" cy="4801314"/>
          </a:xfrm>
          <a:prstGeom prst="rect">
            <a:avLst/>
          </a:prstGeom>
        </p:spPr>
        <p:txBody>
          <a:bodyPr wrap="square">
            <a:spAutoFit/>
          </a:bodyPr>
          <a:lstStyle/>
          <a:p>
            <a:pPr marL="342900" indent="-342900">
              <a:spcAft>
                <a:spcPts val="1200"/>
              </a:spcAft>
              <a:buFont typeface="Arial" panose="020B0604020202020204" pitchFamily="34" charset="0"/>
              <a:buChar char="•"/>
            </a:pPr>
            <a:r>
              <a:rPr lang="en-US" sz="2800" dirty="0">
                <a:solidFill>
                  <a:schemeClr val="accent2">
                    <a:lumMod val="50000"/>
                  </a:schemeClr>
                </a:solidFill>
              </a:rPr>
              <a:t>Percentage of program participants who are in an education or training program that leads to a recognized postsecondary credential or employment AND who are achieving measurable skills gains, defined as documented academic, technical, occupational, or other forms of progress, towards such a credential or employment.</a:t>
            </a:r>
          </a:p>
          <a:p>
            <a:pPr marL="914400" lvl="1" indent="-457200">
              <a:spcAft>
                <a:spcPts val="1200"/>
              </a:spcAft>
              <a:buFont typeface="Wingdings" panose="05000000000000000000" pitchFamily="2" charset="2"/>
              <a:buChar char="ü"/>
            </a:pPr>
            <a:r>
              <a:rPr lang="en-US" sz="2400" dirty="0">
                <a:solidFill>
                  <a:schemeClr val="accent2">
                    <a:lumMod val="50000"/>
                  </a:schemeClr>
                </a:solidFill>
              </a:rPr>
              <a:t>Unlike the Credential Attainment measure, Adults and Dislocated workers who are in an OJT or Customized Training ARE included in the measure.</a:t>
            </a:r>
          </a:p>
        </p:txBody>
      </p:sp>
      <p:pic>
        <p:nvPicPr>
          <p:cNvPr id="18" name="Picture 17">
            <a:extLst>
              <a:ext uri="{FF2B5EF4-FFF2-40B4-BE49-F238E27FC236}">
                <a16:creationId xmlns:a16="http://schemas.microsoft.com/office/drawing/2014/main" id="{2FFE8B63-00EB-40B5-BC08-44B8B85799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29000" y="4571714"/>
            <a:ext cx="1097280" cy="1097280"/>
          </a:xfrm>
          <a:prstGeom prst="rect">
            <a:avLst/>
          </a:prstGeom>
        </p:spPr>
      </p:pic>
      <p:grpSp>
        <p:nvGrpSpPr>
          <p:cNvPr id="9" name="Group 8">
            <a:extLst>
              <a:ext uri="{FF2B5EF4-FFF2-40B4-BE49-F238E27FC236}">
                <a16:creationId xmlns:a16="http://schemas.microsoft.com/office/drawing/2014/main" id="{DFC9FDAD-8678-4673-B76A-BA9F6443E286}"/>
              </a:ext>
            </a:extLst>
          </p:cNvPr>
          <p:cNvGrpSpPr/>
          <p:nvPr/>
        </p:nvGrpSpPr>
        <p:grpSpPr>
          <a:xfrm>
            <a:off x="914400" y="2286000"/>
            <a:ext cx="2743200" cy="2743200"/>
            <a:chOff x="3273288" y="930617"/>
            <a:chExt cx="1324225" cy="1324225"/>
          </a:xfrm>
        </p:grpSpPr>
        <p:sp>
          <p:nvSpPr>
            <p:cNvPr id="10" name="Oval 9">
              <a:extLst>
                <a:ext uri="{FF2B5EF4-FFF2-40B4-BE49-F238E27FC236}">
                  <a16:creationId xmlns:a16="http://schemas.microsoft.com/office/drawing/2014/main" id="{750BA934-9314-4B26-AA44-648DE046C56D}"/>
                </a:ext>
              </a:extLst>
            </p:cNvPr>
            <p:cNvSpPr/>
            <p:nvPr/>
          </p:nvSpPr>
          <p:spPr>
            <a:xfrm>
              <a:off x="3273288" y="930617"/>
              <a:ext cx="1324225" cy="1324225"/>
            </a:xfrm>
            <a:prstGeom prst="ellipse">
              <a:avLst/>
            </a:prstGeom>
            <a:ln w="28575">
              <a:solidFill>
                <a:schemeClr val="accent2"/>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2" name="Oval 4">
              <a:extLst>
                <a:ext uri="{FF2B5EF4-FFF2-40B4-BE49-F238E27FC236}">
                  <a16:creationId xmlns:a16="http://schemas.microsoft.com/office/drawing/2014/main" id="{72EEF21C-6CE2-4072-81A5-0E95DDE2DD79}"/>
                </a:ext>
              </a:extLst>
            </p:cNvPr>
            <p:cNvSpPr txBox="1"/>
            <p:nvPr/>
          </p:nvSpPr>
          <p:spPr>
            <a:xfrm>
              <a:off x="3467216" y="1124545"/>
              <a:ext cx="936369" cy="9363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2800" dirty="0"/>
                <a:t>Measurable Skill Gains (MSG)</a:t>
              </a:r>
              <a:endParaRPr lang="en-US" sz="2800" kern="1200" dirty="0"/>
            </a:p>
          </p:txBody>
        </p:sp>
      </p:grpSp>
    </p:spTree>
    <p:extLst>
      <p:ext uri="{BB962C8B-B14F-4D97-AF65-F5344CB8AC3E}">
        <p14:creationId xmlns:p14="http://schemas.microsoft.com/office/powerpoint/2010/main" val="83369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2759115599"/>
              </p:ext>
            </p:extLst>
          </p:nvPr>
        </p:nvGraphicFramePr>
        <p:xfrm>
          <a:off x="4017945" y="1687210"/>
          <a:ext cx="7274103" cy="4559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23</a:t>
            </a:fld>
            <a:endParaRPr lang="en-US"/>
          </a:p>
        </p:txBody>
      </p:sp>
      <p:sp>
        <p:nvSpPr>
          <p:cNvPr id="7" name="Oval 4">
            <a:extLst>
              <a:ext uri="{FF2B5EF4-FFF2-40B4-BE49-F238E27FC236}">
                <a16:creationId xmlns:a16="http://schemas.microsoft.com/office/drawing/2014/main" id="{6E2E7AC0-7171-4AD2-8CAC-9FB304C52915}"/>
              </a:ext>
            </a:extLst>
          </p:cNvPr>
          <p:cNvSpPr txBox="1"/>
          <p:nvPr/>
        </p:nvSpPr>
        <p:spPr>
          <a:xfrm>
            <a:off x="503433" y="1675812"/>
            <a:ext cx="2831497" cy="2937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4000" kern="1200" dirty="0"/>
              <a:t>Median Earnings </a:t>
            </a:r>
          </a:p>
          <a:p>
            <a:pPr lvl="0" algn="ctr" defTabSz="577850">
              <a:lnSpc>
                <a:spcPct val="90000"/>
              </a:lnSpc>
              <a:spcBef>
                <a:spcPct val="0"/>
              </a:spcBef>
              <a:spcAft>
                <a:spcPct val="35000"/>
              </a:spcAft>
            </a:pPr>
            <a:r>
              <a:rPr lang="en-US" sz="2400" kern="1200" dirty="0"/>
              <a:t>2</a:t>
            </a:r>
            <a:r>
              <a:rPr lang="en-US" sz="2400" kern="1200" baseline="30000" dirty="0"/>
              <a:t>nd</a:t>
            </a:r>
            <a:r>
              <a:rPr lang="en-US" sz="2400" kern="1200" dirty="0"/>
              <a:t> Quarter After Exit</a:t>
            </a:r>
          </a:p>
        </p:txBody>
      </p:sp>
      <p:sp>
        <p:nvSpPr>
          <p:cNvPr id="11" name="Title 1">
            <a:extLst>
              <a:ext uri="{FF2B5EF4-FFF2-40B4-BE49-F238E27FC236}">
                <a16:creationId xmlns:a16="http://schemas.microsoft.com/office/drawing/2014/main" id="{84A9C0E5-C0BF-4C62-9D76-BC6C6A022221}"/>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graphicFrame>
        <p:nvGraphicFramePr>
          <p:cNvPr id="15" name="Content Placeholder 4">
            <a:extLst>
              <a:ext uri="{FF2B5EF4-FFF2-40B4-BE49-F238E27FC236}">
                <a16:creationId xmlns:a16="http://schemas.microsoft.com/office/drawing/2014/main" id="{B4DE8ED9-7A72-4449-A867-FEC19377B0D0}"/>
              </a:ext>
            </a:extLst>
          </p:cNvPr>
          <p:cNvGraphicFramePr>
            <a:graphicFrameLocks noChangeAspect="1"/>
          </p:cNvGraphicFramePr>
          <p:nvPr>
            <p:extLst>
              <p:ext uri="{D42A27DB-BD31-4B8C-83A1-F6EECF244321}">
                <p14:modId xmlns:p14="http://schemas.microsoft.com/office/powerpoint/2010/main" val="4002889246"/>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28462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1228280286"/>
              </p:ext>
            </p:extLst>
          </p:nvPr>
        </p:nvGraphicFramePr>
        <p:xfrm>
          <a:off x="4017945" y="1687210"/>
          <a:ext cx="7274103" cy="4559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24</a:t>
            </a:fld>
            <a:endParaRPr lang="en-US"/>
          </a:p>
        </p:txBody>
      </p:sp>
      <p:sp>
        <p:nvSpPr>
          <p:cNvPr id="7" name="Oval 4">
            <a:extLst>
              <a:ext uri="{FF2B5EF4-FFF2-40B4-BE49-F238E27FC236}">
                <a16:creationId xmlns:a16="http://schemas.microsoft.com/office/drawing/2014/main" id="{6E2E7AC0-7171-4AD2-8CAC-9FB304C52915}"/>
              </a:ext>
            </a:extLst>
          </p:cNvPr>
          <p:cNvSpPr txBox="1"/>
          <p:nvPr/>
        </p:nvSpPr>
        <p:spPr>
          <a:xfrm>
            <a:off x="503433" y="1675812"/>
            <a:ext cx="2831497" cy="2937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4000" kern="1200" dirty="0"/>
              <a:t>Median Earnings </a:t>
            </a:r>
          </a:p>
          <a:p>
            <a:pPr lvl="0" algn="ctr" defTabSz="577850">
              <a:lnSpc>
                <a:spcPct val="90000"/>
              </a:lnSpc>
              <a:spcBef>
                <a:spcPct val="0"/>
              </a:spcBef>
              <a:spcAft>
                <a:spcPct val="35000"/>
              </a:spcAft>
            </a:pPr>
            <a:r>
              <a:rPr lang="en-US" sz="2400" kern="1200" dirty="0"/>
              <a:t>2</a:t>
            </a:r>
            <a:r>
              <a:rPr lang="en-US" sz="2400" kern="1200" baseline="30000" dirty="0"/>
              <a:t>nd</a:t>
            </a:r>
            <a:r>
              <a:rPr lang="en-US" sz="2400" kern="1200" dirty="0"/>
              <a:t> Quarter After Exit</a:t>
            </a:r>
          </a:p>
        </p:txBody>
      </p:sp>
      <p:sp>
        <p:nvSpPr>
          <p:cNvPr id="11" name="Title 1">
            <a:extLst>
              <a:ext uri="{FF2B5EF4-FFF2-40B4-BE49-F238E27FC236}">
                <a16:creationId xmlns:a16="http://schemas.microsoft.com/office/drawing/2014/main" id="{AA8C93A5-ED35-416F-ADC9-BF85D9A5FBE8}"/>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graphicFrame>
        <p:nvGraphicFramePr>
          <p:cNvPr id="15" name="Content Placeholder 4">
            <a:extLst>
              <a:ext uri="{FF2B5EF4-FFF2-40B4-BE49-F238E27FC236}">
                <a16:creationId xmlns:a16="http://schemas.microsoft.com/office/drawing/2014/main" id="{70A00D8A-7FF9-4D30-B440-39C3683D63D8}"/>
              </a:ext>
            </a:extLst>
          </p:cNvPr>
          <p:cNvGraphicFramePr>
            <a:graphicFrameLocks noChangeAspect="1"/>
          </p:cNvGraphicFramePr>
          <p:nvPr>
            <p:extLst>
              <p:ext uri="{D42A27DB-BD31-4B8C-83A1-F6EECF244321}">
                <p14:modId xmlns:p14="http://schemas.microsoft.com/office/powerpoint/2010/main" val="1983871357"/>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88110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746912915"/>
              </p:ext>
            </p:extLst>
          </p:nvPr>
        </p:nvGraphicFramePr>
        <p:xfrm>
          <a:off x="3657601" y="1675812"/>
          <a:ext cx="7634448" cy="4571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25</a:t>
            </a:fld>
            <a:endParaRPr lang="en-US"/>
          </a:p>
        </p:txBody>
      </p:sp>
      <p:sp>
        <p:nvSpPr>
          <p:cNvPr id="7" name="Oval 4">
            <a:extLst>
              <a:ext uri="{FF2B5EF4-FFF2-40B4-BE49-F238E27FC236}">
                <a16:creationId xmlns:a16="http://schemas.microsoft.com/office/drawing/2014/main" id="{6E2E7AC0-7171-4AD2-8CAC-9FB304C52915}"/>
              </a:ext>
            </a:extLst>
          </p:cNvPr>
          <p:cNvSpPr txBox="1"/>
          <p:nvPr/>
        </p:nvSpPr>
        <p:spPr>
          <a:xfrm>
            <a:off x="503433" y="1675812"/>
            <a:ext cx="2831497" cy="2937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4000" kern="1200" dirty="0"/>
              <a:t>Median Earnings </a:t>
            </a:r>
          </a:p>
          <a:p>
            <a:pPr lvl="0" algn="ctr" defTabSz="577850">
              <a:lnSpc>
                <a:spcPct val="90000"/>
              </a:lnSpc>
              <a:spcBef>
                <a:spcPct val="0"/>
              </a:spcBef>
              <a:spcAft>
                <a:spcPct val="35000"/>
              </a:spcAft>
            </a:pPr>
            <a:r>
              <a:rPr lang="en-US" sz="2400" kern="1200" dirty="0"/>
              <a:t>2</a:t>
            </a:r>
            <a:r>
              <a:rPr lang="en-US" sz="2400" kern="1200" baseline="30000" dirty="0"/>
              <a:t>nd</a:t>
            </a:r>
            <a:r>
              <a:rPr lang="en-US" sz="2400" kern="1200" dirty="0"/>
              <a:t> Quarter After Exit</a:t>
            </a:r>
          </a:p>
        </p:txBody>
      </p:sp>
      <p:sp>
        <p:nvSpPr>
          <p:cNvPr id="11" name="Title 1">
            <a:extLst>
              <a:ext uri="{FF2B5EF4-FFF2-40B4-BE49-F238E27FC236}">
                <a16:creationId xmlns:a16="http://schemas.microsoft.com/office/drawing/2014/main" id="{216C0F9C-7203-4FB0-B018-D3A9BB0F5EE2}"/>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graphicFrame>
        <p:nvGraphicFramePr>
          <p:cNvPr id="15" name="Content Placeholder 4">
            <a:extLst>
              <a:ext uri="{FF2B5EF4-FFF2-40B4-BE49-F238E27FC236}">
                <a16:creationId xmlns:a16="http://schemas.microsoft.com/office/drawing/2014/main" id="{E8BDD0E2-9B7B-461F-8FA1-AF8E511550AF}"/>
              </a:ext>
            </a:extLst>
          </p:cNvPr>
          <p:cNvGraphicFramePr>
            <a:graphicFrameLocks noChangeAspect="1"/>
          </p:cNvGraphicFramePr>
          <p:nvPr>
            <p:extLst>
              <p:ext uri="{D42A27DB-BD31-4B8C-83A1-F6EECF244321}">
                <p14:modId xmlns:p14="http://schemas.microsoft.com/office/powerpoint/2010/main" val="4120270152"/>
              </p:ext>
            </p:extLst>
          </p:nvPr>
        </p:nvGraphicFramePr>
        <p:xfrm>
          <a:off x="-548639" y="2769142"/>
          <a:ext cx="4397338" cy="293728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02041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3054143397"/>
              </p:ext>
            </p:extLst>
          </p:nvPr>
        </p:nvGraphicFramePr>
        <p:xfrm>
          <a:off x="4017945" y="1687210"/>
          <a:ext cx="7274103" cy="4559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26</a:t>
            </a:fld>
            <a:endParaRPr lang="en-US"/>
          </a:p>
        </p:txBody>
      </p:sp>
      <p:sp>
        <p:nvSpPr>
          <p:cNvPr id="11" name="Title 1">
            <a:extLst>
              <a:ext uri="{FF2B5EF4-FFF2-40B4-BE49-F238E27FC236}">
                <a16:creationId xmlns:a16="http://schemas.microsoft.com/office/drawing/2014/main" id="{A3C55D25-ADD8-46BA-B8F6-8DFE65C2ED3D}"/>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graphicFrame>
        <p:nvGraphicFramePr>
          <p:cNvPr id="15" name="Content Placeholder 4">
            <a:extLst>
              <a:ext uri="{FF2B5EF4-FFF2-40B4-BE49-F238E27FC236}">
                <a16:creationId xmlns:a16="http://schemas.microsoft.com/office/drawing/2014/main" id="{39D3B946-62DB-4FE0-9F96-B2C320596878}"/>
              </a:ext>
            </a:extLst>
          </p:cNvPr>
          <p:cNvGraphicFramePr>
            <a:graphicFrameLocks noChangeAspect="1"/>
          </p:cNvGraphicFramePr>
          <p:nvPr>
            <p:extLst>
              <p:ext uri="{D42A27DB-BD31-4B8C-83A1-F6EECF244321}">
                <p14:modId xmlns:p14="http://schemas.microsoft.com/office/powerpoint/2010/main" val="1983871357"/>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6625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969902750"/>
              </p:ext>
            </p:extLst>
          </p:nvPr>
        </p:nvGraphicFramePr>
        <p:xfrm>
          <a:off x="4188899" y="1582220"/>
          <a:ext cx="7387428" cy="49007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27</a:t>
            </a:fld>
            <a:endParaRPr lang="en-US"/>
          </a:p>
        </p:txBody>
      </p:sp>
      <p:sp>
        <p:nvSpPr>
          <p:cNvPr id="7" name="Oval 4">
            <a:extLst>
              <a:ext uri="{FF2B5EF4-FFF2-40B4-BE49-F238E27FC236}">
                <a16:creationId xmlns:a16="http://schemas.microsoft.com/office/drawing/2014/main" id="{6E2E7AC0-7171-4AD2-8CAC-9FB304C52915}"/>
              </a:ext>
            </a:extLst>
          </p:cNvPr>
          <p:cNvSpPr txBox="1"/>
          <p:nvPr/>
        </p:nvSpPr>
        <p:spPr>
          <a:xfrm>
            <a:off x="503433" y="1675812"/>
            <a:ext cx="2831497" cy="2937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4000" kern="1200" dirty="0"/>
              <a:t>Median Earnings </a:t>
            </a:r>
          </a:p>
          <a:p>
            <a:pPr lvl="0" algn="ctr" defTabSz="577850">
              <a:lnSpc>
                <a:spcPct val="90000"/>
              </a:lnSpc>
              <a:spcBef>
                <a:spcPct val="0"/>
              </a:spcBef>
              <a:spcAft>
                <a:spcPct val="35000"/>
              </a:spcAft>
            </a:pPr>
            <a:r>
              <a:rPr lang="en-US" sz="2400" kern="1200" dirty="0"/>
              <a:t>2</a:t>
            </a:r>
            <a:r>
              <a:rPr lang="en-US" sz="2400" kern="1200" baseline="30000" dirty="0"/>
              <a:t>nd</a:t>
            </a:r>
            <a:r>
              <a:rPr lang="en-US" sz="2400" kern="1200" dirty="0"/>
              <a:t> Quarter After Exit</a:t>
            </a:r>
          </a:p>
        </p:txBody>
      </p:sp>
      <p:sp>
        <p:nvSpPr>
          <p:cNvPr id="11" name="Title 1">
            <a:extLst>
              <a:ext uri="{FF2B5EF4-FFF2-40B4-BE49-F238E27FC236}">
                <a16:creationId xmlns:a16="http://schemas.microsoft.com/office/drawing/2014/main" id="{5797E878-9146-41D8-A439-C90248A2C481}"/>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graphicFrame>
        <p:nvGraphicFramePr>
          <p:cNvPr id="15" name="Content Placeholder 4">
            <a:extLst>
              <a:ext uri="{FF2B5EF4-FFF2-40B4-BE49-F238E27FC236}">
                <a16:creationId xmlns:a16="http://schemas.microsoft.com/office/drawing/2014/main" id="{D41D7F81-FACA-41D6-B9E7-9BDAF988A1D2}"/>
              </a:ext>
            </a:extLst>
          </p:cNvPr>
          <p:cNvGraphicFramePr>
            <a:graphicFrameLocks noChangeAspect="1"/>
          </p:cNvGraphicFramePr>
          <p:nvPr>
            <p:extLst>
              <p:ext uri="{D42A27DB-BD31-4B8C-83A1-F6EECF244321}">
                <p14:modId xmlns:p14="http://schemas.microsoft.com/office/powerpoint/2010/main" val="1983871357"/>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13162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169308499"/>
              </p:ext>
            </p:extLst>
          </p:nvPr>
        </p:nvGraphicFramePr>
        <p:xfrm>
          <a:off x="4017945" y="1687210"/>
          <a:ext cx="7274103" cy="4559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8278CE5-8B02-4237-BAD5-DA1929AC6CD5}"/>
              </a:ext>
            </a:extLst>
          </p:cNvPr>
          <p:cNvSpPr>
            <a:spLocks noGrp="1"/>
          </p:cNvSpPr>
          <p:nvPr>
            <p:ph type="sldNum" sz="quarter" idx="12"/>
          </p:nvPr>
        </p:nvSpPr>
        <p:spPr/>
        <p:txBody>
          <a:bodyPr/>
          <a:lstStyle/>
          <a:p>
            <a:fld id="{4C252FB9-B173-B746-BC64-1AB9D36BCBA0}" type="slidenum">
              <a:rPr lang="en-US" smtClean="0"/>
              <a:t>28</a:t>
            </a:fld>
            <a:endParaRPr lang="en-US"/>
          </a:p>
        </p:txBody>
      </p:sp>
      <p:sp>
        <p:nvSpPr>
          <p:cNvPr id="7" name="Oval 4">
            <a:extLst>
              <a:ext uri="{FF2B5EF4-FFF2-40B4-BE49-F238E27FC236}">
                <a16:creationId xmlns:a16="http://schemas.microsoft.com/office/drawing/2014/main" id="{6E2E7AC0-7171-4AD2-8CAC-9FB304C52915}"/>
              </a:ext>
            </a:extLst>
          </p:cNvPr>
          <p:cNvSpPr txBox="1"/>
          <p:nvPr/>
        </p:nvSpPr>
        <p:spPr>
          <a:xfrm>
            <a:off x="503433" y="1675812"/>
            <a:ext cx="2831497" cy="293728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4000" kern="1200" dirty="0"/>
              <a:t>Median Earnings </a:t>
            </a:r>
          </a:p>
          <a:p>
            <a:pPr lvl="0" algn="ctr" defTabSz="577850">
              <a:lnSpc>
                <a:spcPct val="90000"/>
              </a:lnSpc>
              <a:spcBef>
                <a:spcPct val="0"/>
              </a:spcBef>
              <a:spcAft>
                <a:spcPct val="35000"/>
              </a:spcAft>
            </a:pPr>
            <a:r>
              <a:rPr lang="en-US" sz="2400" kern="1200" dirty="0"/>
              <a:t>2</a:t>
            </a:r>
            <a:r>
              <a:rPr lang="en-US" sz="2400" kern="1200" baseline="30000" dirty="0"/>
              <a:t>nd</a:t>
            </a:r>
            <a:r>
              <a:rPr lang="en-US" sz="2400" kern="1200" dirty="0"/>
              <a:t> Quarter After Exit</a:t>
            </a:r>
          </a:p>
        </p:txBody>
      </p:sp>
      <p:sp>
        <p:nvSpPr>
          <p:cNvPr id="11" name="Title 1">
            <a:extLst>
              <a:ext uri="{FF2B5EF4-FFF2-40B4-BE49-F238E27FC236}">
                <a16:creationId xmlns:a16="http://schemas.microsoft.com/office/drawing/2014/main" id="{9CA68F57-F271-4442-B6ED-356F3DCCA13A}"/>
              </a:ext>
            </a:extLst>
          </p:cNvPr>
          <p:cNvSpPr>
            <a:spLocks noGrp="1"/>
          </p:cNvSpPr>
          <p:nvPr>
            <p:ph type="title"/>
          </p:nvPr>
        </p:nvSpPr>
        <p:spPr>
          <a:xfrm>
            <a:off x="3211010" y="610865"/>
            <a:ext cx="8469361" cy="561049"/>
          </a:xfrm>
        </p:spPr>
        <p:txBody>
          <a:bodyPr>
            <a:normAutofit fontScale="90000"/>
          </a:bodyPr>
          <a:lstStyle/>
          <a:p>
            <a:pPr lvl="0"/>
            <a:r>
              <a:rPr lang="en-US" dirty="0"/>
              <a:t>WIOA Primary Indicators of Performance</a:t>
            </a:r>
          </a:p>
        </p:txBody>
      </p:sp>
      <p:graphicFrame>
        <p:nvGraphicFramePr>
          <p:cNvPr id="15" name="Content Placeholder 4">
            <a:extLst>
              <a:ext uri="{FF2B5EF4-FFF2-40B4-BE49-F238E27FC236}">
                <a16:creationId xmlns:a16="http://schemas.microsoft.com/office/drawing/2014/main" id="{2A3C0EA4-4B75-415F-8E48-37823C221701}"/>
              </a:ext>
            </a:extLst>
          </p:cNvPr>
          <p:cNvGraphicFramePr>
            <a:graphicFrameLocks noChangeAspect="1"/>
          </p:cNvGraphicFramePr>
          <p:nvPr>
            <p:extLst>
              <p:ext uri="{D42A27DB-BD31-4B8C-83A1-F6EECF244321}">
                <p14:modId xmlns:p14="http://schemas.microsoft.com/office/powerpoint/2010/main" val="1983871357"/>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34941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p:txBody>
          <a:bodyPr>
            <a:normAutofit fontScale="90000"/>
          </a:bodyPr>
          <a:lstStyle/>
          <a:p>
            <a:r>
              <a:rPr lang="en-US" dirty="0"/>
              <a:t>Exclusions from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4136990970"/>
              </p:ext>
            </p:extLst>
          </p:nvPr>
        </p:nvGraphicFramePr>
        <p:xfrm>
          <a:off x="838200" y="2117725"/>
          <a:ext cx="10515600" cy="4059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3917C3AB-CC34-4610-AB6F-EC76CFCF2104}"/>
              </a:ext>
            </a:extLst>
          </p:cNvPr>
          <p:cNvSpPr>
            <a:spLocks noGrp="1"/>
          </p:cNvSpPr>
          <p:nvPr>
            <p:ph type="sldNum" sz="quarter" idx="12"/>
          </p:nvPr>
        </p:nvSpPr>
        <p:spPr/>
        <p:txBody>
          <a:bodyPr/>
          <a:lstStyle/>
          <a:p>
            <a:fld id="{4C252FB9-B173-B746-BC64-1AB9D36BCBA0}" type="slidenum">
              <a:rPr lang="en-US" smtClean="0"/>
              <a:t>29</a:t>
            </a:fld>
            <a:endParaRPr lang="en-US"/>
          </a:p>
        </p:txBody>
      </p:sp>
    </p:spTree>
    <p:extLst>
      <p:ext uri="{BB962C8B-B14F-4D97-AF65-F5344CB8AC3E}">
        <p14:creationId xmlns:p14="http://schemas.microsoft.com/office/powerpoint/2010/main" val="198681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graphicFrame>
        <p:nvGraphicFramePr>
          <p:cNvPr id="6" name="Content Placeholder 4">
            <a:extLst>
              <a:ext uri="{FF2B5EF4-FFF2-40B4-BE49-F238E27FC236}">
                <a16:creationId xmlns:a16="http://schemas.microsoft.com/office/drawing/2014/main" id="{050DEDC7-EBF3-42EB-B8B9-F847F7E297B9}"/>
              </a:ext>
            </a:extLst>
          </p:cNvPr>
          <p:cNvGraphicFramePr>
            <a:graphicFrameLocks/>
          </p:cNvGraphicFramePr>
          <p:nvPr>
            <p:extLst>
              <p:ext uri="{D42A27DB-BD31-4B8C-83A1-F6EECF244321}">
                <p14:modId xmlns:p14="http://schemas.microsoft.com/office/powerpoint/2010/main" val="4024990289"/>
              </p:ext>
            </p:extLst>
          </p:nvPr>
        </p:nvGraphicFramePr>
        <p:xfrm>
          <a:off x="894080" y="1656080"/>
          <a:ext cx="10403840" cy="470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3</a:t>
            </a:fld>
            <a:endParaRPr lang="en-US"/>
          </a:p>
        </p:txBody>
      </p:sp>
    </p:spTree>
    <p:extLst>
      <p:ext uri="{BB962C8B-B14F-4D97-AF65-F5344CB8AC3E}">
        <p14:creationId xmlns:p14="http://schemas.microsoft.com/office/powerpoint/2010/main" val="2168569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07B90C-0436-4675-B262-7C5DC288DAD8}"/>
              </a:ext>
            </a:extLst>
          </p:cNvPr>
          <p:cNvPicPr>
            <a:picLocks noChangeAspect="1"/>
          </p:cNvPicPr>
          <p:nvPr/>
        </p:nvPicPr>
        <p:blipFill>
          <a:blip r:embed="rId3"/>
          <a:stretch>
            <a:fillRect/>
          </a:stretch>
        </p:blipFill>
        <p:spPr>
          <a:xfrm rot="20998916">
            <a:off x="7084808" y="1234569"/>
            <a:ext cx="3051583" cy="3244668"/>
          </a:xfrm>
          <a:prstGeom prst="rect">
            <a:avLst/>
          </a:prstGeom>
        </p:spPr>
      </p:pic>
      <p:pic>
        <p:nvPicPr>
          <p:cNvPr id="1026" name="Picture 2">
            <a:extLst>
              <a:ext uri="{FF2B5EF4-FFF2-40B4-BE49-F238E27FC236}">
                <a16:creationId xmlns:a16="http://schemas.microsoft.com/office/drawing/2014/main" id="{9B14B5A2-D771-46C1-BFFA-CB40BF28FF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88" r="24029" b="5934"/>
          <a:stretch/>
        </p:blipFill>
        <p:spPr bwMode="auto">
          <a:xfrm rot="1006667">
            <a:off x="9940080" y="938624"/>
            <a:ext cx="1714416" cy="264014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C56654B-5350-4CC9-B4D2-4461FB3DC366}"/>
              </a:ext>
            </a:extLst>
          </p:cNvPr>
          <p:cNvSpPr>
            <a:spLocks noGrp="1"/>
          </p:cNvSpPr>
          <p:nvPr>
            <p:ph type="title"/>
          </p:nvPr>
        </p:nvSpPr>
        <p:spPr/>
        <p:txBody>
          <a:bodyPr>
            <a:normAutofit fontScale="90000"/>
          </a:bodyPr>
          <a:lstStyle/>
          <a:p>
            <a:r>
              <a:rPr lang="en-US" dirty="0"/>
              <a:t>Statute, Regulations and Guidance</a:t>
            </a:r>
          </a:p>
        </p:txBody>
      </p:sp>
      <p:sp>
        <p:nvSpPr>
          <p:cNvPr id="3" name="Slide Number Placeholder 2">
            <a:extLst>
              <a:ext uri="{FF2B5EF4-FFF2-40B4-BE49-F238E27FC236}">
                <a16:creationId xmlns:a16="http://schemas.microsoft.com/office/drawing/2014/main" id="{E1ACD32E-8555-4AD4-8709-A4970494AC73}"/>
              </a:ext>
            </a:extLst>
          </p:cNvPr>
          <p:cNvSpPr>
            <a:spLocks noGrp="1"/>
          </p:cNvSpPr>
          <p:nvPr>
            <p:ph type="sldNum" sz="quarter" idx="12"/>
          </p:nvPr>
        </p:nvSpPr>
        <p:spPr/>
        <p:txBody>
          <a:bodyPr/>
          <a:lstStyle/>
          <a:p>
            <a:fld id="{4C252FB9-B173-B746-BC64-1AB9D36BCBA0}" type="slidenum">
              <a:rPr lang="en-US" smtClean="0"/>
              <a:t>30</a:t>
            </a:fld>
            <a:endParaRPr lang="en-US"/>
          </a:p>
        </p:txBody>
      </p:sp>
      <p:sp>
        <p:nvSpPr>
          <p:cNvPr id="4" name="Content Placeholder 3">
            <a:extLst>
              <a:ext uri="{FF2B5EF4-FFF2-40B4-BE49-F238E27FC236}">
                <a16:creationId xmlns:a16="http://schemas.microsoft.com/office/drawing/2014/main" id="{CB8C88B0-3C24-4502-B9C6-949981DC0136}"/>
              </a:ext>
            </a:extLst>
          </p:cNvPr>
          <p:cNvSpPr>
            <a:spLocks noGrp="1"/>
          </p:cNvSpPr>
          <p:nvPr>
            <p:ph idx="1"/>
          </p:nvPr>
        </p:nvSpPr>
        <p:spPr>
          <a:xfrm>
            <a:off x="838200" y="1698171"/>
            <a:ext cx="7304314" cy="5023304"/>
          </a:xfrm>
        </p:spPr>
        <p:txBody>
          <a:bodyPr>
            <a:normAutofit fontScale="92500" lnSpcReduction="20000"/>
          </a:bodyPr>
          <a:lstStyle/>
          <a:p>
            <a:r>
              <a:rPr lang="en-US" dirty="0"/>
              <a:t>Statute: </a:t>
            </a:r>
          </a:p>
          <a:p>
            <a:pPr lvl="1"/>
            <a:r>
              <a:rPr lang="en-US" dirty="0"/>
              <a:t>Workforce Innovation and Opportunity Act (WIOA) Section 116 establishes performance accountability requirements for the six core WIOA programs</a:t>
            </a:r>
          </a:p>
          <a:p>
            <a:r>
              <a:rPr lang="en-US" dirty="0"/>
              <a:t>Regulations: WIOA-DOL only &amp; WIOA Joint Final Rules</a:t>
            </a:r>
          </a:p>
          <a:p>
            <a:pPr lvl="1"/>
            <a:r>
              <a:rPr lang="en-US" dirty="0"/>
              <a:t>20 CFR 676, 677, and 678 (Adult, Dislocated Worker, Youth, and Wagner-Peyser); 603, 651, 652 (DOL Only)</a:t>
            </a:r>
          </a:p>
          <a:p>
            <a:r>
              <a:rPr lang="en-US" dirty="0"/>
              <a:t>Policy Guidance and Joint Issuances:</a:t>
            </a:r>
          </a:p>
          <a:p>
            <a:pPr lvl="1"/>
            <a:r>
              <a:rPr lang="en-US" dirty="0"/>
              <a:t>Guidance is issued by each of the Federal agencies. “Joint issuances” is the identical content coming out under each Federal partner’s vehicle, for consistency</a:t>
            </a:r>
          </a:p>
          <a:p>
            <a:r>
              <a:rPr lang="en-US" dirty="0"/>
              <a:t>State Policies and Guidance</a:t>
            </a:r>
          </a:p>
          <a:p>
            <a:pPr lvl="1"/>
            <a:r>
              <a:rPr lang="en-US" dirty="0"/>
              <a:t>Each Core Program issues additional State specific requirements and guidance through formal and informal communication with its grantees</a:t>
            </a:r>
          </a:p>
          <a:p>
            <a:endParaRPr lang="en-US" dirty="0"/>
          </a:p>
        </p:txBody>
      </p:sp>
      <p:pic>
        <p:nvPicPr>
          <p:cNvPr id="7" name="Picture 6">
            <a:extLst>
              <a:ext uri="{FF2B5EF4-FFF2-40B4-BE49-F238E27FC236}">
                <a16:creationId xmlns:a16="http://schemas.microsoft.com/office/drawing/2014/main" id="{95BA0268-2F8E-4E4D-BA24-AFCDE0D83037}"/>
              </a:ext>
            </a:extLst>
          </p:cNvPr>
          <p:cNvPicPr>
            <a:picLocks noChangeAspect="1"/>
          </p:cNvPicPr>
          <p:nvPr/>
        </p:nvPicPr>
        <p:blipFill>
          <a:blip r:embed="rId5"/>
          <a:stretch>
            <a:fillRect/>
          </a:stretch>
        </p:blipFill>
        <p:spPr>
          <a:xfrm rot="21334384">
            <a:off x="8704263" y="2714452"/>
            <a:ext cx="3021317" cy="2111129"/>
          </a:xfrm>
          <a:prstGeom prst="rect">
            <a:avLst/>
          </a:prstGeom>
        </p:spPr>
      </p:pic>
      <p:pic>
        <p:nvPicPr>
          <p:cNvPr id="8" name="Picture 7">
            <a:extLst>
              <a:ext uri="{FF2B5EF4-FFF2-40B4-BE49-F238E27FC236}">
                <a16:creationId xmlns:a16="http://schemas.microsoft.com/office/drawing/2014/main" id="{AE9D9359-03DB-4E7E-8D99-587BAE88A86F}"/>
              </a:ext>
            </a:extLst>
          </p:cNvPr>
          <p:cNvPicPr>
            <a:picLocks noChangeAspect="1"/>
          </p:cNvPicPr>
          <p:nvPr/>
        </p:nvPicPr>
        <p:blipFill>
          <a:blip r:embed="rId6"/>
          <a:stretch>
            <a:fillRect/>
          </a:stretch>
        </p:blipFill>
        <p:spPr>
          <a:xfrm rot="591421">
            <a:off x="7906223" y="4389036"/>
            <a:ext cx="3934238" cy="1814512"/>
          </a:xfrm>
          <a:prstGeom prst="rect">
            <a:avLst/>
          </a:prstGeom>
        </p:spPr>
      </p:pic>
    </p:spTree>
    <p:extLst>
      <p:ext uri="{BB962C8B-B14F-4D97-AF65-F5344CB8AC3E}">
        <p14:creationId xmlns:p14="http://schemas.microsoft.com/office/powerpoint/2010/main" val="420225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1354B-95CB-43AD-ACB8-3962D89F0B3B}"/>
              </a:ext>
            </a:extLst>
          </p:cNvPr>
          <p:cNvSpPr>
            <a:spLocks noGrp="1"/>
          </p:cNvSpPr>
          <p:nvPr>
            <p:ph type="title"/>
          </p:nvPr>
        </p:nvSpPr>
        <p:spPr/>
        <p:txBody>
          <a:bodyPr>
            <a:normAutofit fontScale="90000"/>
          </a:bodyPr>
          <a:lstStyle/>
          <a:p>
            <a:r>
              <a:rPr lang="en-US" dirty="0"/>
              <a:t>Performance Resources</a:t>
            </a:r>
          </a:p>
        </p:txBody>
      </p:sp>
      <p:sp>
        <p:nvSpPr>
          <p:cNvPr id="3" name="Content Placeholder 2">
            <a:extLst>
              <a:ext uri="{FF2B5EF4-FFF2-40B4-BE49-F238E27FC236}">
                <a16:creationId xmlns:a16="http://schemas.microsoft.com/office/drawing/2014/main" id="{22AAFB71-626C-49CC-A76F-F6F253608897}"/>
              </a:ext>
            </a:extLst>
          </p:cNvPr>
          <p:cNvSpPr>
            <a:spLocks noGrp="1"/>
          </p:cNvSpPr>
          <p:nvPr>
            <p:ph idx="1"/>
          </p:nvPr>
        </p:nvSpPr>
        <p:spPr>
          <a:xfrm>
            <a:off x="838200" y="1524000"/>
            <a:ext cx="8001000" cy="4299857"/>
          </a:xfrm>
        </p:spPr>
        <p:txBody>
          <a:bodyPr>
            <a:normAutofit fontScale="92500" lnSpcReduction="20000"/>
          </a:bodyPr>
          <a:lstStyle/>
          <a:p>
            <a:pPr>
              <a:lnSpc>
                <a:spcPct val="128000"/>
              </a:lnSpc>
              <a:spcBef>
                <a:spcPts val="0"/>
              </a:spcBef>
            </a:pPr>
            <a:r>
              <a:rPr lang="en-US" sz="2000" dirty="0">
                <a:hlinkClick r:id="rId2"/>
              </a:rPr>
              <a:t>Workforce Innovation and Opportunity Act: Public Law; Final Rules, Joint Rule and Labor Only</a:t>
            </a:r>
            <a:endParaRPr lang="en-US" sz="2000" dirty="0"/>
          </a:p>
          <a:p>
            <a:pPr>
              <a:lnSpc>
                <a:spcPct val="128000"/>
              </a:lnSpc>
              <a:spcBef>
                <a:spcPts val="0"/>
              </a:spcBef>
            </a:pPr>
            <a:r>
              <a:rPr lang="en-US" sz="2000" dirty="0">
                <a:hlinkClick r:id="rId3"/>
              </a:rPr>
              <a:t>Workforce Innovation and Opportunity Act Section 116(c)</a:t>
            </a:r>
            <a:endParaRPr lang="en-US" sz="2000" dirty="0"/>
          </a:p>
          <a:p>
            <a:pPr>
              <a:lnSpc>
                <a:spcPct val="128000"/>
              </a:lnSpc>
              <a:spcBef>
                <a:spcPts val="0"/>
              </a:spcBef>
            </a:pPr>
            <a:r>
              <a:rPr lang="en-US" sz="2000" dirty="0">
                <a:hlinkClick r:id="rId4"/>
              </a:rPr>
              <a:t>U.S. DOL Training and Employment Guidance Letter (TEGL) No. 10-16, Change 3, Performance Accountability Guidance for Workforce Innovation and Opportunity Act (WIOA) Title I, Title II, Title III, and Title IV Core Programs </a:t>
            </a:r>
            <a:r>
              <a:rPr lang="en-US" sz="2000" dirty="0"/>
              <a:t>(August 23, 2017)</a:t>
            </a:r>
          </a:p>
          <a:p>
            <a:pPr>
              <a:lnSpc>
                <a:spcPct val="128000"/>
              </a:lnSpc>
              <a:spcBef>
                <a:spcPts val="0"/>
              </a:spcBef>
            </a:pPr>
            <a:r>
              <a:rPr lang="en-US" sz="2000" dirty="0">
                <a:hlinkClick r:id="rId5"/>
              </a:rPr>
              <a:t>TEGL No. 14-18, Aligning Performance Accountability Reporting, Definitions, and Policies Across Workforce Employment and Training Programs Administered by the U.S. Department of Labor (DOL) </a:t>
            </a:r>
            <a:r>
              <a:rPr lang="en-US" sz="2000" dirty="0"/>
              <a:t>(March 25, 2019)</a:t>
            </a:r>
          </a:p>
          <a:p>
            <a:pPr>
              <a:lnSpc>
                <a:spcPct val="128000"/>
              </a:lnSpc>
              <a:spcBef>
                <a:spcPts val="0"/>
              </a:spcBef>
            </a:pPr>
            <a:r>
              <a:rPr lang="en-US" sz="2000" dirty="0">
                <a:hlinkClick r:id="rId6"/>
              </a:rPr>
              <a:t>“Credential TEN” for WIOA/ETA</a:t>
            </a:r>
          </a:p>
          <a:p>
            <a:pPr>
              <a:lnSpc>
                <a:spcPct val="128000"/>
              </a:lnSpc>
              <a:spcBef>
                <a:spcPts val="0"/>
              </a:spcBef>
            </a:pPr>
            <a:r>
              <a:rPr lang="en-US" sz="2000" dirty="0">
                <a:hlinkClick r:id="rId6"/>
              </a:rPr>
              <a:t>https://www.dol.gov/agencies/eta/advisories/training-and-employment-notice-no-25-19</a:t>
            </a:r>
          </a:p>
        </p:txBody>
      </p:sp>
      <p:sp>
        <p:nvSpPr>
          <p:cNvPr id="4" name="Slide Number Placeholder 3">
            <a:extLst>
              <a:ext uri="{FF2B5EF4-FFF2-40B4-BE49-F238E27FC236}">
                <a16:creationId xmlns:a16="http://schemas.microsoft.com/office/drawing/2014/main" id="{21510EA8-B3AB-4AB5-8421-6B39C9F6B971}"/>
              </a:ext>
            </a:extLst>
          </p:cNvPr>
          <p:cNvSpPr>
            <a:spLocks noGrp="1"/>
          </p:cNvSpPr>
          <p:nvPr>
            <p:ph type="sldNum" sz="quarter" idx="12"/>
          </p:nvPr>
        </p:nvSpPr>
        <p:spPr/>
        <p:txBody>
          <a:bodyPr/>
          <a:lstStyle/>
          <a:p>
            <a:fld id="{4C252FB9-B173-B746-BC64-1AB9D36BCBA0}" type="slidenum">
              <a:rPr lang="en-US" smtClean="0"/>
              <a:t>31</a:t>
            </a:fld>
            <a:endParaRPr lang="en-US"/>
          </a:p>
        </p:txBody>
      </p:sp>
      <p:pic>
        <p:nvPicPr>
          <p:cNvPr id="1026" name="Picture 2">
            <a:extLst>
              <a:ext uri="{FF2B5EF4-FFF2-40B4-BE49-F238E27FC236}">
                <a16:creationId xmlns:a16="http://schemas.microsoft.com/office/drawing/2014/main" id="{414A2D56-4350-4E46-8B15-9405E5B6B07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67800" y="2286000"/>
            <a:ext cx="2286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768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orkforce Innovation Opportunity Act">
            <a:extLst>
              <a:ext uri="{FF2B5EF4-FFF2-40B4-BE49-F238E27FC236}">
                <a16:creationId xmlns:a16="http://schemas.microsoft.com/office/drawing/2014/main" id="{6EB6D998-1BE5-49A4-BE8B-31A077B3AA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130" y="1845910"/>
            <a:ext cx="5254017" cy="40599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E158E47-1A54-4F81-A4F0-7444B842E6AF}"/>
              </a:ext>
            </a:extLst>
          </p:cNvPr>
          <p:cNvSpPr>
            <a:spLocks noGrp="1"/>
          </p:cNvSpPr>
          <p:nvPr>
            <p:ph type="title"/>
          </p:nvPr>
        </p:nvSpPr>
        <p:spPr/>
        <p:txBody>
          <a:bodyPr>
            <a:normAutofit fontScale="90000"/>
          </a:bodyPr>
          <a:lstStyle/>
          <a:p>
            <a:r>
              <a:rPr lang="en-US" dirty="0"/>
              <a:t>Additional Resources Available</a:t>
            </a:r>
          </a:p>
        </p:txBody>
      </p:sp>
      <p:sp>
        <p:nvSpPr>
          <p:cNvPr id="3" name="Content Placeholder 2">
            <a:extLst>
              <a:ext uri="{FF2B5EF4-FFF2-40B4-BE49-F238E27FC236}">
                <a16:creationId xmlns:a16="http://schemas.microsoft.com/office/drawing/2014/main" id="{20D3EB12-70EB-43AF-91EE-BF02CCD7E4AF}"/>
              </a:ext>
            </a:extLst>
          </p:cNvPr>
          <p:cNvSpPr>
            <a:spLocks noGrp="1"/>
          </p:cNvSpPr>
          <p:nvPr>
            <p:ph idx="1"/>
          </p:nvPr>
        </p:nvSpPr>
        <p:spPr>
          <a:xfrm>
            <a:off x="838200" y="1845910"/>
            <a:ext cx="6672943" cy="4783490"/>
          </a:xfrm>
        </p:spPr>
        <p:txBody>
          <a:bodyPr>
            <a:normAutofit/>
          </a:bodyPr>
          <a:lstStyle/>
          <a:p>
            <a:pPr>
              <a:lnSpc>
                <a:spcPct val="120000"/>
              </a:lnSpc>
            </a:pPr>
            <a:r>
              <a:rPr lang="en-US" sz="2400" dirty="0">
                <a:hlinkClick r:id="rId3"/>
              </a:rPr>
              <a:t>WIOA Performance Indicators and Measures</a:t>
            </a:r>
            <a:endParaRPr lang="en-US" sz="2400" dirty="0"/>
          </a:p>
          <a:p>
            <a:pPr>
              <a:lnSpc>
                <a:spcPct val="120000"/>
              </a:lnSpc>
            </a:pPr>
            <a:r>
              <a:rPr lang="en-US" sz="2400" dirty="0">
                <a:hlinkClick r:id="rId4"/>
              </a:rPr>
              <a:t>WorkforceGPS.org</a:t>
            </a:r>
            <a:endParaRPr lang="en-US" sz="2400" dirty="0"/>
          </a:p>
          <a:p>
            <a:pPr>
              <a:lnSpc>
                <a:spcPct val="120000"/>
              </a:lnSpc>
            </a:pPr>
            <a:r>
              <a:rPr lang="en-US" sz="2400" dirty="0">
                <a:hlinkClick r:id="rId5"/>
              </a:rPr>
              <a:t>Performance Accountability - Guidance</a:t>
            </a:r>
            <a:endParaRPr lang="en-US" sz="2400" dirty="0"/>
          </a:p>
          <a:p>
            <a:pPr>
              <a:lnSpc>
                <a:spcPct val="120000"/>
              </a:lnSpc>
            </a:pPr>
            <a:r>
              <a:rPr lang="en-US" sz="2400" dirty="0">
                <a:hlinkClick r:id="rId6"/>
              </a:rPr>
              <a:t>Welcome to Performance Reporting</a:t>
            </a:r>
            <a:endParaRPr lang="en-US" sz="2400" dirty="0"/>
          </a:p>
          <a:p>
            <a:pPr>
              <a:lnSpc>
                <a:spcPct val="120000"/>
              </a:lnSpc>
            </a:pPr>
            <a:r>
              <a:rPr lang="en-US" sz="2400" dirty="0">
                <a:hlinkClick r:id="rId7"/>
              </a:rPr>
              <a:t>WIOA ePolicy</a:t>
            </a:r>
            <a:endParaRPr lang="en-US" sz="2400" dirty="0"/>
          </a:p>
          <a:p>
            <a:r>
              <a:rPr lang="en-US" sz="2400" dirty="0">
                <a:hlinkClick r:id="rId3"/>
              </a:rPr>
              <a:t>Chapter 3, Performance Accountability and Reporting (ePolicy)</a:t>
            </a:r>
          </a:p>
          <a:p>
            <a:endParaRPr lang="en-US" sz="2400" dirty="0"/>
          </a:p>
          <a:p>
            <a:endParaRPr lang="en-US" sz="2400" dirty="0"/>
          </a:p>
        </p:txBody>
      </p:sp>
      <p:sp>
        <p:nvSpPr>
          <p:cNvPr id="4" name="Slide Number Placeholder 3">
            <a:extLst>
              <a:ext uri="{FF2B5EF4-FFF2-40B4-BE49-F238E27FC236}">
                <a16:creationId xmlns:a16="http://schemas.microsoft.com/office/drawing/2014/main" id="{5DF30815-C787-40B6-BB30-6D5D1AD01840}"/>
              </a:ext>
            </a:extLst>
          </p:cNvPr>
          <p:cNvSpPr>
            <a:spLocks noGrp="1"/>
          </p:cNvSpPr>
          <p:nvPr>
            <p:ph type="sldNum" sz="quarter" idx="12"/>
          </p:nvPr>
        </p:nvSpPr>
        <p:spPr/>
        <p:txBody>
          <a:bodyPr/>
          <a:lstStyle/>
          <a:p>
            <a:fld id="{4C252FB9-B173-B746-BC64-1AB9D36BCBA0}" type="slidenum">
              <a:rPr lang="en-US" smtClean="0"/>
              <a:t>32</a:t>
            </a:fld>
            <a:endParaRPr lang="en-US"/>
          </a:p>
        </p:txBody>
      </p:sp>
    </p:spTree>
    <p:extLst>
      <p:ext uri="{BB962C8B-B14F-4D97-AF65-F5344CB8AC3E}">
        <p14:creationId xmlns:p14="http://schemas.microsoft.com/office/powerpoint/2010/main" val="3262198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37D29D-B5AF-4996-80BB-B23D3B1AA39C}"/>
              </a:ext>
            </a:extLst>
          </p:cNvPr>
          <p:cNvSpPr>
            <a:spLocks noGrp="1"/>
          </p:cNvSpPr>
          <p:nvPr>
            <p:ph type="sldNum" sz="quarter" idx="12"/>
          </p:nvPr>
        </p:nvSpPr>
        <p:spPr/>
        <p:txBody>
          <a:bodyPr/>
          <a:lstStyle/>
          <a:p>
            <a:fld id="{62E03C93-A8B5-5E4D-ADDE-FACFC10B3CD1}" type="slidenum">
              <a:rPr lang="en-US" smtClean="0">
                <a:solidFill>
                  <a:prstClr val="white">
                    <a:lumMod val="50000"/>
                  </a:prstClr>
                </a:solidFill>
              </a:rPr>
              <a:pPr/>
              <a:t>33</a:t>
            </a:fld>
            <a:endParaRPr lang="en-US" dirty="0">
              <a:solidFill>
                <a:prstClr val="white">
                  <a:lumMod val="50000"/>
                </a:prstClr>
              </a:solidFill>
            </a:endParaRPr>
          </a:p>
        </p:txBody>
      </p:sp>
    </p:spTree>
    <p:extLst>
      <p:ext uri="{BB962C8B-B14F-4D97-AF65-F5344CB8AC3E}">
        <p14:creationId xmlns:p14="http://schemas.microsoft.com/office/powerpoint/2010/main" val="3764865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BD2057-914A-4A01-9878-286FFBE8D3C8}"/>
              </a:ext>
            </a:extLst>
          </p:cNvPr>
          <p:cNvPicPr>
            <a:picLocks noChangeAspect="1"/>
          </p:cNvPicPr>
          <p:nvPr/>
        </p:nvPicPr>
        <p:blipFill>
          <a:blip r:embed="rId3"/>
          <a:stretch>
            <a:fillRect/>
          </a:stretch>
        </p:blipFill>
        <p:spPr>
          <a:xfrm>
            <a:off x="1" y="109287"/>
            <a:ext cx="3015916" cy="1481503"/>
          </a:xfrm>
          <a:prstGeom prst="rect">
            <a:avLst/>
          </a:prstGeom>
        </p:spPr>
      </p:pic>
      <p:sp>
        <p:nvSpPr>
          <p:cNvPr id="3" name="Slide Number Placeholder 2">
            <a:extLst>
              <a:ext uri="{FF2B5EF4-FFF2-40B4-BE49-F238E27FC236}">
                <a16:creationId xmlns:a16="http://schemas.microsoft.com/office/drawing/2014/main" id="{C869BA27-9340-427F-BFFD-3D6C34C28614}"/>
              </a:ext>
            </a:extLst>
          </p:cNvPr>
          <p:cNvSpPr>
            <a:spLocks noGrp="1"/>
          </p:cNvSpPr>
          <p:nvPr>
            <p:ph type="sldNum" sz="quarter" idx="12"/>
          </p:nvPr>
        </p:nvSpPr>
        <p:spPr/>
        <p:txBody>
          <a:bodyPr/>
          <a:lstStyle/>
          <a:p>
            <a:fld id="{62E03C93-A8B5-5E4D-ADDE-FACFC10B3CD1}" type="slidenum">
              <a:rPr lang="en-US" smtClean="0"/>
              <a:pPr/>
              <a:t>34</a:t>
            </a:fld>
            <a:endParaRPr lang="en-US" dirty="0"/>
          </a:p>
        </p:txBody>
      </p:sp>
    </p:spTree>
    <p:extLst>
      <p:ext uri="{BB962C8B-B14F-4D97-AF65-F5344CB8AC3E}">
        <p14:creationId xmlns:p14="http://schemas.microsoft.com/office/powerpoint/2010/main" val="2628023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graphicFrame>
        <p:nvGraphicFramePr>
          <p:cNvPr id="6" name="Content Placeholder 4">
            <a:extLst>
              <a:ext uri="{FF2B5EF4-FFF2-40B4-BE49-F238E27FC236}">
                <a16:creationId xmlns:a16="http://schemas.microsoft.com/office/drawing/2014/main" id="{050DEDC7-EBF3-42EB-B8B9-F847F7E297B9}"/>
              </a:ext>
            </a:extLst>
          </p:cNvPr>
          <p:cNvGraphicFramePr>
            <a:graphicFrameLocks/>
          </p:cNvGraphicFramePr>
          <p:nvPr>
            <p:extLst>
              <p:ext uri="{D42A27DB-BD31-4B8C-83A1-F6EECF244321}">
                <p14:modId xmlns:p14="http://schemas.microsoft.com/office/powerpoint/2010/main" val="1962938730"/>
              </p:ext>
            </p:extLst>
          </p:nvPr>
        </p:nvGraphicFramePr>
        <p:xfrm>
          <a:off x="894080" y="1656080"/>
          <a:ext cx="10403840" cy="470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4</a:t>
            </a:fld>
            <a:endParaRPr lang="en-US"/>
          </a:p>
        </p:txBody>
      </p:sp>
    </p:spTree>
    <p:extLst>
      <p:ext uri="{BB962C8B-B14F-4D97-AF65-F5344CB8AC3E}">
        <p14:creationId xmlns:p14="http://schemas.microsoft.com/office/powerpoint/2010/main" val="3467637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B05CD0-C2CF-4C04-963D-2E21DEA8F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29000" y="5029200"/>
            <a:ext cx="1097280" cy="1097280"/>
          </a:xfrm>
          <a:prstGeom prst="rect">
            <a:avLst/>
          </a:prstGeom>
        </p:spPr>
      </p:pic>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5</a:t>
            </a:fld>
            <a:endParaRPr lang="en-US"/>
          </a:p>
        </p:txBody>
      </p:sp>
      <p:sp>
        <p:nvSpPr>
          <p:cNvPr id="4" name="Rectangle 3">
            <a:extLst>
              <a:ext uri="{FF2B5EF4-FFF2-40B4-BE49-F238E27FC236}">
                <a16:creationId xmlns:a16="http://schemas.microsoft.com/office/drawing/2014/main" id="{C7E2955F-CA1D-41FE-8183-78AC53BC2623}"/>
              </a:ext>
            </a:extLst>
          </p:cNvPr>
          <p:cNvSpPr/>
          <p:nvPr/>
        </p:nvSpPr>
        <p:spPr>
          <a:xfrm>
            <a:off x="4114800" y="1645920"/>
            <a:ext cx="7315200" cy="4801314"/>
          </a:xfrm>
          <a:prstGeom prst="rect">
            <a:avLst/>
          </a:prstGeom>
        </p:spPr>
        <p:txBody>
          <a:bodyPr wrap="square">
            <a:spAutoFit/>
          </a:bodyPr>
          <a:lstStyle/>
          <a:p>
            <a:pPr marL="342900" indent="-342900">
              <a:spcAft>
                <a:spcPts val="1200"/>
              </a:spcAft>
              <a:buFont typeface="Arial" panose="020B0604020202020204" pitchFamily="34" charset="0"/>
              <a:buChar char="•"/>
            </a:pPr>
            <a:r>
              <a:rPr lang="en-US" sz="2800" dirty="0">
                <a:solidFill>
                  <a:schemeClr val="accent2">
                    <a:lumMod val="50000"/>
                  </a:schemeClr>
                </a:solidFill>
              </a:rPr>
              <a:t>Percentage of participants who are in unsubsidized employment during the second quarter after exit from the program.</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For Title I Youth: percentage of participants in </a:t>
            </a:r>
            <a:r>
              <a:rPr lang="en-US" sz="2400" i="1" dirty="0">
                <a:solidFill>
                  <a:schemeClr val="accent2">
                    <a:lumMod val="50000"/>
                  </a:schemeClr>
                </a:solidFill>
              </a:rPr>
              <a:t>education or training activities</a:t>
            </a:r>
            <a:r>
              <a:rPr lang="en-US" sz="2400" dirty="0">
                <a:solidFill>
                  <a:schemeClr val="accent2">
                    <a:lumMod val="50000"/>
                  </a:schemeClr>
                </a:solidFill>
              </a:rPr>
              <a:t>, or in unsubsidized employment during the second quarter after exit. </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All participants in all core programs are included in this indicator regardless of employment/education status at program entry. </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Placement in Education and Training counts for Youth.</a:t>
            </a:r>
          </a:p>
        </p:txBody>
      </p:sp>
      <p:grpSp>
        <p:nvGrpSpPr>
          <p:cNvPr id="12" name="Group 11">
            <a:extLst>
              <a:ext uri="{FF2B5EF4-FFF2-40B4-BE49-F238E27FC236}">
                <a16:creationId xmlns:a16="http://schemas.microsoft.com/office/drawing/2014/main" id="{4C5F801C-E736-41D1-B00C-DD8C548826F0}"/>
              </a:ext>
            </a:extLst>
          </p:cNvPr>
          <p:cNvGrpSpPr/>
          <p:nvPr/>
        </p:nvGrpSpPr>
        <p:grpSpPr>
          <a:xfrm>
            <a:off x="914400" y="2286000"/>
            <a:ext cx="2743200" cy="2743200"/>
            <a:chOff x="3273288" y="930617"/>
            <a:chExt cx="1324225" cy="1324225"/>
          </a:xfrm>
        </p:grpSpPr>
        <p:sp>
          <p:nvSpPr>
            <p:cNvPr id="13" name="Oval 12">
              <a:extLst>
                <a:ext uri="{FF2B5EF4-FFF2-40B4-BE49-F238E27FC236}">
                  <a16:creationId xmlns:a16="http://schemas.microsoft.com/office/drawing/2014/main" id="{2DCA7577-4BD3-43D8-AC44-B2F87E9242DD}"/>
                </a:ext>
              </a:extLst>
            </p:cNvPr>
            <p:cNvSpPr/>
            <p:nvPr/>
          </p:nvSpPr>
          <p:spPr>
            <a:xfrm>
              <a:off x="3273288" y="930617"/>
              <a:ext cx="1324225" cy="1324225"/>
            </a:xfrm>
            <a:prstGeom prst="ellipse">
              <a:avLst/>
            </a:prstGeom>
            <a:ln w="28575">
              <a:solidFill>
                <a:schemeClr val="accent2"/>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4" name="Oval 4">
              <a:extLst>
                <a:ext uri="{FF2B5EF4-FFF2-40B4-BE49-F238E27FC236}">
                  <a16:creationId xmlns:a16="http://schemas.microsoft.com/office/drawing/2014/main" id="{0F259FF9-E0EA-48DE-A7DC-354C62041C70}"/>
                </a:ext>
              </a:extLst>
            </p:cNvPr>
            <p:cNvSpPr txBox="1"/>
            <p:nvPr/>
          </p:nvSpPr>
          <p:spPr>
            <a:xfrm>
              <a:off x="3467216" y="1124545"/>
              <a:ext cx="936369" cy="9363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2800" kern="1200" dirty="0"/>
                <a:t>Employment Rate</a:t>
              </a:r>
            </a:p>
            <a:p>
              <a:pPr lvl="0" algn="ctr" defTabSz="577850">
                <a:lnSpc>
                  <a:spcPct val="90000"/>
                </a:lnSpc>
                <a:spcBef>
                  <a:spcPct val="0"/>
                </a:spcBef>
                <a:spcAft>
                  <a:spcPct val="35000"/>
                </a:spcAft>
              </a:pPr>
              <a:r>
                <a:rPr lang="en-US" sz="2800" kern="1200" dirty="0">
                  <a:solidFill>
                    <a:schemeClr val="bg1"/>
                  </a:solidFill>
                </a:rPr>
                <a:t>2</a:t>
              </a:r>
              <a:r>
                <a:rPr lang="en-US" sz="2800" kern="1200" baseline="30000" dirty="0">
                  <a:solidFill>
                    <a:schemeClr val="bg1"/>
                  </a:solidFill>
                </a:rPr>
                <a:t>nd</a:t>
              </a:r>
              <a:r>
                <a:rPr lang="en-US" sz="2800" kern="1200" dirty="0">
                  <a:solidFill>
                    <a:schemeClr val="bg1"/>
                  </a:solidFill>
                </a:rPr>
                <a:t> </a:t>
              </a:r>
              <a:r>
                <a:rPr lang="en-US" sz="2800" kern="1200" dirty="0"/>
                <a:t>Quarter After Exit</a:t>
              </a:r>
            </a:p>
          </p:txBody>
        </p:sp>
      </p:grpSp>
    </p:spTree>
    <p:extLst>
      <p:ext uri="{BB962C8B-B14F-4D97-AF65-F5344CB8AC3E}">
        <p14:creationId xmlns:p14="http://schemas.microsoft.com/office/powerpoint/2010/main" val="2830633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nvPr>
        </p:nvGraphicFramePr>
        <p:xfrm>
          <a:off x="3873356" y="1797978"/>
          <a:ext cx="8013844" cy="4378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4">
            <a:extLst>
              <a:ext uri="{FF2B5EF4-FFF2-40B4-BE49-F238E27FC236}">
                <a16:creationId xmlns:a16="http://schemas.microsoft.com/office/drawing/2014/main" id="{32296307-2259-4205-8052-D1E9BEAA5047}"/>
              </a:ext>
            </a:extLst>
          </p:cNvPr>
          <p:cNvGraphicFramePr>
            <a:graphicFrameLocks noChangeAspect="1"/>
          </p:cNvGraphicFramePr>
          <p:nvPr>
            <p:extLst>
              <p:ext uri="{D42A27DB-BD31-4B8C-83A1-F6EECF244321}">
                <p14:modId xmlns:p14="http://schemas.microsoft.com/office/powerpoint/2010/main" val="3344018998"/>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4173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graphicFrame>
        <p:nvGraphicFramePr>
          <p:cNvPr id="6" name="Content Placeholder 4">
            <a:extLst>
              <a:ext uri="{FF2B5EF4-FFF2-40B4-BE49-F238E27FC236}">
                <a16:creationId xmlns:a16="http://schemas.microsoft.com/office/drawing/2014/main" id="{050DEDC7-EBF3-42EB-B8B9-F847F7E297B9}"/>
              </a:ext>
            </a:extLst>
          </p:cNvPr>
          <p:cNvGraphicFramePr>
            <a:graphicFrameLocks/>
          </p:cNvGraphicFramePr>
          <p:nvPr>
            <p:extLst>
              <p:ext uri="{D42A27DB-BD31-4B8C-83A1-F6EECF244321}">
                <p14:modId xmlns:p14="http://schemas.microsoft.com/office/powerpoint/2010/main" val="3579826561"/>
              </p:ext>
            </p:extLst>
          </p:nvPr>
        </p:nvGraphicFramePr>
        <p:xfrm>
          <a:off x="894080" y="1656080"/>
          <a:ext cx="10403840" cy="470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7</a:t>
            </a:fld>
            <a:endParaRPr lang="en-US"/>
          </a:p>
        </p:txBody>
      </p:sp>
    </p:spTree>
    <p:extLst>
      <p:ext uri="{BB962C8B-B14F-4D97-AF65-F5344CB8AC3E}">
        <p14:creationId xmlns:p14="http://schemas.microsoft.com/office/powerpoint/2010/main" val="3224091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B05CD0-C2CF-4C04-963D-2E21DEA8FA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29000" y="5029200"/>
            <a:ext cx="1097280" cy="1097280"/>
          </a:xfrm>
          <a:prstGeom prst="rect">
            <a:avLst/>
          </a:prstGeom>
        </p:spPr>
      </p:pic>
      <p:sp>
        <p:nvSpPr>
          <p:cNvPr id="2" name="Title 1">
            <a:extLst>
              <a:ext uri="{FF2B5EF4-FFF2-40B4-BE49-F238E27FC236}">
                <a16:creationId xmlns:a16="http://schemas.microsoft.com/office/drawing/2014/main" id="{300C5FA1-9820-494B-938A-02B701021245}"/>
              </a:ext>
            </a:extLst>
          </p:cNvPr>
          <p:cNvSpPr>
            <a:spLocks noGrp="1"/>
          </p:cNvSpPr>
          <p:nvPr>
            <p:ph type="title"/>
          </p:nvPr>
        </p:nvSpPr>
        <p:spPr>
          <a:xfrm>
            <a:off x="3211010" y="610865"/>
            <a:ext cx="8340910" cy="561049"/>
          </a:xfrm>
        </p:spPr>
        <p:txBody>
          <a:bodyPr>
            <a:normAutofit fontScale="90000"/>
          </a:bodyPr>
          <a:lstStyle/>
          <a:p>
            <a:r>
              <a:rPr lang="en-US" dirty="0"/>
              <a:t>WIOA Primary Indicators of Performance</a:t>
            </a:r>
          </a:p>
        </p:txBody>
      </p:sp>
      <p:sp>
        <p:nvSpPr>
          <p:cNvPr id="3" name="Slide Number Placeholder 2">
            <a:extLst>
              <a:ext uri="{FF2B5EF4-FFF2-40B4-BE49-F238E27FC236}">
                <a16:creationId xmlns:a16="http://schemas.microsoft.com/office/drawing/2014/main" id="{CC53F98C-9203-4057-8BB2-B0FA3E063A18}"/>
              </a:ext>
            </a:extLst>
          </p:cNvPr>
          <p:cNvSpPr>
            <a:spLocks noGrp="1"/>
          </p:cNvSpPr>
          <p:nvPr>
            <p:ph type="sldNum" sz="quarter" idx="12"/>
          </p:nvPr>
        </p:nvSpPr>
        <p:spPr/>
        <p:txBody>
          <a:bodyPr/>
          <a:lstStyle/>
          <a:p>
            <a:fld id="{4C252FB9-B173-B746-BC64-1AB9D36BCBA0}" type="slidenum">
              <a:rPr lang="en-US" smtClean="0"/>
              <a:t>8</a:t>
            </a:fld>
            <a:endParaRPr lang="en-US"/>
          </a:p>
        </p:txBody>
      </p:sp>
      <p:sp>
        <p:nvSpPr>
          <p:cNvPr id="4" name="Rectangle 3">
            <a:extLst>
              <a:ext uri="{FF2B5EF4-FFF2-40B4-BE49-F238E27FC236}">
                <a16:creationId xmlns:a16="http://schemas.microsoft.com/office/drawing/2014/main" id="{C7E2955F-CA1D-41FE-8183-78AC53BC2623}"/>
              </a:ext>
            </a:extLst>
          </p:cNvPr>
          <p:cNvSpPr/>
          <p:nvPr/>
        </p:nvSpPr>
        <p:spPr>
          <a:xfrm>
            <a:off x="4114800" y="1645920"/>
            <a:ext cx="7315200" cy="4801314"/>
          </a:xfrm>
          <a:prstGeom prst="rect">
            <a:avLst/>
          </a:prstGeom>
        </p:spPr>
        <p:txBody>
          <a:bodyPr wrap="square">
            <a:spAutoFit/>
          </a:bodyPr>
          <a:lstStyle/>
          <a:p>
            <a:pPr marL="342900" indent="-342900">
              <a:spcAft>
                <a:spcPts val="1200"/>
              </a:spcAft>
              <a:buFont typeface="Arial" panose="020B0604020202020204" pitchFamily="34" charset="0"/>
              <a:buChar char="•"/>
            </a:pPr>
            <a:r>
              <a:rPr lang="en-US" sz="2800" dirty="0">
                <a:solidFill>
                  <a:schemeClr val="accent2">
                    <a:lumMod val="50000"/>
                  </a:schemeClr>
                </a:solidFill>
              </a:rPr>
              <a:t>Percentage of participants who are in unsubsidized employment during the fourth quarter after exit from the program.</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For Title I Youth: percentage of participants in </a:t>
            </a:r>
            <a:r>
              <a:rPr lang="en-US" sz="2400" i="1" dirty="0">
                <a:solidFill>
                  <a:schemeClr val="accent2">
                    <a:lumMod val="50000"/>
                  </a:schemeClr>
                </a:solidFill>
              </a:rPr>
              <a:t>education or training activities</a:t>
            </a:r>
            <a:r>
              <a:rPr lang="en-US" sz="2400" dirty="0">
                <a:solidFill>
                  <a:schemeClr val="accent2">
                    <a:lumMod val="50000"/>
                  </a:schemeClr>
                </a:solidFill>
              </a:rPr>
              <a:t>, or in unsubsidized employment during the fourth quarter after exit. </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All participants in all core programs are included in this indicator regardless of employment/education status at program entry. </a:t>
            </a:r>
          </a:p>
          <a:p>
            <a:pPr marL="800100" lvl="1" indent="-342900">
              <a:spcAft>
                <a:spcPts val="1200"/>
              </a:spcAft>
              <a:buFont typeface="Wingdings" panose="05000000000000000000" pitchFamily="2" charset="2"/>
              <a:buChar char="ü"/>
            </a:pPr>
            <a:r>
              <a:rPr lang="en-US" sz="2400" dirty="0">
                <a:solidFill>
                  <a:schemeClr val="accent2">
                    <a:lumMod val="50000"/>
                  </a:schemeClr>
                </a:solidFill>
              </a:rPr>
              <a:t>Placement in Education and Training counts for Youth.</a:t>
            </a:r>
          </a:p>
        </p:txBody>
      </p:sp>
      <p:grpSp>
        <p:nvGrpSpPr>
          <p:cNvPr id="12" name="Group 11">
            <a:extLst>
              <a:ext uri="{FF2B5EF4-FFF2-40B4-BE49-F238E27FC236}">
                <a16:creationId xmlns:a16="http://schemas.microsoft.com/office/drawing/2014/main" id="{4C5F801C-E736-41D1-B00C-DD8C548826F0}"/>
              </a:ext>
            </a:extLst>
          </p:cNvPr>
          <p:cNvGrpSpPr/>
          <p:nvPr/>
        </p:nvGrpSpPr>
        <p:grpSpPr>
          <a:xfrm>
            <a:off x="914400" y="2286000"/>
            <a:ext cx="2743200" cy="2743200"/>
            <a:chOff x="3273288" y="930617"/>
            <a:chExt cx="1324225" cy="1324225"/>
          </a:xfrm>
        </p:grpSpPr>
        <p:sp>
          <p:nvSpPr>
            <p:cNvPr id="13" name="Oval 12">
              <a:extLst>
                <a:ext uri="{FF2B5EF4-FFF2-40B4-BE49-F238E27FC236}">
                  <a16:creationId xmlns:a16="http://schemas.microsoft.com/office/drawing/2014/main" id="{2DCA7577-4BD3-43D8-AC44-B2F87E9242DD}"/>
                </a:ext>
              </a:extLst>
            </p:cNvPr>
            <p:cNvSpPr/>
            <p:nvPr/>
          </p:nvSpPr>
          <p:spPr>
            <a:xfrm>
              <a:off x="3273288" y="930617"/>
              <a:ext cx="1324225" cy="1324225"/>
            </a:xfrm>
            <a:prstGeom prst="ellipse">
              <a:avLst/>
            </a:prstGeom>
            <a:ln w="28575">
              <a:solidFill>
                <a:schemeClr val="accent2"/>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4" name="Oval 4">
              <a:extLst>
                <a:ext uri="{FF2B5EF4-FFF2-40B4-BE49-F238E27FC236}">
                  <a16:creationId xmlns:a16="http://schemas.microsoft.com/office/drawing/2014/main" id="{0F259FF9-E0EA-48DE-A7DC-354C62041C70}"/>
                </a:ext>
              </a:extLst>
            </p:cNvPr>
            <p:cNvSpPr txBox="1"/>
            <p:nvPr/>
          </p:nvSpPr>
          <p:spPr>
            <a:xfrm>
              <a:off x="3467216" y="1124545"/>
              <a:ext cx="936369" cy="9363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2800" kern="1200" dirty="0"/>
                <a:t>Employment Rate</a:t>
              </a:r>
            </a:p>
            <a:p>
              <a:pPr lvl="0" algn="ctr" defTabSz="577850">
                <a:lnSpc>
                  <a:spcPct val="90000"/>
                </a:lnSpc>
                <a:spcBef>
                  <a:spcPct val="0"/>
                </a:spcBef>
                <a:spcAft>
                  <a:spcPct val="35000"/>
                </a:spcAft>
              </a:pPr>
              <a:r>
                <a:rPr lang="en-US" sz="2800" dirty="0">
                  <a:solidFill>
                    <a:schemeClr val="bg1"/>
                  </a:solidFill>
                </a:rPr>
                <a:t>4</a:t>
              </a:r>
              <a:r>
                <a:rPr lang="en-US" sz="2800" baseline="30000" dirty="0">
                  <a:solidFill>
                    <a:schemeClr val="bg1"/>
                  </a:solidFill>
                </a:rPr>
                <a:t>th</a:t>
              </a:r>
              <a:r>
                <a:rPr lang="en-US" sz="2800" dirty="0">
                  <a:solidFill>
                    <a:schemeClr val="bg1"/>
                  </a:solidFill>
                </a:rPr>
                <a:t> </a:t>
              </a:r>
              <a:r>
                <a:rPr lang="en-US" sz="2800" kern="1200" dirty="0"/>
                <a:t>Quarter After Exit</a:t>
              </a:r>
            </a:p>
          </p:txBody>
        </p:sp>
      </p:grpSp>
    </p:spTree>
    <p:extLst>
      <p:ext uri="{BB962C8B-B14F-4D97-AF65-F5344CB8AC3E}">
        <p14:creationId xmlns:p14="http://schemas.microsoft.com/office/powerpoint/2010/main" val="1696615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5BE4-394C-4FD8-9042-1A4E877FEB5B}"/>
              </a:ext>
            </a:extLst>
          </p:cNvPr>
          <p:cNvSpPr>
            <a:spLocks noGrp="1"/>
          </p:cNvSpPr>
          <p:nvPr>
            <p:ph type="title"/>
          </p:nvPr>
        </p:nvSpPr>
        <p:spPr>
          <a:xfrm>
            <a:off x="3211010" y="610865"/>
            <a:ext cx="8360504" cy="561049"/>
          </a:xfrm>
        </p:spPr>
        <p:txBody>
          <a:bodyPr>
            <a:normAutofit fontScale="90000"/>
          </a:bodyPr>
          <a:lstStyle/>
          <a:p>
            <a:r>
              <a:rPr lang="en-US" dirty="0"/>
              <a:t>WIOA Primary Indicators of Performance</a:t>
            </a:r>
          </a:p>
        </p:txBody>
      </p:sp>
      <p:graphicFrame>
        <p:nvGraphicFramePr>
          <p:cNvPr id="4" name="Content Placeholder 3">
            <a:extLst>
              <a:ext uri="{FF2B5EF4-FFF2-40B4-BE49-F238E27FC236}">
                <a16:creationId xmlns:a16="http://schemas.microsoft.com/office/drawing/2014/main" id="{FE7B13BA-8672-4454-8BF1-BBB4A8C9811B}"/>
              </a:ext>
            </a:extLst>
          </p:cNvPr>
          <p:cNvGraphicFramePr>
            <a:graphicFrameLocks noGrp="1"/>
          </p:cNvGraphicFramePr>
          <p:nvPr>
            <p:ph idx="1"/>
            <p:extLst>
              <p:ext uri="{D42A27DB-BD31-4B8C-83A1-F6EECF244321}">
                <p14:modId xmlns:p14="http://schemas.microsoft.com/office/powerpoint/2010/main" val="434686317"/>
              </p:ext>
            </p:extLst>
          </p:nvPr>
        </p:nvGraphicFramePr>
        <p:xfrm>
          <a:off x="3873356" y="1797978"/>
          <a:ext cx="8013844" cy="4378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4">
            <a:extLst>
              <a:ext uri="{FF2B5EF4-FFF2-40B4-BE49-F238E27FC236}">
                <a16:creationId xmlns:a16="http://schemas.microsoft.com/office/drawing/2014/main" id="{32296307-2259-4205-8052-D1E9BEAA5047}"/>
              </a:ext>
            </a:extLst>
          </p:cNvPr>
          <p:cNvGraphicFramePr>
            <a:graphicFrameLocks noChangeAspect="1"/>
          </p:cNvGraphicFramePr>
          <p:nvPr>
            <p:extLst>
              <p:ext uri="{D42A27DB-BD31-4B8C-83A1-F6EECF244321}">
                <p14:modId xmlns:p14="http://schemas.microsoft.com/office/powerpoint/2010/main" val="1596951739"/>
              </p:ext>
            </p:extLst>
          </p:nvPr>
        </p:nvGraphicFramePr>
        <p:xfrm>
          <a:off x="-548640" y="2286000"/>
          <a:ext cx="5120640" cy="34204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60723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TITLE PLACEHOLDER&amp;quot;&quot;/&gt;&lt;property id=&quot;20307&quot; value=&quot;256&quot;/&gt;&lt;/object&gt;&lt;object type=&quot;3&quot; unique_id=&quot;10004&quot;&gt;&lt;property id=&quot;20148&quot; value=&quot;5&quot;/&gt;&lt;property id=&quot;20300&quot; value=&quot;Slide 2 - &amp;quot;TITLE PLACEHOLDER&amp;quot;&quot;/&gt;&lt;property id=&quot;20307&quot; value=&quot;257&quot;/&gt;&lt;/object&gt;&lt;object type=&quot;3&quot; unique_id=&quot;10005&quot;&gt;&lt;property id=&quot;20148&quot; value=&quot;5&quot;/&gt;&lt;property id=&quot;20300&quot; value=&quot;Slide 4 - &amp;quot;TITLE PLACEHOLDER&amp;quot;&quot;/&gt;&lt;property id=&quot;20307&quot; value=&quot;258&quot;/&gt;&lt;/object&gt;&lt;object type=&quot;3&quot; unique_id=&quot;10036&quot;&gt;&lt;property id=&quot;20148&quot; value=&quot;5&quot;/&gt;&lt;property id=&quot;20300&quot; value=&quot;Slide 3&quot;/&gt;&lt;property id=&quot;20307&quot; value=&quot;259&quot;/&gt;&lt;/object&gt;&lt;/object&gt;&lt;object type=&quot;8&quot; unique_id=&quot;10010&quot;&gt;&lt;/object&gt;&lt;/object&gt;&lt;/database&gt;"/>
  <p:tag name="SECTOMILLISECCONVERTED" val="1"/>
</p:tagLst>
</file>

<file path=ppt/theme/theme1.xml><?xml version="1.0" encoding="utf-8"?>
<a:theme xmlns:a="http://schemas.openxmlformats.org/drawingml/2006/main" name="1_Office Theme">
  <a:themeElements>
    <a:clrScheme name="WorkNet Theme">
      <a:dk1>
        <a:sysClr val="windowText" lastClr="000000"/>
      </a:dk1>
      <a:lt1>
        <a:sysClr val="window" lastClr="FFFFFF"/>
      </a:lt1>
      <a:dk2>
        <a:srgbClr val="44546A"/>
      </a:dk2>
      <a:lt2>
        <a:srgbClr val="E7E6E6"/>
      </a:lt2>
      <a:accent1>
        <a:srgbClr val="B74900"/>
      </a:accent1>
      <a:accent2>
        <a:srgbClr val="004990"/>
      </a:accent2>
      <a:accent3>
        <a:srgbClr val="C4122F"/>
      </a:accent3>
      <a:accent4>
        <a:srgbClr val="00615B"/>
      </a:accent4>
      <a:accent5>
        <a:srgbClr val="60106A"/>
      </a:accent5>
      <a:accent6>
        <a:srgbClr val="4D4D4D"/>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 WIOA_PD_template updated" id="{EC236E03-D5EF-4ACF-B35C-450026EB3AC8}" vid="{90018856-AC5A-41FD-9AF9-E18F1AACE63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E52569ECEA4A742A2C5974F57977DA4" ma:contentTypeVersion="5" ma:contentTypeDescription="Create a new document." ma:contentTypeScope="" ma:versionID="79c9f2753a94edf9e8c03015e3e7977f">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A6739F4-1A3D-4469-9B5E-B705DBABF274}">
  <ds:schemaRefs>
    <ds:schemaRef ds:uri="http://schemas.microsoft.com/sharepoint/v3/contenttype/forms"/>
  </ds:schemaRefs>
</ds:datastoreItem>
</file>

<file path=customXml/itemProps2.xml><?xml version="1.0" encoding="utf-8"?>
<ds:datastoreItem xmlns:ds="http://schemas.openxmlformats.org/officeDocument/2006/customXml" ds:itemID="{54A34F04-C69A-4BA5-8602-8B379A023BCA}"/>
</file>

<file path=customXml/itemProps3.xml><?xml version="1.0" encoding="utf-8"?>
<ds:datastoreItem xmlns:ds="http://schemas.openxmlformats.org/officeDocument/2006/customXml" ds:itemID="{AF449133-374E-4449-A69E-D281C48DB8FC}">
  <ds:schemaRefs>
    <ds:schemaRef ds:uri="http://schemas.microsoft.com/sharepoint/v3"/>
    <ds:schemaRef ds:uri="http://purl.org/dc/term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449dd368-9c6e-4227-a321-b076bbb18ccd"/>
    <ds:schemaRef ds:uri="http://purl.org/dc/elements/1.1/"/>
    <ds:schemaRef ds:uri="4d176701-abff-4b28-8a6c-478c245252ff"/>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2019 WIOA_PD_template updated</Template>
  <TotalTime>25388</TotalTime>
  <Words>3030</Words>
  <Application>Microsoft Office PowerPoint</Application>
  <PresentationFormat>Widescreen</PresentationFormat>
  <Paragraphs>406</Paragraphs>
  <Slides>34</Slides>
  <Notes>7</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Arial</vt:lpstr>
      <vt:lpstr>Arial Rounded MT Bold</vt:lpstr>
      <vt:lpstr>Calibri</vt:lpstr>
      <vt:lpstr>Calibri Light</vt:lpstr>
      <vt:lpstr>Segoe UI</vt:lpstr>
      <vt:lpstr>Trebuchet MS</vt:lpstr>
      <vt:lpstr>Webdings</vt:lpstr>
      <vt:lpstr>Wingdings</vt:lpstr>
      <vt:lpstr>Wingdings 2</vt:lpstr>
      <vt:lpstr>Wingdings 3</vt:lpstr>
      <vt:lpstr>1_Office Theme</vt:lpstr>
      <vt:lpstr>WIOA Performance 101: An Overview of the Primary Indicators of Performance</vt:lpstr>
      <vt:lpstr>Today’s Objectives</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WIOA Primary Indicators of Performance</vt:lpstr>
      <vt:lpstr>Exclusions from Performance</vt:lpstr>
      <vt:lpstr>Statute, Regulations and Guidance</vt:lpstr>
      <vt:lpstr>Performance Resources</vt:lpstr>
      <vt:lpstr>Additional Resources Available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Lisa</dc:creator>
  <cp:lastModifiedBy>Barry, Paula</cp:lastModifiedBy>
  <cp:revision>271</cp:revision>
  <cp:lastPrinted>2020-08-20T17:14:36Z</cp:lastPrinted>
  <dcterms:created xsi:type="dcterms:W3CDTF">2019-09-25T16:41:34Z</dcterms:created>
  <dcterms:modified xsi:type="dcterms:W3CDTF">2026-09-03T14:57:02Z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0x010100CE52569ECEA4A742A2C5974F57977DA4</vt:lpwstr>
  </property>
  <property fmtid="{D5CDD505-2E9C-101B-9397-08002B2CF9AE}" pid="3" name="Order">
    <vt:r8>102200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