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0" r:id="rId5"/>
  </p:sldMasterIdLst>
  <p:notesMasterIdLst>
    <p:notesMasterId r:id="rId27"/>
  </p:notesMasterIdLst>
  <p:sldIdLst>
    <p:sldId id="258" r:id="rId6"/>
    <p:sldId id="265" r:id="rId7"/>
    <p:sldId id="3442" r:id="rId8"/>
    <p:sldId id="3440" r:id="rId9"/>
    <p:sldId id="3435" r:id="rId10"/>
    <p:sldId id="555" r:id="rId11"/>
    <p:sldId id="580" r:id="rId12"/>
    <p:sldId id="581" r:id="rId13"/>
    <p:sldId id="582" r:id="rId14"/>
    <p:sldId id="3443" r:id="rId15"/>
    <p:sldId id="585" r:id="rId16"/>
    <p:sldId id="270" r:id="rId17"/>
    <p:sldId id="3447" r:id="rId18"/>
    <p:sldId id="3445" r:id="rId19"/>
    <p:sldId id="3446" r:id="rId20"/>
    <p:sldId id="3448" r:id="rId21"/>
    <p:sldId id="300" r:id="rId22"/>
    <p:sldId id="3444" r:id="rId23"/>
    <p:sldId id="278" r:id="rId24"/>
    <p:sldId id="289" r:id="rId25"/>
    <p:sldId id="59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2E8902-41A2-B127-A9C7-7F808E2659D0}" name="Ramos, Jessica" initials="JR" userId="S::Jessica.Ramos@Illinois.gov::00015ae8-3723-478f-9d65-b21566b618e0" providerId="AD"/>
  <p188:author id="{215CCF28-082E-DA9F-E8A2-54B75B31305C}" name="Schomberg, John F" initials="SJ" userId="S::john.schomberg@illinois.gov::0337153c-9799-412e-be56-34068d97d881" providerId="AD"/>
  <p188:author id="{7D97C330-2BD3-9F09-1AB5-BCF254D0607A}" name="Martin, Grace" initials="MG" userId="S::grace.martin@illinois.gov::24370b27-603b-4fc5-9d9f-e359eda5abee" providerId="AD"/>
  <p188:author id="{7A55EC38-F81A-324F-5F23-B217AAF8EE5E}" name="Panoor, Sheena" initials="PS" userId="S::sheena.panoor@illinois.gov::b0cfb1e7-c925-4516-b372-333a382a6a90" providerId="AD"/>
  <p188:author id="{EDE8014C-826E-B7BF-CA7D-645C389031DB}" name="Fleischer, Erica" initials="" userId="S::Erica.Fleischer@Illinois.gov::1288401b-6922-4e51-a07c-f01ed652a047" providerId="AD"/>
  <p188:author id="{5A83C958-BF27-F817-C808-5A65CFDDA4B6}" name="Ramos, Jessica" initials="RJ" userId="S::jessica.ramos@illinois.gov::00015ae8-3723-478f-9d65-b21566b618e0" providerId="AD"/>
  <p188:author id="{F069876B-DC46-46F1-CE79-BE342FD29890}" name="Schomberg, John F" initials="JS" userId="S::John.Schomberg@Illinois.gov::0337153c-9799-412e-be56-34068d97d881" providerId="AD"/>
  <p188:author id="{57796A7D-9E83-B927-0371-7BD38B858D0E}" name="Outland, Jill" initials="OJ" userId="S::jill.outland@illinois.gov::acc3ce80-7a37-43f0-8567-d875841c406f" providerId="AD"/>
  <p188:author id="{3D390986-8A01-85CC-3982-A18EB2F03323}" name="Cully, Leslie K." initials="CL" userId="S::leslie.k.cully@illinois.gov::35406bba-a382-40da-993b-7e56f2c12da6" providerId="AD"/>
  <p188:author id="{DE69FEA0-F34D-A9B9-2208-BACAE00F9049}" name="Martin, Grace" initials="GM" userId="S::Grace.Martin@Illinois.gov::24370b27-603b-4fc5-9d9f-e359eda5abee" providerId="AD"/>
  <p188:author id="{058A17A1-C8AE-E260-B543-297D3B08C507}" name="Khatkhate, Priya" initials="KP" userId="S::priya.khatkhate@illinois.gov::536c0043-d2bc-4988-bb40-d5189a42597a" providerId="AD"/>
  <p188:author id="{DBEC18A5-123F-008A-D9E9-30B2483B756F}" name="Panoor, Sheena" initials="SP" userId="S::Sheena.Panoor@Illinois.gov::b0cfb1e7-c925-4516-b372-333a382a6a90" providerId="AD"/>
  <p188:author id="{9730ABB6-A2FD-D7F9-6132-F72DF0F1F173}" name="Imhoff, Angela" initials="AI" userId="S::Angela.Imhoff@Illinois.gov::cc4093eb-4245-4960-ada2-3d5885d8de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0C8"/>
    <a:srgbClr val="C2E49C"/>
    <a:srgbClr val="020A78"/>
    <a:srgbClr val="FBB83A"/>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83BA5-2A51-E243-2932-65F704BF85E3}" v="14" dt="2026-06-16T18:40:38.541"/>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742" autoAdjust="0"/>
    <p:restoredTop sz="96247" autoAdjust="0"/>
  </p:normalViewPr>
  <p:slideViewPr>
    <p:cSldViewPr snapToGrid="0">
      <p:cViewPr varScale="1">
        <p:scale>
          <a:sx n="111" d="100"/>
          <a:sy n="111" d="100"/>
        </p:scale>
        <p:origin x="248"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EAD1A-4BFB-4D4F-A52A-CDD0F005F15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262DF68-EDF6-4FFA-83FD-A07D13E46685}">
      <dgm:prSet custT="1"/>
      <dgm:spPr/>
      <dgm:t>
        <a:bodyPr/>
        <a:lstStyle/>
        <a:p>
          <a:pPr>
            <a:lnSpc>
              <a:spcPct val="100000"/>
            </a:lnSpc>
            <a:spcBef>
              <a:spcPts val="600"/>
            </a:spcBef>
            <a:buFont typeface="Wingdings" panose="05000000000000000000" pitchFamily="2" charset="2"/>
            <a:buChar char="Ø"/>
          </a:pPr>
          <a:r>
            <a:rPr lang="en-US" sz="1800" dirty="0">
              <a:latin typeface="Montserrat"/>
            </a:rPr>
            <a:t>Expand and streamline options to connect to volunteer sites and track participation.</a:t>
          </a:r>
        </a:p>
      </dgm:t>
    </dgm:pt>
    <dgm:pt modelId="{F441EE40-A9C9-4074-ABCD-F11C3FC7CA47}" type="parTrans" cxnId="{D22322BB-9F82-40AA-B185-825C365BED3A}">
      <dgm:prSet/>
      <dgm:spPr/>
      <dgm:t>
        <a:bodyPr/>
        <a:lstStyle/>
        <a:p>
          <a:pPr>
            <a:lnSpc>
              <a:spcPct val="100000"/>
            </a:lnSpc>
            <a:spcBef>
              <a:spcPts val="600"/>
            </a:spcBef>
          </a:pPr>
          <a:endParaRPr lang="en-US" sz="1800">
            <a:latin typeface="Montserrat" panose="00000500000000000000" pitchFamily="2" charset="0"/>
          </a:endParaRPr>
        </a:p>
      </dgm:t>
    </dgm:pt>
    <dgm:pt modelId="{DD96490E-CD68-4C7E-BA05-C9C69FDB2217}" type="sibTrans" cxnId="{D22322BB-9F82-40AA-B185-825C365BED3A}">
      <dgm:prSet/>
      <dgm:spPr/>
      <dgm:t>
        <a:bodyPr/>
        <a:lstStyle/>
        <a:p>
          <a:pPr>
            <a:lnSpc>
              <a:spcPct val="100000"/>
            </a:lnSpc>
            <a:spcBef>
              <a:spcPts val="600"/>
            </a:spcBef>
          </a:pPr>
          <a:endParaRPr lang="en-US" sz="1800">
            <a:latin typeface="Montserrat" panose="00000500000000000000" pitchFamily="2" charset="0"/>
          </a:endParaRPr>
        </a:p>
      </dgm:t>
    </dgm:pt>
    <dgm:pt modelId="{2C2BDCE0-88E2-43F1-91CE-A05A81E67BA1}">
      <dgm:prSet custT="1"/>
      <dgm:spPr/>
      <dgm:t>
        <a:bodyPr/>
        <a:lstStyle/>
        <a:p>
          <a:pPr>
            <a:lnSpc>
              <a:spcPct val="100000"/>
            </a:lnSpc>
            <a:spcBef>
              <a:spcPts val="600"/>
            </a:spcBef>
          </a:pPr>
          <a:r>
            <a:rPr lang="en-US" sz="2000" b="1" dirty="0">
              <a:latin typeface="Montserrat"/>
            </a:rPr>
            <a:t>Community Service/Volunteering Expansion</a:t>
          </a:r>
        </a:p>
      </dgm:t>
    </dgm:pt>
    <dgm:pt modelId="{7F3AE0D1-5551-44AF-B227-4EF966B0B9EE}" type="parTrans" cxnId="{77BAD0A3-8449-4D96-A71A-3473530DCB8A}">
      <dgm:prSet/>
      <dgm:spPr/>
      <dgm:t>
        <a:bodyPr/>
        <a:lstStyle/>
        <a:p>
          <a:pPr>
            <a:lnSpc>
              <a:spcPct val="100000"/>
            </a:lnSpc>
            <a:spcBef>
              <a:spcPts val="600"/>
            </a:spcBef>
          </a:pPr>
          <a:endParaRPr lang="en-US" sz="1800">
            <a:latin typeface="Montserrat" panose="00000500000000000000" pitchFamily="2" charset="0"/>
          </a:endParaRPr>
        </a:p>
      </dgm:t>
    </dgm:pt>
    <dgm:pt modelId="{1AC0F72B-995C-421E-AFD4-1FD361FA4493}" type="sibTrans" cxnId="{77BAD0A3-8449-4D96-A71A-3473530DCB8A}">
      <dgm:prSet/>
      <dgm:spPr/>
      <dgm:t>
        <a:bodyPr/>
        <a:lstStyle/>
        <a:p>
          <a:pPr>
            <a:lnSpc>
              <a:spcPct val="100000"/>
            </a:lnSpc>
            <a:spcBef>
              <a:spcPts val="600"/>
            </a:spcBef>
          </a:pPr>
          <a:endParaRPr lang="en-US" sz="1800">
            <a:latin typeface="Montserrat" panose="00000500000000000000" pitchFamily="2" charset="0"/>
          </a:endParaRPr>
        </a:p>
      </dgm:t>
    </dgm:pt>
    <dgm:pt modelId="{BF42B6CD-2885-4D9F-8B2C-DA4FB7134EE2}">
      <dgm:prSet custT="1"/>
      <dgm:spPr/>
      <dgm:t>
        <a:bodyPr/>
        <a:lstStyle/>
        <a:p>
          <a:pPr>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Expand SNAP Outreach program with emphasis on addressing gaps in coverage and supporting ABAWDs.</a:t>
          </a:r>
        </a:p>
      </dgm:t>
    </dgm:pt>
    <dgm:pt modelId="{E93107E1-243B-48E3-B81A-D9CE3636A496}" type="parTrans" cxnId="{1B94CC6F-B2B2-481D-AFDB-2870A2D48F30}">
      <dgm:prSet/>
      <dgm:spPr/>
      <dgm:t>
        <a:bodyPr/>
        <a:lstStyle/>
        <a:p>
          <a:endParaRPr lang="en-US"/>
        </a:p>
      </dgm:t>
    </dgm:pt>
    <dgm:pt modelId="{87B768C8-A979-4836-922E-45F3AE87FFB2}" type="sibTrans" cxnId="{1B94CC6F-B2B2-481D-AFDB-2870A2D48F30}">
      <dgm:prSet/>
      <dgm:spPr/>
      <dgm:t>
        <a:bodyPr/>
        <a:lstStyle/>
        <a:p>
          <a:endParaRPr lang="en-US"/>
        </a:p>
      </dgm:t>
    </dgm:pt>
    <dgm:pt modelId="{A6AB7F3D-80EB-4049-8DF2-581B6DDB5AF0}">
      <dgm:prSet phldr="0" custT="1"/>
      <dgm:spPr/>
      <dgm:t>
        <a:bodyPr/>
        <a:lstStyle/>
        <a:p>
          <a:pPr marL="0" lvl="0" indent="0" algn="l" defTabSz="889000" rtl="0">
            <a:lnSpc>
              <a:spcPct val="100000"/>
            </a:lnSpc>
            <a:spcBef>
              <a:spcPts val="600"/>
            </a:spcBef>
            <a:spcAft>
              <a:spcPct val="35000"/>
            </a:spcAft>
            <a:buFont typeface="Courier New" panose="02070309020205020404" pitchFamily="49" charset="0"/>
            <a:buNone/>
          </a:pPr>
          <a:r>
            <a:rPr lang="en-US" sz="2000" b="1" kern="1200" dirty="0">
              <a:solidFill>
                <a:srgbClr val="FFFFFF"/>
              </a:solidFill>
              <a:latin typeface="Montserrat"/>
              <a:ea typeface="+mn-ea"/>
              <a:cs typeface="+mn-cs"/>
            </a:rPr>
            <a:t>Workforce Alignment and Collaboration</a:t>
          </a:r>
        </a:p>
      </dgm:t>
    </dgm:pt>
    <dgm:pt modelId="{20751E2C-ABA8-4644-B5AC-73666595FBA3}" type="parTrans" cxnId="{FD249075-BCB9-4E0B-8C51-188F38BA3256}">
      <dgm:prSet/>
      <dgm:spPr/>
      <dgm:t>
        <a:bodyPr/>
        <a:lstStyle/>
        <a:p>
          <a:endParaRPr lang="en-US"/>
        </a:p>
      </dgm:t>
    </dgm:pt>
    <dgm:pt modelId="{37F65D8D-F117-44C9-AF3B-2334F9829DB8}" type="sibTrans" cxnId="{FD249075-BCB9-4E0B-8C51-188F38BA3256}">
      <dgm:prSet/>
      <dgm:spPr/>
      <dgm:t>
        <a:bodyPr/>
        <a:lstStyle/>
        <a:p>
          <a:endParaRPr lang="en-US"/>
        </a:p>
      </dgm:t>
    </dgm:pt>
    <dgm:pt modelId="{59AC9129-ACBA-4CD6-8586-14B42C24CE3C}">
      <dgm:prSet phldr="0" custT="1"/>
      <dgm:spPr/>
      <dgm:t>
        <a:bodyPr/>
        <a:lstStyle/>
        <a:p>
          <a:pPr>
            <a:buFont typeface="Wingdings" panose="05000000000000000000" pitchFamily="2" charset="2"/>
            <a:buChar char="Ø"/>
          </a:pPr>
          <a:r>
            <a:rPr lang="en-US" sz="1800" dirty="0">
              <a:solidFill>
                <a:schemeClr val="tx1">
                  <a:lumMod val="95000"/>
                  <a:lumOff val="5000"/>
                </a:schemeClr>
              </a:solidFill>
              <a:latin typeface="Montserrat"/>
              <a:ea typeface="Calibri"/>
              <a:cs typeface="Calibri"/>
            </a:rPr>
            <a:t>Designate government operated or supervised programs as qualifying work programs for individuals to meet the work requirement.</a:t>
          </a:r>
        </a:p>
      </dgm:t>
    </dgm:pt>
    <dgm:pt modelId="{AAC9DC5C-4441-4183-BDE1-A9847CC37DFB}" type="parTrans" cxnId="{AB384054-47B5-421C-B9CE-BA7A5330F899}">
      <dgm:prSet/>
      <dgm:spPr/>
      <dgm:t>
        <a:bodyPr/>
        <a:lstStyle/>
        <a:p>
          <a:endParaRPr lang="en-US"/>
        </a:p>
      </dgm:t>
    </dgm:pt>
    <dgm:pt modelId="{6B67539A-E94F-4C76-8F49-688FF0A250FD}" type="sibTrans" cxnId="{AB384054-47B5-421C-B9CE-BA7A5330F899}">
      <dgm:prSet/>
      <dgm:spPr/>
      <dgm:t>
        <a:bodyPr/>
        <a:lstStyle/>
        <a:p>
          <a:endParaRPr lang="en-US"/>
        </a:p>
      </dgm:t>
    </dgm:pt>
    <dgm:pt modelId="{9A1BF4EF-D26C-4D32-9303-2B00C8A7661D}">
      <dgm:prSet phldrT="[Text]" custT="1"/>
      <dgm:spPr/>
      <dgm:t>
        <a:bodyPr/>
        <a:lstStyle/>
        <a:p>
          <a:pPr marL="0" lvl="0" indent="0" algn="l" defTabSz="889000" rtl="0">
            <a:lnSpc>
              <a:spcPct val="100000"/>
            </a:lnSpc>
            <a:spcBef>
              <a:spcPts val="600"/>
            </a:spcBef>
            <a:spcAft>
              <a:spcPct val="35000"/>
            </a:spcAft>
            <a:buFont typeface="Courier New" panose="02070309020205020404" pitchFamily="49" charset="0"/>
            <a:buNone/>
          </a:pPr>
          <a:r>
            <a:rPr lang="en-US" sz="2000" b="1" kern="1200" dirty="0">
              <a:solidFill>
                <a:srgbClr val="FFFFFF"/>
              </a:solidFill>
              <a:latin typeface="Montserrat"/>
              <a:ea typeface="+mn-ea"/>
              <a:cs typeface="+mn-cs"/>
            </a:rPr>
            <a:t>SNAP E&amp;T Expansion – National Able</a:t>
          </a:r>
        </a:p>
      </dgm:t>
    </dgm:pt>
    <dgm:pt modelId="{E13C8CC7-E964-44EE-A101-BB5203F77BB5}" type="parTrans" cxnId="{2331FA86-02FD-4E23-AF22-08518A9D864E}">
      <dgm:prSet/>
      <dgm:spPr/>
      <dgm:t>
        <a:bodyPr/>
        <a:lstStyle/>
        <a:p>
          <a:endParaRPr lang="en-US"/>
        </a:p>
      </dgm:t>
    </dgm:pt>
    <dgm:pt modelId="{28C48A44-5148-4FD6-9EFA-722C8AFE668A}" type="sibTrans" cxnId="{2331FA86-02FD-4E23-AF22-08518A9D864E}">
      <dgm:prSet/>
      <dgm:spPr/>
      <dgm:t>
        <a:bodyPr/>
        <a:lstStyle/>
        <a:p>
          <a:endParaRPr lang="en-US"/>
        </a:p>
      </dgm:t>
    </dgm:pt>
    <dgm:pt modelId="{7D16ED92-753F-4A09-A234-1156D2250DF9}">
      <dgm:prSet phldrT="[Text]" custT="1"/>
      <dgm:spPr/>
      <dgm:t>
        <a:bodyPr/>
        <a:lstStyle/>
        <a:p>
          <a:pPr>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Expand strategically and intentionally to strengthen the program’s reach, impact, and effectiveness.. </a:t>
          </a:r>
        </a:p>
      </dgm:t>
    </dgm:pt>
    <dgm:pt modelId="{95F78654-7904-4F77-BDCC-D5466A053985}" type="parTrans" cxnId="{3ACF38CC-15DB-4571-BBA5-095A963A0FC0}">
      <dgm:prSet/>
      <dgm:spPr/>
      <dgm:t>
        <a:bodyPr/>
        <a:lstStyle/>
        <a:p>
          <a:endParaRPr lang="en-US"/>
        </a:p>
      </dgm:t>
    </dgm:pt>
    <dgm:pt modelId="{29E57758-1745-442C-8D15-82447F2981AA}" type="sibTrans" cxnId="{3ACF38CC-15DB-4571-BBA5-095A963A0FC0}">
      <dgm:prSet/>
      <dgm:spPr/>
      <dgm:t>
        <a:bodyPr/>
        <a:lstStyle/>
        <a:p>
          <a:endParaRPr lang="en-US"/>
        </a:p>
      </dgm:t>
    </dgm:pt>
    <dgm:pt modelId="{C777B3FA-16BF-4999-8D99-A0308EA9B238}">
      <dgm:prSet phldrT="[Text]" custT="1"/>
      <dgm:spPr/>
      <dgm:t>
        <a:bodyPr/>
        <a:lstStyle/>
        <a:p>
          <a:pPr>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Build capacity to achieve statewide coverage.</a:t>
          </a:r>
        </a:p>
      </dgm:t>
    </dgm:pt>
    <dgm:pt modelId="{AF0F4F05-1B6E-4824-9634-EFAE61FBDC69}" type="parTrans" cxnId="{C63CA1FD-2EE4-45AF-99FA-6059965A46FE}">
      <dgm:prSet/>
      <dgm:spPr/>
      <dgm:t>
        <a:bodyPr/>
        <a:lstStyle/>
        <a:p>
          <a:endParaRPr lang="en-US"/>
        </a:p>
      </dgm:t>
    </dgm:pt>
    <dgm:pt modelId="{17CBD3B1-92A0-4F86-A883-A9ADB4741699}" type="sibTrans" cxnId="{C63CA1FD-2EE4-45AF-99FA-6059965A46FE}">
      <dgm:prSet/>
      <dgm:spPr/>
      <dgm:t>
        <a:bodyPr/>
        <a:lstStyle/>
        <a:p>
          <a:endParaRPr lang="en-US"/>
        </a:p>
      </dgm:t>
    </dgm:pt>
    <dgm:pt modelId="{3417E806-0761-4FF7-B03E-F8BC0C6CA0B0}">
      <dgm:prSet custT="1"/>
      <dgm:spPr/>
      <dgm:t>
        <a:bodyPr/>
        <a:lstStyle/>
        <a:p>
          <a:pPr>
            <a:lnSpc>
              <a:spcPct val="100000"/>
            </a:lnSpc>
            <a:spcBef>
              <a:spcPts val="600"/>
            </a:spcBef>
            <a:buFont typeface="Courier New" panose="02070309020205020404" pitchFamily="49" charset="0"/>
            <a:buChar char="o"/>
          </a:pPr>
          <a:r>
            <a:rPr lang="en-US" sz="2000" b="1" kern="1200" dirty="0">
              <a:solidFill>
                <a:srgbClr val="FFFFFF"/>
              </a:solidFill>
              <a:latin typeface="Montserrat"/>
              <a:ea typeface="+mn-ea"/>
              <a:cs typeface="+mn-cs"/>
            </a:rPr>
            <a:t>IL SNAP Connect</a:t>
          </a:r>
        </a:p>
      </dgm:t>
    </dgm:pt>
    <dgm:pt modelId="{B0DD1BB2-7D9B-4141-A7C1-38DB38C36C57}" type="sibTrans" cxnId="{A21BFA61-3CFD-4BA4-9EF4-B9E33E8B5F31}">
      <dgm:prSet/>
      <dgm:spPr/>
      <dgm:t>
        <a:bodyPr/>
        <a:lstStyle/>
        <a:p>
          <a:endParaRPr lang="en-US"/>
        </a:p>
      </dgm:t>
    </dgm:pt>
    <dgm:pt modelId="{D3EEB6FE-521B-4D39-A8D4-9D80BA13F41B}" type="parTrans" cxnId="{A21BFA61-3CFD-4BA4-9EF4-B9E33E8B5F31}">
      <dgm:prSet/>
      <dgm:spPr/>
      <dgm:t>
        <a:bodyPr/>
        <a:lstStyle/>
        <a:p>
          <a:endParaRPr lang="en-US"/>
        </a:p>
      </dgm:t>
    </dgm:pt>
    <dgm:pt modelId="{5C821236-2E3D-4AA6-A758-4889B1684B05}" type="pres">
      <dgm:prSet presAssocID="{7D7EAD1A-4BFB-4D4F-A52A-CDD0F005F154}" presName="linear" presStyleCnt="0">
        <dgm:presLayoutVars>
          <dgm:animLvl val="lvl"/>
          <dgm:resizeHandles val="exact"/>
        </dgm:presLayoutVars>
      </dgm:prSet>
      <dgm:spPr/>
    </dgm:pt>
    <dgm:pt modelId="{61318865-9A37-4575-9B80-D7DCF999F68F}" type="pres">
      <dgm:prSet presAssocID="{2C2BDCE0-88E2-43F1-91CE-A05A81E67BA1}" presName="parentText" presStyleLbl="node1" presStyleIdx="0" presStyleCnt="4" custScaleY="68607">
        <dgm:presLayoutVars>
          <dgm:chMax val="0"/>
          <dgm:bulletEnabled val="1"/>
        </dgm:presLayoutVars>
      </dgm:prSet>
      <dgm:spPr/>
    </dgm:pt>
    <dgm:pt modelId="{0007F08C-55CE-4107-90E4-3988E4C7A053}" type="pres">
      <dgm:prSet presAssocID="{2C2BDCE0-88E2-43F1-91CE-A05A81E67BA1}" presName="childText" presStyleLbl="revTx" presStyleIdx="0" presStyleCnt="4" custScaleY="109633">
        <dgm:presLayoutVars>
          <dgm:bulletEnabled val="1"/>
        </dgm:presLayoutVars>
      </dgm:prSet>
      <dgm:spPr/>
    </dgm:pt>
    <dgm:pt modelId="{D0169B5E-30B9-42D7-9666-F665DCC531C6}" type="pres">
      <dgm:prSet presAssocID="{3417E806-0761-4FF7-B03E-F8BC0C6CA0B0}" presName="parentText" presStyleLbl="node1" presStyleIdx="1" presStyleCnt="4" custScaleY="63697" custLinFactNeighborY="-37428">
        <dgm:presLayoutVars>
          <dgm:chMax val="0"/>
          <dgm:bulletEnabled val="1"/>
        </dgm:presLayoutVars>
      </dgm:prSet>
      <dgm:spPr/>
    </dgm:pt>
    <dgm:pt modelId="{79B76233-67ED-4409-A4B1-6392F0FA09ED}" type="pres">
      <dgm:prSet presAssocID="{3417E806-0761-4FF7-B03E-F8BC0C6CA0B0}" presName="childText" presStyleLbl="revTx" presStyleIdx="1" presStyleCnt="4" custLinFactNeighborY="-29214">
        <dgm:presLayoutVars>
          <dgm:bulletEnabled val="1"/>
        </dgm:presLayoutVars>
      </dgm:prSet>
      <dgm:spPr/>
    </dgm:pt>
    <dgm:pt modelId="{351184D8-AEE9-44AE-BEB3-9545613D720D}" type="pres">
      <dgm:prSet presAssocID="{A6AB7F3D-80EB-4049-8DF2-581B6DDB5AF0}" presName="parentText" presStyleLbl="node1" presStyleIdx="2" presStyleCnt="4" custScaleY="69749" custLinFactNeighborY="-29191">
        <dgm:presLayoutVars>
          <dgm:chMax val="0"/>
          <dgm:bulletEnabled val="1"/>
        </dgm:presLayoutVars>
      </dgm:prSet>
      <dgm:spPr/>
    </dgm:pt>
    <dgm:pt modelId="{84B4CC2B-C3B5-4275-919E-84CB5A2146B3}" type="pres">
      <dgm:prSet presAssocID="{A6AB7F3D-80EB-4049-8DF2-581B6DDB5AF0}" presName="childText" presStyleLbl="revTx" presStyleIdx="2" presStyleCnt="4" custLinFactNeighborY="-19184">
        <dgm:presLayoutVars>
          <dgm:bulletEnabled val="1"/>
        </dgm:presLayoutVars>
      </dgm:prSet>
      <dgm:spPr/>
    </dgm:pt>
    <dgm:pt modelId="{4CA4E743-1A02-4420-9FF5-4511B978652E}" type="pres">
      <dgm:prSet presAssocID="{9A1BF4EF-D26C-4D32-9303-2B00C8A7661D}" presName="parentText" presStyleLbl="node1" presStyleIdx="3" presStyleCnt="4" custScaleY="61535" custLinFactNeighborY="-8652">
        <dgm:presLayoutVars>
          <dgm:chMax val="0"/>
          <dgm:bulletEnabled val="1"/>
        </dgm:presLayoutVars>
      </dgm:prSet>
      <dgm:spPr/>
    </dgm:pt>
    <dgm:pt modelId="{67FEA7DB-69AC-4BE4-B36D-092BFC43FE59}" type="pres">
      <dgm:prSet presAssocID="{9A1BF4EF-D26C-4D32-9303-2B00C8A7661D}" presName="childText" presStyleLbl="revTx" presStyleIdx="3" presStyleCnt="4">
        <dgm:presLayoutVars>
          <dgm:bulletEnabled val="1"/>
        </dgm:presLayoutVars>
      </dgm:prSet>
      <dgm:spPr/>
    </dgm:pt>
  </dgm:ptLst>
  <dgm:cxnLst>
    <dgm:cxn modelId="{D1622829-FCE9-4E81-AC6D-7E2C5407024D}" type="presOf" srcId="{2C2BDCE0-88E2-43F1-91CE-A05A81E67BA1}" destId="{61318865-9A37-4575-9B80-D7DCF999F68F}" srcOrd="0" destOrd="0" presId="urn:microsoft.com/office/officeart/2005/8/layout/vList2"/>
    <dgm:cxn modelId="{D0546B30-493A-4E3F-BC37-F9298A90E21B}" type="presOf" srcId="{59AC9129-ACBA-4CD6-8586-14B42C24CE3C}" destId="{84B4CC2B-C3B5-4275-919E-84CB5A2146B3}" srcOrd="0" destOrd="0" presId="urn:microsoft.com/office/officeart/2005/8/layout/vList2"/>
    <dgm:cxn modelId="{AB384054-47B5-421C-B9CE-BA7A5330F899}" srcId="{A6AB7F3D-80EB-4049-8DF2-581B6DDB5AF0}" destId="{59AC9129-ACBA-4CD6-8586-14B42C24CE3C}" srcOrd="0" destOrd="0" parTransId="{AAC9DC5C-4441-4183-BDE1-A9847CC37DFB}" sibTransId="{6B67539A-E94F-4C76-8F49-688FF0A250FD}"/>
    <dgm:cxn modelId="{C328AD5F-4904-427A-A9C2-E73987C7FD20}" type="presOf" srcId="{9A1BF4EF-D26C-4D32-9303-2B00C8A7661D}" destId="{4CA4E743-1A02-4420-9FF5-4511B978652E}" srcOrd="0" destOrd="0" presId="urn:microsoft.com/office/officeart/2005/8/layout/vList2"/>
    <dgm:cxn modelId="{A21BFA61-3CFD-4BA4-9EF4-B9E33E8B5F31}" srcId="{7D7EAD1A-4BFB-4D4F-A52A-CDD0F005F154}" destId="{3417E806-0761-4FF7-B03E-F8BC0C6CA0B0}" srcOrd="1" destOrd="0" parTransId="{D3EEB6FE-521B-4D39-A8D4-9D80BA13F41B}" sibTransId="{B0DD1BB2-7D9B-4141-A7C1-38DB38C36C57}"/>
    <dgm:cxn modelId="{1B94CC6F-B2B2-481D-AFDB-2870A2D48F30}" srcId="{3417E806-0761-4FF7-B03E-F8BC0C6CA0B0}" destId="{BF42B6CD-2885-4D9F-8B2C-DA4FB7134EE2}" srcOrd="0" destOrd="0" parTransId="{E93107E1-243B-48E3-B81A-D9CE3636A496}" sibTransId="{87B768C8-A979-4836-922E-45F3AE87FFB2}"/>
    <dgm:cxn modelId="{5A717B70-5228-4CFF-8D06-187D537E15A4}" type="presOf" srcId="{BF42B6CD-2885-4D9F-8B2C-DA4FB7134EE2}" destId="{79B76233-67ED-4409-A4B1-6392F0FA09ED}" srcOrd="0" destOrd="0" presId="urn:microsoft.com/office/officeart/2005/8/layout/vList2"/>
    <dgm:cxn modelId="{FD249075-BCB9-4E0B-8C51-188F38BA3256}" srcId="{7D7EAD1A-4BFB-4D4F-A52A-CDD0F005F154}" destId="{A6AB7F3D-80EB-4049-8DF2-581B6DDB5AF0}" srcOrd="2" destOrd="0" parTransId="{20751E2C-ABA8-4644-B5AC-73666595FBA3}" sibTransId="{37F65D8D-F117-44C9-AF3B-2334F9829DB8}"/>
    <dgm:cxn modelId="{55BE6E7C-9C4E-42F3-BC10-5A7AB25A783F}" type="presOf" srcId="{A6AB7F3D-80EB-4049-8DF2-581B6DDB5AF0}" destId="{351184D8-AEE9-44AE-BEB3-9545613D720D}" srcOrd="0" destOrd="0" presId="urn:microsoft.com/office/officeart/2005/8/layout/vList2"/>
    <dgm:cxn modelId="{2331FA86-02FD-4E23-AF22-08518A9D864E}" srcId="{7D7EAD1A-4BFB-4D4F-A52A-CDD0F005F154}" destId="{9A1BF4EF-D26C-4D32-9303-2B00C8A7661D}" srcOrd="3" destOrd="0" parTransId="{E13C8CC7-E964-44EE-A101-BB5203F77BB5}" sibTransId="{28C48A44-5148-4FD6-9EFA-722C8AFE668A}"/>
    <dgm:cxn modelId="{EB55BE96-5D83-45B9-BED7-3B222C261E78}" type="presOf" srcId="{7D16ED92-753F-4A09-A234-1156D2250DF9}" destId="{67FEA7DB-69AC-4BE4-B36D-092BFC43FE59}" srcOrd="0" destOrd="1" presId="urn:microsoft.com/office/officeart/2005/8/layout/vList2"/>
    <dgm:cxn modelId="{77BAD0A3-8449-4D96-A71A-3473530DCB8A}" srcId="{7D7EAD1A-4BFB-4D4F-A52A-CDD0F005F154}" destId="{2C2BDCE0-88E2-43F1-91CE-A05A81E67BA1}" srcOrd="0" destOrd="0" parTransId="{7F3AE0D1-5551-44AF-B227-4EF966B0B9EE}" sibTransId="{1AC0F72B-995C-421E-AFD4-1FD361FA4493}"/>
    <dgm:cxn modelId="{9EDB71AB-74A8-4390-83E8-A2B6008300D3}" type="presOf" srcId="{7D7EAD1A-4BFB-4D4F-A52A-CDD0F005F154}" destId="{5C821236-2E3D-4AA6-A758-4889B1684B05}" srcOrd="0" destOrd="0" presId="urn:microsoft.com/office/officeart/2005/8/layout/vList2"/>
    <dgm:cxn modelId="{A83FB5B4-E2D5-4B53-9B96-01A3D1E27857}" type="presOf" srcId="{C777B3FA-16BF-4999-8D99-A0308EA9B238}" destId="{67FEA7DB-69AC-4BE4-B36D-092BFC43FE59}" srcOrd="0" destOrd="0" presId="urn:microsoft.com/office/officeart/2005/8/layout/vList2"/>
    <dgm:cxn modelId="{D22322BB-9F82-40AA-B185-825C365BED3A}" srcId="{2C2BDCE0-88E2-43F1-91CE-A05A81E67BA1}" destId="{D262DF68-EDF6-4FFA-83FD-A07D13E46685}" srcOrd="0" destOrd="0" parTransId="{F441EE40-A9C9-4074-ABCD-F11C3FC7CA47}" sibTransId="{DD96490E-CD68-4C7E-BA05-C9C69FDB2217}"/>
    <dgm:cxn modelId="{3ACF38CC-15DB-4571-BBA5-095A963A0FC0}" srcId="{9A1BF4EF-D26C-4D32-9303-2B00C8A7661D}" destId="{7D16ED92-753F-4A09-A234-1156D2250DF9}" srcOrd="1" destOrd="0" parTransId="{95F78654-7904-4F77-BDCC-D5466A053985}" sibTransId="{29E57758-1745-442C-8D15-82447F2981AA}"/>
    <dgm:cxn modelId="{A42D22DA-C353-4FED-9B2C-4C988B703C74}" type="presOf" srcId="{3417E806-0761-4FF7-B03E-F8BC0C6CA0B0}" destId="{D0169B5E-30B9-42D7-9666-F665DCC531C6}" srcOrd="0" destOrd="0" presId="urn:microsoft.com/office/officeart/2005/8/layout/vList2"/>
    <dgm:cxn modelId="{F01BDFE7-218E-426A-A937-E79A9F7669C1}" type="presOf" srcId="{D262DF68-EDF6-4FFA-83FD-A07D13E46685}" destId="{0007F08C-55CE-4107-90E4-3988E4C7A053}" srcOrd="0" destOrd="0" presId="urn:microsoft.com/office/officeart/2005/8/layout/vList2"/>
    <dgm:cxn modelId="{C63CA1FD-2EE4-45AF-99FA-6059965A46FE}" srcId="{9A1BF4EF-D26C-4D32-9303-2B00C8A7661D}" destId="{C777B3FA-16BF-4999-8D99-A0308EA9B238}" srcOrd="0" destOrd="0" parTransId="{AF0F4F05-1B6E-4824-9634-EFAE61FBDC69}" sibTransId="{17CBD3B1-92A0-4F86-A883-A9ADB4741699}"/>
    <dgm:cxn modelId="{53135C9E-19A8-4A29-9D20-03C21B451D5D}" type="presParOf" srcId="{5C821236-2E3D-4AA6-A758-4889B1684B05}" destId="{61318865-9A37-4575-9B80-D7DCF999F68F}" srcOrd="0" destOrd="0" presId="urn:microsoft.com/office/officeart/2005/8/layout/vList2"/>
    <dgm:cxn modelId="{18614A25-CB64-4930-BEED-CEA1249EA0DB}" type="presParOf" srcId="{5C821236-2E3D-4AA6-A758-4889B1684B05}" destId="{0007F08C-55CE-4107-90E4-3988E4C7A053}" srcOrd="1" destOrd="0" presId="urn:microsoft.com/office/officeart/2005/8/layout/vList2"/>
    <dgm:cxn modelId="{D77E3FCB-A870-4BF5-9B7F-6FE1EE2C46A1}" type="presParOf" srcId="{5C821236-2E3D-4AA6-A758-4889B1684B05}" destId="{D0169B5E-30B9-42D7-9666-F665DCC531C6}" srcOrd="2" destOrd="0" presId="urn:microsoft.com/office/officeart/2005/8/layout/vList2"/>
    <dgm:cxn modelId="{55CBF5B9-299D-4850-A9E9-E8978C93DCAE}" type="presParOf" srcId="{5C821236-2E3D-4AA6-A758-4889B1684B05}" destId="{79B76233-67ED-4409-A4B1-6392F0FA09ED}" srcOrd="3" destOrd="0" presId="urn:microsoft.com/office/officeart/2005/8/layout/vList2"/>
    <dgm:cxn modelId="{9A11F270-C412-497A-B293-DA8A4B4A6BA8}" type="presParOf" srcId="{5C821236-2E3D-4AA6-A758-4889B1684B05}" destId="{351184D8-AEE9-44AE-BEB3-9545613D720D}" srcOrd="4" destOrd="0" presId="urn:microsoft.com/office/officeart/2005/8/layout/vList2"/>
    <dgm:cxn modelId="{375D0966-FE8B-4141-9709-B96DD07C211E}" type="presParOf" srcId="{5C821236-2E3D-4AA6-A758-4889B1684B05}" destId="{84B4CC2B-C3B5-4275-919E-84CB5A2146B3}" srcOrd="5" destOrd="0" presId="urn:microsoft.com/office/officeart/2005/8/layout/vList2"/>
    <dgm:cxn modelId="{1AF38202-418A-4D13-8818-A0DF8A7C5E12}" type="presParOf" srcId="{5C821236-2E3D-4AA6-A758-4889B1684B05}" destId="{4CA4E743-1A02-4420-9FF5-4511B978652E}" srcOrd="6" destOrd="0" presId="urn:microsoft.com/office/officeart/2005/8/layout/vList2"/>
    <dgm:cxn modelId="{786BC4F1-5847-4CFC-B9E3-8C471D77CC69}" type="presParOf" srcId="{5C821236-2E3D-4AA6-A758-4889B1684B05}" destId="{67FEA7DB-69AC-4BE4-B36D-092BFC43FE59}"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318865-9A37-4575-9B80-D7DCF999F68F}">
      <dsp:nvSpPr>
        <dsp:cNvPr id="0" name=""/>
        <dsp:cNvSpPr/>
      </dsp:nvSpPr>
      <dsp:spPr>
        <a:xfrm>
          <a:off x="0" y="49697"/>
          <a:ext cx="10894407" cy="513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Montserrat"/>
            </a:rPr>
            <a:t>Community Service/Volunteering Expansion</a:t>
          </a:r>
        </a:p>
      </dsp:txBody>
      <dsp:txXfrm>
        <a:off x="25078" y="74775"/>
        <a:ext cx="10844251" cy="463573"/>
      </dsp:txXfrm>
    </dsp:sp>
    <dsp:sp modelId="{0007F08C-55CE-4107-90E4-3988E4C7A053}">
      <dsp:nvSpPr>
        <dsp:cNvPr id="0" name=""/>
        <dsp:cNvSpPr/>
      </dsp:nvSpPr>
      <dsp:spPr>
        <a:xfrm>
          <a:off x="0" y="563426"/>
          <a:ext cx="10894407" cy="726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97" tIns="22860" rIns="128016" bIns="22860" numCol="1" spcCol="1270" anchor="t" anchorCtr="0">
          <a:noAutofit/>
        </a:bodyPr>
        <a:lstStyle/>
        <a:p>
          <a:pPr marL="171450" lvl="1" indent="-171450" algn="l" defTabSz="800100">
            <a:lnSpc>
              <a:spcPct val="100000"/>
            </a:lnSpc>
            <a:spcBef>
              <a:spcPct val="0"/>
            </a:spcBef>
            <a:spcAft>
              <a:spcPct val="20000"/>
            </a:spcAft>
            <a:buFont typeface="Wingdings" panose="05000000000000000000" pitchFamily="2" charset="2"/>
            <a:buChar char="Ø"/>
          </a:pPr>
          <a:r>
            <a:rPr lang="en-US" sz="1800" kern="1200" dirty="0">
              <a:latin typeface="Montserrat"/>
            </a:rPr>
            <a:t>Expand and streamline options to connect to volunteer sites and track participation.</a:t>
          </a:r>
        </a:p>
      </dsp:txBody>
      <dsp:txXfrm>
        <a:off x="0" y="563426"/>
        <a:ext cx="10894407" cy="726208"/>
      </dsp:txXfrm>
    </dsp:sp>
    <dsp:sp modelId="{D0169B5E-30B9-42D7-9666-F665DCC531C6}">
      <dsp:nvSpPr>
        <dsp:cNvPr id="0" name=""/>
        <dsp:cNvSpPr/>
      </dsp:nvSpPr>
      <dsp:spPr>
        <a:xfrm>
          <a:off x="0" y="1041712"/>
          <a:ext cx="10894407" cy="4769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100000"/>
            </a:lnSpc>
            <a:spcBef>
              <a:spcPct val="0"/>
            </a:spcBef>
            <a:spcAft>
              <a:spcPct val="35000"/>
            </a:spcAft>
            <a:buFont typeface="Courier New" panose="02070309020205020404" pitchFamily="49" charset="0"/>
            <a:buNone/>
          </a:pPr>
          <a:r>
            <a:rPr lang="en-US" sz="2000" b="1" kern="1200" dirty="0">
              <a:solidFill>
                <a:srgbClr val="FFFFFF"/>
              </a:solidFill>
              <a:latin typeface="Montserrat"/>
              <a:ea typeface="+mn-ea"/>
              <a:cs typeface="+mn-cs"/>
            </a:rPr>
            <a:t>IL SNAP Connect</a:t>
          </a:r>
        </a:p>
      </dsp:txBody>
      <dsp:txXfrm>
        <a:off x="23283" y="1064995"/>
        <a:ext cx="10847841" cy="430397"/>
      </dsp:txXfrm>
    </dsp:sp>
    <dsp:sp modelId="{79B76233-67ED-4409-A4B1-6392F0FA09ED}">
      <dsp:nvSpPr>
        <dsp:cNvPr id="0" name=""/>
        <dsp:cNvSpPr/>
      </dsp:nvSpPr>
      <dsp:spPr>
        <a:xfrm>
          <a:off x="0" y="1547844"/>
          <a:ext cx="1089440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97" tIns="22860" rIns="128016" bIns="22860" numCol="1" spcCol="1270" anchor="t" anchorCtr="0">
          <a:noAutofit/>
        </a:bodyPr>
        <a:lstStyle/>
        <a:p>
          <a:pPr marL="171450" lvl="1" indent="-171450" algn="l" defTabSz="800100">
            <a:lnSpc>
              <a:spcPct val="90000"/>
            </a:lnSpc>
            <a:spcBef>
              <a:spcPct val="0"/>
            </a:spcBef>
            <a:spcAft>
              <a:spcPct val="20000"/>
            </a:spcAft>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Expand SNAP Outreach program with emphasis on addressing gaps in coverage and supporting ABAWDs.</a:t>
          </a:r>
        </a:p>
      </dsp:txBody>
      <dsp:txXfrm>
        <a:off x="0" y="1547844"/>
        <a:ext cx="10894407" cy="662400"/>
      </dsp:txXfrm>
    </dsp:sp>
    <dsp:sp modelId="{351184D8-AEE9-44AE-BEB3-9545613D720D}">
      <dsp:nvSpPr>
        <dsp:cNvPr id="0" name=""/>
        <dsp:cNvSpPr/>
      </dsp:nvSpPr>
      <dsp:spPr>
        <a:xfrm>
          <a:off x="0" y="2235637"/>
          <a:ext cx="10894407" cy="522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100000"/>
            </a:lnSpc>
            <a:spcBef>
              <a:spcPct val="0"/>
            </a:spcBef>
            <a:spcAft>
              <a:spcPct val="35000"/>
            </a:spcAft>
            <a:buFont typeface="Courier New" panose="02070309020205020404" pitchFamily="49" charset="0"/>
            <a:buNone/>
          </a:pPr>
          <a:r>
            <a:rPr lang="en-US" sz="2000" b="1" kern="1200" dirty="0">
              <a:solidFill>
                <a:srgbClr val="FFFFFF"/>
              </a:solidFill>
              <a:latin typeface="Montserrat"/>
              <a:ea typeface="+mn-ea"/>
              <a:cs typeface="+mn-cs"/>
            </a:rPr>
            <a:t>Workforce Alignment and Collaboration</a:t>
          </a:r>
        </a:p>
      </dsp:txBody>
      <dsp:txXfrm>
        <a:off x="25496" y="2261133"/>
        <a:ext cx="10843415" cy="471288"/>
      </dsp:txXfrm>
    </dsp:sp>
    <dsp:sp modelId="{84B4CC2B-C3B5-4275-919E-84CB5A2146B3}">
      <dsp:nvSpPr>
        <dsp:cNvPr id="0" name=""/>
        <dsp:cNvSpPr/>
      </dsp:nvSpPr>
      <dsp:spPr>
        <a:xfrm>
          <a:off x="0" y="2807629"/>
          <a:ext cx="10894407" cy="66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97" tIns="22860" rIns="128016" bIns="22860" numCol="1" spcCol="1270" anchor="t" anchorCtr="0">
          <a:noAutofit/>
        </a:bodyPr>
        <a:lstStyle/>
        <a:p>
          <a:pPr marL="171450" lvl="1" indent="-171450" algn="l" defTabSz="800100">
            <a:lnSpc>
              <a:spcPct val="90000"/>
            </a:lnSpc>
            <a:spcBef>
              <a:spcPct val="0"/>
            </a:spcBef>
            <a:spcAft>
              <a:spcPct val="20000"/>
            </a:spcAft>
            <a:buFont typeface="Wingdings" panose="05000000000000000000" pitchFamily="2" charset="2"/>
            <a:buChar char="Ø"/>
          </a:pPr>
          <a:r>
            <a:rPr lang="en-US" sz="1800" kern="1200" dirty="0">
              <a:solidFill>
                <a:schemeClr val="tx1">
                  <a:lumMod val="95000"/>
                  <a:lumOff val="5000"/>
                </a:schemeClr>
              </a:solidFill>
              <a:latin typeface="Montserrat"/>
              <a:ea typeface="Calibri"/>
              <a:cs typeface="Calibri"/>
            </a:rPr>
            <a:t>Designate government operated or supervised programs as qualifying work programs for individuals to meet the work requirement.</a:t>
          </a:r>
        </a:p>
      </dsp:txBody>
      <dsp:txXfrm>
        <a:off x="0" y="2807629"/>
        <a:ext cx="10894407" cy="662400"/>
      </dsp:txXfrm>
    </dsp:sp>
    <dsp:sp modelId="{4CA4E743-1A02-4420-9FF5-4511B978652E}">
      <dsp:nvSpPr>
        <dsp:cNvPr id="0" name=""/>
        <dsp:cNvSpPr/>
      </dsp:nvSpPr>
      <dsp:spPr>
        <a:xfrm>
          <a:off x="0" y="3538458"/>
          <a:ext cx="10894407" cy="46077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100000"/>
            </a:lnSpc>
            <a:spcBef>
              <a:spcPct val="0"/>
            </a:spcBef>
            <a:spcAft>
              <a:spcPct val="35000"/>
            </a:spcAft>
            <a:buFont typeface="Courier New" panose="02070309020205020404" pitchFamily="49" charset="0"/>
            <a:buNone/>
          </a:pPr>
          <a:r>
            <a:rPr lang="en-US" sz="2000" b="1" kern="1200" dirty="0">
              <a:solidFill>
                <a:srgbClr val="FFFFFF"/>
              </a:solidFill>
              <a:latin typeface="Montserrat"/>
              <a:ea typeface="+mn-ea"/>
              <a:cs typeface="+mn-cs"/>
            </a:rPr>
            <a:t>SNAP E&amp;T Expansion – National Able</a:t>
          </a:r>
        </a:p>
      </dsp:txBody>
      <dsp:txXfrm>
        <a:off x="22493" y="3560951"/>
        <a:ext cx="10849421" cy="415788"/>
      </dsp:txXfrm>
    </dsp:sp>
    <dsp:sp modelId="{67FEA7DB-69AC-4BE4-B36D-092BFC43FE59}">
      <dsp:nvSpPr>
        <dsp:cNvPr id="0" name=""/>
        <dsp:cNvSpPr/>
      </dsp:nvSpPr>
      <dsp:spPr>
        <a:xfrm>
          <a:off x="0" y="4074453"/>
          <a:ext cx="10894407"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897" tIns="22860" rIns="128016" bIns="22860" numCol="1" spcCol="1270" anchor="t" anchorCtr="0">
          <a:noAutofit/>
        </a:bodyPr>
        <a:lstStyle/>
        <a:p>
          <a:pPr marL="171450" lvl="1" indent="-171450" algn="l" defTabSz="800100">
            <a:lnSpc>
              <a:spcPct val="90000"/>
            </a:lnSpc>
            <a:spcBef>
              <a:spcPct val="0"/>
            </a:spcBef>
            <a:spcAft>
              <a:spcPct val="20000"/>
            </a:spcAft>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Build capacity to achieve statewide coverage.</a:t>
          </a:r>
        </a:p>
        <a:p>
          <a:pPr marL="171450" lvl="1" indent="-171450" algn="l" defTabSz="800100">
            <a:lnSpc>
              <a:spcPct val="90000"/>
            </a:lnSpc>
            <a:spcBef>
              <a:spcPct val="0"/>
            </a:spcBef>
            <a:spcAft>
              <a:spcPct val="20000"/>
            </a:spcAft>
            <a:buFont typeface="Wingdings" panose="05000000000000000000" pitchFamily="2" charset="2"/>
            <a:buChar char="Ø"/>
          </a:pPr>
          <a:r>
            <a:rPr lang="en-US" sz="1800" kern="1200" dirty="0">
              <a:solidFill>
                <a:srgbClr val="000000">
                  <a:hueOff val="0"/>
                  <a:satOff val="0"/>
                  <a:lumOff val="0"/>
                  <a:alphaOff val="0"/>
                </a:srgbClr>
              </a:solidFill>
              <a:latin typeface="Montserrat"/>
              <a:ea typeface="+mn-ea"/>
              <a:cs typeface="+mn-cs"/>
            </a:rPr>
            <a:t>Expand strategically and intentionally to strengthen the program’s reach, impact, and effectiveness.. </a:t>
          </a:r>
        </a:p>
      </dsp:txBody>
      <dsp:txXfrm>
        <a:off x="0" y="4074453"/>
        <a:ext cx="10894407" cy="869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3F913-08A8-4A93-9585-CEA669D2AC75}" type="datetimeFigureOut">
              <a:rPr lang="en-US" smtClean="0"/>
              <a:t>6/18/26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B49F2-80FB-45D1-94F2-00F1F9172817}" type="slidenum">
              <a:rPr lang="en-US" smtClean="0"/>
              <a:t>‹#›</a:t>
            </a:fld>
            <a:endParaRPr lang="en-US"/>
          </a:p>
        </p:txBody>
      </p:sp>
    </p:spTree>
    <p:extLst>
      <p:ext uri="{BB962C8B-B14F-4D97-AF65-F5344CB8AC3E}">
        <p14:creationId xmlns:p14="http://schemas.microsoft.com/office/powerpoint/2010/main" val="330732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54CB-9650-46FD-A69C-43C91424768C}" type="slidenum">
              <a:rPr lang="en-US" smtClean="0"/>
              <a:t>4</a:t>
            </a:fld>
            <a:endParaRPr lang="en-US"/>
          </a:p>
        </p:txBody>
      </p:sp>
    </p:spTree>
    <p:extLst>
      <p:ext uri="{BB962C8B-B14F-4D97-AF65-F5344CB8AC3E}">
        <p14:creationId xmlns:p14="http://schemas.microsoft.com/office/powerpoint/2010/main" val="302619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0954CB-9650-46FD-A69C-43C91424768C}" type="slidenum">
              <a:rPr lang="en-US" smtClean="0"/>
              <a:t>5</a:t>
            </a:fld>
            <a:endParaRPr lang="en-US"/>
          </a:p>
        </p:txBody>
      </p:sp>
    </p:spTree>
    <p:extLst>
      <p:ext uri="{BB962C8B-B14F-4D97-AF65-F5344CB8AC3E}">
        <p14:creationId xmlns:p14="http://schemas.microsoft.com/office/powerpoint/2010/main" val="287343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0954CB-9650-46FD-A69C-43C91424768C}" type="slidenum">
              <a:rPr lang="en-US" smtClean="0"/>
              <a:t>6</a:t>
            </a:fld>
            <a:endParaRPr lang="en-US"/>
          </a:p>
        </p:txBody>
      </p:sp>
    </p:spTree>
    <p:extLst>
      <p:ext uri="{BB962C8B-B14F-4D97-AF65-F5344CB8AC3E}">
        <p14:creationId xmlns:p14="http://schemas.microsoft.com/office/powerpoint/2010/main" val="3040193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954CB-9650-46FD-A69C-43C914247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6780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CA9E-3E5A-8A8F-F910-2762FE1B0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4C866-189F-B139-3A55-F8BDE723A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04FE4-D212-2DB3-5710-02C1B56AF5A0}"/>
              </a:ext>
            </a:extLst>
          </p:cNvPr>
          <p:cNvSpPr>
            <a:spLocks noGrp="1"/>
          </p:cNvSpPr>
          <p:nvPr>
            <p:ph type="body" idx="1"/>
          </p:nvPr>
        </p:nvSpPr>
        <p:spPr/>
        <p:txBody>
          <a:bodyPr/>
          <a:lstStyle/>
          <a:p>
            <a:r>
              <a:rPr lang="en-US" dirty="0">
                <a:latin typeface="Calibri"/>
                <a:ea typeface="Calibri"/>
                <a:cs typeface="Calibri"/>
              </a:rPr>
              <a:t>Jess</a:t>
            </a:r>
          </a:p>
        </p:txBody>
      </p:sp>
      <p:sp>
        <p:nvSpPr>
          <p:cNvPr id="4" name="Slide Number Placeholder 3">
            <a:extLst>
              <a:ext uri="{FF2B5EF4-FFF2-40B4-BE49-F238E27FC236}">
                <a16:creationId xmlns:a16="http://schemas.microsoft.com/office/drawing/2014/main" id="{A36B9FA0-F568-D651-5D34-67E492DB3BFB}"/>
              </a:ext>
            </a:extLst>
          </p:cNvPr>
          <p:cNvSpPr>
            <a:spLocks noGrp="1"/>
          </p:cNvSpPr>
          <p:nvPr>
            <p:ph type="sldNum" sz="quarter" idx="5"/>
          </p:nvPr>
        </p:nvSpPr>
        <p:spPr/>
        <p:txBody>
          <a:bodyPr/>
          <a:lstStyle/>
          <a:p>
            <a:fld id="{B88B49F2-80FB-45D1-94F2-00F1F9172817}" type="slidenum">
              <a:rPr lang="en-US" smtClean="0"/>
              <a:t>17</a:t>
            </a:fld>
            <a:endParaRPr lang="en-US"/>
          </a:p>
        </p:txBody>
      </p:sp>
    </p:spTree>
    <p:extLst>
      <p:ext uri="{BB962C8B-B14F-4D97-AF65-F5344CB8AC3E}">
        <p14:creationId xmlns:p14="http://schemas.microsoft.com/office/powerpoint/2010/main" val="167010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954CB-9650-46FD-A69C-43C914247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525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39227192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 uri="{C183D7F6-B498-43B3-948B-1728B52AA6E4}">
                <adec:decorative xmlns:adec="http://schemas.microsoft.com/office/drawing/2017/decorative" val="1"/>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 uri="{C183D7F6-B498-43B3-948B-1728B52AA6E4}">
                <adec:decorative xmlns:adec="http://schemas.microsoft.com/office/drawing/2017/decorative" val="1"/>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2" name="Google Shape;55;p13">
            <a:extLst>
              <a:ext uri="{FF2B5EF4-FFF2-40B4-BE49-F238E27FC236}">
                <a16:creationId xmlns:a16="http://schemas.microsoft.com/office/drawing/2014/main" id="{9016284E-F24B-4F6C-240A-940074AB1DFA}"/>
              </a:ext>
              <a:ext uri="{C183D7F6-B498-43B3-948B-1728B52AA6E4}">
                <adec:decorative xmlns:adec="http://schemas.microsoft.com/office/drawing/2017/decorative" val="1"/>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390019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 uri="{C183D7F6-B498-43B3-948B-1728B52AA6E4}">
                <adec:decorative xmlns:adec="http://schemas.microsoft.com/office/drawing/2017/decorative" val="1"/>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 uri="{C183D7F6-B498-43B3-948B-1728B52AA6E4}">
                <adec:decorative xmlns:adec="http://schemas.microsoft.com/office/drawing/2017/decorative" val="1"/>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A3B8EB8-6166-936B-3B89-C24A572EA956}"/>
              </a:ext>
            </a:extLst>
          </p:cNvPr>
          <p:cNvSpPr>
            <a:spLocks noGrp="1"/>
          </p:cNvSpPr>
          <p:nvPr>
            <p:ph type="title"/>
          </p:nvPr>
        </p:nvSpPr>
        <p:spPr>
          <a:xfrm>
            <a:off x="4580708" y="365125"/>
            <a:ext cx="4990011" cy="344737"/>
          </a:xfrm>
        </p:spPr>
        <p:txBody>
          <a:bodyPr>
            <a:noAutofit/>
          </a:bodyPr>
          <a:lstStyle>
            <a:lvl1pPr>
              <a:defRPr sz="2000"/>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294760837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01910965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95337032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8270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22852686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69717A3-AB97-B5FE-2E2D-D88DD8FD2F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0474394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54DF68C-F33D-7201-F7FC-E5A67EEFFD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56076528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25802121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 uri="{C183D7F6-B498-43B3-948B-1728B52AA6E4}">
                <adec:decorative xmlns:adec="http://schemas.microsoft.com/office/drawing/2017/decorative" val="1"/>
              </a:ext>
            </a:extLst>
          </p:cNvPr>
          <p:cNvPicPr preferRelativeResize="0"/>
          <p:nvPr userDrawn="1"/>
        </p:nvPicPr>
        <p:blipFill rotWithShape="1">
          <a:blip r:embed="rId2">
            <a:alphaModFix/>
          </a:blip>
          <a:srcRect t="3749" b="12004"/>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 uri="{C183D7F6-B498-43B3-948B-1728B52AA6E4}">
                <adec:decorative xmlns:adec="http://schemas.microsoft.com/office/drawing/2017/decorative" val="1"/>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11724921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pic>
        <p:nvPicPr>
          <p:cNvPr id="3" name="Picture 2">
            <a:extLst>
              <a:ext uri="{FF2B5EF4-FFF2-40B4-BE49-F238E27FC236}">
                <a16:creationId xmlns:a16="http://schemas.microsoft.com/office/drawing/2014/main" id="{AF79731F-227E-B0F0-C4E8-84B9695D2B8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8438784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 uri="{C183D7F6-B498-43B3-948B-1728B52AA6E4}">
                <adec:decorative xmlns:adec="http://schemas.microsoft.com/office/drawing/2017/decorative" val="1"/>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 uri="{C183D7F6-B498-43B3-948B-1728B52AA6E4}">
                <adec:decorative xmlns:adec="http://schemas.microsoft.com/office/drawing/2017/decorative" val="1"/>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14006399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oogle Shape;110;p17">
            <a:extLst>
              <a:ext uri="{FF2B5EF4-FFF2-40B4-BE49-F238E27FC236}">
                <a16:creationId xmlns:a16="http://schemas.microsoft.com/office/drawing/2014/main" id="{4F3A0320-5EBF-37FC-C143-CC77F0099CEC}"/>
              </a:ext>
              <a:ext uri="{C183D7F6-B498-43B3-948B-1728B52AA6E4}">
                <adec:decorative xmlns:adec="http://schemas.microsoft.com/office/drawing/2017/decorative" val="1"/>
              </a:ext>
            </a:extLst>
          </p:cNvPr>
          <p:cNvPicPr preferRelativeResize="0"/>
          <p:nvPr userDrawn="1"/>
        </p:nvPicPr>
        <p:blipFill rotWithShape="1">
          <a:blip r:embed="rId3">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 uri="{C183D7F6-B498-43B3-948B-1728B52AA6E4}">
                <adec:decorative xmlns:adec="http://schemas.microsoft.com/office/drawing/2017/decorative" val="1"/>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72407364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 uri="{C183D7F6-B498-43B3-948B-1728B52AA6E4}">
                <adec:decorative xmlns:adec="http://schemas.microsoft.com/office/drawing/2017/decorative" val="1"/>
              </a:ext>
            </a:extLst>
          </p:cNvPr>
          <p:cNvPicPr preferRelativeResize="0"/>
          <p:nvPr userDrawn="1"/>
        </p:nvPicPr>
        <p:blipFill rotWithShape="1">
          <a:blip r:embed="rId2">
            <a:alphaModFix/>
          </a:blip>
          <a:srcRect l="38539" t="-85" r="18060" b="799"/>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 uri="{C183D7F6-B498-43B3-948B-1728B52AA6E4}">
                <adec:decorative xmlns:adec="http://schemas.microsoft.com/office/drawing/2017/decorative" val="1"/>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210861626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80822563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3">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26426713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59582277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74065471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18644017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00188394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69717A3-AB97-B5FE-2E2D-D88DD8FD2F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83994468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96888598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54DF68C-F33D-7201-F7FC-E5A67EEFFD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spTree>
    <p:extLst>
      <p:ext uri="{BB962C8B-B14F-4D97-AF65-F5344CB8AC3E}">
        <p14:creationId xmlns:p14="http://schemas.microsoft.com/office/powerpoint/2010/main" val="76572958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p>
        </p:txBody>
      </p:sp>
      <p:pic>
        <p:nvPicPr>
          <p:cNvPr id="5" name="Picture 4">
            <a:extLst>
              <a:ext uri="{FF2B5EF4-FFF2-40B4-BE49-F238E27FC236}">
                <a16:creationId xmlns:a16="http://schemas.microsoft.com/office/drawing/2014/main" id="{0AEB1302-BDD1-3962-875A-0AFBEE5DD7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11487333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2376D09B-D4E3-D0FE-B1C1-FE6FBCEAFE5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1863"/>
            <a:ext cx="1146625" cy="344737"/>
          </a:xfrm>
          <a:prstGeom prst="rect">
            <a:avLst/>
          </a:prstGeom>
        </p:spPr>
      </p:pic>
      <p:sp>
        <p:nvSpPr>
          <p:cNvPr id="8" name="Slide Number Placeholder 5">
            <a:extLst>
              <a:ext uri="{FF2B5EF4-FFF2-40B4-BE49-F238E27FC236}">
                <a16:creationId xmlns:a16="http://schemas.microsoft.com/office/drawing/2014/main" id="{DACF84BD-DB34-D9EE-42FF-313ECA67D0ED}"/>
              </a:ext>
            </a:extLst>
          </p:cNvPr>
          <p:cNvSpPr>
            <a:spLocks noGrp="1"/>
          </p:cNvSpPr>
          <p:nvPr>
            <p:ph type="sldNum" sz="quarter" idx="12"/>
          </p:nvPr>
        </p:nvSpPr>
        <p:spPr>
          <a:xfrm>
            <a:off x="11445498" y="6365726"/>
            <a:ext cx="481614" cy="365125"/>
          </a:xfrm>
          <a:solidFill>
            <a:srgbClr val="FBB83A"/>
          </a:solidFill>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19978393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90032582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52FA40DC-1591-0EEC-F0B8-3DF8F00CF58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8650127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11AC2FAA-E50B-937C-DC65-8C3E74C5E7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96205436"/>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ED3EBE41-B06D-D169-4264-CA6A396453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467803819"/>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9360378-BF20-7D21-7F18-90A22716042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028882140"/>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69717A3-AB97-B5FE-2E2D-D88DD8FD2F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89042255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949080B-AF95-1FDA-8138-E049241131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1" y="6375442"/>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28174333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 uri="{C183D7F6-B498-43B3-948B-1728B52AA6E4}">
                <adec:decorative xmlns:adec="http://schemas.microsoft.com/office/drawing/2017/decorative" val="1"/>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 uri="{C183D7F6-B498-43B3-948B-1728B52AA6E4}">
                <adec:decorative xmlns:adec="http://schemas.microsoft.com/office/drawing/2017/decorative" val="1"/>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 uri="{C183D7F6-B498-43B3-948B-1728B52AA6E4}">
                <adec:decorative xmlns:adec="http://schemas.microsoft.com/office/drawing/2017/decorative" val="1"/>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2198850921"/>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C8E2-EE6D-2B99-809E-D23437DC1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BA256-3688-CD31-6621-CB0D72C906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A5960-7090-BCFF-9A6F-6B2E2C2E6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62E23-2B6B-4F4D-C254-5DA5AF551A8C}"/>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6" name="Footer Placeholder 5">
            <a:extLst>
              <a:ext uri="{FF2B5EF4-FFF2-40B4-BE49-F238E27FC236}">
                <a16:creationId xmlns:a16="http://schemas.microsoft.com/office/drawing/2014/main" id="{C84F7C6D-1387-2353-CCB9-C814A7E4C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B2550-BB62-201B-3B1E-EDDF262B1195}"/>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1549762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1997C-ED03-1859-9C95-7DAB04F92C88}"/>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3" name="Footer Placeholder 2">
            <a:extLst>
              <a:ext uri="{FF2B5EF4-FFF2-40B4-BE49-F238E27FC236}">
                <a16:creationId xmlns:a16="http://schemas.microsoft.com/office/drawing/2014/main" id="{3A0176B6-C7A3-483E-7DC5-9DE70FD346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36131-9A82-08E3-16D8-F085111C1C51}"/>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4150281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F2C9-4646-28EC-D2A0-0E5A930CAE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0BF1D-992E-70FC-FEA2-6CE7752A2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C55A5-1310-04FF-7C5B-6B1AEC8EAA57}"/>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B67AEB35-0708-B635-6564-09F739617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546EE-F1A1-184A-C1CC-5C20A5DE64DA}"/>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3169649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0D6B-0A09-56A5-A5AA-1826C96043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25667-62E2-F24B-52FB-26AD8165B1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E5EB4-641F-C518-A70F-91C5F36DB922}"/>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2A257B51-A57F-0E41-D530-B4B25C8CD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B76D9-C15C-9BF8-6FC2-21B644C29B93}"/>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34405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8CEFD-85CF-5348-AE86-F14216A469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BD45F7-9213-7D85-BF4D-41D53D677F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C2390-F5D6-AFA3-B05E-6DF9D074B0A9}"/>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8F0B7E90-7C35-C0BB-DCC5-D1B3BD6A80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6740-624B-F929-25F6-BF02308B9184}"/>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1743080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CC8E2-EE6D-2B99-809E-D23437DC1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BA256-3688-CD31-6621-CB0D72C906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A5960-7090-BCFF-9A6F-6B2E2C2E6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62E23-2B6B-4F4D-C254-5DA5AF551A8C}"/>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6" name="Footer Placeholder 5">
            <a:extLst>
              <a:ext uri="{FF2B5EF4-FFF2-40B4-BE49-F238E27FC236}">
                <a16:creationId xmlns:a16="http://schemas.microsoft.com/office/drawing/2014/main" id="{C84F7C6D-1387-2353-CCB9-C814A7E4C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B2550-BB62-201B-3B1E-EDDF262B1195}"/>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1707804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96F8-5828-F422-AD7F-E131F8645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80CE47-F380-44D3-4ECC-184C401A2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7D466-4FC6-0F53-46E9-6926AD3B6B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E7B02E-4DB0-363F-6DA1-8D55077E0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5D4A5-8E86-9EF9-321A-BC62F8046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2EF8B-223F-9108-0DA7-27CE5E0BD111}"/>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8" name="Footer Placeholder 7">
            <a:extLst>
              <a:ext uri="{FF2B5EF4-FFF2-40B4-BE49-F238E27FC236}">
                <a16:creationId xmlns:a16="http://schemas.microsoft.com/office/drawing/2014/main" id="{AC406574-EBBE-38C3-5997-6B5EE88A7A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54CEC0-F0AF-1AF8-C358-1650D41988EC}"/>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3459746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6A63-D3BC-14EA-04FE-1CE3EF90FE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35CB9C-0759-3BCB-5B1D-129FA9BEBE6C}"/>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4" name="Footer Placeholder 3">
            <a:extLst>
              <a:ext uri="{FF2B5EF4-FFF2-40B4-BE49-F238E27FC236}">
                <a16:creationId xmlns:a16="http://schemas.microsoft.com/office/drawing/2014/main" id="{C35FC1A8-92F8-FBED-C941-98520B1595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5BACBE-29D2-BEC9-458D-CB417B010A81}"/>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2019046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E1997C-ED03-1859-9C95-7DAB04F92C88}"/>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3" name="Footer Placeholder 2">
            <a:extLst>
              <a:ext uri="{FF2B5EF4-FFF2-40B4-BE49-F238E27FC236}">
                <a16:creationId xmlns:a16="http://schemas.microsoft.com/office/drawing/2014/main" id="{3A0176B6-C7A3-483E-7DC5-9DE70FD346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36131-9A82-08E3-16D8-F085111C1C51}"/>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1650772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93F0-EACD-1DA2-2449-4BDC27DA28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8B4DF5-B3E0-A8F8-9BAE-228E078108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9498F-3CEF-4B63-03D9-EC35FCA35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94DEA3-98D6-CCD1-AB54-9255E5B51700}"/>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6" name="Footer Placeholder 5">
            <a:extLst>
              <a:ext uri="{FF2B5EF4-FFF2-40B4-BE49-F238E27FC236}">
                <a16:creationId xmlns:a16="http://schemas.microsoft.com/office/drawing/2014/main" id="{9CFD0BD2-0FA4-E7C0-E80C-D2C49C9255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B06355-C47E-CCFC-D6CA-8FE9C903082A}"/>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190705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 uri="{C183D7F6-B498-43B3-948B-1728B52AA6E4}">
                <adec:decorative xmlns:adec="http://schemas.microsoft.com/office/drawing/2017/decorative" val="1"/>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 uri="{C183D7F6-B498-43B3-948B-1728B52AA6E4}">
                <adec:decorative xmlns:adec="http://schemas.microsoft.com/office/drawing/2017/decorative" val="1"/>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 uri="{C183D7F6-B498-43B3-948B-1728B52AA6E4}">
                <adec:decorative xmlns:adec="http://schemas.microsoft.com/office/drawing/2017/decorative" val="1"/>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67837684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DF54-9107-32BD-495D-6628A86815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5DADF-851D-9709-3A3A-BE0CE04D4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B30F47-DC64-AA05-C431-0A75CBF03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2FC95-4797-926F-2473-E3A9C3262CCC}"/>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6" name="Footer Placeholder 5">
            <a:extLst>
              <a:ext uri="{FF2B5EF4-FFF2-40B4-BE49-F238E27FC236}">
                <a16:creationId xmlns:a16="http://schemas.microsoft.com/office/drawing/2014/main" id="{B5B58C2A-F66B-52ED-A052-6576100AA5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FBFB78-BA38-FB4D-C005-77018E0F864D}"/>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4016878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C54E-0AE5-B3F9-7E3E-211FD20D7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70F43B-0B05-C209-CD18-7632C6035D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A9F6D-6133-966A-658F-14CB586C012D}"/>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FB290305-072E-8D71-8B6C-1C85497AA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9A7F6-34AF-7F01-FB6B-2E961D5FB2F2}"/>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3972831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0221A-F390-80D1-FB74-FABE84EB3E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E1DFC2-5FDA-E904-0DB8-EA7CF4EDCC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641DA-2436-601F-7B08-14A349D62CAF}"/>
              </a:ext>
            </a:extLst>
          </p:cNvPr>
          <p:cNvSpPr>
            <a:spLocks noGrp="1"/>
          </p:cNvSpPr>
          <p:nvPr>
            <p:ph type="dt" sz="half" idx="10"/>
          </p:nvPr>
        </p:nvSpPr>
        <p:spPr/>
        <p:txBody>
          <a:body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5F643DCD-0161-9E60-0F7A-C7600F47B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44FF3-351F-DFF9-7EC1-99831A198A72}"/>
              </a:ext>
            </a:extLst>
          </p:cNvPr>
          <p:cNvSpPr>
            <a:spLocks noGrp="1"/>
          </p:cNvSpPr>
          <p:nvPr>
            <p:ph type="sldNum" sz="quarter" idx="12"/>
          </p:nvPr>
        </p:nvSpPr>
        <p:spPr/>
        <p:txBody>
          <a:bodyPr/>
          <a:lstStyle/>
          <a:p>
            <a:fld id="{D9BAB525-054C-446F-B8B7-9DCE57BD08D9}" type="slidenum">
              <a:rPr lang="en-US" smtClean="0"/>
              <a:t>‹#›</a:t>
            </a:fld>
            <a:endParaRPr lang="en-US"/>
          </a:p>
        </p:txBody>
      </p:sp>
    </p:spTree>
    <p:extLst>
      <p:ext uri="{BB962C8B-B14F-4D97-AF65-F5344CB8AC3E}">
        <p14:creationId xmlns:p14="http://schemas.microsoft.com/office/powerpoint/2010/main" val="325972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2300903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2550795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 uri="{C183D7F6-B498-43B3-948B-1728B52AA6E4}">
                <adec:decorative xmlns:adec="http://schemas.microsoft.com/office/drawing/2017/decorative" val="1"/>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268178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0746457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281944959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 uri="{C183D7F6-B498-43B3-948B-1728B52AA6E4}">
                <adec:decorative xmlns:adec="http://schemas.microsoft.com/office/drawing/2017/decorative" val="1"/>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1690921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2D8BA504-6F85-1486-1275-75C693D8FEEE}"/>
              </a:ext>
              <a:ext uri="{C183D7F6-B498-43B3-948B-1728B52AA6E4}">
                <adec:decorative xmlns:adec="http://schemas.microsoft.com/office/drawing/2017/decorative" val="1"/>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Slide Number Placeholder 5">
            <a:extLst>
              <a:ext uri="{FF2B5EF4-FFF2-40B4-BE49-F238E27FC236}">
                <a16:creationId xmlns:a16="http://schemas.microsoft.com/office/drawing/2014/main" id="{8355E60C-1062-C9B8-0DAF-0D6FF08A6090}"/>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1814348851"/>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2.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6/18/26</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920591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64" r:id="rId3"/>
    <p:sldLayoutId id="2147483689" r:id="rId4"/>
    <p:sldLayoutId id="2147483680" r:id="rId5"/>
    <p:sldLayoutId id="2147483673" r:id="rId6"/>
    <p:sldLayoutId id="2147483674" r:id="rId7"/>
    <p:sldLayoutId id="2147483688" r:id="rId8"/>
    <p:sldLayoutId id="2147483681" r:id="rId9"/>
    <p:sldLayoutId id="2147483682" r:id="rId10"/>
    <p:sldLayoutId id="2147483687" r:id="rId11"/>
    <p:sldLayoutId id="2147483649" r:id="rId12"/>
    <p:sldLayoutId id="2147483650" r:id="rId13"/>
    <p:sldLayoutId id="2147483651" r:id="rId14"/>
    <p:sldLayoutId id="2147483652" r:id="rId15"/>
    <p:sldLayoutId id="2147483653" r:id="rId16"/>
    <p:sldLayoutId id="2147483654" r:id="rId17"/>
    <p:sldLayoutId id="2147483657" r:id="rId18"/>
    <p:sldLayoutId id="2147483683" r:id="rId19"/>
    <p:sldLayoutId id="2147483684" r:id="rId20"/>
    <p:sldLayoutId id="2147483685" r:id="rId21"/>
    <p:sldLayoutId id="2147483686" r:id="rId22"/>
    <p:sldLayoutId id="2147483677" r:id="rId23"/>
    <p:sldLayoutId id="2147483678" r:id="rId24"/>
    <p:sldLayoutId id="2147483663" r:id="rId25"/>
    <p:sldLayoutId id="2147483658" r:id="rId26"/>
    <p:sldLayoutId id="2147483659" r:id="rId27"/>
    <p:sldLayoutId id="2147483660" r:id="rId28"/>
    <p:sldLayoutId id="2147483661" r:id="rId29"/>
    <p:sldLayoutId id="2147483662" r:id="rId30"/>
    <p:sldLayoutId id="2147483665" r:id="rId31"/>
    <p:sldLayoutId id="2147483675" r:id="rId32"/>
    <p:sldLayoutId id="2147483676" r:id="rId33"/>
    <p:sldLayoutId id="2147483666" r:id="rId34"/>
    <p:sldLayoutId id="2147483667" r:id="rId35"/>
    <p:sldLayoutId id="2147483668" r:id="rId36"/>
    <p:sldLayoutId id="2147483669" r:id="rId37"/>
    <p:sldLayoutId id="2147483670" r:id="rId38"/>
    <p:sldLayoutId id="2147483671" r:id="rId39"/>
    <p:sldLayoutId id="2147483704" r:id="rId40"/>
    <p:sldLayoutId id="2147483705" r:id="rId41"/>
  </p:sldLayoutIdLst>
  <p:hf hdr="0" ftr="0" dt="0"/>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54E4C-D854-4C9F-AB8F-FFF9494DF8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BBC45F-D2CC-9A7B-2C6C-F5BBCD2A5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10CDC9-9F44-4423-324B-9C2406D8A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0B4502-A623-4823-B6BC-941AECB8187C}" type="datetimeFigureOut">
              <a:rPr lang="en-US" smtClean="0"/>
              <a:t>6/18/26</a:t>
            </a:fld>
            <a:endParaRPr lang="en-US"/>
          </a:p>
        </p:txBody>
      </p:sp>
      <p:sp>
        <p:nvSpPr>
          <p:cNvPr id="5" name="Footer Placeholder 4">
            <a:extLst>
              <a:ext uri="{FF2B5EF4-FFF2-40B4-BE49-F238E27FC236}">
                <a16:creationId xmlns:a16="http://schemas.microsoft.com/office/drawing/2014/main" id="{80121338-8A1D-3C6A-B2B6-8D50C8ADC2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982AA1-768F-47A1-17FC-238BDFAFE7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BAB525-054C-446F-B8B7-9DCE57BD08D9}" type="slidenum">
              <a:rPr lang="en-US" smtClean="0"/>
              <a:t>‹#›</a:t>
            </a:fld>
            <a:endParaRPr lang="en-US"/>
          </a:p>
        </p:txBody>
      </p:sp>
    </p:spTree>
    <p:extLst>
      <p:ext uri="{BB962C8B-B14F-4D97-AF65-F5344CB8AC3E}">
        <p14:creationId xmlns:p14="http://schemas.microsoft.com/office/powerpoint/2010/main" val="3620934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abe.illinois.gov/access/" TargetMode="External"/><Relationship Id="rId2" Type="http://schemas.openxmlformats.org/officeDocument/2006/relationships/hyperlink" Target="https://www.dhs.state.il.us/onenetlibrary/12/documents/Forms/442341-202508_IES5REV6_RE.pdf" TargetMode="External"/><Relationship Id="rId1" Type="http://schemas.openxmlformats.org/officeDocument/2006/relationships/slideLayout" Target="../slideLayouts/slideLayout13.xml"/><Relationship Id="rId4" Type="http://schemas.openxmlformats.org/officeDocument/2006/relationships/hyperlink" Target="https://www.dhs.state.il.us/page.aspx?module=12"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dhs.state.il.us/page.aspx?module=12" TargetMode="External"/><Relationship Id="rId2" Type="http://schemas.openxmlformats.org/officeDocument/2006/relationships/hyperlink" Target="https://abe.illinois.gov/access/"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dhs.state.il.us/page.aspx?module=12" TargetMode="External"/><Relationship Id="rId2" Type="http://schemas.openxmlformats.org/officeDocument/2006/relationships/hyperlink" Target="https://abe.illinois.gov/access/"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8.png"/><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8324-4D87-6F61-FC14-28897772A25E}"/>
              </a:ext>
            </a:extLst>
          </p:cNvPr>
          <p:cNvSpPr>
            <a:spLocks noGrp="1"/>
          </p:cNvSpPr>
          <p:nvPr>
            <p:ph type="title"/>
          </p:nvPr>
        </p:nvSpPr>
        <p:spPr/>
        <p:txBody>
          <a:bodyPr>
            <a:normAutofit/>
          </a:bodyPr>
          <a:lstStyle/>
          <a:p>
            <a:r>
              <a:rPr lang="en-US" sz="5000" dirty="0">
                <a:latin typeface="Montserrat"/>
              </a:rPr>
              <a:t>SNAP Work </a:t>
            </a:r>
            <a:r>
              <a:rPr lang="en-US" sz="5000">
                <a:latin typeface="Montserrat"/>
              </a:rPr>
              <a:t>Requirement in Illinois</a:t>
            </a:r>
            <a:br>
              <a:rPr lang="en-US" sz="5000" dirty="0">
                <a:latin typeface="Montserrat"/>
              </a:rPr>
            </a:br>
            <a:br>
              <a:rPr lang="en-US" sz="5000" dirty="0">
                <a:latin typeface="Montserrat"/>
              </a:rPr>
            </a:br>
            <a:r>
              <a:rPr lang="en-US" sz="3000">
                <a:latin typeface="Montserrat"/>
              </a:rPr>
              <a:t>June 18, 2026</a:t>
            </a:r>
          </a:p>
        </p:txBody>
      </p:sp>
      <p:sp>
        <p:nvSpPr>
          <p:cNvPr id="3" name="Text Placeholder 2">
            <a:extLst>
              <a:ext uri="{FF2B5EF4-FFF2-40B4-BE49-F238E27FC236}">
                <a16:creationId xmlns:a16="http://schemas.microsoft.com/office/drawing/2014/main" id="{5A520139-8E55-05E8-9F6C-176CE6D292A3}"/>
              </a:ext>
            </a:extLst>
          </p:cNvPr>
          <p:cNvSpPr>
            <a:spLocks noGrp="1"/>
          </p:cNvSpPr>
          <p:nvPr>
            <p:ph type="body" sz="quarter" idx="13"/>
          </p:nvPr>
        </p:nvSpPr>
        <p:spPr>
          <a:xfrm>
            <a:off x="803275" y="5029200"/>
            <a:ext cx="10070971" cy="1112838"/>
          </a:xfrm>
        </p:spPr>
        <p:txBody>
          <a:bodyPr vert="horz" lIns="91440" tIns="45720" rIns="91440" bIns="45720" rtlCol="0" anchor="t">
            <a:noAutofit/>
          </a:bodyPr>
          <a:lstStyle/>
          <a:p>
            <a:pPr>
              <a:lnSpc>
                <a:spcPct val="100000"/>
              </a:lnSpc>
              <a:spcBef>
                <a:spcPts val="0"/>
              </a:spcBef>
            </a:pPr>
            <a:endParaRPr lang="en-US" sz="2000" i="1" dirty="0">
              <a:latin typeface="Montserrat"/>
            </a:endParaRPr>
          </a:p>
          <a:p>
            <a:pPr>
              <a:lnSpc>
                <a:spcPct val="100000"/>
              </a:lnSpc>
              <a:spcBef>
                <a:spcPts val="0"/>
              </a:spcBef>
            </a:pPr>
            <a:r>
              <a:rPr lang="en-US" sz="2000" i="1" dirty="0">
                <a:latin typeface="Montserrat"/>
              </a:rPr>
              <a:t>Susan O’Callaghan, SNAP E&amp;T Lead</a:t>
            </a:r>
          </a:p>
          <a:p>
            <a:pPr>
              <a:lnSpc>
                <a:spcPct val="100000"/>
              </a:lnSpc>
              <a:spcBef>
                <a:spcPts val="0"/>
              </a:spcBef>
            </a:pPr>
            <a:r>
              <a:rPr lang="en-US" sz="2000" i="1" dirty="0">
                <a:latin typeface="Montserrat"/>
              </a:rPr>
              <a:t>Office of Workforce Development</a:t>
            </a:r>
          </a:p>
          <a:p>
            <a:pPr>
              <a:lnSpc>
                <a:spcPct val="100000"/>
              </a:lnSpc>
              <a:spcBef>
                <a:spcPts val="0"/>
              </a:spcBef>
            </a:pPr>
            <a:r>
              <a:rPr lang="en-US" sz="2000" i="1" dirty="0">
                <a:latin typeface="Montserrat"/>
              </a:rPr>
              <a:t>Illinois Department of Human Services</a:t>
            </a:r>
            <a:endParaRPr lang="en-US" sz="2000" i="1" dirty="0"/>
          </a:p>
        </p:txBody>
      </p:sp>
      <p:sp>
        <p:nvSpPr>
          <p:cNvPr id="4" name="Slide Number Placeholder 3">
            <a:extLst>
              <a:ext uri="{FF2B5EF4-FFF2-40B4-BE49-F238E27FC236}">
                <a16:creationId xmlns:a16="http://schemas.microsoft.com/office/drawing/2014/main" id="{415196B6-37C7-26FB-3DA9-42DF2F216189}"/>
              </a:ext>
            </a:extLst>
          </p:cNvPr>
          <p:cNvSpPr>
            <a:spLocks noGrp="1"/>
          </p:cNvSpPr>
          <p:nvPr>
            <p:ph type="sldNum" sz="quarter" idx="12"/>
          </p:nvPr>
        </p:nvSpPr>
        <p:spPr/>
        <p:txBody>
          <a:bodyPr/>
          <a:lstStyle/>
          <a:p>
            <a:fld id="{1AF6F2DA-B01E-0F4A-9C3D-CC5E8B20FA62}" type="slidenum">
              <a:rPr lang="en-US" smtClean="0"/>
              <a:pPr/>
              <a:t>1</a:t>
            </a:fld>
            <a:endParaRPr lang="en-US"/>
          </a:p>
        </p:txBody>
      </p:sp>
    </p:spTree>
    <p:extLst>
      <p:ext uri="{BB962C8B-B14F-4D97-AF65-F5344CB8AC3E}">
        <p14:creationId xmlns:p14="http://schemas.microsoft.com/office/powerpoint/2010/main" val="413416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B2BD2-5425-B79B-D9E4-5A36A7D9FFF2}"/>
              </a:ext>
            </a:extLst>
          </p:cNvPr>
          <p:cNvSpPr>
            <a:spLocks noGrp="1"/>
          </p:cNvSpPr>
          <p:nvPr>
            <p:ph type="title"/>
          </p:nvPr>
        </p:nvSpPr>
        <p:spPr/>
        <p:txBody>
          <a:bodyPr/>
          <a:lstStyle/>
          <a:p>
            <a:r>
              <a:rPr lang="en-US" dirty="0"/>
              <a:t>Meeting the Work Requirement</a:t>
            </a:r>
          </a:p>
        </p:txBody>
      </p:sp>
      <p:sp>
        <p:nvSpPr>
          <p:cNvPr id="3" name="Text Placeholder 2">
            <a:extLst>
              <a:ext uri="{FF2B5EF4-FFF2-40B4-BE49-F238E27FC236}">
                <a16:creationId xmlns:a16="http://schemas.microsoft.com/office/drawing/2014/main" id="{4D9FF3FE-C54B-778E-A845-73254E843F15}"/>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6449F37B-6420-43A6-1973-2357C83A9F2C}"/>
              </a:ext>
            </a:extLst>
          </p:cNvPr>
          <p:cNvSpPr>
            <a:spLocks noGrp="1"/>
          </p:cNvSpPr>
          <p:nvPr>
            <p:ph type="sldNum" sz="quarter" idx="12"/>
          </p:nvPr>
        </p:nvSpPr>
        <p:spPr/>
        <p:txBody>
          <a:bodyPr/>
          <a:lstStyle/>
          <a:p>
            <a:fld id="{1AF6F2DA-B01E-0F4A-9C3D-CC5E8B20FA62}" type="slidenum">
              <a:rPr lang="en-US" smtClean="0"/>
              <a:pPr/>
              <a:t>10</a:t>
            </a:fld>
            <a:endParaRPr lang="en-US"/>
          </a:p>
        </p:txBody>
      </p:sp>
    </p:spTree>
    <p:extLst>
      <p:ext uri="{BB962C8B-B14F-4D97-AF65-F5344CB8AC3E}">
        <p14:creationId xmlns:p14="http://schemas.microsoft.com/office/powerpoint/2010/main" val="333493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A1F0E7CA-9819-FE81-4FFD-CE757CEF5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C0203-1E49-37FA-5F33-6FBA04F3F985}"/>
              </a:ext>
            </a:extLst>
          </p:cNvPr>
          <p:cNvSpPr>
            <a:spLocks noGrp="1"/>
          </p:cNvSpPr>
          <p:nvPr>
            <p:ph type="title"/>
          </p:nvPr>
        </p:nvSpPr>
        <p:spPr>
          <a:xfrm>
            <a:off x="618836" y="171352"/>
            <a:ext cx="10515600" cy="845413"/>
          </a:xfrm>
        </p:spPr>
        <p:txBody>
          <a:bodyPr>
            <a:normAutofit fontScale="90000"/>
          </a:bodyPr>
          <a:lstStyle/>
          <a:p>
            <a:r>
              <a:rPr lang="en-US" sz="2800" b="1" dirty="0">
                <a:solidFill>
                  <a:schemeClr val="bg1"/>
                </a:solidFill>
                <a:latin typeface="Montserrat" panose="00000500000000000000" pitchFamily="2" charset="0"/>
              </a:rPr>
              <a:t>To meet the work requirement an individual must spend 20 hours per week (i.e., 80 hours per month):</a:t>
            </a:r>
          </a:p>
        </p:txBody>
      </p:sp>
      <p:sp>
        <p:nvSpPr>
          <p:cNvPr id="9" name="Rectangle: Rounded Corners 8">
            <a:extLst>
              <a:ext uri="{FF2B5EF4-FFF2-40B4-BE49-F238E27FC236}">
                <a16:creationId xmlns:a16="http://schemas.microsoft.com/office/drawing/2014/main" id="{6A526E69-DD2B-D06C-B84A-2A581078E231}"/>
              </a:ext>
            </a:extLst>
          </p:cNvPr>
          <p:cNvSpPr/>
          <p:nvPr/>
        </p:nvSpPr>
        <p:spPr>
          <a:xfrm>
            <a:off x="618836" y="1502979"/>
            <a:ext cx="3472395" cy="3245914"/>
          </a:xfrm>
          <a:prstGeom prst="roundRect">
            <a:avLst>
              <a:gd name="adj" fmla="val 10310"/>
            </a:avLst>
          </a:prstGeom>
          <a:gradFill flip="none" rotWithShape="1">
            <a:gsLst>
              <a:gs pos="25000">
                <a:srgbClr val="CFE2F5"/>
              </a:gs>
              <a:gs pos="0">
                <a:schemeClr val="bg1"/>
              </a:gs>
              <a:gs pos="68000">
                <a:srgbClr val="B4D2EF"/>
              </a:gs>
              <a:gs pos="48000">
                <a:srgbClr val="C1DAF2"/>
              </a:gs>
              <a:gs pos="91000">
                <a:schemeClr val="tx2">
                  <a:lumMod val="25000"/>
                  <a:lumOff val="75000"/>
                </a:schemeClr>
              </a:gs>
            </a:gsLst>
            <a:lin ang="2700000" scaled="1"/>
            <a:tileRect/>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156082">
                    <a:lumMod val="50000"/>
                  </a:srgbClr>
                </a:solidFill>
                <a:effectLst/>
                <a:uLnTx/>
                <a:uFillTx/>
                <a:latin typeface="Montserrat SemiBold"/>
                <a:ea typeface="+mn-ea"/>
                <a:cs typeface="+mn-cs"/>
              </a:rPr>
              <a:t>Working </a:t>
            </a:r>
          </a:p>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156082">
                    <a:lumMod val="50000"/>
                  </a:srgbClr>
                </a:solidFill>
                <a:effectLst/>
                <a:uLnTx/>
                <a:uFillTx/>
                <a:latin typeface="Montserrat SemiBold"/>
                <a:ea typeface="+mn-ea"/>
                <a:cs typeface="+mn-cs"/>
              </a:rPr>
              <a:t>(paid or unpaid)</a:t>
            </a:r>
          </a:p>
        </p:txBody>
      </p:sp>
      <p:sp>
        <p:nvSpPr>
          <p:cNvPr id="10" name="Rectangle: Rounded Corners 9">
            <a:extLst>
              <a:ext uri="{FF2B5EF4-FFF2-40B4-BE49-F238E27FC236}">
                <a16:creationId xmlns:a16="http://schemas.microsoft.com/office/drawing/2014/main" id="{EA346DBB-B587-5523-356A-3A15742410D7}"/>
              </a:ext>
            </a:extLst>
          </p:cNvPr>
          <p:cNvSpPr/>
          <p:nvPr/>
        </p:nvSpPr>
        <p:spPr>
          <a:xfrm>
            <a:off x="4359802" y="1502979"/>
            <a:ext cx="3472395" cy="3245914"/>
          </a:xfrm>
          <a:prstGeom prst="roundRect">
            <a:avLst>
              <a:gd name="adj" fmla="val 10310"/>
            </a:avLst>
          </a:prstGeom>
          <a:gradFill flip="none" rotWithShape="1">
            <a:gsLst>
              <a:gs pos="25000">
                <a:srgbClr val="CFE2F5"/>
              </a:gs>
              <a:gs pos="0">
                <a:schemeClr val="bg1"/>
              </a:gs>
              <a:gs pos="68000">
                <a:srgbClr val="B4D2EF"/>
              </a:gs>
              <a:gs pos="48000">
                <a:srgbClr val="C1DAF2"/>
              </a:gs>
              <a:gs pos="91000">
                <a:schemeClr val="tx2">
                  <a:lumMod val="25000"/>
                  <a:lumOff val="75000"/>
                </a:schemeClr>
              </a:gs>
            </a:gsLst>
            <a:lin ang="2700000" scaled="1"/>
            <a:tileRect/>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156082">
                    <a:lumMod val="50000"/>
                  </a:srgbClr>
                </a:solidFill>
                <a:effectLst/>
                <a:uLnTx/>
                <a:uFillTx/>
                <a:latin typeface="Montserrat SemiBold"/>
                <a:ea typeface="+mn-ea"/>
                <a:cs typeface="+mn-cs"/>
              </a:rPr>
              <a:t>Participating</a:t>
            </a:r>
            <a:r>
              <a:rPr kumimoji="0" lang="en-US" sz="2000" b="0" i="0" u="none" strike="noStrike" kern="1200" cap="none" spc="0" normalizeH="0" noProof="0" dirty="0">
                <a:ln>
                  <a:noFill/>
                </a:ln>
                <a:solidFill>
                  <a:srgbClr val="156082">
                    <a:lumMod val="50000"/>
                  </a:srgbClr>
                </a:solidFill>
                <a:effectLst/>
                <a:uLnTx/>
                <a:uFillTx/>
                <a:latin typeface="Montserrat SemiBold"/>
                <a:ea typeface="+mn-ea"/>
                <a:cs typeface="+mn-cs"/>
              </a:rPr>
              <a:t> in an approved work program that is </a:t>
            </a:r>
            <a:r>
              <a:rPr kumimoji="0" lang="en-US" sz="2000" b="1" i="0" u="none" strike="noStrike" kern="1200" cap="none" spc="0" normalizeH="0" noProof="0" dirty="0">
                <a:ln>
                  <a:noFill/>
                </a:ln>
                <a:solidFill>
                  <a:srgbClr val="156082">
                    <a:lumMod val="50000"/>
                  </a:srgbClr>
                </a:solidFill>
                <a:effectLst/>
                <a:uLnTx/>
                <a:uFillTx/>
                <a:latin typeface="Montserrat SemiBold"/>
                <a:ea typeface="+mn-ea"/>
                <a:cs typeface="+mn-cs"/>
              </a:rPr>
              <a:t>operated or supervised by state or local government</a:t>
            </a:r>
            <a:r>
              <a:rPr kumimoji="0" lang="en-US" sz="2000" b="0" i="0" u="none" strike="noStrike" kern="1200" cap="none" spc="0" normalizeH="0" noProof="0" dirty="0">
                <a:ln>
                  <a:noFill/>
                </a:ln>
                <a:solidFill>
                  <a:srgbClr val="156082">
                    <a:lumMod val="50000"/>
                  </a:srgbClr>
                </a:solidFill>
                <a:effectLst/>
                <a:uLnTx/>
                <a:uFillTx/>
                <a:latin typeface="Montserrat SemiBold"/>
                <a:ea typeface="+mn-ea"/>
                <a:cs typeface="+mn-cs"/>
              </a:rPr>
              <a:t>.</a:t>
            </a:r>
            <a:endParaRPr kumimoji="0" lang="en-US" sz="2000" b="0" i="0" u="none" strike="noStrike" kern="1200" cap="none" spc="0" normalizeH="0" baseline="0" noProof="0" dirty="0">
              <a:ln>
                <a:noFill/>
              </a:ln>
              <a:solidFill>
                <a:srgbClr val="156082">
                  <a:lumMod val="50000"/>
                </a:srgbClr>
              </a:solidFill>
              <a:effectLst/>
              <a:uLnTx/>
              <a:uFillTx/>
              <a:latin typeface="Montserrat SemiBold"/>
              <a:ea typeface="+mn-ea"/>
              <a:cs typeface="+mn-cs"/>
            </a:endParaRPr>
          </a:p>
        </p:txBody>
      </p:sp>
      <p:sp>
        <p:nvSpPr>
          <p:cNvPr id="11" name="Rectangle: Rounded Corners 10">
            <a:extLst>
              <a:ext uri="{FF2B5EF4-FFF2-40B4-BE49-F238E27FC236}">
                <a16:creationId xmlns:a16="http://schemas.microsoft.com/office/drawing/2014/main" id="{82C36E69-D0A0-6484-38EF-D46C0971761B}"/>
              </a:ext>
            </a:extLst>
          </p:cNvPr>
          <p:cNvSpPr/>
          <p:nvPr/>
        </p:nvSpPr>
        <p:spPr>
          <a:xfrm>
            <a:off x="8174341" y="1502979"/>
            <a:ext cx="3472395" cy="3245914"/>
          </a:xfrm>
          <a:prstGeom prst="roundRect">
            <a:avLst>
              <a:gd name="adj" fmla="val 10310"/>
            </a:avLst>
          </a:prstGeom>
          <a:gradFill flip="none" rotWithShape="1">
            <a:gsLst>
              <a:gs pos="25000">
                <a:srgbClr val="CFE2F5"/>
              </a:gs>
              <a:gs pos="0">
                <a:schemeClr val="bg1"/>
              </a:gs>
              <a:gs pos="68000">
                <a:srgbClr val="B4D2EF"/>
              </a:gs>
              <a:gs pos="48000">
                <a:srgbClr val="C1DAF2"/>
              </a:gs>
              <a:gs pos="91000">
                <a:schemeClr val="tx2">
                  <a:lumMod val="25000"/>
                  <a:lumOff val="75000"/>
                </a:schemeClr>
              </a:gs>
            </a:gsLst>
            <a:lin ang="2700000" scaled="1"/>
            <a:tileRect/>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56082">
                    <a:lumMod val="50000"/>
                  </a:srgbClr>
                </a:solidFill>
                <a:effectLst/>
                <a:uLnTx/>
                <a:uFillTx/>
                <a:latin typeface="Montserrat SemiBold"/>
                <a:ea typeface="+mn-ea"/>
                <a:cs typeface="+mn-cs"/>
              </a:rPr>
              <a:t>Doing self-initiated community service with a community-based organization </a:t>
            </a:r>
          </a:p>
        </p:txBody>
      </p:sp>
      <p:pic>
        <p:nvPicPr>
          <p:cNvPr id="3" name="Picture 2" descr="IDHS logo">
            <a:extLst>
              <a:ext uri="{FF2B5EF4-FFF2-40B4-BE49-F238E27FC236}">
                <a16:creationId xmlns:a16="http://schemas.microsoft.com/office/drawing/2014/main" id="{E0953213-4A68-B927-0AFA-89BA83E8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0" y="6092759"/>
            <a:ext cx="1963218" cy="593889"/>
          </a:xfrm>
          <a:prstGeom prst="rect">
            <a:avLst/>
          </a:prstGeom>
        </p:spPr>
      </p:pic>
      <p:sp>
        <p:nvSpPr>
          <p:cNvPr id="8" name="Rectangle: Rounded Corners 7">
            <a:extLst>
              <a:ext uri="{FF2B5EF4-FFF2-40B4-BE49-F238E27FC236}">
                <a16:creationId xmlns:a16="http://schemas.microsoft.com/office/drawing/2014/main" id="{C08C5A86-5DCA-AAD2-BD8B-391757F52161}"/>
              </a:ext>
            </a:extLst>
          </p:cNvPr>
          <p:cNvSpPr/>
          <p:nvPr/>
        </p:nvSpPr>
        <p:spPr>
          <a:xfrm>
            <a:off x="618836" y="4921369"/>
            <a:ext cx="11027900" cy="845413"/>
          </a:xfrm>
          <a:prstGeom prst="roundRect">
            <a:avLst>
              <a:gd name="adj" fmla="val 10310"/>
            </a:avLst>
          </a:prstGeom>
          <a:gradFill flip="none" rotWithShape="1">
            <a:gsLst>
              <a:gs pos="25000">
                <a:srgbClr val="CFE2F5"/>
              </a:gs>
              <a:gs pos="0">
                <a:schemeClr val="bg1"/>
              </a:gs>
              <a:gs pos="68000">
                <a:srgbClr val="B4D2EF"/>
              </a:gs>
              <a:gs pos="48000">
                <a:srgbClr val="C1DAF2"/>
              </a:gs>
              <a:gs pos="91000">
                <a:schemeClr val="tx2">
                  <a:lumMod val="25000"/>
                  <a:lumOff val="75000"/>
                </a:schemeClr>
              </a:gs>
            </a:gsLst>
            <a:lin ang="2700000" scaled="1"/>
            <a:tileRect/>
          </a:gra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022350" rtl="0" eaLnBrk="1" fontAlgn="auto" latinLnBrk="0" hangingPunct="1">
              <a:lnSpc>
                <a:spcPct val="10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156082">
                    <a:lumMod val="50000"/>
                  </a:srgbClr>
                </a:solidFill>
                <a:effectLst/>
                <a:uLnTx/>
                <a:uFillTx/>
                <a:latin typeface="Montserrat SemiBold"/>
                <a:ea typeface="+mn-ea"/>
                <a:cs typeface="+mn-cs"/>
              </a:rPr>
              <a:t>Any combination of the above</a:t>
            </a:r>
          </a:p>
        </p:txBody>
      </p:sp>
    </p:spTree>
    <p:extLst>
      <p:ext uri="{BB962C8B-B14F-4D97-AF65-F5344CB8AC3E}">
        <p14:creationId xmlns:p14="http://schemas.microsoft.com/office/powerpoint/2010/main" val="779914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0E19CB-A9B2-BFC4-330B-AB4CA643888A}"/>
              </a:ext>
            </a:extLst>
          </p:cNvPr>
          <p:cNvSpPr>
            <a:spLocks noGrp="1"/>
          </p:cNvSpPr>
          <p:nvPr>
            <p:ph type="title"/>
          </p:nvPr>
        </p:nvSpPr>
        <p:spPr/>
        <p:txBody>
          <a:bodyPr>
            <a:normAutofit fontScale="90000"/>
          </a:bodyPr>
          <a:lstStyle/>
          <a:p>
            <a:endParaRPr lang="en-US"/>
          </a:p>
        </p:txBody>
      </p:sp>
      <p:sp>
        <p:nvSpPr>
          <p:cNvPr id="6" name="Text Placeholder 5">
            <a:extLst>
              <a:ext uri="{FF2B5EF4-FFF2-40B4-BE49-F238E27FC236}">
                <a16:creationId xmlns:a16="http://schemas.microsoft.com/office/drawing/2014/main" id="{87D93A20-72DF-2575-DECA-6F68E3502FB0}"/>
              </a:ext>
            </a:extLst>
          </p:cNvPr>
          <p:cNvSpPr>
            <a:spLocks noGrp="1"/>
          </p:cNvSpPr>
          <p:nvPr>
            <p:ph type="body" sz="quarter" idx="14"/>
          </p:nvPr>
        </p:nvSpPr>
        <p:spPr/>
        <p:txBody>
          <a:bodyPr/>
          <a:lstStyle/>
          <a:p>
            <a:r>
              <a:rPr lang="en-US" dirty="0"/>
              <a:t>Qualifying Work Programs for the SNAP Work Requirement</a:t>
            </a:r>
          </a:p>
        </p:txBody>
      </p:sp>
      <p:sp>
        <p:nvSpPr>
          <p:cNvPr id="5" name="Text Placeholder 4">
            <a:extLst>
              <a:ext uri="{FF2B5EF4-FFF2-40B4-BE49-F238E27FC236}">
                <a16:creationId xmlns:a16="http://schemas.microsoft.com/office/drawing/2014/main" id="{1B5BFB37-DF32-0EEB-C811-3D9C11937A1B}"/>
              </a:ext>
            </a:extLst>
          </p:cNvPr>
          <p:cNvSpPr>
            <a:spLocks noGrp="1"/>
          </p:cNvSpPr>
          <p:nvPr>
            <p:ph type="body" sz="quarter" idx="13"/>
          </p:nvPr>
        </p:nvSpPr>
        <p:spPr>
          <a:xfrm>
            <a:off x="836613" y="1828801"/>
            <a:ext cx="10501312" cy="4879124"/>
          </a:xfrm>
        </p:spPr>
        <p:txBody>
          <a:bodyPr>
            <a:normAutofit lnSpcReduction="10000"/>
          </a:bodyPr>
          <a:lstStyle/>
          <a:p>
            <a:pPr fontAlgn="base"/>
            <a:r>
              <a:rPr lang="en-US" sz="2400" dirty="0"/>
              <a:t>WIOA Title 1 programs (Adult, Youth, and Dislocated Worker) </a:t>
            </a:r>
          </a:p>
          <a:p>
            <a:pPr fontAlgn="base"/>
            <a:r>
              <a:rPr lang="en-US" sz="2400" dirty="0"/>
              <a:t>Trade Act programs </a:t>
            </a:r>
          </a:p>
          <a:p>
            <a:pPr fontAlgn="base"/>
            <a:r>
              <a:rPr lang="en-US" sz="2400" dirty="0"/>
              <a:t>Employment and training programs for veterans operated by the Department of Labor or the Department of Veterans Affairs (e.g., Jobs for Veterans State Grant program (JVSG)) </a:t>
            </a:r>
          </a:p>
          <a:p>
            <a:pPr fontAlgn="base"/>
            <a:r>
              <a:rPr lang="en-US" sz="2400" dirty="0"/>
              <a:t>SNAP Employment and Training (SNAP E&amp;T), administered by IDHS </a:t>
            </a:r>
          </a:p>
          <a:p>
            <a:pPr fontAlgn="base"/>
            <a:r>
              <a:rPr lang="en-US" sz="2400" dirty="0"/>
              <a:t>New</a:t>
            </a:r>
          </a:p>
          <a:p>
            <a:pPr lvl="1" fontAlgn="base"/>
            <a:r>
              <a:rPr lang="en-US" sz="2200" dirty="0"/>
              <a:t>Job Training and Economic Development (JTED) program</a:t>
            </a:r>
          </a:p>
          <a:p>
            <a:pPr lvl="1" fontAlgn="base"/>
            <a:r>
              <a:rPr lang="en-US" sz="2200" dirty="0"/>
              <a:t>Climate and Equitable Jobs Act (CEJA) program</a:t>
            </a:r>
          </a:p>
          <a:p>
            <a:pPr lvl="1" fontAlgn="base"/>
            <a:r>
              <a:rPr lang="en-US" sz="2200" dirty="0"/>
              <a:t>Job Ready Illinois </a:t>
            </a:r>
          </a:p>
          <a:p>
            <a:pPr lvl="1" fontAlgn="base"/>
            <a:r>
              <a:rPr lang="en-US" sz="2200" dirty="0"/>
              <a:t>Senior Community Service Employment Program (SCSEP)</a:t>
            </a:r>
          </a:p>
          <a:p>
            <a:pPr lvl="1" fontAlgn="base"/>
            <a:r>
              <a:rPr lang="en-US" sz="2200" dirty="0"/>
              <a:t>Chicago DFSS Industry Specific Training Program (DFSS-ISTP)</a:t>
            </a:r>
          </a:p>
          <a:p>
            <a:pPr lvl="1" fontAlgn="base"/>
            <a:r>
              <a:rPr lang="en-US" sz="2200" dirty="0"/>
              <a:t>Chicago DFSS Transitional Jobs Program (DFSS-TJ)</a:t>
            </a:r>
          </a:p>
          <a:p>
            <a:pPr fontAlgn="base"/>
            <a:endParaRPr lang="en-US" dirty="0"/>
          </a:p>
          <a:p>
            <a:pPr marL="457200" lvl="1" indent="0">
              <a:buNone/>
            </a:pPr>
            <a:endParaRPr lang="en-US" dirty="0"/>
          </a:p>
        </p:txBody>
      </p:sp>
    </p:spTree>
    <p:extLst>
      <p:ext uri="{BB962C8B-B14F-4D97-AF65-F5344CB8AC3E}">
        <p14:creationId xmlns:p14="http://schemas.microsoft.com/office/powerpoint/2010/main" val="399665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6E824-7E4A-DDEB-AA1A-7782E88AA422}"/>
              </a:ext>
            </a:extLst>
          </p:cNvPr>
          <p:cNvSpPr>
            <a:spLocks noGrp="1"/>
          </p:cNvSpPr>
          <p:nvPr>
            <p:ph type="title"/>
          </p:nvPr>
        </p:nvSpPr>
        <p:spPr/>
        <p:txBody>
          <a:bodyPr/>
          <a:lstStyle/>
          <a:p>
            <a:r>
              <a:rPr lang="en-US" dirty="0" err="1">
                <a:latin typeface="Montserrat"/>
              </a:rPr>
              <a:t>JTEDVerification</a:t>
            </a:r>
            <a:r>
              <a:rPr lang="en-US" dirty="0">
                <a:latin typeface="Montserrat"/>
              </a:rPr>
              <a:t> Options</a:t>
            </a:r>
          </a:p>
        </p:txBody>
      </p:sp>
      <p:sp>
        <p:nvSpPr>
          <p:cNvPr id="3" name="Text Placeholder 2">
            <a:extLst>
              <a:ext uri="{FF2B5EF4-FFF2-40B4-BE49-F238E27FC236}">
                <a16:creationId xmlns:a16="http://schemas.microsoft.com/office/drawing/2014/main" id="{A03CAFDA-8493-400F-B3A8-6E4D0E396CC5}"/>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AD30AFA8-4ED3-FEBB-6D0C-F056D7A7927C}"/>
              </a:ext>
            </a:extLst>
          </p:cNvPr>
          <p:cNvSpPr>
            <a:spLocks noGrp="1"/>
          </p:cNvSpPr>
          <p:nvPr>
            <p:ph type="sldNum" sz="quarter" idx="12"/>
          </p:nvPr>
        </p:nvSpPr>
        <p:spPr/>
        <p:txBody>
          <a:bodyPr/>
          <a:lstStyle/>
          <a:p>
            <a:fld id="{1AF6F2DA-B01E-0F4A-9C3D-CC5E8B20FA62}" type="slidenum">
              <a:rPr lang="en-US" smtClean="0"/>
              <a:pPr/>
              <a:t>13</a:t>
            </a:fld>
            <a:endParaRPr lang="en-US"/>
          </a:p>
        </p:txBody>
      </p:sp>
    </p:spTree>
    <p:extLst>
      <p:ext uri="{BB962C8B-B14F-4D97-AF65-F5344CB8AC3E}">
        <p14:creationId xmlns:p14="http://schemas.microsoft.com/office/powerpoint/2010/main" val="33023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F0B8E-3BFF-8F9F-2F75-78950BEFD143}"/>
              </a:ext>
            </a:extLst>
          </p:cNvPr>
          <p:cNvSpPr>
            <a:spLocks noGrp="1"/>
          </p:cNvSpPr>
          <p:nvPr>
            <p:ph type="title"/>
          </p:nvPr>
        </p:nvSpPr>
        <p:spPr/>
        <p:txBody>
          <a:bodyPr>
            <a:normAutofit fontScale="90000"/>
          </a:bodyPr>
          <a:lstStyle/>
          <a:p>
            <a:r>
              <a:rPr lang="en-US" dirty="0"/>
              <a:t>JTED Participation and Verification</a:t>
            </a:r>
          </a:p>
        </p:txBody>
      </p:sp>
      <p:sp>
        <p:nvSpPr>
          <p:cNvPr id="3" name="Text Placeholder 2">
            <a:extLst>
              <a:ext uri="{FF2B5EF4-FFF2-40B4-BE49-F238E27FC236}">
                <a16:creationId xmlns:a16="http://schemas.microsoft.com/office/drawing/2014/main" id="{D1FB0EFE-4480-0EDE-4F6C-3E665D03F629}"/>
              </a:ext>
            </a:extLst>
          </p:cNvPr>
          <p:cNvSpPr>
            <a:spLocks noGrp="1"/>
          </p:cNvSpPr>
          <p:nvPr>
            <p:ph type="body" sz="quarter" idx="14"/>
          </p:nvPr>
        </p:nvSpPr>
        <p:spPr/>
        <p:txBody>
          <a:bodyPr/>
          <a:lstStyle/>
          <a:p>
            <a:r>
              <a:rPr lang="en-US" dirty="0"/>
              <a:t>Example 1 - Half-Time Exemption</a:t>
            </a:r>
          </a:p>
        </p:txBody>
      </p:sp>
      <p:sp>
        <p:nvSpPr>
          <p:cNvPr id="4" name="Text Placeholder 3">
            <a:extLst>
              <a:ext uri="{FF2B5EF4-FFF2-40B4-BE49-F238E27FC236}">
                <a16:creationId xmlns:a16="http://schemas.microsoft.com/office/drawing/2014/main" id="{972620FE-591D-30AF-9496-6E0346DDA484}"/>
              </a:ext>
            </a:extLst>
          </p:cNvPr>
          <p:cNvSpPr>
            <a:spLocks noGrp="1"/>
          </p:cNvSpPr>
          <p:nvPr>
            <p:ph type="body" sz="quarter" idx="13"/>
          </p:nvPr>
        </p:nvSpPr>
        <p:spPr/>
        <p:txBody>
          <a:bodyPr/>
          <a:lstStyle/>
          <a:p>
            <a:r>
              <a:rPr lang="en-US" dirty="0"/>
              <a:t>If an individual is enrolled half‑time or more in your program, as defined by your school or program, the individual may be exempt from the SNAP work requirement, and the 80‑hour requirement may not apply. Confirm with your leadership whether half-time status applies to your program, and if so, provide the individual with verification of their half‑time enrollment to submit to IDHS along with their </a:t>
            </a:r>
            <a:r>
              <a:rPr lang="en-US" u="sng" dirty="0">
                <a:hlinkClick r:id="rId2"/>
              </a:rPr>
              <a:t>Request for Exemption Form</a:t>
            </a:r>
            <a:r>
              <a:rPr lang="en-US" dirty="0"/>
              <a:t>. Individuals can report an exemption online using </a:t>
            </a:r>
            <a:r>
              <a:rPr lang="en-US" u="sng" dirty="0">
                <a:hlinkClick r:id="rId3"/>
              </a:rPr>
              <a:t>Manage My Case</a:t>
            </a:r>
            <a:r>
              <a:rPr lang="en-US" dirty="0"/>
              <a:t>, visit their </a:t>
            </a:r>
            <a:r>
              <a:rPr lang="en-US" u="sng" dirty="0">
                <a:hlinkClick r:id="rId4"/>
              </a:rPr>
              <a:t>local Family Community Resource Center (FCRC)</a:t>
            </a:r>
            <a:r>
              <a:rPr lang="en-US" dirty="0"/>
              <a:t>, or call the ABE Customer Service at 1-800-843-6154.</a:t>
            </a:r>
          </a:p>
          <a:p>
            <a:endParaRPr lang="en-US" dirty="0"/>
          </a:p>
        </p:txBody>
      </p:sp>
      <p:sp>
        <p:nvSpPr>
          <p:cNvPr id="5" name="Slide Number Placeholder 4">
            <a:extLst>
              <a:ext uri="{FF2B5EF4-FFF2-40B4-BE49-F238E27FC236}">
                <a16:creationId xmlns:a16="http://schemas.microsoft.com/office/drawing/2014/main" id="{5FCC225E-799C-8AC5-88BC-C3600DC489A4}"/>
              </a:ext>
            </a:extLst>
          </p:cNvPr>
          <p:cNvSpPr>
            <a:spLocks noGrp="1"/>
          </p:cNvSpPr>
          <p:nvPr>
            <p:ph type="sldNum" sz="quarter" idx="12"/>
          </p:nvPr>
        </p:nvSpPr>
        <p:spPr/>
        <p:txBody>
          <a:bodyPr/>
          <a:lstStyle/>
          <a:p>
            <a:fld id="{1AF6F2DA-B01E-0F4A-9C3D-CC5E8B20FA62}" type="slidenum">
              <a:rPr lang="en-US" smtClean="0"/>
              <a:pPr/>
              <a:t>14</a:t>
            </a:fld>
            <a:endParaRPr lang="en-US"/>
          </a:p>
        </p:txBody>
      </p:sp>
    </p:spTree>
    <p:extLst>
      <p:ext uri="{BB962C8B-B14F-4D97-AF65-F5344CB8AC3E}">
        <p14:creationId xmlns:p14="http://schemas.microsoft.com/office/powerpoint/2010/main" val="192390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21DC-A788-DCCD-477E-E0F0C6AA7880}"/>
              </a:ext>
            </a:extLst>
          </p:cNvPr>
          <p:cNvSpPr>
            <a:spLocks noGrp="1"/>
          </p:cNvSpPr>
          <p:nvPr>
            <p:ph type="title"/>
          </p:nvPr>
        </p:nvSpPr>
        <p:spPr/>
        <p:txBody>
          <a:bodyPr>
            <a:normAutofit fontScale="90000"/>
          </a:bodyPr>
          <a:lstStyle/>
          <a:p>
            <a:r>
              <a:rPr lang="en-US" dirty="0"/>
              <a:t>JTED Participation and Verification</a:t>
            </a:r>
          </a:p>
        </p:txBody>
      </p:sp>
      <p:sp>
        <p:nvSpPr>
          <p:cNvPr id="3" name="Text Placeholder 2">
            <a:extLst>
              <a:ext uri="{FF2B5EF4-FFF2-40B4-BE49-F238E27FC236}">
                <a16:creationId xmlns:a16="http://schemas.microsoft.com/office/drawing/2014/main" id="{8D24C26C-D0C5-41AA-B15F-E16DFB5A3A9E}"/>
              </a:ext>
            </a:extLst>
          </p:cNvPr>
          <p:cNvSpPr>
            <a:spLocks noGrp="1"/>
          </p:cNvSpPr>
          <p:nvPr>
            <p:ph type="body" sz="quarter" idx="14"/>
          </p:nvPr>
        </p:nvSpPr>
        <p:spPr>
          <a:xfrm>
            <a:off x="836613" y="859805"/>
            <a:ext cx="10501312" cy="462013"/>
          </a:xfrm>
        </p:spPr>
        <p:txBody>
          <a:bodyPr/>
          <a:lstStyle/>
          <a:p>
            <a:r>
              <a:rPr lang="en-US" dirty="0"/>
              <a:t>Example 2 - Participation with 80 Monthly Planned Hours</a:t>
            </a:r>
          </a:p>
        </p:txBody>
      </p:sp>
      <p:sp>
        <p:nvSpPr>
          <p:cNvPr id="4" name="Text Placeholder 3">
            <a:extLst>
              <a:ext uri="{FF2B5EF4-FFF2-40B4-BE49-F238E27FC236}">
                <a16:creationId xmlns:a16="http://schemas.microsoft.com/office/drawing/2014/main" id="{41AF049C-0ECC-E848-E49B-861BC406A38F}"/>
              </a:ext>
            </a:extLst>
          </p:cNvPr>
          <p:cNvSpPr>
            <a:spLocks noGrp="1"/>
          </p:cNvSpPr>
          <p:nvPr>
            <p:ph type="body" sz="quarter" idx="13"/>
          </p:nvPr>
        </p:nvSpPr>
        <p:spPr>
          <a:xfrm>
            <a:off x="836613" y="1403684"/>
            <a:ext cx="10501312" cy="5197642"/>
          </a:xfrm>
        </p:spPr>
        <p:txBody>
          <a:bodyPr>
            <a:normAutofit fontScale="85000" lnSpcReduction="10000"/>
          </a:bodyPr>
          <a:lstStyle/>
          <a:p>
            <a:pPr marL="0" indent="0">
              <a:buNone/>
            </a:pPr>
            <a:r>
              <a:rPr lang="en-US" dirty="0"/>
              <a:t>JTED providers can prepare a letter, on letterhead, if possible, that verifies ongoing participation once the individual has completed their first 80 hours in the program. The letter should include:</a:t>
            </a:r>
          </a:p>
          <a:p>
            <a:r>
              <a:rPr lang="en-US" dirty="0"/>
              <a:t>Date</a:t>
            </a:r>
          </a:p>
          <a:p>
            <a:pPr lvl="0"/>
            <a:r>
              <a:rPr lang="en-US" dirty="0"/>
              <a:t>Individual’s name</a:t>
            </a:r>
          </a:p>
          <a:p>
            <a:pPr lvl="0"/>
            <a:r>
              <a:rPr lang="en-US" dirty="0"/>
              <a:t>Individual’s Date of Birth </a:t>
            </a:r>
            <a:r>
              <a:rPr lang="en-US" i="1" dirty="0"/>
              <a:t>(this helps the IDHS Local office find the individual’s SNAP case)</a:t>
            </a:r>
            <a:endParaRPr lang="en-US" dirty="0"/>
          </a:p>
          <a:p>
            <a:pPr lvl="0"/>
            <a:r>
              <a:rPr lang="en-US" dirty="0"/>
              <a:t>Individual’s Contact Information </a:t>
            </a:r>
            <a:r>
              <a:rPr lang="en-US" i="1" dirty="0"/>
              <a:t>(best way for IDHS local office to contact the individual, if needed, could be mailing address, telephone number, and/or email address)</a:t>
            </a:r>
            <a:endParaRPr lang="en-US" dirty="0"/>
          </a:p>
          <a:p>
            <a:pPr lvl="0"/>
            <a:r>
              <a:rPr lang="en-US" dirty="0"/>
              <a:t>Number of hours the individual is participating in the program monthly.</a:t>
            </a:r>
          </a:p>
          <a:p>
            <a:pPr lvl="0"/>
            <a:r>
              <a:rPr lang="en-US" dirty="0"/>
              <a:t>Provider signature </a:t>
            </a:r>
          </a:p>
          <a:p>
            <a:pPr lvl="0"/>
            <a:r>
              <a:rPr lang="en-US" dirty="0"/>
              <a:t>Provider contact information</a:t>
            </a:r>
          </a:p>
          <a:p>
            <a:pPr lvl="0"/>
            <a:r>
              <a:rPr lang="en-US" dirty="0"/>
              <a:t>Example certification statement: "I certify that [Individual’s Name] has enrolled in the </a:t>
            </a:r>
            <a:r>
              <a:rPr lang="en-US" b="1" dirty="0"/>
              <a:t>J</a:t>
            </a:r>
            <a:r>
              <a:rPr lang="en-US" b="1" i="0" dirty="0">
                <a:solidFill>
                  <a:srgbClr val="000000"/>
                </a:solidFill>
                <a:effectLst/>
                <a:latin typeface="WordVisi_MSFontService"/>
              </a:rPr>
              <a:t>ob Training and Economic Development (JTED) program</a:t>
            </a:r>
            <a:r>
              <a:rPr lang="en-US" b="1" dirty="0"/>
              <a:t> </a:t>
            </a:r>
            <a:r>
              <a:rPr lang="en-US" dirty="0"/>
              <a:t>and is participating for [Number of Hours] per month to meet the SNAP Work Requirement. </a:t>
            </a:r>
            <a:r>
              <a:rPr lang="en-US" b="1" dirty="0"/>
              <a:t>JTED</a:t>
            </a:r>
            <a:r>
              <a:rPr lang="en-US" dirty="0"/>
              <a:t> is an approved qualifying work program for the SNAP work requirement. Individual completed [Number of Hours] in [Most Recent Month].”</a:t>
            </a:r>
          </a:p>
          <a:p>
            <a:pPr marL="0" indent="0">
              <a:buNone/>
            </a:pPr>
            <a:r>
              <a:rPr lang="en-US" dirty="0"/>
              <a:t>Individuals can upload the letter to </a:t>
            </a:r>
            <a:r>
              <a:rPr lang="en-US" u="sng" dirty="0">
                <a:hlinkClick r:id="rId2"/>
              </a:rPr>
              <a:t>Manage My Case</a:t>
            </a:r>
            <a:r>
              <a:rPr lang="en-US" dirty="0"/>
              <a:t> or they can bring it or mail it to their </a:t>
            </a:r>
            <a:r>
              <a:rPr lang="en-US" u="sng" dirty="0">
                <a:hlinkClick r:id="rId3"/>
              </a:rPr>
              <a:t>local Family Community Resource Center (FCRC)</a:t>
            </a:r>
            <a:r>
              <a:rPr lang="en-US" dirty="0"/>
              <a:t>. </a:t>
            </a:r>
          </a:p>
          <a:p>
            <a:pPr marL="0" lvl="0" indent="0">
              <a:buNone/>
            </a:pPr>
            <a:endParaRPr lang="en-US" dirty="0"/>
          </a:p>
          <a:p>
            <a:endParaRPr lang="en-US" dirty="0"/>
          </a:p>
        </p:txBody>
      </p:sp>
      <p:sp>
        <p:nvSpPr>
          <p:cNvPr id="5" name="Slide Number Placeholder 4">
            <a:extLst>
              <a:ext uri="{FF2B5EF4-FFF2-40B4-BE49-F238E27FC236}">
                <a16:creationId xmlns:a16="http://schemas.microsoft.com/office/drawing/2014/main" id="{58E5A380-BAC1-E897-C802-D8AEF4710ED7}"/>
              </a:ext>
            </a:extLst>
          </p:cNvPr>
          <p:cNvSpPr>
            <a:spLocks noGrp="1"/>
          </p:cNvSpPr>
          <p:nvPr>
            <p:ph type="sldNum" sz="quarter" idx="12"/>
          </p:nvPr>
        </p:nvSpPr>
        <p:spPr/>
        <p:txBody>
          <a:bodyPr/>
          <a:lstStyle/>
          <a:p>
            <a:fld id="{1AF6F2DA-B01E-0F4A-9C3D-CC5E8B20FA62}" type="slidenum">
              <a:rPr lang="en-US" smtClean="0"/>
              <a:pPr/>
              <a:t>15</a:t>
            </a:fld>
            <a:endParaRPr lang="en-US"/>
          </a:p>
        </p:txBody>
      </p:sp>
    </p:spTree>
    <p:extLst>
      <p:ext uri="{BB962C8B-B14F-4D97-AF65-F5344CB8AC3E}">
        <p14:creationId xmlns:p14="http://schemas.microsoft.com/office/powerpoint/2010/main" val="523316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7E646-B5FC-23B5-0899-52D584E07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A0228-D9B5-7289-E61F-711DCE8D231E}"/>
              </a:ext>
            </a:extLst>
          </p:cNvPr>
          <p:cNvSpPr>
            <a:spLocks noGrp="1"/>
          </p:cNvSpPr>
          <p:nvPr>
            <p:ph type="title"/>
          </p:nvPr>
        </p:nvSpPr>
        <p:spPr/>
        <p:txBody>
          <a:bodyPr>
            <a:normAutofit fontScale="90000"/>
          </a:bodyPr>
          <a:lstStyle/>
          <a:p>
            <a:r>
              <a:rPr lang="en-US" dirty="0"/>
              <a:t>JTED Participation and Verification</a:t>
            </a:r>
          </a:p>
        </p:txBody>
      </p:sp>
      <p:sp>
        <p:nvSpPr>
          <p:cNvPr id="3" name="Text Placeholder 2">
            <a:extLst>
              <a:ext uri="{FF2B5EF4-FFF2-40B4-BE49-F238E27FC236}">
                <a16:creationId xmlns:a16="http://schemas.microsoft.com/office/drawing/2014/main" id="{DBCBCB40-5C2E-AF30-0E7E-917DCCB8255E}"/>
              </a:ext>
            </a:extLst>
          </p:cNvPr>
          <p:cNvSpPr>
            <a:spLocks noGrp="1"/>
          </p:cNvSpPr>
          <p:nvPr>
            <p:ph type="body" sz="quarter" idx="14"/>
          </p:nvPr>
        </p:nvSpPr>
        <p:spPr>
          <a:xfrm>
            <a:off x="836613" y="859805"/>
            <a:ext cx="10501312" cy="462013"/>
          </a:xfrm>
        </p:spPr>
        <p:txBody>
          <a:bodyPr/>
          <a:lstStyle/>
          <a:p>
            <a:r>
              <a:rPr lang="en-US" dirty="0"/>
              <a:t>Example 3- Co-Enrollment with Job Ready IL for 80 Hours</a:t>
            </a:r>
          </a:p>
        </p:txBody>
      </p:sp>
      <p:sp>
        <p:nvSpPr>
          <p:cNvPr id="4" name="Text Placeholder 3">
            <a:extLst>
              <a:ext uri="{FF2B5EF4-FFF2-40B4-BE49-F238E27FC236}">
                <a16:creationId xmlns:a16="http://schemas.microsoft.com/office/drawing/2014/main" id="{621402F3-3942-7298-3A70-C88C8CC774AF}"/>
              </a:ext>
            </a:extLst>
          </p:cNvPr>
          <p:cNvSpPr>
            <a:spLocks noGrp="1"/>
          </p:cNvSpPr>
          <p:nvPr>
            <p:ph type="body" sz="quarter" idx="13"/>
          </p:nvPr>
        </p:nvSpPr>
        <p:spPr>
          <a:xfrm>
            <a:off x="836613" y="1395663"/>
            <a:ext cx="10501312" cy="5205663"/>
          </a:xfrm>
        </p:spPr>
        <p:txBody>
          <a:bodyPr>
            <a:normAutofit fontScale="85000" lnSpcReduction="20000"/>
          </a:bodyPr>
          <a:lstStyle/>
          <a:p>
            <a:pPr marL="0" indent="0">
              <a:buNone/>
            </a:pPr>
            <a:r>
              <a:rPr lang="en-US" dirty="0"/>
              <a:t>JTED providers can prepare a letter, on letterhead, if possible, that verifies ongoing participation once the individual has completed their first 80 hours in the program. The letter should include:</a:t>
            </a:r>
          </a:p>
          <a:p>
            <a:r>
              <a:rPr lang="en-US" dirty="0"/>
              <a:t>Date</a:t>
            </a:r>
          </a:p>
          <a:p>
            <a:pPr lvl="0"/>
            <a:r>
              <a:rPr lang="en-US" dirty="0"/>
              <a:t>Individual’s name</a:t>
            </a:r>
          </a:p>
          <a:p>
            <a:pPr lvl="0"/>
            <a:r>
              <a:rPr lang="en-US" dirty="0"/>
              <a:t>Individual’s Date of Birth </a:t>
            </a:r>
            <a:r>
              <a:rPr lang="en-US" i="1" dirty="0"/>
              <a:t>(this helps the IDHS Local office find the individual’s SNAP case)</a:t>
            </a:r>
            <a:endParaRPr lang="en-US" dirty="0"/>
          </a:p>
          <a:p>
            <a:pPr lvl="0"/>
            <a:r>
              <a:rPr lang="en-US" dirty="0"/>
              <a:t>Individual’s Contact Information </a:t>
            </a:r>
            <a:r>
              <a:rPr lang="en-US" i="1" dirty="0"/>
              <a:t>(best way for IDHS local office to contact the individual, if needed, could be mailing address, telephone number, and/or email address)</a:t>
            </a:r>
            <a:endParaRPr lang="en-US" dirty="0"/>
          </a:p>
          <a:p>
            <a:pPr lvl="0"/>
            <a:r>
              <a:rPr lang="en-US" dirty="0"/>
              <a:t>Number of hours the individual is participating in the DFSS-ISTP or TJ program and Job Ready IL programs monthly.</a:t>
            </a:r>
          </a:p>
          <a:p>
            <a:pPr lvl="0"/>
            <a:r>
              <a:rPr lang="en-US" dirty="0"/>
              <a:t>Provider signature </a:t>
            </a:r>
          </a:p>
          <a:p>
            <a:pPr lvl="0"/>
            <a:r>
              <a:rPr lang="en-US" dirty="0"/>
              <a:t>Provider contact information</a:t>
            </a:r>
          </a:p>
          <a:p>
            <a:r>
              <a:rPr lang="en-US" dirty="0"/>
              <a:t>Example certification statement: "I certify that [Individual’s Name] has enrolled in the </a:t>
            </a:r>
            <a:r>
              <a:rPr lang="en-US" b="1" dirty="0"/>
              <a:t>Chicago Department of Family Support Services</a:t>
            </a:r>
            <a:r>
              <a:rPr lang="en-US" dirty="0"/>
              <a:t> - </a:t>
            </a:r>
            <a:r>
              <a:rPr lang="en-US" b="1" dirty="0"/>
              <a:t>Industry-Specific Training Program (DFSS-ISTP) </a:t>
            </a:r>
            <a:r>
              <a:rPr lang="en-US" dirty="0"/>
              <a:t>  and </a:t>
            </a:r>
            <a:r>
              <a:rPr lang="en-US" b="1" dirty="0"/>
              <a:t>Job Ready Illinois </a:t>
            </a:r>
            <a:r>
              <a:rPr lang="en-US" dirty="0"/>
              <a:t>and is participating for 80 hours per month to meet the SNAP Work Requirement. </a:t>
            </a:r>
            <a:r>
              <a:rPr lang="en-US" b="1" dirty="0"/>
              <a:t>DFSS-ISTP</a:t>
            </a:r>
            <a:r>
              <a:rPr lang="en-US" dirty="0"/>
              <a:t> and </a:t>
            </a:r>
            <a:r>
              <a:rPr lang="en-US" b="1" dirty="0"/>
              <a:t>Job Ready Illinois </a:t>
            </a:r>
            <a:r>
              <a:rPr lang="en-US" dirty="0"/>
              <a:t>are approved qualifying work programs for the SNAP work requirement. Individual completed DFSS-ISTP and Job Ready Illinois activities for 80 hours in [Most Recent Month].”</a:t>
            </a:r>
          </a:p>
          <a:p>
            <a:pPr marL="0" indent="0">
              <a:buNone/>
            </a:pPr>
            <a:r>
              <a:rPr lang="en-US" dirty="0"/>
              <a:t>Individuals can upload the letter to </a:t>
            </a:r>
            <a:r>
              <a:rPr lang="en-US" u="sng" dirty="0">
                <a:hlinkClick r:id="rId2"/>
              </a:rPr>
              <a:t>Manage My Case</a:t>
            </a:r>
            <a:r>
              <a:rPr lang="en-US" dirty="0"/>
              <a:t> or they can bring it or mail it to their </a:t>
            </a:r>
            <a:r>
              <a:rPr lang="en-US" u="sng" dirty="0">
                <a:hlinkClick r:id="rId3"/>
              </a:rPr>
              <a:t>local Family Community Resource Center (FCRC)</a:t>
            </a:r>
            <a:r>
              <a:rPr lang="en-US" dirty="0"/>
              <a:t>. </a:t>
            </a:r>
          </a:p>
          <a:p>
            <a:pPr marL="0" lvl="0" indent="0">
              <a:buNone/>
            </a:pPr>
            <a:endParaRPr lang="en-US" dirty="0"/>
          </a:p>
          <a:p>
            <a:endParaRPr lang="en-US" dirty="0"/>
          </a:p>
        </p:txBody>
      </p:sp>
      <p:sp>
        <p:nvSpPr>
          <p:cNvPr id="5" name="Slide Number Placeholder 4">
            <a:extLst>
              <a:ext uri="{FF2B5EF4-FFF2-40B4-BE49-F238E27FC236}">
                <a16:creationId xmlns:a16="http://schemas.microsoft.com/office/drawing/2014/main" id="{84A1F222-354C-A20C-43F9-8917C8E3F117}"/>
              </a:ext>
            </a:extLst>
          </p:cNvPr>
          <p:cNvSpPr>
            <a:spLocks noGrp="1"/>
          </p:cNvSpPr>
          <p:nvPr>
            <p:ph type="sldNum" sz="quarter" idx="12"/>
          </p:nvPr>
        </p:nvSpPr>
        <p:spPr/>
        <p:txBody>
          <a:bodyPr/>
          <a:lstStyle/>
          <a:p>
            <a:fld id="{1AF6F2DA-B01E-0F4A-9C3D-CC5E8B20FA62}" type="slidenum">
              <a:rPr lang="en-US" smtClean="0"/>
              <a:pPr/>
              <a:t>16</a:t>
            </a:fld>
            <a:endParaRPr lang="en-US"/>
          </a:p>
        </p:txBody>
      </p:sp>
    </p:spTree>
    <p:extLst>
      <p:ext uri="{BB962C8B-B14F-4D97-AF65-F5344CB8AC3E}">
        <p14:creationId xmlns:p14="http://schemas.microsoft.com/office/powerpoint/2010/main" val="69743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A11F3-A1FC-DD31-EFCA-6B3B8F210B93}"/>
            </a:ext>
          </a:extLst>
        </p:cNvPr>
        <p:cNvGrpSpPr/>
        <p:nvPr/>
      </p:nvGrpSpPr>
      <p:grpSpPr>
        <a:xfrm>
          <a:off x="0" y="0"/>
          <a:ext cx="0" cy="0"/>
          <a:chOff x="0" y="0"/>
          <a:chExt cx="0" cy="0"/>
        </a:xfrm>
      </p:grpSpPr>
      <p:sp>
        <p:nvSpPr>
          <p:cNvPr id="9" name="Text Placeholder 2">
            <a:extLst>
              <a:ext uri="{FF2B5EF4-FFF2-40B4-BE49-F238E27FC236}">
                <a16:creationId xmlns:a16="http://schemas.microsoft.com/office/drawing/2014/main" id="{59AB59A6-C54E-47E9-B5C3-22D7F429E772}"/>
              </a:ext>
            </a:extLst>
          </p:cNvPr>
          <p:cNvSpPr txBox="1">
            <a:spLocks/>
          </p:cNvSpPr>
          <p:nvPr/>
        </p:nvSpPr>
        <p:spPr>
          <a:xfrm>
            <a:off x="247955" y="762186"/>
            <a:ext cx="11571513" cy="12563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rgbClr val="020A78"/>
                </a:solidFill>
                <a:latin typeface="Montserrat" panose="00000500000000000000" pitchFamily="2" charset="0"/>
              </a:rPr>
              <a:t>IDHS is actively coordinating multiple strategies to support SNAP recipients  with meeting the work requirement and maintaining/regaining eligibility.</a:t>
            </a:r>
          </a:p>
        </p:txBody>
      </p:sp>
      <p:graphicFrame>
        <p:nvGraphicFramePr>
          <p:cNvPr id="3" name="Diagram 2">
            <a:extLst>
              <a:ext uri="{FF2B5EF4-FFF2-40B4-BE49-F238E27FC236}">
                <a16:creationId xmlns:a16="http://schemas.microsoft.com/office/drawing/2014/main" id="{230215DC-6F9C-EC4D-1758-6524827E1B2D}"/>
              </a:ext>
            </a:extLst>
          </p:cNvPr>
          <p:cNvGraphicFramePr/>
          <p:nvPr>
            <p:extLst>
              <p:ext uri="{D42A27DB-BD31-4B8C-83A1-F6EECF244321}">
                <p14:modId xmlns:p14="http://schemas.microsoft.com/office/powerpoint/2010/main" val="4251536655"/>
              </p:ext>
            </p:extLst>
          </p:nvPr>
        </p:nvGraphicFramePr>
        <p:xfrm>
          <a:off x="648796" y="1763539"/>
          <a:ext cx="10894407" cy="4993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Slide Number Placeholder 53">
            <a:extLst>
              <a:ext uri="{FF2B5EF4-FFF2-40B4-BE49-F238E27FC236}">
                <a16:creationId xmlns:a16="http://schemas.microsoft.com/office/drawing/2014/main" id="{F1BE145E-2B49-2545-37A6-6358521AA5D5}"/>
              </a:ext>
            </a:extLst>
          </p:cNvPr>
          <p:cNvSpPr>
            <a:spLocks noGrp="1"/>
          </p:cNvSpPr>
          <p:nvPr>
            <p:ph type="sldNum" sz="quarter" idx="12"/>
          </p:nvPr>
        </p:nvSpPr>
        <p:spPr/>
        <p:txBody>
          <a:bodyPr/>
          <a:lstStyle/>
          <a:p>
            <a:fld id="{1AF6F2DA-B01E-0F4A-9C3D-CC5E8B20FA62}" type="slidenum">
              <a:rPr lang="en-US" smtClean="0"/>
              <a:pPr/>
              <a:t>17</a:t>
            </a:fld>
            <a:endParaRPr lang="en-US"/>
          </a:p>
        </p:txBody>
      </p:sp>
    </p:spTree>
    <p:extLst>
      <p:ext uri="{BB962C8B-B14F-4D97-AF65-F5344CB8AC3E}">
        <p14:creationId xmlns:p14="http://schemas.microsoft.com/office/powerpoint/2010/main" val="228919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D8727-19B9-01AC-856D-10A604B9CFCD}"/>
              </a:ext>
            </a:extLst>
          </p:cNvPr>
          <p:cNvPicPr>
            <a:picLocks noChangeAspect="1"/>
          </p:cNvPicPr>
          <p:nvPr/>
        </p:nvPicPr>
        <p:blipFill>
          <a:blip r:embed="rId2"/>
          <a:stretch>
            <a:fillRect/>
          </a:stretch>
        </p:blipFill>
        <p:spPr>
          <a:xfrm>
            <a:off x="0" y="10614"/>
            <a:ext cx="12192000" cy="6836771"/>
          </a:xfrm>
          <a:prstGeom prst="rect">
            <a:avLst/>
          </a:prstGeom>
        </p:spPr>
      </p:pic>
    </p:spTree>
    <p:extLst>
      <p:ext uri="{BB962C8B-B14F-4D97-AF65-F5344CB8AC3E}">
        <p14:creationId xmlns:p14="http://schemas.microsoft.com/office/powerpoint/2010/main" val="1900930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B4628B-F71D-6186-A8D9-C9132FB92C81}"/>
              </a:ext>
            </a:extLst>
          </p:cNvPr>
          <p:cNvSpPr>
            <a:spLocks noGrp="1"/>
          </p:cNvSpPr>
          <p:nvPr>
            <p:ph type="title"/>
          </p:nvPr>
        </p:nvSpPr>
        <p:spPr/>
        <p:txBody>
          <a:bodyPr>
            <a:normAutofit fontScale="90000"/>
          </a:bodyPr>
          <a:lstStyle/>
          <a:p>
            <a:r>
              <a:rPr lang="en-US" dirty="0"/>
              <a:t>Expanding Volunteer Opportunities for SNAP Recipients</a:t>
            </a:r>
          </a:p>
        </p:txBody>
      </p:sp>
      <p:pic>
        <p:nvPicPr>
          <p:cNvPr id="7" name="Picture 6" descr="Text&#10;&#10;AI-generated content may be incorrect.">
            <a:extLst>
              <a:ext uri="{FF2B5EF4-FFF2-40B4-BE49-F238E27FC236}">
                <a16:creationId xmlns:a16="http://schemas.microsoft.com/office/drawing/2014/main" id="{65D57402-89B9-C7CB-66BE-9731A1D11476}"/>
              </a:ext>
            </a:extLst>
          </p:cNvPr>
          <p:cNvPicPr>
            <a:picLocks noChangeAspect="1"/>
          </p:cNvPicPr>
          <p:nvPr/>
        </p:nvPicPr>
        <p:blipFill>
          <a:blip r:embed="rId2"/>
          <a:stretch>
            <a:fillRect/>
          </a:stretch>
        </p:blipFill>
        <p:spPr>
          <a:xfrm>
            <a:off x="775634" y="719660"/>
            <a:ext cx="4714992" cy="6101986"/>
          </a:xfrm>
          <a:prstGeom prst="rect">
            <a:avLst/>
          </a:prstGeom>
        </p:spPr>
      </p:pic>
      <p:pic>
        <p:nvPicPr>
          <p:cNvPr id="9" name="Picture 8" descr="A picture containing graphical user interface&#10;&#10;AI-generated content may be incorrect.">
            <a:extLst>
              <a:ext uri="{FF2B5EF4-FFF2-40B4-BE49-F238E27FC236}">
                <a16:creationId xmlns:a16="http://schemas.microsoft.com/office/drawing/2014/main" id="{7CACA0CB-9991-EBB4-2228-FEC7C1A29ED5}"/>
              </a:ext>
            </a:extLst>
          </p:cNvPr>
          <p:cNvPicPr>
            <a:picLocks noChangeAspect="1"/>
          </p:cNvPicPr>
          <p:nvPr/>
        </p:nvPicPr>
        <p:blipFill>
          <a:blip r:embed="rId3"/>
          <a:stretch>
            <a:fillRect/>
          </a:stretch>
        </p:blipFill>
        <p:spPr>
          <a:xfrm>
            <a:off x="5822592" y="683307"/>
            <a:ext cx="4771173" cy="6174693"/>
          </a:xfrm>
          <a:prstGeom prst="rect">
            <a:avLst/>
          </a:prstGeom>
        </p:spPr>
      </p:pic>
    </p:spTree>
    <p:extLst>
      <p:ext uri="{BB962C8B-B14F-4D97-AF65-F5344CB8AC3E}">
        <p14:creationId xmlns:p14="http://schemas.microsoft.com/office/powerpoint/2010/main" val="227965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2801C-E154-5F93-08F3-FE0CA4ADE8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79DF5A-988D-9CDD-A1B3-9B3B27445967}"/>
              </a:ext>
            </a:extLst>
          </p:cNvPr>
          <p:cNvSpPr>
            <a:spLocks noGrp="1"/>
          </p:cNvSpPr>
          <p:nvPr>
            <p:ph type="title"/>
          </p:nvPr>
        </p:nvSpPr>
        <p:spPr/>
        <p:txBody>
          <a:bodyPr>
            <a:normAutofit fontScale="90000"/>
          </a:bodyPr>
          <a:lstStyle/>
          <a:p>
            <a:r>
              <a:rPr lang="en-US" dirty="0"/>
              <a:t>Background on SNAP Work Requirement</a:t>
            </a:r>
          </a:p>
        </p:txBody>
      </p:sp>
      <p:sp>
        <p:nvSpPr>
          <p:cNvPr id="6" name="Text Placeholder 5">
            <a:extLst>
              <a:ext uri="{FF2B5EF4-FFF2-40B4-BE49-F238E27FC236}">
                <a16:creationId xmlns:a16="http://schemas.microsoft.com/office/drawing/2014/main" id="{2D9FBF00-527D-82FA-EB78-F3965AE9C9D8}"/>
              </a:ext>
            </a:extLst>
          </p:cNvPr>
          <p:cNvSpPr>
            <a:spLocks noGrp="1"/>
          </p:cNvSpPr>
          <p:nvPr>
            <p:ph type="body" sz="quarter" idx="13"/>
          </p:nvPr>
        </p:nvSpPr>
        <p:spPr>
          <a:xfrm>
            <a:off x="401053" y="778042"/>
            <a:ext cx="10936872" cy="5740745"/>
          </a:xfrm>
        </p:spPr>
        <p:txBody>
          <a:bodyPr vert="horz" lIns="91440" tIns="45720" rIns="91440" bIns="45720" rtlCol="0" anchor="t">
            <a:normAutofit/>
          </a:bodyPr>
          <a:lstStyle/>
          <a:p>
            <a:pPr>
              <a:spcAft>
                <a:spcPts val="1200"/>
              </a:spcAft>
            </a:pPr>
            <a:r>
              <a:rPr lang="en-US" sz="2100" dirty="0">
                <a:latin typeface="Montserrat"/>
                <a:cs typeface="Segoe UI"/>
              </a:rPr>
              <a:t>SNAP recipients age 18-64 who are subject to the time limit </a:t>
            </a:r>
            <a:r>
              <a:rPr lang="en-US" b="1" dirty="0">
                <a:latin typeface="Montserrat"/>
              </a:rPr>
              <a:t>lose eligibility for SNAP </a:t>
            </a:r>
            <a:r>
              <a:rPr lang="en-US" dirty="0">
                <a:latin typeface="Montserrat"/>
              </a:rPr>
              <a:t>once they have</a:t>
            </a:r>
            <a:r>
              <a:rPr lang="en-US" b="1" dirty="0">
                <a:latin typeface="Montserrat"/>
              </a:rPr>
              <a:t> received 3 full months of benefits in a three-year period </a:t>
            </a:r>
            <a:r>
              <a:rPr lang="en-US" dirty="0">
                <a:latin typeface="Montserrat"/>
              </a:rPr>
              <a:t>without meeting the work requirement or an exemption.</a:t>
            </a:r>
          </a:p>
          <a:p>
            <a:pPr>
              <a:spcAft>
                <a:spcPts val="600"/>
              </a:spcAft>
            </a:pPr>
            <a:r>
              <a:rPr lang="en-US" dirty="0">
                <a:latin typeface="Montserrat" panose="00000500000000000000" pitchFamily="2" charset="0"/>
              </a:rPr>
              <a:t>Individuals who exhausted their three months can </a:t>
            </a:r>
            <a:r>
              <a:rPr lang="en-US" b="1" dirty="0">
                <a:latin typeface="Montserrat" panose="00000500000000000000" pitchFamily="2" charset="0"/>
              </a:rPr>
              <a:t>regain eligibility </a:t>
            </a:r>
            <a:r>
              <a:rPr lang="en-US" dirty="0">
                <a:latin typeface="Montserrat" panose="00000500000000000000" pitchFamily="2" charset="0"/>
              </a:rPr>
              <a:t>by either:</a:t>
            </a:r>
          </a:p>
          <a:p>
            <a:pPr lvl="1">
              <a:spcAft>
                <a:spcPts val="600"/>
              </a:spcAft>
            </a:pPr>
            <a:r>
              <a:rPr lang="en-US" dirty="0">
                <a:latin typeface="Montserrat" panose="00000500000000000000" pitchFamily="2" charset="0"/>
              </a:rPr>
              <a:t>Meeting an exemption, or</a:t>
            </a:r>
          </a:p>
          <a:p>
            <a:pPr lvl="1">
              <a:spcAft>
                <a:spcPts val="600"/>
              </a:spcAft>
            </a:pPr>
            <a:r>
              <a:rPr lang="en-US" dirty="0">
                <a:latin typeface="Montserrat" panose="00000500000000000000" pitchFamily="2" charset="0"/>
              </a:rPr>
              <a:t>Meeting the work requirement for 80 hours in 30 consecutive days. </a:t>
            </a:r>
          </a:p>
          <a:p>
            <a:pPr lvl="1">
              <a:spcAft>
                <a:spcPts val="1200"/>
              </a:spcAft>
            </a:pPr>
            <a:r>
              <a:rPr lang="en-US" dirty="0">
                <a:latin typeface="Montserrat" panose="00000500000000000000" pitchFamily="2" charset="0"/>
              </a:rPr>
              <a:t>These individuals remain eligible in the three-year period as long as they continue to be exempt or meet the work requirement.</a:t>
            </a:r>
          </a:p>
          <a:p>
            <a:pPr>
              <a:spcBef>
                <a:spcPts val="1800"/>
              </a:spcBef>
              <a:spcAft>
                <a:spcPts val="600"/>
              </a:spcAft>
            </a:pPr>
            <a:r>
              <a:rPr lang="en-US" dirty="0">
                <a:latin typeface="Montserrat"/>
              </a:rPr>
              <a:t>In Illinois:</a:t>
            </a:r>
          </a:p>
          <a:p>
            <a:pPr lvl="1">
              <a:spcBef>
                <a:spcPts val="600"/>
              </a:spcBef>
              <a:spcAft>
                <a:spcPts val="600"/>
              </a:spcAft>
            </a:pPr>
            <a:r>
              <a:rPr lang="en-US" dirty="0">
                <a:latin typeface="Montserrat"/>
              </a:rPr>
              <a:t>The time limit returned on </a:t>
            </a:r>
            <a:r>
              <a:rPr lang="en-US" b="1" dirty="0">
                <a:latin typeface="Montserrat"/>
              </a:rPr>
              <a:t>February 1, 2026.</a:t>
            </a:r>
            <a:endParaRPr lang="en-US" b="1" dirty="0">
              <a:latin typeface="Montserrat"/>
              <a:cs typeface="Segoe UI"/>
            </a:endParaRPr>
          </a:p>
          <a:p>
            <a:pPr lvl="1">
              <a:spcBef>
                <a:spcPts val="600"/>
              </a:spcBef>
              <a:spcAft>
                <a:spcPts val="600"/>
              </a:spcAft>
            </a:pPr>
            <a:r>
              <a:rPr lang="en-US" dirty="0">
                <a:latin typeface="Montserrat"/>
              </a:rPr>
              <a:t>Approximately </a:t>
            </a:r>
            <a:r>
              <a:rPr lang="en-US" b="1" dirty="0">
                <a:latin typeface="Montserrat"/>
              </a:rPr>
              <a:t>120,000 SNAP recipients </a:t>
            </a:r>
            <a:r>
              <a:rPr lang="en-US" dirty="0">
                <a:latin typeface="Montserrat"/>
              </a:rPr>
              <a:t>lost SNAP eligibility on May 1, 2026; we are raising awareness about options for regaining eligibility. </a:t>
            </a:r>
          </a:p>
          <a:p>
            <a:pPr lvl="1">
              <a:spcBef>
                <a:spcPts val="600"/>
              </a:spcBef>
              <a:spcAft>
                <a:spcPts val="600"/>
              </a:spcAft>
            </a:pPr>
            <a:r>
              <a:rPr lang="en-US" dirty="0">
                <a:latin typeface="Montserrat"/>
              </a:rPr>
              <a:t>The current three-year period ends on December 31, 2026. The new three-year period begins  and the </a:t>
            </a:r>
            <a:r>
              <a:rPr lang="en-US" b="1" dirty="0">
                <a:latin typeface="Montserrat"/>
              </a:rPr>
              <a:t>time limit resets on January 1, 2027</a:t>
            </a:r>
            <a:r>
              <a:rPr lang="en-US" dirty="0">
                <a:latin typeface="Montserrat"/>
              </a:rPr>
              <a:t>. This coincides with the Medicaid work requirement for ACA expansion adults which takes effect on January 1, 2027.</a:t>
            </a:r>
          </a:p>
          <a:p>
            <a:pPr marL="0" indent="0">
              <a:buNone/>
            </a:pPr>
            <a:endParaRPr lang="en-US" dirty="0">
              <a:latin typeface="Montserrat"/>
              <a:cs typeface="Segoe UI"/>
            </a:endParaRPr>
          </a:p>
        </p:txBody>
      </p:sp>
    </p:spTree>
    <p:extLst>
      <p:ext uri="{BB962C8B-B14F-4D97-AF65-F5344CB8AC3E}">
        <p14:creationId xmlns:p14="http://schemas.microsoft.com/office/powerpoint/2010/main" val="1906452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09765-5E3A-F23B-1B51-89692F1E85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E448464-E3EC-E9F6-E867-058A5F61A4B8}"/>
              </a:ext>
            </a:extLst>
          </p:cNvPr>
          <p:cNvSpPr>
            <a:spLocks noGrp="1"/>
          </p:cNvSpPr>
          <p:nvPr>
            <p:ph type="title"/>
          </p:nvPr>
        </p:nvSpPr>
        <p:spPr>
          <a:xfrm>
            <a:off x="264887" y="150075"/>
            <a:ext cx="9071617" cy="462013"/>
          </a:xfrm>
        </p:spPr>
        <p:txBody>
          <a:bodyPr>
            <a:normAutofit/>
          </a:bodyPr>
          <a:lstStyle/>
          <a:p>
            <a:r>
              <a:rPr lang="en-US" dirty="0"/>
              <a:t>Additional Opportunity to Support ABAWDs: </a:t>
            </a:r>
            <a:r>
              <a:rPr lang="en-US" b="1" dirty="0"/>
              <a:t>SNAP E&amp;T Expansion</a:t>
            </a:r>
          </a:p>
        </p:txBody>
      </p:sp>
      <p:sp>
        <p:nvSpPr>
          <p:cNvPr id="4" name="Text Placeholder 3">
            <a:extLst>
              <a:ext uri="{FF2B5EF4-FFF2-40B4-BE49-F238E27FC236}">
                <a16:creationId xmlns:a16="http://schemas.microsoft.com/office/drawing/2014/main" id="{4E519875-DE30-D671-05E6-6A27E36D8A85}"/>
              </a:ext>
            </a:extLst>
          </p:cNvPr>
          <p:cNvSpPr>
            <a:spLocks noGrp="1"/>
          </p:cNvSpPr>
          <p:nvPr>
            <p:ph type="body" sz="quarter" idx="13"/>
          </p:nvPr>
        </p:nvSpPr>
        <p:spPr>
          <a:xfrm>
            <a:off x="6096000" y="2141621"/>
            <a:ext cx="5610725" cy="4566304"/>
          </a:xfrm>
        </p:spPr>
        <p:txBody>
          <a:bodyPr vert="horz" lIns="91440" tIns="45720" rIns="91440" bIns="45720" rtlCol="0" anchor="t">
            <a:normAutofit/>
          </a:bodyPr>
          <a:lstStyle/>
          <a:p>
            <a:r>
              <a:rPr lang="en-US" sz="1800" dirty="0">
                <a:latin typeface="Montserrat"/>
                <a:cs typeface="Segoe UI"/>
              </a:rPr>
              <a:t>Adding subcontracted SNAP E&amp;T providers:</a:t>
            </a:r>
          </a:p>
          <a:p>
            <a:pPr lvl="1"/>
            <a:r>
              <a:rPr lang="en-US" dirty="0">
                <a:latin typeface="Montserrat"/>
                <a:cs typeface="Segoe UI"/>
              </a:rPr>
              <a:t>Non-federal funding sources (e.g., state, local, philanthropic) and/or CDBG that can be leveraged for Federal 50 percent reimbursement of allowable expenses.</a:t>
            </a:r>
          </a:p>
          <a:p>
            <a:pPr lvl="1"/>
            <a:r>
              <a:rPr lang="en-US" dirty="0">
                <a:latin typeface="Montserrat"/>
                <a:cs typeface="Segoe UI"/>
              </a:rPr>
              <a:t>Allowable activities</a:t>
            </a:r>
          </a:p>
          <a:p>
            <a:pPr lvl="1"/>
            <a:r>
              <a:rPr lang="en-US" dirty="0">
                <a:latin typeface="Montserrat"/>
                <a:cs typeface="Segoe UI"/>
              </a:rPr>
              <a:t>Case management</a:t>
            </a:r>
          </a:p>
          <a:p>
            <a:pPr lvl="1"/>
            <a:r>
              <a:rPr lang="en-US" dirty="0">
                <a:latin typeface="Montserrat"/>
                <a:cs typeface="Segoe UI"/>
              </a:rPr>
              <a:t>Supportive services</a:t>
            </a:r>
          </a:p>
          <a:p>
            <a:pPr lvl="1"/>
            <a:r>
              <a:rPr lang="en-US" dirty="0">
                <a:latin typeface="Montserrat"/>
                <a:cs typeface="Segoe UI"/>
              </a:rPr>
              <a:t>Capacity to meet programmatic, fiscal, and record-keeping requirements.</a:t>
            </a:r>
          </a:p>
          <a:p>
            <a:r>
              <a:rPr lang="en-US" sz="1800" dirty="0">
                <a:latin typeface="Montserrat"/>
                <a:cs typeface="Segoe UI"/>
              </a:rPr>
              <a:t>Exploring co-enrollment</a:t>
            </a:r>
          </a:p>
        </p:txBody>
      </p:sp>
      <p:pic>
        <p:nvPicPr>
          <p:cNvPr id="11" name="Picture 10">
            <a:extLst>
              <a:ext uri="{FF2B5EF4-FFF2-40B4-BE49-F238E27FC236}">
                <a16:creationId xmlns:a16="http://schemas.microsoft.com/office/drawing/2014/main" id="{F8676990-7324-4C87-BB47-AA442BF17796}"/>
              </a:ext>
            </a:extLst>
          </p:cNvPr>
          <p:cNvPicPr>
            <a:picLocks noChangeAspect="1"/>
          </p:cNvPicPr>
          <p:nvPr/>
        </p:nvPicPr>
        <p:blipFill>
          <a:blip r:embed="rId2"/>
          <a:stretch>
            <a:fillRect/>
          </a:stretch>
        </p:blipFill>
        <p:spPr>
          <a:xfrm>
            <a:off x="1" y="639237"/>
            <a:ext cx="5666192" cy="6218763"/>
          </a:xfrm>
          <a:prstGeom prst="rect">
            <a:avLst/>
          </a:prstGeom>
        </p:spPr>
      </p:pic>
      <p:sp>
        <p:nvSpPr>
          <p:cNvPr id="13" name="Text Placeholder 12">
            <a:extLst>
              <a:ext uri="{FF2B5EF4-FFF2-40B4-BE49-F238E27FC236}">
                <a16:creationId xmlns:a16="http://schemas.microsoft.com/office/drawing/2014/main" id="{59FFEE8A-8C55-3DA4-5BB1-00A8883A1EE7}"/>
              </a:ext>
            </a:extLst>
          </p:cNvPr>
          <p:cNvSpPr>
            <a:spLocks noGrp="1"/>
          </p:cNvSpPr>
          <p:nvPr>
            <p:ph type="body" sz="quarter" idx="14"/>
          </p:nvPr>
        </p:nvSpPr>
        <p:spPr>
          <a:xfrm>
            <a:off x="6095999" y="854242"/>
            <a:ext cx="5995737" cy="1155032"/>
          </a:xfrm>
        </p:spPr>
        <p:txBody>
          <a:bodyPr>
            <a:normAutofit/>
          </a:bodyPr>
          <a:lstStyle/>
          <a:p>
            <a:r>
              <a:rPr lang="en-US" sz="2000" dirty="0"/>
              <a:t>Through our intermediary National Able, IDHS is expanding SNAP E&amp;T access statewide!</a:t>
            </a:r>
          </a:p>
        </p:txBody>
      </p:sp>
    </p:spTree>
    <p:extLst>
      <p:ext uri="{BB962C8B-B14F-4D97-AF65-F5344CB8AC3E}">
        <p14:creationId xmlns:p14="http://schemas.microsoft.com/office/powerpoint/2010/main" val="1864303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Interior with laptop computer">
            <a:extLst>
              <a:ext uri="{FF2B5EF4-FFF2-40B4-BE49-F238E27FC236}">
                <a16:creationId xmlns:a16="http://schemas.microsoft.com/office/drawing/2014/main" id="{FF4336A7-024A-F867-11E7-E980CE4883EF}"/>
              </a:ext>
            </a:extLst>
          </p:cNvPr>
          <p:cNvPicPr>
            <a:picLocks noChangeAspect="1"/>
          </p:cNvPicPr>
          <p:nvPr/>
        </p:nvPicPr>
        <p:blipFill>
          <a:blip r:embed="rId3">
            <a:alphaModFix/>
            <a:duotone>
              <a:prstClr val="black"/>
              <a:schemeClr val="tx2">
                <a:lumMod val="50000"/>
                <a:lumOff val="50000"/>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0819" t="31826" r="22351" b="12823"/>
          <a:stretch/>
        </p:blipFill>
        <p:spPr>
          <a:xfrm>
            <a:off x="0" y="0"/>
            <a:ext cx="12700503" cy="6858000"/>
          </a:xfrm>
          <a:prstGeom prst="rect">
            <a:avLst/>
          </a:prstGeom>
          <a:effectLst/>
        </p:spPr>
      </p:pic>
      <p:pic>
        <p:nvPicPr>
          <p:cNvPr id="10" name="Picture 9" descr="IDHS logo">
            <a:extLst>
              <a:ext uri="{FF2B5EF4-FFF2-40B4-BE49-F238E27FC236}">
                <a16:creationId xmlns:a16="http://schemas.microsoft.com/office/drawing/2014/main" id="{1EACCC3E-4A00-5CB5-A590-AC550B9A4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0104" y="238496"/>
            <a:ext cx="1963218" cy="593889"/>
          </a:xfrm>
          <a:prstGeom prst="rect">
            <a:avLst/>
          </a:prstGeom>
        </p:spPr>
      </p:pic>
      <p:pic>
        <p:nvPicPr>
          <p:cNvPr id="9" name="Picture 8" descr="Picture of SNAP Federal Impact Center homepage">
            <a:extLst>
              <a:ext uri="{FF2B5EF4-FFF2-40B4-BE49-F238E27FC236}">
                <a16:creationId xmlns:a16="http://schemas.microsoft.com/office/drawing/2014/main" id="{9871B1E5-F8C2-5746-6CFF-EF8B0E28E21E}"/>
              </a:ext>
            </a:extLst>
          </p:cNvPr>
          <p:cNvPicPr>
            <a:picLocks noChangeAspect="1"/>
          </p:cNvPicPr>
          <p:nvPr/>
        </p:nvPicPr>
        <p:blipFill>
          <a:blip r:embed="rId6"/>
          <a:srcRect t="5038" r="3069" b="12952"/>
          <a:stretch/>
        </p:blipFill>
        <p:spPr>
          <a:xfrm>
            <a:off x="4664427" y="1560279"/>
            <a:ext cx="5597676" cy="3556000"/>
          </a:xfrm>
          <a:prstGeom prst="rect">
            <a:avLst/>
          </a:prstGeom>
        </p:spPr>
      </p:pic>
      <p:sp>
        <p:nvSpPr>
          <p:cNvPr id="4" name="Rectangle: Rounded Corners 3">
            <a:extLst>
              <a:ext uri="{FF2B5EF4-FFF2-40B4-BE49-F238E27FC236}">
                <a16:creationId xmlns:a16="http://schemas.microsoft.com/office/drawing/2014/main" id="{CCBC4179-66A5-D288-4D35-18FA3343BCC7}"/>
              </a:ext>
            </a:extLst>
          </p:cNvPr>
          <p:cNvSpPr/>
          <p:nvPr/>
        </p:nvSpPr>
        <p:spPr>
          <a:xfrm>
            <a:off x="4885800" y="5789751"/>
            <a:ext cx="5154930" cy="886807"/>
          </a:xfrm>
          <a:prstGeom prst="roundRect">
            <a:avLst>
              <a:gd name="adj" fmla="val 50000"/>
            </a:avLst>
          </a:prstGeom>
          <a:solidFill>
            <a:srgbClr val="4A95DA"/>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SNAPfederalimpact.illinois.gov </a:t>
            </a:r>
          </a:p>
        </p:txBody>
      </p:sp>
      <p:sp>
        <p:nvSpPr>
          <p:cNvPr id="5" name="Title 1">
            <a:extLst>
              <a:ext uri="{FF2B5EF4-FFF2-40B4-BE49-F238E27FC236}">
                <a16:creationId xmlns:a16="http://schemas.microsoft.com/office/drawing/2014/main" id="{E9D30A4A-A285-F5E2-75C7-689D5B52F1F8}"/>
              </a:ext>
              <a:ext uri="{C183D7F6-B498-43B3-948B-1728B52AA6E4}">
                <adec:decorative xmlns:adec="http://schemas.microsoft.com/office/drawing/2017/decorative" val="0"/>
              </a:ext>
            </a:extLst>
          </p:cNvPr>
          <p:cNvSpPr txBox="1">
            <a:spLocks/>
          </p:cNvSpPr>
          <p:nvPr/>
        </p:nvSpPr>
        <p:spPr>
          <a:xfrm>
            <a:off x="508503" y="1458693"/>
            <a:ext cx="3866013" cy="696784"/>
          </a:xfrm>
          <a:prstGeom prst="rect">
            <a:avLst/>
          </a:prstGeom>
          <a:gradFill>
            <a:gsLst>
              <a:gs pos="0">
                <a:srgbClr val="A02B93">
                  <a:shade val="30000"/>
                  <a:satMod val="115000"/>
                  <a:alpha val="70000"/>
                </a:srgbClr>
              </a:gs>
              <a:gs pos="50000">
                <a:srgbClr val="A02B93">
                  <a:shade val="67500"/>
                  <a:satMod val="115000"/>
                  <a:alpha val="70000"/>
                </a:srgbClr>
              </a:gs>
              <a:gs pos="100000">
                <a:srgbClr val="A02B93">
                  <a:shade val="100000"/>
                  <a:satMod val="115000"/>
                  <a:alpha val="70000"/>
                </a:srgbClr>
              </a:gs>
            </a:gsLst>
            <a:lin ang="10800000" scaled="1"/>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Montserrat" panose="00000500000000000000" pitchFamily="2" charset="0"/>
                <a:ea typeface="+mj-ea"/>
                <a:cs typeface="+mj-cs"/>
              </a:rPr>
              <a:t>ENGAGED</a:t>
            </a:r>
          </a:p>
        </p:txBody>
      </p:sp>
      <p:sp>
        <p:nvSpPr>
          <p:cNvPr id="11" name="Title 1">
            <a:extLst>
              <a:ext uri="{FF2B5EF4-FFF2-40B4-BE49-F238E27FC236}">
                <a16:creationId xmlns:a16="http://schemas.microsoft.com/office/drawing/2014/main" id="{6054E312-7446-9334-0864-E22B8E75DBE9}"/>
              </a:ext>
              <a:ext uri="{C183D7F6-B498-43B3-948B-1728B52AA6E4}">
                <adec:decorative xmlns:adec="http://schemas.microsoft.com/office/drawing/2017/decorative" val="0"/>
              </a:ext>
            </a:extLst>
          </p:cNvPr>
          <p:cNvSpPr txBox="1">
            <a:spLocks/>
          </p:cNvSpPr>
          <p:nvPr/>
        </p:nvSpPr>
        <p:spPr>
          <a:xfrm>
            <a:off x="508503" y="535440"/>
            <a:ext cx="2095801" cy="696784"/>
          </a:xfrm>
          <a:prstGeom prst="rect">
            <a:avLst/>
          </a:prstGeom>
          <a:gradFill>
            <a:gsLst>
              <a:gs pos="0">
                <a:srgbClr val="A02B93">
                  <a:shade val="30000"/>
                  <a:satMod val="115000"/>
                  <a:alpha val="70000"/>
                </a:srgbClr>
              </a:gs>
              <a:gs pos="50000">
                <a:srgbClr val="A02B93">
                  <a:shade val="67500"/>
                  <a:satMod val="115000"/>
                  <a:alpha val="70000"/>
                </a:srgbClr>
              </a:gs>
              <a:gs pos="100000">
                <a:srgbClr val="A02B93">
                  <a:shade val="100000"/>
                  <a:satMod val="115000"/>
                  <a:alpha val="70000"/>
                </a:srgbClr>
              </a:gs>
            </a:gsLst>
            <a:lin ang="10800000" scaled="1"/>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Montserrat" panose="00000500000000000000" pitchFamily="2" charset="0"/>
                <a:ea typeface="+mj-ea"/>
                <a:cs typeface="+mj-cs"/>
              </a:rPr>
              <a:t>STAY</a:t>
            </a:r>
          </a:p>
        </p:txBody>
      </p:sp>
    </p:spTree>
    <p:extLst>
      <p:ext uri="{BB962C8B-B14F-4D97-AF65-F5344CB8AC3E}">
        <p14:creationId xmlns:p14="http://schemas.microsoft.com/office/powerpoint/2010/main" val="239967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C9F1-ABD7-87B3-048E-7BAE5D3578FD}"/>
              </a:ext>
            </a:extLst>
          </p:cNvPr>
          <p:cNvSpPr>
            <a:spLocks noGrp="1"/>
          </p:cNvSpPr>
          <p:nvPr>
            <p:ph type="title"/>
          </p:nvPr>
        </p:nvSpPr>
        <p:spPr/>
        <p:txBody>
          <a:bodyPr/>
          <a:lstStyle/>
          <a:p>
            <a:r>
              <a:rPr lang="en-US" dirty="0"/>
              <a:t>Exemptions</a:t>
            </a:r>
          </a:p>
        </p:txBody>
      </p:sp>
      <p:sp>
        <p:nvSpPr>
          <p:cNvPr id="3" name="Text Placeholder 2">
            <a:extLst>
              <a:ext uri="{FF2B5EF4-FFF2-40B4-BE49-F238E27FC236}">
                <a16:creationId xmlns:a16="http://schemas.microsoft.com/office/drawing/2014/main" id="{AEA23646-F188-FEE0-9205-02686B6D8F62}"/>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1E66F973-F3D1-B343-E54B-DC57EA88B4D5}"/>
              </a:ext>
            </a:extLst>
          </p:cNvPr>
          <p:cNvSpPr>
            <a:spLocks noGrp="1"/>
          </p:cNvSpPr>
          <p:nvPr>
            <p:ph type="sldNum" sz="quarter" idx="12"/>
          </p:nvPr>
        </p:nvSpPr>
        <p:spPr/>
        <p:txBody>
          <a:bodyPr/>
          <a:lstStyle/>
          <a:p>
            <a:fld id="{1AF6F2DA-B01E-0F4A-9C3D-CC5E8B20FA62}" type="slidenum">
              <a:rPr lang="en-US" smtClean="0"/>
              <a:pPr/>
              <a:t>3</a:t>
            </a:fld>
            <a:endParaRPr lang="en-US"/>
          </a:p>
        </p:txBody>
      </p:sp>
    </p:spTree>
    <p:extLst>
      <p:ext uri="{BB962C8B-B14F-4D97-AF65-F5344CB8AC3E}">
        <p14:creationId xmlns:p14="http://schemas.microsoft.com/office/powerpoint/2010/main" val="2736794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D3DF-E62C-8859-19CD-ACFDB980689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CEBA75E-8C71-79B4-C714-81BC0009689A}"/>
              </a:ext>
              <a:ext uri="{C183D7F6-B498-43B3-948B-1728B52AA6E4}">
                <adec:decorative xmlns:adec="http://schemas.microsoft.com/office/drawing/2017/decorative" val="1"/>
              </a:ext>
            </a:extLst>
          </p:cNvPr>
          <p:cNvSpPr/>
          <p:nvPr/>
        </p:nvSpPr>
        <p:spPr>
          <a:xfrm>
            <a:off x="0" y="-13598"/>
            <a:ext cx="12192000" cy="845413"/>
          </a:xfrm>
          <a:prstGeom prst="rect">
            <a:avLst/>
          </a:prstGeom>
          <a:gradFill flip="none" rotWithShape="1">
            <a:gsLst>
              <a:gs pos="0">
                <a:srgbClr val="A02B93">
                  <a:shade val="30000"/>
                  <a:satMod val="115000"/>
                </a:srgbClr>
              </a:gs>
              <a:gs pos="50000">
                <a:srgbClr val="A02B93">
                  <a:shade val="67500"/>
                  <a:satMod val="115000"/>
                </a:srgbClr>
              </a:gs>
              <a:gs pos="100000">
                <a:srgbClr val="A02B93">
                  <a:shade val="100000"/>
                  <a:satMod val="11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5BE0D5-F6FB-0195-6BEF-9FCD79B6DAB2}"/>
              </a:ext>
            </a:extLst>
          </p:cNvPr>
          <p:cNvSpPr>
            <a:spLocks noGrp="1"/>
          </p:cNvSpPr>
          <p:nvPr>
            <p:ph type="title"/>
          </p:nvPr>
        </p:nvSpPr>
        <p:spPr>
          <a:xfrm>
            <a:off x="618836" y="0"/>
            <a:ext cx="10515600" cy="845413"/>
          </a:xfrm>
        </p:spPr>
        <p:txBody>
          <a:bodyPr>
            <a:normAutofit/>
          </a:bodyPr>
          <a:lstStyle/>
          <a:p>
            <a:r>
              <a:rPr lang="en-US" sz="2500" b="1">
                <a:solidFill>
                  <a:schemeClr val="bg1"/>
                </a:solidFill>
                <a:latin typeface="Montserrat" panose="00000500000000000000" pitchFamily="2" charset="0"/>
              </a:rPr>
              <a:t>Exemptions from SNAP Work Requirements*</a:t>
            </a:r>
          </a:p>
        </p:txBody>
      </p:sp>
      <p:pic>
        <p:nvPicPr>
          <p:cNvPr id="6" name="Picture 5" descr="IDHS logo">
            <a:extLst>
              <a:ext uri="{FF2B5EF4-FFF2-40B4-BE49-F238E27FC236}">
                <a16:creationId xmlns:a16="http://schemas.microsoft.com/office/drawing/2014/main" id="{C3C20509-4CBE-97BF-187B-DC0AB1F59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827" y="112165"/>
            <a:ext cx="1963218" cy="593889"/>
          </a:xfrm>
          <a:prstGeom prst="rect">
            <a:avLst/>
          </a:prstGeom>
        </p:spPr>
      </p:pic>
      <p:sp>
        <p:nvSpPr>
          <p:cNvPr id="24" name="Rectangle 23">
            <a:extLst>
              <a:ext uri="{FF2B5EF4-FFF2-40B4-BE49-F238E27FC236}">
                <a16:creationId xmlns:a16="http://schemas.microsoft.com/office/drawing/2014/main" id="{8C04748A-C28A-B703-1E35-A94421BD599D}"/>
              </a:ext>
            </a:extLst>
          </p:cNvPr>
          <p:cNvSpPr/>
          <p:nvPr/>
        </p:nvSpPr>
        <p:spPr>
          <a:xfrm>
            <a:off x="5029195" y="2952184"/>
            <a:ext cx="2088777" cy="1658471"/>
          </a:xfrm>
          <a:prstGeom prst="rect">
            <a:avLst/>
          </a:prstGeom>
          <a:solidFill>
            <a:srgbClr val="1A115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rPr>
              <a:t>Not able to work 20 hours/week because of a physical or mental health reason</a:t>
            </a:r>
          </a:p>
        </p:txBody>
      </p:sp>
      <p:sp>
        <p:nvSpPr>
          <p:cNvPr id="25" name="Rectangle 24">
            <a:extLst>
              <a:ext uri="{FF2B5EF4-FFF2-40B4-BE49-F238E27FC236}">
                <a16:creationId xmlns:a16="http://schemas.microsoft.com/office/drawing/2014/main" id="{DE022B13-B02B-E9D1-1BAE-33224A41790C}"/>
              </a:ext>
            </a:extLst>
          </p:cNvPr>
          <p:cNvSpPr/>
          <p:nvPr/>
        </p:nvSpPr>
        <p:spPr>
          <a:xfrm>
            <a:off x="9646018" y="1062764"/>
            <a:ext cx="2088777" cy="1658471"/>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ontserrat" panose="00000500000000000000" pitchFamily="2" charset="0"/>
              </a:rPr>
              <a:t>Already working at least 30 hours a week OR earning $217.50 or more per week</a:t>
            </a:r>
          </a:p>
        </p:txBody>
      </p:sp>
      <p:sp>
        <p:nvSpPr>
          <p:cNvPr id="11" name="Rectangle 10">
            <a:extLst>
              <a:ext uri="{FF2B5EF4-FFF2-40B4-BE49-F238E27FC236}">
                <a16:creationId xmlns:a16="http://schemas.microsoft.com/office/drawing/2014/main" id="{4C65FC04-AE92-76DD-7105-CA1D8E78BA4A}"/>
              </a:ext>
            </a:extLst>
          </p:cNvPr>
          <p:cNvSpPr/>
          <p:nvPr/>
        </p:nvSpPr>
        <p:spPr>
          <a:xfrm>
            <a:off x="2698371" y="2952185"/>
            <a:ext cx="2088777" cy="1658471"/>
          </a:xfrm>
          <a:prstGeom prst="rect">
            <a:avLst/>
          </a:prstGeom>
          <a:solidFill>
            <a:srgbClr val="1A115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rPr>
              <a:t>Providing care for another person who needs help caring for themselves (does not have to live in the home)</a:t>
            </a:r>
          </a:p>
        </p:txBody>
      </p:sp>
      <p:sp>
        <p:nvSpPr>
          <p:cNvPr id="12" name="Rectangle 11">
            <a:extLst>
              <a:ext uri="{FF2B5EF4-FFF2-40B4-BE49-F238E27FC236}">
                <a16:creationId xmlns:a16="http://schemas.microsoft.com/office/drawing/2014/main" id="{5B4D87F0-7D8B-F5CC-4049-5CD063A96D9A}"/>
              </a:ext>
            </a:extLst>
          </p:cNvPr>
          <p:cNvSpPr/>
          <p:nvPr/>
        </p:nvSpPr>
        <p:spPr>
          <a:xfrm>
            <a:off x="1020326" y="4814391"/>
            <a:ext cx="2088777" cy="1658471"/>
          </a:xfrm>
          <a:prstGeom prst="rect">
            <a:avLst/>
          </a:prstGeom>
          <a:solidFill>
            <a:srgbClr val="163E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ontserrat" panose="00000500000000000000" pitchFamily="2" charset="0"/>
              </a:rPr>
              <a:t>Meeting work requirements of another program (TANF or unemployment compensation)</a:t>
            </a:r>
          </a:p>
        </p:txBody>
      </p:sp>
      <p:sp>
        <p:nvSpPr>
          <p:cNvPr id="13" name="Rectangle 12">
            <a:extLst>
              <a:ext uri="{FF2B5EF4-FFF2-40B4-BE49-F238E27FC236}">
                <a16:creationId xmlns:a16="http://schemas.microsoft.com/office/drawing/2014/main" id="{FB9614C2-A98B-8FEF-C9EF-6D53611D1EB5}"/>
              </a:ext>
            </a:extLst>
          </p:cNvPr>
          <p:cNvSpPr/>
          <p:nvPr/>
        </p:nvSpPr>
        <p:spPr>
          <a:xfrm>
            <a:off x="412375" y="2952184"/>
            <a:ext cx="2088777" cy="1658471"/>
          </a:xfrm>
          <a:prstGeom prst="rect">
            <a:avLst/>
          </a:prstGeom>
          <a:solidFill>
            <a:srgbClr val="1A115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rPr>
              <a:t>Taking care of a child younger than age 6 (does not have to live in the home)</a:t>
            </a:r>
          </a:p>
        </p:txBody>
      </p:sp>
      <p:sp>
        <p:nvSpPr>
          <p:cNvPr id="14" name="Rectangle 13">
            <a:extLst>
              <a:ext uri="{FF2B5EF4-FFF2-40B4-BE49-F238E27FC236}">
                <a16:creationId xmlns:a16="http://schemas.microsoft.com/office/drawing/2014/main" id="{C94A605D-EAB3-DCE1-9F5B-EEBED5296580}"/>
              </a:ext>
            </a:extLst>
          </p:cNvPr>
          <p:cNvSpPr/>
          <p:nvPr/>
        </p:nvSpPr>
        <p:spPr>
          <a:xfrm>
            <a:off x="7360021" y="2952184"/>
            <a:ext cx="2088777" cy="1658471"/>
          </a:xfrm>
          <a:prstGeom prst="rect">
            <a:avLst/>
          </a:prstGeom>
          <a:solidFill>
            <a:srgbClr val="1A115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rPr>
              <a:t>Going to school, college, or training program at least half time</a:t>
            </a:r>
          </a:p>
        </p:txBody>
      </p:sp>
      <p:sp>
        <p:nvSpPr>
          <p:cNvPr id="15" name="Rectangle 14">
            <a:extLst>
              <a:ext uri="{FF2B5EF4-FFF2-40B4-BE49-F238E27FC236}">
                <a16:creationId xmlns:a16="http://schemas.microsoft.com/office/drawing/2014/main" id="{02A4A410-B6DA-8062-9A4E-FD3481D2C957}"/>
              </a:ext>
            </a:extLst>
          </p:cNvPr>
          <p:cNvSpPr/>
          <p:nvPr/>
        </p:nvSpPr>
        <p:spPr>
          <a:xfrm>
            <a:off x="9646015" y="2952184"/>
            <a:ext cx="2088777" cy="1658471"/>
          </a:xfrm>
          <a:prstGeom prst="rect">
            <a:avLst/>
          </a:prstGeom>
          <a:solidFill>
            <a:srgbClr val="1A115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latin typeface="Montserrat"/>
              </a:rPr>
              <a:t>Participating regularly in a drug or alcohol addiction treatment program</a:t>
            </a:r>
          </a:p>
        </p:txBody>
      </p:sp>
      <p:sp>
        <p:nvSpPr>
          <p:cNvPr id="16" name="Rectangle 15">
            <a:extLst>
              <a:ext uri="{FF2B5EF4-FFF2-40B4-BE49-F238E27FC236}">
                <a16:creationId xmlns:a16="http://schemas.microsoft.com/office/drawing/2014/main" id="{19F3BE3D-74A9-022B-C1A8-B96482321AEE}"/>
              </a:ext>
            </a:extLst>
          </p:cNvPr>
          <p:cNvSpPr/>
          <p:nvPr/>
        </p:nvSpPr>
        <p:spPr>
          <a:xfrm>
            <a:off x="3351155" y="4855092"/>
            <a:ext cx="2088777" cy="1658471"/>
          </a:xfrm>
          <a:prstGeom prst="rect">
            <a:avLst/>
          </a:prstGeom>
          <a:solidFill>
            <a:srgbClr val="163E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ontserrat" panose="00000500000000000000" pitchFamily="2" charset="0"/>
              </a:rPr>
              <a:t>Applied for or are receiving unemployment benefits</a:t>
            </a:r>
            <a:endParaRPr lang="en-US" sz="1400" err="1">
              <a:solidFill>
                <a:schemeClr val="bg1"/>
              </a:solidFill>
              <a:latin typeface="Montserrat" panose="00000500000000000000" pitchFamily="2" charset="0"/>
            </a:endParaRPr>
          </a:p>
        </p:txBody>
      </p:sp>
      <p:sp>
        <p:nvSpPr>
          <p:cNvPr id="17" name="Rectangle 16">
            <a:extLst>
              <a:ext uri="{FF2B5EF4-FFF2-40B4-BE49-F238E27FC236}">
                <a16:creationId xmlns:a16="http://schemas.microsoft.com/office/drawing/2014/main" id="{D77739A6-5404-8505-B617-93EC3E14A94E}"/>
              </a:ext>
            </a:extLst>
          </p:cNvPr>
          <p:cNvSpPr/>
          <p:nvPr/>
        </p:nvSpPr>
        <p:spPr>
          <a:xfrm>
            <a:off x="412376" y="1036879"/>
            <a:ext cx="2088777" cy="1658471"/>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dirty="0">
                <a:latin typeface="Montserrat" panose="00000500000000000000" pitchFamily="2" charset="0"/>
              </a:rPr>
              <a:t>Younger than age 18, or age 65 or older</a:t>
            </a:r>
          </a:p>
        </p:txBody>
      </p:sp>
      <p:sp>
        <p:nvSpPr>
          <p:cNvPr id="18" name="Rectangle 17">
            <a:extLst>
              <a:ext uri="{FF2B5EF4-FFF2-40B4-BE49-F238E27FC236}">
                <a16:creationId xmlns:a16="http://schemas.microsoft.com/office/drawing/2014/main" id="{911B8DD2-F6CF-01E7-782C-AC9EEECF5FAF}"/>
              </a:ext>
            </a:extLst>
          </p:cNvPr>
          <p:cNvSpPr/>
          <p:nvPr/>
        </p:nvSpPr>
        <p:spPr>
          <a:xfrm>
            <a:off x="5029197" y="1050639"/>
            <a:ext cx="2088777" cy="1658471"/>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a:latin typeface="Montserrat" panose="00000500000000000000" pitchFamily="2" charset="0"/>
              </a:rPr>
              <a:t>Parent or other member of the SNAP household with a child under 14 years of age</a:t>
            </a:r>
          </a:p>
        </p:txBody>
      </p:sp>
      <p:sp>
        <p:nvSpPr>
          <p:cNvPr id="19" name="Rectangle 18">
            <a:extLst>
              <a:ext uri="{FF2B5EF4-FFF2-40B4-BE49-F238E27FC236}">
                <a16:creationId xmlns:a16="http://schemas.microsoft.com/office/drawing/2014/main" id="{F11ABE65-00A3-4970-12D8-6DD0F2AC0576}"/>
              </a:ext>
            </a:extLst>
          </p:cNvPr>
          <p:cNvSpPr/>
          <p:nvPr/>
        </p:nvSpPr>
        <p:spPr>
          <a:xfrm>
            <a:off x="2698375" y="1036878"/>
            <a:ext cx="2088777" cy="1658471"/>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a:latin typeface="Montserrat" panose="00000500000000000000" pitchFamily="2" charset="0"/>
              </a:rPr>
              <a:t>Pregnant</a:t>
            </a:r>
          </a:p>
        </p:txBody>
      </p:sp>
      <p:sp>
        <p:nvSpPr>
          <p:cNvPr id="20" name="Rectangle 19">
            <a:extLst>
              <a:ext uri="{FF2B5EF4-FFF2-40B4-BE49-F238E27FC236}">
                <a16:creationId xmlns:a16="http://schemas.microsoft.com/office/drawing/2014/main" id="{4318EC79-410E-81F8-C315-EF327326E545}"/>
              </a:ext>
            </a:extLst>
          </p:cNvPr>
          <p:cNvSpPr/>
          <p:nvPr/>
        </p:nvSpPr>
        <p:spPr>
          <a:xfrm>
            <a:off x="7295647" y="1062764"/>
            <a:ext cx="2088777" cy="1658471"/>
          </a:xfrm>
          <a:prstGeom prst="rect">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dirty="0">
                <a:latin typeface="Montserrat" panose="00000500000000000000" pitchFamily="2" charset="0"/>
              </a:rPr>
              <a:t>Indian, Urban Indian, California Indian, and other Indians who are eligible for Indian Health Services</a:t>
            </a:r>
          </a:p>
        </p:txBody>
      </p:sp>
      <p:sp>
        <p:nvSpPr>
          <p:cNvPr id="21" name="Rectangle 20">
            <a:extLst>
              <a:ext uri="{FF2B5EF4-FFF2-40B4-BE49-F238E27FC236}">
                <a16:creationId xmlns:a16="http://schemas.microsoft.com/office/drawing/2014/main" id="{F73E31C5-051F-BEEE-BA6A-7CE190B38F04}"/>
              </a:ext>
            </a:extLst>
          </p:cNvPr>
          <p:cNvSpPr/>
          <p:nvPr/>
        </p:nvSpPr>
        <p:spPr>
          <a:xfrm>
            <a:off x="5637148" y="4830951"/>
            <a:ext cx="2088777" cy="1658471"/>
          </a:xfrm>
          <a:prstGeom prst="rect">
            <a:avLst/>
          </a:prstGeom>
          <a:solidFill>
            <a:srgbClr val="163E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dirty="0">
                <a:solidFill>
                  <a:schemeClr val="bg1"/>
                </a:solidFill>
                <a:latin typeface="Montserrat" panose="00000500000000000000" pitchFamily="2" charset="0"/>
              </a:rPr>
              <a:t>Residing in a waived (exempt) county (NOT APPLICABLE </a:t>
            </a:r>
          </a:p>
          <a:p>
            <a:pPr lvl="0" algn="ctr"/>
            <a:r>
              <a:rPr lang="en-US" sz="1400" dirty="0">
                <a:solidFill>
                  <a:schemeClr val="bg1"/>
                </a:solidFill>
                <a:latin typeface="Montserrat" panose="00000500000000000000" pitchFamily="2" charset="0"/>
              </a:rPr>
              <a:t>IN ILLINOIS)</a:t>
            </a:r>
          </a:p>
        </p:txBody>
      </p:sp>
      <p:sp>
        <p:nvSpPr>
          <p:cNvPr id="26" name="TextBox 25">
            <a:extLst>
              <a:ext uri="{FF2B5EF4-FFF2-40B4-BE49-F238E27FC236}">
                <a16:creationId xmlns:a16="http://schemas.microsoft.com/office/drawing/2014/main" id="{76661816-62C5-2E8A-B7DA-53E80FD1D3F8}"/>
              </a:ext>
            </a:extLst>
          </p:cNvPr>
          <p:cNvSpPr txBox="1"/>
          <p:nvPr/>
        </p:nvSpPr>
        <p:spPr>
          <a:xfrm>
            <a:off x="0" y="6569248"/>
            <a:ext cx="9384424" cy="307777"/>
          </a:xfrm>
          <a:prstGeom prst="rect">
            <a:avLst/>
          </a:prstGeom>
          <a:noFill/>
        </p:spPr>
        <p:txBody>
          <a:bodyPr wrap="square" lIns="91440" tIns="45720" rIns="91440" bIns="45720" rtlCol="0" anchor="t">
            <a:spAutoFit/>
          </a:bodyPr>
          <a:lstStyle/>
          <a:p>
            <a:r>
              <a:rPr lang="en-US" sz="1400" i="1">
                <a:latin typeface="Montserrat" panose="00000500000000000000" pitchFamily="2" charset="0"/>
              </a:rPr>
              <a:t>*This includes exemptions from the work provisions and work requirement.</a:t>
            </a:r>
            <a:endParaRPr lang="en-US" sz="1400">
              <a:latin typeface="Montserrat" panose="00000500000000000000" pitchFamily="2" charset="0"/>
            </a:endParaRPr>
          </a:p>
        </p:txBody>
      </p:sp>
      <p:sp>
        <p:nvSpPr>
          <p:cNvPr id="5" name="Rectangle 4">
            <a:extLst>
              <a:ext uri="{FF2B5EF4-FFF2-40B4-BE49-F238E27FC236}">
                <a16:creationId xmlns:a16="http://schemas.microsoft.com/office/drawing/2014/main" id="{58FAC981-98D4-803F-3E77-CBD39D3708DB}"/>
              </a:ext>
            </a:extLst>
          </p:cNvPr>
          <p:cNvSpPr/>
          <p:nvPr/>
        </p:nvSpPr>
        <p:spPr>
          <a:xfrm>
            <a:off x="7900726" y="4828006"/>
            <a:ext cx="2088777" cy="1658471"/>
          </a:xfrm>
          <a:prstGeom prst="rect">
            <a:avLst/>
          </a:prstGeom>
          <a:solidFill>
            <a:srgbClr val="163E6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Montserrat"/>
              </a:rPr>
              <a:t>Otherwise exempt from the SNAP Work Provision</a:t>
            </a:r>
            <a:endParaRPr lang="en-US" sz="1400">
              <a:solidFill>
                <a:schemeClr val="bg1"/>
              </a:solidFill>
              <a:latin typeface="Montserrat" panose="00000500000000000000" pitchFamily="2" charset="0"/>
            </a:endParaRPr>
          </a:p>
        </p:txBody>
      </p:sp>
    </p:spTree>
    <p:extLst>
      <p:ext uri="{BB962C8B-B14F-4D97-AF65-F5344CB8AC3E}">
        <p14:creationId xmlns:p14="http://schemas.microsoft.com/office/powerpoint/2010/main" val="21044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9CEC4-D7A7-2C72-E3B0-B82E97ACFDBC}"/>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F187907-657A-C48F-D6EA-49681FF6EF94}"/>
              </a:ext>
              <a:ext uri="{C183D7F6-B498-43B3-948B-1728B52AA6E4}">
                <adec:decorative xmlns:adec="http://schemas.microsoft.com/office/drawing/2017/decorative" val="1"/>
              </a:ext>
            </a:extLst>
          </p:cNvPr>
          <p:cNvSpPr/>
          <p:nvPr/>
        </p:nvSpPr>
        <p:spPr>
          <a:xfrm>
            <a:off x="0" y="2873828"/>
            <a:ext cx="12192000" cy="2474935"/>
          </a:xfrm>
          <a:prstGeom prst="rect">
            <a:avLst/>
          </a:prstGeom>
          <a:solidFill>
            <a:srgbClr val="0A5A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BF4F3B-1053-1FD3-01E6-D171521D0F24}"/>
              </a:ext>
              <a:ext uri="{C183D7F6-B498-43B3-948B-1728B52AA6E4}">
                <adec:decorative xmlns:adec="http://schemas.microsoft.com/office/drawing/2017/decorative" val="1"/>
              </a:ext>
            </a:extLst>
          </p:cNvPr>
          <p:cNvSpPr/>
          <p:nvPr/>
        </p:nvSpPr>
        <p:spPr>
          <a:xfrm>
            <a:off x="0" y="742"/>
            <a:ext cx="12192000" cy="845413"/>
          </a:xfrm>
          <a:prstGeom prst="rect">
            <a:avLst/>
          </a:prstGeom>
          <a:gradFill flip="none" rotWithShape="1">
            <a:gsLst>
              <a:gs pos="18000">
                <a:srgbClr val="0D7ADD"/>
              </a:gs>
              <a:gs pos="33000">
                <a:srgbClr val="0C6AC0"/>
              </a:gs>
              <a:gs pos="63000">
                <a:srgbClr val="0A5AA2"/>
              </a:gs>
              <a:gs pos="89000">
                <a:srgbClr val="08488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09F32-C9E8-B638-7B82-17B5DA469046}"/>
              </a:ext>
            </a:extLst>
          </p:cNvPr>
          <p:cNvSpPr>
            <a:spLocks noGrp="1"/>
          </p:cNvSpPr>
          <p:nvPr>
            <p:ph type="title"/>
          </p:nvPr>
        </p:nvSpPr>
        <p:spPr>
          <a:xfrm>
            <a:off x="618836" y="0"/>
            <a:ext cx="10515600" cy="845413"/>
          </a:xfrm>
        </p:spPr>
        <p:txBody>
          <a:bodyPr>
            <a:normAutofit fontScale="90000"/>
          </a:bodyPr>
          <a:lstStyle/>
          <a:p>
            <a:r>
              <a:rPr lang="en-US" sz="2800" b="1">
                <a:solidFill>
                  <a:schemeClr val="bg1"/>
                </a:solidFill>
                <a:latin typeface="Montserrat" panose="00000500000000000000" pitchFamily="2" charset="0"/>
              </a:rPr>
              <a:t>ABAWD Work Requirement: </a:t>
            </a:r>
            <a:br>
              <a:rPr lang="en-US" sz="2800" b="1">
                <a:solidFill>
                  <a:schemeClr val="bg1"/>
                </a:solidFill>
                <a:latin typeface="Montserrat" panose="00000500000000000000" pitchFamily="2" charset="0"/>
              </a:rPr>
            </a:br>
            <a:r>
              <a:rPr lang="en-US" sz="2800" b="1">
                <a:solidFill>
                  <a:schemeClr val="bg1"/>
                </a:solidFill>
                <a:latin typeface="Montserrat" panose="00000500000000000000" pitchFamily="2" charset="0"/>
              </a:rPr>
              <a:t>Exemption Request Process</a:t>
            </a:r>
          </a:p>
        </p:txBody>
      </p:sp>
      <p:pic>
        <p:nvPicPr>
          <p:cNvPr id="6" name="Picture 5" descr="IDHS logo">
            <a:extLst>
              <a:ext uri="{FF2B5EF4-FFF2-40B4-BE49-F238E27FC236}">
                <a16:creationId xmlns:a16="http://schemas.microsoft.com/office/drawing/2014/main" id="{ECEC5A50-7E03-7D01-8E28-FDBDA3E8B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827" y="112165"/>
            <a:ext cx="1963218" cy="593889"/>
          </a:xfrm>
          <a:prstGeom prst="rect">
            <a:avLst/>
          </a:prstGeom>
        </p:spPr>
      </p:pic>
      <p:sp>
        <p:nvSpPr>
          <p:cNvPr id="4" name="Content Placeholder 3">
            <a:extLst>
              <a:ext uri="{FF2B5EF4-FFF2-40B4-BE49-F238E27FC236}">
                <a16:creationId xmlns:a16="http://schemas.microsoft.com/office/drawing/2014/main" id="{35DAE5F5-F3EB-BEBF-1339-504EF76DC17F}"/>
              </a:ext>
            </a:extLst>
          </p:cNvPr>
          <p:cNvSpPr>
            <a:spLocks noGrp="1"/>
          </p:cNvSpPr>
          <p:nvPr>
            <p:ph sz="half" idx="2"/>
          </p:nvPr>
        </p:nvSpPr>
        <p:spPr>
          <a:xfrm>
            <a:off x="618836" y="1152995"/>
            <a:ext cx="11174812" cy="1557900"/>
          </a:xfrm>
        </p:spPr>
        <p:txBody>
          <a:bodyPr>
            <a:noAutofit/>
          </a:bodyPr>
          <a:lstStyle/>
          <a:p>
            <a:pPr marL="0" indent="0">
              <a:buNone/>
            </a:pPr>
            <a:r>
              <a:rPr lang="en-US" sz="2000" b="1" dirty="0">
                <a:latin typeface="Montserrat"/>
              </a:rPr>
              <a:t>Customers can request an exemption at any time by: </a:t>
            </a:r>
          </a:p>
          <a:p>
            <a:pPr marL="341313" indent="-341313">
              <a:lnSpc>
                <a:spcPct val="100000"/>
              </a:lnSpc>
              <a:spcBef>
                <a:spcPts val="600"/>
              </a:spcBef>
              <a:spcAft>
                <a:spcPts val="600"/>
              </a:spcAft>
              <a:buFont typeface="Courier New" panose="02070309020205020404" pitchFamily="49" charset="0"/>
              <a:buChar char="o"/>
            </a:pPr>
            <a:r>
              <a:rPr lang="en-US" sz="2000" dirty="0">
                <a:latin typeface="Montserrat"/>
              </a:rPr>
              <a:t>Contacting their local FCRC in person, via phone call etc. </a:t>
            </a:r>
          </a:p>
          <a:p>
            <a:pPr marL="341313" indent="-341313">
              <a:lnSpc>
                <a:spcPct val="100000"/>
              </a:lnSpc>
              <a:spcBef>
                <a:spcPts val="600"/>
              </a:spcBef>
              <a:spcAft>
                <a:spcPts val="600"/>
              </a:spcAft>
              <a:buFont typeface="Courier New" panose="02070309020205020404" pitchFamily="49" charset="0"/>
              <a:buChar char="o"/>
            </a:pPr>
            <a:r>
              <a:rPr lang="en-US" sz="2000" dirty="0">
                <a:latin typeface="Montserrat"/>
              </a:rPr>
              <a:t>Submitting form IL444-2341 SNAP Work Requirement- Request for Exemption  (You can find the form on the ABE Manage My Case website)</a:t>
            </a:r>
            <a:endParaRPr lang="en-US" sz="2000" dirty="0">
              <a:latin typeface="Montserrat" panose="00000500000000000000" pitchFamily="2" charset="0"/>
            </a:endParaRPr>
          </a:p>
        </p:txBody>
      </p:sp>
      <p:pic>
        <p:nvPicPr>
          <p:cNvPr id="9" name="Graphic 8" descr="Postit Notes with solid fill">
            <a:extLst>
              <a:ext uri="{FF2B5EF4-FFF2-40B4-BE49-F238E27FC236}">
                <a16:creationId xmlns:a16="http://schemas.microsoft.com/office/drawing/2014/main" id="{DFBD8E97-9773-AE79-EFEB-D7A9832EFF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7470" y="3313221"/>
            <a:ext cx="1596147" cy="1596147"/>
          </a:xfrm>
          <a:prstGeom prst="rect">
            <a:avLst/>
          </a:prstGeom>
        </p:spPr>
      </p:pic>
      <p:sp>
        <p:nvSpPr>
          <p:cNvPr id="10" name="TextBox 9">
            <a:extLst>
              <a:ext uri="{FF2B5EF4-FFF2-40B4-BE49-F238E27FC236}">
                <a16:creationId xmlns:a16="http://schemas.microsoft.com/office/drawing/2014/main" id="{7D41B364-33D7-E9ED-CDA1-1D697838B077}"/>
              </a:ext>
            </a:extLst>
          </p:cNvPr>
          <p:cNvSpPr txBox="1"/>
          <p:nvPr/>
        </p:nvSpPr>
        <p:spPr>
          <a:xfrm>
            <a:off x="2298237" y="3050493"/>
            <a:ext cx="9135036" cy="2121606"/>
          </a:xfrm>
          <a:prstGeom prst="rect">
            <a:avLst/>
          </a:prstGeom>
          <a:noFill/>
        </p:spPr>
        <p:txBody>
          <a:bodyPr wrap="square" rtlCol="0">
            <a:spAutoFit/>
          </a:bodyPr>
          <a:lstStyle/>
          <a:p>
            <a:pPr lvl="1" defTabSz="457200">
              <a:lnSpc>
                <a:spcPct val="90000"/>
              </a:lnSpc>
              <a:spcBef>
                <a:spcPts val="1000"/>
              </a:spcBef>
              <a:buClr>
                <a:srgbClr val="5FCBEF"/>
              </a:buClr>
              <a:buSzPct val="80000"/>
              <a:defRPr/>
            </a:pPr>
            <a:r>
              <a:rPr lang="en-US" sz="2000" dirty="0">
                <a:latin typeface="Montserrat"/>
              </a:rPr>
              <a:t>Note: Customers generally do not have to provide proof of the exemption. However, if the exemption is questionable, IDHS may ask for verification.</a:t>
            </a:r>
          </a:p>
          <a:p>
            <a:pPr lvl="1" defTabSz="457200">
              <a:lnSpc>
                <a:spcPct val="90000"/>
              </a:lnSpc>
              <a:spcBef>
                <a:spcPts val="1000"/>
              </a:spcBef>
              <a:buClr>
                <a:srgbClr val="5FCBEF"/>
              </a:buClr>
              <a:buSzPct val="80000"/>
              <a:defRPr/>
            </a:pPr>
            <a:endParaRPr lang="en-US" sz="800" dirty="0">
              <a:latin typeface="Montserrat"/>
            </a:endParaRPr>
          </a:p>
          <a:p>
            <a:pPr lvl="1" defTabSz="457200">
              <a:lnSpc>
                <a:spcPct val="90000"/>
              </a:lnSpc>
              <a:spcBef>
                <a:spcPts val="1000"/>
              </a:spcBef>
              <a:buClr>
                <a:srgbClr val="5FCBEF"/>
              </a:buClr>
              <a:buSzPct val="80000"/>
              <a:defRPr/>
            </a:pPr>
            <a:r>
              <a:rPr lang="en-US" sz="2000" dirty="0">
                <a:latin typeface="Montserrat"/>
              </a:rPr>
              <a:t>Customers can upload documents and </a:t>
            </a:r>
            <a:r>
              <a:rPr lang="en-US" sz="2000" dirty="0">
                <a:latin typeface="Montserrat"/>
                <a:hlinkClick r:id="" action="ppaction://noaction"/>
              </a:rPr>
              <a:t>forms </a:t>
            </a:r>
            <a:r>
              <a:rPr lang="en-US" sz="2000" dirty="0">
                <a:latin typeface="Montserrat"/>
              </a:rPr>
              <a:t>to show proof of meeting the Work Requirement or of being exempt through Manage My Case</a:t>
            </a:r>
          </a:p>
        </p:txBody>
      </p:sp>
      <p:sp>
        <p:nvSpPr>
          <p:cNvPr id="3" name="Content Placeholder 3">
            <a:extLst>
              <a:ext uri="{FF2B5EF4-FFF2-40B4-BE49-F238E27FC236}">
                <a16:creationId xmlns:a16="http://schemas.microsoft.com/office/drawing/2014/main" id="{FE25F73F-11C3-9DB6-BEEC-40F606D80788}"/>
              </a:ext>
            </a:extLst>
          </p:cNvPr>
          <p:cNvSpPr txBox="1">
            <a:spLocks/>
          </p:cNvSpPr>
          <p:nvPr/>
        </p:nvSpPr>
        <p:spPr>
          <a:xfrm>
            <a:off x="398350" y="5660943"/>
            <a:ext cx="11395298" cy="10848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i="1" dirty="0">
                <a:latin typeface="Montserrat"/>
              </a:rPr>
              <a:t>A service provider may support an individual with completing this process.</a:t>
            </a:r>
          </a:p>
          <a:p>
            <a:pPr marL="0" indent="0" algn="ctr">
              <a:spcBef>
                <a:spcPts val="0"/>
              </a:spcBef>
              <a:buNone/>
            </a:pPr>
            <a:endParaRPr lang="en-US" sz="900" b="1" dirty="0">
              <a:latin typeface="Montserrat"/>
            </a:endParaRPr>
          </a:p>
          <a:p>
            <a:pPr marL="0" indent="0" algn="ctr">
              <a:spcBef>
                <a:spcPts val="0"/>
              </a:spcBef>
              <a:buNone/>
            </a:pPr>
            <a:r>
              <a:rPr lang="en-US" sz="2000" b="1" dirty="0">
                <a:latin typeface="Montserrat"/>
              </a:rPr>
              <a:t>For help with Manage My Case: ABE.questions@illinois.gov</a:t>
            </a:r>
          </a:p>
        </p:txBody>
      </p:sp>
    </p:spTree>
    <p:extLst>
      <p:ext uri="{BB962C8B-B14F-4D97-AF65-F5344CB8AC3E}">
        <p14:creationId xmlns:p14="http://schemas.microsoft.com/office/powerpoint/2010/main" val="52801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567092-046F-C73C-9B98-7B9F08C95646}"/>
              </a:ext>
              <a:ext uri="{C183D7F6-B498-43B3-948B-1728B52AA6E4}">
                <adec:decorative xmlns:adec="http://schemas.microsoft.com/office/drawing/2017/decorative" val="1"/>
              </a:ext>
            </a:extLst>
          </p:cNvPr>
          <p:cNvSpPr>
            <a:spLocks/>
          </p:cNvSpPr>
          <p:nvPr/>
        </p:nvSpPr>
        <p:spPr>
          <a:xfrm>
            <a:off x="0" y="-1951"/>
            <a:ext cx="5544152" cy="6858000"/>
          </a:xfrm>
          <a:prstGeom prst="rect">
            <a:avLst/>
          </a:prstGeom>
          <a:solidFill>
            <a:srgbClr val="0C6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AD8956-A8D6-8158-2B5F-A096E84C5D10}"/>
              </a:ext>
            </a:extLst>
          </p:cNvPr>
          <p:cNvSpPr/>
          <p:nvPr/>
        </p:nvSpPr>
        <p:spPr>
          <a:xfrm>
            <a:off x="-1" y="1587617"/>
            <a:ext cx="5544151" cy="4149040"/>
          </a:xfrm>
          <a:prstGeom prst="rect">
            <a:avLst/>
          </a:prstGeom>
          <a:solidFill>
            <a:schemeClr val="lt1">
              <a:alpha val="5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itle 6">
            <a:extLst>
              <a:ext uri="{FF2B5EF4-FFF2-40B4-BE49-F238E27FC236}">
                <a16:creationId xmlns:a16="http://schemas.microsoft.com/office/drawing/2014/main" id="{03CAAFBA-2A09-40F3-AE03-39042889BE0A}"/>
              </a:ext>
            </a:extLst>
          </p:cNvPr>
          <p:cNvSpPr>
            <a:spLocks noGrp="1"/>
          </p:cNvSpPr>
          <p:nvPr>
            <p:ph type="title" idx="4294967295"/>
          </p:nvPr>
        </p:nvSpPr>
        <p:spPr>
          <a:xfrm>
            <a:off x="366368" y="262054"/>
            <a:ext cx="4564475" cy="1325563"/>
          </a:xfrm>
        </p:spPr>
        <p:txBody>
          <a:bodyPr>
            <a:normAutofit/>
          </a:bodyPr>
          <a:lstStyle/>
          <a:p>
            <a:r>
              <a:rPr lang="en-US" sz="3200" b="1">
                <a:solidFill>
                  <a:schemeClr val="bg1"/>
                </a:solidFill>
                <a:latin typeface="Montserrat" panose="00000500000000000000" pitchFamily="2" charset="0"/>
              </a:rPr>
              <a:t>IL 444-5175 SNAP Work Rules Notice</a:t>
            </a:r>
          </a:p>
        </p:txBody>
      </p:sp>
      <p:sp>
        <p:nvSpPr>
          <p:cNvPr id="4" name="TextBox 3">
            <a:extLst>
              <a:ext uri="{FF2B5EF4-FFF2-40B4-BE49-F238E27FC236}">
                <a16:creationId xmlns:a16="http://schemas.microsoft.com/office/drawing/2014/main" id="{13526EF7-A6DB-48F8-E5AA-06C4341EC67B}"/>
              </a:ext>
            </a:extLst>
          </p:cNvPr>
          <p:cNvSpPr txBox="1"/>
          <p:nvPr/>
        </p:nvSpPr>
        <p:spPr>
          <a:xfrm>
            <a:off x="366368" y="1767759"/>
            <a:ext cx="4564475" cy="3662541"/>
          </a:xfrm>
          <a:prstGeom prst="rect">
            <a:avLst/>
          </a:prstGeom>
          <a:noFill/>
        </p:spPr>
        <p:txBody>
          <a:bodyPr wrap="square" rtlCol="0">
            <a:spAutoFit/>
          </a:bodyPr>
          <a:lstStyle/>
          <a:p>
            <a:r>
              <a:rPr lang="en-US" sz="2000" b="1">
                <a:latin typeface="Montserrat"/>
              </a:rPr>
              <a:t>Work registrants and/or ABAWDs should receive this notice at:</a:t>
            </a:r>
          </a:p>
          <a:p>
            <a:endParaRPr lang="en-US" sz="1600" b="1">
              <a:latin typeface="Montserrat"/>
            </a:endParaRPr>
          </a:p>
          <a:p>
            <a:pPr marL="346075" indent="-346075">
              <a:buFont typeface="Courier New" panose="02070309020205020404" pitchFamily="49" charset="0"/>
              <a:buChar char="o"/>
            </a:pPr>
            <a:r>
              <a:rPr lang="en-US" sz="2000">
                <a:latin typeface="Montserrat"/>
              </a:rPr>
              <a:t>Initial certification</a:t>
            </a:r>
          </a:p>
          <a:p>
            <a:pPr marL="346075" indent="-346075">
              <a:buFont typeface="Courier New" panose="02070309020205020404" pitchFamily="49" charset="0"/>
              <a:buChar char="o"/>
            </a:pPr>
            <a:r>
              <a:rPr lang="en-US" sz="2000">
                <a:latin typeface="Montserrat"/>
              </a:rPr>
              <a:t>Renewal</a:t>
            </a:r>
          </a:p>
          <a:p>
            <a:pPr marL="346075" indent="-346075">
              <a:buFont typeface="Courier New" panose="02070309020205020404" pitchFamily="49" charset="0"/>
              <a:buChar char="o"/>
            </a:pPr>
            <a:r>
              <a:rPr lang="en-US" sz="2000">
                <a:latin typeface="Montserrat"/>
              </a:rPr>
              <a:t>When previously exempt household member or new household member becomes subject to the work rules.</a:t>
            </a:r>
          </a:p>
          <a:p>
            <a:pPr marL="346075" indent="-346075">
              <a:buFont typeface="Courier New" panose="02070309020205020404" pitchFamily="49" charset="0"/>
              <a:buChar char="o"/>
            </a:pPr>
            <a:endParaRPr lang="en-US" sz="1600" b="1">
              <a:solidFill>
                <a:schemeClr val="bg1"/>
              </a:solidFill>
              <a:latin typeface="Montserrat"/>
            </a:endParaRPr>
          </a:p>
          <a:p>
            <a:endParaRPr lang="en-US" sz="1600">
              <a:latin typeface="Montserrat"/>
            </a:endParaRPr>
          </a:p>
        </p:txBody>
      </p:sp>
      <p:pic>
        <p:nvPicPr>
          <p:cNvPr id="6" name="Picture 5" descr="IDHS logo">
            <a:extLst>
              <a:ext uri="{FF2B5EF4-FFF2-40B4-BE49-F238E27FC236}">
                <a16:creationId xmlns:a16="http://schemas.microsoft.com/office/drawing/2014/main" id="{B03D367A-BCA1-3F55-1621-D39DC4A9D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02" y="6066759"/>
            <a:ext cx="1963218" cy="593889"/>
          </a:xfrm>
          <a:prstGeom prst="rect">
            <a:avLst/>
          </a:prstGeom>
        </p:spPr>
      </p:pic>
      <p:pic>
        <p:nvPicPr>
          <p:cNvPr id="5" name="Picture 4" descr="Picture of form IL 444-5175 SNAP Work Rules Notice">
            <a:extLst>
              <a:ext uri="{FF2B5EF4-FFF2-40B4-BE49-F238E27FC236}">
                <a16:creationId xmlns:a16="http://schemas.microsoft.com/office/drawing/2014/main" id="{275D50B4-32FB-2F1D-803F-BED0C9E8667C}"/>
              </a:ext>
            </a:extLst>
          </p:cNvPr>
          <p:cNvPicPr>
            <a:picLocks noChangeAspect="1"/>
          </p:cNvPicPr>
          <p:nvPr/>
        </p:nvPicPr>
        <p:blipFill>
          <a:blip r:embed="rId4"/>
          <a:srcRect t="1637" b="3117"/>
          <a:stretch/>
        </p:blipFill>
        <p:spPr>
          <a:xfrm>
            <a:off x="5693620" y="86631"/>
            <a:ext cx="6498380" cy="6684735"/>
          </a:xfrm>
          <a:prstGeom prst="rect">
            <a:avLst/>
          </a:prstGeom>
        </p:spPr>
      </p:pic>
    </p:spTree>
    <p:extLst>
      <p:ext uri="{BB962C8B-B14F-4D97-AF65-F5344CB8AC3E}">
        <p14:creationId xmlns:p14="http://schemas.microsoft.com/office/powerpoint/2010/main" val="3648273777"/>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9D3FE-B294-3521-A9F9-58FBE27A0CB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C58457-940E-CFF6-28DA-BF70755572D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
            <a:ext cx="5297214" cy="6858000"/>
          </a:xfrm>
          <a:prstGeom prst="rect">
            <a:avLst/>
          </a:prstGeom>
          <a:solidFill>
            <a:srgbClr val="0C6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A68519CF-0937-36ED-25E0-ADEC33D7592A}"/>
              </a:ext>
            </a:extLst>
          </p:cNvPr>
          <p:cNvSpPr txBox="1">
            <a:spLocks noGrp="1"/>
          </p:cNvSpPr>
          <p:nvPr>
            <p:ph type="title" idx="4294967295"/>
          </p:nvPr>
        </p:nvSpPr>
        <p:spPr>
          <a:xfrm>
            <a:off x="366369" y="348627"/>
            <a:ext cx="4564476" cy="6509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3200" b="1" i="0" u="none" strike="noStrike" kern="1200" cap="none" spc="0" normalizeH="0" baseline="0" noProof="0">
                <a:ln>
                  <a:noFill/>
                </a:ln>
                <a:solidFill>
                  <a:schemeClr val="bg1"/>
                </a:solidFill>
                <a:effectLst/>
                <a:uLnTx/>
                <a:uFillTx/>
                <a:latin typeface="Montserrat"/>
              </a:rPr>
              <a:t>IL 444-2341 SNAP Work Rules</a:t>
            </a:r>
            <a:r>
              <a:rPr lang="en-US" sz="3200" b="1">
                <a:solidFill>
                  <a:schemeClr val="bg1"/>
                </a:solidFill>
                <a:latin typeface="Montserrat"/>
              </a:rPr>
              <a:t> - </a:t>
            </a:r>
            <a:br>
              <a:rPr lang="en-US" sz="3200" b="1" i="0" u="none" strike="noStrike" kern="1200" cap="none" spc="0" normalizeH="0" baseline="0" noProof="0">
                <a:ln>
                  <a:noFill/>
                </a:ln>
                <a:effectLst/>
                <a:uLnTx/>
                <a:uFillTx/>
                <a:latin typeface="Montserrat"/>
              </a:rPr>
            </a:br>
            <a:r>
              <a:rPr kumimoji="0" lang="en-US" sz="3200" i="0" u="none" strike="noStrike" kern="1200" cap="none" spc="0" normalizeH="0" baseline="0" noProof="0">
                <a:ln>
                  <a:noFill/>
                </a:ln>
                <a:solidFill>
                  <a:schemeClr val="bg1"/>
                </a:solidFill>
                <a:effectLst/>
                <a:uLnTx/>
                <a:uFillTx/>
                <a:latin typeface="Montserrat"/>
              </a:rPr>
              <a:t>Request for Exemption</a:t>
            </a:r>
            <a:br>
              <a:rPr lang="en-US" sz="3200" b="1" i="0" u="none" strike="noStrike" kern="1200" cap="none" spc="0" normalizeH="0" baseline="0" noProof="0">
                <a:ln>
                  <a:noFill/>
                </a:ln>
                <a:effectLst/>
                <a:uLnTx/>
                <a:uFillTx/>
                <a:latin typeface="Montserrat"/>
              </a:rPr>
            </a:br>
            <a:endParaRPr lang="en-US" sz="3200" b="1" i="0" u="none" strike="noStrike" kern="1200" cap="none" spc="0" normalizeH="0" baseline="0" noProof="0">
              <a:ln>
                <a:noFill/>
              </a:ln>
              <a:solidFill>
                <a:schemeClr val="bg1"/>
              </a:solidFill>
              <a:effectLst/>
              <a:uLnTx/>
              <a:uFillTx/>
              <a:latin typeface="Montserrat"/>
            </a:endParaRPr>
          </a:p>
        </p:txBody>
      </p:sp>
      <p:pic>
        <p:nvPicPr>
          <p:cNvPr id="6" name="Picture 5" descr="IDHS logo">
            <a:extLst>
              <a:ext uri="{FF2B5EF4-FFF2-40B4-BE49-F238E27FC236}">
                <a16:creationId xmlns:a16="http://schemas.microsoft.com/office/drawing/2014/main" id="{B0E52B8A-2528-7566-EC2D-D98600119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02" y="6066759"/>
            <a:ext cx="1963218" cy="593889"/>
          </a:xfrm>
          <a:prstGeom prst="rect">
            <a:avLst/>
          </a:prstGeom>
        </p:spPr>
      </p:pic>
      <p:pic>
        <p:nvPicPr>
          <p:cNvPr id="7" name="Picture 6" descr="Picture of form IL 444-2341 SNAP Work Rules:&#10;Request for Exemption">
            <a:extLst>
              <a:ext uri="{FF2B5EF4-FFF2-40B4-BE49-F238E27FC236}">
                <a16:creationId xmlns:a16="http://schemas.microsoft.com/office/drawing/2014/main" id="{36B20279-477B-F843-3471-C807A7BED27F}"/>
              </a:ext>
            </a:extLst>
          </p:cNvPr>
          <p:cNvPicPr>
            <a:picLocks noChangeAspect="1"/>
          </p:cNvPicPr>
          <p:nvPr/>
        </p:nvPicPr>
        <p:blipFill>
          <a:blip r:embed="rId3"/>
          <a:stretch>
            <a:fillRect/>
          </a:stretch>
        </p:blipFill>
        <p:spPr>
          <a:xfrm>
            <a:off x="5976598" y="0"/>
            <a:ext cx="5761627" cy="6858000"/>
          </a:xfrm>
          <a:prstGeom prst="rect">
            <a:avLst/>
          </a:prstGeom>
        </p:spPr>
      </p:pic>
    </p:spTree>
    <p:extLst>
      <p:ext uri="{BB962C8B-B14F-4D97-AF65-F5344CB8AC3E}">
        <p14:creationId xmlns:p14="http://schemas.microsoft.com/office/powerpoint/2010/main" val="230179581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F08A-186C-3C65-8429-F1F9196160D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28FC1E-C7BE-68AA-7824-C3B27562A5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
            <a:ext cx="5297214" cy="6858000"/>
          </a:xfrm>
          <a:prstGeom prst="rect">
            <a:avLst/>
          </a:prstGeom>
          <a:solidFill>
            <a:srgbClr val="0C6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8239735F-1245-4F97-2A11-919A66AF6022}"/>
              </a:ext>
            </a:extLst>
          </p:cNvPr>
          <p:cNvSpPr txBox="1">
            <a:spLocks noGrp="1"/>
          </p:cNvSpPr>
          <p:nvPr>
            <p:ph type="title" idx="4294967295"/>
          </p:nvPr>
        </p:nvSpPr>
        <p:spPr>
          <a:xfrm>
            <a:off x="366369" y="348627"/>
            <a:ext cx="4573184" cy="6509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Montserrat"/>
              </a:rPr>
              <a:t>IL444-2340 SNAP Work Requirement Request –</a:t>
            </a:r>
            <a:r>
              <a:rPr kumimoji="0" lang="en-US" sz="3200" b="0" i="0" u="none" strike="noStrike" kern="1200" cap="none" spc="0" normalizeH="0" baseline="0" noProof="0" dirty="0">
                <a:ln>
                  <a:noFill/>
                </a:ln>
                <a:solidFill>
                  <a:schemeClr val="bg1"/>
                </a:solidFill>
                <a:effectLst/>
                <a:uLnTx/>
                <a:uFillTx/>
                <a:latin typeface="Montserrat"/>
              </a:rPr>
              <a:t> Unable to Work Determination Form</a:t>
            </a:r>
            <a:br>
              <a:rPr lang="en-US" b="1" i="0" u="none" strike="noStrike" kern="1200" cap="none" spc="0" normalizeH="0" baseline="0" noProof="0" dirty="0">
                <a:ln>
                  <a:noFill/>
                </a:ln>
                <a:effectLst/>
                <a:uLnTx/>
                <a:uFillTx/>
                <a:latin typeface="Montserrat"/>
              </a:rPr>
            </a:br>
            <a:endParaRPr lang="en-US" b="1" i="0" u="none" strike="noStrike" kern="1200" cap="none" spc="0" normalizeH="0" baseline="0" noProof="0" dirty="0">
              <a:ln>
                <a:noFill/>
              </a:ln>
              <a:solidFill>
                <a:schemeClr val="bg1"/>
              </a:solidFill>
              <a:effectLst/>
              <a:uLnTx/>
              <a:uFillTx/>
              <a:latin typeface="Montserrat"/>
            </a:endParaRPr>
          </a:p>
        </p:txBody>
      </p:sp>
      <p:pic>
        <p:nvPicPr>
          <p:cNvPr id="6" name="Picture 5" descr="IDHS logo">
            <a:extLst>
              <a:ext uri="{FF2B5EF4-FFF2-40B4-BE49-F238E27FC236}">
                <a16:creationId xmlns:a16="http://schemas.microsoft.com/office/drawing/2014/main" id="{2B90E9BE-C773-7850-E98B-39D72010C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02" y="6066759"/>
            <a:ext cx="1963218" cy="593889"/>
          </a:xfrm>
          <a:prstGeom prst="rect">
            <a:avLst/>
          </a:prstGeom>
        </p:spPr>
      </p:pic>
      <p:pic>
        <p:nvPicPr>
          <p:cNvPr id="4" name="Picture 3" descr="Picture of form IL444-2340 SNAP Work Requirement Request – Unable to Work Determination Form">
            <a:extLst>
              <a:ext uri="{FF2B5EF4-FFF2-40B4-BE49-F238E27FC236}">
                <a16:creationId xmlns:a16="http://schemas.microsoft.com/office/drawing/2014/main" id="{B5EA8492-EF5B-A7BC-134E-85C8B361EAAE}"/>
              </a:ext>
            </a:extLst>
          </p:cNvPr>
          <p:cNvPicPr>
            <a:picLocks noChangeAspect="1"/>
          </p:cNvPicPr>
          <p:nvPr/>
        </p:nvPicPr>
        <p:blipFill>
          <a:blip r:embed="rId3"/>
          <a:stretch>
            <a:fillRect/>
          </a:stretch>
        </p:blipFill>
        <p:spPr>
          <a:xfrm>
            <a:off x="6096000" y="-1"/>
            <a:ext cx="5806943" cy="6820491"/>
          </a:xfrm>
          <a:prstGeom prst="rect">
            <a:avLst/>
          </a:prstGeom>
        </p:spPr>
      </p:pic>
    </p:spTree>
    <p:extLst>
      <p:ext uri="{BB962C8B-B14F-4D97-AF65-F5344CB8AC3E}">
        <p14:creationId xmlns:p14="http://schemas.microsoft.com/office/powerpoint/2010/main" val="346880466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E184E-EEFF-320A-9544-68757025C36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F369BDD-F7A8-0FDA-1058-D07B4D6570B7}"/>
              </a:ext>
              <a:ext uri="{C183D7F6-B498-43B3-948B-1728B52AA6E4}">
                <adec:decorative xmlns:adec="http://schemas.microsoft.com/office/drawing/2017/decorative" val="1"/>
              </a:ext>
            </a:extLst>
          </p:cNvPr>
          <p:cNvSpPr>
            <a:spLocks/>
          </p:cNvSpPr>
          <p:nvPr/>
        </p:nvSpPr>
        <p:spPr>
          <a:xfrm>
            <a:off x="0" y="-1"/>
            <a:ext cx="4658120" cy="6858000"/>
          </a:xfrm>
          <a:prstGeom prst="rect">
            <a:avLst/>
          </a:prstGeom>
          <a:solidFill>
            <a:srgbClr val="0C68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5">
            <a:extLst>
              <a:ext uri="{FF2B5EF4-FFF2-40B4-BE49-F238E27FC236}">
                <a16:creationId xmlns:a16="http://schemas.microsoft.com/office/drawing/2014/main" id="{729D8B46-856A-6B47-B5AF-A8192A00E0B2}"/>
              </a:ext>
            </a:extLst>
          </p:cNvPr>
          <p:cNvSpPr txBox="1">
            <a:spLocks noGrp="1"/>
          </p:cNvSpPr>
          <p:nvPr>
            <p:ph type="title" idx="4294967295"/>
          </p:nvPr>
        </p:nvSpPr>
        <p:spPr>
          <a:xfrm>
            <a:off x="198202" y="1863662"/>
            <a:ext cx="4573184" cy="35176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Montserrat"/>
              </a:rPr>
              <a:t>IL444-2340 SNAP Work Requirement Request –</a:t>
            </a:r>
            <a:r>
              <a:rPr kumimoji="0" lang="en-US" sz="3200" b="0" i="0" u="none" strike="noStrike" kern="1200" cap="none" spc="0" normalizeH="0" baseline="0" noProof="0" dirty="0">
                <a:ln>
                  <a:noFill/>
                </a:ln>
                <a:solidFill>
                  <a:schemeClr val="bg1"/>
                </a:solidFill>
                <a:effectLst/>
                <a:uLnTx/>
                <a:uFillTx/>
                <a:latin typeface="Montserrat"/>
              </a:rPr>
              <a:t> Unable to Work Determination Form</a:t>
            </a:r>
            <a:br>
              <a:rPr lang="en-US" b="1" i="0" u="none" strike="noStrike" kern="1200" cap="none" spc="0" normalizeH="0" baseline="0" noProof="0" dirty="0">
                <a:ln>
                  <a:noFill/>
                </a:ln>
                <a:effectLst/>
                <a:uLnTx/>
                <a:uFillTx/>
                <a:latin typeface="Montserrat"/>
              </a:rPr>
            </a:br>
            <a:endParaRPr lang="en-US" b="1" i="0" u="none" strike="noStrike" kern="1200" cap="none" spc="0" normalizeH="0" baseline="0" noProof="0" dirty="0">
              <a:ln>
                <a:noFill/>
              </a:ln>
              <a:solidFill>
                <a:schemeClr val="bg1"/>
              </a:solidFill>
              <a:effectLst/>
              <a:uLnTx/>
              <a:uFillTx/>
              <a:latin typeface="Montserrat"/>
            </a:endParaRPr>
          </a:p>
        </p:txBody>
      </p:sp>
      <p:pic>
        <p:nvPicPr>
          <p:cNvPr id="6" name="Picture 5" descr="IDHS logo">
            <a:extLst>
              <a:ext uri="{FF2B5EF4-FFF2-40B4-BE49-F238E27FC236}">
                <a16:creationId xmlns:a16="http://schemas.microsoft.com/office/drawing/2014/main" id="{2C90C6A9-2AAE-3625-0FEF-E6B3BB862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02" y="6066759"/>
            <a:ext cx="1963218" cy="593889"/>
          </a:xfrm>
          <a:prstGeom prst="rect">
            <a:avLst/>
          </a:prstGeom>
        </p:spPr>
      </p:pic>
      <p:pic>
        <p:nvPicPr>
          <p:cNvPr id="5" name="Picture 4" descr="Picture of form IL444-2340 SNAP Work Requirement Request – Unable to Work Determination Form">
            <a:extLst>
              <a:ext uri="{FF2B5EF4-FFF2-40B4-BE49-F238E27FC236}">
                <a16:creationId xmlns:a16="http://schemas.microsoft.com/office/drawing/2014/main" id="{14586C84-2C14-F7FB-1D69-3CAC72AEA562}"/>
              </a:ext>
            </a:extLst>
          </p:cNvPr>
          <p:cNvPicPr>
            <a:picLocks noChangeAspect="1"/>
          </p:cNvPicPr>
          <p:nvPr/>
        </p:nvPicPr>
        <p:blipFill>
          <a:blip r:embed="rId3"/>
          <a:stretch>
            <a:fillRect/>
          </a:stretch>
        </p:blipFill>
        <p:spPr>
          <a:xfrm>
            <a:off x="4658120" y="490765"/>
            <a:ext cx="7462162" cy="5872938"/>
          </a:xfrm>
          <a:prstGeom prst="rect">
            <a:avLst/>
          </a:prstGeom>
        </p:spPr>
      </p:pic>
    </p:spTree>
    <p:extLst>
      <p:ext uri="{BB962C8B-B14F-4D97-AF65-F5344CB8AC3E}">
        <p14:creationId xmlns:p14="http://schemas.microsoft.com/office/powerpoint/2010/main" val="489929570"/>
      </p:ext>
    </p:extLst>
  </p:cSld>
  <p:clrMapOvr>
    <a:masterClrMapping/>
  </p:clrMapOvr>
  <p:transition spd="slow">
    <p:cover/>
  </p:transition>
</p:sld>
</file>

<file path=ppt/theme/theme1.xml><?xml version="1.0" encoding="utf-8"?>
<a:theme xmlns:a="http://schemas.openxmlformats.org/drawingml/2006/main" name="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52569ECEA4A742A2C5974F57977DA4" ma:contentTypeVersion="5" ma:contentTypeDescription="Create a new document." ma:contentTypeScope="" ma:versionID="79c9f2753a94edf9e8c03015e3e7977f">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81DBAF-586A-4C91-9F7D-F054BCB34505}">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736edca-69d3-44df-a054-8e0dccb95f62"/>
    <ds:schemaRef ds:uri="http://www.w3.org/XML/1998/namespace"/>
    <ds:schemaRef ds:uri="http://purl.org/dc/dcmitype/"/>
  </ds:schemaRefs>
</ds:datastoreItem>
</file>

<file path=customXml/itemProps2.xml><?xml version="1.0" encoding="utf-8"?>
<ds:datastoreItem xmlns:ds="http://schemas.openxmlformats.org/officeDocument/2006/customXml" ds:itemID="{79355104-657C-453E-90BD-D7147B038CE5}">
  <ds:schemaRefs>
    <ds:schemaRef ds:uri="http://schemas.microsoft.com/sharepoint/v3/contenttype/forms"/>
  </ds:schemaRefs>
</ds:datastoreItem>
</file>

<file path=customXml/itemProps3.xml><?xml version="1.0" encoding="utf-8"?>
<ds:datastoreItem xmlns:ds="http://schemas.openxmlformats.org/officeDocument/2006/customXml" ds:itemID="{9204DE18-51A3-428B-8B0D-B300407C9CAA}"/>
</file>

<file path=docProps/app.xml><?xml version="1.0" encoding="utf-8"?>
<Properties xmlns="http://schemas.openxmlformats.org/officeDocument/2006/extended-properties" xmlns:vt="http://schemas.openxmlformats.org/officeDocument/2006/docPropsVTypes">
  <TotalTime>727</TotalTime>
  <Words>1575</Words>
  <Application>Microsoft Macintosh PowerPoint</Application>
  <PresentationFormat>Widescreen</PresentationFormat>
  <Paragraphs>137</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Aptos</vt:lpstr>
      <vt:lpstr>Aptos Display</vt:lpstr>
      <vt:lpstr>Arial</vt:lpstr>
      <vt:lpstr>Calibri</vt:lpstr>
      <vt:lpstr>Courier New</vt:lpstr>
      <vt:lpstr>Montserrat</vt:lpstr>
      <vt:lpstr>Montserrat Medium</vt:lpstr>
      <vt:lpstr>Montserrat SemiBold</vt:lpstr>
      <vt:lpstr>Wingdings</vt:lpstr>
      <vt:lpstr>WordVisi_MSFontService</vt:lpstr>
      <vt:lpstr>Office Theme</vt:lpstr>
      <vt:lpstr>1_Office Theme</vt:lpstr>
      <vt:lpstr>SNAP Work Requirement in Illinois  June 18, 2026</vt:lpstr>
      <vt:lpstr>Background on SNAP Work Requirement</vt:lpstr>
      <vt:lpstr>Exemptions</vt:lpstr>
      <vt:lpstr>Exemptions from SNAP Work Requirements*</vt:lpstr>
      <vt:lpstr>ABAWD Work Requirement:  Exemption Request Process</vt:lpstr>
      <vt:lpstr>IL 444-5175 SNAP Work Rules Notice</vt:lpstr>
      <vt:lpstr>IL 444-2341 SNAP Work Rules -  Request for Exemption </vt:lpstr>
      <vt:lpstr>IL444-2340 SNAP Work Requirement Request – Unable to Work Determination Form </vt:lpstr>
      <vt:lpstr>IL444-2340 SNAP Work Requirement Request – Unable to Work Determination Form </vt:lpstr>
      <vt:lpstr>Meeting the Work Requirement</vt:lpstr>
      <vt:lpstr>To meet the work requirement an individual must spend 20 hours per week (i.e., 80 hours per month):</vt:lpstr>
      <vt:lpstr>PowerPoint Presentation</vt:lpstr>
      <vt:lpstr>JTEDVerification Options</vt:lpstr>
      <vt:lpstr>JTED Participation and Verification</vt:lpstr>
      <vt:lpstr>JTED Participation and Verification</vt:lpstr>
      <vt:lpstr>JTED Participation and Verification</vt:lpstr>
      <vt:lpstr>PowerPoint Presentation</vt:lpstr>
      <vt:lpstr>PowerPoint Presentation</vt:lpstr>
      <vt:lpstr>Expanding Volunteer Opportunities for SNAP Recipients</vt:lpstr>
      <vt:lpstr>Additional Opportunity to Support ABAWDs: SNAP E&amp;T Expansion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Erasmo Gomes</dc:creator>
  <cp:lastModifiedBy>Susan OCallaghan</cp:lastModifiedBy>
  <cp:revision>30</cp:revision>
  <dcterms:created xsi:type="dcterms:W3CDTF">2022-09-23T20:26:18Z</dcterms:created>
  <dcterms:modified xsi:type="dcterms:W3CDTF">2026-06-18T15:32:02Z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0x010100CE52569ECEA4A742A2C5974F57977DA4</vt:lpwstr>
  </property>
  <property fmtid="{D5CDD505-2E9C-101B-9397-08002B2CF9AE}" pid="3" name="MediaServiceImageTags">
    <vt:lpwstr/>
  </property>
</Properties>
</file>