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385" r:id="rId8"/>
    <p:sldId id="386" r:id="rId9"/>
    <p:sldId id="387" r:id="rId10"/>
    <p:sldId id="388" r:id="rId11"/>
    <p:sldId id="389" r:id="rId12"/>
    <p:sldId id="390" r:id="rId13"/>
    <p:sldId id="395" r:id="rId14"/>
    <p:sldId id="396" r:id="rId15"/>
    <p:sldId id="398" r:id="rId16"/>
    <p:sldId id="397" r:id="rId17"/>
    <p:sldId id="391" r:id="rId18"/>
    <p:sldId id="392" r:id="rId19"/>
    <p:sldId id="3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D"/>
    <a:srgbClr val="00B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DF725-69DB-4D05-BBEB-824972104EAB}" v="3" dt="2026-04-09T13:46:00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33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ruce" userId="4544dfa3-0d25-4cd6-8908-2671fecbfbef" providerId="ADAL" clId="{5EE0504C-638C-436A-A433-BA8C4C77FF2B}"/>
    <pc:docChg chg="custSel modSld sldOrd">
      <pc:chgData name="Matthew Bruce" userId="4544dfa3-0d25-4cd6-8908-2671fecbfbef" providerId="ADAL" clId="{5EE0504C-638C-436A-A433-BA8C4C77FF2B}" dt="2026-04-09T13:47:05.235" v="63" actId="1076"/>
      <pc:docMkLst>
        <pc:docMk/>
      </pc:docMkLst>
      <pc:sldChg chg="modSp mod">
        <pc:chgData name="Matthew Bruce" userId="4544dfa3-0d25-4cd6-8908-2671fecbfbef" providerId="ADAL" clId="{5EE0504C-638C-436A-A433-BA8C4C77FF2B}" dt="2026-04-09T13:43:28.953" v="23" actId="20577"/>
        <pc:sldMkLst>
          <pc:docMk/>
          <pc:sldMk cId="2485663115" sldId="256"/>
        </pc:sldMkLst>
        <pc:spChg chg="mod">
          <ac:chgData name="Matthew Bruce" userId="4544dfa3-0d25-4cd6-8908-2671fecbfbef" providerId="ADAL" clId="{5EE0504C-638C-436A-A433-BA8C4C77FF2B}" dt="2026-04-09T13:43:28.953" v="23" actId="20577"/>
          <ac:spMkLst>
            <pc:docMk/>
            <pc:sldMk cId="2485663115" sldId="256"/>
            <ac:spMk id="2" creationId="{6E5472F5-8039-4E19-E90D-6C72D3BE4B1C}"/>
          </ac:spMkLst>
        </pc:spChg>
      </pc:sldChg>
      <pc:sldChg chg="modSp mod">
        <pc:chgData name="Matthew Bruce" userId="4544dfa3-0d25-4cd6-8908-2671fecbfbef" providerId="ADAL" clId="{5EE0504C-638C-436A-A433-BA8C4C77FF2B}" dt="2026-04-09T13:47:05.235" v="63" actId="1076"/>
        <pc:sldMkLst>
          <pc:docMk/>
          <pc:sldMk cId="2154750820" sldId="257"/>
        </pc:sldMkLst>
        <pc:spChg chg="mod">
          <ac:chgData name="Matthew Bruce" userId="4544dfa3-0d25-4cd6-8908-2671fecbfbef" providerId="ADAL" clId="{5EE0504C-638C-436A-A433-BA8C4C77FF2B}" dt="2026-04-09T13:43:41.707" v="24" actId="6549"/>
          <ac:spMkLst>
            <pc:docMk/>
            <pc:sldMk cId="2154750820" sldId="257"/>
            <ac:spMk id="6" creationId="{3C4DEEC9-5AF7-087F-90B4-22DCF6D4B8E3}"/>
          </ac:spMkLst>
        </pc:spChg>
        <pc:spChg chg="mod">
          <ac:chgData name="Matthew Bruce" userId="4544dfa3-0d25-4cd6-8908-2671fecbfbef" providerId="ADAL" clId="{5EE0504C-638C-436A-A433-BA8C4C77FF2B}" dt="2026-04-09T13:47:05.235" v="63" actId="1076"/>
          <ac:spMkLst>
            <pc:docMk/>
            <pc:sldMk cId="2154750820" sldId="257"/>
            <ac:spMk id="7" creationId="{C3400C20-7083-3EC2-A75F-466EE134E1AB}"/>
          </ac:spMkLst>
        </pc:spChg>
      </pc:sldChg>
      <pc:sldChg chg="modSp">
        <pc:chgData name="Matthew Bruce" userId="4544dfa3-0d25-4cd6-8908-2671fecbfbef" providerId="ADAL" clId="{5EE0504C-638C-436A-A433-BA8C4C77FF2B}" dt="2026-04-09T13:45:12.670" v="26"/>
        <pc:sldMkLst>
          <pc:docMk/>
          <pc:sldMk cId="198078270" sldId="389"/>
        </pc:sldMkLst>
        <pc:spChg chg="mod">
          <ac:chgData name="Matthew Bruce" userId="4544dfa3-0d25-4cd6-8908-2671fecbfbef" providerId="ADAL" clId="{5EE0504C-638C-436A-A433-BA8C4C77FF2B}" dt="2026-04-09T13:45:12.670" v="26"/>
          <ac:spMkLst>
            <pc:docMk/>
            <pc:sldMk cId="198078270" sldId="389"/>
            <ac:spMk id="6" creationId="{E6CA2EE4-BA41-C4D9-4C7D-8CB031B90E0C}"/>
          </ac:spMkLst>
        </pc:spChg>
      </pc:sldChg>
      <pc:sldChg chg="addSp delSp modSp mod">
        <pc:chgData name="Matthew Bruce" userId="4544dfa3-0d25-4cd6-8908-2671fecbfbef" providerId="ADAL" clId="{5EE0504C-638C-436A-A433-BA8C4C77FF2B}" dt="2026-04-09T13:45:34.336" v="28"/>
        <pc:sldMkLst>
          <pc:docMk/>
          <pc:sldMk cId="3756161235" sldId="395"/>
        </pc:sldMkLst>
        <pc:spChg chg="add mod">
          <ac:chgData name="Matthew Bruce" userId="4544dfa3-0d25-4cd6-8908-2671fecbfbef" providerId="ADAL" clId="{5EE0504C-638C-436A-A433-BA8C4C77FF2B}" dt="2026-04-09T13:45:34.336" v="28"/>
          <ac:spMkLst>
            <pc:docMk/>
            <pc:sldMk cId="3756161235" sldId="395"/>
            <ac:spMk id="2" creationId="{594B12C1-E019-3C10-0FE2-C8E3CB544855}"/>
          </ac:spMkLst>
        </pc:spChg>
        <pc:spChg chg="del">
          <ac:chgData name="Matthew Bruce" userId="4544dfa3-0d25-4cd6-8908-2671fecbfbef" providerId="ADAL" clId="{5EE0504C-638C-436A-A433-BA8C4C77FF2B}" dt="2026-04-09T13:45:32.895" v="27" actId="478"/>
          <ac:spMkLst>
            <pc:docMk/>
            <pc:sldMk cId="3756161235" sldId="395"/>
            <ac:spMk id="6" creationId="{2F498857-7883-8791-1C10-D05306D43F68}"/>
          </ac:spMkLst>
        </pc:spChg>
      </pc:sldChg>
      <pc:sldChg chg="addSp delSp modSp mod ord">
        <pc:chgData name="Matthew Bruce" userId="4544dfa3-0d25-4cd6-8908-2671fecbfbef" providerId="ADAL" clId="{5EE0504C-638C-436A-A433-BA8C4C77FF2B}" dt="2026-04-09T13:46:04.856" v="32"/>
        <pc:sldMkLst>
          <pc:docMk/>
          <pc:sldMk cId="2985546296" sldId="398"/>
        </pc:sldMkLst>
        <pc:spChg chg="add mod">
          <ac:chgData name="Matthew Bruce" userId="4544dfa3-0d25-4cd6-8908-2671fecbfbef" providerId="ADAL" clId="{5EE0504C-638C-436A-A433-BA8C4C77FF2B}" dt="2026-04-09T13:46:00.255" v="30"/>
          <ac:spMkLst>
            <pc:docMk/>
            <pc:sldMk cId="2985546296" sldId="398"/>
            <ac:spMk id="2" creationId="{7D5A5D7F-086D-E992-D5A5-E9FD4A1D1C16}"/>
          </ac:spMkLst>
        </pc:spChg>
        <pc:spChg chg="del">
          <ac:chgData name="Matthew Bruce" userId="4544dfa3-0d25-4cd6-8908-2671fecbfbef" providerId="ADAL" clId="{5EE0504C-638C-436A-A433-BA8C4C77FF2B}" dt="2026-04-09T13:45:59.417" v="29" actId="478"/>
          <ac:spMkLst>
            <pc:docMk/>
            <pc:sldMk cId="2985546296" sldId="398"/>
            <ac:spMk id="6" creationId="{A97E0A38-D15A-B423-6BD7-6BBC393026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62AAD-CEB7-466A-B845-852D28ACAB7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108E2-C2AB-4E63-8ABF-F1AB0226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jobreadyil.co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content available in Spanish and Chinese language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Subtitles available in many languages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features we are not highlighting at the moment - e.g., assessments and suggestions for courses 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08E2-C2AB-4E63-8ABF-F1AB02262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6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43E0-134F-D824-8ADA-BC9BC2952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23FA8-BB3D-CB6A-AE36-ADCB99506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050C6-FA39-F8C4-C8E8-02770083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job readiness (e.g., business etiquette, communication, effective emails)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skill tracks (e.g., commercial driving, customer service)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(e.g., Google apps, artificial intelligence)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Certifications (e.g., project management professional)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Manufacturing tracks available upon request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5FA5E-A4E4-C329-D56C-F7FEA4ED4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08E2-C2AB-4E63-8ABF-F1AB02262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job readiness (e.g., business etiquette, communication, effective emails)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skill tracks (e.g., commercial driving, customer service)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(e.g., Google apps, artificial intelligence)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Certifications (e.g., project management professional)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Manufacturing tracks available upon request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08E2-C2AB-4E63-8ABF-F1AB02262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08E2-C2AB-4E63-8ABF-F1AB02262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already communication with many stakeholders, AND -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share info with organizations likely to encounter SNAP recipients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send flyer and social media kit to those who registered for this webinar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free to review the site; send feedback to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@jobreadyil.com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a minimal viable product. We know there are issues, please do not be shy! 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would like to review the Metrix learning platform, please email xxxx@origamiworks.org to request a temporary demo account (so we don’t use a license that could be allocated to a SNAP recipient). 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08E2-C2AB-4E63-8ABF-F1AB02262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27FC-8B45-7EAE-D12A-21A4C4C5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2906F-24D5-8484-6A5C-25BA69A39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CE896-5325-B4D2-E893-3E35A7F28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31CA1-EA5C-8C78-A4B0-DFD323831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08E2-C2AB-4E63-8ABF-F1AB02262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CCCB-DD4C-2274-CFB0-B0FAC8627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D5652-AE2C-47B1-1FD8-E9C112480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F8AD-0218-3BA1-126C-A25D8788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9FFDA-6014-8830-AECB-6B8272FF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E4F-1F39-9A1D-7A39-07FD12A1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20C7-6093-56C5-20B7-8C12DF38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ABBEF-26F5-3DC4-C6C9-1A7F6676E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9954F-484A-5B07-E64A-F44F3454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D3AAA-18C7-3638-A317-AE1E8B7B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6B88-2C9D-39FF-9C38-5260C0E7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94925-551D-EBAF-4EC0-8D17CAFC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873D5-B44B-E93A-ACAC-CA20CA1EE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CC89A-E1CE-F8EC-6FB6-220D0B6C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428A-204D-0974-D517-4A898EBF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97968-7FF5-D08A-98B7-EFE7E0E0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FC-3957-03F7-22F7-6116ECA0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949A0-64DA-0896-058D-8219A9C2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653C1-1872-7A1C-8FA6-09E4F513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E540-9F58-DEDD-A92A-3A6762B9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FE41-4C91-A0B8-B1BA-FEB5100E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5568-643A-FA53-9BF0-7CB8B098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7704-9160-5C3D-D5E2-052C9DF0D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0A311-CF59-2DAA-0C32-19C6C72B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8FA3-7F5E-2326-B1A8-91959352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755A-3FD6-A132-D150-4629E34D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3CC8-699D-8C2E-B3AD-243C0DED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FFE8-18D1-D1B8-B1F4-05570C3C2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29DC5-904B-FF14-302F-B0728D715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0E40F-8A14-2827-382F-66C85938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89025-94BB-3693-446C-B4BB11B7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72721-B4F1-E13C-8DC5-C6445A4A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3CAD-84C5-3709-AD12-42DFE76E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FCEF6-65EA-9EB3-2254-5590689A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7C592-D44B-1859-F144-A98D8B29C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93FF9-1FEA-53D6-8F8A-BEDC4FD2D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AB003-F420-D2BC-37F3-FB6B4C7D0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B8A4A-6B5E-01F7-BE9A-1DFB51C1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59A19-F1F2-983A-0764-4103E1F1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71502-0E0E-1C31-4CA7-4FDEC0BB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3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7F77-720F-6A4D-3A2E-6A21E905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3F332-3570-0365-8354-DED80CC0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A4C89-5ED6-9E17-B0E9-E1A4AFDC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77B80-E616-180D-E136-52A8CC7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0268D-86E0-B269-1666-CADDB5DE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B3996-1A16-12BA-35AA-BFEAAD22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1CFF-FFE5-CAE4-AA7C-03A0E1FD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AA0C-471B-23F7-6267-85AB0DA4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2AD7A-4894-15F6-A5E9-CB5BC52E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50425-16DF-4345-A0B0-50178B6B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66335-F333-C6F1-ACAC-FD27928B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4AF0A-E14B-B7E0-1E69-1F140DBE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1C23-68FB-09F4-EFC1-C784459C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3D57-D7EB-71BD-DF82-8A5CE7AD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011D3-CBB8-A22B-8836-6444EBD0A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AF2DD-3D5D-D045-B03A-F8BF63F33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20FB9-4618-8DF8-F20D-9AC401ED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3565E-0521-5B3F-88BB-DD6536E6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66CC4-8431-E528-260D-FE5627A5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5F1CD-B1E5-740A-8688-1E6ABCA3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F09E8-1F1D-8DFF-8F9A-B83A7DB6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1EB6-D257-6C5D-19B0-6813D64EF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0EF1F4-84F7-4402-9974-2260AA3AA65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D1E1-8FC7-0B10-661B-940DA43A3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3A20-3F1E-ABA2-D92C-06155740D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C2736-21FB-45CB-BB1F-575BB09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rtner@jobready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state.il.us/page.aspx?item=17403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72F5-8039-4E19-E90D-6C72D3BE4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563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5FAD"/>
                </a:solidFill>
              </a:rPr>
              <a:t>Introduction &amp; Overview</a:t>
            </a:r>
            <a:br>
              <a:rPr lang="en-US" b="1" dirty="0">
                <a:solidFill>
                  <a:srgbClr val="005FAD"/>
                </a:solidFill>
              </a:rPr>
            </a:br>
            <a:endParaRPr lang="en-US" sz="3600" dirty="0">
              <a:solidFill>
                <a:srgbClr val="005FA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077FF-CBE1-0BD0-DC24-56FA37A3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358235"/>
            <a:ext cx="11561379" cy="22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65469-A7AA-A078-8180-FCAC9D13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67A44-1141-3CEA-45A2-C533118E8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9D8E6-4362-0A2D-BC00-F7B23A6FE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8" y="1742855"/>
            <a:ext cx="9880663" cy="490298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B12C1-E019-3C10-0FE2-C8E3CB544855}"/>
              </a:ext>
            </a:extLst>
          </p:cNvPr>
          <p:cNvSpPr txBox="1">
            <a:spLocks/>
          </p:cNvSpPr>
          <p:nvPr/>
        </p:nvSpPr>
        <p:spPr>
          <a:xfrm>
            <a:off x="1018863" y="387927"/>
            <a:ext cx="10154273" cy="1226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Content Platform: </a:t>
            </a:r>
          </a:p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Customized</a:t>
            </a:r>
            <a:r>
              <a:rPr lang="en-US" b="1" dirty="0">
                <a:solidFill>
                  <a:srgbClr val="005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 through Thinkific</a:t>
            </a:r>
            <a:endParaRPr lang="en-US" b="1" dirty="0">
              <a:solidFill>
                <a:srgbClr val="005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6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3A667-E1D9-8EDB-D3F2-156D049C9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5311A-6290-97BC-3858-E91EAF44A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97084D-6923-10BE-1F62-758542461F19}"/>
              </a:ext>
            </a:extLst>
          </p:cNvPr>
          <p:cNvSpPr txBox="1">
            <a:spLocks/>
          </p:cNvSpPr>
          <p:nvPr/>
        </p:nvSpPr>
        <p:spPr>
          <a:xfrm>
            <a:off x="1440550" y="364111"/>
            <a:ext cx="9310899" cy="1226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Secondary Content Platform: </a:t>
            </a:r>
          </a:p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Metrix Learning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F2330D6-2655-B8FF-151F-17EC1BA894B7}"/>
              </a:ext>
            </a:extLst>
          </p:cNvPr>
          <p:cNvSpPr txBox="1">
            <a:spLocks/>
          </p:cNvSpPr>
          <p:nvPr/>
        </p:nvSpPr>
        <p:spPr>
          <a:xfrm>
            <a:off x="595424" y="2019993"/>
            <a:ext cx="10994064" cy="4625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Risk management strategy, and opportunity for multiple 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Testing with up to 3000 users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Off-the-shelf content (7000 courses)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Multiple languages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Can print user activity report and submit to IDHS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Telephone, email, and online support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Other features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4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6D2B1-241B-763B-1712-F2B34BB5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245F2-FD49-9B2C-614B-F4E72FE40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E24728-5382-3716-807A-685EE182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85" y="1742855"/>
            <a:ext cx="9575028" cy="48199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tx1">
                <a:lumMod val="65000"/>
                <a:lumOff val="3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A5D7F-086D-E992-D5A5-E9FD4A1D1C16}"/>
              </a:ext>
            </a:extLst>
          </p:cNvPr>
          <p:cNvSpPr txBox="1">
            <a:spLocks/>
          </p:cNvSpPr>
          <p:nvPr/>
        </p:nvSpPr>
        <p:spPr>
          <a:xfrm>
            <a:off x="1440550" y="364111"/>
            <a:ext cx="9310899" cy="1226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Secondary Content Platform: </a:t>
            </a:r>
          </a:p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Metrix Learning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4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1BA51-5CC6-70F8-140C-3D77FD877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42C8B-1018-C94D-5FD9-27E43734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E38321-244A-C5BE-97E0-356EE9206482}"/>
              </a:ext>
            </a:extLst>
          </p:cNvPr>
          <p:cNvSpPr txBox="1">
            <a:spLocks/>
          </p:cNvSpPr>
          <p:nvPr/>
        </p:nvSpPr>
        <p:spPr>
          <a:xfrm>
            <a:off x="1018863" y="675006"/>
            <a:ext cx="10154273" cy="951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Metrix Learning: Types of Content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0DC2379-65EE-DE74-7056-FD45AC3A3680}"/>
              </a:ext>
            </a:extLst>
          </p:cNvPr>
          <p:cNvSpPr txBox="1">
            <a:spLocks/>
          </p:cNvSpPr>
          <p:nvPr/>
        </p:nvSpPr>
        <p:spPr>
          <a:xfrm>
            <a:off x="786384" y="2019993"/>
            <a:ext cx="11086961" cy="4625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General job readiness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Specific skill tracks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Technology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Certifications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Manufacturing tracks available upon request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0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BD50B-8784-7B0B-5512-21A2F5D1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7764BC-A5E2-6524-D73A-B39C1995F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D2A59D-7D1F-E5BD-07ED-B237CDA229DC}"/>
              </a:ext>
            </a:extLst>
          </p:cNvPr>
          <p:cNvSpPr txBox="1">
            <a:spLocks/>
          </p:cNvSpPr>
          <p:nvPr/>
        </p:nvSpPr>
        <p:spPr>
          <a:xfrm>
            <a:off x="1809126" y="71811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Call to Action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8CE2144-8C11-8749-812B-BBDC43519E47}"/>
              </a:ext>
            </a:extLst>
          </p:cNvPr>
          <p:cNvSpPr txBox="1">
            <a:spLocks/>
          </p:cNvSpPr>
          <p:nvPr/>
        </p:nvSpPr>
        <p:spPr>
          <a:xfrm>
            <a:off x="606056" y="2121408"/>
            <a:ext cx="10994065" cy="4348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Please join our communications partnership!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You will receive language and materials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Share feedback with </a:t>
            </a:r>
            <a:r>
              <a:rPr lang="en-US" dirty="0">
                <a:cs typeface="Segoe UI" panose="020B0502040204020203" pitchFamily="34" charset="0"/>
                <a:hlinkClick r:id="rId4"/>
              </a:rPr>
              <a:t>partner@jobreadyil.com</a:t>
            </a: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Landing page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cs typeface="Segoe UI" panose="020B0502040204020203" pitchFamily="34" charset="0"/>
              </a:rPr>
              <a:t>Thinkific</a:t>
            </a:r>
            <a:r>
              <a:rPr lang="en-US" dirty="0">
                <a:cs typeface="Segoe UI" panose="020B0502040204020203" pitchFamily="34" charset="0"/>
              </a:rPr>
              <a:t> Platform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Metrix platform (please request an account instead of self-registering)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Communications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8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868E9-B8D0-FFD3-9B54-4DA8469D9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8C0122-4C50-DF53-2827-7DFBBA42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F20B21-DCE6-C282-EA7A-D2D447B0E647}"/>
              </a:ext>
            </a:extLst>
          </p:cNvPr>
          <p:cNvSpPr txBox="1">
            <a:spLocks/>
          </p:cNvSpPr>
          <p:nvPr/>
        </p:nvSpPr>
        <p:spPr>
          <a:xfrm>
            <a:off x="1809126" y="80317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Next Steps: 2026 and Beyond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8C6A62E-D1E6-5D63-4BFB-208D210FB62F}"/>
              </a:ext>
            </a:extLst>
          </p:cNvPr>
          <p:cNvSpPr txBox="1">
            <a:spLocks/>
          </p:cNvSpPr>
          <p:nvPr/>
        </p:nvSpPr>
        <p:spPr>
          <a:xfrm>
            <a:off x="606057" y="2202873"/>
            <a:ext cx="1098343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Thinkific platform will continue to add content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Eventual review and evaluation of the two approaches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Sustainability Plan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Possible coordination with Resilient Chicago Fund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Working with State on Medicaid work requirements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1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3E42B-B1CE-0D9A-4850-50D44F5B0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F8D60-6E01-5C94-F5E8-C42AE8F4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5C09C5-560F-41BF-5D01-A085E2941230}"/>
              </a:ext>
            </a:extLst>
          </p:cNvPr>
          <p:cNvSpPr txBox="1">
            <a:spLocks/>
          </p:cNvSpPr>
          <p:nvPr/>
        </p:nvSpPr>
        <p:spPr>
          <a:xfrm>
            <a:off x="1809126" y="80317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Thank You!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1833F04-96F2-8642-A823-E8EC2CAAB26E}"/>
              </a:ext>
            </a:extLst>
          </p:cNvPr>
          <p:cNvSpPr txBox="1">
            <a:spLocks/>
          </p:cNvSpPr>
          <p:nvPr/>
        </p:nvSpPr>
        <p:spPr>
          <a:xfrm>
            <a:off x="606057" y="2202873"/>
            <a:ext cx="1098343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cs typeface="Segoe UI" panose="020B0502040204020203" pitchFamily="34" charset="0"/>
              </a:rPr>
              <a:t>Questions or Feedback?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Segoe UI" panose="020B0502040204020203" pitchFamily="34" charset="0"/>
              </a:rPr>
              <a:t>Email: Partner@jobreadyil.com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CFAA81B-EAC6-58EA-267D-11C32AD1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60" y="4848167"/>
            <a:ext cx="3552679" cy="12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B891ED-EE18-16A8-8DC8-F9D8CBBA0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7" y="4848167"/>
            <a:ext cx="2531840" cy="122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2C077-EF21-AE9A-52F0-D000AE081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791" y="4848167"/>
            <a:ext cx="2230245" cy="1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CE7BC-ECA1-E7A7-F140-BA20E9728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893189" cy="18931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4DEEC9-5AF7-087F-90B4-22DCF6D4B8E3}"/>
              </a:ext>
            </a:extLst>
          </p:cNvPr>
          <p:cNvSpPr txBox="1">
            <a:spLocks/>
          </p:cNvSpPr>
          <p:nvPr/>
        </p:nvSpPr>
        <p:spPr>
          <a:xfrm>
            <a:off x="2319337" y="803176"/>
            <a:ext cx="7553325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</a:rPr>
              <a:t>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400C20-7083-3EC2-A75F-466EE134E1AB}"/>
              </a:ext>
            </a:extLst>
          </p:cNvPr>
          <p:cNvSpPr txBox="1">
            <a:spLocks/>
          </p:cNvSpPr>
          <p:nvPr/>
        </p:nvSpPr>
        <p:spPr>
          <a:xfrm>
            <a:off x="1612773" y="2596266"/>
            <a:ext cx="9658350" cy="3888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Work Requirements and the Origins of Job Ready IL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the Program(s) Work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Call to Action and 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5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17C4-CA10-8C39-8420-7E1A4A8F9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7E16A-7C99-4445-C664-ECFC7AE81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71436D-064C-E821-7169-F46703D08EA5}"/>
              </a:ext>
            </a:extLst>
          </p:cNvPr>
          <p:cNvSpPr txBox="1">
            <a:spLocks/>
          </p:cNvSpPr>
          <p:nvPr/>
        </p:nvSpPr>
        <p:spPr>
          <a:xfrm>
            <a:off x="1767563" y="80317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Work Requirements and SNAP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2BEEBD-9BBE-56AE-C612-D3B3EFED3FD2}"/>
              </a:ext>
            </a:extLst>
          </p:cNvPr>
          <p:cNvSpPr txBox="1">
            <a:spLocks/>
          </p:cNvSpPr>
          <p:nvPr/>
        </p:nvSpPr>
        <p:spPr>
          <a:xfrm>
            <a:off x="606056" y="1742855"/>
            <a:ext cx="10951535" cy="4463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cs typeface="Segoe UI" panose="020B0502040204020203" pitchFamily="34" charset="0"/>
              </a:rPr>
              <a:t>DHS landing page: </a:t>
            </a:r>
            <a:r>
              <a:rPr lang="en-US" b="1" dirty="0">
                <a:cs typeface="Segoe UI" panose="020B0502040204020203" pitchFamily="34" charset="0"/>
                <a:hlinkClick r:id="rId3"/>
              </a:rPr>
              <a:t>SNAP Federal Impact Center</a:t>
            </a:r>
            <a:endParaRPr lang="en-US" b="1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Feb 1, 2026 - Illinois lost its waiver and SNAP time limits kicked-in for ABAWDs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200,000+ people could lose benefits on May 1.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Work requirements are stricter, for example: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Workers age 54-65 are no longer exempt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Groups who used to be automatically exempt are not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ABAWDs need to meet work requirements </a:t>
            </a:r>
            <a:r>
              <a:rPr lang="en-US" b="1" u="sng" dirty="0">
                <a:cs typeface="Segoe UI" panose="020B0502040204020203" pitchFamily="34" charset="0"/>
              </a:rPr>
              <a:t>by end of April</a:t>
            </a:r>
            <a:r>
              <a:rPr lang="en-US" dirty="0">
                <a:cs typeface="Segoe UI" panose="020B0502040204020203" pitchFamily="34" charset="0"/>
              </a:rPr>
              <a:t>, otherwise they fall off and it’s hard to get them back.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2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E8D6-0CE3-F9AA-7815-DEE5804B0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AACCF-8301-71D9-1008-233AC800F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2DAE7E-8F96-1EB9-9D87-6364261FADFE}"/>
              </a:ext>
            </a:extLst>
          </p:cNvPr>
          <p:cNvSpPr txBox="1">
            <a:spLocks/>
          </p:cNvSpPr>
          <p:nvPr/>
        </p:nvSpPr>
        <p:spPr>
          <a:xfrm>
            <a:off x="1767563" y="80317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Illinois’ Three-Part Strategy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D9B3FCE-4257-14D0-8CCD-6C47EA7BC6DB}"/>
              </a:ext>
            </a:extLst>
          </p:cNvPr>
          <p:cNvSpPr txBox="1">
            <a:spLocks/>
          </p:cNvSpPr>
          <p:nvPr/>
        </p:nvSpPr>
        <p:spPr>
          <a:xfrm>
            <a:off x="616687" y="2073349"/>
            <a:ext cx="10940903" cy="4396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cs typeface="Segoe UI" panose="020B0502040204020203" pitchFamily="34" charset="0"/>
              </a:rPr>
              <a:t>Maximize Exemptions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Segoe UI" panose="020B0502040204020203" pitchFamily="34" charset="0"/>
              </a:rPr>
              <a:t>See Exemption Screener tools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cs typeface="Segoe UI" panose="020B0502040204020203" pitchFamily="34" charset="0"/>
              </a:rPr>
              <a:t>Document/Encourage ABAWDs Meeting Requirement Through Work (Paid or Unpaid)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Segoe UI" panose="020B0502040204020203" pitchFamily="34" charset="0"/>
              </a:rPr>
              <a:t>See guidance on documenting volunteer hours, work hours etc.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cs typeface="Segoe UI" panose="020B0502040204020203" pitchFamily="34" charset="0"/>
              </a:rPr>
              <a:t>Increase “Qualifying Work Program Enrollment”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Segoe UI" panose="020B0502040204020203" pitchFamily="34" charset="0"/>
              </a:rPr>
              <a:t>This is where Job Ready Illinois comes in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6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B5A9-8911-DA60-0429-0E6B4DE3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DE375-C7FB-3306-E6BC-33FDCA0F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A6D3B3-13D0-292D-4E16-1A062930BD83}"/>
              </a:ext>
            </a:extLst>
          </p:cNvPr>
          <p:cNvSpPr txBox="1">
            <a:spLocks/>
          </p:cNvSpPr>
          <p:nvPr/>
        </p:nvSpPr>
        <p:spPr>
          <a:xfrm>
            <a:off x="1809126" y="80317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Qualifying Work Programs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0534E4F-7450-23E2-884A-5C210673DDB9}"/>
              </a:ext>
            </a:extLst>
          </p:cNvPr>
          <p:cNvSpPr txBox="1">
            <a:spLocks/>
          </p:cNvSpPr>
          <p:nvPr/>
        </p:nvSpPr>
        <p:spPr>
          <a:xfrm>
            <a:off x="595423" y="1956391"/>
            <a:ext cx="10994066" cy="45136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The Governor (with IDHS/DCEO) set Illinois’ guidelines for Qualifying Work Programs for SNAP eligibility purposes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Pre-existing State and Local workforce programs are added to the list via an IDHS process and verification protocols are being set up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Job Ready Illinois is a companion solution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On the “Approved List”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Reach state-wide with “unlimited slots”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8A782-45D3-2764-D052-AA80B8EE1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907AD4-9AD4-B87F-FC1B-882A5F7D9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D76900-2868-C727-F141-01828017BDBE}"/>
              </a:ext>
            </a:extLst>
          </p:cNvPr>
          <p:cNvSpPr txBox="1">
            <a:spLocks/>
          </p:cNvSpPr>
          <p:nvPr/>
        </p:nvSpPr>
        <p:spPr>
          <a:xfrm>
            <a:off x="1767563" y="823557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Origins of Job Ready Illinois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F9AF08-DBA9-6189-D09B-1B736C6987AE}"/>
              </a:ext>
            </a:extLst>
          </p:cNvPr>
          <p:cNvSpPr txBox="1">
            <a:spLocks/>
          </p:cNvSpPr>
          <p:nvPr/>
        </p:nvSpPr>
        <p:spPr>
          <a:xfrm>
            <a:off x="637953" y="2202873"/>
            <a:ext cx="10930270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Idea originated with State of Illinois – an DCEO/IDHS partnership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Ownership (and funding) needed to be separated from both agencies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Foundations (CWFA, OWF) stepped in to further develop concept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The Innovation Nexus – ideal, pre-existing entity to host what needed to be a public/private partnership. The Nexus is hosted at Forefront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8049C-785C-96CC-AC37-97C2DCD2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159E1-B714-F6BB-433D-F36F1CF76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C70A9B-04F1-0427-84D3-391A704437F1}"/>
              </a:ext>
            </a:extLst>
          </p:cNvPr>
          <p:cNvSpPr txBox="1">
            <a:spLocks/>
          </p:cNvSpPr>
          <p:nvPr/>
        </p:nvSpPr>
        <p:spPr>
          <a:xfrm>
            <a:off x="1809126" y="718115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Main Landing Page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1181CA2-71BE-0172-D10F-0E5D0CD74263}"/>
              </a:ext>
            </a:extLst>
          </p:cNvPr>
          <p:cNvSpPr txBox="1">
            <a:spLocks/>
          </p:cNvSpPr>
          <p:nvPr/>
        </p:nvSpPr>
        <p:spPr>
          <a:xfrm>
            <a:off x="627321" y="3338623"/>
            <a:ext cx="10962167" cy="3131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Simple landing page to make navigation easier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Basic information about Job Ready Illinois and work requirements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Includes links to IDHS and other help resources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Directs users to one of two content platforms based on geography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BEEB6-34CF-B764-F288-7C47E7592C9B}"/>
              </a:ext>
            </a:extLst>
          </p:cNvPr>
          <p:cNvSpPr txBox="1"/>
          <p:nvPr/>
        </p:nvSpPr>
        <p:spPr>
          <a:xfrm>
            <a:off x="4150242" y="1966138"/>
            <a:ext cx="3891516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contourClr>
              <a:srgbClr val="00BF63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cs typeface="Segoe UI" panose="020B0502040204020203" pitchFamily="34" charset="0"/>
            </a:endParaRPr>
          </a:p>
          <a:p>
            <a:pPr algn="ctr"/>
            <a:r>
              <a:rPr lang="en-US" sz="3600" b="1" dirty="0">
                <a:cs typeface="Segoe UI" panose="020B0502040204020203" pitchFamily="34" charset="0"/>
              </a:rPr>
              <a:t>JobReadyIL.com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0053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8CB2-88E7-1513-DA00-14DF7A1B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DCE88-F71E-6271-2927-89A14C01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CA2EE4-BA41-C4D9-4C7D-8CB031B90E0C}"/>
              </a:ext>
            </a:extLst>
          </p:cNvPr>
          <p:cNvSpPr txBox="1">
            <a:spLocks/>
          </p:cNvSpPr>
          <p:nvPr/>
        </p:nvSpPr>
        <p:spPr>
          <a:xfrm>
            <a:off x="1767563" y="803176"/>
            <a:ext cx="8656874" cy="939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Main Landing Page</a:t>
            </a:r>
            <a:endParaRPr lang="en-US" b="1" dirty="0">
              <a:solidFill>
                <a:srgbClr val="005FAD"/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6BE33-611B-43B2-4EA6-A4A9A3D24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4" y="1992944"/>
            <a:ext cx="9534192" cy="465289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65000"/>
                <a:lumOff val="3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807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C33E9-2209-2550-6AD9-58505ADD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170A4-ACFB-E535-9689-93A93A16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9"/>
            <a:ext cx="1530696" cy="153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9F397C-3D02-B40E-273D-BBDC0159F493}"/>
              </a:ext>
            </a:extLst>
          </p:cNvPr>
          <p:cNvSpPr txBox="1">
            <a:spLocks/>
          </p:cNvSpPr>
          <p:nvPr/>
        </p:nvSpPr>
        <p:spPr>
          <a:xfrm>
            <a:off x="1018863" y="387927"/>
            <a:ext cx="10154273" cy="1226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Content Platform: </a:t>
            </a:r>
          </a:p>
          <a:p>
            <a:pPr algn="ctr"/>
            <a:r>
              <a:rPr lang="en-US" b="1" dirty="0">
                <a:solidFill>
                  <a:srgbClr val="005FA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Customized</a:t>
            </a:r>
            <a:r>
              <a:rPr lang="en-US" b="1" dirty="0">
                <a:solidFill>
                  <a:srgbClr val="005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 through Thinkific</a:t>
            </a:r>
            <a:endParaRPr lang="en-US" b="1" dirty="0">
              <a:solidFill>
                <a:srgbClr val="005FAD"/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CBAA70C-5F06-B978-15BE-C784F3232CBE}"/>
              </a:ext>
            </a:extLst>
          </p:cNvPr>
          <p:cNvSpPr txBox="1">
            <a:spLocks/>
          </p:cNvSpPr>
          <p:nvPr/>
        </p:nvSpPr>
        <p:spPr>
          <a:xfrm>
            <a:off x="401782" y="2202873"/>
            <a:ext cx="11471563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Content presented in 20-hour units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Unit is 10+ hours of learning with independent job search for remaining time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Content provided by local workforce partners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Showcasing expertise and available resources in Illinois workforce system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Program certificate showing 20, 40, 60, or 80 hours of work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User must upload to My Case or deliver to FCRC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First two units are live with two more up by mid-April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Segoe UI" panose="020B0502040204020203" pitchFamily="34" charset="0"/>
              </a:rPr>
              <a:t>Will continue to grow library over coming months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5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2569ECEA4A742A2C5974F57977DA4" ma:contentTypeVersion="5" ma:contentTypeDescription="Create a new document." ma:contentTypeScope="" ma:versionID="79c9f2753a94edf9e8c03015e3e797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D4859A-E8A9-41C1-995B-ADDEECCB4347}"/>
</file>

<file path=customXml/itemProps2.xml><?xml version="1.0" encoding="utf-8"?>
<ds:datastoreItem xmlns:ds="http://schemas.openxmlformats.org/officeDocument/2006/customXml" ds:itemID="{EEC3FA24-7057-4300-82C6-B38F8A73CA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558BF-8825-424B-9F3F-671DBAFFE5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eb48bc3-58d3-4035-8b48-db06a79e05ff"/>
    <ds:schemaRef ds:uri="d578a920-4cd7-48b9-a935-aba67d5c0c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863</Words>
  <Application>Microsoft Office PowerPoint</Application>
  <PresentationFormat>Widescreen</PresentationFormat>
  <Paragraphs>207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Segoe UI</vt:lpstr>
      <vt:lpstr>Office Theme</vt:lpstr>
      <vt:lpstr>Introduction &amp;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Bruce</dc:creator>
  <cp:lastModifiedBy>Matthew Bruce</cp:lastModifiedBy>
  <cp:revision>2</cp:revision>
  <dcterms:created xsi:type="dcterms:W3CDTF">2026-03-26T20:49:27Z</dcterms:created>
  <dcterms:modified xsi:type="dcterms:W3CDTF">2026-04-09T13:47:08Z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0x010100CE52569ECEA4A742A2C5974F57977DA4</vt:lpwstr>
  </property>
  <property fmtid="{D5CDD505-2E9C-101B-9397-08002B2CF9AE}" pid="3" name="MediaServiceImageTags">
    <vt:lpwstr/>
  </property>
</Properties>
</file>