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4.jpg" ContentType="image/jpeg"/>
  <Override PartName="/ppt/media/image18.jpg" ContentType="image/jpeg"/>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5"/>
  </p:notesMasterIdLst>
  <p:handoutMasterIdLst>
    <p:handoutMasterId r:id="rId16"/>
  </p:handoutMasterIdLst>
  <p:sldIdLst>
    <p:sldId id="293" r:id="rId3"/>
    <p:sldId id="260" r:id="rId4"/>
    <p:sldId id="294" r:id="rId5"/>
    <p:sldId id="296" r:id="rId6"/>
    <p:sldId id="301" r:id="rId7"/>
    <p:sldId id="259" r:id="rId8"/>
    <p:sldId id="297" r:id="rId9"/>
    <p:sldId id="300" r:id="rId10"/>
    <p:sldId id="299" r:id="rId11"/>
    <p:sldId id="298" r:id="rId12"/>
    <p:sldId id="302" r:id="rId13"/>
    <p:sldId id="290" r:id="rId14"/>
  </p:sldIdLst>
  <p:sldSz cx="20104100" cy="1130935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8"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909" cy="463080"/>
          </a:xfrm>
          <a:prstGeom prst="rect">
            <a:avLst/>
          </a:prstGeom>
        </p:spPr>
        <p:txBody>
          <a:bodyPr vert="horz" lIns="47137" tIns="23569" rIns="47137" bIns="23569" rtlCol="0"/>
          <a:lstStyle>
            <a:lvl1pPr algn="l">
              <a:defRPr sz="600"/>
            </a:lvl1pPr>
          </a:lstStyle>
          <a:p>
            <a:endParaRPr lang="en-US" dirty="0"/>
          </a:p>
        </p:txBody>
      </p:sp>
      <p:sp>
        <p:nvSpPr>
          <p:cNvPr id="3" name="Date Placeholder 2"/>
          <p:cNvSpPr>
            <a:spLocks noGrp="1"/>
          </p:cNvSpPr>
          <p:nvPr>
            <p:ph type="dt" sz="quarter" idx="1"/>
          </p:nvPr>
        </p:nvSpPr>
        <p:spPr>
          <a:xfrm>
            <a:off x="3939281" y="0"/>
            <a:ext cx="3013909" cy="463080"/>
          </a:xfrm>
          <a:prstGeom prst="rect">
            <a:avLst/>
          </a:prstGeom>
        </p:spPr>
        <p:txBody>
          <a:bodyPr vert="horz" lIns="47137" tIns="23569" rIns="47137" bIns="23569" rtlCol="0"/>
          <a:lstStyle>
            <a:lvl1pPr algn="r">
              <a:defRPr sz="600"/>
            </a:lvl1pPr>
          </a:lstStyle>
          <a:p>
            <a:fld id="{FEBA76F4-D756-4B39-8979-871750DE8460}" type="datetimeFigureOut">
              <a:rPr lang="en-US" smtClean="0"/>
              <a:t>10/30/2025</a:t>
            </a:fld>
            <a:endParaRPr lang="en-US" dirty="0"/>
          </a:p>
        </p:txBody>
      </p:sp>
      <p:sp>
        <p:nvSpPr>
          <p:cNvPr id="4" name="Footer Placeholder 3"/>
          <p:cNvSpPr>
            <a:spLocks noGrp="1"/>
          </p:cNvSpPr>
          <p:nvPr>
            <p:ph type="ftr" sz="quarter" idx="2"/>
          </p:nvPr>
        </p:nvSpPr>
        <p:spPr>
          <a:xfrm>
            <a:off x="0" y="8777759"/>
            <a:ext cx="3013909" cy="463079"/>
          </a:xfrm>
          <a:prstGeom prst="rect">
            <a:avLst/>
          </a:prstGeom>
        </p:spPr>
        <p:txBody>
          <a:bodyPr vert="horz" lIns="47137" tIns="23569" rIns="47137" bIns="23569" rtlCol="0" anchor="b"/>
          <a:lstStyle>
            <a:lvl1pPr algn="l">
              <a:defRPr sz="600"/>
            </a:lvl1pPr>
          </a:lstStyle>
          <a:p>
            <a:endParaRPr lang="en-US" dirty="0"/>
          </a:p>
        </p:txBody>
      </p:sp>
      <p:sp>
        <p:nvSpPr>
          <p:cNvPr id="5" name="Slide Number Placeholder 4"/>
          <p:cNvSpPr>
            <a:spLocks noGrp="1"/>
          </p:cNvSpPr>
          <p:nvPr>
            <p:ph type="sldNum" sz="quarter" idx="3"/>
          </p:nvPr>
        </p:nvSpPr>
        <p:spPr>
          <a:xfrm>
            <a:off x="3939281" y="8777759"/>
            <a:ext cx="3013909" cy="463079"/>
          </a:xfrm>
          <a:prstGeom prst="rect">
            <a:avLst/>
          </a:prstGeom>
        </p:spPr>
        <p:txBody>
          <a:bodyPr vert="horz" lIns="47137" tIns="23569" rIns="47137" bIns="23569" rtlCol="0" anchor="b"/>
          <a:lstStyle>
            <a:lvl1pPr algn="r">
              <a:defRPr sz="600"/>
            </a:lvl1pPr>
          </a:lstStyle>
          <a:p>
            <a:fld id="{78004BC7-22D2-4765-908E-6F1F2A799271}" type="slidenum">
              <a:rPr lang="en-US" smtClean="0"/>
              <a:t>‹#›</a:t>
            </a:fld>
            <a:endParaRPr lang="en-US" dirty="0"/>
          </a:p>
        </p:txBody>
      </p:sp>
    </p:spTree>
    <p:extLst>
      <p:ext uri="{BB962C8B-B14F-4D97-AF65-F5344CB8AC3E}">
        <p14:creationId xmlns:p14="http://schemas.microsoft.com/office/powerpoint/2010/main" val="2250777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909" cy="461783"/>
          </a:xfrm>
          <a:prstGeom prst="rect">
            <a:avLst/>
          </a:prstGeom>
        </p:spPr>
        <p:txBody>
          <a:bodyPr vert="horz" lIns="47137" tIns="23569" rIns="47137" bIns="23569" rtlCol="0"/>
          <a:lstStyle>
            <a:lvl1pPr algn="l">
              <a:defRPr sz="600"/>
            </a:lvl1pPr>
          </a:lstStyle>
          <a:p>
            <a:endParaRPr lang="en-US" dirty="0"/>
          </a:p>
        </p:txBody>
      </p:sp>
      <p:sp>
        <p:nvSpPr>
          <p:cNvPr id="3" name="Date Placeholder 2"/>
          <p:cNvSpPr>
            <a:spLocks noGrp="1"/>
          </p:cNvSpPr>
          <p:nvPr>
            <p:ph type="dt" idx="1"/>
          </p:nvPr>
        </p:nvSpPr>
        <p:spPr>
          <a:xfrm>
            <a:off x="3939281" y="0"/>
            <a:ext cx="3013909" cy="461783"/>
          </a:xfrm>
          <a:prstGeom prst="rect">
            <a:avLst/>
          </a:prstGeom>
        </p:spPr>
        <p:txBody>
          <a:bodyPr vert="horz" lIns="47137" tIns="23569" rIns="47137" bIns="23569" rtlCol="0"/>
          <a:lstStyle>
            <a:lvl1pPr algn="r">
              <a:defRPr sz="600"/>
            </a:lvl1pPr>
          </a:lstStyle>
          <a:p>
            <a:fld id="{99DA8D20-35E4-4DC6-AB9F-755E5EE8FE78}" type="datetimeFigureOut">
              <a:rPr lang="en-US" smtClean="0"/>
              <a:t>10/30/2025</a:t>
            </a:fld>
            <a:endParaRPr lang="en-US" dirty="0"/>
          </a:p>
        </p:txBody>
      </p:sp>
      <p:sp>
        <p:nvSpPr>
          <p:cNvPr id="4" name="Slide Image Placeholder 3"/>
          <p:cNvSpPr>
            <a:spLocks noGrp="1" noRot="1" noChangeAspect="1"/>
          </p:cNvSpPr>
          <p:nvPr>
            <p:ph type="sldImg" idx="2"/>
          </p:nvPr>
        </p:nvSpPr>
        <p:spPr>
          <a:xfrm>
            <a:off x="395288" y="692150"/>
            <a:ext cx="6164262" cy="3467100"/>
          </a:xfrm>
          <a:prstGeom prst="rect">
            <a:avLst/>
          </a:prstGeom>
          <a:noFill/>
          <a:ln w="12700">
            <a:solidFill>
              <a:prstClr val="black"/>
            </a:solidFill>
          </a:ln>
        </p:spPr>
        <p:txBody>
          <a:bodyPr vert="horz" lIns="47137" tIns="23569" rIns="47137" bIns="23569" rtlCol="0" anchor="ctr"/>
          <a:lstStyle/>
          <a:p>
            <a:endParaRPr lang="en-US" dirty="0"/>
          </a:p>
        </p:txBody>
      </p:sp>
      <p:sp>
        <p:nvSpPr>
          <p:cNvPr id="5" name="Notes Placeholder 4"/>
          <p:cNvSpPr>
            <a:spLocks noGrp="1"/>
          </p:cNvSpPr>
          <p:nvPr>
            <p:ph type="body" sz="quarter" idx="3"/>
          </p:nvPr>
        </p:nvSpPr>
        <p:spPr>
          <a:xfrm>
            <a:off x="695265" y="4389529"/>
            <a:ext cx="5564309" cy="4158636"/>
          </a:xfrm>
          <a:prstGeom prst="rect">
            <a:avLst/>
          </a:prstGeom>
        </p:spPr>
        <p:txBody>
          <a:bodyPr vert="horz" lIns="47137" tIns="23569" rIns="47137" bIns="2356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759"/>
            <a:ext cx="3013909" cy="461783"/>
          </a:xfrm>
          <a:prstGeom prst="rect">
            <a:avLst/>
          </a:prstGeom>
        </p:spPr>
        <p:txBody>
          <a:bodyPr vert="horz" lIns="47137" tIns="23569" rIns="47137" bIns="23569" rtlCol="0" anchor="b"/>
          <a:lstStyle>
            <a:lvl1pPr algn="l">
              <a:defRPr sz="600"/>
            </a:lvl1pPr>
          </a:lstStyle>
          <a:p>
            <a:endParaRPr lang="en-US" dirty="0"/>
          </a:p>
        </p:txBody>
      </p:sp>
      <p:sp>
        <p:nvSpPr>
          <p:cNvPr id="7" name="Slide Number Placeholder 6"/>
          <p:cNvSpPr>
            <a:spLocks noGrp="1"/>
          </p:cNvSpPr>
          <p:nvPr>
            <p:ph type="sldNum" sz="quarter" idx="5"/>
          </p:nvPr>
        </p:nvSpPr>
        <p:spPr>
          <a:xfrm>
            <a:off x="3939281" y="8777759"/>
            <a:ext cx="3013909" cy="461783"/>
          </a:xfrm>
          <a:prstGeom prst="rect">
            <a:avLst/>
          </a:prstGeom>
        </p:spPr>
        <p:txBody>
          <a:bodyPr vert="horz" lIns="47137" tIns="23569" rIns="47137" bIns="23569" rtlCol="0" anchor="b"/>
          <a:lstStyle>
            <a:lvl1pPr algn="r">
              <a:defRPr sz="600"/>
            </a:lvl1pPr>
          </a:lstStyle>
          <a:p>
            <a:fld id="{95EBAF60-0AF6-465D-90AF-932B35C40B21}" type="slidenum">
              <a:rPr lang="en-US" smtClean="0"/>
              <a:t>‹#›</a:t>
            </a:fld>
            <a:endParaRPr lang="en-US" dirty="0"/>
          </a:p>
        </p:txBody>
      </p:sp>
    </p:spTree>
    <p:extLst>
      <p:ext uri="{BB962C8B-B14F-4D97-AF65-F5344CB8AC3E}">
        <p14:creationId xmlns:p14="http://schemas.microsoft.com/office/powerpoint/2010/main" val="412766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AF60-0AF6-465D-90AF-932B35C40B21}" type="slidenum">
              <a:rPr lang="en-US" smtClean="0"/>
              <a:t>2</a:t>
            </a:fld>
            <a:endParaRPr lang="en-US" dirty="0"/>
          </a:p>
        </p:txBody>
      </p:sp>
    </p:spTree>
    <p:extLst>
      <p:ext uri="{BB962C8B-B14F-4D97-AF65-F5344CB8AC3E}">
        <p14:creationId xmlns:p14="http://schemas.microsoft.com/office/powerpoint/2010/main" val="346090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AF60-0AF6-465D-90AF-932B35C40B21}" type="slidenum">
              <a:rPr lang="en-US" smtClean="0"/>
              <a:t>3</a:t>
            </a:fld>
            <a:endParaRPr lang="en-US" dirty="0"/>
          </a:p>
        </p:txBody>
      </p:sp>
    </p:spTree>
    <p:extLst>
      <p:ext uri="{BB962C8B-B14F-4D97-AF65-F5344CB8AC3E}">
        <p14:creationId xmlns:p14="http://schemas.microsoft.com/office/powerpoint/2010/main" val="27641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AF60-0AF6-465D-90AF-932B35C40B21}" type="slidenum">
              <a:rPr lang="en-US" smtClean="0"/>
              <a:t>4</a:t>
            </a:fld>
            <a:endParaRPr lang="en-US" dirty="0"/>
          </a:p>
        </p:txBody>
      </p:sp>
    </p:spTree>
    <p:extLst>
      <p:ext uri="{BB962C8B-B14F-4D97-AF65-F5344CB8AC3E}">
        <p14:creationId xmlns:p14="http://schemas.microsoft.com/office/powerpoint/2010/main" val="165285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0960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67378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5"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69"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 y="753906"/>
            <a:ext cx="20104097" cy="2670075"/>
          </a:xfrm>
          <a:prstGeom prst="rect">
            <a:avLst/>
          </a:prstGeom>
          <a:blipFill>
            <a:blip r:embed="rId2" cstate="print"/>
            <a:stretch>
              <a:fillRect/>
            </a:stretch>
          </a:blipFill>
        </p:spPr>
        <p:txBody>
          <a:bodyPr wrap="square" lIns="0" tIns="0" rIns="0" bIns="0" rtlCol="0"/>
          <a:lstStyle/>
          <a:p>
            <a:pPr defTabSz="914177"/>
            <a:endParaRPr dirty="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10/30/2025</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67202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sz="half" idx="2"/>
          </p:nvPr>
        </p:nvSpPr>
        <p:spPr>
          <a:xfrm>
            <a:off x="1005205" y="2601150"/>
            <a:ext cx="8745283"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3"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8" y="3505902"/>
            <a:ext cx="17088485" cy="60785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9" y="6333238"/>
            <a:ext cx="14072867"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10/30/2025</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77166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23880" y="368591"/>
            <a:ext cx="11056340" cy="607730"/>
          </a:xfrm>
        </p:spPr>
        <p:txBody>
          <a:bodyPr lIns="0" tIns="0" rIns="0" bIns="0"/>
          <a:lstStyle>
            <a:lvl1pPr>
              <a:defRPr sz="3949" b="0" i="0">
                <a:solidFill>
                  <a:schemeClr val="bg1"/>
                </a:solidFill>
                <a:latin typeface="Calibri"/>
                <a:cs typeface="Calibri"/>
              </a:defRPr>
            </a:lvl1pPr>
          </a:lstStyle>
          <a:p>
            <a:endParaRPr/>
          </a:p>
        </p:txBody>
      </p:sp>
      <p:sp>
        <p:nvSpPr>
          <p:cNvPr id="3" name="Holder 3"/>
          <p:cNvSpPr>
            <a:spLocks noGrp="1"/>
          </p:cNvSpPr>
          <p:nvPr>
            <p:ph type="body" idx="1"/>
          </p:nvPr>
        </p:nvSpPr>
        <p:spPr>
          <a:xfrm>
            <a:off x="1003918" y="3496873"/>
            <a:ext cx="18096270" cy="615425"/>
          </a:xfrm>
        </p:spPr>
        <p:txBody>
          <a:bodyPr lIns="0" tIns="0" rIns="0" bIns="0"/>
          <a:lstStyle>
            <a:lvl1pPr>
              <a:defRPr sz="3999"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10/30/2025</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90914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23880" y="368591"/>
            <a:ext cx="11056340" cy="607730"/>
          </a:xfrm>
        </p:spPr>
        <p:txBody>
          <a:bodyPr lIns="0" tIns="0" rIns="0" bIns="0"/>
          <a:lstStyle>
            <a:lvl1pPr>
              <a:defRPr sz="3949" b="0" i="0">
                <a:solidFill>
                  <a:schemeClr val="bg1"/>
                </a:solidFill>
                <a:latin typeface="Calibri"/>
                <a:cs typeface="Calibri"/>
              </a:defRPr>
            </a:lvl1pPr>
          </a:lstStyle>
          <a:p>
            <a:endParaRPr/>
          </a:p>
        </p:txBody>
      </p:sp>
      <p:sp>
        <p:nvSpPr>
          <p:cNvPr id="3" name="Holder 3"/>
          <p:cNvSpPr>
            <a:spLocks noGrp="1"/>
          </p:cNvSpPr>
          <p:nvPr>
            <p:ph sz="half" idx="2"/>
          </p:nvPr>
        </p:nvSpPr>
        <p:spPr>
          <a:xfrm>
            <a:off x="1005211" y="2601154"/>
            <a:ext cx="8745284"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7" y="2601154"/>
            <a:ext cx="8745284"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10/30/2025</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81904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23880" y="368591"/>
            <a:ext cx="11056340" cy="607730"/>
          </a:xfrm>
        </p:spPr>
        <p:txBody>
          <a:bodyPr lIns="0" tIns="0" rIns="0" bIns="0"/>
          <a:lstStyle>
            <a:lvl1pPr>
              <a:defRPr sz="3949"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10/30/2025</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730746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8737" y="1547644"/>
            <a:ext cx="18286624" cy="575944"/>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a:p>
        </p:txBody>
      </p:sp>
      <p:sp>
        <p:nvSpPr>
          <p:cNvPr id="3" name="Holder 3"/>
          <p:cNvSpPr>
            <a:spLocks noGrp="1"/>
          </p:cNvSpPr>
          <p:nvPr>
            <p:ph type="body" idx="1"/>
          </p:nvPr>
        </p:nvSpPr>
        <p:spPr>
          <a:xfrm>
            <a:off x="1003915" y="3496871"/>
            <a:ext cx="18096269" cy="5969000"/>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835394" y="10517695"/>
            <a:ext cx="6433311"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5"/>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10/30/2025</a:t>
            </a:fld>
            <a:endParaRPr lang="en-US" dirty="0"/>
          </a:p>
        </p:txBody>
      </p:sp>
      <p:sp>
        <p:nvSpPr>
          <p:cNvPr id="6" name="Holder 6"/>
          <p:cNvSpPr>
            <a:spLocks noGrp="1"/>
          </p:cNvSpPr>
          <p:nvPr>
            <p:ph type="sldNum" sz="quarter" idx="7"/>
          </p:nvPr>
        </p:nvSpPr>
        <p:spPr>
          <a:xfrm>
            <a:off x="14474952" y="10517695"/>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23880" y="368590"/>
            <a:ext cx="11056340" cy="607859"/>
          </a:xfrm>
          <a:prstGeom prst="rect">
            <a:avLst/>
          </a:prstGeom>
        </p:spPr>
        <p:txBody>
          <a:bodyPr wrap="square" lIns="0" tIns="0" rIns="0" bIns="0">
            <a:spAutoFit/>
          </a:bodyPr>
          <a:lstStyle>
            <a:lvl1pPr>
              <a:defRPr sz="3950" b="0" i="0">
                <a:solidFill>
                  <a:schemeClr val="bg1"/>
                </a:solidFill>
                <a:latin typeface="Calibri"/>
                <a:cs typeface="Calibri"/>
              </a:defRPr>
            </a:lvl1pPr>
          </a:lstStyle>
          <a:p>
            <a:endParaRPr/>
          </a:p>
        </p:txBody>
      </p:sp>
      <p:sp>
        <p:nvSpPr>
          <p:cNvPr id="3" name="Holder 3"/>
          <p:cNvSpPr>
            <a:spLocks noGrp="1"/>
          </p:cNvSpPr>
          <p:nvPr>
            <p:ph type="body" idx="1"/>
          </p:nvPr>
        </p:nvSpPr>
        <p:spPr>
          <a:xfrm>
            <a:off x="1003918" y="3496874"/>
            <a:ext cx="18096270" cy="615553"/>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835401" y="10517700"/>
            <a:ext cx="6433309" cy="276999"/>
          </a:xfrm>
          <a:prstGeom prst="rect">
            <a:avLst/>
          </a:prstGeom>
        </p:spPr>
        <p:txBody>
          <a:bodyPr wrap="square" lIns="0" tIns="0" rIns="0" bIns="0">
            <a:spAutoFit/>
          </a:bodyPr>
          <a:lstStyle>
            <a:lvl1pPr algn="ctr">
              <a:defRPr>
                <a:solidFill>
                  <a:schemeClr val="tx1">
                    <a:tint val="75000"/>
                  </a:schemeClr>
                </a:solidFill>
              </a:defRPr>
            </a:lvl1pPr>
          </a:lstStyle>
          <a:p>
            <a:pPr defTabSz="914177"/>
            <a:endParaRPr dirty="0">
              <a:solidFill>
                <a:prstClr val="black">
                  <a:tint val="75000"/>
                </a:prstClr>
              </a:solidFill>
            </a:endParaRPr>
          </a:p>
        </p:txBody>
      </p:sp>
      <p:sp>
        <p:nvSpPr>
          <p:cNvPr id="5" name="Holder 5"/>
          <p:cNvSpPr>
            <a:spLocks noGrp="1"/>
          </p:cNvSpPr>
          <p:nvPr>
            <p:ph type="dt" sz="half" idx="6"/>
          </p:nvPr>
        </p:nvSpPr>
        <p:spPr>
          <a:xfrm>
            <a:off x="1005208" y="10517700"/>
            <a:ext cx="4623943" cy="276999"/>
          </a:xfrm>
          <a:prstGeom prst="rect">
            <a:avLst/>
          </a:prstGeom>
        </p:spPr>
        <p:txBody>
          <a:bodyPr wrap="square" lIns="0" tIns="0" rIns="0" bIns="0">
            <a:spAutoFit/>
          </a:bodyPr>
          <a:lstStyle>
            <a:lvl1pPr algn="l">
              <a:defRPr>
                <a:solidFill>
                  <a:schemeClr val="tx1">
                    <a:tint val="75000"/>
                  </a:schemeClr>
                </a:solidFill>
              </a:defRPr>
            </a:lvl1pPr>
          </a:lstStyle>
          <a:p>
            <a:pPr defTabSz="914177"/>
            <a:fld id="{1D8BD707-D9CF-40AE-B4C6-C98DA3205C09}" type="datetimeFigureOut">
              <a:rPr lang="en-US">
                <a:solidFill>
                  <a:prstClr val="black">
                    <a:tint val="75000"/>
                  </a:prstClr>
                </a:solidFill>
              </a:rPr>
              <a:pPr defTabSz="914177"/>
              <a:t>10/30/2025</a:t>
            </a:fld>
            <a:endParaRPr lang="en-US" dirty="0">
              <a:solidFill>
                <a:prstClr val="black">
                  <a:tint val="75000"/>
                </a:prstClr>
              </a:solidFill>
            </a:endParaRPr>
          </a:p>
        </p:txBody>
      </p:sp>
      <p:sp>
        <p:nvSpPr>
          <p:cNvPr id="6" name="Holder 6"/>
          <p:cNvSpPr>
            <a:spLocks noGrp="1"/>
          </p:cNvSpPr>
          <p:nvPr>
            <p:ph type="sldNum" sz="quarter" idx="7"/>
          </p:nvPr>
        </p:nvSpPr>
        <p:spPr>
          <a:xfrm>
            <a:off x="14474958" y="10517700"/>
            <a:ext cx="4623943" cy="276999"/>
          </a:xfrm>
          <a:prstGeom prst="rect">
            <a:avLst/>
          </a:prstGeom>
        </p:spPr>
        <p:txBody>
          <a:bodyPr wrap="square" lIns="0" tIns="0" rIns="0" bIns="0">
            <a:spAutoFit/>
          </a:bodyPr>
          <a:lstStyle>
            <a:lvl1pPr algn="r">
              <a:defRPr>
                <a:solidFill>
                  <a:schemeClr val="tx1">
                    <a:tint val="75000"/>
                  </a:schemeClr>
                </a:solidFill>
              </a:defRPr>
            </a:lvl1pPr>
          </a:lstStyle>
          <a:p>
            <a:pPr defTabSz="914177"/>
            <a:fld id="{B6F15528-21DE-4FAA-801E-634DDDAF4B2B}" type="slidenum">
              <a:rPr>
                <a:solidFill>
                  <a:prstClr val="black">
                    <a:tint val="75000"/>
                  </a:prstClr>
                </a:solidFill>
              </a:rPr>
              <a:pPr defTabSz="914177"/>
              <a:t>‹#›</a:t>
            </a:fld>
            <a:endParaRPr dirty="0">
              <a:solidFill>
                <a:prstClr val="black">
                  <a:tint val="75000"/>
                </a:prstClr>
              </a:solidFill>
            </a:endParaRPr>
          </a:p>
        </p:txBody>
      </p:sp>
    </p:spTree>
    <p:extLst>
      <p:ext uri="{BB962C8B-B14F-4D97-AF65-F5344CB8AC3E}">
        <p14:creationId xmlns:p14="http://schemas.microsoft.com/office/powerpoint/2010/main" val="1562898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112">
        <a:defRPr>
          <a:latin typeface="+mn-lt"/>
          <a:ea typeface="+mn-ea"/>
          <a:cs typeface="+mn-cs"/>
        </a:defRPr>
      </a:lvl2pPr>
      <a:lvl3pPr marL="914223">
        <a:defRPr>
          <a:latin typeface="+mn-lt"/>
          <a:ea typeface="+mn-ea"/>
          <a:cs typeface="+mn-cs"/>
        </a:defRPr>
      </a:lvl3pPr>
      <a:lvl4pPr marL="1371332">
        <a:defRPr>
          <a:latin typeface="+mn-lt"/>
          <a:ea typeface="+mn-ea"/>
          <a:cs typeface="+mn-cs"/>
        </a:defRPr>
      </a:lvl4pPr>
      <a:lvl5pPr marL="1828441">
        <a:defRPr>
          <a:latin typeface="+mn-lt"/>
          <a:ea typeface="+mn-ea"/>
          <a:cs typeface="+mn-cs"/>
        </a:defRPr>
      </a:lvl5pPr>
      <a:lvl6pPr marL="2285553">
        <a:defRPr>
          <a:latin typeface="+mn-lt"/>
          <a:ea typeface="+mn-ea"/>
          <a:cs typeface="+mn-cs"/>
        </a:defRPr>
      </a:lvl6pPr>
      <a:lvl7pPr marL="2742662">
        <a:defRPr>
          <a:latin typeface="+mn-lt"/>
          <a:ea typeface="+mn-ea"/>
          <a:cs typeface="+mn-cs"/>
        </a:defRPr>
      </a:lvl7pPr>
      <a:lvl8pPr marL="3199773">
        <a:defRPr>
          <a:latin typeface="+mn-lt"/>
          <a:ea typeface="+mn-ea"/>
          <a:cs typeface="+mn-cs"/>
        </a:defRPr>
      </a:lvl8pPr>
      <a:lvl9pPr marL="3656882">
        <a:defRPr>
          <a:latin typeface="+mn-lt"/>
          <a:ea typeface="+mn-ea"/>
          <a:cs typeface="+mn-cs"/>
        </a:defRPr>
      </a:lvl9pPr>
    </p:bodyStyle>
    <p:otherStyle>
      <a:lvl1pPr marL="0">
        <a:defRPr>
          <a:latin typeface="+mn-lt"/>
          <a:ea typeface="+mn-ea"/>
          <a:cs typeface="+mn-cs"/>
        </a:defRPr>
      </a:lvl1pPr>
      <a:lvl2pPr marL="457112">
        <a:defRPr>
          <a:latin typeface="+mn-lt"/>
          <a:ea typeface="+mn-ea"/>
          <a:cs typeface="+mn-cs"/>
        </a:defRPr>
      </a:lvl2pPr>
      <a:lvl3pPr marL="914223">
        <a:defRPr>
          <a:latin typeface="+mn-lt"/>
          <a:ea typeface="+mn-ea"/>
          <a:cs typeface="+mn-cs"/>
        </a:defRPr>
      </a:lvl3pPr>
      <a:lvl4pPr marL="1371332">
        <a:defRPr>
          <a:latin typeface="+mn-lt"/>
          <a:ea typeface="+mn-ea"/>
          <a:cs typeface="+mn-cs"/>
        </a:defRPr>
      </a:lvl4pPr>
      <a:lvl5pPr marL="1828441">
        <a:defRPr>
          <a:latin typeface="+mn-lt"/>
          <a:ea typeface="+mn-ea"/>
          <a:cs typeface="+mn-cs"/>
        </a:defRPr>
      </a:lvl5pPr>
      <a:lvl6pPr marL="2285553">
        <a:defRPr>
          <a:latin typeface="+mn-lt"/>
          <a:ea typeface="+mn-ea"/>
          <a:cs typeface="+mn-cs"/>
        </a:defRPr>
      </a:lvl6pPr>
      <a:lvl7pPr marL="2742662">
        <a:defRPr>
          <a:latin typeface="+mn-lt"/>
          <a:ea typeface="+mn-ea"/>
          <a:cs typeface="+mn-cs"/>
        </a:defRPr>
      </a:lvl7pPr>
      <a:lvl8pPr marL="3199773">
        <a:defRPr>
          <a:latin typeface="+mn-lt"/>
          <a:ea typeface="+mn-ea"/>
          <a:cs typeface="+mn-cs"/>
        </a:defRPr>
      </a:lvl8pPr>
      <a:lvl9pPr marL="365688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lrussell@glkwb.com" TargetMode="External"/><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wioa.kcc.edu/" TargetMode="External"/><Relationship Id="rId4" Type="http://schemas.openxmlformats.org/officeDocument/2006/relationships/hyperlink" Target="mailto:mlowe@kc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350" y="1049334"/>
            <a:ext cx="15621000" cy="1046440"/>
          </a:xfrm>
        </p:spPr>
        <p:txBody>
          <a:bodyPr/>
          <a:lstStyle/>
          <a:p>
            <a:pPr algn="ctr"/>
            <a:r>
              <a:rPr lang="en-US" sz="6800" dirty="0" smtClean="0"/>
              <a:t>County of Kankakee: JTED Program</a:t>
            </a:r>
            <a:endParaRPr lang="en-US" sz="6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3292475"/>
            <a:ext cx="8274046" cy="4825840"/>
          </a:xfrm>
          <a:prstGeom prst="rect">
            <a:avLst/>
          </a:prstGeom>
        </p:spPr>
      </p:pic>
      <p:pic>
        <p:nvPicPr>
          <p:cNvPr id="7" name="Picture 6"/>
          <p:cNvPicPr>
            <a:picLocks noChangeAspect="1"/>
          </p:cNvPicPr>
          <p:nvPr/>
        </p:nvPicPr>
        <p:blipFill>
          <a:blip r:embed="rId3"/>
          <a:stretch>
            <a:fillRect/>
          </a:stretch>
        </p:blipFill>
        <p:spPr>
          <a:xfrm>
            <a:off x="9594850" y="3292475"/>
            <a:ext cx="10754478" cy="4665118"/>
          </a:xfrm>
          <a:prstGeom prst="rect">
            <a:avLst/>
          </a:prstGeom>
        </p:spPr>
      </p:pic>
      <p:pic>
        <p:nvPicPr>
          <p:cNvPr id="8" name="Picture 7"/>
          <p:cNvPicPr>
            <a:picLocks noChangeAspect="1"/>
          </p:cNvPicPr>
          <p:nvPr/>
        </p:nvPicPr>
        <p:blipFill>
          <a:blip r:embed="rId4"/>
          <a:stretch>
            <a:fillRect/>
          </a:stretch>
        </p:blipFill>
        <p:spPr>
          <a:xfrm>
            <a:off x="1670050" y="8550275"/>
            <a:ext cx="6242845" cy="25605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5650" y="8594900"/>
            <a:ext cx="5257800" cy="2229058"/>
          </a:xfrm>
          <a:prstGeom prst="rect">
            <a:avLst/>
          </a:prstGeom>
        </p:spPr>
      </p:pic>
      <p:pic>
        <p:nvPicPr>
          <p:cNvPr id="1026" name="Picture 2" descr="Home 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0" y="233633"/>
            <a:ext cx="2667000" cy="267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85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0" y="168275"/>
            <a:ext cx="11887200" cy="1223284"/>
          </a:xfrm>
        </p:spPr>
        <p:txBody>
          <a:bodyPr/>
          <a:lstStyle/>
          <a:p>
            <a:pPr marL="571500" marR="0" lvl="0" indent="-571500" defTabSz="914400" eaLnBrk="1" fontAlgn="auto" latinLnBrk="0" hangingPunct="1">
              <a:lnSpc>
                <a:spcPct val="100000"/>
              </a:lnSpc>
              <a:spcBef>
                <a:spcPts val="0"/>
              </a:spcBef>
              <a:spcAft>
                <a:spcPts val="0"/>
              </a:spcAft>
              <a:tabLst/>
              <a:defRPr/>
            </a:pPr>
            <a:r>
              <a:rPr lang="en-US" sz="4000" b="1" dirty="0">
                <a:solidFill>
                  <a:prstClr val="black"/>
                </a:solidFill>
                <a:latin typeface="Calibri" panose="020F0502020204030204" pitchFamily="34" charset="0"/>
                <a:ea typeface="+mn-ea"/>
              </a:rPr>
              <a:t>Post Secondary Training in Manufacturing &amp; IT Sectors</a:t>
            </a:r>
            <a:br>
              <a:rPr lang="en-US" sz="4000" b="1" dirty="0">
                <a:solidFill>
                  <a:prstClr val="black"/>
                </a:solidFill>
                <a:latin typeface="Calibri" panose="020F0502020204030204" pitchFamily="34" charset="0"/>
                <a:ea typeface="+mn-ea"/>
              </a:rPr>
            </a:br>
            <a:endParaRPr lang="en-US" b="1" dirty="0"/>
          </a:p>
        </p:txBody>
      </p:sp>
      <p:sp>
        <p:nvSpPr>
          <p:cNvPr id="3" name="Text Placeholder 2"/>
          <p:cNvSpPr>
            <a:spLocks noGrp="1"/>
          </p:cNvSpPr>
          <p:nvPr>
            <p:ph type="body" idx="1"/>
          </p:nvPr>
        </p:nvSpPr>
        <p:spPr>
          <a:xfrm>
            <a:off x="222250" y="1006475"/>
            <a:ext cx="18096270" cy="13464199"/>
          </a:xfrm>
        </p:spPr>
        <p:txBody>
          <a:bodyPr/>
          <a:lstStyle/>
          <a:p>
            <a:pPr marL="571500" indent="-571500">
              <a:buFont typeface="Arial" panose="020B0604020202020204" pitchFamily="34" charset="0"/>
              <a:buChar char="•"/>
            </a:pPr>
            <a:r>
              <a:rPr lang="en-US" dirty="0" smtClean="0"/>
              <a:t>Manufacturing &amp; IT sector growth sectors: Gotion</a:t>
            </a:r>
          </a:p>
          <a:p>
            <a:endParaRPr lang="en-US" dirty="0" smtClean="0"/>
          </a:p>
          <a:p>
            <a:pPr marL="571500" indent="-571500">
              <a:buFont typeface="Arial" panose="020B0604020202020204" pitchFamily="34" charset="0"/>
              <a:buChar char="•"/>
            </a:pPr>
            <a:r>
              <a:rPr lang="en-US" sz="4000" dirty="0" smtClean="0">
                <a:latin typeface="Arial" panose="020B0604020202020204" pitchFamily="34" charset="0"/>
                <a:ea typeface="Arial" panose="020B0604020202020204" pitchFamily="34" charset="0"/>
              </a:rPr>
              <a:t>Stackable Credentials throughout programs: </a:t>
            </a:r>
          </a:p>
          <a:p>
            <a:pPr marL="742862" lvl="1" indent="-285750">
              <a:buFont typeface="Arial" panose="020B0604020202020204" pitchFamily="34" charset="0"/>
              <a:buChar char="•"/>
            </a:pPr>
            <a:r>
              <a:rPr lang="en-US" sz="2500" dirty="0" smtClean="0"/>
              <a:t>IT </a:t>
            </a:r>
            <a:r>
              <a:rPr lang="en-US" sz="2500" dirty="0"/>
              <a:t>credentials offered include CompTIA ITF+, CompTIA A+ Core 1 of </a:t>
            </a:r>
            <a:r>
              <a:rPr lang="en-US" sz="2500" dirty="0" smtClean="0"/>
              <a:t>2, CompTIA </a:t>
            </a:r>
            <a:r>
              <a:rPr lang="en-US" sz="2500" dirty="0"/>
              <a:t>A + Core 1 of 2, CompTIA Network+, uCertify, Oracle </a:t>
            </a:r>
            <a:r>
              <a:rPr lang="en-US" sz="2500" dirty="0" smtClean="0"/>
              <a:t>Certified Associate </a:t>
            </a:r>
            <a:r>
              <a:rPr lang="en-US" sz="2500" dirty="0"/>
              <a:t>(OCA), Oracle Certified Associate (OSA), Certified Interactive </a:t>
            </a:r>
            <a:r>
              <a:rPr lang="en-US" sz="2500" dirty="0" smtClean="0"/>
              <a:t>Web Developer </a:t>
            </a:r>
            <a:r>
              <a:rPr lang="en-US" sz="2500" dirty="0"/>
              <a:t>(CIW). In addition, youth could earn community </a:t>
            </a:r>
            <a:r>
              <a:rPr lang="en-US" sz="2500" dirty="0" smtClean="0"/>
              <a:t>college certificate </a:t>
            </a:r>
            <a:r>
              <a:rPr lang="en-US" sz="2500" dirty="0"/>
              <a:t>and associate degree programs</a:t>
            </a:r>
            <a:r>
              <a:rPr lang="en-US" sz="2500" dirty="0" smtClean="0"/>
              <a:t>.</a:t>
            </a:r>
          </a:p>
          <a:p>
            <a:pPr marL="742862" lvl="1" indent="-285750">
              <a:buFont typeface="Arial" panose="020B0604020202020204" pitchFamily="34" charset="0"/>
              <a:buChar char="•"/>
            </a:pPr>
            <a:endParaRPr lang="en-US" sz="2500" dirty="0" smtClean="0"/>
          </a:p>
          <a:p>
            <a:pPr marL="742862" lvl="1" indent="-285750">
              <a:buFont typeface="Arial" panose="020B0604020202020204" pitchFamily="34" charset="0"/>
              <a:buChar char="•"/>
            </a:pPr>
            <a:r>
              <a:rPr lang="en-US" sz="2500" dirty="0" smtClean="0"/>
              <a:t>Manufacturing </a:t>
            </a:r>
            <a:r>
              <a:rPr lang="en-US" sz="2500" dirty="0"/>
              <a:t>credentials include MSSC Certified Production </a:t>
            </a:r>
            <a:r>
              <a:rPr lang="en-US" sz="2500" dirty="0" smtClean="0"/>
              <a:t>Technician, OHSA </a:t>
            </a:r>
            <a:r>
              <a:rPr lang="en-US" sz="2500" dirty="0"/>
              <a:t>10, and American Welding Society (AWS) certification. In </a:t>
            </a:r>
            <a:r>
              <a:rPr lang="en-US" sz="2500" dirty="0" smtClean="0"/>
              <a:t>addition, the </a:t>
            </a:r>
            <a:r>
              <a:rPr lang="en-US" sz="2500" dirty="0"/>
              <a:t>community college program design is to obtain community </a:t>
            </a:r>
            <a:r>
              <a:rPr lang="en-US" sz="2500" dirty="0" smtClean="0"/>
              <a:t>college certificates </a:t>
            </a:r>
            <a:r>
              <a:rPr lang="en-US" sz="2500" dirty="0"/>
              <a:t>with as low as 15 credit hours to an Associate’s degree. </a:t>
            </a:r>
            <a:r>
              <a:rPr lang="en-US" sz="2500" dirty="0" smtClean="0"/>
              <a:t>Thus, program </a:t>
            </a:r>
            <a:r>
              <a:rPr lang="en-US" sz="2500" dirty="0"/>
              <a:t>is designed for stackable credentials with exit and entrance points</a:t>
            </a:r>
            <a:r>
              <a:rPr lang="en-US" sz="2500" dirty="0" smtClean="0"/>
              <a:t>.</a:t>
            </a:r>
          </a:p>
          <a:p>
            <a:pPr marL="742862"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Currently 10 youth enrolled vs 25 planned</a:t>
            </a:r>
          </a:p>
          <a:p>
            <a:pPr marL="742862" lvl="1" indent="-285750">
              <a:buFont typeface="Arial" panose="020B0604020202020204" pitchFamily="34" charset="0"/>
              <a:buChar char="•"/>
            </a:pPr>
            <a:r>
              <a:rPr lang="en-US" sz="3800" dirty="0" smtClean="0"/>
              <a:t>9 youth manufacturing</a:t>
            </a:r>
          </a:p>
          <a:p>
            <a:pPr marL="742862" lvl="1" indent="-285750">
              <a:buFont typeface="Arial" panose="020B0604020202020204" pitchFamily="34" charset="0"/>
              <a:buChar char="•"/>
            </a:pPr>
            <a:r>
              <a:rPr lang="en-US" sz="3800" dirty="0" smtClean="0"/>
              <a:t>1 youth IT</a:t>
            </a:r>
          </a:p>
          <a:p>
            <a:pPr marL="742862" lvl="1" indent="-285750">
              <a:buFont typeface="Arial" panose="020B0604020202020204" pitchFamily="34" charset="0"/>
              <a:buChar char="•"/>
            </a:pPr>
            <a:endParaRPr lang="en-US" sz="3800" dirty="0"/>
          </a:p>
          <a:p>
            <a:pPr marL="742862" lvl="1" indent="-285750">
              <a:buFont typeface="Arial" panose="020B0604020202020204" pitchFamily="34" charset="0"/>
              <a:buChar char="•"/>
            </a:pPr>
            <a:r>
              <a:rPr lang="en-US" sz="3800" dirty="0" smtClean="0"/>
              <a:t>Working closely with KCC</a:t>
            </a:r>
          </a:p>
          <a:p>
            <a:pPr lvl="1"/>
            <a:endParaRPr lang="en-US" sz="3800" dirty="0" smtClean="0"/>
          </a:p>
          <a:p>
            <a:pPr marL="742862" lvl="1" indent="-285750">
              <a:buFont typeface="Arial" panose="020B0604020202020204" pitchFamily="34" charset="0"/>
              <a:buChar char="•"/>
            </a:pPr>
            <a:r>
              <a:rPr lang="en-US" sz="3800" dirty="0" smtClean="0"/>
              <a:t>Supportive Services: books, training supplies,</a:t>
            </a:r>
          </a:p>
          <a:p>
            <a:pPr lvl="1"/>
            <a:r>
              <a:rPr lang="en-US" sz="3800" dirty="0" smtClean="0"/>
              <a:t>	laptops, travel, emergency grant</a:t>
            </a:r>
          </a:p>
          <a:p>
            <a:pPr lvl="1"/>
            <a:endParaRPr lang="en-US" sz="3800" dirty="0" smtClean="0"/>
          </a:p>
          <a:p>
            <a:endParaRPr lang="en-US" dirty="0"/>
          </a:p>
          <a:p>
            <a:pPr lvl="1"/>
            <a:endParaRPr lang="en-US" dirty="0" smtClean="0"/>
          </a:p>
          <a:p>
            <a:pPr marL="285750" indent="-285750">
              <a:buFont typeface="Arial" panose="020B0604020202020204" pitchFamily="34" charset="0"/>
              <a:buChar char="•"/>
            </a:pPr>
            <a:endParaRPr lang="en-US" i="1" dirty="0"/>
          </a:p>
          <a:p>
            <a:pPr marL="571500" indent="-571500">
              <a:buFont typeface="Arial" panose="020B0604020202020204" pitchFamily="34" charset="0"/>
              <a:buChar char="•"/>
            </a:pPr>
            <a:endParaRPr lang="en-US" dirty="0" smtClean="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pic>
        <p:nvPicPr>
          <p:cNvPr id="8" name="Picture 7"/>
          <p:cNvPicPr>
            <a:picLocks noChangeAspect="1"/>
          </p:cNvPicPr>
          <p:nvPr/>
        </p:nvPicPr>
        <p:blipFill>
          <a:blip r:embed="rId2"/>
          <a:stretch>
            <a:fillRect/>
          </a:stretch>
        </p:blipFill>
        <p:spPr>
          <a:xfrm>
            <a:off x="10257957" y="5732261"/>
            <a:ext cx="9829800" cy="5486307"/>
          </a:xfrm>
          <a:prstGeom prst="rect">
            <a:avLst/>
          </a:prstGeom>
        </p:spPr>
      </p:pic>
    </p:spTree>
    <p:extLst>
      <p:ext uri="{BB962C8B-B14F-4D97-AF65-F5344CB8AC3E}">
        <p14:creationId xmlns:p14="http://schemas.microsoft.com/office/powerpoint/2010/main" val="3599514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450" y="385540"/>
            <a:ext cx="11056340" cy="830997"/>
          </a:xfrm>
        </p:spPr>
        <p:txBody>
          <a:bodyPr/>
          <a:lstStyle/>
          <a:p>
            <a:r>
              <a:rPr lang="en-US" sz="5400" dirty="0" smtClean="0">
                <a:solidFill>
                  <a:schemeClr val="tx1"/>
                </a:solidFill>
              </a:rPr>
              <a:t>Let’s Talk about Positive &amp; Challenges</a:t>
            </a:r>
            <a:endParaRPr lang="en-US" sz="5400" dirty="0">
              <a:solidFill>
                <a:schemeClr val="tx1"/>
              </a:solidFill>
            </a:endParaRPr>
          </a:p>
        </p:txBody>
      </p:sp>
      <p:sp>
        <p:nvSpPr>
          <p:cNvPr id="3" name="Text Placeholder 2"/>
          <p:cNvSpPr>
            <a:spLocks noGrp="1"/>
          </p:cNvSpPr>
          <p:nvPr>
            <p:ph type="body" idx="1"/>
          </p:nvPr>
        </p:nvSpPr>
        <p:spPr>
          <a:xfrm>
            <a:off x="831850" y="1216537"/>
            <a:ext cx="19272250" cy="12647308"/>
          </a:xfrm>
        </p:spPr>
        <p:txBody>
          <a:bodyPr/>
          <a:lstStyle/>
          <a:p>
            <a:r>
              <a:rPr lang="en-US" dirty="0" smtClean="0"/>
              <a:t>Positive</a:t>
            </a:r>
          </a:p>
          <a:p>
            <a:pPr marL="571500" indent="-571500">
              <a:buFont typeface="Arial" panose="020B0604020202020204" pitchFamily="34" charset="0"/>
              <a:buChar char="•"/>
            </a:pPr>
            <a:r>
              <a:rPr lang="en-US" dirty="0" smtClean="0"/>
              <a:t>WIOA Career Planner is also JTED Career Planner. </a:t>
            </a:r>
          </a:p>
          <a:p>
            <a:pPr marL="1028612" lvl="1" indent="-571500">
              <a:buFont typeface="Arial" panose="020B0604020202020204" pitchFamily="34" charset="0"/>
              <a:buChar char="•"/>
            </a:pPr>
            <a:r>
              <a:rPr lang="en-US" sz="3200" dirty="0" smtClean="0"/>
              <a:t>Familiar with assessments, creating career planners, eligibility, documentation, etc. </a:t>
            </a:r>
          </a:p>
          <a:p>
            <a:pPr marL="1028612" lvl="1" indent="-571500">
              <a:buFont typeface="Arial" panose="020B0604020202020204" pitchFamily="34" charset="0"/>
              <a:buChar char="•"/>
            </a:pPr>
            <a:r>
              <a:rPr lang="en-US" sz="3200" dirty="0" smtClean="0"/>
              <a:t>Knows how to pivot to ensure grant success</a:t>
            </a:r>
          </a:p>
          <a:p>
            <a:pPr marL="571500" indent="-571500">
              <a:buFont typeface="Arial" panose="020B0604020202020204" pitchFamily="34" charset="0"/>
              <a:buChar char="•"/>
            </a:pPr>
            <a:r>
              <a:rPr lang="en-US" dirty="0" smtClean="0"/>
              <a:t>WIOA forms/processes in place so didn’t need to create anything</a:t>
            </a:r>
          </a:p>
          <a:p>
            <a:pPr marL="571500" indent="-571500">
              <a:buFont typeface="Arial" panose="020B0604020202020204" pitchFamily="34" charset="0"/>
              <a:buChar char="•"/>
            </a:pPr>
            <a:r>
              <a:rPr lang="en-US" dirty="0" smtClean="0"/>
              <a:t>Supportive Service policy already established</a:t>
            </a:r>
          </a:p>
          <a:p>
            <a:pPr marL="571500" indent="-571500">
              <a:buFont typeface="Arial" panose="020B0604020202020204" pitchFamily="34" charset="0"/>
              <a:buChar char="•"/>
            </a:pPr>
            <a:r>
              <a:rPr lang="en-US" dirty="0" smtClean="0"/>
              <a:t>Community partnerships established</a:t>
            </a:r>
          </a:p>
          <a:p>
            <a:pPr marL="571500" indent="-571500">
              <a:buFont typeface="Arial" panose="020B0604020202020204" pitchFamily="34" charset="0"/>
              <a:buChar char="•"/>
            </a:pPr>
            <a:r>
              <a:rPr lang="en-US" dirty="0" smtClean="0"/>
              <a:t>ESL at high school is fulfilling an identified need within community</a:t>
            </a:r>
          </a:p>
          <a:p>
            <a:pPr marL="571500" indent="-571500">
              <a:buFont typeface="Arial" panose="020B0604020202020204" pitchFamily="34" charset="0"/>
              <a:buChar char="•"/>
            </a:pPr>
            <a:r>
              <a:rPr lang="en-US" dirty="0" smtClean="0"/>
              <a:t>Training scholarships/creating the talent pipeline</a:t>
            </a:r>
          </a:p>
          <a:p>
            <a:pPr marL="571500" indent="-571500">
              <a:buFont typeface="Arial" panose="020B0604020202020204" pitchFamily="34" charset="0"/>
              <a:buChar char="•"/>
            </a:pPr>
            <a:endParaRPr lang="en-US" sz="2000" dirty="0"/>
          </a:p>
          <a:p>
            <a:r>
              <a:rPr lang="en-US" dirty="0" smtClean="0"/>
              <a:t>Challenges</a:t>
            </a:r>
          </a:p>
          <a:p>
            <a:pPr marL="571500" indent="-571500">
              <a:buFont typeface="Arial" panose="020B0604020202020204" pitchFamily="34" charset="0"/>
              <a:buChar char="•"/>
            </a:pPr>
            <a:r>
              <a:rPr lang="en-US" dirty="0" smtClean="0"/>
              <a:t>Received DCEO grant in December so missed enrollment for Spring 2025</a:t>
            </a:r>
          </a:p>
          <a:p>
            <a:pPr marL="571500" indent="-571500">
              <a:buFont typeface="Arial" panose="020B0604020202020204" pitchFamily="34" charset="0"/>
              <a:buChar char="•"/>
            </a:pPr>
            <a:r>
              <a:rPr lang="en-US" dirty="0"/>
              <a:t>YOUTH!</a:t>
            </a:r>
          </a:p>
          <a:p>
            <a:pPr marL="571500" indent="-571500">
              <a:buFont typeface="Arial" panose="020B0604020202020204" pitchFamily="34" charset="0"/>
              <a:buChar char="•"/>
            </a:pPr>
            <a:r>
              <a:rPr lang="en-US" dirty="0" smtClean="0"/>
              <a:t>Completing paperwork/application/testing</a:t>
            </a:r>
          </a:p>
          <a:p>
            <a:pPr marL="571500" indent="-571500">
              <a:buFont typeface="Arial" panose="020B0604020202020204" pitchFamily="34" charset="0"/>
              <a:buChar char="•"/>
            </a:pPr>
            <a:r>
              <a:rPr lang="en-US" dirty="0" smtClean="0"/>
              <a:t>Contacts within community partnerships changed, i.e. Kankakee High School principal</a:t>
            </a:r>
          </a:p>
          <a:p>
            <a:pPr marL="571500" indent="-571500">
              <a:buFont typeface="Arial" panose="020B0604020202020204" pitchFamily="34" charset="0"/>
              <a:buChar char="•"/>
            </a:pPr>
            <a:r>
              <a:rPr lang="en-US" dirty="0" smtClean="0"/>
              <a:t>Community College/School district is training providers so invoices/bills aren’t received till later in semester.</a:t>
            </a:r>
          </a:p>
          <a:p>
            <a:pPr marL="571500" indent="-571500">
              <a:buFont typeface="Arial" panose="020B0604020202020204" pitchFamily="34" charset="0"/>
              <a:buChar char="•"/>
            </a:pPr>
            <a:endParaRPr lang="en-US" dirty="0" smtClean="0"/>
          </a:p>
          <a:p>
            <a:pPr marL="571500" indent="-571500">
              <a:buFont typeface="Arial" panose="020B0604020202020204" pitchFamily="34" charset="0"/>
              <a:buChar char="•"/>
            </a:pPr>
            <a:endParaRPr lang="en-US" dirty="0" smtClean="0"/>
          </a:p>
          <a:p>
            <a:pPr marL="571500" indent="-571500">
              <a:buFont typeface="Arial" panose="020B0604020202020204" pitchFamily="34" charset="0"/>
              <a:buChar char="•"/>
            </a:pPr>
            <a:endParaRPr lang="en-US" dirty="0" smtClean="0"/>
          </a:p>
          <a:p>
            <a:pPr marL="1028612" lvl="1" indent="-571500">
              <a:buFont typeface="Arial" panose="020B0604020202020204" pitchFamily="34" charset="0"/>
              <a:buChar char="•"/>
            </a:pPr>
            <a:endParaRPr lang="en-US" dirty="0"/>
          </a:p>
        </p:txBody>
      </p:sp>
    </p:spTree>
    <p:extLst>
      <p:ext uri="{BB962C8B-B14F-4D97-AF65-F5344CB8AC3E}">
        <p14:creationId xmlns:p14="http://schemas.microsoft.com/office/powerpoint/2010/main" val="462703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743200" y="1616076"/>
            <a:ext cx="9899651" cy="5632311"/>
          </a:xfrm>
          <a:prstGeom prst="rect">
            <a:avLst/>
          </a:prstGeom>
        </p:spPr>
        <p:txBody>
          <a:bodyPr wrap="square">
            <a:spAutoFit/>
          </a:bodyPr>
          <a:lstStyle/>
          <a:p>
            <a:pPr defTabSz="914177"/>
            <a:r>
              <a:rPr lang="en-US" sz="4500" dirty="0">
                <a:solidFill>
                  <a:prstClr val="black"/>
                </a:solidFill>
              </a:rPr>
              <a:t>Ladonna Russell</a:t>
            </a:r>
          </a:p>
          <a:p>
            <a:pPr defTabSz="914177"/>
            <a:r>
              <a:rPr lang="en-US" sz="4500" dirty="0">
                <a:solidFill>
                  <a:prstClr val="black"/>
                </a:solidFill>
              </a:rPr>
              <a:t>Executive Director</a:t>
            </a:r>
          </a:p>
          <a:p>
            <a:pPr defTabSz="914177"/>
            <a:r>
              <a:rPr lang="en-US" sz="4500" dirty="0">
                <a:solidFill>
                  <a:prstClr val="black"/>
                </a:solidFill>
              </a:rPr>
              <a:t>Workforce Board</a:t>
            </a:r>
            <a:endParaRPr lang="en-US" sz="4500" spc="774" dirty="0">
              <a:solidFill>
                <a:prstClr val="black"/>
              </a:solidFill>
              <a:cs typeface="Calibri"/>
            </a:endParaRPr>
          </a:p>
          <a:p>
            <a:pPr defTabSz="914177"/>
            <a:r>
              <a:rPr lang="en-US" sz="4500" dirty="0">
                <a:solidFill>
                  <a:prstClr val="black"/>
                </a:solidFill>
              </a:rPr>
              <a:t>200 E. Court Street, #506</a:t>
            </a:r>
          </a:p>
          <a:p>
            <a:pPr defTabSz="914177"/>
            <a:r>
              <a:rPr lang="en-US" sz="4500" dirty="0">
                <a:solidFill>
                  <a:prstClr val="black"/>
                </a:solidFill>
              </a:rPr>
              <a:t>Kankakee, IL 60901</a:t>
            </a:r>
          </a:p>
          <a:p>
            <a:pPr defTabSz="914177"/>
            <a:r>
              <a:rPr lang="en-US" sz="4500" dirty="0">
                <a:solidFill>
                  <a:prstClr val="black"/>
                </a:solidFill>
              </a:rPr>
              <a:t>815-935-0074</a:t>
            </a:r>
            <a:endParaRPr lang="en-US" sz="4500" spc="774" dirty="0">
              <a:solidFill>
                <a:prstClr val="black"/>
              </a:solidFill>
              <a:cs typeface="Calibri"/>
            </a:endParaRPr>
          </a:p>
          <a:p>
            <a:pPr defTabSz="914177"/>
            <a:r>
              <a:rPr lang="en-US" sz="4500" dirty="0">
                <a:solidFill>
                  <a:prstClr val="black"/>
                </a:solidFill>
                <a:hlinkClick r:id="rId3"/>
              </a:rPr>
              <a:t>lrussell@glkwb.com</a:t>
            </a:r>
            <a:endParaRPr lang="en-US" sz="4500" dirty="0">
              <a:solidFill>
                <a:prstClr val="black"/>
              </a:solidFill>
              <a:cs typeface="Calibri"/>
            </a:endParaRPr>
          </a:p>
          <a:p>
            <a:pPr defTabSz="914177"/>
            <a:endParaRPr lang="en-US" sz="4500" dirty="0">
              <a:solidFill>
                <a:prstClr val="black"/>
              </a:solidFill>
            </a:endParaRPr>
          </a:p>
        </p:txBody>
      </p:sp>
      <p:sp>
        <p:nvSpPr>
          <p:cNvPr id="14" name="TextBox 13"/>
          <p:cNvSpPr txBox="1"/>
          <p:nvPr/>
        </p:nvSpPr>
        <p:spPr>
          <a:xfrm>
            <a:off x="10433052" y="1546365"/>
            <a:ext cx="7322967" cy="10479792"/>
          </a:xfrm>
          <a:prstGeom prst="rect">
            <a:avLst/>
          </a:prstGeom>
          <a:noFill/>
        </p:spPr>
        <p:txBody>
          <a:bodyPr wrap="none" rtlCol="0">
            <a:spAutoFit/>
          </a:bodyPr>
          <a:lstStyle/>
          <a:p>
            <a:pPr defTabSz="914177"/>
            <a:r>
              <a:rPr lang="en-US" sz="4500" dirty="0" smtClean="0">
                <a:solidFill>
                  <a:prstClr val="black"/>
                </a:solidFill>
              </a:rPr>
              <a:t>Keisha </a:t>
            </a:r>
            <a:r>
              <a:rPr lang="en-US" sz="4500" dirty="0">
                <a:solidFill>
                  <a:prstClr val="black"/>
                </a:solidFill>
              </a:rPr>
              <a:t>S</a:t>
            </a:r>
            <a:r>
              <a:rPr lang="en-US" sz="4500" dirty="0" smtClean="0">
                <a:solidFill>
                  <a:prstClr val="black"/>
                </a:solidFill>
              </a:rPr>
              <a:t>mith</a:t>
            </a:r>
            <a:endParaRPr lang="en-US" sz="4500" dirty="0">
              <a:solidFill>
                <a:prstClr val="black"/>
              </a:solidFill>
            </a:endParaRPr>
          </a:p>
          <a:p>
            <a:pPr defTabSz="914177"/>
            <a:r>
              <a:rPr lang="en-US" sz="4500" dirty="0" smtClean="0">
                <a:solidFill>
                  <a:prstClr val="black"/>
                </a:solidFill>
              </a:rPr>
              <a:t>Director of Workforce Services</a:t>
            </a:r>
            <a:endParaRPr lang="en-US" sz="4500" dirty="0">
              <a:solidFill>
                <a:prstClr val="black"/>
              </a:solidFill>
            </a:endParaRPr>
          </a:p>
          <a:p>
            <a:pPr defTabSz="914177"/>
            <a:r>
              <a:rPr lang="en-US" sz="4500" dirty="0" smtClean="0">
                <a:solidFill>
                  <a:prstClr val="black"/>
                </a:solidFill>
              </a:rPr>
              <a:t>Kankakee Workforce Services</a:t>
            </a:r>
            <a:endParaRPr lang="en-US" sz="4500" dirty="0">
              <a:solidFill>
                <a:prstClr val="black"/>
              </a:solidFill>
            </a:endParaRPr>
          </a:p>
          <a:p>
            <a:pPr defTabSz="914177"/>
            <a:r>
              <a:rPr lang="en-US" sz="4500" dirty="0" smtClean="0">
                <a:solidFill>
                  <a:prstClr val="black"/>
                </a:solidFill>
              </a:rPr>
              <a:t>450 N. Bradley Blvd</a:t>
            </a:r>
            <a:endParaRPr lang="en-US" sz="4500" dirty="0">
              <a:solidFill>
                <a:prstClr val="black"/>
              </a:solidFill>
            </a:endParaRPr>
          </a:p>
          <a:p>
            <a:pPr defTabSz="914177"/>
            <a:r>
              <a:rPr lang="en-US" sz="4500" dirty="0" smtClean="0">
                <a:solidFill>
                  <a:prstClr val="black"/>
                </a:solidFill>
              </a:rPr>
              <a:t>Bradley, IL 60915</a:t>
            </a:r>
            <a:endParaRPr lang="en-US" sz="4500" dirty="0">
              <a:solidFill>
                <a:prstClr val="black"/>
              </a:solidFill>
            </a:endParaRPr>
          </a:p>
          <a:p>
            <a:pPr defTabSz="914177"/>
            <a:r>
              <a:rPr lang="en-US" sz="4500" dirty="0" smtClean="0">
                <a:solidFill>
                  <a:prstClr val="black"/>
                </a:solidFill>
              </a:rPr>
              <a:t>815-802-8960</a:t>
            </a:r>
            <a:endParaRPr lang="en-US" sz="4500" dirty="0">
              <a:solidFill>
                <a:prstClr val="black"/>
              </a:solidFill>
            </a:endParaRPr>
          </a:p>
          <a:p>
            <a:pPr defTabSz="914177"/>
            <a:r>
              <a:rPr lang="en-US" sz="4500" dirty="0" smtClean="0">
                <a:solidFill>
                  <a:prstClr val="black"/>
                </a:solidFill>
                <a:hlinkClick r:id="rId4"/>
              </a:rPr>
              <a:t>ksmith@kcc.edu</a:t>
            </a:r>
            <a:endParaRPr lang="en-US" sz="4500" dirty="0" smtClean="0">
              <a:solidFill>
                <a:prstClr val="black"/>
              </a:solidFill>
            </a:endParaRPr>
          </a:p>
          <a:p>
            <a:pPr defTabSz="914177"/>
            <a:r>
              <a:rPr lang="en-US" sz="4500" dirty="0" smtClean="0">
                <a:solidFill>
                  <a:prstClr val="black"/>
                </a:solidFill>
                <a:hlinkClick r:id="rId5"/>
              </a:rPr>
              <a:t>https://wioa.kcc.edu</a:t>
            </a:r>
            <a:endParaRPr lang="en-US" sz="4500" dirty="0" smtClean="0">
              <a:solidFill>
                <a:prstClr val="black"/>
              </a:solidFill>
            </a:endParaRPr>
          </a:p>
          <a:p>
            <a:pPr defTabSz="914177"/>
            <a:endParaRPr lang="en-US" sz="4500" dirty="0" smtClean="0">
              <a:solidFill>
                <a:prstClr val="black"/>
              </a:solidFill>
            </a:endParaRPr>
          </a:p>
          <a:p>
            <a:pPr defTabSz="914177"/>
            <a:endParaRPr lang="en-US" sz="4500" dirty="0" smtClean="0">
              <a:solidFill>
                <a:prstClr val="black"/>
              </a:solidFill>
            </a:endParaRPr>
          </a:p>
          <a:p>
            <a:pPr defTabSz="914177"/>
            <a:endParaRPr lang="en-US" sz="4500" dirty="0" smtClean="0">
              <a:solidFill>
                <a:prstClr val="black"/>
              </a:solidFill>
            </a:endParaRPr>
          </a:p>
          <a:p>
            <a:pPr defTabSz="914177"/>
            <a:endParaRPr lang="en-US" sz="4500" dirty="0">
              <a:solidFill>
                <a:prstClr val="black"/>
              </a:solidFill>
            </a:endParaRPr>
          </a:p>
          <a:p>
            <a:pPr defTabSz="914177"/>
            <a:endParaRPr lang="en-US" sz="4500" dirty="0">
              <a:solidFill>
                <a:prstClr val="black"/>
              </a:solidFill>
            </a:endParaRPr>
          </a:p>
          <a:p>
            <a:pPr defTabSz="914177"/>
            <a:endParaRPr lang="en-US" sz="4500" dirty="0">
              <a:solidFill>
                <a:prstClr val="black"/>
              </a:solidFill>
            </a:endParaRPr>
          </a:p>
          <a:p>
            <a:pPr defTabSz="914177"/>
            <a:endParaRPr lang="en-US" sz="4500" dirty="0">
              <a:solidFill>
                <a:prstClr val="black"/>
              </a:solidFill>
            </a:endParaRPr>
          </a:p>
        </p:txBody>
      </p:sp>
      <p:pic>
        <p:nvPicPr>
          <p:cNvPr id="16" name="Picture 15"/>
          <p:cNvPicPr>
            <a:picLocks noChangeAspect="1"/>
          </p:cNvPicPr>
          <p:nvPr/>
        </p:nvPicPr>
        <p:blipFill>
          <a:blip r:embed="rId6"/>
          <a:stretch>
            <a:fillRect/>
          </a:stretch>
        </p:blipFill>
        <p:spPr>
          <a:xfrm>
            <a:off x="1746250" y="7712075"/>
            <a:ext cx="7504827" cy="2975108"/>
          </a:xfrm>
          <a:prstGeom prst="rect">
            <a:avLst/>
          </a:prstGeom>
        </p:spPr>
      </p:pic>
      <p:sp>
        <p:nvSpPr>
          <p:cNvPr id="17" name="TextBox 16"/>
          <p:cNvSpPr txBox="1"/>
          <p:nvPr/>
        </p:nvSpPr>
        <p:spPr>
          <a:xfrm>
            <a:off x="7239002" y="396877"/>
            <a:ext cx="4641851" cy="938590"/>
          </a:xfrm>
          <a:prstGeom prst="rect">
            <a:avLst/>
          </a:prstGeom>
          <a:noFill/>
        </p:spPr>
        <p:txBody>
          <a:bodyPr wrap="square" rtlCol="0">
            <a:spAutoFit/>
          </a:bodyPr>
          <a:lstStyle/>
          <a:p>
            <a:pPr algn="ctr" defTabSz="914177"/>
            <a:r>
              <a:rPr lang="en-US" sz="5499" dirty="0">
                <a:solidFill>
                  <a:prstClr val="black"/>
                </a:solidFill>
              </a:rPr>
              <a:t>Contact Info:</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0250" y="7443930"/>
            <a:ext cx="6693408" cy="2837688"/>
          </a:xfrm>
          <a:prstGeom prst="rect">
            <a:avLst/>
          </a:prstGeom>
        </p:spPr>
      </p:pic>
    </p:spTree>
    <p:extLst>
      <p:ext uri="{BB962C8B-B14F-4D97-AF65-F5344CB8AC3E}">
        <p14:creationId xmlns:p14="http://schemas.microsoft.com/office/powerpoint/2010/main" val="1444264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650" y="1844675"/>
            <a:ext cx="12344400" cy="8471550"/>
          </a:xfrm>
        </p:spPr>
        <p:txBody>
          <a:bodyPr/>
          <a:lstStyle/>
          <a:p>
            <a:pPr marL="1039495" indent="-571500" algn="l" rtl="0">
              <a:spcBef>
                <a:spcPts val="1545"/>
              </a:spcBef>
              <a:buFont typeface="Wingdings" panose="05000000000000000000" pitchFamily="2" charset="2"/>
              <a:buChar char="§"/>
              <a:defRPr/>
            </a:pPr>
            <a:r>
              <a:rPr lang="en-US" kern="1200" spc="-200" dirty="0">
                <a:solidFill>
                  <a:prstClr val="black"/>
                </a:solidFill>
              </a:rPr>
              <a:t>Kankakee County – Fiscal agent</a:t>
            </a:r>
          </a:p>
          <a:p>
            <a:pPr marL="1039495" indent="-571500" algn="l" rtl="0">
              <a:spcBef>
                <a:spcPts val="1545"/>
              </a:spcBef>
              <a:buFont typeface="Wingdings" panose="05000000000000000000" pitchFamily="2" charset="2"/>
              <a:buChar char="§"/>
              <a:defRPr/>
            </a:pPr>
            <a:r>
              <a:rPr lang="en-US" kern="1200" spc="-200" dirty="0" smtClean="0">
                <a:solidFill>
                  <a:prstClr val="black"/>
                </a:solidFill>
              </a:rPr>
              <a:t>Mission</a:t>
            </a:r>
            <a:r>
              <a:rPr lang="en-US" kern="1200" spc="-200" dirty="0">
                <a:solidFill>
                  <a:prstClr val="black"/>
                </a:solidFill>
              </a:rPr>
              <a:t>: Enhance workforce quality to meet regional needs</a:t>
            </a:r>
          </a:p>
          <a:p>
            <a:pPr marL="1039495" indent="-571500" algn="l" rtl="0">
              <a:spcBef>
                <a:spcPts val="1545"/>
              </a:spcBef>
              <a:buFont typeface="Wingdings" panose="05000000000000000000" pitchFamily="2" charset="2"/>
              <a:buChar char="§"/>
              <a:defRPr/>
            </a:pPr>
            <a:r>
              <a:rPr lang="en-US" kern="1200" spc="-200" dirty="0">
                <a:solidFill>
                  <a:prstClr val="black"/>
                </a:solidFill>
              </a:rPr>
              <a:t> </a:t>
            </a:r>
            <a:r>
              <a:rPr lang="en-US" kern="1200" spc="-200" dirty="0" smtClean="0">
                <a:solidFill>
                  <a:prstClr val="black"/>
                </a:solidFill>
              </a:rPr>
              <a:t>Provides administrative oversight to the federal Workforce </a:t>
            </a:r>
            <a:r>
              <a:rPr lang="en-US" kern="1200" spc="-200" dirty="0">
                <a:solidFill>
                  <a:prstClr val="black"/>
                </a:solidFill>
              </a:rPr>
              <a:t>Innovation &amp; Opportunity Act (WIOA) funds. </a:t>
            </a:r>
          </a:p>
          <a:p>
            <a:pPr marL="1953895" lvl="2" indent="-571500" algn="l" rtl="0">
              <a:spcBef>
                <a:spcPts val="1545"/>
              </a:spcBef>
              <a:buFont typeface="Wingdings" panose="05000000000000000000" pitchFamily="2" charset="2"/>
              <a:buChar char="§"/>
              <a:defRPr/>
            </a:pPr>
            <a:r>
              <a:rPr lang="en-US" sz="3000" kern="1200" spc="-200" dirty="0">
                <a:solidFill>
                  <a:prstClr val="black"/>
                </a:solidFill>
              </a:rPr>
              <a:t>Provides strategic planning/programs to workforce community</a:t>
            </a:r>
          </a:p>
          <a:p>
            <a:pPr marL="1953895" lvl="2" indent="-571500" algn="l" rtl="0">
              <a:spcBef>
                <a:spcPts val="1545"/>
              </a:spcBef>
              <a:buFont typeface="Wingdings" panose="05000000000000000000" pitchFamily="2" charset="2"/>
              <a:buChar char="§"/>
              <a:defRPr/>
            </a:pPr>
            <a:r>
              <a:rPr lang="en-US" sz="3000" kern="1200" spc="-200" dirty="0">
                <a:solidFill>
                  <a:prstClr val="black"/>
                </a:solidFill>
              </a:rPr>
              <a:t>Creating talent pipeline programs: Trades Career Fair, Employer Wage Survey,  High school </a:t>
            </a:r>
            <a:r>
              <a:rPr lang="en-US" sz="3000" kern="1200" spc="-200" dirty="0" smtClean="0">
                <a:solidFill>
                  <a:prstClr val="black"/>
                </a:solidFill>
              </a:rPr>
              <a:t>presentations/events</a:t>
            </a:r>
          </a:p>
          <a:p>
            <a:pPr marL="1953895" lvl="2" indent="-571500" algn="l" rtl="0">
              <a:spcBef>
                <a:spcPts val="1545"/>
              </a:spcBef>
              <a:buFont typeface="Wingdings" panose="05000000000000000000" pitchFamily="2" charset="2"/>
              <a:buChar char="§"/>
              <a:defRPr/>
            </a:pPr>
            <a:r>
              <a:rPr lang="en-US" sz="3000" kern="1200" spc="-200" dirty="0" smtClean="0">
                <a:solidFill>
                  <a:prstClr val="black"/>
                </a:solidFill>
              </a:rPr>
              <a:t>Job fairs</a:t>
            </a:r>
          </a:p>
          <a:p>
            <a:pPr marL="1953895" lvl="2" indent="-571500" algn="l" rtl="0">
              <a:spcBef>
                <a:spcPts val="1545"/>
              </a:spcBef>
              <a:buFont typeface="Wingdings" panose="05000000000000000000" pitchFamily="2" charset="2"/>
              <a:buChar char="§"/>
              <a:defRPr/>
            </a:pPr>
            <a:r>
              <a:rPr lang="en-US" sz="3000" kern="1200" spc="-200" dirty="0" smtClean="0">
                <a:solidFill>
                  <a:prstClr val="black"/>
                </a:solidFill>
              </a:rPr>
              <a:t>Working with employers</a:t>
            </a:r>
          </a:p>
          <a:p>
            <a:pPr marL="1953895" lvl="2" indent="-571500" algn="l" rtl="0">
              <a:spcBef>
                <a:spcPts val="1545"/>
              </a:spcBef>
              <a:buFont typeface="Wingdings" panose="05000000000000000000" pitchFamily="2" charset="2"/>
              <a:buChar char="§"/>
              <a:defRPr/>
            </a:pPr>
            <a:r>
              <a:rPr lang="en-US" sz="3000" kern="1200" spc="-200" dirty="0" smtClean="0">
                <a:solidFill>
                  <a:prstClr val="black"/>
                </a:solidFill>
              </a:rPr>
              <a:t>Incumbent Worker Training</a:t>
            </a:r>
            <a:endParaRPr lang="en-US" sz="3000" kern="1200" spc="-200" dirty="0">
              <a:solidFill>
                <a:prstClr val="black"/>
              </a:solidFill>
            </a:endParaRP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Partnerships</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Funds tri county Workforce Services office </a:t>
            </a:r>
          </a:p>
          <a:p>
            <a:pPr marL="1028700" lvl="1" indent="-571500">
              <a:buFont typeface="Arial" panose="020B0604020202020204" pitchFamily="34" charset="0"/>
              <a:buChar char="•"/>
            </a:pPr>
            <a:endParaRPr lang="en-US" dirty="0" smtClean="0"/>
          </a:p>
        </p:txBody>
      </p:sp>
      <p:sp>
        <p:nvSpPr>
          <p:cNvPr id="9" name="TextBox 8"/>
          <p:cNvSpPr txBox="1"/>
          <p:nvPr/>
        </p:nvSpPr>
        <p:spPr>
          <a:xfrm>
            <a:off x="554978" y="549275"/>
            <a:ext cx="8513741" cy="992579"/>
          </a:xfrm>
          <a:prstGeom prst="rect">
            <a:avLst/>
          </a:prstGeom>
          <a:noFill/>
        </p:spPr>
        <p:txBody>
          <a:bodyPr wrap="none" rtlCol="0">
            <a:spAutoFit/>
          </a:bodyPr>
          <a:lstStyle/>
          <a:p>
            <a:r>
              <a:rPr lang="en-US" sz="5850" b="1" dirty="0" smtClean="0"/>
              <a:t>What is Workforce Board?</a:t>
            </a:r>
            <a:endParaRPr lang="en-US" sz="5850" b="1" dirty="0"/>
          </a:p>
        </p:txBody>
      </p:sp>
      <p:pic>
        <p:nvPicPr>
          <p:cNvPr id="2" name="Picture 1"/>
          <p:cNvPicPr>
            <a:picLocks noChangeAspect="1"/>
          </p:cNvPicPr>
          <p:nvPr/>
        </p:nvPicPr>
        <p:blipFill>
          <a:blip r:embed="rId3"/>
          <a:stretch>
            <a:fillRect/>
          </a:stretch>
        </p:blipFill>
        <p:spPr>
          <a:xfrm>
            <a:off x="13861255" y="13417"/>
            <a:ext cx="6242845" cy="2560542"/>
          </a:xfrm>
          <a:prstGeom prst="rect">
            <a:avLst/>
          </a:prstGeom>
        </p:spPr>
      </p:pic>
    </p:spTree>
    <p:extLst>
      <p:ext uri="{BB962C8B-B14F-4D97-AF65-F5344CB8AC3E}">
        <p14:creationId xmlns:p14="http://schemas.microsoft.com/office/powerpoint/2010/main" val="3759499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7050" y="1082675"/>
            <a:ext cx="12801600" cy="9702656"/>
          </a:xfrm>
        </p:spPr>
        <p:txBody>
          <a:bodyPr/>
          <a:lstStyle/>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endParaRPr lang="en-US" kern="1200" spc="-200" dirty="0" smtClean="0">
              <a:solidFill>
                <a:prstClr val="black"/>
              </a:solidFill>
            </a:endParaRP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American Job Center/Illinois workNet Center (One Stop)</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Open to anyone: individuals &amp; employers </a:t>
            </a:r>
          </a:p>
          <a:p>
            <a:pPr marL="1496695" lvl="1" indent="-571500" algn="l" rtl="0">
              <a:spcBef>
                <a:spcPts val="1545"/>
              </a:spcBef>
              <a:buFont typeface="Wingdings" panose="05000000000000000000" pitchFamily="2" charset="2"/>
              <a:buChar char="§"/>
              <a:defRPr/>
            </a:pPr>
            <a:r>
              <a:rPr lang="en-US" sz="3500" kern="1200" spc="-200" dirty="0">
                <a:solidFill>
                  <a:prstClr val="black"/>
                </a:solidFill>
              </a:rPr>
              <a:t>Provided </a:t>
            </a:r>
            <a:r>
              <a:rPr lang="en-US" sz="3500" kern="1200" spc="-200" dirty="0" smtClean="0">
                <a:solidFill>
                  <a:prstClr val="black"/>
                </a:solidFill>
              </a:rPr>
              <a:t>career services </a:t>
            </a:r>
            <a:r>
              <a:rPr lang="en-US" sz="3500" kern="1200" spc="-200" dirty="0">
                <a:solidFill>
                  <a:prstClr val="black"/>
                </a:solidFill>
              </a:rPr>
              <a:t>to </a:t>
            </a:r>
            <a:r>
              <a:rPr lang="en-US" sz="3500" kern="1200" spc="-200" dirty="0" smtClean="0">
                <a:solidFill>
                  <a:prstClr val="black"/>
                </a:solidFill>
              </a:rPr>
              <a:t>2,000 </a:t>
            </a:r>
            <a:r>
              <a:rPr lang="en-US" sz="3500" kern="1200" spc="-200" dirty="0">
                <a:solidFill>
                  <a:prstClr val="black"/>
                </a:solidFill>
              </a:rPr>
              <a:t>to </a:t>
            </a:r>
            <a:r>
              <a:rPr lang="en-US" sz="3500" kern="1200" spc="-200" dirty="0" smtClean="0">
                <a:solidFill>
                  <a:prstClr val="black"/>
                </a:solidFill>
              </a:rPr>
              <a:t>individuals</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Community resource for workforce services</a:t>
            </a:r>
            <a:endParaRPr lang="en-US" kern="1200" spc="-200" dirty="0">
              <a:solidFill>
                <a:prstClr val="black"/>
              </a:solidFill>
            </a:endParaRP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a:solidFill>
                  <a:prstClr val="black"/>
                </a:solidFill>
              </a:rPr>
              <a:t> </a:t>
            </a:r>
            <a:r>
              <a:rPr lang="en-US" kern="1200" spc="-200" dirty="0" smtClean="0">
                <a:solidFill>
                  <a:prstClr val="black"/>
                </a:solidFill>
              </a:rPr>
              <a:t>Workshops/Job Readiness</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Internships/Work Experience</a:t>
            </a:r>
            <a:endParaRPr lang="en-US" sz="3200" kern="1200" spc="-200" dirty="0" smtClean="0">
              <a:solidFill>
                <a:prstClr val="black"/>
              </a:solidFill>
            </a:endParaRP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Training </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Community Partnerships</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Outreach</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r>
              <a:rPr lang="en-US" kern="1200" spc="-200" dirty="0" smtClean="0">
                <a:solidFill>
                  <a:prstClr val="black"/>
                </a:solidFill>
              </a:rPr>
              <a:t>WIOA Service Provider</a:t>
            </a:r>
          </a:p>
          <a:p>
            <a:pPr marL="1039495" marR="0" lvl="0" indent="-571500" algn="l" defTabSz="914400" rtl="0" eaLnBrk="1" fontAlgn="auto" latinLnBrk="0" hangingPunct="1">
              <a:lnSpc>
                <a:spcPct val="100000"/>
              </a:lnSpc>
              <a:spcBef>
                <a:spcPts val="1545"/>
              </a:spcBef>
              <a:spcAft>
                <a:spcPts val="0"/>
              </a:spcAft>
              <a:buClrTx/>
              <a:buSzTx/>
              <a:buFont typeface="Wingdings" panose="05000000000000000000" pitchFamily="2" charset="2"/>
              <a:buChar char="§"/>
              <a:tabLst/>
              <a:defRPr/>
            </a:pPr>
            <a:endParaRPr lang="en-US" kern="1200" spc="-200" dirty="0" smtClean="0">
              <a:solidFill>
                <a:prstClr val="black"/>
              </a:solidFill>
            </a:endParaRPr>
          </a:p>
          <a:p>
            <a:pPr marL="1028700" lvl="1" indent="-571500">
              <a:buFont typeface="Arial" panose="020B0604020202020204" pitchFamily="34" charset="0"/>
              <a:buChar char="•"/>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8921" y="451949"/>
            <a:ext cx="4992329" cy="2116511"/>
          </a:xfrm>
          <a:prstGeom prst="rect">
            <a:avLst/>
          </a:prstGeom>
        </p:spPr>
      </p:pic>
      <p:pic>
        <p:nvPicPr>
          <p:cNvPr id="6" name="Picture 5"/>
          <p:cNvPicPr>
            <a:picLocks noChangeAspect="1"/>
          </p:cNvPicPr>
          <p:nvPr/>
        </p:nvPicPr>
        <p:blipFill>
          <a:blip r:embed="rId4"/>
          <a:stretch>
            <a:fillRect/>
          </a:stretch>
        </p:blipFill>
        <p:spPr>
          <a:xfrm>
            <a:off x="13709650" y="3368675"/>
            <a:ext cx="5400732" cy="7239000"/>
          </a:xfrm>
          <a:prstGeom prst="rect">
            <a:avLst/>
          </a:prstGeom>
        </p:spPr>
      </p:pic>
      <p:sp>
        <p:nvSpPr>
          <p:cNvPr id="9" name="TextBox 8"/>
          <p:cNvSpPr txBox="1"/>
          <p:nvPr/>
        </p:nvSpPr>
        <p:spPr>
          <a:xfrm>
            <a:off x="679450" y="517626"/>
            <a:ext cx="12189940" cy="992579"/>
          </a:xfrm>
          <a:prstGeom prst="rect">
            <a:avLst/>
          </a:prstGeom>
          <a:noFill/>
        </p:spPr>
        <p:txBody>
          <a:bodyPr wrap="none" rtlCol="0">
            <a:spAutoFit/>
          </a:bodyPr>
          <a:lstStyle/>
          <a:p>
            <a:r>
              <a:rPr lang="en-US" sz="5850" b="1" dirty="0" smtClean="0"/>
              <a:t>What is Kankakee Workforce Services?</a:t>
            </a:r>
            <a:endParaRPr lang="en-US" sz="5850" b="1" dirty="0"/>
          </a:p>
        </p:txBody>
      </p:sp>
    </p:spTree>
    <p:extLst>
      <p:ext uri="{BB962C8B-B14F-4D97-AF65-F5344CB8AC3E}">
        <p14:creationId xmlns:p14="http://schemas.microsoft.com/office/powerpoint/2010/main" val="487949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94251" y="2179976"/>
            <a:ext cx="14630400" cy="8140690"/>
          </a:xfrm>
        </p:spPr>
        <p:txBody>
          <a:bodyPr/>
          <a:lstStyle/>
          <a:p>
            <a:pPr algn="l"/>
            <a:r>
              <a:rPr lang="en-US" sz="2300" dirty="0">
                <a:latin typeface="+mj-lt"/>
              </a:rPr>
              <a:t>Amecia Morgan was laid off when local employer McKesson closed in 2024.  She was unable to find another job that provided a livable wage due to a lack of education.  While receiving unemployment benefits, Amecia attended an unemployment workshop, where she heard about the WIOA program and the opportunity for a scholarship to help further her education for a career she always wanted. </a:t>
            </a:r>
          </a:p>
          <a:p>
            <a:pPr algn="l"/>
            <a:endParaRPr lang="en-US" sz="2300" dirty="0">
              <a:latin typeface="+mj-lt"/>
            </a:endParaRPr>
          </a:p>
          <a:p>
            <a:pPr algn="l"/>
            <a:r>
              <a:rPr lang="en-US" sz="2300" dirty="0">
                <a:latin typeface="+mj-lt"/>
              </a:rPr>
              <a:t>In high school, Amecia dreamed of becoming a nurse, but she’d never taken the necessary steps to pursue that career.  The loss of her job and the WIOA scholarship opportunity influenced her decision to enroll in Kankakee Community College’s LPN program.  She started taking classes during the summer term of 2024 and graduated in July 2025 with an advanced certificate in Practical Nursing.  Amecia graduated with a 3.6 GPA.</a:t>
            </a:r>
          </a:p>
          <a:p>
            <a:pPr algn="l"/>
            <a:endParaRPr lang="en-US" sz="2300" dirty="0">
              <a:latin typeface="+mj-lt"/>
            </a:endParaRPr>
          </a:p>
          <a:p>
            <a:pPr algn="l"/>
            <a:r>
              <a:rPr lang="en-US" sz="2300" dirty="0">
                <a:latin typeface="+mj-lt"/>
              </a:rPr>
              <a:t>WIOA paid for Amecia’s tuition and reimbursed her for gas, uniform scrubs, a stethoscope and other supplies required by the nursing program.  </a:t>
            </a:r>
          </a:p>
          <a:p>
            <a:pPr algn="l"/>
            <a:endParaRPr lang="en-US" sz="2300" dirty="0">
              <a:latin typeface="+mj-lt"/>
            </a:endParaRPr>
          </a:p>
          <a:p>
            <a:pPr algn="l"/>
            <a:r>
              <a:rPr lang="en-US" sz="2300" dirty="0">
                <a:latin typeface="+mj-lt"/>
              </a:rPr>
              <a:t>While recalling how WIOA helped her, Amecia stated, “WIOA saved my life”. She described the devastation she felt after losing her job and expressed great appreciation for the scholarship, and her career planner, Benjamin Miller.  “I could always reach out to Ben with a question or request and he was on it, right away.  He’s amazing!” </a:t>
            </a:r>
          </a:p>
          <a:p>
            <a:pPr algn="l"/>
            <a:endParaRPr lang="en-US" sz="2300" dirty="0">
              <a:latin typeface="+mj-lt"/>
            </a:endParaRPr>
          </a:p>
          <a:p>
            <a:pPr algn="l"/>
            <a:r>
              <a:rPr lang="en-US" sz="2300" dirty="0">
                <a:latin typeface="+mj-lt"/>
              </a:rPr>
              <a:t>Amecia is continuing her studies in healthcare by pursuing the Registered Nursing (RN) degree.  Her ultimate career goal is to work in forensics as a psychiatric nurse.</a:t>
            </a:r>
          </a:p>
          <a:p>
            <a:pPr algn="l"/>
            <a:endParaRPr lang="en-US" sz="2300" dirty="0">
              <a:latin typeface="+mj-lt"/>
            </a:endParaRPr>
          </a:p>
          <a:p>
            <a:pPr algn="l"/>
            <a:endParaRPr lang="en-US" sz="2300" dirty="0">
              <a:latin typeface="+mj-lt"/>
            </a:endParaRPr>
          </a:p>
          <a:p>
            <a:pPr algn="l"/>
            <a:endParaRPr lang="en-US" sz="2300" dirty="0">
              <a:latin typeface="+mj-lt"/>
            </a:endParaRPr>
          </a:p>
          <a:p>
            <a:pPr algn="l"/>
            <a:endParaRPr lang="en-US" sz="2300" dirty="0" smtClean="0">
              <a:latin typeface="+mj-lt"/>
            </a:endParaRPr>
          </a:p>
        </p:txBody>
      </p:sp>
      <p:sp>
        <p:nvSpPr>
          <p:cNvPr id="9" name="TextBox 8"/>
          <p:cNvSpPr txBox="1"/>
          <p:nvPr/>
        </p:nvSpPr>
        <p:spPr>
          <a:xfrm>
            <a:off x="679450" y="320675"/>
            <a:ext cx="18655172" cy="992579"/>
          </a:xfrm>
          <a:prstGeom prst="rect">
            <a:avLst/>
          </a:prstGeom>
          <a:noFill/>
        </p:spPr>
        <p:txBody>
          <a:bodyPr wrap="none" rtlCol="0">
            <a:spAutoFit/>
          </a:bodyPr>
          <a:lstStyle/>
          <a:p>
            <a:r>
              <a:rPr lang="en-US" sz="5850" b="1" dirty="0" smtClean="0"/>
              <a:t>How does Kankakee Workforce Services make a difference?</a:t>
            </a:r>
            <a:endParaRPr lang="en-US" sz="5850" b="1" dirty="0"/>
          </a:p>
        </p:txBody>
      </p:sp>
      <p:sp>
        <p:nvSpPr>
          <p:cNvPr id="5" name="TextBox 4"/>
          <p:cNvSpPr txBox="1"/>
          <p:nvPr/>
        </p:nvSpPr>
        <p:spPr>
          <a:xfrm>
            <a:off x="4870450" y="1539875"/>
            <a:ext cx="2895600" cy="584775"/>
          </a:xfrm>
          <a:prstGeom prst="rect">
            <a:avLst/>
          </a:prstGeom>
          <a:noFill/>
        </p:spPr>
        <p:txBody>
          <a:bodyPr wrap="square" rtlCol="0">
            <a:spAutoFit/>
          </a:bodyPr>
          <a:lstStyle/>
          <a:p>
            <a:r>
              <a:rPr lang="en-US" sz="3200" b="1" dirty="0" smtClean="0"/>
              <a:t>Act II</a:t>
            </a:r>
            <a:endParaRPr lang="en-US" sz="3200" b="1"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450850" y="2202221"/>
            <a:ext cx="4191000" cy="6729054"/>
          </a:xfrm>
          <a:prstGeom prst="rect">
            <a:avLst/>
          </a:prstGeom>
        </p:spPr>
      </p:pic>
    </p:spTree>
    <p:extLst>
      <p:ext uri="{BB962C8B-B14F-4D97-AF65-F5344CB8AC3E}">
        <p14:creationId xmlns:p14="http://schemas.microsoft.com/office/powerpoint/2010/main" val="3617857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709444"/>
            <a:ext cx="19126200" cy="1287631"/>
          </a:xfrm>
        </p:spPr>
        <p:txBody>
          <a:bodyPr/>
          <a:lstStyle/>
          <a:p>
            <a:pPr marL="0" marR="0" lvl="0" indent="0" defTabSz="914400" rtl="0" eaLnBrk="1" fontAlgn="auto" latinLnBrk="0" hangingPunct="1">
              <a:lnSpc>
                <a:spcPct val="100000"/>
              </a:lnSpc>
              <a:spcBef>
                <a:spcPts val="0"/>
              </a:spcBef>
              <a:spcAft>
                <a:spcPts val="0"/>
              </a:spcAft>
              <a:tabLst/>
              <a:defRPr/>
            </a:pPr>
            <a:r>
              <a:rPr lang="en-US" sz="5850" kern="1200" dirty="0">
                <a:solidFill>
                  <a:prstClr val="black"/>
                </a:solidFill>
                <a:ea typeface="+mn-ea"/>
                <a:cs typeface="+mn-cs"/>
              </a:rPr>
              <a:t>How does Kankakee Workforce Services make a difference?</a:t>
            </a:r>
            <a:br>
              <a:rPr lang="en-US" sz="5850" kern="1200" dirty="0">
                <a:solidFill>
                  <a:prstClr val="black"/>
                </a:solidFill>
                <a:ea typeface="+mn-ea"/>
                <a:cs typeface="+mn-cs"/>
              </a:rPr>
            </a:b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 y="1692275"/>
            <a:ext cx="9726137" cy="8153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850" y="2715736"/>
            <a:ext cx="10094861" cy="8462501"/>
          </a:xfrm>
          <a:prstGeom prst="rect">
            <a:avLst/>
          </a:prstGeom>
        </p:spPr>
      </p:pic>
    </p:spTree>
    <p:extLst>
      <p:ext uri="{BB962C8B-B14F-4D97-AF65-F5344CB8AC3E}">
        <p14:creationId xmlns:p14="http://schemas.microsoft.com/office/powerpoint/2010/main" val="2604656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52227" y="473075"/>
            <a:ext cx="6552514" cy="692497"/>
          </a:xfrm>
          <a:prstGeom prst="rect">
            <a:avLst/>
          </a:prstGeom>
        </p:spPr>
        <p:txBody>
          <a:bodyPr vert="horz" wrap="square" lIns="0" tIns="0" rIns="0" bIns="0" rtlCol="0">
            <a:spAutoFit/>
          </a:bodyPr>
          <a:lstStyle/>
          <a:p>
            <a:pPr marL="12700">
              <a:lnSpc>
                <a:spcPct val="100000"/>
              </a:lnSpc>
            </a:pPr>
            <a:r>
              <a:rPr lang="en-US" spc="-200" dirty="0" smtClean="0"/>
              <a:t>Employer Services</a:t>
            </a:r>
            <a:endParaRPr spc="-100" dirty="0"/>
          </a:p>
        </p:txBody>
      </p:sp>
      <p:sp>
        <p:nvSpPr>
          <p:cNvPr id="4" name="object 4"/>
          <p:cNvSpPr txBox="1"/>
          <p:nvPr/>
        </p:nvSpPr>
        <p:spPr>
          <a:xfrm>
            <a:off x="7689850" y="1165572"/>
            <a:ext cx="11128555" cy="7450758"/>
          </a:xfrm>
          <a:prstGeom prst="rect">
            <a:avLst/>
          </a:prstGeom>
        </p:spPr>
        <p:txBody>
          <a:bodyPr vert="horz" wrap="square" lIns="0" tIns="0" rIns="0" bIns="0" rtlCol="0">
            <a:spAutoFit/>
          </a:bodyPr>
          <a:lstStyle/>
          <a:p>
            <a:pPr marL="894715" lvl="1" indent="-424815">
              <a:spcBef>
                <a:spcPts val="1710"/>
              </a:spcBef>
              <a:buFont typeface="Calibri"/>
              <a:buChar char="•"/>
              <a:tabLst>
                <a:tab pos="437515" algn="l"/>
              </a:tabLst>
              <a:defRPr/>
            </a:pPr>
            <a:r>
              <a:rPr lang="en-US" sz="4000" spc="-225" dirty="0">
                <a:solidFill>
                  <a:prstClr val="black"/>
                </a:solidFill>
                <a:cs typeface="Calibri"/>
              </a:rPr>
              <a:t>Current employee training </a:t>
            </a:r>
            <a:endParaRPr lang="en-US" sz="4000" spc="-225" dirty="0" smtClean="0">
              <a:solidFill>
                <a:prstClr val="black"/>
              </a:solidFill>
              <a:cs typeface="Calibri"/>
            </a:endParaRPr>
          </a:p>
          <a:p>
            <a:pPr marL="894715" lvl="1" indent="-424815">
              <a:spcBef>
                <a:spcPts val="1710"/>
              </a:spcBef>
              <a:buFont typeface="Calibri"/>
              <a:buChar char="•"/>
              <a:tabLst>
                <a:tab pos="437515" algn="l"/>
              </a:tabLst>
              <a:defRPr/>
            </a:pPr>
            <a:r>
              <a:rPr lang="en-US" sz="4000" spc="-225" dirty="0" smtClean="0">
                <a:solidFill>
                  <a:prstClr val="black"/>
                </a:solidFill>
                <a:cs typeface="Calibri"/>
              </a:rPr>
              <a:t>Paid work experience</a:t>
            </a:r>
            <a:endParaRPr lang="en-US" sz="4000" spc="-225" dirty="0">
              <a:solidFill>
                <a:prstClr val="black"/>
              </a:solidFill>
              <a:cs typeface="Calibri"/>
            </a:endParaRPr>
          </a:p>
          <a:p>
            <a:pPr marL="894715" lvl="1" indent="-424815">
              <a:spcBef>
                <a:spcPts val="1710"/>
              </a:spcBef>
              <a:buFont typeface="Calibri"/>
              <a:buChar char="•"/>
              <a:tabLst>
                <a:tab pos="437515" algn="l"/>
              </a:tabLst>
              <a:defRPr/>
            </a:pPr>
            <a:r>
              <a:rPr lang="en-US" sz="4000" spc="-225" dirty="0">
                <a:solidFill>
                  <a:prstClr val="black"/>
                </a:solidFill>
                <a:cs typeface="Calibri"/>
              </a:rPr>
              <a:t>Recruiting Talent</a:t>
            </a:r>
          </a:p>
          <a:p>
            <a:pPr marL="1351915" lvl="2" indent="-424815">
              <a:spcBef>
                <a:spcPts val="1710"/>
              </a:spcBef>
              <a:buFont typeface="Calibri"/>
              <a:buChar char="•"/>
              <a:tabLst>
                <a:tab pos="437515" algn="l"/>
              </a:tabLst>
              <a:defRPr/>
            </a:pPr>
            <a:r>
              <a:rPr lang="en-US" sz="4000" spc="-225" dirty="0" smtClean="0">
                <a:solidFill>
                  <a:prstClr val="black"/>
                </a:solidFill>
                <a:cs typeface="Calibri"/>
              </a:rPr>
              <a:t> Job postings</a:t>
            </a:r>
          </a:p>
          <a:p>
            <a:pPr marL="1351915" lvl="2" indent="-424815">
              <a:spcBef>
                <a:spcPts val="1710"/>
              </a:spcBef>
              <a:buFont typeface="Calibri"/>
              <a:buChar char="•"/>
              <a:tabLst>
                <a:tab pos="437515" algn="l"/>
              </a:tabLst>
              <a:defRPr/>
            </a:pPr>
            <a:r>
              <a:rPr lang="en-US" sz="4000" spc="-225" dirty="0" smtClean="0">
                <a:solidFill>
                  <a:prstClr val="black"/>
                </a:solidFill>
                <a:cs typeface="Calibri"/>
              </a:rPr>
              <a:t>Job Fairs</a:t>
            </a:r>
          </a:p>
          <a:p>
            <a:pPr marL="1351915" lvl="2" indent="-424815">
              <a:spcBef>
                <a:spcPts val="1710"/>
              </a:spcBef>
              <a:buFont typeface="Calibri"/>
              <a:buChar char="•"/>
              <a:tabLst>
                <a:tab pos="437515" algn="l"/>
              </a:tabLst>
              <a:defRPr/>
            </a:pPr>
            <a:r>
              <a:rPr lang="en-US" sz="3500" spc="-225" dirty="0" smtClean="0">
                <a:solidFill>
                  <a:prstClr val="black"/>
                </a:solidFill>
                <a:cs typeface="Calibri"/>
              </a:rPr>
              <a:t>Expand labor market: returning citizens, individuals with disabilities, Spanish speaking</a:t>
            </a:r>
          </a:p>
          <a:p>
            <a:pPr marL="1809115" lvl="3" indent="-424815">
              <a:spcBef>
                <a:spcPts val="1710"/>
              </a:spcBef>
              <a:buFont typeface="Calibri"/>
              <a:buChar char="•"/>
              <a:tabLst>
                <a:tab pos="437515" algn="l"/>
              </a:tabLst>
              <a:defRPr/>
            </a:pPr>
            <a:r>
              <a:rPr lang="en-US" sz="3500" spc="-225" dirty="0" smtClean="0">
                <a:solidFill>
                  <a:prstClr val="black"/>
                </a:solidFill>
                <a:cs typeface="Calibri"/>
              </a:rPr>
              <a:t>Work Opportunity Tax Credit/Fidelity Bonding</a:t>
            </a:r>
          </a:p>
          <a:p>
            <a:pPr marL="894715" lvl="1" indent="-424815">
              <a:spcBef>
                <a:spcPts val="1710"/>
              </a:spcBef>
              <a:buFont typeface="Calibri"/>
              <a:buChar char="•"/>
              <a:tabLst>
                <a:tab pos="437515" algn="l"/>
              </a:tabLst>
              <a:defRPr/>
            </a:pPr>
            <a:r>
              <a:rPr lang="en-US" sz="4000" spc="-225" dirty="0" smtClean="0">
                <a:solidFill>
                  <a:prstClr val="black"/>
                </a:solidFill>
                <a:cs typeface="Calibri"/>
              </a:rPr>
              <a:t>Labor Market Information</a:t>
            </a:r>
          </a:p>
          <a:p>
            <a:pPr marL="2336800">
              <a:lnSpc>
                <a:spcPct val="100000"/>
              </a:lnSpc>
            </a:pPr>
            <a:endParaRPr sz="4000" dirty="0">
              <a:latin typeface="Calibri"/>
              <a:cs typeface="Calibri"/>
            </a:endParaRPr>
          </a:p>
        </p:txBody>
      </p:sp>
      <p:pic>
        <p:nvPicPr>
          <p:cNvPr id="7" name="Picture 6"/>
          <p:cNvPicPr>
            <a:picLocks noChangeAspect="1"/>
          </p:cNvPicPr>
          <p:nvPr/>
        </p:nvPicPr>
        <p:blipFill>
          <a:blip r:embed="rId3"/>
          <a:stretch>
            <a:fillRect/>
          </a:stretch>
        </p:blipFill>
        <p:spPr>
          <a:xfrm>
            <a:off x="146050" y="92075"/>
            <a:ext cx="7066174" cy="5029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5486" y="279226"/>
            <a:ext cx="4892564" cy="2216943"/>
          </a:xfrm>
          <a:prstGeom prst="rect">
            <a:avLst/>
          </a:prstGeom>
        </p:spPr>
      </p:pic>
      <p:pic>
        <p:nvPicPr>
          <p:cNvPr id="5" name="Picture 4"/>
          <p:cNvPicPr>
            <a:picLocks noChangeAspect="1"/>
          </p:cNvPicPr>
          <p:nvPr/>
        </p:nvPicPr>
        <p:blipFill>
          <a:blip r:embed="rId5"/>
          <a:stretch>
            <a:fillRect/>
          </a:stretch>
        </p:blipFill>
        <p:spPr>
          <a:xfrm>
            <a:off x="16890602" y="6178125"/>
            <a:ext cx="2834076" cy="1715514"/>
          </a:xfrm>
          <a:prstGeom prst="rect">
            <a:avLst/>
          </a:prstGeom>
        </p:spPr>
      </p:pic>
      <p:pic>
        <p:nvPicPr>
          <p:cNvPr id="8" name="Picture 7"/>
          <p:cNvPicPr>
            <a:picLocks noChangeAspect="1"/>
          </p:cNvPicPr>
          <p:nvPr/>
        </p:nvPicPr>
        <p:blipFill>
          <a:blip r:embed="rId6"/>
          <a:stretch>
            <a:fillRect/>
          </a:stretch>
        </p:blipFill>
        <p:spPr>
          <a:xfrm>
            <a:off x="110203" y="9332092"/>
            <a:ext cx="3276600" cy="1977258"/>
          </a:xfrm>
          <a:prstGeom prst="rect">
            <a:avLst/>
          </a:prstGeom>
        </p:spPr>
      </p:pic>
      <p:pic>
        <p:nvPicPr>
          <p:cNvPr id="12" name="Picture 11"/>
          <p:cNvPicPr>
            <a:picLocks noChangeAspect="1"/>
          </p:cNvPicPr>
          <p:nvPr/>
        </p:nvPicPr>
        <p:blipFill>
          <a:blip r:embed="rId7"/>
          <a:stretch>
            <a:fillRect/>
          </a:stretch>
        </p:blipFill>
        <p:spPr>
          <a:xfrm>
            <a:off x="823944" y="5502275"/>
            <a:ext cx="5113306" cy="163033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6289" y="9559925"/>
            <a:ext cx="3571875" cy="158115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81451" y="8336812"/>
            <a:ext cx="3043228" cy="304322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11586" y="2530475"/>
            <a:ext cx="4098464" cy="87872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80850" y="9576315"/>
            <a:ext cx="4545224" cy="1340841"/>
          </a:xfrm>
          <a:prstGeom prst="rect">
            <a:avLst/>
          </a:prstGeom>
        </p:spPr>
      </p:pic>
      <p:pic>
        <p:nvPicPr>
          <p:cNvPr id="1028" name="Picture 4" descr="Urban Farmer - Delicious, farm-to-table, fresh-tasting gluten-free pizz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8850" y="8007349"/>
            <a:ext cx="476250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86075" y="3805644"/>
            <a:ext cx="4143375" cy="13918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850" y="549275"/>
            <a:ext cx="11056340" cy="830997"/>
          </a:xfrm>
        </p:spPr>
        <p:txBody>
          <a:bodyPr/>
          <a:lstStyle/>
          <a:p>
            <a:pPr algn="ctr"/>
            <a:r>
              <a:rPr lang="en-US" sz="5400" b="1" dirty="0" smtClean="0">
                <a:solidFill>
                  <a:schemeClr val="tx1"/>
                </a:solidFill>
              </a:rPr>
              <a:t>JTED Program</a:t>
            </a:r>
            <a:endParaRPr lang="en-US" sz="5400" b="1" dirty="0">
              <a:solidFill>
                <a:schemeClr val="tx1"/>
              </a:solidFill>
            </a:endParaRPr>
          </a:p>
        </p:txBody>
      </p:sp>
      <p:sp>
        <p:nvSpPr>
          <p:cNvPr id="3" name="Text Placeholder 2"/>
          <p:cNvSpPr>
            <a:spLocks noGrp="1"/>
          </p:cNvSpPr>
          <p:nvPr>
            <p:ph type="body" idx="1"/>
          </p:nvPr>
        </p:nvSpPr>
        <p:spPr>
          <a:xfrm>
            <a:off x="831850" y="1768475"/>
            <a:ext cx="18096270" cy="9233040"/>
          </a:xfrm>
        </p:spPr>
        <p:txBody>
          <a:bodyPr/>
          <a:lstStyle/>
          <a:p>
            <a:r>
              <a:rPr lang="en-US" b="1" dirty="0" smtClean="0"/>
              <a:t>Scope of Work</a:t>
            </a:r>
          </a:p>
          <a:p>
            <a:pPr marL="571500" indent="-571500">
              <a:buFont typeface="Arial" panose="020B0604020202020204" pitchFamily="34" charset="0"/>
              <a:buChar char="•"/>
            </a:pPr>
            <a:r>
              <a:rPr lang="en-US" sz="4000" dirty="0" smtClean="0">
                <a:latin typeface="Calibri" panose="020F0502020204030204" pitchFamily="34" charset="0"/>
              </a:rPr>
              <a:t>Target Population is youth </a:t>
            </a:r>
            <a:r>
              <a:rPr lang="en-US" sz="4000" dirty="0">
                <a:latin typeface="Calibri" panose="020F0502020204030204" pitchFamily="34" charset="0"/>
              </a:rPr>
              <a:t>ages 16 – </a:t>
            </a:r>
            <a:r>
              <a:rPr lang="en-US" sz="4000" dirty="0" smtClean="0">
                <a:latin typeface="Calibri" panose="020F0502020204030204" pitchFamily="34" charset="0"/>
              </a:rPr>
              <a:t>24 especially in rural </a:t>
            </a:r>
            <a:r>
              <a:rPr lang="en-US" sz="4000" dirty="0">
                <a:latin typeface="Calibri" panose="020F0502020204030204" pitchFamily="34" charset="0"/>
              </a:rPr>
              <a:t>populations, and returning citizens</a:t>
            </a:r>
            <a:r>
              <a:rPr lang="en-US" sz="4000" dirty="0" smtClean="0">
                <a:latin typeface="Calibri" panose="020F0502020204030204" pitchFamily="34" charset="0"/>
              </a:rPr>
              <a:t>.</a:t>
            </a:r>
          </a:p>
          <a:p>
            <a:pPr marL="571500" indent="-571500" algn="l">
              <a:buFont typeface="Arial" panose="020B0604020202020204" pitchFamily="34" charset="0"/>
              <a:buChar char="•"/>
            </a:pPr>
            <a:endParaRPr lang="en-US" sz="4000" dirty="0">
              <a:latin typeface="Calibri" panose="020F0502020204030204" pitchFamily="34" charset="0"/>
            </a:endParaRPr>
          </a:p>
          <a:p>
            <a:pPr marL="571500" indent="-571500" algn="l">
              <a:buFont typeface="Arial" panose="020B0604020202020204" pitchFamily="34" charset="0"/>
              <a:buChar char="•"/>
            </a:pPr>
            <a:r>
              <a:rPr lang="en-US" sz="4000" dirty="0" smtClean="0">
                <a:latin typeface="Calibri" panose="020F0502020204030204" pitchFamily="34" charset="0"/>
              </a:rPr>
              <a:t>ESL for High School Students</a:t>
            </a:r>
          </a:p>
          <a:p>
            <a:pPr marL="571500" indent="-571500" algn="l">
              <a:buFont typeface="Arial" panose="020B0604020202020204" pitchFamily="34" charset="0"/>
              <a:buChar char="•"/>
            </a:pPr>
            <a:endParaRPr lang="en-US" sz="4000" dirty="0">
              <a:latin typeface="Calibri" panose="020F0502020204030204" pitchFamily="34" charset="0"/>
            </a:endParaRPr>
          </a:p>
          <a:p>
            <a:pPr marL="571500" indent="-571500" algn="l">
              <a:buFont typeface="Arial" panose="020B0604020202020204" pitchFamily="34" charset="0"/>
              <a:buChar char="•"/>
            </a:pPr>
            <a:r>
              <a:rPr lang="en-US" sz="4000" dirty="0" smtClean="0">
                <a:latin typeface="Calibri" panose="020F0502020204030204" pitchFamily="34" charset="0"/>
              </a:rPr>
              <a:t>Post Secondary Training in Manufacturing &amp; IT Sectors</a:t>
            </a:r>
          </a:p>
          <a:p>
            <a:pPr marL="571500" indent="-571500" algn="l">
              <a:buFont typeface="Arial" panose="020B0604020202020204" pitchFamily="34" charset="0"/>
              <a:buChar char="•"/>
            </a:pPr>
            <a:endParaRPr lang="en-US" sz="4000" dirty="0">
              <a:latin typeface="Calibri" panose="020F0502020204030204" pitchFamily="34" charset="0"/>
            </a:endParaRPr>
          </a:p>
          <a:p>
            <a:pPr marL="571500" indent="-571500" algn="l">
              <a:buFont typeface="Arial" panose="020B0604020202020204" pitchFamily="34" charset="0"/>
              <a:buChar char="•"/>
            </a:pPr>
            <a:r>
              <a:rPr lang="en-US" sz="4000" dirty="0" smtClean="0">
                <a:latin typeface="Calibri" panose="020F0502020204030204" pitchFamily="34" charset="0"/>
              </a:rPr>
              <a:t>Supportive Services</a:t>
            </a:r>
          </a:p>
          <a:p>
            <a:pPr marL="571500" indent="-571500" algn="l">
              <a:buFont typeface="Arial" panose="020B0604020202020204" pitchFamily="34" charset="0"/>
              <a:buChar char="•"/>
            </a:pPr>
            <a:endParaRPr lang="en-US" sz="4000" dirty="0">
              <a:latin typeface="Calibri" panose="020F0502020204030204" pitchFamily="34" charset="0"/>
            </a:endParaRPr>
          </a:p>
          <a:p>
            <a:pPr marL="571500" indent="-571500" algn="l">
              <a:buFont typeface="Arial" panose="020B0604020202020204" pitchFamily="34" charset="0"/>
              <a:buChar char="•"/>
            </a:pPr>
            <a:r>
              <a:rPr lang="en-US" sz="4000" dirty="0" smtClean="0">
                <a:latin typeface="Calibri" panose="020F0502020204030204" pitchFamily="34" charset="0"/>
              </a:rPr>
              <a:t>Barrier Reduction Services</a:t>
            </a:r>
          </a:p>
          <a:p>
            <a:pPr marL="571500" indent="-571500" algn="l">
              <a:buFont typeface="Arial" panose="020B0604020202020204" pitchFamily="34" charset="0"/>
              <a:buChar char="•"/>
            </a:pPr>
            <a:endParaRPr lang="en-US" sz="4000" dirty="0" smtClean="0">
              <a:latin typeface="Calibri" panose="020F0502020204030204" pitchFamily="34" charset="0"/>
            </a:endParaRPr>
          </a:p>
          <a:p>
            <a:pPr marL="571500" indent="-571500" algn="l">
              <a:buFont typeface="Arial" panose="020B0604020202020204" pitchFamily="34" charset="0"/>
              <a:buChar char="•"/>
            </a:pPr>
            <a:r>
              <a:rPr lang="en-US" sz="4000" dirty="0" smtClean="0">
                <a:latin typeface="Calibri" panose="020F0502020204030204" pitchFamily="34" charset="0"/>
              </a:rPr>
              <a:t>Paid work experience through WIOA </a:t>
            </a:r>
          </a:p>
          <a:p>
            <a:pPr algn="l"/>
            <a:endParaRPr lang="en-US" sz="4000" dirty="0" smtClean="0">
              <a:latin typeface="Calibri" panose="020F0502020204030204" pitchFamily="34" charset="0"/>
            </a:endParaRPr>
          </a:p>
          <a:p>
            <a:pPr algn="l"/>
            <a:endParaRPr lang="en-US" dirty="0"/>
          </a:p>
        </p:txBody>
      </p:sp>
    </p:spTree>
    <p:extLst>
      <p:ext uri="{BB962C8B-B14F-4D97-AF65-F5344CB8AC3E}">
        <p14:creationId xmlns:p14="http://schemas.microsoft.com/office/powerpoint/2010/main" val="291542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50" y="297825"/>
            <a:ext cx="8077200" cy="1231106"/>
          </a:xfrm>
        </p:spPr>
        <p:txBody>
          <a:bodyPr/>
          <a:lstStyle/>
          <a:p>
            <a:pPr algn="ctr"/>
            <a:r>
              <a:rPr lang="en-US" sz="8000" dirty="0" smtClean="0">
                <a:solidFill>
                  <a:schemeClr val="tx1"/>
                </a:solidFill>
              </a:rPr>
              <a:t>Recruitment</a:t>
            </a:r>
            <a:endParaRPr lang="en-US" sz="8000" dirty="0"/>
          </a:p>
        </p:txBody>
      </p:sp>
      <p:sp>
        <p:nvSpPr>
          <p:cNvPr id="3" name="Text Placeholder 2"/>
          <p:cNvSpPr>
            <a:spLocks noGrp="1"/>
          </p:cNvSpPr>
          <p:nvPr>
            <p:ph type="body" idx="1"/>
          </p:nvPr>
        </p:nvSpPr>
        <p:spPr>
          <a:xfrm>
            <a:off x="298450" y="1768475"/>
            <a:ext cx="18096270" cy="8002062"/>
          </a:xfrm>
        </p:spPr>
        <p:txBody>
          <a:bodyPr/>
          <a:lstStyle/>
          <a:p>
            <a:pPr marL="571500" indent="-571500">
              <a:buFont typeface="Arial" panose="020B0604020202020204" pitchFamily="34" charset="0"/>
              <a:buChar char="•"/>
            </a:pPr>
            <a:r>
              <a:rPr lang="en-US" sz="6000" dirty="0" smtClean="0"/>
              <a:t>School </a:t>
            </a:r>
            <a:r>
              <a:rPr lang="en-US" sz="6000" dirty="0"/>
              <a:t>D</a:t>
            </a:r>
            <a:r>
              <a:rPr lang="en-US" sz="6000" dirty="0" smtClean="0"/>
              <a:t>istricts</a:t>
            </a:r>
          </a:p>
          <a:p>
            <a:pPr marL="571500" indent="-571500">
              <a:buFont typeface="Arial" panose="020B0604020202020204" pitchFamily="34" charset="0"/>
              <a:buChar char="•"/>
            </a:pPr>
            <a:r>
              <a:rPr lang="en-US" sz="6000" dirty="0" smtClean="0"/>
              <a:t>Kankakee Workforce Service offices</a:t>
            </a:r>
          </a:p>
          <a:p>
            <a:pPr marL="1028612" lvl="1" indent="-571500">
              <a:buFont typeface="Arial" panose="020B0604020202020204" pitchFamily="34" charset="0"/>
              <a:buChar char="•"/>
            </a:pPr>
            <a:r>
              <a:rPr lang="en-US" sz="6000" dirty="0" smtClean="0"/>
              <a:t> (Illinois WorkNet Center)</a:t>
            </a:r>
          </a:p>
          <a:p>
            <a:pPr marL="571500" indent="-571500">
              <a:buFont typeface="Arial" panose="020B0604020202020204" pitchFamily="34" charset="0"/>
              <a:buChar char="•"/>
            </a:pPr>
            <a:r>
              <a:rPr lang="en-US" sz="6000" dirty="0" smtClean="0"/>
              <a:t>Kankakee Community College</a:t>
            </a:r>
          </a:p>
          <a:p>
            <a:pPr marL="571500" indent="-571500">
              <a:buFont typeface="Arial" panose="020B0604020202020204" pitchFamily="34" charset="0"/>
              <a:buChar char="•"/>
            </a:pPr>
            <a:r>
              <a:rPr lang="en-US" sz="6000" dirty="0" smtClean="0"/>
              <a:t>Social Media</a:t>
            </a:r>
          </a:p>
          <a:p>
            <a:pPr marL="571500" indent="-571500">
              <a:buFont typeface="Arial" panose="020B0604020202020204" pitchFamily="34" charset="0"/>
              <a:buChar char="•"/>
            </a:pPr>
            <a:r>
              <a:rPr lang="en-US" sz="6000" dirty="0" smtClean="0"/>
              <a:t>Billboards</a:t>
            </a:r>
          </a:p>
          <a:p>
            <a:pPr marL="571500" indent="-571500">
              <a:buFont typeface="Arial" panose="020B0604020202020204" pitchFamily="34" charset="0"/>
              <a:buChar char="•"/>
            </a:pPr>
            <a:r>
              <a:rPr lang="en-US" sz="6000" dirty="0" smtClean="0"/>
              <a:t>Probation/Kankakee Rentry Program</a:t>
            </a:r>
          </a:p>
          <a:p>
            <a:pPr marL="571500" indent="-571500">
              <a:buFont typeface="Arial" panose="020B0604020202020204" pitchFamily="34" charset="0"/>
              <a:buChar char="•"/>
            </a:pPr>
            <a:r>
              <a:rPr lang="en-US" sz="6000" dirty="0" smtClean="0"/>
              <a:t>Word of mouth</a:t>
            </a:r>
          </a:p>
          <a:p>
            <a:pPr marL="571500" indent="-571500">
              <a:buFont typeface="Arial" panose="020B0604020202020204" pitchFamily="34" charset="0"/>
              <a:buChar char="•"/>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88271910"/>
              </p:ext>
            </p:extLst>
          </p:nvPr>
        </p:nvGraphicFramePr>
        <p:xfrm>
          <a:off x="12665752" y="1528931"/>
          <a:ext cx="7429500" cy="9614647"/>
        </p:xfrm>
        <a:graphic>
          <a:graphicData uri="http://schemas.openxmlformats.org/presentationml/2006/ole">
            <mc:AlternateContent xmlns:mc="http://schemas.openxmlformats.org/markup-compatibility/2006">
              <mc:Choice xmlns:v="urn:schemas-microsoft-com:vml" Requires="v">
                <p:oleObj spid="_x0000_s3083" name="Acrobat Document" r:id="rId3" imgW="5829058" imgH="7543510" progId="Acrobat.Document.11">
                  <p:embed/>
                </p:oleObj>
              </mc:Choice>
              <mc:Fallback>
                <p:oleObj name="Acrobat Document" r:id="rId3" imgW="5829058" imgH="7543510" progId="Acrobat.Document.11">
                  <p:embed/>
                  <p:pic>
                    <p:nvPicPr>
                      <p:cNvPr id="0" name=""/>
                      <p:cNvPicPr/>
                      <p:nvPr/>
                    </p:nvPicPr>
                    <p:blipFill>
                      <a:blip r:embed="rId4"/>
                      <a:stretch>
                        <a:fillRect/>
                      </a:stretch>
                    </p:blipFill>
                    <p:spPr>
                      <a:xfrm>
                        <a:off x="12665752" y="1528931"/>
                        <a:ext cx="7429500" cy="9614647"/>
                      </a:xfrm>
                      <a:prstGeom prst="rect">
                        <a:avLst/>
                      </a:prstGeom>
                    </p:spPr>
                  </p:pic>
                </p:oleObj>
              </mc:Fallback>
            </mc:AlternateContent>
          </a:graphicData>
        </a:graphic>
      </p:graphicFrame>
    </p:spTree>
    <p:extLst>
      <p:ext uri="{BB962C8B-B14F-4D97-AF65-F5344CB8AC3E}">
        <p14:creationId xmlns:p14="http://schemas.microsoft.com/office/powerpoint/2010/main" val="467210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650" y="337324"/>
            <a:ext cx="10286999" cy="1661993"/>
          </a:xfrm>
        </p:spPr>
        <p:txBody>
          <a:bodyPr/>
          <a:lstStyle/>
          <a:p>
            <a:pPr marL="571500" marR="0" lvl="0" indent="-571500" algn="ctr" defTabSz="914400" eaLnBrk="1" fontAlgn="auto" latinLnBrk="0" hangingPunct="1">
              <a:lnSpc>
                <a:spcPct val="100000"/>
              </a:lnSpc>
              <a:spcBef>
                <a:spcPts val="0"/>
              </a:spcBef>
              <a:spcAft>
                <a:spcPts val="0"/>
              </a:spcAft>
              <a:tabLst/>
              <a:defRPr/>
            </a:pPr>
            <a:r>
              <a:rPr lang="en-US" sz="5400" b="1" dirty="0">
                <a:solidFill>
                  <a:prstClr val="black"/>
                </a:solidFill>
                <a:latin typeface="Calibri" panose="020F0502020204030204" pitchFamily="34" charset="0"/>
                <a:ea typeface="+mn-ea"/>
              </a:rPr>
              <a:t>ESL for High School </a:t>
            </a:r>
            <a:r>
              <a:rPr lang="en-US" sz="5400" b="1" dirty="0" smtClean="0">
                <a:solidFill>
                  <a:prstClr val="black"/>
                </a:solidFill>
                <a:latin typeface="Calibri" panose="020F0502020204030204" pitchFamily="34" charset="0"/>
                <a:ea typeface="+mn-ea"/>
              </a:rPr>
              <a:t>Students</a:t>
            </a:r>
            <a:endParaRPr lang="en-US" sz="5400" b="1" dirty="0"/>
          </a:p>
        </p:txBody>
      </p:sp>
      <p:sp>
        <p:nvSpPr>
          <p:cNvPr id="3" name="Text Placeholder 2"/>
          <p:cNvSpPr>
            <a:spLocks noGrp="1"/>
          </p:cNvSpPr>
          <p:nvPr>
            <p:ph type="body" idx="1"/>
          </p:nvPr>
        </p:nvSpPr>
        <p:spPr>
          <a:xfrm>
            <a:off x="527050" y="1792251"/>
            <a:ext cx="18096270" cy="5538824"/>
          </a:xfrm>
        </p:spPr>
        <p:txBody>
          <a:bodyPr/>
          <a:lstStyle/>
          <a:p>
            <a:pPr marL="571500" indent="-571500">
              <a:buFont typeface="Arial" panose="020B0604020202020204" pitchFamily="34" charset="0"/>
              <a:buChar char="•"/>
            </a:pPr>
            <a:r>
              <a:rPr lang="en-US" dirty="0" smtClean="0"/>
              <a:t>Kankakee High School presented need to community college</a:t>
            </a:r>
          </a:p>
          <a:p>
            <a:pPr marL="571500" indent="-571500">
              <a:buFont typeface="Arial" panose="020B0604020202020204" pitchFamily="34" charset="0"/>
              <a:buChar char="•"/>
            </a:pPr>
            <a:r>
              <a:rPr lang="en-US" dirty="0" smtClean="0"/>
              <a:t>Current ESL funding can’t serve high school students. Skills gap</a:t>
            </a:r>
          </a:p>
          <a:p>
            <a:pPr marL="571500" indent="-571500">
              <a:buFont typeface="Arial" panose="020B0604020202020204" pitchFamily="34" charset="0"/>
              <a:buChar char="•"/>
            </a:pPr>
            <a:r>
              <a:rPr lang="en-US" dirty="0" smtClean="0"/>
              <a:t>JTED perfect fit</a:t>
            </a:r>
          </a:p>
          <a:p>
            <a:pPr marL="571500" indent="-571500">
              <a:buFont typeface="Arial" panose="020B0604020202020204" pitchFamily="34" charset="0"/>
              <a:buChar char="•"/>
            </a:pPr>
            <a:r>
              <a:rPr lang="en-US" dirty="0" smtClean="0"/>
              <a:t>KCC worked with school district to create program</a:t>
            </a:r>
          </a:p>
          <a:p>
            <a:pPr marL="571500" indent="-571500">
              <a:buFont typeface="Arial" panose="020B0604020202020204" pitchFamily="34" charset="0"/>
              <a:buChar char="•"/>
            </a:pPr>
            <a:r>
              <a:rPr lang="en-US" dirty="0" smtClean="0"/>
              <a:t>ESL program is dual credit program so students earn both high school &amp; community college credit.  Win win!</a:t>
            </a:r>
          </a:p>
          <a:p>
            <a:pPr marL="571500" indent="-571500">
              <a:buFont typeface="Arial" panose="020B0604020202020204" pitchFamily="34" charset="0"/>
              <a:buChar char="•"/>
            </a:pPr>
            <a:r>
              <a:rPr lang="en-US" dirty="0" smtClean="0"/>
              <a:t>Program started September 8</a:t>
            </a:r>
            <a:r>
              <a:rPr lang="en-US" baseline="30000" dirty="0" smtClean="0"/>
              <a:t>th</a:t>
            </a:r>
            <a:endParaRPr lang="en-US" dirty="0"/>
          </a:p>
          <a:p>
            <a:pPr marL="571500" indent="-571500">
              <a:buFont typeface="Arial" panose="020B0604020202020204" pitchFamily="34" charset="0"/>
              <a:buChar char="•"/>
            </a:pPr>
            <a:r>
              <a:rPr lang="en-US" dirty="0" smtClean="0"/>
              <a:t>4 enrolled with planned number of 8</a:t>
            </a:r>
          </a:p>
          <a:p>
            <a:pPr marL="571500" indent="-571500">
              <a:buFont typeface="Arial" panose="020B0604020202020204" pitchFamily="34" charset="0"/>
              <a:buChar char="•"/>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 y="8578937"/>
            <a:ext cx="5181600" cy="2401559"/>
          </a:xfrm>
          <a:prstGeom prst="rect">
            <a:avLst/>
          </a:prstGeom>
        </p:spPr>
      </p:pic>
      <p:pic>
        <p:nvPicPr>
          <p:cNvPr id="2050" name="Picture 2" descr="https://files.smartsites.parentsquare.com/9960/header_logo_img_q00s4co6qu5nepoeh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850" y="7559675"/>
            <a:ext cx="3996925" cy="359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2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52569ECEA4A742A2C5974F57977DA4" ma:contentTypeVersion="5" ma:contentTypeDescription="Create a new document." ma:contentTypeScope="" ma:versionID="79c9f2753a94edf9e8c03015e3e7977f">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2A2E887-FB75-4A79-B06F-E91E585D89B2}"/>
</file>

<file path=customXml/itemProps2.xml><?xml version="1.0" encoding="utf-8"?>
<ds:datastoreItem xmlns:ds="http://schemas.openxmlformats.org/officeDocument/2006/customXml" ds:itemID="{F8B3F5BC-3969-4A95-8CE8-7751E8C6E2CA}"/>
</file>

<file path=customXml/itemProps3.xml><?xml version="1.0" encoding="utf-8"?>
<ds:datastoreItem xmlns:ds="http://schemas.openxmlformats.org/officeDocument/2006/customXml" ds:itemID="{78352A30-C8F2-46F9-A21D-68A15271DAE3}"/>
</file>

<file path=docProps/app.xml><?xml version="1.0" encoding="utf-8"?>
<Properties xmlns="http://schemas.openxmlformats.org/officeDocument/2006/extended-properties" xmlns:vt="http://schemas.openxmlformats.org/officeDocument/2006/docPropsVTypes">
  <Template/>
  <TotalTime>965</TotalTime>
  <Words>914</Words>
  <Application>Microsoft Office PowerPoint</Application>
  <PresentationFormat>Custom</PresentationFormat>
  <Paragraphs>141</Paragraphs>
  <Slides>12</Slides>
  <Notes>5</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18" baseType="lpstr">
      <vt:lpstr>Arial</vt:lpstr>
      <vt:lpstr>Calibri</vt:lpstr>
      <vt:lpstr>Wingdings</vt:lpstr>
      <vt:lpstr>Office Theme</vt:lpstr>
      <vt:lpstr>2_Office Theme</vt:lpstr>
      <vt:lpstr>Acrobat Document</vt:lpstr>
      <vt:lpstr>County of Kankakee: JTED Program</vt:lpstr>
      <vt:lpstr>PowerPoint Presentation</vt:lpstr>
      <vt:lpstr>PowerPoint Presentation</vt:lpstr>
      <vt:lpstr>PowerPoint Presentation</vt:lpstr>
      <vt:lpstr>How does Kankakee Workforce Services make a difference? </vt:lpstr>
      <vt:lpstr>Employer Services</vt:lpstr>
      <vt:lpstr>JTED Program</vt:lpstr>
      <vt:lpstr>Recruitment</vt:lpstr>
      <vt:lpstr>ESL for High School Students</vt:lpstr>
      <vt:lpstr>Post Secondary Training in Manufacturing &amp; IT Sectors </vt:lpstr>
      <vt:lpstr>Let’s Talk about Positive &amp; Challenges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Ladonna Russell</dc:creator>
  <cp:lastModifiedBy>Microsoft account</cp:lastModifiedBy>
  <cp:revision>85</cp:revision>
  <cp:lastPrinted>2022-04-19T12:43:58Z</cp:lastPrinted>
  <dcterms:created xsi:type="dcterms:W3CDTF">2019-11-08T09:08:00Z</dcterms:created>
  <dcterms:modified xsi:type="dcterms:W3CDTF">2025-10-30T14:30:29Z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2019-10-29T00:00:00Z</vt:filetime>
  </property>
  <property fmtid="{D5CDD505-2E9C-101B-9397-08002B2CF9AE}" pid="3" name="LastSaved">
    <vt:filetime>2019-11-08T00:00:00Z</vt:filetime>
  </property>
  <property fmtid="{D5CDD505-2E9C-101B-9397-08002B2CF9AE}" pid="4" name="ContentTypeId">
    <vt:lpwstr>0x010100CE52569ECEA4A742A2C5974F57977DA4</vt:lpwstr>
  </property>
</Properties>
</file>