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8"/>
  </p:notesMasterIdLst>
  <p:sldIdLst>
    <p:sldId id="327" r:id="rId5"/>
    <p:sldId id="389" r:id="rId6"/>
    <p:sldId id="390" r:id="rId7"/>
    <p:sldId id="391" r:id="rId8"/>
    <p:sldId id="392" r:id="rId9"/>
    <p:sldId id="393" r:id="rId10"/>
    <p:sldId id="394" r:id="rId11"/>
    <p:sldId id="336" r:id="rId12"/>
    <p:sldId id="383" r:id="rId13"/>
    <p:sldId id="362" r:id="rId14"/>
    <p:sldId id="365" r:id="rId15"/>
    <p:sldId id="364" r:id="rId16"/>
    <p:sldId id="366" r:id="rId17"/>
    <p:sldId id="371" r:id="rId18"/>
    <p:sldId id="367" r:id="rId19"/>
    <p:sldId id="374" r:id="rId20"/>
    <p:sldId id="373" r:id="rId21"/>
    <p:sldId id="384" r:id="rId22"/>
    <p:sldId id="388" r:id="rId23"/>
    <p:sldId id="368" r:id="rId24"/>
    <p:sldId id="375" r:id="rId25"/>
    <p:sldId id="376" r:id="rId26"/>
    <p:sldId id="377" r:id="rId27"/>
    <p:sldId id="378" r:id="rId28"/>
    <p:sldId id="395" r:id="rId29"/>
    <p:sldId id="396" r:id="rId30"/>
    <p:sldId id="397" r:id="rId31"/>
    <p:sldId id="398" r:id="rId32"/>
    <p:sldId id="399" r:id="rId33"/>
    <p:sldId id="402" r:id="rId34"/>
    <p:sldId id="400" r:id="rId35"/>
    <p:sldId id="401" r:id="rId36"/>
    <p:sldId id="404" r:id="rId3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42D8A8-1F5A-41A9-A37A-9E0A96CFB3A0}">
          <p14:sldIdLst>
            <p14:sldId id="327"/>
            <p14:sldId id="389"/>
            <p14:sldId id="390"/>
            <p14:sldId id="391"/>
            <p14:sldId id="392"/>
            <p14:sldId id="393"/>
            <p14:sldId id="394"/>
            <p14:sldId id="336"/>
            <p14:sldId id="383"/>
            <p14:sldId id="362"/>
            <p14:sldId id="365"/>
            <p14:sldId id="364"/>
            <p14:sldId id="366"/>
            <p14:sldId id="371"/>
            <p14:sldId id="367"/>
            <p14:sldId id="374"/>
            <p14:sldId id="373"/>
            <p14:sldId id="384"/>
            <p14:sldId id="388"/>
            <p14:sldId id="368"/>
            <p14:sldId id="375"/>
            <p14:sldId id="376"/>
            <p14:sldId id="377"/>
            <p14:sldId id="378"/>
            <p14:sldId id="395"/>
            <p14:sldId id="396"/>
            <p14:sldId id="397"/>
            <p14:sldId id="398"/>
            <p14:sldId id="399"/>
          </p14:sldIdLst>
        </p14:section>
        <p14:section name="Untitled Section" id="{BF0616AF-66F0-4EE5-B048-A3F43366D8A9}">
          <p14:sldIdLst>
            <p14:sldId id="402"/>
            <p14:sldId id="400"/>
            <p14:sldId id="401"/>
            <p14:sldId id="40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1C26A7"/>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35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4A7BEC8D-B925-4E24-B403-1BC45C0C0CB5}" type="datetimeFigureOut">
              <a:rPr lang="en-US" smtClean="0"/>
              <a:t>9/12/2024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E5E7437D-0E1D-4AF1-9332-3A6581B3585C}" type="slidenum">
              <a:rPr lang="en-US" smtClean="0"/>
              <a:t>‹#›</a:t>
            </a:fld>
            <a:endParaRPr lang="en-US"/>
          </a:p>
        </p:txBody>
      </p:sp>
    </p:spTree>
    <p:extLst>
      <p:ext uri="{BB962C8B-B14F-4D97-AF65-F5344CB8AC3E}">
        <p14:creationId xmlns:p14="http://schemas.microsoft.com/office/powerpoint/2010/main" val="2757113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1</a:t>
            </a:fld>
            <a:endParaRPr lang="en-US"/>
          </a:p>
        </p:txBody>
      </p:sp>
    </p:spTree>
    <p:extLst>
      <p:ext uri="{BB962C8B-B14F-4D97-AF65-F5344CB8AC3E}">
        <p14:creationId xmlns:p14="http://schemas.microsoft.com/office/powerpoint/2010/main" val="15044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16</a:t>
            </a:fld>
            <a:endParaRPr lang="en-US"/>
          </a:p>
        </p:txBody>
      </p:sp>
    </p:spTree>
    <p:extLst>
      <p:ext uri="{BB962C8B-B14F-4D97-AF65-F5344CB8AC3E}">
        <p14:creationId xmlns:p14="http://schemas.microsoft.com/office/powerpoint/2010/main" val="1793428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17</a:t>
            </a:fld>
            <a:endParaRPr lang="en-US"/>
          </a:p>
        </p:txBody>
      </p:sp>
    </p:spTree>
    <p:extLst>
      <p:ext uri="{BB962C8B-B14F-4D97-AF65-F5344CB8AC3E}">
        <p14:creationId xmlns:p14="http://schemas.microsoft.com/office/powerpoint/2010/main" val="3154004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18</a:t>
            </a:fld>
            <a:endParaRPr lang="en-US"/>
          </a:p>
        </p:txBody>
      </p:sp>
    </p:spTree>
    <p:extLst>
      <p:ext uri="{BB962C8B-B14F-4D97-AF65-F5344CB8AC3E}">
        <p14:creationId xmlns:p14="http://schemas.microsoft.com/office/powerpoint/2010/main" val="1389584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19</a:t>
            </a:fld>
            <a:endParaRPr lang="en-US"/>
          </a:p>
        </p:txBody>
      </p:sp>
    </p:spTree>
    <p:extLst>
      <p:ext uri="{BB962C8B-B14F-4D97-AF65-F5344CB8AC3E}">
        <p14:creationId xmlns:p14="http://schemas.microsoft.com/office/powerpoint/2010/main" val="2032101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20</a:t>
            </a:fld>
            <a:endParaRPr lang="en-US"/>
          </a:p>
        </p:txBody>
      </p:sp>
    </p:spTree>
    <p:extLst>
      <p:ext uri="{BB962C8B-B14F-4D97-AF65-F5344CB8AC3E}">
        <p14:creationId xmlns:p14="http://schemas.microsoft.com/office/powerpoint/2010/main" val="3966816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21</a:t>
            </a:fld>
            <a:endParaRPr lang="en-US"/>
          </a:p>
        </p:txBody>
      </p:sp>
    </p:spTree>
    <p:extLst>
      <p:ext uri="{BB962C8B-B14F-4D97-AF65-F5344CB8AC3E}">
        <p14:creationId xmlns:p14="http://schemas.microsoft.com/office/powerpoint/2010/main" val="1531726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22</a:t>
            </a:fld>
            <a:endParaRPr lang="en-US"/>
          </a:p>
        </p:txBody>
      </p:sp>
    </p:spTree>
    <p:extLst>
      <p:ext uri="{BB962C8B-B14F-4D97-AF65-F5344CB8AC3E}">
        <p14:creationId xmlns:p14="http://schemas.microsoft.com/office/powerpoint/2010/main" val="2610661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23</a:t>
            </a:fld>
            <a:endParaRPr lang="en-US"/>
          </a:p>
        </p:txBody>
      </p:sp>
    </p:spTree>
    <p:extLst>
      <p:ext uri="{BB962C8B-B14F-4D97-AF65-F5344CB8AC3E}">
        <p14:creationId xmlns:p14="http://schemas.microsoft.com/office/powerpoint/2010/main" val="3340587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24</a:t>
            </a:fld>
            <a:endParaRPr lang="en-US"/>
          </a:p>
        </p:txBody>
      </p:sp>
    </p:spTree>
    <p:extLst>
      <p:ext uri="{BB962C8B-B14F-4D97-AF65-F5344CB8AC3E}">
        <p14:creationId xmlns:p14="http://schemas.microsoft.com/office/powerpoint/2010/main" val="924606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33</a:t>
            </a:fld>
            <a:endParaRPr lang="en-US"/>
          </a:p>
        </p:txBody>
      </p:sp>
    </p:spTree>
    <p:extLst>
      <p:ext uri="{BB962C8B-B14F-4D97-AF65-F5344CB8AC3E}">
        <p14:creationId xmlns:p14="http://schemas.microsoft.com/office/powerpoint/2010/main" val="726526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8</a:t>
            </a:fld>
            <a:endParaRPr lang="en-US"/>
          </a:p>
        </p:txBody>
      </p:sp>
    </p:spTree>
    <p:extLst>
      <p:ext uri="{BB962C8B-B14F-4D97-AF65-F5344CB8AC3E}">
        <p14:creationId xmlns:p14="http://schemas.microsoft.com/office/powerpoint/2010/main" val="81344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9</a:t>
            </a:fld>
            <a:endParaRPr lang="en-US"/>
          </a:p>
        </p:txBody>
      </p:sp>
    </p:spTree>
    <p:extLst>
      <p:ext uri="{BB962C8B-B14F-4D97-AF65-F5344CB8AC3E}">
        <p14:creationId xmlns:p14="http://schemas.microsoft.com/office/powerpoint/2010/main" val="3698836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10</a:t>
            </a:fld>
            <a:endParaRPr lang="en-US"/>
          </a:p>
        </p:txBody>
      </p:sp>
    </p:spTree>
    <p:extLst>
      <p:ext uri="{BB962C8B-B14F-4D97-AF65-F5344CB8AC3E}">
        <p14:creationId xmlns:p14="http://schemas.microsoft.com/office/powerpoint/2010/main" val="2610168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11</a:t>
            </a:fld>
            <a:endParaRPr lang="en-US"/>
          </a:p>
        </p:txBody>
      </p:sp>
    </p:spTree>
    <p:extLst>
      <p:ext uri="{BB962C8B-B14F-4D97-AF65-F5344CB8AC3E}">
        <p14:creationId xmlns:p14="http://schemas.microsoft.com/office/powerpoint/2010/main" val="1608657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12</a:t>
            </a:fld>
            <a:endParaRPr lang="en-US"/>
          </a:p>
        </p:txBody>
      </p:sp>
    </p:spTree>
    <p:extLst>
      <p:ext uri="{BB962C8B-B14F-4D97-AF65-F5344CB8AC3E}">
        <p14:creationId xmlns:p14="http://schemas.microsoft.com/office/powerpoint/2010/main" val="2808067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13</a:t>
            </a:fld>
            <a:endParaRPr lang="en-US"/>
          </a:p>
        </p:txBody>
      </p:sp>
    </p:spTree>
    <p:extLst>
      <p:ext uri="{BB962C8B-B14F-4D97-AF65-F5344CB8AC3E}">
        <p14:creationId xmlns:p14="http://schemas.microsoft.com/office/powerpoint/2010/main" val="575613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14</a:t>
            </a:fld>
            <a:endParaRPr lang="en-US"/>
          </a:p>
        </p:txBody>
      </p:sp>
    </p:spTree>
    <p:extLst>
      <p:ext uri="{BB962C8B-B14F-4D97-AF65-F5344CB8AC3E}">
        <p14:creationId xmlns:p14="http://schemas.microsoft.com/office/powerpoint/2010/main" val="2335398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15</a:t>
            </a:fld>
            <a:endParaRPr lang="en-US"/>
          </a:p>
        </p:txBody>
      </p:sp>
    </p:spTree>
    <p:extLst>
      <p:ext uri="{BB962C8B-B14F-4D97-AF65-F5344CB8AC3E}">
        <p14:creationId xmlns:p14="http://schemas.microsoft.com/office/powerpoint/2010/main" val="1949250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a:t>Click to edit Master title</a:t>
            </a:r>
          </a:p>
        </p:txBody>
      </p:sp>
      <p:sp>
        <p:nvSpPr>
          <p:cNvPr id="3" name="Subtitle 2"/>
          <p:cNvSpPr>
            <a:spLocks noGrp="1"/>
          </p:cNvSpPr>
          <p:nvPr>
            <p:ph type="subTitle" idx="1" hasCustomPrompt="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Monday, April 24, 2017</a:t>
            </a:r>
          </a:p>
        </p:txBody>
      </p:sp>
      <p:sp>
        <p:nvSpPr>
          <p:cNvPr id="5" name="Footer Placeholder 4"/>
          <p:cNvSpPr>
            <a:spLocks noGrp="1"/>
          </p:cNvSpPr>
          <p:nvPr>
            <p:ph type="ftr" sz="quarter" idx="11"/>
          </p:nvPr>
        </p:nvSpPr>
        <p:spPr>
          <a:xfrm>
            <a:off x="6446135" y="6263750"/>
            <a:ext cx="4114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a:p>
        </p:txBody>
      </p:sp>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10600" y="6483350"/>
            <a:ext cx="2743200" cy="365125"/>
          </a:xfrm>
        </p:spPr>
        <p:txBody>
          <a:bodyPr/>
          <a:lstStyle>
            <a:lvl1pPr>
              <a:defRPr>
                <a:solidFill>
                  <a:schemeClr val="bg1">
                    <a:lumMod val="50000"/>
                  </a:schemeClr>
                </a:solidFill>
              </a:defRPr>
            </a:lvl1pPr>
          </a:lstStyle>
          <a:p>
            <a:fld id="{62E03C93-A8B5-5E4D-ADDE-FACFC10B3CD1}" type="slidenum">
              <a:rPr lang="en-US" smtClean="0"/>
              <a:pPr/>
              <a:t>‹#›</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1" name="Title 1"/>
          <p:cNvSpPr txBox="1">
            <a:spLocks/>
          </p:cNvSpPr>
          <p:nvPr userDrawn="1"/>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a:t>Click to edit Master title style</a:t>
            </a:r>
          </a:p>
        </p:txBody>
      </p:sp>
      <p:sp>
        <p:nvSpPr>
          <p:cNvPr id="2" name="Title 1"/>
          <p:cNvSpPr>
            <a:spLocks noGrp="1"/>
          </p:cNvSpPr>
          <p:nvPr>
            <p:ph type="title" hasCustomPrompt="1"/>
          </p:nvPr>
        </p:nvSpPr>
        <p:spPr>
          <a:xfrm>
            <a:off x="831850" y="1709738"/>
            <a:ext cx="10515600" cy="2852737"/>
          </a:xfrm>
        </p:spPr>
        <p:txBody>
          <a:bodyPr anchor="b"/>
          <a:lstStyle>
            <a:lvl1pPr>
              <a:defRPr sz="6000">
                <a:solidFill>
                  <a:srgbClr val="172169"/>
                </a:solidFill>
              </a:defRPr>
            </a:lvl1pPr>
          </a:lstStyle>
          <a:p>
            <a:r>
              <a:rPr lang="en-US"/>
              <a:t>Click to edit sub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4038600" y="6483350"/>
            <a:ext cx="4114800" cy="365125"/>
          </a:xfrm>
        </p:spPr>
        <p:txBody>
          <a:bodyPr/>
          <a:lstStyle/>
          <a:p>
            <a:endParaRPr lang="en-US"/>
          </a:p>
        </p:txBody>
      </p:sp>
      <p:sp>
        <p:nvSpPr>
          <p:cNvPr id="6" name="Slide Number Placeholder 5"/>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a:p>
        </p:txBody>
      </p:sp>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038600" y="6483350"/>
            <a:ext cx="4114800" cy="365125"/>
          </a:xfrm>
        </p:spPr>
        <p:txBody>
          <a:bodyPr/>
          <a:lstStyle/>
          <a:p>
            <a:endParaRPr lang="en-US"/>
          </a:p>
        </p:txBody>
      </p:sp>
      <p:sp>
        <p:nvSpPr>
          <p:cNvPr id="7" name="Slide Number Placeholder 6"/>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a:p>
        </p:txBody>
      </p:sp>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038600" y="6483350"/>
            <a:ext cx="4114800" cy="365125"/>
          </a:xfrm>
        </p:spPr>
        <p:txBody>
          <a:bodyPr/>
          <a:lstStyle/>
          <a:p>
            <a:endParaRPr lang="en-US"/>
          </a:p>
        </p:txBody>
      </p:sp>
      <p:sp>
        <p:nvSpPr>
          <p:cNvPr id="9" name="Slide Number Placeholder 8"/>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a:p>
        </p:txBody>
      </p:sp>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p>
        </p:txBody>
      </p:sp>
      <p:sp>
        <p:nvSpPr>
          <p:cNvPr id="4" name="Footer Placeholder 3"/>
          <p:cNvSpPr>
            <a:spLocks noGrp="1"/>
          </p:cNvSpPr>
          <p:nvPr>
            <p:ph type="ftr" sz="quarter" idx="11"/>
          </p:nvPr>
        </p:nvSpPr>
        <p:spPr>
          <a:xfrm>
            <a:off x="4038600" y="6483350"/>
            <a:ext cx="4114800" cy="365125"/>
          </a:xfrm>
        </p:spPr>
        <p:txBody>
          <a:bodyPr/>
          <a:lstStyle/>
          <a:p>
            <a:endParaRPr lang="en-US"/>
          </a:p>
        </p:txBody>
      </p:sp>
      <p:sp>
        <p:nvSpPr>
          <p:cNvPr id="5" name="Slide Number Placeholder 4"/>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a:p>
        </p:txBody>
      </p:sp>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External%20RACF%20ID%20Request%2004-03-19.doc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neonwebh.cmcf.state.il.us/dceo/costrp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ecfr.gov/current/title-2/subtitle-A/chapter-II/part-200?toc=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9730" y="2175640"/>
            <a:ext cx="10132539" cy="2669629"/>
          </a:xfrm>
        </p:spPr>
        <p:txBody>
          <a:bodyPr>
            <a:noAutofit/>
          </a:bodyPr>
          <a:lstStyle/>
          <a:p>
            <a:pPr algn="ctr"/>
            <a:r>
              <a:rPr lang="en-US" sz="4800">
                <a:latin typeface="+mn-lt"/>
                <a:cs typeface="Times New Roman" panose="02020603050405020304" pitchFamily="18" charset="0"/>
              </a:rPr>
              <a:t>Grantee Reporting System (GRS)</a:t>
            </a:r>
            <a:br>
              <a:rPr lang="en-US" sz="4800">
                <a:latin typeface="+mn-lt"/>
                <a:cs typeface="Times New Roman" panose="02020603050405020304" pitchFamily="18" charset="0"/>
              </a:rPr>
            </a:br>
            <a:br>
              <a:rPr lang="en-US" sz="3600">
                <a:latin typeface="+mn-lt"/>
                <a:cs typeface="Times New Roman" panose="02020603050405020304" pitchFamily="18" charset="0"/>
              </a:rPr>
            </a:br>
            <a:br>
              <a:rPr lang="en-US" sz="3600">
                <a:latin typeface="Times New Roman" panose="02020603050405020304" pitchFamily="18" charset="0"/>
                <a:cs typeface="Times New Roman" panose="02020603050405020304" pitchFamily="18" charset="0"/>
              </a:rPr>
            </a:br>
            <a:endParaRPr lang="en-US" sz="3600" i="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9" y="3486150"/>
            <a:ext cx="2715065" cy="1494931"/>
          </a:xfrm>
          <a:prstGeom prst="rect">
            <a:avLst/>
          </a:prstGeom>
        </p:spPr>
      </p:pic>
      <p:sp>
        <p:nvSpPr>
          <p:cNvPr id="6" name="Title 1">
            <a:extLst>
              <a:ext uri="{FF2B5EF4-FFF2-40B4-BE49-F238E27FC236}">
                <a16:creationId xmlns:a16="http://schemas.microsoft.com/office/drawing/2014/main" id="{8E50F05F-682A-4362-A405-E2BFBA6DB1B3}"/>
              </a:ext>
            </a:extLst>
          </p:cNvPr>
          <p:cNvSpPr txBox="1">
            <a:spLocks/>
          </p:cNvSpPr>
          <p:nvPr/>
        </p:nvSpPr>
        <p:spPr>
          <a:xfrm>
            <a:off x="442248" y="5391912"/>
            <a:ext cx="11521152" cy="886802"/>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b="1" kern="1200">
                <a:solidFill>
                  <a:srgbClr val="172169"/>
                </a:solidFill>
                <a:latin typeface="+mj-lt"/>
                <a:ea typeface="+mj-ea"/>
                <a:cs typeface="+mj-cs"/>
              </a:defRPr>
            </a:lvl1pPr>
          </a:lstStyle>
          <a:p>
            <a:r>
              <a:rPr lang="en-US" sz="3600" b="0" i="1">
                <a:solidFill>
                  <a:schemeClr val="bg1"/>
                </a:solidFill>
                <a:latin typeface="Arial" panose="020B0604020202020204" pitchFamily="34" charset="0"/>
                <a:cs typeface="Arial" panose="020B0604020202020204" pitchFamily="34" charset="0"/>
              </a:rPr>
              <a:t>Illinois Department of Commerce and Economic Opportunity</a:t>
            </a:r>
          </a:p>
        </p:txBody>
      </p:sp>
      <p:pic>
        <p:nvPicPr>
          <p:cNvPr id="3" name="Picture 4">
            <a:extLst>
              <a:ext uri="{FF2B5EF4-FFF2-40B4-BE49-F238E27FC236}">
                <a16:creationId xmlns:a16="http://schemas.microsoft.com/office/drawing/2014/main" id="{25527E0F-944C-4F49-BF72-E9EF0C4C5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41" y="467033"/>
            <a:ext cx="34099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713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377902" y="1816781"/>
            <a:ext cx="10853350" cy="401737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10</a:t>
            </a:fld>
            <a:endParaRPr lang="en-US"/>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a:xfrm>
            <a:off x="3211010" y="610865"/>
            <a:ext cx="8224245" cy="561049"/>
          </a:xfrm>
        </p:spPr>
        <p:txBody>
          <a:bodyPr>
            <a:normAutofit fontScale="90000"/>
          </a:bodyPr>
          <a:lstStyle/>
          <a:p>
            <a:r>
              <a:rPr lang="en-US"/>
              <a:t>Grantee Reporting System (GRS) Access</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2035875"/>
            <a:ext cx="10515600" cy="3579184"/>
          </a:xfrm>
          <a:prstGeom prst="rect">
            <a:avLst/>
          </a:prstGeom>
          <a:ln>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buClr>
                <a:srgbClr val="F36B22"/>
              </a:buClr>
            </a:pPr>
            <a:r>
              <a:rPr lang="en-US" sz="3900">
                <a:solidFill>
                  <a:srgbClr val="172169"/>
                </a:solidFill>
              </a:rPr>
              <a:t>Authorized grantee contacts that access GRS must complete a </a:t>
            </a:r>
            <a:r>
              <a:rPr lang="en-US" sz="3900">
                <a:solidFill>
                  <a:srgbClr val="172169"/>
                </a:solidFill>
                <a:hlinkClick r:id="rId3" action="ppaction://hlinkfile"/>
              </a:rPr>
              <a:t>External Access Request Form</a:t>
            </a:r>
            <a:endParaRPr lang="en-US" sz="3900">
              <a:solidFill>
                <a:srgbClr val="172169"/>
              </a:solidFill>
            </a:endParaRPr>
          </a:p>
          <a:p>
            <a:pPr>
              <a:spcAft>
                <a:spcPts val="1200"/>
              </a:spcAft>
              <a:buClr>
                <a:srgbClr val="F36B22"/>
              </a:buClr>
            </a:pPr>
            <a:endParaRPr lang="en-US" sz="3900">
              <a:solidFill>
                <a:srgbClr val="172169"/>
              </a:solidFill>
            </a:endParaRPr>
          </a:p>
          <a:p>
            <a:pPr>
              <a:spcAft>
                <a:spcPts val="1200"/>
              </a:spcAft>
              <a:buClr>
                <a:srgbClr val="F36B22"/>
              </a:buClr>
            </a:pPr>
            <a:r>
              <a:rPr lang="en-US" sz="3900">
                <a:solidFill>
                  <a:srgbClr val="172169"/>
                </a:solidFill>
              </a:rPr>
              <a:t>REQUIRED ITEMS: Application Date, Access Requested For, Phone Number, Work Address, City, State, Zip, Email, Applicant Signature, Date</a:t>
            </a:r>
          </a:p>
          <a:p>
            <a:pPr marL="0" indent="0">
              <a:buFont typeface="Arial"/>
              <a:buNone/>
            </a:pPr>
            <a:endParaRPr lang="en-US">
              <a:solidFill>
                <a:srgbClr val="172169"/>
              </a:solidFill>
            </a:endParaRPr>
          </a:p>
        </p:txBody>
      </p:sp>
    </p:spTree>
    <p:extLst>
      <p:ext uri="{BB962C8B-B14F-4D97-AF65-F5344CB8AC3E}">
        <p14:creationId xmlns:p14="http://schemas.microsoft.com/office/powerpoint/2010/main" val="2154070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11</a:t>
            </a:fld>
            <a:endParaRPr lang="en-US"/>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2035875"/>
            <a:ext cx="10515600" cy="3579184"/>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US">
              <a:solidFill>
                <a:srgbClr val="172169"/>
              </a:solidFill>
            </a:endParaRPr>
          </a:p>
        </p:txBody>
      </p:sp>
      <p:graphicFrame>
        <p:nvGraphicFramePr>
          <p:cNvPr id="2" name="Object 1">
            <a:extLst>
              <a:ext uri="{FF2B5EF4-FFF2-40B4-BE49-F238E27FC236}">
                <a16:creationId xmlns:a16="http://schemas.microsoft.com/office/drawing/2014/main" id="{77172544-C02B-46CE-884E-16DE95D83CA0}"/>
              </a:ext>
            </a:extLst>
          </p:cNvPr>
          <p:cNvGraphicFramePr>
            <a:graphicFrameLocks noChangeAspect="1"/>
          </p:cNvGraphicFramePr>
          <p:nvPr>
            <p:extLst>
              <p:ext uri="{D42A27DB-BD31-4B8C-83A1-F6EECF244321}">
                <p14:modId xmlns:p14="http://schemas.microsoft.com/office/powerpoint/2010/main" val="1133800758"/>
              </p:ext>
            </p:extLst>
          </p:nvPr>
        </p:nvGraphicFramePr>
        <p:xfrm>
          <a:off x="2743200" y="368847"/>
          <a:ext cx="7388772" cy="6479628"/>
        </p:xfrm>
        <a:graphic>
          <a:graphicData uri="http://schemas.openxmlformats.org/presentationml/2006/ole">
            <mc:AlternateContent xmlns:mc="http://schemas.openxmlformats.org/markup-compatibility/2006">
              <mc:Choice xmlns:v="urn:schemas-microsoft-com:vml" Requires="v">
                <p:oleObj name="Document" r:id="rId3" imgW="6489234" imgH="8517915" progId="Word.Document.12">
                  <p:embed/>
                </p:oleObj>
              </mc:Choice>
              <mc:Fallback>
                <p:oleObj name="Document" r:id="rId3" imgW="6489234" imgH="8517915" progId="Word.Document.12">
                  <p:embed/>
                  <p:pic>
                    <p:nvPicPr>
                      <p:cNvPr id="2" name="Object 1">
                        <a:extLst>
                          <a:ext uri="{FF2B5EF4-FFF2-40B4-BE49-F238E27FC236}">
                            <a16:creationId xmlns:a16="http://schemas.microsoft.com/office/drawing/2014/main" id="{77172544-C02B-46CE-884E-16DE95D83CA0}"/>
                          </a:ext>
                        </a:extLst>
                      </p:cNvPr>
                      <p:cNvPicPr/>
                      <p:nvPr/>
                    </p:nvPicPr>
                    <p:blipFill>
                      <a:blip r:embed="rId4"/>
                      <a:stretch>
                        <a:fillRect/>
                      </a:stretch>
                    </p:blipFill>
                    <p:spPr>
                      <a:xfrm>
                        <a:off x="2743200" y="368847"/>
                        <a:ext cx="7388772" cy="6479628"/>
                      </a:xfrm>
                      <a:prstGeom prst="rect">
                        <a:avLst/>
                      </a:prstGeom>
                    </p:spPr>
                  </p:pic>
                </p:oleObj>
              </mc:Fallback>
            </mc:AlternateContent>
          </a:graphicData>
        </a:graphic>
      </p:graphicFrame>
    </p:spTree>
    <p:extLst>
      <p:ext uri="{BB962C8B-B14F-4D97-AF65-F5344CB8AC3E}">
        <p14:creationId xmlns:p14="http://schemas.microsoft.com/office/powerpoint/2010/main" val="1854975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622998" y="1597688"/>
            <a:ext cx="10853350" cy="401737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12</a:t>
            </a:fld>
            <a:endParaRPr lang="en-US"/>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a:t>DCEO Grant Information</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2035875"/>
            <a:ext cx="10515600" cy="3579184"/>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buClr>
                <a:srgbClr val="F36B22"/>
              </a:buClr>
            </a:pPr>
            <a:r>
              <a:rPr lang="en-US" sz="3200">
                <a:solidFill>
                  <a:srgbClr val="172169"/>
                </a:solidFill>
              </a:rPr>
              <a:t>DCEO Address Information</a:t>
            </a:r>
          </a:p>
          <a:p>
            <a:pPr marL="457200" lvl="1" indent="0">
              <a:spcAft>
                <a:spcPts val="1200"/>
              </a:spcAft>
              <a:buClr>
                <a:srgbClr val="F36B22"/>
              </a:buClr>
              <a:buNone/>
            </a:pPr>
            <a:r>
              <a:rPr lang="en-US" i="1">
                <a:solidFill>
                  <a:srgbClr val="172169"/>
                </a:solidFill>
              </a:rPr>
              <a:t>Department of Commerce and Economic Opportunity</a:t>
            </a:r>
          </a:p>
          <a:p>
            <a:pPr marL="457200" lvl="1" indent="0">
              <a:spcAft>
                <a:spcPts val="1200"/>
              </a:spcAft>
              <a:buClr>
                <a:srgbClr val="F36B22"/>
              </a:buClr>
              <a:buNone/>
            </a:pPr>
            <a:r>
              <a:rPr lang="en-US" i="1">
                <a:solidFill>
                  <a:srgbClr val="172169"/>
                </a:solidFill>
              </a:rPr>
              <a:t>1011 S 2</a:t>
            </a:r>
            <a:r>
              <a:rPr lang="en-US" i="1" baseline="30000">
                <a:solidFill>
                  <a:srgbClr val="172169"/>
                </a:solidFill>
              </a:rPr>
              <a:t>nd</a:t>
            </a:r>
            <a:r>
              <a:rPr lang="en-US" i="1">
                <a:solidFill>
                  <a:srgbClr val="172169"/>
                </a:solidFill>
              </a:rPr>
              <a:t> Street</a:t>
            </a:r>
          </a:p>
          <a:p>
            <a:pPr marL="457200" lvl="1" indent="0">
              <a:spcAft>
                <a:spcPts val="1200"/>
              </a:spcAft>
              <a:buClr>
                <a:srgbClr val="F36B22"/>
              </a:buClr>
              <a:buNone/>
            </a:pPr>
            <a:r>
              <a:rPr lang="en-US" i="1">
                <a:solidFill>
                  <a:srgbClr val="172169"/>
                </a:solidFill>
              </a:rPr>
              <a:t>Springfield, IL 62704</a:t>
            </a:r>
          </a:p>
          <a:p>
            <a:pPr>
              <a:spcAft>
                <a:spcPts val="1200"/>
              </a:spcAft>
              <a:buClr>
                <a:srgbClr val="F36B22"/>
              </a:buClr>
            </a:pPr>
            <a:r>
              <a:rPr lang="en-US">
                <a:solidFill>
                  <a:srgbClr val="172169"/>
                </a:solidFill>
              </a:rPr>
              <a:t>Grant Manager Contact Information</a:t>
            </a:r>
          </a:p>
          <a:p>
            <a:pPr marL="457200" lvl="1" indent="0">
              <a:spcAft>
                <a:spcPts val="1200"/>
              </a:spcAft>
              <a:buClr>
                <a:srgbClr val="F36B22"/>
              </a:buClr>
              <a:buNone/>
            </a:pPr>
            <a:r>
              <a:rPr lang="en-US" i="1">
                <a:solidFill>
                  <a:srgbClr val="172169"/>
                </a:solidFill>
              </a:rPr>
              <a:t>See Grant Agreement </a:t>
            </a:r>
          </a:p>
        </p:txBody>
      </p:sp>
    </p:spTree>
    <p:extLst>
      <p:ext uri="{BB962C8B-B14F-4D97-AF65-F5344CB8AC3E}">
        <p14:creationId xmlns:p14="http://schemas.microsoft.com/office/powerpoint/2010/main" val="1524483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622998" y="1597688"/>
            <a:ext cx="10853350" cy="401737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13</a:t>
            </a:fld>
            <a:endParaRPr lang="en-US"/>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a:xfrm>
            <a:off x="3211010" y="610865"/>
            <a:ext cx="8142790" cy="561049"/>
          </a:xfrm>
        </p:spPr>
        <p:txBody>
          <a:bodyPr>
            <a:normAutofit fontScale="90000"/>
          </a:bodyPr>
          <a:lstStyle/>
          <a:p>
            <a:r>
              <a:rPr lang="en-US"/>
              <a:t>Grantee Reporting System (GRS) Access</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2040205"/>
            <a:ext cx="10515600" cy="3574854"/>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buClr>
                <a:srgbClr val="F36B22"/>
              </a:buClr>
            </a:pPr>
            <a:r>
              <a:rPr lang="en-US" sz="3200">
                <a:solidFill>
                  <a:srgbClr val="172169"/>
                </a:solidFill>
              </a:rPr>
              <a:t>NOTE: The person assigned to the ID should be the person who will be accessing the system to report expenditures and request cash</a:t>
            </a:r>
          </a:p>
          <a:p>
            <a:pPr>
              <a:spcAft>
                <a:spcPts val="1200"/>
              </a:spcAft>
              <a:buClr>
                <a:srgbClr val="F36B22"/>
              </a:buClr>
            </a:pPr>
            <a:endParaRPr lang="en-US" sz="1000">
              <a:solidFill>
                <a:srgbClr val="172169"/>
              </a:solidFill>
            </a:endParaRPr>
          </a:p>
          <a:p>
            <a:pPr>
              <a:spcAft>
                <a:spcPts val="1200"/>
              </a:spcAft>
              <a:buClr>
                <a:srgbClr val="F36B22"/>
              </a:buClr>
            </a:pPr>
            <a:r>
              <a:rPr lang="en-US" sz="3200">
                <a:solidFill>
                  <a:srgbClr val="172169"/>
                </a:solidFill>
              </a:rPr>
              <a:t>Once this form is complete and signed, please email to your grant manager</a:t>
            </a:r>
          </a:p>
        </p:txBody>
      </p:sp>
    </p:spTree>
    <p:extLst>
      <p:ext uri="{BB962C8B-B14F-4D97-AF65-F5344CB8AC3E}">
        <p14:creationId xmlns:p14="http://schemas.microsoft.com/office/powerpoint/2010/main" val="990027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622998" y="1387366"/>
            <a:ext cx="10853350" cy="485976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14</a:t>
            </a:fld>
            <a:endParaRPr lang="en-US"/>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a:t>Accessing GRS </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1520868"/>
            <a:ext cx="10515600" cy="451207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buClr>
                <a:srgbClr val="F36B22"/>
              </a:buClr>
            </a:pPr>
            <a:r>
              <a:rPr lang="en-US" u="sng">
                <a:hlinkClick r:id="rId3"/>
              </a:rPr>
              <a:t>https://neonwebh.cmcf.state.il.us/dceo/costrpt</a:t>
            </a:r>
            <a:endParaRPr lang="en-US" u="sng"/>
          </a:p>
          <a:p>
            <a:pPr lvl="1">
              <a:spcAft>
                <a:spcPts val="1200"/>
              </a:spcAft>
              <a:buClr>
                <a:srgbClr val="F36B22"/>
              </a:buClr>
            </a:pPr>
            <a:r>
              <a:rPr lang="en-US">
                <a:solidFill>
                  <a:srgbClr val="172169"/>
                </a:solidFill>
              </a:rPr>
              <a:t>You MUST use Google Chrome, Edge, or Firefox</a:t>
            </a:r>
          </a:p>
          <a:p>
            <a:pPr>
              <a:spcAft>
                <a:spcPts val="1200"/>
              </a:spcAft>
              <a:buClr>
                <a:srgbClr val="F36B22"/>
              </a:buClr>
            </a:pPr>
            <a:r>
              <a:rPr lang="en-US">
                <a:solidFill>
                  <a:srgbClr val="172169"/>
                </a:solidFill>
              </a:rPr>
              <a:t>Enter your username (RACF ID) and password and select Sign in</a:t>
            </a:r>
          </a:p>
        </p:txBody>
      </p:sp>
      <p:pic>
        <p:nvPicPr>
          <p:cNvPr id="3" name="Picture 2" descr="Graphical user interface, text, application, email&#10;&#10;Description automatically generated">
            <a:extLst>
              <a:ext uri="{FF2B5EF4-FFF2-40B4-BE49-F238E27FC236}">
                <a16:creationId xmlns:a16="http://schemas.microsoft.com/office/drawing/2014/main" id="{5C2F4397-F1D8-4B57-BC2C-CEDEACB4C193}"/>
              </a:ext>
            </a:extLst>
          </p:cNvPr>
          <p:cNvPicPr>
            <a:picLocks noChangeAspect="1"/>
          </p:cNvPicPr>
          <p:nvPr/>
        </p:nvPicPr>
        <p:blipFill>
          <a:blip r:embed="rId4"/>
          <a:stretch>
            <a:fillRect/>
          </a:stretch>
        </p:blipFill>
        <p:spPr>
          <a:xfrm>
            <a:off x="3838902" y="3505444"/>
            <a:ext cx="4771698" cy="2200166"/>
          </a:xfrm>
          <a:prstGeom prst="rect">
            <a:avLst/>
          </a:prstGeom>
        </p:spPr>
      </p:pic>
    </p:spTree>
    <p:extLst>
      <p:ext uri="{BB962C8B-B14F-4D97-AF65-F5344CB8AC3E}">
        <p14:creationId xmlns:p14="http://schemas.microsoft.com/office/powerpoint/2010/main" val="1883845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622998" y="1597688"/>
            <a:ext cx="10853350" cy="401737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15</a:t>
            </a:fld>
            <a:endParaRPr lang="en-US"/>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a:xfrm>
            <a:off x="3211010" y="610865"/>
            <a:ext cx="8142790" cy="561049"/>
          </a:xfrm>
        </p:spPr>
        <p:txBody>
          <a:bodyPr>
            <a:normAutofit fontScale="90000"/>
          </a:bodyPr>
          <a:lstStyle/>
          <a:p>
            <a:r>
              <a:rPr lang="en-US"/>
              <a:t>Grantee Reporting System (GRS) Access</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2035875"/>
            <a:ext cx="10515600" cy="3579184"/>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buClr>
                <a:srgbClr val="F36B22"/>
              </a:buClr>
            </a:pPr>
            <a:r>
              <a:rPr lang="en-US" sz="3200">
                <a:solidFill>
                  <a:srgbClr val="172169"/>
                </a:solidFill>
              </a:rPr>
              <a:t>Password Reset</a:t>
            </a:r>
          </a:p>
          <a:p>
            <a:pPr lvl="1">
              <a:spcAft>
                <a:spcPts val="1200"/>
              </a:spcAft>
              <a:buClr>
                <a:srgbClr val="F36B22"/>
              </a:buClr>
            </a:pPr>
            <a:r>
              <a:rPr lang="en-US" sz="2800">
                <a:solidFill>
                  <a:srgbClr val="172169"/>
                </a:solidFill>
              </a:rPr>
              <a:t>“Please reset the password for RACF ID___. I am an OET Grantee who needs access to the GRS.” </a:t>
            </a:r>
          </a:p>
          <a:p>
            <a:pPr lvl="1">
              <a:spcAft>
                <a:spcPts val="1200"/>
              </a:spcAft>
              <a:buClr>
                <a:srgbClr val="F36B22"/>
              </a:buClr>
            </a:pPr>
            <a:r>
              <a:rPr lang="en-US" sz="2800">
                <a:solidFill>
                  <a:srgbClr val="172169"/>
                </a:solidFill>
              </a:rPr>
              <a:t>CEO.RACFSecurity@Illinois.gov</a:t>
            </a:r>
          </a:p>
        </p:txBody>
      </p:sp>
    </p:spTree>
    <p:extLst>
      <p:ext uri="{BB962C8B-B14F-4D97-AF65-F5344CB8AC3E}">
        <p14:creationId xmlns:p14="http://schemas.microsoft.com/office/powerpoint/2010/main" val="1507686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16</a:t>
            </a:fld>
            <a:endParaRPr lang="en-US"/>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a:t>Accessing GRS </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1520868"/>
            <a:ext cx="10515600" cy="451207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5760" indent="-365760">
              <a:spcAft>
                <a:spcPts val="1200"/>
              </a:spcAft>
              <a:buClr>
                <a:srgbClr val="F36B22"/>
              </a:buClr>
              <a:buFont typeface="Wingdings" panose="05000000000000000000" pitchFamily="2" charset="2"/>
              <a:buChar char="v"/>
            </a:pPr>
            <a:endParaRPr lang="en-US">
              <a:solidFill>
                <a:srgbClr val="172169"/>
              </a:solidFill>
            </a:endParaRPr>
          </a:p>
        </p:txBody>
      </p:sp>
      <p:pic>
        <p:nvPicPr>
          <p:cNvPr id="7" name="Picture 6" descr="Graphical user interface, text&#10;&#10;Description automatically generated">
            <a:extLst>
              <a:ext uri="{FF2B5EF4-FFF2-40B4-BE49-F238E27FC236}">
                <a16:creationId xmlns:a16="http://schemas.microsoft.com/office/drawing/2014/main" id="{F83139B4-EFA3-4351-99F8-B61A43F86A1F}"/>
              </a:ext>
            </a:extLst>
          </p:cNvPr>
          <p:cNvPicPr>
            <a:picLocks noChangeAspect="1"/>
          </p:cNvPicPr>
          <p:nvPr/>
        </p:nvPicPr>
        <p:blipFill>
          <a:blip r:embed="rId3"/>
          <a:stretch>
            <a:fillRect/>
          </a:stretch>
        </p:blipFill>
        <p:spPr>
          <a:xfrm>
            <a:off x="1" y="23648"/>
            <a:ext cx="12192000" cy="6858000"/>
          </a:xfrm>
          <a:prstGeom prst="rect">
            <a:avLst/>
          </a:prstGeom>
        </p:spPr>
      </p:pic>
    </p:spTree>
    <p:extLst>
      <p:ext uri="{BB962C8B-B14F-4D97-AF65-F5344CB8AC3E}">
        <p14:creationId xmlns:p14="http://schemas.microsoft.com/office/powerpoint/2010/main" val="1528688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500450" y="1398375"/>
            <a:ext cx="10853350" cy="485976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17</a:t>
            </a:fld>
            <a:endParaRPr lang="en-US"/>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a:t>Accessing GRS </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1807778"/>
            <a:ext cx="10515600" cy="4225159"/>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buClr>
                <a:srgbClr val="F36B22"/>
              </a:buClr>
            </a:pPr>
            <a:r>
              <a:rPr lang="en-US">
                <a:solidFill>
                  <a:srgbClr val="172169"/>
                </a:solidFill>
              </a:rPr>
              <a:t>From this point on, you will be using only the navigation buttons on the left side of your screen. The &lt;PF&gt; buttons on your keyboard will not function properly in the website.</a:t>
            </a:r>
          </a:p>
          <a:p>
            <a:pPr>
              <a:spcAft>
                <a:spcPts val="1200"/>
              </a:spcAft>
              <a:buClr>
                <a:srgbClr val="F36B22"/>
              </a:buClr>
            </a:pPr>
            <a:endParaRPr lang="en-US" sz="500">
              <a:solidFill>
                <a:srgbClr val="172169"/>
              </a:solidFill>
            </a:endParaRPr>
          </a:p>
          <a:p>
            <a:pPr>
              <a:spcAft>
                <a:spcPts val="1200"/>
              </a:spcAft>
              <a:buClr>
                <a:srgbClr val="F36B22"/>
              </a:buClr>
            </a:pPr>
            <a:r>
              <a:rPr lang="en-US">
                <a:solidFill>
                  <a:srgbClr val="172169"/>
                </a:solidFill>
              </a:rPr>
              <a:t>You will not utilize the following menu items from your grant</a:t>
            </a:r>
          </a:p>
          <a:p>
            <a:pPr lvl="1">
              <a:spcAft>
                <a:spcPts val="1200"/>
              </a:spcAft>
              <a:buClr>
                <a:srgbClr val="F36B22"/>
              </a:buClr>
            </a:pPr>
            <a:r>
              <a:rPr lang="en-US">
                <a:solidFill>
                  <a:srgbClr val="172169"/>
                </a:solidFill>
              </a:rPr>
              <a:t>F9 – SBDC Program Income      #375</a:t>
            </a:r>
          </a:p>
          <a:p>
            <a:pPr lvl="1">
              <a:spcAft>
                <a:spcPts val="1200"/>
              </a:spcAft>
              <a:buClr>
                <a:srgbClr val="F36B22"/>
              </a:buClr>
            </a:pPr>
            <a:r>
              <a:rPr lang="en-US">
                <a:solidFill>
                  <a:srgbClr val="172169"/>
                </a:solidFill>
              </a:rPr>
              <a:t>F11 – Petition Reporting           #391</a:t>
            </a:r>
          </a:p>
          <a:p>
            <a:pPr lvl="1">
              <a:spcAft>
                <a:spcPts val="1200"/>
              </a:spcAft>
              <a:buClr>
                <a:srgbClr val="F36B22"/>
              </a:buClr>
            </a:pPr>
            <a:r>
              <a:rPr lang="en-US">
                <a:solidFill>
                  <a:srgbClr val="172169"/>
                </a:solidFill>
              </a:rPr>
              <a:t>F23 – Master System Menu</a:t>
            </a:r>
          </a:p>
        </p:txBody>
      </p:sp>
    </p:spTree>
    <p:extLst>
      <p:ext uri="{BB962C8B-B14F-4D97-AF65-F5344CB8AC3E}">
        <p14:creationId xmlns:p14="http://schemas.microsoft.com/office/powerpoint/2010/main" val="529096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9730" y="1849413"/>
            <a:ext cx="10132539" cy="2817179"/>
          </a:xfrm>
        </p:spPr>
        <p:txBody>
          <a:bodyPr>
            <a:noAutofit/>
          </a:bodyPr>
          <a:lstStyle/>
          <a:p>
            <a:pPr algn="ctr"/>
            <a:r>
              <a:rPr lang="en-US" sz="4800">
                <a:latin typeface="+mn-lt"/>
                <a:cs typeface="Times New Roman" panose="02020603050405020304" pitchFamily="18" charset="0"/>
              </a:rPr>
              <a:t>Expenditure Reporting</a:t>
            </a:r>
            <a:br>
              <a:rPr lang="en-US" sz="4800">
                <a:latin typeface="+mn-lt"/>
                <a:cs typeface="Times New Roman" panose="02020603050405020304" pitchFamily="18" charset="0"/>
              </a:rPr>
            </a:br>
            <a:br>
              <a:rPr lang="en-US" sz="3600">
                <a:latin typeface="+mn-lt"/>
                <a:cs typeface="Times New Roman" panose="02020603050405020304" pitchFamily="18" charset="0"/>
              </a:rPr>
            </a:br>
            <a:br>
              <a:rPr lang="en-US" sz="3600">
                <a:latin typeface="Times New Roman" panose="02020603050405020304" pitchFamily="18" charset="0"/>
                <a:cs typeface="Times New Roman" panose="02020603050405020304" pitchFamily="18" charset="0"/>
              </a:rPr>
            </a:br>
            <a:endParaRPr lang="en-US" sz="3600" i="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9" y="3486150"/>
            <a:ext cx="2715065" cy="1494931"/>
          </a:xfrm>
          <a:prstGeom prst="rect">
            <a:avLst/>
          </a:prstGeom>
        </p:spPr>
      </p:pic>
      <p:sp>
        <p:nvSpPr>
          <p:cNvPr id="6" name="Title 1">
            <a:extLst>
              <a:ext uri="{FF2B5EF4-FFF2-40B4-BE49-F238E27FC236}">
                <a16:creationId xmlns:a16="http://schemas.microsoft.com/office/drawing/2014/main" id="{8E50F05F-682A-4362-A405-E2BFBA6DB1B3}"/>
              </a:ext>
            </a:extLst>
          </p:cNvPr>
          <p:cNvSpPr txBox="1">
            <a:spLocks/>
          </p:cNvSpPr>
          <p:nvPr/>
        </p:nvSpPr>
        <p:spPr>
          <a:xfrm>
            <a:off x="442248" y="5391912"/>
            <a:ext cx="11521152" cy="886802"/>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b="1" kern="1200">
                <a:solidFill>
                  <a:srgbClr val="172169"/>
                </a:solidFill>
                <a:latin typeface="+mj-lt"/>
                <a:ea typeface="+mj-ea"/>
                <a:cs typeface="+mj-cs"/>
              </a:defRPr>
            </a:lvl1pPr>
          </a:lstStyle>
          <a:p>
            <a:r>
              <a:rPr lang="en-US" sz="3600" b="0" i="1">
                <a:solidFill>
                  <a:schemeClr val="bg1"/>
                </a:solidFill>
                <a:latin typeface="Arial" panose="020B0604020202020204" pitchFamily="34" charset="0"/>
                <a:cs typeface="Arial" panose="020B0604020202020204" pitchFamily="34" charset="0"/>
              </a:rPr>
              <a:t>Illinois Department of Commerce and Economic Opportunity</a:t>
            </a:r>
          </a:p>
        </p:txBody>
      </p:sp>
      <p:pic>
        <p:nvPicPr>
          <p:cNvPr id="3" name="Picture 4">
            <a:extLst>
              <a:ext uri="{FF2B5EF4-FFF2-40B4-BE49-F238E27FC236}">
                <a16:creationId xmlns:a16="http://schemas.microsoft.com/office/drawing/2014/main" id="{25527E0F-944C-4F49-BF72-E9EF0C4C5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41" y="467033"/>
            <a:ext cx="34099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7753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451945" y="1597688"/>
            <a:ext cx="11424745" cy="464944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19</a:t>
            </a:fld>
            <a:endParaRPr lang="en-US"/>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a:t>Expenditure Reporting Requirements</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609600" y="1797269"/>
            <a:ext cx="10899228" cy="444986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buClr>
                <a:srgbClr val="F36B22"/>
              </a:buClr>
            </a:pPr>
            <a:r>
              <a:rPr lang="en-US" sz="3200">
                <a:solidFill>
                  <a:srgbClr val="172169"/>
                </a:solidFill>
              </a:rPr>
              <a:t>DCEO requires grantees to report grant expenditures monthly</a:t>
            </a:r>
          </a:p>
          <a:p>
            <a:pPr>
              <a:spcAft>
                <a:spcPts val="1200"/>
              </a:spcAft>
              <a:buClr>
                <a:srgbClr val="F36B22"/>
              </a:buClr>
            </a:pPr>
            <a:r>
              <a:rPr lang="en-US" sz="3200">
                <a:solidFill>
                  <a:srgbClr val="172169"/>
                </a:solidFill>
              </a:rPr>
              <a:t>Grantees must use the GRS to report costs</a:t>
            </a:r>
          </a:p>
          <a:p>
            <a:pPr>
              <a:spcAft>
                <a:spcPts val="1200"/>
              </a:spcAft>
              <a:buClr>
                <a:srgbClr val="F36B22"/>
              </a:buClr>
            </a:pPr>
            <a:r>
              <a:rPr lang="en-US" sz="3200">
                <a:solidFill>
                  <a:srgbClr val="172169"/>
                </a:solidFill>
              </a:rPr>
              <a:t>Note that grantees may report costs more than once a month</a:t>
            </a:r>
          </a:p>
          <a:p>
            <a:pPr>
              <a:spcAft>
                <a:spcPts val="1200"/>
              </a:spcAft>
              <a:buClr>
                <a:srgbClr val="F36B22"/>
              </a:buClr>
            </a:pPr>
            <a:r>
              <a:rPr lang="en-US" sz="3200">
                <a:solidFill>
                  <a:srgbClr val="172169"/>
                </a:solidFill>
              </a:rPr>
              <a:t>Grant costs that are reported in GRS must “tie back” to the grantee’s accounting system.</a:t>
            </a:r>
          </a:p>
          <a:p>
            <a:pPr>
              <a:spcAft>
                <a:spcPts val="1200"/>
              </a:spcAft>
              <a:buClr>
                <a:srgbClr val="F36B22"/>
              </a:buClr>
            </a:pPr>
            <a:r>
              <a:rPr lang="en-US" sz="3200">
                <a:solidFill>
                  <a:srgbClr val="172169"/>
                </a:solidFill>
              </a:rPr>
              <a:t>Grantees must maintain supporting documentation for all costs reported.  This will be monitored.</a:t>
            </a:r>
          </a:p>
        </p:txBody>
      </p:sp>
    </p:spTree>
    <p:extLst>
      <p:ext uri="{BB962C8B-B14F-4D97-AF65-F5344CB8AC3E}">
        <p14:creationId xmlns:p14="http://schemas.microsoft.com/office/powerpoint/2010/main" val="1596753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394B8-396A-C996-105F-71EBAD017D44}"/>
              </a:ext>
            </a:extLst>
          </p:cNvPr>
          <p:cNvSpPr>
            <a:spLocks noGrp="1"/>
          </p:cNvSpPr>
          <p:nvPr>
            <p:ph type="title"/>
          </p:nvPr>
        </p:nvSpPr>
        <p:spPr/>
        <p:txBody>
          <a:bodyPr>
            <a:normAutofit fontScale="90000"/>
          </a:bodyPr>
          <a:lstStyle/>
          <a:p>
            <a:r>
              <a:rPr lang="en-US" dirty="0"/>
              <a:t>ECRF.gov</a:t>
            </a:r>
          </a:p>
        </p:txBody>
      </p:sp>
      <p:sp>
        <p:nvSpPr>
          <p:cNvPr id="3" name="Content Placeholder 2">
            <a:extLst>
              <a:ext uri="{FF2B5EF4-FFF2-40B4-BE49-F238E27FC236}">
                <a16:creationId xmlns:a16="http://schemas.microsoft.com/office/drawing/2014/main" id="{691F6182-0F38-EBAF-E144-DA7F15758A7B}"/>
              </a:ext>
            </a:extLst>
          </p:cNvPr>
          <p:cNvSpPr>
            <a:spLocks noGrp="1"/>
          </p:cNvSpPr>
          <p:nvPr>
            <p:ph idx="1"/>
          </p:nvPr>
        </p:nvSpPr>
        <p:spPr/>
        <p:txBody>
          <a:bodyPr/>
          <a:lstStyle/>
          <a:p>
            <a:r>
              <a:rPr lang="en-US" b="0" i="0" dirty="0">
                <a:solidFill>
                  <a:srgbClr val="4D5156"/>
                </a:solidFill>
                <a:effectLst/>
                <a:latin typeface="Roboto" panose="02000000000000000000" pitchFamily="2" charset="0"/>
              </a:rPr>
              <a:t>The Electronic Code of Federal Regulations that is a continuously updated online version of the </a:t>
            </a:r>
            <a:r>
              <a:rPr lang="en-US" b="1" i="0" dirty="0">
                <a:solidFill>
                  <a:srgbClr val="5F6368"/>
                </a:solidFill>
                <a:effectLst/>
                <a:latin typeface="Roboto" panose="02000000000000000000" pitchFamily="2" charset="0"/>
              </a:rPr>
              <a:t>CFR</a:t>
            </a:r>
            <a:r>
              <a:rPr lang="en-US" b="0" i="0" dirty="0">
                <a:solidFill>
                  <a:srgbClr val="4D5156"/>
                </a:solidFill>
                <a:effectLst/>
                <a:latin typeface="Roboto" panose="02000000000000000000" pitchFamily="2" charset="0"/>
              </a:rPr>
              <a:t>.</a:t>
            </a:r>
          </a:p>
          <a:p>
            <a:endParaRPr lang="en-US" dirty="0">
              <a:solidFill>
                <a:srgbClr val="4D5156"/>
              </a:solidFill>
              <a:latin typeface="Roboto" panose="02000000000000000000" pitchFamily="2" charset="0"/>
            </a:endParaRPr>
          </a:p>
          <a:p>
            <a:r>
              <a:rPr lang="en-US" dirty="0">
                <a:hlinkClick r:id="rId2"/>
              </a:rPr>
              <a:t>https://www.ecfr.gov/current/title-2/subtitle-A/chapter-II/part-200?toc=1</a:t>
            </a:r>
            <a:endParaRPr lang="en-US" dirty="0"/>
          </a:p>
        </p:txBody>
      </p:sp>
      <p:sp>
        <p:nvSpPr>
          <p:cNvPr id="4" name="Slide Number Placeholder 3">
            <a:extLst>
              <a:ext uri="{FF2B5EF4-FFF2-40B4-BE49-F238E27FC236}">
                <a16:creationId xmlns:a16="http://schemas.microsoft.com/office/drawing/2014/main" id="{25351EB4-0C47-C21B-A759-89D53B73A838}"/>
              </a:ext>
            </a:extLst>
          </p:cNvPr>
          <p:cNvSpPr>
            <a:spLocks noGrp="1"/>
          </p:cNvSpPr>
          <p:nvPr>
            <p:ph type="sldNum" sz="quarter" idx="12"/>
          </p:nvPr>
        </p:nvSpPr>
        <p:spPr/>
        <p:txBody>
          <a:bodyPr/>
          <a:lstStyle/>
          <a:p>
            <a:fld id="{62E03C93-A8B5-5E4D-ADDE-FACFC10B3CD1}" type="slidenum">
              <a:rPr lang="en-US" smtClean="0"/>
              <a:pPr/>
              <a:t>2</a:t>
            </a:fld>
            <a:endParaRPr lang="en-US"/>
          </a:p>
        </p:txBody>
      </p:sp>
    </p:spTree>
    <p:extLst>
      <p:ext uri="{BB962C8B-B14F-4D97-AF65-F5344CB8AC3E}">
        <p14:creationId xmlns:p14="http://schemas.microsoft.com/office/powerpoint/2010/main" val="2126103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451945" y="1597688"/>
            <a:ext cx="11424745" cy="464944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20</a:t>
            </a:fld>
            <a:endParaRPr lang="en-US"/>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a:t>Expenditure Reporting Deadlines</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2035875"/>
            <a:ext cx="10515600" cy="4211260"/>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buClr>
                <a:srgbClr val="F36B22"/>
              </a:buClr>
            </a:pPr>
            <a:r>
              <a:rPr lang="en-US" sz="3200">
                <a:solidFill>
                  <a:srgbClr val="172169"/>
                </a:solidFill>
              </a:rPr>
              <a:t>Expenditures for each month must be entered into GRS by the 20</a:t>
            </a:r>
            <a:r>
              <a:rPr lang="en-US" sz="3200" baseline="30000">
                <a:solidFill>
                  <a:srgbClr val="172169"/>
                </a:solidFill>
              </a:rPr>
              <a:t>th</a:t>
            </a:r>
            <a:r>
              <a:rPr lang="en-US" sz="3200">
                <a:solidFill>
                  <a:srgbClr val="172169"/>
                </a:solidFill>
              </a:rPr>
              <a:t> of the following month.</a:t>
            </a:r>
          </a:p>
          <a:p>
            <a:pPr>
              <a:spcAft>
                <a:spcPts val="1200"/>
              </a:spcAft>
              <a:buClr>
                <a:srgbClr val="F36B22"/>
              </a:buClr>
            </a:pPr>
            <a:r>
              <a:rPr lang="en-US" sz="3200">
                <a:solidFill>
                  <a:srgbClr val="172169"/>
                </a:solidFill>
              </a:rPr>
              <a:t> For example, all active grants right now have the deadline of November 20</a:t>
            </a:r>
            <a:r>
              <a:rPr lang="en-US" sz="3200" baseline="30000">
                <a:solidFill>
                  <a:srgbClr val="172169"/>
                </a:solidFill>
              </a:rPr>
              <a:t>th</a:t>
            </a:r>
            <a:r>
              <a:rPr lang="en-US" sz="3200">
                <a:solidFill>
                  <a:srgbClr val="172169"/>
                </a:solidFill>
              </a:rPr>
              <a:t> to complete their expenditure reporting for the month of October. </a:t>
            </a:r>
          </a:p>
          <a:p>
            <a:pPr>
              <a:spcAft>
                <a:spcPts val="1200"/>
              </a:spcAft>
              <a:buClr>
                <a:srgbClr val="F36B22"/>
              </a:buClr>
            </a:pPr>
            <a:r>
              <a:rPr lang="en-US" sz="3200">
                <a:solidFill>
                  <a:srgbClr val="172169"/>
                </a:solidFill>
              </a:rPr>
              <a:t>If the 20</a:t>
            </a:r>
            <a:r>
              <a:rPr lang="en-US" sz="3200" baseline="30000">
                <a:solidFill>
                  <a:srgbClr val="172169"/>
                </a:solidFill>
              </a:rPr>
              <a:t>th</a:t>
            </a:r>
            <a:r>
              <a:rPr lang="en-US" sz="3200">
                <a:solidFill>
                  <a:srgbClr val="172169"/>
                </a:solidFill>
              </a:rPr>
              <a:t> of the month is on a Saturday or Sunday, the expenditures must be reported by the last business day prior to the 20</a:t>
            </a:r>
            <a:r>
              <a:rPr lang="en-US" sz="3200" baseline="30000">
                <a:solidFill>
                  <a:srgbClr val="172169"/>
                </a:solidFill>
              </a:rPr>
              <a:t>th</a:t>
            </a:r>
            <a:r>
              <a:rPr lang="en-US" sz="3200">
                <a:solidFill>
                  <a:srgbClr val="172169"/>
                </a:solidFill>
              </a:rPr>
              <a:t>. </a:t>
            </a:r>
          </a:p>
          <a:p>
            <a:pPr marL="0" indent="0">
              <a:spcAft>
                <a:spcPts val="1200"/>
              </a:spcAft>
              <a:buClr>
                <a:srgbClr val="F36B22"/>
              </a:buClr>
              <a:buNone/>
            </a:pPr>
            <a:endParaRPr lang="en-US" sz="2800">
              <a:solidFill>
                <a:srgbClr val="172169"/>
              </a:solidFill>
            </a:endParaRPr>
          </a:p>
        </p:txBody>
      </p:sp>
    </p:spTree>
    <p:extLst>
      <p:ext uri="{BB962C8B-B14F-4D97-AF65-F5344CB8AC3E}">
        <p14:creationId xmlns:p14="http://schemas.microsoft.com/office/powerpoint/2010/main" val="3748393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500450" y="2133600"/>
            <a:ext cx="10853350" cy="306902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21</a:t>
            </a:fld>
            <a:endParaRPr lang="en-US"/>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a:t>Reporting Costs #351 (PF01)</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2564524"/>
            <a:ext cx="10515600" cy="3468414"/>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buClr>
                <a:srgbClr val="F36B22"/>
              </a:buClr>
            </a:pPr>
            <a:r>
              <a:rPr lang="en-US">
                <a:solidFill>
                  <a:srgbClr val="172169"/>
                </a:solidFill>
              </a:rPr>
              <a:t>Enter your grant number at the top of the screen.  The first box is for the first two digits of the grant number and the second box is for the other six digits of the grant number</a:t>
            </a:r>
          </a:p>
          <a:p>
            <a:pPr>
              <a:spcAft>
                <a:spcPts val="1200"/>
              </a:spcAft>
              <a:buClr>
                <a:srgbClr val="F36B22"/>
              </a:buClr>
            </a:pPr>
            <a:r>
              <a:rPr lang="en-US">
                <a:solidFill>
                  <a:srgbClr val="172169"/>
                </a:solidFill>
              </a:rPr>
              <a:t>Click the &lt;PF01&gt; button to go to Expenditure Reporting Screen</a:t>
            </a:r>
          </a:p>
        </p:txBody>
      </p:sp>
    </p:spTree>
    <p:extLst>
      <p:ext uri="{BB962C8B-B14F-4D97-AF65-F5344CB8AC3E}">
        <p14:creationId xmlns:p14="http://schemas.microsoft.com/office/powerpoint/2010/main" val="1683574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7147034" y="1206666"/>
            <a:ext cx="5044966" cy="559644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arenR"/>
            </a:pPr>
            <a:r>
              <a:rPr lang="en-US">
                <a:solidFill>
                  <a:srgbClr val="172169"/>
                </a:solidFill>
              </a:rPr>
              <a:t>Ensure the correct expenditure code and description are selected on the screen</a:t>
            </a:r>
          </a:p>
          <a:p>
            <a:pPr marL="342900" indent="-342900">
              <a:buFont typeface="+mj-lt"/>
              <a:buAutoNum type="arabicParenR"/>
            </a:pPr>
            <a:r>
              <a:rPr lang="en-US">
                <a:solidFill>
                  <a:srgbClr val="172169"/>
                </a:solidFill>
              </a:rPr>
              <a:t>If it is not the correct code, you can either scroll using &lt;PF08&gt; until you see the correct code/description or enter the specific expenditure code in the box and press the &lt;enter&gt; button</a:t>
            </a:r>
          </a:p>
          <a:p>
            <a:pPr marL="342900" indent="-342900">
              <a:buFont typeface="+mj-lt"/>
              <a:buAutoNum type="arabicParenR"/>
            </a:pPr>
            <a:r>
              <a:rPr lang="en-US">
                <a:solidFill>
                  <a:srgbClr val="172169"/>
                </a:solidFill>
              </a:rPr>
              <a:t>Determine the month that you are reporting expenditures </a:t>
            </a: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22</a:t>
            </a:fld>
            <a:endParaRPr lang="en-US"/>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a:t>Reporting Costs #351 </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052440" y="1520868"/>
            <a:ext cx="4178811" cy="451207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5760" indent="-365760">
              <a:spcAft>
                <a:spcPts val="1200"/>
              </a:spcAft>
              <a:buClr>
                <a:srgbClr val="F36B22"/>
              </a:buClr>
              <a:buFont typeface="Wingdings" panose="05000000000000000000" pitchFamily="2" charset="2"/>
              <a:buChar char="v"/>
            </a:pPr>
            <a:endParaRPr lang="en-US">
              <a:solidFill>
                <a:srgbClr val="172169"/>
              </a:solidFill>
            </a:endParaRPr>
          </a:p>
        </p:txBody>
      </p:sp>
      <p:pic>
        <p:nvPicPr>
          <p:cNvPr id="8" name="Picture 7" descr="Graphical user interface, text&#10;&#10;Description automatically generated">
            <a:extLst>
              <a:ext uri="{FF2B5EF4-FFF2-40B4-BE49-F238E27FC236}">
                <a16:creationId xmlns:a16="http://schemas.microsoft.com/office/drawing/2014/main" id="{0FD3443D-6B61-415E-9512-0EFC0B6364DF}"/>
              </a:ext>
            </a:extLst>
          </p:cNvPr>
          <p:cNvPicPr>
            <a:picLocks noChangeAspect="1"/>
          </p:cNvPicPr>
          <p:nvPr/>
        </p:nvPicPr>
        <p:blipFill>
          <a:blip r:embed="rId3"/>
          <a:stretch>
            <a:fillRect/>
          </a:stretch>
        </p:blipFill>
        <p:spPr>
          <a:xfrm>
            <a:off x="161962" y="1238404"/>
            <a:ext cx="6890478" cy="5532970"/>
          </a:xfrm>
          <a:prstGeom prst="rect">
            <a:avLst/>
          </a:prstGeom>
        </p:spPr>
      </p:pic>
    </p:spTree>
    <p:extLst>
      <p:ext uri="{BB962C8B-B14F-4D97-AF65-F5344CB8AC3E}">
        <p14:creationId xmlns:p14="http://schemas.microsoft.com/office/powerpoint/2010/main" val="4196292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7147034" y="1206666"/>
            <a:ext cx="5044966" cy="559644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172169"/>
                </a:solidFill>
              </a:rPr>
              <a:t>3)   Enter the expenditure on the appropriate line</a:t>
            </a:r>
          </a:p>
          <a:p>
            <a:pPr marL="342900" indent="-342900">
              <a:buAutoNum type="arabicParenR" startAt="4"/>
            </a:pPr>
            <a:r>
              <a:rPr lang="en-US">
                <a:solidFill>
                  <a:srgbClr val="172169"/>
                </a:solidFill>
              </a:rPr>
              <a:t>To enter expenditures on another expenditure code, scroll to the desired expenditure code/description</a:t>
            </a:r>
          </a:p>
          <a:p>
            <a:pPr marL="342900" indent="-342900">
              <a:buAutoNum type="arabicParenR" startAt="4"/>
            </a:pPr>
            <a:r>
              <a:rPr lang="en-US">
                <a:solidFill>
                  <a:srgbClr val="172169"/>
                </a:solidFill>
              </a:rPr>
              <a:t>If summary entry is complete, click the &lt;PF01&gt; button to transfer to the Expenditure Summary Screen</a:t>
            </a:r>
          </a:p>
          <a:p>
            <a:r>
              <a:rPr lang="en-US">
                <a:solidFill>
                  <a:srgbClr val="172169"/>
                </a:solidFill>
              </a:rPr>
              <a:t>Notes:  </a:t>
            </a:r>
          </a:p>
          <a:p>
            <a:pPr marL="285750" indent="-285750">
              <a:buFont typeface="Arial" panose="020B0604020202020204" pitchFamily="34" charset="0"/>
              <a:buChar char="•"/>
            </a:pPr>
            <a:r>
              <a:rPr lang="en-US">
                <a:solidFill>
                  <a:srgbClr val="172169"/>
                </a:solidFill>
              </a:rPr>
              <a:t>You must enter the decimal place and cents when entering expenditures. If you do not, the system will place the decimal point in the entry</a:t>
            </a:r>
          </a:p>
          <a:p>
            <a:pPr marL="285750" indent="-285750">
              <a:buFont typeface="Arial" panose="020B0604020202020204" pitchFamily="34" charset="0"/>
              <a:buChar char="•"/>
            </a:pPr>
            <a:r>
              <a:rPr lang="en-US">
                <a:solidFill>
                  <a:srgbClr val="172169"/>
                </a:solidFill>
              </a:rPr>
              <a:t>To reduce expenditures  or adjust an incorrect entry, enter the amount followed by a minus sign </a:t>
            </a: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23</a:t>
            </a:fld>
            <a:endParaRPr lang="en-US"/>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a:t>Reporting Costs #351</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052440" y="1520868"/>
            <a:ext cx="4178811" cy="451207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5760" indent="-365760">
              <a:spcAft>
                <a:spcPts val="1200"/>
              </a:spcAft>
              <a:buClr>
                <a:srgbClr val="F36B22"/>
              </a:buClr>
              <a:buFont typeface="Wingdings" panose="05000000000000000000" pitchFamily="2" charset="2"/>
              <a:buChar char="v"/>
            </a:pPr>
            <a:endParaRPr lang="en-US">
              <a:solidFill>
                <a:srgbClr val="172169"/>
              </a:solidFill>
            </a:endParaRPr>
          </a:p>
        </p:txBody>
      </p:sp>
      <p:pic>
        <p:nvPicPr>
          <p:cNvPr id="8" name="Picture 7" descr="Graphical user interface, text&#10;&#10;Description automatically generated">
            <a:extLst>
              <a:ext uri="{FF2B5EF4-FFF2-40B4-BE49-F238E27FC236}">
                <a16:creationId xmlns:a16="http://schemas.microsoft.com/office/drawing/2014/main" id="{0FD3443D-6B61-415E-9512-0EFC0B6364DF}"/>
              </a:ext>
            </a:extLst>
          </p:cNvPr>
          <p:cNvPicPr>
            <a:picLocks noChangeAspect="1"/>
          </p:cNvPicPr>
          <p:nvPr/>
        </p:nvPicPr>
        <p:blipFill>
          <a:blip r:embed="rId3"/>
          <a:stretch>
            <a:fillRect/>
          </a:stretch>
        </p:blipFill>
        <p:spPr>
          <a:xfrm>
            <a:off x="161962" y="1238404"/>
            <a:ext cx="6890478" cy="5532970"/>
          </a:xfrm>
          <a:prstGeom prst="rect">
            <a:avLst/>
          </a:prstGeom>
        </p:spPr>
      </p:pic>
    </p:spTree>
    <p:extLst>
      <p:ext uri="{BB962C8B-B14F-4D97-AF65-F5344CB8AC3E}">
        <p14:creationId xmlns:p14="http://schemas.microsoft.com/office/powerpoint/2010/main" val="3373731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7147034" y="1206666"/>
            <a:ext cx="5044966" cy="559644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a:solidFill>
                  <a:srgbClr val="172169"/>
                </a:solidFill>
              </a:rPr>
              <a:t>Verify the expenditures in the “uncertified costs” column are correctly entered</a:t>
            </a:r>
          </a:p>
          <a:p>
            <a:pPr marL="342900" indent="-342900">
              <a:buFont typeface="+mj-lt"/>
              <a:buAutoNum type="arabicPeriod"/>
            </a:pPr>
            <a:r>
              <a:rPr lang="en-US">
                <a:solidFill>
                  <a:srgbClr val="172169"/>
                </a:solidFill>
              </a:rPr>
              <a:t>If they are correct, click the &lt;PF02&gt; button to certify the expenditures. This moves the expenditures into the “Certified Costs” column</a:t>
            </a:r>
          </a:p>
          <a:p>
            <a:pPr marL="342900" indent="-342900">
              <a:buFont typeface="+mj-lt"/>
              <a:buAutoNum type="arabicPeriod"/>
            </a:pPr>
            <a:r>
              <a:rPr lang="en-US">
                <a:solidFill>
                  <a:srgbClr val="172169"/>
                </a:solidFill>
              </a:rPr>
              <a:t>If costs are not entered correctly, click the &lt;PF04&gt; button to return to the expenditure reporting screen and correct the entries</a:t>
            </a:r>
          </a:p>
          <a:p>
            <a:pPr marL="342900" indent="-342900">
              <a:buFont typeface="+mj-lt"/>
              <a:buAutoNum type="arabicPeriod"/>
            </a:pPr>
            <a:r>
              <a:rPr lang="en-US">
                <a:solidFill>
                  <a:srgbClr val="172169"/>
                </a:solidFill>
              </a:rPr>
              <a:t>Once entries have been confirmed and certified, you may enter a cash request to reimburse for the expenditures entered by clicking &lt;PF05&gt; button</a:t>
            </a: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24</a:t>
            </a:fld>
            <a:endParaRPr lang="en-US"/>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a:t>Expenditure Summary #352</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052440" y="1520868"/>
            <a:ext cx="4178811" cy="451207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5760" indent="-365760">
              <a:spcAft>
                <a:spcPts val="1200"/>
              </a:spcAft>
              <a:buClr>
                <a:srgbClr val="F36B22"/>
              </a:buClr>
              <a:buFont typeface="Wingdings" panose="05000000000000000000" pitchFamily="2" charset="2"/>
              <a:buChar char="v"/>
            </a:pPr>
            <a:endParaRPr lang="en-US">
              <a:solidFill>
                <a:srgbClr val="172169"/>
              </a:solidFill>
            </a:endParaRPr>
          </a:p>
        </p:txBody>
      </p:sp>
      <p:pic>
        <p:nvPicPr>
          <p:cNvPr id="3" name="Picture 2" descr="Graphical user interface, text, application&#10;&#10;Description automatically generated">
            <a:extLst>
              <a:ext uri="{FF2B5EF4-FFF2-40B4-BE49-F238E27FC236}">
                <a16:creationId xmlns:a16="http://schemas.microsoft.com/office/drawing/2014/main" id="{777F575F-D96C-412C-A81A-7D2CA02C4599}"/>
              </a:ext>
            </a:extLst>
          </p:cNvPr>
          <p:cNvPicPr>
            <a:picLocks noChangeAspect="1"/>
          </p:cNvPicPr>
          <p:nvPr/>
        </p:nvPicPr>
        <p:blipFill>
          <a:blip r:embed="rId3"/>
          <a:stretch>
            <a:fillRect/>
          </a:stretch>
        </p:blipFill>
        <p:spPr>
          <a:xfrm>
            <a:off x="127451" y="1298787"/>
            <a:ext cx="6714783" cy="5504323"/>
          </a:xfrm>
          <a:prstGeom prst="rect">
            <a:avLst/>
          </a:prstGeom>
        </p:spPr>
      </p:pic>
    </p:spTree>
    <p:extLst>
      <p:ext uri="{BB962C8B-B14F-4D97-AF65-F5344CB8AC3E}">
        <p14:creationId xmlns:p14="http://schemas.microsoft.com/office/powerpoint/2010/main" val="3765132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3C8D9-23EF-BD42-0AE7-F67DCF75A93E}"/>
              </a:ext>
            </a:extLst>
          </p:cNvPr>
          <p:cNvSpPr>
            <a:spLocks noGrp="1"/>
          </p:cNvSpPr>
          <p:nvPr>
            <p:ph type="title"/>
          </p:nvPr>
        </p:nvSpPr>
        <p:spPr/>
        <p:txBody>
          <a:bodyPr>
            <a:normAutofit fontScale="90000"/>
          </a:bodyPr>
          <a:lstStyle/>
          <a:p>
            <a:r>
              <a:rPr lang="en-US" dirty="0"/>
              <a:t>Periodic Financial Report (PFR)</a:t>
            </a:r>
          </a:p>
        </p:txBody>
      </p:sp>
      <p:pic>
        <p:nvPicPr>
          <p:cNvPr id="6" name="Content Placeholder 5">
            <a:extLst>
              <a:ext uri="{FF2B5EF4-FFF2-40B4-BE49-F238E27FC236}">
                <a16:creationId xmlns:a16="http://schemas.microsoft.com/office/drawing/2014/main" id="{54E29FFA-4C4F-53AC-5C1F-C2CB36BA32FB}"/>
              </a:ext>
            </a:extLst>
          </p:cNvPr>
          <p:cNvPicPr>
            <a:picLocks noGrp="1" noChangeAspect="1"/>
          </p:cNvPicPr>
          <p:nvPr>
            <p:ph idx="1"/>
          </p:nvPr>
        </p:nvPicPr>
        <p:blipFill>
          <a:blip r:embed="rId2"/>
          <a:stretch>
            <a:fillRect/>
          </a:stretch>
        </p:blipFill>
        <p:spPr>
          <a:xfrm>
            <a:off x="1767504" y="1346129"/>
            <a:ext cx="8346879" cy="4963005"/>
          </a:xfrm>
        </p:spPr>
      </p:pic>
      <p:sp>
        <p:nvSpPr>
          <p:cNvPr id="4" name="Slide Number Placeholder 3">
            <a:extLst>
              <a:ext uri="{FF2B5EF4-FFF2-40B4-BE49-F238E27FC236}">
                <a16:creationId xmlns:a16="http://schemas.microsoft.com/office/drawing/2014/main" id="{D586B0A3-84D1-47BC-D07A-4766073FAC7E}"/>
              </a:ext>
            </a:extLst>
          </p:cNvPr>
          <p:cNvSpPr>
            <a:spLocks noGrp="1"/>
          </p:cNvSpPr>
          <p:nvPr>
            <p:ph type="sldNum" sz="quarter" idx="12"/>
          </p:nvPr>
        </p:nvSpPr>
        <p:spPr/>
        <p:txBody>
          <a:bodyPr/>
          <a:lstStyle/>
          <a:p>
            <a:fld id="{62E03C93-A8B5-5E4D-ADDE-FACFC10B3CD1}" type="slidenum">
              <a:rPr lang="en-US" smtClean="0"/>
              <a:pPr/>
              <a:t>25</a:t>
            </a:fld>
            <a:endParaRPr lang="en-US"/>
          </a:p>
        </p:txBody>
      </p:sp>
    </p:spTree>
    <p:extLst>
      <p:ext uri="{BB962C8B-B14F-4D97-AF65-F5344CB8AC3E}">
        <p14:creationId xmlns:p14="http://schemas.microsoft.com/office/powerpoint/2010/main" val="1843058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5E327-95A2-80AD-86AF-09B301EB46ED}"/>
              </a:ext>
            </a:extLst>
          </p:cNvPr>
          <p:cNvSpPr>
            <a:spLocks noGrp="1"/>
          </p:cNvSpPr>
          <p:nvPr>
            <p:ph type="title"/>
          </p:nvPr>
        </p:nvSpPr>
        <p:spPr>
          <a:xfrm>
            <a:off x="3211010" y="610865"/>
            <a:ext cx="7616143" cy="1102525"/>
          </a:xfrm>
        </p:spPr>
        <p:txBody>
          <a:bodyPr>
            <a:normAutofit/>
          </a:bodyPr>
          <a:lstStyle/>
          <a:p>
            <a:r>
              <a:rPr lang="en-US" sz="4000" dirty="0"/>
              <a:t>PFR-continued</a:t>
            </a:r>
            <a:r>
              <a:rPr lang="en-US" dirty="0"/>
              <a:t> </a:t>
            </a:r>
          </a:p>
        </p:txBody>
      </p:sp>
      <p:pic>
        <p:nvPicPr>
          <p:cNvPr id="6" name="Content Placeholder 5">
            <a:extLst>
              <a:ext uri="{FF2B5EF4-FFF2-40B4-BE49-F238E27FC236}">
                <a16:creationId xmlns:a16="http://schemas.microsoft.com/office/drawing/2014/main" id="{B7B154A6-DAAD-ED0B-B241-C395E98C1816}"/>
              </a:ext>
            </a:extLst>
          </p:cNvPr>
          <p:cNvPicPr>
            <a:picLocks noGrp="1" noChangeAspect="1"/>
          </p:cNvPicPr>
          <p:nvPr>
            <p:ph idx="1"/>
          </p:nvPr>
        </p:nvPicPr>
        <p:blipFill>
          <a:blip r:embed="rId2"/>
          <a:stretch>
            <a:fillRect/>
          </a:stretch>
        </p:blipFill>
        <p:spPr>
          <a:xfrm>
            <a:off x="255535" y="1544147"/>
            <a:ext cx="5678808" cy="4397467"/>
          </a:xfrm>
        </p:spPr>
      </p:pic>
      <p:sp>
        <p:nvSpPr>
          <p:cNvPr id="4" name="Slide Number Placeholder 3">
            <a:extLst>
              <a:ext uri="{FF2B5EF4-FFF2-40B4-BE49-F238E27FC236}">
                <a16:creationId xmlns:a16="http://schemas.microsoft.com/office/drawing/2014/main" id="{6F0907D1-BEB9-C54D-02D8-5D88D87F5D62}"/>
              </a:ext>
            </a:extLst>
          </p:cNvPr>
          <p:cNvSpPr>
            <a:spLocks noGrp="1"/>
          </p:cNvSpPr>
          <p:nvPr>
            <p:ph type="sldNum" sz="quarter" idx="12"/>
          </p:nvPr>
        </p:nvSpPr>
        <p:spPr/>
        <p:txBody>
          <a:bodyPr/>
          <a:lstStyle/>
          <a:p>
            <a:fld id="{62E03C93-A8B5-5E4D-ADDE-FACFC10B3CD1}" type="slidenum">
              <a:rPr lang="en-US" smtClean="0"/>
              <a:pPr/>
              <a:t>26</a:t>
            </a:fld>
            <a:endParaRPr lang="en-US"/>
          </a:p>
        </p:txBody>
      </p:sp>
      <p:pic>
        <p:nvPicPr>
          <p:cNvPr id="8" name="Picture 7">
            <a:extLst>
              <a:ext uri="{FF2B5EF4-FFF2-40B4-BE49-F238E27FC236}">
                <a16:creationId xmlns:a16="http://schemas.microsoft.com/office/drawing/2014/main" id="{D2DDE9FE-D309-B2F7-B069-8CF2FF9D6AE8}"/>
              </a:ext>
            </a:extLst>
          </p:cNvPr>
          <p:cNvPicPr>
            <a:picLocks noChangeAspect="1"/>
          </p:cNvPicPr>
          <p:nvPr/>
        </p:nvPicPr>
        <p:blipFill>
          <a:blip r:embed="rId3"/>
          <a:stretch>
            <a:fillRect/>
          </a:stretch>
        </p:blipFill>
        <p:spPr>
          <a:xfrm>
            <a:off x="6008913" y="1534953"/>
            <a:ext cx="5927551" cy="4406662"/>
          </a:xfrm>
          <a:prstGeom prst="rect">
            <a:avLst/>
          </a:prstGeom>
        </p:spPr>
      </p:pic>
    </p:spTree>
    <p:extLst>
      <p:ext uri="{BB962C8B-B14F-4D97-AF65-F5344CB8AC3E}">
        <p14:creationId xmlns:p14="http://schemas.microsoft.com/office/powerpoint/2010/main" val="830466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1D70D-9E24-00F5-9D02-ADA19E4682C8}"/>
              </a:ext>
            </a:extLst>
          </p:cNvPr>
          <p:cNvSpPr>
            <a:spLocks noGrp="1"/>
          </p:cNvSpPr>
          <p:nvPr>
            <p:ph type="title"/>
          </p:nvPr>
        </p:nvSpPr>
        <p:spPr/>
        <p:txBody>
          <a:bodyPr>
            <a:normAutofit fontScale="90000"/>
          </a:bodyPr>
          <a:lstStyle/>
          <a:p>
            <a:r>
              <a:rPr lang="en-US" dirty="0"/>
              <a:t>PFR-continued</a:t>
            </a:r>
          </a:p>
        </p:txBody>
      </p:sp>
      <p:pic>
        <p:nvPicPr>
          <p:cNvPr id="6" name="Content Placeholder 5">
            <a:extLst>
              <a:ext uri="{FF2B5EF4-FFF2-40B4-BE49-F238E27FC236}">
                <a16:creationId xmlns:a16="http://schemas.microsoft.com/office/drawing/2014/main" id="{F7E4C287-D814-39D9-52FE-913D62AB8D10}"/>
              </a:ext>
            </a:extLst>
          </p:cNvPr>
          <p:cNvPicPr>
            <a:picLocks noGrp="1" noChangeAspect="1"/>
          </p:cNvPicPr>
          <p:nvPr>
            <p:ph idx="1"/>
          </p:nvPr>
        </p:nvPicPr>
        <p:blipFill>
          <a:blip r:embed="rId2"/>
          <a:stretch>
            <a:fillRect/>
          </a:stretch>
        </p:blipFill>
        <p:spPr>
          <a:xfrm>
            <a:off x="2452464" y="1456960"/>
            <a:ext cx="8259079" cy="4790175"/>
          </a:xfrm>
        </p:spPr>
      </p:pic>
      <p:sp>
        <p:nvSpPr>
          <p:cNvPr id="4" name="Slide Number Placeholder 3">
            <a:extLst>
              <a:ext uri="{FF2B5EF4-FFF2-40B4-BE49-F238E27FC236}">
                <a16:creationId xmlns:a16="http://schemas.microsoft.com/office/drawing/2014/main" id="{681ECDED-7280-55DE-D5A2-C958AF6F4DDA}"/>
              </a:ext>
            </a:extLst>
          </p:cNvPr>
          <p:cNvSpPr>
            <a:spLocks noGrp="1"/>
          </p:cNvSpPr>
          <p:nvPr>
            <p:ph type="sldNum" sz="quarter" idx="12"/>
          </p:nvPr>
        </p:nvSpPr>
        <p:spPr/>
        <p:txBody>
          <a:bodyPr/>
          <a:lstStyle/>
          <a:p>
            <a:fld id="{62E03C93-A8B5-5E4D-ADDE-FACFC10B3CD1}" type="slidenum">
              <a:rPr lang="en-US" smtClean="0"/>
              <a:pPr/>
              <a:t>27</a:t>
            </a:fld>
            <a:endParaRPr lang="en-US"/>
          </a:p>
        </p:txBody>
      </p:sp>
    </p:spTree>
    <p:extLst>
      <p:ext uri="{BB962C8B-B14F-4D97-AF65-F5344CB8AC3E}">
        <p14:creationId xmlns:p14="http://schemas.microsoft.com/office/powerpoint/2010/main" val="3577262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0B91-6C8C-E640-FE31-D6AB5723E183}"/>
              </a:ext>
            </a:extLst>
          </p:cNvPr>
          <p:cNvSpPr>
            <a:spLocks noGrp="1"/>
          </p:cNvSpPr>
          <p:nvPr>
            <p:ph type="title"/>
          </p:nvPr>
        </p:nvSpPr>
        <p:spPr/>
        <p:txBody>
          <a:bodyPr>
            <a:normAutofit fontScale="90000"/>
          </a:bodyPr>
          <a:lstStyle/>
          <a:p>
            <a:r>
              <a:rPr lang="en-US" dirty="0"/>
              <a:t>PFR - continued</a:t>
            </a:r>
          </a:p>
        </p:txBody>
      </p:sp>
      <p:sp>
        <p:nvSpPr>
          <p:cNvPr id="4" name="Slide Number Placeholder 3">
            <a:extLst>
              <a:ext uri="{FF2B5EF4-FFF2-40B4-BE49-F238E27FC236}">
                <a16:creationId xmlns:a16="http://schemas.microsoft.com/office/drawing/2014/main" id="{B7C4D0FB-0A22-DA31-6A15-21FB94BAD719}"/>
              </a:ext>
            </a:extLst>
          </p:cNvPr>
          <p:cNvSpPr>
            <a:spLocks noGrp="1"/>
          </p:cNvSpPr>
          <p:nvPr>
            <p:ph type="sldNum" sz="quarter" idx="12"/>
          </p:nvPr>
        </p:nvSpPr>
        <p:spPr/>
        <p:txBody>
          <a:bodyPr/>
          <a:lstStyle/>
          <a:p>
            <a:fld id="{62E03C93-A8B5-5E4D-ADDE-FACFC10B3CD1}" type="slidenum">
              <a:rPr lang="en-US" smtClean="0"/>
              <a:pPr/>
              <a:t>28</a:t>
            </a:fld>
            <a:endParaRPr lang="en-US"/>
          </a:p>
        </p:txBody>
      </p:sp>
      <p:pic>
        <p:nvPicPr>
          <p:cNvPr id="10" name="Content Placeholder 9">
            <a:extLst>
              <a:ext uri="{FF2B5EF4-FFF2-40B4-BE49-F238E27FC236}">
                <a16:creationId xmlns:a16="http://schemas.microsoft.com/office/drawing/2014/main" id="{B0A105DD-8D28-81C1-ECD8-79A0362B077C}"/>
              </a:ext>
            </a:extLst>
          </p:cNvPr>
          <p:cNvPicPr>
            <a:picLocks noGrp="1" noChangeAspect="1"/>
          </p:cNvPicPr>
          <p:nvPr>
            <p:ph idx="1"/>
          </p:nvPr>
        </p:nvPicPr>
        <p:blipFill>
          <a:blip r:embed="rId2"/>
          <a:stretch>
            <a:fillRect/>
          </a:stretch>
        </p:blipFill>
        <p:spPr>
          <a:xfrm>
            <a:off x="2591547" y="1408922"/>
            <a:ext cx="7616143" cy="5175551"/>
          </a:xfrm>
        </p:spPr>
      </p:pic>
    </p:spTree>
    <p:extLst>
      <p:ext uri="{BB962C8B-B14F-4D97-AF65-F5344CB8AC3E}">
        <p14:creationId xmlns:p14="http://schemas.microsoft.com/office/powerpoint/2010/main" val="1243418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BD63D-5E63-8D68-874D-E86F1FCBA28F}"/>
              </a:ext>
            </a:extLst>
          </p:cNvPr>
          <p:cNvSpPr>
            <a:spLocks noGrp="1"/>
          </p:cNvSpPr>
          <p:nvPr>
            <p:ph type="title"/>
          </p:nvPr>
        </p:nvSpPr>
        <p:spPr/>
        <p:txBody>
          <a:bodyPr>
            <a:noAutofit/>
          </a:bodyPr>
          <a:lstStyle/>
          <a:p>
            <a:r>
              <a:rPr lang="en-US" sz="3600" dirty="0"/>
              <a:t>PFR – Support Documentation </a:t>
            </a:r>
          </a:p>
        </p:txBody>
      </p:sp>
      <p:sp>
        <p:nvSpPr>
          <p:cNvPr id="4" name="Slide Number Placeholder 3">
            <a:extLst>
              <a:ext uri="{FF2B5EF4-FFF2-40B4-BE49-F238E27FC236}">
                <a16:creationId xmlns:a16="http://schemas.microsoft.com/office/drawing/2014/main" id="{55E6BF6C-185D-94EB-58EB-F1168C975930}"/>
              </a:ext>
            </a:extLst>
          </p:cNvPr>
          <p:cNvSpPr>
            <a:spLocks noGrp="1"/>
          </p:cNvSpPr>
          <p:nvPr>
            <p:ph type="sldNum" sz="quarter" idx="12"/>
          </p:nvPr>
        </p:nvSpPr>
        <p:spPr/>
        <p:txBody>
          <a:bodyPr/>
          <a:lstStyle/>
          <a:p>
            <a:fld id="{62E03C93-A8B5-5E4D-ADDE-FACFC10B3CD1}" type="slidenum">
              <a:rPr lang="en-US" smtClean="0"/>
              <a:pPr/>
              <a:t>29</a:t>
            </a:fld>
            <a:endParaRPr lang="en-US"/>
          </a:p>
        </p:txBody>
      </p:sp>
      <p:pic>
        <p:nvPicPr>
          <p:cNvPr id="14" name="Content Placeholder 13">
            <a:extLst>
              <a:ext uri="{FF2B5EF4-FFF2-40B4-BE49-F238E27FC236}">
                <a16:creationId xmlns:a16="http://schemas.microsoft.com/office/drawing/2014/main" id="{BC88C972-006D-F34F-BB50-552F560644EB}"/>
              </a:ext>
            </a:extLst>
          </p:cNvPr>
          <p:cNvPicPr>
            <a:picLocks noGrp="1" noChangeAspect="1"/>
          </p:cNvPicPr>
          <p:nvPr>
            <p:ph idx="1"/>
          </p:nvPr>
        </p:nvPicPr>
        <p:blipFill>
          <a:blip r:embed="rId2"/>
          <a:stretch>
            <a:fillRect/>
          </a:stretch>
        </p:blipFill>
        <p:spPr>
          <a:xfrm>
            <a:off x="3386626" y="1201667"/>
            <a:ext cx="5418747" cy="5251929"/>
          </a:xfrm>
        </p:spPr>
      </p:pic>
    </p:spTree>
    <p:extLst>
      <p:ext uri="{BB962C8B-B14F-4D97-AF65-F5344CB8AC3E}">
        <p14:creationId xmlns:p14="http://schemas.microsoft.com/office/powerpoint/2010/main" val="1210737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030E-7A0D-C037-0073-EED19CF15D6B}"/>
              </a:ext>
            </a:extLst>
          </p:cNvPr>
          <p:cNvSpPr>
            <a:spLocks noGrp="1"/>
          </p:cNvSpPr>
          <p:nvPr>
            <p:ph type="title"/>
          </p:nvPr>
        </p:nvSpPr>
        <p:spPr>
          <a:xfrm>
            <a:off x="2644048" y="681037"/>
            <a:ext cx="8912645" cy="828167"/>
          </a:xfrm>
        </p:spPr>
        <p:txBody>
          <a:bodyPr>
            <a:noAutofit/>
          </a:bodyPr>
          <a:lstStyle/>
          <a:p>
            <a:r>
              <a:rPr lang="en-US" sz="3200" dirty="0"/>
              <a:t>General Requirements-Reasonable Costs §200.404</a:t>
            </a:r>
          </a:p>
        </p:txBody>
      </p:sp>
      <p:sp>
        <p:nvSpPr>
          <p:cNvPr id="4" name="Slide Number Placeholder 3">
            <a:extLst>
              <a:ext uri="{FF2B5EF4-FFF2-40B4-BE49-F238E27FC236}">
                <a16:creationId xmlns:a16="http://schemas.microsoft.com/office/drawing/2014/main" id="{0C5B72A3-EB9E-397A-8110-4116E6633CA6}"/>
              </a:ext>
            </a:extLst>
          </p:cNvPr>
          <p:cNvSpPr>
            <a:spLocks noGrp="1"/>
          </p:cNvSpPr>
          <p:nvPr>
            <p:ph type="sldNum" sz="quarter" idx="12"/>
          </p:nvPr>
        </p:nvSpPr>
        <p:spPr/>
        <p:txBody>
          <a:bodyPr/>
          <a:lstStyle/>
          <a:p>
            <a:fld id="{62E03C93-A8B5-5E4D-ADDE-FACFC10B3CD1}" type="slidenum">
              <a:rPr lang="en-US" smtClean="0"/>
              <a:pPr/>
              <a:t>3</a:t>
            </a:fld>
            <a:endParaRPr lang="en-US"/>
          </a:p>
        </p:txBody>
      </p:sp>
      <p:sp>
        <p:nvSpPr>
          <p:cNvPr id="8" name="Content Placeholder 7">
            <a:extLst>
              <a:ext uri="{FF2B5EF4-FFF2-40B4-BE49-F238E27FC236}">
                <a16:creationId xmlns:a16="http://schemas.microsoft.com/office/drawing/2014/main" id="{3B384FD2-C1C5-1D54-24B1-C919AA582CC4}"/>
              </a:ext>
            </a:extLst>
          </p:cNvPr>
          <p:cNvSpPr>
            <a:spLocks noGrp="1"/>
          </p:cNvSpPr>
          <p:nvPr>
            <p:ph idx="1"/>
          </p:nvPr>
        </p:nvSpPr>
        <p:spPr>
          <a:xfrm>
            <a:off x="838200" y="1429304"/>
            <a:ext cx="10515600" cy="5054045"/>
          </a:xfrm>
        </p:spPr>
        <p:txBody>
          <a:bodyPr>
            <a:noAutofit/>
          </a:bodyPr>
          <a:lstStyle/>
          <a:p>
            <a:r>
              <a:rPr lang="en-US" sz="2400" dirty="0"/>
              <a:t>A cost is reasonable if, in its nature and amount, it does not exceed that which would be incurred by a prudent person under the circumstances prevailing at the time the decision was made to incur cost. The question of reasonableness is particularly important when the non-Federal entity is predominantly federally-funded. In determining reasonableness of a given cost, consideration must be given to:</a:t>
            </a:r>
          </a:p>
          <a:p>
            <a:pPr lvl="1"/>
            <a:r>
              <a:rPr lang="en-US" sz="2000" dirty="0"/>
              <a:t>Whether the cost is of a type generally recognized as ordinary and necessary for the operation of the non-Federal entity or the proper and efficient performance of the Federal award</a:t>
            </a:r>
          </a:p>
          <a:p>
            <a:pPr lvl="1"/>
            <a:r>
              <a:rPr lang="en-US" sz="2000" dirty="0"/>
              <a:t>Market prices for comparable goods or services for the geographic area</a:t>
            </a:r>
          </a:p>
          <a:p>
            <a:pPr lvl="1"/>
            <a:r>
              <a:rPr lang="en-US" sz="2000" dirty="0"/>
              <a:t>Whether the individuals concerned acted with prudence in the circumstances considering their responsibilities to the non-Federal entity, its employees, where applicable its students or membership, the public at large, and the Federal government</a:t>
            </a:r>
          </a:p>
          <a:p>
            <a:pPr lvl="1"/>
            <a:r>
              <a:rPr lang="en-US" sz="2000" dirty="0"/>
              <a:t>Whether the non-Federal entity significantly deviates from its established practices and policies regarding the incurrence of costs, which may unjustifiably increase the Federal award’s cost</a:t>
            </a:r>
          </a:p>
        </p:txBody>
      </p:sp>
    </p:spTree>
    <p:extLst>
      <p:ext uri="{BB962C8B-B14F-4D97-AF65-F5344CB8AC3E}">
        <p14:creationId xmlns:p14="http://schemas.microsoft.com/office/powerpoint/2010/main" val="4099970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5F9E7-FC75-CAE4-8BA7-9D4D9350ACCF}"/>
              </a:ext>
            </a:extLst>
          </p:cNvPr>
          <p:cNvSpPr>
            <a:spLocks noGrp="1"/>
          </p:cNvSpPr>
          <p:nvPr>
            <p:ph type="title"/>
          </p:nvPr>
        </p:nvSpPr>
        <p:spPr>
          <a:xfrm>
            <a:off x="2604655" y="600365"/>
            <a:ext cx="8497454" cy="738908"/>
          </a:xfrm>
        </p:spPr>
        <p:txBody>
          <a:bodyPr anchor="b">
            <a:normAutofit/>
          </a:bodyPr>
          <a:lstStyle/>
          <a:p>
            <a:r>
              <a:rPr lang="en-US" sz="3600" dirty="0"/>
              <a:t>PFR – Support Documentation Continued</a:t>
            </a:r>
          </a:p>
        </p:txBody>
      </p:sp>
      <p:pic>
        <p:nvPicPr>
          <p:cNvPr id="6" name="Content Placeholder 5">
            <a:extLst>
              <a:ext uri="{FF2B5EF4-FFF2-40B4-BE49-F238E27FC236}">
                <a16:creationId xmlns:a16="http://schemas.microsoft.com/office/drawing/2014/main" id="{54FA90A1-8D14-2286-9D7E-EF01BA7ECB12}"/>
              </a:ext>
            </a:extLst>
          </p:cNvPr>
          <p:cNvPicPr>
            <a:picLocks noChangeAspect="1"/>
          </p:cNvPicPr>
          <p:nvPr/>
        </p:nvPicPr>
        <p:blipFill>
          <a:blip r:embed="rId2"/>
          <a:stretch>
            <a:fillRect/>
          </a:stretch>
        </p:blipFill>
        <p:spPr>
          <a:xfrm>
            <a:off x="2115457" y="1339273"/>
            <a:ext cx="7961086" cy="5114998"/>
          </a:xfrm>
          <a:prstGeom prst="rect">
            <a:avLst/>
          </a:prstGeom>
        </p:spPr>
      </p:pic>
      <p:sp>
        <p:nvSpPr>
          <p:cNvPr id="4" name="Slide Number Placeholder 3">
            <a:extLst>
              <a:ext uri="{FF2B5EF4-FFF2-40B4-BE49-F238E27FC236}">
                <a16:creationId xmlns:a16="http://schemas.microsoft.com/office/drawing/2014/main" id="{2FE8B58C-1475-D41A-FA74-A4F9C56A50A5}"/>
              </a:ext>
            </a:extLst>
          </p:cNvPr>
          <p:cNvSpPr>
            <a:spLocks noGrp="1"/>
          </p:cNvSpPr>
          <p:nvPr>
            <p:ph type="sldNum" sz="quarter" idx="12"/>
          </p:nvPr>
        </p:nvSpPr>
        <p:spPr>
          <a:xfrm>
            <a:off x="8610600" y="6356350"/>
            <a:ext cx="2743200" cy="365125"/>
          </a:xfrm>
        </p:spPr>
        <p:txBody>
          <a:bodyPr>
            <a:normAutofit/>
          </a:bodyPr>
          <a:lstStyle/>
          <a:p>
            <a:pPr>
              <a:spcAft>
                <a:spcPts val="600"/>
              </a:spcAft>
            </a:pPr>
            <a:fld id="{62E03C93-A8B5-5E4D-ADDE-FACFC10B3CD1}" type="slidenum">
              <a:rPr lang="en-US">
                <a:solidFill>
                  <a:schemeClr val="tx1">
                    <a:lumMod val="50000"/>
                    <a:lumOff val="50000"/>
                  </a:schemeClr>
                </a:solidFill>
              </a:rPr>
              <a:pPr>
                <a:spcAft>
                  <a:spcPts val="600"/>
                </a:spcAft>
              </a:pPr>
              <a:t>30</a:t>
            </a:fld>
            <a:endParaRPr lang="en-US">
              <a:solidFill>
                <a:schemeClr val="tx1">
                  <a:lumMod val="50000"/>
                  <a:lumOff val="50000"/>
                </a:schemeClr>
              </a:solidFill>
            </a:endParaRPr>
          </a:p>
        </p:txBody>
      </p:sp>
      <p:grpSp>
        <p:nvGrpSpPr>
          <p:cNvPr id="13" name="Group 12">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4" name="Rectangle 13">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74935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30BA6-76B8-6784-42D9-A605DCE7DDBA}"/>
              </a:ext>
            </a:extLst>
          </p:cNvPr>
          <p:cNvSpPr>
            <a:spLocks noGrp="1"/>
          </p:cNvSpPr>
          <p:nvPr>
            <p:ph type="title"/>
          </p:nvPr>
        </p:nvSpPr>
        <p:spPr>
          <a:xfrm>
            <a:off x="2911876" y="610865"/>
            <a:ext cx="8441924" cy="827318"/>
          </a:xfrm>
        </p:spPr>
        <p:txBody>
          <a:bodyPr>
            <a:noAutofit/>
          </a:bodyPr>
          <a:lstStyle/>
          <a:p>
            <a:r>
              <a:rPr lang="en-US" sz="3600" dirty="0"/>
              <a:t>PFR – Support Documentation Continued</a:t>
            </a:r>
          </a:p>
        </p:txBody>
      </p:sp>
      <p:pic>
        <p:nvPicPr>
          <p:cNvPr id="6" name="Content Placeholder 5">
            <a:extLst>
              <a:ext uri="{FF2B5EF4-FFF2-40B4-BE49-F238E27FC236}">
                <a16:creationId xmlns:a16="http://schemas.microsoft.com/office/drawing/2014/main" id="{37914772-9CEB-9064-0FAE-B5C0A543B2AF}"/>
              </a:ext>
            </a:extLst>
          </p:cNvPr>
          <p:cNvPicPr>
            <a:picLocks noGrp="1" noChangeAspect="1"/>
          </p:cNvPicPr>
          <p:nvPr>
            <p:ph idx="1"/>
          </p:nvPr>
        </p:nvPicPr>
        <p:blipFill>
          <a:blip r:embed="rId2"/>
          <a:stretch>
            <a:fillRect/>
          </a:stretch>
        </p:blipFill>
        <p:spPr>
          <a:xfrm>
            <a:off x="2127715" y="1528349"/>
            <a:ext cx="8059823" cy="4718786"/>
          </a:xfrm>
        </p:spPr>
      </p:pic>
      <p:sp>
        <p:nvSpPr>
          <p:cNvPr id="4" name="Slide Number Placeholder 3">
            <a:extLst>
              <a:ext uri="{FF2B5EF4-FFF2-40B4-BE49-F238E27FC236}">
                <a16:creationId xmlns:a16="http://schemas.microsoft.com/office/drawing/2014/main" id="{3B06B06C-A2BE-FDF7-0F95-CE6A9D8F1F1C}"/>
              </a:ext>
            </a:extLst>
          </p:cNvPr>
          <p:cNvSpPr>
            <a:spLocks noGrp="1"/>
          </p:cNvSpPr>
          <p:nvPr>
            <p:ph type="sldNum" sz="quarter" idx="12"/>
          </p:nvPr>
        </p:nvSpPr>
        <p:spPr/>
        <p:txBody>
          <a:bodyPr/>
          <a:lstStyle/>
          <a:p>
            <a:fld id="{62E03C93-A8B5-5E4D-ADDE-FACFC10B3CD1}" type="slidenum">
              <a:rPr lang="en-US" smtClean="0"/>
              <a:pPr/>
              <a:t>31</a:t>
            </a:fld>
            <a:endParaRPr lang="en-US"/>
          </a:p>
        </p:txBody>
      </p:sp>
    </p:spTree>
    <p:extLst>
      <p:ext uri="{BB962C8B-B14F-4D97-AF65-F5344CB8AC3E}">
        <p14:creationId xmlns:p14="http://schemas.microsoft.com/office/powerpoint/2010/main" val="822993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0E5AC-C230-7761-BF47-5DFD1338C868}"/>
              </a:ext>
            </a:extLst>
          </p:cNvPr>
          <p:cNvSpPr>
            <a:spLocks noGrp="1"/>
          </p:cNvSpPr>
          <p:nvPr>
            <p:ph type="title"/>
          </p:nvPr>
        </p:nvSpPr>
        <p:spPr>
          <a:xfrm>
            <a:off x="2610035" y="646374"/>
            <a:ext cx="8318377" cy="905569"/>
          </a:xfrm>
        </p:spPr>
        <p:txBody>
          <a:bodyPr>
            <a:noAutofit/>
          </a:bodyPr>
          <a:lstStyle/>
          <a:p>
            <a:r>
              <a:rPr lang="en-US" sz="3600" dirty="0"/>
              <a:t>PFR – Support Documentation Continued</a:t>
            </a:r>
          </a:p>
        </p:txBody>
      </p:sp>
      <p:sp>
        <p:nvSpPr>
          <p:cNvPr id="4" name="Slide Number Placeholder 3">
            <a:extLst>
              <a:ext uri="{FF2B5EF4-FFF2-40B4-BE49-F238E27FC236}">
                <a16:creationId xmlns:a16="http://schemas.microsoft.com/office/drawing/2014/main" id="{84F7A6C4-139F-042A-7EDF-052CAEE05117}"/>
              </a:ext>
            </a:extLst>
          </p:cNvPr>
          <p:cNvSpPr>
            <a:spLocks noGrp="1"/>
          </p:cNvSpPr>
          <p:nvPr>
            <p:ph type="sldNum" sz="quarter" idx="12"/>
          </p:nvPr>
        </p:nvSpPr>
        <p:spPr/>
        <p:txBody>
          <a:bodyPr/>
          <a:lstStyle/>
          <a:p>
            <a:fld id="{62E03C93-A8B5-5E4D-ADDE-FACFC10B3CD1}" type="slidenum">
              <a:rPr lang="en-US" smtClean="0"/>
              <a:pPr/>
              <a:t>32</a:t>
            </a:fld>
            <a:endParaRPr lang="en-US"/>
          </a:p>
        </p:txBody>
      </p:sp>
      <p:pic>
        <p:nvPicPr>
          <p:cNvPr id="17" name="Content Placeholder 16">
            <a:extLst>
              <a:ext uri="{FF2B5EF4-FFF2-40B4-BE49-F238E27FC236}">
                <a16:creationId xmlns:a16="http://schemas.microsoft.com/office/drawing/2014/main" id="{AA005A89-3842-A73B-8CC9-68E326436A5C}"/>
              </a:ext>
            </a:extLst>
          </p:cNvPr>
          <p:cNvPicPr>
            <a:picLocks noGrp="1" noChangeAspect="1"/>
          </p:cNvPicPr>
          <p:nvPr>
            <p:ph idx="1"/>
          </p:nvPr>
        </p:nvPicPr>
        <p:blipFill>
          <a:blip r:embed="rId2"/>
          <a:stretch>
            <a:fillRect/>
          </a:stretch>
        </p:blipFill>
        <p:spPr>
          <a:xfrm>
            <a:off x="2107163" y="1551943"/>
            <a:ext cx="7977673" cy="5120924"/>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0037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9730" y="1849413"/>
            <a:ext cx="10132539" cy="2817179"/>
          </a:xfrm>
        </p:spPr>
        <p:txBody>
          <a:bodyPr>
            <a:noAutofit/>
          </a:bodyPr>
          <a:lstStyle/>
          <a:p>
            <a:pPr algn="ctr"/>
            <a:br>
              <a:rPr lang="en-US" sz="4800" dirty="0">
                <a:latin typeface="+mn-lt"/>
                <a:cs typeface="Times New Roman" panose="02020603050405020304" pitchFamily="18" charset="0"/>
              </a:rPr>
            </a:br>
            <a:r>
              <a:rPr lang="en-US" sz="4800" dirty="0">
                <a:latin typeface="+mn-lt"/>
                <a:cs typeface="Times New Roman" panose="02020603050405020304" pitchFamily="18" charset="0"/>
              </a:rPr>
              <a:t>Grantee Fiscal Responsibility</a:t>
            </a:r>
            <a:br>
              <a:rPr lang="en-US" sz="4800" dirty="0">
                <a:latin typeface="+mn-lt"/>
                <a:cs typeface="Times New Roman" panose="02020603050405020304" pitchFamily="18" charset="0"/>
              </a:rPr>
            </a:br>
            <a:r>
              <a:rPr lang="en-US" sz="4800" dirty="0">
                <a:latin typeface="+mn-lt"/>
                <a:cs typeface="Times New Roman" panose="02020603050405020304" pitchFamily="18" charset="0"/>
              </a:rPr>
              <a:t>   October 17, 2024</a:t>
            </a:r>
            <a:br>
              <a:rPr lang="en-US" sz="4800" dirty="0">
                <a:latin typeface="+mn-lt"/>
                <a:cs typeface="Times New Roman" panose="02020603050405020304" pitchFamily="18" charset="0"/>
              </a:rPr>
            </a:br>
            <a:br>
              <a:rPr lang="en-US" sz="3600" dirty="0">
                <a:latin typeface="+mn-lt"/>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endParaRPr lang="en-US" sz="3600" i="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9" y="3486150"/>
            <a:ext cx="2715065" cy="1494931"/>
          </a:xfrm>
          <a:prstGeom prst="rect">
            <a:avLst/>
          </a:prstGeom>
        </p:spPr>
      </p:pic>
      <p:sp>
        <p:nvSpPr>
          <p:cNvPr id="6" name="Title 1">
            <a:extLst>
              <a:ext uri="{FF2B5EF4-FFF2-40B4-BE49-F238E27FC236}">
                <a16:creationId xmlns:a16="http://schemas.microsoft.com/office/drawing/2014/main" id="{8E50F05F-682A-4362-A405-E2BFBA6DB1B3}"/>
              </a:ext>
            </a:extLst>
          </p:cNvPr>
          <p:cNvSpPr txBox="1">
            <a:spLocks/>
          </p:cNvSpPr>
          <p:nvPr/>
        </p:nvSpPr>
        <p:spPr>
          <a:xfrm>
            <a:off x="442248" y="5391912"/>
            <a:ext cx="11521152" cy="886802"/>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b="1" kern="1200">
                <a:solidFill>
                  <a:srgbClr val="172169"/>
                </a:solidFill>
                <a:latin typeface="+mj-lt"/>
                <a:ea typeface="+mj-ea"/>
                <a:cs typeface="+mj-cs"/>
              </a:defRPr>
            </a:lvl1pPr>
          </a:lstStyle>
          <a:p>
            <a:r>
              <a:rPr lang="en-US" sz="3600" b="0" i="1">
                <a:solidFill>
                  <a:schemeClr val="bg1"/>
                </a:solidFill>
                <a:latin typeface="Arial" panose="020B0604020202020204" pitchFamily="34" charset="0"/>
                <a:cs typeface="Arial" panose="020B0604020202020204" pitchFamily="34" charset="0"/>
              </a:rPr>
              <a:t>Illinois Department of Commerce and Economic Opportunity</a:t>
            </a:r>
          </a:p>
        </p:txBody>
      </p:sp>
      <p:pic>
        <p:nvPicPr>
          <p:cNvPr id="3" name="Picture 4">
            <a:extLst>
              <a:ext uri="{FF2B5EF4-FFF2-40B4-BE49-F238E27FC236}">
                <a16:creationId xmlns:a16="http://schemas.microsoft.com/office/drawing/2014/main" id="{25527E0F-944C-4F49-BF72-E9EF0C4C5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41" y="467033"/>
            <a:ext cx="34099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8049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09289-270D-C42A-B131-3CDB969C45E7}"/>
              </a:ext>
            </a:extLst>
          </p:cNvPr>
          <p:cNvSpPr>
            <a:spLocks noGrp="1"/>
          </p:cNvSpPr>
          <p:nvPr>
            <p:ph type="title"/>
          </p:nvPr>
        </p:nvSpPr>
        <p:spPr>
          <a:xfrm>
            <a:off x="2689934" y="610865"/>
            <a:ext cx="8663866" cy="924972"/>
          </a:xfrm>
        </p:spPr>
        <p:txBody>
          <a:bodyPr>
            <a:normAutofit/>
          </a:bodyPr>
          <a:lstStyle/>
          <a:p>
            <a:r>
              <a:rPr lang="en-US" sz="3200" dirty="0"/>
              <a:t>General Requirements Allowable Costs §200.403</a:t>
            </a:r>
          </a:p>
        </p:txBody>
      </p:sp>
      <p:sp>
        <p:nvSpPr>
          <p:cNvPr id="3" name="Content Placeholder 2">
            <a:extLst>
              <a:ext uri="{FF2B5EF4-FFF2-40B4-BE49-F238E27FC236}">
                <a16:creationId xmlns:a16="http://schemas.microsoft.com/office/drawing/2014/main" id="{B82F5FFF-F144-C1E2-2471-169BBA8DB268}"/>
              </a:ext>
            </a:extLst>
          </p:cNvPr>
          <p:cNvSpPr>
            <a:spLocks noGrp="1"/>
          </p:cNvSpPr>
          <p:nvPr>
            <p:ph idx="1"/>
          </p:nvPr>
        </p:nvSpPr>
        <p:spPr>
          <a:xfrm>
            <a:off x="838200" y="1535837"/>
            <a:ext cx="10515600" cy="4641126"/>
          </a:xfrm>
        </p:spPr>
        <p:txBody>
          <a:bodyPr>
            <a:normAutofit/>
          </a:bodyPr>
          <a:lstStyle/>
          <a:p>
            <a:r>
              <a:rPr lang="en-US" sz="2400" dirty="0"/>
              <a:t>Factors affecting allowability of costs:</a:t>
            </a:r>
          </a:p>
          <a:p>
            <a:pPr lvl="1"/>
            <a:r>
              <a:rPr lang="en-US" sz="2000" dirty="0"/>
              <a:t>Be necessary and reasonable for the performance of the Federal award and be allocable under the Federal Cost Principles</a:t>
            </a:r>
          </a:p>
          <a:p>
            <a:pPr lvl="1"/>
            <a:r>
              <a:rPr lang="en-US" sz="2000" dirty="0"/>
              <a:t>Conform to any limitations or exclusions set forth in these principles or in the Federal award as to types pr amount of cost items</a:t>
            </a:r>
          </a:p>
          <a:p>
            <a:pPr lvl="1"/>
            <a:r>
              <a:rPr lang="en-US" sz="2000" dirty="0"/>
              <a:t>Be consistent with policies and procedures that apply uniformly to both federally-financed and other activities of the non-Federally entity</a:t>
            </a:r>
          </a:p>
          <a:p>
            <a:pPr lvl="1"/>
            <a:r>
              <a:rPr lang="en-US" sz="2000" dirty="0"/>
              <a:t>Be determined in accordance with generally accepted accounting principles (GAAP)</a:t>
            </a:r>
          </a:p>
          <a:p>
            <a:pPr lvl="1"/>
            <a:r>
              <a:rPr lang="en-US" sz="2000" dirty="0"/>
              <a:t>Not be included as a cost or used to meet cost sharing or matching requirements of an y other federally financed program in either the current or a prior period</a:t>
            </a:r>
          </a:p>
          <a:p>
            <a:pPr lvl="1"/>
            <a:r>
              <a:rPr lang="en-US" sz="2000" dirty="0"/>
              <a:t>Be adequately documented.</a:t>
            </a:r>
          </a:p>
          <a:p>
            <a:pPr lvl="1"/>
            <a:endParaRPr lang="en-US" dirty="0"/>
          </a:p>
        </p:txBody>
      </p:sp>
      <p:sp>
        <p:nvSpPr>
          <p:cNvPr id="4" name="Slide Number Placeholder 3">
            <a:extLst>
              <a:ext uri="{FF2B5EF4-FFF2-40B4-BE49-F238E27FC236}">
                <a16:creationId xmlns:a16="http://schemas.microsoft.com/office/drawing/2014/main" id="{75274C4C-E242-409C-55A2-DFCC2DFC2F66}"/>
              </a:ext>
            </a:extLst>
          </p:cNvPr>
          <p:cNvSpPr>
            <a:spLocks noGrp="1"/>
          </p:cNvSpPr>
          <p:nvPr>
            <p:ph type="sldNum" sz="quarter" idx="12"/>
          </p:nvPr>
        </p:nvSpPr>
        <p:spPr/>
        <p:txBody>
          <a:bodyPr/>
          <a:lstStyle/>
          <a:p>
            <a:fld id="{62E03C93-A8B5-5E4D-ADDE-FACFC10B3CD1}" type="slidenum">
              <a:rPr lang="en-US" smtClean="0"/>
              <a:pPr/>
              <a:t>4</a:t>
            </a:fld>
            <a:endParaRPr lang="en-US"/>
          </a:p>
        </p:txBody>
      </p:sp>
    </p:spTree>
    <p:extLst>
      <p:ext uri="{BB962C8B-B14F-4D97-AF65-F5344CB8AC3E}">
        <p14:creationId xmlns:p14="http://schemas.microsoft.com/office/powerpoint/2010/main" val="4106459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4773B-E700-BDC7-F100-D697970657B0}"/>
              </a:ext>
            </a:extLst>
          </p:cNvPr>
          <p:cNvSpPr>
            <a:spLocks noGrp="1"/>
          </p:cNvSpPr>
          <p:nvPr>
            <p:ph type="title"/>
          </p:nvPr>
        </p:nvSpPr>
        <p:spPr>
          <a:xfrm>
            <a:off x="2698812" y="610866"/>
            <a:ext cx="8654988" cy="924972"/>
          </a:xfrm>
        </p:spPr>
        <p:txBody>
          <a:bodyPr>
            <a:normAutofit/>
          </a:bodyPr>
          <a:lstStyle/>
          <a:p>
            <a:r>
              <a:rPr lang="en-US" sz="3200" dirty="0"/>
              <a:t>General Requirements Allocable Costs § 200.405</a:t>
            </a:r>
          </a:p>
        </p:txBody>
      </p:sp>
      <p:sp>
        <p:nvSpPr>
          <p:cNvPr id="3" name="Content Placeholder 2">
            <a:extLst>
              <a:ext uri="{FF2B5EF4-FFF2-40B4-BE49-F238E27FC236}">
                <a16:creationId xmlns:a16="http://schemas.microsoft.com/office/drawing/2014/main" id="{B36511F6-2131-9D18-1397-56E3A6944236}"/>
              </a:ext>
            </a:extLst>
          </p:cNvPr>
          <p:cNvSpPr>
            <a:spLocks noGrp="1"/>
          </p:cNvSpPr>
          <p:nvPr>
            <p:ph idx="1"/>
          </p:nvPr>
        </p:nvSpPr>
        <p:spPr>
          <a:xfrm>
            <a:off x="838200" y="1535838"/>
            <a:ext cx="10515600" cy="4711296"/>
          </a:xfrm>
        </p:spPr>
        <p:txBody>
          <a:bodyPr>
            <a:normAutofit lnSpcReduction="10000"/>
          </a:bodyPr>
          <a:lstStyle/>
          <a:p>
            <a:r>
              <a:rPr lang="en-US" sz="2600" dirty="0"/>
              <a:t>A cost is allocable to a particular Federal award or other cost objective if the goods or services involved are chargeable or assignable to that Federal award or cost objective on accordance with relative benefits received. This standard is met if the cost:</a:t>
            </a:r>
          </a:p>
          <a:p>
            <a:pPr lvl="1"/>
            <a:r>
              <a:rPr lang="en-US" dirty="0"/>
              <a:t>Is incurred specifically for the Federal award;</a:t>
            </a:r>
          </a:p>
          <a:p>
            <a:pPr lvl="1"/>
            <a:r>
              <a:rPr lang="en-US" dirty="0"/>
              <a:t>Benefits both the Federal award and other work of the non-Federal entity and can be distributed in proportions that may be approximated using reasonable methods; and</a:t>
            </a:r>
          </a:p>
          <a:p>
            <a:pPr lvl="1"/>
            <a:r>
              <a:rPr lang="en-US" dirty="0"/>
              <a:t>Is necessary to overall operation of the non0Federal entity and is assignable in part to the Federal award in accordance with the principles in this subpart.</a:t>
            </a:r>
          </a:p>
          <a:p>
            <a:r>
              <a:rPr lang="en-US" sz="2400" dirty="0"/>
              <a:t>All activities which benefit from the non-Federal entity’s indirect (F&amp;A) cost, including unallowable activities and donated services by the non-Federal entity or third parties, will receive an appropriate allocation of indirect costs.</a:t>
            </a:r>
          </a:p>
        </p:txBody>
      </p:sp>
      <p:sp>
        <p:nvSpPr>
          <p:cNvPr id="4" name="Slide Number Placeholder 3">
            <a:extLst>
              <a:ext uri="{FF2B5EF4-FFF2-40B4-BE49-F238E27FC236}">
                <a16:creationId xmlns:a16="http://schemas.microsoft.com/office/drawing/2014/main" id="{D2641967-2965-CEE2-FADA-E400A62EF9EB}"/>
              </a:ext>
            </a:extLst>
          </p:cNvPr>
          <p:cNvSpPr>
            <a:spLocks noGrp="1"/>
          </p:cNvSpPr>
          <p:nvPr>
            <p:ph type="sldNum" sz="quarter" idx="12"/>
          </p:nvPr>
        </p:nvSpPr>
        <p:spPr/>
        <p:txBody>
          <a:bodyPr/>
          <a:lstStyle/>
          <a:p>
            <a:fld id="{62E03C93-A8B5-5E4D-ADDE-FACFC10B3CD1}" type="slidenum">
              <a:rPr lang="en-US" smtClean="0"/>
              <a:pPr/>
              <a:t>5</a:t>
            </a:fld>
            <a:endParaRPr lang="en-US"/>
          </a:p>
        </p:txBody>
      </p:sp>
    </p:spTree>
    <p:extLst>
      <p:ext uri="{BB962C8B-B14F-4D97-AF65-F5344CB8AC3E}">
        <p14:creationId xmlns:p14="http://schemas.microsoft.com/office/powerpoint/2010/main" val="2755285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20CA-BB26-3E0E-BDB7-A19EA0715A36}"/>
              </a:ext>
            </a:extLst>
          </p:cNvPr>
          <p:cNvSpPr>
            <a:spLocks noGrp="1"/>
          </p:cNvSpPr>
          <p:nvPr>
            <p:ph type="title"/>
          </p:nvPr>
        </p:nvSpPr>
        <p:spPr>
          <a:xfrm>
            <a:off x="2689934" y="610865"/>
            <a:ext cx="8663866" cy="987116"/>
          </a:xfrm>
        </p:spPr>
        <p:txBody>
          <a:bodyPr>
            <a:normAutofit/>
          </a:bodyPr>
          <a:lstStyle/>
          <a:p>
            <a:r>
              <a:rPr lang="en-US" sz="3200" dirty="0"/>
              <a:t>Budget Expenditures Categories (Operating Grant)</a:t>
            </a:r>
          </a:p>
        </p:txBody>
      </p:sp>
      <p:sp>
        <p:nvSpPr>
          <p:cNvPr id="3" name="Content Placeholder 2">
            <a:extLst>
              <a:ext uri="{FF2B5EF4-FFF2-40B4-BE49-F238E27FC236}">
                <a16:creationId xmlns:a16="http://schemas.microsoft.com/office/drawing/2014/main" id="{7F917CCA-713B-E368-F781-75F6130FED76}"/>
              </a:ext>
            </a:extLst>
          </p:cNvPr>
          <p:cNvSpPr>
            <a:spLocks noGrp="1"/>
          </p:cNvSpPr>
          <p:nvPr>
            <p:ph idx="1"/>
          </p:nvPr>
        </p:nvSpPr>
        <p:spPr>
          <a:xfrm>
            <a:off x="838200" y="1518082"/>
            <a:ext cx="10515600" cy="4658881"/>
          </a:xfrm>
        </p:spPr>
        <p:txBody>
          <a:bodyPr>
            <a:normAutofit fontScale="85000" lnSpcReduction="20000"/>
          </a:bodyPr>
          <a:lstStyle/>
          <a:p>
            <a:r>
              <a:rPr lang="en-US" sz="2400" dirty="0"/>
              <a:t>Occupancy – costs of renting/maintaining a building and utilities needed to carry out award</a:t>
            </a:r>
          </a:p>
          <a:p>
            <a:r>
              <a:rPr lang="en-US" sz="2400" dirty="0"/>
              <a:t>Research and Development – costs toward the innovation, introduction , and improvement of products and services</a:t>
            </a:r>
          </a:p>
          <a:p>
            <a:r>
              <a:rPr lang="en-US" sz="2400" dirty="0"/>
              <a:t>Telecommunications – costs incurred for telecommunications and video surveillances services or equipment such as phones, internet, and cloud services</a:t>
            </a:r>
          </a:p>
          <a:p>
            <a:r>
              <a:rPr lang="en-US" sz="2400" dirty="0"/>
              <a:t>Training and Education – costs incurred for training and education provided for employee development</a:t>
            </a:r>
          </a:p>
          <a:p>
            <a:r>
              <a:rPr lang="en-US" sz="2400" dirty="0"/>
              <a:t>Direct Administration – costs that can be identified specifically with a particular final cost objective</a:t>
            </a:r>
          </a:p>
          <a:p>
            <a:r>
              <a:rPr lang="en-US" sz="2400" dirty="0"/>
              <a:t>Miscellaneous -  costs that do not fall under into any category listed; be specific!</a:t>
            </a:r>
          </a:p>
          <a:p>
            <a:r>
              <a:rPr lang="en-US" sz="2400" dirty="0"/>
              <a:t>Direct Training – costs incurred for training leading to jobs in demand occupations</a:t>
            </a:r>
          </a:p>
          <a:p>
            <a:r>
              <a:rPr lang="en-US" sz="2400" dirty="0"/>
              <a:t>Work Based Training – include on-the-training, customized training, work experience/internships, transition jobs, and incumbent worker training</a:t>
            </a:r>
          </a:p>
          <a:p>
            <a:r>
              <a:rPr lang="en-US" sz="2400" dirty="0"/>
              <a:t>Other Program – costs related to providing services to participants</a:t>
            </a:r>
          </a:p>
          <a:p>
            <a:r>
              <a:rPr lang="en-US" sz="2400" dirty="0"/>
              <a:t>Indirect Costs – costs associated with carrying out the project or award that cannot be specifically assigned</a:t>
            </a:r>
          </a:p>
          <a:p>
            <a:endParaRPr lang="en-US" sz="2400" dirty="0"/>
          </a:p>
        </p:txBody>
      </p:sp>
      <p:sp>
        <p:nvSpPr>
          <p:cNvPr id="4" name="Slide Number Placeholder 3">
            <a:extLst>
              <a:ext uri="{FF2B5EF4-FFF2-40B4-BE49-F238E27FC236}">
                <a16:creationId xmlns:a16="http://schemas.microsoft.com/office/drawing/2014/main" id="{A1DFE45B-9CBD-F4ED-DE2F-7924847BB8B0}"/>
              </a:ext>
            </a:extLst>
          </p:cNvPr>
          <p:cNvSpPr>
            <a:spLocks noGrp="1"/>
          </p:cNvSpPr>
          <p:nvPr>
            <p:ph type="sldNum" sz="quarter" idx="12"/>
          </p:nvPr>
        </p:nvSpPr>
        <p:spPr/>
        <p:txBody>
          <a:bodyPr/>
          <a:lstStyle/>
          <a:p>
            <a:fld id="{62E03C93-A8B5-5E4D-ADDE-FACFC10B3CD1}" type="slidenum">
              <a:rPr lang="en-US" smtClean="0"/>
              <a:pPr/>
              <a:t>6</a:t>
            </a:fld>
            <a:endParaRPr lang="en-US"/>
          </a:p>
        </p:txBody>
      </p:sp>
    </p:spTree>
    <p:extLst>
      <p:ext uri="{BB962C8B-B14F-4D97-AF65-F5344CB8AC3E}">
        <p14:creationId xmlns:p14="http://schemas.microsoft.com/office/powerpoint/2010/main" val="2596180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30BAA-82A1-ED58-B830-6B12CC983B8A}"/>
              </a:ext>
            </a:extLst>
          </p:cNvPr>
          <p:cNvSpPr>
            <a:spLocks noGrp="1"/>
          </p:cNvSpPr>
          <p:nvPr>
            <p:ph type="title"/>
          </p:nvPr>
        </p:nvSpPr>
        <p:spPr>
          <a:xfrm>
            <a:off x="3000652" y="610865"/>
            <a:ext cx="7826501" cy="800685"/>
          </a:xfrm>
        </p:spPr>
        <p:txBody>
          <a:bodyPr>
            <a:normAutofit fontScale="90000"/>
          </a:bodyPr>
          <a:lstStyle/>
          <a:p>
            <a:r>
              <a:rPr lang="en-US" dirty="0"/>
              <a:t>Uniform Budget Template (Section A)</a:t>
            </a:r>
          </a:p>
        </p:txBody>
      </p:sp>
      <p:sp>
        <p:nvSpPr>
          <p:cNvPr id="4" name="Slide Number Placeholder 3">
            <a:extLst>
              <a:ext uri="{FF2B5EF4-FFF2-40B4-BE49-F238E27FC236}">
                <a16:creationId xmlns:a16="http://schemas.microsoft.com/office/drawing/2014/main" id="{08F8CD12-49C6-8825-238D-6AE2238E9AE4}"/>
              </a:ext>
            </a:extLst>
          </p:cNvPr>
          <p:cNvSpPr>
            <a:spLocks noGrp="1"/>
          </p:cNvSpPr>
          <p:nvPr>
            <p:ph type="sldNum" sz="quarter" idx="12"/>
          </p:nvPr>
        </p:nvSpPr>
        <p:spPr/>
        <p:txBody>
          <a:bodyPr/>
          <a:lstStyle/>
          <a:p>
            <a:fld id="{62E03C93-A8B5-5E4D-ADDE-FACFC10B3CD1}" type="slidenum">
              <a:rPr lang="en-US" smtClean="0"/>
              <a:pPr/>
              <a:t>7</a:t>
            </a:fld>
            <a:endParaRPr lang="en-US"/>
          </a:p>
        </p:txBody>
      </p:sp>
      <p:pic>
        <p:nvPicPr>
          <p:cNvPr id="10" name="Content Placeholder 9">
            <a:extLst>
              <a:ext uri="{FF2B5EF4-FFF2-40B4-BE49-F238E27FC236}">
                <a16:creationId xmlns:a16="http://schemas.microsoft.com/office/drawing/2014/main" id="{0C9358DA-9755-14B9-931F-90E8C775F117}"/>
              </a:ext>
            </a:extLst>
          </p:cNvPr>
          <p:cNvPicPr>
            <a:picLocks noGrp="1" noChangeAspect="1"/>
          </p:cNvPicPr>
          <p:nvPr>
            <p:ph idx="1"/>
          </p:nvPr>
        </p:nvPicPr>
        <p:blipFill>
          <a:blip r:embed="rId2"/>
          <a:stretch>
            <a:fillRect/>
          </a:stretch>
        </p:blipFill>
        <p:spPr>
          <a:xfrm>
            <a:off x="3000652" y="1411288"/>
            <a:ext cx="5928743" cy="5072062"/>
          </a:xfrm>
        </p:spPr>
      </p:pic>
    </p:spTree>
    <p:extLst>
      <p:ext uri="{BB962C8B-B14F-4D97-AF65-F5344CB8AC3E}">
        <p14:creationId xmlns:p14="http://schemas.microsoft.com/office/powerpoint/2010/main" val="4008285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622998" y="1597688"/>
            <a:ext cx="10853350" cy="401737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8</a:t>
            </a:fld>
            <a:endParaRPr lang="en-US"/>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a:t>General Information</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2035875"/>
            <a:ext cx="10515600" cy="3579184"/>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buClr>
                <a:srgbClr val="F36B22"/>
              </a:buClr>
            </a:pPr>
            <a:r>
              <a:rPr lang="en-US" sz="3200">
                <a:latin typeface="Calibri" panose="020F0502020204030204" pitchFamily="34" charset="0"/>
                <a:cs typeface="Calibri" panose="020F0502020204030204" pitchFamily="34" charset="0"/>
              </a:rPr>
              <a:t>Welcome to the Illinois Department of Commerce and Economic Opportunity Grantee Reporting System (GRS). </a:t>
            </a:r>
          </a:p>
          <a:p>
            <a:pPr>
              <a:spcAft>
                <a:spcPts val="1200"/>
              </a:spcAft>
              <a:buClr>
                <a:srgbClr val="F36B22"/>
              </a:buClr>
            </a:pPr>
            <a:r>
              <a:rPr lang="en-US" sz="3200">
                <a:latin typeface="Calibri" panose="020F0502020204030204" pitchFamily="34" charset="0"/>
                <a:cs typeface="Calibri" panose="020F0502020204030204" pitchFamily="34" charset="0"/>
              </a:rPr>
              <a:t>This is an electronic reporting system consisting of several screens accessible by grantees for the electronic entry of costs, obligations, miscellaneous receipts, disbursements, and cash requests. </a:t>
            </a:r>
            <a:endParaRPr lang="en-US">
              <a:solidFill>
                <a:srgbClr val="17216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1021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9730" y="1849413"/>
            <a:ext cx="10132539" cy="2817179"/>
          </a:xfrm>
        </p:spPr>
        <p:txBody>
          <a:bodyPr>
            <a:noAutofit/>
          </a:bodyPr>
          <a:lstStyle/>
          <a:p>
            <a:pPr algn="ctr"/>
            <a:r>
              <a:rPr lang="en-US" sz="4800">
                <a:latin typeface="+mn-lt"/>
                <a:cs typeface="Times New Roman" panose="02020603050405020304" pitchFamily="18" charset="0"/>
              </a:rPr>
              <a:t>Requesting System Access</a:t>
            </a:r>
            <a:br>
              <a:rPr lang="en-US" sz="4800">
                <a:latin typeface="+mn-lt"/>
                <a:cs typeface="Times New Roman" panose="02020603050405020304" pitchFamily="18" charset="0"/>
              </a:rPr>
            </a:br>
            <a:br>
              <a:rPr lang="en-US" sz="3600">
                <a:latin typeface="+mn-lt"/>
                <a:cs typeface="Times New Roman" panose="02020603050405020304" pitchFamily="18" charset="0"/>
              </a:rPr>
            </a:br>
            <a:br>
              <a:rPr lang="en-US" sz="3600">
                <a:latin typeface="Times New Roman" panose="02020603050405020304" pitchFamily="18" charset="0"/>
                <a:cs typeface="Times New Roman" panose="02020603050405020304" pitchFamily="18" charset="0"/>
              </a:rPr>
            </a:br>
            <a:endParaRPr lang="en-US" sz="3600" i="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9" y="3486150"/>
            <a:ext cx="2715065" cy="1494931"/>
          </a:xfrm>
          <a:prstGeom prst="rect">
            <a:avLst/>
          </a:prstGeom>
        </p:spPr>
      </p:pic>
      <p:sp>
        <p:nvSpPr>
          <p:cNvPr id="6" name="Title 1">
            <a:extLst>
              <a:ext uri="{FF2B5EF4-FFF2-40B4-BE49-F238E27FC236}">
                <a16:creationId xmlns:a16="http://schemas.microsoft.com/office/drawing/2014/main" id="{8E50F05F-682A-4362-A405-E2BFBA6DB1B3}"/>
              </a:ext>
            </a:extLst>
          </p:cNvPr>
          <p:cNvSpPr txBox="1">
            <a:spLocks/>
          </p:cNvSpPr>
          <p:nvPr/>
        </p:nvSpPr>
        <p:spPr>
          <a:xfrm>
            <a:off x="442248" y="5391912"/>
            <a:ext cx="11521152" cy="886802"/>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b="1" kern="1200">
                <a:solidFill>
                  <a:srgbClr val="172169"/>
                </a:solidFill>
                <a:latin typeface="+mj-lt"/>
                <a:ea typeface="+mj-ea"/>
                <a:cs typeface="+mj-cs"/>
              </a:defRPr>
            </a:lvl1pPr>
          </a:lstStyle>
          <a:p>
            <a:r>
              <a:rPr lang="en-US" sz="3600" b="0" i="1">
                <a:solidFill>
                  <a:schemeClr val="bg1"/>
                </a:solidFill>
                <a:latin typeface="Arial" panose="020B0604020202020204" pitchFamily="34" charset="0"/>
                <a:cs typeface="Arial" panose="020B0604020202020204" pitchFamily="34" charset="0"/>
              </a:rPr>
              <a:t>Illinois Department of Commerce and Economic Opportunity</a:t>
            </a:r>
          </a:p>
        </p:txBody>
      </p:sp>
      <p:pic>
        <p:nvPicPr>
          <p:cNvPr id="3" name="Picture 4">
            <a:extLst>
              <a:ext uri="{FF2B5EF4-FFF2-40B4-BE49-F238E27FC236}">
                <a16:creationId xmlns:a16="http://schemas.microsoft.com/office/drawing/2014/main" id="{25527E0F-944C-4F49-BF72-E9EF0C4C5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41" y="467033"/>
            <a:ext cx="34099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107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52569ECEA4A742A2C5974F57977DA4" ma:contentTypeVersion="5" ma:contentTypeDescription="Create a new document." ma:contentTypeScope="" ma:versionID="79c9f2753a94edf9e8c03015e3e7977f">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458DDC6-ADC1-44D7-9149-7A97A3D6CC4B}"/>
</file>

<file path=customXml/itemProps2.xml><?xml version="1.0" encoding="utf-8"?>
<ds:datastoreItem xmlns:ds="http://schemas.openxmlformats.org/officeDocument/2006/customXml" ds:itemID="{06F532CA-34EB-485F-9A91-130AF9D1CE27}">
  <ds:schemaRefs>
    <ds:schemaRef ds:uri="http://schemas.microsoft.com/sharepoint/v3/contenttype/forms"/>
  </ds:schemaRefs>
</ds:datastoreItem>
</file>

<file path=customXml/itemProps3.xml><?xml version="1.0" encoding="utf-8"?>
<ds:datastoreItem xmlns:ds="http://schemas.openxmlformats.org/officeDocument/2006/customXml" ds:itemID="{43B9BCD0-AE6B-403C-B3B2-F3B0C01261EF}">
  <ds:schemaRefs>
    <ds:schemaRef ds:uri="969e2b6f-3a6c-4e00-a1a2-422c9f0ee88c"/>
    <ds:schemaRef ds:uri="e5d1d0a6-0b5a-4647-8b5b-d7b734dedeb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413</TotalTime>
  <Words>1567</Words>
  <Application>Microsoft Office PowerPoint</Application>
  <PresentationFormat>Widescreen</PresentationFormat>
  <Paragraphs>163</Paragraphs>
  <Slides>33</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1" baseType="lpstr">
      <vt:lpstr>Arial</vt:lpstr>
      <vt:lpstr>Calibri</vt:lpstr>
      <vt:lpstr>Calibri Light</vt:lpstr>
      <vt:lpstr>Roboto</vt:lpstr>
      <vt:lpstr>Times New Roman</vt:lpstr>
      <vt:lpstr>Wingdings</vt:lpstr>
      <vt:lpstr>Office Theme</vt:lpstr>
      <vt:lpstr>Document</vt:lpstr>
      <vt:lpstr>Grantee Reporting System (GRS)   </vt:lpstr>
      <vt:lpstr>ECRF.gov</vt:lpstr>
      <vt:lpstr>General Requirements-Reasonable Costs §200.404</vt:lpstr>
      <vt:lpstr>General Requirements Allowable Costs §200.403</vt:lpstr>
      <vt:lpstr>General Requirements Allocable Costs § 200.405</vt:lpstr>
      <vt:lpstr>Budget Expenditures Categories (Operating Grant)</vt:lpstr>
      <vt:lpstr>Uniform Budget Template (Section A)</vt:lpstr>
      <vt:lpstr>General Information</vt:lpstr>
      <vt:lpstr>Requesting System Access   </vt:lpstr>
      <vt:lpstr>Grantee Reporting System (GRS) Access</vt:lpstr>
      <vt:lpstr>PowerPoint Presentation</vt:lpstr>
      <vt:lpstr>DCEO Grant Information</vt:lpstr>
      <vt:lpstr>Grantee Reporting System (GRS) Access</vt:lpstr>
      <vt:lpstr>Accessing GRS </vt:lpstr>
      <vt:lpstr>Grantee Reporting System (GRS) Access</vt:lpstr>
      <vt:lpstr>Accessing GRS </vt:lpstr>
      <vt:lpstr>Accessing GRS </vt:lpstr>
      <vt:lpstr>Expenditure Reporting   </vt:lpstr>
      <vt:lpstr>Expenditure Reporting Requirements</vt:lpstr>
      <vt:lpstr>Expenditure Reporting Deadlines</vt:lpstr>
      <vt:lpstr>Reporting Costs #351 (PF01)</vt:lpstr>
      <vt:lpstr>Reporting Costs #351 </vt:lpstr>
      <vt:lpstr>Reporting Costs #351</vt:lpstr>
      <vt:lpstr>Expenditure Summary #352</vt:lpstr>
      <vt:lpstr>Periodic Financial Report (PFR)</vt:lpstr>
      <vt:lpstr>PFR-continued </vt:lpstr>
      <vt:lpstr>PFR-continued</vt:lpstr>
      <vt:lpstr>PFR - continued</vt:lpstr>
      <vt:lpstr>PFR – Support Documentation </vt:lpstr>
      <vt:lpstr>PFR – Support Documentation Continued</vt:lpstr>
      <vt:lpstr>PFR – Support Documentation Continued</vt:lpstr>
      <vt:lpstr>PFR – Support Documentation Continued</vt:lpstr>
      <vt:lpstr> Grantee Fiscal Responsibility    October 17, 2024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Youth Career Pathway  Grant Opportunity  Individual Training Account Technical Assistance Session</dc:title>
  <dc:creator>Jones, Lisa</dc:creator>
  <cp:lastModifiedBy>Bennett, Eric M.</cp:lastModifiedBy>
  <cp:revision>7</cp:revision>
  <cp:lastPrinted>2021-09-29T16:56:37Z</cp:lastPrinted>
  <dcterms:created xsi:type="dcterms:W3CDTF">2021-02-18T04:46:06Z</dcterms:created>
  <dcterms:modified xsi:type="dcterms:W3CDTF">2024-09-12T18:45:27Z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0x010100CE52569ECEA4A742A2C5974F57977DA4</vt:lpwstr>
  </property>
  <property fmtid="{D5CDD505-2E9C-101B-9397-08002B2CF9AE}" pid="3" name="MediaServiceImageTags">
    <vt:lpwstr/>
  </property>
</Properties>
</file>