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Lst>
  <p:notesMasterIdLst>
    <p:notesMasterId r:id="rId24"/>
  </p:notesMasterIdLst>
  <p:sldIdLst>
    <p:sldId id="258" r:id="rId6"/>
    <p:sldId id="283" r:id="rId7"/>
    <p:sldId id="287" r:id="rId8"/>
    <p:sldId id="261" r:id="rId9"/>
    <p:sldId id="284" r:id="rId10"/>
    <p:sldId id="257" r:id="rId11"/>
    <p:sldId id="280" r:id="rId12"/>
    <p:sldId id="281" r:id="rId13"/>
    <p:sldId id="294" r:id="rId14"/>
    <p:sldId id="288" r:id="rId15"/>
    <p:sldId id="296" r:id="rId16"/>
    <p:sldId id="297" r:id="rId17"/>
    <p:sldId id="298" r:id="rId18"/>
    <p:sldId id="267" r:id="rId19"/>
    <p:sldId id="300" r:id="rId20"/>
    <p:sldId id="299" r:id="rId21"/>
    <p:sldId id="282"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3C"/>
    <a:srgbClr val="0960B3"/>
    <a:srgbClr val="04208A"/>
    <a:srgbClr val="FF0000"/>
    <a:srgbClr val="0C70C8"/>
    <a:srgbClr val="FBB83A"/>
    <a:srgbClr val="020A78"/>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0E669-6C50-4341-B8EC-6E2685160FEF}"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490C2-7C91-C143-8C99-540B81EFBE60}" type="slidenum">
              <a:rPr lang="en-US" smtClean="0"/>
              <a:t>‹#›</a:t>
            </a:fld>
            <a:endParaRPr lang="en-US"/>
          </a:p>
        </p:txBody>
      </p:sp>
    </p:spTree>
    <p:extLst>
      <p:ext uri="{BB962C8B-B14F-4D97-AF65-F5344CB8AC3E}">
        <p14:creationId xmlns:p14="http://schemas.microsoft.com/office/powerpoint/2010/main" val="377597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Rahnee</a:t>
            </a:r>
            <a:endParaRPr lang="en-US" err="1"/>
          </a:p>
        </p:txBody>
      </p:sp>
      <p:sp>
        <p:nvSpPr>
          <p:cNvPr id="4" name="Slide Number Placeholder 3"/>
          <p:cNvSpPr>
            <a:spLocks noGrp="1"/>
          </p:cNvSpPr>
          <p:nvPr>
            <p:ph type="sldNum" sz="quarter" idx="5"/>
          </p:nvPr>
        </p:nvSpPr>
        <p:spPr/>
        <p:txBody>
          <a:bodyPr/>
          <a:lstStyle/>
          <a:p>
            <a:fld id="{F25490C2-7C91-C143-8C99-540B81EFBE60}" type="slidenum">
              <a:rPr lang="en-US" smtClean="0"/>
              <a:t>1</a:t>
            </a:fld>
            <a:endParaRPr lang="en-US"/>
          </a:p>
        </p:txBody>
      </p:sp>
    </p:spTree>
    <p:extLst>
      <p:ext uri="{BB962C8B-B14F-4D97-AF65-F5344CB8AC3E}">
        <p14:creationId xmlns:p14="http://schemas.microsoft.com/office/powerpoint/2010/main" val="287039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Biswa</a:t>
            </a:r>
          </a:p>
        </p:txBody>
      </p:sp>
      <p:sp>
        <p:nvSpPr>
          <p:cNvPr id="4" name="Slide Number Placeholder 3"/>
          <p:cNvSpPr>
            <a:spLocks noGrp="1"/>
          </p:cNvSpPr>
          <p:nvPr>
            <p:ph type="sldNum" sz="quarter" idx="5"/>
          </p:nvPr>
        </p:nvSpPr>
        <p:spPr/>
        <p:txBody>
          <a:bodyPr/>
          <a:lstStyle/>
          <a:p>
            <a:fld id="{F25490C2-7C91-C143-8C99-540B81EFBE60}" type="slidenum">
              <a:rPr lang="en-US" smtClean="0"/>
              <a:t>10</a:t>
            </a:fld>
            <a:endParaRPr lang="en-US"/>
          </a:p>
        </p:txBody>
      </p:sp>
    </p:spTree>
    <p:extLst>
      <p:ext uri="{BB962C8B-B14F-4D97-AF65-F5344CB8AC3E}">
        <p14:creationId xmlns:p14="http://schemas.microsoft.com/office/powerpoint/2010/main" val="496073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Biswa</a:t>
            </a:r>
          </a:p>
        </p:txBody>
      </p:sp>
      <p:sp>
        <p:nvSpPr>
          <p:cNvPr id="4" name="Slide Number Placeholder 3"/>
          <p:cNvSpPr>
            <a:spLocks noGrp="1"/>
          </p:cNvSpPr>
          <p:nvPr>
            <p:ph type="sldNum" sz="quarter" idx="5"/>
          </p:nvPr>
        </p:nvSpPr>
        <p:spPr/>
        <p:txBody>
          <a:bodyPr/>
          <a:lstStyle/>
          <a:p>
            <a:fld id="{F25490C2-7C91-C143-8C99-540B81EFBE60}" type="slidenum">
              <a:rPr lang="en-US" smtClean="0"/>
              <a:t>11</a:t>
            </a:fld>
            <a:endParaRPr lang="en-US"/>
          </a:p>
        </p:txBody>
      </p:sp>
    </p:spTree>
    <p:extLst>
      <p:ext uri="{BB962C8B-B14F-4D97-AF65-F5344CB8AC3E}">
        <p14:creationId xmlns:p14="http://schemas.microsoft.com/office/powerpoint/2010/main" val="191131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Biswa</a:t>
            </a:r>
          </a:p>
        </p:txBody>
      </p:sp>
      <p:sp>
        <p:nvSpPr>
          <p:cNvPr id="4" name="Slide Number Placeholder 3"/>
          <p:cNvSpPr>
            <a:spLocks noGrp="1"/>
          </p:cNvSpPr>
          <p:nvPr>
            <p:ph type="sldNum" sz="quarter" idx="5"/>
          </p:nvPr>
        </p:nvSpPr>
        <p:spPr/>
        <p:txBody>
          <a:bodyPr/>
          <a:lstStyle/>
          <a:p>
            <a:fld id="{F25490C2-7C91-C143-8C99-540B81EFBE60}" type="slidenum">
              <a:rPr lang="en-US" smtClean="0"/>
              <a:t>12</a:t>
            </a:fld>
            <a:endParaRPr lang="en-US"/>
          </a:p>
        </p:txBody>
      </p:sp>
    </p:spTree>
    <p:extLst>
      <p:ext uri="{BB962C8B-B14F-4D97-AF65-F5344CB8AC3E}">
        <p14:creationId xmlns:p14="http://schemas.microsoft.com/office/powerpoint/2010/main" val="838892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Biswa</a:t>
            </a:r>
          </a:p>
        </p:txBody>
      </p:sp>
      <p:sp>
        <p:nvSpPr>
          <p:cNvPr id="4" name="Slide Number Placeholder 3"/>
          <p:cNvSpPr>
            <a:spLocks noGrp="1"/>
          </p:cNvSpPr>
          <p:nvPr>
            <p:ph type="sldNum" sz="quarter" idx="5"/>
          </p:nvPr>
        </p:nvSpPr>
        <p:spPr/>
        <p:txBody>
          <a:bodyPr/>
          <a:lstStyle/>
          <a:p>
            <a:fld id="{F25490C2-7C91-C143-8C99-540B81EFBE60}" type="slidenum">
              <a:rPr lang="en-US" smtClean="0"/>
              <a:t>13</a:t>
            </a:fld>
            <a:endParaRPr lang="en-US"/>
          </a:p>
        </p:txBody>
      </p:sp>
    </p:spTree>
    <p:extLst>
      <p:ext uri="{BB962C8B-B14F-4D97-AF65-F5344CB8AC3E}">
        <p14:creationId xmlns:p14="http://schemas.microsoft.com/office/powerpoint/2010/main" val="3198116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Steven (accessibility/accommodations)/Biz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Rehabilitation Act of 1973</a:t>
            </a:r>
            <a:endParaRPr lang="en-US">
              <a:ea typeface="Calibri"/>
              <a:cs typeface="Calibri"/>
            </a:endParaRPr>
          </a:p>
          <a:p>
            <a:pPr marL="0" indent="0">
              <a:buNone/>
            </a:pPr>
            <a:endParaRPr lang="en-US" sz="800"/>
          </a:p>
          <a:p>
            <a:r>
              <a:rPr lang="en-US" b="1"/>
              <a:t>Workforce Innovation and Opportunity Act (WIOA): Title IV – Vocational Rehabilitation Program – Amendments to the Rehabilitation Act of 1973</a:t>
            </a: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WIOA signed into law in 2014</a:t>
            </a:r>
            <a:endParaRPr lang="en-US">
              <a:ea typeface="Calibri"/>
              <a:cs typeface="Calibri"/>
            </a:endParaRPr>
          </a:p>
          <a:p>
            <a:r>
              <a:rPr lang="en-US"/>
              <a:t>Aligns six core workforce development programs provided by four core partners:</a:t>
            </a:r>
            <a:endParaRPr lang="en-US">
              <a:ea typeface="Calibri"/>
              <a:cs typeface="Calibri"/>
            </a:endParaRPr>
          </a:p>
          <a:p>
            <a:pPr lvl="1"/>
            <a:r>
              <a:rPr lang="en-US" sz="2000"/>
              <a:t>Title I – Adult, Dislocated Worker, Youth Services (WCWC)</a:t>
            </a:r>
            <a:endParaRPr lang="en-US" sz="2000">
              <a:ea typeface="Calibri"/>
              <a:cs typeface="Calibri"/>
            </a:endParaRPr>
          </a:p>
          <a:p>
            <a:pPr lvl="1"/>
            <a:r>
              <a:rPr lang="en-US" sz="2000"/>
              <a:t>Title II – Adult Education and Literacy (JJC)</a:t>
            </a:r>
            <a:endParaRPr lang="en-US" sz="2000">
              <a:ea typeface="Calibri"/>
              <a:cs typeface="Calibri"/>
            </a:endParaRPr>
          </a:p>
          <a:p>
            <a:pPr lvl="1"/>
            <a:r>
              <a:rPr lang="en-US" sz="2000"/>
              <a:t>Title III – Employment Programs under Wagner-Peyser (IDES)</a:t>
            </a:r>
            <a:endParaRPr lang="en-US" sz="2000">
              <a:ea typeface="Calibri"/>
              <a:cs typeface="Calibri"/>
            </a:endParaRPr>
          </a:p>
          <a:p>
            <a:pPr lvl="1"/>
            <a:r>
              <a:rPr lang="en-US" sz="2000" b="1"/>
              <a:t>Title IV – Vocational Rehabilitation Services (DRS)</a:t>
            </a:r>
            <a:endParaRPr lang="en-US" sz="2000"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Youth – WIOA (ages 14 – 24)  DRS (14 1/2 – 22)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F25490C2-7C91-C143-8C99-540B81EFBE60}" type="slidenum">
              <a:rPr lang="en-US" smtClean="0"/>
              <a:t>14</a:t>
            </a:fld>
            <a:endParaRPr lang="en-US"/>
          </a:p>
        </p:txBody>
      </p:sp>
    </p:spTree>
    <p:extLst>
      <p:ext uri="{BB962C8B-B14F-4D97-AF65-F5344CB8AC3E}">
        <p14:creationId xmlns:p14="http://schemas.microsoft.com/office/powerpoint/2010/main" val="309652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Biswa</a:t>
            </a:r>
          </a:p>
        </p:txBody>
      </p:sp>
      <p:sp>
        <p:nvSpPr>
          <p:cNvPr id="4" name="Slide Number Placeholder 3"/>
          <p:cNvSpPr>
            <a:spLocks noGrp="1"/>
          </p:cNvSpPr>
          <p:nvPr>
            <p:ph type="sldNum" sz="quarter" idx="5"/>
          </p:nvPr>
        </p:nvSpPr>
        <p:spPr/>
        <p:txBody>
          <a:bodyPr/>
          <a:lstStyle/>
          <a:p>
            <a:fld id="{F25490C2-7C91-C143-8C99-540B81EFBE60}" type="slidenum">
              <a:rPr lang="en-US" smtClean="0"/>
              <a:t>15</a:t>
            </a:fld>
            <a:endParaRPr lang="en-US"/>
          </a:p>
        </p:txBody>
      </p:sp>
    </p:spTree>
    <p:extLst>
      <p:ext uri="{BB962C8B-B14F-4D97-AF65-F5344CB8AC3E}">
        <p14:creationId xmlns:p14="http://schemas.microsoft.com/office/powerpoint/2010/main" val="12681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Susan/Biswa/</a:t>
            </a:r>
            <a:r>
              <a:rPr lang="en-US" err="1">
                <a:ea typeface="Calibri"/>
                <a:cs typeface="Calibri"/>
              </a:rPr>
              <a:t>Rahnee</a:t>
            </a:r>
            <a:r>
              <a:rPr lang="en-US">
                <a:ea typeface="Calibri"/>
                <a:cs typeface="Calibri"/>
              </a:rPr>
              <a:t> (Dignity in Pay)</a:t>
            </a:r>
          </a:p>
          <a:p>
            <a:endParaRPr lang="en-US">
              <a:ea typeface="Calibri"/>
              <a:cs typeface="Calibri"/>
            </a:endParaRPr>
          </a:p>
          <a:p>
            <a:r>
              <a:rPr lang="en-US">
                <a:ea typeface="Calibri"/>
                <a:cs typeface="Calibri"/>
              </a:rPr>
              <a:t>Overall, tells audience what we are doing and what to expect</a:t>
            </a:r>
          </a:p>
        </p:txBody>
      </p:sp>
      <p:sp>
        <p:nvSpPr>
          <p:cNvPr id="4" name="Slide Number Placeholder 3"/>
          <p:cNvSpPr>
            <a:spLocks noGrp="1"/>
          </p:cNvSpPr>
          <p:nvPr>
            <p:ph type="sldNum" sz="quarter" idx="5"/>
          </p:nvPr>
        </p:nvSpPr>
        <p:spPr/>
        <p:txBody>
          <a:bodyPr/>
          <a:lstStyle/>
          <a:p>
            <a:fld id="{F25490C2-7C91-C143-8C99-540B81EFBE60}" type="slidenum">
              <a:rPr lang="en-US" smtClean="0"/>
              <a:t>16</a:t>
            </a:fld>
            <a:endParaRPr lang="en-US"/>
          </a:p>
        </p:txBody>
      </p:sp>
    </p:spTree>
    <p:extLst>
      <p:ext uri="{BB962C8B-B14F-4D97-AF65-F5344CB8AC3E}">
        <p14:creationId xmlns:p14="http://schemas.microsoft.com/office/powerpoint/2010/main" val="3730719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Biz </a:t>
            </a:r>
          </a:p>
        </p:txBody>
      </p:sp>
      <p:sp>
        <p:nvSpPr>
          <p:cNvPr id="4" name="Slide Number Placeholder 3"/>
          <p:cNvSpPr>
            <a:spLocks noGrp="1"/>
          </p:cNvSpPr>
          <p:nvPr>
            <p:ph type="sldNum" sz="quarter" idx="5"/>
          </p:nvPr>
        </p:nvSpPr>
        <p:spPr/>
        <p:txBody>
          <a:bodyPr/>
          <a:lstStyle/>
          <a:p>
            <a:fld id="{F25490C2-7C91-C143-8C99-540B81EFBE60}" type="slidenum">
              <a:rPr lang="en-US" smtClean="0"/>
              <a:t>17</a:t>
            </a:fld>
            <a:endParaRPr lang="en-US"/>
          </a:p>
        </p:txBody>
      </p:sp>
    </p:spTree>
    <p:extLst>
      <p:ext uri="{BB962C8B-B14F-4D97-AF65-F5344CB8AC3E}">
        <p14:creationId xmlns:p14="http://schemas.microsoft.com/office/powerpoint/2010/main" val="305389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Rahnee</a:t>
            </a:r>
          </a:p>
        </p:txBody>
      </p:sp>
      <p:sp>
        <p:nvSpPr>
          <p:cNvPr id="4" name="Slide Number Placeholder 3"/>
          <p:cNvSpPr>
            <a:spLocks noGrp="1"/>
          </p:cNvSpPr>
          <p:nvPr>
            <p:ph type="sldNum" sz="quarter" idx="5"/>
          </p:nvPr>
        </p:nvSpPr>
        <p:spPr/>
        <p:txBody>
          <a:bodyPr/>
          <a:lstStyle/>
          <a:p>
            <a:fld id="{F25490C2-7C91-C143-8C99-540B81EFBE60}" type="slidenum">
              <a:rPr lang="en-US" smtClean="0"/>
              <a:t>18</a:t>
            </a:fld>
            <a:endParaRPr lang="en-US"/>
          </a:p>
        </p:txBody>
      </p:sp>
    </p:spTree>
    <p:extLst>
      <p:ext uri="{BB962C8B-B14F-4D97-AF65-F5344CB8AC3E}">
        <p14:creationId xmlns:p14="http://schemas.microsoft.com/office/powerpoint/2010/main" val="44203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Rahnee</a:t>
            </a:r>
          </a:p>
        </p:txBody>
      </p:sp>
      <p:sp>
        <p:nvSpPr>
          <p:cNvPr id="4" name="Slide Number Placeholder 3"/>
          <p:cNvSpPr>
            <a:spLocks noGrp="1"/>
          </p:cNvSpPr>
          <p:nvPr>
            <p:ph type="sldNum" sz="quarter" idx="5"/>
          </p:nvPr>
        </p:nvSpPr>
        <p:spPr/>
        <p:txBody>
          <a:bodyPr/>
          <a:lstStyle/>
          <a:p>
            <a:fld id="{F25490C2-7C91-C143-8C99-540B81EFBE60}" type="slidenum">
              <a:rPr lang="en-US" smtClean="0"/>
              <a:t>2</a:t>
            </a:fld>
            <a:endParaRPr lang="en-US"/>
          </a:p>
        </p:txBody>
      </p:sp>
    </p:spTree>
    <p:extLst>
      <p:ext uri="{BB962C8B-B14F-4D97-AF65-F5344CB8AC3E}">
        <p14:creationId xmlns:p14="http://schemas.microsoft.com/office/powerpoint/2010/main" val="9941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a:t>
            </a:r>
          </a:p>
        </p:txBody>
      </p:sp>
      <p:sp>
        <p:nvSpPr>
          <p:cNvPr id="4" name="Slide Number Placeholder 3"/>
          <p:cNvSpPr>
            <a:spLocks noGrp="1"/>
          </p:cNvSpPr>
          <p:nvPr>
            <p:ph type="sldNum" sz="quarter" idx="5"/>
          </p:nvPr>
        </p:nvSpPr>
        <p:spPr/>
        <p:txBody>
          <a:bodyPr/>
          <a:lstStyle/>
          <a:p>
            <a:fld id="{F25490C2-7C91-C143-8C99-540B81EFBE60}" type="slidenum">
              <a:rPr lang="en-US" smtClean="0"/>
              <a:t>3</a:t>
            </a:fld>
            <a:endParaRPr lang="en-US"/>
          </a:p>
        </p:txBody>
      </p:sp>
    </p:spTree>
    <p:extLst>
      <p:ext uri="{BB962C8B-B14F-4D97-AF65-F5344CB8AC3E}">
        <p14:creationId xmlns:p14="http://schemas.microsoft.com/office/powerpoint/2010/main" val="154693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Susan</a:t>
            </a:r>
          </a:p>
          <a:p>
            <a:r>
              <a:rPr lang="en-US"/>
              <a:t>State’s leading agency serving people with disabilities, focusing on the talent of people with disabilities. </a:t>
            </a:r>
          </a:p>
          <a:p>
            <a:pPr marL="171450" indent="-171450">
              <a:lnSpc>
                <a:spcPct val="90000"/>
              </a:lnSpc>
              <a:spcBef>
                <a:spcPts val="1000"/>
              </a:spcBef>
              <a:buFont typeface="Arial,Sans-Serif"/>
              <a:buChar char="•"/>
            </a:pPr>
            <a:r>
              <a:rPr lang="en-US"/>
              <a:t>Many programs</a:t>
            </a:r>
            <a:endParaRPr lang="en-US">
              <a:ea typeface="Calibri"/>
              <a:cs typeface="Calibri"/>
            </a:endParaRPr>
          </a:p>
          <a:p>
            <a:pPr marL="628650" lvl="1" indent="-171450">
              <a:lnSpc>
                <a:spcPct val="90000"/>
              </a:lnSpc>
              <a:spcBef>
                <a:spcPts val="1000"/>
              </a:spcBef>
              <a:buFont typeface="Arial,Sans-Serif"/>
              <a:buChar char="•"/>
            </a:pPr>
            <a:r>
              <a:rPr lang="en-US"/>
              <a:t> Home Service Program (HSP) and Vocational Rehabilitation (VR)</a:t>
            </a:r>
            <a:endParaRPr lang="en-US">
              <a:ea typeface="Calibri"/>
              <a:cs typeface="Calibri"/>
            </a:endParaRPr>
          </a:p>
          <a:p>
            <a:pPr marL="628650" lvl="1" indent="-171450">
              <a:lnSpc>
                <a:spcPct val="90000"/>
              </a:lnSpc>
              <a:spcBef>
                <a:spcPts val="500"/>
              </a:spcBef>
              <a:buFont typeface="Arial,Sans-Serif"/>
              <a:buChar char="•"/>
            </a:pPr>
            <a:r>
              <a:rPr lang="en-US"/>
              <a:t>VR is a federally mandated program (Rehab Act of 1973); 80% of funding comes from the Department of Education/Labor</a:t>
            </a:r>
            <a:endParaRPr lang="en-US">
              <a:ea typeface="Calibri"/>
              <a:cs typeface="Calibri"/>
            </a:endParaRPr>
          </a:p>
          <a:p>
            <a:pPr marL="628650" lvl="1" indent="-171450">
              <a:lnSpc>
                <a:spcPct val="90000"/>
              </a:lnSpc>
              <a:spcBef>
                <a:spcPts val="1000"/>
              </a:spcBef>
              <a:buFont typeface="Arial,Sans-Serif"/>
              <a:buChar char="•"/>
            </a:pPr>
            <a:r>
              <a:rPr lang="en-US"/>
              <a:t>47 field office covering all counties in Illinois </a:t>
            </a:r>
            <a:endParaRPr lang="en-US">
              <a:ea typeface="Calibri" panose="020F0502020204030204"/>
              <a:cs typeface="Calibri" panose="020F0502020204030204"/>
            </a:endParaRPr>
          </a:p>
          <a:p>
            <a:pPr>
              <a:buFont typeface="Arial"/>
              <a:buChar char="•"/>
            </a:pPr>
            <a:r>
              <a:rPr lang="en-US"/>
              <a:t>Our three residential schools provide nine-month residential accredited education programs:</a:t>
            </a:r>
            <a:endParaRPr lang="en-US">
              <a:ea typeface="Calibri"/>
              <a:cs typeface="Calibri"/>
            </a:endParaRPr>
          </a:p>
          <a:p>
            <a:pPr marL="285750" lvl="1">
              <a:buFont typeface="Arial"/>
              <a:buChar char="•"/>
            </a:pPr>
            <a:r>
              <a:rPr lang="en-US" b="1"/>
              <a:t>Illinois School for the Deaf (ISD)</a:t>
            </a:r>
            <a:r>
              <a:rPr lang="en-US"/>
              <a:t>, located in Jacksonville, serves students from birth to 21 who are deaf or hard of hearing.</a:t>
            </a:r>
            <a:endParaRPr lang="en-US">
              <a:ea typeface="Calibri" panose="020F0502020204030204"/>
              <a:cs typeface="Calibri" panose="020F0502020204030204"/>
            </a:endParaRPr>
          </a:p>
          <a:p>
            <a:pPr marL="285750" lvl="1">
              <a:buFont typeface="Arial"/>
              <a:buChar char="•"/>
            </a:pPr>
            <a:r>
              <a:rPr lang="en-US" b="1"/>
              <a:t>Illinois School for the Visually Impaired (ISVI)</a:t>
            </a:r>
            <a:r>
              <a:rPr lang="en-US"/>
              <a:t>, located in Jacksonville, serves students from birth to 21 who are blind or visually impaired.</a:t>
            </a:r>
            <a:endParaRPr lang="en-US">
              <a:ea typeface="Calibri" panose="020F0502020204030204"/>
              <a:cs typeface="Calibri" panose="020F0502020204030204"/>
            </a:endParaRPr>
          </a:p>
          <a:p>
            <a:pPr marL="285750" lvl="1">
              <a:buFont typeface="Arial"/>
              <a:buChar char="•"/>
            </a:pPr>
            <a:r>
              <a:rPr lang="en-US" b="1"/>
              <a:t>Illinois Center for Rehabilitation &amp; Education-Roosevelt (ICRE-R)</a:t>
            </a:r>
            <a:r>
              <a:rPr lang="en-US"/>
              <a:t>, located in Chicago, serves students ages 5-21 with severe physical disabilities.</a:t>
            </a:r>
            <a:endParaRPr lang="en-US">
              <a:ea typeface="Calibri" panose="020F0502020204030204"/>
              <a:cs typeface="Calibri" panose="020F0502020204030204"/>
            </a:endParaRPr>
          </a:p>
          <a:p>
            <a:pPr marL="171450" indent="-171450">
              <a:buFont typeface="Arial,Sans-Serif"/>
              <a:buChar char="•"/>
            </a:pPr>
            <a:r>
              <a:rPr lang="en-US"/>
              <a:t>Programming includes extra curricular activities, vocational rehabilitation and transition services, vocational education classes, training in daily living skills, orientation and mobility skills, and independent living skills. Next Steps teams of parents, customers, and professionals train parents and caregivers of children with disabilities in effective planning, advocacy and resource-finding strategies.</a:t>
            </a:r>
            <a:endParaRPr lang="en-US">
              <a:ea typeface="Calibri"/>
              <a:cs typeface="Calibri"/>
            </a:endParaRPr>
          </a:p>
          <a:p>
            <a:pPr marL="171450" indent="-171450">
              <a:lnSpc>
                <a:spcPct val="90000"/>
              </a:lnSpc>
              <a:spcBef>
                <a:spcPts val="1000"/>
              </a:spcBef>
              <a:buFont typeface="Arial,Sans-Serif"/>
              <a:buChar char="•"/>
            </a:pPr>
            <a:endParaRPr lang="en-US"/>
          </a:p>
          <a:p>
            <a:pPr marL="742950" lvl="2">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25490C2-7C91-C143-8C99-540B81EFBE60}" type="slidenum">
              <a:rPr lang="en-US" smtClean="0"/>
              <a:t>4</a:t>
            </a:fld>
            <a:endParaRPr lang="en-US"/>
          </a:p>
        </p:txBody>
      </p:sp>
    </p:spTree>
    <p:extLst>
      <p:ext uri="{BB962C8B-B14F-4D97-AF65-F5344CB8AC3E}">
        <p14:creationId xmlns:p14="http://schemas.microsoft.com/office/powerpoint/2010/main" val="234961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Susan</a:t>
            </a:r>
            <a:endParaRPr lang="en-US"/>
          </a:p>
        </p:txBody>
      </p:sp>
      <p:sp>
        <p:nvSpPr>
          <p:cNvPr id="4" name="Slide Number Placeholder 3"/>
          <p:cNvSpPr>
            <a:spLocks noGrp="1"/>
          </p:cNvSpPr>
          <p:nvPr>
            <p:ph type="sldNum" sz="quarter" idx="5"/>
          </p:nvPr>
        </p:nvSpPr>
        <p:spPr/>
        <p:txBody>
          <a:bodyPr/>
          <a:lstStyle/>
          <a:p>
            <a:fld id="{F25490C2-7C91-C143-8C99-540B81EFBE60}" type="slidenum">
              <a:rPr lang="en-US" smtClean="0"/>
              <a:t>5</a:t>
            </a:fld>
            <a:endParaRPr lang="en-US"/>
          </a:p>
        </p:txBody>
      </p:sp>
    </p:spTree>
    <p:extLst>
      <p:ext uri="{BB962C8B-B14F-4D97-AF65-F5344CB8AC3E}">
        <p14:creationId xmlns:p14="http://schemas.microsoft.com/office/powerpoint/2010/main" val="196937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25490C2-7C91-C143-8C99-540B81EFBE60}" type="slidenum">
              <a:rPr lang="en-US" smtClean="0"/>
              <a:t>6</a:t>
            </a:fld>
            <a:endParaRPr lang="en-US"/>
          </a:p>
        </p:txBody>
      </p:sp>
    </p:spTree>
    <p:extLst>
      <p:ext uri="{BB962C8B-B14F-4D97-AF65-F5344CB8AC3E}">
        <p14:creationId xmlns:p14="http://schemas.microsoft.com/office/powerpoint/2010/main" val="52358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Steven</a:t>
            </a:r>
            <a:endParaRPr lang="en-US"/>
          </a:p>
        </p:txBody>
      </p:sp>
      <p:sp>
        <p:nvSpPr>
          <p:cNvPr id="4" name="Slide Number Placeholder 3"/>
          <p:cNvSpPr>
            <a:spLocks noGrp="1"/>
          </p:cNvSpPr>
          <p:nvPr>
            <p:ph type="sldNum" sz="quarter" idx="5"/>
          </p:nvPr>
        </p:nvSpPr>
        <p:spPr/>
        <p:txBody>
          <a:bodyPr/>
          <a:lstStyle/>
          <a:p>
            <a:fld id="{F25490C2-7C91-C143-8C99-540B81EFBE60}" type="slidenum">
              <a:rPr lang="en-US" smtClean="0"/>
              <a:t>7</a:t>
            </a:fld>
            <a:endParaRPr lang="en-US"/>
          </a:p>
        </p:txBody>
      </p:sp>
    </p:spTree>
    <p:extLst>
      <p:ext uri="{BB962C8B-B14F-4D97-AF65-F5344CB8AC3E}">
        <p14:creationId xmlns:p14="http://schemas.microsoft.com/office/powerpoint/2010/main" val="89062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Steven</a:t>
            </a:r>
            <a:endParaRPr lang="en-US"/>
          </a:p>
        </p:txBody>
      </p:sp>
      <p:sp>
        <p:nvSpPr>
          <p:cNvPr id="4" name="Slide Number Placeholder 3"/>
          <p:cNvSpPr>
            <a:spLocks noGrp="1"/>
          </p:cNvSpPr>
          <p:nvPr>
            <p:ph type="sldNum" sz="quarter" idx="5"/>
          </p:nvPr>
        </p:nvSpPr>
        <p:spPr/>
        <p:txBody>
          <a:bodyPr/>
          <a:lstStyle/>
          <a:p>
            <a:fld id="{F25490C2-7C91-C143-8C99-540B81EFBE60}" type="slidenum">
              <a:rPr lang="en-US" smtClean="0"/>
              <a:t>8</a:t>
            </a:fld>
            <a:endParaRPr lang="en-US"/>
          </a:p>
        </p:txBody>
      </p:sp>
    </p:spTree>
    <p:extLst>
      <p:ext uri="{BB962C8B-B14F-4D97-AF65-F5344CB8AC3E}">
        <p14:creationId xmlns:p14="http://schemas.microsoft.com/office/powerpoint/2010/main" val="110142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Biswa</a:t>
            </a:r>
          </a:p>
        </p:txBody>
      </p:sp>
      <p:sp>
        <p:nvSpPr>
          <p:cNvPr id="4" name="Slide Number Placeholder 3"/>
          <p:cNvSpPr>
            <a:spLocks noGrp="1"/>
          </p:cNvSpPr>
          <p:nvPr>
            <p:ph type="sldNum" sz="quarter" idx="5"/>
          </p:nvPr>
        </p:nvSpPr>
        <p:spPr/>
        <p:txBody>
          <a:bodyPr/>
          <a:lstStyle/>
          <a:p>
            <a:fld id="{F25490C2-7C91-C143-8C99-540B81EFBE60}" type="slidenum">
              <a:rPr lang="en-US" smtClean="0"/>
              <a:t>9</a:t>
            </a:fld>
            <a:endParaRPr lang="en-US"/>
          </a:p>
        </p:txBody>
      </p:sp>
    </p:spTree>
    <p:extLst>
      <p:ext uri="{BB962C8B-B14F-4D97-AF65-F5344CB8AC3E}">
        <p14:creationId xmlns:p14="http://schemas.microsoft.com/office/powerpoint/2010/main" val="1766482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b="0" i="0">
                <a:solidFill>
                  <a:srgbClr val="020A78"/>
                </a:solidFill>
                <a:latin typeface="Montserrat Medium" pitchFamily="2" charset="77"/>
              </a:defRPr>
            </a:lvl1pPr>
          </a:lstStyle>
          <a:p>
            <a:r>
              <a:rPr lang="en-US"/>
              <a:t>Click to edit Master title style</a:t>
            </a:r>
          </a:p>
        </p:txBody>
      </p:sp>
      <p:pic>
        <p:nvPicPr>
          <p:cNvPr id="4" name="Picture 3">
            <a:extLst>
              <a:ext uri="{FF2B5EF4-FFF2-40B4-BE49-F238E27FC236}">
                <a16:creationId xmlns:a16="http://schemas.microsoft.com/office/drawing/2014/main" id="{65C0D60D-B75D-7B8F-C6AC-1B63C67EF6B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392271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2" name="Google Shape;55;p13">
            <a:extLst>
              <a:ext uri="{FF2B5EF4-FFF2-40B4-BE49-F238E27FC236}">
                <a16:creationId xmlns:a16="http://schemas.microsoft.com/office/drawing/2014/main" id="{9016284E-F24B-4F6C-240A-940074AB1DFA}"/>
              </a:ext>
            </a:extLst>
          </p:cNvPr>
          <p:cNvSpPr/>
          <p:nvPr userDrawn="1"/>
        </p:nvSpPr>
        <p:spPr>
          <a:xfrm>
            <a:off x="1" y="6955"/>
            <a:ext cx="4489913" cy="716485"/>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700B3CBA-7DF0-1F49-FCA7-87BFD070EF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27390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8000"/>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26196"/>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94760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DA06DEF9-15AC-2754-8B08-68F485C2AA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01910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8" name="Picture 7">
            <a:extLst>
              <a:ext uri="{FF2B5EF4-FFF2-40B4-BE49-F238E27FC236}">
                <a16:creationId xmlns:a16="http://schemas.microsoft.com/office/drawing/2014/main" id="{6E921691-DC0A-4074-83D3-A6A8D5F4DD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95337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97D76386-160C-679C-19D3-F5C464EDB7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58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FEEFC862-62B9-6577-AC99-24F6034C14A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228526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71F6740E-1467-4AB2-3F6A-8785AD9C0E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80474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C70C8"/>
                </a:solidFill>
              </a:defRPr>
            </a:lvl1pPr>
          </a:lstStyle>
          <a:p>
            <a:r>
              <a:rPr lang="en-US"/>
              <a:t>Click to edit Master title style</a:t>
            </a:r>
          </a:p>
        </p:txBody>
      </p:sp>
      <p:sp>
        <p:nvSpPr>
          <p:cNvPr id="9" name="Slide Number Placeholder 5">
            <a:extLst>
              <a:ext uri="{FF2B5EF4-FFF2-40B4-BE49-F238E27FC236}">
                <a16:creationId xmlns:a16="http://schemas.microsoft.com/office/drawing/2014/main" id="{27E322E5-2DA2-4AB2-3752-83B98FA9DF61}"/>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E7E92912-68FA-2A15-954C-242CFB346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1560765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020A7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C4F4B7FB-97EB-9B3E-7B2F-CBC398F31D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3258021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9" name="Google Shape;110;p17">
            <a:extLst>
              <a:ext uri="{FF2B5EF4-FFF2-40B4-BE49-F238E27FC236}">
                <a16:creationId xmlns:a16="http://schemas.microsoft.com/office/drawing/2014/main" id="{3AA49BDB-8D08-537A-3F72-16D78E848985}"/>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6955"/>
            <a:ext cx="12192000"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17929" y="0"/>
            <a:ext cx="12192000" cy="6858000"/>
          </a:xfrm>
          <a:prstGeom prst="rect">
            <a:avLst/>
          </a:prstGeom>
          <a:solidFill>
            <a:srgbClr val="020A78">
              <a:alpha val="8503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3" name="Title 13">
            <a:extLst>
              <a:ext uri="{FF2B5EF4-FFF2-40B4-BE49-F238E27FC236}">
                <a16:creationId xmlns:a16="http://schemas.microsoft.com/office/drawing/2014/main" id="{7C568D20-F1DD-D5AA-A1E9-219896E2A0BA}"/>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9F3F3DB-71AE-AB47-B734-0142A406C562}"/>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9513CD48-E922-7B0B-65AF-1ECD6D1145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11724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5" name="Picture 4">
            <a:extLst>
              <a:ext uri="{FF2B5EF4-FFF2-40B4-BE49-F238E27FC236}">
                <a16:creationId xmlns:a16="http://schemas.microsoft.com/office/drawing/2014/main" id="{3CE64874-FB1C-3412-9A5B-C8DFCDCC9E3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884387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rgbClr val="020A7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20A78">
              <a:alpha val="84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bg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7100047"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7100047"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pic>
        <p:nvPicPr>
          <p:cNvPr id="7" name="Picture 6">
            <a:extLst>
              <a:ext uri="{FF2B5EF4-FFF2-40B4-BE49-F238E27FC236}">
                <a16:creationId xmlns:a16="http://schemas.microsoft.com/office/drawing/2014/main" id="{8A116884-EAB5-8177-5021-DC33F7E7D3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48265" y="68406"/>
            <a:ext cx="2378848" cy="942836"/>
          </a:xfrm>
          <a:prstGeom prst="rect">
            <a:avLst/>
          </a:prstGeom>
        </p:spPr>
      </p:pic>
    </p:spTree>
    <p:extLst>
      <p:ext uri="{BB962C8B-B14F-4D97-AF65-F5344CB8AC3E}">
        <p14:creationId xmlns:p14="http://schemas.microsoft.com/office/powerpoint/2010/main" val="414006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20A7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Slide Number Placeholder 5">
            <a:extLst>
              <a:ext uri="{FF2B5EF4-FFF2-40B4-BE49-F238E27FC236}">
                <a16:creationId xmlns:a16="http://schemas.microsoft.com/office/drawing/2014/main" id="{B450017A-1BE2-2C53-A077-720B8EF4CFAB}"/>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AACDC5F5-FD3E-D434-5284-E94C689A23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7240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2" name="Google Shape;110;p17">
            <a:extLst>
              <a:ext uri="{FF2B5EF4-FFF2-40B4-BE49-F238E27FC236}">
                <a16:creationId xmlns:a16="http://schemas.microsoft.com/office/drawing/2014/main" id="{CBEFC340-1869-22CB-5A5C-537D113451C4}"/>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0" y="0"/>
            <a:ext cx="4489914" cy="6851045"/>
          </a:xfrm>
          <a:prstGeom prst="rect">
            <a:avLst/>
          </a:prstGeom>
          <a:noFill/>
          <a:ln>
            <a:noFill/>
          </a:ln>
        </p:spPr>
      </p:pic>
      <p:sp>
        <p:nvSpPr>
          <p:cNvPr id="13" name="Google Shape;55;p13">
            <a:extLst>
              <a:ext uri="{FF2B5EF4-FFF2-40B4-BE49-F238E27FC236}">
                <a16:creationId xmlns:a16="http://schemas.microsoft.com/office/drawing/2014/main" id="{63E12DBC-28B4-3EF4-ADA0-11BC3AF35513}"/>
              </a:ext>
            </a:extLst>
          </p:cNvPr>
          <p:cNvSpPr/>
          <p:nvPr userDrawn="1"/>
        </p:nvSpPr>
        <p:spPr>
          <a:xfrm>
            <a:off x="1" y="0"/>
            <a:ext cx="4489913" cy="6877241"/>
          </a:xfrm>
          <a:prstGeom prst="rect">
            <a:avLst/>
          </a:prstGeom>
          <a:solidFill>
            <a:srgbClr val="020A78">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9B7FA148-8284-4BC1-0189-6FA9C86B0B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10861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57"/>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Slide Number Placeholder 5">
            <a:extLst>
              <a:ext uri="{FF2B5EF4-FFF2-40B4-BE49-F238E27FC236}">
                <a16:creationId xmlns:a16="http://schemas.microsoft.com/office/drawing/2014/main" id="{1FE4ABB1-AC5E-B436-0FC8-CF9FE7100FE0}"/>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2" name="Picture 11">
            <a:extLst>
              <a:ext uri="{FF2B5EF4-FFF2-40B4-BE49-F238E27FC236}">
                <a16:creationId xmlns:a16="http://schemas.microsoft.com/office/drawing/2014/main" id="{EF990604-648F-6BD7-8F67-A649603703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80822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20A78">
                <a:alpha val="7994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8BFCA5AF-F1FF-C1D0-B3E0-71B036AFC1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26426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97F78827-31F5-7C51-6C0F-35CA5E228F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59582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9728"/>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CA13B676-2018-84E3-2A7A-B5C984BEDE5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74065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CE6A6775-F1ED-4B70-1AE3-6A358B39BE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18644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3" name="Picture 2">
            <a:extLst>
              <a:ext uri="{FF2B5EF4-FFF2-40B4-BE49-F238E27FC236}">
                <a16:creationId xmlns:a16="http://schemas.microsoft.com/office/drawing/2014/main" id="{356F7830-C8BB-DE71-86FA-3B4E5A03287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1001883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1B6B4CFC-B72D-5E91-EC28-451129A5913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18399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C70C8"/>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AEB3DD83-8398-BEBF-801C-1D8144D3697C}"/>
              </a:ext>
            </a:extLst>
          </p:cNvPr>
          <p:cNvSpPr>
            <a:spLocks noGrp="1"/>
          </p:cNvSpPr>
          <p:nvPr>
            <p:ph type="sldNum" sz="quarter" idx="12"/>
          </p:nvPr>
        </p:nvSpPr>
        <p:spPr>
          <a:xfrm>
            <a:off x="11445498" y="6365726"/>
            <a:ext cx="481614" cy="365125"/>
          </a:xfrm>
          <a:solidFill>
            <a:srgbClr val="0C70C8"/>
          </a:solidFill>
        </p:spPr>
        <p:txBody>
          <a:bodyPr/>
          <a:lstStyle>
            <a:lvl1pPr>
              <a:defRPr sz="1000" b="0" i="0">
                <a:solidFill>
                  <a:schemeClr val="bg1"/>
                </a:solidFill>
                <a:latin typeface="Montserrat Medium" pitchFamily="2" charset="77"/>
              </a:defRPr>
            </a:lvl1pPr>
          </a:lstStyle>
          <a:p>
            <a:fld id="{1AF6F2DA-B01E-0F4A-9C3D-CC5E8B20FA62}" type="slidenum">
              <a:rPr lang="en-US" smtClean="0"/>
              <a:pPr/>
              <a:t>‹#›</a:t>
            </a:fld>
            <a:endParaRPr lang="en-US"/>
          </a:p>
        </p:txBody>
      </p:sp>
      <p:pic>
        <p:nvPicPr>
          <p:cNvPr id="6" name="Picture 5">
            <a:extLst>
              <a:ext uri="{FF2B5EF4-FFF2-40B4-BE49-F238E27FC236}">
                <a16:creationId xmlns:a16="http://schemas.microsoft.com/office/drawing/2014/main" id="{FDA3DAED-72A0-551C-52E3-A2E767F5FA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185" y="671528"/>
            <a:ext cx="4878743" cy="1933648"/>
          </a:xfrm>
          <a:prstGeom prst="rect">
            <a:avLst/>
          </a:prstGeom>
        </p:spPr>
      </p:pic>
    </p:spTree>
    <p:extLst>
      <p:ext uri="{BB962C8B-B14F-4D97-AF65-F5344CB8AC3E}">
        <p14:creationId xmlns:p14="http://schemas.microsoft.com/office/powerpoint/2010/main" val="1968885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020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D506F5B2-08C9-11D9-B073-83E916CA57E2}"/>
              </a:ext>
            </a:extLst>
          </p:cNvPr>
          <p:cNvSpPr txBox="1">
            <a:spLocks/>
          </p:cNvSpPr>
          <p:nvPr userDrawn="1"/>
        </p:nvSpPr>
        <p:spPr>
          <a:xfrm>
            <a:off x="9183912" y="63738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0" name="Picture 9">
            <a:extLst>
              <a:ext uri="{FF2B5EF4-FFF2-40B4-BE49-F238E27FC236}">
                <a16:creationId xmlns:a16="http://schemas.microsoft.com/office/drawing/2014/main" id="{4EF7BFE2-38B6-FF42-647F-D05EF3F00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765729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FBB83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803188" y="1236572"/>
            <a:ext cx="8254315" cy="3519882"/>
          </a:xfrm>
        </p:spPr>
        <p:txBody>
          <a:bodyPr anchor="b">
            <a:normAutofit/>
          </a:bodyPr>
          <a:lstStyle>
            <a:lvl1pPr>
              <a:defRPr sz="54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BB9F71A4-DE80-4132-20FE-D2D4347B9B7A}"/>
              </a:ext>
            </a:extLst>
          </p:cNvPr>
          <p:cNvSpPr>
            <a:spLocks noGrp="1"/>
          </p:cNvSpPr>
          <p:nvPr>
            <p:ph type="body" sz="quarter" idx="13"/>
          </p:nvPr>
        </p:nvSpPr>
        <p:spPr>
          <a:xfrm>
            <a:off x="803275" y="5029200"/>
            <a:ext cx="7723188" cy="1112838"/>
          </a:xfrm>
        </p:spPr>
        <p:txBody>
          <a:bodyPr/>
          <a:lstStyle>
            <a:lvl1pPr marL="0" indent="0">
              <a:buNone/>
              <a:defRPr>
                <a:solidFill>
                  <a:srgbClr val="020A78"/>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5" name="Picture 4">
            <a:extLst>
              <a:ext uri="{FF2B5EF4-FFF2-40B4-BE49-F238E27FC236}">
                <a16:creationId xmlns:a16="http://schemas.microsoft.com/office/drawing/2014/main" id="{B1CBA11F-44F8-B15B-645E-6E568456FA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3187" y="671528"/>
            <a:ext cx="4878753" cy="1933649"/>
          </a:xfrm>
          <a:prstGeom prst="rect">
            <a:avLst/>
          </a:prstGeom>
        </p:spPr>
      </p:pic>
    </p:spTree>
    <p:extLst>
      <p:ext uri="{BB962C8B-B14F-4D97-AF65-F5344CB8AC3E}">
        <p14:creationId xmlns:p14="http://schemas.microsoft.com/office/powerpoint/2010/main" val="1114873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224E3C57-DE27-996D-37B9-1B5EFB8BF1E1}"/>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9" name="Picture 8">
            <a:extLst>
              <a:ext uri="{FF2B5EF4-FFF2-40B4-BE49-F238E27FC236}">
                <a16:creationId xmlns:a16="http://schemas.microsoft.com/office/drawing/2014/main" id="{BB925BB7-9773-7420-6CF6-29D925AF6C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132" y="3669246"/>
            <a:ext cx="2268052" cy="2972185"/>
          </a:xfrm>
          <a:prstGeom prst="rect">
            <a:avLst/>
          </a:prstGeom>
        </p:spPr>
      </p:pic>
    </p:spTree>
    <p:extLst>
      <p:ext uri="{BB962C8B-B14F-4D97-AF65-F5344CB8AC3E}">
        <p14:creationId xmlns:p14="http://schemas.microsoft.com/office/powerpoint/2010/main" val="3199783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FBB83A">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rgbClr val="020A78"/>
                </a:solidFill>
              </a:defRPr>
            </a:lvl1pPr>
          </a:lstStyle>
          <a:p>
            <a:r>
              <a:rPr lang="en-US"/>
              <a:t>Click to edit Master title style</a:t>
            </a:r>
          </a:p>
        </p:txBody>
      </p:sp>
      <p:pic>
        <p:nvPicPr>
          <p:cNvPr id="8" name="Picture 7">
            <a:extLst>
              <a:ext uri="{FF2B5EF4-FFF2-40B4-BE49-F238E27FC236}">
                <a16:creationId xmlns:a16="http://schemas.microsoft.com/office/drawing/2014/main" id="{2857C58F-F9A8-AE16-777D-A45CFCC2B98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36125" y="3669246"/>
            <a:ext cx="2268052" cy="2972185"/>
          </a:xfrm>
          <a:prstGeom prst="rect">
            <a:avLst/>
          </a:prstGeom>
        </p:spPr>
      </p:pic>
    </p:spTree>
    <p:extLst>
      <p:ext uri="{BB962C8B-B14F-4D97-AF65-F5344CB8AC3E}">
        <p14:creationId xmlns:p14="http://schemas.microsoft.com/office/powerpoint/2010/main" val="3900325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pic>
        <p:nvPicPr>
          <p:cNvPr id="2" name="Picture 1">
            <a:extLst>
              <a:ext uri="{FF2B5EF4-FFF2-40B4-BE49-F238E27FC236}">
                <a16:creationId xmlns:a16="http://schemas.microsoft.com/office/drawing/2014/main" id="{94B813DD-8E3B-1B49-2460-59E6F05B28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886501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5" y="0"/>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836613" y="2011680"/>
            <a:ext cx="10501312"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836613" y="1092416"/>
            <a:ext cx="10501312"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DF8A3FB0-8807-6745-2025-8FA31F5352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96205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458552"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458552"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77F60D9F-16B2-3A65-77EA-92B4114D1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3467803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4" y="-1"/>
            <a:ext cx="12191925" cy="644893"/>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20A7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pic>
        <p:nvPicPr>
          <p:cNvPr id="2" name="Picture 1">
            <a:extLst>
              <a:ext uri="{FF2B5EF4-FFF2-40B4-BE49-F238E27FC236}">
                <a16:creationId xmlns:a16="http://schemas.microsoft.com/office/drawing/2014/main" id="{250E1FF2-859E-3CA9-5AAC-513A8B40AE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64888" y="5788014"/>
            <a:ext cx="2378850" cy="942837"/>
          </a:xfrm>
          <a:prstGeom prst="rect">
            <a:avLst/>
          </a:prstGeom>
        </p:spPr>
      </p:pic>
    </p:spTree>
    <p:extLst>
      <p:ext uri="{BB962C8B-B14F-4D97-AF65-F5344CB8AC3E}">
        <p14:creationId xmlns:p14="http://schemas.microsoft.com/office/powerpoint/2010/main" val="4028882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rgbClr val="020A78"/>
                </a:solidFill>
              </a:defRPr>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a:off x="76" y="-9728"/>
            <a:ext cx="6095924"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p>
        </p:txBody>
      </p:sp>
      <p:pic>
        <p:nvPicPr>
          <p:cNvPr id="9" name="Picture 8">
            <a:extLst>
              <a:ext uri="{FF2B5EF4-FFF2-40B4-BE49-F238E27FC236}">
                <a16:creationId xmlns:a16="http://schemas.microsoft.com/office/drawing/2014/main" id="{77349623-82E3-966A-E6BB-7F0F91A608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61" y="68406"/>
            <a:ext cx="2378850" cy="942837"/>
          </a:xfrm>
          <a:prstGeom prst="rect">
            <a:avLst/>
          </a:prstGeom>
        </p:spPr>
      </p:pic>
    </p:spTree>
    <p:extLst>
      <p:ext uri="{BB962C8B-B14F-4D97-AF65-F5344CB8AC3E}">
        <p14:creationId xmlns:p14="http://schemas.microsoft.com/office/powerpoint/2010/main" val="3890422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lvl1pPr>
          </a:lstStyle>
          <a:p>
            <a:fld id="{1AF6F2DA-B01E-0F4A-9C3D-CC5E8B20FA62}" type="slidenum">
              <a:rPr lang="en-US" smtClean="0"/>
              <a:pPr/>
              <a:t>‹#›</a:t>
            </a:fld>
            <a:endParaRPr lang="en-US"/>
          </a:p>
        </p:txBody>
      </p:sp>
      <p:sp>
        <p:nvSpPr>
          <p:cNvPr id="7" name="Google Shape;122;p18">
            <a:extLst>
              <a:ext uri="{FF2B5EF4-FFF2-40B4-BE49-F238E27FC236}">
                <a16:creationId xmlns:a16="http://schemas.microsoft.com/office/drawing/2014/main" id="{34EEEDD2-A258-2F1F-176D-5B993090DBDF}"/>
              </a:ext>
            </a:extLst>
          </p:cNvPr>
          <p:cNvSpPr/>
          <p:nvPr userDrawn="1"/>
        </p:nvSpPr>
        <p:spPr>
          <a:xfrm flipH="1">
            <a:off x="6096000" y="-9728"/>
            <a:ext cx="6096000" cy="6867728"/>
          </a:xfrm>
          <a:prstGeom prst="rect">
            <a:avLst/>
          </a:prstGeom>
          <a:solidFill>
            <a:srgbClr val="FBB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375386" y="2011680"/>
            <a:ext cx="5468560" cy="3927158"/>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375386"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Text Placeholder 3">
            <a:extLst>
              <a:ext uri="{FF2B5EF4-FFF2-40B4-BE49-F238E27FC236}">
                <a16:creationId xmlns:a16="http://schemas.microsoft.com/office/drawing/2014/main" id="{0DE1D078-3D0A-670A-0490-71FD30945BF2}"/>
              </a:ext>
            </a:extLst>
          </p:cNvPr>
          <p:cNvSpPr>
            <a:spLocks noGrp="1"/>
          </p:cNvSpPr>
          <p:nvPr>
            <p:ph type="body" sz="quarter" idx="15"/>
          </p:nvPr>
        </p:nvSpPr>
        <p:spPr>
          <a:xfrm>
            <a:off x="6448927" y="2011680"/>
            <a:ext cx="5468560" cy="3927158"/>
          </a:xfrm>
        </p:spPr>
        <p:txBody>
          <a:bodyPr>
            <a:normAutofit/>
          </a:bodyPr>
          <a:lstStyle>
            <a:lvl1pPr>
              <a:defRPr sz="2000">
                <a:solidFill>
                  <a:srgbClr val="020A78"/>
                </a:solidFill>
              </a:defRPr>
            </a:lvl1pPr>
            <a:lvl2pPr>
              <a:defRPr sz="1800">
                <a:solidFill>
                  <a:srgbClr val="020A78"/>
                </a:solidFill>
              </a:defRPr>
            </a:lvl2pPr>
            <a:lvl3pPr>
              <a:defRPr sz="1600">
                <a:solidFill>
                  <a:srgbClr val="020A78"/>
                </a:solidFill>
              </a:defRPr>
            </a:lvl3pPr>
            <a:lvl4pPr>
              <a:defRPr sz="1400">
                <a:solidFill>
                  <a:srgbClr val="020A78"/>
                </a:solidFill>
              </a:defRPr>
            </a:lvl4pPr>
            <a:lvl5pPr>
              <a:defRPr sz="1400">
                <a:solidFill>
                  <a:srgbClr val="020A7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7B8335FE-1BC1-E981-F047-4A7E35239174}"/>
              </a:ext>
            </a:extLst>
          </p:cNvPr>
          <p:cNvSpPr>
            <a:spLocks noGrp="1"/>
          </p:cNvSpPr>
          <p:nvPr>
            <p:ph type="body" sz="quarter" idx="16"/>
          </p:nvPr>
        </p:nvSpPr>
        <p:spPr>
          <a:xfrm>
            <a:off x="6448927" y="1092416"/>
            <a:ext cx="5468560"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8" name="Title 13">
            <a:extLst>
              <a:ext uri="{FF2B5EF4-FFF2-40B4-BE49-F238E27FC236}">
                <a16:creationId xmlns:a16="http://schemas.microsoft.com/office/drawing/2014/main" id="{5248D51F-FE71-3703-B796-1487E8782086}"/>
              </a:ext>
            </a:extLst>
          </p:cNvPr>
          <p:cNvSpPr>
            <a:spLocks noGrp="1"/>
          </p:cNvSpPr>
          <p:nvPr>
            <p:ph type="title"/>
          </p:nvPr>
        </p:nvSpPr>
        <p:spPr>
          <a:xfrm>
            <a:off x="264888" y="150075"/>
            <a:ext cx="5673899" cy="344737"/>
          </a:xfrm>
        </p:spPr>
        <p:txBody>
          <a:bodyPr>
            <a:normAutofit/>
          </a:bodyPr>
          <a:lstStyle>
            <a:lvl1pPr>
              <a:defRPr sz="2000">
                <a:solidFill>
                  <a:srgbClr val="020A78"/>
                </a:solidFill>
              </a:defRPr>
            </a:lvl1pPr>
          </a:lstStyle>
          <a:p>
            <a:r>
              <a:rPr lang="en-US"/>
              <a:t>Click to edit Master title style</a:t>
            </a:r>
          </a:p>
        </p:txBody>
      </p:sp>
      <p:sp>
        <p:nvSpPr>
          <p:cNvPr id="10" name="Slide Number Placeholder 5">
            <a:extLst>
              <a:ext uri="{FF2B5EF4-FFF2-40B4-BE49-F238E27FC236}">
                <a16:creationId xmlns:a16="http://schemas.microsoft.com/office/drawing/2014/main" id="{1F46970C-75DF-BA71-BF98-FC9459D9D97D}"/>
              </a:ext>
            </a:extLst>
          </p:cNvPr>
          <p:cNvSpPr txBox="1">
            <a:spLocks/>
          </p:cNvSpPr>
          <p:nvPr userDrawn="1"/>
        </p:nvSpPr>
        <p:spPr>
          <a:xfrm>
            <a:off x="11445498" y="6365726"/>
            <a:ext cx="481614" cy="365125"/>
          </a:xfrm>
          <a:prstGeom prst="rect">
            <a:avLst/>
          </a:prstGeom>
          <a:solidFill>
            <a:srgbClr val="FBB83A"/>
          </a:solidFill>
        </p:spPr>
        <p:txBody>
          <a:bodyPr vert="horz" lIns="91440" tIns="45720" rIns="91440" bIns="45720" rtlCol="0" anchor="ctr"/>
          <a:lstStyle>
            <a:defPPr>
              <a:defRPr lang="en-US"/>
            </a:defPPr>
            <a:lvl1pPr marL="0" algn="r" defTabSz="914400" rtl="0" eaLnBrk="1" latinLnBrk="0" hangingPunct="1">
              <a:defRPr sz="1000" kern="1200">
                <a:solidFill>
                  <a:srgbClr val="020A78"/>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F6F2DA-B01E-0F4A-9C3D-CC5E8B20FA62}" type="slidenum">
              <a:rPr lang="en-US" smtClean="0"/>
              <a:pPr/>
              <a:t>‹#›</a:t>
            </a:fld>
            <a:endParaRPr lang="en-US"/>
          </a:p>
        </p:txBody>
      </p:sp>
      <p:pic>
        <p:nvPicPr>
          <p:cNvPr id="12" name="Picture 11">
            <a:extLst>
              <a:ext uri="{FF2B5EF4-FFF2-40B4-BE49-F238E27FC236}">
                <a16:creationId xmlns:a16="http://schemas.microsoft.com/office/drawing/2014/main" id="{F7371AB6-5B5B-2067-3ACC-216A19FEC20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48257" y="68406"/>
            <a:ext cx="2378854" cy="942837"/>
          </a:xfrm>
          <a:prstGeom prst="rect">
            <a:avLst/>
          </a:prstGeom>
        </p:spPr>
      </p:pic>
    </p:spTree>
    <p:extLst>
      <p:ext uri="{BB962C8B-B14F-4D97-AF65-F5344CB8AC3E}">
        <p14:creationId xmlns:p14="http://schemas.microsoft.com/office/powerpoint/2010/main" val="42817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212816" y="6365726"/>
            <a:ext cx="481614" cy="365125"/>
          </a:xfrm>
          <a:solidFill>
            <a:srgbClr val="0C70C8"/>
          </a:solidFill>
        </p:spPr>
        <p:txBody>
          <a:bodyPr/>
          <a:lstStyle>
            <a:lvl1pPr algn="l">
              <a:defRPr sz="1000" b="0" i="0">
                <a:solidFill>
                  <a:schemeClr val="bg1"/>
                </a:solidFill>
                <a:latin typeface="Montserrat Medium" pitchFamily="2" charset="77"/>
              </a:defRPr>
            </a:lvl1pPr>
          </a:lstStyle>
          <a:p>
            <a:fld id="{1AF6F2DA-B01E-0F4A-9C3D-CC5E8B20FA62}" type="slidenum">
              <a:rPr lang="en-US" smtClean="0"/>
              <a:pPr/>
              <a:t>‹#›</a:t>
            </a:fld>
            <a:endParaRPr lang="en-US"/>
          </a:p>
        </p:txBody>
      </p:sp>
      <p:sp>
        <p:nvSpPr>
          <p:cNvPr id="7" name="Title 13">
            <a:extLst>
              <a:ext uri="{FF2B5EF4-FFF2-40B4-BE49-F238E27FC236}">
                <a16:creationId xmlns:a16="http://schemas.microsoft.com/office/drawing/2014/main" id="{5B615F0B-D4AB-69E0-609D-92E2945480C8}"/>
              </a:ext>
            </a:extLst>
          </p:cNvPr>
          <p:cNvSpPr>
            <a:spLocks noGrp="1"/>
          </p:cNvSpPr>
          <p:nvPr>
            <p:ph type="title"/>
          </p:nvPr>
        </p:nvSpPr>
        <p:spPr>
          <a:xfrm>
            <a:off x="803188" y="1236572"/>
            <a:ext cx="6465517" cy="3519882"/>
          </a:xfrm>
        </p:spPr>
        <p:txBody>
          <a:bodyPr anchor="b">
            <a:normAutofit/>
          </a:bodyPr>
          <a:lstStyle>
            <a:lvl1pPr marL="0" indent="0">
              <a:buFont typeface="+mj-lt"/>
              <a:buNone/>
              <a:defRPr sz="5400">
                <a:solidFill>
                  <a:schemeClr val="bg1"/>
                </a:solidFill>
              </a:defRPr>
            </a:lvl1pPr>
          </a:lstStyle>
          <a:p>
            <a:r>
              <a:rPr lang="en-US"/>
              <a:t>Click to edit Master title style</a:t>
            </a:r>
          </a:p>
        </p:txBody>
      </p:sp>
      <p:sp>
        <p:nvSpPr>
          <p:cNvPr id="9" name="Text Placeholder 3">
            <a:extLst>
              <a:ext uri="{FF2B5EF4-FFF2-40B4-BE49-F238E27FC236}">
                <a16:creationId xmlns:a16="http://schemas.microsoft.com/office/drawing/2014/main" id="{81797806-8C78-1864-C05A-4FD543F44E7C}"/>
              </a:ext>
            </a:extLst>
          </p:cNvPr>
          <p:cNvSpPr>
            <a:spLocks noGrp="1"/>
          </p:cNvSpPr>
          <p:nvPr>
            <p:ph type="body" sz="quarter" idx="13"/>
          </p:nvPr>
        </p:nvSpPr>
        <p:spPr>
          <a:xfrm>
            <a:off x="803275" y="5029200"/>
            <a:ext cx="6465430" cy="1112838"/>
          </a:xfrm>
        </p:spPr>
        <p:txBody>
          <a:bodyPr/>
          <a:lstStyle>
            <a:lvl1pPr marL="0" indent="0">
              <a:buFont typeface="+mj-lt"/>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9C6FCD98-7BE2-B1EE-D157-B5DE2435B6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19885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C4EE37A-2555-1249-B3CB-AE4644E11FF1}"/>
              </a:ext>
            </a:extLst>
          </p:cNvPr>
          <p:cNvGrpSpPr/>
          <p:nvPr userDrawn="1"/>
        </p:nvGrpSpPr>
        <p:grpSpPr>
          <a:xfrm>
            <a:off x="8566409" y="0"/>
            <a:ext cx="3625591" cy="6912977"/>
            <a:chOff x="-75" y="0"/>
            <a:chExt cx="2709775" cy="5166775"/>
          </a:xfrm>
        </p:grpSpPr>
        <p:pic>
          <p:nvPicPr>
            <p:cNvPr id="17" name="Google Shape;69;p10">
              <a:extLst>
                <a:ext uri="{FF2B5EF4-FFF2-40B4-BE49-F238E27FC236}">
                  <a16:creationId xmlns:a16="http://schemas.microsoft.com/office/drawing/2014/main" id="{207745ED-C318-6048-9F76-EAB3EAC941E9}"/>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25" y="0"/>
              <a:ext cx="1698499" cy="1202801"/>
            </a:xfrm>
            <a:prstGeom prst="rect">
              <a:avLst/>
            </a:prstGeom>
            <a:noFill/>
            <a:ln>
              <a:noFill/>
            </a:ln>
          </p:spPr>
        </p:pic>
        <p:pic>
          <p:nvPicPr>
            <p:cNvPr id="18" name="Google Shape;70;p10">
              <a:extLst>
                <a:ext uri="{FF2B5EF4-FFF2-40B4-BE49-F238E27FC236}">
                  <a16:creationId xmlns:a16="http://schemas.microsoft.com/office/drawing/2014/main" id="{739C0479-1135-BF4A-82F9-950F136273C1}"/>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22" y="1202800"/>
              <a:ext cx="2709673" cy="2767124"/>
            </a:xfrm>
            <a:prstGeom prst="rect">
              <a:avLst/>
            </a:prstGeom>
            <a:noFill/>
            <a:ln>
              <a:noFill/>
            </a:ln>
          </p:spPr>
        </p:pic>
        <p:pic>
          <p:nvPicPr>
            <p:cNvPr id="19" name="Google Shape;71;p10">
              <a:extLst>
                <a:ext uri="{FF2B5EF4-FFF2-40B4-BE49-F238E27FC236}">
                  <a16:creationId xmlns:a16="http://schemas.microsoft.com/office/drawing/2014/main" id="{4944A3BC-9411-9642-9970-338FEA1ED4EA}"/>
                </a:ext>
              </a:extLst>
            </p:cNvPr>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849000" y="3969925"/>
              <a:ext cx="1860700" cy="1173575"/>
            </a:xfrm>
            <a:prstGeom prst="rect">
              <a:avLst/>
            </a:prstGeom>
            <a:noFill/>
            <a:ln>
              <a:noFill/>
            </a:ln>
          </p:spPr>
        </p:pic>
        <p:pic>
          <p:nvPicPr>
            <p:cNvPr id="20" name="Google Shape;72;p10">
              <a:extLst>
                <a:ext uri="{FF2B5EF4-FFF2-40B4-BE49-F238E27FC236}">
                  <a16:creationId xmlns:a16="http://schemas.microsoft.com/office/drawing/2014/main" id="{F52A8DBA-1858-B844-8447-E50FEE16F4E8}"/>
                </a:ext>
              </a:extLst>
            </p:cNvPr>
            <p:cNvPicPr preferRelativeResize="0"/>
            <p:nvPr userDrawn="1"/>
          </p:nvPicPr>
          <p:blipFill rotWithShape="1">
            <a:blip r:embed="rId5" cstate="email">
              <a:alphaModFix/>
              <a:extLst>
                <a:ext uri="{28A0092B-C50C-407E-A947-70E740481C1C}">
                  <a14:useLocalDpi xmlns:a14="http://schemas.microsoft.com/office/drawing/2010/main"/>
                </a:ext>
              </a:extLst>
            </a:blip>
            <a:srcRect/>
            <a:stretch/>
          </p:blipFill>
          <p:spPr>
            <a:xfrm>
              <a:off x="0" y="3969925"/>
              <a:ext cx="848998" cy="1173576"/>
            </a:xfrm>
            <a:prstGeom prst="rect">
              <a:avLst/>
            </a:prstGeom>
            <a:noFill/>
            <a:ln>
              <a:noFill/>
            </a:ln>
          </p:spPr>
        </p:pic>
        <p:pic>
          <p:nvPicPr>
            <p:cNvPr id="21" name="Google Shape;73;p10">
              <a:extLst>
                <a:ext uri="{FF2B5EF4-FFF2-40B4-BE49-F238E27FC236}">
                  <a16:creationId xmlns:a16="http://schemas.microsoft.com/office/drawing/2014/main" id="{63C28906-A7CB-6642-ACB4-376415546C5E}"/>
                </a:ext>
              </a:extLst>
            </p:cNvPr>
            <p:cNvPicPr preferRelativeResize="0"/>
            <p:nvPr userDrawn="1"/>
          </p:nvPicPr>
          <p:blipFill rotWithShape="1">
            <a:blip r:embed="rId6" cstate="email">
              <a:alphaModFix/>
              <a:extLst>
                <a:ext uri="{28A0092B-C50C-407E-A947-70E740481C1C}">
                  <a14:useLocalDpi xmlns:a14="http://schemas.microsoft.com/office/drawing/2010/main"/>
                </a:ext>
              </a:extLst>
            </a:blip>
            <a:srcRect/>
            <a:stretch/>
          </p:blipFill>
          <p:spPr>
            <a:xfrm>
              <a:off x="1698525" y="0"/>
              <a:ext cx="1011174" cy="1202801"/>
            </a:xfrm>
            <a:prstGeom prst="rect">
              <a:avLst/>
            </a:prstGeom>
            <a:noFill/>
            <a:ln>
              <a:noFill/>
            </a:ln>
          </p:spPr>
        </p:pic>
        <p:sp>
          <p:nvSpPr>
            <p:cNvPr id="22" name="Google Shape;74;p10">
              <a:extLst>
                <a:ext uri="{FF2B5EF4-FFF2-40B4-BE49-F238E27FC236}">
                  <a16:creationId xmlns:a16="http://schemas.microsoft.com/office/drawing/2014/main" id="{933D4D99-6F4C-F341-96B8-CDB112CCE4BB}"/>
                </a:ext>
              </a:extLst>
            </p:cNvPr>
            <p:cNvSpPr/>
            <p:nvPr userDrawn="1"/>
          </p:nvSpPr>
          <p:spPr>
            <a:xfrm>
              <a:off x="-25" y="1202800"/>
              <a:ext cx="2709600" cy="2761200"/>
            </a:xfrm>
            <a:prstGeom prst="rect">
              <a:avLst/>
            </a:prstGeom>
            <a:solidFill>
              <a:srgbClr val="020A78">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p10">
              <a:extLst>
                <a:ext uri="{FF2B5EF4-FFF2-40B4-BE49-F238E27FC236}">
                  <a16:creationId xmlns:a16="http://schemas.microsoft.com/office/drawing/2014/main" id="{D0EEA327-0216-514F-BF1D-9AE2A6A982B7}"/>
                </a:ext>
              </a:extLst>
            </p:cNvPr>
            <p:cNvSpPr/>
            <p:nvPr userDrawn="1"/>
          </p:nvSpPr>
          <p:spPr>
            <a:xfrm>
              <a:off x="849050" y="3964075"/>
              <a:ext cx="1860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p10">
              <a:extLst>
                <a:ext uri="{FF2B5EF4-FFF2-40B4-BE49-F238E27FC236}">
                  <a16:creationId xmlns:a16="http://schemas.microsoft.com/office/drawing/2014/main" id="{AAE66833-0D2C-D247-AE10-AFF3C18B16AD}"/>
                </a:ext>
              </a:extLst>
            </p:cNvPr>
            <p:cNvSpPr/>
            <p:nvPr userDrawn="1"/>
          </p:nvSpPr>
          <p:spPr>
            <a:xfrm>
              <a:off x="1698400" y="50"/>
              <a:ext cx="10113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p10">
              <a:extLst>
                <a:ext uri="{FF2B5EF4-FFF2-40B4-BE49-F238E27FC236}">
                  <a16:creationId xmlns:a16="http://schemas.microsoft.com/office/drawing/2014/main" id="{4F413BE6-9229-A147-8C20-95C18363829C}"/>
                </a:ext>
              </a:extLst>
            </p:cNvPr>
            <p:cNvSpPr/>
            <p:nvPr userDrawn="1"/>
          </p:nvSpPr>
          <p:spPr>
            <a:xfrm>
              <a:off x="-25" y="3955350"/>
              <a:ext cx="849000" cy="1202700"/>
            </a:xfrm>
            <a:prstGeom prst="rect">
              <a:avLst/>
            </a:prstGeom>
            <a:solidFill>
              <a:srgbClr val="FBB83A">
                <a:alpha val="45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p10">
              <a:extLst>
                <a:ext uri="{FF2B5EF4-FFF2-40B4-BE49-F238E27FC236}">
                  <a16:creationId xmlns:a16="http://schemas.microsoft.com/office/drawing/2014/main" id="{D880952E-B612-1146-B54E-85258236D501}"/>
                </a:ext>
              </a:extLst>
            </p:cNvPr>
            <p:cNvSpPr/>
            <p:nvPr userDrawn="1"/>
          </p:nvSpPr>
          <p:spPr>
            <a:xfrm>
              <a:off x="-75" y="50"/>
              <a:ext cx="1698600" cy="12027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userDrawn="1">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566663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5688058" cy="365125"/>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5343346"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5343346"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a:p>
        </p:txBody>
      </p:sp>
      <p:pic>
        <p:nvPicPr>
          <p:cNvPr id="10" name="Google Shape;83;p11">
            <a:extLst>
              <a:ext uri="{FF2B5EF4-FFF2-40B4-BE49-F238E27FC236}">
                <a16:creationId xmlns:a16="http://schemas.microsoft.com/office/drawing/2014/main" id="{10A5E4FD-6470-3C4E-A01A-AD99871A5E9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239082" y="-21124"/>
            <a:ext cx="5952864" cy="6879124"/>
          </a:xfrm>
          <a:prstGeom prst="rect">
            <a:avLst/>
          </a:prstGeom>
          <a:noFill/>
          <a:ln>
            <a:noFill/>
          </a:ln>
        </p:spPr>
      </p:pic>
      <p:sp>
        <p:nvSpPr>
          <p:cNvPr id="12" name="Google Shape;87;p11">
            <a:extLst>
              <a:ext uri="{FF2B5EF4-FFF2-40B4-BE49-F238E27FC236}">
                <a16:creationId xmlns:a16="http://schemas.microsoft.com/office/drawing/2014/main" id="{358E8E1F-D63D-F84D-B789-4E8E0F101AFE}"/>
              </a:ext>
            </a:extLst>
          </p:cNvPr>
          <p:cNvSpPr/>
          <p:nvPr userDrawn="1"/>
        </p:nvSpPr>
        <p:spPr>
          <a:xfrm>
            <a:off x="6239055" y="-21125"/>
            <a:ext cx="5952945" cy="6879125"/>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883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8E7213-8D4D-BD41-B268-1DE14D4EF946}"/>
              </a:ext>
            </a:extLst>
          </p:cNvPr>
          <p:cNvGrpSpPr/>
          <p:nvPr userDrawn="1"/>
        </p:nvGrpSpPr>
        <p:grpSpPr>
          <a:xfrm>
            <a:off x="7711983" y="0"/>
            <a:ext cx="4480017" cy="6858000"/>
            <a:chOff x="9123600" y="0"/>
            <a:chExt cx="3068400" cy="4697100"/>
          </a:xfrm>
        </p:grpSpPr>
        <p:pic>
          <p:nvPicPr>
            <p:cNvPr id="13" name="Google Shape;99;p13">
              <a:extLst>
                <a:ext uri="{FF2B5EF4-FFF2-40B4-BE49-F238E27FC236}">
                  <a16:creationId xmlns:a16="http://schemas.microsoft.com/office/drawing/2014/main" id="{A6A3C6A9-FE58-834C-8363-78768A92793B}"/>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13950"/>
              <a:ext cx="3068298" cy="4669200"/>
            </a:xfrm>
            <a:prstGeom prst="rect">
              <a:avLst/>
            </a:prstGeom>
            <a:noFill/>
            <a:ln>
              <a:noFill/>
            </a:ln>
          </p:spPr>
        </p:pic>
        <p:sp>
          <p:nvSpPr>
            <p:cNvPr id="15" name="Google Shape;100;p13">
              <a:extLst>
                <a:ext uri="{FF2B5EF4-FFF2-40B4-BE49-F238E27FC236}">
                  <a16:creationId xmlns:a16="http://schemas.microsoft.com/office/drawing/2014/main" id="{58967A05-0D48-AA47-BC5B-6E1A61E604EA}"/>
                </a:ext>
              </a:extLst>
            </p:cNvPr>
            <p:cNvSpPr/>
            <p:nvPr userDrawn="1"/>
          </p:nvSpPr>
          <p:spPr>
            <a:xfrm>
              <a:off x="9123600" y="0"/>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2355030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9EA75-11C1-2940-B491-FA57BF05E59B}"/>
              </a:ext>
            </a:extLst>
          </p:cNvPr>
          <p:cNvGrpSpPr/>
          <p:nvPr userDrawn="1"/>
        </p:nvGrpSpPr>
        <p:grpSpPr>
          <a:xfrm>
            <a:off x="7684168" y="-8073"/>
            <a:ext cx="4507833" cy="6900582"/>
            <a:chOff x="9123600" y="-8073"/>
            <a:chExt cx="3068401" cy="4697102"/>
          </a:xfrm>
        </p:grpSpPr>
        <p:pic>
          <p:nvPicPr>
            <p:cNvPr id="16" name="Google Shape;108;p14">
              <a:extLst>
                <a:ext uri="{FF2B5EF4-FFF2-40B4-BE49-F238E27FC236}">
                  <a16:creationId xmlns:a16="http://schemas.microsoft.com/office/drawing/2014/main" id="{7AFCC63F-C581-7748-82EA-A8FB814C5966}"/>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9123600" y="-8073"/>
              <a:ext cx="3068401" cy="4697102"/>
            </a:xfrm>
            <a:prstGeom prst="rect">
              <a:avLst/>
            </a:prstGeom>
            <a:noFill/>
            <a:ln>
              <a:noFill/>
            </a:ln>
          </p:spPr>
        </p:pic>
        <p:sp>
          <p:nvSpPr>
            <p:cNvPr id="17" name="Google Shape;112;p14">
              <a:extLst>
                <a:ext uri="{FF2B5EF4-FFF2-40B4-BE49-F238E27FC236}">
                  <a16:creationId xmlns:a16="http://schemas.microsoft.com/office/drawing/2014/main" id="{28A915FD-5977-714D-AC30-8E86EDB67417}"/>
                </a:ext>
              </a:extLst>
            </p:cNvPr>
            <p:cNvSpPr/>
            <p:nvPr userDrawn="1"/>
          </p:nvSpPr>
          <p:spPr>
            <a:xfrm>
              <a:off x="9123600" y="-8073"/>
              <a:ext cx="3068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624349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373669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E609C5-3704-9C4F-958C-66B4DAA23762}"/>
              </a:ext>
            </a:extLst>
          </p:cNvPr>
          <p:cNvGrpSpPr/>
          <p:nvPr userDrawn="1"/>
        </p:nvGrpSpPr>
        <p:grpSpPr>
          <a:xfrm>
            <a:off x="0" y="-1"/>
            <a:ext cx="3978442" cy="6876845"/>
            <a:chOff x="0" y="0"/>
            <a:chExt cx="2717400" cy="4697100"/>
          </a:xfrm>
        </p:grpSpPr>
        <p:pic>
          <p:nvPicPr>
            <p:cNvPr id="8" name="Google Shape;120;p15">
              <a:extLst>
                <a:ext uri="{FF2B5EF4-FFF2-40B4-BE49-F238E27FC236}">
                  <a16:creationId xmlns:a16="http://schemas.microsoft.com/office/drawing/2014/main" id="{1A791F7C-2237-084B-A9ED-569FE464F31F}"/>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399" cy="4697100"/>
            </a:xfrm>
            <a:prstGeom prst="rect">
              <a:avLst/>
            </a:prstGeom>
            <a:noFill/>
            <a:ln>
              <a:noFill/>
            </a:ln>
          </p:spPr>
        </p:pic>
        <p:sp>
          <p:nvSpPr>
            <p:cNvPr id="9" name="Google Shape;121;p15">
              <a:extLst>
                <a:ext uri="{FF2B5EF4-FFF2-40B4-BE49-F238E27FC236}">
                  <a16:creationId xmlns:a16="http://schemas.microsoft.com/office/drawing/2014/main" id="{5FB4EA08-7832-FE47-AC7B-959C8DAE0DD0}"/>
                </a:ext>
              </a:extLst>
            </p:cNvPr>
            <p:cNvSpPr/>
            <p:nvPr userDrawn="1"/>
          </p:nvSpPr>
          <p:spPr>
            <a:xfrm>
              <a:off x="0" y="0"/>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3768617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103030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E4238B-FBFE-2D4C-A8E2-6261C30EC749}"/>
              </a:ext>
            </a:extLst>
          </p:cNvPr>
          <p:cNvGrpSpPr/>
          <p:nvPr userDrawn="1"/>
        </p:nvGrpSpPr>
        <p:grpSpPr>
          <a:xfrm>
            <a:off x="7539789" y="-112295"/>
            <a:ext cx="4764506" cy="7122876"/>
            <a:chOff x="6002175" y="0"/>
            <a:chExt cx="3141900" cy="4697100"/>
          </a:xfrm>
        </p:grpSpPr>
        <p:pic>
          <p:nvPicPr>
            <p:cNvPr id="10" name="Google Shape;135;p17">
              <a:extLst>
                <a:ext uri="{FF2B5EF4-FFF2-40B4-BE49-F238E27FC236}">
                  <a16:creationId xmlns:a16="http://schemas.microsoft.com/office/drawing/2014/main" id="{AE7A84D6-B32D-084B-A4BF-2AA4031D27BA}"/>
                </a:ext>
              </a:extLst>
            </p:cNvPr>
            <p:cNvPicPr preferRelativeResize="0"/>
            <p:nvPr userDrawn="1"/>
          </p:nvPicPr>
          <p:blipFill>
            <a:blip r:embed="rId2" cstate="email">
              <a:alphaModFix/>
              <a:extLst>
                <a:ext uri="{28A0092B-C50C-407E-A947-70E740481C1C}">
                  <a14:useLocalDpi xmlns:a14="http://schemas.microsoft.com/office/drawing/2010/main"/>
                </a:ext>
              </a:extLst>
            </a:blip>
            <a:stretch>
              <a:fillRect/>
            </a:stretch>
          </p:blipFill>
          <p:spPr>
            <a:xfrm>
              <a:off x="6002176" y="17350"/>
              <a:ext cx="3112075" cy="4662400"/>
            </a:xfrm>
            <a:prstGeom prst="rect">
              <a:avLst/>
            </a:prstGeom>
            <a:noFill/>
            <a:ln>
              <a:noFill/>
            </a:ln>
          </p:spPr>
        </p:pic>
        <p:sp>
          <p:nvSpPr>
            <p:cNvPr id="13" name="Google Shape;139;p17">
              <a:extLst>
                <a:ext uri="{FF2B5EF4-FFF2-40B4-BE49-F238E27FC236}">
                  <a16:creationId xmlns:a16="http://schemas.microsoft.com/office/drawing/2014/main" id="{C8BFC773-16B7-5840-BBE6-745D9A5A5DAB}"/>
                </a:ext>
              </a:extLst>
            </p:cNvPr>
            <p:cNvSpPr/>
            <p:nvPr userDrawn="1"/>
          </p:nvSpPr>
          <p:spPr>
            <a:xfrm>
              <a:off x="6002175" y="0"/>
              <a:ext cx="31419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384407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2" name="Picture 1">
            <a:extLst>
              <a:ext uri="{FF2B5EF4-FFF2-40B4-BE49-F238E27FC236}">
                <a16:creationId xmlns:a16="http://schemas.microsoft.com/office/drawing/2014/main" id="{40060C38-952F-0BC0-1800-3A8FF322B2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3680116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091A50-2B27-1740-93B9-8C5124FD5A7A}"/>
              </a:ext>
            </a:extLst>
          </p:cNvPr>
          <p:cNvGrpSpPr/>
          <p:nvPr userDrawn="1"/>
        </p:nvGrpSpPr>
        <p:grpSpPr>
          <a:xfrm>
            <a:off x="0" y="-20888"/>
            <a:ext cx="3994484" cy="6904575"/>
            <a:chOff x="0" y="-20887"/>
            <a:chExt cx="2717400" cy="4697100"/>
          </a:xfrm>
        </p:grpSpPr>
        <p:pic>
          <p:nvPicPr>
            <p:cNvPr id="10" name="Google Shape;144;p18">
              <a:extLst>
                <a:ext uri="{FF2B5EF4-FFF2-40B4-BE49-F238E27FC236}">
                  <a16:creationId xmlns:a16="http://schemas.microsoft.com/office/drawing/2014/main" id="{274855C6-F729-024D-B4A4-9F03C8BE6CBD}"/>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2717400" cy="4655325"/>
            </a:xfrm>
            <a:prstGeom prst="rect">
              <a:avLst/>
            </a:prstGeom>
            <a:noFill/>
            <a:ln>
              <a:noFill/>
            </a:ln>
          </p:spPr>
        </p:pic>
        <p:sp>
          <p:nvSpPr>
            <p:cNvPr id="12" name="Google Shape;148;p18">
              <a:extLst>
                <a:ext uri="{FF2B5EF4-FFF2-40B4-BE49-F238E27FC236}">
                  <a16:creationId xmlns:a16="http://schemas.microsoft.com/office/drawing/2014/main" id="{13BC8F41-11DB-2B4E-B045-BB79F47F16E5}"/>
                </a:ext>
              </a:extLst>
            </p:cNvPr>
            <p:cNvSpPr/>
            <p:nvPr userDrawn="1"/>
          </p:nvSpPr>
          <p:spPr>
            <a:xfrm>
              <a:off x="0" y="-20887"/>
              <a:ext cx="2717400" cy="46971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153442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FA2FB-DA5E-D3F8-BF63-7045F48166E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9241"/>
            <a:ext cx="12192001" cy="6877241"/>
          </a:xfrm>
          <a:prstGeom prst="rect">
            <a:avLst/>
          </a:prstGeom>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2" y="0"/>
            <a:ext cx="1219200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55;p13">
            <a:extLst>
              <a:ext uri="{FF2B5EF4-FFF2-40B4-BE49-F238E27FC236}">
                <a16:creationId xmlns:a16="http://schemas.microsoft.com/office/drawing/2014/main" id="{2D2F5E17-6D10-0A2B-4746-3B642B52135A}"/>
              </a:ext>
            </a:extLst>
          </p:cNvPr>
          <p:cNvSpPr/>
          <p:nvPr userDrawn="1"/>
        </p:nvSpPr>
        <p:spPr>
          <a:xfrm>
            <a:off x="-3" y="0"/>
            <a:ext cx="7710410"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788912" cy="344737"/>
          </a:xfrm>
        </p:spPr>
        <p:txBody>
          <a:bodyPr>
            <a:normAutofit/>
          </a:bodyPr>
          <a:lstStyle>
            <a:lvl1pPr>
              <a:defRPr sz="2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434380" cy="392715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434380" cy="462013"/>
          </a:xfrm>
        </p:spPr>
        <p:txBody>
          <a:bodyPr>
            <a:normAutofit/>
          </a:bodyPr>
          <a:lstStyle>
            <a:lvl1pPr marL="0" indent="0">
              <a:buNone/>
              <a:defRPr sz="2400" b="1" i="0">
                <a:solidFill>
                  <a:schemeClr val="bg1"/>
                </a:solidFill>
                <a:latin typeface="Montserrat SemiBold" pitchFamily="2" charset="77"/>
              </a:defRPr>
            </a:lvl1pPr>
          </a:lstStyle>
          <a:p>
            <a:pPr lvl="0"/>
            <a:r>
              <a:rPr lang="en-US"/>
              <a:t>Click to edit Master text styles</a:t>
            </a:r>
          </a:p>
        </p:txBody>
      </p:sp>
      <p:sp>
        <p:nvSpPr>
          <p:cNvPr id="7" name="Slide Number Placeholder 5">
            <a:extLst>
              <a:ext uri="{FF2B5EF4-FFF2-40B4-BE49-F238E27FC236}">
                <a16:creationId xmlns:a16="http://schemas.microsoft.com/office/drawing/2014/main" id="{F1A91C2D-3450-577B-F855-8650AF37A1A2}"/>
              </a:ext>
            </a:extLst>
          </p:cNvPr>
          <p:cNvSpPr>
            <a:spLocks noGrp="1"/>
          </p:cNvSpPr>
          <p:nvPr>
            <p:ph type="sldNum" sz="quarter" idx="12"/>
          </p:nvPr>
        </p:nvSpPr>
        <p:spPr>
          <a:xfrm>
            <a:off x="368793" y="6365726"/>
            <a:ext cx="481614" cy="365125"/>
          </a:xfrm>
          <a:noFill/>
        </p:spPr>
        <p:txBody>
          <a:bodyPr/>
          <a:lstStyle>
            <a:lvl1pPr>
              <a:defRPr sz="1000" b="0" i="0">
                <a:solidFill>
                  <a:schemeClr val="bg1"/>
                </a:solidFill>
                <a:latin typeface="Montserrat Medium" pitchFamily="2" charset="77"/>
              </a:defRPr>
            </a:lvl1pPr>
          </a:lstStyle>
          <a:p>
            <a:pPr algn="l"/>
            <a:fld id="{1AF6F2DA-B01E-0F4A-9C3D-CC5E8B20FA62}" type="slidenum">
              <a:rPr lang="en-US" smtClean="0"/>
              <a:pPr algn="l"/>
              <a:t>‹#›</a:t>
            </a:fld>
            <a:endParaRPr lang="en-US"/>
          </a:p>
        </p:txBody>
      </p:sp>
      <p:pic>
        <p:nvPicPr>
          <p:cNvPr id="9" name="Picture 8">
            <a:extLst>
              <a:ext uri="{FF2B5EF4-FFF2-40B4-BE49-F238E27FC236}">
                <a16:creationId xmlns:a16="http://schemas.microsoft.com/office/drawing/2014/main" id="{2DCF438C-290B-7F9E-E0DB-6F9B858BD0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678376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3EEB3-1E60-4440-9618-0725A7A9D3DA}"/>
              </a:ext>
            </a:extLst>
          </p:cNvPr>
          <p:cNvGrpSpPr/>
          <p:nvPr userDrawn="1"/>
        </p:nvGrpSpPr>
        <p:grpSpPr>
          <a:xfrm>
            <a:off x="7583181" y="0"/>
            <a:ext cx="4608819" cy="6858000"/>
            <a:chOff x="6002100" y="0"/>
            <a:chExt cx="3141900" cy="4675200"/>
          </a:xfrm>
        </p:grpSpPr>
        <p:pic>
          <p:nvPicPr>
            <p:cNvPr id="9" name="Google Shape;153;p19">
              <a:extLst>
                <a:ext uri="{FF2B5EF4-FFF2-40B4-BE49-F238E27FC236}">
                  <a16:creationId xmlns:a16="http://schemas.microsoft.com/office/drawing/2014/main" id="{CC95C1FE-070B-EA43-9EEB-D5E21B48AE0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6002100" y="0"/>
              <a:ext cx="3141898" cy="4675200"/>
            </a:xfrm>
            <a:prstGeom prst="rect">
              <a:avLst/>
            </a:prstGeom>
            <a:noFill/>
            <a:ln>
              <a:noFill/>
            </a:ln>
          </p:spPr>
        </p:pic>
        <p:sp>
          <p:nvSpPr>
            <p:cNvPr id="15" name="Google Shape;157;p19">
              <a:extLst>
                <a:ext uri="{FF2B5EF4-FFF2-40B4-BE49-F238E27FC236}">
                  <a16:creationId xmlns:a16="http://schemas.microsoft.com/office/drawing/2014/main" id="{3D22B0D3-3E22-B845-A7E1-686C2AE932CF}"/>
                </a:ext>
              </a:extLst>
            </p:cNvPr>
            <p:cNvSpPr/>
            <p:nvPr userDrawn="1"/>
          </p:nvSpPr>
          <p:spPr>
            <a:xfrm>
              <a:off x="6002100" y="0"/>
              <a:ext cx="3141900" cy="4675200"/>
            </a:xfrm>
            <a:prstGeom prst="rect">
              <a:avLst/>
            </a:prstGeom>
            <a:solidFill>
              <a:srgbClr val="0C70C8">
                <a:alpha val="6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878119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pic Area General" preserve="1">
  <p:cSld name="Topic Area General">
    <p:spTree>
      <p:nvGrpSpPr>
        <p:cNvPr id="1" name="Shape 21"/>
        <p:cNvGrpSpPr/>
        <p:nvPr/>
      </p:nvGrpSpPr>
      <p:grpSpPr>
        <a:xfrm>
          <a:off x="0" y="0"/>
          <a:ext cx="0" cy="0"/>
          <a:chOff x="0" y="0"/>
          <a:chExt cx="0" cy="0"/>
        </a:xfrm>
      </p:grpSpPr>
      <p:sp>
        <p:nvSpPr>
          <p:cNvPr id="22" name="Google Shape;22;p5"/>
          <p:cNvSpPr/>
          <p:nvPr/>
        </p:nvSpPr>
        <p:spPr>
          <a:xfrm>
            <a:off x="0" y="0"/>
            <a:ext cx="12192000" cy="1604000"/>
          </a:xfrm>
          <a:prstGeom prst="rect">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415600" y="420200"/>
            <a:ext cx="36372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Medium"/>
              <a:buNone/>
              <a:defRPr>
                <a:solidFill>
                  <a:schemeClr val="lt1"/>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415600" y="17730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6" name="Google Shape;26;p5"/>
          <p:cNvSpPr txBox="1">
            <a:spLocks noGrp="1"/>
          </p:cNvSpPr>
          <p:nvPr>
            <p:ph type="title" idx="2"/>
          </p:nvPr>
        </p:nvSpPr>
        <p:spPr>
          <a:xfrm>
            <a:off x="3848600" y="420200"/>
            <a:ext cx="81796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2800"/>
              <a:buFont typeface="Montserrat Medium"/>
              <a:buNone/>
              <a:defRPr>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30443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verview" preserve="1">
  <p:cSld name="Overview">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4422731" y="2544151"/>
            <a:ext cx="7499200" cy="26848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rgbClr val="44546A"/>
              </a:buClr>
              <a:buSzPts val="1800"/>
              <a:buFont typeface="Montserrat Medium"/>
              <a:buChar char="●"/>
              <a:defRPr>
                <a:solidFill>
                  <a:srgbClr val="44546A"/>
                </a:solidFill>
                <a:latin typeface="Montserrat Medium"/>
                <a:ea typeface="Montserrat Medium"/>
                <a:cs typeface="Montserrat Medium"/>
                <a:sym typeface="Montserrat Medium"/>
              </a:defRPr>
            </a:lvl1pPr>
            <a:lvl2pPr marL="1219170" lvl="1"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2pPr>
            <a:lvl3pPr marL="1828754" lvl="2"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3pPr>
            <a:lvl4pPr marL="2438339" lvl="3"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4pPr>
            <a:lvl5pPr marL="3047924" lvl="4"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5pPr>
            <a:lvl6pPr marL="3657509" lvl="5"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6pPr>
            <a:lvl7pPr marL="4267093" lvl="6"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7pPr>
            <a:lvl8pPr marL="4876678" lvl="7"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8pPr>
            <a:lvl9pPr marL="5486263" lvl="8" indent="-423323" rtl="0">
              <a:spcBef>
                <a:spcPts val="0"/>
              </a:spcBef>
              <a:spcAft>
                <a:spcPts val="0"/>
              </a:spcAft>
              <a:buClr>
                <a:srgbClr val="44546A"/>
              </a:buClr>
              <a:buSzPts val="1400"/>
              <a:buFont typeface="Montserrat Medium"/>
              <a:buChar char="■"/>
              <a:defRPr>
                <a:solidFill>
                  <a:srgbClr val="44546A"/>
                </a:solidFill>
                <a:latin typeface="Montserrat Medium"/>
                <a:ea typeface="Montserrat Medium"/>
                <a:cs typeface="Montserrat Medium"/>
                <a:sym typeface="Montserrat Medium"/>
              </a:defRPr>
            </a:lvl9pPr>
          </a:lstStyle>
          <a:p>
            <a:endParaRPr/>
          </a:p>
        </p:txBody>
      </p:sp>
      <p:sp>
        <p:nvSpPr>
          <p:cNvPr id="29" name="Google Shape;29;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30" name="Google Shape;30;p6"/>
          <p:cNvSpPr txBox="1">
            <a:spLocks noGrp="1"/>
          </p:cNvSpPr>
          <p:nvPr>
            <p:ph type="title"/>
          </p:nvPr>
        </p:nvSpPr>
        <p:spPr>
          <a:xfrm>
            <a:off x="4338331" y="1071917"/>
            <a:ext cx="76680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BB83A"/>
              </a:buClr>
              <a:buSzPts val="3600"/>
              <a:buFont typeface="Montserrat Medium"/>
              <a:buNone/>
              <a:defRPr sz="4800">
                <a:solidFill>
                  <a:srgbClr val="FBB83A"/>
                </a:solidFill>
                <a:latin typeface="Montserrat Medium"/>
                <a:ea typeface="Montserrat Medium"/>
                <a:cs typeface="Montserrat Medium"/>
                <a:sym typeface="Montserrat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a:spLocks noGrp="1"/>
          </p:cNvSpPr>
          <p:nvPr>
            <p:ph type="pic" idx="2"/>
          </p:nvPr>
        </p:nvSpPr>
        <p:spPr>
          <a:xfrm>
            <a:off x="-16900" y="0"/>
            <a:ext cx="4069600" cy="6874800"/>
          </a:xfrm>
          <a:prstGeom prst="rect">
            <a:avLst/>
          </a:prstGeom>
          <a:noFill/>
          <a:ln>
            <a:noFill/>
          </a:ln>
        </p:spPr>
      </p:sp>
    </p:spTree>
    <p:extLst>
      <p:ext uri="{BB962C8B-B14F-4D97-AF65-F5344CB8AC3E}">
        <p14:creationId xmlns:p14="http://schemas.microsoft.com/office/powerpoint/2010/main" val="3102272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meline v2" type="blank" preserve="1">
  <p:cSld name="Timeline v2">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4" name="Google Shape;34;p7"/>
          <p:cNvSpPr/>
          <p:nvPr/>
        </p:nvSpPr>
        <p:spPr>
          <a:xfrm>
            <a:off x="7340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7"/>
          <p:cNvSpPr/>
          <p:nvPr/>
        </p:nvSpPr>
        <p:spPr>
          <a:xfrm>
            <a:off x="28788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5023600" y="2973000"/>
            <a:ext cx="2144800" cy="912000"/>
          </a:xfrm>
          <a:prstGeom prst="parallelogram">
            <a:avLst>
              <a:gd name="adj" fmla="val 2500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p:nvPr/>
        </p:nvSpPr>
        <p:spPr>
          <a:xfrm>
            <a:off x="7168400" y="2973000"/>
            <a:ext cx="2144800" cy="912000"/>
          </a:xfrm>
          <a:prstGeom prst="parallelogram">
            <a:avLst>
              <a:gd name="adj" fmla="val 2500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p:nvPr/>
        </p:nvSpPr>
        <p:spPr>
          <a:xfrm>
            <a:off x="9313200" y="2973000"/>
            <a:ext cx="2144800" cy="912000"/>
          </a:xfrm>
          <a:prstGeom prst="parallelogram">
            <a:avLst>
              <a:gd name="adj" fmla="val 2500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39" name="Google Shape;39;p7"/>
          <p:cNvCxnSpPr/>
          <p:nvPr/>
        </p:nvCxnSpPr>
        <p:spPr>
          <a:xfrm rot="10800000" flipH="1">
            <a:off x="1806833"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0" name="Google Shape;40;p7"/>
          <p:cNvCxnSpPr/>
          <p:nvPr/>
        </p:nvCxnSpPr>
        <p:spPr>
          <a:xfrm rot="10800000" flipH="1">
            <a:off x="6087600" y="2313433"/>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1" name="Google Shape;41;p7"/>
          <p:cNvCxnSpPr/>
          <p:nvPr/>
        </p:nvCxnSpPr>
        <p:spPr>
          <a:xfrm rot="10800000" flipH="1">
            <a:off x="10368367" y="2348200"/>
            <a:ext cx="16800" cy="624800"/>
          </a:xfrm>
          <a:prstGeom prst="straightConnector1">
            <a:avLst/>
          </a:prstGeom>
          <a:noFill/>
          <a:ln w="28575" cap="flat" cmpd="sng">
            <a:solidFill>
              <a:srgbClr val="FBB83A"/>
            </a:solidFill>
            <a:prstDash val="dash"/>
            <a:round/>
            <a:headEnd type="none" w="med" len="med"/>
            <a:tailEnd type="oval" w="med" len="med"/>
          </a:ln>
        </p:spPr>
      </p:cxnSp>
      <p:cxnSp>
        <p:nvCxnSpPr>
          <p:cNvPr id="42" name="Google Shape;42;p7"/>
          <p:cNvCxnSpPr/>
          <p:nvPr/>
        </p:nvCxnSpPr>
        <p:spPr>
          <a:xfrm flipH="1">
            <a:off x="3816400" y="3885000"/>
            <a:ext cx="6000" cy="674400"/>
          </a:xfrm>
          <a:prstGeom prst="straightConnector1">
            <a:avLst/>
          </a:prstGeom>
          <a:noFill/>
          <a:ln w="28575" cap="flat" cmpd="sng">
            <a:solidFill>
              <a:srgbClr val="FBB83A"/>
            </a:solidFill>
            <a:prstDash val="dash"/>
            <a:round/>
            <a:headEnd type="none" w="med" len="med"/>
            <a:tailEnd type="oval" w="med" len="med"/>
          </a:ln>
        </p:spPr>
      </p:cxnSp>
      <p:cxnSp>
        <p:nvCxnSpPr>
          <p:cNvPr id="43" name="Google Shape;43;p7"/>
          <p:cNvCxnSpPr/>
          <p:nvPr/>
        </p:nvCxnSpPr>
        <p:spPr>
          <a:xfrm flipH="1">
            <a:off x="8237800" y="3885000"/>
            <a:ext cx="6000" cy="674400"/>
          </a:xfrm>
          <a:prstGeom prst="straightConnector1">
            <a:avLst/>
          </a:prstGeom>
          <a:noFill/>
          <a:ln w="28575" cap="flat" cmpd="sng">
            <a:solidFill>
              <a:srgbClr val="FBB83A"/>
            </a:solidFill>
            <a:prstDash val="dash"/>
            <a:round/>
            <a:headEnd type="none" w="med" len="med"/>
            <a:tailEnd type="oval" w="med" len="med"/>
          </a:ln>
        </p:spPr>
      </p:cxnSp>
    </p:spTree>
    <p:extLst>
      <p:ext uri="{BB962C8B-B14F-4D97-AF65-F5344CB8AC3E}">
        <p14:creationId xmlns:p14="http://schemas.microsoft.com/office/powerpoint/2010/main" val="1621957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meline v1" preserve="1">
  <p:cSld name="Timeline v1">
    <p:spTree>
      <p:nvGrpSpPr>
        <p:cNvPr id="1" name="Shape 44"/>
        <p:cNvGrpSpPr/>
        <p:nvPr/>
      </p:nvGrpSpPr>
      <p:grpSpPr>
        <a:xfrm>
          <a:off x="0" y="0"/>
          <a:ext cx="0" cy="0"/>
          <a:chOff x="0" y="0"/>
          <a:chExt cx="0" cy="0"/>
        </a:xfrm>
      </p:grpSpPr>
      <p:sp>
        <p:nvSpPr>
          <p:cNvPr id="45" name="Google Shape;4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6" name="Google Shape;46;p8"/>
          <p:cNvSpPr/>
          <p:nvPr/>
        </p:nvSpPr>
        <p:spPr>
          <a:xfrm>
            <a:off x="494600" y="2982800"/>
            <a:ext cx="2713200" cy="912000"/>
          </a:xfrm>
          <a:prstGeom prst="parallelogram">
            <a:avLst>
              <a:gd name="adj" fmla="val 0"/>
            </a:avLst>
          </a:prstGeom>
          <a:solidFill>
            <a:srgbClr val="0C70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3324468" y="2982800"/>
            <a:ext cx="2713200" cy="912000"/>
          </a:xfrm>
          <a:prstGeom prst="parallelogram">
            <a:avLst>
              <a:gd name="adj" fmla="val 0"/>
            </a:avLst>
          </a:prstGeom>
          <a:solidFill>
            <a:srgbClr val="020A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p:nvPr/>
        </p:nvSpPr>
        <p:spPr>
          <a:xfrm>
            <a:off x="6154336" y="2982800"/>
            <a:ext cx="2713200" cy="912000"/>
          </a:xfrm>
          <a:prstGeom prst="parallelogram">
            <a:avLst>
              <a:gd name="adj" fmla="val 0"/>
            </a:avLst>
          </a:prstGeom>
          <a:solidFill>
            <a:srgbClr val="FBB83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8"/>
          <p:cNvSpPr/>
          <p:nvPr/>
        </p:nvSpPr>
        <p:spPr>
          <a:xfrm>
            <a:off x="8984204" y="2982800"/>
            <a:ext cx="2713200" cy="912000"/>
          </a:xfrm>
          <a:prstGeom prst="parallelogram">
            <a:avLst>
              <a:gd name="adj" fmla="val 0"/>
            </a:avLst>
          </a:prstGeom>
          <a:solidFill>
            <a:srgbClr val="44546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8"/>
          <p:cNvCxnSpPr/>
          <p:nvPr/>
        </p:nvCxnSpPr>
        <p:spPr>
          <a:xfrm rot="10800000">
            <a:off x="514808" y="448800"/>
            <a:ext cx="0" cy="2534000"/>
          </a:xfrm>
          <a:prstGeom prst="straightConnector1">
            <a:avLst/>
          </a:prstGeom>
          <a:noFill/>
          <a:ln w="19050" cap="flat" cmpd="sng">
            <a:solidFill>
              <a:srgbClr val="0C70C8"/>
            </a:solidFill>
            <a:prstDash val="solid"/>
            <a:round/>
            <a:headEnd type="none" w="med" len="med"/>
            <a:tailEnd type="oval" w="med" len="med"/>
          </a:ln>
        </p:spPr>
      </p:cxnSp>
      <p:cxnSp>
        <p:nvCxnSpPr>
          <p:cNvPr id="51" name="Google Shape;51;p8"/>
          <p:cNvCxnSpPr/>
          <p:nvPr/>
        </p:nvCxnSpPr>
        <p:spPr>
          <a:xfrm rot="10800000">
            <a:off x="6174520" y="448800"/>
            <a:ext cx="0" cy="2534000"/>
          </a:xfrm>
          <a:prstGeom prst="straightConnector1">
            <a:avLst/>
          </a:prstGeom>
          <a:noFill/>
          <a:ln w="19050" cap="flat" cmpd="sng">
            <a:solidFill>
              <a:srgbClr val="FBB83A"/>
            </a:solidFill>
            <a:prstDash val="solid"/>
            <a:round/>
            <a:headEnd type="none" w="med" len="med"/>
            <a:tailEnd type="oval" w="med" len="med"/>
          </a:ln>
        </p:spPr>
      </p:cxnSp>
      <p:cxnSp>
        <p:nvCxnSpPr>
          <p:cNvPr id="52" name="Google Shape;52;p8"/>
          <p:cNvCxnSpPr/>
          <p:nvPr/>
        </p:nvCxnSpPr>
        <p:spPr>
          <a:xfrm>
            <a:off x="3334387" y="3894800"/>
            <a:ext cx="0" cy="2514400"/>
          </a:xfrm>
          <a:prstGeom prst="straightConnector1">
            <a:avLst/>
          </a:prstGeom>
          <a:noFill/>
          <a:ln w="19050" cap="flat" cmpd="sng">
            <a:solidFill>
              <a:srgbClr val="020A78"/>
            </a:solidFill>
            <a:prstDash val="solid"/>
            <a:round/>
            <a:headEnd type="none" w="med" len="med"/>
            <a:tailEnd type="oval" w="med" len="med"/>
          </a:ln>
        </p:spPr>
      </p:cxnSp>
      <p:cxnSp>
        <p:nvCxnSpPr>
          <p:cNvPr id="53" name="Google Shape;53;p8"/>
          <p:cNvCxnSpPr/>
          <p:nvPr/>
        </p:nvCxnSpPr>
        <p:spPr>
          <a:xfrm>
            <a:off x="8994136" y="3894800"/>
            <a:ext cx="0" cy="2514400"/>
          </a:xfrm>
          <a:prstGeom prst="straightConnector1">
            <a:avLst/>
          </a:prstGeom>
          <a:noFill/>
          <a:ln w="19050" cap="flat" cmpd="sng">
            <a:solidFill>
              <a:srgbClr val="44546A"/>
            </a:solidFill>
            <a:prstDash val="solid"/>
            <a:round/>
            <a:headEnd type="none" w="med" len="med"/>
            <a:tailEnd type="oval" w="med" len="med"/>
          </a:ln>
        </p:spPr>
      </p:cxnSp>
    </p:spTree>
    <p:extLst>
      <p:ext uri="{BB962C8B-B14F-4D97-AF65-F5344CB8AC3E}">
        <p14:creationId xmlns:p14="http://schemas.microsoft.com/office/powerpoint/2010/main" val="29570040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DE66-8334-2344-ADAB-8DEB6148110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236CC09-985B-7D43-8BA6-70D8F54B5DAF}"/>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778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a:off x="7702087"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lide Number Placeholder 5">
            <a:extLst>
              <a:ext uri="{FF2B5EF4-FFF2-40B4-BE49-F238E27FC236}">
                <a16:creationId xmlns:a16="http://schemas.microsoft.com/office/drawing/2014/main" id="{BD8CD98B-1151-0A20-2E4F-1195300BD409}"/>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E683906E-860A-BF5A-7130-776454E56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307464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sp>
        <p:nvSpPr>
          <p:cNvPr id="8" name="Google Shape;122;p18">
            <a:extLst>
              <a:ext uri="{FF2B5EF4-FFF2-40B4-BE49-F238E27FC236}">
                <a16:creationId xmlns:a16="http://schemas.microsoft.com/office/drawing/2014/main" id="{25048A7C-FDC2-FDD3-0F23-32D99873E1B6}"/>
              </a:ext>
            </a:extLst>
          </p:cNvPr>
          <p:cNvSpPr/>
          <p:nvPr userDrawn="1"/>
        </p:nvSpPr>
        <p:spPr>
          <a:xfrm>
            <a:off x="74" y="-9728"/>
            <a:ext cx="4489839" cy="644893"/>
          </a:xfrm>
          <a:prstGeom prst="rect">
            <a:avLst/>
          </a:prstGeom>
          <a:solidFill>
            <a:srgbClr val="0C7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90" y="150075"/>
            <a:ext cx="4225024" cy="344737"/>
          </a:xfrm>
        </p:spPr>
        <p:txBody>
          <a:bodyPr>
            <a:normAutofit/>
          </a:bodyPr>
          <a:lstStyle>
            <a:lvl1pPr>
              <a:defRPr sz="1400">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E8044A28-B060-7365-2669-25F25138BD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2819449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5174150" y="2011680"/>
            <a:ext cx="675296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5174150" y="1092416"/>
            <a:ext cx="675296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7" name="Group 6">
            <a:extLst>
              <a:ext uri="{FF2B5EF4-FFF2-40B4-BE49-F238E27FC236}">
                <a16:creationId xmlns:a16="http://schemas.microsoft.com/office/drawing/2014/main" id="{CED6B2FE-01F0-D031-A25D-AE8A8A41441F}"/>
              </a:ext>
            </a:extLst>
          </p:cNvPr>
          <p:cNvGrpSpPr/>
          <p:nvPr userDrawn="1"/>
        </p:nvGrpSpPr>
        <p:grpSpPr>
          <a:xfrm flipH="1">
            <a:off x="0" y="0"/>
            <a:ext cx="4489913" cy="6864955"/>
            <a:chOff x="7702087" y="0"/>
            <a:chExt cx="4489913" cy="6864955"/>
          </a:xfrm>
        </p:grpSpPr>
        <p:pic>
          <p:nvPicPr>
            <p:cNvPr id="2" name="Google Shape;54;p13">
              <a:extLst>
                <a:ext uri="{FF2B5EF4-FFF2-40B4-BE49-F238E27FC236}">
                  <a16:creationId xmlns:a16="http://schemas.microsoft.com/office/drawing/2014/main" id="{8E298BD6-02F9-416A-BFDB-A9A8394EC78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7702087" y="0"/>
              <a:ext cx="4489913" cy="6858000"/>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58000"/>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Slide Number Placeholder 5">
            <a:extLst>
              <a:ext uri="{FF2B5EF4-FFF2-40B4-BE49-F238E27FC236}">
                <a16:creationId xmlns:a16="http://schemas.microsoft.com/office/drawing/2014/main" id="{3A6807DD-F00B-9491-1839-24313E618E6E}"/>
              </a:ext>
            </a:extLst>
          </p:cNvPr>
          <p:cNvSpPr>
            <a:spLocks noGrp="1"/>
          </p:cNvSpPr>
          <p:nvPr>
            <p:ph type="sldNum" sz="quarter" idx="12"/>
          </p:nvPr>
        </p:nvSpPr>
        <p:spPr>
          <a:xfrm>
            <a:off x="9183912" y="6365726"/>
            <a:ext cx="2743200" cy="365125"/>
          </a:xfrm>
        </p:spPr>
        <p:txBody>
          <a:bodyPr/>
          <a:lstStyle>
            <a:lvl1pPr>
              <a:defRPr sz="1000">
                <a:solidFill>
                  <a:schemeClr val="tx1"/>
                </a:solidFill>
              </a:defRPr>
            </a:lvl1pPr>
          </a:lstStyle>
          <a:p>
            <a:fld id="{1AF6F2DA-B01E-0F4A-9C3D-CC5E8B20FA62}" type="slidenum">
              <a:rPr lang="en-US" smtClean="0"/>
              <a:pPr/>
              <a:t>‹#›</a:t>
            </a:fld>
            <a:endParaRPr lang="en-US"/>
          </a:p>
        </p:txBody>
      </p:sp>
      <p:pic>
        <p:nvPicPr>
          <p:cNvPr id="8" name="Picture 7">
            <a:extLst>
              <a:ext uri="{FF2B5EF4-FFF2-40B4-BE49-F238E27FC236}">
                <a16:creationId xmlns:a16="http://schemas.microsoft.com/office/drawing/2014/main" id="{5E143203-395C-84E1-586A-80047C8F96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125" y="3669246"/>
            <a:ext cx="2268052" cy="2972186"/>
          </a:xfrm>
          <a:prstGeom prst="rect">
            <a:avLst/>
          </a:prstGeom>
        </p:spPr>
      </p:pic>
    </p:spTree>
    <p:extLst>
      <p:ext uri="{BB962C8B-B14F-4D97-AF65-F5344CB8AC3E}">
        <p14:creationId xmlns:p14="http://schemas.microsoft.com/office/powerpoint/2010/main" val="18169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67C8163-F882-22D7-EE4B-71A0F5A3D875}"/>
              </a:ext>
            </a:extLst>
          </p:cNvPr>
          <p:cNvSpPr>
            <a:spLocks noGrp="1"/>
          </p:cNvSpPr>
          <p:nvPr>
            <p:ph type="title"/>
          </p:nvPr>
        </p:nvSpPr>
        <p:spPr>
          <a:xfrm>
            <a:off x="264888" y="150075"/>
            <a:ext cx="6900512" cy="344737"/>
          </a:xfrm>
        </p:spPr>
        <p:txBody>
          <a:bodyPr>
            <a:normAutofit/>
          </a:bodyPr>
          <a:lstStyle>
            <a:lvl1pPr>
              <a:defRPr sz="2000">
                <a:solidFill>
                  <a:srgbClr val="0C70C8"/>
                </a:solidFill>
              </a:defRPr>
            </a:lvl1pPr>
          </a:lstStyle>
          <a:p>
            <a:r>
              <a:rPr lang="en-US"/>
              <a:t>Click to edit Master title style</a:t>
            </a:r>
          </a:p>
        </p:txBody>
      </p:sp>
      <p:sp>
        <p:nvSpPr>
          <p:cNvPr id="4" name="Text Placeholder 3">
            <a:extLst>
              <a:ext uri="{FF2B5EF4-FFF2-40B4-BE49-F238E27FC236}">
                <a16:creationId xmlns:a16="http://schemas.microsoft.com/office/drawing/2014/main" id="{57431E80-3A3E-C404-5774-64D726539B77}"/>
              </a:ext>
            </a:extLst>
          </p:cNvPr>
          <p:cNvSpPr>
            <a:spLocks noGrp="1"/>
          </p:cNvSpPr>
          <p:nvPr>
            <p:ph type="body" sz="quarter" idx="13"/>
          </p:nvPr>
        </p:nvSpPr>
        <p:spPr>
          <a:xfrm>
            <a:off x="609600" y="2011680"/>
            <a:ext cx="6670431" cy="392715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4DD3A86E-BBE5-088F-06D8-87782740C265}"/>
              </a:ext>
            </a:extLst>
          </p:cNvPr>
          <p:cNvSpPr>
            <a:spLocks noGrp="1"/>
          </p:cNvSpPr>
          <p:nvPr>
            <p:ph type="body" sz="quarter" idx="14"/>
          </p:nvPr>
        </p:nvSpPr>
        <p:spPr>
          <a:xfrm>
            <a:off x="609600" y="1092416"/>
            <a:ext cx="6670431" cy="462013"/>
          </a:xfrm>
        </p:spPr>
        <p:txBody>
          <a:bodyPr>
            <a:normAutofit/>
          </a:bodyPr>
          <a:lstStyle>
            <a:lvl1pPr marL="0" indent="0">
              <a:buNone/>
              <a:defRPr sz="2400" b="1" i="0">
                <a:solidFill>
                  <a:srgbClr val="020A78"/>
                </a:solidFill>
                <a:latin typeface="Montserrat SemiBold" pitchFamily="2" charset="77"/>
              </a:defRPr>
            </a:lvl1pPr>
          </a:lstStyle>
          <a:p>
            <a:pPr lvl="0"/>
            <a:r>
              <a:rPr lang="en-US"/>
              <a:t>Click to edit Master text styles</a:t>
            </a:r>
          </a:p>
        </p:txBody>
      </p:sp>
      <p:grpSp>
        <p:nvGrpSpPr>
          <p:cNvPr id="13" name="Group 12">
            <a:extLst>
              <a:ext uri="{FF2B5EF4-FFF2-40B4-BE49-F238E27FC236}">
                <a16:creationId xmlns:a16="http://schemas.microsoft.com/office/drawing/2014/main" id="{2D8BA504-6F85-1486-1275-75C693D8FEEE}"/>
              </a:ext>
            </a:extLst>
          </p:cNvPr>
          <p:cNvGrpSpPr/>
          <p:nvPr userDrawn="1"/>
        </p:nvGrpSpPr>
        <p:grpSpPr>
          <a:xfrm>
            <a:off x="7702086" y="6955"/>
            <a:ext cx="4489914" cy="6877241"/>
            <a:chOff x="7702086" y="6955"/>
            <a:chExt cx="4489914" cy="6877241"/>
          </a:xfrm>
        </p:grpSpPr>
        <p:pic>
          <p:nvPicPr>
            <p:cNvPr id="10" name="Google Shape;110;p17">
              <a:extLst>
                <a:ext uri="{FF2B5EF4-FFF2-40B4-BE49-F238E27FC236}">
                  <a16:creationId xmlns:a16="http://schemas.microsoft.com/office/drawing/2014/main" id="{4F3A0320-5EBF-37FC-C143-CC77F0099CEC}"/>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t="-86"/>
            <a:stretch/>
          </p:blipFill>
          <p:spPr>
            <a:xfrm>
              <a:off x="7702086" y="6955"/>
              <a:ext cx="4489914" cy="6851045"/>
            </a:xfrm>
            <a:prstGeom prst="rect">
              <a:avLst/>
            </a:prstGeom>
            <a:noFill/>
            <a:ln>
              <a:noFill/>
            </a:ln>
          </p:spPr>
        </p:pic>
        <p:sp>
          <p:nvSpPr>
            <p:cNvPr id="5" name="Google Shape;55;p13">
              <a:extLst>
                <a:ext uri="{FF2B5EF4-FFF2-40B4-BE49-F238E27FC236}">
                  <a16:creationId xmlns:a16="http://schemas.microsoft.com/office/drawing/2014/main" id="{33BD254B-04DB-AAC0-2F41-85114A22383B}"/>
                </a:ext>
              </a:extLst>
            </p:cNvPr>
            <p:cNvSpPr/>
            <p:nvPr userDrawn="1"/>
          </p:nvSpPr>
          <p:spPr>
            <a:xfrm>
              <a:off x="7702087" y="6955"/>
              <a:ext cx="4489913" cy="6877241"/>
            </a:xfrm>
            <a:prstGeom prst="rect">
              <a:avLst/>
            </a:prstGeom>
            <a:solidFill>
              <a:srgbClr val="0C70C8">
                <a:alpha val="80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Slide Number Placeholder 5">
            <a:extLst>
              <a:ext uri="{FF2B5EF4-FFF2-40B4-BE49-F238E27FC236}">
                <a16:creationId xmlns:a16="http://schemas.microsoft.com/office/drawing/2014/main" id="{E72DD422-8FB9-3004-C384-3B64C2426947}"/>
              </a:ext>
            </a:extLst>
          </p:cNvPr>
          <p:cNvSpPr>
            <a:spLocks noGrp="1"/>
          </p:cNvSpPr>
          <p:nvPr>
            <p:ph type="sldNum" sz="quarter" idx="12"/>
          </p:nvPr>
        </p:nvSpPr>
        <p:spPr>
          <a:xfrm>
            <a:off x="368793" y="6365726"/>
            <a:ext cx="481614" cy="365125"/>
          </a:xfrm>
          <a:noFill/>
        </p:spPr>
        <p:txBody>
          <a:bodyPr/>
          <a:lstStyle>
            <a:lvl1pPr algn="l">
              <a:defRPr sz="1000" b="0" i="0">
                <a:solidFill>
                  <a:schemeClr val="tx1"/>
                </a:solidFill>
                <a:latin typeface="Montserrat Medium" pitchFamily="2" charset="77"/>
              </a:defRPr>
            </a:lvl1pPr>
          </a:lstStyle>
          <a:p>
            <a:fld id="{1AF6F2DA-B01E-0F4A-9C3D-CC5E8B20FA62}" type="slidenum">
              <a:rPr lang="en-US" smtClean="0"/>
              <a:pPr/>
              <a:t>‹#›</a:t>
            </a:fld>
            <a:endParaRPr lang="en-US"/>
          </a:p>
        </p:txBody>
      </p:sp>
      <p:pic>
        <p:nvPicPr>
          <p:cNvPr id="15" name="Picture 14">
            <a:extLst>
              <a:ext uri="{FF2B5EF4-FFF2-40B4-BE49-F238E27FC236}">
                <a16:creationId xmlns:a16="http://schemas.microsoft.com/office/drawing/2014/main" id="{A3A9A986-0594-47DB-DFC5-4507491008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11132" y="3669246"/>
            <a:ext cx="2268052" cy="2972186"/>
          </a:xfrm>
          <a:prstGeom prst="rect">
            <a:avLst/>
          </a:prstGeom>
        </p:spPr>
      </p:pic>
    </p:spTree>
    <p:extLst>
      <p:ext uri="{BB962C8B-B14F-4D97-AF65-F5344CB8AC3E}">
        <p14:creationId xmlns:p14="http://schemas.microsoft.com/office/powerpoint/2010/main" val="181434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4B450-8DD6-B29C-48C3-A095A3926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9F71E-D683-32C5-5A84-E85FA2464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73BE7-D3D4-8CA5-E45E-8A0C3D7EE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77"/>
              </a:defRPr>
            </a:lvl1pPr>
          </a:lstStyle>
          <a:p>
            <a:fld id="{4AD44459-A52E-B64E-8F9A-135B0853DF33}" type="datetimeFigureOut">
              <a:rPr lang="en-US" smtClean="0"/>
              <a:pPr/>
              <a:t>6/16/2025</a:t>
            </a:fld>
            <a:endParaRPr lang="en-US"/>
          </a:p>
        </p:txBody>
      </p:sp>
      <p:sp>
        <p:nvSpPr>
          <p:cNvPr id="5" name="Footer Placeholder 4">
            <a:extLst>
              <a:ext uri="{FF2B5EF4-FFF2-40B4-BE49-F238E27FC236}">
                <a16:creationId xmlns:a16="http://schemas.microsoft.com/office/drawing/2014/main" id="{53323707-2B11-520C-9DE3-930941892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77"/>
              </a:defRPr>
            </a:lvl1pPr>
          </a:lstStyle>
          <a:p>
            <a:endParaRPr lang="en-US"/>
          </a:p>
        </p:txBody>
      </p:sp>
      <p:sp>
        <p:nvSpPr>
          <p:cNvPr id="6" name="Slide Number Placeholder 5">
            <a:extLst>
              <a:ext uri="{FF2B5EF4-FFF2-40B4-BE49-F238E27FC236}">
                <a16:creationId xmlns:a16="http://schemas.microsoft.com/office/drawing/2014/main" id="{EFCC0CFC-3605-BEE6-6876-F865E8120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77"/>
              </a:defRPr>
            </a:lvl1pPr>
          </a:lstStyle>
          <a:p>
            <a:fld id="{1AF6F2DA-B01E-0F4A-9C3D-CC5E8B20FA62}" type="slidenum">
              <a:rPr lang="en-US" smtClean="0"/>
              <a:pPr/>
              <a:t>‹#›</a:t>
            </a:fld>
            <a:endParaRPr lang="en-US"/>
          </a:p>
        </p:txBody>
      </p:sp>
    </p:spTree>
    <p:extLst>
      <p:ext uri="{BB962C8B-B14F-4D97-AF65-F5344CB8AC3E}">
        <p14:creationId xmlns:p14="http://schemas.microsoft.com/office/powerpoint/2010/main" val="892059178"/>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64" r:id="rId3"/>
    <p:sldLayoutId id="2147483689" r:id="rId4"/>
    <p:sldLayoutId id="2147483680" r:id="rId5"/>
    <p:sldLayoutId id="2147483673" r:id="rId6"/>
    <p:sldLayoutId id="2147483674" r:id="rId7"/>
    <p:sldLayoutId id="2147483688" r:id="rId8"/>
    <p:sldLayoutId id="2147483681" r:id="rId9"/>
    <p:sldLayoutId id="2147483682" r:id="rId10"/>
    <p:sldLayoutId id="2147483687" r:id="rId11"/>
    <p:sldLayoutId id="2147483649" r:id="rId12"/>
    <p:sldLayoutId id="2147483650" r:id="rId13"/>
    <p:sldLayoutId id="2147483651" r:id="rId14"/>
    <p:sldLayoutId id="2147483652" r:id="rId15"/>
    <p:sldLayoutId id="2147483653" r:id="rId16"/>
    <p:sldLayoutId id="2147483654" r:id="rId17"/>
    <p:sldLayoutId id="2147483657" r:id="rId18"/>
    <p:sldLayoutId id="2147483683" r:id="rId19"/>
    <p:sldLayoutId id="2147483684" r:id="rId20"/>
    <p:sldLayoutId id="2147483685" r:id="rId21"/>
    <p:sldLayoutId id="2147483686" r:id="rId22"/>
    <p:sldLayoutId id="2147483677" r:id="rId23"/>
    <p:sldLayoutId id="2147483678" r:id="rId24"/>
    <p:sldLayoutId id="2147483663" r:id="rId25"/>
    <p:sldLayoutId id="2147483658" r:id="rId26"/>
    <p:sldLayoutId id="2147483659" r:id="rId27"/>
    <p:sldLayoutId id="2147483660" r:id="rId28"/>
    <p:sldLayoutId id="2147483661" r:id="rId29"/>
    <p:sldLayoutId id="2147483662" r:id="rId30"/>
    <p:sldLayoutId id="2147483665" r:id="rId31"/>
    <p:sldLayoutId id="2147483675" r:id="rId32"/>
    <p:sldLayoutId id="2147483676" r:id="rId33"/>
    <p:sldLayoutId id="2147483666" r:id="rId34"/>
    <p:sldLayoutId id="2147483667" r:id="rId35"/>
    <p:sldLayoutId id="2147483668" r:id="rId36"/>
    <p:sldLayoutId id="2147483669" r:id="rId37"/>
    <p:sldLayoutId id="2147483670" r:id="rId38"/>
    <p:sldLayoutId id="2147483671" r:id="rId39"/>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6784860"/>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8" r:id="rId6"/>
    <p:sldLayoutId id="2147483704" r:id="rId7"/>
    <p:sldLayoutId id="2147483707" r:id="rId8"/>
    <p:sldLayoutId id="2147483705" r:id="rId9"/>
    <p:sldLayoutId id="2147483706" r:id="rId10"/>
    <p:sldLayoutId id="2147483709" r:id="rId11"/>
    <p:sldLayoutId id="2147483694" r:id="rId12"/>
    <p:sldLayoutId id="2147483695" r:id="rId13"/>
    <p:sldLayoutId id="2147483696" r:id="rId14"/>
    <p:sldLayoutId id="2147483697" r:id="rId15"/>
    <p:sldLayoutId id="214748369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hyperlink" Target="https://www.dhs.state.il.us/?item=159844" TargetMode="External"/><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hyperlink" Target="mailto:DHS.CommunityResources@illinois.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hyperlink" Target="http://www.drs.illinois.gov/success"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hyperlink" Target="https://tapability.org/" TargetMode="External"/><Relationship Id="rId4" Type="http://schemas.openxmlformats.org/officeDocument/2006/relationships/hyperlink" Target="https://askjan.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Biswa.phuyal2@illinois.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5F76FC-1F0F-1E42-973B-E09D1F5CFFF4}"/>
              </a:ext>
            </a:extLst>
          </p:cNvPr>
          <p:cNvSpPr>
            <a:spLocks noGrp="1"/>
          </p:cNvSpPr>
          <p:nvPr>
            <p:ph type="title"/>
          </p:nvPr>
        </p:nvSpPr>
        <p:spPr>
          <a:xfrm>
            <a:off x="856815" y="2796862"/>
            <a:ext cx="10916085" cy="3146636"/>
          </a:xfrm>
        </p:spPr>
        <p:txBody>
          <a:bodyPr>
            <a:normAutofit fontScale="90000"/>
          </a:bodyPr>
          <a:lstStyle/>
          <a:p>
            <a:pPr>
              <a:lnSpc>
                <a:spcPct val="100000"/>
              </a:lnSpc>
            </a:pPr>
            <a:br>
              <a:rPr lang="en-US" sz="4900" b="1" dirty="0"/>
            </a:br>
            <a:r>
              <a:rPr lang="en-US" sz="4900" b="1" dirty="0">
                <a:latin typeface="Montserrat"/>
              </a:rPr>
              <a:t>Division of Rehabilitation Services </a:t>
            </a:r>
            <a:br>
              <a:rPr lang="en-US" sz="4800" b="1" dirty="0"/>
            </a:br>
            <a:r>
              <a:rPr lang="en-US" sz="2700" b="1" dirty="0">
                <a:latin typeface="Montserrat"/>
              </a:rPr>
              <a:t>Vocational Rehabilitation and Workforce Development </a:t>
            </a:r>
            <a:br>
              <a:rPr lang="en-US" sz="3600" b="1" dirty="0"/>
            </a:br>
            <a:br>
              <a:rPr lang="en-US" sz="3600" b="1" dirty="0">
                <a:latin typeface="Montserrat"/>
              </a:rPr>
            </a:br>
            <a:r>
              <a:rPr lang="en-US" sz="2200" b="1" dirty="0">
                <a:latin typeface="Montserrat"/>
              </a:rPr>
              <a:t>Job Training and Economic Development </a:t>
            </a:r>
            <a:br>
              <a:rPr lang="en-US" sz="2200" b="1" dirty="0"/>
            </a:br>
            <a:br>
              <a:rPr lang="en-US" sz="1800" b="1" dirty="0"/>
            </a:br>
            <a:endParaRPr lang="en-US" sz="4800" dirty="0"/>
          </a:p>
        </p:txBody>
      </p:sp>
      <p:sp>
        <p:nvSpPr>
          <p:cNvPr id="7" name="Text Placeholder 6">
            <a:extLst>
              <a:ext uri="{FF2B5EF4-FFF2-40B4-BE49-F238E27FC236}">
                <a16:creationId xmlns:a16="http://schemas.microsoft.com/office/drawing/2014/main" id="{D13283EC-7FA2-2D4A-8282-CB720AB4B70A}"/>
              </a:ext>
            </a:extLst>
          </p:cNvPr>
          <p:cNvSpPr>
            <a:spLocks noGrp="1"/>
          </p:cNvSpPr>
          <p:nvPr>
            <p:ph type="body" sz="quarter" idx="13"/>
          </p:nvPr>
        </p:nvSpPr>
        <p:spPr>
          <a:xfrm>
            <a:off x="856815" y="5689498"/>
            <a:ext cx="9087029" cy="809640"/>
          </a:xfrm>
        </p:spPr>
        <p:txBody>
          <a:bodyPr vert="horz" lIns="91440" tIns="45720" rIns="91440" bIns="45720" rtlCol="0" anchor="t">
            <a:normAutofit/>
          </a:bodyPr>
          <a:lstStyle/>
          <a:p>
            <a:r>
              <a:rPr lang="en-US" sz="1800" dirty="0"/>
              <a:t>presented by</a:t>
            </a:r>
          </a:p>
          <a:p>
            <a:r>
              <a:rPr lang="en-US" sz="2000" b="1" dirty="0">
                <a:latin typeface="Montserrat"/>
              </a:rPr>
              <a:t>Biswa Phuyal </a:t>
            </a:r>
            <a:endParaRPr lang="en-US" sz="2000" b="1" dirty="0"/>
          </a:p>
        </p:txBody>
      </p:sp>
    </p:spTree>
    <p:extLst>
      <p:ext uri="{BB962C8B-B14F-4D97-AF65-F5344CB8AC3E}">
        <p14:creationId xmlns:p14="http://schemas.microsoft.com/office/powerpoint/2010/main" val="413416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A31B6C-3EC1-43EC-875C-80F8CB50A2FC}"/>
              </a:ext>
            </a:extLst>
          </p:cNvPr>
          <p:cNvSpPr>
            <a:spLocks noGrp="1"/>
          </p:cNvSpPr>
          <p:nvPr>
            <p:ph type="body" sz="quarter" idx="13"/>
          </p:nvPr>
        </p:nvSpPr>
        <p:spPr>
          <a:xfrm>
            <a:off x="4912892" y="1442170"/>
            <a:ext cx="6752961" cy="4523732"/>
          </a:xfrm>
        </p:spPr>
        <p:txBody>
          <a:bodyPr>
            <a:normAutofit fontScale="92500"/>
          </a:bodyPr>
          <a:lstStyle/>
          <a:p>
            <a:pPr>
              <a:buFont typeface="Wingdings" panose="05000000000000000000" pitchFamily="2" charset="2"/>
              <a:buChar char="§"/>
            </a:pPr>
            <a:r>
              <a:rPr lang="en-US" sz="3200">
                <a:latin typeface="Montserrat" panose="00000500000000000000" pitchFamily="2" charset="0"/>
              </a:rPr>
              <a:t>Unemployment rate*</a:t>
            </a:r>
          </a:p>
          <a:p>
            <a:pPr lvl="1">
              <a:buFont typeface="Wingdings" panose="05000000000000000000" pitchFamily="2" charset="2"/>
              <a:buChar char="§"/>
            </a:pPr>
            <a:r>
              <a:rPr lang="en-US" sz="2600">
                <a:latin typeface="Montserrat" panose="00000500000000000000" pitchFamily="2" charset="0"/>
              </a:rPr>
              <a:t>People with a disability is 8.2%</a:t>
            </a:r>
          </a:p>
          <a:p>
            <a:pPr lvl="1">
              <a:buFont typeface="Wingdings" panose="05000000000000000000" pitchFamily="2" charset="2"/>
              <a:buChar char="§"/>
            </a:pPr>
            <a:r>
              <a:rPr lang="en-US" sz="2600">
                <a:latin typeface="Montserrat" panose="00000500000000000000" pitchFamily="2" charset="0"/>
              </a:rPr>
              <a:t>People without disability is 4.1%</a:t>
            </a:r>
          </a:p>
          <a:p>
            <a:pPr lvl="1">
              <a:buFont typeface="Wingdings" panose="05000000000000000000" pitchFamily="2" charset="2"/>
              <a:buChar char="§"/>
            </a:pPr>
            <a:endParaRPr lang="en-US" sz="2600">
              <a:latin typeface="Montserrat" panose="00000500000000000000" pitchFamily="2" charset="0"/>
            </a:endParaRPr>
          </a:p>
          <a:p>
            <a:pPr>
              <a:buFont typeface="Wingdings" panose="05000000000000000000" pitchFamily="2" charset="2"/>
              <a:buChar char="§"/>
            </a:pPr>
            <a:r>
              <a:rPr lang="en-US" sz="3200">
                <a:latin typeface="Montserrat" panose="00000500000000000000" pitchFamily="2" charset="0"/>
              </a:rPr>
              <a:t>Legal </a:t>
            </a:r>
          </a:p>
          <a:p>
            <a:pPr lvl="1">
              <a:buFont typeface="Wingdings" panose="05000000000000000000" pitchFamily="2" charset="2"/>
              <a:buChar char="§"/>
            </a:pPr>
            <a:r>
              <a:rPr lang="en-US" sz="2600">
                <a:latin typeface="Montserrat" panose="00000500000000000000" pitchFamily="2" charset="0"/>
              </a:rPr>
              <a:t>American with Disability Act (ADA)</a:t>
            </a:r>
          </a:p>
          <a:p>
            <a:pPr lvl="1">
              <a:buFont typeface="Wingdings" panose="05000000000000000000" pitchFamily="2" charset="2"/>
              <a:buChar char="§"/>
            </a:pPr>
            <a:r>
              <a:rPr lang="en-US" sz="2600">
                <a:latin typeface="Montserrat" panose="00000500000000000000" pitchFamily="2" charset="0"/>
              </a:rPr>
              <a:t>Recent Legislation </a:t>
            </a:r>
          </a:p>
          <a:p>
            <a:pPr marL="596900" lvl="1" indent="0">
              <a:buNone/>
            </a:pPr>
            <a:endParaRPr lang="en-US" sz="2800">
              <a:latin typeface="Montserrat" panose="00000500000000000000" pitchFamily="2" charset="0"/>
            </a:endParaRPr>
          </a:p>
          <a:p>
            <a:pPr>
              <a:buFont typeface="Wingdings" panose="05000000000000000000" pitchFamily="2" charset="2"/>
              <a:buChar char="§"/>
            </a:pPr>
            <a:r>
              <a:rPr lang="en-US" sz="3200">
                <a:latin typeface="Montserrat" panose="00000500000000000000" pitchFamily="2" charset="0"/>
              </a:rPr>
              <a:t>Focus on the ability</a:t>
            </a:r>
          </a:p>
          <a:p>
            <a:pPr marL="114300" indent="0">
              <a:buNone/>
            </a:pPr>
            <a:endParaRPr lang="en-US" sz="3200">
              <a:latin typeface="Montserrat" panose="00000500000000000000" pitchFamily="2" charset="0"/>
            </a:endParaRPr>
          </a:p>
          <a:p>
            <a:pPr marL="114300" indent="0">
              <a:buNone/>
            </a:pPr>
            <a:endParaRPr lang="en-US"/>
          </a:p>
        </p:txBody>
      </p:sp>
      <p:sp>
        <p:nvSpPr>
          <p:cNvPr id="6" name="Text Placeholder 5">
            <a:extLst>
              <a:ext uri="{FF2B5EF4-FFF2-40B4-BE49-F238E27FC236}">
                <a16:creationId xmlns:a16="http://schemas.microsoft.com/office/drawing/2014/main" id="{B0579589-C383-3B7E-E06A-DF3A59C27DF2}"/>
              </a:ext>
            </a:extLst>
          </p:cNvPr>
          <p:cNvSpPr>
            <a:spLocks noGrp="1"/>
          </p:cNvSpPr>
          <p:nvPr>
            <p:ph type="body" sz="quarter" idx="14"/>
          </p:nvPr>
        </p:nvSpPr>
        <p:spPr>
          <a:xfrm>
            <a:off x="4912892" y="313407"/>
            <a:ext cx="6752961" cy="1030298"/>
          </a:xfrm>
        </p:spPr>
        <p:txBody>
          <a:bodyPr>
            <a:normAutofit fontScale="77500" lnSpcReduction="20000"/>
          </a:bodyPr>
          <a:lstStyle/>
          <a:p>
            <a:r>
              <a:rPr lang="en-US" sz="3600"/>
              <a:t>Disability Employment – Why is it important? </a:t>
            </a:r>
          </a:p>
        </p:txBody>
      </p:sp>
    </p:spTree>
    <p:extLst>
      <p:ext uri="{BB962C8B-B14F-4D97-AF65-F5344CB8AC3E}">
        <p14:creationId xmlns:p14="http://schemas.microsoft.com/office/powerpoint/2010/main" val="145440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935F3-DACC-3089-B009-13C046958F74}"/>
              </a:ext>
            </a:extLst>
          </p:cNvPr>
          <p:cNvSpPr>
            <a:spLocks noGrp="1"/>
          </p:cNvSpPr>
          <p:nvPr>
            <p:ph type="title"/>
          </p:nvPr>
        </p:nvSpPr>
        <p:spPr>
          <a:xfrm>
            <a:off x="441888" y="369920"/>
            <a:ext cx="6900512" cy="713182"/>
          </a:xfrm>
        </p:spPr>
        <p:txBody>
          <a:bodyPr>
            <a:normAutofit/>
          </a:bodyPr>
          <a:lstStyle/>
          <a:p>
            <a:r>
              <a:rPr lang="en-US" sz="2800" b="1" dirty="0"/>
              <a:t>Why are we here? </a:t>
            </a:r>
          </a:p>
        </p:txBody>
      </p:sp>
      <p:sp>
        <p:nvSpPr>
          <p:cNvPr id="6" name="Text Placeholder 5">
            <a:extLst>
              <a:ext uri="{FF2B5EF4-FFF2-40B4-BE49-F238E27FC236}">
                <a16:creationId xmlns:a16="http://schemas.microsoft.com/office/drawing/2014/main" id="{99345D1C-97B5-0BFB-533F-00BB0C202B67}"/>
              </a:ext>
            </a:extLst>
          </p:cNvPr>
          <p:cNvSpPr>
            <a:spLocks noGrp="1"/>
          </p:cNvSpPr>
          <p:nvPr>
            <p:ph type="body" sz="quarter" idx="13"/>
          </p:nvPr>
        </p:nvSpPr>
        <p:spPr>
          <a:xfrm>
            <a:off x="319669" y="1352944"/>
            <a:ext cx="11333356" cy="3927158"/>
          </a:xfrm>
        </p:spPr>
        <p:txBody>
          <a:bodyPr>
            <a:normAutofit/>
          </a:bodyPr>
          <a:lstStyle/>
          <a:p>
            <a:pPr marL="0" indent="0">
              <a:buNone/>
            </a:pPr>
            <a:r>
              <a:rPr lang="en-US" sz="2800" b="1" dirty="0"/>
              <a:t>WORKFORCE DEVELOPMENT UNIT </a:t>
            </a:r>
          </a:p>
          <a:p>
            <a:r>
              <a:rPr lang="en-US" sz="2200" dirty="0"/>
              <a:t>Public facing to engage with employers and other stakeholders</a:t>
            </a:r>
          </a:p>
          <a:p>
            <a:r>
              <a:rPr lang="en-US" sz="2200" dirty="0"/>
              <a:t>Utilizing the dual customer approach </a:t>
            </a:r>
          </a:p>
          <a:p>
            <a:r>
              <a:rPr lang="en-US" sz="2200" dirty="0"/>
              <a:t>Mediating services between employment opportunities and job seekers. </a:t>
            </a:r>
          </a:p>
          <a:p>
            <a:r>
              <a:rPr lang="en-US" sz="2200" dirty="0">
                <a:latin typeface="Montserrat" panose="00000500000000000000" pitchFamily="2" charset="0"/>
              </a:rPr>
              <a:t>Working relationships with the business community to continually generate solutions for area business needs</a:t>
            </a:r>
          </a:p>
          <a:p>
            <a:r>
              <a:rPr lang="en-US" sz="2200" dirty="0"/>
              <a:t>CIE and disability hiring </a:t>
            </a:r>
          </a:p>
          <a:p>
            <a:r>
              <a:rPr lang="en-US" sz="2200" dirty="0"/>
              <a:t>Services and Benefits </a:t>
            </a:r>
          </a:p>
          <a:p>
            <a:r>
              <a:rPr lang="en-US" dirty="0"/>
              <a:t>WIOA Collaborations</a:t>
            </a:r>
          </a:p>
        </p:txBody>
      </p:sp>
      <p:sp>
        <p:nvSpPr>
          <p:cNvPr id="7" name="Text Placeholder 6">
            <a:extLst>
              <a:ext uri="{FF2B5EF4-FFF2-40B4-BE49-F238E27FC236}">
                <a16:creationId xmlns:a16="http://schemas.microsoft.com/office/drawing/2014/main" id="{B74EC679-BFBC-ED39-05A0-86F3D29ED1DD}"/>
              </a:ext>
            </a:extLst>
          </p:cNvPr>
          <p:cNvSpPr>
            <a:spLocks noGrp="1"/>
          </p:cNvSpPr>
          <p:nvPr>
            <p:ph type="body" sz="quarter" idx="14"/>
          </p:nvPr>
        </p:nvSpPr>
        <p:spPr>
          <a:xfrm>
            <a:off x="899532" y="5629436"/>
            <a:ext cx="10753493" cy="858644"/>
          </a:xfrm>
        </p:spPr>
        <p:txBody>
          <a:bodyPr>
            <a:normAutofit/>
          </a:bodyPr>
          <a:lstStyle/>
          <a:p>
            <a:pPr algn="ctr"/>
            <a:r>
              <a:rPr lang="en-US" b="1">
                <a:solidFill>
                  <a:srgbClr val="FFC03C"/>
                </a:solidFill>
              </a:rPr>
              <a:t>Employers --&gt;</a:t>
            </a:r>
            <a:r>
              <a:rPr lang="en-US" b="1">
                <a:solidFill>
                  <a:srgbClr val="FFC03C"/>
                </a:solidFill>
                <a:sym typeface="Wingdings" panose="05000000000000000000" pitchFamily="2" charset="2"/>
              </a:rPr>
              <a:t>DRS Workforce Development</a:t>
            </a:r>
            <a:r>
              <a:rPr lang="en-US" b="1">
                <a:solidFill>
                  <a:srgbClr val="FFC03C"/>
                </a:solidFill>
              </a:rPr>
              <a:t>--&gt;</a:t>
            </a:r>
            <a:r>
              <a:rPr lang="en-US" b="1">
                <a:solidFill>
                  <a:srgbClr val="FFC03C"/>
                </a:solidFill>
                <a:sym typeface="Wingdings" panose="05000000000000000000" pitchFamily="2" charset="2"/>
              </a:rPr>
              <a:t></a:t>
            </a:r>
            <a:r>
              <a:rPr lang="en-US" b="1">
                <a:solidFill>
                  <a:srgbClr val="FFC03C"/>
                </a:solidFill>
              </a:rPr>
              <a:t>Job Seekers</a:t>
            </a:r>
          </a:p>
          <a:p>
            <a:endParaRPr lang="en-US"/>
          </a:p>
        </p:txBody>
      </p:sp>
    </p:spTree>
    <p:extLst>
      <p:ext uri="{BB962C8B-B14F-4D97-AF65-F5344CB8AC3E}">
        <p14:creationId xmlns:p14="http://schemas.microsoft.com/office/powerpoint/2010/main" val="83661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AC62FC-27AC-D03B-F6C2-1EF68736A17F}"/>
              </a:ext>
            </a:extLst>
          </p:cNvPr>
          <p:cNvSpPr>
            <a:spLocks noGrp="1"/>
          </p:cNvSpPr>
          <p:nvPr>
            <p:ph type="body" sz="quarter" idx="13"/>
          </p:nvPr>
        </p:nvSpPr>
        <p:spPr>
          <a:xfrm>
            <a:off x="5062231" y="1599737"/>
            <a:ext cx="6752961" cy="4160983"/>
          </a:xfrm>
        </p:spPr>
        <p:txBody>
          <a:bodyPr>
            <a:normAutofit/>
          </a:bodyPr>
          <a:lstStyle/>
          <a:p>
            <a:pPr>
              <a:lnSpc>
                <a:spcPct val="100000"/>
              </a:lnSpc>
              <a:buFont typeface="Wingdings" panose="05000000000000000000" pitchFamily="2" charset="2"/>
              <a:buChar char="§"/>
            </a:pPr>
            <a:r>
              <a:rPr lang="en-US" sz="3200" dirty="0">
                <a:latin typeface="Montserrat" panose="00000500000000000000" pitchFamily="2" charset="0"/>
              </a:rPr>
              <a:t>Innovation and productivity </a:t>
            </a:r>
          </a:p>
          <a:p>
            <a:pPr>
              <a:lnSpc>
                <a:spcPct val="100000"/>
              </a:lnSpc>
              <a:buFont typeface="Wingdings" panose="05000000000000000000" pitchFamily="2" charset="2"/>
              <a:buChar char="§"/>
            </a:pPr>
            <a:r>
              <a:rPr lang="en-US" sz="3200" dirty="0">
                <a:latin typeface="Montserrat" panose="00000500000000000000" pitchFamily="2" charset="0"/>
              </a:rPr>
              <a:t>Culture and Morale </a:t>
            </a:r>
          </a:p>
          <a:p>
            <a:pPr>
              <a:lnSpc>
                <a:spcPct val="100000"/>
              </a:lnSpc>
              <a:buFont typeface="Wingdings" panose="05000000000000000000" pitchFamily="2" charset="2"/>
              <a:buChar char="§"/>
            </a:pPr>
            <a:r>
              <a:rPr lang="en-US" sz="3200" dirty="0">
                <a:latin typeface="Montserrat" panose="00000500000000000000" pitchFamily="2" charset="0"/>
              </a:rPr>
              <a:t>Customer Satisfaction </a:t>
            </a:r>
          </a:p>
          <a:p>
            <a:pPr>
              <a:lnSpc>
                <a:spcPct val="100000"/>
              </a:lnSpc>
              <a:buFont typeface="Wingdings" panose="05000000000000000000" pitchFamily="2" charset="2"/>
              <a:buChar char="§"/>
            </a:pPr>
            <a:r>
              <a:rPr lang="en-US" sz="3200" dirty="0">
                <a:latin typeface="Montserrat" panose="00000500000000000000" pitchFamily="2" charset="0"/>
              </a:rPr>
              <a:t>Reduce public spending </a:t>
            </a:r>
          </a:p>
          <a:p>
            <a:pPr marL="0" indent="0">
              <a:lnSpc>
                <a:spcPct val="100000"/>
              </a:lnSpc>
              <a:buNone/>
            </a:pPr>
            <a:endParaRPr lang="en-US" sz="3000" dirty="0">
              <a:latin typeface="Montserrat" panose="00000500000000000000" pitchFamily="2" charset="0"/>
            </a:endParaRPr>
          </a:p>
          <a:p>
            <a:endParaRPr lang="en-US" dirty="0"/>
          </a:p>
        </p:txBody>
      </p:sp>
      <p:sp>
        <p:nvSpPr>
          <p:cNvPr id="7" name="Text Placeholder 6">
            <a:extLst>
              <a:ext uri="{FF2B5EF4-FFF2-40B4-BE49-F238E27FC236}">
                <a16:creationId xmlns:a16="http://schemas.microsoft.com/office/drawing/2014/main" id="{8E97B636-A132-7EF2-12D3-C745C2007332}"/>
              </a:ext>
            </a:extLst>
          </p:cNvPr>
          <p:cNvSpPr>
            <a:spLocks noGrp="1"/>
          </p:cNvSpPr>
          <p:nvPr>
            <p:ph type="body" sz="quarter" idx="14"/>
          </p:nvPr>
        </p:nvSpPr>
        <p:spPr>
          <a:xfrm>
            <a:off x="4995729" y="322442"/>
            <a:ext cx="6752961" cy="1190473"/>
          </a:xfrm>
        </p:spPr>
        <p:txBody>
          <a:bodyPr>
            <a:noAutofit/>
          </a:bodyPr>
          <a:lstStyle/>
          <a:p>
            <a:r>
              <a:rPr lang="en-US" sz="3600" dirty="0"/>
              <a:t>Benefits of Disability Employment </a:t>
            </a:r>
          </a:p>
        </p:txBody>
      </p:sp>
    </p:spTree>
    <p:extLst>
      <p:ext uri="{BB962C8B-B14F-4D97-AF65-F5344CB8AC3E}">
        <p14:creationId xmlns:p14="http://schemas.microsoft.com/office/powerpoint/2010/main" val="431508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7EC163-C317-FCE9-0FCF-C7D7E7BACDE1}"/>
              </a:ext>
            </a:extLst>
          </p:cNvPr>
          <p:cNvSpPr>
            <a:spLocks noGrp="1"/>
          </p:cNvSpPr>
          <p:nvPr>
            <p:ph type="body" sz="quarter" idx="13"/>
          </p:nvPr>
        </p:nvSpPr>
        <p:spPr>
          <a:xfrm>
            <a:off x="397727" y="1134229"/>
            <a:ext cx="6882304" cy="5035589"/>
          </a:xfrm>
        </p:spPr>
        <p:txBody>
          <a:bodyPr>
            <a:normAutofit fontScale="77500" lnSpcReduction="20000"/>
          </a:bodyPr>
          <a:lstStyle/>
          <a:p>
            <a:pPr>
              <a:lnSpc>
                <a:spcPct val="100000"/>
              </a:lnSpc>
              <a:buFont typeface="Wingdings" panose="05000000000000000000" pitchFamily="2" charset="2"/>
              <a:buChar char="§"/>
            </a:pPr>
            <a:r>
              <a:rPr lang="en-US" sz="2600">
                <a:latin typeface="Montserrat" panose="00000500000000000000" pitchFamily="2" charset="0"/>
              </a:rPr>
              <a:t>Employment </a:t>
            </a:r>
          </a:p>
          <a:p>
            <a:pPr lvl="1">
              <a:lnSpc>
                <a:spcPct val="100000"/>
              </a:lnSpc>
            </a:pPr>
            <a:r>
              <a:rPr lang="en-US" sz="2300">
                <a:latin typeface="Montserrat" panose="00000500000000000000" pitchFamily="2" charset="0"/>
              </a:rPr>
              <a:t>Recruitment, Retention and Employment Advisory Services </a:t>
            </a:r>
          </a:p>
          <a:p>
            <a:pPr marL="596900" lvl="1" indent="0">
              <a:lnSpc>
                <a:spcPct val="100000"/>
              </a:lnSpc>
              <a:buNone/>
            </a:pPr>
            <a:endParaRPr lang="en-US" sz="2600">
              <a:latin typeface="Montserrat" panose="00000500000000000000" pitchFamily="2" charset="0"/>
            </a:endParaRPr>
          </a:p>
          <a:p>
            <a:pPr>
              <a:lnSpc>
                <a:spcPct val="100000"/>
              </a:lnSpc>
              <a:buFont typeface="Wingdings" panose="05000000000000000000" pitchFamily="2" charset="2"/>
              <a:buChar char="§"/>
            </a:pPr>
            <a:r>
              <a:rPr lang="en-US" sz="2600">
                <a:latin typeface="Montserrat" panose="00000500000000000000" pitchFamily="2" charset="0"/>
              </a:rPr>
              <a:t>Accommodations</a:t>
            </a:r>
          </a:p>
          <a:p>
            <a:pPr lvl="1">
              <a:lnSpc>
                <a:spcPct val="100000"/>
              </a:lnSpc>
            </a:pPr>
            <a:r>
              <a:rPr lang="en-US" sz="2300">
                <a:latin typeface="Montserrat" panose="00000500000000000000" pitchFamily="2" charset="0"/>
              </a:rPr>
              <a:t>Worksite assessments and accommodations</a:t>
            </a:r>
          </a:p>
          <a:p>
            <a:pPr>
              <a:lnSpc>
                <a:spcPct val="100000"/>
              </a:lnSpc>
              <a:buFont typeface="Wingdings" panose="05000000000000000000" pitchFamily="2" charset="2"/>
              <a:buChar char="§"/>
            </a:pPr>
            <a:endParaRPr lang="en-US" sz="2600">
              <a:latin typeface="Montserrat" panose="00000500000000000000" pitchFamily="2" charset="0"/>
            </a:endParaRPr>
          </a:p>
          <a:p>
            <a:pPr>
              <a:lnSpc>
                <a:spcPct val="100000"/>
              </a:lnSpc>
              <a:buFont typeface="Wingdings" panose="05000000000000000000" pitchFamily="2" charset="2"/>
              <a:buChar char="§"/>
            </a:pPr>
            <a:r>
              <a:rPr lang="en-US" sz="2600">
                <a:latin typeface="Montserrat" panose="00000500000000000000" pitchFamily="2" charset="0"/>
              </a:rPr>
              <a:t>Staff training and compliance </a:t>
            </a:r>
          </a:p>
          <a:p>
            <a:pPr lvl="1">
              <a:lnSpc>
                <a:spcPct val="100000"/>
              </a:lnSpc>
            </a:pPr>
            <a:r>
              <a:rPr lang="en-US" sz="2300">
                <a:latin typeface="Montserrat" panose="00000500000000000000" pitchFamily="2" charset="0"/>
              </a:rPr>
              <a:t>Disability Awareness, ADA/Employment Laws and EEO</a:t>
            </a:r>
          </a:p>
          <a:p>
            <a:pPr marL="596900" lvl="1" indent="0">
              <a:lnSpc>
                <a:spcPct val="100000"/>
              </a:lnSpc>
              <a:buNone/>
            </a:pPr>
            <a:endParaRPr lang="en-US" sz="2600">
              <a:latin typeface="Montserrat" panose="00000500000000000000" pitchFamily="2" charset="0"/>
            </a:endParaRPr>
          </a:p>
          <a:p>
            <a:pPr>
              <a:lnSpc>
                <a:spcPct val="100000"/>
              </a:lnSpc>
              <a:buFont typeface="Wingdings" panose="05000000000000000000" pitchFamily="2" charset="2"/>
              <a:buChar char="§"/>
            </a:pPr>
            <a:r>
              <a:rPr lang="en-US" sz="2600">
                <a:latin typeface="Montserrat" panose="00000500000000000000" pitchFamily="2" charset="0"/>
              </a:rPr>
              <a:t>Dollars</a:t>
            </a:r>
          </a:p>
          <a:p>
            <a:pPr lvl="1">
              <a:lnSpc>
                <a:spcPct val="100000"/>
              </a:lnSpc>
            </a:pPr>
            <a:r>
              <a:rPr lang="en-US" sz="2300">
                <a:latin typeface="Montserrat" panose="00000500000000000000" pitchFamily="2" charset="0"/>
              </a:rPr>
              <a:t>WOTC and OJT</a:t>
            </a:r>
          </a:p>
          <a:p>
            <a:pPr lvl="1">
              <a:lnSpc>
                <a:spcPct val="100000"/>
              </a:lnSpc>
              <a:buFont typeface="Wingdings" panose="05000000000000000000" pitchFamily="2" charset="2"/>
              <a:buChar char="§"/>
            </a:pPr>
            <a:endParaRPr lang="en-US" sz="2600">
              <a:latin typeface="Montserrat" panose="00000500000000000000" pitchFamily="2" charset="0"/>
            </a:endParaRPr>
          </a:p>
          <a:p>
            <a:pPr>
              <a:lnSpc>
                <a:spcPct val="100000"/>
              </a:lnSpc>
              <a:buFont typeface="Wingdings" panose="05000000000000000000" pitchFamily="2" charset="2"/>
              <a:buChar char="§"/>
            </a:pPr>
            <a:r>
              <a:rPr lang="en-US" sz="2600">
                <a:latin typeface="Montserrat" panose="00000500000000000000" pitchFamily="2" charset="0"/>
              </a:rPr>
              <a:t>And many more……. </a:t>
            </a:r>
          </a:p>
          <a:p>
            <a:endParaRPr lang="en-US"/>
          </a:p>
        </p:txBody>
      </p:sp>
      <p:sp>
        <p:nvSpPr>
          <p:cNvPr id="7" name="Text Placeholder 6">
            <a:extLst>
              <a:ext uri="{FF2B5EF4-FFF2-40B4-BE49-F238E27FC236}">
                <a16:creationId xmlns:a16="http://schemas.microsoft.com/office/drawing/2014/main" id="{869978F0-5EBA-B2B8-A00C-A35BC584DB6B}"/>
              </a:ext>
            </a:extLst>
          </p:cNvPr>
          <p:cNvSpPr>
            <a:spLocks noGrp="1"/>
          </p:cNvSpPr>
          <p:nvPr>
            <p:ph type="body" sz="quarter" idx="14"/>
          </p:nvPr>
        </p:nvSpPr>
        <p:spPr>
          <a:xfrm>
            <a:off x="397727" y="294291"/>
            <a:ext cx="6670431" cy="535662"/>
          </a:xfrm>
        </p:spPr>
        <p:txBody>
          <a:bodyPr>
            <a:normAutofit/>
          </a:bodyPr>
          <a:lstStyle/>
          <a:p>
            <a:r>
              <a:rPr lang="en-US" sz="3200"/>
              <a:t>Services for Employers </a:t>
            </a:r>
          </a:p>
        </p:txBody>
      </p:sp>
    </p:spTree>
    <p:extLst>
      <p:ext uri="{BB962C8B-B14F-4D97-AF65-F5344CB8AC3E}">
        <p14:creationId xmlns:p14="http://schemas.microsoft.com/office/powerpoint/2010/main" val="425944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E40A9-8EA1-4E05-BFC3-2B981F8F7EF3}"/>
              </a:ext>
            </a:extLst>
          </p:cNvPr>
          <p:cNvSpPr>
            <a:spLocks noGrp="1"/>
          </p:cNvSpPr>
          <p:nvPr>
            <p:ph type="body" sz="quarter" idx="13"/>
          </p:nvPr>
        </p:nvSpPr>
        <p:spPr>
          <a:xfrm>
            <a:off x="272715" y="1648862"/>
            <a:ext cx="5548221" cy="4258543"/>
          </a:xfrm>
        </p:spPr>
        <p:txBody>
          <a:bodyPr vert="horz" lIns="91440" tIns="45720" rIns="91440" bIns="45720" rtlCol="0" anchor="t">
            <a:normAutofit fontScale="92500" lnSpcReduction="10000"/>
          </a:bodyPr>
          <a:lstStyle/>
          <a:p>
            <a:pPr>
              <a:lnSpc>
                <a:spcPct val="150000"/>
              </a:lnSpc>
            </a:pPr>
            <a:r>
              <a:rPr lang="en-US" sz="2500" dirty="0">
                <a:solidFill>
                  <a:srgbClr val="0960B3"/>
                </a:solidFill>
                <a:latin typeface="Montserrat"/>
              </a:rPr>
              <a:t>Access to specialized services </a:t>
            </a:r>
          </a:p>
          <a:p>
            <a:pPr>
              <a:lnSpc>
                <a:spcPct val="150000"/>
              </a:lnSpc>
            </a:pPr>
            <a:r>
              <a:rPr lang="en-US" sz="2500" dirty="0">
                <a:solidFill>
                  <a:srgbClr val="0960B3"/>
                </a:solidFill>
                <a:latin typeface="Montserrat"/>
              </a:rPr>
              <a:t>Tailored career planning</a:t>
            </a:r>
          </a:p>
          <a:p>
            <a:pPr>
              <a:lnSpc>
                <a:spcPct val="150000"/>
              </a:lnSpc>
            </a:pPr>
            <a:r>
              <a:rPr lang="en-US" sz="2500" dirty="0">
                <a:solidFill>
                  <a:srgbClr val="0960B3"/>
                </a:solidFill>
                <a:latin typeface="Montserrat"/>
              </a:rPr>
              <a:t>Expanded resource networks</a:t>
            </a:r>
          </a:p>
          <a:p>
            <a:pPr>
              <a:lnSpc>
                <a:spcPct val="150000"/>
              </a:lnSpc>
            </a:pPr>
            <a:r>
              <a:rPr lang="en-US" sz="2500" dirty="0">
                <a:solidFill>
                  <a:srgbClr val="0960B3"/>
                </a:solidFill>
                <a:latin typeface="Montserrat"/>
              </a:rPr>
              <a:t>Enhanced Job Readiness</a:t>
            </a:r>
          </a:p>
          <a:p>
            <a:pPr>
              <a:lnSpc>
                <a:spcPct val="150000"/>
              </a:lnSpc>
            </a:pPr>
            <a:r>
              <a:rPr lang="en-US" sz="2500" dirty="0">
                <a:solidFill>
                  <a:srgbClr val="0960B3"/>
                </a:solidFill>
                <a:latin typeface="Montserrat"/>
              </a:rPr>
              <a:t>Stronger Employer Engagement </a:t>
            </a:r>
          </a:p>
          <a:p>
            <a:pPr>
              <a:lnSpc>
                <a:spcPct val="150000"/>
              </a:lnSpc>
            </a:pPr>
            <a:r>
              <a:rPr lang="en-US" sz="2500" dirty="0">
                <a:solidFill>
                  <a:srgbClr val="0960B3"/>
                </a:solidFill>
                <a:latin typeface="Montserrat"/>
              </a:rPr>
              <a:t>Wraparound social services </a:t>
            </a:r>
          </a:p>
          <a:p>
            <a:pPr>
              <a:lnSpc>
                <a:spcPct val="150000"/>
              </a:lnSpc>
            </a:pPr>
            <a:r>
              <a:rPr lang="en-US" sz="2500" dirty="0">
                <a:solidFill>
                  <a:srgbClr val="0960B3"/>
                </a:solidFill>
                <a:latin typeface="Montserrat"/>
              </a:rPr>
              <a:t>And much more….</a:t>
            </a:r>
          </a:p>
        </p:txBody>
      </p:sp>
      <p:pic>
        <p:nvPicPr>
          <p:cNvPr id="9" name="Picture 8">
            <a:extLst>
              <a:ext uri="{FF2B5EF4-FFF2-40B4-BE49-F238E27FC236}">
                <a16:creationId xmlns:a16="http://schemas.microsoft.com/office/drawing/2014/main" id="{2393E9C3-B948-B498-6AD9-C65941800249}"/>
              </a:ext>
            </a:extLst>
          </p:cNvPr>
          <p:cNvPicPr>
            <a:picLocks noChangeAspect="1"/>
          </p:cNvPicPr>
          <p:nvPr/>
        </p:nvPicPr>
        <p:blipFill>
          <a:blip r:embed="rId3"/>
          <a:stretch>
            <a:fillRect/>
          </a:stretch>
        </p:blipFill>
        <p:spPr>
          <a:xfrm>
            <a:off x="6483286" y="1822237"/>
            <a:ext cx="5333329" cy="3546838"/>
          </a:xfrm>
          <a:prstGeom prst="rect">
            <a:avLst/>
          </a:prstGeom>
        </p:spPr>
      </p:pic>
      <p:sp>
        <p:nvSpPr>
          <p:cNvPr id="2" name="Title 1">
            <a:extLst>
              <a:ext uri="{FF2B5EF4-FFF2-40B4-BE49-F238E27FC236}">
                <a16:creationId xmlns:a16="http://schemas.microsoft.com/office/drawing/2014/main" id="{6790BB2C-F7EC-1969-887A-5CB8C58973DD}"/>
              </a:ext>
            </a:extLst>
          </p:cNvPr>
          <p:cNvSpPr>
            <a:spLocks noGrp="1"/>
          </p:cNvSpPr>
          <p:nvPr>
            <p:ph type="title"/>
          </p:nvPr>
        </p:nvSpPr>
        <p:spPr>
          <a:xfrm>
            <a:off x="272715" y="539334"/>
            <a:ext cx="5754998" cy="1109528"/>
          </a:xfrm>
        </p:spPr>
        <p:txBody>
          <a:bodyPr>
            <a:normAutofit/>
          </a:bodyPr>
          <a:lstStyle/>
          <a:p>
            <a:r>
              <a:rPr lang="en-US" sz="2700" b="1" dirty="0"/>
              <a:t>Collaboration with Community Partners </a:t>
            </a:r>
            <a:br>
              <a:rPr lang="en-US" sz="2000" dirty="0"/>
            </a:br>
            <a:endParaRPr lang="en-US" dirty="0"/>
          </a:p>
        </p:txBody>
      </p:sp>
    </p:spTree>
    <p:extLst>
      <p:ext uri="{BB962C8B-B14F-4D97-AF65-F5344CB8AC3E}">
        <p14:creationId xmlns:p14="http://schemas.microsoft.com/office/powerpoint/2010/main" val="170624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A31B6C-3EC1-43EC-875C-80F8CB50A2FC}"/>
              </a:ext>
            </a:extLst>
          </p:cNvPr>
          <p:cNvSpPr>
            <a:spLocks noGrp="1"/>
          </p:cNvSpPr>
          <p:nvPr>
            <p:ph type="body" sz="quarter" idx="13"/>
          </p:nvPr>
        </p:nvSpPr>
        <p:spPr>
          <a:xfrm>
            <a:off x="4912892" y="1343705"/>
            <a:ext cx="6752961" cy="4523732"/>
          </a:xfrm>
        </p:spPr>
        <p:txBody>
          <a:bodyPr>
            <a:normAutofit/>
          </a:bodyPr>
          <a:lstStyle/>
          <a:p>
            <a:pPr>
              <a:buFont typeface="Wingdings" panose="05000000000000000000" pitchFamily="2" charset="2"/>
              <a:buChar char="§"/>
            </a:pPr>
            <a:r>
              <a:rPr lang="en-US" sz="2600" dirty="0">
                <a:latin typeface="Montserrat" panose="00000500000000000000" pitchFamily="2" charset="0"/>
              </a:rPr>
              <a:t>Do you work with job seekers with disabilities? </a:t>
            </a:r>
          </a:p>
          <a:p>
            <a:pPr marL="596900" lvl="1" indent="0">
              <a:buNone/>
            </a:pPr>
            <a:endParaRPr lang="en-US" sz="2600" dirty="0">
              <a:latin typeface="Montserrat" panose="00000500000000000000" pitchFamily="2" charset="0"/>
            </a:endParaRPr>
          </a:p>
          <a:p>
            <a:pPr>
              <a:buFont typeface="Wingdings" panose="05000000000000000000" pitchFamily="2" charset="2"/>
              <a:buChar char="§"/>
            </a:pPr>
            <a:r>
              <a:rPr lang="en-US" sz="2600" dirty="0">
                <a:latin typeface="Montserrat" panose="00000500000000000000" pitchFamily="2" charset="0"/>
              </a:rPr>
              <a:t>Visit - </a:t>
            </a:r>
            <a:r>
              <a:rPr lang="en-US" sz="2600" i="1" u="sng" dirty="0">
                <a:solidFill>
                  <a:srgbClr val="467886"/>
                </a:solidFill>
                <a:effectLst/>
                <a:latin typeface="Montserrat" panose="00000500000000000000" pitchFamily="2" charset="0"/>
                <a:ea typeface="Calibri" panose="020F0502020204030204" pitchFamily="34" charset="0"/>
                <a:cs typeface="Calibri" panose="020F0502020204030204" pitchFamily="34" charset="0"/>
                <a:hlinkClick r:id="rId3"/>
              </a:rPr>
              <a:t>IDHS: Becoming a New Vocational Rehabilitation Provider (state.il.us)</a:t>
            </a:r>
            <a:r>
              <a:rPr lang="en-US" sz="2600" i="1" dirty="0">
                <a:effectLst/>
                <a:latin typeface="Montserrat" panose="00000500000000000000" pitchFamily="2" charset="0"/>
                <a:ea typeface="Calibri" panose="020F0502020204030204" pitchFamily="34" charset="0"/>
                <a:cs typeface="Calibri" panose="020F0502020204030204" pitchFamily="34" charset="0"/>
              </a:rPr>
              <a:t> </a:t>
            </a:r>
          </a:p>
          <a:p>
            <a:pPr>
              <a:buFont typeface="Wingdings" panose="05000000000000000000" pitchFamily="2" charset="2"/>
              <a:buChar char="§"/>
            </a:pPr>
            <a:endParaRPr lang="en-US" sz="2600" i="1" dirty="0">
              <a:latin typeface="Montserrat" panose="00000500000000000000" pitchFamily="2"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2600" u="sng" dirty="0">
                <a:solidFill>
                  <a:srgbClr val="467886"/>
                </a:solidFill>
                <a:effectLst/>
                <a:latin typeface="Montserrat" panose="00000500000000000000" pitchFamily="2" charset="0"/>
                <a:ea typeface="Calibri" panose="020F0502020204030204" pitchFamily="34" charset="0"/>
                <a:hlinkClick r:id="rId4"/>
              </a:rPr>
              <a:t>DHS.CommunityResources@illinois.gov</a:t>
            </a:r>
            <a:endParaRPr lang="en-US" sz="2600" i="1" dirty="0">
              <a:effectLst/>
              <a:latin typeface="Montserrat" panose="00000500000000000000" pitchFamily="2"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sz="3200" dirty="0">
              <a:latin typeface="Montserrat" panose="00000500000000000000" pitchFamily="2" charset="0"/>
            </a:endParaRPr>
          </a:p>
          <a:p>
            <a:pPr marL="114300" indent="0">
              <a:buNone/>
            </a:pPr>
            <a:endParaRPr lang="en-US" dirty="0"/>
          </a:p>
        </p:txBody>
      </p:sp>
      <p:sp>
        <p:nvSpPr>
          <p:cNvPr id="6" name="Text Placeholder 5">
            <a:extLst>
              <a:ext uri="{FF2B5EF4-FFF2-40B4-BE49-F238E27FC236}">
                <a16:creationId xmlns:a16="http://schemas.microsoft.com/office/drawing/2014/main" id="{B0579589-C383-3B7E-E06A-DF3A59C27DF2}"/>
              </a:ext>
            </a:extLst>
          </p:cNvPr>
          <p:cNvSpPr>
            <a:spLocks noGrp="1"/>
          </p:cNvSpPr>
          <p:nvPr>
            <p:ph type="body" sz="quarter" idx="14"/>
          </p:nvPr>
        </p:nvSpPr>
        <p:spPr>
          <a:xfrm>
            <a:off x="4912892" y="313407"/>
            <a:ext cx="6752961" cy="1030298"/>
          </a:xfrm>
        </p:spPr>
        <p:txBody>
          <a:bodyPr>
            <a:normAutofit/>
          </a:bodyPr>
          <a:lstStyle/>
          <a:p>
            <a:r>
              <a:rPr lang="en-US" sz="3600" dirty="0"/>
              <a:t>What should I do next? </a:t>
            </a:r>
          </a:p>
        </p:txBody>
      </p:sp>
    </p:spTree>
    <p:extLst>
      <p:ext uri="{BB962C8B-B14F-4D97-AF65-F5344CB8AC3E}">
        <p14:creationId xmlns:p14="http://schemas.microsoft.com/office/powerpoint/2010/main" val="219976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390F948-4E4D-20DF-91A0-F85E0DB0BA75}"/>
              </a:ext>
            </a:extLst>
          </p:cNvPr>
          <p:cNvSpPr>
            <a:spLocks noGrp="1"/>
          </p:cNvSpPr>
          <p:nvPr>
            <p:ph type="body" sz="quarter" idx="13"/>
          </p:nvPr>
        </p:nvSpPr>
        <p:spPr/>
        <p:txBody>
          <a:bodyPr/>
          <a:lstStyle/>
          <a:p>
            <a:r>
              <a:rPr lang="en-US" sz="2400" b="1" dirty="0"/>
              <a:t>Apprenticeships</a:t>
            </a:r>
          </a:p>
          <a:p>
            <a:pPr lvl="1"/>
            <a:r>
              <a:rPr lang="en-US" dirty="0"/>
              <a:t>Internal campaign </a:t>
            </a:r>
          </a:p>
          <a:p>
            <a:r>
              <a:rPr lang="en-US" sz="2400" b="1" dirty="0"/>
              <a:t>Disability Awareness</a:t>
            </a:r>
          </a:p>
          <a:p>
            <a:pPr lvl="1"/>
            <a:r>
              <a:rPr lang="en-US" dirty="0"/>
              <a:t>External Stakeholder</a:t>
            </a:r>
          </a:p>
          <a:p>
            <a:r>
              <a:rPr lang="en-US" sz="2400" b="1" dirty="0"/>
              <a:t>Outreach to new communities </a:t>
            </a:r>
          </a:p>
          <a:p>
            <a:pPr lvl="1"/>
            <a:r>
              <a:rPr lang="en-US" dirty="0"/>
              <a:t>Specialized services </a:t>
            </a:r>
          </a:p>
          <a:p>
            <a:pPr lvl="1"/>
            <a:r>
              <a:rPr lang="en-US" dirty="0"/>
              <a:t>Specific communities </a:t>
            </a:r>
          </a:p>
          <a:p>
            <a:r>
              <a:rPr lang="en-US" sz="2400" b="1" dirty="0"/>
              <a:t>Self-Employment </a:t>
            </a:r>
          </a:p>
        </p:txBody>
      </p:sp>
      <p:sp>
        <p:nvSpPr>
          <p:cNvPr id="9" name="Text Placeholder 8">
            <a:extLst>
              <a:ext uri="{FF2B5EF4-FFF2-40B4-BE49-F238E27FC236}">
                <a16:creationId xmlns:a16="http://schemas.microsoft.com/office/drawing/2014/main" id="{5FFC7339-8011-FEF9-6DA9-4173238AA31E}"/>
              </a:ext>
            </a:extLst>
          </p:cNvPr>
          <p:cNvSpPr>
            <a:spLocks noGrp="1"/>
          </p:cNvSpPr>
          <p:nvPr>
            <p:ph type="body" sz="quarter" idx="14"/>
          </p:nvPr>
        </p:nvSpPr>
        <p:spPr/>
        <p:txBody>
          <a:bodyPr/>
          <a:lstStyle/>
          <a:p>
            <a:r>
              <a:rPr lang="en-US"/>
              <a:t>CURRENT </a:t>
            </a:r>
          </a:p>
        </p:txBody>
      </p:sp>
      <p:sp>
        <p:nvSpPr>
          <p:cNvPr id="10" name="Text Placeholder 9">
            <a:extLst>
              <a:ext uri="{FF2B5EF4-FFF2-40B4-BE49-F238E27FC236}">
                <a16:creationId xmlns:a16="http://schemas.microsoft.com/office/drawing/2014/main" id="{9DB63AFD-98AC-9A39-6CF0-95E9E4044D34}"/>
              </a:ext>
            </a:extLst>
          </p:cNvPr>
          <p:cNvSpPr>
            <a:spLocks noGrp="1"/>
          </p:cNvSpPr>
          <p:nvPr>
            <p:ph type="body" sz="quarter" idx="15"/>
          </p:nvPr>
        </p:nvSpPr>
        <p:spPr/>
        <p:txBody>
          <a:bodyPr>
            <a:normAutofit/>
          </a:bodyPr>
          <a:lstStyle/>
          <a:p>
            <a:pPr>
              <a:lnSpc>
                <a:spcPct val="150000"/>
              </a:lnSpc>
            </a:pPr>
            <a:r>
              <a:rPr lang="en-US" sz="2400" dirty="0">
                <a:solidFill>
                  <a:schemeClr val="accent1">
                    <a:lumMod val="75000"/>
                  </a:schemeClr>
                </a:solidFill>
              </a:rPr>
              <a:t>Dignity in Pay Act </a:t>
            </a:r>
          </a:p>
          <a:p>
            <a:pPr>
              <a:lnSpc>
                <a:spcPct val="150000"/>
              </a:lnSpc>
            </a:pPr>
            <a:r>
              <a:rPr lang="en-US" sz="2400" dirty="0">
                <a:solidFill>
                  <a:schemeClr val="accent1">
                    <a:lumMod val="75000"/>
                  </a:schemeClr>
                </a:solidFill>
              </a:rPr>
              <a:t>Manufacturing awareness</a:t>
            </a:r>
          </a:p>
          <a:p>
            <a:pPr>
              <a:lnSpc>
                <a:spcPct val="150000"/>
              </a:lnSpc>
            </a:pPr>
            <a:r>
              <a:rPr lang="en-US" sz="2400" dirty="0">
                <a:solidFill>
                  <a:schemeClr val="accent1">
                    <a:lumMod val="75000"/>
                  </a:schemeClr>
                </a:solidFill>
              </a:rPr>
              <a:t>Newer Industries</a:t>
            </a:r>
          </a:p>
          <a:p>
            <a:pPr>
              <a:lnSpc>
                <a:spcPct val="150000"/>
              </a:lnSpc>
            </a:pPr>
            <a:r>
              <a:rPr lang="en-US" sz="2400" dirty="0">
                <a:solidFill>
                  <a:schemeClr val="accent1">
                    <a:lumMod val="75000"/>
                  </a:schemeClr>
                </a:solidFill>
              </a:rPr>
              <a:t>Better Strategy </a:t>
            </a:r>
          </a:p>
          <a:p>
            <a:pPr>
              <a:lnSpc>
                <a:spcPct val="150000"/>
              </a:lnSpc>
            </a:pPr>
            <a:r>
              <a:rPr lang="en-US" sz="2400" dirty="0">
                <a:solidFill>
                  <a:schemeClr val="accent1">
                    <a:lumMod val="75000"/>
                  </a:schemeClr>
                </a:solidFill>
              </a:rPr>
              <a:t>Newer Partnerships</a:t>
            </a:r>
          </a:p>
        </p:txBody>
      </p:sp>
      <p:sp>
        <p:nvSpPr>
          <p:cNvPr id="11" name="Text Placeholder 10">
            <a:extLst>
              <a:ext uri="{FF2B5EF4-FFF2-40B4-BE49-F238E27FC236}">
                <a16:creationId xmlns:a16="http://schemas.microsoft.com/office/drawing/2014/main" id="{EADC9AA3-F657-EB1E-5DF3-EDF796D6C327}"/>
              </a:ext>
            </a:extLst>
          </p:cNvPr>
          <p:cNvSpPr>
            <a:spLocks noGrp="1"/>
          </p:cNvSpPr>
          <p:nvPr>
            <p:ph type="body" sz="quarter" idx="16"/>
          </p:nvPr>
        </p:nvSpPr>
        <p:spPr/>
        <p:txBody>
          <a:bodyPr/>
          <a:lstStyle/>
          <a:p>
            <a:r>
              <a:rPr lang="en-US"/>
              <a:t>LOOKING AHEAD </a:t>
            </a:r>
          </a:p>
        </p:txBody>
      </p:sp>
      <p:sp>
        <p:nvSpPr>
          <p:cNvPr id="7" name="Title 6">
            <a:extLst>
              <a:ext uri="{FF2B5EF4-FFF2-40B4-BE49-F238E27FC236}">
                <a16:creationId xmlns:a16="http://schemas.microsoft.com/office/drawing/2014/main" id="{9A32C273-4981-5554-92ED-8DE55077085C}"/>
              </a:ext>
            </a:extLst>
          </p:cNvPr>
          <p:cNvSpPr>
            <a:spLocks noGrp="1"/>
          </p:cNvSpPr>
          <p:nvPr>
            <p:ph type="title"/>
          </p:nvPr>
        </p:nvSpPr>
        <p:spPr>
          <a:xfrm>
            <a:off x="264888" y="150075"/>
            <a:ext cx="5673899" cy="769087"/>
          </a:xfrm>
        </p:spPr>
        <p:txBody>
          <a:bodyPr>
            <a:normAutofit/>
          </a:bodyPr>
          <a:lstStyle/>
          <a:p>
            <a:r>
              <a:rPr lang="en-US" b="1">
                <a:solidFill>
                  <a:srgbClr val="FFC03C"/>
                </a:solidFill>
              </a:rPr>
              <a:t>Current Focus and Looking Ahead </a:t>
            </a:r>
          </a:p>
        </p:txBody>
      </p:sp>
    </p:spTree>
    <p:extLst>
      <p:ext uri="{BB962C8B-B14F-4D97-AF65-F5344CB8AC3E}">
        <p14:creationId xmlns:p14="http://schemas.microsoft.com/office/powerpoint/2010/main" val="262572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83AF-971B-A390-1A74-572471746F9C}"/>
              </a:ext>
            </a:extLst>
          </p:cNvPr>
          <p:cNvSpPr>
            <a:spLocks noGrp="1"/>
          </p:cNvSpPr>
          <p:nvPr>
            <p:ph type="title"/>
          </p:nvPr>
        </p:nvSpPr>
        <p:spPr>
          <a:xfrm>
            <a:off x="429986" y="253060"/>
            <a:ext cx="6900512" cy="769087"/>
          </a:xfrm>
        </p:spPr>
        <p:txBody>
          <a:bodyPr>
            <a:normAutofit/>
          </a:bodyPr>
          <a:lstStyle/>
          <a:p>
            <a:r>
              <a:rPr lang="en-US" sz="4000" b="1"/>
              <a:t>Resources</a:t>
            </a:r>
          </a:p>
        </p:txBody>
      </p:sp>
      <p:sp>
        <p:nvSpPr>
          <p:cNvPr id="3" name="Text Placeholder 2">
            <a:extLst>
              <a:ext uri="{FF2B5EF4-FFF2-40B4-BE49-F238E27FC236}">
                <a16:creationId xmlns:a16="http://schemas.microsoft.com/office/drawing/2014/main" id="{48BE83A1-5CF4-07CF-733F-D5BCE8DA73E8}"/>
              </a:ext>
            </a:extLst>
          </p:cNvPr>
          <p:cNvSpPr>
            <a:spLocks noGrp="1"/>
          </p:cNvSpPr>
          <p:nvPr>
            <p:ph type="body" sz="quarter" idx="13"/>
          </p:nvPr>
        </p:nvSpPr>
        <p:spPr>
          <a:xfrm>
            <a:off x="429986" y="1024176"/>
            <a:ext cx="10461171" cy="5623197"/>
          </a:xfrm>
        </p:spPr>
        <p:txBody>
          <a:bodyPr vert="horz" lIns="91440" tIns="45720" rIns="91440" bIns="45720" rtlCol="0" anchor="t">
            <a:normAutofit/>
          </a:bodyPr>
          <a:lstStyle/>
          <a:p>
            <a:pPr marL="114300" indent="0">
              <a:buNone/>
            </a:pPr>
            <a:r>
              <a:rPr lang="en-US" b="1">
                <a:latin typeface="Montserrat"/>
              </a:rPr>
              <a:t>DRS – Website</a:t>
            </a:r>
          </a:p>
          <a:p>
            <a:pPr marL="114300" indent="0">
              <a:buNone/>
            </a:pPr>
            <a:r>
              <a:rPr lang="en-US">
                <a:latin typeface="Montserrat"/>
                <a:hlinkClick r:id="rId3">
                  <a:extLst>
                    <a:ext uri="{A12FA001-AC4F-418D-AE19-62706E023703}">
                      <ahyp:hlinkClr xmlns:ahyp="http://schemas.microsoft.com/office/drawing/2018/hyperlinkcolor" val="tx"/>
                    </a:ext>
                  </a:extLst>
                </a:hlinkClick>
              </a:rPr>
              <a:t>www.drs.Illinois.gov/success</a:t>
            </a:r>
            <a:endParaRPr lang="en-US">
              <a:latin typeface="Montserrat"/>
            </a:endParaRPr>
          </a:p>
          <a:p>
            <a:pPr marL="114300" indent="0">
              <a:buNone/>
            </a:pPr>
            <a:endParaRPr lang="en-US" b="1">
              <a:latin typeface="Montserrat" panose="00000500000000000000" pitchFamily="2" charset="0"/>
            </a:endParaRPr>
          </a:p>
          <a:p>
            <a:pPr marL="114300" indent="0">
              <a:buNone/>
            </a:pPr>
            <a:r>
              <a:rPr lang="en-US" b="1">
                <a:latin typeface="Montserrat"/>
              </a:rPr>
              <a:t>Job Accommodation Network (JAN):</a:t>
            </a:r>
          </a:p>
          <a:p>
            <a:pPr marL="114300" indent="0">
              <a:buNone/>
            </a:pPr>
            <a:r>
              <a:rPr lang="en-US">
                <a:latin typeface="Montserrat"/>
                <a:hlinkClick r:id="rId4">
                  <a:extLst>
                    <a:ext uri="{A12FA001-AC4F-418D-AE19-62706E023703}">
                      <ahyp:hlinkClr xmlns:ahyp="http://schemas.microsoft.com/office/drawing/2018/hyperlinkcolor" val="tx"/>
                    </a:ext>
                  </a:extLst>
                </a:hlinkClick>
              </a:rPr>
              <a:t>https://askjan.org/</a:t>
            </a:r>
            <a:endParaRPr lang="en-US">
              <a:latin typeface="Montserrat"/>
            </a:endParaRPr>
          </a:p>
          <a:p>
            <a:pPr marL="0" indent="0">
              <a:buNone/>
            </a:pPr>
            <a:endParaRPr lang="en-US"/>
          </a:p>
          <a:p>
            <a:pPr marL="114300" indent="0">
              <a:buNone/>
            </a:pPr>
            <a:r>
              <a:rPr lang="en-US" b="1">
                <a:latin typeface="Montserrat"/>
              </a:rPr>
              <a:t>Great Lakes ADA:</a:t>
            </a:r>
            <a:endParaRPr lang="en-US" b="1">
              <a:latin typeface="Montserrat" panose="00000500000000000000" pitchFamily="2" charset="0"/>
            </a:endParaRPr>
          </a:p>
          <a:p>
            <a:pPr marL="114300" indent="0">
              <a:buNone/>
            </a:pPr>
            <a:r>
              <a:rPr lang="en-US">
                <a:latin typeface="Montserrat"/>
              </a:rPr>
              <a:t>https://adagreatlakes.org/</a:t>
            </a:r>
            <a:endParaRPr lang="en-US"/>
          </a:p>
          <a:p>
            <a:pPr marL="114300" indent="0">
              <a:buNone/>
            </a:pPr>
            <a:endParaRPr lang="en-US">
              <a:latin typeface="Montserrat" panose="00000500000000000000" pitchFamily="2" charset="0"/>
            </a:endParaRPr>
          </a:p>
          <a:p>
            <a:pPr marL="114300" indent="0">
              <a:buNone/>
            </a:pPr>
            <a:r>
              <a:rPr lang="en-US" b="1">
                <a:latin typeface="Montserrat"/>
              </a:rPr>
              <a:t>Tapability</a:t>
            </a:r>
            <a:endParaRPr lang="en-US"/>
          </a:p>
          <a:p>
            <a:pPr marL="114300" indent="0">
              <a:buNone/>
            </a:pPr>
            <a:r>
              <a:rPr lang="en-US" u="sng">
                <a:latin typeface="Montserrat"/>
                <a:hlinkClick r:id="rId5"/>
              </a:rPr>
              <a:t>https://tapability.org/</a:t>
            </a:r>
          </a:p>
          <a:p>
            <a:pPr marL="114300" indent="0">
              <a:buNone/>
            </a:pPr>
            <a:endParaRPr lang="en-US" u="sng">
              <a:latin typeface="Montserrat" panose="00000500000000000000" pitchFamily="2" charset="0"/>
            </a:endParaRPr>
          </a:p>
          <a:p>
            <a:pPr marL="114300" indent="0">
              <a:buNone/>
            </a:pPr>
            <a:r>
              <a:rPr lang="en-US" b="1">
                <a:latin typeface="Montserrat"/>
              </a:rPr>
              <a:t>EARN Employer Assistance and Resource Network on Disability Inclusion</a:t>
            </a:r>
          </a:p>
          <a:p>
            <a:pPr marL="114300" indent="0">
              <a:buNone/>
            </a:pPr>
            <a:r>
              <a:rPr lang="en-US" u="sng">
                <a:latin typeface="Montserrat"/>
              </a:rPr>
              <a:t>https://askearn.org </a:t>
            </a:r>
          </a:p>
          <a:p>
            <a:pPr marL="114300" indent="0">
              <a:buNone/>
            </a:pPr>
            <a:endParaRPr lang="en-US">
              <a:latin typeface="Montserrat" panose="00000500000000000000" pitchFamily="2" charset="0"/>
            </a:endParaRPr>
          </a:p>
          <a:p>
            <a:pPr marL="114300" indent="0">
              <a:buNone/>
            </a:pPr>
            <a:endParaRPr lang="en-US"/>
          </a:p>
        </p:txBody>
      </p:sp>
    </p:spTree>
    <p:extLst>
      <p:ext uri="{BB962C8B-B14F-4D97-AF65-F5344CB8AC3E}">
        <p14:creationId xmlns:p14="http://schemas.microsoft.com/office/powerpoint/2010/main" val="182491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83AF-971B-A390-1A74-572471746F9C}"/>
              </a:ext>
            </a:extLst>
          </p:cNvPr>
          <p:cNvSpPr>
            <a:spLocks noGrp="1"/>
          </p:cNvSpPr>
          <p:nvPr>
            <p:ph type="title"/>
          </p:nvPr>
        </p:nvSpPr>
        <p:spPr>
          <a:xfrm>
            <a:off x="457201" y="224009"/>
            <a:ext cx="6811418" cy="1112838"/>
          </a:xfrm>
        </p:spPr>
        <p:txBody>
          <a:bodyPr>
            <a:normAutofit/>
          </a:bodyPr>
          <a:lstStyle/>
          <a:p>
            <a:r>
              <a:rPr lang="en-US" sz="5400" b="1"/>
              <a:t>Contact </a:t>
            </a:r>
          </a:p>
        </p:txBody>
      </p:sp>
      <p:sp>
        <p:nvSpPr>
          <p:cNvPr id="3" name="Text Placeholder 2">
            <a:extLst>
              <a:ext uri="{FF2B5EF4-FFF2-40B4-BE49-F238E27FC236}">
                <a16:creationId xmlns:a16="http://schemas.microsoft.com/office/drawing/2014/main" id="{48BE83A1-5CF4-07CF-733F-D5BCE8DA73E8}"/>
              </a:ext>
            </a:extLst>
          </p:cNvPr>
          <p:cNvSpPr>
            <a:spLocks noGrp="1"/>
          </p:cNvSpPr>
          <p:nvPr>
            <p:ph type="body" sz="quarter" idx="13"/>
          </p:nvPr>
        </p:nvSpPr>
        <p:spPr>
          <a:xfrm>
            <a:off x="457201" y="1640273"/>
            <a:ext cx="6811418" cy="3902121"/>
          </a:xfrm>
        </p:spPr>
        <p:txBody>
          <a:bodyPr vert="horz" lIns="91440" tIns="45720" rIns="91440" bIns="45720" rtlCol="0" anchor="t">
            <a:normAutofit/>
          </a:bodyPr>
          <a:lstStyle/>
          <a:p>
            <a:endParaRPr lang="en-US" sz="2000" dirty="0">
              <a:latin typeface="Montserrat"/>
            </a:endParaRPr>
          </a:p>
          <a:p>
            <a:r>
              <a:rPr lang="en-US" b="1" dirty="0">
                <a:latin typeface="Montserrat"/>
              </a:rPr>
              <a:t>Biswa Phuyal </a:t>
            </a:r>
            <a:endParaRPr lang="en-US" dirty="0">
              <a:latin typeface="Montserrat"/>
            </a:endParaRPr>
          </a:p>
          <a:p>
            <a:r>
              <a:rPr lang="en-US" sz="2000" i="1" dirty="0">
                <a:latin typeface="Montserrat"/>
              </a:rPr>
              <a:t>Manager – Business and Workforce Development </a:t>
            </a:r>
          </a:p>
          <a:p>
            <a:r>
              <a:rPr lang="en-US" sz="2000" b="1" dirty="0">
                <a:latin typeface="Montserrat"/>
                <a:hlinkClick r:id="rId3">
                  <a:extLst>
                    <a:ext uri="{A12FA001-AC4F-418D-AE19-62706E023703}">
                      <ahyp:hlinkClr xmlns:ahyp="http://schemas.microsoft.com/office/drawing/2018/hyperlinkcolor" val="tx"/>
                    </a:ext>
                  </a:extLst>
                </a:hlinkClick>
              </a:rPr>
              <a:t>Biswa.phuyal2@illinois.gov</a:t>
            </a:r>
            <a:endParaRPr lang="en-US" b="1" dirty="0">
              <a:latin typeface="Montserrat"/>
            </a:endParaRPr>
          </a:p>
          <a:p>
            <a:pPr indent="0">
              <a:buNone/>
            </a:pPr>
            <a:endParaRPr lang="en-US" sz="2000" b="1" dirty="0">
              <a:highlight>
                <a:srgbClr val="FFFF00"/>
              </a:highlight>
            </a:endParaRPr>
          </a:p>
          <a:p>
            <a:pPr indent="0">
              <a:buNone/>
            </a:pPr>
            <a:endParaRPr lang="en-US" sz="1500" b="1" dirty="0">
              <a:solidFill>
                <a:srgbClr val="000000"/>
              </a:solidFill>
              <a:highlight>
                <a:srgbClr val="FFFF00"/>
              </a:highlight>
            </a:endParaRPr>
          </a:p>
          <a:p>
            <a:pPr marL="114300" indent="0">
              <a:buNone/>
            </a:pPr>
            <a:endParaRPr lang="en-US" sz="3200" b="1" dirty="0"/>
          </a:p>
          <a:p>
            <a:pPr marL="114300"/>
            <a:endParaRPr lang="en-US" dirty="0"/>
          </a:p>
          <a:p>
            <a:pPr marL="114300"/>
            <a:endParaRPr lang="en-US" dirty="0"/>
          </a:p>
          <a:p>
            <a:pPr marL="114300"/>
            <a:endParaRPr lang="en-US" dirty="0"/>
          </a:p>
        </p:txBody>
      </p:sp>
    </p:spTree>
    <p:extLst>
      <p:ext uri="{BB962C8B-B14F-4D97-AF65-F5344CB8AC3E}">
        <p14:creationId xmlns:p14="http://schemas.microsoft.com/office/powerpoint/2010/main" val="18761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873F3-FE4F-4DF9-A2B3-A0CB8ACD5779}"/>
              </a:ext>
            </a:extLst>
          </p:cNvPr>
          <p:cNvSpPr>
            <a:spLocks noGrp="1"/>
          </p:cNvSpPr>
          <p:nvPr>
            <p:ph type="title"/>
          </p:nvPr>
        </p:nvSpPr>
        <p:spPr>
          <a:xfrm>
            <a:off x="609600" y="574618"/>
            <a:ext cx="6900512" cy="942341"/>
          </a:xfrm>
        </p:spPr>
        <p:txBody>
          <a:bodyPr>
            <a:normAutofit/>
          </a:bodyPr>
          <a:lstStyle/>
          <a:p>
            <a:r>
              <a:rPr lang="en-US" sz="4400" b="1"/>
              <a:t>OBJECTIVE </a:t>
            </a:r>
          </a:p>
        </p:txBody>
      </p:sp>
      <p:sp>
        <p:nvSpPr>
          <p:cNvPr id="3" name="Text Placeholder 2">
            <a:extLst>
              <a:ext uri="{FF2B5EF4-FFF2-40B4-BE49-F238E27FC236}">
                <a16:creationId xmlns:a16="http://schemas.microsoft.com/office/drawing/2014/main" id="{0857F6CA-D344-7601-135D-90B6BA450DB8}"/>
              </a:ext>
            </a:extLst>
          </p:cNvPr>
          <p:cNvSpPr>
            <a:spLocks noGrp="1"/>
          </p:cNvSpPr>
          <p:nvPr>
            <p:ph type="body" sz="quarter" idx="13"/>
          </p:nvPr>
        </p:nvSpPr>
        <p:spPr>
          <a:xfrm>
            <a:off x="609600" y="1668780"/>
            <a:ext cx="6670431" cy="3927158"/>
          </a:xfrm>
        </p:spPr>
        <p:txBody>
          <a:bodyPr vert="horz" lIns="91440" tIns="45720" rIns="91440" bIns="45720" rtlCol="0" anchor="t">
            <a:normAutofit/>
          </a:bodyPr>
          <a:lstStyle/>
          <a:p>
            <a:pPr>
              <a:lnSpc>
                <a:spcPct val="110000"/>
              </a:lnSpc>
            </a:pPr>
            <a:r>
              <a:rPr lang="en-US" sz="2400" b="1" dirty="0">
                <a:solidFill>
                  <a:srgbClr val="002060"/>
                </a:solidFill>
                <a:latin typeface="Montserrat" panose="00000500000000000000" pitchFamily="2" charset="0"/>
              </a:rPr>
              <a:t>DRS mission and its services </a:t>
            </a:r>
          </a:p>
          <a:p>
            <a:pPr>
              <a:lnSpc>
                <a:spcPct val="110000"/>
              </a:lnSpc>
            </a:pPr>
            <a:r>
              <a:rPr lang="en-US" sz="2400" b="1" dirty="0">
                <a:solidFill>
                  <a:srgbClr val="002060"/>
                </a:solidFill>
                <a:latin typeface="Montserrat" panose="00000500000000000000" pitchFamily="2" charset="0"/>
              </a:rPr>
              <a:t>Agency Services </a:t>
            </a:r>
          </a:p>
          <a:p>
            <a:pPr>
              <a:lnSpc>
                <a:spcPct val="110000"/>
              </a:lnSpc>
            </a:pPr>
            <a:r>
              <a:rPr lang="en-US" sz="2400" b="1" dirty="0">
                <a:solidFill>
                  <a:srgbClr val="002060"/>
                </a:solidFill>
                <a:latin typeface="Montserrat" panose="00000500000000000000" pitchFamily="2" charset="0"/>
              </a:rPr>
              <a:t>Disability Employment </a:t>
            </a:r>
          </a:p>
          <a:p>
            <a:pPr>
              <a:lnSpc>
                <a:spcPct val="110000"/>
              </a:lnSpc>
            </a:pPr>
            <a:r>
              <a:rPr lang="en-US" sz="2400" b="1" dirty="0">
                <a:solidFill>
                  <a:srgbClr val="002060"/>
                </a:solidFill>
                <a:latin typeface="Montserrat" panose="00000500000000000000" pitchFamily="2" charset="0"/>
              </a:rPr>
              <a:t>Community Collaboration </a:t>
            </a:r>
          </a:p>
          <a:p>
            <a:pPr>
              <a:lnSpc>
                <a:spcPct val="110000"/>
              </a:lnSpc>
            </a:pPr>
            <a:r>
              <a:rPr lang="en-US" sz="2400" b="1" dirty="0">
                <a:solidFill>
                  <a:srgbClr val="002060"/>
                </a:solidFill>
                <a:latin typeface="Montserrat"/>
              </a:rPr>
              <a:t>Looking ahead</a:t>
            </a:r>
          </a:p>
          <a:p>
            <a:pPr>
              <a:lnSpc>
                <a:spcPct val="110000"/>
              </a:lnSpc>
            </a:pPr>
            <a:r>
              <a:rPr lang="en-US" sz="2400" b="1" dirty="0">
                <a:solidFill>
                  <a:srgbClr val="002060"/>
                </a:solidFill>
                <a:latin typeface="Montserrat" panose="00000500000000000000" pitchFamily="2" charset="0"/>
              </a:rPr>
              <a:t>Resources and Contact</a:t>
            </a:r>
          </a:p>
          <a:p>
            <a:endParaRPr lang="en-US" dirty="0"/>
          </a:p>
        </p:txBody>
      </p:sp>
    </p:spTree>
    <p:extLst>
      <p:ext uri="{BB962C8B-B14F-4D97-AF65-F5344CB8AC3E}">
        <p14:creationId xmlns:p14="http://schemas.microsoft.com/office/powerpoint/2010/main" val="373045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A41A6-8917-BC5C-507D-AB90A0155F7A}"/>
              </a:ext>
            </a:extLst>
          </p:cNvPr>
          <p:cNvSpPr>
            <a:spLocks noGrp="1"/>
          </p:cNvSpPr>
          <p:nvPr>
            <p:ph type="body" sz="quarter" idx="13"/>
          </p:nvPr>
        </p:nvSpPr>
        <p:spPr>
          <a:xfrm>
            <a:off x="999899" y="1782737"/>
            <a:ext cx="10501312" cy="3927158"/>
          </a:xfrm>
        </p:spPr>
        <p:txBody>
          <a:bodyPr/>
          <a:lstStyle/>
          <a:p>
            <a:r>
              <a:rPr lang="en-US" sz="2600"/>
              <a:t>The Department of Human Services (DHS) is one of the largest state agencies in Illinois, with more than 13,000 employees.</a:t>
            </a:r>
          </a:p>
          <a:p>
            <a:r>
              <a:rPr lang="en-US" sz="2600"/>
              <a:t>Illinois created IDHS in 1997, to provide our state's residents with streamlined access to integrated services, especially those who are striving to move from welfare to work and economic independence, and others who face multiple challenges to self-sufficiency.</a:t>
            </a:r>
          </a:p>
          <a:p>
            <a:r>
              <a:rPr lang="en-US" sz="2600"/>
              <a:t>Six Divisions (Five Divisions effective July 1</a:t>
            </a:r>
            <a:r>
              <a:rPr lang="en-US" sz="2600" baseline="30000"/>
              <a:t>st</a:t>
            </a:r>
            <a:r>
              <a:rPr lang="en-US" sz="2600"/>
              <a:t>) </a:t>
            </a:r>
          </a:p>
          <a:p>
            <a:endParaRPr lang="en-US"/>
          </a:p>
        </p:txBody>
      </p:sp>
      <p:sp>
        <p:nvSpPr>
          <p:cNvPr id="7" name="Text Placeholder 6">
            <a:extLst>
              <a:ext uri="{FF2B5EF4-FFF2-40B4-BE49-F238E27FC236}">
                <a16:creationId xmlns:a16="http://schemas.microsoft.com/office/drawing/2014/main" id="{E624C026-0CBC-2195-A109-910F12BE8473}"/>
              </a:ext>
            </a:extLst>
          </p:cNvPr>
          <p:cNvSpPr>
            <a:spLocks noGrp="1"/>
          </p:cNvSpPr>
          <p:nvPr>
            <p:ph type="body" sz="quarter" idx="14"/>
          </p:nvPr>
        </p:nvSpPr>
        <p:spPr>
          <a:xfrm>
            <a:off x="999899" y="870519"/>
            <a:ext cx="10501312" cy="746010"/>
          </a:xfrm>
        </p:spPr>
        <p:txBody>
          <a:bodyPr>
            <a:normAutofit/>
          </a:bodyPr>
          <a:lstStyle/>
          <a:p>
            <a:r>
              <a:rPr lang="en-US" sz="4000" b="1"/>
              <a:t>Illinois Department of Human Services </a:t>
            </a:r>
            <a:endParaRPr lang="en-US" sz="4000"/>
          </a:p>
        </p:txBody>
      </p:sp>
    </p:spTree>
    <p:extLst>
      <p:ext uri="{BB962C8B-B14F-4D97-AF65-F5344CB8AC3E}">
        <p14:creationId xmlns:p14="http://schemas.microsoft.com/office/powerpoint/2010/main" val="338384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E40A9-8EA1-4E05-BFC3-2B981F8F7EF3}"/>
              </a:ext>
            </a:extLst>
          </p:cNvPr>
          <p:cNvSpPr>
            <a:spLocks noGrp="1"/>
          </p:cNvSpPr>
          <p:nvPr>
            <p:ph type="body" sz="quarter" idx="13"/>
          </p:nvPr>
        </p:nvSpPr>
        <p:spPr>
          <a:xfrm>
            <a:off x="478804" y="1598441"/>
            <a:ext cx="5008928" cy="3471564"/>
          </a:xfrm>
        </p:spPr>
        <p:txBody>
          <a:bodyPr vert="horz" lIns="91440" tIns="45720" rIns="91440" bIns="45720" rtlCol="0" anchor="t">
            <a:normAutofit/>
          </a:bodyPr>
          <a:lstStyle/>
          <a:p>
            <a:pPr marL="0" indent="0">
              <a:buNone/>
            </a:pPr>
            <a:r>
              <a:rPr lang="en-US" sz="2800" b="1" dirty="0">
                <a:solidFill>
                  <a:schemeClr val="tx2"/>
                </a:solidFill>
                <a:latin typeface="Montserrat"/>
              </a:rPr>
              <a:t>Mission</a:t>
            </a:r>
            <a:endParaRPr lang="en-US" sz="2800" b="1" dirty="0">
              <a:solidFill>
                <a:schemeClr val="tx2"/>
              </a:solidFill>
              <a:cs typeface="Segoe UI"/>
            </a:endParaRPr>
          </a:p>
          <a:p>
            <a:pPr marL="0" indent="0">
              <a:buNone/>
            </a:pPr>
            <a:r>
              <a:rPr lang="en-US" sz="2400" i="1" dirty="0">
                <a:latin typeface="Montserrat"/>
                <a:cs typeface="Segoe UI"/>
              </a:rPr>
              <a:t>Partner with people with disabilities and their families to make informed choices so to achieve full community participation through employment, education, and independent living.</a:t>
            </a:r>
            <a:endParaRPr lang="en-US" b="1" i="1" dirty="0">
              <a:cs typeface="Segoe UI"/>
            </a:endParaRPr>
          </a:p>
          <a:p>
            <a:pPr marL="0" indent="0">
              <a:buNone/>
            </a:pPr>
            <a:endParaRPr lang="en-US" dirty="0">
              <a:cs typeface="Segoe UI"/>
            </a:endParaRPr>
          </a:p>
        </p:txBody>
      </p:sp>
      <p:sp>
        <p:nvSpPr>
          <p:cNvPr id="4" name="Text Placeholder 3">
            <a:extLst>
              <a:ext uri="{FF2B5EF4-FFF2-40B4-BE49-F238E27FC236}">
                <a16:creationId xmlns:a16="http://schemas.microsoft.com/office/drawing/2014/main" id="{88F173F6-8ADB-48D3-9964-32FAF8B9B529}"/>
              </a:ext>
            </a:extLst>
          </p:cNvPr>
          <p:cNvSpPr>
            <a:spLocks noGrp="1"/>
          </p:cNvSpPr>
          <p:nvPr>
            <p:ph type="body" sz="quarter" idx="14"/>
          </p:nvPr>
        </p:nvSpPr>
        <p:spPr>
          <a:xfrm>
            <a:off x="478804" y="85810"/>
            <a:ext cx="10501312" cy="527507"/>
          </a:xfrm>
        </p:spPr>
        <p:txBody>
          <a:bodyPr>
            <a:normAutofit/>
          </a:bodyPr>
          <a:lstStyle/>
          <a:p>
            <a:r>
              <a:rPr lang="en-US" sz="2800" b="1">
                <a:solidFill>
                  <a:schemeClr val="bg1"/>
                </a:solidFill>
              </a:rPr>
              <a:t>Division of Rehabilitation Services (DRS)</a:t>
            </a:r>
            <a:endParaRPr lang="en-US" sz="2800">
              <a:solidFill>
                <a:schemeClr val="bg1"/>
              </a:solidFill>
            </a:endParaRPr>
          </a:p>
        </p:txBody>
      </p:sp>
      <p:pic>
        <p:nvPicPr>
          <p:cNvPr id="2" name="Picture 1">
            <a:extLst>
              <a:ext uri="{FF2B5EF4-FFF2-40B4-BE49-F238E27FC236}">
                <a16:creationId xmlns:a16="http://schemas.microsoft.com/office/drawing/2014/main" id="{98E9E373-5CE7-DC84-506D-07A7450360E6}"/>
              </a:ext>
            </a:extLst>
          </p:cNvPr>
          <p:cNvPicPr>
            <a:picLocks noChangeAspect="1"/>
          </p:cNvPicPr>
          <p:nvPr/>
        </p:nvPicPr>
        <p:blipFill>
          <a:blip r:embed="rId3"/>
          <a:stretch>
            <a:fillRect/>
          </a:stretch>
        </p:blipFill>
        <p:spPr>
          <a:xfrm>
            <a:off x="5826641" y="1598441"/>
            <a:ext cx="5715001" cy="3131575"/>
          </a:xfrm>
          <a:prstGeom prst="rect">
            <a:avLst/>
          </a:prstGeom>
        </p:spPr>
      </p:pic>
    </p:spTree>
    <p:extLst>
      <p:ext uri="{BB962C8B-B14F-4D97-AF65-F5344CB8AC3E}">
        <p14:creationId xmlns:p14="http://schemas.microsoft.com/office/powerpoint/2010/main" val="12138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CBF1E6-8005-45DA-4DC3-1B11B849B9A6}"/>
              </a:ext>
            </a:extLst>
          </p:cNvPr>
          <p:cNvSpPr>
            <a:spLocks noGrp="1"/>
          </p:cNvSpPr>
          <p:nvPr>
            <p:ph type="body" sz="quarter" idx="13"/>
          </p:nvPr>
        </p:nvSpPr>
        <p:spPr>
          <a:xfrm>
            <a:off x="845344" y="1672302"/>
            <a:ext cx="10501312" cy="3927158"/>
          </a:xfrm>
        </p:spPr>
        <p:txBody>
          <a:bodyPr>
            <a:normAutofit/>
          </a:bodyPr>
          <a:lstStyle/>
          <a:p>
            <a:r>
              <a:rPr lang="en-US" sz="2400" dirty="0"/>
              <a:t>Provide employment services and counseling to people with disabilities and provide services to enable them to go to work. </a:t>
            </a:r>
          </a:p>
          <a:p>
            <a:r>
              <a:rPr lang="en-US" sz="2400" dirty="0"/>
              <a:t>Assist customers to achieve their education goals at a university/community college/training or certificate program. </a:t>
            </a:r>
          </a:p>
          <a:p>
            <a:r>
              <a:rPr lang="en-US" sz="2400" b="1" dirty="0"/>
              <a:t>Ensure that candidates are job ready by partnering with community agencies to provide support and services for DRS customers. </a:t>
            </a:r>
          </a:p>
          <a:p>
            <a:r>
              <a:rPr lang="en-US" sz="2400" b="1" dirty="0"/>
              <a:t>Provide technical assistance and other services to employers and any stakeholders regarding disability employment.</a:t>
            </a:r>
          </a:p>
        </p:txBody>
      </p:sp>
      <p:sp>
        <p:nvSpPr>
          <p:cNvPr id="4" name="Text Placeholder 3">
            <a:extLst>
              <a:ext uri="{FF2B5EF4-FFF2-40B4-BE49-F238E27FC236}">
                <a16:creationId xmlns:a16="http://schemas.microsoft.com/office/drawing/2014/main" id="{7F041FE3-22D5-6FD3-B3EC-7C4A4BDFE29E}"/>
              </a:ext>
            </a:extLst>
          </p:cNvPr>
          <p:cNvSpPr>
            <a:spLocks noGrp="1"/>
          </p:cNvSpPr>
          <p:nvPr>
            <p:ph type="body" sz="quarter" idx="14"/>
          </p:nvPr>
        </p:nvSpPr>
        <p:spPr>
          <a:xfrm>
            <a:off x="845344" y="909621"/>
            <a:ext cx="10501312" cy="762681"/>
          </a:xfrm>
        </p:spPr>
        <p:txBody>
          <a:bodyPr>
            <a:normAutofit fontScale="92500"/>
          </a:bodyPr>
          <a:lstStyle/>
          <a:p>
            <a:r>
              <a:rPr lang="en-US" sz="4000"/>
              <a:t>What we do – Vocational Rehabilitation</a:t>
            </a:r>
          </a:p>
        </p:txBody>
      </p:sp>
    </p:spTree>
    <p:extLst>
      <p:ext uri="{BB962C8B-B14F-4D97-AF65-F5344CB8AC3E}">
        <p14:creationId xmlns:p14="http://schemas.microsoft.com/office/powerpoint/2010/main" val="41167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A41A6-8917-BC5C-507D-AB90A0155F7A}"/>
              </a:ext>
            </a:extLst>
          </p:cNvPr>
          <p:cNvSpPr>
            <a:spLocks noGrp="1"/>
          </p:cNvSpPr>
          <p:nvPr>
            <p:ph type="body" sz="quarter" idx="13"/>
          </p:nvPr>
        </p:nvSpPr>
        <p:spPr>
          <a:xfrm>
            <a:off x="367557" y="1128339"/>
            <a:ext cx="5468560" cy="5190818"/>
          </a:xfrm>
        </p:spPr>
        <p:txBody>
          <a:bodyPr>
            <a:normAutofit fontScale="25000" lnSpcReduction="20000"/>
          </a:bodyPr>
          <a:lstStyle/>
          <a:p>
            <a:pPr>
              <a:lnSpc>
                <a:spcPct val="120000"/>
              </a:lnSpc>
            </a:pPr>
            <a:r>
              <a:rPr lang="en-US" sz="10400"/>
              <a:t>A disability can be physical or mental; a person has a disability if the condition substantially limits at least one major activity; such as walking, hearing, seeing, working or learning.*</a:t>
            </a:r>
          </a:p>
          <a:p>
            <a:pPr>
              <a:lnSpc>
                <a:spcPct val="120000"/>
              </a:lnSpc>
            </a:pPr>
            <a:endParaRPr lang="en-US" sz="10400"/>
          </a:p>
          <a:p>
            <a:r>
              <a:rPr lang="en-US" sz="10400" spc="60"/>
              <a:t>In the most recent census, 1/4 in Americans reported living with a disability, and that number is similar in Illinois. </a:t>
            </a:r>
          </a:p>
          <a:p>
            <a:pPr marL="0" indent="0">
              <a:buNone/>
            </a:pPr>
            <a:endParaRPr lang="en-US" sz="10400"/>
          </a:p>
          <a:p>
            <a:pPr marL="457200" lvl="1" indent="0">
              <a:buNone/>
            </a:pPr>
            <a:endParaRPr lang="en-US" sz="8000"/>
          </a:p>
          <a:p>
            <a:endParaRPr lang="en-US" sz="8200"/>
          </a:p>
          <a:p>
            <a:endParaRPr lang="en-US" sz="4400"/>
          </a:p>
          <a:p>
            <a:endParaRPr lang="en-US"/>
          </a:p>
          <a:p>
            <a:pPr marL="0" indent="0">
              <a:buNone/>
            </a:pPr>
            <a:endParaRPr lang="en-US"/>
          </a:p>
          <a:p>
            <a:endParaRPr lang="en-US"/>
          </a:p>
          <a:p>
            <a:endParaRPr lang="en-US"/>
          </a:p>
          <a:p>
            <a:endParaRPr lang="en-US"/>
          </a:p>
          <a:p>
            <a:pPr marL="0" indent="0">
              <a:buNone/>
            </a:pPr>
            <a:endParaRPr lang="en-US"/>
          </a:p>
          <a:p>
            <a:endParaRPr lang="en-US"/>
          </a:p>
          <a:p>
            <a:endParaRPr lang="en-US"/>
          </a:p>
          <a:p>
            <a:pPr marL="0" indent="0">
              <a:buNone/>
            </a:pPr>
            <a:endParaRPr lang="en-US"/>
          </a:p>
          <a:p>
            <a:endParaRPr lang="en-US" sz="3800"/>
          </a:p>
          <a:p>
            <a:pPr marL="0" indent="0">
              <a:buNone/>
            </a:pPr>
            <a:r>
              <a:rPr lang="en-US" sz="2900"/>
              <a:t>*</a:t>
            </a:r>
            <a:endParaRPr lang="en-US"/>
          </a:p>
          <a:p>
            <a:pPr marL="0" indent="0">
              <a:buNone/>
            </a:pPr>
            <a:endParaRPr lang="en-US"/>
          </a:p>
        </p:txBody>
      </p:sp>
      <p:sp>
        <p:nvSpPr>
          <p:cNvPr id="3" name="Text Placeholder 2">
            <a:extLst>
              <a:ext uri="{FF2B5EF4-FFF2-40B4-BE49-F238E27FC236}">
                <a16:creationId xmlns:a16="http://schemas.microsoft.com/office/drawing/2014/main" id="{249BAC82-86CC-5CDF-2D81-D89958AA01A3}"/>
              </a:ext>
            </a:extLst>
          </p:cNvPr>
          <p:cNvSpPr>
            <a:spLocks noGrp="1"/>
          </p:cNvSpPr>
          <p:nvPr>
            <p:ph type="body" sz="quarter" idx="15"/>
          </p:nvPr>
        </p:nvSpPr>
        <p:spPr>
          <a:xfrm>
            <a:off x="6448927" y="1856353"/>
            <a:ext cx="5468560" cy="3927158"/>
          </a:xfrm>
        </p:spPr>
        <p:txBody>
          <a:bodyPr>
            <a:normAutofit lnSpcReduction="10000"/>
          </a:bodyPr>
          <a:lstStyle/>
          <a:p>
            <a:r>
              <a:rPr lang="en-US" sz="2400" b="1"/>
              <a:t>Current VR customers</a:t>
            </a:r>
          </a:p>
          <a:p>
            <a:pPr lvl="1"/>
            <a:r>
              <a:rPr lang="en-US" sz="2000"/>
              <a:t>32k </a:t>
            </a:r>
          </a:p>
          <a:p>
            <a:pPr lvl="1"/>
            <a:r>
              <a:rPr lang="en-US" sz="2000"/>
              <a:t>Cases closed after successful outcomes from 3-9 months </a:t>
            </a:r>
          </a:p>
          <a:p>
            <a:pPr lvl="1"/>
            <a:endParaRPr lang="en-US" sz="2000"/>
          </a:p>
          <a:p>
            <a:r>
              <a:rPr lang="en-US" sz="2400" b="1"/>
              <a:t>Who is eligible? </a:t>
            </a:r>
          </a:p>
          <a:p>
            <a:pPr lvl="1"/>
            <a:r>
              <a:rPr lang="en-US" sz="2000"/>
              <a:t>Have a disability (permanent or temporary) </a:t>
            </a:r>
          </a:p>
          <a:p>
            <a:pPr lvl="1"/>
            <a:r>
              <a:rPr lang="en-US" sz="2000"/>
              <a:t>Authorized to work in the United States</a:t>
            </a:r>
          </a:p>
          <a:p>
            <a:pPr lvl="1"/>
            <a:r>
              <a:rPr lang="en-US" sz="2000"/>
              <a:t>14. 5 years of age </a:t>
            </a:r>
          </a:p>
          <a:p>
            <a:pPr lvl="1"/>
            <a:r>
              <a:rPr lang="en-US" sz="2000"/>
              <a:t>SSI/SSDI </a:t>
            </a:r>
          </a:p>
          <a:p>
            <a:pPr lvl="1"/>
            <a:endParaRPr lang="en-US"/>
          </a:p>
        </p:txBody>
      </p:sp>
      <p:sp>
        <p:nvSpPr>
          <p:cNvPr id="4" name="Text Placeholder 3">
            <a:extLst>
              <a:ext uri="{FF2B5EF4-FFF2-40B4-BE49-F238E27FC236}">
                <a16:creationId xmlns:a16="http://schemas.microsoft.com/office/drawing/2014/main" id="{319EC3DC-32D3-69B6-6AAE-339F9475CCCA}"/>
              </a:ext>
            </a:extLst>
          </p:cNvPr>
          <p:cNvSpPr>
            <a:spLocks noGrp="1"/>
          </p:cNvSpPr>
          <p:nvPr>
            <p:ph type="body" sz="quarter" idx="16"/>
          </p:nvPr>
        </p:nvSpPr>
        <p:spPr>
          <a:xfrm>
            <a:off x="6448927" y="960189"/>
            <a:ext cx="5468560" cy="781864"/>
          </a:xfrm>
        </p:spPr>
        <p:txBody>
          <a:bodyPr>
            <a:normAutofit/>
          </a:bodyPr>
          <a:lstStyle/>
          <a:p>
            <a:r>
              <a:rPr lang="en-US" sz="3600"/>
              <a:t>In Illinois </a:t>
            </a:r>
          </a:p>
        </p:txBody>
      </p:sp>
      <p:sp>
        <p:nvSpPr>
          <p:cNvPr id="2" name="Title 1">
            <a:extLst>
              <a:ext uri="{FF2B5EF4-FFF2-40B4-BE49-F238E27FC236}">
                <a16:creationId xmlns:a16="http://schemas.microsoft.com/office/drawing/2014/main" id="{9E2EA632-11ED-9AF8-DE99-CBBCA0BB7BC7}"/>
              </a:ext>
            </a:extLst>
          </p:cNvPr>
          <p:cNvSpPr>
            <a:spLocks noGrp="1"/>
          </p:cNvSpPr>
          <p:nvPr>
            <p:ph type="title"/>
          </p:nvPr>
        </p:nvSpPr>
        <p:spPr>
          <a:xfrm>
            <a:off x="367557" y="199130"/>
            <a:ext cx="5673899" cy="942341"/>
          </a:xfrm>
        </p:spPr>
        <p:txBody>
          <a:bodyPr>
            <a:normAutofit/>
          </a:bodyPr>
          <a:lstStyle/>
          <a:p>
            <a:r>
              <a:rPr lang="en-US" sz="3400" b="1"/>
              <a:t>Defining Disability </a:t>
            </a:r>
          </a:p>
        </p:txBody>
      </p:sp>
    </p:spTree>
    <p:extLst>
      <p:ext uri="{BB962C8B-B14F-4D97-AF65-F5344CB8AC3E}">
        <p14:creationId xmlns:p14="http://schemas.microsoft.com/office/powerpoint/2010/main" val="297354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E40A9-8EA1-4E05-BFC3-2B981F8F7EF3}"/>
              </a:ext>
            </a:extLst>
          </p:cNvPr>
          <p:cNvSpPr>
            <a:spLocks noGrp="1"/>
          </p:cNvSpPr>
          <p:nvPr>
            <p:ph type="body" sz="quarter" idx="13"/>
          </p:nvPr>
        </p:nvSpPr>
        <p:spPr>
          <a:xfrm>
            <a:off x="845344" y="2011680"/>
            <a:ext cx="10501312" cy="3927158"/>
          </a:xfrm>
        </p:spPr>
        <p:txBody>
          <a:bodyPr>
            <a:normAutofit/>
          </a:bodyPr>
          <a:lstStyle/>
          <a:p>
            <a:pPr marL="0" indent="0" algn="ctr">
              <a:buNone/>
            </a:pPr>
            <a:r>
              <a:rPr lang="en-US" sz="3600" b="1" u="sng" kern="0"/>
              <a:t>MYTH</a:t>
            </a:r>
          </a:p>
          <a:p>
            <a:pPr marL="0" indent="0" algn="ctr">
              <a:buNone/>
            </a:pPr>
            <a:endParaRPr lang="en-US" sz="3200" b="0" kern="0"/>
          </a:p>
          <a:p>
            <a:pPr marL="0" indent="0" algn="ctr">
              <a:buNone/>
            </a:pPr>
            <a:r>
              <a:rPr lang="en-US" sz="3200" b="0" kern="0">
                <a:solidFill>
                  <a:schemeClr val="accent3">
                    <a:lumMod val="75000"/>
                  </a:schemeClr>
                </a:solidFill>
              </a:rPr>
              <a:t>Only a person who uses a wheelchair, or persons with significant intellectual disabilities. </a:t>
            </a:r>
            <a:r>
              <a:rPr lang="en-US" sz="3200" kern="0"/>
              <a:t>	</a:t>
            </a:r>
          </a:p>
          <a:p>
            <a:pPr marL="0" indent="0">
              <a:buNone/>
            </a:pPr>
            <a:endParaRPr lang="en-US" sz="1000" i="1"/>
          </a:p>
        </p:txBody>
      </p:sp>
      <p:sp>
        <p:nvSpPr>
          <p:cNvPr id="4" name="Text Placeholder 3">
            <a:extLst>
              <a:ext uri="{FF2B5EF4-FFF2-40B4-BE49-F238E27FC236}">
                <a16:creationId xmlns:a16="http://schemas.microsoft.com/office/drawing/2014/main" id="{88F173F6-8ADB-48D3-9964-32FAF8B9B529}"/>
              </a:ext>
            </a:extLst>
          </p:cNvPr>
          <p:cNvSpPr>
            <a:spLocks noGrp="1"/>
          </p:cNvSpPr>
          <p:nvPr>
            <p:ph type="body" sz="quarter" idx="14"/>
          </p:nvPr>
        </p:nvSpPr>
        <p:spPr>
          <a:xfrm>
            <a:off x="836613" y="919162"/>
            <a:ext cx="10501312" cy="919264"/>
          </a:xfrm>
        </p:spPr>
        <p:txBody>
          <a:bodyPr>
            <a:normAutofit/>
          </a:bodyPr>
          <a:lstStyle/>
          <a:p>
            <a:pPr algn="ctr"/>
            <a:r>
              <a:rPr lang="en-US" sz="3200" b="1"/>
              <a:t>Presumption of DRS Job Seekers </a:t>
            </a:r>
            <a:endParaRPr lang="en-US" sz="3200"/>
          </a:p>
        </p:txBody>
      </p:sp>
    </p:spTree>
    <p:extLst>
      <p:ext uri="{BB962C8B-B14F-4D97-AF65-F5344CB8AC3E}">
        <p14:creationId xmlns:p14="http://schemas.microsoft.com/office/powerpoint/2010/main" val="132810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F173F6-8ADB-48D3-9964-32FAF8B9B529}"/>
              </a:ext>
            </a:extLst>
          </p:cNvPr>
          <p:cNvSpPr>
            <a:spLocks noGrp="1"/>
          </p:cNvSpPr>
          <p:nvPr>
            <p:ph type="body" sz="quarter" idx="14"/>
          </p:nvPr>
        </p:nvSpPr>
        <p:spPr>
          <a:xfrm>
            <a:off x="845344" y="0"/>
            <a:ext cx="10501312" cy="806935"/>
          </a:xfrm>
        </p:spPr>
        <p:txBody>
          <a:bodyPr>
            <a:normAutofit/>
          </a:bodyPr>
          <a:lstStyle/>
          <a:p>
            <a:pPr algn="ctr"/>
            <a:r>
              <a:rPr lang="en-US" sz="3600">
                <a:solidFill>
                  <a:schemeClr val="bg1"/>
                </a:solidFill>
              </a:rPr>
              <a:t>Reality</a:t>
            </a:r>
            <a:r>
              <a:rPr lang="en-US" sz="4400">
                <a:solidFill>
                  <a:schemeClr val="bg1"/>
                </a:solidFill>
              </a:rPr>
              <a:t> </a:t>
            </a:r>
          </a:p>
        </p:txBody>
      </p:sp>
      <p:graphicFrame>
        <p:nvGraphicFramePr>
          <p:cNvPr id="2" name="Table 4">
            <a:extLst>
              <a:ext uri="{FF2B5EF4-FFF2-40B4-BE49-F238E27FC236}">
                <a16:creationId xmlns:a16="http://schemas.microsoft.com/office/drawing/2014/main" id="{EA5AFCB2-AD1E-4E03-F4B1-56A248D317C2}"/>
              </a:ext>
            </a:extLst>
          </p:cNvPr>
          <p:cNvGraphicFramePr>
            <a:graphicFrameLocks noGrp="1"/>
          </p:cNvGraphicFramePr>
          <p:nvPr>
            <p:extLst>
              <p:ext uri="{D42A27DB-BD31-4B8C-83A1-F6EECF244321}">
                <p14:modId xmlns:p14="http://schemas.microsoft.com/office/powerpoint/2010/main" val="2552669059"/>
              </p:ext>
            </p:extLst>
          </p:nvPr>
        </p:nvGraphicFramePr>
        <p:xfrm>
          <a:off x="1385538" y="1209497"/>
          <a:ext cx="9670256" cy="3933484"/>
        </p:xfrm>
        <a:graphic>
          <a:graphicData uri="http://schemas.openxmlformats.org/drawingml/2006/table">
            <a:tbl>
              <a:tblPr firstRow="1" bandRow="1">
                <a:tableStyleId>{21E4AEA4-8DFA-4A89-87EB-49C32662AFE0}</a:tableStyleId>
              </a:tblPr>
              <a:tblGrid>
                <a:gridCol w="4835128">
                  <a:extLst>
                    <a:ext uri="{9D8B030D-6E8A-4147-A177-3AD203B41FA5}">
                      <a16:colId xmlns:a16="http://schemas.microsoft.com/office/drawing/2014/main" val="2038743078"/>
                    </a:ext>
                  </a:extLst>
                </a:gridCol>
                <a:gridCol w="4835128">
                  <a:extLst>
                    <a:ext uri="{9D8B030D-6E8A-4147-A177-3AD203B41FA5}">
                      <a16:colId xmlns:a16="http://schemas.microsoft.com/office/drawing/2014/main" val="2380271174"/>
                    </a:ext>
                  </a:extLst>
                </a:gridCol>
              </a:tblGrid>
              <a:tr h="617879">
                <a:tc gridSpan="2">
                  <a:txBody>
                    <a:bodyPr/>
                    <a:lstStyle/>
                    <a:p>
                      <a:pPr algn="ctr"/>
                      <a:r>
                        <a:rPr lang="en-US" sz="2800" b="0">
                          <a:latin typeface="Montserrat" panose="00000500000000000000" pitchFamily="2" charset="0"/>
                        </a:rPr>
                        <a:t>Many Disabilities are also invisible</a:t>
                      </a:r>
                    </a:p>
                  </a:txBody>
                  <a:tcPr/>
                </a:tc>
                <a:tc hMerge="1">
                  <a:txBody>
                    <a:bodyPr/>
                    <a:lstStyle/>
                    <a:p>
                      <a:endParaRPr lang="en-US"/>
                    </a:p>
                  </a:txBody>
                  <a:tcPr/>
                </a:tc>
                <a:extLst>
                  <a:ext uri="{0D108BD9-81ED-4DB2-BD59-A6C34878D82A}">
                    <a16:rowId xmlns:a16="http://schemas.microsoft.com/office/drawing/2014/main" val="1777652175"/>
                  </a:ext>
                </a:extLst>
              </a:tr>
              <a:tr h="522913">
                <a:tc>
                  <a:txBody>
                    <a:bodyPr/>
                    <a:lstStyle/>
                    <a:p>
                      <a:pPr algn="ctr"/>
                      <a:r>
                        <a:rPr lang="en-US" sz="2000">
                          <a:latin typeface="Montserrat" panose="00000500000000000000" pitchFamily="2" charset="0"/>
                        </a:rPr>
                        <a:t>Arthritis</a:t>
                      </a:r>
                    </a:p>
                  </a:txBody>
                  <a:tcPr/>
                </a:tc>
                <a:tc>
                  <a:txBody>
                    <a:bodyPr/>
                    <a:lstStyle/>
                    <a:p>
                      <a:pPr algn="ctr"/>
                      <a:r>
                        <a:rPr lang="en-US" sz="2000">
                          <a:latin typeface="Montserrat" panose="00000500000000000000" pitchFamily="2" charset="0"/>
                        </a:rPr>
                        <a:t>Low Vision</a:t>
                      </a:r>
                    </a:p>
                  </a:txBody>
                  <a:tcPr/>
                </a:tc>
                <a:extLst>
                  <a:ext uri="{0D108BD9-81ED-4DB2-BD59-A6C34878D82A}">
                    <a16:rowId xmlns:a16="http://schemas.microsoft.com/office/drawing/2014/main" val="3697120594"/>
                  </a:ext>
                </a:extLst>
              </a:tr>
              <a:tr h="522913">
                <a:tc>
                  <a:txBody>
                    <a:bodyPr/>
                    <a:lstStyle/>
                    <a:p>
                      <a:pPr algn="ctr"/>
                      <a:r>
                        <a:rPr lang="en-US" sz="2000">
                          <a:latin typeface="Montserrat" panose="00000500000000000000" pitchFamily="2" charset="0"/>
                        </a:rPr>
                        <a:t>Burn Injury</a:t>
                      </a:r>
                    </a:p>
                  </a:txBody>
                  <a:tcPr/>
                </a:tc>
                <a:tc>
                  <a:txBody>
                    <a:bodyPr/>
                    <a:lstStyle/>
                    <a:p>
                      <a:pPr algn="ctr"/>
                      <a:r>
                        <a:rPr lang="en-US" sz="2000">
                          <a:latin typeface="Montserrat" panose="00000500000000000000" pitchFamily="2" charset="0"/>
                        </a:rPr>
                        <a:t>Deaf or Hard of Hearing</a:t>
                      </a:r>
                    </a:p>
                  </a:txBody>
                  <a:tcPr/>
                </a:tc>
                <a:extLst>
                  <a:ext uri="{0D108BD9-81ED-4DB2-BD59-A6C34878D82A}">
                    <a16:rowId xmlns:a16="http://schemas.microsoft.com/office/drawing/2014/main" val="1563325525"/>
                  </a:ext>
                </a:extLst>
              </a:tr>
              <a:tr h="522913">
                <a:tc>
                  <a:txBody>
                    <a:bodyPr/>
                    <a:lstStyle/>
                    <a:p>
                      <a:pPr algn="ctr"/>
                      <a:r>
                        <a:rPr lang="en-US" sz="2000">
                          <a:latin typeface="Montserrat" panose="00000500000000000000" pitchFamily="2" charset="0"/>
                        </a:rPr>
                        <a:t>Cancer</a:t>
                      </a:r>
                    </a:p>
                  </a:txBody>
                  <a:tcPr/>
                </a:tc>
                <a:tc>
                  <a:txBody>
                    <a:bodyPr/>
                    <a:lstStyle/>
                    <a:p>
                      <a:pPr algn="ctr"/>
                      <a:r>
                        <a:rPr lang="en-US" sz="2000">
                          <a:latin typeface="Montserrat" panose="00000500000000000000" pitchFamily="2" charset="0"/>
                        </a:rPr>
                        <a:t>Mental Health Diagnosis</a:t>
                      </a:r>
                    </a:p>
                  </a:txBody>
                  <a:tcPr/>
                </a:tc>
                <a:extLst>
                  <a:ext uri="{0D108BD9-81ED-4DB2-BD59-A6C34878D82A}">
                    <a16:rowId xmlns:a16="http://schemas.microsoft.com/office/drawing/2014/main" val="1834730737"/>
                  </a:ext>
                </a:extLst>
              </a:tr>
              <a:tr h="694712">
                <a:tc>
                  <a:txBody>
                    <a:bodyPr/>
                    <a:lstStyle/>
                    <a:p>
                      <a:pPr algn="ctr"/>
                      <a:r>
                        <a:rPr lang="en-US" sz="2000">
                          <a:latin typeface="Montserrat" panose="00000500000000000000" pitchFamily="2" charset="0"/>
                        </a:rPr>
                        <a:t>Diabetes</a:t>
                      </a:r>
                    </a:p>
                  </a:txBody>
                  <a:tcPr/>
                </a:tc>
                <a:tc>
                  <a:txBody>
                    <a:bodyPr/>
                    <a:lstStyle/>
                    <a:p>
                      <a:pPr algn="ctr"/>
                      <a:r>
                        <a:rPr lang="en-US" sz="2000">
                          <a:latin typeface="Montserrat" panose="00000500000000000000" pitchFamily="2" charset="0"/>
                        </a:rPr>
                        <a:t>Respiratory or Pulmonary Dysfunction</a:t>
                      </a:r>
                    </a:p>
                  </a:txBody>
                  <a:tcPr/>
                </a:tc>
                <a:extLst>
                  <a:ext uri="{0D108BD9-81ED-4DB2-BD59-A6C34878D82A}">
                    <a16:rowId xmlns:a16="http://schemas.microsoft.com/office/drawing/2014/main" val="3213493523"/>
                  </a:ext>
                </a:extLst>
              </a:tr>
              <a:tr h="522913">
                <a:tc>
                  <a:txBody>
                    <a:bodyPr/>
                    <a:lstStyle/>
                    <a:p>
                      <a:pPr algn="ctr"/>
                      <a:r>
                        <a:rPr lang="en-US" sz="2000">
                          <a:latin typeface="Montserrat" panose="00000500000000000000" pitchFamily="2" charset="0"/>
                        </a:rPr>
                        <a:t>Specific Learning Disabilities </a:t>
                      </a:r>
                    </a:p>
                  </a:txBody>
                  <a:tcPr/>
                </a:tc>
                <a:tc>
                  <a:txBody>
                    <a:bodyPr/>
                    <a:lstStyle/>
                    <a:p>
                      <a:pPr algn="ctr"/>
                      <a:r>
                        <a:rPr lang="en-US" sz="2000">
                          <a:latin typeface="Montserrat" panose="00000500000000000000" pitchFamily="2" charset="0"/>
                        </a:rPr>
                        <a:t>Speech Impediment</a:t>
                      </a:r>
                    </a:p>
                  </a:txBody>
                  <a:tcPr/>
                </a:tc>
                <a:extLst>
                  <a:ext uri="{0D108BD9-81ED-4DB2-BD59-A6C34878D82A}">
                    <a16:rowId xmlns:a16="http://schemas.microsoft.com/office/drawing/2014/main" val="4155671041"/>
                  </a:ext>
                </a:extLst>
              </a:tr>
              <a:tr h="522913">
                <a:tc>
                  <a:txBody>
                    <a:bodyPr/>
                    <a:lstStyle/>
                    <a:p>
                      <a:pPr algn="ctr"/>
                      <a:r>
                        <a:rPr lang="en-US" sz="2000">
                          <a:latin typeface="Montserrat" panose="00000500000000000000" pitchFamily="2" charset="0"/>
                        </a:rPr>
                        <a:t>Amputation</a:t>
                      </a:r>
                    </a:p>
                  </a:txBody>
                  <a:tcPr/>
                </a:tc>
                <a:tc>
                  <a:txBody>
                    <a:bodyPr/>
                    <a:lstStyle/>
                    <a:p>
                      <a:pPr algn="ctr"/>
                      <a:r>
                        <a:rPr lang="en-US" sz="2000">
                          <a:latin typeface="Montserrat" panose="00000500000000000000" pitchFamily="2" charset="0"/>
                        </a:rPr>
                        <a:t>Among others…….</a:t>
                      </a:r>
                    </a:p>
                  </a:txBody>
                  <a:tcPr/>
                </a:tc>
                <a:extLst>
                  <a:ext uri="{0D108BD9-81ED-4DB2-BD59-A6C34878D82A}">
                    <a16:rowId xmlns:a16="http://schemas.microsoft.com/office/drawing/2014/main" val="547812248"/>
                  </a:ext>
                </a:extLst>
              </a:tr>
            </a:tbl>
          </a:graphicData>
        </a:graphic>
      </p:graphicFrame>
    </p:spTree>
    <p:extLst>
      <p:ext uri="{BB962C8B-B14F-4D97-AF65-F5344CB8AC3E}">
        <p14:creationId xmlns:p14="http://schemas.microsoft.com/office/powerpoint/2010/main" val="377310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F91C-66A3-9402-13BB-0E809ED383D9}"/>
              </a:ext>
            </a:extLst>
          </p:cNvPr>
          <p:cNvSpPr>
            <a:spLocks noGrp="1"/>
          </p:cNvSpPr>
          <p:nvPr>
            <p:ph type="title"/>
          </p:nvPr>
        </p:nvSpPr>
        <p:spPr>
          <a:xfrm>
            <a:off x="264888" y="0"/>
            <a:ext cx="6900512" cy="612089"/>
          </a:xfrm>
        </p:spPr>
        <p:txBody>
          <a:bodyPr>
            <a:normAutofit/>
          </a:bodyPr>
          <a:lstStyle/>
          <a:p>
            <a:r>
              <a:rPr lang="en-US" sz="2800" b="1">
                <a:latin typeface="Montserrat"/>
              </a:rPr>
              <a:t>Disabilities in the Workplace </a:t>
            </a:r>
          </a:p>
        </p:txBody>
      </p:sp>
      <p:sp>
        <p:nvSpPr>
          <p:cNvPr id="3" name="Text Placeholder 2">
            <a:extLst>
              <a:ext uri="{FF2B5EF4-FFF2-40B4-BE49-F238E27FC236}">
                <a16:creationId xmlns:a16="http://schemas.microsoft.com/office/drawing/2014/main" id="{06B90F3A-7CAC-F1E3-2BDB-7190DD488DF2}"/>
              </a:ext>
            </a:extLst>
          </p:cNvPr>
          <p:cNvSpPr>
            <a:spLocks noGrp="1"/>
          </p:cNvSpPr>
          <p:nvPr>
            <p:ph type="body" sz="quarter" idx="13"/>
          </p:nvPr>
        </p:nvSpPr>
        <p:spPr>
          <a:xfrm>
            <a:off x="845344" y="1538869"/>
            <a:ext cx="10492581" cy="3702204"/>
          </a:xfrm>
        </p:spPr>
        <p:txBody>
          <a:bodyPr>
            <a:normAutofit/>
          </a:bodyPr>
          <a:lstStyle/>
          <a:p>
            <a:pPr>
              <a:buFont typeface="Wingdings" panose="05000000000000000000" pitchFamily="2" charset="2"/>
              <a:buChar char="§"/>
            </a:pPr>
            <a:r>
              <a:rPr lang="en-US"/>
              <a:t>Largest minority group in the country (1/4 people reported having a disability) </a:t>
            </a:r>
          </a:p>
          <a:p>
            <a:pPr>
              <a:buFont typeface="Wingdings" panose="05000000000000000000" pitchFamily="2" charset="2"/>
              <a:buChar char="§"/>
            </a:pPr>
            <a:r>
              <a:rPr lang="en-US"/>
              <a:t>Largest untapped talent pool of qualified workers</a:t>
            </a:r>
          </a:p>
          <a:p>
            <a:pPr>
              <a:buFont typeface="Wingdings" panose="05000000000000000000" pitchFamily="2" charset="2"/>
              <a:buChar char="§"/>
            </a:pPr>
            <a:r>
              <a:rPr lang="en-US" sz="2000" b="0">
                <a:latin typeface="Montserrat" panose="00000500000000000000" pitchFamily="2" charset="0"/>
              </a:rPr>
              <a:t>Can succeed in employment with the right opportunities and the right support</a:t>
            </a:r>
          </a:p>
          <a:p>
            <a:pPr>
              <a:buFont typeface="Wingdings" panose="05000000000000000000" pitchFamily="2" charset="2"/>
              <a:buChar char="§"/>
            </a:pPr>
            <a:r>
              <a:rPr lang="en-US" sz="2000" b="0">
                <a:latin typeface="Montserrat" panose="00000500000000000000" pitchFamily="2" charset="0"/>
              </a:rPr>
              <a:t>Bring unique skills and talents to the workplace: creative problem solving, innovation, resilience, loyalty and productivity. </a:t>
            </a:r>
          </a:p>
          <a:p>
            <a:pPr>
              <a:buFont typeface="Wingdings" panose="05000000000000000000" pitchFamily="2" charset="2"/>
              <a:buChar char="§"/>
            </a:pPr>
            <a:r>
              <a:rPr lang="en-US" sz="2000" b="0">
                <a:latin typeface="Montserrat" panose="00000500000000000000" pitchFamily="2" charset="0"/>
              </a:rPr>
              <a:t>Help organizations build a strong and diverse pipeline of skilled workers, which is critical for companies to grow their business and compete in the global economy. </a:t>
            </a:r>
          </a:p>
          <a:p>
            <a:pPr>
              <a:buFont typeface="Wingdings" panose="05000000000000000000" pitchFamily="2" charset="2"/>
              <a:buChar char="§"/>
            </a:pPr>
            <a:r>
              <a:rPr lang="en-US" sz="2000" b="0">
                <a:latin typeface="Montserrat" panose="00000500000000000000" pitchFamily="2" charset="0"/>
              </a:rPr>
              <a:t>Improve an employer's bottom line by reducing recruiting and training costs and increasing retention rates</a:t>
            </a:r>
          </a:p>
          <a:p>
            <a:pPr>
              <a:buFont typeface="Wingdings" panose="05000000000000000000" pitchFamily="2" charset="2"/>
              <a:buChar char="§"/>
            </a:pPr>
            <a:endParaRPr lang="en-US"/>
          </a:p>
        </p:txBody>
      </p:sp>
      <p:sp>
        <p:nvSpPr>
          <p:cNvPr id="4" name="Text Placeholder 3">
            <a:extLst>
              <a:ext uri="{FF2B5EF4-FFF2-40B4-BE49-F238E27FC236}">
                <a16:creationId xmlns:a16="http://schemas.microsoft.com/office/drawing/2014/main" id="{E13CB5BB-19FC-9CBE-39AD-7F53447B0046}"/>
              </a:ext>
            </a:extLst>
          </p:cNvPr>
          <p:cNvSpPr>
            <a:spLocks noGrp="1"/>
          </p:cNvSpPr>
          <p:nvPr>
            <p:ph type="body" sz="quarter" idx="14"/>
          </p:nvPr>
        </p:nvSpPr>
        <p:spPr>
          <a:xfrm>
            <a:off x="836613" y="942340"/>
            <a:ext cx="10501312" cy="462013"/>
          </a:xfrm>
        </p:spPr>
        <p:txBody>
          <a:bodyPr>
            <a:normAutofit/>
          </a:bodyPr>
          <a:lstStyle/>
          <a:p>
            <a:r>
              <a:rPr lang="en-US" sz="2600"/>
              <a:t>People with Disabilities </a:t>
            </a:r>
            <a:r>
              <a:rPr lang="en-US"/>
              <a:t>	</a:t>
            </a:r>
          </a:p>
        </p:txBody>
      </p:sp>
    </p:spTree>
    <p:extLst>
      <p:ext uri="{BB962C8B-B14F-4D97-AF65-F5344CB8AC3E}">
        <p14:creationId xmlns:p14="http://schemas.microsoft.com/office/powerpoint/2010/main" val="4049406481"/>
      </p:ext>
    </p:extLst>
  </p:cSld>
  <p:clrMapOvr>
    <a:masterClrMapping/>
  </p:clrMapOvr>
</p:sld>
</file>

<file path=ppt/theme/theme1.xml><?xml version="1.0" encoding="utf-8"?>
<a:theme xmlns:a="http://schemas.openxmlformats.org/drawingml/2006/main" name="Office Theme">
  <a:themeElements>
    <a:clrScheme name="IDHS Colors">
      <a:dk1>
        <a:srgbClr val="000000"/>
      </a:dk1>
      <a:lt1>
        <a:srgbClr val="FFFFFF"/>
      </a:lt1>
      <a:dk2>
        <a:srgbClr val="020A78"/>
      </a:dk2>
      <a:lt2>
        <a:srgbClr val="FBB83A"/>
      </a:lt2>
      <a:accent1>
        <a:srgbClr val="020A78"/>
      </a:accent1>
      <a:accent2>
        <a:srgbClr val="0C70C8"/>
      </a:accent2>
      <a:accent3>
        <a:srgbClr val="445469"/>
      </a:accent3>
      <a:accent4>
        <a:srgbClr val="FBB83A"/>
      </a:accent4>
      <a:accent5>
        <a:srgbClr val="5B9BD5"/>
      </a:accent5>
      <a:accent6>
        <a:srgbClr val="D6D6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D03F20-44CC-40FC-AD59-FF7C75FF4831}"/>
</file>

<file path=customXml/itemProps2.xml><?xml version="1.0" encoding="utf-8"?>
<ds:datastoreItem xmlns:ds="http://schemas.openxmlformats.org/officeDocument/2006/customXml" ds:itemID="{5ABC55C7-F9AF-43F6-92BE-D3951939514F}">
  <ds:schemaRefs>
    <ds:schemaRef ds:uri="15043ba6-7a39-436b-a6df-be351b4d9335"/>
    <ds:schemaRef ds:uri="8068533d-f9d6-42f8-9315-b04aff028a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6E2187-E31C-4AA8-8209-3C8E1EDAB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1202</Words>
  <Application>Microsoft Office PowerPoint</Application>
  <PresentationFormat>Widescreen</PresentationFormat>
  <Paragraphs>234</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Arial,Sans-Serif</vt:lpstr>
      <vt:lpstr>Calibri</vt:lpstr>
      <vt:lpstr>Montserrat</vt:lpstr>
      <vt:lpstr>Montserrat Medium</vt:lpstr>
      <vt:lpstr>Montserrat SemiBold</vt:lpstr>
      <vt:lpstr>Segoe UI</vt:lpstr>
      <vt:lpstr>Wingdings</vt:lpstr>
      <vt:lpstr>Office Theme</vt:lpstr>
      <vt:lpstr>Simple Light</vt:lpstr>
      <vt:lpstr> Division of Rehabilitation Services  Vocational Rehabilitation and Workforce Development   Job Training and Economic Development   </vt:lpstr>
      <vt:lpstr>OBJECTIVE </vt:lpstr>
      <vt:lpstr>PowerPoint Presentation</vt:lpstr>
      <vt:lpstr>PowerPoint Presentation</vt:lpstr>
      <vt:lpstr>PowerPoint Presentation</vt:lpstr>
      <vt:lpstr>Defining Disability </vt:lpstr>
      <vt:lpstr>PowerPoint Presentation</vt:lpstr>
      <vt:lpstr>PowerPoint Presentation</vt:lpstr>
      <vt:lpstr>Disabilities in the Workplace </vt:lpstr>
      <vt:lpstr>PowerPoint Presentation</vt:lpstr>
      <vt:lpstr>Why are we here? </vt:lpstr>
      <vt:lpstr>PowerPoint Presentation</vt:lpstr>
      <vt:lpstr>PowerPoint Presentation</vt:lpstr>
      <vt:lpstr>Collaboration with Community Partners  </vt:lpstr>
      <vt:lpstr>PowerPoint Presentation</vt:lpstr>
      <vt:lpstr>Current Focus and Looking Ahead </vt:lpstr>
      <vt:lpstr>Resources</vt:lpstr>
      <vt:lpstr>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Erasmo Gomes</dc:creator>
  <cp:lastModifiedBy>Phuyal2, Biswa (DRS)</cp:lastModifiedBy>
  <cp:revision>16</cp:revision>
  <dcterms:created xsi:type="dcterms:W3CDTF">2022-09-23T20:26:18Z</dcterms:created>
  <dcterms:modified xsi:type="dcterms:W3CDTF">2025-06-16T19:55:03Z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ies>
</file>