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7" r:id="rId5"/>
    <p:sldId id="259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Bruce" userId="4544dfa3-0d25-4cd6-8908-2671fecbfbef" providerId="ADAL" clId="{AA7767C0-BF76-46A5-8F8B-B3E2BB14F04C}"/>
    <pc:docChg chg="custSel addSld delSld modSld">
      <pc:chgData name="Matthew Bruce" userId="4544dfa3-0d25-4cd6-8908-2671fecbfbef" providerId="ADAL" clId="{AA7767C0-BF76-46A5-8F8B-B3E2BB14F04C}" dt="2025-08-07T14:11:49.922" v="1748" actId="20577"/>
      <pc:docMkLst>
        <pc:docMk/>
      </pc:docMkLst>
      <pc:sldChg chg="modSp mod">
        <pc:chgData name="Matthew Bruce" userId="4544dfa3-0d25-4cd6-8908-2671fecbfbef" providerId="ADAL" clId="{AA7767C0-BF76-46A5-8F8B-B3E2BB14F04C}" dt="2025-08-05T18:05:44.836" v="45" actId="20577"/>
        <pc:sldMkLst>
          <pc:docMk/>
          <pc:sldMk cId="3813048839" sldId="257"/>
        </pc:sldMkLst>
        <pc:spChg chg="mod">
          <ac:chgData name="Matthew Bruce" userId="4544dfa3-0d25-4cd6-8908-2671fecbfbef" providerId="ADAL" clId="{AA7767C0-BF76-46A5-8F8B-B3E2BB14F04C}" dt="2025-08-05T18:05:44.836" v="45" actId="20577"/>
          <ac:spMkLst>
            <pc:docMk/>
            <pc:sldMk cId="3813048839" sldId="257"/>
            <ac:spMk id="4" creationId="{00000000-0000-0000-0000-000000000000}"/>
          </ac:spMkLst>
        </pc:spChg>
      </pc:sldChg>
      <pc:sldChg chg="modSp mod">
        <pc:chgData name="Matthew Bruce" userId="4544dfa3-0d25-4cd6-8908-2671fecbfbef" providerId="ADAL" clId="{AA7767C0-BF76-46A5-8F8B-B3E2BB14F04C}" dt="2025-08-05T18:08:26.809" v="136" actId="20577"/>
        <pc:sldMkLst>
          <pc:docMk/>
          <pc:sldMk cId="3737379591" sldId="259"/>
        </pc:sldMkLst>
        <pc:graphicFrameChg chg="modGraphic">
          <ac:chgData name="Matthew Bruce" userId="4544dfa3-0d25-4cd6-8908-2671fecbfbef" providerId="ADAL" clId="{AA7767C0-BF76-46A5-8F8B-B3E2BB14F04C}" dt="2025-08-05T18:08:26.809" v="136" actId="20577"/>
          <ac:graphicFrameMkLst>
            <pc:docMk/>
            <pc:sldMk cId="3737379591" sldId="259"/>
            <ac:graphicFrameMk id="3" creationId="{00000000-0000-0000-0000-000000000000}"/>
          </ac:graphicFrameMkLst>
        </pc:graphicFrameChg>
      </pc:sldChg>
      <pc:sldChg chg="del">
        <pc:chgData name="Matthew Bruce" userId="4544dfa3-0d25-4cd6-8908-2671fecbfbef" providerId="ADAL" clId="{AA7767C0-BF76-46A5-8F8B-B3E2BB14F04C}" dt="2025-08-05T18:08:43.964" v="137" actId="47"/>
        <pc:sldMkLst>
          <pc:docMk/>
          <pc:sldMk cId="684098426" sldId="260"/>
        </pc:sldMkLst>
      </pc:sldChg>
      <pc:sldChg chg="modSp mod">
        <pc:chgData name="Matthew Bruce" userId="4544dfa3-0d25-4cd6-8908-2671fecbfbef" providerId="ADAL" clId="{AA7767C0-BF76-46A5-8F8B-B3E2BB14F04C}" dt="2025-08-05T18:10:33.940" v="222" actId="20577"/>
        <pc:sldMkLst>
          <pc:docMk/>
          <pc:sldMk cId="3663653999" sldId="261"/>
        </pc:sldMkLst>
        <pc:spChg chg="mod">
          <ac:chgData name="Matthew Bruce" userId="4544dfa3-0d25-4cd6-8908-2671fecbfbef" providerId="ADAL" clId="{AA7767C0-BF76-46A5-8F8B-B3E2BB14F04C}" dt="2025-08-05T18:10:33.940" v="222" actId="20577"/>
          <ac:spMkLst>
            <pc:docMk/>
            <pc:sldMk cId="3663653999" sldId="261"/>
            <ac:spMk id="19" creationId="{00000000-0000-0000-0000-000000000000}"/>
          </ac:spMkLst>
        </pc:spChg>
      </pc:sldChg>
      <pc:sldChg chg="modSp mod">
        <pc:chgData name="Matthew Bruce" userId="4544dfa3-0d25-4cd6-8908-2671fecbfbef" providerId="ADAL" clId="{AA7767C0-BF76-46A5-8F8B-B3E2BB14F04C}" dt="2025-08-07T14:11:07.255" v="1709" actId="20577"/>
        <pc:sldMkLst>
          <pc:docMk/>
          <pc:sldMk cId="1768956271" sldId="262"/>
        </pc:sldMkLst>
        <pc:spChg chg="mod">
          <ac:chgData name="Matthew Bruce" userId="4544dfa3-0d25-4cd6-8908-2671fecbfbef" providerId="ADAL" clId="{AA7767C0-BF76-46A5-8F8B-B3E2BB14F04C}" dt="2025-08-05T18:11:25.758" v="256" actId="20577"/>
          <ac:spMkLst>
            <pc:docMk/>
            <pc:sldMk cId="1768956271" sldId="262"/>
            <ac:spMk id="4" creationId="{00000000-0000-0000-0000-000000000000}"/>
          </ac:spMkLst>
        </pc:spChg>
        <pc:spChg chg="mod">
          <ac:chgData name="Matthew Bruce" userId="4544dfa3-0d25-4cd6-8908-2671fecbfbef" providerId="ADAL" clId="{AA7767C0-BF76-46A5-8F8B-B3E2BB14F04C}" dt="2025-08-07T14:11:07.255" v="1709" actId="20577"/>
          <ac:spMkLst>
            <pc:docMk/>
            <pc:sldMk cId="1768956271" sldId="262"/>
            <ac:spMk id="19" creationId="{00000000-0000-0000-0000-000000000000}"/>
          </ac:spMkLst>
        </pc:spChg>
      </pc:sldChg>
      <pc:sldChg chg="modSp mod">
        <pc:chgData name="Matthew Bruce" userId="4544dfa3-0d25-4cd6-8908-2671fecbfbef" providerId="ADAL" clId="{AA7767C0-BF76-46A5-8F8B-B3E2BB14F04C}" dt="2025-08-07T14:00:10.290" v="1344" actId="20577"/>
        <pc:sldMkLst>
          <pc:docMk/>
          <pc:sldMk cId="4007012123" sldId="263"/>
        </pc:sldMkLst>
        <pc:spChg chg="mod">
          <ac:chgData name="Matthew Bruce" userId="4544dfa3-0d25-4cd6-8908-2671fecbfbef" providerId="ADAL" clId="{AA7767C0-BF76-46A5-8F8B-B3E2BB14F04C}" dt="2025-08-07T13:54:21.701" v="790" actId="20577"/>
          <ac:spMkLst>
            <pc:docMk/>
            <pc:sldMk cId="4007012123" sldId="263"/>
            <ac:spMk id="4" creationId="{00000000-0000-0000-0000-000000000000}"/>
          </ac:spMkLst>
        </pc:spChg>
        <pc:spChg chg="mod">
          <ac:chgData name="Matthew Bruce" userId="4544dfa3-0d25-4cd6-8908-2671fecbfbef" providerId="ADAL" clId="{AA7767C0-BF76-46A5-8F8B-B3E2BB14F04C}" dt="2025-08-07T14:00:10.290" v="1344" actId="20577"/>
          <ac:spMkLst>
            <pc:docMk/>
            <pc:sldMk cId="4007012123" sldId="263"/>
            <ac:spMk id="19" creationId="{00000000-0000-0000-0000-000000000000}"/>
          </ac:spMkLst>
        </pc:spChg>
      </pc:sldChg>
      <pc:sldChg chg="modSp add mod">
        <pc:chgData name="Matthew Bruce" userId="4544dfa3-0d25-4cd6-8908-2671fecbfbef" providerId="ADAL" clId="{AA7767C0-BF76-46A5-8F8B-B3E2BB14F04C}" dt="2025-08-07T14:11:49.922" v="1748" actId="20577"/>
        <pc:sldMkLst>
          <pc:docMk/>
          <pc:sldMk cId="1307398778" sldId="264"/>
        </pc:sldMkLst>
        <pc:spChg chg="mod">
          <ac:chgData name="Matthew Bruce" userId="4544dfa3-0d25-4cd6-8908-2671fecbfbef" providerId="ADAL" clId="{AA7767C0-BF76-46A5-8F8B-B3E2BB14F04C}" dt="2025-08-07T13:54:46.130" v="827" actId="20577"/>
          <ac:spMkLst>
            <pc:docMk/>
            <pc:sldMk cId="1307398778" sldId="264"/>
            <ac:spMk id="4" creationId="{0F6B62A8-6CA7-60D0-5A4E-BB9B8159AACC}"/>
          </ac:spMkLst>
        </pc:spChg>
        <pc:spChg chg="mod">
          <ac:chgData name="Matthew Bruce" userId="4544dfa3-0d25-4cd6-8908-2671fecbfbef" providerId="ADAL" clId="{AA7767C0-BF76-46A5-8F8B-B3E2BB14F04C}" dt="2025-08-07T14:11:49.922" v="1748" actId="20577"/>
          <ac:spMkLst>
            <pc:docMk/>
            <pc:sldMk cId="1307398778" sldId="264"/>
            <ac:spMk id="19" creationId="{5CBE6011-AD2D-1CA8-8EC9-E348C87CE2F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46C67-76BB-4418-8AB3-5CEF88E27B51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329D4-028E-476D-9F91-4F20FACA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4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D4F1-6D2D-4D31-B184-C7FB996E39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5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Cover the basics of CWFA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D4F1-6D2D-4D31-B184-C7FB996E39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04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D4F1-6D2D-4D31-B184-C7FB996E39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20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D4F1-6D2D-4D31-B184-C7FB996E39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02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7B5F7-D387-6D37-A222-8A66B0C47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6E2CDD-A24A-CF68-16FB-D197119E04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E27FBD-5E16-E48D-1F6B-F75BEA044C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91D14-C0A2-6DE3-CDDC-57770DACEC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D4F1-6D2D-4D31-B184-C7FB996E39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63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D4F1-6D2D-4D31-B184-C7FB996E39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4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5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9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2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0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FF6A-C32F-4B8D-9D8A-399DD1C17C70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D086B-9090-41CD-8796-0AC1A031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2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11543"/>
          </a:xfrm>
        </p:spPr>
        <p:txBody>
          <a:bodyPr>
            <a:normAutofit/>
          </a:bodyPr>
          <a:lstStyle/>
          <a:p>
            <a:r>
              <a:rPr lang="en-US" dirty="0"/>
              <a:t>Overview of Workforce Development Philanthropy</a:t>
            </a:r>
          </a:p>
          <a:p>
            <a:endParaRPr lang="en-US" dirty="0"/>
          </a:p>
          <a:p>
            <a:r>
              <a:rPr lang="en-US" dirty="0"/>
              <a:t>August 2025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681754"/>
            <a:ext cx="3657600" cy="177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4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86583"/>
            <a:ext cx="10515600" cy="930275"/>
          </a:xfrm>
        </p:spPr>
        <p:txBody>
          <a:bodyPr/>
          <a:lstStyle/>
          <a:p>
            <a:pPr marL="0" indent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CWFA Overview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72376" y="3646546"/>
            <a:ext cx="11201400" cy="477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/>
              <a:t>14 LEADERSHIP FUNDERS (Management Committee)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793152"/>
              </p:ext>
            </p:extLst>
          </p:nvPr>
        </p:nvGraphicFramePr>
        <p:xfrm>
          <a:off x="336944" y="4124305"/>
          <a:ext cx="1150795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3401">
                  <a:extLst>
                    <a:ext uri="{9D8B030D-6E8A-4147-A177-3AD203B41FA5}">
                      <a16:colId xmlns:a16="http://schemas.microsoft.com/office/drawing/2014/main" val="838246762"/>
                    </a:ext>
                  </a:extLst>
                </a:gridCol>
                <a:gridCol w="2367152">
                  <a:extLst>
                    <a:ext uri="{9D8B030D-6E8A-4147-A177-3AD203B41FA5}">
                      <a16:colId xmlns:a16="http://schemas.microsoft.com/office/drawing/2014/main" val="3373702576"/>
                    </a:ext>
                  </a:extLst>
                </a:gridCol>
                <a:gridCol w="2990411">
                  <a:extLst>
                    <a:ext uri="{9D8B030D-6E8A-4147-A177-3AD203B41FA5}">
                      <a16:colId xmlns:a16="http://schemas.microsoft.com/office/drawing/2014/main" val="120686181"/>
                    </a:ext>
                  </a:extLst>
                </a:gridCol>
                <a:gridCol w="2876988">
                  <a:extLst>
                    <a:ext uri="{9D8B030D-6E8A-4147-A177-3AD203B41FA5}">
                      <a16:colId xmlns:a16="http://schemas.microsoft.com/office/drawing/2014/main" val="32024539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Chicago Community Trust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Hunter Fam </a:t>
                      </a:r>
                      <a:r>
                        <a:rPr lang="en-US" sz="1800" b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Fndation</a:t>
                      </a:r>
                      <a:endParaRPr lang="en-US" sz="18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United Way of Metro Chicago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McGowan Fam Foundation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436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Steans Family Foundation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Polk Bros. Foundation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The Woods Fund of Chicago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Circle</a:t>
                      </a:r>
                      <a:r>
                        <a:rPr lang="en-US" b="0" baseline="0" dirty="0"/>
                        <a:t> of Service Foundation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64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The Lloyd A. Fry Foundation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JP Morgan Chase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Michael Reese Health Trust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Pritzker </a:t>
                      </a:r>
                      <a:r>
                        <a:rPr lang="en-US" b="0" dirty="0" err="1"/>
                        <a:t>Traubert</a:t>
                      </a:r>
                      <a:r>
                        <a:rPr lang="en-US" b="0" dirty="0"/>
                        <a:t> Foundation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878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Christopher Family</a:t>
                      </a:r>
                      <a:r>
                        <a:rPr lang="en-US" b="0" baseline="0" dirty="0"/>
                        <a:t> Foundation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Bridges to Brighter Futures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37499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13143" y="1815217"/>
            <a:ext cx="11355553" cy="8733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A funder collaboration with shared staff and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pooled funding hosted at the Chicago Community Trust</a:t>
            </a:r>
          </a:p>
        </p:txBody>
      </p:sp>
    </p:spTree>
    <p:extLst>
      <p:ext uri="{BB962C8B-B14F-4D97-AF65-F5344CB8AC3E}">
        <p14:creationId xmlns:p14="http://schemas.microsoft.com/office/powerpoint/2010/main" val="373737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4169" y="1851518"/>
            <a:ext cx="111660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Community Foundations – Examples: The Chicago Community Trust, Community Foundation for Land of Lincoln (central Illinois)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United Ways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Institutional Local Private Foundations – Examples: Polk Bros, Lloyd A Fry, The Woods Fund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Institutional Regional/National/International Foundations – Examples: Joyce, MacArthur, Ford, Gates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Corporate Philanthropy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Family Foundations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Note: the word “Foundation” in the name of an organization does not mean it is a grant-maker, and many grantmaking orgs actually avoid the word foundation in their name.</a:t>
            </a:r>
          </a:p>
          <a:p>
            <a:pPr lvl="0" algn="ctr"/>
            <a:endParaRPr lang="en-US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Many Types of Foundations / Philanthropies</a:t>
            </a:r>
          </a:p>
        </p:txBody>
      </p:sp>
    </p:spTree>
    <p:extLst>
      <p:ext uri="{BB962C8B-B14F-4D97-AF65-F5344CB8AC3E}">
        <p14:creationId xmlns:p14="http://schemas.microsoft.com/office/powerpoint/2010/main" val="366365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26152" y="1851518"/>
            <a:ext cx="1146046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Open Time Delimited RFP (Request for Proposal)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Often on a recuring cycle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May or may not be well promoted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Rolling RFP / LOI (Letter of Intent) Process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Relationship development – Invite Only RFPs, Direct Grants etc.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Sub-Grants through Intermediaries</a:t>
            </a:r>
          </a:p>
          <a:p>
            <a:pPr lvl="0"/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Less Traditional Avenues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Pitch Competitions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“Prizes” or “Challenges” Competitions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Non-Program Grant Opportunities (Technical Assistance, Professional Dev, Capital, Fellowships etc.)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Ways to Seek Philanthropic Funding</a:t>
            </a:r>
          </a:p>
        </p:txBody>
      </p:sp>
    </p:spTree>
    <p:extLst>
      <p:ext uri="{BB962C8B-B14F-4D97-AF65-F5344CB8AC3E}">
        <p14:creationId xmlns:p14="http://schemas.microsoft.com/office/powerpoint/2010/main" val="1768956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26CA01-1CB4-8C77-46CE-EC717694B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BE6011-AD2D-1CA8-8EC9-E348C87CE2FC}"/>
              </a:ext>
            </a:extLst>
          </p:cNvPr>
          <p:cNvSpPr txBox="1"/>
          <p:nvPr/>
        </p:nvSpPr>
        <p:spPr>
          <a:xfrm>
            <a:off x="365768" y="1577198"/>
            <a:ext cx="1146046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Know the Funder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Corporate “foundations” vs. family foundations vs. large institutional foundations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Generally trust what they say about themselves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Relationships are key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Transparency is the best policy (Trust </a:t>
            </a:r>
            <a:r>
              <a:rPr lang="en-US" sz="2000"/>
              <a:t>Based Philanthropy)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Funders want to fund, and they want their grantees to succeed</a:t>
            </a:r>
          </a:p>
          <a:p>
            <a:pPr lvl="0"/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Blending / Braiding Funding, especially public/private is a great strategy.  Great “hooks” with foundations: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Serve </a:t>
            </a:r>
            <a:r>
              <a:rPr lang="en-US" sz="2000" i="1" dirty="0"/>
              <a:t>more</a:t>
            </a:r>
            <a:r>
              <a:rPr lang="en-US" sz="2000" dirty="0"/>
              <a:t> people than otherwise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Serve </a:t>
            </a:r>
            <a:r>
              <a:rPr lang="en-US" sz="2000" i="1" dirty="0"/>
              <a:t>different</a:t>
            </a:r>
            <a:r>
              <a:rPr lang="en-US" sz="2000" dirty="0"/>
              <a:t> people than otherwise (equity angle)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Serve </a:t>
            </a:r>
            <a:r>
              <a:rPr lang="en-US" sz="2000" i="1" dirty="0"/>
              <a:t>more innovatively </a:t>
            </a:r>
            <a:r>
              <a:rPr lang="en-US" sz="2000" dirty="0"/>
              <a:t>than otherwise (sustainability angle)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F6B62A8-6CA7-60D0-5A4E-BB9B8159A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Points About Seeking Funding</a:t>
            </a:r>
          </a:p>
        </p:txBody>
      </p:sp>
    </p:spTree>
    <p:extLst>
      <p:ext uri="{BB962C8B-B14F-4D97-AF65-F5344CB8AC3E}">
        <p14:creationId xmlns:p14="http://schemas.microsoft.com/office/powerpoint/2010/main" val="130739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4169" y="1851518"/>
            <a:ext cx="1116609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en-US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Join Networks – The Chicago Jobs Council, Chicagoland Career Pathways (</a:t>
            </a:r>
            <a:r>
              <a:rPr lang="en-US" sz="2000" dirty="0" err="1"/>
              <a:t>CareerPathways.Net</a:t>
            </a:r>
            <a:r>
              <a:rPr lang="en-US" sz="2000" dirty="0"/>
              <a:t>), Forefront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Form partnerships – geographically based, symbiotic combinations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Collaborate without knowing the end state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/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Connecting Across Workforce NPOs</a:t>
            </a:r>
          </a:p>
        </p:txBody>
      </p:sp>
    </p:spTree>
    <p:extLst>
      <p:ext uri="{BB962C8B-B14F-4D97-AF65-F5344CB8AC3E}">
        <p14:creationId xmlns:p14="http://schemas.microsoft.com/office/powerpoint/2010/main" val="4007012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52569ECEA4A742A2C5974F57977DA4" ma:contentTypeVersion="5" ma:contentTypeDescription="Create a new document." ma:contentTypeScope="" ma:versionID="79c9f2753a94edf9e8c03015e3e797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F0CA9C4-9D7B-4554-BA31-0985FDB2D7FD}"/>
</file>

<file path=customXml/itemProps2.xml><?xml version="1.0" encoding="utf-8"?>
<ds:datastoreItem xmlns:ds="http://schemas.openxmlformats.org/officeDocument/2006/customXml" ds:itemID="{15436458-9E03-4022-9CD2-58E323F93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313544-F92A-47F5-8BEE-3B2D2FE888B7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1eb48bc3-58d3-4035-8b48-db06a79e05ff"/>
    <ds:schemaRef ds:uri="d578a920-4cd7-48b9-a935-aba67d5c0c62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406</Words>
  <Application>Microsoft Office PowerPoint</Application>
  <PresentationFormat>Widescreen</PresentationFormat>
  <Paragraphs>84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CWFA Overview</vt:lpstr>
      <vt:lpstr>Many Types of Foundations / Philanthropies</vt:lpstr>
      <vt:lpstr>Ways to Seek Philanthropic Funding</vt:lpstr>
      <vt:lpstr>General Points About Seeking Funding</vt:lpstr>
      <vt:lpstr>Connecting Across Workforce NPOs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Bruce</dc:creator>
  <cp:lastModifiedBy>Matthew Bruce</cp:lastModifiedBy>
  <cp:revision>15</cp:revision>
  <dcterms:created xsi:type="dcterms:W3CDTF">2020-05-21T13:37:37Z</dcterms:created>
  <dcterms:modified xsi:type="dcterms:W3CDTF">2025-08-07T14:11:54Z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0x010100CE52569ECEA4A742A2C5974F57977DA4</vt:lpwstr>
  </property>
  <property fmtid="{D5CDD505-2E9C-101B-9397-08002B2CF9AE}" pid="3" name="MediaServiceImageTags">
    <vt:lpwstr/>
  </property>
</Properties>
</file>