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9" r:id="rId6"/>
    <p:sldId id="262" r:id="rId7"/>
    <p:sldId id="263" r:id="rId8"/>
    <p:sldId id="266" r:id="rId9"/>
    <p:sldId id="267" r:id="rId10"/>
    <p:sldId id="270" r:id="rId11"/>
    <p:sldId id="268" r:id="rId12"/>
    <p:sldId id="269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1E449E-2549-6450-F3E4-99782339E48B}" v="80" dt="2026-09-10T14:23:00.522"/>
    <p1510:client id="{C6A360C2-80F9-3604-2B45-EEE3C5DAFF10}" v="2" dt="2026-09-11T20:14:54.2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illinoisworknet.com/partners/Pages/JTEDHomeILTA.aspx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66928" y="438912"/>
            <a:ext cx="1234440" cy="347472"/>
          </a:xfrm>
          <a:prstGeom prst="roundRect">
            <a:avLst/>
          </a:prstGeom>
          <a:solidFill>
            <a:srgbClr val="0B4F6C"/>
          </a:solidFill>
          <a:ln>
            <a:solidFill>
              <a:srgbClr val="0B4F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525780"/>
            <a:ext cx="1088136" cy="1463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Aptos"/>
              </a:rPr>
              <a:t>DCEO + OPEH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051560"/>
            <a:ext cx="7498079" cy="5303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4200" b="1" i="0">
                <a:solidFill>
                  <a:srgbClr val="0B4F6C"/>
                </a:solidFill>
                <a:latin typeface="Aptos Display"/>
              </a:rPr>
              <a:t>Home Illinois JTED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1682496"/>
            <a:ext cx="502920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600" b="1" i="0">
                <a:solidFill>
                  <a:srgbClr val="147C85"/>
                </a:solidFill>
                <a:latin typeface="Aptos Display"/>
              </a:rPr>
              <a:t>September 10 TA Call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176272"/>
            <a:ext cx="868680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800" b="0" i="0">
                <a:solidFill>
                  <a:srgbClr val="24303A"/>
                </a:solidFill>
                <a:latin typeface="Aptos"/>
              </a:rPr>
              <a:t>Reconnecting housing, workforce, case notes, and final-year clarity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944368"/>
            <a:ext cx="5074920" cy="1078992"/>
          </a:xfrm>
          <a:prstGeom prst="roundRect">
            <a:avLst/>
          </a:prstGeom>
          <a:solidFill>
            <a:srgbClr val="EAF4F7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2944368"/>
            <a:ext cx="73152" cy="1078992"/>
          </a:xfrm>
          <a:prstGeom prst="rect">
            <a:avLst/>
          </a:prstGeom>
          <a:solidFill>
            <a:srgbClr val="0B4F6C"/>
          </a:solidFill>
          <a:ln>
            <a:solidFill>
              <a:srgbClr val="0B4F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3090672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 i="0">
                <a:solidFill>
                  <a:srgbClr val="0B4F6C"/>
                </a:solidFill>
                <a:latin typeface="Aptos"/>
              </a:rPr>
              <a:t>Purpose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419856"/>
            <a:ext cx="4754880" cy="566927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sz="1550" b="0" i="0">
                <a:solidFill>
                  <a:srgbClr val="24303A"/>
                </a:solidFill>
                <a:latin typeface="Aptos"/>
              </a:rPr>
              <a:t>Respond to partner feedback, strengthen the final year, and make the work easier to see and sustain.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2944368"/>
            <a:ext cx="5074920" cy="1078992"/>
          </a:xfrm>
          <a:prstGeom prst="roundRect">
            <a:avLst/>
          </a:prstGeom>
          <a:solidFill>
            <a:srgbClr val="FFF8E6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172200" y="2944368"/>
            <a:ext cx="73152" cy="1078992"/>
          </a:xfrm>
          <a:prstGeom prst="rect">
            <a:avLst/>
          </a:prstGeom>
          <a:solidFill>
            <a:srgbClr val="9A6400"/>
          </a:solidFill>
          <a:ln>
            <a:solidFill>
              <a:srgbClr val="9A6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0" y="3090672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 i="0">
                <a:solidFill>
                  <a:srgbClr val="9A6400"/>
                </a:solidFill>
                <a:latin typeface="Aptos"/>
              </a:rPr>
              <a:t>Tone for today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3419856"/>
            <a:ext cx="4754880" cy="566927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sz="1550" b="0" i="0">
                <a:solidFill>
                  <a:srgbClr val="24303A"/>
                </a:solidFill>
                <a:latin typeface="Aptos"/>
              </a:rPr>
              <a:t>TA is about connection — not another checklist. Bring real examples, questions, and successes.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" y="4736592"/>
            <a:ext cx="1060704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 i="0">
                <a:solidFill>
                  <a:srgbClr val="0B4F6C"/>
                </a:solidFill>
                <a:latin typeface="Aptos"/>
              </a:rPr>
              <a:t>Theme: We heard you. We are closing the loop. The final year should be clearer, practical, and sustainable.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55664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750" b="0" i="0">
                <a:solidFill>
                  <a:srgbClr val="5D6B75"/>
                </a:solidFill>
                <a:latin typeface="Aptos"/>
              </a:rPr>
              <a:t>Home Illinois JTED TA • DCEO + OPEH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09960" y="6419088"/>
            <a:ext cx="50292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81381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000" b="1" i="0">
                <a:solidFill>
                  <a:srgbClr val="0B4F6C"/>
                </a:solidFill>
                <a:latin typeface="Aptos Display"/>
              </a:rPr>
              <a:t>Today’s 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04672"/>
            <a:ext cx="94183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t>A simple call structure: final-year context, partner guidance, FAQ, roadmap, and next steps.</a:t>
            </a:r>
          </a:p>
        </p:txBody>
      </p:sp>
      <p:sp>
        <p:nvSpPr>
          <p:cNvPr id="4" name="Rectangle 3"/>
          <p:cNvSpPr/>
          <p:nvPr/>
        </p:nvSpPr>
        <p:spPr>
          <a:xfrm>
            <a:off x="8823960" y="594360"/>
            <a:ext cx="2651760" cy="13716"/>
          </a:xfrm>
          <a:prstGeom prst="rect">
            <a:avLst/>
          </a:prstGeom>
          <a:solidFill>
            <a:srgbClr val="B7C4CA"/>
          </a:solidFill>
          <a:ln>
            <a:solidFill>
              <a:srgbClr val="B7C4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749808" y="1380744"/>
            <a:ext cx="438912" cy="438912"/>
          </a:xfrm>
          <a:prstGeom prst="ellipse">
            <a:avLst/>
          </a:prstGeom>
          <a:solidFill>
            <a:srgbClr val="0B4F6C"/>
          </a:solidFill>
          <a:ln>
            <a:solidFill>
              <a:srgbClr val="0B4F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499616"/>
            <a:ext cx="164592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89888" y="1335024"/>
            <a:ext cx="384048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20" b="1" i="0">
                <a:solidFill>
                  <a:srgbClr val="0B4F6C"/>
                </a:solidFill>
                <a:latin typeface="Aptos"/>
              </a:rPr>
              <a:t>Welcome + Final-Year Reset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76672" y="1335024"/>
            <a:ext cx="55778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80" b="0" i="0">
                <a:solidFill>
                  <a:srgbClr val="24303A"/>
                </a:solidFill>
                <a:latin typeface="Aptos"/>
              </a:rPr>
              <a:t>DCEO/OPEH: what we heard and how TA will respond.</a:t>
            </a:r>
          </a:p>
        </p:txBody>
      </p:sp>
      <p:sp>
        <p:nvSpPr>
          <p:cNvPr id="9" name="Oval 8"/>
          <p:cNvSpPr/>
          <p:nvPr/>
        </p:nvSpPr>
        <p:spPr>
          <a:xfrm>
            <a:off x="749808" y="2203703"/>
            <a:ext cx="438912" cy="438912"/>
          </a:xfrm>
          <a:prstGeom prst="ellipse">
            <a:avLst/>
          </a:prstGeom>
          <a:solidFill>
            <a:srgbClr val="147C85"/>
          </a:solidFill>
          <a:ln>
            <a:solidFill>
              <a:srgbClr val="147C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86968" y="2322576"/>
            <a:ext cx="164592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2157984"/>
            <a:ext cx="384048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20" b="1" i="0">
                <a:solidFill>
                  <a:srgbClr val="147C85"/>
                </a:solidFill>
                <a:latin typeface="Aptos"/>
              </a:rPr>
              <a:t>Betsy: Housing-to-Workforce Connection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76672" y="2157984"/>
            <a:ext cx="55778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80" b="0" i="0">
                <a:solidFill>
                  <a:srgbClr val="24303A"/>
                </a:solidFill>
                <a:latin typeface="Aptos"/>
              </a:rPr>
              <a:t>Low-barrier practice, warm handoffs, and successful workflows.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3026663"/>
            <a:ext cx="438912" cy="438912"/>
          </a:xfrm>
          <a:prstGeom prst="ellipse">
            <a:avLst/>
          </a:prstGeom>
          <a:solidFill>
            <a:srgbClr val="0B4F6C"/>
          </a:solidFill>
          <a:ln>
            <a:solidFill>
              <a:srgbClr val="0B4F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86968" y="3145536"/>
            <a:ext cx="164592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89888" y="2980944"/>
            <a:ext cx="384048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20" b="1" i="0">
                <a:solidFill>
                  <a:srgbClr val="0B4F6C"/>
                </a:solidFill>
                <a:latin typeface="Aptos"/>
              </a:rPr>
              <a:t>Dee: Case Notes + Case Management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76672" y="2980944"/>
            <a:ext cx="55778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80" b="0" i="0">
                <a:solidFill>
                  <a:srgbClr val="24303A"/>
                </a:solidFill>
                <a:latin typeface="Aptos"/>
              </a:rPr>
              <a:t>SAR structure, participant-centered documentation, and Illinois workNet.</a:t>
            </a:r>
          </a:p>
        </p:txBody>
      </p:sp>
      <p:sp>
        <p:nvSpPr>
          <p:cNvPr id="17" name="Oval 16"/>
          <p:cNvSpPr/>
          <p:nvPr/>
        </p:nvSpPr>
        <p:spPr>
          <a:xfrm>
            <a:off x="749808" y="3849624"/>
            <a:ext cx="438912" cy="438912"/>
          </a:xfrm>
          <a:prstGeom prst="ellipse">
            <a:avLst/>
          </a:prstGeom>
          <a:solidFill>
            <a:srgbClr val="147C85"/>
          </a:solidFill>
          <a:ln>
            <a:solidFill>
              <a:srgbClr val="147C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86968" y="3968496"/>
            <a:ext cx="164592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89888" y="3803904"/>
            <a:ext cx="384048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20" b="1" i="0">
                <a:solidFill>
                  <a:srgbClr val="147C85"/>
                </a:solidFill>
                <a:latin typeface="Aptos"/>
              </a:rPr>
              <a:t>FAQ + Clarifications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6672" y="3803904"/>
            <a:ext cx="55778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80" b="0" i="0">
                <a:solidFill>
                  <a:srgbClr val="24303A"/>
                </a:solidFill>
                <a:latin typeface="Aptos"/>
              </a:rPr>
              <a:t>Final-year priorities, monitoring, referrals, WorkNet, funding, and sustainability.</a:t>
            </a:r>
          </a:p>
        </p:txBody>
      </p:sp>
      <p:sp>
        <p:nvSpPr>
          <p:cNvPr id="21" name="Oval 20"/>
          <p:cNvSpPr/>
          <p:nvPr/>
        </p:nvSpPr>
        <p:spPr>
          <a:xfrm>
            <a:off x="749808" y="4672584"/>
            <a:ext cx="438912" cy="438912"/>
          </a:xfrm>
          <a:prstGeom prst="ellipse">
            <a:avLst/>
          </a:prstGeom>
          <a:solidFill>
            <a:srgbClr val="0B4F6C"/>
          </a:solidFill>
          <a:ln>
            <a:solidFill>
              <a:srgbClr val="0B4F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86968" y="4791456"/>
            <a:ext cx="164592" cy="137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9888" y="4626864"/>
            <a:ext cx="384048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20" b="1" i="0">
                <a:solidFill>
                  <a:srgbClr val="0B4F6C"/>
                </a:solidFill>
                <a:latin typeface="Aptos"/>
              </a:rPr>
              <a:t>Next Steps + Office Hours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76672" y="4626864"/>
            <a:ext cx="557784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t>Resource hub, upcoming TA topics, office hours, and partner questions.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6455664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750" b="0" i="0">
                <a:solidFill>
                  <a:srgbClr val="5D6B75"/>
                </a:solidFill>
                <a:latin typeface="Aptos"/>
              </a:rPr>
              <a:t>Home Illinois JTED TA • DCEO + OPEH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109960" y="6419088"/>
            <a:ext cx="50292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t>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81381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000" b="1" i="0">
                <a:solidFill>
                  <a:srgbClr val="0B4F6C"/>
                </a:solidFill>
                <a:latin typeface="Aptos Display"/>
              </a:rPr>
              <a:t>Who Should Attend Monthly TA Calls?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04672"/>
            <a:ext cx="94183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50" b="0" i="0">
                <a:solidFill>
                  <a:srgbClr val="5D6B75"/>
                </a:solidFill>
                <a:latin typeface="Aptos"/>
              </a:rPr>
              <a:t>The right audience depends on the topic, but key roles should stay connected.</a:t>
            </a:r>
          </a:p>
        </p:txBody>
      </p:sp>
      <p:sp>
        <p:nvSpPr>
          <p:cNvPr id="4" name="Rectangle 3"/>
          <p:cNvSpPr/>
          <p:nvPr/>
        </p:nvSpPr>
        <p:spPr>
          <a:xfrm>
            <a:off x="8823960" y="594360"/>
            <a:ext cx="2651760" cy="13716"/>
          </a:xfrm>
          <a:prstGeom prst="rect">
            <a:avLst/>
          </a:prstGeom>
          <a:solidFill>
            <a:srgbClr val="B7C4CA"/>
          </a:solidFill>
          <a:ln>
            <a:solidFill>
              <a:srgbClr val="B7C4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371600"/>
            <a:ext cx="5212080" cy="1234440"/>
          </a:xfrm>
          <a:prstGeom prst="roundRect">
            <a:avLst/>
          </a:prstGeom>
          <a:solidFill>
            <a:srgbClr val="F5FAFB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371600"/>
            <a:ext cx="73152" cy="1234440"/>
          </a:xfrm>
          <a:prstGeom prst="rect">
            <a:avLst/>
          </a:prstGeom>
          <a:solidFill>
            <a:srgbClr val="0B4F6C"/>
          </a:solidFill>
          <a:ln>
            <a:solidFill>
              <a:srgbClr val="0B4F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517904"/>
            <a:ext cx="48920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0B4F6C"/>
                </a:solidFill>
                <a:latin typeface="Aptos"/>
              </a:rPr>
              <a:t>Regular attendees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847088"/>
            <a:ext cx="4892040" cy="72237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sz="1560" b="0" i="0">
                <a:solidFill>
                  <a:srgbClr val="24303A"/>
                </a:solidFill>
                <a:latin typeface="Aptos"/>
              </a:rPr>
              <a:t>Employment Navigators should be a must. Staff who work directly with participants should attend when the topic impacts service delivery.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371600"/>
            <a:ext cx="5212080" cy="1234440"/>
          </a:xfrm>
          <a:prstGeom prst="roundRect">
            <a:avLst/>
          </a:prstGeom>
          <a:solidFill>
            <a:srgbClr val="F5FAFB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63640" y="1371600"/>
            <a:ext cx="73152" cy="1234440"/>
          </a:xfrm>
          <a:prstGeom prst="rect">
            <a:avLst/>
          </a:prstGeom>
          <a:solidFill>
            <a:srgbClr val="147C85"/>
          </a:solidFill>
          <a:ln>
            <a:solidFill>
              <a:srgbClr val="147C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92240" y="1517904"/>
            <a:ext cx="48920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147C85"/>
                </a:solidFill>
                <a:latin typeface="Aptos"/>
              </a:rPr>
              <a:t>Illinois workNet users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1847088"/>
            <a:ext cx="4892040" cy="72237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sz="1560" b="0" i="0">
                <a:solidFill>
                  <a:srgbClr val="24303A"/>
                </a:solidFill>
                <a:latin typeface="Aptos"/>
              </a:rPr>
              <a:t>Staff who enter, update, or maintain participant information in Illinois workNet should attend system, case-note, referral, and data sessions.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2944368"/>
            <a:ext cx="5212080" cy="1234440"/>
          </a:xfrm>
          <a:prstGeom prst="roundRect">
            <a:avLst/>
          </a:prstGeom>
          <a:solidFill>
            <a:srgbClr val="F5FAFB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31520" y="2944368"/>
            <a:ext cx="73152" cy="1234440"/>
          </a:xfrm>
          <a:prstGeom prst="rect">
            <a:avLst/>
          </a:prstGeom>
          <a:solidFill>
            <a:srgbClr val="0071BC"/>
          </a:solidFill>
          <a:ln>
            <a:solidFill>
              <a:srgbClr val="0071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0120" y="3090672"/>
            <a:ext cx="48920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0071BC"/>
                </a:solidFill>
                <a:latin typeface="Aptos"/>
              </a:rPr>
              <a:t>Specialized 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3419856"/>
            <a:ext cx="4892040" cy="72237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sz="1530" b="0" i="0">
                <a:solidFill>
                  <a:srgbClr val="24303A"/>
                </a:solidFill>
                <a:latin typeface="Aptos"/>
              </a:rPr>
              <a:t>For fiscal, grant administration, monitoring, or compliance-specific TA, please forward the invite to the appropriate fiscal, grant, leadership, or program staff.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2944368"/>
            <a:ext cx="5212080" cy="1234440"/>
          </a:xfrm>
          <a:prstGeom prst="roundRect">
            <a:avLst/>
          </a:prstGeom>
          <a:solidFill>
            <a:srgbClr val="F5FAFB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63640" y="2944368"/>
            <a:ext cx="73152" cy="1234440"/>
          </a:xfrm>
          <a:prstGeom prst="rect">
            <a:avLst/>
          </a:prstGeom>
          <a:solidFill>
            <a:srgbClr val="147C85"/>
          </a:solidFill>
          <a:ln>
            <a:solidFill>
              <a:srgbClr val="147C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92240" y="3090672"/>
            <a:ext cx="48920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147C85"/>
                </a:solidFill>
                <a:latin typeface="Aptos"/>
              </a:rPr>
              <a:t>Not everyone needs every call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3419856"/>
            <a:ext cx="4892040" cy="72237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sz="1560" b="0" i="0">
                <a:solidFill>
                  <a:srgbClr val="24303A"/>
                </a:solidFill>
                <a:latin typeface="Aptos"/>
              </a:rPr>
              <a:t>Each invite will identify the purpose, intended audience, and expected takeaway so partners can send the right people.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4892040"/>
            <a:ext cx="1051560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 i="0">
                <a:solidFill>
                  <a:srgbClr val="0B4F6C"/>
                </a:solidFill>
                <a:latin typeface="Aptos"/>
              </a:rPr>
              <a:t>DCEO/OPEH ask: Please share TA invites internally so the staff closest to the topic can participate.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55664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750" b="0" i="0">
                <a:solidFill>
                  <a:srgbClr val="5D6B75"/>
                </a:solidFill>
                <a:latin typeface="Aptos"/>
              </a:rPr>
              <a:t>Home Illinois JTED TA • DCEO + OPEH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09960" y="6419088"/>
            <a:ext cx="50292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t>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81381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000" b="1" i="0">
                <a:solidFill>
                  <a:srgbClr val="0B4F6C"/>
                </a:solidFill>
                <a:latin typeface="Aptos Display"/>
              </a:rPr>
              <a:t>Final-Year Priorities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04672"/>
            <a:ext cx="94183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50" b="0" i="0">
                <a:solidFill>
                  <a:srgbClr val="5D6B75"/>
                </a:solidFill>
                <a:latin typeface="Aptos"/>
              </a:rPr>
              <a:t>Serve people well, strengthen the model, document the work, and sustain what works.</a:t>
            </a:r>
          </a:p>
        </p:txBody>
      </p:sp>
      <p:sp>
        <p:nvSpPr>
          <p:cNvPr id="4" name="Rectangle 3"/>
          <p:cNvSpPr/>
          <p:nvPr/>
        </p:nvSpPr>
        <p:spPr>
          <a:xfrm>
            <a:off x="8823960" y="594360"/>
            <a:ext cx="2651760" cy="13716"/>
          </a:xfrm>
          <a:prstGeom prst="rect">
            <a:avLst/>
          </a:prstGeom>
          <a:solidFill>
            <a:srgbClr val="B7C4CA"/>
          </a:solidFill>
          <a:ln>
            <a:solidFill>
              <a:srgbClr val="B7C4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1234440"/>
            <a:ext cx="10789920" cy="640080"/>
          </a:xfrm>
          <a:prstGeom prst="roundRect">
            <a:avLst/>
          </a:prstGeom>
          <a:solidFill>
            <a:srgbClr val="EAF4F7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1389888"/>
            <a:ext cx="256032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50" b="1" i="0">
                <a:solidFill>
                  <a:srgbClr val="0B4F6C"/>
                </a:solidFill>
                <a:latin typeface="Aptos"/>
              </a:rPr>
              <a:t>Serve participants well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0440" y="1371600"/>
            <a:ext cx="754380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0" i="0">
                <a:solidFill>
                  <a:srgbClr val="24303A"/>
                </a:solidFill>
                <a:latin typeface="Aptos"/>
              </a:rPr>
              <a:t>Employment, training, supportive services, benefits navigation, reengagement, and retention.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984248"/>
            <a:ext cx="10789920" cy="640080"/>
          </a:xfrm>
          <a:prstGeom prst="roundRect">
            <a:avLst/>
          </a:prstGeom>
          <a:solidFill>
            <a:srgbClr val="F5FAFB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41832" y="2139696"/>
            <a:ext cx="256032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50" b="1" i="0">
                <a:solidFill>
                  <a:srgbClr val="147C85"/>
                </a:solidFill>
                <a:latin typeface="Aptos"/>
              </a:rPr>
              <a:t>Strengthen the model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121408"/>
            <a:ext cx="754380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0" i="0">
                <a:solidFill>
                  <a:srgbClr val="24303A"/>
                </a:solidFill>
                <a:latin typeface="Aptos"/>
              </a:rPr>
              <a:t>Clear roles, warm handoffs, referral ownership, coordinated case management, and local workflow clarity.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734056"/>
            <a:ext cx="10789920" cy="640080"/>
          </a:xfrm>
          <a:prstGeom prst="roundRect">
            <a:avLst/>
          </a:prstGeom>
          <a:solidFill>
            <a:srgbClr val="EAF4F7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41832" y="2889503"/>
            <a:ext cx="256032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50" b="1" i="0">
                <a:solidFill>
                  <a:srgbClr val="0B4F6C"/>
                </a:solidFill>
                <a:latin typeface="Aptos"/>
              </a:rPr>
              <a:t>Improve accountability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871215"/>
            <a:ext cx="754380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0" i="0">
                <a:solidFill>
                  <a:srgbClr val="24303A"/>
                </a:solidFill>
                <a:latin typeface="Aptos"/>
              </a:rPr>
              <a:t>Case notes, Illinois workNet, monitoring readiness, fiscal documentation, and data quality.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483863"/>
            <a:ext cx="10789920" cy="640080"/>
          </a:xfrm>
          <a:prstGeom prst="roundRect">
            <a:avLst/>
          </a:prstGeom>
          <a:solidFill>
            <a:srgbClr val="F5FAFB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41832" y="3639311"/>
            <a:ext cx="256032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50" b="1" i="0">
                <a:solidFill>
                  <a:srgbClr val="147C85"/>
                </a:solidFill>
                <a:latin typeface="Aptos"/>
              </a:rPr>
              <a:t>Close the loop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3621023"/>
            <a:ext cx="754380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0" i="0">
                <a:solidFill>
                  <a:srgbClr val="24303A"/>
                </a:solidFill>
                <a:latin typeface="Aptos"/>
              </a:rPr>
              <a:t>What we heard → what is being reviewed → who owns the next step → what remains open.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233672"/>
            <a:ext cx="10789920" cy="640080"/>
          </a:xfrm>
          <a:prstGeom prst="roundRect">
            <a:avLst/>
          </a:prstGeom>
          <a:solidFill>
            <a:srgbClr val="EAF4F7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41832" y="4389120"/>
            <a:ext cx="256032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50" b="1" i="0">
                <a:solidFill>
                  <a:srgbClr val="0B4F6C"/>
                </a:solidFill>
                <a:latin typeface="Aptos"/>
              </a:rPr>
              <a:t>Sustain what works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4370832"/>
            <a:ext cx="754380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0" i="0">
                <a:solidFill>
                  <a:srgbClr val="24303A"/>
                </a:solidFill>
                <a:latin typeface="Aptos"/>
              </a:rPr>
              <a:t>Regional relationships, resource maps, tools, recordings, system improvements, and practices that can continue after June 2027.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358384"/>
            <a:ext cx="98755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800" b="1" i="0">
                <a:solidFill>
                  <a:srgbClr val="0B4F6C"/>
                </a:solidFill>
                <a:latin typeface="Aptos"/>
              </a:rPr>
              <a:t>Enrollment matters, but meaningful service and outcomes come first.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55664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750" b="0" i="0">
                <a:solidFill>
                  <a:srgbClr val="5D6B75"/>
                </a:solidFill>
                <a:latin typeface="Aptos"/>
              </a:rPr>
              <a:t>Home Illinois JTED TA • DCEO + OPEH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09960" y="6419088"/>
            <a:ext cx="50292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t>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81381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000" b="1" i="0">
                <a:solidFill>
                  <a:srgbClr val="0B4F6C"/>
                </a:solidFill>
                <a:latin typeface="Aptos Display"/>
              </a:rPr>
              <a:t>FAQ: Monitoring, WIOA + Funding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04672"/>
            <a:ext cx="94183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50" b="0" i="0">
                <a:solidFill>
                  <a:srgbClr val="5D6B75"/>
                </a:solidFill>
                <a:latin typeface="Aptos"/>
              </a:rPr>
              <a:t>Clear answers partners can use with staff, leadership, and auditors.</a:t>
            </a:r>
          </a:p>
        </p:txBody>
      </p:sp>
      <p:sp>
        <p:nvSpPr>
          <p:cNvPr id="4" name="Rectangle 3"/>
          <p:cNvSpPr/>
          <p:nvPr/>
        </p:nvSpPr>
        <p:spPr>
          <a:xfrm>
            <a:off x="8823960" y="594360"/>
            <a:ext cx="2651760" cy="13716"/>
          </a:xfrm>
          <a:prstGeom prst="rect">
            <a:avLst/>
          </a:prstGeom>
          <a:solidFill>
            <a:srgbClr val="B7C4CA"/>
          </a:solidFill>
          <a:ln>
            <a:solidFill>
              <a:srgbClr val="B7C4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1371600"/>
            <a:ext cx="5257800" cy="1143000"/>
          </a:xfrm>
          <a:prstGeom prst="roundRect">
            <a:avLst/>
          </a:prstGeom>
          <a:solidFill>
            <a:srgbClr val="F5FAFB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371600"/>
            <a:ext cx="73152" cy="1143000"/>
          </a:xfrm>
          <a:prstGeom prst="rect">
            <a:avLst/>
          </a:prstGeom>
          <a:solidFill>
            <a:srgbClr val="0B4F6C"/>
          </a:solidFill>
          <a:ln>
            <a:solidFill>
              <a:srgbClr val="0B4F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517904"/>
            <a:ext cx="493776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1" i="0">
                <a:solidFill>
                  <a:srgbClr val="0B4F6C"/>
                </a:solidFill>
                <a:latin typeface="Aptos"/>
              </a:rPr>
              <a:t>Will monitoring be Home Illinois-specific?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847088"/>
            <a:ext cx="4937760" cy="63093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sz="1430" b="0" i="0">
                <a:solidFill>
                  <a:srgbClr val="24303A"/>
                </a:solidFill>
                <a:latin typeface="Aptos"/>
              </a:rPr>
              <a:t>Yes. DCEO/OPEH will work with Lauren/Monitoring to clarify what applies to all participants and what only applies when a specific service occurs.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371600"/>
            <a:ext cx="5257800" cy="1143000"/>
          </a:xfrm>
          <a:prstGeom prst="roundRect">
            <a:avLst/>
          </a:prstGeom>
          <a:solidFill>
            <a:srgbClr val="F5FAFB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63640" y="1371600"/>
            <a:ext cx="73152" cy="1143000"/>
          </a:xfrm>
          <a:prstGeom prst="rect">
            <a:avLst/>
          </a:prstGeom>
          <a:solidFill>
            <a:srgbClr val="147C85"/>
          </a:solidFill>
          <a:ln>
            <a:solidFill>
              <a:srgbClr val="147C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92240" y="1517904"/>
            <a:ext cx="493776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1" i="0">
                <a:solidFill>
                  <a:srgbClr val="147C85"/>
                </a:solidFill>
                <a:latin typeface="Aptos"/>
              </a:rPr>
              <a:t>Is Home Illinois a WIOA program?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1847088"/>
            <a:ext cx="4937760" cy="63093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sz="1430" b="0" i="0">
                <a:solidFill>
                  <a:srgbClr val="24303A"/>
                </a:solidFill>
                <a:latin typeface="Aptos"/>
              </a:rPr>
              <a:t>Home Illinois is a JTED-funded pilot. If a participant is co-enrolled in WIOA, applicable WIOA requirements apply to that WIOA service.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2834640"/>
            <a:ext cx="5257800" cy="1143000"/>
          </a:xfrm>
          <a:prstGeom prst="roundRect">
            <a:avLst/>
          </a:prstGeom>
          <a:solidFill>
            <a:srgbClr val="F5FAFB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85800" y="2834640"/>
            <a:ext cx="73152" cy="1143000"/>
          </a:xfrm>
          <a:prstGeom prst="rect">
            <a:avLst/>
          </a:prstGeom>
          <a:solidFill>
            <a:srgbClr val="0071BC"/>
          </a:solidFill>
          <a:ln>
            <a:solidFill>
              <a:srgbClr val="0071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2980944"/>
            <a:ext cx="493776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1" i="0">
                <a:solidFill>
                  <a:srgbClr val="0071BC"/>
                </a:solidFill>
                <a:latin typeface="Aptos"/>
              </a:rPr>
              <a:t>Should every file look like WIOA Title I?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3310128"/>
            <a:ext cx="4937760" cy="63093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sz="1430" b="0" i="0">
                <a:solidFill>
                  <a:srgbClr val="24303A"/>
                </a:solidFill>
                <a:latin typeface="Aptos"/>
              </a:rPr>
              <a:t>No. Documentation should reflect the approved Home Illinois/JTED model, the services provided, and the population served.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2834640"/>
            <a:ext cx="5257800" cy="1143000"/>
          </a:xfrm>
          <a:prstGeom prst="roundRect">
            <a:avLst/>
          </a:prstGeom>
          <a:solidFill>
            <a:srgbClr val="F5FAFB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63640" y="2834640"/>
            <a:ext cx="73152" cy="1143000"/>
          </a:xfrm>
          <a:prstGeom prst="rect">
            <a:avLst/>
          </a:prstGeom>
          <a:solidFill>
            <a:srgbClr val="0B4F6C"/>
          </a:solidFill>
          <a:ln>
            <a:solidFill>
              <a:srgbClr val="0B4F6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92240" y="2980944"/>
            <a:ext cx="493776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1" i="0">
                <a:solidFill>
                  <a:srgbClr val="0B4F6C"/>
                </a:solidFill>
                <a:latin typeface="Aptos"/>
              </a:rPr>
              <a:t>Is Home IL federal pass-through funding?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3310128"/>
            <a:ext cx="4937760" cy="63093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sz="1430" b="0" i="0">
                <a:solidFill>
                  <a:srgbClr val="24303A"/>
                </a:solidFill>
                <a:latin typeface="Aptos"/>
              </a:rPr>
              <a:t>No. Home Illinois is funded through JTED using State of Illinois General Revenue Funds, not federal pass-through funds.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4800600"/>
            <a:ext cx="1024128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900" b="1" i="0">
                <a:solidFill>
                  <a:srgbClr val="0B4F6C"/>
                </a:solidFill>
                <a:latin typeface="Aptos"/>
              </a:rPr>
              <a:t>Monitoring message: We are not lowering the standard — we are making the standard clearer and tied to the model.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55664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750" b="0" i="0">
                <a:solidFill>
                  <a:srgbClr val="5D6B75"/>
                </a:solidFill>
                <a:latin typeface="Aptos"/>
              </a:rPr>
              <a:t>Home Illinois JTED TA • DCEO + OPEH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09960" y="6419088"/>
            <a:ext cx="50292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t>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81381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000" b="1" i="0">
                <a:solidFill>
                  <a:srgbClr val="0B4F6C"/>
                </a:solidFill>
                <a:latin typeface="Aptos Display"/>
              </a:rPr>
              <a:t>FAQ: Referrals + Illinois workNet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04672"/>
            <a:ext cx="94183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50" b="0" i="0">
                <a:solidFill>
                  <a:srgbClr val="5D6B75"/>
                </a:solidFill>
                <a:latin typeface="Aptos"/>
              </a:rPr>
              <a:t>A referral is not complete just because it was sent. Cross-training supports better handoffs.</a:t>
            </a:r>
          </a:p>
        </p:txBody>
      </p:sp>
      <p:sp>
        <p:nvSpPr>
          <p:cNvPr id="4" name="Rectangle 3"/>
          <p:cNvSpPr/>
          <p:nvPr/>
        </p:nvSpPr>
        <p:spPr>
          <a:xfrm>
            <a:off x="8823960" y="594360"/>
            <a:ext cx="2651760" cy="13716"/>
          </a:xfrm>
          <a:prstGeom prst="rect">
            <a:avLst/>
          </a:prstGeom>
          <a:solidFill>
            <a:srgbClr val="B7C4CA"/>
          </a:solidFill>
          <a:ln>
            <a:solidFill>
              <a:srgbClr val="B7C4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316736"/>
            <a:ext cx="557784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>
                <a:solidFill>
                  <a:srgbClr val="0B4F6C"/>
                </a:solidFill>
                <a:latin typeface="Aptos"/>
              </a:rPr>
              <a:t>What makes a referral successful?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1783080"/>
            <a:ext cx="5029200" cy="2331720"/>
          </a:xfrm>
          <a:prstGeom prst="rect">
            <a:avLst/>
          </a:prstGeom>
          <a:noFill/>
        </p:spPr>
        <p:txBody>
          <a:bodyPr wrap="none" lIns="18288" tIns="18288" rIns="18288" bIns="18288">
            <a:spAutoFit/>
          </a:bodyPr>
          <a:lstStyle/>
          <a:p>
            <a:pPr>
              <a:buChar char="•"/>
              <a:defRPr sz="1650">
                <a:solidFill>
                  <a:srgbClr val="24303A"/>
                </a:solidFill>
                <a:latin typeface="Aptos"/>
              </a:defRPr>
            </a:pPr>
            <a:r>
              <a:t>The right partner received it.</a:t>
            </a:r>
          </a:p>
          <a:p>
            <a:pPr>
              <a:buChar char="•"/>
              <a:defRPr sz="1650">
                <a:solidFill>
                  <a:srgbClr val="24303A"/>
                </a:solidFill>
                <a:latin typeface="Aptos"/>
              </a:defRPr>
            </a:pPr>
            <a:r>
              <a:t>Someone owns follow-up.</a:t>
            </a:r>
          </a:p>
          <a:p>
            <a:pPr>
              <a:buChar char="•"/>
              <a:defRPr sz="1650">
                <a:solidFill>
                  <a:srgbClr val="24303A"/>
                </a:solidFill>
                <a:latin typeface="Aptos"/>
              </a:defRPr>
            </a:pPr>
            <a:r>
              <a:t>The participant was contacted or reengaged.</a:t>
            </a:r>
          </a:p>
          <a:p>
            <a:pPr>
              <a:buChar char="•"/>
              <a:defRPr sz="1650">
                <a:solidFill>
                  <a:srgbClr val="24303A"/>
                </a:solidFill>
                <a:latin typeface="Aptos"/>
              </a:defRPr>
            </a:pPr>
            <a:r>
              <a:t>The referring partner knows what happened.</a:t>
            </a:r>
          </a:p>
          <a:p>
            <a:pPr>
              <a:buChar char="•"/>
              <a:defRPr sz="1650">
                <a:solidFill>
                  <a:srgbClr val="24303A"/>
                </a:solidFill>
                <a:latin typeface="Aptos"/>
              </a:defRPr>
            </a:pPr>
            <a:r>
              <a:t>Next steps are documented in Illinois workNet.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46520" y="1417320"/>
            <a:ext cx="4846320" cy="2880360"/>
          </a:xfrm>
          <a:prstGeom prst="roundRect">
            <a:avLst/>
          </a:prstGeom>
          <a:solidFill>
            <a:srgbClr val="EAF4F7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46520" y="1417320"/>
            <a:ext cx="73152" cy="2880360"/>
          </a:xfrm>
          <a:prstGeom prst="rect">
            <a:avLst/>
          </a:prstGeom>
          <a:solidFill>
            <a:srgbClr val="147C85"/>
          </a:solidFill>
          <a:ln>
            <a:solidFill>
              <a:srgbClr val="147C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75120" y="1563624"/>
            <a:ext cx="452628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147C85"/>
                </a:solidFill>
                <a:latin typeface="Aptos"/>
              </a:rPr>
              <a:t>Upcoming system support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0" y="1892808"/>
            <a:ext cx="4526280" cy="236829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sz="1480" b="0" i="0">
                <a:solidFill>
                  <a:srgbClr val="24303A"/>
                </a:solidFill>
                <a:latin typeface="Aptos"/>
              </a:rPr>
              <a:t>David: Illinois workNet / Career Plan / Service Finder
Natasha: IWDS 2.0 + Universal Referral System
Kelly Trimble may support system training
Sarah/OET alignment with statewide 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074920"/>
            <a:ext cx="1024128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900" b="1" i="0">
                <a:solidFill>
                  <a:srgbClr val="0B4F6C"/>
                </a:solidFill>
                <a:latin typeface="Aptos"/>
              </a:rPr>
              <a:t>Please help us separate: training issue • workflow issue • true system issue.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55664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750" b="0" i="0">
                <a:solidFill>
                  <a:srgbClr val="5D6B75"/>
                </a:solidFill>
                <a:latin typeface="Aptos"/>
              </a:rPr>
              <a:t>Home Illinois JTED TA • DCEO + OPEH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09960" y="6419088"/>
            <a:ext cx="50292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t>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C2DDC15-DFD2-0450-F0FB-A405C22177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569820"/>
              </p:ext>
            </p:extLst>
          </p:nvPr>
        </p:nvGraphicFramePr>
        <p:xfrm>
          <a:off x="2063749" y="867833"/>
          <a:ext cx="8064615" cy="538691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65325">
                  <a:extLst>
                    <a:ext uri="{9D8B030D-6E8A-4147-A177-3AD203B41FA5}">
                      <a16:colId xmlns:a16="http://schemas.microsoft.com/office/drawing/2014/main" val="2304723003"/>
                    </a:ext>
                  </a:extLst>
                </a:gridCol>
                <a:gridCol w="1315352">
                  <a:extLst>
                    <a:ext uri="{9D8B030D-6E8A-4147-A177-3AD203B41FA5}">
                      <a16:colId xmlns:a16="http://schemas.microsoft.com/office/drawing/2014/main" val="2068956970"/>
                    </a:ext>
                  </a:extLst>
                </a:gridCol>
                <a:gridCol w="1524083">
                  <a:extLst>
                    <a:ext uri="{9D8B030D-6E8A-4147-A177-3AD203B41FA5}">
                      <a16:colId xmlns:a16="http://schemas.microsoft.com/office/drawing/2014/main" val="2525310151"/>
                    </a:ext>
                  </a:extLst>
                </a:gridCol>
                <a:gridCol w="1234274">
                  <a:extLst>
                    <a:ext uri="{9D8B030D-6E8A-4147-A177-3AD203B41FA5}">
                      <a16:colId xmlns:a16="http://schemas.microsoft.com/office/drawing/2014/main" val="3459056799"/>
                    </a:ext>
                  </a:extLst>
                </a:gridCol>
                <a:gridCol w="1501657">
                  <a:extLst>
                    <a:ext uri="{9D8B030D-6E8A-4147-A177-3AD203B41FA5}">
                      <a16:colId xmlns:a16="http://schemas.microsoft.com/office/drawing/2014/main" val="320495954"/>
                    </a:ext>
                  </a:extLst>
                </a:gridCol>
                <a:gridCol w="1223924">
                  <a:extLst>
                    <a:ext uri="{9D8B030D-6E8A-4147-A177-3AD203B41FA5}">
                      <a16:colId xmlns:a16="http://schemas.microsoft.com/office/drawing/2014/main" val="3530345174"/>
                    </a:ext>
                  </a:extLst>
                </a:gridCol>
              </a:tblGrid>
              <a:tr h="897818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As of 9/9/26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0C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0C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0C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0C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All Chicago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(Cook County)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0C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Alliance to End Homelessness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(Suburban Cook County)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0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0E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0E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0E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ERBA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(Southern IL)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0E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0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0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0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United Workforce Development Board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(Central IL)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0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0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0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0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Total</a:t>
                      </a:r>
                      <a:endParaRPr lang="en-US" sz="1100" dirty="0">
                        <a:effectLst/>
                        <a:highlight>
                          <a:srgbClr val="FFFF00"/>
                        </a:highlight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0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18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18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18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090855"/>
                  </a:ext>
                </a:extLst>
              </a:tr>
              <a:tr h="179564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Enrollment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1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1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0C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1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1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1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1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265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1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1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0E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1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1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1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0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1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1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0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388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1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1E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18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1E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2118149"/>
                  </a:ext>
                </a:extLst>
              </a:tr>
              <a:tr h="538691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Received Career Services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1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1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1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1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1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2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1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2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02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1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1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1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01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23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1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23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23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2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1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2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78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2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2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1E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2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2161375"/>
                  </a:ext>
                </a:extLst>
              </a:tr>
              <a:tr h="718255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Received Barrier Reduction Services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2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2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1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2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2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2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2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2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E02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5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1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5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25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E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23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E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2E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2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2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2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53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2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2D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2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2D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67588"/>
                  </a:ext>
                </a:extLst>
              </a:tr>
              <a:tr h="1256950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Participated in work-based learning or work experience services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2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2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2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2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2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3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2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3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033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3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5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3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3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3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E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3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E03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2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3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3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2D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3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2308585"/>
                  </a:ext>
                </a:extLst>
              </a:tr>
              <a:tr h="897819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Received occupational or other training services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3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3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2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3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3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3D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3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3D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3D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D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3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D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3D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3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3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3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3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803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3C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3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3C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2437885"/>
                  </a:ext>
                </a:extLst>
              </a:tr>
              <a:tr h="359127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Earned Credential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3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3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3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3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3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3D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03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3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D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3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3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4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4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3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4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45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3C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45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7141677"/>
                  </a:ext>
                </a:extLst>
              </a:tr>
              <a:tr h="179564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Completed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4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4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3F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4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4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4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9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4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4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43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3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43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43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48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6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48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48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5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5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5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4C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45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4C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9164192"/>
                  </a:ext>
                </a:extLst>
              </a:tr>
              <a:tr h="179564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Exited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5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5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4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5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405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42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5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4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43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4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A04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4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48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4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E04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4D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5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4D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21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204D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55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4C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055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9730479"/>
                  </a:ext>
                </a:extLst>
              </a:tr>
              <a:tr h="179564">
                <a:tc>
                  <a:txBody>
                    <a:bodyPr/>
                    <a:lstStyle/>
                    <a:p>
                      <a:pPr marL="0" marR="0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Calibri"/>
                        </a:rPr>
                        <a:t>Employed</a:t>
                      </a: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5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0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4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0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4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54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4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3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4A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3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6053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4D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00000"/>
                        </a:lnSpc>
                        <a:buNone/>
                      </a:pPr>
                      <a:r>
                        <a:rPr lang="en-US" sz="1100" dirty="0">
                          <a:effectLst/>
                          <a:highlight>
                            <a:srgbClr val="FFFF00"/>
                          </a:highlight>
                          <a:latin typeface="Calibri"/>
                        </a:rPr>
                        <a:t>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055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57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9219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0657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81381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000" b="1" i="0">
                <a:solidFill>
                  <a:srgbClr val="0B4F6C"/>
                </a:solidFill>
                <a:latin typeface="Aptos Display"/>
              </a:rPr>
              <a:t>TA Calendar 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04672"/>
            <a:ext cx="94183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50" b="0" i="0">
                <a:solidFill>
                  <a:srgbClr val="5D6B75"/>
                </a:solidFill>
                <a:latin typeface="Aptos"/>
              </a:rPr>
              <a:t>The remaining TA series is built around partner concerns and final-year priorities.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8823960" y="594360"/>
            <a:ext cx="2651760" cy="13716"/>
          </a:xfrm>
          <a:prstGeom prst="rect">
            <a:avLst/>
          </a:prstGeom>
          <a:solidFill>
            <a:srgbClr val="B7C4CA"/>
          </a:solidFill>
          <a:ln>
            <a:solidFill>
              <a:srgbClr val="B7C4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298448"/>
            <a:ext cx="5074920" cy="1051560"/>
          </a:xfrm>
          <a:prstGeom prst="roundRect">
            <a:avLst/>
          </a:prstGeom>
          <a:solidFill>
            <a:srgbClr val="EAF4F7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463039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 b="1" i="0">
                <a:solidFill>
                  <a:srgbClr val="0B4F6C"/>
                </a:solidFill>
                <a:latin typeface="Aptos"/>
              </a:rPr>
              <a:t>Sept.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1444751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20" b="1" i="0">
                <a:solidFill>
                  <a:srgbClr val="147C85"/>
                </a:solidFill>
                <a:latin typeface="Aptos"/>
              </a:rPr>
              <a:t>Case Notes + Housing/Workforce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773936"/>
            <a:ext cx="466344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70" b="0" i="0">
                <a:solidFill>
                  <a:srgbClr val="24303A"/>
                </a:solidFill>
                <a:latin typeface="Aptos"/>
              </a:rPr>
              <a:t>Dee + Betsy: SAR notes, participant journey, low-barrier practice.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298448"/>
            <a:ext cx="5074920" cy="1051560"/>
          </a:xfrm>
          <a:prstGeom prst="roundRect">
            <a:avLst/>
          </a:prstGeom>
          <a:solidFill>
            <a:srgbClr val="F5FAFB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1463039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 b="1" i="0">
                <a:solidFill>
                  <a:srgbClr val="0B4F6C"/>
                </a:solidFill>
                <a:latin typeface="Aptos"/>
              </a:rPr>
              <a:t>Oct.–Nov.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79" y="1444751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20" b="1" i="0">
                <a:solidFill>
                  <a:srgbClr val="147C85"/>
                </a:solidFill>
                <a:latin typeface="Aptos"/>
              </a:rPr>
              <a:t>Roles, Mapping + Referral Systems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1773936"/>
            <a:ext cx="466344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70" b="0" i="0">
                <a:solidFill>
                  <a:srgbClr val="24303A"/>
                </a:solidFill>
                <a:latin typeface="Aptos"/>
              </a:rPr>
              <a:t>Aimee/ICSPS, Betsy, David, Natasha: community mapping, Service Finder, Career Plan, IWDS 2.0, and Universal Referral System.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2596896"/>
            <a:ext cx="5074920" cy="1051560"/>
          </a:xfrm>
          <a:prstGeom prst="roundRect">
            <a:avLst/>
          </a:prstGeom>
          <a:solidFill>
            <a:srgbClr val="EAF4F7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2761488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 b="1" i="0">
                <a:solidFill>
                  <a:srgbClr val="0B4F6C"/>
                </a:solidFill>
                <a:latin typeface="Aptos"/>
              </a:rPr>
              <a:t>Dec.–Jan.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65960" y="2743200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20" b="1" i="0">
                <a:solidFill>
                  <a:srgbClr val="147C85"/>
                </a:solidFill>
                <a:latin typeface="Aptos"/>
              </a:rPr>
              <a:t>Monitoring + Workforce Practice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3072384"/>
            <a:ext cx="466344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70" b="0" i="0">
                <a:solidFill>
                  <a:srgbClr val="24303A"/>
                </a:solidFill>
                <a:latin typeface="Aptos"/>
              </a:rPr>
              <a:t>Lauren/Monitoring, Jennifer, ScaleLIT/LWIA 7: record readiness, supportive services, readiness, training, career pathways, and AJC connections.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2596896"/>
            <a:ext cx="5074920" cy="1051560"/>
          </a:xfrm>
          <a:prstGeom prst="roundRect">
            <a:avLst/>
          </a:prstGeom>
          <a:solidFill>
            <a:srgbClr val="F5FAFB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46520" y="2761488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 b="1" i="0">
                <a:solidFill>
                  <a:srgbClr val="0B4F6C"/>
                </a:solidFill>
                <a:latin typeface="Aptos"/>
              </a:rPr>
              <a:t>Feb.–Mar.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79" y="2743200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20" b="1" i="0">
                <a:solidFill>
                  <a:srgbClr val="147C85"/>
                </a:solidFill>
                <a:latin typeface="Aptos"/>
              </a:rPr>
              <a:t>Employers, Benefits + Reengagement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3072384"/>
            <a:ext cx="466344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70" b="0" i="0">
                <a:solidFill>
                  <a:srgbClr val="24303A"/>
                </a:solidFill>
                <a:latin typeface="Aptos"/>
              </a:rPr>
              <a:t>Employer fit, WEX/OJT, retention, pending SNAP/Medicaid guidance as available, and nonlinear participant reengagement.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1520" y="3895344"/>
            <a:ext cx="5074920" cy="1051560"/>
          </a:xfrm>
          <a:prstGeom prst="roundRect">
            <a:avLst/>
          </a:prstGeom>
          <a:solidFill>
            <a:srgbClr val="EAF4F7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14400" y="4059935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 b="1" i="0">
                <a:solidFill>
                  <a:srgbClr val="0B4F6C"/>
                </a:solidFill>
                <a:latin typeface="Aptos"/>
              </a:rPr>
              <a:t>Apr.–May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65960" y="4041648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20" b="1" i="0">
                <a:solidFill>
                  <a:srgbClr val="147C85"/>
                </a:solidFill>
                <a:latin typeface="Aptos"/>
              </a:rPr>
              <a:t>Toolkit Validation + Summits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4370831"/>
            <a:ext cx="466344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70" b="0" i="0">
                <a:solidFill>
                  <a:srgbClr val="24303A"/>
                </a:solidFill>
                <a:latin typeface="Aptos"/>
              </a:rPr>
              <a:t>Betsy and partners validate tools/workflows; prepare successes and lessons for Workforce Summit and Home IL Summit.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3895344"/>
            <a:ext cx="5074920" cy="1051560"/>
          </a:xfrm>
          <a:prstGeom prst="roundRect">
            <a:avLst/>
          </a:prstGeom>
          <a:solidFill>
            <a:srgbClr val="F5FAFB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46520" y="4059935"/>
            <a:ext cx="1005840" cy="2103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00" b="1" i="0">
                <a:solidFill>
                  <a:srgbClr val="0B4F6C"/>
                </a:solidFill>
                <a:latin typeface="Aptos"/>
              </a:rPr>
              <a:t>June 10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98079" y="4041648"/>
            <a:ext cx="3566160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420" b="1" i="0">
                <a:solidFill>
                  <a:srgbClr val="147C85"/>
                </a:solidFill>
                <a:latin typeface="Aptos"/>
              </a:rPr>
              <a:t>Toolkit Release + Sustainability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46520" y="4370831"/>
            <a:ext cx="466344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70" b="0" i="0">
                <a:solidFill>
                  <a:srgbClr val="24303A"/>
                </a:solidFill>
                <a:latin typeface="Aptos"/>
              </a:rPr>
              <a:t>Release toolkit; preserve recordings, handouts, job aids, resource maps, system guidance, and sustainable practices.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6455664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750" b="0" i="0">
                <a:solidFill>
                  <a:srgbClr val="5D6B75"/>
                </a:solidFill>
                <a:latin typeface="Aptos"/>
              </a:rPr>
              <a:t>Home Illinois JTED TA • DCEO + OPEH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09960" y="6419088"/>
            <a:ext cx="50292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20040"/>
            <a:ext cx="81381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3000" b="1" i="0">
                <a:solidFill>
                  <a:srgbClr val="0B4F6C"/>
                </a:solidFill>
                <a:latin typeface="Aptos Display"/>
              </a:rPr>
              <a:t>Resources + Discussion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5216" y="804672"/>
            <a:ext cx="941832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50" b="0" i="0">
                <a:solidFill>
                  <a:srgbClr val="5D6B75"/>
                </a:solidFill>
                <a:latin typeface="Aptos"/>
              </a:rPr>
              <a:t>One place for materials, plus time for partner questions and office hours.</a:t>
            </a:r>
          </a:p>
        </p:txBody>
      </p:sp>
      <p:sp>
        <p:nvSpPr>
          <p:cNvPr id="4" name="Rectangle 3"/>
          <p:cNvSpPr/>
          <p:nvPr/>
        </p:nvSpPr>
        <p:spPr>
          <a:xfrm>
            <a:off x="8823960" y="594360"/>
            <a:ext cx="2651760" cy="13716"/>
          </a:xfrm>
          <a:prstGeom prst="rect">
            <a:avLst/>
          </a:prstGeom>
          <a:solidFill>
            <a:srgbClr val="B7C4CA"/>
          </a:solidFill>
          <a:ln>
            <a:solidFill>
              <a:srgbClr val="B7C4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58368" y="1124712"/>
            <a:ext cx="6309360" cy="320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900" b="1" i="0">
                <a:solidFill>
                  <a:srgbClr val="0B4F6C"/>
                </a:solidFill>
                <a:latin typeface="Aptos"/>
              </a:rPr>
              <a:t>JTED Home Illinois Training Materials &amp; Webinars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481328"/>
            <a:ext cx="6720840" cy="2286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1050" b="1" u="sng">
                <a:solidFill>
                  <a:srgbClr val="0071BC"/>
                </a:solidFill>
                <a:latin typeface="Aptos"/>
                <a:hlinkClick r:id="rId2"/>
              </a:rPr>
              <a:t>https://www.illinoisworknet.com/partners/Pages/JTEDHomeILTA.aspx</a:t>
            </a:r>
          </a:p>
        </p:txBody>
      </p:sp>
      <p:pic>
        <p:nvPicPr>
          <p:cNvPr id="7" name="Picture 6" descr="aeb240da-89ab-4cc7-b0b6-691afd4ee4b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828800"/>
            <a:ext cx="5897880" cy="22860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903720" y="1389888"/>
            <a:ext cx="4480560" cy="2057400"/>
          </a:xfrm>
          <a:prstGeom prst="roundRect">
            <a:avLst/>
          </a:prstGeom>
          <a:solidFill>
            <a:srgbClr val="F5FAFB"/>
          </a:solidFill>
          <a:ln>
            <a:solidFill>
              <a:srgbClr val="D8E5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903720" y="1389888"/>
            <a:ext cx="73152" cy="2057400"/>
          </a:xfrm>
          <a:prstGeom prst="rect">
            <a:avLst/>
          </a:prstGeom>
          <a:solidFill>
            <a:srgbClr val="147C85"/>
          </a:solidFill>
          <a:ln>
            <a:solidFill>
              <a:srgbClr val="147C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132320" y="1536192"/>
            <a:ext cx="416052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b="1" i="0">
                <a:solidFill>
                  <a:srgbClr val="147C85"/>
                </a:solidFill>
                <a:latin typeface="Aptos"/>
              </a:rPr>
              <a:t>Posted after each TA call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0" y="1865376"/>
            <a:ext cx="4160520" cy="1545336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r>
              <a:rPr sz="1420" b="0" i="0">
                <a:solidFill>
                  <a:srgbClr val="24303A"/>
                </a:solidFill>
                <a:latin typeface="Aptos"/>
              </a:rPr>
              <a:t>Recordings when available
Current and future PowerPoints
Handouts and job aids
FAQs and clarified guidance
Future Home Illinois Toolkit materials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03720" y="3749039"/>
            <a:ext cx="42062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800" b="1" i="0">
                <a:solidFill>
                  <a:srgbClr val="0B4F6C"/>
                </a:solidFill>
                <a:latin typeface="Aptos"/>
              </a:rPr>
              <a:t>Discussion prompts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0" y="4160520"/>
            <a:ext cx="4206240" cy="1371600"/>
          </a:xfrm>
          <a:prstGeom prst="rect">
            <a:avLst/>
          </a:prstGeom>
          <a:noFill/>
        </p:spPr>
        <p:txBody>
          <a:bodyPr wrap="none" lIns="18288" tIns="18288" rIns="18288" bIns="18288">
            <a:spAutoFit/>
          </a:bodyPr>
          <a:lstStyle/>
          <a:p>
            <a:pPr>
              <a:buChar char="•"/>
              <a:defRPr sz="1350">
                <a:solidFill>
                  <a:srgbClr val="24303A"/>
                </a:solidFill>
                <a:latin typeface="Aptos"/>
              </a:defRPr>
            </a:pPr>
            <a:r>
              <a:t>Where are participants losing connection?</a:t>
            </a:r>
          </a:p>
          <a:p>
            <a:pPr>
              <a:buChar char="•"/>
              <a:defRPr sz="1350">
                <a:solidFill>
                  <a:srgbClr val="24303A"/>
                </a:solidFill>
                <a:latin typeface="Aptos"/>
              </a:defRPr>
            </a:pPr>
            <a:r>
              <a:t>What is hardest about referrals or WorkNet?</a:t>
            </a:r>
          </a:p>
          <a:p>
            <a:pPr>
              <a:buChar char="•"/>
              <a:defRPr sz="1350">
                <a:solidFill>
                  <a:srgbClr val="24303A"/>
                </a:solidFill>
                <a:latin typeface="Aptos"/>
              </a:defRPr>
            </a:pPr>
            <a:r>
              <a:t>What success or tool belongs in the toolkit?</a:t>
            </a:r>
          </a:p>
          <a:p>
            <a:pPr>
              <a:buChar char="•"/>
              <a:defRPr sz="1350">
                <a:solidFill>
                  <a:srgbClr val="24303A"/>
                </a:solidFill>
                <a:latin typeface="Aptos"/>
              </a:defRPr>
            </a:pPr>
            <a:r>
              <a:t>What must be stronger by June 2027?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5349240"/>
            <a:ext cx="5897880" cy="475488"/>
          </a:xfrm>
          <a:prstGeom prst="roundRect">
            <a:avLst/>
          </a:prstGeom>
          <a:solidFill>
            <a:srgbClr val="FFF8E6"/>
          </a:solidFill>
          <a:ln>
            <a:solidFill>
              <a:srgbClr val="FDE8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96112" y="5504688"/>
            <a:ext cx="54406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80" b="1" i="0">
                <a:solidFill>
                  <a:srgbClr val="24303A"/>
                </a:solidFill>
                <a:latin typeface="Aptos"/>
              </a:rPr>
              <a:t>Office hours: region-specific questions, case-note examples, monitoring concerns, system issues, or toolkit items.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55664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750" b="0" i="0">
                <a:solidFill>
                  <a:srgbClr val="5D6B75"/>
                </a:solidFill>
                <a:latin typeface="Aptos"/>
              </a:rPr>
              <a:t>Home Illinois JTED TA • DCEO + OPEH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09960" y="6419088"/>
            <a:ext cx="50292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52569ECEA4A742A2C5974F57977DA4" ma:contentTypeVersion="5" ma:contentTypeDescription="Create a new document." ma:contentTypeScope="" ma:versionID="79c9f2753a94edf9e8c03015e3e7977f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ff328a1cd662c37536c074f55b1464a7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ADA90D0-64E8-4EF5-9139-E6EC4AC088AD}">
  <ds:schemaRefs>
    <ds:schemaRef ds:uri="http://schemas.microsoft.com/office/2006/metadata/properties"/>
    <ds:schemaRef ds:uri="http://schemas.microsoft.com/office/infopath/2007/PartnerControls"/>
    <ds:schemaRef ds:uri="b850d176-2d92-4233-a62a-7a15946109fe"/>
    <ds:schemaRef ds:uri="http://schemas.microsoft.com/sharepoint/v3"/>
    <ds:schemaRef ds:uri="19fb02d5-971d-4a1a-ac58-7d1bffee2bb6"/>
  </ds:schemaRefs>
</ds:datastoreItem>
</file>

<file path=customXml/itemProps2.xml><?xml version="1.0" encoding="utf-8"?>
<ds:datastoreItem xmlns:ds="http://schemas.openxmlformats.org/officeDocument/2006/customXml" ds:itemID="{FCD04793-571A-4466-8145-405F9F7BA452}"/>
</file>

<file path=customXml/itemProps3.xml><?xml version="1.0" encoding="utf-8"?>
<ds:datastoreItem xmlns:ds="http://schemas.openxmlformats.org/officeDocument/2006/customXml" ds:itemID="{75F70F79-84BF-425E-B07C-48B4E644CC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 Illinois JTED TA - September 10</dc:title>
  <dc:subject>Final TA agenda and FAQ for grantees</dc:subject>
  <dc:creator>OpenAI</dc:creator>
  <cp:lastModifiedBy>OpenAI</cp:lastModifiedBy>
  <cp:revision>22</cp:revision>
  <dcterms:created xsi:type="dcterms:W3CDTF">2026-09-02T20:22:34Z</dcterms:created>
  <dcterms:modified xsi:type="dcterms:W3CDTF">2026-09-14T14:19:20Z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0x010100CE52569ECEA4A742A2C5974F57977DA4</vt:lpwstr>
  </property>
  <property fmtid="{D5CDD505-2E9C-101B-9397-08002B2CF9AE}" pid="3" name="MediaServiceImageTags">
    <vt:lpwstr/>
  </property>
</Properties>
</file>