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57" r:id="rId6"/>
    <p:sldId id="266" r:id="rId7"/>
    <p:sldId id="258" r:id="rId8"/>
    <p:sldId id="259" r:id="rId9"/>
    <p:sldId id="260" r:id="rId10"/>
    <p:sldId id="261" r:id="rId11"/>
    <p:sldId id="262" r:id="rId12"/>
    <p:sldId id="263" r:id="rId13"/>
    <p:sldId id="264" r:id="rId14"/>
    <p:sldId id="265"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297B21-1E26-F458-73DC-3CA706FE4F9C}" v="244" dt="2026-08-10T16:53:18.7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5" d="100"/>
          <a:sy n="95" d="100"/>
        </p:scale>
        <p:origin x="1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4449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 the August 13 Home Illinois JTED Technical Assistance call.
Frame the call as a reset, not a restart. There is already strong work happening across the partnerships, and today begins a more consistent monthly cadence for support, questions, and shared learning.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at the end of the formal session. Tell partners that the structured meeting is complete, but DCEO/OPEH will remain for office hours.
Let partners know they can raise system questions, implementation challenges, or site-specific issues. They do not need to stay for the full 30 minutes.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ground the group in the hour. Be clear that the meeting is not meant to be overloaded.
The live portion is for framing, discussion, and questions. The Illinois workNet walkthrough is pre-recorded so all partners receive the same information and can reference it later.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partners for the work they have already put into the pilot. Acknowledge the work across systems, funding structures, case-management models, and reporting expectations.
Say clearly: today is a reset, not a restart. We are not dismissing the work that happened before. We are building on it with a stronger monthly cadence and more responsive technical assistance.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make the state partnership visible. DCEO brings the workforce side: LWIAs, AJCs, training, work experience, employer engagement, reporting, and grant implementation.
OPEH brings the housing side: CoCs, shelter and Rapid Rehousing perspective, housing stability, and learning community support.
Illinois workNet, represented through David Garvey for this session, supports the system functions partners need to enter participants, document activity, and track referrals.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this is not just another monthly meeting. It is meant to be a consistent support structure.
Emphasize that partners should bring real questions, real implementation challenges, success stories, and examples that could help other regions.
If a grantee or Navigator has a useful practice, we want them to present briefly in a future session.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partners to continue documenting both successes and challenges. Stress that a challenge does not automatically mean someone has failed. It may show a process, system, or support gap that needs attention.
Emphasize success stories: success can be employment, a credential, training, reengagement, a barrier removed, or coordination that helped someone stay connected.
Remind partners that these stories will help build the Home Illinois toolkit and final lessons learned.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David Garvey and explain that he prepared a recorded walkthrough for this session. We are using a recording so partners have a consistent overview that can be referenced later.
State that David remains the primary Illinois workNet contact for Home Illinois system support. Partners can contact him at david.garvey@siu.edu for system questions, office hours, trainings, or other Illinois workNet-related issues.
Ask partners to copy DCEO and OPEH when appropriate, especially if the issue may affect more than one partnership.</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playing or after playing the recording, encourage partners to think about these questions.
Make it clear that we are not asking partners to solve everything during this call. We want to surface what needs follow-up and make sure the right support gets connected to the issue.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thanking partners for the work they are doing. Emphasize that DCEO and OPEH want the monthly sessions to be useful, practical, and honest.
Preview the September 10 session: Dee Reinhardt will lead case-note guidance, then the group will move into low-barrier shelter operations and earlier workforce engagement.
Invite partners to remain for optional office hours from 12:00 to 12:30.</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hyperlink" Target="mailto:david.garvey@siu.edu" TargetMode="External"/><Relationship Id="rId3" Type="http://schemas.openxmlformats.org/officeDocument/2006/relationships/hyperlink" Target="mailto:jarol.rendonjimenez@illinois.gov" TargetMode="External"/><Relationship Id="rId7" Type="http://schemas.openxmlformats.org/officeDocument/2006/relationships/hyperlink" Target="mailto:Char.Flickinger@illinois.gov"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mailto:Jeremy.Nichols@illinois.gov" TargetMode="External"/><Relationship Id="rId5" Type="http://schemas.openxmlformats.org/officeDocument/2006/relationships/hyperlink" Target="mailto:Shunta.Mcgee@illinois.gov" TargetMode="External"/><Relationship Id="rId4" Type="http://schemas.openxmlformats.org/officeDocument/2006/relationships/hyperlink" Target="mailto:jennifer.L.Sergent@illinois.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illinoisworknet.com/WIOA/success/Pages/Success-Story-Guide.aspx"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illinoisworknet.com/partners/Pages/HomeIllinoisQSG.aspx"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www.youtube.com/watch?v=XCsY8al4QBQ"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492240"/>
            <a:ext cx="12191695" cy="365760"/>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731520" y="1024128"/>
            <a:ext cx="5943600" cy="320040"/>
          </a:xfrm>
          <a:prstGeom prst="rect">
            <a:avLst/>
          </a:prstGeom>
          <a:noFill/>
          <a:ln/>
        </p:spPr>
        <p:txBody>
          <a:bodyPr wrap="square" lIns="0" tIns="0" rIns="0" bIns="0" rtlCol="0" anchor="ctr"/>
          <a:lstStyle/>
          <a:p>
            <a:pPr marL="0" indent="0">
              <a:buNone/>
            </a:pPr>
            <a:r>
              <a:rPr lang="en-US" sz="1300" b="1" dirty="0">
                <a:solidFill>
                  <a:srgbClr val="0F8B8D"/>
                </a:solidFill>
                <a:latin typeface="Aptos" pitchFamily="34" charset="0"/>
                <a:ea typeface="Aptos" pitchFamily="34" charset="-122"/>
                <a:cs typeface="Aptos" pitchFamily="34" charset="-120"/>
              </a:rPr>
              <a:t>HOME ILLINOIS JTED</a:t>
            </a:r>
            <a:endParaRPr lang="en-US" sz="1300" dirty="0"/>
          </a:p>
        </p:txBody>
      </p:sp>
      <p:sp>
        <p:nvSpPr>
          <p:cNvPr id="5" name="Text 3"/>
          <p:cNvSpPr/>
          <p:nvPr/>
        </p:nvSpPr>
        <p:spPr>
          <a:xfrm>
            <a:off x="731520" y="1444752"/>
            <a:ext cx="6492240" cy="621792"/>
          </a:xfrm>
          <a:prstGeom prst="rect">
            <a:avLst/>
          </a:prstGeom>
          <a:noFill/>
          <a:ln/>
        </p:spPr>
        <p:txBody>
          <a:bodyPr wrap="square" lIns="0" tIns="0" rIns="0" bIns="0" rtlCol="0" anchor="ctr"/>
          <a:lstStyle/>
          <a:p>
            <a:pPr marL="0" indent="0">
              <a:buNone/>
            </a:pPr>
            <a:r>
              <a:rPr lang="en-US" sz="3600" b="1" dirty="0">
                <a:solidFill>
                  <a:srgbClr val="073763"/>
                </a:solidFill>
                <a:latin typeface="Aptos Display" pitchFamily="34" charset="0"/>
                <a:ea typeface="Aptos Display" pitchFamily="34" charset="-122"/>
                <a:cs typeface="Aptos Display" pitchFamily="34" charset="-120"/>
              </a:rPr>
              <a:t>Technical Assistance Call</a:t>
            </a:r>
            <a:endParaRPr lang="en-US" sz="3600" dirty="0"/>
          </a:p>
        </p:txBody>
      </p:sp>
      <p:sp>
        <p:nvSpPr>
          <p:cNvPr id="6" name="Text 4"/>
          <p:cNvSpPr/>
          <p:nvPr/>
        </p:nvSpPr>
        <p:spPr>
          <a:xfrm>
            <a:off x="749808" y="2157984"/>
            <a:ext cx="6949440" cy="384048"/>
          </a:xfrm>
          <a:prstGeom prst="rect">
            <a:avLst/>
          </a:prstGeom>
          <a:noFill/>
          <a:ln/>
        </p:spPr>
        <p:txBody>
          <a:bodyPr wrap="square" lIns="0" tIns="0" rIns="0" bIns="0" rtlCol="0" anchor="ctr"/>
          <a:lstStyle/>
          <a:p>
            <a:pPr marL="0" indent="0">
              <a:buNone/>
            </a:pPr>
            <a:r>
              <a:rPr lang="en-US" sz="1800" dirty="0">
                <a:solidFill>
                  <a:srgbClr val="44546A"/>
                </a:solidFill>
                <a:latin typeface="Aptos" pitchFamily="34" charset="0"/>
                <a:ea typeface="Aptos" pitchFamily="34" charset="-122"/>
                <a:cs typeface="Aptos" pitchFamily="34" charset="-120"/>
              </a:rPr>
              <a:t>Reset • Support • Illinois workNet Refresher</a:t>
            </a:r>
            <a:endParaRPr lang="en-US" sz="1800" dirty="0"/>
          </a:p>
        </p:txBody>
      </p:sp>
      <p:sp>
        <p:nvSpPr>
          <p:cNvPr id="7" name="Text 5"/>
          <p:cNvSpPr/>
          <p:nvPr/>
        </p:nvSpPr>
        <p:spPr>
          <a:xfrm>
            <a:off x="749808" y="2852928"/>
            <a:ext cx="1965960" cy="320040"/>
          </a:xfrm>
          <a:prstGeom prst="rect">
            <a:avLst/>
          </a:prstGeom>
          <a:solidFill>
            <a:srgbClr val="3F7D20"/>
          </a:solidFill>
          <a:ln>
            <a:solidFill>
              <a:srgbClr val="3F7D20"/>
            </a:solidFill>
          </a:ln>
        </p:spPr>
        <p:txBody>
          <a:bodyPr wrap="square" lIns="635" tIns="635" rIns="635" bIns="635" rtlCol="0" anchor="ctr"/>
          <a:lstStyle/>
          <a:p>
            <a:pPr marL="0" indent="0" algn="ctr">
              <a:buNone/>
            </a:pPr>
            <a:r>
              <a:rPr lang="en-US" sz="1100" b="1" dirty="0">
                <a:solidFill>
                  <a:srgbClr val="FFFFFF"/>
                </a:solidFill>
                <a:latin typeface="Aptos" pitchFamily="34" charset="0"/>
                <a:ea typeface="Aptos" pitchFamily="34" charset="-122"/>
                <a:cs typeface="Aptos" pitchFamily="34" charset="-120"/>
              </a:rPr>
              <a:t>August 13, 2026</a:t>
            </a:r>
            <a:endParaRPr lang="en-US" sz="1100" dirty="0"/>
          </a:p>
        </p:txBody>
      </p:sp>
      <p:sp>
        <p:nvSpPr>
          <p:cNvPr id="8" name="Text 6"/>
          <p:cNvSpPr/>
          <p:nvPr/>
        </p:nvSpPr>
        <p:spPr>
          <a:xfrm>
            <a:off x="2880360" y="2852928"/>
            <a:ext cx="2423160" cy="320040"/>
          </a:xfrm>
          <a:prstGeom prst="rect">
            <a:avLst/>
          </a:prstGeom>
          <a:solidFill>
            <a:srgbClr val="1F64B5"/>
          </a:solidFill>
          <a:ln>
            <a:solidFill>
              <a:srgbClr val="1F64B5"/>
            </a:solidFill>
          </a:ln>
        </p:spPr>
        <p:txBody>
          <a:bodyPr wrap="square" lIns="635" tIns="635" rIns="635" bIns="635" rtlCol="0" anchor="ctr"/>
          <a:lstStyle/>
          <a:p>
            <a:pPr marL="0" indent="0" algn="ctr">
              <a:buNone/>
            </a:pPr>
            <a:r>
              <a:rPr lang="en-US" sz="1100" b="1" dirty="0">
                <a:solidFill>
                  <a:srgbClr val="FFFFFF"/>
                </a:solidFill>
                <a:latin typeface="Aptos" pitchFamily="34" charset="0"/>
                <a:ea typeface="Aptos" pitchFamily="34" charset="-122"/>
                <a:cs typeface="Aptos" pitchFamily="34" charset="-120"/>
              </a:rPr>
              <a:t>11:00 a.m.–12:00 p.m.</a:t>
            </a:r>
            <a:endParaRPr lang="en-US" sz="1100" dirty="0"/>
          </a:p>
        </p:txBody>
      </p:sp>
      <p:sp>
        <p:nvSpPr>
          <p:cNvPr id="9" name="Text 7"/>
          <p:cNvSpPr/>
          <p:nvPr/>
        </p:nvSpPr>
        <p:spPr>
          <a:xfrm>
            <a:off x="5440680" y="2852928"/>
            <a:ext cx="2651760" cy="320040"/>
          </a:xfrm>
          <a:prstGeom prst="rect">
            <a:avLst/>
          </a:prstGeom>
          <a:solidFill>
            <a:srgbClr val="0F8B8D"/>
          </a:solidFill>
          <a:ln>
            <a:solidFill>
              <a:srgbClr val="0F8B8D"/>
            </a:solidFill>
          </a:ln>
        </p:spPr>
        <p:txBody>
          <a:bodyPr wrap="square" lIns="635" tIns="635" rIns="635" bIns="635" rtlCol="0" anchor="ctr"/>
          <a:lstStyle/>
          <a:p>
            <a:pPr marL="0" indent="0" algn="ctr">
              <a:buNone/>
            </a:pPr>
            <a:r>
              <a:rPr lang="en-US" sz="1100" b="1" dirty="0">
                <a:solidFill>
                  <a:srgbClr val="FFFFFF"/>
                </a:solidFill>
                <a:latin typeface="Aptos" pitchFamily="34" charset="0"/>
                <a:ea typeface="Aptos" pitchFamily="34" charset="-122"/>
                <a:cs typeface="Aptos" pitchFamily="34" charset="-120"/>
              </a:rPr>
              <a:t>Office Hours: 12:00–12:30</a:t>
            </a:r>
            <a:endParaRPr lang="en-US" sz="1100" dirty="0"/>
          </a:p>
        </p:txBody>
      </p:sp>
      <p:sp>
        <p:nvSpPr>
          <p:cNvPr id="10" name="Text 8"/>
          <p:cNvSpPr/>
          <p:nvPr/>
        </p:nvSpPr>
        <p:spPr>
          <a:xfrm>
            <a:off x="749808" y="6217920"/>
            <a:ext cx="10698480" cy="201168"/>
          </a:xfrm>
          <a:prstGeom prst="rect">
            <a:avLst/>
          </a:prstGeom>
          <a:noFill/>
          <a:ln/>
        </p:spPr>
        <p:txBody>
          <a:bodyPr wrap="square" lIns="0" tIns="0" rIns="0" bIns="0" rtlCol="0" anchor="ctr"/>
          <a:lstStyle/>
          <a:p>
            <a:pPr marL="0" indent="0" algn="ctr">
              <a:buNone/>
            </a:pPr>
            <a:r>
              <a:rPr lang="en-US" sz="1100" dirty="0">
                <a:solidFill>
                  <a:srgbClr val="FFFFFF"/>
                </a:solidFill>
              </a:rPr>
              <a:t>DCEO Office of Employment &amp; Training  +  OPEH  +  Illinois workNet</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Next Steps After Today</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Keep the momentum moving after the call.</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822960" y="1417320"/>
            <a:ext cx="4800600" cy="411480"/>
          </a:xfrm>
          <a:prstGeom prst="rect">
            <a:avLst/>
          </a:prstGeom>
          <a:solidFill>
            <a:srgbClr val="0F8B8D"/>
          </a:solidFill>
          <a:ln>
            <a:solidFill>
              <a:srgbClr val="0F8B8D"/>
            </a:solidFill>
          </a:ln>
        </p:spPr>
        <p:txBody>
          <a:bodyPr wrap="square" lIns="508" tIns="508" rIns="508" bIns="508" rtlCol="0" anchor="ctr"/>
          <a:lstStyle/>
          <a:p>
            <a:pPr marL="0" indent="0" algn="ctr">
              <a:buNone/>
            </a:pPr>
            <a:r>
              <a:rPr lang="en-US" sz="1800" b="1" dirty="0">
                <a:solidFill>
                  <a:srgbClr val="FFFFFF"/>
                </a:solidFill>
              </a:rPr>
              <a:t>Use the follow-up support</a:t>
            </a:r>
            <a:endParaRPr lang="en-US" sz="1800" dirty="0"/>
          </a:p>
        </p:txBody>
      </p:sp>
      <p:sp>
        <p:nvSpPr>
          <p:cNvPr id="9" name="Text 7"/>
          <p:cNvSpPr/>
          <p:nvPr/>
        </p:nvSpPr>
        <p:spPr>
          <a:xfrm>
            <a:off x="822960" y="1892808"/>
            <a:ext cx="4800600" cy="804672"/>
          </a:xfrm>
          <a:prstGeom prst="rect">
            <a:avLst/>
          </a:prstGeom>
          <a:solidFill>
            <a:srgbClr val="E9F6F4"/>
          </a:solidFill>
          <a:ln>
            <a:solidFill>
              <a:srgbClr val="0F8B8D"/>
            </a:solidFill>
          </a:ln>
        </p:spPr>
        <p:txBody>
          <a:bodyPr wrap="square" lIns="1270" tIns="1270" rIns="1270" bIns="1270" rtlCol="0" anchor="ctr">
            <a:normAutofit/>
          </a:bodyPr>
          <a:lstStyle/>
          <a:p>
            <a:pPr marL="0" indent="0">
              <a:buNone/>
            </a:pPr>
            <a:r>
              <a:rPr lang="en-US" sz="1500" dirty="0">
                <a:solidFill>
                  <a:srgbClr val="1F2933"/>
                </a:solidFill>
              </a:rPr>
              <a:t>Reach out to David Garvey for Illinois workNet questions, trainings, office hours, or troubleshooting.</a:t>
            </a:r>
            <a:endParaRPr lang="en-US" sz="1500" dirty="0"/>
          </a:p>
        </p:txBody>
      </p:sp>
      <p:sp>
        <p:nvSpPr>
          <p:cNvPr id="10" name="Text 8"/>
          <p:cNvSpPr/>
          <p:nvPr/>
        </p:nvSpPr>
        <p:spPr>
          <a:xfrm>
            <a:off x="822960" y="3246120"/>
            <a:ext cx="4800600" cy="411480"/>
          </a:xfrm>
          <a:prstGeom prst="rect">
            <a:avLst/>
          </a:prstGeom>
          <a:solidFill>
            <a:srgbClr val="674EA7"/>
          </a:solidFill>
          <a:ln>
            <a:solidFill>
              <a:srgbClr val="674EA7"/>
            </a:solidFill>
          </a:ln>
        </p:spPr>
        <p:txBody>
          <a:bodyPr wrap="square" lIns="508" tIns="508" rIns="508" bIns="508" rtlCol="0" anchor="ctr"/>
          <a:lstStyle/>
          <a:p>
            <a:pPr marL="0" indent="0" algn="ctr">
              <a:buNone/>
            </a:pPr>
            <a:r>
              <a:rPr lang="en-US" sz="1800" b="1" dirty="0">
                <a:solidFill>
                  <a:srgbClr val="FFFFFF"/>
                </a:solidFill>
              </a:rPr>
              <a:t>Watch for Shunta’s survey</a:t>
            </a:r>
            <a:endParaRPr lang="en-US" sz="1800" dirty="0"/>
          </a:p>
        </p:txBody>
      </p:sp>
      <p:sp>
        <p:nvSpPr>
          <p:cNvPr id="11" name="Text 9"/>
          <p:cNvSpPr/>
          <p:nvPr/>
        </p:nvSpPr>
        <p:spPr>
          <a:xfrm>
            <a:off x="822960" y="3721608"/>
            <a:ext cx="4800600" cy="804672"/>
          </a:xfrm>
          <a:prstGeom prst="rect">
            <a:avLst/>
          </a:prstGeom>
          <a:solidFill>
            <a:srgbClr val="F0ECFA"/>
          </a:solidFill>
          <a:ln>
            <a:solidFill>
              <a:srgbClr val="674EA7"/>
            </a:solidFill>
          </a:ln>
        </p:spPr>
        <p:txBody>
          <a:bodyPr wrap="square" lIns="1270" tIns="1270" rIns="1270" bIns="1270" rtlCol="0" anchor="ctr">
            <a:normAutofit/>
          </a:bodyPr>
          <a:lstStyle/>
          <a:p>
            <a:pPr marL="0" indent="0">
              <a:buNone/>
            </a:pPr>
            <a:r>
              <a:rPr lang="en-US" sz="1500" dirty="0">
                <a:solidFill>
                  <a:srgbClr val="1F2933"/>
                </a:solidFill>
              </a:rPr>
              <a:t>Partner feedback will shape future TA sessions and the Home Illinois toolkit.</a:t>
            </a:r>
            <a:endParaRPr lang="en-US" sz="1500" dirty="0"/>
          </a:p>
        </p:txBody>
      </p:sp>
      <p:sp>
        <p:nvSpPr>
          <p:cNvPr id="12" name="Text 10"/>
          <p:cNvSpPr/>
          <p:nvPr/>
        </p:nvSpPr>
        <p:spPr>
          <a:xfrm>
            <a:off x="6263640" y="1417320"/>
            <a:ext cx="4800600" cy="411480"/>
          </a:xfrm>
          <a:prstGeom prst="rect">
            <a:avLst/>
          </a:prstGeom>
          <a:solidFill>
            <a:srgbClr val="3F7D20"/>
          </a:solidFill>
          <a:ln>
            <a:solidFill>
              <a:srgbClr val="3F7D20"/>
            </a:solidFill>
          </a:ln>
        </p:spPr>
        <p:txBody>
          <a:bodyPr wrap="square" lIns="508" tIns="508" rIns="508" bIns="508" rtlCol="0" anchor="ctr"/>
          <a:lstStyle/>
          <a:p>
            <a:pPr marL="0" indent="0" algn="ctr">
              <a:buNone/>
            </a:pPr>
            <a:r>
              <a:rPr lang="en-US" sz="1800" b="1" dirty="0">
                <a:solidFill>
                  <a:srgbClr val="FFFFFF"/>
                </a:solidFill>
              </a:rPr>
              <a:t>Document success stories</a:t>
            </a:r>
            <a:endParaRPr lang="en-US" sz="1800" dirty="0"/>
          </a:p>
        </p:txBody>
      </p:sp>
      <p:sp>
        <p:nvSpPr>
          <p:cNvPr id="13" name="Text 11"/>
          <p:cNvSpPr/>
          <p:nvPr/>
        </p:nvSpPr>
        <p:spPr>
          <a:xfrm>
            <a:off x="6263640" y="1892808"/>
            <a:ext cx="4800600" cy="804672"/>
          </a:xfrm>
          <a:prstGeom prst="rect">
            <a:avLst/>
          </a:prstGeom>
          <a:solidFill>
            <a:srgbClr val="EDF6EA"/>
          </a:solidFill>
          <a:ln>
            <a:solidFill>
              <a:srgbClr val="3F7D20"/>
            </a:solidFill>
          </a:ln>
        </p:spPr>
        <p:txBody>
          <a:bodyPr wrap="square" lIns="1270" tIns="1270" rIns="1270" bIns="1270" rtlCol="0" anchor="ctr">
            <a:normAutofit/>
          </a:bodyPr>
          <a:lstStyle/>
          <a:p>
            <a:pPr marL="0" indent="0">
              <a:buNone/>
            </a:pPr>
            <a:r>
              <a:rPr lang="en-US" sz="1500" dirty="0">
                <a:solidFill>
                  <a:srgbClr val="1F2933"/>
                </a:solidFill>
              </a:rPr>
              <a:t>Capture participant, employer, and partnership stories while details are fresh.</a:t>
            </a:r>
            <a:endParaRPr lang="en-US" sz="1500" dirty="0"/>
          </a:p>
        </p:txBody>
      </p:sp>
      <p:sp>
        <p:nvSpPr>
          <p:cNvPr id="14" name="Text 12"/>
          <p:cNvSpPr/>
          <p:nvPr/>
        </p:nvSpPr>
        <p:spPr>
          <a:xfrm>
            <a:off x="6263640" y="3246120"/>
            <a:ext cx="4800600" cy="411480"/>
          </a:xfrm>
          <a:prstGeom prst="rect">
            <a:avLst/>
          </a:prstGeom>
          <a:solidFill>
            <a:srgbClr val="E87411"/>
          </a:solidFill>
          <a:ln>
            <a:solidFill>
              <a:srgbClr val="E87411"/>
            </a:solidFill>
          </a:ln>
        </p:spPr>
        <p:txBody>
          <a:bodyPr wrap="square" lIns="508" tIns="508" rIns="508" bIns="508" rtlCol="0" anchor="ctr"/>
          <a:lstStyle/>
          <a:p>
            <a:pPr marL="0" indent="0" algn="ctr">
              <a:buNone/>
            </a:pPr>
            <a:r>
              <a:rPr lang="en-US" sz="1800" b="1" dirty="0">
                <a:solidFill>
                  <a:srgbClr val="FFFFFF"/>
                </a:solidFill>
              </a:rPr>
              <a:t>Join us September 10</a:t>
            </a:r>
            <a:endParaRPr lang="en-US" sz="1800" dirty="0"/>
          </a:p>
        </p:txBody>
      </p:sp>
      <p:sp>
        <p:nvSpPr>
          <p:cNvPr id="15" name="Text 13"/>
          <p:cNvSpPr/>
          <p:nvPr/>
        </p:nvSpPr>
        <p:spPr>
          <a:xfrm>
            <a:off x="6263640" y="3721608"/>
            <a:ext cx="4800600" cy="804672"/>
          </a:xfrm>
          <a:prstGeom prst="rect">
            <a:avLst/>
          </a:prstGeom>
          <a:solidFill>
            <a:srgbClr val="FFF1E6"/>
          </a:solidFill>
          <a:ln>
            <a:solidFill>
              <a:srgbClr val="E87411"/>
            </a:solidFill>
          </a:ln>
        </p:spPr>
        <p:txBody>
          <a:bodyPr wrap="square" lIns="1270" tIns="1270" rIns="1270" bIns="1270" rtlCol="0" anchor="ctr">
            <a:normAutofit/>
          </a:bodyPr>
          <a:lstStyle/>
          <a:p>
            <a:pPr marL="0" indent="0">
              <a:buNone/>
            </a:pPr>
            <a:r>
              <a:rPr lang="en-US" sz="1500" dirty="0">
                <a:solidFill>
                  <a:srgbClr val="1F2933"/>
                </a:solidFill>
              </a:rPr>
              <a:t>Case-note guidance with Dee Reinhardt, followed by low-barrier shelter operations and earlier workforce engagement.</a:t>
            </a:r>
            <a:endParaRPr lang="en-US" sz="1500" dirty="0"/>
          </a:p>
        </p:txBody>
      </p:sp>
      <p:sp>
        <p:nvSpPr>
          <p:cNvPr id="16" name="Text 14"/>
          <p:cNvSpPr/>
          <p:nvPr/>
        </p:nvSpPr>
        <p:spPr>
          <a:xfrm>
            <a:off x="960120" y="5577840"/>
            <a:ext cx="10287000" cy="347472"/>
          </a:xfrm>
          <a:prstGeom prst="rect">
            <a:avLst/>
          </a:prstGeom>
          <a:solidFill>
            <a:srgbClr val="073763"/>
          </a:solidFill>
          <a:ln>
            <a:solidFill>
              <a:srgbClr val="073763"/>
            </a:solidFill>
          </a:ln>
        </p:spPr>
        <p:txBody>
          <a:bodyPr wrap="square" rtlCol="0" anchor="ctr"/>
          <a:lstStyle/>
          <a:p>
            <a:pPr marL="0" indent="0" algn="ctr">
              <a:buNone/>
            </a:pPr>
            <a:r>
              <a:rPr lang="en-US" sz="1600" b="1" dirty="0">
                <a:solidFill>
                  <a:srgbClr val="FFFFFF"/>
                </a:solidFill>
              </a:rPr>
              <a:t>Thank you for the work you are doing across housing, workforce, and community partnerships.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Optional Office Hours</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Stay as long as needed after the formal session.</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Office Hours • 12:00–12:30 p.m.</a:t>
            </a:r>
            <a:endParaRPr lang="en-US" sz="850" dirty="0"/>
          </a:p>
        </p:txBody>
      </p:sp>
      <p:sp>
        <p:nvSpPr>
          <p:cNvPr id="8" name="Text 6"/>
          <p:cNvSpPr/>
          <p:nvPr/>
        </p:nvSpPr>
        <p:spPr>
          <a:xfrm>
            <a:off x="822960" y="1371600"/>
            <a:ext cx="10607040" cy="502920"/>
          </a:xfrm>
          <a:prstGeom prst="rect">
            <a:avLst/>
          </a:prstGeom>
          <a:noFill/>
          <a:ln/>
        </p:spPr>
        <p:txBody>
          <a:bodyPr wrap="square" lIns="0" tIns="0" rIns="0" bIns="0" rtlCol="0" anchor="ctr">
            <a:normAutofit/>
          </a:bodyPr>
          <a:lstStyle/>
          <a:p>
            <a:pPr marL="0" indent="0">
              <a:buNone/>
            </a:pPr>
            <a:r>
              <a:rPr lang="en-US" sz="2100" dirty="0">
                <a:solidFill>
                  <a:srgbClr val="1F2933"/>
                </a:solidFill>
              </a:rPr>
              <a:t>Use this time for questions that may be too detailed or site-specific for the larger group.</a:t>
            </a:r>
            <a:endParaRPr lang="en-US" sz="2100" dirty="0"/>
          </a:p>
        </p:txBody>
      </p:sp>
      <p:sp>
        <p:nvSpPr>
          <p:cNvPr id="9" name="Text 7"/>
          <p:cNvSpPr/>
          <p:nvPr/>
        </p:nvSpPr>
        <p:spPr>
          <a:xfrm>
            <a:off x="914400" y="2148840"/>
            <a:ext cx="5486400" cy="2560320"/>
          </a:xfrm>
          <a:prstGeom prst="rect">
            <a:avLst/>
          </a:prstGeom>
          <a:noFill/>
          <a:ln/>
        </p:spPr>
        <p:txBody>
          <a:bodyPr wrap="square" lIns="635" tIns="635" rIns="635" bIns="635" rtlCol="0" anchor="t">
            <a:normAutofit/>
          </a:bodyPr>
          <a:lstStyle/>
          <a:p>
            <a:pPr marL="0" indent="0">
              <a:buNone/>
            </a:pPr>
            <a:r>
              <a:rPr lang="en-US" sz="1700" dirty="0">
                <a:solidFill>
                  <a:srgbClr val="1F2933"/>
                </a:solidFill>
                <a:latin typeface="Aptos" pitchFamily="34" charset="0"/>
                <a:ea typeface="Aptos" pitchFamily="34" charset="-122"/>
                <a:cs typeface="Aptos" pitchFamily="34" charset="-120"/>
              </a:rPr>
              <a:t>• Illinois workNet access or enrollment</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Referral-system questions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Reporting or data-entry concerns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Participant records that may be missing information</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Local coordination challenges</a:t>
            </a:r>
            <a:endParaRPr lang="en-US" sz="1700" dirty="0"/>
          </a:p>
          <a:p>
            <a:pPr marL="0" indent="0">
              <a:buNone/>
            </a:pPr>
            <a:r>
              <a:rPr lang="en-US" sz="1700" dirty="0">
                <a:solidFill>
                  <a:srgbClr val="1F2933"/>
                </a:solidFill>
                <a:latin typeface="Aptos" pitchFamily="34" charset="0"/>
                <a:ea typeface="Aptos" pitchFamily="34" charset="-122"/>
                <a:cs typeface="Aptos" pitchFamily="34" charset="-120"/>
              </a:rPr>
              <a:t>• Technical assistance needs or future training requests</a:t>
            </a:r>
            <a:endParaRPr lang="en-US" sz="1700" dirty="0"/>
          </a:p>
        </p:txBody>
      </p:sp>
      <p:sp>
        <p:nvSpPr>
          <p:cNvPr id="10" name="Text 8"/>
          <p:cNvSpPr/>
          <p:nvPr/>
        </p:nvSpPr>
        <p:spPr>
          <a:xfrm>
            <a:off x="6766560" y="2331720"/>
            <a:ext cx="4114800" cy="411480"/>
          </a:xfrm>
          <a:prstGeom prst="rect">
            <a:avLst/>
          </a:prstGeom>
          <a:noFill/>
          <a:ln/>
        </p:spPr>
        <p:txBody>
          <a:bodyPr wrap="square" lIns="0" tIns="0" rIns="0" bIns="0" rtlCol="0" anchor="ctr"/>
          <a:lstStyle/>
          <a:p>
            <a:pPr marL="0" indent="0" algn="ctr">
              <a:buNone/>
            </a:pPr>
            <a:r>
              <a:rPr lang="en-US" sz="2400" b="1" dirty="0">
                <a:solidFill>
                  <a:srgbClr val="073763"/>
                </a:solidFill>
              </a:rPr>
              <a:t>No need to stay the full 30 minutes.</a:t>
            </a:r>
            <a:endParaRPr lang="en-US" sz="2400" dirty="0"/>
          </a:p>
        </p:txBody>
      </p:sp>
      <p:sp>
        <p:nvSpPr>
          <p:cNvPr id="11" name="Text 9"/>
          <p:cNvSpPr/>
          <p:nvPr/>
        </p:nvSpPr>
        <p:spPr>
          <a:xfrm>
            <a:off x="6766560" y="2971800"/>
            <a:ext cx="4114800" cy="1280160"/>
          </a:xfrm>
          <a:prstGeom prst="rect">
            <a:avLst/>
          </a:prstGeom>
          <a:noFill/>
          <a:ln/>
        </p:spPr>
        <p:txBody>
          <a:bodyPr wrap="square" lIns="635" tIns="635" rIns="635" bIns="635" rtlCol="0" anchor="ctr">
            <a:normAutofit lnSpcReduction="10000"/>
          </a:bodyPr>
          <a:lstStyle/>
          <a:p>
            <a:pPr marL="0" indent="0" algn="ctr">
              <a:buNone/>
            </a:pPr>
            <a:r>
              <a:rPr lang="en-US" sz="1800" dirty="0">
                <a:solidFill>
                  <a:srgbClr val="1F2933"/>
                </a:solidFill>
              </a:rPr>
              <a:t>Stay only if you have a question, issue, or support need to discuss. If it requires deeper Illinois workNet support, we can connect you directly with David for follow-up.</a:t>
            </a:r>
            <a:endParaRPr lang="en-US" sz="1800" dirty="0"/>
          </a:p>
        </p:txBody>
      </p:sp>
      <p:sp>
        <p:nvSpPr>
          <p:cNvPr id="12" name="Text 10"/>
          <p:cNvSpPr/>
          <p:nvPr/>
        </p:nvSpPr>
        <p:spPr>
          <a:xfrm>
            <a:off x="6903720" y="4754880"/>
            <a:ext cx="3840480" cy="365760"/>
          </a:xfrm>
          <a:prstGeom prst="rect">
            <a:avLst/>
          </a:prstGeom>
          <a:solidFill>
            <a:srgbClr val="0F8B8D"/>
          </a:solidFill>
          <a:ln>
            <a:solidFill>
              <a:srgbClr val="0F8B8D"/>
            </a:solidFill>
          </a:ln>
        </p:spPr>
        <p:txBody>
          <a:bodyPr wrap="square" rtlCol="0" anchor="ctr"/>
          <a:lstStyle/>
          <a:p>
            <a:pPr marL="0" indent="0" algn="ctr">
              <a:buNone/>
            </a:pPr>
            <a:r>
              <a:rPr lang="en-US" sz="1500" b="1" dirty="0">
                <a:solidFill>
                  <a:srgbClr val="FFFFFF"/>
                </a:solidFill>
              </a:rPr>
              <a:t>David Garvey • david.garvey@siu.edu</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Today’s Flow</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A simple one-hour reset, followed by optional office hours.</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685800" y="1417320"/>
            <a:ext cx="1188720" cy="411480"/>
          </a:xfrm>
          <a:prstGeom prst="rect">
            <a:avLst/>
          </a:prstGeom>
          <a:solidFill>
            <a:srgbClr val="EAF2FB"/>
          </a:solidFill>
          <a:ln>
            <a:solidFill>
              <a:srgbClr val="C9D6E2"/>
            </a:solidFill>
          </a:ln>
        </p:spPr>
        <p:txBody>
          <a:bodyPr wrap="square" lIns="254" tIns="254" rIns="254" bIns="254" rtlCol="0" anchor="ctr"/>
          <a:lstStyle/>
          <a:p>
            <a:pPr marL="0" indent="0" algn="ctr">
              <a:buNone/>
            </a:pPr>
            <a:r>
              <a:rPr lang="en-US" sz="1300" b="1" dirty="0">
                <a:solidFill>
                  <a:srgbClr val="073763"/>
                </a:solidFill>
              </a:rPr>
              <a:t>11:00–11:08</a:t>
            </a:r>
            <a:endParaRPr lang="en-US" sz="1300" dirty="0"/>
          </a:p>
        </p:txBody>
      </p:sp>
      <p:sp>
        <p:nvSpPr>
          <p:cNvPr id="9" name="Text 7"/>
          <p:cNvSpPr/>
          <p:nvPr/>
        </p:nvSpPr>
        <p:spPr>
          <a:xfrm>
            <a:off x="2029968" y="1408176"/>
            <a:ext cx="2880360" cy="228600"/>
          </a:xfrm>
          <a:prstGeom prst="rect">
            <a:avLst/>
          </a:prstGeom>
          <a:noFill/>
          <a:ln/>
        </p:spPr>
        <p:txBody>
          <a:bodyPr wrap="square" lIns="0" tIns="0" rIns="0" bIns="0" rtlCol="0" anchor="ctr"/>
          <a:lstStyle/>
          <a:p>
            <a:pPr marL="0" indent="0">
              <a:buNone/>
            </a:pPr>
            <a:r>
              <a:rPr lang="en-US" sz="1500" b="1" dirty="0">
                <a:solidFill>
                  <a:srgbClr val="073763"/>
                </a:solidFill>
              </a:rPr>
              <a:t>Welcome + reset</a:t>
            </a:r>
            <a:endParaRPr lang="en-US" sz="1500" dirty="0"/>
          </a:p>
        </p:txBody>
      </p:sp>
      <p:sp>
        <p:nvSpPr>
          <p:cNvPr id="10" name="Text 8"/>
          <p:cNvSpPr/>
          <p:nvPr/>
        </p:nvSpPr>
        <p:spPr>
          <a:xfrm>
            <a:off x="2029968" y="1673352"/>
            <a:ext cx="8138160" cy="219456"/>
          </a:xfrm>
          <a:prstGeom prst="rect">
            <a:avLst/>
          </a:prstGeom>
          <a:noFill/>
          <a:ln/>
        </p:spPr>
        <p:txBody>
          <a:bodyPr wrap="square" lIns="0" tIns="0" rIns="0" bIns="0" rtlCol="0" anchor="ctr"/>
          <a:lstStyle/>
          <a:p>
            <a:pPr marL="0" indent="0">
              <a:buNone/>
            </a:pPr>
            <a:r>
              <a:rPr lang="en-US" sz="1150" dirty="0">
                <a:solidFill>
                  <a:srgbClr val="44546A"/>
                </a:solidFill>
              </a:rPr>
              <a:t>Thank partners, reconnect DCEO/OPEH, set the tone.</a:t>
            </a:r>
            <a:endParaRPr lang="en-US" sz="1150" dirty="0"/>
          </a:p>
        </p:txBody>
      </p:sp>
      <p:sp>
        <p:nvSpPr>
          <p:cNvPr id="11" name="Text 9"/>
          <p:cNvSpPr/>
          <p:nvPr/>
        </p:nvSpPr>
        <p:spPr>
          <a:xfrm>
            <a:off x="685800" y="2167128"/>
            <a:ext cx="1188720" cy="411480"/>
          </a:xfrm>
          <a:prstGeom prst="rect">
            <a:avLst/>
          </a:prstGeom>
          <a:solidFill>
            <a:srgbClr val="E9F6F4"/>
          </a:solidFill>
          <a:ln>
            <a:solidFill>
              <a:srgbClr val="C9D6E2"/>
            </a:solidFill>
          </a:ln>
        </p:spPr>
        <p:txBody>
          <a:bodyPr wrap="square" lIns="254" tIns="254" rIns="254" bIns="254" rtlCol="0" anchor="ctr"/>
          <a:lstStyle/>
          <a:p>
            <a:pPr marL="0" indent="0" algn="ctr">
              <a:buNone/>
            </a:pPr>
            <a:r>
              <a:rPr lang="en-US" sz="1300" b="1" dirty="0">
                <a:solidFill>
                  <a:srgbClr val="073763"/>
                </a:solidFill>
              </a:rPr>
              <a:t>11:08–11:15</a:t>
            </a:r>
            <a:endParaRPr lang="en-US" sz="1300" dirty="0"/>
          </a:p>
        </p:txBody>
      </p:sp>
      <p:sp>
        <p:nvSpPr>
          <p:cNvPr id="12" name="Text 10"/>
          <p:cNvSpPr/>
          <p:nvPr/>
        </p:nvSpPr>
        <p:spPr>
          <a:xfrm>
            <a:off x="2029968" y="2157984"/>
            <a:ext cx="2880360" cy="228600"/>
          </a:xfrm>
          <a:prstGeom prst="rect">
            <a:avLst/>
          </a:prstGeom>
          <a:noFill/>
          <a:ln/>
        </p:spPr>
        <p:txBody>
          <a:bodyPr wrap="square" lIns="0" tIns="0" rIns="0" bIns="0" rtlCol="0" anchor="ctr"/>
          <a:lstStyle/>
          <a:p>
            <a:pPr marL="0" indent="0">
              <a:buNone/>
            </a:pPr>
            <a:r>
              <a:rPr lang="en-US" sz="1500" b="1" dirty="0">
                <a:solidFill>
                  <a:srgbClr val="073763"/>
                </a:solidFill>
              </a:rPr>
              <a:t>Monthly TA relaunch</a:t>
            </a:r>
            <a:endParaRPr lang="en-US" sz="1500" dirty="0"/>
          </a:p>
        </p:txBody>
      </p:sp>
      <p:sp>
        <p:nvSpPr>
          <p:cNvPr id="13" name="Text 11"/>
          <p:cNvSpPr/>
          <p:nvPr/>
        </p:nvSpPr>
        <p:spPr>
          <a:xfrm>
            <a:off x="2029968" y="2423160"/>
            <a:ext cx="8138160" cy="219456"/>
          </a:xfrm>
          <a:prstGeom prst="rect">
            <a:avLst/>
          </a:prstGeom>
          <a:noFill/>
          <a:ln/>
        </p:spPr>
        <p:txBody>
          <a:bodyPr wrap="square" lIns="0" tIns="0" rIns="0" bIns="0" rtlCol="0" anchor="ctr"/>
          <a:lstStyle/>
          <a:p>
            <a:pPr marL="0" indent="0">
              <a:buNone/>
            </a:pPr>
            <a:r>
              <a:rPr lang="en-US" sz="1150" dirty="0">
                <a:solidFill>
                  <a:srgbClr val="44546A"/>
                </a:solidFill>
              </a:rPr>
              <a:t>Explain cadence, office hours, and practical focus.</a:t>
            </a:r>
            <a:endParaRPr lang="en-US" sz="1150" dirty="0"/>
          </a:p>
        </p:txBody>
      </p:sp>
      <p:sp>
        <p:nvSpPr>
          <p:cNvPr id="14" name="Text 12"/>
          <p:cNvSpPr/>
          <p:nvPr/>
        </p:nvSpPr>
        <p:spPr>
          <a:xfrm>
            <a:off x="685800" y="2916936"/>
            <a:ext cx="1188720" cy="411480"/>
          </a:xfrm>
          <a:prstGeom prst="rect">
            <a:avLst/>
          </a:prstGeom>
          <a:solidFill>
            <a:srgbClr val="EDF6EA"/>
          </a:solidFill>
          <a:ln>
            <a:solidFill>
              <a:srgbClr val="C9D6E2"/>
            </a:solidFill>
          </a:ln>
        </p:spPr>
        <p:txBody>
          <a:bodyPr wrap="square" lIns="254" tIns="254" rIns="254" bIns="254" rtlCol="0" anchor="ctr"/>
          <a:lstStyle/>
          <a:p>
            <a:pPr marL="0" indent="0" algn="ctr">
              <a:buNone/>
            </a:pPr>
            <a:r>
              <a:rPr lang="en-US" sz="1300" b="1" dirty="0">
                <a:solidFill>
                  <a:srgbClr val="073763"/>
                </a:solidFill>
              </a:rPr>
              <a:t>11:15–11:20</a:t>
            </a:r>
            <a:endParaRPr lang="en-US" sz="1300" dirty="0"/>
          </a:p>
        </p:txBody>
      </p:sp>
      <p:sp>
        <p:nvSpPr>
          <p:cNvPr id="15" name="Text 13"/>
          <p:cNvSpPr/>
          <p:nvPr/>
        </p:nvSpPr>
        <p:spPr>
          <a:xfrm>
            <a:off x="2029968" y="2907792"/>
            <a:ext cx="2880360" cy="228600"/>
          </a:xfrm>
          <a:prstGeom prst="rect">
            <a:avLst/>
          </a:prstGeom>
          <a:noFill/>
          <a:ln/>
        </p:spPr>
        <p:txBody>
          <a:bodyPr wrap="square" lIns="0" tIns="0" rIns="0" bIns="0" rtlCol="0" anchor="ctr"/>
          <a:lstStyle/>
          <a:p>
            <a:pPr marL="0" indent="0">
              <a:buNone/>
            </a:pPr>
            <a:r>
              <a:rPr lang="en-US" sz="1500" b="1" dirty="0">
                <a:solidFill>
                  <a:srgbClr val="073763"/>
                </a:solidFill>
              </a:rPr>
              <a:t>Illinois workNet setup</a:t>
            </a:r>
            <a:endParaRPr lang="en-US" sz="1500" dirty="0"/>
          </a:p>
        </p:txBody>
      </p:sp>
      <p:sp>
        <p:nvSpPr>
          <p:cNvPr id="16" name="Text 14"/>
          <p:cNvSpPr/>
          <p:nvPr/>
        </p:nvSpPr>
        <p:spPr>
          <a:xfrm>
            <a:off x="2029968" y="3172968"/>
            <a:ext cx="8138160" cy="219456"/>
          </a:xfrm>
          <a:prstGeom prst="rect">
            <a:avLst/>
          </a:prstGeom>
          <a:noFill/>
          <a:ln/>
        </p:spPr>
        <p:txBody>
          <a:bodyPr wrap="square" lIns="0" tIns="0" rIns="0" bIns="0" rtlCol="0" anchor="ctr"/>
          <a:lstStyle/>
          <a:p>
            <a:pPr marL="0" indent="0">
              <a:buNone/>
            </a:pPr>
            <a:r>
              <a:rPr lang="en-US" sz="1150" dirty="0">
                <a:solidFill>
                  <a:srgbClr val="44546A"/>
                </a:solidFill>
              </a:rPr>
              <a:t>Introduce the pre-recorded walkthrough by David Garvey.</a:t>
            </a:r>
            <a:endParaRPr lang="en-US" sz="1150" dirty="0"/>
          </a:p>
        </p:txBody>
      </p:sp>
      <p:sp>
        <p:nvSpPr>
          <p:cNvPr id="17" name="Text 15"/>
          <p:cNvSpPr/>
          <p:nvPr/>
        </p:nvSpPr>
        <p:spPr>
          <a:xfrm>
            <a:off x="685800" y="3666744"/>
            <a:ext cx="1188720" cy="411480"/>
          </a:xfrm>
          <a:prstGeom prst="rect">
            <a:avLst/>
          </a:prstGeom>
          <a:solidFill>
            <a:srgbClr val="FFF1E6"/>
          </a:solidFill>
          <a:ln>
            <a:solidFill>
              <a:srgbClr val="C9D6E2"/>
            </a:solidFill>
          </a:ln>
        </p:spPr>
        <p:txBody>
          <a:bodyPr wrap="square" lIns="254" tIns="254" rIns="254" bIns="254" rtlCol="0" anchor="ctr"/>
          <a:lstStyle/>
          <a:p>
            <a:pPr marL="0" indent="0" algn="ctr">
              <a:buNone/>
            </a:pPr>
            <a:r>
              <a:rPr lang="en-US" sz="1300" b="1" dirty="0">
                <a:solidFill>
                  <a:srgbClr val="073763"/>
                </a:solidFill>
              </a:rPr>
              <a:t>11:20–11:45</a:t>
            </a:r>
            <a:endParaRPr lang="en-US" sz="1300" dirty="0"/>
          </a:p>
        </p:txBody>
      </p:sp>
      <p:sp>
        <p:nvSpPr>
          <p:cNvPr id="18" name="Text 16"/>
          <p:cNvSpPr/>
          <p:nvPr/>
        </p:nvSpPr>
        <p:spPr>
          <a:xfrm>
            <a:off x="2029968" y="3657600"/>
            <a:ext cx="2880360" cy="228600"/>
          </a:xfrm>
          <a:prstGeom prst="rect">
            <a:avLst/>
          </a:prstGeom>
          <a:noFill/>
          <a:ln/>
        </p:spPr>
        <p:txBody>
          <a:bodyPr wrap="square" lIns="0" tIns="0" rIns="0" bIns="0" rtlCol="0" anchor="ctr"/>
          <a:lstStyle/>
          <a:p>
            <a:pPr marL="0" indent="0">
              <a:buNone/>
            </a:pPr>
            <a:r>
              <a:rPr lang="en-US" sz="1500" b="1" dirty="0">
                <a:solidFill>
                  <a:srgbClr val="073763"/>
                </a:solidFill>
              </a:rPr>
              <a:t>Recorded walkthrough</a:t>
            </a:r>
            <a:endParaRPr lang="en-US" sz="1500" dirty="0"/>
          </a:p>
        </p:txBody>
      </p:sp>
      <p:sp>
        <p:nvSpPr>
          <p:cNvPr id="19" name="Text 17"/>
          <p:cNvSpPr/>
          <p:nvPr/>
        </p:nvSpPr>
        <p:spPr>
          <a:xfrm>
            <a:off x="2029968" y="3922776"/>
            <a:ext cx="8138160" cy="219456"/>
          </a:xfrm>
          <a:prstGeom prst="rect">
            <a:avLst/>
          </a:prstGeom>
          <a:noFill/>
          <a:ln/>
        </p:spPr>
        <p:txBody>
          <a:bodyPr wrap="square" lIns="0" tIns="0" rIns="0" bIns="0" rtlCol="0" anchor="ctr"/>
          <a:lstStyle/>
          <a:p>
            <a:pPr marL="0" indent="0">
              <a:buNone/>
            </a:pPr>
            <a:r>
              <a:rPr lang="en-US" sz="1150" dirty="0">
                <a:solidFill>
                  <a:srgbClr val="44546A"/>
                </a:solidFill>
              </a:rPr>
              <a:t>Enrollment, participant records, referrals, and system basics.</a:t>
            </a:r>
            <a:endParaRPr lang="en-US" sz="1150" dirty="0"/>
          </a:p>
        </p:txBody>
      </p:sp>
      <p:sp>
        <p:nvSpPr>
          <p:cNvPr id="20" name="Text 18"/>
          <p:cNvSpPr/>
          <p:nvPr/>
        </p:nvSpPr>
        <p:spPr>
          <a:xfrm>
            <a:off x="685800" y="4416552"/>
            <a:ext cx="1188720" cy="411480"/>
          </a:xfrm>
          <a:prstGeom prst="rect">
            <a:avLst/>
          </a:prstGeom>
          <a:solidFill>
            <a:srgbClr val="F0ECFA"/>
          </a:solidFill>
          <a:ln>
            <a:solidFill>
              <a:srgbClr val="C9D6E2"/>
            </a:solidFill>
          </a:ln>
        </p:spPr>
        <p:txBody>
          <a:bodyPr wrap="square" lIns="254" tIns="254" rIns="254" bIns="254" rtlCol="0" anchor="ctr"/>
          <a:lstStyle/>
          <a:p>
            <a:pPr marL="0" indent="0" algn="ctr">
              <a:buNone/>
            </a:pPr>
            <a:r>
              <a:rPr lang="en-US" sz="1300" b="1" dirty="0">
                <a:solidFill>
                  <a:srgbClr val="073763"/>
                </a:solidFill>
              </a:rPr>
              <a:t>11:45–11:55</a:t>
            </a:r>
            <a:endParaRPr lang="en-US" sz="1300" dirty="0"/>
          </a:p>
        </p:txBody>
      </p:sp>
      <p:sp>
        <p:nvSpPr>
          <p:cNvPr id="21" name="Text 19"/>
          <p:cNvSpPr/>
          <p:nvPr/>
        </p:nvSpPr>
        <p:spPr>
          <a:xfrm>
            <a:off x="2029968" y="4407408"/>
            <a:ext cx="2880360" cy="228600"/>
          </a:xfrm>
          <a:prstGeom prst="rect">
            <a:avLst/>
          </a:prstGeom>
          <a:noFill/>
          <a:ln/>
        </p:spPr>
        <p:txBody>
          <a:bodyPr wrap="square" lIns="0" tIns="0" rIns="0" bIns="0" rtlCol="0" anchor="ctr"/>
          <a:lstStyle/>
          <a:p>
            <a:pPr marL="0" indent="0">
              <a:buNone/>
            </a:pPr>
            <a:r>
              <a:rPr lang="en-US" sz="1500" b="1" dirty="0">
                <a:solidFill>
                  <a:srgbClr val="073763"/>
                </a:solidFill>
              </a:rPr>
              <a:t>Partner questions</a:t>
            </a:r>
            <a:endParaRPr lang="en-US" sz="1500" dirty="0"/>
          </a:p>
        </p:txBody>
      </p:sp>
      <p:sp>
        <p:nvSpPr>
          <p:cNvPr id="22" name="Text 20"/>
          <p:cNvSpPr/>
          <p:nvPr/>
        </p:nvSpPr>
        <p:spPr>
          <a:xfrm>
            <a:off x="2029968" y="4672584"/>
            <a:ext cx="8138160" cy="219456"/>
          </a:xfrm>
          <a:prstGeom prst="rect">
            <a:avLst/>
          </a:prstGeom>
          <a:noFill/>
          <a:ln/>
        </p:spPr>
        <p:txBody>
          <a:bodyPr wrap="square" lIns="0" tIns="0" rIns="0" bIns="0" rtlCol="0" anchor="ctr"/>
          <a:lstStyle/>
          <a:p>
            <a:pPr marL="0" indent="0">
              <a:buNone/>
            </a:pPr>
            <a:r>
              <a:rPr lang="en-US" sz="1150" dirty="0">
                <a:solidFill>
                  <a:srgbClr val="44546A"/>
                </a:solidFill>
              </a:rPr>
              <a:t>Capture system issues and follow-up needs.</a:t>
            </a:r>
            <a:endParaRPr lang="en-US" sz="1150" dirty="0"/>
          </a:p>
        </p:txBody>
      </p:sp>
      <p:sp>
        <p:nvSpPr>
          <p:cNvPr id="23" name="Text 21"/>
          <p:cNvSpPr/>
          <p:nvPr/>
        </p:nvSpPr>
        <p:spPr>
          <a:xfrm>
            <a:off x="685800" y="5166360"/>
            <a:ext cx="1188720" cy="411480"/>
          </a:xfrm>
          <a:prstGeom prst="rect">
            <a:avLst/>
          </a:prstGeom>
          <a:solidFill>
            <a:srgbClr val="F8FBFD"/>
          </a:solidFill>
          <a:ln>
            <a:solidFill>
              <a:srgbClr val="C9D6E2"/>
            </a:solidFill>
          </a:ln>
        </p:spPr>
        <p:txBody>
          <a:bodyPr wrap="square" lIns="254" tIns="254" rIns="254" bIns="254" rtlCol="0" anchor="ctr"/>
          <a:lstStyle/>
          <a:p>
            <a:pPr marL="0" indent="0" algn="ctr">
              <a:buNone/>
            </a:pPr>
            <a:r>
              <a:rPr lang="en-US" sz="1300" b="1" dirty="0">
                <a:solidFill>
                  <a:srgbClr val="073763"/>
                </a:solidFill>
              </a:rPr>
              <a:t>11:55–12:00</a:t>
            </a:r>
            <a:endParaRPr lang="en-US" sz="1300" dirty="0"/>
          </a:p>
        </p:txBody>
      </p:sp>
      <p:sp>
        <p:nvSpPr>
          <p:cNvPr id="24" name="Text 22"/>
          <p:cNvSpPr/>
          <p:nvPr/>
        </p:nvSpPr>
        <p:spPr>
          <a:xfrm>
            <a:off x="2029968" y="5157216"/>
            <a:ext cx="2880360" cy="228600"/>
          </a:xfrm>
          <a:prstGeom prst="rect">
            <a:avLst/>
          </a:prstGeom>
          <a:noFill/>
          <a:ln/>
        </p:spPr>
        <p:txBody>
          <a:bodyPr wrap="square" lIns="0" tIns="0" rIns="0" bIns="0" rtlCol="0" anchor="ctr"/>
          <a:lstStyle/>
          <a:p>
            <a:pPr marL="0" indent="0">
              <a:buNone/>
            </a:pPr>
            <a:r>
              <a:rPr lang="en-US" sz="1500" b="1" dirty="0">
                <a:solidFill>
                  <a:srgbClr val="073763"/>
                </a:solidFill>
              </a:rPr>
              <a:t>Next steps</a:t>
            </a:r>
            <a:endParaRPr lang="en-US" sz="1500" dirty="0"/>
          </a:p>
        </p:txBody>
      </p:sp>
      <p:sp>
        <p:nvSpPr>
          <p:cNvPr id="25" name="Text 23"/>
          <p:cNvSpPr/>
          <p:nvPr/>
        </p:nvSpPr>
        <p:spPr>
          <a:xfrm>
            <a:off x="2029968" y="5422392"/>
            <a:ext cx="8138160" cy="219456"/>
          </a:xfrm>
          <a:prstGeom prst="rect">
            <a:avLst/>
          </a:prstGeom>
          <a:noFill/>
          <a:ln/>
        </p:spPr>
        <p:txBody>
          <a:bodyPr wrap="square" lIns="0" tIns="0" rIns="0" bIns="0" rtlCol="0" anchor="ctr"/>
          <a:lstStyle/>
          <a:p>
            <a:pPr marL="0" indent="0">
              <a:buNone/>
            </a:pPr>
            <a:r>
              <a:rPr lang="en-US" sz="1150" dirty="0">
                <a:solidFill>
                  <a:srgbClr val="44546A"/>
                </a:solidFill>
              </a:rPr>
              <a:t>September preview, survey, toolkit, success stories.</a:t>
            </a:r>
            <a:endParaRPr lang="en-US" sz="1150" dirty="0"/>
          </a:p>
        </p:txBody>
      </p:sp>
      <p:sp>
        <p:nvSpPr>
          <p:cNvPr id="26" name="Text 24"/>
          <p:cNvSpPr/>
          <p:nvPr/>
        </p:nvSpPr>
        <p:spPr>
          <a:xfrm>
            <a:off x="7863840" y="5687568"/>
            <a:ext cx="3291840" cy="347472"/>
          </a:xfrm>
          <a:prstGeom prst="rect">
            <a:avLst/>
          </a:prstGeom>
          <a:solidFill>
            <a:srgbClr val="0F8B8D"/>
          </a:solidFill>
          <a:ln>
            <a:solidFill>
              <a:srgbClr val="0F8B8D"/>
            </a:solidFill>
          </a:ln>
        </p:spPr>
        <p:txBody>
          <a:bodyPr wrap="square" rtlCol="0" anchor="ctr"/>
          <a:lstStyle/>
          <a:p>
            <a:pPr marL="0" indent="0" algn="ctr">
              <a:buNone/>
            </a:pPr>
            <a:r>
              <a:rPr lang="en-US" sz="1300" b="1" dirty="0">
                <a:solidFill>
                  <a:srgbClr val="FFFFFF"/>
                </a:solidFill>
              </a:rPr>
              <a:t>12:00–12:30 p.m. Optional Office Hours</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B1E59979-746A-30A6-AE75-9CF5E6A8D2EB}"/>
              </a:ext>
            </a:extLst>
          </p:cNvPr>
          <p:cNvPicPr>
            <a:picLocks noChangeAspect="1"/>
          </p:cNvPicPr>
          <p:nvPr/>
        </p:nvPicPr>
        <p:blipFill>
          <a:blip r:embed="rId2"/>
          <a:srcRect b="35909"/>
          <a:stretch>
            <a:fillRect/>
          </a:stretch>
        </p:blipFill>
        <p:spPr>
          <a:xfrm>
            <a:off x="20" y="1282"/>
            <a:ext cx="12191980" cy="6856718"/>
          </a:xfrm>
          <a:prstGeom prst="rect">
            <a:avLst/>
          </a:prstGeom>
        </p:spPr>
      </p:pic>
    </p:spTree>
    <p:extLst>
      <p:ext uri="{BB962C8B-B14F-4D97-AF65-F5344CB8AC3E}">
        <p14:creationId xmlns:p14="http://schemas.microsoft.com/office/powerpoint/2010/main" val="1257951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A Reset — Not a Restart</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We are building from the work partners have already done.</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777240" y="1371600"/>
            <a:ext cx="5577840" cy="502920"/>
          </a:xfrm>
          <a:prstGeom prst="rect">
            <a:avLst/>
          </a:prstGeom>
          <a:noFill/>
          <a:ln/>
        </p:spPr>
        <p:txBody>
          <a:bodyPr wrap="square" lIns="0" tIns="0" rIns="0" bIns="0" rtlCol="0" anchor="ctr"/>
          <a:lstStyle/>
          <a:p>
            <a:pPr marL="0" indent="0">
              <a:buNone/>
            </a:pPr>
            <a:r>
              <a:rPr lang="en-US" sz="2500" b="1" dirty="0">
                <a:solidFill>
                  <a:srgbClr val="073763"/>
                </a:solidFill>
              </a:rPr>
              <a:t>There is already strong work happening.</a:t>
            </a:r>
            <a:endParaRPr lang="en-US" sz="2500" dirty="0"/>
          </a:p>
        </p:txBody>
      </p:sp>
      <p:sp>
        <p:nvSpPr>
          <p:cNvPr id="9" name="Text 7"/>
          <p:cNvSpPr/>
          <p:nvPr/>
        </p:nvSpPr>
        <p:spPr>
          <a:xfrm>
            <a:off x="822960" y="2103120"/>
            <a:ext cx="5486400" cy="2011680"/>
          </a:xfrm>
          <a:prstGeom prst="rect">
            <a:avLst/>
          </a:prstGeom>
          <a:noFill/>
          <a:ln/>
        </p:spPr>
        <p:txBody>
          <a:bodyPr wrap="square" lIns="635" tIns="635" rIns="635" bIns="635" rtlCol="0" anchor="t">
            <a:normAutofit/>
          </a:bodyPr>
          <a:lstStyle/>
          <a:p>
            <a:pPr marL="0" indent="0">
              <a:buNone/>
            </a:pPr>
            <a:r>
              <a:rPr lang="en-US" sz="1600" dirty="0">
                <a:solidFill>
                  <a:srgbClr val="1F2933"/>
                </a:solidFill>
                <a:latin typeface="Aptos" pitchFamily="34" charset="0"/>
                <a:ea typeface="Aptos" pitchFamily="34" charset="-122"/>
                <a:cs typeface="Aptos" pitchFamily="34" charset="-120"/>
              </a:rPr>
              <a:t>• Participants are being connected to housing, employment, supportive services, training, and other resources.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Local teams have built relationships, tested referral processes, and learned what works in different communities.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The next step is consistent support, clearer communication, and a place to raise issues early.</a:t>
            </a:r>
            <a:endParaRPr lang="en-US" sz="1600" dirty="0"/>
          </a:p>
        </p:txBody>
      </p:sp>
      <p:sp>
        <p:nvSpPr>
          <p:cNvPr id="10" name="Text 8"/>
          <p:cNvSpPr/>
          <p:nvPr/>
        </p:nvSpPr>
        <p:spPr>
          <a:xfrm>
            <a:off x="6720840" y="1371600"/>
            <a:ext cx="4389120" cy="320040"/>
          </a:xfrm>
          <a:prstGeom prst="rect">
            <a:avLst/>
          </a:prstGeom>
          <a:noFill/>
          <a:ln/>
        </p:spPr>
        <p:txBody>
          <a:bodyPr wrap="square" lIns="0" tIns="0" rIns="0" bIns="0" rtlCol="0" anchor="ctr"/>
          <a:lstStyle/>
          <a:p>
            <a:pPr marL="0" indent="0">
              <a:buNone/>
            </a:pPr>
            <a:r>
              <a:rPr lang="en-US" sz="2000" b="1" dirty="0">
                <a:solidFill>
                  <a:srgbClr val="3F7D20"/>
                </a:solidFill>
              </a:rPr>
              <a:t>Why reset now?</a:t>
            </a:r>
            <a:endParaRPr lang="en-US" sz="2000" dirty="0"/>
          </a:p>
        </p:txBody>
      </p:sp>
      <p:sp>
        <p:nvSpPr>
          <p:cNvPr id="11" name="Text 9"/>
          <p:cNvSpPr/>
          <p:nvPr/>
        </p:nvSpPr>
        <p:spPr>
          <a:xfrm>
            <a:off x="6720840" y="1874520"/>
            <a:ext cx="4389120" cy="1371600"/>
          </a:xfrm>
          <a:prstGeom prst="rect">
            <a:avLst/>
          </a:prstGeom>
          <a:noFill/>
          <a:ln/>
        </p:spPr>
        <p:txBody>
          <a:bodyPr wrap="square" lIns="508" tIns="508" rIns="508" bIns="508" rtlCol="0" anchor="ctr">
            <a:normAutofit/>
          </a:bodyPr>
          <a:lstStyle/>
          <a:p>
            <a:pPr marL="0" indent="0">
              <a:buNone/>
            </a:pPr>
            <a:r>
              <a:rPr lang="en-US" sz="1800" dirty="0">
                <a:solidFill>
                  <a:srgbClr val="1F2933"/>
                </a:solidFill>
              </a:rPr>
              <a:t>Year 3 gives us time to strengthen the model before closeout: referrals, data quality, employer engagement, participant stories, and sustainability.</a:t>
            </a:r>
            <a:endParaRPr lang="en-US" sz="1800" dirty="0"/>
          </a:p>
        </p:txBody>
      </p:sp>
      <p:sp>
        <p:nvSpPr>
          <p:cNvPr id="12" name="Text 10"/>
          <p:cNvSpPr/>
          <p:nvPr/>
        </p:nvSpPr>
        <p:spPr>
          <a:xfrm>
            <a:off x="1143000" y="5166360"/>
            <a:ext cx="9875520" cy="502920"/>
          </a:xfrm>
          <a:prstGeom prst="rect">
            <a:avLst/>
          </a:prstGeom>
          <a:solidFill>
            <a:srgbClr val="073763"/>
          </a:solidFill>
          <a:ln>
            <a:solidFill>
              <a:srgbClr val="073763"/>
            </a:solidFill>
          </a:ln>
        </p:spPr>
        <p:txBody>
          <a:bodyPr wrap="square" rtlCol="0" anchor="ctr"/>
          <a:lstStyle/>
          <a:p>
            <a:pPr marL="0" indent="0" algn="ctr">
              <a:buNone/>
            </a:pPr>
            <a:r>
              <a:rPr lang="en-US" sz="1800" b="1" dirty="0">
                <a:solidFill>
                  <a:srgbClr val="FFFFFF"/>
                </a:solidFill>
              </a:rPr>
              <a:t>The message to partners: We appreciate the work already done — and we want to support the next phase together.</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Partners at the Table</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DCEO, OPEH, Illinois workNet, and regional partnerships each bring a different piece of the model.</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640080" y="1417320"/>
            <a:ext cx="3154680" cy="502920"/>
          </a:xfrm>
          <a:prstGeom prst="rect">
            <a:avLst/>
          </a:prstGeom>
          <a:solidFill>
            <a:srgbClr val="1F64B5"/>
          </a:solidFill>
          <a:ln>
            <a:solidFill>
              <a:srgbClr val="1F64B5"/>
            </a:solidFill>
          </a:ln>
        </p:spPr>
        <p:txBody>
          <a:bodyPr wrap="square" rtlCol="0" anchor="ctr"/>
          <a:lstStyle/>
          <a:p>
            <a:pPr marL="0" indent="0" algn="ctr">
              <a:buNone/>
            </a:pPr>
            <a:r>
              <a:rPr lang="en-US" sz="2200" b="1" dirty="0">
                <a:solidFill>
                  <a:srgbClr val="FFFFFF"/>
                </a:solidFill>
              </a:rPr>
              <a:t>DCEO</a:t>
            </a:r>
            <a:endParaRPr lang="en-US" sz="2200" dirty="0"/>
          </a:p>
        </p:txBody>
      </p:sp>
      <p:sp>
        <p:nvSpPr>
          <p:cNvPr id="9" name="Text 7"/>
          <p:cNvSpPr/>
          <p:nvPr/>
        </p:nvSpPr>
        <p:spPr>
          <a:xfrm>
            <a:off x="640080" y="2057400"/>
            <a:ext cx="3154680" cy="3008630"/>
          </a:xfrm>
          <a:prstGeom prst="rect">
            <a:avLst/>
          </a:prstGeom>
          <a:solidFill>
            <a:srgbClr val="EAF2FB"/>
          </a:solidFill>
          <a:ln w="12700">
            <a:solidFill>
              <a:srgbClr val="1F64B5"/>
            </a:solidFill>
          </a:ln>
        </p:spPr>
        <p:txBody>
          <a:bodyPr wrap="square" lIns="2286" tIns="2286" rIns="2286" bIns="2286" rtlCol="0" anchor="ctr">
            <a:normAutofit/>
          </a:bodyPr>
          <a:lstStyle/>
          <a:p>
            <a:pPr marL="0" indent="0">
              <a:buNone/>
            </a:pPr>
            <a:r>
              <a:rPr lang="en-US" sz="1500" dirty="0">
                <a:solidFill>
                  <a:srgbClr val="1F2933"/>
                </a:solidFill>
              </a:rPr>
              <a:t>• Workforce strategy</a:t>
            </a:r>
            <a:endParaRPr lang="en-US" sz="1500" dirty="0"/>
          </a:p>
          <a:p>
            <a:pPr marL="0" indent="0">
              <a:buNone/>
            </a:pPr>
            <a:r>
              <a:rPr lang="en-US" sz="1500" dirty="0">
                <a:solidFill>
                  <a:srgbClr val="1F2933"/>
                </a:solidFill>
              </a:rPr>
              <a:t>• LWIAs + AJCs</a:t>
            </a:r>
            <a:endParaRPr lang="en-US" sz="1500" dirty="0"/>
          </a:p>
          <a:p>
            <a:pPr marL="0" indent="0">
              <a:buNone/>
            </a:pPr>
            <a:r>
              <a:rPr lang="en-US" sz="1500" dirty="0">
                <a:solidFill>
                  <a:srgbClr val="1F2933"/>
                </a:solidFill>
              </a:rPr>
              <a:t>• Grant oversight</a:t>
            </a:r>
            <a:endParaRPr lang="en-US" sz="1500" dirty="0"/>
          </a:p>
          <a:p>
            <a:pPr marL="0" indent="0">
              <a:buNone/>
            </a:pPr>
            <a:r>
              <a:rPr lang="en-US" sz="1500" dirty="0">
                <a:solidFill>
                  <a:srgbClr val="1F2933"/>
                </a:solidFill>
              </a:rPr>
              <a:t>• Employment, training, credentials</a:t>
            </a:r>
            <a:endParaRPr lang="en-US" sz="1500" dirty="0"/>
          </a:p>
          <a:p>
            <a:pPr marL="0" indent="0">
              <a:buNone/>
            </a:pPr>
            <a:r>
              <a:rPr lang="en-US" sz="1500" dirty="0">
                <a:solidFill>
                  <a:srgbClr val="1F2933"/>
                </a:solidFill>
              </a:rPr>
              <a:t>• Illinois </a:t>
            </a:r>
            <a:r>
              <a:rPr lang="en-US" sz="1500" dirty="0" err="1">
                <a:solidFill>
                  <a:srgbClr val="1F2933"/>
                </a:solidFill>
              </a:rPr>
              <a:t>workNet</a:t>
            </a:r>
            <a:r>
              <a:rPr lang="en-US" sz="1500" dirty="0">
                <a:solidFill>
                  <a:srgbClr val="1F2933"/>
                </a:solidFill>
              </a:rPr>
              <a:t> reporting</a:t>
            </a:r>
          </a:p>
          <a:p>
            <a:r>
              <a:rPr lang="en-US" sz="1500">
                <a:solidFill>
                  <a:srgbClr val="1F2933"/>
                </a:solidFill>
              </a:rPr>
              <a:t>Contacts: </a:t>
            </a:r>
          </a:p>
          <a:p>
            <a:r>
              <a:rPr lang="en-US" sz="1500" dirty="0">
                <a:solidFill>
                  <a:srgbClr val="1F2933"/>
                </a:solidFill>
              </a:rPr>
              <a:t>Jarol- </a:t>
            </a:r>
            <a:r>
              <a:rPr lang="en-US" sz="1500" dirty="0" err="1">
                <a:solidFill>
                  <a:srgbClr val="1F2933"/>
                </a:solidFill>
                <a:hlinkClick r:id="rId3"/>
              </a:rPr>
              <a:t>jarol</a:t>
            </a:r>
            <a:r>
              <a:rPr lang="en-US" sz="1500" dirty="0">
                <a:solidFill>
                  <a:srgbClr val="1F2933"/>
                </a:solidFill>
                <a:hlinkClick r:id="rId3"/>
              </a:rPr>
              <a:t>.rendonjimenez@illinois.gov</a:t>
            </a:r>
            <a:endParaRPr lang="en-US" sz="1500" dirty="0">
              <a:solidFill>
                <a:srgbClr val="1F2933"/>
              </a:solidFill>
            </a:endParaRPr>
          </a:p>
          <a:p>
            <a:r>
              <a:rPr lang="en-US" sz="1500" dirty="0">
                <a:solidFill>
                  <a:srgbClr val="1F2933"/>
                </a:solidFill>
              </a:rPr>
              <a:t>Jennifer- </a:t>
            </a:r>
            <a:r>
              <a:rPr lang="en-US" sz="1500" dirty="0" err="1">
                <a:solidFill>
                  <a:srgbClr val="1F2933"/>
                </a:solidFill>
                <a:hlinkClick r:id="rId4"/>
              </a:rPr>
              <a:t>jennifer.L</a:t>
            </a:r>
            <a:r>
              <a:rPr lang="en-US" sz="1500" dirty="0">
                <a:solidFill>
                  <a:srgbClr val="1F2933"/>
                </a:solidFill>
                <a:hlinkClick r:id="rId4"/>
              </a:rPr>
              <a:t>.Sergent@illinois.gov</a:t>
            </a:r>
            <a:r>
              <a:rPr lang="en-US" sz="1500" dirty="0">
                <a:solidFill>
                  <a:srgbClr val="1F2933"/>
                </a:solidFill>
              </a:rPr>
              <a:t> </a:t>
            </a:r>
          </a:p>
          <a:p>
            <a:endParaRPr lang="en-US" sz="1500" dirty="0">
              <a:solidFill>
                <a:srgbClr val="1F2933"/>
              </a:solidFill>
            </a:endParaRPr>
          </a:p>
        </p:txBody>
      </p:sp>
      <p:sp>
        <p:nvSpPr>
          <p:cNvPr id="10" name="Text 8"/>
          <p:cNvSpPr/>
          <p:nvPr/>
        </p:nvSpPr>
        <p:spPr>
          <a:xfrm>
            <a:off x="4343400" y="1417320"/>
            <a:ext cx="3154680" cy="502920"/>
          </a:xfrm>
          <a:prstGeom prst="rect">
            <a:avLst/>
          </a:prstGeom>
          <a:solidFill>
            <a:srgbClr val="674EA7"/>
          </a:solidFill>
          <a:ln>
            <a:solidFill>
              <a:srgbClr val="674EA7"/>
            </a:solidFill>
          </a:ln>
        </p:spPr>
        <p:txBody>
          <a:bodyPr wrap="square" rtlCol="0" anchor="ctr"/>
          <a:lstStyle/>
          <a:p>
            <a:pPr marL="0" indent="0" algn="ctr">
              <a:buNone/>
            </a:pPr>
            <a:r>
              <a:rPr lang="en-US" sz="2200" b="1" dirty="0">
                <a:solidFill>
                  <a:srgbClr val="FFFFFF"/>
                </a:solidFill>
              </a:rPr>
              <a:t>OPEH</a:t>
            </a:r>
            <a:endParaRPr lang="en-US" sz="2200" dirty="0"/>
          </a:p>
        </p:txBody>
      </p:sp>
      <p:sp>
        <p:nvSpPr>
          <p:cNvPr id="11" name="Text 9"/>
          <p:cNvSpPr/>
          <p:nvPr/>
        </p:nvSpPr>
        <p:spPr>
          <a:xfrm>
            <a:off x="4343400" y="2057400"/>
            <a:ext cx="3154680" cy="2468880"/>
          </a:xfrm>
          <a:prstGeom prst="rect">
            <a:avLst/>
          </a:prstGeom>
          <a:solidFill>
            <a:srgbClr val="F0ECFA"/>
          </a:solidFill>
          <a:ln w="12700">
            <a:solidFill>
              <a:srgbClr val="674EA7"/>
            </a:solidFill>
          </a:ln>
        </p:spPr>
        <p:txBody>
          <a:bodyPr wrap="square" lIns="2286" tIns="2286" rIns="2286" bIns="2286" rtlCol="0" anchor="ctr">
            <a:normAutofit/>
          </a:bodyPr>
          <a:lstStyle/>
          <a:p>
            <a:r>
              <a:rPr lang="en-US" sz="1500" dirty="0">
                <a:solidFill>
                  <a:srgbClr val="1F2933"/>
                </a:solidFill>
              </a:rPr>
              <a:t>• Housing strategy</a:t>
            </a:r>
            <a:endParaRPr lang="en-US" sz="1500" dirty="0"/>
          </a:p>
          <a:p>
            <a:pPr marL="0" indent="0">
              <a:buNone/>
            </a:pPr>
            <a:r>
              <a:rPr lang="en-US" sz="1500" dirty="0">
                <a:solidFill>
                  <a:srgbClr val="1F2933"/>
                </a:solidFill>
              </a:rPr>
              <a:t>• CoC coordination</a:t>
            </a:r>
            <a:endParaRPr lang="en-US" sz="1500" dirty="0"/>
          </a:p>
          <a:p>
            <a:pPr marL="0" indent="0">
              <a:buNone/>
            </a:pPr>
            <a:r>
              <a:rPr lang="en-US" sz="1500" dirty="0">
                <a:solidFill>
                  <a:srgbClr val="1F2933"/>
                </a:solidFill>
              </a:rPr>
              <a:t>• Shelter + RRH perspective</a:t>
            </a:r>
            <a:endParaRPr lang="en-US" sz="1500" dirty="0"/>
          </a:p>
          <a:p>
            <a:pPr marL="0" indent="0">
              <a:buNone/>
            </a:pPr>
            <a:r>
              <a:rPr lang="en-US" sz="1500" dirty="0">
                <a:solidFill>
                  <a:srgbClr val="1F2933"/>
                </a:solidFill>
              </a:rPr>
              <a:t>• TA + learning community</a:t>
            </a:r>
            <a:endParaRPr lang="en-US" sz="1500" dirty="0"/>
          </a:p>
          <a:p>
            <a:pPr marL="0" indent="0">
              <a:buNone/>
            </a:pPr>
            <a:r>
              <a:rPr lang="en-US" sz="1500" dirty="0">
                <a:solidFill>
                  <a:srgbClr val="1F2933"/>
                </a:solidFill>
              </a:rPr>
              <a:t>• Housing stability lens</a:t>
            </a:r>
            <a:endParaRPr lang="en-US" sz="1500" dirty="0">
              <a:solidFill>
                <a:srgbClr val="000000"/>
              </a:solidFill>
            </a:endParaRPr>
          </a:p>
          <a:p>
            <a:r>
              <a:rPr lang="en-US" sz="1500">
                <a:solidFill>
                  <a:srgbClr val="1F2933"/>
                </a:solidFill>
              </a:rPr>
              <a:t>Contacts:</a:t>
            </a:r>
          </a:p>
          <a:p>
            <a:r>
              <a:rPr lang="en-US" sz="1500" dirty="0">
                <a:solidFill>
                  <a:srgbClr val="1F2933"/>
                </a:solidFill>
              </a:rPr>
              <a:t>Shunta- </a:t>
            </a:r>
            <a:r>
              <a:rPr lang="en-US" sz="1500" dirty="0" err="1">
                <a:solidFill>
                  <a:srgbClr val="1F2933"/>
                </a:solidFill>
                <a:hlinkClick r:id="rId5"/>
              </a:rPr>
              <a:t>Shunta.Mcgee</a:t>
            </a:r>
            <a:r>
              <a:rPr lang="en-US" sz="1500" dirty="0">
                <a:solidFill>
                  <a:srgbClr val="1F2933"/>
                </a:solidFill>
                <a:hlinkClick r:id="rId5"/>
              </a:rPr>
              <a:t>@illinois.gov</a:t>
            </a:r>
            <a:r>
              <a:rPr lang="en-US" sz="1500" dirty="0">
                <a:solidFill>
                  <a:srgbClr val="1F2933"/>
                </a:solidFill>
              </a:rPr>
              <a:t> </a:t>
            </a:r>
          </a:p>
          <a:p>
            <a:r>
              <a:rPr lang="en-US" sz="1500" dirty="0">
                <a:solidFill>
                  <a:srgbClr val="1F2933"/>
                </a:solidFill>
              </a:rPr>
              <a:t>Jeremy- </a:t>
            </a:r>
            <a:r>
              <a:rPr lang="en-US" sz="1500" dirty="0" err="1">
                <a:solidFill>
                  <a:srgbClr val="1F2933"/>
                </a:solidFill>
                <a:hlinkClick r:id="rId6"/>
              </a:rPr>
              <a:t>Jeremy.Nichols</a:t>
            </a:r>
            <a:r>
              <a:rPr lang="en-US" sz="1500" dirty="0">
                <a:solidFill>
                  <a:srgbClr val="1F2933"/>
                </a:solidFill>
                <a:hlinkClick r:id="rId6"/>
              </a:rPr>
              <a:t>@illinois.gov</a:t>
            </a:r>
            <a:r>
              <a:rPr lang="en-US" sz="1500" dirty="0">
                <a:solidFill>
                  <a:srgbClr val="1F2933"/>
                </a:solidFill>
              </a:rPr>
              <a:t> </a:t>
            </a:r>
          </a:p>
          <a:p>
            <a:r>
              <a:rPr lang="en-US" sz="1500" dirty="0">
                <a:solidFill>
                  <a:srgbClr val="1F2933"/>
                </a:solidFill>
              </a:rPr>
              <a:t>Char- </a:t>
            </a:r>
            <a:r>
              <a:rPr lang="en-US" sz="1500" dirty="0" err="1">
                <a:solidFill>
                  <a:srgbClr val="1F2933"/>
                </a:solidFill>
                <a:hlinkClick r:id="rId7"/>
              </a:rPr>
              <a:t>Char.Fli</a:t>
            </a:r>
            <a:r>
              <a:rPr lang="en-US" sz="1500" dirty="0">
                <a:solidFill>
                  <a:srgbClr val="1F2933"/>
                </a:solidFill>
                <a:hlinkClick r:id="rId7"/>
              </a:rPr>
              <a:t>ckinger@illinois.gov</a:t>
            </a:r>
            <a:r>
              <a:rPr lang="en-US" sz="1500" dirty="0">
                <a:solidFill>
                  <a:srgbClr val="1F2933"/>
                </a:solidFill>
              </a:rPr>
              <a:t> </a:t>
            </a:r>
          </a:p>
        </p:txBody>
      </p:sp>
      <p:sp>
        <p:nvSpPr>
          <p:cNvPr id="12" name="Text 10"/>
          <p:cNvSpPr/>
          <p:nvPr/>
        </p:nvSpPr>
        <p:spPr>
          <a:xfrm>
            <a:off x="8046720" y="1417320"/>
            <a:ext cx="3154680" cy="502920"/>
          </a:xfrm>
          <a:prstGeom prst="rect">
            <a:avLst/>
          </a:prstGeom>
          <a:solidFill>
            <a:srgbClr val="0F8B8D"/>
          </a:solidFill>
          <a:ln>
            <a:solidFill>
              <a:srgbClr val="0F8B8D"/>
            </a:solidFill>
          </a:ln>
        </p:spPr>
        <p:txBody>
          <a:bodyPr wrap="square" rtlCol="0" anchor="ctr"/>
          <a:lstStyle/>
          <a:p>
            <a:pPr marL="0" indent="0" algn="ctr">
              <a:buNone/>
            </a:pPr>
            <a:r>
              <a:rPr lang="en-US" sz="2200" b="1" dirty="0">
                <a:solidFill>
                  <a:srgbClr val="FFFFFF"/>
                </a:solidFill>
              </a:rPr>
              <a:t>Illinois workNet</a:t>
            </a:r>
            <a:endParaRPr lang="en-US" sz="2200" dirty="0"/>
          </a:p>
        </p:txBody>
      </p:sp>
      <p:sp>
        <p:nvSpPr>
          <p:cNvPr id="13" name="Text 11"/>
          <p:cNvSpPr/>
          <p:nvPr/>
        </p:nvSpPr>
        <p:spPr>
          <a:xfrm>
            <a:off x="8046720" y="2057400"/>
            <a:ext cx="3154680" cy="2183130"/>
          </a:xfrm>
          <a:prstGeom prst="rect">
            <a:avLst/>
          </a:prstGeom>
          <a:solidFill>
            <a:srgbClr val="E9F6F4"/>
          </a:solidFill>
          <a:ln w="12700">
            <a:solidFill>
              <a:srgbClr val="0F8B8D"/>
            </a:solidFill>
          </a:ln>
        </p:spPr>
        <p:txBody>
          <a:bodyPr wrap="square" lIns="2286" tIns="2286" rIns="2286" bIns="2286" rtlCol="0" anchor="ctr">
            <a:normAutofit/>
          </a:bodyPr>
          <a:lstStyle/>
          <a:p>
            <a:r>
              <a:rPr lang="en-US" sz="1500" dirty="0">
                <a:solidFill>
                  <a:srgbClr val="1F2933"/>
                </a:solidFill>
              </a:rPr>
              <a:t>• David Garvey</a:t>
            </a:r>
            <a:endParaRPr lang="en-US" sz="1500">
              <a:solidFill>
                <a:srgbClr val="000000"/>
              </a:solidFill>
            </a:endParaRPr>
          </a:p>
          <a:p>
            <a:pPr marL="0" indent="0">
              <a:buNone/>
            </a:pPr>
            <a:r>
              <a:rPr lang="en-US" sz="1500" dirty="0">
                <a:solidFill>
                  <a:srgbClr val="1F2933"/>
                </a:solidFill>
              </a:rPr>
              <a:t>• Recorded system refresher</a:t>
            </a:r>
            <a:endParaRPr lang="en-US" sz="1500" dirty="0"/>
          </a:p>
          <a:p>
            <a:pPr marL="0" indent="0">
              <a:buNone/>
            </a:pPr>
            <a:r>
              <a:rPr lang="en-US" sz="1500" dirty="0">
                <a:solidFill>
                  <a:srgbClr val="1F2933"/>
                </a:solidFill>
              </a:rPr>
              <a:t>• Enrollment + participant records</a:t>
            </a:r>
            <a:endParaRPr lang="en-US" sz="1500" dirty="0"/>
          </a:p>
          <a:p>
            <a:pPr marL="0" indent="0">
              <a:buNone/>
            </a:pPr>
            <a:r>
              <a:rPr lang="en-US" sz="1500" dirty="0">
                <a:solidFill>
                  <a:srgbClr val="1F2933"/>
                </a:solidFill>
              </a:rPr>
              <a:t>• Referral process</a:t>
            </a:r>
            <a:endParaRPr lang="en-US" sz="1500" dirty="0"/>
          </a:p>
          <a:p>
            <a:pPr marL="0" indent="0">
              <a:buNone/>
            </a:pPr>
            <a:r>
              <a:rPr lang="en-US" sz="1500" dirty="0">
                <a:solidFill>
                  <a:srgbClr val="1F2933"/>
                </a:solidFill>
              </a:rPr>
              <a:t>• Follow-up support</a:t>
            </a:r>
            <a:endParaRPr lang="en-US" sz="1500" dirty="0">
              <a:solidFill>
                <a:srgbClr val="000000"/>
              </a:solidFill>
            </a:endParaRPr>
          </a:p>
          <a:p>
            <a:r>
              <a:rPr lang="en-US" sz="1500">
                <a:solidFill>
                  <a:srgbClr val="1F2933"/>
                </a:solidFill>
              </a:rPr>
              <a:t>Contacts: </a:t>
            </a:r>
          </a:p>
          <a:p>
            <a:r>
              <a:rPr lang="en-US" sz="1500" dirty="0">
                <a:solidFill>
                  <a:srgbClr val="1F2933"/>
                </a:solidFill>
              </a:rPr>
              <a:t>David- </a:t>
            </a:r>
            <a:r>
              <a:rPr lang="en-US" sz="1500" dirty="0" err="1">
                <a:solidFill>
                  <a:srgbClr val="1F2933"/>
                </a:solidFill>
                <a:hlinkClick r:id="rId8"/>
              </a:rPr>
              <a:t>david</a:t>
            </a:r>
            <a:r>
              <a:rPr lang="en-US" sz="1500" dirty="0">
                <a:solidFill>
                  <a:srgbClr val="1F2933"/>
                </a:solidFill>
                <a:hlinkClick r:id="rId8"/>
              </a:rPr>
              <a:t>.garvey@siu.edu</a:t>
            </a:r>
            <a:r>
              <a:rPr lang="en-US" sz="1500" dirty="0">
                <a:solidFill>
                  <a:srgbClr val="1F2933"/>
                </a:solidFill>
              </a:rPr>
              <a:t> </a:t>
            </a:r>
          </a:p>
        </p:txBody>
      </p:sp>
      <p:sp>
        <p:nvSpPr>
          <p:cNvPr id="14" name="Text 12"/>
          <p:cNvSpPr/>
          <p:nvPr/>
        </p:nvSpPr>
        <p:spPr>
          <a:xfrm>
            <a:off x="1828800" y="5230368"/>
            <a:ext cx="8458200" cy="475488"/>
          </a:xfrm>
          <a:prstGeom prst="rect">
            <a:avLst/>
          </a:prstGeom>
          <a:noFill/>
          <a:ln/>
        </p:spPr>
        <p:txBody>
          <a:bodyPr wrap="square" lIns="0" tIns="0" rIns="0" bIns="0" rtlCol="0" anchor="ctr"/>
          <a:lstStyle/>
          <a:p>
            <a:pPr marL="0" indent="0" algn="ctr">
              <a:buNone/>
            </a:pPr>
            <a:r>
              <a:rPr lang="en-US" sz="2400" b="1" dirty="0">
                <a:solidFill>
                  <a:srgbClr val="073763"/>
                </a:solidFill>
              </a:rPr>
              <a:t>One participant. One coordinated partnership.</a:t>
            </a:r>
            <a:endParaRPr lang="en-US" sz="2400" dirty="0"/>
          </a:p>
        </p:txBody>
      </p:sp>
      <p:sp>
        <p:nvSpPr>
          <p:cNvPr id="15" name="Text 13"/>
          <p:cNvSpPr/>
          <p:nvPr/>
        </p:nvSpPr>
        <p:spPr>
          <a:xfrm>
            <a:off x="1874520" y="5705856"/>
            <a:ext cx="8458200" cy="292608"/>
          </a:xfrm>
          <a:prstGeom prst="rect">
            <a:avLst/>
          </a:prstGeom>
          <a:noFill/>
          <a:ln/>
        </p:spPr>
        <p:txBody>
          <a:bodyPr wrap="square" lIns="0" tIns="0" rIns="0" bIns="0" rtlCol="0" anchor="ctr"/>
          <a:lstStyle/>
          <a:p>
            <a:pPr marL="0" indent="0" algn="ctr">
              <a:buNone/>
            </a:pPr>
            <a:r>
              <a:rPr lang="en-US" sz="1400" dirty="0">
                <a:solidFill>
                  <a:srgbClr val="44546A"/>
                </a:solidFill>
              </a:rPr>
              <a:t>Housing stability creates the foundation for work. Employment creates a path to long-term stability.</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Relaunching the Monthly TA Series</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A practical space for support, partner learning, and problem-solving.</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822960" y="1325880"/>
            <a:ext cx="2194560" cy="274320"/>
          </a:xfrm>
          <a:prstGeom prst="rect">
            <a:avLst/>
          </a:prstGeom>
          <a:noFill/>
          <a:ln/>
        </p:spPr>
        <p:txBody>
          <a:bodyPr wrap="square" lIns="0" tIns="0" rIns="0" bIns="0" rtlCol="0" anchor="ctr"/>
          <a:lstStyle/>
          <a:p>
            <a:pPr marL="0" indent="0">
              <a:buNone/>
            </a:pPr>
            <a:r>
              <a:rPr lang="en-US" sz="1800" b="1" dirty="0">
                <a:solidFill>
                  <a:srgbClr val="073763"/>
                </a:solidFill>
              </a:rPr>
              <a:t>Cadence</a:t>
            </a:r>
            <a:endParaRPr lang="en-US" sz="1800" dirty="0"/>
          </a:p>
        </p:txBody>
      </p:sp>
      <p:sp>
        <p:nvSpPr>
          <p:cNvPr id="9" name="Text 7"/>
          <p:cNvSpPr/>
          <p:nvPr/>
        </p:nvSpPr>
        <p:spPr>
          <a:xfrm>
            <a:off x="822960" y="1783080"/>
            <a:ext cx="3291840" cy="1234440"/>
          </a:xfrm>
          <a:prstGeom prst="rect">
            <a:avLst/>
          </a:prstGeom>
          <a:solidFill>
            <a:srgbClr val="EAF2FB"/>
          </a:solidFill>
          <a:ln>
            <a:solidFill>
              <a:srgbClr val="1F64B5"/>
            </a:solidFill>
          </a:ln>
        </p:spPr>
        <p:txBody>
          <a:bodyPr wrap="square" lIns="1016" tIns="1016" rIns="1016" bIns="1016" rtlCol="0" anchor="ctr">
            <a:normAutofit/>
          </a:bodyPr>
          <a:lstStyle/>
          <a:p>
            <a:pPr marL="0" indent="0">
              <a:buNone/>
            </a:pPr>
            <a:r>
              <a:rPr lang="en-US" sz="1700" dirty="0">
                <a:solidFill>
                  <a:srgbClr val="1F2933"/>
                </a:solidFill>
              </a:rPr>
              <a:t>Second Thursday of each month</a:t>
            </a:r>
            <a:endParaRPr lang="en-US" sz="1700" dirty="0"/>
          </a:p>
          <a:p>
            <a:pPr marL="0" indent="0">
              <a:buNone/>
            </a:pPr>
            <a:r>
              <a:rPr lang="en-US" sz="1700" dirty="0">
                <a:solidFill>
                  <a:srgbClr val="1F2933"/>
                </a:solidFill>
              </a:rPr>
              <a:t>11:00 a.m.–12:00 p.m.</a:t>
            </a:r>
            <a:endParaRPr lang="en-US" sz="1700" dirty="0"/>
          </a:p>
          <a:p>
            <a:pPr marL="0" indent="0">
              <a:buNone/>
            </a:pPr>
            <a:r>
              <a:rPr lang="en-US" sz="1700" dirty="0">
                <a:solidFill>
                  <a:srgbClr val="1F2933"/>
                </a:solidFill>
              </a:rPr>
              <a:t>Office hours: 12:00–12:30 p.m.</a:t>
            </a:r>
            <a:endParaRPr lang="en-US" sz="1700" dirty="0"/>
          </a:p>
        </p:txBody>
      </p:sp>
      <p:sp>
        <p:nvSpPr>
          <p:cNvPr id="10" name="Text 8"/>
          <p:cNvSpPr/>
          <p:nvPr/>
        </p:nvSpPr>
        <p:spPr>
          <a:xfrm>
            <a:off x="4709160" y="1325880"/>
            <a:ext cx="3749040" cy="274320"/>
          </a:xfrm>
          <a:prstGeom prst="rect">
            <a:avLst/>
          </a:prstGeom>
          <a:noFill/>
          <a:ln/>
        </p:spPr>
        <p:txBody>
          <a:bodyPr wrap="square" lIns="0" tIns="0" rIns="0" bIns="0" rtlCol="0" anchor="ctr"/>
          <a:lstStyle/>
          <a:p>
            <a:pPr marL="0" indent="0">
              <a:buNone/>
            </a:pPr>
            <a:r>
              <a:rPr lang="en-US" sz="1800" b="1" dirty="0">
                <a:solidFill>
                  <a:srgbClr val="073763"/>
                </a:solidFill>
              </a:rPr>
              <a:t>What the calls should include</a:t>
            </a:r>
            <a:endParaRPr lang="en-US" sz="1800" dirty="0"/>
          </a:p>
        </p:txBody>
      </p:sp>
      <p:sp>
        <p:nvSpPr>
          <p:cNvPr id="11" name="Text 9"/>
          <p:cNvSpPr/>
          <p:nvPr/>
        </p:nvSpPr>
        <p:spPr>
          <a:xfrm>
            <a:off x="4709160" y="1783080"/>
            <a:ext cx="4297680" cy="2423160"/>
          </a:xfrm>
          <a:prstGeom prst="rect">
            <a:avLst/>
          </a:prstGeom>
          <a:noFill/>
          <a:ln/>
        </p:spPr>
        <p:txBody>
          <a:bodyPr wrap="square" lIns="635" tIns="635" rIns="635" bIns="635" rtlCol="0" anchor="t">
            <a:normAutofit/>
          </a:bodyPr>
          <a:lstStyle/>
          <a:p>
            <a:pPr marL="0" indent="0">
              <a:buNone/>
            </a:pPr>
            <a:r>
              <a:rPr lang="en-US" sz="1500" dirty="0">
                <a:solidFill>
                  <a:srgbClr val="1F2933"/>
                </a:solidFill>
                <a:latin typeface="Aptos" pitchFamily="34" charset="0"/>
                <a:ea typeface="Aptos" pitchFamily="34" charset="-122"/>
                <a:cs typeface="Aptos" pitchFamily="34" charset="-120"/>
              </a:rPr>
              <a:t>• Focused technical assistance</a:t>
            </a:r>
            <a:endParaRPr lang="en-US" sz="1500" dirty="0"/>
          </a:p>
          <a:p>
            <a:pPr marL="0" indent="0">
              <a:buNone/>
            </a:pPr>
            <a:r>
              <a:rPr lang="en-US" sz="1500" dirty="0">
                <a:solidFill>
                  <a:srgbClr val="1F2933"/>
                </a:solidFill>
                <a:latin typeface="Aptos" pitchFamily="34" charset="0"/>
                <a:ea typeface="Aptos" pitchFamily="34" charset="-122"/>
                <a:cs typeface="Aptos" pitchFamily="34" charset="-120"/>
              </a:rPr>
              <a:t>• Partner questions and real challenges</a:t>
            </a:r>
            <a:endParaRPr lang="en-US" sz="1500" dirty="0"/>
          </a:p>
          <a:p>
            <a:pPr marL="0" indent="0">
              <a:buNone/>
            </a:pPr>
            <a:r>
              <a:rPr lang="en-US" sz="1500" dirty="0">
                <a:solidFill>
                  <a:srgbClr val="1F2933"/>
                </a:solidFill>
                <a:latin typeface="Aptos" pitchFamily="34" charset="0"/>
                <a:ea typeface="Aptos" pitchFamily="34" charset="-122"/>
                <a:cs typeface="Aptos" pitchFamily="34" charset="-120"/>
              </a:rPr>
              <a:t>• Grantee and Navigator success stories</a:t>
            </a:r>
            <a:endParaRPr lang="en-US" sz="1500" dirty="0"/>
          </a:p>
          <a:p>
            <a:pPr marL="0" indent="0">
              <a:buNone/>
            </a:pPr>
            <a:r>
              <a:rPr lang="en-US" sz="1500" dirty="0">
                <a:solidFill>
                  <a:srgbClr val="1F2933"/>
                </a:solidFill>
                <a:latin typeface="Aptos" pitchFamily="34" charset="0"/>
                <a:ea typeface="Aptos" pitchFamily="34" charset="-122"/>
                <a:cs typeface="Aptos" pitchFamily="34" charset="-120"/>
              </a:rPr>
              <a:t>• Examples of practices that are working</a:t>
            </a:r>
            <a:endParaRPr lang="en-US" sz="1500" dirty="0"/>
          </a:p>
          <a:p>
            <a:pPr marL="0" indent="0">
              <a:buNone/>
            </a:pPr>
            <a:r>
              <a:rPr lang="en-US" sz="1500" dirty="0">
                <a:solidFill>
                  <a:srgbClr val="1F2933"/>
                </a:solidFill>
                <a:latin typeface="Aptos" pitchFamily="34" charset="0"/>
                <a:ea typeface="Aptos" pitchFamily="34" charset="-122"/>
                <a:cs typeface="Aptos" pitchFamily="34" charset="-120"/>
              </a:rPr>
              <a:t>• Time to troubleshoot issues together</a:t>
            </a:r>
            <a:endParaRPr lang="en-US" sz="1500" dirty="0"/>
          </a:p>
        </p:txBody>
      </p:sp>
      <p:sp>
        <p:nvSpPr>
          <p:cNvPr id="12" name="Text 10"/>
          <p:cNvSpPr/>
          <p:nvPr/>
        </p:nvSpPr>
        <p:spPr>
          <a:xfrm>
            <a:off x="822960" y="4251960"/>
            <a:ext cx="10378440" cy="429768"/>
          </a:xfrm>
          <a:prstGeom prst="rect">
            <a:avLst/>
          </a:prstGeom>
          <a:noFill/>
          <a:ln/>
        </p:spPr>
        <p:txBody>
          <a:bodyPr wrap="square" lIns="0" tIns="0" rIns="0" bIns="0" rtlCol="0" anchor="ctr"/>
          <a:lstStyle/>
          <a:p>
            <a:pPr marL="0" indent="0">
              <a:buNone/>
            </a:pPr>
            <a:r>
              <a:rPr lang="en-US" sz="2000" b="1" dirty="0">
                <a:solidFill>
                  <a:srgbClr val="3F7D20"/>
                </a:solidFill>
              </a:rPr>
              <a:t>Field-driven</a:t>
            </a:r>
            <a:endParaRPr lang="en-US" sz="2000" dirty="0"/>
          </a:p>
        </p:txBody>
      </p:sp>
      <p:sp>
        <p:nvSpPr>
          <p:cNvPr id="13" name="Text 11"/>
          <p:cNvSpPr/>
          <p:nvPr/>
        </p:nvSpPr>
        <p:spPr>
          <a:xfrm>
            <a:off x="822960" y="4773168"/>
            <a:ext cx="10424160" cy="685800"/>
          </a:xfrm>
          <a:prstGeom prst="rect">
            <a:avLst/>
          </a:prstGeom>
          <a:noFill/>
          <a:ln/>
        </p:spPr>
        <p:txBody>
          <a:bodyPr wrap="square" lIns="635" tIns="635" rIns="635" bIns="635" rtlCol="0" anchor="ctr">
            <a:normAutofit/>
          </a:bodyPr>
          <a:lstStyle/>
          <a:p>
            <a:pPr marL="0" indent="0">
              <a:buNone/>
            </a:pPr>
            <a:r>
              <a:rPr lang="en-US" sz="1800" dirty="0">
                <a:solidFill>
                  <a:srgbClr val="1F2933"/>
                </a:solidFill>
              </a:rPr>
              <a:t>These sessions should reflect what LWIAs, CoCs, Employment Navigators, housing providers, and subgrantees are actually experiencing locally — not repeat broad program overviews.</a:t>
            </a:r>
            <a:endParaRPr lang="en-US" sz="1800" dirty="0"/>
          </a:p>
        </p:txBody>
      </p:sp>
      <p:sp>
        <p:nvSpPr>
          <p:cNvPr id="14" name="Text 12"/>
          <p:cNvSpPr/>
          <p:nvPr/>
        </p:nvSpPr>
        <p:spPr>
          <a:xfrm>
            <a:off x="1143000" y="5742432"/>
            <a:ext cx="9829800" cy="320040"/>
          </a:xfrm>
          <a:prstGeom prst="rect">
            <a:avLst/>
          </a:prstGeom>
          <a:solidFill>
            <a:srgbClr val="0F8B8D"/>
          </a:solidFill>
          <a:ln>
            <a:solidFill>
              <a:srgbClr val="0F8B8D"/>
            </a:solidFill>
          </a:ln>
        </p:spPr>
        <p:txBody>
          <a:bodyPr wrap="square" rtlCol="0" anchor="ctr"/>
          <a:lstStyle/>
          <a:p>
            <a:pPr marL="0" indent="0" algn="ctr">
              <a:buNone/>
            </a:pPr>
            <a:r>
              <a:rPr lang="en-US" sz="1450" b="1" dirty="0">
                <a:solidFill>
                  <a:srgbClr val="FFFFFF"/>
                </a:solidFill>
              </a:rPr>
              <a:t>Best-practice spotlights: 10–15 minutes when a partner has something others can learn from.</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What We Need From Partners</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Document what is working, what is difficult, and what others can learn.</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822960" y="1353312"/>
            <a:ext cx="5029200" cy="320040"/>
          </a:xfrm>
          <a:prstGeom prst="rect">
            <a:avLst/>
          </a:prstGeom>
          <a:noFill/>
          <a:ln/>
        </p:spPr>
        <p:txBody>
          <a:bodyPr wrap="square" lIns="0" tIns="0" rIns="0" bIns="0" rtlCol="0" anchor="ctr"/>
          <a:lstStyle/>
          <a:p>
            <a:pPr marL="0" indent="0">
              <a:buNone/>
            </a:pPr>
            <a:r>
              <a:rPr lang="en-US" sz="2000" b="1" dirty="0">
                <a:solidFill>
                  <a:srgbClr val="073763"/>
                </a:solidFill>
              </a:rPr>
              <a:t>Please continue capturing:</a:t>
            </a:r>
            <a:endParaRPr lang="en-US" sz="2000" dirty="0"/>
          </a:p>
        </p:txBody>
      </p:sp>
      <p:sp>
        <p:nvSpPr>
          <p:cNvPr id="9" name="Text 7"/>
          <p:cNvSpPr/>
          <p:nvPr/>
        </p:nvSpPr>
        <p:spPr>
          <a:xfrm>
            <a:off x="868680" y="1874520"/>
            <a:ext cx="4846320" cy="1828800"/>
          </a:xfrm>
          <a:prstGeom prst="rect">
            <a:avLst/>
          </a:prstGeom>
          <a:noFill/>
          <a:ln/>
        </p:spPr>
        <p:txBody>
          <a:bodyPr wrap="square" lIns="635" tIns="635" rIns="635" bIns="635" rtlCol="0" anchor="t">
            <a:normAutofit/>
          </a:bodyPr>
          <a:lstStyle/>
          <a:p>
            <a:pPr marL="0" indent="0">
              <a:buNone/>
            </a:pPr>
            <a:r>
              <a:rPr lang="en-US" sz="1600" dirty="0">
                <a:solidFill>
                  <a:srgbClr val="1F2933"/>
                </a:solidFill>
                <a:latin typeface="Aptos" pitchFamily="34" charset="0"/>
                <a:ea typeface="Aptos" pitchFamily="34" charset="-122"/>
                <a:cs typeface="Aptos" pitchFamily="34" charset="-120"/>
              </a:rPr>
              <a:t>• Participant successes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Referral challenges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Engagement + retention issues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Training and employment outcomes</a:t>
            </a:r>
            <a:endParaRPr lang="en-US" sz="1600" dirty="0"/>
          </a:p>
        </p:txBody>
      </p:sp>
      <p:sp>
        <p:nvSpPr>
          <p:cNvPr id="10" name="Text 8"/>
          <p:cNvSpPr/>
          <p:nvPr/>
        </p:nvSpPr>
        <p:spPr>
          <a:xfrm>
            <a:off x="6080760" y="1874520"/>
            <a:ext cx="5120640" cy="1828800"/>
          </a:xfrm>
          <a:prstGeom prst="rect">
            <a:avLst/>
          </a:prstGeom>
          <a:noFill/>
          <a:ln/>
        </p:spPr>
        <p:txBody>
          <a:bodyPr wrap="square" lIns="635" tIns="635" rIns="635" bIns="635" rtlCol="0" anchor="t">
            <a:normAutofit/>
          </a:bodyPr>
          <a:lstStyle/>
          <a:p>
            <a:pPr marL="0" indent="0">
              <a:buNone/>
            </a:pPr>
            <a:r>
              <a:rPr lang="en-US" sz="1600" dirty="0">
                <a:solidFill>
                  <a:srgbClr val="1F2933"/>
                </a:solidFill>
                <a:latin typeface="Aptos" pitchFamily="34" charset="0"/>
                <a:ea typeface="Aptos" pitchFamily="34" charset="-122"/>
                <a:cs typeface="Aptos" pitchFamily="34" charset="-120"/>
              </a:rPr>
              <a:t>• Supportive services provided</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Employer successes or challenges</a:t>
            </a:r>
            <a:endParaRPr lang="en-US" sz="1600" dirty="0"/>
          </a:p>
          <a:p>
            <a:pPr marL="0" indent="0">
              <a:buNone/>
            </a:pPr>
            <a:r>
              <a:rPr lang="en-US" sz="1600" dirty="0">
                <a:solidFill>
                  <a:srgbClr val="1F2933"/>
                </a:solidFill>
                <a:latin typeface="Aptos"/>
                <a:ea typeface="Aptos" pitchFamily="34" charset="-122"/>
                <a:cs typeface="Aptos" pitchFamily="34" charset="-120"/>
              </a:rPr>
              <a:t>• Illinois workNet issues</a:t>
            </a:r>
            <a:endParaRPr lang="en-US" sz="1600" dirty="0">
              <a:latin typeface="Aptos"/>
            </a:endParaRPr>
          </a:p>
          <a:p>
            <a:pPr marL="0" indent="0">
              <a:buNone/>
            </a:pPr>
            <a:r>
              <a:rPr lang="en-US" sz="1600" dirty="0">
                <a:solidFill>
                  <a:srgbClr val="1F2933"/>
                </a:solidFill>
                <a:latin typeface="Aptos" pitchFamily="34" charset="0"/>
                <a:ea typeface="Aptos" pitchFamily="34" charset="-122"/>
                <a:cs typeface="Aptos" pitchFamily="34" charset="-120"/>
              </a:rPr>
              <a:t>• Lessons another region could use</a:t>
            </a:r>
            <a:endParaRPr lang="en-US" sz="1600" dirty="0"/>
          </a:p>
        </p:txBody>
      </p:sp>
      <p:sp>
        <p:nvSpPr>
          <p:cNvPr id="11" name="Text 9"/>
          <p:cNvSpPr/>
          <p:nvPr/>
        </p:nvSpPr>
        <p:spPr>
          <a:xfrm>
            <a:off x="868680" y="4041648"/>
            <a:ext cx="4114800" cy="365760"/>
          </a:xfrm>
          <a:prstGeom prst="rect">
            <a:avLst/>
          </a:prstGeom>
          <a:noFill/>
          <a:ln/>
        </p:spPr>
        <p:txBody>
          <a:bodyPr wrap="square" lIns="0" tIns="0" rIns="0" bIns="0" rtlCol="0" anchor="ctr"/>
          <a:lstStyle/>
          <a:p>
            <a:pPr marL="0" indent="0">
              <a:buNone/>
            </a:pPr>
            <a:r>
              <a:rPr lang="en-US" sz="2200" b="1" dirty="0">
                <a:solidFill>
                  <a:srgbClr val="3F7D20"/>
                </a:solidFill>
              </a:rPr>
              <a:t>Success stories matter.</a:t>
            </a:r>
            <a:endParaRPr lang="en-US" sz="2200" dirty="0"/>
          </a:p>
        </p:txBody>
      </p:sp>
      <p:sp>
        <p:nvSpPr>
          <p:cNvPr id="12" name="Text 10"/>
          <p:cNvSpPr/>
          <p:nvPr/>
        </p:nvSpPr>
        <p:spPr>
          <a:xfrm>
            <a:off x="826347" y="4498848"/>
            <a:ext cx="10100733" cy="879686"/>
          </a:xfrm>
          <a:prstGeom prst="rect">
            <a:avLst/>
          </a:prstGeom>
          <a:noFill/>
          <a:ln/>
        </p:spPr>
        <p:txBody>
          <a:bodyPr wrap="square" lIns="508" tIns="508" rIns="508" bIns="508" rtlCol="0" anchor="ctr">
            <a:normAutofit fontScale="85000" lnSpcReduction="20000"/>
          </a:bodyPr>
          <a:lstStyle/>
          <a:p>
            <a:pPr marL="0" indent="0">
              <a:buNone/>
            </a:pPr>
            <a:r>
              <a:rPr lang="en-US" sz="1700" dirty="0">
                <a:solidFill>
                  <a:srgbClr val="1F2933"/>
                </a:solidFill>
              </a:rPr>
              <a:t>They help us understand the participant’s starting point, the barriers addressed, the services provided, and what changed because housing and workforce partners worked together.</a:t>
            </a:r>
          </a:p>
          <a:p>
            <a:endParaRPr lang="en-US" sz="1700" b="1" dirty="0">
              <a:solidFill>
                <a:srgbClr val="1F2933"/>
              </a:solidFill>
            </a:endParaRPr>
          </a:p>
          <a:p>
            <a:r>
              <a:rPr lang="en-US" sz="1700" b="1" dirty="0">
                <a:solidFill>
                  <a:srgbClr val="1F2933"/>
                </a:solidFill>
                <a:ea typeface="+mn-lt"/>
                <a:cs typeface="+mn-lt"/>
              </a:rPr>
              <a:t>IL </a:t>
            </a:r>
            <a:r>
              <a:rPr lang="en-US" sz="1700" b="1" dirty="0" err="1">
                <a:solidFill>
                  <a:srgbClr val="1F2933"/>
                </a:solidFill>
                <a:ea typeface="+mn-lt"/>
                <a:cs typeface="+mn-lt"/>
              </a:rPr>
              <a:t>workNet</a:t>
            </a:r>
            <a:r>
              <a:rPr lang="en-US" sz="1700" b="1" dirty="0">
                <a:solidFill>
                  <a:srgbClr val="1F2933"/>
                </a:solidFill>
                <a:ea typeface="+mn-lt"/>
                <a:cs typeface="+mn-lt"/>
              </a:rPr>
              <a:t> add stories: </a:t>
            </a:r>
          </a:p>
          <a:p>
            <a:r>
              <a:rPr lang="en-US" sz="1700" b="1" dirty="0">
                <a:solidFill>
                  <a:srgbClr val="1F2933"/>
                </a:solidFill>
                <a:ea typeface="+mn-lt"/>
                <a:cs typeface="+mn-lt"/>
                <a:hlinkClick r:id="rId3">
                  <a:extLst>
                    <a:ext uri="{A12FA001-AC4F-418D-AE19-62706E023703}">
                      <ahyp:hlinkClr xmlns:ahyp="http://schemas.microsoft.com/office/drawing/2018/hyperlinkcolor" val="tx"/>
                    </a:ext>
                  </a:extLst>
                </a:hlinkClick>
              </a:rPr>
              <a:t>Success</a:t>
            </a:r>
            <a:r>
              <a:rPr lang="en-US" sz="1700" b="1">
                <a:solidFill>
                  <a:srgbClr val="1F2933"/>
                </a:solidFill>
                <a:ea typeface="+mn-lt"/>
                <a:cs typeface="+mn-lt"/>
              </a:rPr>
              <a:t> and Guide </a:t>
            </a:r>
            <a:endParaRPr lang="en-US" sz="1700" b="1" dirty="0">
              <a:solidFill>
                <a:srgbClr val="1F2933"/>
              </a:solidFill>
            </a:endParaRPr>
          </a:p>
        </p:txBody>
      </p:sp>
      <p:sp>
        <p:nvSpPr>
          <p:cNvPr id="13" name="Text 11"/>
          <p:cNvSpPr/>
          <p:nvPr/>
        </p:nvSpPr>
        <p:spPr>
          <a:xfrm>
            <a:off x="1097280" y="5577840"/>
            <a:ext cx="9966960" cy="320040"/>
          </a:xfrm>
          <a:prstGeom prst="rect">
            <a:avLst/>
          </a:prstGeom>
          <a:solidFill>
            <a:srgbClr val="073763"/>
          </a:solidFill>
          <a:ln>
            <a:solidFill>
              <a:srgbClr val="073763"/>
            </a:solidFill>
          </a:ln>
        </p:spPr>
        <p:txBody>
          <a:bodyPr wrap="square" rtlCol="0" anchor="ctr"/>
          <a:lstStyle/>
          <a:p>
            <a:pPr marL="0" indent="0" algn="ctr">
              <a:buNone/>
            </a:pPr>
            <a:r>
              <a:rPr lang="en-US" sz="1500" b="1" dirty="0">
                <a:solidFill>
                  <a:srgbClr val="FFFFFF"/>
                </a:solidFill>
              </a:rPr>
              <a:t>Capture the story while the details are fresh — even if it is not ready for formal submission yet.</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Illinois workNet Refresher</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Pre-recorded walkthrough by David Garvey, Illinois workNet.</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777240" y="1325880"/>
            <a:ext cx="4389120" cy="365760"/>
          </a:xfrm>
          <a:prstGeom prst="rect">
            <a:avLst/>
          </a:prstGeom>
          <a:noFill/>
          <a:ln/>
        </p:spPr>
        <p:txBody>
          <a:bodyPr wrap="square" lIns="0" tIns="0" rIns="0" bIns="0" rtlCol="0" anchor="ctr"/>
          <a:lstStyle/>
          <a:p>
            <a:pPr marL="0" indent="0">
              <a:buNone/>
            </a:pPr>
            <a:r>
              <a:rPr lang="en-US" sz="2100" b="1" dirty="0">
                <a:solidFill>
                  <a:srgbClr val="073763"/>
                </a:solidFill>
              </a:rPr>
              <a:t>Why this is first</a:t>
            </a:r>
            <a:endParaRPr lang="en-US" sz="2100" dirty="0"/>
          </a:p>
        </p:txBody>
      </p:sp>
      <p:sp>
        <p:nvSpPr>
          <p:cNvPr id="9" name="Text 7"/>
          <p:cNvSpPr/>
          <p:nvPr/>
        </p:nvSpPr>
        <p:spPr>
          <a:xfrm>
            <a:off x="777240" y="1783080"/>
            <a:ext cx="5166360" cy="960120"/>
          </a:xfrm>
          <a:prstGeom prst="rect">
            <a:avLst/>
          </a:prstGeom>
          <a:noFill/>
          <a:ln/>
        </p:spPr>
        <p:txBody>
          <a:bodyPr wrap="square" lIns="635" tIns="635" rIns="635" bIns="635" rtlCol="0" anchor="ctr">
            <a:normAutofit fontScale="92500"/>
          </a:bodyPr>
          <a:lstStyle/>
          <a:p>
            <a:pPr marL="0" indent="0">
              <a:buNone/>
            </a:pPr>
            <a:r>
              <a:rPr lang="en-US" sz="1800" dirty="0">
                <a:solidFill>
                  <a:srgbClr val="1F2933"/>
                </a:solidFill>
              </a:rPr>
              <a:t>Partners have asked for continued system support. We also want services happening locally to be reflected in Illinois workNet so the pilot’s full story is visible.</a:t>
            </a:r>
            <a:endParaRPr lang="en-US" sz="1800" dirty="0"/>
          </a:p>
        </p:txBody>
      </p:sp>
      <p:sp>
        <p:nvSpPr>
          <p:cNvPr id="10" name="Text 8"/>
          <p:cNvSpPr/>
          <p:nvPr/>
        </p:nvSpPr>
        <p:spPr>
          <a:xfrm>
            <a:off x="6446520" y="1325880"/>
            <a:ext cx="4297680" cy="365760"/>
          </a:xfrm>
          <a:prstGeom prst="rect">
            <a:avLst/>
          </a:prstGeom>
          <a:noFill/>
          <a:ln/>
        </p:spPr>
        <p:txBody>
          <a:bodyPr wrap="square" lIns="0" tIns="0" rIns="0" bIns="0" rtlCol="0" anchor="ctr"/>
          <a:lstStyle/>
          <a:p>
            <a:pPr marL="0" indent="0">
              <a:buNone/>
            </a:pPr>
            <a:r>
              <a:rPr lang="en-US" sz="2100" b="1" dirty="0">
                <a:solidFill>
                  <a:srgbClr val="0F8B8D"/>
                </a:solidFill>
              </a:rPr>
              <a:t>Recorded walkthrough focus:</a:t>
            </a:r>
            <a:endParaRPr lang="en-US" sz="2100" dirty="0"/>
          </a:p>
        </p:txBody>
      </p:sp>
      <p:sp>
        <p:nvSpPr>
          <p:cNvPr id="11" name="Text 9"/>
          <p:cNvSpPr/>
          <p:nvPr/>
        </p:nvSpPr>
        <p:spPr>
          <a:xfrm>
            <a:off x="6446520" y="1874520"/>
            <a:ext cx="4800600" cy="1828800"/>
          </a:xfrm>
          <a:prstGeom prst="rect">
            <a:avLst/>
          </a:prstGeom>
          <a:noFill/>
          <a:ln/>
        </p:spPr>
        <p:txBody>
          <a:bodyPr wrap="square" lIns="635" tIns="635" rIns="635" bIns="635" rtlCol="0" anchor="t">
            <a:normAutofit fontScale="92500" lnSpcReduction="20000"/>
          </a:bodyPr>
          <a:lstStyle/>
          <a:p>
            <a:pPr marL="0" indent="0">
              <a:buNone/>
            </a:pPr>
            <a:r>
              <a:rPr lang="en-US" sz="1600" dirty="0">
                <a:solidFill>
                  <a:srgbClr val="1F2933"/>
                </a:solidFill>
                <a:latin typeface="Aptos" pitchFamily="34" charset="0"/>
                <a:ea typeface="Aptos" pitchFamily="34" charset="-122"/>
                <a:cs typeface="Aptos" pitchFamily="34" charset="-120"/>
              </a:rPr>
              <a:t>• Adding and enrolling participants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Finding key participant information</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Current referral process</a:t>
            </a:r>
            <a:endParaRPr lang="en-US" sz="1600" dirty="0"/>
          </a:p>
          <a:p>
            <a:pPr marL="0" indent="0">
              <a:buNone/>
            </a:pPr>
            <a:r>
              <a:rPr lang="en-US" sz="1600" dirty="0">
                <a:solidFill>
                  <a:srgbClr val="1F2933"/>
                </a:solidFill>
                <a:latin typeface="Aptos" pitchFamily="34" charset="0"/>
                <a:ea typeface="Aptos" pitchFamily="34" charset="-122"/>
                <a:cs typeface="Aptos" pitchFamily="34" charset="-120"/>
              </a:rPr>
              <a:t>• Common functions Home Illinois staff should understand</a:t>
            </a:r>
          </a:p>
          <a:p>
            <a:endParaRPr lang="en-US" sz="1600" dirty="0">
              <a:solidFill>
                <a:srgbClr val="1F2933"/>
              </a:solidFill>
              <a:ea typeface="+mn-lt"/>
              <a:cs typeface="+mn-lt"/>
            </a:endParaRPr>
          </a:p>
          <a:p>
            <a:r>
              <a:rPr lang="en-US" sz="1600">
                <a:solidFill>
                  <a:srgbClr val="1F2933"/>
                </a:solidFill>
                <a:ea typeface="+mn-lt"/>
                <a:cs typeface="+mn-lt"/>
              </a:rPr>
              <a:t>Helpful links: </a:t>
            </a:r>
            <a:endParaRPr lang="en-US" sz="1600" dirty="0">
              <a:solidFill>
                <a:srgbClr val="1F2933"/>
              </a:solidFill>
              <a:ea typeface="+mn-lt"/>
              <a:cs typeface="+mn-lt"/>
            </a:endParaRPr>
          </a:p>
          <a:p>
            <a:r>
              <a:rPr lang="en-US" sz="1600" dirty="0">
                <a:solidFill>
                  <a:srgbClr val="1F2933"/>
                </a:solidFill>
                <a:ea typeface="+mn-lt"/>
                <a:cs typeface="+mn-lt"/>
                <a:hlinkClick r:id="rId3">
                  <a:extLst>
                    <a:ext uri="{A12FA001-AC4F-418D-AE19-62706E023703}">
                      <ahyp:hlinkClr xmlns:ahyp="http://schemas.microsoft.com/office/drawing/2018/hyperlinkcolor" val="tx"/>
                    </a:ext>
                  </a:extLst>
                </a:hlinkClick>
              </a:rPr>
              <a:t>JTED Home Illinois Quick Start Guide</a:t>
            </a:r>
          </a:p>
          <a:p>
            <a:r>
              <a:rPr lang="en-US" sz="1600" dirty="0">
                <a:solidFill>
                  <a:srgbClr val="1F2933"/>
                </a:solidFill>
                <a:ea typeface="+mn-lt"/>
                <a:cs typeface="+mn-lt"/>
                <a:hlinkClick r:id="rId4"/>
              </a:rPr>
              <a:t>JTED Home IL - Intake &amp; Referral Overview - 8/13/26</a:t>
            </a:r>
            <a:endParaRPr lang="en-US"/>
          </a:p>
        </p:txBody>
      </p:sp>
      <p:sp>
        <p:nvSpPr>
          <p:cNvPr id="12" name="Text 10"/>
          <p:cNvSpPr/>
          <p:nvPr/>
        </p:nvSpPr>
        <p:spPr>
          <a:xfrm>
            <a:off x="868680" y="4617720"/>
            <a:ext cx="4754880" cy="658368"/>
          </a:xfrm>
          <a:prstGeom prst="rect">
            <a:avLst/>
          </a:prstGeom>
          <a:solidFill>
            <a:srgbClr val="0F8B8D"/>
          </a:solidFill>
          <a:ln>
            <a:solidFill>
              <a:srgbClr val="0F8B8D"/>
            </a:solidFill>
          </a:ln>
        </p:spPr>
        <p:txBody>
          <a:bodyPr wrap="square" lIns="889" tIns="889" rIns="889" bIns="889" rtlCol="0" anchor="ctr"/>
          <a:lstStyle/>
          <a:p>
            <a:pPr marL="0" indent="0" algn="ctr">
              <a:buNone/>
            </a:pPr>
            <a:r>
              <a:rPr lang="en-US" sz="2000" b="1" dirty="0">
                <a:solidFill>
                  <a:srgbClr val="FFFFFF"/>
                </a:solidFill>
              </a:rPr>
              <a:t>David Garvey</a:t>
            </a:r>
            <a:endParaRPr lang="en-US" sz="2000" dirty="0"/>
          </a:p>
          <a:p>
            <a:pPr marL="0" indent="0" algn="ctr">
              <a:buNone/>
            </a:pPr>
            <a:r>
              <a:rPr lang="en-US" sz="2000" b="1" dirty="0">
                <a:solidFill>
                  <a:srgbClr val="FFFFFF"/>
                </a:solidFill>
              </a:rPr>
              <a:t>david.garvey@siu.edu</a:t>
            </a:r>
            <a:endParaRPr lang="en-US" sz="2000" dirty="0"/>
          </a:p>
        </p:txBody>
      </p:sp>
      <p:sp>
        <p:nvSpPr>
          <p:cNvPr id="13" name="Text 11"/>
          <p:cNvSpPr/>
          <p:nvPr/>
        </p:nvSpPr>
        <p:spPr>
          <a:xfrm>
            <a:off x="6355080" y="4617720"/>
            <a:ext cx="4754880" cy="658368"/>
          </a:xfrm>
          <a:prstGeom prst="rect">
            <a:avLst/>
          </a:prstGeom>
          <a:solidFill>
            <a:srgbClr val="E9F6F4"/>
          </a:solidFill>
          <a:ln>
            <a:solidFill>
              <a:srgbClr val="0F8B8D"/>
            </a:solidFill>
          </a:ln>
        </p:spPr>
        <p:txBody>
          <a:bodyPr wrap="square" lIns="1270" tIns="1270" rIns="1270" bIns="1270" rtlCol="0" anchor="ctr">
            <a:normAutofit lnSpcReduction="10000"/>
          </a:bodyPr>
          <a:lstStyle/>
          <a:p>
            <a:pPr marL="0" indent="0">
              <a:buNone/>
            </a:pPr>
            <a:r>
              <a:rPr lang="en-US" sz="1450" dirty="0">
                <a:solidFill>
                  <a:srgbClr val="1F2933"/>
                </a:solidFill>
              </a:rPr>
              <a:t>The recording is not the end of support. Partners can reach out to David for system questions, trainings, office hours, and troubleshooting.</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073763"/>
          </a:solidFill>
          <a:ln w="12700">
            <a:solidFill>
              <a:srgbClr val="073763"/>
            </a:solidFill>
            <a:prstDash val="solid"/>
          </a:ln>
        </p:spPr>
        <p:txBody>
          <a:bodyPr/>
          <a:lstStyle/>
          <a:p>
            <a:endParaRPr lang="en-US"/>
          </a:p>
        </p:txBody>
      </p:sp>
      <p:sp>
        <p:nvSpPr>
          <p:cNvPr id="3" name="Shape 1"/>
          <p:cNvSpPr/>
          <p:nvPr/>
        </p:nvSpPr>
        <p:spPr>
          <a:xfrm>
            <a:off x="0" y="6601968"/>
            <a:ext cx="12191695" cy="256032"/>
          </a:xfrm>
          <a:prstGeom prst="rect">
            <a:avLst/>
          </a:prstGeom>
          <a:solidFill>
            <a:srgbClr val="073763"/>
          </a:solidFill>
          <a:ln w="12700">
            <a:solidFill>
              <a:srgbClr val="073763"/>
            </a:solidFill>
            <a:prstDash val="solid"/>
          </a:ln>
        </p:spPr>
        <p:txBody>
          <a:bodyPr/>
          <a:lstStyle/>
          <a:p>
            <a:endParaRPr lang="en-US"/>
          </a:p>
        </p:txBody>
      </p:sp>
      <p:sp>
        <p:nvSpPr>
          <p:cNvPr id="4" name="Text 2"/>
          <p:cNvSpPr/>
          <p:nvPr/>
        </p:nvSpPr>
        <p:spPr>
          <a:xfrm>
            <a:off x="502920" y="347472"/>
            <a:ext cx="6858000" cy="502920"/>
          </a:xfrm>
          <a:prstGeom prst="rect">
            <a:avLst/>
          </a:prstGeom>
          <a:noFill/>
          <a:ln/>
        </p:spPr>
        <p:txBody>
          <a:bodyPr wrap="square" lIns="0" tIns="0" rIns="0" bIns="0" rtlCol="0" anchor="ctr"/>
          <a:lstStyle/>
          <a:p>
            <a:pPr marL="0" indent="0">
              <a:buNone/>
            </a:pPr>
            <a:r>
              <a:rPr lang="en-US" sz="2600" b="1" dirty="0">
                <a:solidFill>
                  <a:srgbClr val="073763"/>
                </a:solidFill>
                <a:latin typeface="Aptos Display" pitchFamily="34" charset="0"/>
                <a:ea typeface="Aptos Display" pitchFamily="34" charset="-122"/>
                <a:cs typeface="Aptos Display" pitchFamily="34" charset="-120"/>
              </a:rPr>
              <a:t>Questions to Hold During the Recording</a:t>
            </a:r>
            <a:endParaRPr lang="en-US" sz="2600" dirty="0"/>
          </a:p>
        </p:txBody>
      </p:sp>
      <p:sp>
        <p:nvSpPr>
          <p:cNvPr id="5" name="Text 3"/>
          <p:cNvSpPr/>
          <p:nvPr/>
        </p:nvSpPr>
        <p:spPr>
          <a:xfrm>
            <a:off x="530352" y="896112"/>
            <a:ext cx="6858000" cy="320040"/>
          </a:xfrm>
          <a:prstGeom prst="rect">
            <a:avLst/>
          </a:prstGeom>
          <a:noFill/>
          <a:ln/>
        </p:spPr>
        <p:txBody>
          <a:bodyPr wrap="square" lIns="0" tIns="0" rIns="0" bIns="0" rtlCol="0" anchor="ctr"/>
          <a:lstStyle/>
          <a:p>
            <a:pPr marL="0" indent="0">
              <a:buNone/>
            </a:pPr>
            <a:r>
              <a:rPr lang="en-US" sz="1250" dirty="0">
                <a:solidFill>
                  <a:srgbClr val="44546A"/>
                </a:solidFill>
                <a:latin typeface="Aptos" pitchFamily="34" charset="0"/>
                <a:ea typeface="Aptos" pitchFamily="34" charset="-122"/>
                <a:cs typeface="Aptos" pitchFamily="34" charset="-120"/>
              </a:rPr>
              <a:t>Think about your local workflow while watching the walkthrough.</a:t>
            </a:r>
            <a:endParaRPr lang="en-US" sz="1250" dirty="0"/>
          </a:p>
        </p:txBody>
      </p:sp>
      <p:sp>
        <p:nvSpPr>
          <p:cNvPr id="6" name="Text 4"/>
          <p:cNvSpPr/>
          <p:nvPr/>
        </p:nvSpPr>
        <p:spPr>
          <a:xfrm>
            <a:off x="8869680" y="457200"/>
            <a:ext cx="2697480" cy="292608"/>
          </a:xfrm>
          <a:prstGeom prst="rect">
            <a:avLst/>
          </a:prstGeom>
          <a:noFill/>
          <a:ln/>
        </p:spPr>
        <p:txBody>
          <a:bodyPr wrap="square" lIns="0" tIns="0" rIns="0" bIns="0" rtlCol="0" anchor="ctr"/>
          <a:lstStyle/>
          <a:p>
            <a:pPr marL="0" indent="0" algn="r">
              <a:buNone/>
            </a:pPr>
            <a:r>
              <a:rPr lang="en-US" sz="1020" dirty="0">
                <a:solidFill>
                  <a:srgbClr val="44546A"/>
                </a:solidFill>
                <a:latin typeface="Aptos" pitchFamily="34" charset="0"/>
                <a:ea typeface="Aptos" pitchFamily="34" charset="-122"/>
                <a:cs typeface="Aptos" pitchFamily="34" charset="-120"/>
              </a:rPr>
              <a:t>Home Illinois JTED TA • August 13, 2026</a:t>
            </a:r>
            <a:endParaRPr lang="en-US" sz="1020" dirty="0"/>
          </a:p>
        </p:txBody>
      </p:sp>
      <p:sp>
        <p:nvSpPr>
          <p:cNvPr id="7" name="Text 5"/>
          <p:cNvSpPr/>
          <p:nvPr/>
        </p:nvSpPr>
        <p:spPr>
          <a:xfrm>
            <a:off x="502920" y="6629400"/>
            <a:ext cx="11155680" cy="164592"/>
          </a:xfrm>
          <a:prstGeom prst="rect">
            <a:avLst/>
          </a:prstGeom>
          <a:noFill/>
          <a:ln/>
        </p:spPr>
        <p:txBody>
          <a:bodyPr wrap="square" lIns="0" tIns="0" rIns="0" bIns="0" rtlCol="0" anchor="ctr"/>
          <a:lstStyle/>
          <a:p>
            <a:pPr marL="0" indent="0" algn="ctr">
              <a:buNone/>
            </a:pPr>
            <a:r>
              <a:rPr lang="en-US" sz="850" dirty="0">
                <a:solidFill>
                  <a:srgbClr val="FFFFFF"/>
                </a:solidFill>
                <a:latin typeface="Aptos" pitchFamily="34" charset="0"/>
                <a:ea typeface="Aptos" pitchFamily="34" charset="-122"/>
                <a:cs typeface="Aptos" pitchFamily="34" charset="-120"/>
              </a:rPr>
              <a:t>Stronger housing + workforce coordination around one participant</a:t>
            </a:r>
            <a:endParaRPr lang="en-US" sz="850" dirty="0"/>
          </a:p>
        </p:txBody>
      </p:sp>
      <p:sp>
        <p:nvSpPr>
          <p:cNvPr id="8" name="Text 6"/>
          <p:cNvSpPr/>
          <p:nvPr/>
        </p:nvSpPr>
        <p:spPr>
          <a:xfrm>
            <a:off x="685800" y="1325880"/>
            <a:ext cx="1417320" cy="320040"/>
          </a:xfrm>
          <a:prstGeom prst="rect">
            <a:avLst/>
          </a:prstGeom>
          <a:solidFill>
            <a:srgbClr val="1F64B5"/>
          </a:solidFill>
          <a:ln>
            <a:solidFill>
              <a:srgbClr val="1F64B5"/>
            </a:solidFill>
          </a:ln>
        </p:spPr>
        <p:txBody>
          <a:bodyPr wrap="square" lIns="381" tIns="381" rIns="381" bIns="381" rtlCol="0" anchor="ctr"/>
          <a:lstStyle/>
          <a:p>
            <a:pPr marL="0" indent="0" algn="ctr">
              <a:buNone/>
            </a:pPr>
            <a:r>
              <a:rPr lang="en-US" sz="1300" b="1" dirty="0">
                <a:solidFill>
                  <a:srgbClr val="FFFFFF"/>
                </a:solidFill>
              </a:rPr>
              <a:t>Access</a:t>
            </a:r>
            <a:endParaRPr lang="en-US" sz="1300" dirty="0"/>
          </a:p>
        </p:txBody>
      </p:sp>
      <p:sp>
        <p:nvSpPr>
          <p:cNvPr id="9" name="Text 7"/>
          <p:cNvSpPr/>
          <p:nvPr/>
        </p:nvSpPr>
        <p:spPr>
          <a:xfrm>
            <a:off x="2240280" y="1307592"/>
            <a:ext cx="3657600" cy="502920"/>
          </a:xfrm>
          <a:prstGeom prst="rect">
            <a:avLst/>
          </a:prstGeom>
          <a:solidFill>
            <a:srgbClr val="EAF2FB"/>
          </a:solidFill>
          <a:ln>
            <a:solidFill>
              <a:srgbClr val="1F64B5"/>
            </a:solidFill>
          </a:ln>
        </p:spPr>
        <p:txBody>
          <a:bodyPr wrap="square" lIns="1016" tIns="1016" rIns="1016" bIns="1016" rtlCol="0" anchor="ctr">
            <a:normAutofit/>
          </a:bodyPr>
          <a:lstStyle/>
          <a:p>
            <a:pPr marL="0" indent="0">
              <a:buNone/>
            </a:pPr>
            <a:r>
              <a:rPr lang="en-US" sz="1500" dirty="0">
                <a:solidFill>
                  <a:srgbClr val="1F2933"/>
                </a:solidFill>
              </a:rPr>
              <a:t>Do the right people on your team have Illinois workNet access?</a:t>
            </a:r>
            <a:endParaRPr lang="en-US" sz="1500" dirty="0"/>
          </a:p>
        </p:txBody>
      </p:sp>
      <p:sp>
        <p:nvSpPr>
          <p:cNvPr id="10" name="Text 8"/>
          <p:cNvSpPr/>
          <p:nvPr/>
        </p:nvSpPr>
        <p:spPr>
          <a:xfrm>
            <a:off x="6446520" y="1325880"/>
            <a:ext cx="1417320" cy="320040"/>
          </a:xfrm>
          <a:prstGeom prst="rect">
            <a:avLst/>
          </a:prstGeom>
          <a:solidFill>
            <a:srgbClr val="0F8B8D"/>
          </a:solidFill>
          <a:ln>
            <a:solidFill>
              <a:srgbClr val="0F8B8D"/>
            </a:solidFill>
          </a:ln>
        </p:spPr>
        <p:txBody>
          <a:bodyPr wrap="square" lIns="381" tIns="381" rIns="381" bIns="381" rtlCol="0" anchor="ctr"/>
          <a:lstStyle/>
          <a:p>
            <a:pPr marL="0" indent="0" algn="ctr">
              <a:buNone/>
            </a:pPr>
            <a:r>
              <a:rPr lang="en-US" sz="1300" b="1" dirty="0">
                <a:solidFill>
                  <a:srgbClr val="FFFFFF"/>
                </a:solidFill>
              </a:rPr>
              <a:t>Enrollment</a:t>
            </a:r>
            <a:endParaRPr lang="en-US" sz="1300" dirty="0"/>
          </a:p>
        </p:txBody>
      </p:sp>
      <p:sp>
        <p:nvSpPr>
          <p:cNvPr id="11" name="Text 9"/>
          <p:cNvSpPr/>
          <p:nvPr/>
        </p:nvSpPr>
        <p:spPr>
          <a:xfrm>
            <a:off x="8001000" y="1307592"/>
            <a:ext cx="3657600" cy="502920"/>
          </a:xfrm>
          <a:prstGeom prst="rect">
            <a:avLst/>
          </a:prstGeom>
          <a:solidFill>
            <a:srgbClr val="E9F6F4"/>
          </a:solidFill>
          <a:ln>
            <a:solidFill>
              <a:srgbClr val="0F8B8D"/>
            </a:solidFill>
          </a:ln>
        </p:spPr>
        <p:txBody>
          <a:bodyPr wrap="square" lIns="1016" tIns="1016" rIns="1016" bIns="1016" rtlCol="0" anchor="ctr">
            <a:normAutofit/>
          </a:bodyPr>
          <a:lstStyle/>
          <a:p>
            <a:pPr marL="0" indent="0">
              <a:buNone/>
            </a:pPr>
            <a:r>
              <a:rPr lang="en-US" sz="1500" dirty="0">
                <a:solidFill>
                  <a:srgbClr val="1F2933"/>
                </a:solidFill>
              </a:rPr>
              <a:t>Are all Home Illinois participants being entered consistently?</a:t>
            </a:r>
            <a:endParaRPr lang="en-US" sz="1500" dirty="0"/>
          </a:p>
        </p:txBody>
      </p:sp>
      <p:sp>
        <p:nvSpPr>
          <p:cNvPr id="12" name="Text 10"/>
          <p:cNvSpPr/>
          <p:nvPr/>
        </p:nvSpPr>
        <p:spPr>
          <a:xfrm>
            <a:off x="685800" y="2587752"/>
            <a:ext cx="1417320" cy="320040"/>
          </a:xfrm>
          <a:prstGeom prst="rect">
            <a:avLst/>
          </a:prstGeom>
          <a:solidFill>
            <a:srgbClr val="3F7D20"/>
          </a:solidFill>
          <a:ln>
            <a:solidFill>
              <a:srgbClr val="3F7D20"/>
            </a:solidFill>
          </a:ln>
        </p:spPr>
        <p:txBody>
          <a:bodyPr wrap="square" lIns="381" tIns="381" rIns="381" bIns="381" rtlCol="0" anchor="ctr"/>
          <a:lstStyle/>
          <a:p>
            <a:pPr marL="0" indent="0" algn="ctr">
              <a:buNone/>
            </a:pPr>
            <a:r>
              <a:rPr lang="en-US" sz="1300" b="1" dirty="0">
                <a:solidFill>
                  <a:srgbClr val="FFFFFF"/>
                </a:solidFill>
              </a:rPr>
              <a:t>Referrals</a:t>
            </a:r>
            <a:endParaRPr lang="en-US" sz="1300" dirty="0"/>
          </a:p>
        </p:txBody>
      </p:sp>
      <p:sp>
        <p:nvSpPr>
          <p:cNvPr id="13" name="Text 11"/>
          <p:cNvSpPr/>
          <p:nvPr/>
        </p:nvSpPr>
        <p:spPr>
          <a:xfrm>
            <a:off x="2240280" y="2569464"/>
            <a:ext cx="3657600" cy="502920"/>
          </a:xfrm>
          <a:prstGeom prst="rect">
            <a:avLst/>
          </a:prstGeom>
          <a:solidFill>
            <a:srgbClr val="EDF6EA"/>
          </a:solidFill>
          <a:ln>
            <a:solidFill>
              <a:srgbClr val="3F7D20"/>
            </a:solidFill>
          </a:ln>
        </p:spPr>
        <p:txBody>
          <a:bodyPr wrap="square" lIns="1016" tIns="1016" rIns="1016" bIns="1016" rtlCol="0" anchor="ctr">
            <a:normAutofit/>
          </a:bodyPr>
          <a:lstStyle/>
          <a:p>
            <a:pPr marL="0" indent="0">
              <a:buNone/>
            </a:pPr>
            <a:r>
              <a:rPr lang="en-US" sz="1500" dirty="0">
                <a:solidFill>
                  <a:srgbClr val="1F2933"/>
                </a:solidFill>
              </a:rPr>
              <a:t>Are referrals being documented and reaching the right partner?</a:t>
            </a:r>
            <a:endParaRPr lang="en-US" sz="1500" dirty="0"/>
          </a:p>
        </p:txBody>
      </p:sp>
      <p:sp>
        <p:nvSpPr>
          <p:cNvPr id="14" name="Text 12"/>
          <p:cNvSpPr/>
          <p:nvPr/>
        </p:nvSpPr>
        <p:spPr>
          <a:xfrm>
            <a:off x="6446520" y="2587752"/>
            <a:ext cx="1417320" cy="320040"/>
          </a:xfrm>
          <a:prstGeom prst="rect">
            <a:avLst/>
          </a:prstGeom>
          <a:solidFill>
            <a:srgbClr val="1F64B5"/>
          </a:solidFill>
          <a:ln>
            <a:solidFill>
              <a:srgbClr val="1F64B5"/>
            </a:solidFill>
          </a:ln>
        </p:spPr>
        <p:txBody>
          <a:bodyPr wrap="square" lIns="381" tIns="381" rIns="381" bIns="381" rtlCol="0" anchor="ctr"/>
          <a:lstStyle/>
          <a:p>
            <a:pPr marL="0" indent="0" algn="ctr">
              <a:buNone/>
            </a:pPr>
            <a:r>
              <a:rPr lang="en-US" sz="1300" b="1" dirty="0">
                <a:solidFill>
                  <a:srgbClr val="FFFFFF"/>
                </a:solidFill>
              </a:rPr>
              <a:t>Responsibility</a:t>
            </a:r>
            <a:endParaRPr lang="en-US" sz="1300" dirty="0"/>
          </a:p>
        </p:txBody>
      </p:sp>
      <p:sp>
        <p:nvSpPr>
          <p:cNvPr id="15" name="Text 13"/>
          <p:cNvSpPr/>
          <p:nvPr/>
        </p:nvSpPr>
        <p:spPr>
          <a:xfrm>
            <a:off x="8001000" y="2569464"/>
            <a:ext cx="3657600" cy="502920"/>
          </a:xfrm>
          <a:prstGeom prst="rect">
            <a:avLst/>
          </a:prstGeom>
          <a:solidFill>
            <a:srgbClr val="EAF2FB"/>
          </a:solidFill>
          <a:ln>
            <a:solidFill>
              <a:srgbClr val="1F64B5"/>
            </a:solidFill>
          </a:ln>
        </p:spPr>
        <p:txBody>
          <a:bodyPr wrap="square" lIns="1016" tIns="1016" rIns="1016" bIns="1016" rtlCol="0" anchor="ctr">
            <a:normAutofit/>
          </a:bodyPr>
          <a:lstStyle/>
          <a:p>
            <a:pPr marL="0" indent="0">
              <a:buNone/>
            </a:pPr>
            <a:r>
              <a:rPr lang="en-US" sz="1500" dirty="0">
                <a:solidFill>
                  <a:srgbClr val="1F2933"/>
                </a:solidFill>
              </a:rPr>
              <a:t>Who enters services, notes, referrals, and outcomes locally?</a:t>
            </a:r>
            <a:endParaRPr lang="en-US" sz="1500" dirty="0"/>
          </a:p>
        </p:txBody>
      </p:sp>
      <p:sp>
        <p:nvSpPr>
          <p:cNvPr id="16" name="Text 14"/>
          <p:cNvSpPr/>
          <p:nvPr/>
        </p:nvSpPr>
        <p:spPr>
          <a:xfrm>
            <a:off x="685800" y="3849624"/>
            <a:ext cx="1417320" cy="320040"/>
          </a:xfrm>
          <a:prstGeom prst="rect">
            <a:avLst/>
          </a:prstGeom>
          <a:solidFill>
            <a:srgbClr val="0F8B8D"/>
          </a:solidFill>
          <a:ln>
            <a:solidFill>
              <a:srgbClr val="0F8B8D"/>
            </a:solidFill>
          </a:ln>
        </p:spPr>
        <p:txBody>
          <a:bodyPr wrap="square" lIns="381" tIns="381" rIns="381" bIns="381" rtlCol="0" anchor="ctr"/>
          <a:lstStyle/>
          <a:p>
            <a:pPr marL="0" indent="0" algn="ctr">
              <a:buNone/>
            </a:pPr>
            <a:r>
              <a:rPr lang="en-US" sz="1300" b="1" dirty="0">
                <a:solidFill>
                  <a:srgbClr val="FFFFFF"/>
                </a:solidFill>
              </a:rPr>
              <a:t>Data</a:t>
            </a:r>
            <a:endParaRPr lang="en-US" sz="1300" dirty="0"/>
          </a:p>
        </p:txBody>
      </p:sp>
      <p:sp>
        <p:nvSpPr>
          <p:cNvPr id="17" name="Text 15"/>
          <p:cNvSpPr/>
          <p:nvPr/>
        </p:nvSpPr>
        <p:spPr>
          <a:xfrm>
            <a:off x="2240280" y="3831336"/>
            <a:ext cx="3657600" cy="502920"/>
          </a:xfrm>
          <a:prstGeom prst="rect">
            <a:avLst/>
          </a:prstGeom>
          <a:solidFill>
            <a:srgbClr val="E9F6F4"/>
          </a:solidFill>
          <a:ln>
            <a:solidFill>
              <a:srgbClr val="0F8B8D"/>
            </a:solidFill>
          </a:ln>
        </p:spPr>
        <p:txBody>
          <a:bodyPr wrap="square" lIns="1016" tIns="1016" rIns="1016" bIns="1016" rtlCol="0" anchor="ctr">
            <a:normAutofit/>
          </a:bodyPr>
          <a:lstStyle/>
          <a:p>
            <a:pPr marL="0" indent="0">
              <a:buNone/>
            </a:pPr>
            <a:r>
              <a:rPr lang="en-US" sz="1500" dirty="0">
                <a:solidFill>
                  <a:srgbClr val="1F2933"/>
                </a:solidFill>
              </a:rPr>
              <a:t>Do records match the services happening on the ground?</a:t>
            </a:r>
            <a:endParaRPr lang="en-US" sz="1500" dirty="0"/>
          </a:p>
        </p:txBody>
      </p:sp>
      <p:sp>
        <p:nvSpPr>
          <p:cNvPr id="18" name="Text 16"/>
          <p:cNvSpPr/>
          <p:nvPr/>
        </p:nvSpPr>
        <p:spPr>
          <a:xfrm>
            <a:off x="6446520" y="3849624"/>
            <a:ext cx="1417320" cy="320040"/>
          </a:xfrm>
          <a:prstGeom prst="rect">
            <a:avLst/>
          </a:prstGeom>
          <a:solidFill>
            <a:srgbClr val="3F7D20"/>
          </a:solidFill>
          <a:ln>
            <a:solidFill>
              <a:srgbClr val="3F7D20"/>
            </a:solidFill>
          </a:ln>
        </p:spPr>
        <p:txBody>
          <a:bodyPr wrap="square" lIns="381" tIns="381" rIns="381" bIns="381" rtlCol="0" anchor="ctr"/>
          <a:lstStyle/>
          <a:p>
            <a:pPr marL="0" indent="0" algn="ctr">
              <a:buNone/>
            </a:pPr>
            <a:r>
              <a:rPr lang="en-US" sz="1300" b="1" dirty="0">
                <a:solidFill>
                  <a:srgbClr val="FFFFFF"/>
                </a:solidFill>
              </a:rPr>
              <a:t>Follow-up</a:t>
            </a:r>
            <a:endParaRPr lang="en-US" sz="1300" dirty="0"/>
          </a:p>
        </p:txBody>
      </p:sp>
      <p:sp>
        <p:nvSpPr>
          <p:cNvPr id="19" name="Text 17"/>
          <p:cNvSpPr/>
          <p:nvPr/>
        </p:nvSpPr>
        <p:spPr>
          <a:xfrm>
            <a:off x="8001000" y="3831336"/>
            <a:ext cx="3657600" cy="502920"/>
          </a:xfrm>
          <a:prstGeom prst="rect">
            <a:avLst/>
          </a:prstGeom>
          <a:solidFill>
            <a:srgbClr val="EDF6EA"/>
          </a:solidFill>
          <a:ln>
            <a:solidFill>
              <a:srgbClr val="3F7D20"/>
            </a:solidFill>
          </a:ln>
        </p:spPr>
        <p:txBody>
          <a:bodyPr wrap="square" lIns="1016" tIns="1016" rIns="1016" bIns="1016" rtlCol="0" anchor="ctr">
            <a:normAutofit/>
          </a:bodyPr>
          <a:lstStyle/>
          <a:p>
            <a:pPr marL="0" indent="0">
              <a:buNone/>
            </a:pPr>
            <a:r>
              <a:rPr lang="en-US" sz="1500" dirty="0">
                <a:solidFill>
                  <a:srgbClr val="1F2933"/>
                </a:solidFill>
              </a:rPr>
              <a:t>Are there system issues that keep coming up?</a:t>
            </a:r>
            <a:endParaRPr lang="en-US" sz="1500" dirty="0"/>
          </a:p>
        </p:txBody>
      </p:sp>
      <p:sp>
        <p:nvSpPr>
          <p:cNvPr id="20" name="Text 18"/>
          <p:cNvSpPr/>
          <p:nvPr/>
        </p:nvSpPr>
        <p:spPr>
          <a:xfrm>
            <a:off x="1097280" y="5577840"/>
            <a:ext cx="9966960" cy="347472"/>
          </a:xfrm>
          <a:prstGeom prst="rect">
            <a:avLst/>
          </a:prstGeom>
          <a:solidFill>
            <a:srgbClr val="073763"/>
          </a:solidFill>
          <a:ln>
            <a:solidFill>
              <a:srgbClr val="073763"/>
            </a:solidFill>
          </a:ln>
        </p:spPr>
        <p:txBody>
          <a:bodyPr wrap="square" rtlCol="0" anchor="ctr"/>
          <a:lstStyle/>
          <a:p>
            <a:pPr marL="0" indent="0" algn="ctr">
              <a:buNone/>
            </a:pPr>
            <a:r>
              <a:rPr lang="en-US" sz="1500" b="1" dirty="0">
                <a:solidFill>
                  <a:srgbClr val="FFFFFF"/>
                </a:solidFill>
              </a:rPr>
              <a:t>If we cannot answer a specific system question today, we will capture it and follow up with David and the Illinois workNet team.</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E52569ECEA4A742A2C5974F57977DA4" ma:contentTypeVersion="5" ma:contentTypeDescription="Create a new document." ma:contentTypeScope="" ma:versionID="79c9f2753a94edf9e8c03015e3e7977f">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27F944-620D-45E9-805E-DA4546880752}">
  <ds:schemaRefs>
    <ds:schemaRef ds:uri="http://schemas.microsoft.com/sharepoint/v3/contenttype/forms"/>
  </ds:schemaRefs>
</ds:datastoreItem>
</file>

<file path=customXml/itemProps2.xml><?xml version="1.0" encoding="utf-8"?>
<ds:datastoreItem xmlns:ds="http://schemas.openxmlformats.org/officeDocument/2006/customXml" ds:itemID="{B4D10A35-D49A-480A-830B-B8876B2A183A}">
  <ds:schemaRefs>
    <ds:schemaRef ds:uri="http://schemas.microsoft.com/office/2006/metadata/properties"/>
    <ds:schemaRef ds:uri="http://schemas.microsoft.com/office/infopath/2007/PartnerControls"/>
    <ds:schemaRef ds:uri="b850d176-2d92-4233-a62a-7a15946109fe"/>
    <ds:schemaRef ds:uri="http://schemas.microsoft.com/sharepoint/v3"/>
    <ds:schemaRef ds:uri="19fb02d5-971d-4a1a-ac58-7d1bffee2bb6"/>
  </ds:schemaRefs>
</ds:datastoreItem>
</file>

<file path=customXml/itemProps3.xml><?xml version="1.0" encoding="utf-8"?>
<ds:datastoreItem xmlns:ds="http://schemas.openxmlformats.org/officeDocument/2006/customXml" ds:itemID="{C819020D-9E87-4015-AF33-847FDD33730B}"/>
</file>

<file path=docProps/app.xml><?xml version="1.0" encoding="utf-8"?>
<Properties xmlns="http://schemas.openxmlformats.org/officeDocument/2006/extended-properties" xmlns:vt="http://schemas.openxmlformats.org/officeDocument/2006/docPropsVTypes">
  <TotalTime>29</TotalTime>
  <Words>1917</Words>
  <Application>Microsoft Office PowerPoint</Application>
  <PresentationFormat>Widescreen</PresentationFormat>
  <Paragraphs>176</Paragraphs>
  <Slides>11</Slides>
  <Notes>10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Illinois Department of Commerce and Economic Opportunity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Illinois JTED Technical Assistance Call</dc:title>
  <dc:subject>Home Illinois JTED TA Call - August 13, 2026</dc:subject>
  <dc:creator>DCEO / OPEH</dc:creator>
  <cp:lastModifiedBy>RendonJimenez, Jarol</cp:lastModifiedBy>
  <cp:revision>59</cp:revision>
  <dcterms:created xsi:type="dcterms:W3CDTF">2026-08-10T16:03:41Z</dcterms:created>
  <dcterms:modified xsi:type="dcterms:W3CDTF">2026-08-13T15:37:22Z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0x010100CE52569ECEA4A742A2C5974F57977DA4</vt:lpwstr>
  </property>
  <property fmtid="{D5CDD505-2E9C-101B-9397-08002B2CF9AE}" pid="3" name="MediaServiceImageTags">
    <vt:lpwstr/>
  </property>
</Properties>
</file>