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8"/>
  </p:notesMasterIdLst>
  <p:sldIdLst>
    <p:sldId id="256" r:id="rId5"/>
    <p:sldId id="257" r:id="rId6"/>
    <p:sldId id="258" r:id="rId7"/>
    <p:sldId id="259" r:id="rId8"/>
    <p:sldId id="260" r:id="rId9"/>
    <p:sldId id="261" r:id="rId10"/>
    <p:sldId id="266" r:id="rId11"/>
    <p:sldId id="264" r:id="rId12"/>
    <p:sldId id="268" r:id="rId13"/>
    <p:sldId id="270" r:id="rId14"/>
    <p:sldId id="269" r:id="rId15"/>
    <p:sldId id="267" r:id="rId16"/>
    <p:sldId id="265" r:id="rId17"/>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gWSlQhu5bnbU3SmSdM02NK54Jkm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20"/>
    <p:restoredTop sz="94615"/>
  </p:normalViewPr>
  <p:slideViewPr>
    <p:cSldViewPr snapToGrid="0">
      <p:cViewPr varScale="1">
        <p:scale>
          <a:sx n="78" d="100"/>
          <a:sy n="78" d="100"/>
        </p:scale>
        <p:origin x="488" y="3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Replace the title, subtitle, and presenter line with your own. This is your opening slide.</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02" name="Google Shape;102;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03" name="Google Shape;103;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Required slide. Replace [program] with the name of your activity, training, event, or resource — e.g. 'This training series was made possible by HETAC...'</a:t>
            </a:r>
            <a:endParaRPr/>
          </a:p>
        </p:txBody>
      </p:sp>
      <p:sp>
        <p:nvSpPr>
          <p:cNvPr id="105" name="Google Shape;105;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06" name="Google Shape;106;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16" name="Google Shape;116;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17" name="Google Shape;117;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List what you'll cover. Add or remove rows as needed.</a:t>
            </a:r>
            <a:endParaRPr/>
          </a:p>
        </p:txBody>
      </p:sp>
      <p:sp>
        <p:nvSpPr>
          <p:cNvPr id="119" name="Google Shape;119;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20" name="Google Shape;120;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44" name="Google Shape;144;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45" name="Google Shape;145;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Use between major sections. Change the number and section title.</a:t>
            </a:r>
            <a:endParaRPr/>
          </a:p>
        </p:txBody>
      </p:sp>
      <p:sp>
        <p:nvSpPr>
          <p:cNvPr id="147" name="Google Shape;147;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48" name="Google Shape;148;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58" name="Google Shape;158;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59" name="Google Shape;159;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standard text slide. Keep bullets short — one idea each.</a:t>
            </a:r>
            <a:endParaRPr/>
          </a:p>
        </p:txBody>
      </p:sp>
      <p:sp>
        <p:nvSpPr>
          <p:cNvPr id="161" name="Google Shape;161;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62" name="Google Shape;162;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76" name="Google Shape;176;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77" name="Google Shape;177;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Drop a photo, chart, or screenshot into the placeholder on the right.</a:t>
            </a:r>
            <a:endParaRPr/>
          </a:p>
        </p:txBody>
      </p:sp>
      <p:sp>
        <p:nvSpPr>
          <p:cNvPr id="179" name="Google Shape;179;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80" name="Google Shape;180;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a:extLst>
            <a:ext uri="{FF2B5EF4-FFF2-40B4-BE49-F238E27FC236}">
              <a16:creationId xmlns:a16="http://schemas.microsoft.com/office/drawing/2014/main" id="{C5A103FE-6976-055A-5CA2-F180BD6BEAA2}"/>
            </a:ext>
          </a:extLst>
        </p:cNvPr>
        <p:cNvGrpSpPr/>
        <p:nvPr/>
      </p:nvGrpSpPr>
      <p:grpSpPr>
        <a:xfrm>
          <a:off x="0" y="0"/>
          <a:ext cx="0" cy="0"/>
          <a:chOff x="0" y="0"/>
          <a:chExt cx="0" cy="0"/>
        </a:xfrm>
      </p:grpSpPr>
      <p:sp>
        <p:nvSpPr>
          <p:cNvPr id="143" name="Google Shape;143;p4:notes">
            <a:extLst>
              <a:ext uri="{FF2B5EF4-FFF2-40B4-BE49-F238E27FC236}">
                <a16:creationId xmlns:a16="http://schemas.microsoft.com/office/drawing/2014/main" id="{E8F201E3-9847-8341-9FAD-0D5530E0CB42}"/>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44" name="Google Shape;144;p4:notes">
            <a:extLst>
              <a:ext uri="{FF2B5EF4-FFF2-40B4-BE49-F238E27FC236}">
                <a16:creationId xmlns:a16="http://schemas.microsoft.com/office/drawing/2014/main" id="{5D3EF5F6-4E81-8818-2E84-A856524797C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45" name="Google Shape;145;p4:notes">
            <a:extLst>
              <a:ext uri="{FF2B5EF4-FFF2-40B4-BE49-F238E27FC236}">
                <a16:creationId xmlns:a16="http://schemas.microsoft.com/office/drawing/2014/main" id="{6B8B54CE-D95C-B2B8-078E-873C32BC2A1D}"/>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a:extLst>
              <a:ext uri="{FF2B5EF4-FFF2-40B4-BE49-F238E27FC236}">
                <a16:creationId xmlns:a16="http://schemas.microsoft.com/office/drawing/2014/main" id="{9C3FF28F-8095-67CB-8DB3-0F118129818E}"/>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Use between major sections. Change the number and section title.</a:t>
            </a:r>
            <a:endParaRPr/>
          </a:p>
        </p:txBody>
      </p:sp>
      <p:sp>
        <p:nvSpPr>
          <p:cNvPr id="147" name="Google Shape;147;p4:notes">
            <a:extLst>
              <a:ext uri="{FF2B5EF4-FFF2-40B4-BE49-F238E27FC236}">
                <a16:creationId xmlns:a16="http://schemas.microsoft.com/office/drawing/2014/main" id="{BADF5234-72DC-DAA7-13DB-B5C542B632DF}"/>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48" name="Google Shape;148;p4:notes">
            <a:extLst>
              <a:ext uri="{FF2B5EF4-FFF2-40B4-BE49-F238E27FC236}">
                <a16:creationId xmlns:a16="http://schemas.microsoft.com/office/drawing/2014/main" id="{25DF56C9-7AF4-E7A5-4D2F-96D5BEB21D97}"/>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extLst>
      <p:ext uri="{BB962C8B-B14F-4D97-AF65-F5344CB8AC3E}">
        <p14:creationId xmlns:p14="http://schemas.microsoft.com/office/powerpoint/2010/main" val="3202649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222" name="Google Shape;222;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223" name="Google Shape;223;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Three related ideas, side by side. Good for takeaways or next steps.</a:t>
            </a:r>
            <a:endParaRPr/>
          </a:p>
        </p:txBody>
      </p:sp>
      <p:sp>
        <p:nvSpPr>
          <p:cNvPr id="225" name="Google Shape;225;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226" name="Google Shape;226;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a:extLst>
            <a:ext uri="{FF2B5EF4-FFF2-40B4-BE49-F238E27FC236}">
              <a16:creationId xmlns:a16="http://schemas.microsoft.com/office/drawing/2014/main" id="{6EA43061-3F0B-C6FE-4607-8EB132E547E1}"/>
            </a:ext>
          </a:extLst>
        </p:cNvPr>
        <p:cNvGrpSpPr/>
        <p:nvPr/>
      </p:nvGrpSpPr>
      <p:grpSpPr>
        <a:xfrm>
          <a:off x="0" y="0"/>
          <a:ext cx="0" cy="0"/>
          <a:chOff x="0" y="0"/>
          <a:chExt cx="0" cy="0"/>
        </a:xfrm>
      </p:grpSpPr>
      <p:sp>
        <p:nvSpPr>
          <p:cNvPr id="143" name="Google Shape;143;p4:notes">
            <a:extLst>
              <a:ext uri="{FF2B5EF4-FFF2-40B4-BE49-F238E27FC236}">
                <a16:creationId xmlns:a16="http://schemas.microsoft.com/office/drawing/2014/main" id="{37A1E7C6-824E-F37C-2C73-75094D3166B6}"/>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44" name="Google Shape;144;p4:notes">
            <a:extLst>
              <a:ext uri="{FF2B5EF4-FFF2-40B4-BE49-F238E27FC236}">
                <a16:creationId xmlns:a16="http://schemas.microsoft.com/office/drawing/2014/main" id="{C096F1F8-3F67-20B3-7C2B-F70C63814A5D}"/>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45" name="Google Shape;145;p4:notes">
            <a:extLst>
              <a:ext uri="{FF2B5EF4-FFF2-40B4-BE49-F238E27FC236}">
                <a16:creationId xmlns:a16="http://schemas.microsoft.com/office/drawing/2014/main" id="{08708E33-A4FC-F945-B170-87B79F63E972}"/>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a:extLst>
              <a:ext uri="{FF2B5EF4-FFF2-40B4-BE49-F238E27FC236}">
                <a16:creationId xmlns:a16="http://schemas.microsoft.com/office/drawing/2014/main" id="{135CC2CE-4BDF-68E5-5B8E-BFE528A20E58}"/>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Use between major sections. Change the number and section title.</a:t>
            </a:r>
            <a:endParaRPr/>
          </a:p>
        </p:txBody>
      </p:sp>
      <p:sp>
        <p:nvSpPr>
          <p:cNvPr id="147" name="Google Shape;147;p4:notes">
            <a:extLst>
              <a:ext uri="{FF2B5EF4-FFF2-40B4-BE49-F238E27FC236}">
                <a16:creationId xmlns:a16="http://schemas.microsoft.com/office/drawing/2014/main" id="{2BEF4DA2-6A0D-ACC2-DA26-68D2446BF7F2}"/>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48" name="Google Shape;148;p4:notes">
            <a:extLst>
              <a:ext uri="{FF2B5EF4-FFF2-40B4-BE49-F238E27FC236}">
                <a16:creationId xmlns:a16="http://schemas.microsoft.com/office/drawing/2014/main" id="{E4C12FDD-37DC-92BF-A889-86698191AF20}"/>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extLst>
      <p:ext uri="{BB962C8B-B14F-4D97-AF65-F5344CB8AC3E}">
        <p14:creationId xmlns:p14="http://schemas.microsoft.com/office/powerpoint/2010/main" val="2332420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a:extLst>
            <a:ext uri="{FF2B5EF4-FFF2-40B4-BE49-F238E27FC236}">
              <a16:creationId xmlns:a16="http://schemas.microsoft.com/office/drawing/2014/main" id="{B253F806-C444-73C5-81C4-2BB0D4C7BA9C}"/>
            </a:ext>
          </a:extLst>
        </p:cNvPr>
        <p:cNvGrpSpPr/>
        <p:nvPr/>
      </p:nvGrpSpPr>
      <p:grpSpPr>
        <a:xfrm>
          <a:off x="0" y="0"/>
          <a:ext cx="0" cy="0"/>
          <a:chOff x="0" y="0"/>
          <a:chExt cx="0" cy="0"/>
        </a:xfrm>
      </p:grpSpPr>
      <p:sp>
        <p:nvSpPr>
          <p:cNvPr id="143" name="Google Shape;143;p4:notes">
            <a:extLst>
              <a:ext uri="{FF2B5EF4-FFF2-40B4-BE49-F238E27FC236}">
                <a16:creationId xmlns:a16="http://schemas.microsoft.com/office/drawing/2014/main" id="{8E92FD32-1DC5-93CA-F532-55A7C7066D97}"/>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44" name="Google Shape;144;p4:notes">
            <a:extLst>
              <a:ext uri="{FF2B5EF4-FFF2-40B4-BE49-F238E27FC236}">
                <a16:creationId xmlns:a16="http://schemas.microsoft.com/office/drawing/2014/main" id="{030E116C-DB4E-EA0C-7ECE-53D2342B7BA0}"/>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45" name="Google Shape;145;p4:notes">
            <a:extLst>
              <a:ext uri="{FF2B5EF4-FFF2-40B4-BE49-F238E27FC236}">
                <a16:creationId xmlns:a16="http://schemas.microsoft.com/office/drawing/2014/main" id="{ED10FFC6-8D41-8A31-F0B2-FFB098541078}"/>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a:extLst>
              <a:ext uri="{FF2B5EF4-FFF2-40B4-BE49-F238E27FC236}">
                <a16:creationId xmlns:a16="http://schemas.microsoft.com/office/drawing/2014/main" id="{1EA816F2-7821-D1B7-E163-0D81CCE527F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Use between major sections. Change the number and section title.</a:t>
            </a:r>
            <a:endParaRPr/>
          </a:p>
        </p:txBody>
      </p:sp>
      <p:sp>
        <p:nvSpPr>
          <p:cNvPr id="147" name="Google Shape;147;p4:notes">
            <a:extLst>
              <a:ext uri="{FF2B5EF4-FFF2-40B4-BE49-F238E27FC236}">
                <a16:creationId xmlns:a16="http://schemas.microsoft.com/office/drawing/2014/main" id="{6F865E87-7DF9-A611-0F6F-3A1D4465719D}"/>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48" name="Google Shape;148;p4:notes">
            <a:extLst>
              <a:ext uri="{FF2B5EF4-FFF2-40B4-BE49-F238E27FC236}">
                <a16:creationId xmlns:a16="http://schemas.microsoft.com/office/drawing/2014/main" id="{B6E80EB7-9DE8-62DB-329E-DFC2E6935B60}"/>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extLst>
      <p:ext uri="{BB962C8B-B14F-4D97-AF65-F5344CB8AC3E}">
        <p14:creationId xmlns:p14="http://schemas.microsoft.com/office/powerpoint/2010/main" val="3171152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a:extLst>
            <a:ext uri="{FF2B5EF4-FFF2-40B4-BE49-F238E27FC236}">
              <a16:creationId xmlns:a16="http://schemas.microsoft.com/office/drawing/2014/main" id="{A64A8C03-B839-9B10-3ACF-48825393072E}"/>
            </a:ext>
          </a:extLst>
        </p:cNvPr>
        <p:cNvGrpSpPr/>
        <p:nvPr/>
      </p:nvGrpSpPr>
      <p:grpSpPr>
        <a:xfrm>
          <a:off x="0" y="0"/>
          <a:ext cx="0" cy="0"/>
          <a:chOff x="0" y="0"/>
          <a:chExt cx="0" cy="0"/>
        </a:xfrm>
      </p:grpSpPr>
      <p:sp>
        <p:nvSpPr>
          <p:cNvPr id="157" name="Google Shape;157;p5:notes">
            <a:extLst>
              <a:ext uri="{FF2B5EF4-FFF2-40B4-BE49-F238E27FC236}">
                <a16:creationId xmlns:a16="http://schemas.microsoft.com/office/drawing/2014/main" id="{2681C3D9-4DF2-09BB-B3F8-F6E2E2E86DEC}"/>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158" name="Google Shape;158;p5:notes">
            <a:extLst>
              <a:ext uri="{FF2B5EF4-FFF2-40B4-BE49-F238E27FC236}">
                <a16:creationId xmlns:a16="http://schemas.microsoft.com/office/drawing/2014/main" id="{1BDE8139-AEAF-9C9D-AC96-CAFF1D11557B}"/>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159" name="Google Shape;159;p5:notes">
            <a:extLst>
              <a:ext uri="{FF2B5EF4-FFF2-40B4-BE49-F238E27FC236}">
                <a16:creationId xmlns:a16="http://schemas.microsoft.com/office/drawing/2014/main" id="{F2B8809D-71EE-17AE-69F6-252A14C1BA05}"/>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5:notes">
            <a:extLst>
              <a:ext uri="{FF2B5EF4-FFF2-40B4-BE49-F238E27FC236}">
                <a16:creationId xmlns:a16="http://schemas.microsoft.com/office/drawing/2014/main" id="{B1D19CAE-50F4-5524-9DB9-39731204383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 standard text slide. Keep bullets short — one idea each.</a:t>
            </a:r>
            <a:endParaRPr/>
          </a:p>
        </p:txBody>
      </p:sp>
      <p:sp>
        <p:nvSpPr>
          <p:cNvPr id="161" name="Google Shape;161;p5:notes">
            <a:extLst>
              <a:ext uri="{FF2B5EF4-FFF2-40B4-BE49-F238E27FC236}">
                <a16:creationId xmlns:a16="http://schemas.microsoft.com/office/drawing/2014/main" id="{87D29136-D9FF-FC68-5427-DD6D8B162BF6}"/>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162" name="Google Shape;162;p5:notes">
            <a:extLst>
              <a:ext uri="{FF2B5EF4-FFF2-40B4-BE49-F238E27FC236}">
                <a16:creationId xmlns:a16="http://schemas.microsoft.com/office/drawing/2014/main" id="{B36DC957-04D7-67A8-2579-7D2C3075BD89}"/>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extLst>
      <p:ext uri="{BB962C8B-B14F-4D97-AF65-F5344CB8AC3E}">
        <p14:creationId xmlns:p14="http://schemas.microsoft.com/office/powerpoint/2010/main" val="301976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p>
        </p:txBody>
      </p:sp>
      <p:sp>
        <p:nvSpPr>
          <p:cNvPr id="253" name="Google Shape;253;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254" name="Google Shape;254;p10: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Required slide. Replace the checkerboard with your QR code (linking to your evaluation hub or HETAC landing page) and confirm the URL.</a:t>
            </a:r>
            <a:endParaRPr/>
          </a:p>
        </p:txBody>
      </p:sp>
      <p:sp>
        <p:nvSpPr>
          <p:cNvPr id="256" name="Google Shape;256;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p>
        </p:txBody>
      </p:sp>
      <p:sp>
        <p:nvSpPr>
          <p:cNvPr id="257" name="Google Shape;257;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g3f66b303f0b_0_8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g3f66b303f0b_0_8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g3f66b303f0b_0_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g3f66b303f0b_0_85"/>
          <p:cNvSpPr txBox="1">
            <a:spLocks noGrp="1"/>
          </p:cNvSpPr>
          <p:nvPr>
            <p:ph type="ctrTitle"/>
          </p:nvPr>
        </p:nvSpPr>
        <p:spPr>
          <a:xfrm>
            <a:off x="685800" y="2130425"/>
            <a:ext cx="7772400" cy="1470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g3f66b303f0b_0_8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g3f66b303f0b_0_8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g3f66b303f0b_0_8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g3f66b303f0b_0_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g3f66b303f0b_0_9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g3f66b303f0b_0_9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g3f66b303f0b_0_9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g3f66b303f0b_0_9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g3f66b303f0b_0_9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g3f66b303f0b_0_97"/>
          <p:cNvSpPr txBox="1">
            <a:spLocks noGrp="1"/>
          </p:cNvSpPr>
          <p:nvPr>
            <p:ph type="title"/>
          </p:nvPr>
        </p:nvSpPr>
        <p:spPr>
          <a:xfrm>
            <a:off x="722313" y="4406900"/>
            <a:ext cx="7772400" cy="1362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g3f66b303f0b_0_97"/>
          <p:cNvSpPr txBox="1">
            <a:spLocks noGrp="1"/>
          </p:cNvSpPr>
          <p:nvPr>
            <p:ph type="body" idx="1"/>
          </p:nvPr>
        </p:nvSpPr>
        <p:spPr>
          <a:xfrm>
            <a:off x="722313" y="2906713"/>
            <a:ext cx="7772400" cy="15003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g3f66b303f0b_0_97"/>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g3f66b303f0b_0_97"/>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g3f66b303f0b_0_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g3f66b303f0b_0_10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g3f66b303f0b_0_103"/>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g3f66b303f0b_0_103"/>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g3f66b303f0b_0_103"/>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3f66b303f0b_0_103"/>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3f66b303f0b_0_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g3f66b303f0b_0_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g3f66b303f0b_0_110"/>
          <p:cNvSpPr txBox="1">
            <a:spLocks noGrp="1"/>
          </p:cNvSpPr>
          <p:nvPr>
            <p:ph type="body" idx="1"/>
          </p:nvPr>
        </p:nvSpPr>
        <p:spPr>
          <a:xfrm>
            <a:off x="457200" y="1535113"/>
            <a:ext cx="40401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g3f66b303f0b_0_110"/>
          <p:cNvSpPr txBox="1">
            <a:spLocks noGrp="1"/>
          </p:cNvSpPr>
          <p:nvPr>
            <p:ph type="body" idx="2"/>
          </p:nvPr>
        </p:nvSpPr>
        <p:spPr>
          <a:xfrm>
            <a:off x="457200" y="2174875"/>
            <a:ext cx="40401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g3f66b303f0b_0_110"/>
          <p:cNvSpPr txBox="1">
            <a:spLocks noGrp="1"/>
          </p:cNvSpPr>
          <p:nvPr>
            <p:ph type="body" idx="3"/>
          </p:nvPr>
        </p:nvSpPr>
        <p:spPr>
          <a:xfrm>
            <a:off x="4645025" y="1535113"/>
            <a:ext cx="4041900" cy="63990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g3f66b303f0b_0_110"/>
          <p:cNvSpPr txBox="1">
            <a:spLocks noGrp="1"/>
          </p:cNvSpPr>
          <p:nvPr>
            <p:ph type="body" idx="4"/>
          </p:nvPr>
        </p:nvSpPr>
        <p:spPr>
          <a:xfrm>
            <a:off x="4645025" y="2174875"/>
            <a:ext cx="4041900" cy="3951300"/>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g3f66b303f0b_0_110"/>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g3f66b303f0b_0_110"/>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g3f66b303f0b_0_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g3f66b303f0b_0_1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3f66b303f0b_0_11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g3f66b303f0b_0_11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g3f66b303f0b_0_11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g3f66b303f0b_0_124"/>
          <p:cNvSpPr txBox="1">
            <a:spLocks noGrp="1"/>
          </p:cNvSpPr>
          <p:nvPr>
            <p:ph type="title"/>
          </p:nvPr>
        </p:nvSpPr>
        <p:spPr>
          <a:xfrm>
            <a:off x="457200" y="273050"/>
            <a:ext cx="3008400" cy="11622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3f66b303f0b_0_124"/>
          <p:cNvSpPr txBox="1">
            <a:spLocks noGrp="1"/>
          </p:cNvSpPr>
          <p:nvPr>
            <p:ph type="body" idx="1"/>
          </p:nvPr>
        </p:nvSpPr>
        <p:spPr>
          <a:xfrm>
            <a:off x="3575050" y="273050"/>
            <a:ext cx="5111700" cy="5853000"/>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g3f66b303f0b_0_124"/>
          <p:cNvSpPr txBox="1">
            <a:spLocks noGrp="1"/>
          </p:cNvSpPr>
          <p:nvPr>
            <p:ph type="body" idx="2"/>
          </p:nvPr>
        </p:nvSpPr>
        <p:spPr>
          <a:xfrm>
            <a:off x="457200" y="1435100"/>
            <a:ext cx="3008400" cy="46911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g3f66b303f0b_0_12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g3f66b303f0b_0_12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3f66b303f0b_0_1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g3f66b303f0b_0_131"/>
          <p:cNvSpPr txBox="1">
            <a:spLocks noGrp="1"/>
          </p:cNvSpPr>
          <p:nvPr>
            <p:ph type="title"/>
          </p:nvPr>
        </p:nvSpPr>
        <p:spPr>
          <a:xfrm>
            <a:off x="1792288" y="4800600"/>
            <a:ext cx="5486400" cy="5667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g3f66b303f0b_0_131"/>
          <p:cNvSpPr>
            <a:spLocks noGrp="1"/>
          </p:cNvSpPr>
          <p:nvPr>
            <p:ph type="pic" idx="2"/>
          </p:nvPr>
        </p:nvSpPr>
        <p:spPr>
          <a:xfrm>
            <a:off x="1792288" y="612775"/>
            <a:ext cx="5486400" cy="4114800"/>
          </a:xfrm>
          <a:prstGeom prst="rect">
            <a:avLst/>
          </a:prstGeom>
          <a:noFill/>
          <a:ln>
            <a:noFill/>
          </a:ln>
        </p:spPr>
      </p:sp>
      <p:sp>
        <p:nvSpPr>
          <p:cNvPr id="68" name="Google Shape;68;g3f66b303f0b_0_131"/>
          <p:cNvSpPr txBox="1">
            <a:spLocks noGrp="1"/>
          </p:cNvSpPr>
          <p:nvPr>
            <p:ph type="body" idx="1"/>
          </p:nvPr>
        </p:nvSpPr>
        <p:spPr>
          <a:xfrm>
            <a:off x="1792288" y="5367338"/>
            <a:ext cx="5486400" cy="8049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g3f66b303f0b_0_131"/>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g3f66b303f0b_0_131"/>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3f66b303f0b_0_1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g3f66b303f0b_0_1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g3f66b303f0b_0_138"/>
          <p:cNvSpPr txBox="1">
            <a:spLocks noGrp="1"/>
          </p:cNvSpPr>
          <p:nvPr>
            <p:ph type="body" idx="1"/>
          </p:nvPr>
        </p:nvSpPr>
        <p:spPr>
          <a:xfrm rot="5400000">
            <a:off x="2308951" y="-251550"/>
            <a:ext cx="4526100"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g3f66b303f0b_0_13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g3f66b303f0b_0_13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g3f66b303f0b_0_13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g3f66b303f0b_0_144"/>
          <p:cNvSpPr txBox="1">
            <a:spLocks noGrp="1"/>
          </p:cNvSpPr>
          <p:nvPr>
            <p:ph type="title"/>
          </p:nvPr>
        </p:nvSpPr>
        <p:spPr>
          <a:xfrm rot="5400000">
            <a:off x="4732351" y="2171689"/>
            <a:ext cx="5851500"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g3f66b303f0b_0_144"/>
          <p:cNvSpPr txBox="1">
            <a:spLocks noGrp="1"/>
          </p:cNvSpPr>
          <p:nvPr>
            <p:ph type="body" idx="1"/>
          </p:nvPr>
        </p:nvSpPr>
        <p:spPr>
          <a:xfrm rot="5400000">
            <a:off x="541350" y="190487"/>
            <a:ext cx="5851500"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g3f66b303f0b_0_144"/>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g3f66b303f0b_0_144"/>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g3f66b303f0b_0_1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3f66b303f0b_0_7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g3f66b303f0b_0_75"/>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g3f66b303f0b_0_7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g3f66b303f0b_0_7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g3f66b303f0b_0_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dhs.state.il.us/page.aspx?item=138512" TargetMode="External"/><Relationship Id="rId5" Type="http://schemas.openxmlformats.org/officeDocument/2006/relationships/image" Target="../media/image3.png"/><Relationship Id="rId4" Type="http://schemas.openxmlformats.org/officeDocument/2006/relationships/hyperlink" Target="https://www.shpa-il.or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www.hetac-il.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hetac-i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
          <p:cNvSpPr/>
          <p:nvPr/>
        </p:nvSpPr>
        <p:spPr>
          <a:xfrm>
            <a:off x="0" y="0"/>
            <a:ext cx="18288000" cy="102870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1"/>
          <p:cNvSpPr/>
          <p:nvPr/>
        </p:nvSpPr>
        <p:spPr>
          <a:xfrm>
            <a:off x="1428750" y="1238250"/>
            <a:ext cx="3555968" cy="800100"/>
          </a:xfrm>
          <a:custGeom>
            <a:avLst/>
            <a:gdLst/>
            <a:ahLst/>
            <a:cxnLst/>
            <a:rect l="l" t="t" r="r" b="b"/>
            <a:pathLst>
              <a:path w="4741291" h="1066800" extrusionOk="0">
                <a:moveTo>
                  <a:pt x="0" y="0"/>
                </a:moveTo>
                <a:lnTo>
                  <a:pt x="4741291" y="0"/>
                </a:lnTo>
                <a:lnTo>
                  <a:pt x="4741291" y="1066800"/>
                </a:lnTo>
                <a:lnTo>
                  <a:pt x="0" y="1066800"/>
                </a:lnTo>
                <a:lnTo>
                  <a:pt x="0" y="0"/>
                </a:lnTo>
                <a:close/>
              </a:path>
            </a:pathLst>
          </a:custGeom>
          <a:blipFill rotWithShape="1">
            <a:blip r:embed="rId3">
              <a:alphaModFix/>
            </a:blip>
            <a:stretch>
              <a:fillRect/>
            </a:stretch>
          </a:blipFill>
          <a:ln>
            <a:noFill/>
          </a:ln>
        </p:spPr>
        <p:txBody>
          <a:bodyPr/>
          <a:lstStyle/>
          <a:p>
            <a:endParaRPr lang="en-US"/>
          </a:p>
        </p:txBody>
      </p:sp>
      <p:sp>
        <p:nvSpPr>
          <p:cNvPr id="94" name="Google Shape;94;p1"/>
          <p:cNvSpPr txBox="1"/>
          <p:nvPr/>
        </p:nvSpPr>
        <p:spPr>
          <a:xfrm>
            <a:off x="1428750" y="2842069"/>
            <a:ext cx="15430500" cy="390525"/>
          </a:xfrm>
          <a:prstGeom prst="rect">
            <a:avLst/>
          </a:prstGeom>
          <a:noFill/>
          <a:ln>
            <a:noFill/>
          </a:ln>
        </p:spPr>
        <p:txBody>
          <a:bodyPr spcFirstLastPara="1" wrap="square" lIns="0" tIns="0" rIns="0" bIns="0" anchor="t" anchorCtr="0">
            <a:spAutoFit/>
          </a:bodyPr>
          <a:lstStyle/>
          <a:p>
            <a:pPr marL="0" marR="0" lvl="0" indent="0" algn="l" rtl="0">
              <a:lnSpc>
                <a:spcPct val="139948"/>
              </a:lnSpc>
              <a:spcBef>
                <a:spcPts val="0"/>
              </a:spcBef>
              <a:spcAft>
                <a:spcPts val="0"/>
              </a:spcAft>
              <a:buClr>
                <a:srgbClr val="000000"/>
              </a:buClr>
              <a:buSzPts val="1950"/>
              <a:buFont typeface="Arial"/>
              <a:buNone/>
            </a:pPr>
            <a:r>
              <a:rPr lang="en-US" sz="1950" b="1" i="0" u="none" strike="noStrike" cap="none">
                <a:solidFill>
                  <a:srgbClr val="A8C828"/>
                </a:solidFill>
                <a:latin typeface="Calibri"/>
                <a:ea typeface="Calibri"/>
                <a:cs typeface="Calibri"/>
                <a:sym typeface="Calibri"/>
              </a:rPr>
              <a:t>PRESENTATION TITLE</a:t>
            </a:r>
            <a:endParaRPr sz="1400" b="0" i="0" u="none" strike="noStrike" cap="none">
              <a:solidFill>
                <a:srgbClr val="000000"/>
              </a:solidFill>
              <a:latin typeface="Arial"/>
              <a:ea typeface="Arial"/>
              <a:cs typeface="Arial"/>
              <a:sym typeface="Arial"/>
            </a:endParaRPr>
          </a:p>
        </p:txBody>
      </p:sp>
      <p:sp>
        <p:nvSpPr>
          <p:cNvPr id="95" name="Google Shape;95;p1"/>
          <p:cNvSpPr txBox="1"/>
          <p:nvPr/>
        </p:nvSpPr>
        <p:spPr>
          <a:xfrm>
            <a:off x="1428750" y="3371475"/>
            <a:ext cx="11392500" cy="2260362"/>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9900"/>
              <a:buFont typeface="Arial"/>
              <a:buNone/>
            </a:pPr>
            <a:r>
              <a:rPr lang="en-US" sz="7200" b="1" dirty="0">
                <a:solidFill>
                  <a:srgbClr val="FFFFFF"/>
                </a:solidFill>
                <a:latin typeface="Cambria"/>
                <a:sym typeface="Cambria"/>
              </a:rPr>
              <a:t>Low Barrier Shelter and Workforce Programs</a:t>
            </a:r>
            <a:endParaRPr sz="1000" b="0" i="0" u="none" strike="noStrike" cap="none" dirty="0">
              <a:solidFill>
                <a:srgbClr val="000000"/>
              </a:solidFill>
              <a:latin typeface="Arial"/>
              <a:ea typeface="Arial"/>
              <a:cs typeface="Arial"/>
              <a:sym typeface="Arial"/>
            </a:endParaRPr>
          </a:p>
        </p:txBody>
      </p:sp>
      <p:sp>
        <p:nvSpPr>
          <p:cNvPr id="96" name="Google Shape;96;p1"/>
          <p:cNvSpPr/>
          <p:nvPr/>
        </p:nvSpPr>
        <p:spPr>
          <a:xfrm>
            <a:off x="1428750" y="6540151"/>
            <a:ext cx="1714500" cy="66675"/>
          </a:xfrm>
          <a:custGeom>
            <a:avLst/>
            <a:gdLst/>
            <a:ahLst/>
            <a:cxnLst/>
            <a:rect l="l" t="t" r="r" b="b"/>
            <a:pathLst>
              <a:path w="2286000" h="88900" extrusionOk="0">
                <a:moveTo>
                  <a:pt x="44450" y="0"/>
                </a:moveTo>
                <a:lnTo>
                  <a:pt x="2241550" y="0"/>
                </a:lnTo>
                <a:cubicBezTo>
                  <a:pt x="2266061" y="0"/>
                  <a:pt x="2286000" y="19939"/>
                  <a:pt x="2286000" y="44450"/>
                </a:cubicBezTo>
                <a:cubicBezTo>
                  <a:pt x="2286000" y="68961"/>
                  <a:pt x="2266061" y="88900"/>
                  <a:pt x="2241550" y="88900"/>
                </a:cubicBezTo>
                <a:lnTo>
                  <a:pt x="44450" y="88900"/>
                </a:lnTo>
                <a:cubicBezTo>
                  <a:pt x="19939" y="88900"/>
                  <a:pt x="0" y="68961"/>
                  <a:pt x="0" y="44450"/>
                </a:cubicBezTo>
                <a:cubicBezTo>
                  <a:pt x="0" y="19939"/>
                  <a:pt x="19939" y="0"/>
                  <a:pt x="4445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1"/>
          <p:cNvSpPr txBox="1"/>
          <p:nvPr/>
        </p:nvSpPr>
        <p:spPr>
          <a:xfrm>
            <a:off x="1428750" y="6844951"/>
            <a:ext cx="6237256" cy="122802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850"/>
              <a:buFont typeface="Arial"/>
              <a:buNone/>
            </a:pPr>
            <a:r>
              <a:rPr lang="en-US" sz="2850" b="0" i="0" u="none" strike="noStrike" cap="none" dirty="0">
                <a:solidFill>
                  <a:srgbClr val="CDD6E0"/>
                </a:solidFill>
                <a:latin typeface="Calibri"/>
                <a:ea typeface="Calibri"/>
                <a:cs typeface="Calibri"/>
                <a:sym typeface="Calibri"/>
              </a:rPr>
              <a:t>Home Illinois Workforce Pilot </a:t>
            </a:r>
          </a:p>
          <a:p>
            <a:pPr marL="0" marR="0" lvl="0" indent="0" algn="l" rtl="0">
              <a:lnSpc>
                <a:spcPct val="140000"/>
              </a:lnSpc>
              <a:spcBef>
                <a:spcPts val="0"/>
              </a:spcBef>
              <a:spcAft>
                <a:spcPts val="0"/>
              </a:spcAft>
              <a:buClr>
                <a:srgbClr val="000000"/>
              </a:buClr>
              <a:buSzPts val="2850"/>
              <a:buFont typeface="Arial"/>
              <a:buNone/>
            </a:pPr>
            <a:r>
              <a:rPr lang="en-US" sz="2850" dirty="0">
                <a:solidFill>
                  <a:srgbClr val="CDD6E0"/>
                </a:solidFill>
                <a:latin typeface="Calibri"/>
                <a:ea typeface="Calibri"/>
                <a:cs typeface="Calibri"/>
                <a:sym typeface="Calibri"/>
              </a:rPr>
              <a:t>Monthly Meeting: September 10, 2026</a:t>
            </a:r>
            <a:endParaRPr sz="1400" b="0" i="0" u="none" strike="noStrike" cap="none" dirty="0">
              <a:solidFill>
                <a:srgbClr val="000000"/>
              </a:solidFill>
              <a:latin typeface="Arial"/>
              <a:ea typeface="Arial"/>
              <a:cs typeface="Arial"/>
              <a:sym typeface="Arial"/>
            </a:endParaRPr>
          </a:p>
        </p:txBody>
      </p:sp>
      <p:sp>
        <p:nvSpPr>
          <p:cNvPr id="99" name="Google Shape;99;p1"/>
          <p:cNvSpPr txBox="1"/>
          <p:nvPr/>
        </p:nvSpPr>
        <p:spPr>
          <a:xfrm>
            <a:off x="11972750" y="8658225"/>
            <a:ext cx="4886400" cy="346200"/>
          </a:xfrm>
          <a:prstGeom prst="rect">
            <a:avLst/>
          </a:prstGeom>
          <a:noFill/>
          <a:ln>
            <a:noFill/>
          </a:ln>
        </p:spPr>
        <p:txBody>
          <a:bodyPr spcFirstLastPara="1" wrap="square" lIns="0" tIns="0" rIns="0" bIns="0" anchor="t" anchorCtr="0">
            <a:spAutoFit/>
          </a:bodyPr>
          <a:lstStyle/>
          <a:p>
            <a:pPr marL="0" marR="0" lvl="0" indent="0" algn="l" rtl="0">
              <a:lnSpc>
                <a:spcPct val="139955"/>
              </a:lnSpc>
              <a:spcBef>
                <a:spcPts val="0"/>
              </a:spcBef>
              <a:spcAft>
                <a:spcPts val="0"/>
              </a:spcAft>
              <a:buClr>
                <a:srgbClr val="000000"/>
              </a:buClr>
              <a:buSzPts val="2250"/>
              <a:buFont typeface="Arial"/>
              <a:buNone/>
            </a:pPr>
            <a:r>
              <a:rPr lang="en-US" sz="2250" b="0" i="1" u="none" strike="noStrike" cap="none">
                <a:solidFill>
                  <a:srgbClr val="A8C828"/>
                </a:solidFill>
                <a:latin typeface="Cambria"/>
                <a:ea typeface="Cambria"/>
                <a:cs typeface="Cambria"/>
                <a:sym typeface="Cambria"/>
              </a:rPr>
              <a:t>Building the field. Opening the door.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1"/>
        </a:solidFill>
        <a:effectLst/>
      </p:bgPr>
    </p:bg>
    <p:spTree>
      <p:nvGrpSpPr>
        <p:cNvPr id="1" name="Shape 107"/>
        <p:cNvGrpSpPr/>
        <p:nvPr/>
      </p:nvGrpSpPr>
      <p:grpSpPr>
        <a:xfrm>
          <a:off x="0" y="0"/>
          <a:ext cx="0" cy="0"/>
          <a:chOff x="0" y="0"/>
          <a:chExt cx="0" cy="0"/>
        </a:xfrm>
      </p:grpSpPr>
      <p:sp>
        <p:nvSpPr>
          <p:cNvPr id="108" name="Google Shape;108;p2"/>
          <p:cNvSpPr/>
          <p:nvPr/>
        </p:nvSpPr>
        <p:spPr>
          <a:xfrm>
            <a:off x="8020098" y="450795"/>
            <a:ext cx="2247900" cy="2247900"/>
          </a:xfrm>
          <a:custGeom>
            <a:avLst/>
            <a:gdLst/>
            <a:ahLst/>
            <a:cxnLst/>
            <a:rect l="l" t="t" r="r" b="b"/>
            <a:pathLst>
              <a:path w="2997200" h="2997200" extrusionOk="0">
                <a:moveTo>
                  <a:pt x="0" y="0"/>
                </a:moveTo>
                <a:lnTo>
                  <a:pt x="2997200" y="0"/>
                </a:lnTo>
                <a:lnTo>
                  <a:pt x="2997200" y="2997200"/>
                </a:lnTo>
                <a:lnTo>
                  <a:pt x="0" y="2997200"/>
                </a:lnTo>
                <a:lnTo>
                  <a:pt x="0" y="0"/>
                </a:lnTo>
                <a:close/>
              </a:path>
            </a:pathLst>
          </a:custGeom>
          <a:blipFill rotWithShape="1">
            <a:blip r:embed="rId3">
              <a:alphaModFix/>
            </a:blip>
            <a:stretch>
              <a:fillRect/>
            </a:stretch>
          </a:blipFill>
          <a:ln>
            <a:noFill/>
          </a:ln>
        </p:spPr>
        <p:txBody>
          <a:bodyPr/>
          <a:lstStyle/>
          <a:p>
            <a:endParaRPr lang="en-US"/>
          </a:p>
        </p:txBody>
      </p:sp>
      <p:sp>
        <p:nvSpPr>
          <p:cNvPr id="109" name="Google Shape;109;p2"/>
          <p:cNvSpPr/>
          <p:nvPr/>
        </p:nvSpPr>
        <p:spPr>
          <a:xfrm>
            <a:off x="8286750" y="8224494"/>
            <a:ext cx="1714500" cy="66675"/>
          </a:xfrm>
          <a:custGeom>
            <a:avLst/>
            <a:gdLst/>
            <a:ahLst/>
            <a:cxnLst/>
            <a:rect l="l" t="t" r="r" b="b"/>
            <a:pathLst>
              <a:path w="2286000" h="88900" extrusionOk="0">
                <a:moveTo>
                  <a:pt x="44450" y="0"/>
                </a:moveTo>
                <a:lnTo>
                  <a:pt x="2241550" y="0"/>
                </a:lnTo>
                <a:cubicBezTo>
                  <a:pt x="2266061" y="0"/>
                  <a:pt x="2286000" y="19939"/>
                  <a:pt x="2286000" y="44450"/>
                </a:cubicBezTo>
                <a:cubicBezTo>
                  <a:pt x="2286000" y="68961"/>
                  <a:pt x="2266061" y="88900"/>
                  <a:pt x="2241550" y="88900"/>
                </a:cubicBezTo>
                <a:lnTo>
                  <a:pt x="44450" y="88900"/>
                </a:lnTo>
                <a:cubicBezTo>
                  <a:pt x="19939" y="88900"/>
                  <a:pt x="0" y="68961"/>
                  <a:pt x="0" y="44450"/>
                </a:cubicBezTo>
                <a:cubicBezTo>
                  <a:pt x="0" y="19939"/>
                  <a:pt x="19939" y="0"/>
                  <a:pt x="44450" y="0"/>
                </a:cubicBezTo>
                <a:close/>
              </a:path>
            </a:pathLst>
          </a:cu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p2">
            <a:hlinkClick r:id="rId4"/>
          </p:cNvPr>
          <p:cNvSpPr/>
          <p:nvPr/>
        </p:nvSpPr>
        <p:spPr>
          <a:xfrm>
            <a:off x="2812882" y="8481286"/>
            <a:ext cx="2667860" cy="777014"/>
          </a:xfrm>
          <a:custGeom>
            <a:avLst/>
            <a:gdLst/>
            <a:ahLst/>
            <a:cxnLst/>
            <a:rect l="l" t="t" r="r" b="b"/>
            <a:pathLst>
              <a:path w="2667860" h="777014" extrusionOk="0">
                <a:moveTo>
                  <a:pt x="0" y="0"/>
                </a:moveTo>
                <a:lnTo>
                  <a:pt x="2667860" y="0"/>
                </a:lnTo>
                <a:lnTo>
                  <a:pt x="2667860" y="777014"/>
                </a:lnTo>
                <a:lnTo>
                  <a:pt x="0" y="777014"/>
                </a:lnTo>
                <a:lnTo>
                  <a:pt x="0" y="0"/>
                </a:lnTo>
                <a:close/>
              </a:path>
            </a:pathLst>
          </a:custGeom>
          <a:blipFill rotWithShape="1">
            <a:blip r:embed="rId5">
              <a:alphaModFix/>
            </a:blip>
            <a:stretch>
              <a:fillRect/>
            </a:stretch>
          </a:blipFill>
          <a:ln>
            <a:noFill/>
          </a:ln>
        </p:spPr>
        <p:txBody>
          <a:bodyPr/>
          <a:lstStyle/>
          <a:p>
            <a:endParaRPr lang="en-US"/>
          </a:p>
        </p:txBody>
      </p:sp>
      <p:sp>
        <p:nvSpPr>
          <p:cNvPr id="111" name="Google Shape;111;p2">
            <a:hlinkClick r:id="rId6"/>
          </p:cNvPr>
          <p:cNvSpPr/>
          <p:nvPr/>
        </p:nvSpPr>
        <p:spPr>
          <a:xfrm>
            <a:off x="1028700" y="8291169"/>
            <a:ext cx="1934262" cy="967131"/>
          </a:xfrm>
          <a:custGeom>
            <a:avLst/>
            <a:gdLst/>
            <a:ahLst/>
            <a:cxnLst/>
            <a:rect l="l" t="t" r="r" b="b"/>
            <a:pathLst>
              <a:path w="1934262" h="967131" extrusionOk="0">
                <a:moveTo>
                  <a:pt x="0" y="0"/>
                </a:moveTo>
                <a:lnTo>
                  <a:pt x="1934262" y="0"/>
                </a:lnTo>
                <a:lnTo>
                  <a:pt x="1934262" y="967131"/>
                </a:lnTo>
                <a:lnTo>
                  <a:pt x="0" y="967131"/>
                </a:lnTo>
                <a:lnTo>
                  <a:pt x="0" y="0"/>
                </a:lnTo>
                <a:close/>
              </a:path>
            </a:pathLst>
          </a:custGeom>
          <a:blipFill rotWithShape="1">
            <a:blip r:embed="rId7">
              <a:alphaModFix/>
            </a:blip>
            <a:stretch>
              <a:fillRect/>
            </a:stretch>
          </a:blipFill>
          <a:ln>
            <a:noFill/>
          </a:ln>
        </p:spPr>
        <p:txBody>
          <a:bodyPr/>
          <a:lstStyle/>
          <a:p>
            <a:endParaRPr lang="en-US"/>
          </a:p>
        </p:txBody>
      </p:sp>
      <p:sp>
        <p:nvSpPr>
          <p:cNvPr id="112" name="Google Shape;112;p2"/>
          <p:cNvSpPr txBox="1"/>
          <p:nvPr/>
        </p:nvSpPr>
        <p:spPr>
          <a:xfrm>
            <a:off x="7369826" y="3127320"/>
            <a:ext cx="3548348" cy="390525"/>
          </a:xfrm>
          <a:prstGeom prst="rect">
            <a:avLst/>
          </a:prstGeom>
          <a:noFill/>
          <a:ln>
            <a:noFill/>
          </a:ln>
        </p:spPr>
        <p:txBody>
          <a:bodyPr spcFirstLastPara="1" wrap="square" lIns="0" tIns="0" rIns="0" bIns="0" anchor="t" anchorCtr="0">
            <a:spAutoFit/>
          </a:bodyPr>
          <a:lstStyle/>
          <a:p>
            <a:pPr marL="0" marR="0" lvl="0" indent="0" algn="ctr" rtl="0">
              <a:lnSpc>
                <a:spcPct val="139948"/>
              </a:lnSpc>
              <a:spcBef>
                <a:spcPts val="0"/>
              </a:spcBef>
              <a:spcAft>
                <a:spcPts val="0"/>
              </a:spcAft>
              <a:buClr>
                <a:srgbClr val="000000"/>
              </a:buClr>
              <a:buSzPts val="1950"/>
              <a:buFont typeface="Arial"/>
              <a:buNone/>
            </a:pPr>
            <a:r>
              <a:rPr lang="en-US" sz="1950" b="1" i="0" u="none" strike="noStrike" cap="none">
                <a:solidFill>
                  <a:srgbClr val="6B8F3C"/>
                </a:solidFill>
                <a:latin typeface="Calibri"/>
                <a:ea typeface="Calibri"/>
                <a:cs typeface="Calibri"/>
                <a:sym typeface="Calibri"/>
              </a:rPr>
              <a:t>WITH SUPPORT FROM</a:t>
            </a:r>
            <a:endParaRPr sz="1400" b="0" i="0" u="none" strike="noStrike" cap="none">
              <a:solidFill>
                <a:srgbClr val="000000"/>
              </a:solidFill>
              <a:latin typeface="Arial"/>
              <a:ea typeface="Arial"/>
              <a:cs typeface="Arial"/>
              <a:sym typeface="Arial"/>
            </a:endParaRPr>
          </a:p>
        </p:txBody>
      </p:sp>
      <p:sp>
        <p:nvSpPr>
          <p:cNvPr id="113" name="Google Shape;113;p2"/>
          <p:cNvSpPr txBox="1"/>
          <p:nvPr/>
        </p:nvSpPr>
        <p:spPr>
          <a:xfrm>
            <a:off x="710893" y="4445658"/>
            <a:ext cx="16866310" cy="2792111"/>
          </a:xfrm>
          <a:prstGeom prst="rect">
            <a:avLst/>
          </a:prstGeom>
          <a:noFill/>
          <a:ln>
            <a:noFill/>
          </a:ln>
        </p:spPr>
        <p:txBody>
          <a:bodyPr spcFirstLastPara="1" wrap="square" lIns="0" tIns="0" rIns="0" bIns="0" anchor="t" anchorCtr="0">
            <a:spAutoFit/>
          </a:bodyPr>
          <a:lstStyle/>
          <a:p>
            <a:pPr marL="0" marR="0" lvl="0" indent="0" algn="ctr" rtl="0">
              <a:lnSpc>
                <a:spcPct val="125982"/>
              </a:lnSpc>
              <a:spcBef>
                <a:spcPts val="0"/>
              </a:spcBef>
              <a:spcAft>
                <a:spcPts val="0"/>
              </a:spcAft>
              <a:buClr>
                <a:srgbClr val="000000"/>
              </a:buClr>
              <a:buSzPts val="5850"/>
              <a:buFont typeface="Arial"/>
              <a:buNone/>
            </a:pPr>
            <a:r>
              <a:rPr lang="en-US" sz="4800" b="1" i="0" u="none" strike="noStrike" cap="none" dirty="0">
                <a:solidFill>
                  <a:srgbClr val="1B3A5C"/>
                </a:solidFill>
                <a:latin typeface="Cambria"/>
                <a:ea typeface="Cambria"/>
                <a:cs typeface="Cambria"/>
                <a:sym typeface="Cambr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Consultation </a:t>
            </a:r>
            <a:r>
              <a:rPr lang="en-US" sz="4800" b="1" dirty="0">
                <a:solidFill>
                  <a:srgbClr val="1B3A5C"/>
                </a:solidFill>
                <a:latin typeface="Cambria"/>
                <a:ea typeface="Cambria"/>
                <a:cs typeface="Cambria"/>
                <a:sym typeface="Cambr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support to the Home Illinois Workforce Pilot </a:t>
            </a:r>
            <a:r>
              <a:rPr lang="en-US" sz="4800" b="1" i="0" u="none" strike="noStrike" cap="none" dirty="0">
                <a:solidFill>
                  <a:srgbClr val="1B3A5C"/>
                </a:solidFill>
                <a:latin typeface="Cambria"/>
                <a:ea typeface="Cambria"/>
                <a:cs typeface="Cambria"/>
                <a:sym typeface="Cambria"/>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is made possible by HETAC, a program of SHPA, supported by the Illinois Office to Prevent and End Homelessness (OPEH).</a:t>
            </a:r>
            <a:endParaRPr sz="11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3"/>
          <p:cNvSpPr/>
          <p:nvPr/>
        </p:nvSpPr>
        <p:spPr>
          <a:xfrm>
            <a:off x="0" y="0"/>
            <a:ext cx="18288000" cy="10287000"/>
          </a:xfrm>
          <a:prstGeom prst="rect">
            <a:avLst/>
          </a:prstGeom>
          <a:solidFill>
            <a:srgbClr val="F4F6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3" name="Google Shape;123;p3"/>
          <p:cNvSpPr txBox="1"/>
          <p:nvPr/>
        </p:nvSpPr>
        <p:spPr>
          <a:xfrm>
            <a:off x="1428750" y="1066800"/>
            <a:ext cx="15430500" cy="35242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1" i="0" u="none" strike="noStrike" cap="none">
                <a:solidFill>
                  <a:srgbClr val="6B8F3C"/>
                </a:solidFill>
                <a:latin typeface="Calibri"/>
                <a:ea typeface="Calibri"/>
                <a:cs typeface="Calibri"/>
                <a:sym typeface="Calibri"/>
              </a:rPr>
              <a:t>OVERVIEW</a:t>
            </a:r>
            <a:endParaRPr sz="1400" b="0" i="0" u="none" strike="noStrike" cap="none">
              <a:solidFill>
                <a:srgbClr val="000000"/>
              </a:solidFill>
              <a:latin typeface="Arial"/>
              <a:ea typeface="Arial"/>
              <a:cs typeface="Arial"/>
              <a:sym typeface="Arial"/>
            </a:endParaRPr>
          </a:p>
        </p:txBody>
      </p:sp>
      <p:sp>
        <p:nvSpPr>
          <p:cNvPr id="124" name="Google Shape;124;p3"/>
          <p:cNvSpPr txBox="1"/>
          <p:nvPr/>
        </p:nvSpPr>
        <p:spPr>
          <a:xfrm>
            <a:off x="1428750" y="1704975"/>
            <a:ext cx="15430500" cy="762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900"/>
              <a:buFont typeface="Arial"/>
              <a:buNone/>
            </a:pPr>
            <a:r>
              <a:rPr lang="en-US" sz="6900" b="1" i="0" u="none" strike="noStrike" cap="none" dirty="0">
                <a:solidFill>
                  <a:srgbClr val="1B3A5C"/>
                </a:solidFill>
                <a:latin typeface="Cambria"/>
                <a:ea typeface="Cambria"/>
                <a:cs typeface="Cambria"/>
                <a:sym typeface="Cambria"/>
              </a:rPr>
              <a:t>What we'll cover</a:t>
            </a:r>
            <a:endParaRPr sz="1400" b="0" i="0" u="none" strike="noStrike" cap="none" dirty="0">
              <a:solidFill>
                <a:srgbClr val="000000"/>
              </a:solidFill>
              <a:latin typeface="Arial"/>
              <a:ea typeface="Arial"/>
              <a:cs typeface="Arial"/>
              <a:sym typeface="Arial"/>
            </a:endParaRPr>
          </a:p>
        </p:txBody>
      </p:sp>
      <p:sp>
        <p:nvSpPr>
          <p:cNvPr id="125" name="Google Shape;125;p3"/>
          <p:cNvSpPr/>
          <p:nvPr/>
        </p:nvSpPr>
        <p:spPr>
          <a:xfrm>
            <a:off x="1428750" y="3038475"/>
            <a:ext cx="15430500" cy="19050"/>
          </a:xfrm>
          <a:prstGeom prst="rect">
            <a:avLst/>
          </a:prstGeom>
          <a:solidFill>
            <a:srgbClr val="D6DD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3"/>
          <p:cNvSpPr txBox="1"/>
          <p:nvPr/>
        </p:nvSpPr>
        <p:spPr>
          <a:xfrm>
            <a:off x="1428750" y="3295650"/>
            <a:ext cx="857250" cy="6858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050"/>
              <a:buFont typeface="Arial"/>
              <a:buNone/>
            </a:pPr>
            <a:r>
              <a:rPr lang="en-US" sz="4050" b="1" i="0" u="none" strike="noStrike" cap="none" dirty="0">
                <a:solidFill>
                  <a:srgbClr val="E88D3E"/>
                </a:solidFill>
                <a:latin typeface="Cambria"/>
                <a:ea typeface="Cambria"/>
                <a:cs typeface="Cambria"/>
                <a:sym typeface="Cambria"/>
              </a:rPr>
              <a:t>01</a:t>
            </a:r>
            <a:endParaRPr sz="1400" b="0" i="0" u="none" strike="noStrike" cap="none" dirty="0">
              <a:solidFill>
                <a:srgbClr val="000000"/>
              </a:solidFill>
              <a:latin typeface="Arial"/>
              <a:ea typeface="Arial"/>
              <a:cs typeface="Arial"/>
              <a:sym typeface="Arial"/>
            </a:endParaRPr>
          </a:p>
        </p:txBody>
      </p:sp>
      <p:sp>
        <p:nvSpPr>
          <p:cNvPr id="129" name="Google Shape;129;p3"/>
          <p:cNvSpPr/>
          <p:nvPr/>
        </p:nvSpPr>
        <p:spPr>
          <a:xfrm>
            <a:off x="1428750" y="4305300"/>
            <a:ext cx="15430500" cy="19050"/>
          </a:xfrm>
          <a:prstGeom prst="rect">
            <a:avLst/>
          </a:prstGeom>
          <a:solidFill>
            <a:srgbClr val="D6DD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3"/>
          <p:cNvSpPr txBox="1"/>
          <p:nvPr/>
        </p:nvSpPr>
        <p:spPr>
          <a:xfrm>
            <a:off x="1428750" y="4562475"/>
            <a:ext cx="857250" cy="6858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050"/>
              <a:buFont typeface="Arial"/>
              <a:buNone/>
            </a:pPr>
            <a:r>
              <a:rPr lang="en-US" sz="4050" b="1" i="0" u="none" strike="noStrike" cap="none">
                <a:solidFill>
                  <a:srgbClr val="A8C828"/>
                </a:solidFill>
                <a:latin typeface="Cambria"/>
                <a:ea typeface="Cambria"/>
                <a:cs typeface="Cambria"/>
                <a:sym typeface="Cambria"/>
              </a:rPr>
              <a:t>02</a:t>
            </a:r>
            <a:endParaRPr sz="1400" b="0" i="0" u="none" strike="noStrike" cap="none">
              <a:solidFill>
                <a:srgbClr val="000000"/>
              </a:solidFill>
              <a:latin typeface="Arial"/>
              <a:ea typeface="Arial"/>
              <a:cs typeface="Arial"/>
              <a:sym typeface="Arial"/>
            </a:endParaRPr>
          </a:p>
        </p:txBody>
      </p:sp>
      <p:sp>
        <p:nvSpPr>
          <p:cNvPr id="131" name="Google Shape;131;p3"/>
          <p:cNvSpPr txBox="1"/>
          <p:nvPr/>
        </p:nvSpPr>
        <p:spPr>
          <a:xfrm>
            <a:off x="2667000" y="4572000"/>
            <a:ext cx="12330112" cy="678647"/>
          </a:xfrm>
          <a:prstGeom prst="rect">
            <a:avLst/>
          </a:prstGeom>
          <a:noFill/>
          <a:ln>
            <a:noFill/>
          </a:ln>
        </p:spPr>
        <p:txBody>
          <a:bodyPr spcFirstLastPara="1" wrap="square" lIns="0" tIns="0" rIns="0" bIns="0" anchor="t" anchorCtr="0">
            <a:spAutoFit/>
          </a:bodyPr>
          <a:lstStyle/>
          <a:p>
            <a:pPr lvl="0">
              <a:lnSpc>
                <a:spcPct val="139968"/>
              </a:lnSpc>
              <a:buSzPts val="3150"/>
            </a:pPr>
            <a:r>
              <a:rPr lang="en-US" sz="3150" b="1" dirty="0">
                <a:solidFill>
                  <a:srgbClr val="1B3A5C"/>
                </a:solidFill>
                <a:latin typeface="Calibri"/>
                <a:ea typeface="Calibri"/>
                <a:cs typeface="Calibri"/>
                <a:sym typeface="Calibri"/>
              </a:rPr>
              <a:t>Review Existing Recommendations Made for Programming/Data</a:t>
            </a:r>
            <a:endParaRPr lang="en-US" dirty="0"/>
          </a:p>
        </p:txBody>
      </p:sp>
      <p:sp>
        <p:nvSpPr>
          <p:cNvPr id="133" name="Google Shape;133;p3"/>
          <p:cNvSpPr/>
          <p:nvPr/>
        </p:nvSpPr>
        <p:spPr>
          <a:xfrm>
            <a:off x="1428750" y="5572125"/>
            <a:ext cx="15430500" cy="19050"/>
          </a:xfrm>
          <a:prstGeom prst="rect">
            <a:avLst/>
          </a:prstGeom>
          <a:solidFill>
            <a:srgbClr val="D6DD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3"/>
          <p:cNvSpPr txBox="1"/>
          <p:nvPr/>
        </p:nvSpPr>
        <p:spPr>
          <a:xfrm>
            <a:off x="1428750" y="5829300"/>
            <a:ext cx="857250" cy="6858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050"/>
              <a:buFont typeface="Arial"/>
              <a:buNone/>
            </a:pPr>
            <a:r>
              <a:rPr lang="en-US" sz="4050" b="1" i="0" u="none" strike="noStrike" cap="none">
                <a:solidFill>
                  <a:srgbClr val="6B8F3C"/>
                </a:solidFill>
                <a:latin typeface="Cambria"/>
                <a:ea typeface="Cambria"/>
                <a:cs typeface="Cambria"/>
                <a:sym typeface="Cambria"/>
              </a:rPr>
              <a:t>03</a:t>
            </a:r>
            <a:endParaRPr sz="1400" b="0" i="0" u="none" strike="noStrike" cap="none">
              <a:solidFill>
                <a:srgbClr val="000000"/>
              </a:solidFill>
              <a:latin typeface="Arial"/>
              <a:ea typeface="Arial"/>
              <a:cs typeface="Arial"/>
              <a:sym typeface="Arial"/>
            </a:endParaRPr>
          </a:p>
        </p:txBody>
      </p:sp>
      <p:sp>
        <p:nvSpPr>
          <p:cNvPr id="135" name="Google Shape;135;p3"/>
          <p:cNvSpPr txBox="1"/>
          <p:nvPr/>
        </p:nvSpPr>
        <p:spPr>
          <a:xfrm>
            <a:off x="2667000" y="5838825"/>
            <a:ext cx="11992261" cy="678647"/>
          </a:xfrm>
          <a:prstGeom prst="rect">
            <a:avLst/>
          </a:prstGeom>
          <a:noFill/>
          <a:ln>
            <a:noFill/>
          </a:ln>
        </p:spPr>
        <p:txBody>
          <a:bodyPr spcFirstLastPara="1" wrap="square" lIns="0" tIns="0" rIns="0" bIns="0" anchor="t" anchorCtr="0">
            <a:spAutoFit/>
          </a:bodyPr>
          <a:lstStyle/>
          <a:p>
            <a:pPr marL="0" marR="0" lvl="0" indent="0" algn="l" rtl="0">
              <a:lnSpc>
                <a:spcPct val="139968"/>
              </a:lnSpc>
              <a:spcBef>
                <a:spcPts val="0"/>
              </a:spcBef>
              <a:spcAft>
                <a:spcPts val="0"/>
              </a:spcAft>
              <a:buClr>
                <a:srgbClr val="000000"/>
              </a:buClr>
              <a:buSzPts val="3150"/>
              <a:buFont typeface="Arial"/>
              <a:buNone/>
            </a:pPr>
            <a:r>
              <a:rPr lang="en-US" sz="3150" b="1" i="0" u="none" strike="noStrike" cap="none" dirty="0">
                <a:solidFill>
                  <a:srgbClr val="1B3A5C"/>
                </a:solidFill>
                <a:latin typeface="Calibri"/>
                <a:ea typeface="Calibri"/>
                <a:cs typeface="Calibri"/>
                <a:sym typeface="Calibri"/>
              </a:rPr>
              <a:t>Data Snapshots</a:t>
            </a:r>
            <a:endParaRPr sz="1400" b="0" i="0" u="none" strike="noStrike" cap="none" dirty="0">
              <a:solidFill>
                <a:srgbClr val="000000"/>
              </a:solidFill>
              <a:latin typeface="Arial"/>
              <a:ea typeface="Arial"/>
              <a:cs typeface="Arial"/>
              <a:sym typeface="Arial"/>
            </a:endParaRPr>
          </a:p>
        </p:txBody>
      </p:sp>
      <p:sp>
        <p:nvSpPr>
          <p:cNvPr id="137" name="Google Shape;137;p3"/>
          <p:cNvSpPr/>
          <p:nvPr/>
        </p:nvSpPr>
        <p:spPr>
          <a:xfrm>
            <a:off x="1428750" y="6838950"/>
            <a:ext cx="15430500" cy="19050"/>
          </a:xfrm>
          <a:prstGeom prst="rect">
            <a:avLst/>
          </a:prstGeom>
          <a:solidFill>
            <a:srgbClr val="D6DD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3"/>
          <p:cNvSpPr/>
          <p:nvPr/>
        </p:nvSpPr>
        <p:spPr>
          <a:xfrm>
            <a:off x="1428750" y="8105775"/>
            <a:ext cx="15430500" cy="19050"/>
          </a:xfrm>
          <a:prstGeom prst="rect">
            <a:avLst/>
          </a:prstGeom>
          <a:solidFill>
            <a:srgbClr val="D6DDD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3"/>
          <p:cNvSpPr txBox="1"/>
          <p:nvPr/>
        </p:nvSpPr>
        <p:spPr>
          <a:xfrm>
            <a:off x="1428750" y="7096125"/>
            <a:ext cx="857250" cy="6858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4050"/>
              <a:buFont typeface="Arial"/>
              <a:buNone/>
            </a:pPr>
            <a:r>
              <a:rPr lang="en-US" sz="4050" b="1" i="0" u="none" strike="noStrike" cap="none">
                <a:solidFill>
                  <a:srgbClr val="1B3A5C"/>
                </a:solidFill>
                <a:latin typeface="Cambria"/>
                <a:ea typeface="Cambria"/>
                <a:cs typeface="Cambria"/>
                <a:sym typeface="Cambria"/>
              </a:rPr>
              <a:t>04</a:t>
            </a:r>
            <a:endParaRPr sz="1400" b="0" i="0" u="none" strike="noStrike" cap="none">
              <a:solidFill>
                <a:srgbClr val="000000"/>
              </a:solidFill>
              <a:latin typeface="Arial"/>
              <a:ea typeface="Arial"/>
              <a:cs typeface="Arial"/>
              <a:sym typeface="Arial"/>
            </a:endParaRPr>
          </a:p>
        </p:txBody>
      </p:sp>
      <p:sp>
        <p:nvSpPr>
          <p:cNvPr id="140" name="Google Shape;140;p3"/>
          <p:cNvSpPr txBox="1"/>
          <p:nvPr/>
        </p:nvSpPr>
        <p:spPr>
          <a:xfrm>
            <a:off x="2667000" y="7105650"/>
            <a:ext cx="12240958" cy="678647"/>
          </a:xfrm>
          <a:prstGeom prst="rect">
            <a:avLst/>
          </a:prstGeom>
          <a:noFill/>
          <a:ln>
            <a:noFill/>
          </a:ln>
        </p:spPr>
        <p:txBody>
          <a:bodyPr spcFirstLastPara="1" wrap="square" lIns="0" tIns="0" rIns="0" bIns="0" anchor="t" anchorCtr="0">
            <a:spAutoFit/>
          </a:bodyPr>
          <a:lstStyle/>
          <a:p>
            <a:pPr marL="0" marR="0" lvl="0" indent="0" algn="l" rtl="0">
              <a:lnSpc>
                <a:spcPct val="139968"/>
              </a:lnSpc>
              <a:spcBef>
                <a:spcPts val="0"/>
              </a:spcBef>
              <a:spcAft>
                <a:spcPts val="0"/>
              </a:spcAft>
              <a:buClr>
                <a:srgbClr val="000000"/>
              </a:buClr>
              <a:buSzPts val="3150"/>
              <a:buFont typeface="Arial"/>
              <a:buNone/>
            </a:pPr>
            <a:r>
              <a:rPr lang="en-US" sz="3150" b="1" i="0" u="none" strike="noStrike" cap="none" dirty="0">
                <a:solidFill>
                  <a:srgbClr val="1B3A5C"/>
                </a:solidFill>
                <a:latin typeface="Calibri"/>
                <a:ea typeface="Calibri"/>
                <a:cs typeface="Calibri"/>
                <a:sym typeface="Calibri"/>
              </a:rPr>
              <a:t>Discussion: Where is center of focus for remainder of FY27</a:t>
            </a:r>
            <a:endParaRPr sz="1400" b="0" i="0" u="none" strike="noStrike" cap="none"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6E34606E-FFA1-F0DD-0FF8-32E2DE66932D}"/>
              </a:ext>
            </a:extLst>
          </p:cNvPr>
          <p:cNvSpPr txBox="1"/>
          <p:nvPr/>
        </p:nvSpPr>
        <p:spPr>
          <a:xfrm>
            <a:off x="2667000" y="3456214"/>
            <a:ext cx="10624457" cy="577081"/>
          </a:xfrm>
          <a:prstGeom prst="rect">
            <a:avLst/>
          </a:prstGeom>
          <a:noFill/>
        </p:spPr>
        <p:txBody>
          <a:bodyPr wrap="square" rtlCol="0">
            <a:spAutoFit/>
          </a:bodyPr>
          <a:lstStyle/>
          <a:p>
            <a:r>
              <a:rPr lang="en-US" sz="3150" b="1" dirty="0">
                <a:solidFill>
                  <a:srgbClr val="002060"/>
                </a:solidFill>
                <a:latin typeface="Calibri" panose="020F0502020204030204" pitchFamily="34" charset="0"/>
                <a:cs typeface="Calibri" panose="020F0502020204030204" pitchFamily="34" charset="0"/>
              </a:rPr>
              <a:t>Homeless System Paradigms: Low Barrier and Person Centered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4"/>
          <p:cNvSpPr/>
          <p:nvPr/>
        </p:nvSpPr>
        <p:spPr>
          <a:xfrm>
            <a:off x="0" y="0"/>
            <a:ext cx="18288000" cy="102870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4"/>
          <p:cNvSpPr/>
          <p:nvPr/>
        </p:nvSpPr>
        <p:spPr>
          <a:xfrm>
            <a:off x="1428750" y="4415695"/>
            <a:ext cx="1524000" cy="66675"/>
          </a:xfrm>
          <a:custGeom>
            <a:avLst/>
            <a:gdLst/>
            <a:ahLst/>
            <a:cxnLst/>
            <a:rect l="l" t="t" r="r" b="b"/>
            <a:pathLst>
              <a:path w="2032000" h="88900" extrusionOk="0">
                <a:moveTo>
                  <a:pt x="44450" y="0"/>
                </a:moveTo>
                <a:lnTo>
                  <a:pt x="1987550" y="0"/>
                </a:lnTo>
                <a:cubicBezTo>
                  <a:pt x="2012061" y="0"/>
                  <a:pt x="2032000" y="19939"/>
                  <a:pt x="2032000" y="44450"/>
                </a:cubicBezTo>
                <a:cubicBezTo>
                  <a:pt x="2032000" y="68961"/>
                  <a:pt x="2012061" y="88900"/>
                  <a:pt x="1987550" y="88900"/>
                </a:cubicBezTo>
                <a:lnTo>
                  <a:pt x="44450" y="88900"/>
                </a:lnTo>
                <a:cubicBezTo>
                  <a:pt x="19939" y="88900"/>
                  <a:pt x="0" y="68961"/>
                  <a:pt x="0" y="44450"/>
                </a:cubicBezTo>
                <a:cubicBezTo>
                  <a:pt x="0" y="19939"/>
                  <a:pt x="19939" y="0"/>
                  <a:pt x="4445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4"/>
          <p:cNvSpPr/>
          <p:nvPr/>
        </p:nvSpPr>
        <p:spPr>
          <a:xfrm>
            <a:off x="13766762" y="3453290"/>
            <a:ext cx="3492538" cy="3380421"/>
          </a:xfrm>
          <a:custGeom>
            <a:avLst/>
            <a:gdLst/>
            <a:ahLst/>
            <a:cxnLst/>
            <a:rect l="l" t="t" r="r" b="b"/>
            <a:pathLst>
              <a:path w="3492538" h="3380421" extrusionOk="0">
                <a:moveTo>
                  <a:pt x="0" y="0"/>
                </a:moveTo>
                <a:lnTo>
                  <a:pt x="3492538" y="0"/>
                </a:lnTo>
                <a:lnTo>
                  <a:pt x="3492538" y="3380420"/>
                </a:lnTo>
                <a:lnTo>
                  <a:pt x="0" y="3380420"/>
                </a:lnTo>
                <a:lnTo>
                  <a:pt x="0" y="0"/>
                </a:lnTo>
                <a:close/>
              </a:path>
            </a:pathLst>
          </a:custGeom>
          <a:blipFill rotWithShape="1">
            <a:blip r:embed="rId3">
              <a:alphaModFix/>
            </a:blip>
            <a:stretch>
              <a:fillRect l="-103223" r="-106634" b="-81409"/>
            </a:stretch>
          </a:blipFill>
          <a:ln>
            <a:noFill/>
          </a:ln>
        </p:spPr>
        <p:txBody>
          <a:bodyPr/>
          <a:lstStyle/>
          <a:p>
            <a:endParaRPr lang="en-US"/>
          </a:p>
        </p:txBody>
      </p:sp>
      <p:sp>
        <p:nvSpPr>
          <p:cNvPr id="153" name="Google Shape;153;p4"/>
          <p:cNvSpPr txBox="1"/>
          <p:nvPr/>
        </p:nvSpPr>
        <p:spPr>
          <a:xfrm>
            <a:off x="1428750" y="2349425"/>
            <a:ext cx="11239500" cy="20781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15000"/>
              <a:buFont typeface="Arial"/>
              <a:buNone/>
            </a:pPr>
            <a:r>
              <a:rPr lang="en-US" sz="15000" b="1" i="0" u="none" strike="noStrike" cap="none">
                <a:solidFill>
                  <a:srgbClr val="A8C828"/>
                </a:solidFill>
                <a:latin typeface="Cambria"/>
                <a:ea typeface="Cambria"/>
                <a:cs typeface="Cambria"/>
                <a:sym typeface="Cambria"/>
              </a:rPr>
              <a:t>01</a:t>
            </a:r>
            <a:endParaRPr sz="1400" b="0" i="0" u="none" strike="noStrike" cap="none">
              <a:solidFill>
                <a:srgbClr val="000000"/>
              </a:solidFill>
              <a:latin typeface="Arial"/>
              <a:ea typeface="Arial"/>
              <a:cs typeface="Arial"/>
              <a:sym typeface="Arial"/>
            </a:endParaRPr>
          </a:p>
        </p:txBody>
      </p:sp>
      <p:sp>
        <p:nvSpPr>
          <p:cNvPr id="154" name="Google Shape;154;p4"/>
          <p:cNvSpPr txBox="1"/>
          <p:nvPr/>
        </p:nvSpPr>
        <p:spPr>
          <a:xfrm>
            <a:off x="1428750" y="4968145"/>
            <a:ext cx="11239500" cy="1130181"/>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7200"/>
              <a:buFont typeface="Arial"/>
              <a:buNone/>
            </a:pPr>
            <a:r>
              <a:rPr lang="en-US" sz="7200" b="1" i="0" u="none" strike="noStrike" cap="none" dirty="0">
                <a:solidFill>
                  <a:srgbClr val="FFFFFF"/>
                </a:solidFill>
                <a:latin typeface="Cambria"/>
                <a:ea typeface="Cambria"/>
                <a:cs typeface="Cambria"/>
                <a:sym typeface="Cambria"/>
              </a:rPr>
              <a:t>Low Barrier Approach</a:t>
            </a:r>
            <a:endParaRPr sz="1400" b="0" i="0" u="none" strike="noStrike" cap="none" dirty="0">
              <a:solidFill>
                <a:srgbClr val="000000"/>
              </a:solidFill>
              <a:latin typeface="Arial"/>
              <a:ea typeface="Arial"/>
              <a:cs typeface="Arial"/>
              <a:sym typeface="Arial"/>
            </a:endParaRPr>
          </a:p>
        </p:txBody>
      </p:sp>
      <p:sp>
        <p:nvSpPr>
          <p:cNvPr id="155" name="Google Shape;155;p4"/>
          <p:cNvSpPr txBox="1"/>
          <p:nvPr/>
        </p:nvSpPr>
        <p:spPr>
          <a:xfrm>
            <a:off x="1428750" y="6938105"/>
            <a:ext cx="4924139" cy="876300"/>
          </a:xfrm>
          <a:prstGeom prst="rect">
            <a:avLst/>
          </a:prstGeom>
          <a:noFill/>
          <a:ln>
            <a:noFill/>
          </a:ln>
        </p:spPr>
        <p:txBody>
          <a:bodyPr spcFirstLastPara="1" wrap="square" lIns="0" tIns="0" rIns="0" bIns="0" anchor="t" anchorCtr="0">
            <a:spAutoFit/>
          </a:bodyPr>
          <a:lstStyle/>
          <a:p>
            <a:pPr marL="0" marR="0" lvl="0" indent="0" algn="l" rtl="0">
              <a:lnSpc>
                <a:spcPct val="139960"/>
              </a:lnSpc>
              <a:spcBef>
                <a:spcPts val="0"/>
              </a:spcBef>
              <a:spcAft>
                <a:spcPts val="0"/>
              </a:spcAft>
              <a:buClr>
                <a:srgbClr val="000000"/>
              </a:buClr>
              <a:buSzPts val="2550"/>
              <a:buFont typeface="Arial"/>
              <a:buNone/>
            </a:pPr>
            <a:r>
              <a:rPr lang="en-US" sz="2550" b="0" i="0" u="none" strike="noStrike" cap="none">
                <a:solidFill>
                  <a:srgbClr val="CDD6E0"/>
                </a:solidFill>
                <a:latin typeface="Calibri"/>
                <a:ea typeface="Calibri"/>
                <a:cs typeface="Calibri"/>
                <a:sym typeface="Calibri"/>
              </a:rPr>
              <a:t>One line introducing what this section is about.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1"/>
        </a:solidFill>
        <a:effectLst/>
      </p:bgPr>
    </p:bg>
    <p:spTree>
      <p:nvGrpSpPr>
        <p:cNvPr id="1" name="Shape 163"/>
        <p:cNvGrpSpPr/>
        <p:nvPr/>
      </p:nvGrpSpPr>
      <p:grpSpPr>
        <a:xfrm>
          <a:off x="0" y="0"/>
          <a:ext cx="0" cy="0"/>
          <a:chOff x="0" y="0"/>
          <a:chExt cx="0" cy="0"/>
        </a:xfrm>
      </p:grpSpPr>
      <p:sp>
        <p:nvSpPr>
          <p:cNvPr id="164" name="Google Shape;164;p5"/>
          <p:cNvSpPr txBox="1"/>
          <p:nvPr/>
        </p:nvSpPr>
        <p:spPr>
          <a:xfrm>
            <a:off x="1428750" y="1066800"/>
            <a:ext cx="15430500" cy="38779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1" i="0" u="none" strike="noStrike" cap="none" dirty="0">
                <a:solidFill>
                  <a:srgbClr val="6B8F3C"/>
                </a:solidFill>
                <a:latin typeface="Calibri"/>
                <a:ea typeface="Calibri"/>
                <a:cs typeface="Calibri"/>
                <a:sym typeface="Calibri"/>
              </a:rPr>
              <a:t>Paradigms</a:t>
            </a:r>
            <a:endParaRPr sz="1400" b="0" i="0" u="none" strike="noStrike" cap="none" dirty="0">
              <a:solidFill>
                <a:srgbClr val="000000"/>
              </a:solidFill>
              <a:latin typeface="Arial"/>
              <a:ea typeface="Arial"/>
              <a:cs typeface="Arial"/>
              <a:sym typeface="Arial"/>
            </a:endParaRPr>
          </a:p>
        </p:txBody>
      </p:sp>
      <p:sp>
        <p:nvSpPr>
          <p:cNvPr id="165" name="Google Shape;165;p5"/>
          <p:cNvSpPr txBox="1"/>
          <p:nvPr/>
        </p:nvSpPr>
        <p:spPr>
          <a:xfrm>
            <a:off x="1428750" y="1685925"/>
            <a:ext cx="8935212" cy="1035989"/>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6600"/>
              <a:buFont typeface="Arial"/>
              <a:buNone/>
            </a:pPr>
            <a:r>
              <a:rPr lang="en-US" sz="6600" b="1" i="0" u="none" strike="noStrike" cap="none" dirty="0">
                <a:solidFill>
                  <a:srgbClr val="1B3A5C"/>
                </a:solidFill>
                <a:latin typeface="Cambria"/>
                <a:ea typeface="Cambria"/>
                <a:cs typeface="Cambria"/>
                <a:sym typeface="Cambria"/>
              </a:rPr>
              <a:t>Core Principles</a:t>
            </a:r>
            <a:endParaRPr sz="1400" b="0" i="0" u="none" strike="noStrike" cap="none" dirty="0">
              <a:solidFill>
                <a:srgbClr val="000000"/>
              </a:solidFill>
              <a:latin typeface="Arial"/>
              <a:ea typeface="Arial"/>
              <a:cs typeface="Arial"/>
              <a:sym typeface="Arial"/>
            </a:endParaRPr>
          </a:p>
        </p:txBody>
      </p:sp>
      <p:sp>
        <p:nvSpPr>
          <p:cNvPr id="166" name="Google Shape;166;p5"/>
          <p:cNvSpPr/>
          <p:nvPr/>
        </p:nvSpPr>
        <p:spPr>
          <a:xfrm>
            <a:off x="1428750" y="3402823"/>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5"/>
          <p:cNvSpPr txBox="1"/>
          <p:nvPr/>
        </p:nvSpPr>
        <p:spPr>
          <a:xfrm>
            <a:off x="1885950" y="3129522"/>
            <a:ext cx="617940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dirty="0">
                <a:solidFill>
                  <a:srgbClr val="1B3A5C"/>
                </a:solidFill>
                <a:latin typeface="Calibri"/>
                <a:ea typeface="Calibri"/>
                <a:cs typeface="Calibri"/>
                <a:sym typeface="Calibri"/>
              </a:rPr>
              <a:t>Minimize screening and intake barriers</a:t>
            </a:r>
            <a:endParaRPr lang="en-US" sz="1400" b="0" i="0" u="none" strike="noStrike" cap="none" dirty="0">
              <a:solidFill>
                <a:srgbClr val="000000"/>
              </a:solidFill>
              <a:latin typeface="Arial"/>
              <a:ea typeface="Arial"/>
              <a:cs typeface="Arial"/>
              <a:sym typeface="Arial"/>
            </a:endParaRPr>
          </a:p>
        </p:txBody>
      </p:sp>
      <p:sp>
        <p:nvSpPr>
          <p:cNvPr id="168" name="Google Shape;168;p5"/>
          <p:cNvSpPr/>
          <p:nvPr/>
        </p:nvSpPr>
        <p:spPr>
          <a:xfrm>
            <a:off x="1440468" y="4415022"/>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5"/>
          <p:cNvSpPr txBox="1"/>
          <p:nvPr/>
        </p:nvSpPr>
        <p:spPr>
          <a:xfrm>
            <a:off x="1885949" y="4162350"/>
            <a:ext cx="7127421"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Eliminate service mandates for shelter stays</a:t>
            </a:r>
            <a:endParaRPr sz="1400" b="0" i="0" u="none" strike="noStrike" cap="none" dirty="0">
              <a:solidFill>
                <a:srgbClr val="000000"/>
              </a:solidFill>
              <a:latin typeface="Arial"/>
              <a:ea typeface="Arial"/>
              <a:cs typeface="Arial"/>
              <a:sym typeface="Arial"/>
            </a:endParaRPr>
          </a:p>
        </p:txBody>
      </p:sp>
      <p:sp>
        <p:nvSpPr>
          <p:cNvPr id="170" name="Google Shape;170;p5"/>
          <p:cNvSpPr/>
          <p:nvPr/>
        </p:nvSpPr>
        <p:spPr>
          <a:xfrm>
            <a:off x="1440468" y="5322817"/>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6B8F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5"/>
          <p:cNvSpPr txBox="1"/>
          <p:nvPr/>
        </p:nvSpPr>
        <p:spPr>
          <a:xfrm>
            <a:off x="1885950" y="5043852"/>
            <a:ext cx="712742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Focus on permanent housing connections</a:t>
            </a:r>
          </a:p>
        </p:txBody>
      </p:sp>
      <p:sp>
        <p:nvSpPr>
          <p:cNvPr id="172" name="Google Shape;172;p5"/>
          <p:cNvSpPr txBox="1"/>
          <p:nvPr/>
        </p:nvSpPr>
        <p:spPr>
          <a:xfrm>
            <a:off x="2179378" y="8658453"/>
            <a:ext cx="15430500" cy="277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0" i="0" u="none" strike="noStrike" cap="none">
                <a:solidFill>
                  <a:srgbClr val="9AA79A"/>
                </a:solidFill>
                <a:latin typeface="Calibri"/>
                <a:ea typeface="Calibri"/>
                <a:cs typeface="Calibri"/>
                <a:sym typeface="Calibri"/>
              </a:rPr>
              <a:t>HETAC · A program of SHPA</a:t>
            </a:r>
            <a:endParaRPr sz="1400" b="0" i="0" u="none" strike="noStrike" cap="none">
              <a:solidFill>
                <a:srgbClr val="000000"/>
              </a:solidFill>
              <a:latin typeface="Arial"/>
              <a:ea typeface="Arial"/>
              <a:cs typeface="Arial"/>
              <a:sym typeface="Arial"/>
            </a:endParaRPr>
          </a:p>
        </p:txBody>
      </p:sp>
      <p:sp>
        <p:nvSpPr>
          <p:cNvPr id="173" name="Google Shape;173;p5"/>
          <p:cNvSpPr/>
          <p:nvPr/>
        </p:nvSpPr>
        <p:spPr>
          <a:xfrm>
            <a:off x="1428750" y="8517735"/>
            <a:ext cx="626265" cy="626265"/>
          </a:xfrm>
          <a:custGeom>
            <a:avLst/>
            <a:gdLst/>
            <a:ahLst/>
            <a:cxnLst/>
            <a:rect l="l" t="t" r="r" b="b"/>
            <a:pathLst>
              <a:path w="508000" h="508000" extrusionOk="0">
                <a:moveTo>
                  <a:pt x="0" y="0"/>
                </a:moveTo>
                <a:lnTo>
                  <a:pt x="508000" y="0"/>
                </a:lnTo>
                <a:lnTo>
                  <a:pt x="508000" y="508000"/>
                </a:lnTo>
                <a:lnTo>
                  <a:pt x="0" y="508000"/>
                </a:lnTo>
                <a:lnTo>
                  <a:pt x="0" y="0"/>
                </a:lnTo>
                <a:close/>
              </a:path>
            </a:pathLst>
          </a:custGeom>
          <a:blipFill rotWithShape="1">
            <a:blip r:embed="rId3">
              <a:alphaModFix/>
            </a:blip>
            <a:stretch>
              <a:fillRect/>
            </a:stretch>
          </a:blipFill>
          <a:ln>
            <a:noFill/>
          </a:ln>
        </p:spPr>
        <p:txBody>
          <a:bodyPr/>
          <a:lstStyle/>
          <a:p>
            <a:endParaRPr lang="en-US"/>
          </a:p>
        </p:txBody>
      </p:sp>
      <p:sp>
        <p:nvSpPr>
          <p:cNvPr id="8" name="Google Shape;166;p5">
            <a:extLst>
              <a:ext uri="{FF2B5EF4-FFF2-40B4-BE49-F238E27FC236}">
                <a16:creationId xmlns:a16="http://schemas.microsoft.com/office/drawing/2014/main" id="{C73F9DD5-F59D-EBCC-1D7B-923364603BE8}"/>
              </a:ext>
            </a:extLst>
          </p:cNvPr>
          <p:cNvSpPr/>
          <p:nvPr/>
        </p:nvSpPr>
        <p:spPr>
          <a:xfrm>
            <a:off x="1440468" y="6237995"/>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171;p5">
            <a:extLst>
              <a:ext uri="{FF2B5EF4-FFF2-40B4-BE49-F238E27FC236}">
                <a16:creationId xmlns:a16="http://schemas.microsoft.com/office/drawing/2014/main" id="{F4C7FF09-CDB4-AC77-6BE4-BCE92C7B38BD}"/>
              </a:ext>
            </a:extLst>
          </p:cNvPr>
          <p:cNvSpPr txBox="1"/>
          <p:nvPr/>
        </p:nvSpPr>
        <p:spPr>
          <a:xfrm>
            <a:off x="1885950" y="6016876"/>
            <a:ext cx="617940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Prioritize dignity and immediate safety</a:t>
            </a:r>
          </a:p>
        </p:txBody>
      </p:sp>
      <p:sp>
        <p:nvSpPr>
          <p:cNvPr id="11" name="Google Shape;168;p5">
            <a:extLst>
              <a:ext uri="{FF2B5EF4-FFF2-40B4-BE49-F238E27FC236}">
                <a16:creationId xmlns:a16="http://schemas.microsoft.com/office/drawing/2014/main" id="{59E21BE0-F444-044E-9329-E46B66CDBA5A}"/>
              </a:ext>
            </a:extLst>
          </p:cNvPr>
          <p:cNvSpPr/>
          <p:nvPr/>
        </p:nvSpPr>
        <p:spPr>
          <a:xfrm>
            <a:off x="1451852" y="7105570"/>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71;p5">
            <a:extLst>
              <a:ext uri="{FF2B5EF4-FFF2-40B4-BE49-F238E27FC236}">
                <a16:creationId xmlns:a16="http://schemas.microsoft.com/office/drawing/2014/main" id="{BD3DC541-8F3E-8CB1-A675-CF4758C4494C}"/>
              </a:ext>
            </a:extLst>
          </p:cNvPr>
          <p:cNvSpPr txBox="1"/>
          <p:nvPr/>
        </p:nvSpPr>
        <p:spPr>
          <a:xfrm>
            <a:off x="1870454" y="6870169"/>
            <a:ext cx="617940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Meet people where they are</a:t>
            </a:r>
          </a:p>
        </p:txBody>
      </p:sp>
      <p:sp>
        <p:nvSpPr>
          <p:cNvPr id="13" name="Google Shape;170;g3c92655edc4_0_177">
            <a:extLst>
              <a:ext uri="{FF2B5EF4-FFF2-40B4-BE49-F238E27FC236}">
                <a16:creationId xmlns:a16="http://schemas.microsoft.com/office/drawing/2014/main" id="{BEEC1DF1-6325-3F01-1DA4-A0A7E29375E1}"/>
              </a:ext>
            </a:extLst>
          </p:cNvPr>
          <p:cNvSpPr/>
          <p:nvPr/>
        </p:nvSpPr>
        <p:spPr>
          <a:xfrm>
            <a:off x="12705772" y="3986176"/>
            <a:ext cx="3889915" cy="3801618"/>
          </a:xfrm>
          <a:custGeom>
            <a:avLst/>
            <a:gdLst/>
            <a:ahLst/>
            <a:cxnLst/>
            <a:rect l="l" t="t" r="r" b="b"/>
            <a:pathLst>
              <a:path w="5186553" h="5068824" extrusionOk="0">
                <a:moveTo>
                  <a:pt x="0" y="297688"/>
                </a:moveTo>
                <a:cubicBezTo>
                  <a:pt x="0" y="133223"/>
                  <a:pt x="133223" y="0"/>
                  <a:pt x="297688" y="0"/>
                </a:cubicBezTo>
                <a:lnTo>
                  <a:pt x="4888865" y="0"/>
                </a:lnTo>
                <a:cubicBezTo>
                  <a:pt x="5053330" y="0"/>
                  <a:pt x="5186553" y="133223"/>
                  <a:pt x="5186553" y="297688"/>
                </a:cubicBezTo>
                <a:lnTo>
                  <a:pt x="5186553" y="4771136"/>
                </a:lnTo>
                <a:cubicBezTo>
                  <a:pt x="5186553" y="4935601"/>
                  <a:pt x="5053330" y="5068824"/>
                  <a:pt x="4888865" y="5068824"/>
                </a:cubicBezTo>
                <a:lnTo>
                  <a:pt x="297688" y="5068824"/>
                </a:lnTo>
                <a:cubicBezTo>
                  <a:pt x="133223" y="5068951"/>
                  <a:pt x="0" y="4935601"/>
                  <a:pt x="0" y="4771136"/>
                </a:cubicBezTo>
                <a:close/>
              </a:path>
            </a:pathLst>
          </a:custGeom>
          <a:solidFill>
            <a:schemeClr val="lt1"/>
          </a:solidFill>
          <a:ln w="1270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172;g3c92655edc4_0_177">
            <a:extLst>
              <a:ext uri="{FF2B5EF4-FFF2-40B4-BE49-F238E27FC236}">
                <a16:creationId xmlns:a16="http://schemas.microsoft.com/office/drawing/2014/main" id="{A7A68A82-FCDF-08D2-C830-ED44C90FA5EF}"/>
              </a:ext>
            </a:extLst>
          </p:cNvPr>
          <p:cNvSpPr txBox="1"/>
          <p:nvPr/>
        </p:nvSpPr>
        <p:spPr>
          <a:xfrm>
            <a:off x="13023646" y="4740343"/>
            <a:ext cx="3393900" cy="2702400"/>
          </a:xfrm>
          <a:prstGeom prst="rect">
            <a:avLst/>
          </a:prstGeom>
          <a:noFill/>
          <a:ln>
            <a:noFill/>
          </a:ln>
        </p:spPr>
        <p:txBody>
          <a:bodyPr spcFirstLastPara="1" wrap="square" lIns="0" tIns="0" rIns="0" bIns="0" anchor="t" anchorCtr="0">
            <a:spAutoFit/>
          </a:bodyPr>
          <a:lstStyle/>
          <a:p>
            <a:pPr marL="0" marR="0" lvl="0" indent="0" algn="l" rtl="0">
              <a:lnSpc>
                <a:spcPct val="161280"/>
              </a:lnSpc>
              <a:spcBef>
                <a:spcPts val="0"/>
              </a:spcBef>
              <a:spcAft>
                <a:spcPts val="0"/>
              </a:spcAft>
              <a:buNone/>
            </a:pPr>
            <a:r>
              <a:rPr lang="en-US" sz="1937" dirty="0">
                <a:solidFill>
                  <a:schemeClr val="dk1"/>
                </a:solidFill>
                <a:latin typeface="Open Sans"/>
                <a:ea typeface="Open Sans"/>
                <a:cs typeface="Open Sans"/>
                <a:sym typeface="Open Sans"/>
              </a:rPr>
              <a:t>A service approach that recognizes the impact of trauma and avoids re-traumatization through safety, trust, and empowerment.</a:t>
            </a:r>
            <a:endParaRPr dirty="0">
              <a:solidFill>
                <a:schemeClr val="dk1"/>
              </a:solidFill>
            </a:endParaRPr>
          </a:p>
        </p:txBody>
      </p:sp>
      <p:sp>
        <p:nvSpPr>
          <p:cNvPr id="15" name="Google Shape;171;g3c92655edc4_0_177">
            <a:extLst>
              <a:ext uri="{FF2B5EF4-FFF2-40B4-BE49-F238E27FC236}">
                <a16:creationId xmlns:a16="http://schemas.microsoft.com/office/drawing/2014/main" id="{8517FA7D-BCFC-EF95-9AC0-9735B33E1B3C}"/>
              </a:ext>
            </a:extLst>
          </p:cNvPr>
          <p:cNvSpPr txBox="1"/>
          <p:nvPr/>
        </p:nvSpPr>
        <p:spPr>
          <a:xfrm>
            <a:off x="13016404" y="4233503"/>
            <a:ext cx="3393900" cy="375000"/>
          </a:xfrm>
          <a:prstGeom prst="rect">
            <a:avLst/>
          </a:prstGeom>
          <a:noFill/>
          <a:ln>
            <a:noFill/>
          </a:ln>
        </p:spPr>
        <p:txBody>
          <a:bodyPr spcFirstLastPara="1" wrap="square" lIns="0" tIns="0" rIns="0" bIns="0" anchor="t" anchorCtr="0">
            <a:spAutoFit/>
          </a:bodyPr>
          <a:lstStyle/>
          <a:p>
            <a:pPr marL="0" marR="0" lvl="0" indent="0" algn="l" rtl="0">
              <a:lnSpc>
                <a:spcPct val="123061"/>
              </a:lnSpc>
              <a:spcBef>
                <a:spcPts val="0"/>
              </a:spcBef>
              <a:spcAft>
                <a:spcPts val="0"/>
              </a:spcAft>
              <a:buNone/>
            </a:pPr>
            <a:r>
              <a:rPr lang="en-US" sz="2437" b="1" dirty="0">
                <a:solidFill>
                  <a:schemeClr val="dk1"/>
                </a:solidFill>
                <a:latin typeface="Playfair Display"/>
                <a:ea typeface="Playfair Display"/>
                <a:cs typeface="Playfair Display"/>
                <a:sym typeface="Playfair Display"/>
              </a:rPr>
              <a:t>Trauma-Informed Care</a:t>
            </a:r>
            <a:endParaRPr dirty="0">
              <a:solidFill>
                <a:schemeClr val="dk1"/>
              </a:solidFill>
            </a:endParaRPr>
          </a:p>
        </p:txBody>
      </p:sp>
      <p:sp>
        <p:nvSpPr>
          <p:cNvPr id="17" name="TextBox 16">
            <a:extLst>
              <a:ext uri="{FF2B5EF4-FFF2-40B4-BE49-F238E27FC236}">
                <a16:creationId xmlns:a16="http://schemas.microsoft.com/office/drawing/2014/main" id="{3D57481A-AFD3-79BC-D576-02EC5AF118AA}"/>
              </a:ext>
            </a:extLst>
          </p:cNvPr>
          <p:cNvSpPr txBox="1"/>
          <p:nvPr/>
        </p:nvSpPr>
        <p:spPr>
          <a:xfrm>
            <a:off x="12784535" y="3316705"/>
            <a:ext cx="3004457" cy="584775"/>
          </a:xfrm>
          <a:prstGeom prst="rect">
            <a:avLst/>
          </a:prstGeom>
          <a:noFill/>
        </p:spPr>
        <p:txBody>
          <a:bodyPr wrap="square">
            <a:spAutoFit/>
          </a:bodyPr>
          <a:lstStyle/>
          <a:p>
            <a:r>
              <a:rPr lang="en-US" sz="3200" b="1" dirty="0">
                <a:solidFill>
                  <a:srgbClr val="002060"/>
                </a:solidFill>
                <a:latin typeface="Playfair Display"/>
                <a:ea typeface="Playfair Display"/>
                <a:cs typeface="Playfair Display"/>
                <a:sym typeface="Playfair Display"/>
              </a:rPr>
              <a:t>Key Term </a:t>
            </a:r>
            <a:endParaRPr lang="en-US" sz="3200" dirty="0">
              <a:solidFill>
                <a:srgbClr val="002060"/>
              </a:solidFill>
            </a:endParaRPr>
          </a:p>
        </p:txBody>
      </p:sp>
      <p:sp>
        <p:nvSpPr>
          <p:cNvPr id="18" name="TextBox 17">
            <a:extLst>
              <a:ext uri="{FF2B5EF4-FFF2-40B4-BE49-F238E27FC236}">
                <a16:creationId xmlns:a16="http://schemas.microsoft.com/office/drawing/2014/main" id="{68701BE2-A915-F59D-CF35-671016489DE8}"/>
              </a:ext>
            </a:extLst>
          </p:cNvPr>
          <p:cNvSpPr txBox="1"/>
          <p:nvPr/>
        </p:nvSpPr>
        <p:spPr>
          <a:xfrm>
            <a:off x="10285528" y="8321220"/>
            <a:ext cx="8002472" cy="83099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For more information go to </a:t>
            </a:r>
            <a:r>
              <a:rPr lang="en-US" sz="2400" dirty="0">
                <a:latin typeface="Calibri" panose="020F0502020204030204" pitchFamily="34" charset="0"/>
                <a:cs typeface="Calibri" panose="020F0502020204030204" pitchFamily="34" charset="0"/>
                <a:hlinkClick r:id="rId4"/>
              </a:rPr>
              <a:t>www.hetac-il.org</a:t>
            </a:r>
            <a:r>
              <a:rPr lang="en-US" sz="2400" dirty="0">
                <a:latin typeface="Calibri" panose="020F0502020204030204" pitchFamily="34" charset="0"/>
                <a:cs typeface="Calibri" panose="020F0502020204030204" pitchFamily="34" charset="0"/>
              </a:rPr>
              <a:t> for training resources and access to the Low Barrier Shelter Guidebook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6F1"/>
        </a:solidFill>
        <a:effectLst/>
      </p:bgPr>
    </p:bg>
    <p:spTree>
      <p:nvGrpSpPr>
        <p:cNvPr id="1" name="Shape 181"/>
        <p:cNvGrpSpPr/>
        <p:nvPr/>
      </p:nvGrpSpPr>
      <p:grpSpPr>
        <a:xfrm>
          <a:off x="0" y="0"/>
          <a:ext cx="0" cy="0"/>
          <a:chOff x="0" y="0"/>
          <a:chExt cx="0" cy="0"/>
        </a:xfrm>
      </p:grpSpPr>
      <p:sp>
        <p:nvSpPr>
          <p:cNvPr id="182" name="Google Shape;182;p6"/>
          <p:cNvSpPr txBox="1"/>
          <p:nvPr/>
        </p:nvSpPr>
        <p:spPr>
          <a:xfrm>
            <a:off x="1428750" y="2650903"/>
            <a:ext cx="7267575" cy="35242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1" i="0" u="none" strike="noStrike" cap="none" dirty="0">
                <a:solidFill>
                  <a:srgbClr val="6B8F3C"/>
                </a:solidFill>
                <a:latin typeface="Calibri"/>
                <a:ea typeface="Calibri"/>
                <a:cs typeface="Calibri"/>
                <a:sym typeface="Calibri"/>
              </a:rPr>
              <a:t>SECTION NAME</a:t>
            </a:r>
            <a:endParaRPr sz="1400" b="0" i="0" u="none" strike="noStrike" cap="none" dirty="0">
              <a:solidFill>
                <a:srgbClr val="000000"/>
              </a:solidFill>
              <a:latin typeface="Arial"/>
              <a:ea typeface="Arial"/>
              <a:cs typeface="Arial"/>
              <a:sym typeface="Arial"/>
            </a:endParaRPr>
          </a:p>
        </p:txBody>
      </p:sp>
      <p:sp>
        <p:nvSpPr>
          <p:cNvPr id="183" name="Google Shape;183;p6"/>
          <p:cNvSpPr txBox="1"/>
          <p:nvPr/>
        </p:nvSpPr>
        <p:spPr>
          <a:xfrm>
            <a:off x="1428750" y="3260503"/>
            <a:ext cx="7267575" cy="960263"/>
          </a:xfrm>
          <a:prstGeom prst="rect">
            <a:avLst/>
          </a:prstGeom>
          <a:noFill/>
          <a:ln>
            <a:noFill/>
          </a:ln>
        </p:spPr>
        <p:txBody>
          <a:bodyPr spcFirstLastPara="1" wrap="square" lIns="0" tIns="0" rIns="0" bIns="0" anchor="t" anchorCtr="0">
            <a:spAutoFit/>
          </a:bodyPr>
          <a:lstStyle/>
          <a:p>
            <a:pPr marL="0" marR="0" lvl="0" indent="0" algn="l" rtl="0">
              <a:lnSpc>
                <a:spcPct val="104000"/>
              </a:lnSpc>
              <a:spcBef>
                <a:spcPts val="0"/>
              </a:spcBef>
              <a:spcAft>
                <a:spcPts val="0"/>
              </a:spcAft>
              <a:buClr>
                <a:srgbClr val="000000"/>
              </a:buClr>
              <a:buSzPts val="6000"/>
              <a:buFont typeface="Arial"/>
              <a:buNone/>
            </a:pPr>
            <a:r>
              <a:rPr lang="en-US" sz="6000" b="1" i="0" u="none" strike="noStrike" cap="none" dirty="0">
                <a:solidFill>
                  <a:srgbClr val="1B3A5C"/>
                </a:solidFill>
                <a:latin typeface="Cambria"/>
                <a:ea typeface="Cambria"/>
                <a:cs typeface="Cambria"/>
                <a:sym typeface="Cambria"/>
              </a:rPr>
              <a:t>Person-Centered</a:t>
            </a:r>
            <a:endParaRPr sz="1400" b="0" i="0" u="none" strike="noStrike" cap="none" dirty="0">
              <a:solidFill>
                <a:srgbClr val="000000"/>
              </a:solidFill>
              <a:latin typeface="Arial"/>
              <a:ea typeface="Arial"/>
              <a:cs typeface="Arial"/>
              <a:sym typeface="Arial"/>
            </a:endParaRPr>
          </a:p>
        </p:txBody>
      </p:sp>
      <p:sp>
        <p:nvSpPr>
          <p:cNvPr id="184" name="Google Shape;184;p6"/>
          <p:cNvSpPr/>
          <p:nvPr/>
        </p:nvSpPr>
        <p:spPr>
          <a:xfrm>
            <a:off x="1428748" y="6090509"/>
            <a:ext cx="1333500" cy="57150"/>
          </a:xfrm>
          <a:custGeom>
            <a:avLst/>
            <a:gdLst/>
            <a:ahLst/>
            <a:cxnLst/>
            <a:rect l="l" t="t" r="r" b="b"/>
            <a:pathLst>
              <a:path w="1778000" h="76200" extrusionOk="0">
                <a:moveTo>
                  <a:pt x="38100" y="0"/>
                </a:moveTo>
                <a:lnTo>
                  <a:pt x="1739900" y="0"/>
                </a:lnTo>
                <a:cubicBezTo>
                  <a:pt x="1760982" y="0"/>
                  <a:pt x="1778000" y="17018"/>
                  <a:pt x="1778000" y="38100"/>
                </a:cubicBezTo>
                <a:cubicBezTo>
                  <a:pt x="1778000" y="59182"/>
                  <a:pt x="1760982" y="76200"/>
                  <a:pt x="1739900" y="76200"/>
                </a:cubicBezTo>
                <a:lnTo>
                  <a:pt x="38100" y="76200"/>
                </a:lnTo>
                <a:cubicBezTo>
                  <a:pt x="17018" y="76200"/>
                  <a:pt x="0" y="59182"/>
                  <a:pt x="0" y="38100"/>
                </a:cubicBezTo>
                <a:cubicBezTo>
                  <a:pt x="0" y="17018"/>
                  <a:pt x="17018" y="0"/>
                  <a:pt x="3810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6"/>
          <p:cNvSpPr txBox="1"/>
          <p:nvPr/>
        </p:nvSpPr>
        <p:spPr>
          <a:xfrm>
            <a:off x="1428749" y="4220766"/>
            <a:ext cx="9861292" cy="1869743"/>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700"/>
              <a:buFont typeface="Arial"/>
              <a:buNone/>
            </a:pPr>
            <a:r>
              <a:rPr lang="en-US" sz="2700" dirty="0">
                <a:solidFill>
                  <a:srgbClr val="3A4A3A"/>
                </a:solidFill>
                <a:latin typeface="Calibri"/>
                <a:cs typeface="Calibri"/>
                <a:sym typeface="Calibri"/>
              </a:rPr>
              <a:t>While each household will be offered assessments, referrals and resources, individuals also express choice and self-determination</a:t>
            </a:r>
          </a:p>
          <a:p>
            <a:pPr marL="0" marR="0" lvl="0" indent="0" algn="l" rtl="0">
              <a:lnSpc>
                <a:spcPct val="150000"/>
              </a:lnSpc>
              <a:spcBef>
                <a:spcPts val="0"/>
              </a:spcBef>
              <a:spcAft>
                <a:spcPts val="0"/>
              </a:spcAft>
              <a:buClr>
                <a:srgbClr val="000000"/>
              </a:buClr>
              <a:buSzPts val="2700"/>
              <a:buFont typeface="Arial"/>
              <a:buNone/>
            </a:pPr>
            <a:r>
              <a:rPr lang="en-US" sz="2700" dirty="0">
                <a:solidFill>
                  <a:srgbClr val="3A4A3A"/>
                </a:solidFill>
                <a:latin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2" name="Google Shape;405;p12">
            <a:extLst>
              <a:ext uri="{FF2B5EF4-FFF2-40B4-BE49-F238E27FC236}">
                <a16:creationId xmlns:a16="http://schemas.microsoft.com/office/drawing/2014/main" id="{307B1270-5945-FCD3-9CBB-72065D0A4A86}"/>
              </a:ext>
            </a:extLst>
          </p:cNvPr>
          <p:cNvSpPr/>
          <p:nvPr/>
        </p:nvSpPr>
        <p:spPr>
          <a:xfrm>
            <a:off x="0" y="0"/>
            <a:ext cx="18288000" cy="3101149"/>
          </a:xfrm>
          <a:custGeom>
            <a:avLst/>
            <a:gdLst/>
            <a:ahLst/>
            <a:cxnLst/>
            <a:rect l="l" t="t" r="r" b="b"/>
            <a:pathLst>
              <a:path w="24384000" h="4134866" extrusionOk="0">
                <a:moveTo>
                  <a:pt x="0" y="0"/>
                </a:moveTo>
                <a:lnTo>
                  <a:pt x="24384000" y="0"/>
                </a:lnTo>
                <a:lnTo>
                  <a:pt x="24384000" y="4134866"/>
                </a:lnTo>
                <a:lnTo>
                  <a:pt x="0" y="4134866"/>
                </a:lnTo>
                <a:lnTo>
                  <a:pt x="0" y="0"/>
                </a:lnTo>
                <a:close/>
              </a:path>
            </a:pathLst>
          </a:custGeom>
          <a:blipFill rotWithShape="1">
            <a:blip r:embed="rId3">
              <a:alphaModFix/>
            </a:blip>
            <a:stretch>
              <a:fillRect t="-226077" b="-2635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3FA00257-CEAD-FC01-5A99-74564772981A}"/>
              </a:ext>
            </a:extLst>
          </p:cNvPr>
          <p:cNvSpPr txBox="1"/>
          <p:nvPr/>
        </p:nvSpPr>
        <p:spPr>
          <a:xfrm>
            <a:off x="1428748" y="6606073"/>
            <a:ext cx="16691301" cy="2585323"/>
          </a:xfrm>
          <a:prstGeom prst="rect">
            <a:avLst/>
          </a:prstGeom>
          <a:noFill/>
        </p:spPr>
        <p:txBody>
          <a:bodyPr wrap="square" rtlCol="0">
            <a:spAutoFit/>
          </a:bodyPr>
          <a:lstStyle/>
          <a:p>
            <a:r>
              <a:rPr lang="en-US" sz="2700" b="1" u="sng" dirty="0">
                <a:solidFill>
                  <a:schemeClr val="accent3">
                    <a:lumMod val="50000"/>
                  </a:schemeClr>
                </a:solidFill>
                <a:latin typeface="Calibri" panose="020F0502020204030204" pitchFamily="34" charset="0"/>
                <a:cs typeface="Calibri" panose="020F0502020204030204" pitchFamily="34" charset="0"/>
              </a:rPr>
              <a:t>Barrier Reduction Funds </a:t>
            </a:r>
            <a:r>
              <a:rPr lang="en-US" sz="2700" dirty="0">
                <a:solidFill>
                  <a:schemeClr val="accent3">
                    <a:lumMod val="50000"/>
                  </a:schemeClr>
                </a:solidFill>
                <a:latin typeface="Calibri" panose="020F0502020204030204" pitchFamily="34" charset="0"/>
                <a:cs typeface="Calibri" panose="020F0502020204030204" pitchFamily="34" charset="0"/>
              </a:rPr>
              <a:t>in the Home IL Workforce Pilot are a good example of person-centered supports. </a:t>
            </a:r>
          </a:p>
          <a:p>
            <a:r>
              <a:rPr lang="en-US" sz="2700" dirty="0">
                <a:solidFill>
                  <a:schemeClr val="accent3">
                    <a:lumMod val="50000"/>
                  </a:schemeClr>
                </a:solidFill>
                <a:latin typeface="Calibri" panose="020F0502020204030204" pitchFamily="34" charset="0"/>
                <a:cs typeface="Calibri" panose="020F0502020204030204" pitchFamily="34" charset="0"/>
              </a:rPr>
              <a:t>This is a feature of the programming that is very effective and used well to support access to employment and training.</a:t>
            </a:r>
          </a:p>
          <a:p>
            <a:endParaRPr lang="en-US" sz="2700" b="1" u="sng" dirty="0">
              <a:solidFill>
                <a:schemeClr val="accent3">
                  <a:lumMod val="50000"/>
                </a:schemeClr>
              </a:solidFill>
              <a:latin typeface="Calibri" panose="020F0502020204030204" pitchFamily="34" charset="0"/>
              <a:cs typeface="Calibri" panose="020F0502020204030204" pitchFamily="34" charset="0"/>
            </a:endParaRPr>
          </a:p>
          <a:p>
            <a:r>
              <a:rPr lang="en-US" sz="2700" b="1" u="sng" dirty="0">
                <a:solidFill>
                  <a:schemeClr val="accent3">
                    <a:lumMod val="50000"/>
                  </a:schemeClr>
                </a:solidFill>
                <a:latin typeface="Calibri" panose="020F0502020204030204" pitchFamily="34" charset="0"/>
                <a:cs typeface="Calibri" panose="020F0502020204030204" pitchFamily="34" charset="0"/>
              </a:rPr>
              <a:t>Employment Navigators </a:t>
            </a:r>
            <a:r>
              <a:rPr lang="en-US" sz="2700" dirty="0">
                <a:solidFill>
                  <a:schemeClr val="accent3">
                    <a:lumMod val="50000"/>
                  </a:schemeClr>
                </a:solidFill>
                <a:latin typeface="Calibri" panose="020F0502020204030204" pitchFamily="34" charset="0"/>
                <a:cs typeface="Calibri" panose="020F0502020204030204" pitchFamily="34" charset="0"/>
              </a:rPr>
              <a:t>that help people explore non-WIOA pathways like SNAP E&amp;T, CDBG across public workforce systems is another example of a person-centered approach.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99B636AD-EF03-5F7A-9097-707FA22DDD86}"/>
            </a:ext>
          </a:extLst>
        </p:cNvPr>
        <p:cNvGrpSpPr/>
        <p:nvPr/>
      </p:nvGrpSpPr>
      <p:grpSpPr>
        <a:xfrm>
          <a:off x="0" y="0"/>
          <a:ext cx="0" cy="0"/>
          <a:chOff x="0" y="0"/>
          <a:chExt cx="0" cy="0"/>
        </a:xfrm>
      </p:grpSpPr>
      <p:sp>
        <p:nvSpPr>
          <p:cNvPr id="150" name="Google Shape;150;p4">
            <a:extLst>
              <a:ext uri="{FF2B5EF4-FFF2-40B4-BE49-F238E27FC236}">
                <a16:creationId xmlns:a16="http://schemas.microsoft.com/office/drawing/2014/main" id="{589E7156-05F5-EFBF-BDC6-DD1F2C7EE744}"/>
              </a:ext>
            </a:extLst>
          </p:cNvPr>
          <p:cNvSpPr/>
          <p:nvPr/>
        </p:nvSpPr>
        <p:spPr>
          <a:xfrm>
            <a:off x="0" y="0"/>
            <a:ext cx="18288000" cy="102870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4">
            <a:extLst>
              <a:ext uri="{FF2B5EF4-FFF2-40B4-BE49-F238E27FC236}">
                <a16:creationId xmlns:a16="http://schemas.microsoft.com/office/drawing/2014/main" id="{BDD924A1-94E5-98A9-6C16-1F5C180C0FAF}"/>
              </a:ext>
            </a:extLst>
          </p:cNvPr>
          <p:cNvSpPr/>
          <p:nvPr/>
        </p:nvSpPr>
        <p:spPr>
          <a:xfrm>
            <a:off x="1428750" y="4415695"/>
            <a:ext cx="1524000" cy="66675"/>
          </a:xfrm>
          <a:custGeom>
            <a:avLst/>
            <a:gdLst/>
            <a:ahLst/>
            <a:cxnLst/>
            <a:rect l="l" t="t" r="r" b="b"/>
            <a:pathLst>
              <a:path w="2032000" h="88900" extrusionOk="0">
                <a:moveTo>
                  <a:pt x="44450" y="0"/>
                </a:moveTo>
                <a:lnTo>
                  <a:pt x="1987550" y="0"/>
                </a:lnTo>
                <a:cubicBezTo>
                  <a:pt x="2012061" y="0"/>
                  <a:pt x="2032000" y="19939"/>
                  <a:pt x="2032000" y="44450"/>
                </a:cubicBezTo>
                <a:cubicBezTo>
                  <a:pt x="2032000" y="68961"/>
                  <a:pt x="2012061" y="88900"/>
                  <a:pt x="1987550" y="88900"/>
                </a:cubicBezTo>
                <a:lnTo>
                  <a:pt x="44450" y="88900"/>
                </a:lnTo>
                <a:cubicBezTo>
                  <a:pt x="19939" y="88900"/>
                  <a:pt x="0" y="68961"/>
                  <a:pt x="0" y="44450"/>
                </a:cubicBezTo>
                <a:cubicBezTo>
                  <a:pt x="0" y="19939"/>
                  <a:pt x="19939" y="0"/>
                  <a:pt x="4445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4">
            <a:extLst>
              <a:ext uri="{FF2B5EF4-FFF2-40B4-BE49-F238E27FC236}">
                <a16:creationId xmlns:a16="http://schemas.microsoft.com/office/drawing/2014/main" id="{05D8443A-A336-2634-1DFC-DEA98D023E82}"/>
              </a:ext>
            </a:extLst>
          </p:cNvPr>
          <p:cNvSpPr/>
          <p:nvPr/>
        </p:nvSpPr>
        <p:spPr>
          <a:xfrm>
            <a:off x="13766762" y="3453290"/>
            <a:ext cx="3492538" cy="3380421"/>
          </a:xfrm>
          <a:custGeom>
            <a:avLst/>
            <a:gdLst/>
            <a:ahLst/>
            <a:cxnLst/>
            <a:rect l="l" t="t" r="r" b="b"/>
            <a:pathLst>
              <a:path w="3492538" h="3380421" extrusionOk="0">
                <a:moveTo>
                  <a:pt x="0" y="0"/>
                </a:moveTo>
                <a:lnTo>
                  <a:pt x="3492538" y="0"/>
                </a:lnTo>
                <a:lnTo>
                  <a:pt x="3492538" y="3380420"/>
                </a:lnTo>
                <a:lnTo>
                  <a:pt x="0" y="3380420"/>
                </a:lnTo>
                <a:lnTo>
                  <a:pt x="0" y="0"/>
                </a:lnTo>
                <a:close/>
              </a:path>
            </a:pathLst>
          </a:custGeom>
          <a:blipFill rotWithShape="1">
            <a:blip r:embed="rId3">
              <a:alphaModFix/>
            </a:blip>
            <a:stretch>
              <a:fillRect l="-103223" r="-106634" b="-81409"/>
            </a:stretch>
          </a:blipFill>
          <a:ln>
            <a:noFill/>
          </a:ln>
        </p:spPr>
        <p:txBody>
          <a:bodyPr/>
          <a:lstStyle/>
          <a:p>
            <a:endParaRPr lang="en-US"/>
          </a:p>
        </p:txBody>
      </p:sp>
      <p:sp>
        <p:nvSpPr>
          <p:cNvPr id="153" name="Google Shape;153;p4">
            <a:extLst>
              <a:ext uri="{FF2B5EF4-FFF2-40B4-BE49-F238E27FC236}">
                <a16:creationId xmlns:a16="http://schemas.microsoft.com/office/drawing/2014/main" id="{4EF44FBA-C957-B797-15C9-0FDE805D75EA}"/>
              </a:ext>
            </a:extLst>
          </p:cNvPr>
          <p:cNvSpPr txBox="1"/>
          <p:nvPr/>
        </p:nvSpPr>
        <p:spPr>
          <a:xfrm>
            <a:off x="1428750" y="2349425"/>
            <a:ext cx="11239500" cy="20781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15000"/>
              <a:buFont typeface="Arial"/>
              <a:buNone/>
            </a:pPr>
            <a:r>
              <a:rPr lang="en-US" sz="15000" b="1" i="0" u="none" strike="noStrike" cap="none" dirty="0">
                <a:solidFill>
                  <a:srgbClr val="A8C828"/>
                </a:solidFill>
                <a:latin typeface="Cambria"/>
                <a:ea typeface="Cambria"/>
                <a:cs typeface="Cambria"/>
                <a:sym typeface="Cambria"/>
              </a:rPr>
              <a:t>02</a:t>
            </a:r>
            <a:endParaRPr sz="1400" b="0" i="0" u="none" strike="noStrike" cap="none" dirty="0">
              <a:solidFill>
                <a:srgbClr val="000000"/>
              </a:solidFill>
              <a:latin typeface="Arial"/>
              <a:ea typeface="Arial"/>
              <a:cs typeface="Arial"/>
              <a:sym typeface="Arial"/>
            </a:endParaRPr>
          </a:p>
        </p:txBody>
      </p:sp>
      <p:sp>
        <p:nvSpPr>
          <p:cNvPr id="154" name="Google Shape;154;p4">
            <a:extLst>
              <a:ext uri="{FF2B5EF4-FFF2-40B4-BE49-F238E27FC236}">
                <a16:creationId xmlns:a16="http://schemas.microsoft.com/office/drawing/2014/main" id="{74864342-19DC-A017-B0DB-3969A22D6EFB}"/>
              </a:ext>
            </a:extLst>
          </p:cNvPr>
          <p:cNvSpPr txBox="1"/>
          <p:nvPr/>
        </p:nvSpPr>
        <p:spPr>
          <a:xfrm>
            <a:off x="1428750" y="4968145"/>
            <a:ext cx="11239500" cy="941796"/>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7200"/>
              <a:buFont typeface="Arial"/>
              <a:buNone/>
            </a:pPr>
            <a:r>
              <a:rPr lang="en-US" sz="6000" b="1" i="0" u="none" strike="noStrike" cap="none" dirty="0">
                <a:solidFill>
                  <a:srgbClr val="FFFFFF"/>
                </a:solidFill>
                <a:latin typeface="Cambria"/>
                <a:ea typeface="Cambria"/>
                <a:cs typeface="Cambria"/>
                <a:sym typeface="Cambria"/>
              </a:rPr>
              <a:t> Standing Recommendations</a:t>
            </a:r>
            <a:endParaRPr sz="1100" b="0" i="0" u="none" strike="noStrike" cap="none" dirty="0">
              <a:solidFill>
                <a:srgbClr val="000000"/>
              </a:solidFill>
              <a:latin typeface="Arial"/>
              <a:ea typeface="Arial"/>
              <a:cs typeface="Arial"/>
              <a:sym typeface="Arial"/>
            </a:endParaRPr>
          </a:p>
        </p:txBody>
      </p:sp>
      <p:sp>
        <p:nvSpPr>
          <p:cNvPr id="155" name="Google Shape;155;p4">
            <a:extLst>
              <a:ext uri="{FF2B5EF4-FFF2-40B4-BE49-F238E27FC236}">
                <a16:creationId xmlns:a16="http://schemas.microsoft.com/office/drawing/2014/main" id="{91B901D0-3E6B-0FBA-47C6-7CCA562FF45B}"/>
              </a:ext>
            </a:extLst>
          </p:cNvPr>
          <p:cNvSpPr txBox="1"/>
          <p:nvPr/>
        </p:nvSpPr>
        <p:spPr>
          <a:xfrm>
            <a:off x="1634024" y="6776950"/>
            <a:ext cx="9282793" cy="2197525"/>
          </a:xfrm>
          <a:prstGeom prst="rect">
            <a:avLst/>
          </a:prstGeom>
          <a:noFill/>
          <a:ln>
            <a:noFill/>
          </a:ln>
        </p:spPr>
        <p:txBody>
          <a:bodyPr spcFirstLastPara="1" wrap="square" lIns="0" tIns="0" rIns="0" bIns="0" anchor="t" anchorCtr="0">
            <a:spAutoFit/>
          </a:bodyPr>
          <a:lstStyle/>
          <a:p>
            <a:pPr marL="0" marR="0" lvl="0" indent="0" algn="l" rtl="0">
              <a:lnSpc>
                <a:spcPct val="139960"/>
              </a:lnSpc>
              <a:spcBef>
                <a:spcPts val="0"/>
              </a:spcBef>
              <a:spcAft>
                <a:spcPts val="0"/>
              </a:spcAft>
              <a:buClr>
                <a:srgbClr val="000000"/>
              </a:buClr>
              <a:buSzPts val="2550"/>
              <a:buFont typeface="Arial"/>
              <a:buNone/>
            </a:pPr>
            <a:r>
              <a:rPr lang="en-US" sz="2550" b="0" i="0" u="none" strike="noStrike" cap="none" dirty="0">
                <a:solidFill>
                  <a:srgbClr val="CDD6E0"/>
                </a:solidFill>
                <a:latin typeface="Calibri"/>
                <a:ea typeface="Arial"/>
                <a:cs typeface="Calibri"/>
                <a:sym typeface="Calibri"/>
              </a:rPr>
              <a:t>Over the course of the pilot, process and system improvements have been named. At this stage in the pilot with an unknown future in FY28, some recommendations should be prioritized to maximize current programming and pave th</a:t>
            </a:r>
            <a:r>
              <a:rPr lang="en-US" sz="2550" dirty="0">
                <a:solidFill>
                  <a:srgbClr val="CDD6E0"/>
                </a:solidFill>
                <a:latin typeface="Calibri"/>
                <a:cs typeface="Calibri"/>
                <a:sym typeface="Calibri"/>
              </a:rPr>
              <a:t>e way forward.</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06084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6F1"/>
        </a:solidFill>
        <a:effectLst/>
      </p:bgPr>
    </p:bg>
    <p:spTree>
      <p:nvGrpSpPr>
        <p:cNvPr id="1" name="Shape 227"/>
        <p:cNvGrpSpPr/>
        <p:nvPr/>
      </p:nvGrpSpPr>
      <p:grpSpPr>
        <a:xfrm>
          <a:off x="0" y="0"/>
          <a:ext cx="0" cy="0"/>
          <a:chOff x="0" y="0"/>
          <a:chExt cx="0" cy="0"/>
        </a:xfrm>
      </p:grpSpPr>
      <p:sp>
        <p:nvSpPr>
          <p:cNvPr id="229" name="Google Shape;229;p9"/>
          <p:cNvSpPr txBox="1"/>
          <p:nvPr/>
        </p:nvSpPr>
        <p:spPr>
          <a:xfrm>
            <a:off x="1428750" y="1695450"/>
            <a:ext cx="15430500" cy="101566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600"/>
              <a:buFont typeface="Arial"/>
              <a:buNone/>
            </a:pPr>
            <a:r>
              <a:rPr lang="en-US" sz="6600" b="1" dirty="0">
                <a:solidFill>
                  <a:srgbClr val="1B3A5C"/>
                </a:solidFill>
                <a:latin typeface="Cambria"/>
                <a:sym typeface="Cambria"/>
              </a:rPr>
              <a:t>Recommendations Revisited</a:t>
            </a:r>
            <a:endParaRPr sz="1400" b="0" i="0" u="none" strike="noStrike" cap="none" dirty="0">
              <a:solidFill>
                <a:srgbClr val="000000"/>
              </a:solidFill>
              <a:latin typeface="Arial"/>
              <a:ea typeface="Arial"/>
              <a:cs typeface="Arial"/>
              <a:sym typeface="Arial"/>
            </a:endParaRPr>
          </a:p>
        </p:txBody>
      </p:sp>
      <p:sp>
        <p:nvSpPr>
          <p:cNvPr id="230" name="Google Shape;230;p9"/>
          <p:cNvSpPr/>
          <p:nvPr/>
        </p:nvSpPr>
        <p:spPr>
          <a:xfrm>
            <a:off x="1428750" y="3000375"/>
            <a:ext cx="4864036" cy="6143625"/>
          </a:xfrm>
          <a:custGeom>
            <a:avLst/>
            <a:gdLst/>
            <a:ahLst/>
            <a:cxnLst/>
            <a:rect l="l" t="t" r="r" b="b"/>
            <a:pathLst>
              <a:path w="6485382" h="8191500" extrusionOk="0">
                <a:moveTo>
                  <a:pt x="254000" y="0"/>
                </a:moveTo>
                <a:lnTo>
                  <a:pt x="6231382" y="0"/>
                </a:lnTo>
                <a:cubicBezTo>
                  <a:pt x="6371717" y="0"/>
                  <a:pt x="6485382" y="113665"/>
                  <a:pt x="6485382" y="254000"/>
                </a:cubicBezTo>
                <a:lnTo>
                  <a:pt x="6485382" y="7937500"/>
                </a:lnTo>
                <a:cubicBezTo>
                  <a:pt x="6485382" y="8077835"/>
                  <a:pt x="6371717" y="8191500"/>
                  <a:pt x="6231382" y="8191500"/>
                </a:cubicBezTo>
                <a:lnTo>
                  <a:pt x="254000" y="8191500"/>
                </a:lnTo>
                <a:cubicBezTo>
                  <a:pt x="113665" y="8191500"/>
                  <a:pt x="0" y="8077835"/>
                  <a:pt x="0" y="7937500"/>
                </a:cubicBezTo>
                <a:lnTo>
                  <a:pt x="0" y="254000"/>
                </a:lnTo>
                <a:cubicBezTo>
                  <a:pt x="0" y="113665"/>
                  <a:pt x="113665" y="0"/>
                  <a:pt x="25400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9"/>
          <p:cNvSpPr/>
          <p:nvPr/>
        </p:nvSpPr>
        <p:spPr>
          <a:xfrm>
            <a:off x="1428750" y="3000375"/>
            <a:ext cx="4864036" cy="76200"/>
          </a:xfrm>
          <a:prstGeom prst="rect">
            <a:avLst/>
          </a:pr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2" name="Google Shape;232;p9"/>
          <p:cNvGrpSpPr/>
          <p:nvPr/>
        </p:nvGrpSpPr>
        <p:grpSpPr>
          <a:xfrm>
            <a:off x="1866900" y="3502819"/>
            <a:ext cx="666750" cy="716756"/>
            <a:chOff x="0" y="-66675"/>
            <a:chExt cx="889000" cy="955675"/>
          </a:xfrm>
        </p:grpSpPr>
        <p:sp>
          <p:nvSpPr>
            <p:cNvPr id="233" name="Google Shape;233;p9"/>
            <p:cNvSpPr/>
            <p:nvPr/>
          </p:nvSpPr>
          <p:spPr>
            <a:xfrm>
              <a:off x="0" y="0"/>
              <a:ext cx="889000" cy="889000"/>
            </a:xfrm>
            <a:custGeom>
              <a:avLst/>
              <a:gdLst/>
              <a:ahLst/>
              <a:cxnLst/>
              <a:rect l="l" t="t" r="r" b="b"/>
              <a:pathLst>
                <a:path w="889000" h="889000" extrusionOk="0">
                  <a:moveTo>
                    <a:pt x="444500" y="0"/>
                  </a:moveTo>
                  <a:cubicBezTo>
                    <a:pt x="689991" y="0"/>
                    <a:pt x="889000" y="199009"/>
                    <a:pt x="889000" y="444500"/>
                  </a:cubicBezTo>
                  <a:cubicBezTo>
                    <a:pt x="889000" y="689991"/>
                    <a:pt x="689991" y="889000"/>
                    <a:pt x="444500" y="889000"/>
                  </a:cubicBezTo>
                  <a:cubicBezTo>
                    <a:pt x="199009" y="889000"/>
                    <a:pt x="0" y="689991"/>
                    <a:pt x="0" y="444500"/>
                  </a:cubicBezTo>
                  <a:cubicBezTo>
                    <a:pt x="0" y="199009"/>
                    <a:pt x="199009" y="0"/>
                    <a:pt x="444500" y="0"/>
                  </a:cubicBezTo>
                  <a:close/>
                </a:path>
              </a:pathLst>
            </a:custGeom>
            <a:solidFill>
              <a:srgbClr val="FBE6D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9"/>
            <p:cNvSpPr txBox="1"/>
            <p:nvPr/>
          </p:nvSpPr>
          <p:spPr>
            <a:xfrm>
              <a:off x="0" y="-66675"/>
              <a:ext cx="889000" cy="955675"/>
            </a:xfrm>
            <a:prstGeom prst="rect">
              <a:avLst/>
            </a:prstGeom>
            <a:noFill/>
            <a:ln>
              <a:noFill/>
            </a:ln>
          </p:spPr>
          <p:txBody>
            <a:bodyPr spcFirstLastPara="1" wrap="square" lIns="184150" tIns="184150" rIns="184150" bIns="184150" anchor="ctr" anchorCtr="0">
              <a:noAutofit/>
            </a:bodyPr>
            <a:lstStyle/>
            <a:p>
              <a:pPr marL="0" marR="0" lvl="0" indent="0" algn="ctr" rtl="0">
                <a:lnSpc>
                  <a:spcPct val="139962"/>
                </a:lnSpc>
                <a:spcBef>
                  <a:spcPts val="0"/>
                </a:spcBef>
                <a:spcAft>
                  <a:spcPts val="0"/>
                </a:spcAft>
                <a:buClr>
                  <a:srgbClr val="000000"/>
                </a:buClr>
                <a:buSzPts val="2700"/>
                <a:buFont typeface="Arial"/>
                <a:buNone/>
              </a:pPr>
              <a:r>
                <a:rPr lang="en-US" sz="2700" b="1" i="0" u="none" strike="noStrike" cap="none">
                  <a:solidFill>
                    <a:srgbClr val="E88D3E"/>
                  </a:solidFill>
                  <a:latin typeface="Cambria"/>
                  <a:ea typeface="Cambria"/>
                  <a:cs typeface="Cambria"/>
                  <a:sym typeface="Cambria"/>
                </a:rPr>
                <a:t>1</a:t>
              </a:r>
              <a:endParaRPr sz="1400" b="0" i="0" u="none" strike="noStrike" cap="none">
                <a:solidFill>
                  <a:srgbClr val="000000"/>
                </a:solidFill>
                <a:latin typeface="Arial"/>
                <a:ea typeface="Arial"/>
                <a:cs typeface="Arial"/>
                <a:sym typeface="Arial"/>
              </a:endParaRPr>
            </a:p>
          </p:txBody>
        </p:sp>
      </p:grpSp>
      <p:sp>
        <p:nvSpPr>
          <p:cNvPr id="235" name="Google Shape;235;p9"/>
          <p:cNvSpPr txBox="1"/>
          <p:nvPr/>
        </p:nvSpPr>
        <p:spPr>
          <a:xfrm>
            <a:off x="1866900" y="4457700"/>
            <a:ext cx="3987736" cy="1206484"/>
          </a:xfrm>
          <a:prstGeom prst="rect">
            <a:avLst/>
          </a:prstGeom>
          <a:noFill/>
          <a:ln>
            <a:noFill/>
          </a:ln>
        </p:spPr>
        <p:txBody>
          <a:bodyPr spcFirstLastPara="1" wrap="square" lIns="0" tIns="0" rIns="0" bIns="0" anchor="t" anchorCtr="0">
            <a:spAutoFit/>
          </a:bodyPr>
          <a:lstStyle/>
          <a:p>
            <a:pPr marL="0" marR="0" lvl="0" indent="0" algn="l" rtl="0">
              <a:lnSpc>
                <a:spcPct val="139968"/>
              </a:lnSpc>
              <a:spcBef>
                <a:spcPts val="0"/>
              </a:spcBef>
              <a:spcAft>
                <a:spcPts val="0"/>
              </a:spcAft>
              <a:buClr>
                <a:srgbClr val="000000"/>
              </a:buClr>
              <a:buSzPts val="3150"/>
              <a:buFont typeface="Arial"/>
              <a:buNone/>
            </a:pPr>
            <a:r>
              <a:rPr lang="en-US" sz="2800" b="1" i="0" u="none" strike="noStrike" cap="none" dirty="0">
                <a:solidFill>
                  <a:srgbClr val="1B3A5C"/>
                </a:solidFill>
                <a:latin typeface="Cambria"/>
                <a:ea typeface="Cambria"/>
                <a:cs typeface="Cambria"/>
                <a:sym typeface="Cambria"/>
              </a:rPr>
              <a:t>Program Guide and Progress Monitoring</a:t>
            </a:r>
            <a:endParaRPr sz="1200" b="0" i="0" u="none" strike="noStrike" cap="none" dirty="0">
              <a:solidFill>
                <a:srgbClr val="000000"/>
              </a:solidFill>
              <a:latin typeface="Arial"/>
              <a:ea typeface="Arial"/>
              <a:cs typeface="Arial"/>
              <a:sym typeface="Arial"/>
            </a:endParaRPr>
          </a:p>
        </p:txBody>
      </p:sp>
      <p:sp>
        <p:nvSpPr>
          <p:cNvPr id="236" name="Google Shape;236;p9"/>
          <p:cNvSpPr txBox="1"/>
          <p:nvPr/>
        </p:nvSpPr>
        <p:spPr>
          <a:xfrm>
            <a:off x="1866900" y="5814995"/>
            <a:ext cx="3987736" cy="2596865"/>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250"/>
              <a:buFont typeface="Arial"/>
              <a:buNone/>
            </a:pPr>
            <a:r>
              <a:rPr lang="en-US" sz="2250" b="0" i="0" u="none" strike="noStrike" cap="none" dirty="0">
                <a:solidFill>
                  <a:srgbClr val="3A4A3A"/>
                </a:solidFill>
                <a:latin typeface="Calibri"/>
                <a:ea typeface="Calibri"/>
                <a:cs typeface="Calibri"/>
                <a:sym typeface="Calibri"/>
              </a:rPr>
              <a:t>Program Guide is needed for roles, workflows, and FAQ’s</a:t>
            </a:r>
          </a:p>
          <a:p>
            <a:pPr marL="0" marR="0" lvl="0" indent="0" algn="l" rtl="0">
              <a:lnSpc>
                <a:spcPct val="150000"/>
              </a:lnSpc>
              <a:spcBef>
                <a:spcPts val="0"/>
              </a:spcBef>
              <a:spcAft>
                <a:spcPts val="0"/>
              </a:spcAft>
              <a:buClr>
                <a:srgbClr val="000000"/>
              </a:buClr>
              <a:buSzPts val="2250"/>
              <a:buFont typeface="Arial"/>
              <a:buNone/>
            </a:pPr>
            <a:r>
              <a:rPr lang="en-US" sz="2250" dirty="0">
                <a:solidFill>
                  <a:srgbClr val="3A4A3A"/>
                </a:solidFill>
                <a:latin typeface="Calibri"/>
                <a:cs typeface="Calibri"/>
                <a:sym typeface="Calibri"/>
              </a:rPr>
              <a:t>Program Monitoring Checklist was initiated but not completed after feedback </a:t>
            </a:r>
            <a:endParaRPr sz="1400" b="0" i="0" u="none" strike="noStrike" cap="none" dirty="0">
              <a:solidFill>
                <a:srgbClr val="000000"/>
              </a:solidFill>
              <a:latin typeface="Arial"/>
              <a:ea typeface="Arial"/>
              <a:cs typeface="Arial"/>
              <a:sym typeface="Arial"/>
            </a:endParaRPr>
          </a:p>
        </p:txBody>
      </p:sp>
      <p:sp>
        <p:nvSpPr>
          <p:cNvPr id="237" name="Google Shape;237;p9"/>
          <p:cNvSpPr/>
          <p:nvPr/>
        </p:nvSpPr>
        <p:spPr>
          <a:xfrm>
            <a:off x="6711886" y="3000375"/>
            <a:ext cx="4864132" cy="6143625"/>
          </a:xfrm>
          <a:custGeom>
            <a:avLst/>
            <a:gdLst/>
            <a:ahLst/>
            <a:cxnLst/>
            <a:rect l="l" t="t" r="r" b="b"/>
            <a:pathLst>
              <a:path w="6485509" h="8191500" extrusionOk="0">
                <a:moveTo>
                  <a:pt x="254000" y="0"/>
                </a:moveTo>
                <a:lnTo>
                  <a:pt x="6231509" y="0"/>
                </a:lnTo>
                <a:cubicBezTo>
                  <a:pt x="6371844" y="0"/>
                  <a:pt x="6485509" y="113665"/>
                  <a:pt x="6485509" y="254000"/>
                </a:cubicBezTo>
                <a:lnTo>
                  <a:pt x="6485509" y="7937500"/>
                </a:lnTo>
                <a:cubicBezTo>
                  <a:pt x="6485509" y="8077835"/>
                  <a:pt x="6371844" y="8191500"/>
                  <a:pt x="6231509" y="8191500"/>
                </a:cubicBezTo>
                <a:lnTo>
                  <a:pt x="254000" y="8191500"/>
                </a:lnTo>
                <a:cubicBezTo>
                  <a:pt x="113665" y="8191500"/>
                  <a:pt x="0" y="8077835"/>
                  <a:pt x="0" y="7937500"/>
                </a:cubicBezTo>
                <a:lnTo>
                  <a:pt x="0" y="254000"/>
                </a:lnTo>
                <a:cubicBezTo>
                  <a:pt x="0" y="113665"/>
                  <a:pt x="113665" y="0"/>
                  <a:pt x="25400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9"/>
          <p:cNvSpPr/>
          <p:nvPr/>
        </p:nvSpPr>
        <p:spPr>
          <a:xfrm>
            <a:off x="6711886" y="3000375"/>
            <a:ext cx="4864132" cy="76200"/>
          </a:xfrm>
          <a:prstGeom prst="rect">
            <a:avLst/>
          </a:pr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39" name="Google Shape;239;p9"/>
          <p:cNvGrpSpPr/>
          <p:nvPr/>
        </p:nvGrpSpPr>
        <p:grpSpPr>
          <a:xfrm>
            <a:off x="7150036" y="3502819"/>
            <a:ext cx="666750" cy="716756"/>
            <a:chOff x="0" y="-66675"/>
            <a:chExt cx="889000" cy="955675"/>
          </a:xfrm>
        </p:grpSpPr>
        <p:sp>
          <p:nvSpPr>
            <p:cNvPr id="240" name="Google Shape;240;p9"/>
            <p:cNvSpPr/>
            <p:nvPr/>
          </p:nvSpPr>
          <p:spPr>
            <a:xfrm>
              <a:off x="0" y="0"/>
              <a:ext cx="889000" cy="889000"/>
            </a:xfrm>
            <a:custGeom>
              <a:avLst/>
              <a:gdLst/>
              <a:ahLst/>
              <a:cxnLst/>
              <a:rect l="l" t="t" r="r" b="b"/>
              <a:pathLst>
                <a:path w="889000" h="889000" extrusionOk="0">
                  <a:moveTo>
                    <a:pt x="444500" y="0"/>
                  </a:moveTo>
                  <a:cubicBezTo>
                    <a:pt x="689991" y="0"/>
                    <a:pt x="889000" y="199009"/>
                    <a:pt x="889000" y="444500"/>
                  </a:cubicBezTo>
                  <a:cubicBezTo>
                    <a:pt x="889000" y="689991"/>
                    <a:pt x="689991" y="889000"/>
                    <a:pt x="444500" y="889000"/>
                  </a:cubicBezTo>
                  <a:cubicBezTo>
                    <a:pt x="199009" y="889000"/>
                    <a:pt x="0" y="689991"/>
                    <a:pt x="0" y="444500"/>
                  </a:cubicBezTo>
                  <a:cubicBezTo>
                    <a:pt x="0" y="199009"/>
                    <a:pt x="199009" y="0"/>
                    <a:pt x="444500" y="0"/>
                  </a:cubicBezTo>
                  <a:close/>
                </a:path>
              </a:pathLst>
            </a:custGeom>
            <a:solidFill>
              <a:srgbClr val="ECF2D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9"/>
            <p:cNvSpPr txBox="1"/>
            <p:nvPr/>
          </p:nvSpPr>
          <p:spPr>
            <a:xfrm>
              <a:off x="0" y="-66675"/>
              <a:ext cx="889000" cy="955675"/>
            </a:xfrm>
            <a:prstGeom prst="rect">
              <a:avLst/>
            </a:prstGeom>
            <a:noFill/>
            <a:ln>
              <a:noFill/>
            </a:ln>
          </p:spPr>
          <p:txBody>
            <a:bodyPr spcFirstLastPara="1" wrap="square" lIns="184150" tIns="184150" rIns="184150" bIns="184150" anchor="ctr" anchorCtr="0">
              <a:noAutofit/>
            </a:bodyPr>
            <a:lstStyle/>
            <a:p>
              <a:pPr marL="0" marR="0" lvl="0" indent="0" algn="ctr" rtl="0">
                <a:lnSpc>
                  <a:spcPct val="139962"/>
                </a:lnSpc>
                <a:spcBef>
                  <a:spcPts val="0"/>
                </a:spcBef>
                <a:spcAft>
                  <a:spcPts val="0"/>
                </a:spcAft>
                <a:buClr>
                  <a:srgbClr val="000000"/>
                </a:buClr>
                <a:buSzPts val="2700"/>
                <a:buFont typeface="Arial"/>
                <a:buNone/>
              </a:pPr>
              <a:r>
                <a:rPr lang="en-US" sz="2700" b="1" i="0" u="none" strike="noStrike" cap="none">
                  <a:solidFill>
                    <a:srgbClr val="6B8F3C"/>
                  </a:solidFill>
                  <a:latin typeface="Cambria"/>
                  <a:ea typeface="Cambria"/>
                  <a:cs typeface="Cambria"/>
                  <a:sym typeface="Cambria"/>
                </a:rPr>
                <a:t>2</a:t>
              </a:r>
              <a:endParaRPr sz="1400" b="0" i="0" u="none" strike="noStrike" cap="none">
                <a:solidFill>
                  <a:srgbClr val="000000"/>
                </a:solidFill>
                <a:latin typeface="Arial"/>
                <a:ea typeface="Arial"/>
                <a:cs typeface="Arial"/>
                <a:sym typeface="Arial"/>
              </a:endParaRPr>
            </a:p>
          </p:txBody>
        </p:sp>
      </p:grpSp>
      <p:sp>
        <p:nvSpPr>
          <p:cNvPr id="242" name="Google Shape;242;p9"/>
          <p:cNvSpPr txBox="1"/>
          <p:nvPr/>
        </p:nvSpPr>
        <p:spPr>
          <a:xfrm>
            <a:off x="7150036" y="4457700"/>
            <a:ext cx="3987832" cy="603242"/>
          </a:xfrm>
          <a:prstGeom prst="rect">
            <a:avLst/>
          </a:prstGeom>
          <a:noFill/>
          <a:ln>
            <a:noFill/>
          </a:ln>
        </p:spPr>
        <p:txBody>
          <a:bodyPr spcFirstLastPara="1" wrap="square" lIns="0" tIns="0" rIns="0" bIns="0" anchor="t" anchorCtr="0">
            <a:spAutoFit/>
          </a:bodyPr>
          <a:lstStyle/>
          <a:p>
            <a:pPr marL="0" marR="0" lvl="0" indent="0" algn="l" rtl="0">
              <a:lnSpc>
                <a:spcPct val="139968"/>
              </a:lnSpc>
              <a:spcBef>
                <a:spcPts val="0"/>
              </a:spcBef>
              <a:spcAft>
                <a:spcPts val="0"/>
              </a:spcAft>
              <a:buClr>
                <a:srgbClr val="000000"/>
              </a:buClr>
              <a:buSzPts val="3150"/>
              <a:buFont typeface="Arial"/>
              <a:buNone/>
            </a:pPr>
            <a:r>
              <a:rPr lang="en-US" sz="2800" b="1" i="0" u="none" strike="noStrike" cap="none" dirty="0">
                <a:solidFill>
                  <a:srgbClr val="1B3A5C"/>
                </a:solidFill>
                <a:latin typeface="Cambria"/>
                <a:ea typeface="Cambria"/>
                <a:cs typeface="Cambria"/>
                <a:sym typeface="Cambria"/>
              </a:rPr>
              <a:t>Employer Connections</a:t>
            </a:r>
            <a:endParaRPr sz="1200" b="0" i="0" u="none" strike="noStrike" cap="none" dirty="0">
              <a:solidFill>
                <a:srgbClr val="000000"/>
              </a:solidFill>
              <a:latin typeface="Arial"/>
              <a:ea typeface="Arial"/>
              <a:cs typeface="Arial"/>
              <a:sym typeface="Arial"/>
            </a:endParaRPr>
          </a:p>
        </p:txBody>
      </p:sp>
      <p:sp>
        <p:nvSpPr>
          <p:cNvPr id="243" name="Google Shape;243;p9"/>
          <p:cNvSpPr txBox="1"/>
          <p:nvPr/>
        </p:nvSpPr>
        <p:spPr>
          <a:xfrm>
            <a:off x="7150036" y="5086350"/>
            <a:ext cx="3987832" cy="3958776"/>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250"/>
              <a:buFont typeface="Arial"/>
              <a:buNone/>
            </a:pPr>
            <a:r>
              <a:rPr lang="en-US" sz="2250" b="0" i="0" u="none" strike="noStrike" cap="none" dirty="0">
                <a:solidFill>
                  <a:srgbClr val="3A4A3A"/>
                </a:solidFill>
                <a:latin typeface="Calibri"/>
                <a:ea typeface="Calibri"/>
                <a:cs typeface="Calibri"/>
                <a:sym typeface="Calibri"/>
              </a:rPr>
              <a:t>Employer Playbook</a:t>
            </a:r>
          </a:p>
          <a:p>
            <a:pPr marL="0" marR="0" lvl="0" indent="0" algn="l" rtl="0">
              <a:lnSpc>
                <a:spcPct val="150000"/>
              </a:lnSpc>
              <a:spcBef>
                <a:spcPts val="0"/>
              </a:spcBef>
              <a:spcAft>
                <a:spcPts val="0"/>
              </a:spcAft>
              <a:buClr>
                <a:srgbClr val="000000"/>
              </a:buClr>
              <a:buSzPts val="2250"/>
              <a:buFont typeface="Arial"/>
              <a:buNone/>
            </a:pPr>
            <a:r>
              <a:rPr lang="en-US" sz="2250" dirty="0">
                <a:solidFill>
                  <a:srgbClr val="3A4A3A"/>
                </a:solidFill>
                <a:latin typeface="Calibri"/>
                <a:ea typeface="Calibri"/>
                <a:cs typeface="Calibri"/>
                <a:sym typeface="Calibri"/>
              </a:rPr>
              <a:t>System-level Job Developer to perform research and resource connections across sites</a:t>
            </a:r>
          </a:p>
          <a:p>
            <a:pPr marL="0" marR="0" lvl="0" indent="0" algn="l" rtl="0">
              <a:lnSpc>
                <a:spcPct val="150000"/>
              </a:lnSpc>
              <a:spcBef>
                <a:spcPts val="0"/>
              </a:spcBef>
              <a:spcAft>
                <a:spcPts val="0"/>
              </a:spcAft>
              <a:buClr>
                <a:srgbClr val="000000"/>
              </a:buClr>
              <a:buSzPts val="2250"/>
              <a:buFont typeface="Arial"/>
              <a:buNone/>
            </a:pPr>
            <a:r>
              <a:rPr lang="en-US" sz="2250" dirty="0">
                <a:solidFill>
                  <a:srgbClr val="3A4A3A"/>
                </a:solidFill>
                <a:latin typeface="Calibri"/>
                <a:ea typeface="Calibri"/>
                <a:cs typeface="Calibri"/>
                <a:sym typeface="Calibri"/>
              </a:rPr>
              <a:t>Strategy guidance for deeper connections to employers to overcome hiring biases</a:t>
            </a:r>
          </a:p>
          <a:p>
            <a:pPr marL="0" marR="0" lvl="0" indent="0" algn="l" rtl="0">
              <a:lnSpc>
                <a:spcPct val="150000"/>
              </a:lnSpc>
              <a:spcBef>
                <a:spcPts val="0"/>
              </a:spcBef>
              <a:spcAft>
                <a:spcPts val="0"/>
              </a:spcAft>
              <a:buClr>
                <a:srgbClr val="000000"/>
              </a:buClr>
              <a:buSzPts val="2250"/>
              <a:buFont typeface="Arial"/>
              <a:buNone/>
            </a:pPr>
            <a:endParaRPr sz="1400" b="0" i="0" u="none" strike="noStrike" cap="none" dirty="0">
              <a:solidFill>
                <a:srgbClr val="000000"/>
              </a:solidFill>
              <a:latin typeface="Arial"/>
              <a:ea typeface="Arial"/>
              <a:cs typeface="Arial"/>
              <a:sym typeface="Arial"/>
            </a:endParaRPr>
          </a:p>
        </p:txBody>
      </p:sp>
      <p:sp>
        <p:nvSpPr>
          <p:cNvPr id="244" name="Google Shape;244;p9"/>
          <p:cNvSpPr/>
          <p:nvPr/>
        </p:nvSpPr>
        <p:spPr>
          <a:xfrm>
            <a:off x="11995118" y="3000375"/>
            <a:ext cx="4864132" cy="6143625"/>
          </a:xfrm>
          <a:custGeom>
            <a:avLst/>
            <a:gdLst/>
            <a:ahLst/>
            <a:cxnLst/>
            <a:rect l="l" t="t" r="r" b="b"/>
            <a:pathLst>
              <a:path w="6485509" h="8191500" extrusionOk="0">
                <a:moveTo>
                  <a:pt x="254000" y="0"/>
                </a:moveTo>
                <a:lnTo>
                  <a:pt x="6231509" y="0"/>
                </a:lnTo>
                <a:cubicBezTo>
                  <a:pt x="6371844" y="0"/>
                  <a:pt x="6485509" y="113665"/>
                  <a:pt x="6485509" y="254000"/>
                </a:cubicBezTo>
                <a:lnTo>
                  <a:pt x="6485509" y="7937500"/>
                </a:lnTo>
                <a:cubicBezTo>
                  <a:pt x="6485509" y="8077835"/>
                  <a:pt x="6371844" y="8191500"/>
                  <a:pt x="6231509" y="8191500"/>
                </a:cubicBezTo>
                <a:lnTo>
                  <a:pt x="254000" y="8191500"/>
                </a:lnTo>
                <a:cubicBezTo>
                  <a:pt x="113665" y="8191500"/>
                  <a:pt x="0" y="8077835"/>
                  <a:pt x="0" y="7937500"/>
                </a:cubicBezTo>
                <a:lnTo>
                  <a:pt x="0" y="254000"/>
                </a:lnTo>
                <a:cubicBezTo>
                  <a:pt x="0" y="113665"/>
                  <a:pt x="113665" y="0"/>
                  <a:pt x="25400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5" name="Google Shape;245;p9"/>
          <p:cNvSpPr/>
          <p:nvPr/>
        </p:nvSpPr>
        <p:spPr>
          <a:xfrm>
            <a:off x="11995118" y="3000375"/>
            <a:ext cx="4864132" cy="762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6" name="Google Shape;246;p9"/>
          <p:cNvGrpSpPr/>
          <p:nvPr/>
        </p:nvGrpSpPr>
        <p:grpSpPr>
          <a:xfrm>
            <a:off x="12433268" y="3502819"/>
            <a:ext cx="666750" cy="716756"/>
            <a:chOff x="0" y="-66675"/>
            <a:chExt cx="889000" cy="955675"/>
          </a:xfrm>
        </p:grpSpPr>
        <p:sp>
          <p:nvSpPr>
            <p:cNvPr id="247" name="Google Shape;247;p9"/>
            <p:cNvSpPr/>
            <p:nvPr/>
          </p:nvSpPr>
          <p:spPr>
            <a:xfrm>
              <a:off x="0" y="0"/>
              <a:ext cx="889000" cy="889000"/>
            </a:xfrm>
            <a:custGeom>
              <a:avLst/>
              <a:gdLst/>
              <a:ahLst/>
              <a:cxnLst/>
              <a:rect l="l" t="t" r="r" b="b"/>
              <a:pathLst>
                <a:path w="889000" h="889000" extrusionOk="0">
                  <a:moveTo>
                    <a:pt x="444500" y="0"/>
                  </a:moveTo>
                  <a:cubicBezTo>
                    <a:pt x="689991" y="0"/>
                    <a:pt x="889000" y="199009"/>
                    <a:pt x="889000" y="444500"/>
                  </a:cubicBezTo>
                  <a:cubicBezTo>
                    <a:pt x="889000" y="689991"/>
                    <a:pt x="689991" y="889000"/>
                    <a:pt x="444500" y="889000"/>
                  </a:cubicBezTo>
                  <a:cubicBezTo>
                    <a:pt x="199009" y="889000"/>
                    <a:pt x="0" y="689991"/>
                    <a:pt x="0" y="444500"/>
                  </a:cubicBezTo>
                  <a:cubicBezTo>
                    <a:pt x="0" y="199009"/>
                    <a:pt x="199009" y="0"/>
                    <a:pt x="444500" y="0"/>
                  </a:cubicBezTo>
                  <a:close/>
                </a:path>
              </a:pathLst>
            </a:custGeom>
            <a:solidFill>
              <a:srgbClr val="D9E2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9"/>
            <p:cNvSpPr txBox="1"/>
            <p:nvPr/>
          </p:nvSpPr>
          <p:spPr>
            <a:xfrm>
              <a:off x="0" y="-66675"/>
              <a:ext cx="889000" cy="955675"/>
            </a:xfrm>
            <a:prstGeom prst="rect">
              <a:avLst/>
            </a:prstGeom>
            <a:noFill/>
            <a:ln>
              <a:noFill/>
            </a:ln>
          </p:spPr>
          <p:txBody>
            <a:bodyPr spcFirstLastPara="1" wrap="square" lIns="184150" tIns="184150" rIns="184150" bIns="184150" anchor="ctr" anchorCtr="0">
              <a:noAutofit/>
            </a:bodyPr>
            <a:lstStyle/>
            <a:p>
              <a:pPr marL="0" marR="0" lvl="0" indent="0" algn="ctr" rtl="0">
                <a:lnSpc>
                  <a:spcPct val="139962"/>
                </a:lnSpc>
                <a:spcBef>
                  <a:spcPts val="0"/>
                </a:spcBef>
                <a:spcAft>
                  <a:spcPts val="0"/>
                </a:spcAft>
                <a:buClr>
                  <a:srgbClr val="000000"/>
                </a:buClr>
                <a:buSzPts val="2700"/>
                <a:buFont typeface="Arial"/>
                <a:buNone/>
              </a:pPr>
              <a:r>
                <a:rPr lang="en-US" sz="2700" b="1" i="0" u="none" strike="noStrike" cap="none">
                  <a:solidFill>
                    <a:srgbClr val="1B3A5C"/>
                  </a:solidFill>
                  <a:latin typeface="Cambria"/>
                  <a:ea typeface="Cambria"/>
                  <a:cs typeface="Cambria"/>
                  <a:sym typeface="Cambria"/>
                </a:rPr>
                <a:t>3</a:t>
              </a:r>
              <a:endParaRPr sz="1400" b="0" i="0" u="none" strike="noStrike" cap="none">
                <a:solidFill>
                  <a:srgbClr val="000000"/>
                </a:solidFill>
                <a:latin typeface="Arial"/>
                <a:ea typeface="Arial"/>
                <a:cs typeface="Arial"/>
                <a:sym typeface="Arial"/>
              </a:endParaRPr>
            </a:p>
          </p:txBody>
        </p:sp>
      </p:grpSp>
      <p:sp>
        <p:nvSpPr>
          <p:cNvPr id="249" name="Google Shape;249;p9"/>
          <p:cNvSpPr txBox="1"/>
          <p:nvPr/>
        </p:nvSpPr>
        <p:spPr>
          <a:xfrm>
            <a:off x="12433268" y="4457700"/>
            <a:ext cx="3987832" cy="603242"/>
          </a:xfrm>
          <a:prstGeom prst="rect">
            <a:avLst/>
          </a:prstGeom>
          <a:noFill/>
          <a:ln>
            <a:noFill/>
          </a:ln>
        </p:spPr>
        <p:txBody>
          <a:bodyPr spcFirstLastPara="1" wrap="square" lIns="0" tIns="0" rIns="0" bIns="0" anchor="t" anchorCtr="0">
            <a:spAutoFit/>
          </a:bodyPr>
          <a:lstStyle/>
          <a:p>
            <a:pPr marL="0" marR="0" lvl="0" indent="0" algn="l" rtl="0">
              <a:lnSpc>
                <a:spcPct val="139968"/>
              </a:lnSpc>
              <a:spcBef>
                <a:spcPts val="0"/>
              </a:spcBef>
              <a:spcAft>
                <a:spcPts val="0"/>
              </a:spcAft>
              <a:buClr>
                <a:srgbClr val="000000"/>
              </a:buClr>
              <a:buSzPts val="3150"/>
              <a:buFont typeface="Arial"/>
              <a:buNone/>
            </a:pPr>
            <a:r>
              <a:rPr lang="en-US" sz="2800" b="1" i="0" u="none" strike="noStrike" cap="none" dirty="0">
                <a:solidFill>
                  <a:srgbClr val="1B3A5C"/>
                </a:solidFill>
                <a:latin typeface="Cambria"/>
                <a:ea typeface="Cambria"/>
                <a:cs typeface="Cambria"/>
                <a:sym typeface="Cambria"/>
              </a:rPr>
              <a:t>Deeper Dive Training</a:t>
            </a:r>
            <a:endParaRPr sz="1200" b="0" i="0" u="none" strike="noStrike" cap="none" dirty="0">
              <a:solidFill>
                <a:srgbClr val="000000"/>
              </a:solidFill>
              <a:latin typeface="Arial"/>
              <a:ea typeface="Arial"/>
              <a:cs typeface="Arial"/>
              <a:sym typeface="Arial"/>
            </a:endParaRPr>
          </a:p>
        </p:txBody>
      </p:sp>
      <p:sp>
        <p:nvSpPr>
          <p:cNvPr id="250" name="Google Shape;250;p9"/>
          <p:cNvSpPr txBox="1"/>
          <p:nvPr/>
        </p:nvSpPr>
        <p:spPr>
          <a:xfrm>
            <a:off x="12433268" y="5143500"/>
            <a:ext cx="3987832" cy="292003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250"/>
              <a:buFont typeface="Arial"/>
              <a:buNone/>
            </a:pPr>
            <a:r>
              <a:rPr lang="en-US" sz="2250" dirty="0">
                <a:solidFill>
                  <a:srgbClr val="3A4A3A"/>
                </a:solidFill>
                <a:latin typeface="Calibri"/>
                <a:cs typeface="Calibri"/>
                <a:sym typeface="Calibri"/>
              </a:rPr>
              <a:t>Nuanced IL </a:t>
            </a:r>
            <a:r>
              <a:rPr lang="en-US" sz="2250" dirty="0" err="1">
                <a:solidFill>
                  <a:srgbClr val="3A4A3A"/>
                </a:solidFill>
                <a:latin typeface="Calibri"/>
                <a:cs typeface="Calibri"/>
                <a:sym typeface="Calibri"/>
              </a:rPr>
              <a:t>WorkNet</a:t>
            </a:r>
            <a:r>
              <a:rPr lang="en-US" sz="2250" dirty="0">
                <a:solidFill>
                  <a:srgbClr val="3A4A3A"/>
                </a:solidFill>
                <a:latin typeface="Calibri"/>
                <a:cs typeface="Calibri"/>
                <a:sym typeface="Calibri"/>
              </a:rPr>
              <a:t> training that ties to reporting needed by sites</a:t>
            </a:r>
          </a:p>
          <a:p>
            <a:pPr marL="0" marR="0" lvl="0" indent="0" algn="l" rtl="0">
              <a:lnSpc>
                <a:spcPct val="150000"/>
              </a:lnSpc>
              <a:spcBef>
                <a:spcPts val="0"/>
              </a:spcBef>
              <a:spcAft>
                <a:spcPts val="0"/>
              </a:spcAft>
              <a:buClr>
                <a:srgbClr val="000000"/>
              </a:buClr>
              <a:buSzPts val="2250"/>
              <a:buFont typeface="Arial"/>
              <a:buNone/>
            </a:pPr>
            <a:r>
              <a:rPr lang="en-US" sz="2250" b="0" i="0" u="none" strike="noStrike" cap="none" dirty="0">
                <a:solidFill>
                  <a:srgbClr val="3A4A3A"/>
                </a:solidFill>
                <a:latin typeface="Calibri"/>
                <a:ea typeface="Arial"/>
                <a:cs typeface="Calibri"/>
                <a:sym typeface="Calibri"/>
              </a:rPr>
              <a:t>More strategy guidance on Criminal Backgrou</a:t>
            </a:r>
            <a:r>
              <a:rPr lang="en-US" sz="2250" dirty="0">
                <a:solidFill>
                  <a:srgbClr val="3A4A3A"/>
                </a:solidFill>
                <a:latin typeface="Calibri"/>
                <a:cs typeface="Calibri"/>
                <a:sym typeface="Calibri"/>
              </a:rPr>
              <a:t>nds</a:t>
            </a:r>
          </a:p>
          <a:p>
            <a:pPr marL="0" marR="0" lvl="0" indent="0" algn="l" rtl="0">
              <a:lnSpc>
                <a:spcPct val="150000"/>
              </a:lnSpc>
              <a:spcBef>
                <a:spcPts val="0"/>
              </a:spcBef>
              <a:spcAft>
                <a:spcPts val="0"/>
              </a:spcAft>
              <a:buClr>
                <a:srgbClr val="000000"/>
              </a:buClr>
              <a:buSzPts val="2250"/>
              <a:buFont typeface="Arial"/>
              <a:buNone/>
            </a:pPr>
            <a:r>
              <a:rPr lang="en-US" sz="2250" dirty="0">
                <a:solidFill>
                  <a:srgbClr val="3A4A3A"/>
                </a:solidFill>
                <a:latin typeface="Calibri"/>
                <a:cs typeface="Calibri"/>
                <a:sym typeface="Calibri"/>
              </a:rPr>
              <a:t>AI Screening and Updated Tips</a:t>
            </a:r>
          </a:p>
          <a:p>
            <a:pPr marL="0" marR="0" lvl="0" indent="0" algn="l" rtl="0">
              <a:lnSpc>
                <a:spcPct val="150000"/>
              </a:lnSpc>
              <a:spcBef>
                <a:spcPts val="0"/>
              </a:spcBef>
              <a:spcAft>
                <a:spcPts val="0"/>
              </a:spcAft>
              <a:buClr>
                <a:srgbClr val="000000"/>
              </a:buClr>
              <a:buSzPts val="225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D51513BB-AB3E-60F9-695A-2174C7143A2C}"/>
            </a:ext>
          </a:extLst>
        </p:cNvPr>
        <p:cNvGrpSpPr/>
        <p:nvPr/>
      </p:nvGrpSpPr>
      <p:grpSpPr>
        <a:xfrm>
          <a:off x="0" y="0"/>
          <a:ext cx="0" cy="0"/>
          <a:chOff x="0" y="0"/>
          <a:chExt cx="0" cy="0"/>
        </a:xfrm>
      </p:grpSpPr>
      <p:sp>
        <p:nvSpPr>
          <p:cNvPr id="150" name="Google Shape;150;p4">
            <a:extLst>
              <a:ext uri="{FF2B5EF4-FFF2-40B4-BE49-F238E27FC236}">
                <a16:creationId xmlns:a16="http://schemas.microsoft.com/office/drawing/2014/main" id="{03306F6F-D8DF-DEE1-3726-E3FDF04F43DF}"/>
              </a:ext>
            </a:extLst>
          </p:cNvPr>
          <p:cNvSpPr/>
          <p:nvPr/>
        </p:nvSpPr>
        <p:spPr>
          <a:xfrm>
            <a:off x="0" y="0"/>
            <a:ext cx="18288000" cy="102870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4">
            <a:extLst>
              <a:ext uri="{FF2B5EF4-FFF2-40B4-BE49-F238E27FC236}">
                <a16:creationId xmlns:a16="http://schemas.microsoft.com/office/drawing/2014/main" id="{F618D793-851E-3C3E-7274-C378E54AC9E3}"/>
              </a:ext>
            </a:extLst>
          </p:cNvPr>
          <p:cNvSpPr/>
          <p:nvPr/>
        </p:nvSpPr>
        <p:spPr>
          <a:xfrm>
            <a:off x="1428750" y="4415695"/>
            <a:ext cx="1524000" cy="66675"/>
          </a:xfrm>
          <a:custGeom>
            <a:avLst/>
            <a:gdLst/>
            <a:ahLst/>
            <a:cxnLst/>
            <a:rect l="l" t="t" r="r" b="b"/>
            <a:pathLst>
              <a:path w="2032000" h="88900" extrusionOk="0">
                <a:moveTo>
                  <a:pt x="44450" y="0"/>
                </a:moveTo>
                <a:lnTo>
                  <a:pt x="1987550" y="0"/>
                </a:lnTo>
                <a:cubicBezTo>
                  <a:pt x="2012061" y="0"/>
                  <a:pt x="2032000" y="19939"/>
                  <a:pt x="2032000" y="44450"/>
                </a:cubicBezTo>
                <a:cubicBezTo>
                  <a:pt x="2032000" y="68961"/>
                  <a:pt x="2012061" y="88900"/>
                  <a:pt x="1987550" y="88900"/>
                </a:cubicBezTo>
                <a:lnTo>
                  <a:pt x="44450" y="88900"/>
                </a:lnTo>
                <a:cubicBezTo>
                  <a:pt x="19939" y="88900"/>
                  <a:pt x="0" y="68961"/>
                  <a:pt x="0" y="44450"/>
                </a:cubicBezTo>
                <a:cubicBezTo>
                  <a:pt x="0" y="19939"/>
                  <a:pt x="19939" y="0"/>
                  <a:pt x="4445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4">
            <a:extLst>
              <a:ext uri="{FF2B5EF4-FFF2-40B4-BE49-F238E27FC236}">
                <a16:creationId xmlns:a16="http://schemas.microsoft.com/office/drawing/2014/main" id="{976DA3E1-519E-355A-9BB8-FF6335474625}"/>
              </a:ext>
            </a:extLst>
          </p:cNvPr>
          <p:cNvSpPr/>
          <p:nvPr/>
        </p:nvSpPr>
        <p:spPr>
          <a:xfrm>
            <a:off x="13766762" y="3453290"/>
            <a:ext cx="3492538" cy="3380421"/>
          </a:xfrm>
          <a:custGeom>
            <a:avLst/>
            <a:gdLst/>
            <a:ahLst/>
            <a:cxnLst/>
            <a:rect l="l" t="t" r="r" b="b"/>
            <a:pathLst>
              <a:path w="3492538" h="3380421" extrusionOk="0">
                <a:moveTo>
                  <a:pt x="0" y="0"/>
                </a:moveTo>
                <a:lnTo>
                  <a:pt x="3492538" y="0"/>
                </a:lnTo>
                <a:lnTo>
                  <a:pt x="3492538" y="3380420"/>
                </a:lnTo>
                <a:lnTo>
                  <a:pt x="0" y="3380420"/>
                </a:lnTo>
                <a:lnTo>
                  <a:pt x="0" y="0"/>
                </a:lnTo>
                <a:close/>
              </a:path>
            </a:pathLst>
          </a:custGeom>
          <a:blipFill rotWithShape="1">
            <a:blip r:embed="rId3">
              <a:alphaModFix/>
            </a:blip>
            <a:stretch>
              <a:fillRect l="-103223" r="-106634" b="-81409"/>
            </a:stretch>
          </a:blipFill>
          <a:ln>
            <a:noFill/>
          </a:ln>
        </p:spPr>
        <p:txBody>
          <a:bodyPr/>
          <a:lstStyle/>
          <a:p>
            <a:endParaRPr lang="en-US"/>
          </a:p>
        </p:txBody>
      </p:sp>
      <p:sp>
        <p:nvSpPr>
          <p:cNvPr id="153" name="Google Shape;153;p4">
            <a:extLst>
              <a:ext uri="{FF2B5EF4-FFF2-40B4-BE49-F238E27FC236}">
                <a16:creationId xmlns:a16="http://schemas.microsoft.com/office/drawing/2014/main" id="{317DB597-53C2-2681-342E-F642749D3E67}"/>
              </a:ext>
            </a:extLst>
          </p:cNvPr>
          <p:cNvSpPr txBox="1"/>
          <p:nvPr/>
        </p:nvSpPr>
        <p:spPr>
          <a:xfrm>
            <a:off x="1428750" y="2349425"/>
            <a:ext cx="11239500" cy="20781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15000"/>
              <a:buFont typeface="Arial"/>
              <a:buNone/>
            </a:pPr>
            <a:r>
              <a:rPr lang="en-US" sz="15000" b="1" i="0" u="none" strike="noStrike" cap="none" dirty="0">
                <a:solidFill>
                  <a:srgbClr val="A8C828"/>
                </a:solidFill>
                <a:latin typeface="Cambria"/>
                <a:ea typeface="Cambria"/>
                <a:cs typeface="Cambria"/>
                <a:sym typeface="Cambria"/>
              </a:rPr>
              <a:t>03</a:t>
            </a:r>
            <a:endParaRPr sz="1400" b="0" i="0" u="none" strike="noStrike" cap="none" dirty="0">
              <a:solidFill>
                <a:srgbClr val="000000"/>
              </a:solidFill>
              <a:latin typeface="Arial"/>
              <a:ea typeface="Arial"/>
              <a:cs typeface="Arial"/>
              <a:sym typeface="Arial"/>
            </a:endParaRPr>
          </a:p>
        </p:txBody>
      </p:sp>
      <p:sp>
        <p:nvSpPr>
          <p:cNvPr id="154" name="Google Shape;154;p4">
            <a:extLst>
              <a:ext uri="{FF2B5EF4-FFF2-40B4-BE49-F238E27FC236}">
                <a16:creationId xmlns:a16="http://schemas.microsoft.com/office/drawing/2014/main" id="{D601CB12-FA7A-9E65-B0B6-F9B41E71111D}"/>
              </a:ext>
            </a:extLst>
          </p:cNvPr>
          <p:cNvSpPr txBox="1"/>
          <p:nvPr/>
        </p:nvSpPr>
        <p:spPr>
          <a:xfrm>
            <a:off x="1428750" y="4968145"/>
            <a:ext cx="11239500" cy="941796"/>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7200"/>
              <a:buFont typeface="Arial"/>
              <a:buNone/>
            </a:pPr>
            <a:r>
              <a:rPr lang="en-US" sz="6000" b="1" i="0" u="none" strike="noStrike" cap="none" dirty="0">
                <a:solidFill>
                  <a:srgbClr val="FFFFFF"/>
                </a:solidFill>
                <a:latin typeface="Cambria"/>
                <a:ea typeface="Cambria"/>
                <a:cs typeface="Cambria"/>
                <a:sym typeface="Cambria"/>
              </a:rPr>
              <a:t> Data Snapshot</a:t>
            </a:r>
            <a:endParaRPr sz="1100" b="0" i="0" u="none" strike="noStrike" cap="none" dirty="0">
              <a:solidFill>
                <a:srgbClr val="000000"/>
              </a:solidFill>
              <a:latin typeface="Arial"/>
              <a:ea typeface="Arial"/>
              <a:cs typeface="Arial"/>
              <a:sym typeface="Arial"/>
            </a:endParaRPr>
          </a:p>
        </p:txBody>
      </p:sp>
      <p:sp>
        <p:nvSpPr>
          <p:cNvPr id="155" name="Google Shape;155;p4">
            <a:extLst>
              <a:ext uri="{FF2B5EF4-FFF2-40B4-BE49-F238E27FC236}">
                <a16:creationId xmlns:a16="http://schemas.microsoft.com/office/drawing/2014/main" id="{3503FB6A-E9DC-D4F1-4268-852F2946C792}"/>
              </a:ext>
            </a:extLst>
          </p:cNvPr>
          <p:cNvSpPr txBox="1"/>
          <p:nvPr/>
        </p:nvSpPr>
        <p:spPr>
          <a:xfrm>
            <a:off x="1634024" y="6776950"/>
            <a:ext cx="9282793" cy="1400383"/>
          </a:xfrm>
          <a:prstGeom prst="rect">
            <a:avLst/>
          </a:prstGeom>
          <a:noFill/>
          <a:ln>
            <a:noFill/>
          </a:ln>
        </p:spPr>
        <p:txBody>
          <a:bodyPr spcFirstLastPara="1" wrap="square" lIns="0" tIns="0" rIns="0" bIns="0" anchor="t" anchorCtr="0">
            <a:spAutoFit/>
          </a:bodyPr>
          <a:lstStyle/>
          <a:p>
            <a:pPr marL="0" marR="0" lvl="0" indent="0" algn="l" rtl="0">
              <a:lnSpc>
                <a:spcPct val="139960"/>
              </a:lnSpc>
              <a:spcBef>
                <a:spcPts val="0"/>
              </a:spcBef>
              <a:spcAft>
                <a:spcPts val="0"/>
              </a:spcAft>
              <a:buClr>
                <a:srgbClr val="000000"/>
              </a:buClr>
              <a:buSzPts val="2550"/>
              <a:buFont typeface="Arial"/>
              <a:buNone/>
            </a:pPr>
            <a:r>
              <a:rPr lang="en-US" sz="2550" b="0" i="0" u="none" strike="noStrike" cap="none" dirty="0">
                <a:solidFill>
                  <a:srgbClr val="CDD6E0"/>
                </a:solidFill>
                <a:latin typeface="Calibri"/>
                <a:ea typeface="Arial"/>
                <a:cs typeface="Calibri"/>
                <a:sym typeface="Calibri"/>
              </a:rPr>
              <a:t>What are sites collecting and reviewing in addition to </a:t>
            </a:r>
            <a:r>
              <a:rPr lang="en-US" sz="2550" b="0" i="0" u="none" strike="noStrike" cap="none" dirty="0" err="1">
                <a:solidFill>
                  <a:srgbClr val="CDD6E0"/>
                </a:solidFill>
                <a:latin typeface="Calibri"/>
                <a:ea typeface="Arial"/>
                <a:cs typeface="Calibri"/>
                <a:sym typeface="Calibri"/>
              </a:rPr>
              <a:t>WorkNet</a:t>
            </a:r>
            <a:r>
              <a:rPr lang="en-US" sz="2550" b="0" i="0" u="none" strike="noStrike" cap="none" dirty="0">
                <a:solidFill>
                  <a:srgbClr val="CDD6E0"/>
                </a:solidFill>
                <a:latin typeface="Calibri"/>
                <a:ea typeface="Arial"/>
                <a:cs typeface="Calibri"/>
                <a:sym typeface="Calibri"/>
              </a:rPr>
              <a:t> data and metrics?</a:t>
            </a:r>
          </a:p>
          <a:p>
            <a:pPr marL="0" marR="0" lvl="0" indent="0" algn="l" rtl="0">
              <a:lnSpc>
                <a:spcPct val="139960"/>
              </a:lnSpc>
              <a:spcBef>
                <a:spcPts val="0"/>
              </a:spcBef>
              <a:spcAft>
                <a:spcPts val="0"/>
              </a:spcAft>
              <a:buClr>
                <a:srgbClr val="000000"/>
              </a:buClr>
              <a:buSzPts val="255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41563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F1715-A40A-94B9-85AC-7ED9E5461EEE}"/>
              </a:ext>
            </a:extLst>
          </p:cNvPr>
          <p:cNvSpPr>
            <a:spLocks noGrp="1"/>
          </p:cNvSpPr>
          <p:nvPr>
            <p:ph type="title"/>
          </p:nvPr>
        </p:nvSpPr>
        <p:spPr>
          <a:xfrm>
            <a:off x="457199" y="95130"/>
            <a:ext cx="16687801" cy="1143000"/>
          </a:xfrm>
          <a:ln>
            <a:solidFill>
              <a:schemeClr val="bg2"/>
            </a:solidFill>
          </a:ln>
        </p:spPr>
        <p:txBody>
          <a:bodyPr>
            <a:normAutofit/>
          </a:bodyPr>
          <a:lstStyle/>
          <a:p>
            <a:r>
              <a:rPr lang="en-US" sz="3600" dirty="0"/>
              <a:t>Initiative Data as of 9/9/26 from </a:t>
            </a:r>
            <a:r>
              <a:rPr lang="en-US" sz="3600" dirty="0" err="1"/>
              <a:t>WorkNet</a:t>
            </a:r>
            <a:endParaRPr lang="en-US" sz="3600" dirty="0"/>
          </a:p>
        </p:txBody>
      </p:sp>
      <p:sp>
        <p:nvSpPr>
          <p:cNvPr id="4" name="TextBox 3">
            <a:extLst>
              <a:ext uri="{FF2B5EF4-FFF2-40B4-BE49-F238E27FC236}">
                <a16:creationId xmlns:a16="http://schemas.microsoft.com/office/drawing/2014/main" id="{1FCC1AA7-BF92-5B60-74D3-D7E2A7324B26}"/>
              </a:ext>
            </a:extLst>
          </p:cNvPr>
          <p:cNvSpPr txBox="1"/>
          <p:nvPr/>
        </p:nvSpPr>
        <p:spPr>
          <a:xfrm>
            <a:off x="457199" y="6488039"/>
            <a:ext cx="16818429" cy="584775"/>
          </a:xfrm>
          <a:prstGeom prst="rect">
            <a:avLst/>
          </a:prstGeom>
          <a:noFill/>
          <a:ln>
            <a:solidFill>
              <a:schemeClr val="bg2"/>
            </a:solidFill>
          </a:ln>
        </p:spPr>
        <p:txBody>
          <a:bodyPr wrap="square" rtlCol="0">
            <a:spAutoFit/>
          </a:bodyPr>
          <a:lstStyle/>
          <a:p>
            <a:pPr algn="ctr"/>
            <a:r>
              <a:rPr lang="en-US" sz="3200" dirty="0">
                <a:latin typeface="Calibri" panose="020F0502020204030204" pitchFamily="34" charset="0"/>
                <a:cs typeface="Calibri" panose="020F0502020204030204" pitchFamily="34" charset="0"/>
              </a:rPr>
              <a:t>What else should be reviewed or understood for program or population insights?</a:t>
            </a:r>
          </a:p>
        </p:txBody>
      </p:sp>
      <p:sp>
        <p:nvSpPr>
          <p:cNvPr id="5" name="TextBox 4">
            <a:extLst>
              <a:ext uri="{FF2B5EF4-FFF2-40B4-BE49-F238E27FC236}">
                <a16:creationId xmlns:a16="http://schemas.microsoft.com/office/drawing/2014/main" id="{947D1064-FAB0-C70C-213B-7B3E8C74C4CD}"/>
              </a:ext>
            </a:extLst>
          </p:cNvPr>
          <p:cNvSpPr txBox="1"/>
          <p:nvPr/>
        </p:nvSpPr>
        <p:spPr>
          <a:xfrm>
            <a:off x="457199" y="7218519"/>
            <a:ext cx="16818429" cy="2793842"/>
          </a:xfrm>
          <a:prstGeom prst="rect">
            <a:avLst/>
          </a:prstGeom>
          <a:noFill/>
          <a:ln>
            <a:solidFill>
              <a:schemeClr val="bg2"/>
            </a:solidFill>
          </a:ln>
        </p:spPr>
        <p:txBody>
          <a:bodyPr wrap="square" rtlCol="0">
            <a:spAutoFit/>
          </a:bodyPr>
          <a:lstStyle/>
          <a:p>
            <a:pPr marL="342900" indent="-342900" algn="ctr">
              <a:lnSpc>
                <a:spcPct val="150000"/>
              </a:lnSpc>
              <a:buFont typeface="Arial" panose="020B0604020202020204" pitchFamily="34" charset="0"/>
              <a:buChar char="•"/>
            </a:pPr>
            <a:r>
              <a:rPr lang="en-US" sz="2400" dirty="0"/>
              <a:t>Applications to Interviews</a:t>
            </a:r>
          </a:p>
          <a:p>
            <a:pPr marL="342900" indent="-342900" algn="ctr">
              <a:lnSpc>
                <a:spcPct val="150000"/>
              </a:lnSpc>
              <a:buFont typeface="Arial" panose="020B0604020202020204" pitchFamily="34" charset="0"/>
              <a:buChar char="•"/>
            </a:pPr>
            <a:r>
              <a:rPr lang="en-US" sz="2400" dirty="0"/>
              <a:t>Interviews to Offers?</a:t>
            </a:r>
          </a:p>
          <a:p>
            <a:pPr marL="342900" indent="-342900" algn="ctr">
              <a:lnSpc>
                <a:spcPct val="150000"/>
              </a:lnSpc>
              <a:buFont typeface="Arial" panose="020B0604020202020204" pitchFamily="34" charset="0"/>
              <a:buChar char="•"/>
            </a:pPr>
            <a:r>
              <a:rPr lang="en-US" sz="2400" dirty="0"/>
              <a:t>Retention or rehiring?</a:t>
            </a:r>
          </a:p>
          <a:p>
            <a:pPr marL="342900" indent="-342900" algn="ctr">
              <a:lnSpc>
                <a:spcPct val="150000"/>
              </a:lnSpc>
              <a:buFont typeface="Arial" panose="020B0604020202020204" pitchFamily="34" charset="0"/>
              <a:buChar char="•"/>
            </a:pPr>
            <a:r>
              <a:rPr lang="en-US" sz="2400" dirty="0"/>
              <a:t>Outcomes by approach to create case studies?</a:t>
            </a:r>
          </a:p>
          <a:p>
            <a:pPr marL="342900" indent="-342900" algn="ctr">
              <a:lnSpc>
                <a:spcPct val="150000"/>
              </a:lnSpc>
              <a:buFont typeface="Arial" panose="020B0604020202020204" pitchFamily="34" charset="0"/>
              <a:buChar char="•"/>
            </a:pPr>
            <a:r>
              <a:rPr lang="en-US" sz="2400" dirty="0"/>
              <a:t>Other?</a:t>
            </a:r>
          </a:p>
        </p:txBody>
      </p:sp>
      <p:graphicFrame>
        <p:nvGraphicFramePr>
          <p:cNvPr id="10" name="Table 9">
            <a:extLst>
              <a:ext uri="{FF2B5EF4-FFF2-40B4-BE49-F238E27FC236}">
                <a16:creationId xmlns:a16="http://schemas.microsoft.com/office/drawing/2014/main" id="{9A236563-1636-E9E4-B0F7-694DB4B1BBA5}"/>
              </a:ext>
            </a:extLst>
          </p:cNvPr>
          <p:cNvGraphicFramePr>
            <a:graphicFrameLocks noGrp="1"/>
          </p:cNvGraphicFramePr>
          <p:nvPr>
            <p:extLst>
              <p:ext uri="{D42A27DB-BD31-4B8C-83A1-F6EECF244321}">
                <p14:modId xmlns:p14="http://schemas.microsoft.com/office/powerpoint/2010/main" val="4014708956"/>
              </p:ext>
            </p:extLst>
          </p:nvPr>
        </p:nvGraphicFramePr>
        <p:xfrm>
          <a:off x="457199" y="1417638"/>
          <a:ext cx="16818430" cy="4663440"/>
        </p:xfrm>
        <a:graphic>
          <a:graphicData uri="http://schemas.openxmlformats.org/drawingml/2006/table">
            <a:tbl>
              <a:tblPr firstRow="1" bandRow="1">
                <a:tableStyleId>{5C22544A-7EE6-4342-B048-85BDC9FD1C3A}</a:tableStyleId>
              </a:tblPr>
              <a:tblGrid>
                <a:gridCol w="8409215">
                  <a:extLst>
                    <a:ext uri="{9D8B030D-6E8A-4147-A177-3AD203B41FA5}">
                      <a16:colId xmlns:a16="http://schemas.microsoft.com/office/drawing/2014/main" val="1869045282"/>
                    </a:ext>
                  </a:extLst>
                </a:gridCol>
                <a:gridCol w="8409215">
                  <a:extLst>
                    <a:ext uri="{9D8B030D-6E8A-4147-A177-3AD203B41FA5}">
                      <a16:colId xmlns:a16="http://schemas.microsoft.com/office/drawing/2014/main" val="1315766919"/>
                    </a:ext>
                  </a:extLst>
                </a:gridCol>
              </a:tblGrid>
              <a:tr h="48496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800" dirty="0"/>
                        <a:t>Enrollment</a:t>
                      </a:r>
                    </a:p>
                  </a:txBody>
                  <a:tcPr/>
                </a:tc>
                <a:tc>
                  <a:txBody>
                    <a:bodyPr/>
                    <a:lstStyle/>
                    <a:p>
                      <a:pPr algn="ctr"/>
                      <a:r>
                        <a:rPr lang="en-US" sz="2800" dirty="0"/>
                        <a:t>388</a:t>
                      </a:r>
                    </a:p>
                  </a:txBody>
                  <a:tcPr/>
                </a:tc>
                <a:extLst>
                  <a:ext uri="{0D108BD9-81ED-4DB2-BD59-A6C34878D82A}">
                    <a16:rowId xmlns:a16="http://schemas.microsoft.com/office/drawing/2014/main" val="2188597442"/>
                  </a:ext>
                </a:extLst>
              </a:tr>
              <a:tr h="48496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800" dirty="0"/>
                        <a:t>Received Career Services</a:t>
                      </a:r>
                    </a:p>
                  </a:txBody>
                  <a:tcPr/>
                </a:tc>
                <a:tc>
                  <a:txBody>
                    <a:bodyPr/>
                    <a:lstStyle/>
                    <a:p>
                      <a:pPr algn="ctr"/>
                      <a:r>
                        <a:rPr lang="en-US" sz="2800" dirty="0"/>
                        <a:t>78</a:t>
                      </a:r>
                    </a:p>
                  </a:txBody>
                  <a:tcPr/>
                </a:tc>
                <a:extLst>
                  <a:ext uri="{0D108BD9-81ED-4DB2-BD59-A6C34878D82A}">
                    <a16:rowId xmlns:a16="http://schemas.microsoft.com/office/drawing/2014/main" val="2811991446"/>
                  </a:ext>
                </a:extLst>
              </a:tr>
              <a:tr h="484961">
                <a:tc>
                  <a:txBody>
                    <a:bodyPr/>
                    <a:lstStyle/>
                    <a:p>
                      <a:pPr algn="ctr"/>
                      <a:r>
                        <a:rPr lang="en-US" sz="2800" dirty="0"/>
                        <a:t>Barrier Reduction Service </a:t>
                      </a:r>
                    </a:p>
                  </a:txBody>
                  <a:tcPr/>
                </a:tc>
                <a:tc>
                  <a:txBody>
                    <a:bodyPr/>
                    <a:lstStyle/>
                    <a:p>
                      <a:pPr algn="ctr"/>
                      <a:r>
                        <a:rPr lang="en-US" sz="2800" dirty="0"/>
                        <a:t>53</a:t>
                      </a:r>
                    </a:p>
                  </a:txBody>
                  <a:tcPr/>
                </a:tc>
                <a:extLst>
                  <a:ext uri="{0D108BD9-81ED-4DB2-BD59-A6C34878D82A}">
                    <a16:rowId xmlns:a16="http://schemas.microsoft.com/office/drawing/2014/main" val="1855384676"/>
                  </a:ext>
                </a:extLst>
              </a:tr>
              <a:tr h="484961">
                <a:tc>
                  <a:txBody>
                    <a:bodyPr/>
                    <a:lstStyle/>
                    <a:p>
                      <a:pPr algn="ctr"/>
                      <a:r>
                        <a:rPr lang="en-US" sz="2800" dirty="0"/>
                        <a:t>Work-Based Learning/Work Experience</a:t>
                      </a:r>
                    </a:p>
                  </a:txBody>
                  <a:tcPr/>
                </a:tc>
                <a:tc>
                  <a:txBody>
                    <a:bodyPr/>
                    <a:lstStyle/>
                    <a:p>
                      <a:pPr algn="ctr"/>
                      <a:r>
                        <a:rPr lang="en-US" sz="2800" dirty="0"/>
                        <a:t>31</a:t>
                      </a:r>
                    </a:p>
                  </a:txBody>
                  <a:tcPr/>
                </a:tc>
                <a:extLst>
                  <a:ext uri="{0D108BD9-81ED-4DB2-BD59-A6C34878D82A}">
                    <a16:rowId xmlns:a16="http://schemas.microsoft.com/office/drawing/2014/main" val="3247807979"/>
                  </a:ext>
                </a:extLst>
              </a:tr>
              <a:tr h="484961">
                <a:tc>
                  <a:txBody>
                    <a:bodyPr/>
                    <a:lstStyle/>
                    <a:p>
                      <a:pPr algn="ctr"/>
                      <a:r>
                        <a:rPr lang="en-US" sz="2800" dirty="0"/>
                        <a:t>Occupational or Other Training</a:t>
                      </a:r>
                    </a:p>
                  </a:txBody>
                  <a:tcPr/>
                </a:tc>
                <a:tc>
                  <a:txBody>
                    <a:bodyPr/>
                    <a:lstStyle/>
                    <a:p>
                      <a:pPr algn="ctr"/>
                      <a:r>
                        <a:rPr lang="en-US" sz="2800" dirty="0"/>
                        <a:t>12</a:t>
                      </a:r>
                    </a:p>
                  </a:txBody>
                  <a:tcPr/>
                </a:tc>
                <a:extLst>
                  <a:ext uri="{0D108BD9-81ED-4DB2-BD59-A6C34878D82A}">
                    <a16:rowId xmlns:a16="http://schemas.microsoft.com/office/drawing/2014/main" val="167531439"/>
                  </a:ext>
                </a:extLst>
              </a:tr>
              <a:tr h="484961">
                <a:tc>
                  <a:txBody>
                    <a:bodyPr/>
                    <a:lstStyle/>
                    <a:p>
                      <a:pPr algn="ctr"/>
                      <a:r>
                        <a:rPr lang="en-US" sz="2800" dirty="0"/>
                        <a:t>Earned Credential</a:t>
                      </a:r>
                    </a:p>
                  </a:txBody>
                  <a:tcPr/>
                </a:tc>
                <a:tc>
                  <a:txBody>
                    <a:bodyPr/>
                    <a:lstStyle/>
                    <a:p>
                      <a:pPr algn="ctr"/>
                      <a:r>
                        <a:rPr lang="en-US" sz="2800" dirty="0"/>
                        <a:t>70</a:t>
                      </a:r>
                    </a:p>
                  </a:txBody>
                  <a:tcPr/>
                </a:tc>
                <a:extLst>
                  <a:ext uri="{0D108BD9-81ED-4DB2-BD59-A6C34878D82A}">
                    <a16:rowId xmlns:a16="http://schemas.microsoft.com/office/drawing/2014/main" val="1444131100"/>
                  </a:ext>
                </a:extLst>
              </a:tr>
              <a:tr h="484961">
                <a:tc>
                  <a:txBody>
                    <a:bodyPr/>
                    <a:lstStyle/>
                    <a:p>
                      <a:pPr algn="ctr"/>
                      <a:r>
                        <a:rPr lang="en-US" sz="2800" dirty="0"/>
                        <a:t>Completed</a:t>
                      </a:r>
                    </a:p>
                  </a:txBody>
                  <a:tcPr/>
                </a:tc>
                <a:tc>
                  <a:txBody>
                    <a:bodyPr/>
                    <a:lstStyle/>
                    <a:p>
                      <a:pPr algn="ctr"/>
                      <a:r>
                        <a:rPr lang="en-US" sz="2800" dirty="0"/>
                        <a:t>14</a:t>
                      </a:r>
                    </a:p>
                  </a:txBody>
                  <a:tcPr/>
                </a:tc>
                <a:extLst>
                  <a:ext uri="{0D108BD9-81ED-4DB2-BD59-A6C34878D82A}">
                    <a16:rowId xmlns:a16="http://schemas.microsoft.com/office/drawing/2014/main" val="895688366"/>
                  </a:ext>
                </a:extLst>
              </a:tr>
              <a:tr h="484961">
                <a:tc>
                  <a:txBody>
                    <a:bodyPr/>
                    <a:lstStyle/>
                    <a:p>
                      <a:pPr algn="ctr"/>
                      <a:r>
                        <a:rPr lang="en-US" sz="2800" dirty="0"/>
                        <a:t>Exited</a:t>
                      </a:r>
                    </a:p>
                  </a:txBody>
                  <a:tcPr/>
                </a:tc>
                <a:tc>
                  <a:txBody>
                    <a:bodyPr/>
                    <a:lstStyle/>
                    <a:p>
                      <a:pPr algn="ctr"/>
                      <a:r>
                        <a:rPr lang="en-US" sz="2800" dirty="0"/>
                        <a:t>21</a:t>
                      </a:r>
                    </a:p>
                  </a:txBody>
                  <a:tcPr/>
                </a:tc>
                <a:extLst>
                  <a:ext uri="{0D108BD9-81ED-4DB2-BD59-A6C34878D82A}">
                    <a16:rowId xmlns:a16="http://schemas.microsoft.com/office/drawing/2014/main" val="4264337628"/>
                  </a:ext>
                </a:extLst>
              </a:tr>
              <a:tr h="484961">
                <a:tc>
                  <a:txBody>
                    <a:bodyPr/>
                    <a:lstStyle/>
                    <a:p>
                      <a:pPr algn="ctr"/>
                      <a:r>
                        <a:rPr lang="en-US" sz="2800" dirty="0"/>
                        <a:t>Employed </a:t>
                      </a:r>
                    </a:p>
                  </a:txBody>
                  <a:tcPr/>
                </a:tc>
                <a:tc>
                  <a:txBody>
                    <a:bodyPr/>
                    <a:lstStyle/>
                    <a:p>
                      <a:pPr algn="ctr"/>
                      <a:r>
                        <a:rPr lang="en-US" sz="2800" dirty="0"/>
                        <a:t>58</a:t>
                      </a:r>
                    </a:p>
                  </a:txBody>
                  <a:tcPr/>
                </a:tc>
                <a:extLst>
                  <a:ext uri="{0D108BD9-81ED-4DB2-BD59-A6C34878D82A}">
                    <a16:rowId xmlns:a16="http://schemas.microsoft.com/office/drawing/2014/main" val="3973443262"/>
                  </a:ext>
                </a:extLst>
              </a:tr>
            </a:tbl>
          </a:graphicData>
        </a:graphic>
      </p:graphicFrame>
    </p:spTree>
    <p:extLst>
      <p:ext uri="{BB962C8B-B14F-4D97-AF65-F5344CB8AC3E}">
        <p14:creationId xmlns:p14="http://schemas.microsoft.com/office/powerpoint/2010/main" val="143902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0F7EAE1C-C621-E6D8-967B-BBF8E7305218}"/>
            </a:ext>
          </a:extLst>
        </p:cNvPr>
        <p:cNvGrpSpPr/>
        <p:nvPr/>
      </p:nvGrpSpPr>
      <p:grpSpPr>
        <a:xfrm>
          <a:off x="0" y="0"/>
          <a:ext cx="0" cy="0"/>
          <a:chOff x="0" y="0"/>
          <a:chExt cx="0" cy="0"/>
        </a:xfrm>
      </p:grpSpPr>
      <p:sp>
        <p:nvSpPr>
          <p:cNvPr id="150" name="Google Shape;150;p4">
            <a:extLst>
              <a:ext uri="{FF2B5EF4-FFF2-40B4-BE49-F238E27FC236}">
                <a16:creationId xmlns:a16="http://schemas.microsoft.com/office/drawing/2014/main" id="{3E0B1590-57B1-AFCA-2A47-94D2600A67F5}"/>
              </a:ext>
            </a:extLst>
          </p:cNvPr>
          <p:cNvSpPr/>
          <p:nvPr/>
        </p:nvSpPr>
        <p:spPr>
          <a:xfrm>
            <a:off x="0" y="0"/>
            <a:ext cx="18288000" cy="10287000"/>
          </a:xfrm>
          <a:prstGeom prst="rect">
            <a:avLst/>
          </a:prstGeom>
          <a:solidFill>
            <a:srgbClr val="1B3A5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4">
            <a:extLst>
              <a:ext uri="{FF2B5EF4-FFF2-40B4-BE49-F238E27FC236}">
                <a16:creationId xmlns:a16="http://schemas.microsoft.com/office/drawing/2014/main" id="{C89A7FDC-3560-9371-464C-91D9891B8169}"/>
              </a:ext>
            </a:extLst>
          </p:cNvPr>
          <p:cNvSpPr/>
          <p:nvPr/>
        </p:nvSpPr>
        <p:spPr>
          <a:xfrm>
            <a:off x="1428750" y="4415695"/>
            <a:ext cx="1524000" cy="66675"/>
          </a:xfrm>
          <a:custGeom>
            <a:avLst/>
            <a:gdLst/>
            <a:ahLst/>
            <a:cxnLst/>
            <a:rect l="l" t="t" r="r" b="b"/>
            <a:pathLst>
              <a:path w="2032000" h="88900" extrusionOk="0">
                <a:moveTo>
                  <a:pt x="44450" y="0"/>
                </a:moveTo>
                <a:lnTo>
                  <a:pt x="1987550" y="0"/>
                </a:lnTo>
                <a:cubicBezTo>
                  <a:pt x="2012061" y="0"/>
                  <a:pt x="2032000" y="19939"/>
                  <a:pt x="2032000" y="44450"/>
                </a:cubicBezTo>
                <a:cubicBezTo>
                  <a:pt x="2032000" y="68961"/>
                  <a:pt x="2012061" y="88900"/>
                  <a:pt x="1987550" y="88900"/>
                </a:cubicBezTo>
                <a:lnTo>
                  <a:pt x="44450" y="88900"/>
                </a:lnTo>
                <a:cubicBezTo>
                  <a:pt x="19939" y="88900"/>
                  <a:pt x="0" y="68961"/>
                  <a:pt x="0" y="44450"/>
                </a:cubicBezTo>
                <a:cubicBezTo>
                  <a:pt x="0" y="19939"/>
                  <a:pt x="19939" y="0"/>
                  <a:pt x="4445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4">
            <a:extLst>
              <a:ext uri="{FF2B5EF4-FFF2-40B4-BE49-F238E27FC236}">
                <a16:creationId xmlns:a16="http://schemas.microsoft.com/office/drawing/2014/main" id="{7C877438-5F0A-4E2F-6260-27726B5324A4}"/>
              </a:ext>
            </a:extLst>
          </p:cNvPr>
          <p:cNvSpPr/>
          <p:nvPr/>
        </p:nvSpPr>
        <p:spPr>
          <a:xfrm>
            <a:off x="13766762" y="3453290"/>
            <a:ext cx="3492538" cy="3380421"/>
          </a:xfrm>
          <a:custGeom>
            <a:avLst/>
            <a:gdLst/>
            <a:ahLst/>
            <a:cxnLst/>
            <a:rect l="l" t="t" r="r" b="b"/>
            <a:pathLst>
              <a:path w="3492538" h="3380421" extrusionOk="0">
                <a:moveTo>
                  <a:pt x="0" y="0"/>
                </a:moveTo>
                <a:lnTo>
                  <a:pt x="3492538" y="0"/>
                </a:lnTo>
                <a:lnTo>
                  <a:pt x="3492538" y="3380420"/>
                </a:lnTo>
                <a:lnTo>
                  <a:pt x="0" y="3380420"/>
                </a:lnTo>
                <a:lnTo>
                  <a:pt x="0" y="0"/>
                </a:lnTo>
                <a:close/>
              </a:path>
            </a:pathLst>
          </a:custGeom>
          <a:blipFill rotWithShape="1">
            <a:blip r:embed="rId3">
              <a:alphaModFix/>
            </a:blip>
            <a:stretch>
              <a:fillRect l="-103223" r="-106634" b="-81409"/>
            </a:stretch>
          </a:blipFill>
          <a:ln>
            <a:noFill/>
          </a:ln>
        </p:spPr>
        <p:txBody>
          <a:bodyPr/>
          <a:lstStyle/>
          <a:p>
            <a:endParaRPr lang="en-US"/>
          </a:p>
        </p:txBody>
      </p:sp>
      <p:sp>
        <p:nvSpPr>
          <p:cNvPr id="153" name="Google Shape;153;p4">
            <a:extLst>
              <a:ext uri="{FF2B5EF4-FFF2-40B4-BE49-F238E27FC236}">
                <a16:creationId xmlns:a16="http://schemas.microsoft.com/office/drawing/2014/main" id="{87E5913D-87D4-298F-CE0E-1D7891BE439E}"/>
              </a:ext>
            </a:extLst>
          </p:cNvPr>
          <p:cNvSpPr txBox="1"/>
          <p:nvPr/>
        </p:nvSpPr>
        <p:spPr>
          <a:xfrm>
            <a:off x="1428750" y="2349425"/>
            <a:ext cx="11239500" cy="2078100"/>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0"/>
              </a:spcBef>
              <a:spcAft>
                <a:spcPts val="0"/>
              </a:spcAft>
              <a:buClr>
                <a:srgbClr val="000000"/>
              </a:buClr>
              <a:buSzPts val="15000"/>
              <a:buFont typeface="Arial"/>
              <a:buNone/>
            </a:pPr>
            <a:r>
              <a:rPr lang="en-US" sz="15000" b="1" i="0" u="none" strike="noStrike" cap="none" dirty="0">
                <a:solidFill>
                  <a:srgbClr val="A8C828"/>
                </a:solidFill>
                <a:latin typeface="Cambria"/>
                <a:ea typeface="Cambria"/>
                <a:cs typeface="Cambria"/>
                <a:sym typeface="Cambria"/>
              </a:rPr>
              <a:t>04</a:t>
            </a:r>
            <a:endParaRPr sz="1400" b="0" i="0" u="none" strike="noStrike" cap="none" dirty="0">
              <a:solidFill>
                <a:srgbClr val="000000"/>
              </a:solidFill>
              <a:latin typeface="Arial"/>
              <a:ea typeface="Arial"/>
              <a:cs typeface="Arial"/>
              <a:sym typeface="Arial"/>
            </a:endParaRPr>
          </a:p>
        </p:txBody>
      </p:sp>
      <p:sp>
        <p:nvSpPr>
          <p:cNvPr id="154" name="Google Shape;154;p4">
            <a:extLst>
              <a:ext uri="{FF2B5EF4-FFF2-40B4-BE49-F238E27FC236}">
                <a16:creationId xmlns:a16="http://schemas.microsoft.com/office/drawing/2014/main" id="{E84314CC-ACCF-EF9E-3C29-A460B3F4BE07}"/>
              </a:ext>
            </a:extLst>
          </p:cNvPr>
          <p:cNvSpPr txBox="1"/>
          <p:nvPr/>
        </p:nvSpPr>
        <p:spPr>
          <a:xfrm>
            <a:off x="1428750" y="4968145"/>
            <a:ext cx="11239500" cy="941796"/>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7200"/>
              <a:buFont typeface="Arial"/>
              <a:buNone/>
            </a:pPr>
            <a:r>
              <a:rPr lang="en-US" sz="6000" b="1" i="0" u="none" strike="noStrike" cap="none" dirty="0">
                <a:solidFill>
                  <a:srgbClr val="FFFFFF"/>
                </a:solidFill>
                <a:latin typeface="Cambria"/>
                <a:ea typeface="Cambria"/>
                <a:cs typeface="Cambria"/>
                <a:sym typeface="Cambria"/>
              </a:rPr>
              <a:t>FY27 Focus</a:t>
            </a:r>
            <a:endParaRPr sz="1100" b="0" i="0" u="none" strike="noStrike" cap="none" dirty="0">
              <a:solidFill>
                <a:srgbClr val="000000"/>
              </a:solidFill>
              <a:latin typeface="Arial"/>
              <a:ea typeface="Arial"/>
              <a:cs typeface="Arial"/>
              <a:sym typeface="Arial"/>
            </a:endParaRPr>
          </a:p>
        </p:txBody>
      </p:sp>
      <p:sp>
        <p:nvSpPr>
          <p:cNvPr id="155" name="Google Shape;155;p4">
            <a:extLst>
              <a:ext uri="{FF2B5EF4-FFF2-40B4-BE49-F238E27FC236}">
                <a16:creationId xmlns:a16="http://schemas.microsoft.com/office/drawing/2014/main" id="{33871F4E-0101-EC4E-67DC-1AD40A69FFD6}"/>
              </a:ext>
            </a:extLst>
          </p:cNvPr>
          <p:cNvSpPr txBox="1"/>
          <p:nvPr/>
        </p:nvSpPr>
        <p:spPr>
          <a:xfrm>
            <a:off x="1634024" y="6776950"/>
            <a:ext cx="9282793" cy="1400383"/>
          </a:xfrm>
          <a:prstGeom prst="rect">
            <a:avLst/>
          </a:prstGeom>
          <a:noFill/>
          <a:ln>
            <a:noFill/>
          </a:ln>
        </p:spPr>
        <p:txBody>
          <a:bodyPr spcFirstLastPara="1" wrap="square" lIns="0" tIns="0" rIns="0" bIns="0" anchor="t" anchorCtr="0">
            <a:spAutoFit/>
          </a:bodyPr>
          <a:lstStyle/>
          <a:p>
            <a:pPr marL="0" marR="0" lvl="0" indent="0" algn="l" rtl="0">
              <a:lnSpc>
                <a:spcPct val="139960"/>
              </a:lnSpc>
              <a:spcBef>
                <a:spcPts val="0"/>
              </a:spcBef>
              <a:spcAft>
                <a:spcPts val="0"/>
              </a:spcAft>
              <a:buClr>
                <a:srgbClr val="000000"/>
              </a:buClr>
              <a:buSzPts val="2550"/>
              <a:buFont typeface="Arial"/>
              <a:buNone/>
            </a:pPr>
            <a:r>
              <a:rPr lang="en-US" sz="2550" b="0" i="0" u="none" strike="noStrike" cap="none" dirty="0">
                <a:solidFill>
                  <a:srgbClr val="CDD6E0"/>
                </a:solidFill>
                <a:latin typeface="Calibri"/>
                <a:ea typeface="Arial"/>
                <a:cs typeface="Calibri"/>
                <a:sym typeface="Calibri"/>
              </a:rPr>
              <a:t>Where should sites individually and collectively focus for the remainder of FY27?</a:t>
            </a:r>
          </a:p>
          <a:p>
            <a:pPr marL="0" marR="0" lvl="0" indent="0" algn="l" rtl="0">
              <a:lnSpc>
                <a:spcPct val="139960"/>
              </a:lnSpc>
              <a:spcBef>
                <a:spcPts val="0"/>
              </a:spcBef>
              <a:spcAft>
                <a:spcPts val="0"/>
              </a:spcAft>
              <a:buClr>
                <a:srgbClr val="000000"/>
              </a:buClr>
              <a:buSzPts val="2550"/>
              <a:buFont typeface="Arial"/>
              <a:buNone/>
            </a:pP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37160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6F1"/>
        </a:solidFill>
        <a:effectLst/>
      </p:bgPr>
    </p:bg>
    <p:spTree>
      <p:nvGrpSpPr>
        <p:cNvPr id="1" name="Shape 163">
          <a:extLst>
            <a:ext uri="{FF2B5EF4-FFF2-40B4-BE49-F238E27FC236}">
              <a16:creationId xmlns:a16="http://schemas.microsoft.com/office/drawing/2014/main" id="{E8857AF6-8762-7EA5-1170-E96C809D3395}"/>
            </a:ext>
          </a:extLst>
        </p:cNvPr>
        <p:cNvGrpSpPr/>
        <p:nvPr/>
      </p:nvGrpSpPr>
      <p:grpSpPr>
        <a:xfrm>
          <a:off x="0" y="0"/>
          <a:ext cx="0" cy="0"/>
          <a:chOff x="0" y="0"/>
          <a:chExt cx="0" cy="0"/>
        </a:xfrm>
      </p:grpSpPr>
      <p:sp>
        <p:nvSpPr>
          <p:cNvPr id="165" name="Google Shape;165;p5">
            <a:extLst>
              <a:ext uri="{FF2B5EF4-FFF2-40B4-BE49-F238E27FC236}">
                <a16:creationId xmlns:a16="http://schemas.microsoft.com/office/drawing/2014/main" id="{0BD14174-8472-BB7E-7F93-839B6245BD34}"/>
              </a:ext>
            </a:extLst>
          </p:cNvPr>
          <p:cNvSpPr txBox="1"/>
          <p:nvPr/>
        </p:nvSpPr>
        <p:spPr>
          <a:xfrm>
            <a:off x="1428750" y="1685925"/>
            <a:ext cx="12473862" cy="1035989"/>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6600"/>
              <a:buFont typeface="Arial"/>
              <a:buNone/>
            </a:pPr>
            <a:r>
              <a:rPr lang="en-US" sz="6600" b="1" i="0" u="none" strike="noStrike" cap="none" dirty="0">
                <a:solidFill>
                  <a:srgbClr val="1B3A5C"/>
                </a:solidFill>
                <a:latin typeface="Cambria"/>
                <a:ea typeface="Cambria"/>
                <a:cs typeface="Cambria"/>
                <a:sym typeface="Cambria"/>
              </a:rPr>
              <a:t>Questions for Moving Ahead</a:t>
            </a:r>
            <a:endParaRPr sz="1400" b="0" i="0" u="none" strike="noStrike" cap="none" dirty="0">
              <a:solidFill>
                <a:srgbClr val="000000"/>
              </a:solidFill>
              <a:latin typeface="Arial"/>
              <a:ea typeface="Arial"/>
              <a:cs typeface="Arial"/>
              <a:sym typeface="Arial"/>
            </a:endParaRPr>
          </a:p>
        </p:txBody>
      </p:sp>
      <p:sp>
        <p:nvSpPr>
          <p:cNvPr id="166" name="Google Shape;166;p5">
            <a:extLst>
              <a:ext uri="{FF2B5EF4-FFF2-40B4-BE49-F238E27FC236}">
                <a16:creationId xmlns:a16="http://schemas.microsoft.com/office/drawing/2014/main" id="{A2D752E7-9D70-A27B-90B3-D52D036C5E63}"/>
              </a:ext>
            </a:extLst>
          </p:cNvPr>
          <p:cNvSpPr/>
          <p:nvPr/>
        </p:nvSpPr>
        <p:spPr>
          <a:xfrm>
            <a:off x="1428750" y="3648456"/>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7" name="Google Shape;167;p5">
            <a:extLst>
              <a:ext uri="{FF2B5EF4-FFF2-40B4-BE49-F238E27FC236}">
                <a16:creationId xmlns:a16="http://schemas.microsoft.com/office/drawing/2014/main" id="{C015FC7B-B7B2-A2DD-3467-8CF812C70800}"/>
              </a:ext>
            </a:extLst>
          </p:cNvPr>
          <p:cNvSpPr txBox="1"/>
          <p:nvPr/>
        </p:nvSpPr>
        <p:spPr>
          <a:xfrm>
            <a:off x="1885948" y="3394784"/>
            <a:ext cx="12893740"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dirty="0">
                <a:solidFill>
                  <a:srgbClr val="1B3A5C"/>
                </a:solidFill>
                <a:latin typeface="Calibri"/>
                <a:ea typeface="Calibri"/>
                <a:cs typeface="Calibri"/>
                <a:sym typeface="Calibri"/>
              </a:rPr>
              <a:t>Are Home Illinois Workforce site participants automatically meeting SNAP Work Requirements if enrolled at a pilot site?</a:t>
            </a:r>
            <a:endParaRPr lang="en-US" sz="1400" b="0" i="0" u="none" strike="noStrike" cap="none" dirty="0">
              <a:solidFill>
                <a:srgbClr val="000000"/>
              </a:solidFill>
              <a:latin typeface="Arial"/>
              <a:ea typeface="Arial"/>
              <a:cs typeface="Arial"/>
              <a:sym typeface="Arial"/>
            </a:endParaRPr>
          </a:p>
        </p:txBody>
      </p:sp>
      <p:sp>
        <p:nvSpPr>
          <p:cNvPr id="168" name="Google Shape;168;p5">
            <a:extLst>
              <a:ext uri="{FF2B5EF4-FFF2-40B4-BE49-F238E27FC236}">
                <a16:creationId xmlns:a16="http://schemas.microsoft.com/office/drawing/2014/main" id="{E84EEA79-B2D3-46EC-8359-8D6F17426B13}"/>
              </a:ext>
            </a:extLst>
          </p:cNvPr>
          <p:cNvSpPr/>
          <p:nvPr/>
        </p:nvSpPr>
        <p:spPr>
          <a:xfrm>
            <a:off x="1428750" y="5111967"/>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5">
            <a:extLst>
              <a:ext uri="{FF2B5EF4-FFF2-40B4-BE49-F238E27FC236}">
                <a16:creationId xmlns:a16="http://schemas.microsoft.com/office/drawing/2014/main" id="{937D2F0F-30C7-CD35-69FE-30FE32A69794}"/>
              </a:ext>
            </a:extLst>
          </p:cNvPr>
          <p:cNvSpPr txBox="1"/>
          <p:nvPr/>
        </p:nvSpPr>
        <p:spPr>
          <a:xfrm>
            <a:off x="1885948" y="4812105"/>
            <a:ext cx="12893740" cy="64633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What are the right feedback loops for this project for the different touchpoints?</a:t>
            </a:r>
            <a:endParaRPr sz="1400" b="0" i="0" u="none" strike="noStrike" cap="none" dirty="0">
              <a:solidFill>
                <a:srgbClr val="000000"/>
              </a:solidFill>
              <a:latin typeface="Arial"/>
              <a:ea typeface="Arial"/>
              <a:cs typeface="Arial"/>
              <a:sym typeface="Arial"/>
            </a:endParaRPr>
          </a:p>
        </p:txBody>
      </p:sp>
      <p:sp>
        <p:nvSpPr>
          <p:cNvPr id="170" name="Google Shape;170;p5">
            <a:extLst>
              <a:ext uri="{FF2B5EF4-FFF2-40B4-BE49-F238E27FC236}">
                <a16:creationId xmlns:a16="http://schemas.microsoft.com/office/drawing/2014/main" id="{76204C3D-1031-82A7-16AD-FE8CEEF44777}"/>
              </a:ext>
            </a:extLst>
          </p:cNvPr>
          <p:cNvSpPr/>
          <p:nvPr/>
        </p:nvSpPr>
        <p:spPr>
          <a:xfrm>
            <a:off x="1428750" y="5989307"/>
            <a:ext cx="190500" cy="190500"/>
          </a:xfrm>
          <a:custGeom>
            <a:avLst/>
            <a:gdLst/>
            <a:ahLst/>
            <a:cxnLst/>
            <a:rect l="l" t="t" r="r" b="b"/>
            <a:pathLst>
              <a:path w="254000" h="254000" extrusionOk="0">
                <a:moveTo>
                  <a:pt x="50800" y="0"/>
                </a:moveTo>
                <a:lnTo>
                  <a:pt x="203200" y="0"/>
                </a:lnTo>
                <a:cubicBezTo>
                  <a:pt x="231267" y="0"/>
                  <a:pt x="254000" y="22733"/>
                  <a:pt x="254000" y="50800"/>
                </a:cubicBezTo>
                <a:lnTo>
                  <a:pt x="254000" y="203200"/>
                </a:lnTo>
                <a:cubicBezTo>
                  <a:pt x="254000" y="231267"/>
                  <a:pt x="231267" y="254000"/>
                  <a:pt x="203200" y="254000"/>
                </a:cubicBezTo>
                <a:lnTo>
                  <a:pt x="50800" y="254000"/>
                </a:lnTo>
                <a:cubicBezTo>
                  <a:pt x="22733" y="254000"/>
                  <a:pt x="0" y="231267"/>
                  <a:pt x="0" y="203200"/>
                </a:cubicBezTo>
                <a:lnTo>
                  <a:pt x="0" y="50800"/>
                </a:lnTo>
                <a:cubicBezTo>
                  <a:pt x="0" y="22733"/>
                  <a:pt x="22733" y="0"/>
                  <a:pt x="50800" y="0"/>
                </a:cubicBezTo>
                <a:close/>
              </a:path>
            </a:pathLst>
          </a:custGeom>
          <a:solidFill>
            <a:srgbClr val="6B8F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1" name="Google Shape;171;p5">
            <a:extLst>
              <a:ext uri="{FF2B5EF4-FFF2-40B4-BE49-F238E27FC236}">
                <a16:creationId xmlns:a16="http://schemas.microsoft.com/office/drawing/2014/main" id="{F6C2AA33-26AD-F2A1-8C68-24383CD48ED2}"/>
              </a:ext>
            </a:extLst>
          </p:cNvPr>
          <p:cNvSpPr txBox="1"/>
          <p:nvPr/>
        </p:nvSpPr>
        <p:spPr>
          <a:xfrm>
            <a:off x="1885949" y="5707755"/>
            <a:ext cx="10654394" cy="1938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3000"/>
              <a:buFont typeface="Arial"/>
              <a:buNone/>
            </a:pPr>
            <a:r>
              <a:rPr lang="en-US" sz="3000" b="0" i="0" u="none" strike="noStrike" cap="none" dirty="0">
                <a:solidFill>
                  <a:srgbClr val="1B3A5C"/>
                </a:solidFill>
                <a:latin typeface="Calibri"/>
                <a:ea typeface="Calibri"/>
                <a:cs typeface="Calibri"/>
                <a:sym typeface="Calibri"/>
              </a:rPr>
              <a:t>What are the shared priorities of DCEO/OPEH and Partner Sites: Compliance/Auditing; Lessons learned; or Systems Change?</a:t>
            </a:r>
          </a:p>
          <a:p>
            <a:pPr marL="0" marR="0" lvl="0" indent="0" algn="l" rtl="0">
              <a:lnSpc>
                <a:spcPct val="140000"/>
              </a:lnSpc>
              <a:spcBef>
                <a:spcPts val="0"/>
              </a:spcBef>
              <a:spcAft>
                <a:spcPts val="0"/>
              </a:spcAft>
              <a:buClr>
                <a:srgbClr val="000000"/>
              </a:buClr>
              <a:buSzPts val="3000"/>
              <a:buFont typeface="Arial"/>
              <a:buNone/>
            </a:pPr>
            <a:endParaRPr lang="en-US" sz="3000" b="0" i="0" u="none" strike="noStrike" cap="none" dirty="0">
              <a:solidFill>
                <a:srgbClr val="1B3A5C"/>
              </a:solidFill>
              <a:latin typeface="Calibri"/>
              <a:ea typeface="Calibri"/>
              <a:cs typeface="Calibri"/>
              <a:sym typeface="Calibri"/>
            </a:endParaRPr>
          </a:p>
        </p:txBody>
      </p:sp>
      <p:sp>
        <p:nvSpPr>
          <p:cNvPr id="172" name="Google Shape;172;p5">
            <a:extLst>
              <a:ext uri="{FF2B5EF4-FFF2-40B4-BE49-F238E27FC236}">
                <a16:creationId xmlns:a16="http://schemas.microsoft.com/office/drawing/2014/main" id="{EC8EAAF8-6EFA-2EFE-32C5-0D288722B141}"/>
              </a:ext>
            </a:extLst>
          </p:cNvPr>
          <p:cNvSpPr txBox="1"/>
          <p:nvPr/>
        </p:nvSpPr>
        <p:spPr>
          <a:xfrm>
            <a:off x="2179378" y="8658453"/>
            <a:ext cx="15430500" cy="277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1800"/>
              <a:buFont typeface="Arial"/>
              <a:buNone/>
            </a:pPr>
            <a:r>
              <a:rPr lang="en-US" sz="1800" b="0" i="0" u="none" strike="noStrike" cap="none">
                <a:solidFill>
                  <a:srgbClr val="9AA79A"/>
                </a:solidFill>
                <a:latin typeface="Calibri"/>
                <a:ea typeface="Calibri"/>
                <a:cs typeface="Calibri"/>
                <a:sym typeface="Calibri"/>
              </a:rPr>
              <a:t>HETAC · A program of SHPA</a:t>
            </a:r>
            <a:endParaRPr sz="1400" b="0" i="0" u="none" strike="noStrike" cap="none">
              <a:solidFill>
                <a:srgbClr val="000000"/>
              </a:solidFill>
              <a:latin typeface="Arial"/>
              <a:ea typeface="Arial"/>
              <a:cs typeface="Arial"/>
              <a:sym typeface="Arial"/>
            </a:endParaRPr>
          </a:p>
        </p:txBody>
      </p:sp>
      <p:sp>
        <p:nvSpPr>
          <p:cNvPr id="173" name="Google Shape;173;p5">
            <a:extLst>
              <a:ext uri="{FF2B5EF4-FFF2-40B4-BE49-F238E27FC236}">
                <a16:creationId xmlns:a16="http://schemas.microsoft.com/office/drawing/2014/main" id="{B99F1C14-682C-29CD-0195-656F1CF7782D}"/>
              </a:ext>
            </a:extLst>
          </p:cNvPr>
          <p:cNvSpPr/>
          <p:nvPr/>
        </p:nvSpPr>
        <p:spPr>
          <a:xfrm>
            <a:off x="1428750" y="8517735"/>
            <a:ext cx="626265" cy="626265"/>
          </a:xfrm>
          <a:custGeom>
            <a:avLst/>
            <a:gdLst/>
            <a:ahLst/>
            <a:cxnLst/>
            <a:rect l="l" t="t" r="r" b="b"/>
            <a:pathLst>
              <a:path w="508000" h="508000" extrusionOk="0">
                <a:moveTo>
                  <a:pt x="0" y="0"/>
                </a:moveTo>
                <a:lnTo>
                  <a:pt x="508000" y="0"/>
                </a:lnTo>
                <a:lnTo>
                  <a:pt x="508000" y="508000"/>
                </a:lnTo>
                <a:lnTo>
                  <a:pt x="0" y="508000"/>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740397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3A5C"/>
        </a:solidFill>
        <a:effectLst/>
      </p:bgPr>
    </p:bg>
    <p:spTree>
      <p:nvGrpSpPr>
        <p:cNvPr id="1" name="Shape 258"/>
        <p:cNvGrpSpPr/>
        <p:nvPr/>
      </p:nvGrpSpPr>
      <p:grpSpPr>
        <a:xfrm>
          <a:off x="0" y="0"/>
          <a:ext cx="0" cy="0"/>
          <a:chOff x="0" y="0"/>
          <a:chExt cx="0" cy="0"/>
        </a:xfrm>
      </p:grpSpPr>
      <p:grpSp>
        <p:nvGrpSpPr>
          <p:cNvPr id="259" name="Google Shape;259;p10"/>
          <p:cNvGrpSpPr/>
          <p:nvPr/>
        </p:nvGrpSpPr>
        <p:grpSpPr>
          <a:xfrm>
            <a:off x="1333500" y="4908519"/>
            <a:ext cx="571500" cy="642938"/>
            <a:chOff x="0" y="-95250"/>
            <a:chExt cx="762000" cy="857250"/>
          </a:xfrm>
        </p:grpSpPr>
        <p:sp>
          <p:nvSpPr>
            <p:cNvPr id="260" name="Google Shape;260;p10"/>
            <p:cNvSpPr/>
            <p:nvPr/>
          </p:nvSpPr>
          <p:spPr>
            <a:xfrm>
              <a:off x="0" y="0"/>
              <a:ext cx="762000" cy="762000"/>
            </a:xfrm>
            <a:custGeom>
              <a:avLst/>
              <a:gdLst/>
              <a:ahLst/>
              <a:cxnLst/>
              <a:rect l="l" t="t" r="r" b="b"/>
              <a:pathLst>
                <a:path w="762000" h="762000" extrusionOk="0">
                  <a:moveTo>
                    <a:pt x="381000" y="0"/>
                  </a:moveTo>
                  <a:cubicBezTo>
                    <a:pt x="591439" y="0"/>
                    <a:pt x="762000" y="170561"/>
                    <a:pt x="762000" y="381000"/>
                  </a:cubicBezTo>
                  <a:cubicBezTo>
                    <a:pt x="762000" y="591439"/>
                    <a:pt x="591439" y="762000"/>
                    <a:pt x="381000" y="762000"/>
                  </a:cubicBezTo>
                  <a:cubicBezTo>
                    <a:pt x="170561" y="762000"/>
                    <a:pt x="0" y="591439"/>
                    <a:pt x="0" y="381000"/>
                  </a:cubicBezTo>
                  <a:cubicBezTo>
                    <a:pt x="0" y="170561"/>
                    <a:pt x="170561" y="0"/>
                    <a:pt x="381000" y="0"/>
                  </a:cubicBezTo>
                  <a:close/>
                </a:path>
              </a:pathLst>
            </a:custGeom>
            <a:solidFill>
              <a:srgbClr val="E88D3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10"/>
            <p:cNvSpPr txBox="1"/>
            <p:nvPr/>
          </p:nvSpPr>
          <p:spPr>
            <a:xfrm>
              <a:off x="0" y="-95250"/>
              <a:ext cx="762000" cy="857250"/>
            </a:xfrm>
            <a:prstGeom prst="rect">
              <a:avLst/>
            </a:prstGeom>
            <a:noFill/>
            <a:ln>
              <a:noFill/>
            </a:ln>
          </p:spPr>
          <p:txBody>
            <a:bodyPr spcFirstLastPara="1" wrap="square" lIns="146050" tIns="146050" rIns="146050" bIns="146050" anchor="ctr" anchorCtr="0">
              <a:noAutofit/>
            </a:bodyPr>
            <a:lstStyle/>
            <a:p>
              <a:pPr marL="0" marR="0" lvl="0" indent="0" algn="ctr" rtl="0">
                <a:lnSpc>
                  <a:spcPct val="139955"/>
                </a:lnSpc>
                <a:spcBef>
                  <a:spcPts val="0"/>
                </a:spcBef>
                <a:spcAft>
                  <a:spcPts val="0"/>
                </a:spcAft>
                <a:buClr>
                  <a:srgbClr val="000000"/>
                </a:buClr>
                <a:buSzPts val="2250"/>
                <a:buFont typeface="Arial"/>
                <a:buNone/>
              </a:pPr>
              <a:r>
                <a:rPr lang="en-US" sz="2250" b="1" i="0" u="none" strike="noStrike" cap="none">
                  <a:solidFill>
                    <a:srgbClr val="1B3A5C"/>
                  </a:solidFill>
                  <a:latin typeface="Calibri"/>
                  <a:ea typeface="Calibri"/>
                  <a:cs typeface="Calibri"/>
                  <a:sym typeface="Calibri"/>
                </a:rPr>
                <a:t>1</a:t>
              </a:r>
              <a:endParaRPr sz="1400" b="0" i="0" u="none" strike="noStrike" cap="none">
                <a:solidFill>
                  <a:srgbClr val="000000"/>
                </a:solidFill>
                <a:latin typeface="Arial"/>
                <a:ea typeface="Arial"/>
                <a:cs typeface="Arial"/>
                <a:sym typeface="Arial"/>
              </a:endParaRPr>
            </a:p>
          </p:txBody>
        </p:sp>
      </p:grpSp>
      <p:grpSp>
        <p:nvGrpSpPr>
          <p:cNvPr id="262" name="Google Shape;262;p10"/>
          <p:cNvGrpSpPr/>
          <p:nvPr/>
        </p:nvGrpSpPr>
        <p:grpSpPr>
          <a:xfrm>
            <a:off x="1333500" y="5765769"/>
            <a:ext cx="571500" cy="642938"/>
            <a:chOff x="0" y="-95250"/>
            <a:chExt cx="762000" cy="857250"/>
          </a:xfrm>
        </p:grpSpPr>
        <p:sp>
          <p:nvSpPr>
            <p:cNvPr id="263" name="Google Shape;263;p10"/>
            <p:cNvSpPr/>
            <p:nvPr/>
          </p:nvSpPr>
          <p:spPr>
            <a:xfrm>
              <a:off x="0" y="0"/>
              <a:ext cx="762000" cy="762000"/>
            </a:xfrm>
            <a:custGeom>
              <a:avLst/>
              <a:gdLst/>
              <a:ahLst/>
              <a:cxnLst/>
              <a:rect l="l" t="t" r="r" b="b"/>
              <a:pathLst>
                <a:path w="762000" h="762000" extrusionOk="0">
                  <a:moveTo>
                    <a:pt x="381000" y="0"/>
                  </a:moveTo>
                  <a:cubicBezTo>
                    <a:pt x="591439" y="0"/>
                    <a:pt x="762000" y="170561"/>
                    <a:pt x="762000" y="381000"/>
                  </a:cubicBezTo>
                  <a:cubicBezTo>
                    <a:pt x="762000" y="591439"/>
                    <a:pt x="591439" y="762000"/>
                    <a:pt x="381000" y="762000"/>
                  </a:cubicBezTo>
                  <a:cubicBezTo>
                    <a:pt x="170561" y="762000"/>
                    <a:pt x="0" y="591439"/>
                    <a:pt x="0" y="381000"/>
                  </a:cubicBezTo>
                  <a:cubicBezTo>
                    <a:pt x="0" y="170561"/>
                    <a:pt x="170561" y="0"/>
                    <a:pt x="381000" y="0"/>
                  </a:cubicBezTo>
                  <a:close/>
                </a:path>
              </a:pathLst>
            </a:custGeom>
            <a:solidFill>
              <a:srgbClr val="A8C82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10"/>
            <p:cNvSpPr txBox="1"/>
            <p:nvPr/>
          </p:nvSpPr>
          <p:spPr>
            <a:xfrm>
              <a:off x="0" y="-95250"/>
              <a:ext cx="762000" cy="857250"/>
            </a:xfrm>
            <a:prstGeom prst="rect">
              <a:avLst/>
            </a:prstGeom>
            <a:noFill/>
            <a:ln>
              <a:noFill/>
            </a:ln>
          </p:spPr>
          <p:txBody>
            <a:bodyPr spcFirstLastPara="1" wrap="square" lIns="146050" tIns="146050" rIns="146050" bIns="146050" anchor="ctr" anchorCtr="0">
              <a:noAutofit/>
            </a:bodyPr>
            <a:lstStyle/>
            <a:p>
              <a:pPr marL="0" marR="0" lvl="0" indent="0" algn="ctr" rtl="0">
                <a:lnSpc>
                  <a:spcPct val="139955"/>
                </a:lnSpc>
                <a:spcBef>
                  <a:spcPts val="0"/>
                </a:spcBef>
                <a:spcAft>
                  <a:spcPts val="0"/>
                </a:spcAft>
                <a:buClr>
                  <a:srgbClr val="000000"/>
                </a:buClr>
                <a:buSzPts val="2250"/>
                <a:buFont typeface="Arial"/>
                <a:buNone/>
              </a:pPr>
              <a:r>
                <a:rPr lang="en-US" sz="2250" b="1" i="0" u="none" strike="noStrike" cap="none">
                  <a:solidFill>
                    <a:srgbClr val="1B3A5C"/>
                  </a:solidFill>
                  <a:latin typeface="Calibri"/>
                  <a:ea typeface="Calibri"/>
                  <a:cs typeface="Calibri"/>
                  <a:sym typeface="Calibri"/>
                </a:rPr>
                <a:t>2</a:t>
              </a:r>
              <a:endParaRPr sz="1400" b="0" i="0" u="none" strike="noStrike" cap="none">
                <a:solidFill>
                  <a:srgbClr val="000000"/>
                </a:solidFill>
                <a:latin typeface="Arial"/>
                <a:ea typeface="Arial"/>
                <a:cs typeface="Arial"/>
                <a:sym typeface="Arial"/>
              </a:endParaRPr>
            </a:p>
          </p:txBody>
        </p:sp>
      </p:grpSp>
      <p:grpSp>
        <p:nvGrpSpPr>
          <p:cNvPr id="265" name="Google Shape;265;p10"/>
          <p:cNvGrpSpPr/>
          <p:nvPr/>
        </p:nvGrpSpPr>
        <p:grpSpPr>
          <a:xfrm>
            <a:off x="1333500" y="6623019"/>
            <a:ext cx="571500" cy="642938"/>
            <a:chOff x="0" y="-95250"/>
            <a:chExt cx="762000" cy="857250"/>
          </a:xfrm>
        </p:grpSpPr>
        <p:sp>
          <p:nvSpPr>
            <p:cNvPr id="266" name="Google Shape;266;p10"/>
            <p:cNvSpPr/>
            <p:nvPr/>
          </p:nvSpPr>
          <p:spPr>
            <a:xfrm>
              <a:off x="0" y="0"/>
              <a:ext cx="762000" cy="762000"/>
            </a:xfrm>
            <a:custGeom>
              <a:avLst/>
              <a:gdLst/>
              <a:ahLst/>
              <a:cxnLst/>
              <a:rect l="l" t="t" r="r" b="b"/>
              <a:pathLst>
                <a:path w="762000" h="762000" extrusionOk="0">
                  <a:moveTo>
                    <a:pt x="381000" y="0"/>
                  </a:moveTo>
                  <a:cubicBezTo>
                    <a:pt x="591439" y="0"/>
                    <a:pt x="762000" y="170561"/>
                    <a:pt x="762000" y="381000"/>
                  </a:cubicBezTo>
                  <a:cubicBezTo>
                    <a:pt x="762000" y="591439"/>
                    <a:pt x="591439" y="762000"/>
                    <a:pt x="381000" y="762000"/>
                  </a:cubicBezTo>
                  <a:cubicBezTo>
                    <a:pt x="170561" y="762000"/>
                    <a:pt x="0" y="591439"/>
                    <a:pt x="0" y="381000"/>
                  </a:cubicBezTo>
                  <a:cubicBezTo>
                    <a:pt x="0" y="170561"/>
                    <a:pt x="170561" y="0"/>
                    <a:pt x="381000" y="0"/>
                  </a:cubicBezTo>
                  <a:close/>
                </a:path>
              </a:pathLst>
            </a:custGeom>
            <a:solidFill>
              <a:srgbClr val="6B8F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0"/>
            <p:cNvSpPr txBox="1"/>
            <p:nvPr/>
          </p:nvSpPr>
          <p:spPr>
            <a:xfrm>
              <a:off x="0" y="-95250"/>
              <a:ext cx="762000" cy="857250"/>
            </a:xfrm>
            <a:prstGeom prst="rect">
              <a:avLst/>
            </a:prstGeom>
            <a:noFill/>
            <a:ln>
              <a:noFill/>
            </a:ln>
          </p:spPr>
          <p:txBody>
            <a:bodyPr spcFirstLastPara="1" wrap="square" lIns="146050" tIns="146050" rIns="146050" bIns="146050" anchor="ctr" anchorCtr="0">
              <a:noAutofit/>
            </a:bodyPr>
            <a:lstStyle/>
            <a:p>
              <a:pPr marL="0" marR="0" lvl="0" indent="0" algn="ctr" rtl="0">
                <a:lnSpc>
                  <a:spcPct val="139955"/>
                </a:lnSpc>
                <a:spcBef>
                  <a:spcPts val="0"/>
                </a:spcBef>
                <a:spcAft>
                  <a:spcPts val="0"/>
                </a:spcAft>
                <a:buClr>
                  <a:srgbClr val="000000"/>
                </a:buClr>
                <a:buSzPts val="2250"/>
                <a:buFont typeface="Arial"/>
                <a:buNone/>
              </a:pPr>
              <a:r>
                <a:rPr lang="en-US" sz="2250" b="1" i="0" u="none" strike="noStrike" cap="none">
                  <a:solidFill>
                    <a:srgbClr val="FFFFFF"/>
                  </a:solidFill>
                  <a:latin typeface="Calibri"/>
                  <a:ea typeface="Calibri"/>
                  <a:cs typeface="Calibri"/>
                  <a:sym typeface="Calibri"/>
                </a:rPr>
                <a:t>3</a:t>
              </a:r>
              <a:endParaRPr sz="1400" b="0" i="0" u="none" strike="noStrike" cap="none">
                <a:solidFill>
                  <a:srgbClr val="000000"/>
                </a:solidFill>
                <a:latin typeface="Arial"/>
                <a:ea typeface="Arial"/>
                <a:cs typeface="Arial"/>
                <a:sym typeface="Arial"/>
              </a:endParaRPr>
            </a:p>
          </p:txBody>
        </p:sp>
      </p:grpSp>
      <p:grpSp>
        <p:nvGrpSpPr>
          <p:cNvPr id="268" name="Google Shape;268;p10"/>
          <p:cNvGrpSpPr/>
          <p:nvPr/>
        </p:nvGrpSpPr>
        <p:grpSpPr>
          <a:xfrm>
            <a:off x="1333500" y="7480269"/>
            <a:ext cx="571500" cy="642938"/>
            <a:chOff x="0" y="-95250"/>
            <a:chExt cx="762000" cy="857250"/>
          </a:xfrm>
        </p:grpSpPr>
        <p:sp>
          <p:nvSpPr>
            <p:cNvPr id="269" name="Google Shape;269;p10"/>
            <p:cNvSpPr/>
            <p:nvPr/>
          </p:nvSpPr>
          <p:spPr>
            <a:xfrm>
              <a:off x="0" y="0"/>
              <a:ext cx="762000" cy="762000"/>
            </a:xfrm>
            <a:custGeom>
              <a:avLst/>
              <a:gdLst/>
              <a:ahLst/>
              <a:cxnLst/>
              <a:rect l="l" t="t" r="r" b="b"/>
              <a:pathLst>
                <a:path w="762000" h="762000" extrusionOk="0">
                  <a:moveTo>
                    <a:pt x="381000" y="0"/>
                  </a:moveTo>
                  <a:cubicBezTo>
                    <a:pt x="591439" y="0"/>
                    <a:pt x="762000" y="170561"/>
                    <a:pt x="762000" y="381000"/>
                  </a:cubicBezTo>
                  <a:cubicBezTo>
                    <a:pt x="762000" y="591439"/>
                    <a:pt x="591439" y="762000"/>
                    <a:pt x="381000" y="762000"/>
                  </a:cubicBezTo>
                  <a:cubicBezTo>
                    <a:pt x="170561" y="762000"/>
                    <a:pt x="0" y="591439"/>
                    <a:pt x="0" y="381000"/>
                  </a:cubicBezTo>
                  <a:cubicBezTo>
                    <a:pt x="0" y="170561"/>
                    <a:pt x="170561" y="0"/>
                    <a:pt x="381000"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0" name="Google Shape;270;p10"/>
            <p:cNvSpPr txBox="1"/>
            <p:nvPr/>
          </p:nvSpPr>
          <p:spPr>
            <a:xfrm>
              <a:off x="0" y="-95250"/>
              <a:ext cx="762000" cy="857250"/>
            </a:xfrm>
            <a:prstGeom prst="rect">
              <a:avLst/>
            </a:prstGeom>
            <a:noFill/>
            <a:ln>
              <a:noFill/>
            </a:ln>
          </p:spPr>
          <p:txBody>
            <a:bodyPr spcFirstLastPara="1" wrap="square" lIns="146050" tIns="146050" rIns="146050" bIns="146050" anchor="ctr" anchorCtr="0">
              <a:noAutofit/>
            </a:bodyPr>
            <a:lstStyle/>
            <a:p>
              <a:pPr marL="0" marR="0" lvl="0" indent="0" algn="ctr" rtl="0">
                <a:lnSpc>
                  <a:spcPct val="139955"/>
                </a:lnSpc>
                <a:spcBef>
                  <a:spcPts val="0"/>
                </a:spcBef>
                <a:spcAft>
                  <a:spcPts val="0"/>
                </a:spcAft>
                <a:buClr>
                  <a:srgbClr val="000000"/>
                </a:buClr>
                <a:buSzPts val="2250"/>
                <a:buFont typeface="Arial"/>
                <a:buNone/>
              </a:pPr>
              <a:r>
                <a:rPr lang="en-US" sz="2250" b="1" i="0" u="none" strike="noStrike" cap="none">
                  <a:solidFill>
                    <a:srgbClr val="1B3A5C"/>
                  </a:solidFill>
                  <a:latin typeface="Calibri"/>
                  <a:ea typeface="Calibri"/>
                  <a:cs typeface="Calibri"/>
                  <a:sym typeface="Calibri"/>
                </a:rPr>
                <a:t>4</a:t>
              </a:r>
              <a:endParaRPr sz="1400" b="0" i="0" u="none" strike="noStrike" cap="none">
                <a:solidFill>
                  <a:srgbClr val="000000"/>
                </a:solidFill>
                <a:latin typeface="Arial"/>
                <a:ea typeface="Arial"/>
                <a:cs typeface="Arial"/>
                <a:sym typeface="Arial"/>
              </a:endParaRPr>
            </a:p>
          </p:txBody>
        </p:sp>
      </p:grpSp>
      <p:sp>
        <p:nvSpPr>
          <p:cNvPr id="271" name="Google Shape;271;p10"/>
          <p:cNvSpPr/>
          <p:nvPr/>
        </p:nvSpPr>
        <p:spPr>
          <a:xfrm>
            <a:off x="11075253" y="1641727"/>
            <a:ext cx="6213475" cy="5598160"/>
          </a:xfrm>
          <a:custGeom>
            <a:avLst/>
            <a:gdLst/>
            <a:ahLst/>
            <a:cxnLst/>
            <a:rect l="l" t="t" r="r" b="b"/>
            <a:pathLst>
              <a:path w="4826000" h="4826000" extrusionOk="0">
                <a:moveTo>
                  <a:pt x="355600" y="0"/>
                </a:moveTo>
                <a:lnTo>
                  <a:pt x="4470400" y="0"/>
                </a:lnTo>
                <a:cubicBezTo>
                  <a:pt x="4666742" y="0"/>
                  <a:pt x="4826000" y="159258"/>
                  <a:pt x="4826000" y="355600"/>
                </a:cubicBezTo>
                <a:lnTo>
                  <a:pt x="4826000" y="4470400"/>
                </a:lnTo>
                <a:cubicBezTo>
                  <a:pt x="4826000" y="4666742"/>
                  <a:pt x="4666742" y="4826000"/>
                  <a:pt x="4470400" y="4826000"/>
                </a:cubicBezTo>
                <a:lnTo>
                  <a:pt x="355600" y="4826000"/>
                </a:lnTo>
                <a:cubicBezTo>
                  <a:pt x="159258" y="4826000"/>
                  <a:pt x="0" y="4666742"/>
                  <a:pt x="0" y="4470400"/>
                </a:cubicBezTo>
                <a:lnTo>
                  <a:pt x="0" y="355600"/>
                </a:lnTo>
                <a:cubicBezTo>
                  <a:pt x="0" y="159258"/>
                  <a:pt x="159258" y="0"/>
                  <a:pt x="355600" y="0"/>
                </a:cubicBezTo>
                <a:close/>
              </a:path>
            </a:pathLst>
          </a:custGeom>
          <a:blipFill rotWithShape="1">
            <a:blip r:embed="rId3">
              <a:alphaModFix/>
            </a:blip>
            <a:stretch>
              <a:fillRect l="-403" r="-403"/>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2" name="Google Shape;272;p10"/>
          <p:cNvSpPr txBox="1"/>
          <p:nvPr/>
        </p:nvSpPr>
        <p:spPr>
          <a:xfrm>
            <a:off x="1333500" y="1746644"/>
            <a:ext cx="11087100" cy="300300"/>
          </a:xfrm>
          <a:prstGeom prst="rect">
            <a:avLst/>
          </a:prstGeom>
          <a:noFill/>
          <a:ln>
            <a:noFill/>
          </a:ln>
        </p:spPr>
        <p:txBody>
          <a:bodyPr spcFirstLastPara="1" wrap="square" lIns="0" tIns="0" rIns="0" bIns="0" anchor="t" anchorCtr="0">
            <a:spAutoFit/>
          </a:bodyPr>
          <a:lstStyle/>
          <a:p>
            <a:pPr marL="0" marR="0" lvl="0" indent="0" algn="l" rtl="0">
              <a:lnSpc>
                <a:spcPct val="139948"/>
              </a:lnSpc>
              <a:spcBef>
                <a:spcPts val="0"/>
              </a:spcBef>
              <a:spcAft>
                <a:spcPts val="0"/>
              </a:spcAft>
              <a:buClr>
                <a:srgbClr val="000000"/>
              </a:buClr>
              <a:buSzPts val="1950"/>
              <a:buFont typeface="Arial"/>
              <a:buNone/>
            </a:pPr>
            <a:r>
              <a:rPr lang="en-US" sz="1950" b="1" i="0" u="none" strike="noStrike" cap="none">
                <a:solidFill>
                  <a:srgbClr val="A8C828"/>
                </a:solidFill>
                <a:latin typeface="Calibri"/>
                <a:ea typeface="Calibri"/>
                <a:cs typeface="Calibri"/>
                <a:sym typeface="Calibri"/>
              </a:rPr>
              <a:t>BEFORE YOU GO</a:t>
            </a:r>
            <a:endParaRPr sz="1400" b="0" i="0" u="none" strike="noStrike" cap="none">
              <a:solidFill>
                <a:srgbClr val="000000"/>
              </a:solidFill>
              <a:latin typeface="Arial"/>
              <a:ea typeface="Arial"/>
              <a:cs typeface="Arial"/>
              <a:sym typeface="Arial"/>
            </a:endParaRPr>
          </a:p>
        </p:txBody>
      </p:sp>
      <p:sp>
        <p:nvSpPr>
          <p:cNvPr id="273" name="Google Shape;273;p10"/>
          <p:cNvSpPr txBox="1"/>
          <p:nvPr/>
        </p:nvSpPr>
        <p:spPr>
          <a:xfrm>
            <a:off x="1333500" y="2296749"/>
            <a:ext cx="11087100" cy="2145300"/>
          </a:xfrm>
          <a:prstGeom prst="rect">
            <a:avLst/>
          </a:prstGeom>
          <a:noFill/>
          <a:ln>
            <a:noFill/>
          </a:ln>
        </p:spPr>
        <p:txBody>
          <a:bodyPr spcFirstLastPara="1" wrap="square" lIns="0" tIns="0" rIns="0" bIns="0" anchor="t" anchorCtr="0">
            <a:spAutoFit/>
          </a:bodyPr>
          <a:lstStyle/>
          <a:p>
            <a:pPr marL="0" marR="0" lvl="0" indent="0" algn="l" rtl="0">
              <a:lnSpc>
                <a:spcPct val="102000"/>
              </a:lnSpc>
              <a:spcBef>
                <a:spcPts val="0"/>
              </a:spcBef>
              <a:spcAft>
                <a:spcPts val="0"/>
              </a:spcAft>
              <a:buClr>
                <a:srgbClr val="000000"/>
              </a:buClr>
              <a:buSzPts val="6900"/>
              <a:buFont typeface="Arial"/>
              <a:buNone/>
            </a:pPr>
            <a:r>
              <a:rPr lang="en-US" sz="6900" b="1" i="0" u="none" strike="noStrike" cap="none">
                <a:solidFill>
                  <a:srgbClr val="FFFFFF"/>
                </a:solidFill>
                <a:latin typeface="Cambria"/>
                <a:ea typeface="Cambria"/>
                <a:cs typeface="Cambria"/>
                <a:sym typeface="Cambria"/>
              </a:rPr>
              <a:t>Stay connected</a:t>
            </a:r>
            <a:endParaRPr sz="1400" b="0" i="0" u="none" strike="noStrike" cap="none">
              <a:solidFill>
                <a:srgbClr val="000000"/>
              </a:solidFill>
              <a:latin typeface="Arial"/>
              <a:ea typeface="Arial"/>
              <a:cs typeface="Arial"/>
              <a:sym typeface="Arial"/>
            </a:endParaRPr>
          </a:p>
          <a:p>
            <a:pPr marL="0" marR="0" lvl="0" indent="0" algn="l" rtl="0">
              <a:lnSpc>
                <a:spcPct val="102000"/>
              </a:lnSpc>
              <a:spcBef>
                <a:spcPts val="0"/>
              </a:spcBef>
              <a:spcAft>
                <a:spcPts val="0"/>
              </a:spcAft>
              <a:buClr>
                <a:srgbClr val="000000"/>
              </a:buClr>
              <a:buSzPts val="6900"/>
              <a:buFont typeface="Arial"/>
              <a:buNone/>
            </a:pPr>
            <a:r>
              <a:rPr lang="en-US" sz="6900" b="1" i="0" u="none" strike="noStrike" cap="none">
                <a:solidFill>
                  <a:srgbClr val="FFFFFF"/>
                </a:solidFill>
                <a:latin typeface="Cambria"/>
                <a:ea typeface="Cambria"/>
                <a:cs typeface="Cambria"/>
                <a:sym typeface="Cambria"/>
              </a:rPr>
              <a:t>with HETAC</a:t>
            </a:r>
            <a:endParaRPr sz="1400" b="0" i="0" u="none" strike="noStrike" cap="none">
              <a:solidFill>
                <a:srgbClr val="000000"/>
              </a:solidFill>
              <a:latin typeface="Arial"/>
              <a:ea typeface="Arial"/>
              <a:cs typeface="Arial"/>
              <a:sym typeface="Arial"/>
            </a:endParaRPr>
          </a:p>
        </p:txBody>
      </p:sp>
      <p:sp>
        <p:nvSpPr>
          <p:cNvPr id="274" name="Google Shape;274;p10"/>
          <p:cNvSpPr txBox="1"/>
          <p:nvPr/>
        </p:nvSpPr>
        <p:spPr>
          <a:xfrm>
            <a:off x="2224275" y="5020875"/>
            <a:ext cx="5668500" cy="452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937"/>
              <a:buFont typeface="Arial"/>
              <a:buNone/>
            </a:pPr>
            <a:r>
              <a:rPr lang="en-US" sz="2937" b="0" i="0" u="none" strike="noStrike" cap="none">
                <a:solidFill>
                  <a:srgbClr val="FFFFFF"/>
                </a:solidFill>
                <a:latin typeface="Calibri"/>
                <a:ea typeface="Calibri"/>
                <a:cs typeface="Calibri"/>
                <a:sym typeface="Calibri"/>
              </a:rPr>
              <a:t>Complete the evaluation</a:t>
            </a:r>
            <a:endParaRPr sz="1443" b="0" i="0" u="none" strike="noStrike" cap="none">
              <a:solidFill>
                <a:srgbClr val="000000"/>
              </a:solidFill>
              <a:latin typeface="Arial"/>
              <a:ea typeface="Arial"/>
              <a:cs typeface="Arial"/>
              <a:sym typeface="Arial"/>
            </a:endParaRPr>
          </a:p>
        </p:txBody>
      </p:sp>
      <p:sp>
        <p:nvSpPr>
          <p:cNvPr id="275" name="Google Shape;275;p10"/>
          <p:cNvSpPr txBox="1"/>
          <p:nvPr/>
        </p:nvSpPr>
        <p:spPr>
          <a:xfrm>
            <a:off x="2224275" y="5904334"/>
            <a:ext cx="5763900" cy="452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937"/>
              <a:buFont typeface="Arial"/>
              <a:buNone/>
            </a:pPr>
            <a:r>
              <a:rPr lang="en-US" sz="2937" b="0" i="0" u="none" strike="noStrike" cap="none">
                <a:solidFill>
                  <a:srgbClr val="FFFFFF"/>
                </a:solidFill>
                <a:latin typeface="Calibri"/>
                <a:ea typeface="Calibri"/>
                <a:cs typeface="Calibri"/>
                <a:sym typeface="Calibri"/>
              </a:rPr>
              <a:t>Visit our website</a:t>
            </a:r>
            <a:endParaRPr sz="1443" b="0" i="0" u="none" strike="noStrike" cap="none">
              <a:solidFill>
                <a:srgbClr val="000000"/>
              </a:solidFill>
              <a:latin typeface="Arial"/>
              <a:ea typeface="Arial"/>
              <a:cs typeface="Arial"/>
              <a:sym typeface="Arial"/>
            </a:endParaRPr>
          </a:p>
        </p:txBody>
      </p:sp>
      <p:sp>
        <p:nvSpPr>
          <p:cNvPr id="276" name="Google Shape;276;p10"/>
          <p:cNvSpPr txBox="1"/>
          <p:nvPr/>
        </p:nvSpPr>
        <p:spPr>
          <a:xfrm>
            <a:off x="2224275" y="6787769"/>
            <a:ext cx="5353800" cy="452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937"/>
              <a:buFont typeface="Arial"/>
              <a:buNone/>
            </a:pPr>
            <a:r>
              <a:rPr lang="en-US" sz="2937" b="0" i="0" u="none" strike="noStrike" cap="none">
                <a:solidFill>
                  <a:srgbClr val="FFFFFF"/>
                </a:solidFill>
                <a:latin typeface="Calibri"/>
                <a:ea typeface="Calibri"/>
                <a:cs typeface="Calibri"/>
                <a:sym typeface="Calibri"/>
              </a:rPr>
              <a:t>Join the peer directory</a:t>
            </a:r>
            <a:endParaRPr sz="1443" b="0" i="0" u="none" strike="noStrike" cap="none">
              <a:solidFill>
                <a:srgbClr val="000000"/>
              </a:solidFill>
              <a:latin typeface="Arial"/>
              <a:ea typeface="Arial"/>
              <a:cs typeface="Arial"/>
              <a:sym typeface="Arial"/>
            </a:endParaRPr>
          </a:p>
        </p:txBody>
      </p:sp>
      <p:sp>
        <p:nvSpPr>
          <p:cNvPr id="277" name="Google Shape;277;p10"/>
          <p:cNvSpPr txBox="1"/>
          <p:nvPr/>
        </p:nvSpPr>
        <p:spPr>
          <a:xfrm>
            <a:off x="2224275" y="7671203"/>
            <a:ext cx="6420600" cy="4521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937"/>
              <a:buFont typeface="Arial"/>
              <a:buNone/>
            </a:pPr>
            <a:r>
              <a:rPr lang="en-US" sz="2937" b="0" i="0" u="none" strike="noStrike" cap="none">
                <a:solidFill>
                  <a:srgbClr val="FFFFFF"/>
                </a:solidFill>
                <a:latin typeface="Calibri"/>
                <a:ea typeface="Calibri"/>
                <a:cs typeface="Calibri"/>
                <a:sym typeface="Calibri"/>
              </a:rPr>
              <a:t>Subscribe to the newsletter</a:t>
            </a:r>
            <a:endParaRPr sz="1443" b="0" i="0" u="none" strike="noStrike" cap="none">
              <a:solidFill>
                <a:srgbClr val="000000"/>
              </a:solidFill>
              <a:latin typeface="Arial"/>
              <a:ea typeface="Arial"/>
              <a:cs typeface="Arial"/>
              <a:sym typeface="Arial"/>
            </a:endParaRPr>
          </a:p>
        </p:txBody>
      </p:sp>
      <p:sp>
        <p:nvSpPr>
          <p:cNvPr id="278" name="Google Shape;278;p10"/>
          <p:cNvSpPr txBox="1"/>
          <p:nvPr/>
        </p:nvSpPr>
        <p:spPr>
          <a:xfrm>
            <a:off x="12212038" y="7247488"/>
            <a:ext cx="3939900" cy="369300"/>
          </a:xfrm>
          <a:prstGeom prst="rect">
            <a:avLst/>
          </a:prstGeom>
          <a:noFill/>
          <a:ln>
            <a:noFill/>
          </a:ln>
        </p:spPr>
        <p:txBody>
          <a:bodyPr spcFirstLastPara="1" wrap="square" lIns="0" tIns="0" rIns="0" bIns="0" anchor="t" anchorCtr="0">
            <a:spAutoFit/>
          </a:bodyPr>
          <a:lstStyle/>
          <a:p>
            <a:pPr marL="0" marR="0" lvl="0" indent="0" algn="ctr" rtl="0">
              <a:lnSpc>
                <a:spcPct val="139958"/>
              </a:lnSpc>
              <a:spcBef>
                <a:spcPts val="0"/>
              </a:spcBef>
              <a:spcAft>
                <a:spcPts val="0"/>
              </a:spcAft>
              <a:buClr>
                <a:srgbClr val="000000"/>
              </a:buClr>
              <a:buSzPts val="2400"/>
              <a:buFont typeface="Arial"/>
              <a:buNone/>
            </a:pPr>
            <a:r>
              <a:rPr lang="en-US" sz="2400" b="0" i="0" u="none" strike="noStrike" cap="none">
                <a:solidFill>
                  <a:srgbClr val="CDD6E0"/>
                </a:solidFill>
                <a:latin typeface="Calibri"/>
                <a:ea typeface="Calibri"/>
                <a:cs typeface="Calibri"/>
                <a:sym typeface="Calibri"/>
              </a:rPr>
              <a:t>Scan to do it all in one place</a:t>
            </a:r>
            <a:endParaRPr sz="1400" b="0" i="0" u="none" strike="noStrike" cap="none">
              <a:solidFill>
                <a:srgbClr val="000000"/>
              </a:solidFill>
              <a:latin typeface="Arial"/>
              <a:ea typeface="Arial"/>
              <a:cs typeface="Arial"/>
              <a:sym typeface="Arial"/>
            </a:endParaRPr>
          </a:p>
        </p:txBody>
      </p:sp>
      <p:sp>
        <p:nvSpPr>
          <p:cNvPr id="279" name="Google Shape;279;p10"/>
          <p:cNvSpPr txBox="1"/>
          <p:nvPr/>
        </p:nvSpPr>
        <p:spPr>
          <a:xfrm>
            <a:off x="12990334" y="7917384"/>
            <a:ext cx="1896300" cy="4386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850"/>
              <a:buFont typeface="Arial"/>
              <a:buNone/>
            </a:pPr>
            <a:r>
              <a:rPr lang="en-US" sz="2850" b="1" i="0" u="sng" strike="noStrike" cap="none">
                <a:solidFill>
                  <a:srgbClr val="A8C828"/>
                </a:solidFill>
                <a:latin typeface="Cambria"/>
                <a:ea typeface="Cambria"/>
                <a:cs typeface="Cambria"/>
                <a:sym typeface="Cambria"/>
                <a:hlinkClick r:id="rId4">
                  <a:extLst>
                    <a:ext uri="{A12FA001-AC4F-418D-AE19-62706E023703}">
                      <ahyp:hlinkClr xmlns:ahyp="http://schemas.microsoft.com/office/drawing/2018/hyperlinkcolor" val="tx"/>
                    </a:ext>
                  </a:extLst>
                </a:hlinkClick>
              </a:rPr>
              <a:t>hetac-il.org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52569ECEA4A742A2C5974F57977DA4" ma:contentTypeVersion="5" ma:contentTypeDescription="Create a new document." ma:contentTypeScope="" ma:versionID="79c9f2753a94edf9e8c03015e3e7977f">
  <xsd:schema xmlns:xsd="http://www.w3.org/2001/XMLSchema" xmlns:xs="http://www.w3.org/2001/XMLSchema" xmlns:p="http://schemas.microsoft.com/office/2006/metadata/properties" xmlns:ns1="http://schemas.microsoft.com/sharepoint/v3" targetNamespace="http://schemas.microsoft.com/office/2006/metadata/properties" ma:root="true" ma:fieldsID="ff328a1cd662c37536c074f55b1464a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02DEA9-D880-480B-ADDC-4E3C7B42129F}"/>
</file>

<file path=customXml/itemProps2.xml><?xml version="1.0" encoding="utf-8"?>
<ds:datastoreItem xmlns:ds="http://schemas.openxmlformats.org/officeDocument/2006/customXml" ds:itemID="{C5EF6F82-C0C6-4970-8EDF-6C0CB6F81501}">
  <ds:schemaRefs>
    <ds:schemaRef ds:uri="http://schemas.microsoft.com/office/2006/metadata/properties"/>
    <ds:schemaRef ds:uri="http://schemas.microsoft.com/office/infopath/2007/PartnerControls"/>
    <ds:schemaRef ds:uri="b850d176-2d92-4233-a62a-7a15946109fe"/>
    <ds:schemaRef ds:uri="http://schemas.microsoft.com/sharepoint/v3"/>
    <ds:schemaRef ds:uri="19fb02d5-971d-4a1a-ac58-7d1bffee2bb6"/>
  </ds:schemaRefs>
</ds:datastoreItem>
</file>

<file path=customXml/itemProps3.xml><?xml version="1.0" encoding="utf-8"?>
<ds:datastoreItem xmlns:ds="http://schemas.openxmlformats.org/officeDocument/2006/customXml" ds:itemID="{220347FA-6019-44E2-A15F-16A58B9DA0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974</TotalTime>
  <Words>836</Words>
  <Application>Microsoft Office PowerPoint</Application>
  <PresentationFormat>Custom</PresentationFormat>
  <Paragraphs>143</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Initiative Data as of 9/9/26 from WorkNet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Betsy Benito</cp:lastModifiedBy>
  <cp:revision>4</cp:revision>
  <dcterms:created xsi:type="dcterms:W3CDTF">2006-08-16T00:00:00Z</dcterms:created>
  <dcterms:modified xsi:type="dcterms:W3CDTF">2026-09-14T14:19:09Z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0x010100CE52569ECEA4A742A2C5974F57977DA4</vt:lpwstr>
  </property>
</Properties>
</file>