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entation.xml" ContentType="application/vnd.openxmlformats-officedocument.presentationml.presentation.main+xml"/>
  <Override PartName="/ppt/diagrams/data1.xml" ContentType="application/vnd.openxmlformats-officedocument.drawingml.diagramData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diagrams/layout1.xml" ContentType="application/vnd.openxmlformats-officedocument.drawingml.diagramLayout+xml"/>
  <Override PartName="/ppt/theme/theme1.xml" ContentType="application/vnd.openxmlformats-officedocument.theme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57" r:id="rId4"/>
    <p:sldId id="263" r:id="rId5"/>
    <p:sldId id="258" r:id="rId6"/>
    <p:sldId id="259" r:id="rId7"/>
    <p:sldId id="264" r:id="rId8"/>
    <p:sldId id="265" r:id="rId9"/>
    <p:sldId id="260" r:id="rId10"/>
    <p:sldId id="268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569"/>
    <p:restoredTop sz="95859"/>
  </p:normalViewPr>
  <p:slideViewPr>
    <p:cSldViewPr snapToGrid="0" snapToObjects="1">
      <p:cViewPr varScale="1">
        <p:scale>
          <a:sx n="113" d="100"/>
          <a:sy n="113" d="100"/>
        </p:scale>
        <p:origin x="520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ustomXml" Target="../customXml/item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20" Type="http://schemas.openxmlformats.org/officeDocument/2006/relationships/customXml" Target="../customXml/item3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customXml" Target="../customXml/item2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46C2725-C787-45ED-BFBA-A10833678A53}" type="doc">
      <dgm:prSet loTypeId="urn:microsoft.com/office/officeart/2005/8/layout/hChevron3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n-US"/>
        </a:p>
      </dgm:t>
    </dgm:pt>
    <dgm:pt modelId="{773F3BC5-4229-44F8-8CB1-153EA876F421}">
      <dgm:prSet/>
      <dgm:spPr/>
      <dgm:t>
        <a:bodyPr/>
        <a:lstStyle/>
        <a:p>
          <a:r>
            <a:rPr lang="en-US"/>
            <a:t>The Intersect conducted interviews with all of the Home Illinois Workforce Pilot project sites to understand needs and interests.</a:t>
          </a:r>
        </a:p>
      </dgm:t>
    </dgm:pt>
    <dgm:pt modelId="{6529FFDE-34EB-48A9-A857-9EFD42427518}" type="parTrans" cxnId="{0E77C5A2-72FC-4437-8CEB-BA5D8A48B02B}">
      <dgm:prSet/>
      <dgm:spPr/>
      <dgm:t>
        <a:bodyPr/>
        <a:lstStyle/>
        <a:p>
          <a:endParaRPr lang="en-US"/>
        </a:p>
      </dgm:t>
    </dgm:pt>
    <dgm:pt modelId="{020145E0-75A4-436D-A8FC-8375007BE28F}" type="sibTrans" cxnId="{0E77C5A2-72FC-4437-8CEB-BA5D8A48B02B}">
      <dgm:prSet/>
      <dgm:spPr/>
      <dgm:t>
        <a:bodyPr/>
        <a:lstStyle/>
        <a:p>
          <a:endParaRPr lang="en-US"/>
        </a:p>
      </dgm:t>
    </dgm:pt>
    <dgm:pt modelId="{5F4ECECD-27B6-43D6-A5EB-23C971F1DBBC}">
      <dgm:prSet/>
      <dgm:spPr/>
      <dgm:t>
        <a:bodyPr/>
        <a:lstStyle/>
        <a:p>
          <a:r>
            <a:rPr lang="en-US"/>
            <a:t>The Intersect discussed current assets (in the form of webinars and trainings) with Aimee Julian. </a:t>
          </a:r>
        </a:p>
      </dgm:t>
    </dgm:pt>
    <dgm:pt modelId="{756FC2E9-C804-40BB-AB5C-E08CC44A9D4F}" type="parTrans" cxnId="{D9FE8FB7-4812-4257-B8BD-DF28556B3CC1}">
      <dgm:prSet/>
      <dgm:spPr/>
      <dgm:t>
        <a:bodyPr/>
        <a:lstStyle/>
        <a:p>
          <a:endParaRPr lang="en-US"/>
        </a:p>
      </dgm:t>
    </dgm:pt>
    <dgm:pt modelId="{F6234E71-CB02-44C8-B38F-48A0CA747F2D}" type="sibTrans" cxnId="{D9FE8FB7-4812-4257-B8BD-DF28556B3CC1}">
      <dgm:prSet/>
      <dgm:spPr/>
      <dgm:t>
        <a:bodyPr/>
        <a:lstStyle/>
        <a:p>
          <a:endParaRPr lang="en-US"/>
        </a:p>
      </dgm:t>
    </dgm:pt>
    <dgm:pt modelId="{B9A9077A-F836-4860-8019-3927CBB50324}">
      <dgm:prSet/>
      <dgm:spPr/>
      <dgm:t>
        <a:bodyPr/>
        <a:lstStyle/>
        <a:p>
          <a:r>
            <a:rPr lang="en-US" dirty="0"/>
            <a:t>Aimee suggested looking at the offerings from IL WIOA Professional Development </a:t>
          </a:r>
        </a:p>
      </dgm:t>
    </dgm:pt>
    <dgm:pt modelId="{11611170-A372-4AA9-B1C6-B61D814A54A4}" type="parTrans" cxnId="{1912A4F0-8DD0-4295-80A1-B48CC7CF8D99}">
      <dgm:prSet/>
      <dgm:spPr/>
      <dgm:t>
        <a:bodyPr/>
        <a:lstStyle/>
        <a:p>
          <a:endParaRPr lang="en-US"/>
        </a:p>
      </dgm:t>
    </dgm:pt>
    <dgm:pt modelId="{536E0916-B66D-432D-9E4E-577E10CECD9B}" type="sibTrans" cxnId="{1912A4F0-8DD0-4295-80A1-B48CC7CF8D99}">
      <dgm:prSet/>
      <dgm:spPr/>
      <dgm:t>
        <a:bodyPr/>
        <a:lstStyle/>
        <a:p>
          <a:endParaRPr lang="en-US"/>
        </a:p>
      </dgm:t>
    </dgm:pt>
    <dgm:pt modelId="{F4B0690C-7061-46CB-882E-44F44C29708A}">
      <dgm:prSet/>
      <dgm:spPr/>
      <dgm:t>
        <a:bodyPr/>
        <a:lstStyle/>
        <a:p>
          <a:r>
            <a:rPr lang="en-US"/>
            <a:t>House Liaison Center</a:t>
          </a:r>
        </a:p>
      </dgm:t>
    </dgm:pt>
    <dgm:pt modelId="{CB72BEBE-07A1-4828-9EFD-A6EAF2B3EC3F}" type="parTrans" cxnId="{FE977200-E94E-4CDA-8A8F-C52D148469D0}">
      <dgm:prSet/>
      <dgm:spPr/>
      <dgm:t>
        <a:bodyPr/>
        <a:lstStyle/>
        <a:p>
          <a:endParaRPr lang="en-US"/>
        </a:p>
      </dgm:t>
    </dgm:pt>
    <dgm:pt modelId="{25C30C0F-E01D-4E75-84F7-3A267D55B7C5}" type="sibTrans" cxnId="{FE977200-E94E-4CDA-8A8F-C52D148469D0}">
      <dgm:prSet/>
      <dgm:spPr/>
      <dgm:t>
        <a:bodyPr/>
        <a:lstStyle/>
        <a:p>
          <a:endParaRPr lang="en-US"/>
        </a:p>
      </dgm:t>
    </dgm:pt>
    <dgm:pt modelId="{C0FF9A4E-4A38-4FEF-A5CD-57982E8200A7}">
      <dgm:prSet/>
      <dgm:spPr/>
      <dgm:t>
        <a:bodyPr/>
        <a:lstStyle/>
        <a:p>
          <a:r>
            <a:rPr lang="en-US" dirty="0"/>
            <a:t>The Intersect cross referenced current Home Illinois Workforce Pilot site interests and needs with available assets in these two public websites</a:t>
          </a:r>
        </a:p>
      </dgm:t>
    </dgm:pt>
    <dgm:pt modelId="{39BA93AE-B955-456E-8962-CD49ED4A894D}" type="parTrans" cxnId="{B121D74A-461E-4DBA-99BB-191F6282C053}">
      <dgm:prSet/>
      <dgm:spPr/>
      <dgm:t>
        <a:bodyPr/>
        <a:lstStyle/>
        <a:p>
          <a:endParaRPr lang="en-US"/>
        </a:p>
      </dgm:t>
    </dgm:pt>
    <dgm:pt modelId="{8E11E179-A3B4-4913-9E48-133413417632}" type="sibTrans" cxnId="{B121D74A-461E-4DBA-99BB-191F6282C053}">
      <dgm:prSet/>
      <dgm:spPr/>
      <dgm:t>
        <a:bodyPr/>
        <a:lstStyle/>
        <a:p>
          <a:endParaRPr lang="en-US"/>
        </a:p>
      </dgm:t>
    </dgm:pt>
    <dgm:pt modelId="{C6415ABB-7350-5E48-B6F5-97FBCA9A3ABB}" type="pres">
      <dgm:prSet presAssocID="{146C2725-C787-45ED-BFBA-A10833678A53}" presName="Name0" presStyleCnt="0">
        <dgm:presLayoutVars>
          <dgm:dir/>
          <dgm:resizeHandles val="exact"/>
        </dgm:presLayoutVars>
      </dgm:prSet>
      <dgm:spPr/>
    </dgm:pt>
    <dgm:pt modelId="{7B802F72-1524-BB44-829E-3B168DA32DF2}" type="pres">
      <dgm:prSet presAssocID="{773F3BC5-4229-44F8-8CB1-153EA876F421}" presName="parAndChTx" presStyleLbl="node1" presStyleIdx="0" presStyleCnt="3">
        <dgm:presLayoutVars>
          <dgm:bulletEnabled val="1"/>
        </dgm:presLayoutVars>
      </dgm:prSet>
      <dgm:spPr/>
    </dgm:pt>
    <dgm:pt modelId="{AEC1AD5F-E373-FA40-AF46-A9400A0AED77}" type="pres">
      <dgm:prSet presAssocID="{020145E0-75A4-436D-A8FC-8375007BE28F}" presName="parAndChSpace" presStyleCnt="0"/>
      <dgm:spPr/>
    </dgm:pt>
    <dgm:pt modelId="{BEA55F79-7BA9-5444-B5A8-27DBF66BCBE6}" type="pres">
      <dgm:prSet presAssocID="{5F4ECECD-27B6-43D6-A5EB-23C971F1DBBC}" presName="parAndChTx" presStyleLbl="node1" presStyleIdx="1" presStyleCnt="3">
        <dgm:presLayoutVars>
          <dgm:bulletEnabled val="1"/>
        </dgm:presLayoutVars>
      </dgm:prSet>
      <dgm:spPr/>
    </dgm:pt>
    <dgm:pt modelId="{0ECADD70-708F-7849-85FB-E4536677B5E1}" type="pres">
      <dgm:prSet presAssocID="{F6234E71-CB02-44C8-B38F-48A0CA747F2D}" presName="parAndChSpace" presStyleCnt="0"/>
      <dgm:spPr/>
    </dgm:pt>
    <dgm:pt modelId="{0EED0265-F2CE-2648-AFEB-5E8208159F47}" type="pres">
      <dgm:prSet presAssocID="{C0FF9A4E-4A38-4FEF-A5CD-57982E8200A7}" presName="parAndChTx" presStyleLbl="node1" presStyleIdx="2" presStyleCnt="3">
        <dgm:presLayoutVars>
          <dgm:bulletEnabled val="1"/>
        </dgm:presLayoutVars>
      </dgm:prSet>
      <dgm:spPr/>
    </dgm:pt>
  </dgm:ptLst>
  <dgm:cxnLst>
    <dgm:cxn modelId="{FE977200-E94E-4CDA-8A8F-C52D148469D0}" srcId="{5F4ECECD-27B6-43D6-A5EB-23C971F1DBBC}" destId="{F4B0690C-7061-46CB-882E-44F44C29708A}" srcOrd="1" destOrd="0" parTransId="{CB72BEBE-07A1-4828-9EFD-A6EAF2B3EC3F}" sibTransId="{25C30C0F-E01D-4E75-84F7-3A267D55B7C5}"/>
    <dgm:cxn modelId="{B121D74A-461E-4DBA-99BB-191F6282C053}" srcId="{146C2725-C787-45ED-BFBA-A10833678A53}" destId="{C0FF9A4E-4A38-4FEF-A5CD-57982E8200A7}" srcOrd="2" destOrd="0" parTransId="{39BA93AE-B955-456E-8962-CD49ED4A894D}" sibTransId="{8E11E179-A3B4-4913-9E48-133413417632}"/>
    <dgm:cxn modelId="{FDC9034F-C6FD-8940-971A-CC557FB3C677}" type="presOf" srcId="{C0FF9A4E-4A38-4FEF-A5CD-57982E8200A7}" destId="{0EED0265-F2CE-2648-AFEB-5E8208159F47}" srcOrd="0" destOrd="0" presId="urn:microsoft.com/office/officeart/2005/8/layout/hChevron3"/>
    <dgm:cxn modelId="{DC5FAB66-7237-9A47-A6B3-A32B81A9C613}" type="presOf" srcId="{146C2725-C787-45ED-BFBA-A10833678A53}" destId="{C6415ABB-7350-5E48-B6F5-97FBCA9A3ABB}" srcOrd="0" destOrd="0" presId="urn:microsoft.com/office/officeart/2005/8/layout/hChevron3"/>
    <dgm:cxn modelId="{0E44D266-E54F-B84A-8FBB-12783CFBD6FA}" type="presOf" srcId="{5F4ECECD-27B6-43D6-A5EB-23C971F1DBBC}" destId="{BEA55F79-7BA9-5444-B5A8-27DBF66BCBE6}" srcOrd="0" destOrd="0" presId="urn:microsoft.com/office/officeart/2005/8/layout/hChevron3"/>
    <dgm:cxn modelId="{0E77C5A2-72FC-4437-8CEB-BA5D8A48B02B}" srcId="{146C2725-C787-45ED-BFBA-A10833678A53}" destId="{773F3BC5-4229-44F8-8CB1-153EA876F421}" srcOrd="0" destOrd="0" parTransId="{6529FFDE-34EB-48A9-A857-9EFD42427518}" sibTransId="{020145E0-75A4-436D-A8FC-8375007BE28F}"/>
    <dgm:cxn modelId="{A67EE0AD-18D1-BF41-9756-EA76A381E400}" type="presOf" srcId="{F4B0690C-7061-46CB-882E-44F44C29708A}" destId="{BEA55F79-7BA9-5444-B5A8-27DBF66BCBE6}" srcOrd="0" destOrd="2" presId="urn:microsoft.com/office/officeart/2005/8/layout/hChevron3"/>
    <dgm:cxn modelId="{7C409DB2-7DEA-EF44-8F83-91315217EFA5}" type="presOf" srcId="{773F3BC5-4229-44F8-8CB1-153EA876F421}" destId="{7B802F72-1524-BB44-829E-3B168DA32DF2}" srcOrd="0" destOrd="0" presId="urn:microsoft.com/office/officeart/2005/8/layout/hChevron3"/>
    <dgm:cxn modelId="{D9FE8FB7-4812-4257-B8BD-DF28556B3CC1}" srcId="{146C2725-C787-45ED-BFBA-A10833678A53}" destId="{5F4ECECD-27B6-43D6-A5EB-23C971F1DBBC}" srcOrd="1" destOrd="0" parTransId="{756FC2E9-C804-40BB-AB5C-E08CC44A9D4F}" sibTransId="{F6234E71-CB02-44C8-B38F-48A0CA747F2D}"/>
    <dgm:cxn modelId="{7F5047EB-3E02-4A43-8101-EBC0F0FE7436}" type="presOf" srcId="{B9A9077A-F836-4860-8019-3927CBB50324}" destId="{BEA55F79-7BA9-5444-B5A8-27DBF66BCBE6}" srcOrd="0" destOrd="1" presId="urn:microsoft.com/office/officeart/2005/8/layout/hChevron3"/>
    <dgm:cxn modelId="{1912A4F0-8DD0-4295-80A1-B48CC7CF8D99}" srcId="{5F4ECECD-27B6-43D6-A5EB-23C971F1DBBC}" destId="{B9A9077A-F836-4860-8019-3927CBB50324}" srcOrd="0" destOrd="0" parTransId="{11611170-A372-4AA9-B1C6-B61D814A54A4}" sibTransId="{536E0916-B66D-432D-9E4E-577E10CECD9B}"/>
    <dgm:cxn modelId="{E73AF64A-1AA8-3C40-B45C-708D647B8815}" type="presParOf" srcId="{C6415ABB-7350-5E48-B6F5-97FBCA9A3ABB}" destId="{7B802F72-1524-BB44-829E-3B168DA32DF2}" srcOrd="0" destOrd="0" presId="urn:microsoft.com/office/officeart/2005/8/layout/hChevron3"/>
    <dgm:cxn modelId="{1C615395-9727-7C4A-AC58-AF10AE2F2CC0}" type="presParOf" srcId="{C6415ABB-7350-5E48-B6F5-97FBCA9A3ABB}" destId="{AEC1AD5F-E373-FA40-AF46-A9400A0AED77}" srcOrd="1" destOrd="0" presId="urn:microsoft.com/office/officeart/2005/8/layout/hChevron3"/>
    <dgm:cxn modelId="{8CC15E5E-3DC1-574E-AF47-E551BCB943E2}" type="presParOf" srcId="{C6415ABB-7350-5E48-B6F5-97FBCA9A3ABB}" destId="{BEA55F79-7BA9-5444-B5A8-27DBF66BCBE6}" srcOrd="2" destOrd="0" presId="urn:microsoft.com/office/officeart/2005/8/layout/hChevron3"/>
    <dgm:cxn modelId="{9DDD133B-46EA-1448-96A1-2A8AEC48BD1F}" type="presParOf" srcId="{C6415ABB-7350-5E48-B6F5-97FBCA9A3ABB}" destId="{0ECADD70-708F-7849-85FB-E4536677B5E1}" srcOrd="3" destOrd="0" presId="urn:microsoft.com/office/officeart/2005/8/layout/hChevron3"/>
    <dgm:cxn modelId="{B2BFCD27-7CF0-154E-8A18-86AD14F7989E}" type="presParOf" srcId="{C6415ABB-7350-5E48-B6F5-97FBCA9A3ABB}" destId="{0EED0265-F2CE-2648-AFEB-5E8208159F47}" srcOrd="4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B802F72-1524-BB44-829E-3B168DA32DF2}">
      <dsp:nvSpPr>
        <dsp:cNvPr id="0" name=""/>
        <dsp:cNvSpPr/>
      </dsp:nvSpPr>
      <dsp:spPr>
        <a:xfrm>
          <a:off x="4802" y="164975"/>
          <a:ext cx="4199317" cy="3359453"/>
        </a:xfrm>
        <a:prstGeom prst="homePlate">
          <a:avLst>
            <a:gd name="adj" fmla="val 2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143" tIns="53340" rIns="592570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Intersect conducted interviews with all of the Home Illinois Workforce Pilot project sites to understand needs and interests.</a:t>
          </a:r>
        </a:p>
      </dsp:txBody>
      <dsp:txXfrm>
        <a:off x="4802" y="164975"/>
        <a:ext cx="3779385" cy="3359453"/>
      </dsp:txXfrm>
    </dsp:sp>
    <dsp:sp modelId="{BEA55F79-7BA9-5444-B5A8-27DBF66BCBE6}">
      <dsp:nvSpPr>
        <dsp:cNvPr id="0" name=""/>
        <dsp:cNvSpPr/>
      </dsp:nvSpPr>
      <dsp:spPr>
        <a:xfrm>
          <a:off x="3364255" y="164975"/>
          <a:ext cx="4199317" cy="3359453"/>
        </a:xfrm>
        <a:prstGeom prst="chevron">
          <a:avLst>
            <a:gd name="adj" fmla="val 2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143" tIns="53340" rIns="148143" bIns="53340" numCol="1" spcCol="1270" anchor="t" anchorCtr="0">
          <a:noAutofit/>
        </a:bodyPr>
        <a:lstStyle/>
        <a:p>
          <a:pPr marL="0" lvl="0" indent="0" algn="l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/>
            <a:t>The Intersect discussed current assets (in the form of webinars and trainings) with Aimee Julian.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 dirty="0"/>
            <a:t>Aimee suggested looking at the offerings from IL WIOA Professional Development </a:t>
          </a:r>
        </a:p>
        <a:p>
          <a:pPr marL="171450" lvl="1" indent="-171450" algn="l" defTabSz="7112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n-US" sz="1600" kern="1200"/>
            <a:t>House Liaison Center</a:t>
          </a:r>
        </a:p>
      </dsp:txBody>
      <dsp:txXfrm>
        <a:off x="4204118" y="164975"/>
        <a:ext cx="2519591" cy="3359453"/>
      </dsp:txXfrm>
    </dsp:sp>
    <dsp:sp modelId="{0EED0265-F2CE-2648-AFEB-5E8208159F47}">
      <dsp:nvSpPr>
        <dsp:cNvPr id="0" name=""/>
        <dsp:cNvSpPr/>
      </dsp:nvSpPr>
      <dsp:spPr>
        <a:xfrm>
          <a:off x="6723709" y="164975"/>
          <a:ext cx="4199317" cy="3359453"/>
        </a:xfrm>
        <a:prstGeom prst="chevron">
          <a:avLst>
            <a:gd name="adj" fmla="val 2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8143" tIns="53340" rIns="148143" bIns="53340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100" kern="1200" dirty="0"/>
            <a:t>The Intersect cross referenced current Home Illinois Workforce Pilot site interests and needs with available assets in these two public websites</a:t>
          </a:r>
        </a:p>
      </dsp:txBody>
      <dsp:txXfrm>
        <a:off x="7563572" y="164975"/>
        <a:ext cx="2519591" cy="335945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C7AD704-C786-D745-8375-CAA63BDC99B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5052BE4-5EB0-3944-BD67-6D6EA5441E0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199D5A-CEC3-9548-A22F-305C5968F2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64661A-7550-EF41-B97F-E7E93FF1FF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F9C896-B0E6-1346-A6FE-21718B366A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81675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2B54ED8-98C6-0448-8DB0-12E052749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AC50222-FECD-2241-B850-129D58137E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36194B4-BD16-7A4A-BADD-0EEF20DD64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FC6AFB8-B238-D346-8AEB-0A73E43F0E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C2C540F-4369-3F4B-B2B6-5694F92ED9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33581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2DCA081-7508-954E-89BC-33AE3354322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47DEAE9-6BF1-5D4E-A91D-A3ADA430AFF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C551067-147A-7240-87AB-C6D17A16EC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5E3308E-4795-054C-84EB-D56FD1936CE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1381241-1941-E643-82F7-EFB61A21E7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1791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A7721A-E3DE-0045-B620-3C118328BF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128344-DE54-8148-B19D-903D9491C00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10D77C-0E7F-5745-9E00-5C0D123C417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8BF192-307F-7145-AD0D-0F4E01B64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5B2E6A5-8CA8-7343-882C-1E1163EDA6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2702632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799A52-F68B-F048-9AB7-FE70D391BA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498126-86C7-DF48-A176-119EF64A804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BD21A4-9F4E-2849-98DF-C077FC6695C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96ED75E-99E8-7444-BA64-83CC34FB68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3E17C5C-E46F-6A4A-B08F-45B7467757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420905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78A522-6EF9-CE42-AF08-7207F9508A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9A13B-4609-8648-99E9-D48DBC3235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CA2ACE5-97F5-BD48-8A72-6326E16711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0B4D505-B1F2-2041-9C3C-8CB94A962F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F05A38-12E7-044B-858A-D3574BB4E2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028B1D8-15CF-484C-8EA7-703723BB1A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89266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2621E-EBF0-7544-90BB-6D883D45EB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1D371BB-7893-9F44-AFC5-46E8A467299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960109-883F-894B-BF96-DB9B9D76A74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10FA11-54B4-4640-97A1-952DD84E6E8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7D0B0B-E00C-0641-B361-923566B20D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DE41D05-55AB-0240-8C87-BAE024E29A8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3550E89-BD9E-3545-9F36-FAA38BE900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9953E9C-A0FC-3A43-831A-8F89DBE12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1693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E22DD-E092-3646-9623-E0908077A69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18A8464-1A6F-6143-98E1-8CA565A71BE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4F4ADD8-9AF5-4E40-AC1F-51784BE498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52B8D4-BEA8-2342-AA30-DB14516B72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023930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55D680D-452D-9A48-AB73-B4078EA3E9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FAA35F4A-8287-7F49-98A0-422705C496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2610F26-42EF-094D-A998-98F7DC3E87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1196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92EE0E-EA8D-BC4B-9D24-CEAD4A10F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738042-FE38-EF44-B3EF-1D8CB1EF0B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F113B82-79B8-BA43-81B3-6785CDFA21A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E9E21E6-76EB-9840-AA3F-6D769F74D48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28A79A1-A0B4-5846-93AF-7D8CCC78CC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A55CFE6-1067-5F43-A09F-24B04B93A9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60931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A323F4-5176-CA4D-8C85-E62568F3F9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8E1589-8DAF-DA42-A2AF-73204A82324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0970136-3106-0E40-A739-15A85CE0F77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EFCDC2E-71B5-3343-B240-07CCE2E9CD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96F1DE5-EB10-9241-B51C-DB1E280C6A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148D7CC-CEA4-CE40-9EE9-3630488A5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7444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1654BAAE-63EC-6342-AED3-E888D593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5C3AF7-A0AA-944F-AE63-51AB08EEAD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A2BCDB6-189E-FF47-984B-C7A669FCF8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A47ABC-D8DC-3644-A7EB-1FBA26D494C2}" type="datetimeFigureOut">
              <a:rPr lang="en-US" smtClean="0"/>
              <a:t>10/22/24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B5FAB45-F820-4645-9835-48C831D1C18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AE4A6-F368-CF4F-BA56-205A88842C2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2F02615-224E-C046-AE4E-F26A044A2FA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1051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Xvx5dpJ5Feo" TargetMode="External"/><Relationship Id="rId3" Type="http://schemas.openxmlformats.org/officeDocument/2006/relationships/hyperlink" Target="https://youtu.be/jqHuetnXbH0" TargetMode="External"/><Relationship Id="rId7" Type="http://schemas.openxmlformats.org/officeDocument/2006/relationships/hyperlink" Target="https://youtu.be/CFyDDZgr_PA" TargetMode="External"/><Relationship Id="rId2" Type="http://schemas.openxmlformats.org/officeDocument/2006/relationships/hyperlink" Target="https://youtu.be/dobzgDRtWks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Ba999ek4kYA" TargetMode="External"/><Relationship Id="rId5" Type="http://schemas.openxmlformats.org/officeDocument/2006/relationships/hyperlink" Target="https://youtu.be/yVGpmoIDyU4" TargetMode="External"/><Relationship Id="rId4" Type="http://schemas.openxmlformats.org/officeDocument/2006/relationships/hyperlink" Target="https://youtu.be/mO3bMcKD__Y" TargetMode="Externa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3-uMFdVBZP8?si=Ulx7ObJU6BqFybgq" TargetMode="External"/><Relationship Id="rId3" Type="http://schemas.openxmlformats.org/officeDocument/2006/relationships/hyperlink" Target="https://youtu.be/ik9qWpVeVaU?si=EFlPCjIn0zvOAu2K" TargetMode="External"/><Relationship Id="rId7" Type="http://schemas.openxmlformats.org/officeDocument/2006/relationships/hyperlink" Target="https://youtu.be/ECKHZ87MOlE?si=HBdFJW-uc36IXw-e" TargetMode="External"/><Relationship Id="rId12" Type="http://schemas.openxmlformats.org/officeDocument/2006/relationships/hyperlink" Target="https://youtu.be/BkMISyKzQhs?si=C2BSlvAD4XxdacDi" TargetMode="External"/><Relationship Id="rId2" Type="http://schemas.openxmlformats.org/officeDocument/2006/relationships/hyperlink" Target="https://youtu.be/YJzGHWZxT6w?si=yr-VxRZpsQmrOnU_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F9aPD-jLjzw?si=6u7dSzT4v1OpS_dq" TargetMode="External"/><Relationship Id="rId11" Type="http://schemas.openxmlformats.org/officeDocument/2006/relationships/hyperlink" Target="https://youtu.be/rXGT5YUPuJc" TargetMode="External"/><Relationship Id="rId5" Type="http://schemas.openxmlformats.org/officeDocument/2006/relationships/hyperlink" Target="https://www.youtube.com/watch?v=WQHYqZPYchU" TargetMode="External"/><Relationship Id="rId10" Type="http://schemas.openxmlformats.org/officeDocument/2006/relationships/hyperlink" Target="https://youtu.be/gidfq92eHZM?si=9xDYn69cgZpQ2aLf" TargetMode="External"/><Relationship Id="rId4" Type="http://schemas.openxmlformats.org/officeDocument/2006/relationships/hyperlink" Target="https://youtu.be/0ZDDze8IrU4" TargetMode="External"/><Relationship Id="rId9" Type="http://schemas.openxmlformats.org/officeDocument/2006/relationships/hyperlink" Target="https://youtu.be/nqlykWhJQCU?si=NdJie07ZFyb83EDj" TargetMode="Externa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hyperlink" Target="https://youtu.be/5Ii5AbQBsmM?si=sVgDD-UXYngTdyfF" TargetMode="External"/><Relationship Id="rId13" Type="http://schemas.openxmlformats.org/officeDocument/2006/relationships/hyperlink" Target="https://youtu.be/-2ENQRavsGw?si=-lFSvAoiXSTEXTrr" TargetMode="External"/><Relationship Id="rId3" Type="http://schemas.openxmlformats.org/officeDocument/2006/relationships/hyperlink" Target="https://youtu.be/2cIX6Z79zyk?si=vqJEykwVYc7wpUgE" TargetMode="External"/><Relationship Id="rId7" Type="http://schemas.openxmlformats.org/officeDocument/2006/relationships/hyperlink" Target="https://youtu.be/CFyDDZgr_PA?si=b3zzANm7TPhMqV91" TargetMode="External"/><Relationship Id="rId12" Type="http://schemas.openxmlformats.org/officeDocument/2006/relationships/hyperlink" Target="https://youtu.be/zQENrgV-INM?si=PS1JeMR-vg19qK5u" TargetMode="External"/><Relationship Id="rId2" Type="http://schemas.openxmlformats.org/officeDocument/2006/relationships/hyperlink" Target="https://youtu.be/FVqU1zC7ozQ?si=VAhb18FhO5Oa4ZpV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youtu.be/c9EQ2DTWAts?si=zQlo9E46hAnx1b6q" TargetMode="External"/><Relationship Id="rId11" Type="http://schemas.openxmlformats.org/officeDocument/2006/relationships/hyperlink" Target="https://youtu.be/fJcEel7Psbg?si=MC320iRMQ-rAAESG" TargetMode="External"/><Relationship Id="rId5" Type="http://schemas.openxmlformats.org/officeDocument/2006/relationships/hyperlink" Target="https://youtu.be/Evhsj231WkQ?si=vWKCRGxlYM9_CB35" TargetMode="External"/><Relationship Id="rId15" Type="http://schemas.openxmlformats.org/officeDocument/2006/relationships/hyperlink" Target="https://youtu.be/p56qGSYU2SA?si=nKoHKLEnJegWieTp" TargetMode="External"/><Relationship Id="rId10" Type="http://schemas.openxmlformats.org/officeDocument/2006/relationships/hyperlink" Target="https://youtu.be/Iarp9foJZ10?si=Suw3kdqHCH7MAm1K" TargetMode="External"/><Relationship Id="rId4" Type="http://schemas.openxmlformats.org/officeDocument/2006/relationships/hyperlink" Target="https://youtu.be/tM51klycej4?si=p91egOXFFIOSKeL6" TargetMode="External"/><Relationship Id="rId9" Type="http://schemas.openxmlformats.org/officeDocument/2006/relationships/hyperlink" Target="https://youtu.be/Y52kKkwLX0Y?si=sqGLjtRyx7ip015U" TargetMode="External"/><Relationship Id="rId14" Type="http://schemas.openxmlformats.org/officeDocument/2006/relationships/hyperlink" Target="https://youtu.be/q97viDjO4IE?si=L7Z-OWPoMqUh3sJa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hyperlink" Target="https://www.ilga.gov/legislation/publicacts/fulltext.asp?Name=102-0083&amp;GA=102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34F1179-B481-4F9E-BCA3-AFB972070F8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ight Triangle 9">
            <a:extLst>
              <a:ext uri="{FF2B5EF4-FFF2-40B4-BE49-F238E27FC236}">
                <a16:creationId xmlns:a16="http://schemas.microsoft.com/office/drawing/2014/main" id="{827DC2C4-B485-428A-BF4A-472D2967F47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576720" y="3335867"/>
            <a:ext cx="3291840" cy="320040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04B5EB-F158-4507-90DD-BD23620C7C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41774" y="623275"/>
            <a:ext cx="10905053" cy="5607882"/>
          </a:xfrm>
          <a:prstGeom prst="rect">
            <a:avLst/>
          </a:prstGeom>
          <a:noFill/>
          <a:ln w="19050"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6D8771F-9B43-AE47-817D-8C1AFB68D3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85241" y="1008993"/>
            <a:ext cx="9231410" cy="3542045"/>
          </a:xfrm>
        </p:spPr>
        <p:txBody>
          <a:bodyPr anchor="b">
            <a:normAutofit/>
          </a:bodyPr>
          <a:lstStyle/>
          <a:p>
            <a:pPr algn="l"/>
            <a:r>
              <a:rPr lang="en-US" sz="11500" dirty="0"/>
              <a:t>Asset Assessment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BD355D-41CE-4C4E-8F48-EBBED7155A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85241" y="4582814"/>
            <a:ext cx="7132335" cy="1312657"/>
          </a:xfrm>
        </p:spPr>
        <p:txBody>
          <a:bodyPr anchor="t">
            <a:normAutofit/>
          </a:bodyPr>
          <a:lstStyle/>
          <a:p>
            <a:pPr algn="l"/>
            <a:r>
              <a:rPr lang="en-US" dirty="0"/>
              <a:t>Trainings, Webinars, and Existing Written Resources to Support Home Illinois Workforce Pilot Project Sites</a:t>
            </a:r>
          </a:p>
          <a:p>
            <a:pPr algn="l"/>
            <a:r>
              <a:rPr lang="en-US" dirty="0"/>
              <a:t>October 2024</a:t>
            </a:r>
          </a:p>
        </p:txBody>
      </p:sp>
    </p:spTree>
    <p:extLst>
      <p:ext uri="{BB962C8B-B14F-4D97-AF65-F5344CB8AC3E}">
        <p14:creationId xmlns:p14="http://schemas.microsoft.com/office/powerpoint/2010/main" val="138348254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16A62-A37D-2D4F-BADA-348B40C78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Somewhat Aligned Written Resources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AE2E3A-4FA3-1E43-AE4C-FB1379C5215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71667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D284A3E-8BF6-E340-A6EF-9250775CAC64}"/>
              </a:ext>
            </a:extLst>
          </p:cNvPr>
          <p:cNvSpPr txBox="1"/>
          <p:nvPr/>
        </p:nvSpPr>
        <p:spPr>
          <a:xfrm>
            <a:off x="6000047" y="1047900"/>
            <a:ext cx="5740399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dirty="0">
              <a:effectLst/>
              <a:latin typeface="OpenSans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OJT models working with people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Transitional jobs programs working with people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Skilled trades, pre-apprenticeship, and apprenticeship models working with people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Career services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Retention services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Human centered design practices in workforce and homeless services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Engaging with employers on behalf of people experiencing homelessness or people who have a criminal record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Supported employment models adapted to people experiencing homelessness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5798E-FD9C-2743-8387-660F70AD52EA}"/>
              </a:ext>
            </a:extLst>
          </p:cNvPr>
          <p:cNvSpPr txBox="1"/>
          <p:nvPr/>
        </p:nvSpPr>
        <p:spPr>
          <a:xfrm>
            <a:off x="451554" y="325905"/>
            <a:ext cx="11740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Summary of Interviews with Home Illinois Workforce Pilot Sites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Best Practices, Models, and Strategies | </a:t>
            </a:r>
            <a:r>
              <a:rPr lang="en-US" sz="2400" b="1" dirty="0">
                <a:solidFill>
                  <a:srgbClr val="00B0F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Gaps in Current Assets in Blue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A0015-CDAA-5440-88F2-A419B18BAD10}"/>
              </a:ext>
            </a:extLst>
          </p:cNvPr>
          <p:cNvSpPr txBox="1"/>
          <p:nvPr/>
        </p:nvSpPr>
        <p:spPr>
          <a:xfrm>
            <a:off x="451554" y="1309510"/>
            <a:ext cx="5384802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Workforce system assessment tools and specifically tools that are strengths-based </a:t>
            </a:r>
          </a:p>
          <a:p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Best practices in working with shelters and shelter staff and engaging in workforce programs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Best practices aligning coordinated entry systems to support employment goals assessment and matching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Job readiness training and working with individuals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Social enterprises specifically serving individuals who are in shelter and those participating in rapid rehousing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Case management services at the intersection of the workforce development system and homeless services system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solidFill>
                <a:srgbClr val="00B0F0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solidFill>
                  <a:srgbClr val="00B0F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Navigator services</a:t>
            </a:r>
            <a:endParaRPr lang="en-US" sz="1600" dirty="0">
              <a:solidFill>
                <a:srgbClr val="00B0F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effectLst/>
              <a:latin typeface="OpenSans"/>
            </a:endParaRPr>
          </a:p>
        </p:txBody>
      </p:sp>
    </p:spTree>
    <p:extLst>
      <p:ext uri="{BB962C8B-B14F-4D97-AF65-F5344CB8AC3E}">
        <p14:creationId xmlns:p14="http://schemas.microsoft.com/office/powerpoint/2010/main" val="8895710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BF61EA3-B236-439E-9C0B-340980D56B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40FAE0-B9C5-C245-B382-1963C8BC60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08638" y="386930"/>
            <a:ext cx="9236700" cy="1188950"/>
          </a:xfrm>
        </p:spPr>
        <p:txBody>
          <a:bodyPr anchor="b">
            <a:normAutofit/>
          </a:bodyPr>
          <a:lstStyle/>
          <a:p>
            <a:r>
              <a:rPr lang="en-US" sz="5400" dirty="0"/>
              <a:t>Discussion and Next Steps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28FAF094-D087-493F-8DF9-A486C2D6BB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-2" y="1998368"/>
            <a:ext cx="11695083" cy="782176"/>
            <a:chOff x="-2" y="1998368"/>
            <a:chExt cx="11695083" cy="78217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8D7C88D8-5509-4514-925A-9CE148E5CB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7275593D-F75E-4426-AE3E-2CDEFD228D2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-2" y="1998845"/>
              <a:ext cx="11454595" cy="781699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4" name="Rectangle 13">
            <a:extLst>
              <a:ext uri="{FF2B5EF4-FFF2-40B4-BE49-F238E27FC236}">
                <a16:creationId xmlns:a16="http://schemas.microsoft.com/office/drawing/2014/main" id="{E659831F-0D9A-4C63-9EBB-8435B85A44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203079"/>
            <a:ext cx="11383362" cy="4147845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CEACC2-2F58-9747-89F7-2A467063F20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93660" y="2599509"/>
            <a:ext cx="10143668" cy="3435531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2928463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BACC6370-2D7E-4714-9D71-7542949D7D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8B3F68-107C-434F-AA38-110D5EA91B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2" y="0"/>
            <a:ext cx="12191998" cy="2170031"/>
          </a:xfrm>
          <a:prstGeom prst="rect">
            <a:avLst/>
          </a:prstGeom>
          <a:gradFill>
            <a:gsLst>
              <a:gs pos="0">
                <a:srgbClr val="000000">
                  <a:alpha val="96000"/>
                </a:srgbClr>
              </a:gs>
              <a:gs pos="100000">
                <a:schemeClr val="accent1">
                  <a:lumMod val="75000"/>
                </a:schemeClr>
              </a:gs>
            </a:gsLst>
            <a:lin ang="19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AAD0DBB9-1A4B-4391-81D4-CB19F9AB91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8082819" y="0"/>
            <a:ext cx="4097211" cy="2170661"/>
          </a:xfrm>
          <a:prstGeom prst="rect">
            <a:avLst/>
          </a:prstGeom>
          <a:gradFill>
            <a:gsLst>
              <a:gs pos="19000">
                <a:schemeClr val="accent1">
                  <a:lumMod val="50000"/>
                  <a:alpha val="68000"/>
                </a:schemeClr>
              </a:gs>
              <a:gs pos="100000">
                <a:schemeClr val="accent1">
                  <a:alpha val="48000"/>
                </a:schemeClr>
              </a:gs>
            </a:gsLst>
            <a:lin ang="19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63BBA22-50EA-4C4D-BE05-F1CE4E63AA5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 flipH="1">
            <a:off x="5010646" y="-5010043"/>
            <a:ext cx="2170709" cy="12192000"/>
          </a:xfrm>
          <a:prstGeom prst="rect">
            <a:avLst/>
          </a:prstGeom>
          <a:gradFill>
            <a:gsLst>
              <a:gs pos="23000">
                <a:schemeClr val="accent1">
                  <a:lumMod val="75000"/>
                  <a:alpha val="16000"/>
                </a:schemeClr>
              </a:gs>
              <a:gs pos="99000">
                <a:srgbClr val="000000">
                  <a:alpha val="45000"/>
                </a:srgbClr>
              </a:gs>
            </a:gsLst>
            <a:lin ang="21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FF6C6A2-5ACE-8342-A601-0D22A4386AF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83564" y="348865"/>
            <a:ext cx="9718111" cy="1576446"/>
          </a:xfrm>
        </p:spPr>
        <p:txBody>
          <a:bodyPr anchor="ctr"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Process</a:t>
            </a:r>
          </a:p>
        </p:txBody>
      </p:sp>
      <p:graphicFrame>
        <p:nvGraphicFramePr>
          <p:cNvPr id="5" name="Content Placeholder 2">
            <a:extLst>
              <a:ext uri="{FF2B5EF4-FFF2-40B4-BE49-F238E27FC236}">
                <a16:creationId xmlns:a16="http://schemas.microsoft.com/office/drawing/2014/main" id="{7249FD76-705C-84CE-5A3B-0E9D835B34D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89082041"/>
              </p:ext>
            </p:extLst>
          </p:nvPr>
        </p:nvGraphicFramePr>
        <p:xfrm>
          <a:off x="644056" y="2615979"/>
          <a:ext cx="10927829" cy="368940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0976000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8D284A3E-8BF6-E340-A6EF-9250775CAC64}"/>
              </a:ext>
            </a:extLst>
          </p:cNvPr>
          <p:cNvSpPr txBox="1"/>
          <p:nvPr/>
        </p:nvSpPr>
        <p:spPr>
          <a:xfrm>
            <a:off x="6000047" y="1047900"/>
            <a:ext cx="5740399" cy="60631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800" dirty="0">
              <a:effectLst/>
              <a:latin typeface="OpenSans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OJT models working with people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Transitional jobs programs working with people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Skilled trades, pre-apprenticeship, and apprenticeship models working with people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Career services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Retention services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Human centered design practices in workforce and homeless services 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Engaging with employers on behalf of people experiencing homelessness or people who have a criminal record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Supported employment models adapted to people experiencing homelessness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>
              <a:effectLst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D15798E-FD9C-2743-8387-660F70AD52EA}"/>
              </a:ext>
            </a:extLst>
          </p:cNvPr>
          <p:cNvSpPr txBox="1"/>
          <p:nvPr/>
        </p:nvSpPr>
        <p:spPr>
          <a:xfrm>
            <a:off x="451554" y="325905"/>
            <a:ext cx="117404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Summary of Interviews with Home Illinois Workforce Pilot Sites</a:t>
            </a:r>
          </a:p>
          <a:p>
            <a:r>
              <a:rPr lang="en-US" sz="2400" b="1" dirty="0">
                <a:latin typeface="Arial" panose="020B0604020202020204" pitchFamily="34" charset="0"/>
                <a:cs typeface="Arial" panose="020B0604020202020204" pitchFamily="34" charset="0"/>
              </a:rPr>
              <a:t>Best Practices, Models, and Strategies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6A0015-CDAA-5440-88F2-A419B18BAD10}"/>
              </a:ext>
            </a:extLst>
          </p:cNvPr>
          <p:cNvSpPr txBox="1"/>
          <p:nvPr/>
        </p:nvSpPr>
        <p:spPr>
          <a:xfrm>
            <a:off x="451554" y="1309510"/>
            <a:ext cx="5384802" cy="553997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Workforce system assessment tools and specifically tools that are strengths-based </a:t>
            </a:r>
          </a:p>
          <a:p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Best practices in working with shelters and shelter staff and engaging in workforce programs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Best practices aligning coordinated entry systems to support employment goals assessment and matching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Job readiness training and working with individuals experiencing homelessness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Social enterprises specifically serving individuals who are in shelter and those participating in rapid rehousing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Case management services at the intersection of the workforce development system and homeless services system </a:t>
            </a:r>
          </a:p>
          <a:p>
            <a:pPr marL="285750" indent="-285750">
              <a:buFont typeface="Wingdings" pitchFamily="2" charset="2"/>
              <a:buChar char="ü"/>
            </a:pPr>
            <a:endParaRPr lang="en-US" sz="1600" dirty="0"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indent="-285750">
              <a:buFont typeface="Wingdings" pitchFamily="2" charset="2"/>
              <a:buChar char="ü"/>
            </a:pPr>
            <a:r>
              <a:rPr lang="en-US" sz="1600" dirty="0">
                <a:effectLst/>
                <a:latin typeface="Arial" panose="020B0604020202020204" pitchFamily="34" charset="0"/>
                <a:cs typeface="Arial" panose="020B0604020202020204" pitchFamily="34" charset="0"/>
              </a:rPr>
              <a:t>Navigator services</a:t>
            </a:r>
            <a:endParaRPr lang="en-US" sz="16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en-US" sz="1800" dirty="0">
              <a:effectLst/>
              <a:latin typeface="OpenSans"/>
            </a:endParaRPr>
          </a:p>
        </p:txBody>
      </p:sp>
    </p:spTree>
    <p:extLst>
      <p:ext uri="{BB962C8B-B14F-4D97-AF65-F5344CB8AC3E}">
        <p14:creationId xmlns:p14="http://schemas.microsoft.com/office/powerpoint/2010/main" val="27447332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2D2B266D-3625-4584-A5C3-7D3F672CFF3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A5D2A5D1-BA0D-47D3-B051-DA7743C46E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219825"/>
          </a:xfrm>
          <a:custGeom>
            <a:avLst/>
            <a:gdLst>
              <a:gd name="connsiteX0" fmla="*/ 6789701 w 12192000"/>
              <a:gd name="connsiteY0" fmla="*/ 6151588 h 6219825"/>
              <a:gd name="connsiteX1" fmla="*/ 6788702 w 12192000"/>
              <a:gd name="connsiteY1" fmla="*/ 6151666 h 6219825"/>
              <a:gd name="connsiteX2" fmla="*/ 6788476 w 12192000"/>
              <a:gd name="connsiteY2" fmla="*/ 6152200 h 6219825"/>
              <a:gd name="connsiteX3" fmla="*/ 9834 w 12192000"/>
              <a:gd name="connsiteY3" fmla="*/ 0 h 6219825"/>
              <a:gd name="connsiteX4" fmla="*/ 12357 w 12192000"/>
              <a:gd name="connsiteY4" fmla="*/ 1 h 6219825"/>
              <a:gd name="connsiteX5" fmla="*/ 12192000 w 12192000"/>
              <a:gd name="connsiteY5" fmla="*/ 1 h 6219825"/>
              <a:gd name="connsiteX6" fmla="*/ 12192000 w 12192000"/>
              <a:gd name="connsiteY6" fmla="*/ 5105401 h 6219825"/>
              <a:gd name="connsiteX7" fmla="*/ 12191716 w 12192000"/>
              <a:gd name="connsiteY7" fmla="*/ 5105401 h 6219825"/>
              <a:gd name="connsiteX8" fmla="*/ 12192000 w 12192000"/>
              <a:gd name="connsiteY8" fmla="*/ 5256977 h 6219825"/>
              <a:gd name="connsiteX9" fmla="*/ 12061096 w 12192000"/>
              <a:gd name="connsiteY9" fmla="*/ 5296034 h 6219825"/>
              <a:gd name="connsiteX10" fmla="*/ 11676800 w 12192000"/>
              <a:gd name="connsiteY10" fmla="*/ 5399652 h 6219825"/>
              <a:gd name="connsiteX11" fmla="*/ 10425355 w 12192000"/>
              <a:gd name="connsiteY11" fmla="*/ 5683310 h 6219825"/>
              <a:gd name="connsiteX12" fmla="*/ 9424022 w 12192000"/>
              <a:gd name="connsiteY12" fmla="*/ 5858546 h 6219825"/>
              <a:gd name="connsiteX13" fmla="*/ 8458419 w 12192000"/>
              <a:gd name="connsiteY13" fmla="*/ 5992303 h 6219825"/>
              <a:gd name="connsiteX14" fmla="*/ 7715970 w 12192000"/>
              <a:gd name="connsiteY14" fmla="*/ 6072283 h 6219825"/>
              <a:gd name="connsiteX15" fmla="*/ 6951716 w 12192000"/>
              <a:gd name="connsiteY15" fmla="*/ 6138091 h 6219825"/>
              <a:gd name="connsiteX16" fmla="*/ 6936303 w 12192000"/>
              <a:gd name="connsiteY16" fmla="*/ 6140163 h 6219825"/>
              <a:gd name="connsiteX17" fmla="*/ 6790448 w 12192000"/>
              <a:gd name="connsiteY17" fmla="*/ 6151529 h 6219825"/>
              <a:gd name="connsiteX18" fmla="*/ 6799941 w 12192000"/>
              <a:gd name="connsiteY18" fmla="*/ 6153349 h 6219825"/>
              <a:gd name="connsiteX19" fmla="*/ 6835432 w 12192000"/>
              <a:gd name="connsiteY19" fmla="*/ 6151642 h 6219825"/>
              <a:gd name="connsiteX20" fmla="*/ 6884003 w 12192000"/>
              <a:gd name="connsiteY20" fmla="*/ 6148662 h 6219825"/>
              <a:gd name="connsiteX21" fmla="*/ 7578771 w 12192000"/>
              <a:gd name="connsiteY21" fmla="*/ 6116122 h 6219825"/>
              <a:gd name="connsiteX22" fmla="*/ 8623845 w 12192000"/>
              <a:gd name="connsiteY22" fmla="*/ 6029188 h 6219825"/>
              <a:gd name="connsiteX23" fmla="*/ 9479970 w 12192000"/>
              <a:gd name="connsiteY23" fmla="*/ 5925239 h 6219825"/>
              <a:gd name="connsiteX24" fmla="*/ 10629308 w 12192000"/>
              <a:gd name="connsiteY24" fmla="*/ 5731000 h 6219825"/>
              <a:gd name="connsiteX25" fmla="*/ 11998498 w 12192000"/>
              <a:gd name="connsiteY25" fmla="*/ 5404869 h 6219825"/>
              <a:gd name="connsiteX26" fmla="*/ 12192000 w 12192000"/>
              <a:gd name="connsiteY26" fmla="*/ 5347846 h 6219825"/>
              <a:gd name="connsiteX27" fmla="*/ 12192000 w 12192000"/>
              <a:gd name="connsiteY27" fmla="*/ 5402606 h 6219825"/>
              <a:gd name="connsiteX28" fmla="*/ 11829257 w 12192000"/>
              <a:gd name="connsiteY28" fmla="*/ 5507950 h 6219825"/>
              <a:gd name="connsiteX29" fmla="*/ 10939183 w 12192000"/>
              <a:gd name="connsiteY29" fmla="*/ 5722555 h 6219825"/>
              <a:gd name="connsiteX30" fmla="*/ 9985530 w 12192000"/>
              <a:gd name="connsiteY30" fmla="*/ 5902635 h 6219825"/>
              <a:gd name="connsiteX31" fmla="*/ 9186882 w 12192000"/>
              <a:gd name="connsiteY31" fmla="*/ 6018631 h 6219825"/>
              <a:gd name="connsiteX32" fmla="*/ 8578198 w 12192000"/>
              <a:gd name="connsiteY32" fmla="*/ 6088179 h 6219825"/>
              <a:gd name="connsiteX33" fmla="*/ 7864358 w 12192000"/>
              <a:gd name="connsiteY33" fmla="*/ 6149656 h 6219825"/>
              <a:gd name="connsiteX34" fmla="*/ 6935502 w 12192000"/>
              <a:gd name="connsiteY34" fmla="*/ 6201071 h 6219825"/>
              <a:gd name="connsiteX35" fmla="*/ 6477750 w 12192000"/>
              <a:gd name="connsiteY35" fmla="*/ 6214980 h 6219825"/>
              <a:gd name="connsiteX36" fmla="*/ 6362294 w 12192000"/>
              <a:gd name="connsiteY36" fmla="*/ 6219825 h 6219825"/>
              <a:gd name="connsiteX37" fmla="*/ 6057129 w 12192000"/>
              <a:gd name="connsiteY37" fmla="*/ 6219825 h 6219825"/>
              <a:gd name="connsiteX38" fmla="*/ 5977784 w 12192000"/>
              <a:gd name="connsiteY38" fmla="*/ 6215229 h 6219825"/>
              <a:gd name="connsiteX39" fmla="*/ 5265087 w 12192000"/>
              <a:gd name="connsiteY39" fmla="*/ 6178965 h 6219825"/>
              <a:gd name="connsiteX40" fmla="*/ 4346277 w 12192000"/>
              <a:gd name="connsiteY40" fmla="*/ 6116869 h 6219825"/>
              <a:gd name="connsiteX41" fmla="*/ 3373045 w 12192000"/>
              <a:gd name="connsiteY41" fmla="*/ 6018259 h 6219825"/>
              <a:gd name="connsiteX42" fmla="*/ 2362173 w 12192000"/>
              <a:gd name="connsiteY42" fmla="*/ 5899282 h 6219825"/>
              <a:gd name="connsiteX43" fmla="*/ 1233178 w 12192000"/>
              <a:gd name="connsiteY43" fmla="*/ 5726033 h 6219825"/>
              <a:gd name="connsiteX44" fmla="*/ 68500 w 12192000"/>
              <a:gd name="connsiteY44" fmla="*/ 5486226 h 6219825"/>
              <a:gd name="connsiteX45" fmla="*/ 0 w 12192000"/>
              <a:gd name="connsiteY45" fmla="*/ 5468863 h 6219825"/>
              <a:gd name="connsiteX46" fmla="*/ 0 w 12192000"/>
              <a:gd name="connsiteY46" fmla="*/ 5412351 h 6219825"/>
              <a:gd name="connsiteX47" fmla="*/ 72441 w 12192000"/>
              <a:gd name="connsiteY47" fmla="*/ 5431135 h 6219825"/>
              <a:gd name="connsiteX48" fmla="*/ 600716 w 12192000"/>
              <a:gd name="connsiteY48" fmla="*/ 5549555 h 6219825"/>
              <a:gd name="connsiteX49" fmla="*/ 1769512 w 12192000"/>
              <a:gd name="connsiteY49" fmla="*/ 5759811 h 6219825"/>
              <a:gd name="connsiteX50" fmla="*/ 2613554 w 12192000"/>
              <a:gd name="connsiteY50" fmla="*/ 5876802 h 6219825"/>
              <a:gd name="connsiteX51" fmla="*/ 2581134 w 12192000"/>
              <a:gd name="connsiteY51" fmla="*/ 5866867 h 6219825"/>
              <a:gd name="connsiteX52" fmla="*/ 1112635 w 12192000"/>
              <a:gd name="connsiteY52" fmla="*/ 5534031 h 6219825"/>
              <a:gd name="connsiteX53" fmla="*/ 420412 w 12192000"/>
              <a:gd name="connsiteY53" fmla="*/ 5334514 h 6219825"/>
              <a:gd name="connsiteX54" fmla="*/ 0 w 12192000"/>
              <a:gd name="connsiteY54" fmla="*/ 5195539 h 6219825"/>
              <a:gd name="connsiteX55" fmla="*/ 60 w 12192000"/>
              <a:gd name="connsiteY55" fmla="*/ 5105401 h 6219825"/>
              <a:gd name="connsiteX56" fmla="*/ 0 w 12192000"/>
              <a:gd name="connsiteY56" fmla="*/ 5105401 h 6219825"/>
              <a:gd name="connsiteX57" fmla="*/ 0 w 12192000"/>
              <a:gd name="connsiteY57" fmla="*/ 1 h 6219825"/>
              <a:gd name="connsiteX58" fmla="*/ 9834 w 12192000"/>
              <a:gd name="connsiteY58" fmla="*/ 1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</a:cxnLst>
            <a:rect l="l" t="t" r="r" b="b"/>
            <a:pathLst>
              <a:path w="12192000" h="6219825">
                <a:moveTo>
                  <a:pt x="6789701" y="6151588"/>
                </a:moveTo>
                <a:lnTo>
                  <a:pt x="6788702" y="6151666"/>
                </a:lnTo>
                <a:cubicBezTo>
                  <a:pt x="6788627" y="6151844"/>
                  <a:pt x="6788551" y="6152022"/>
                  <a:pt x="6788476" y="6152200"/>
                </a:cubicBezTo>
                <a:close/>
                <a:moveTo>
                  <a:pt x="9834" y="0"/>
                </a:moveTo>
                <a:lnTo>
                  <a:pt x="12357" y="1"/>
                </a:lnTo>
                <a:lnTo>
                  <a:pt x="12192000" y="1"/>
                </a:lnTo>
                <a:lnTo>
                  <a:pt x="12192000" y="5105401"/>
                </a:lnTo>
                <a:lnTo>
                  <a:pt x="12191716" y="5105401"/>
                </a:lnTo>
                <a:lnTo>
                  <a:pt x="12192000" y="5256977"/>
                </a:lnTo>
                <a:lnTo>
                  <a:pt x="12061096" y="5296034"/>
                </a:lnTo>
                <a:cubicBezTo>
                  <a:pt x="11933500" y="5332263"/>
                  <a:pt x="11805390" y="5366806"/>
                  <a:pt x="11676800" y="5399652"/>
                </a:cubicBezTo>
                <a:cubicBezTo>
                  <a:pt x="11262789" y="5507204"/>
                  <a:pt x="10845343" y="5600846"/>
                  <a:pt x="10425355" y="5683310"/>
                </a:cubicBezTo>
                <a:cubicBezTo>
                  <a:pt x="10092810" y="5748549"/>
                  <a:pt x="9759033" y="5806970"/>
                  <a:pt x="9424022" y="5858546"/>
                </a:cubicBezTo>
                <a:cubicBezTo>
                  <a:pt x="9102997" y="5908224"/>
                  <a:pt x="8781133" y="5952809"/>
                  <a:pt x="8458419" y="5992303"/>
                </a:cubicBezTo>
                <a:cubicBezTo>
                  <a:pt x="8211360" y="6022481"/>
                  <a:pt x="7963792" y="6048065"/>
                  <a:pt x="7715970" y="6072283"/>
                </a:cubicBezTo>
                <a:lnTo>
                  <a:pt x="6951716" y="6138091"/>
                </a:lnTo>
                <a:lnTo>
                  <a:pt x="6936303" y="6140163"/>
                </a:lnTo>
                <a:lnTo>
                  <a:pt x="6790448" y="6151529"/>
                </a:lnTo>
                <a:lnTo>
                  <a:pt x="6799941" y="6153349"/>
                </a:lnTo>
                <a:cubicBezTo>
                  <a:pt x="6811623" y="6153816"/>
                  <a:pt x="6823734" y="6151642"/>
                  <a:pt x="6835432" y="6151642"/>
                </a:cubicBezTo>
                <a:cubicBezTo>
                  <a:pt x="6851580" y="6151642"/>
                  <a:pt x="6867729" y="6149034"/>
                  <a:pt x="6884003" y="6148662"/>
                </a:cubicBezTo>
                <a:cubicBezTo>
                  <a:pt x="7115805" y="6143198"/>
                  <a:pt x="7347351" y="6131026"/>
                  <a:pt x="7578771" y="6116122"/>
                </a:cubicBezTo>
                <a:cubicBezTo>
                  <a:pt x="7927552" y="6093644"/>
                  <a:pt x="8276080" y="6065453"/>
                  <a:pt x="8623845" y="6029188"/>
                </a:cubicBezTo>
                <a:cubicBezTo>
                  <a:pt x="8909939" y="5999878"/>
                  <a:pt x="9195310" y="5965228"/>
                  <a:pt x="9479970" y="5925239"/>
                </a:cubicBezTo>
                <a:cubicBezTo>
                  <a:pt x="9864901" y="5870842"/>
                  <a:pt x="10248014" y="5806101"/>
                  <a:pt x="10629308" y="5731000"/>
                </a:cubicBezTo>
                <a:cubicBezTo>
                  <a:pt x="11090114" y="5639842"/>
                  <a:pt x="11546975" y="5532291"/>
                  <a:pt x="11998498" y="5404869"/>
                </a:cubicBezTo>
                <a:lnTo>
                  <a:pt x="12192000" y="5347846"/>
                </a:lnTo>
                <a:lnTo>
                  <a:pt x="12192000" y="5402606"/>
                </a:lnTo>
                <a:lnTo>
                  <a:pt x="11829257" y="5507950"/>
                </a:lnTo>
                <a:cubicBezTo>
                  <a:pt x="11534769" y="5587680"/>
                  <a:pt x="11238120" y="5658596"/>
                  <a:pt x="10939183" y="5722555"/>
                </a:cubicBezTo>
                <a:cubicBezTo>
                  <a:pt x="10622824" y="5790365"/>
                  <a:pt x="10304941" y="5850387"/>
                  <a:pt x="9985530" y="5902635"/>
                </a:cubicBezTo>
                <a:cubicBezTo>
                  <a:pt x="9720036" y="5946102"/>
                  <a:pt x="9453814" y="5984764"/>
                  <a:pt x="9186882" y="6018631"/>
                </a:cubicBezTo>
                <a:cubicBezTo>
                  <a:pt x="8984197" y="6044216"/>
                  <a:pt x="8781514" y="6068309"/>
                  <a:pt x="8578198" y="6088179"/>
                </a:cubicBezTo>
                <a:lnTo>
                  <a:pt x="7864358" y="6149656"/>
                </a:lnTo>
                <a:cubicBezTo>
                  <a:pt x="7554994" y="6172009"/>
                  <a:pt x="7245502" y="6189895"/>
                  <a:pt x="6935502" y="6201071"/>
                </a:cubicBezTo>
                <a:lnTo>
                  <a:pt x="6477750" y="6214980"/>
                </a:lnTo>
                <a:cubicBezTo>
                  <a:pt x="6439195" y="6212895"/>
                  <a:pt x="6400529" y="6214521"/>
                  <a:pt x="6362294" y="6219825"/>
                </a:cubicBezTo>
                <a:lnTo>
                  <a:pt x="6057129" y="6219825"/>
                </a:lnTo>
                <a:lnTo>
                  <a:pt x="5977784" y="6215229"/>
                </a:lnTo>
                <a:lnTo>
                  <a:pt x="5265087" y="6178965"/>
                </a:lnTo>
                <a:cubicBezTo>
                  <a:pt x="4958267" y="6166544"/>
                  <a:pt x="4651826" y="6146055"/>
                  <a:pt x="4346277" y="6116869"/>
                </a:cubicBezTo>
                <a:lnTo>
                  <a:pt x="3373045" y="6018259"/>
                </a:lnTo>
                <a:cubicBezTo>
                  <a:pt x="3035412" y="5983982"/>
                  <a:pt x="2698456" y="5944327"/>
                  <a:pt x="2362173" y="5899282"/>
                </a:cubicBezTo>
                <a:cubicBezTo>
                  <a:pt x="1984692" y="5849108"/>
                  <a:pt x="1608364" y="5791358"/>
                  <a:pt x="1233178" y="5726033"/>
                </a:cubicBezTo>
                <a:cubicBezTo>
                  <a:pt x="842181" y="5657291"/>
                  <a:pt x="453758" y="5578770"/>
                  <a:pt x="68500" y="5486226"/>
                </a:cubicBezTo>
                <a:lnTo>
                  <a:pt x="0" y="5468863"/>
                </a:lnTo>
                <a:lnTo>
                  <a:pt x="0" y="5412351"/>
                </a:lnTo>
                <a:lnTo>
                  <a:pt x="72441" y="5431135"/>
                </a:lnTo>
                <a:cubicBezTo>
                  <a:pt x="247961" y="5473331"/>
                  <a:pt x="424164" y="5512608"/>
                  <a:pt x="600716" y="5549555"/>
                </a:cubicBezTo>
                <a:cubicBezTo>
                  <a:pt x="988279" y="5630403"/>
                  <a:pt x="1378133" y="5699330"/>
                  <a:pt x="1769512" y="5759811"/>
                </a:cubicBezTo>
                <a:cubicBezTo>
                  <a:pt x="2052426" y="5803406"/>
                  <a:pt x="2335725" y="5843519"/>
                  <a:pt x="2613554" y="5876802"/>
                </a:cubicBezTo>
                <a:cubicBezTo>
                  <a:pt x="2605544" y="5879410"/>
                  <a:pt x="2594611" y="5869350"/>
                  <a:pt x="2581134" y="5866867"/>
                </a:cubicBezTo>
                <a:cubicBezTo>
                  <a:pt x="2087178" y="5774877"/>
                  <a:pt x="1597684" y="5663937"/>
                  <a:pt x="1112635" y="5534031"/>
                </a:cubicBezTo>
                <a:cubicBezTo>
                  <a:pt x="880453" y="5471934"/>
                  <a:pt x="649713" y="5405428"/>
                  <a:pt x="420412" y="5334514"/>
                </a:cubicBezTo>
                <a:lnTo>
                  <a:pt x="0" y="5195539"/>
                </a:lnTo>
                <a:lnTo>
                  <a:pt x="60" y="5105401"/>
                </a:lnTo>
                <a:lnTo>
                  <a:pt x="0" y="5105401"/>
                </a:lnTo>
                <a:lnTo>
                  <a:pt x="0" y="1"/>
                </a:lnTo>
                <a:lnTo>
                  <a:pt x="9834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" name="Content Placeholder 7" descr="A close-up of a webinar&#10;&#10;Description automatically generated">
            <a:extLst>
              <a:ext uri="{FF2B5EF4-FFF2-40B4-BE49-F238E27FC236}">
                <a16:creationId xmlns:a16="http://schemas.microsoft.com/office/drawing/2014/main" id="{50B4D419-F84F-4A40-A47F-F017615DC64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 bwMode="auto">
          <a:xfrm>
            <a:off x="228600" y="475393"/>
            <a:ext cx="11658600" cy="44594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5294966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Down Arrow 7">
            <a:extLst>
              <a:ext uri="{FF2B5EF4-FFF2-40B4-BE49-F238E27FC236}">
                <a16:creationId xmlns:a16="http://schemas.microsoft.com/office/drawing/2014/main" id="{D4771268-CB57-404A-9271-370EB28F609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6200000">
            <a:off x="800100" y="1491343"/>
            <a:ext cx="3333749" cy="3499103"/>
          </a:xfrm>
          <a:prstGeom prst="downArrow">
            <a:avLst>
              <a:gd name="adj1" fmla="val 100000"/>
              <a:gd name="adj2" fmla="val 15788"/>
            </a:avLst>
          </a:prstGeom>
          <a:solidFill>
            <a:srgbClr val="404040"/>
          </a:solidFill>
          <a:ln w="539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itle 1">
            <a:extLst>
              <a:ext uri="{FF2B5EF4-FFF2-40B4-BE49-F238E27FC236}">
                <a16:creationId xmlns:a16="http://schemas.microsoft.com/office/drawing/2014/main" id="{0894DC36-6A6E-C840-A302-F44131B035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8700" y="1967266"/>
            <a:ext cx="2628900" cy="2547257"/>
          </a:xfrm>
          <a:noFill/>
        </p:spPr>
        <p:txBody>
          <a:bodyPr vert="horz" lIns="91440" tIns="45720" rIns="91440" bIns="45720" rtlCol="0" anchor="ctr">
            <a:noAutofit/>
          </a:bodyPr>
          <a:lstStyle/>
          <a:p>
            <a:pPr algn="ctr"/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Cross Reference </a:t>
            </a:r>
            <a:b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b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</a:br>
            <a:r>
              <a:rPr lang="en-US" sz="2800" b="1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Current Webinars from IL WIOA Professional Development </a:t>
            </a:r>
          </a:p>
        </p:txBody>
      </p:sp>
      <p:pic>
        <p:nvPicPr>
          <p:cNvPr id="10" name="Picture 9" descr="A screenshot of a webinar&#10;&#10;Description automatically generated">
            <a:extLst>
              <a:ext uri="{FF2B5EF4-FFF2-40B4-BE49-F238E27FC236}">
                <a16:creationId xmlns:a16="http://schemas.microsoft.com/office/drawing/2014/main" id="{F9F2A6F6-F454-7548-9CC7-9503F04C74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53252" y="766411"/>
            <a:ext cx="7104764" cy="5577239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635FB2FF-096B-7344-8907-E1440B351696}"/>
              </a:ext>
            </a:extLst>
          </p:cNvPr>
          <p:cNvSpPr txBox="1"/>
          <p:nvPr/>
        </p:nvSpPr>
        <p:spPr>
          <a:xfrm>
            <a:off x="0" y="6488668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/>
              <a:t>https://</a:t>
            </a:r>
            <a:r>
              <a:rPr lang="en-US" dirty="0" err="1"/>
              <a:t>ilworkforceacademy.com</a:t>
            </a:r>
            <a:r>
              <a:rPr lang="en-US" dirty="0"/>
              <a:t>/workforce-webinars/</a:t>
            </a:r>
          </a:p>
        </p:txBody>
      </p:sp>
    </p:spTree>
    <p:extLst>
      <p:ext uri="{BB962C8B-B14F-4D97-AF65-F5344CB8AC3E}">
        <p14:creationId xmlns:p14="http://schemas.microsoft.com/office/powerpoint/2010/main" val="2796261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7087A84-7533-3D41-89C4-93AF2EDE19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Aligned Trauma-Informed Practice Webinars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8718119-91C6-EF48-917A-6D9D5BA3728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b="0" i="0" dirty="0">
                <a:solidFill>
                  <a:srgbClr val="232C65"/>
                </a:solidFill>
                <a:effectLst/>
                <a:latin typeface="FtraBk"/>
                <a:hlinkClick r:id="rId2"/>
              </a:rPr>
              <a:t>Trauma Sensitive Practices/ Trauma-Informed Employability Skills- November 8, 2023</a:t>
            </a:r>
            <a:endParaRPr lang="en-US" sz="2400" dirty="0">
              <a:solidFill>
                <a:srgbClr val="232C65"/>
              </a:solidFill>
              <a:latin typeface="FtraBk"/>
            </a:endParaRPr>
          </a:p>
          <a:p>
            <a:r>
              <a:rPr lang="en-US" sz="2400" b="0" i="0" dirty="0">
                <a:solidFill>
                  <a:srgbClr val="232C65"/>
                </a:solidFill>
                <a:effectLst/>
                <a:latin typeface="FtraBk"/>
                <a:hlinkClick r:id="rId3"/>
              </a:rPr>
              <a:t>Self-Fulfilling Prophecy: Identifying, Challenging, and Changing- February 15, 2023</a:t>
            </a:r>
            <a:endParaRPr lang="en-US" sz="2400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32C65"/>
                </a:solidFill>
                <a:effectLst/>
                <a:latin typeface="FtraBk"/>
                <a:hlinkClick r:id="rId4"/>
              </a:rPr>
              <a:t>Culture and Trauma ICOY- March 16, 2022</a:t>
            </a:r>
            <a:endParaRPr lang="en-US" sz="2400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32C65"/>
                </a:solidFill>
                <a:effectLst/>
                <a:latin typeface="FtraBk"/>
                <a:hlinkClick r:id="rId5"/>
              </a:rPr>
              <a:t>Vicarious Trauma ICOY Trauma Series- March 9, 2022</a:t>
            </a:r>
            <a:endParaRPr lang="en-US" sz="2400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32C65"/>
                </a:solidFill>
                <a:effectLst/>
                <a:latin typeface="FtraBk"/>
                <a:hlinkClick r:id="rId6"/>
              </a:rPr>
              <a:t>Impact of Trauma – _March 2, 2022</a:t>
            </a:r>
            <a:endParaRPr lang="en-US" sz="2400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sz="2400" b="0" i="0" dirty="0">
                <a:solidFill>
                  <a:srgbClr val="232C65"/>
                </a:solidFill>
                <a:effectLst/>
                <a:latin typeface="FtraBk"/>
                <a:hlinkClick r:id="rId7"/>
              </a:rPr>
              <a:t>Mental Illness Signs and Symptoms: Safe and Effective Responses – November 10, 2021</a:t>
            </a:r>
            <a:endParaRPr lang="en-US" sz="2400" b="0" i="0" dirty="0">
              <a:solidFill>
                <a:srgbClr val="232C65"/>
              </a:solidFill>
              <a:effectLst/>
              <a:latin typeface="FtraBk"/>
            </a:endParaRPr>
          </a:p>
          <a:p>
            <a:r>
              <a:rPr lang="en-US" sz="2400" b="0" i="0" dirty="0">
                <a:solidFill>
                  <a:srgbClr val="232C65"/>
                </a:solidFill>
                <a:effectLst/>
                <a:latin typeface="FtraBk"/>
                <a:hlinkClick r:id="rId8"/>
              </a:rPr>
              <a:t>Moving Beyond Stigma Mental Health &amp; Employment- August 12, 2020</a:t>
            </a:r>
            <a:endParaRPr lang="en-US" sz="2400" b="0" i="0" dirty="0">
              <a:solidFill>
                <a:srgbClr val="232C65"/>
              </a:solidFill>
              <a:effectLst/>
              <a:latin typeface="FtraBk"/>
            </a:endParaRPr>
          </a:p>
          <a:p>
            <a:pPr marL="0" indent="0" algn="l">
              <a:buNone/>
            </a:pP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marL="0" indent="0">
              <a:buNone/>
            </a:pP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54648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713E2C-958E-1D4F-B55F-B90BD51F72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11082867" cy="1325563"/>
          </a:xfrm>
        </p:spPr>
        <p:txBody>
          <a:bodyPr>
            <a:normAutofit fontScale="90000"/>
          </a:bodyPr>
          <a:lstStyle/>
          <a:p>
            <a:r>
              <a:rPr lang="en-US" b="1" dirty="0"/>
              <a:t>Somewhat Aligned Apprenticeship, Pre-Apprenticeship, and Work-Based Learning Webinars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9D5E7E3-B441-5843-9584-8DFFEFAA62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2"/>
              </a:rPr>
              <a:t>How to Build a Pre-Apprenticeship for Illinois: Pathways to Success- December 7, 2022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3"/>
              </a:rPr>
              <a:t>Registered Apprenticeship Programs: What’s all the fuss? – September 14, 2022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4"/>
              </a:rPr>
              <a:t>Career Planning Policy Session – February 16, 2022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5"/>
              </a:rPr>
              <a:t>Demand Occupation Training List (DOTL) Updates- February 16, 2022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6"/>
              </a:rPr>
              <a:t>Trade Training Part 2 – _December 14,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7"/>
              </a:rPr>
              <a:t>Trade Trainings: ATTA/RTAA – December 9,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8"/>
              </a:rPr>
              <a:t>Trade Training Part 1- December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9"/>
              </a:rPr>
              <a:t>Navigating through Apprenticeships- What’s in your toolbox? – June 23,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0"/>
              </a:rPr>
              <a:t>WIOA Innovations Career Pathways Navigator- June 17, 2020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1"/>
              </a:rPr>
              <a:t>Guidance and Resources for Providing High-Quality Work- Based Learning – _March 4, 2020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2"/>
              </a:rPr>
              <a:t>Understanding, Defining, and Building Career Pathway Systems- October 19, 2016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141781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8B882A-E5A4-6A49-B8AE-FF30E8E5C5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Somewhat Aligned Targeted Population Webinars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4E7297F-3395-7A4F-B332-8E7E7D83E10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2"/>
              </a:rPr>
              <a:t>Considerations for Working with LGBTQIA+- March 22, 2023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3"/>
              </a:rPr>
              <a:t>An Introduction to Social Identity, Bias, &amp; Power Dynamics in Helping Relationships- March 8, 2023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4"/>
              </a:rPr>
              <a:t>The Intersection of Justice and Education- Building Skills inside and outside the walls – March 6, 2023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5"/>
              </a:rPr>
              <a:t>Untapped Talent – Re-Entry Workshop Series Orientation – February 8, 2023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6"/>
              </a:rPr>
              <a:t>Understanding Substance Use Disorder- January 26, 2022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7"/>
              </a:rPr>
              <a:t>Mental Illness Signs and Symptoms: Safe and Effective Responses – _November 10,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8"/>
              </a:rPr>
              <a:t>A Hire Calling: Reentry Employment- August 18,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9"/>
              </a:rPr>
              <a:t>Migrant Seasonal Farm Workers, Foreign Labor, &amp; the Agricultural Recruitment System- July 21,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0"/>
              </a:rPr>
              <a:t>Bridges Out of Poverty: Part 3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1"/>
              </a:rPr>
              <a:t>Bridges Out of Poverty- Part 2 – _June 23,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2"/>
              </a:rPr>
              <a:t>– Bridges Out of Poverty- Part 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3"/>
              </a:rPr>
              <a:t>Bridging the Gap Between Substance Use Recovery Staff &amp; Workforce Staff Administrators- February 24, 2021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4"/>
              </a:rPr>
              <a:t>Illinois Career Pathways Dictionary- October 18, 2023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232C65"/>
                </a:solidFill>
                <a:effectLst/>
                <a:latin typeface="FtraBk"/>
                <a:hlinkClick r:id="rId15"/>
              </a:rPr>
              <a:t>Ticket to Work- March 31, 3031</a:t>
            </a:r>
            <a:endParaRPr lang="en-US" b="0" i="0" dirty="0">
              <a:solidFill>
                <a:srgbClr val="232C65"/>
              </a:solidFill>
              <a:effectLst/>
              <a:latin typeface="FtraBk"/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28147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68" name="Slide Background">
            <a:extLst>
              <a:ext uri="{FF2B5EF4-FFF2-40B4-BE49-F238E27FC236}">
                <a16:creationId xmlns:a16="http://schemas.microsoft.com/office/drawing/2014/main" id="{86230F49-7FFF-4471-8A64-33B1F4CF119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70" name="tint">
            <a:extLst>
              <a:ext uri="{FF2B5EF4-FFF2-40B4-BE49-F238E27FC236}">
                <a16:creationId xmlns:a16="http://schemas.microsoft.com/office/drawing/2014/main" id="{ABCED6B1-E99D-4963-BCB1-2C5FC2B7E9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solidFill>
            <a:schemeClr val="bg2"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2072" name="Rectangle 2071">
            <a:extLst>
              <a:ext uri="{FF2B5EF4-FFF2-40B4-BE49-F238E27FC236}">
                <a16:creationId xmlns:a16="http://schemas.microsoft.com/office/drawing/2014/main" id="{48B13CA8-CBEA-4805-955D-CEBE322365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-1"/>
            <a:ext cx="12191999" cy="5161588"/>
          </a:xfrm>
          <a:prstGeom prst="rect">
            <a:avLst/>
          </a:prstGeom>
          <a:ln>
            <a:noFill/>
          </a:ln>
          <a:effectLst>
            <a:outerShdw blurRad="596900" dist="381000" dir="8820000" sx="90000" sy="90000" algn="t" rotWithShape="0">
              <a:srgbClr val="000000">
                <a:alpha val="26667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343CF99-1D90-2849-A3E5-0457CAC2BC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7473" y="1025596"/>
            <a:ext cx="4743666" cy="378419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20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To provide assistance to students experiencing homelessness or with experience in foster care, the State of Illinois </a:t>
            </a:r>
            <a:r>
              <a:rPr lang="en-US" sz="2000" b="0" i="0" u="sng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Public Act 102-0083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 requires each institution of higher education to designate at least one staff member to serve as a liaison.</a:t>
            </a:r>
            <a:br>
              <a:rPr lang="en-US" sz="20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br>
              <a:rPr lang="en-US" sz="20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20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The HOUSE </a:t>
            </a:r>
            <a:r>
              <a:rPr lang="en-US" sz="2000" b="0" i="0" dirty="0" err="1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Liasion</a:t>
            </a:r>
            <a:r>
              <a:rPr lang="en-US" sz="2000" b="0" i="0" dirty="0">
                <a:solidFill>
                  <a:srgbClr val="212529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Center is designed to support liaisons through professional development, technical assistance, and resources.</a:t>
            </a:r>
            <a:endParaRPr lang="en-US" sz="48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pic>
        <p:nvPicPr>
          <p:cNvPr id="2050" name="Picture 2" descr="logo white">
            <a:extLst>
              <a:ext uri="{FF2B5EF4-FFF2-40B4-BE49-F238E27FC236}">
                <a16:creationId xmlns:a16="http://schemas.microsoft.com/office/drawing/2014/main" id="{20F4E1DB-FA14-CD46-8190-2C622FB2BC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298146" y="1583016"/>
            <a:ext cx="5209492" cy="19782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71655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CE52569ECEA4A742A2C5974F57977DA4" ma:contentTypeVersion="5" ma:contentTypeDescription="Create a new document." ma:contentTypeScope="" ma:versionID="79c9f2753a94edf9e8c03015e3e7977f">
  <xsd:schema xmlns:xsd="http://www.w3.org/2001/XMLSchema" xmlns:xs="http://www.w3.org/2001/XMLSchema" xmlns:p="http://schemas.microsoft.com/office/2006/metadata/properties" xmlns:ns1="http://schemas.microsoft.com/sharepoint/v3" targetNamespace="http://schemas.microsoft.com/office/2006/metadata/properties" ma:root="true" ma:fieldsID="ff328a1cd662c37536c074f55b1464a7" ns1:_="">
    <xsd:import namespace="http://schemas.microsoft.com/sharepoint/v3"/>
    <xsd:element name="properties">
      <xsd:complexType>
        <xsd:sequence>
          <xsd:element name="documentManagement">
            <xsd:complexType>
              <xsd:all>
                <xsd:element ref="ns1:PublishingStartDate" minOccurs="0"/>
                <xsd:element ref="ns1:PublishingExpirationDat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4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5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6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PublishingExpirationDate xmlns="http://schemas.microsoft.com/sharepoint/v3" xsi:nil="true"/>
    <PublishingStartDate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0DB8874C-5BDA-4243-907B-74BDC37F4713}"/>
</file>

<file path=customXml/itemProps2.xml><?xml version="1.0" encoding="utf-8"?>
<ds:datastoreItem xmlns:ds="http://schemas.openxmlformats.org/officeDocument/2006/customXml" ds:itemID="{C989585D-D641-4FE2-9278-65659736AC05}"/>
</file>

<file path=customXml/itemProps3.xml><?xml version="1.0" encoding="utf-8"?>
<ds:datastoreItem xmlns:ds="http://schemas.openxmlformats.org/officeDocument/2006/customXml" ds:itemID="{BBA57C97-026E-47B0-BF12-4CC64B979830}"/>
</file>

<file path=docProps/app.xml><?xml version="1.0" encoding="utf-8"?>
<Properties xmlns="http://schemas.openxmlformats.org/officeDocument/2006/extended-properties" xmlns:vt="http://schemas.openxmlformats.org/officeDocument/2006/docPropsVTypes">
  <TotalTime>3654</TotalTime>
  <Words>897</Words>
  <Application>Microsoft Macintosh PowerPoint</Application>
  <PresentationFormat>Widescreen</PresentationFormat>
  <Paragraphs>115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Calibri Light</vt:lpstr>
      <vt:lpstr>FtraBk</vt:lpstr>
      <vt:lpstr>OpenSans</vt:lpstr>
      <vt:lpstr>Wingdings</vt:lpstr>
      <vt:lpstr>Office Theme</vt:lpstr>
      <vt:lpstr>Asset Assessment </vt:lpstr>
      <vt:lpstr>Process</vt:lpstr>
      <vt:lpstr>PowerPoint Presentation</vt:lpstr>
      <vt:lpstr>PowerPoint Presentation</vt:lpstr>
      <vt:lpstr>Cross Reference    Current Webinars from IL WIOA Professional Development </vt:lpstr>
      <vt:lpstr>Aligned Trauma-Informed Practice Webinars</vt:lpstr>
      <vt:lpstr>Somewhat Aligned Apprenticeship, Pre-Apprenticeship, and Work-Based Learning Webinars</vt:lpstr>
      <vt:lpstr>Somewhat Aligned Targeted Population Webinars</vt:lpstr>
      <vt:lpstr>To provide assistance to students experiencing homelessness or with experience in foster care, the State of Illinois Public Act 102-0083 requires each institution of higher education to designate at least one staff member to serve as a liaison.   The HOUSE Liasion Center is designed to support liaisons through professional development, technical assistance, and resources.</vt:lpstr>
      <vt:lpstr>Somewhat Aligned Written Resources </vt:lpstr>
      <vt:lpstr>PowerPoint Presentation</vt:lpstr>
      <vt:lpstr>Discussion and Next Steps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Asset Assessment </dc:title>
  <dc:creator>Brian Kuszynski</dc:creator>
  <cp:lastModifiedBy>Brian Kuszynski</cp:lastModifiedBy>
  <cp:revision>2</cp:revision>
  <dcterms:created xsi:type="dcterms:W3CDTF">2024-10-23T00:57:26Z</dcterms:created>
  <dcterms:modified xsi:type="dcterms:W3CDTF">2024-10-25T13:52:13Z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0x010100CE52569ECEA4A742A2C5974F57977DA4</vt:lpwstr>
  </property>
</Properties>
</file>