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5" r:id="rId4"/>
  </p:sldMasterIdLst>
  <p:notesMasterIdLst>
    <p:notesMasterId r:id="rId37"/>
  </p:notesMasterIdLst>
  <p:handoutMasterIdLst>
    <p:handoutMasterId r:id="rId38"/>
  </p:handoutMasterIdLst>
  <p:sldIdLst>
    <p:sldId id="327" r:id="rId5"/>
    <p:sldId id="330" r:id="rId6"/>
    <p:sldId id="442" r:id="rId7"/>
    <p:sldId id="450" r:id="rId8"/>
    <p:sldId id="451" r:id="rId9"/>
    <p:sldId id="452" r:id="rId10"/>
    <p:sldId id="453" r:id="rId11"/>
    <p:sldId id="376" r:id="rId12"/>
    <p:sldId id="335" r:id="rId13"/>
    <p:sldId id="353" r:id="rId14"/>
    <p:sldId id="343" r:id="rId15"/>
    <p:sldId id="360" r:id="rId16"/>
    <p:sldId id="354" r:id="rId17"/>
    <p:sldId id="372" r:id="rId18"/>
    <p:sldId id="373" r:id="rId19"/>
    <p:sldId id="339" r:id="rId20"/>
    <p:sldId id="425" r:id="rId21"/>
    <p:sldId id="336" r:id="rId22"/>
    <p:sldId id="359" r:id="rId23"/>
    <p:sldId id="454" r:id="rId24"/>
    <p:sldId id="395" r:id="rId25"/>
    <p:sldId id="401" r:id="rId26"/>
    <p:sldId id="427" r:id="rId27"/>
    <p:sldId id="428" r:id="rId28"/>
    <p:sldId id="455" r:id="rId29"/>
    <p:sldId id="429" r:id="rId30"/>
    <p:sldId id="291" r:id="rId31"/>
    <p:sldId id="292" r:id="rId32"/>
    <p:sldId id="293" r:id="rId33"/>
    <p:sldId id="294" r:id="rId34"/>
    <p:sldId id="296" r:id="rId35"/>
    <p:sldId id="408" r:id="rId36"/>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nes, Lisa D." initials="JLD" lastIdx="1" clrIdx="0">
    <p:extLst>
      <p:ext uri="{19B8F6BF-5375-455C-9EA6-DF929625EA0E}">
        <p15:presenceInfo xmlns:p15="http://schemas.microsoft.com/office/powerpoint/2012/main" userId="S::Lisa.D.Jones@Illinois.gov::79f6bcf7-606c-454b-be0e-907ca5ad65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2169"/>
    <a:srgbClr val="0048AA"/>
    <a:srgbClr val="011EAA"/>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37" autoAdjust="0"/>
    <p:restoredTop sz="93831" autoAdjust="0"/>
  </p:normalViewPr>
  <p:slideViewPr>
    <p:cSldViewPr snapToGrid="0" snapToObjects="1">
      <p:cViewPr varScale="1">
        <p:scale>
          <a:sx n="59" d="100"/>
          <a:sy n="59" d="100"/>
        </p:scale>
        <p:origin x="835" y="5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800"/>
    </p:cViewPr>
  </p:sorterViewPr>
  <p:notesViewPr>
    <p:cSldViewPr snapToGrid="0" snapToObjects="1">
      <p:cViewPr varScale="1">
        <p:scale>
          <a:sx n="82" d="100"/>
          <a:sy n="82" d="100"/>
        </p:scale>
        <p:origin x="383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6402A7-4BBD-1A49-893F-7A377966F530}" type="doc">
      <dgm:prSet loTypeId="urn:microsoft.com/office/officeart/2005/8/layout/radial3" loCatId="" qsTypeId="urn:microsoft.com/office/officeart/2005/8/quickstyle/simple2" qsCatId="simple" csTypeId="urn:microsoft.com/office/officeart/2005/8/colors/accent1_5" csCatId="accent1" phldr="1"/>
      <dgm:spPr/>
      <dgm:t>
        <a:bodyPr/>
        <a:lstStyle/>
        <a:p>
          <a:endParaRPr lang="en-US"/>
        </a:p>
      </dgm:t>
    </dgm:pt>
    <dgm:pt modelId="{2A989239-8096-C545-BF64-1600BF3AADC6}">
      <dgm:prSet phldrT="[Text]" custT="1"/>
      <dgm: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400" b="1" i="0">
              <a:solidFill>
                <a:schemeClr val="bg1"/>
              </a:solidFill>
              <a:effectLst>
                <a:outerShdw blurRad="63500" sx="102000" sy="102000" algn="ctr" rotWithShape="0">
                  <a:prstClr val="black">
                    <a:alpha val="40000"/>
                  </a:prstClr>
                </a:outerShdw>
              </a:effectLst>
              <a:latin typeface="+mn-lt"/>
              <a:cs typeface="Malayalam MN" pitchFamily="2" charset="0"/>
            </a:rPr>
            <a:t>Targeted Industries</a:t>
          </a:r>
          <a:endParaRPr lang="en-US" sz="1400" b="1">
            <a:solidFill>
              <a:schemeClr val="bg1"/>
            </a:solidFill>
            <a:effectLst>
              <a:outerShdw blurRad="63500" sx="102000" sy="102000" algn="ctr" rotWithShape="0">
                <a:prstClr val="black">
                  <a:alpha val="40000"/>
                </a:prstClr>
              </a:outerShdw>
            </a:effectLst>
            <a:latin typeface="+mn-lt"/>
            <a:cs typeface="Malayalam MN" pitchFamily="2" charset="0"/>
          </a:endParaRPr>
        </a:p>
      </dgm:t>
    </dgm:pt>
    <dgm:pt modelId="{D756F3B4-5100-454B-825A-C6B2C8A66CBC}" type="parTrans" cxnId="{21378859-3796-584A-A250-BDB314F16B1F}">
      <dgm:prSet/>
      <dgm:spPr/>
      <dgm:t>
        <a:bodyPr/>
        <a:lstStyle/>
        <a:p>
          <a:endParaRPr lang="en-US"/>
        </a:p>
      </dgm:t>
    </dgm:pt>
    <dgm:pt modelId="{1D8A119A-0EF9-9942-B4F0-6B5CAA325415}" type="sibTrans" cxnId="{21378859-3796-584A-A250-BDB314F16B1F}">
      <dgm:prSet/>
      <dgm:spPr/>
      <dgm:t>
        <a:bodyPr/>
        <a:lstStyle/>
        <a:p>
          <a:endParaRPr lang="en-US"/>
        </a:p>
      </dgm:t>
    </dgm:pt>
    <dgm:pt modelId="{1A53B02B-8055-3D4D-9B01-5719CA472919}">
      <dgm:prSet phldrT="[Text]"/>
      <dgm:spPr>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b="1">
              <a:solidFill>
                <a:schemeClr val="bg1"/>
              </a:solidFill>
              <a:effectLst>
                <a:outerShdw blurRad="63500" sx="102000" sy="102000" algn="ctr" rotWithShape="0">
                  <a:prstClr val="black">
                    <a:alpha val="40000"/>
                  </a:prstClr>
                </a:outerShdw>
              </a:effectLst>
              <a:latin typeface="+mn-lt"/>
              <a:cs typeface="Malayalam MN" pitchFamily="2" charset="0"/>
            </a:rPr>
            <a:t>Targeted Populations</a:t>
          </a:r>
        </a:p>
      </dgm:t>
    </dgm:pt>
    <dgm:pt modelId="{DF20F22B-F90A-5047-9655-484EDB7E063D}" type="parTrans" cxnId="{E997DFB8-D38E-9247-854C-85955D98FBB8}">
      <dgm:prSet/>
      <dgm:spPr/>
      <dgm:t>
        <a:bodyPr/>
        <a:lstStyle/>
        <a:p>
          <a:endParaRPr lang="en-US"/>
        </a:p>
      </dgm:t>
    </dgm:pt>
    <dgm:pt modelId="{84F0E6C5-685F-DA42-B744-46FEB5BFE0E7}" type="sibTrans" cxnId="{E997DFB8-D38E-9247-854C-85955D98FBB8}">
      <dgm:prSet/>
      <dgm:spPr/>
      <dgm:t>
        <a:bodyPr/>
        <a:lstStyle/>
        <a:p>
          <a:endParaRPr lang="en-US"/>
        </a:p>
      </dgm:t>
    </dgm:pt>
    <dgm:pt modelId="{112044E5-FE6B-DF42-9E83-4482C772C539}">
      <dgm:prSet phldrT="[Text]" custT="1"/>
      <dgm:spPr>
        <a:solidFill>
          <a:srgbClr val="7030A0"/>
        </a:solidFill>
        <a:ln>
          <a:solidFill>
            <a:srgbClr val="7030A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300" b="1" i="0">
              <a:solidFill>
                <a:schemeClr val="bg1"/>
              </a:solidFill>
              <a:effectLst>
                <a:outerShdw blurRad="63500" sx="102000" sy="102000" algn="ctr" rotWithShape="0">
                  <a:prstClr val="black">
                    <a:alpha val="40000"/>
                  </a:prstClr>
                </a:outerShdw>
              </a:effectLst>
              <a:latin typeface="+mn-lt"/>
              <a:cs typeface="Malayalam MN" pitchFamily="2" charset="0"/>
            </a:rPr>
            <a:t>Targeted Communities</a:t>
          </a:r>
        </a:p>
      </dgm:t>
    </dgm:pt>
    <dgm:pt modelId="{8074EBC2-453E-954D-A191-982F3EB1B74A}" type="parTrans" cxnId="{8C6BE8A0-9AB3-454E-8B52-6170E9DDA727}">
      <dgm:prSet/>
      <dgm:spPr/>
      <dgm:t>
        <a:bodyPr/>
        <a:lstStyle/>
        <a:p>
          <a:endParaRPr lang="en-US"/>
        </a:p>
      </dgm:t>
    </dgm:pt>
    <dgm:pt modelId="{A2874127-B473-0240-93F2-A3E8460A3F2F}" type="sibTrans" cxnId="{8C6BE8A0-9AB3-454E-8B52-6170E9DDA727}">
      <dgm:prSet/>
      <dgm:spPr/>
      <dgm:t>
        <a:bodyPr/>
        <a:lstStyle/>
        <a:p>
          <a:endParaRPr lang="en-US"/>
        </a:p>
      </dgm:t>
    </dgm:pt>
    <dgm:pt modelId="{CFA6BDA9-9875-2544-B4C6-AF95F2667483}">
      <dgm:prSet custT="1"/>
      <dgm:spPr>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400" b="1">
              <a:solidFill>
                <a:schemeClr val="bg1"/>
              </a:solidFill>
              <a:effectLst>
                <a:outerShdw blurRad="63500" sx="102000" sy="102000" algn="ctr" rotWithShape="0">
                  <a:prstClr val="black">
                    <a:alpha val="40000"/>
                  </a:prstClr>
                </a:outerShdw>
              </a:effectLst>
              <a:latin typeface="+mn-lt"/>
              <a:cs typeface="Malayalam MN" pitchFamily="2" charset="0"/>
            </a:rPr>
            <a:t>Program Categories</a:t>
          </a:r>
        </a:p>
      </dgm:t>
    </dgm:pt>
    <dgm:pt modelId="{7BECAA3A-9B03-2545-A2B2-4988BDF74CC6}" type="parTrans" cxnId="{6448491D-EF36-E14B-B2AF-C353F1C420BF}">
      <dgm:prSet/>
      <dgm:spPr/>
      <dgm:t>
        <a:bodyPr/>
        <a:lstStyle/>
        <a:p>
          <a:endParaRPr lang="en-US"/>
        </a:p>
      </dgm:t>
    </dgm:pt>
    <dgm:pt modelId="{1E9F294B-5759-8141-92F9-F1E320114633}" type="sibTrans" cxnId="{6448491D-EF36-E14B-B2AF-C353F1C420BF}">
      <dgm:prSet/>
      <dgm:spPr/>
      <dgm:t>
        <a:bodyPr/>
        <a:lstStyle/>
        <a:p>
          <a:endParaRPr lang="en-US"/>
        </a:p>
      </dgm:t>
    </dgm:pt>
    <dgm:pt modelId="{51E23919-1D54-FF48-BD69-F8DA620F0A8F}">
      <dgm:prSet custT="1"/>
      <dgm:sp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400" b="1" dirty="0">
              <a:solidFill>
                <a:schemeClr val="bg1"/>
              </a:solidFill>
              <a:effectLst>
                <a:outerShdw blurRad="63500" sx="102000" sy="102000" algn="ctr" rotWithShape="0">
                  <a:prstClr val="black">
                    <a:alpha val="40000"/>
                  </a:prstClr>
                </a:outerShdw>
              </a:effectLst>
              <a:latin typeface="+mn-lt"/>
              <a:cs typeface="Malayalam MN" pitchFamily="2" charset="0"/>
            </a:rPr>
            <a:t>Eligibility</a:t>
          </a:r>
        </a:p>
      </dgm:t>
    </dgm:pt>
    <dgm:pt modelId="{5A243923-A749-A14D-B2DF-6F7243A5C917}" type="parTrans" cxnId="{C37FDBB1-4EA7-7441-B952-F758E6970113}">
      <dgm:prSet/>
      <dgm:spPr/>
      <dgm:t>
        <a:bodyPr/>
        <a:lstStyle/>
        <a:p>
          <a:endParaRPr lang="en-US"/>
        </a:p>
      </dgm:t>
    </dgm:pt>
    <dgm:pt modelId="{0EDAA739-56E4-144E-8EDE-05C81C937072}" type="sibTrans" cxnId="{C37FDBB1-4EA7-7441-B952-F758E6970113}">
      <dgm:prSet/>
      <dgm:spPr/>
      <dgm:t>
        <a:bodyPr/>
        <a:lstStyle/>
        <a:p>
          <a:endParaRPr lang="en-US"/>
        </a:p>
      </dgm:t>
    </dgm:pt>
    <dgm:pt modelId="{10FC597F-A18A-BC47-80EB-6C8B367D767C}">
      <dgm:prSet custT="1"/>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sz="3200" b="1">
              <a:effectLst>
                <a:outerShdw blurRad="63500" sx="102000" sy="102000" algn="ctr" rotWithShape="0">
                  <a:prstClr val="black">
                    <a:alpha val="40000"/>
                  </a:prstClr>
                </a:outerShdw>
              </a:effectLst>
              <a:latin typeface="+mn-lt"/>
              <a:cs typeface="Malayalam MN" pitchFamily="2" charset="0"/>
            </a:rPr>
            <a:t>Program Elements</a:t>
          </a:r>
        </a:p>
      </dgm:t>
    </dgm:pt>
    <dgm:pt modelId="{87BF8833-8159-BA42-910F-571B4ABEBDA2}" type="parTrans" cxnId="{7D1A3CBA-F279-F543-957D-7DF667B1404D}">
      <dgm:prSet/>
      <dgm:spPr/>
      <dgm:t>
        <a:bodyPr/>
        <a:lstStyle/>
        <a:p>
          <a:endParaRPr lang="en-US"/>
        </a:p>
      </dgm:t>
    </dgm:pt>
    <dgm:pt modelId="{D798F409-807B-864A-A498-6A5E08EE887A}" type="sibTrans" cxnId="{7D1A3CBA-F279-F543-957D-7DF667B1404D}">
      <dgm:prSet/>
      <dgm:spPr/>
      <dgm:t>
        <a:bodyPr/>
        <a:lstStyle/>
        <a:p>
          <a:endParaRPr lang="en-US"/>
        </a:p>
      </dgm:t>
    </dgm:pt>
    <dgm:pt modelId="{94694337-1CA0-494D-BE42-FDA8D0DF538E}" type="pres">
      <dgm:prSet presAssocID="{E06402A7-4BBD-1A49-893F-7A377966F530}" presName="composite" presStyleCnt="0">
        <dgm:presLayoutVars>
          <dgm:chMax val="1"/>
          <dgm:dir/>
          <dgm:resizeHandles val="exact"/>
        </dgm:presLayoutVars>
      </dgm:prSet>
      <dgm:spPr/>
    </dgm:pt>
    <dgm:pt modelId="{F122D1DC-8F00-2E43-AD13-1479B9EF4071}" type="pres">
      <dgm:prSet presAssocID="{E06402A7-4BBD-1A49-893F-7A377966F530}" presName="radial" presStyleCnt="0">
        <dgm:presLayoutVars>
          <dgm:animLvl val="ctr"/>
        </dgm:presLayoutVars>
      </dgm:prSet>
      <dgm:spPr/>
    </dgm:pt>
    <dgm:pt modelId="{03002073-7E88-EB4C-8606-4B0D0F6BDE41}" type="pres">
      <dgm:prSet presAssocID="{10FC597F-A18A-BC47-80EB-6C8B367D767C}" presName="centerShape" presStyleLbl="vennNode1" presStyleIdx="0" presStyleCnt="6"/>
      <dgm:spPr/>
    </dgm:pt>
    <dgm:pt modelId="{CA5114AD-DBBA-DC49-9899-E24C48D26DAB}" type="pres">
      <dgm:prSet presAssocID="{51E23919-1D54-FF48-BD69-F8DA620F0A8F}" presName="node" presStyleLbl="vennNode1" presStyleIdx="1" presStyleCnt="6">
        <dgm:presLayoutVars>
          <dgm:bulletEnabled val="1"/>
        </dgm:presLayoutVars>
      </dgm:prSet>
      <dgm:spPr/>
    </dgm:pt>
    <dgm:pt modelId="{EA0EFF2A-DAFC-4E4D-A776-162DF4FEFFFE}" type="pres">
      <dgm:prSet presAssocID="{2A989239-8096-C545-BF64-1600BF3AADC6}" presName="node" presStyleLbl="vennNode1" presStyleIdx="2" presStyleCnt="6">
        <dgm:presLayoutVars>
          <dgm:bulletEnabled val="1"/>
        </dgm:presLayoutVars>
      </dgm:prSet>
      <dgm:spPr/>
    </dgm:pt>
    <dgm:pt modelId="{C027D90A-64E1-0149-AFC1-013BD88F2D3B}" type="pres">
      <dgm:prSet presAssocID="{1A53B02B-8055-3D4D-9B01-5719CA472919}" presName="node" presStyleLbl="vennNode1" presStyleIdx="3" presStyleCnt="6">
        <dgm:presLayoutVars>
          <dgm:bulletEnabled val="1"/>
        </dgm:presLayoutVars>
      </dgm:prSet>
      <dgm:spPr/>
    </dgm:pt>
    <dgm:pt modelId="{D6DA3358-275B-7247-ADEB-775E9D05F19F}" type="pres">
      <dgm:prSet presAssocID="{112044E5-FE6B-DF42-9E83-4482C772C539}" presName="node" presStyleLbl="vennNode1" presStyleIdx="4" presStyleCnt="6">
        <dgm:presLayoutVars>
          <dgm:bulletEnabled val="1"/>
        </dgm:presLayoutVars>
      </dgm:prSet>
      <dgm:spPr/>
    </dgm:pt>
    <dgm:pt modelId="{172920A8-70F3-DE4E-B743-C3F5A2AEE45E}" type="pres">
      <dgm:prSet presAssocID="{CFA6BDA9-9875-2544-B4C6-AF95F2667483}" presName="node" presStyleLbl="vennNode1" presStyleIdx="5" presStyleCnt="6">
        <dgm:presLayoutVars>
          <dgm:bulletEnabled val="1"/>
        </dgm:presLayoutVars>
      </dgm:prSet>
      <dgm:spPr/>
    </dgm:pt>
  </dgm:ptLst>
  <dgm:cxnLst>
    <dgm:cxn modelId="{9D0BF211-83E6-E048-B6C8-8FF47BB913AB}" type="presOf" srcId="{10FC597F-A18A-BC47-80EB-6C8B367D767C}" destId="{03002073-7E88-EB4C-8606-4B0D0F6BDE41}" srcOrd="0" destOrd="0" presId="urn:microsoft.com/office/officeart/2005/8/layout/radial3"/>
    <dgm:cxn modelId="{F981FF19-DD09-F349-8475-8A11BF428FD7}" type="presOf" srcId="{E06402A7-4BBD-1A49-893F-7A377966F530}" destId="{94694337-1CA0-494D-BE42-FDA8D0DF538E}" srcOrd="0" destOrd="0" presId="urn:microsoft.com/office/officeart/2005/8/layout/radial3"/>
    <dgm:cxn modelId="{7451071A-396C-5A41-9B6B-B6D4E62D5D0D}" type="presOf" srcId="{2A989239-8096-C545-BF64-1600BF3AADC6}" destId="{EA0EFF2A-DAFC-4E4D-A776-162DF4FEFFFE}" srcOrd="0" destOrd="0" presId="urn:microsoft.com/office/officeart/2005/8/layout/radial3"/>
    <dgm:cxn modelId="{D338621C-67B0-0D4B-A25E-3F4C27DDB856}" type="presOf" srcId="{112044E5-FE6B-DF42-9E83-4482C772C539}" destId="{D6DA3358-275B-7247-ADEB-775E9D05F19F}" srcOrd="0" destOrd="0" presId="urn:microsoft.com/office/officeart/2005/8/layout/radial3"/>
    <dgm:cxn modelId="{6448491D-EF36-E14B-B2AF-C353F1C420BF}" srcId="{10FC597F-A18A-BC47-80EB-6C8B367D767C}" destId="{CFA6BDA9-9875-2544-B4C6-AF95F2667483}" srcOrd="4" destOrd="0" parTransId="{7BECAA3A-9B03-2545-A2B2-4988BDF74CC6}" sibTransId="{1E9F294B-5759-8141-92F9-F1E320114633}"/>
    <dgm:cxn modelId="{EE21F241-47FD-0840-B580-D486A82481B6}" type="presOf" srcId="{1A53B02B-8055-3D4D-9B01-5719CA472919}" destId="{C027D90A-64E1-0149-AFC1-013BD88F2D3B}" srcOrd="0" destOrd="0" presId="urn:microsoft.com/office/officeart/2005/8/layout/radial3"/>
    <dgm:cxn modelId="{395EF647-3140-AF40-B3BB-0417A94D9051}" type="presOf" srcId="{51E23919-1D54-FF48-BD69-F8DA620F0A8F}" destId="{CA5114AD-DBBA-DC49-9899-E24C48D26DAB}" srcOrd="0" destOrd="0" presId="urn:microsoft.com/office/officeart/2005/8/layout/radial3"/>
    <dgm:cxn modelId="{21378859-3796-584A-A250-BDB314F16B1F}" srcId="{10FC597F-A18A-BC47-80EB-6C8B367D767C}" destId="{2A989239-8096-C545-BF64-1600BF3AADC6}" srcOrd="1" destOrd="0" parTransId="{D756F3B4-5100-454B-825A-C6B2C8A66CBC}" sibTransId="{1D8A119A-0EF9-9942-B4F0-6B5CAA325415}"/>
    <dgm:cxn modelId="{A37C8197-FAC2-ED46-A2D2-DF67840864B2}" type="presOf" srcId="{CFA6BDA9-9875-2544-B4C6-AF95F2667483}" destId="{172920A8-70F3-DE4E-B743-C3F5A2AEE45E}" srcOrd="0" destOrd="0" presId="urn:microsoft.com/office/officeart/2005/8/layout/radial3"/>
    <dgm:cxn modelId="{8C6BE8A0-9AB3-454E-8B52-6170E9DDA727}" srcId="{10FC597F-A18A-BC47-80EB-6C8B367D767C}" destId="{112044E5-FE6B-DF42-9E83-4482C772C539}" srcOrd="3" destOrd="0" parTransId="{8074EBC2-453E-954D-A191-982F3EB1B74A}" sibTransId="{A2874127-B473-0240-93F2-A3E8460A3F2F}"/>
    <dgm:cxn modelId="{C37FDBB1-4EA7-7441-B952-F758E6970113}" srcId="{10FC597F-A18A-BC47-80EB-6C8B367D767C}" destId="{51E23919-1D54-FF48-BD69-F8DA620F0A8F}" srcOrd="0" destOrd="0" parTransId="{5A243923-A749-A14D-B2DF-6F7243A5C917}" sibTransId="{0EDAA739-56E4-144E-8EDE-05C81C937072}"/>
    <dgm:cxn modelId="{E997DFB8-D38E-9247-854C-85955D98FBB8}" srcId="{10FC597F-A18A-BC47-80EB-6C8B367D767C}" destId="{1A53B02B-8055-3D4D-9B01-5719CA472919}" srcOrd="2" destOrd="0" parTransId="{DF20F22B-F90A-5047-9655-484EDB7E063D}" sibTransId="{84F0E6C5-685F-DA42-B744-46FEB5BFE0E7}"/>
    <dgm:cxn modelId="{7D1A3CBA-F279-F543-957D-7DF667B1404D}" srcId="{E06402A7-4BBD-1A49-893F-7A377966F530}" destId="{10FC597F-A18A-BC47-80EB-6C8B367D767C}" srcOrd="0" destOrd="0" parTransId="{87BF8833-8159-BA42-910F-571B4ABEBDA2}" sibTransId="{D798F409-807B-864A-A498-6A5E08EE887A}"/>
    <dgm:cxn modelId="{F1476F0F-950D-3D4C-8375-576F013B82AB}" type="presParOf" srcId="{94694337-1CA0-494D-BE42-FDA8D0DF538E}" destId="{F122D1DC-8F00-2E43-AD13-1479B9EF4071}" srcOrd="0" destOrd="0" presId="urn:microsoft.com/office/officeart/2005/8/layout/radial3"/>
    <dgm:cxn modelId="{C455865F-DBE3-4A45-B1E6-EC089F732329}" type="presParOf" srcId="{F122D1DC-8F00-2E43-AD13-1479B9EF4071}" destId="{03002073-7E88-EB4C-8606-4B0D0F6BDE41}" srcOrd="0" destOrd="0" presId="urn:microsoft.com/office/officeart/2005/8/layout/radial3"/>
    <dgm:cxn modelId="{5A946ED9-70D7-AA47-AE86-FEAD93AF31DA}" type="presParOf" srcId="{F122D1DC-8F00-2E43-AD13-1479B9EF4071}" destId="{CA5114AD-DBBA-DC49-9899-E24C48D26DAB}" srcOrd="1" destOrd="0" presId="urn:microsoft.com/office/officeart/2005/8/layout/radial3"/>
    <dgm:cxn modelId="{F9C16640-CB6A-404D-9C7F-1E5F572255FA}" type="presParOf" srcId="{F122D1DC-8F00-2E43-AD13-1479B9EF4071}" destId="{EA0EFF2A-DAFC-4E4D-A776-162DF4FEFFFE}" srcOrd="2" destOrd="0" presId="urn:microsoft.com/office/officeart/2005/8/layout/radial3"/>
    <dgm:cxn modelId="{09B5ABA9-0F9D-AF43-84B0-6FC6DF9EA82E}" type="presParOf" srcId="{F122D1DC-8F00-2E43-AD13-1479B9EF4071}" destId="{C027D90A-64E1-0149-AFC1-013BD88F2D3B}" srcOrd="3" destOrd="0" presId="urn:microsoft.com/office/officeart/2005/8/layout/radial3"/>
    <dgm:cxn modelId="{23AC3B62-CC57-C644-9DA7-FF6E69F5F6C0}" type="presParOf" srcId="{F122D1DC-8F00-2E43-AD13-1479B9EF4071}" destId="{D6DA3358-275B-7247-ADEB-775E9D05F19F}" srcOrd="4" destOrd="0" presId="urn:microsoft.com/office/officeart/2005/8/layout/radial3"/>
    <dgm:cxn modelId="{C1578D25-B0FC-854C-91FF-AD6E3A4B0DFD}" type="presParOf" srcId="{F122D1DC-8F00-2E43-AD13-1479B9EF4071}" destId="{172920A8-70F3-DE4E-B743-C3F5A2AEE45E}"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05CBBC0-0E68-424F-85D2-E7DAC0C388B6}" type="doc">
      <dgm:prSet loTypeId="urn:microsoft.com/office/officeart/2005/8/layout/default" loCatId="" qsTypeId="urn:microsoft.com/office/officeart/2005/8/quickstyle/simple5" qsCatId="simple" csTypeId="urn:microsoft.com/office/officeart/2005/8/colors/accent1_2" csCatId="accent1" phldr="1"/>
      <dgm:spPr/>
      <dgm:t>
        <a:bodyPr/>
        <a:lstStyle/>
        <a:p>
          <a:endParaRPr lang="en-US"/>
        </a:p>
      </dgm:t>
    </dgm:pt>
    <dgm:pt modelId="{2C6F5564-1841-2943-BFB0-540F0A893BD0}">
      <dgm:prSet phldrT="[Tex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dirty="0"/>
            <a:t>Outreach and Recruitment </a:t>
          </a:r>
        </a:p>
      </dgm:t>
    </dgm:pt>
    <dgm:pt modelId="{8948B489-53AF-4B44-A140-D42BB5BDAB69}" type="parTrans" cxnId="{5A59255B-04F4-A74E-9545-B34A4A2FA457}">
      <dgm:prSet/>
      <dgm:spPr/>
      <dgm:t>
        <a:bodyPr/>
        <a:lstStyle/>
        <a:p>
          <a:endParaRPr lang="en-US" sz="800"/>
        </a:p>
      </dgm:t>
    </dgm:pt>
    <dgm:pt modelId="{6D7DE231-AA81-AB47-92FB-01B04A5B0B64}" type="sibTrans" cxnId="{5A59255B-04F4-A74E-9545-B34A4A2FA457}">
      <dgm:prSet/>
      <dgm:spPr/>
      <dgm:t>
        <a:bodyPr/>
        <a:lstStyle/>
        <a:p>
          <a:endParaRPr lang="en-US" sz="800"/>
        </a:p>
      </dgm:t>
    </dgm:pt>
    <dgm:pt modelId="{0BD133D1-0897-944D-B7A9-6C39B82CCC1F}">
      <dgm:prSet phldrT="[Tex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dirty="0"/>
            <a:t>Employer Engagement </a:t>
          </a:r>
        </a:p>
      </dgm:t>
    </dgm:pt>
    <dgm:pt modelId="{51E054A5-00D2-464A-905C-B8E0EC769C28}" type="parTrans" cxnId="{1C96196E-1099-E046-B45C-DD3B58B7FB64}">
      <dgm:prSet/>
      <dgm:spPr/>
      <dgm:t>
        <a:bodyPr/>
        <a:lstStyle/>
        <a:p>
          <a:endParaRPr lang="en-US" sz="800"/>
        </a:p>
      </dgm:t>
    </dgm:pt>
    <dgm:pt modelId="{24899F01-BC50-1647-90C4-A8307AF71F15}" type="sibTrans" cxnId="{1C96196E-1099-E046-B45C-DD3B58B7FB64}">
      <dgm:prSet/>
      <dgm:spPr/>
      <dgm:t>
        <a:bodyPr/>
        <a:lstStyle/>
        <a:p>
          <a:endParaRPr lang="en-US" sz="800"/>
        </a:p>
      </dgm:t>
    </dgm:pt>
    <dgm:pt modelId="{285E6F6C-12C9-F642-820C-6B3E286FCB5D}">
      <dgm:prSet phldrT="[Text]" custT="1"/>
      <dgm: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dgm:spPr>
      <dgm:t>
        <a:bodyPr vert="horz" anchor="ctr"/>
        <a:lstStyle/>
        <a:p>
          <a:pPr algn="ctr">
            <a:buFont typeface="Arial" panose="020B0604020202020204" pitchFamily="34" charset="0"/>
            <a:buChar char="•"/>
          </a:pPr>
          <a:r>
            <a:rPr lang="en-US" sz="800" b="1" dirty="0"/>
            <a:t>Career Planning </a:t>
          </a:r>
          <a:r>
            <a:rPr lang="en-US" sz="800" dirty="0"/>
            <a:t> </a:t>
          </a:r>
        </a:p>
      </dgm:t>
    </dgm:pt>
    <dgm:pt modelId="{7DDED381-0DBC-8443-9B1B-7146D8DC2D1E}" type="parTrans" cxnId="{D2717079-FD75-9544-AAB4-8990F5A3DA2E}">
      <dgm:prSet/>
      <dgm:spPr/>
      <dgm:t>
        <a:bodyPr/>
        <a:lstStyle/>
        <a:p>
          <a:endParaRPr lang="en-US" sz="800"/>
        </a:p>
      </dgm:t>
    </dgm:pt>
    <dgm:pt modelId="{B9159E34-BAE6-AF4A-BAEC-AAB9706418C3}" type="sibTrans" cxnId="{D2717079-FD75-9544-AAB4-8990F5A3DA2E}">
      <dgm:prSet/>
      <dgm:spPr/>
      <dgm:t>
        <a:bodyPr/>
        <a:lstStyle/>
        <a:p>
          <a:endParaRPr lang="en-US" sz="800"/>
        </a:p>
      </dgm:t>
    </dgm:pt>
    <dgm:pt modelId="{48810DE5-E7D4-D941-8BA3-BBF26381AF60}">
      <dgm:prSe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dirty="0"/>
            <a:t>Training </a:t>
          </a:r>
        </a:p>
      </dgm:t>
    </dgm:pt>
    <dgm:pt modelId="{AADD0A66-0747-F24C-AAD6-F9B4C2185DBC}" type="parTrans" cxnId="{E188474A-F975-294C-9C82-48D1E7B712BC}">
      <dgm:prSet/>
      <dgm:spPr/>
      <dgm:t>
        <a:bodyPr/>
        <a:lstStyle/>
        <a:p>
          <a:endParaRPr lang="en-US" sz="800"/>
        </a:p>
      </dgm:t>
    </dgm:pt>
    <dgm:pt modelId="{D26231BF-775E-8C4F-8729-FE1C6D09F473}" type="sibTrans" cxnId="{E188474A-F975-294C-9C82-48D1E7B712BC}">
      <dgm:prSet/>
      <dgm:spPr/>
      <dgm:t>
        <a:bodyPr/>
        <a:lstStyle/>
        <a:p>
          <a:endParaRPr lang="en-US" sz="800"/>
        </a:p>
      </dgm:t>
    </dgm:pt>
    <dgm:pt modelId="{C3C28365-2D66-404A-B006-6BB8B8E1EE43}">
      <dgm:prSe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lnSpc>
              <a:spcPct val="100000"/>
            </a:lnSpc>
            <a:spcAft>
              <a:spcPts val="0"/>
            </a:spcAft>
            <a:buFont typeface="Arial" panose="020B0604020202020204" pitchFamily="34" charset="0"/>
            <a:buChar char="•"/>
          </a:pPr>
          <a:r>
            <a:rPr lang="en-US" sz="800" b="1" dirty="0"/>
            <a:t>Work-Based Learning /</a:t>
          </a:r>
        </a:p>
        <a:p>
          <a:pPr>
            <a:lnSpc>
              <a:spcPct val="100000"/>
            </a:lnSpc>
            <a:spcAft>
              <a:spcPts val="0"/>
            </a:spcAft>
            <a:buFont typeface="Arial" panose="020B0604020202020204" pitchFamily="34" charset="0"/>
            <a:buChar char="•"/>
          </a:pPr>
          <a:r>
            <a:rPr lang="en-US" sz="800" b="1" dirty="0"/>
            <a:t> Work-Based Training </a:t>
          </a:r>
        </a:p>
      </dgm:t>
    </dgm:pt>
    <dgm:pt modelId="{13FEE412-BA8B-544D-AFEC-366E424CDC23}" type="parTrans" cxnId="{0A83B197-142F-D642-A153-C7445E72FBC2}">
      <dgm:prSet/>
      <dgm:spPr/>
      <dgm:t>
        <a:bodyPr/>
        <a:lstStyle/>
        <a:p>
          <a:endParaRPr lang="en-US" sz="800"/>
        </a:p>
      </dgm:t>
    </dgm:pt>
    <dgm:pt modelId="{A578E260-D590-5141-85E3-70E19D7B3E30}" type="sibTrans" cxnId="{0A83B197-142F-D642-A153-C7445E72FBC2}">
      <dgm:prSet/>
      <dgm:spPr/>
      <dgm:t>
        <a:bodyPr/>
        <a:lstStyle/>
        <a:p>
          <a:endParaRPr lang="en-US" sz="800"/>
        </a:p>
      </dgm:t>
    </dgm:pt>
    <dgm:pt modelId="{7B39E6BC-0DB4-1B4C-BE25-32E252D299E5}">
      <dgm:prSe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dirty="0"/>
            <a:t>Supportive Services </a:t>
          </a:r>
        </a:p>
      </dgm:t>
    </dgm:pt>
    <dgm:pt modelId="{547773DF-C7C9-A647-A203-9E188129A0FF}" type="parTrans" cxnId="{4294197A-379D-3F4E-AA0A-6182E7412BE5}">
      <dgm:prSet/>
      <dgm:spPr/>
      <dgm:t>
        <a:bodyPr/>
        <a:lstStyle/>
        <a:p>
          <a:endParaRPr lang="en-US" sz="800"/>
        </a:p>
      </dgm:t>
    </dgm:pt>
    <dgm:pt modelId="{2D57D365-1F8F-4144-9AC4-8E3BD9B46E75}" type="sibTrans" cxnId="{4294197A-379D-3F4E-AA0A-6182E7412BE5}">
      <dgm:prSet/>
      <dgm:spPr/>
      <dgm:t>
        <a:bodyPr/>
        <a:lstStyle/>
        <a:p>
          <a:endParaRPr lang="en-US" sz="800"/>
        </a:p>
      </dgm:t>
    </dgm:pt>
    <dgm:pt modelId="{6032D189-DFF5-EB4C-B152-6148D6A27620}">
      <dgm:prSe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dirty="0"/>
            <a:t>Barrier Reduction Funds</a:t>
          </a:r>
        </a:p>
      </dgm:t>
    </dgm:pt>
    <dgm:pt modelId="{E765BF89-710F-CA41-9608-56F0ED41C2B1}" type="parTrans" cxnId="{D32C386C-67FE-754B-B7D2-090AC9C345ED}">
      <dgm:prSet/>
      <dgm:spPr/>
      <dgm:t>
        <a:bodyPr/>
        <a:lstStyle/>
        <a:p>
          <a:endParaRPr lang="en-US" sz="800"/>
        </a:p>
      </dgm:t>
    </dgm:pt>
    <dgm:pt modelId="{3B7A92B8-9263-504E-A260-4EC5460BC094}" type="sibTrans" cxnId="{D32C386C-67FE-754B-B7D2-090AC9C345ED}">
      <dgm:prSet/>
      <dgm:spPr/>
      <dgm:t>
        <a:bodyPr/>
        <a:lstStyle/>
        <a:p>
          <a:endParaRPr lang="en-US" sz="800"/>
        </a:p>
      </dgm:t>
    </dgm:pt>
    <dgm:pt modelId="{D0153052-A9E5-B344-848B-9D1B597FE1AA}">
      <dgm:prSe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dirty="0"/>
            <a:t>Placement </a:t>
          </a:r>
        </a:p>
      </dgm:t>
    </dgm:pt>
    <dgm:pt modelId="{A2953F03-C124-0C47-8B7A-12414F6051BE}" type="parTrans" cxnId="{A53A3BD9-C416-4649-98D7-DEE250E02071}">
      <dgm:prSet/>
      <dgm:spPr/>
      <dgm:t>
        <a:bodyPr/>
        <a:lstStyle/>
        <a:p>
          <a:endParaRPr lang="en-US" sz="800"/>
        </a:p>
      </dgm:t>
    </dgm:pt>
    <dgm:pt modelId="{133768B4-CEFF-BE4F-8705-C0D4366CE66B}" type="sibTrans" cxnId="{A53A3BD9-C416-4649-98D7-DEE250E02071}">
      <dgm:prSet/>
      <dgm:spPr/>
      <dgm:t>
        <a:bodyPr/>
        <a:lstStyle/>
        <a:p>
          <a:endParaRPr lang="en-US" sz="800"/>
        </a:p>
      </dgm:t>
    </dgm:pt>
    <dgm:pt modelId="{5BA827FD-E315-6249-8368-83DB24009AD3}">
      <dgm:prSe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dirty="0"/>
            <a:t>Follow-Up </a:t>
          </a:r>
        </a:p>
      </dgm:t>
    </dgm:pt>
    <dgm:pt modelId="{052E1FA8-CA77-0543-A24C-0A7C52A66199}" type="parTrans" cxnId="{05900BCB-10C1-0D4F-B644-C8738133D7D3}">
      <dgm:prSet/>
      <dgm:spPr/>
      <dgm:t>
        <a:bodyPr/>
        <a:lstStyle/>
        <a:p>
          <a:endParaRPr lang="en-US" sz="800"/>
        </a:p>
      </dgm:t>
    </dgm:pt>
    <dgm:pt modelId="{DF243A6D-290C-A54B-A1B3-D695B187AE1B}" type="sibTrans" cxnId="{05900BCB-10C1-0D4F-B644-C8738133D7D3}">
      <dgm:prSet/>
      <dgm:spPr/>
      <dgm:t>
        <a:bodyPr/>
        <a:lstStyle/>
        <a:p>
          <a:endParaRPr lang="en-US" sz="800"/>
        </a:p>
      </dgm:t>
    </dgm:pt>
    <dgm:pt modelId="{7A24E677-6FAA-F64F-8C5B-EE3A3F51AC79}" type="pres">
      <dgm:prSet presAssocID="{705CBBC0-0E68-424F-85D2-E7DAC0C388B6}" presName="diagram" presStyleCnt="0">
        <dgm:presLayoutVars>
          <dgm:dir/>
          <dgm:resizeHandles val="exact"/>
        </dgm:presLayoutVars>
      </dgm:prSet>
      <dgm:spPr/>
    </dgm:pt>
    <dgm:pt modelId="{E9DC9205-2792-0E48-A602-456DD9FA7917}" type="pres">
      <dgm:prSet presAssocID="{2C6F5564-1841-2943-BFB0-540F0A893BD0}" presName="node" presStyleLbl="node1" presStyleIdx="0" presStyleCnt="9">
        <dgm:presLayoutVars>
          <dgm:bulletEnabled val="1"/>
        </dgm:presLayoutVars>
      </dgm:prSet>
      <dgm:spPr/>
    </dgm:pt>
    <dgm:pt modelId="{70B9C2E2-9A17-7A47-AC43-9EA2F8C91B8C}" type="pres">
      <dgm:prSet presAssocID="{6D7DE231-AA81-AB47-92FB-01B04A5B0B64}" presName="sibTrans" presStyleCnt="0"/>
      <dgm:spPr/>
    </dgm:pt>
    <dgm:pt modelId="{58904253-5B70-E144-BABA-55E3AA37D5F0}" type="pres">
      <dgm:prSet presAssocID="{0BD133D1-0897-944D-B7A9-6C39B82CCC1F}" presName="node" presStyleLbl="node1" presStyleIdx="1" presStyleCnt="9">
        <dgm:presLayoutVars>
          <dgm:bulletEnabled val="1"/>
        </dgm:presLayoutVars>
      </dgm:prSet>
      <dgm:spPr/>
    </dgm:pt>
    <dgm:pt modelId="{A7E6FCA3-F036-6244-ACCB-9B927782BFE2}" type="pres">
      <dgm:prSet presAssocID="{24899F01-BC50-1647-90C4-A8307AF71F15}" presName="sibTrans" presStyleCnt="0"/>
      <dgm:spPr/>
    </dgm:pt>
    <dgm:pt modelId="{B541DEBD-6254-3F44-ABAB-42F7DA2B96B5}" type="pres">
      <dgm:prSet presAssocID="{285E6F6C-12C9-F642-820C-6B3E286FCB5D}" presName="node" presStyleLbl="node1" presStyleIdx="2" presStyleCnt="9">
        <dgm:presLayoutVars>
          <dgm:bulletEnabled val="1"/>
        </dgm:presLayoutVars>
      </dgm:prSet>
      <dgm:spPr/>
    </dgm:pt>
    <dgm:pt modelId="{CF3F30BB-91DD-9B4F-93C7-A434ED69C054}" type="pres">
      <dgm:prSet presAssocID="{B9159E34-BAE6-AF4A-BAEC-AAB9706418C3}" presName="sibTrans" presStyleCnt="0"/>
      <dgm:spPr/>
    </dgm:pt>
    <dgm:pt modelId="{9DBD7B01-C454-4E40-AC67-431C1846AD18}" type="pres">
      <dgm:prSet presAssocID="{48810DE5-E7D4-D941-8BA3-BBF26381AF60}" presName="node" presStyleLbl="node1" presStyleIdx="3" presStyleCnt="9">
        <dgm:presLayoutVars>
          <dgm:bulletEnabled val="1"/>
        </dgm:presLayoutVars>
      </dgm:prSet>
      <dgm:spPr/>
    </dgm:pt>
    <dgm:pt modelId="{43717605-04D4-6F4F-A854-FF9FCBD24C2D}" type="pres">
      <dgm:prSet presAssocID="{D26231BF-775E-8C4F-8729-FE1C6D09F473}" presName="sibTrans" presStyleCnt="0"/>
      <dgm:spPr/>
    </dgm:pt>
    <dgm:pt modelId="{F9363152-2F6C-F048-9791-2B5C261F19B0}" type="pres">
      <dgm:prSet presAssocID="{C3C28365-2D66-404A-B006-6BB8B8E1EE43}" presName="node" presStyleLbl="node1" presStyleIdx="4" presStyleCnt="9">
        <dgm:presLayoutVars>
          <dgm:bulletEnabled val="1"/>
        </dgm:presLayoutVars>
      </dgm:prSet>
      <dgm:spPr/>
    </dgm:pt>
    <dgm:pt modelId="{62DC08F3-5820-F347-AA90-4D5DB8D9BA5F}" type="pres">
      <dgm:prSet presAssocID="{A578E260-D590-5141-85E3-70E19D7B3E30}" presName="sibTrans" presStyleCnt="0"/>
      <dgm:spPr/>
    </dgm:pt>
    <dgm:pt modelId="{FA0E8CB6-DE13-DA4F-AEFC-A1BA4A449C7E}" type="pres">
      <dgm:prSet presAssocID="{7B39E6BC-0DB4-1B4C-BE25-32E252D299E5}" presName="node" presStyleLbl="node1" presStyleIdx="5" presStyleCnt="9">
        <dgm:presLayoutVars>
          <dgm:bulletEnabled val="1"/>
        </dgm:presLayoutVars>
      </dgm:prSet>
      <dgm:spPr/>
    </dgm:pt>
    <dgm:pt modelId="{1F0128D7-BB39-E942-9BB5-1B0660663FDD}" type="pres">
      <dgm:prSet presAssocID="{2D57D365-1F8F-4144-9AC4-8E3BD9B46E75}" presName="sibTrans" presStyleCnt="0"/>
      <dgm:spPr/>
    </dgm:pt>
    <dgm:pt modelId="{491D4F8D-F6DE-DC46-A3AB-9B4562EB94D7}" type="pres">
      <dgm:prSet presAssocID="{6032D189-DFF5-EB4C-B152-6148D6A27620}" presName="node" presStyleLbl="node1" presStyleIdx="6" presStyleCnt="9">
        <dgm:presLayoutVars>
          <dgm:bulletEnabled val="1"/>
        </dgm:presLayoutVars>
      </dgm:prSet>
      <dgm:spPr/>
    </dgm:pt>
    <dgm:pt modelId="{6BADA9C7-CD5F-BD4E-B979-B851FCA06509}" type="pres">
      <dgm:prSet presAssocID="{3B7A92B8-9263-504E-A260-4EC5460BC094}" presName="sibTrans" presStyleCnt="0"/>
      <dgm:spPr/>
    </dgm:pt>
    <dgm:pt modelId="{07902AF2-D7AA-F043-AB82-39CFFDA0FDB5}" type="pres">
      <dgm:prSet presAssocID="{D0153052-A9E5-B344-848B-9D1B597FE1AA}" presName="node" presStyleLbl="node1" presStyleIdx="7" presStyleCnt="9">
        <dgm:presLayoutVars>
          <dgm:bulletEnabled val="1"/>
        </dgm:presLayoutVars>
      </dgm:prSet>
      <dgm:spPr/>
    </dgm:pt>
    <dgm:pt modelId="{3A551EAF-0F68-5447-A777-99C82446FD7E}" type="pres">
      <dgm:prSet presAssocID="{133768B4-CEFF-BE4F-8705-C0D4366CE66B}" presName="sibTrans" presStyleCnt="0"/>
      <dgm:spPr/>
    </dgm:pt>
    <dgm:pt modelId="{BA459F2E-638C-444B-8E59-15748D5A1DD6}" type="pres">
      <dgm:prSet presAssocID="{5BA827FD-E315-6249-8368-83DB24009AD3}" presName="node" presStyleLbl="node1" presStyleIdx="8" presStyleCnt="9">
        <dgm:presLayoutVars>
          <dgm:bulletEnabled val="1"/>
        </dgm:presLayoutVars>
      </dgm:prSet>
      <dgm:spPr/>
    </dgm:pt>
  </dgm:ptLst>
  <dgm:cxnLst>
    <dgm:cxn modelId="{957BFF2A-2121-E342-AA45-77160733D20E}" type="presOf" srcId="{705CBBC0-0E68-424F-85D2-E7DAC0C388B6}" destId="{7A24E677-6FAA-F64F-8C5B-EE3A3F51AC79}" srcOrd="0" destOrd="0" presId="urn:microsoft.com/office/officeart/2005/8/layout/default"/>
    <dgm:cxn modelId="{9359DC39-F85D-F945-A41F-39460E6AF834}" type="presOf" srcId="{285E6F6C-12C9-F642-820C-6B3E286FCB5D}" destId="{B541DEBD-6254-3F44-ABAB-42F7DA2B96B5}" srcOrd="0" destOrd="0" presId="urn:microsoft.com/office/officeart/2005/8/layout/default"/>
    <dgm:cxn modelId="{ED841740-5A36-4644-83AA-D3A44BA7E708}" type="presOf" srcId="{C3C28365-2D66-404A-B006-6BB8B8E1EE43}" destId="{F9363152-2F6C-F048-9791-2B5C261F19B0}" srcOrd="0" destOrd="0" presId="urn:microsoft.com/office/officeart/2005/8/layout/default"/>
    <dgm:cxn modelId="{5A59255B-04F4-A74E-9545-B34A4A2FA457}" srcId="{705CBBC0-0E68-424F-85D2-E7DAC0C388B6}" destId="{2C6F5564-1841-2943-BFB0-540F0A893BD0}" srcOrd="0" destOrd="0" parTransId="{8948B489-53AF-4B44-A140-D42BB5BDAB69}" sibTransId="{6D7DE231-AA81-AB47-92FB-01B04A5B0B64}"/>
    <dgm:cxn modelId="{73B3935C-E0B0-364B-BE3D-A1C7D9DCD554}" type="presOf" srcId="{48810DE5-E7D4-D941-8BA3-BBF26381AF60}" destId="{9DBD7B01-C454-4E40-AC67-431C1846AD18}" srcOrd="0" destOrd="0" presId="urn:microsoft.com/office/officeart/2005/8/layout/default"/>
    <dgm:cxn modelId="{BAC35B66-719B-B243-B06F-872102A0F124}" type="presOf" srcId="{5BA827FD-E315-6249-8368-83DB24009AD3}" destId="{BA459F2E-638C-444B-8E59-15748D5A1DD6}" srcOrd="0" destOrd="0" presId="urn:microsoft.com/office/officeart/2005/8/layout/default"/>
    <dgm:cxn modelId="{B742F946-4CBA-4F49-BFE9-8DFC4026F65C}" type="presOf" srcId="{2C6F5564-1841-2943-BFB0-540F0A893BD0}" destId="{E9DC9205-2792-0E48-A602-456DD9FA7917}" srcOrd="0" destOrd="0" presId="urn:microsoft.com/office/officeart/2005/8/layout/default"/>
    <dgm:cxn modelId="{E188474A-F975-294C-9C82-48D1E7B712BC}" srcId="{705CBBC0-0E68-424F-85D2-E7DAC0C388B6}" destId="{48810DE5-E7D4-D941-8BA3-BBF26381AF60}" srcOrd="3" destOrd="0" parTransId="{AADD0A66-0747-F24C-AAD6-F9B4C2185DBC}" sibTransId="{D26231BF-775E-8C4F-8729-FE1C6D09F473}"/>
    <dgm:cxn modelId="{D32C386C-67FE-754B-B7D2-090AC9C345ED}" srcId="{705CBBC0-0E68-424F-85D2-E7DAC0C388B6}" destId="{6032D189-DFF5-EB4C-B152-6148D6A27620}" srcOrd="6" destOrd="0" parTransId="{E765BF89-710F-CA41-9608-56F0ED41C2B1}" sibTransId="{3B7A92B8-9263-504E-A260-4EC5460BC094}"/>
    <dgm:cxn modelId="{1C96196E-1099-E046-B45C-DD3B58B7FB64}" srcId="{705CBBC0-0E68-424F-85D2-E7DAC0C388B6}" destId="{0BD133D1-0897-944D-B7A9-6C39B82CCC1F}" srcOrd="1" destOrd="0" parTransId="{51E054A5-00D2-464A-905C-B8E0EC769C28}" sibTransId="{24899F01-BC50-1647-90C4-A8307AF71F15}"/>
    <dgm:cxn modelId="{D2717079-FD75-9544-AAB4-8990F5A3DA2E}" srcId="{705CBBC0-0E68-424F-85D2-E7DAC0C388B6}" destId="{285E6F6C-12C9-F642-820C-6B3E286FCB5D}" srcOrd="2" destOrd="0" parTransId="{7DDED381-0DBC-8443-9B1B-7146D8DC2D1E}" sibTransId="{B9159E34-BAE6-AF4A-BAEC-AAB9706418C3}"/>
    <dgm:cxn modelId="{4294197A-379D-3F4E-AA0A-6182E7412BE5}" srcId="{705CBBC0-0E68-424F-85D2-E7DAC0C388B6}" destId="{7B39E6BC-0DB4-1B4C-BE25-32E252D299E5}" srcOrd="5" destOrd="0" parTransId="{547773DF-C7C9-A647-A203-9E188129A0FF}" sibTransId="{2D57D365-1F8F-4144-9AC4-8E3BD9B46E75}"/>
    <dgm:cxn modelId="{5F59F696-0A68-BD41-91B3-3B6EEE1038B7}" type="presOf" srcId="{0BD133D1-0897-944D-B7A9-6C39B82CCC1F}" destId="{58904253-5B70-E144-BABA-55E3AA37D5F0}" srcOrd="0" destOrd="0" presId="urn:microsoft.com/office/officeart/2005/8/layout/default"/>
    <dgm:cxn modelId="{0A83B197-142F-D642-A153-C7445E72FBC2}" srcId="{705CBBC0-0E68-424F-85D2-E7DAC0C388B6}" destId="{C3C28365-2D66-404A-B006-6BB8B8E1EE43}" srcOrd="4" destOrd="0" parTransId="{13FEE412-BA8B-544D-AFEC-366E424CDC23}" sibTransId="{A578E260-D590-5141-85E3-70E19D7B3E30}"/>
    <dgm:cxn modelId="{F4A6BF9C-609C-6545-9BBE-2EDA74C0E4A1}" type="presOf" srcId="{6032D189-DFF5-EB4C-B152-6148D6A27620}" destId="{491D4F8D-F6DE-DC46-A3AB-9B4562EB94D7}" srcOrd="0" destOrd="0" presId="urn:microsoft.com/office/officeart/2005/8/layout/default"/>
    <dgm:cxn modelId="{2FE70DB8-AD6C-C549-BCDD-5BBAEEC0E71A}" type="presOf" srcId="{7B39E6BC-0DB4-1B4C-BE25-32E252D299E5}" destId="{FA0E8CB6-DE13-DA4F-AEFC-A1BA4A449C7E}" srcOrd="0" destOrd="0" presId="urn:microsoft.com/office/officeart/2005/8/layout/default"/>
    <dgm:cxn modelId="{7E6D64C9-74E3-DD46-B0A6-ACBCA655735C}" type="presOf" srcId="{D0153052-A9E5-B344-848B-9D1B597FE1AA}" destId="{07902AF2-D7AA-F043-AB82-39CFFDA0FDB5}" srcOrd="0" destOrd="0" presId="urn:microsoft.com/office/officeart/2005/8/layout/default"/>
    <dgm:cxn modelId="{05900BCB-10C1-0D4F-B644-C8738133D7D3}" srcId="{705CBBC0-0E68-424F-85D2-E7DAC0C388B6}" destId="{5BA827FD-E315-6249-8368-83DB24009AD3}" srcOrd="8" destOrd="0" parTransId="{052E1FA8-CA77-0543-A24C-0A7C52A66199}" sibTransId="{DF243A6D-290C-A54B-A1B3-D695B187AE1B}"/>
    <dgm:cxn modelId="{A53A3BD9-C416-4649-98D7-DEE250E02071}" srcId="{705CBBC0-0E68-424F-85D2-E7DAC0C388B6}" destId="{D0153052-A9E5-B344-848B-9D1B597FE1AA}" srcOrd="7" destOrd="0" parTransId="{A2953F03-C124-0C47-8B7A-12414F6051BE}" sibTransId="{133768B4-CEFF-BE4F-8705-C0D4366CE66B}"/>
    <dgm:cxn modelId="{0587789B-A880-004E-8B0E-93C4C6B4B6B8}" type="presParOf" srcId="{7A24E677-6FAA-F64F-8C5B-EE3A3F51AC79}" destId="{E9DC9205-2792-0E48-A602-456DD9FA7917}" srcOrd="0" destOrd="0" presId="urn:microsoft.com/office/officeart/2005/8/layout/default"/>
    <dgm:cxn modelId="{CE189B23-3379-904E-9C3F-70774EE6639A}" type="presParOf" srcId="{7A24E677-6FAA-F64F-8C5B-EE3A3F51AC79}" destId="{70B9C2E2-9A17-7A47-AC43-9EA2F8C91B8C}" srcOrd="1" destOrd="0" presId="urn:microsoft.com/office/officeart/2005/8/layout/default"/>
    <dgm:cxn modelId="{E1AB8F5C-4970-B540-A61B-F3482C76035F}" type="presParOf" srcId="{7A24E677-6FAA-F64F-8C5B-EE3A3F51AC79}" destId="{58904253-5B70-E144-BABA-55E3AA37D5F0}" srcOrd="2" destOrd="0" presId="urn:microsoft.com/office/officeart/2005/8/layout/default"/>
    <dgm:cxn modelId="{FD51585C-9AEC-E244-B14A-6741DB9DAE80}" type="presParOf" srcId="{7A24E677-6FAA-F64F-8C5B-EE3A3F51AC79}" destId="{A7E6FCA3-F036-6244-ACCB-9B927782BFE2}" srcOrd="3" destOrd="0" presId="urn:microsoft.com/office/officeart/2005/8/layout/default"/>
    <dgm:cxn modelId="{677C42C1-CF6A-1942-BD3C-E6D1EA7BC2FA}" type="presParOf" srcId="{7A24E677-6FAA-F64F-8C5B-EE3A3F51AC79}" destId="{B541DEBD-6254-3F44-ABAB-42F7DA2B96B5}" srcOrd="4" destOrd="0" presId="urn:microsoft.com/office/officeart/2005/8/layout/default"/>
    <dgm:cxn modelId="{BFCEA153-4A4A-4F4D-88FA-27451DE733BD}" type="presParOf" srcId="{7A24E677-6FAA-F64F-8C5B-EE3A3F51AC79}" destId="{CF3F30BB-91DD-9B4F-93C7-A434ED69C054}" srcOrd="5" destOrd="0" presId="urn:microsoft.com/office/officeart/2005/8/layout/default"/>
    <dgm:cxn modelId="{71D4FAE9-22D6-044C-A4FC-4919A3CB93D5}" type="presParOf" srcId="{7A24E677-6FAA-F64F-8C5B-EE3A3F51AC79}" destId="{9DBD7B01-C454-4E40-AC67-431C1846AD18}" srcOrd="6" destOrd="0" presId="urn:microsoft.com/office/officeart/2005/8/layout/default"/>
    <dgm:cxn modelId="{D7ED9F45-66ED-694D-BF2B-80E2C0833349}" type="presParOf" srcId="{7A24E677-6FAA-F64F-8C5B-EE3A3F51AC79}" destId="{43717605-04D4-6F4F-A854-FF9FCBD24C2D}" srcOrd="7" destOrd="0" presId="urn:microsoft.com/office/officeart/2005/8/layout/default"/>
    <dgm:cxn modelId="{74EDC3C0-605F-0645-9311-80F52C312A51}" type="presParOf" srcId="{7A24E677-6FAA-F64F-8C5B-EE3A3F51AC79}" destId="{F9363152-2F6C-F048-9791-2B5C261F19B0}" srcOrd="8" destOrd="0" presId="urn:microsoft.com/office/officeart/2005/8/layout/default"/>
    <dgm:cxn modelId="{F349F5B3-9001-2A49-B020-BB8B7F15E546}" type="presParOf" srcId="{7A24E677-6FAA-F64F-8C5B-EE3A3F51AC79}" destId="{62DC08F3-5820-F347-AA90-4D5DB8D9BA5F}" srcOrd="9" destOrd="0" presId="urn:microsoft.com/office/officeart/2005/8/layout/default"/>
    <dgm:cxn modelId="{D9095AFC-E664-7644-B8C6-5DFE7E1C45EB}" type="presParOf" srcId="{7A24E677-6FAA-F64F-8C5B-EE3A3F51AC79}" destId="{FA0E8CB6-DE13-DA4F-AEFC-A1BA4A449C7E}" srcOrd="10" destOrd="0" presId="urn:microsoft.com/office/officeart/2005/8/layout/default"/>
    <dgm:cxn modelId="{6396A5BD-00B6-CC46-8440-EA94DE5D15CC}" type="presParOf" srcId="{7A24E677-6FAA-F64F-8C5B-EE3A3F51AC79}" destId="{1F0128D7-BB39-E942-9BB5-1B0660663FDD}" srcOrd="11" destOrd="0" presId="urn:microsoft.com/office/officeart/2005/8/layout/default"/>
    <dgm:cxn modelId="{00C69CFA-0D4C-3F4A-9F33-E04940C621C4}" type="presParOf" srcId="{7A24E677-6FAA-F64F-8C5B-EE3A3F51AC79}" destId="{491D4F8D-F6DE-DC46-A3AB-9B4562EB94D7}" srcOrd="12" destOrd="0" presId="urn:microsoft.com/office/officeart/2005/8/layout/default"/>
    <dgm:cxn modelId="{35552A36-A507-DA48-BE07-7B7BC672AF85}" type="presParOf" srcId="{7A24E677-6FAA-F64F-8C5B-EE3A3F51AC79}" destId="{6BADA9C7-CD5F-BD4E-B979-B851FCA06509}" srcOrd="13" destOrd="0" presId="urn:microsoft.com/office/officeart/2005/8/layout/default"/>
    <dgm:cxn modelId="{7E2EABC9-E2A2-684F-99F1-31561584E5BF}" type="presParOf" srcId="{7A24E677-6FAA-F64F-8C5B-EE3A3F51AC79}" destId="{07902AF2-D7AA-F043-AB82-39CFFDA0FDB5}" srcOrd="14" destOrd="0" presId="urn:microsoft.com/office/officeart/2005/8/layout/default"/>
    <dgm:cxn modelId="{54546FE6-5450-2F4F-BC77-4371385C2573}" type="presParOf" srcId="{7A24E677-6FAA-F64F-8C5B-EE3A3F51AC79}" destId="{3A551EAF-0F68-5447-A777-99C82446FD7E}" srcOrd="15" destOrd="0" presId="urn:microsoft.com/office/officeart/2005/8/layout/default"/>
    <dgm:cxn modelId="{BA716A5F-E790-1B4A-9C3E-8CD6FB1B568B}" type="presParOf" srcId="{7A24E677-6FAA-F64F-8C5B-EE3A3F51AC79}" destId="{BA459F2E-638C-444B-8E59-15748D5A1DD6}"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705CBBC0-0E68-424F-85D2-E7DAC0C388B6}" type="doc">
      <dgm:prSet loTypeId="urn:microsoft.com/office/officeart/2005/8/layout/default" loCatId="" qsTypeId="urn:microsoft.com/office/officeart/2005/8/quickstyle/simple5" qsCatId="simple" csTypeId="urn:microsoft.com/office/officeart/2005/8/colors/accent1_2" csCatId="accent1" phldr="1"/>
      <dgm:spPr/>
      <dgm:t>
        <a:bodyPr/>
        <a:lstStyle/>
        <a:p>
          <a:endParaRPr lang="en-US"/>
        </a:p>
      </dgm:t>
    </dgm:pt>
    <dgm:pt modelId="{2C6F5564-1841-2943-BFB0-540F0A893BD0}">
      <dgm:prSet phldrT="[Tex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dirty="0"/>
            <a:t>Outreach and Recruitment </a:t>
          </a:r>
        </a:p>
      </dgm:t>
    </dgm:pt>
    <dgm:pt modelId="{8948B489-53AF-4B44-A140-D42BB5BDAB69}" type="parTrans" cxnId="{5A59255B-04F4-A74E-9545-B34A4A2FA457}">
      <dgm:prSet/>
      <dgm:spPr/>
      <dgm:t>
        <a:bodyPr/>
        <a:lstStyle/>
        <a:p>
          <a:endParaRPr lang="en-US" sz="800"/>
        </a:p>
      </dgm:t>
    </dgm:pt>
    <dgm:pt modelId="{6D7DE231-AA81-AB47-92FB-01B04A5B0B64}" type="sibTrans" cxnId="{5A59255B-04F4-A74E-9545-B34A4A2FA457}">
      <dgm:prSet/>
      <dgm:spPr/>
      <dgm:t>
        <a:bodyPr/>
        <a:lstStyle/>
        <a:p>
          <a:endParaRPr lang="en-US" sz="800"/>
        </a:p>
      </dgm:t>
    </dgm:pt>
    <dgm:pt modelId="{0BD133D1-0897-944D-B7A9-6C39B82CCC1F}">
      <dgm:prSet phldrT="[Tex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dirty="0"/>
            <a:t>Employer Engagement </a:t>
          </a:r>
        </a:p>
      </dgm:t>
    </dgm:pt>
    <dgm:pt modelId="{51E054A5-00D2-464A-905C-B8E0EC769C28}" type="parTrans" cxnId="{1C96196E-1099-E046-B45C-DD3B58B7FB64}">
      <dgm:prSet/>
      <dgm:spPr/>
      <dgm:t>
        <a:bodyPr/>
        <a:lstStyle/>
        <a:p>
          <a:endParaRPr lang="en-US" sz="800"/>
        </a:p>
      </dgm:t>
    </dgm:pt>
    <dgm:pt modelId="{24899F01-BC50-1647-90C4-A8307AF71F15}" type="sibTrans" cxnId="{1C96196E-1099-E046-B45C-DD3B58B7FB64}">
      <dgm:prSet/>
      <dgm:spPr/>
      <dgm:t>
        <a:bodyPr/>
        <a:lstStyle/>
        <a:p>
          <a:endParaRPr lang="en-US" sz="800"/>
        </a:p>
      </dgm:t>
    </dgm:pt>
    <dgm:pt modelId="{285E6F6C-12C9-F642-820C-6B3E286FCB5D}">
      <dgm:prSet phldrT="[Text]" custT="1"/>
      <dgm:sp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nchor="ctr"/>
        <a:lstStyle/>
        <a:p>
          <a:pPr algn="ctr">
            <a:buFont typeface="Arial" panose="020B0604020202020204" pitchFamily="34" charset="0"/>
            <a:buChar char="•"/>
          </a:pPr>
          <a:r>
            <a:rPr lang="en-US" sz="800" b="1" dirty="0"/>
            <a:t>Career Planning </a:t>
          </a:r>
          <a:r>
            <a:rPr lang="en-US" sz="800" dirty="0"/>
            <a:t> </a:t>
          </a:r>
        </a:p>
      </dgm:t>
    </dgm:pt>
    <dgm:pt modelId="{7DDED381-0DBC-8443-9B1B-7146D8DC2D1E}" type="parTrans" cxnId="{D2717079-FD75-9544-AAB4-8990F5A3DA2E}">
      <dgm:prSet/>
      <dgm:spPr/>
      <dgm:t>
        <a:bodyPr/>
        <a:lstStyle/>
        <a:p>
          <a:endParaRPr lang="en-US" sz="800"/>
        </a:p>
      </dgm:t>
    </dgm:pt>
    <dgm:pt modelId="{B9159E34-BAE6-AF4A-BAEC-AAB9706418C3}" type="sibTrans" cxnId="{D2717079-FD75-9544-AAB4-8990F5A3DA2E}">
      <dgm:prSet/>
      <dgm:spPr/>
      <dgm:t>
        <a:bodyPr/>
        <a:lstStyle/>
        <a:p>
          <a:endParaRPr lang="en-US" sz="800"/>
        </a:p>
      </dgm:t>
    </dgm:pt>
    <dgm:pt modelId="{48810DE5-E7D4-D941-8BA3-BBF26381AF60}">
      <dgm:prSet custT="1"/>
      <dgm: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dgm:spPr>
      <dgm:t>
        <a:bodyPr vert="horz"/>
        <a:lstStyle/>
        <a:p>
          <a:pPr>
            <a:buFont typeface="Arial" panose="020B0604020202020204" pitchFamily="34" charset="0"/>
            <a:buChar char="•"/>
          </a:pPr>
          <a:r>
            <a:rPr lang="en-US" sz="800" b="1" dirty="0"/>
            <a:t>Training </a:t>
          </a:r>
        </a:p>
      </dgm:t>
    </dgm:pt>
    <dgm:pt modelId="{AADD0A66-0747-F24C-AAD6-F9B4C2185DBC}" type="parTrans" cxnId="{E188474A-F975-294C-9C82-48D1E7B712BC}">
      <dgm:prSet/>
      <dgm:spPr/>
      <dgm:t>
        <a:bodyPr/>
        <a:lstStyle/>
        <a:p>
          <a:endParaRPr lang="en-US" sz="800"/>
        </a:p>
      </dgm:t>
    </dgm:pt>
    <dgm:pt modelId="{D26231BF-775E-8C4F-8729-FE1C6D09F473}" type="sibTrans" cxnId="{E188474A-F975-294C-9C82-48D1E7B712BC}">
      <dgm:prSet/>
      <dgm:spPr/>
      <dgm:t>
        <a:bodyPr/>
        <a:lstStyle/>
        <a:p>
          <a:endParaRPr lang="en-US" sz="800"/>
        </a:p>
      </dgm:t>
    </dgm:pt>
    <dgm:pt modelId="{C3C28365-2D66-404A-B006-6BB8B8E1EE43}">
      <dgm:prSe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lnSpc>
              <a:spcPct val="100000"/>
            </a:lnSpc>
            <a:spcAft>
              <a:spcPts val="0"/>
            </a:spcAft>
            <a:buFont typeface="Arial" panose="020B0604020202020204" pitchFamily="34" charset="0"/>
            <a:buChar char="•"/>
          </a:pPr>
          <a:r>
            <a:rPr lang="en-US" sz="800" b="1" dirty="0"/>
            <a:t>Work-Based Learning /</a:t>
          </a:r>
        </a:p>
        <a:p>
          <a:pPr>
            <a:lnSpc>
              <a:spcPct val="100000"/>
            </a:lnSpc>
            <a:spcAft>
              <a:spcPts val="0"/>
            </a:spcAft>
            <a:buFont typeface="Arial" panose="020B0604020202020204" pitchFamily="34" charset="0"/>
            <a:buChar char="•"/>
          </a:pPr>
          <a:r>
            <a:rPr lang="en-US" sz="800" b="1" dirty="0"/>
            <a:t> Work-Based Training </a:t>
          </a:r>
        </a:p>
      </dgm:t>
    </dgm:pt>
    <dgm:pt modelId="{13FEE412-BA8B-544D-AFEC-366E424CDC23}" type="parTrans" cxnId="{0A83B197-142F-D642-A153-C7445E72FBC2}">
      <dgm:prSet/>
      <dgm:spPr/>
      <dgm:t>
        <a:bodyPr/>
        <a:lstStyle/>
        <a:p>
          <a:endParaRPr lang="en-US" sz="800"/>
        </a:p>
      </dgm:t>
    </dgm:pt>
    <dgm:pt modelId="{A578E260-D590-5141-85E3-70E19D7B3E30}" type="sibTrans" cxnId="{0A83B197-142F-D642-A153-C7445E72FBC2}">
      <dgm:prSet/>
      <dgm:spPr/>
      <dgm:t>
        <a:bodyPr/>
        <a:lstStyle/>
        <a:p>
          <a:endParaRPr lang="en-US" sz="800"/>
        </a:p>
      </dgm:t>
    </dgm:pt>
    <dgm:pt modelId="{7B39E6BC-0DB4-1B4C-BE25-32E252D299E5}">
      <dgm:prSe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dirty="0"/>
            <a:t>Supportive Services </a:t>
          </a:r>
        </a:p>
      </dgm:t>
    </dgm:pt>
    <dgm:pt modelId="{547773DF-C7C9-A647-A203-9E188129A0FF}" type="parTrans" cxnId="{4294197A-379D-3F4E-AA0A-6182E7412BE5}">
      <dgm:prSet/>
      <dgm:spPr/>
      <dgm:t>
        <a:bodyPr/>
        <a:lstStyle/>
        <a:p>
          <a:endParaRPr lang="en-US" sz="800"/>
        </a:p>
      </dgm:t>
    </dgm:pt>
    <dgm:pt modelId="{2D57D365-1F8F-4144-9AC4-8E3BD9B46E75}" type="sibTrans" cxnId="{4294197A-379D-3F4E-AA0A-6182E7412BE5}">
      <dgm:prSet/>
      <dgm:spPr/>
      <dgm:t>
        <a:bodyPr/>
        <a:lstStyle/>
        <a:p>
          <a:endParaRPr lang="en-US" sz="800"/>
        </a:p>
      </dgm:t>
    </dgm:pt>
    <dgm:pt modelId="{6032D189-DFF5-EB4C-B152-6148D6A27620}">
      <dgm:prSe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dirty="0"/>
            <a:t>Barrier Reduction Funds</a:t>
          </a:r>
        </a:p>
      </dgm:t>
    </dgm:pt>
    <dgm:pt modelId="{E765BF89-710F-CA41-9608-56F0ED41C2B1}" type="parTrans" cxnId="{D32C386C-67FE-754B-B7D2-090AC9C345ED}">
      <dgm:prSet/>
      <dgm:spPr/>
      <dgm:t>
        <a:bodyPr/>
        <a:lstStyle/>
        <a:p>
          <a:endParaRPr lang="en-US" sz="800"/>
        </a:p>
      </dgm:t>
    </dgm:pt>
    <dgm:pt modelId="{3B7A92B8-9263-504E-A260-4EC5460BC094}" type="sibTrans" cxnId="{D32C386C-67FE-754B-B7D2-090AC9C345ED}">
      <dgm:prSet/>
      <dgm:spPr/>
      <dgm:t>
        <a:bodyPr/>
        <a:lstStyle/>
        <a:p>
          <a:endParaRPr lang="en-US" sz="800"/>
        </a:p>
      </dgm:t>
    </dgm:pt>
    <dgm:pt modelId="{D0153052-A9E5-B344-848B-9D1B597FE1AA}">
      <dgm:prSe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dirty="0"/>
            <a:t>Placement </a:t>
          </a:r>
        </a:p>
      </dgm:t>
    </dgm:pt>
    <dgm:pt modelId="{A2953F03-C124-0C47-8B7A-12414F6051BE}" type="parTrans" cxnId="{A53A3BD9-C416-4649-98D7-DEE250E02071}">
      <dgm:prSet/>
      <dgm:spPr/>
      <dgm:t>
        <a:bodyPr/>
        <a:lstStyle/>
        <a:p>
          <a:endParaRPr lang="en-US" sz="800"/>
        </a:p>
      </dgm:t>
    </dgm:pt>
    <dgm:pt modelId="{133768B4-CEFF-BE4F-8705-C0D4366CE66B}" type="sibTrans" cxnId="{A53A3BD9-C416-4649-98D7-DEE250E02071}">
      <dgm:prSet/>
      <dgm:spPr/>
      <dgm:t>
        <a:bodyPr/>
        <a:lstStyle/>
        <a:p>
          <a:endParaRPr lang="en-US" sz="800"/>
        </a:p>
      </dgm:t>
    </dgm:pt>
    <dgm:pt modelId="{5BA827FD-E315-6249-8368-83DB24009AD3}">
      <dgm:prSe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dirty="0"/>
            <a:t>Follow-Up </a:t>
          </a:r>
        </a:p>
      </dgm:t>
    </dgm:pt>
    <dgm:pt modelId="{052E1FA8-CA77-0543-A24C-0A7C52A66199}" type="parTrans" cxnId="{05900BCB-10C1-0D4F-B644-C8738133D7D3}">
      <dgm:prSet/>
      <dgm:spPr/>
      <dgm:t>
        <a:bodyPr/>
        <a:lstStyle/>
        <a:p>
          <a:endParaRPr lang="en-US" sz="800"/>
        </a:p>
      </dgm:t>
    </dgm:pt>
    <dgm:pt modelId="{DF243A6D-290C-A54B-A1B3-D695B187AE1B}" type="sibTrans" cxnId="{05900BCB-10C1-0D4F-B644-C8738133D7D3}">
      <dgm:prSet/>
      <dgm:spPr/>
      <dgm:t>
        <a:bodyPr/>
        <a:lstStyle/>
        <a:p>
          <a:endParaRPr lang="en-US" sz="800"/>
        </a:p>
      </dgm:t>
    </dgm:pt>
    <dgm:pt modelId="{7A24E677-6FAA-F64F-8C5B-EE3A3F51AC79}" type="pres">
      <dgm:prSet presAssocID="{705CBBC0-0E68-424F-85D2-E7DAC0C388B6}" presName="diagram" presStyleCnt="0">
        <dgm:presLayoutVars>
          <dgm:dir/>
          <dgm:resizeHandles val="exact"/>
        </dgm:presLayoutVars>
      </dgm:prSet>
      <dgm:spPr/>
    </dgm:pt>
    <dgm:pt modelId="{E9DC9205-2792-0E48-A602-456DD9FA7917}" type="pres">
      <dgm:prSet presAssocID="{2C6F5564-1841-2943-BFB0-540F0A893BD0}" presName="node" presStyleLbl="node1" presStyleIdx="0" presStyleCnt="9">
        <dgm:presLayoutVars>
          <dgm:bulletEnabled val="1"/>
        </dgm:presLayoutVars>
      </dgm:prSet>
      <dgm:spPr/>
    </dgm:pt>
    <dgm:pt modelId="{70B9C2E2-9A17-7A47-AC43-9EA2F8C91B8C}" type="pres">
      <dgm:prSet presAssocID="{6D7DE231-AA81-AB47-92FB-01B04A5B0B64}" presName="sibTrans" presStyleCnt="0"/>
      <dgm:spPr/>
    </dgm:pt>
    <dgm:pt modelId="{58904253-5B70-E144-BABA-55E3AA37D5F0}" type="pres">
      <dgm:prSet presAssocID="{0BD133D1-0897-944D-B7A9-6C39B82CCC1F}" presName="node" presStyleLbl="node1" presStyleIdx="1" presStyleCnt="9">
        <dgm:presLayoutVars>
          <dgm:bulletEnabled val="1"/>
        </dgm:presLayoutVars>
      </dgm:prSet>
      <dgm:spPr/>
    </dgm:pt>
    <dgm:pt modelId="{A7E6FCA3-F036-6244-ACCB-9B927782BFE2}" type="pres">
      <dgm:prSet presAssocID="{24899F01-BC50-1647-90C4-A8307AF71F15}" presName="sibTrans" presStyleCnt="0"/>
      <dgm:spPr/>
    </dgm:pt>
    <dgm:pt modelId="{B541DEBD-6254-3F44-ABAB-42F7DA2B96B5}" type="pres">
      <dgm:prSet presAssocID="{285E6F6C-12C9-F642-820C-6B3E286FCB5D}" presName="node" presStyleLbl="node1" presStyleIdx="2" presStyleCnt="9">
        <dgm:presLayoutVars>
          <dgm:bulletEnabled val="1"/>
        </dgm:presLayoutVars>
      </dgm:prSet>
      <dgm:spPr/>
    </dgm:pt>
    <dgm:pt modelId="{CF3F30BB-91DD-9B4F-93C7-A434ED69C054}" type="pres">
      <dgm:prSet presAssocID="{B9159E34-BAE6-AF4A-BAEC-AAB9706418C3}" presName="sibTrans" presStyleCnt="0"/>
      <dgm:spPr/>
    </dgm:pt>
    <dgm:pt modelId="{9DBD7B01-C454-4E40-AC67-431C1846AD18}" type="pres">
      <dgm:prSet presAssocID="{48810DE5-E7D4-D941-8BA3-BBF26381AF60}" presName="node" presStyleLbl="node1" presStyleIdx="3" presStyleCnt="9">
        <dgm:presLayoutVars>
          <dgm:bulletEnabled val="1"/>
        </dgm:presLayoutVars>
      </dgm:prSet>
      <dgm:spPr/>
    </dgm:pt>
    <dgm:pt modelId="{43717605-04D4-6F4F-A854-FF9FCBD24C2D}" type="pres">
      <dgm:prSet presAssocID="{D26231BF-775E-8C4F-8729-FE1C6D09F473}" presName="sibTrans" presStyleCnt="0"/>
      <dgm:spPr/>
    </dgm:pt>
    <dgm:pt modelId="{F9363152-2F6C-F048-9791-2B5C261F19B0}" type="pres">
      <dgm:prSet presAssocID="{C3C28365-2D66-404A-B006-6BB8B8E1EE43}" presName="node" presStyleLbl="node1" presStyleIdx="4" presStyleCnt="9">
        <dgm:presLayoutVars>
          <dgm:bulletEnabled val="1"/>
        </dgm:presLayoutVars>
      </dgm:prSet>
      <dgm:spPr/>
    </dgm:pt>
    <dgm:pt modelId="{62DC08F3-5820-F347-AA90-4D5DB8D9BA5F}" type="pres">
      <dgm:prSet presAssocID="{A578E260-D590-5141-85E3-70E19D7B3E30}" presName="sibTrans" presStyleCnt="0"/>
      <dgm:spPr/>
    </dgm:pt>
    <dgm:pt modelId="{FA0E8CB6-DE13-DA4F-AEFC-A1BA4A449C7E}" type="pres">
      <dgm:prSet presAssocID="{7B39E6BC-0DB4-1B4C-BE25-32E252D299E5}" presName="node" presStyleLbl="node1" presStyleIdx="5" presStyleCnt="9">
        <dgm:presLayoutVars>
          <dgm:bulletEnabled val="1"/>
        </dgm:presLayoutVars>
      </dgm:prSet>
      <dgm:spPr/>
    </dgm:pt>
    <dgm:pt modelId="{1F0128D7-BB39-E942-9BB5-1B0660663FDD}" type="pres">
      <dgm:prSet presAssocID="{2D57D365-1F8F-4144-9AC4-8E3BD9B46E75}" presName="sibTrans" presStyleCnt="0"/>
      <dgm:spPr/>
    </dgm:pt>
    <dgm:pt modelId="{491D4F8D-F6DE-DC46-A3AB-9B4562EB94D7}" type="pres">
      <dgm:prSet presAssocID="{6032D189-DFF5-EB4C-B152-6148D6A27620}" presName="node" presStyleLbl="node1" presStyleIdx="6" presStyleCnt="9">
        <dgm:presLayoutVars>
          <dgm:bulletEnabled val="1"/>
        </dgm:presLayoutVars>
      </dgm:prSet>
      <dgm:spPr/>
    </dgm:pt>
    <dgm:pt modelId="{6BADA9C7-CD5F-BD4E-B979-B851FCA06509}" type="pres">
      <dgm:prSet presAssocID="{3B7A92B8-9263-504E-A260-4EC5460BC094}" presName="sibTrans" presStyleCnt="0"/>
      <dgm:spPr/>
    </dgm:pt>
    <dgm:pt modelId="{07902AF2-D7AA-F043-AB82-39CFFDA0FDB5}" type="pres">
      <dgm:prSet presAssocID="{D0153052-A9E5-B344-848B-9D1B597FE1AA}" presName="node" presStyleLbl="node1" presStyleIdx="7" presStyleCnt="9">
        <dgm:presLayoutVars>
          <dgm:bulletEnabled val="1"/>
        </dgm:presLayoutVars>
      </dgm:prSet>
      <dgm:spPr/>
    </dgm:pt>
    <dgm:pt modelId="{3A551EAF-0F68-5447-A777-99C82446FD7E}" type="pres">
      <dgm:prSet presAssocID="{133768B4-CEFF-BE4F-8705-C0D4366CE66B}" presName="sibTrans" presStyleCnt="0"/>
      <dgm:spPr/>
    </dgm:pt>
    <dgm:pt modelId="{BA459F2E-638C-444B-8E59-15748D5A1DD6}" type="pres">
      <dgm:prSet presAssocID="{5BA827FD-E315-6249-8368-83DB24009AD3}" presName="node" presStyleLbl="node1" presStyleIdx="8" presStyleCnt="9">
        <dgm:presLayoutVars>
          <dgm:bulletEnabled val="1"/>
        </dgm:presLayoutVars>
      </dgm:prSet>
      <dgm:spPr/>
    </dgm:pt>
  </dgm:ptLst>
  <dgm:cxnLst>
    <dgm:cxn modelId="{957BFF2A-2121-E342-AA45-77160733D20E}" type="presOf" srcId="{705CBBC0-0E68-424F-85D2-E7DAC0C388B6}" destId="{7A24E677-6FAA-F64F-8C5B-EE3A3F51AC79}" srcOrd="0" destOrd="0" presId="urn:microsoft.com/office/officeart/2005/8/layout/default"/>
    <dgm:cxn modelId="{9359DC39-F85D-F945-A41F-39460E6AF834}" type="presOf" srcId="{285E6F6C-12C9-F642-820C-6B3E286FCB5D}" destId="{B541DEBD-6254-3F44-ABAB-42F7DA2B96B5}" srcOrd="0" destOrd="0" presId="urn:microsoft.com/office/officeart/2005/8/layout/default"/>
    <dgm:cxn modelId="{ED841740-5A36-4644-83AA-D3A44BA7E708}" type="presOf" srcId="{C3C28365-2D66-404A-B006-6BB8B8E1EE43}" destId="{F9363152-2F6C-F048-9791-2B5C261F19B0}" srcOrd="0" destOrd="0" presId="urn:microsoft.com/office/officeart/2005/8/layout/default"/>
    <dgm:cxn modelId="{5A59255B-04F4-A74E-9545-B34A4A2FA457}" srcId="{705CBBC0-0E68-424F-85D2-E7DAC0C388B6}" destId="{2C6F5564-1841-2943-BFB0-540F0A893BD0}" srcOrd="0" destOrd="0" parTransId="{8948B489-53AF-4B44-A140-D42BB5BDAB69}" sibTransId="{6D7DE231-AA81-AB47-92FB-01B04A5B0B64}"/>
    <dgm:cxn modelId="{73B3935C-E0B0-364B-BE3D-A1C7D9DCD554}" type="presOf" srcId="{48810DE5-E7D4-D941-8BA3-BBF26381AF60}" destId="{9DBD7B01-C454-4E40-AC67-431C1846AD18}" srcOrd="0" destOrd="0" presId="urn:microsoft.com/office/officeart/2005/8/layout/default"/>
    <dgm:cxn modelId="{BAC35B66-719B-B243-B06F-872102A0F124}" type="presOf" srcId="{5BA827FD-E315-6249-8368-83DB24009AD3}" destId="{BA459F2E-638C-444B-8E59-15748D5A1DD6}" srcOrd="0" destOrd="0" presId="urn:microsoft.com/office/officeart/2005/8/layout/default"/>
    <dgm:cxn modelId="{B742F946-4CBA-4F49-BFE9-8DFC4026F65C}" type="presOf" srcId="{2C6F5564-1841-2943-BFB0-540F0A893BD0}" destId="{E9DC9205-2792-0E48-A602-456DD9FA7917}" srcOrd="0" destOrd="0" presId="urn:microsoft.com/office/officeart/2005/8/layout/default"/>
    <dgm:cxn modelId="{E188474A-F975-294C-9C82-48D1E7B712BC}" srcId="{705CBBC0-0E68-424F-85D2-E7DAC0C388B6}" destId="{48810DE5-E7D4-D941-8BA3-BBF26381AF60}" srcOrd="3" destOrd="0" parTransId="{AADD0A66-0747-F24C-AAD6-F9B4C2185DBC}" sibTransId="{D26231BF-775E-8C4F-8729-FE1C6D09F473}"/>
    <dgm:cxn modelId="{D32C386C-67FE-754B-B7D2-090AC9C345ED}" srcId="{705CBBC0-0E68-424F-85D2-E7DAC0C388B6}" destId="{6032D189-DFF5-EB4C-B152-6148D6A27620}" srcOrd="6" destOrd="0" parTransId="{E765BF89-710F-CA41-9608-56F0ED41C2B1}" sibTransId="{3B7A92B8-9263-504E-A260-4EC5460BC094}"/>
    <dgm:cxn modelId="{1C96196E-1099-E046-B45C-DD3B58B7FB64}" srcId="{705CBBC0-0E68-424F-85D2-E7DAC0C388B6}" destId="{0BD133D1-0897-944D-B7A9-6C39B82CCC1F}" srcOrd="1" destOrd="0" parTransId="{51E054A5-00D2-464A-905C-B8E0EC769C28}" sibTransId="{24899F01-BC50-1647-90C4-A8307AF71F15}"/>
    <dgm:cxn modelId="{D2717079-FD75-9544-AAB4-8990F5A3DA2E}" srcId="{705CBBC0-0E68-424F-85D2-E7DAC0C388B6}" destId="{285E6F6C-12C9-F642-820C-6B3E286FCB5D}" srcOrd="2" destOrd="0" parTransId="{7DDED381-0DBC-8443-9B1B-7146D8DC2D1E}" sibTransId="{B9159E34-BAE6-AF4A-BAEC-AAB9706418C3}"/>
    <dgm:cxn modelId="{4294197A-379D-3F4E-AA0A-6182E7412BE5}" srcId="{705CBBC0-0E68-424F-85D2-E7DAC0C388B6}" destId="{7B39E6BC-0DB4-1B4C-BE25-32E252D299E5}" srcOrd="5" destOrd="0" parTransId="{547773DF-C7C9-A647-A203-9E188129A0FF}" sibTransId="{2D57D365-1F8F-4144-9AC4-8E3BD9B46E75}"/>
    <dgm:cxn modelId="{5F59F696-0A68-BD41-91B3-3B6EEE1038B7}" type="presOf" srcId="{0BD133D1-0897-944D-B7A9-6C39B82CCC1F}" destId="{58904253-5B70-E144-BABA-55E3AA37D5F0}" srcOrd="0" destOrd="0" presId="urn:microsoft.com/office/officeart/2005/8/layout/default"/>
    <dgm:cxn modelId="{0A83B197-142F-D642-A153-C7445E72FBC2}" srcId="{705CBBC0-0E68-424F-85D2-E7DAC0C388B6}" destId="{C3C28365-2D66-404A-B006-6BB8B8E1EE43}" srcOrd="4" destOrd="0" parTransId="{13FEE412-BA8B-544D-AFEC-366E424CDC23}" sibTransId="{A578E260-D590-5141-85E3-70E19D7B3E30}"/>
    <dgm:cxn modelId="{F4A6BF9C-609C-6545-9BBE-2EDA74C0E4A1}" type="presOf" srcId="{6032D189-DFF5-EB4C-B152-6148D6A27620}" destId="{491D4F8D-F6DE-DC46-A3AB-9B4562EB94D7}" srcOrd="0" destOrd="0" presId="urn:microsoft.com/office/officeart/2005/8/layout/default"/>
    <dgm:cxn modelId="{2FE70DB8-AD6C-C549-BCDD-5BBAEEC0E71A}" type="presOf" srcId="{7B39E6BC-0DB4-1B4C-BE25-32E252D299E5}" destId="{FA0E8CB6-DE13-DA4F-AEFC-A1BA4A449C7E}" srcOrd="0" destOrd="0" presId="urn:microsoft.com/office/officeart/2005/8/layout/default"/>
    <dgm:cxn modelId="{7E6D64C9-74E3-DD46-B0A6-ACBCA655735C}" type="presOf" srcId="{D0153052-A9E5-B344-848B-9D1B597FE1AA}" destId="{07902AF2-D7AA-F043-AB82-39CFFDA0FDB5}" srcOrd="0" destOrd="0" presId="urn:microsoft.com/office/officeart/2005/8/layout/default"/>
    <dgm:cxn modelId="{05900BCB-10C1-0D4F-B644-C8738133D7D3}" srcId="{705CBBC0-0E68-424F-85D2-E7DAC0C388B6}" destId="{5BA827FD-E315-6249-8368-83DB24009AD3}" srcOrd="8" destOrd="0" parTransId="{052E1FA8-CA77-0543-A24C-0A7C52A66199}" sibTransId="{DF243A6D-290C-A54B-A1B3-D695B187AE1B}"/>
    <dgm:cxn modelId="{A53A3BD9-C416-4649-98D7-DEE250E02071}" srcId="{705CBBC0-0E68-424F-85D2-E7DAC0C388B6}" destId="{D0153052-A9E5-B344-848B-9D1B597FE1AA}" srcOrd="7" destOrd="0" parTransId="{A2953F03-C124-0C47-8B7A-12414F6051BE}" sibTransId="{133768B4-CEFF-BE4F-8705-C0D4366CE66B}"/>
    <dgm:cxn modelId="{0587789B-A880-004E-8B0E-93C4C6B4B6B8}" type="presParOf" srcId="{7A24E677-6FAA-F64F-8C5B-EE3A3F51AC79}" destId="{E9DC9205-2792-0E48-A602-456DD9FA7917}" srcOrd="0" destOrd="0" presId="urn:microsoft.com/office/officeart/2005/8/layout/default"/>
    <dgm:cxn modelId="{CE189B23-3379-904E-9C3F-70774EE6639A}" type="presParOf" srcId="{7A24E677-6FAA-F64F-8C5B-EE3A3F51AC79}" destId="{70B9C2E2-9A17-7A47-AC43-9EA2F8C91B8C}" srcOrd="1" destOrd="0" presId="urn:microsoft.com/office/officeart/2005/8/layout/default"/>
    <dgm:cxn modelId="{E1AB8F5C-4970-B540-A61B-F3482C76035F}" type="presParOf" srcId="{7A24E677-6FAA-F64F-8C5B-EE3A3F51AC79}" destId="{58904253-5B70-E144-BABA-55E3AA37D5F0}" srcOrd="2" destOrd="0" presId="urn:microsoft.com/office/officeart/2005/8/layout/default"/>
    <dgm:cxn modelId="{FD51585C-9AEC-E244-B14A-6741DB9DAE80}" type="presParOf" srcId="{7A24E677-6FAA-F64F-8C5B-EE3A3F51AC79}" destId="{A7E6FCA3-F036-6244-ACCB-9B927782BFE2}" srcOrd="3" destOrd="0" presId="urn:microsoft.com/office/officeart/2005/8/layout/default"/>
    <dgm:cxn modelId="{677C42C1-CF6A-1942-BD3C-E6D1EA7BC2FA}" type="presParOf" srcId="{7A24E677-6FAA-F64F-8C5B-EE3A3F51AC79}" destId="{B541DEBD-6254-3F44-ABAB-42F7DA2B96B5}" srcOrd="4" destOrd="0" presId="urn:microsoft.com/office/officeart/2005/8/layout/default"/>
    <dgm:cxn modelId="{BFCEA153-4A4A-4F4D-88FA-27451DE733BD}" type="presParOf" srcId="{7A24E677-6FAA-F64F-8C5B-EE3A3F51AC79}" destId="{CF3F30BB-91DD-9B4F-93C7-A434ED69C054}" srcOrd="5" destOrd="0" presId="urn:microsoft.com/office/officeart/2005/8/layout/default"/>
    <dgm:cxn modelId="{71D4FAE9-22D6-044C-A4FC-4919A3CB93D5}" type="presParOf" srcId="{7A24E677-6FAA-F64F-8C5B-EE3A3F51AC79}" destId="{9DBD7B01-C454-4E40-AC67-431C1846AD18}" srcOrd="6" destOrd="0" presId="urn:microsoft.com/office/officeart/2005/8/layout/default"/>
    <dgm:cxn modelId="{D7ED9F45-66ED-694D-BF2B-80E2C0833349}" type="presParOf" srcId="{7A24E677-6FAA-F64F-8C5B-EE3A3F51AC79}" destId="{43717605-04D4-6F4F-A854-FF9FCBD24C2D}" srcOrd="7" destOrd="0" presId="urn:microsoft.com/office/officeart/2005/8/layout/default"/>
    <dgm:cxn modelId="{74EDC3C0-605F-0645-9311-80F52C312A51}" type="presParOf" srcId="{7A24E677-6FAA-F64F-8C5B-EE3A3F51AC79}" destId="{F9363152-2F6C-F048-9791-2B5C261F19B0}" srcOrd="8" destOrd="0" presId="urn:microsoft.com/office/officeart/2005/8/layout/default"/>
    <dgm:cxn modelId="{F349F5B3-9001-2A49-B020-BB8B7F15E546}" type="presParOf" srcId="{7A24E677-6FAA-F64F-8C5B-EE3A3F51AC79}" destId="{62DC08F3-5820-F347-AA90-4D5DB8D9BA5F}" srcOrd="9" destOrd="0" presId="urn:microsoft.com/office/officeart/2005/8/layout/default"/>
    <dgm:cxn modelId="{D9095AFC-E664-7644-B8C6-5DFE7E1C45EB}" type="presParOf" srcId="{7A24E677-6FAA-F64F-8C5B-EE3A3F51AC79}" destId="{FA0E8CB6-DE13-DA4F-AEFC-A1BA4A449C7E}" srcOrd="10" destOrd="0" presId="urn:microsoft.com/office/officeart/2005/8/layout/default"/>
    <dgm:cxn modelId="{6396A5BD-00B6-CC46-8440-EA94DE5D15CC}" type="presParOf" srcId="{7A24E677-6FAA-F64F-8C5B-EE3A3F51AC79}" destId="{1F0128D7-BB39-E942-9BB5-1B0660663FDD}" srcOrd="11" destOrd="0" presId="urn:microsoft.com/office/officeart/2005/8/layout/default"/>
    <dgm:cxn modelId="{00C69CFA-0D4C-3F4A-9F33-E04940C621C4}" type="presParOf" srcId="{7A24E677-6FAA-F64F-8C5B-EE3A3F51AC79}" destId="{491D4F8D-F6DE-DC46-A3AB-9B4562EB94D7}" srcOrd="12" destOrd="0" presId="urn:microsoft.com/office/officeart/2005/8/layout/default"/>
    <dgm:cxn modelId="{35552A36-A507-DA48-BE07-7B7BC672AF85}" type="presParOf" srcId="{7A24E677-6FAA-F64F-8C5B-EE3A3F51AC79}" destId="{6BADA9C7-CD5F-BD4E-B979-B851FCA06509}" srcOrd="13" destOrd="0" presId="urn:microsoft.com/office/officeart/2005/8/layout/default"/>
    <dgm:cxn modelId="{7E2EABC9-E2A2-684F-99F1-31561584E5BF}" type="presParOf" srcId="{7A24E677-6FAA-F64F-8C5B-EE3A3F51AC79}" destId="{07902AF2-D7AA-F043-AB82-39CFFDA0FDB5}" srcOrd="14" destOrd="0" presId="urn:microsoft.com/office/officeart/2005/8/layout/default"/>
    <dgm:cxn modelId="{54546FE6-5450-2F4F-BC77-4371385C2573}" type="presParOf" srcId="{7A24E677-6FAA-F64F-8C5B-EE3A3F51AC79}" destId="{3A551EAF-0F68-5447-A777-99C82446FD7E}" srcOrd="15" destOrd="0" presId="urn:microsoft.com/office/officeart/2005/8/layout/default"/>
    <dgm:cxn modelId="{BA716A5F-E790-1B4A-9C3E-8CD6FB1B568B}" type="presParOf" srcId="{7A24E677-6FAA-F64F-8C5B-EE3A3F51AC79}" destId="{BA459F2E-638C-444B-8E59-15748D5A1DD6}"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705CBBC0-0E68-424F-85D2-E7DAC0C388B6}" type="doc">
      <dgm:prSet loTypeId="urn:microsoft.com/office/officeart/2005/8/layout/default" loCatId="" qsTypeId="urn:microsoft.com/office/officeart/2005/8/quickstyle/simple5" qsCatId="simple" csTypeId="urn:microsoft.com/office/officeart/2005/8/colors/accent1_2" csCatId="accent1" phldr="1"/>
      <dgm:spPr/>
      <dgm:t>
        <a:bodyPr/>
        <a:lstStyle/>
        <a:p>
          <a:endParaRPr lang="en-US"/>
        </a:p>
      </dgm:t>
    </dgm:pt>
    <dgm:pt modelId="{2C6F5564-1841-2943-BFB0-540F0A893BD0}">
      <dgm:prSet phldrT="[Tex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dirty="0"/>
            <a:t>Outreach and Recruitment </a:t>
          </a:r>
        </a:p>
      </dgm:t>
    </dgm:pt>
    <dgm:pt modelId="{8948B489-53AF-4B44-A140-D42BB5BDAB69}" type="parTrans" cxnId="{5A59255B-04F4-A74E-9545-B34A4A2FA457}">
      <dgm:prSet/>
      <dgm:spPr/>
      <dgm:t>
        <a:bodyPr/>
        <a:lstStyle/>
        <a:p>
          <a:endParaRPr lang="en-US" sz="800"/>
        </a:p>
      </dgm:t>
    </dgm:pt>
    <dgm:pt modelId="{6D7DE231-AA81-AB47-92FB-01B04A5B0B64}" type="sibTrans" cxnId="{5A59255B-04F4-A74E-9545-B34A4A2FA457}">
      <dgm:prSet/>
      <dgm:spPr/>
      <dgm:t>
        <a:bodyPr/>
        <a:lstStyle/>
        <a:p>
          <a:endParaRPr lang="en-US" sz="800"/>
        </a:p>
      </dgm:t>
    </dgm:pt>
    <dgm:pt modelId="{0BD133D1-0897-944D-B7A9-6C39B82CCC1F}">
      <dgm:prSet phldrT="[Tex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dirty="0"/>
            <a:t>Employer Engagement </a:t>
          </a:r>
        </a:p>
      </dgm:t>
    </dgm:pt>
    <dgm:pt modelId="{51E054A5-00D2-464A-905C-B8E0EC769C28}" type="parTrans" cxnId="{1C96196E-1099-E046-B45C-DD3B58B7FB64}">
      <dgm:prSet/>
      <dgm:spPr/>
      <dgm:t>
        <a:bodyPr/>
        <a:lstStyle/>
        <a:p>
          <a:endParaRPr lang="en-US" sz="800"/>
        </a:p>
      </dgm:t>
    </dgm:pt>
    <dgm:pt modelId="{24899F01-BC50-1647-90C4-A8307AF71F15}" type="sibTrans" cxnId="{1C96196E-1099-E046-B45C-DD3B58B7FB64}">
      <dgm:prSet/>
      <dgm:spPr/>
      <dgm:t>
        <a:bodyPr/>
        <a:lstStyle/>
        <a:p>
          <a:endParaRPr lang="en-US" sz="800"/>
        </a:p>
      </dgm:t>
    </dgm:pt>
    <dgm:pt modelId="{285E6F6C-12C9-F642-820C-6B3E286FCB5D}">
      <dgm:prSet phldrT="[Text]" custT="1"/>
      <dgm:sp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nchor="ctr"/>
        <a:lstStyle/>
        <a:p>
          <a:pPr algn="ctr">
            <a:buFont typeface="Arial" panose="020B0604020202020204" pitchFamily="34" charset="0"/>
            <a:buChar char="•"/>
          </a:pPr>
          <a:r>
            <a:rPr lang="en-US" sz="800" b="1" dirty="0"/>
            <a:t>Career Planning </a:t>
          </a:r>
          <a:r>
            <a:rPr lang="en-US" sz="800" dirty="0"/>
            <a:t> </a:t>
          </a:r>
        </a:p>
      </dgm:t>
    </dgm:pt>
    <dgm:pt modelId="{7DDED381-0DBC-8443-9B1B-7146D8DC2D1E}" type="parTrans" cxnId="{D2717079-FD75-9544-AAB4-8990F5A3DA2E}">
      <dgm:prSet/>
      <dgm:spPr/>
      <dgm:t>
        <a:bodyPr/>
        <a:lstStyle/>
        <a:p>
          <a:endParaRPr lang="en-US" sz="800"/>
        </a:p>
      </dgm:t>
    </dgm:pt>
    <dgm:pt modelId="{B9159E34-BAE6-AF4A-BAEC-AAB9706418C3}" type="sibTrans" cxnId="{D2717079-FD75-9544-AAB4-8990F5A3DA2E}">
      <dgm:prSet/>
      <dgm:spPr/>
      <dgm:t>
        <a:bodyPr/>
        <a:lstStyle/>
        <a:p>
          <a:endParaRPr lang="en-US" sz="800"/>
        </a:p>
      </dgm:t>
    </dgm:pt>
    <dgm:pt modelId="{48810DE5-E7D4-D941-8BA3-BBF26381AF60}">
      <dgm:prSet custT="1"/>
      <dgm:sp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dirty="0"/>
            <a:t>Training </a:t>
          </a:r>
        </a:p>
      </dgm:t>
    </dgm:pt>
    <dgm:pt modelId="{AADD0A66-0747-F24C-AAD6-F9B4C2185DBC}" type="parTrans" cxnId="{E188474A-F975-294C-9C82-48D1E7B712BC}">
      <dgm:prSet/>
      <dgm:spPr/>
      <dgm:t>
        <a:bodyPr/>
        <a:lstStyle/>
        <a:p>
          <a:endParaRPr lang="en-US" sz="800"/>
        </a:p>
      </dgm:t>
    </dgm:pt>
    <dgm:pt modelId="{D26231BF-775E-8C4F-8729-FE1C6D09F473}" type="sibTrans" cxnId="{E188474A-F975-294C-9C82-48D1E7B712BC}">
      <dgm:prSet/>
      <dgm:spPr/>
      <dgm:t>
        <a:bodyPr/>
        <a:lstStyle/>
        <a:p>
          <a:endParaRPr lang="en-US" sz="800"/>
        </a:p>
      </dgm:t>
    </dgm:pt>
    <dgm:pt modelId="{C3C28365-2D66-404A-B006-6BB8B8E1EE43}">
      <dgm:prSet custT="1"/>
      <dgm: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dgm:spPr>
      <dgm:t>
        <a:bodyPr vert="horz"/>
        <a:lstStyle/>
        <a:p>
          <a:pPr>
            <a:lnSpc>
              <a:spcPct val="100000"/>
            </a:lnSpc>
            <a:spcAft>
              <a:spcPts val="0"/>
            </a:spcAft>
            <a:buFont typeface="Arial" panose="020B0604020202020204" pitchFamily="34" charset="0"/>
            <a:buChar char="•"/>
          </a:pPr>
          <a:r>
            <a:rPr lang="en-US" sz="800" b="1" dirty="0"/>
            <a:t>Work-Based Learning /</a:t>
          </a:r>
        </a:p>
        <a:p>
          <a:pPr>
            <a:lnSpc>
              <a:spcPct val="100000"/>
            </a:lnSpc>
            <a:spcAft>
              <a:spcPts val="0"/>
            </a:spcAft>
            <a:buFont typeface="Arial" panose="020B0604020202020204" pitchFamily="34" charset="0"/>
            <a:buChar char="•"/>
          </a:pPr>
          <a:r>
            <a:rPr lang="en-US" sz="800" b="1" dirty="0"/>
            <a:t> Work-Based Training </a:t>
          </a:r>
        </a:p>
      </dgm:t>
    </dgm:pt>
    <dgm:pt modelId="{13FEE412-BA8B-544D-AFEC-366E424CDC23}" type="parTrans" cxnId="{0A83B197-142F-D642-A153-C7445E72FBC2}">
      <dgm:prSet/>
      <dgm:spPr/>
      <dgm:t>
        <a:bodyPr/>
        <a:lstStyle/>
        <a:p>
          <a:endParaRPr lang="en-US" sz="800"/>
        </a:p>
      </dgm:t>
    </dgm:pt>
    <dgm:pt modelId="{A578E260-D590-5141-85E3-70E19D7B3E30}" type="sibTrans" cxnId="{0A83B197-142F-D642-A153-C7445E72FBC2}">
      <dgm:prSet/>
      <dgm:spPr/>
      <dgm:t>
        <a:bodyPr/>
        <a:lstStyle/>
        <a:p>
          <a:endParaRPr lang="en-US" sz="800"/>
        </a:p>
      </dgm:t>
    </dgm:pt>
    <dgm:pt modelId="{7B39E6BC-0DB4-1B4C-BE25-32E252D299E5}">
      <dgm:prSe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dirty="0"/>
            <a:t>Supportive Services </a:t>
          </a:r>
        </a:p>
      </dgm:t>
    </dgm:pt>
    <dgm:pt modelId="{547773DF-C7C9-A647-A203-9E188129A0FF}" type="parTrans" cxnId="{4294197A-379D-3F4E-AA0A-6182E7412BE5}">
      <dgm:prSet/>
      <dgm:spPr/>
      <dgm:t>
        <a:bodyPr/>
        <a:lstStyle/>
        <a:p>
          <a:endParaRPr lang="en-US" sz="800"/>
        </a:p>
      </dgm:t>
    </dgm:pt>
    <dgm:pt modelId="{2D57D365-1F8F-4144-9AC4-8E3BD9B46E75}" type="sibTrans" cxnId="{4294197A-379D-3F4E-AA0A-6182E7412BE5}">
      <dgm:prSet/>
      <dgm:spPr/>
      <dgm:t>
        <a:bodyPr/>
        <a:lstStyle/>
        <a:p>
          <a:endParaRPr lang="en-US" sz="800"/>
        </a:p>
      </dgm:t>
    </dgm:pt>
    <dgm:pt modelId="{6032D189-DFF5-EB4C-B152-6148D6A27620}">
      <dgm:prSe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dirty="0"/>
            <a:t>Barrier Reduction Funds</a:t>
          </a:r>
        </a:p>
      </dgm:t>
    </dgm:pt>
    <dgm:pt modelId="{E765BF89-710F-CA41-9608-56F0ED41C2B1}" type="parTrans" cxnId="{D32C386C-67FE-754B-B7D2-090AC9C345ED}">
      <dgm:prSet/>
      <dgm:spPr/>
      <dgm:t>
        <a:bodyPr/>
        <a:lstStyle/>
        <a:p>
          <a:endParaRPr lang="en-US" sz="800"/>
        </a:p>
      </dgm:t>
    </dgm:pt>
    <dgm:pt modelId="{3B7A92B8-9263-504E-A260-4EC5460BC094}" type="sibTrans" cxnId="{D32C386C-67FE-754B-B7D2-090AC9C345ED}">
      <dgm:prSet/>
      <dgm:spPr/>
      <dgm:t>
        <a:bodyPr/>
        <a:lstStyle/>
        <a:p>
          <a:endParaRPr lang="en-US" sz="800"/>
        </a:p>
      </dgm:t>
    </dgm:pt>
    <dgm:pt modelId="{D0153052-A9E5-B344-848B-9D1B597FE1AA}">
      <dgm:prSe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dirty="0"/>
            <a:t>Placement </a:t>
          </a:r>
        </a:p>
      </dgm:t>
    </dgm:pt>
    <dgm:pt modelId="{A2953F03-C124-0C47-8B7A-12414F6051BE}" type="parTrans" cxnId="{A53A3BD9-C416-4649-98D7-DEE250E02071}">
      <dgm:prSet/>
      <dgm:spPr/>
      <dgm:t>
        <a:bodyPr/>
        <a:lstStyle/>
        <a:p>
          <a:endParaRPr lang="en-US" sz="800"/>
        </a:p>
      </dgm:t>
    </dgm:pt>
    <dgm:pt modelId="{133768B4-CEFF-BE4F-8705-C0D4366CE66B}" type="sibTrans" cxnId="{A53A3BD9-C416-4649-98D7-DEE250E02071}">
      <dgm:prSet/>
      <dgm:spPr/>
      <dgm:t>
        <a:bodyPr/>
        <a:lstStyle/>
        <a:p>
          <a:endParaRPr lang="en-US" sz="800"/>
        </a:p>
      </dgm:t>
    </dgm:pt>
    <dgm:pt modelId="{5BA827FD-E315-6249-8368-83DB24009AD3}">
      <dgm:prSe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dirty="0"/>
            <a:t>Follow-Up </a:t>
          </a:r>
        </a:p>
      </dgm:t>
    </dgm:pt>
    <dgm:pt modelId="{052E1FA8-CA77-0543-A24C-0A7C52A66199}" type="parTrans" cxnId="{05900BCB-10C1-0D4F-B644-C8738133D7D3}">
      <dgm:prSet/>
      <dgm:spPr/>
      <dgm:t>
        <a:bodyPr/>
        <a:lstStyle/>
        <a:p>
          <a:endParaRPr lang="en-US" sz="800"/>
        </a:p>
      </dgm:t>
    </dgm:pt>
    <dgm:pt modelId="{DF243A6D-290C-A54B-A1B3-D695B187AE1B}" type="sibTrans" cxnId="{05900BCB-10C1-0D4F-B644-C8738133D7D3}">
      <dgm:prSet/>
      <dgm:spPr/>
      <dgm:t>
        <a:bodyPr/>
        <a:lstStyle/>
        <a:p>
          <a:endParaRPr lang="en-US" sz="800"/>
        </a:p>
      </dgm:t>
    </dgm:pt>
    <dgm:pt modelId="{7A24E677-6FAA-F64F-8C5B-EE3A3F51AC79}" type="pres">
      <dgm:prSet presAssocID="{705CBBC0-0E68-424F-85D2-E7DAC0C388B6}" presName="diagram" presStyleCnt="0">
        <dgm:presLayoutVars>
          <dgm:dir/>
          <dgm:resizeHandles val="exact"/>
        </dgm:presLayoutVars>
      </dgm:prSet>
      <dgm:spPr/>
    </dgm:pt>
    <dgm:pt modelId="{E9DC9205-2792-0E48-A602-456DD9FA7917}" type="pres">
      <dgm:prSet presAssocID="{2C6F5564-1841-2943-BFB0-540F0A893BD0}" presName="node" presStyleLbl="node1" presStyleIdx="0" presStyleCnt="9">
        <dgm:presLayoutVars>
          <dgm:bulletEnabled val="1"/>
        </dgm:presLayoutVars>
      </dgm:prSet>
      <dgm:spPr/>
    </dgm:pt>
    <dgm:pt modelId="{70B9C2E2-9A17-7A47-AC43-9EA2F8C91B8C}" type="pres">
      <dgm:prSet presAssocID="{6D7DE231-AA81-AB47-92FB-01B04A5B0B64}" presName="sibTrans" presStyleCnt="0"/>
      <dgm:spPr/>
    </dgm:pt>
    <dgm:pt modelId="{58904253-5B70-E144-BABA-55E3AA37D5F0}" type="pres">
      <dgm:prSet presAssocID="{0BD133D1-0897-944D-B7A9-6C39B82CCC1F}" presName="node" presStyleLbl="node1" presStyleIdx="1" presStyleCnt="9">
        <dgm:presLayoutVars>
          <dgm:bulletEnabled val="1"/>
        </dgm:presLayoutVars>
      </dgm:prSet>
      <dgm:spPr/>
    </dgm:pt>
    <dgm:pt modelId="{A7E6FCA3-F036-6244-ACCB-9B927782BFE2}" type="pres">
      <dgm:prSet presAssocID="{24899F01-BC50-1647-90C4-A8307AF71F15}" presName="sibTrans" presStyleCnt="0"/>
      <dgm:spPr/>
    </dgm:pt>
    <dgm:pt modelId="{B541DEBD-6254-3F44-ABAB-42F7DA2B96B5}" type="pres">
      <dgm:prSet presAssocID="{285E6F6C-12C9-F642-820C-6B3E286FCB5D}" presName="node" presStyleLbl="node1" presStyleIdx="2" presStyleCnt="9">
        <dgm:presLayoutVars>
          <dgm:bulletEnabled val="1"/>
        </dgm:presLayoutVars>
      </dgm:prSet>
      <dgm:spPr/>
    </dgm:pt>
    <dgm:pt modelId="{CF3F30BB-91DD-9B4F-93C7-A434ED69C054}" type="pres">
      <dgm:prSet presAssocID="{B9159E34-BAE6-AF4A-BAEC-AAB9706418C3}" presName="sibTrans" presStyleCnt="0"/>
      <dgm:spPr/>
    </dgm:pt>
    <dgm:pt modelId="{9DBD7B01-C454-4E40-AC67-431C1846AD18}" type="pres">
      <dgm:prSet presAssocID="{48810DE5-E7D4-D941-8BA3-BBF26381AF60}" presName="node" presStyleLbl="node1" presStyleIdx="3" presStyleCnt="9">
        <dgm:presLayoutVars>
          <dgm:bulletEnabled val="1"/>
        </dgm:presLayoutVars>
      </dgm:prSet>
      <dgm:spPr/>
    </dgm:pt>
    <dgm:pt modelId="{43717605-04D4-6F4F-A854-FF9FCBD24C2D}" type="pres">
      <dgm:prSet presAssocID="{D26231BF-775E-8C4F-8729-FE1C6D09F473}" presName="sibTrans" presStyleCnt="0"/>
      <dgm:spPr/>
    </dgm:pt>
    <dgm:pt modelId="{F9363152-2F6C-F048-9791-2B5C261F19B0}" type="pres">
      <dgm:prSet presAssocID="{C3C28365-2D66-404A-B006-6BB8B8E1EE43}" presName="node" presStyleLbl="node1" presStyleIdx="4" presStyleCnt="9">
        <dgm:presLayoutVars>
          <dgm:bulletEnabled val="1"/>
        </dgm:presLayoutVars>
      </dgm:prSet>
      <dgm:spPr/>
    </dgm:pt>
    <dgm:pt modelId="{62DC08F3-5820-F347-AA90-4D5DB8D9BA5F}" type="pres">
      <dgm:prSet presAssocID="{A578E260-D590-5141-85E3-70E19D7B3E30}" presName="sibTrans" presStyleCnt="0"/>
      <dgm:spPr/>
    </dgm:pt>
    <dgm:pt modelId="{FA0E8CB6-DE13-DA4F-AEFC-A1BA4A449C7E}" type="pres">
      <dgm:prSet presAssocID="{7B39E6BC-0DB4-1B4C-BE25-32E252D299E5}" presName="node" presStyleLbl="node1" presStyleIdx="5" presStyleCnt="9">
        <dgm:presLayoutVars>
          <dgm:bulletEnabled val="1"/>
        </dgm:presLayoutVars>
      </dgm:prSet>
      <dgm:spPr/>
    </dgm:pt>
    <dgm:pt modelId="{1F0128D7-BB39-E942-9BB5-1B0660663FDD}" type="pres">
      <dgm:prSet presAssocID="{2D57D365-1F8F-4144-9AC4-8E3BD9B46E75}" presName="sibTrans" presStyleCnt="0"/>
      <dgm:spPr/>
    </dgm:pt>
    <dgm:pt modelId="{491D4F8D-F6DE-DC46-A3AB-9B4562EB94D7}" type="pres">
      <dgm:prSet presAssocID="{6032D189-DFF5-EB4C-B152-6148D6A27620}" presName="node" presStyleLbl="node1" presStyleIdx="6" presStyleCnt="9">
        <dgm:presLayoutVars>
          <dgm:bulletEnabled val="1"/>
        </dgm:presLayoutVars>
      </dgm:prSet>
      <dgm:spPr/>
    </dgm:pt>
    <dgm:pt modelId="{6BADA9C7-CD5F-BD4E-B979-B851FCA06509}" type="pres">
      <dgm:prSet presAssocID="{3B7A92B8-9263-504E-A260-4EC5460BC094}" presName="sibTrans" presStyleCnt="0"/>
      <dgm:spPr/>
    </dgm:pt>
    <dgm:pt modelId="{07902AF2-D7AA-F043-AB82-39CFFDA0FDB5}" type="pres">
      <dgm:prSet presAssocID="{D0153052-A9E5-B344-848B-9D1B597FE1AA}" presName="node" presStyleLbl="node1" presStyleIdx="7" presStyleCnt="9">
        <dgm:presLayoutVars>
          <dgm:bulletEnabled val="1"/>
        </dgm:presLayoutVars>
      </dgm:prSet>
      <dgm:spPr/>
    </dgm:pt>
    <dgm:pt modelId="{3A551EAF-0F68-5447-A777-99C82446FD7E}" type="pres">
      <dgm:prSet presAssocID="{133768B4-CEFF-BE4F-8705-C0D4366CE66B}" presName="sibTrans" presStyleCnt="0"/>
      <dgm:spPr/>
    </dgm:pt>
    <dgm:pt modelId="{BA459F2E-638C-444B-8E59-15748D5A1DD6}" type="pres">
      <dgm:prSet presAssocID="{5BA827FD-E315-6249-8368-83DB24009AD3}" presName="node" presStyleLbl="node1" presStyleIdx="8" presStyleCnt="9">
        <dgm:presLayoutVars>
          <dgm:bulletEnabled val="1"/>
        </dgm:presLayoutVars>
      </dgm:prSet>
      <dgm:spPr/>
    </dgm:pt>
  </dgm:ptLst>
  <dgm:cxnLst>
    <dgm:cxn modelId="{957BFF2A-2121-E342-AA45-77160733D20E}" type="presOf" srcId="{705CBBC0-0E68-424F-85D2-E7DAC0C388B6}" destId="{7A24E677-6FAA-F64F-8C5B-EE3A3F51AC79}" srcOrd="0" destOrd="0" presId="urn:microsoft.com/office/officeart/2005/8/layout/default"/>
    <dgm:cxn modelId="{9359DC39-F85D-F945-A41F-39460E6AF834}" type="presOf" srcId="{285E6F6C-12C9-F642-820C-6B3E286FCB5D}" destId="{B541DEBD-6254-3F44-ABAB-42F7DA2B96B5}" srcOrd="0" destOrd="0" presId="urn:microsoft.com/office/officeart/2005/8/layout/default"/>
    <dgm:cxn modelId="{ED841740-5A36-4644-83AA-D3A44BA7E708}" type="presOf" srcId="{C3C28365-2D66-404A-B006-6BB8B8E1EE43}" destId="{F9363152-2F6C-F048-9791-2B5C261F19B0}" srcOrd="0" destOrd="0" presId="urn:microsoft.com/office/officeart/2005/8/layout/default"/>
    <dgm:cxn modelId="{5A59255B-04F4-A74E-9545-B34A4A2FA457}" srcId="{705CBBC0-0E68-424F-85D2-E7DAC0C388B6}" destId="{2C6F5564-1841-2943-BFB0-540F0A893BD0}" srcOrd="0" destOrd="0" parTransId="{8948B489-53AF-4B44-A140-D42BB5BDAB69}" sibTransId="{6D7DE231-AA81-AB47-92FB-01B04A5B0B64}"/>
    <dgm:cxn modelId="{73B3935C-E0B0-364B-BE3D-A1C7D9DCD554}" type="presOf" srcId="{48810DE5-E7D4-D941-8BA3-BBF26381AF60}" destId="{9DBD7B01-C454-4E40-AC67-431C1846AD18}" srcOrd="0" destOrd="0" presId="urn:microsoft.com/office/officeart/2005/8/layout/default"/>
    <dgm:cxn modelId="{BAC35B66-719B-B243-B06F-872102A0F124}" type="presOf" srcId="{5BA827FD-E315-6249-8368-83DB24009AD3}" destId="{BA459F2E-638C-444B-8E59-15748D5A1DD6}" srcOrd="0" destOrd="0" presId="urn:microsoft.com/office/officeart/2005/8/layout/default"/>
    <dgm:cxn modelId="{B742F946-4CBA-4F49-BFE9-8DFC4026F65C}" type="presOf" srcId="{2C6F5564-1841-2943-BFB0-540F0A893BD0}" destId="{E9DC9205-2792-0E48-A602-456DD9FA7917}" srcOrd="0" destOrd="0" presId="urn:microsoft.com/office/officeart/2005/8/layout/default"/>
    <dgm:cxn modelId="{E188474A-F975-294C-9C82-48D1E7B712BC}" srcId="{705CBBC0-0E68-424F-85D2-E7DAC0C388B6}" destId="{48810DE5-E7D4-D941-8BA3-BBF26381AF60}" srcOrd="3" destOrd="0" parTransId="{AADD0A66-0747-F24C-AAD6-F9B4C2185DBC}" sibTransId="{D26231BF-775E-8C4F-8729-FE1C6D09F473}"/>
    <dgm:cxn modelId="{D32C386C-67FE-754B-B7D2-090AC9C345ED}" srcId="{705CBBC0-0E68-424F-85D2-E7DAC0C388B6}" destId="{6032D189-DFF5-EB4C-B152-6148D6A27620}" srcOrd="6" destOrd="0" parTransId="{E765BF89-710F-CA41-9608-56F0ED41C2B1}" sibTransId="{3B7A92B8-9263-504E-A260-4EC5460BC094}"/>
    <dgm:cxn modelId="{1C96196E-1099-E046-B45C-DD3B58B7FB64}" srcId="{705CBBC0-0E68-424F-85D2-E7DAC0C388B6}" destId="{0BD133D1-0897-944D-B7A9-6C39B82CCC1F}" srcOrd="1" destOrd="0" parTransId="{51E054A5-00D2-464A-905C-B8E0EC769C28}" sibTransId="{24899F01-BC50-1647-90C4-A8307AF71F15}"/>
    <dgm:cxn modelId="{D2717079-FD75-9544-AAB4-8990F5A3DA2E}" srcId="{705CBBC0-0E68-424F-85D2-E7DAC0C388B6}" destId="{285E6F6C-12C9-F642-820C-6B3E286FCB5D}" srcOrd="2" destOrd="0" parTransId="{7DDED381-0DBC-8443-9B1B-7146D8DC2D1E}" sibTransId="{B9159E34-BAE6-AF4A-BAEC-AAB9706418C3}"/>
    <dgm:cxn modelId="{4294197A-379D-3F4E-AA0A-6182E7412BE5}" srcId="{705CBBC0-0E68-424F-85D2-E7DAC0C388B6}" destId="{7B39E6BC-0DB4-1B4C-BE25-32E252D299E5}" srcOrd="5" destOrd="0" parTransId="{547773DF-C7C9-A647-A203-9E188129A0FF}" sibTransId="{2D57D365-1F8F-4144-9AC4-8E3BD9B46E75}"/>
    <dgm:cxn modelId="{5F59F696-0A68-BD41-91B3-3B6EEE1038B7}" type="presOf" srcId="{0BD133D1-0897-944D-B7A9-6C39B82CCC1F}" destId="{58904253-5B70-E144-BABA-55E3AA37D5F0}" srcOrd="0" destOrd="0" presId="urn:microsoft.com/office/officeart/2005/8/layout/default"/>
    <dgm:cxn modelId="{0A83B197-142F-D642-A153-C7445E72FBC2}" srcId="{705CBBC0-0E68-424F-85D2-E7DAC0C388B6}" destId="{C3C28365-2D66-404A-B006-6BB8B8E1EE43}" srcOrd="4" destOrd="0" parTransId="{13FEE412-BA8B-544D-AFEC-366E424CDC23}" sibTransId="{A578E260-D590-5141-85E3-70E19D7B3E30}"/>
    <dgm:cxn modelId="{F4A6BF9C-609C-6545-9BBE-2EDA74C0E4A1}" type="presOf" srcId="{6032D189-DFF5-EB4C-B152-6148D6A27620}" destId="{491D4F8D-F6DE-DC46-A3AB-9B4562EB94D7}" srcOrd="0" destOrd="0" presId="urn:microsoft.com/office/officeart/2005/8/layout/default"/>
    <dgm:cxn modelId="{2FE70DB8-AD6C-C549-BCDD-5BBAEEC0E71A}" type="presOf" srcId="{7B39E6BC-0DB4-1B4C-BE25-32E252D299E5}" destId="{FA0E8CB6-DE13-DA4F-AEFC-A1BA4A449C7E}" srcOrd="0" destOrd="0" presId="urn:microsoft.com/office/officeart/2005/8/layout/default"/>
    <dgm:cxn modelId="{7E6D64C9-74E3-DD46-B0A6-ACBCA655735C}" type="presOf" srcId="{D0153052-A9E5-B344-848B-9D1B597FE1AA}" destId="{07902AF2-D7AA-F043-AB82-39CFFDA0FDB5}" srcOrd="0" destOrd="0" presId="urn:microsoft.com/office/officeart/2005/8/layout/default"/>
    <dgm:cxn modelId="{05900BCB-10C1-0D4F-B644-C8738133D7D3}" srcId="{705CBBC0-0E68-424F-85D2-E7DAC0C388B6}" destId="{5BA827FD-E315-6249-8368-83DB24009AD3}" srcOrd="8" destOrd="0" parTransId="{052E1FA8-CA77-0543-A24C-0A7C52A66199}" sibTransId="{DF243A6D-290C-A54B-A1B3-D695B187AE1B}"/>
    <dgm:cxn modelId="{A53A3BD9-C416-4649-98D7-DEE250E02071}" srcId="{705CBBC0-0E68-424F-85D2-E7DAC0C388B6}" destId="{D0153052-A9E5-B344-848B-9D1B597FE1AA}" srcOrd="7" destOrd="0" parTransId="{A2953F03-C124-0C47-8B7A-12414F6051BE}" sibTransId="{133768B4-CEFF-BE4F-8705-C0D4366CE66B}"/>
    <dgm:cxn modelId="{0587789B-A880-004E-8B0E-93C4C6B4B6B8}" type="presParOf" srcId="{7A24E677-6FAA-F64F-8C5B-EE3A3F51AC79}" destId="{E9DC9205-2792-0E48-A602-456DD9FA7917}" srcOrd="0" destOrd="0" presId="urn:microsoft.com/office/officeart/2005/8/layout/default"/>
    <dgm:cxn modelId="{CE189B23-3379-904E-9C3F-70774EE6639A}" type="presParOf" srcId="{7A24E677-6FAA-F64F-8C5B-EE3A3F51AC79}" destId="{70B9C2E2-9A17-7A47-AC43-9EA2F8C91B8C}" srcOrd="1" destOrd="0" presId="urn:microsoft.com/office/officeart/2005/8/layout/default"/>
    <dgm:cxn modelId="{E1AB8F5C-4970-B540-A61B-F3482C76035F}" type="presParOf" srcId="{7A24E677-6FAA-F64F-8C5B-EE3A3F51AC79}" destId="{58904253-5B70-E144-BABA-55E3AA37D5F0}" srcOrd="2" destOrd="0" presId="urn:microsoft.com/office/officeart/2005/8/layout/default"/>
    <dgm:cxn modelId="{FD51585C-9AEC-E244-B14A-6741DB9DAE80}" type="presParOf" srcId="{7A24E677-6FAA-F64F-8C5B-EE3A3F51AC79}" destId="{A7E6FCA3-F036-6244-ACCB-9B927782BFE2}" srcOrd="3" destOrd="0" presId="urn:microsoft.com/office/officeart/2005/8/layout/default"/>
    <dgm:cxn modelId="{677C42C1-CF6A-1942-BD3C-E6D1EA7BC2FA}" type="presParOf" srcId="{7A24E677-6FAA-F64F-8C5B-EE3A3F51AC79}" destId="{B541DEBD-6254-3F44-ABAB-42F7DA2B96B5}" srcOrd="4" destOrd="0" presId="urn:microsoft.com/office/officeart/2005/8/layout/default"/>
    <dgm:cxn modelId="{BFCEA153-4A4A-4F4D-88FA-27451DE733BD}" type="presParOf" srcId="{7A24E677-6FAA-F64F-8C5B-EE3A3F51AC79}" destId="{CF3F30BB-91DD-9B4F-93C7-A434ED69C054}" srcOrd="5" destOrd="0" presId="urn:microsoft.com/office/officeart/2005/8/layout/default"/>
    <dgm:cxn modelId="{71D4FAE9-22D6-044C-A4FC-4919A3CB93D5}" type="presParOf" srcId="{7A24E677-6FAA-F64F-8C5B-EE3A3F51AC79}" destId="{9DBD7B01-C454-4E40-AC67-431C1846AD18}" srcOrd="6" destOrd="0" presId="urn:microsoft.com/office/officeart/2005/8/layout/default"/>
    <dgm:cxn modelId="{D7ED9F45-66ED-694D-BF2B-80E2C0833349}" type="presParOf" srcId="{7A24E677-6FAA-F64F-8C5B-EE3A3F51AC79}" destId="{43717605-04D4-6F4F-A854-FF9FCBD24C2D}" srcOrd="7" destOrd="0" presId="urn:microsoft.com/office/officeart/2005/8/layout/default"/>
    <dgm:cxn modelId="{74EDC3C0-605F-0645-9311-80F52C312A51}" type="presParOf" srcId="{7A24E677-6FAA-F64F-8C5B-EE3A3F51AC79}" destId="{F9363152-2F6C-F048-9791-2B5C261F19B0}" srcOrd="8" destOrd="0" presId="urn:microsoft.com/office/officeart/2005/8/layout/default"/>
    <dgm:cxn modelId="{F349F5B3-9001-2A49-B020-BB8B7F15E546}" type="presParOf" srcId="{7A24E677-6FAA-F64F-8C5B-EE3A3F51AC79}" destId="{62DC08F3-5820-F347-AA90-4D5DB8D9BA5F}" srcOrd="9" destOrd="0" presId="urn:microsoft.com/office/officeart/2005/8/layout/default"/>
    <dgm:cxn modelId="{D9095AFC-E664-7644-B8C6-5DFE7E1C45EB}" type="presParOf" srcId="{7A24E677-6FAA-F64F-8C5B-EE3A3F51AC79}" destId="{FA0E8CB6-DE13-DA4F-AEFC-A1BA4A449C7E}" srcOrd="10" destOrd="0" presId="urn:microsoft.com/office/officeart/2005/8/layout/default"/>
    <dgm:cxn modelId="{6396A5BD-00B6-CC46-8440-EA94DE5D15CC}" type="presParOf" srcId="{7A24E677-6FAA-F64F-8C5B-EE3A3F51AC79}" destId="{1F0128D7-BB39-E942-9BB5-1B0660663FDD}" srcOrd="11" destOrd="0" presId="urn:microsoft.com/office/officeart/2005/8/layout/default"/>
    <dgm:cxn modelId="{00C69CFA-0D4C-3F4A-9F33-E04940C621C4}" type="presParOf" srcId="{7A24E677-6FAA-F64F-8C5B-EE3A3F51AC79}" destId="{491D4F8D-F6DE-DC46-A3AB-9B4562EB94D7}" srcOrd="12" destOrd="0" presId="urn:microsoft.com/office/officeart/2005/8/layout/default"/>
    <dgm:cxn modelId="{35552A36-A507-DA48-BE07-7B7BC672AF85}" type="presParOf" srcId="{7A24E677-6FAA-F64F-8C5B-EE3A3F51AC79}" destId="{6BADA9C7-CD5F-BD4E-B979-B851FCA06509}" srcOrd="13" destOrd="0" presId="urn:microsoft.com/office/officeart/2005/8/layout/default"/>
    <dgm:cxn modelId="{7E2EABC9-E2A2-684F-99F1-31561584E5BF}" type="presParOf" srcId="{7A24E677-6FAA-F64F-8C5B-EE3A3F51AC79}" destId="{07902AF2-D7AA-F043-AB82-39CFFDA0FDB5}" srcOrd="14" destOrd="0" presId="urn:microsoft.com/office/officeart/2005/8/layout/default"/>
    <dgm:cxn modelId="{54546FE6-5450-2F4F-BC77-4371385C2573}" type="presParOf" srcId="{7A24E677-6FAA-F64F-8C5B-EE3A3F51AC79}" destId="{3A551EAF-0F68-5447-A777-99C82446FD7E}" srcOrd="15" destOrd="0" presId="urn:microsoft.com/office/officeart/2005/8/layout/default"/>
    <dgm:cxn modelId="{BA716A5F-E790-1B4A-9C3E-8CD6FB1B568B}" type="presParOf" srcId="{7A24E677-6FAA-F64F-8C5B-EE3A3F51AC79}" destId="{BA459F2E-638C-444B-8E59-15748D5A1DD6}"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3.xml><?xml version="1.0" encoding="utf-8"?>
<dgm:dataModel xmlns:dgm="http://schemas.openxmlformats.org/drawingml/2006/diagram" xmlns:a="http://schemas.openxmlformats.org/drawingml/2006/main">
  <dgm:ptLst>
    <dgm:pt modelId="{705CBBC0-0E68-424F-85D2-E7DAC0C388B6}" type="doc">
      <dgm:prSet loTypeId="urn:microsoft.com/office/officeart/2005/8/layout/default" loCatId="" qsTypeId="urn:microsoft.com/office/officeart/2005/8/quickstyle/simple5" qsCatId="simple" csTypeId="urn:microsoft.com/office/officeart/2005/8/colors/accent1_2" csCatId="accent1" phldr="1"/>
      <dgm:spPr/>
      <dgm:t>
        <a:bodyPr/>
        <a:lstStyle/>
        <a:p>
          <a:endParaRPr lang="en-US"/>
        </a:p>
      </dgm:t>
    </dgm:pt>
    <dgm:pt modelId="{2C6F5564-1841-2943-BFB0-540F0A893BD0}">
      <dgm:prSet phldrT="[Tex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dirty="0"/>
            <a:t>Outreach and Recruitment </a:t>
          </a:r>
        </a:p>
      </dgm:t>
    </dgm:pt>
    <dgm:pt modelId="{8948B489-53AF-4B44-A140-D42BB5BDAB69}" type="parTrans" cxnId="{5A59255B-04F4-A74E-9545-B34A4A2FA457}">
      <dgm:prSet/>
      <dgm:spPr/>
      <dgm:t>
        <a:bodyPr/>
        <a:lstStyle/>
        <a:p>
          <a:endParaRPr lang="en-US" sz="800"/>
        </a:p>
      </dgm:t>
    </dgm:pt>
    <dgm:pt modelId="{6D7DE231-AA81-AB47-92FB-01B04A5B0B64}" type="sibTrans" cxnId="{5A59255B-04F4-A74E-9545-B34A4A2FA457}">
      <dgm:prSet/>
      <dgm:spPr/>
      <dgm:t>
        <a:bodyPr/>
        <a:lstStyle/>
        <a:p>
          <a:endParaRPr lang="en-US" sz="800"/>
        </a:p>
      </dgm:t>
    </dgm:pt>
    <dgm:pt modelId="{0BD133D1-0897-944D-B7A9-6C39B82CCC1F}">
      <dgm:prSet phldrT="[Tex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dirty="0"/>
            <a:t>Employer Engagement </a:t>
          </a:r>
        </a:p>
      </dgm:t>
    </dgm:pt>
    <dgm:pt modelId="{51E054A5-00D2-464A-905C-B8E0EC769C28}" type="parTrans" cxnId="{1C96196E-1099-E046-B45C-DD3B58B7FB64}">
      <dgm:prSet/>
      <dgm:spPr/>
      <dgm:t>
        <a:bodyPr/>
        <a:lstStyle/>
        <a:p>
          <a:endParaRPr lang="en-US" sz="800"/>
        </a:p>
      </dgm:t>
    </dgm:pt>
    <dgm:pt modelId="{24899F01-BC50-1647-90C4-A8307AF71F15}" type="sibTrans" cxnId="{1C96196E-1099-E046-B45C-DD3B58B7FB64}">
      <dgm:prSet/>
      <dgm:spPr/>
      <dgm:t>
        <a:bodyPr/>
        <a:lstStyle/>
        <a:p>
          <a:endParaRPr lang="en-US" sz="800"/>
        </a:p>
      </dgm:t>
    </dgm:pt>
    <dgm:pt modelId="{285E6F6C-12C9-F642-820C-6B3E286FCB5D}">
      <dgm:prSet phldrT="[Text]" custT="1"/>
      <dgm:sp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nchor="ctr"/>
        <a:lstStyle/>
        <a:p>
          <a:pPr algn="ctr">
            <a:buFont typeface="Arial" panose="020B0604020202020204" pitchFamily="34" charset="0"/>
            <a:buChar char="•"/>
          </a:pPr>
          <a:r>
            <a:rPr lang="en-US" sz="800" b="1" dirty="0"/>
            <a:t>Career Planning </a:t>
          </a:r>
          <a:r>
            <a:rPr lang="en-US" sz="800" dirty="0"/>
            <a:t> </a:t>
          </a:r>
        </a:p>
      </dgm:t>
    </dgm:pt>
    <dgm:pt modelId="{7DDED381-0DBC-8443-9B1B-7146D8DC2D1E}" type="parTrans" cxnId="{D2717079-FD75-9544-AAB4-8990F5A3DA2E}">
      <dgm:prSet/>
      <dgm:spPr/>
      <dgm:t>
        <a:bodyPr/>
        <a:lstStyle/>
        <a:p>
          <a:endParaRPr lang="en-US" sz="800"/>
        </a:p>
      </dgm:t>
    </dgm:pt>
    <dgm:pt modelId="{B9159E34-BAE6-AF4A-BAEC-AAB9706418C3}" type="sibTrans" cxnId="{D2717079-FD75-9544-AAB4-8990F5A3DA2E}">
      <dgm:prSet/>
      <dgm:spPr/>
      <dgm:t>
        <a:bodyPr/>
        <a:lstStyle/>
        <a:p>
          <a:endParaRPr lang="en-US" sz="800"/>
        </a:p>
      </dgm:t>
    </dgm:pt>
    <dgm:pt modelId="{48810DE5-E7D4-D941-8BA3-BBF26381AF60}">
      <dgm:prSet custT="1"/>
      <dgm:sp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dirty="0"/>
            <a:t>Training </a:t>
          </a:r>
        </a:p>
      </dgm:t>
    </dgm:pt>
    <dgm:pt modelId="{AADD0A66-0747-F24C-AAD6-F9B4C2185DBC}" type="parTrans" cxnId="{E188474A-F975-294C-9C82-48D1E7B712BC}">
      <dgm:prSet/>
      <dgm:spPr/>
      <dgm:t>
        <a:bodyPr/>
        <a:lstStyle/>
        <a:p>
          <a:endParaRPr lang="en-US" sz="800"/>
        </a:p>
      </dgm:t>
    </dgm:pt>
    <dgm:pt modelId="{D26231BF-775E-8C4F-8729-FE1C6D09F473}" type="sibTrans" cxnId="{E188474A-F975-294C-9C82-48D1E7B712BC}">
      <dgm:prSet/>
      <dgm:spPr/>
      <dgm:t>
        <a:bodyPr/>
        <a:lstStyle/>
        <a:p>
          <a:endParaRPr lang="en-US" sz="800"/>
        </a:p>
      </dgm:t>
    </dgm:pt>
    <dgm:pt modelId="{C3C28365-2D66-404A-B006-6BB8B8E1EE43}">
      <dgm:prSe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lnSpc>
              <a:spcPct val="100000"/>
            </a:lnSpc>
            <a:spcAft>
              <a:spcPts val="0"/>
            </a:spcAft>
            <a:buFont typeface="Arial" panose="020B0604020202020204" pitchFamily="34" charset="0"/>
            <a:buChar char="•"/>
          </a:pPr>
          <a:r>
            <a:rPr lang="en-US" sz="800" b="1" dirty="0"/>
            <a:t>Work-Based Learning /</a:t>
          </a:r>
        </a:p>
        <a:p>
          <a:pPr>
            <a:lnSpc>
              <a:spcPct val="100000"/>
            </a:lnSpc>
            <a:spcAft>
              <a:spcPts val="0"/>
            </a:spcAft>
            <a:buFont typeface="Arial" panose="020B0604020202020204" pitchFamily="34" charset="0"/>
            <a:buChar char="•"/>
          </a:pPr>
          <a:r>
            <a:rPr lang="en-US" sz="800" b="1" dirty="0"/>
            <a:t> Work-Based Training </a:t>
          </a:r>
        </a:p>
      </dgm:t>
    </dgm:pt>
    <dgm:pt modelId="{13FEE412-BA8B-544D-AFEC-366E424CDC23}" type="parTrans" cxnId="{0A83B197-142F-D642-A153-C7445E72FBC2}">
      <dgm:prSet/>
      <dgm:spPr/>
      <dgm:t>
        <a:bodyPr/>
        <a:lstStyle/>
        <a:p>
          <a:endParaRPr lang="en-US" sz="800"/>
        </a:p>
      </dgm:t>
    </dgm:pt>
    <dgm:pt modelId="{A578E260-D590-5141-85E3-70E19D7B3E30}" type="sibTrans" cxnId="{0A83B197-142F-D642-A153-C7445E72FBC2}">
      <dgm:prSet/>
      <dgm:spPr/>
      <dgm:t>
        <a:bodyPr/>
        <a:lstStyle/>
        <a:p>
          <a:endParaRPr lang="en-US" sz="800"/>
        </a:p>
      </dgm:t>
    </dgm:pt>
    <dgm:pt modelId="{7B39E6BC-0DB4-1B4C-BE25-32E252D299E5}">
      <dgm:prSet custT="1"/>
      <dgm: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dgm:spPr>
      <dgm:t>
        <a:bodyPr vert="horz"/>
        <a:lstStyle/>
        <a:p>
          <a:pPr>
            <a:buFont typeface="Arial" panose="020B0604020202020204" pitchFamily="34" charset="0"/>
            <a:buChar char="•"/>
          </a:pPr>
          <a:r>
            <a:rPr lang="en-US" sz="800" b="1" dirty="0"/>
            <a:t>Supportive Services </a:t>
          </a:r>
        </a:p>
      </dgm:t>
    </dgm:pt>
    <dgm:pt modelId="{547773DF-C7C9-A647-A203-9E188129A0FF}" type="parTrans" cxnId="{4294197A-379D-3F4E-AA0A-6182E7412BE5}">
      <dgm:prSet/>
      <dgm:spPr/>
      <dgm:t>
        <a:bodyPr/>
        <a:lstStyle/>
        <a:p>
          <a:endParaRPr lang="en-US" sz="800"/>
        </a:p>
      </dgm:t>
    </dgm:pt>
    <dgm:pt modelId="{2D57D365-1F8F-4144-9AC4-8E3BD9B46E75}" type="sibTrans" cxnId="{4294197A-379D-3F4E-AA0A-6182E7412BE5}">
      <dgm:prSet/>
      <dgm:spPr/>
      <dgm:t>
        <a:bodyPr/>
        <a:lstStyle/>
        <a:p>
          <a:endParaRPr lang="en-US" sz="800"/>
        </a:p>
      </dgm:t>
    </dgm:pt>
    <dgm:pt modelId="{6032D189-DFF5-EB4C-B152-6148D6A27620}">
      <dgm:prSet custT="1"/>
      <dgm: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dgm:spPr>
      <dgm:t>
        <a:bodyPr vert="horz"/>
        <a:lstStyle/>
        <a:p>
          <a:pPr>
            <a:buFont typeface="Arial" panose="020B0604020202020204" pitchFamily="34" charset="0"/>
            <a:buChar char="•"/>
          </a:pPr>
          <a:r>
            <a:rPr lang="en-US" sz="800" b="1" dirty="0"/>
            <a:t>Barrier Reduction Funds</a:t>
          </a:r>
        </a:p>
      </dgm:t>
    </dgm:pt>
    <dgm:pt modelId="{E765BF89-710F-CA41-9608-56F0ED41C2B1}" type="parTrans" cxnId="{D32C386C-67FE-754B-B7D2-090AC9C345ED}">
      <dgm:prSet/>
      <dgm:spPr/>
      <dgm:t>
        <a:bodyPr/>
        <a:lstStyle/>
        <a:p>
          <a:endParaRPr lang="en-US" sz="800"/>
        </a:p>
      </dgm:t>
    </dgm:pt>
    <dgm:pt modelId="{3B7A92B8-9263-504E-A260-4EC5460BC094}" type="sibTrans" cxnId="{D32C386C-67FE-754B-B7D2-090AC9C345ED}">
      <dgm:prSet/>
      <dgm:spPr/>
      <dgm:t>
        <a:bodyPr/>
        <a:lstStyle/>
        <a:p>
          <a:endParaRPr lang="en-US" sz="800"/>
        </a:p>
      </dgm:t>
    </dgm:pt>
    <dgm:pt modelId="{D0153052-A9E5-B344-848B-9D1B597FE1AA}">
      <dgm:prSe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dirty="0"/>
            <a:t>Placement </a:t>
          </a:r>
        </a:p>
      </dgm:t>
    </dgm:pt>
    <dgm:pt modelId="{A2953F03-C124-0C47-8B7A-12414F6051BE}" type="parTrans" cxnId="{A53A3BD9-C416-4649-98D7-DEE250E02071}">
      <dgm:prSet/>
      <dgm:spPr/>
      <dgm:t>
        <a:bodyPr/>
        <a:lstStyle/>
        <a:p>
          <a:endParaRPr lang="en-US" sz="800"/>
        </a:p>
      </dgm:t>
    </dgm:pt>
    <dgm:pt modelId="{133768B4-CEFF-BE4F-8705-C0D4366CE66B}" type="sibTrans" cxnId="{A53A3BD9-C416-4649-98D7-DEE250E02071}">
      <dgm:prSet/>
      <dgm:spPr/>
      <dgm:t>
        <a:bodyPr/>
        <a:lstStyle/>
        <a:p>
          <a:endParaRPr lang="en-US" sz="800"/>
        </a:p>
      </dgm:t>
    </dgm:pt>
    <dgm:pt modelId="{5BA827FD-E315-6249-8368-83DB24009AD3}">
      <dgm:prSe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dirty="0"/>
            <a:t>Follow-Up </a:t>
          </a:r>
        </a:p>
      </dgm:t>
    </dgm:pt>
    <dgm:pt modelId="{052E1FA8-CA77-0543-A24C-0A7C52A66199}" type="parTrans" cxnId="{05900BCB-10C1-0D4F-B644-C8738133D7D3}">
      <dgm:prSet/>
      <dgm:spPr/>
      <dgm:t>
        <a:bodyPr/>
        <a:lstStyle/>
        <a:p>
          <a:endParaRPr lang="en-US" sz="800"/>
        </a:p>
      </dgm:t>
    </dgm:pt>
    <dgm:pt modelId="{DF243A6D-290C-A54B-A1B3-D695B187AE1B}" type="sibTrans" cxnId="{05900BCB-10C1-0D4F-B644-C8738133D7D3}">
      <dgm:prSet/>
      <dgm:spPr/>
      <dgm:t>
        <a:bodyPr/>
        <a:lstStyle/>
        <a:p>
          <a:endParaRPr lang="en-US" sz="800"/>
        </a:p>
      </dgm:t>
    </dgm:pt>
    <dgm:pt modelId="{7A24E677-6FAA-F64F-8C5B-EE3A3F51AC79}" type="pres">
      <dgm:prSet presAssocID="{705CBBC0-0E68-424F-85D2-E7DAC0C388B6}" presName="diagram" presStyleCnt="0">
        <dgm:presLayoutVars>
          <dgm:dir/>
          <dgm:resizeHandles val="exact"/>
        </dgm:presLayoutVars>
      </dgm:prSet>
      <dgm:spPr/>
    </dgm:pt>
    <dgm:pt modelId="{E9DC9205-2792-0E48-A602-456DD9FA7917}" type="pres">
      <dgm:prSet presAssocID="{2C6F5564-1841-2943-BFB0-540F0A893BD0}" presName="node" presStyleLbl="node1" presStyleIdx="0" presStyleCnt="9">
        <dgm:presLayoutVars>
          <dgm:bulletEnabled val="1"/>
        </dgm:presLayoutVars>
      </dgm:prSet>
      <dgm:spPr/>
    </dgm:pt>
    <dgm:pt modelId="{70B9C2E2-9A17-7A47-AC43-9EA2F8C91B8C}" type="pres">
      <dgm:prSet presAssocID="{6D7DE231-AA81-AB47-92FB-01B04A5B0B64}" presName="sibTrans" presStyleCnt="0"/>
      <dgm:spPr/>
    </dgm:pt>
    <dgm:pt modelId="{58904253-5B70-E144-BABA-55E3AA37D5F0}" type="pres">
      <dgm:prSet presAssocID="{0BD133D1-0897-944D-B7A9-6C39B82CCC1F}" presName="node" presStyleLbl="node1" presStyleIdx="1" presStyleCnt="9">
        <dgm:presLayoutVars>
          <dgm:bulletEnabled val="1"/>
        </dgm:presLayoutVars>
      </dgm:prSet>
      <dgm:spPr/>
    </dgm:pt>
    <dgm:pt modelId="{A7E6FCA3-F036-6244-ACCB-9B927782BFE2}" type="pres">
      <dgm:prSet presAssocID="{24899F01-BC50-1647-90C4-A8307AF71F15}" presName="sibTrans" presStyleCnt="0"/>
      <dgm:spPr/>
    </dgm:pt>
    <dgm:pt modelId="{B541DEBD-6254-3F44-ABAB-42F7DA2B96B5}" type="pres">
      <dgm:prSet presAssocID="{285E6F6C-12C9-F642-820C-6B3E286FCB5D}" presName="node" presStyleLbl="node1" presStyleIdx="2" presStyleCnt="9">
        <dgm:presLayoutVars>
          <dgm:bulletEnabled val="1"/>
        </dgm:presLayoutVars>
      </dgm:prSet>
      <dgm:spPr/>
    </dgm:pt>
    <dgm:pt modelId="{CF3F30BB-91DD-9B4F-93C7-A434ED69C054}" type="pres">
      <dgm:prSet presAssocID="{B9159E34-BAE6-AF4A-BAEC-AAB9706418C3}" presName="sibTrans" presStyleCnt="0"/>
      <dgm:spPr/>
    </dgm:pt>
    <dgm:pt modelId="{9DBD7B01-C454-4E40-AC67-431C1846AD18}" type="pres">
      <dgm:prSet presAssocID="{48810DE5-E7D4-D941-8BA3-BBF26381AF60}" presName="node" presStyleLbl="node1" presStyleIdx="3" presStyleCnt="9">
        <dgm:presLayoutVars>
          <dgm:bulletEnabled val="1"/>
        </dgm:presLayoutVars>
      </dgm:prSet>
      <dgm:spPr/>
    </dgm:pt>
    <dgm:pt modelId="{43717605-04D4-6F4F-A854-FF9FCBD24C2D}" type="pres">
      <dgm:prSet presAssocID="{D26231BF-775E-8C4F-8729-FE1C6D09F473}" presName="sibTrans" presStyleCnt="0"/>
      <dgm:spPr/>
    </dgm:pt>
    <dgm:pt modelId="{F9363152-2F6C-F048-9791-2B5C261F19B0}" type="pres">
      <dgm:prSet presAssocID="{C3C28365-2D66-404A-B006-6BB8B8E1EE43}" presName="node" presStyleLbl="node1" presStyleIdx="4" presStyleCnt="9">
        <dgm:presLayoutVars>
          <dgm:bulletEnabled val="1"/>
        </dgm:presLayoutVars>
      </dgm:prSet>
      <dgm:spPr/>
    </dgm:pt>
    <dgm:pt modelId="{62DC08F3-5820-F347-AA90-4D5DB8D9BA5F}" type="pres">
      <dgm:prSet presAssocID="{A578E260-D590-5141-85E3-70E19D7B3E30}" presName="sibTrans" presStyleCnt="0"/>
      <dgm:spPr/>
    </dgm:pt>
    <dgm:pt modelId="{FA0E8CB6-DE13-DA4F-AEFC-A1BA4A449C7E}" type="pres">
      <dgm:prSet presAssocID="{7B39E6BC-0DB4-1B4C-BE25-32E252D299E5}" presName="node" presStyleLbl="node1" presStyleIdx="5" presStyleCnt="9">
        <dgm:presLayoutVars>
          <dgm:bulletEnabled val="1"/>
        </dgm:presLayoutVars>
      </dgm:prSet>
      <dgm:spPr/>
    </dgm:pt>
    <dgm:pt modelId="{1F0128D7-BB39-E942-9BB5-1B0660663FDD}" type="pres">
      <dgm:prSet presAssocID="{2D57D365-1F8F-4144-9AC4-8E3BD9B46E75}" presName="sibTrans" presStyleCnt="0"/>
      <dgm:spPr/>
    </dgm:pt>
    <dgm:pt modelId="{491D4F8D-F6DE-DC46-A3AB-9B4562EB94D7}" type="pres">
      <dgm:prSet presAssocID="{6032D189-DFF5-EB4C-B152-6148D6A27620}" presName="node" presStyleLbl="node1" presStyleIdx="6" presStyleCnt="9">
        <dgm:presLayoutVars>
          <dgm:bulletEnabled val="1"/>
        </dgm:presLayoutVars>
      </dgm:prSet>
      <dgm:spPr/>
    </dgm:pt>
    <dgm:pt modelId="{6BADA9C7-CD5F-BD4E-B979-B851FCA06509}" type="pres">
      <dgm:prSet presAssocID="{3B7A92B8-9263-504E-A260-4EC5460BC094}" presName="sibTrans" presStyleCnt="0"/>
      <dgm:spPr/>
    </dgm:pt>
    <dgm:pt modelId="{07902AF2-D7AA-F043-AB82-39CFFDA0FDB5}" type="pres">
      <dgm:prSet presAssocID="{D0153052-A9E5-B344-848B-9D1B597FE1AA}" presName="node" presStyleLbl="node1" presStyleIdx="7" presStyleCnt="9">
        <dgm:presLayoutVars>
          <dgm:bulletEnabled val="1"/>
        </dgm:presLayoutVars>
      </dgm:prSet>
      <dgm:spPr/>
    </dgm:pt>
    <dgm:pt modelId="{3A551EAF-0F68-5447-A777-99C82446FD7E}" type="pres">
      <dgm:prSet presAssocID="{133768B4-CEFF-BE4F-8705-C0D4366CE66B}" presName="sibTrans" presStyleCnt="0"/>
      <dgm:spPr/>
    </dgm:pt>
    <dgm:pt modelId="{BA459F2E-638C-444B-8E59-15748D5A1DD6}" type="pres">
      <dgm:prSet presAssocID="{5BA827FD-E315-6249-8368-83DB24009AD3}" presName="node" presStyleLbl="node1" presStyleIdx="8" presStyleCnt="9">
        <dgm:presLayoutVars>
          <dgm:bulletEnabled val="1"/>
        </dgm:presLayoutVars>
      </dgm:prSet>
      <dgm:spPr/>
    </dgm:pt>
  </dgm:ptLst>
  <dgm:cxnLst>
    <dgm:cxn modelId="{957BFF2A-2121-E342-AA45-77160733D20E}" type="presOf" srcId="{705CBBC0-0E68-424F-85D2-E7DAC0C388B6}" destId="{7A24E677-6FAA-F64F-8C5B-EE3A3F51AC79}" srcOrd="0" destOrd="0" presId="urn:microsoft.com/office/officeart/2005/8/layout/default"/>
    <dgm:cxn modelId="{9359DC39-F85D-F945-A41F-39460E6AF834}" type="presOf" srcId="{285E6F6C-12C9-F642-820C-6B3E286FCB5D}" destId="{B541DEBD-6254-3F44-ABAB-42F7DA2B96B5}" srcOrd="0" destOrd="0" presId="urn:microsoft.com/office/officeart/2005/8/layout/default"/>
    <dgm:cxn modelId="{ED841740-5A36-4644-83AA-D3A44BA7E708}" type="presOf" srcId="{C3C28365-2D66-404A-B006-6BB8B8E1EE43}" destId="{F9363152-2F6C-F048-9791-2B5C261F19B0}" srcOrd="0" destOrd="0" presId="urn:microsoft.com/office/officeart/2005/8/layout/default"/>
    <dgm:cxn modelId="{5A59255B-04F4-A74E-9545-B34A4A2FA457}" srcId="{705CBBC0-0E68-424F-85D2-E7DAC0C388B6}" destId="{2C6F5564-1841-2943-BFB0-540F0A893BD0}" srcOrd="0" destOrd="0" parTransId="{8948B489-53AF-4B44-A140-D42BB5BDAB69}" sibTransId="{6D7DE231-AA81-AB47-92FB-01B04A5B0B64}"/>
    <dgm:cxn modelId="{73B3935C-E0B0-364B-BE3D-A1C7D9DCD554}" type="presOf" srcId="{48810DE5-E7D4-D941-8BA3-BBF26381AF60}" destId="{9DBD7B01-C454-4E40-AC67-431C1846AD18}" srcOrd="0" destOrd="0" presId="urn:microsoft.com/office/officeart/2005/8/layout/default"/>
    <dgm:cxn modelId="{BAC35B66-719B-B243-B06F-872102A0F124}" type="presOf" srcId="{5BA827FD-E315-6249-8368-83DB24009AD3}" destId="{BA459F2E-638C-444B-8E59-15748D5A1DD6}" srcOrd="0" destOrd="0" presId="urn:microsoft.com/office/officeart/2005/8/layout/default"/>
    <dgm:cxn modelId="{B742F946-4CBA-4F49-BFE9-8DFC4026F65C}" type="presOf" srcId="{2C6F5564-1841-2943-BFB0-540F0A893BD0}" destId="{E9DC9205-2792-0E48-A602-456DD9FA7917}" srcOrd="0" destOrd="0" presId="urn:microsoft.com/office/officeart/2005/8/layout/default"/>
    <dgm:cxn modelId="{E188474A-F975-294C-9C82-48D1E7B712BC}" srcId="{705CBBC0-0E68-424F-85D2-E7DAC0C388B6}" destId="{48810DE5-E7D4-D941-8BA3-BBF26381AF60}" srcOrd="3" destOrd="0" parTransId="{AADD0A66-0747-F24C-AAD6-F9B4C2185DBC}" sibTransId="{D26231BF-775E-8C4F-8729-FE1C6D09F473}"/>
    <dgm:cxn modelId="{D32C386C-67FE-754B-B7D2-090AC9C345ED}" srcId="{705CBBC0-0E68-424F-85D2-E7DAC0C388B6}" destId="{6032D189-DFF5-EB4C-B152-6148D6A27620}" srcOrd="6" destOrd="0" parTransId="{E765BF89-710F-CA41-9608-56F0ED41C2B1}" sibTransId="{3B7A92B8-9263-504E-A260-4EC5460BC094}"/>
    <dgm:cxn modelId="{1C96196E-1099-E046-B45C-DD3B58B7FB64}" srcId="{705CBBC0-0E68-424F-85D2-E7DAC0C388B6}" destId="{0BD133D1-0897-944D-B7A9-6C39B82CCC1F}" srcOrd="1" destOrd="0" parTransId="{51E054A5-00D2-464A-905C-B8E0EC769C28}" sibTransId="{24899F01-BC50-1647-90C4-A8307AF71F15}"/>
    <dgm:cxn modelId="{D2717079-FD75-9544-AAB4-8990F5A3DA2E}" srcId="{705CBBC0-0E68-424F-85D2-E7DAC0C388B6}" destId="{285E6F6C-12C9-F642-820C-6B3E286FCB5D}" srcOrd="2" destOrd="0" parTransId="{7DDED381-0DBC-8443-9B1B-7146D8DC2D1E}" sibTransId="{B9159E34-BAE6-AF4A-BAEC-AAB9706418C3}"/>
    <dgm:cxn modelId="{4294197A-379D-3F4E-AA0A-6182E7412BE5}" srcId="{705CBBC0-0E68-424F-85D2-E7DAC0C388B6}" destId="{7B39E6BC-0DB4-1B4C-BE25-32E252D299E5}" srcOrd="5" destOrd="0" parTransId="{547773DF-C7C9-A647-A203-9E188129A0FF}" sibTransId="{2D57D365-1F8F-4144-9AC4-8E3BD9B46E75}"/>
    <dgm:cxn modelId="{5F59F696-0A68-BD41-91B3-3B6EEE1038B7}" type="presOf" srcId="{0BD133D1-0897-944D-B7A9-6C39B82CCC1F}" destId="{58904253-5B70-E144-BABA-55E3AA37D5F0}" srcOrd="0" destOrd="0" presId="urn:microsoft.com/office/officeart/2005/8/layout/default"/>
    <dgm:cxn modelId="{0A83B197-142F-D642-A153-C7445E72FBC2}" srcId="{705CBBC0-0E68-424F-85D2-E7DAC0C388B6}" destId="{C3C28365-2D66-404A-B006-6BB8B8E1EE43}" srcOrd="4" destOrd="0" parTransId="{13FEE412-BA8B-544D-AFEC-366E424CDC23}" sibTransId="{A578E260-D590-5141-85E3-70E19D7B3E30}"/>
    <dgm:cxn modelId="{F4A6BF9C-609C-6545-9BBE-2EDA74C0E4A1}" type="presOf" srcId="{6032D189-DFF5-EB4C-B152-6148D6A27620}" destId="{491D4F8D-F6DE-DC46-A3AB-9B4562EB94D7}" srcOrd="0" destOrd="0" presId="urn:microsoft.com/office/officeart/2005/8/layout/default"/>
    <dgm:cxn modelId="{2FE70DB8-AD6C-C549-BCDD-5BBAEEC0E71A}" type="presOf" srcId="{7B39E6BC-0DB4-1B4C-BE25-32E252D299E5}" destId="{FA0E8CB6-DE13-DA4F-AEFC-A1BA4A449C7E}" srcOrd="0" destOrd="0" presId="urn:microsoft.com/office/officeart/2005/8/layout/default"/>
    <dgm:cxn modelId="{7E6D64C9-74E3-DD46-B0A6-ACBCA655735C}" type="presOf" srcId="{D0153052-A9E5-B344-848B-9D1B597FE1AA}" destId="{07902AF2-D7AA-F043-AB82-39CFFDA0FDB5}" srcOrd="0" destOrd="0" presId="urn:microsoft.com/office/officeart/2005/8/layout/default"/>
    <dgm:cxn modelId="{05900BCB-10C1-0D4F-B644-C8738133D7D3}" srcId="{705CBBC0-0E68-424F-85D2-E7DAC0C388B6}" destId="{5BA827FD-E315-6249-8368-83DB24009AD3}" srcOrd="8" destOrd="0" parTransId="{052E1FA8-CA77-0543-A24C-0A7C52A66199}" sibTransId="{DF243A6D-290C-A54B-A1B3-D695B187AE1B}"/>
    <dgm:cxn modelId="{A53A3BD9-C416-4649-98D7-DEE250E02071}" srcId="{705CBBC0-0E68-424F-85D2-E7DAC0C388B6}" destId="{D0153052-A9E5-B344-848B-9D1B597FE1AA}" srcOrd="7" destOrd="0" parTransId="{A2953F03-C124-0C47-8B7A-12414F6051BE}" sibTransId="{133768B4-CEFF-BE4F-8705-C0D4366CE66B}"/>
    <dgm:cxn modelId="{0587789B-A880-004E-8B0E-93C4C6B4B6B8}" type="presParOf" srcId="{7A24E677-6FAA-F64F-8C5B-EE3A3F51AC79}" destId="{E9DC9205-2792-0E48-A602-456DD9FA7917}" srcOrd="0" destOrd="0" presId="urn:microsoft.com/office/officeart/2005/8/layout/default"/>
    <dgm:cxn modelId="{CE189B23-3379-904E-9C3F-70774EE6639A}" type="presParOf" srcId="{7A24E677-6FAA-F64F-8C5B-EE3A3F51AC79}" destId="{70B9C2E2-9A17-7A47-AC43-9EA2F8C91B8C}" srcOrd="1" destOrd="0" presId="urn:microsoft.com/office/officeart/2005/8/layout/default"/>
    <dgm:cxn modelId="{E1AB8F5C-4970-B540-A61B-F3482C76035F}" type="presParOf" srcId="{7A24E677-6FAA-F64F-8C5B-EE3A3F51AC79}" destId="{58904253-5B70-E144-BABA-55E3AA37D5F0}" srcOrd="2" destOrd="0" presId="urn:microsoft.com/office/officeart/2005/8/layout/default"/>
    <dgm:cxn modelId="{FD51585C-9AEC-E244-B14A-6741DB9DAE80}" type="presParOf" srcId="{7A24E677-6FAA-F64F-8C5B-EE3A3F51AC79}" destId="{A7E6FCA3-F036-6244-ACCB-9B927782BFE2}" srcOrd="3" destOrd="0" presId="urn:microsoft.com/office/officeart/2005/8/layout/default"/>
    <dgm:cxn modelId="{677C42C1-CF6A-1942-BD3C-E6D1EA7BC2FA}" type="presParOf" srcId="{7A24E677-6FAA-F64F-8C5B-EE3A3F51AC79}" destId="{B541DEBD-6254-3F44-ABAB-42F7DA2B96B5}" srcOrd="4" destOrd="0" presId="urn:microsoft.com/office/officeart/2005/8/layout/default"/>
    <dgm:cxn modelId="{BFCEA153-4A4A-4F4D-88FA-27451DE733BD}" type="presParOf" srcId="{7A24E677-6FAA-F64F-8C5B-EE3A3F51AC79}" destId="{CF3F30BB-91DD-9B4F-93C7-A434ED69C054}" srcOrd="5" destOrd="0" presId="urn:microsoft.com/office/officeart/2005/8/layout/default"/>
    <dgm:cxn modelId="{71D4FAE9-22D6-044C-A4FC-4919A3CB93D5}" type="presParOf" srcId="{7A24E677-6FAA-F64F-8C5B-EE3A3F51AC79}" destId="{9DBD7B01-C454-4E40-AC67-431C1846AD18}" srcOrd="6" destOrd="0" presId="urn:microsoft.com/office/officeart/2005/8/layout/default"/>
    <dgm:cxn modelId="{D7ED9F45-66ED-694D-BF2B-80E2C0833349}" type="presParOf" srcId="{7A24E677-6FAA-F64F-8C5B-EE3A3F51AC79}" destId="{43717605-04D4-6F4F-A854-FF9FCBD24C2D}" srcOrd="7" destOrd="0" presId="urn:microsoft.com/office/officeart/2005/8/layout/default"/>
    <dgm:cxn modelId="{74EDC3C0-605F-0645-9311-80F52C312A51}" type="presParOf" srcId="{7A24E677-6FAA-F64F-8C5B-EE3A3F51AC79}" destId="{F9363152-2F6C-F048-9791-2B5C261F19B0}" srcOrd="8" destOrd="0" presId="urn:microsoft.com/office/officeart/2005/8/layout/default"/>
    <dgm:cxn modelId="{F349F5B3-9001-2A49-B020-BB8B7F15E546}" type="presParOf" srcId="{7A24E677-6FAA-F64F-8C5B-EE3A3F51AC79}" destId="{62DC08F3-5820-F347-AA90-4D5DB8D9BA5F}" srcOrd="9" destOrd="0" presId="urn:microsoft.com/office/officeart/2005/8/layout/default"/>
    <dgm:cxn modelId="{D9095AFC-E664-7644-B8C6-5DFE7E1C45EB}" type="presParOf" srcId="{7A24E677-6FAA-F64F-8C5B-EE3A3F51AC79}" destId="{FA0E8CB6-DE13-DA4F-AEFC-A1BA4A449C7E}" srcOrd="10" destOrd="0" presId="urn:microsoft.com/office/officeart/2005/8/layout/default"/>
    <dgm:cxn modelId="{6396A5BD-00B6-CC46-8440-EA94DE5D15CC}" type="presParOf" srcId="{7A24E677-6FAA-F64F-8C5B-EE3A3F51AC79}" destId="{1F0128D7-BB39-E942-9BB5-1B0660663FDD}" srcOrd="11" destOrd="0" presId="urn:microsoft.com/office/officeart/2005/8/layout/default"/>
    <dgm:cxn modelId="{00C69CFA-0D4C-3F4A-9F33-E04940C621C4}" type="presParOf" srcId="{7A24E677-6FAA-F64F-8C5B-EE3A3F51AC79}" destId="{491D4F8D-F6DE-DC46-A3AB-9B4562EB94D7}" srcOrd="12" destOrd="0" presId="urn:microsoft.com/office/officeart/2005/8/layout/default"/>
    <dgm:cxn modelId="{35552A36-A507-DA48-BE07-7B7BC672AF85}" type="presParOf" srcId="{7A24E677-6FAA-F64F-8C5B-EE3A3F51AC79}" destId="{6BADA9C7-CD5F-BD4E-B979-B851FCA06509}" srcOrd="13" destOrd="0" presId="urn:microsoft.com/office/officeart/2005/8/layout/default"/>
    <dgm:cxn modelId="{7E2EABC9-E2A2-684F-99F1-31561584E5BF}" type="presParOf" srcId="{7A24E677-6FAA-F64F-8C5B-EE3A3F51AC79}" destId="{07902AF2-D7AA-F043-AB82-39CFFDA0FDB5}" srcOrd="14" destOrd="0" presId="urn:microsoft.com/office/officeart/2005/8/layout/default"/>
    <dgm:cxn modelId="{54546FE6-5450-2F4F-BC77-4371385C2573}" type="presParOf" srcId="{7A24E677-6FAA-F64F-8C5B-EE3A3F51AC79}" destId="{3A551EAF-0F68-5447-A777-99C82446FD7E}" srcOrd="15" destOrd="0" presId="urn:microsoft.com/office/officeart/2005/8/layout/default"/>
    <dgm:cxn modelId="{BA716A5F-E790-1B4A-9C3E-8CD6FB1B568B}" type="presParOf" srcId="{7A24E677-6FAA-F64F-8C5B-EE3A3F51AC79}" destId="{BA459F2E-638C-444B-8E59-15748D5A1DD6}"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4.xml><?xml version="1.0" encoding="utf-8"?>
<dgm:dataModel xmlns:dgm="http://schemas.openxmlformats.org/drawingml/2006/diagram" xmlns:a="http://schemas.openxmlformats.org/drawingml/2006/main">
  <dgm:ptLst>
    <dgm:pt modelId="{705CBBC0-0E68-424F-85D2-E7DAC0C388B6}" type="doc">
      <dgm:prSet loTypeId="urn:microsoft.com/office/officeart/2005/8/layout/default" loCatId="" qsTypeId="urn:microsoft.com/office/officeart/2005/8/quickstyle/simple5" qsCatId="simple" csTypeId="urn:microsoft.com/office/officeart/2005/8/colors/accent1_2" csCatId="accent1" phldr="1"/>
      <dgm:spPr/>
      <dgm:t>
        <a:bodyPr/>
        <a:lstStyle/>
        <a:p>
          <a:endParaRPr lang="en-US"/>
        </a:p>
      </dgm:t>
    </dgm:pt>
    <dgm:pt modelId="{2C6F5564-1841-2943-BFB0-540F0A893BD0}">
      <dgm:prSet phldrT="[Tex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dirty="0"/>
            <a:t>Outreach and Recruitment </a:t>
          </a:r>
        </a:p>
      </dgm:t>
    </dgm:pt>
    <dgm:pt modelId="{8948B489-53AF-4B44-A140-D42BB5BDAB69}" type="parTrans" cxnId="{5A59255B-04F4-A74E-9545-B34A4A2FA457}">
      <dgm:prSet/>
      <dgm:spPr/>
      <dgm:t>
        <a:bodyPr/>
        <a:lstStyle/>
        <a:p>
          <a:endParaRPr lang="en-US" sz="800"/>
        </a:p>
      </dgm:t>
    </dgm:pt>
    <dgm:pt modelId="{6D7DE231-AA81-AB47-92FB-01B04A5B0B64}" type="sibTrans" cxnId="{5A59255B-04F4-A74E-9545-B34A4A2FA457}">
      <dgm:prSet/>
      <dgm:spPr/>
      <dgm:t>
        <a:bodyPr/>
        <a:lstStyle/>
        <a:p>
          <a:endParaRPr lang="en-US" sz="800"/>
        </a:p>
      </dgm:t>
    </dgm:pt>
    <dgm:pt modelId="{0BD133D1-0897-944D-B7A9-6C39B82CCC1F}">
      <dgm:prSet phldrT="[Tex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dirty="0"/>
            <a:t>Employer Engagement </a:t>
          </a:r>
        </a:p>
      </dgm:t>
    </dgm:pt>
    <dgm:pt modelId="{51E054A5-00D2-464A-905C-B8E0EC769C28}" type="parTrans" cxnId="{1C96196E-1099-E046-B45C-DD3B58B7FB64}">
      <dgm:prSet/>
      <dgm:spPr/>
      <dgm:t>
        <a:bodyPr/>
        <a:lstStyle/>
        <a:p>
          <a:endParaRPr lang="en-US" sz="800"/>
        </a:p>
      </dgm:t>
    </dgm:pt>
    <dgm:pt modelId="{24899F01-BC50-1647-90C4-A8307AF71F15}" type="sibTrans" cxnId="{1C96196E-1099-E046-B45C-DD3B58B7FB64}">
      <dgm:prSet/>
      <dgm:spPr/>
      <dgm:t>
        <a:bodyPr/>
        <a:lstStyle/>
        <a:p>
          <a:endParaRPr lang="en-US" sz="800"/>
        </a:p>
      </dgm:t>
    </dgm:pt>
    <dgm:pt modelId="{285E6F6C-12C9-F642-820C-6B3E286FCB5D}">
      <dgm:prSet phldrT="[Text]" custT="1"/>
      <dgm:sp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nchor="ctr"/>
        <a:lstStyle/>
        <a:p>
          <a:pPr algn="ctr">
            <a:buFont typeface="Arial" panose="020B0604020202020204" pitchFamily="34" charset="0"/>
            <a:buChar char="•"/>
          </a:pPr>
          <a:r>
            <a:rPr lang="en-US" sz="800" b="1" dirty="0"/>
            <a:t>Career Planning </a:t>
          </a:r>
          <a:r>
            <a:rPr lang="en-US" sz="800" dirty="0"/>
            <a:t> </a:t>
          </a:r>
        </a:p>
      </dgm:t>
    </dgm:pt>
    <dgm:pt modelId="{7DDED381-0DBC-8443-9B1B-7146D8DC2D1E}" type="parTrans" cxnId="{D2717079-FD75-9544-AAB4-8990F5A3DA2E}">
      <dgm:prSet/>
      <dgm:spPr/>
      <dgm:t>
        <a:bodyPr/>
        <a:lstStyle/>
        <a:p>
          <a:endParaRPr lang="en-US" sz="800"/>
        </a:p>
      </dgm:t>
    </dgm:pt>
    <dgm:pt modelId="{B9159E34-BAE6-AF4A-BAEC-AAB9706418C3}" type="sibTrans" cxnId="{D2717079-FD75-9544-AAB4-8990F5A3DA2E}">
      <dgm:prSet/>
      <dgm:spPr/>
      <dgm:t>
        <a:bodyPr/>
        <a:lstStyle/>
        <a:p>
          <a:endParaRPr lang="en-US" sz="800"/>
        </a:p>
      </dgm:t>
    </dgm:pt>
    <dgm:pt modelId="{48810DE5-E7D4-D941-8BA3-BBF26381AF60}">
      <dgm:prSet custT="1"/>
      <dgm:sp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dirty="0"/>
            <a:t>Training </a:t>
          </a:r>
        </a:p>
      </dgm:t>
    </dgm:pt>
    <dgm:pt modelId="{AADD0A66-0747-F24C-AAD6-F9B4C2185DBC}" type="parTrans" cxnId="{E188474A-F975-294C-9C82-48D1E7B712BC}">
      <dgm:prSet/>
      <dgm:spPr/>
      <dgm:t>
        <a:bodyPr/>
        <a:lstStyle/>
        <a:p>
          <a:endParaRPr lang="en-US" sz="800"/>
        </a:p>
      </dgm:t>
    </dgm:pt>
    <dgm:pt modelId="{D26231BF-775E-8C4F-8729-FE1C6D09F473}" type="sibTrans" cxnId="{E188474A-F975-294C-9C82-48D1E7B712BC}">
      <dgm:prSet/>
      <dgm:spPr/>
      <dgm:t>
        <a:bodyPr/>
        <a:lstStyle/>
        <a:p>
          <a:endParaRPr lang="en-US" sz="800"/>
        </a:p>
      </dgm:t>
    </dgm:pt>
    <dgm:pt modelId="{C3C28365-2D66-404A-B006-6BB8B8E1EE43}">
      <dgm:prSe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lnSpc>
              <a:spcPct val="100000"/>
            </a:lnSpc>
            <a:spcAft>
              <a:spcPts val="0"/>
            </a:spcAft>
            <a:buFont typeface="Arial" panose="020B0604020202020204" pitchFamily="34" charset="0"/>
            <a:buChar char="•"/>
          </a:pPr>
          <a:r>
            <a:rPr lang="en-US" sz="800" b="1" dirty="0"/>
            <a:t>Work-Based Learning /</a:t>
          </a:r>
        </a:p>
        <a:p>
          <a:pPr>
            <a:lnSpc>
              <a:spcPct val="100000"/>
            </a:lnSpc>
            <a:spcAft>
              <a:spcPts val="0"/>
            </a:spcAft>
            <a:buFont typeface="Arial" panose="020B0604020202020204" pitchFamily="34" charset="0"/>
            <a:buChar char="•"/>
          </a:pPr>
          <a:r>
            <a:rPr lang="en-US" sz="800" b="1" dirty="0"/>
            <a:t> Work-Based Training </a:t>
          </a:r>
        </a:p>
      </dgm:t>
    </dgm:pt>
    <dgm:pt modelId="{13FEE412-BA8B-544D-AFEC-366E424CDC23}" type="parTrans" cxnId="{0A83B197-142F-D642-A153-C7445E72FBC2}">
      <dgm:prSet/>
      <dgm:spPr/>
      <dgm:t>
        <a:bodyPr/>
        <a:lstStyle/>
        <a:p>
          <a:endParaRPr lang="en-US" sz="800"/>
        </a:p>
      </dgm:t>
    </dgm:pt>
    <dgm:pt modelId="{A578E260-D590-5141-85E3-70E19D7B3E30}" type="sibTrans" cxnId="{0A83B197-142F-D642-A153-C7445E72FBC2}">
      <dgm:prSet/>
      <dgm:spPr/>
      <dgm:t>
        <a:bodyPr/>
        <a:lstStyle/>
        <a:p>
          <a:endParaRPr lang="en-US" sz="800"/>
        </a:p>
      </dgm:t>
    </dgm:pt>
    <dgm:pt modelId="{7B39E6BC-0DB4-1B4C-BE25-32E252D299E5}">
      <dgm:prSet custT="1"/>
      <dgm:sp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dirty="0"/>
            <a:t>Supportive Services </a:t>
          </a:r>
        </a:p>
      </dgm:t>
    </dgm:pt>
    <dgm:pt modelId="{547773DF-C7C9-A647-A203-9E188129A0FF}" type="parTrans" cxnId="{4294197A-379D-3F4E-AA0A-6182E7412BE5}">
      <dgm:prSet/>
      <dgm:spPr/>
      <dgm:t>
        <a:bodyPr/>
        <a:lstStyle/>
        <a:p>
          <a:endParaRPr lang="en-US" sz="800"/>
        </a:p>
      </dgm:t>
    </dgm:pt>
    <dgm:pt modelId="{2D57D365-1F8F-4144-9AC4-8E3BD9B46E75}" type="sibTrans" cxnId="{4294197A-379D-3F4E-AA0A-6182E7412BE5}">
      <dgm:prSet/>
      <dgm:spPr/>
      <dgm:t>
        <a:bodyPr/>
        <a:lstStyle/>
        <a:p>
          <a:endParaRPr lang="en-US" sz="800"/>
        </a:p>
      </dgm:t>
    </dgm:pt>
    <dgm:pt modelId="{6032D189-DFF5-EB4C-B152-6148D6A27620}">
      <dgm:prSet custT="1"/>
      <dgm:sp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dirty="0"/>
            <a:t>Barrier Reduction Funds</a:t>
          </a:r>
        </a:p>
      </dgm:t>
    </dgm:pt>
    <dgm:pt modelId="{E765BF89-710F-CA41-9608-56F0ED41C2B1}" type="parTrans" cxnId="{D32C386C-67FE-754B-B7D2-090AC9C345ED}">
      <dgm:prSet/>
      <dgm:spPr/>
      <dgm:t>
        <a:bodyPr/>
        <a:lstStyle/>
        <a:p>
          <a:endParaRPr lang="en-US" sz="800"/>
        </a:p>
      </dgm:t>
    </dgm:pt>
    <dgm:pt modelId="{3B7A92B8-9263-504E-A260-4EC5460BC094}" type="sibTrans" cxnId="{D32C386C-67FE-754B-B7D2-090AC9C345ED}">
      <dgm:prSet/>
      <dgm:spPr/>
      <dgm:t>
        <a:bodyPr/>
        <a:lstStyle/>
        <a:p>
          <a:endParaRPr lang="en-US" sz="800"/>
        </a:p>
      </dgm:t>
    </dgm:pt>
    <dgm:pt modelId="{D0153052-A9E5-B344-848B-9D1B597FE1AA}">
      <dgm:prSet custT="1"/>
      <dgm: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dgm:spPr>
      <dgm:t>
        <a:bodyPr vert="horz"/>
        <a:lstStyle/>
        <a:p>
          <a:pPr>
            <a:buFont typeface="Arial" panose="020B0604020202020204" pitchFamily="34" charset="0"/>
            <a:buChar char="•"/>
          </a:pPr>
          <a:r>
            <a:rPr lang="en-US" sz="800" b="1" dirty="0"/>
            <a:t>Placement </a:t>
          </a:r>
        </a:p>
      </dgm:t>
    </dgm:pt>
    <dgm:pt modelId="{A2953F03-C124-0C47-8B7A-12414F6051BE}" type="parTrans" cxnId="{A53A3BD9-C416-4649-98D7-DEE250E02071}">
      <dgm:prSet/>
      <dgm:spPr/>
      <dgm:t>
        <a:bodyPr/>
        <a:lstStyle/>
        <a:p>
          <a:endParaRPr lang="en-US" sz="800"/>
        </a:p>
      </dgm:t>
    </dgm:pt>
    <dgm:pt modelId="{133768B4-CEFF-BE4F-8705-C0D4366CE66B}" type="sibTrans" cxnId="{A53A3BD9-C416-4649-98D7-DEE250E02071}">
      <dgm:prSet/>
      <dgm:spPr/>
      <dgm:t>
        <a:bodyPr/>
        <a:lstStyle/>
        <a:p>
          <a:endParaRPr lang="en-US" sz="800"/>
        </a:p>
      </dgm:t>
    </dgm:pt>
    <dgm:pt modelId="{5BA827FD-E315-6249-8368-83DB24009AD3}">
      <dgm:prSet custT="1"/>
      <dgm: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dgm:spPr>
      <dgm:t>
        <a:bodyPr vert="horz"/>
        <a:lstStyle/>
        <a:p>
          <a:pPr>
            <a:buFont typeface="Arial" panose="020B0604020202020204" pitchFamily="34" charset="0"/>
            <a:buChar char="•"/>
          </a:pPr>
          <a:r>
            <a:rPr lang="en-US" sz="800" b="1" dirty="0"/>
            <a:t>Follow-Up </a:t>
          </a:r>
        </a:p>
      </dgm:t>
    </dgm:pt>
    <dgm:pt modelId="{052E1FA8-CA77-0543-A24C-0A7C52A66199}" type="parTrans" cxnId="{05900BCB-10C1-0D4F-B644-C8738133D7D3}">
      <dgm:prSet/>
      <dgm:spPr/>
      <dgm:t>
        <a:bodyPr/>
        <a:lstStyle/>
        <a:p>
          <a:endParaRPr lang="en-US" sz="800"/>
        </a:p>
      </dgm:t>
    </dgm:pt>
    <dgm:pt modelId="{DF243A6D-290C-A54B-A1B3-D695B187AE1B}" type="sibTrans" cxnId="{05900BCB-10C1-0D4F-B644-C8738133D7D3}">
      <dgm:prSet/>
      <dgm:spPr/>
      <dgm:t>
        <a:bodyPr/>
        <a:lstStyle/>
        <a:p>
          <a:endParaRPr lang="en-US" sz="800"/>
        </a:p>
      </dgm:t>
    </dgm:pt>
    <dgm:pt modelId="{7A24E677-6FAA-F64F-8C5B-EE3A3F51AC79}" type="pres">
      <dgm:prSet presAssocID="{705CBBC0-0E68-424F-85D2-E7DAC0C388B6}" presName="diagram" presStyleCnt="0">
        <dgm:presLayoutVars>
          <dgm:dir/>
          <dgm:resizeHandles val="exact"/>
        </dgm:presLayoutVars>
      </dgm:prSet>
      <dgm:spPr/>
    </dgm:pt>
    <dgm:pt modelId="{E9DC9205-2792-0E48-A602-456DD9FA7917}" type="pres">
      <dgm:prSet presAssocID="{2C6F5564-1841-2943-BFB0-540F0A893BD0}" presName="node" presStyleLbl="node1" presStyleIdx="0" presStyleCnt="9">
        <dgm:presLayoutVars>
          <dgm:bulletEnabled val="1"/>
        </dgm:presLayoutVars>
      </dgm:prSet>
      <dgm:spPr/>
    </dgm:pt>
    <dgm:pt modelId="{70B9C2E2-9A17-7A47-AC43-9EA2F8C91B8C}" type="pres">
      <dgm:prSet presAssocID="{6D7DE231-AA81-AB47-92FB-01B04A5B0B64}" presName="sibTrans" presStyleCnt="0"/>
      <dgm:spPr/>
    </dgm:pt>
    <dgm:pt modelId="{58904253-5B70-E144-BABA-55E3AA37D5F0}" type="pres">
      <dgm:prSet presAssocID="{0BD133D1-0897-944D-B7A9-6C39B82CCC1F}" presName="node" presStyleLbl="node1" presStyleIdx="1" presStyleCnt="9">
        <dgm:presLayoutVars>
          <dgm:bulletEnabled val="1"/>
        </dgm:presLayoutVars>
      </dgm:prSet>
      <dgm:spPr/>
    </dgm:pt>
    <dgm:pt modelId="{A7E6FCA3-F036-6244-ACCB-9B927782BFE2}" type="pres">
      <dgm:prSet presAssocID="{24899F01-BC50-1647-90C4-A8307AF71F15}" presName="sibTrans" presStyleCnt="0"/>
      <dgm:spPr/>
    </dgm:pt>
    <dgm:pt modelId="{B541DEBD-6254-3F44-ABAB-42F7DA2B96B5}" type="pres">
      <dgm:prSet presAssocID="{285E6F6C-12C9-F642-820C-6B3E286FCB5D}" presName="node" presStyleLbl="node1" presStyleIdx="2" presStyleCnt="9">
        <dgm:presLayoutVars>
          <dgm:bulletEnabled val="1"/>
        </dgm:presLayoutVars>
      </dgm:prSet>
      <dgm:spPr/>
    </dgm:pt>
    <dgm:pt modelId="{CF3F30BB-91DD-9B4F-93C7-A434ED69C054}" type="pres">
      <dgm:prSet presAssocID="{B9159E34-BAE6-AF4A-BAEC-AAB9706418C3}" presName="sibTrans" presStyleCnt="0"/>
      <dgm:spPr/>
    </dgm:pt>
    <dgm:pt modelId="{9DBD7B01-C454-4E40-AC67-431C1846AD18}" type="pres">
      <dgm:prSet presAssocID="{48810DE5-E7D4-D941-8BA3-BBF26381AF60}" presName="node" presStyleLbl="node1" presStyleIdx="3" presStyleCnt="9">
        <dgm:presLayoutVars>
          <dgm:bulletEnabled val="1"/>
        </dgm:presLayoutVars>
      </dgm:prSet>
      <dgm:spPr/>
    </dgm:pt>
    <dgm:pt modelId="{43717605-04D4-6F4F-A854-FF9FCBD24C2D}" type="pres">
      <dgm:prSet presAssocID="{D26231BF-775E-8C4F-8729-FE1C6D09F473}" presName="sibTrans" presStyleCnt="0"/>
      <dgm:spPr/>
    </dgm:pt>
    <dgm:pt modelId="{F9363152-2F6C-F048-9791-2B5C261F19B0}" type="pres">
      <dgm:prSet presAssocID="{C3C28365-2D66-404A-B006-6BB8B8E1EE43}" presName="node" presStyleLbl="node1" presStyleIdx="4" presStyleCnt="9">
        <dgm:presLayoutVars>
          <dgm:bulletEnabled val="1"/>
        </dgm:presLayoutVars>
      </dgm:prSet>
      <dgm:spPr/>
    </dgm:pt>
    <dgm:pt modelId="{62DC08F3-5820-F347-AA90-4D5DB8D9BA5F}" type="pres">
      <dgm:prSet presAssocID="{A578E260-D590-5141-85E3-70E19D7B3E30}" presName="sibTrans" presStyleCnt="0"/>
      <dgm:spPr/>
    </dgm:pt>
    <dgm:pt modelId="{FA0E8CB6-DE13-DA4F-AEFC-A1BA4A449C7E}" type="pres">
      <dgm:prSet presAssocID="{7B39E6BC-0DB4-1B4C-BE25-32E252D299E5}" presName="node" presStyleLbl="node1" presStyleIdx="5" presStyleCnt="9">
        <dgm:presLayoutVars>
          <dgm:bulletEnabled val="1"/>
        </dgm:presLayoutVars>
      </dgm:prSet>
      <dgm:spPr/>
    </dgm:pt>
    <dgm:pt modelId="{1F0128D7-BB39-E942-9BB5-1B0660663FDD}" type="pres">
      <dgm:prSet presAssocID="{2D57D365-1F8F-4144-9AC4-8E3BD9B46E75}" presName="sibTrans" presStyleCnt="0"/>
      <dgm:spPr/>
    </dgm:pt>
    <dgm:pt modelId="{491D4F8D-F6DE-DC46-A3AB-9B4562EB94D7}" type="pres">
      <dgm:prSet presAssocID="{6032D189-DFF5-EB4C-B152-6148D6A27620}" presName="node" presStyleLbl="node1" presStyleIdx="6" presStyleCnt="9">
        <dgm:presLayoutVars>
          <dgm:bulletEnabled val="1"/>
        </dgm:presLayoutVars>
      </dgm:prSet>
      <dgm:spPr/>
    </dgm:pt>
    <dgm:pt modelId="{6BADA9C7-CD5F-BD4E-B979-B851FCA06509}" type="pres">
      <dgm:prSet presAssocID="{3B7A92B8-9263-504E-A260-4EC5460BC094}" presName="sibTrans" presStyleCnt="0"/>
      <dgm:spPr/>
    </dgm:pt>
    <dgm:pt modelId="{07902AF2-D7AA-F043-AB82-39CFFDA0FDB5}" type="pres">
      <dgm:prSet presAssocID="{D0153052-A9E5-B344-848B-9D1B597FE1AA}" presName="node" presStyleLbl="node1" presStyleIdx="7" presStyleCnt="9">
        <dgm:presLayoutVars>
          <dgm:bulletEnabled val="1"/>
        </dgm:presLayoutVars>
      </dgm:prSet>
      <dgm:spPr/>
    </dgm:pt>
    <dgm:pt modelId="{3A551EAF-0F68-5447-A777-99C82446FD7E}" type="pres">
      <dgm:prSet presAssocID="{133768B4-CEFF-BE4F-8705-C0D4366CE66B}" presName="sibTrans" presStyleCnt="0"/>
      <dgm:spPr/>
    </dgm:pt>
    <dgm:pt modelId="{BA459F2E-638C-444B-8E59-15748D5A1DD6}" type="pres">
      <dgm:prSet presAssocID="{5BA827FD-E315-6249-8368-83DB24009AD3}" presName="node" presStyleLbl="node1" presStyleIdx="8" presStyleCnt="9">
        <dgm:presLayoutVars>
          <dgm:bulletEnabled val="1"/>
        </dgm:presLayoutVars>
      </dgm:prSet>
      <dgm:spPr/>
    </dgm:pt>
  </dgm:ptLst>
  <dgm:cxnLst>
    <dgm:cxn modelId="{957BFF2A-2121-E342-AA45-77160733D20E}" type="presOf" srcId="{705CBBC0-0E68-424F-85D2-E7DAC0C388B6}" destId="{7A24E677-6FAA-F64F-8C5B-EE3A3F51AC79}" srcOrd="0" destOrd="0" presId="urn:microsoft.com/office/officeart/2005/8/layout/default"/>
    <dgm:cxn modelId="{9359DC39-F85D-F945-A41F-39460E6AF834}" type="presOf" srcId="{285E6F6C-12C9-F642-820C-6B3E286FCB5D}" destId="{B541DEBD-6254-3F44-ABAB-42F7DA2B96B5}" srcOrd="0" destOrd="0" presId="urn:microsoft.com/office/officeart/2005/8/layout/default"/>
    <dgm:cxn modelId="{ED841740-5A36-4644-83AA-D3A44BA7E708}" type="presOf" srcId="{C3C28365-2D66-404A-B006-6BB8B8E1EE43}" destId="{F9363152-2F6C-F048-9791-2B5C261F19B0}" srcOrd="0" destOrd="0" presId="urn:microsoft.com/office/officeart/2005/8/layout/default"/>
    <dgm:cxn modelId="{5A59255B-04F4-A74E-9545-B34A4A2FA457}" srcId="{705CBBC0-0E68-424F-85D2-E7DAC0C388B6}" destId="{2C6F5564-1841-2943-BFB0-540F0A893BD0}" srcOrd="0" destOrd="0" parTransId="{8948B489-53AF-4B44-A140-D42BB5BDAB69}" sibTransId="{6D7DE231-AA81-AB47-92FB-01B04A5B0B64}"/>
    <dgm:cxn modelId="{73B3935C-E0B0-364B-BE3D-A1C7D9DCD554}" type="presOf" srcId="{48810DE5-E7D4-D941-8BA3-BBF26381AF60}" destId="{9DBD7B01-C454-4E40-AC67-431C1846AD18}" srcOrd="0" destOrd="0" presId="urn:microsoft.com/office/officeart/2005/8/layout/default"/>
    <dgm:cxn modelId="{BAC35B66-719B-B243-B06F-872102A0F124}" type="presOf" srcId="{5BA827FD-E315-6249-8368-83DB24009AD3}" destId="{BA459F2E-638C-444B-8E59-15748D5A1DD6}" srcOrd="0" destOrd="0" presId="urn:microsoft.com/office/officeart/2005/8/layout/default"/>
    <dgm:cxn modelId="{B742F946-4CBA-4F49-BFE9-8DFC4026F65C}" type="presOf" srcId="{2C6F5564-1841-2943-BFB0-540F0A893BD0}" destId="{E9DC9205-2792-0E48-A602-456DD9FA7917}" srcOrd="0" destOrd="0" presId="urn:microsoft.com/office/officeart/2005/8/layout/default"/>
    <dgm:cxn modelId="{E188474A-F975-294C-9C82-48D1E7B712BC}" srcId="{705CBBC0-0E68-424F-85D2-E7DAC0C388B6}" destId="{48810DE5-E7D4-D941-8BA3-BBF26381AF60}" srcOrd="3" destOrd="0" parTransId="{AADD0A66-0747-F24C-AAD6-F9B4C2185DBC}" sibTransId="{D26231BF-775E-8C4F-8729-FE1C6D09F473}"/>
    <dgm:cxn modelId="{D32C386C-67FE-754B-B7D2-090AC9C345ED}" srcId="{705CBBC0-0E68-424F-85D2-E7DAC0C388B6}" destId="{6032D189-DFF5-EB4C-B152-6148D6A27620}" srcOrd="6" destOrd="0" parTransId="{E765BF89-710F-CA41-9608-56F0ED41C2B1}" sibTransId="{3B7A92B8-9263-504E-A260-4EC5460BC094}"/>
    <dgm:cxn modelId="{1C96196E-1099-E046-B45C-DD3B58B7FB64}" srcId="{705CBBC0-0E68-424F-85D2-E7DAC0C388B6}" destId="{0BD133D1-0897-944D-B7A9-6C39B82CCC1F}" srcOrd="1" destOrd="0" parTransId="{51E054A5-00D2-464A-905C-B8E0EC769C28}" sibTransId="{24899F01-BC50-1647-90C4-A8307AF71F15}"/>
    <dgm:cxn modelId="{D2717079-FD75-9544-AAB4-8990F5A3DA2E}" srcId="{705CBBC0-0E68-424F-85D2-E7DAC0C388B6}" destId="{285E6F6C-12C9-F642-820C-6B3E286FCB5D}" srcOrd="2" destOrd="0" parTransId="{7DDED381-0DBC-8443-9B1B-7146D8DC2D1E}" sibTransId="{B9159E34-BAE6-AF4A-BAEC-AAB9706418C3}"/>
    <dgm:cxn modelId="{4294197A-379D-3F4E-AA0A-6182E7412BE5}" srcId="{705CBBC0-0E68-424F-85D2-E7DAC0C388B6}" destId="{7B39E6BC-0DB4-1B4C-BE25-32E252D299E5}" srcOrd="5" destOrd="0" parTransId="{547773DF-C7C9-A647-A203-9E188129A0FF}" sibTransId="{2D57D365-1F8F-4144-9AC4-8E3BD9B46E75}"/>
    <dgm:cxn modelId="{5F59F696-0A68-BD41-91B3-3B6EEE1038B7}" type="presOf" srcId="{0BD133D1-0897-944D-B7A9-6C39B82CCC1F}" destId="{58904253-5B70-E144-BABA-55E3AA37D5F0}" srcOrd="0" destOrd="0" presId="urn:microsoft.com/office/officeart/2005/8/layout/default"/>
    <dgm:cxn modelId="{0A83B197-142F-D642-A153-C7445E72FBC2}" srcId="{705CBBC0-0E68-424F-85D2-E7DAC0C388B6}" destId="{C3C28365-2D66-404A-B006-6BB8B8E1EE43}" srcOrd="4" destOrd="0" parTransId="{13FEE412-BA8B-544D-AFEC-366E424CDC23}" sibTransId="{A578E260-D590-5141-85E3-70E19D7B3E30}"/>
    <dgm:cxn modelId="{F4A6BF9C-609C-6545-9BBE-2EDA74C0E4A1}" type="presOf" srcId="{6032D189-DFF5-EB4C-B152-6148D6A27620}" destId="{491D4F8D-F6DE-DC46-A3AB-9B4562EB94D7}" srcOrd="0" destOrd="0" presId="urn:microsoft.com/office/officeart/2005/8/layout/default"/>
    <dgm:cxn modelId="{2FE70DB8-AD6C-C549-BCDD-5BBAEEC0E71A}" type="presOf" srcId="{7B39E6BC-0DB4-1B4C-BE25-32E252D299E5}" destId="{FA0E8CB6-DE13-DA4F-AEFC-A1BA4A449C7E}" srcOrd="0" destOrd="0" presId="urn:microsoft.com/office/officeart/2005/8/layout/default"/>
    <dgm:cxn modelId="{7E6D64C9-74E3-DD46-B0A6-ACBCA655735C}" type="presOf" srcId="{D0153052-A9E5-B344-848B-9D1B597FE1AA}" destId="{07902AF2-D7AA-F043-AB82-39CFFDA0FDB5}" srcOrd="0" destOrd="0" presId="urn:microsoft.com/office/officeart/2005/8/layout/default"/>
    <dgm:cxn modelId="{05900BCB-10C1-0D4F-B644-C8738133D7D3}" srcId="{705CBBC0-0E68-424F-85D2-E7DAC0C388B6}" destId="{5BA827FD-E315-6249-8368-83DB24009AD3}" srcOrd="8" destOrd="0" parTransId="{052E1FA8-CA77-0543-A24C-0A7C52A66199}" sibTransId="{DF243A6D-290C-A54B-A1B3-D695B187AE1B}"/>
    <dgm:cxn modelId="{A53A3BD9-C416-4649-98D7-DEE250E02071}" srcId="{705CBBC0-0E68-424F-85D2-E7DAC0C388B6}" destId="{D0153052-A9E5-B344-848B-9D1B597FE1AA}" srcOrd="7" destOrd="0" parTransId="{A2953F03-C124-0C47-8B7A-12414F6051BE}" sibTransId="{133768B4-CEFF-BE4F-8705-C0D4366CE66B}"/>
    <dgm:cxn modelId="{0587789B-A880-004E-8B0E-93C4C6B4B6B8}" type="presParOf" srcId="{7A24E677-6FAA-F64F-8C5B-EE3A3F51AC79}" destId="{E9DC9205-2792-0E48-A602-456DD9FA7917}" srcOrd="0" destOrd="0" presId="urn:microsoft.com/office/officeart/2005/8/layout/default"/>
    <dgm:cxn modelId="{CE189B23-3379-904E-9C3F-70774EE6639A}" type="presParOf" srcId="{7A24E677-6FAA-F64F-8C5B-EE3A3F51AC79}" destId="{70B9C2E2-9A17-7A47-AC43-9EA2F8C91B8C}" srcOrd="1" destOrd="0" presId="urn:microsoft.com/office/officeart/2005/8/layout/default"/>
    <dgm:cxn modelId="{E1AB8F5C-4970-B540-A61B-F3482C76035F}" type="presParOf" srcId="{7A24E677-6FAA-F64F-8C5B-EE3A3F51AC79}" destId="{58904253-5B70-E144-BABA-55E3AA37D5F0}" srcOrd="2" destOrd="0" presId="urn:microsoft.com/office/officeart/2005/8/layout/default"/>
    <dgm:cxn modelId="{FD51585C-9AEC-E244-B14A-6741DB9DAE80}" type="presParOf" srcId="{7A24E677-6FAA-F64F-8C5B-EE3A3F51AC79}" destId="{A7E6FCA3-F036-6244-ACCB-9B927782BFE2}" srcOrd="3" destOrd="0" presId="urn:microsoft.com/office/officeart/2005/8/layout/default"/>
    <dgm:cxn modelId="{677C42C1-CF6A-1942-BD3C-E6D1EA7BC2FA}" type="presParOf" srcId="{7A24E677-6FAA-F64F-8C5B-EE3A3F51AC79}" destId="{B541DEBD-6254-3F44-ABAB-42F7DA2B96B5}" srcOrd="4" destOrd="0" presId="urn:microsoft.com/office/officeart/2005/8/layout/default"/>
    <dgm:cxn modelId="{BFCEA153-4A4A-4F4D-88FA-27451DE733BD}" type="presParOf" srcId="{7A24E677-6FAA-F64F-8C5B-EE3A3F51AC79}" destId="{CF3F30BB-91DD-9B4F-93C7-A434ED69C054}" srcOrd="5" destOrd="0" presId="urn:microsoft.com/office/officeart/2005/8/layout/default"/>
    <dgm:cxn modelId="{71D4FAE9-22D6-044C-A4FC-4919A3CB93D5}" type="presParOf" srcId="{7A24E677-6FAA-F64F-8C5B-EE3A3F51AC79}" destId="{9DBD7B01-C454-4E40-AC67-431C1846AD18}" srcOrd="6" destOrd="0" presId="urn:microsoft.com/office/officeart/2005/8/layout/default"/>
    <dgm:cxn modelId="{D7ED9F45-66ED-694D-BF2B-80E2C0833349}" type="presParOf" srcId="{7A24E677-6FAA-F64F-8C5B-EE3A3F51AC79}" destId="{43717605-04D4-6F4F-A854-FF9FCBD24C2D}" srcOrd="7" destOrd="0" presId="urn:microsoft.com/office/officeart/2005/8/layout/default"/>
    <dgm:cxn modelId="{74EDC3C0-605F-0645-9311-80F52C312A51}" type="presParOf" srcId="{7A24E677-6FAA-F64F-8C5B-EE3A3F51AC79}" destId="{F9363152-2F6C-F048-9791-2B5C261F19B0}" srcOrd="8" destOrd="0" presId="urn:microsoft.com/office/officeart/2005/8/layout/default"/>
    <dgm:cxn modelId="{F349F5B3-9001-2A49-B020-BB8B7F15E546}" type="presParOf" srcId="{7A24E677-6FAA-F64F-8C5B-EE3A3F51AC79}" destId="{62DC08F3-5820-F347-AA90-4D5DB8D9BA5F}" srcOrd="9" destOrd="0" presId="urn:microsoft.com/office/officeart/2005/8/layout/default"/>
    <dgm:cxn modelId="{D9095AFC-E664-7644-B8C6-5DFE7E1C45EB}" type="presParOf" srcId="{7A24E677-6FAA-F64F-8C5B-EE3A3F51AC79}" destId="{FA0E8CB6-DE13-DA4F-AEFC-A1BA4A449C7E}" srcOrd="10" destOrd="0" presId="urn:microsoft.com/office/officeart/2005/8/layout/default"/>
    <dgm:cxn modelId="{6396A5BD-00B6-CC46-8440-EA94DE5D15CC}" type="presParOf" srcId="{7A24E677-6FAA-F64F-8C5B-EE3A3F51AC79}" destId="{1F0128D7-BB39-E942-9BB5-1B0660663FDD}" srcOrd="11" destOrd="0" presId="urn:microsoft.com/office/officeart/2005/8/layout/default"/>
    <dgm:cxn modelId="{00C69CFA-0D4C-3F4A-9F33-E04940C621C4}" type="presParOf" srcId="{7A24E677-6FAA-F64F-8C5B-EE3A3F51AC79}" destId="{491D4F8D-F6DE-DC46-A3AB-9B4562EB94D7}" srcOrd="12" destOrd="0" presId="urn:microsoft.com/office/officeart/2005/8/layout/default"/>
    <dgm:cxn modelId="{35552A36-A507-DA48-BE07-7B7BC672AF85}" type="presParOf" srcId="{7A24E677-6FAA-F64F-8C5B-EE3A3F51AC79}" destId="{6BADA9C7-CD5F-BD4E-B979-B851FCA06509}" srcOrd="13" destOrd="0" presId="urn:microsoft.com/office/officeart/2005/8/layout/default"/>
    <dgm:cxn modelId="{7E2EABC9-E2A2-684F-99F1-31561584E5BF}" type="presParOf" srcId="{7A24E677-6FAA-F64F-8C5B-EE3A3F51AC79}" destId="{07902AF2-D7AA-F043-AB82-39CFFDA0FDB5}" srcOrd="14" destOrd="0" presId="urn:microsoft.com/office/officeart/2005/8/layout/default"/>
    <dgm:cxn modelId="{54546FE6-5450-2F4F-BC77-4371385C2573}" type="presParOf" srcId="{7A24E677-6FAA-F64F-8C5B-EE3A3F51AC79}" destId="{3A551EAF-0F68-5447-A777-99C82446FD7E}" srcOrd="15" destOrd="0" presId="urn:microsoft.com/office/officeart/2005/8/layout/default"/>
    <dgm:cxn modelId="{BA716A5F-E790-1B4A-9C3E-8CD6FB1B568B}" type="presParOf" srcId="{7A24E677-6FAA-F64F-8C5B-EE3A3F51AC79}" destId="{BA459F2E-638C-444B-8E59-15748D5A1DD6}"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E06402A7-4BBD-1A49-893F-7A377966F530}" type="doc">
      <dgm:prSet loTypeId="urn:microsoft.com/office/officeart/2005/8/layout/radial3" loCatId="" qsTypeId="urn:microsoft.com/office/officeart/2005/8/quickstyle/simple2" qsCatId="simple" csTypeId="urn:microsoft.com/office/officeart/2005/8/colors/accent1_5" csCatId="accent1" phldr="1"/>
      <dgm:spPr/>
      <dgm:t>
        <a:bodyPr/>
        <a:lstStyle/>
        <a:p>
          <a:endParaRPr lang="en-US"/>
        </a:p>
      </dgm:t>
    </dgm:pt>
    <dgm:pt modelId="{2A989239-8096-C545-BF64-1600BF3AADC6}">
      <dgm:prSet phldrT="[Text]" custT="1"/>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sz="1200" b="0" i="0">
              <a:solidFill>
                <a:schemeClr val="bg1"/>
              </a:solidFill>
              <a:effectLst/>
              <a:latin typeface="+mn-lt"/>
              <a:cs typeface="Malayalam MN" pitchFamily="2" charset="0"/>
            </a:rPr>
            <a:t>Targeted Industries</a:t>
          </a:r>
          <a:endParaRPr lang="en-US" sz="1400" b="0">
            <a:solidFill>
              <a:schemeClr val="bg1"/>
            </a:solidFill>
            <a:latin typeface="+mn-lt"/>
            <a:cs typeface="Malayalam MN" pitchFamily="2" charset="0"/>
          </a:endParaRPr>
        </a:p>
      </dgm:t>
    </dgm:pt>
    <dgm:pt modelId="{D756F3B4-5100-454B-825A-C6B2C8A66CBC}" type="parTrans" cxnId="{21378859-3796-584A-A250-BDB314F16B1F}">
      <dgm:prSet/>
      <dgm:spPr/>
      <dgm:t>
        <a:bodyPr/>
        <a:lstStyle/>
        <a:p>
          <a:endParaRPr lang="en-US"/>
        </a:p>
      </dgm:t>
    </dgm:pt>
    <dgm:pt modelId="{1D8A119A-0EF9-9942-B4F0-6B5CAA325415}" type="sibTrans" cxnId="{21378859-3796-584A-A250-BDB314F16B1F}">
      <dgm:prSet/>
      <dgm:spPr/>
      <dgm:t>
        <a:bodyPr/>
        <a:lstStyle/>
        <a:p>
          <a:endParaRPr lang="en-US"/>
        </a:p>
      </dgm:t>
    </dgm:pt>
    <dgm:pt modelId="{1A53B02B-8055-3D4D-9B01-5719CA472919}">
      <dgm:prSet phldrT="[Text]"/>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b="0">
              <a:solidFill>
                <a:schemeClr val="bg1"/>
              </a:solidFill>
              <a:latin typeface="+mn-lt"/>
              <a:cs typeface="Malayalam MN" pitchFamily="2" charset="0"/>
            </a:rPr>
            <a:t>Targeted Populations</a:t>
          </a:r>
        </a:p>
      </dgm:t>
    </dgm:pt>
    <dgm:pt modelId="{DF20F22B-F90A-5047-9655-484EDB7E063D}" type="parTrans" cxnId="{E997DFB8-D38E-9247-854C-85955D98FBB8}">
      <dgm:prSet/>
      <dgm:spPr/>
      <dgm:t>
        <a:bodyPr/>
        <a:lstStyle/>
        <a:p>
          <a:endParaRPr lang="en-US"/>
        </a:p>
      </dgm:t>
    </dgm:pt>
    <dgm:pt modelId="{84F0E6C5-685F-DA42-B744-46FEB5BFE0E7}" type="sibTrans" cxnId="{E997DFB8-D38E-9247-854C-85955D98FBB8}">
      <dgm:prSet/>
      <dgm:spPr/>
      <dgm:t>
        <a:bodyPr/>
        <a:lstStyle/>
        <a:p>
          <a:endParaRPr lang="en-US"/>
        </a:p>
      </dgm:t>
    </dgm:pt>
    <dgm:pt modelId="{112044E5-FE6B-DF42-9E83-4482C772C539}">
      <dgm:prSet phldrT="[Text]" custT="1"/>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sz="1200" b="0" i="0">
              <a:solidFill>
                <a:schemeClr val="bg1"/>
              </a:solidFill>
              <a:latin typeface="+mn-lt"/>
              <a:cs typeface="Malayalam MN" pitchFamily="2" charset="0"/>
            </a:rPr>
            <a:t>Targeted Communities</a:t>
          </a:r>
        </a:p>
      </dgm:t>
    </dgm:pt>
    <dgm:pt modelId="{8074EBC2-453E-954D-A191-982F3EB1B74A}" type="parTrans" cxnId="{8C6BE8A0-9AB3-454E-8B52-6170E9DDA727}">
      <dgm:prSet/>
      <dgm:spPr/>
      <dgm:t>
        <a:bodyPr/>
        <a:lstStyle/>
        <a:p>
          <a:endParaRPr lang="en-US"/>
        </a:p>
      </dgm:t>
    </dgm:pt>
    <dgm:pt modelId="{A2874127-B473-0240-93F2-A3E8460A3F2F}" type="sibTrans" cxnId="{8C6BE8A0-9AB3-454E-8B52-6170E9DDA727}">
      <dgm:prSet/>
      <dgm:spPr/>
      <dgm:t>
        <a:bodyPr/>
        <a:lstStyle/>
        <a:p>
          <a:endParaRPr lang="en-US"/>
        </a:p>
      </dgm:t>
    </dgm:pt>
    <dgm:pt modelId="{CFA6BDA9-9875-2544-B4C6-AF95F2667483}">
      <dgm:prSet custT="1"/>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sz="1400" b="0">
              <a:solidFill>
                <a:schemeClr val="bg1"/>
              </a:solidFill>
              <a:latin typeface="+mn-lt"/>
              <a:cs typeface="Malayalam MN" pitchFamily="2" charset="0"/>
            </a:rPr>
            <a:t>Program Categories</a:t>
          </a:r>
        </a:p>
      </dgm:t>
    </dgm:pt>
    <dgm:pt modelId="{7BECAA3A-9B03-2545-A2B2-4988BDF74CC6}" type="parTrans" cxnId="{6448491D-EF36-E14B-B2AF-C353F1C420BF}">
      <dgm:prSet/>
      <dgm:spPr/>
      <dgm:t>
        <a:bodyPr/>
        <a:lstStyle/>
        <a:p>
          <a:endParaRPr lang="en-US"/>
        </a:p>
      </dgm:t>
    </dgm:pt>
    <dgm:pt modelId="{1E9F294B-5759-8141-92F9-F1E320114633}" type="sibTrans" cxnId="{6448491D-EF36-E14B-B2AF-C353F1C420BF}">
      <dgm:prSet/>
      <dgm:spPr/>
      <dgm:t>
        <a:bodyPr/>
        <a:lstStyle/>
        <a:p>
          <a:endParaRPr lang="en-US"/>
        </a:p>
      </dgm:t>
    </dgm:pt>
    <dgm:pt modelId="{51E23919-1D54-FF48-BD69-F8DA620F0A8F}">
      <dgm:prSet custT="1"/>
      <dgm:sp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400" b="1" dirty="0">
              <a:solidFill>
                <a:schemeClr val="bg1"/>
              </a:solidFill>
              <a:effectLst>
                <a:outerShdw blurRad="63500" sx="102000" sy="102000" algn="ctr" rotWithShape="0">
                  <a:prstClr val="black">
                    <a:alpha val="40000"/>
                  </a:prstClr>
                </a:outerShdw>
              </a:effectLst>
              <a:latin typeface="+mn-lt"/>
              <a:cs typeface="Malayalam MN" pitchFamily="2" charset="0"/>
            </a:rPr>
            <a:t>Eligibility</a:t>
          </a:r>
        </a:p>
      </dgm:t>
    </dgm:pt>
    <dgm:pt modelId="{5A243923-A749-A14D-B2DF-6F7243A5C917}" type="parTrans" cxnId="{C37FDBB1-4EA7-7441-B952-F758E6970113}">
      <dgm:prSet/>
      <dgm:spPr/>
      <dgm:t>
        <a:bodyPr/>
        <a:lstStyle/>
        <a:p>
          <a:endParaRPr lang="en-US"/>
        </a:p>
      </dgm:t>
    </dgm:pt>
    <dgm:pt modelId="{0EDAA739-56E4-144E-8EDE-05C81C937072}" type="sibTrans" cxnId="{C37FDBB1-4EA7-7441-B952-F758E6970113}">
      <dgm:prSet/>
      <dgm:spPr/>
      <dgm:t>
        <a:bodyPr/>
        <a:lstStyle/>
        <a:p>
          <a:endParaRPr lang="en-US"/>
        </a:p>
      </dgm:t>
    </dgm:pt>
    <dgm:pt modelId="{10FC597F-A18A-BC47-80EB-6C8B367D767C}">
      <dgm:prSet custT="1"/>
      <dgm:sp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sz="3200" b="1">
              <a:effectLst>
                <a:outerShdw blurRad="63500" sx="102000" sy="102000" algn="ctr" rotWithShape="0">
                  <a:prstClr val="black">
                    <a:alpha val="40000"/>
                  </a:prstClr>
                </a:outerShdw>
              </a:effectLst>
              <a:latin typeface="+mn-lt"/>
              <a:cs typeface="Malayalam MN" pitchFamily="2" charset="0"/>
            </a:rPr>
            <a:t>Program Elements</a:t>
          </a:r>
        </a:p>
      </dgm:t>
    </dgm:pt>
    <dgm:pt modelId="{87BF8833-8159-BA42-910F-571B4ABEBDA2}" type="parTrans" cxnId="{7D1A3CBA-F279-F543-957D-7DF667B1404D}">
      <dgm:prSet/>
      <dgm:spPr/>
      <dgm:t>
        <a:bodyPr/>
        <a:lstStyle/>
        <a:p>
          <a:endParaRPr lang="en-US"/>
        </a:p>
      </dgm:t>
    </dgm:pt>
    <dgm:pt modelId="{D798F409-807B-864A-A498-6A5E08EE887A}" type="sibTrans" cxnId="{7D1A3CBA-F279-F543-957D-7DF667B1404D}">
      <dgm:prSet/>
      <dgm:spPr/>
      <dgm:t>
        <a:bodyPr/>
        <a:lstStyle/>
        <a:p>
          <a:endParaRPr lang="en-US"/>
        </a:p>
      </dgm:t>
    </dgm:pt>
    <dgm:pt modelId="{94694337-1CA0-494D-BE42-FDA8D0DF538E}" type="pres">
      <dgm:prSet presAssocID="{E06402A7-4BBD-1A49-893F-7A377966F530}" presName="composite" presStyleCnt="0">
        <dgm:presLayoutVars>
          <dgm:chMax val="1"/>
          <dgm:dir/>
          <dgm:resizeHandles val="exact"/>
        </dgm:presLayoutVars>
      </dgm:prSet>
      <dgm:spPr/>
    </dgm:pt>
    <dgm:pt modelId="{F122D1DC-8F00-2E43-AD13-1479B9EF4071}" type="pres">
      <dgm:prSet presAssocID="{E06402A7-4BBD-1A49-893F-7A377966F530}" presName="radial" presStyleCnt="0">
        <dgm:presLayoutVars>
          <dgm:animLvl val="ctr"/>
        </dgm:presLayoutVars>
      </dgm:prSet>
      <dgm:spPr/>
    </dgm:pt>
    <dgm:pt modelId="{03002073-7E88-EB4C-8606-4B0D0F6BDE41}" type="pres">
      <dgm:prSet presAssocID="{10FC597F-A18A-BC47-80EB-6C8B367D767C}" presName="centerShape" presStyleLbl="vennNode1" presStyleIdx="0" presStyleCnt="6"/>
      <dgm:spPr/>
    </dgm:pt>
    <dgm:pt modelId="{CA5114AD-DBBA-DC49-9899-E24C48D26DAB}" type="pres">
      <dgm:prSet presAssocID="{51E23919-1D54-FF48-BD69-F8DA620F0A8F}" presName="node" presStyleLbl="vennNode1" presStyleIdx="1" presStyleCnt="6">
        <dgm:presLayoutVars>
          <dgm:bulletEnabled val="1"/>
        </dgm:presLayoutVars>
      </dgm:prSet>
      <dgm:spPr/>
    </dgm:pt>
    <dgm:pt modelId="{EA0EFF2A-DAFC-4E4D-A776-162DF4FEFFFE}" type="pres">
      <dgm:prSet presAssocID="{2A989239-8096-C545-BF64-1600BF3AADC6}" presName="node" presStyleLbl="vennNode1" presStyleIdx="2" presStyleCnt="6">
        <dgm:presLayoutVars>
          <dgm:bulletEnabled val="1"/>
        </dgm:presLayoutVars>
      </dgm:prSet>
      <dgm:spPr/>
    </dgm:pt>
    <dgm:pt modelId="{C027D90A-64E1-0149-AFC1-013BD88F2D3B}" type="pres">
      <dgm:prSet presAssocID="{1A53B02B-8055-3D4D-9B01-5719CA472919}" presName="node" presStyleLbl="vennNode1" presStyleIdx="3" presStyleCnt="6">
        <dgm:presLayoutVars>
          <dgm:bulletEnabled val="1"/>
        </dgm:presLayoutVars>
      </dgm:prSet>
      <dgm:spPr/>
    </dgm:pt>
    <dgm:pt modelId="{D6DA3358-275B-7247-ADEB-775E9D05F19F}" type="pres">
      <dgm:prSet presAssocID="{112044E5-FE6B-DF42-9E83-4482C772C539}" presName="node" presStyleLbl="vennNode1" presStyleIdx="4" presStyleCnt="6">
        <dgm:presLayoutVars>
          <dgm:bulletEnabled val="1"/>
        </dgm:presLayoutVars>
      </dgm:prSet>
      <dgm:spPr/>
    </dgm:pt>
    <dgm:pt modelId="{172920A8-70F3-DE4E-B743-C3F5A2AEE45E}" type="pres">
      <dgm:prSet presAssocID="{CFA6BDA9-9875-2544-B4C6-AF95F2667483}" presName="node" presStyleLbl="vennNode1" presStyleIdx="5" presStyleCnt="6">
        <dgm:presLayoutVars>
          <dgm:bulletEnabled val="1"/>
        </dgm:presLayoutVars>
      </dgm:prSet>
      <dgm:spPr/>
    </dgm:pt>
  </dgm:ptLst>
  <dgm:cxnLst>
    <dgm:cxn modelId="{9D0BF211-83E6-E048-B6C8-8FF47BB913AB}" type="presOf" srcId="{10FC597F-A18A-BC47-80EB-6C8B367D767C}" destId="{03002073-7E88-EB4C-8606-4B0D0F6BDE41}" srcOrd="0" destOrd="0" presId="urn:microsoft.com/office/officeart/2005/8/layout/radial3"/>
    <dgm:cxn modelId="{F981FF19-DD09-F349-8475-8A11BF428FD7}" type="presOf" srcId="{E06402A7-4BBD-1A49-893F-7A377966F530}" destId="{94694337-1CA0-494D-BE42-FDA8D0DF538E}" srcOrd="0" destOrd="0" presId="urn:microsoft.com/office/officeart/2005/8/layout/radial3"/>
    <dgm:cxn modelId="{7451071A-396C-5A41-9B6B-B6D4E62D5D0D}" type="presOf" srcId="{2A989239-8096-C545-BF64-1600BF3AADC6}" destId="{EA0EFF2A-DAFC-4E4D-A776-162DF4FEFFFE}" srcOrd="0" destOrd="0" presId="urn:microsoft.com/office/officeart/2005/8/layout/radial3"/>
    <dgm:cxn modelId="{D338621C-67B0-0D4B-A25E-3F4C27DDB856}" type="presOf" srcId="{112044E5-FE6B-DF42-9E83-4482C772C539}" destId="{D6DA3358-275B-7247-ADEB-775E9D05F19F}" srcOrd="0" destOrd="0" presId="urn:microsoft.com/office/officeart/2005/8/layout/radial3"/>
    <dgm:cxn modelId="{6448491D-EF36-E14B-B2AF-C353F1C420BF}" srcId="{10FC597F-A18A-BC47-80EB-6C8B367D767C}" destId="{CFA6BDA9-9875-2544-B4C6-AF95F2667483}" srcOrd="4" destOrd="0" parTransId="{7BECAA3A-9B03-2545-A2B2-4988BDF74CC6}" sibTransId="{1E9F294B-5759-8141-92F9-F1E320114633}"/>
    <dgm:cxn modelId="{EE21F241-47FD-0840-B580-D486A82481B6}" type="presOf" srcId="{1A53B02B-8055-3D4D-9B01-5719CA472919}" destId="{C027D90A-64E1-0149-AFC1-013BD88F2D3B}" srcOrd="0" destOrd="0" presId="urn:microsoft.com/office/officeart/2005/8/layout/radial3"/>
    <dgm:cxn modelId="{395EF647-3140-AF40-B3BB-0417A94D9051}" type="presOf" srcId="{51E23919-1D54-FF48-BD69-F8DA620F0A8F}" destId="{CA5114AD-DBBA-DC49-9899-E24C48D26DAB}" srcOrd="0" destOrd="0" presId="urn:microsoft.com/office/officeart/2005/8/layout/radial3"/>
    <dgm:cxn modelId="{21378859-3796-584A-A250-BDB314F16B1F}" srcId="{10FC597F-A18A-BC47-80EB-6C8B367D767C}" destId="{2A989239-8096-C545-BF64-1600BF3AADC6}" srcOrd="1" destOrd="0" parTransId="{D756F3B4-5100-454B-825A-C6B2C8A66CBC}" sibTransId="{1D8A119A-0EF9-9942-B4F0-6B5CAA325415}"/>
    <dgm:cxn modelId="{A37C8197-FAC2-ED46-A2D2-DF67840864B2}" type="presOf" srcId="{CFA6BDA9-9875-2544-B4C6-AF95F2667483}" destId="{172920A8-70F3-DE4E-B743-C3F5A2AEE45E}" srcOrd="0" destOrd="0" presId="urn:microsoft.com/office/officeart/2005/8/layout/radial3"/>
    <dgm:cxn modelId="{8C6BE8A0-9AB3-454E-8B52-6170E9DDA727}" srcId="{10FC597F-A18A-BC47-80EB-6C8B367D767C}" destId="{112044E5-FE6B-DF42-9E83-4482C772C539}" srcOrd="3" destOrd="0" parTransId="{8074EBC2-453E-954D-A191-982F3EB1B74A}" sibTransId="{A2874127-B473-0240-93F2-A3E8460A3F2F}"/>
    <dgm:cxn modelId="{C37FDBB1-4EA7-7441-B952-F758E6970113}" srcId="{10FC597F-A18A-BC47-80EB-6C8B367D767C}" destId="{51E23919-1D54-FF48-BD69-F8DA620F0A8F}" srcOrd="0" destOrd="0" parTransId="{5A243923-A749-A14D-B2DF-6F7243A5C917}" sibTransId="{0EDAA739-56E4-144E-8EDE-05C81C937072}"/>
    <dgm:cxn modelId="{E997DFB8-D38E-9247-854C-85955D98FBB8}" srcId="{10FC597F-A18A-BC47-80EB-6C8B367D767C}" destId="{1A53B02B-8055-3D4D-9B01-5719CA472919}" srcOrd="2" destOrd="0" parTransId="{DF20F22B-F90A-5047-9655-484EDB7E063D}" sibTransId="{84F0E6C5-685F-DA42-B744-46FEB5BFE0E7}"/>
    <dgm:cxn modelId="{7D1A3CBA-F279-F543-957D-7DF667B1404D}" srcId="{E06402A7-4BBD-1A49-893F-7A377966F530}" destId="{10FC597F-A18A-BC47-80EB-6C8B367D767C}" srcOrd="0" destOrd="0" parTransId="{87BF8833-8159-BA42-910F-571B4ABEBDA2}" sibTransId="{D798F409-807B-864A-A498-6A5E08EE887A}"/>
    <dgm:cxn modelId="{F1476F0F-950D-3D4C-8375-576F013B82AB}" type="presParOf" srcId="{94694337-1CA0-494D-BE42-FDA8D0DF538E}" destId="{F122D1DC-8F00-2E43-AD13-1479B9EF4071}" srcOrd="0" destOrd="0" presId="urn:microsoft.com/office/officeart/2005/8/layout/radial3"/>
    <dgm:cxn modelId="{C455865F-DBE3-4A45-B1E6-EC089F732329}" type="presParOf" srcId="{F122D1DC-8F00-2E43-AD13-1479B9EF4071}" destId="{03002073-7E88-EB4C-8606-4B0D0F6BDE41}" srcOrd="0" destOrd="0" presId="urn:microsoft.com/office/officeart/2005/8/layout/radial3"/>
    <dgm:cxn modelId="{5A946ED9-70D7-AA47-AE86-FEAD93AF31DA}" type="presParOf" srcId="{F122D1DC-8F00-2E43-AD13-1479B9EF4071}" destId="{CA5114AD-DBBA-DC49-9899-E24C48D26DAB}" srcOrd="1" destOrd="0" presId="urn:microsoft.com/office/officeart/2005/8/layout/radial3"/>
    <dgm:cxn modelId="{F9C16640-CB6A-404D-9C7F-1E5F572255FA}" type="presParOf" srcId="{F122D1DC-8F00-2E43-AD13-1479B9EF4071}" destId="{EA0EFF2A-DAFC-4E4D-A776-162DF4FEFFFE}" srcOrd="2" destOrd="0" presId="urn:microsoft.com/office/officeart/2005/8/layout/radial3"/>
    <dgm:cxn modelId="{09B5ABA9-0F9D-AF43-84B0-6FC6DF9EA82E}" type="presParOf" srcId="{F122D1DC-8F00-2E43-AD13-1479B9EF4071}" destId="{C027D90A-64E1-0149-AFC1-013BD88F2D3B}" srcOrd="3" destOrd="0" presId="urn:microsoft.com/office/officeart/2005/8/layout/radial3"/>
    <dgm:cxn modelId="{23AC3B62-CC57-C644-9DA7-FF6E69F5F6C0}" type="presParOf" srcId="{F122D1DC-8F00-2E43-AD13-1479B9EF4071}" destId="{D6DA3358-275B-7247-ADEB-775E9D05F19F}" srcOrd="4" destOrd="0" presId="urn:microsoft.com/office/officeart/2005/8/layout/radial3"/>
    <dgm:cxn modelId="{C1578D25-B0FC-854C-91FF-AD6E3A4B0DFD}" type="presParOf" srcId="{F122D1DC-8F00-2E43-AD13-1479B9EF4071}" destId="{172920A8-70F3-DE4E-B743-C3F5A2AEE45E}"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6402A7-4BBD-1A49-893F-7A377966F530}" type="doc">
      <dgm:prSet loTypeId="urn:microsoft.com/office/officeart/2005/8/layout/radial3" loCatId="" qsTypeId="urn:microsoft.com/office/officeart/2005/8/quickstyle/simple2" qsCatId="simple" csTypeId="urn:microsoft.com/office/officeart/2005/8/colors/accent1_5" csCatId="accent1" phldr="1"/>
      <dgm:spPr/>
      <dgm:t>
        <a:bodyPr/>
        <a:lstStyle/>
        <a:p>
          <a:endParaRPr lang="en-US"/>
        </a:p>
      </dgm:t>
    </dgm:pt>
    <dgm:pt modelId="{2A989239-8096-C545-BF64-1600BF3AADC6}">
      <dgm:prSet phldrT="[Text]" custT="1"/>
      <dgm: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glow rad="635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200" b="1" i="0">
              <a:solidFill>
                <a:schemeClr val="bg1"/>
              </a:solidFill>
              <a:effectLst>
                <a:outerShdw blurRad="63500" sx="102000" sy="102000" algn="ctr" rotWithShape="0">
                  <a:prstClr val="black">
                    <a:alpha val="40000"/>
                  </a:prstClr>
                </a:outerShdw>
              </a:effectLst>
              <a:latin typeface="+mn-lt"/>
              <a:cs typeface="Malayalam MN" pitchFamily="2" charset="0"/>
            </a:rPr>
            <a:t>Targeted Industries</a:t>
          </a:r>
          <a:endParaRPr lang="en-US" sz="1200" b="1">
            <a:solidFill>
              <a:schemeClr val="bg1"/>
            </a:solidFill>
            <a:effectLst>
              <a:outerShdw blurRad="63500" sx="102000" sy="102000" algn="ctr" rotWithShape="0">
                <a:prstClr val="black">
                  <a:alpha val="40000"/>
                </a:prstClr>
              </a:outerShdw>
            </a:effectLst>
            <a:latin typeface="+mn-lt"/>
            <a:cs typeface="Malayalam MN" pitchFamily="2" charset="0"/>
          </a:endParaRPr>
        </a:p>
      </dgm:t>
    </dgm:pt>
    <dgm:pt modelId="{D756F3B4-5100-454B-825A-C6B2C8A66CBC}" type="parTrans" cxnId="{21378859-3796-584A-A250-BDB314F16B1F}">
      <dgm:prSet/>
      <dgm:spPr/>
      <dgm:t>
        <a:bodyPr/>
        <a:lstStyle/>
        <a:p>
          <a:endParaRPr lang="en-US"/>
        </a:p>
      </dgm:t>
    </dgm:pt>
    <dgm:pt modelId="{1D8A119A-0EF9-9942-B4F0-6B5CAA325415}" type="sibTrans" cxnId="{21378859-3796-584A-A250-BDB314F16B1F}">
      <dgm:prSet/>
      <dgm:spPr/>
      <dgm:t>
        <a:bodyPr/>
        <a:lstStyle/>
        <a:p>
          <a:endParaRPr lang="en-US"/>
        </a:p>
      </dgm:t>
    </dgm:pt>
    <dgm:pt modelId="{1A53B02B-8055-3D4D-9B01-5719CA472919}">
      <dgm:prSet phldrT="[Text]" custT="1"/>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sz="1200" b="0">
              <a:solidFill>
                <a:schemeClr val="bg1"/>
              </a:solidFill>
              <a:latin typeface="+mn-lt"/>
              <a:cs typeface="Malayalam MN" pitchFamily="2" charset="0"/>
            </a:rPr>
            <a:t>Targeted Populations</a:t>
          </a:r>
        </a:p>
      </dgm:t>
    </dgm:pt>
    <dgm:pt modelId="{DF20F22B-F90A-5047-9655-484EDB7E063D}" type="parTrans" cxnId="{E997DFB8-D38E-9247-854C-85955D98FBB8}">
      <dgm:prSet/>
      <dgm:spPr/>
      <dgm:t>
        <a:bodyPr/>
        <a:lstStyle/>
        <a:p>
          <a:endParaRPr lang="en-US"/>
        </a:p>
      </dgm:t>
    </dgm:pt>
    <dgm:pt modelId="{84F0E6C5-685F-DA42-B744-46FEB5BFE0E7}" type="sibTrans" cxnId="{E997DFB8-D38E-9247-854C-85955D98FBB8}">
      <dgm:prSet/>
      <dgm:spPr/>
      <dgm:t>
        <a:bodyPr/>
        <a:lstStyle/>
        <a:p>
          <a:endParaRPr lang="en-US"/>
        </a:p>
      </dgm:t>
    </dgm:pt>
    <dgm:pt modelId="{112044E5-FE6B-DF42-9E83-4482C772C539}">
      <dgm:prSet phldrT="[Text]" custT="1"/>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sz="1200" b="0" i="0">
              <a:solidFill>
                <a:schemeClr val="bg1"/>
              </a:solidFill>
              <a:latin typeface="+mn-lt"/>
              <a:cs typeface="Malayalam MN" pitchFamily="2" charset="0"/>
            </a:rPr>
            <a:t>Targeted Communities</a:t>
          </a:r>
        </a:p>
      </dgm:t>
    </dgm:pt>
    <dgm:pt modelId="{8074EBC2-453E-954D-A191-982F3EB1B74A}" type="parTrans" cxnId="{8C6BE8A0-9AB3-454E-8B52-6170E9DDA727}">
      <dgm:prSet/>
      <dgm:spPr/>
      <dgm:t>
        <a:bodyPr/>
        <a:lstStyle/>
        <a:p>
          <a:endParaRPr lang="en-US"/>
        </a:p>
      </dgm:t>
    </dgm:pt>
    <dgm:pt modelId="{A2874127-B473-0240-93F2-A3E8460A3F2F}" type="sibTrans" cxnId="{8C6BE8A0-9AB3-454E-8B52-6170E9DDA727}">
      <dgm:prSet/>
      <dgm:spPr/>
      <dgm:t>
        <a:bodyPr/>
        <a:lstStyle/>
        <a:p>
          <a:endParaRPr lang="en-US"/>
        </a:p>
      </dgm:t>
    </dgm:pt>
    <dgm:pt modelId="{CFA6BDA9-9875-2544-B4C6-AF95F2667483}">
      <dgm:prSet custT="1"/>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sz="1200" b="0">
              <a:solidFill>
                <a:schemeClr val="bg1"/>
              </a:solidFill>
              <a:latin typeface="+mn-lt"/>
              <a:cs typeface="Malayalam MN" pitchFamily="2" charset="0"/>
            </a:rPr>
            <a:t>Program Categories</a:t>
          </a:r>
        </a:p>
      </dgm:t>
    </dgm:pt>
    <dgm:pt modelId="{7BECAA3A-9B03-2545-A2B2-4988BDF74CC6}" type="parTrans" cxnId="{6448491D-EF36-E14B-B2AF-C353F1C420BF}">
      <dgm:prSet/>
      <dgm:spPr/>
      <dgm:t>
        <a:bodyPr/>
        <a:lstStyle/>
        <a:p>
          <a:endParaRPr lang="en-US"/>
        </a:p>
      </dgm:t>
    </dgm:pt>
    <dgm:pt modelId="{1E9F294B-5759-8141-92F9-F1E320114633}" type="sibTrans" cxnId="{6448491D-EF36-E14B-B2AF-C353F1C420BF}">
      <dgm:prSet/>
      <dgm:spPr/>
      <dgm:t>
        <a:bodyPr/>
        <a:lstStyle/>
        <a:p>
          <a:endParaRPr lang="en-US"/>
        </a:p>
      </dgm:t>
    </dgm:pt>
    <dgm:pt modelId="{51E23919-1D54-FF48-BD69-F8DA620F0A8F}">
      <dgm:prSet custT="1"/>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sz="1200" b="0">
              <a:solidFill>
                <a:schemeClr val="bg1"/>
              </a:solidFill>
              <a:latin typeface="+mn-lt"/>
              <a:cs typeface="Malayalam MN" pitchFamily="2" charset="0"/>
            </a:rPr>
            <a:t>Eligible Entities</a:t>
          </a:r>
        </a:p>
      </dgm:t>
    </dgm:pt>
    <dgm:pt modelId="{5A243923-A749-A14D-B2DF-6F7243A5C917}" type="parTrans" cxnId="{C37FDBB1-4EA7-7441-B952-F758E6970113}">
      <dgm:prSet/>
      <dgm:spPr/>
      <dgm:t>
        <a:bodyPr/>
        <a:lstStyle/>
        <a:p>
          <a:endParaRPr lang="en-US"/>
        </a:p>
      </dgm:t>
    </dgm:pt>
    <dgm:pt modelId="{0EDAA739-56E4-144E-8EDE-05C81C937072}" type="sibTrans" cxnId="{C37FDBB1-4EA7-7441-B952-F758E6970113}">
      <dgm:prSet/>
      <dgm:spPr/>
      <dgm:t>
        <a:bodyPr/>
        <a:lstStyle/>
        <a:p>
          <a:endParaRPr lang="en-US"/>
        </a:p>
      </dgm:t>
    </dgm:pt>
    <dgm:pt modelId="{10FC597F-A18A-BC47-80EB-6C8B367D767C}">
      <dgm:prSet custT="1"/>
      <dgm:sp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sz="3200" b="1">
              <a:effectLst>
                <a:outerShdw blurRad="63500" sx="102000" sy="102000" algn="ctr" rotWithShape="0">
                  <a:prstClr val="black">
                    <a:alpha val="40000"/>
                  </a:prstClr>
                </a:outerShdw>
              </a:effectLst>
              <a:latin typeface="+mn-lt"/>
              <a:cs typeface="Malayalam MN" pitchFamily="2" charset="0"/>
            </a:rPr>
            <a:t>Program Elements</a:t>
          </a:r>
        </a:p>
      </dgm:t>
    </dgm:pt>
    <dgm:pt modelId="{87BF8833-8159-BA42-910F-571B4ABEBDA2}" type="parTrans" cxnId="{7D1A3CBA-F279-F543-957D-7DF667B1404D}">
      <dgm:prSet/>
      <dgm:spPr/>
      <dgm:t>
        <a:bodyPr/>
        <a:lstStyle/>
        <a:p>
          <a:endParaRPr lang="en-US"/>
        </a:p>
      </dgm:t>
    </dgm:pt>
    <dgm:pt modelId="{D798F409-807B-864A-A498-6A5E08EE887A}" type="sibTrans" cxnId="{7D1A3CBA-F279-F543-957D-7DF667B1404D}">
      <dgm:prSet/>
      <dgm:spPr/>
      <dgm:t>
        <a:bodyPr/>
        <a:lstStyle/>
        <a:p>
          <a:endParaRPr lang="en-US"/>
        </a:p>
      </dgm:t>
    </dgm:pt>
    <dgm:pt modelId="{94694337-1CA0-494D-BE42-FDA8D0DF538E}" type="pres">
      <dgm:prSet presAssocID="{E06402A7-4BBD-1A49-893F-7A377966F530}" presName="composite" presStyleCnt="0">
        <dgm:presLayoutVars>
          <dgm:chMax val="1"/>
          <dgm:dir/>
          <dgm:resizeHandles val="exact"/>
        </dgm:presLayoutVars>
      </dgm:prSet>
      <dgm:spPr/>
    </dgm:pt>
    <dgm:pt modelId="{F122D1DC-8F00-2E43-AD13-1479B9EF4071}" type="pres">
      <dgm:prSet presAssocID="{E06402A7-4BBD-1A49-893F-7A377966F530}" presName="radial" presStyleCnt="0">
        <dgm:presLayoutVars>
          <dgm:animLvl val="ctr"/>
        </dgm:presLayoutVars>
      </dgm:prSet>
      <dgm:spPr/>
    </dgm:pt>
    <dgm:pt modelId="{03002073-7E88-EB4C-8606-4B0D0F6BDE41}" type="pres">
      <dgm:prSet presAssocID="{10FC597F-A18A-BC47-80EB-6C8B367D767C}" presName="centerShape" presStyleLbl="vennNode1" presStyleIdx="0" presStyleCnt="6"/>
      <dgm:spPr/>
    </dgm:pt>
    <dgm:pt modelId="{CA5114AD-DBBA-DC49-9899-E24C48D26DAB}" type="pres">
      <dgm:prSet presAssocID="{51E23919-1D54-FF48-BD69-F8DA620F0A8F}" presName="node" presStyleLbl="vennNode1" presStyleIdx="1" presStyleCnt="6">
        <dgm:presLayoutVars>
          <dgm:bulletEnabled val="1"/>
        </dgm:presLayoutVars>
      </dgm:prSet>
      <dgm:spPr/>
    </dgm:pt>
    <dgm:pt modelId="{EA0EFF2A-DAFC-4E4D-A776-162DF4FEFFFE}" type="pres">
      <dgm:prSet presAssocID="{2A989239-8096-C545-BF64-1600BF3AADC6}" presName="node" presStyleLbl="vennNode1" presStyleIdx="2" presStyleCnt="6">
        <dgm:presLayoutVars>
          <dgm:bulletEnabled val="1"/>
        </dgm:presLayoutVars>
      </dgm:prSet>
      <dgm:spPr/>
    </dgm:pt>
    <dgm:pt modelId="{C027D90A-64E1-0149-AFC1-013BD88F2D3B}" type="pres">
      <dgm:prSet presAssocID="{1A53B02B-8055-3D4D-9B01-5719CA472919}" presName="node" presStyleLbl="vennNode1" presStyleIdx="3" presStyleCnt="6">
        <dgm:presLayoutVars>
          <dgm:bulletEnabled val="1"/>
        </dgm:presLayoutVars>
      </dgm:prSet>
      <dgm:spPr/>
    </dgm:pt>
    <dgm:pt modelId="{D6DA3358-275B-7247-ADEB-775E9D05F19F}" type="pres">
      <dgm:prSet presAssocID="{112044E5-FE6B-DF42-9E83-4482C772C539}" presName="node" presStyleLbl="vennNode1" presStyleIdx="4" presStyleCnt="6">
        <dgm:presLayoutVars>
          <dgm:bulletEnabled val="1"/>
        </dgm:presLayoutVars>
      </dgm:prSet>
      <dgm:spPr/>
    </dgm:pt>
    <dgm:pt modelId="{172920A8-70F3-DE4E-B743-C3F5A2AEE45E}" type="pres">
      <dgm:prSet presAssocID="{CFA6BDA9-9875-2544-B4C6-AF95F2667483}" presName="node" presStyleLbl="vennNode1" presStyleIdx="5" presStyleCnt="6">
        <dgm:presLayoutVars>
          <dgm:bulletEnabled val="1"/>
        </dgm:presLayoutVars>
      </dgm:prSet>
      <dgm:spPr/>
    </dgm:pt>
  </dgm:ptLst>
  <dgm:cxnLst>
    <dgm:cxn modelId="{9D0BF211-83E6-E048-B6C8-8FF47BB913AB}" type="presOf" srcId="{10FC597F-A18A-BC47-80EB-6C8B367D767C}" destId="{03002073-7E88-EB4C-8606-4B0D0F6BDE41}" srcOrd="0" destOrd="0" presId="urn:microsoft.com/office/officeart/2005/8/layout/radial3"/>
    <dgm:cxn modelId="{F981FF19-DD09-F349-8475-8A11BF428FD7}" type="presOf" srcId="{E06402A7-4BBD-1A49-893F-7A377966F530}" destId="{94694337-1CA0-494D-BE42-FDA8D0DF538E}" srcOrd="0" destOrd="0" presId="urn:microsoft.com/office/officeart/2005/8/layout/radial3"/>
    <dgm:cxn modelId="{7451071A-396C-5A41-9B6B-B6D4E62D5D0D}" type="presOf" srcId="{2A989239-8096-C545-BF64-1600BF3AADC6}" destId="{EA0EFF2A-DAFC-4E4D-A776-162DF4FEFFFE}" srcOrd="0" destOrd="0" presId="urn:microsoft.com/office/officeart/2005/8/layout/radial3"/>
    <dgm:cxn modelId="{D338621C-67B0-0D4B-A25E-3F4C27DDB856}" type="presOf" srcId="{112044E5-FE6B-DF42-9E83-4482C772C539}" destId="{D6DA3358-275B-7247-ADEB-775E9D05F19F}" srcOrd="0" destOrd="0" presId="urn:microsoft.com/office/officeart/2005/8/layout/radial3"/>
    <dgm:cxn modelId="{6448491D-EF36-E14B-B2AF-C353F1C420BF}" srcId="{10FC597F-A18A-BC47-80EB-6C8B367D767C}" destId="{CFA6BDA9-9875-2544-B4C6-AF95F2667483}" srcOrd="4" destOrd="0" parTransId="{7BECAA3A-9B03-2545-A2B2-4988BDF74CC6}" sibTransId="{1E9F294B-5759-8141-92F9-F1E320114633}"/>
    <dgm:cxn modelId="{EE21F241-47FD-0840-B580-D486A82481B6}" type="presOf" srcId="{1A53B02B-8055-3D4D-9B01-5719CA472919}" destId="{C027D90A-64E1-0149-AFC1-013BD88F2D3B}" srcOrd="0" destOrd="0" presId="urn:microsoft.com/office/officeart/2005/8/layout/radial3"/>
    <dgm:cxn modelId="{395EF647-3140-AF40-B3BB-0417A94D9051}" type="presOf" srcId="{51E23919-1D54-FF48-BD69-F8DA620F0A8F}" destId="{CA5114AD-DBBA-DC49-9899-E24C48D26DAB}" srcOrd="0" destOrd="0" presId="urn:microsoft.com/office/officeart/2005/8/layout/radial3"/>
    <dgm:cxn modelId="{21378859-3796-584A-A250-BDB314F16B1F}" srcId="{10FC597F-A18A-BC47-80EB-6C8B367D767C}" destId="{2A989239-8096-C545-BF64-1600BF3AADC6}" srcOrd="1" destOrd="0" parTransId="{D756F3B4-5100-454B-825A-C6B2C8A66CBC}" sibTransId="{1D8A119A-0EF9-9942-B4F0-6B5CAA325415}"/>
    <dgm:cxn modelId="{A37C8197-FAC2-ED46-A2D2-DF67840864B2}" type="presOf" srcId="{CFA6BDA9-9875-2544-B4C6-AF95F2667483}" destId="{172920A8-70F3-DE4E-B743-C3F5A2AEE45E}" srcOrd="0" destOrd="0" presId="urn:microsoft.com/office/officeart/2005/8/layout/radial3"/>
    <dgm:cxn modelId="{8C6BE8A0-9AB3-454E-8B52-6170E9DDA727}" srcId="{10FC597F-A18A-BC47-80EB-6C8B367D767C}" destId="{112044E5-FE6B-DF42-9E83-4482C772C539}" srcOrd="3" destOrd="0" parTransId="{8074EBC2-453E-954D-A191-982F3EB1B74A}" sibTransId="{A2874127-B473-0240-93F2-A3E8460A3F2F}"/>
    <dgm:cxn modelId="{C37FDBB1-4EA7-7441-B952-F758E6970113}" srcId="{10FC597F-A18A-BC47-80EB-6C8B367D767C}" destId="{51E23919-1D54-FF48-BD69-F8DA620F0A8F}" srcOrd="0" destOrd="0" parTransId="{5A243923-A749-A14D-B2DF-6F7243A5C917}" sibTransId="{0EDAA739-56E4-144E-8EDE-05C81C937072}"/>
    <dgm:cxn modelId="{E997DFB8-D38E-9247-854C-85955D98FBB8}" srcId="{10FC597F-A18A-BC47-80EB-6C8B367D767C}" destId="{1A53B02B-8055-3D4D-9B01-5719CA472919}" srcOrd="2" destOrd="0" parTransId="{DF20F22B-F90A-5047-9655-484EDB7E063D}" sibTransId="{84F0E6C5-685F-DA42-B744-46FEB5BFE0E7}"/>
    <dgm:cxn modelId="{7D1A3CBA-F279-F543-957D-7DF667B1404D}" srcId="{E06402A7-4BBD-1A49-893F-7A377966F530}" destId="{10FC597F-A18A-BC47-80EB-6C8B367D767C}" srcOrd="0" destOrd="0" parTransId="{87BF8833-8159-BA42-910F-571B4ABEBDA2}" sibTransId="{D798F409-807B-864A-A498-6A5E08EE887A}"/>
    <dgm:cxn modelId="{F1476F0F-950D-3D4C-8375-576F013B82AB}" type="presParOf" srcId="{94694337-1CA0-494D-BE42-FDA8D0DF538E}" destId="{F122D1DC-8F00-2E43-AD13-1479B9EF4071}" srcOrd="0" destOrd="0" presId="urn:microsoft.com/office/officeart/2005/8/layout/radial3"/>
    <dgm:cxn modelId="{C455865F-DBE3-4A45-B1E6-EC089F732329}" type="presParOf" srcId="{F122D1DC-8F00-2E43-AD13-1479B9EF4071}" destId="{03002073-7E88-EB4C-8606-4B0D0F6BDE41}" srcOrd="0" destOrd="0" presId="urn:microsoft.com/office/officeart/2005/8/layout/radial3"/>
    <dgm:cxn modelId="{5A946ED9-70D7-AA47-AE86-FEAD93AF31DA}" type="presParOf" srcId="{F122D1DC-8F00-2E43-AD13-1479B9EF4071}" destId="{CA5114AD-DBBA-DC49-9899-E24C48D26DAB}" srcOrd="1" destOrd="0" presId="urn:microsoft.com/office/officeart/2005/8/layout/radial3"/>
    <dgm:cxn modelId="{F9C16640-CB6A-404D-9C7F-1E5F572255FA}" type="presParOf" srcId="{F122D1DC-8F00-2E43-AD13-1479B9EF4071}" destId="{EA0EFF2A-DAFC-4E4D-A776-162DF4FEFFFE}" srcOrd="2" destOrd="0" presId="urn:microsoft.com/office/officeart/2005/8/layout/radial3"/>
    <dgm:cxn modelId="{09B5ABA9-0F9D-AF43-84B0-6FC6DF9EA82E}" type="presParOf" srcId="{F122D1DC-8F00-2E43-AD13-1479B9EF4071}" destId="{C027D90A-64E1-0149-AFC1-013BD88F2D3B}" srcOrd="3" destOrd="0" presId="urn:microsoft.com/office/officeart/2005/8/layout/radial3"/>
    <dgm:cxn modelId="{23AC3B62-CC57-C644-9DA7-FF6E69F5F6C0}" type="presParOf" srcId="{F122D1DC-8F00-2E43-AD13-1479B9EF4071}" destId="{D6DA3358-275B-7247-ADEB-775E9D05F19F}" srcOrd="4" destOrd="0" presId="urn:microsoft.com/office/officeart/2005/8/layout/radial3"/>
    <dgm:cxn modelId="{C1578D25-B0FC-854C-91FF-AD6E3A4B0DFD}" type="presParOf" srcId="{F122D1DC-8F00-2E43-AD13-1479B9EF4071}" destId="{172920A8-70F3-DE4E-B743-C3F5A2AEE45E}"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6402A7-4BBD-1A49-893F-7A377966F530}" type="doc">
      <dgm:prSet loTypeId="urn:microsoft.com/office/officeart/2005/8/layout/radial3" loCatId="" qsTypeId="urn:microsoft.com/office/officeart/2005/8/quickstyle/simple2" qsCatId="simple" csTypeId="urn:microsoft.com/office/officeart/2005/8/colors/accent1_5" csCatId="accent1" phldr="1"/>
      <dgm:spPr/>
      <dgm:t>
        <a:bodyPr/>
        <a:lstStyle/>
        <a:p>
          <a:endParaRPr lang="en-US"/>
        </a:p>
      </dgm:t>
    </dgm:pt>
    <dgm:pt modelId="{2A989239-8096-C545-BF64-1600BF3AADC6}">
      <dgm:prSet phldrT="[Text]" custT="1"/>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sz="1100" b="0" i="0" dirty="0">
              <a:solidFill>
                <a:schemeClr val="bg1"/>
              </a:solidFill>
              <a:effectLst/>
              <a:latin typeface="+mn-lt"/>
              <a:cs typeface="Malayalam MN" pitchFamily="2" charset="0"/>
            </a:rPr>
            <a:t>Targeted Industries</a:t>
          </a:r>
          <a:endParaRPr lang="en-US" sz="1100" b="0" dirty="0">
            <a:solidFill>
              <a:schemeClr val="bg1"/>
            </a:solidFill>
            <a:latin typeface="+mn-lt"/>
            <a:cs typeface="Malayalam MN" pitchFamily="2" charset="0"/>
          </a:endParaRPr>
        </a:p>
      </dgm:t>
    </dgm:pt>
    <dgm:pt modelId="{D756F3B4-5100-454B-825A-C6B2C8A66CBC}" type="parTrans" cxnId="{21378859-3796-584A-A250-BDB314F16B1F}">
      <dgm:prSet/>
      <dgm:spPr/>
      <dgm:t>
        <a:bodyPr/>
        <a:lstStyle/>
        <a:p>
          <a:endParaRPr lang="en-US"/>
        </a:p>
      </dgm:t>
    </dgm:pt>
    <dgm:pt modelId="{1D8A119A-0EF9-9942-B4F0-6B5CAA325415}" type="sibTrans" cxnId="{21378859-3796-584A-A250-BDB314F16B1F}">
      <dgm:prSet/>
      <dgm:spPr/>
      <dgm:t>
        <a:bodyPr/>
        <a:lstStyle/>
        <a:p>
          <a:endParaRPr lang="en-US"/>
        </a:p>
      </dgm:t>
    </dgm:pt>
    <dgm:pt modelId="{1A53B02B-8055-3D4D-9B01-5719CA472919}">
      <dgm:prSet phldrT="[Tex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effectLst>
          <a:glow rad="635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b="1" dirty="0">
              <a:solidFill>
                <a:schemeClr val="bg1"/>
              </a:solidFill>
              <a:latin typeface="+mn-lt"/>
              <a:cs typeface="Malayalam MN" pitchFamily="2" charset="0"/>
            </a:rPr>
            <a:t>Target Populations</a:t>
          </a:r>
        </a:p>
      </dgm:t>
    </dgm:pt>
    <dgm:pt modelId="{DF20F22B-F90A-5047-9655-484EDB7E063D}" type="parTrans" cxnId="{E997DFB8-D38E-9247-854C-85955D98FBB8}">
      <dgm:prSet/>
      <dgm:spPr/>
      <dgm:t>
        <a:bodyPr/>
        <a:lstStyle/>
        <a:p>
          <a:endParaRPr lang="en-US"/>
        </a:p>
      </dgm:t>
    </dgm:pt>
    <dgm:pt modelId="{84F0E6C5-685F-DA42-B744-46FEB5BFE0E7}" type="sibTrans" cxnId="{E997DFB8-D38E-9247-854C-85955D98FBB8}">
      <dgm:prSet/>
      <dgm:spPr/>
      <dgm:t>
        <a:bodyPr/>
        <a:lstStyle/>
        <a:p>
          <a:endParaRPr lang="en-US"/>
        </a:p>
      </dgm:t>
    </dgm:pt>
    <dgm:pt modelId="{112044E5-FE6B-DF42-9E83-4482C772C539}">
      <dgm:prSet phldrT="[Text]" custT="1"/>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sz="1050" b="0" i="0" dirty="0">
              <a:solidFill>
                <a:schemeClr val="bg1"/>
              </a:solidFill>
              <a:latin typeface="+mn-lt"/>
              <a:cs typeface="Malayalam MN" pitchFamily="2" charset="0"/>
            </a:rPr>
            <a:t>Targeted Communities</a:t>
          </a:r>
        </a:p>
      </dgm:t>
    </dgm:pt>
    <dgm:pt modelId="{8074EBC2-453E-954D-A191-982F3EB1B74A}" type="parTrans" cxnId="{8C6BE8A0-9AB3-454E-8B52-6170E9DDA727}">
      <dgm:prSet/>
      <dgm:spPr/>
      <dgm:t>
        <a:bodyPr/>
        <a:lstStyle/>
        <a:p>
          <a:endParaRPr lang="en-US"/>
        </a:p>
      </dgm:t>
    </dgm:pt>
    <dgm:pt modelId="{A2874127-B473-0240-93F2-A3E8460A3F2F}" type="sibTrans" cxnId="{8C6BE8A0-9AB3-454E-8B52-6170E9DDA727}">
      <dgm:prSet/>
      <dgm:spPr/>
      <dgm:t>
        <a:bodyPr/>
        <a:lstStyle/>
        <a:p>
          <a:endParaRPr lang="en-US"/>
        </a:p>
      </dgm:t>
    </dgm:pt>
    <dgm:pt modelId="{CFA6BDA9-9875-2544-B4C6-AF95F2667483}">
      <dgm:prSet custT="1"/>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sz="1200" b="0" dirty="0">
              <a:solidFill>
                <a:schemeClr val="bg1"/>
              </a:solidFill>
              <a:latin typeface="+mn-lt"/>
              <a:cs typeface="Malayalam MN" pitchFamily="2" charset="0"/>
            </a:rPr>
            <a:t>Program Categories</a:t>
          </a:r>
        </a:p>
      </dgm:t>
    </dgm:pt>
    <dgm:pt modelId="{7BECAA3A-9B03-2545-A2B2-4988BDF74CC6}" type="parTrans" cxnId="{6448491D-EF36-E14B-B2AF-C353F1C420BF}">
      <dgm:prSet/>
      <dgm:spPr/>
      <dgm:t>
        <a:bodyPr/>
        <a:lstStyle/>
        <a:p>
          <a:endParaRPr lang="en-US"/>
        </a:p>
      </dgm:t>
    </dgm:pt>
    <dgm:pt modelId="{1E9F294B-5759-8141-92F9-F1E320114633}" type="sibTrans" cxnId="{6448491D-EF36-E14B-B2AF-C353F1C420BF}">
      <dgm:prSet/>
      <dgm:spPr/>
      <dgm:t>
        <a:bodyPr/>
        <a:lstStyle/>
        <a:p>
          <a:endParaRPr lang="en-US"/>
        </a:p>
      </dgm:t>
    </dgm:pt>
    <dgm:pt modelId="{51E23919-1D54-FF48-BD69-F8DA620F0A8F}">
      <dgm:prSet custT="1"/>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sz="1200" b="0" dirty="0">
              <a:solidFill>
                <a:schemeClr val="bg1"/>
              </a:solidFill>
              <a:latin typeface="+mn-lt"/>
              <a:cs typeface="Malayalam MN" pitchFamily="2" charset="0"/>
            </a:rPr>
            <a:t>Eligible Entities</a:t>
          </a:r>
        </a:p>
      </dgm:t>
    </dgm:pt>
    <dgm:pt modelId="{5A243923-A749-A14D-B2DF-6F7243A5C917}" type="parTrans" cxnId="{C37FDBB1-4EA7-7441-B952-F758E6970113}">
      <dgm:prSet/>
      <dgm:spPr/>
      <dgm:t>
        <a:bodyPr/>
        <a:lstStyle/>
        <a:p>
          <a:endParaRPr lang="en-US"/>
        </a:p>
      </dgm:t>
    </dgm:pt>
    <dgm:pt modelId="{0EDAA739-56E4-144E-8EDE-05C81C937072}" type="sibTrans" cxnId="{C37FDBB1-4EA7-7441-B952-F758E6970113}">
      <dgm:prSet/>
      <dgm:spPr/>
      <dgm:t>
        <a:bodyPr/>
        <a:lstStyle/>
        <a:p>
          <a:endParaRPr lang="en-US"/>
        </a:p>
      </dgm:t>
    </dgm:pt>
    <dgm:pt modelId="{10FC597F-A18A-BC47-80EB-6C8B367D767C}">
      <dgm:prSet custT="1"/>
      <dgm:sp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sz="2800" b="1" dirty="0">
              <a:latin typeface="+mn-lt"/>
              <a:cs typeface="Malayalam MN" pitchFamily="2" charset="0"/>
            </a:rPr>
            <a:t>Program Elements</a:t>
          </a:r>
        </a:p>
      </dgm:t>
    </dgm:pt>
    <dgm:pt modelId="{87BF8833-8159-BA42-910F-571B4ABEBDA2}" type="parTrans" cxnId="{7D1A3CBA-F279-F543-957D-7DF667B1404D}">
      <dgm:prSet/>
      <dgm:spPr/>
      <dgm:t>
        <a:bodyPr/>
        <a:lstStyle/>
        <a:p>
          <a:endParaRPr lang="en-US"/>
        </a:p>
      </dgm:t>
    </dgm:pt>
    <dgm:pt modelId="{D798F409-807B-864A-A498-6A5E08EE887A}" type="sibTrans" cxnId="{7D1A3CBA-F279-F543-957D-7DF667B1404D}">
      <dgm:prSet/>
      <dgm:spPr/>
      <dgm:t>
        <a:bodyPr/>
        <a:lstStyle/>
        <a:p>
          <a:endParaRPr lang="en-US"/>
        </a:p>
      </dgm:t>
    </dgm:pt>
    <dgm:pt modelId="{94694337-1CA0-494D-BE42-FDA8D0DF538E}" type="pres">
      <dgm:prSet presAssocID="{E06402A7-4BBD-1A49-893F-7A377966F530}" presName="composite" presStyleCnt="0">
        <dgm:presLayoutVars>
          <dgm:chMax val="1"/>
          <dgm:dir/>
          <dgm:resizeHandles val="exact"/>
        </dgm:presLayoutVars>
      </dgm:prSet>
      <dgm:spPr/>
    </dgm:pt>
    <dgm:pt modelId="{F122D1DC-8F00-2E43-AD13-1479B9EF4071}" type="pres">
      <dgm:prSet presAssocID="{E06402A7-4BBD-1A49-893F-7A377966F530}" presName="radial" presStyleCnt="0">
        <dgm:presLayoutVars>
          <dgm:animLvl val="ctr"/>
        </dgm:presLayoutVars>
      </dgm:prSet>
      <dgm:spPr/>
    </dgm:pt>
    <dgm:pt modelId="{03002073-7E88-EB4C-8606-4B0D0F6BDE41}" type="pres">
      <dgm:prSet presAssocID="{10FC597F-A18A-BC47-80EB-6C8B367D767C}" presName="centerShape" presStyleLbl="vennNode1" presStyleIdx="0" presStyleCnt="6"/>
      <dgm:spPr/>
    </dgm:pt>
    <dgm:pt modelId="{CA5114AD-DBBA-DC49-9899-E24C48D26DAB}" type="pres">
      <dgm:prSet presAssocID="{51E23919-1D54-FF48-BD69-F8DA620F0A8F}" presName="node" presStyleLbl="vennNode1" presStyleIdx="1" presStyleCnt="6">
        <dgm:presLayoutVars>
          <dgm:bulletEnabled val="1"/>
        </dgm:presLayoutVars>
      </dgm:prSet>
      <dgm:spPr/>
    </dgm:pt>
    <dgm:pt modelId="{EA0EFF2A-DAFC-4E4D-A776-162DF4FEFFFE}" type="pres">
      <dgm:prSet presAssocID="{2A989239-8096-C545-BF64-1600BF3AADC6}" presName="node" presStyleLbl="vennNode1" presStyleIdx="2" presStyleCnt="6">
        <dgm:presLayoutVars>
          <dgm:bulletEnabled val="1"/>
        </dgm:presLayoutVars>
      </dgm:prSet>
      <dgm:spPr/>
    </dgm:pt>
    <dgm:pt modelId="{C027D90A-64E1-0149-AFC1-013BD88F2D3B}" type="pres">
      <dgm:prSet presAssocID="{1A53B02B-8055-3D4D-9B01-5719CA472919}" presName="node" presStyleLbl="vennNode1" presStyleIdx="3" presStyleCnt="6">
        <dgm:presLayoutVars>
          <dgm:bulletEnabled val="1"/>
        </dgm:presLayoutVars>
      </dgm:prSet>
      <dgm:spPr/>
    </dgm:pt>
    <dgm:pt modelId="{D6DA3358-275B-7247-ADEB-775E9D05F19F}" type="pres">
      <dgm:prSet presAssocID="{112044E5-FE6B-DF42-9E83-4482C772C539}" presName="node" presStyleLbl="vennNode1" presStyleIdx="4" presStyleCnt="6">
        <dgm:presLayoutVars>
          <dgm:bulletEnabled val="1"/>
        </dgm:presLayoutVars>
      </dgm:prSet>
      <dgm:spPr/>
    </dgm:pt>
    <dgm:pt modelId="{172920A8-70F3-DE4E-B743-C3F5A2AEE45E}" type="pres">
      <dgm:prSet presAssocID="{CFA6BDA9-9875-2544-B4C6-AF95F2667483}" presName="node" presStyleLbl="vennNode1" presStyleIdx="5" presStyleCnt="6">
        <dgm:presLayoutVars>
          <dgm:bulletEnabled val="1"/>
        </dgm:presLayoutVars>
      </dgm:prSet>
      <dgm:spPr/>
    </dgm:pt>
  </dgm:ptLst>
  <dgm:cxnLst>
    <dgm:cxn modelId="{9D0BF211-83E6-E048-B6C8-8FF47BB913AB}" type="presOf" srcId="{10FC597F-A18A-BC47-80EB-6C8B367D767C}" destId="{03002073-7E88-EB4C-8606-4B0D0F6BDE41}" srcOrd="0" destOrd="0" presId="urn:microsoft.com/office/officeart/2005/8/layout/radial3"/>
    <dgm:cxn modelId="{F981FF19-DD09-F349-8475-8A11BF428FD7}" type="presOf" srcId="{E06402A7-4BBD-1A49-893F-7A377966F530}" destId="{94694337-1CA0-494D-BE42-FDA8D0DF538E}" srcOrd="0" destOrd="0" presId="urn:microsoft.com/office/officeart/2005/8/layout/radial3"/>
    <dgm:cxn modelId="{7451071A-396C-5A41-9B6B-B6D4E62D5D0D}" type="presOf" srcId="{2A989239-8096-C545-BF64-1600BF3AADC6}" destId="{EA0EFF2A-DAFC-4E4D-A776-162DF4FEFFFE}" srcOrd="0" destOrd="0" presId="urn:microsoft.com/office/officeart/2005/8/layout/radial3"/>
    <dgm:cxn modelId="{D338621C-67B0-0D4B-A25E-3F4C27DDB856}" type="presOf" srcId="{112044E5-FE6B-DF42-9E83-4482C772C539}" destId="{D6DA3358-275B-7247-ADEB-775E9D05F19F}" srcOrd="0" destOrd="0" presId="urn:microsoft.com/office/officeart/2005/8/layout/radial3"/>
    <dgm:cxn modelId="{6448491D-EF36-E14B-B2AF-C353F1C420BF}" srcId="{10FC597F-A18A-BC47-80EB-6C8B367D767C}" destId="{CFA6BDA9-9875-2544-B4C6-AF95F2667483}" srcOrd="4" destOrd="0" parTransId="{7BECAA3A-9B03-2545-A2B2-4988BDF74CC6}" sibTransId="{1E9F294B-5759-8141-92F9-F1E320114633}"/>
    <dgm:cxn modelId="{EE21F241-47FD-0840-B580-D486A82481B6}" type="presOf" srcId="{1A53B02B-8055-3D4D-9B01-5719CA472919}" destId="{C027D90A-64E1-0149-AFC1-013BD88F2D3B}" srcOrd="0" destOrd="0" presId="urn:microsoft.com/office/officeart/2005/8/layout/radial3"/>
    <dgm:cxn modelId="{395EF647-3140-AF40-B3BB-0417A94D9051}" type="presOf" srcId="{51E23919-1D54-FF48-BD69-F8DA620F0A8F}" destId="{CA5114AD-DBBA-DC49-9899-E24C48D26DAB}" srcOrd="0" destOrd="0" presId="urn:microsoft.com/office/officeart/2005/8/layout/radial3"/>
    <dgm:cxn modelId="{21378859-3796-584A-A250-BDB314F16B1F}" srcId="{10FC597F-A18A-BC47-80EB-6C8B367D767C}" destId="{2A989239-8096-C545-BF64-1600BF3AADC6}" srcOrd="1" destOrd="0" parTransId="{D756F3B4-5100-454B-825A-C6B2C8A66CBC}" sibTransId="{1D8A119A-0EF9-9942-B4F0-6B5CAA325415}"/>
    <dgm:cxn modelId="{A37C8197-FAC2-ED46-A2D2-DF67840864B2}" type="presOf" srcId="{CFA6BDA9-9875-2544-B4C6-AF95F2667483}" destId="{172920A8-70F3-DE4E-B743-C3F5A2AEE45E}" srcOrd="0" destOrd="0" presId="urn:microsoft.com/office/officeart/2005/8/layout/radial3"/>
    <dgm:cxn modelId="{8C6BE8A0-9AB3-454E-8B52-6170E9DDA727}" srcId="{10FC597F-A18A-BC47-80EB-6C8B367D767C}" destId="{112044E5-FE6B-DF42-9E83-4482C772C539}" srcOrd="3" destOrd="0" parTransId="{8074EBC2-453E-954D-A191-982F3EB1B74A}" sibTransId="{A2874127-B473-0240-93F2-A3E8460A3F2F}"/>
    <dgm:cxn modelId="{C37FDBB1-4EA7-7441-B952-F758E6970113}" srcId="{10FC597F-A18A-BC47-80EB-6C8B367D767C}" destId="{51E23919-1D54-FF48-BD69-F8DA620F0A8F}" srcOrd="0" destOrd="0" parTransId="{5A243923-A749-A14D-B2DF-6F7243A5C917}" sibTransId="{0EDAA739-56E4-144E-8EDE-05C81C937072}"/>
    <dgm:cxn modelId="{E997DFB8-D38E-9247-854C-85955D98FBB8}" srcId="{10FC597F-A18A-BC47-80EB-6C8B367D767C}" destId="{1A53B02B-8055-3D4D-9B01-5719CA472919}" srcOrd="2" destOrd="0" parTransId="{DF20F22B-F90A-5047-9655-484EDB7E063D}" sibTransId="{84F0E6C5-685F-DA42-B744-46FEB5BFE0E7}"/>
    <dgm:cxn modelId="{7D1A3CBA-F279-F543-957D-7DF667B1404D}" srcId="{E06402A7-4BBD-1A49-893F-7A377966F530}" destId="{10FC597F-A18A-BC47-80EB-6C8B367D767C}" srcOrd="0" destOrd="0" parTransId="{87BF8833-8159-BA42-910F-571B4ABEBDA2}" sibTransId="{D798F409-807B-864A-A498-6A5E08EE887A}"/>
    <dgm:cxn modelId="{F1476F0F-950D-3D4C-8375-576F013B82AB}" type="presParOf" srcId="{94694337-1CA0-494D-BE42-FDA8D0DF538E}" destId="{F122D1DC-8F00-2E43-AD13-1479B9EF4071}" srcOrd="0" destOrd="0" presId="urn:microsoft.com/office/officeart/2005/8/layout/radial3"/>
    <dgm:cxn modelId="{C455865F-DBE3-4A45-B1E6-EC089F732329}" type="presParOf" srcId="{F122D1DC-8F00-2E43-AD13-1479B9EF4071}" destId="{03002073-7E88-EB4C-8606-4B0D0F6BDE41}" srcOrd="0" destOrd="0" presId="urn:microsoft.com/office/officeart/2005/8/layout/radial3"/>
    <dgm:cxn modelId="{5A946ED9-70D7-AA47-AE86-FEAD93AF31DA}" type="presParOf" srcId="{F122D1DC-8F00-2E43-AD13-1479B9EF4071}" destId="{CA5114AD-DBBA-DC49-9899-E24C48D26DAB}" srcOrd="1" destOrd="0" presId="urn:microsoft.com/office/officeart/2005/8/layout/radial3"/>
    <dgm:cxn modelId="{F9C16640-CB6A-404D-9C7F-1E5F572255FA}" type="presParOf" srcId="{F122D1DC-8F00-2E43-AD13-1479B9EF4071}" destId="{EA0EFF2A-DAFC-4E4D-A776-162DF4FEFFFE}" srcOrd="2" destOrd="0" presId="urn:microsoft.com/office/officeart/2005/8/layout/radial3"/>
    <dgm:cxn modelId="{09B5ABA9-0F9D-AF43-84B0-6FC6DF9EA82E}" type="presParOf" srcId="{F122D1DC-8F00-2E43-AD13-1479B9EF4071}" destId="{C027D90A-64E1-0149-AFC1-013BD88F2D3B}" srcOrd="3" destOrd="0" presId="urn:microsoft.com/office/officeart/2005/8/layout/radial3"/>
    <dgm:cxn modelId="{23AC3B62-CC57-C644-9DA7-FF6E69F5F6C0}" type="presParOf" srcId="{F122D1DC-8F00-2E43-AD13-1479B9EF4071}" destId="{D6DA3358-275B-7247-ADEB-775E9D05F19F}" srcOrd="4" destOrd="0" presId="urn:microsoft.com/office/officeart/2005/8/layout/radial3"/>
    <dgm:cxn modelId="{C1578D25-B0FC-854C-91FF-AD6E3A4B0DFD}" type="presParOf" srcId="{F122D1DC-8F00-2E43-AD13-1479B9EF4071}" destId="{172920A8-70F3-DE4E-B743-C3F5A2AEE45E}"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06402A7-4BBD-1A49-893F-7A377966F530}" type="doc">
      <dgm:prSet loTypeId="urn:microsoft.com/office/officeart/2005/8/layout/radial3" loCatId="" qsTypeId="urn:microsoft.com/office/officeart/2005/8/quickstyle/simple2" qsCatId="simple" csTypeId="urn:microsoft.com/office/officeart/2005/8/colors/accent1_5" csCatId="accent1" phldr="1"/>
      <dgm:spPr/>
      <dgm:t>
        <a:bodyPr/>
        <a:lstStyle/>
        <a:p>
          <a:endParaRPr lang="en-US"/>
        </a:p>
      </dgm:t>
    </dgm:pt>
    <dgm:pt modelId="{2A989239-8096-C545-BF64-1600BF3AADC6}">
      <dgm:prSet phldrT="[Text]" custT="1"/>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sz="1200" b="0" i="0" dirty="0">
              <a:solidFill>
                <a:schemeClr val="bg1"/>
              </a:solidFill>
              <a:effectLst/>
              <a:latin typeface="+mn-lt"/>
              <a:cs typeface="Malayalam MN" pitchFamily="2" charset="0"/>
            </a:rPr>
            <a:t>Targeted Industries</a:t>
          </a:r>
          <a:endParaRPr lang="en-US" sz="1400" b="1" dirty="0">
            <a:solidFill>
              <a:schemeClr val="bg1"/>
            </a:solidFill>
            <a:latin typeface="+mn-lt"/>
            <a:cs typeface="Malayalam MN" pitchFamily="2" charset="0"/>
          </a:endParaRPr>
        </a:p>
      </dgm:t>
    </dgm:pt>
    <dgm:pt modelId="{D756F3B4-5100-454B-825A-C6B2C8A66CBC}" type="parTrans" cxnId="{21378859-3796-584A-A250-BDB314F16B1F}">
      <dgm:prSet/>
      <dgm:spPr/>
      <dgm:t>
        <a:bodyPr/>
        <a:lstStyle/>
        <a:p>
          <a:endParaRPr lang="en-US"/>
        </a:p>
      </dgm:t>
    </dgm:pt>
    <dgm:pt modelId="{1D8A119A-0EF9-9942-B4F0-6B5CAA325415}" type="sibTrans" cxnId="{21378859-3796-584A-A250-BDB314F16B1F}">
      <dgm:prSet/>
      <dgm:spPr/>
      <dgm:t>
        <a:bodyPr/>
        <a:lstStyle/>
        <a:p>
          <a:endParaRPr lang="en-US"/>
        </a:p>
      </dgm:t>
    </dgm:pt>
    <dgm:pt modelId="{1A53B02B-8055-3D4D-9B01-5719CA472919}">
      <dgm:prSet phldrT="[Text]" custT="1"/>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sz="1200" b="0" dirty="0">
              <a:solidFill>
                <a:schemeClr val="bg1"/>
              </a:solidFill>
              <a:latin typeface="+mn-lt"/>
              <a:cs typeface="Malayalam MN" pitchFamily="2" charset="0"/>
            </a:rPr>
            <a:t>Targeted Populations</a:t>
          </a:r>
        </a:p>
      </dgm:t>
    </dgm:pt>
    <dgm:pt modelId="{DF20F22B-F90A-5047-9655-484EDB7E063D}" type="parTrans" cxnId="{E997DFB8-D38E-9247-854C-85955D98FBB8}">
      <dgm:prSet/>
      <dgm:spPr/>
      <dgm:t>
        <a:bodyPr/>
        <a:lstStyle/>
        <a:p>
          <a:endParaRPr lang="en-US"/>
        </a:p>
      </dgm:t>
    </dgm:pt>
    <dgm:pt modelId="{84F0E6C5-685F-DA42-B744-46FEB5BFE0E7}" type="sibTrans" cxnId="{E997DFB8-D38E-9247-854C-85955D98FBB8}">
      <dgm:prSet/>
      <dgm:spPr/>
      <dgm:t>
        <a:bodyPr/>
        <a:lstStyle/>
        <a:p>
          <a:endParaRPr lang="en-US"/>
        </a:p>
      </dgm:t>
    </dgm:pt>
    <dgm:pt modelId="{112044E5-FE6B-DF42-9E83-4482C772C539}">
      <dgm:prSet phldrT="[Text]" custT="1"/>
      <dgm:spPr>
        <a:solidFill>
          <a:srgbClr val="7030A0"/>
        </a:solidFill>
        <a:ln>
          <a:noFill/>
        </a:ln>
        <a:effectLst>
          <a:glow rad="101600">
            <a:srgbClr val="7030A0">
              <a:alpha val="6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200" b="1" i="0" dirty="0">
              <a:solidFill>
                <a:schemeClr val="bg1"/>
              </a:solidFill>
              <a:effectLst>
                <a:outerShdw blurRad="63500" sx="102000" sy="102000" algn="ctr" rotWithShape="0">
                  <a:prstClr val="black">
                    <a:alpha val="40000"/>
                  </a:prstClr>
                </a:outerShdw>
              </a:effectLst>
              <a:latin typeface="+mn-lt"/>
              <a:cs typeface="Malayalam MN" pitchFamily="2" charset="0"/>
            </a:rPr>
            <a:t>Targeted Communities</a:t>
          </a:r>
        </a:p>
      </dgm:t>
    </dgm:pt>
    <dgm:pt modelId="{8074EBC2-453E-954D-A191-982F3EB1B74A}" type="parTrans" cxnId="{8C6BE8A0-9AB3-454E-8B52-6170E9DDA727}">
      <dgm:prSet/>
      <dgm:spPr/>
      <dgm:t>
        <a:bodyPr/>
        <a:lstStyle/>
        <a:p>
          <a:endParaRPr lang="en-US"/>
        </a:p>
      </dgm:t>
    </dgm:pt>
    <dgm:pt modelId="{A2874127-B473-0240-93F2-A3E8460A3F2F}" type="sibTrans" cxnId="{8C6BE8A0-9AB3-454E-8B52-6170E9DDA727}">
      <dgm:prSet/>
      <dgm:spPr/>
      <dgm:t>
        <a:bodyPr/>
        <a:lstStyle/>
        <a:p>
          <a:endParaRPr lang="en-US"/>
        </a:p>
      </dgm:t>
    </dgm:pt>
    <dgm:pt modelId="{CFA6BDA9-9875-2544-B4C6-AF95F2667483}">
      <dgm:prSet custT="1"/>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sz="1200" b="0" dirty="0">
              <a:solidFill>
                <a:schemeClr val="bg1"/>
              </a:solidFill>
              <a:latin typeface="+mn-lt"/>
              <a:cs typeface="Malayalam MN" pitchFamily="2" charset="0"/>
            </a:rPr>
            <a:t>Program Categories</a:t>
          </a:r>
        </a:p>
      </dgm:t>
    </dgm:pt>
    <dgm:pt modelId="{7BECAA3A-9B03-2545-A2B2-4988BDF74CC6}" type="parTrans" cxnId="{6448491D-EF36-E14B-B2AF-C353F1C420BF}">
      <dgm:prSet/>
      <dgm:spPr/>
      <dgm:t>
        <a:bodyPr/>
        <a:lstStyle/>
        <a:p>
          <a:endParaRPr lang="en-US"/>
        </a:p>
      </dgm:t>
    </dgm:pt>
    <dgm:pt modelId="{1E9F294B-5759-8141-92F9-F1E320114633}" type="sibTrans" cxnId="{6448491D-EF36-E14B-B2AF-C353F1C420BF}">
      <dgm:prSet/>
      <dgm:spPr/>
      <dgm:t>
        <a:bodyPr/>
        <a:lstStyle/>
        <a:p>
          <a:endParaRPr lang="en-US"/>
        </a:p>
      </dgm:t>
    </dgm:pt>
    <dgm:pt modelId="{51E23919-1D54-FF48-BD69-F8DA620F0A8F}">
      <dgm:prSet custT="1"/>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sz="1400" b="0" dirty="0">
              <a:solidFill>
                <a:schemeClr val="bg1"/>
              </a:solidFill>
              <a:latin typeface="+mn-lt"/>
              <a:cs typeface="Malayalam MN" pitchFamily="2" charset="0"/>
            </a:rPr>
            <a:t>Eligible Entities</a:t>
          </a:r>
        </a:p>
      </dgm:t>
    </dgm:pt>
    <dgm:pt modelId="{5A243923-A749-A14D-B2DF-6F7243A5C917}" type="parTrans" cxnId="{C37FDBB1-4EA7-7441-B952-F758E6970113}">
      <dgm:prSet/>
      <dgm:spPr/>
      <dgm:t>
        <a:bodyPr/>
        <a:lstStyle/>
        <a:p>
          <a:endParaRPr lang="en-US"/>
        </a:p>
      </dgm:t>
    </dgm:pt>
    <dgm:pt modelId="{0EDAA739-56E4-144E-8EDE-05C81C937072}" type="sibTrans" cxnId="{C37FDBB1-4EA7-7441-B952-F758E6970113}">
      <dgm:prSet/>
      <dgm:spPr/>
      <dgm:t>
        <a:bodyPr/>
        <a:lstStyle/>
        <a:p>
          <a:endParaRPr lang="en-US"/>
        </a:p>
      </dgm:t>
    </dgm:pt>
    <dgm:pt modelId="{10FC597F-A18A-BC47-80EB-6C8B367D767C}">
      <dgm:prSet custT="1"/>
      <dgm:sp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sz="3200" b="1" dirty="0">
              <a:effectLst>
                <a:outerShdw blurRad="63500" sx="102000" sy="102000" algn="ctr" rotWithShape="0">
                  <a:prstClr val="black">
                    <a:alpha val="40000"/>
                  </a:prstClr>
                </a:outerShdw>
              </a:effectLst>
              <a:latin typeface="+mn-lt"/>
              <a:cs typeface="Malayalam MN" pitchFamily="2" charset="0"/>
            </a:rPr>
            <a:t>Program Elements</a:t>
          </a:r>
        </a:p>
      </dgm:t>
    </dgm:pt>
    <dgm:pt modelId="{87BF8833-8159-BA42-910F-571B4ABEBDA2}" type="parTrans" cxnId="{7D1A3CBA-F279-F543-957D-7DF667B1404D}">
      <dgm:prSet/>
      <dgm:spPr/>
      <dgm:t>
        <a:bodyPr/>
        <a:lstStyle/>
        <a:p>
          <a:endParaRPr lang="en-US"/>
        </a:p>
      </dgm:t>
    </dgm:pt>
    <dgm:pt modelId="{D798F409-807B-864A-A498-6A5E08EE887A}" type="sibTrans" cxnId="{7D1A3CBA-F279-F543-957D-7DF667B1404D}">
      <dgm:prSet/>
      <dgm:spPr/>
      <dgm:t>
        <a:bodyPr/>
        <a:lstStyle/>
        <a:p>
          <a:endParaRPr lang="en-US"/>
        </a:p>
      </dgm:t>
    </dgm:pt>
    <dgm:pt modelId="{94694337-1CA0-494D-BE42-FDA8D0DF538E}" type="pres">
      <dgm:prSet presAssocID="{E06402A7-4BBD-1A49-893F-7A377966F530}" presName="composite" presStyleCnt="0">
        <dgm:presLayoutVars>
          <dgm:chMax val="1"/>
          <dgm:dir/>
          <dgm:resizeHandles val="exact"/>
        </dgm:presLayoutVars>
      </dgm:prSet>
      <dgm:spPr/>
    </dgm:pt>
    <dgm:pt modelId="{F122D1DC-8F00-2E43-AD13-1479B9EF4071}" type="pres">
      <dgm:prSet presAssocID="{E06402A7-4BBD-1A49-893F-7A377966F530}" presName="radial" presStyleCnt="0">
        <dgm:presLayoutVars>
          <dgm:animLvl val="ctr"/>
        </dgm:presLayoutVars>
      </dgm:prSet>
      <dgm:spPr/>
    </dgm:pt>
    <dgm:pt modelId="{03002073-7E88-EB4C-8606-4B0D0F6BDE41}" type="pres">
      <dgm:prSet presAssocID="{10FC597F-A18A-BC47-80EB-6C8B367D767C}" presName="centerShape" presStyleLbl="vennNode1" presStyleIdx="0" presStyleCnt="6"/>
      <dgm:spPr/>
    </dgm:pt>
    <dgm:pt modelId="{CA5114AD-DBBA-DC49-9899-E24C48D26DAB}" type="pres">
      <dgm:prSet presAssocID="{51E23919-1D54-FF48-BD69-F8DA620F0A8F}" presName="node" presStyleLbl="vennNode1" presStyleIdx="1" presStyleCnt="6">
        <dgm:presLayoutVars>
          <dgm:bulletEnabled val="1"/>
        </dgm:presLayoutVars>
      </dgm:prSet>
      <dgm:spPr/>
    </dgm:pt>
    <dgm:pt modelId="{EA0EFF2A-DAFC-4E4D-A776-162DF4FEFFFE}" type="pres">
      <dgm:prSet presAssocID="{2A989239-8096-C545-BF64-1600BF3AADC6}" presName="node" presStyleLbl="vennNode1" presStyleIdx="2" presStyleCnt="6">
        <dgm:presLayoutVars>
          <dgm:bulletEnabled val="1"/>
        </dgm:presLayoutVars>
      </dgm:prSet>
      <dgm:spPr/>
    </dgm:pt>
    <dgm:pt modelId="{C027D90A-64E1-0149-AFC1-013BD88F2D3B}" type="pres">
      <dgm:prSet presAssocID="{1A53B02B-8055-3D4D-9B01-5719CA472919}" presName="node" presStyleLbl="vennNode1" presStyleIdx="3" presStyleCnt="6">
        <dgm:presLayoutVars>
          <dgm:bulletEnabled val="1"/>
        </dgm:presLayoutVars>
      </dgm:prSet>
      <dgm:spPr/>
    </dgm:pt>
    <dgm:pt modelId="{D6DA3358-275B-7247-ADEB-775E9D05F19F}" type="pres">
      <dgm:prSet presAssocID="{112044E5-FE6B-DF42-9E83-4482C772C539}" presName="node" presStyleLbl="vennNode1" presStyleIdx="4" presStyleCnt="6">
        <dgm:presLayoutVars>
          <dgm:bulletEnabled val="1"/>
        </dgm:presLayoutVars>
      </dgm:prSet>
      <dgm:spPr/>
    </dgm:pt>
    <dgm:pt modelId="{172920A8-70F3-DE4E-B743-C3F5A2AEE45E}" type="pres">
      <dgm:prSet presAssocID="{CFA6BDA9-9875-2544-B4C6-AF95F2667483}" presName="node" presStyleLbl="vennNode1" presStyleIdx="5" presStyleCnt="6">
        <dgm:presLayoutVars>
          <dgm:bulletEnabled val="1"/>
        </dgm:presLayoutVars>
      </dgm:prSet>
      <dgm:spPr/>
    </dgm:pt>
  </dgm:ptLst>
  <dgm:cxnLst>
    <dgm:cxn modelId="{9D0BF211-83E6-E048-B6C8-8FF47BB913AB}" type="presOf" srcId="{10FC597F-A18A-BC47-80EB-6C8B367D767C}" destId="{03002073-7E88-EB4C-8606-4B0D0F6BDE41}" srcOrd="0" destOrd="0" presId="urn:microsoft.com/office/officeart/2005/8/layout/radial3"/>
    <dgm:cxn modelId="{F981FF19-DD09-F349-8475-8A11BF428FD7}" type="presOf" srcId="{E06402A7-4BBD-1A49-893F-7A377966F530}" destId="{94694337-1CA0-494D-BE42-FDA8D0DF538E}" srcOrd="0" destOrd="0" presId="urn:microsoft.com/office/officeart/2005/8/layout/radial3"/>
    <dgm:cxn modelId="{7451071A-396C-5A41-9B6B-B6D4E62D5D0D}" type="presOf" srcId="{2A989239-8096-C545-BF64-1600BF3AADC6}" destId="{EA0EFF2A-DAFC-4E4D-A776-162DF4FEFFFE}" srcOrd="0" destOrd="0" presId="urn:microsoft.com/office/officeart/2005/8/layout/radial3"/>
    <dgm:cxn modelId="{D338621C-67B0-0D4B-A25E-3F4C27DDB856}" type="presOf" srcId="{112044E5-FE6B-DF42-9E83-4482C772C539}" destId="{D6DA3358-275B-7247-ADEB-775E9D05F19F}" srcOrd="0" destOrd="0" presId="urn:microsoft.com/office/officeart/2005/8/layout/radial3"/>
    <dgm:cxn modelId="{6448491D-EF36-E14B-B2AF-C353F1C420BF}" srcId="{10FC597F-A18A-BC47-80EB-6C8B367D767C}" destId="{CFA6BDA9-9875-2544-B4C6-AF95F2667483}" srcOrd="4" destOrd="0" parTransId="{7BECAA3A-9B03-2545-A2B2-4988BDF74CC6}" sibTransId="{1E9F294B-5759-8141-92F9-F1E320114633}"/>
    <dgm:cxn modelId="{EE21F241-47FD-0840-B580-D486A82481B6}" type="presOf" srcId="{1A53B02B-8055-3D4D-9B01-5719CA472919}" destId="{C027D90A-64E1-0149-AFC1-013BD88F2D3B}" srcOrd="0" destOrd="0" presId="urn:microsoft.com/office/officeart/2005/8/layout/radial3"/>
    <dgm:cxn modelId="{395EF647-3140-AF40-B3BB-0417A94D9051}" type="presOf" srcId="{51E23919-1D54-FF48-BD69-F8DA620F0A8F}" destId="{CA5114AD-DBBA-DC49-9899-E24C48D26DAB}" srcOrd="0" destOrd="0" presId="urn:microsoft.com/office/officeart/2005/8/layout/radial3"/>
    <dgm:cxn modelId="{21378859-3796-584A-A250-BDB314F16B1F}" srcId="{10FC597F-A18A-BC47-80EB-6C8B367D767C}" destId="{2A989239-8096-C545-BF64-1600BF3AADC6}" srcOrd="1" destOrd="0" parTransId="{D756F3B4-5100-454B-825A-C6B2C8A66CBC}" sibTransId="{1D8A119A-0EF9-9942-B4F0-6B5CAA325415}"/>
    <dgm:cxn modelId="{A37C8197-FAC2-ED46-A2D2-DF67840864B2}" type="presOf" srcId="{CFA6BDA9-9875-2544-B4C6-AF95F2667483}" destId="{172920A8-70F3-DE4E-B743-C3F5A2AEE45E}" srcOrd="0" destOrd="0" presId="urn:microsoft.com/office/officeart/2005/8/layout/radial3"/>
    <dgm:cxn modelId="{8C6BE8A0-9AB3-454E-8B52-6170E9DDA727}" srcId="{10FC597F-A18A-BC47-80EB-6C8B367D767C}" destId="{112044E5-FE6B-DF42-9E83-4482C772C539}" srcOrd="3" destOrd="0" parTransId="{8074EBC2-453E-954D-A191-982F3EB1B74A}" sibTransId="{A2874127-B473-0240-93F2-A3E8460A3F2F}"/>
    <dgm:cxn modelId="{C37FDBB1-4EA7-7441-B952-F758E6970113}" srcId="{10FC597F-A18A-BC47-80EB-6C8B367D767C}" destId="{51E23919-1D54-FF48-BD69-F8DA620F0A8F}" srcOrd="0" destOrd="0" parTransId="{5A243923-A749-A14D-B2DF-6F7243A5C917}" sibTransId="{0EDAA739-56E4-144E-8EDE-05C81C937072}"/>
    <dgm:cxn modelId="{E997DFB8-D38E-9247-854C-85955D98FBB8}" srcId="{10FC597F-A18A-BC47-80EB-6C8B367D767C}" destId="{1A53B02B-8055-3D4D-9B01-5719CA472919}" srcOrd="2" destOrd="0" parTransId="{DF20F22B-F90A-5047-9655-484EDB7E063D}" sibTransId="{84F0E6C5-685F-DA42-B744-46FEB5BFE0E7}"/>
    <dgm:cxn modelId="{7D1A3CBA-F279-F543-957D-7DF667B1404D}" srcId="{E06402A7-4BBD-1A49-893F-7A377966F530}" destId="{10FC597F-A18A-BC47-80EB-6C8B367D767C}" srcOrd="0" destOrd="0" parTransId="{87BF8833-8159-BA42-910F-571B4ABEBDA2}" sibTransId="{D798F409-807B-864A-A498-6A5E08EE887A}"/>
    <dgm:cxn modelId="{F1476F0F-950D-3D4C-8375-576F013B82AB}" type="presParOf" srcId="{94694337-1CA0-494D-BE42-FDA8D0DF538E}" destId="{F122D1DC-8F00-2E43-AD13-1479B9EF4071}" srcOrd="0" destOrd="0" presId="urn:microsoft.com/office/officeart/2005/8/layout/radial3"/>
    <dgm:cxn modelId="{C455865F-DBE3-4A45-B1E6-EC089F732329}" type="presParOf" srcId="{F122D1DC-8F00-2E43-AD13-1479B9EF4071}" destId="{03002073-7E88-EB4C-8606-4B0D0F6BDE41}" srcOrd="0" destOrd="0" presId="urn:microsoft.com/office/officeart/2005/8/layout/radial3"/>
    <dgm:cxn modelId="{5A946ED9-70D7-AA47-AE86-FEAD93AF31DA}" type="presParOf" srcId="{F122D1DC-8F00-2E43-AD13-1479B9EF4071}" destId="{CA5114AD-DBBA-DC49-9899-E24C48D26DAB}" srcOrd="1" destOrd="0" presId="urn:microsoft.com/office/officeart/2005/8/layout/radial3"/>
    <dgm:cxn modelId="{F9C16640-CB6A-404D-9C7F-1E5F572255FA}" type="presParOf" srcId="{F122D1DC-8F00-2E43-AD13-1479B9EF4071}" destId="{EA0EFF2A-DAFC-4E4D-A776-162DF4FEFFFE}" srcOrd="2" destOrd="0" presId="urn:microsoft.com/office/officeart/2005/8/layout/radial3"/>
    <dgm:cxn modelId="{09B5ABA9-0F9D-AF43-84B0-6FC6DF9EA82E}" type="presParOf" srcId="{F122D1DC-8F00-2E43-AD13-1479B9EF4071}" destId="{C027D90A-64E1-0149-AFC1-013BD88F2D3B}" srcOrd="3" destOrd="0" presId="urn:microsoft.com/office/officeart/2005/8/layout/radial3"/>
    <dgm:cxn modelId="{23AC3B62-CC57-C644-9DA7-FF6E69F5F6C0}" type="presParOf" srcId="{F122D1DC-8F00-2E43-AD13-1479B9EF4071}" destId="{D6DA3358-275B-7247-ADEB-775E9D05F19F}" srcOrd="4" destOrd="0" presId="urn:microsoft.com/office/officeart/2005/8/layout/radial3"/>
    <dgm:cxn modelId="{C1578D25-B0FC-854C-91FF-AD6E3A4B0DFD}" type="presParOf" srcId="{F122D1DC-8F00-2E43-AD13-1479B9EF4071}" destId="{172920A8-70F3-DE4E-B743-C3F5A2AEE45E}"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06402A7-4BBD-1A49-893F-7A377966F530}" type="doc">
      <dgm:prSet loTypeId="urn:microsoft.com/office/officeart/2005/8/layout/radial3" loCatId="" qsTypeId="urn:microsoft.com/office/officeart/2005/8/quickstyle/simple2" qsCatId="simple" csTypeId="urn:microsoft.com/office/officeart/2005/8/colors/accent1_5" csCatId="accent1" phldr="1"/>
      <dgm:spPr/>
      <dgm:t>
        <a:bodyPr/>
        <a:lstStyle/>
        <a:p>
          <a:endParaRPr lang="en-US"/>
        </a:p>
      </dgm:t>
    </dgm:pt>
    <dgm:pt modelId="{2A989239-8096-C545-BF64-1600BF3AADC6}">
      <dgm:prSet phldrT="[Text]" custT="1"/>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sz="1200" b="0" i="0">
              <a:solidFill>
                <a:schemeClr val="bg1"/>
              </a:solidFill>
              <a:effectLst/>
              <a:latin typeface="+mn-lt"/>
              <a:cs typeface="Malayalam MN" pitchFamily="2" charset="0"/>
            </a:rPr>
            <a:t>Targeted Industries</a:t>
          </a:r>
          <a:endParaRPr lang="en-US" sz="1200" b="0">
            <a:solidFill>
              <a:schemeClr val="bg1"/>
            </a:solidFill>
            <a:latin typeface="+mn-lt"/>
            <a:cs typeface="Malayalam MN" pitchFamily="2" charset="0"/>
          </a:endParaRPr>
        </a:p>
      </dgm:t>
    </dgm:pt>
    <dgm:pt modelId="{D756F3B4-5100-454B-825A-C6B2C8A66CBC}" type="parTrans" cxnId="{21378859-3796-584A-A250-BDB314F16B1F}">
      <dgm:prSet/>
      <dgm:spPr/>
      <dgm:t>
        <a:bodyPr/>
        <a:lstStyle/>
        <a:p>
          <a:endParaRPr lang="en-US"/>
        </a:p>
      </dgm:t>
    </dgm:pt>
    <dgm:pt modelId="{1D8A119A-0EF9-9942-B4F0-6B5CAA325415}" type="sibTrans" cxnId="{21378859-3796-584A-A250-BDB314F16B1F}">
      <dgm:prSet/>
      <dgm:spPr/>
      <dgm:t>
        <a:bodyPr/>
        <a:lstStyle/>
        <a:p>
          <a:endParaRPr lang="en-US"/>
        </a:p>
      </dgm:t>
    </dgm:pt>
    <dgm:pt modelId="{1A53B02B-8055-3D4D-9B01-5719CA472919}">
      <dgm:prSet phldrT="[Text]" custT="1"/>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sz="1200" b="0">
              <a:solidFill>
                <a:schemeClr val="bg1"/>
              </a:solidFill>
              <a:latin typeface="+mn-lt"/>
              <a:cs typeface="Malayalam MN" pitchFamily="2" charset="0"/>
            </a:rPr>
            <a:t>Targeted Populations</a:t>
          </a:r>
        </a:p>
      </dgm:t>
    </dgm:pt>
    <dgm:pt modelId="{DF20F22B-F90A-5047-9655-484EDB7E063D}" type="parTrans" cxnId="{E997DFB8-D38E-9247-854C-85955D98FBB8}">
      <dgm:prSet/>
      <dgm:spPr/>
      <dgm:t>
        <a:bodyPr/>
        <a:lstStyle/>
        <a:p>
          <a:endParaRPr lang="en-US"/>
        </a:p>
      </dgm:t>
    </dgm:pt>
    <dgm:pt modelId="{84F0E6C5-685F-DA42-B744-46FEB5BFE0E7}" type="sibTrans" cxnId="{E997DFB8-D38E-9247-854C-85955D98FBB8}">
      <dgm:prSet/>
      <dgm:spPr/>
      <dgm:t>
        <a:bodyPr/>
        <a:lstStyle/>
        <a:p>
          <a:endParaRPr lang="en-US"/>
        </a:p>
      </dgm:t>
    </dgm:pt>
    <dgm:pt modelId="{112044E5-FE6B-DF42-9E83-4482C772C539}">
      <dgm:prSet phldrT="[Text]" custT="1"/>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sz="1200" b="0" i="0">
              <a:solidFill>
                <a:schemeClr val="bg1"/>
              </a:solidFill>
              <a:latin typeface="+mn-lt"/>
              <a:cs typeface="Malayalam MN" pitchFamily="2" charset="0"/>
            </a:rPr>
            <a:t>Targeted Communities</a:t>
          </a:r>
        </a:p>
      </dgm:t>
    </dgm:pt>
    <dgm:pt modelId="{8074EBC2-453E-954D-A191-982F3EB1B74A}" type="parTrans" cxnId="{8C6BE8A0-9AB3-454E-8B52-6170E9DDA727}">
      <dgm:prSet/>
      <dgm:spPr/>
      <dgm:t>
        <a:bodyPr/>
        <a:lstStyle/>
        <a:p>
          <a:endParaRPr lang="en-US"/>
        </a:p>
      </dgm:t>
    </dgm:pt>
    <dgm:pt modelId="{A2874127-B473-0240-93F2-A3E8460A3F2F}" type="sibTrans" cxnId="{8C6BE8A0-9AB3-454E-8B52-6170E9DDA727}">
      <dgm:prSet/>
      <dgm:spPr/>
      <dgm:t>
        <a:bodyPr/>
        <a:lstStyle/>
        <a:p>
          <a:endParaRPr lang="en-US"/>
        </a:p>
      </dgm:t>
    </dgm:pt>
    <dgm:pt modelId="{CFA6BDA9-9875-2544-B4C6-AF95F2667483}">
      <dgm:prSet custT="1"/>
      <dgm:spPr>
        <a:solidFill>
          <a:srgbClr val="C00000"/>
        </a:solidFill>
        <a:ln>
          <a:noFill/>
        </a:ln>
        <a:effectLst>
          <a:glow rad="101600">
            <a:srgbClr val="C00000">
              <a:alpha val="6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200" b="1">
              <a:solidFill>
                <a:schemeClr val="bg1"/>
              </a:solidFill>
              <a:latin typeface="+mn-lt"/>
              <a:cs typeface="Malayalam MN" pitchFamily="2" charset="0"/>
            </a:rPr>
            <a:t>Program Categories</a:t>
          </a:r>
        </a:p>
      </dgm:t>
    </dgm:pt>
    <dgm:pt modelId="{7BECAA3A-9B03-2545-A2B2-4988BDF74CC6}" type="parTrans" cxnId="{6448491D-EF36-E14B-B2AF-C353F1C420BF}">
      <dgm:prSet/>
      <dgm:spPr/>
      <dgm:t>
        <a:bodyPr/>
        <a:lstStyle/>
        <a:p>
          <a:endParaRPr lang="en-US"/>
        </a:p>
      </dgm:t>
    </dgm:pt>
    <dgm:pt modelId="{1E9F294B-5759-8141-92F9-F1E320114633}" type="sibTrans" cxnId="{6448491D-EF36-E14B-B2AF-C353F1C420BF}">
      <dgm:prSet/>
      <dgm:spPr/>
      <dgm:t>
        <a:bodyPr/>
        <a:lstStyle/>
        <a:p>
          <a:endParaRPr lang="en-US"/>
        </a:p>
      </dgm:t>
    </dgm:pt>
    <dgm:pt modelId="{51E23919-1D54-FF48-BD69-F8DA620F0A8F}">
      <dgm:prSet custT="1"/>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sz="1200" b="0">
              <a:solidFill>
                <a:schemeClr val="bg1"/>
              </a:solidFill>
              <a:latin typeface="+mn-lt"/>
              <a:cs typeface="Malayalam MN" pitchFamily="2" charset="0"/>
            </a:rPr>
            <a:t>Eligible Entities</a:t>
          </a:r>
        </a:p>
      </dgm:t>
    </dgm:pt>
    <dgm:pt modelId="{5A243923-A749-A14D-B2DF-6F7243A5C917}" type="parTrans" cxnId="{C37FDBB1-4EA7-7441-B952-F758E6970113}">
      <dgm:prSet/>
      <dgm:spPr/>
      <dgm:t>
        <a:bodyPr/>
        <a:lstStyle/>
        <a:p>
          <a:endParaRPr lang="en-US"/>
        </a:p>
      </dgm:t>
    </dgm:pt>
    <dgm:pt modelId="{0EDAA739-56E4-144E-8EDE-05C81C937072}" type="sibTrans" cxnId="{C37FDBB1-4EA7-7441-B952-F758E6970113}">
      <dgm:prSet/>
      <dgm:spPr/>
      <dgm:t>
        <a:bodyPr/>
        <a:lstStyle/>
        <a:p>
          <a:endParaRPr lang="en-US"/>
        </a:p>
      </dgm:t>
    </dgm:pt>
    <dgm:pt modelId="{10FC597F-A18A-BC47-80EB-6C8B367D767C}">
      <dgm:prSet custT="1"/>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sz="3200" b="1">
              <a:effectLst>
                <a:outerShdw blurRad="63500" sx="102000" sy="102000" algn="ctr" rotWithShape="0">
                  <a:prstClr val="black">
                    <a:alpha val="40000"/>
                  </a:prstClr>
                </a:outerShdw>
              </a:effectLst>
              <a:latin typeface="+mn-lt"/>
              <a:cs typeface="Malayalam MN" pitchFamily="2" charset="0"/>
            </a:rPr>
            <a:t>Program Elements</a:t>
          </a:r>
        </a:p>
      </dgm:t>
    </dgm:pt>
    <dgm:pt modelId="{87BF8833-8159-BA42-910F-571B4ABEBDA2}" type="parTrans" cxnId="{7D1A3CBA-F279-F543-957D-7DF667B1404D}">
      <dgm:prSet/>
      <dgm:spPr/>
      <dgm:t>
        <a:bodyPr/>
        <a:lstStyle/>
        <a:p>
          <a:endParaRPr lang="en-US"/>
        </a:p>
      </dgm:t>
    </dgm:pt>
    <dgm:pt modelId="{D798F409-807B-864A-A498-6A5E08EE887A}" type="sibTrans" cxnId="{7D1A3CBA-F279-F543-957D-7DF667B1404D}">
      <dgm:prSet/>
      <dgm:spPr/>
      <dgm:t>
        <a:bodyPr/>
        <a:lstStyle/>
        <a:p>
          <a:endParaRPr lang="en-US"/>
        </a:p>
      </dgm:t>
    </dgm:pt>
    <dgm:pt modelId="{94694337-1CA0-494D-BE42-FDA8D0DF538E}" type="pres">
      <dgm:prSet presAssocID="{E06402A7-4BBD-1A49-893F-7A377966F530}" presName="composite" presStyleCnt="0">
        <dgm:presLayoutVars>
          <dgm:chMax val="1"/>
          <dgm:dir/>
          <dgm:resizeHandles val="exact"/>
        </dgm:presLayoutVars>
      </dgm:prSet>
      <dgm:spPr/>
    </dgm:pt>
    <dgm:pt modelId="{F122D1DC-8F00-2E43-AD13-1479B9EF4071}" type="pres">
      <dgm:prSet presAssocID="{E06402A7-4BBD-1A49-893F-7A377966F530}" presName="radial" presStyleCnt="0">
        <dgm:presLayoutVars>
          <dgm:animLvl val="ctr"/>
        </dgm:presLayoutVars>
      </dgm:prSet>
      <dgm:spPr/>
    </dgm:pt>
    <dgm:pt modelId="{03002073-7E88-EB4C-8606-4B0D0F6BDE41}" type="pres">
      <dgm:prSet presAssocID="{10FC597F-A18A-BC47-80EB-6C8B367D767C}" presName="centerShape" presStyleLbl="vennNode1" presStyleIdx="0" presStyleCnt="6"/>
      <dgm:spPr/>
    </dgm:pt>
    <dgm:pt modelId="{CA5114AD-DBBA-DC49-9899-E24C48D26DAB}" type="pres">
      <dgm:prSet presAssocID="{51E23919-1D54-FF48-BD69-F8DA620F0A8F}" presName="node" presStyleLbl="vennNode1" presStyleIdx="1" presStyleCnt="6">
        <dgm:presLayoutVars>
          <dgm:bulletEnabled val="1"/>
        </dgm:presLayoutVars>
      </dgm:prSet>
      <dgm:spPr/>
    </dgm:pt>
    <dgm:pt modelId="{EA0EFF2A-DAFC-4E4D-A776-162DF4FEFFFE}" type="pres">
      <dgm:prSet presAssocID="{2A989239-8096-C545-BF64-1600BF3AADC6}" presName="node" presStyleLbl="vennNode1" presStyleIdx="2" presStyleCnt="6">
        <dgm:presLayoutVars>
          <dgm:bulletEnabled val="1"/>
        </dgm:presLayoutVars>
      </dgm:prSet>
      <dgm:spPr/>
    </dgm:pt>
    <dgm:pt modelId="{C027D90A-64E1-0149-AFC1-013BD88F2D3B}" type="pres">
      <dgm:prSet presAssocID="{1A53B02B-8055-3D4D-9B01-5719CA472919}" presName="node" presStyleLbl="vennNode1" presStyleIdx="3" presStyleCnt="6">
        <dgm:presLayoutVars>
          <dgm:bulletEnabled val="1"/>
        </dgm:presLayoutVars>
      </dgm:prSet>
      <dgm:spPr/>
    </dgm:pt>
    <dgm:pt modelId="{D6DA3358-275B-7247-ADEB-775E9D05F19F}" type="pres">
      <dgm:prSet presAssocID="{112044E5-FE6B-DF42-9E83-4482C772C539}" presName="node" presStyleLbl="vennNode1" presStyleIdx="4" presStyleCnt="6">
        <dgm:presLayoutVars>
          <dgm:bulletEnabled val="1"/>
        </dgm:presLayoutVars>
      </dgm:prSet>
      <dgm:spPr/>
    </dgm:pt>
    <dgm:pt modelId="{172920A8-70F3-DE4E-B743-C3F5A2AEE45E}" type="pres">
      <dgm:prSet presAssocID="{CFA6BDA9-9875-2544-B4C6-AF95F2667483}" presName="node" presStyleLbl="vennNode1" presStyleIdx="5" presStyleCnt="6">
        <dgm:presLayoutVars>
          <dgm:bulletEnabled val="1"/>
        </dgm:presLayoutVars>
      </dgm:prSet>
      <dgm:spPr/>
    </dgm:pt>
  </dgm:ptLst>
  <dgm:cxnLst>
    <dgm:cxn modelId="{9D0BF211-83E6-E048-B6C8-8FF47BB913AB}" type="presOf" srcId="{10FC597F-A18A-BC47-80EB-6C8B367D767C}" destId="{03002073-7E88-EB4C-8606-4B0D0F6BDE41}" srcOrd="0" destOrd="0" presId="urn:microsoft.com/office/officeart/2005/8/layout/radial3"/>
    <dgm:cxn modelId="{F981FF19-DD09-F349-8475-8A11BF428FD7}" type="presOf" srcId="{E06402A7-4BBD-1A49-893F-7A377966F530}" destId="{94694337-1CA0-494D-BE42-FDA8D0DF538E}" srcOrd="0" destOrd="0" presId="urn:microsoft.com/office/officeart/2005/8/layout/radial3"/>
    <dgm:cxn modelId="{7451071A-396C-5A41-9B6B-B6D4E62D5D0D}" type="presOf" srcId="{2A989239-8096-C545-BF64-1600BF3AADC6}" destId="{EA0EFF2A-DAFC-4E4D-A776-162DF4FEFFFE}" srcOrd="0" destOrd="0" presId="urn:microsoft.com/office/officeart/2005/8/layout/radial3"/>
    <dgm:cxn modelId="{D338621C-67B0-0D4B-A25E-3F4C27DDB856}" type="presOf" srcId="{112044E5-FE6B-DF42-9E83-4482C772C539}" destId="{D6DA3358-275B-7247-ADEB-775E9D05F19F}" srcOrd="0" destOrd="0" presId="urn:microsoft.com/office/officeart/2005/8/layout/radial3"/>
    <dgm:cxn modelId="{6448491D-EF36-E14B-B2AF-C353F1C420BF}" srcId="{10FC597F-A18A-BC47-80EB-6C8B367D767C}" destId="{CFA6BDA9-9875-2544-B4C6-AF95F2667483}" srcOrd="4" destOrd="0" parTransId="{7BECAA3A-9B03-2545-A2B2-4988BDF74CC6}" sibTransId="{1E9F294B-5759-8141-92F9-F1E320114633}"/>
    <dgm:cxn modelId="{EE21F241-47FD-0840-B580-D486A82481B6}" type="presOf" srcId="{1A53B02B-8055-3D4D-9B01-5719CA472919}" destId="{C027D90A-64E1-0149-AFC1-013BD88F2D3B}" srcOrd="0" destOrd="0" presId="urn:microsoft.com/office/officeart/2005/8/layout/radial3"/>
    <dgm:cxn modelId="{395EF647-3140-AF40-B3BB-0417A94D9051}" type="presOf" srcId="{51E23919-1D54-FF48-BD69-F8DA620F0A8F}" destId="{CA5114AD-DBBA-DC49-9899-E24C48D26DAB}" srcOrd="0" destOrd="0" presId="urn:microsoft.com/office/officeart/2005/8/layout/radial3"/>
    <dgm:cxn modelId="{21378859-3796-584A-A250-BDB314F16B1F}" srcId="{10FC597F-A18A-BC47-80EB-6C8B367D767C}" destId="{2A989239-8096-C545-BF64-1600BF3AADC6}" srcOrd="1" destOrd="0" parTransId="{D756F3B4-5100-454B-825A-C6B2C8A66CBC}" sibTransId="{1D8A119A-0EF9-9942-B4F0-6B5CAA325415}"/>
    <dgm:cxn modelId="{A37C8197-FAC2-ED46-A2D2-DF67840864B2}" type="presOf" srcId="{CFA6BDA9-9875-2544-B4C6-AF95F2667483}" destId="{172920A8-70F3-DE4E-B743-C3F5A2AEE45E}" srcOrd="0" destOrd="0" presId="urn:microsoft.com/office/officeart/2005/8/layout/radial3"/>
    <dgm:cxn modelId="{8C6BE8A0-9AB3-454E-8B52-6170E9DDA727}" srcId="{10FC597F-A18A-BC47-80EB-6C8B367D767C}" destId="{112044E5-FE6B-DF42-9E83-4482C772C539}" srcOrd="3" destOrd="0" parTransId="{8074EBC2-453E-954D-A191-982F3EB1B74A}" sibTransId="{A2874127-B473-0240-93F2-A3E8460A3F2F}"/>
    <dgm:cxn modelId="{C37FDBB1-4EA7-7441-B952-F758E6970113}" srcId="{10FC597F-A18A-BC47-80EB-6C8B367D767C}" destId="{51E23919-1D54-FF48-BD69-F8DA620F0A8F}" srcOrd="0" destOrd="0" parTransId="{5A243923-A749-A14D-B2DF-6F7243A5C917}" sibTransId="{0EDAA739-56E4-144E-8EDE-05C81C937072}"/>
    <dgm:cxn modelId="{E997DFB8-D38E-9247-854C-85955D98FBB8}" srcId="{10FC597F-A18A-BC47-80EB-6C8B367D767C}" destId="{1A53B02B-8055-3D4D-9B01-5719CA472919}" srcOrd="2" destOrd="0" parTransId="{DF20F22B-F90A-5047-9655-484EDB7E063D}" sibTransId="{84F0E6C5-685F-DA42-B744-46FEB5BFE0E7}"/>
    <dgm:cxn modelId="{7D1A3CBA-F279-F543-957D-7DF667B1404D}" srcId="{E06402A7-4BBD-1A49-893F-7A377966F530}" destId="{10FC597F-A18A-BC47-80EB-6C8B367D767C}" srcOrd="0" destOrd="0" parTransId="{87BF8833-8159-BA42-910F-571B4ABEBDA2}" sibTransId="{D798F409-807B-864A-A498-6A5E08EE887A}"/>
    <dgm:cxn modelId="{F1476F0F-950D-3D4C-8375-576F013B82AB}" type="presParOf" srcId="{94694337-1CA0-494D-BE42-FDA8D0DF538E}" destId="{F122D1DC-8F00-2E43-AD13-1479B9EF4071}" srcOrd="0" destOrd="0" presId="urn:microsoft.com/office/officeart/2005/8/layout/radial3"/>
    <dgm:cxn modelId="{C455865F-DBE3-4A45-B1E6-EC089F732329}" type="presParOf" srcId="{F122D1DC-8F00-2E43-AD13-1479B9EF4071}" destId="{03002073-7E88-EB4C-8606-4B0D0F6BDE41}" srcOrd="0" destOrd="0" presId="urn:microsoft.com/office/officeart/2005/8/layout/radial3"/>
    <dgm:cxn modelId="{5A946ED9-70D7-AA47-AE86-FEAD93AF31DA}" type="presParOf" srcId="{F122D1DC-8F00-2E43-AD13-1479B9EF4071}" destId="{CA5114AD-DBBA-DC49-9899-E24C48D26DAB}" srcOrd="1" destOrd="0" presId="urn:microsoft.com/office/officeart/2005/8/layout/radial3"/>
    <dgm:cxn modelId="{F9C16640-CB6A-404D-9C7F-1E5F572255FA}" type="presParOf" srcId="{F122D1DC-8F00-2E43-AD13-1479B9EF4071}" destId="{EA0EFF2A-DAFC-4E4D-A776-162DF4FEFFFE}" srcOrd="2" destOrd="0" presId="urn:microsoft.com/office/officeart/2005/8/layout/radial3"/>
    <dgm:cxn modelId="{09B5ABA9-0F9D-AF43-84B0-6FC6DF9EA82E}" type="presParOf" srcId="{F122D1DC-8F00-2E43-AD13-1479B9EF4071}" destId="{C027D90A-64E1-0149-AFC1-013BD88F2D3B}" srcOrd="3" destOrd="0" presId="urn:microsoft.com/office/officeart/2005/8/layout/radial3"/>
    <dgm:cxn modelId="{23AC3B62-CC57-C644-9DA7-FF6E69F5F6C0}" type="presParOf" srcId="{F122D1DC-8F00-2E43-AD13-1479B9EF4071}" destId="{D6DA3358-275B-7247-ADEB-775E9D05F19F}" srcOrd="4" destOrd="0" presId="urn:microsoft.com/office/officeart/2005/8/layout/radial3"/>
    <dgm:cxn modelId="{C1578D25-B0FC-854C-91FF-AD6E3A4B0DFD}" type="presParOf" srcId="{F122D1DC-8F00-2E43-AD13-1479B9EF4071}" destId="{172920A8-70F3-DE4E-B743-C3F5A2AEE45E}"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F6913BF-83E8-4478-B6C7-CA2A6B947EDF}" type="doc">
      <dgm:prSet loTypeId="urn:microsoft.com/office/officeart/2005/8/layout/venn1" loCatId="relationship" qsTypeId="urn:microsoft.com/office/officeart/2005/8/quickstyle/3d4" qsCatId="3D" csTypeId="urn:microsoft.com/office/officeart/2005/8/colors/accent1_2" csCatId="accent1" phldr="1"/>
      <dgm:spPr/>
      <dgm:t>
        <a:bodyPr/>
        <a:lstStyle/>
        <a:p>
          <a:endParaRPr lang="en-US"/>
        </a:p>
      </dgm:t>
    </dgm:pt>
    <dgm:pt modelId="{F2EED5B9-119D-4C20-8399-7C989989554B}">
      <dgm:prSet phldrT="[Text]"/>
      <dgm:spPr/>
      <dgm:t>
        <a:bodyPr/>
        <a:lstStyle/>
        <a:p>
          <a:r>
            <a:rPr lang="en-US" dirty="0">
              <a:latin typeface="+mn-lt"/>
              <a:cs typeface="Times New Roman" panose="02020603050405020304" pitchFamily="18" charset="0"/>
            </a:rPr>
            <a:t>Work-based Learning</a:t>
          </a:r>
        </a:p>
      </dgm:t>
    </dgm:pt>
    <dgm:pt modelId="{94AD88C8-30D6-40A8-AFAB-3E2BCD593B9F}" type="parTrans" cxnId="{C43BB7F7-B80E-4CA3-8E0B-4C9471D2B374}">
      <dgm:prSet/>
      <dgm:spPr/>
      <dgm:t>
        <a:bodyPr/>
        <a:lstStyle/>
        <a:p>
          <a:endParaRPr lang="en-US"/>
        </a:p>
      </dgm:t>
    </dgm:pt>
    <dgm:pt modelId="{B798E463-59E8-4BA3-98C3-E3E4B66A09DC}" type="sibTrans" cxnId="{C43BB7F7-B80E-4CA3-8E0B-4C9471D2B374}">
      <dgm:prSet/>
      <dgm:spPr/>
      <dgm:t>
        <a:bodyPr/>
        <a:lstStyle/>
        <a:p>
          <a:endParaRPr lang="en-US"/>
        </a:p>
      </dgm:t>
    </dgm:pt>
    <dgm:pt modelId="{AB91CC65-FA03-4170-B23E-FC2E8E431FA5}">
      <dgm:prSet phldrT="[Text]"/>
      <dgm:spPr/>
      <dgm:t>
        <a:bodyPr/>
        <a:lstStyle/>
        <a:p>
          <a:r>
            <a:rPr lang="en-US" dirty="0">
              <a:latin typeface="+mn-lt"/>
              <a:cs typeface="Times New Roman" panose="02020603050405020304" pitchFamily="18" charset="0"/>
            </a:rPr>
            <a:t>Foundational Skills</a:t>
          </a:r>
        </a:p>
      </dgm:t>
    </dgm:pt>
    <dgm:pt modelId="{3650DC45-C229-4149-999C-F70E5B3BB9BB}" type="parTrans" cxnId="{983D5237-5214-46BC-B9EB-426ABA94E32A}">
      <dgm:prSet/>
      <dgm:spPr/>
      <dgm:t>
        <a:bodyPr/>
        <a:lstStyle/>
        <a:p>
          <a:endParaRPr lang="en-US"/>
        </a:p>
      </dgm:t>
    </dgm:pt>
    <dgm:pt modelId="{786A4BCF-B6B6-4287-AD77-16256851E684}" type="sibTrans" cxnId="{983D5237-5214-46BC-B9EB-426ABA94E32A}">
      <dgm:prSet/>
      <dgm:spPr/>
      <dgm:t>
        <a:bodyPr/>
        <a:lstStyle/>
        <a:p>
          <a:endParaRPr lang="en-US"/>
        </a:p>
      </dgm:t>
    </dgm:pt>
    <dgm:pt modelId="{431202B4-92C6-4A8F-BB96-4E9868275C05}">
      <dgm:prSet phldrT="[Text]"/>
      <dgm:spPr/>
      <dgm:t>
        <a:bodyPr/>
        <a:lstStyle/>
        <a:p>
          <a:pPr algn="ctr"/>
          <a:r>
            <a:rPr lang="en-US" dirty="0">
              <a:latin typeface="+mn-lt"/>
              <a:cs typeface="Times New Roman" panose="02020603050405020304" pitchFamily="18" charset="0"/>
            </a:rPr>
            <a:t>Education &amp; Training</a:t>
          </a:r>
        </a:p>
      </dgm:t>
    </dgm:pt>
    <dgm:pt modelId="{B7DE697C-8D2C-484B-A0A2-1DFCD76EE128}" type="parTrans" cxnId="{D2E2B274-27F4-4AA5-AB4A-1429D2D88B49}">
      <dgm:prSet/>
      <dgm:spPr/>
      <dgm:t>
        <a:bodyPr/>
        <a:lstStyle/>
        <a:p>
          <a:endParaRPr lang="en-US"/>
        </a:p>
      </dgm:t>
    </dgm:pt>
    <dgm:pt modelId="{E56EA771-2EBB-45DD-BEF2-D9B378525BDF}" type="sibTrans" cxnId="{D2E2B274-27F4-4AA5-AB4A-1429D2D88B49}">
      <dgm:prSet/>
      <dgm:spPr/>
      <dgm:t>
        <a:bodyPr/>
        <a:lstStyle/>
        <a:p>
          <a:endParaRPr lang="en-US"/>
        </a:p>
      </dgm:t>
    </dgm:pt>
    <dgm:pt modelId="{1C0A82E8-B983-47EE-A4B4-440FA76B255D}" type="pres">
      <dgm:prSet presAssocID="{6F6913BF-83E8-4478-B6C7-CA2A6B947EDF}" presName="compositeShape" presStyleCnt="0">
        <dgm:presLayoutVars>
          <dgm:chMax val="7"/>
          <dgm:dir/>
          <dgm:resizeHandles val="exact"/>
        </dgm:presLayoutVars>
      </dgm:prSet>
      <dgm:spPr/>
    </dgm:pt>
    <dgm:pt modelId="{615E6290-5DEA-485F-8164-D18BD105EF19}" type="pres">
      <dgm:prSet presAssocID="{F2EED5B9-119D-4C20-8399-7C989989554B}" presName="circ1" presStyleLbl="vennNode1" presStyleIdx="0" presStyleCnt="3"/>
      <dgm:spPr/>
    </dgm:pt>
    <dgm:pt modelId="{BC700D00-6815-4DB3-B396-B4DCCB5C6EDC}" type="pres">
      <dgm:prSet presAssocID="{F2EED5B9-119D-4C20-8399-7C989989554B}" presName="circ1Tx" presStyleLbl="revTx" presStyleIdx="0" presStyleCnt="0">
        <dgm:presLayoutVars>
          <dgm:chMax val="0"/>
          <dgm:chPref val="0"/>
          <dgm:bulletEnabled val="1"/>
        </dgm:presLayoutVars>
      </dgm:prSet>
      <dgm:spPr/>
    </dgm:pt>
    <dgm:pt modelId="{B04B5382-AA2D-4F30-9856-86913A250F4C}" type="pres">
      <dgm:prSet presAssocID="{AB91CC65-FA03-4170-B23E-FC2E8E431FA5}" presName="circ2" presStyleLbl="vennNode1" presStyleIdx="1" presStyleCnt="3" custLinFactNeighborX="0"/>
      <dgm:spPr/>
    </dgm:pt>
    <dgm:pt modelId="{404CF2B4-47D8-4E44-8E45-8DFCBF199155}" type="pres">
      <dgm:prSet presAssocID="{AB91CC65-FA03-4170-B23E-FC2E8E431FA5}" presName="circ2Tx" presStyleLbl="revTx" presStyleIdx="0" presStyleCnt="0">
        <dgm:presLayoutVars>
          <dgm:chMax val="0"/>
          <dgm:chPref val="0"/>
          <dgm:bulletEnabled val="1"/>
        </dgm:presLayoutVars>
      </dgm:prSet>
      <dgm:spPr/>
    </dgm:pt>
    <dgm:pt modelId="{77F437BF-F016-4D6E-A963-33292A1CBC48}" type="pres">
      <dgm:prSet presAssocID="{431202B4-92C6-4A8F-BB96-4E9868275C05}" presName="circ3" presStyleLbl="vennNode1" presStyleIdx="2" presStyleCnt="3" custLinFactNeighborX="1734" custLinFactNeighborY="-3170"/>
      <dgm:spPr/>
    </dgm:pt>
    <dgm:pt modelId="{F282694A-0C93-4F6D-9788-E685AF08B343}" type="pres">
      <dgm:prSet presAssocID="{431202B4-92C6-4A8F-BB96-4E9868275C05}" presName="circ3Tx" presStyleLbl="revTx" presStyleIdx="0" presStyleCnt="0">
        <dgm:presLayoutVars>
          <dgm:chMax val="0"/>
          <dgm:chPref val="0"/>
          <dgm:bulletEnabled val="1"/>
        </dgm:presLayoutVars>
      </dgm:prSet>
      <dgm:spPr/>
    </dgm:pt>
  </dgm:ptLst>
  <dgm:cxnLst>
    <dgm:cxn modelId="{6D772701-FBE2-46B1-818B-F14ABCDD9ADF}" type="presOf" srcId="{431202B4-92C6-4A8F-BB96-4E9868275C05}" destId="{F282694A-0C93-4F6D-9788-E685AF08B343}" srcOrd="1" destOrd="0" presId="urn:microsoft.com/office/officeart/2005/8/layout/venn1"/>
    <dgm:cxn modelId="{0BA86B10-6B4F-4EAF-BA25-93AB16E0CDA9}" type="presOf" srcId="{F2EED5B9-119D-4C20-8399-7C989989554B}" destId="{BC700D00-6815-4DB3-B396-B4DCCB5C6EDC}" srcOrd="1" destOrd="0" presId="urn:microsoft.com/office/officeart/2005/8/layout/venn1"/>
    <dgm:cxn modelId="{983D5237-5214-46BC-B9EB-426ABA94E32A}" srcId="{6F6913BF-83E8-4478-B6C7-CA2A6B947EDF}" destId="{AB91CC65-FA03-4170-B23E-FC2E8E431FA5}" srcOrd="1" destOrd="0" parTransId="{3650DC45-C229-4149-999C-F70E5B3BB9BB}" sibTransId="{786A4BCF-B6B6-4287-AD77-16256851E684}"/>
    <dgm:cxn modelId="{5DA6613D-75D2-4FB3-9764-9506F9B2012F}" type="presOf" srcId="{AB91CC65-FA03-4170-B23E-FC2E8E431FA5}" destId="{404CF2B4-47D8-4E44-8E45-8DFCBF199155}" srcOrd="1" destOrd="0" presId="urn:microsoft.com/office/officeart/2005/8/layout/venn1"/>
    <dgm:cxn modelId="{1C52F46E-4FF8-4C50-B98C-F91C91A49CA2}" type="presOf" srcId="{AB91CC65-FA03-4170-B23E-FC2E8E431FA5}" destId="{B04B5382-AA2D-4F30-9856-86913A250F4C}" srcOrd="0" destOrd="0" presId="urn:microsoft.com/office/officeart/2005/8/layout/venn1"/>
    <dgm:cxn modelId="{D2E2B274-27F4-4AA5-AB4A-1429D2D88B49}" srcId="{6F6913BF-83E8-4478-B6C7-CA2A6B947EDF}" destId="{431202B4-92C6-4A8F-BB96-4E9868275C05}" srcOrd="2" destOrd="0" parTransId="{B7DE697C-8D2C-484B-A0A2-1DFCD76EE128}" sibTransId="{E56EA771-2EBB-45DD-BEF2-D9B378525BDF}"/>
    <dgm:cxn modelId="{BBD35C90-768A-4589-B782-E8CCE0EA1466}" type="presOf" srcId="{F2EED5B9-119D-4C20-8399-7C989989554B}" destId="{615E6290-5DEA-485F-8164-D18BD105EF19}" srcOrd="0" destOrd="0" presId="urn:microsoft.com/office/officeart/2005/8/layout/venn1"/>
    <dgm:cxn modelId="{2B9A56DF-B108-4831-9986-F5C268610E6D}" type="presOf" srcId="{431202B4-92C6-4A8F-BB96-4E9868275C05}" destId="{77F437BF-F016-4D6E-A963-33292A1CBC48}" srcOrd="0" destOrd="0" presId="urn:microsoft.com/office/officeart/2005/8/layout/venn1"/>
    <dgm:cxn modelId="{BF8AE8F3-A5D6-4A1E-B045-CE89F864787C}" type="presOf" srcId="{6F6913BF-83E8-4478-B6C7-CA2A6B947EDF}" destId="{1C0A82E8-B983-47EE-A4B4-440FA76B255D}" srcOrd="0" destOrd="0" presId="urn:microsoft.com/office/officeart/2005/8/layout/venn1"/>
    <dgm:cxn modelId="{C43BB7F7-B80E-4CA3-8E0B-4C9471D2B374}" srcId="{6F6913BF-83E8-4478-B6C7-CA2A6B947EDF}" destId="{F2EED5B9-119D-4C20-8399-7C989989554B}" srcOrd="0" destOrd="0" parTransId="{94AD88C8-30D6-40A8-AFAB-3E2BCD593B9F}" sibTransId="{B798E463-59E8-4BA3-98C3-E3E4B66A09DC}"/>
    <dgm:cxn modelId="{15C7B153-84E9-423E-86F5-AFCF62513C57}" type="presParOf" srcId="{1C0A82E8-B983-47EE-A4B4-440FA76B255D}" destId="{615E6290-5DEA-485F-8164-D18BD105EF19}" srcOrd="0" destOrd="0" presId="urn:microsoft.com/office/officeart/2005/8/layout/venn1"/>
    <dgm:cxn modelId="{F889FA8C-F22D-4AF9-B5AC-2DA2C4253997}" type="presParOf" srcId="{1C0A82E8-B983-47EE-A4B4-440FA76B255D}" destId="{BC700D00-6815-4DB3-B396-B4DCCB5C6EDC}" srcOrd="1" destOrd="0" presId="urn:microsoft.com/office/officeart/2005/8/layout/venn1"/>
    <dgm:cxn modelId="{34443785-1B49-441A-AFA3-3B424B2D3E29}" type="presParOf" srcId="{1C0A82E8-B983-47EE-A4B4-440FA76B255D}" destId="{B04B5382-AA2D-4F30-9856-86913A250F4C}" srcOrd="2" destOrd="0" presId="urn:microsoft.com/office/officeart/2005/8/layout/venn1"/>
    <dgm:cxn modelId="{DBB0F7EB-B4E9-4790-82F0-CB69BA511EE3}" type="presParOf" srcId="{1C0A82E8-B983-47EE-A4B4-440FA76B255D}" destId="{404CF2B4-47D8-4E44-8E45-8DFCBF199155}" srcOrd="3" destOrd="0" presId="urn:microsoft.com/office/officeart/2005/8/layout/venn1"/>
    <dgm:cxn modelId="{8DA65CBA-2E2B-4D8E-8D06-7198ECBAD90F}" type="presParOf" srcId="{1C0A82E8-B983-47EE-A4B4-440FA76B255D}" destId="{77F437BF-F016-4D6E-A963-33292A1CBC48}" srcOrd="4" destOrd="0" presId="urn:microsoft.com/office/officeart/2005/8/layout/venn1"/>
    <dgm:cxn modelId="{9D122591-453F-432A-A5EA-667079995A61}" type="presParOf" srcId="{1C0A82E8-B983-47EE-A4B4-440FA76B255D}" destId="{F282694A-0C93-4F6D-9788-E685AF08B343}"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05CBBC0-0E68-424F-85D2-E7DAC0C388B6}" type="doc">
      <dgm:prSet loTypeId="urn:microsoft.com/office/officeart/2005/8/layout/default" loCatId="" qsTypeId="urn:microsoft.com/office/officeart/2005/8/quickstyle/simple5" qsCatId="simple" csTypeId="urn:microsoft.com/office/officeart/2005/8/colors/accent1_2" csCatId="accent1" phldr="1"/>
      <dgm:spPr/>
      <dgm:t>
        <a:bodyPr/>
        <a:lstStyle/>
        <a:p>
          <a:endParaRPr lang="en-US"/>
        </a:p>
      </dgm:t>
    </dgm:pt>
    <dgm:pt modelId="{2C6F5564-1841-2943-BFB0-540F0A893BD0}">
      <dgm:prSet phldrT="[Text]" custT="1"/>
      <dgm:spPr/>
      <dgm:t>
        <a:bodyPr vert="horz"/>
        <a:lstStyle/>
        <a:p>
          <a:pPr>
            <a:buFont typeface="Arial" panose="020B0604020202020204" pitchFamily="34" charset="0"/>
            <a:buChar char="•"/>
          </a:pPr>
          <a:r>
            <a:rPr lang="en-US" sz="1800" b="1" dirty="0"/>
            <a:t>Outreach and Recruitment </a:t>
          </a:r>
        </a:p>
      </dgm:t>
    </dgm:pt>
    <dgm:pt modelId="{8948B489-53AF-4B44-A140-D42BB5BDAB69}" type="parTrans" cxnId="{5A59255B-04F4-A74E-9545-B34A4A2FA457}">
      <dgm:prSet/>
      <dgm:spPr/>
      <dgm:t>
        <a:bodyPr/>
        <a:lstStyle/>
        <a:p>
          <a:endParaRPr lang="en-US" sz="1800"/>
        </a:p>
      </dgm:t>
    </dgm:pt>
    <dgm:pt modelId="{6D7DE231-AA81-AB47-92FB-01B04A5B0B64}" type="sibTrans" cxnId="{5A59255B-04F4-A74E-9545-B34A4A2FA457}">
      <dgm:prSet/>
      <dgm:spPr/>
      <dgm:t>
        <a:bodyPr/>
        <a:lstStyle/>
        <a:p>
          <a:endParaRPr lang="en-US" sz="1800"/>
        </a:p>
      </dgm:t>
    </dgm:pt>
    <dgm:pt modelId="{0BD133D1-0897-944D-B7A9-6C39B82CCC1F}">
      <dgm:prSet phldrT="[Text]" custT="1"/>
      <dgm:spPr/>
      <dgm:t>
        <a:bodyPr vert="horz"/>
        <a:lstStyle/>
        <a:p>
          <a:pPr>
            <a:buFont typeface="Arial" panose="020B0604020202020204" pitchFamily="34" charset="0"/>
            <a:buChar char="•"/>
          </a:pPr>
          <a:r>
            <a:rPr lang="en-US" sz="1800" b="1" dirty="0"/>
            <a:t>Employer Engagement </a:t>
          </a:r>
        </a:p>
      </dgm:t>
    </dgm:pt>
    <dgm:pt modelId="{51E054A5-00D2-464A-905C-B8E0EC769C28}" type="parTrans" cxnId="{1C96196E-1099-E046-B45C-DD3B58B7FB64}">
      <dgm:prSet/>
      <dgm:spPr/>
      <dgm:t>
        <a:bodyPr/>
        <a:lstStyle/>
        <a:p>
          <a:endParaRPr lang="en-US" sz="1800"/>
        </a:p>
      </dgm:t>
    </dgm:pt>
    <dgm:pt modelId="{24899F01-BC50-1647-90C4-A8307AF71F15}" type="sibTrans" cxnId="{1C96196E-1099-E046-B45C-DD3B58B7FB64}">
      <dgm:prSet/>
      <dgm:spPr/>
      <dgm:t>
        <a:bodyPr/>
        <a:lstStyle/>
        <a:p>
          <a:endParaRPr lang="en-US" sz="1800"/>
        </a:p>
      </dgm:t>
    </dgm:pt>
    <dgm:pt modelId="{285E6F6C-12C9-F642-820C-6B3E286FCB5D}">
      <dgm:prSet phldrT="[Text]" custT="1"/>
      <dgm:spPr/>
      <dgm:t>
        <a:bodyPr vert="horz" anchor="ctr"/>
        <a:lstStyle/>
        <a:p>
          <a:pPr algn="ctr">
            <a:buFont typeface="Arial" panose="020B0604020202020204" pitchFamily="34" charset="0"/>
            <a:buChar char="•"/>
          </a:pPr>
          <a:r>
            <a:rPr lang="en-US" sz="1800" b="1" dirty="0"/>
            <a:t>Career Planning </a:t>
          </a:r>
          <a:r>
            <a:rPr lang="en-US" sz="1800" dirty="0"/>
            <a:t> </a:t>
          </a:r>
        </a:p>
      </dgm:t>
    </dgm:pt>
    <dgm:pt modelId="{7DDED381-0DBC-8443-9B1B-7146D8DC2D1E}" type="parTrans" cxnId="{D2717079-FD75-9544-AAB4-8990F5A3DA2E}">
      <dgm:prSet/>
      <dgm:spPr/>
      <dgm:t>
        <a:bodyPr/>
        <a:lstStyle/>
        <a:p>
          <a:endParaRPr lang="en-US" sz="1800"/>
        </a:p>
      </dgm:t>
    </dgm:pt>
    <dgm:pt modelId="{B9159E34-BAE6-AF4A-BAEC-AAB9706418C3}" type="sibTrans" cxnId="{D2717079-FD75-9544-AAB4-8990F5A3DA2E}">
      <dgm:prSet/>
      <dgm:spPr/>
      <dgm:t>
        <a:bodyPr/>
        <a:lstStyle/>
        <a:p>
          <a:endParaRPr lang="en-US" sz="1800"/>
        </a:p>
      </dgm:t>
    </dgm:pt>
    <dgm:pt modelId="{48810DE5-E7D4-D941-8BA3-BBF26381AF60}">
      <dgm:prSet custT="1"/>
      <dgm:spPr/>
      <dgm:t>
        <a:bodyPr vert="horz"/>
        <a:lstStyle/>
        <a:p>
          <a:pPr>
            <a:buFont typeface="Arial" panose="020B0604020202020204" pitchFamily="34" charset="0"/>
            <a:buChar char="•"/>
          </a:pPr>
          <a:r>
            <a:rPr lang="en-US" sz="1800" b="1" dirty="0"/>
            <a:t>Training </a:t>
          </a:r>
        </a:p>
      </dgm:t>
    </dgm:pt>
    <dgm:pt modelId="{AADD0A66-0747-F24C-AAD6-F9B4C2185DBC}" type="parTrans" cxnId="{E188474A-F975-294C-9C82-48D1E7B712BC}">
      <dgm:prSet/>
      <dgm:spPr/>
      <dgm:t>
        <a:bodyPr/>
        <a:lstStyle/>
        <a:p>
          <a:endParaRPr lang="en-US" sz="1800"/>
        </a:p>
      </dgm:t>
    </dgm:pt>
    <dgm:pt modelId="{D26231BF-775E-8C4F-8729-FE1C6D09F473}" type="sibTrans" cxnId="{E188474A-F975-294C-9C82-48D1E7B712BC}">
      <dgm:prSet/>
      <dgm:spPr/>
      <dgm:t>
        <a:bodyPr/>
        <a:lstStyle/>
        <a:p>
          <a:endParaRPr lang="en-US" sz="1800"/>
        </a:p>
      </dgm:t>
    </dgm:pt>
    <dgm:pt modelId="{C3C28365-2D66-404A-B006-6BB8B8E1EE43}">
      <dgm:prSet custT="1"/>
      <dgm:spPr/>
      <dgm:t>
        <a:bodyPr vert="horz"/>
        <a:lstStyle/>
        <a:p>
          <a:pPr>
            <a:lnSpc>
              <a:spcPct val="100000"/>
            </a:lnSpc>
            <a:spcAft>
              <a:spcPts val="0"/>
            </a:spcAft>
            <a:buFont typeface="Arial" panose="020B0604020202020204" pitchFamily="34" charset="0"/>
            <a:buChar char="•"/>
          </a:pPr>
          <a:r>
            <a:rPr lang="en-US" sz="1800" b="1" dirty="0"/>
            <a:t>Work-Based Learning /</a:t>
          </a:r>
        </a:p>
        <a:p>
          <a:pPr>
            <a:lnSpc>
              <a:spcPct val="100000"/>
            </a:lnSpc>
            <a:spcAft>
              <a:spcPts val="0"/>
            </a:spcAft>
            <a:buFont typeface="Arial" panose="020B0604020202020204" pitchFamily="34" charset="0"/>
            <a:buChar char="•"/>
          </a:pPr>
          <a:r>
            <a:rPr lang="en-US" sz="1800" b="1" dirty="0"/>
            <a:t> Work-Based Training </a:t>
          </a:r>
        </a:p>
      </dgm:t>
    </dgm:pt>
    <dgm:pt modelId="{13FEE412-BA8B-544D-AFEC-366E424CDC23}" type="parTrans" cxnId="{0A83B197-142F-D642-A153-C7445E72FBC2}">
      <dgm:prSet/>
      <dgm:spPr/>
      <dgm:t>
        <a:bodyPr/>
        <a:lstStyle/>
        <a:p>
          <a:endParaRPr lang="en-US" sz="1800"/>
        </a:p>
      </dgm:t>
    </dgm:pt>
    <dgm:pt modelId="{A578E260-D590-5141-85E3-70E19D7B3E30}" type="sibTrans" cxnId="{0A83B197-142F-D642-A153-C7445E72FBC2}">
      <dgm:prSet/>
      <dgm:spPr/>
      <dgm:t>
        <a:bodyPr/>
        <a:lstStyle/>
        <a:p>
          <a:endParaRPr lang="en-US" sz="1800"/>
        </a:p>
      </dgm:t>
    </dgm:pt>
    <dgm:pt modelId="{7B39E6BC-0DB4-1B4C-BE25-32E252D299E5}">
      <dgm:prSet custT="1"/>
      <dgm:spPr/>
      <dgm:t>
        <a:bodyPr vert="horz"/>
        <a:lstStyle/>
        <a:p>
          <a:pPr>
            <a:buFont typeface="Arial" panose="020B0604020202020204" pitchFamily="34" charset="0"/>
            <a:buChar char="•"/>
          </a:pPr>
          <a:r>
            <a:rPr lang="en-US" sz="1800" b="1" dirty="0"/>
            <a:t>Supportive Services </a:t>
          </a:r>
        </a:p>
      </dgm:t>
    </dgm:pt>
    <dgm:pt modelId="{547773DF-C7C9-A647-A203-9E188129A0FF}" type="parTrans" cxnId="{4294197A-379D-3F4E-AA0A-6182E7412BE5}">
      <dgm:prSet/>
      <dgm:spPr/>
      <dgm:t>
        <a:bodyPr/>
        <a:lstStyle/>
        <a:p>
          <a:endParaRPr lang="en-US" sz="1800"/>
        </a:p>
      </dgm:t>
    </dgm:pt>
    <dgm:pt modelId="{2D57D365-1F8F-4144-9AC4-8E3BD9B46E75}" type="sibTrans" cxnId="{4294197A-379D-3F4E-AA0A-6182E7412BE5}">
      <dgm:prSet/>
      <dgm:spPr/>
      <dgm:t>
        <a:bodyPr/>
        <a:lstStyle/>
        <a:p>
          <a:endParaRPr lang="en-US" sz="1800"/>
        </a:p>
      </dgm:t>
    </dgm:pt>
    <dgm:pt modelId="{6032D189-DFF5-EB4C-B152-6148D6A27620}">
      <dgm:prSet custT="1"/>
      <dgm:spPr/>
      <dgm:t>
        <a:bodyPr vert="horz"/>
        <a:lstStyle/>
        <a:p>
          <a:pPr>
            <a:buFont typeface="Arial" panose="020B0604020202020204" pitchFamily="34" charset="0"/>
            <a:buChar char="•"/>
          </a:pPr>
          <a:r>
            <a:rPr lang="en-US" sz="1800" b="1" dirty="0"/>
            <a:t>Barrier Reduction Funds</a:t>
          </a:r>
        </a:p>
      </dgm:t>
    </dgm:pt>
    <dgm:pt modelId="{E765BF89-710F-CA41-9608-56F0ED41C2B1}" type="parTrans" cxnId="{D32C386C-67FE-754B-B7D2-090AC9C345ED}">
      <dgm:prSet/>
      <dgm:spPr/>
      <dgm:t>
        <a:bodyPr/>
        <a:lstStyle/>
        <a:p>
          <a:endParaRPr lang="en-US" sz="1800"/>
        </a:p>
      </dgm:t>
    </dgm:pt>
    <dgm:pt modelId="{3B7A92B8-9263-504E-A260-4EC5460BC094}" type="sibTrans" cxnId="{D32C386C-67FE-754B-B7D2-090AC9C345ED}">
      <dgm:prSet/>
      <dgm:spPr/>
      <dgm:t>
        <a:bodyPr/>
        <a:lstStyle/>
        <a:p>
          <a:endParaRPr lang="en-US" sz="1800"/>
        </a:p>
      </dgm:t>
    </dgm:pt>
    <dgm:pt modelId="{D0153052-A9E5-B344-848B-9D1B597FE1AA}">
      <dgm:prSet custT="1"/>
      <dgm:spPr/>
      <dgm:t>
        <a:bodyPr vert="horz"/>
        <a:lstStyle/>
        <a:p>
          <a:pPr>
            <a:buFont typeface="Arial" panose="020B0604020202020204" pitchFamily="34" charset="0"/>
            <a:buChar char="•"/>
          </a:pPr>
          <a:r>
            <a:rPr lang="en-US" sz="1800" b="1" dirty="0"/>
            <a:t>Placement </a:t>
          </a:r>
        </a:p>
      </dgm:t>
    </dgm:pt>
    <dgm:pt modelId="{A2953F03-C124-0C47-8B7A-12414F6051BE}" type="parTrans" cxnId="{A53A3BD9-C416-4649-98D7-DEE250E02071}">
      <dgm:prSet/>
      <dgm:spPr/>
      <dgm:t>
        <a:bodyPr/>
        <a:lstStyle/>
        <a:p>
          <a:endParaRPr lang="en-US" sz="1800"/>
        </a:p>
      </dgm:t>
    </dgm:pt>
    <dgm:pt modelId="{133768B4-CEFF-BE4F-8705-C0D4366CE66B}" type="sibTrans" cxnId="{A53A3BD9-C416-4649-98D7-DEE250E02071}">
      <dgm:prSet/>
      <dgm:spPr/>
      <dgm:t>
        <a:bodyPr/>
        <a:lstStyle/>
        <a:p>
          <a:endParaRPr lang="en-US" sz="1800"/>
        </a:p>
      </dgm:t>
    </dgm:pt>
    <dgm:pt modelId="{5BA827FD-E315-6249-8368-83DB24009AD3}">
      <dgm:prSet custT="1"/>
      <dgm:spPr/>
      <dgm:t>
        <a:bodyPr vert="horz"/>
        <a:lstStyle/>
        <a:p>
          <a:pPr>
            <a:buFont typeface="Arial" panose="020B0604020202020204" pitchFamily="34" charset="0"/>
            <a:buChar char="•"/>
          </a:pPr>
          <a:r>
            <a:rPr lang="en-US" sz="1800" b="1" dirty="0"/>
            <a:t>Follow-Up </a:t>
          </a:r>
        </a:p>
      </dgm:t>
    </dgm:pt>
    <dgm:pt modelId="{052E1FA8-CA77-0543-A24C-0A7C52A66199}" type="parTrans" cxnId="{05900BCB-10C1-0D4F-B644-C8738133D7D3}">
      <dgm:prSet/>
      <dgm:spPr/>
      <dgm:t>
        <a:bodyPr/>
        <a:lstStyle/>
        <a:p>
          <a:endParaRPr lang="en-US" sz="1800"/>
        </a:p>
      </dgm:t>
    </dgm:pt>
    <dgm:pt modelId="{DF243A6D-290C-A54B-A1B3-D695B187AE1B}" type="sibTrans" cxnId="{05900BCB-10C1-0D4F-B644-C8738133D7D3}">
      <dgm:prSet/>
      <dgm:spPr/>
      <dgm:t>
        <a:bodyPr/>
        <a:lstStyle/>
        <a:p>
          <a:endParaRPr lang="en-US" sz="1800"/>
        </a:p>
      </dgm:t>
    </dgm:pt>
    <dgm:pt modelId="{7A24E677-6FAA-F64F-8C5B-EE3A3F51AC79}" type="pres">
      <dgm:prSet presAssocID="{705CBBC0-0E68-424F-85D2-E7DAC0C388B6}" presName="diagram" presStyleCnt="0">
        <dgm:presLayoutVars>
          <dgm:dir/>
          <dgm:resizeHandles val="exact"/>
        </dgm:presLayoutVars>
      </dgm:prSet>
      <dgm:spPr/>
    </dgm:pt>
    <dgm:pt modelId="{E9DC9205-2792-0E48-A602-456DD9FA7917}" type="pres">
      <dgm:prSet presAssocID="{2C6F5564-1841-2943-BFB0-540F0A893BD0}" presName="node" presStyleLbl="node1" presStyleIdx="0" presStyleCnt="9">
        <dgm:presLayoutVars>
          <dgm:bulletEnabled val="1"/>
        </dgm:presLayoutVars>
      </dgm:prSet>
      <dgm:spPr/>
    </dgm:pt>
    <dgm:pt modelId="{70B9C2E2-9A17-7A47-AC43-9EA2F8C91B8C}" type="pres">
      <dgm:prSet presAssocID="{6D7DE231-AA81-AB47-92FB-01B04A5B0B64}" presName="sibTrans" presStyleCnt="0"/>
      <dgm:spPr/>
    </dgm:pt>
    <dgm:pt modelId="{58904253-5B70-E144-BABA-55E3AA37D5F0}" type="pres">
      <dgm:prSet presAssocID="{0BD133D1-0897-944D-B7A9-6C39B82CCC1F}" presName="node" presStyleLbl="node1" presStyleIdx="1" presStyleCnt="9">
        <dgm:presLayoutVars>
          <dgm:bulletEnabled val="1"/>
        </dgm:presLayoutVars>
      </dgm:prSet>
      <dgm:spPr/>
    </dgm:pt>
    <dgm:pt modelId="{A7E6FCA3-F036-6244-ACCB-9B927782BFE2}" type="pres">
      <dgm:prSet presAssocID="{24899F01-BC50-1647-90C4-A8307AF71F15}" presName="sibTrans" presStyleCnt="0"/>
      <dgm:spPr/>
    </dgm:pt>
    <dgm:pt modelId="{B541DEBD-6254-3F44-ABAB-42F7DA2B96B5}" type="pres">
      <dgm:prSet presAssocID="{285E6F6C-12C9-F642-820C-6B3E286FCB5D}" presName="node" presStyleLbl="node1" presStyleIdx="2" presStyleCnt="9">
        <dgm:presLayoutVars>
          <dgm:bulletEnabled val="1"/>
        </dgm:presLayoutVars>
      </dgm:prSet>
      <dgm:spPr/>
    </dgm:pt>
    <dgm:pt modelId="{CF3F30BB-91DD-9B4F-93C7-A434ED69C054}" type="pres">
      <dgm:prSet presAssocID="{B9159E34-BAE6-AF4A-BAEC-AAB9706418C3}" presName="sibTrans" presStyleCnt="0"/>
      <dgm:spPr/>
    </dgm:pt>
    <dgm:pt modelId="{9DBD7B01-C454-4E40-AC67-431C1846AD18}" type="pres">
      <dgm:prSet presAssocID="{48810DE5-E7D4-D941-8BA3-BBF26381AF60}" presName="node" presStyleLbl="node1" presStyleIdx="3" presStyleCnt="9">
        <dgm:presLayoutVars>
          <dgm:bulletEnabled val="1"/>
        </dgm:presLayoutVars>
      </dgm:prSet>
      <dgm:spPr/>
    </dgm:pt>
    <dgm:pt modelId="{43717605-04D4-6F4F-A854-FF9FCBD24C2D}" type="pres">
      <dgm:prSet presAssocID="{D26231BF-775E-8C4F-8729-FE1C6D09F473}" presName="sibTrans" presStyleCnt="0"/>
      <dgm:spPr/>
    </dgm:pt>
    <dgm:pt modelId="{F9363152-2F6C-F048-9791-2B5C261F19B0}" type="pres">
      <dgm:prSet presAssocID="{C3C28365-2D66-404A-B006-6BB8B8E1EE43}" presName="node" presStyleLbl="node1" presStyleIdx="4" presStyleCnt="9">
        <dgm:presLayoutVars>
          <dgm:bulletEnabled val="1"/>
        </dgm:presLayoutVars>
      </dgm:prSet>
      <dgm:spPr/>
    </dgm:pt>
    <dgm:pt modelId="{62DC08F3-5820-F347-AA90-4D5DB8D9BA5F}" type="pres">
      <dgm:prSet presAssocID="{A578E260-D590-5141-85E3-70E19D7B3E30}" presName="sibTrans" presStyleCnt="0"/>
      <dgm:spPr/>
    </dgm:pt>
    <dgm:pt modelId="{FA0E8CB6-DE13-DA4F-AEFC-A1BA4A449C7E}" type="pres">
      <dgm:prSet presAssocID="{7B39E6BC-0DB4-1B4C-BE25-32E252D299E5}" presName="node" presStyleLbl="node1" presStyleIdx="5" presStyleCnt="9">
        <dgm:presLayoutVars>
          <dgm:bulletEnabled val="1"/>
        </dgm:presLayoutVars>
      </dgm:prSet>
      <dgm:spPr/>
    </dgm:pt>
    <dgm:pt modelId="{1F0128D7-BB39-E942-9BB5-1B0660663FDD}" type="pres">
      <dgm:prSet presAssocID="{2D57D365-1F8F-4144-9AC4-8E3BD9B46E75}" presName="sibTrans" presStyleCnt="0"/>
      <dgm:spPr/>
    </dgm:pt>
    <dgm:pt modelId="{491D4F8D-F6DE-DC46-A3AB-9B4562EB94D7}" type="pres">
      <dgm:prSet presAssocID="{6032D189-DFF5-EB4C-B152-6148D6A27620}" presName="node" presStyleLbl="node1" presStyleIdx="6" presStyleCnt="9">
        <dgm:presLayoutVars>
          <dgm:bulletEnabled val="1"/>
        </dgm:presLayoutVars>
      </dgm:prSet>
      <dgm:spPr/>
    </dgm:pt>
    <dgm:pt modelId="{6BADA9C7-CD5F-BD4E-B979-B851FCA06509}" type="pres">
      <dgm:prSet presAssocID="{3B7A92B8-9263-504E-A260-4EC5460BC094}" presName="sibTrans" presStyleCnt="0"/>
      <dgm:spPr/>
    </dgm:pt>
    <dgm:pt modelId="{07902AF2-D7AA-F043-AB82-39CFFDA0FDB5}" type="pres">
      <dgm:prSet presAssocID="{D0153052-A9E5-B344-848B-9D1B597FE1AA}" presName="node" presStyleLbl="node1" presStyleIdx="7" presStyleCnt="9">
        <dgm:presLayoutVars>
          <dgm:bulletEnabled val="1"/>
        </dgm:presLayoutVars>
      </dgm:prSet>
      <dgm:spPr/>
    </dgm:pt>
    <dgm:pt modelId="{3A551EAF-0F68-5447-A777-99C82446FD7E}" type="pres">
      <dgm:prSet presAssocID="{133768B4-CEFF-BE4F-8705-C0D4366CE66B}" presName="sibTrans" presStyleCnt="0"/>
      <dgm:spPr/>
    </dgm:pt>
    <dgm:pt modelId="{BA459F2E-638C-444B-8E59-15748D5A1DD6}" type="pres">
      <dgm:prSet presAssocID="{5BA827FD-E315-6249-8368-83DB24009AD3}" presName="node" presStyleLbl="node1" presStyleIdx="8" presStyleCnt="9">
        <dgm:presLayoutVars>
          <dgm:bulletEnabled val="1"/>
        </dgm:presLayoutVars>
      </dgm:prSet>
      <dgm:spPr/>
    </dgm:pt>
  </dgm:ptLst>
  <dgm:cxnLst>
    <dgm:cxn modelId="{957BFF2A-2121-E342-AA45-77160733D20E}" type="presOf" srcId="{705CBBC0-0E68-424F-85D2-E7DAC0C388B6}" destId="{7A24E677-6FAA-F64F-8C5B-EE3A3F51AC79}" srcOrd="0" destOrd="0" presId="urn:microsoft.com/office/officeart/2005/8/layout/default"/>
    <dgm:cxn modelId="{9359DC39-F85D-F945-A41F-39460E6AF834}" type="presOf" srcId="{285E6F6C-12C9-F642-820C-6B3E286FCB5D}" destId="{B541DEBD-6254-3F44-ABAB-42F7DA2B96B5}" srcOrd="0" destOrd="0" presId="urn:microsoft.com/office/officeart/2005/8/layout/default"/>
    <dgm:cxn modelId="{ED841740-5A36-4644-83AA-D3A44BA7E708}" type="presOf" srcId="{C3C28365-2D66-404A-B006-6BB8B8E1EE43}" destId="{F9363152-2F6C-F048-9791-2B5C261F19B0}" srcOrd="0" destOrd="0" presId="urn:microsoft.com/office/officeart/2005/8/layout/default"/>
    <dgm:cxn modelId="{5A59255B-04F4-A74E-9545-B34A4A2FA457}" srcId="{705CBBC0-0E68-424F-85D2-E7DAC0C388B6}" destId="{2C6F5564-1841-2943-BFB0-540F0A893BD0}" srcOrd="0" destOrd="0" parTransId="{8948B489-53AF-4B44-A140-D42BB5BDAB69}" sibTransId="{6D7DE231-AA81-AB47-92FB-01B04A5B0B64}"/>
    <dgm:cxn modelId="{73B3935C-E0B0-364B-BE3D-A1C7D9DCD554}" type="presOf" srcId="{48810DE5-E7D4-D941-8BA3-BBF26381AF60}" destId="{9DBD7B01-C454-4E40-AC67-431C1846AD18}" srcOrd="0" destOrd="0" presId="urn:microsoft.com/office/officeart/2005/8/layout/default"/>
    <dgm:cxn modelId="{BAC35B66-719B-B243-B06F-872102A0F124}" type="presOf" srcId="{5BA827FD-E315-6249-8368-83DB24009AD3}" destId="{BA459F2E-638C-444B-8E59-15748D5A1DD6}" srcOrd="0" destOrd="0" presId="urn:microsoft.com/office/officeart/2005/8/layout/default"/>
    <dgm:cxn modelId="{B742F946-4CBA-4F49-BFE9-8DFC4026F65C}" type="presOf" srcId="{2C6F5564-1841-2943-BFB0-540F0A893BD0}" destId="{E9DC9205-2792-0E48-A602-456DD9FA7917}" srcOrd="0" destOrd="0" presId="urn:microsoft.com/office/officeart/2005/8/layout/default"/>
    <dgm:cxn modelId="{E188474A-F975-294C-9C82-48D1E7B712BC}" srcId="{705CBBC0-0E68-424F-85D2-E7DAC0C388B6}" destId="{48810DE5-E7D4-D941-8BA3-BBF26381AF60}" srcOrd="3" destOrd="0" parTransId="{AADD0A66-0747-F24C-AAD6-F9B4C2185DBC}" sibTransId="{D26231BF-775E-8C4F-8729-FE1C6D09F473}"/>
    <dgm:cxn modelId="{D32C386C-67FE-754B-B7D2-090AC9C345ED}" srcId="{705CBBC0-0E68-424F-85D2-E7DAC0C388B6}" destId="{6032D189-DFF5-EB4C-B152-6148D6A27620}" srcOrd="6" destOrd="0" parTransId="{E765BF89-710F-CA41-9608-56F0ED41C2B1}" sibTransId="{3B7A92B8-9263-504E-A260-4EC5460BC094}"/>
    <dgm:cxn modelId="{1C96196E-1099-E046-B45C-DD3B58B7FB64}" srcId="{705CBBC0-0E68-424F-85D2-E7DAC0C388B6}" destId="{0BD133D1-0897-944D-B7A9-6C39B82CCC1F}" srcOrd="1" destOrd="0" parTransId="{51E054A5-00D2-464A-905C-B8E0EC769C28}" sibTransId="{24899F01-BC50-1647-90C4-A8307AF71F15}"/>
    <dgm:cxn modelId="{D2717079-FD75-9544-AAB4-8990F5A3DA2E}" srcId="{705CBBC0-0E68-424F-85D2-E7DAC0C388B6}" destId="{285E6F6C-12C9-F642-820C-6B3E286FCB5D}" srcOrd="2" destOrd="0" parTransId="{7DDED381-0DBC-8443-9B1B-7146D8DC2D1E}" sibTransId="{B9159E34-BAE6-AF4A-BAEC-AAB9706418C3}"/>
    <dgm:cxn modelId="{4294197A-379D-3F4E-AA0A-6182E7412BE5}" srcId="{705CBBC0-0E68-424F-85D2-E7DAC0C388B6}" destId="{7B39E6BC-0DB4-1B4C-BE25-32E252D299E5}" srcOrd="5" destOrd="0" parTransId="{547773DF-C7C9-A647-A203-9E188129A0FF}" sibTransId="{2D57D365-1F8F-4144-9AC4-8E3BD9B46E75}"/>
    <dgm:cxn modelId="{5F59F696-0A68-BD41-91B3-3B6EEE1038B7}" type="presOf" srcId="{0BD133D1-0897-944D-B7A9-6C39B82CCC1F}" destId="{58904253-5B70-E144-BABA-55E3AA37D5F0}" srcOrd="0" destOrd="0" presId="urn:microsoft.com/office/officeart/2005/8/layout/default"/>
    <dgm:cxn modelId="{0A83B197-142F-D642-A153-C7445E72FBC2}" srcId="{705CBBC0-0E68-424F-85D2-E7DAC0C388B6}" destId="{C3C28365-2D66-404A-B006-6BB8B8E1EE43}" srcOrd="4" destOrd="0" parTransId="{13FEE412-BA8B-544D-AFEC-366E424CDC23}" sibTransId="{A578E260-D590-5141-85E3-70E19D7B3E30}"/>
    <dgm:cxn modelId="{F4A6BF9C-609C-6545-9BBE-2EDA74C0E4A1}" type="presOf" srcId="{6032D189-DFF5-EB4C-B152-6148D6A27620}" destId="{491D4F8D-F6DE-DC46-A3AB-9B4562EB94D7}" srcOrd="0" destOrd="0" presId="urn:microsoft.com/office/officeart/2005/8/layout/default"/>
    <dgm:cxn modelId="{2FE70DB8-AD6C-C549-BCDD-5BBAEEC0E71A}" type="presOf" srcId="{7B39E6BC-0DB4-1B4C-BE25-32E252D299E5}" destId="{FA0E8CB6-DE13-DA4F-AEFC-A1BA4A449C7E}" srcOrd="0" destOrd="0" presId="urn:microsoft.com/office/officeart/2005/8/layout/default"/>
    <dgm:cxn modelId="{7E6D64C9-74E3-DD46-B0A6-ACBCA655735C}" type="presOf" srcId="{D0153052-A9E5-B344-848B-9D1B597FE1AA}" destId="{07902AF2-D7AA-F043-AB82-39CFFDA0FDB5}" srcOrd="0" destOrd="0" presId="urn:microsoft.com/office/officeart/2005/8/layout/default"/>
    <dgm:cxn modelId="{05900BCB-10C1-0D4F-B644-C8738133D7D3}" srcId="{705CBBC0-0E68-424F-85D2-E7DAC0C388B6}" destId="{5BA827FD-E315-6249-8368-83DB24009AD3}" srcOrd="8" destOrd="0" parTransId="{052E1FA8-CA77-0543-A24C-0A7C52A66199}" sibTransId="{DF243A6D-290C-A54B-A1B3-D695B187AE1B}"/>
    <dgm:cxn modelId="{A53A3BD9-C416-4649-98D7-DEE250E02071}" srcId="{705CBBC0-0E68-424F-85D2-E7DAC0C388B6}" destId="{D0153052-A9E5-B344-848B-9D1B597FE1AA}" srcOrd="7" destOrd="0" parTransId="{A2953F03-C124-0C47-8B7A-12414F6051BE}" sibTransId="{133768B4-CEFF-BE4F-8705-C0D4366CE66B}"/>
    <dgm:cxn modelId="{0587789B-A880-004E-8B0E-93C4C6B4B6B8}" type="presParOf" srcId="{7A24E677-6FAA-F64F-8C5B-EE3A3F51AC79}" destId="{E9DC9205-2792-0E48-A602-456DD9FA7917}" srcOrd="0" destOrd="0" presId="urn:microsoft.com/office/officeart/2005/8/layout/default"/>
    <dgm:cxn modelId="{CE189B23-3379-904E-9C3F-70774EE6639A}" type="presParOf" srcId="{7A24E677-6FAA-F64F-8C5B-EE3A3F51AC79}" destId="{70B9C2E2-9A17-7A47-AC43-9EA2F8C91B8C}" srcOrd="1" destOrd="0" presId="urn:microsoft.com/office/officeart/2005/8/layout/default"/>
    <dgm:cxn modelId="{E1AB8F5C-4970-B540-A61B-F3482C76035F}" type="presParOf" srcId="{7A24E677-6FAA-F64F-8C5B-EE3A3F51AC79}" destId="{58904253-5B70-E144-BABA-55E3AA37D5F0}" srcOrd="2" destOrd="0" presId="urn:microsoft.com/office/officeart/2005/8/layout/default"/>
    <dgm:cxn modelId="{FD51585C-9AEC-E244-B14A-6741DB9DAE80}" type="presParOf" srcId="{7A24E677-6FAA-F64F-8C5B-EE3A3F51AC79}" destId="{A7E6FCA3-F036-6244-ACCB-9B927782BFE2}" srcOrd="3" destOrd="0" presId="urn:microsoft.com/office/officeart/2005/8/layout/default"/>
    <dgm:cxn modelId="{677C42C1-CF6A-1942-BD3C-E6D1EA7BC2FA}" type="presParOf" srcId="{7A24E677-6FAA-F64F-8C5B-EE3A3F51AC79}" destId="{B541DEBD-6254-3F44-ABAB-42F7DA2B96B5}" srcOrd="4" destOrd="0" presId="urn:microsoft.com/office/officeart/2005/8/layout/default"/>
    <dgm:cxn modelId="{BFCEA153-4A4A-4F4D-88FA-27451DE733BD}" type="presParOf" srcId="{7A24E677-6FAA-F64F-8C5B-EE3A3F51AC79}" destId="{CF3F30BB-91DD-9B4F-93C7-A434ED69C054}" srcOrd="5" destOrd="0" presId="urn:microsoft.com/office/officeart/2005/8/layout/default"/>
    <dgm:cxn modelId="{71D4FAE9-22D6-044C-A4FC-4919A3CB93D5}" type="presParOf" srcId="{7A24E677-6FAA-F64F-8C5B-EE3A3F51AC79}" destId="{9DBD7B01-C454-4E40-AC67-431C1846AD18}" srcOrd="6" destOrd="0" presId="urn:microsoft.com/office/officeart/2005/8/layout/default"/>
    <dgm:cxn modelId="{D7ED9F45-66ED-694D-BF2B-80E2C0833349}" type="presParOf" srcId="{7A24E677-6FAA-F64F-8C5B-EE3A3F51AC79}" destId="{43717605-04D4-6F4F-A854-FF9FCBD24C2D}" srcOrd="7" destOrd="0" presId="urn:microsoft.com/office/officeart/2005/8/layout/default"/>
    <dgm:cxn modelId="{74EDC3C0-605F-0645-9311-80F52C312A51}" type="presParOf" srcId="{7A24E677-6FAA-F64F-8C5B-EE3A3F51AC79}" destId="{F9363152-2F6C-F048-9791-2B5C261F19B0}" srcOrd="8" destOrd="0" presId="urn:microsoft.com/office/officeart/2005/8/layout/default"/>
    <dgm:cxn modelId="{F349F5B3-9001-2A49-B020-BB8B7F15E546}" type="presParOf" srcId="{7A24E677-6FAA-F64F-8C5B-EE3A3F51AC79}" destId="{62DC08F3-5820-F347-AA90-4D5DB8D9BA5F}" srcOrd="9" destOrd="0" presId="urn:microsoft.com/office/officeart/2005/8/layout/default"/>
    <dgm:cxn modelId="{D9095AFC-E664-7644-B8C6-5DFE7E1C45EB}" type="presParOf" srcId="{7A24E677-6FAA-F64F-8C5B-EE3A3F51AC79}" destId="{FA0E8CB6-DE13-DA4F-AEFC-A1BA4A449C7E}" srcOrd="10" destOrd="0" presId="urn:microsoft.com/office/officeart/2005/8/layout/default"/>
    <dgm:cxn modelId="{6396A5BD-00B6-CC46-8440-EA94DE5D15CC}" type="presParOf" srcId="{7A24E677-6FAA-F64F-8C5B-EE3A3F51AC79}" destId="{1F0128D7-BB39-E942-9BB5-1B0660663FDD}" srcOrd="11" destOrd="0" presId="urn:microsoft.com/office/officeart/2005/8/layout/default"/>
    <dgm:cxn modelId="{00C69CFA-0D4C-3F4A-9F33-E04940C621C4}" type="presParOf" srcId="{7A24E677-6FAA-F64F-8C5B-EE3A3F51AC79}" destId="{491D4F8D-F6DE-DC46-A3AB-9B4562EB94D7}" srcOrd="12" destOrd="0" presId="urn:microsoft.com/office/officeart/2005/8/layout/default"/>
    <dgm:cxn modelId="{35552A36-A507-DA48-BE07-7B7BC672AF85}" type="presParOf" srcId="{7A24E677-6FAA-F64F-8C5B-EE3A3F51AC79}" destId="{6BADA9C7-CD5F-BD4E-B979-B851FCA06509}" srcOrd="13" destOrd="0" presId="urn:microsoft.com/office/officeart/2005/8/layout/default"/>
    <dgm:cxn modelId="{7E2EABC9-E2A2-684F-99F1-31561584E5BF}" type="presParOf" srcId="{7A24E677-6FAA-F64F-8C5B-EE3A3F51AC79}" destId="{07902AF2-D7AA-F043-AB82-39CFFDA0FDB5}" srcOrd="14" destOrd="0" presId="urn:microsoft.com/office/officeart/2005/8/layout/default"/>
    <dgm:cxn modelId="{54546FE6-5450-2F4F-BC77-4371385C2573}" type="presParOf" srcId="{7A24E677-6FAA-F64F-8C5B-EE3A3F51AC79}" destId="{3A551EAF-0F68-5447-A777-99C82446FD7E}" srcOrd="15" destOrd="0" presId="urn:microsoft.com/office/officeart/2005/8/layout/default"/>
    <dgm:cxn modelId="{BA716A5F-E790-1B4A-9C3E-8CD6FB1B568B}" type="presParOf" srcId="{7A24E677-6FAA-F64F-8C5B-EE3A3F51AC79}" destId="{BA459F2E-638C-444B-8E59-15748D5A1DD6}"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705CBBC0-0E68-424F-85D2-E7DAC0C388B6}" type="doc">
      <dgm:prSet loTypeId="urn:microsoft.com/office/officeart/2005/8/layout/default" loCatId="" qsTypeId="urn:microsoft.com/office/officeart/2005/8/quickstyle/simple5" qsCatId="simple" csTypeId="urn:microsoft.com/office/officeart/2005/8/colors/accent1_2" csCatId="accent1" phldr="1"/>
      <dgm:spPr/>
      <dgm:t>
        <a:bodyPr/>
        <a:lstStyle/>
        <a:p>
          <a:endParaRPr lang="en-US"/>
        </a:p>
      </dgm:t>
    </dgm:pt>
    <dgm:pt modelId="{2C6F5564-1841-2943-BFB0-540F0A893BD0}">
      <dgm:prSet phldrT="[Text]" custT="1"/>
      <dgm:spPr/>
      <dgm:t>
        <a:bodyPr vert="horz"/>
        <a:lstStyle/>
        <a:p>
          <a:pPr>
            <a:buFont typeface="Arial" panose="020B0604020202020204" pitchFamily="34" charset="0"/>
            <a:buChar char="•"/>
          </a:pPr>
          <a:r>
            <a:rPr lang="en-US" sz="800" b="1" dirty="0"/>
            <a:t>Outreach and Recruitment </a:t>
          </a:r>
        </a:p>
      </dgm:t>
    </dgm:pt>
    <dgm:pt modelId="{8948B489-53AF-4B44-A140-D42BB5BDAB69}" type="parTrans" cxnId="{5A59255B-04F4-A74E-9545-B34A4A2FA457}">
      <dgm:prSet/>
      <dgm:spPr/>
      <dgm:t>
        <a:bodyPr/>
        <a:lstStyle/>
        <a:p>
          <a:endParaRPr lang="en-US" sz="800"/>
        </a:p>
      </dgm:t>
    </dgm:pt>
    <dgm:pt modelId="{6D7DE231-AA81-AB47-92FB-01B04A5B0B64}" type="sibTrans" cxnId="{5A59255B-04F4-A74E-9545-B34A4A2FA457}">
      <dgm:prSet/>
      <dgm:spPr/>
      <dgm:t>
        <a:bodyPr/>
        <a:lstStyle/>
        <a:p>
          <a:endParaRPr lang="en-US" sz="800"/>
        </a:p>
      </dgm:t>
    </dgm:pt>
    <dgm:pt modelId="{0BD133D1-0897-944D-B7A9-6C39B82CCC1F}">
      <dgm:prSet phldrT="[Text]" custT="1"/>
      <dgm:spPr/>
      <dgm:t>
        <a:bodyPr vert="horz"/>
        <a:lstStyle/>
        <a:p>
          <a:pPr>
            <a:buFont typeface="Arial" panose="020B0604020202020204" pitchFamily="34" charset="0"/>
            <a:buChar char="•"/>
          </a:pPr>
          <a:r>
            <a:rPr lang="en-US" sz="800" b="1" dirty="0"/>
            <a:t>Employer Engagement </a:t>
          </a:r>
        </a:p>
      </dgm:t>
    </dgm:pt>
    <dgm:pt modelId="{51E054A5-00D2-464A-905C-B8E0EC769C28}" type="parTrans" cxnId="{1C96196E-1099-E046-B45C-DD3B58B7FB64}">
      <dgm:prSet/>
      <dgm:spPr/>
      <dgm:t>
        <a:bodyPr/>
        <a:lstStyle/>
        <a:p>
          <a:endParaRPr lang="en-US" sz="800"/>
        </a:p>
      </dgm:t>
    </dgm:pt>
    <dgm:pt modelId="{24899F01-BC50-1647-90C4-A8307AF71F15}" type="sibTrans" cxnId="{1C96196E-1099-E046-B45C-DD3B58B7FB64}">
      <dgm:prSet/>
      <dgm:spPr/>
      <dgm:t>
        <a:bodyPr/>
        <a:lstStyle/>
        <a:p>
          <a:endParaRPr lang="en-US" sz="800"/>
        </a:p>
      </dgm:t>
    </dgm:pt>
    <dgm:pt modelId="{285E6F6C-12C9-F642-820C-6B3E286FCB5D}">
      <dgm:prSet phldrT="[Tex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nchor="ctr"/>
        <a:lstStyle/>
        <a:p>
          <a:pPr algn="ctr">
            <a:buFont typeface="Arial" panose="020B0604020202020204" pitchFamily="34" charset="0"/>
            <a:buChar char="•"/>
          </a:pPr>
          <a:r>
            <a:rPr lang="en-US" sz="800" b="1" dirty="0"/>
            <a:t>Career Planning </a:t>
          </a:r>
          <a:r>
            <a:rPr lang="en-US" sz="800" dirty="0"/>
            <a:t> </a:t>
          </a:r>
        </a:p>
      </dgm:t>
    </dgm:pt>
    <dgm:pt modelId="{7DDED381-0DBC-8443-9B1B-7146D8DC2D1E}" type="parTrans" cxnId="{D2717079-FD75-9544-AAB4-8990F5A3DA2E}">
      <dgm:prSet/>
      <dgm:spPr/>
      <dgm:t>
        <a:bodyPr/>
        <a:lstStyle/>
        <a:p>
          <a:endParaRPr lang="en-US" sz="800"/>
        </a:p>
      </dgm:t>
    </dgm:pt>
    <dgm:pt modelId="{B9159E34-BAE6-AF4A-BAEC-AAB9706418C3}" type="sibTrans" cxnId="{D2717079-FD75-9544-AAB4-8990F5A3DA2E}">
      <dgm:prSet/>
      <dgm:spPr/>
      <dgm:t>
        <a:bodyPr/>
        <a:lstStyle/>
        <a:p>
          <a:endParaRPr lang="en-US" sz="800"/>
        </a:p>
      </dgm:t>
    </dgm:pt>
    <dgm:pt modelId="{48810DE5-E7D4-D941-8BA3-BBF26381AF60}">
      <dgm:prSe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dirty="0"/>
            <a:t>Training </a:t>
          </a:r>
        </a:p>
      </dgm:t>
    </dgm:pt>
    <dgm:pt modelId="{AADD0A66-0747-F24C-AAD6-F9B4C2185DBC}" type="parTrans" cxnId="{E188474A-F975-294C-9C82-48D1E7B712BC}">
      <dgm:prSet/>
      <dgm:spPr/>
      <dgm:t>
        <a:bodyPr/>
        <a:lstStyle/>
        <a:p>
          <a:endParaRPr lang="en-US" sz="800"/>
        </a:p>
      </dgm:t>
    </dgm:pt>
    <dgm:pt modelId="{D26231BF-775E-8C4F-8729-FE1C6D09F473}" type="sibTrans" cxnId="{E188474A-F975-294C-9C82-48D1E7B712BC}">
      <dgm:prSet/>
      <dgm:spPr/>
      <dgm:t>
        <a:bodyPr/>
        <a:lstStyle/>
        <a:p>
          <a:endParaRPr lang="en-US" sz="800"/>
        </a:p>
      </dgm:t>
    </dgm:pt>
    <dgm:pt modelId="{C3C28365-2D66-404A-B006-6BB8B8E1EE43}">
      <dgm:prSe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lnSpc>
              <a:spcPct val="100000"/>
            </a:lnSpc>
            <a:spcAft>
              <a:spcPts val="0"/>
            </a:spcAft>
            <a:buFont typeface="Arial" panose="020B0604020202020204" pitchFamily="34" charset="0"/>
            <a:buChar char="•"/>
          </a:pPr>
          <a:r>
            <a:rPr lang="en-US" sz="800" b="1" dirty="0"/>
            <a:t>Work-Based Learning /</a:t>
          </a:r>
        </a:p>
        <a:p>
          <a:pPr>
            <a:lnSpc>
              <a:spcPct val="100000"/>
            </a:lnSpc>
            <a:spcAft>
              <a:spcPts val="0"/>
            </a:spcAft>
            <a:buFont typeface="Arial" panose="020B0604020202020204" pitchFamily="34" charset="0"/>
            <a:buChar char="•"/>
          </a:pPr>
          <a:r>
            <a:rPr lang="en-US" sz="800" b="1" dirty="0"/>
            <a:t> Work-Based Training </a:t>
          </a:r>
        </a:p>
      </dgm:t>
    </dgm:pt>
    <dgm:pt modelId="{13FEE412-BA8B-544D-AFEC-366E424CDC23}" type="parTrans" cxnId="{0A83B197-142F-D642-A153-C7445E72FBC2}">
      <dgm:prSet/>
      <dgm:spPr/>
      <dgm:t>
        <a:bodyPr/>
        <a:lstStyle/>
        <a:p>
          <a:endParaRPr lang="en-US" sz="800"/>
        </a:p>
      </dgm:t>
    </dgm:pt>
    <dgm:pt modelId="{A578E260-D590-5141-85E3-70E19D7B3E30}" type="sibTrans" cxnId="{0A83B197-142F-D642-A153-C7445E72FBC2}">
      <dgm:prSet/>
      <dgm:spPr/>
      <dgm:t>
        <a:bodyPr/>
        <a:lstStyle/>
        <a:p>
          <a:endParaRPr lang="en-US" sz="800"/>
        </a:p>
      </dgm:t>
    </dgm:pt>
    <dgm:pt modelId="{7B39E6BC-0DB4-1B4C-BE25-32E252D299E5}">
      <dgm:prSe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dirty="0"/>
            <a:t>Supportive Services </a:t>
          </a:r>
        </a:p>
      </dgm:t>
    </dgm:pt>
    <dgm:pt modelId="{547773DF-C7C9-A647-A203-9E188129A0FF}" type="parTrans" cxnId="{4294197A-379D-3F4E-AA0A-6182E7412BE5}">
      <dgm:prSet/>
      <dgm:spPr/>
      <dgm:t>
        <a:bodyPr/>
        <a:lstStyle/>
        <a:p>
          <a:endParaRPr lang="en-US" sz="800"/>
        </a:p>
      </dgm:t>
    </dgm:pt>
    <dgm:pt modelId="{2D57D365-1F8F-4144-9AC4-8E3BD9B46E75}" type="sibTrans" cxnId="{4294197A-379D-3F4E-AA0A-6182E7412BE5}">
      <dgm:prSet/>
      <dgm:spPr/>
      <dgm:t>
        <a:bodyPr/>
        <a:lstStyle/>
        <a:p>
          <a:endParaRPr lang="en-US" sz="800"/>
        </a:p>
      </dgm:t>
    </dgm:pt>
    <dgm:pt modelId="{6032D189-DFF5-EB4C-B152-6148D6A27620}">
      <dgm:prSe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dirty="0"/>
            <a:t>Barrier Reduction Funds</a:t>
          </a:r>
        </a:p>
      </dgm:t>
    </dgm:pt>
    <dgm:pt modelId="{E765BF89-710F-CA41-9608-56F0ED41C2B1}" type="parTrans" cxnId="{D32C386C-67FE-754B-B7D2-090AC9C345ED}">
      <dgm:prSet/>
      <dgm:spPr/>
      <dgm:t>
        <a:bodyPr/>
        <a:lstStyle/>
        <a:p>
          <a:endParaRPr lang="en-US" sz="800"/>
        </a:p>
      </dgm:t>
    </dgm:pt>
    <dgm:pt modelId="{3B7A92B8-9263-504E-A260-4EC5460BC094}" type="sibTrans" cxnId="{D32C386C-67FE-754B-B7D2-090AC9C345ED}">
      <dgm:prSet/>
      <dgm:spPr/>
      <dgm:t>
        <a:bodyPr/>
        <a:lstStyle/>
        <a:p>
          <a:endParaRPr lang="en-US" sz="800"/>
        </a:p>
      </dgm:t>
    </dgm:pt>
    <dgm:pt modelId="{D0153052-A9E5-B344-848B-9D1B597FE1AA}">
      <dgm:prSe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dirty="0"/>
            <a:t>Placement </a:t>
          </a:r>
        </a:p>
      </dgm:t>
    </dgm:pt>
    <dgm:pt modelId="{A2953F03-C124-0C47-8B7A-12414F6051BE}" type="parTrans" cxnId="{A53A3BD9-C416-4649-98D7-DEE250E02071}">
      <dgm:prSet/>
      <dgm:spPr/>
      <dgm:t>
        <a:bodyPr/>
        <a:lstStyle/>
        <a:p>
          <a:endParaRPr lang="en-US" sz="800"/>
        </a:p>
      </dgm:t>
    </dgm:pt>
    <dgm:pt modelId="{133768B4-CEFF-BE4F-8705-C0D4366CE66B}" type="sibTrans" cxnId="{A53A3BD9-C416-4649-98D7-DEE250E02071}">
      <dgm:prSet/>
      <dgm:spPr/>
      <dgm:t>
        <a:bodyPr/>
        <a:lstStyle/>
        <a:p>
          <a:endParaRPr lang="en-US" sz="800"/>
        </a:p>
      </dgm:t>
    </dgm:pt>
    <dgm:pt modelId="{5BA827FD-E315-6249-8368-83DB24009AD3}">
      <dgm:prSe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vert="horz"/>
        <a:lstStyle/>
        <a:p>
          <a:pPr>
            <a:buFont typeface="Arial" panose="020B0604020202020204" pitchFamily="34" charset="0"/>
            <a:buChar char="•"/>
          </a:pPr>
          <a:r>
            <a:rPr lang="en-US" sz="800" b="1" dirty="0"/>
            <a:t>Follow-Up </a:t>
          </a:r>
        </a:p>
      </dgm:t>
    </dgm:pt>
    <dgm:pt modelId="{052E1FA8-CA77-0543-A24C-0A7C52A66199}" type="parTrans" cxnId="{05900BCB-10C1-0D4F-B644-C8738133D7D3}">
      <dgm:prSet/>
      <dgm:spPr/>
      <dgm:t>
        <a:bodyPr/>
        <a:lstStyle/>
        <a:p>
          <a:endParaRPr lang="en-US" sz="800"/>
        </a:p>
      </dgm:t>
    </dgm:pt>
    <dgm:pt modelId="{DF243A6D-290C-A54B-A1B3-D695B187AE1B}" type="sibTrans" cxnId="{05900BCB-10C1-0D4F-B644-C8738133D7D3}">
      <dgm:prSet/>
      <dgm:spPr/>
      <dgm:t>
        <a:bodyPr/>
        <a:lstStyle/>
        <a:p>
          <a:endParaRPr lang="en-US" sz="800"/>
        </a:p>
      </dgm:t>
    </dgm:pt>
    <dgm:pt modelId="{7A24E677-6FAA-F64F-8C5B-EE3A3F51AC79}" type="pres">
      <dgm:prSet presAssocID="{705CBBC0-0E68-424F-85D2-E7DAC0C388B6}" presName="diagram" presStyleCnt="0">
        <dgm:presLayoutVars>
          <dgm:dir/>
          <dgm:resizeHandles val="exact"/>
        </dgm:presLayoutVars>
      </dgm:prSet>
      <dgm:spPr/>
    </dgm:pt>
    <dgm:pt modelId="{E9DC9205-2792-0E48-A602-456DD9FA7917}" type="pres">
      <dgm:prSet presAssocID="{2C6F5564-1841-2943-BFB0-540F0A893BD0}" presName="node" presStyleLbl="node1" presStyleIdx="0" presStyleCnt="9">
        <dgm:presLayoutVars>
          <dgm:bulletEnabled val="1"/>
        </dgm:presLayoutVars>
      </dgm:prSet>
      <dgm:spPr/>
    </dgm:pt>
    <dgm:pt modelId="{70B9C2E2-9A17-7A47-AC43-9EA2F8C91B8C}" type="pres">
      <dgm:prSet presAssocID="{6D7DE231-AA81-AB47-92FB-01B04A5B0B64}" presName="sibTrans" presStyleCnt="0"/>
      <dgm:spPr/>
    </dgm:pt>
    <dgm:pt modelId="{58904253-5B70-E144-BABA-55E3AA37D5F0}" type="pres">
      <dgm:prSet presAssocID="{0BD133D1-0897-944D-B7A9-6C39B82CCC1F}" presName="node" presStyleLbl="node1" presStyleIdx="1" presStyleCnt="9">
        <dgm:presLayoutVars>
          <dgm:bulletEnabled val="1"/>
        </dgm:presLayoutVars>
      </dgm:prSet>
      <dgm:spPr/>
    </dgm:pt>
    <dgm:pt modelId="{A7E6FCA3-F036-6244-ACCB-9B927782BFE2}" type="pres">
      <dgm:prSet presAssocID="{24899F01-BC50-1647-90C4-A8307AF71F15}" presName="sibTrans" presStyleCnt="0"/>
      <dgm:spPr/>
    </dgm:pt>
    <dgm:pt modelId="{B541DEBD-6254-3F44-ABAB-42F7DA2B96B5}" type="pres">
      <dgm:prSet presAssocID="{285E6F6C-12C9-F642-820C-6B3E286FCB5D}" presName="node" presStyleLbl="node1" presStyleIdx="2" presStyleCnt="9">
        <dgm:presLayoutVars>
          <dgm:bulletEnabled val="1"/>
        </dgm:presLayoutVars>
      </dgm:prSet>
      <dgm:spPr/>
    </dgm:pt>
    <dgm:pt modelId="{CF3F30BB-91DD-9B4F-93C7-A434ED69C054}" type="pres">
      <dgm:prSet presAssocID="{B9159E34-BAE6-AF4A-BAEC-AAB9706418C3}" presName="sibTrans" presStyleCnt="0"/>
      <dgm:spPr/>
    </dgm:pt>
    <dgm:pt modelId="{9DBD7B01-C454-4E40-AC67-431C1846AD18}" type="pres">
      <dgm:prSet presAssocID="{48810DE5-E7D4-D941-8BA3-BBF26381AF60}" presName="node" presStyleLbl="node1" presStyleIdx="3" presStyleCnt="9">
        <dgm:presLayoutVars>
          <dgm:bulletEnabled val="1"/>
        </dgm:presLayoutVars>
      </dgm:prSet>
      <dgm:spPr/>
    </dgm:pt>
    <dgm:pt modelId="{43717605-04D4-6F4F-A854-FF9FCBD24C2D}" type="pres">
      <dgm:prSet presAssocID="{D26231BF-775E-8C4F-8729-FE1C6D09F473}" presName="sibTrans" presStyleCnt="0"/>
      <dgm:spPr/>
    </dgm:pt>
    <dgm:pt modelId="{F9363152-2F6C-F048-9791-2B5C261F19B0}" type="pres">
      <dgm:prSet presAssocID="{C3C28365-2D66-404A-B006-6BB8B8E1EE43}" presName="node" presStyleLbl="node1" presStyleIdx="4" presStyleCnt="9">
        <dgm:presLayoutVars>
          <dgm:bulletEnabled val="1"/>
        </dgm:presLayoutVars>
      </dgm:prSet>
      <dgm:spPr/>
    </dgm:pt>
    <dgm:pt modelId="{62DC08F3-5820-F347-AA90-4D5DB8D9BA5F}" type="pres">
      <dgm:prSet presAssocID="{A578E260-D590-5141-85E3-70E19D7B3E30}" presName="sibTrans" presStyleCnt="0"/>
      <dgm:spPr/>
    </dgm:pt>
    <dgm:pt modelId="{FA0E8CB6-DE13-DA4F-AEFC-A1BA4A449C7E}" type="pres">
      <dgm:prSet presAssocID="{7B39E6BC-0DB4-1B4C-BE25-32E252D299E5}" presName="node" presStyleLbl="node1" presStyleIdx="5" presStyleCnt="9">
        <dgm:presLayoutVars>
          <dgm:bulletEnabled val="1"/>
        </dgm:presLayoutVars>
      </dgm:prSet>
      <dgm:spPr/>
    </dgm:pt>
    <dgm:pt modelId="{1F0128D7-BB39-E942-9BB5-1B0660663FDD}" type="pres">
      <dgm:prSet presAssocID="{2D57D365-1F8F-4144-9AC4-8E3BD9B46E75}" presName="sibTrans" presStyleCnt="0"/>
      <dgm:spPr/>
    </dgm:pt>
    <dgm:pt modelId="{491D4F8D-F6DE-DC46-A3AB-9B4562EB94D7}" type="pres">
      <dgm:prSet presAssocID="{6032D189-DFF5-EB4C-B152-6148D6A27620}" presName="node" presStyleLbl="node1" presStyleIdx="6" presStyleCnt="9">
        <dgm:presLayoutVars>
          <dgm:bulletEnabled val="1"/>
        </dgm:presLayoutVars>
      </dgm:prSet>
      <dgm:spPr/>
    </dgm:pt>
    <dgm:pt modelId="{6BADA9C7-CD5F-BD4E-B979-B851FCA06509}" type="pres">
      <dgm:prSet presAssocID="{3B7A92B8-9263-504E-A260-4EC5460BC094}" presName="sibTrans" presStyleCnt="0"/>
      <dgm:spPr/>
    </dgm:pt>
    <dgm:pt modelId="{07902AF2-D7AA-F043-AB82-39CFFDA0FDB5}" type="pres">
      <dgm:prSet presAssocID="{D0153052-A9E5-B344-848B-9D1B597FE1AA}" presName="node" presStyleLbl="node1" presStyleIdx="7" presStyleCnt="9">
        <dgm:presLayoutVars>
          <dgm:bulletEnabled val="1"/>
        </dgm:presLayoutVars>
      </dgm:prSet>
      <dgm:spPr/>
    </dgm:pt>
    <dgm:pt modelId="{3A551EAF-0F68-5447-A777-99C82446FD7E}" type="pres">
      <dgm:prSet presAssocID="{133768B4-CEFF-BE4F-8705-C0D4366CE66B}" presName="sibTrans" presStyleCnt="0"/>
      <dgm:spPr/>
    </dgm:pt>
    <dgm:pt modelId="{BA459F2E-638C-444B-8E59-15748D5A1DD6}" type="pres">
      <dgm:prSet presAssocID="{5BA827FD-E315-6249-8368-83DB24009AD3}" presName="node" presStyleLbl="node1" presStyleIdx="8" presStyleCnt="9">
        <dgm:presLayoutVars>
          <dgm:bulletEnabled val="1"/>
        </dgm:presLayoutVars>
      </dgm:prSet>
      <dgm:spPr/>
    </dgm:pt>
  </dgm:ptLst>
  <dgm:cxnLst>
    <dgm:cxn modelId="{957BFF2A-2121-E342-AA45-77160733D20E}" type="presOf" srcId="{705CBBC0-0E68-424F-85D2-E7DAC0C388B6}" destId="{7A24E677-6FAA-F64F-8C5B-EE3A3F51AC79}" srcOrd="0" destOrd="0" presId="urn:microsoft.com/office/officeart/2005/8/layout/default"/>
    <dgm:cxn modelId="{9359DC39-F85D-F945-A41F-39460E6AF834}" type="presOf" srcId="{285E6F6C-12C9-F642-820C-6B3E286FCB5D}" destId="{B541DEBD-6254-3F44-ABAB-42F7DA2B96B5}" srcOrd="0" destOrd="0" presId="urn:microsoft.com/office/officeart/2005/8/layout/default"/>
    <dgm:cxn modelId="{ED841740-5A36-4644-83AA-D3A44BA7E708}" type="presOf" srcId="{C3C28365-2D66-404A-B006-6BB8B8E1EE43}" destId="{F9363152-2F6C-F048-9791-2B5C261F19B0}" srcOrd="0" destOrd="0" presId="urn:microsoft.com/office/officeart/2005/8/layout/default"/>
    <dgm:cxn modelId="{5A59255B-04F4-A74E-9545-B34A4A2FA457}" srcId="{705CBBC0-0E68-424F-85D2-E7DAC0C388B6}" destId="{2C6F5564-1841-2943-BFB0-540F0A893BD0}" srcOrd="0" destOrd="0" parTransId="{8948B489-53AF-4B44-A140-D42BB5BDAB69}" sibTransId="{6D7DE231-AA81-AB47-92FB-01B04A5B0B64}"/>
    <dgm:cxn modelId="{73B3935C-E0B0-364B-BE3D-A1C7D9DCD554}" type="presOf" srcId="{48810DE5-E7D4-D941-8BA3-BBF26381AF60}" destId="{9DBD7B01-C454-4E40-AC67-431C1846AD18}" srcOrd="0" destOrd="0" presId="urn:microsoft.com/office/officeart/2005/8/layout/default"/>
    <dgm:cxn modelId="{BAC35B66-719B-B243-B06F-872102A0F124}" type="presOf" srcId="{5BA827FD-E315-6249-8368-83DB24009AD3}" destId="{BA459F2E-638C-444B-8E59-15748D5A1DD6}" srcOrd="0" destOrd="0" presId="urn:microsoft.com/office/officeart/2005/8/layout/default"/>
    <dgm:cxn modelId="{B742F946-4CBA-4F49-BFE9-8DFC4026F65C}" type="presOf" srcId="{2C6F5564-1841-2943-BFB0-540F0A893BD0}" destId="{E9DC9205-2792-0E48-A602-456DD9FA7917}" srcOrd="0" destOrd="0" presId="urn:microsoft.com/office/officeart/2005/8/layout/default"/>
    <dgm:cxn modelId="{E188474A-F975-294C-9C82-48D1E7B712BC}" srcId="{705CBBC0-0E68-424F-85D2-E7DAC0C388B6}" destId="{48810DE5-E7D4-D941-8BA3-BBF26381AF60}" srcOrd="3" destOrd="0" parTransId="{AADD0A66-0747-F24C-AAD6-F9B4C2185DBC}" sibTransId="{D26231BF-775E-8C4F-8729-FE1C6D09F473}"/>
    <dgm:cxn modelId="{D32C386C-67FE-754B-B7D2-090AC9C345ED}" srcId="{705CBBC0-0E68-424F-85D2-E7DAC0C388B6}" destId="{6032D189-DFF5-EB4C-B152-6148D6A27620}" srcOrd="6" destOrd="0" parTransId="{E765BF89-710F-CA41-9608-56F0ED41C2B1}" sibTransId="{3B7A92B8-9263-504E-A260-4EC5460BC094}"/>
    <dgm:cxn modelId="{1C96196E-1099-E046-B45C-DD3B58B7FB64}" srcId="{705CBBC0-0E68-424F-85D2-E7DAC0C388B6}" destId="{0BD133D1-0897-944D-B7A9-6C39B82CCC1F}" srcOrd="1" destOrd="0" parTransId="{51E054A5-00D2-464A-905C-B8E0EC769C28}" sibTransId="{24899F01-BC50-1647-90C4-A8307AF71F15}"/>
    <dgm:cxn modelId="{D2717079-FD75-9544-AAB4-8990F5A3DA2E}" srcId="{705CBBC0-0E68-424F-85D2-E7DAC0C388B6}" destId="{285E6F6C-12C9-F642-820C-6B3E286FCB5D}" srcOrd="2" destOrd="0" parTransId="{7DDED381-0DBC-8443-9B1B-7146D8DC2D1E}" sibTransId="{B9159E34-BAE6-AF4A-BAEC-AAB9706418C3}"/>
    <dgm:cxn modelId="{4294197A-379D-3F4E-AA0A-6182E7412BE5}" srcId="{705CBBC0-0E68-424F-85D2-E7DAC0C388B6}" destId="{7B39E6BC-0DB4-1B4C-BE25-32E252D299E5}" srcOrd="5" destOrd="0" parTransId="{547773DF-C7C9-A647-A203-9E188129A0FF}" sibTransId="{2D57D365-1F8F-4144-9AC4-8E3BD9B46E75}"/>
    <dgm:cxn modelId="{5F59F696-0A68-BD41-91B3-3B6EEE1038B7}" type="presOf" srcId="{0BD133D1-0897-944D-B7A9-6C39B82CCC1F}" destId="{58904253-5B70-E144-BABA-55E3AA37D5F0}" srcOrd="0" destOrd="0" presId="urn:microsoft.com/office/officeart/2005/8/layout/default"/>
    <dgm:cxn modelId="{0A83B197-142F-D642-A153-C7445E72FBC2}" srcId="{705CBBC0-0E68-424F-85D2-E7DAC0C388B6}" destId="{C3C28365-2D66-404A-B006-6BB8B8E1EE43}" srcOrd="4" destOrd="0" parTransId="{13FEE412-BA8B-544D-AFEC-366E424CDC23}" sibTransId="{A578E260-D590-5141-85E3-70E19D7B3E30}"/>
    <dgm:cxn modelId="{F4A6BF9C-609C-6545-9BBE-2EDA74C0E4A1}" type="presOf" srcId="{6032D189-DFF5-EB4C-B152-6148D6A27620}" destId="{491D4F8D-F6DE-DC46-A3AB-9B4562EB94D7}" srcOrd="0" destOrd="0" presId="urn:microsoft.com/office/officeart/2005/8/layout/default"/>
    <dgm:cxn modelId="{2FE70DB8-AD6C-C549-BCDD-5BBAEEC0E71A}" type="presOf" srcId="{7B39E6BC-0DB4-1B4C-BE25-32E252D299E5}" destId="{FA0E8CB6-DE13-DA4F-AEFC-A1BA4A449C7E}" srcOrd="0" destOrd="0" presId="urn:microsoft.com/office/officeart/2005/8/layout/default"/>
    <dgm:cxn modelId="{7E6D64C9-74E3-DD46-B0A6-ACBCA655735C}" type="presOf" srcId="{D0153052-A9E5-B344-848B-9D1B597FE1AA}" destId="{07902AF2-D7AA-F043-AB82-39CFFDA0FDB5}" srcOrd="0" destOrd="0" presId="urn:microsoft.com/office/officeart/2005/8/layout/default"/>
    <dgm:cxn modelId="{05900BCB-10C1-0D4F-B644-C8738133D7D3}" srcId="{705CBBC0-0E68-424F-85D2-E7DAC0C388B6}" destId="{5BA827FD-E315-6249-8368-83DB24009AD3}" srcOrd="8" destOrd="0" parTransId="{052E1FA8-CA77-0543-A24C-0A7C52A66199}" sibTransId="{DF243A6D-290C-A54B-A1B3-D695B187AE1B}"/>
    <dgm:cxn modelId="{A53A3BD9-C416-4649-98D7-DEE250E02071}" srcId="{705CBBC0-0E68-424F-85D2-E7DAC0C388B6}" destId="{D0153052-A9E5-B344-848B-9D1B597FE1AA}" srcOrd="7" destOrd="0" parTransId="{A2953F03-C124-0C47-8B7A-12414F6051BE}" sibTransId="{133768B4-CEFF-BE4F-8705-C0D4366CE66B}"/>
    <dgm:cxn modelId="{0587789B-A880-004E-8B0E-93C4C6B4B6B8}" type="presParOf" srcId="{7A24E677-6FAA-F64F-8C5B-EE3A3F51AC79}" destId="{E9DC9205-2792-0E48-A602-456DD9FA7917}" srcOrd="0" destOrd="0" presId="urn:microsoft.com/office/officeart/2005/8/layout/default"/>
    <dgm:cxn modelId="{CE189B23-3379-904E-9C3F-70774EE6639A}" type="presParOf" srcId="{7A24E677-6FAA-F64F-8C5B-EE3A3F51AC79}" destId="{70B9C2E2-9A17-7A47-AC43-9EA2F8C91B8C}" srcOrd="1" destOrd="0" presId="urn:microsoft.com/office/officeart/2005/8/layout/default"/>
    <dgm:cxn modelId="{E1AB8F5C-4970-B540-A61B-F3482C76035F}" type="presParOf" srcId="{7A24E677-6FAA-F64F-8C5B-EE3A3F51AC79}" destId="{58904253-5B70-E144-BABA-55E3AA37D5F0}" srcOrd="2" destOrd="0" presId="urn:microsoft.com/office/officeart/2005/8/layout/default"/>
    <dgm:cxn modelId="{FD51585C-9AEC-E244-B14A-6741DB9DAE80}" type="presParOf" srcId="{7A24E677-6FAA-F64F-8C5B-EE3A3F51AC79}" destId="{A7E6FCA3-F036-6244-ACCB-9B927782BFE2}" srcOrd="3" destOrd="0" presId="urn:microsoft.com/office/officeart/2005/8/layout/default"/>
    <dgm:cxn modelId="{677C42C1-CF6A-1942-BD3C-E6D1EA7BC2FA}" type="presParOf" srcId="{7A24E677-6FAA-F64F-8C5B-EE3A3F51AC79}" destId="{B541DEBD-6254-3F44-ABAB-42F7DA2B96B5}" srcOrd="4" destOrd="0" presId="urn:microsoft.com/office/officeart/2005/8/layout/default"/>
    <dgm:cxn modelId="{BFCEA153-4A4A-4F4D-88FA-27451DE733BD}" type="presParOf" srcId="{7A24E677-6FAA-F64F-8C5B-EE3A3F51AC79}" destId="{CF3F30BB-91DD-9B4F-93C7-A434ED69C054}" srcOrd="5" destOrd="0" presId="urn:microsoft.com/office/officeart/2005/8/layout/default"/>
    <dgm:cxn modelId="{71D4FAE9-22D6-044C-A4FC-4919A3CB93D5}" type="presParOf" srcId="{7A24E677-6FAA-F64F-8C5B-EE3A3F51AC79}" destId="{9DBD7B01-C454-4E40-AC67-431C1846AD18}" srcOrd="6" destOrd="0" presId="urn:microsoft.com/office/officeart/2005/8/layout/default"/>
    <dgm:cxn modelId="{D7ED9F45-66ED-694D-BF2B-80E2C0833349}" type="presParOf" srcId="{7A24E677-6FAA-F64F-8C5B-EE3A3F51AC79}" destId="{43717605-04D4-6F4F-A854-FF9FCBD24C2D}" srcOrd="7" destOrd="0" presId="urn:microsoft.com/office/officeart/2005/8/layout/default"/>
    <dgm:cxn modelId="{74EDC3C0-605F-0645-9311-80F52C312A51}" type="presParOf" srcId="{7A24E677-6FAA-F64F-8C5B-EE3A3F51AC79}" destId="{F9363152-2F6C-F048-9791-2B5C261F19B0}" srcOrd="8" destOrd="0" presId="urn:microsoft.com/office/officeart/2005/8/layout/default"/>
    <dgm:cxn modelId="{F349F5B3-9001-2A49-B020-BB8B7F15E546}" type="presParOf" srcId="{7A24E677-6FAA-F64F-8C5B-EE3A3F51AC79}" destId="{62DC08F3-5820-F347-AA90-4D5DB8D9BA5F}" srcOrd="9" destOrd="0" presId="urn:microsoft.com/office/officeart/2005/8/layout/default"/>
    <dgm:cxn modelId="{D9095AFC-E664-7644-B8C6-5DFE7E1C45EB}" type="presParOf" srcId="{7A24E677-6FAA-F64F-8C5B-EE3A3F51AC79}" destId="{FA0E8CB6-DE13-DA4F-AEFC-A1BA4A449C7E}" srcOrd="10" destOrd="0" presId="urn:microsoft.com/office/officeart/2005/8/layout/default"/>
    <dgm:cxn modelId="{6396A5BD-00B6-CC46-8440-EA94DE5D15CC}" type="presParOf" srcId="{7A24E677-6FAA-F64F-8C5B-EE3A3F51AC79}" destId="{1F0128D7-BB39-E942-9BB5-1B0660663FDD}" srcOrd="11" destOrd="0" presId="urn:microsoft.com/office/officeart/2005/8/layout/default"/>
    <dgm:cxn modelId="{00C69CFA-0D4C-3F4A-9F33-E04940C621C4}" type="presParOf" srcId="{7A24E677-6FAA-F64F-8C5B-EE3A3F51AC79}" destId="{491D4F8D-F6DE-DC46-A3AB-9B4562EB94D7}" srcOrd="12" destOrd="0" presId="urn:microsoft.com/office/officeart/2005/8/layout/default"/>
    <dgm:cxn modelId="{35552A36-A507-DA48-BE07-7B7BC672AF85}" type="presParOf" srcId="{7A24E677-6FAA-F64F-8C5B-EE3A3F51AC79}" destId="{6BADA9C7-CD5F-BD4E-B979-B851FCA06509}" srcOrd="13" destOrd="0" presId="urn:microsoft.com/office/officeart/2005/8/layout/default"/>
    <dgm:cxn modelId="{7E2EABC9-E2A2-684F-99F1-31561584E5BF}" type="presParOf" srcId="{7A24E677-6FAA-F64F-8C5B-EE3A3F51AC79}" destId="{07902AF2-D7AA-F043-AB82-39CFFDA0FDB5}" srcOrd="14" destOrd="0" presId="urn:microsoft.com/office/officeart/2005/8/layout/default"/>
    <dgm:cxn modelId="{54546FE6-5450-2F4F-BC77-4371385C2573}" type="presParOf" srcId="{7A24E677-6FAA-F64F-8C5B-EE3A3F51AC79}" destId="{3A551EAF-0F68-5447-A777-99C82446FD7E}" srcOrd="15" destOrd="0" presId="urn:microsoft.com/office/officeart/2005/8/layout/default"/>
    <dgm:cxn modelId="{BA716A5F-E790-1B4A-9C3E-8CD6FB1B568B}" type="presParOf" srcId="{7A24E677-6FAA-F64F-8C5B-EE3A3F51AC79}" destId="{BA459F2E-638C-444B-8E59-15748D5A1DD6}"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002073-7E88-EB4C-8606-4B0D0F6BDE41}">
      <dsp:nvSpPr>
        <dsp:cNvPr id="0" name=""/>
        <dsp:cNvSpPr/>
      </dsp:nvSpPr>
      <dsp:spPr>
        <a:xfrm>
          <a:off x="1768496" y="1191175"/>
          <a:ext cx="2761244" cy="2761244"/>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1" kern="1200">
              <a:effectLst>
                <a:outerShdw blurRad="63500" sx="102000" sy="102000" algn="ctr" rotWithShape="0">
                  <a:prstClr val="black">
                    <a:alpha val="40000"/>
                  </a:prstClr>
                </a:outerShdw>
              </a:effectLst>
              <a:latin typeface="+mn-lt"/>
              <a:cs typeface="Malayalam MN" pitchFamily="2" charset="0"/>
            </a:rPr>
            <a:t>Program Elements</a:t>
          </a:r>
        </a:p>
      </dsp:txBody>
      <dsp:txXfrm>
        <a:off x="2172871" y="1595550"/>
        <a:ext cx="1952494" cy="1952494"/>
      </dsp:txXfrm>
    </dsp:sp>
    <dsp:sp modelId="{CA5114AD-DBBA-DC49-9899-E24C48D26DAB}">
      <dsp:nvSpPr>
        <dsp:cNvPr id="0" name=""/>
        <dsp:cNvSpPr/>
      </dsp:nvSpPr>
      <dsp:spPr>
        <a:xfrm>
          <a:off x="2458807" y="85190"/>
          <a:ext cx="1380622" cy="1380622"/>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3">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effectLst>
                <a:outerShdw blurRad="63500" sx="102000" sy="102000" algn="ctr" rotWithShape="0">
                  <a:prstClr val="black">
                    <a:alpha val="40000"/>
                  </a:prstClr>
                </a:outerShdw>
              </a:effectLst>
              <a:latin typeface="+mn-lt"/>
              <a:cs typeface="Malayalam MN" pitchFamily="2" charset="0"/>
            </a:rPr>
            <a:t>Eligibility</a:t>
          </a:r>
        </a:p>
      </dsp:txBody>
      <dsp:txXfrm>
        <a:off x="2660994" y="287377"/>
        <a:ext cx="976248" cy="976248"/>
      </dsp:txXfrm>
    </dsp:sp>
    <dsp:sp modelId="{EA0EFF2A-DAFC-4E4D-A776-162DF4FEFFFE}">
      <dsp:nvSpPr>
        <dsp:cNvPr id="0" name=""/>
        <dsp:cNvSpPr/>
      </dsp:nvSpPr>
      <dsp:spPr>
        <a:xfrm>
          <a:off x="4167186" y="1326400"/>
          <a:ext cx="1380622" cy="1380622"/>
        </a:xfrm>
        <a:prstGeom prst="ellips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3">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i="0" kern="1200">
              <a:solidFill>
                <a:schemeClr val="bg1"/>
              </a:solidFill>
              <a:effectLst>
                <a:outerShdw blurRad="63500" sx="102000" sy="102000" algn="ctr" rotWithShape="0">
                  <a:prstClr val="black">
                    <a:alpha val="40000"/>
                  </a:prstClr>
                </a:outerShdw>
              </a:effectLst>
              <a:latin typeface="+mn-lt"/>
              <a:cs typeface="Malayalam MN" pitchFamily="2" charset="0"/>
            </a:rPr>
            <a:t>Targeted Industries</a:t>
          </a:r>
          <a:endParaRPr lang="en-US" sz="1400" b="1" kern="1200">
            <a:solidFill>
              <a:schemeClr val="bg1"/>
            </a:solidFill>
            <a:effectLst>
              <a:outerShdw blurRad="63500" sx="102000" sy="102000" algn="ctr" rotWithShape="0">
                <a:prstClr val="black">
                  <a:alpha val="40000"/>
                </a:prstClr>
              </a:outerShdw>
            </a:effectLst>
            <a:latin typeface="+mn-lt"/>
            <a:cs typeface="Malayalam MN" pitchFamily="2" charset="0"/>
          </a:endParaRPr>
        </a:p>
      </dsp:txBody>
      <dsp:txXfrm>
        <a:off x="4369373" y="1528587"/>
        <a:ext cx="976248" cy="976248"/>
      </dsp:txXfrm>
    </dsp:sp>
    <dsp:sp modelId="{C027D90A-64E1-0149-AFC1-013BD88F2D3B}">
      <dsp:nvSpPr>
        <dsp:cNvPr id="0" name=""/>
        <dsp:cNvSpPr/>
      </dsp:nvSpPr>
      <dsp:spPr>
        <a:xfrm>
          <a:off x="3514643" y="3334720"/>
          <a:ext cx="1380622" cy="1380622"/>
        </a:xfrm>
        <a:prstGeom prst="ellipse">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3">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a:solidFill>
                <a:schemeClr val="bg1"/>
              </a:solidFill>
              <a:effectLst>
                <a:outerShdw blurRad="63500" sx="102000" sy="102000" algn="ctr" rotWithShape="0">
                  <a:prstClr val="black">
                    <a:alpha val="40000"/>
                  </a:prstClr>
                </a:outerShdw>
              </a:effectLst>
              <a:latin typeface="+mn-lt"/>
              <a:cs typeface="Malayalam MN" pitchFamily="2" charset="0"/>
            </a:rPr>
            <a:t>Targeted Populations</a:t>
          </a:r>
        </a:p>
      </dsp:txBody>
      <dsp:txXfrm>
        <a:off x="3716830" y="3536907"/>
        <a:ext cx="976248" cy="976248"/>
      </dsp:txXfrm>
    </dsp:sp>
    <dsp:sp modelId="{D6DA3358-275B-7247-ADEB-775E9D05F19F}">
      <dsp:nvSpPr>
        <dsp:cNvPr id="0" name=""/>
        <dsp:cNvSpPr/>
      </dsp:nvSpPr>
      <dsp:spPr>
        <a:xfrm>
          <a:off x="1402971" y="3334720"/>
          <a:ext cx="1380622" cy="1380622"/>
        </a:xfrm>
        <a:prstGeom prst="ellipse">
          <a:avLst/>
        </a:prstGeom>
        <a:solidFill>
          <a:srgbClr val="7030A0"/>
        </a:solidFill>
        <a:ln w="19050" cap="flat" cmpd="sng" algn="ctr">
          <a:solidFill>
            <a:srgbClr val="7030A0"/>
          </a:solid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3">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i="0" kern="1200">
              <a:solidFill>
                <a:schemeClr val="bg1"/>
              </a:solidFill>
              <a:effectLst>
                <a:outerShdw blurRad="63500" sx="102000" sy="102000" algn="ctr" rotWithShape="0">
                  <a:prstClr val="black">
                    <a:alpha val="40000"/>
                  </a:prstClr>
                </a:outerShdw>
              </a:effectLst>
              <a:latin typeface="+mn-lt"/>
              <a:cs typeface="Malayalam MN" pitchFamily="2" charset="0"/>
            </a:rPr>
            <a:t>Targeted Communities</a:t>
          </a:r>
        </a:p>
      </dsp:txBody>
      <dsp:txXfrm>
        <a:off x="1605158" y="3536907"/>
        <a:ext cx="976248" cy="976248"/>
      </dsp:txXfrm>
    </dsp:sp>
    <dsp:sp modelId="{172920A8-70F3-DE4E-B743-C3F5A2AEE45E}">
      <dsp:nvSpPr>
        <dsp:cNvPr id="0" name=""/>
        <dsp:cNvSpPr/>
      </dsp:nvSpPr>
      <dsp:spPr>
        <a:xfrm>
          <a:off x="750428" y="1326400"/>
          <a:ext cx="1380622" cy="1380622"/>
        </a:xfrm>
        <a:prstGeom prst="ellipse">
          <a:avLst/>
        </a:prstGeom>
        <a:solidFill>
          <a:srgbClr val="C00000"/>
        </a:solid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3">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bg1"/>
              </a:solidFill>
              <a:effectLst>
                <a:outerShdw blurRad="63500" sx="102000" sy="102000" algn="ctr" rotWithShape="0">
                  <a:prstClr val="black">
                    <a:alpha val="40000"/>
                  </a:prstClr>
                </a:outerShdw>
              </a:effectLst>
              <a:latin typeface="+mn-lt"/>
              <a:cs typeface="Malayalam MN" pitchFamily="2" charset="0"/>
            </a:rPr>
            <a:t>Program Categories</a:t>
          </a:r>
        </a:p>
      </dsp:txBody>
      <dsp:txXfrm>
        <a:off x="952615" y="1528587"/>
        <a:ext cx="976248" cy="97624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C9205-2792-0E48-A602-456DD9FA7917}">
      <dsp:nvSpPr>
        <dsp:cNvPr id="0" name=""/>
        <dsp:cNvSpPr/>
      </dsp:nvSpPr>
      <dsp:spPr>
        <a:xfrm>
          <a:off x="2464" y="441473"/>
          <a:ext cx="1334121" cy="800472"/>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dirty="0"/>
            <a:t>Outreach and Recruitment </a:t>
          </a:r>
        </a:p>
      </dsp:txBody>
      <dsp:txXfrm>
        <a:off x="2464" y="441473"/>
        <a:ext cx="1334121" cy="800472"/>
      </dsp:txXfrm>
    </dsp:sp>
    <dsp:sp modelId="{58904253-5B70-E144-BABA-55E3AA37D5F0}">
      <dsp:nvSpPr>
        <dsp:cNvPr id="0" name=""/>
        <dsp:cNvSpPr/>
      </dsp:nvSpPr>
      <dsp:spPr>
        <a:xfrm>
          <a:off x="1469997" y="441473"/>
          <a:ext cx="1334121" cy="800472"/>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dirty="0"/>
            <a:t>Employer Engagement </a:t>
          </a:r>
        </a:p>
      </dsp:txBody>
      <dsp:txXfrm>
        <a:off x="1469997" y="441473"/>
        <a:ext cx="1334121" cy="800472"/>
      </dsp:txXfrm>
    </dsp:sp>
    <dsp:sp modelId="{B541DEBD-6254-3F44-ABAB-42F7DA2B96B5}">
      <dsp:nvSpPr>
        <dsp:cNvPr id="0" name=""/>
        <dsp:cNvSpPr/>
      </dsp:nvSpPr>
      <dsp:spPr>
        <a:xfrm>
          <a:off x="2937530" y="441473"/>
          <a:ext cx="1334121" cy="800472"/>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dirty="0"/>
            <a:t>Career Planning </a:t>
          </a:r>
          <a:r>
            <a:rPr lang="en-US" sz="800" kern="1200" dirty="0"/>
            <a:t> </a:t>
          </a:r>
        </a:p>
      </dsp:txBody>
      <dsp:txXfrm>
        <a:off x="2937530" y="441473"/>
        <a:ext cx="1334121" cy="800472"/>
      </dsp:txXfrm>
    </dsp:sp>
    <dsp:sp modelId="{9DBD7B01-C454-4E40-AC67-431C1846AD18}">
      <dsp:nvSpPr>
        <dsp:cNvPr id="0" name=""/>
        <dsp:cNvSpPr/>
      </dsp:nvSpPr>
      <dsp:spPr>
        <a:xfrm>
          <a:off x="4405064" y="441473"/>
          <a:ext cx="1334121" cy="800472"/>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dirty="0"/>
            <a:t>Training </a:t>
          </a:r>
        </a:p>
      </dsp:txBody>
      <dsp:txXfrm>
        <a:off x="4405064" y="441473"/>
        <a:ext cx="1334121" cy="800472"/>
      </dsp:txXfrm>
    </dsp:sp>
    <dsp:sp modelId="{F9363152-2F6C-F048-9791-2B5C261F19B0}">
      <dsp:nvSpPr>
        <dsp:cNvPr id="0" name=""/>
        <dsp:cNvSpPr/>
      </dsp:nvSpPr>
      <dsp:spPr>
        <a:xfrm>
          <a:off x="5872597" y="441473"/>
          <a:ext cx="1334121" cy="800472"/>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100000"/>
            </a:lnSpc>
            <a:spcBef>
              <a:spcPct val="0"/>
            </a:spcBef>
            <a:spcAft>
              <a:spcPts val="0"/>
            </a:spcAft>
            <a:buFont typeface="Arial" panose="020B0604020202020204" pitchFamily="34" charset="0"/>
            <a:buNone/>
          </a:pPr>
          <a:r>
            <a:rPr lang="en-US" sz="800" b="1" kern="1200" dirty="0"/>
            <a:t>Work-Based Learning /</a:t>
          </a:r>
        </a:p>
        <a:p>
          <a:pPr marL="0" lvl="0" indent="0" algn="ctr" defTabSz="355600">
            <a:lnSpc>
              <a:spcPct val="100000"/>
            </a:lnSpc>
            <a:spcBef>
              <a:spcPct val="0"/>
            </a:spcBef>
            <a:spcAft>
              <a:spcPts val="0"/>
            </a:spcAft>
            <a:buFont typeface="Arial" panose="020B0604020202020204" pitchFamily="34" charset="0"/>
            <a:buNone/>
          </a:pPr>
          <a:r>
            <a:rPr lang="en-US" sz="800" b="1" kern="1200" dirty="0"/>
            <a:t> Work-Based Training </a:t>
          </a:r>
        </a:p>
      </dsp:txBody>
      <dsp:txXfrm>
        <a:off x="5872597" y="441473"/>
        <a:ext cx="1334121" cy="800472"/>
      </dsp:txXfrm>
    </dsp:sp>
    <dsp:sp modelId="{FA0E8CB6-DE13-DA4F-AEFC-A1BA4A449C7E}">
      <dsp:nvSpPr>
        <dsp:cNvPr id="0" name=""/>
        <dsp:cNvSpPr/>
      </dsp:nvSpPr>
      <dsp:spPr>
        <a:xfrm>
          <a:off x="736230" y="1375358"/>
          <a:ext cx="1334121" cy="800472"/>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dirty="0"/>
            <a:t>Supportive Services </a:t>
          </a:r>
        </a:p>
      </dsp:txBody>
      <dsp:txXfrm>
        <a:off x="736230" y="1375358"/>
        <a:ext cx="1334121" cy="800472"/>
      </dsp:txXfrm>
    </dsp:sp>
    <dsp:sp modelId="{491D4F8D-F6DE-DC46-A3AB-9B4562EB94D7}">
      <dsp:nvSpPr>
        <dsp:cNvPr id="0" name=""/>
        <dsp:cNvSpPr/>
      </dsp:nvSpPr>
      <dsp:spPr>
        <a:xfrm>
          <a:off x="2203764" y="1375358"/>
          <a:ext cx="1334121" cy="800472"/>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dirty="0"/>
            <a:t>Barrier Reduction Funds</a:t>
          </a:r>
        </a:p>
      </dsp:txBody>
      <dsp:txXfrm>
        <a:off x="2203764" y="1375358"/>
        <a:ext cx="1334121" cy="800472"/>
      </dsp:txXfrm>
    </dsp:sp>
    <dsp:sp modelId="{07902AF2-D7AA-F043-AB82-39CFFDA0FDB5}">
      <dsp:nvSpPr>
        <dsp:cNvPr id="0" name=""/>
        <dsp:cNvSpPr/>
      </dsp:nvSpPr>
      <dsp:spPr>
        <a:xfrm>
          <a:off x="3671297" y="1375358"/>
          <a:ext cx="1334121" cy="800472"/>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dirty="0"/>
            <a:t>Placement </a:t>
          </a:r>
        </a:p>
      </dsp:txBody>
      <dsp:txXfrm>
        <a:off x="3671297" y="1375358"/>
        <a:ext cx="1334121" cy="800472"/>
      </dsp:txXfrm>
    </dsp:sp>
    <dsp:sp modelId="{BA459F2E-638C-444B-8E59-15748D5A1DD6}">
      <dsp:nvSpPr>
        <dsp:cNvPr id="0" name=""/>
        <dsp:cNvSpPr/>
      </dsp:nvSpPr>
      <dsp:spPr>
        <a:xfrm>
          <a:off x="5138830" y="1375358"/>
          <a:ext cx="1334121" cy="800472"/>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dirty="0"/>
            <a:t>Follow-Up </a:t>
          </a:r>
        </a:p>
      </dsp:txBody>
      <dsp:txXfrm>
        <a:off x="5138830" y="1375358"/>
        <a:ext cx="1334121" cy="80047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C9205-2792-0E48-A602-456DD9FA7917}">
      <dsp:nvSpPr>
        <dsp:cNvPr id="0" name=""/>
        <dsp:cNvSpPr/>
      </dsp:nvSpPr>
      <dsp:spPr>
        <a:xfrm>
          <a:off x="2464" y="441473"/>
          <a:ext cx="1334121" cy="800472"/>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dirty="0"/>
            <a:t>Outreach and Recruitment </a:t>
          </a:r>
        </a:p>
      </dsp:txBody>
      <dsp:txXfrm>
        <a:off x="2464" y="441473"/>
        <a:ext cx="1334121" cy="800472"/>
      </dsp:txXfrm>
    </dsp:sp>
    <dsp:sp modelId="{58904253-5B70-E144-BABA-55E3AA37D5F0}">
      <dsp:nvSpPr>
        <dsp:cNvPr id="0" name=""/>
        <dsp:cNvSpPr/>
      </dsp:nvSpPr>
      <dsp:spPr>
        <a:xfrm>
          <a:off x="1469997" y="441473"/>
          <a:ext cx="1334121" cy="800472"/>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dirty="0"/>
            <a:t>Employer Engagement </a:t>
          </a:r>
        </a:p>
      </dsp:txBody>
      <dsp:txXfrm>
        <a:off x="1469997" y="441473"/>
        <a:ext cx="1334121" cy="800472"/>
      </dsp:txXfrm>
    </dsp:sp>
    <dsp:sp modelId="{B541DEBD-6254-3F44-ABAB-42F7DA2B96B5}">
      <dsp:nvSpPr>
        <dsp:cNvPr id="0" name=""/>
        <dsp:cNvSpPr/>
      </dsp:nvSpPr>
      <dsp:spPr>
        <a:xfrm>
          <a:off x="2937530" y="441473"/>
          <a:ext cx="1334121" cy="800472"/>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dirty="0"/>
            <a:t>Career Planning </a:t>
          </a:r>
          <a:r>
            <a:rPr lang="en-US" sz="800" kern="1200" dirty="0"/>
            <a:t> </a:t>
          </a:r>
        </a:p>
      </dsp:txBody>
      <dsp:txXfrm>
        <a:off x="2937530" y="441473"/>
        <a:ext cx="1334121" cy="800472"/>
      </dsp:txXfrm>
    </dsp:sp>
    <dsp:sp modelId="{9DBD7B01-C454-4E40-AC67-431C1846AD18}">
      <dsp:nvSpPr>
        <dsp:cNvPr id="0" name=""/>
        <dsp:cNvSpPr/>
      </dsp:nvSpPr>
      <dsp:spPr>
        <a:xfrm>
          <a:off x="4405064" y="441473"/>
          <a:ext cx="1334121" cy="800472"/>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dirty="0"/>
            <a:t>Training </a:t>
          </a:r>
        </a:p>
      </dsp:txBody>
      <dsp:txXfrm>
        <a:off x="4405064" y="441473"/>
        <a:ext cx="1334121" cy="800472"/>
      </dsp:txXfrm>
    </dsp:sp>
    <dsp:sp modelId="{F9363152-2F6C-F048-9791-2B5C261F19B0}">
      <dsp:nvSpPr>
        <dsp:cNvPr id="0" name=""/>
        <dsp:cNvSpPr/>
      </dsp:nvSpPr>
      <dsp:spPr>
        <a:xfrm>
          <a:off x="5872597" y="441473"/>
          <a:ext cx="1334121" cy="800472"/>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100000"/>
            </a:lnSpc>
            <a:spcBef>
              <a:spcPct val="0"/>
            </a:spcBef>
            <a:spcAft>
              <a:spcPts val="0"/>
            </a:spcAft>
            <a:buFont typeface="Arial" panose="020B0604020202020204" pitchFamily="34" charset="0"/>
            <a:buNone/>
          </a:pPr>
          <a:r>
            <a:rPr lang="en-US" sz="800" b="1" kern="1200" dirty="0"/>
            <a:t>Work-Based Learning /</a:t>
          </a:r>
        </a:p>
        <a:p>
          <a:pPr marL="0" lvl="0" indent="0" algn="ctr" defTabSz="355600">
            <a:lnSpc>
              <a:spcPct val="100000"/>
            </a:lnSpc>
            <a:spcBef>
              <a:spcPct val="0"/>
            </a:spcBef>
            <a:spcAft>
              <a:spcPts val="0"/>
            </a:spcAft>
            <a:buFont typeface="Arial" panose="020B0604020202020204" pitchFamily="34" charset="0"/>
            <a:buNone/>
          </a:pPr>
          <a:r>
            <a:rPr lang="en-US" sz="800" b="1" kern="1200" dirty="0"/>
            <a:t> Work-Based Training </a:t>
          </a:r>
        </a:p>
      </dsp:txBody>
      <dsp:txXfrm>
        <a:off x="5872597" y="441473"/>
        <a:ext cx="1334121" cy="800472"/>
      </dsp:txXfrm>
    </dsp:sp>
    <dsp:sp modelId="{FA0E8CB6-DE13-DA4F-AEFC-A1BA4A449C7E}">
      <dsp:nvSpPr>
        <dsp:cNvPr id="0" name=""/>
        <dsp:cNvSpPr/>
      </dsp:nvSpPr>
      <dsp:spPr>
        <a:xfrm>
          <a:off x="736230" y="1375358"/>
          <a:ext cx="1334121" cy="800472"/>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dirty="0"/>
            <a:t>Supportive Services </a:t>
          </a:r>
        </a:p>
      </dsp:txBody>
      <dsp:txXfrm>
        <a:off x="736230" y="1375358"/>
        <a:ext cx="1334121" cy="800472"/>
      </dsp:txXfrm>
    </dsp:sp>
    <dsp:sp modelId="{491D4F8D-F6DE-DC46-A3AB-9B4562EB94D7}">
      <dsp:nvSpPr>
        <dsp:cNvPr id="0" name=""/>
        <dsp:cNvSpPr/>
      </dsp:nvSpPr>
      <dsp:spPr>
        <a:xfrm>
          <a:off x="2203764" y="1375358"/>
          <a:ext cx="1334121" cy="800472"/>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dirty="0"/>
            <a:t>Barrier Reduction Funds</a:t>
          </a:r>
        </a:p>
      </dsp:txBody>
      <dsp:txXfrm>
        <a:off x="2203764" y="1375358"/>
        <a:ext cx="1334121" cy="800472"/>
      </dsp:txXfrm>
    </dsp:sp>
    <dsp:sp modelId="{07902AF2-D7AA-F043-AB82-39CFFDA0FDB5}">
      <dsp:nvSpPr>
        <dsp:cNvPr id="0" name=""/>
        <dsp:cNvSpPr/>
      </dsp:nvSpPr>
      <dsp:spPr>
        <a:xfrm>
          <a:off x="3671297" y="1375358"/>
          <a:ext cx="1334121" cy="800472"/>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dirty="0"/>
            <a:t>Placement </a:t>
          </a:r>
        </a:p>
      </dsp:txBody>
      <dsp:txXfrm>
        <a:off x="3671297" y="1375358"/>
        <a:ext cx="1334121" cy="800472"/>
      </dsp:txXfrm>
    </dsp:sp>
    <dsp:sp modelId="{BA459F2E-638C-444B-8E59-15748D5A1DD6}">
      <dsp:nvSpPr>
        <dsp:cNvPr id="0" name=""/>
        <dsp:cNvSpPr/>
      </dsp:nvSpPr>
      <dsp:spPr>
        <a:xfrm>
          <a:off x="5138830" y="1375358"/>
          <a:ext cx="1334121" cy="800472"/>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dirty="0"/>
            <a:t>Follow-Up </a:t>
          </a:r>
        </a:p>
      </dsp:txBody>
      <dsp:txXfrm>
        <a:off x="5138830" y="1375358"/>
        <a:ext cx="1334121" cy="80047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C9205-2792-0E48-A602-456DD9FA7917}">
      <dsp:nvSpPr>
        <dsp:cNvPr id="0" name=""/>
        <dsp:cNvSpPr/>
      </dsp:nvSpPr>
      <dsp:spPr>
        <a:xfrm>
          <a:off x="2464" y="441473"/>
          <a:ext cx="1334121" cy="800472"/>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dirty="0"/>
            <a:t>Outreach and Recruitment </a:t>
          </a:r>
        </a:p>
      </dsp:txBody>
      <dsp:txXfrm>
        <a:off x="2464" y="441473"/>
        <a:ext cx="1334121" cy="800472"/>
      </dsp:txXfrm>
    </dsp:sp>
    <dsp:sp modelId="{58904253-5B70-E144-BABA-55E3AA37D5F0}">
      <dsp:nvSpPr>
        <dsp:cNvPr id="0" name=""/>
        <dsp:cNvSpPr/>
      </dsp:nvSpPr>
      <dsp:spPr>
        <a:xfrm>
          <a:off x="1469997" y="441473"/>
          <a:ext cx="1334121" cy="800472"/>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dirty="0"/>
            <a:t>Employer Engagement </a:t>
          </a:r>
        </a:p>
      </dsp:txBody>
      <dsp:txXfrm>
        <a:off x="1469997" y="441473"/>
        <a:ext cx="1334121" cy="800472"/>
      </dsp:txXfrm>
    </dsp:sp>
    <dsp:sp modelId="{B541DEBD-6254-3F44-ABAB-42F7DA2B96B5}">
      <dsp:nvSpPr>
        <dsp:cNvPr id="0" name=""/>
        <dsp:cNvSpPr/>
      </dsp:nvSpPr>
      <dsp:spPr>
        <a:xfrm>
          <a:off x="2937530" y="441473"/>
          <a:ext cx="1334121" cy="800472"/>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dirty="0"/>
            <a:t>Career Planning </a:t>
          </a:r>
          <a:r>
            <a:rPr lang="en-US" sz="800" kern="1200" dirty="0"/>
            <a:t> </a:t>
          </a:r>
        </a:p>
      </dsp:txBody>
      <dsp:txXfrm>
        <a:off x="2937530" y="441473"/>
        <a:ext cx="1334121" cy="800472"/>
      </dsp:txXfrm>
    </dsp:sp>
    <dsp:sp modelId="{9DBD7B01-C454-4E40-AC67-431C1846AD18}">
      <dsp:nvSpPr>
        <dsp:cNvPr id="0" name=""/>
        <dsp:cNvSpPr/>
      </dsp:nvSpPr>
      <dsp:spPr>
        <a:xfrm>
          <a:off x="4405064" y="441473"/>
          <a:ext cx="1334121" cy="800472"/>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dirty="0"/>
            <a:t>Training </a:t>
          </a:r>
        </a:p>
      </dsp:txBody>
      <dsp:txXfrm>
        <a:off x="4405064" y="441473"/>
        <a:ext cx="1334121" cy="800472"/>
      </dsp:txXfrm>
    </dsp:sp>
    <dsp:sp modelId="{F9363152-2F6C-F048-9791-2B5C261F19B0}">
      <dsp:nvSpPr>
        <dsp:cNvPr id="0" name=""/>
        <dsp:cNvSpPr/>
      </dsp:nvSpPr>
      <dsp:spPr>
        <a:xfrm>
          <a:off x="5872597" y="441473"/>
          <a:ext cx="1334121" cy="800472"/>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100000"/>
            </a:lnSpc>
            <a:spcBef>
              <a:spcPct val="0"/>
            </a:spcBef>
            <a:spcAft>
              <a:spcPts val="0"/>
            </a:spcAft>
            <a:buFont typeface="Arial" panose="020B0604020202020204" pitchFamily="34" charset="0"/>
            <a:buNone/>
          </a:pPr>
          <a:r>
            <a:rPr lang="en-US" sz="800" b="1" kern="1200" dirty="0"/>
            <a:t>Work-Based Learning /</a:t>
          </a:r>
        </a:p>
        <a:p>
          <a:pPr marL="0" lvl="0" indent="0" algn="ctr" defTabSz="355600">
            <a:lnSpc>
              <a:spcPct val="100000"/>
            </a:lnSpc>
            <a:spcBef>
              <a:spcPct val="0"/>
            </a:spcBef>
            <a:spcAft>
              <a:spcPts val="0"/>
            </a:spcAft>
            <a:buFont typeface="Arial" panose="020B0604020202020204" pitchFamily="34" charset="0"/>
            <a:buNone/>
          </a:pPr>
          <a:r>
            <a:rPr lang="en-US" sz="800" b="1" kern="1200" dirty="0"/>
            <a:t> Work-Based Training </a:t>
          </a:r>
        </a:p>
      </dsp:txBody>
      <dsp:txXfrm>
        <a:off x="5872597" y="441473"/>
        <a:ext cx="1334121" cy="800472"/>
      </dsp:txXfrm>
    </dsp:sp>
    <dsp:sp modelId="{FA0E8CB6-DE13-DA4F-AEFC-A1BA4A449C7E}">
      <dsp:nvSpPr>
        <dsp:cNvPr id="0" name=""/>
        <dsp:cNvSpPr/>
      </dsp:nvSpPr>
      <dsp:spPr>
        <a:xfrm>
          <a:off x="736230" y="1375358"/>
          <a:ext cx="1334121" cy="800472"/>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dirty="0"/>
            <a:t>Supportive Services </a:t>
          </a:r>
        </a:p>
      </dsp:txBody>
      <dsp:txXfrm>
        <a:off x="736230" y="1375358"/>
        <a:ext cx="1334121" cy="800472"/>
      </dsp:txXfrm>
    </dsp:sp>
    <dsp:sp modelId="{491D4F8D-F6DE-DC46-A3AB-9B4562EB94D7}">
      <dsp:nvSpPr>
        <dsp:cNvPr id="0" name=""/>
        <dsp:cNvSpPr/>
      </dsp:nvSpPr>
      <dsp:spPr>
        <a:xfrm>
          <a:off x="2203764" y="1375358"/>
          <a:ext cx="1334121" cy="800472"/>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dirty="0"/>
            <a:t>Barrier Reduction Funds</a:t>
          </a:r>
        </a:p>
      </dsp:txBody>
      <dsp:txXfrm>
        <a:off x="2203764" y="1375358"/>
        <a:ext cx="1334121" cy="800472"/>
      </dsp:txXfrm>
    </dsp:sp>
    <dsp:sp modelId="{07902AF2-D7AA-F043-AB82-39CFFDA0FDB5}">
      <dsp:nvSpPr>
        <dsp:cNvPr id="0" name=""/>
        <dsp:cNvSpPr/>
      </dsp:nvSpPr>
      <dsp:spPr>
        <a:xfrm>
          <a:off x="3671297" y="1375358"/>
          <a:ext cx="1334121" cy="800472"/>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dirty="0"/>
            <a:t>Placement </a:t>
          </a:r>
        </a:p>
      </dsp:txBody>
      <dsp:txXfrm>
        <a:off x="3671297" y="1375358"/>
        <a:ext cx="1334121" cy="800472"/>
      </dsp:txXfrm>
    </dsp:sp>
    <dsp:sp modelId="{BA459F2E-638C-444B-8E59-15748D5A1DD6}">
      <dsp:nvSpPr>
        <dsp:cNvPr id="0" name=""/>
        <dsp:cNvSpPr/>
      </dsp:nvSpPr>
      <dsp:spPr>
        <a:xfrm>
          <a:off x="5138830" y="1375358"/>
          <a:ext cx="1334121" cy="800472"/>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dirty="0"/>
            <a:t>Follow-Up </a:t>
          </a:r>
        </a:p>
      </dsp:txBody>
      <dsp:txXfrm>
        <a:off x="5138830" y="1375358"/>
        <a:ext cx="1334121" cy="80047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C9205-2792-0E48-A602-456DD9FA7917}">
      <dsp:nvSpPr>
        <dsp:cNvPr id="0" name=""/>
        <dsp:cNvSpPr/>
      </dsp:nvSpPr>
      <dsp:spPr>
        <a:xfrm>
          <a:off x="2464" y="441473"/>
          <a:ext cx="1334121" cy="800472"/>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dirty="0"/>
            <a:t>Outreach and Recruitment </a:t>
          </a:r>
        </a:p>
      </dsp:txBody>
      <dsp:txXfrm>
        <a:off x="2464" y="441473"/>
        <a:ext cx="1334121" cy="800472"/>
      </dsp:txXfrm>
    </dsp:sp>
    <dsp:sp modelId="{58904253-5B70-E144-BABA-55E3AA37D5F0}">
      <dsp:nvSpPr>
        <dsp:cNvPr id="0" name=""/>
        <dsp:cNvSpPr/>
      </dsp:nvSpPr>
      <dsp:spPr>
        <a:xfrm>
          <a:off x="1469997" y="441473"/>
          <a:ext cx="1334121" cy="800472"/>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dirty="0"/>
            <a:t>Employer Engagement </a:t>
          </a:r>
        </a:p>
      </dsp:txBody>
      <dsp:txXfrm>
        <a:off x="1469997" y="441473"/>
        <a:ext cx="1334121" cy="800472"/>
      </dsp:txXfrm>
    </dsp:sp>
    <dsp:sp modelId="{B541DEBD-6254-3F44-ABAB-42F7DA2B96B5}">
      <dsp:nvSpPr>
        <dsp:cNvPr id="0" name=""/>
        <dsp:cNvSpPr/>
      </dsp:nvSpPr>
      <dsp:spPr>
        <a:xfrm>
          <a:off x="2937530" y="441473"/>
          <a:ext cx="1334121" cy="800472"/>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dirty="0"/>
            <a:t>Career Planning </a:t>
          </a:r>
          <a:r>
            <a:rPr lang="en-US" sz="800" kern="1200" dirty="0"/>
            <a:t> </a:t>
          </a:r>
        </a:p>
      </dsp:txBody>
      <dsp:txXfrm>
        <a:off x="2937530" y="441473"/>
        <a:ext cx="1334121" cy="800472"/>
      </dsp:txXfrm>
    </dsp:sp>
    <dsp:sp modelId="{9DBD7B01-C454-4E40-AC67-431C1846AD18}">
      <dsp:nvSpPr>
        <dsp:cNvPr id="0" name=""/>
        <dsp:cNvSpPr/>
      </dsp:nvSpPr>
      <dsp:spPr>
        <a:xfrm>
          <a:off x="4405064" y="441473"/>
          <a:ext cx="1334121" cy="800472"/>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dirty="0"/>
            <a:t>Training </a:t>
          </a:r>
        </a:p>
      </dsp:txBody>
      <dsp:txXfrm>
        <a:off x="4405064" y="441473"/>
        <a:ext cx="1334121" cy="800472"/>
      </dsp:txXfrm>
    </dsp:sp>
    <dsp:sp modelId="{F9363152-2F6C-F048-9791-2B5C261F19B0}">
      <dsp:nvSpPr>
        <dsp:cNvPr id="0" name=""/>
        <dsp:cNvSpPr/>
      </dsp:nvSpPr>
      <dsp:spPr>
        <a:xfrm>
          <a:off x="5872597" y="441473"/>
          <a:ext cx="1334121" cy="800472"/>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100000"/>
            </a:lnSpc>
            <a:spcBef>
              <a:spcPct val="0"/>
            </a:spcBef>
            <a:spcAft>
              <a:spcPts val="0"/>
            </a:spcAft>
            <a:buFont typeface="Arial" panose="020B0604020202020204" pitchFamily="34" charset="0"/>
            <a:buNone/>
          </a:pPr>
          <a:r>
            <a:rPr lang="en-US" sz="800" b="1" kern="1200" dirty="0"/>
            <a:t>Work-Based Learning /</a:t>
          </a:r>
        </a:p>
        <a:p>
          <a:pPr marL="0" lvl="0" indent="0" algn="ctr" defTabSz="355600">
            <a:lnSpc>
              <a:spcPct val="100000"/>
            </a:lnSpc>
            <a:spcBef>
              <a:spcPct val="0"/>
            </a:spcBef>
            <a:spcAft>
              <a:spcPts val="0"/>
            </a:spcAft>
            <a:buFont typeface="Arial" panose="020B0604020202020204" pitchFamily="34" charset="0"/>
            <a:buNone/>
          </a:pPr>
          <a:r>
            <a:rPr lang="en-US" sz="800" b="1" kern="1200" dirty="0"/>
            <a:t> Work-Based Training </a:t>
          </a:r>
        </a:p>
      </dsp:txBody>
      <dsp:txXfrm>
        <a:off x="5872597" y="441473"/>
        <a:ext cx="1334121" cy="800472"/>
      </dsp:txXfrm>
    </dsp:sp>
    <dsp:sp modelId="{FA0E8CB6-DE13-DA4F-AEFC-A1BA4A449C7E}">
      <dsp:nvSpPr>
        <dsp:cNvPr id="0" name=""/>
        <dsp:cNvSpPr/>
      </dsp:nvSpPr>
      <dsp:spPr>
        <a:xfrm>
          <a:off x="736230" y="1375358"/>
          <a:ext cx="1334121" cy="800472"/>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dirty="0"/>
            <a:t>Supportive Services </a:t>
          </a:r>
        </a:p>
      </dsp:txBody>
      <dsp:txXfrm>
        <a:off x="736230" y="1375358"/>
        <a:ext cx="1334121" cy="800472"/>
      </dsp:txXfrm>
    </dsp:sp>
    <dsp:sp modelId="{491D4F8D-F6DE-DC46-A3AB-9B4562EB94D7}">
      <dsp:nvSpPr>
        <dsp:cNvPr id="0" name=""/>
        <dsp:cNvSpPr/>
      </dsp:nvSpPr>
      <dsp:spPr>
        <a:xfrm>
          <a:off x="2203764" y="1375358"/>
          <a:ext cx="1334121" cy="800472"/>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dirty="0"/>
            <a:t>Barrier Reduction Funds</a:t>
          </a:r>
        </a:p>
      </dsp:txBody>
      <dsp:txXfrm>
        <a:off x="2203764" y="1375358"/>
        <a:ext cx="1334121" cy="800472"/>
      </dsp:txXfrm>
    </dsp:sp>
    <dsp:sp modelId="{07902AF2-D7AA-F043-AB82-39CFFDA0FDB5}">
      <dsp:nvSpPr>
        <dsp:cNvPr id="0" name=""/>
        <dsp:cNvSpPr/>
      </dsp:nvSpPr>
      <dsp:spPr>
        <a:xfrm>
          <a:off x="3671297" y="1375358"/>
          <a:ext cx="1334121" cy="800472"/>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dirty="0"/>
            <a:t>Placement </a:t>
          </a:r>
        </a:p>
      </dsp:txBody>
      <dsp:txXfrm>
        <a:off x="3671297" y="1375358"/>
        <a:ext cx="1334121" cy="800472"/>
      </dsp:txXfrm>
    </dsp:sp>
    <dsp:sp modelId="{BA459F2E-638C-444B-8E59-15748D5A1DD6}">
      <dsp:nvSpPr>
        <dsp:cNvPr id="0" name=""/>
        <dsp:cNvSpPr/>
      </dsp:nvSpPr>
      <dsp:spPr>
        <a:xfrm>
          <a:off x="5138830" y="1375358"/>
          <a:ext cx="1334121" cy="800472"/>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dirty="0"/>
            <a:t>Follow-Up </a:t>
          </a:r>
        </a:p>
      </dsp:txBody>
      <dsp:txXfrm>
        <a:off x="5138830" y="1375358"/>
        <a:ext cx="1334121" cy="80047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C9205-2792-0E48-A602-456DD9FA7917}">
      <dsp:nvSpPr>
        <dsp:cNvPr id="0" name=""/>
        <dsp:cNvSpPr/>
      </dsp:nvSpPr>
      <dsp:spPr>
        <a:xfrm>
          <a:off x="3252" y="471977"/>
          <a:ext cx="1760843" cy="1056506"/>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dirty="0"/>
            <a:t>Outreach and Recruitment </a:t>
          </a:r>
        </a:p>
      </dsp:txBody>
      <dsp:txXfrm>
        <a:off x="3252" y="471977"/>
        <a:ext cx="1760843" cy="1056506"/>
      </dsp:txXfrm>
    </dsp:sp>
    <dsp:sp modelId="{58904253-5B70-E144-BABA-55E3AA37D5F0}">
      <dsp:nvSpPr>
        <dsp:cNvPr id="0" name=""/>
        <dsp:cNvSpPr/>
      </dsp:nvSpPr>
      <dsp:spPr>
        <a:xfrm>
          <a:off x="1940180" y="471977"/>
          <a:ext cx="1760843" cy="1056506"/>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dirty="0"/>
            <a:t>Employer Engagement </a:t>
          </a:r>
        </a:p>
      </dsp:txBody>
      <dsp:txXfrm>
        <a:off x="1940180" y="471977"/>
        <a:ext cx="1760843" cy="1056506"/>
      </dsp:txXfrm>
    </dsp:sp>
    <dsp:sp modelId="{B541DEBD-6254-3F44-ABAB-42F7DA2B96B5}">
      <dsp:nvSpPr>
        <dsp:cNvPr id="0" name=""/>
        <dsp:cNvSpPr/>
      </dsp:nvSpPr>
      <dsp:spPr>
        <a:xfrm>
          <a:off x="3877108" y="471977"/>
          <a:ext cx="1760843" cy="1056506"/>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dirty="0"/>
            <a:t>Career Planning </a:t>
          </a:r>
          <a:r>
            <a:rPr lang="en-US" sz="800" kern="1200" dirty="0"/>
            <a:t> </a:t>
          </a:r>
        </a:p>
      </dsp:txBody>
      <dsp:txXfrm>
        <a:off x="3877108" y="471977"/>
        <a:ext cx="1760843" cy="1056506"/>
      </dsp:txXfrm>
    </dsp:sp>
    <dsp:sp modelId="{9DBD7B01-C454-4E40-AC67-431C1846AD18}">
      <dsp:nvSpPr>
        <dsp:cNvPr id="0" name=""/>
        <dsp:cNvSpPr/>
      </dsp:nvSpPr>
      <dsp:spPr>
        <a:xfrm>
          <a:off x="5814036" y="471977"/>
          <a:ext cx="1760843" cy="1056506"/>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dirty="0"/>
            <a:t>Training </a:t>
          </a:r>
        </a:p>
      </dsp:txBody>
      <dsp:txXfrm>
        <a:off x="5814036" y="471977"/>
        <a:ext cx="1760843" cy="1056506"/>
      </dsp:txXfrm>
    </dsp:sp>
    <dsp:sp modelId="{F9363152-2F6C-F048-9791-2B5C261F19B0}">
      <dsp:nvSpPr>
        <dsp:cNvPr id="0" name=""/>
        <dsp:cNvSpPr/>
      </dsp:nvSpPr>
      <dsp:spPr>
        <a:xfrm>
          <a:off x="7750964" y="471977"/>
          <a:ext cx="1760843" cy="1056506"/>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100000"/>
            </a:lnSpc>
            <a:spcBef>
              <a:spcPct val="0"/>
            </a:spcBef>
            <a:spcAft>
              <a:spcPts val="0"/>
            </a:spcAft>
            <a:buFont typeface="Arial" panose="020B0604020202020204" pitchFamily="34" charset="0"/>
            <a:buNone/>
          </a:pPr>
          <a:r>
            <a:rPr lang="en-US" sz="800" b="1" kern="1200" dirty="0"/>
            <a:t>Work-Based Learning /</a:t>
          </a:r>
        </a:p>
        <a:p>
          <a:pPr marL="0" lvl="0" indent="0" algn="ctr" defTabSz="355600">
            <a:lnSpc>
              <a:spcPct val="100000"/>
            </a:lnSpc>
            <a:spcBef>
              <a:spcPct val="0"/>
            </a:spcBef>
            <a:spcAft>
              <a:spcPts val="0"/>
            </a:spcAft>
            <a:buFont typeface="Arial" panose="020B0604020202020204" pitchFamily="34" charset="0"/>
            <a:buNone/>
          </a:pPr>
          <a:r>
            <a:rPr lang="en-US" sz="800" b="1" kern="1200" dirty="0"/>
            <a:t> Work-Based Training </a:t>
          </a:r>
        </a:p>
      </dsp:txBody>
      <dsp:txXfrm>
        <a:off x="7750964" y="471977"/>
        <a:ext cx="1760843" cy="1056506"/>
      </dsp:txXfrm>
    </dsp:sp>
    <dsp:sp modelId="{FA0E8CB6-DE13-DA4F-AEFC-A1BA4A449C7E}">
      <dsp:nvSpPr>
        <dsp:cNvPr id="0" name=""/>
        <dsp:cNvSpPr/>
      </dsp:nvSpPr>
      <dsp:spPr>
        <a:xfrm>
          <a:off x="971716" y="1704568"/>
          <a:ext cx="1760843" cy="1056506"/>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dirty="0"/>
            <a:t>Supportive Services </a:t>
          </a:r>
        </a:p>
      </dsp:txBody>
      <dsp:txXfrm>
        <a:off x="971716" y="1704568"/>
        <a:ext cx="1760843" cy="1056506"/>
      </dsp:txXfrm>
    </dsp:sp>
    <dsp:sp modelId="{491D4F8D-F6DE-DC46-A3AB-9B4562EB94D7}">
      <dsp:nvSpPr>
        <dsp:cNvPr id="0" name=""/>
        <dsp:cNvSpPr/>
      </dsp:nvSpPr>
      <dsp:spPr>
        <a:xfrm>
          <a:off x="2908644" y="1704568"/>
          <a:ext cx="1760843" cy="1056506"/>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dirty="0"/>
            <a:t>Barrier Reduction Funds</a:t>
          </a:r>
        </a:p>
      </dsp:txBody>
      <dsp:txXfrm>
        <a:off x="2908644" y="1704568"/>
        <a:ext cx="1760843" cy="1056506"/>
      </dsp:txXfrm>
    </dsp:sp>
    <dsp:sp modelId="{07902AF2-D7AA-F043-AB82-39CFFDA0FDB5}">
      <dsp:nvSpPr>
        <dsp:cNvPr id="0" name=""/>
        <dsp:cNvSpPr/>
      </dsp:nvSpPr>
      <dsp:spPr>
        <a:xfrm>
          <a:off x="4845572" y="1704568"/>
          <a:ext cx="1760843" cy="1056506"/>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dirty="0"/>
            <a:t>Placement </a:t>
          </a:r>
        </a:p>
      </dsp:txBody>
      <dsp:txXfrm>
        <a:off x="4845572" y="1704568"/>
        <a:ext cx="1760843" cy="1056506"/>
      </dsp:txXfrm>
    </dsp:sp>
    <dsp:sp modelId="{BA459F2E-638C-444B-8E59-15748D5A1DD6}">
      <dsp:nvSpPr>
        <dsp:cNvPr id="0" name=""/>
        <dsp:cNvSpPr/>
      </dsp:nvSpPr>
      <dsp:spPr>
        <a:xfrm>
          <a:off x="6782500" y="1704568"/>
          <a:ext cx="1760843" cy="1056506"/>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dirty="0"/>
            <a:t>Follow-Up </a:t>
          </a:r>
        </a:p>
      </dsp:txBody>
      <dsp:txXfrm>
        <a:off x="6782500" y="1704568"/>
        <a:ext cx="1760843" cy="10565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002073-7E88-EB4C-8606-4B0D0F6BDE41}">
      <dsp:nvSpPr>
        <dsp:cNvPr id="0" name=""/>
        <dsp:cNvSpPr/>
      </dsp:nvSpPr>
      <dsp:spPr>
        <a:xfrm>
          <a:off x="1288329" y="1135650"/>
          <a:ext cx="2632532" cy="2632532"/>
        </a:xfrm>
        <a:prstGeom prst="ellips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1" kern="1200">
              <a:effectLst>
                <a:outerShdw blurRad="63500" sx="102000" sy="102000" algn="ctr" rotWithShape="0">
                  <a:prstClr val="black">
                    <a:alpha val="40000"/>
                  </a:prstClr>
                </a:outerShdw>
              </a:effectLst>
              <a:latin typeface="+mn-lt"/>
              <a:cs typeface="Malayalam MN" pitchFamily="2" charset="0"/>
            </a:rPr>
            <a:t>Program Elements</a:t>
          </a:r>
        </a:p>
      </dsp:txBody>
      <dsp:txXfrm>
        <a:off x="1673854" y="1521175"/>
        <a:ext cx="1861482" cy="1861482"/>
      </dsp:txXfrm>
    </dsp:sp>
    <dsp:sp modelId="{CA5114AD-DBBA-DC49-9899-E24C48D26DAB}">
      <dsp:nvSpPr>
        <dsp:cNvPr id="0" name=""/>
        <dsp:cNvSpPr/>
      </dsp:nvSpPr>
      <dsp:spPr>
        <a:xfrm>
          <a:off x="1946462" y="81219"/>
          <a:ext cx="1316266" cy="1316266"/>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19050" cap="flat" cmpd="sng" algn="ctr">
          <a:noFill/>
          <a:prstDash val="solid"/>
          <a:miter lim="800000"/>
        </a:ln>
        <a:effectLst>
          <a:glow rad="63500">
            <a:schemeClr val="accent2">
              <a:satMod val="175000"/>
              <a:alpha val="40000"/>
            </a:schemeClr>
          </a:glow>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3">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effectLst>
                <a:outerShdw blurRad="63500" sx="102000" sy="102000" algn="ctr" rotWithShape="0">
                  <a:prstClr val="black">
                    <a:alpha val="40000"/>
                  </a:prstClr>
                </a:outerShdw>
              </a:effectLst>
              <a:latin typeface="+mn-lt"/>
              <a:cs typeface="Malayalam MN" pitchFamily="2" charset="0"/>
            </a:rPr>
            <a:t>Eligibility</a:t>
          </a:r>
        </a:p>
      </dsp:txBody>
      <dsp:txXfrm>
        <a:off x="2139225" y="273982"/>
        <a:ext cx="930740" cy="930740"/>
      </dsp:txXfrm>
    </dsp:sp>
    <dsp:sp modelId="{EA0EFF2A-DAFC-4E4D-A776-162DF4FEFFFE}">
      <dsp:nvSpPr>
        <dsp:cNvPr id="0" name=""/>
        <dsp:cNvSpPr/>
      </dsp:nvSpPr>
      <dsp:spPr>
        <a:xfrm>
          <a:off x="3575207" y="1264572"/>
          <a:ext cx="1316266" cy="1316266"/>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i="0" kern="1200">
              <a:solidFill>
                <a:schemeClr val="bg1"/>
              </a:solidFill>
              <a:effectLst/>
              <a:latin typeface="+mn-lt"/>
              <a:cs typeface="Malayalam MN" pitchFamily="2" charset="0"/>
            </a:rPr>
            <a:t>Targeted Industries</a:t>
          </a:r>
          <a:endParaRPr lang="en-US" sz="1400" b="0" kern="1200">
            <a:solidFill>
              <a:schemeClr val="bg1"/>
            </a:solidFill>
            <a:latin typeface="+mn-lt"/>
            <a:cs typeface="Malayalam MN" pitchFamily="2" charset="0"/>
          </a:endParaRPr>
        </a:p>
      </dsp:txBody>
      <dsp:txXfrm>
        <a:off x="3767970" y="1457335"/>
        <a:ext cx="930740" cy="930740"/>
      </dsp:txXfrm>
    </dsp:sp>
    <dsp:sp modelId="{C027D90A-64E1-0149-AFC1-013BD88F2D3B}">
      <dsp:nvSpPr>
        <dsp:cNvPr id="0" name=""/>
        <dsp:cNvSpPr/>
      </dsp:nvSpPr>
      <dsp:spPr>
        <a:xfrm>
          <a:off x="2953082" y="3179276"/>
          <a:ext cx="1316266" cy="1316266"/>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kern="1200">
              <a:solidFill>
                <a:schemeClr val="bg1"/>
              </a:solidFill>
              <a:latin typeface="+mn-lt"/>
              <a:cs typeface="Malayalam MN" pitchFamily="2" charset="0"/>
            </a:rPr>
            <a:t>Targeted Populations</a:t>
          </a:r>
        </a:p>
      </dsp:txBody>
      <dsp:txXfrm>
        <a:off x="3145845" y="3372039"/>
        <a:ext cx="930740" cy="930740"/>
      </dsp:txXfrm>
    </dsp:sp>
    <dsp:sp modelId="{D6DA3358-275B-7247-ADEB-775E9D05F19F}">
      <dsp:nvSpPr>
        <dsp:cNvPr id="0" name=""/>
        <dsp:cNvSpPr/>
      </dsp:nvSpPr>
      <dsp:spPr>
        <a:xfrm>
          <a:off x="939843" y="3179276"/>
          <a:ext cx="1316266" cy="1316266"/>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i="0" kern="1200">
              <a:solidFill>
                <a:schemeClr val="bg1"/>
              </a:solidFill>
              <a:latin typeface="+mn-lt"/>
              <a:cs typeface="Malayalam MN" pitchFamily="2" charset="0"/>
            </a:rPr>
            <a:t>Targeted Communities</a:t>
          </a:r>
        </a:p>
      </dsp:txBody>
      <dsp:txXfrm>
        <a:off x="1132606" y="3372039"/>
        <a:ext cx="930740" cy="930740"/>
      </dsp:txXfrm>
    </dsp:sp>
    <dsp:sp modelId="{172920A8-70F3-DE4E-B743-C3F5A2AEE45E}">
      <dsp:nvSpPr>
        <dsp:cNvPr id="0" name=""/>
        <dsp:cNvSpPr/>
      </dsp:nvSpPr>
      <dsp:spPr>
        <a:xfrm>
          <a:off x="317717" y="1264572"/>
          <a:ext cx="1316266" cy="1316266"/>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kern="1200">
              <a:solidFill>
                <a:schemeClr val="bg1"/>
              </a:solidFill>
              <a:latin typeface="+mn-lt"/>
              <a:cs typeface="Malayalam MN" pitchFamily="2" charset="0"/>
            </a:rPr>
            <a:t>Program Categories</a:t>
          </a:r>
        </a:p>
      </dsp:txBody>
      <dsp:txXfrm>
        <a:off x="510480" y="1457335"/>
        <a:ext cx="930740" cy="9307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002073-7E88-EB4C-8606-4B0D0F6BDE41}">
      <dsp:nvSpPr>
        <dsp:cNvPr id="0" name=""/>
        <dsp:cNvSpPr/>
      </dsp:nvSpPr>
      <dsp:spPr>
        <a:xfrm>
          <a:off x="1295715" y="1134468"/>
          <a:ext cx="2629792" cy="2629792"/>
        </a:xfrm>
        <a:prstGeom prst="ellips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1" kern="1200">
              <a:effectLst>
                <a:outerShdw blurRad="63500" sx="102000" sy="102000" algn="ctr" rotWithShape="0">
                  <a:prstClr val="black">
                    <a:alpha val="40000"/>
                  </a:prstClr>
                </a:outerShdw>
              </a:effectLst>
              <a:latin typeface="+mn-lt"/>
              <a:cs typeface="Malayalam MN" pitchFamily="2" charset="0"/>
            </a:rPr>
            <a:t>Program Elements</a:t>
          </a:r>
        </a:p>
      </dsp:txBody>
      <dsp:txXfrm>
        <a:off x="1680839" y="1519592"/>
        <a:ext cx="1859544" cy="1859544"/>
      </dsp:txXfrm>
    </dsp:sp>
    <dsp:sp modelId="{CA5114AD-DBBA-DC49-9899-E24C48D26DAB}">
      <dsp:nvSpPr>
        <dsp:cNvPr id="0" name=""/>
        <dsp:cNvSpPr/>
      </dsp:nvSpPr>
      <dsp:spPr>
        <a:xfrm>
          <a:off x="1953163" y="81135"/>
          <a:ext cx="1314896" cy="1314896"/>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kern="1200">
              <a:solidFill>
                <a:schemeClr val="bg1"/>
              </a:solidFill>
              <a:latin typeface="+mn-lt"/>
              <a:cs typeface="Malayalam MN" pitchFamily="2" charset="0"/>
            </a:rPr>
            <a:t>Eligible Entities</a:t>
          </a:r>
        </a:p>
      </dsp:txBody>
      <dsp:txXfrm>
        <a:off x="2145725" y="273697"/>
        <a:ext cx="929772" cy="929772"/>
      </dsp:txXfrm>
    </dsp:sp>
    <dsp:sp modelId="{EA0EFF2A-DAFC-4E4D-A776-162DF4FEFFFE}">
      <dsp:nvSpPr>
        <dsp:cNvPr id="0" name=""/>
        <dsp:cNvSpPr/>
      </dsp:nvSpPr>
      <dsp:spPr>
        <a:xfrm>
          <a:off x="3580213" y="1263256"/>
          <a:ext cx="1314896" cy="1314896"/>
        </a:xfrm>
        <a:prstGeom prst="ellips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w="19050" cap="flat" cmpd="sng" algn="ctr">
          <a:noFill/>
          <a:prstDash val="solid"/>
          <a:miter lim="800000"/>
        </a:ln>
        <a:effectLst>
          <a:glow rad="63500">
            <a:schemeClr val="accent4">
              <a:satMod val="175000"/>
              <a:alpha val="40000"/>
            </a:schemeClr>
          </a:glow>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i="0" kern="1200">
              <a:solidFill>
                <a:schemeClr val="bg1"/>
              </a:solidFill>
              <a:effectLst>
                <a:outerShdw blurRad="63500" sx="102000" sy="102000" algn="ctr" rotWithShape="0">
                  <a:prstClr val="black">
                    <a:alpha val="40000"/>
                  </a:prstClr>
                </a:outerShdw>
              </a:effectLst>
              <a:latin typeface="+mn-lt"/>
              <a:cs typeface="Malayalam MN" pitchFamily="2" charset="0"/>
            </a:rPr>
            <a:t>Targeted Industries</a:t>
          </a:r>
          <a:endParaRPr lang="en-US" sz="1200" b="1" kern="1200">
            <a:solidFill>
              <a:schemeClr val="bg1"/>
            </a:solidFill>
            <a:effectLst>
              <a:outerShdw blurRad="63500" sx="102000" sy="102000" algn="ctr" rotWithShape="0">
                <a:prstClr val="black">
                  <a:alpha val="40000"/>
                </a:prstClr>
              </a:outerShdw>
            </a:effectLst>
            <a:latin typeface="+mn-lt"/>
            <a:cs typeface="Malayalam MN" pitchFamily="2" charset="0"/>
          </a:endParaRPr>
        </a:p>
      </dsp:txBody>
      <dsp:txXfrm>
        <a:off x="3772775" y="1455818"/>
        <a:ext cx="929772" cy="929772"/>
      </dsp:txXfrm>
    </dsp:sp>
    <dsp:sp modelId="{C027D90A-64E1-0149-AFC1-013BD88F2D3B}">
      <dsp:nvSpPr>
        <dsp:cNvPr id="0" name=""/>
        <dsp:cNvSpPr/>
      </dsp:nvSpPr>
      <dsp:spPr>
        <a:xfrm>
          <a:off x="2958735" y="3175968"/>
          <a:ext cx="1314896" cy="1314896"/>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kern="1200">
              <a:solidFill>
                <a:schemeClr val="bg1"/>
              </a:solidFill>
              <a:latin typeface="+mn-lt"/>
              <a:cs typeface="Malayalam MN" pitchFamily="2" charset="0"/>
            </a:rPr>
            <a:t>Targeted Populations</a:t>
          </a:r>
        </a:p>
      </dsp:txBody>
      <dsp:txXfrm>
        <a:off x="3151297" y="3368530"/>
        <a:ext cx="929772" cy="929772"/>
      </dsp:txXfrm>
    </dsp:sp>
    <dsp:sp modelId="{D6DA3358-275B-7247-ADEB-775E9D05F19F}">
      <dsp:nvSpPr>
        <dsp:cNvPr id="0" name=""/>
        <dsp:cNvSpPr/>
      </dsp:nvSpPr>
      <dsp:spPr>
        <a:xfrm>
          <a:off x="947591" y="3175968"/>
          <a:ext cx="1314896" cy="1314896"/>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i="0" kern="1200">
              <a:solidFill>
                <a:schemeClr val="bg1"/>
              </a:solidFill>
              <a:latin typeface="+mn-lt"/>
              <a:cs typeface="Malayalam MN" pitchFamily="2" charset="0"/>
            </a:rPr>
            <a:t>Targeted Communities</a:t>
          </a:r>
        </a:p>
      </dsp:txBody>
      <dsp:txXfrm>
        <a:off x="1140153" y="3368530"/>
        <a:ext cx="929772" cy="929772"/>
      </dsp:txXfrm>
    </dsp:sp>
    <dsp:sp modelId="{172920A8-70F3-DE4E-B743-C3F5A2AEE45E}">
      <dsp:nvSpPr>
        <dsp:cNvPr id="0" name=""/>
        <dsp:cNvSpPr/>
      </dsp:nvSpPr>
      <dsp:spPr>
        <a:xfrm>
          <a:off x="326113" y="1263256"/>
          <a:ext cx="1314896" cy="1314896"/>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kern="1200">
              <a:solidFill>
                <a:schemeClr val="bg1"/>
              </a:solidFill>
              <a:latin typeface="+mn-lt"/>
              <a:cs typeface="Malayalam MN" pitchFamily="2" charset="0"/>
            </a:rPr>
            <a:t>Program Categories</a:t>
          </a:r>
        </a:p>
      </dsp:txBody>
      <dsp:txXfrm>
        <a:off x="518675" y="1455818"/>
        <a:ext cx="929772" cy="9297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002073-7E88-EB4C-8606-4B0D0F6BDE41}">
      <dsp:nvSpPr>
        <dsp:cNvPr id="0" name=""/>
        <dsp:cNvSpPr/>
      </dsp:nvSpPr>
      <dsp:spPr>
        <a:xfrm>
          <a:off x="1303225" y="947738"/>
          <a:ext cx="2196937" cy="2196937"/>
        </a:xfrm>
        <a:prstGeom prst="ellips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mn-lt"/>
              <a:cs typeface="Malayalam MN" pitchFamily="2" charset="0"/>
            </a:rPr>
            <a:t>Program Elements</a:t>
          </a:r>
        </a:p>
      </dsp:txBody>
      <dsp:txXfrm>
        <a:off x="1624959" y="1269472"/>
        <a:ext cx="1553469" cy="1553469"/>
      </dsp:txXfrm>
    </dsp:sp>
    <dsp:sp modelId="{CA5114AD-DBBA-DC49-9899-E24C48D26DAB}">
      <dsp:nvSpPr>
        <dsp:cNvPr id="0" name=""/>
        <dsp:cNvSpPr/>
      </dsp:nvSpPr>
      <dsp:spPr>
        <a:xfrm>
          <a:off x="1852459" y="67780"/>
          <a:ext cx="1098468" cy="1098468"/>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kern="1200" dirty="0">
              <a:solidFill>
                <a:schemeClr val="bg1"/>
              </a:solidFill>
              <a:latin typeface="+mn-lt"/>
              <a:cs typeface="Malayalam MN" pitchFamily="2" charset="0"/>
            </a:rPr>
            <a:t>Eligible Entities</a:t>
          </a:r>
        </a:p>
      </dsp:txBody>
      <dsp:txXfrm>
        <a:off x="2013326" y="228647"/>
        <a:ext cx="776734" cy="776734"/>
      </dsp:txXfrm>
    </dsp:sp>
    <dsp:sp modelId="{EA0EFF2A-DAFC-4E4D-A776-162DF4FEFFFE}">
      <dsp:nvSpPr>
        <dsp:cNvPr id="0" name=""/>
        <dsp:cNvSpPr/>
      </dsp:nvSpPr>
      <dsp:spPr>
        <a:xfrm>
          <a:off x="3211702" y="1055328"/>
          <a:ext cx="1098468" cy="1098468"/>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0" i="0" kern="1200" dirty="0">
              <a:solidFill>
                <a:schemeClr val="bg1"/>
              </a:solidFill>
              <a:effectLst/>
              <a:latin typeface="+mn-lt"/>
              <a:cs typeface="Malayalam MN" pitchFamily="2" charset="0"/>
            </a:rPr>
            <a:t>Targeted Industries</a:t>
          </a:r>
          <a:endParaRPr lang="en-US" sz="1100" b="0" kern="1200" dirty="0">
            <a:solidFill>
              <a:schemeClr val="bg1"/>
            </a:solidFill>
            <a:latin typeface="+mn-lt"/>
            <a:cs typeface="Malayalam MN" pitchFamily="2" charset="0"/>
          </a:endParaRPr>
        </a:p>
      </dsp:txBody>
      <dsp:txXfrm>
        <a:off x="3372569" y="1216195"/>
        <a:ext cx="776734" cy="776734"/>
      </dsp:txXfrm>
    </dsp:sp>
    <dsp:sp modelId="{C027D90A-64E1-0149-AFC1-013BD88F2D3B}">
      <dsp:nvSpPr>
        <dsp:cNvPr id="0" name=""/>
        <dsp:cNvSpPr/>
      </dsp:nvSpPr>
      <dsp:spPr>
        <a:xfrm>
          <a:off x="2692517" y="2653213"/>
          <a:ext cx="1098468" cy="1098468"/>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19050" cap="flat" cmpd="sng" algn="ctr">
          <a:noFill/>
          <a:prstDash val="solid"/>
          <a:miter lim="800000"/>
        </a:ln>
        <a:effectLst>
          <a:glow rad="63500">
            <a:schemeClr val="accent6">
              <a:satMod val="175000"/>
              <a:alpha val="40000"/>
            </a:schemeClr>
          </a:glow>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3">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bg1"/>
              </a:solidFill>
              <a:latin typeface="+mn-lt"/>
              <a:cs typeface="Malayalam MN" pitchFamily="2" charset="0"/>
            </a:rPr>
            <a:t>Target Populations</a:t>
          </a:r>
        </a:p>
      </dsp:txBody>
      <dsp:txXfrm>
        <a:off x="2853384" y="2814080"/>
        <a:ext cx="776734" cy="776734"/>
      </dsp:txXfrm>
    </dsp:sp>
    <dsp:sp modelId="{D6DA3358-275B-7247-ADEB-775E9D05F19F}">
      <dsp:nvSpPr>
        <dsp:cNvPr id="0" name=""/>
        <dsp:cNvSpPr/>
      </dsp:nvSpPr>
      <dsp:spPr>
        <a:xfrm>
          <a:off x="1012401" y="2653213"/>
          <a:ext cx="1098468" cy="1098468"/>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b="0" i="0" kern="1200" dirty="0">
              <a:solidFill>
                <a:schemeClr val="bg1"/>
              </a:solidFill>
              <a:latin typeface="+mn-lt"/>
              <a:cs typeface="Malayalam MN" pitchFamily="2" charset="0"/>
            </a:rPr>
            <a:t>Targeted Communities</a:t>
          </a:r>
        </a:p>
      </dsp:txBody>
      <dsp:txXfrm>
        <a:off x="1173268" y="2814080"/>
        <a:ext cx="776734" cy="776734"/>
      </dsp:txXfrm>
    </dsp:sp>
    <dsp:sp modelId="{172920A8-70F3-DE4E-B743-C3F5A2AEE45E}">
      <dsp:nvSpPr>
        <dsp:cNvPr id="0" name=""/>
        <dsp:cNvSpPr/>
      </dsp:nvSpPr>
      <dsp:spPr>
        <a:xfrm>
          <a:off x="493217" y="1055328"/>
          <a:ext cx="1098468" cy="1098468"/>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kern="1200" dirty="0">
              <a:solidFill>
                <a:schemeClr val="bg1"/>
              </a:solidFill>
              <a:latin typeface="+mn-lt"/>
              <a:cs typeface="Malayalam MN" pitchFamily="2" charset="0"/>
            </a:rPr>
            <a:t>Program Categories</a:t>
          </a:r>
        </a:p>
      </dsp:txBody>
      <dsp:txXfrm>
        <a:off x="654084" y="1216195"/>
        <a:ext cx="776734" cy="7767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002073-7E88-EB4C-8606-4B0D0F6BDE41}">
      <dsp:nvSpPr>
        <dsp:cNvPr id="0" name=""/>
        <dsp:cNvSpPr/>
      </dsp:nvSpPr>
      <dsp:spPr>
        <a:xfrm>
          <a:off x="1295715" y="1134468"/>
          <a:ext cx="2629792" cy="2629792"/>
        </a:xfrm>
        <a:prstGeom prst="ellips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a:effectLst>
                <a:outerShdw blurRad="63500" sx="102000" sy="102000" algn="ctr" rotWithShape="0">
                  <a:prstClr val="black">
                    <a:alpha val="40000"/>
                  </a:prstClr>
                </a:outerShdw>
              </a:effectLst>
              <a:latin typeface="+mn-lt"/>
              <a:cs typeface="Malayalam MN" pitchFamily="2" charset="0"/>
            </a:rPr>
            <a:t>Program Elements</a:t>
          </a:r>
        </a:p>
      </dsp:txBody>
      <dsp:txXfrm>
        <a:off x="1680839" y="1519592"/>
        <a:ext cx="1859544" cy="1859544"/>
      </dsp:txXfrm>
    </dsp:sp>
    <dsp:sp modelId="{CA5114AD-DBBA-DC49-9899-E24C48D26DAB}">
      <dsp:nvSpPr>
        <dsp:cNvPr id="0" name=""/>
        <dsp:cNvSpPr/>
      </dsp:nvSpPr>
      <dsp:spPr>
        <a:xfrm>
          <a:off x="1953163" y="81135"/>
          <a:ext cx="1314896" cy="1314896"/>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bg1"/>
              </a:solidFill>
              <a:latin typeface="+mn-lt"/>
              <a:cs typeface="Malayalam MN" pitchFamily="2" charset="0"/>
            </a:rPr>
            <a:t>Eligible Entities</a:t>
          </a:r>
        </a:p>
      </dsp:txBody>
      <dsp:txXfrm>
        <a:off x="2145725" y="273697"/>
        <a:ext cx="929772" cy="929772"/>
      </dsp:txXfrm>
    </dsp:sp>
    <dsp:sp modelId="{EA0EFF2A-DAFC-4E4D-A776-162DF4FEFFFE}">
      <dsp:nvSpPr>
        <dsp:cNvPr id="0" name=""/>
        <dsp:cNvSpPr/>
      </dsp:nvSpPr>
      <dsp:spPr>
        <a:xfrm>
          <a:off x="3580213" y="1263256"/>
          <a:ext cx="1314896" cy="1314896"/>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bg1"/>
              </a:solidFill>
              <a:effectLst/>
              <a:latin typeface="+mn-lt"/>
              <a:cs typeface="Malayalam MN" pitchFamily="2" charset="0"/>
            </a:rPr>
            <a:t>Targeted Industries</a:t>
          </a:r>
          <a:endParaRPr lang="en-US" sz="1400" b="1" kern="1200" dirty="0">
            <a:solidFill>
              <a:schemeClr val="bg1"/>
            </a:solidFill>
            <a:latin typeface="+mn-lt"/>
            <a:cs typeface="Malayalam MN" pitchFamily="2" charset="0"/>
          </a:endParaRPr>
        </a:p>
      </dsp:txBody>
      <dsp:txXfrm>
        <a:off x="3772775" y="1455818"/>
        <a:ext cx="929772" cy="929772"/>
      </dsp:txXfrm>
    </dsp:sp>
    <dsp:sp modelId="{C027D90A-64E1-0149-AFC1-013BD88F2D3B}">
      <dsp:nvSpPr>
        <dsp:cNvPr id="0" name=""/>
        <dsp:cNvSpPr/>
      </dsp:nvSpPr>
      <dsp:spPr>
        <a:xfrm>
          <a:off x="2958735" y="3175968"/>
          <a:ext cx="1314896" cy="1314896"/>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kern="1200" dirty="0">
              <a:solidFill>
                <a:schemeClr val="bg1"/>
              </a:solidFill>
              <a:latin typeface="+mn-lt"/>
              <a:cs typeface="Malayalam MN" pitchFamily="2" charset="0"/>
            </a:rPr>
            <a:t>Targeted Populations</a:t>
          </a:r>
        </a:p>
      </dsp:txBody>
      <dsp:txXfrm>
        <a:off x="3151297" y="3368530"/>
        <a:ext cx="929772" cy="929772"/>
      </dsp:txXfrm>
    </dsp:sp>
    <dsp:sp modelId="{D6DA3358-275B-7247-ADEB-775E9D05F19F}">
      <dsp:nvSpPr>
        <dsp:cNvPr id="0" name=""/>
        <dsp:cNvSpPr/>
      </dsp:nvSpPr>
      <dsp:spPr>
        <a:xfrm>
          <a:off x="947591" y="3175968"/>
          <a:ext cx="1314896" cy="1314896"/>
        </a:xfrm>
        <a:prstGeom prst="ellipse">
          <a:avLst/>
        </a:prstGeom>
        <a:solidFill>
          <a:srgbClr val="7030A0"/>
        </a:solidFill>
        <a:ln w="19050" cap="flat" cmpd="sng" algn="ctr">
          <a:noFill/>
          <a:prstDash val="solid"/>
          <a:miter lim="800000"/>
        </a:ln>
        <a:effectLst>
          <a:glow rad="101600">
            <a:srgbClr val="7030A0">
              <a:alpha val="60000"/>
            </a:srgbClr>
          </a:glow>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i="0" kern="1200" dirty="0">
              <a:solidFill>
                <a:schemeClr val="bg1"/>
              </a:solidFill>
              <a:effectLst>
                <a:outerShdw blurRad="63500" sx="102000" sy="102000" algn="ctr" rotWithShape="0">
                  <a:prstClr val="black">
                    <a:alpha val="40000"/>
                  </a:prstClr>
                </a:outerShdw>
              </a:effectLst>
              <a:latin typeface="+mn-lt"/>
              <a:cs typeface="Malayalam MN" pitchFamily="2" charset="0"/>
            </a:rPr>
            <a:t>Targeted Communities</a:t>
          </a:r>
        </a:p>
      </dsp:txBody>
      <dsp:txXfrm>
        <a:off x="1140153" y="3368530"/>
        <a:ext cx="929772" cy="929772"/>
      </dsp:txXfrm>
    </dsp:sp>
    <dsp:sp modelId="{172920A8-70F3-DE4E-B743-C3F5A2AEE45E}">
      <dsp:nvSpPr>
        <dsp:cNvPr id="0" name=""/>
        <dsp:cNvSpPr/>
      </dsp:nvSpPr>
      <dsp:spPr>
        <a:xfrm>
          <a:off x="326113" y="1263256"/>
          <a:ext cx="1314896" cy="1314896"/>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kern="1200" dirty="0">
              <a:solidFill>
                <a:schemeClr val="bg1"/>
              </a:solidFill>
              <a:latin typeface="+mn-lt"/>
              <a:cs typeface="Malayalam MN" pitchFamily="2" charset="0"/>
            </a:rPr>
            <a:t>Program Categories</a:t>
          </a:r>
        </a:p>
      </dsp:txBody>
      <dsp:txXfrm>
        <a:off x="518675" y="1455818"/>
        <a:ext cx="929772" cy="9297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002073-7E88-EB4C-8606-4B0D0F6BDE41}">
      <dsp:nvSpPr>
        <dsp:cNvPr id="0" name=""/>
        <dsp:cNvSpPr/>
      </dsp:nvSpPr>
      <dsp:spPr>
        <a:xfrm>
          <a:off x="1295715" y="1134468"/>
          <a:ext cx="2629792" cy="2629792"/>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1" kern="1200">
              <a:effectLst>
                <a:outerShdw blurRad="63500" sx="102000" sy="102000" algn="ctr" rotWithShape="0">
                  <a:prstClr val="black">
                    <a:alpha val="40000"/>
                  </a:prstClr>
                </a:outerShdw>
              </a:effectLst>
              <a:latin typeface="+mn-lt"/>
              <a:cs typeface="Malayalam MN" pitchFamily="2" charset="0"/>
            </a:rPr>
            <a:t>Program Elements</a:t>
          </a:r>
        </a:p>
      </dsp:txBody>
      <dsp:txXfrm>
        <a:off x="1680839" y="1519592"/>
        <a:ext cx="1859544" cy="1859544"/>
      </dsp:txXfrm>
    </dsp:sp>
    <dsp:sp modelId="{CA5114AD-DBBA-DC49-9899-E24C48D26DAB}">
      <dsp:nvSpPr>
        <dsp:cNvPr id="0" name=""/>
        <dsp:cNvSpPr/>
      </dsp:nvSpPr>
      <dsp:spPr>
        <a:xfrm>
          <a:off x="1953163" y="81135"/>
          <a:ext cx="1314896" cy="1314896"/>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kern="1200">
              <a:solidFill>
                <a:schemeClr val="bg1"/>
              </a:solidFill>
              <a:latin typeface="+mn-lt"/>
              <a:cs typeface="Malayalam MN" pitchFamily="2" charset="0"/>
            </a:rPr>
            <a:t>Eligible Entities</a:t>
          </a:r>
        </a:p>
      </dsp:txBody>
      <dsp:txXfrm>
        <a:off x="2145725" y="273697"/>
        <a:ext cx="929772" cy="929772"/>
      </dsp:txXfrm>
    </dsp:sp>
    <dsp:sp modelId="{EA0EFF2A-DAFC-4E4D-A776-162DF4FEFFFE}">
      <dsp:nvSpPr>
        <dsp:cNvPr id="0" name=""/>
        <dsp:cNvSpPr/>
      </dsp:nvSpPr>
      <dsp:spPr>
        <a:xfrm>
          <a:off x="3580213" y="1263256"/>
          <a:ext cx="1314896" cy="1314896"/>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i="0" kern="1200">
              <a:solidFill>
                <a:schemeClr val="bg1"/>
              </a:solidFill>
              <a:effectLst/>
              <a:latin typeface="+mn-lt"/>
              <a:cs typeface="Malayalam MN" pitchFamily="2" charset="0"/>
            </a:rPr>
            <a:t>Targeted Industries</a:t>
          </a:r>
          <a:endParaRPr lang="en-US" sz="1200" b="0" kern="1200">
            <a:solidFill>
              <a:schemeClr val="bg1"/>
            </a:solidFill>
            <a:latin typeface="+mn-lt"/>
            <a:cs typeface="Malayalam MN" pitchFamily="2" charset="0"/>
          </a:endParaRPr>
        </a:p>
      </dsp:txBody>
      <dsp:txXfrm>
        <a:off x="3772775" y="1455818"/>
        <a:ext cx="929772" cy="929772"/>
      </dsp:txXfrm>
    </dsp:sp>
    <dsp:sp modelId="{C027D90A-64E1-0149-AFC1-013BD88F2D3B}">
      <dsp:nvSpPr>
        <dsp:cNvPr id="0" name=""/>
        <dsp:cNvSpPr/>
      </dsp:nvSpPr>
      <dsp:spPr>
        <a:xfrm>
          <a:off x="2958735" y="3175968"/>
          <a:ext cx="1314896" cy="1314896"/>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kern="1200">
              <a:solidFill>
                <a:schemeClr val="bg1"/>
              </a:solidFill>
              <a:latin typeface="+mn-lt"/>
              <a:cs typeface="Malayalam MN" pitchFamily="2" charset="0"/>
            </a:rPr>
            <a:t>Targeted Populations</a:t>
          </a:r>
        </a:p>
      </dsp:txBody>
      <dsp:txXfrm>
        <a:off x="3151297" y="3368530"/>
        <a:ext cx="929772" cy="929772"/>
      </dsp:txXfrm>
    </dsp:sp>
    <dsp:sp modelId="{D6DA3358-275B-7247-ADEB-775E9D05F19F}">
      <dsp:nvSpPr>
        <dsp:cNvPr id="0" name=""/>
        <dsp:cNvSpPr/>
      </dsp:nvSpPr>
      <dsp:spPr>
        <a:xfrm>
          <a:off x="947591" y="3175968"/>
          <a:ext cx="1314896" cy="1314896"/>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i="0" kern="1200">
              <a:solidFill>
                <a:schemeClr val="bg1"/>
              </a:solidFill>
              <a:latin typeface="+mn-lt"/>
              <a:cs typeface="Malayalam MN" pitchFamily="2" charset="0"/>
            </a:rPr>
            <a:t>Targeted Communities</a:t>
          </a:r>
        </a:p>
      </dsp:txBody>
      <dsp:txXfrm>
        <a:off x="1140153" y="3368530"/>
        <a:ext cx="929772" cy="929772"/>
      </dsp:txXfrm>
    </dsp:sp>
    <dsp:sp modelId="{172920A8-70F3-DE4E-B743-C3F5A2AEE45E}">
      <dsp:nvSpPr>
        <dsp:cNvPr id="0" name=""/>
        <dsp:cNvSpPr/>
      </dsp:nvSpPr>
      <dsp:spPr>
        <a:xfrm>
          <a:off x="326113" y="1263256"/>
          <a:ext cx="1314896" cy="1314896"/>
        </a:xfrm>
        <a:prstGeom prst="ellipse">
          <a:avLst/>
        </a:prstGeom>
        <a:solidFill>
          <a:srgbClr val="C00000"/>
        </a:solidFill>
        <a:ln w="19050" cap="flat" cmpd="sng" algn="ctr">
          <a:noFill/>
          <a:prstDash val="solid"/>
          <a:miter lim="800000"/>
        </a:ln>
        <a:effectLst>
          <a:glow rad="101600">
            <a:srgbClr val="C00000">
              <a:alpha val="60000"/>
            </a:srgbClr>
          </a:glow>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bg1"/>
              </a:solidFill>
              <a:latin typeface="+mn-lt"/>
              <a:cs typeface="Malayalam MN" pitchFamily="2" charset="0"/>
            </a:rPr>
            <a:t>Program Categories</a:t>
          </a:r>
        </a:p>
      </dsp:txBody>
      <dsp:txXfrm>
        <a:off x="518675" y="1455818"/>
        <a:ext cx="929772" cy="9297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5E6290-5DEA-485F-8164-D18BD105EF19}">
      <dsp:nvSpPr>
        <dsp:cNvPr id="0" name=""/>
        <dsp:cNvSpPr/>
      </dsp:nvSpPr>
      <dsp:spPr>
        <a:xfrm>
          <a:off x="1409382" y="58221"/>
          <a:ext cx="2794635" cy="2794635"/>
        </a:xfrm>
        <a:prstGeom prst="ellipse">
          <a:avLst/>
        </a:prstGeom>
        <a:solidFill>
          <a:schemeClr val="accent1">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n-lt"/>
              <a:cs typeface="Times New Roman" panose="02020603050405020304" pitchFamily="18" charset="0"/>
            </a:rPr>
            <a:t>Work-based Learning</a:t>
          </a:r>
        </a:p>
      </dsp:txBody>
      <dsp:txXfrm>
        <a:off x="1782000" y="547282"/>
        <a:ext cx="2049399" cy="1257585"/>
      </dsp:txXfrm>
    </dsp:sp>
    <dsp:sp modelId="{B04B5382-AA2D-4F30-9856-86913A250F4C}">
      <dsp:nvSpPr>
        <dsp:cNvPr id="0" name=""/>
        <dsp:cNvSpPr/>
      </dsp:nvSpPr>
      <dsp:spPr>
        <a:xfrm>
          <a:off x="2417779" y="1804868"/>
          <a:ext cx="2794635" cy="2794635"/>
        </a:xfrm>
        <a:prstGeom prst="ellipse">
          <a:avLst/>
        </a:prstGeom>
        <a:solidFill>
          <a:schemeClr val="accent1">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n-lt"/>
              <a:cs typeface="Times New Roman" panose="02020603050405020304" pitchFamily="18" charset="0"/>
            </a:rPr>
            <a:t>Foundational Skills</a:t>
          </a:r>
        </a:p>
      </dsp:txBody>
      <dsp:txXfrm>
        <a:off x="3272472" y="2526815"/>
        <a:ext cx="1676781" cy="1537049"/>
      </dsp:txXfrm>
    </dsp:sp>
    <dsp:sp modelId="{77F437BF-F016-4D6E-A963-33292A1CBC48}">
      <dsp:nvSpPr>
        <dsp:cNvPr id="0" name=""/>
        <dsp:cNvSpPr/>
      </dsp:nvSpPr>
      <dsp:spPr>
        <a:xfrm>
          <a:off x="449444" y="1716278"/>
          <a:ext cx="2794635" cy="2794635"/>
        </a:xfrm>
        <a:prstGeom prst="ellipse">
          <a:avLst/>
        </a:prstGeom>
        <a:solidFill>
          <a:schemeClr val="accent1">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n-lt"/>
              <a:cs typeface="Times New Roman" panose="02020603050405020304" pitchFamily="18" charset="0"/>
            </a:rPr>
            <a:t>Education &amp; Training</a:t>
          </a:r>
        </a:p>
      </dsp:txBody>
      <dsp:txXfrm>
        <a:off x="712605" y="2438225"/>
        <a:ext cx="1676781" cy="153704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C9205-2792-0E48-A602-456DD9FA7917}">
      <dsp:nvSpPr>
        <dsp:cNvPr id="0" name=""/>
        <dsp:cNvSpPr/>
      </dsp:nvSpPr>
      <dsp:spPr>
        <a:xfrm>
          <a:off x="3594" y="554373"/>
          <a:ext cx="1946002" cy="116760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b="1" kern="1200" dirty="0"/>
            <a:t>Outreach and Recruitment </a:t>
          </a:r>
        </a:p>
      </dsp:txBody>
      <dsp:txXfrm>
        <a:off x="3594" y="554373"/>
        <a:ext cx="1946002" cy="1167601"/>
      </dsp:txXfrm>
    </dsp:sp>
    <dsp:sp modelId="{58904253-5B70-E144-BABA-55E3AA37D5F0}">
      <dsp:nvSpPr>
        <dsp:cNvPr id="0" name=""/>
        <dsp:cNvSpPr/>
      </dsp:nvSpPr>
      <dsp:spPr>
        <a:xfrm>
          <a:off x="2144196" y="554373"/>
          <a:ext cx="1946002" cy="116760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b="1" kern="1200" dirty="0"/>
            <a:t>Employer Engagement </a:t>
          </a:r>
        </a:p>
      </dsp:txBody>
      <dsp:txXfrm>
        <a:off x="2144196" y="554373"/>
        <a:ext cx="1946002" cy="1167601"/>
      </dsp:txXfrm>
    </dsp:sp>
    <dsp:sp modelId="{B541DEBD-6254-3F44-ABAB-42F7DA2B96B5}">
      <dsp:nvSpPr>
        <dsp:cNvPr id="0" name=""/>
        <dsp:cNvSpPr/>
      </dsp:nvSpPr>
      <dsp:spPr>
        <a:xfrm>
          <a:off x="4284798" y="554373"/>
          <a:ext cx="1946002" cy="116760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b="1" kern="1200" dirty="0"/>
            <a:t>Career Planning </a:t>
          </a:r>
          <a:r>
            <a:rPr lang="en-US" sz="1800" kern="1200" dirty="0"/>
            <a:t> </a:t>
          </a:r>
        </a:p>
      </dsp:txBody>
      <dsp:txXfrm>
        <a:off x="4284798" y="554373"/>
        <a:ext cx="1946002" cy="1167601"/>
      </dsp:txXfrm>
    </dsp:sp>
    <dsp:sp modelId="{9DBD7B01-C454-4E40-AC67-431C1846AD18}">
      <dsp:nvSpPr>
        <dsp:cNvPr id="0" name=""/>
        <dsp:cNvSpPr/>
      </dsp:nvSpPr>
      <dsp:spPr>
        <a:xfrm>
          <a:off x="6425401" y="554373"/>
          <a:ext cx="1946002" cy="116760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b="1" kern="1200" dirty="0"/>
            <a:t>Training </a:t>
          </a:r>
        </a:p>
      </dsp:txBody>
      <dsp:txXfrm>
        <a:off x="6425401" y="554373"/>
        <a:ext cx="1946002" cy="1167601"/>
      </dsp:txXfrm>
    </dsp:sp>
    <dsp:sp modelId="{F9363152-2F6C-F048-9791-2B5C261F19B0}">
      <dsp:nvSpPr>
        <dsp:cNvPr id="0" name=""/>
        <dsp:cNvSpPr/>
      </dsp:nvSpPr>
      <dsp:spPr>
        <a:xfrm>
          <a:off x="8566003" y="554373"/>
          <a:ext cx="1946002" cy="116760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ts val="0"/>
            </a:spcAft>
            <a:buFont typeface="Arial" panose="020B0604020202020204" pitchFamily="34" charset="0"/>
            <a:buNone/>
          </a:pPr>
          <a:r>
            <a:rPr lang="en-US" sz="1800" b="1" kern="1200" dirty="0"/>
            <a:t>Work-Based Learning /</a:t>
          </a:r>
        </a:p>
        <a:p>
          <a:pPr marL="0" lvl="0" indent="0" algn="ctr" defTabSz="800100">
            <a:lnSpc>
              <a:spcPct val="100000"/>
            </a:lnSpc>
            <a:spcBef>
              <a:spcPct val="0"/>
            </a:spcBef>
            <a:spcAft>
              <a:spcPts val="0"/>
            </a:spcAft>
            <a:buFont typeface="Arial" panose="020B0604020202020204" pitchFamily="34" charset="0"/>
            <a:buNone/>
          </a:pPr>
          <a:r>
            <a:rPr lang="en-US" sz="1800" b="1" kern="1200" dirty="0"/>
            <a:t> Work-Based Training </a:t>
          </a:r>
        </a:p>
      </dsp:txBody>
      <dsp:txXfrm>
        <a:off x="8566003" y="554373"/>
        <a:ext cx="1946002" cy="1167601"/>
      </dsp:txXfrm>
    </dsp:sp>
    <dsp:sp modelId="{FA0E8CB6-DE13-DA4F-AEFC-A1BA4A449C7E}">
      <dsp:nvSpPr>
        <dsp:cNvPr id="0" name=""/>
        <dsp:cNvSpPr/>
      </dsp:nvSpPr>
      <dsp:spPr>
        <a:xfrm>
          <a:off x="1073895" y="1916575"/>
          <a:ext cx="1946002" cy="116760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b="1" kern="1200" dirty="0"/>
            <a:t>Supportive Services </a:t>
          </a:r>
        </a:p>
      </dsp:txBody>
      <dsp:txXfrm>
        <a:off x="1073895" y="1916575"/>
        <a:ext cx="1946002" cy="1167601"/>
      </dsp:txXfrm>
    </dsp:sp>
    <dsp:sp modelId="{491D4F8D-F6DE-DC46-A3AB-9B4562EB94D7}">
      <dsp:nvSpPr>
        <dsp:cNvPr id="0" name=""/>
        <dsp:cNvSpPr/>
      </dsp:nvSpPr>
      <dsp:spPr>
        <a:xfrm>
          <a:off x="3214497" y="1916575"/>
          <a:ext cx="1946002" cy="116760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b="1" kern="1200" dirty="0"/>
            <a:t>Barrier Reduction Funds</a:t>
          </a:r>
        </a:p>
      </dsp:txBody>
      <dsp:txXfrm>
        <a:off x="3214497" y="1916575"/>
        <a:ext cx="1946002" cy="1167601"/>
      </dsp:txXfrm>
    </dsp:sp>
    <dsp:sp modelId="{07902AF2-D7AA-F043-AB82-39CFFDA0FDB5}">
      <dsp:nvSpPr>
        <dsp:cNvPr id="0" name=""/>
        <dsp:cNvSpPr/>
      </dsp:nvSpPr>
      <dsp:spPr>
        <a:xfrm>
          <a:off x="5355100" y="1916575"/>
          <a:ext cx="1946002" cy="116760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b="1" kern="1200" dirty="0"/>
            <a:t>Placement </a:t>
          </a:r>
        </a:p>
      </dsp:txBody>
      <dsp:txXfrm>
        <a:off x="5355100" y="1916575"/>
        <a:ext cx="1946002" cy="1167601"/>
      </dsp:txXfrm>
    </dsp:sp>
    <dsp:sp modelId="{BA459F2E-638C-444B-8E59-15748D5A1DD6}">
      <dsp:nvSpPr>
        <dsp:cNvPr id="0" name=""/>
        <dsp:cNvSpPr/>
      </dsp:nvSpPr>
      <dsp:spPr>
        <a:xfrm>
          <a:off x="7495702" y="1916575"/>
          <a:ext cx="1946002" cy="116760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b="1" kern="1200" dirty="0"/>
            <a:t>Follow-Up </a:t>
          </a:r>
        </a:p>
      </dsp:txBody>
      <dsp:txXfrm>
        <a:off x="7495702" y="1916575"/>
        <a:ext cx="1946002" cy="116760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C9205-2792-0E48-A602-456DD9FA7917}">
      <dsp:nvSpPr>
        <dsp:cNvPr id="0" name=""/>
        <dsp:cNvSpPr/>
      </dsp:nvSpPr>
      <dsp:spPr>
        <a:xfrm>
          <a:off x="2464" y="441473"/>
          <a:ext cx="1334121" cy="80047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dirty="0"/>
            <a:t>Outreach and Recruitment </a:t>
          </a:r>
        </a:p>
      </dsp:txBody>
      <dsp:txXfrm>
        <a:off x="2464" y="441473"/>
        <a:ext cx="1334121" cy="800472"/>
      </dsp:txXfrm>
    </dsp:sp>
    <dsp:sp modelId="{58904253-5B70-E144-BABA-55E3AA37D5F0}">
      <dsp:nvSpPr>
        <dsp:cNvPr id="0" name=""/>
        <dsp:cNvSpPr/>
      </dsp:nvSpPr>
      <dsp:spPr>
        <a:xfrm>
          <a:off x="1469997" y="441473"/>
          <a:ext cx="1334121" cy="80047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dirty="0"/>
            <a:t>Employer Engagement </a:t>
          </a:r>
        </a:p>
      </dsp:txBody>
      <dsp:txXfrm>
        <a:off x="1469997" y="441473"/>
        <a:ext cx="1334121" cy="800472"/>
      </dsp:txXfrm>
    </dsp:sp>
    <dsp:sp modelId="{B541DEBD-6254-3F44-ABAB-42F7DA2B96B5}">
      <dsp:nvSpPr>
        <dsp:cNvPr id="0" name=""/>
        <dsp:cNvSpPr/>
      </dsp:nvSpPr>
      <dsp:spPr>
        <a:xfrm>
          <a:off x="2937530" y="441473"/>
          <a:ext cx="1334121" cy="800472"/>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dirty="0"/>
            <a:t>Career Planning </a:t>
          </a:r>
          <a:r>
            <a:rPr lang="en-US" sz="800" kern="1200" dirty="0"/>
            <a:t> </a:t>
          </a:r>
        </a:p>
      </dsp:txBody>
      <dsp:txXfrm>
        <a:off x="2937530" y="441473"/>
        <a:ext cx="1334121" cy="800472"/>
      </dsp:txXfrm>
    </dsp:sp>
    <dsp:sp modelId="{9DBD7B01-C454-4E40-AC67-431C1846AD18}">
      <dsp:nvSpPr>
        <dsp:cNvPr id="0" name=""/>
        <dsp:cNvSpPr/>
      </dsp:nvSpPr>
      <dsp:spPr>
        <a:xfrm>
          <a:off x="4405064" y="441473"/>
          <a:ext cx="1334121" cy="800472"/>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dirty="0"/>
            <a:t>Training </a:t>
          </a:r>
        </a:p>
      </dsp:txBody>
      <dsp:txXfrm>
        <a:off x="4405064" y="441473"/>
        <a:ext cx="1334121" cy="800472"/>
      </dsp:txXfrm>
    </dsp:sp>
    <dsp:sp modelId="{F9363152-2F6C-F048-9791-2B5C261F19B0}">
      <dsp:nvSpPr>
        <dsp:cNvPr id="0" name=""/>
        <dsp:cNvSpPr/>
      </dsp:nvSpPr>
      <dsp:spPr>
        <a:xfrm>
          <a:off x="5872597" y="441473"/>
          <a:ext cx="1334121" cy="800472"/>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100000"/>
            </a:lnSpc>
            <a:spcBef>
              <a:spcPct val="0"/>
            </a:spcBef>
            <a:spcAft>
              <a:spcPts val="0"/>
            </a:spcAft>
            <a:buFont typeface="Arial" panose="020B0604020202020204" pitchFamily="34" charset="0"/>
            <a:buNone/>
          </a:pPr>
          <a:r>
            <a:rPr lang="en-US" sz="800" b="1" kern="1200" dirty="0"/>
            <a:t>Work-Based Learning /</a:t>
          </a:r>
        </a:p>
        <a:p>
          <a:pPr marL="0" lvl="0" indent="0" algn="ctr" defTabSz="355600">
            <a:lnSpc>
              <a:spcPct val="100000"/>
            </a:lnSpc>
            <a:spcBef>
              <a:spcPct val="0"/>
            </a:spcBef>
            <a:spcAft>
              <a:spcPts val="0"/>
            </a:spcAft>
            <a:buFont typeface="Arial" panose="020B0604020202020204" pitchFamily="34" charset="0"/>
            <a:buNone/>
          </a:pPr>
          <a:r>
            <a:rPr lang="en-US" sz="800" b="1" kern="1200" dirty="0"/>
            <a:t> Work-Based Training </a:t>
          </a:r>
        </a:p>
      </dsp:txBody>
      <dsp:txXfrm>
        <a:off x="5872597" y="441473"/>
        <a:ext cx="1334121" cy="800472"/>
      </dsp:txXfrm>
    </dsp:sp>
    <dsp:sp modelId="{FA0E8CB6-DE13-DA4F-AEFC-A1BA4A449C7E}">
      <dsp:nvSpPr>
        <dsp:cNvPr id="0" name=""/>
        <dsp:cNvSpPr/>
      </dsp:nvSpPr>
      <dsp:spPr>
        <a:xfrm>
          <a:off x="736230" y="1375358"/>
          <a:ext cx="1334121" cy="800472"/>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dirty="0"/>
            <a:t>Supportive Services </a:t>
          </a:r>
        </a:p>
      </dsp:txBody>
      <dsp:txXfrm>
        <a:off x="736230" y="1375358"/>
        <a:ext cx="1334121" cy="800472"/>
      </dsp:txXfrm>
    </dsp:sp>
    <dsp:sp modelId="{491D4F8D-F6DE-DC46-A3AB-9B4562EB94D7}">
      <dsp:nvSpPr>
        <dsp:cNvPr id="0" name=""/>
        <dsp:cNvSpPr/>
      </dsp:nvSpPr>
      <dsp:spPr>
        <a:xfrm>
          <a:off x="2203764" y="1375358"/>
          <a:ext cx="1334121" cy="800472"/>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dirty="0"/>
            <a:t>Barrier Reduction Funds</a:t>
          </a:r>
        </a:p>
      </dsp:txBody>
      <dsp:txXfrm>
        <a:off x="2203764" y="1375358"/>
        <a:ext cx="1334121" cy="800472"/>
      </dsp:txXfrm>
    </dsp:sp>
    <dsp:sp modelId="{07902AF2-D7AA-F043-AB82-39CFFDA0FDB5}">
      <dsp:nvSpPr>
        <dsp:cNvPr id="0" name=""/>
        <dsp:cNvSpPr/>
      </dsp:nvSpPr>
      <dsp:spPr>
        <a:xfrm>
          <a:off x="3671297" y="1375358"/>
          <a:ext cx="1334121" cy="800472"/>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dirty="0"/>
            <a:t>Placement </a:t>
          </a:r>
        </a:p>
      </dsp:txBody>
      <dsp:txXfrm>
        <a:off x="3671297" y="1375358"/>
        <a:ext cx="1334121" cy="800472"/>
      </dsp:txXfrm>
    </dsp:sp>
    <dsp:sp modelId="{BA459F2E-638C-444B-8E59-15748D5A1DD6}">
      <dsp:nvSpPr>
        <dsp:cNvPr id="0" name=""/>
        <dsp:cNvSpPr/>
      </dsp:nvSpPr>
      <dsp:spPr>
        <a:xfrm>
          <a:off x="5138830" y="1375358"/>
          <a:ext cx="1334121" cy="800472"/>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n-US" sz="800" b="1" kern="1200" dirty="0"/>
            <a:t>Follow-Up </a:t>
          </a:r>
        </a:p>
      </dsp:txBody>
      <dsp:txXfrm>
        <a:off x="5138830" y="1375358"/>
        <a:ext cx="1334121" cy="800472"/>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D61697E-01A5-4ADC-A50A-CC88FF0D9DF7}"/>
              </a:ext>
            </a:extLst>
          </p:cNvPr>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F657544-E476-4E49-8FBE-5212444749E8}"/>
              </a:ext>
            </a:extLst>
          </p:cNvPr>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8D762C47-8020-4D12-BBC3-43F40F47AD2C}" type="datetimeFigureOut">
              <a:rPr lang="en-US" smtClean="0"/>
              <a:t>6/9/2022</a:t>
            </a:fld>
            <a:endParaRPr lang="en-US"/>
          </a:p>
        </p:txBody>
      </p:sp>
      <p:sp>
        <p:nvSpPr>
          <p:cNvPr id="4" name="Footer Placeholder 3">
            <a:extLst>
              <a:ext uri="{FF2B5EF4-FFF2-40B4-BE49-F238E27FC236}">
                <a16:creationId xmlns:a16="http://schemas.microsoft.com/office/drawing/2014/main" id="{6780DD33-B89E-4394-9DC3-7B8A92162E2A}"/>
              </a:ext>
            </a:extLst>
          </p:cNvPr>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5748F93-4939-4356-9F45-F67257D9CCA4}"/>
              </a:ext>
            </a:extLst>
          </p:cNvPr>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1C3CF2F1-91AD-4812-B683-BEE0851F8821}" type="slidenum">
              <a:rPr lang="en-US" smtClean="0"/>
              <a:t>‹#›</a:t>
            </a:fld>
            <a:endParaRPr lang="en-US"/>
          </a:p>
        </p:txBody>
      </p:sp>
    </p:spTree>
    <p:extLst>
      <p:ext uri="{BB962C8B-B14F-4D97-AF65-F5344CB8AC3E}">
        <p14:creationId xmlns:p14="http://schemas.microsoft.com/office/powerpoint/2010/main" val="1895540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4A7BEC8D-B925-4E24-B403-1BC45C0C0CB5}" type="datetimeFigureOut">
              <a:rPr lang="en-US" smtClean="0"/>
              <a:t>6/9/2022</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E5E7437D-0E1D-4AF1-9332-3A6581B3585C}" type="slidenum">
              <a:rPr lang="en-US" smtClean="0"/>
              <a:t>‹#›</a:t>
            </a:fld>
            <a:endParaRPr lang="en-US"/>
          </a:p>
        </p:txBody>
      </p:sp>
    </p:spTree>
    <p:extLst>
      <p:ext uri="{BB962C8B-B14F-4D97-AF65-F5344CB8AC3E}">
        <p14:creationId xmlns:p14="http://schemas.microsoft.com/office/powerpoint/2010/main" val="2757113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7437D-0E1D-4AF1-9332-3A6581B3585C}" type="slidenum">
              <a:rPr lang="en-US" smtClean="0"/>
              <a:t>1</a:t>
            </a:fld>
            <a:endParaRPr lang="en-US"/>
          </a:p>
        </p:txBody>
      </p:sp>
    </p:spTree>
    <p:extLst>
      <p:ext uri="{BB962C8B-B14F-4D97-AF65-F5344CB8AC3E}">
        <p14:creationId xmlns:p14="http://schemas.microsoft.com/office/powerpoint/2010/main" val="1585980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0859" y="4620496"/>
            <a:ext cx="5853483" cy="4404632"/>
          </a:xfrm>
        </p:spPr>
        <p:txBody>
          <a:bodyPr/>
          <a:lstStyle/>
          <a:p>
            <a:pPr marL="0" marR="0">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JTED Program Categories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b="1" i="1" u="sng"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200" b="1" i="1" u="sng" dirty="0">
                <a:effectLst/>
                <a:latin typeface="Calibri" panose="020F0502020204030204" pitchFamily="34" charset="0"/>
                <a:ea typeface="Calibri" panose="020F0502020204030204" pitchFamily="34" charset="0"/>
                <a:cs typeface="Calibri" panose="020F0502020204030204" pitchFamily="34" charset="0"/>
              </a:rPr>
              <a:t>Key Points: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Calibri" panose="020F0502020204030204" pitchFamily="34" charset="0"/>
              </a:rPr>
              <a:t>Eligible entities may apply for one or more of the categories in a single application, however it is encouraged to focus on what you do best instead of trying to serve all categories.  Entities need to demonstrate the capacity to: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Calibri" panose="020F0502020204030204" pitchFamily="34" charset="0"/>
              </a:rPr>
              <a:t>Conduct outreach, recruit, and provide case management of individuals from the target population served.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Calibri" panose="020F0502020204030204" pitchFamily="34" charset="0"/>
              </a:rPr>
              <a:t>Provide services to individuals in the targeted communities QCT and DIA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Calibri" panose="020F0502020204030204" pitchFamily="34" charset="0"/>
              </a:rPr>
              <a:t>Establish relationships with employers and organizations representing industry sectors that will partner at all levels of service, including but not limited to:  participation in curriculum development and administration of training, identification of barriers to employment, provision of work-based learning, employment opportunities, and retention strategies.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Calibri" panose="020F0502020204030204" pitchFamily="34" charset="0"/>
              </a:rPr>
              <a:t>Coordinate with Eligible Training Providers to implement training programs that are part of a career pathway for occupations resulting in certification or credentials.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Calibri" panose="020F0502020204030204" pitchFamily="34" charset="0"/>
              </a:rPr>
              <a:t>Demonstrate expertise and effectiveness in administering workforce development programs.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800"/>
              </a:spcAft>
              <a:buFont typeface="+mj-lt"/>
              <a:buAutoNum type="arabicPeriod"/>
            </a:pPr>
            <a:r>
              <a:rPr lang="en-US" sz="1200" dirty="0">
                <a:effectLst/>
                <a:latin typeface="Calibri" panose="020F0502020204030204" pitchFamily="34" charset="0"/>
                <a:ea typeface="Calibri" panose="020F0502020204030204" pitchFamily="34" charset="0"/>
                <a:cs typeface="Calibri" panose="020F0502020204030204" pitchFamily="34" charset="0"/>
              </a:rPr>
              <a:t>Implement Barrier Reduction services, if needed to assist program participants to succeed, as defined under the Barrier Reduction category of the NOFO.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Calibri" panose="020F0502020204030204" pitchFamily="34" charset="0"/>
              </a:rPr>
              <a:t>Category 1: Job Seeker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800"/>
              </a:spcAft>
              <a:buFont typeface="Wingdings" panose="05000000000000000000" pitchFamily="2" charset="2"/>
              <a:buChar char=""/>
              <a:tabLst>
                <a:tab pos="4572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Eligible entities establish partnerships with employers and education entities to develop regional or local strategies for individuals needing occupational training and supportive services to obtain self-sustaining employment.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800"/>
              </a:spcAft>
              <a:buFont typeface="Wingdings" panose="05000000000000000000" pitchFamily="2" charset="2"/>
              <a:buChar char=""/>
              <a:tabLst>
                <a:tab pos="4572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Strategies must focus on sector-specific occupational training in conjunction with work-based learning.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800"/>
              </a:spcAft>
              <a:buFont typeface="Wingdings" panose="05000000000000000000" pitchFamily="2" charset="2"/>
              <a:buChar char=""/>
              <a:tabLst>
                <a:tab pos="4572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Training must be part of a career pathway for demand occupations in the target industries and result in participants earning stackable certifications or credentials.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800"/>
              </a:spcAft>
              <a:buFont typeface="Wingdings" panose="05000000000000000000" pitchFamily="2" charset="2"/>
              <a:buChar char=""/>
              <a:tabLst>
                <a:tab pos="4572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Work-based learning opportunity must align with education and training within a career pathway.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800"/>
              </a:spcAft>
              <a:buFont typeface="Wingdings" panose="05000000000000000000" pitchFamily="2" charset="2"/>
              <a:buChar char=""/>
              <a:tabLst>
                <a:tab pos="4572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Essential Employability Skills, digital and financial literacy, and career readiness services must be incorporated into the program model.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800"/>
              </a:spcAft>
              <a:buFont typeface="Wingdings" panose="05000000000000000000" pitchFamily="2" charset="2"/>
              <a:buChar char=""/>
              <a:tabLst>
                <a:tab pos="4572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Based on a needs assessment, support services, and Barrier Reduction funding are offered to stabilize the individual, support entry and completion of training, and support placement and retention in employment.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Calibri" panose="020F0502020204030204" pitchFamily="34" charset="0"/>
              </a:rPr>
              <a:t>Category 2: Employer Focused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800"/>
              </a:spcAft>
              <a:buFont typeface="Wingdings" panose="05000000000000000000" pitchFamily="2" charset="2"/>
              <a:buChar char=""/>
              <a:tabLst>
                <a:tab pos="4572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Eligible Entities partner with local employers that need to upskill their workforce to address labor shortages created by the negative economic and public health impacts of COVID-19.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800"/>
              </a:spcAft>
              <a:buFont typeface="Wingdings" panose="05000000000000000000" pitchFamily="2" charset="2"/>
              <a:buChar char=""/>
              <a:tabLst>
                <a:tab pos="4572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Employer identify the specific skillset needed for entry-level positions or those needed to advance their careers.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800"/>
              </a:spcAft>
              <a:buFont typeface="Wingdings" panose="05000000000000000000" pitchFamily="2" charset="2"/>
              <a:buChar char=""/>
              <a:tabLst>
                <a:tab pos="4572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Existing curricula or customized training is developed/provided that supports the employer's productivity and increases the skill competencies of current employees or new hires.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800"/>
              </a:spcAft>
              <a:buFont typeface="Wingdings" panose="05000000000000000000" pitchFamily="2" charset="2"/>
              <a:buChar char=""/>
              <a:tabLst>
                <a:tab pos="4572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Elements of the training strategy should consider short-term credentials for entry positions and long-term training in a career pathway facilitating advancement with the employer or within the industry sector.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Calibri" panose="020F0502020204030204" pitchFamily="34" charset="0"/>
              </a:rPr>
              <a:t>Category 3: Youth Focused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800"/>
              </a:spcAft>
              <a:buFont typeface="Wingdings" panose="05000000000000000000" pitchFamily="2" charset="2"/>
              <a:buChar char=""/>
              <a:tabLst>
                <a:tab pos="4572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Engage educators and business leaders in providing or creating a combination of academic, employability, and technical skills through three components — contextualized instruction, career development, and support services.  Training programs create opportunities for youth to obtain marketable in-demand skills and prepare them for jobs.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800"/>
              </a:spcAft>
              <a:buFont typeface="Wingdings" panose="05000000000000000000" pitchFamily="2" charset="2"/>
              <a:buChar char=""/>
              <a:tabLst>
                <a:tab pos="4572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Include a strong supportive services component that can include Barrier Reduction Funding to ensure youth have the tools to complete the program and be successful in either post-secondary education or the workforce.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800"/>
              </a:spcAft>
              <a:buFont typeface="Wingdings" panose="05000000000000000000" pitchFamily="2" charset="2"/>
              <a:buChar char=""/>
              <a:tabLst>
                <a:tab pos="4572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Training must include one or a combination of the following industry-recognized credentials, a license recognized by the State or Federal government, or an associate or baccalaureate degree with multiple entries and exit points or entry into a Registered Apprenticeship Program.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800"/>
              </a:spcAft>
              <a:buFont typeface="Wingdings" panose="05000000000000000000" pitchFamily="2" charset="2"/>
              <a:buChar char=""/>
              <a:tabLst>
                <a:tab pos="4572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Employers are included in leadership roles to guide the development of career pathways and opportunities to experience the workplace through related paid or unpaid work experiences, internships, pre-apprenticeships, or apprenticeships.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800"/>
              </a:spcAft>
              <a:buFont typeface="Wingdings" panose="05000000000000000000" pitchFamily="2" charset="2"/>
              <a:buChar char=""/>
              <a:tabLst>
                <a:tab pos="4572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Partnerships in this category must support and commit to leveraging resources to educate, train, support, and identify youth employment.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Calibri" panose="020F0502020204030204" pitchFamily="34" charset="0"/>
              </a:rPr>
              <a:t>Category 4: Barrier Reduction </a:t>
            </a:r>
            <a:r>
              <a:rPr lang="en-US" sz="1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(Included here is you want to take this out of PP)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gn="l" defTabSz="914400" rtl="0" eaLnBrk="1" fontAlgn="auto" latinLnBrk="0" hangingPunct="1">
              <a:lnSpc>
                <a:spcPct val="107000"/>
              </a:lnSpc>
              <a:spcBef>
                <a:spcPts val="0"/>
              </a:spcBef>
              <a:spcAft>
                <a:spcPts val="800"/>
              </a:spcAft>
              <a:buClrTx/>
              <a:buSzTx/>
              <a:buFont typeface="Wingdings" panose="05000000000000000000" pitchFamily="2" charset="2"/>
              <a:buChar char=""/>
              <a:tabLst>
                <a:tab pos="457200" algn="l"/>
              </a:tabLst>
              <a:defRPr/>
            </a:pPr>
            <a:r>
              <a:rPr lang="en-US" dirty="0"/>
              <a:t>Barrier Reduction funding is a new element to the JTED program.</a:t>
            </a:r>
          </a:p>
          <a:p>
            <a:pPr marL="800100" marR="0" lvl="1" indent="-342900">
              <a:lnSpc>
                <a:spcPct val="107000"/>
              </a:lnSpc>
              <a:spcBef>
                <a:spcPts val="0"/>
              </a:spcBef>
              <a:spcAft>
                <a:spcPts val="800"/>
              </a:spcAft>
              <a:buFont typeface="Wingdings" panose="05000000000000000000" pitchFamily="2" charset="2"/>
              <a:buChar char=""/>
              <a:tabLst>
                <a:tab pos="4572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Barrier reduction funding is to increase family stability and job retention by covering accumulated emergency costs for basic needs, such as:  housing-related expenses (rent, utilities, etc.), transportation, childcare, digital technology needs, education needs, mental health services, substance abuse services, income support, and work-related supplies that are not typically covered by programmatic supportive services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800"/>
              </a:spcAft>
              <a:buFont typeface="Wingdings" panose="05000000000000000000" pitchFamily="2" charset="2"/>
              <a:buChar char=""/>
              <a:tabLst>
                <a:tab pos="4572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Barrier Reduction Funding included as a component of a category should serve individuals listed in the categories.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800"/>
              </a:spcAft>
              <a:buFont typeface="Wingdings" panose="05000000000000000000" pitchFamily="2" charset="2"/>
              <a:buChar char=""/>
              <a:tabLst>
                <a:tab pos="4572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Barrier Reduction Funding requested as a stand-alone grant should serve individuals that meet the definition of unemployed, under-employed or under-represented with a barrier to employment and who are or will be receiving job training services through a complementary grant or contract.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800"/>
              </a:spcAft>
              <a:buFont typeface="Wingdings" panose="05000000000000000000" pitchFamily="2" charset="2"/>
              <a:buChar char=""/>
              <a:tabLst>
                <a:tab pos="4572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Barrier Reduction Funding in a stand-alone grant must be used to assist individuals who: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200150" marR="0" lvl="2" indent="-285750">
              <a:lnSpc>
                <a:spcPct val="107000"/>
              </a:lnSpc>
              <a:spcBef>
                <a:spcPts val="0"/>
              </a:spcBef>
              <a:spcAft>
                <a:spcPts val="800"/>
              </a:spcAft>
              <a:buFont typeface="Wingdings" panose="05000000000000000000" pitchFamily="2" charset="2"/>
              <a:buChar char=""/>
              <a:tabLst>
                <a:tab pos="9144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reside in or receive job training services in a qualified census tract or in a disproportionately impacted area; or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200150" marR="0" lvl="2" indent="-285750">
              <a:lnSpc>
                <a:spcPct val="107000"/>
              </a:lnSpc>
              <a:spcBef>
                <a:spcPts val="0"/>
              </a:spcBef>
              <a:spcAft>
                <a:spcPts val="800"/>
              </a:spcAft>
              <a:buFont typeface="Wingdings" panose="05000000000000000000" pitchFamily="2" charset="2"/>
              <a:buChar char=""/>
              <a:tabLst>
                <a:tab pos="9144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who have experienced negative economic or public health impacts resulting from the COVID-19 pandemic as defined in this NOFO and the JTED rules (56 Ill. Admin. Code 2660.20).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0" u="sng" dirty="0"/>
          </a:p>
          <a:p>
            <a:endParaRPr lang="en-US" b="1" u="sng" dirty="0"/>
          </a:p>
        </p:txBody>
      </p:sp>
      <p:sp>
        <p:nvSpPr>
          <p:cNvPr id="4" name="Slide Number Placeholder 3"/>
          <p:cNvSpPr>
            <a:spLocks noGrp="1"/>
          </p:cNvSpPr>
          <p:nvPr>
            <p:ph type="sldNum" sz="quarter" idx="5"/>
          </p:nvPr>
        </p:nvSpPr>
        <p:spPr/>
        <p:txBody>
          <a:bodyPr/>
          <a:lstStyle/>
          <a:p>
            <a:fld id="{E5E7437D-0E1D-4AF1-9332-3A6581B3585C}" type="slidenum">
              <a:rPr lang="en-US" smtClean="0"/>
              <a:t>17</a:t>
            </a:fld>
            <a:endParaRPr lang="en-US"/>
          </a:p>
        </p:txBody>
      </p:sp>
    </p:spTree>
    <p:extLst>
      <p:ext uri="{BB962C8B-B14F-4D97-AF65-F5344CB8AC3E}">
        <p14:creationId xmlns:p14="http://schemas.microsoft.com/office/powerpoint/2010/main" val="3268159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sng" strike="noStrike" kern="1200" baseline="0" dirty="0">
                <a:solidFill>
                  <a:schemeClr val="tx1"/>
                </a:solidFill>
                <a:latin typeface="+mn-lt"/>
                <a:ea typeface="+mn-ea"/>
                <a:cs typeface="+mn-cs"/>
              </a:rPr>
              <a:t>Key Points – Outreach and Recruitment:</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Disseminating program information to and establishing a referral process with partners;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Distributing flyers in public places like beauty and barber shops, churches, apartment complexes, community centers, daycare centers, Illinois Department of Human Services local offices, bus stops, shelters, food banks, Salvation Army, YMCAs, etc.;</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Utilizing social media; and</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Holding or participating in events that include unemployed, under-employed or under- represented individuals which are those who reside in or receive services in a qualified census tract, disproportionately impacted area or who have experienced negative economic or public health impacts resulting from the COVID-19 pandemic.</a:t>
            </a:r>
          </a:p>
          <a:p>
            <a:endParaRPr lang="en-US" sz="1200" b="0" i="0" u="none" strike="noStrike" kern="1200" baseline="0" dirty="0">
              <a:solidFill>
                <a:schemeClr val="tx1"/>
              </a:solidFill>
              <a:latin typeface="+mn-lt"/>
              <a:ea typeface="+mn-ea"/>
              <a:cs typeface="+mn-cs"/>
            </a:endParaRPr>
          </a:p>
          <a:p>
            <a:r>
              <a:rPr lang="en-US" sz="1200" b="1" i="1" u="sng" strike="noStrike" kern="1200" baseline="0" dirty="0">
                <a:solidFill>
                  <a:schemeClr val="tx1"/>
                </a:solidFill>
                <a:latin typeface="+mn-lt"/>
                <a:ea typeface="+mn-ea"/>
                <a:cs typeface="+mn-cs"/>
              </a:rPr>
              <a:t>Key Points – Employer Engagement:</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Survey the business community to understand and establish a plan to address employer</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workforce needs;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Work with economic development agencies to expand business service activity;</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Utilize business services teams to meet with individual employers to learn more about employer hiring and training challenges;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Leverage connections with Local Workforce Innovation Boards, industry associations, chambers of commerce or other networks to identify employers in need of a skilled workforce;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Conduct industry-specific events to create an intentional focus on an industry and a specific worker group; and</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Invite employers to present at local workshops to interview interested participants and/or on- the-job training (OJT) candidates.</a:t>
            </a: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5E7437D-0E1D-4AF1-9332-3A6581B3585C}" type="slidenum">
              <a:rPr lang="en-US" smtClean="0"/>
              <a:t>20</a:t>
            </a:fld>
            <a:endParaRPr lang="en-US"/>
          </a:p>
        </p:txBody>
      </p:sp>
    </p:spTree>
    <p:extLst>
      <p:ext uri="{BB962C8B-B14F-4D97-AF65-F5344CB8AC3E}">
        <p14:creationId xmlns:p14="http://schemas.microsoft.com/office/powerpoint/2010/main" val="378388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sng" dirty="0"/>
              <a:t>Key Points:</a:t>
            </a:r>
          </a:p>
          <a:p>
            <a:endParaRPr lang="en-US" dirty="0"/>
          </a:p>
          <a:p>
            <a:r>
              <a:rPr lang="en-US" sz="1200" b="0" i="0" u="none" strike="noStrike" kern="1200" baseline="0" dirty="0">
                <a:solidFill>
                  <a:schemeClr val="tx1"/>
                </a:solidFill>
                <a:latin typeface="+mn-lt"/>
                <a:ea typeface="+mn-ea"/>
                <a:cs typeface="+mn-cs"/>
              </a:rPr>
              <a:t>Key components of career planning include; building rapport, effectively communicating, identifying appropriate services, convening key service providers, connecting participants with services, creating a strong employment plan, motivating and encouraging, following up after an appointment(s), monitoring services, and follow-up after job placement to ensure success. e, timely, and descriptive records of career planning efforts </a:t>
            </a:r>
            <a:r>
              <a:rPr lang="en-US" sz="1200" b="0" i="0" u="none" strike="noStrike" kern="1200" baseline="0" dirty="0" err="1">
                <a:solidFill>
                  <a:schemeClr val="tx1"/>
                </a:solidFill>
                <a:latin typeface="+mn-lt"/>
                <a:ea typeface="+mn-ea"/>
                <a:cs typeface="+mn-cs"/>
              </a:rPr>
              <a:t>hrough</a:t>
            </a:r>
            <a:r>
              <a:rPr lang="en-US" sz="1200" b="0" i="0" u="none" strike="noStrike" kern="1200" baseline="0" dirty="0">
                <a:solidFill>
                  <a:schemeClr val="tx1"/>
                </a:solidFill>
                <a:latin typeface="+mn-lt"/>
                <a:ea typeface="+mn-ea"/>
                <a:cs typeface="+mn-cs"/>
              </a:rPr>
              <a:t> appropriate case management is essential.</a:t>
            </a:r>
          </a:p>
          <a:p>
            <a:endParaRPr lang="en-US" dirty="0"/>
          </a:p>
          <a:p>
            <a:r>
              <a:rPr lang="en-US" sz="1200" b="0" i="1" u="none" strike="noStrike" kern="1200" baseline="0" dirty="0">
                <a:solidFill>
                  <a:schemeClr val="tx1"/>
                </a:solidFill>
                <a:latin typeface="+mn-lt"/>
                <a:ea typeface="+mn-ea"/>
                <a:cs typeface="+mn-cs"/>
              </a:rPr>
              <a:t>Assessment:</a:t>
            </a:r>
          </a:p>
          <a:p>
            <a:r>
              <a:rPr lang="en-US" sz="1200" b="0" i="0" u="none" strike="noStrike" kern="1200" baseline="0" dirty="0">
                <a:solidFill>
                  <a:schemeClr val="tx1"/>
                </a:solidFill>
                <a:latin typeface="+mn-lt"/>
                <a:ea typeface="+mn-ea"/>
                <a:cs typeface="+mn-cs"/>
              </a:rPr>
              <a:t>At a minimum the assessment process must be appropriate for the participant and address the areas below to inform the employment plan. Areas the applicant will need to assess for include: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Employment goals;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Interest and skills inventory;</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Essential employability skills;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Basic Skills deficiency;</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Digital and financial literacy assessment;</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Barriers to employment;</a:t>
            </a:r>
          </a:p>
          <a:p>
            <a:r>
              <a:rPr lang="en-US" sz="1200" b="0" i="0" u="none" strike="noStrike" kern="1200" baseline="0" dirty="0">
                <a:solidFill>
                  <a:schemeClr val="tx1"/>
                </a:solidFill>
                <a:latin typeface="+mn-lt"/>
                <a:ea typeface="+mn-ea"/>
                <a:cs typeface="+mn-cs"/>
              </a:rPr>
              <a:t>• Suitability for the desired training program;</a:t>
            </a:r>
          </a:p>
          <a:p>
            <a:r>
              <a:rPr lang="en-US" sz="1200" b="0" i="0" u="none" strike="noStrike" kern="1200" baseline="0" dirty="0">
                <a:solidFill>
                  <a:schemeClr val="tx1"/>
                </a:solidFill>
                <a:latin typeface="+mn-lt"/>
                <a:ea typeface="+mn-ea"/>
                <a:cs typeface="+mn-cs"/>
              </a:rPr>
              <a:t>• Review of training options that align with interest and skills inventory;</a:t>
            </a:r>
          </a:p>
          <a:p>
            <a:r>
              <a:rPr lang="en-US" sz="1200" b="0" i="0" u="none" strike="noStrike" kern="1200" baseline="0" dirty="0">
                <a:solidFill>
                  <a:schemeClr val="tx1"/>
                </a:solidFill>
                <a:latin typeface="+mn-lt"/>
                <a:ea typeface="+mn-ea"/>
                <a:cs typeface="+mn-cs"/>
              </a:rPr>
              <a:t>•Determination of referrals.</a:t>
            </a:r>
          </a:p>
          <a:p>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Career Plan/Employment Plan:</a:t>
            </a:r>
          </a:p>
          <a:p>
            <a:r>
              <a:rPr lang="en-US" sz="1200" b="0" i="0" u="none" strike="noStrike" kern="1200" baseline="0" dirty="0">
                <a:solidFill>
                  <a:schemeClr val="tx1"/>
                </a:solidFill>
                <a:latin typeface="+mn-lt"/>
                <a:ea typeface="+mn-ea"/>
                <a:cs typeface="+mn-cs"/>
              </a:rPr>
              <a:t>Like the assessment, the Career Plan (Individual Employment Plan (IEP) is a living document that identifies employment and education goals as part of a career pathway, objectives, and the appropriate combination of services for the participant to reach the goals. The IEP is the basic instrument for the grantee to document the appropriateness of the decisions made about the combination of services for the participant, including referrals to other programs for specified activities.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It is to be developed collaboratively with the participant to mutually establish goals. The IEP must be developed after an o </a:t>
            </a:r>
            <a:r>
              <a:rPr lang="en-US" sz="1200" b="0" i="0" u="none" strike="noStrike" kern="1200" baseline="0" dirty="0" err="1">
                <a:solidFill>
                  <a:schemeClr val="tx1"/>
                </a:solidFill>
                <a:latin typeface="+mn-lt"/>
                <a:ea typeface="+mn-ea"/>
                <a:cs typeface="+mn-cs"/>
              </a:rPr>
              <a:t>flect</a:t>
            </a:r>
            <a:r>
              <a:rPr lang="en-US" sz="1200" b="0" i="0" u="none" strike="noStrike" kern="1200" baseline="0" dirty="0">
                <a:solidFill>
                  <a:schemeClr val="tx1"/>
                </a:solidFill>
                <a:latin typeface="+mn-lt"/>
                <a:ea typeface="+mn-ea"/>
                <a:cs typeface="+mn-cs"/>
              </a:rPr>
              <a:t> the expressed</a:t>
            </a:r>
          </a:p>
          <a:p>
            <a:r>
              <a:rPr lang="en-US" sz="1200" b="0" i="0" u="none" strike="noStrike" kern="1200" baseline="0" dirty="0">
                <a:solidFill>
                  <a:schemeClr val="tx1"/>
                </a:solidFill>
                <a:latin typeface="+mn-lt"/>
                <a:ea typeface="+mn-ea"/>
                <a:cs typeface="+mn-cs"/>
              </a:rPr>
              <a:t>interests and needs of the participant.</a:t>
            </a:r>
          </a:p>
          <a:p>
            <a:endParaRPr lang="en-US" dirty="0"/>
          </a:p>
        </p:txBody>
      </p:sp>
      <p:sp>
        <p:nvSpPr>
          <p:cNvPr id="4" name="Slide Number Placeholder 3"/>
          <p:cNvSpPr>
            <a:spLocks noGrp="1"/>
          </p:cNvSpPr>
          <p:nvPr>
            <p:ph type="sldNum" sz="quarter" idx="5"/>
          </p:nvPr>
        </p:nvSpPr>
        <p:spPr/>
        <p:txBody>
          <a:bodyPr/>
          <a:lstStyle/>
          <a:p>
            <a:fld id="{E5E7437D-0E1D-4AF1-9332-3A6581B3585C}" type="slidenum">
              <a:rPr lang="en-US" smtClean="0"/>
              <a:t>21</a:t>
            </a:fld>
            <a:endParaRPr lang="en-US"/>
          </a:p>
        </p:txBody>
      </p:sp>
    </p:spTree>
    <p:extLst>
      <p:ext uri="{BB962C8B-B14F-4D97-AF65-F5344CB8AC3E}">
        <p14:creationId xmlns:p14="http://schemas.microsoft.com/office/powerpoint/2010/main" val="1773117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sng" dirty="0"/>
              <a:t>Key Points:</a:t>
            </a:r>
          </a:p>
          <a:p>
            <a:endParaRPr lang="en-US" dirty="0"/>
          </a:p>
          <a:p>
            <a:r>
              <a:rPr lang="en-US" sz="1200" b="0" i="0" u="none" strike="noStrike" kern="1200" baseline="0" dirty="0">
                <a:solidFill>
                  <a:schemeClr val="tx1"/>
                </a:solidFill>
                <a:latin typeface="+mn-lt"/>
                <a:ea typeface="+mn-ea"/>
                <a:cs typeface="+mn-cs"/>
              </a:rPr>
              <a:t>Training services are critical to the employment success of many individuals. Programs must lead to industry-recognized or post-secondary credentials and align with the customer's choice for a career pathway. Specifically, the training identified must be consistent with the comprehensive assessment and IEP.  Providing career pathways through education and work-based learning assist in accelerating an individual's career advancement. In addition to the work-based learning options below, these are additional training types applicants can consider including in their program design.</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Occupational skills training, training for nontraditional employment </a:t>
            </a:r>
            <a:r>
              <a:rPr lang="en-US" sz="1200" b="0" i="0" u="none" strike="noStrike" kern="1200" baseline="0" dirty="0">
                <a:solidFill>
                  <a:schemeClr val="tx1"/>
                </a:solidFill>
                <a:latin typeface="+mn-lt"/>
                <a:ea typeface="+mn-ea"/>
                <a:cs typeface="+mn-cs"/>
              </a:rPr>
              <a:t>– Prepares participants for careers that are traditionally non-academic and directly related to a specific trade, occupation or vocational skills leading to proficiency in performing actual tasks and technical functions required by certain occupational fields at entry, intermediate, or advanced levels.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Skill upgrading and retraining </a:t>
            </a:r>
            <a:r>
              <a:rPr lang="en-US" sz="1200" b="0" i="0" u="none" strike="noStrike" kern="1200" baseline="0" dirty="0">
                <a:solidFill>
                  <a:schemeClr val="tx1"/>
                </a:solidFill>
                <a:latin typeface="+mn-lt"/>
                <a:ea typeface="+mn-ea"/>
                <a:cs typeface="+mn-cs"/>
              </a:rPr>
              <a:t>– Training is provided to assist with upgrading the skills and/or retraining the participants. Courses that provide an occupational changing type of instruction to prepare person(s) for entrance into a new occupation through instruction in new and different skills demanded by technological changes. Training will result in the workers’ acquisition of transferable skills or an industry-recognized certification or credential.</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Entrepreneurial training </a:t>
            </a:r>
            <a:r>
              <a:rPr lang="en-US" sz="1200" b="0" i="0" u="none" strike="noStrike" kern="1200" baseline="0" dirty="0">
                <a:solidFill>
                  <a:schemeClr val="tx1"/>
                </a:solidFill>
                <a:latin typeface="+mn-lt"/>
                <a:ea typeface="+mn-ea"/>
                <a:cs typeface="+mn-cs"/>
              </a:rPr>
              <a:t>– Prepares entrepreneurs to either start a small business or expand an existing business, usually through the development of a business plan.</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Job readiness training </a:t>
            </a:r>
            <a:r>
              <a:rPr lang="en-US" sz="1200" b="0" i="0" u="none" strike="noStrike" kern="1200" baseline="0" dirty="0">
                <a:solidFill>
                  <a:schemeClr val="tx1"/>
                </a:solidFill>
                <a:latin typeface="+mn-lt"/>
                <a:ea typeface="+mn-ea"/>
                <a:cs typeface="+mn-cs"/>
              </a:rPr>
              <a:t>-- includes job seeking and interviewing skills, understanding employer expectations, and enhancing a customer’s capacity to move toward self- sufficiency.</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Adult education and literacy activities</a:t>
            </a:r>
            <a:r>
              <a:rPr lang="en-US" sz="1200" b="0" i="0" u="none" strike="noStrike" kern="1200" baseline="0" dirty="0">
                <a:solidFill>
                  <a:schemeClr val="tx1"/>
                </a:solidFill>
                <a:latin typeface="+mn-lt"/>
                <a:ea typeface="+mn-ea"/>
                <a:cs typeface="+mn-cs"/>
              </a:rPr>
              <a:t>, including activities of English language acquisition and integrated education and training programs, provided concurrently or in combination wit listed above or as part of work-based learning.</a:t>
            </a:r>
          </a:p>
          <a:p>
            <a:endParaRPr lang="en-US" dirty="0"/>
          </a:p>
        </p:txBody>
      </p:sp>
      <p:sp>
        <p:nvSpPr>
          <p:cNvPr id="4" name="Slide Number Placeholder 3"/>
          <p:cNvSpPr>
            <a:spLocks noGrp="1"/>
          </p:cNvSpPr>
          <p:nvPr>
            <p:ph type="sldNum" sz="quarter" idx="5"/>
          </p:nvPr>
        </p:nvSpPr>
        <p:spPr/>
        <p:txBody>
          <a:bodyPr/>
          <a:lstStyle/>
          <a:p>
            <a:fld id="{E5E7437D-0E1D-4AF1-9332-3A6581B3585C}" type="slidenum">
              <a:rPr lang="en-US" smtClean="0"/>
              <a:t>22</a:t>
            </a:fld>
            <a:endParaRPr lang="en-US"/>
          </a:p>
        </p:txBody>
      </p:sp>
    </p:spTree>
    <p:extLst>
      <p:ext uri="{BB962C8B-B14F-4D97-AF65-F5344CB8AC3E}">
        <p14:creationId xmlns:p14="http://schemas.microsoft.com/office/powerpoint/2010/main" val="3614131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sng" dirty="0"/>
              <a:t>Key Points:</a:t>
            </a:r>
          </a:p>
          <a:p>
            <a:endParaRPr lang="en-US" dirty="0"/>
          </a:p>
          <a:p>
            <a:r>
              <a:rPr lang="en-US" sz="1200" b="1" i="0" u="none" strike="noStrike" kern="1200" baseline="0" dirty="0">
                <a:solidFill>
                  <a:schemeClr val="tx1"/>
                </a:solidFill>
                <a:latin typeface="+mn-lt"/>
                <a:ea typeface="+mn-ea"/>
                <a:cs typeface="+mn-cs"/>
              </a:rPr>
              <a:t>Work-Based Learning </a:t>
            </a:r>
          </a:p>
          <a:p>
            <a:r>
              <a:rPr lang="en-US" sz="1200" b="0" i="0" u="none" strike="noStrike" kern="1200" baseline="0" dirty="0">
                <a:solidFill>
                  <a:schemeClr val="tx1"/>
                </a:solidFill>
                <a:latin typeface="+mn-lt"/>
                <a:ea typeface="+mn-ea"/>
                <a:cs typeface="+mn-cs"/>
              </a:rPr>
              <a:t>Work-based learning provides more opportunities for workers to earn income while gaining critical job skills. The following work-based learning services are allowed under this grant:</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Pre-apprenticeship </a:t>
            </a:r>
            <a:r>
              <a:rPr lang="en-US" sz="1200" b="0" i="0" u="none" strike="noStrike" kern="1200" baseline="0" dirty="0">
                <a:solidFill>
                  <a:schemeClr val="tx1"/>
                </a:solidFill>
                <a:latin typeface="+mn-lt"/>
                <a:ea typeface="+mn-ea"/>
                <a:cs typeface="+mn-cs"/>
              </a:rPr>
              <a:t>is a program designed to prepare individuals to enter and succeed in a registered apprenticeship program, which includes: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Training and curriculum that aligns with the skill needs of employers in the economy of the State or region;</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Access to educational and career counseling, and other supportive services and/or barrier reduction funding;</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Hands-on, learning activities connected to education and training activities, such as exploring career options and understanding how skills acquired through coursework can be applied to a future career;</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Opportunities to attain at least one industry-recognized credential; and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 partnership with one or more registered apprenticeship programs that assists in placing individuals who complete the pre-apprenticeship into a registered apprenticeship program</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Apprenticeship </a:t>
            </a:r>
            <a:r>
              <a:rPr lang="en-US" sz="1200" b="0" i="0" u="none" strike="noStrike" kern="1200" baseline="0" dirty="0">
                <a:solidFill>
                  <a:schemeClr val="tx1"/>
                </a:solidFill>
                <a:latin typeface="+mn-lt"/>
                <a:ea typeface="+mn-ea"/>
                <a:cs typeface="+mn-cs"/>
              </a:rPr>
              <a:t>is an employer-driven, “earn while you learn” model that combines on-the- job training (OJT) with job-related instruction in curricula tied to the attainment of industry-recognized skills standards. Workers benefit from apprenticeships by receiving a skills-based education that prepares them for good-paying jobs. Apprenticeship programs help employers recruit, build, and retain a highly skilled workforce. JTED funds may be used to pay for the technical training and on-the-job training cost of workers. JTED funds may also be used to provide supportive services and Barrier Reduction funds to participants that help them succeed in apprenticeship programs. For additional information on apprenticeships see DOL site:</a:t>
            </a:r>
          </a:p>
          <a:p>
            <a:r>
              <a:rPr lang="en-US" sz="1200" b="1" i="0" u="none" strike="noStrike" kern="1200" baseline="0" dirty="0">
                <a:solidFill>
                  <a:schemeClr val="tx1"/>
                </a:solidFill>
                <a:latin typeface="+mn-lt"/>
                <a:ea typeface="+mn-ea"/>
                <a:cs typeface="+mn-cs"/>
              </a:rPr>
              <a:t>https://www.dol.gov/general/topic/training/apprenticeship</a:t>
            </a:r>
            <a:r>
              <a:rPr lang="en-US" sz="1200" b="0" i="0" u="none" strike="noStrike" kern="1200" baseline="0" dirty="0">
                <a:solidFill>
                  <a:schemeClr val="tx1"/>
                </a:solidFill>
                <a:latin typeface="+mn-lt"/>
                <a:ea typeface="+mn-ea"/>
                <a:cs typeface="+mn-cs"/>
              </a:rPr>
              <a:t>.</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Work experiences or internships </a:t>
            </a:r>
            <a:r>
              <a:rPr lang="en-US" sz="1200" b="0" i="0" u="none" strike="noStrike" kern="1200" baseline="0" dirty="0">
                <a:solidFill>
                  <a:schemeClr val="tx1"/>
                </a:solidFill>
                <a:latin typeface="+mn-lt"/>
                <a:ea typeface="+mn-ea"/>
                <a:cs typeface="+mn-cs"/>
              </a:rPr>
              <a:t>are planned, structured learning experiences that takes place in a workplace for a limited period. Work experiences or internships may be paid or unpaid, as appropriate, and consistent with other laws, such as the Fair Labor Standards Act. Work experiences or internships may be within the private for-profit sector, the non-profit sector, or the public sector. For youth, work experiences may also include: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Pre-apprenticeship programs;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Summer employment and other employment activities available throughout the school year;</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Internships and job shadowing; and</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On-the-job Training</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Transitional jobs </a:t>
            </a:r>
            <a:r>
              <a:rPr lang="en-US" sz="1200" b="0" i="0" u="none" strike="noStrike" kern="1200" baseline="0" dirty="0">
                <a:solidFill>
                  <a:schemeClr val="tx1"/>
                </a:solidFill>
                <a:latin typeface="+mn-lt"/>
                <a:ea typeface="+mn-ea"/>
                <a:cs typeface="+mn-cs"/>
              </a:rPr>
              <a:t>(allowable under Category 1 and 3) are time-limited, wage-paid work experiences that are subsidized up to 100 percent. These jobs can be in the public, private, or nonprofit sectors. Transitional jobs provide individuals with work experience and an opportunity to develop important workplace skills within the context of an employee-employer relationship, in which the program provider generally acts as the employer, and with an opportunity to develop important workplace skills.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On the Job Training (OJT) </a:t>
            </a:r>
            <a:r>
              <a:rPr lang="en-US" sz="1200" b="0" i="0" u="none" strike="noStrike" kern="1200" baseline="0" dirty="0">
                <a:solidFill>
                  <a:schemeClr val="tx1"/>
                </a:solidFill>
                <a:latin typeface="+mn-lt"/>
                <a:ea typeface="+mn-ea"/>
                <a:cs typeface="+mn-cs"/>
              </a:rPr>
              <a:t>provides reimbursements to employers to help compensate for the costs associated with skills upgrade training for newly hired employees and the lost production</a:t>
            </a:r>
          </a:p>
          <a:p>
            <a:r>
              <a:rPr lang="en-US" sz="1200" b="0" i="0" u="none" strike="noStrike" kern="1200" baseline="0" dirty="0">
                <a:solidFill>
                  <a:schemeClr val="tx1"/>
                </a:solidFill>
                <a:latin typeface="+mn-lt"/>
                <a:ea typeface="+mn-ea"/>
                <a:cs typeface="+mn-cs"/>
              </a:rPr>
              <a:t>of current employees providing the training (including management staff). OJT training can assist employers who are looking to expand their businesses and who need additional staff trained with specialized skills. OJT employers may receive up to 75% reimbursement of the wage rate of OJT trainees to help defray personnel training costs.</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Customized Training </a:t>
            </a:r>
            <a:r>
              <a:rPr lang="en-US" sz="1200" b="0" i="0" u="none" strike="noStrike" kern="1200" baseline="0" dirty="0">
                <a:solidFill>
                  <a:schemeClr val="tx1"/>
                </a:solidFill>
                <a:latin typeface="+mn-lt"/>
                <a:ea typeface="+mn-ea"/>
                <a:cs typeface="+mn-cs"/>
              </a:rPr>
              <a:t>is designed to meet the specific requirements of an employer or group of employers with the commitment that the business or businesses employ an individual(s) upon successful completion of the training.</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Incumbent Worker (IW) Training </a:t>
            </a:r>
            <a:r>
              <a:rPr lang="en-US" sz="1200" b="0" i="0" u="none" strike="noStrike" kern="1200" baseline="0" dirty="0">
                <a:solidFill>
                  <a:schemeClr val="tx1"/>
                </a:solidFill>
                <a:latin typeface="+mn-lt"/>
                <a:ea typeface="+mn-ea"/>
                <a:cs typeface="+mn-cs"/>
              </a:rPr>
              <a:t>is allowable under JTED grant opportunity Category 2, above (only) and provides services to employers with 250 or less employees. Employee trainees must meet the definitions of under-employed or have received notices of termination or lay-off. IW is designed to meet the needs of an employer or group of employers to retain a skilled workforce or avert layoffs. Incumbent Worker training can be used to either:</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Help avert potential layoffs of employees; or</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Obtain the skills necessary to retain employment, such as increasing the skill levels of employees so they can be promoted within the company and create backfill opportunities for new or less-skilled employees. </a:t>
            </a:r>
            <a:endParaRPr lang="en-US" dirty="0"/>
          </a:p>
        </p:txBody>
      </p:sp>
      <p:sp>
        <p:nvSpPr>
          <p:cNvPr id="4" name="Slide Number Placeholder 3"/>
          <p:cNvSpPr>
            <a:spLocks noGrp="1"/>
          </p:cNvSpPr>
          <p:nvPr>
            <p:ph type="sldNum" sz="quarter" idx="5"/>
          </p:nvPr>
        </p:nvSpPr>
        <p:spPr/>
        <p:txBody>
          <a:bodyPr/>
          <a:lstStyle/>
          <a:p>
            <a:fld id="{E5E7437D-0E1D-4AF1-9332-3A6581B3585C}" type="slidenum">
              <a:rPr lang="en-US" smtClean="0"/>
              <a:t>23</a:t>
            </a:fld>
            <a:endParaRPr lang="en-US"/>
          </a:p>
        </p:txBody>
      </p:sp>
    </p:spTree>
    <p:extLst>
      <p:ext uri="{BB962C8B-B14F-4D97-AF65-F5344CB8AC3E}">
        <p14:creationId xmlns:p14="http://schemas.microsoft.com/office/powerpoint/2010/main" val="1894354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sng" dirty="0"/>
              <a:t>Key Points:</a:t>
            </a:r>
          </a:p>
          <a:p>
            <a:endParaRPr lang="en-US" dirty="0"/>
          </a:p>
          <a:p>
            <a:r>
              <a:rPr lang="en-US" sz="1200" b="0" i="1" u="sng" strike="noStrike" kern="1200" baseline="0" dirty="0">
                <a:solidFill>
                  <a:schemeClr val="tx1"/>
                </a:solidFill>
                <a:latin typeface="+mn-lt"/>
                <a:ea typeface="+mn-ea"/>
                <a:cs typeface="+mn-cs"/>
              </a:rPr>
              <a:t>Supportive Services </a:t>
            </a:r>
          </a:p>
          <a:p>
            <a:r>
              <a:rPr lang="en-US" sz="1200" b="0" i="0" u="none" strike="noStrike" kern="1200" baseline="0" dirty="0">
                <a:solidFill>
                  <a:schemeClr val="tx1"/>
                </a:solidFill>
                <a:latin typeface="+mn-lt"/>
                <a:ea typeface="+mn-ea"/>
                <a:cs typeface="+mn-cs"/>
              </a:rPr>
              <a:t>(Defined in Appendix A) provide participants with key assistance beyond career and training services necessary to achieve success. Applicants must provide their Supportive Service policy if they intend to provide these services through this grant. Examples of supportive services include but are not limited to the following:</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Linkages to community services;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Assistance with transportation;</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Assistance with childcare and dependent care;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Assistance with housing;</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Assistance with educational testing;</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Reasonable accommodations for individuals with disabilities;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Legal services, including background checks;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Referrals to health care and services such as immunizations, vision, and dental care;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Assistance with uniforms or other appropriate work attire and work-related tools, including such items as eyeglasses, protective eye gear and other essential safety equipment;</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Assistance with books, fees, school supplies, and other necessary items for students enrolled in postsecondary education classes; and training-related applications, tests, and certifications.</a:t>
            </a:r>
          </a:p>
          <a:p>
            <a:endParaRPr lang="en-US" dirty="0"/>
          </a:p>
          <a:p>
            <a:r>
              <a:rPr lang="en-US" i="1" u="sng" dirty="0"/>
              <a:t>Barrier Reduction Activities</a:t>
            </a:r>
          </a:p>
          <a:p>
            <a:r>
              <a:rPr lang="en-US" sz="1200" b="0" i="0" u="none" strike="noStrike" kern="1200" baseline="0" dirty="0">
                <a:solidFill>
                  <a:schemeClr val="tx1"/>
                </a:solidFill>
                <a:latin typeface="+mn-lt"/>
                <a:ea typeface="+mn-ea"/>
                <a:cs typeface="+mn-cs"/>
              </a:rPr>
              <a:t>Increases family stability and job retention by covering accumulated emergency costs for basic needs, such as housing-related expenses (rent, utilities, etc.), transportation, childcare, digital technology needs, education needs, mental health services, substance abuse services, income support, and work-related supplies that are not typically covered by programmatic supportive services [20 ILCS 605/605-415(b)]. Applicants must provide their Barrier Reduction Funding policy if they intend to provide these services through this grant. See Appendix B for more details on allowable Barrier Reduction funding.</a:t>
            </a:r>
          </a:p>
          <a:p>
            <a:endParaRPr lang="en-US" i="0" u="none" dirty="0"/>
          </a:p>
        </p:txBody>
      </p:sp>
      <p:sp>
        <p:nvSpPr>
          <p:cNvPr id="4" name="Slide Number Placeholder 3"/>
          <p:cNvSpPr>
            <a:spLocks noGrp="1"/>
          </p:cNvSpPr>
          <p:nvPr>
            <p:ph type="sldNum" sz="quarter" idx="5"/>
          </p:nvPr>
        </p:nvSpPr>
        <p:spPr/>
        <p:txBody>
          <a:bodyPr/>
          <a:lstStyle/>
          <a:p>
            <a:fld id="{E5E7437D-0E1D-4AF1-9332-3A6581B3585C}" type="slidenum">
              <a:rPr lang="en-US" smtClean="0"/>
              <a:t>24</a:t>
            </a:fld>
            <a:endParaRPr lang="en-US"/>
          </a:p>
        </p:txBody>
      </p:sp>
    </p:spTree>
    <p:extLst>
      <p:ext uri="{BB962C8B-B14F-4D97-AF65-F5344CB8AC3E}">
        <p14:creationId xmlns:p14="http://schemas.microsoft.com/office/powerpoint/2010/main" val="675422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u="sng" dirty="0"/>
              <a:t>Key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Entities need to have robust relationships with employers, industry sector representatives, Chamber of Commerce and other local partnerships that can help facilitate placements.</a:t>
            </a:r>
          </a:p>
          <a:p>
            <a:endParaRPr lang="en-US" dirty="0"/>
          </a:p>
          <a:p>
            <a:r>
              <a:rPr lang="en-US" i="1" u="sng" dirty="0"/>
              <a:t>Placement</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Local efforts will be utilized for placement services. This includes: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Working with Illinois Department of Employment Security,</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Outreach and networking with local employers on their anticipated employment needs,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Engaging businesses in hiring and recruiting events and collaborating with workforce partners including training providers and Chambers of Commerce to identify employment opportunities, training needs and gaps in services.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Using the Virtual Job Fair site in Illinois workNet to connect workers with employers. The Virtual Job Fair (VJF) is a part of the new GET HIRED initiative that Governor Pritzker announced on 5/14/20. Job fairs can be set up by employers, grantees, Chambers of Commerce, legislators, etc., provides job seekers information on how to prepare for a VJF and what to expect when attending the event, and is a chance to speak with potential employers.</a:t>
            </a:r>
          </a:p>
          <a:p>
            <a:endParaRPr lang="en-US" dirty="0"/>
          </a:p>
          <a:p>
            <a:r>
              <a:rPr lang="en-US" i="1" u="sng" dirty="0"/>
              <a:t>Follow-Up</a:t>
            </a:r>
          </a:p>
          <a:p>
            <a:r>
              <a:rPr lang="en-US" sz="1200" b="0" i="0" u="none" strike="noStrike" kern="1200" baseline="0" dirty="0">
                <a:solidFill>
                  <a:schemeClr val="tx1"/>
                </a:solidFill>
                <a:latin typeface="+mn-lt"/>
                <a:ea typeface="+mn-ea"/>
                <a:cs typeface="+mn-cs"/>
              </a:rPr>
              <a:t>Follow-up services after training completion is encouraged, as appropriate, for adult and youth participants in workforce activities who are placed in unsubsidized employment. Follow-up</a:t>
            </a:r>
          </a:p>
          <a:p>
            <a:r>
              <a:rPr lang="en-US" sz="1200" b="0" i="0" u="none" strike="noStrike" kern="1200" baseline="0" dirty="0">
                <a:solidFill>
                  <a:schemeClr val="tx1"/>
                </a:solidFill>
                <a:latin typeface="+mn-lt"/>
                <a:ea typeface="+mn-ea"/>
                <a:cs typeface="+mn-cs"/>
              </a:rPr>
              <a:t>services must meet the needs of the participant and may include, but is not limited to the following:</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Supportive services and/or Barrier Reduction services;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Mentoring;</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Financial literacy education;</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Services that provide labor market and employment information about in-demand industry sectors or occupations available in the local area, such as career awareness, career counseling, and career exploration services;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Providing individuals with information about additional educational or employment opportunities;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Counseling individuals about the workplace;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Contacting individuals or employers to verify employment;</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Contacting individuals or employers to help secure better paying jobs, additional career planning, and counseling for the individual;</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Assisting individuals and employers in resolving work-related problems;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Connecting individuals to peer support groups; and</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Providing individuals with referrals to other community resources.</a:t>
            </a:r>
            <a:endParaRPr lang="en-US" dirty="0"/>
          </a:p>
        </p:txBody>
      </p:sp>
      <p:sp>
        <p:nvSpPr>
          <p:cNvPr id="4" name="Slide Number Placeholder 3"/>
          <p:cNvSpPr>
            <a:spLocks noGrp="1"/>
          </p:cNvSpPr>
          <p:nvPr>
            <p:ph type="sldNum" sz="quarter" idx="5"/>
          </p:nvPr>
        </p:nvSpPr>
        <p:spPr/>
        <p:txBody>
          <a:bodyPr/>
          <a:lstStyle/>
          <a:p>
            <a:fld id="{E5E7437D-0E1D-4AF1-9332-3A6581B3585C}" type="slidenum">
              <a:rPr lang="en-US" smtClean="0"/>
              <a:t>26</a:t>
            </a:fld>
            <a:endParaRPr lang="en-US"/>
          </a:p>
        </p:txBody>
      </p:sp>
    </p:spTree>
    <p:extLst>
      <p:ext uri="{BB962C8B-B14F-4D97-AF65-F5344CB8AC3E}">
        <p14:creationId xmlns:p14="http://schemas.microsoft.com/office/powerpoint/2010/main" val="641113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t>Key Points: </a:t>
            </a:r>
          </a:p>
          <a:p>
            <a:endParaRPr lang="en-US"/>
          </a:p>
          <a:p>
            <a:pPr marL="171450" indent="-171450">
              <a:buFont typeface="Arial" panose="020B0604020202020204" pitchFamily="34" charset="0"/>
              <a:buChar char="•"/>
            </a:pPr>
            <a:r>
              <a:rPr lang="en-US"/>
              <a:t>The intent of the outreach plan is to reinforce the capacity building of the providers and to expand the capacity of the participants served. </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Technical assistance will be provided throughout the grant cycle.</a:t>
            </a:r>
          </a:p>
          <a:p>
            <a:pPr marL="628650" lvl="1" indent="-171450">
              <a:buFont typeface="Arial" panose="020B0604020202020204" pitchFamily="34" charset="0"/>
              <a:buChar char="•"/>
            </a:pPr>
            <a:r>
              <a:rPr lang="en-US"/>
              <a:t>Pre-Grant – Grant Specific TA</a:t>
            </a:r>
          </a:p>
          <a:p>
            <a:pPr marL="628650" lvl="1" indent="-171450">
              <a:buFont typeface="Arial" panose="020B0604020202020204" pitchFamily="34" charset="0"/>
              <a:buChar char="•"/>
            </a:pPr>
            <a:r>
              <a:rPr lang="en-US"/>
              <a:t>Open NOFO - Program Development TA</a:t>
            </a:r>
          </a:p>
          <a:p>
            <a:pPr marL="628650" lvl="1" indent="-171450">
              <a:buFont typeface="Arial" panose="020B0604020202020204" pitchFamily="34" charset="0"/>
              <a:buChar char="•"/>
            </a:pPr>
            <a:r>
              <a:rPr lang="en-US"/>
              <a:t>Grants Awarded – Ongoing Mandatory TA</a:t>
            </a:r>
          </a:p>
          <a:p>
            <a:endParaRPr lang="en-US"/>
          </a:p>
          <a:p>
            <a:pPr marL="171450" indent="-171450">
              <a:buFont typeface="Arial" panose="020B0604020202020204" pitchFamily="34" charset="0"/>
              <a:buChar char="•"/>
            </a:pPr>
            <a:r>
              <a:rPr lang="en-US"/>
              <a:t>Documenting feedback do even more with TA including the possibility of a "boot camp" (modeled after “CTA Bootcamp”)</a:t>
            </a:r>
          </a:p>
        </p:txBody>
      </p:sp>
      <p:sp>
        <p:nvSpPr>
          <p:cNvPr id="4" name="Slide Number Placeholder 3"/>
          <p:cNvSpPr>
            <a:spLocks noGrp="1"/>
          </p:cNvSpPr>
          <p:nvPr>
            <p:ph type="sldNum" sz="quarter" idx="5"/>
          </p:nvPr>
        </p:nvSpPr>
        <p:spPr/>
        <p:txBody>
          <a:bodyPr/>
          <a:lstStyle/>
          <a:p>
            <a:fld id="{E5E7437D-0E1D-4AF1-9332-3A6581B3585C}" type="slidenum">
              <a:rPr lang="en-US" smtClean="0"/>
              <a:t>8</a:t>
            </a:fld>
            <a:endParaRPr lang="en-US"/>
          </a:p>
        </p:txBody>
      </p:sp>
    </p:spTree>
    <p:extLst>
      <p:ext uri="{BB962C8B-B14F-4D97-AF65-F5344CB8AC3E}">
        <p14:creationId xmlns:p14="http://schemas.microsoft.com/office/powerpoint/2010/main" val="1917082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0859" y="4620496"/>
            <a:ext cx="5853483" cy="4294904"/>
          </a:xfrm>
        </p:spPr>
        <p:txBody>
          <a:bodyPr/>
          <a:lstStyle/>
          <a:p>
            <a:pPr marL="0" marR="0">
              <a:lnSpc>
                <a:spcPct val="107000"/>
              </a:lnSpc>
              <a:spcBef>
                <a:spcPts val="0"/>
              </a:spcBef>
              <a:spcAft>
                <a:spcPts val="800"/>
              </a:spcAft>
            </a:pPr>
            <a:r>
              <a:rPr lang="en-US" sz="1200" b="1" i="0" u="none" dirty="0">
                <a:effectLst/>
                <a:latin typeface="Calibri" panose="020F0502020204030204" pitchFamily="34" charset="0"/>
                <a:ea typeface="Calibri" panose="020F0502020204030204" pitchFamily="34" charset="0"/>
                <a:cs typeface="Calibri" panose="020F0502020204030204" pitchFamily="34" charset="0"/>
              </a:rPr>
              <a:t>Guiding Legislation</a:t>
            </a:r>
          </a:p>
          <a:p>
            <a:pPr marL="0" marR="0">
              <a:lnSpc>
                <a:spcPct val="107000"/>
              </a:lnSpc>
              <a:spcBef>
                <a:spcPts val="0"/>
              </a:spcBef>
              <a:spcAft>
                <a:spcPts val="800"/>
              </a:spcAft>
            </a:pPr>
            <a:endParaRPr lang="en-US" sz="1200" b="1" i="1" u="sng"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200" b="1" i="1" u="sng" dirty="0">
                <a:effectLst/>
                <a:latin typeface="Calibri" panose="020F0502020204030204" pitchFamily="34" charset="0"/>
                <a:ea typeface="Calibri" panose="020F0502020204030204" pitchFamily="34" charset="0"/>
                <a:cs typeface="Calibri" panose="020F0502020204030204" pitchFamily="34" charset="0"/>
              </a:rPr>
              <a:t>Key Points: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Calibri" panose="020F0502020204030204" pitchFamily="34" charset="0"/>
              </a:rPr>
              <a:t>Program design is dictated by the JTED 2021 legislation and JCAR (Joint Committee on Administrative RULES) however, funding of this NOFO is from the American Rescue Plan Act of 2021 and complies with the rules set forth in this ACT.  </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Calibri" panose="020F0502020204030204" pitchFamily="34" charset="0"/>
              </a:rPr>
              <a:t>A foundation has been established for the program to support other funding sources in the future.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b="1" i="1" u="sng"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200" b="1" i="1" u="sng" dirty="0">
                <a:effectLst/>
                <a:latin typeface="Calibri" panose="020F0502020204030204" pitchFamily="34" charset="0"/>
                <a:ea typeface="Calibri" panose="020F0502020204030204" pitchFamily="34" charset="0"/>
                <a:cs typeface="Calibri" panose="020F0502020204030204" pitchFamily="34" charset="0"/>
              </a:rPr>
              <a:t>Optional:</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Calibri" panose="020F0502020204030204" pitchFamily="34" charset="0"/>
              </a:rPr>
              <a:t>JTED legislation supports capacity building for providers.  This will be considered as a program element in the next NOFO (to be released early in 2022) after convening focus groups and evaluating the implementation of this NOFO to determine capacity needs program design to meet these needs.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0" marR="0">
              <a:lnSpc>
                <a:spcPct val="107000"/>
              </a:lnSpc>
              <a:spcBef>
                <a:spcPts val="0"/>
              </a:spcBef>
              <a:spcAft>
                <a:spcPts val="800"/>
              </a:spcAft>
            </a:pPr>
            <a:r>
              <a:rPr lang="en-US" sz="1200" b="1" i="1" u="sng" dirty="0">
                <a:effectLst/>
                <a:latin typeface="Calibri" panose="020F0502020204030204" pitchFamily="34" charset="0"/>
                <a:ea typeface="Calibri" panose="020F0502020204030204" pitchFamily="34" charset="0"/>
                <a:cs typeface="Calibri" panose="020F0502020204030204" pitchFamily="34" charset="0"/>
              </a:rPr>
              <a:t>Background:</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Calibri" panose="020F0502020204030204" pitchFamily="34" charset="0"/>
              </a:rPr>
              <a:t>(JTED) was established in 1997 to respond to workforce shortages due to a strong job market and a lack of skilled workers to fill available positions.</a:t>
            </a:r>
          </a:p>
          <a:p>
            <a:pPr marL="177571" indent="-177571">
              <a:buFont typeface="Arial" panose="020B0604020202020204" pitchFamily="34" charset="0"/>
              <a:buChar char="•"/>
            </a:pPr>
            <a:r>
              <a:rPr lang="en-US" dirty="0"/>
              <a:t>Foster local economic development by linking the needs of the low wage/low skilled employed worker with the work force needs of local industry,</a:t>
            </a:r>
          </a:p>
          <a:p>
            <a:pPr marL="177571" indent="-177571">
              <a:buFont typeface="Arial" panose="020B0604020202020204" pitchFamily="34" charset="0"/>
              <a:buChar char="•"/>
            </a:pPr>
            <a:r>
              <a:rPr lang="en-US" dirty="0"/>
              <a:t>Foster local economic development by linking the needs of the disadvantaged individual including welfare recipients with the work force needs of local industry.</a:t>
            </a:r>
          </a:p>
          <a:p>
            <a:pPr lvl="0"/>
            <a:endParaRPr lang="en-US" dirty="0"/>
          </a:p>
          <a:p>
            <a:r>
              <a:rPr lang="en-US" dirty="0"/>
              <a:t>The last NOFO was in 2015. This version only had two categories:</a:t>
            </a:r>
          </a:p>
          <a:p>
            <a:pPr marL="177571" indent="-177571">
              <a:buFont typeface="Arial" panose="020B0604020202020204" pitchFamily="34" charset="0"/>
              <a:buChar char="•"/>
            </a:pPr>
            <a:r>
              <a:rPr lang="en-US" dirty="0"/>
              <a:t>Category 1 — Industry Linked Training for Low Wage/Low Skilled Workers</a:t>
            </a:r>
          </a:p>
          <a:p>
            <a:pPr marL="177571" indent="-177571">
              <a:buFont typeface="Arial" panose="020B0604020202020204" pitchFamily="34" charset="0"/>
              <a:buChar char="•"/>
            </a:pPr>
            <a:r>
              <a:rPr lang="en-US" dirty="0"/>
              <a:t>Category 2 — Industry Linked Training for Disadvantaged Persons</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Calibri" panose="020F0502020204030204" pitchFamily="34" charset="0"/>
              </a:rPr>
              <a:t>In 2021, the legislature updated JTED to address the current economic environment due to the impact of COVID-19.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i="1" u="sng" dirty="0">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E5E7437D-0E1D-4AF1-9332-3A6581B3585C}" type="slidenum">
              <a:rPr lang="en-US" smtClean="0"/>
              <a:t>10</a:t>
            </a:fld>
            <a:endParaRPr lang="en-US"/>
          </a:p>
        </p:txBody>
      </p:sp>
    </p:spTree>
    <p:extLst>
      <p:ext uri="{BB962C8B-B14F-4D97-AF65-F5344CB8AC3E}">
        <p14:creationId xmlns:p14="http://schemas.microsoft.com/office/powerpoint/2010/main" val="320777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7437D-0E1D-4AF1-9332-3A6581B3585C}" type="slidenum">
              <a:rPr lang="en-US" smtClean="0"/>
              <a:t>11</a:t>
            </a:fld>
            <a:endParaRPr lang="en-US" dirty="0"/>
          </a:p>
        </p:txBody>
      </p:sp>
    </p:spTree>
    <p:extLst>
      <p:ext uri="{BB962C8B-B14F-4D97-AF65-F5344CB8AC3E}">
        <p14:creationId xmlns:p14="http://schemas.microsoft.com/office/powerpoint/2010/main" val="1027482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0859" y="4620496"/>
            <a:ext cx="5853483" cy="4432064"/>
          </a:xfrm>
        </p:spPr>
        <p:txBody>
          <a:bodyPr/>
          <a:lstStyle/>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Calibri" panose="020F0502020204030204" pitchFamily="34" charset="0"/>
              </a:rPr>
              <a:t>JTED Program</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i="1" u="sng" dirty="0">
                <a:effectLst/>
                <a:latin typeface="Calibri" panose="020F0502020204030204" pitchFamily="34" charset="0"/>
                <a:ea typeface="Calibri" panose="020F0502020204030204" pitchFamily="34" charset="0"/>
                <a:cs typeface="Calibri" panose="020F0502020204030204" pitchFamily="34" charset="0"/>
              </a:rPr>
              <a:t>Key Points: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8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Eligible entities and program elements are identified in the JTED legislation.  </a:t>
            </a:r>
          </a:p>
          <a:p>
            <a:pPr marL="171450" marR="0" indent="-171450">
              <a:lnSpc>
                <a:spcPct val="107000"/>
              </a:lnSpc>
              <a:spcBef>
                <a:spcPts val="0"/>
              </a:spcBef>
              <a:spcAft>
                <a:spcPts val="8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Targeted industries and targeted communities are influenced by ARPA commitment to serve business most impact by COVID-19 and serve underrepresented communities identified as Qualified Census Tracts or Disproportionately Impacted Areas.  </a:t>
            </a:r>
          </a:p>
          <a:p>
            <a:pPr marL="171450" marR="0" indent="-171450">
              <a:lnSpc>
                <a:spcPct val="107000"/>
              </a:lnSpc>
              <a:spcBef>
                <a:spcPts val="0"/>
              </a:spcBef>
              <a:spcAft>
                <a:spcPts val="8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Targeted populations are identified in the JTED legislations and influenced by ARPA commitment to serve individuals most impacted by COVID-19.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8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Program development supports a significant investment in individuals to successfully enter the workforce in family sustaining career while building the workforce of local business.  </a:t>
            </a:r>
          </a:p>
          <a:p>
            <a:pPr marL="171450" marR="0" indent="-171450">
              <a:lnSpc>
                <a:spcPct val="107000"/>
              </a:lnSpc>
              <a:spcBef>
                <a:spcPts val="0"/>
              </a:spcBef>
              <a:spcAft>
                <a:spcPts val="8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The cost for employment and training services in prior JTED programs averaged around $2,500.  DCEO anticipates that based on the program design and significantly hire resources including barrier reduction funding being attributed to individual service plans the maximum individual cost will not exceed $20,000 without approval by OET.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1" u="sng" dirty="0"/>
          </a:p>
          <a:p>
            <a:endParaRPr lang="en-US" b="1" u="sng" dirty="0"/>
          </a:p>
          <a:p>
            <a:pPr marL="1085850" lvl="2" indent="-171450">
              <a:buFont typeface="Arial" panose="020B0604020202020204" pitchFamily="34" charset="0"/>
              <a:buChar char="•"/>
            </a:pPr>
            <a:endParaRPr lang="en-US" dirty="0"/>
          </a:p>
          <a:p>
            <a:pPr marL="1085850" lvl="2" indent="-171450">
              <a:buFont typeface="Arial" panose="020B0604020202020204" pitchFamily="34" charset="0"/>
              <a:buChar char="•"/>
            </a:pPr>
            <a:endParaRPr lang="en-US" dirty="0"/>
          </a:p>
          <a:p>
            <a:pPr lvl="2"/>
            <a:endParaRPr lang="en-US" dirty="0"/>
          </a:p>
          <a:p>
            <a:pPr lvl="1"/>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5E7437D-0E1D-4AF1-9332-3A6581B3585C}" type="slidenum">
              <a:rPr lang="en-US" smtClean="0"/>
              <a:t>12</a:t>
            </a:fld>
            <a:endParaRPr lang="en-US"/>
          </a:p>
        </p:txBody>
      </p:sp>
    </p:spTree>
    <p:extLst>
      <p:ext uri="{BB962C8B-B14F-4D97-AF65-F5344CB8AC3E}">
        <p14:creationId xmlns:p14="http://schemas.microsoft.com/office/powerpoint/2010/main" val="1332215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044">
              <a:defRPr/>
            </a:pPr>
            <a:r>
              <a:rPr lang="en-US" b="1" dirty="0"/>
              <a:t>Eligible Entities </a:t>
            </a:r>
          </a:p>
          <a:p>
            <a:pPr marL="0" marR="0">
              <a:lnSpc>
                <a:spcPct val="107000"/>
              </a:lnSpc>
              <a:spcBef>
                <a:spcPts val="0"/>
              </a:spcBef>
              <a:spcAft>
                <a:spcPts val="800"/>
              </a:spcAft>
            </a:pPr>
            <a:endParaRPr lang="en-US" sz="1200" b="1" i="1" u="sng"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200" b="1" i="1" u="sng" dirty="0">
                <a:effectLst/>
                <a:latin typeface="Calibri" panose="020F0502020204030204" pitchFamily="34" charset="0"/>
                <a:ea typeface="Calibri" panose="020F0502020204030204" pitchFamily="34" charset="0"/>
                <a:cs typeface="Calibri" panose="020F0502020204030204" pitchFamily="34" charset="0"/>
              </a:rPr>
              <a:t>Key Points: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8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Eligible Entities can apply for all categories of the JTED NOFO (including Barrier Reduction Funding).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8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Eligible entities are identified in the JTED legislation as: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Calibri" panose="020F0502020204030204" pitchFamily="34" charset="0"/>
              </a:rPr>
              <a:t>Community-based organization means a private nonprofit organization (which may include a faith-based organization), that is representative of a community or a significant segment of a community and that has demonstrated expertise and effectiveness in the field of workforce development.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Calibri" panose="020F0502020204030204" pitchFamily="34" charset="0"/>
              </a:rPr>
              <a:t>Federal Workforce Innovation and Opportunity Act (WIOA) administrative entities, (The Workforce Innovation and Opportunity Act (WIOA) was signed into law on July 22, 2014. WIOA is designed to help job seekers access employment, education, training, and support services to succeed in the labor market and to match employers with the skilled workers they need to compete in the global economy.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Calibri" panose="020F0502020204030204" pitchFamily="34" charset="0"/>
              </a:rPr>
              <a:t>Community Action Agencies, </a:t>
            </a:r>
            <a:r>
              <a:rPr lang="en-US" sz="1200" dirty="0">
                <a:solidFill>
                  <a:srgbClr val="666666"/>
                </a:solidFill>
                <a:effectLst/>
                <a:latin typeface="Calibri" panose="020F0502020204030204" pitchFamily="34" charset="0"/>
                <a:ea typeface="Calibri" panose="020F0502020204030204" pitchFamily="34" charset="0"/>
                <a:cs typeface="Calibri" panose="020F0502020204030204" pitchFamily="34" charset="0"/>
              </a:rPr>
              <a:t>are nonprofit private and public organizations established under the Economic Opportunity Act of 1964 to fight America’s War on Poverty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Calibri" panose="020F0502020204030204" pitchFamily="34" charset="0"/>
              </a:rPr>
              <a:t>Industry associations, play an important role in providing a collective voice for individual businesses within an industry.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Calibri" panose="020F0502020204030204" pitchFamily="34" charset="0"/>
              </a:rPr>
              <a:t>Public or private educational institutions, A public educational institution is an institution that is available or open to the public or a section of the public and whose sole purpose is providing education.</a:t>
            </a:r>
            <a:r>
              <a:rPr lang="en-US" sz="1200"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An education institution is classified as private if it is controlled and managed by a non- governmental organization (e.g. a Church, Trade Union or business enterprise), or if its Governing Board consists mostly of members not selected by a public agency.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Courier New" panose="02070309020205020404" pitchFamily="49" charset="0"/>
              <a:buChar char="o"/>
            </a:pPr>
            <a:r>
              <a:rPr lang="en-US" sz="1200" dirty="0">
                <a:solidFill>
                  <a:srgbClr val="000000"/>
                </a:solidFill>
                <a:effectLst/>
                <a:latin typeface="Calibri" panose="020F0502020204030204" pitchFamily="34" charset="0"/>
                <a:ea typeface="Calibri" panose="020F0502020204030204" pitchFamily="34" charset="0"/>
              </a:rPr>
              <a:t>Employers in relation to the definition of Eligible Entities, means a person or company that is registered with the appropriate governmental entities to do business in Illinois and that employs one or more individuals.  in relation to all other purposes set forth in this Part, means a person or company that is registered with the appropriate governmental entities to do business in any state that is adjacent to Illinois, unless otherwise set forth in the NOFO, and that employs one or more individuals.</a:t>
            </a:r>
            <a:endParaRPr lang="en-US" sz="1200" dirty="0">
              <a:effectLst/>
              <a:latin typeface="Times New Roman" panose="02020603050405020304" pitchFamily="18" charset="0"/>
              <a:ea typeface="Times New Roman" panose="02020603050405020304" pitchFamily="18" charset="0"/>
            </a:endParaRPr>
          </a:p>
          <a:p>
            <a:pPr marL="171450" indent="-171450" defTabSz="947044">
              <a:buFont typeface="Arial" panose="020B0604020202020204" pitchFamily="34" charset="0"/>
              <a:buChar char="•"/>
              <a:defRPr/>
            </a:pPr>
            <a:endParaRPr lang="en-US" dirty="0"/>
          </a:p>
          <a:p>
            <a:endParaRPr lang="en-US" dirty="0"/>
          </a:p>
        </p:txBody>
      </p:sp>
      <p:sp>
        <p:nvSpPr>
          <p:cNvPr id="4" name="Slide Number Placeholder 3"/>
          <p:cNvSpPr>
            <a:spLocks noGrp="1"/>
          </p:cNvSpPr>
          <p:nvPr>
            <p:ph type="sldNum" sz="quarter" idx="5"/>
          </p:nvPr>
        </p:nvSpPr>
        <p:spPr/>
        <p:txBody>
          <a:bodyPr/>
          <a:lstStyle/>
          <a:p>
            <a:fld id="{E5E7437D-0E1D-4AF1-9332-3A6581B3585C}" type="slidenum">
              <a:rPr lang="en-US" smtClean="0"/>
              <a:t>13</a:t>
            </a:fld>
            <a:endParaRPr lang="en-US"/>
          </a:p>
        </p:txBody>
      </p:sp>
    </p:spTree>
    <p:extLst>
      <p:ext uri="{BB962C8B-B14F-4D97-AF65-F5344CB8AC3E}">
        <p14:creationId xmlns:p14="http://schemas.microsoft.com/office/powerpoint/2010/main" val="656949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Calibri" panose="020F0502020204030204" pitchFamily="34" charset="0"/>
              </a:rPr>
              <a:t>Targeted Industries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i="1" u="sng"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200" b="1" i="1" u="sng" dirty="0">
                <a:effectLst/>
                <a:latin typeface="Calibri" panose="020F0502020204030204" pitchFamily="34" charset="0"/>
                <a:ea typeface="Calibri" panose="020F0502020204030204" pitchFamily="34" charset="0"/>
                <a:cs typeface="Calibri" panose="020F0502020204030204" pitchFamily="34" charset="0"/>
              </a:rPr>
              <a:t>Key Points: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8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The Department is seeking projects that support individuals to be trained and employed in the target industries most impacted by the COVID-19 pandemic.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Calibri" panose="020F0502020204030204" pitchFamily="34" charset="0"/>
              </a:rPr>
              <a:t>Applicants should align across funding streams and with economic development plans.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Calibri" panose="020F0502020204030204" pitchFamily="34" charset="0"/>
              </a:rPr>
              <a:t>Applicant wanting to serve individuals seeking training and employment in other industry sectors must justify why and the Department must approve for inclusion in the grant project.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Calibri" panose="020F0502020204030204" pitchFamily="34" charset="0"/>
              </a:rPr>
              <a:t>Barrier Reduction Funding stand-alone grants are NOT limited to providing training and assistance in the COVID-19 impacted industries.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defTabSz="947044">
              <a:defRPr/>
            </a:pPr>
            <a:endParaRPr lang="en-US" dirty="0"/>
          </a:p>
        </p:txBody>
      </p:sp>
      <p:sp>
        <p:nvSpPr>
          <p:cNvPr id="4" name="Slide Number Placeholder 3"/>
          <p:cNvSpPr>
            <a:spLocks noGrp="1"/>
          </p:cNvSpPr>
          <p:nvPr>
            <p:ph type="sldNum" sz="quarter" idx="5"/>
          </p:nvPr>
        </p:nvSpPr>
        <p:spPr/>
        <p:txBody>
          <a:bodyPr/>
          <a:lstStyle/>
          <a:p>
            <a:fld id="{E5E7437D-0E1D-4AF1-9332-3A6581B3585C}" type="slidenum">
              <a:rPr lang="en-US" smtClean="0"/>
              <a:t>14</a:t>
            </a:fld>
            <a:endParaRPr lang="en-US"/>
          </a:p>
        </p:txBody>
      </p:sp>
    </p:spTree>
    <p:extLst>
      <p:ext uri="{BB962C8B-B14F-4D97-AF65-F5344CB8AC3E}">
        <p14:creationId xmlns:p14="http://schemas.microsoft.com/office/powerpoint/2010/main" val="3069091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Target Populations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JTED program regulations require that services be provided to the “target population,” defined as unemployed, under-employed, or under-represented individuals including youth who have one or more barriers to employment.</a:t>
            </a:r>
            <a:endParaRPr lang="en-US" dirty="0">
              <a:effectLst/>
            </a:endParaRPr>
          </a:p>
          <a:p>
            <a:endParaRPr lang="en-US" b="1" u="sng" dirty="0"/>
          </a:p>
          <a:p>
            <a:pPr marL="0" marR="0">
              <a:lnSpc>
                <a:spcPct val="107000"/>
              </a:lnSpc>
              <a:spcBef>
                <a:spcPts val="0"/>
              </a:spcBef>
              <a:spcAft>
                <a:spcPts val="800"/>
              </a:spcAft>
            </a:pPr>
            <a:r>
              <a:rPr lang="en-US" sz="1200" b="1" i="1" u="sng" dirty="0">
                <a:effectLst/>
                <a:latin typeface="Calibri" panose="020F0502020204030204" pitchFamily="34" charset="0"/>
                <a:ea typeface="Calibri" panose="020F0502020204030204" pitchFamily="34" charset="0"/>
                <a:cs typeface="Calibri" panose="020F0502020204030204" pitchFamily="34" charset="0"/>
              </a:rPr>
              <a:t>Key Points: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i="1" u="sng" dirty="0">
                <a:effectLst/>
                <a:latin typeface="Calibri" panose="020F0502020204030204" pitchFamily="34" charset="0"/>
                <a:ea typeface="Calibri" panose="020F0502020204030204" pitchFamily="34" charset="0"/>
                <a:cs typeface="Calibri" panose="020F0502020204030204" pitchFamily="34" charset="0"/>
              </a:rPr>
              <a:t>Unemployed </a:t>
            </a:r>
            <a:r>
              <a:rPr lang="en-US" sz="1200" dirty="0">
                <a:effectLst/>
                <a:latin typeface="Calibri" panose="020F0502020204030204" pitchFamily="34" charset="0"/>
                <a:ea typeface="Calibri" panose="020F0502020204030204" pitchFamily="34" charset="0"/>
                <a:cs typeface="Calibri" panose="020F0502020204030204" pitchFamily="34" charset="0"/>
              </a:rPr>
              <a:t>means an individual who is without a job and who wants and is available for work (determined by DOL Bureau of Labor Statistics which is actively seeking employment for 4 weeks)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Calibri" panose="020F0502020204030204" pitchFamily="34" charset="0"/>
              </a:rPr>
              <a:t>For this NOFO unemployed includes: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an individual who meets the definition of "unemployed individual" and resides in or receives services in a qualified census tract; 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an individual who: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Calibri" panose="020F0502020204030204" pitchFamily="34" charset="0"/>
              </a:rPr>
              <a:t>is without a job;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Calibri" panose="020F0502020204030204" pitchFamily="34" charset="0"/>
              </a:rPr>
              <a:t>wants and is available to work, including someone who has looked for work sometime in the past 12 months; and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Calibri" panose="020F0502020204030204" pitchFamily="34" charset="0"/>
              </a:rPr>
              <a:t>needs job training and other assistance to address the negative economic or public health impacts experienced due to the COVID-19 pandemic; or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Calibri" panose="020F0502020204030204" pitchFamily="34" charset="0"/>
              </a:rPr>
              <a:t>an individual who is currently employed but received a notice of termination or lay-off from the current employment and will </a:t>
            </a:r>
            <a:r>
              <a:rPr lang="en-US" sz="1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no longer be employed within ninety days</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Key distinction highlighted in red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i="1" u="sng"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200" i="1" u="sng" dirty="0">
                <a:effectLst/>
                <a:latin typeface="Calibri" panose="020F0502020204030204" pitchFamily="34" charset="0"/>
                <a:ea typeface="Calibri" panose="020F0502020204030204" pitchFamily="34" charset="0"/>
                <a:cs typeface="Calibri" panose="020F0502020204030204" pitchFamily="34" charset="0"/>
              </a:rPr>
              <a:t>Under-employed </a:t>
            </a:r>
            <a:r>
              <a:rPr lang="en-US" sz="1200" dirty="0">
                <a:effectLst/>
                <a:latin typeface="Calibri" panose="020F0502020204030204" pitchFamily="34" charset="0"/>
                <a:ea typeface="Calibri" panose="020F0502020204030204" pitchFamily="34" charset="0"/>
                <a:cs typeface="Calibri" panose="020F0502020204030204" pitchFamily="34" charset="0"/>
              </a:rPr>
              <a:t>means an individual who is employed and needs job training and other assistance to address the negative economic or public health impacts experienced due to the COVID-19 pandemic because of the individual's occupation or level of training.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"Under-employed individual" includes workers who receive notices of termination or layoff notices because of negative economic or public health impacts of the COVID-19 pandemic.  </a:t>
            </a:r>
            <a:r>
              <a:rPr lang="en-US" sz="1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This should be used as layoff eversion.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"Negative economic or public health impacts" means harm that households or populations have experienced because of the COVID-19 pandemic.  "Negative economic or public health impacts" includes, but is not limited to, households or populations that: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have experienced unemployment or increased food or housing insecurity due to the COVID-19 pandemic;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are low-income individuals or moderate-income individuals, which experienced negative impacts due to the COVID-19 pandemic;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are living within either a qualified census tract or a disproportionately impacted area; or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are receiving services or other assistance pursuant to this NOFO within either a qualified census tract or a disproportionately impacted area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Calibri" panose="020F0502020204030204" pitchFamily="34" charset="0"/>
              </a:rPr>
              <a:t>(as permitted by the American Rescue Plan Act and the related guidance issued by the U.S. Department of the Treasury).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dirty="0">
              <a:effectLst/>
              <a:highlight>
                <a:srgbClr val="FFFF00"/>
              </a:highligh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200" b="1" i="1" u="sng"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Optional:</a:t>
            </a:r>
          </a:p>
          <a:p>
            <a:pPr marL="0" marR="0">
              <a:lnSpc>
                <a:spcPct val="107000"/>
              </a:lnSpc>
              <a:spcBef>
                <a:spcPts val="0"/>
              </a:spcBef>
              <a:spcAft>
                <a:spcPts val="800"/>
              </a:spcAft>
            </a:pPr>
            <a:r>
              <a:rPr lang="en-US" sz="12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"Low-income individual" means an individual who: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receives, or in the past 6 months has received, or is a member of a family that is receiving or in the past 6 months has received, assistance through the supplemental nutrition assistance program established under the Food and Nutrition Act of 2008 (7 USC 2011 et seq.), the program of block grants to States for temporary assistance for needy families program under part A of title IV of the Social Security Act (42 USC 601 et seq.), or the supplemental security income program established under title XVI of the Social Security Act (42 US. 1381 et seq.), or State or local income-based public assistance;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is in a family with total family income that does not exceed the higher of: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2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the poverty line; or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2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70 percent of the lower living standard income level;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is a homeless individual (as defined in 34 USC 12473(6)), or a homeless child or youth (as defined in 42 </a:t>
            </a:r>
            <a:r>
              <a:rPr lang="en-US" sz="1200" dirty="0" err="1">
                <a:effectLst/>
                <a:highlight>
                  <a:srgbClr val="FFFF00"/>
                </a:highlight>
                <a:latin typeface="Calibri" panose="020F0502020204030204" pitchFamily="34" charset="0"/>
                <a:ea typeface="Calibri" panose="020F0502020204030204" pitchFamily="34" charset="0"/>
                <a:cs typeface="Calibri" panose="020F0502020204030204" pitchFamily="34" charset="0"/>
              </a:rPr>
              <a:t>USC11434a</a:t>
            </a:r>
            <a:r>
              <a:rPr lang="en-US" sz="12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(2));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receives or is eligible to receive a free or reduced-price lunch under the Richard B. Russell National School Lunch Act (42 USC 1751 et seq.); NOFO ID: 2731-2025 4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is a foster child on behalf of whom State or local government payments are made; or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12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is an individual with a disability whose own income meets the requirements of one of the first two subparagraphs of this definition, but who is a member of a family whose income does not meet these requirements.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"Moderate-income individuals" means individuals and their families whose incomes exceed 50 percent, but do not exceed 80 percent, of the median income of the area involved, as determined by the Secretary of the U.S. Department of Housing and Urban Development with adjustments for smaller and larger families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Calibri" panose="020F0502020204030204" pitchFamily="34" charset="0"/>
              </a:rPr>
              <a:t>Underrepresented defined on slide.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1" u="sng" dirty="0"/>
          </a:p>
          <a:p>
            <a:r>
              <a:rPr lang="en-US" b="1" u="sng" dirty="0"/>
              <a:t>Other Points: </a:t>
            </a:r>
          </a:p>
          <a:p>
            <a:endParaRPr lang="en-US" dirty="0"/>
          </a:p>
          <a:p>
            <a:pPr marL="171450" indent="-171450">
              <a:buFont typeface="Arial" panose="020B0604020202020204" pitchFamily="34" charset="0"/>
              <a:buChar char="•"/>
            </a:pPr>
            <a:r>
              <a:rPr lang="en-US" dirty="0"/>
              <a:t>Under ARPA 2021 and the related guidance issued by the U.S. Department of the Treasury </a:t>
            </a:r>
            <a:r>
              <a:rPr lang="en-US" b="1" dirty="0"/>
              <a:t>"negative economic or public health impacts"</a:t>
            </a:r>
            <a:r>
              <a:rPr lang="en-US" dirty="0"/>
              <a:t> to households or populations that have experienced harm as a result of the COVID-19 pandemic includes, but is not limited to, households or populations that:</a:t>
            </a:r>
          </a:p>
          <a:p>
            <a:endParaRPr lang="en-US" dirty="0"/>
          </a:p>
          <a:p>
            <a:pPr marL="634771" lvl="1" indent="-177571">
              <a:buFont typeface="Arial" panose="020B0604020202020204" pitchFamily="34" charset="0"/>
              <a:buChar char="•"/>
            </a:pPr>
            <a:r>
              <a:rPr lang="en-US" dirty="0"/>
              <a:t>Have experienced unemployment or increased food or housing insecurity due to the COVID-19 pandemic; </a:t>
            </a:r>
          </a:p>
          <a:p>
            <a:pPr marL="634771" lvl="1" indent="-177571">
              <a:buFont typeface="Arial" panose="020B0604020202020204" pitchFamily="34" charset="0"/>
              <a:buChar char="•"/>
            </a:pPr>
            <a:r>
              <a:rPr lang="en-US" dirty="0"/>
              <a:t>Are low-income individuals or moderate-income individuals, which experienced negative impacts due to the COVID-19 pandemic;  </a:t>
            </a:r>
          </a:p>
          <a:p>
            <a:pPr marL="634771" lvl="1" indent="-177571">
              <a:buFont typeface="Arial" panose="020B0604020202020204" pitchFamily="34" charset="0"/>
              <a:buChar char="•"/>
            </a:pPr>
            <a:r>
              <a:rPr lang="en-US" dirty="0"/>
              <a:t>Are living within either a qualified census tract or a disproportionately impacted area; or</a:t>
            </a:r>
          </a:p>
          <a:p>
            <a:pPr marL="634771" lvl="1" indent="-177571">
              <a:buFont typeface="Arial" panose="020B0604020202020204" pitchFamily="34" charset="0"/>
              <a:buChar char="•"/>
            </a:pPr>
            <a:r>
              <a:rPr lang="en-US" dirty="0"/>
              <a:t>Are receiving services or other assistance pursuant to this NOFO within either a qualified census tract or a disproportionately impacted area.</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This aligns with the emergency rules.</a:t>
            </a:r>
          </a:p>
          <a:p>
            <a:endParaRPr lang="en-US" dirty="0"/>
          </a:p>
          <a:p>
            <a:pPr marL="171450" indent="-171450">
              <a:buFont typeface="Arial" panose="020B0604020202020204" pitchFamily="34" charset="0"/>
              <a:buChar char="•"/>
            </a:pPr>
            <a:r>
              <a:rPr lang="en-US" dirty="0"/>
              <a:t>Rules not only crafted for COVID-19, but also included language that made update to the program for ongoing funding.</a:t>
            </a:r>
          </a:p>
          <a:p>
            <a:pPr marL="634771" lvl="1" indent="-177571">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E5E7437D-0E1D-4AF1-9332-3A6581B3585C}" type="slidenum">
              <a:rPr lang="en-US" smtClean="0"/>
              <a:t>15</a:t>
            </a:fld>
            <a:endParaRPr lang="en-US"/>
          </a:p>
        </p:txBody>
      </p:sp>
    </p:spTree>
    <p:extLst>
      <p:ext uri="{BB962C8B-B14F-4D97-AF65-F5344CB8AC3E}">
        <p14:creationId xmlns:p14="http://schemas.microsoft.com/office/powerpoint/2010/main" val="2183663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044">
              <a:defRPr/>
            </a:pPr>
            <a:r>
              <a:rPr lang="en-US" b="1" u="none" dirty="0"/>
              <a:t>Target Communities</a:t>
            </a:r>
          </a:p>
          <a:p>
            <a:pPr defTabSz="947044">
              <a:defRPr/>
            </a:pPr>
            <a:endParaRPr lang="en-US" b="1" u="sng" dirty="0"/>
          </a:p>
          <a:p>
            <a:pPr marL="0" marR="0">
              <a:lnSpc>
                <a:spcPct val="107000"/>
              </a:lnSpc>
              <a:spcBef>
                <a:spcPts val="0"/>
              </a:spcBef>
              <a:spcAft>
                <a:spcPts val="800"/>
              </a:spcAft>
            </a:pPr>
            <a:r>
              <a:rPr lang="en-US" sz="1200" b="1" i="1" u="sng" dirty="0">
                <a:effectLst/>
                <a:latin typeface="Calibri" panose="020F0502020204030204" pitchFamily="34" charset="0"/>
                <a:ea typeface="Calibri" panose="020F0502020204030204" pitchFamily="34" charset="0"/>
                <a:cs typeface="Calibri" panose="020F0502020204030204" pitchFamily="34" charset="0"/>
              </a:rPr>
              <a:t>Key Points: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Calibri" panose="020F0502020204030204" pitchFamily="34" charset="0"/>
              </a:rPr>
              <a:t>JTED targets communities where the provider (where services are provided) or the individuals resides in identified “qualified census tracts” or “disproportionately impacted areas”.  However individuals experiencing negative economic or public health impacts can be served regardless of if they reside in a QCT or DIA.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5E7437D-0E1D-4AF1-9332-3A6581B3585C}" type="slidenum">
              <a:rPr lang="en-US" smtClean="0"/>
              <a:t>16</a:t>
            </a:fld>
            <a:endParaRPr lang="en-US"/>
          </a:p>
        </p:txBody>
      </p:sp>
    </p:spTree>
    <p:extLst>
      <p:ext uri="{BB962C8B-B14F-4D97-AF65-F5344CB8AC3E}">
        <p14:creationId xmlns:p14="http://schemas.microsoft.com/office/powerpoint/2010/main" val="2662814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ctrTitle"/>
          </p:nvPr>
        </p:nvSpPr>
        <p:spPr>
          <a:xfrm>
            <a:off x="6516546" y="844570"/>
            <a:ext cx="5208608" cy="2387600"/>
          </a:xfrm>
        </p:spPr>
        <p:txBody>
          <a:bodyPr anchor="b"/>
          <a:lstStyle>
            <a:lvl1pPr algn="l">
              <a:defRPr sz="6000" b="1">
                <a:solidFill>
                  <a:srgbClr val="172169"/>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6516546" y="3833532"/>
            <a:ext cx="5208608" cy="750043"/>
          </a:xfrm>
        </p:spPr>
        <p:txBody>
          <a:bodyPr/>
          <a:lstStyle>
            <a:lvl1pPr marL="0" indent="0" algn="l">
              <a:buNone/>
              <a:defRPr sz="2400">
                <a:solidFill>
                  <a:srgbClr val="5859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Monday, April 24, 2017</a:t>
            </a:r>
          </a:p>
        </p:txBody>
      </p:sp>
      <p:sp>
        <p:nvSpPr>
          <p:cNvPr id="5" name="Footer Placeholder 4"/>
          <p:cNvSpPr>
            <a:spLocks noGrp="1"/>
          </p:cNvSpPr>
          <p:nvPr>
            <p:ph type="ftr" sz="quarter" idx="11"/>
          </p:nvPr>
        </p:nvSpPr>
        <p:spPr>
          <a:xfrm>
            <a:off x="6446135" y="6263750"/>
            <a:ext cx="4114800" cy="365125"/>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10984374" y="6263750"/>
            <a:ext cx="728241" cy="365125"/>
          </a:xfrm>
        </p:spPr>
        <p:txBody>
          <a:bodyPr/>
          <a:lstStyle>
            <a:lvl1pPr>
              <a:defRPr>
                <a:solidFill>
                  <a:schemeClr val="bg1"/>
                </a:solidFill>
              </a:defRPr>
            </a:lvl1pPr>
          </a:lstStyle>
          <a:p>
            <a:fld id="{4C252FB9-B173-B746-BC64-1AB9D36BCBA0}" type="slidenum">
              <a:rPr lang="en-US" smtClean="0"/>
              <a:pPr/>
              <a:t>‹#›</a:t>
            </a:fld>
            <a:endParaRPr lang="en-US" dirty="0"/>
          </a:p>
        </p:txBody>
      </p:sp>
      <p:pic>
        <p:nvPicPr>
          <p:cNvPr id="7" name="Picture 6">
            <a:extLst>
              <a:ext uri="{FF2B5EF4-FFF2-40B4-BE49-F238E27FC236}">
                <a16:creationId xmlns:a16="http://schemas.microsoft.com/office/drawing/2014/main" id="{7C988425-E529-4F4F-B74B-CC10381088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Tree>
    <p:extLst>
      <p:ext uri="{BB962C8B-B14F-4D97-AF65-F5344CB8AC3E}">
        <p14:creationId xmlns:p14="http://schemas.microsoft.com/office/powerpoint/2010/main" val="1754087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a:t>Click to edit Master title style</a:t>
            </a:r>
            <a:endParaRPr lang="en-US" dirty="0"/>
          </a:p>
        </p:txBody>
      </p:sp>
      <p:sp>
        <p:nvSpPr>
          <p:cNvPr id="3" name="Content Placeholder 2"/>
          <p:cNvSpPr>
            <a:spLocks noGrp="1"/>
          </p:cNvSpPr>
          <p:nvPr>
            <p:ph idx="1"/>
          </p:nvPr>
        </p:nvSpPr>
        <p:spPr>
          <a:xfrm>
            <a:off x="838200" y="2118167"/>
            <a:ext cx="10515600" cy="4058796"/>
          </a:xfrm>
        </p:spPr>
        <p:txBody>
          <a:bodyPr/>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610600" y="6483350"/>
            <a:ext cx="2743200" cy="365125"/>
          </a:xfrm>
        </p:spPr>
        <p:txBody>
          <a:bodyPr/>
          <a:lstStyle>
            <a:lvl1pPr>
              <a:defRPr>
                <a:solidFill>
                  <a:schemeClr val="bg1">
                    <a:lumMod val="50000"/>
                  </a:schemeClr>
                </a:solidFill>
              </a:defRPr>
            </a:lvl1pPr>
          </a:lstStyle>
          <a:p>
            <a:fld id="{62E03C93-A8B5-5E4D-ADDE-FACFC10B3CD1}" type="slidenum">
              <a:rPr lang="en-US" smtClean="0"/>
              <a:pPr/>
              <a:t>‹#›</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pic>
        <p:nvPicPr>
          <p:cNvPr id="8" name="Picture 7">
            <a:extLst>
              <a:ext uri="{FF2B5EF4-FFF2-40B4-BE49-F238E27FC236}">
                <a16:creationId xmlns:a16="http://schemas.microsoft.com/office/drawing/2014/main" id="{5946DAA6-63EA-AC4D-A7F9-FA753A0E06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11" name="Picture 4">
            <a:extLst>
              <a:ext uri="{FF2B5EF4-FFF2-40B4-BE49-F238E27FC236}">
                <a16:creationId xmlns:a16="http://schemas.microsoft.com/office/drawing/2014/main" id="{310340CD-E1E5-4A54-8AF1-7BD2318226D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36422" y="681037"/>
            <a:ext cx="2291915" cy="65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5939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1" name="Title 1"/>
          <p:cNvSpPr txBox="1">
            <a:spLocks/>
          </p:cNvSpPr>
          <p:nvPr/>
        </p:nvSpPr>
        <p:spPr>
          <a:xfrm>
            <a:off x="3211010" y="610865"/>
            <a:ext cx="7616143" cy="5610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b="1" kern="1200">
                <a:solidFill>
                  <a:srgbClr val="172169"/>
                </a:solidFill>
                <a:latin typeface="+mj-lt"/>
                <a:ea typeface="+mj-ea"/>
                <a:cs typeface="+mj-cs"/>
              </a:defRPr>
            </a:lvl1pPr>
          </a:lstStyle>
          <a:p>
            <a:r>
              <a:rPr lang="en-US" dirty="0"/>
              <a:t>Click to edit Master title style</a:t>
            </a:r>
          </a:p>
        </p:txBody>
      </p:sp>
      <p:sp>
        <p:nvSpPr>
          <p:cNvPr id="2" name="Title 1"/>
          <p:cNvSpPr>
            <a:spLocks noGrp="1"/>
          </p:cNvSpPr>
          <p:nvPr>
            <p:ph type="title" hasCustomPrompt="1"/>
          </p:nvPr>
        </p:nvSpPr>
        <p:spPr>
          <a:xfrm>
            <a:off x="831850" y="1709738"/>
            <a:ext cx="10515600" cy="2852737"/>
          </a:xfrm>
        </p:spPr>
        <p:txBody>
          <a:bodyPr anchor="b"/>
          <a:lstStyle>
            <a:lvl1pPr>
              <a:defRPr sz="6000">
                <a:solidFill>
                  <a:srgbClr val="172169"/>
                </a:solidFill>
              </a:defRPr>
            </a:lvl1pPr>
          </a:lstStyle>
          <a:p>
            <a:r>
              <a:rPr lang="en-US" dirty="0"/>
              <a:t>Click to edit sub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4038600" y="6483350"/>
            <a:ext cx="4114800" cy="365125"/>
          </a:xfrm>
        </p:spPr>
        <p:txBody>
          <a:bodyPr/>
          <a:lstStyle/>
          <a:p>
            <a:endParaRPr lang="en-US" dirty="0"/>
          </a:p>
        </p:txBody>
      </p:sp>
      <p:sp>
        <p:nvSpPr>
          <p:cNvPr id="6" name="Slide Number Placeholder 5"/>
          <p:cNvSpPr>
            <a:spLocks noGrp="1"/>
          </p:cNvSpPr>
          <p:nvPr>
            <p:ph type="sldNum" sz="quarter" idx="12"/>
          </p:nvPr>
        </p:nvSpPr>
        <p:spPr>
          <a:xfrm>
            <a:off x="8610600" y="6483350"/>
            <a:ext cx="2743200" cy="365125"/>
          </a:xfrm>
        </p:spPr>
        <p:txBody>
          <a:bodyPr/>
          <a:lstStyle/>
          <a:p>
            <a:fld id="{4C252FB9-B173-B746-BC64-1AB9D36BCBA0}" type="slidenum">
              <a:rPr lang="en-US" smtClean="0"/>
              <a:t>‹#›</a:t>
            </a:fld>
            <a:endParaRPr lang="en-US" dirty="0"/>
          </a:p>
        </p:txBody>
      </p:sp>
      <p:pic>
        <p:nvPicPr>
          <p:cNvPr id="9" name="Picture 8">
            <a:extLst>
              <a:ext uri="{FF2B5EF4-FFF2-40B4-BE49-F238E27FC236}">
                <a16:creationId xmlns:a16="http://schemas.microsoft.com/office/drawing/2014/main" id="{8BD6A142-C01F-C847-8F17-ABF610705B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14" name="Title 1">
            <a:extLst>
              <a:ext uri="{FF2B5EF4-FFF2-40B4-BE49-F238E27FC236}">
                <a16:creationId xmlns:a16="http://schemas.microsoft.com/office/drawing/2014/main" id="{D4D41712-1CA0-8549-8D7A-C4E99346B810}"/>
              </a:ext>
            </a:extLst>
          </p:cNvPr>
          <p:cNvSpPr txBox="1">
            <a:spLocks/>
          </p:cNvSpPr>
          <p:nvPr userDrawn="1"/>
        </p:nvSpPr>
        <p:spPr>
          <a:xfrm>
            <a:off x="3211010" y="610865"/>
            <a:ext cx="7616143" cy="5610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b="1" kern="1200">
                <a:solidFill>
                  <a:srgbClr val="172169"/>
                </a:solidFill>
                <a:latin typeface="+mj-lt"/>
                <a:ea typeface="+mj-ea"/>
                <a:cs typeface="+mj-cs"/>
              </a:defRPr>
            </a:lvl1pPr>
          </a:lstStyle>
          <a:p>
            <a:r>
              <a:rPr lang="en-US" dirty="0"/>
              <a:t>Click to edit Master title style</a:t>
            </a:r>
          </a:p>
        </p:txBody>
      </p:sp>
    </p:spTree>
    <p:extLst>
      <p:ext uri="{BB962C8B-B14F-4D97-AF65-F5344CB8AC3E}">
        <p14:creationId xmlns:p14="http://schemas.microsoft.com/office/powerpoint/2010/main" val="2746651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a:t>Click to edit Master title style</a:t>
            </a:r>
            <a:endParaRPr lang="en-US" dirty="0"/>
          </a:p>
        </p:txBody>
      </p:sp>
      <p:sp>
        <p:nvSpPr>
          <p:cNvPr id="3" name="Content Placeholder 2"/>
          <p:cNvSpPr>
            <a:spLocks noGrp="1"/>
          </p:cNvSpPr>
          <p:nvPr>
            <p:ph sz="half" idx="1"/>
          </p:nvPr>
        </p:nvSpPr>
        <p:spPr>
          <a:xfrm>
            <a:off x="838200" y="2157699"/>
            <a:ext cx="5181600" cy="40192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4038600" y="6483350"/>
            <a:ext cx="4114800" cy="365125"/>
          </a:xfrm>
        </p:spPr>
        <p:txBody>
          <a:bodyPr/>
          <a:lstStyle/>
          <a:p>
            <a:endParaRPr lang="en-US" dirty="0"/>
          </a:p>
        </p:txBody>
      </p:sp>
      <p:sp>
        <p:nvSpPr>
          <p:cNvPr id="7" name="Slide Number Placeholder 6"/>
          <p:cNvSpPr>
            <a:spLocks noGrp="1"/>
          </p:cNvSpPr>
          <p:nvPr>
            <p:ph type="sldNum" sz="quarter" idx="12"/>
          </p:nvPr>
        </p:nvSpPr>
        <p:spPr>
          <a:xfrm>
            <a:off x="8610600" y="6483350"/>
            <a:ext cx="2743200" cy="365125"/>
          </a:xfrm>
        </p:spPr>
        <p:txBody>
          <a:bodyPr/>
          <a:lstStyle/>
          <a:p>
            <a:fld id="{4C252FB9-B173-B746-BC64-1AB9D36BCBA0}" type="slidenum">
              <a:rPr lang="en-US" smtClean="0"/>
              <a:t>‹#›</a:t>
            </a:fld>
            <a:endParaRPr lang="en-US" dirty="0"/>
          </a:p>
        </p:txBody>
      </p:sp>
      <p:pic>
        <p:nvPicPr>
          <p:cNvPr id="9" name="Picture 8">
            <a:extLst>
              <a:ext uri="{FF2B5EF4-FFF2-40B4-BE49-F238E27FC236}">
                <a16:creationId xmlns:a16="http://schemas.microsoft.com/office/drawing/2014/main" id="{335B37AD-2DB4-5F40-B7C4-65934BA4C7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15" name="Picture 4">
            <a:extLst>
              <a:ext uri="{FF2B5EF4-FFF2-40B4-BE49-F238E27FC236}">
                <a16:creationId xmlns:a16="http://schemas.microsoft.com/office/drawing/2014/main" id="{42E53DAB-8405-4331-9C14-3C86B55A2CBB}"/>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36422" y="681037"/>
            <a:ext cx="2291915" cy="65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3626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9788" y="200525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829169"/>
            <a:ext cx="5157787"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200525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829169"/>
            <a:ext cx="5183188"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4038600" y="6483350"/>
            <a:ext cx="4114800" cy="365125"/>
          </a:xfrm>
        </p:spPr>
        <p:txBody>
          <a:bodyPr/>
          <a:lstStyle/>
          <a:p>
            <a:endParaRPr lang="en-US" dirty="0"/>
          </a:p>
        </p:txBody>
      </p:sp>
      <p:sp>
        <p:nvSpPr>
          <p:cNvPr id="9" name="Slide Number Placeholder 8"/>
          <p:cNvSpPr>
            <a:spLocks noGrp="1"/>
          </p:cNvSpPr>
          <p:nvPr>
            <p:ph type="sldNum" sz="quarter" idx="12"/>
          </p:nvPr>
        </p:nvSpPr>
        <p:spPr>
          <a:xfrm>
            <a:off x="8610600" y="6483350"/>
            <a:ext cx="2743200" cy="365125"/>
          </a:xfrm>
        </p:spPr>
        <p:txBody>
          <a:bodyPr/>
          <a:lstStyle/>
          <a:p>
            <a:fld id="{4C252FB9-B173-B746-BC64-1AB9D36BCBA0}" type="slidenum">
              <a:rPr lang="en-US" smtClean="0"/>
              <a:t>‹#›</a:t>
            </a:fld>
            <a:endParaRPr lang="en-US" dirty="0"/>
          </a:p>
        </p:txBody>
      </p:sp>
      <p:pic>
        <p:nvPicPr>
          <p:cNvPr id="11" name="Picture 4">
            <a:extLst>
              <a:ext uri="{FF2B5EF4-FFF2-40B4-BE49-F238E27FC236}">
                <a16:creationId xmlns:a16="http://schemas.microsoft.com/office/drawing/2014/main" id="{0CB73398-4013-4E2E-888C-755ADB69AA8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6422" y="681037"/>
            <a:ext cx="2291915" cy="65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085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0"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a:t>Click to edit Master title style</a:t>
            </a:r>
            <a:endParaRPr lang="en-US" dirty="0"/>
          </a:p>
        </p:txBody>
      </p:sp>
      <p:sp>
        <p:nvSpPr>
          <p:cNvPr id="4" name="Footer Placeholder 3"/>
          <p:cNvSpPr>
            <a:spLocks noGrp="1"/>
          </p:cNvSpPr>
          <p:nvPr>
            <p:ph type="ftr" sz="quarter" idx="11"/>
          </p:nvPr>
        </p:nvSpPr>
        <p:spPr>
          <a:xfrm>
            <a:off x="4038600" y="6483350"/>
            <a:ext cx="4114800" cy="365125"/>
          </a:xfrm>
        </p:spPr>
        <p:txBody>
          <a:bodyPr/>
          <a:lstStyle/>
          <a:p>
            <a:endParaRPr lang="en-US" dirty="0"/>
          </a:p>
        </p:txBody>
      </p:sp>
      <p:sp>
        <p:nvSpPr>
          <p:cNvPr id="5" name="Slide Number Placeholder 4"/>
          <p:cNvSpPr>
            <a:spLocks noGrp="1"/>
          </p:cNvSpPr>
          <p:nvPr>
            <p:ph type="sldNum" sz="quarter" idx="12"/>
          </p:nvPr>
        </p:nvSpPr>
        <p:spPr>
          <a:xfrm>
            <a:off x="8610600" y="6483350"/>
            <a:ext cx="2743200" cy="365125"/>
          </a:xfrm>
        </p:spPr>
        <p:txBody>
          <a:bodyPr/>
          <a:lstStyle/>
          <a:p>
            <a:fld id="{4C252FB9-B173-B746-BC64-1AB9D36BCBA0}" type="slidenum">
              <a:rPr lang="en-US" smtClean="0"/>
              <a:t>‹#›</a:t>
            </a:fld>
            <a:endParaRPr lang="en-US" dirty="0"/>
          </a:p>
        </p:txBody>
      </p:sp>
      <p:pic>
        <p:nvPicPr>
          <p:cNvPr id="7" name="Picture 6">
            <a:extLst>
              <a:ext uri="{FF2B5EF4-FFF2-40B4-BE49-F238E27FC236}">
                <a16:creationId xmlns:a16="http://schemas.microsoft.com/office/drawing/2014/main" id="{96D5190A-89B3-E94C-974D-0285C60E0A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12" name="Picture 4">
            <a:extLst>
              <a:ext uri="{FF2B5EF4-FFF2-40B4-BE49-F238E27FC236}">
                <a16:creationId xmlns:a16="http://schemas.microsoft.com/office/drawing/2014/main" id="{558F8BD3-5F50-4E2B-992C-B7F2D338B07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36422" y="681037"/>
            <a:ext cx="2291915" cy="65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4664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1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a:t>Click to edit Master title style</a:t>
            </a:r>
            <a:endParaRPr lang="en-US" dirty="0"/>
          </a:p>
        </p:txBody>
      </p:sp>
      <p:sp>
        <p:nvSpPr>
          <p:cNvPr id="3" name="Content Placeholder 2"/>
          <p:cNvSpPr>
            <a:spLocks noGrp="1"/>
          </p:cNvSpPr>
          <p:nvPr>
            <p:ph sz="half" idx="1"/>
          </p:nvPr>
        </p:nvSpPr>
        <p:spPr>
          <a:xfrm>
            <a:off x="838200" y="2157699"/>
            <a:ext cx="5181600" cy="40192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4038600" y="6483350"/>
            <a:ext cx="4114800" cy="365125"/>
          </a:xfrm>
        </p:spPr>
        <p:txBody>
          <a:bodyPr/>
          <a:lstStyle/>
          <a:p>
            <a:endParaRPr lang="en-US" dirty="0"/>
          </a:p>
        </p:txBody>
      </p:sp>
      <p:sp>
        <p:nvSpPr>
          <p:cNvPr id="7" name="Slide Number Placeholder 6"/>
          <p:cNvSpPr>
            <a:spLocks noGrp="1"/>
          </p:cNvSpPr>
          <p:nvPr>
            <p:ph type="sldNum" sz="quarter" idx="12"/>
          </p:nvPr>
        </p:nvSpPr>
        <p:spPr>
          <a:xfrm>
            <a:off x="8610600" y="6483350"/>
            <a:ext cx="2743200" cy="365125"/>
          </a:xfrm>
        </p:spPr>
        <p:txBody>
          <a:bodyPr/>
          <a:lstStyle/>
          <a:p>
            <a:fld id="{4C252FB9-B173-B746-BC64-1AB9D36BCBA0}" type="slidenum">
              <a:rPr lang="en-US" smtClean="0"/>
              <a:t>‹#›</a:t>
            </a:fld>
            <a:endParaRPr lang="en-US" dirty="0"/>
          </a:p>
        </p:txBody>
      </p:sp>
      <p:pic>
        <p:nvPicPr>
          <p:cNvPr id="9" name="Picture 4">
            <a:extLst>
              <a:ext uri="{FF2B5EF4-FFF2-40B4-BE49-F238E27FC236}">
                <a16:creationId xmlns:a16="http://schemas.microsoft.com/office/drawing/2014/main" id="{C4DFC48C-27AB-459A-8D2E-6A85907F889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6422" y="681037"/>
            <a:ext cx="2291915" cy="65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741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4"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9788" y="200525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829169"/>
            <a:ext cx="5157787"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200525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829169"/>
            <a:ext cx="5183188"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4038600" y="6483350"/>
            <a:ext cx="4114800" cy="365125"/>
          </a:xfrm>
        </p:spPr>
        <p:txBody>
          <a:bodyPr/>
          <a:lstStyle/>
          <a:p>
            <a:endParaRPr lang="en-US" dirty="0"/>
          </a:p>
        </p:txBody>
      </p:sp>
      <p:sp>
        <p:nvSpPr>
          <p:cNvPr id="9" name="Slide Number Placeholder 8"/>
          <p:cNvSpPr>
            <a:spLocks noGrp="1"/>
          </p:cNvSpPr>
          <p:nvPr>
            <p:ph type="sldNum" sz="quarter" idx="12"/>
          </p:nvPr>
        </p:nvSpPr>
        <p:spPr>
          <a:xfrm>
            <a:off x="8610600" y="6483350"/>
            <a:ext cx="2743200" cy="365125"/>
          </a:xfrm>
        </p:spPr>
        <p:txBody>
          <a:bodyPr/>
          <a:lstStyle/>
          <a:p>
            <a:fld id="{4C252FB9-B173-B746-BC64-1AB9D36BCBA0}" type="slidenum">
              <a:rPr lang="en-US" smtClean="0"/>
              <a:t>‹#›</a:t>
            </a:fld>
            <a:endParaRPr lang="en-US" dirty="0"/>
          </a:p>
        </p:txBody>
      </p:sp>
      <p:pic>
        <p:nvPicPr>
          <p:cNvPr id="10" name="Picture 4">
            <a:extLst>
              <a:ext uri="{FF2B5EF4-FFF2-40B4-BE49-F238E27FC236}">
                <a16:creationId xmlns:a16="http://schemas.microsoft.com/office/drawing/2014/main" id="{2A4E5E12-9DBF-4618-9FAB-03C35D4523B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6422" y="681037"/>
            <a:ext cx="2291915" cy="65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081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10"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a:t>Click to edit Master title style</a:t>
            </a:r>
            <a:endParaRPr lang="en-US" dirty="0"/>
          </a:p>
        </p:txBody>
      </p:sp>
      <p:sp>
        <p:nvSpPr>
          <p:cNvPr id="4" name="Footer Placeholder 3"/>
          <p:cNvSpPr>
            <a:spLocks noGrp="1"/>
          </p:cNvSpPr>
          <p:nvPr>
            <p:ph type="ftr" sz="quarter" idx="11"/>
          </p:nvPr>
        </p:nvSpPr>
        <p:spPr>
          <a:xfrm>
            <a:off x="4038600" y="6483350"/>
            <a:ext cx="4114800" cy="365125"/>
          </a:xfrm>
        </p:spPr>
        <p:txBody>
          <a:bodyPr/>
          <a:lstStyle/>
          <a:p>
            <a:endParaRPr lang="en-US" dirty="0"/>
          </a:p>
        </p:txBody>
      </p:sp>
      <p:sp>
        <p:nvSpPr>
          <p:cNvPr id="5" name="Slide Number Placeholder 4"/>
          <p:cNvSpPr>
            <a:spLocks noGrp="1"/>
          </p:cNvSpPr>
          <p:nvPr>
            <p:ph type="sldNum" sz="quarter" idx="12"/>
          </p:nvPr>
        </p:nvSpPr>
        <p:spPr>
          <a:xfrm>
            <a:off x="8610600" y="6483350"/>
            <a:ext cx="2743200" cy="365125"/>
          </a:xfrm>
        </p:spPr>
        <p:txBody>
          <a:bodyPr/>
          <a:lstStyle/>
          <a:p>
            <a:fld id="{4C252FB9-B173-B746-BC64-1AB9D36BCBA0}" type="slidenum">
              <a:rPr lang="en-US" smtClean="0"/>
              <a:t>‹#›</a:t>
            </a:fld>
            <a:endParaRPr lang="en-US" dirty="0"/>
          </a:p>
        </p:txBody>
      </p:sp>
      <p:pic>
        <p:nvPicPr>
          <p:cNvPr id="7" name="Picture 4">
            <a:extLst>
              <a:ext uri="{FF2B5EF4-FFF2-40B4-BE49-F238E27FC236}">
                <a16:creationId xmlns:a16="http://schemas.microsoft.com/office/drawing/2014/main" id="{B647E8FA-D8DA-43A5-9DB4-3339386B474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6422" y="681037"/>
            <a:ext cx="2291915" cy="65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06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52FB9-B173-B746-BC64-1AB9D36BCBA0}" type="slidenum">
              <a:rPr lang="en-US" smtClean="0"/>
              <a:t>‹#›</a:t>
            </a:fld>
            <a:endParaRPr lang="en-US" dirty="0"/>
          </a:p>
        </p:txBody>
      </p:sp>
    </p:spTree>
    <p:extLst>
      <p:ext uri="{BB962C8B-B14F-4D97-AF65-F5344CB8AC3E}">
        <p14:creationId xmlns:p14="http://schemas.microsoft.com/office/powerpoint/2010/main" val="1117813012"/>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52" r:id="rId7"/>
    <p:sldLayoutId id="2147483653" r:id="rId8"/>
    <p:sldLayoutId id="2147483654"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8" Type="http://schemas.openxmlformats.org/officeDocument/2006/relationships/hyperlink" Target="https://www.illinoisworknet.com/qctdiamap" TargetMode="Externa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hyperlink" Target="https://www.illinoisworknet.com/ilpathways/Pages/default.aspx" TargetMode="Externa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Tamika.Chism@Illinois.gov" TargetMode="External"/><Relationship Id="rId2" Type="http://schemas.openxmlformats.org/officeDocument/2006/relationships/hyperlink" Target="mailto:joshua.koons2@illinois.gov"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thebluediamondgallery.com/wooden-tile/t/thank-you.html" TargetMode="External"/><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2.illinois.gov/dceo/Media/PressReleases/Pages/PR20220518.aspx"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E50F05F-682A-4362-A405-E2BFBA6DB1B3}"/>
              </a:ext>
            </a:extLst>
          </p:cNvPr>
          <p:cNvSpPr txBox="1">
            <a:spLocks/>
          </p:cNvSpPr>
          <p:nvPr/>
        </p:nvSpPr>
        <p:spPr>
          <a:xfrm>
            <a:off x="797590" y="5219392"/>
            <a:ext cx="10808847" cy="886802"/>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6000" b="1" kern="1200">
                <a:solidFill>
                  <a:srgbClr val="172169"/>
                </a:solidFill>
                <a:latin typeface="+mj-lt"/>
                <a:ea typeface="+mj-ea"/>
                <a:cs typeface="+mj-cs"/>
              </a:defRPr>
            </a:lvl1pPr>
          </a:lstStyle>
          <a:p>
            <a:r>
              <a:rPr lang="en-US" sz="3600" b="0" i="1" dirty="0">
                <a:solidFill>
                  <a:schemeClr val="bg1"/>
                </a:solidFill>
                <a:cs typeface="Times New Roman" panose="02020603050405020304" pitchFamily="18" charset="0"/>
              </a:rPr>
              <a:t>Illinois Department of Commerce and Economic Opportunity</a:t>
            </a:r>
          </a:p>
        </p:txBody>
      </p:sp>
      <p:pic>
        <p:nvPicPr>
          <p:cNvPr id="3" name="Picture 4">
            <a:extLst>
              <a:ext uri="{FF2B5EF4-FFF2-40B4-BE49-F238E27FC236}">
                <a16:creationId xmlns:a16="http://schemas.microsoft.com/office/drawing/2014/main" id="{25527E0F-944C-4F49-BF72-E9EF0C4C51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128" y="489221"/>
            <a:ext cx="340995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a:extLst>
              <a:ext uri="{FF2B5EF4-FFF2-40B4-BE49-F238E27FC236}">
                <a16:creationId xmlns:a16="http://schemas.microsoft.com/office/drawing/2014/main" id="{91AAD64A-0F42-4FBA-BAD1-24DC1ADC86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0400" y="1460771"/>
            <a:ext cx="8331200" cy="257894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6FDEFB05-9AB9-4332-A81B-0ABB98EC57D3}"/>
              </a:ext>
            </a:extLst>
          </p:cNvPr>
          <p:cNvSpPr>
            <a:spLocks noGrp="1"/>
          </p:cNvSpPr>
          <p:nvPr>
            <p:ph type="ctrTitle"/>
          </p:nvPr>
        </p:nvSpPr>
        <p:spPr>
          <a:xfrm>
            <a:off x="10910746" y="6847806"/>
            <a:ext cx="5208608" cy="2387600"/>
          </a:xfrm>
        </p:spPr>
        <p:txBody>
          <a:bodyPr/>
          <a:lstStyle/>
          <a:p>
            <a:endParaRPr lang="en-US" dirty="0"/>
          </a:p>
        </p:txBody>
      </p:sp>
      <p:pic>
        <p:nvPicPr>
          <p:cNvPr id="8" name="Picture 7">
            <a:extLst>
              <a:ext uri="{FF2B5EF4-FFF2-40B4-BE49-F238E27FC236}">
                <a16:creationId xmlns:a16="http://schemas.microsoft.com/office/drawing/2014/main" id="{F68D6609-91EA-4379-B297-EDC0E91E6A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76935" y="227530"/>
            <a:ext cx="2715065" cy="1494931"/>
          </a:xfrm>
          <a:prstGeom prst="rect">
            <a:avLst/>
          </a:prstGeom>
        </p:spPr>
      </p:pic>
      <p:sp>
        <p:nvSpPr>
          <p:cNvPr id="7" name="TextBox 6">
            <a:extLst>
              <a:ext uri="{FF2B5EF4-FFF2-40B4-BE49-F238E27FC236}">
                <a16:creationId xmlns:a16="http://schemas.microsoft.com/office/drawing/2014/main" id="{DB1B29FF-1966-425F-8EC3-F9EECD05A152}"/>
              </a:ext>
            </a:extLst>
          </p:cNvPr>
          <p:cNvSpPr txBox="1"/>
          <p:nvPr/>
        </p:nvSpPr>
        <p:spPr>
          <a:xfrm>
            <a:off x="2143945" y="3859925"/>
            <a:ext cx="8585200" cy="1754326"/>
          </a:xfrm>
          <a:prstGeom prst="rect">
            <a:avLst/>
          </a:prstGeom>
          <a:noFill/>
        </p:spPr>
        <p:txBody>
          <a:bodyPr wrap="square" rtlCol="0">
            <a:spAutoFit/>
          </a:bodyPr>
          <a:lstStyle/>
          <a:p>
            <a:pPr algn="ctr"/>
            <a:r>
              <a:rPr lang="en-US" sz="5400" b="1" dirty="0">
                <a:solidFill>
                  <a:srgbClr val="002060"/>
                </a:solidFill>
              </a:rPr>
              <a:t>Grantee Orientation</a:t>
            </a:r>
          </a:p>
          <a:p>
            <a:pPr algn="ctr"/>
            <a:endParaRPr lang="en-US" sz="5400" dirty="0"/>
          </a:p>
        </p:txBody>
      </p:sp>
    </p:spTree>
    <p:extLst>
      <p:ext uri="{BB962C8B-B14F-4D97-AF65-F5344CB8AC3E}">
        <p14:creationId xmlns:p14="http://schemas.microsoft.com/office/powerpoint/2010/main" val="3410713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6D7F1-E720-4CB1-B920-FAC3D7D5872C}"/>
              </a:ext>
            </a:extLst>
          </p:cNvPr>
          <p:cNvSpPr>
            <a:spLocks noGrp="1"/>
          </p:cNvSpPr>
          <p:nvPr>
            <p:ph type="title"/>
          </p:nvPr>
        </p:nvSpPr>
        <p:spPr>
          <a:xfrm>
            <a:off x="2045911" y="540019"/>
            <a:ext cx="8330073" cy="1056716"/>
          </a:xfrm>
        </p:spPr>
        <p:txBody>
          <a:bodyPr>
            <a:noAutofit/>
          </a:bodyPr>
          <a:lstStyle/>
          <a:p>
            <a:pPr algn="ctr"/>
            <a:r>
              <a:rPr lang="en-US" sz="3600" dirty="0">
                <a:cs typeface="Times New Roman" panose="02020603050405020304" pitchFamily="18" charset="0"/>
              </a:rPr>
              <a:t>Guiding Legislation</a:t>
            </a:r>
          </a:p>
        </p:txBody>
      </p:sp>
      <p:sp>
        <p:nvSpPr>
          <p:cNvPr id="7" name="Content Placeholder 6">
            <a:extLst>
              <a:ext uri="{FF2B5EF4-FFF2-40B4-BE49-F238E27FC236}">
                <a16:creationId xmlns:a16="http://schemas.microsoft.com/office/drawing/2014/main" id="{81234E40-EED9-42DB-A753-0C01D7862852}"/>
              </a:ext>
            </a:extLst>
          </p:cNvPr>
          <p:cNvSpPr txBox="1">
            <a:spLocks noGrp="1"/>
          </p:cNvSpPr>
          <p:nvPr>
            <p:ph idx="1"/>
          </p:nvPr>
        </p:nvSpPr>
        <p:spPr>
          <a:xfrm>
            <a:off x="6612946" y="1685054"/>
            <a:ext cx="4868863" cy="1215717"/>
          </a:xfrm>
          <a:prstGeom prst="rect">
            <a:avLst/>
          </a:prstGeom>
          <a:noFill/>
        </p:spPr>
        <p:txBody>
          <a:bodyPr wrap="square" rtlCol="0">
            <a:spAutoFit/>
          </a:bodyPr>
          <a:lstStyle/>
          <a:p>
            <a:pPr marL="0" indent="0" algn="ctr" rtl="0" fontAlgn="base">
              <a:buNone/>
            </a:pPr>
            <a:r>
              <a:rPr lang="en-US" sz="2400" b="1" i="0">
                <a:solidFill>
                  <a:srgbClr val="000000"/>
                </a:solidFill>
                <a:effectLst/>
              </a:rPr>
              <a:t>Illinois Legislation</a:t>
            </a:r>
          </a:p>
          <a:p>
            <a:pPr marL="0" indent="0" algn="ctr" rtl="0" fontAlgn="base">
              <a:spcBef>
                <a:spcPts val="600"/>
              </a:spcBef>
              <a:buNone/>
            </a:pPr>
            <a:r>
              <a:rPr lang="en-US" sz="1600" b="1" i="1">
                <a:solidFill>
                  <a:srgbClr val="000000"/>
                </a:solidFill>
                <a:effectLst/>
              </a:rPr>
              <a:t>Job Training and Economic Development Act</a:t>
            </a:r>
          </a:p>
          <a:p>
            <a:pPr fontAlgn="base">
              <a:lnSpc>
                <a:spcPct val="100000"/>
              </a:lnSpc>
              <a:spcBef>
                <a:spcPts val="0"/>
              </a:spcBef>
            </a:pPr>
            <a:r>
              <a:rPr lang="en-US" sz="1600" b="0" i="0">
                <a:solidFill>
                  <a:srgbClr val="000000"/>
                </a:solidFill>
                <a:effectLst/>
              </a:rPr>
              <a:t>20 ILCS 605/605-415 </a:t>
            </a:r>
          </a:p>
          <a:p>
            <a:pPr fontAlgn="base">
              <a:lnSpc>
                <a:spcPct val="100000"/>
              </a:lnSpc>
              <a:spcBef>
                <a:spcPts val="0"/>
              </a:spcBef>
            </a:pPr>
            <a:r>
              <a:rPr lang="en-US" sz="1600" b="0" i="0">
                <a:solidFill>
                  <a:srgbClr val="000000"/>
                </a:solidFill>
                <a:effectLst/>
              </a:rPr>
              <a:t>20 ILCS 605/605-95</a:t>
            </a:r>
            <a:endParaRPr lang="en-US" b="0" i="0">
              <a:solidFill>
                <a:srgbClr val="000000"/>
              </a:solidFill>
              <a:effectLst/>
              <a:latin typeface="Segoe UI" panose="020B0502040204020203" pitchFamily="34" charset="0"/>
            </a:endParaRPr>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10</a:t>
            </a:fld>
            <a:endParaRPr lang="en-US"/>
          </a:p>
        </p:txBody>
      </p:sp>
      <p:cxnSp>
        <p:nvCxnSpPr>
          <p:cNvPr id="8" name="Straight Connector 7">
            <a:extLst>
              <a:ext uri="{FF2B5EF4-FFF2-40B4-BE49-F238E27FC236}">
                <a16:creationId xmlns:a16="http://schemas.microsoft.com/office/drawing/2014/main" id="{30E1C263-9980-4D14-A8D9-7DAA3A8F4CA5}"/>
              </a:ext>
            </a:extLst>
          </p:cNvPr>
          <p:cNvCxnSpPr>
            <a:cxnSpLocks/>
          </p:cNvCxnSpPr>
          <p:nvPr/>
        </p:nvCxnSpPr>
        <p:spPr>
          <a:xfrm>
            <a:off x="6096000" y="1931744"/>
            <a:ext cx="0" cy="4431642"/>
          </a:xfrm>
          <a:prstGeom prst="line">
            <a:avLst/>
          </a:prstGeom>
          <a:ln w="127000" cap="flat" cmpd="sng">
            <a:solidFill>
              <a:srgbClr val="172169"/>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003E1A2E-4953-4651-BF54-19B19C8C1C9B}"/>
              </a:ext>
            </a:extLst>
          </p:cNvPr>
          <p:cNvSpPr txBox="1">
            <a:spLocks/>
          </p:cNvSpPr>
          <p:nvPr/>
        </p:nvSpPr>
        <p:spPr>
          <a:xfrm>
            <a:off x="6485268" y="2118167"/>
            <a:ext cx="4868532" cy="40587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a:p>
        </p:txBody>
      </p:sp>
      <p:sp>
        <p:nvSpPr>
          <p:cNvPr id="12" name="Content Placeholder 6">
            <a:extLst>
              <a:ext uri="{FF2B5EF4-FFF2-40B4-BE49-F238E27FC236}">
                <a16:creationId xmlns:a16="http://schemas.microsoft.com/office/drawing/2014/main" id="{3DD8E1B2-B631-4540-8578-63BA7865479D}"/>
              </a:ext>
            </a:extLst>
          </p:cNvPr>
          <p:cNvSpPr txBox="1">
            <a:spLocks/>
          </p:cNvSpPr>
          <p:nvPr/>
        </p:nvSpPr>
        <p:spPr>
          <a:xfrm>
            <a:off x="838200" y="1685054"/>
            <a:ext cx="4868863" cy="1425005"/>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fontAlgn="base">
              <a:buFont typeface="Arial"/>
              <a:buNone/>
            </a:pPr>
            <a:r>
              <a:rPr lang="en-US" sz="2400" b="1">
                <a:solidFill>
                  <a:srgbClr val="000000"/>
                </a:solidFill>
              </a:rPr>
              <a:t>Federal Legislation</a:t>
            </a:r>
          </a:p>
          <a:p>
            <a:pPr marL="0" indent="0" algn="ctr" fontAlgn="base">
              <a:lnSpc>
                <a:spcPct val="100000"/>
              </a:lnSpc>
              <a:spcBef>
                <a:spcPts val="600"/>
              </a:spcBef>
              <a:buNone/>
            </a:pPr>
            <a:r>
              <a:rPr lang="en-US" sz="1600" b="1" i="1">
                <a:solidFill>
                  <a:srgbClr val="000000"/>
                </a:solidFill>
              </a:rPr>
              <a:t>American Rescue Plan Act (ARPA)</a:t>
            </a:r>
          </a:p>
          <a:p>
            <a:pPr marL="0" indent="0" algn="ctr" fontAlgn="base">
              <a:lnSpc>
                <a:spcPct val="100000"/>
              </a:lnSpc>
              <a:spcBef>
                <a:spcPts val="0"/>
              </a:spcBef>
              <a:buNone/>
            </a:pPr>
            <a:r>
              <a:rPr lang="en-US" sz="1200" b="1" i="1">
                <a:solidFill>
                  <a:srgbClr val="000000"/>
                </a:solidFill>
              </a:rPr>
              <a:t>Coronavirus State and Local Fiscal Recovery Funds (“SLFRF”) program</a:t>
            </a:r>
            <a:r>
              <a:rPr lang="en-US" sz="1200">
                <a:solidFill>
                  <a:srgbClr val="000000"/>
                </a:solidFill>
              </a:rPr>
              <a:t>. </a:t>
            </a:r>
          </a:p>
          <a:p>
            <a:pPr fontAlgn="base">
              <a:lnSpc>
                <a:spcPct val="100000"/>
              </a:lnSpc>
              <a:spcBef>
                <a:spcPts val="0"/>
              </a:spcBef>
            </a:pPr>
            <a:r>
              <a:rPr lang="en-US" sz="1600">
                <a:solidFill>
                  <a:srgbClr val="000000"/>
                </a:solidFill>
              </a:rPr>
              <a:t>Section 9901, P.L. 117-2, 42 USC 802</a:t>
            </a:r>
          </a:p>
          <a:p>
            <a:pPr fontAlgn="base">
              <a:lnSpc>
                <a:spcPct val="100000"/>
              </a:lnSpc>
              <a:spcBef>
                <a:spcPts val="0"/>
              </a:spcBef>
            </a:pPr>
            <a:r>
              <a:rPr lang="en-US" sz="1600">
                <a:solidFill>
                  <a:srgbClr val="000000"/>
                </a:solidFill>
              </a:rPr>
              <a:t>Uniform Administrative Guidelines (CFR200)</a:t>
            </a:r>
          </a:p>
        </p:txBody>
      </p:sp>
      <p:sp>
        <p:nvSpPr>
          <p:cNvPr id="3" name="Rectangle 2">
            <a:extLst>
              <a:ext uri="{FF2B5EF4-FFF2-40B4-BE49-F238E27FC236}">
                <a16:creationId xmlns:a16="http://schemas.microsoft.com/office/drawing/2014/main" id="{4103C906-7546-409A-9122-E284F12B1887}"/>
              </a:ext>
            </a:extLst>
          </p:cNvPr>
          <p:cNvSpPr/>
          <p:nvPr/>
        </p:nvSpPr>
        <p:spPr>
          <a:xfrm>
            <a:off x="6816049" y="3429000"/>
            <a:ext cx="4537751" cy="2477601"/>
          </a:xfrm>
          <a:prstGeom prst="rect">
            <a:avLst/>
          </a:prstGeom>
        </p:spPr>
        <p:txBody>
          <a:bodyPr wrap="square" lIns="91440" tIns="45720" rIns="91440" bIns="45720" anchor="t">
            <a:spAutoFit/>
          </a:bodyPr>
          <a:lstStyle/>
          <a:p>
            <a:pPr algn="ctr"/>
            <a:r>
              <a:rPr lang="en-US" sz="2000" b="1"/>
              <a:t>Highlights</a:t>
            </a:r>
          </a:p>
          <a:p>
            <a:pPr marL="285750" indent="-285750">
              <a:buFont typeface="Arial" panose="020B0604020202020204" pitchFamily="34" charset="0"/>
              <a:buChar char="•"/>
            </a:pPr>
            <a:r>
              <a:rPr lang="en-US" sz="1500"/>
              <a:t>Emphasis on </a:t>
            </a:r>
            <a:endParaRPr lang="en-US" sz="1500">
              <a:cs typeface="Calibri"/>
            </a:endParaRPr>
          </a:p>
          <a:p>
            <a:pPr marL="742950" lvl="1" indent="-285750">
              <a:buFont typeface="Arial" panose="020B0604020202020204" pitchFamily="34" charset="0"/>
              <a:buChar char="•"/>
            </a:pPr>
            <a:r>
              <a:rPr lang="en-US" sz="1400"/>
              <a:t>Unemployed, </a:t>
            </a:r>
            <a:endParaRPr lang="en-US" sz="1400">
              <a:cs typeface="Calibri"/>
            </a:endParaRPr>
          </a:p>
          <a:p>
            <a:pPr marL="742950" lvl="1" indent="-285750">
              <a:buFont typeface="Arial" panose="020B0604020202020204" pitchFamily="34" charset="0"/>
              <a:buChar char="•"/>
            </a:pPr>
            <a:r>
              <a:rPr lang="en-US" sz="1400"/>
              <a:t>Under-employed and</a:t>
            </a:r>
            <a:endParaRPr lang="en-US" sz="1400">
              <a:cs typeface="Calibri"/>
            </a:endParaRPr>
          </a:p>
          <a:p>
            <a:pPr marL="742950" lvl="1" indent="-285750">
              <a:buFont typeface="Arial" panose="020B0604020202020204" pitchFamily="34" charset="0"/>
              <a:buChar char="•"/>
            </a:pPr>
            <a:r>
              <a:rPr lang="en-US" sz="1400"/>
              <a:t>Under-represented populations</a:t>
            </a:r>
            <a:endParaRPr lang="en-US" sz="1400">
              <a:cs typeface="Calibri"/>
            </a:endParaRPr>
          </a:p>
          <a:p>
            <a:pPr marL="285750" indent="-285750">
              <a:buFont typeface="Arial" panose="020B0604020202020204" pitchFamily="34" charset="0"/>
              <a:buChar char="•"/>
            </a:pPr>
            <a:r>
              <a:rPr lang="en-US" sz="1500"/>
              <a:t>Targets disproportionately impacted low-income communities</a:t>
            </a:r>
          </a:p>
          <a:p>
            <a:pPr marL="285750" indent="-285750">
              <a:buFont typeface="Arial" panose="020B0604020202020204" pitchFamily="34" charset="0"/>
              <a:buChar char="•"/>
            </a:pPr>
            <a:r>
              <a:rPr lang="en-US" sz="1500"/>
              <a:t>Provides Barrier Reduction Funding for emergency needs</a:t>
            </a:r>
          </a:p>
          <a:p>
            <a:pPr marL="285750" indent="-285750">
              <a:buFont typeface="Arial" panose="020B0604020202020204" pitchFamily="34" charset="0"/>
              <a:buChar char="•"/>
            </a:pPr>
            <a:r>
              <a:rPr lang="en-US" sz="1500">
                <a:cs typeface="Calibri"/>
              </a:rPr>
              <a:t>Supports capacity building for providers</a:t>
            </a:r>
          </a:p>
        </p:txBody>
      </p:sp>
      <p:sp>
        <p:nvSpPr>
          <p:cNvPr id="5" name="Rectangle 4">
            <a:extLst>
              <a:ext uri="{FF2B5EF4-FFF2-40B4-BE49-F238E27FC236}">
                <a16:creationId xmlns:a16="http://schemas.microsoft.com/office/drawing/2014/main" id="{428688FF-6D2F-42C7-9153-776A1D20381D}"/>
              </a:ext>
            </a:extLst>
          </p:cNvPr>
          <p:cNvSpPr/>
          <p:nvPr/>
        </p:nvSpPr>
        <p:spPr>
          <a:xfrm>
            <a:off x="838200" y="3429000"/>
            <a:ext cx="4701306" cy="2877711"/>
          </a:xfrm>
          <a:prstGeom prst="rect">
            <a:avLst/>
          </a:prstGeom>
        </p:spPr>
        <p:txBody>
          <a:bodyPr wrap="square" lIns="91440" tIns="45720" rIns="91440" bIns="45720" anchor="t">
            <a:spAutoFit/>
          </a:bodyPr>
          <a:lstStyle/>
          <a:p>
            <a:pPr algn="ctr"/>
            <a:r>
              <a:rPr lang="en-US" sz="2000" b="1"/>
              <a:t>Highlights</a:t>
            </a:r>
          </a:p>
          <a:p>
            <a:pPr marL="285750" indent="-285750">
              <a:buFont typeface="Arial" panose="020B0604020202020204" pitchFamily="34" charset="0"/>
              <a:buChar char="•"/>
            </a:pPr>
            <a:r>
              <a:rPr lang="en-US" sz="1500"/>
              <a:t>Targets </a:t>
            </a:r>
            <a:r>
              <a:rPr lang="en-US" sz="1500">
                <a:ea typeface="+mn-lt"/>
                <a:cs typeface="+mn-lt"/>
              </a:rPr>
              <a:t>low-income communities disproportionately impacted by the pandemic-related recession</a:t>
            </a:r>
            <a:endParaRPr lang="en-US" sz="1500"/>
          </a:p>
          <a:p>
            <a:pPr marL="285750" indent="-285750">
              <a:buFont typeface="Arial" panose="020B0604020202020204" pitchFamily="34" charset="0"/>
              <a:buChar char="•"/>
            </a:pPr>
            <a:r>
              <a:rPr lang="en-US" sz="1500"/>
              <a:t>Emphasis on businesses negatively impacted by COVID-19 </a:t>
            </a:r>
            <a:endParaRPr lang="en-US" sz="1500">
              <a:cs typeface="Calibri" panose="020F0502020204030204"/>
            </a:endParaRPr>
          </a:p>
          <a:p>
            <a:pPr marL="285750" indent="-285750">
              <a:buFont typeface="Arial" panose="020B0604020202020204" pitchFamily="34" charset="0"/>
              <a:buChar char="•"/>
            </a:pPr>
            <a:r>
              <a:rPr lang="en-US" sz="1500"/>
              <a:t>Period of Performance –</a:t>
            </a:r>
            <a:r>
              <a:rPr lang="en-US" sz="1600"/>
              <a:t> </a:t>
            </a:r>
          </a:p>
          <a:p>
            <a:pPr marL="742950" lvl="1" indent="-285750">
              <a:buFont typeface="Arial" panose="020B0604020202020204" pitchFamily="34" charset="0"/>
              <a:buChar char="•"/>
            </a:pPr>
            <a:r>
              <a:rPr lang="en-US" sz="1400"/>
              <a:t>March 3, 2021, and ends on December 31, 2024, and that </a:t>
            </a:r>
          </a:p>
          <a:p>
            <a:pPr marL="742950" lvl="1" indent="-285750">
              <a:buFont typeface="Arial" panose="020B0604020202020204" pitchFamily="34" charset="0"/>
              <a:buChar char="•"/>
            </a:pPr>
            <a:r>
              <a:rPr lang="en-US" sz="1400"/>
              <a:t>Award funds for the financial obligations incurred by December 31, 2024, must be expended by December 31, 2026.</a:t>
            </a:r>
            <a:endParaRPr lang="en-US" sz="1400">
              <a:cs typeface="Calibri"/>
            </a:endParaRPr>
          </a:p>
        </p:txBody>
      </p:sp>
      <p:sp>
        <p:nvSpPr>
          <p:cNvPr id="6" name="TextBox 5">
            <a:extLst>
              <a:ext uri="{FF2B5EF4-FFF2-40B4-BE49-F238E27FC236}">
                <a16:creationId xmlns:a16="http://schemas.microsoft.com/office/drawing/2014/main" id="{5CAAAE75-FAEB-F949-915E-F228D1564C9F}"/>
              </a:ext>
            </a:extLst>
          </p:cNvPr>
          <p:cNvSpPr txBox="1"/>
          <p:nvPr/>
        </p:nvSpPr>
        <p:spPr>
          <a:xfrm>
            <a:off x="186267" y="6483350"/>
            <a:ext cx="2133964" cy="261610"/>
          </a:xfrm>
          <a:prstGeom prst="rect">
            <a:avLst/>
          </a:prstGeom>
          <a:noFill/>
        </p:spPr>
        <p:txBody>
          <a:bodyPr wrap="square" rtlCol="0">
            <a:spAutoFit/>
          </a:bodyPr>
          <a:lstStyle/>
          <a:p>
            <a:r>
              <a:rPr lang="en-US" sz="1100" i="1" dirty="0">
                <a:solidFill>
                  <a:srgbClr val="172169"/>
                </a:solidFill>
              </a:rPr>
              <a:t>NOFO Page 1</a:t>
            </a:r>
          </a:p>
        </p:txBody>
      </p:sp>
    </p:spTree>
    <p:extLst>
      <p:ext uri="{BB962C8B-B14F-4D97-AF65-F5344CB8AC3E}">
        <p14:creationId xmlns:p14="http://schemas.microsoft.com/office/powerpoint/2010/main" val="3754805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47EAE09-021F-4AEA-954F-3B86F87967C5}"/>
              </a:ext>
            </a:extLst>
          </p:cNvPr>
          <p:cNvSpPr>
            <a:spLocks noGrp="1"/>
          </p:cNvSpPr>
          <p:nvPr>
            <p:ph idx="1"/>
          </p:nvPr>
        </p:nvSpPr>
        <p:spPr>
          <a:xfrm>
            <a:off x="1113541" y="2859314"/>
            <a:ext cx="9964918" cy="1310259"/>
          </a:xfrm>
        </p:spPr>
        <p:txBody>
          <a:bodyPr>
            <a:normAutofit fontScale="77500" lnSpcReduction="20000"/>
          </a:bodyPr>
          <a:lstStyle/>
          <a:p>
            <a:pPr>
              <a:spcAft>
                <a:spcPts val="600"/>
              </a:spcAft>
              <a:buFont typeface="Wingdings" pitchFamily="2" charset="2"/>
              <a:buChar char="Ø"/>
            </a:pPr>
            <a:r>
              <a:rPr lang="en-US" b="1" dirty="0">
                <a:solidFill>
                  <a:schemeClr val="accent2"/>
                </a:solidFill>
              </a:rPr>
              <a:t>Sector</a:t>
            </a:r>
            <a:r>
              <a:rPr lang="en-US" dirty="0"/>
              <a:t> train is provided in the target industries most impacted by the COVID-19 pandemic that are seeking a skilled workforce.</a:t>
            </a:r>
            <a:endParaRPr lang="en-US" dirty="0">
              <a:solidFill>
                <a:schemeClr val="tx1">
                  <a:lumMod val="85000"/>
                  <a:lumOff val="15000"/>
                </a:schemeClr>
              </a:solidFill>
            </a:endParaRPr>
          </a:p>
          <a:p>
            <a:pPr>
              <a:spcAft>
                <a:spcPts val="600"/>
              </a:spcAft>
              <a:buFont typeface="Wingdings" pitchFamily="2" charset="2"/>
              <a:buChar char="Ø"/>
            </a:pPr>
            <a:r>
              <a:rPr lang="en-US" b="1" dirty="0">
                <a:solidFill>
                  <a:schemeClr val="accent2"/>
                </a:solidFill>
              </a:rPr>
              <a:t>Serves</a:t>
            </a:r>
            <a:r>
              <a:rPr lang="en-US" dirty="0">
                <a:solidFill>
                  <a:schemeClr val="tx1">
                    <a:lumMod val="85000"/>
                    <a:lumOff val="15000"/>
                  </a:schemeClr>
                </a:solidFill>
              </a:rPr>
              <a:t> individual that are </a:t>
            </a:r>
            <a:r>
              <a:rPr lang="en-US" sz="2800" dirty="0"/>
              <a:t>under-employed, unemployed, or facing one or more barriers to employment including youth.</a:t>
            </a:r>
            <a:r>
              <a:rPr lang="en-US" dirty="0">
                <a:solidFill>
                  <a:schemeClr val="tx1">
                    <a:lumMod val="85000"/>
                    <a:lumOff val="15000"/>
                  </a:schemeClr>
                </a:solidFill>
              </a:rPr>
              <a:t>  </a:t>
            </a:r>
          </a:p>
        </p:txBody>
      </p:sp>
      <p:sp>
        <p:nvSpPr>
          <p:cNvPr id="2" name="Title 1">
            <a:extLst>
              <a:ext uri="{FF2B5EF4-FFF2-40B4-BE49-F238E27FC236}">
                <a16:creationId xmlns:a16="http://schemas.microsoft.com/office/drawing/2014/main" id="{1CF29C0F-D74D-4C49-B332-D2BE86ABA88A}"/>
              </a:ext>
            </a:extLst>
          </p:cNvPr>
          <p:cNvSpPr>
            <a:spLocks noGrp="1"/>
          </p:cNvSpPr>
          <p:nvPr>
            <p:ph type="title"/>
          </p:nvPr>
        </p:nvSpPr>
        <p:spPr>
          <a:xfrm>
            <a:off x="3358462" y="705570"/>
            <a:ext cx="6800896" cy="561049"/>
          </a:xfrm>
        </p:spPr>
        <p:txBody>
          <a:bodyPr>
            <a:noAutofit/>
          </a:bodyPr>
          <a:lstStyle/>
          <a:p>
            <a:pPr algn="ctr"/>
            <a:r>
              <a:rPr lang="en-US" sz="3200" b="0" dirty="0">
                <a:latin typeface="Calibri" panose="020F0502020204030204"/>
              </a:rPr>
              <a:t>2022 JTED Program</a:t>
            </a:r>
            <a:endParaRPr lang="en-US" sz="3200" b="0" dirty="0"/>
          </a:p>
        </p:txBody>
      </p:sp>
      <p:sp>
        <p:nvSpPr>
          <p:cNvPr id="5" name="Slide Number Placeholder 4">
            <a:extLst>
              <a:ext uri="{FF2B5EF4-FFF2-40B4-BE49-F238E27FC236}">
                <a16:creationId xmlns:a16="http://schemas.microsoft.com/office/drawing/2014/main" id="{53D9F3E9-5B80-4E7E-AA8F-B0AA14BEBEBD}"/>
              </a:ext>
            </a:extLst>
          </p:cNvPr>
          <p:cNvSpPr>
            <a:spLocks noGrp="1"/>
          </p:cNvSpPr>
          <p:nvPr>
            <p:ph type="sldNum" sz="quarter" idx="12"/>
          </p:nvPr>
        </p:nvSpPr>
        <p:spPr/>
        <p:txBody>
          <a:bodyPr/>
          <a:lstStyle/>
          <a:p>
            <a:fld id="{4C252FB9-B173-B746-BC64-1AB9D36BCBA0}" type="slidenum">
              <a:rPr lang="en-US" smtClean="0"/>
              <a:t>11</a:t>
            </a:fld>
            <a:endParaRPr lang="en-US" dirty="0"/>
          </a:p>
        </p:txBody>
      </p:sp>
      <p:pic>
        <p:nvPicPr>
          <p:cNvPr id="8" name="Picture 7">
            <a:extLst>
              <a:ext uri="{FF2B5EF4-FFF2-40B4-BE49-F238E27FC236}">
                <a16:creationId xmlns:a16="http://schemas.microsoft.com/office/drawing/2014/main" id="{A798DC2A-46FB-44CF-B2CB-05BCBC5E1946}"/>
              </a:ext>
            </a:extLst>
          </p:cNvPr>
          <p:cNvPicPr>
            <a:picLocks noChangeAspect="1"/>
          </p:cNvPicPr>
          <p:nvPr/>
        </p:nvPicPr>
        <p:blipFill>
          <a:blip r:embed="rId3"/>
          <a:stretch>
            <a:fillRect/>
          </a:stretch>
        </p:blipFill>
        <p:spPr>
          <a:xfrm rot="10800000" flipV="1">
            <a:off x="6095892" y="4245227"/>
            <a:ext cx="5498786" cy="1929396"/>
          </a:xfrm>
          <a:prstGeom prst="rect">
            <a:avLst/>
          </a:prstGeom>
        </p:spPr>
      </p:pic>
      <p:sp>
        <p:nvSpPr>
          <p:cNvPr id="3" name="Rectangle 2">
            <a:extLst>
              <a:ext uri="{FF2B5EF4-FFF2-40B4-BE49-F238E27FC236}">
                <a16:creationId xmlns:a16="http://schemas.microsoft.com/office/drawing/2014/main" id="{FF522729-9D78-4FE7-AB54-D86EC9D3364A}"/>
              </a:ext>
            </a:extLst>
          </p:cNvPr>
          <p:cNvSpPr/>
          <p:nvPr/>
        </p:nvSpPr>
        <p:spPr>
          <a:xfrm>
            <a:off x="898688" y="1371302"/>
            <a:ext cx="10394624" cy="1589658"/>
          </a:xfrm>
          <a:prstGeom prst="rect">
            <a:avLst/>
          </a:prstGeom>
        </p:spPr>
        <p:txBody>
          <a:bodyPr wrap="square">
            <a:noAutofit/>
          </a:bodyPr>
          <a:lstStyle/>
          <a:p>
            <a:r>
              <a:rPr lang="en-US" sz="2400" b="1" dirty="0">
                <a:solidFill>
                  <a:schemeClr val="accent2"/>
                </a:solidFill>
              </a:rPr>
              <a:t>The JTED Program </a:t>
            </a:r>
            <a:r>
              <a:rPr lang="en-US" sz="2000" dirty="0"/>
              <a:t>address the economic impacts experienced by employers and individuals by providing career pathway opportunities and support services needed for successful re-entry or advancement in the labor force. Additionally, JTED offers flexible funding through Barrier Reduction, which will support accumulated emergency costs for basic needs.</a:t>
            </a:r>
            <a:endParaRPr lang="en-US" sz="2000" dirty="0">
              <a:solidFill>
                <a:schemeClr val="tx1">
                  <a:lumMod val="85000"/>
                  <a:lumOff val="15000"/>
                </a:schemeClr>
              </a:solidFill>
            </a:endParaRPr>
          </a:p>
        </p:txBody>
      </p:sp>
      <p:sp>
        <p:nvSpPr>
          <p:cNvPr id="4" name="Rectangle 3">
            <a:extLst>
              <a:ext uri="{FF2B5EF4-FFF2-40B4-BE49-F238E27FC236}">
                <a16:creationId xmlns:a16="http://schemas.microsoft.com/office/drawing/2014/main" id="{78F46BEB-3259-439C-A6F4-F9A16FCB8865}"/>
              </a:ext>
            </a:extLst>
          </p:cNvPr>
          <p:cNvSpPr/>
          <p:nvPr/>
        </p:nvSpPr>
        <p:spPr>
          <a:xfrm>
            <a:off x="1113541" y="4082693"/>
            <a:ext cx="4872480" cy="2123658"/>
          </a:xfrm>
          <a:prstGeom prst="rect">
            <a:avLst/>
          </a:prstGeom>
        </p:spPr>
        <p:txBody>
          <a:bodyPr wrap="square">
            <a:spAutoFit/>
          </a:bodyPr>
          <a:lstStyle/>
          <a:p>
            <a:pPr marL="228600" indent="-228600">
              <a:buFont typeface="Wingdings" pitchFamily="2" charset="2"/>
              <a:buChar char="Ø"/>
            </a:pPr>
            <a:r>
              <a:rPr lang="en-US" sz="2200" b="1" dirty="0">
                <a:solidFill>
                  <a:schemeClr val="accent2"/>
                </a:solidFill>
              </a:rPr>
              <a:t>Area Served </a:t>
            </a:r>
            <a:r>
              <a:rPr lang="en-US" sz="2200" dirty="0">
                <a:solidFill>
                  <a:srgbClr val="58595B"/>
                </a:solidFill>
              </a:rPr>
              <a:t>Communities that are in a Qualified Census Tract an/or a Disproportionately Impacted Areas</a:t>
            </a:r>
          </a:p>
          <a:p>
            <a:pPr marL="228600" indent="-228600">
              <a:buFont typeface="Wingdings" pitchFamily="2" charset="2"/>
              <a:buChar char="Ø"/>
            </a:pPr>
            <a:r>
              <a:rPr lang="en-US" sz="2200" b="1" dirty="0">
                <a:solidFill>
                  <a:schemeClr val="accent2"/>
                </a:solidFill>
              </a:rPr>
              <a:t>Training Provider </a:t>
            </a:r>
            <a:r>
              <a:rPr lang="en-US" sz="2200" dirty="0"/>
              <a:t>approved to provide training services by the appropriate accrediting body</a:t>
            </a:r>
            <a:endParaRPr lang="en-US" sz="2200" dirty="0">
              <a:solidFill>
                <a:schemeClr val="tx1">
                  <a:lumMod val="85000"/>
                  <a:lumOff val="15000"/>
                </a:schemeClr>
              </a:solidFill>
            </a:endParaRPr>
          </a:p>
        </p:txBody>
      </p:sp>
    </p:spTree>
    <p:extLst>
      <p:ext uri="{BB962C8B-B14F-4D97-AF65-F5344CB8AC3E}">
        <p14:creationId xmlns:p14="http://schemas.microsoft.com/office/powerpoint/2010/main" val="3487130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B75B4F1D-04D9-2D49-8FE0-AD78B7485C94}"/>
              </a:ext>
            </a:extLst>
          </p:cNvPr>
          <p:cNvSpPr>
            <a:spLocks noGrp="1"/>
          </p:cNvSpPr>
          <p:nvPr>
            <p:ph idx="1"/>
          </p:nvPr>
        </p:nvSpPr>
        <p:spPr>
          <a:xfrm>
            <a:off x="520990" y="1740245"/>
            <a:ext cx="8413447" cy="4616105"/>
          </a:xfrm>
        </p:spPr>
        <p:txBody>
          <a:bodyPr>
            <a:noAutofit/>
          </a:bodyPr>
          <a:lstStyle/>
          <a:p>
            <a:pPr marL="514350" indent="-514350">
              <a:buFont typeface="+mj-lt"/>
              <a:buAutoNum type="arabicPeriod"/>
            </a:pPr>
            <a:endParaRPr lang="en-US" sz="2400">
              <a:solidFill>
                <a:srgbClr val="172169"/>
              </a:solidFill>
              <a:latin typeface="Times New Roman" panose="02020603050405020304" pitchFamily="18" charset="0"/>
              <a:cs typeface="Times New Roman" panose="02020603050405020304" pitchFamily="18" charset="0"/>
            </a:endParaRPr>
          </a:p>
          <a:p>
            <a:pPr marL="514350" indent="-514350">
              <a:buFont typeface="+mj-lt"/>
              <a:buAutoNum type="arabicPeriod"/>
            </a:pPr>
            <a:endParaRPr lang="en-US" sz="2400">
              <a:solidFill>
                <a:srgbClr val="172169"/>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0B6AA47-65EB-D141-8378-3B17614598B1}"/>
              </a:ext>
            </a:extLst>
          </p:cNvPr>
          <p:cNvSpPr>
            <a:spLocks noGrp="1"/>
          </p:cNvSpPr>
          <p:nvPr>
            <p:ph type="sldNum" sz="quarter" idx="12"/>
          </p:nvPr>
        </p:nvSpPr>
        <p:spPr>
          <a:xfrm>
            <a:off x="10341428" y="6356350"/>
            <a:ext cx="1012371" cy="365125"/>
          </a:xfrm>
        </p:spPr>
        <p:txBody>
          <a:bodyPr>
            <a:normAutofit/>
          </a:bodyPr>
          <a:lstStyle/>
          <a:p>
            <a:pPr>
              <a:spcAft>
                <a:spcPts val="600"/>
              </a:spcAft>
            </a:pPr>
            <a:fld id="{62E03C93-A8B5-5E4D-ADDE-FACFC10B3CD1}" type="slidenum">
              <a:rPr lang="en-US">
                <a:solidFill>
                  <a:srgbClr val="FFFFFF"/>
                </a:solidFill>
              </a:rPr>
              <a:pPr>
                <a:spcAft>
                  <a:spcPts val="600"/>
                </a:spcAft>
              </a:pPr>
              <a:t>12</a:t>
            </a:fld>
            <a:endParaRPr lang="en-US">
              <a:solidFill>
                <a:srgbClr val="FFFFFF"/>
              </a:solidFill>
            </a:endParaRPr>
          </a:p>
        </p:txBody>
      </p:sp>
      <p:sp>
        <p:nvSpPr>
          <p:cNvPr id="2" name="Rectangle 1">
            <a:extLst>
              <a:ext uri="{FF2B5EF4-FFF2-40B4-BE49-F238E27FC236}">
                <a16:creationId xmlns:a16="http://schemas.microsoft.com/office/drawing/2014/main" id="{45F22D5C-BF0F-354E-873F-AFA87DA1F2AA}"/>
              </a:ext>
            </a:extLst>
          </p:cNvPr>
          <p:cNvSpPr/>
          <p:nvPr/>
        </p:nvSpPr>
        <p:spPr>
          <a:xfrm>
            <a:off x="4588201" y="678534"/>
            <a:ext cx="4466479" cy="646331"/>
          </a:xfrm>
          <a:prstGeom prst="rect">
            <a:avLst/>
          </a:prstGeom>
        </p:spPr>
        <p:txBody>
          <a:bodyPr wrap="none">
            <a:spAutoFit/>
          </a:bodyPr>
          <a:lstStyle/>
          <a:p>
            <a:r>
              <a:rPr lang="en-US" sz="3600" b="1" dirty="0">
                <a:solidFill>
                  <a:srgbClr val="172169"/>
                </a:solidFill>
                <a:latin typeface="+mj-lt"/>
                <a:cs typeface="Times New Roman" panose="02020603050405020304" pitchFamily="18" charset="0"/>
              </a:rPr>
              <a:t>JTED Program Elements</a:t>
            </a:r>
          </a:p>
        </p:txBody>
      </p:sp>
      <p:graphicFrame>
        <p:nvGraphicFramePr>
          <p:cNvPr id="10" name="Diagram 9">
            <a:extLst>
              <a:ext uri="{FF2B5EF4-FFF2-40B4-BE49-F238E27FC236}">
                <a16:creationId xmlns:a16="http://schemas.microsoft.com/office/drawing/2014/main" id="{8633A5E8-4396-6243-9A5A-EC04AA6530DA}"/>
              </a:ext>
            </a:extLst>
          </p:cNvPr>
          <p:cNvGraphicFramePr/>
          <p:nvPr>
            <p:extLst>
              <p:ext uri="{D42A27DB-BD31-4B8C-83A1-F6EECF244321}">
                <p14:modId xmlns:p14="http://schemas.microsoft.com/office/powerpoint/2010/main" val="3938595272"/>
              </p:ext>
            </p:extLst>
          </p:nvPr>
        </p:nvGraphicFramePr>
        <p:xfrm>
          <a:off x="3571720" y="1555816"/>
          <a:ext cx="6298237" cy="48005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E5B9DF02-DEE2-F945-8385-4130C98981D9}"/>
              </a:ext>
            </a:extLst>
          </p:cNvPr>
          <p:cNvSpPr txBox="1"/>
          <p:nvPr/>
        </p:nvSpPr>
        <p:spPr>
          <a:xfrm>
            <a:off x="186267" y="6483350"/>
            <a:ext cx="2133964" cy="261610"/>
          </a:xfrm>
          <a:prstGeom prst="rect">
            <a:avLst/>
          </a:prstGeom>
          <a:noFill/>
        </p:spPr>
        <p:txBody>
          <a:bodyPr wrap="square" rtlCol="0">
            <a:spAutoFit/>
          </a:bodyPr>
          <a:lstStyle/>
          <a:p>
            <a:r>
              <a:rPr lang="en-US" sz="1100" i="1" dirty="0">
                <a:solidFill>
                  <a:srgbClr val="172169"/>
                </a:solidFill>
              </a:rPr>
              <a:t>NOFO Page 1-2</a:t>
            </a:r>
          </a:p>
        </p:txBody>
      </p:sp>
    </p:spTree>
    <p:extLst>
      <p:ext uri="{BB962C8B-B14F-4D97-AF65-F5344CB8AC3E}">
        <p14:creationId xmlns:p14="http://schemas.microsoft.com/office/powerpoint/2010/main" val="2513480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3DEC1-2D6B-B74E-9C53-96A6FCC1C9D1}"/>
              </a:ext>
            </a:extLst>
          </p:cNvPr>
          <p:cNvSpPr>
            <a:spLocks noGrp="1"/>
          </p:cNvSpPr>
          <p:nvPr>
            <p:ph type="title"/>
          </p:nvPr>
        </p:nvSpPr>
        <p:spPr>
          <a:xfrm>
            <a:off x="3552415" y="681037"/>
            <a:ext cx="5344450" cy="561049"/>
          </a:xfrm>
        </p:spPr>
        <p:txBody>
          <a:bodyPr>
            <a:noAutofit/>
          </a:bodyPr>
          <a:lstStyle/>
          <a:p>
            <a:pPr algn="ctr"/>
            <a:r>
              <a:rPr lang="en-US" sz="3600" dirty="0">
                <a:cs typeface="Times New Roman" panose="02020603050405020304" pitchFamily="18" charset="0"/>
              </a:rPr>
              <a:t>Eligibility </a:t>
            </a:r>
          </a:p>
        </p:txBody>
      </p:sp>
      <p:sp>
        <p:nvSpPr>
          <p:cNvPr id="4" name="Slide Number Placeholder 3">
            <a:extLst>
              <a:ext uri="{FF2B5EF4-FFF2-40B4-BE49-F238E27FC236}">
                <a16:creationId xmlns:a16="http://schemas.microsoft.com/office/drawing/2014/main" id="{84D20230-F6DD-F74E-A778-AC20F8CDD554}"/>
              </a:ext>
            </a:extLst>
          </p:cNvPr>
          <p:cNvSpPr>
            <a:spLocks noGrp="1"/>
          </p:cNvSpPr>
          <p:nvPr>
            <p:ph type="sldNum" sz="quarter" idx="12"/>
          </p:nvPr>
        </p:nvSpPr>
        <p:spPr/>
        <p:txBody>
          <a:bodyPr/>
          <a:lstStyle/>
          <a:p>
            <a:fld id="{62E03C93-A8B5-5E4D-ADDE-FACFC10B3CD1}" type="slidenum">
              <a:rPr lang="en-US" smtClean="0"/>
              <a:pPr/>
              <a:t>13</a:t>
            </a:fld>
            <a:endParaRPr lang="en-US"/>
          </a:p>
        </p:txBody>
      </p:sp>
      <p:graphicFrame>
        <p:nvGraphicFramePr>
          <p:cNvPr id="5" name="Diagram 4">
            <a:extLst>
              <a:ext uri="{FF2B5EF4-FFF2-40B4-BE49-F238E27FC236}">
                <a16:creationId xmlns:a16="http://schemas.microsoft.com/office/drawing/2014/main" id="{47E0B153-F1B6-3A4F-8D96-1067BFDEA44F}"/>
              </a:ext>
            </a:extLst>
          </p:cNvPr>
          <p:cNvGraphicFramePr/>
          <p:nvPr>
            <p:extLst>
              <p:ext uri="{D42A27DB-BD31-4B8C-83A1-F6EECF244321}">
                <p14:modId xmlns:p14="http://schemas.microsoft.com/office/powerpoint/2010/main" val="583919823"/>
              </p:ext>
            </p:extLst>
          </p:nvPr>
        </p:nvGraphicFramePr>
        <p:xfrm>
          <a:off x="6465386" y="1600200"/>
          <a:ext cx="5209192" cy="4576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8E2ADACE-1615-3B46-92A8-61DD5113CB01}"/>
              </a:ext>
            </a:extLst>
          </p:cNvPr>
          <p:cNvSpPr/>
          <p:nvPr/>
        </p:nvSpPr>
        <p:spPr>
          <a:xfrm>
            <a:off x="704259" y="2035731"/>
            <a:ext cx="5890194" cy="4283224"/>
          </a:xfrm>
          <a:prstGeom prst="rect">
            <a:avLst/>
          </a:prstGeom>
        </p:spPr>
        <p:txBody>
          <a:bodyPr wrap="square" lIns="91440" tIns="45720" rIns="91440" bIns="45720" anchor="t">
            <a:spAutoFit/>
          </a:bodyPr>
          <a:lstStyle/>
          <a:p>
            <a:pPr marL="0" marR="0" algn="just">
              <a:spcBef>
                <a:spcPts val="0"/>
              </a:spcBef>
              <a:spcAft>
                <a:spcPts val="1000"/>
              </a:spcAft>
            </a:pPr>
            <a:r>
              <a:rPr lang="en-US" sz="1400" b="1" dirty="0">
                <a:effectLst/>
                <a:latin typeface="Calibri" panose="020F0502020204030204" pitchFamily="34" charset="0"/>
                <a:ea typeface="Calibri" panose="020F0502020204030204" pitchFamily="34" charset="0"/>
                <a:cs typeface="Arial" panose="020B0604020202020204" pitchFamily="34" charset="0"/>
              </a:rPr>
              <a:t>Eligibility Questions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spcBef>
                <a:spcPts val="0"/>
              </a:spcBef>
              <a:spcAft>
                <a:spcPts val="1000"/>
              </a:spcAft>
              <a:buFont typeface="+mj-lt"/>
              <a:buAutoNum type="arabicPeriod"/>
            </a:pPr>
            <a:r>
              <a:rPr lang="en-US"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Are you eligible for selective service?</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spcBef>
                <a:spcPts val="0"/>
              </a:spcBef>
              <a:spcAft>
                <a:spcPts val="1000"/>
              </a:spcAft>
              <a:buFont typeface="+mj-lt"/>
              <a:buAutoNum type="arabicPeriod"/>
            </a:pPr>
            <a:r>
              <a:rPr lang="en-US"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Are you authorized to work in the United States (JTED participants must be </a:t>
            </a:r>
            <a:r>
              <a:rPr lang="en-US" sz="1400" dirty="0">
                <a:effectLst/>
                <a:latin typeface="Calibri" panose="020F0502020204030204" pitchFamily="34" charset="0"/>
                <a:ea typeface="Calibri" panose="020F0502020204030204" pitchFamily="34" charset="0"/>
                <a:cs typeface="Arial" panose="020B0604020202020204" pitchFamily="34" charset="0"/>
              </a:rPr>
              <a:t>citizens and nationals of the United States, lawfully admitted permanent resident aliens, refugees, asylees, and parolees, and other immigrants authorized by the Attorney General to work in the United States. (Sec. 188 (a)(5)</a:t>
            </a:r>
          </a:p>
          <a:p>
            <a:pPr marL="342900" marR="0" lvl="0" indent="-342900" algn="just">
              <a:spcBef>
                <a:spcPts val="0"/>
              </a:spcBef>
              <a:spcAft>
                <a:spcPts val="1000"/>
              </a:spcAft>
              <a:buFont typeface="+mj-lt"/>
              <a:buAutoNum type="arabicPeriod"/>
            </a:pPr>
            <a:r>
              <a:rPr lang="en-US"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Do you Live in a Qualified Census Tract (QCT) or Disproportionately Impacted Area (DIA) or receiving services in a QCT or DIA?</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spcBef>
                <a:spcPts val="0"/>
              </a:spcBef>
              <a:spcAft>
                <a:spcPts val="1000"/>
              </a:spcAft>
              <a:buFont typeface="+mj-lt"/>
              <a:buAutoNum type="arabicPeriod"/>
            </a:pPr>
            <a:r>
              <a:rPr lang="en-US" sz="1400" dirty="0">
                <a:effectLst/>
                <a:latin typeface="Calibri" panose="020F0502020204030204" pitchFamily="34" charset="0"/>
                <a:ea typeface="Calibri" panose="020F0502020204030204" pitchFamily="34" charset="0"/>
                <a:cs typeface="Arial" panose="020B0604020202020204" pitchFamily="34" charset="0"/>
              </a:rPr>
              <a:t>Were you negatively impacted by Covid?</a:t>
            </a:r>
          </a:p>
          <a:p>
            <a:pPr marL="742950" marR="0" lvl="1" indent="-285750" algn="just">
              <a:spcBef>
                <a:spcPts val="0"/>
              </a:spcBef>
              <a:spcAft>
                <a:spcPts val="1000"/>
              </a:spcAft>
              <a:buFont typeface="+mj-lt"/>
              <a:buAutoNum type="alphaLcPeriod"/>
            </a:pPr>
            <a:r>
              <a:rPr lang="en-US" sz="1400" dirty="0">
                <a:effectLst/>
                <a:latin typeface="Calibri" panose="020F0502020204030204" pitchFamily="34" charset="0"/>
                <a:ea typeface="Calibri" panose="020F0502020204030204" pitchFamily="34" charset="0"/>
                <a:cs typeface="Arial" panose="020B0604020202020204" pitchFamily="34" charset="0"/>
              </a:rPr>
              <a:t>have you experienced unemployment or increased food or housing insecurity due to the COVID-19 pandemic? </a:t>
            </a:r>
          </a:p>
          <a:p>
            <a:pPr marL="742950" marR="0" lvl="1" indent="-285750" algn="just">
              <a:spcBef>
                <a:spcPts val="0"/>
              </a:spcBef>
              <a:spcAft>
                <a:spcPts val="1000"/>
              </a:spcAft>
              <a:buFont typeface="+mj-lt"/>
              <a:buAutoNum type="alphaLcPeriod"/>
            </a:pPr>
            <a:r>
              <a:rPr lang="en-US" sz="1400" dirty="0">
                <a:effectLst/>
                <a:latin typeface="Calibri" panose="020F0502020204030204" pitchFamily="34" charset="0"/>
                <a:ea typeface="Calibri" panose="020F0502020204030204" pitchFamily="34" charset="0"/>
                <a:cs typeface="Arial" panose="020B0604020202020204" pitchFamily="34" charset="0"/>
              </a:rPr>
              <a:t>are you a low-income or moderate-income individual, which experienced negative impacts due to the COVID-19 pandemic? </a:t>
            </a:r>
          </a:p>
          <a:p>
            <a:endParaRPr lang="en-US" dirty="0">
              <a:cs typeface="Calibri"/>
            </a:endParaRPr>
          </a:p>
        </p:txBody>
      </p:sp>
      <p:sp>
        <p:nvSpPr>
          <p:cNvPr id="7" name="TextBox 6">
            <a:extLst>
              <a:ext uri="{FF2B5EF4-FFF2-40B4-BE49-F238E27FC236}">
                <a16:creationId xmlns:a16="http://schemas.microsoft.com/office/drawing/2014/main" id="{BEF7A892-508C-FF4C-81BC-A2AD519B29E5}"/>
              </a:ext>
            </a:extLst>
          </p:cNvPr>
          <p:cNvSpPr txBox="1"/>
          <p:nvPr/>
        </p:nvSpPr>
        <p:spPr>
          <a:xfrm>
            <a:off x="186267" y="6483350"/>
            <a:ext cx="2133964" cy="261610"/>
          </a:xfrm>
          <a:prstGeom prst="rect">
            <a:avLst/>
          </a:prstGeom>
          <a:noFill/>
        </p:spPr>
        <p:txBody>
          <a:bodyPr wrap="square" rtlCol="0">
            <a:spAutoFit/>
          </a:bodyPr>
          <a:lstStyle/>
          <a:p>
            <a:r>
              <a:rPr lang="en-US" sz="1100" i="1" dirty="0">
                <a:solidFill>
                  <a:srgbClr val="172169"/>
                </a:solidFill>
              </a:rPr>
              <a:t>NOFO Page 2</a:t>
            </a:r>
          </a:p>
        </p:txBody>
      </p:sp>
    </p:spTree>
    <p:extLst>
      <p:ext uri="{BB962C8B-B14F-4D97-AF65-F5344CB8AC3E}">
        <p14:creationId xmlns:p14="http://schemas.microsoft.com/office/powerpoint/2010/main" val="3953525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B54BAC6-3BC0-A146-B721-DFF601210888}"/>
              </a:ext>
            </a:extLst>
          </p:cNvPr>
          <p:cNvSpPr>
            <a:spLocks noGrp="1"/>
          </p:cNvSpPr>
          <p:nvPr>
            <p:ph type="title"/>
          </p:nvPr>
        </p:nvSpPr>
        <p:spPr>
          <a:xfrm>
            <a:off x="4022678" y="764083"/>
            <a:ext cx="5344450" cy="561049"/>
          </a:xfrm>
        </p:spPr>
        <p:txBody>
          <a:bodyPr>
            <a:noAutofit/>
          </a:bodyPr>
          <a:lstStyle/>
          <a:p>
            <a:pPr algn="ctr"/>
            <a:r>
              <a:rPr lang="en-US" sz="4000" dirty="0">
                <a:cs typeface="Times New Roman" panose="02020603050405020304" pitchFamily="18" charset="0"/>
              </a:rPr>
              <a:t>Target Industries</a:t>
            </a:r>
          </a:p>
        </p:txBody>
      </p:sp>
      <p:sp>
        <p:nvSpPr>
          <p:cNvPr id="4" name="Slide Number Placeholder 3">
            <a:extLst>
              <a:ext uri="{FF2B5EF4-FFF2-40B4-BE49-F238E27FC236}">
                <a16:creationId xmlns:a16="http://schemas.microsoft.com/office/drawing/2014/main" id="{B864126F-D588-4446-B9E9-2435FDE2CB81}"/>
              </a:ext>
            </a:extLst>
          </p:cNvPr>
          <p:cNvSpPr>
            <a:spLocks noGrp="1"/>
          </p:cNvSpPr>
          <p:nvPr>
            <p:ph type="sldNum" sz="quarter" idx="12"/>
          </p:nvPr>
        </p:nvSpPr>
        <p:spPr/>
        <p:txBody>
          <a:bodyPr/>
          <a:lstStyle/>
          <a:p>
            <a:fld id="{62E03C93-A8B5-5E4D-ADDE-FACFC10B3CD1}" type="slidenum">
              <a:rPr lang="en-US" smtClean="0"/>
              <a:pPr/>
              <a:t>14</a:t>
            </a:fld>
            <a:endParaRPr lang="en-US"/>
          </a:p>
        </p:txBody>
      </p:sp>
      <p:graphicFrame>
        <p:nvGraphicFramePr>
          <p:cNvPr id="5" name="Diagram 4">
            <a:extLst>
              <a:ext uri="{FF2B5EF4-FFF2-40B4-BE49-F238E27FC236}">
                <a16:creationId xmlns:a16="http://schemas.microsoft.com/office/drawing/2014/main" id="{234D41A8-0C60-0044-A6B7-5C62E0C5B7FF}"/>
              </a:ext>
            </a:extLst>
          </p:cNvPr>
          <p:cNvGraphicFramePr/>
          <p:nvPr/>
        </p:nvGraphicFramePr>
        <p:xfrm>
          <a:off x="6286253" y="1434049"/>
          <a:ext cx="5221224"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a:extLst>
              <a:ext uri="{FF2B5EF4-FFF2-40B4-BE49-F238E27FC236}">
                <a16:creationId xmlns:a16="http://schemas.microsoft.com/office/drawing/2014/main" id="{5781299F-75E5-FA40-976D-552DD892300D}"/>
              </a:ext>
            </a:extLst>
          </p:cNvPr>
          <p:cNvSpPr/>
          <p:nvPr/>
        </p:nvSpPr>
        <p:spPr>
          <a:xfrm>
            <a:off x="752655" y="1798420"/>
            <a:ext cx="4457519" cy="369332"/>
          </a:xfrm>
          <a:prstGeom prst="rect">
            <a:avLst/>
          </a:prstGeom>
        </p:spPr>
        <p:txBody>
          <a:bodyPr wrap="square" lIns="91440" tIns="45720" rIns="91440" bIns="45720" anchor="t">
            <a:spAutoFit/>
          </a:bodyPr>
          <a:lstStyle/>
          <a:p>
            <a:r>
              <a:rPr lang="en-US" dirty="0"/>
              <a:t>Industries most impacted by Covid-19</a:t>
            </a:r>
            <a:endParaRPr lang="en-US" dirty="0">
              <a:cs typeface="Calibri"/>
            </a:endParaRPr>
          </a:p>
        </p:txBody>
      </p:sp>
      <p:graphicFrame>
        <p:nvGraphicFramePr>
          <p:cNvPr id="21" name="Table 20">
            <a:extLst>
              <a:ext uri="{FF2B5EF4-FFF2-40B4-BE49-F238E27FC236}">
                <a16:creationId xmlns:a16="http://schemas.microsoft.com/office/drawing/2014/main" id="{FA726AC1-F35F-4D9A-8798-4CF5B46E1BB6}"/>
              </a:ext>
            </a:extLst>
          </p:cNvPr>
          <p:cNvGraphicFramePr>
            <a:graphicFrameLocks noGrp="1"/>
          </p:cNvGraphicFramePr>
          <p:nvPr/>
        </p:nvGraphicFramePr>
        <p:xfrm>
          <a:off x="782637" y="2257107"/>
          <a:ext cx="5338079" cy="1280160"/>
        </p:xfrm>
        <a:graphic>
          <a:graphicData uri="http://schemas.openxmlformats.org/drawingml/2006/table">
            <a:tbl>
              <a:tblPr firstRow="1" bandRow="1">
                <a:tableStyleId>{5C22544A-7EE6-4342-B048-85BDC9FD1C3A}</a:tableStyleId>
              </a:tblPr>
              <a:tblGrid>
                <a:gridCol w="2217314">
                  <a:extLst>
                    <a:ext uri="{9D8B030D-6E8A-4147-A177-3AD203B41FA5}">
                      <a16:colId xmlns:a16="http://schemas.microsoft.com/office/drawing/2014/main" val="751149306"/>
                    </a:ext>
                  </a:extLst>
                </a:gridCol>
                <a:gridCol w="889204">
                  <a:extLst>
                    <a:ext uri="{9D8B030D-6E8A-4147-A177-3AD203B41FA5}">
                      <a16:colId xmlns:a16="http://schemas.microsoft.com/office/drawing/2014/main" val="545617467"/>
                    </a:ext>
                  </a:extLst>
                </a:gridCol>
                <a:gridCol w="803705">
                  <a:extLst>
                    <a:ext uri="{9D8B030D-6E8A-4147-A177-3AD203B41FA5}">
                      <a16:colId xmlns:a16="http://schemas.microsoft.com/office/drawing/2014/main" val="831051784"/>
                    </a:ext>
                  </a:extLst>
                </a:gridCol>
                <a:gridCol w="658353">
                  <a:extLst>
                    <a:ext uri="{9D8B030D-6E8A-4147-A177-3AD203B41FA5}">
                      <a16:colId xmlns:a16="http://schemas.microsoft.com/office/drawing/2014/main" val="262913175"/>
                    </a:ext>
                  </a:extLst>
                </a:gridCol>
                <a:gridCol w="769503">
                  <a:extLst>
                    <a:ext uri="{9D8B030D-6E8A-4147-A177-3AD203B41FA5}">
                      <a16:colId xmlns:a16="http://schemas.microsoft.com/office/drawing/2014/main" val="954692881"/>
                    </a:ext>
                  </a:extLst>
                </a:gridCol>
              </a:tblGrid>
              <a:tr h="36830">
                <a:tc>
                  <a:txBody>
                    <a:bodyPr/>
                    <a:lstStyle/>
                    <a:p>
                      <a:r>
                        <a:rPr lang="en-US" sz="1050">
                          <a:effectLst/>
                        </a:rPr>
                        <a:t>Top COVID-19 Impacted Industries in Illinois (2019-20)</a:t>
                      </a:r>
                      <a:endParaRPr lang="en-US">
                        <a:effectLst/>
                      </a:endParaRPr>
                    </a:p>
                  </a:txBody>
                  <a:tcPr marL="68580" marR="68580" marT="0" marB="0" anchor="ctr"/>
                </a:tc>
                <a:tc>
                  <a:txBody>
                    <a:bodyPr/>
                    <a:lstStyle/>
                    <a:p>
                      <a:r>
                        <a:rPr lang="en-US" sz="1050">
                          <a:effectLst/>
                        </a:rPr>
                        <a:t>2019 Jobs</a:t>
                      </a:r>
                      <a:endParaRPr lang="en-US">
                        <a:effectLst/>
                      </a:endParaRPr>
                    </a:p>
                  </a:txBody>
                  <a:tcPr marL="68580" marR="68580" marT="0" marB="0" anchor="ctr"/>
                </a:tc>
                <a:tc>
                  <a:txBody>
                    <a:bodyPr/>
                    <a:lstStyle/>
                    <a:p>
                      <a:r>
                        <a:rPr lang="en-US" sz="1050">
                          <a:effectLst/>
                        </a:rPr>
                        <a:t>2020 Jobs</a:t>
                      </a:r>
                      <a:endParaRPr lang="en-US">
                        <a:effectLst/>
                      </a:endParaRPr>
                    </a:p>
                  </a:txBody>
                  <a:tcPr marL="68580" marR="68580" marT="0" marB="0" anchor="ctr"/>
                </a:tc>
                <a:tc>
                  <a:txBody>
                    <a:bodyPr/>
                    <a:lstStyle/>
                    <a:p>
                      <a:r>
                        <a:rPr lang="en-US" sz="1050">
                          <a:effectLst/>
                        </a:rPr>
                        <a:t>Change </a:t>
                      </a:r>
                      <a:endParaRPr lang="en-US">
                        <a:effectLst/>
                      </a:endParaRPr>
                    </a:p>
                  </a:txBody>
                  <a:tcPr marL="68580" marR="68580" marT="0" marB="0" anchor="ctr"/>
                </a:tc>
                <a:tc>
                  <a:txBody>
                    <a:bodyPr/>
                    <a:lstStyle/>
                    <a:p>
                      <a:r>
                        <a:rPr lang="en-US" sz="1050">
                          <a:effectLst/>
                        </a:rPr>
                        <a:t>% Change</a:t>
                      </a:r>
                      <a:endParaRPr lang="en-US">
                        <a:effectLst/>
                      </a:endParaRPr>
                    </a:p>
                  </a:txBody>
                  <a:tcPr marL="68580" marR="68580" marT="0" marB="0" anchor="ctr"/>
                </a:tc>
                <a:extLst>
                  <a:ext uri="{0D108BD9-81ED-4DB2-BD59-A6C34878D82A}">
                    <a16:rowId xmlns:a16="http://schemas.microsoft.com/office/drawing/2014/main" val="1595205681"/>
                  </a:ext>
                </a:extLst>
              </a:tr>
              <a:tr h="36830">
                <a:tc>
                  <a:txBody>
                    <a:bodyPr/>
                    <a:lstStyle/>
                    <a:p>
                      <a:r>
                        <a:rPr lang="en-US" sz="1050">
                          <a:effectLst/>
                        </a:rPr>
                        <a:t>Manufacturing</a:t>
                      </a:r>
                      <a:endParaRPr lang="en-US">
                        <a:effectLst/>
                      </a:endParaRPr>
                    </a:p>
                  </a:txBody>
                  <a:tcPr marL="68580" marR="68580" marT="0" marB="0" anchor="b"/>
                </a:tc>
                <a:tc>
                  <a:txBody>
                    <a:bodyPr/>
                    <a:lstStyle/>
                    <a:p>
                      <a:r>
                        <a:rPr lang="en-US" sz="1050">
                          <a:effectLst/>
                        </a:rPr>
                        <a:t>592,283</a:t>
                      </a:r>
                      <a:endParaRPr lang="en-US">
                        <a:effectLst/>
                      </a:endParaRPr>
                    </a:p>
                  </a:txBody>
                  <a:tcPr marL="68580" marR="68580" marT="0" marB="0" anchor="ctr"/>
                </a:tc>
                <a:tc>
                  <a:txBody>
                    <a:bodyPr/>
                    <a:lstStyle/>
                    <a:p>
                      <a:r>
                        <a:rPr lang="en-US" sz="1050">
                          <a:effectLst/>
                        </a:rPr>
                        <a:t>568,359</a:t>
                      </a:r>
                      <a:endParaRPr lang="en-US">
                        <a:effectLst/>
                      </a:endParaRPr>
                    </a:p>
                  </a:txBody>
                  <a:tcPr marL="68580" marR="68580" marT="0" marB="0" anchor="ctr"/>
                </a:tc>
                <a:tc>
                  <a:txBody>
                    <a:bodyPr/>
                    <a:lstStyle/>
                    <a:p>
                      <a:r>
                        <a:rPr lang="en-US" sz="1050">
                          <a:effectLst/>
                        </a:rPr>
                        <a:t>-23,924</a:t>
                      </a:r>
                      <a:endParaRPr lang="en-US">
                        <a:effectLst/>
                      </a:endParaRPr>
                    </a:p>
                  </a:txBody>
                  <a:tcPr marL="68580" marR="68580" marT="0" marB="0" anchor="ctr"/>
                </a:tc>
                <a:tc>
                  <a:txBody>
                    <a:bodyPr/>
                    <a:lstStyle/>
                    <a:p>
                      <a:r>
                        <a:rPr lang="en-US" sz="1050">
                          <a:effectLst/>
                        </a:rPr>
                        <a:t>-4%</a:t>
                      </a:r>
                      <a:endParaRPr lang="en-US">
                        <a:effectLst/>
                      </a:endParaRPr>
                    </a:p>
                  </a:txBody>
                  <a:tcPr marL="68580" marR="68580" marT="0" marB="0" anchor="ctr"/>
                </a:tc>
                <a:extLst>
                  <a:ext uri="{0D108BD9-81ED-4DB2-BD59-A6C34878D82A}">
                    <a16:rowId xmlns:a16="http://schemas.microsoft.com/office/drawing/2014/main" val="4043055796"/>
                  </a:ext>
                </a:extLst>
              </a:tr>
              <a:tr h="36830">
                <a:tc>
                  <a:txBody>
                    <a:bodyPr/>
                    <a:lstStyle/>
                    <a:p>
                      <a:r>
                        <a:rPr lang="en-US" sz="1050">
                          <a:effectLst/>
                        </a:rPr>
                        <a:t>Health Care and Social Assistance</a:t>
                      </a:r>
                      <a:endParaRPr lang="en-US">
                        <a:effectLst/>
                      </a:endParaRPr>
                    </a:p>
                  </a:txBody>
                  <a:tcPr marL="68580" marR="68580" marT="0" marB="0" anchor="b"/>
                </a:tc>
                <a:tc>
                  <a:txBody>
                    <a:bodyPr/>
                    <a:lstStyle/>
                    <a:p>
                      <a:r>
                        <a:rPr lang="en-US" sz="1050">
                          <a:effectLst/>
                        </a:rPr>
                        <a:t>823,569</a:t>
                      </a:r>
                      <a:endParaRPr lang="en-US">
                        <a:effectLst/>
                      </a:endParaRPr>
                    </a:p>
                  </a:txBody>
                  <a:tcPr marL="68580" marR="68580" marT="0" marB="0" anchor="ctr"/>
                </a:tc>
                <a:tc>
                  <a:txBody>
                    <a:bodyPr/>
                    <a:lstStyle/>
                    <a:p>
                      <a:r>
                        <a:rPr lang="en-US" sz="1050">
                          <a:effectLst/>
                        </a:rPr>
                        <a:t>800,224</a:t>
                      </a:r>
                      <a:endParaRPr lang="en-US">
                        <a:effectLst/>
                      </a:endParaRPr>
                    </a:p>
                  </a:txBody>
                  <a:tcPr marL="68580" marR="68580" marT="0" marB="0" anchor="ctr"/>
                </a:tc>
                <a:tc>
                  <a:txBody>
                    <a:bodyPr/>
                    <a:lstStyle/>
                    <a:p>
                      <a:r>
                        <a:rPr lang="en-US" sz="1050">
                          <a:effectLst/>
                        </a:rPr>
                        <a:t>-23,345</a:t>
                      </a:r>
                      <a:endParaRPr lang="en-US">
                        <a:effectLst/>
                      </a:endParaRPr>
                    </a:p>
                  </a:txBody>
                  <a:tcPr marL="68580" marR="68580" marT="0" marB="0" anchor="ctr"/>
                </a:tc>
                <a:tc>
                  <a:txBody>
                    <a:bodyPr/>
                    <a:lstStyle/>
                    <a:p>
                      <a:r>
                        <a:rPr lang="en-US" sz="1050">
                          <a:effectLst/>
                        </a:rPr>
                        <a:t>-3%</a:t>
                      </a:r>
                      <a:endParaRPr lang="en-US">
                        <a:effectLst/>
                      </a:endParaRPr>
                    </a:p>
                  </a:txBody>
                  <a:tcPr marL="68580" marR="68580" marT="0" marB="0" anchor="ctr"/>
                </a:tc>
                <a:extLst>
                  <a:ext uri="{0D108BD9-81ED-4DB2-BD59-A6C34878D82A}">
                    <a16:rowId xmlns:a16="http://schemas.microsoft.com/office/drawing/2014/main" val="4201513601"/>
                  </a:ext>
                </a:extLst>
              </a:tr>
              <a:tr h="119380">
                <a:tc>
                  <a:txBody>
                    <a:bodyPr/>
                    <a:lstStyle/>
                    <a:p>
                      <a:r>
                        <a:rPr lang="en-US" sz="1050">
                          <a:effectLst/>
                        </a:rPr>
                        <a:t>Arts, Entertainment, and Recreation</a:t>
                      </a:r>
                      <a:endParaRPr lang="en-US">
                        <a:effectLst/>
                      </a:endParaRPr>
                    </a:p>
                  </a:txBody>
                  <a:tcPr marL="68580" marR="68580" marT="0" marB="0" anchor="b"/>
                </a:tc>
                <a:tc>
                  <a:txBody>
                    <a:bodyPr/>
                    <a:lstStyle/>
                    <a:p>
                      <a:r>
                        <a:rPr lang="en-US" sz="1050">
                          <a:effectLst/>
                        </a:rPr>
                        <a:t>111,009</a:t>
                      </a:r>
                      <a:endParaRPr lang="en-US">
                        <a:effectLst/>
                      </a:endParaRPr>
                    </a:p>
                  </a:txBody>
                  <a:tcPr marL="68580" marR="68580" marT="0" marB="0" anchor="ctr"/>
                </a:tc>
                <a:tc>
                  <a:txBody>
                    <a:bodyPr/>
                    <a:lstStyle/>
                    <a:p>
                      <a:r>
                        <a:rPr lang="en-US" sz="1050">
                          <a:effectLst/>
                        </a:rPr>
                        <a:t>88,434</a:t>
                      </a:r>
                      <a:endParaRPr lang="en-US">
                        <a:effectLst/>
                      </a:endParaRPr>
                    </a:p>
                  </a:txBody>
                  <a:tcPr marL="68580" marR="68580" marT="0" marB="0" anchor="ctr"/>
                </a:tc>
                <a:tc>
                  <a:txBody>
                    <a:bodyPr/>
                    <a:lstStyle/>
                    <a:p>
                      <a:r>
                        <a:rPr lang="en-US" sz="1050">
                          <a:effectLst/>
                        </a:rPr>
                        <a:t>-22,575</a:t>
                      </a:r>
                      <a:endParaRPr lang="en-US">
                        <a:effectLst/>
                      </a:endParaRPr>
                    </a:p>
                  </a:txBody>
                  <a:tcPr marL="68580" marR="68580" marT="0" marB="0" anchor="ctr"/>
                </a:tc>
                <a:tc>
                  <a:txBody>
                    <a:bodyPr/>
                    <a:lstStyle/>
                    <a:p>
                      <a:r>
                        <a:rPr lang="en-US" sz="1050">
                          <a:effectLst/>
                        </a:rPr>
                        <a:t>-20%</a:t>
                      </a:r>
                      <a:endParaRPr lang="en-US">
                        <a:effectLst/>
                      </a:endParaRPr>
                    </a:p>
                  </a:txBody>
                  <a:tcPr marL="68580" marR="68580" marT="0" marB="0" anchor="ctr"/>
                </a:tc>
                <a:extLst>
                  <a:ext uri="{0D108BD9-81ED-4DB2-BD59-A6C34878D82A}">
                    <a16:rowId xmlns:a16="http://schemas.microsoft.com/office/drawing/2014/main" val="3455964099"/>
                  </a:ext>
                </a:extLst>
              </a:tr>
              <a:tr h="119380">
                <a:tc>
                  <a:txBody>
                    <a:bodyPr/>
                    <a:lstStyle/>
                    <a:p>
                      <a:r>
                        <a:rPr lang="en-US" sz="1050">
                          <a:effectLst/>
                        </a:rPr>
                        <a:t>Accommodation and Food Services</a:t>
                      </a:r>
                      <a:endParaRPr lang="en-US">
                        <a:effectLst/>
                      </a:endParaRPr>
                    </a:p>
                  </a:txBody>
                  <a:tcPr marL="68580" marR="68580" marT="0" marB="0" anchor="b"/>
                </a:tc>
                <a:tc>
                  <a:txBody>
                    <a:bodyPr/>
                    <a:lstStyle/>
                    <a:p>
                      <a:r>
                        <a:rPr lang="en-US" sz="1050">
                          <a:effectLst/>
                        </a:rPr>
                        <a:t>537,170</a:t>
                      </a:r>
                      <a:endParaRPr lang="en-US">
                        <a:effectLst/>
                      </a:endParaRPr>
                    </a:p>
                  </a:txBody>
                  <a:tcPr marL="68580" marR="68580" marT="0" marB="0" anchor="ctr"/>
                </a:tc>
                <a:tc>
                  <a:txBody>
                    <a:bodyPr/>
                    <a:lstStyle/>
                    <a:p>
                      <a:r>
                        <a:rPr lang="en-US" sz="1050">
                          <a:effectLst/>
                        </a:rPr>
                        <a:t>445,932</a:t>
                      </a:r>
                      <a:endParaRPr lang="en-US">
                        <a:effectLst/>
                      </a:endParaRPr>
                    </a:p>
                  </a:txBody>
                  <a:tcPr marL="68580" marR="68580" marT="0" marB="0" anchor="ctr"/>
                </a:tc>
                <a:tc>
                  <a:txBody>
                    <a:bodyPr/>
                    <a:lstStyle/>
                    <a:p>
                      <a:r>
                        <a:rPr lang="en-US" sz="1050">
                          <a:effectLst/>
                        </a:rPr>
                        <a:t>-91,238</a:t>
                      </a:r>
                      <a:endParaRPr lang="en-US">
                        <a:effectLst/>
                      </a:endParaRPr>
                    </a:p>
                  </a:txBody>
                  <a:tcPr marL="68580" marR="68580" marT="0" marB="0" anchor="ctr"/>
                </a:tc>
                <a:tc>
                  <a:txBody>
                    <a:bodyPr/>
                    <a:lstStyle/>
                    <a:p>
                      <a:r>
                        <a:rPr lang="en-US" sz="1050">
                          <a:effectLst/>
                        </a:rPr>
                        <a:t>-17%</a:t>
                      </a:r>
                      <a:endParaRPr lang="en-US">
                        <a:effectLst/>
                      </a:endParaRPr>
                    </a:p>
                  </a:txBody>
                  <a:tcPr marL="68580" marR="68580" marT="0" marB="0" anchor="ctr"/>
                </a:tc>
                <a:extLst>
                  <a:ext uri="{0D108BD9-81ED-4DB2-BD59-A6C34878D82A}">
                    <a16:rowId xmlns:a16="http://schemas.microsoft.com/office/drawing/2014/main" val="894881172"/>
                  </a:ext>
                </a:extLst>
              </a:tr>
              <a:tr h="36830">
                <a:tc>
                  <a:txBody>
                    <a:bodyPr/>
                    <a:lstStyle/>
                    <a:p>
                      <a:r>
                        <a:rPr lang="en-US" sz="1050">
                          <a:effectLst/>
                        </a:rPr>
                        <a:t>Waste Management and Remediation</a:t>
                      </a:r>
                      <a:endParaRPr lang="en-US">
                        <a:effectLst/>
                      </a:endParaRPr>
                    </a:p>
                  </a:txBody>
                  <a:tcPr marL="68580" marR="68580" marT="0" marB="0" anchor="b"/>
                </a:tc>
                <a:tc>
                  <a:txBody>
                    <a:bodyPr/>
                    <a:lstStyle/>
                    <a:p>
                      <a:r>
                        <a:rPr lang="en-US" sz="1050">
                          <a:effectLst/>
                        </a:rPr>
                        <a:t>466,320</a:t>
                      </a:r>
                      <a:endParaRPr lang="en-US">
                        <a:effectLst/>
                      </a:endParaRPr>
                    </a:p>
                  </a:txBody>
                  <a:tcPr marL="68580" marR="68580" marT="0" marB="0" anchor="ctr"/>
                </a:tc>
                <a:tc>
                  <a:txBody>
                    <a:bodyPr/>
                    <a:lstStyle/>
                    <a:p>
                      <a:r>
                        <a:rPr lang="en-US" sz="1050">
                          <a:effectLst/>
                        </a:rPr>
                        <a:t>431,544</a:t>
                      </a:r>
                      <a:endParaRPr lang="en-US">
                        <a:effectLst/>
                      </a:endParaRPr>
                    </a:p>
                  </a:txBody>
                  <a:tcPr marL="68580" marR="68580" marT="0" marB="0" anchor="ctr"/>
                </a:tc>
                <a:tc>
                  <a:txBody>
                    <a:bodyPr/>
                    <a:lstStyle/>
                    <a:p>
                      <a:r>
                        <a:rPr lang="en-US" sz="1050">
                          <a:effectLst/>
                        </a:rPr>
                        <a:t>-34,776</a:t>
                      </a:r>
                      <a:endParaRPr lang="en-US">
                        <a:effectLst/>
                      </a:endParaRPr>
                    </a:p>
                  </a:txBody>
                  <a:tcPr marL="68580" marR="68580" marT="0" marB="0" anchor="ctr"/>
                </a:tc>
                <a:tc>
                  <a:txBody>
                    <a:bodyPr/>
                    <a:lstStyle/>
                    <a:p>
                      <a:r>
                        <a:rPr lang="en-US" sz="1050">
                          <a:effectLst/>
                        </a:rPr>
                        <a:t>-7%</a:t>
                      </a:r>
                      <a:endParaRPr lang="en-US">
                        <a:effectLst/>
                      </a:endParaRPr>
                    </a:p>
                  </a:txBody>
                  <a:tcPr marL="68580" marR="68580" marT="0" marB="0" anchor="ctr"/>
                </a:tc>
                <a:extLst>
                  <a:ext uri="{0D108BD9-81ED-4DB2-BD59-A6C34878D82A}">
                    <a16:rowId xmlns:a16="http://schemas.microsoft.com/office/drawing/2014/main" val="3489116260"/>
                  </a:ext>
                </a:extLst>
              </a:tr>
              <a:tr h="36830">
                <a:tc>
                  <a:txBody>
                    <a:bodyPr/>
                    <a:lstStyle/>
                    <a:p>
                      <a:r>
                        <a:rPr lang="en-US" sz="1050">
                          <a:effectLst/>
                        </a:rPr>
                        <a:t>Retail Trade</a:t>
                      </a:r>
                      <a:endParaRPr lang="en-US">
                        <a:effectLst/>
                      </a:endParaRPr>
                    </a:p>
                  </a:txBody>
                  <a:tcPr marL="68580" marR="68580" marT="0" marB="0" anchor="b"/>
                </a:tc>
                <a:tc>
                  <a:txBody>
                    <a:bodyPr/>
                    <a:lstStyle/>
                    <a:p>
                      <a:r>
                        <a:rPr lang="en-US" sz="1050">
                          <a:effectLst/>
                        </a:rPr>
                        <a:t>607,289</a:t>
                      </a:r>
                      <a:endParaRPr lang="en-US">
                        <a:effectLst/>
                      </a:endParaRPr>
                    </a:p>
                  </a:txBody>
                  <a:tcPr marL="68580" marR="68580" marT="0" marB="0" anchor="ctr"/>
                </a:tc>
                <a:tc>
                  <a:txBody>
                    <a:bodyPr/>
                    <a:lstStyle/>
                    <a:p>
                      <a:r>
                        <a:rPr lang="en-US" sz="1050">
                          <a:effectLst/>
                        </a:rPr>
                        <a:t>577,907</a:t>
                      </a:r>
                      <a:endParaRPr lang="en-US">
                        <a:effectLst/>
                      </a:endParaRPr>
                    </a:p>
                  </a:txBody>
                  <a:tcPr marL="68580" marR="68580" marT="0" marB="0" anchor="ctr"/>
                </a:tc>
                <a:tc>
                  <a:txBody>
                    <a:bodyPr/>
                    <a:lstStyle/>
                    <a:p>
                      <a:r>
                        <a:rPr lang="en-US" sz="1050">
                          <a:effectLst/>
                        </a:rPr>
                        <a:t>-29,382</a:t>
                      </a:r>
                      <a:endParaRPr lang="en-US">
                        <a:effectLst/>
                      </a:endParaRPr>
                    </a:p>
                  </a:txBody>
                  <a:tcPr marL="68580" marR="68580" marT="0" marB="0" anchor="ctr"/>
                </a:tc>
                <a:tc>
                  <a:txBody>
                    <a:bodyPr/>
                    <a:lstStyle/>
                    <a:p>
                      <a:r>
                        <a:rPr lang="en-US" sz="1050">
                          <a:effectLst/>
                        </a:rPr>
                        <a:t>-5%</a:t>
                      </a:r>
                      <a:endParaRPr lang="en-US">
                        <a:effectLst/>
                      </a:endParaRPr>
                    </a:p>
                  </a:txBody>
                  <a:tcPr marL="68580" marR="68580" marT="0" marB="0" anchor="ctr"/>
                </a:tc>
                <a:extLst>
                  <a:ext uri="{0D108BD9-81ED-4DB2-BD59-A6C34878D82A}">
                    <a16:rowId xmlns:a16="http://schemas.microsoft.com/office/drawing/2014/main" val="4074474842"/>
                  </a:ext>
                </a:extLst>
              </a:tr>
            </a:tbl>
          </a:graphicData>
        </a:graphic>
      </p:graphicFrame>
      <p:sp>
        <p:nvSpPr>
          <p:cNvPr id="22" name="TextBox 21">
            <a:extLst>
              <a:ext uri="{FF2B5EF4-FFF2-40B4-BE49-F238E27FC236}">
                <a16:creationId xmlns:a16="http://schemas.microsoft.com/office/drawing/2014/main" id="{2D5B53E4-5654-4457-9ACE-27D4D0DC9EED}"/>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a:p>
        </p:txBody>
      </p:sp>
      <p:sp>
        <p:nvSpPr>
          <p:cNvPr id="23" name="Rectangle 22">
            <a:extLst>
              <a:ext uri="{FF2B5EF4-FFF2-40B4-BE49-F238E27FC236}">
                <a16:creationId xmlns:a16="http://schemas.microsoft.com/office/drawing/2014/main" id="{1478123E-4153-4AA2-9E04-E0731745D769}"/>
              </a:ext>
            </a:extLst>
          </p:cNvPr>
          <p:cNvSpPr/>
          <p:nvPr/>
        </p:nvSpPr>
        <p:spPr>
          <a:xfrm>
            <a:off x="752655" y="3497045"/>
            <a:ext cx="5537019" cy="1754326"/>
          </a:xfrm>
          <a:prstGeom prst="rect">
            <a:avLst/>
          </a:prstGeom>
        </p:spPr>
        <p:txBody>
          <a:bodyPr wrap="square" lIns="91440" tIns="45720" rIns="91440" bIns="45720" anchor="t">
            <a:spAutoFit/>
          </a:bodyPr>
          <a:lstStyle/>
          <a:p>
            <a:r>
              <a:rPr lang="en-US" i="1" dirty="0"/>
              <a:t>     </a:t>
            </a:r>
            <a:endParaRPr lang="en-US" dirty="0"/>
          </a:p>
          <a:p>
            <a:pPr marL="285750" indent="-285750">
              <a:buFont typeface="Arial" panose="020B0604020202020204" pitchFamily="34" charset="0"/>
              <a:buChar char="•"/>
            </a:pPr>
            <a:r>
              <a:rPr lang="en-US" dirty="0"/>
              <a:t>Other industries experiencing shortages such as Information Technology, Transportation, and Construction Trades​</a:t>
            </a:r>
          </a:p>
          <a:p>
            <a:pPr marL="285750" indent="-285750">
              <a:buFont typeface="Arial" panose="020B0604020202020204" pitchFamily="34" charset="0"/>
              <a:buChar char="•"/>
            </a:pPr>
            <a:r>
              <a:rPr lang="en-US" dirty="0"/>
              <a:t>Partnerships with small business ( 250 or less employees) are encouraged regardless of industry</a:t>
            </a:r>
          </a:p>
        </p:txBody>
      </p:sp>
      <p:sp>
        <p:nvSpPr>
          <p:cNvPr id="9" name="TextBox 8">
            <a:extLst>
              <a:ext uri="{FF2B5EF4-FFF2-40B4-BE49-F238E27FC236}">
                <a16:creationId xmlns:a16="http://schemas.microsoft.com/office/drawing/2014/main" id="{430C7044-9B38-0143-98E0-483073F30483}"/>
              </a:ext>
            </a:extLst>
          </p:cNvPr>
          <p:cNvSpPr txBox="1"/>
          <p:nvPr/>
        </p:nvSpPr>
        <p:spPr>
          <a:xfrm>
            <a:off x="186267" y="6483350"/>
            <a:ext cx="2133964" cy="261610"/>
          </a:xfrm>
          <a:prstGeom prst="rect">
            <a:avLst/>
          </a:prstGeom>
          <a:noFill/>
        </p:spPr>
        <p:txBody>
          <a:bodyPr wrap="square" rtlCol="0">
            <a:spAutoFit/>
          </a:bodyPr>
          <a:lstStyle/>
          <a:p>
            <a:r>
              <a:rPr lang="en-US" sz="1100" i="1" dirty="0">
                <a:solidFill>
                  <a:srgbClr val="172169"/>
                </a:solidFill>
              </a:rPr>
              <a:t>NOFO Page 2</a:t>
            </a:r>
          </a:p>
        </p:txBody>
      </p:sp>
    </p:spTree>
    <p:extLst>
      <p:ext uri="{BB962C8B-B14F-4D97-AF65-F5344CB8AC3E}">
        <p14:creationId xmlns:p14="http://schemas.microsoft.com/office/powerpoint/2010/main" val="3626869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468F5-E4B0-EE4B-BFC3-C72802CFE497}"/>
              </a:ext>
            </a:extLst>
          </p:cNvPr>
          <p:cNvSpPr>
            <a:spLocks noGrp="1"/>
          </p:cNvSpPr>
          <p:nvPr>
            <p:ph type="title"/>
          </p:nvPr>
        </p:nvSpPr>
        <p:spPr>
          <a:xfrm>
            <a:off x="3451710" y="738314"/>
            <a:ext cx="7616143" cy="561049"/>
          </a:xfrm>
        </p:spPr>
        <p:txBody>
          <a:bodyPr>
            <a:noAutofit/>
          </a:bodyPr>
          <a:lstStyle/>
          <a:p>
            <a:pPr algn="ctr"/>
            <a:r>
              <a:rPr lang="en-US" sz="3600" dirty="0">
                <a:cs typeface="Times New Roman" panose="02020603050405020304" pitchFamily="18" charset="0"/>
              </a:rPr>
              <a:t>Target Populations</a:t>
            </a:r>
            <a:endParaRPr lang="en-US" sz="3600" dirty="0"/>
          </a:p>
        </p:txBody>
      </p:sp>
      <p:sp>
        <p:nvSpPr>
          <p:cNvPr id="4" name="Slide Number Placeholder 3">
            <a:extLst>
              <a:ext uri="{FF2B5EF4-FFF2-40B4-BE49-F238E27FC236}">
                <a16:creationId xmlns:a16="http://schemas.microsoft.com/office/drawing/2014/main" id="{9285AFE1-7BF6-DB4D-8135-A449BFAB33CE}"/>
              </a:ext>
            </a:extLst>
          </p:cNvPr>
          <p:cNvSpPr>
            <a:spLocks noGrp="1"/>
          </p:cNvSpPr>
          <p:nvPr>
            <p:ph type="sldNum" sz="quarter" idx="12"/>
          </p:nvPr>
        </p:nvSpPr>
        <p:spPr/>
        <p:txBody>
          <a:bodyPr/>
          <a:lstStyle/>
          <a:p>
            <a:fld id="{62E03C93-A8B5-5E4D-ADDE-FACFC10B3CD1}" type="slidenum">
              <a:rPr lang="en-US" smtClean="0"/>
              <a:pPr/>
              <a:t>15</a:t>
            </a:fld>
            <a:endParaRPr lang="en-US"/>
          </a:p>
        </p:txBody>
      </p:sp>
      <p:graphicFrame>
        <p:nvGraphicFramePr>
          <p:cNvPr id="5" name="Diagram 4">
            <a:extLst>
              <a:ext uri="{FF2B5EF4-FFF2-40B4-BE49-F238E27FC236}">
                <a16:creationId xmlns:a16="http://schemas.microsoft.com/office/drawing/2014/main" id="{B6697B91-0FEA-4B4A-8E5B-990B41F2248C}"/>
              </a:ext>
            </a:extLst>
          </p:cNvPr>
          <p:cNvGraphicFramePr/>
          <p:nvPr>
            <p:extLst>
              <p:ext uri="{D42A27DB-BD31-4B8C-83A1-F6EECF244321}">
                <p14:modId xmlns:p14="http://schemas.microsoft.com/office/powerpoint/2010/main" val="748763716"/>
              </p:ext>
            </p:extLst>
          </p:nvPr>
        </p:nvGraphicFramePr>
        <p:xfrm>
          <a:off x="7259782" y="2421407"/>
          <a:ext cx="4803388" cy="3819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141A3459-B102-6249-A250-8B7E446C5958}"/>
              </a:ext>
            </a:extLst>
          </p:cNvPr>
          <p:cNvSpPr/>
          <p:nvPr/>
        </p:nvSpPr>
        <p:spPr>
          <a:xfrm>
            <a:off x="665017" y="1860394"/>
            <a:ext cx="6594765" cy="4216539"/>
          </a:xfrm>
          <a:prstGeom prst="rect">
            <a:avLst/>
          </a:prstGeom>
        </p:spPr>
        <p:txBody>
          <a:bodyPr wrap="square" lIns="91440" tIns="45720" rIns="91440" bIns="45720" anchor="t">
            <a:spAutoFit/>
          </a:bodyPr>
          <a:lstStyle/>
          <a:p>
            <a:r>
              <a:rPr lang="en-US" sz="1700" b="1" i="1" dirty="0"/>
              <a:t>Unemployed</a:t>
            </a:r>
            <a:r>
              <a:rPr lang="en-US" sz="1700" dirty="0"/>
              <a:t> – </a:t>
            </a:r>
          </a:p>
          <a:p>
            <a:r>
              <a:rPr lang="en-US" sz="1700" dirty="0"/>
              <a:t>Individual who is without a job who wants and is available for work.</a:t>
            </a:r>
            <a:endParaRPr lang="en-US" sz="1700" dirty="0">
              <a:cs typeface="Calibri"/>
            </a:endParaRPr>
          </a:p>
          <a:p>
            <a:endParaRPr lang="en-US" sz="1700" dirty="0"/>
          </a:p>
          <a:p>
            <a:r>
              <a:rPr lang="en-US" sz="1700" b="1" i="1" dirty="0"/>
              <a:t>Under-employed</a:t>
            </a:r>
            <a:r>
              <a:rPr lang="en-US" sz="1700" dirty="0"/>
              <a:t> – </a:t>
            </a:r>
            <a:endParaRPr lang="en-US" sz="1700" dirty="0">
              <a:cs typeface="Calibri"/>
            </a:endParaRPr>
          </a:p>
          <a:p>
            <a:r>
              <a:rPr lang="en-US" sz="1700" dirty="0"/>
              <a:t>Individual who is employed and needs job training to address the negative economic or public health impacts experienced by the COVID-19 pandemic due to the individual's occupation or level of training. </a:t>
            </a:r>
            <a:endParaRPr lang="en-US" sz="1700" dirty="0">
              <a:cs typeface="Calibri"/>
            </a:endParaRPr>
          </a:p>
          <a:p>
            <a:pPr marL="285750" indent="-285750">
              <a:buFont typeface="Arial" panose="020B0604020202020204" pitchFamily="34" charset="0"/>
              <a:buChar char="•"/>
            </a:pPr>
            <a:endParaRPr lang="en-US" sz="1700" dirty="0"/>
          </a:p>
          <a:p>
            <a:r>
              <a:rPr lang="en-US" sz="1700" b="1" i="1" dirty="0"/>
              <a:t>Under-represented</a:t>
            </a:r>
            <a:r>
              <a:rPr lang="en-US" sz="1700" dirty="0"/>
              <a:t> -  </a:t>
            </a:r>
            <a:endParaRPr lang="en-US" sz="1700" dirty="0">
              <a:cs typeface="Calibri"/>
            </a:endParaRPr>
          </a:p>
          <a:p>
            <a:r>
              <a:rPr lang="en-US" sz="1700" dirty="0"/>
              <a:t>Individual who resides in or receive services in a qualified census tract, disproportionately impacted area or who has experienced negative economic or public health impacts resulting from the COVID-19 pandemic</a:t>
            </a:r>
          </a:p>
          <a:p>
            <a:pPr marL="285750" indent="-285750">
              <a:buFont typeface="Arial" panose="020B0604020202020204" pitchFamily="34" charset="0"/>
              <a:buChar char="•"/>
            </a:pPr>
            <a:r>
              <a:rPr lang="en-US" sz="1500" dirty="0"/>
              <a:t>Includes Youth who have one or more barriers to employment identified as risk factors.</a:t>
            </a:r>
            <a:endParaRPr lang="en-US" sz="1500" dirty="0">
              <a:cs typeface="Calibri"/>
            </a:endParaRPr>
          </a:p>
        </p:txBody>
      </p:sp>
      <p:sp>
        <p:nvSpPr>
          <p:cNvPr id="7" name="TextBox 6">
            <a:extLst>
              <a:ext uri="{FF2B5EF4-FFF2-40B4-BE49-F238E27FC236}">
                <a16:creationId xmlns:a16="http://schemas.microsoft.com/office/drawing/2014/main" id="{7A882AC4-4E55-A541-82DA-2E80FDC2B2CB}"/>
              </a:ext>
            </a:extLst>
          </p:cNvPr>
          <p:cNvSpPr txBox="1"/>
          <p:nvPr/>
        </p:nvSpPr>
        <p:spPr>
          <a:xfrm>
            <a:off x="84669" y="6551082"/>
            <a:ext cx="2133964" cy="261610"/>
          </a:xfrm>
          <a:prstGeom prst="rect">
            <a:avLst/>
          </a:prstGeom>
          <a:noFill/>
        </p:spPr>
        <p:txBody>
          <a:bodyPr wrap="square" rtlCol="0">
            <a:spAutoFit/>
          </a:bodyPr>
          <a:lstStyle/>
          <a:p>
            <a:r>
              <a:rPr lang="en-US" sz="1100" i="1" dirty="0">
                <a:solidFill>
                  <a:srgbClr val="172169"/>
                </a:solidFill>
              </a:rPr>
              <a:t>NOFO Page 2-4</a:t>
            </a:r>
          </a:p>
        </p:txBody>
      </p:sp>
    </p:spTree>
    <p:extLst>
      <p:ext uri="{BB962C8B-B14F-4D97-AF65-F5344CB8AC3E}">
        <p14:creationId xmlns:p14="http://schemas.microsoft.com/office/powerpoint/2010/main" val="120566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E3F74F-1F69-4D23-8EDC-C8E1D750A877}"/>
              </a:ext>
            </a:extLst>
          </p:cNvPr>
          <p:cNvSpPr>
            <a:spLocks noGrp="1"/>
          </p:cNvSpPr>
          <p:nvPr>
            <p:ph type="title"/>
          </p:nvPr>
        </p:nvSpPr>
        <p:spPr>
          <a:xfrm>
            <a:off x="3547368" y="797204"/>
            <a:ext cx="7616143" cy="561049"/>
          </a:xfrm>
        </p:spPr>
        <p:txBody>
          <a:bodyPr>
            <a:noAutofit/>
          </a:bodyPr>
          <a:lstStyle/>
          <a:p>
            <a:pPr algn="ctr"/>
            <a:br>
              <a:rPr kumimoji="0" lang="en-US" sz="3600" b="1" i="0" u="none" strike="noStrike" kern="1200" cap="none" spc="0" normalizeH="0" baseline="0" noProof="0" dirty="0">
                <a:ln>
                  <a:noFill/>
                </a:ln>
                <a:solidFill>
                  <a:srgbClr val="172169"/>
                </a:solidFill>
                <a:effectLst/>
                <a:uLnTx/>
                <a:uFillTx/>
                <a:cs typeface="Times New Roman" panose="02020603050405020304" pitchFamily="18" charset="0"/>
              </a:rPr>
            </a:br>
            <a:r>
              <a:rPr kumimoji="0" lang="en-US" sz="3600" b="1" i="0" u="none" strike="noStrike" kern="1200" cap="none" spc="0" normalizeH="0" baseline="0" noProof="0" dirty="0">
                <a:ln>
                  <a:noFill/>
                </a:ln>
                <a:solidFill>
                  <a:srgbClr val="172169"/>
                </a:solidFill>
                <a:effectLst/>
                <a:uLnTx/>
                <a:uFillTx/>
                <a:cs typeface="Times New Roman" panose="02020603050405020304" pitchFamily="18" charset="0"/>
              </a:rPr>
              <a:t>Target Communities</a:t>
            </a:r>
            <a:br>
              <a:rPr kumimoji="0" lang="en-US" sz="3600" b="1" i="0" u="none" strike="noStrike" kern="1200" cap="none" spc="0" normalizeH="0" baseline="0" noProof="0" dirty="0">
                <a:ln>
                  <a:noFill/>
                </a:ln>
                <a:solidFill>
                  <a:srgbClr val="172169"/>
                </a:solidFill>
                <a:effectLst/>
                <a:uLnTx/>
                <a:uFillTx/>
                <a:cs typeface="Times New Roman" panose="02020603050405020304" pitchFamily="18" charset="0"/>
              </a:rPr>
            </a:br>
            <a:endParaRPr lang="en-US" sz="3600" dirty="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D043DC6-8FEA-4A94-8F4C-1ECACC79E624}"/>
              </a:ext>
            </a:extLst>
          </p:cNvPr>
          <p:cNvSpPr>
            <a:spLocks noGrp="1"/>
          </p:cNvSpPr>
          <p:nvPr>
            <p:ph type="sldNum" sz="quarter" idx="12"/>
          </p:nvPr>
        </p:nvSpPr>
        <p:spPr/>
        <p:txBody>
          <a:bodyPr/>
          <a:lstStyle/>
          <a:p>
            <a:fld id="{62E03C93-A8B5-5E4D-ADDE-FACFC10B3CD1}" type="slidenum">
              <a:rPr lang="en-US" smtClean="0"/>
              <a:pPr/>
              <a:t>16</a:t>
            </a:fld>
            <a:endParaRPr lang="en-US"/>
          </a:p>
        </p:txBody>
      </p:sp>
      <p:graphicFrame>
        <p:nvGraphicFramePr>
          <p:cNvPr id="6" name="Diagram 5">
            <a:extLst>
              <a:ext uri="{FF2B5EF4-FFF2-40B4-BE49-F238E27FC236}">
                <a16:creationId xmlns:a16="http://schemas.microsoft.com/office/drawing/2014/main" id="{B51549E9-7466-2B4F-B34A-39FA0372A002}"/>
              </a:ext>
            </a:extLst>
          </p:cNvPr>
          <p:cNvGraphicFramePr/>
          <p:nvPr/>
        </p:nvGraphicFramePr>
        <p:xfrm>
          <a:off x="6760700" y="1654236"/>
          <a:ext cx="5221224"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id="{6A41D76B-10FE-1D4B-85F5-C8837AB35601}"/>
              </a:ext>
            </a:extLst>
          </p:cNvPr>
          <p:cNvSpPr/>
          <p:nvPr/>
        </p:nvSpPr>
        <p:spPr>
          <a:xfrm>
            <a:off x="616616" y="1654236"/>
            <a:ext cx="6411952" cy="4616648"/>
          </a:xfrm>
          <a:prstGeom prst="rect">
            <a:avLst/>
          </a:prstGeom>
        </p:spPr>
        <p:txBody>
          <a:bodyPr wrap="square" lIns="91440" tIns="45720" rIns="91440" bIns="45720" anchor="t">
            <a:spAutoFit/>
          </a:bodyPr>
          <a:lstStyle/>
          <a:p>
            <a:r>
              <a:rPr lang="en-US" b="1" dirty="0"/>
              <a:t>Qualified Census Tract </a:t>
            </a:r>
            <a:r>
              <a:rPr lang="en-US" dirty="0"/>
              <a:t>(QCT) </a:t>
            </a:r>
          </a:p>
          <a:p>
            <a:pPr marL="285750" indent="-285750">
              <a:buFont typeface="Arial" panose="020B0604020202020204" pitchFamily="34" charset="0"/>
              <a:buChar char="•"/>
            </a:pPr>
            <a:r>
              <a:rPr lang="en-US" sz="1600" dirty="0"/>
              <a:t>a census tract, as defined by the U.S. Census Bureau, having 50 percent of households with incomes below 60 percent of the Area Median Gross Income (AMGI) or having a poverty rate of 25 percent or more. </a:t>
            </a:r>
          </a:p>
          <a:p>
            <a:endParaRPr lang="en-US" sz="1600" dirty="0">
              <a:cs typeface="Calibri"/>
            </a:endParaRPr>
          </a:p>
          <a:p>
            <a:r>
              <a:rPr lang="en-US" b="1" dirty="0"/>
              <a:t>Disproportionately Impacted Areas </a:t>
            </a:r>
            <a:r>
              <a:rPr lang="en-US" dirty="0"/>
              <a:t>(DIA)  </a:t>
            </a:r>
            <a:endParaRPr lang="en-US" dirty="0">
              <a:cs typeface="Calibri"/>
            </a:endParaRPr>
          </a:p>
          <a:p>
            <a:pPr marL="285750" indent="-285750">
              <a:buFont typeface="Arial" panose="020B0604020202020204" pitchFamily="34" charset="0"/>
              <a:buChar char="•"/>
            </a:pPr>
            <a:r>
              <a:rPr lang="en-US" sz="1600" dirty="0"/>
              <a:t>those ZIP Codes most severely affected by the COVID-19 pandemic, to be determined based on positive COVID-19 case per capita rates, and high rates in at least one of the following poverty-related categories relative to other ZIP Codes within their region and share of population  consisting of: </a:t>
            </a:r>
            <a:r>
              <a:rPr lang="en-US" dirty="0"/>
              <a:t> </a:t>
            </a:r>
            <a:endParaRPr lang="en-US" dirty="0">
              <a:cs typeface="Calibri"/>
            </a:endParaRPr>
          </a:p>
          <a:p>
            <a:pPr marL="692150" lvl="2" indent="-222250">
              <a:buFont typeface="Arial" panose="020B0604020202020204" pitchFamily="34" charset="0"/>
              <a:buChar char="•"/>
            </a:pPr>
            <a:r>
              <a:rPr lang="en-US" sz="1400" dirty="0"/>
              <a:t>children aged 6 to 17 in households with income less than 125% of the federal poverty level (FPL); </a:t>
            </a:r>
            <a:endParaRPr lang="en-US" sz="1400" dirty="0">
              <a:cs typeface="Calibri"/>
            </a:endParaRPr>
          </a:p>
          <a:p>
            <a:pPr marL="692150" lvl="2" indent="-222250">
              <a:buFont typeface="Arial" panose="020B0604020202020204" pitchFamily="34" charset="0"/>
              <a:buChar char="•"/>
            </a:pPr>
            <a:r>
              <a:rPr lang="en-US" sz="1400" dirty="0"/>
              <a:t>adults over age 64 in households with income less than 200% FPL;  </a:t>
            </a:r>
            <a:endParaRPr lang="en-US" sz="1400" dirty="0">
              <a:cs typeface="Calibri"/>
            </a:endParaRPr>
          </a:p>
          <a:p>
            <a:pPr marL="692150" lvl="2" indent="-222250">
              <a:buFont typeface="Arial" panose="020B0604020202020204" pitchFamily="34" charset="0"/>
              <a:buChar char="•"/>
            </a:pPr>
            <a:r>
              <a:rPr lang="en-US" sz="1400" dirty="0"/>
              <a:t>household with income less than 150% FPL; and  </a:t>
            </a:r>
            <a:endParaRPr lang="en-US" sz="1400" dirty="0">
              <a:cs typeface="Calibri"/>
            </a:endParaRPr>
          </a:p>
          <a:p>
            <a:pPr marL="692150" lvl="2" indent="-222250">
              <a:buFont typeface="Arial" panose="020B0604020202020204" pitchFamily="34" charset="0"/>
              <a:buChar char="•"/>
            </a:pPr>
            <a:r>
              <a:rPr lang="en-US" sz="1400" dirty="0"/>
              <a:t>children ages 5 and under in households with income less than 185% FPL.  </a:t>
            </a:r>
          </a:p>
          <a:p>
            <a:pPr marL="692150" lvl="2" indent="-222250">
              <a:buFont typeface="Arial" panose="020B0604020202020204" pitchFamily="34" charset="0"/>
              <a:buChar char="•"/>
            </a:pPr>
            <a:r>
              <a:rPr lang="en-US" sz="1400" dirty="0"/>
              <a:t>This link provides a map of the Qualified Census Tracts and Disproportionately Impacted Areas: </a:t>
            </a:r>
            <a:r>
              <a:rPr lang="en-US" sz="1400" dirty="0">
                <a:hlinkClick r:id="rId8"/>
              </a:rPr>
              <a:t>https://www.illinoisworknet.com/qctdiamap</a:t>
            </a:r>
            <a:r>
              <a:rPr lang="en-US" sz="1400" dirty="0"/>
              <a:t> </a:t>
            </a:r>
            <a:endParaRPr lang="en-US" sz="1400" dirty="0">
              <a:cs typeface="Calibri"/>
            </a:endParaRPr>
          </a:p>
        </p:txBody>
      </p:sp>
      <p:sp>
        <p:nvSpPr>
          <p:cNvPr id="7" name="TextBox 6">
            <a:extLst>
              <a:ext uri="{FF2B5EF4-FFF2-40B4-BE49-F238E27FC236}">
                <a16:creationId xmlns:a16="http://schemas.microsoft.com/office/drawing/2014/main" id="{59B1B293-267B-1C48-B69B-9E948DF4276B}"/>
              </a:ext>
            </a:extLst>
          </p:cNvPr>
          <p:cNvSpPr txBox="1"/>
          <p:nvPr/>
        </p:nvSpPr>
        <p:spPr>
          <a:xfrm>
            <a:off x="84669" y="6551082"/>
            <a:ext cx="2133964" cy="261610"/>
          </a:xfrm>
          <a:prstGeom prst="rect">
            <a:avLst/>
          </a:prstGeom>
          <a:noFill/>
        </p:spPr>
        <p:txBody>
          <a:bodyPr wrap="square" rtlCol="0">
            <a:spAutoFit/>
          </a:bodyPr>
          <a:lstStyle/>
          <a:p>
            <a:r>
              <a:rPr lang="en-US" sz="1100" i="1" dirty="0">
                <a:solidFill>
                  <a:srgbClr val="172169"/>
                </a:solidFill>
              </a:rPr>
              <a:t>NOFO Page 4</a:t>
            </a:r>
          </a:p>
        </p:txBody>
      </p:sp>
    </p:spTree>
    <p:extLst>
      <p:ext uri="{BB962C8B-B14F-4D97-AF65-F5344CB8AC3E}">
        <p14:creationId xmlns:p14="http://schemas.microsoft.com/office/powerpoint/2010/main" val="1690277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42C2F6-F878-ED48-909B-00DFA4B46A00}"/>
              </a:ext>
            </a:extLst>
          </p:cNvPr>
          <p:cNvSpPr>
            <a:spLocks noGrp="1"/>
          </p:cNvSpPr>
          <p:nvPr>
            <p:ph idx="1"/>
          </p:nvPr>
        </p:nvSpPr>
        <p:spPr>
          <a:xfrm>
            <a:off x="3417533" y="638485"/>
            <a:ext cx="6536883" cy="805089"/>
          </a:xfrm>
        </p:spPr>
        <p:txBody>
          <a:bodyPr anchor="ctr">
            <a:normAutofit/>
          </a:bodyPr>
          <a:lstStyle/>
          <a:p>
            <a:pPr marL="0" indent="0" algn="ctr">
              <a:buNone/>
            </a:pPr>
            <a:r>
              <a:rPr lang="en-US" sz="3600" b="1" dirty="0">
                <a:solidFill>
                  <a:srgbClr val="172169"/>
                </a:solidFill>
                <a:latin typeface="+mj-lt"/>
                <a:cs typeface="Times New Roman" panose="02020603050405020304" pitchFamily="18" charset="0"/>
              </a:rPr>
              <a:t>JTED Program Categories</a:t>
            </a:r>
          </a:p>
        </p:txBody>
      </p:sp>
      <p:sp>
        <p:nvSpPr>
          <p:cNvPr id="4" name="Slide Number Placeholder 3">
            <a:extLst>
              <a:ext uri="{FF2B5EF4-FFF2-40B4-BE49-F238E27FC236}">
                <a16:creationId xmlns:a16="http://schemas.microsoft.com/office/drawing/2014/main" id="{40B6AA47-65EB-D141-8378-3B17614598B1}"/>
              </a:ext>
            </a:extLst>
          </p:cNvPr>
          <p:cNvSpPr>
            <a:spLocks noGrp="1"/>
          </p:cNvSpPr>
          <p:nvPr>
            <p:ph type="sldNum" sz="quarter" idx="12"/>
          </p:nvPr>
        </p:nvSpPr>
        <p:spPr>
          <a:xfrm>
            <a:off x="10341428" y="6356350"/>
            <a:ext cx="1012371" cy="365125"/>
          </a:xfrm>
        </p:spPr>
        <p:txBody>
          <a:bodyPr>
            <a:normAutofit/>
          </a:bodyPr>
          <a:lstStyle/>
          <a:p>
            <a:pPr>
              <a:spcAft>
                <a:spcPts val="600"/>
              </a:spcAft>
            </a:pPr>
            <a:fld id="{62E03C93-A8B5-5E4D-ADDE-FACFC10B3CD1}" type="slidenum">
              <a:rPr lang="en-US">
                <a:solidFill>
                  <a:srgbClr val="FFFFFF"/>
                </a:solidFill>
              </a:rPr>
              <a:pPr>
                <a:spcAft>
                  <a:spcPts val="600"/>
                </a:spcAft>
              </a:pPr>
              <a:t>17</a:t>
            </a:fld>
            <a:endParaRPr lang="en-US">
              <a:solidFill>
                <a:srgbClr val="FFFFFF"/>
              </a:solidFill>
            </a:endParaRPr>
          </a:p>
        </p:txBody>
      </p:sp>
      <p:graphicFrame>
        <p:nvGraphicFramePr>
          <p:cNvPr id="27" name="Diagram 26">
            <a:extLst>
              <a:ext uri="{FF2B5EF4-FFF2-40B4-BE49-F238E27FC236}">
                <a16:creationId xmlns:a16="http://schemas.microsoft.com/office/drawing/2014/main" id="{630A56C2-CD3B-B546-8575-94CDE143001D}"/>
              </a:ext>
            </a:extLst>
          </p:cNvPr>
          <p:cNvGraphicFramePr/>
          <p:nvPr/>
        </p:nvGraphicFramePr>
        <p:xfrm>
          <a:off x="6477036" y="1480903"/>
          <a:ext cx="5221224"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 name="TextBox 27">
            <a:extLst>
              <a:ext uri="{FF2B5EF4-FFF2-40B4-BE49-F238E27FC236}">
                <a16:creationId xmlns:a16="http://schemas.microsoft.com/office/drawing/2014/main" id="{6AA8134B-B31B-9744-9009-5DBFD291BADE}"/>
              </a:ext>
            </a:extLst>
          </p:cNvPr>
          <p:cNvSpPr txBox="1"/>
          <p:nvPr/>
        </p:nvSpPr>
        <p:spPr>
          <a:xfrm>
            <a:off x="616404" y="1612467"/>
            <a:ext cx="5602259" cy="4555093"/>
          </a:xfrm>
          <a:prstGeom prst="rect">
            <a:avLst/>
          </a:prstGeom>
          <a:noFill/>
        </p:spPr>
        <p:txBody>
          <a:bodyPr wrap="square" rtlCol="0">
            <a:spAutoFit/>
          </a:bodyPr>
          <a:lstStyle/>
          <a:p>
            <a:pPr marL="285750" indent="-285750">
              <a:buFont typeface="Courier New" panose="02070309020205020404" pitchFamily="49" charset="0"/>
              <a:buChar char="o"/>
            </a:pPr>
            <a:r>
              <a:rPr lang="en-US" sz="1600" b="1" i="1"/>
              <a:t>Category 1 </a:t>
            </a:r>
            <a:r>
              <a:rPr lang="en-US" sz="1600"/>
              <a:t>- </a:t>
            </a:r>
            <a:r>
              <a:rPr lang="en-US" sz="1600">
                <a:latin typeface="Arial" panose="020B0604020202020204" pitchFamily="34" charset="0"/>
              </a:rPr>
              <a:t> </a:t>
            </a:r>
            <a:r>
              <a:rPr lang="en-US"/>
              <a:t> </a:t>
            </a:r>
            <a:r>
              <a:rPr lang="en-US" sz="1600"/>
              <a:t>Jobseeker focus</a:t>
            </a:r>
          </a:p>
          <a:p>
            <a:pPr marL="742950" lvl="1" indent="-285750">
              <a:buFont typeface="Courier New" panose="02070309020205020404" pitchFamily="49" charset="0"/>
              <a:buChar char="o"/>
            </a:pPr>
            <a:r>
              <a:rPr lang="en-US" sz="1600"/>
              <a:t>Provides occupational training along with work-based learning (e.g., pre-apprentice and apprenticeship) to individuals who need self-sustaining employment</a:t>
            </a:r>
          </a:p>
          <a:p>
            <a:pPr marL="742950" lvl="1" indent="-285750">
              <a:buFont typeface="Courier New" panose="02070309020205020404" pitchFamily="49" charset="0"/>
              <a:buChar char="o"/>
            </a:pPr>
            <a:endParaRPr lang="en-US" sz="1600"/>
          </a:p>
          <a:p>
            <a:pPr marL="285750" indent="-285750">
              <a:buFont typeface="Courier New" panose="02070309020205020404" pitchFamily="49" charset="0"/>
              <a:buChar char="o"/>
            </a:pPr>
            <a:r>
              <a:rPr lang="en-US" sz="1600" b="1" i="1"/>
              <a:t>Category 2 </a:t>
            </a:r>
            <a:r>
              <a:rPr lang="en-US" sz="1600"/>
              <a:t>– Employer focus</a:t>
            </a:r>
          </a:p>
          <a:p>
            <a:pPr marL="742950" lvl="1" indent="-285750">
              <a:buFont typeface="Courier New" panose="02070309020205020404" pitchFamily="49" charset="0"/>
              <a:buChar char="o"/>
            </a:pPr>
            <a:r>
              <a:rPr lang="en-US" sz="1600">
                <a:solidFill>
                  <a:srgbClr val="000000"/>
                </a:solidFill>
              </a:rPr>
              <a:t>Upskills employees to address the negative economic impact of COVID-19 and/or historical inequities</a:t>
            </a:r>
          </a:p>
          <a:p>
            <a:endParaRPr lang="en-US" sz="1600"/>
          </a:p>
          <a:p>
            <a:pPr marL="285750" indent="-285750">
              <a:buFont typeface="Courier New" panose="02070309020205020404" pitchFamily="49" charset="0"/>
              <a:buChar char="o"/>
            </a:pPr>
            <a:r>
              <a:rPr lang="en-US" sz="1600" b="1" i="1"/>
              <a:t>Category 3 </a:t>
            </a:r>
            <a:r>
              <a:rPr lang="en-US" sz="1600"/>
              <a:t>-</a:t>
            </a:r>
            <a:r>
              <a:rPr lang="en-US" sz="1600" b="1" i="1"/>
              <a:t> </a:t>
            </a:r>
            <a:r>
              <a:rPr lang="en-US" sz="1600"/>
              <a:t>Youth focus</a:t>
            </a:r>
          </a:p>
          <a:p>
            <a:pPr marL="742950" lvl="1" indent="-285750">
              <a:buFont typeface="Courier New" panose="02070309020205020404" pitchFamily="49" charset="0"/>
              <a:buChar char="o"/>
            </a:pPr>
            <a:r>
              <a:rPr lang="en-US" sz="1600"/>
              <a:t>Offers career development opportunities and work-based learning (e.g., pre-apprentice and apprenticeship) for youth ages 16-24 with one or more barriers to education, training, and employment.</a:t>
            </a:r>
          </a:p>
          <a:p>
            <a:pPr marL="285750" indent="-285750">
              <a:buFont typeface="Courier New" panose="02070309020205020404" pitchFamily="49" charset="0"/>
              <a:buChar char="o"/>
            </a:pPr>
            <a:endParaRPr lang="en-US" sz="1600" b="1" i="1"/>
          </a:p>
          <a:p>
            <a:pPr marL="285750" indent="-285750">
              <a:buFont typeface="Courier New" panose="02070309020205020404" pitchFamily="49" charset="0"/>
              <a:buChar char="o"/>
            </a:pPr>
            <a:r>
              <a:rPr lang="en-US" sz="1600" b="1" i="1"/>
              <a:t>Category 4 </a:t>
            </a:r>
            <a:r>
              <a:rPr lang="en-US" sz="1600"/>
              <a:t>– Barrier Reduction Funding </a:t>
            </a:r>
          </a:p>
          <a:p>
            <a:pPr marL="742950" lvl="1" indent="-285750">
              <a:buFont typeface="Courier New" panose="02070309020205020404" pitchFamily="49" charset="0"/>
              <a:buChar char="o"/>
            </a:pPr>
            <a:r>
              <a:rPr lang="en-US" sz="1600">
                <a:latin typeface="WordVisi_MSFontService"/>
              </a:rPr>
              <a:t>Increases family stability and job retention by covering accumulated emergency costs for basic needs</a:t>
            </a:r>
            <a:endParaRPr lang="en-US" sz="1600">
              <a:solidFill>
                <a:srgbClr val="172169"/>
              </a:solidFill>
            </a:endParaRPr>
          </a:p>
        </p:txBody>
      </p:sp>
      <p:sp>
        <p:nvSpPr>
          <p:cNvPr id="6" name="TextBox 5">
            <a:extLst>
              <a:ext uri="{FF2B5EF4-FFF2-40B4-BE49-F238E27FC236}">
                <a16:creationId xmlns:a16="http://schemas.microsoft.com/office/drawing/2014/main" id="{6C40FC55-22B0-D04B-8535-91AFC63EDE3E}"/>
              </a:ext>
            </a:extLst>
          </p:cNvPr>
          <p:cNvSpPr txBox="1"/>
          <p:nvPr/>
        </p:nvSpPr>
        <p:spPr>
          <a:xfrm>
            <a:off x="84669" y="6551082"/>
            <a:ext cx="2133964" cy="261610"/>
          </a:xfrm>
          <a:prstGeom prst="rect">
            <a:avLst/>
          </a:prstGeom>
          <a:noFill/>
        </p:spPr>
        <p:txBody>
          <a:bodyPr wrap="square" rtlCol="0">
            <a:spAutoFit/>
          </a:bodyPr>
          <a:lstStyle/>
          <a:p>
            <a:r>
              <a:rPr lang="en-US" sz="1100" i="1" dirty="0">
                <a:solidFill>
                  <a:srgbClr val="172169"/>
                </a:solidFill>
              </a:rPr>
              <a:t>NOFO Page 4-7</a:t>
            </a:r>
          </a:p>
        </p:txBody>
      </p:sp>
    </p:spTree>
    <p:extLst>
      <p:ext uri="{BB962C8B-B14F-4D97-AF65-F5344CB8AC3E}">
        <p14:creationId xmlns:p14="http://schemas.microsoft.com/office/powerpoint/2010/main" val="512442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444F3B-A1CA-47E9-9958-5ECA6918E61A}"/>
              </a:ext>
            </a:extLst>
          </p:cNvPr>
          <p:cNvSpPr>
            <a:spLocks noGrp="1"/>
          </p:cNvSpPr>
          <p:nvPr>
            <p:ph type="title"/>
          </p:nvPr>
        </p:nvSpPr>
        <p:spPr>
          <a:xfrm>
            <a:off x="3665792" y="607203"/>
            <a:ext cx="7616143" cy="701887"/>
          </a:xfrm>
        </p:spPr>
        <p:txBody>
          <a:bodyPr>
            <a:noAutofit/>
          </a:bodyPr>
          <a:lstStyle/>
          <a:p>
            <a:br>
              <a:rPr kumimoji="0" lang="en-US" sz="4000" b="0" i="0" u="none" strike="noStrike" kern="1200" cap="none" spc="0" normalizeH="0" baseline="0" noProof="0" dirty="0">
                <a:ln>
                  <a:noFill/>
                </a:ln>
                <a:solidFill>
                  <a:srgbClr val="172169"/>
                </a:solidFill>
                <a:effectLst/>
                <a:uLnTx/>
                <a:uFillTx/>
                <a:latin typeface="Calibri" panose="020F0502020204030204"/>
                <a:ea typeface="+mj-ea"/>
                <a:cs typeface="+mj-cs"/>
              </a:rPr>
            </a:br>
            <a:r>
              <a:rPr kumimoji="0" lang="en-US" sz="4000" b="0" i="0" u="none" strike="noStrike" kern="1200" cap="none" spc="0" normalizeH="0" baseline="0" noProof="0" dirty="0">
                <a:ln>
                  <a:noFill/>
                </a:ln>
                <a:solidFill>
                  <a:srgbClr val="172169"/>
                </a:solidFill>
                <a:effectLst/>
                <a:uLnTx/>
                <a:uFillTx/>
                <a:latin typeface="Calibri" panose="020F0502020204030204"/>
                <a:ea typeface="+mj-ea"/>
                <a:cs typeface="+mj-cs"/>
              </a:rPr>
              <a:t>CAREER PATHWAY OVERVIEW </a:t>
            </a:r>
            <a:br>
              <a:rPr kumimoji="0" lang="en-US" sz="4000" b="0" i="0" u="none" strike="noStrike" kern="1200" cap="none" spc="0" normalizeH="0" baseline="0" noProof="0" dirty="0">
                <a:ln>
                  <a:noFill/>
                </a:ln>
                <a:solidFill>
                  <a:srgbClr val="172169"/>
                </a:solidFill>
                <a:effectLst/>
                <a:uLnTx/>
                <a:uFillTx/>
                <a:latin typeface="Calibri" panose="020F0502020204030204"/>
                <a:ea typeface="+mj-ea"/>
                <a:cs typeface="+mj-cs"/>
              </a:rPr>
            </a:br>
            <a:endParaRPr lang="en-US" sz="4000" b="0" dirty="0"/>
          </a:p>
        </p:txBody>
      </p:sp>
      <p:sp>
        <p:nvSpPr>
          <p:cNvPr id="6" name="Content Placeholder 5">
            <a:extLst>
              <a:ext uri="{FF2B5EF4-FFF2-40B4-BE49-F238E27FC236}">
                <a16:creationId xmlns:a16="http://schemas.microsoft.com/office/drawing/2014/main" id="{C76A236E-959D-42FA-B611-F8564B65B5AC}"/>
              </a:ext>
            </a:extLst>
          </p:cNvPr>
          <p:cNvSpPr>
            <a:spLocks noGrp="1"/>
          </p:cNvSpPr>
          <p:nvPr>
            <p:ph sz="half" idx="1"/>
          </p:nvPr>
        </p:nvSpPr>
        <p:spPr>
          <a:xfrm>
            <a:off x="838200" y="1654629"/>
            <a:ext cx="5181600" cy="4978400"/>
          </a:xfrm>
        </p:spPr>
        <p:txBody>
          <a:bodyPr>
            <a:normAutofit fontScale="92500" lnSpcReduction="20000"/>
          </a:body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2800" b="0" i="0" u="none" strike="noStrike" kern="1200" cap="none" spc="0" normalizeH="0" baseline="0" noProof="0" dirty="0">
                <a:ln>
                  <a:noFill/>
                </a:ln>
                <a:effectLst/>
                <a:uLnTx/>
                <a:uFillTx/>
                <a:latin typeface="Calibri" panose="020F0502020204030204"/>
                <a:ea typeface="+mn-ea"/>
                <a:cs typeface="+mn-cs"/>
              </a:rPr>
              <a:t>Integrate workforce, education, and economic development services</a:t>
            </a: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2800" b="0" i="0" u="none" strike="noStrike" kern="1200" cap="none" spc="0" normalizeH="0" baseline="0" noProof="0" dirty="0">
                <a:ln>
                  <a:noFill/>
                </a:ln>
                <a:effectLst/>
                <a:uLnTx/>
                <a:uFillTx/>
                <a:latin typeface="Calibri" panose="020F0502020204030204"/>
                <a:ea typeface="+mn-ea"/>
                <a:cs typeface="+mn-cs"/>
              </a:rPr>
              <a:t>Serve opportunity individuals who face barriers to employment and education</a:t>
            </a: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2800" b="0" i="0" u="none" strike="noStrike" kern="1200" cap="none" spc="0" normalizeH="0" baseline="0" noProof="0" dirty="0">
                <a:ln>
                  <a:noFill/>
                </a:ln>
                <a:effectLst/>
                <a:uLnTx/>
                <a:uFillTx/>
                <a:latin typeface="Calibri" panose="020F0502020204030204"/>
                <a:ea typeface="+mn-ea"/>
                <a:cs typeface="+mn-cs"/>
              </a:rPr>
              <a:t>Incorporate practices that align with the statewide adopted definition for a career pathway framework</a:t>
            </a: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endParaRPr lang="en-US" dirty="0">
              <a:latin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lang="en-US" dirty="0">
                <a:hlinkClick r:id="rId2"/>
              </a:rPr>
              <a:t>Illinois Pathways Welcome to Illinois Pathways (illinoisworknet.com)</a:t>
            </a:r>
            <a:endParaRPr kumimoji="0" lang="en-US" sz="2800" b="0" i="0" u="none" strike="noStrike" kern="1200" cap="none" spc="0" normalizeH="0" baseline="0" noProof="0" dirty="0">
              <a:ln>
                <a:noFill/>
              </a:ln>
              <a:effectLst/>
              <a:uLnTx/>
              <a:uFillTx/>
              <a:latin typeface="Calibri" panose="020F0502020204030204"/>
              <a:ea typeface="+mn-ea"/>
              <a:cs typeface="+mn-cs"/>
            </a:endParaRPr>
          </a:p>
          <a:p>
            <a:endParaRPr lang="en-US" dirty="0"/>
          </a:p>
        </p:txBody>
      </p:sp>
      <p:sp>
        <p:nvSpPr>
          <p:cNvPr id="4" name="Slide Number Placeholder 3">
            <a:extLst>
              <a:ext uri="{FF2B5EF4-FFF2-40B4-BE49-F238E27FC236}">
                <a16:creationId xmlns:a16="http://schemas.microsoft.com/office/drawing/2014/main" id="{393470DF-0515-4235-AE6E-D688BC407D59}"/>
              </a:ext>
            </a:extLst>
          </p:cNvPr>
          <p:cNvSpPr>
            <a:spLocks noGrp="1"/>
          </p:cNvSpPr>
          <p:nvPr>
            <p:ph type="sldNum" sz="quarter" idx="12"/>
          </p:nvPr>
        </p:nvSpPr>
        <p:spPr/>
        <p:txBody>
          <a:bodyPr/>
          <a:lstStyle/>
          <a:p>
            <a:fld id="{62E03C93-A8B5-5E4D-ADDE-FACFC10B3CD1}" type="slidenum">
              <a:rPr lang="en-US" smtClean="0"/>
              <a:pPr/>
              <a:t>18</a:t>
            </a:fld>
            <a:endParaRPr lang="en-US" dirty="0"/>
          </a:p>
        </p:txBody>
      </p:sp>
      <p:graphicFrame>
        <p:nvGraphicFramePr>
          <p:cNvPr id="8" name="Content Placeholder 7">
            <a:extLst>
              <a:ext uri="{FF2B5EF4-FFF2-40B4-BE49-F238E27FC236}">
                <a16:creationId xmlns:a16="http://schemas.microsoft.com/office/drawing/2014/main" id="{9B4827D3-9E2F-48F9-9DF7-D14D72683503}"/>
              </a:ext>
            </a:extLst>
          </p:cNvPr>
          <p:cNvGraphicFramePr>
            <a:graphicFrameLocks noGrp="1"/>
          </p:cNvGraphicFramePr>
          <p:nvPr>
            <p:ph sz="half" idx="2"/>
          </p:nvPr>
        </p:nvGraphicFramePr>
        <p:xfrm>
          <a:off x="6172200" y="1825624"/>
          <a:ext cx="5613400" cy="4657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7996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206A4-D822-1A49-99F3-37FC08ADCB1D}"/>
              </a:ext>
            </a:extLst>
          </p:cNvPr>
          <p:cNvSpPr>
            <a:spLocks noGrp="1"/>
          </p:cNvSpPr>
          <p:nvPr>
            <p:ph type="title"/>
          </p:nvPr>
        </p:nvSpPr>
        <p:spPr>
          <a:xfrm>
            <a:off x="3049345" y="705820"/>
            <a:ext cx="7616143" cy="561049"/>
          </a:xfrm>
        </p:spPr>
        <p:txBody>
          <a:bodyPr>
            <a:noAutofit/>
          </a:bodyPr>
          <a:lstStyle/>
          <a:p>
            <a:pPr algn="ctr"/>
            <a:r>
              <a:rPr lang="en-US" sz="3600" dirty="0">
                <a:cs typeface="Times New Roman" panose="02020603050405020304" pitchFamily="18" charset="0"/>
              </a:rPr>
              <a:t>JTED Program Services</a:t>
            </a:r>
          </a:p>
        </p:txBody>
      </p:sp>
      <p:sp>
        <p:nvSpPr>
          <p:cNvPr id="5" name="Content Placeholder 4">
            <a:extLst>
              <a:ext uri="{FF2B5EF4-FFF2-40B4-BE49-F238E27FC236}">
                <a16:creationId xmlns:a16="http://schemas.microsoft.com/office/drawing/2014/main" id="{FC0CF080-0A23-C247-9EEF-DF6DA15EB9E2}"/>
              </a:ext>
            </a:extLst>
          </p:cNvPr>
          <p:cNvSpPr>
            <a:spLocks noGrp="1"/>
          </p:cNvSpPr>
          <p:nvPr>
            <p:ph sz="half" idx="1"/>
          </p:nvPr>
        </p:nvSpPr>
        <p:spPr>
          <a:xfrm>
            <a:off x="674370" y="1349935"/>
            <a:ext cx="10843260" cy="4019264"/>
          </a:xfrm>
        </p:spPr>
        <p:txBody>
          <a:bodyPr>
            <a:normAutofit/>
          </a:bodyPr>
          <a:lstStyle/>
          <a:p>
            <a:pPr marL="0" indent="0" algn="ctr">
              <a:buNone/>
            </a:pPr>
            <a:r>
              <a:rPr lang="en-US" sz="1600" i="1" dirty="0">
                <a:solidFill>
                  <a:srgbClr val="172169"/>
                </a:solidFill>
              </a:rPr>
              <a:t>JTED program services address the economic impacts experienced by employers and individuals that are underemployed, unemployed or facing other employment barriers by providing employment and training services aligned with a career pathway that supports targeted industries</a:t>
            </a:r>
          </a:p>
        </p:txBody>
      </p:sp>
      <p:sp>
        <p:nvSpPr>
          <p:cNvPr id="4" name="Slide Number Placeholder 3">
            <a:extLst>
              <a:ext uri="{FF2B5EF4-FFF2-40B4-BE49-F238E27FC236}">
                <a16:creationId xmlns:a16="http://schemas.microsoft.com/office/drawing/2014/main" id="{6DC8B113-46DA-8043-8198-D851159C6DF1}"/>
              </a:ext>
            </a:extLst>
          </p:cNvPr>
          <p:cNvSpPr>
            <a:spLocks noGrp="1"/>
          </p:cNvSpPr>
          <p:nvPr>
            <p:ph type="sldNum" sz="quarter" idx="12"/>
          </p:nvPr>
        </p:nvSpPr>
        <p:spPr/>
        <p:txBody>
          <a:bodyPr/>
          <a:lstStyle/>
          <a:p>
            <a:fld id="{62E03C93-A8B5-5E4D-ADDE-FACFC10B3CD1}" type="slidenum">
              <a:rPr lang="en-US" smtClean="0"/>
              <a:pPr/>
              <a:t>19</a:t>
            </a:fld>
            <a:endParaRPr lang="en-US" dirty="0"/>
          </a:p>
        </p:txBody>
      </p:sp>
      <p:graphicFrame>
        <p:nvGraphicFramePr>
          <p:cNvPr id="14" name="Diagram 13">
            <a:extLst>
              <a:ext uri="{FF2B5EF4-FFF2-40B4-BE49-F238E27FC236}">
                <a16:creationId xmlns:a16="http://schemas.microsoft.com/office/drawing/2014/main" id="{AE151EF9-CAD0-064D-B44F-B8DB8F81932F}"/>
              </a:ext>
            </a:extLst>
          </p:cNvPr>
          <p:cNvGraphicFramePr/>
          <p:nvPr>
            <p:extLst>
              <p:ext uri="{D42A27DB-BD31-4B8C-83A1-F6EECF244321}">
                <p14:modId xmlns:p14="http://schemas.microsoft.com/office/powerpoint/2010/main" val="3158885497"/>
              </p:ext>
            </p:extLst>
          </p:nvPr>
        </p:nvGraphicFramePr>
        <p:xfrm>
          <a:off x="916328" y="2077116"/>
          <a:ext cx="10515600" cy="3638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E06E6E9D-401D-E54A-B1A0-62F620932C0F}"/>
              </a:ext>
            </a:extLst>
          </p:cNvPr>
          <p:cNvSpPr txBox="1"/>
          <p:nvPr/>
        </p:nvSpPr>
        <p:spPr>
          <a:xfrm>
            <a:off x="84669" y="6551082"/>
            <a:ext cx="2133964" cy="261610"/>
          </a:xfrm>
          <a:prstGeom prst="rect">
            <a:avLst/>
          </a:prstGeom>
          <a:noFill/>
        </p:spPr>
        <p:txBody>
          <a:bodyPr wrap="square" rtlCol="0">
            <a:spAutoFit/>
          </a:bodyPr>
          <a:lstStyle/>
          <a:p>
            <a:r>
              <a:rPr lang="en-US" sz="1100" i="1" dirty="0">
                <a:solidFill>
                  <a:srgbClr val="172169"/>
                </a:solidFill>
              </a:rPr>
              <a:t>NOFO Page 7-13</a:t>
            </a:r>
          </a:p>
        </p:txBody>
      </p:sp>
    </p:spTree>
    <p:extLst>
      <p:ext uri="{BB962C8B-B14F-4D97-AF65-F5344CB8AC3E}">
        <p14:creationId xmlns:p14="http://schemas.microsoft.com/office/powerpoint/2010/main" val="1440219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6D7F1-E720-4CB1-B920-FAC3D7D5872C}"/>
              </a:ext>
            </a:extLst>
          </p:cNvPr>
          <p:cNvSpPr>
            <a:spLocks noGrp="1"/>
          </p:cNvSpPr>
          <p:nvPr>
            <p:ph type="title"/>
          </p:nvPr>
        </p:nvSpPr>
        <p:spPr>
          <a:xfrm>
            <a:off x="2632343" y="499654"/>
            <a:ext cx="8721457" cy="1292662"/>
          </a:xfrm>
        </p:spPr>
        <p:txBody>
          <a:bodyPr>
            <a:noAutofit/>
          </a:bodyPr>
          <a:lstStyle/>
          <a:p>
            <a:pPr algn="ctr"/>
            <a:r>
              <a:rPr lang="en-US" sz="3200" dirty="0">
                <a:latin typeface="+mn-lt"/>
              </a:rPr>
              <a:t>DCEO </a:t>
            </a:r>
            <a:br>
              <a:rPr lang="en-US" sz="3200" dirty="0">
                <a:latin typeface="+mn-lt"/>
              </a:rPr>
            </a:br>
            <a:r>
              <a:rPr lang="en-US" sz="3200" dirty="0">
                <a:latin typeface="+mn-lt"/>
              </a:rPr>
              <a:t>OFFICE OF EMPLOYMENT &amp; TRAINING STAFF</a:t>
            </a:r>
            <a:br>
              <a:rPr lang="en-US" sz="3200" dirty="0">
                <a:latin typeface="+mn-lt"/>
              </a:rPr>
            </a:br>
            <a:endParaRPr lang="en-US" sz="3200" dirty="0">
              <a:latin typeface="+mn-lt"/>
            </a:endParaRPr>
          </a:p>
        </p:txBody>
      </p:sp>
      <p:sp>
        <p:nvSpPr>
          <p:cNvPr id="3" name="Content Placeholder 2">
            <a:extLst>
              <a:ext uri="{FF2B5EF4-FFF2-40B4-BE49-F238E27FC236}">
                <a16:creationId xmlns:a16="http://schemas.microsoft.com/office/drawing/2014/main" id="{296288B8-8D22-4EE1-9A8A-8843D8D6753D}"/>
              </a:ext>
            </a:extLst>
          </p:cNvPr>
          <p:cNvSpPr>
            <a:spLocks noGrp="1"/>
          </p:cNvSpPr>
          <p:nvPr>
            <p:ph idx="1"/>
          </p:nvPr>
        </p:nvSpPr>
        <p:spPr>
          <a:xfrm>
            <a:off x="4788501" y="5294211"/>
            <a:ext cx="3930866" cy="1122673"/>
          </a:xfrm>
          <a:ln>
            <a:noFill/>
          </a:ln>
        </p:spPr>
        <p:txBody>
          <a:bodyPr>
            <a:normAutofit fontScale="25000" lnSpcReduction="20000"/>
          </a:bodyPr>
          <a:lstStyle/>
          <a:p>
            <a:pPr marL="0" indent="0" algn="ctr">
              <a:buNone/>
            </a:pPr>
            <a:r>
              <a:rPr lang="en-US" sz="8000" b="1">
                <a:solidFill>
                  <a:schemeClr val="tx1"/>
                </a:solidFill>
              </a:rPr>
              <a:t>Monica </a:t>
            </a:r>
            <a:r>
              <a:rPr lang="en-US" sz="8000" b="1" dirty="0">
                <a:solidFill>
                  <a:schemeClr val="tx1"/>
                </a:solidFill>
              </a:rPr>
              <a:t>D Pruitt </a:t>
            </a:r>
          </a:p>
          <a:p>
            <a:pPr marL="0" indent="0" algn="ctr">
              <a:buNone/>
            </a:pPr>
            <a:r>
              <a:rPr lang="en-US" sz="8000" b="1" dirty="0">
                <a:solidFill>
                  <a:schemeClr val="tx1"/>
                </a:solidFill>
              </a:rPr>
              <a:t>Grant Manager</a:t>
            </a: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0" indent="0">
              <a:buNone/>
            </a:pPr>
            <a:r>
              <a:rPr lang="en-US" dirty="0"/>
              <a:t>	</a:t>
            </a:r>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2</a:t>
            </a:fld>
            <a:endParaRPr lang="en-US" dirty="0"/>
          </a:p>
        </p:txBody>
      </p:sp>
      <p:sp>
        <p:nvSpPr>
          <p:cNvPr id="12" name="TextBox 11">
            <a:extLst>
              <a:ext uri="{FF2B5EF4-FFF2-40B4-BE49-F238E27FC236}">
                <a16:creationId xmlns:a16="http://schemas.microsoft.com/office/drawing/2014/main" id="{ABE44F66-7AE5-224F-AE0E-E573018405C0}"/>
              </a:ext>
            </a:extLst>
          </p:cNvPr>
          <p:cNvSpPr txBox="1"/>
          <p:nvPr/>
        </p:nvSpPr>
        <p:spPr>
          <a:xfrm>
            <a:off x="2046709" y="5227744"/>
            <a:ext cx="3030677" cy="984885"/>
          </a:xfrm>
          <a:prstGeom prst="rect">
            <a:avLst/>
          </a:prstGeom>
          <a:noFill/>
        </p:spPr>
        <p:txBody>
          <a:bodyPr wrap="square" rtlCol="0">
            <a:spAutoFit/>
          </a:bodyPr>
          <a:lstStyle/>
          <a:p>
            <a:pPr algn="ctr"/>
            <a:r>
              <a:rPr lang="en-US" sz="2000" b="1" dirty="0"/>
              <a:t>Rosalia </a:t>
            </a:r>
            <a:r>
              <a:rPr lang="en-US" sz="2000" b="1" dirty="0" err="1"/>
              <a:t>Boccardi</a:t>
            </a:r>
            <a:r>
              <a:rPr lang="en-US" sz="2000" b="1" dirty="0"/>
              <a:t> (Rosa)</a:t>
            </a:r>
            <a:r>
              <a:rPr lang="en-US" sz="2000" b="0" i="0" dirty="0">
                <a:solidFill>
                  <a:srgbClr val="323130"/>
                </a:solidFill>
                <a:effectLst/>
                <a:latin typeface="Segoe UI" panose="020B0502040204020203" pitchFamily="34" charset="0"/>
              </a:rPr>
              <a:t> </a:t>
            </a:r>
            <a:endParaRPr lang="en-US" sz="2000" b="1" dirty="0"/>
          </a:p>
          <a:p>
            <a:pPr algn="ctr"/>
            <a:r>
              <a:rPr lang="en-US" sz="2000" b="1" dirty="0"/>
              <a:t>Grant Manager </a:t>
            </a:r>
          </a:p>
          <a:p>
            <a:endParaRPr lang="en-US" dirty="0"/>
          </a:p>
        </p:txBody>
      </p:sp>
      <p:sp>
        <p:nvSpPr>
          <p:cNvPr id="13" name="TextBox 12">
            <a:extLst>
              <a:ext uri="{FF2B5EF4-FFF2-40B4-BE49-F238E27FC236}">
                <a16:creationId xmlns:a16="http://schemas.microsoft.com/office/drawing/2014/main" id="{6479D745-22FF-B64E-AFEF-F9B058CD0490}"/>
              </a:ext>
            </a:extLst>
          </p:cNvPr>
          <p:cNvSpPr txBox="1"/>
          <p:nvPr/>
        </p:nvSpPr>
        <p:spPr>
          <a:xfrm>
            <a:off x="8152488" y="5227745"/>
            <a:ext cx="3809998" cy="984885"/>
          </a:xfrm>
          <a:prstGeom prst="rect">
            <a:avLst/>
          </a:prstGeom>
          <a:noFill/>
        </p:spPr>
        <p:txBody>
          <a:bodyPr wrap="square" rtlCol="0">
            <a:spAutoFit/>
          </a:bodyPr>
          <a:lstStyle/>
          <a:p>
            <a:pPr algn="ctr"/>
            <a:r>
              <a:rPr lang="en-US" sz="2000" b="1" dirty="0"/>
              <a:t>Tammy Stone </a:t>
            </a:r>
          </a:p>
          <a:p>
            <a:pPr algn="ctr"/>
            <a:r>
              <a:rPr lang="en-US" sz="2000" b="1" dirty="0"/>
              <a:t>Program Manager </a:t>
            </a:r>
          </a:p>
          <a:p>
            <a:endParaRPr lang="en-US" dirty="0"/>
          </a:p>
        </p:txBody>
      </p:sp>
      <p:pic>
        <p:nvPicPr>
          <p:cNvPr id="10" name="Picture 9">
            <a:extLst>
              <a:ext uri="{FF2B5EF4-FFF2-40B4-BE49-F238E27FC236}">
                <a16:creationId xmlns:a16="http://schemas.microsoft.com/office/drawing/2014/main" id="{9152A35F-1A11-4DC6-A45B-4E7DCB53FCC8}"/>
              </a:ext>
            </a:extLst>
          </p:cNvPr>
          <p:cNvPicPr>
            <a:picLocks noChangeAspect="1"/>
          </p:cNvPicPr>
          <p:nvPr/>
        </p:nvPicPr>
        <p:blipFill>
          <a:blip r:embed="rId2"/>
          <a:stretch>
            <a:fillRect/>
          </a:stretch>
        </p:blipFill>
        <p:spPr>
          <a:xfrm>
            <a:off x="430490" y="1344894"/>
            <a:ext cx="2539541" cy="718827"/>
          </a:xfrm>
          <a:prstGeom prst="rect">
            <a:avLst/>
          </a:prstGeom>
        </p:spPr>
      </p:pic>
      <p:pic>
        <p:nvPicPr>
          <p:cNvPr id="6" name="Picture 5">
            <a:extLst>
              <a:ext uri="{FF2B5EF4-FFF2-40B4-BE49-F238E27FC236}">
                <a16:creationId xmlns:a16="http://schemas.microsoft.com/office/drawing/2014/main" id="{C2697B54-ECC0-30B7-F9E1-38AC26A14487}"/>
              </a:ext>
            </a:extLst>
          </p:cNvPr>
          <p:cNvPicPr>
            <a:picLocks noChangeAspect="1"/>
          </p:cNvPicPr>
          <p:nvPr/>
        </p:nvPicPr>
        <p:blipFill>
          <a:blip r:embed="rId3"/>
          <a:stretch>
            <a:fillRect/>
          </a:stretch>
        </p:blipFill>
        <p:spPr>
          <a:xfrm>
            <a:off x="5521660" y="2226283"/>
            <a:ext cx="2464549" cy="2464549"/>
          </a:xfrm>
          <a:prstGeom prst="rect">
            <a:avLst/>
          </a:prstGeom>
        </p:spPr>
      </p:pic>
      <p:pic>
        <p:nvPicPr>
          <p:cNvPr id="5" name="Picture 4">
            <a:extLst>
              <a:ext uri="{FF2B5EF4-FFF2-40B4-BE49-F238E27FC236}">
                <a16:creationId xmlns:a16="http://schemas.microsoft.com/office/drawing/2014/main" id="{5641DA51-812A-47D4-B263-7A38E8A82AEA}"/>
              </a:ext>
            </a:extLst>
          </p:cNvPr>
          <p:cNvPicPr>
            <a:picLocks noChangeAspect="1"/>
          </p:cNvPicPr>
          <p:nvPr/>
        </p:nvPicPr>
        <p:blipFill>
          <a:blip r:embed="rId4"/>
          <a:stretch>
            <a:fillRect/>
          </a:stretch>
        </p:blipFill>
        <p:spPr>
          <a:xfrm>
            <a:off x="2432720" y="2244522"/>
            <a:ext cx="2464549" cy="2464549"/>
          </a:xfrm>
          <a:prstGeom prst="rect">
            <a:avLst/>
          </a:prstGeom>
        </p:spPr>
      </p:pic>
      <p:pic>
        <p:nvPicPr>
          <p:cNvPr id="7" name="Picture 6">
            <a:extLst>
              <a:ext uri="{FF2B5EF4-FFF2-40B4-BE49-F238E27FC236}">
                <a16:creationId xmlns:a16="http://schemas.microsoft.com/office/drawing/2014/main" id="{00D72268-FF53-4018-A628-1F019A35E5E2}"/>
              </a:ext>
            </a:extLst>
          </p:cNvPr>
          <p:cNvPicPr>
            <a:picLocks noChangeAspect="1"/>
          </p:cNvPicPr>
          <p:nvPr/>
        </p:nvPicPr>
        <p:blipFill rotWithShape="1">
          <a:blip r:embed="rId5"/>
          <a:srcRect l="-4119" t="-698" r="4119" b="69204"/>
          <a:stretch/>
        </p:blipFill>
        <p:spPr>
          <a:xfrm>
            <a:off x="8470057" y="2226283"/>
            <a:ext cx="2578445" cy="2547133"/>
          </a:xfrm>
          <a:prstGeom prst="rect">
            <a:avLst/>
          </a:prstGeom>
        </p:spPr>
      </p:pic>
    </p:spTree>
    <p:extLst>
      <p:ext uri="{BB962C8B-B14F-4D97-AF65-F5344CB8AC3E}">
        <p14:creationId xmlns:p14="http://schemas.microsoft.com/office/powerpoint/2010/main" val="90002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DCFCE-F520-614F-8019-085E2B717E4F}"/>
              </a:ext>
            </a:extLst>
          </p:cNvPr>
          <p:cNvSpPr>
            <a:spLocks noGrp="1"/>
          </p:cNvSpPr>
          <p:nvPr>
            <p:ph type="title"/>
          </p:nvPr>
        </p:nvSpPr>
        <p:spPr>
          <a:xfrm>
            <a:off x="2358266" y="802918"/>
            <a:ext cx="9065873" cy="561049"/>
          </a:xfrm>
        </p:spPr>
        <p:txBody>
          <a:bodyPr>
            <a:noAutofit/>
          </a:bodyPr>
          <a:lstStyle/>
          <a:p>
            <a:pPr algn="ctr"/>
            <a:r>
              <a:rPr lang="en-US" sz="3600" dirty="0"/>
              <a:t>Outreach and Recruitment </a:t>
            </a:r>
            <a:br>
              <a:rPr lang="en-US" sz="3600" dirty="0"/>
            </a:br>
            <a:r>
              <a:rPr lang="en-US" sz="3600" dirty="0"/>
              <a:t>&amp; Employment Engagement</a:t>
            </a:r>
          </a:p>
        </p:txBody>
      </p:sp>
      <p:sp>
        <p:nvSpPr>
          <p:cNvPr id="3" name="Content Placeholder 2">
            <a:extLst>
              <a:ext uri="{FF2B5EF4-FFF2-40B4-BE49-F238E27FC236}">
                <a16:creationId xmlns:a16="http://schemas.microsoft.com/office/drawing/2014/main" id="{2C36D7A1-3062-F046-9321-18C8E74E140D}"/>
              </a:ext>
            </a:extLst>
          </p:cNvPr>
          <p:cNvSpPr>
            <a:spLocks noGrp="1"/>
          </p:cNvSpPr>
          <p:nvPr>
            <p:ph sz="half" idx="1"/>
          </p:nvPr>
        </p:nvSpPr>
        <p:spPr>
          <a:xfrm>
            <a:off x="838200" y="1667368"/>
            <a:ext cx="10515600" cy="4019264"/>
          </a:xfrm>
        </p:spPr>
        <p:txBody>
          <a:bodyPr>
            <a:normAutofit/>
          </a:bodyPr>
          <a:lstStyle/>
          <a:p>
            <a:r>
              <a:rPr lang="en-US" sz="1800" dirty="0">
                <a:effectLst/>
                <a:latin typeface="Calibri" panose="020F0502020204030204" pitchFamily="34" charset="0"/>
                <a:ea typeface="Calibri" panose="020F0502020204030204" pitchFamily="34" charset="0"/>
                <a:cs typeface="Arial" panose="020B0604020202020204" pitchFamily="34" charset="0"/>
              </a:rPr>
              <a:t>Outreach activities and strategies are focused on a comprehensive communication strategy that raises general program awareness geared to widen participation. </a:t>
            </a:r>
            <a:endParaRPr lang="en-US" sz="1800" dirty="0"/>
          </a:p>
          <a:p>
            <a:r>
              <a:rPr lang="en-US" sz="1800" dirty="0">
                <a:effectLst/>
                <a:latin typeface="Calibri" panose="020F0502020204030204" pitchFamily="34" charset="0"/>
                <a:ea typeface="Yu Mincho" panose="02020400000000000000" pitchFamily="18" charset="-128"/>
                <a:cs typeface="Arial" panose="020B0604020202020204" pitchFamily="34" charset="0"/>
              </a:rPr>
              <a:t>Recruitment activities and strategies are focused on attracting specific participants or groups that grantees are seeking to enroll in their program or to partner with.</a:t>
            </a:r>
            <a:endParaRPr lang="en-US" sz="1800" dirty="0"/>
          </a:p>
          <a:p>
            <a:r>
              <a:rPr lang="en-US" sz="1800" dirty="0"/>
              <a:t>Outreach and recruitment should be geared towards established and expanded partners, employer/industry organizations, social service agencies, and others.</a:t>
            </a:r>
          </a:p>
          <a:p>
            <a:r>
              <a:rPr lang="en-US" sz="1800" dirty="0"/>
              <a:t>Employer Engagement Employers should have a leadership role in developing and supporting the career pathway programs that integrate work-based learning opportunities through experience.</a:t>
            </a:r>
          </a:p>
          <a:p>
            <a:pPr marL="0" indent="0">
              <a:buNone/>
            </a:pPr>
            <a:endParaRPr lang="en-US" sz="2000" dirty="0"/>
          </a:p>
        </p:txBody>
      </p:sp>
      <p:sp>
        <p:nvSpPr>
          <p:cNvPr id="5" name="Slide Number Placeholder 4">
            <a:extLst>
              <a:ext uri="{FF2B5EF4-FFF2-40B4-BE49-F238E27FC236}">
                <a16:creationId xmlns:a16="http://schemas.microsoft.com/office/drawing/2014/main" id="{18783599-9A18-694B-949D-88DEF2034E67}"/>
              </a:ext>
            </a:extLst>
          </p:cNvPr>
          <p:cNvSpPr>
            <a:spLocks noGrp="1"/>
          </p:cNvSpPr>
          <p:nvPr>
            <p:ph type="sldNum" sz="quarter" idx="12"/>
          </p:nvPr>
        </p:nvSpPr>
        <p:spPr/>
        <p:txBody>
          <a:bodyPr/>
          <a:lstStyle/>
          <a:p>
            <a:fld id="{4C252FB9-B173-B746-BC64-1AB9D36BCBA0}" type="slidenum">
              <a:rPr lang="en-US" smtClean="0"/>
              <a:t>20</a:t>
            </a:fld>
            <a:endParaRPr lang="en-US" dirty="0"/>
          </a:p>
        </p:txBody>
      </p:sp>
      <p:graphicFrame>
        <p:nvGraphicFramePr>
          <p:cNvPr id="12" name="Diagram 11">
            <a:extLst>
              <a:ext uri="{FF2B5EF4-FFF2-40B4-BE49-F238E27FC236}">
                <a16:creationId xmlns:a16="http://schemas.microsoft.com/office/drawing/2014/main" id="{29824CF2-F6BF-BB42-942E-0BE20CA5D951}"/>
              </a:ext>
            </a:extLst>
          </p:cNvPr>
          <p:cNvGraphicFramePr/>
          <p:nvPr/>
        </p:nvGraphicFramePr>
        <p:xfrm>
          <a:off x="2491408" y="4167331"/>
          <a:ext cx="7209183" cy="2617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a:extLst>
              <a:ext uri="{FF2B5EF4-FFF2-40B4-BE49-F238E27FC236}">
                <a16:creationId xmlns:a16="http://schemas.microsoft.com/office/drawing/2014/main" id="{A4E12352-2DCD-CB4D-A55E-E589C237A5B8}"/>
              </a:ext>
            </a:extLst>
          </p:cNvPr>
          <p:cNvSpPr txBox="1"/>
          <p:nvPr/>
        </p:nvSpPr>
        <p:spPr>
          <a:xfrm>
            <a:off x="84669" y="6551082"/>
            <a:ext cx="2133964" cy="261610"/>
          </a:xfrm>
          <a:prstGeom prst="rect">
            <a:avLst/>
          </a:prstGeom>
          <a:noFill/>
        </p:spPr>
        <p:txBody>
          <a:bodyPr wrap="square" rtlCol="0">
            <a:spAutoFit/>
          </a:bodyPr>
          <a:lstStyle/>
          <a:p>
            <a:r>
              <a:rPr lang="en-US" sz="1100" i="1" dirty="0">
                <a:solidFill>
                  <a:srgbClr val="172169"/>
                </a:solidFill>
              </a:rPr>
              <a:t>NOFO Page 7-8</a:t>
            </a:r>
          </a:p>
        </p:txBody>
      </p:sp>
    </p:spTree>
    <p:extLst>
      <p:ext uri="{BB962C8B-B14F-4D97-AF65-F5344CB8AC3E}">
        <p14:creationId xmlns:p14="http://schemas.microsoft.com/office/powerpoint/2010/main" val="17726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A598E-0C3C-944B-987D-EE5F94C3015B}"/>
              </a:ext>
            </a:extLst>
          </p:cNvPr>
          <p:cNvSpPr>
            <a:spLocks noGrp="1"/>
          </p:cNvSpPr>
          <p:nvPr>
            <p:ph type="title"/>
          </p:nvPr>
        </p:nvSpPr>
        <p:spPr>
          <a:xfrm>
            <a:off x="2287928" y="681037"/>
            <a:ext cx="7616143" cy="561049"/>
          </a:xfrm>
        </p:spPr>
        <p:txBody>
          <a:bodyPr>
            <a:noAutofit/>
          </a:bodyPr>
          <a:lstStyle/>
          <a:p>
            <a:pPr algn="ctr"/>
            <a:r>
              <a:rPr lang="en-US" sz="3600" dirty="0"/>
              <a:t>Career Planning</a:t>
            </a:r>
          </a:p>
        </p:txBody>
      </p:sp>
      <p:sp>
        <p:nvSpPr>
          <p:cNvPr id="3" name="Content Placeholder 2">
            <a:extLst>
              <a:ext uri="{FF2B5EF4-FFF2-40B4-BE49-F238E27FC236}">
                <a16:creationId xmlns:a16="http://schemas.microsoft.com/office/drawing/2014/main" id="{B114A3A9-E215-F543-AAF2-BC0FF9523250}"/>
              </a:ext>
            </a:extLst>
          </p:cNvPr>
          <p:cNvSpPr>
            <a:spLocks noGrp="1"/>
          </p:cNvSpPr>
          <p:nvPr>
            <p:ph idx="1"/>
          </p:nvPr>
        </p:nvSpPr>
        <p:spPr>
          <a:xfrm>
            <a:off x="838199" y="1399602"/>
            <a:ext cx="10515600" cy="4058796"/>
          </a:xfrm>
        </p:spPr>
        <p:txBody>
          <a:bodyPr>
            <a:normAutofit/>
          </a:bodyPr>
          <a:lstStyle/>
          <a:p>
            <a:r>
              <a:rPr lang="en-US" sz="2200" dirty="0">
                <a:solidFill>
                  <a:schemeClr val="tx1"/>
                </a:solidFill>
              </a:rPr>
              <a:t>Successful career planning is a collaborative and ongoing process.</a:t>
            </a:r>
          </a:p>
          <a:p>
            <a:r>
              <a:rPr lang="en-US" sz="2200" dirty="0">
                <a:solidFill>
                  <a:schemeClr val="tx1"/>
                </a:solidFill>
              </a:rPr>
              <a:t>A thorough assessment is the foundation for understanding the participant’s employment goals, existing skills, career readiness and determining all barriers to employment that may exist.</a:t>
            </a:r>
          </a:p>
          <a:p>
            <a:r>
              <a:rPr lang="en-US" sz="2200" dirty="0">
                <a:solidFill>
                  <a:schemeClr val="tx1"/>
                </a:solidFill>
              </a:rPr>
              <a:t>Each participant needs an Individual Employment Plan (IEP) which is living document that identifies employment and education goals as part of a career pathway, objectives, and the appropriate combination of services for the participant to reach the goals.</a:t>
            </a:r>
          </a:p>
        </p:txBody>
      </p:sp>
      <p:sp>
        <p:nvSpPr>
          <p:cNvPr id="4" name="Slide Number Placeholder 3">
            <a:extLst>
              <a:ext uri="{FF2B5EF4-FFF2-40B4-BE49-F238E27FC236}">
                <a16:creationId xmlns:a16="http://schemas.microsoft.com/office/drawing/2014/main" id="{FB0A7799-0B72-604E-A6AB-848CB9944A1C}"/>
              </a:ext>
            </a:extLst>
          </p:cNvPr>
          <p:cNvSpPr>
            <a:spLocks noGrp="1"/>
          </p:cNvSpPr>
          <p:nvPr>
            <p:ph type="sldNum" sz="quarter" idx="12"/>
          </p:nvPr>
        </p:nvSpPr>
        <p:spPr/>
        <p:txBody>
          <a:bodyPr/>
          <a:lstStyle/>
          <a:p>
            <a:fld id="{62E03C93-A8B5-5E4D-ADDE-FACFC10B3CD1}" type="slidenum">
              <a:rPr lang="en-US" smtClean="0"/>
              <a:pPr/>
              <a:t>21</a:t>
            </a:fld>
            <a:endParaRPr lang="en-US" dirty="0"/>
          </a:p>
        </p:txBody>
      </p:sp>
      <p:graphicFrame>
        <p:nvGraphicFramePr>
          <p:cNvPr id="5" name="Diagram 4">
            <a:extLst>
              <a:ext uri="{FF2B5EF4-FFF2-40B4-BE49-F238E27FC236}">
                <a16:creationId xmlns:a16="http://schemas.microsoft.com/office/drawing/2014/main" id="{CEEDEB44-5E5B-5243-9C77-84D269857F5B}"/>
              </a:ext>
            </a:extLst>
          </p:cNvPr>
          <p:cNvGraphicFramePr/>
          <p:nvPr>
            <p:extLst>
              <p:ext uri="{D42A27DB-BD31-4B8C-83A1-F6EECF244321}">
                <p14:modId xmlns:p14="http://schemas.microsoft.com/office/powerpoint/2010/main" val="2920176263"/>
              </p:ext>
            </p:extLst>
          </p:nvPr>
        </p:nvGraphicFramePr>
        <p:xfrm>
          <a:off x="2491408" y="4167331"/>
          <a:ext cx="7209183" cy="2617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A2D446B0-BAC8-1342-A1AD-F87C96C6A5E0}"/>
              </a:ext>
            </a:extLst>
          </p:cNvPr>
          <p:cNvSpPr txBox="1"/>
          <p:nvPr/>
        </p:nvSpPr>
        <p:spPr>
          <a:xfrm>
            <a:off x="84669" y="6551082"/>
            <a:ext cx="2133964" cy="261610"/>
          </a:xfrm>
          <a:prstGeom prst="rect">
            <a:avLst/>
          </a:prstGeom>
          <a:noFill/>
        </p:spPr>
        <p:txBody>
          <a:bodyPr wrap="square" rtlCol="0">
            <a:spAutoFit/>
          </a:bodyPr>
          <a:lstStyle/>
          <a:p>
            <a:r>
              <a:rPr lang="en-US" sz="1100" i="1" dirty="0">
                <a:solidFill>
                  <a:srgbClr val="172169"/>
                </a:solidFill>
              </a:rPr>
              <a:t>NOFO Page 8-10</a:t>
            </a:r>
          </a:p>
        </p:txBody>
      </p:sp>
    </p:spTree>
    <p:extLst>
      <p:ext uri="{BB962C8B-B14F-4D97-AF65-F5344CB8AC3E}">
        <p14:creationId xmlns:p14="http://schemas.microsoft.com/office/powerpoint/2010/main" val="991634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4E7CF-1C3E-8E49-BF99-F0A4A31A6F3B}"/>
              </a:ext>
            </a:extLst>
          </p:cNvPr>
          <p:cNvSpPr>
            <a:spLocks noGrp="1"/>
          </p:cNvSpPr>
          <p:nvPr>
            <p:ph type="title"/>
          </p:nvPr>
        </p:nvSpPr>
        <p:spPr>
          <a:xfrm>
            <a:off x="2981263" y="630400"/>
            <a:ext cx="7616143" cy="561049"/>
          </a:xfrm>
        </p:spPr>
        <p:txBody>
          <a:bodyPr>
            <a:noAutofit/>
          </a:bodyPr>
          <a:lstStyle/>
          <a:p>
            <a:pPr algn="ctr"/>
            <a:r>
              <a:rPr lang="en-US" sz="3600" dirty="0"/>
              <a:t>Training</a:t>
            </a:r>
          </a:p>
        </p:txBody>
      </p:sp>
      <p:sp>
        <p:nvSpPr>
          <p:cNvPr id="3" name="Content Placeholder 2">
            <a:extLst>
              <a:ext uri="{FF2B5EF4-FFF2-40B4-BE49-F238E27FC236}">
                <a16:creationId xmlns:a16="http://schemas.microsoft.com/office/drawing/2014/main" id="{B1B2BD8A-D50D-9F40-A011-A60C6AABBBAC}"/>
              </a:ext>
            </a:extLst>
          </p:cNvPr>
          <p:cNvSpPr>
            <a:spLocks noGrp="1"/>
          </p:cNvSpPr>
          <p:nvPr>
            <p:ph idx="1"/>
          </p:nvPr>
        </p:nvSpPr>
        <p:spPr>
          <a:xfrm>
            <a:off x="838199" y="1399602"/>
            <a:ext cx="10515600" cy="4058796"/>
          </a:xfrm>
        </p:spPr>
        <p:txBody>
          <a:bodyPr>
            <a:normAutofit/>
          </a:bodyPr>
          <a:lstStyle/>
          <a:p>
            <a:r>
              <a:rPr lang="en-US" sz="2200" dirty="0">
                <a:solidFill>
                  <a:schemeClr val="tx1"/>
                </a:solidFill>
              </a:rPr>
              <a:t>Programs must lead to industry-recognized or post-secondary credentials and align with the customer's choice for a career pathway.</a:t>
            </a:r>
          </a:p>
          <a:p>
            <a:pPr lvl="1"/>
            <a:r>
              <a:rPr lang="en-US" sz="2200" dirty="0">
                <a:solidFill>
                  <a:schemeClr val="tx1"/>
                </a:solidFill>
              </a:rPr>
              <a:t>Occupational skills training, training for nontraditional employment</a:t>
            </a:r>
          </a:p>
          <a:p>
            <a:pPr lvl="1"/>
            <a:r>
              <a:rPr lang="en-US" sz="2200" dirty="0">
                <a:solidFill>
                  <a:schemeClr val="tx1"/>
                </a:solidFill>
              </a:rPr>
              <a:t>Skill upgrading and retraining</a:t>
            </a:r>
          </a:p>
          <a:p>
            <a:pPr lvl="1"/>
            <a:r>
              <a:rPr lang="en-US" sz="2200" dirty="0">
                <a:solidFill>
                  <a:schemeClr val="tx1"/>
                </a:solidFill>
              </a:rPr>
              <a:t>Entrepreneurial training</a:t>
            </a:r>
          </a:p>
          <a:p>
            <a:pPr lvl="1"/>
            <a:r>
              <a:rPr lang="en-US" sz="2200" dirty="0">
                <a:solidFill>
                  <a:schemeClr val="tx1"/>
                </a:solidFill>
              </a:rPr>
              <a:t>Job readiness training</a:t>
            </a:r>
          </a:p>
          <a:p>
            <a:pPr lvl="1"/>
            <a:r>
              <a:rPr lang="en-US" sz="2200" dirty="0">
                <a:solidFill>
                  <a:schemeClr val="tx1"/>
                </a:solidFill>
              </a:rPr>
              <a:t>Adult education and literacy activities</a:t>
            </a:r>
          </a:p>
        </p:txBody>
      </p:sp>
      <p:sp>
        <p:nvSpPr>
          <p:cNvPr id="4" name="Slide Number Placeholder 3">
            <a:extLst>
              <a:ext uri="{FF2B5EF4-FFF2-40B4-BE49-F238E27FC236}">
                <a16:creationId xmlns:a16="http://schemas.microsoft.com/office/drawing/2014/main" id="{F3BF1230-4E2E-6A4C-9F9E-8387F12C6AF4}"/>
              </a:ext>
            </a:extLst>
          </p:cNvPr>
          <p:cNvSpPr>
            <a:spLocks noGrp="1"/>
          </p:cNvSpPr>
          <p:nvPr>
            <p:ph type="sldNum" sz="quarter" idx="12"/>
          </p:nvPr>
        </p:nvSpPr>
        <p:spPr/>
        <p:txBody>
          <a:bodyPr/>
          <a:lstStyle/>
          <a:p>
            <a:fld id="{62E03C93-A8B5-5E4D-ADDE-FACFC10B3CD1}" type="slidenum">
              <a:rPr lang="en-US" smtClean="0"/>
              <a:pPr/>
              <a:t>22</a:t>
            </a:fld>
            <a:endParaRPr lang="en-US" dirty="0"/>
          </a:p>
        </p:txBody>
      </p:sp>
      <p:graphicFrame>
        <p:nvGraphicFramePr>
          <p:cNvPr id="5" name="Diagram 4">
            <a:extLst>
              <a:ext uri="{FF2B5EF4-FFF2-40B4-BE49-F238E27FC236}">
                <a16:creationId xmlns:a16="http://schemas.microsoft.com/office/drawing/2014/main" id="{7E3AA892-3046-DF45-BD60-B9C617B0A8AA}"/>
              </a:ext>
            </a:extLst>
          </p:cNvPr>
          <p:cNvGraphicFramePr/>
          <p:nvPr>
            <p:extLst>
              <p:ext uri="{D42A27DB-BD31-4B8C-83A1-F6EECF244321}">
                <p14:modId xmlns:p14="http://schemas.microsoft.com/office/powerpoint/2010/main" val="395483856"/>
              </p:ext>
            </p:extLst>
          </p:nvPr>
        </p:nvGraphicFramePr>
        <p:xfrm>
          <a:off x="2491408" y="4167331"/>
          <a:ext cx="7209183" cy="2617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C4FB68B9-537A-5F42-88E0-4D7210E67003}"/>
              </a:ext>
            </a:extLst>
          </p:cNvPr>
          <p:cNvSpPr txBox="1"/>
          <p:nvPr/>
        </p:nvSpPr>
        <p:spPr>
          <a:xfrm>
            <a:off x="84669" y="6551082"/>
            <a:ext cx="2133964" cy="261610"/>
          </a:xfrm>
          <a:prstGeom prst="rect">
            <a:avLst/>
          </a:prstGeom>
          <a:noFill/>
        </p:spPr>
        <p:txBody>
          <a:bodyPr wrap="square" rtlCol="0">
            <a:spAutoFit/>
          </a:bodyPr>
          <a:lstStyle/>
          <a:p>
            <a:r>
              <a:rPr lang="en-US" sz="1100" i="1" dirty="0">
                <a:solidFill>
                  <a:srgbClr val="172169"/>
                </a:solidFill>
              </a:rPr>
              <a:t>NOFO Page 10-11</a:t>
            </a:r>
          </a:p>
        </p:txBody>
      </p:sp>
    </p:spTree>
    <p:extLst>
      <p:ext uri="{BB962C8B-B14F-4D97-AF65-F5344CB8AC3E}">
        <p14:creationId xmlns:p14="http://schemas.microsoft.com/office/powerpoint/2010/main" val="1011614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4E7CF-1C3E-8E49-BF99-F0A4A31A6F3B}"/>
              </a:ext>
            </a:extLst>
          </p:cNvPr>
          <p:cNvSpPr>
            <a:spLocks noGrp="1"/>
          </p:cNvSpPr>
          <p:nvPr>
            <p:ph type="title"/>
          </p:nvPr>
        </p:nvSpPr>
        <p:spPr>
          <a:xfrm>
            <a:off x="1519386" y="711561"/>
            <a:ext cx="9612525" cy="561049"/>
          </a:xfrm>
        </p:spPr>
        <p:txBody>
          <a:bodyPr>
            <a:noAutofit/>
          </a:bodyPr>
          <a:lstStyle/>
          <a:p>
            <a:pPr algn="ctr"/>
            <a:r>
              <a:rPr lang="en-US" sz="3600" dirty="0"/>
              <a:t>Work-Based Learning</a:t>
            </a:r>
          </a:p>
        </p:txBody>
      </p:sp>
      <p:sp>
        <p:nvSpPr>
          <p:cNvPr id="3" name="Content Placeholder 2">
            <a:extLst>
              <a:ext uri="{FF2B5EF4-FFF2-40B4-BE49-F238E27FC236}">
                <a16:creationId xmlns:a16="http://schemas.microsoft.com/office/drawing/2014/main" id="{B1B2BD8A-D50D-9F40-A011-A60C6AABBBAC}"/>
              </a:ext>
            </a:extLst>
          </p:cNvPr>
          <p:cNvSpPr>
            <a:spLocks noGrp="1"/>
          </p:cNvSpPr>
          <p:nvPr>
            <p:ph idx="1"/>
          </p:nvPr>
        </p:nvSpPr>
        <p:spPr>
          <a:xfrm>
            <a:off x="959599" y="1726244"/>
            <a:ext cx="10515600" cy="1132583"/>
          </a:xfrm>
        </p:spPr>
        <p:txBody>
          <a:bodyPr>
            <a:normAutofit/>
          </a:bodyPr>
          <a:lstStyle/>
          <a:p>
            <a:r>
              <a:rPr lang="en-US" sz="2200" dirty="0">
                <a:solidFill>
                  <a:schemeClr val="tx1"/>
                </a:solidFill>
              </a:rPr>
              <a:t>Work-based learning provides more opportunities for workers to earn income while gaining critical job skills. The following work-based learning services are allowed under this grant:</a:t>
            </a:r>
          </a:p>
        </p:txBody>
      </p:sp>
      <p:sp>
        <p:nvSpPr>
          <p:cNvPr id="4" name="Slide Number Placeholder 3">
            <a:extLst>
              <a:ext uri="{FF2B5EF4-FFF2-40B4-BE49-F238E27FC236}">
                <a16:creationId xmlns:a16="http://schemas.microsoft.com/office/drawing/2014/main" id="{F3BF1230-4E2E-6A4C-9F9E-8387F12C6AF4}"/>
              </a:ext>
            </a:extLst>
          </p:cNvPr>
          <p:cNvSpPr>
            <a:spLocks noGrp="1"/>
          </p:cNvSpPr>
          <p:nvPr>
            <p:ph type="sldNum" sz="quarter" idx="12"/>
          </p:nvPr>
        </p:nvSpPr>
        <p:spPr/>
        <p:txBody>
          <a:bodyPr/>
          <a:lstStyle/>
          <a:p>
            <a:fld id="{62E03C93-A8B5-5E4D-ADDE-FACFC10B3CD1}" type="slidenum">
              <a:rPr lang="en-US" smtClean="0"/>
              <a:pPr/>
              <a:t>23</a:t>
            </a:fld>
            <a:endParaRPr lang="en-US" dirty="0"/>
          </a:p>
        </p:txBody>
      </p:sp>
      <p:graphicFrame>
        <p:nvGraphicFramePr>
          <p:cNvPr id="5" name="Diagram 4">
            <a:extLst>
              <a:ext uri="{FF2B5EF4-FFF2-40B4-BE49-F238E27FC236}">
                <a16:creationId xmlns:a16="http://schemas.microsoft.com/office/drawing/2014/main" id="{7E3AA892-3046-DF45-BD60-B9C617B0A8AA}"/>
              </a:ext>
            </a:extLst>
          </p:cNvPr>
          <p:cNvGraphicFramePr/>
          <p:nvPr>
            <p:extLst>
              <p:ext uri="{D42A27DB-BD31-4B8C-83A1-F6EECF244321}">
                <p14:modId xmlns:p14="http://schemas.microsoft.com/office/powerpoint/2010/main" val="1394891522"/>
              </p:ext>
            </p:extLst>
          </p:nvPr>
        </p:nvGraphicFramePr>
        <p:xfrm>
          <a:off x="2464904" y="4138030"/>
          <a:ext cx="7209183" cy="2617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Box 15">
            <a:extLst>
              <a:ext uri="{FF2B5EF4-FFF2-40B4-BE49-F238E27FC236}">
                <a16:creationId xmlns:a16="http://schemas.microsoft.com/office/drawing/2014/main" id="{3B43DF8D-4F92-C249-87CD-D4494176C68C}"/>
              </a:ext>
            </a:extLst>
          </p:cNvPr>
          <p:cNvSpPr txBox="1"/>
          <p:nvPr/>
        </p:nvSpPr>
        <p:spPr>
          <a:xfrm>
            <a:off x="84669" y="6551082"/>
            <a:ext cx="2133964" cy="261610"/>
          </a:xfrm>
          <a:prstGeom prst="rect">
            <a:avLst/>
          </a:prstGeom>
          <a:noFill/>
        </p:spPr>
        <p:txBody>
          <a:bodyPr wrap="square" rtlCol="0">
            <a:spAutoFit/>
          </a:bodyPr>
          <a:lstStyle/>
          <a:p>
            <a:r>
              <a:rPr lang="en-US" sz="1100" i="1" dirty="0">
                <a:solidFill>
                  <a:srgbClr val="172169"/>
                </a:solidFill>
              </a:rPr>
              <a:t>NOFO Page 11-12</a:t>
            </a:r>
          </a:p>
        </p:txBody>
      </p:sp>
      <p:sp>
        <p:nvSpPr>
          <p:cNvPr id="6" name="Rectangle 5">
            <a:extLst>
              <a:ext uri="{FF2B5EF4-FFF2-40B4-BE49-F238E27FC236}">
                <a16:creationId xmlns:a16="http://schemas.microsoft.com/office/drawing/2014/main" id="{2554FA4B-2C10-40A8-B74D-881A96E28C35}"/>
              </a:ext>
            </a:extLst>
          </p:cNvPr>
          <p:cNvSpPr/>
          <p:nvPr/>
        </p:nvSpPr>
        <p:spPr>
          <a:xfrm>
            <a:off x="716801" y="2836641"/>
            <a:ext cx="6096000" cy="1107996"/>
          </a:xfrm>
          <a:prstGeom prst="rect">
            <a:avLst/>
          </a:prstGeom>
        </p:spPr>
        <p:txBody>
          <a:bodyPr>
            <a:spAutoFit/>
          </a:bodyPr>
          <a:lstStyle/>
          <a:p>
            <a:pPr marL="800100" lvl="1" indent="-342900">
              <a:buFont typeface="Arial" panose="020B0604020202020204" pitchFamily="34" charset="0"/>
              <a:buChar char="•"/>
            </a:pPr>
            <a:r>
              <a:rPr lang="en-US" sz="2200" dirty="0"/>
              <a:t>Apprenticeship (pre-apprenticeship)</a:t>
            </a:r>
          </a:p>
          <a:p>
            <a:pPr marL="800100" lvl="1" indent="-342900">
              <a:buFont typeface="Arial" panose="020B0604020202020204" pitchFamily="34" charset="0"/>
              <a:buChar char="•"/>
            </a:pPr>
            <a:r>
              <a:rPr lang="en-US" sz="2200" dirty="0"/>
              <a:t>On the Job Training (OJT)</a:t>
            </a:r>
          </a:p>
          <a:p>
            <a:pPr marL="800100" lvl="1" indent="-342900">
              <a:buFont typeface="Arial" panose="020B0604020202020204" pitchFamily="34" charset="0"/>
              <a:buChar char="•"/>
            </a:pPr>
            <a:r>
              <a:rPr lang="en-US" sz="2200" dirty="0"/>
              <a:t>Incumbent Worker (IW) Training</a:t>
            </a:r>
            <a:endParaRPr lang="en-US" sz="2200" i="1" dirty="0"/>
          </a:p>
        </p:txBody>
      </p:sp>
      <p:sp>
        <p:nvSpPr>
          <p:cNvPr id="7" name="Rectangle 6">
            <a:extLst>
              <a:ext uri="{FF2B5EF4-FFF2-40B4-BE49-F238E27FC236}">
                <a16:creationId xmlns:a16="http://schemas.microsoft.com/office/drawing/2014/main" id="{D98351D4-0085-4E33-B85B-5390A4E84B59}"/>
              </a:ext>
            </a:extLst>
          </p:cNvPr>
          <p:cNvSpPr/>
          <p:nvPr/>
        </p:nvSpPr>
        <p:spPr>
          <a:xfrm>
            <a:off x="5881636" y="2858827"/>
            <a:ext cx="6096000" cy="1107996"/>
          </a:xfrm>
          <a:prstGeom prst="rect">
            <a:avLst/>
          </a:prstGeom>
        </p:spPr>
        <p:txBody>
          <a:bodyPr>
            <a:spAutoFit/>
          </a:bodyPr>
          <a:lstStyle/>
          <a:p>
            <a:pPr marL="800100" lvl="1" indent="-342900">
              <a:buFont typeface="Arial" panose="020B0604020202020204" pitchFamily="34" charset="0"/>
              <a:buChar char="•"/>
            </a:pPr>
            <a:r>
              <a:rPr lang="en-US" sz="2200" dirty="0"/>
              <a:t>Customized Training</a:t>
            </a:r>
          </a:p>
          <a:p>
            <a:pPr marL="800100" lvl="1" indent="-342900">
              <a:buFont typeface="Arial" panose="020B0604020202020204" pitchFamily="34" charset="0"/>
              <a:buChar char="•"/>
            </a:pPr>
            <a:r>
              <a:rPr lang="en-US" sz="2200" dirty="0"/>
              <a:t>Work experiences or internships </a:t>
            </a:r>
          </a:p>
          <a:p>
            <a:pPr marL="800100" lvl="1" indent="-342900">
              <a:buFont typeface="Arial" panose="020B0604020202020204" pitchFamily="34" charset="0"/>
              <a:buChar char="•"/>
            </a:pPr>
            <a:r>
              <a:rPr lang="en-US" sz="2200" dirty="0"/>
              <a:t>Transitional jobs </a:t>
            </a:r>
            <a:r>
              <a:rPr lang="en-US" sz="2200" i="1" dirty="0"/>
              <a:t>(Category 1 and 3)</a:t>
            </a:r>
          </a:p>
        </p:txBody>
      </p:sp>
    </p:spTree>
    <p:extLst>
      <p:ext uri="{BB962C8B-B14F-4D97-AF65-F5344CB8AC3E}">
        <p14:creationId xmlns:p14="http://schemas.microsoft.com/office/powerpoint/2010/main" val="255165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4E7CF-1C3E-8E49-BF99-F0A4A31A6F3B}"/>
              </a:ext>
            </a:extLst>
          </p:cNvPr>
          <p:cNvSpPr>
            <a:spLocks noGrp="1"/>
          </p:cNvSpPr>
          <p:nvPr>
            <p:ph type="title"/>
          </p:nvPr>
        </p:nvSpPr>
        <p:spPr>
          <a:xfrm>
            <a:off x="2364528" y="725243"/>
            <a:ext cx="9612525" cy="561049"/>
          </a:xfrm>
        </p:spPr>
        <p:txBody>
          <a:bodyPr>
            <a:noAutofit/>
          </a:bodyPr>
          <a:lstStyle/>
          <a:p>
            <a:pPr algn="ctr"/>
            <a:r>
              <a:rPr lang="en-US" sz="3600" dirty="0"/>
              <a:t>Supportive Services &amp; Barrier Reduction </a:t>
            </a:r>
          </a:p>
        </p:txBody>
      </p:sp>
      <p:sp>
        <p:nvSpPr>
          <p:cNvPr id="3" name="Content Placeholder 2">
            <a:extLst>
              <a:ext uri="{FF2B5EF4-FFF2-40B4-BE49-F238E27FC236}">
                <a16:creationId xmlns:a16="http://schemas.microsoft.com/office/drawing/2014/main" id="{B1B2BD8A-D50D-9F40-A011-A60C6AABBBAC}"/>
              </a:ext>
            </a:extLst>
          </p:cNvPr>
          <p:cNvSpPr>
            <a:spLocks noGrp="1"/>
          </p:cNvSpPr>
          <p:nvPr>
            <p:ph idx="1"/>
          </p:nvPr>
        </p:nvSpPr>
        <p:spPr>
          <a:xfrm>
            <a:off x="838200" y="1652471"/>
            <a:ext cx="10515600" cy="4058796"/>
          </a:xfrm>
        </p:spPr>
        <p:txBody>
          <a:bodyPr>
            <a:normAutofit/>
          </a:bodyPr>
          <a:lstStyle/>
          <a:p>
            <a:r>
              <a:rPr lang="en-US" sz="2000" dirty="0">
                <a:solidFill>
                  <a:schemeClr val="tx1"/>
                </a:solidFill>
              </a:rPr>
              <a:t>Supportive Services provide participants with key assistance beyond career and training services necessary for the participant to engage in the program</a:t>
            </a:r>
          </a:p>
          <a:p>
            <a:pPr marL="0" indent="0">
              <a:buNone/>
            </a:pPr>
            <a:endParaRPr lang="en-US" sz="2000" dirty="0">
              <a:solidFill>
                <a:schemeClr val="tx1"/>
              </a:solidFill>
            </a:endParaRPr>
          </a:p>
          <a:p>
            <a:r>
              <a:rPr lang="en-US" sz="2000" dirty="0">
                <a:solidFill>
                  <a:schemeClr val="tx1"/>
                </a:solidFill>
              </a:rPr>
              <a:t>Barrier Reduction is funding to increase family stability and job retention by covering accumulated emergency costs for basic needs.</a:t>
            </a:r>
          </a:p>
        </p:txBody>
      </p:sp>
      <p:sp>
        <p:nvSpPr>
          <p:cNvPr id="4" name="Slide Number Placeholder 3">
            <a:extLst>
              <a:ext uri="{FF2B5EF4-FFF2-40B4-BE49-F238E27FC236}">
                <a16:creationId xmlns:a16="http://schemas.microsoft.com/office/drawing/2014/main" id="{F3BF1230-4E2E-6A4C-9F9E-8387F12C6AF4}"/>
              </a:ext>
            </a:extLst>
          </p:cNvPr>
          <p:cNvSpPr>
            <a:spLocks noGrp="1"/>
          </p:cNvSpPr>
          <p:nvPr>
            <p:ph type="sldNum" sz="quarter" idx="12"/>
          </p:nvPr>
        </p:nvSpPr>
        <p:spPr/>
        <p:txBody>
          <a:bodyPr/>
          <a:lstStyle/>
          <a:p>
            <a:fld id="{62E03C93-A8B5-5E4D-ADDE-FACFC10B3CD1}" type="slidenum">
              <a:rPr lang="en-US" smtClean="0"/>
              <a:pPr/>
              <a:t>24</a:t>
            </a:fld>
            <a:endParaRPr lang="en-US" dirty="0"/>
          </a:p>
        </p:txBody>
      </p:sp>
      <p:graphicFrame>
        <p:nvGraphicFramePr>
          <p:cNvPr id="5" name="Diagram 4">
            <a:extLst>
              <a:ext uri="{FF2B5EF4-FFF2-40B4-BE49-F238E27FC236}">
                <a16:creationId xmlns:a16="http://schemas.microsoft.com/office/drawing/2014/main" id="{7E3AA892-3046-DF45-BD60-B9C617B0A8AA}"/>
              </a:ext>
            </a:extLst>
          </p:cNvPr>
          <p:cNvGraphicFramePr/>
          <p:nvPr>
            <p:extLst>
              <p:ext uri="{D42A27DB-BD31-4B8C-83A1-F6EECF244321}">
                <p14:modId xmlns:p14="http://schemas.microsoft.com/office/powerpoint/2010/main" val="1949269414"/>
              </p:ext>
            </p:extLst>
          </p:nvPr>
        </p:nvGraphicFramePr>
        <p:xfrm>
          <a:off x="2464904" y="3743261"/>
          <a:ext cx="7209183" cy="2617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C1B148CC-CF51-824F-BE43-EB9C92373667}"/>
              </a:ext>
            </a:extLst>
          </p:cNvPr>
          <p:cNvSpPr txBox="1"/>
          <p:nvPr/>
        </p:nvSpPr>
        <p:spPr>
          <a:xfrm>
            <a:off x="84669" y="6551082"/>
            <a:ext cx="2133964" cy="261610"/>
          </a:xfrm>
          <a:prstGeom prst="rect">
            <a:avLst/>
          </a:prstGeom>
          <a:noFill/>
        </p:spPr>
        <p:txBody>
          <a:bodyPr wrap="square" rtlCol="0">
            <a:spAutoFit/>
          </a:bodyPr>
          <a:lstStyle/>
          <a:p>
            <a:r>
              <a:rPr lang="en-US" sz="1100" i="1" dirty="0">
                <a:solidFill>
                  <a:srgbClr val="172169"/>
                </a:solidFill>
              </a:rPr>
              <a:t>NOFO Page 12</a:t>
            </a:r>
          </a:p>
        </p:txBody>
      </p:sp>
    </p:spTree>
    <p:extLst>
      <p:ext uri="{BB962C8B-B14F-4D97-AF65-F5344CB8AC3E}">
        <p14:creationId xmlns:p14="http://schemas.microsoft.com/office/powerpoint/2010/main" val="491272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7928" y="661981"/>
            <a:ext cx="7616143" cy="561049"/>
          </a:xfrm>
          <a:prstGeom prst="rect">
            <a:avLst/>
          </a:prstGeom>
        </p:spPr>
        <p:txBody>
          <a:bodyPr>
            <a:noAutofit/>
          </a:bodyPr>
          <a:lstStyle/>
          <a:p>
            <a:pPr algn="ctr"/>
            <a:r>
              <a:rPr lang="en-US" sz="3600" dirty="0"/>
              <a:t>Case Notes</a:t>
            </a:r>
          </a:p>
        </p:txBody>
      </p:sp>
      <p:sp>
        <p:nvSpPr>
          <p:cNvPr id="12" name="Content Placeholder 11"/>
          <p:cNvSpPr>
            <a:spLocks noGrp="1"/>
          </p:cNvSpPr>
          <p:nvPr>
            <p:ph idx="1"/>
          </p:nvPr>
        </p:nvSpPr>
        <p:spPr>
          <a:xfrm>
            <a:off x="555585" y="1551008"/>
            <a:ext cx="11100121" cy="5162308"/>
          </a:xfrm>
          <a:prstGeom prst="rect">
            <a:avLst/>
          </a:prstGeom>
        </p:spPr>
        <p:txBody>
          <a:bodyPr>
            <a:normAutofit/>
          </a:bodyPr>
          <a:lstStyle/>
          <a:p>
            <a:pPr marL="0" marR="0" algn="just">
              <a:lnSpc>
                <a:spcPct val="150000"/>
              </a:lnSpc>
              <a:spcBef>
                <a:spcPts val="0"/>
              </a:spcBef>
              <a:spcAft>
                <a:spcPts val="0"/>
              </a:spcAft>
            </a:pPr>
            <a:r>
              <a:rPr lang="en-US" sz="2200" dirty="0">
                <a:effectLst/>
                <a:latin typeface="Calibri" panose="020F0502020204030204" pitchFamily="34" charset="0"/>
                <a:ea typeface="Calibri" panose="020F0502020204030204" pitchFamily="34" charset="0"/>
                <a:cs typeface="Arial" panose="020B0604020202020204" pitchFamily="34" charset="0"/>
              </a:rPr>
              <a:t>Case Notes and file maintenance are vital to quality service and reporting. </a:t>
            </a:r>
          </a:p>
          <a:p>
            <a:pPr marL="0" marR="0" algn="just">
              <a:lnSpc>
                <a:spcPct val="150000"/>
              </a:lnSpc>
              <a:spcBef>
                <a:spcPts val="0"/>
              </a:spcBef>
              <a:spcAft>
                <a:spcPts val="0"/>
              </a:spcAft>
            </a:pPr>
            <a:r>
              <a:rPr lang="en-US" sz="2200" dirty="0">
                <a:effectLst/>
                <a:latin typeface="Calibri" panose="020F0502020204030204" pitchFamily="34" charset="0"/>
                <a:ea typeface="Calibri" panose="020F0502020204030204" pitchFamily="34" charset="0"/>
                <a:cs typeface="Arial" panose="020B0604020202020204" pitchFamily="34" charset="0"/>
              </a:rPr>
              <a:t>They reflect the results of continuous Career Planning in detail so that the participant’s status is easily determined.</a:t>
            </a:r>
          </a:p>
          <a:p>
            <a:pPr marL="0" marR="0" algn="just">
              <a:lnSpc>
                <a:spcPct val="150000"/>
              </a:lnSpc>
              <a:spcBef>
                <a:spcPts val="0"/>
              </a:spcBef>
              <a:spcAft>
                <a:spcPts val="0"/>
              </a:spcAft>
            </a:pPr>
            <a:r>
              <a:rPr lang="en-US" sz="2200" dirty="0">
                <a:effectLst/>
                <a:latin typeface="Calibri" panose="020F0502020204030204" pitchFamily="34" charset="0"/>
                <a:ea typeface="Calibri" panose="020F0502020204030204" pitchFamily="34" charset="0"/>
                <a:cs typeface="Arial" panose="020B0604020202020204" pitchFamily="34" charset="0"/>
              </a:rPr>
              <a:t> The case notes for an open active service must document ongoing two-way communication between the career planner and participant that describes how the service (career, training, supportive) or activity moves the participant toward their goals. </a:t>
            </a:r>
          </a:p>
          <a:p>
            <a:pPr marL="0" marR="0" algn="just">
              <a:lnSpc>
                <a:spcPct val="150000"/>
              </a:lnSpc>
              <a:spcBef>
                <a:spcPts val="0"/>
              </a:spcBef>
              <a:spcAft>
                <a:spcPts val="0"/>
              </a:spcAft>
            </a:pPr>
            <a:r>
              <a:rPr lang="en-US" sz="2200" dirty="0">
                <a:effectLst/>
                <a:latin typeface="Calibri" panose="020F0502020204030204" pitchFamily="34" charset="0"/>
                <a:ea typeface="Calibri" panose="020F0502020204030204" pitchFamily="34" charset="0"/>
                <a:cs typeface="Arial" panose="020B0604020202020204" pitchFamily="34" charset="0"/>
              </a:rPr>
              <a:t>Case notes must be entered into the appropriate case management system within ten (10) calendar days of the service delivery and the regular contact (typically thirty (30) days). </a:t>
            </a:r>
          </a:p>
          <a:p>
            <a:pPr marL="0" marR="0" algn="just">
              <a:lnSpc>
                <a:spcPct val="150000"/>
              </a:lnSpc>
              <a:spcBef>
                <a:spcPts val="0"/>
              </a:spcBef>
              <a:spcAft>
                <a:spcPts val="0"/>
              </a:spcAft>
            </a:pPr>
            <a:r>
              <a:rPr lang="en-US" sz="2200" dirty="0">
                <a:effectLst/>
                <a:latin typeface="Calibri" panose="020F0502020204030204" pitchFamily="34" charset="0"/>
                <a:ea typeface="Calibri" panose="020F0502020204030204" pitchFamily="34" charset="0"/>
                <a:cs typeface="Arial" panose="020B0604020202020204" pitchFamily="34" charset="0"/>
              </a:rPr>
              <a:t>Case notes should also indicate cross-program coordination of services and contacts with staff in other programs.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lvl="2"/>
            <a:endParaRPr lang="en-US" dirty="0"/>
          </a:p>
        </p:txBody>
      </p:sp>
    </p:spTree>
    <p:extLst>
      <p:ext uri="{BB962C8B-B14F-4D97-AF65-F5344CB8AC3E}">
        <p14:creationId xmlns:p14="http://schemas.microsoft.com/office/powerpoint/2010/main" val="4627279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4E7CF-1C3E-8E49-BF99-F0A4A31A6F3B}"/>
              </a:ext>
            </a:extLst>
          </p:cNvPr>
          <p:cNvSpPr>
            <a:spLocks noGrp="1"/>
          </p:cNvSpPr>
          <p:nvPr>
            <p:ph type="title"/>
          </p:nvPr>
        </p:nvSpPr>
        <p:spPr>
          <a:xfrm>
            <a:off x="2022884" y="691933"/>
            <a:ext cx="9612525" cy="561049"/>
          </a:xfrm>
        </p:spPr>
        <p:txBody>
          <a:bodyPr>
            <a:noAutofit/>
          </a:bodyPr>
          <a:lstStyle/>
          <a:p>
            <a:pPr algn="ctr"/>
            <a:r>
              <a:rPr lang="en-US" sz="3600" dirty="0"/>
              <a:t>Placement &amp; Follow-Up</a:t>
            </a:r>
          </a:p>
        </p:txBody>
      </p:sp>
      <p:sp>
        <p:nvSpPr>
          <p:cNvPr id="3" name="Content Placeholder 2">
            <a:extLst>
              <a:ext uri="{FF2B5EF4-FFF2-40B4-BE49-F238E27FC236}">
                <a16:creationId xmlns:a16="http://schemas.microsoft.com/office/drawing/2014/main" id="{B1B2BD8A-D50D-9F40-A011-A60C6AABBBAC}"/>
              </a:ext>
            </a:extLst>
          </p:cNvPr>
          <p:cNvSpPr>
            <a:spLocks noGrp="1"/>
          </p:cNvSpPr>
          <p:nvPr>
            <p:ph idx="1"/>
          </p:nvPr>
        </p:nvSpPr>
        <p:spPr>
          <a:xfrm>
            <a:off x="988924" y="1847959"/>
            <a:ext cx="10515600" cy="4058796"/>
          </a:xfrm>
        </p:spPr>
        <p:txBody>
          <a:bodyPr>
            <a:normAutofit/>
          </a:bodyPr>
          <a:lstStyle/>
          <a:p>
            <a:r>
              <a:rPr lang="en-US" sz="2000" dirty="0">
                <a:effectLst/>
                <a:latin typeface="Calibri" panose="020F0502020204030204" pitchFamily="34" charset="0"/>
                <a:ea typeface="Calibri" panose="020F0502020204030204" pitchFamily="34" charset="0"/>
                <a:cs typeface="Arial" panose="020B0604020202020204" pitchFamily="34" charset="0"/>
              </a:rPr>
              <a:t>The main objective of the JTED program is to p</a:t>
            </a:r>
            <a:r>
              <a:rPr lang="en-US" sz="2000" dirty="0"/>
              <a:t>lace participants in family sustaining unsubsidized employment. </a:t>
            </a:r>
          </a:p>
          <a:p>
            <a:r>
              <a:rPr lang="en-US" sz="2000" dirty="0">
                <a:solidFill>
                  <a:srgbClr val="1F1F1E"/>
                </a:solidFill>
                <a:effectLst/>
                <a:latin typeface="Calibri" panose="020F0502020204030204" pitchFamily="34" charset="0"/>
                <a:ea typeface="Yu Mincho" panose="02020400000000000000" pitchFamily="18" charset="-128"/>
                <a:cs typeface="Arial" panose="020B0604020202020204" pitchFamily="34" charset="0"/>
              </a:rPr>
              <a:t>Program follow-up is an essential part of the JTED program. T</a:t>
            </a:r>
            <a:r>
              <a:rPr lang="en-US" sz="2000" dirty="0">
                <a:effectLst/>
                <a:latin typeface="Calibri" panose="020F0502020204030204" pitchFamily="34" charset="0"/>
                <a:ea typeface="Yu Mincho" panose="02020400000000000000" pitchFamily="18" charset="-128"/>
                <a:cs typeface="Arial" panose="020B0604020202020204" pitchFamily="34" charset="0"/>
              </a:rPr>
              <a:t>here are many ways to stay in touch with program graduates on a routine basis, including surveys, focus groups or phone, text, social media, and email check-ins. </a:t>
            </a:r>
            <a:endParaRPr lang="en-US" sz="2000" dirty="0"/>
          </a:p>
        </p:txBody>
      </p:sp>
      <p:sp>
        <p:nvSpPr>
          <p:cNvPr id="4" name="Slide Number Placeholder 3">
            <a:extLst>
              <a:ext uri="{FF2B5EF4-FFF2-40B4-BE49-F238E27FC236}">
                <a16:creationId xmlns:a16="http://schemas.microsoft.com/office/drawing/2014/main" id="{F3BF1230-4E2E-6A4C-9F9E-8387F12C6AF4}"/>
              </a:ext>
            </a:extLst>
          </p:cNvPr>
          <p:cNvSpPr>
            <a:spLocks noGrp="1"/>
          </p:cNvSpPr>
          <p:nvPr>
            <p:ph type="sldNum" sz="quarter" idx="12"/>
          </p:nvPr>
        </p:nvSpPr>
        <p:spPr/>
        <p:txBody>
          <a:bodyPr/>
          <a:lstStyle/>
          <a:p>
            <a:fld id="{62E03C93-A8B5-5E4D-ADDE-FACFC10B3CD1}" type="slidenum">
              <a:rPr lang="en-US" smtClean="0"/>
              <a:pPr/>
              <a:t>26</a:t>
            </a:fld>
            <a:endParaRPr lang="en-US" dirty="0"/>
          </a:p>
        </p:txBody>
      </p:sp>
      <p:graphicFrame>
        <p:nvGraphicFramePr>
          <p:cNvPr id="5" name="Diagram 4">
            <a:extLst>
              <a:ext uri="{FF2B5EF4-FFF2-40B4-BE49-F238E27FC236}">
                <a16:creationId xmlns:a16="http://schemas.microsoft.com/office/drawing/2014/main" id="{7E3AA892-3046-DF45-BD60-B9C617B0A8AA}"/>
              </a:ext>
            </a:extLst>
          </p:cNvPr>
          <p:cNvGraphicFramePr/>
          <p:nvPr>
            <p:extLst>
              <p:ext uri="{D42A27DB-BD31-4B8C-83A1-F6EECF244321}">
                <p14:modId xmlns:p14="http://schemas.microsoft.com/office/powerpoint/2010/main" val="2476297318"/>
              </p:ext>
            </p:extLst>
          </p:nvPr>
        </p:nvGraphicFramePr>
        <p:xfrm>
          <a:off x="1378226" y="3127513"/>
          <a:ext cx="9515061" cy="32330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4ECC856D-7D7F-EB46-B808-2A0B0530134C}"/>
              </a:ext>
            </a:extLst>
          </p:cNvPr>
          <p:cNvSpPr txBox="1"/>
          <p:nvPr/>
        </p:nvSpPr>
        <p:spPr>
          <a:xfrm>
            <a:off x="84669" y="6551082"/>
            <a:ext cx="2133964" cy="261610"/>
          </a:xfrm>
          <a:prstGeom prst="rect">
            <a:avLst/>
          </a:prstGeom>
          <a:noFill/>
        </p:spPr>
        <p:txBody>
          <a:bodyPr wrap="square" rtlCol="0">
            <a:spAutoFit/>
          </a:bodyPr>
          <a:lstStyle/>
          <a:p>
            <a:r>
              <a:rPr lang="en-US" sz="1100" i="1" dirty="0">
                <a:solidFill>
                  <a:srgbClr val="172169"/>
                </a:solidFill>
              </a:rPr>
              <a:t>NOFO Page 12-13</a:t>
            </a:r>
          </a:p>
        </p:txBody>
      </p:sp>
    </p:spTree>
    <p:extLst>
      <p:ext uri="{BB962C8B-B14F-4D97-AF65-F5344CB8AC3E}">
        <p14:creationId xmlns:p14="http://schemas.microsoft.com/office/powerpoint/2010/main" val="3805549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prstGeom prst="rect">
            <a:avLst/>
          </a:prstGeom>
        </p:spPr>
        <p:txBody>
          <a:bodyPr>
            <a:noAutofit/>
          </a:bodyPr>
          <a:lstStyle/>
          <a:p>
            <a:pPr algn="ctr"/>
            <a:r>
              <a:rPr lang="en-US" sz="3600" dirty="0"/>
              <a:t>Uniform Grant Agreement - Part I</a:t>
            </a:r>
          </a:p>
        </p:txBody>
      </p:sp>
      <p:sp>
        <p:nvSpPr>
          <p:cNvPr id="12" name="Content Placeholder 11"/>
          <p:cNvSpPr>
            <a:spLocks noGrp="1"/>
          </p:cNvSpPr>
          <p:nvPr>
            <p:ph idx="1"/>
          </p:nvPr>
        </p:nvSpPr>
        <p:spPr>
          <a:xfrm>
            <a:off x="555585" y="1551008"/>
            <a:ext cx="11100121" cy="5162308"/>
          </a:xfrm>
          <a:prstGeom prst="rect">
            <a:avLst/>
          </a:prstGeom>
        </p:spPr>
        <p:txBody>
          <a:bodyPr>
            <a:normAutofit fontScale="92500" lnSpcReduction="10000"/>
          </a:bodyPr>
          <a:lstStyle/>
          <a:p>
            <a:r>
              <a:rPr lang="en-US" dirty="0"/>
              <a:t>Article I Award and Grantee Specific Information</a:t>
            </a:r>
          </a:p>
          <a:p>
            <a:r>
              <a:rPr lang="en-US" dirty="0"/>
              <a:t>Article II Required Representations</a:t>
            </a:r>
          </a:p>
          <a:p>
            <a:r>
              <a:rPr lang="en-US" dirty="0"/>
              <a:t>Article III Definitions</a:t>
            </a:r>
          </a:p>
          <a:p>
            <a:r>
              <a:rPr lang="en-US" dirty="0"/>
              <a:t>Article IV Payment</a:t>
            </a:r>
          </a:p>
          <a:p>
            <a:r>
              <a:rPr lang="en-US" dirty="0"/>
              <a:t>Article V Scope of Grant Activities/Purpose of Grant</a:t>
            </a:r>
          </a:p>
          <a:p>
            <a:r>
              <a:rPr lang="en-US" dirty="0"/>
              <a:t>Article VI Budget</a:t>
            </a:r>
          </a:p>
          <a:p>
            <a:r>
              <a:rPr lang="en-US" dirty="0"/>
              <a:t>Article VII Allowable Costs</a:t>
            </a:r>
          </a:p>
          <a:p>
            <a:r>
              <a:rPr lang="en-US" dirty="0"/>
              <a:t>Article VIII Required Certifications</a:t>
            </a:r>
          </a:p>
          <a:p>
            <a:r>
              <a:rPr lang="en-US" dirty="0"/>
              <a:t>Article IX Criminal Disclosure</a:t>
            </a:r>
          </a:p>
          <a:p>
            <a:r>
              <a:rPr lang="en-US" dirty="0"/>
              <a:t>Article X Unlawful Discrimination</a:t>
            </a:r>
          </a:p>
          <a:p>
            <a:r>
              <a:rPr lang="en-US" dirty="0"/>
              <a:t>Article XI Lobbying</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lvl="2"/>
            <a:endParaRPr lang="en-US" dirty="0"/>
          </a:p>
        </p:txBody>
      </p:sp>
    </p:spTree>
    <p:extLst>
      <p:ext uri="{BB962C8B-B14F-4D97-AF65-F5344CB8AC3E}">
        <p14:creationId xmlns:p14="http://schemas.microsoft.com/office/powerpoint/2010/main" val="8290817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prstGeom prst="rect">
            <a:avLst/>
          </a:prstGeom>
        </p:spPr>
        <p:txBody>
          <a:bodyPr>
            <a:noAutofit/>
          </a:bodyPr>
          <a:lstStyle/>
          <a:p>
            <a:pPr algn="ctr"/>
            <a:r>
              <a:rPr lang="en-US" sz="3600" dirty="0"/>
              <a:t>Uniform Grant Agreement – Part I</a:t>
            </a:r>
          </a:p>
        </p:txBody>
      </p:sp>
      <p:sp>
        <p:nvSpPr>
          <p:cNvPr id="12" name="Content Placeholder 11"/>
          <p:cNvSpPr>
            <a:spLocks noGrp="1"/>
          </p:cNvSpPr>
          <p:nvPr>
            <p:ph idx="1"/>
          </p:nvPr>
        </p:nvSpPr>
        <p:spPr>
          <a:xfrm>
            <a:off x="578734" y="1458411"/>
            <a:ext cx="11401063" cy="5561634"/>
          </a:xfrm>
          <a:prstGeom prst="rect">
            <a:avLst/>
          </a:prstGeom>
        </p:spPr>
        <p:txBody>
          <a:bodyPr>
            <a:noAutofit/>
          </a:bodyPr>
          <a:lstStyle/>
          <a:p>
            <a:pPr>
              <a:spcBef>
                <a:spcPts val="600"/>
              </a:spcBef>
            </a:pPr>
            <a:r>
              <a:rPr lang="en-US" sz="2000" dirty="0"/>
              <a:t>Article XII Maintenance and Accessibility of Records; Monitoring</a:t>
            </a:r>
          </a:p>
          <a:p>
            <a:pPr>
              <a:spcBef>
                <a:spcPts val="600"/>
              </a:spcBef>
            </a:pPr>
            <a:r>
              <a:rPr lang="en-US" sz="2000" dirty="0"/>
              <a:t>Article XIII Financial Reporting Requirements</a:t>
            </a:r>
          </a:p>
          <a:p>
            <a:pPr>
              <a:spcBef>
                <a:spcPts val="600"/>
              </a:spcBef>
            </a:pPr>
            <a:r>
              <a:rPr lang="en-US" sz="2000" dirty="0"/>
              <a:t>Article XIV Performance Reporting Requirements</a:t>
            </a:r>
          </a:p>
          <a:p>
            <a:pPr>
              <a:spcBef>
                <a:spcPts val="600"/>
              </a:spcBef>
            </a:pPr>
            <a:r>
              <a:rPr lang="en-US" sz="2000" dirty="0"/>
              <a:t>Article XV Audit Requirement</a:t>
            </a:r>
          </a:p>
          <a:p>
            <a:pPr>
              <a:spcBef>
                <a:spcPts val="600"/>
              </a:spcBef>
            </a:pPr>
            <a:r>
              <a:rPr lang="en-US" sz="2000" dirty="0"/>
              <a:t>Article XVI Termination; Suspension</a:t>
            </a:r>
          </a:p>
          <a:p>
            <a:pPr>
              <a:spcBef>
                <a:spcPts val="600"/>
              </a:spcBef>
            </a:pPr>
            <a:r>
              <a:rPr lang="en-US" sz="2000" dirty="0"/>
              <a:t>Article XVII Subcontracts/Sub-Grants</a:t>
            </a:r>
          </a:p>
          <a:p>
            <a:pPr>
              <a:spcBef>
                <a:spcPts val="600"/>
              </a:spcBef>
            </a:pPr>
            <a:r>
              <a:rPr lang="en-US" sz="2000" dirty="0"/>
              <a:t>Article XVIII Notice of Change</a:t>
            </a:r>
          </a:p>
          <a:p>
            <a:pPr>
              <a:spcBef>
                <a:spcPts val="600"/>
              </a:spcBef>
            </a:pPr>
            <a:r>
              <a:rPr lang="en-US" sz="2000" dirty="0"/>
              <a:t>Article XIX Structural Reorganization</a:t>
            </a:r>
          </a:p>
          <a:p>
            <a:pPr>
              <a:spcBef>
                <a:spcPts val="600"/>
              </a:spcBef>
            </a:pPr>
            <a:r>
              <a:rPr lang="en-US" sz="2000" dirty="0"/>
              <a:t>Article XX Agreements with other State Agencies</a:t>
            </a:r>
          </a:p>
          <a:p>
            <a:pPr>
              <a:spcBef>
                <a:spcPts val="600"/>
              </a:spcBef>
            </a:pPr>
            <a:r>
              <a:rPr lang="en-US" sz="2000" dirty="0"/>
              <a:t>Article XXI Conflict of Interest</a:t>
            </a:r>
          </a:p>
          <a:p>
            <a:pPr>
              <a:spcBef>
                <a:spcPts val="600"/>
              </a:spcBef>
            </a:pPr>
            <a:r>
              <a:rPr lang="en-US" sz="2000" dirty="0"/>
              <a:t>Article XXII Equipment or Property</a:t>
            </a:r>
          </a:p>
          <a:p>
            <a:pPr>
              <a:spcBef>
                <a:spcPts val="600"/>
              </a:spcBef>
            </a:pPr>
            <a:r>
              <a:rPr lang="en-US" sz="2000" dirty="0"/>
              <a:t>Article XXIII Promotional Materials; Prior Notification</a:t>
            </a:r>
          </a:p>
          <a:p>
            <a:pPr>
              <a:spcBef>
                <a:spcPts val="600"/>
              </a:spcBef>
            </a:pPr>
            <a:r>
              <a:rPr lang="en-US" sz="2000" dirty="0"/>
              <a:t>Article XXIV Insurance</a:t>
            </a:r>
          </a:p>
          <a:p>
            <a:pPr>
              <a:spcBef>
                <a:spcPts val="600"/>
              </a:spcBef>
            </a:pPr>
            <a:r>
              <a:rPr lang="en-US" sz="2000" dirty="0"/>
              <a:t>Article XXV Lawsuits </a:t>
            </a:r>
          </a:p>
          <a:p>
            <a:pPr>
              <a:spcBef>
                <a:spcPts val="600"/>
              </a:spcBef>
            </a:pPr>
            <a:r>
              <a:rPr lang="en-US" sz="2000" dirty="0"/>
              <a:t>Article XXVI Miscellaneous</a:t>
            </a:r>
          </a:p>
          <a:p>
            <a:pPr>
              <a:spcBef>
                <a:spcPts val="600"/>
              </a:spcBef>
            </a:pPr>
            <a:endParaRPr lang="en-US" sz="4400" dirty="0"/>
          </a:p>
          <a:p>
            <a:endParaRPr lang="en-US" sz="3600" dirty="0"/>
          </a:p>
          <a:p>
            <a:endParaRPr lang="en-US" sz="3600" dirty="0"/>
          </a:p>
          <a:p>
            <a:endParaRPr lang="en-US" sz="3600" dirty="0"/>
          </a:p>
          <a:p>
            <a:endParaRPr lang="en-US" sz="3600" dirty="0"/>
          </a:p>
          <a:p>
            <a:endParaRPr lang="en-US" sz="3600" dirty="0"/>
          </a:p>
          <a:p>
            <a:endParaRPr lang="en-US" sz="3600" dirty="0"/>
          </a:p>
          <a:p>
            <a:endParaRPr lang="en-US" sz="3600" dirty="0"/>
          </a:p>
          <a:p>
            <a:pPr lvl="2"/>
            <a:endParaRPr lang="en-US" sz="2800" dirty="0"/>
          </a:p>
        </p:txBody>
      </p:sp>
    </p:spTree>
    <p:extLst>
      <p:ext uri="{BB962C8B-B14F-4D97-AF65-F5344CB8AC3E}">
        <p14:creationId xmlns:p14="http://schemas.microsoft.com/office/powerpoint/2010/main" val="24663382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prstGeom prst="rect">
            <a:avLst/>
          </a:prstGeom>
        </p:spPr>
        <p:txBody>
          <a:bodyPr>
            <a:noAutofit/>
          </a:bodyPr>
          <a:lstStyle/>
          <a:p>
            <a:pPr algn="ctr"/>
            <a:r>
              <a:rPr lang="en-US" sz="3600" dirty="0"/>
              <a:t>Uniform Grant Agreement – Part I</a:t>
            </a:r>
          </a:p>
        </p:txBody>
      </p:sp>
      <p:sp>
        <p:nvSpPr>
          <p:cNvPr id="12" name="Content Placeholder 11"/>
          <p:cNvSpPr>
            <a:spLocks noGrp="1"/>
          </p:cNvSpPr>
          <p:nvPr>
            <p:ph idx="1"/>
          </p:nvPr>
        </p:nvSpPr>
        <p:spPr>
          <a:prstGeom prst="rect">
            <a:avLst/>
          </a:prstGeom>
        </p:spPr>
        <p:txBody>
          <a:bodyPr>
            <a:normAutofit/>
          </a:bodyPr>
          <a:lstStyle/>
          <a:p>
            <a:r>
              <a:rPr lang="en-US" dirty="0"/>
              <a:t>Exhibit A – Project Description</a:t>
            </a:r>
          </a:p>
          <a:p>
            <a:r>
              <a:rPr lang="en-US" dirty="0"/>
              <a:t>Exhibit B – Deliverables or Milestones</a:t>
            </a:r>
          </a:p>
          <a:p>
            <a:r>
              <a:rPr lang="en-US" dirty="0"/>
              <a:t>Exhibit C – Payment</a:t>
            </a:r>
          </a:p>
          <a:p>
            <a:r>
              <a:rPr lang="en-US" dirty="0"/>
              <a:t>Exhibit D – Contact Information</a:t>
            </a:r>
          </a:p>
          <a:p>
            <a:r>
              <a:rPr lang="en-US" dirty="0"/>
              <a:t>Exhibit E – Performance Measures</a:t>
            </a:r>
          </a:p>
          <a:p>
            <a:r>
              <a:rPr lang="en-US" dirty="0"/>
              <a:t>Exhibit F – Performance Standard</a:t>
            </a:r>
          </a:p>
          <a:p>
            <a:r>
              <a:rPr lang="en-US" dirty="0"/>
              <a:t>Exhibit G – Specific Conditions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lvl="2"/>
            <a:endParaRPr lang="en-US" dirty="0"/>
          </a:p>
        </p:txBody>
      </p:sp>
    </p:spTree>
    <p:extLst>
      <p:ext uri="{BB962C8B-B14F-4D97-AF65-F5344CB8AC3E}">
        <p14:creationId xmlns:p14="http://schemas.microsoft.com/office/powerpoint/2010/main" val="1446152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48D35-E3A2-4845-975F-68349B8800AF}"/>
              </a:ext>
            </a:extLst>
          </p:cNvPr>
          <p:cNvSpPr>
            <a:spLocks noGrp="1"/>
          </p:cNvSpPr>
          <p:nvPr>
            <p:ph type="title"/>
          </p:nvPr>
        </p:nvSpPr>
        <p:spPr>
          <a:xfrm>
            <a:off x="2052770" y="610865"/>
            <a:ext cx="7616143" cy="561049"/>
          </a:xfrm>
        </p:spPr>
        <p:txBody>
          <a:bodyPr>
            <a:noAutofit/>
          </a:bodyPr>
          <a:lstStyle/>
          <a:p>
            <a:pPr algn="ctr"/>
            <a:r>
              <a:rPr lang="en-US" sz="4800" dirty="0"/>
              <a:t>Agenda</a:t>
            </a:r>
          </a:p>
        </p:txBody>
      </p:sp>
      <p:sp>
        <p:nvSpPr>
          <p:cNvPr id="3" name="Content Placeholder 2">
            <a:extLst>
              <a:ext uri="{FF2B5EF4-FFF2-40B4-BE49-F238E27FC236}">
                <a16:creationId xmlns:a16="http://schemas.microsoft.com/office/drawing/2014/main" id="{ECA5DCE1-F8AE-4D8D-8F9D-B85254E10127}"/>
              </a:ext>
            </a:extLst>
          </p:cNvPr>
          <p:cNvSpPr>
            <a:spLocks noGrp="1"/>
          </p:cNvSpPr>
          <p:nvPr>
            <p:ph idx="1"/>
          </p:nvPr>
        </p:nvSpPr>
        <p:spPr>
          <a:xfrm>
            <a:off x="1193202" y="1508760"/>
            <a:ext cx="8072717" cy="4668203"/>
          </a:xfrm>
        </p:spPr>
        <p:txBody>
          <a:bodyPr>
            <a:normAutofit fontScale="92500" lnSpcReduction="10000"/>
          </a:bodyPr>
          <a:lstStyle/>
          <a:p>
            <a:pPr>
              <a:lnSpc>
                <a:spcPct val="150000"/>
              </a:lnSpc>
            </a:pPr>
            <a:r>
              <a:rPr lang="en-US" sz="3200" dirty="0"/>
              <a:t>JTED Program Design Overview</a:t>
            </a:r>
          </a:p>
          <a:p>
            <a:pPr>
              <a:lnSpc>
                <a:spcPct val="150000"/>
              </a:lnSpc>
            </a:pPr>
            <a:r>
              <a:rPr lang="en-US" sz="3200" dirty="0"/>
              <a:t>Illinois workNet Project Management Tool</a:t>
            </a:r>
          </a:p>
          <a:p>
            <a:pPr>
              <a:lnSpc>
                <a:spcPct val="150000"/>
              </a:lnSpc>
            </a:pPr>
            <a:r>
              <a:rPr lang="en-US" sz="3200" dirty="0"/>
              <a:t>JTED Partner Guide (</a:t>
            </a:r>
            <a:r>
              <a:rPr lang="en-US" sz="3200" dirty="0" err="1"/>
              <a:t>workNet</a:t>
            </a:r>
            <a:r>
              <a:rPr lang="en-US" sz="3200" dirty="0"/>
              <a:t>)</a:t>
            </a:r>
          </a:p>
          <a:p>
            <a:pPr>
              <a:lnSpc>
                <a:spcPct val="150000"/>
              </a:lnSpc>
            </a:pPr>
            <a:r>
              <a:rPr lang="en-US" sz="3200" dirty="0"/>
              <a:t>Grant Requirements</a:t>
            </a:r>
          </a:p>
          <a:p>
            <a:pPr>
              <a:lnSpc>
                <a:spcPct val="150000"/>
              </a:lnSpc>
            </a:pPr>
            <a:r>
              <a:rPr lang="en-US" sz="3200" dirty="0"/>
              <a:t>Fiscal Responsibility</a:t>
            </a:r>
          </a:p>
          <a:p>
            <a:pPr>
              <a:lnSpc>
                <a:spcPct val="150000"/>
              </a:lnSpc>
            </a:pPr>
            <a:r>
              <a:rPr lang="en-US" sz="3200" dirty="0"/>
              <a:t>GRS Reporting Requirements</a:t>
            </a:r>
          </a:p>
        </p:txBody>
      </p:sp>
      <p:sp>
        <p:nvSpPr>
          <p:cNvPr id="4" name="Slide Number Placeholder 3">
            <a:extLst>
              <a:ext uri="{FF2B5EF4-FFF2-40B4-BE49-F238E27FC236}">
                <a16:creationId xmlns:a16="http://schemas.microsoft.com/office/drawing/2014/main" id="{C7A264A1-E886-4B03-9621-07FEE1773966}"/>
              </a:ext>
            </a:extLst>
          </p:cNvPr>
          <p:cNvSpPr>
            <a:spLocks noGrp="1"/>
          </p:cNvSpPr>
          <p:nvPr>
            <p:ph type="sldNum" sz="quarter" idx="12"/>
          </p:nvPr>
        </p:nvSpPr>
        <p:spPr/>
        <p:txBody>
          <a:bodyPr/>
          <a:lstStyle/>
          <a:p>
            <a:fld id="{62E03C93-A8B5-5E4D-ADDE-FACFC10B3CD1}" type="slidenum">
              <a:rPr lang="en-US" smtClean="0"/>
              <a:pPr/>
              <a:t>3</a:t>
            </a:fld>
            <a:endParaRPr lang="en-US" dirty="0"/>
          </a:p>
        </p:txBody>
      </p:sp>
      <p:pic>
        <p:nvPicPr>
          <p:cNvPr id="5" name="Graphic 4" descr="Presentation with checklist with solid fill">
            <a:extLst>
              <a:ext uri="{FF2B5EF4-FFF2-40B4-BE49-F238E27FC236}">
                <a16:creationId xmlns:a16="http://schemas.microsoft.com/office/drawing/2014/main" id="{8536CB42-1BD2-4590-BFAF-2478E09B320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58200" y="1706511"/>
            <a:ext cx="3348318" cy="3348318"/>
          </a:xfrm>
          <a:prstGeom prst="rect">
            <a:avLst/>
          </a:prstGeom>
        </p:spPr>
      </p:pic>
    </p:spTree>
    <p:extLst>
      <p:ext uri="{BB962C8B-B14F-4D97-AF65-F5344CB8AC3E}">
        <p14:creationId xmlns:p14="http://schemas.microsoft.com/office/powerpoint/2010/main" val="17499486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prstGeom prst="rect">
            <a:avLst/>
          </a:prstGeom>
        </p:spPr>
        <p:txBody>
          <a:bodyPr>
            <a:noAutofit/>
          </a:bodyPr>
          <a:lstStyle/>
          <a:p>
            <a:pPr algn="ctr"/>
            <a:r>
              <a:rPr lang="en-US" sz="3600" dirty="0"/>
              <a:t>Uniform Grant Agreement</a:t>
            </a:r>
          </a:p>
        </p:txBody>
      </p:sp>
      <p:sp>
        <p:nvSpPr>
          <p:cNvPr id="12" name="Content Placeholder 11"/>
          <p:cNvSpPr>
            <a:spLocks noGrp="1"/>
          </p:cNvSpPr>
          <p:nvPr>
            <p:ph idx="1"/>
          </p:nvPr>
        </p:nvSpPr>
        <p:spPr>
          <a:prstGeom prst="rect">
            <a:avLst/>
          </a:prstGeom>
        </p:spPr>
        <p:txBody>
          <a:bodyPr>
            <a:normAutofit/>
          </a:bodyPr>
          <a:lstStyle/>
          <a:p>
            <a:pPr marL="0" indent="0">
              <a:buNone/>
            </a:pPr>
            <a:r>
              <a:rPr lang="en-US" sz="3200" dirty="0"/>
              <a:t>PART 2</a:t>
            </a:r>
          </a:p>
          <a:p>
            <a:r>
              <a:rPr lang="en-US" sz="3200" dirty="0"/>
              <a:t>Grantor Specific Terms</a:t>
            </a:r>
          </a:p>
          <a:p>
            <a:endParaRPr lang="en-US" sz="3200" dirty="0"/>
          </a:p>
          <a:p>
            <a:pPr marL="0" indent="0">
              <a:buNone/>
            </a:pPr>
            <a:r>
              <a:rPr lang="en-US" sz="3200" dirty="0"/>
              <a:t>PART 3</a:t>
            </a:r>
          </a:p>
          <a:p>
            <a:r>
              <a:rPr lang="en-US" sz="3200" dirty="0"/>
              <a:t>Project Specific Terms</a:t>
            </a:r>
          </a:p>
          <a:p>
            <a:endParaRPr lang="en-US" sz="3200" dirty="0"/>
          </a:p>
          <a:p>
            <a:endParaRPr lang="en-US" sz="3200" dirty="0"/>
          </a:p>
          <a:p>
            <a:endParaRPr lang="en-US" sz="3200" dirty="0"/>
          </a:p>
          <a:p>
            <a:endParaRPr lang="en-US" sz="3200" dirty="0"/>
          </a:p>
          <a:p>
            <a:pPr lvl="2"/>
            <a:endParaRPr lang="en-US" sz="2400" dirty="0"/>
          </a:p>
        </p:txBody>
      </p:sp>
    </p:spTree>
    <p:extLst>
      <p:ext uri="{BB962C8B-B14F-4D97-AF65-F5344CB8AC3E}">
        <p14:creationId xmlns:p14="http://schemas.microsoft.com/office/powerpoint/2010/main" val="37296772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831120" y="838200"/>
            <a:ext cx="7539670" cy="707886"/>
          </a:xfrm>
          <a:prstGeom prst="rect">
            <a:avLst/>
          </a:prstGeom>
        </p:spPr>
        <p:txBody>
          <a:bodyPr wrap="square">
            <a:spAutoFit/>
          </a:bodyPr>
          <a:lstStyle/>
          <a:p>
            <a:pPr algn="ctr"/>
            <a:r>
              <a:rPr lang="en-US" sz="4000" dirty="0">
                <a:solidFill>
                  <a:prstClr val="white"/>
                </a:solidFill>
              </a:rPr>
              <a:t>For More Information Contact</a:t>
            </a:r>
          </a:p>
        </p:txBody>
      </p:sp>
      <p:sp>
        <p:nvSpPr>
          <p:cNvPr id="5" name="Rectangle 4"/>
          <p:cNvSpPr/>
          <p:nvPr/>
        </p:nvSpPr>
        <p:spPr>
          <a:xfrm>
            <a:off x="3197342" y="3200401"/>
            <a:ext cx="4803659" cy="830997"/>
          </a:xfrm>
          <a:prstGeom prst="rect">
            <a:avLst/>
          </a:prstGeom>
        </p:spPr>
        <p:txBody>
          <a:bodyPr wrap="square">
            <a:spAutoFit/>
          </a:bodyPr>
          <a:lstStyle/>
          <a:p>
            <a:r>
              <a:rPr lang="en-US" sz="2400" dirty="0">
                <a:solidFill>
                  <a:prstClr val="white"/>
                </a:solidFill>
              </a:rPr>
              <a:t>John Barr</a:t>
            </a:r>
          </a:p>
          <a:p>
            <a:r>
              <a:rPr lang="en-US" sz="2400" dirty="0">
                <a:solidFill>
                  <a:prstClr val="white"/>
                </a:solidFill>
              </a:rPr>
              <a:t>John.W.Barr@Illinois.gov</a:t>
            </a:r>
          </a:p>
        </p:txBody>
      </p:sp>
      <p:sp>
        <p:nvSpPr>
          <p:cNvPr id="6" name="Rectangle 5"/>
          <p:cNvSpPr/>
          <p:nvPr/>
        </p:nvSpPr>
        <p:spPr>
          <a:xfrm>
            <a:off x="2470511" y="1896277"/>
            <a:ext cx="4956059" cy="830997"/>
          </a:xfrm>
          <a:prstGeom prst="rect">
            <a:avLst/>
          </a:prstGeom>
        </p:spPr>
        <p:txBody>
          <a:bodyPr wrap="square">
            <a:spAutoFit/>
          </a:bodyPr>
          <a:lstStyle/>
          <a:p>
            <a:r>
              <a:rPr lang="en-US" sz="2400" dirty="0">
                <a:solidFill>
                  <a:prstClr val="white"/>
                </a:solidFill>
              </a:rPr>
              <a:t>Charles Dooley</a:t>
            </a:r>
          </a:p>
          <a:p>
            <a:r>
              <a:rPr lang="en-US" sz="2400" dirty="0">
                <a:solidFill>
                  <a:prstClr val="white"/>
                </a:solidFill>
              </a:rPr>
              <a:t>Charles.Dooley@Illinois.gov</a:t>
            </a:r>
          </a:p>
        </p:txBody>
      </p:sp>
      <p:sp>
        <p:nvSpPr>
          <p:cNvPr id="7" name="Rectangle 6"/>
          <p:cNvSpPr/>
          <p:nvPr/>
        </p:nvSpPr>
        <p:spPr>
          <a:xfrm>
            <a:off x="3197342" y="4343401"/>
            <a:ext cx="5108459" cy="830997"/>
          </a:xfrm>
          <a:prstGeom prst="rect">
            <a:avLst/>
          </a:prstGeom>
        </p:spPr>
        <p:txBody>
          <a:bodyPr wrap="square">
            <a:spAutoFit/>
          </a:bodyPr>
          <a:lstStyle/>
          <a:p>
            <a:r>
              <a:rPr lang="en-US" sz="2400" dirty="0">
                <a:solidFill>
                  <a:prstClr val="white"/>
                </a:solidFill>
              </a:rPr>
              <a:t>Matthew Hillen</a:t>
            </a:r>
          </a:p>
          <a:p>
            <a:r>
              <a:rPr lang="en-US" sz="2400" dirty="0">
                <a:solidFill>
                  <a:prstClr val="white"/>
                </a:solidFill>
              </a:rPr>
              <a:t>Matthew.Hillen@Illinois.gov</a:t>
            </a:r>
          </a:p>
        </p:txBody>
      </p:sp>
      <p:sp>
        <p:nvSpPr>
          <p:cNvPr id="2" name="Title 1"/>
          <p:cNvSpPr>
            <a:spLocks noGrp="1"/>
          </p:cNvSpPr>
          <p:nvPr>
            <p:ph type="title"/>
          </p:nvPr>
        </p:nvSpPr>
        <p:spPr>
          <a:xfrm>
            <a:off x="838200" y="1683603"/>
            <a:ext cx="10041953" cy="896660"/>
          </a:xfrm>
        </p:spPr>
        <p:txBody>
          <a:bodyPr>
            <a:noAutofit/>
          </a:bodyPr>
          <a:lstStyle/>
          <a:p>
            <a:r>
              <a:rPr lang="en-US" sz="3600" dirty="0"/>
              <a:t>For Financial Responsibility and Grant Reporting System (GRS) Assistance Contact:</a:t>
            </a:r>
            <a:br>
              <a:rPr lang="en-US" sz="3600" dirty="0"/>
            </a:br>
            <a:endParaRPr lang="en-US" sz="3600" dirty="0"/>
          </a:p>
        </p:txBody>
      </p:sp>
      <p:sp>
        <p:nvSpPr>
          <p:cNvPr id="3" name="Content Placeholder 2"/>
          <p:cNvSpPr>
            <a:spLocks noGrp="1"/>
          </p:cNvSpPr>
          <p:nvPr>
            <p:ph idx="1"/>
          </p:nvPr>
        </p:nvSpPr>
        <p:spPr/>
        <p:txBody>
          <a:bodyPr>
            <a:normAutofit/>
          </a:bodyPr>
          <a:lstStyle/>
          <a:p>
            <a:pPr marL="0" indent="0">
              <a:buNone/>
            </a:pPr>
            <a:endParaRPr lang="en-US" sz="3200" dirty="0"/>
          </a:p>
          <a:p>
            <a:pPr marL="0" indent="0">
              <a:buNone/>
            </a:pPr>
            <a:r>
              <a:rPr lang="en-US" sz="3200" dirty="0"/>
              <a:t>Josh Koons</a:t>
            </a:r>
          </a:p>
          <a:p>
            <a:pPr marL="0" indent="0">
              <a:buNone/>
            </a:pPr>
            <a:r>
              <a:rPr lang="en-US" sz="3200" dirty="0">
                <a:hlinkClick r:id="rId2"/>
              </a:rPr>
              <a:t>joshua.koons2@illinois.gov</a:t>
            </a:r>
            <a:endParaRPr lang="en-US" sz="3200" dirty="0"/>
          </a:p>
          <a:p>
            <a:pPr marL="0" indent="0">
              <a:buNone/>
            </a:pPr>
            <a:endParaRPr lang="en-US" sz="3200" dirty="0"/>
          </a:p>
          <a:p>
            <a:pPr marL="0" indent="0">
              <a:buNone/>
            </a:pPr>
            <a:r>
              <a:rPr lang="en-US" sz="3200" dirty="0"/>
              <a:t>Tamika Chism</a:t>
            </a:r>
          </a:p>
          <a:p>
            <a:pPr marL="0" indent="0">
              <a:buNone/>
            </a:pPr>
            <a:r>
              <a:rPr lang="en-US" sz="3200" dirty="0">
                <a:hlinkClick r:id="rId3"/>
              </a:rPr>
              <a:t>Tamika.Chism@Illinois.gov</a:t>
            </a:r>
            <a:r>
              <a:rPr lang="en-US" sz="3200" dirty="0"/>
              <a:t> </a:t>
            </a:r>
          </a:p>
        </p:txBody>
      </p:sp>
    </p:spTree>
    <p:extLst>
      <p:ext uri="{BB962C8B-B14F-4D97-AF65-F5344CB8AC3E}">
        <p14:creationId xmlns:p14="http://schemas.microsoft.com/office/powerpoint/2010/main" val="969007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92F74BD-48E0-4E8A-BFC3-106BFA1D96B2}"/>
              </a:ext>
            </a:extLst>
          </p:cNvPr>
          <p:cNvSpPr>
            <a:spLocks noGrp="1"/>
          </p:cNvSpPr>
          <p:nvPr>
            <p:ph type="sldNum" sz="quarter" idx="12"/>
          </p:nvPr>
        </p:nvSpPr>
        <p:spPr/>
        <p:txBody>
          <a:bodyPr/>
          <a:lstStyle/>
          <a:p>
            <a:fld id="{62E03C93-A8B5-5E4D-ADDE-FACFC10B3CD1}" type="slidenum">
              <a:rPr lang="en-US" smtClean="0"/>
              <a:pPr/>
              <a:t>32</a:t>
            </a:fld>
            <a:endParaRPr lang="en-US" dirty="0"/>
          </a:p>
        </p:txBody>
      </p:sp>
      <p:pic>
        <p:nvPicPr>
          <p:cNvPr id="24" name="Picture 23">
            <a:extLst>
              <a:ext uri="{FF2B5EF4-FFF2-40B4-BE49-F238E27FC236}">
                <a16:creationId xmlns:a16="http://schemas.microsoft.com/office/drawing/2014/main" id="{66AE0574-BEAC-3E46-A1AF-38FCA5981D9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701737" y="1642596"/>
            <a:ext cx="6788524" cy="4525683"/>
          </a:xfrm>
          <a:prstGeom prst="rect">
            <a:avLst/>
          </a:prstGeom>
        </p:spPr>
      </p:pic>
      <p:sp>
        <p:nvSpPr>
          <p:cNvPr id="26" name="Title 1">
            <a:extLst>
              <a:ext uri="{FF2B5EF4-FFF2-40B4-BE49-F238E27FC236}">
                <a16:creationId xmlns:a16="http://schemas.microsoft.com/office/drawing/2014/main" id="{91EB4C81-E190-0940-9FE3-872A99A4C140}"/>
              </a:ext>
            </a:extLst>
          </p:cNvPr>
          <p:cNvSpPr>
            <a:spLocks noGrp="1"/>
          </p:cNvSpPr>
          <p:nvPr>
            <p:ph type="title"/>
          </p:nvPr>
        </p:nvSpPr>
        <p:spPr>
          <a:xfrm>
            <a:off x="2287927" y="689721"/>
            <a:ext cx="7616143" cy="561049"/>
          </a:xfrm>
        </p:spPr>
        <p:txBody>
          <a:bodyPr>
            <a:normAutofit fontScale="90000"/>
          </a:bodyPr>
          <a:lstStyle/>
          <a:p>
            <a:pPr algn="ctr"/>
            <a:r>
              <a:rPr lang="en-US" dirty="0"/>
              <a:t>Thank you &amp;</a:t>
            </a:r>
            <a:br>
              <a:rPr lang="en-US" dirty="0"/>
            </a:br>
            <a:r>
              <a:rPr lang="en-US" dirty="0"/>
              <a:t>See You Soon!</a:t>
            </a:r>
          </a:p>
        </p:txBody>
      </p:sp>
    </p:spTree>
    <p:extLst>
      <p:ext uri="{BB962C8B-B14F-4D97-AF65-F5344CB8AC3E}">
        <p14:creationId xmlns:p14="http://schemas.microsoft.com/office/powerpoint/2010/main" val="3859774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48D35-E3A2-4845-975F-68349B8800AF}"/>
              </a:ext>
            </a:extLst>
          </p:cNvPr>
          <p:cNvSpPr>
            <a:spLocks noGrp="1"/>
          </p:cNvSpPr>
          <p:nvPr>
            <p:ph type="title"/>
          </p:nvPr>
        </p:nvSpPr>
        <p:spPr>
          <a:xfrm>
            <a:off x="3144271" y="610865"/>
            <a:ext cx="7616143" cy="561049"/>
          </a:xfrm>
        </p:spPr>
        <p:txBody>
          <a:bodyPr>
            <a:noAutofit/>
          </a:bodyPr>
          <a:lstStyle/>
          <a:p>
            <a:pPr algn="ctr"/>
            <a:r>
              <a:rPr lang="en-US" sz="4800" dirty="0"/>
              <a:t>JTED Grantees</a:t>
            </a:r>
          </a:p>
        </p:txBody>
      </p:sp>
      <p:sp>
        <p:nvSpPr>
          <p:cNvPr id="3" name="Content Placeholder 2">
            <a:extLst>
              <a:ext uri="{FF2B5EF4-FFF2-40B4-BE49-F238E27FC236}">
                <a16:creationId xmlns:a16="http://schemas.microsoft.com/office/drawing/2014/main" id="{ECA5DCE1-F8AE-4D8D-8F9D-B85254E10127}"/>
              </a:ext>
            </a:extLst>
          </p:cNvPr>
          <p:cNvSpPr>
            <a:spLocks noGrp="1"/>
          </p:cNvSpPr>
          <p:nvPr>
            <p:ph idx="1"/>
          </p:nvPr>
        </p:nvSpPr>
        <p:spPr>
          <a:xfrm>
            <a:off x="899885" y="1493530"/>
            <a:ext cx="5363029" cy="5059670"/>
          </a:xfrm>
        </p:spPr>
        <p:txBody>
          <a:bodyPr>
            <a:normAutofit fontScale="77500" lnSpcReduction="20000"/>
          </a:bodyPr>
          <a:lstStyle/>
          <a:p>
            <a:pPr>
              <a:lnSpc>
                <a:spcPct val="150000"/>
              </a:lnSpc>
            </a:pPr>
            <a:r>
              <a:rPr lang="en-US" sz="3400" dirty="0"/>
              <a:t>A Safe Haven Foundation</a:t>
            </a:r>
          </a:p>
          <a:p>
            <a:pPr>
              <a:lnSpc>
                <a:spcPct val="150000"/>
              </a:lnSpc>
            </a:pPr>
            <a:r>
              <a:rPr lang="en-US" sz="3400" dirty="0"/>
              <a:t>African American Christian Foundation</a:t>
            </a:r>
          </a:p>
          <a:p>
            <a:pPr>
              <a:lnSpc>
                <a:spcPct val="150000"/>
              </a:lnSpc>
            </a:pPr>
            <a:r>
              <a:rPr lang="en-US" sz="3400" dirty="0"/>
              <a:t>Bella Ease</a:t>
            </a:r>
          </a:p>
          <a:p>
            <a:pPr>
              <a:lnSpc>
                <a:spcPct val="150000"/>
              </a:lnSpc>
            </a:pPr>
            <a:r>
              <a:rPr lang="en-US" sz="3400" dirty="0"/>
              <a:t>Board of Trustees of Southern Illinois University</a:t>
            </a:r>
          </a:p>
          <a:p>
            <a:pPr>
              <a:lnSpc>
                <a:spcPct val="150000"/>
              </a:lnSpc>
            </a:pPr>
            <a:r>
              <a:rPr lang="en-US" sz="3400" dirty="0"/>
              <a:t>Central States SER Jobs for Progress</a:t>
            </a:r>
          </a:p>
          <a:p>
            <a:pPr>
              <a:lnSpc>
                <a:spcPct val="150000"/>
              </a:lnSpc>
            </a:pPr>
            <a:endParaRPr lang="en-US" sz="3200" dirty="0"/>
          </a:p>
        </p:txBody>
      </p:sp>
      <p:sp>
        <p:nvSpPr>
          <p:cNvPr id="4" name="Slide Number Placeholder 3">
            <a:extLst>
              <a:ext uri="{FF2B5EF4-FFF2-40B4-BE49-F238E27FC236}">
                <a16:creationId xmlns:a16="http://schemas.microsoft.com/office/drawing/2014/main" id="{C7A264A1-E886-4B03-9621-07FEE1773966}"/>
              </a:ext>
            </a:extLst>
          </p:cNvPr>
          <p:cNvSpPr>
            <a:spLocks noGrp="1"/>
          </p:cNvSpPr>
          <p:nvPr>
            <p:ph type="sldNum" sz="quarter" idx="12"/>
          </p:nvPr>
        </p:nvSpPr>
        <p:spPr/>
        <p:txBody>
          <a:bodyPr/>
          <a:lstStyle/>
          <a:p>
            <a:fld id="{62E03C93-A8B5-5E4D-ADDE-FACFC10B3CD1}" type="slidenum">
              <a:rPr lang="en-US" smtClean="0"/>
              <a:pPr/>
              <a:t>4</a:t>
            </a:fld>
            <a:endParaRPr lang="en-US" dirty="0"/>
          </a:p>
        </p:txBody>
      </p:sp>
      <p:sp>
        <p:nvSpPr>
          <p:cNvPr id="11" name="TextBox 10">
            <a:extLst>
              <a:ext uri="{FF2B5EF4-FFF2-40B4-BE49-F238E27FC236}">
                <a16:creationId xmlns:a16="http://schemas.microsoft.com/office/drawing/2014/main" id="{AEC56026-7CF2-58B2-BBB2-0EF624837D50}"/>
              </a:ext>
            </a:extLst>
          </p:cNvPr>
          <p:cNvSpPr txBox="1"/>
          <p:nvPr/>
        </p:nvSpPr>
        <p:spPr>
          <a:xfrm>
            <a:off x="6415314" y="1417590"/>
            <a:ext cx="6096000" cy="4694234"/>
          </a:xfrm>
          <a:prstGeom prst="rect">
            <a:avLst/>
          </a:prstGeom>
          <a:noFill/>
        </p:spPr>
        <p:txBody>
          <a:bodyPr wrap="square">
            <a:spAutoFit/>
          </a:bodyPr>
          <a:lstStyle/>
          <a:p>
            <a:pPr marL="228600" indent="-228600">
              <a:lnSpc>
                <a:spcPct val="130000"/>
              </a:lnSpc>
              <a:spcBef>
                <a:spcPts val="1000"/>
              </a:spcBef>
              <a:buFont typeface="Arial"/>
              <a:buChar char="•"/>
            </a:pPr>
            <a:r>
              <a:rPr lang="en-US" sz="2500" dirty="0">
                <a:solidFill>
                  <a:srgbClr val="58595B"/>
                </a:solidFill>
              </a:rPr>
              <a:t>Chicago Women in Trades</a:t>
            </a:r>
          </a:p>
          <a:p>
            <a:pPr marL="228600" indent="-228600">
              <a:lnSpc>
                <a:spcPct val="130000"/>
              </a:lnSpc>
              <a:spcBef>
                <a:spcPts val="1000"/>
              </a:spcBef>
              <a:buFont typeface="Arial"/>
              <a:buChar char="•"/>
            </a:pPr>
            <a:r>
              <a:rPr lang="en-US" sz="2500" dirty="0">
                <a:solidFill>
                  <a:srgbClr val="58595B"/>
                </a:solidFill>
              </a:rPr>
              <a:t>City Colleges of Chicago, Wilbur Wright College</a:t>
            </a:r>
          </a:p>
          <a:p>
            <a:pPr marL="228600" indent="-228600">
              <a:lnSpc>
                <a:spcPct val="130000"/>
              </a:lnSpc>
              <a:spcBef>
                <a:spcPts val="1000"/>
              </a:spcBef>
              <a:buFont typeface="Arial"/>
              <a:buChar char="•"/>
            </a:pPr>
            <a:r>
              <a:rPr lang="en-US" sz="2500" dirty="0">
                <a:solidFill>
                  <a:srgbClr val="58595B"/>
                </a:solidFill>
              </a:rPr>
              <a:t>Community Assistance Programs</a:t>
            </a:r>
          </a:p>
          <a:p>
            <a:pPr marL="228600" indent="-228600">
              <a:lnSpc>
                <a:spcPct val="130000"/>
              </a:lnSpc>
              <a:spcBef>
                <a:spcPts val="1000"/>
              </a:spcBef>
              <a:buFont typeface="Arial"/>
              <a:buChar char="•"/>
            </a:pPr>
            <a:r>
              <a:rPr lang="en-US" sz="2500" dirty="0">
                <a:solidFill>
                  <a:srgbClr val="58595B"/>
                </a:solidFill>
              </a:rPr>
              <a:t>Comprehensive Community Solutions Inc</a:t>
            </a:r>
          </a:p>
          <a:p>
            <a:pPr marL="228600" indent="-228600">
              <a:lnSpc>
                <a:spcPct val="130000"/>
              </a:lnSpc>
              <a:spcBef>
                <a:spcPts val="1000"/>
              </a:spcBef>
              <a:buFont typeface="Arial"/>
              <a:buChar char="•"/>
            </a:pPr>
            <a:r>
              <a:rPr lang="en-US" sz="2500" dirty="0">
                <a:solidFill>
                  <a:srgbClr val="58595B"/>
                </a:solidFill>
              </a:rPr>
              <a:t>Cunningham Children's Home of Urbana, Illinois</a:t>
            </a:r>
          </a:p>
          <a:p>
            <a:pPr marL="228600" indent="-228600">
              <a:lnSpc>
                <a:spcPct val="130000"/>
              </a:lnSpc>
              <a:spcBef>
                <a:spcPts val="1000"/>
              </a:spcBef>
              <a:buFont typeface="Arial"/>
              <a:buChar char="•"/>
            </a:pPr>
            <a:r>
              <a:rPr lang="en-US" sz="2500" dirty="0">
                <a:solidFill>
                  <a:srgbClr val="58595B"/>
                </a:solidFill>
              </a:rPr>
              <a:t>EDDR Foundation</a:t>
            </a:r>
          </a:p>
        </p:txBody>
      </p:sp>
    </p:spTree>
    <p:extLst>
      <p:ext uri="{BB962C8B-B14F-4D97-AF65-F5344CB8AC3E}">
        <p14:creationId xmlns:p14="http://schemas.microsoft.com/office/powerpoint/2010/main" val="228863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7A264A1-E886-4B03-9621-07FEE1773966}"/>
              </a:ext>
            </a:extLst>
          </p:cNvPr>
          <p:cNvSpPr>
            <a:spLocks noGrp="1"/>
          </p:cNvSpPr>
          <p:nvPr>
            <p:ph type="sldNum" sz="quarter" idx="12"/>
          </p:nvPr>
        </p:nvSpPr>
        <p:spPr/>
        <p:txBody>
          <a:bodyPr/>
          <a:lstStyle/>
          <a:p>
            <a:fld id="{62E03C93-A8B5-5E4D-ADDE-FACFC10B3CD1}" type="slidenum">
              <a:rPr lang="en-US" smtClean="0"/>
              <a:pPr/>
              <a:t>5</a:t>
            </a:fld>
            <a:endParaRPr lang="en-US" dirty="0"/>
          </a:p>
        </p:txBody>
      </p:sp>
      <p:sp>
        <p:nvSpPr>
          <p:cNvPr id="10" name="Content Placeholder 9">
            <a:extLst>
              <a:ext uri="{FF2B5EF4-FFF2-40B4-BE49-F238E27FC236}">
                <a16:creationId xmlns:a16="http://schemas.microsoft.com/office/drawing/2014/main" id="{CBEBBBD7-7DD0-9D10-0347-0F7405ADA2A4}"/>
              </a:ext>
            </a:extLst>
          </p:cNvPr>
          <p:cNvSpPr txBox="1">
            <a:spLocks noGrp="1"/>
          </p:cNvSpPr>
          <p:nvPr>
            <p:ph idx="1"/>
          </p:nvPr>
        </p:nvSpPr>
        <p:spPr>
          <a:xfrm>
            <a:off x="765629" y="1616983"/>
            <a:ext cx="5330371" cy="4242187"/>
          </a:xfrm>
          <a:prstGeom prst="rect">
            <a:avLst/>
          </a:prstGeom>
          <a:noFill/>
        </p:spPr>
        <p:txBody>
          <a:bodyPr wrap="square" rtlCol="0">
            <a:spAutoFit/>
          </a:bodyPr>
          <a:lstStyle/>
          <a:p>
            <a:pPr>
              <a:lnSpc>
                <a:spcPct val="130000"/>
              </a:lnSpc>
            </a:pPr>
            <a:r>
              <a:rPr lang="en-US" sz="2600" dirty="0"/>
              <a:t>Evanston Rebuilding Warehouse</a:t>
            </a:r>
          </a:p>
          <a:p>
            <a:pPr>
              <a:lnSpc>
                <a:spcPct val="130000"/>
              </a:lnSpc>
            </a:pPr>
            <a:r>
              <a:rPr lang="en-US" sz="2600" dirty="0"/>
              <a:t>Governors State University</a:t>
            </a:r>
          </a:p>
          <a:p>
            <a:pPr>
              <a:lnSpc>
                <a:spcPct val="130000"/>
              </a:lnSpc>
            </a:pPr>
            <a:r>
              <a:rPr lang="en-US" sz="2600" dirty="0"/>
              <a:t>Greater West Town Community Development Project</a:t>
            </a:r>
          </a:p>
          <a:p>
            <a:pPr>
              <a:lnSpc>
                <a:spcPct val="130000"/>
              </a:lnSpc>
            </a:pPr>
            <a:r>
              <a:rPr lang="en-US" sz="2600" dirty="0"/>
              <a:t>Harold Washington College</a:t>
            </a:r>
          </a:p>
          <a:p>
            <a:pPr>
              <a:lnSpc>
                <a:spcPct val="130000"/>
              </a:lnSpc>
            </a:pPr>
            <a:r>
              <a:rPr lang="en-US" sz="2600" dirty="0"/>
              <a:t>HIRE360</a:t>
            </a:r>
          </a:p>
          <a:p>
            <a:endParaRPr lang="en-US" dirty="0"/>
          </a:p>
        </p:txBody>
      </p:sp>
      <p:sp>
        <p:nvSpPr>
          <p:cNvPr id="11" name="Title 1">
            <a:extLst>
              <a:ext uri="{FF2B5EF4-FFF2-40B4-BE49-F238E27FC236}">
                <a16:creationId xmlns:a16="http://schemas.microsoft.com/office/drawing/2014/main" id="{CCC59954-BD7A-326B-1DC1-EA2B1BE09018}"/>
              </a:ext>
            </a:extLst>
          </p:cNvPr>
          <p:cNvSpPr>
            <a:spLocks noGrp="1"/>
          </p:cNvSpPr>
          <p:nvPr>
            <p:ph type="title"/>
          </p:nvPr>
        </p:nvSpPr>
        <p:spPr>
          <a:xfrm>
            <a:off x="3221171" y="610865"/>
            <a:ext cx="7616143" cy="561049"/>
          </a:xfrm>
        </p:spPr>
        <p:txBody>
          <a:bodyPr>
            <a:noAutofit/>
          </a:bodyPr>
          <a:lstStyle/>
          <a:p>
            <a:pPr algn="ctr"/>
            <a:r>
              <a:rPr lang="en-US" sz="4800" dirty="0"/>
              <a:t>JTED Grantees</a:t>
            </a:r>
          </a:p>
        </p:txBody>
      </p:sp>
      <p:sp>
        <p:nvSpPr>
          <p:cNvPr id="12" name="TextBox 11">
            <a:extLst>
              <a:ext uri="{FF2B5EF4-FFF2-40B4-BE49-F238E27FC236}">
                <a16:creationId xmlns:a16="http://schemas.microsoft.com/office/drawing/2014/main" id="{6A0D8988-EEC7-D67E-72A9-18E0D0F844B6}"/>
              </a:ext>
            </a:extLst>
          </p:cNvPr>
          <p:cNvSpPr txBox="1"/>
          <p:nvPr/>
        </p:nvSpPr>
        <p:spPr>
          <a:xfrm>
            <a:off x="6096000" y="1616983"/>
            <a:ext cx="5675086" cy="3812326"/>
          </a:xfrm>
          <a:prstGeom prst="rect">
            <a:avLst/>
          </a:prstGeom>
          <a:noFill/>
        </p:spPr>
        <p:txBody>
          <a:bodyPr wrap="square" rtlCol="0">
            <a:spAutoFit/>
          </a:bodyPr>
          <a:lstStyle/>
          <a:p>
            <a:pPr marL="228600" indent="-228600">
              <a:lnSpc>
                <a:spcPct val="130000"/>
              </a:lnSpc>
              <a:spcBef>
                <a:spcPts val="1000"/>
              </a:spcBef>
              <a:buFont typeface="Arial"/>
              <a:buChar char="•"/>
            </a:pPr>
            <a:r>
              <a:rPr lang="en-US" sz="2600" dirty="0">
                <a:solidFill>
                  <a:srgbClr val="58595B"/>
                </a:solidFill>
              </a:rPr>
              <a:t>Hope Center Foundation</a:t>
            </a:r>
          </a:p>
          <a:p>
            <a:pPr marL="228600" indent="-228600">
              <a:lnSpc>
                <a:spcPct val="130000"/>
              </a:lnSpc>
              <a:spcBef>
                <a:spcPts val="1000"/>
              </a:spcBef>
              <a:buFont typeface="Arial"/>
              <a:buChar char="•"/>
            </a:pPr>
            <a:r>
              <a:rPr lang="en-US" sz="2600" dirty="0">
                <a:solidFill>
                  <a:srgbClr val="58595B"/>
                </a:solidFill>
              </a:rPr>
              <a:t>Illinois Manufacturers' Association</a:t>
            </a:r>
          </a:p>
          <a:p>
            <a:pPr marL="228600" indent="-228600">
              <a:lnSpc>
                <a:spcPct val="130000"/>
              </a:lnSpc>
              <a:spcBef>
                <a:spcPts val="1000"/>
              </a:spcBef>
              <a:buFont typeface="Arial"/>
              <a:buChar char="•"/>
            </a:pPr>
            <a:r>
              <a:rPr lang="en-US" sz="2600" dirty="0">
                <a:solidFill>
                  <a:srgbClr val="58595B"/>
                </a:solidFill>
              </a:rPr>
              <a:t>Inspiration Corporation</a:t>
            </a:r>
          </a:p>
          <a:p>
            <a:pPr marL="228600" indent="-228600">
              <a:lnSpc>
                <a:spcPct val="130000"/>
              </a:lnSpc>
              <a:spcBef>
                <a:spcPts val="1000"/>
              </a:spcBef>
              <a:buFont typeface="Arial"/>
              <a:buChar char="•"/>
            </a:pPr>
            <a:r>
              <a:rPr lang="en-US" sz="2600" dirty="0">
                <a:solidFill>
                  <a:srgbClr val="58595B"/>
                </a:solidFill>
              </a:rPr>
              <a:t>Jane Addams Resource Corporation</a:t>
            </a:r>
          </a:p>
          <a:p>
            <a:pPr marL="228600" indent="-228600">
              <a:lnSpc>
                <a:spcPct val="130000"/>
              </a:lnSpc>
              <a:spcBef>
                <a:spcPts val="1000"/>
              </a:spcBef>
              <a:buFont typeface="Arial"/>
              <a:buChar char="•"/>
            </a:pPr>
            <a:r>
              <a:rPr lang="en-US" sz="2600" dirty="0">
                <a:solidFill>
                  <a:srgbClr val="58595B"/>
                </a:solidFill>
              </a:rPr>
              <a:t>Lester and Rosalie Anixter Center</a:t>
            </a:r>
          </a:p>
          <a:p>
            <a:pPr marL="228600" indent="-228600">
              <a:lnSpc>
                <a:spcPct val="130000"/>
              </a:lnSpc>
              <a:spcBef>
                <a:spcPts val="1000"/>
              </a:spcBef>
              <a:buFont typeface="Arial"/>
              <a:buChar char="•"/>
            </a:pPr>
            <a:r>
              <a:rPr lang="en-US" sz="2600" dirty="0">
                <a:solidFill>
                  <a:srgbClr val="58595B"/>
                </a:solidFill>
              </a:rPr>
              <a:t>Macon County</a:t>
            </a:r>
          </a:p>
        </p:txBody>
      </p:sp>
    </p:spTree>
    <p:extLst>
      <p:ext uri="{BB962C8B-B14F-4D97-AF65-F5344CB8AC3E}">
        <p14:creationId xmlns:p14="http://schemas.microsoft.com/office/powerpoint/2010/main" val="215132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7A264A1-E886-4B03-9621-07FEE1773966}"/>
              </a:ext>
            </a:extLst>
          </p:cNvPr>
          <p:cNvSpPr>
            <a:spLocks noGrp="1"/>
          </p:cNvSpPr>
          <p:nvPr>
            <p:ph type="sldNum" sz="quarter" idx="12"/>
          </p:nvPr>
        </p:nvSpPr>
        <p:spPr/>
        <p:txBody>
          <a:bodyPr/>
          <a:lstStyle/>
          <a:p>
            <a:fld id="{62E03C93-A8B5-5E4D-ADDE-FACFC10B3CD1}" type="slidenum">
              <a:rPr lang="en-US" smtClean="0"/>
              <a:pPr/>
              <a:t>6</a:t>
            </a:fld>
            <a:endParaRPr lang="en-US" dirty="0"/>
          </a:p>
        </p:txBody>
      </p:sp>
      <p:sp>
        <p:nvSpPr>
          <p:cNvPr id="10" name="Content Placeholder 9">
            <a:extLst>
              <a:ext uri="{FF2B5EF4-FFF2-40B4-BE49-F238E27FC236}">
                <a16:creationId xmlns:a16="http://schemas.microsoft.com/office/drawing/2014/main" id="{CBEBBBD7-7DD0-9D10-0347-0F7405ADA2A4}"/>
              </a:ext>
            </a:extLst>
          </p:cNvPr>
          <p:cNvSpPr txBox="1">
            <a:spLocks noGrp="1"/>
          </p:cNvSpPr>
          <p:nvPr>
            <p:ph idx="1"/>
          </p:nvPr>
        </p:nvSpPr>
        <p:spPr>
          <a:xfrm>
            <a:off x="838199" y="1660525"/>
            <a:ext cx="5330371" cy="4242187"/>
          </a:xfrm>
          <a:prstGeom prst="rect">
            <a:avLst/>
          </a:prstGeom>
          <a:noFill/>
        </p:spPr>
        <p:txBody>
          <a:bodyPr wrap="square" rtlCol="0">
            <a:spAutoFit/>
          </a:bodyPr>
          <a:lstStyle/>
          <a:p>
            <a:pPr>
              <a:lnSpc>
                <a:spcPct val="130000"/>
              </a:lnSpc>
            </a:pPr>
            <a:r>
              <a:rPr lang="en-US" sz="2600" dirty="0"/>
              <a:t>Management Training and Consulting Corp</a:t>
            </a:r>
          </a:p>
          <a:p>
            <a:pPr>
              <a:lnSpc>
                <a:spcPct val="130000"/>
              </a:lnSpc>
            </a:pPr>
            <a:r>
              <a:rPr lang="en-US" sz="2600" dirty="0"/>
              <a:t>Manufacturing Renaissance</a:t>
            </a:r>
          </a:p>
          <a:p>
            <a:pPr>
              <a:lnSpc>
                <a:spcPct val="130000"/>
              </a:lnSpc>
            </a:pPr>
            <a:r>
              <a:rPr lang="en-US" sz="2600" dirty="0"/>
              <a:t>McHenry County College</a:t>
            </a:r>
          </a:p>
          <a:p>
            <a:pPr>
              <a:lnSpc>
                <a:spcPct val="130000"/>
              </a:lnSpc>
            </a:pPr>
            <a:r>
              <a:rPr lang="en-US" sz="2600" dirty="0"/>
              <a:t>Metropolitan Family Services</a:t>
            </a:r>
          </a:p>
          <a:p>
            <a:pPr>
              <a:lnSpc>
                <a:spcPct val="130000"/>
              </a:lnSpc>
            </a:pPr>
            <a:r>
              <a:rPr lang="en-US" sz="2600" dirty="0"/>
              <a:t>Midwest Asian Health Association</a:t>
            </a:r>
          </a:p>
          <a:p>
            <a:pPr marL="0" indent="0">
              <a:buNone/>
            </a:pPr>
            <a:endParaRPr lang="en-US" dirty="0"/>
          </a:p>
        </p:txBody>
      </p:sp>
      <p:sp>
        <p:nvSpPr>
          <p:cNvPr id="11" name="Title 1">
            <a:extLst>
              <a:ext uri="{FF2B5EF4-FFF2-40B4-BE49-F238E27FC236}">
                <a16:creationId xmlns:a16="http://schemas.microsoft.com/office/drawing/2014/main" id="{CCC59954-BD7A-326B-1DC1-EA2B1BE09018}"/>
              </a:ext>
            </a:extLst>
          </p:cNvPr>
          <p:cNvSpPr>
            <a:spLocks noGrp="1"/>
          </p:cNvSpPr>
          <p:nvPr>
            <p:ph type="title"/>
          </p:nvPr>
        </p:nvSpPr>
        <p:spPr>
          <a:xfrm>
            <a:off x="3221171" y="610865"/>
            <a:ext cx="7616143" cy="561049"/>
          </a:xfrm>
        </p:spPr>
        <p:txBody>
          <a:bodyPr>
            <a:noAutofit/>
          </a:bodyPr>
          <a:lstStyle/>
          <a:p>
            <a:pPr algn="ctr"/>
            <a:r>
              <a:rPr lang="en-US" sz="4800" dirty="0"/>
              <a:t>JTED Grantees</a:t>
            </a:r>
          </a:p>
        </p:txBody>
      </p:sp>
      <p:sp>
        <p:nvSpPr>
          <p:cNvPr id="12" name="TextBox 11">
            <a:extLst>
              <a:ext uri="{FF2B5EF4-FFF2-40B4-BE49-F238E27FC236}">
                <a16:creationId xmlns:a16="http://schemas.microsoft.com/office/drawing/2014/main" id="{6A0D8988-EEC7-D67E-72A9-18E0D0F844B6}"/>
              </a:ext>
            </a:extLst>
          </p:cNvPr>
          <p:cNvSpPr txBox="1"/>
          <p:nvPr/>
        </p:nvSpPr>
        <p:spPr>
          <a:xfrm>
            <a:off x="6168570" y="1660525"/>
            <a:ext cx="5675086" cy="3812326"/>
          </a:xfrm>
          <a:prstGeom prst="rect">
            <a:avLst/>
          </a:prstGeom>
          <a:noFill/>
        </p:spPr>
        <p:txBody>
          <a:bodyPr wrap="square" rtlCol="0">
            <a:spAutoFit/>
          </a:bodyPr>
          <a:lstStyle/>
          <a:p>
            <a:pPr marL="228600" indent="-228600">
              <a:lnSpc>
                <a:spcPct val="130000"/>
              </a:lnSpc>
              <a:spcBef>
                <a:spcPts val="1000"/>
              </a:spcBef>
              <a:buFont typeface="Arial"/>
              <a:buChar char="•"/>
            </a:pPr>
            <a:r>
              <a:rPr lang="en-US" sz="2600" dirty="0">
                <a:solidFill>
                  <a:srgbClr val="58595B"/>
                </a:solidFill>
              </a:rPr>
              <a:t>National Able Network, Inc.</a:t>
            </a:r>
          </a:p>
          <a:p>
            <a:pPr marL="228600" indent="-228600">
              <a:lnSpc>
                <a:spcPct val="130000"/>
              </a:lnSpc>
              <a:spcBef>
                <a:spcPts val="1000"/>
              </a:spcBef>
              <a:buFont typeface="Arial"/>
              <a:buChar char="•"/>
            </a:pPr>
            <a:r>
              <a:rPr lang="en-US" sz="2600" dirty="0">
                <a:solidFill>
                  <a:srgbClr val="58595B"/>
                </a:solidFill>
              </a:rPr>
              <a:t>North Lawndale Employment Network</a:t>
            </a:r>
          </a:p>
          <a:p>
            <a:pPr marL="228600" indent="-228600">
              <a:lnSpc>
                <a:spcPct val="130000"/>
              </a:lnSpc>
              <a:spcBef>
                <a:spcPts val="1000"/>
              </a:spcBef>
              <a:buFont typeface="Arial"/>
              <a:buChar char="•"/>
            </a:pPr>
            <a:r>
              <a:rPr lang="en-US" sz="2600" dirty="0">
                <a:solidFill>
                  <a:srgbClr val="58595B"/>
                </a:solidFill>
              </a:rPr>
              <a:t>OAI, Inc.</a:t>
            </a:r>
          </a:p>
          <a:p>
            <a:pPr marL="228600" indent="-228600">
              <a:lnSpc>
                <a:spcPct val="130000"/>
              </a:lnSpc>
              <a:spcBef>
                <a:spcPts val="1000"/>
              </a:spcBef>
              <a:buFont typeface="Arial"/>
              <a:buChar char="•"/>
            </a:pPr>
            <a:r>
              <a:rPr lang="en-US" sz="2600" dirty="0">
                <a:solidFill>
                  <a:srgbClr val="58595B"/>
                </a:solidFill>
              </a:rPr>
              <a:t>Quad County Urban League</a:t>
            </a:r>
          </a:p>
          <a:p>
            <a:pPr marL="228600" indent="-228600">
              <a:lnSpc>
                <a:spcPct val="130000"/>
              </a:lnSpc>
              <a:spcBef>
                <a:spcPts val="1000"/>
              </a:spcBef>
              <a:buFont typeface="Arial"/>
              <a:buChar char="•"/>
            </a:pPr>
            <a:r>
              <a:rPr lang="en-US" sz="2600" dirty="0">
                <a:solidFill>
                  <a:srgbClr val="58595B"/>
                </a:solidFill>
              </a:rPr>
              <a:t>Revolution Workshop</a:t>
            </a:r>
          </a:p>
          <a:p>
            <a:pPr marL="228600" indent="-228600">
              <a:lnSpc>
                <a:spcPct val="130000"/>
              </a:lnSpc>
              <a:spcBef>
                <a:spcPts val="1000"/>
              </a:spcBef>
              <a:buFont typeface="Arial"/>
              <a:buChar char="•"/>
            </a:pPr>
            <a:r>
              <a:rPr lang="en-US" sz="2600" dirty="0">
                <a:solidFill>
                  <a:srgbClr val="58595B"/>
                </a:solidFill>
              </a:rPr>
              <a:t>Rincon Family Services</a:t>
            </a:r>
          </a:p>
        </p:txBody>
      </p:sp>
    </p:spTree>
    <p:extLst>
      <p:ext uri="{BB962C8B-B14F-4D97-AF65-F5344CB8AC3E}">
        <p14:creationId xmlns:p14="http://schemas.microsoft.com/office/powerpoint/2010/main" val="96280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7A264A1-E886-4B03-9621-07FEE1773966}"/>
              </a:ext>
            </a:extLst>
          </p:cNvPr>
          <p:cNvSpPr>
            <a:spLocks noGrp="1"/>
          </p:cNvSpPr>
          <p:nvPr>
            <p:ph type="sldNum" sz="quarter" idx="12"/>
          </p:nvPr>
        </p:nvSpPr>
        <p:spPr/>
        <p:txBody>
          <a:bodyPr/>
          <a:lstStyle/>
          <a:p>
            <a:fld id="{62E03C93-A8B5-5E4D-ADDE-FACFC10B3CD1}" type="slidenum">
              <a:rPr lang="en-US" smtClean="0"/>
              <a:pPr/>
              <a:t>7</a:t>
            </a:fld>
            <a:endParaRPr lang="en-US" dirty="0"/>
          </a:p>
        </p:txBody>
      </p:sp>
      <p:sp>
        <p:nvSpPr>
          <p:cNvPr id="10" name="Content Placeholder 9">
            <a:extLst>
              <a:ext uri="{FF2B5EF4-FFF2-40B4-BE49-F238E27FC236}">
                <a16:creationId xmlns:a16="http://schemas.microsoft.com/office/drawing/2014/main" id="{CBEBBBD7-7DD0-9D10-0347-0F7405ADA2A4}"/>
              </a:ext>
            </a:extLst>
          </p:cNvPr>
          <p:cNvSpPr txBox="1">
            <a:spLocks noGrp="1"/>
          </p:cNvSpPr>
          <p:nvPr>
            <p:ph idx="1"/>
          </p:nvPr>
        </p:nvSpPr>
        <p:spPr>
          <a:xfrm>
            <a:off x="838199" y="1660526"/>
            <a:ext cx="5330371" cy="4762329"/>
          </a:xfrm>
          <a:prstGeom prst="rect">
            <a:avLst/>
          </a:prstGeom>
          <a:noFill/>
        </p:spPr>
        <p:txBody>
          <a:bodyPr wrap="square" rtlCol="0">
            <a:spAutoFit/>
          </a:bodyPr>
          <a:lstStyle/>
          <a:p>
            <a:pPr>
              <a:lnSpc>
                <a:spcPct val="130000"/>
              </a:lnSpc>
            </a:pPr>
            <a:r>
              <a:rPr lang="en-US" sz="2600" dirty="0"/>
              <a:t>Rome's Joy Catering</a:t>
            </a:r>
          </a:p>
          <a:p>
            <a:pPr>
              <a:lnSpc>
                <a:spcPct val="130000"/>
              </a:lnSpc>
            </a:pPr>
            <a:r>
              <a:rPr lang="en-US" sz="2600" dirty="0"/>
              <a:t>South Suburban College</a:t>
            </a:r>
          </a:p>
          <a:p>
            <a:pPr>
              <a:lnSpc>
                <a:spcPct val="130000"/>
              </a:lnSpc>
            </a:pPr>
            <a:r>
              <a:rPr lang="en-US" sz="2600" dirty="0"/>
              <a:t>Southwestern Illinois College</a:t>
            </a:r>
          </a:p>
          <a:p>
            <a:pPr>
              <a:lnSpc>
                <a:spcPct val="130000"/>
              </a:lnSpc>
            </a:pPr>
            <a:r>
              <a:rPr lang="en-US" sz="2600" dirty="0"/>
              <a:t>Spero Family Services</a:t>
            </a:r>
          </a:p>
          <a:p>
            <a:pPr>
              <a:lnSpc>
                <a:spcPct val="130000"/>
              </a:lnSpc>
            </a:pPr>
            <a:r>
              <a:rPr lang="en-US" sz="2600" dirty="0"/>
              <a:t>St. Paul Church of God in Christ Community Development Ministries, Inc.</a:t>
            </a:r>
          </a:p>
          <a:p>
            <a:endParaRPr lang="en-US" dirty="0"/>
          </a:p>
        </p:txBody>
      </p:sp>
      <p:sp>
        <p:nvSpPr>
          <p:cNvPr id="11" name="Title 1">
            <a:extLst>
              <a:ext uri="{FF2B5EF4-FFF2-40B4-BE49-F238E27FC236}">
                <a16:creationId xmlns:a16="http://schemas.microsoft.com/office/drawing/2014/main" id="{CCC59954-BD7A-326B-1DC1-EA2B1BE09018}"/>
              </a:ext>
            </a:extLst>
          </p:cNvPr>
          <p:cNvSpPr>
            <a:spLocks noGrp="1"/>
          </p:cNvSpPr>
          <p:nvPr>
            <p:ph type="title"/>
          </p:nvPr>
        </p:nvSpPr>
        <p:spPr>
          <a:xfrm>
            <a:off x="3221171" y="610865"/>
            <a:ext cx="7616143" cy="561049"/>
          </a:xfrm>
        </p:spPr>
        <p:txBody>
          <a:bodyPr>
            <a:noAutofit/>
          </a:bodyPr>
          <a:lstStyle/>
          <a:p>
            <a:pPr algn="ctr"/>
            <a:r>
              <a:rPr lang="en-US" sz="4800" dirty="0"/>
              <a:t>JTED Grantees</a:t>
            </a:r>
          </a:p>
        </p:txBody>
      </p:sp>
      <p:sp>
        <p:nvSpPr>
          <p:cNvPr id="12" name="TextBox 11">
            <a:extLst>
              <a:ext uri="{FF2B5EF4-FFF2-40B4-BE49-F238E27FC236}">
                <a16:creationId xmlns:a16="http://schemas.microsoft.com/office/drawing/2014/main" id="{6A0D8988-EEC7-D67E-72A9-18E0D0F844B6}"/>
              </a:ext>
            </a:extLst>
          </p:cNvPr>
          <p:cNvSpPr txBox="1"/>
          <p:nvPr/>
        </p:nvSpPr>
        <p:spPr>
          <a:xfrm>
            <a:off x="5976257" y="1660526"/>
            <a:ext cx="5675086" cy="4332468"/>
          </a:xfrm>
          <a:prstGeom prst="rect">
            <a:avLst/>
          </a:prstGeom>
          <a:noFill/>
        </p:spPr>
        <p:txBody>
          <a:bodyPr wrap="square" rtlCol="0">
            <a:spAutoFit/>
          </a:bodyPr>
          <a:lstStyle/>
          <a:p>
            <a:pPr marL="228600" indent="-228600">
              <a:lnSpc>
                <a:spcPct val="130000"/>
              </a:lnSpc>
              <a:spcBef>
                <a:spcPts val="1000"/>
              </a:spcBef>
              <a:buFont typeface="Arial"/>
              <a:buChar char="•"/>
            </a:pPr>
            <a:r>
              <a:rPr lang="en-US" sz="2600" dirty="0">
                <a:solidFill>
                  <a:srgbClr val="58595B"/>
                </a:solidFill>
              </a:rPr>
              <a:t>The Chicago Lighthouse for People Who are Blind or Visually Impaired</a:t>
            </a:r>
          </a:p>
          <a:p>
            <a:pPr marL="228600" indent="-228600">
              <a:lnSpc>
                <a:spcPct val="130000"/>
              </a:lnSpc>
              <a:spcBef>
                <a:spcPts val="1000"/>
              </a:spcBef>
              <a:buFont typeface="Arial"/>
              <a:buChar char="•"/>
            </a:pPr>
            <a:r>
              <a:rPr lang="en-US" sz="2600" dirty="0">
                <a:solidFill>
                  <a:srgbClr val="58595B"/>
                </a:solidFill>
              </a:rPr>
              <a:t>The City of Rockford</a:t>
            </a:r>
          </a:p>
          <a:p>
            <a:pPr marL="228600" indent="-228600">
              <a:lnSpc>
                <a:spcPct val="130000"/>
              </a:lnSpc>
              <a:spcBef>
                <a:spcPts val="1000"/>
              </a:spcBef>
              <a:buFont typeface="Arial"/>
              <a:buChar char="•"/>
            </a:pPr>
            <a:r>
              <a:rPr lang="en-US" sz="2600" dirty="0">
                <a:solidFill>
                  <a:srgbClr val="58595B"/>
                </a:solidFill>
              </a:rPr>
              <a:t>Township High School District 214</a:t>
            </a:r>
          </a:p>
          <a:p>
            <a:pPr marL="228600" indent="-228600">
              <a:lnSpc>
                <a:spcPct val="130000"/>
              </a:lnSpc>
              <a:spcBef>
                <a:spcPts val="1000"/>
              </a:spcBef>
              <a:buFont typeface="Arial"/>
              <a:buChar char="•"/>
            </a:pPr>
            <a:r>
              <a:rPr lang="en-US" sz="2600" dirty="0">
                <a:solidFill>
                  <a:srgbClr val="58595B"/>
                </a:solidFill>
              </a:rPr>
              <a:t>Youth Job Center, Inc.</a:t>
            </a:r>
          </a:p>
          <a:p>
            <a:pPr marL="228600" indent="-228600">
              <a:lnSpc>
                <a:spcPct val="130000"/>
              </a:lnSpc>
              <a:spcBef>
                <a:spcPts val="1000"/>
              </a:spcBef>
              <a:buFont typeface="Arial"/>
              <a:buChar char="•"/>
            </a:pPr>
            <a:r>
              <a:rPr lang="en-US" sz="2600" dirty="0">
                <a:solidFill>
                  <a:srgbClr val="58595B"/>
                </a:solidFill>
              </a:rPr>
              <a:t>YWCA Metropolitan Chicago</a:t>
            </a:r>
          </a:p>
          <a:p>
            <a:pPr marL="228600" indent="-228600">
              <a:lnSpc>
                <a:spcPct val="130000"/>
              </a:lnSpc>
              <a:spcBef>
                <a:spcPts val="1000"/>
              </a:spcBef>
              <a:buFont typeface="Arial"/>
              <a:buChar char="•"/>
            </a:pPr>
            <a:r>
              <a:rPr lang="en-US" sz="2600" dirty="0">
                <a:solidFill>
                  <a:srgbClr val="58595B"/>
                </a:solidFill>
              </a:rPr>
              <a:t>YWCA Northwestern Illinois</a:t>
            </a:r>
          </a:p>
        </p:txBody>
      </p:sp>
    </p:spTree>
    <p:extLst>
      <p:ext uri="{BB962C8B-B14F-4D97-AF65-F5344CB8AC3E}">
        <p14:creationId xmlns:p14="http://schemas.microsoft.com/office/powerpoint/2010/main" val="3668044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7C3B607-C0B0-C847-8511-A29C987FE5F9}"/>
              </a:ext>
            </a:extLst>
          </p:cNvPr>
          <p:cNvSpPr>
            <a:spLocks noGrp="1"/>
          </p:cNvSpPr>
          <p:nvPr>
            <p:ph type="title"/>
          </p:nvPr>
        </p:nvSpPr>
        <p:spPr>
          <a:xfrm>
            <a:off x="3354727" y="548218"/>
            <a:ext cx="7616143" cy="561049"/>
          </a:xfrm>
        </p:spPr>
        <p:txBody>
          <a:bodyPr>
            <a:normAutofit fontScale="90000"/>
          </a:bodyPr>
          <a:lstStyle/>
          <a:p>
            <a:pPr algn="ctr"/>
            <a:r>
              <a:rPr lang="en-US" dirty="0"/>
              <a:t>Distribution of JTED Projects by EDRs </a:t>
            </a:r>
          </a:p>
        </p:txBody>
      </p:sp>
      <p:sp>
        <p:nvSpPr>
          <p:cNvPr id="10" name="Content Placeholder 9">
            <a:extLst>
              <a:ext uri="{FF2B5EF4-FFF2-40B4-BE49-F238E27FC236}">
                <a16:creationId xmlns:a16="http://schemas.microsoft.com/office/drawing/2014/main" id="{EF3775D3-E752-BF4A-BF0D-5E874EB54CAD}"/>
              </a:ext>
            </a:extLst>
          </p:cNvPr>
          <p:cNvSpPr>
            <a:spLocks noGrp="1"/>
          </p:cNvSpPr>
          <p:nvPr>
            <p:ph idx="1"/>
          </p:nvPr>
        </p:nvSpPr>
        <p:spPr>
          <a:xfrm>
            <a:off x="838200" y="1446363"/>
            <a:ext cx="4834812" cy="5215693"/>
          </a:xfrm>
        </p:spPr>
        <p:txBody>
          <a:bodyPr>
            <a:normAutofit fontScale="85000" lnSpcReduction="20000"/>
          </a:bodyPr>
          <a:lstStyle/>
          <a:p>
            <a:r>
              <a:rPr lang="en-US" dirty="0">
                <a:solidFill>
                  <a:schemeClr val="tx1"/>
                </a:solidFill>
              </a:rPr>
              <a:t>44 proposals have been selected  for funding spanning 7 Economic Development Regions  </a:t>
            </a:r>
          </a:p>
          <a:p>
            <a:pPr marL="0" indent="0">
              <a:buNone/>
            </a:pPr>
            <a:endParaRPr lang="en-US" dirty="0">
              <a:solidFill>
                <a:schemeClr val="tx1"/>
              </a:solidFill>
            </a:endParaRPr>
          </a:p>
          <a:p>
            <a:r>
              <a:rPr lang="en-US" dirty="0">
                <a:solidFill>
                  <a:schemeClr val="tx1"/>
                </a:solidFill>
              </a:rPr>
              <a:t>The industry sectors identified include:</a:t>
            </a:r>
          </a:p>
          <a:p>
            <a:pPr lvl="1">
              <a:buFont typeface="Wingdings" pitchFamily="2" charset="2"/>
              <a:buChar char="§"/>
            </a:pPr>
            <a:r>
              <a:rPr lang="en-US" dirty="0">
                <a:solidFill>
                  <a:schemeClr val="tx1"/>
                </a:solidFill>
              </a:rPr>
              <a:t> Accommodation &amp; Food Service</a:t>
            </a:r>
          </a:p>
          <a:p>
            <a:pPr lvl="1">
              <a:buFont typeface="Wingdings" pitchFamily="2" charset="2"/>
              <a:buChar char="§"/>
            </a:pPr>
            <a:r>
              <a:rPr lang="en-US" dirty="0">
                <a:solidFill>
                  <a:schemeClr val="tx1"/>
                </a:solidFill>
              </a:rPr>
              <a:t>Arts, Entertainment, and Recreation</a:t>
            </a:r>
          </a:p>
          <a:p>
            <a:pPr lvl="1">
              <a:buFont typeface="Wingdings" pitchFamily="2" charset="2"/>
              <a:buChar char="§"/>
            </a:pPr>
            <a:r>
              <a:rPr lang="en-US" dirty="0">
                <a:solidFill>
                  <a:schemeClr val="tx1"/>
                </a:solidFill>
              </a:rPr>
              <a:t>Construction</a:t>
            </a:r>
          </a:p>
          <a:p>
            <a:pPr lvl="1">
              <a:buFont typeface="Wingdings" pitchFamily="2" charset="2"/>
              <a:buChar char="§"/>
            </a:pPr>
            <a:r>
              <a:rPr lang="en-US" dirty="0">
                <a:solidFill>
                  <a:schemeClr val="tx1"/>
                </a:solidFill>
              </a:rPr>
              <a:t>Healthcare</a:t>
            </a:r>
          </a:p>
          <a:p>
            <a:pPr lvl="1">
              <a:buFont typeface="Wingdings" pitchFamily="2" charset="2"/>
              <a:buChar char="§"/>
            </a:pPr>
            <a:r>
              <a:rPr lang="en-US" dirty="0">
                <a:solidFill>
                  <a:schemeClr val="tx1"/>
                </a:solidFill>
              </a:rPr>
              <a:t>Information Technology</a:t>
            </a:r>
          </a:p>
          <a:p>
            <a:pPr lvl="1">
              <a:buFont typeface="Wingdings" pitchFamily="2" charset="2"/>
              <a:buChar char="§"/>
            </a:pPr>
            <a:r>
              <a:rPr lang="en-US" dirty="0">
                <a:solidFill>
                  <a:schemeClr val="tx1"/>
                </a:solidFill>
              </a:rPr>
              <a:t>Manufacturing</a:t>
            </a:r>
          </a:p>
          <a:p>
            <a:pPr lvl="1">
              <a:buFont typeface="Wingdings" pitchFamily="2" charset="2"/>
              <a:buChar char="§"/>
            </a:pPr>
            <a:r>
              <a:rPr lang="en-US" dirty="0">
                <a:solidFill>
                  <a:schemeClr val="tx1"/>
                </a:solidFill>
              </a:rPr>
              <a:t>Retail Trade</a:t>
            </a:r>
          </a:p>
          <a:p>
            <a:pPr lvl="1">
              <a:buFont typeface="Wingdings" pitchFamily="2" charset="2"/>
              <a:buChar char="§"/>
            </a:pPr>
            <a:r>
              <a:rPr lang="en-US" dirty="0">
                <a:solidFill>
                  <a:schemeClr val="tx1"/>
                </a:solidFill>
              </a:rPr>
              <a:t>TDL</a:t>
            </a:r>
          </a:p>
          <a:p>
            <a:pPr lvl="1">
              <a:buFont typeface="Wingdings" pitchFamily="2" charset="2"/>
              <a:buChar char="§"/>
            </a:pPr>
            <a:r>
              <a:rPr lang="en-US" dirty="0">
                <a:solidFill>
                  <a:schemeClr val="tx1"/>
                </a:solidFill>
              </a:rPr>
              <a:t>Hospitality &amp; Tourism</a:t>
            </a:r>
          </a:p>
          <a:p>
            <a:pPr lvl="1">
              <a:buFont typeface="Wingdings" pitchFamily="2" charset="2"/>
              <a:buChar char="§"/>
            </a:pPr>
            <a:r>
              <a:rPr lang="en-US" dirty="0">
                <a:solidFill>
                  <a:schemeClr val="tx1"/>
                </a:solidFill>
              </a:rPr>
              <a:t>HVAC</a:t>
            </a:r>
          </a:p>
          <a:p>
            <a:pPr lvl="1">
              <a:buFont typeface="Wingdings" pitchFamily="2" charset="2"/>
              <a:buChar char="§"/>
            </a:pPr>
            <a:r>
              <a:rPr lang="en-US" dirty="0">
                <a:solidFill>
                  <a:schemeClr val="tx1"/>
                </a:solidFill>
              </a:rPr>
              <a:t>Law &amp; Public Safety, and Security</a:t>
            </a:r>
          </a:p>
          <a:p>
            <a:endParaRPr lang="en-US" dirty="0">
              <a:solidFill>
                <a:schemeClr val="tx1"/>
              </a:solidFill>
            </a:endParaRPr>
          </a:p>
        </p:txBody>
      </p:sp>
      <p:graphicFrame>
        <p:nvGraphicFramePr>
          <p:cNvPr id="12" name="Table 11">
            <a:extLst>
              <a:ext uri="{FF2B5EF4-FFF2-40B4-BE49-F238E27FC236}">
                <a16:creationId xmlns:a16="http://schemas.microsoft.com/office/drawing/2014/main" id="{80402369-A5FB-BE45-9F3E-9346A275BE63}"/>
              </a:ext>
            </a:extLst>
          </p:cNvPr>
          <p:cNvGraphicFramePr>
            <a:graphicFrameLocks noGrp="1"/>
          </p:cNvGraphicFramePr>
          <p:nvPr>
            <p:extLst>
              <p:ext uri="{D42A27DB-BD31-4B8C-83A1-F6EECF244321}">
                <p14:modId xmlns:p14="http://schemas.microsoft.com/office/powerpoint/2010/main" val="3417769336"/>
              </p:ext>
            </p:extLst>
          </p:nvPr>
        </p:nvGraphicFramePr>
        <p:xfrm>
          <a:off x="5915608" y="1352840"/>
          <a:ext cx="5676778" cy="4828224"/>
        </p:xfrm>
        <a:graphic>
          <a:graphicData uri="http://schemas.openxmlformats.org/drawingml/2006/table">
            <a:tbl>
              <a:tblPr firstRow="1" firstCol="1" bandRow="1">
                <a:tableStyleId>{B301B821-A1FF-4177-AEE7-76D212191A09}</a:tableStyleId>
              </a:tblPr>
              <a:tblGrid>
                <a:gridCol w="997780">
                  <a:extLst>
                    <a:ext uri="{9D8B030D-6E8A-4147-A177-3AD203B41FA5}">
                      <a16:colId xmlns:a16="http://schemas.microsoft.com/office/drawing/2014/main" val="1704099213"/>
                    </a:ext>
                  </a:extLst>
                </a:gridCol>
                <a:gridCol w="1221060">
                  <a:extLst>
                    <a:ext uri="{9D8B030D-6E8A-4147-A177-3AD203B41FA5}">
                      <a16:colId xmlns:a16="http://schemas.microsoft.com/office/drawing/2014/main" val="717008584"/>
                    </a:ext>
                  </a:extLst>
                </a:gridCol>
                <a:gridCol w="1728969">
                  <a:extLst>
                    <a:ext uri="{9D8B030D-6E8A-4147-A177-3AD203B41FA5}">
                      <a16:colId xmlns:a16="http://schemas.microsoft.com/office/drawing/2014/main" val="959504467"/>
                    </a:ext>
                  </a:extLst>
                </a:gridCol>
                <a:gridCol w="1728969">
                  <a:extLst>
                    <a:ext uri="{9D8B030D-6E8A-4147-A177-3AD203B41FA5}">
                      <a16:colId xmlns:a16="http://schemas.microsoft.com/office/drawing/2014/main" val="1004517406"/>
                    </a:ext>
                  </a:extLst>
                </a:gridCol>
              </a:tblGrid>
              <a:tr h="273558">
                <a:tc>
                  <a:txBody>
                    <a:bodyPr/>
                    <a:lstStyle/>
                    <a:p>
                      <a:pPr marL="0" marR="0">
                        <a:lnSpc>
                          <a:spcPct val="107000"/>
                        </a:lnSpc>
                        <a:spcBef>
                          <a:spcPts val="0"/>
                        </a:spcBef>
                        <a:spcAft>
                          <a:spcPts val="0"/>
                        </a:spcAft>
                      </a:pPr>
                      <a:r>
                        <a:rPr lang="en-US" sz="1200">
                          <a:effectLst/>
                        </a:rPr>
                        <a:t>Economic Development Region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2277" marR="52277"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200" dirty="0">
                          <a:effectLst/>
                        </a:rPr>
                        <a:t>Number of Organizations</a:t>
                      </a:r>
                    </a:p>
                    <a:p>
                      <a:pPr marL="0" marR="0" algn="ctr">
                        <a:lnSpc>
                          <a:spcPct val="107000"/>
                        </a:lnSpc>
                        <a:spcBef>
                          <a:spcPts val="0"/>
                        </a:spcBef>
                        <a:spcAft>
                          <a:spcPts val="0"/>
                        </a:spcAft>
                      </a:pPr>
                      <a:r>
                        <a:rPr lang="en-US" sz="1200" dirty="0">
                          <a:effectLst/>
                        </a:rPr>
                        <a:t>Represented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277" marR="52277" marT="0" marB="0">
                    <a:lnL>
                      <a:noFill/>
                    </a:lnL>
                    <a:lnR>
                      <a:noFill/>
                    </a:lnR>
                    <a:lnT w="12700" cmpd="sng">
                      <a:noFill/>
                    </a:lnT>
                    <a:lnB w="12700" cmpd="sng">
                      <a:noFill/>
                    </a:lnB>
                    <a:lnTlToBr w="12700" cmpd="sng">
                      <a:noFill/>
                      <a:prstDash val="solid"/>
                    </a:lnTlToBr>
                    <a:lnBlToTr w="12700" cmpd="sng">
                      <a:noFill/>
                      <a:prstDash val="solid"/>
                    </a:lnBlToTr>
                  </a:tcPr>
                </a:tc>
                <a:tc gridSpan="2">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Industry Sectors</a:t>
                      </a:r>
                    </a:p>
                  </a:txBody>
                  <a:tcPr marL="52277" marR="52277" marT="0" marB="0">
                    <a:lnL>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2555801113"/>
                  </a:ext>
                </a:extLst>
              </a:tr>
              <a:tr h="491739">
                <a:tc>
                  <a:txBody>
                    <a:bodyPr/>
                    <a:lstStyle/>
                    <a:p>
                      <a:pPr marL="0" marR="0">
                        <a:lnSpc>
                          <a:spcPct val="107000"/>
                        </a:lnSpc>
                        <a:spcBef>
                          <a:spcPts val="0"/>
                        </a:spcBef>
                        <a:spcAft>
                          <a:spcPts val="0"/>
                        </a:spcAft>
                      </a:pPr>
                      <a:r>
                        <a:rPr lang="en-US" sz="1100">
                          <a:effectLst/>
                        </a:rPr>
                        <a:t>1 – Central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277" marR="52277"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a:t>
                      </a:r>
                    </a:p>
                  </a:txBody>
                  <a:tcPr marL="52277" marR="52277" marT="0" marB="0">
                    <a:lnL>
                      <a:noFill/>
                    </a:lnL>
                    <a:lnR>
                      <a:noFill/>
                    </a:lnR>
                    <a:lnT w="12700" cmpd="sng">
                      <a:noFill/>
                    </a:lnT>
                    <a:lnB w="12700" cmpd="sng">
                      <a:noFill/>
                    </a:lnB>
                    <a:lnTlToBr w="12700" cmpd="sng">
                      <a:noFill/>
                      <a:prstDash val="solid"/>
                    </a:lnTlToBr>
                    <a:lnBlToTr w="12700" cmpd="sng">
                      <a:noFill/>
                      <a:prstDash val="solid"/>
                    </a:lnBlToTr>
                  </a:tcPr>
                </a:tc>
                <a:tc gridSpan="2">
                  <a:txBody>
                    <a:bodyPr/>
                    <a:lstStyle/>
                    <a:p>
                      <a:pPr marL="0" marR="0" algn="just">
                        <a:lnSpc>
                          <a:spcPct val="107000"/>
                        </a:lnSpc>
                        <a:spcBef>
                          <a:spcPts val="0"/>
                        </a:spcBef>
                        <a:spcAft>
                          <a:spcPts val="0"/>
                        </a:spcAft>
                      </a:pPr>
                      <a:r>
                        <a:rPr lang="en-US" sz="1100">
                          <a:effectLst/>
                        </a:rPr>
                        <a:t>Accommodation &amp; Food Service </a:t>
                      </a:r>
                    </a:p>
                    <a:p>
                      <a:pPr marL="0" marR="0" algn="just">
                        <a:lnSpc>
                          <a:spcPct val="107000"/>
                        </a:lnSpc>
                        <a:spcBef>
                          <a:spcPts val="0"/>
                        </a:spcBef>
                        <a:spcAft>
                          <a:spcPts val="0"/>
                        </a:spcAft>
                      </a:pPr>
                      <a:r>
                        <a:rPr lang="en-US" sz="1100">
                          <a:effectLst/>
                        </a:rPr>
                        <a:t>Construction </a:t>
                      </a:r>
                    </a:p>
                    <a:p>
                      <a:pPr marL="0" marR="0" algn="just">
                        <a:lnSpc>
                          <a:spcPct val="107000"/>
                        </a:lnSpc>
                        <a:spcBef>
                          <a:spcPts val="0"/>
                        </a:spcBef>
                        <a:spcAft>
                          <a:spcPts val="0"/>
                        </a:spcAft>
                      </a:pPr>
                      <a:r>
                        <a:rPr lang="en-US" sz="1100">
                          <a:effectLst/>
                        </a:rPr>
                        <a:t>Manufacturing</a:t>
                      </a:r>
                    </a:p>
                    <a:p>
                      <a:pPr marL="0" marR="0" algn="just">
                        <a:lnSpc>
                          <a:spcPct val="107000"/>
                        </a:lnSpc>
                        <a:spcBef>
                          <a:spcPts val="0"/>
                        </a:spcBef>
                        <a:spcAft>
                          <a:spcPts val="0"/>
                        </a:spcAft>
                      </a:pPr>
                      <a:r>
                        <a:rPr lang="en-US" sz="1100">
                          <a:effectLst/>
                        </a:rPr>
                        <a:t>TDL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277" marR="52277" marT="0" marB="0">
                    <a:lnL>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3729552689"/>
                  </a:ext>
                </a:extLst>
              </a:tr>
              <a:tr h="537343">
                <a:tc>
                  <a:txBody>
                    <a:bodyPr/>
                    <a:lstStyle/>
                    <a:p>
                      <a:pPr marL="0" marR="0">
                        <a:lnSpc>
                          <a:spcPct val="107000"/>
                        </a:lnSpc>
                        <a:spcBef>
                          <a:spcPts val="0"/>
                        </a:spcBef>
                        <a:spcAft>
                          <a:spcPts val="0"/>
                        </a:spcAft>
                      </a:pPr>
                      <a:r>
                        <a:rPr lang="en-US" sz="1100">
                          <a:effectLst/>
                        </a:rPr>
                        <a:t>2 – East Central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277" marR="52277"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277" marR="52277" marT="0" marB="0">
                    <a:lnL>
                      <a:noFill/>
                    </a:lnL>
                    <a:lnR>
                      <a:noFill/>
                    </a:lnR>
                    <a:lnT w="12700" cmpd="sng">
                      <a:noFill/>
                    </a:lnT>
                    <a:lnB w="12700" cmpd="sng">
                      <a:noFill/>
                    </a:lnB>
                    <a:lnTlToBr w="12700" cmpd="sng">
                      <a:noFill/>
                      <a:prstDash val="solid"/>
                    </a:lnTlToBr>
                    <a:lnBlToTr w="12700" cmpd="sng">
                      <a:noFill/>
                      <a:prstDash val="solid"/>
                    </a:lnBlToTr>
                  </a:tcPr>
                </a:tc>
                <a:tc gridSpan="2">
                  <a:txBody>
                    <a:bodyPr/>
                    <a:lstStyle/>
                    <a:p>
                      <a:pPr marL="0" marR="0" algn="just">
                        <a:lnSpc>
                          <a:spcPct val="107000"/>
                        </a:lnSpc>
                        <a:spcBef>
                          <a:spcPts val="0"/>
                        </a:spcBef>
                        <a:spcAft>
                          <a:spcPts val="0"/>
                        </a:spcAft>
                      </a:pPr>
                      <a:r>
                        <a:rPr lang="en-US" sz="1100">
                          <a:effectLst/>
                        </a:rPr>
                        <a:t>Accommodation &amp; Food Service Arts, Entertainment, and Recreation</a:t>
                      </a:r>
                    </a:p>
                    <a:p>
                      <a:pPr marL="0" marR="0" algn="just">
                        <a:lnSpc>
                          <a:spcPct val="107000"/>
                        </a:lnSpc>
                        <a:spcBef>
                          <a:spcPts val="0"/>
                        </a:spcBef>
                        <a:spcAft>
                          <a:spcPts val="0"/>
                        </a:spcAft>
                      </a:pPr>
                      <a:r>
                        <a:rPr lang="en-US" sz="1100">
                          <a:effectLst/>
                        </a:rPr>
                        <a:t>Manufacturing </a:t>
                      </a:r>
                    </a:p>
                    <a:p>
                      <a:pPr marL="0" marR="0" algn="just">
                        <a:lnSpc>
                          <a:spcPct val="107000"/>
                        </a:lnSpc>
                        <a:spcBef>
                          <a:spcPts val="0"/>
                        </a:spcBef>
                        <a:spcAft>
                          <a:spcPts val="0"/>
                        </a:spcAft>
                      </a:pPr>
                      <a:r>
                        <a:rPr lang="en-US" sz="1100">
                          <a:effectLst/>
                        </a:rPr>
                        <a:t>Retail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277" marR="52277" marT="0" marB="0">
                    <a:lnL>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2901192029"/>
                  </a:ext>
                </a:extLst>
              </a:tr>
              <a:tr h="905669">
                <a:tc>
                  <a:txBody>
                    <a:bodyPr/>
                    <a:lstStyle/>
                    <a:p>
                      <a:pPr marL="0" marR="0">
                        <a:lnSpc>
                          <a:spcPct val="107000"/>
                        </a:lnSpc>
                        <a:spcBef>
                          <a:spcPts val="0"/>
                        </a:spcBef>
                        <a:spcAft>
                          <a:spcPts val="0"/>
                        </a:spcAft>
                      </a:pPr>
                      <a:r>
                        <a:rPr lang="en-US" sz="1100">
                          <a:effectLst/>
                        </a:rPr>
                        <a:t>4 – Northeast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277" marR="52277"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100" dirty="0">
                          <a:effectLst/>
                        </a:rPr>
                        <a:t>35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277" marR="52277"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100" dirty="0">
                          <a:effectLst/>
                        </a:rPr>
                        <a:t>Accommodation &amp; Food Service</a:t>
                      </a:r>
                    </a:p>
                    <a:p>
                      <a:pPr marL="0" marR="0" algn="just">
                        <a:lnSpc>
                          <a:spcPct val="107000"/>
                        </a:lnSpc>
                        <a:spcBef>
                          <a:spcPts val="0"/>
                        </a:spcBef>
                        <a:spcAft>
                          <a:spcPts val="0"/>
                        </a:spcAft>
                      </a:pPr>
                      <a:r>
                        <a:rPr lang="en-US" sz="1100" dirty="0">
                          <a:effectLst/>
                        </a:rPr>
                        <a:t>Arts, Entertainment, and Recreation</a:t>
                      </a:r>
                    </a:p>
                    <a:p>
                      <a:pPr marL="0" marR="0">
                        <a:lnSpc>
                          <a:spcPct val="107000"/>
                        </a:lnSpc>
                        <a:spcBef>
                          <a:spcPts val="0"/>
                        </a:spcBef>
                        <a:spcAft>
                          <a:spcPts val="0"/>
                        </a:spcAft>
                      </a:pPr>
                      <a:r>
                        <a:rPr lang="en-US" sz="1100" dirty="0">
                          <a:effectLst/>
                        </a:rPr>
                        <a:t>Construction</a:t>
                      </a:r>
                    </a:p>
                    <a:p>
                      <a:pPr marL="0" marR="0">
                        <a:lnSpc>
                          <a:spcPct val="107000"/>
                        </a:lnSpc>
                        <a:spcBef>
                          <a:spcPts val="0"/>
                        </a:spcBef>
                        <a:spcAft>
                          <a:spcPts val="0"/>
                        </a:spcAft>
                      </a:pPr>
                      <a:r>
                        <a:rPr lang="en-US" sz="1100" dirty="0">
                          <a:effectLst/>
                        </a:rPr>
                        <a:t>Healthcare</a:t>
                      </a:r>
                    </a:p>
                    <a:p>
                      <a:pPr marL="0" marR="0">
                        <a:lnSpc>
                          <a:spcPct val="107000"/>
                        </a:lnSpc>
                        <a:spcBef>
                          <a:spcPts val="0"/>
                        </a:spcBef>
                        <a:spcAft>
                          <a:spcPts val="0"/>
                        </a:spcAft>
                      </a:pPr>
                      <a:r>
                        <a:rPr lang="en-US" sz="1100" dirty="0">
                          <a:effectLst/>
                        </a:rPr>
                        <a:t>Hospitality &amp; Tourism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100" dirty="0">
                          <a:effectLst/>
                        </a:rPr>
                        <a:t>TDL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277" marR="52277" marT="0" marB="0">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100" dirty="0">
                          <a:effectLst/>
                        </a:rPr>
                        <a:t>HVAC</a:t>
                      </a:r>
                    </a:p>
                    <a:p>
                      <a:pPr marL="0" marR="0">
                        <a:lnSpc>
                          <a:spcPct val="107000"/>
                        </a:lnSpc>
                        <a:spcBef>
                          <a:spcPts val="0"/>
                        </a:spcBef>
                        <a:spcAft>
                          <a:spcPts val="0"/>
                        </a:spcAft>
                      </a:pPr>
                      <a:r>
                        <a:rPr lang="en-US" sz="1100" dirty="0">
                          <a:effectLst/>
                        </a:rPr>
                        <a:t>Information Technology</a:t>
                      </a:r>
                    </a:p>
                    <a:p>
                      <a:pPr marL="0" marR="0">
                        <a:lnSpc>
                          <a:spcPct val="107000"/>
                        </a:lnSpc>
                        <a:spcBef>
                          <a:spcPts val="0"/>
                        </a:spcBef>
                        <a:spcAft>
                          <a:spcPts val="0"/>
                        </a:spcAft>
                      </a:pPr>
                      <a:r>
                        <a:rPr lang="en-US" sz="1100" dirty="0">
                          <a:effectLst/>
                        </a:rPr>
                        <a:t>Law &amp; Public Safety</a:t>
                      </a:r>
                    </a:p>
                    <a:p>
                      <a:pPr marL="0" marR="0">
                        <a:lnSpc>
                          <a:spcPct val="107000"/>
                        </a:lnSpc>
                        <a:spcBef>
                          <a:spcPts val="0"/>
                        </a:spcBef>
                        <a:spcAft>
                          <a:spcPts val="0"/>
                        </a:spcAft>
                      </a:pPr>
                      <a:r>
                        <a:rPr lang="en-US" sz="1100" dirty="0">
                          <a:effectLst/>
                        </a:rPr>
                        <a:t>Manufacturing</a:t>
                      </a:r>
                    </a:p>
                    <a:p>
                      <a:pPr marL="0" marR="0">
                        <a:lnSpc>
                          <a:spcPct val="107000"/>
                        </a:lnSpc>
                        <a:spcBef>
                          <a:spcPts val="0"/>
                        </a:spcBef>
                        <a:spcAft>
                          <a:spcPts val="0"/>
                        </a:spcAft>
                      </a:pPr>
                      <a:r>
                        <a:rPr lang="en-US" sz="1100" dirty="0">
                          <a:effectLst/>
                        </a:rPr>
                        <a:t>Retail Trade</a:t>
                      </a:r>
                    </a:p>
                    <a:p>
                      <a:pPr marL="0" marR="0">
                        <a:lnSpc>
                          <a:spcPct val="107000"/>
                        </a:lnSpc>
                        <a:spcBef>
                          <a:spcPts val="0"/>
                        </a:spcBef>
                        <a:spcAft>
                          <a:spcPts val="0"/>
                        </a:spcAft>
                      </a:pPr>
                      <a:r>
                        <a:rPr lang="en-US" sz="1100" dirty="0">
                          <a:effectLst/>
                        </a:rPr>
                        <a:t>Security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277" marR="52277" marT="0" marB="0">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6676213"/>
                  </a:ext>
                </a:extLst>
              </a:tr>
              <a:tr h="367427">
                <a:tc>
                  <a:txBody>
                    <a:bodyPr/>
                    <a:lstStyle/>
                    <a:p>
                      <a:pPr marL="0" marR="0">
                        <a:lnSpc>
                          <a:spcPct val="107000"/>
                        </a:lnSpc>
                        <a:spcBef>
                          <a:spcPts val="0"/>
                        </a:spcBef>
                        <a:spcAft>
                          <a:spcPts val="0"/>
                        </a:spcAft>
                      </a:pPr>
                      <a:r>
                        <a:rPr lang="en-US" sz="1100">
                          <a:effectLst/>
                        </a:rPr>
                        <a:t>5 – Northern Stateline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277" marR="52277"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100" dirty="0">
                          <a:effectLst/>
                        </a:rPr>
                        <a:t>3</a:t>
                      </a:r>
                    </a:p>
                    <a:p>
                      <a:pPr marL="0" marR="0" algn="ctr">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277" marR="52277" marT="0" marB="0">
                    <a:lnL>
                      <a:noFill/>
                    </a:lnL>
                    <a:lnR>
                      <a:noFill/>
                    </a:lnR>
                    <a:lnT w="12700" cmpd="sng">
                      <a:noFill/>
                    </a:lnT>
                    <a:lnB w="12700" cmpd="sng">
                      <a:noFill/>
                    </a:lnB>
                    <a:lnTlToBr w="12700" cmpd="sng">
                      <a:noFill/>
                      <a:prstDash val="solid"/>
                    </a:lnTlToBr>
                    <a:lnBlToTr w="12700" cmpd="sng">
                      <a:noFill/>
                      <a:prstDash val="solid"/>
                    </a:lnBlToTr>
                  </a:tcPr>
                </a:tc>
                <a:tc gridSpan="2">
                  <a:txBody>
                    <a:bodyPr/>
                    <a:lstStyle/>
                    <a:p>
                      <a:pPr marL="0" marR="0">
                        <a:lnSpc>
                          <a:spcPct val="107000"/>
                        </a:lnSpc>
                        <a:spcBef>
                          <a:spcPts val="0"/>
                        </a:spcBef>
                        <a:spcAft>
                          <a:spcPts val="0"/>
                        </a:spcAft>
                      </a:pPr>
                      <a:r>
                        <a:rPr lang="en-US" sz="1100" dirty="0">
                          <a:effectLst/>
                        </a:rPr>
                        <a:t>Healthcare</a:t>
                      </a:r>
                    </a:p>
                    <a:p>
                      <a:pPr marL="0" marR="0">
                        <a:lnSpc>
                          <a:spcPct val="107000"/>
                        </a:lnSpc>
                        <a:spcBef>
                          <a:spcPts val="0"/>
                        </a:spcBef>
                        <a:spcAft>
                          <a:spcPts val="0"/>
                        </a:spcAft>
                      </a:pPr>
                      <a:r>
                        <a:rPr lang="en-US" sz="1100" dirty="0">
                          <a:effectLst/>
                        </a:rPr>
                        <a:t>Information Technology</a:t>
                      </a:r>
                    </a:p>
                    <a:p>
                      <a:pPr marL="0" marR="0">
                        <a:lnSpc>
                          <a:spcPct val="107000"/>
                        </a:lnSpc>
                        <a:spcBef>
                          <a:spcPts val="0"/>
                        </a:spcBef>
                        <a:spcAft>
                          <a:spcPts val="0"/>
                        </a:spcAft>
                      </a:pPr>
                      <a:r>
                        <a:rPr lang="en-US" sz="1100" dirty="0">
                          <a:effectLst/>
                        </a:rPr>
                        <a:t>Manufacturing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277" marR="52277" marT="0" marB="0">
                    <a:lnL>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1993020710"/>
                  </a:ext>
                </a:extLst>
              </a:tr>
              <a:tr h="118804">
                <a:tc>
                  <a:txBody>
                    <a:bodyPr/>
                    <a:lstStyle/>
                    <a:p>
                      <a:pPr marL="0" marR="0">
                        <a:lnSpc>
                          <a:spcPct val="107000"/>
                        </a:lnSpc>
                        <a:spcBef>
                          <a:spcPts val="0"/>
                        </a:spcBef>
                        <a:spcAft>
                          <a:spcPts val="0"/>
                        </a:spcAft>
                      </a:pPr>
                      <a:r>
                        <a:rPr lang="en-US" sz="1100">
                          <a:effectLst/>
                        </a:rPr>
                        <a:t>8 – Southern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277" marR="52277"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2</a:t>
                      </a:r>
                    </a:p>
                  </a:txBody>
                  <a:tcPr marL="52277" marR="52277" marT="0" marB="0">
                    <a:lnL>
                      <a:noFill/>
                    </a:lnL>
                    <a:lnR>
                      <a:noFill/>
                    </a:lnR>
                    <a:lnT w="12700" cmpd="sng">
                      <a:noFill/>
                    </a:lnT>
                    <a:lnB w="12700" cmpd="sng">
                      <a:noFill/>
                    </a:lnB>
                    <a:lnTlToBr w="12700" cmpd="sng">
                      <a:noFill/>
                      <a:prstDash val="solid"/>
                    </a:lnTlToBr>
                    <a:lnBlToTr w="12700" cmpd="sng">
                      <a:noFill/>
                      <a:prstDash val="solid"/>
                    </a:lnBlToTr>
                  </a:tcPr>
                </a:tc>
                <a:tc gridSpan="2">
                  <a:txBody>
                    <a:bodyPr/>
                    <a:lstStyle/>
                    <a:p>
                      <a:pPr marL="0" marR="0">
                        <a:lnSpc>
                          <a:spcPct val="107000"/>
                        </a:lnSpc>
                        <a:spcBef>
                          <a:spcPts val="0"/>
                        </a:spcBef>
                        <a:spcAft>
                          <a:spcPts val="0"/>
                        </a:spcAft>
                      </a:pPr>
                      <a:r>
                        <a:rPr lang="en-US" sz="1100">
                          <a:effectLst/>
                        </a:rPr>
                        <a:t>Construction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277" marR="52277" marT="0" marB="0">
                    <a:lnL>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1031455765"/>
                  </a:ext>
                </a:extLst>
              </a:tr>
              <a:tr h="118804">
                <a:tc>
                  <a:txBody>
                    <a:bodyPr/>
                    <a:lstStyle/>
                    <a:p>
                      <a:pPr marL="0" marR="0">
                        <a:lnSpc>
                          <a:spcPct val="107000"/>
                        </a:lnSpc>
                        <a:spcBef>
                          <a:spcPts val="0"/>
                        </a:spcBef>
                        <a:spcAft>
                          <a:spcPts val="0"/>
                        </a:spcAft>
                      </a:pPr>
                      <a:r>
                        <a:rPr lang="en-US" sz="1100">
                          <a:effectLst/>
                        </a:rPr>
                        <a:t>9 – Southwest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277" marR="52277"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277" marR="52277" marT="0" marB="0">
                    <a:lnL>
                      <a:noFill/>
                    </a:lnL>
                    <a:lnR>
                      <a:noFill/>
                    </a:lnR>
                    <a:lnT w="12700" cmpd="sng">
                      <a:noFill/>
                    </a:lnT>
                    <a:lnB w="12700" cmpd="sng">
                      <a:noFill/>
                    </a:lnB>
                    <a:lnTlToBr w="12700" cmpd="sng">
                      <a:noFill/>
                      <a:prstDash val="solid"/>
                    </a:lnTlToBr>
                    <a:lnBlToTr w="12700" cmpd="sng">
                      <a:noFill/>
                      <a:prstDash val="solid"/>
                    </a:lnBlToTr>
                  </a:tcPr>
                </a:tc>
                <a:tc gridSpan="2">
                  <a:txBody>
                    <a:bodyPr/>
                    <a:lstStyle/>
                    <a:p>
                      <a:pPr marL="0" marR="0">
                        <a:lnSpc>
                          <a:spcPct val="107000"/>
                        </a:lnSpc>
                        <a:spcBef>
                          <a:spcPts val="0"/>
                        </a:spcBef>
                        <a:spcAft>
                          <a:spcPts val="0"/>
                        </a:spcAft>
                      </a:pPr>
                      <a:r>
                        <a:rPr lang="en-US" sz="1100">
                          <a:effectLst/>
                        </a:rPr>
                        <a:t>Healthcare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277" marR="52277" marT="0" marB="0">
                    <a:lnL>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913754092"/>
                  </a:ext>
                </a:extLst>
              </a:tr>
              <a:tr h="367427">
                <a:tc>
                  <a:txBody>
                    <a:bodyPr/>
                    <a:lstStyle/>
                    <a:p>
                      <a:pPr marL="0" marR="0">
                        <a:lnSpc>
                          <a:spcPct val="107000"/>
                        </a:lnSpc>
                        <a:spcBef>
                          <a:spcPts val="0"/>
                        </a:spcBef>
                        <a:spcAft>
                          <a:spcPts val="0"/>
                        </a:spcAft>
                      </a:pPr>
                      <a:r>
                        <a:rPr lang="en-US" sz="1100">
                          <a:effectLst/>
                        </a:rPr>
                        <a:t>10 – West Central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277" marR="52277"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277" marR="52277" marT="0" marB="0">
                    <a:lnL>
                      <a:noFill/>
                    </a:lnL>
                    <a:lnR>
                      <a:noFill/>
                    </a:lnR>
                    <a:lnT w="12700" cmpd="sng">
                      <a:noFill/>
                    </a:lnT>
                    <a:lnB w="12700" cmpd="sng">
                      <a:noFill/>
                    </a:lnB>
                    <a:lnTlToBr w="12700" cmpd="sng">
                      <a:noFill/>
                      <a:prstDash val="solid"/>
                    </a:lnTlToBr>
                    <a:lnBlToTr w="12700" cmpd="sng">
                      <a:noFill/>
                      <a:prstDash val="solid"/>
                    </a:lnBlToTr>
                  </a:tcPr>
                </a:tc>
                <a:tc gridSpan="2">
                  <a:txBody>
                    <a:bodyPr/>
                    <a:lstStyle/>
                    <a:p>
                      <a:pPr marL="0" marR="0">
                        <a:lnSpc>
                          <a:spcPct val="107000"/>
                        </a:lnSpc>
                        <a:spcBef>
                          <a:spcPts val="0"/>
                        </a:spcBef>
                        <a:spcAft>
                          <a:spcPts val="0"/>
                        </a:spcAft>
                      </a:pPr>
                      <a:r>
                        <a:rPr lang="en-US" sz="1100" dirty="0">
                          <a:effectLst/>
                        </a:rPr>
                        <a:t>Healthcare</a:t>
                      </a:r>
                    </a:p>
                    <a:p>
                      <a:pPr marL="0" marR="0">
                        <a:lnSpc>
                          <a:spcPct val="107000"/>
                        </a:lnSpc>
                        <a:spcBef>
                          <a:spcPts val="0"/>
                        </a:spcBef>
                        <a:spcAft>
                          <a:spcPts val="0"/>
                        </a:spcAft>
                      </a:pPr>
                      <a:r>
                        <a:rPr lang="en-US" sz="1100" dirty="0">
                          <a:effectLst/>
                        </a:rPr>
                        <a:t>Manufacturing</a:t>
                      </a:r>
                    </a:p>
                    <a:p>
                      <a:pPr marL="0" marR="0">
                        <a:lnSpc>
                          <a:spcPct val="107000"/>
                        </a:lnSpc>
                        <a:spcBef>
                          <a:spcPts val="0"/>
                        </a:spcBef>
                        <a:spcAft>
                          <a:spcPts val="0"/>
                        </a:spcAft>
                      </a:pPr>
                      <a:r>
                        <a:rPr lang="en-US" sz="1100" dirty="0">
                          <a:effectLst/>
                        </a:rPr>
                        <a:t>TDL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277" marR="52277" marT="0" marB="0">
                    <a:lnL>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3222799699"/>
                  </a:ext>
                </a:extLst>
              </a:tr>
            </a:tbl>
          </a:graphicData>
        </a:graphic>
      </p:graphicFrame>
    </p:spTree>
    <p:extLst>
      <p:ext uri="{BB962C8B-B14F-4D97-AF65-F5344CB8AC3E}">
        <p14:creationId xmlns:p14="http://schemas.microsoft.com/office/powerpoint/2010/main" val="2806532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6A119-E227-4F08-98DA-4C12B460EFED}"/>
              </a:ext>
            </a:extLst>
          </p:cNvPr>
          <p:cNvSpPr>
            <a:spLocks noGrp="1"/>
          </p:cNvSpPr>
          <p:nvPr>
            <p:ph type="title"/>
          </p:nvPr>
        </p:nvSpPr>
        <p:spPr>
          <a:xfrm>
            <a:off x="3211010" y="659355"/>
            <a:ext cx="8142790" cy="561049"/>
          </a:xfrm>
        </p:spPr>
        <p:txBody>
          <a:bodyPr>
            <a:noAutofit/>
          </a:bodyPr>
          <a:lstStyle/>
          <a:p>
            <a:r>
              <a:rPr lang="en-US" sz="3600" b="0" dirty="0">
                <a:latin typeface="+mn-lt"/>
              </a:rPr>
              <a:t>Governor JB Pritzker – Statement on JTED</a:t>
            </a:r>
          </a:p>
        </p:txBody>
      </p:sp>
      <p:sp>
        <p:nvSpPr>
          <p:cNvPr id="3" name="Content Placeholder 2">
            <a:extLst>
              <a:ext uri="{FF2B5EF4-FFF2-40B4-BE49-F238E27FC236}">
                <a16:creationId xmlns:a16="http://schemas.microsoft.com/office/drawing/2014/main" id="{A1DEF9C8-C529-4D37-BF06-0A067F09F2B0}"/>
              </a:ext>
            </a:extLst>
          </p:cNvPr>
          <p:cNvSpPr>
            <a:spLocks noGrp="1"/>
          </p:cNvSpPr>
          <p:nvPr>
            <p:ph idx="1"/>
          </p:nvPr>
        </p:nvSpPr>
        <p:spPr>
          <a:xfrm>
            <a:off x="838200" y="1937657"/>
            <a:ext cx="10515600" cy="4085771"/>
          </a:xfrm>
        </p:spPr>
        <p:txBody>
          <a:bodyPr>
            <a:normAutofit fontScale="62500" lnSpcReduction="20000"/>
          </a:bodyPr>
          <a:lstStyle/>
          <a:p>
            <a:pPr marL="114300" indent="0" algn="ctr">
              <a:buNone/>
            </a:pPr>
            <a:r>
              <a:rPr lang="en-US" sz="4600" b="0" i="0" dirty="0">
                <a:solidFill>
                  <a:srgbClr val="666666"/>
                </a:solidFill>
                <a:effectLst/>
                <a:latin typeface="Calibri" panose="020F0502020204030204" pitchFamily="34" charset="0"/>
              </a:rPr>
              <a:t>"I'm proud to support workforce recovery efforts in Illinois with an additional $20 million investment in workforce training for thousands of jobseekers across Illinois," </a:t>
            </a:r>
            <a:r>
              <a:rPr lang="en-US" sz="4600" b="1" i="0" dirty="0">
                <a:solidFill>
                  <a:srgbClr val="666666"/>
                </a:solidFill>
                <a:effectLst/>
                <a:latin typeface="Calibri" panose="020F0502020204030204" pitchFamily="34" charset="0"/>
              </a:rPr>
              <a:t>said Governor JB Pritzker.</a:t>
            </a:r>
            <a:r>
              <a:rPr lang="en-US" sz="4600" b="0" i="0" dirty="0">
                <a:solidFill>
                  <a:srgbClr val="666666"/>
                </a:solidFill>
                <a:effectLst/>
                <a:latin typeface="Calibri" panose="020F0502020204030204" pitchFamily="34" charset="0"/>
              </a:rPr>
              <a:t> "Investing in our people is how we drive forward an equitable economy and help businesses hit hardest by the pandemic. Thanks to the leadership of our 44 community partners around the state, this commitment will provide participants the skills needed to build a better Illinois for everyone." </a:t>
            </a:r>
            <a:endParaRPr lang="en-US" sz="4600" i="1" dirty="0">
              <a:solidFill>
                <a:schemeClr val="tx1"/>
              </a:solidFill>
            </a:endParaRPr>
          </a:p>
          <a:p>
            <a:pPr marL="114300" indent="0">
              <a:buNone/>
            </a:pPr>
            <a:r>
              <a:rPr lang="en-US" sz="1600" i="1" dirty="0">
                <a:solidFill>
                  <a:schemeClr val="tx1"/>
                </a:solidFill>
              </a:rPr>
              <a:t>               							</a:t>
            </a:r>
          </a:p>
          <a:p>
            <a:pPr marL="114300" indent="0">
              <a:buNone/>
            </a:pPr>
            <a:endParaRPr lang="en-US" sz="1600" i="1" dirty="0">
              <a:solidFill>
                <a:schemeClr val="tx1"/>
              </a:solidFill>
            </a:endParaRPr>
          </a:p>
          <a:p>
            <a:pPr marL="114300" indent="0">
              <a:buNone/>
            </a:pPr>
            <a:r>
              <a:rPr lang="en-US" sz="4000" dirty="0">
                <a:hlinkClick r:id="rId2"/>
              </a:rPr>
              <a:t>News (illinois.gov)</a:t>
            </a:r>
            <a:r>
              <a:rPr lang="en-US" sz="4000" i="1" dirty="0">
                <a:solidFill>
                  <a:schemeClr val="tx1"/>
                </a:solidFill>
              </a:rPr>
              <a:t>	</a:t>
            </a:r>
            <a:endParaRPr lang="en-US" sz="4000" dirty="0">
              <a:solidFill>
                <a:schemeClr val="tx1"/>
              </a:solidFill>
            </a:endParaRPr>
          </a:p>
        </p:txBody>
      </p:sp>
      <p:sp>
        <p:nvSpPr>
          <p:cNvPr id="4" name="Slide Number Placeholder 3">
            <a:extLst>
              <a:ext uri="{FF2B5EF4-FFF2-40B4-BE49-F238E27FC236}">
                <a16:creationId xmlns:a16="http://schemas.microsoft.com/office/drawing/2014/main" id="{8600D224-A8CC-4A5D-8B0D-508F28AFCF48}"/>
              </a:ext>
            </a:extLst>
          </p:cNvPr>
          <p:cNvSpPr>
            <a:spLocks noGrp="1"/>
          </p:cNvSpPr>
          <p:nvPr>
            <p:ph type="sldNum" sz="quarter" idx="12"/>
          </p:nvPr>
        </p:nvSpPr>
        <p:spPr/>
        <p:txBody>
          <a:bodyPr/>
          <a:lstStyle/>
          <a:p>
            <a:fld id="{62E03C93-A8B5-5E4D-ADDE-FACFC10B3CD1}" type="slidenum">
              <a:rPr lang="en-US" smtClean="0"/>
              <a:pPr/>
              <a:t>9</a:t>
            </a:fld>
            <a:endParaRPr lang="en-US" dirty="0"/>
          </a:p>
        </p:txBody>
      </p:sp>
    </p:spTree>
    <p:extLst>
      <p:ext uri="{BB962C8B-B14F-4D97-AF65-F5344CB8AC3E}">
        <p14:creationId xmlns:p14="http://schemas.microsoft.com/office/powerpoint/2010/main" val="2193887239"/>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286A1D50-ADC3-E247-81C7-98D4AA89E85B}" vid="{FAC12774-1B3F-D344-A187-D5E69FA4D6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E52569ECEA4A742A2C5974F57977DA4" ma:contentTypeVersion="5" ma:contentTypeDescription="Create a new document." ma:contentTypeScope="" ma:versionID="79c9f2753a94edf9e8c03015e3e7977f">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7AF8C0-7CB6-431F-BF2D-B3D4328AD9C5}">
  <ds:schemaRefs>
    <ds:schemaRef ds:uri="http://schemas.microsoft.com/office/2006/documentManagement/types"/>
    <ds:schemaRef ds:uri="http://purl.org/dc/elements/1.1/"/>
    <ds:schemaRef ds:uri="http://schemas.microsoft.com/office/2006/metadata/properties"/>
    <ds:schemaRef ds:uri="eb97dfe2-fd51-4e41-93e8-d8716fab69f8"/>
    <ds:schemaRef ds:uri="http://purl.org/dc/terms/"/>
    <ds:schemaRef ds:uri="http://schemas.microsoft.com/office/infopath/2007/PartnerControls"/>
    <ds:schemaRef ds:uri="http://purl.org/dc/dcmitype/"/>
    <ds:schemaRef ds:uri="http://schemas.openxmlformats.org/package/2006/metadata/core-properties"/>
    <ds:schemaRef ds:uri="dd54045c-b46d-4c13-9da1-a7be3883e8fd"/>
    <ds:schemaRef ds:uri="http://www.w3.org/XML/1998/namespace"/>
  </ds:schemaRefs>
</ds:datastoreItem>
</file>

<file path=customXml/itemProps2.xml><?xml version="1.0" encoding="utf-8"?>
<ds:datastoreItem xmlns:ds="http://schemas.openxmlformats.org/officeDocument/2006/customXml" ds:itemID="{2E0642DC-10A4-4910-8F47-4FCE656BBE3A}">
  <ds:schemaRefs>
    <ds:schemaRef ds:uri="http://schemas.microsoft.com/sharepoint/v3/contenttype/forms"/>
  </ds:schemaRefs>
</ds:datastoreItem>
</file>

<file path=customXml/itemProps3.xml><?xml version="1.0" encoding="utf-8"?>
<ds:datastoreItem xmlns:ds="http://schemas.openxmlformats.org/officeDocument/2006/customXml" ds:itemID="{77C71B19-41DC-4CCC-BDD9-300901FBE229}"/>
</file>

<file path=docProps/app.xml><?xml version="1.0" encoding="utf-8"?>
<Properties xmlns="http://schemas.openxmlformats.org/officeDocument/2006/extended-properties" xmlns:vt="http://schemas.openxmlformats.org/officeDocument/2006/docPropsVTypes">
  <Template/>
  <TotalTime>8099</TotalTime>
  <Words>7483</Words>
  <Application>Microsoft Office PowerPoint</Application>
  <PresentationFormat>Widescreen</PresentationFormat>
  <Paragraphs>813</Paragraphs>
  <Slides>32</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Arial</vt:lpstr>
      <vt:lpstr>Calibri</vt:lpstr>
      <vt:lpstr>Calibri Light</vt:lpstr>
      <vt:lpstr>Courier New</vt:lpstr>
      <vt:lpstr>Segoe UI</vt:lpstr>
      <vt:lpstr>Symbol</vt:lpstr>
      <vt:lpstr>Times New Roman</vt:lpstr>
      <vt:lpstr>Wingdings</vt:lpstr>
      <vt:lpstr>WordVisi_MSFontService</vt:lpstr>
      <vt:lpstr>Theme1</vt:lpstr>
      <vt:lpstr>PowerPoint Presentation</vt:lpstr>
      <vt:lpstr>DCEO  OFFICE OF EMPLOYMENT &amp; TRAINING STAFF </vt:lpstr>
      <vt:lpstr>Agenda</vt:lpstr>
      <vt:lpstr>JTED Grantees</vt:lpstr>
      <vt:lpstr>JTED Grantees</vt:lpstr>
      <vt:lpstr>JTED Grantees</vt:lpstr>
      <vt:lpstr>JTED Grantees</vt:lpstr>
      <vt:lpstr>Distribution of JTED Projects by EDRs </vt:lpstr>
      <vt:lpstr>Governor JB Pritzker – Statement on JTED</vt:lpstr>
      <vt:lpstr>Guiding Legislation</vt:lpstr>
      <vt:lpstr>2022 JTED Program</vt:lpstr>
      <vt:lpstr>PowerPoint Presentation</vt:lpstr>
      <vt:lpstr>Eligibility </vt:lpstr>
      <vt:lpstr>Target Industries</vt:lpstr>
      <vt:lpstr>Target Populations</vt:lpstr>
      <vt:lpstr> Target Communities </vt:lpstr>
      <vt:lpstr>PowerPoint Presentation</vt:lpstr>
      <vt:lpstr> CAREER PATHWAY OVERVIEW  </vt:lpstr>
      <vt:lpstr>JTED Program Services</vt:lpstr>
      <vt:lpstr>Outreach and Recruitment  &amp; Employment Engagement</vt:lpstr>
      <vt:lpstr>Career Planning</vt:lpstr>
      <vt:lpstr>Training</vt:lpstr>
      <vt:lpstr>Work-Based Learning</vt:lpstr>
      <vt:lpstr>Supportive Services &amp; Barrier Reduction </vt:lpstr>
      <vt:lpstr>Case Notes</vt:lpstr>
      <vt:lpstr>Placement &amp; Follow-Up</vt:lpstr>
      <vt:lpstr>Uniform Grant Agreement - Part I</vt:lpstr>
      <vt:lpstr>Uniform Grant Agreement – Part I</vt:lpstr>
      <vt:lpstr>Uniform Grant Agreement – Part I</vt:lpstr>
      <vt:lpstr>Uniform Grant Agreement</vt:lpstr>
      <vt:lpstr>For Financial Responsibility and Grant Reporting System (GRS) Assistance Contact: </vt:lpstr>
      <vt:lpstr>Thank you &amp; See You Soon!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Illinois Job Training and Economic Opportunity Program Summary</dc:title>
  <dc:creator>Hampton, Shannon B.</dc:creator>
  <cp:lastModifiedBy>Stone, Tammy</cp:lastModifiedBy>
  <cp:revision>51</cp:revision>
  <dcterms:created xsi:type="dcterms:W3CDTF">2021-08-25T19:45:45Z</dcterms:created>
  <dcterms:modified xsi:type="dcterms:W3CDTF">2022-06-09T22:03:20Z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0x010100CE52569ECEA4A742A2C5974F57977DA4</vt:lpwstr>
  </property>
</Properties>
</file>