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authors.xml" ContentType="application/vnd.ms-powerpoint.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2"/>
  </p:notesMasterIdLst>
  <p:sldIdLst>
    <p:sldId id="278" r:id="rId2"/>
    <p:sldId id="279" r:id="rId3"/>
    <p:sldId id="280" r:id="rId4"/>
    <p:sldId id="281" r:id="rId5"/>
    <p:sldId id="283" r:id="rId6"/>
    <p:sldId id="284" r:id="rId7"/>
    <p:sldId id="294" r:id="rId8"/>
    <p:sldId id="282" r:id="rId9"/>
    <p:sldId id="292" r:id="rId10"/>
    <p:sldId id="293" r:id="rId11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9" autoAdjust="0"/>
  </p:normalViewPr>
  <p:slideViewPr>
    <p:cSldViewPr snapToGrid="0" snapToObjects="1">
      <p:cViewPr varScale="1">
        <p:scale>
          <a:sx n="82" d="100"/>
          <a:sy n="82" d="100"/>
        </p:scale>
        <p:origin x="643" y="72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t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ctr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Rupa.Sameer@illinois.gov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0948" y="758952"/>
            <a:ext cx="5385816" cy="1225296"/>
          </a:xfrm>
        </p:spPr>
        <p:txBody>
          <a:bodyPr/>
          <a:lstStyle/>
          <a:p>
            <a:r>
              <a:rPr lang="en-US" dirty="0"/>
              <a:t>Adult Education Services in Illinois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4B7C972-9809-B428-1604-5F66976BB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9496" y="3741315"/>
            <a:ext cx="3493008" cy="1132437"/>
          </a:xfrm>
        </p:spPr>
        <p:txBody>
          <a:bodyPr/>
          <a:lstStyle/>
          <a:p>
            <a:r>
              <a:rPr lang="en-US" dirty="0"/>
              <a:t>Angela Gerberding, Director for Workforce Education </a:t>
            </a:r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B426-5B7C-607E-D413-5D2C9495CC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0396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5E9-D88A-55D3-9D42-BD1C24B6D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604020202020204" pitchFamily="34" charset="0"/>
                <a:ea typeface="Arial Regular" pitchFamily="34" charset="-122"/>
                <a:cs typeface="Arial Black" panose="020B0604020202020204" pitchFamily="34" charset="0"/>
              </a:rPr>
              <a:t>AEL Services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66E5-D2D7-172B-46BA-FEBFE092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Adult Education services in Illinois are designed to assist adults who are Basic Skills Deficient, lack a High School Diploma, or are English Language Learners improve their literacy and / or language skills</a:t>
            </a:r>
          </a:p>
        </p:txBody>
      </p:sp>
    </p:spTree>
    <p:extLst>
      <p:ext uri="{BB962C8B-B14F-4D97-AF65-F5344CB8AC3E}">
        <p14:creationId xmlns:p14="http://schemas.microsoft.com/office/powerpoint/2010/main" val="385553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1788585"/>
            <a:ext cx="6766560" cy="768096"/>
          </a:xfrm>
        </p:spPr>
        <p:txBody>
          <a:bodyPr/>
          <a:lstStyle/>
          <a:p>
            <a:pPr algn="ctr"/>
            <a:r>
              <a:rPr lang="en-US" dirty="0"/>
              <a:t>AEL Programs &amp;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Illinois Community College Board oversees Title II of the Workforce Investment and Opportunities Act.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goal is to provide educational services that ensure students have the academic and workplace skills to enter the workforce.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Instruction includes workforce and soft skill training.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are 72 funded programs across the state.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FY23, the ICCB successfully served 52,500+ adult learners</a:t>
            </a:r>
          </a:p>
          <a:p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392424"/>
            <a:ext cx="6400800" cy="768096"/>
          </a:xfrm>
        </p:spPr>
        <p:txBody>
          <a:bodyPr/>
          <a:lstStyle/>
          <a:p>
            <a:r>
              <a:rPr lang="en-US" dirty="0">
                <a:latin typeface="Arial Black" panose="020B0604020202020204" pitchFamily="34" charset="0"/>
                <a:cs typeface="Arial Black" panose="020B0604020202020204" pitchFamily="34" charset="0"/>
              </a:rPr>
              <a:t>Bridge, ICAPS, and Workplace Learning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339BF-E6D7-DD0E-AF02-6813852EE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24578" y="5907911"/>
            <a:ext cx="6400800" cy="512064"/>
          </a:xfrm>
        </p:spPr>
        <p:txBody>
          <a:bodyPr/>
          <a:lstStyle/>
          <a:p>
            <a:pPr algn="ctr"/>
            <a:r>
              <a:rPr lang="en-US" dirty="0">
                <a:latin typeface="Sabon Next LT" panose="02000500000000000000" pitchFamily="2" charset="0"/>
                <a:cs typeface="Sabon Next LT" panose="02000500000000000000" pitchFamily="2" charset="0"/>
              </a:rPr>
              <a:t>Specific Skill Training</a:t>
            </a:r>
            <a:endParaRPr lang="en-US" sz="2400" dirty="0">
              <a:solidFill>
                <a:schemeClr val="accent6"/>
              </a:solidFill>
              <a:latin typeface="Sabon Next LT" panose="02000500000000000000" pitchFamily="2" charset="0"/>
              <a:cs typeface="Sabon Next L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92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5542-D540-B766-0FA1-10DE2ED04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Bridge Programs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D1D31-1A67-703B-DF69-CA8142BF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4261C-C4CD-520D-CB02-056B4A2E2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98009" y="2353179"/>
            <a:ext cx="8392933" cy="2700280"/>
          </a:xfrm>
        </p:spPr>
        <p:txBody>
          <a:bodyPr/>
          <a:lstStyle/>
          <a:p>
            <a:r>
              <a:rPr lang="en-US" sz="2400" dirty="0"/>
              <a:t>Bridge programs are a strategy that focuses education on career clusters. </a:t>
            </a:r>
          </a:p>
          <a:p>
            <a:r>
              <a:rPr lang="en-US" sz="2400" dirty="0"/>
              <a:t>Students are exposed to vocabulary and industry specific skills.</a:t>
            </a:r>
          </a:p>
          <a:p>
            <a:r>
              <a:rPr lang="en-US" sz="2400" dirty="0"/>
              <a:t>Employability skills are covered in Bridge programs.  </a:t>
            </a:r>
          </a:p>
        </p:txBody>
      </p:sp>
    </p:spTree>
    <p:extLst>
      <p:ext uri="{BB962C8B-B14F-4D97-AF65-F5344CB8AC3E}">
        <p14:creationId xmlns:p14="http://schemas.microsoft.com/office/powerpoint/2010/main" val="290384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B311B-3177-0658-3585-6639F26A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604020202020204" pitchFamily="34" charset="0"/>
                <a:cs typeface="Arial Black" panose="020B0604020202020204" pitchFamily="34" charset="0"/>
              </a:rPr>
              <a:t>ICAPS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73A20-151B-59B3-C910-5C772BFCE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1240" y="2468880"/>
            <a:ext cx="9386472" cy="2834640"/>
          </a:xfrm>
        </p:spPr>
        <p:txBody>
          <a:bodyPr/>
          <a:lstStyle/>
          <a:p>
            <a:r>
              <a:rPr lang="en-US" sz="2400" dirty="0"/>
              <a:t>ICAPS are a strategy where students work toward their high school equivalency, or increasing their English skills, while simultaneously obtaining an industry recognized credential. </a:t>
            </a:r>
          </a:p>
          <a:p>
            <a:r>
              <a:rPr lang="en-US" sz="2400" dirty="0"/>
              <a:t>Programs across the state have ICAPS in Healthcare, Information Technology, Manufacturing, Hospitality,  and many other industries. </a:t>
            </a:r>
          </a:p>
        </p:txBody>
      </p:sp>
    </p:spTree>
    <p:extLst>
      <p:ext uri="{BB962C8B-B14F-4D97-AF65-F5344CB8AC3E}">
        <p14:creationId xmlns:p14="http://schemas.microsoft.com/office/powerpoint/2010/main" val="2886474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B311B-3177-0658-3585-6639F26A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Workplace Learning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73A20-151B-59B3-C910-5C772BFCE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8952" y="2146041"/>
            <a:ext cx="10680192" cy="4040155"/>
          </a:xfrm>
        </p:spPr>
        <p:txBody>
          <a:bodyPr/>
          <a:lstStyle/>
          <a:p>
            <a:r>
              <a:rPr lang="en-US" sz="2400" dirty="0"/>
              <a:t>New models of innovation are occurring throughout the state! </a:t>
            </a:r>
          </a:p>
          <a:p>
            <a:r>
              <a:rPr lang="en-US" sz="2400" dirty="0"/>
              <a:t>Partnerships are between Adult Education Programs and Business and Industry. </a:t>
            </a:r>
          </a:p>
          <a:p>
            <a:pPr lvl="1"/>
            <a:r>
              <a:rPr lang="en-US" sz="2400" dirty="0"/>
              <a:t>AEL Literacy programs occur on a job site. </a:t>
            </a:r>
          </a:p>
          <a:p>
            <a:pPr lvl="1"/>
            <a:r>
              <a:rPr lang="en-US" sz="2400" dirty="0"/>
              <a:t>Employers provide the space for instruction and support employees as they improve their basic literacy skills. </a:t>
            </a:r>
          </a:p>
          <a:p>
            <a:pPr lvl="1"/>
            <a:r>
              <a:rPr lang="en-US" sz="2400" dirty="0"/>
              <a:t>The benefit to employers is a skilled workforce leading to increased employee retention. </a:t>
            </a:r>
          </a:p>
          <a:p>
            <a:pPr lvl="1"/>
            <a:r>
              <a:rPr lang="en-US" sz="2400" dirty="0"/>
              <a:t>The benefit to employees is that Adult Education Services occur on site and eliminate barriers to participation.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1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E8954-9BCB-7FD9-A210-38DC5438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How Can we Serve You?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4FF72B7-0438-3641-5939-75128934B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681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7D2E-080D-DBDD-73C4-3C38A2B77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F20BE-640F-EFAB-3A43-2AA146DB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8FDE3-DBA4-6A04-C75D-E56FE92EF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760" y="2837688"/>
            <a:ext cx="6235648" cy="1858599"/>
          </a:xfrm>
        </p:spPr>
        <p:txBody>
          <a:bodyPr/>
          <a:lstStyle/>
          <a:p>
            <a:r>
              <a:rPr lang="en-US" sz="2000" dirty="0"/>
              <a:t>Consider partnering with a local Adult Education Program.  We are here to serve students and employers. </a:t>
            </a:r>
          </a:p>
          <a:p>
            <a:endParaRPr lang="en-US" sz="2000" dirty="0"/>
          </a:p>
          <a:p>
            <a:r>
              <a:rPr lang="en-US" sz="2000" dirty="0"/>
              <a:t>Contact Rupa Sameer, Director for Adult Education and Literacy with any questions - </a:t>
            </a:r>
            <a:r>
              <a:rPr lang="en-US" sz="2000" dirty="0">
                <a:hlinkClick r:id="rId2"/>
              </a:rPr>
              <a:t>Rupa.Sameer@illinois.gov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8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DFAF6"/>
      </a:lt1>
      <a:dk2>
        <a:srgbClr val="44546A"/>
      </a:dk2>
      <a:lt2>
        <a:srgbClr val="E7E6E6"/>
      </a:lt2>
      <a:accent1>
        <a:srgbClr val="F5CDCE"/>
      </a:accent1>
      <a:accent2>
        <a:srgbClr val="DE8C8C"/>
      </a:accent2>
      <a:accent3>
        <a:srgbClr val="AAC3E8"/>
      </a:accent3>
      <a:accent4>
        <a:srgbClr val="D2D592"/>
      </a:accent4>
      <a:accent5>
        <a:srgbClr val="CCBE89"/>
      </a:accent5>
      <a:accent6>
        <a:srgbClr val="1F2C8F"/>
      </a:accent6>
      <a:hlink>
        <a:srgbClr val="1F2C8F"/>
      </a:hlink>
      <a:folHlink>
        <a:srgbClr val="AAC3E9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-Color-Block_Win32_jx_v9.potx" id="{B1D493D9-AF74-4AD6-8F0C-5B1308D7041B}" vid="{1AA99070-5A1F-42D2-9F5B-E7354C9646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52569ECEA4A742A2C5974F57977DA4" ma:contentTypeVersion="5" ma:contentTypeDescription="Create a new document." ma:contentTypeScope="" ma:versionID="79c9f2753a94edf9e8c03015e3e7977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ECEC071-18A5-4036-9A4E-770A2BBFD96E}"/>
</file>

<file path=customXml/itemProps2.xml><?xml version="1.0" encoding="utf-8"?>
<ds:datastoreItem xmlns:ds="http://schemas.openxmlformats.org/officeDocument/2006/customXml" ds:itemID="{16D2BEA6-FFB5-4867-BD1D-B7227DB79EFF}"/>
</file>

<file path=customXml/itemProps3.xml><?xml version="1.0" encoding="utf-8"?>
<ds:datastoreItem xmlns:ds="http://schemas.openxmlformats.org/officeDocument/2006/customXml" ds:itemID="{F3A06FFB-C635-4181-B088-E7C4A5158C51}"/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{3C581927-8257-4820-BA81-DACDC0128564}tf78438558_win32</Template>
  <TotalTime>42</TotalTime>
  <Words>350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Sabon Next LT</vt:lpstr>
      <vt:lpstr>Office Theme</vt:lpstr>
      <vt:lpstr>Adult Education Services in Illinois </vt:lpstr>
      <vt:lpstr>AEL Services</vt:lpstr>
      <vt:lpstr>AEL Programs &amp; Students</vt:lpstr>
      <vt:lpstr>Bridge, ICAPS, and Workplace Learning</vt:lpstr>
      <vt:lpstr>Bridge Programs</vt:lpstr>
      <vt:lpstr>ICAPS</vt:lpstr>
      <vt:lpstr>Workplace Learning </vt:lpstr>
      <vt:lpstr>Questions?  How Can we Serve You?</vt:lpstr>
      <vt:lpstr>Contact Us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Education Services in Illinois </dc:title>
  <dc:subject/>
  <dc:creator>Olesen-Tracey, Kathy</dc:creator>
  <cp:lastModifiedBy>Gerberding, Angela</cp:lastModifiedBy>
  <cp:revision>2</cp:revision>
  <dcterms:created xsi:type="dcterms:W3CDTF">2023-07-19T21:22:41Z</dcterms:created>
  <dcterms:modified xsi:type="dcterms:W3CDTF">2023-07-20T14:04:07Z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0x010100CE52569ECEA4A742A2C5974F57977DA4</vt:lpwstr>
  </property>
</Properties>
</file>