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omments/modernComment_149_E4FDB155.xml" ContentType="application/vnd.ms-powerpoint.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4"/>
  </p:sldMasterIdLst>
  <p:notesMasterIdLst>
    <p:notesMasterId r:id="rId23"/>
  </p:notesMasterIdLst>
  <p:handoutMasterIdLst>
    <p:handoutMasterId r:id="rId24"/>
  </p:handoutMasterIdLst>
  <p:sldIdLst>
    <p:sldId id="261" r:id="rId5"/>
    <p:sldId id="398" r:id="rId6"/>
    <p:sldId id="331" r:id="rId7"/>
    <p:sldId id="332" r:id="rId8"/>
    <p:sldId id="333" r:id="rId9"/>
    <p:sldId id="411" r:id="rId10"/>
    <p:sldId id="399" r:id="rId11"/>
    <p:sldId id="406" r:id="rId12"/>
    <p:sldId id="410" r:id="rId13"/>
    <p:sldId id="407" r:id="rId14"/>
    <p:sldId id="416" r:id="rId15"/>
    <p:sldId id="414" r:id="rId16"/>
    <p:sldId id="330" r:id="rId17"/>
    <p:sldId id="412" r:id="rId18"/>
    <p:sldId id="401" r:id="rId19"/>
    <p:sldId id="329" r:id="rId20"/>
    <p:sldId id="336" r:id="rId21"/>
    <p:sldId id="334" r:id="rId22"/>
  </p:sldIdLst>
  <p:sldSz cx="9144000" cy="6858000" type="screen4x3"/>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F7F7BC0-B2EF-1C72-480B-D36023157BF1}" name="Miller, Olivia G" initials="MG" userId="S::olivia.miller@siu.edu::b100c2fb-fb36-4170-b7bf-6e648c4c966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B973F"/>
    <a:srgbClr val="1C498B"/>
    <a:srgbClr val="D14C27"/>
    <a:srgbClr val="F58025"/>
    <a:srgbClr val="4D4D4D"/>
    <a:srgbClr val="C5C6C8"/>
    <a:srgbClr val="F6F8FA"/>
    <a:srgbClr val="3037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3DADE6-BD43-4EC2-8E5A-AA42F3760F03}" v="4" dt="2023-11-30T21:05:46.049"/>
    <p1510:client id="{B4DF808A-F5A7-42B3-992E-FCD0B18A591D}" v="27" dt="2023-11-30T17:56:50.378"/>
    <p1510:client id="{B9ABEE2E-591C-47FA-B79F-1A85A10EE552}" v="84" dt="2023-11-30T18:01:46.6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17" d="100"/>
          <a:sy n="117" d="100"/>
        </p:scale>
        <p:origin x="1928" y="168"/>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8/10/relationships/authors" Target="authors.xml"/></Relationships>
</file>

<file path=ppt/comments/modernComment_149_E4FDB155.xml><?xml version="1.0" encoding="utf-8"?>
<p188:cmLst xmlns:a="http://schemas.openxmlformats.org/drawingml/2006/main" xmlns:r="http://schemas.openxmlformats.org/officeDocument/2006/relationships" xmlns:p188="http://schemas.microsoft.com/office/powerpoint/2018/8/main">
  <p188:cm id="{02446C9E-AD74-4FAB-BDCA-E694F50BA312}" authorId="{6F7F7BC0-B2EF-1C72-480B-D36023157BF1}" created="2023-11-22T21:14:56.788">
    <pc:sldMkLst xmlns:pc="http://schemas.microsoft.com/office/powerpoint/2013/main/command">
      <pc:docMk/>
      <pc:sldMk cId="3841831253" sldId="329"/>
    </pc:sldMkLst>
    <p188:txBody>
      <a:bodyPr/>
      <a:lstStyle/>
      <a:p>
        <a:r>
          <a:rPr lang="en-US"/>
          <a:t>I think we should move this to before slide 16</a:t>
        </a:r>
      </a:p>
    </p188:txBody>
  </p188:cm>
</p188: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83A271-562D-4743-AD94-2DB8FB529678}" type="doc">
      <dgm:prSet loTypeId="urn:microsoft.com/office/officeart/2005/8/layout/process2" loCatId="" qsTypeId="urn:microsoft.com/office/officeart/2005/8/quickstyle/simple1" qsCatId="simple" csTypeId="urn:microsoft.com/office/officeart/2005/8/colors/accent1_2" csCatId="accent1" phldr="1"/>
      <dgm:spPr/>
    </dgm:pt>
    <dgm:pt modelId="{4ED4672B-50A0-DA4A-B8F2-0FDD3A709384}">
      <dgm:prSet phldrT="[Text]"/>
      <dgm:spPr/>
      <dgm:t>
        <a:bodyPr/>
        <a:lstStyle/>
        <a:p>
          <a:r>
            <a:rPr lang="en-US"/>
            <a:t>Communications Team builds content, selects channel, creates schedule</a:t>
          </a:r>
        </a:p>
      </dgm:t>
    </dgm:pt>
    <dgm:pt modelId="{EC5BF860-5BF2-0F46-85C1-54F3F0FC0F28}" type="parTrans" cxnId="{4A9095C6-6D7D-CD40-A656-392D3B3B819B}">
      <dgm:prSet/>
      <dgm:spPr/>
      <dgm:t>
        <a:bodyPr/>
        <a:lstStyle/>
        <a:p>
          <a:endParaRPr lang="en-US"/>
        </a:p>
      </dgm:t>
    </dgm:pt>
    <dgm:pt modelId="{FFEB4BA7-4FA3-EE4C-A1A5-4EB5AA981CBA}" type="sibTrans" cxnId="{4A9095C6-6D7D-CD40-A656-392D3B3B819B}">
      <dgm:prSet/>
      <dgm:spPr/>
      <dgm:t>
        <a:bodyPr/>
        <a:lstStyle/>
        <a:p>
          <a:endParaRPr lang="en-US"/>
        </a:p>
      </dgm:t>
    </dgm:pt>
    <dgm:pt modelId="{A8649C63-43C0-7547-8321-9169D15E6E23}">
      <dgm:prSet phldrT="[Text]"/>
      <dgm:spPr/>
      <dgm:t>
        <a:bodyPr/>
        <a:lstStyle/>
        <a:p>
          <a:r>
            <a:rPr lang="en-US"/>
            <a:t>Senior Leadership reviews and approves content, channel, schedule</a:t>
          </a:r>
        </a:p>
      </dgm:t>
    </dgm:pt>
    <dgm:pt modelId="{1749C4DA-81AD-2E4D-86A7-810351126145}" type="parTrans" cxnId="{849DA762-9055-914A-8C06-1FF034F41CCF}">
      <dgm:prSet/>
      <dgm:spPr/>
      <dgm:t>
        <a:bodyPr/>
        <a:lstStyle/>
        <a:p>
          <a:endParaRPr lang="en-US"/>
        </a:p>
      </dgm:t>
    </dgm:pt>
    <dgm:pt modelId="{94FE0FD9-C029-F34C-B1D5-268783219F96}" type="sibTrans" cxnId="{849DA762-9055-914A-8C06-1FF034F41CCF}">
      <dgm:prSet/>
      <dgm:spPr/>
      <dgm:t>
        <a:bodyPr/>
        <a:lstStyle/>
        <a:p>
          <a:endParaRPr lang="en-US"/>
        </a:p>
      </dgm:t>
    </dgm:pt>
    <dgm:pt modelId="{04FBB5E4-E38B-3A4E-8981-0CCA1BF49972}">
      <dgm:prSet phldrT="[Text]"/>
      <dgm:spPr/>
      <dgm:t>
        <a:bodyPr/>
        <a:lstStyle/>
        <a:p>
          <a:r>
            <a:rPr lang="en-US"/>
            <a:t>Message gets delivered through appropriate channels</a:t>
          </a:r>
          <a:br>
            <a:rPr lang="en-US"/>
          </a:br>
          <a:r>
            <a:rPr lang="en-US"/>
            <a:t>(website, email, meetings, etc.)</a:t>
          </a:r>
        </a:p>
      </dgm:t>
    </dgm:pt>
    <dgm:pt modelId="{68704730-9D32-2F4B-980E-9ABBBB2F3067}" type="parTrans" cxnId="{2A5808F7-C0CB-9942-AD83-B1A1C06F4FB2}">
      <dgm:prSet/>
      <dgm:spPr/>
      <dgm:t>
        <a:bodyPr/>
        <a:lstStyle/>
        <a:p>
          <a:endParaRPr lang="en-US"/>
        </a:p>
      </dgm:t>
    </dgm:pt>
    <dgm:pt modelId="{2584D90D-9052-6A48-9124-71982DA4916B}" type="sibTrans" cxnId="{2A5808F7-C0CB-9942-AD83-B1A1C06F4FB2}">
      <dgm:prSet/>
      <dgm:spPr/>
      <dgm:t>
        <a:bodyPr/>
        <a:lstStyle/>
        <a:p>
          <a:endParaRPr lang="en-US"/>
        </a:p>
      </dgm:t>
    </dgm:pt>
    <dgm:pt modelId="{AEB8D5D3-4FDD-A44A-8ECE-F31C4C69129E}" type="pres">
      <dgm:prSet presAssocID="{C883A271-562D-4743-AD94-2DB8FB529678}" presName="linearFlow" presStyleCnt="0">
        <dgm:presLayoutVars>
          <dgm:resizeHandles val="exact"/>
        </dgm:presLayoutVars>
      </dgm:prSet>
      <dgm:spPr/>
    </dgm:pt>
    <dgm:pt modelId="{A7CCE737-FC11-4D41-89D0-69738E9B3A7D}" type="pres">
      <dgm:prSet presAssocID="{4ED4672B-50A0-DA4A-B8F2-0FDD3A709384}" presName="node" presStyleLbl="node1" presStyleIdx="0" presStyleCnt="3">
        <dgm:presLayoutVars>
          <dgm:bulletEnabled val="1"/>
        </dgm:presLayoutVars>
      </dgm:prSet>
      <dgm:spPr/>
    </dgm:pt>
    <dgm:pt modelId="{6E917A48-0AA1-4A40-9E2E-55D12765E2AE}" type="pres">
      <dgm:prSet presAssocID="{FFEB4BA7-4FA3-EE4C-A1A5-4EB5AA981CBA}" presName="sibTrans" presStyleLbl="sibTrans2D1" presStyleIdx="0" presStyleCnt="2"/>
      <dgm:spPr/>
    </dgm:pt>
    <dgm:pt modelId="{446B839F-AAF7-C049-8AC7-62713CC31963}" type="pres">
      <dgm:prSet presAssocID="{FFEB4BA7-4FA3-EE4C-A1A5-4EB5AA981CBA}" presName="connectorText" presStyleLbl="sibTrans2D1" presStyleIdx="0" presStyleCnt="2"/>
      <dgm:spPr/>
    </dgm:pt>
    <dgm:pt modelId="{819BACF6-9B74-014B-8BEF-68C92B5C6A7F}" type="pres">
      <dgm:prSet presAssocID="{A8649C63-43C0-7547-8321-9169D15E6E23}" presName="node" presStyleLbl="node1" presStyleIdx="1" presStyleCnt="3">
        <dgm:presLayoutVars>
          <dgm:bulletEnabled val="1"/>
        </dgm:presLayoutVars>
      </dgm:prSet>
      <dgm:spPr/>
    </dgm:pt>
    <dgm:pt modelId="{0C81B793-D8FB-1047-BC30-82CD18C96DCF}" type="pres">
      <dgm:prSet presAssocID="{94FE0FD9-C029-F34C-B1D5-268783219F96}" presName="sibTrans" presStyleLbl="sibTrans2D1" presStyleIdx="1" presStyleCnt="2"/>
      <dgm:spPr/>
    </dgm:pt>
    <dgm:pt modelId="{395FFAE5-87DE-E440-BF0B-75DCDCFA6A0E}" type="pres">
      <dgm:prSet presAssocID="{94FE0FD9-C029-F34C-B1D5-268783219F96}" presName="connectorText" presStyleLbl="sibTrans2D1" presStyleIdx="1" presStyleCnt="2"/>
      <dgm:spPr/>
    </dgm:pt>
    <dgm:pt modelId="{14603E6F-7D20-C746-AE52-202FE909CA13}" type="pres">
      <dgm:prSet presAssocID="{04FBB5E4-E38B-3A4E-8981-0CCA1BF49972}" presName="node" presStyleLbl="node1" presStyleIdx="2" presStyleCnt="3">
        <dgm:presLayoutVars>
          <dgm:bulletEnabled val="1"/>
        </dgm:presLayoutVars>
      </dgm:prSet>
      <dgm:spPr/>
    </dgm:pt>
  </dgm:ptLst>
  <dgm:cxnLst>
    <dgm:cxn modelId="{B2B4B105-B238-FD43-A433-D8BC534CA419}" type="presOf" srcId="{C883A271-562D-4743-AD94-2DB8FB529678}" destId="{AEB8D5D3-4FDD-A44A-8ECE-F31C4C69129E}" srcOrd="0" destOrd="0" presId="urn:microsoft.com/office/officeart/2005/8/layout/process2"/>
    <dgm:cxn modelId="{CA3CC905-FD52-1B42-BB98-68DD293BAAB3}" type="presOf" srcId="{FFEB4BA7-4FA3-EE4C-A1A5-4EB5AA981CBA}" destId="{6E917A48-0AA1-4A40-9E2E-55D12765E2AE}" srcOrd="0" destOrd="0" presId="urn:microsoft.com/office/officeart/2005/8/layout/process2"/>
    <dgm:cxn modelId="{B0013435-BC6E-1340-9B0D-F4DEE7D15721}" type="presOf" srcId="{94FE0FD9-C029-F34C-B1D5-268783219F96}" destId="{0C81B793-D8FB-1047-BC30-82CD18C96DCF}" srcOrd="0" destOrd="0" presId="urn:microsoft.com/office/officeart/2005/8/layout/process2"/>
    <dgm:cxn modelId="{2B0CD83F-1070-E544-A187-C6A9D558AA82}" type="presOf" srcId="{4ED4672B-50A0-DA4A-B8F2-0FDD3A709384}" destId="{A7CCE737-FC11-4D41-89D0-69738E9B3A7D}" srcOrd="0" destOrd="0" presId="urn:microsoft.com/office/officeart/2005/8/layout/process2"/>
    <dgm:cxn modelId="{849DA762-9055-914A-8C06-1FF034F41CCF}" srcId="{C883A271-562D-4743-AD94-2DB8FB529678}" destId="{A8649C63-43C0-7547-8321-9169D15E6E23}" srcOrd="1" destOrd="0" parTransId="{1749C4DA-81AD-2E4D-86A7-810351126145}" sibTransId="{94FE0FD9-C029-F34C-B1D5-268783219F96}"/>
    <dgm:cxn modelId="{527CB76D-4846-C14A-AB8C-3CAD58593052}" type="presOf" srcId="{A8649C63-43C0-7547-8321-9169D15E6E23}" destId="{819BACF6-9B74-014B-8BEF-68C92B5C6A7F}" srcOrd="0" destOrd="0" presId="urn:microsoft.com/office/officeart/2005/8/layout/process2"/>
    <dgm:cxn modelId="{22BE6670-E924-0F4B-A35B-017D12112DCE}" type="presOf" srcId="{94FE0FD9-C029-F34C-B1D5-268783219F96}" destId="{395FFAE5-87DE-E440-BF0B-75DCDCFA6A0E}" srcOrd="1" destOrd="0" presId="urn:microsoft.com/office/officeart/2005/8/layout/process2"/>
    <dgm:cxn modelId="{4A9095C6-6D7D-CD40-A656-392D3B3B819B}" srcId="{C883A271-562D-4743-AD94-2DB8FB529678}" destId="{4ED4672B-50A0-DA4A-B8F2-0FDD3A709384}" srcOrd="0" destOrd="0" parTransId="{EC5BF860-5BF2-0F46-85C1-54F3F0FC0F28}" sibTransId="{FFEB4BA7-4FA3-EE4C-A1A5-4EB5AA981CBA}"/>
    <dgm:cxn modelId="{2A5808F7-C0CB-9942-AD83-B1A1C06F4FB2}" srcId="{C883A271-562D-4743-AD94-2DB8FB529678}" destId="{04FBB5E4-E38B-3A4E-8981-0CCA1BF49972}" srcOrd="2" destOrd="0" parTransId="{68704730-9D32-2F4B-980E-9ABBBB2F3067}" sibTransId="{2584D90D-9052-6A48-9124-71982DA4916B}"/>
    <dgm:cxn modelId="{D7CB2EFC-B094-444D-8679-2C22778D3C73}" type="presOf" srcId="{FFEB4BA7-4FA3-EE4C-A1A5-4EB5AA981CBA}" destId="{446B839F-AAF7-C049-8AC7-62713CC31963}" srcOrd="1" destOrd="0" presId="urn:microsoft.com/office/officeart/2005/8/layout/process2"/>
    <dgm:cxn modelId="{0D877BFF-A7D4-CE4F-A391-8C63E115EA98}" type="presOf" srcId="{04FBB5E4-E38B-3A4E-8981-0CCA1BF49972}" destId="{14603E6F-7D20-C746-AE52-202FE909CA13}" srcOrd="0" destOrd="0" presId="urn:microsoft.com/office/officeart/2005/8/layout/process2"/>
    <dgm:cxn modelId="{F8D7C4C9-32B2-024C-9E70-60F08773A38E}" type="presParOf" srcId="{AEB8D5D3-4FDD-A44A-8ECE-F31C4C69129E}" destId="{A7CCE737-FC11-4D41-89D0-69738E9B3A7D}" srcOrd="0" destOrd="0" presId="urn:microsoft.com/office/officeart/2005/8/layout/process2"/>
    <dgm:cxn modelId="{499228CD-6634-4541-B3B4-007229F4A3EC}" type="presParOf" srcId="{AEB8D5D3-4FDD-A44A-8ECE-F31C4C69129E}" destId="{6E917A48-0AA1-4A40-9E2E-55D12765E2AE}" srcOrd="1" destOrd="0" presId="urn:microsoft.com/office/officeart/2005/8/layout/process2"/>
    <dgm:cxn modelId="{AB398575-7B24-1842-BD37-5DC4CCD2A21C}" type="presParOf" srcId="{6E917A48-0AA1-4A40-9E2E-55D12765E2AE}" destId="{446B839F-AAF7-C049-8AC7-62713CC31963}" srcOrd="0" destOrd="0" presId="urn:microsoft.com/office/officeart/2005/8/layout/process2"/>
    <dgm:cxn modelId="{0C12AAF7-DB9F-2548-8804-BDE18F14CFB7}" type="presParOf" srcId="{AEB8D5D3-4FDD-A44A-8ECE-F31C4C69129E}" destId="{819BACF6-9B74-014B-8BEF-68C92B5C6A7F}" srcOrd="2" destOrd="0" presId="urn:microsoft.com/office/officeart/2005/8/layout/process2"/>
    <dgm:cxn modelId="{12C40E39-BD9F-7B40-985A-E29A59A4754B}" type="presParOf" srcId="{AEB8D5D3-4FDD-A44A-8ECE-F31C4C69129E}" destId="{0C81B793-D8FB-1047-BC30-82CD18C96DCF}" srcOrd="3" destOrd="0" presId="urn:microsoft.com/office/officeart/2005/8/layout/process2"/>
    <dgm:cxn modelId="{BDFC0EA7-0709-5548-B879-317AFA8A4503}" type="presParOf" srcId="{0C81B793-D8FB-1047-BC30-82CD18C96DCF}" destId="{395FFAE5-87DE-E440-BF0B-75DCDCFA6A0E}" srcOrd="0" destOrd="0" presId="urn:microsoft.com/office/officeart/2005/8/layout/process2"/>
    <dgm:cxn modelId="{E5F52053-2D0C-734B-95D9-D30B2A206BE9}" type="presParOf" srcId="{AEB8D5D3-4FDD-A44A-8ECE-F31C4C69129E}" destId="{14603E6F-7D20-C746-AE52-202FE909CA13}" srcOrd="4" destOrd="0" presId="urn:microsoft.com/office/officeart/2005/8/layout/process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CCE737-FC11-4D41-89D0-69738E9B3A7D}">
      <dsp:nvSpPr>
        <dsp:cNvPr id="0" name=""/>
        <dsp:cNvSpPr/>
      </dsp:nvSpPr>
      <dsp:spPr>
        <a:xfrm>
          <a:off x="1482269" y="0"/>
          <a:ext cx="3131461" cy="10160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Communications Team builds content, selects channel, creates schedule</a:t>
          </a:r>
        </a:p>
      </dsp:txBody>
      <dsp:txXfrm>
        <a:off x="1512027" y="29758"/>
        <a:ext cx="3071945" cy="956484"/>
      </dsp:txXfrm>
    </dsp:sp>
    <dsp:sp modelId="{6E917A48-0AA1-4A40-9E2E-55D12765E2AE}">
      <dsp:nvSpPr>
        <dsp:cNvPr id="0" name=""/>
        <dsp:cNvSpPr/>
      </dsp:nvSpPr>
      <dsp:spPr>
        <a:xfrm rot="5400000">
          <a:off x="2857500" y="1041399"/>
          <a:ext cx="380999" cy="4572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2910840" y="1079499"/>
        <a:ext cx="274320" cy="266699"/>
      </dsp:txXfrm>
    </dsp:sp>
    <dsp:sp modelId="{819BACF6-9B74-014B-8BEF-68C92B5C6A7F}">
      <dsp:nvSpPr>
        <dsp:cNvPr id="0" name=""/>
        <dsp:cNvSpPr/>
      </dsp:nvSpPr>
      <dsp:spPr>
        <a:xfrm>
          <a:off x="1482269" y="1523999"/>
          <a:ext cx="3131461" cy="10160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Senior Leadership reviews and approves content, channel, schedule</a:t>
          </a:r>
        </a:p>
      </dsp:txBody>
      <dsp:txXfrm>
        <a:off x="1512027" y="1553757"/>
        <a:ext cx="3071945" cy="956484"/>
      </dsp:txXfrm>
    </dsp:sp>
    <dsp:sp modelId="{0C81B793-D8FB-1047-BC30-82CD18C96DCF}">
      <dsp:nvSpPr>
        <dsp:cNvPr id="0" name=""/>
        <dsp:cNvSpPr/>
      </dsp:nvSpPr>
      <dsp:spPr>
        <a:xfrm rot="5400000">
          <a:off x="2857500" y="2565399"/>
          <a:ext cx="381000" cy="4572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2910840" y="2603499"/>
        <a:ext cx="274320" cy="266700"/>
      </dsp:txXfrm>
    </dsp:sp>
    <dsp:sp modelId="{14603E6F-7D20-C746-AE52-202FE909CA13}">
      <dsp:nvSpPr>
        <dsp:cNvPr id="0" name=""/>
        <dsp:cNvSpPr/>
      </dsp:nvSpPr>
      <dsp:spPr>
        <a:xfrm>
          <a:off x="1482269" y="3047999"/>
          <a:ext cx="3131461" cy="10160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Message gets delivered through appropriate channels</a:t>
          </a:r>
          <a:br>
            <a:rPr lang="en-US" sz="1800" kern="1200"/>
          </a:br>
          <a:r>
            <a:rPr lang="en-US" sz="1800" kern="1200"/>
            <a:t>(website, email, meetings, etc.)</a:t>
          </a:r>
        </a:p>
      </dsp:txBody>
      <dsp:txXfrm>
        <a:off x="1512027" y="3077757"/>
        <a:ext cx="3071945" cy="956484"/>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CF01BD6-766B-4D19-B75E-7E6A037A6BFB}" type="datetimeFigureOut">
              <a:rPr lang="en-US" smtClean="0"/>
              <a:t>12/1/23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31302AA-81B1-4225-BC36-6DD3E8E98722}" type="slidenum">
              <a:rPr lang="en-US" smtClean="0"/>
              <a:t>‹#›</a:t>
            </a:fld>
            <a:endParaRPr lang="en-US"/>
          </a:p>
        </p:txBody>
      </p:sp>
    </p:spTree>
    <p:extLst>
      <p:ext uri="{BB962C8B-B14F-4D97-AF65-F5344CB8AC3E}">
        <p14:creationId xmlns:p14="http://schemas.microsoft.com/office/powerpoint/2010/main" val="38888448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8D3C34-4FAE-4634-9621-7C1A1531823B}" type="datetimeFigureOut">
              <a:rPr lang="en-US" smtClean="0"/>
              <a:t>12/1/23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5D1758-ED3D-4611-B861-63A1DF032208}" type="slidenum">
              <a:rPr lang="en-US" smtClean="0"/>
              <a:t>‹#›</a:t>
            </a:fld>
            <a:endParaRPr lang="en-US"/>
          </a:p>
        </p:txBody>
      </p:sp>
    </p:spTree>
    <p:extLst>
      <p:ext uri="{BB962C8B-B14F-4D97-AF65-F5344CB8AC3E}">
        <p14:creationId xmlns:p14="http://schemas.microsoft.com/office/powerpoint/2010/main" val="1990456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A5D1758-ED3D-4611-B861-63A1DF032208}" type="slidenum">
              <a:rPr lang="en-US" smtClean="0"/>
              <a:t>1</a:t>
            </a:fld>
            <a:endParaRPr lang="en-US"/>
          </a:p>
        </p:txBody>
      </p:sp>
    </p:spTree>
    <p:extLst>
      <p:ext uri="{BB962C8B-B14F-4D97-AF65-F5344CB8AC3E}">
        <p14:creationId xmlns:p14="http://schemas.microsoft.com/office/powerpoint/2010/main" val="3323840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A5D1758-ED3D-4611-B861-63A1DF032208}" type="slidenum">
              <a:rPr lang="en-US" smtClean="0"/>
              <a:t>2</a:t>
            </a:fld>
            <a:endParaRPr lang="en-US"/>
          </a:p>
        </p:txBody>
      </p:sp>
    </p:spTree>
    <p:extLst>
      <p:ext uri="{BB962C8B-B14F-4D97-AF65-F5344CB8AC3E}">
        <p14:creationId xmlns:p14="http://schemas.microsoft.com/office/powerpoint/2010/main" val="36766802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A5D1758-ED3D-4611-B861-63A1DF032208}" type="slidenum">
              <a:rPr lang="en-US" smtClean="0"/>
              <a:t>3</a:t>
            </a:fld>
            <a:endParaRPr lang="en-US"/>
          </a:p>
        </p:txBody>
      </p:sp>
    </p:spTree>
    <p:extLst>
      <p:ext uri="{BB962C8B-B14F-4D97-AF65-F5344CB8AC3E}">
        <p14:creationId xmlns:p14="http://schemas.microsoft.com/office/powerpoint/2010/main" val="57678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A5D1758-ED3D-4611-B861-63A1DF032208}" type="slidenum">
              <a:rPr lang="en-US" smtClean="0"/>
              <a:t>4</a:t>
            </a:fld>
            <a:endParaRPr lang="en-US"/>
          </a:p>
        </p:txBody>
      </p:sp>
    </p:spTree>
    <p:extLst>
      <p:ext uri="{BB962C8B-B14F-4D97-AF65-F5344CB8AC3E}">
        <p14:creationId xmlns:p14="http://schemas.microsoft.com/office/powerpoint/2010/main" val="790603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discovery work will focus on milestones 04-17</a:t>
            </a:r>
          </a:p>
        </p:txBody>
      </p:sp>
      <p:sp>
        <p:nvSpPr>
          <p:cNvPr id="4" name="Slide Number Placeholder 3"/>
          <p:cNvSpPr>
            <a:spLocks noGrp="1"/>
          </p:cNvSpPr>
          <p:nvPr>
            <p:ph type="sldNum" sz="quarter" idx="5"/>
          </p:nvPr>
        </p:nvSpPr>
        <p:spPr/>
        <p:txBody>
          <a:bodyPr/>
          <a:lstStyle/>
          <a:p>
            <a:fld id="{FA5D1758-ED3D-4611-B861-63A1DF032208}" type="slidenum">
              <a:rPr lang="en-US" smtClean="0"/>
              <a:t>9</a:t>
            </a:fld>
            <a:endParaRPr lang="en-US"/>
          </a:p>
        </p:txBody>
      </p:sp>
    </p:spTree>
    <p:extLst>
      <p:ext uri="{BB962C8B-B14F-4D97-AF65-F5344CB8AC3E}">
        <p14:creationId xmlns:p14="http://schemas.microsoft.com/office/powerpoint/2010/main" val="33487498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A5D1758-ED3D-4611-B861-63A1DF032208}" type="slidenum">
              <a:rPr lang="en-US" smtClean="0"/>
              <a:t>10</a:t>
            </a:fld>
            <a:endParaRPr lang="en-US"/>
          </a:p>
        </p:txBody>
      </p:sp>
    </p:spTree>
    <p:extLst>
      <p:ext uri="{BB962C8B-B14F-4D97-AF65-F5344CB8AC3E}">
        <p14:creationId xmlns:p14="http://schemas.microsoft.com/office/powerpoint/2010/main" val="40097448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Participate in the Discovery process – help define the business and technical requirements and provide process detail on the way the system works</a:t>
            </a:r>
          </a:p>
          <a:p>
            <a:r>
              <a:rPr lang="en-US"/>
              <a:t>Participate in User Acceptance Training – will include demonstrations of the system as it is built and provide an opportunity for testing and feedback. As we get to UAT we will expand the local involvment.</a:t>
            </a:r>
            <a:endParaRPr lang="en-US">
              <a:cs typeface="Calibri"/>
            </a:endParaRP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FA5D1758-ED3D-4611-B861-63A1DF032208}" type="slidenum">
              <a:rPr lang="en-US" smtClean="0"/>
              <a:t>13</a:t>
            </a:fld>
            <a:endParaRPr lang="en-US"/>
          </a:p>
        </p:txBody>
      </p:sp>
    </p:spTree>
    <p:extLst>
      <p:ext uri="{BB962C8B-B14F-4D97-AF65-F5344CB8AC3E}">
        <p14:creationId xmlns:p14="http://schemas.microsoft.com/office/powerpoint/2010/main" val="4025221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A5D1758-ED3D-4611-B861-63A1DF032208}" type="slidenum">
              <a:rPr lang="en-US" smtClean="0"/>
              <a:t>14</a:t>
            </a:fld>
            <a:endParaRPr lang="en-US"/>
          </a:p>
        </p:txBody>
      </p:sp>
    </p:spTree>
    <p:extLst>
      <p:ext uri="{BB962C8B-B14F-4D97-AF65-F5344CB8AC3E}">
        <p14:creationId xmlns:p14="http://schemas.microsoft.com/office/powerpoint/2010/main" val="882017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330667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647897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744584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Welcome Message">
    <p:spTree>
      <p:nvGrpSpPr>
        <p:cNvPr id="1" name=""/>
        <p:cNvGrpSpPr/>
        <p:nvPr/>
      </p:nvGrpSpPr>
      <p:grpSpPr>
        <a:xfrm>
          <a:off x="0" y="0"/>
          <a:ext cx="0" cy="0"/>
          <a:chOff x="0" y="0"/>
          <a:chExt cx="0" cy="0"/>
        </a:xfrm>
      </p:grpSpPr>
      <p:sp>
        <p:nvSpPr>
          <p:cNvPr id="5" name="Picture Placeholder 9"/>
          <p:cNvSpPr>
            <a:spLocks noGrp="1"/>
          </p:cNvSpPr>
          <p:nvPr>
            <p:ph type="pic" sz="quarter" idx="11"/>
          </p:nvPr>
        </p:nvSpPr>
        <p:spPr>
          <a:xfrm>
            <a:off x="4090271" y="2118349"/>
            <a:ext cx="963458" cy="1284611"/>
          </a:xfrm>
          <a:prstGeom prst="ellipse">
            <a:avLst/>
          </a:prstGeom>
          <a:ln w="12700">
            <a:solidFill>
              <a:schemeClr val="bg1"/>
            </a:solidFill>
          </a:ln>
        </p:spPr>
        <p:txBody>
          <a:bodyPr/>
          <a:lstStyle>
            <a:lvl1pPr>
              <a:defRPr sz="1000">
                <a:solidFill>
                  <a:schemeClr val="accent4"/>
                </a:solidFill>
                <a:latin typeface="Lato" panose="020F0502020204030203" pitchFamily="34" charset="0"/>
              </a:defRPr>
            </a:lvl1pPr>
          </a:lstStyle>
          <a:p>
            <a:endParaRPr lang="en-US"/>
          </a:p>
        </p:txBody>
      </p:sp>
    </p:spTree>
    <p:extLst>
      <p:ext uri="{BB962C8B-B14F-4D97-AF65-F5344CB8AC3E}">
        <p14:creationId xmlns:p14="http://schemas.microsoft.com/office/powerpoint/2010/main" val="1614860701"/>
      </p:ext>
    </p:extLst>
  </p:cSld>
  <p:clrMapOvr>
    <a:masterClrMapping/>
  </p:clrMapOvr>
  <p:transition spd="slow" advClick="0" advTm="3000">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ection Break Page">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9144000" cy="6858000"/>
          </a:xfrm>
          <a:prstGeom prst="rect">
            <a:avLst/>
          </a:prstGeom>
        </p:spPr>
        <p:txBody>
          <a:bodyPr/>
          <a:lstStyle>
            <a:lvl1pPr>
              <a:defRPr>
                <a:solidFill>
                  <a:schemeClr val="accent4"/>
                </a:solidFill>
                <a:latin typeface="Lato" panose="020F0502020204030203" pitchFamily="34" charset="0"/>
              </a:defRPr>
            </a:lvl1pPr>
          </a:lstStyle>
          <a:p>
            <a:endParaRPr lang="en-US"/>
          </a:p>
        </p:txBody>
      </p:sp>
    </p:spTree>
    <p:extLst>
      <p:ext uri="{BB962C8B-B14F-4D97-AF65-F5344CB8AC3E}">
        <p14:creationId xmlns:p14="http://schemas.microsoft.com/office/powerpoint/2010/main" val="2190502038"/>
      </p:ext>
    </p:extLst>
  </p:cSld>
  <p:clrMapOvr>
    <a:masterClrMapping/>
  </p:clrMapOvr>
  <p:transition spd="slow" advClick="0" advTm="3000">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Right Half Pictgure in Page">
    <p:spTree>
      <p:nvGrpSpPr>
        <p:cNvPr id="1" name=""/>
        <p:cNvGrpSpPr/>
        <p:nvPr/>
      </p:nvGrpSpPr>
      <p:grpSpPr>
        <a:xfrm>
          <a:off x="0" y="0"/>
          <a:ext cx="0" cy="0"/>
          <a:chOff x="0" y="0"/>
          <a:chExt cx="0" cy="0"/>
        </a:xfrm>
      </p:grpSpPr>
      <p:sp>
        <p:nvSpPr>
          <p:cNvPr id="7" name="Picture Placeholder 3"/>
          <p:cNvSpPr>
            <a:spLocks noGrp="1"/>
          </p:cNvSpPr>
          <p:nvPr>
            <p:ph type="pic" sz="quarter" idx="10"/>
          </p:nvPr>
        </p:nvSpPr>
        <p:spPr>
          <a:xfrm>
            <a:off x="4572000" y="2"/>
            <a:ext cx="4572000" cy="6857999"/>
          </a:xfrm>
          <a:prstGeom prst="rect">
            <a:avLst/>
          </a:prstGeom>
          <a:ln w="9525">
            <a:noFill/>
          </a:ln>
        </p:spPr>
        <p:txBody>
          <a:bodyPr/>
          <a:lstStyle>
            <a:lvl1pPr>
              <a:defRPr sz="1200">
                <a:solidFill>
                  <a:schemeClr val="accent4"/>
                </a:solidFill>
                <a:latin typeface="Segoe UI Symbol" panose="020B0502040204020203" pitchFamily="34" charset="0"/>
                <a:ea typeface="Segoe UI Symbol" panose="020B0502040204020203" pitchFamily="34" charset="0"/>
              </a:defRPr>
            </a:lvl1pPr>
          </a:lstStyle>
          <a:p>
            <a:endParaRPr lang="en-US"/>
          </a:p>
        </p:txBody>
      </p:sp>
      <p:cxnSp>
        <p:nvCxnSpPr>
          <p:cNvPr id="5" name="Straight Connector 4"/>
          <p:cNvCxnSpPr/>
          <p:nvPr userDrawn="1"/>
        </p:nvCxnSpPr>
        <p:spPr>
          <a:xfrm>
            <a:off x="593725" y="656089"/>
            <a:ext cx="914400" cy="0"/>
          </a:xfrm>
          <a:prstGeom prst="line">
            <a:avLst/>
          </a:prstGeom>
          <a:ln w="28575">
            <a:solidFill>
              <a:srgbClr val="F58025"/>
            </a:solidFill>
          </a:ln>
        </p:spPr>
        <p:style>
          <a:lnRef idx="1">
            <a:schemeClr val="accent1"/>
          </a:lnRef>
          <a:fillRef idx="0">
            <a:schemeClr val="accent1"/>
          </a:fillRef>
          <a:effectRef idx="0">
            <a:schemeClr val="accent1"/>
          </a:effectRef>
          <a:fontRef idx="minor">
            <a:schemeClr val="tx1"/>
          </a:fontRef>
        </p:style>
      </p:cxnSp>
      <p:sp>
        <p:nvSpPr>
          <p:cNvPr id="8" name="Text Placeholder 9">
            <a:extLst>
              <a:ext uri="{FF2B5EF4-FFF2-40B4-BE49-F238E27FC236}">
                <a16:creationId xmlns:a16="http://schemas.microsoft.com/office/drawing/2014/main" id="{633A2E63-020A-664E-A829-E62CF7DB32D2}"/>
              </a:ext>
            </a:extLst>
          </p:cNvPr>
          <p:cNvSpPr>
            <a:spLocks noGrp="1"/>
          </p:cNvSpPr>
          <p:nvPr>
            <p:ph type="body" sz="quarter" idx="11"/>
          </p:nvPr>
        </p:nvSpPr>
        <p:spPr>
          <a:xfrm>
            <a:off x="584205" y="767788"/>
            <a:ext cx="3167741" cy="511013"/>
          </a:xfrm>
          <a:prstGeom prst="rect">
            <a:avLst/>
          </a:prstGeom>
        </p:spPr>
        <p:txBody>
          <a:bodyPr lIns="0" tIns="0" rIns="0" bIns="0"/>
          <a:lstStyle>
            <a:lvl1pPr marL="0" indent="0" algn="l">
              <a:lnSpc>
                <a:spcPct val="100000"/>
              </a:lnSpc>
              <a:spcBef>
                <a:spcPts val="0"/>
              </a:spcBef>
              <a:buNone/>
              <a:defRPr sz="2400" b="1" cap="all" spc="50" baseline="0">
                <a:solidFill>
                  <a:srgbClr val="4D4D4D"/>
                </a:solidFill>
                <a:latin typeface="+mn-lt"/>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9" name="Text Placeholder 9">
            <a:extLst>
              <a:ext uri="{FF2B5EF4-FFF2-40B4-BE49-F238E27FC236}">
                <a16:creationId xmlns:a16="http://schemas.microsoft.com/office/drawing/2014/main" id="{04535F8A-7FC2-4645-BC8E-4C152447F9F7}"/>
              </a:ext>
            </a:extLst>
          </p:cNvPr>
          <p:cNvSpPr>
            <a:spLocks noGrp="1"/>
          </p:cNvSpPr>
          <p:nvPr>
            <p:ph type="body" sz="quarter" idx="12"/>
          </p:nvPr>
        </p:nvSpPr>
        <p:spPr>
          <a:xfrm>
            <a:off x="593725" y="1694878"/>
            <a:ext cx="3782332" cy="259713"/>
          </a:xfrm>
          <a:prstGeom prst="rect">
            <a:avLst/>
          </a:prstGeom>
        </p:spPr>
        <p:txBody>
          <a:bodyPr lIns="0" tIns="0" rIns="0" bIns="0">
            <a:normAutofit/>
          </a:bodyPr>
          <a:lstStyle>
            <a:lvl1pPr marL="0" indent="0" algn="l">
              <a:lnSpc>
                <a:spcPts val="1200"/>
              </a:lnSpc>
              <a:spcBef>
                <a:spcPts val="0"/>
              </a:spcBef>
              <a:buNone/>
              <a:defRPr sz="1200" b="0" cap="none" spc="0" baseline="0">
                <a:solidFill>
                  <a:srgbClr val="4D4D4D"/>
                </a:solidFill>
                <a:latin typeface="+mn-lt"/>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10" name="TextBox 9">
            <a:extLst>
              <a:ext uri="{FF2B5EF4-FFF2-40B4-BE49-F238E27FC236}">
                <a16:creationId xmlns:a16="http://schemas.microsoft.com/office/drawing/2014/main" id="{582AC359-FF55-CF42-BA05-4D4B0F3D9F1A}"/>
              </a:ext>
            </a:extLst>
          </p:cNvPr>
          <p:cNvSpPr txBox="1"/>
          <p:nvPr userDrawn="1"/>
        </p:nvSpPr>
        <p:spPr>
          <a:xfrm>
            <a:off x="593728" y="6297123"/>
            <a:ext cx="1783555" cy="138499"/>
          </a:xfrm>
          <a:prstGeom prst="rect">
            <a:avLst/>
          </a:prstGeom>
          <a:noFill/>
        </p:spPr>
        <p:txBody>
          <a:bodyPr wrap="square" lIns="0" tIns="0" rIns="0" bIns="0" rtlCol="0">
            <a:spAutoFit/>
          </a:bodyPr>
          <a:lstStyle/>
          <a:p>
            <a:pPr algn="l"/>
            <a:r>
              <a:rPr lang="en-US" sz="900" b="1" spc="30" baseline="0">
                <a:solidFill>
                  <a:srgbClr val="D14C27"/>
                </a:solidFill>
                <a:latin typeface="+mn-lt"/>
                <a:ea typeface="Segoe UI Symbol" panose="020B0502040204020203" pitchFamily="34" charset="0"/>
              </a:rPr>
              <a:t>CAREERS, WAGES &amp; TRENDS</a:t>
            </a:r>
          </a:p>
        </p:txBody>
      </p:sp>
    </p:spTree>
    <p:extLst>
      <p:ext uri="{BB962C8B-B14F-4D97-AF65-F5344CB8AC3E}">
        <p14:creationId xmlns:p14="http://schemas.microsoft.com/office/powerpoint/2010/main" val="2432522905"/>
      </p:ext>
    </p:extLst>
  </p:cSld>
  <p:clrMapOvr>
    <a:masterClrMapping/>
  </p:clrMapOvr>
  <p:transition spd="slow" advClick="0" advTm="3000">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iPhone Portfolio Showcase at Center">
    <p:spTree>
      <p:nvGrpSpPr>
        <p:cNvPr id="1" name=""/>
        <p:cNvGrpSpPr/>
        <p:nvPr/>
      </p:nvGrpSpPr>
      <p:grpSpPr>
        <a:xfrm>
          <a:off x="0" y="0"/>
          <a:ext cx="0" cy="0"/>
          <a:chOff x="0" y="0"/>
          <a:chExt cx="0" cy="0"/>
        </a:xfrm>
      </p:grpSpPr>
      <p:cxnSp>
        <p:nvCxnSpPr>
          <p:cNvPr id="5" name="Straight Connector 4"/>
          <p:cNvCxnSpPr/>
          <p:nvPr userDrawn="1"/>
        </p:nvCxnSpPr>
        <p:spPr>
          <a:xfrm>
            <a:off x="593725" y="656089"/>
            <a:ext cx="914400" cy="0"/>
          </a:xfrm>
          <a:prstGeom prst="line">
            <a:avLst/>
          </a:prstGeom>
          <a:ln w="28575">
            <a:solidFill>
              <a:srgbClr val="F58025"/>
            </a:solidFill>
          </a:ln>
        </p:spPr>
        <p:style>
          <a:lnRef idx="1">
            <a:schemeClr val="accent1"/>
          </a:lnRef>
          <a:fillRef idx="0">
            <a:schemeClr val="accent1"/>
          </a:fillRef>
          <a:effectRef idx="0">
            <a:schemeClr val="accent1"/>
          </a:effectRef>
          <a:fontRef idx="minor">
            <a:schemeClr val="tx1"/>
          </a:fontRef>
        </p:style>
      </p:cxnSp>
      <p:sp>
        <p:nvSpPr>
          <p:cNvPr id="4" name="Picture Placeholder 3"/>
          <p:cNvSpPr>
            <a:spLocks noGrp="1"/>
          </p:cNvSpPr>
          <p:nvPr userDrawn="1">
            <p:ph type="pic" sz="quarter" idx="12"/>
          </p:nvPr>
        </p:nvSpPr>
        <p:spPr>
          <a:xfrm>
            <a:off x="3986214" y="2695576"/>
            <a:ext cx="1216819" cy="2889251"/>
          </a:xfrm>
          <a:prstGeom prst="rect">
            <a:avLst/>
          </a:prstGeom>
        </p:spPr>
        <p:txBody>
          <a:bodyPr/>
          <a:lstStyle>
            <a:lvl1pPr>
              <a:defRPr sz="1200">
                <a:solidFill>
                  <a:schemeClr val="accent4"/>
                </a:solidFill>
                <a:latin typeface="Lato" panose="020F0502020204030203" pitchFamily="34" charset="0"/>
              </a:defRPr>
            </a:lvl1pPr>
          </a:lstStyle>
          <a:p>
            <a:endParaRPr lang="en-US"/>
          </a:p>
        </p:txBody>
      </p:sp>
      <p:sp>
        <p:nvSpPr>
          <p:cNvPr id="11" name="Text Placeholder 9">
            <a:extLst>
              <a:ext uri="{FF2B5EF4-FFF2-40B4-BE49-F238E27FC236}">
                <a16:creationId xmlns:a16="http://schemas.microsoft.com/office/drawing/2014/main" id="{8E4AC0FC-125E-C74E-A575-A59A8821BA8C}"/>
              </a:ext>
            </a:extLst>
          </p:cNvPr>
          <p:cNvSpPr>
            <a:spLocks noGrp="1"/>
          </p:cNvSpPr>
          <p:nvPr>
            <p:ph type="body" sz="quarter" idx="10"/>
          </p:nvPr>
        </p:nvSpPr>
        <p:spPr>
          <a:xfrm>
            <a:off x="584202" y="767788"/>
            <a:ext cx="7953374" cy="511013"/>
          </a:xfrm>
          <a:prstGeom prst="rect">
            <a:avLst/>
          </a:prstGeom>
        </p:spPr>
        <p:txBody>
          <a:bodyPr lIns="0" tIns="0" rIns="0" bIns="0"/>
          <a:lstStyle>
            <a:lvl1pPr marL="0" indent="0" algn="l">
              <a:lnSpc>
                <a:spcPct val="100000"/>
              </a:lnSpc>
              <a:spcBef>
                <a:spcPts val="0"/>
              </a:spcBef>
              <a:buNone/>
              <a:defRPr sz="2400" b="1" cap="all" spc="50" baseline="0">
                <a:solidFill>
                  <a:srgbClr val="4D4D4D"/>
                </a:solidFill>
                <a:latin typeface="+mn-lt"/>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14" name="Text Placeholder 9">
            <a:extLst>
              <a:ext uri="{FF2B5EF4-FFF2-40B4-BE49-F238E27FC236}">
                <a16:creationId xmlns:a16="http://schemas.microsoft.com/office/drawing/2014/main" id="{3A3840CE-481D-8D42-B3B6-5350960E3397}"/>
              </a:ext>
            </a:extLst>
          </p:cNvPr>
          <p:cNvSpPr>
            <a:spLocks noGrp="1"/>
          </p:cNvSpPr>
          <p:nvPr>
            <p:ph type="body" sz="quarter" idx="11"/>
          </p:nvPr>
        </p:nvSpPr>
        <p:spPr>
          <a:xfrm>
            <a:off x="593725" y="1278801"/>
            <a:ext cx="7953374" cy="188459"/>
          </a:xfrm>
          <a:prstGeom prst="rect">
            <a:avLst/>
          </a:prstGeom>
        </p:spPr>
        <p:txBody>
          <a:bodyPr lIns="0" tIns="0" rIns="0" bIns="0">
            <a:normAutofit/>
          </a:bodyPr>
          <a:lstStyle>
            <a:lvl1pPr marL="0" indent="0" algn="l">
              <a:lnSpc>
                <a:spcPts val="1200"/>
              </a:lnSpc>
              <a:spcBef>
                <a:spcPts val="0"/>
              </a:spcBef>
              <a:buNone/>
              <a:defRPr sz="1200" b="0" cap="none" spc="0" baseline="0">
                <a:solidFill>
                  <a:srgbClr val="4D4D4D"/>
                </a:solidFill>
                <a:latin typeface="+mn-lt"/>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15" name="TextBox 14">
            <a:extLst>
              <a:ext uri="{FF2B5EF4-FFF2-40B4-BE49-F238E27FC236}">
                <a16:creationId xmlns:a16="http://schemas.microsoft.com/office/drawing/2014/main" id="{9D028BF4-DA8E-694C-9032-DE5B1B9C422C}"/>
              </a:ext>
            </a:extLst>
          </p:cNvPr>
          <p:cNvSpPr txBox="1"/>
          <p:nvPr userDrawn="1"/>
        </p:nvSpPr>
        <p:spPr>
          <a:xfrm>
            <a:off x="593728" y="6297123"/>
            <a:ext cx="1783555" cy="138499"/>
          </a:xfrm>
          <a:prstGeom prst="rect">
            <a:avLst/>
          </a:prstGeom>
          <a:noFill/>
        </p:spPr>
        <p:txBody>
          <a:bodyPr wrap="square" lIns="0" tIns="0" rIns="0" bIns="0" rtlCol="0">
            <a:spAutoFit/>
          </a:bodyPr>
          <a:lstStyle/>
          <a:p>
            <a:pPr algn="l"/>
            <a:r>
              <a:rPr lang="en-US" sz="900" b="1" spc="30" baseline="0">
                <a:solidFill>
                  <a:srgbClr val="D14C27"/>
                </a:solidFill>
                <a:latin typeface="+mn-lt"/>
                <a:ea typeface="Segoe UI Symbol" panose="020B0502040204020203" pitchFamily="34" charset="0"/>
              </a:rPr>
              <a:t>CAREERS, WAGES &amp; TRENDS</a:t>
            </a:r>
          </a:p>
        </p:txBody>
      </p:sp>
      <p:sp>
        <p:nvSpPr>
          <p:cNvPr id="18" name="TextBox 17">
            <a:extLst>
              <a:ext uri="{FF2B5EF4-FFF2-40B4-BE49-F238E27FC236}">
                <a16:creationId xmlns:a16="http://schemas.microsoft.com/office/drawing/2014/main" id="{3C372250-C92F-C647-8949-C3218B6EE8B6}"/>
              </a:ext>
            </a:extLst>
          </p:cNvPr>
          <p:cNvSpPr txBox="1"/>
          <p:nvPr userDrawn="1"/>
        </p:nvSpPr>
        <p:spPr>
          <a:xfrm>
            <a:off x="5181600" y="6297123"/>
            <a:ext cx="2660140" cy="246221"/>
          </a:xfrm>
          <a:prstGeom prst="rect">
            <a:avLst/>
          </a:prstGeom>
          <a:noFill/>
        </p:spPr>
        <p:txBody>
          <a:bodyPr wrap="square" lIns="0" tIns="0" rIns="0" bIns="0" rtlCol="0">
            <a:spAutoFit/>
          </a:bodyPr>
          <a:lstStyle/>
          <a:p>
            <a:pPr algn="r"/>
            <a:r>
              <a:rPr lang="en-US" sz="800" b="0" spc="0" baseline="0">
                <a:solidFill>
                  <a:schemeClr val="accent3"/>
                </a:solidFill>
                <a:latin typeface="+mn-lt"/>
                <a:ea typeface="Segoe UI Symbol" panose="020B0502040204020203" pitchFamily="34" charset="0"/>
              </a:rPr>
              <a:t>Illinois workNet</a:t>
            </a:r>
            <a:r>
              <a:rPr lang="en-US" sz="800" b="0" spc="0" baseline="30000">
                <a:solidFill>
                  <a:schemeClr val="accent3"/>
                </a:solidFill>
                <a:latin typeface="+mn-lt"/>
                <a:ea typeface="Segoe UI Symbol" panose="020B0502040204020203" pitchFamily="34" charset="0"/>
              </a:rPr>
              <a:t>®</a:t>
            </a:r>
            <a:r>
              <a:rPr lang="en-US" sz="800" b="0" spc="0" baseline="0">
                <a:solidFill>
                  <a:schemeClr val="accent3"/>
                </a:solidFill>
                <a:latin typeface="+mn-lt"/>
                <a:ea typeface="Segoe UI Symbol" panose="020B0502040204020203" pitchFamily="34" charset="0"/>
              </a:rPr>
              <a:t> is sponsored by the Department of Commerce and Economic Opportunity.</a:t>
            </a:r>
            <a:endParaRPr lang="en-US" sz="800" b="0" spc="0" baseline="0">
              <a:solidFill>
                <a:schemeClr val="accent2"/>
              </a:solidFill>
              <a:latin typeface="+mn-lt"/>
              <a:ea typeface="Segoe UI Symbol" panose="020B0502040204020203" pitchFamily="34" charset="0"/>
            </a:endParaRPr>
          </a:p>
        </p:txBody>
      </p:sp>
      <p:sp>
        <p:nvSpPr>
          <p:cNvPr id="19" name="TextBox 18">
            <a:extLst>
              <a:ext uri="{FF2B5EF4-FFF2-40B4-BE49-F238E27FC236}">
                <a16:creationId xmlns:a16="http://schemas.microsoft.com/office/drawing/2014/main" id="{565C9B06-7C2C-A045-959D-7E193A928AE0}"/>
              </a:ext>
            </a:extLst>
          </p:cNvPr>
          <p:cNvSpPr txBox="1"/>
          <p:nvPr userDrawn="1"/>
        </p:nvSpPr>
        <p:spPr>
          <a:xfrm>
            <a:off x="7939425" y="6297123"/>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tx1">
                    <a:lumMod val="50000"/>
                    <a:lumOff val="50000"/>
                  </a:schemeClr>
                </a:solidFill>
                <a:latin typeface="+mn-lt"/>
                <a:ea typeface="Segoe UI Symbol" panose="020B0502040204020203" pitchFamily="34" charset="0"/>
              </a:rPr>
              <a:pPr algn="r"/>
              <a:t>‹#›</a:t>
            </a:fld>
            <a:endParaRPr lang="en-US" sz="800" b="0" spc="30" baseline="0">
              <a:solidFill>
                <a:schemeClr val="tx1">
                  <a:lumMod val="50000"/>
                  <a:lumOff val="50000"/>
                </a:schemeClr>
              </a:solidFill>
              <a:latin typeface="+mn-lt"/>
              <a:ea typeface="Segoe UI Symbol" panose="020B0502040204020203" pitchFamily="34" charset="0"/>
            </a:endParaRPr>
          </a:p>
        </p:txBody>
      </p:sp>
      <p:sp>
        <p:nvSpPr>
          <p:cNvPr id="20" name="Freeform 5">
            <a:hlinkClick r:id="" action="ppaction://hlinkshowjump?jump=nextslide"/>
            <a:extLst>
              <a:ext uri="{FF2B5EF4-FFF2-40B4-BE49-F238E27FC236}">
                <a16:creationId xmlns:a16="http://schemas.microsoft.com/office/drawing/2014/main" id="{742BB37A-AF34-C644-9A4C-F20BE3198E7C}"/>
              </a:ext>
            </a:extLst>
          </p:cNvPr>
          <p:cNvSpPr>
            <a:spLocks noEditPoints="1"/>
          </p:cNvSpPr>
          <p:nvPr userDrawn="1"/>
        </p:nvSpPr>
        <p:spPr bwMode="auto">
          <a:xfrm>
            <a:off x="8427346" y="6320795"/>
            <a:ext cx="164592" cy="164592"/>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
        <p:nvSpPr>
          <p:cNvPr id="21" name="Freeform 5">
            <a:hlinkClick r:id="" action="ppaction://hlinkshowjump?jump=previousslide"/>
            <a:extLst>
              <a:ext uri="{FF2B5EF4-FFF2-40B4-BE49-F238E27FC236}">
                <a16:creationId xmlns:a16="http://schemas.microsoft.com/office/drawing/2014/main" id="{4A887491-C7B8-2449-AD92-FFAE4631D1E2}"/>
              </a:ext>
            </a:extLst>
          </p:cNvPr>
          <p:cNvSpPr>
            <a:spLocks noEditPoints="1"/>
          </p:cNvSpPr>
          <p:nvPr userDrawn="1"/>
        </p:nvSpPr>
        <p:spPr bwMode="auto">
          <a:xfrm>
            <a:off x="8244103" y="6320795"/>
            <a:ext cx="164592" cy="164592"/>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Tree>
    <p:extLst>
      <p:ext uri="{BB962C8B-B14F-4D97-AF65-F5344CB8AC3E}">
        <p14:creationId xmlns:p14="http://schemas.microsoft.com/office/powerpoint/2010/main" val="3347760994"/>
      </p:ext>
    </p:extLst>
  </p:cSld>
  <p:clrMapOvr>
    <a:masterClrMapping/>
  </p:clrMapOvr>
  <p:transition spd="slow" advClick="0" advTm="3000">
    <p:fade/>
  </p:transition>
  <p:extLst>
    <p:ext uri="{DCECCB84-F9BA-43D5-87BE-67443E8EF086}">
      <p15:sldGuideLst xmlns:p15="http://schemas.microsoft.com/office/powerpoint/2012/main">
        <p15:guide id="1" orient="horz" pos="3600">
          <p15:clr>
            <a:srgbClr val="FBAE40"/>
          </p15:clr>
        </p15:guide>
        <p15:guide id="2" pos="5384">
          <p15:clr>
            <a:srgbClr val="FBAE40"/>
          </p15:clr>
        </p15:guide>
        <p15:guide id="3" pos="374">
          <p15:clr>
            <a:srgbClr val="FBAE40"/>
          </p15:clr>
        </p15:guide>
        <p15:guide id="4" orient="horz" pos="408">
          <p15:clr>
            <a:srgbClr val="FBAE40"/>
          </p15:clr>
        </p15:guide>
        <p15:guide id="5" orient="horz" pos="1296">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Mini Portfolio in Browser">
    <p:spTree>
      <p:nvGrpSpPr>
        <p:cNvPr id="1" name=""/>
        <p:cNvGrpSpPr/>
        <p:nvPr/>
      </p:nvGrpSpPr>
      <p:grpSpPr>
        <a:xfrm>
          <a:off x="0" y="0"/>
          <a:ext cx="0" cy="0"/>
          <a:chOff x="0" y="0"/>
          <a:chExt cx="0" cy="0"/>
        </a:xfrm>
      </p:grpSpPr>
      <p:sp>
        <p:nvSpPr>
          <p:cNvPr id="4" name="Picture Placeholder 3"/>
          <p:cNvSpPr>
            <a:spLocks noGrp="1"/>
          </p:cNvSpPr>
          <p:nvPr userDrawn="1">
            <p:ph type="pic" sz="quarter" idx="12"/>
          </p:nvPr>
        </p:nvSpPr>
        <p:spPr>
          <a:xfrm>
            <a:off x="3922874" y="2248959"/>
            <a:ext cx="4598829" cy="3561292"/>
          </a:xfrm>
          <a:prstGeom prst="rect">
            <a:avLst/>
          </a:prstGeom>
        </p:spPr>
        <p:txBody>
          <a:bodyPr/>
          <a:lstStyle>
            <a:lvl1pPr>
              <a:defRPr sz="1200">
                <a:solidFill>
                  <a:schemeClr val="accent4"/>
                </a:solidFill>
                <a:latin typeface="Lato" panose="020F0502020204030203" pitchFamily="34" charset="0"/>
              </a:defRPr>
            </a:lvl1pPr>
          </a:lstStyle>
          <a:p>
            <a:endParaRPr lang="en-US"/>
          </a:p>
        </p:txBody>
      </p:sp>
      <p:cxnSp>
        <p:nvCxnSpPr>
          <p:cNvPr id="5" name="Straight Connector 4"/>
          <p:cNvCxnSpPr/>
          <p:nvPr userDrawn="1"/>
        </p:nvCxnSpPr>
        <p:spPr>
          <a:xfrm>
            <a:off x="593725" y="656089"/>
            <a:ext cx="914400" cy="0"/>
          </a:xfrm>
          <a:prstGeom prst="line">
            <a:avLst/>
          </a:prstGeom>
          <a:ln w="28575">
            <a:solidFill>
              <a:srgbClr val="F58025"/>
            </a:solidFill>
          </a:ln>
        </p:spPr>
        <p:style>
          <a:lnRef idx="1">
            <a:schemeClr val="accent1"/>
          </a:lnRef>
          <a:fillRef idx="0">
            <a:schemeClr val="accent1"/>
          </a:fillRef>
          <a:effectRef idx="0">
            <a:schemeClr val="accent1"/>
          </a:effectRef>
          <a:fontRef idx="minor">
            <a:schemeClr val="tx1"/>
          </a:fontRef>
        </p:style>
      </p:cxnSp>
      <p:sp>
        <p:nvSpPr>
          <p:cNvPr id="11" name="Text Placeholder 9">
            <a:extLst>
              <a:ext uri="{FF2B5EF4-FFF2-40B4-BE49-F238E27FC236}">
                <a16:creationId xmlns:a16="http://schemas.microsoft.com/office/drawing/2014/main" id="{2C99A59E-2BB6-BA46-9568-B1E88BEF09A9}"/>
              </a:ext>
            </a:extLst>
          </p:cNvPr>
          <p:cNvSpPr>
            <a:spLocks noGrp="1"/>
          </p:cNvSpPr>
          <p:nvPr>
            <p:ph type="body" sz="quarter" idx="10"/>
          </p:nvPr>
        </p:nvSpPr>
        <p:spPr>
          <a:xfrm>
            <a:off x="584202" y="767788"/>
            <a:ext cx="7953374" cy="511013"/>
          </a:xfrm>
          <a:prstGeom prst="rect">
            <a:avLst/>
          </a:prstGeom>
        </p:spPr>
        <p:txBody>
          <a:bodyPr lIns="0" tIns="0" rIns="0" bIns="0"/>
          <a:lstStyle>
            <a:lvl1pPr marL="0" indent="0" algn="l">
              <a:lnSpc>
                <a:spcPct val="100000"/>
              </a:lnSpc>
              <a:spcBef>
                <a:spcPts val="0"/>
              </a:spcBef>
              <a:buNone/>
              <a:defRPr sz="2400" b="1" cap="all" spc="50" baseline="0">
                <a:solidFill>
                  <a:srgbClr val="4D4D4D"/>
                </a:solidFill>
                <a:latin typeface="+mn-lt"/>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14" name="Text Placeholder 9">
            <a:extLst>
              <a:ext uri="{FF2B5EF4-FFF2-40B4-BE49-F238E27FC236}">
                <a16:creationId xmlns:a16="http://schemas.microsoft.com/office/drawing/2014/main" id="{97E7DB83-23EF-6141-AF9E-934D60BE03D2}"/>
              </a:ext>
            </a:extLst>
          </p:cNvPr>
          <p:cNvSpPr>
            <a:spLocks noGrp="1"/>
          </p:cNvSpPr>
          <p:nvPr>
            <p:ph type="body" sz="quarter" idx="11"/>
          </p:nvPr>
        </p:nvSpPr>
        <p:spPr>
          <a:xfrm>
            <a:off x="593725" y="1278801"/>
            <a:ext cx="7953374" cy="188459"/>
          </a:xfrm>
          <a:prstGeom prst="rect">
            <a:avLst/>
          </a:prstGeom>
        </p:spPr>
        <p:txBody>
          <a:bodyPr lIns="0" tIns="0" rIns="0" bIns="0">
            <a:normAutofit/>
          </a:bodyPr>
          <a:lstStyle>
            <a:lvl1pPr marL="0" indent="0" algn="l">
              <a:lnSpc>
                <a:spcPts val="1200"/>
              </a:lnSpc>
              <a:spcBef>
                <a:spcPts val="0"/>
              </a:spcBef>
              <a:buNone/>
              <a:defRPr sz="1200" b="0" cap="none" spc="0" baseline="0">
                <a:solidFill>
                  <a:srgbClr val="4D4D4D"/>
                </a:solidFill>
                <a:latin typeface="+mn-lt"/>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15" name="TextBox 14">
            <a:extLst>
              <a:ext uri="{FF2B5EF4-FFF2-40B4-BE49-F238E27FC236}">
                <a16:creationId xmlns:a16="http://schemas.microsoft.com/office/drawing/2014/main" id="{A17DC21A-D623-B54B-8AC7-4890DA28622F}"/>
              </a:ext>
            </a:extLst>
          </p:cNvPr>
          <p:cNvSpPr txBox="1"/>
          <p:nvPr userDrawn="1"/>
        </p:nvSpPr>
        <p:spPr>
          <a:xfrm>
            <a:off x="593728" y="6297123"/>
            <a:ext cx="1783555" cy="138499"/>
          </a:xfrm>
          <a:prstGeom prst="rect">
            <a:avLst/>
          </a:prstGeom>
          <a:noFill/>
        </p:spPr>
        <p:txBody>
          <a:bodyPr wrap="square" lIns="0" tIns="0" rIns="0" bIns="0" rtlCol="0">
            <a:spAutoFit/>
          </a:bodyPr>
          <a:lstStyle/>
          <a:p>
            <a:pPr algn="l"/>
            <a:r>
              <a:rPr lang="en-US" sz="900" b="1" spc="30" baseline="0">
                <a:solidFill>
                  <a:srgbClr val="D14C27"/>
                </a:solidFill>
                <a:latin typeface="+mn-lt"/>
                <a:ea typeface="Segoe UI Symbol" panose="020B0502040204020203" pitchFamily="34" charset="0"/>
              </a:rPr>
              <a:t>CAREERS, WAGES &amp; TRENDS</a:t>
            </a:r>
          </a:p>
        </p:txBody>
      </p:sp>
      <p:sp>
        <p:nvSpPr>
          <p:cNvPr id="18" name="TextBox 17">
            <a:extLst>
              <a:ext uri="{FF2B5EF4-FFF2-40B4-BE49-F238E27FC236}">
                <a16:creationId xmlns:a16="http://schemas.microsoft.com/office/drawing/2014/main" id="{911979A8-020B-EC40-BD4B-473EA6A86219}"/>
              </a:ext>
            </a:extLst>
          </p:cNvPr>
          <p:cNvSpPr txBox="1"/>
          <p:nvPr userDrawn="1"/>
        </p:nvSpPr>
        <p:spPr>
          <a:xfrm>
            <a:off x="5181600" y="6297123"/>
            <a:ext cx="2660140" cy="246221"/>
          </a:xfrm>
          <a:prstGeom prst="rect">
            <a:avLst/>
          </a:prstGeom>
          <a:noFill/>
        </p:spPr>
        <p:txBody>
          <a:bodyPr wrap="square" lIns="0" tIns="0" rIns="0" bIns="0" rtlCol="0">
            <a:spAutoFit/>
          </a:bodyPr>
          <a:lstStyle/>
          <a:p>
            <a:pPr algn="r"/>
            <a:r>
              <a:rPr lang="en-US" sz="800" b="0" spc="0" baseline="0">
                <a:solidFill>
                  <a:schemeClr val="accent3"/>
                </a:solidFill>
                <a:latin typeface="+mn-lt"/>
                <a:ea typeface="Segoe UI Symbol" panose="020B0502040204020203" pitchFamily="34" charset="0"/>
              </a:rPr>
              <a:t>Illinois workNet</a:t>
            </a:r>
            <a:r>
              <a:rPr lang="en-US" sz="800" b="0" spc="0" baseline="30000">
                <a:solidFill>
                  <a:schemeClr val="accent3"/>
                </a:solidFill>
                <a:latin typeface="+mn-lt"/>
                <a:ea typeface="Segoe UI Symbol" panose="020B0502040204020203" pitchFamily="34" charset="0"/>
              </a:rPr>
              <a:t>®</a:t>
            </a:r>
            <a:r>
              <a:rPr lang="en-US" sz="800" b="0" spc="0" baseline="0">
                <a:solidFill>
                  <a:schemeClr val="accent3"/>
                </a:solidFill>
                <a:latin typeface="+mn-lt"/>
                <a:ea typeface="Segoe UI Symbol" panose="020B0502040204020203" pitchFamily="34" charset="0"/>
              </a:rPr>
              <a:t> is sponsored by the Department of Commerce and Economic Opportunity.</a:t>
            </a:r>
            <a:endParaRPr lang="en-US" sz="800" b="0" spc="0" baseline="0">
              <a:solidFill>
                <a:schemeClr val="accent2"/>
              </a:solidFill>
              <a:latin typeface="+mn-lt"/>
              <a:ea typeface="Segoe UI Symbol" panose="020B0502040204020203" pitchFamily="34" charset="0"/>
            </a:endParaRPr>
          </a:p>
        </p:txBody>
      </p:sp>
      <p:sp>
        <p:nvSpPr>
          <p:cNvPr id="19" name="TextBox 18">
            <a:extLst>
              <a:ext uri="{FF2B5EF4-FFF2-40B4-BE49-F238E27FC236}">
                <a16:creationId xmlns:a16="http://schemas.microsoft.com/office/drawing/2014/main" id="{4231473A-9887-BA45-97C6-2A5DE753C301}"/>
              </a:ext>
            </a:extLst>
          </p:cNvPr>
          <p:cNvSpPr txBox="1"/>
          <p:nvPr userDrawn="1"/>
        </p:nvSpPr>
        <p:spPr>
          <a:xfrm>
            <a:off x="7939425" y="6297123"/>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tx1">
                    <a:lumMod val="50000"/>
                    <a:lumOff val="50000"/>
                  </a:schemeClr>
                </a:solidFill>
                <a:latin typeface="+mn-lt"/>
                <a:ea typeface="Segoe UI Symbol" panose="020B0502040204020203" pitchFamily="34" charset="0"/>
              </a:rPr>
              <a:pPr algn="r"/>
              <a:t>‹#›</a:t>
            </a:fld>
            <a:endParaRPr lang="en-US" sz="800" b="0" spc="30" baseline="0">
              <a:solidFill>
                <a:schemeClr val="tx1">
                  <a:lumMod val="50000"/>
                  <a:lumOff val="50000"/>
                </a:schemeClr>
              </a:solidFill>
              <a:latin typeface="+mn-lt"/>
              <a:ea typeface="Segoe UI Symbol" panose="020B0502040204020203" pitchFamily="34" charset="0"/>
            </a:endParaRPr>
          </a:p>
        </p:txBody>
      </p:sp>
      <p:sp>
        <p:nvSpPr>
          <p:cNvPr id="16" name="Freeform 5">
            <a:hlinkClick r:id="" action="ppaction://hlinkshowjump?jump=nextslide"/>
            <a:extLst>
              <a:ext uri="{FF2B5EF4-FFF2-40B4-BE49-F238E27FC236}">
                <a16:creationId xmlns:a16="http://schemas.microsoft.com/office/drawing/2014/main" id="{83F69828-2AF5-F64B-8D39-659D1F908370}"/>
              </a:ext>
            </a:extLst>
          </p:cNvPr>
          <p:cNvSpPr>
            <a:spLocks noEditPoints="1"/>
          </p:cNvSpPr>
          <p:nvPr userDrawn="1"/>
        </p:nvSpPr>
        <p:spPr bwMode="auto">
          <a:xfrm>
            <a:off x="8427346" y="6320795"/>
            <a:ext cx="164592" cy="164592"/>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
        <p:nvSpPr>
          <p:cNvPr id="17" name="Freeform 5">
            <a:hlinkClick r:id="" action="ppaction://hlinkshowjump?jump=previousslide"/>
            <a:extLst>
              <a:ext uri="{FF2B5EF4-FFF2-40B4-BE49-F238E27FC236}">
                <a16:creationId xmlns:a16="http://schemas.microsoft.com/office/drawing/2014/main" id="{DE7480A9-3E2A-5146-9F5A-4F7CFF3C633B}"/>
              </a:ext>
            </a:extLst>
          </p:cNvPr>
          <p:cNvSpPr>
            <a:spLocks noEditPoints="1"/>
          </p:cNvSpPr>
          <p:nvPr userDrawn="1"/>
        </p:nvSpPr>
        <p:spPr bwMode="auto">
          <a:xfrm>
            <a:off x="8244103" y="6320795"/>
            <a:ext cx="164592" cy="164592"/>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Tree>
    <p:extLst>
      <p:ext uri="{BB962C8B-B14F-4D97-AF65-F5344CB8AC3E}">
        <p14:creationId xmlns:p14="http://schemas.microsoft.com/office/powerpoint/2010/main" val="692833226"/>
      </p:ext>
    </p:extLst>
  </p:cSld>
  <p:clrMapOvr>
    <a:masterClrMapping/>
  </p:clrMapOvr>
  <p:transition spd="slow" advClick="0" advTm="3000">
    <p:fade/>
  </p:transition>
  <p:extLst>
    <p:ext uri="{DCECCB84-F9BA-43D5-87BE-67443E8EF086}">
      <p15:sldGuideLst xmlns:p15="http://schemas.microsoft.com/office/powerpoint/2012/main">
        <p15:guide id="1" orient="horz" pos="3600">
          <p15:clr>
            <a:srgbClr val="FBAE40"/>
          </p15:clr>
        </p15:guide>
        <p15:guide id="2" pos="5384">
          <p15:clr>
            <a:srgbClr val="FBAE40"/>
          </p15:clr>
        </p15:guide>
        <p15:guide id="3" pos="374">
          <p15:clr>
            <a:srgbClr val="FBAE40"/>
          </p15:clr>
        </p15:guide>
        <p15:guide id="4" orient="horz" pos="408">
          <p15:clr>
            <a:srgbClr val="FBAE40"/>
          </p15:clr>
        </p15:guide>
        <p15:guide id="5" orient="horz" pos="1296">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le &amp; Content">
    <p:spTree>
      <p:nvGrpSpPr>
        <p:cNvPr id="1" name=""/>
        <p:cNvGrpSpPr/>
        <p:nvPr/>
      </p:nvGrpSpPr>
      <p:grpSpPr>
        <a:xfrm>
          <a:off x="0" y="0"/>
          <a:ext cx="0" cy="0"/>
          <a:chOff x="0" y="0"/>
          <a:chExt cx="0" cy="0"/>
        </a:xfrm>
      </p:grpSpPr>
      <p:cxnSp>
        <p:nvCxnSpPr>
          <p:cNvPr id="5" name="Straight Connector 4"/>
          <p:cNvCxnSpPr/>
          <p:nvPr userDrawn="1"/>
        </p:nvCxnSpPr>
        <p:spPr>
          <a:xfrm>
            <a:off x="593725" y="656089"/>
            <a:ext cx="914400" cy="0"/>
          </a:xfrm>
          <a:prstGeom prst="line">
            <a:avLst/>
          </a:prstGeom>
          <a:ln w="28575">
            <a:solidFill>
              <a:srgbClr val="F58025"/>
            </a:solidFill>
          </a:ln>
        </p:spPr>
        <p:style>
          <a:lnRef idx="1">
            <a:schemeClr val="accent1"/>
          </a:lnRef>
          <a:fillRef idx="0">
            <a:schemeClr val="accent1"/>
          </a:fillRef>
          <a:effectRef idx="0">
            <a:schemeClr val="accent1"/>
          </a:effectRef>
          <a:fontRef idx="minor">
            <a:schemeClr val="tx1"/>
          </a:fontRef>
        </p:style>
      </p:cxnSp>
      <p:sp>
        <p:nvSpPr>
          <p:cNvPr id="13" name="Text Placeholder 9">
            <a:extLst>
              <a:ext uri="{FF2B5EF4-FFF2-40B4-BE49-F238E27FC236}">
                <a16:creationId xmlns:a16="http://schemas.microsoft.com/office/drawing/2014/main" id="{A56E7046-DE4F-0A49-A5D9-1A3B2F5BACA8}"/>
              </a:ext>
            </a:extLst>
          </p:cNvPr>
          <p:cNvSpPr>
            <a:spLocks noGrp="1"/>
          </p:cNvSpPr>
          <p:nvPr>
            <p:ph type="body" sz="quarter" idx="10"/>
          </p:nvPr>
        </p:nvSpPr>
        <p:spPr>
          <a:xfrm>
            <a:off x="584202" y="767788"/>
            <a:ext cx="7953374" cy="511013"/>
          </a:xfrm>
          <a:prstGeom prst="rect">
            <a:avLst/>
          </a:prstGeom>
        </p:spPr>
        <p:txBody>
          <a:bodyPr lIns="0" tIns="0" rIns="0" bIns="0"/>
          <a:lstStyle>
            <a:lvl1pPr marL="0" indent="0" algn="l">
              <a:lnSpc>
                <a:spcPct val="100000"/>
              </a:lnSpc>
              <a:spcBef>
                <a:spcPts val="0"/>
              </a:spcBef>
              <a:buNone/>
              <a:defRPr sz="2400" b="1" cap="all" spc="50" baseline="0">
                <a:solidFill>
                  <a:srgbClr val="4D4D4D"/>
                </a:solidFill>
                <a:latin typeface="+mn-lt"/>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14" name="Text Placeholder 9">
            <a:extLst>
              <a:ext uri="{FF2B5EF4-FFF2-40B4-BE49-F238E27FC236}">
                <a16:creationId xmlns:a16="http://schemas.microsoft.com/office/drawing/2014/main" id="{E1F6FDE6-65F0-9041-A1D4-82C1AC4161B0}"/>
              </a:ext>
            </a:extLst>
          </p:cNvPr>
          <p:cNvSpPr>
            <a:spLocks noGrp="1"/>
          </p:cNvSpPr>
          <p:nvPr>
            <p:ph type="body" sz="quarter" idx="11"/>
          </p:nvPr>
        </p:nvSpPr>
        <p:spPr>
          <a:xfrm>
            <a:off x="593725" y="1278801"/>
            <a:ext cx="7953374" cy="188459"/>
          </a:xfrm>
          <a:prstGeom prst="rect">
            <a:avLst/>
          </a:prstGeom>
        </p:spPr>
        <p:txBody>
          <a:bodyPr lIns="0" tIns="0" rIns="0" bIns="0">
            <a:normAutofit/>
          </a:bodyPr>
          <a:lstStyle>
            <a:lvl1pPr marL="0" indent="0" algn="l">
              <a:lnSpc>
                <a:spcPts val="1200"/>
              </a:lnSpc>
              <a:spcBef>
                <a:spcPts val="0"/>
              </a:spcBef>
              <a:buNone/>
              <a:defRPr sz="1200" b="0" cap="none" spc="0" baseline="0">
                <a:solidFill>
                  <a:srgbClr val="4D4D4D"/>
                </a:solidFill>
                <a:latin typeface="+mn-lt"/>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18" name="TextBox 17">
            <a:extLst>
              <a:ext uri="{FF2B5EF4-FFF2-40B4-BE49-F238E27FC236}">
                <a16:creationId xmlns:a16="http://schemas.microsoft.com/office/drawing/2014/main" id="{FC404EF6-8004-A343-9A42-894FC738BA45}"/>
              </a:ext>
            </a:extLst>
          </p:cNvPr>
          <p:cNvSpPr txBox="1"/>
          <p:nvPr userDrawn="1"/>
        </p:nvSpPr>
        <p:spPr>
          <a:xfrm>
            <a:off x="5181600" y="6297123"/>
            <a:ext cx="2660140" cy="246221"/>
          </a:xfrm>
          <a:prstGeom prst="rect">
            <a:avLst/>
          </a:prstGeom>
          <a:noFill/>
        </p:spPr>
        <p:txBody>
          <a:bodyPr wrap="square" lIns="0" tIns="0" rIns="0" bIns="0" rtlCol="0">
            <a:spAutoFit/>
          </a:bodyPr>
          <a:lstStyle/>
          <a:p>
            <a:pPr algn="r"/>
            <a:r>
              <a:rPr lang="en-US" sz="800" b="0" spc="0" baseline="0">
                <a:solidFill>
                  <a:schemeClr val="accent3"/>
                </a:solidFill>
                <a:latin typeface="+mn-lt"/>
                <a:ea typeface="Segoe UI Symbol" panose="020B0502040204020203" pitchFamily="34" charset="0"/>
              </a:rPr>
              <a:t>Illinois workNet</a:t>
            </a:r>
            <a:r>
              <a:rPr lang="en-US" sz="800" b="0" spc="0" baseline="30000">
                <a:solidFill>
                  <a:schemeClr val="accent3"/>
                </a:solidFill>
                <a:latin typeface="+mn-lt"/>
                <a:ea typeface="Segoe UI Symbol" panose="020B0502040204020203" pitchFamily="34" charset="0"/>
              </a:rPr>
              <a:t>®</a:t>
            </a:r>
            <a:r>
              <a:rPr lang="en-US" sz="800" b="0" spc="0" baseline="0">
                <a:solidFill>
                  <a:schemeClr val="accent3"/>
                </a:solidFill>
                <a:latin typeface="+mn-lt"/>
                <a:ea typeface="Segoe UI Symbol" panose="020B0502040204020203" pitchFamily="34" charset="0"/>
              </a:rPr>
              <a:t> is sponsored by the Department of Commerce and Economic Opportunity.</a:t>
            </a:r>
            <a:endParaRPr lang="en-US" sz="800" b="0" spc="0" baseline="0">
              <a:solidFill>
                <a:schemeClr val="accent2"/>
              </a:solidFill>
              <a:latin typeface="+mn-lt"/>
              <a:ea typeface="Segoe UI Symbol" panose="020B0502040204020203" pitchFamily="34" charset="0"/>
            </a:endParaRPr>
          </a:p>
        </p:txBody>
      </p:sp>
      <p:sp>
        <p:nvSpPr>
          <p:cNvPr id="19" name="TextBox 18">
            <a:extLst>
              <a:ext uri="{FF2B5EF4-FFF2-40B4-BE49-F238E27FC236}">
                <a16:creationId xmlns:a16="http://schemas.microsoft.com/office/drawing/2014/main" id="{40A73E8B-1D2A-B241-9CB5-BFDA05123263}"/>
              </a:ext>
            </a:extLst>
          </p:cNvPr>
          <p:cNvSpPr txBox="1"/>
          <p:nvPr userDrawn="1"/>
        </p:nvSpPr>
        <p:spPr>
          <a:xfrm>
            <a:off x="7939425" y="6297123"/>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tx1">
                    <a:lumMod val="50000"/>
                    <a:lumOff val="50000"/>
                  </a:schemeClr>
                </a:solidFill>
                <a:latin typeface="+mn-lt"/>
                <a:ea typeface="Segoe UI Symbol" panose="020B0502040204020203" pitchFamily="34" charset="0"/>
              </a:rPr>
              <a:pPr algn="r"/>
              <a:t>‹#›</a:t>
            </a:fld>
            <a:endParaRPr lang="en-US" sz="800" b="0" spc="30" baseline="0">
              <a:solidFill>
                <a:schemeClr val="tx1">
                  <a:lumMod val="50000"/>
                  <a:lumOff val="50000"/>
                </a:schemeClr>
              </a:solidFill>
              <a:latin typeface="+mn-lt"/>
              <a:ea typeface="Segoe UI Symbol" panose="020B0502040204020203" pitchFamily="34" charset="0"/>
            </a:endParaRPr>
          </a:p>
        </p:txBody>
      </p:sp>
      <p:sp>
        <p:nvSpPr>
          <p:cNvPr id="10" name="Freeform 5">
            <a:hlinkClick r:id="" action="ppaction://hlinkshowjump?jump=nextslide"/>
            <a:extLst>
              <a:ext uri="{FF2B5EF4-FFF2-40B4-BE49-F238E27FC236}">
                <a16:creationId xmlns:a16="http://schemas.microsoft.com/office/drawing/2014/main" id="{DFFBBF2A-C7ED-554B-A375-F7CE80CB34C8}"/>
              </a:ext>
            </a:extLst>
          </p:cNvPr>
          <p:cNvSpPr>
            <a:spLocks noEditPoints="1"/>
          </p:cNvSpPr>
          <p:nvPr userDrawn="1"/>
        </p:nvSpPr>
        <p:spPr bwMode="auto">
          <a:xfrm>
            <a:off x="8427346" y="6320795"/>
            <a:ext cx="164592" cy="164592"/>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
        <p:nvSpPr>
          <p:cNvPr id="16" name="Freeform 5">
            <a:hlinkClick r:id="" action="ppaction://hlinkshowjump?jump=previousslide"/>
            <a:extLst>
              <a:ext uri="{FF2B5EF4-FFF2-40B4-BE49-F238E27FC236}">
                <a16:creationId xmlns:a16="http://schemas.microsoft.com/office/drawing/2014/main" id="{6483DAD1-B635-5549-8693-FBB280659512}"/>
              </a:ext>
            </a:extLst>
          </p:cNvPr>
          <p:cNvSpPr>
            <a:spLocks noEditPoints="1"/>
          </p:cNvSpPr>
          <p:nvPr userDrawn="1"/>
        </p:nvSpPr>
        <p:spPr bwMode="auto">
          <a:xfrm>
            <a:off x="8244103" y="6320795"/>
            <a:ext cx="164592" cy="164592"/>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Tree>
    <p:extLst>
      <p:ext uri="{BB962C8B-B14F-4D97-AF65-F5344CB8AC3E}">
        <p14:creationId xmlns:p14="http://schemas.microsoft.com/office/powerpoint/2010/main" val="620519904"/>
      </p:ext>
    </p:extLst>
  </p:cSld>
  <p:clrMapOvr>
    <a:masterClrMapping/>
  </p:clrMapOvr>
  <p:transition spd="slow">
    <p:fade/>
  </p:transition>
  <p:extLst>
    <p:ext uri="{DCECCB84-F9BA-43D5-87BE-67443E8EF086}">
      <p15:sldGuideLst xmlns:p15="http://schemas.microsoft.com/office/powerpoint/2012/main">
        <p15:guide id="1" orient="horz" pos="3600">
          <p15:clr>
            <a:srgbClr val="FBAE40"/>
          </p15:clr>
        </p15:guide>
        <p15:guide id="2" pos="5384">
          <p15:clr>
            <a:srgbClr val="FBAE40"/>
          </p15:clr>
        </p15:guide>
        <p15:guide id="3" pos="374">
          <p15:clr>
            <a:srgbClr val="FBAE40"/>
          </p15:clr>
        </p15:guide>
        <p15:guide id="4" orient="horz" pos="408">
          <p15:clr>
            <a:srgbClr val="FBAE40"/>
          </p15:clr>
        </p15:guide>
        <p15:guide id="5" orient="horz" pos="1296">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itle &amp; Content">
    <p:spTree>
      <p:nvGrpSpPr>
        <p:cNvPr id="1" name=""/>
        <p:cNvGrpSpPr/>
        <p:nvPr/>
      </p:nvGrpSpPr>
      <p:grpSpPr>
        <a:xfrm>
          <a:off x="0" y="0"/>
          <a:ext cx="0" cy="0"/>
          <a:chOff x="0" y="0"/>
          <a:chExt cx="0" cy="0"/>
        </a:xfrm>
      </p:grpSpPr>
      <p:cxnSp>
        <p:nvCxnSpPr>
          <p:cNvPr id="5" name="Straight Connector 4"/>
          <p:cNvCxnSpPr/>
          <p:nvPr userDrawn="1"/>
        </p:nvCxnSpPr>
        <p:spPr>
          <a:xfrm>
            <a:off x="593725" y="656089"/>
            <a:ext cx="914400" cy="0"/>
          </a:xfrm>
          <a:prstGeom prst="line">
            <a:avLst/>
          </a:prstGeom>
          <a:ln w="28575">
            <a:solidFill>
              <a:srgbClr val="F58025"/>
            </a:solidFill>
          </a:ln>
        </p:spPr>
        <p:style>
          <a:lnRef idx="1">
            <a:schemeClr val="accent1"/>
          </a:lnRef>
          <a:fillRef idx="0">
            <a:schemeClr val="accent1"/>
          </a:fillRef>
          <a:effectRef idx="0">
            <a:schemeClr val="accent1"/>
          </a:effectRef>
          <a:fontRef idx="minor">
            <a:schemeClr val="tx1"/>
          </a:fontRef>
        </p:style>
      </p:cxnSp>
      <p:sp>
        <p:nvSpPr>
          <p:cNvPr id="13" name="Text Placeholder 9">
            <a:extLst>
              <a:ext uri="{FF2B5EF4-FFF2-40B4-BE49-F238E27FC236}">
                <a16:creationId xmlns:a16="http://schemas.microsoft.com/office/drawing/2014/main" id="{A56E7046-DE4F-0A49-A5D9-1A3B2F5BACA8}"/>
              </a:ext>
            </a:extLst>
          </p:cNvPr>
          <p:cNvSpPr>
            <a:spLocks noGrp="1"/>
          </p:cNvSpPr>
          <p:nvPr>
            <p:ph type="body" sz="quarter" idx="10"/>
          </p:nvPr>
        </p:nvSpPr>
        <p:spPr>
          <a:xfrm>
            <a:off x="584202" y="767788"/>
            <a:ext cx="7953374" cy="511013"/>
          </a:xfrm>
          <a:prstGeom prst="rect">
            <a:avLst/>
          </a:prstGeom>
        </p:spPr>
        <p:txBody>
          <a:bodyPr lIns="0" tIns="0" rIns="0" bIns="0"/>
          <a:lstStyle>
            <a:lvl1pPr marL="0" indent="0" algn="l">
              <a:lnSpc>
                <a:spcPct val="100000"/>
              </a:lnSpc>
              <a:spcBef>
                <a:spcPts val="0"/>
              </a:spcBef>
              <a:buNone/>
              <a:defRPr sz="2400" b="1" cap="all" spc="50" baseline="0">
                <a:solidFill>
                  <a:srgbClr val="4D4D4D"/>
                </a:solidFill>
                <a:latin typeface="+mn-lt"/>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14" name="Text Placeholder 9">
            <a:extLst>
              <a:ext uri="{FF2B5EF4-FFF2-40B4-BE49-F238E27FC236}">
                <a16:creationId xmlns:a16="http://schemas.microsoft.com/office/drawing/2014/main" id="{E1F6FDE6-65F0-9041-A1D4-82C1AC4161B0}"/>
              </a:ext>
            </a:extLst>
          </p:cNvPr>
          <p:cNvSpPr>
            <a:spLocks noGrp="1"/>
          </p:cNvSpPr>
          <p:nvPr>
            <p:ph type="body" sz="quarter" idx="11"/>
          </p:nvPr>
        </p:nvSpPr>
        <p:spPr>
          <a:xfrm>
            <a:off x="593725" y="1278801"/>
            <a:ext cx="7953374" cy="188459"/>
          </a:xfrm>
          <a:prstGeom prst="rect">
            <a:avLst/>
          </a:prstGeom>
        </p:spPr>
        <p:txBody>
          <a:bodyPr lIns="0" tIns="0" rIns="0" bIns="0">
            <a:normAutofit/>
          </a:bodyPr>
          <a:lstStyle>
            <a:lvl1pPr marL="0" indent="0" algn="l">
              <a:lnSpc>
                <a:spcPts val="1200"/>
              </a:lnSpc>
              <a:spcBef>
                <a:spcPts val="0"/>
              </a:spcBef>
              <a:buNone/>
              <a:defRPr sz="1200" b="0" cap="none" spc="0" baseline="0">
                <a:solidFill>
                  <a:srgbClr val="4D4D4D"/>
                </a:solidFill>
                <a:latin typeface="+mn-lt"/>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19" name="TextBox 18">
            <a:extLst>
              <a:ext uri="{FF2B5EF4-FFF2-40B4-BE49-F238E27FC236}">
                <a16:creationId xmlns:a16="http://schemas.microsoft.com/office/drawing/2014/main" id="{40A73E8B-1D2A-B241-9CB5-BFDA05123263}"/>
              </a:ext>
            </a:extLst>
          </p:cNvPr>
          <p:cNvSpPr txBox="1"/>
          <p:nvPr userDrawn="1"/>
        </p:nvSpPr>
        <p:spPr>
          <a:xfrm>
            <a:off x="7939425" y="6297123"/>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tx1">
                    <a:lumMod val="50000"/>
                    <a:lumOff val="50000"/>
                  </a:schemeClr>
                </a:solidFill>
                <a:latin typeface="+mn-lt"/>
                <a:ea typeface="Segoe UI Symbol" panose="020B0502040204020203" pitchFamily="34" charset="0"/>
              </a:rPr>
              <a:pPr algn="r"/>
              <a:t>‹#›</a:t>
            </a:fld>
            <a:endParaRPr lang="en-US" sz="800" b="0" spc="30" baseline="0">
              <a:solidFill>
                <a:schemeClr val="tx1">
                  <a:lumMod val="50000"/>
                  <a:lumOff val="50000"/>
                </a:schemeClr>
              </a:solidFill>
              <a:latin typeface="+mn-lt"/>
              <a:ea typeface="Segoe UI Symbol" panose="020B0502040204020203" pitchFamily="34" charset="0"/>
            </a:endParaRPr>
          </a:p>
        </p:txBody>
      </p:sp>
      <p:sp>
        <p:nvSpPr>
          <p:cNvPr id="10" name="Freeform 5">
            <a:hlinkClick r:id="" action="ppaction://hlinkshowjump?jump=nextslide"/>
            <a:extLst>
              <a:ext uri="{FF2B5EF4-FFF2-40B4-BE49-F238E27FC236}">
                <a16:creationId xmlns:a16="http://schemas.microsoft.com/office/drawing/2014/main" id="{DFFBBF2A-C7ED-554B-A375-F7CE80CB34C8}"/>
              </a:ext>
            </a:extLst>
          </p:cNvPr>
          <p:cNvSpPr>
            <a:spLocks noEditPoints="1"/>
          </p:cNvSpPr>
          <p:nvPr userDrawn="1"/>
        </p:nvSpPr>
        <p:spPr bwMode="auto">
          <a:xfrm>
            <a:off x="8427346" y="6320795"/>
            <a:ext cx="164592" cy="164592"/>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
        <p:nvSpPr>
          <p:cNvPr id="16" name="Freeform 5">
            <a:hlinkClick r:id="" action="ppaction://hlinkshowjump?jump=previousslide"/>
            <a:extLst>
              <a:ext uri="{FF2B5EF4-FFF2-40B4-BE49-F238E27FC236}">
                <a16:creationId xmlns:a16="http://schemas.microsoft.com/office/drawing/2014/main" id="{6483DAD1-B635-5549-8693-FBB280659512}"/>
              </a:ext>
            </a:extLst>
          </p:cNvPr>
          <p:cNvSpPr>
            <a:spLocks noEditPoints="1"/>
          </p:cNvSpPr>
          <p:nvPr userDrawn="1"/>
        </p:nvSpPr>
        <p:spPr bwMode="auto">
          <a:xfrm>
            <a:off x="8244103" y="6320795"/>
            <a:ext cx="164592" cy="164592"/>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Tree>
    <p:extLst>
      <p:ext uri="{BB962C8B-B14F-4D97-AF65-F5344CB8AC3E}">
        <p14:creationId xmlns:p14="http://schemas.microsoft.com/office/powerpoint/2010/main" val="620519904"/>
      </p:ext>
    </p:extLst>
  </p:cSld>
  <p:clrMapOvr>
    <a:masterClrMapping/>
  </p:clrMapOvr>
  <p:transition spd="slow" advClick="0" advTm="3000">
    <p:fade/>
  </p:transition>
  <p:extLst>
    <p:ext uri="{DCECCB84-F9BA-43D5-87BE-67443E8EF086}">
      <p15:sldGuideLst xmlns:p15="http://schemas.microsoft.com/office/powerpoint/2012/main">
        <p15:guide id="1" orient="horz" pos="3600">
          <p15:clr>
            <a:srgbClr val="FBAE40"/>
          </p15:clr>
        </p15:guide>
        <p15:guide id="2" pos="5384">
          <p15:clr>
            <a:srgbClr val="FBAE40"/>
          </p15:clr>
        </p15:guide>
        <p15:guide id="3" pos="374">
          <p15:clr>
            <a:srgbClr val="FBAE40"/>
          </p15:clr>
        </p15:guide>
        <p15:guide id="4" orient="horz" pos="408">
          <p15:clr>
            <a:srgbClr val="FBAE40"/>
          </p15:clr>
        </p15:guide>
        <p15:guide id="5" orient="horz" pos="1296">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iPad Portfolio Showcase at right">
    <p:spTree>
      <p:nvGrpSpPr>
        <p:cNvPr id="1" name=""/>
        <p:cNvGrpSpPr/>
        <p:nvPr/>
      </p:nvGrpSpPr>
      <p:grpSpPr>
        <a:xfrm>
          <a:off x="0" y="0"/>
          <a:ext cx="0" cy="0"/>
          <a:chOff x="0" y="0"/>
          <a:chExt cx="0" cy="0"/>
        </a:xfrm>
      </p:grpSpPr>
      <p:sp>
        <p:nvSpPr>
          <p:cNvPr id="15" name="Picture Placeholder 3"/>
          <p:cNvSpPr>
            <a:spLocks noGrp="1"/>
          </p:cNvSpPr>
          <p:nvPr>
            <p:ph type="pic" sz="quarter" idx="13"/>
          </p:nvPr>
        </p:nvSpPr>
        <p:spPr>
          <a:xfrm>
            <a:off x="6648050" y="2406203"/>
            <a:ext cx="1573825" cy="2800796"/>
          </a:xfrm>
          <a:prstGeom prst="rect">
            <a:avLst/>
          </a:prstGeom>
          <a:noFill/>
        </p:spPr>
        <p:txBody>
          <a:bodyPr/>
          <a:lstStyle>
            <a:lvl1pPr>
              <a:defRPr sz="1200">
                <a:solidFill>
                  <a:schemeClr val="accent4"/>
                </a:solidFill>
                <a:latin typeface="Lato" panose="020F0502020204030203" pitchFamily="34" charset="0"/>
              </a:defRPr>
            </a:lvl1pPr>
          </a:lstStyle>
          <a:p>
            <a:endParaRPr lang="en-US"/>
          </a:p>
        </p:txBody>
      </p:sp>
      <p:cxnSp>
        <p:nvCxnSpPr>
          <p:cNvPr id="5" name="Straight Connector 4"/>
          <p:cNvCxnSpPr/>
          <p:nvPr userDrawn="1"/>
        </p:nvCxnSpPr>
        <p:spPr>
          <a:xfrm>
            <a:off x="593725" y="656089"/>
            <a:ext cx="914400" cy="0"/>
          </a:xfrm>
          <a:prstGeom prst="line">
            <a:avLst/>
          </a:prstGeom>
          <a:ln w="28575">
            <a:solidFill>
              <a:srgbClr val="F58025"/>
            </a:solidFill>
          </a:ln>
        </p:spPr>
        <p:style>
          <a:lnRef idx="1">
            <a:schemeClr val="accent1"/>
          </a:lnRef>
          <a:fillRef idx="0">
            <a:schemeClr val="accent1"/>
          </a:fillRef>
          <a:effectRef idx="0">
            <a:schemeClr val="accent1"/>
          </a:effectRef>
          <a:fontRef idx="minor">
            <a:schemeClr val="tx1"/>
          </a:fontRef>
        </p:style>
      </p:cxnSp>
      <p:sp>
        <p:nvSpPr>
          <p:cNvPr id="4" name="Picture Placeholder 3"/>
          <p:cNvSpPr>
            <a:spLocks noGrp="1"/>
          </p:cNvSpPr>
          <p:nvPr userDrawn="1">
            <p:ph type="pic" sz="quarter" idx="12"/>
          </p:nvPr>
        </p:nvSpPr>
        <p:spPr>
          <a:xfrm>
            <a:off x="4673016" y="3250141"/>
            <a:ext cx="2107406" cy="2109259"/>
          </a:xfrm>
          <a:prstGeom prst="rect">
            <a:avLst/>
          </a:prstGeom>
          <a:noFill/>
        </p:spPr>
        <p:txBody>
          <a:bodyPr/>
          <a:lstStyle>
            <a:lvl1pPr>
              <a:defRPr sz="1200">
                <a:solidFill>
                  <a:schemeClr val="accent4"/>
                </a:solidFill>
                <a:latin typeface="Lato" panose="020F0502020204030203" pitchFamily="34" charset="0"/>
              </a:defRPr>
            </a:lvl1pPr>
          </a:lstStyle>
          <a:p>
            <a:endParaRPr lang="en-US"/>
          </a:p>
        </p:txBody>
      </p:sp>
      <p:sp>
        <p:nvSpPr>
          <p:cNvPr id="12" name="Text Placeholder 9">
            <a:extLst>
              <a:ext uri="{FF2B5EF4-FFF2-40B4-BE49-F238E27FC236}">
                <a16:creationId xmlns:a16="http://schemas.microsoft.com/office/drawing/2014/main" id="{D3179078-EDEF-4B4B-8BF5-5E89500AD6AA}"/>
              </a:ext>
            </a:extLst>
          </p:cNvPr>
          <p:cNvSpPr>
            <a:spLocks noGrp="1"/>
          </p:cNvSpPr>
          <p:nvPr>
            <p:ph type="body" sz="quarter" idx="10"/>
          </p:nvPr>
        </p:nvSpPr>
        <p:spPr>
          <a:xfrm>
            <a:off x="584202" y="767788"/>
            <a:ext cx="7953374" cy="511013"/>
          </a:xfrm>
          <a:prstGeom prst="rect">
            <a:avLst/>
          </a:prstGeom>
        </p:spPr>
        <p:txBody>
          <a:bodyPr lIns="0" tIns="0" rIns="0" bIns="0"/>
          <a:lstStyle>
            <a:lvl1pPr marL="0" indent="0" algn="l">
              <a:lnSpc>
                <a:spcPct val="100000"/>
              </a:lnSpc>
              <a:spcBef>
                <a:spcPts val="0"/>
              </a:spcBef>
              <a:buNone/>
              <a:defRPr sz="2400" b="1" cap="all" spc="50" baseline="0">
                <a:solidFill>
                  <a:srgbClr val="4D4D4D"/>
                </a:solidFill>
                <a:latin typeface="+mn-lt"/>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18" name="Text Placeholder 9">
            <a:extLst>
              <a:ext uri="{FF2B5EF4-FFF2-40B4-BE49-F238E27FC236}">
                <a16:creationId xmlns:a16="http://schemas.microsoft.com/office/drawing/2014/main" id="{14258E5A-5A36-294E-8080-2C43BFACC568}"/>
              </a:ext>
            </a:extLst>
          </p:cNvPr>
          <p:cNvSpPr>
            <a:spLocks noGrp="1"/>
          </p:cNvSpPr>
          <p:nvPr>
            <p:ph type="body" sz="quarter" idx="11"/>
          </p:nvPr>
        </p:nvSpPr>
        <p:spPr>
          <a:xfrm>
            <a:off x="593725" y="1278801"/>
            <a:ext cx="7953374" cy="188459"/>
          </a:xfrm>
          <a:prstGeom prst="rect">
            <a:avLst/>
          </a:prstGeom>
        </p:spPr>
        <p:txBody>
          <a:bodyPr lIns="0" tIns="0" rIns="0" bIns="0">
            <a:normAutofit/>
          </a:bodyPr>
          <a:lstStyle>
            <a:lvl1pPr marL="0" indent="0" algn="l">
              <a:lnSpc>
                <a:spcPts val="1200"/>
              </a:lnSpc>
              <a:spcBef>
                <a:spcPts val="0"/>
              </a:spcBef>
              <a:buNone/>
              <a:defRPr sz="1200" b="0" cap="none" spc="0" baseline="0">
                <a:solidFill>
                  <a:srgbClr val="4D4D4D"/>
                </a:solidFill>
                <a:latin typeface="+mn-lt"/>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19" name="TextBox 18">
            <a:extLst>
              <a:ext uri="{FF2B5EF4-FFF2-40B4-BE49-F238E27FC236}">
                <a16:creationId xmlns:a16="http://schemas.microsoft.com/office/drawing/2014/main" id="{0CF56C99-8408-0943-B346-388774D3B1AB}"/>
              </a:ext>
            </a:extLst>
          </p:cNvPr>
          <p:cNvSpPr txBox="1"/>
          <p:nvPr userDrawn="1"/>
        </p:nvSpPr>
        <p:spPr>
          <a:xfrm>
            <a:off x="593728" y="6297123"/>
            <a:ext cx="1783555" cy="138499"/>
          </a:xfrm>
          <a:prstGeom prst="rect">
            <a:avLst/>
          </a:prstGeom>
          <a:noFill/>
        </p:spPr>
        <p:txBody>
          <a:bodyPr wrap="square" lIns="0" tIns="0" rIns="0" bIns="0" rtlCol="0">
            <a:spAutoFit/>
          </a:bodyPr>
          <a:lstStyle/>
          <a:p>
            <a:pPr algn="l"/>
            <a:r>
              <a:rPr lang="en-US" sz="900" b="1" spc="30" baseline="0">
                <a:solidFill>
                  <a:srgbClr val="D14C27"/>
                </a:solidFill>
                <a:latin typeface="+mn-lt"/>
                <a:ea typeface="Segoe UI Symbol" panose="020B0502040204020203" pitchFamily="34" charset="0"/>
              </a:rPr>
              <a:t>CAREERS, WAGES &amp; TRENDS</a:t>
            </a:r>
          </a:p>
        </p:txBody>
      </p:sp>
      <p:sp>
        <p:nvSpPr>
          <p:cNvPr id="20" name="TextBox 19">
            <a:extLst>
              <a:ext uri="{FF2B5EF4-FFF2-40B4-BE49-F238E27FC236}">
                <a16:creationId xmlns:a16="http://schemas.microsoft.com/office/drawing/2014/main" id="{52591CDD-4A98-CF4D-BE1C-D26506EAFC24}"/>
              </a:ext>
            </a:extLst>
          </p:cNvPr>
          <p:cNvSpPr txBox="1"/>
          <p:nvPr userDrawn="1"/>
        </p:nvSpPr>
        <p:spPr>
          <a:xfrm>
            <a:off x="5181600" y="6297123"/>
            <a:ext cx="2660140" cy="246221"/>
          </a:xfrm>
          <a:prstGeom prst="rect">
            <a:avLst/>
          </a:prstGeom>
          <a:noFill/>
        </p:spPr>
        <p:txBody>
          <a:bodyPr wrap="square" lIns="0" tIns="0" rIns="0" bIns="0" rtlCol="0">
            <a:spAutoFit/>
          </a:bodyPr>
          <a:lstStyle/>
          <a:p>
            <a:pPr algn="r"/>
            <a:r>
              <a:rPr lang="en-US" sz="800" b="0" spc="0" baseline="0">
                <a:solidFill>
                  <a:schemeClr val="accent3"/>
                </a:solidFill>
                <a:latin typeface="+mn-lt"/>
                <a:ea typeface="Segoe UI Symbol" panose="020B0502040204020203" pitchFamily="34" charset="0"/>
              </a:rPr>
              <a:t>Illinois workNet</a:t>
            </a:r>
            <a:r>
              <a:rPr lang="en-US" sz="800" b="0" spc="0" baseline="30000">
                <a:solidFill>
                  <a:schemeClr val="accent3"/>
                </a:solidFill>
                <a:latin typeface="+mn-lt"/>
                <a:ea typeface="Segoe UI Symbol" panose="020B0502040204020203" pitchFamily="34" charset="0"/>
              </a:rPr>
              <a:t>®</a:t>
            </a:r>
            <a:r>
              <a:rPr lang="en-US" sz="800" b="0" spc="0" baseline="0">
                <a:solidFill>
                  <a:schemeClr val="accent3"/>
                </a:solidFill>
                <a:latin typeface="+mn-lt"/>
                <a:ea typeface="Segoe UI Symbol" panose="020B0502040204020203" pitchFamily="34" charset="0"/>
              </a:rPr>
              <a:t> is sponsored by the Department of Commerce and Economic Opportunity.</a:t>
            </a:r>
            <a:endParaRPr lang="en-US" sz="800" b="0" spc="0" baseline="0">
              <a:solidFill>
                <a:schemeClr val="accent2"/>
              </a:solidFill>
              <a:latin typeface="+mn-lt"/>
              <a:ea typeface="Segoe UI Symbol" panose="020B0502040204020203" pitchFamily="34" charset="0"/>
            </a:endParaRPr>
          </a:p>
        </p:txBody>
      </p:sp>
      <p:sp>
        <p:nvSpPr>
          <p:cNvPr id="21" name="TextBox 20">
            <a:extLst>
              <a:ext uri="{FF2B5EF4-FFF2-40B4-BE49-F238E27FC236}">
                <a16:creationId xmlns:a16="http://schemas.microsoft.com/office/drawing/2014/main" id="{9FD59B35-8D68-2B42-BC1A-A4A543A89604}"/>
              </a:ext>
            </a:extLst>
          </p:cNvPr>
          <p:cNvSpPr txBox="1"/>
          <p:nvPr userDrawn="1"/>
        </p:nvSpPr>
        <p:spPr>
          <a:xfrm>
            <a:off x="7939425" y="6297123"/>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tx1">
                    <a:lumMod val="50000"/>
                    <a:lumOff val="50000"/>
                  </a:schemeClr>
                </a:solidFill>
                <a:latin typeface="+mn-lt"/>
                <a:ea typeface="Segoe UI Symbol" panose="020B0502040204020203" pitchFamily="34" charset="0"/>
              </a:rPr>
              <a:pPr algn="r"/>
              <a:t>‹#›</a:t>
            </a:fld>
            <a:endParaRPr lang="en-US" sz="800" b="0" spc="30" baseline="0">
              <a:solidFill>
                <a:schemeClr val="tx1">
                  <a:lumMod val="50000"/>
                  <a:lumOff val="50000"/>
                </a:schemeClr>
              </a:solidFill>
              <a:latin typeface="+mn-lt"/>
              <a:ea typeface="Segoe UI Symbol" panose="020B0502040204020203" pitchFamily="34" charset="0"/>
            </a:endParaRPr>
          </a:p>
        </p:txBody>
      </p:sp>
      <p:sp>
        <p:nvSpPr>
          <p:cNvPr id="16" name="Freeform 5">
            <a:hlinkClick r:id="" action="ppaction://hlinkshowjump?jump=nextslide"/>
            <a:extLst>
              <a:ext uri="{FF2B5EF4-FFF2-40B4-BE49-F238E27FC236}">
                <a16:creationId xmlns:a16="http://schemas.microsoft.com/office/drawing/2014/main" id="{D6063AC9-7139-D346-B1B8-8C526BAD4262}"/>
              </a:ext>
            </a:extLst>
          </p:cNvPr>
          <p:cNvSpPr>
            <a:spLocks noEditPoints="1"/>
          </p:cNvSpPr>
          <p:nvPr userDrawn="1"/>
        </p:nvSpPr>
        <p:spPr bwMode="auto">
          <a:xfrm>
            <a:off x="8427346" y="6320795"/>
            <a:ext cx="164592" cy="164592"/>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
        <p:nvSpPr>
          <p:cNvPr id="17" name="Freeform 5">
            <a:hlinkClick r:id="" action="ppaction://hlinkshowjump?jump=previousslide"/>
            <a:extLst>
              <a:ext uri="{FF2B5EF4-FFF2-40B4-BE49-F238E27FC236}">
                <a16:creationId xmlns:a16="http://schemas.microsoft.com/office/drawing/2014/main" id="{D1DDBEBC-EF5E-F940-95FB-E21A42CCBF9C}"/>
              </a:ext>
            </a:extLst>
          </p:cNvPr>
          <p:cNvSpPr>
            <a:spLocks noEditPoints="1"/>
          </p:cNvSpPr>
          <p:nvPr userDrawn="1"/>
        </p:nvSpPr>
        <p:spPr bwMode="auto">
          <a:xfrm>
            <a:off x="8244103" y="6320795"/>
            <a:ext cx="164592" cy="164592"/>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Tree>
    <p:extLst>
      <p:ext uri="{BB962C8B-B14F-4D97-AF65-F5344CB8AC3E}">
        <p14:creationId xmlns:p14="http://schemas.microsoft.com/office/powerpoint/2010/main" val="20628005"/>
      </p:ext>
    </p:extLst>
  </p:cSld>
  <p:clrMapOvr>
    <a:masterClrMapping/>
  </p:clrMapOvr>
  <p:transition spd="slow" advClick="0" advTm="3000">
    <p:fade/>
  </p:transition>
  <p:extLst>
    <p:ext uri="{DCECCB84-F9BA-43D5-87BE-67443E8EF086}">
      <p15:sldGuideLst xmlns:p15="http://schemas.microsoft.com/office/powerpoint/2012/main">
        <p15:guide id="1" orient="horz" pos="3600">
          <p15:clr>
            <a:srgbClr val="FBAE40"/>
          </p15:clr>
        </p15:guide>
        <p15:guide id="2" pos="5384">
          <p15:clr>
            <a:srgbClr val="FBAE40"/>
          </p15:clr>
        </p15:guide>
        <p15:guide id="3" pos="374">
          <p15:clr>
            <a:srgbClr val="FBAE40"/>
          </p15:clr>
        </p15:guide>
        <p15:guide id="4" orient="horz" pos="408">
          <p15:clr>
            <a:srgbClr val="FBAE40"/>
          </p15:clr>
        </p15:guide>
        <p15:guide id="5" orient="horz" pos="129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0330741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Mini Right Pictgure in Page">
    <p:spTree>
      <p:nvGrpSpPr>
        <p:cNvPr id="1" name=""/>
        <p:cNvGrpSpPr/>
        <p:nvPr/>
      </p:nvGrpSpPr>
      <p:grpSpPr>
        <a:xfrm>
          <a:off x="0" y="0"/>
          <a:ext cx="0" cy="0"/>
          <a:chOff x="0" y="0"/>
          <a:chExt cx="0" cy="0"/>
        </a:xfrm>
      </p:grpSpPr>
      <p:sp>
        <p:nvSpPr>
          <p:cNvPr id="7" name="Picture Placeholder 3"/>
          <p:cNvSpPr>
            <a:spLocks noGrp="1"/>
          </p:cNvSpPr>
          <p:nvPr>
            <p:ph type="pic" sz="quarter" idx="10"/>
          </p:nvPr>
        </p:nvSpPr>
        <p:spPr>
          <a:xfrm>
            <a:off x="4572000" y="2"/>
            <a:ext cx="4572000" cy="4063999"/>
          </a:xfrm>
          <a:prstGeom prst="rect">
            <a:avLst/>
          </a:prstGeom>
          <a:ln w="9525">
            <a:noFill/>
          </a:ln>
        </p:spPr>
        <p:txBody>
          <a:bodyPr/>
          <a:lstStyle>
            <a:lvl1pPr>
              <a:defRPr sz="1200">
                <a:solidFill>
                  <a:schemeClr val="accent4"/>
                </a:solidFill>
                <a:latin typeface="Lato" panose="020F0502020204030203" pitchFamily="34" charset="0"/>
              </a:defRPr>
            </a:lvl1pPr>
          </a:lstStyle>
          <a:p>
            <a:endParaRPr lang="en-US"/>
          </a:p>
        </p:txBody>
      </p:sp>
      <p:sp>
        <p:nvSpPr>
          <p:cNvPr id="3" name="Text Placeholder 9"/>
          <p:cNvSpPr>
            <a:spLocks noGrp="1"/>
          </p:cNvSpPr>
          <p:nvPr>
            <p:ph type="body" sz="quarter" idx="11"/>
          </p:nvPr>
        </p:nvSpPr>
        <p:spPr>
          <a:xfrm>
            <a:off x="584205" y="767788"/>
            <a:ext cx="3331093" cy="511013"/>
          </a:xfrm>
          <a:prstGeom prst="rect">
            <a:avLst/>
          </a:prstGeom>
        </p:spPr>
        <p:txBody>
          <a:bodyPr lIns="0" tIns="0" rIns="0" bIns="0"/>
          <a:lstStyle>
            <a:lvl1pPr marL="0" indent="0" algn="l">
              <a:lnSpc>
                <a:spcPct val="100000"/>
              </a:lnSpc>
              <a:spcBef>
                <a:spcPts val="0"/>
              </a:spcBef>
              <a:buNone/>
              <a:defRPr sz="2400" b="1" cap="all" spc="50" baseline="0">
                <a:solidFill>
                  <a:srgbClr val="4D4D4D"/>
                </a:solidFill>
                <a:latin typeface="+mn-lt"/>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4" name="Text Placeholder 9"/>
          <p:cNvSpPr>
            <a:spLocks noGrp="1"/>
          </p:cNvSpPr>
          <p:nvPr>
            <p:ph type="body" sz="quarter" idx="12"/>
          </p:nvPr>
        </p:nvSpPr>
        <p:spPr>
          <a:xfrm>
            <a:off x="593728" y="1665849"/>
            <a:ext cx="3331093" cy="188459"/>
          </a:xfrm>
          <a:prstGeom prst="rect">
            <a:avLst/>
          </a:prstGeom>
        </p:spPr>
        <p:txBody>
          <a:bodyPr lIns="0" tIns="0" rIns="0" bIns="0">
            <a:normAutofit/>
          </a:bodyPr>
          <a:lstStyle>
            <a:lvl1pPr marL="0" indent="0" algn="l">
              <a:lnSpc>
                <a:spcPts val="1200"/>
              </a:lnSpc>
              <a:spcBef>
                <a:spcPts val="0"/>
              </a:spcBef>
              <a:buNone/>
              <a:defRPr sz="1200" b="0" cap="none" spc="0" baseline="0">
                <a:solidFill>
                  <a:srgbClr val="4D4D4D"/>
                </a:solidFill>
                <a:latin typeface="+mn-lt"/>
                <a:ea typeface="Segoe UI Symbol" panose="020B0502040204020203" pitchFamily="34" charset="0"/>
                <a:cs typeface="Open Sans" panose="020B0606030504020204" pitchFamily="34" charset="0"/>
              </a:defRPr>
            </a:lvl1pPr>
          </a:lstStyle>
          <a:p>
            <a:pPr lvl="0"/>
            <a:r>
              <a:rPr lang="en-US"/>
              <a:t>Click to edit Master text styles</a:t>
            </a:r>
          </a:p>
        </p:txBody>
      </p:sp>
      <p:cxnSp>
        <p:nvCxnSpPr>
          <p:cNvPr id="5" name="Straight Connector 4"/>
          <p:cNvCxnSpPr/>
          <p:nvPr userDrawn="1"/>
        </p:nvCxnSpPr>
        <p:spPr>
          <a:xfrm>
            <a:off x="593725" y="656089"/>
            <a:ext cx="914400" cy="0"/>
          </a:xfrm>
          <a:prstGeom prst="line">
            <a:avLst/>
          </a:prstGeom>
          <a:ln w="28575">
            <a:solidFill>
              <a:srgbClr val="F58025"/>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501BF797-E6B0-3A4F-9AE1-808DCEC9A0F7}"/>
              </a:ext>
            </a:extLst>
          </p:cNvPr>
          <p:cNvSpPr txBox="1"/>
          <p:nvPr userDrawn="1"/>
        </p:nvSpPr>
        <p:spPr>
          <a:xfrm>
            <a:off x="593728" y="6297123"/>
            <a:ext cx="1783555" cy="138499"/>
          </a:xfrm>
          <a:prstGeom prst="rect">
            <a:avLst/>
          </a:prstGeom>
          <a:noFill/>
        </p:spPr>
        <p:txBody>
          <a:bodyPr wrap="square" lIns="0" tIns="0" rIns="0" bIns="0" rtlCol="0">
            <a:spAutoFit/>
          </a:bodyPr>
          <a:lstStyle/>
          <a:p>
            <a:pPr algn="l"/>
            <a:r>
              <a:rPr lang="en-US" sz="900" b="1" spc="30" baseline="0">
                <a:solidFill>
                  <a:srgbClr val="D14C27"/>
                </a:solidFill>
                <a:latin typeface="+mn-lt"/>
                <a:ea typeface="Segoe UI Symbol" panose="020B0502040204020203" pitchFamily="34" charset="0"/>
              </a:rPr>
              <a:t>CAREERS, WAGES &amp; TRENDS</a:t>
            </a:r>
          </a:p>
        </p:txBody>
      </p:sp>
      <p:sp>
        <p:nvSpPr>
          <p:cNvPr id="11" name="TextBox 10">
            <a:extLst>
              <a:ext uri="{FF2B5EF4-FFF2-40B4-BE49-F238E27FC236}">
                <a16:creationId xmlns:a16="http://schemas.microsoft.com/office/drawing/2014/main" id="{3B959FFB-7912-A445-B86C-19C31BF90283}"/>
              </a:ext>
            </a:extLst>
          </p:cNvPr>
          <p:cNvSpPr txBox="1"/>
          <p:nvPr userDrawn="1"/>
        </p:nvSpPr>
        <p:spPr>
          <a:xfrm>
            <a:off x="5181600" y="6297123"/>
            <a:ext cx="2660140" cy="246221"/>
          </a:xfrm>
          <a:prstGeom prst="rect">
            <a:avLst/>
          </a:prstGeom>
          <a:noFill/>
        </p:spPr>
        <p:txBody>
          <a:bodyPr wrap="square" lIns="0" tIns="0" rIns="0" bIns="0" rtlCol="0">
            <a:spAutoFit/>
          </a:bodyPr>
          <a:lstStyle/>
          <a:p>
            <a:pPr algn="r"/>
            <a:r>
              <a:rPr lang="en-US" sz="800" b="0" spc="0" baseline="0">
                <a:solidFill>
                  <a:schemeClr val="accent3"/>
                </a:solidFill>
                <a:latin typeface="+mn-lt"/>
                <a:ea typeface="Segoe UI Symbol" panose="020B0502040204020203" pitchFamily="34" charset="0"/>
              </a:rPr>
              <a:t>Illinois workNet</a:t>
            </a:r>
            <a:r>
              <a:rPr lang="en-US" sz="800" b="0" spc="0" baseline="30000">
                <a:solidFill>
                  <a:schemeClr val="accent3"/>
                </a:solidFill>
                <a:latin typeface="+mn-lt"/>
                <a:ea typeface="Segoe UI Symbol" panose="020B0502040204020203" pitchFamily="34" charset="0"/>
              </a:rPr>
              <a:t>®</a:t>
            </a:r>
            <a:r>
              <a:rPr lang="en-US" sz="800" b="0" spc="0" baseline="0">
                <a:solidFill>
                  <a:schemeClr val="accent3"/>
                </a:solidFill>
                <a:latin typeface="+mn-lt"/>
                <a:ea typeface="Segoe UI Symbol" panose="020B0502040204020203" pitchFamily="34" charset="0"/>
              </a:rPr>
              <a:t> is sponsored by the Department of Commerce and Economic Opportunity.</a:t>
            </a:r>
            <a:endParaRPr lang="en-US" sz="800" b="0" spc="0" baseline="0">
              <a:solidFill>
                <a:schemeClr val="accent2"/>
              </a:solidFill>
              <a:latin typeface="+mn-lt"/>
              <a:ea typeface="Segoe UI Symbol" panose="020B0502040204020203" pitchFamily="34" charset="0"/>
            </a:endParaRPr>
          </a:p>
        </p:txBody>
      </p:sp>
      <p:sp>
        <p:nvSpPr>
          <p:cNvPr id="12" name="TextBox 11">
            <a:extLst>
              <a:ext uri="{FF2B5EF4-FFF2-40B4-BE49-F238E27FC236}">
                <a16:creationId xmlns:a16="http://schemas.microsoft.com/office/drawing/2014/main" id="{2EAEF4BC-4034-8840-AA6A-7462FD822208}"/>
              </a:ext>
            </a:extLst>
          </p:cNvPr>
          <p:cNvSpPr txBox="1"/>
          <p:nvPr userDrawn="1"/>
        </p:nvSpPr>
        <p:spPr>
          <a:xfrm>
            <a:off x="7939425" y="6297123"/>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tx1">
                    <a:lumMod val="50000"/>
                    <a:lumOff val="50000"/>
                  </a:schemeClr>
                </a:solidFill>
                <a:latin typeface="Segoe UI Symbol" panose="020B0502040204020203" pitchFamily="34" charset="0"/>
                <a:ea typeface="Segoe UI Symbol" panose="020B0502040204020203" pitchFamily="34" charset="0"/>
              </a:rPr>
              <a:pPr algn="r"/>
              <a:t>‹#›</a:t>
            </a:fld>
            <a:endParaRPr lang="en-US" sz="800" b="0" spc="30" baseline="0">
              <a:solidFill>
                <a:schemeClr val="tx1">
                  <a:lumMod val="50000"/>
                  <a:lumOff val="50000"/>
                </a:schemeClr>
              </a:solidFill>
              <a:latin typeface="Segoe UI Symbol" panose="020B0502040204020203" pitchFamily="34" charset="0"/>
              <a:ea typeface="Segoe UI Symbol" panose="020B0502040204020203" pitchFamily="34" charset="0"/>
            </a:endParaRPr>
          </a:p>
        </p:txBody>
      </p:sp>
      <p:sp>
        <p:nvSpPr>
          <p:cNvPr id="9" name="Freeform 5">
            <a:hlinkClick r:id="" action="ppaction://hlinkshowjump?jump=nextslide"/>
            <a:extLst>
              <a:ext uri="{FF2B5EF4-FFF2-40B4-BE49-F238E27FC236}">
                <a16:creationId xmlns:a16="http://schemas.microsoft.com/office/drawing/2014/main" id="{D6BB7DAE-6040-4546-B7F0-8657B30E6D86}"/>
              </a:ext>
            </a:extLst>
          </p:cNvPr>
          <p:cNvSpPr>
            <a:spLocks noEditPoints="1"/>
          </p:cNvSpPr>
          <p:nvPr userDrawn="1"/>
        </p:nvSpPr>
        <p:spPr bwMode="auto">
          <a:xfrm>
            <a:off x="8427346" y="6320795"/>
            <a:ext cx="164592" cy="164592"/>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
        <p:nvSpPr>
          <p:cNvPr id="13" name="Freeform 5">
            <a:hlinkClick r:id="" action="ppaction://hlinkshowjump?jump=previousslide"/>
            <a:extLst>
              <a:ext uri="{FF2B5EF4-FFF2-40B4-BE49-F238E27FC236}">
                <a16:creationId xmlns:a16="http://schemas.microsoft.com/office/drawing/2014/main" id="{6680D7B2-3E17-164B-A144-53BA02EAF575}"/>
              </a:ext>
            </a:extLst>
          </p:cNvPr>
          <p:cNvSpPr>
            <a:spLocks noEditPoints="1"/>
          </p:cNvSpPr>
          <p:nvPr userDrawn="1"/>
        </p:nvSpPr>
        <p:spPr bwMode="auto">
          <a:xfrm>
            <a:off x="8244103" y="6320795"/>
            <a:ext cx="164592" cy="164592"/>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Tree>
    <p:extLst>
      <p:ext uri="{BB962C8B-B14F-4D97-AF65-F5344CB8AC3E}">
        <p14:creationId xmlns:p14="http://schemas.microsoft.com/office/powerpoint/2010/main" val="3003320274"/>
      </p:ext>
    </p:extLst>
  </p:cSld>
  <p:clrMapOvr>
    <a:masterClrMapping/>
  </p:clrMapOvr>
  <p:transition spd="slow" advClick="0" advTm="3000">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Meet Our Team Page">
    <p:spTree>
      <p:nvGrpSpPr>
        <p:cNvPr id="1" name=""/>
        <p:cNvGrpSpPr/>
        <p:nvPr/>
      </p:nvGrpSpPr>
      <p:grpSpPr>
        <a:xfrm>
          <a:off x="0" y="0"/>
          <a:ext cx="0" cy="0"/>
          <a:chOff x="0" y="0"/>
          <a:chExt cx="0" cy="0"/>
        </a:xfrm>
      </p:grpSpPr>
      <p:sp>
        <p:nvSpPr>
          <p:cNvPr id="16" name="Picture Placeholder 9"/>
          <p:cNvSpPr>
            <a:spLocks noGrp="1"/>
          </p:cNvSpPr>
          <p:nvPr>
            <p:ph type="pic" sz="quarter" idx="11"/>
          </p:nvPr>
        </p:nvSpPr>
        <p:spPr>
          <a:xfrm>
            <a:off x="836170" y="1988357"/>
            <a:ext cx="895352" cy="1193803"/>
          </a:xfrm>
          <a:prstGeom prst="ellipse">
            <a:avLst/>
          </a:prstGeom>
          <a:ln w="12700">
            <a:solidFill>
              <a:schemeClr val="bg1"/>
            </a:solidFill>
          </a:ln>
        </p:spPr>
        <p:txBody>
          <a:bodyPr/>
          <a:lstStyle>
            <a:lvl1pPr>
              <a:defRPr sz="1000">
                <a:solidFill>
                  <a:schemeClr val="accent4"/>
                </a:solidFill>
                <a:latin typeface="Lato" panose="020F0502020204030203" pitchFamily="34" charset="0"/>
              </a:defRPr>
            </a:lvl1pPr>
          </a:lstStyle>
          <a:p>
            <a:endParaRPr lang="en-US"/>
          </a:p>
        </p:txBody>
      </p:sp>
      <p:sp>
        <p:nvSpPr>
          <p:cNvPr id="17" name="Picture Placeholder 9"/>
          <p:cNvSpPr>
            <a:spLocks noGrp="1"/>
          </p:cNvSpPr>
          <p:nvPr>
            <p:ph type="pic" sz="quarter" idx="12"/>
          </p:nvPr>
        </p:nvSpPr>
        <p:spPr>
          <a:xfrm>
            <a:off x="2480030" y="1988357"/>
            <a:ext cx="895352" cy="1193803"/>
          </a:xfrm>
          <a:prstGeom prst="ellipse">
            <a:avLst/>
          </a:prstGeom>
          <a:ln w="12700">
            <a:solidFill>
              <a:schemeClr val="bg1"/>
            </a:solidFill>
          </a:ln>
        </p:spPr>
        <p:txBody>
          <a:bodyPr/>
          <a:lstStyle>
            <a:lvl1pPr>
              <a:defRPr sz="1000">
                <a:solidFill>
                  <a:schemeClr val="accent4"/>
                </a:solidFill>
                <a:latin typeface="Lato" panose="020F0502020204030203" pitchFamily="34" charset="0"/>
              </a:defRPr>
            </a:lvl1pPr>
          </a:lstStyle>
          <a:p>
            <a:endParaRPr lang="en-US"/>
          </a:p>
        </p:txBody>
      </p:sp>
      <p:sp>
        <p:nvSpPr>
          <p:cNvPr id="18" name="Picture Placeholder 9"/>
          <p:cNvSpPr>
            <a:spLocks noGrp="1"/>
          </p:cNvSpPr>
          <p:nvPr>
            <p:ph type="pic" sz="quarter" idx="13"/>
          </p:nvPr>
        </p:nvSpPr>
        <p:spPr>
          <a:xfrm>
            <a:off x="4123890" y="1988357"/>
            <a:ext cx="895352" cy="1193803"/>
          </a:xfrm>
          <a:prstGeom prst="ellipse">
            <a:avLst/>
          </a:prstGeom>
          <a:ln w="12700">
            <a:solidFill>
              <a:schemeClr val="bg1"/>
            </a:solidFill>
          </a:ln>
        </p:spPr>
        <p:txBody>
          <a:bodyPr/>
          <a:lstStyle>
            <a:lvl1pPr>
              <a:defRPr sz="1000">
                <a:solidFill>
                  <a:schemeClr val="accent4"/>
                </a:solidFill>
                <a:latin typeface="Lato" panose="020F0502020204030203" pitchFamily="34" charset="0"/>
              </a:defRPr>
            </a:lvl1pPr>
          </a:lstStyle>
          <a:p>
            <a:endParaRPr lang="en-US"/>
          </a:p>
        </p:txBody>
      </p:sp>
      <p:sp>
        <p:nvSpPr>
          <p:cNvPr id="19" name="Picture Placeholder 9"/>
          <p:cNvSpPr>
            <a:spLocks noGrp="1"/>
          </p:cNvSpPr>
          <p:nvPr>
            <p:ph type="pic" sz="quarter" idx="14"/>
          </p:nvPr>
        </p:nvSpPr>
        <p:spPr>
          <a:xfrm>
            <a:off x="5767750" y="1988357"/>
            <a:ext cx="895352" cy="1193803"/>
          </a:xfrm>
          <a:prstGeom prst="ellipse">
            <a:avLst/>
          </a:prstGeom>
          <a:ln w="12700">
            <a:solidFill>
              <a:schemeClr val="bg1"/>
            </a:solidFill>
          </a:ln>
        </p:spPr>
        <p:txBody>
          <a:bodyPr/>
          <a:lstStyle>
            <a:lvl1pPr>
              <a:defRPr sz="1000">
                <a:solidFill>
                  <a:schemeClr val="accent4"/>
                </a:solidFill>
                <a:latin typeface="Lato" panose="020F0502020204030203" pitchFamily="34" charset="0"/>
              </a:defRPr>
            </a:lvl1pPr>
          </a:lstStyle>
          <a:p>
            <a:endParaRPr lang="en-US"/>
          </a:p>
        </p:txBody>
      </p:sp>
      <p:sp>
        <p:nvSpPr>
          <p:cNvPr id="20" name="Picture Placeholder 9"/>
          <p:cNvSpPr>
            <a:spLocks noGrp="1"/>
          </p:cNvSpPr>
          <p:nvPr>
            <p:ph type="pic" sz="quarter" idx="15"/>
          </p:nvPr>
        </p:nvSpPr>
        <p:spPr>
          <a:xfrm>
            <a:off x="7411611" y="1988357"/>
            <a:ext cx="895352" cy="1193803"/>
          </a:xfrm>
          <a:prstGeom prst="ellipse">
            <a:avLst/>
          </a:prstGeom>
          <a:ln w="12700">
            <a:solidFill>
              <a:schemeClr val="bg1"/>
            </a:solidFill>
          </a:ln>
        </p:spPr>
        <p:txBody>
          <a:bodyPr/>
          <a:lstStyle>
            <a:lvl1pPr>
              <a:defRPr sz="1000">
                <a:solidFill>
                  <a:schemeClr val="accent4"/>
                </a:solidFill>
                <a:latin typeface="Lato" panose="020F0502020204030203" pitchFamily="34" charset="0"/>
              </a:defRPr>
            </a:lvl1pPr>
          </a:lstStyle>
          <a:p>
            <a:endParaRPr lang="en-US"/>
          </a:p>
        </p:txBody>
      </p:sp>
      <p:sp>
        <p:nvSpPr>
          <p:cNvPr id="21" name="Picture Placeholder 9"/>
          <p:cNvSpPr>
            <a:spLocks noGrp="1"/>
          </p:cNvSpPr>
          <p:nvPr>
            <p:ph type="pic" sz="quarter" idx="16"/>
          </p:nvPr>
        </p:nvSpPr>
        <p:spPr>
          <a:xfrm>
            <a:off x="836170" y="3987361"/>
            <a:ext cx="895352" cy="1193803"/>
          </a:xfrm>
          <a:prstGeom prst="ellipse">
            <a:avLst/>
          </a:prstGeom>
          <a:ln w="12700">
            <a:solidFill>
              <a:schemeClr val="bg1"/>
            </a:solidFill>
          </a:ln>
        </p:spPr>
        <p:txBody>
          <a:bodyPr/>
          <a:lstStyle>
            <a:lvl1pPr>
              <a:defRPr sz="1000">
                <a:solidFill>
                  <a:schemeClr val="accent4"/>
                </a:solidFill>
                <a:latin typeface="Lato" panose="020F0502020204030203" pitchFamily="34" charset="0"/>
              </a:defRPr>
            </a:lvl1pPr>
          </a:lstStyle>
          <a:p>
            <a:endParaRPr lang="en-US"/>
          </a:p>
        </p:txBody>
      </p:sp>
      <p:sp>
        <p:nvSpPr>
          <p:cNvPr id="22" name="Picture Placeholder 9"/>
          <p:cNvSpPr>
            <a:spLocks noGrp="1"/>
          </p:cNvSpPr>
          <p:nvPr>
            <p:ph type="pic" sz="quarter" idx="17"/>
          </p:nvPr>
        </p:nvSpPr>
        <p:spPr>
          <a:xfrm>
            <a:off x="2480030" y="3987361"/>
            <a:ext cx="895352" cy="1193803"/>
          </a:xfrm>
          <a:prstGeom prst="ellipse">
            <a:avLst/>
          </a:prstGeom>
          <a:ln w="12700">
            <a:solidFill>
              <a:schemeClr val="bg1"/>
            </a:solidFill>
          </a:ln>
        </p:spPr>
        <p:txBody>
          <a:bodyPr/>
          <a:lstStyle>
            <a:lvl1pPr>
              <a:defRPr sz="1000">
                <a:solidFill>
                  <a:schemeClr val="accent4"/>
                </a:solidFill>
                <a:latin typeface="Lato" panose="020F0502020204030203" pitchFamily="34" charset="0"/>
              </a:defRPr>
            </a:lvl1pPr>
          </a:lstStyle>
          <a:p>
            <a:endParaRPr lang="en-US"/>
          </a:p>
        </p:txBody>
      </p:sp>
      <p:sp>
        <p:nvSpPr>
          <p:cNvPr id="23" name="Picture Placeholder 9"/>
          <p:cNvSpPr>
            <a:spLocks noGrp="1"/>
          </p:cNvSpPr>
          <p:nvPr>
            <p:ph type="pic" sz="quarter" idx="18"/>
          </p:nvPr>
        </p:nvSpPr>
        <p:spPr>
          <a:xfrm>
            <a:off x="4123890" y="3987361"/>
            <a:ext cx="895352" cy="1193803"/>
          </a:xfrm>
          <a:prstGeom prst="ellipse">
            <a:avLst/>
          </a:prstGeom>
          <a:ln w="12700">
            <a:solidFill>
              <a:schemeClr val="bg1"/>
            </a:solidFill>
          </a:ln>
        </p:spPr>
        <p:txBody>
          <a:bodyPr/>
          <a:lstStyle>
            <a:lvl1pPr>
              <a:defRPr sz="1000">
                <a:solidFill>
                  <a:schemeClr val="accent4"/>
                </a:solidFill>
                <a:latin typeface="Lato" panose="020F0502020204030203" pitchFamily="34" charset="0"/>
              </a:defRPr>
            </a:lvl1pPr>
          </a:lstStyle>
          <a:p>
            <a:endParaRPr lang="en-US"/>
          </a:p>
        </p:txBody>
      </p:sp>
      <p:sp>
        <p:nvSpPr>
          <p:cNvPr id="24" name="Picture Placeholder 9"/>
          <p:cNvSpPr>
            <a:spLocks noGrp="1"/>
          </p:cNvSpPr>
          <p:nvPr>
            <p:ph type="pic" sz="quarter" idx="19"/>
          </p:nvPr>
        </p:nvSpPr>
        <p:spPr>
          <a:xfrm>
            <a:off x="5767750" y="3987361"/>
            <a:ext cx="895352" cy="1193803"/>
          </a:xfrm>
          <a:prstGeom prst="ellipse">
            <a:avLst/>
          </a:prstGeom>
          <a:ln w="12700">
            <a:solidFill>
              <a:schemeClr val="bg1"/>
            </a:solidFill>
          </a:ln>
        </p:spPr>
        <p:txBody>
          <a:bodyPr/>
          <a:lstStyle>
            <a:lvl1pPr>
              <a:defRPr sz="1000">
                <a:solidFill>
                  <a:schemeClr val="accent4"/>
                </a:solidFill>
                <a:latin typeface="Lato" panose="020F0502020204030203" pitchFamily="34" charset="0"/>
              </a:defRPr>
            </a:lvl1pPr>
          </a:lstStyle>
          <a:p>
            <a:endParaRPr lang="en-US"/>
          </a:p>
        </p:txBody>
      </p:sp>
      <p:sp>
        <p:nvSpPr>
          <p:cNvPr id="25" name="Picture Placeholder 9"/>
          <p:cNvSpPr>
            <a:spLocks noGrp="1"/>
          </p:cNvSpPr>
          <p:nvPr>
            <p:ph type="pic" sz="quarter" idx="20"/>
          </p:nvPr>
        </p:nvSpPr>
        <p:spPr>
          <a:xfrm>
            <a:off x="7411611" y="3987361"/>
            <a:ext cx="895352" cy="1193803"/>
          </a:xfrm>
          <a:prstGeom prst="ellipse">
            <a:avLst/>
          </a:prstGeom>
          <a:ln w="12700">
            <a:solidFill>
              <a:schemeClr val="bg1"/>
            </a:solidFill>
          </a:ln>
        </p:spPr>
        <p:txBody>
          <a:bodyPr/>
          <a:lstStyle>
            <a:lvl1pPr>
              <a:defRPr sz="1000">
                <a:solidFill>
                  <a:schemeClr val="accent4"/>
                </a:solidFill>
                <a:latin typeface="Lato" panose="020F0502020204030203" pitchFamily="34" charset="0"/>
              </a:defRPr>
            </a:lvl1pPr>
          </a:lstStyle>
          <a:p>
            <a:endParaRPr lang="en-US"/>
          </a:p>
        </p:txBody>
      </p:sp>
      <p:cxnSp>
        <p:nvCxnSpPr>
          <p:cNvPr id="34" name="Straight Connector 33"/>
          <p:cNvCxnSpPr/>
          <p:nvPr userDrawn="1"/>
        </p:nvCxnSpPr>
        <p:spPr>
          <a:xfrm>
            <a:off x="593725" y="656089"/>
            <a:ext cx="914400" cy="0"/>
          </a:xfrm>
          <a:prstGeom prst="line">
            <a:avLst/>
          </a:prstGeom>
          <a:ln w="28575">
            <a:solidFill>
              <a:srgbClr val="F58025"/>
            </a:solidFill>
          </a:ln>
        </p:spPr>
        <p:style>
          <a:lnRef idx="1">
            <a:schemeClr val="accent1"/>
          </a:lnRef>
          <a:fillRef idx="0">
            <a:schemeClr val="accent1"/>
          </a:fillRef>
          <a:effectRef idx="0">
            <a:schemeClr val="accent1"/>
          </a:effectRef>
          <a:fontRef idx="minor">
            <a:schemeClr val="tx1"/>
          </a:fontRef>
        </p:style>
      </p:cxnSp>
      <p:sp>
        <p:nvSpPr>
          <p:cNvPr id="29" name="Text Placeholder 9">
            <a:extLst>
              <a:ext uri="{FF2B5EF4-FFF2-40B4-BE49-F238E27FC236}">
                <a16:creationId xmlns:a16="http://schemas.microsoft.com/office/drawing/2014/main" id="{E88CBAAB-051E-1F43-99EB-E9793A00F66C}"/>
              </a:ext>
            </a:extLst>
          </p:cNvPr>
          <p:cNvSpPr>
            <a:spLocks noGrp="1"/>
          </p:cNvSpPr>
          <p:nvPr>
            <p:ph type="body" sz="quarter" idx="10"/>
          </p:nvPr>
        </p:nvSpPr>
        <p:spPr>
          <a:xfrm>
            <a:off x="584202" y="767788"/>
            <a:ext cx="7953374" cy="511013"/>
          </a:xfrm>
          <a:prstGeom prst="rect">
            <a:avLst/>
          </a:prstGeom>
        </p:spPr>
        <p:txBody>
          <a:bodyPr lIns="0" tIns="0" rIns="0" bIns="0"/>
          <a:lstStyle>
            <a:lvl1pPr marL="0" indent="0" algn="l">
              <a:lnSpc>
                <a:spcPct val="100000"/>
              </a:lnSpc>
              <a:spcBef>
                <a:spcPts val="0"/>
              </a:spcBef>
              <a:buNone/>
              <a:defRPr sz="2400" b="1" cap="all" spc="50" baseline="0">
                <a:solidFill>
                  <a:srgbClr val="4D4D4D"/>
                </a:solidFill>
                <a:latin typeface="+mn-lt"/>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30" name="Text Placeholder 9">
            <a:extLst>
              <a:ext uri="{FF2B5EF4-FFF2-40B4-BE49-F238E27FC236}">
                <a16:creationId xmlns:a16="http://schemas.microsoft.com/office/drawing/2014/main" id="{EEB9AEB2-A20A-AC4A-8117-14544614B584}"/>
              </a:ext>
            </a:extLst>
          </p:cNvPr>
          <p:cNvSpPr>
            <a:spLocks noGrp="1"/>
          </p:cNvSpPr>
          <p:nvPr>
            <p:ph type="body" sz="quarter" idx="21"/>
          </p:nvPr>
        </p:nvSpPr>
        <p:spPr>
          <a:xfrm>
            <a:off x="593725" y="1278801"/>
            <a:ext cx="7953374" cy="188459"/>
          </a:xfrm>
          <a:prstGeom prst="rect">
            <a:avLst/>
          </a:prstGeom>
        </p:spPr>
        <p:txBody>
          <a:bodyPr lIns="0" tIns="0" rIns="0" bIns="0">
            <a:normAutofit/>
          </a:bodyPr>
          <a:lstStyle>
            <a:lvl1pPr marL="0" indent="0" algn="l">
              <a:lnSpc>
                <a:spcPts val="1200"/>
              </a:lnSpc>
              <a:spcBef>
                <a:spcPts val="0"/>
              </a:spcBef>
              <a:buNone/>
              <a:defRPr sz="1200" b="0" cap="none" spc="0" baseline="0">
                <a:solidFill>
                  <a:srgbClr val="4D4D4D"/>
                </a:solidFill>
                <a:latin typeface="+mn-lt"/>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31" name="TextBox 30">
            <a:extLst>
              <a:ext uri="{FF2B5EF4-FFF2-40B4-BE49-F238E27FC236}">
                <a16:creationId xmlns:a16="http://schemas.microsoft.com/office/drawing/2014/main" id="{516F4AED-80B1-6640-8F28-A1218A13FF6B}"/>
              </a:ext>
            </a:extLst>
          </p:cNvPr>
          <p:cNvSpPr txBox="1"/>
          <p:nvPr userDrawn="1"/>
        </p:nvSpPr>
        <p:spPr>
          <a:xfrm>
            <a:off x="593728" y="6297123"/>
            <a:ext cx="1783555" cy="123111"/>
          </a:xfrm>
          <a:prstGeom prst="rect">
            <a:avLst/>
          </a:prstGeom>
          <a:noFill/>
        </p:spPr>
        <p:txBody>
          <a:bodyPr wrap="square" lIns="0" tIns="0" rIns="0" bIns="0" rtlCol="0">
            <a:spAutoFit/>
          </a:bodyPr>
          <a:lstStyle/>
          <a:p>
            <a:pPr algn="l"/>
            <a:r>
              <a:rPr lang="en-US" sz="800" b="1" spc="30" baseline="0">
                <a:solidFill>
                  <a:srgbClr val="D14C27"/>
                </a:solidFill>
                <a:latin typeface="+mn-lt"/>
                <a:ea typeface="Segoe UI Symbol" panose="020B0502040204020203" pitchFamily="34" charset="0"/>
              </a:rPr>
              <a:t>CAREERS, WAGES &amp; TRENDS</a:t>
            </a:r>
          </a:p>
        </p:txBody>
      </p:sp>
      <p:sp>
        <p:nvSpPr>
          <p:cNvPr id="37" name="TextBox 36">
            <a:extLst>
              <a:ext uri="{FF2B5EF4-FFF2-40B4-BE49-F238E27FC236}">
                <a16:creationId xmlns:a16="http://schemas.microsoft.com/office/drawing/2014/main" id="{46985DE4-4CE4-9E49-9AB4-6614AC786DB4}"/>
              </a:ext>
            </a:extLst>
          </p:cNvPr>
          <p:cNvSpPr txBox="1"/>
          <p:nvPr userDrawn="1"/>
        </p:nvSpPr>
        <p:spPr>
          <a:xfrm>
            <a:off x="5181600" y="6297123"/>
            <a:ext cx="2660140" cy="246221"/>
          </a:xfrm>
          <a:prstGeom prst="rect">
            <a:avLst/>
          </a:prstGeom>
          <a:noFill/>
        </p:spPr>
        <p:txBody>
          <a:bodyPr wrap="square" lIns="0" tIns="0" rIns="0" bIns="0" rtlCol="0">
            <a:spAutoFit/>
          </a:bodyPr>
          <a:lstStyle/>
          <a:p>
            <a:pPr algn="r"/>
            <a:r>
              <a:rPr lang="en-US" sz="800" b="0" spc="0" baseline="0">
                <a:solidFill>
                  <a:schemeClr val="accent3"/>
                </a:solidFill>
                <a:latin typeface="+mn-lt"/>
                <a:ea typeface="Segoe UI Symbol" panose="020B0502040204020203" pitchFamily="34" charset="0"/>
              </a:rPr>
              <a:t>Illinois workNet</a:t>
            </a:r>
            <a:r>
              <a:rPr lang="en-US" sz="800" b="0" spc="0" baseline="30000">
                <a:solidFill>
                  <a:schemeClr val="accent3"/>
                </a:solidFill>
                <a:latin typeface="+mn-lt"/>
                <a:ea typeface="Segoe UI Symbol" panose="020B0502040204020203" pitchFamily="34" charset="0"/>
              </a:rPr>
              <a:t>®</a:t>
            </a:r>
            <a:r>
              <a:rPr lang="en-US" sz="800" b="0" spc="0" baseline="0">
                <a:solidFill>
                  <a:schemeClr val="accent3"/>
                </a:solidFill>
                <a:latin typeface="+mn-lt"/>
                <a:ea typeface="Segoe UI Symbol" panose="020B0502040204020203" pitchFamily="34" charset="0"/>
              </a:rPr>
              <a:t> is sponsored by the Department of Commerce and Economic Opportunity.</a:t>
            </a:r>
            <a:endParaRPr lang="en-US" sz="800" b="0" spc="0" baseline="0">
              <a:solidFill>
                <a:schemeClr val="accent2"/>
              </a:solidFill>
              <a:latin typeface="+mn-lt"/>
              <a:ea typeface="Segoe UI Symbol" panose="020B0502040204020203" pitchFamily="34" charset="0"/>
            </a:endParaRPr>
          </a:p>
        </p:txBody>
      </p:sp>
      <p:sp>
        <p:nvSpPr>
          <p:cNvPr id="38" name="TextBox 37">
            <a:extLst>
              <a:ext uri="{FF2B5EF4-FFF2-40B4-BE49-F238E27FC236}">
                <a16:creationId xmlns:a16="http://schemas.microsoft.com/office/drawing/2014/main" id="{49E274C7-679C-C04B-92C9-E2A4E8497F18}"/>
              </a:ext>
            </a:extLst>
          </p:cNvPr>
          <p:cNvSpPr txBox="1"/>
          <p:nvPr userDrawn="1"/>
        </p:nvSpPr>
        <p:spPr>
          <a:xfrm>
            <a:off x="7939425" y="6297123"/>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tx1">
                    <a:lumMod val="50000"/>
                    <a:lumOff val="50000"/>
                  </a:schemeClr>
                </a:solidFill>
                <a:latin typeface="Segoe UI Symbol" panose="020B0502040204020203" pitchFamily="34" charset="0"/>
                <a:ea typeface="Segoe UI Symbol" panose="020B0502040204020203" pitchFamily="34" charset="0"/>
              </a:rPr>
              <a:pPr algn="r"/>
              <a:t>‹#›</a:t>
            </a:fld>
            <a:endParaRPr lang="en-US" sz="800" b="0" spc="30" baseline="0">
              <a:solidFill>
                <a:schemeClr val="tx1">
                  <a:lumMod val="50000"/>
                  <a:lumOff val="50000"/>
                </a:schemeClr>
              </a:solidFill>
              <a:latin typeface="Segoe UI Symbol" panose="020B0502040204020203" pitchFamily="34" charset="0"/>
              <a:ea typeface="Segoe UI Symbol" panose="020B0502040204020203" pitchFamily="34" charset="0"/>
            </a:endParaRPr>
          </a:p>
        </p:txBody>
      </p:sp>
      <p:sp>
        <p:nvSpPr>
          <p:cNvPr id="26" name="Freeform 5">
            <a:hlinkClick r:id="" action="ppaction://hlinkshowjump?jump=nextslide"/>
            <a:extLst>
              <a:ext uri="{FF2B5EF4-FFF2-40B4-BE49-F238E27FC236}">
                <a16:creationId xmlns:a16="http://schemas.microsoft.com/office/drawing/2014/main" id="{490A113A-0DFE-434A-B352-0FCD9A0BFBA8}"/>
              </a:ext>
            </a:extLst>
          </p:cNvPr>
          <p:cNvSpPr>
            <a:spLocks noEditPoints="1"/>
          </p:cNvSpPr>
          <p:nvPr userDrawn="1"/>
        </p:nvSpPr>
        <p:spPr bwMode="auto">
          <a:xfrm>
            <a:off x="8427346" y="6320795"/>
            <a:ext cx="164592" cy="164592"/>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
        <p:nvSpPr>
          <p:cNvPr id="27" name="Freeform 5">
            <a:hlinkClick r:id="" action="ppaction://hlinkshowjump?jump=previousslide"/>
            <a:extLst>
              <a:ext uri="{FF2B5EF4-FFF2-40B4-BE49-F238E27FC236}">
                <a16:creationId xmlns:a16="http://schemas.microsoft.com/office/drawing/2014/main" id="{72423637-B4C2-EA45-ACF9-F0E58CF484CC}"/>
              </a:ext>
            </a:extLst>
          </p:cNvPr>
          <p:cNvSpPr>
            <a:spLocks noEditPoints="1"/>
          </p:cNvSpPr>
          <p:nvPr userDrawn="1"/>
        </p:nvSpPr>
        <p:spPr bwMode="auto">
          <a:xfrm>
            <a:off x="8244103" y="6320795"/>
            <a:ext cx="164592" cy="164592"/>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Tree>
    <p:extLst>
      <p:ext uri="{BB962C8B-B14F-4D97-AF65-F5344CB8AC3E}">
        <p14:creationId xmlns:p14="http://schemas.microsoft.com/office/powerpoint/2010/main" val="1157959877"/>
      </p:ext>
    </p:extLst>
  </p:cSld>
  <p:clrMapOvr>
    <a:masterClrMapping/>
  </p:clrMapOvr>
  <p:transition spd="slow" advClick="0" advTm="3000">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Our Creative Force 1">
    <p:spTree>
      <p:nvGrpSpPr>
        <p:cNvPr id="1" name=""/>
        <p:cNvGrpSpPr/>
        <p:nvPr/>
      </p:nvGrpSpPr>
      <p:grpSpPr>
        <a:xfrm>
          <a:off x="0" y="0"/>
          <a:ext cx="0" cy="0"/>
          <a:chOff x="0" y="0"/>
          <a:chExt cx="0" cy="0"/>
        </a:xfrm>
      </p:grpSpPr>
      <p:sp>
        <p:nvSpPr>
          <p:cNvPr id="20" name="Picture Placeholder 3"/>
          <p:cNvSpPr>
            <a:spLocks noGrp="1"/>
          </p:cNvSpPr>
          <p:nvPr>
            <p:ph type="pic" sz="quarter" idx="12"/>
          </p:nvPr>
        </p:nvSpPr>
        <p:spPr>
          <a:xfrm>
            <a:off x="890062" y="2181578"/>
            <a:ext cx="1452033" cy="2084492"/>
          </a:xfrm>
          <a:prstGeom prst="rect">
            <a:avLst/>
          </a:prstGeom>
          <a:ln w="6350">
            <a:noFill/>
          </a:ln>
        </p:spPr>
        <p:txBody>
          <a:bodyPr/>
          <a:lstStyle>
            <a:lvl1pPr>
              <a:defRPr sz="1000">
                <a:solidFill>
                  <a:schemeClr val="accent4"/>
                </a:solidFill>
                <a:latin typeface="Lato" panose="020F0502020204030203" pitchFamily="34" charset="0"/>
              </a:defRPr>
            </a:lvl1pPr>
          </a:lstStyle>
          <a:p>
            <a:endParaRPr lang="en-US"/>
          </a:p>
        </p:txBody>
      </p:sp>
      <p:cxnSp>
        <p:nvCxnSpPr>
          <p:cNvPr id="18" name="Straight Connector 17"/>
          <p:cNvCxnSpPr/>
          <p:nvPr userDrawn="1"/>
        </p:nvCxnSpPr>
        <p:spPr>
          <a:xfrm>
            <a:off x="593725" y="656089"/>
            <a:ext cx="914400" cy="0"/>
          </a:xfrm>
          <a:prstGeom prst="line">
            <a:avLst/>
          </a:prstGeom>
          <a:ln w="28575">
            <a:solidFill>
              <a:srgbClr val="F58025"/>
            </a:solidFill>
          </a:ln>
        </p:spPr>
        <p:style>
          <a:lnRef idx="1">
            <a:schemeClr val="accent1"/>
          </a:lnRef>
          <a:fillRef idx="0">
            <a:schemeClr val="accent1"/>
          </a:fillRef>
          <a:effectRef idx="0">
            <a:schemeClr val="accent1"/>
          </a:effectRef>
          <a:fontRef idx="minor">
            <a:schemeClr val="tx1"/>
          </a:fontRef>
        </p:style>
      </p:cxnSp>
      <p:sp>
        <p:nvSpPr>
          <p:cNvPr id="28" name="Picture Placeholder 3"/>
          <p:cNvSpPr>
            <a:spLocks noGrp="1"/>
          </p:cNvSpPr>
          <p:nvPr>
            <p:ph type="pic" sz="quarter" idx="13"/>
          </p:nvPr>
        </p:nvSpPr>
        <p:spPr>
          <a:xfrm>
            <a:off x="2853975" y="2181578"/>
            <a:ext cx="1452033" cy="2084492"/>
          </a:xfrm>
          <a:prstGeom prst="rect">
            <a:avLst/>
          </a:prstGeom>
          <a:ln w="6350">
            <a:noFill/>
          </a:ln>
        </p:spPr>
        <p:txBody>
          <a:bodyPr/>
          <a:lstStyle>
            <a:lvl1pPr>
              <a:defRPr sz="1000">
                <a:solidFill>
                  <a:schemeClr val="accent4"/>
                </a:solidFill>
                <a:latin typeface="Lato" panose="020F0502020204030203" pitchFamily="34" charset="0"/>
              </a:defRPr>
            </a:lvl1pPr>
          </a:lstStyle>
          <a:p>
            <a:endParaRPr lang="en-US"/>
          </a:p>
        </p:txBody>
      </p:sp>
      <p:sp>
        <p:nvSpPr>
          <p:cNvPr id="30" name="Picture Placeholder 3"/>
          <p:cNvSpPr>
            <a:spLocks noGrp="1"/>
          </p:cNvSpPr>
          <p:nvPr>
            <p:ph type="pic" sz="quarter" idx="14"/>
          </p:nvPr>
        </p:nvSpPr>
        <p:spPr>
          <a:xfrm>
            <a:off x="4817890" y="2181578"/>
            <a:ext cx="1452033" cy="2084492"/>
          </a:xfrm>
          <a:prstGeom prst="rect">
            <a:avLst/>
          </a:prstGeom>
          <a:ln w="6350">
            <a:noFill/>
          </a:ln>
        </p:spPr>
        <p:txBody>
          <a:bodyPr/>
          <a:lstStyle>
            <a:lvl1pPr>
              <a:defRPr sz="1000">
                <a:solidFill>
                  <a:schemeClr val="accent4"/>
                </a:solidFill>
                <a:latin typeface="Lato" panose="020F0502020204030203" pitchFamily="34" charset="0"/>
              </a:defRPr>
            </a:lvl1pPr>
          </a:lstStyle>
          <a:p>
            <a:endParaRPr lang="en-US"/>
          </a:p>
        </p:txBody>
      </p:sp>
      <p:sp>
        <p:nvSpPr>
          <p:cNvPr id="32" name="Picture Placeholder 3"/>
          <p:cNvSpPr>
            <a:spLocks noGrp="1"/>
          </p:cNvSpPr>
          <p:nvPr>
            <p:ph type="pic" sz="quarter" idx="15"/>
          </p:nvPr>
        </p:nvSpPr>
        <p:spPr>
          <a:xfrm>
            <a:off x="6792064" y="2181578"/>
            <a:ext cx="1452033" cy="2084492"/>
          </a:xfrm>
          <a:prstGeom prst="rect">
            <a:avLst/>
          </a:prstGeom>
          <a:ln w="6350">
            <a:noFill/>
          </a:ln>
        </p:spPr>
        <p:txBody>
          <a:bodyPr/>
          <a:lstStyle>
            <a:lvl1pPr>
              <a:defRPr sz="1000">
                <a:solidFill>
                  <a:schemeClr val="accent4"/>
                </a:solidFill>
                <a:latin typeface="Lato" panose="020F0502020204030203" pitchFamily="34" charset="0"/>
              </a:defRPr>
            </a:lvl1pPr>
          </a:lstStyle>
          <a:p>
            <a:endParaRPr lang="en-US"/>
          </a:p>
        </p:txBody>
      </p:sp>
      <p:sp>
        <p:nvSpPr>
          <p:cNvPr id="22" name="Text Placeholder 9">
            <a:extLst>
              <a:ext uri="{FF2B5EF4-FFF2-40B4-BE49-F238E27FC236}">
                <a16:creationId xmlns:a16="http://schemas.microsoft.com/office/drawing/2014/main" id="{94904A9C-F409-AE4F-A747-43A017E3FC19}"/>
              </a:ext>
            </a:extLst>
          </p:cNvPr>
          <p:cNvSpPr>
            <a:spLocks noGrp="1"/>
          </p:cNvSpPr>
          <p:nvPr>
            <p:ph type="body" sz="quarter" idx="10"/>
          </p:nvPr>
        </p:nvSpPr>
        <p:spPr>
          <a:xfrm>
            <a:off x="584202" y="767788"/>
            <a:ext cx="7953374" cy="511013"/>
          </a:xfrm>
          <a:prstGeom prst="rect">
            <a:avLst/>
          </a:prstGeom>
        </p:spPr>
        <p:txBody>
          <a:bodyPr lIns="0" tIns="0" rIns="0" bIns="0"/>
          <a:lstStyle>
            <a:lvl1pPr marL="0" indent="0" algn="l">
              <a:lnSpc>
                <a:spcPct val="100000"/>
              </a:lnSpc>
              <a:spcBef>
                <a:spcPts val="0"/>
              </a:spcBef>
              <a:buNone/>
              <a:defRPr sz="2400" b="1" cap="all" spc="50" baseline="0">
                <a:solidFill>
                  <a:srgbClr val="4D4D4D"/>
                </a:solidFill>
                <a:latin typeface="+mn-lt"/>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24" name="Text Placeholder 9">
            <a:extLst>
              <a:ext uri="{FF2B5EF4-FFF2-40B4-BE49-F238E27FC236}">
                <a16:creationId xmlns:a16="http://schemas.microsoft.com/office/drawing/2014/main" id="{5E4ECA07-8D52-644F-9953-199076DFE289}"/>
              </a:ext>
            </a:extLst>
          </p:cNvPr>
          <p:cNvSpPr>
            <a:spLocks noGrp="1"/>
          </p:cNvSpPr>
          <p:nvPr>
            <p:ph type="body" sz="quarter" idx="11"/>
          </p:nvPr>
        </p:nvSpPr>
        <p:spPr>
          <a:xfrm>
            <a:off x="593725" y="1278801"/>
            <a:ext cx="7953374" cy="188459"/>
          </a:xfrm>
          <a:prstGeom prst="rect">
            <a:avLst/>
          </a:prstGeom>
        </p:spPr>
        <p:txBody>
          <a:bodyPr lIns="0" tIns="0" rIns="0" bIns="0">
            <a:normAutofit/>
          </a:bodyPr>
          <a:lstStyle>
            <a:lvl1pPr marL="0" indent="0" algn="l">
              <a:lnSpc>
                <a:spcPts val="1200"/>
              </a:lnSpc>
              <a:spcBef>
                <a:spcPts val="0"/>
              </a:spcBef>
              <a:buNone/>
              <a:defRPr sz="1200" b="0" cap="none" spc="0" baseline="0">
                <a:solidFill>
                  <a:srgbClr val="4D4D4D"/>
                </a:solidFill>
                <a:latin typeface="+mn-lt"/>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25" name="TextBox 24">
            <a:extLst>
              <a:ext uri="{FF2B5EF4-FFF2-40B4-BE49-F238E27FC236}">
                <a16:creationId xmlns:a16="http://schemas.microsoft.com/office/drawing/2014/main" id="{8DCE6139-40EB-5A44-B146-9F95E85DC6C4}"/>
              </a:ext>
            </a:extLst>
          </p:cNvPr>
          <p:cNvSpPr txBox="1"/>
          <p:nvPr userDrawn="1"/>
        </p:nvSpPr>
        <p:spPr>
          <a:xfrm>
            <a:off x="593728" y="6297123"/>
            <a:ext cx="1783555" cy="138499"/>
          </a:xfrm>
          <a:prstGeom prst="rect">
            <a:avLst/>
          </a:prstGeom>
          <a:noFill/>
        </p:spPr>
        <p:txBody>
          <a:bodyPr wrap="square" lIns="0" tIns="0" rIns="0" bIns="0" rtlCol="0">
            <a:spAutoFit/>
          </a:bodyPr>
          <a:lstStyle/>
          <a:p>
            <a:pPr algn="l"/>
            <a:r>
              <a:rPr lang="en-US" sz="900" b="1" spc="30" baseline="0">
                <a:solidFill>
                  <a:srgbClr val="D14C27"/>
                </a:solidFill>
                <a:latin typeface="+mn-lt"/>
                <a:ea typeface="Segoe UI Symbol" panose="020B0502040204020203" pitchFamily="34" charset="0"/>
              </a:rPr>
              <a:t>CAREERS, WAGES &amp; TRENDS</a:t>
            </a:r>
          </a:p>
        </p:txBody>
      </p:sp>
      <p:sp>
        <p:nvSpPr>
          <p:cNvPr id="26" name="TextBox 25">
            <a:extLst>
              <a:ext uri="{FF2B5EF4-FFF2-40B4-BE49-F238E27FC236}">
                <a16:creationId xmlns:a16="http://schemas.microsoft.com/office/drawing/2014/main" id="{9B6D993C-E30F-8748-907D-D69E511F747C}"/>
              </a:ext>
            </a:extLst>
          </p:cNvPr>
          <p:cNvSpPr txBox="1"/>
          <p:nvPr userDrawn="1"/>
        </p:nvSpPr>
        <p:spPr>
          <a:xfrm>
            <a:off x="5181600" y="6297123"/>
            <a:ext cx="2660140" cy="246221"/>
          </a:xfrm>
          <a:prstGeom prst="rect">
            <a:avLst/>
          </a:prstGeom>
          <a:noFill/>
        </p:spPr>
        <p:txBody>
          <a:bodyPr wrap="square" lIns="0" tIns="0" rIns="0" bIns="0" rtlCol="0">
            <a:spAutoFit/>
          </a:bodyPr>
          <a:lstStyle/>
          <a:p>
            <a:pPr algn="r"/>
            <a:r>
              <a:rPr lang="en-US" sz="800" b="0" spc="0" baseline="0">
                <a:solidFill>
                  <a:schemeClr val="accent3"/>
                </a:solidFill>
                <a:latin typeface="+mn-lt"/>
                <a:ea typeface="Segoe UI Symbol" panose="020B0502040204020203" pitchFamily="34" charset="0"/>
              </a:rPr>
              <a:t>Illinois workNet</a:t>
            </a:r>
            <a:r>
              <a:rPr lang="en-US" sz="800" b="0" spc="0" baseline="30000">
                <a:solidFill>
                  <a:schemeClr val="accent3"/>
                </a:solidFill>
                <a:latin typeface="+mn-lt"/>
                <a:ea typeface="Segoe UI Symbol" panose="020B0502040204020203" pitchFamily="34" charset="0"/>
              </a:rPr>
              <a:t>®</a:t>
            </a:r>
            <a:r>
              <a:rPr lang="en-US" sz="800" b="0" spc="0" baseline="0">
                <a:solidFill>
                  <a:schemeClr val="accent3"/>
                </a:solidFill>
                <a:latin typeface="+mn-lt"/>
                <a:ea typeface="Segoe UI Symbol" panose="020B0502040204020203" pitchFamily="34" charset="0"/>
              </a:rPr>
              <a:t> is sponsored by the Department of Commerce and Economic Opportunity.</a:t>
            </a:r>
            <a:endParaRPr lang="en-US" sz="800" b="0" spc="0" baseline="0">
              <a:solidFill>
                <a:schemeClr val="accent2"/>
              </a:solidFill>
              <a:latin typeface="+mn-lt"/>
              <a:ea typeface="Segoe UI Symbol" panose="020B0502040204020203" pitchFamily="34" charset="0"/>
            </a:endParaRPr>
          </a:p>
        </p:txBody>
      </p:sp>
      <p:sp>
        <p:nvSpPr>
          <p:cNvPr id="27" name="TextBox 26">
            <a:extLst>
              <a:ext uri="{FF2B5EF4-FFF2-40B4-BE49-F238E27FC236}">
                <a16:creationId xmlns:a16="http://schemas.microsoft.com/office/drawing/2014/main" id="{D6D557BF-A5E6-A549-9731-3AAC239F39DC}"/>
              </a:ext>
            </a:extLst>
          </p:cNvPr>
          <p:cNvSpPr txBox="1"/>
          <p:nvPr userDrawn="1"/>
        </p:nvSpPr>
        <p:spPr>
          <a:xfrm>
            <a:off x="7939425" y="6297123"/>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tx1">
                    <a:lumMod val="50000"/>
                    <a:lumOff val="50000"/>
                  </a:schemeClr>
                </a:solidFill>
                <a:latin typeface="Segoe UI Symbol" panose="020B0502040204020203" pitchFamily="34" charset="0"/>
                <a:ea typeface="Segoe UI Symbol" panose="020B0502040204020203" pitchFamily="34" charset="0"/>
              </a:rPr>
              <a:pPr algn="r"/>
              <a:t>‹#›</a:t>
            </a:fld>
            <a:endParaRPr lang="en-US" sz="800" b="0" spc="30" baseline="0">
              <a:solidFill>
                <a:schemeClr val="tx1">
                  <a:lumMod val="50000"/>
                  <a:lumOff val="50000"/>
                </a:schemeClr>
              </a:solidFill>
              <a:latin typeface="Segoe UI Symbol" panose="020B0502040204020203" pitchFamily="34" charset="0"/>
              <a:ea typeface="Segoe UI Symbol" panose="020B0502040204020203" pitchFamily="34" charset="0"/>
            </a:endParaRPr>
          </a:p>
        </p:txBody>
      </p:sp>
      <p:sp>
        <p:nvSpPr>
          <p:cNvPr id="14" name="Freeform 5">
            <a:hlinkClick r:id="" action="ppaction://hlinkshowjump?jump=nextslide"/>
            <a:extLst>
              <a:ext uri="{FF2B5EF4-FFF2-40B4-BE49-F238E27FC236}">
                <a16:creationId xmlns:a16="http://schemas.microsoft.com/office/drawing/2014/main" id="{31EC3D6D-80C4-8243-B94D-F339BFDBDA7B}"/>
              </a:ext>
            </a:extLst>
          </p:cNvPr>
          <p:cNvSpPr>
            <a:spLocks noEditPoints="1"/>
          </p:cNvSpPr>
          <p:nvPr userDrawn="1"/>
        </p:nvSpPr>
        <p:spPr bwMode="auto">
          <a:xfrm>
            <a:off x="8427346" y="6320795"/>
            <a:ext cx="164592" cy="164592"/>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
        <p:nvSpPr>
          <p:cNvPr id="15" name="Freeform 5">
            <a:hlinkClick r:id="" action="ppaction://hlinkshowjump?jump=previousslide"/>
            <a:extLst>
              <a:ext uri="{FF2B5EF4-FFF2-40B4-BE49-F238E27FC236}">
                <a16:creationId xmlns:a16="http://schemas.microsoft.com/office/drawing/2014/main" id="{A65CCBF4-B730-BE49-ACC3-6F369B56F57D}"/>
              </a:ext>
            </a:extLst>
          </p:cNvPr>
          <p:cNvSpPr>
            <a:spLocks noEditPoints="1"/>
          </p:cNvSpPr>
          <p:nvPr userDrawn="1"/>
        </p:nvSpPr>
        <p:spPr bwMode="auto">
          <a:xfrm>
            <a:off x="8244103" y="6320795"/>
            <a:ext cx="164592" cy="164592"/>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Tree>
    <p:extLst>
      <p:ext uri="{BB962C8B-B14F-4D97-AF65-F5344CB8AC3E}">
        <p14:creationId xmlns:p14="http://schemas.microsoft.com/office/powerpoint/2010/main" val="1220797889"/>
      </p:ext>
    </p:extLst>
  </p:cSld>
  <p:clrMapOvr>
    <a:masterClrMapping/>
  </p:clrMapOvr>
  <p:transition spd="slow" advClick="0" advTm="3000">
    <p:fade/>
  </p:transition>
  <p:extLst>
    <p:ext uri="{DCECCB84-F9BA-43D5-87BE-67443E8EF086}">
      <p15:sldGuideLst xmlns:p15="http://schemas.microsoft.com/office/powerpoint/2012/main">
        <p15:guide id="1" orient="horz" pos="3600">
          <p15:clr>
            <a:srgbClr val="FBAE40"/>
          </p15:clr>
        </p15:guide>
        <p15:guide id="2" pos="5384">
          <p15:clr>
            <a:srgbClr val="FBAE40"/>
          </p15:clr>
        </p15:guide>
        <p15:guide id="3" pos="374">
          <p15:clr>
            <a:srgbClr val="FBAE40"/>
          </p15:clr>
        </p15:guide>
        <p15:guide id="4" orient="horz" pos="408">
          <p15:clr>
            <a:srgbClr val="FBAE40"/>
          </p15:clr>
        </p15:guide>
        <p15:guide id="5" orient="horz" pos="1296">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Our Creative Force 2">
    <p:spTree>
      <p:nvGrpSpPr>
        <p:cNvPr id="1" name=""/>
        <p:cNvGrpSpPr/>
        <p:nvPr/>
      </p:nvGrpSpPr>
      <p:grpSpPr>
        <a:xfrm>
          <a:off x="0" y="0"/>
          <a:ext cx="0" cy="0"/>
          <a:chOff x="0" y="0"/>
          <a:chExt cx="0" cy="0"/>
        </a:xfrm>
      </p:grpSpPr>
      <p:sp>
        <p:nvSpPr>
          <p:cNvPr id="20" name="Picture Placeholder 3"/>
          <p:cNvSpPr>
            <a:spLocks noGrp="1"/>
          </p:cNvSpPr>
          <p:nvPr>
            <p:ph type="pic" sz="quarter" idx="12"/>
          </p:nvPr>
        </p:nvSpPr>
        <p:spPr>
          <a:xfrm>
            <a:off x="593725" y="2057400"/>
            <a:ext cx="2483136" cy="2656840"/>
          </a:xfrm>
          <a:prstGeom prst="rect">
            <a:avLst/>
          </a:prstGeom>
          <a:ln w="6350">
            <a:noFill/>
          </a:ln>
        </p:spPr>
        <p:txBody>
          <a:bodyPr/>
          <a:lstStyle>
            <a:lvl1pPr>
              <a:defRPr sz="1000">
                <a:solidFill>
                  <a:schemeClr val="accent4"/>
                </a:solidFill>
                <a:latin typeface="Lato" panose="020F0502020204030203" pitchFamily="34" charset="0"/>
              </a:defRPr>
            </a:lvl1pPr>
          </a:lstStyle>
          <a:p>
            <a:endParaRPr lang="en-US"/>
          </a:p>
        </p:txBody>
      </p:sp>
      <p:cxnSp>
        <p:nvCxnSpPr>
          <p:cNvPr id="18" name="Straight Connector 17"/>
          <p:cNvCxnSpPr/>
          <p:nvPr userDrawn="1"/>
        </p:nvCxnSpPr>
        <p:spPr>
          <a:xfrm>
            <a:off x="593725" y="656089"/>
            <a:ext cx="9144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5" name="Picture Placeholder 3"/>
          <p:cNvSpPr>
            <a:spLocks noGrp="1"/>
          </p:cNvSpPr>
          <p:nvPr>
            <p:ph type="pic" sz="quarter" idx="13"/>
          </p:nvPr>
        </p:nvSpPr>
        <p:spPr>
          <a:xfrm>
            <a:off x="3328844" y="2057400"/>
            <a:ext cx="2483136" cy="2656840"/>
          </a:xfrm>
          <a:prstGeom prst="rect">
            <a:avLst/>
          </a:prstGeom>
          <a:ln w="6350">
            <a:noFill/>
          </a:ln>
        </p:spPr>
        <p:txBody>
          <a:bodyPr/>
          <a:lstStyle>
            <a:lvl1pPr>
              <a:defRPr sz="1000">
                <a:solidFill>
                  <a:schemeClr val="accent4"/>
                </a:solidFill>
                <a:latin typeface="Lato" panose="020F0502020204030203" pitchFamily="34" charset="0"/>
              </a:defRPr>
            </a:lvl1pPr>
          </a:lstStyle>
          <a:p>
            <a:endParaRPr lang="en-US"/>
          </a:p>
        </p:txBody>
      </p:sp>
      <p:sp>
        <p:nvSpPr>
          <p:cNvPr id="26" name="Picture Placeholder 3"/>
          <p:cNvSpPr>
            <a:spLocks noGrp="1"/>
          </p:cNvSpPr>
          <p:nvPr>
            <p:ph type="pic" sz="quarter" idx="14"/>
          </p:nvPr>
        </p:nvSpPr>
        <p:spPr>
          <a:xfrm>
            <a:off x="6063964" y="2057400"/>
            <a:ext cx="2483136" cy="2656840"/>
          </a:xfrm>
          <a:prstGeom prst="rect">
            <a:avLst/>
          </a:prstGeom>
          <a:ln w="6350">
            <a:noFill/>
          </a:ln>
        </p:spPr>
        <p:txBody>
          <a:bodyPr/>
          <a:lstStyle>
            <a:lvl1pPr>
              <a:defRPr sz="1000">
                <a:solidFill>
                  <a:schemeClr val="accent4"/>
                </a:solidFill>
                <a:latin typeface="Lato" panose="020F0502020204030203" pitchFamily="34" charset="0"/>
              </a:defRPr>
            </a:lvl1pPr>
          </a:lstStyle>
          <a:p>
            <a:endParaRPr lang="en-US"/>
          </a:p>
        </p:txBody>
      </p:sp>
      <p:sp>
        <p:nvSpPr>
          <p:cNvPr id="13" name="Text Placeholder 9">
            <a:extLst>
              <a:ext uri="{FF2B5EF4-FFF2-40B4-BE49-F238E27FC236}">
                <a16:creationId xmlns:a16="http://schemas.microsoft.com/office/drawing/2014/main" id="{96CBF394-B60A-E741-AECA-5E88337D99B8}"/>
              </a:ext>
            </a:extLst>
          </p:cNvPr>
          <p:cNvSpPr>
            <a:spLocks noGrp="1"/>
          </p:cNvSpPr>
          <p:nvPr>
            <p:ph type="body" sz="quarter" idx="10"/>
          </p:nvPr>
        </p:nvSpPr>
        <p:spPr>
          <a:xfrm>
            <a:off x="584202" y="767788"/>
            <a:ext cx="7953374" cy="511013"/>
          </a:xfrm>
          <a:prstGeom prst="rect">
            <a:avLst/>
          </a:prstGeom>
        </p:spPr>
        <p:txBody>
          <a:bodyPr lIns="0" tIns="0" rIns="0" bIns="0"/>
          <a:lstStyle>
            <a:lvl1pPr marL="0" indent="0" algn="l">
              <a:lnSpc>
                <a:spcPct val="100000"/>
              </a:lnSpc>
              <a:spcBef>
                <a:spcPts val="0"/>
              </a:spcBef>
              <a:buNone/>
              <a:defRPr sz="2400" b="1" cap="all" spc="50" baseline="0">
                <a:solidFill>
                  <a:srgbClr val="4D4D4D"/>
                </a:solidFill>
                <a:latin typeface="+mn-lt"/>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22" name="Text Placeholder 9">
            <a:extLst>
              <a:ext uri="{FF2B5EF4-FFF2-40B4-BE49-F238E27FC236}">
                <a16:creationId xmlns:a16="http://schemas.microsoft.com/office/drawing/2014/main" id="{818399F1-AEFE-F44A-ADD6-B69AF9C2C4F0}"/>
              </a:ext>
            </a:extLst>
          </p:cNvPr>
          <p:cNvSpPr>
            <a:spLocks noGrp="1"/>
          </p:cNvSpPr>
          <p:nvPr>
            <p:ph type="body" sz="quarter" idx="11"/>
          </p:nvPr>
        </p:nvSpPr>
        <p:spPr>
          <a:xfrm>
            <a:off x="593725" y="1278801"/>
            <a:ext cx="7953374" cy="188459"/>
          </a:xfrm>
          <a:prstGeom prst="rect">
            <a:avLst/>
          </a:prstGeom>
        </p:spPr>
        <p:txBody>
          <a:bodyPr lIns="0" tIns="0" rIns="0" bIns="0">
            <a:normAutofit/>
          </a:bodyPr>
          <a:lstStyle>
            <a:lvl1pPr marL="0" indent="0" algn="l">
              <a:lnSpc>
                <a:spcPts val="1200"/>
              </a:lnSpc>
              <a:spcBef>
                <a:spcPts val="0"/>
              </a:spcBef>
              <a:buNone/>
              <a:defRPr sz="1200" b="0" cap="none" spc="0" baseline="0">
                <a:solidFill>
                  <a:srgbClr val="4D4D4D"/>
                </a:solidFill>
                <a:latin typeface="+mn-lt"/>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24" name="TextBox 23">
            <a:extLst>
              <a:ext uri="{FF2B5EF4-FFF2-40B4-BE49-F238E27FC236}">
                <a16:creationId xmlns:a16="http://schemas.microsoft.com/office/drawing/2014/main" id="{C05B4D4D-FE7B-7544-AE95-78E62D87D7EE}"/>
              </a:ext>
            </a:extLst>
          </p:cNvPr>
          <p:cNvSpPr txBox="1"/>
          <p:nvPr userDrawn="1"/>
        </p:nvSpPr>
        <p:spPr>
          <a:xfrm>
            <a:off x="593728" y="6297123"/>
            <a:ext cx="1783555" cy="138499"/>
          </a:xfrm>
          <a:prstGeom prst="rect">
            <a:avLst/>
          </a:prstGeom>
          <a:noFill/>
        </p:spPr>
        <p:txBody>
          <a:bodyPr wrap="square" lIns="0" tIns="0" rIns="0" bIns="0" rtlCol="0">
            <a:spAutoFit/>
          </a:bodyPr>
          <a:lstStyle/>
          <a:p>
            <a:pPr algn="l"/>
            <a:r>
              <a:rPr lang="en-US" sz="900" b="1" spc="30" baseline="0">
                <a:solidFill>
                  <a:srgbClr val="D14C27"/>
                </a:solidFill>
                <a:latin typeface="+mn-lt"/>
                <a:ea typeface="Segoe UI Symbol" panose="020B0502040204020203" pitchFamily="34" charset="0"/>
              </a:rPr>
              <a:t>CAREERS, WAGES &amp; TRENDS</a:t>
            </a:r>
          </a:p>
        </p:txBody>
      </p:sp>
      <p:sp>
        <p:nvSpPr>
          <p:cNvPr id="27" name="TextBox 26">
            <a:extLst>
              <a:ext uri="{FF2B5EF4-FFF2-40B4-BE49-F238E27FC236}">
                <a16:creationId xmlns:a16="http://schemas.microsoft.com/office/drawing/2014/main" id="{AA713A6D-877A-384F-87BE-707CEE1854EA}"/>
              </a:ext>
            </a:extLst>
          </p:cNvPr>
          <p:cNvSpPr txBox="1"/>
          <p:nvPr userDrawn="1"/>
        </p:nvSpPr>
        <p:spPr>
          <a:xfrm>
            <a:off x="5181600" y="6297123"/>
            <a:ext cx="2660140" cy="246221"/>
          </a:xfrm>
          <a:prstGeom prst="rect">
            <a:avLst/>
          </a:prstGeom>
          <a:noFill/>
        </p:spPr>
        <p:txBody>
          <a:bodyPr wrap="square" lIns="0" tIns="0" rIns="0" bIns="0" rtlCol="0">
            <a:spAutoFit/>
          </a:bodyPr>
          <a:lstStyle/>
          <a:p>
            <a:pPr algn="r"/>
            <a:r>
              <a:rPr lang="en-US" sz="800" b="0" spc="0" baseline="0">
                <a:solidFill>
                  <a:schemeClr val="accent3"/>
                </a:solidFill>
                <a:latin typeface="+mn-lt"/>
                <a:ea typeface="Segoe UI Symbol" panose="020B0502040204020203" pitchFamily="34" charset="0"/>
              </a:rPr>
              <a:t>Illinois workNet</a:t>
            </a:r>
            <a:r>
              <a:rPr lang="en-US" sz="800" b="0" spc="0" baseline="30000">
                <a:solidFill>
                  <a:schemeClr val="accent3"/>
                </a:solidFill>
                <a:latin typeface="+mn-lt"/>
                <a:ea typeface="Segoe UI Symbol" panose="020B0502040204020203" pitchFamily="34" charset="0"/>
              </a:rPr>
              <a:t>®</a:t>
            </a:r>
            <a:r>
              <a:rPr lang="en-US" sz="800" b="0" spc="0" baseline="0">
                <a:solidFill>
                  <a:schemeClr val="accent3"/>
                </a:solidFill>
                <a:latin typeface="+mn-lt"/>
                <a:ea typeface="Segoe UI Symbol" panose="020B0502040204020203" pitchFamily="34" charset="0"/>
              </a:rPr>
              <a:t> is sponsored by the Department of Commerce and Economic Opportunity.</a:t>
            </a:r>
            <a:endParaRPr lang="en-US" sz="800" b="0" spc="0" baseline="0">
              <a:solidFill>
                <a:schemeClr val="accent2"/>
              </a:solidFill>
              <a:latin typeface="+mn-lt"/>
              <a:ea typeface="Segoe UI Symbol" panose="020B0502040204020203" pitchFamily="34" charset="0"/>
            </a:endParaRPr>
          </a:p>
        </p:txBody>
      </p:sp>
      <p:sp>
        <p:nvSpPr>
          <p:cNvPr id="28" name="TextBox 27">
            <a:extLst>
              <a:ext uri="{FF2B5EF4-FFF2-40B4-BE49-F238E27FC236}">
                <a16:creationId xmlns:a16="http://schemas.microsoft.com/office/drawing/2014/main" id="{BEE43B93-C2E1-F44E-8083-B3403188F597}"/>
              </a:ext>
            </a:extLst>
          </p:cNvPr>
          <p:cNvSpPr txBox="1"/>
          <p:nvPr userDrawn="1"/>
        </p:nvSpPr>
        <p:spPr>
          <a:xfrm>
            <a:off x="7939425" y="6297123"/>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tx1">
                    <a:lumMod val="50000"/>
                    <a:lumOff val="50000"/>
                  </a:schemeClr>
                </a:solidFill>
                <a:latin typeface="Segoe UI Symbol" panose="020B0502040204020203" pitchFamily="34" charset="0"/>
                <a:ea typeface="Segoe UI Symbol" panose="020B0502040204020203" pitchFamily="34" charset="0"/>
              </a:rPr>
              <a:pPr algn="r"/>
              <a:t>‹#›</a:t>
            </a:fld>
            <a:endParaRPr lang="en-US" sz="800" b="0" spc="30" baseline="0">
              <a:solidFill>
                <a:schemeClr val="tx1">
                  <a:lumMod val="50000"/>
                  <a:lumOff val="50000"/>
                </a:schemeClr>
              </a:solidFill>
              <a:latin typeface="Segoe UI Symbol" panose="020B0502040204020203" pitchFamily="34" charset="0"/>
              <a:ea typeface="Segoe UI Symbol" panose="020B0502040204020203" pitchFamily="34" charset="0"/>
            </a:endParaRPr>
          </a:p>
        </p:txBody>
      </p:sp>
      <p:sp>
        <p:nvSpPr>
          <p:cNvPr id="14" name="Freeform 5">
            <a:hlinkClick r:id="" action="ppaction://hlinkshowjump?jump=nextslide"/>
            <a:extLst>
              <a:ext uri="{FF2B5EF4-FFF2-40B4-BE49-F238E27FC236}">
                <a16:creationId xmlns:a16="http://schemas.microsoft.com/office/drawing/2014/main" id="{F4D45CE5-2007-5143-B2FB-2CB7932F3D6B}"/>
              </a:ext>
            </a:extLst>
          </p:cNvPr>
          <p:cNvSpPr>
            <a:spLocks noEditPoints="1"/>
          </p:cNvSpPr>
          <p:nvPr userDrawn="1"/>
        </p:nvSpPr>
        <p:spPr bwMode="auto">
          <a:xfrm>
            <a:off x="8427346" y="6320795"/>
            <a:ext cx="164592" cy="164592"/>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
        <p:nvSpPr>
          <p:cNvPr id="15" name="Freeform 5">
            <a:hlinkClick r:id="" action="ppaction://hlinkshowjump?jump=previousslide"/>
            <a:extLst>
              <a:ext uri="{FF2B5EF4-FFF2-40B4-BE49-F238E27FC236}">
                <a16:creationId xmlns:a16="http://schemas.microsoft.com/office/drawing/2014/main" id="{68D6C947-C064-0B4B-9EA5-070D4D0DB1EF}"/>
              </a:ext>
            </a:extLst>
          </p:cNvPr>
          <p:cNvSpPr>
            <a:spLocks noEditPoints="1"/>
          </p:cNvSpPr>
          <p:nvPr userDrawn="1"/>
        </p:nvSpPr>
        <p:spPr bwMode="auto">
          <a:xfrm>
            <a:off x="8244103" y="6320795"/>
            <a:ext cx="164592" cy="164592"/>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Tree>
    <p:extLst>
      <p:ext uri="{BB962C8B-B14F-4D97-AF65-F5344CB8AC3E}">
        <p14:creationId xmlns:p14="http://schemas.microsoft.com/office/powerpoint/2010/main" val="1900801730"/>
      </p:ext>
    </p:extLst>
  </p:cSld>
  <p:clrMapOvr>
    <a:masterClrMapping/>
  </p:clrMapOvr>
  <p:transition spd="slow" advClick="0" advTm="3000">
    <p:fade/>
  </p:transition>
  <p:extLst>
    <p:ext uri="{DCECCB84-F9BA-43D5-87BE-67443E8EF086}">
      <p15:sldGuideLst xmlns:p15="http://schemas.microsoft.com/office/powerpoint/2012/main">
        <p15:guide id="1" orient="horz" pos="3600">
          <p15:clr>
            <a:srgbClr val="FBAE40"/>
          </p15:clr>
        </p15:guide>
        <p15:guide id="2" pos="5384">
          <p15:clr>
            <a:srgbClr val="FBAE40"/>
          </p15:clr>
        </p15:guide>
        <p15:guide id="3" pos="374">
          <p15:clr>
            <a:srgbClr val="FBAE40"/>
          </p15:clr>
        </p15:guide>
        <p15:guide id="4" orient="horz" pos="408">
          <p15:clr>
            <a:srgbClr val="FBAE40"/>
          </p15:clr>
        </p15:guide>
        <p15:guide id="5" orient="horz" pos="1296">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Portfolio Section Break">
    <p:spTree>
      <p:nvGrpSpPr>
        <p:cNvPr id="1" name=""/>
        <p:cNvGrpSpPr/>
        <p:nvPr/>
      </p:nvGrpSpPr>
      <p:grpSpPr>
        <a:xfrm>
          <a:off x="0" y="0"/>
          <a:ext cx="0" cy="0"/>
          <a:chOff x="0" y="0"/>
          <a:chExt cx="0" cy="0"/>
        </a:xfrm>
      </p:grpSpPr>
      <p:sp>
        <p:nvSpPr>
          <p:cNvPr id="2" name="Rectangle 1"/>
          <p:cNvSpPr/>
          <p:nvPr userDrawn="1"/>
        </p:nvSpPr>
        <p:spPr>
          <a:xfrm>
            <a:off x="0" y="0"/>
            <a:ext cx="9144000" cy="6858000"/>
          </a:xfrm>
          <a:prstGeom prst="rect">
            <a:avLst/>
          </a:prstGeom>
          <a:solidFill>
            <a:srgbClr val="C5C6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D14C27"/>
              </a:solidFill>
            </a:endParaRPr>
          </a:p>
        </p:txBody>
      </p:sp>
      <p:sp>
        <p:nvSpPr>
          <p:cNvPr id="15" name="Picture Placeholder 3"/>
          <p:cNvSpPr>
            <a:spLocks noGrp="1"/>
          </p:cNvSpPr>
          <p:nvPr>
            <p:ph type="pic" sz="quarter" idx="11"/>
          </p:nvPr>
        </p:nvSpPr>
        <p:spPr>
          <a:xfrm>
            <a:off x="603250" y="3721101"/>
            <a:ext cx="3282950" cy="3136897"/>
          </a:xfrm>
          <a:prstGeom prst="rect">
            <a:avLst/>
          </a:prstGeom>
          <a:ln w="9525">
            <a:noFill/>
          </a:ln>
        </p:spPr>
        <p:txBody>
          <a:bodyPr/>
          <a:lstStyle>
            <a:lvl1pPr>
              <a:defRPr sz="1200">
                <a:solidFill>
                  <a:schemeClr val="accent4"/>
                </a:solidFill>
                <a:latin typeface="Segoe UI Symbol" panose="020B0502040204020203" pitchFamily="34" charset="0"/>
                <a:ea typeface="Segoe UI Symbol" panose="020B0502040204020203" pitchFamily="34" charset="0"/>
              </a:defRPr>
            </a:lvl1pPr>
          </a:lstStyle>
          <a:p>
            <a:endParaRPr lang="en-US"/>
          </a:p>
        </p:txBody>
      </p:sp>
      <p:sp>
        <p:nvSpPr>
          <p:cNvPr id="19" name="Picture Placeholder 3"/>
          <p:cNvSpPr>
            <a:spLocks noGrp="1"/>
          </p:cNvSpPr>
          <p:nvPr>
            <p:ph type="pic" sz="quarter" idx="12"/>
          </p:nvPr>
        </p:nvSpPr>
        <p:spPr>
          <a:xfrm>
            <a:off x="5267327" y="3721101"/>
            <a:ext cx="3280631" cy="3136897"/>
          </a:xfrm>
          <a:prstGeom prst="rect">
            <a:avLst/>
          </a:prstGeom>
          <a:ln w="9525">
            <a:noFill/>
          </a:ln>
        </p:spPr>
        <p:txBody>
          <a:bodyPr/>
          <a:lstStyle>
            <a:lvl1pPr>
              <a:defRPr sz="1200">
                <a:solidFill>
                  <a:schemeClr val="accent4"/>
                </a:solidFill>
                <a:latin typeface="Segoe UI Symbol" panose="020B0502040204020203" pitchFamily="34" charset="0"/>
                <a:ea typeface="Segoe UI Symbol" panose="020B0502040204020203" pitchFamily="34" charset="0"/>
              </a:defRPr>
            </a:lvl1pPr>
          </a:lstStyle>
          <a:p>
            <a:endParaRPr lang="en-US"/>
          </a:p>
        </p:txBody>
      </p:sp>
      <p:sp>
        <p:nvSpPr>
          <p:cNvPr id="17" name="Picture Placeholder 3"/>
          <p:cNvSpPr>
            <a:spLocks noGrp="1"/>
          </p:cNvSpPr>
          <p:nvPr>
            <p:ph type="pic" sz="quarter" idx="10"/>
          </p:nvPr>
        </p:nvSpPr>
        <p:spPr>
          <a:xfrm>
            <a:off x="2362200" y="2622553"/>
            <a:ext cx="4419600" cy="4235447"/>
          </a:xfrm>
          <a:prstGeom prst="rect">
            <a:avLst/>
          </a:prstGeom>
          <a:ln w="9525">
            <a:noFill/>
          </a:ln>
        </p:spPr>
        <p:txBody>
          <a:bodyPr/>
          <a:lstStyle>
            <a:lvl1pPr>
              <a:defRPr sz="1200">
                <a:solidFill>
                  <a:schemeClr val="accent4"/>
                </a:solidFill>
                <a:latin typeface="Segoe UI Symbol" panose="020B0502040204020203" pitchFamily="34" charset="0"/>
                <a:ea typeface="Segoe UI Symbol" panose="020B0502040204020203" pitchFamily="34" charset="0"/>
              </a:defRPr>
            </a:lvl1pPr>
          </a:lstStyle>
          <a:p>
            <a:endParaRPr lang="en-US"/>
          </a:p>
        </p:txBody>
      </p:sp>
    </p:spTree>
    <p:extLst>
      <p:ext uri="{BB962C8B-B14F-4D97-AF65-F5344CB8AC3E}">
        <p14:creationId xmlns:p14="http://schemas.microsoft.com/office/powerpoint/2010/main" val="3279188478"/>
      </p:ext>
    </p:extLst>
  </p:cSld>
  <p:clrMapOvr>
    <a:masterClrMapping/>
  </p:clrMapOvr>
  <p:transition spd="slow" advClick="0" advTm="3000">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Portfolio Left Half Page Picture">
    <p:spTree>
      <p:nvGrpSpPr>
        <p:cNvPr id="1" name=""/>
        <p:cNvGrpSpPr/>
        <p:nvPr/>
      </p:nvGrpSpPr>
      <p:grpSpPr>
        <a:xfrm>
          <a:off x="0" y="0"/>
          <a:ext cx="0" cy="0"/>
          <a:chOff x="0" y="0"/>
          <a:chExt cx="0" cy="0"/>
        </a:xfrm>
      </p:grpSpPr>
      <p:sp>
        <p:nvSpPr>
          <p:cNvPr id="7" name="Picture Placeholder 3"/>
          <p:cNvSpPr>
            <a:spLocks noGrp="1"/>
          </p:cNvSpPr>
          <p:nvPr>
            <p:ph type="pic" sz="quarter" idx="10"/>
          </p:nvPr>
        </p:nvSpPr>
        <p:spPr>
          <a:xfrm>
            <a:off x="0" y="3"/>
            <a:ext cx="4572000" cy="6857999"/>
          </a:xfrm>
          <a:prstGeom prst="rect">
            <a:avLst/>
          </a:prstGeom>
          <a:ln w="9525">
            <a:noFill/>
          </a:ln>
        </p:spPr>
        <p:txBody>
          <a:bodyPr/>
          <a:lstStyle>
            <a:lvl1pPr>
              <a:defRPr sz="1200">
                <a:solidFill>
                  <a:schemeClr val="accent4"/>
                </a:solidFill>
                <a:latin typeface="Lato" panose="020F0502020204030203" pitchFamily="34" charset="0"/>
              </a:defRPr>
            </a:lvl1pPr>
          </a:lstStyle>
          <a:p>
            <a:endParaRPr lang="en-US"/>
          </a:p>
        </p:txBody>
      </p:sp>
      <p:sp>
        <p:nvSpPr>
          <p:cNvPr id="3" name="Text Placeholder 9"/>
          <p:cNvSpPr>
            <a:spLocks noGrp="1"/>
          </p:cNvSpPr>
          <p:nvPr>
            <p:ph type="body" sz="quarter" idx="11"/>
          </p:nvPr>
        </p:nvSpPr>
        <p:spPr>
          <a:xfrm>
            <a:off x="5156207" y="767787"/>
            <a:ext cx="3394071" cy="908612"/>
          </a:xfrm>
          <a:prstGeom prst="rect">
            <a:avLst/>
          </a:prstGeom>
        </p:spPr>
        <p:txBody>
          <a:bodyPr lIns="0" tIns="0" rIns="0" bIns="0"/>
          <a:lstStyle>
            <a:lvl1pPr marL="0" indent="0" algn="l">
              <a:lnSpc>
                <a:spcPct val="100000"/>
              </a:lnSpc>
              <a:spcBef>
                <a:spcPts val="0"/>
              </a:spcBef>
              <a:buNone/>
              <a:defRPr sz="2400" b="1" cap="all" spc="50" baseline="0">
                <a:solidFill>
                  <a:srgbClr val="4D4D4D"/>
                </a:solidFill>
                <a:latin typeface="+mn-lt"/>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4" name="Text Placeholder 9"/>
          <p:cNvSpPr>
            <a:spLocks noGrp="1"/>
          </p:cNvSpPr>
          <p:nvPr>
            <p:ph type="body" sz="quarter" idx="12"/>
          </p:nvPr>
        </p:nvSpPr>
        <p:spPr>
          <a:xfrm>
            <a:off x="5165730" y="1742353"/>
            <a:ext cx="3394071" cy="188459"/>
          </a:xfrm>
          <a:prstGeom prst="rect">
            <a:avLst/>
          </a:prstGeom>
        </p:spPr>
        <p:txBody>
          <a:bodyPr lIns="0" tIns="0" rIns="0" bIns="0">
            <a:normAutofit/>
          </a:bodyPr>
          <a:lstStyle>
            <a:lvl1pPr marL="0" indent="0" algn="l">
              <a:lnSpc>
                <a:spcPts val="1200"/>
              </a:lnSpc>
              <a:spcBef>
                <a:spcPts val="0"/>
              </a:spcBef>
              <a:buNone/>
              <a:defRPr sz="1200" b="0" cap="none" spc="0" baseline="0">
                <a:solidFill>
                  <a:srgbClr val="4D4D4D"/>
                </a:solidFill>
                <a:latin typeface="+mn-lt"/>
                <a:ea typeface="Segoe UI Symbol" panose="020B0502040204020203" pitchFamily="34" charset="0"/>
                <a:cs typeface="Open Sans" panose="020B0606030504020204" pitchFamily="34" charset="0"/>
              </a:defRPr>
            </a:lvl1pPr>
          </a:lstStyle>
          <a:p>
            <a:pPr lvl="0"/>
            <a:r>
              <a:rPr lang="en-US"/>
              <a:t>Click to edit Master text styles</a:t>
            </a:r>
          </a:p>
        </p:txBody>
      </p:sp>
      <p:cxnSp>
        <p:nvCxnSpPr>
          <p:cNvPr id="5" name="Straight Connector 4"/>
          <p:cNvCxnSpPr/>
          <p:nvPr userDrawn="1"/>
        </p:nvCxnSpPr>
        <p:spPr>
          <a:xfrm>
            <a:off x="5165727" y="656089"/>
            <a:ext cx="914400" cy="0"/>
          </a:xfrm>
          <a:prstGeom prst="line">
            <a:avLst/>
          </a:prstGeom>
          <a:ln w="28575">
            <a:solidFill>
              <a:srgbClr val="F58025"/>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7939425" y="6297123"/>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tx1">
                    <a:lumMod val="50000"/>
                    <a:lumOff val="50000"/>
                  </a:schemeClr>
                </a:solidFill>
                <a:latin typeface="+mn-lt"/>
                <a:ea typeface="Segoe UI Symbol" panose="020B0502040204020203" pitchFamily="34" charset="0"/>
              </a:rPr>
              <a:pPr algn="r"/>
              <a:t>‹#›</a:t>
            </a:fld>
            <a:endParaRPr lang="en-US" sz="800" b="0" spc="30" baseline="0">
              <a:solidFill>
                <a:schemeClr val="tx1">
                  <a:lumMod val="50000"/>
                  <a:lumOff val="50000"/>
                </a:schemeClr>
              </a:solidFill>
              <a:latin typeface="+mn-lt"/>
              <a:ea typeface="Segoe UI Symbol" panose="020B0502040204020203" pitchFamily="34" charset="0"/>
            </a:endParaRPr>
          </a:p>
        </p:txBody>
      </p:sp>
      <p:sp>
        <p:nvSpPr>
          <p:cNvPr id="9" name="Freeform 5">
            <a:hlinkClick r:id="" action="ppaction://hlinkshowjump?jump=nextslide"/>
            <a:extLst>
              <a:ext uri="{FF2B5EF4-FFF2-40B4-BE49-F238E27FC236}">
                <a16:creationId xmlns:a16="http://schemas.microsoft.com/office/drawing/2014/main" id="{6739D5BB-FF76-C74E-B9C4-1E433D515D16}"/>
              </a:ext>
            </a:extLst>
          </p:cNvPr>
          <p:cNvSpPr>
            <a:spLocks noEditPoints="1"/>
          </p:cNvSpPr>
          <p:nvPr userDrawn="1"/>
        </p:nvSpPr>
        <p:spPr bwMode="auto">
          <a:xfrm>
            <a:off x="8427346" y="6320795"/>
            <a:ext cx="164592" cy="164592"/>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
        <p:nvSpPr>
          <p:cNvPr id="10" name="Freeform 5">
            <a:hlinkClick r:id="" action="ppaction://hlinkshowjump?jump=previousslide"/>
            <a:extLst>
              <a:ext uri="{FF2B5EF4-FFF2-40B4-BE49-F238E27FC236}">
                <a16:creationId xmlns:a16="http://schemas.microsoft.com/office/drawing/2014/main" id="{A9810B25-48BA-E244-B15F-52F205E384CA}"/>
              </a:ext>
            </a:extLst>
          </p:cNvPr>
          <p:cNvSpPr>
            <a:spLocks noEditPoints="1"/>
          </p:cNvSpPr>
          <p:nvPr userDrawn="1"/>
        </p:nvSpPr>
        <p:spPr bwMode="auto">
          <a:xfrm>
            <a:off x="8244103" y="6320795"/>
            <a:ext cx="164592" cy="164592"/>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Tree>
    <p:extLst>
      <p:ext uri="{BB962C8B-B14F-4D97-AF65-F5344CB8AC3E}">
        <p14:creationId xmlns:p14="http://schemas.microsoft.com/office/powerpoint/2010/main" val="4264167955"/>
      </p:ext>
    </p:extLst>
  </p:cSld>
  <p:clrMapOvr>
    <a:masterClrMapping/>
  </p:clrMapOvr>
  <p:transition spd="slow" advClick="0" advTm="3000">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Simple Portfolio Single Show">
    <p:spTree>
      <p:nvGrpSpPr>
        <p:cNvPr id="1" name=""/>
        <p:cNvGrpSpPr/>
        <p:nvPr/>
      </p:nvGrpSpPr>
      <p:grpSpPr>
        <a:xfrm>
          <a:off x="0" y="0"/>
          <a:ext cx="0" cy="0"/>
          <a:chOff x="0" y="0"/>
          <a:chExt cx="0" cy="0"/>
        </a:xfrm>
      </p:grpSpPr>
      <p:cxnSp>
        <p:nvCxnSpPr>
          <p:cNvPr id="18" name="Straight Connector 17"/>
          <p:cNvCxnSpPr/>
          <p:nvPr userDrawn="1"/>
        </p:nvCxnSpPr>
        <p:spPr>
          <a:xfrm>
            <a:off x="593725" y="656089"/>
            <a:ext cx="914400" cy="0"/>
          </a:xfrm>
          <a:prstGeom prst="line">
            <a:avLst/>
          </a:prstGeom>
          <a:ln w="28575">
            <a:solidFill>
              <a:srgbClr val="F58025"/>
            </a:solidFill>
          </a:ln>
        </p:spPr>
        <p:style>
          <a:lnRef idx="1">
            <a:schemeClr val="accent1"/>
          </a:lnRef>
          <a:fillRef idx="0">
            <a:schemeClr val="accent1"/>
          </a:fillRef>
          <a:effectRef idx="0">
            <a:schemeClr val="accent1"/>
          </a:effectRef>
          <a:fontRef idx="minor">
            <a:schemeClr val="tx1"/>
          </a:fontRef>
        </p:style>
      </p:cxnSp>
      <p:sp>
        <p:nvSpPr>
          <p:cNvPr id="24" name="Picture Placeholder 3"/>
          <p:cNvSpPr>
            <a:spLocks noGrp="1"/>
          </p:cNvSpPr>
          <p:nvPr>
            <p:ph type="pic" sz="quarter" idx="12"/>
          </p:nvPr>
        </p:nvSpPr>
        <p:spPr>
          <a:xfrm>
            <a:off x="593725" y="2057401"/>
            <a:ext cx="3986742" cy="3675047"/>
          </a:xfrm>
          <a:prstGeom prst="rect">
            <a:avLst/>
          </a:prstGeom>
          <a:ln w="6350">
            <a:noFill/>
          </a:ln>
        </p:spPr>
        <p:txBody>
          <a:bodyPr/>
          <a:lstStyle>
            <a:lvl1pPr>
              <a:defRPr sz="1000">
                <a:solidFill>
                  <a:schemeClr val="accent4"/>
                </a:solidFill>
                <a:latin typeface="Segoe UI Symbol" panose="020B0502040204020203" pitchFamily="34" charset="0"/>
                <a:ea typeface="Segoe UI Symbol" panose="020B0502040204020203" pitchFamily="34" charset="0"/>
              </a:defRPr>
            </a:lvl1pPr>
          </a:lstStyle>
          <a:p>
            <a:endParaRPr lang="en-US"/>
          </a:p>
        </p:txBody>
      </p:sp>
      <p:sp>
        <p:nvSpPr>
          <p:cNvPr id="11" name="Text Placeholder 9">
            <a:extLst>
              <a:ext uri="{FF2B5EF4-FFF2-40B4-BE49-F238E27FC236}">
                <a16:creationId xmlns:a16="http://schemas.microsoft.com/office/drawing/2014/main" id="{3FC41429-A31B-2E47-B693-F0B7DB81BC86}"/>
              </a:ext>
            </a:extLst>
          </p:cNvPr>
          <p:cNvSpPr>
            <a:spLocks noGrp="1"/>
          </p:cNvSpPr>
          <p:nvPr>
            <p:ph type="body" sz="quarter" idx="10"/>
          </p:nvPr>
        </p:nvSpPr>
        <p:spPr>
          <a:xfrm>
            <a:off x="584202" y="767788"/>
            <a:ext cx="7953374" cy="511013"/>
          </a:xfrm>
          <a:prstGeom prst="rect">
            <a:avLst/>
          </a:prstGeom>
        </p:spPr>
        <p:txBody>
          <a:bodyPr lIns="0" tIns="0" rIns="0" bIns="0"/>
          <a:lstStyle>
            <a:lvl1pPr marL="0" indent="0" algn="l">
              <a:lnSpc>
                <a:spcPct val="100000"/>
              </a:lnSpc>
              <a:spcBef>
                <a:spcPts val="0"/>
              </a:spcBef>
              <a:buNone/>
              <a:defRPr sz="2400" b="1" cap="all" spc="50" baseline="0">
                <a:solidFill>
                  <a:srgbClr val="4D4D4D"/>
                </a:solidFill>
                <a:latin typeface="+mn-lt"/>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19" name="Text Placeholder 9">
            <a:extLst>
              <a:ext uri="{FF2B5EF4-FFF2-40B4-BE49-F238E27FC236}">
                <a16:creationId xmlns:a16="http://schemas.microsoft.com/office/drawing/2014/main" id="{E766388F-21A1-D34D-9909-C7FC060ED177}"/>
              </a:ext>
            </a:extLst>
          </p:cNvPr>
          <p:cNvSpPr>
            <a:spLocks noGrp="1"/>
          </p:cNvSpPr>
          <p:nvPr>
            <p:ph type="body" sz="quarter" idx="11"/>
          </p:nvPr>
        </p:nvSpPr>
        <p:spPr>
          <a:xfrm>
            <a:off x="593725" y="1278801"/>
            <a:ext cx="7953374" cy="188459"/>
          </a:xfrm>
          <a:prstGeom prst="rect">
            <a:avLst/>
          </a:prstGeom>
        </p:spPr>
        <p:txBody>
          <a:bodyPr lIns="0" tIns="0" rIns="0" bIns="0">
            <a:normAutofit/>
          </a:bodyPr>
          <a:lstStyle>
            <a:lvl1pPr marL="0" indent="0" algn="l">
              <a:lnSpc>
                <a:spcPts val="1200"/>
              </a:lnSpc>
              <a:spcBef>
                <a:spcPts val="0"/>
              </a:spcBef>
              <a:buNone/>
              <a:defRPr sz="1200" b="0" cap="none" spc="0" baseline="0">
                <a:solidFill>
                  <a:srgbClr val="4D4D4D"/>
                </a:solidFill>
                <a:latin typeface="+mn-lt"/>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20" name="TextBox 19">
            <a:extLst>
              <a:ext uri="{FF2B5EF4-FFF2-40B4-BE49-F238E27FC236}">
                <a16:creationId xmlns:a16="http://schemas.microsoft.com/office/drawing/2014/main" id="{BA8DE1B4-67D2-F54C-BE0C-4FCF20A45999}"/>
              </a:ext>
            </a:extLst>
          </p:cNvPr>
          <p:cNvSpPr txBox="1"/>
          <p:nvPr userDrawn="1"/>
        </p:nvSpPr>
        <p:spPr>
          <a:xfrm>
            <a:off x="593728" y="6297123"/>
            <a:ext cx="1783555" cy="138499"/>
          </a:xfrm>
          <a:prstGeom prst="rect">
            <a:avLst/>
          </a:prstGeom>
          <a:noFill/>
        </p:spPr>
        <p:txBody>
          <a:bodyPr wrap="square" lIns="0" tIns="0" rIns="0" bIns="0" rtlCol="0">
            <a:spAutoFit/>
          </a:bodyPr>
          <a:lstStyle/>
          <a:p>
            <a:pPr algn="l"/>
            <a:r>
              <a:rPr lang="en-US" sz="900" b="1" spc="30" baseline="0">
                <a:solidFill>
                  <a:srgbClr val="D14C27"/>
                </a:solidFill>
                <a:latin typeface="+mn-lt"/>
                <a:ea typeface="Segoe UI Symbol" panose="020B0502040204020203" pitchFamily="34" charset="0"/>
              </a:rPr>
              <a:t>CAREERS, WAGES &amp; TRENDS</a:t>
            </a:r>
          </a:p>
        </p:txBody>
      </p:sp>
      <p:sp>
        <p:nvSpPr>
          <p:cNvPr id="21" name="TextBox 20">
            <a:extLst>
              <a:ext uri="{FF2B5EF4-FFF2-40B4-BE49-F238E27FC236}">
                <a16:creationId xmlns:a16="http://schemas.microsoft.com/office/drawing/2014/main" id="{42647BA0-C953-A445-8088-C170691872FE}"/>
              </a:ext>
            </a:extLst>
          </p:cNvPr>
          <p:cNvSpPr txBox="1"/>
          <p:nvPr userDrawn="1"/>
        </p:nvSpPr>
        <p:spPr>
          <a:xfrm>
            <a:off x="5181600" y="6297123"/>
            <a:ext cx="2660140" cy="246221"/>
          </a:xfrm>
          <a:prstGeom prst="rect">
            <a:avLst/>
          </a:prstGeom>
          <a:noFill/>
        </p:spPr>
        <p:txBody>
          <a:bodyPr wrap="square" lIns="0" tIns="0" rIns="0" bIns="0" rtlCol="0">
            <a:spAutoFit/>
          </a:bodyPr>
          <a:lstStyle/>
          <a:p>
            <a:pPr algn="r"/>
            <a:r>
              <a:rPr lang="en-US" sz="800" b="0" spc="0" baseline="0">
                <a:solidFill>
                  <a:schemeClr val="accent3"/>
                </a:solidFill>
                <a:latin typeface="+mn-lt"/>
                <a:ea typeface="Segoe UI Symbol" panose="020B0502040204020203" pitchFamily="34" charset="0"/>
              </a:rPr>
              <a:t>Illinois workNet</a:t>
            </a:r>
            <a:r>
              <a:rPr lang="en-US" sz="800" b="0" spc="0" baseline="30000">
                <a:solidFill>
                  <a:schemeClr val="accent3"/>
                </a:solidFill>
                <a:latin typeface="+mn-lt"/>
                <a:ea typeface="Segoe UI Symbol" panose="020B0502040204020203" pitchFamily="34" charset="0"/>
              </a:rPr>
              <a:t>®</a:t>
            </a:r>
            <a:r>
              <a:rPr lang="en-US" sz="800" b="0" spc="0" baseline="0">
                <a:solidFill>
                  <a:schemeClr val="accent3"/>
                </a:solidFill>
                <a:latin typeface="+mn-lt"/>
                <a:ea typeface="Segoe UI Symbol" panose="020B0502040204020203" pitchFamily="34" charset="0"/>
              </a:rPr>
              <a:t> is sponsored by the Department of Commerce and Economic Opportunity.</a:t>
            </a:r>
            <a:endParaRPr lang="en-US" sz="800" b="0" spc="0" baseline="0">
              <a:solidFill>
                <a:schemeClr val="accent2"/>
              </a:solidFill>
              <a:latin typeface="+mn-lt"/>
              <a:ea typeface="Segoe UI Symbol" panose="020B0502040204020203" pitchFamily="34" charset="0"/>
            </a:endParaRPr>
          </a:p>
        </p:txBody>
      </p:sp>
      <p:sp>
        <p:nvSpPr>
          <p:cNvPr id="22" name="TextBox 21">
            <a:extLst>
              <a:ext uri="{FF2B5EF4-FFF2-40B4-BE49-F238E27FC236}">
                <a16:creationId xmlns:a16="http://schemas.microsoft.com/office/drawing/2014/main" id="{7529C5EF-5C47-8B46-8042-8890D68B5345}"/>
              </a:ext>
            </a:extLst>
          </p:cNvPr>
          <p:cNvSpPr txBox="1"/>
          <p:nvPr userDrawn="1"/>
        </p:nvSpPr>
        <p:spPr>
          <a:xfrm>
            <a:off x="7939425" y="6297123"/>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tx1">
                    <a:lumMod val="50000"/>
                    <a:lumOff val="50000"/>
                  </a:schemeClr>
                </a:solidFill>
                <a:latin typeface="+mn-lt"/>
                <a:ea typeface="Segoe UI Symbol" panose="020B0502040204020203" pitchFamily="34" charset="0"/>
              </a:rPr>
              <a:pPr algn="r"/>
              <a:t>‹#›</a:t>
            </a:fld>
            <a:endParaRPr lang="en-US" sz="800" b="0" spc="30" baseline="0">
              <a:solidFill>
                <a:schemeClr val="tx1">
                  <a:lumMod val="50000"/>
                  <a:lumOff val="50000"/>
                </a:schemeClr>
              </a:solidFill>
              <a:latin typeface="+mn-lt"/>
              <a:ea typeface="Segoe UI Symbol" panose="020B0502040204020203" pitchFamily="34" charset="0"/>
            </a:endParaRPr>
          </a:p>
        </p:txBody>
      </p:sp>
      <p:sp>
        <p:nvSpPr>
          <p:cNvPr id="14" name="Freeform 5">
            <a:hlinkClick r:id="" action="ppaction://hlinkshowjump?jump=nextslide"/>
            <a:extLst>
              <a:ext uri="{FF2B5EF4-FFF2-40B4-BE49-F238E27FC236}">
                <a16:creationId xmlns:a16="http://schemas.microsoft.com/office/drawing/2014/main" id="{828D0F22-9AE7-5042-894F-C0DB7CE59C16}"/>
              </a:ext>
            </a:extLst>
          </p:cNvPr>
          <p:cNvSpPr>
            <a:spLocks noEditPoints="1"/>
          </p:cNvSpPr>
          <p:nvPr userDrawn="1"/>
        </p:nvSpPr>
        <p:spPr bwMode="auto">
          <a:xfrm>
            <a:off x="8427346" y="6320795"/>
            <a:ext cx="164592" cy="164592"/>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
        <p:nvSpPr>
          <p:cNvPr id="15" name="Freeform 5">
            <a:hlinkClick r:id="" action="ppaction://hlinkshowjump?jump=previousslide"/>
            <a:extLst>
              <a:ext uri="{FF2B5EF4-FFF2-40B4-BE49-F238E27FC236}">
                <a16:creationId xmlns:a16="http://schemas.microsoft.com/office/drawing/2014/main" id="{40C7751D-1E3D-FE4C-A09C-688E62EFE6FE}"/>
              </a:ext>
            </a:extLst>
          </p:cNvPr>
          <p:cNvSpPr>
            <a:spLocks noEditPoints="1"/>
          </p:cNvSpPr>
          <p:nvPr userDrawn="1"/>
        </p:nvSpPr>
        <p:spPr bwMode="auto">
          <a:xfrm>
            <a:off x="8244103" y="6320795"/>
            <a:ext cx="164592" cy="164592"/>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Tree>
    <p:extLst>
      <p:ext uri="{BB962C8B-B14F-4D97-AF65-F5344CB8AC3E}">
        <p14:creationId xmlns:p14="http://schemas.microsoft.com/office/powerpoint/2010/main" val="826311731"/>
      </p:ext>
    </p:extLst>
  </p:cSld>
  <p:clrMapOvr>
    <a:masterClrMapping/>
  </p:clrMapOvr>
  <p:transition spd="slow" advClick="0" advTm="3000">
    <p:fade/>
  </p:transition>
  <p:extLst>
    <p:ext uri="{DCECCB84-F9BA-43D5-87BE-67443E8EF086}">
      <p15:sldGuideLst xmlns:p15="http://schemas.microsoft.com/office/powerpoint/2012/main">
        <p15:guide id="1" orient="horz" pos="3600">
          <p15:clr>
            <a:srgbClr val="FBAE40"/>
          </p15:clr>
        </p15:guide>
        <p15:guide id="2" pos="5384">
          <p15:clr>
            <a:srgbClr val="FBAE40"/>
          </p15:clr>
        </p15:guide>
        <p15:guide id="3" pos="374">
          <p15:clr>
            <a:srgbClr val="FBAE40"/>
          </p15:clr>
        </p15:guide>
        <p15:guide id="4" orient="horz" pos="408">
          <p15:clr>
            <a:srgbClr val="FBAE40"/>
          </p15:clr>
        </p15:guide>
        <p15:guide id="5" orient="horz" pos="1296">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Full Portfolio in Browser">
    <p:spTree>
      <p:nvGrpSpPr>
        <p:cNvPr id="1" name=""/>
        <p:cNvGrpSpPr/>
        <p:nvPr/>
      </p:nvGrpSpPr>
      <p:grpSpPr>
        <a:xfrm>
          <a:off x="0" y="0"/>
          <a:ext cx="0" cy="0"/>
          <a:chOff x="0" y="0"/>
          <a:chExt cx="0" cy="0"/>
        </a:xfrm>
      </p:grpSpPr>
      <p:sp>
        <p:nvSpPr>
          <p:cNvPr id="4" name="Picture Placeholder 3"/>
          <p:cNvSpPr>
            <a:spLocks noGrp="1"/>
          </p:cNvSpPr>
          <p:nvPr userDrawn="1">
            <p:ph type="pic" sz="quarter" idx="12"/>
          </p:nvPr>
        </p:nvSpPr>
        <p:spPr>
          <a:xfrm>
            <a:off x="1057278" y="2362201"/>
            <a:ext cx="7029451" cy="4495801"/>
          </a:xfrm>
          <a:prstGeom prst="rect">
            <a:avLst/>
          </a:prstGeom>
        </p:spPr>
        <p:txBody>
          <a:bodyPr/>
          <a:lstStyle>
            <a:lvl1pPr>
              <a:defRPr sz="1200">
                <a:solidFill>
                  <a:schemeClr val="accent4"/>
                </a:solidFill>
                <a:latin typeface="Lato" panose="020F0502020204030203" pitchFamily="34" charset="0"/>
              </a:defRPr>
            </a:lvl1pPr>
          </a:lstStyle>
          <a:p>
            <a:endParaRPr lang="en-US"/>
          </a:p>
        </p:txBody>
      </p:sp>
      <p:cxnSp>
        <p:nvCxnSpPr>
          <p:cNvPr id="5" name="Straight Connector 4"/>
          <p:cNvCxnSpPr/>
          <p:nvPr userDrawn="1"/>
        </p:nvCxnSpPr>
        <p:spPr>
          <a:xfrm>
            <a:off x="593725" y="656089"/>
            <a:ext cx="914400" cy="0"/>
          </a:xfrm>
          <a:prstGeom prst="line">
            <a:avLst/>
          </a:prstGeom>
          <a:ln w="28575">
            <a:solidFill>
              <a:srgbClr val="F58025"/>
            </a:solidFill>
          </a:ln>
        </p:spPr>
        <p:style>
          <a:lnRef idx="1">
            <a:schemeClr val="accent1"/>
          </a:lnRef>
          <a:fillRef idx="0">
            <a:schemeClr val="accent1"/>
          </a:fillRef>
          <a:effectRef idx="0">
            <a:schemeClr val="accent1"/>
          </a:effectRef>
          <a:fontRef idx="minor">
            <a:schemeClr val="tx1"/>
          </a:fontRef>
        </p:style>
      </p:cxnSp>
      <p:sp>
        <p:nvSpPr>
          <p:cNvPr id="6" name="Text Placeholder 9">
            <a:extLst>
              <a:ext uri="{FF2B5EF4-FFF2-40B4-BE49-F238E27FC236}">
                <a16:creationId xmlns:a16="http://schemas.microsoft.com/office/drawing/2014/main" id="{4ABAB7BE-7E9E-674F-83FF-F19C2AB8F0F0}"/>
              </a:ext>
            </a:extLst>
          </p:cNvPr>
          <p:cNvSpPr>
            <a:spLocks noGrp="1"/>
          </p:cNvSpPr>
          <p:nvPr>
            <p:ph type="body" sz="quarter" idx="10"/>
          </p:nvPr>
        </p:nvSpPr>
        <p:spPr>
          <a:xfrm>
            <a:off x="584202" y="767788"/>
            <a:ext cx="7953374" cy="511013"/>
          </a:xfrm>
          <a:prstGeom prst="rect">
            <a:avLst/>
          </a:prstGeom>
        </p:spPr>
        <p:txBody>
          <a:bodyPr lIns="0" tIns="0" rIns="0" bIns="0"/>
          <a:lstStyle>
            <a:lvl1pPr marL="0" indent="0" algn="l">
              <a:lnSpc>
                <a:spcPct val="100000"/>
              </a:lnSpc>
              <a:spcBef>
                <a:spcPts val="0"/>
              </a:spcBef>
              <a:buNone/>
              <a:defRPr sz="2400" b="1" cap="all" spc="50" baseline="0">
                <a:solidFill>
                  <a:srgbClr val="4D4D4D"/>
                </a:solidFill>
                <a:latin typeface="+mn-lt"/>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7" name="Text Placeholder 9">
            <a:extLst>
              <a:ext uri="{FF2B5EF4-FFF2-40B4-BE49-F238E27FC236}">
                <a16:creationId xmlns:a16="http://schemas.microsoft.com/office/drawing/2014/main" id="{57C068E3-D242-C045-A561-4A758338B1A1}"/>
              </a:ext>
            </a:extLst>
          </p:cNvPr>
          <p:cNvSpPr>
            <a:spLocks noGrp="1"/>
          </p:cNvSpPr>
          <p:nvPr>
            <p:ph type="body" sz="quarter" idx="11"/>
          </p:nvPr>
        </p:nvSpPr>
        <p:spPr>
          <a:xfrm>
            <a:off x="593725" y="1278801"/>
            <a:ext cx="7953374" cy="188459"/>
          </a:xfrm>
          <a:prstGeom prst="rect">
            <a:avLst/>
          </a:prstGeom>
        </p:spPr>
        <p:txBody>
          <a:bodyPr lIns="0" tIns="0" rIns="0" bIns="0">
            <a:normAutofit/>
          </a:bodyPr>
          <a:lstStyle>
            <a:lvl1pPr marL="0" indent="0" algn="l">
              <a:lnSpc>
                <a:spcPts val="1200"/>
              </a:lnSpc>
              <a:spcBef>
                <a:spcPts val="0"/>
              </a:spcBef>
              <a:buNone/>
              <a:defRPr sz="1200" b="0" cap="none" spc="0" baseline="0">
                <a:solidFill>
                  <a:srgbClr val="4D4D4D"/>
                </a:solidFill>
                <a:latin typeface="+mn-lt"/>
                <a:ea typeface="Segoe UI Symbol" panose="020B0502040204020203" pitchFamily="34" charset="0"/>
                <a:cs typeface="Open Sans" panose="020B0606030504020204" pitchFamily="34" charset="0"/>
              </a:defRPr>
            </a:lvl1pPr>
          </a:lstStyle>
          <a:p>
            <a:pPr lvl="0"/>
            <a:r>
              <a:rPr lang="en-US"/>
              <a:t>Click to edit Master text styles</a:t>
            </a:r>
          </a:p>
        </p:txBody>
      </p:sp>
    </p:spTree>
    <p:extLst>
      <p:ext uri="{BB962C8B-B14F-4D97-AF65-F5344CB8AC3E}">
        <p14:creationId xmlns:p14="http://schemas.microsoft.com/office/powerpoint/2010/main" val="1492567796"/>
      </p:ext>
    </p:extLst>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500"/>
                                        <p:tgtEl>
                                          <p:spTgt spid="6">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fade">
                                      <p:cBhvr>
                                        <p:cTn id="15"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tmplLst>
          <p:tmpl lvl="1">
            <p:tnLst>
              <p:par>
                <p:cTn presetID="10" presetClass="entr" presetSubtype="0"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childTnLst>
                </p:cTn>
              </p:par>
            </p:tnLst>
          </p:tmpl>
        </p:tmplLst>
      </p:bldP>
      <p:bldP spid="7" grpId="0" build="p">
        <p:tmplLst>
          <p:tmpl lvl="1">
            <p:tnLst>
              <p:par>
                <p:cTn presetID="10" presetClass="entr" presetSubtype="0"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500"/>
                        <p:tgtEl>
                          <p:spTgt spid="7"/>
                        </p:tgtEl>
                      </p:cBhvr>
                    </p:animEffect>
                  </p:childTnLst>
                </p:cTn>
              </p:par>
            </p:tnLst>
          </p:tmpl>
        </p:tmplLst>
      </p:bldP>
    </p:bldLst>
  </p:timing>
  <p:extLst>
    <p:ext uri="{DCECCB84-F9BA-43D5-87BE-67443E8EF086}">
      <p15:sldGuideLst xmlns:p15="http://schemas.microsoft.com/office/powerpoint/2012/main">
        <p15:guide id="1" orient="horz" pos="3600">
          <p15:clr>
            <a:srgbClr val="FBAE40"/>
          </p15:clr>
        </p15:guide>
        <p15:guide id="2" pos="5384">
          <p15:clr>
            <a:srgbClr val="FBAE40"/>
          </p15:clr>
        </p15:guide>
        <p15:guide id="3" pos="374">
          <p15:clr>
            <a:srgbClr val="FBAE40"/>
          </p15:clr>
        </p15:guide>
        <p15:guide id="4" orient="horz" pos="408">
          <p15:clr>
            <a:srgbClr val="FBAE40"/>
          </p15:clr>
        </p15:guide>
        <p15:guide id="5" orient="horz" pos="1296">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Various Project Show Case">
    <p:spTree>
      <p:nvGrpSpPr>
        <p:cNvPr id="1" name=""/>
        <p:cNvGrpSpPr/>
        <p:nvPr/>
      </p:nvGrpSpPr>
      <p:grpSpPr>
        <a:xfrm>
          <a:off x="0" y="0"/>
          <a:ext cx="0" cy="0"/>
          <a:chOff x="0" y="0"/>
          <a:chExt cx="0" cy="0"/>
        </a:xfrm>
      </p:grpSpPr>
      <p:cxnSp>
        <p:nvCxnSpPr>
          <p:cNvPr id="46" name="Straight Connector 45"/>
          <p:cNvCxnSpPr/>
          <p:nvPr userDrawn="1"/>
        </p:nvCxnSpPr>
        <p:spPr>
          <a:xfrm>
            <a:off x="593725" y="656089"/>
            <a:ext cx="914400" cy="0"/>
          </a:xfrm>
          <a:prstGeom prst="line">
            <a:avLst/>
          </a:prstGeom>
          <a:ln w="28575">
            <a:solidFill>
              <a:srgbClr val="F58025"/>
            </a:solidFill>
          </a:ln>
        </p:spPr>
        <p:style>
          <a:lnRef idx="1">
            <a:schemeClr val="accent1"/>
          </a:lnRef>
          <a:fillRef idx="0">
            <a:schemeClr val="accent1"/>
          </a:fillRef>
          <a:effectRef idx="0">
            <a:schemeClr val="accent1"/>
          </a:effectRef>
          <a:fontRef idx="minor">
            <a:schemeClr val="tx1"/>
          </a:fontRef>
        </p:style>
      </p:cxnSp>
      <p:sp>
        <p:nvSpPr>
          <p:cNvPr id="31" name="Picture Placeholder 17"/>
          <p:cNvSpPr>
            <a:spLocks noGrp="1"/>
          </p:cNvSpPr>
          <p:nvPr>
            <p:ph type="pic" sz="quarter" idx="10"/>
          </p:nvPr>
        </p:nvSpPr>
        <p:spPr>
          <a:xfrm>
            <a:off x="594391" y="2057400"/>
            <a:ext cx="1984248" cy="1828800"/>
          </a:xfrm>
          <a:prstGeom prst="rect">
            <a:avLst/>
          </a:prstGeom>
          <a:noFill/>
          <a:ln>
            <a:noFill/>
          </a:ln>
        </p:spPr>
        <p:txBody>
          <a:bodyPr/>
          <a:lstStyle>
            <a:lvl1pPr>
              <a:defRPr sz="1200">
                <a:solidFill>
                  <a:schemeClr val="accent4"/>
                </a:solidFill>
                <a:latin typeface="Lato" panose="020F0502020204030203" pitchFamily="34" charset="0"/>
              </a:defRPr>
            </a:lvl1pPr>
          </a:lstStyle>
          <a:p>
            <a:endParaRPr lang="en-US"/>
          </a:p>
        </p:txBody>
      </p:sp>
      <p:sp>
        <p:nvSpPr>
          <p:cNvPr id="42" name="Picture Placeholder 17"/>
          <p:cNvSpPr>
            <a:spLocks noGrp="1"/>
          </p:cNvSpPr>
          <p:nvPr>
            <p:ph type="pic" sz="quarter" idx="20"/>
          </p:nvPr>
        </p:nvSpPr>
        <p:spPr>
          <a:xfrm>
            <a:off x="4561555" y="2057400"/>
            <a:ext cx="1984248" cy="1828800"/>
          </a:xfrm>
          <a:prstGeom prst="rect">
            <a:avLst/>
          </a:prstGeom>
          <a:noFill/>
          <a:ln>
            <a:noFill/>
          </a:ln>
        </p:spPr>
        <p:txBody>
          <a:bodyPr/>
          <a:lstStyle>
            <a:lvl1pPr>
              <a:defRPr sz="1200">
                <a:solidFill>
                  <a:schemeClr val="accent4"/>
                </a:solidFill>
                <a:latin typeface="Lato" panose="020F0502020204030203" pitchFamily="34" charset="0"/>
              </a:defRPr>
            </a:lvl1pPr>
          </a:lstStyle>
          <a:p>
            <a:endParaRPr lang="en-US"/>
          </a:p>
        </p:txBody>
      </p:sp>
      <p:sp>
        <p:nvSpPr>
          <p:cNvPr id="47" name="Picture Placeholder 17"/>
          <p:cNvSpPr>
            <a:spLocks noGrp="1"/>
          </p:cNvSpPr>
          <p:nvPr>
            <p:ph type="pic" sz="quarter" idx="21"/>
          </p:nvPr>
        </p:nvSpPr>
        <p:spPr>
          <a:xfrm>
            <a:off x="2577973" y="3884531"/>
            <a:ext cx="1984248" cy="1828800"/>
          </a:xfrm>
          <a:prstGeom prst="rect">
            <a:avLst/>
          </a:prstGeom>
          <a:noFill/>
          <a:ln>
            <a:noFill/>
          </a:ln>
        </p:spPr>
        <p:txBody>
          <a:bodyPr/>
          <a:lstStyle>
            <a:lvl1pPr>
              <a:defRPr sz="1200">
                <a:solidFill>
                  <a:schemeClr val="accent4"/>
                </a:solidFill>
                <a:latin typeface="Lato" panose="020F0502020204030203" pitchFamily="34" charset="0"/>
              </a:defRPr>
            </a:lvl1pPr>
          </a:lstStyle>
          <a:p>
            <a:endParaRPr lang="en-US"/>
          </a:p>
        </p:txBody>
      </p:sp>
      <p:sp>
        <p:nvSpPr>
          <p:cNvPr id="60" name="Picture Placeholder 17"/>
          <p:cNvSpPr>
            <a:spLocks noGrp="1"/>
          </p:cNvSpPr>
          <p:nvPr>
            <p:ph type="pic" sz="quarter" idx="22"/>
          </p:nvPr>
        </p:nvSpPr>
        <p:spPr>
          <a:xfrm>
            <a:off x="6545137" y="3884531"/>
            <a:ext cx="1984248" cy="1828800"/>
          </a:xfrm>
          <a:prstGeom prst="rect">
            <a:avLst/>
          </a:prstGeom>
          <a:noFill/>
          <a:ln>
            <a:noFill/>
          </a:ln>
        </p:spPr>
        <p:txBody>
          <a:bodyPr/>
          <a:lstStyle>
            <a:lvl1pPr>
              <a:defRPr sz="1200">
                <a:solidFill>
                  <a:schemeClr val="accent4"/>
                </a:solidFill>
                <a:latin typeface="Lato" panose="020F0502020204030203" pitchFamily="34" charset="0"/>
              </a:defRPr>
            </a:lvl1pPr>
          </a:lstStyle>
          <a:p>
            <a:endParaRPr lang="en-US"/>
          </a:p>
        </p:txBody>
      </p:sp>
      <p:sp>
        <p:nvSpPr>
          <p:cNvPr id="14" name="Text Placeholder 9">
            <a:extLst>
              <a:ext uri="{FF2B5EF4-FFF2-40B4-BE49-F238E27FC236}">
                <a16:creationId xmlns:a16="http://schemas.microsoft.com/office/drawing/2014/main" id="{C728F900-AC70-D645-8786-DB255F07613F}"/>
              </a:ext>
            </a:extLst>
          </p:cNvPr>
          <p:cNvSpPr>
            <a:spLocks noGrp="1"/>
          </p:cNvSpPr>
          <p:nvPr>
            <p:ph type="body" sz="quarter" idx="23"/>
          </p:nvPr>
        </p:nvSpPr>
        <p:spPr>
          <a:xfrm>
            <a:off x="584202" y="767788"/>
            <a:ext cx="7953374" cy="511013"/>
          </a:xfrm>
          <a:prstGeom prst="rect">
            <a:avLst/>
          </a:prstGeom>
        </p:spPr>
        <p:txBody>
          <a:bodyPr lIns="0" tIns="0" rIns="0" bIns="0"/>
          <a:lstStyle>
            <a:lvl1pPr marL="0" indent="0" algn="l">
              <a:lnSpc>
                <a:spcPct val="100000"/>
              </a:lnSpc>
              <a:spcBef>
                <a:spcPts val="0"/>
              </a:spcBef>
              <a:buNone/>
              <a:defRPr sz="2400" b="1" cap="all" spc="50" baseline="0">
                <a:solidFill>
                  <a:srgbClr val="4D4D4D"/>
                </a:solidFill>
                <a:latin typeface="+mn-lt"/>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17" name="Text Placeholder 9">
            <a:extLst>
              <a:ext uri="{FF2B5EF4-FFF2-40B4-BE49-F238E27FC236}">
                <a16:creationId xmlns:a16="http://schemas.microsoft.com/office/drawing/2014/main" id="{4586FCC5-0315-774B-B63C-7105E6AA1FE8}"/>
              </a:ext>
            </a:extLst>
          </p:cNvPr>
          <p:cNvSpPr>
            <a:spLocks noGrp="1"/>
          </p:cNvSpPr>
          <p:nvPr>
            <p:ph type="body" sz="quarter" idx="11"/>
          </p:nvPr>
        </p:nvSpPr>
        <p:spPr>
          <a:xfrm>
            <a:off x="593725" y="1278801"/>
            <a:ext cx="7953374" cy="188459"/>
          </a:xfrm>
          <a:prstGeom prst="rect">
            <a:avLst/>
          </a:prstGeom>
        </p:spPr>
        <p:txBody>
          <a:bodyPr lIns="0" tIns="0" rIns="0" bIns="0">
            <a:normAutofit/>
          </a:bodyPr>
          <a:lstStyle>
            <a:lvl1pPr marL="0" indent="0" algn="l">
              <a:lnSpc>
                <a:spcPts val="1200"/>
              </a:lnSpc>
              <a:spcBef>
                <a:spcPts val="0"/>
              </a:spcBef>
              <a:buNone/>
              <a:defRPr sz="1200" b="0" cap="none" spc="0" baseline="0">
                <a:solidFill>
                  <a:srgbClr val="4D4D4D"/>
                </a:solidFill>
                <a:latin typeface="+mn-lt"/>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18" name="TextBox 17">
            <a:extLst>
              <a:ext uri="{FF2B5EF4-FFF2-40B4-BE49-F238E27FC236}">
                <a16:creationId xmlns:a16="http://schemas.microsoft.com/office/drawing/2014/main" id="{2A9F1464-6DB1-234C-B015-31653780D7DD}"/>
              </a:ext>
            </a:extLst>
          </p:cNvPr>
          <p:cNvSpPr txBox="1"/>
          <p:nvPr userDrawn="1"/>
        </p:nvSpPr>
        <p:spPr>
          <a:xfrm>
            <a:off x="593728" y="6297123"/>
            <a:ext cx="1783555" cy="138499"/>
          </a:xfrm>
          <a:prstGeom prst="rect">
            <a:avLst/>
          </a:prstGeom>
          <a:noFill/>
        </p:spPr>
        <p:txBody>
          <a:bodyPr wrap="square" lIns="0" tIns="0" rIns="0" bIns="0" rtlCol="0">
            <a:spAutoFit/>
          </a:bodyPr>
          <a:lstStyle/>
          <a:p>
            <a:pPr algn="l"/>
            <a:r>
              <a:rPr lang="en-US" sz="900" b="1" spc="30" baseline="0">
                <a:solidFill>
                  <a:srgbClr val="D14C27"/>
                </a:solidFill>
                <a:latin typeface="+mn-lt"/>
                <a:ea typeface="Segoe UI Symbol" panose="020B0502040204020203" pitchFamily="34" charset="0"/>
              </a:rPr>
              <a:t>CAREERS, WAGES &amp; TRENDS</a:t>
            </a:r>
          </a:p>
        </p:txBody>
      </p:sp>
      <p:sp>
        <p:nvSpPr>
          <p:cNvPr id="19" name="TextBox 18">
            <a:extLst>
              <a:ext uri="{FF2B5EF4-FFF2-40B4-BE49-F238E27FC236}">
                <a16:creationId xmlns:a16="http://schemas.microsoft.com/office/drawing/2014/main" id="{A7154BDA-087C-F343-919C-5DA1611FFF22}"/>
              </a:ext>
            </a:extLst>
          </p:cNvPr>
          <p:cNvSpPr txBox="1"/>
          <p:nvPr userDrawn="1"/>
        </p:nvSpPr>
        <p:spPr>
          <a:xfrm>
            <a:off x="5181600" y="6297123"/>
            <a:ext cx="2660140" cy="246221"/>
          </a:xfrm>
          <a:prstGeom prst="rect">
            <a:avLst/>
          </a:prstGeom>
          <a:noFill/>
        </p:spPr>
        <p:txBody>
          <a:bodyPr wrap="square" lIns="0" tIns="0" rIns="0" bIns="0" rtlCol="0">
            <a:spAutoFit/>
          </a:bodyPr>
          <a:lstStyle/>
          <a:p>
            <a:pPr algn="r"/>
            <a:r>
              <a:rPr lang="en-US" sz="800" b="0" spc="0" baseline="0">
                <a:solidFill>
                  <a:schemeClr val="accent3"/>
                </a:solidFill>
                <a:latin typeface="+mn-lt"/>
                <a:ea typeface="Segoe UI Symbol" panose="020B0502040204020203" pitchFamily="34" charset="0"/>
              </a:rPr>
              <a:t>Illinois workNet</a:t>
            </a:r>
            <a:r>
              <a:rPr lang="en-US" sz="800" b="0" spc="0" baseline="30000">
                <a:solidFill>
                  <a:schemeClr val="accent3"/>
                </a:solidFill>
                <a:latin typeface="+mn-lt"/>
                <a:ea typeface="Segoe UI Symbol" panose="020B0502040204020203" pitchFamily="34" charset="0"/>
              </a:rPr>
              <a:t>®</a:t>
            </a:r>
            <a:r>
              <a:rPr lang="en-US" sz="800" b="0" spc="0" baseline="0">
                <a:solidFill>
                  <a:schemeClr val="accent3"/>
                </a:solidFill>
                <a:latin typeface="+mn-lt"/>
                <a:ea typeface="Segoe UI Symbol" panose="020B0502040204020203" pitchFamily="34" charset="0"/>
              </a:rPr>
              <a:t> is sponsored by the Department of Commerce and Economic Opportunity.</a:t>
            </a:r>
            <a:endParaRPr lang="en-US" sz="800" b="0" spc="0" baseline="0">
              <a:solidFill>
                <a:schemeClr val="accent2"/>
              </a:solidFill>
              <a:latin typeface="+mn-lt"/>
              <a:ea typeface="Segoe UI Symbol" panose="020B0502040204020203" pitchFamily="34" charset="0"/>
            </a:endParaRPr>
          </a:p>
        </p:txBody>
      </p:sp>
      <p:sp>
        <p:nvSpPr>
          <p:cNvPr id="20" name="TextBox 19">
            <a:extLst>
              <a:ext uri="{FF2B5EF4-FFF2-40B4-BE49-F238E27FC236}">
                <a16:creationId xmlns:a16="http://schemas.microsoft.com/office/drawing/2014/main" id="{46FB44F3-1E73-6F4E-B79D-2D27D23754FF}"/>
              </a:ext>
            </a:extLst>
          </p:cNvPr>
          <p:cNvSpPr txBox="1"/>
          <p:nvPr userDrawn="1"/>
        </p:nvSpPr>
        <p:spPr>
          <a:xfrm>
            <a:off x="7939425" y="6297123"/>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tx1">
                    <a:lumMod val="50000"/>
                    <a:lumOff val="50000"/>
                  </a:schemeClr>
                </a:solidFill>
                <a:latin typeface="+mn-lt"/>
                <a:ea typeface="Segoe UI Symbol" panose="020B0502040204020203" pitchFamily="34" charset="0"/>
              </a:rPr>
              <a:pPr algn="r"/>
              <a:t>‹#›</a:t>
            </a:fld>
            <a:endParaRPr lang="en-US" sz="800" b="0" spc="30" baseline="0">
              <a:solidFill>
                <a:schemeClr val="tx1">
                  <a:lumMod val="50000"/>
                  <a:lumOff val="50000"/>
                </a:schemeClr>
              </a:solidFill>
              <a:latin typeface="+mn-lt"/>
              <a:ea typeface="Segoe UI Symbol" panose="020B0502040204020203" pitchFamily="34" charset="0"/>
            </a:endParaRPr>
          </a:p>
        </p:txBody>
      </p:sp>
      <p:sp>
        <p:nvSpPr>
          <p:cNvPr id="21" name="Freeform 5">
            <a:hlinkClick r:id="" action="ppaction://hlinkshowjump?jump=nextslide"/>
            <a:extLst>
              <a:ext uri="{FF2B5EF4-FFF2-40B4-BE49-F238E27FC236}">
                <a16:creationId xmlns:a16="http://schemas.microsoft.com/office/drawing/2014/main" id="{383CCBF8-1CDF-2043-990E-7E749EA720C1}"/>
              </a:ext>
            </a:extLst>
          </p:cNvPr>
          <p:cNvSpPr>
            <a:spLocks noEditPoints="1"/>
          </p:cNvSpPr>
          <p:nvPr userDrawn="1"/>
        </p:nvSpPr>
        <p:spPr bwMode="auto">
          <a:xfrm>
            <a:off x="8427346" y="6320795"/>
            <a:ext cx="164592" cy="164592"/>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
        <p:nvSpPr>
          <p:cNvPr id="22" name="Freeform 5">
            <a:hlinkClick r:id="" action="ppaction://hlinkshowjump?jump=previousslide"/>
            <a:extLst>
              <a:ext uri="{FF2B5EF4-FFF2-40B4-BE49-F238E27FC236}">
                <a16:creationId xmlns:a16="http://schemas.microsoft.com/office/drawing/2014/main" id="{FF8C8604-B26B-7045-86D3-04838C3F297C}"/>
              </a:ext>
            </a:extLst>
          </p:cNvPr>
          <p:cNvSpPr>
            <a:spLocks noEditPoints="1"/>
          </p:cNvSpPr>
          <p:nvPr userDrawn="1"/>
        </p:nvSpPr>
        <p:spPr bwMode="auto">
          <a:xfrm>
            <a:off x="8244103" y="6320795"/>
            <a:ext cx="164592" cy="164592"/>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Tree>
    <p:extLst>
      <p:ext uri="{BB962C8B-B14F-4D97-AF65-F5344CB8AC3E}">
        <p14:creationId xmlns:p14="http://schemas.microsoft.com/office/powerpoint/2010/main" val="489016419"/>
      </p:ext>
    </p:extLst>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500"/>
                                        <p:tgtEl>
                                          <p:spTgt spid="4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animEffect transition="in" filter="fade">
                                      <p:cBhvr>
                                        <p:cTn id="11" dur="500"/>
                                        <p:tgtEl>
                                          <p:spTgt spid="14">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7">
                                            <p:txEl>
                                              <p:pRg st="0" end="0"/>
                                            </p:txEl>
                                          </p:spTgt>
                                        </p:tgtEl>
                                        <p:attrNameLst>
                                          <p:attrName>style.visibility</p:attrName>
                                        </p:attrNameLst>
                                      </p:cBhvr>
                                      <p:to>
                                        <p:strVal val="visible"/>
                                      </p:to>
                                    </p:set>
                                    <p:animEffect transition="in" filter="fade">
                                      <p:cBhvr>
                                        <p:cTn id="15" dur="500"/>
                                        <p:tgtEl>
                                          <p:spTgt spid="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tmplLst>
          <p:tmpl lvl="1">
            <p:tnLst>
              <p:par>
                <p:cTn presetID="10" presetClass="entr" presetSubtype="0"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P spid="17" grpId="0" build="p">
        <p:tmplLst>
          <p:tmpl lvl="1">
            <p:tnLst>
              <p:par>
                <p:cTn presetID="10" presetClass="entr" presetSubtype="0" fill="hold" nodeType="after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500"/>
                        <p:tgtEl>
                          <p:spTgt spid="17"/>
                        </p:tgtEl>
                      </p:cBhvr>
                    </p:animEffect>
                  </p:childTnLst>
                </p:cTn>
              </p:par>
            </p:tnLst>
          </p:tmpl>
        </p:tmplLst>
      </p:bldP>
    </p:bld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Laptop Portfolio Showcase">
    <p:spTree>
      <p:nvGrpSpPr>
        <p:cNvPr id="1" name=""/>
        <p:cNvGrpSpPr/>
        <p:nvPr/>
      </p:nvGrpSpPr>
      <p:grpSpPr>
        <a:xfrm>
          <a:off x="0" y="0"/>
          <a:ext cx="0" cy="0"/>
          <a:chOff x="0" y="0"/>
          <a:chExt cx="0" cy="0"/>
        </a:xfrm>
      </p:grpSpPr>
      <p:sp>
        <p:nvSpPr>
          <p:cNvPr id="4" name="Picture Placeholder 3"/>
          <p:cNvSpPr>
            <a:spLocks noGrp="1"/>
          </p:cNvSpPr>
          <p:nvPr userDrawn="1">
            <p:ph type="pic" sz="quarter" idx="12"/>
          </p:nvPr>
        </p:nvSpPr>
        <p:spPr>
          <a:xfrm>
            <a:off x="4667252" y="2590802"/>
            <a:ext cx="3107531" cy="2591028"/>
          </a:xfrm>
          <a:prstGeom prst="rect">
            <a:avLst/>
          </a:prstGeom>
        </p:spPr>
        <p:txBody>
          <a:bodyPr/>
          <a:lstStyle>
            <a:lvl1pPr>
              <a:defRPr sz="1200">
                <a:solidFill>
                  <a:schemeClr val="accent4"/>
                </a:solidFill>
                <a:latin typeface="Lato" panose="020F0502020204030203" pitchFamily="34" charset="0"/>
              </a:defRPr>
            </a:lvl1pPr>
          </a:lstStyle>
          <a:p>
            <a:endParaRPr lang="en-US"/>
          </a:p>
        </p:txBody>
      </p:sp>
      <p:cxnSp>
        <p:nvCxnSpPr>
          <p:cNvPr id="5" name="Straight Connector 4"/>
          <p:cNvCxnSpPr/>
          <p:nvPr userDrawn="1"/>
        </p:nvCxnSpPr>
        <p:spPr>
          <a:xfrm>
            <a:off x="593725" y="656089"/>
            <a:ext cx="914400" cy="0"/>
          </a:xfrm>
          <a:prstGeom prst="line">
            <a:avLst/>
          </a:prstGeom>
          <a:ln w="28575">
            <a:solidFill>
              <a:srgbClr val="F58025"/>
            </a:solidFill>
          </a:ln>
        </p:spPr>
        <p:style>
          <a:lnRef idx="1">
            <a:schemeClr val="accent1"/>
          </a:lnRef>
          <a:fillRef idx="0">
            <a:schemeClr val="accent1"/>
          </a:fillRef>
          <a:effectRef idx="0">
            <a:schemeClr val="accent1"/>
          </a:effectRef>
          <a:fontRef idx="minor">
            <a:schemeClr val="tx1"/>
          </a:fontRef>
        </p:style>
      </p:cxnSp>
      <p:sp>
        <p:nvSpPr>
          <p:cNvPr id="11" name="Text Placeholder 9">
            <a:extLst>
              <a:ext uri="{FF2B5EF4-FFF2-40B4-BE49-F238E27FC236}">
                <a16:creationId xmlns:a16="http://schemas.microsoft.com/office/drawing/2014/main" id="{C6EC4ED0-10E4-3545-BD7E-523ADFB0DBE1}"/>
              </a:ext>
            </a:extLst>
          </p:cNvPr>
          <p:cNvSpPr>
            <a:spLocks noGrp="1"/>
          </p:cNvSpPr>
          <p:nvPr>
            <p:ph type="body" sz="quarter" idx="10"/>
          </p:nvPr>
        </p:nvSpPr>
        <p:spPr>
          <a:xfrm>
            <a:off x="584202" y="767788"/>
            <a:ext cx="7953374" cy="511013"/>
          </a:xfrm>
          <a:prstGeom prst="rect">
            <a:avLst/>
          </a:prstGeom>
        </p:spPr>
        <p:txBody>
          <a:bodyPr lIns="0" tIns="0" rIns="0" bIns="0"/>
          <a:lstStyle>
            <a:lvl1pPr marL="0" indent="0" algn="l">
              <a:lnSpc>
                <a:spcPct val="100000"/>
              </a:lnSpc>
              <a:spcBef>
                <a:spcPts val="0"/>
              </a:spcBef>
              <a:buNone/>
              <a:defRPr sz="2400" b="1" cap="all" spc="50" baseline="0">
                <a:solidFill>
                  <a:srgbClr val="4D4D4D"/>
                </a:solidFill>
                <a:latin typeface="+mn-lt"/>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14" name="Text Placeholder 9">
            <a:extLst>
              <a:ext uri="{FF2B5EF4-FFF2-40B4-BE49-F238E27FC236}">
                <a16:creationId xmlns:a16="http://schemas.microsoft.com/office/drawing/2014/main" id="{A566CE4E-C2CA-3644-AD67-11E740957082}"/>
              </a:ext>
            </a:extLst>
          </p:cNvPr>
          <p:cNvSpPr>
            <a:spLocks noGrp="1"/>
          </p:cNvSpPr>
          <p:nvPr>
            <p:ph type="body" sz="quarter" idx="11"/>
          </p:nvPr>
        </p:nvSpPr>
        <p:spPr>
          <a:xfrm>
            <a:off x="593725" y="1278801"/>
            <a:ext cx="7953374" cy="188459"/>
          </a:xfrm>
          <a:prstGeom prst="rect">
            <a:avLst/>
          </a:prstGeom>
        </p:spPr>
        <p:txBody>
          <a:bodyPr lIns="0" tIns="0" rIns="0" bIns="0">
            <a:normAutofit/>
          </a:bodyPr>
          <a:lstStyle>
            <a:lvl1pPr marL="0" indent="0" algn="l">
              <a:lnSpc>
                <a:spcPts val="1200"/>
              </a:lnSpc>
              <a:spcBef>
                <a:spcPts val="0"/>
              </a:spcBef>
              <a:buNone/>
              <a:defRPr sz="1200" b="0" cap="none" spc="0" baseline="0">
                <a:solidFill>
                  <a:srgbClr val="4D4D4D"/>
                </a:solidFill>
                <a:latin typeface="+mn-lt"/>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15" name="TextBox 14">
            <a:extLst>
              <a:ext uri="{FF2B5EF4-FFF2-40B4-BE49-F238E27FC236}">
                <a16:creationId xmlns:a16="http://schemas.microsoft.com/office/drawing/2014/main" id="{62308952-0A33-FD43-AAAB-A0289CD6C198}"/>
              </a:ext>
            </a:extLst>
          </p:cNvPr>
          <p:cNvSpPr txBox="1"/>
          <p:nvPr userDrawn="1"/>
        </p:nvSpPr>
        <p:spPr>
          <a:xfrm>
            <a:off x="593728" y="6297123"/>
            <a:ext cx="1783555" cy="138499"/>
          </a:xfrm>
          <a:prstGeom prst="rect">
            <a:avLst/>
          </a:prstGeom>
          <a:noFill/>
        </p:spPr>
        <p:txBody>
          <a:bodyPr wrap="square" lIns="0" tIns="0" rIns="0" bIns="0" rtlCol="0">
            <a:spAutoFit/>
          </a:bodyPr>
          <a:lstStyle/>
          <a:p>
            <a:pPr algn="l"/>
            <a:r>
              <a:rPr lang="en-US" sz="900" b="1" spc="30" baseline="0">
                <a:solidFill>
                  <a:srgbClr val="D14C27"/>
                </a:solidFill>
                <a:latin typeface="+mn-lt"/>
                <a:ea typeface="Segoe UI Symbol" panose="020B0502040204020203" pitchFamily="34" charset="0"/>
              </a:rPr>
              <a:t>CAREERS, WAGES &amp; TRENDS</a:t>
            </a:r>
          </a:p>
        </p:txBody>
      </p:sp>
      <p:sp>
        <p:nvSpPr>
          <p:cNvPr id="18" name="TextBox 17">
            <a:extLst>
              <a:ext uri="{FF2B5EF4-FFF2-40B4-BE49-F238E27FC236}">
                <a16:creationId xmlns:a16="http://schemas.microsoft.com/office/drawing/2014/main" id="{63435E87-77E2-F94C-8FDA-701E2D3316C3}"/>
              </a:ext>
            </a:extLst>
          </p:cNvPr>
          <p:cNvSpPr txBox="1"/>
          <p:nvPr userDrawn="1"/>
        </p:nvSpPr>
        <p:spPr>
          <a:xfrm>
            <a:off x="5181600" y="6297123"/>
            <a:ext cx="2660140" cy="246221"/>
          </a:xfrm>
          <a:prstGeom prst="rect">
            <a:avLst/>
          </a:prstGeom>
          <a:noFill/>
        </p:spPr>
        <p:txBody>
          <a:bodyPr wrap="square" lIns="0" tIns="0" rIns="0" bIns="0" rtlCol="0">
            <a:spAutoFit/>
          </a:bodyPr>
          <a:lstStyle/>
          <a:p>
            <a:pPr algn="r"/>
            <a:r>
              <a:rPr lang="en-US" sz="800" b="0" spc="0" baseline="0">
                <a:solidFill>
                  <a:schemeClr val="accent3"/>
                </a:solidFill>
                <a:latin typeface="+mn-lt"/>
                <a:ea typeface="Segoe UI Symbol" panose="020B0502040204020203" pitchFamily="34" charset="0"/>
              </a:rPr>
              <a:t>Illinois workNet</a:t>
            </a:r>
            <a:r>
              <a:rPr lang="en-US" sz="800" b="0" spc="0" baseline="30000">
                <a:solidFill>
                  <a:schemeClr val="accent3"/>
                </a:solidFill>
                <a:latin typeface="+mn-lt"/>
                <a:ea typeface="Segoe UI Symbol" panose="020B0502040204020203" pitchFamily="34" charset="0"/>
              </a:rPr>
              <a:t>®</a:t>
            </a:r>
            <a:r>
              <a:rPr lang="en-US" sz="800" b="0" spc="0" baseline="0">
                <a:solidFill>
                  <a:schemeClr val="accent3"/>
                </a:solidFill>
                <a:latin typeface="+mn-lt"/>
                <a:ea typeface="Segoe UI Symbol" panose="020B0502040204020203" pitchFamily="34" charset="0"/>
              </a:rPr>
              <a:t> is sponsored by the Department of Commerce and Economic Opportunity.</a:t>
            </a:r>
            <a:endParaRPr lang="en-US" sz="800" b="0" spc="0" baseline="0">
              <a:solidFill>
                <a:schemeClr val="accent2"/>
              </a:solidFill>
              <a:latin typeface="+mn-lt"/>
              <a:ea typeface="Segoe UI Symbol" panose="020B0502040204020203" pitchFamily="34" charset="0"/>
            </a:endParaRPr>
          </a:p>
        </p:txBody>
      </p:sp>
      <p:sp>
        <p:nvSpPr>
          <p:cNvPr id="19" name="TextBox 18">
            <a:extLst>
              <a:ext uri="{FF2B5EF4-FFF2-40B4-BE49-F238E27FC236}">
                <a16:creationId xmlns:a16="http://schemas.microsoft.com/office/drawing/2014/main" id="{1033272A-5A23-EB48-B0DC-1B3A6CBCB5F3}"/>
              </a:ext>
            </a:extLst>
          </p:cNvPr>
          <p:cNvSpPr txBox="1"/>
          <p:nvPr userDrawn="1"/>
        </p:nvSpPr>
        <p:spPr>
          <a:xfrm>
            <a:off x="7939425" y="6297123"/>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tx1">
                    <a:lumMod val="50000"/>
                    <a:lumOff val="50000"/>
                  </a:schemeClr>
                </a:solidFill>
                <a:latin typeface="+mn-lt"/>
                <a:ea typeface="Segoe UI Symbol" panose="020B0502040204020203" pitchFamily="34" charset="0"/>
              </a:rPr>
              <a:pPr algn="r"/>
              <a:t>‹#›</a:t>
            </a:fld>
            <a:endParaRPr lang="en-US" sz="800" b="0" spc="30" baseline="0">
              <a:solidFill>
                <a:schemeClr val="tx1">
                  <a:lumMod val="50000"/>
                  <a:lumOff val="50000"/>
                </a:schemeClr>
              </a:solidFill>
              <a:latin typeface="+mn-lt"/>
              <a:ea typeface="Segoe UI Symbol" panose="020B0502040204020203" pitchFamily="34" charset="0"/>
            </a:endParaRPr>
          </a:p>
        </p:txBody>
      </p:sp>
      <p:sp>
        <p:nvSpPr>
          <p:cNvPr id="16" name="Freeform 5">
            <a:hlinkClick r:id="" action="ppaction://hlinkshowjump?jump=nextslide"/>
            <a:extLst>
              <a:ext uri="{FF2B5EF4-FFF2-40B4-BE49-F238E27FC236}">
                <a16:creationId xmlns:a16="http://schemas.microsoft.com/office/drawing/2014/main" id="{BD43E0C6-C0A4-3B42-8FE3-8016654E851F}"/>
              </a:ext>
            </a:extLst>
          </p:cNvPr>
          <p:cNvSpPr>
            <a:spLocks noEditPoints="1"/>
          </p:cNvSpPr>
          <p:nvPr userDrawn="1"/>
        </p:nvSpPr>
        <p:spPr bwMode="auto">
          <a:xfrm>
            <a:off x="8427346" y="6320795"/>
            <a:ext cx="164592" cy="164592"/>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
        <p:nvSpPr>
          <p:cNvPr id="17" name="Freeform 5">
            <a:hlinkClick r:id="" action="ppaction://hlinkshowjump?jump=previousslide"/>
            <a:extLst>
              <a:ext uri="{FF2B5EF4-FFF2-40B4-BE49-F238E27FC236}">
                <a16:creationId xmlns:a16="http://schemas.microsoft.com/office/drawing/2014/main" id="{1231B086-FEA4-F64E-B0BE-23CEFFB82F00}"/>
              </a:ext>
            </a:extLst>
          </p:cNvPr>
          <p:cNvSpPr>
            <a:spLocks noEditPoints="1"/>
          </p:cNvSpPr>
          <p:nvPr userDrawn="1"/>
        </p:nvSpPr>
        <p:spPr bwMode="auto">
          <a:xfrm>
            <a:off x="8244103" y="6320795"/>
            <a:ext cx="164592" cy="164592"/>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Tree>
    <p:extLst>
      <p:ext uri="{BB962C8B-B14F-4D97-AF65-F5344CB8AC3E}">
        <p14:creationId xmlns:p14="http://schemas.microsoft.com/office/powerpoint/2010/main" val="999486305"/>
      </p:ext>
    </p:extLst>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animEffect transition="in" filter="fade">
                                      <p:cBhvr>
                                        <p:cTn id="11" dur="500"/>
                                        <p:tgtEl>
                                          <p:spTgt spid="11">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4">
                                            <p:txEl>
                                              <p:pRg st="0" end="0"/>
                                            </p:txEl>
                                          </p:spTgt>
                                        </p:tgtEl>
                                        <p:attrNameLst>
                                          <p:attrName>style.visibility</p:attrName>
                                        </p:attrNameLst>
                                      </p:cBhvr>
                                      <p:to>
                                        <p:strVal val="visible"/>
                                      </p:to>
                                    </p:set>
                                    <p:animEffect transition="in" filter="fade">
                                      <p:cBhvr>
                                        <p:cTn id="15"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tmplLst>
          <p:tmpl lvl="1">
            <p:tnLst>
              <p:par>
                <p:cTn presetID="10" presetClass="entr" presetSubtype="0" fill="hold" nodeType="after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500"/>
                        <p:tgtEl>
                          <p:spTgt spid="11"/>
                        </p:tgtEl>
                      </p:cBhvr>
                    </p:animEffect>
                  </p:childTnLst>
                </p:cTn>
              </p:par>
            </p:tnLst>
          </p:tmpl>
        </p:tmplLst>
      </p:bldP>
      <p:bldP spid="14" grpId="0" build="p">
        <p:tmplLst>
          <p:tmpl lvl="1">
            <p:tnLst>
              <p:par>
                <p:cTn presetID="10" presetClass="entr" presetSubtype="0"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Lst>
  </p:timing>
  <p:extLst>
    <p:ext uri="{DCECCB84-F9BA-43D5-87BE-67443E8EF086}">
      <p15:sldGuideLst xmlns:p15="http://schemas.microsoft.com/office/powerpoint/2012/main">
        <p15:guide id="1" orient="horz" pos="3600">
          <p15:clr>
            <a:srgbClr val="FBAE40"/>
          </p15:clr>
        </p15:guide>
        <p15:guide id="2" pos="5384">
          <p15:clr>
            <a:srgbClr val="FBAE40"/>
          </p15:clr>
        </p15:guide>
        <p15:guide id="3" pos="374">
          <p15:clr>
            <a:srgbClr val="FBAE40"/>
          </p15:clr>
        </p15:guide>
        <p15:guide id="4" orient="horz" pos="408">
          <p15:clr>
            <a:srgbClr val="FBAE40"/>
          </p15:clr>
        </p15:guide>
        <p15:guide id="5" orient="horz" pos="1296">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8028324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LCD Portfolio Showcase">
    <p:spTree>
      <p:nvGrpSpPr>
        <p:cNvPr id="1" name=""/>
        <p:cNvGrpSpPr/>
        <p:nvPr/>
      </p:nvGrpSpPr>
      <p:grpSpPr>
        <a:xfrm>
          <a:off x="0" y="0"/>
          <a:ext cx="0" cy="0"/>
          <a:chOff x="0" y="0"/>
          <a:chExt cx="0" cy="0"/>
        </a:xfrm>
      </p:grpSpPr>
      <p:cxnSp>
        <p:nvCxnSpPr>
          <p:cNvPr id="5" name="Straight Connector 4"/>
          <p:cNvCxnSpPr/>
          <p:nvPr userDrawn="1"/>
        </p:nvCxnSpPr>
        <p:spPr>
          <a:xfrm>
            <a:off x="593725" y="656089"/>
            <a:ext cx="914400" cy="0"/>
          </a:xfrm>
          <a:prstGeom prst="line">
            <a:avLst/>
          </a:prstGeom>
          <a:ln w="28575">
            <a:solidFill>
              <a:srgbClr val="F58025"/>
            </a:solidFill>
          </a:ln>
        </p:spPr>
        <p:style>
          <a:lnRef idx="1">
            <a:schemeClr val="accent1"/>
          </a:lnRef>
          <a:fillRef idx="0">
            <a:schemeClr val="accent1"/>
          </a:fillRef>
          <a:effectRef idx="0">
            <a:schemeClr val="accent1"/>
          </a:effectRef>
          <a:fontRef idx="minor">
            <a:schemeClr val="tx1"/>
          </a:fontRef>
        </p:style>
      </p:cxnSp>
      <p:sp>
        <p:nvSpPr>
          <p:cNvPr id="4" name="Picture Placeholder 3"/>
          <p:cNvSpPr>
            <a:spLocks noGrp="1"/>
          </p:cNvSpPr>
          <p:nvPr userDrawn="1">
            <p:ph type="pic" sz="quarter" idx="12"/>
          </p:nvPr>
        </p:nvSpPr>
        <p:spPr>
          <a:xfrm>
            <a:off x="979249" y="2549317"/>
            <a:ext cx="2706929" cy="2171911"/>
          </a:xfrm>
          <a:prstGeom prst="rect">
            <a:avLst/>
          </a:prstGeom>
        </p:spPr>
        <p:txBody>
          <a:bodyPr/>
          <a:lstStyle>
            <a:lvl1pPr>
              <a:defRPr sz="1200">
                <a:solidFill>
                  <a:schemeClr val="accent4"/>
                </a:solidFill>
                <a:latin typeface="Lato" panose="020F0502020204030203" pitchFamily="34" charset="0"/>
              </a:defRPr>
            </a:lvl1pPr>
          </a:lstStyle>
          <a:p>
            <a:endParaRPr lang="en-US"/>
          </a:p>
        </p:txBody>
      </p:sp>
      <p:sp>
        <p:nvSpPr>
          <p:cNvPr id="11" name="Text Placeholder 9">
            <a:extLst>
              <a:ext uri="{FF2B5EF4-FFF2-40B4-BE49-F238E27FC236}">
                <a16:creationId xmlns:a16="http://schemas.microsoft.com/office/drawing/2014/main" id="{E6C8C71C-4627-E649-A813-652EA34941B3}"/>
              </a:ext>
            </a:extLst>
          </p:cNvPr>
          <p:cNvSpPr>
            <a:spLocks noGrp="1"/>
          </p:cNvSpPr>
          <p:nvPr>
            <p:ph type="body" sz="quarter" idx="10"/>
          </p:nvPr>
        </p:nvSpPr>
        <p:spPr>
          <a:xfrm>
            <a:off x="584202" y="767788"/>
            <a:ext cx="7953374" cy="511013"/>
          </a:xfrm>
          <a:prstGeom prst="rect">
            <a:avLst/>
          </a:prstGeom>
        </p:spPr>
        <p:txBody>
          <a:bodyPr lIns="0" tIns="0" rIns="0" bIns="0"/>
          <a:lstStyle>
            <a:lvl1pPr marL="0" indent="0" algn="l">
              <a:lnSpc>
                <a:spcPct val="100000"/>
              </a:lnSpc>
              <a:spcBef>
                <a:spcPts val="0"/>
              </a:spcBef>
              <a:buNone/>
              <a:defRPr sz="2400" b="1" cap="all" spc="50" baseline="0">
                <a:solidFill>
                  <a:srgbClr val="4D4D4D"/>
                </a:solidFill>
                <a:latin typeface="+mn-lt"/>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14" name="Text Placeholder 9">
            <a:extLst>
              <a:ext uri="{FF2B5EF4-FFF2-40B4-BE49-F238E27FC236}">
                <a16:creationId xmlns:a16="http://schemas.microsoft.com/office/drawing/2014/main" id="{F85E5023-01E4-5945-9369-DA3ABFB47CB1}"/>
              </a:ext>
            </a:extLst>
          </p:cNvPr>
          <p:cNvSpPr>
            <a:spLocks noGrp="1"/>
          </p:cNvSpPr>
          <p:nvPr>
            <p:ph type="body" sz="quarter" idx="11"/>
          </p:nvPr>
        </p:nvSpPr>
        <p:spPr>
          <a:xfrm>
            <a:off x="593725" y="1278801"/>
            <a:ext cx="7953374" cy="188459"/>
          </a:xfrm>
          <a:prstGeom prst="rect">
            <a:avLst/>
          </a:prstGeom>
        </p:spPr>
        <p:txBody>
          <a:bodyPr lIns="0" tIns="0" rIns="0" bIns="0">
            <a:normAutofit/>
          </a:bodyPr>
          <a:lstStyle>
            <a:lvl1pPr marL="0" indent="0" algn="l">
              <a:lnSpc>
                <a:spcPts val="1200"/>
              </a:lnSpc>
              <a:spcBef>
                <a:spcPts val="0"/>
              </a:spcBef>
              <a:buNone/>
              <a:defRPr sz="1200" b="0" cap="none" spc="0" baseline="0">
                <a:solidFill>
                  <a:srgbClr val="4D4D4D"/>
                </a:solidFill>
                <a:latin typeface="+mn-lt"/>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15" name="TextBox 14">
            <a:extLst>
              <a:ext uri="{FF2B5EF4-FFF2-40B4-BE49-F238E27FC236}">
                <a16:creationId xmlns:a16="http://schemas.microsoft.com/office/drawing/2014/main" id="{BA519103-B1A7-3D48-98B1-43441E22E684}"/>
              </a:ext>
            </a:extLst>
          </p:cNvPr>
          <p:cNvSpPr txBox="1"/>
          <p:nvPr userDrawn="1"/>
        </p:nvSpPr>
        <p:spPr>
          <a:xfrm>
            <a:off x="593728" y="6297123"/>
            <a:ext cx="1783555" cy="138499"/>
          </a:xfrm>
          <a:prstGeom prst="rect">
            <a:avLst/>
          </a:prstGeom>
          <a:noFill/>
        </p:spPr>
        <p:txBody>
          <a:bodyPr wrap="square" lIns="0" tIns="0" rIns="0" bIns="0" rtlCol="0">
            <a:spAutoFit/>
          </a:bodyPr>
          <a:lstStyle/>
          <a:p>
            <a:pPr algn="l"/>
            <a:r>
              <a:rPr lang="en-US" sz="900" b="1" spc="30" baseline="0">
                <a:solidFill>
                  <a:srgbClr val="D14C27"/>
                </a:solidFill>
                <a:latin typeface="+mn-lt"/>
                <a:ea typeface="Segoe UI Symbol" panose="020B0502040204020203" pitchFamily="34" charset="0"/>
              </a:rPr>
              <a:t>CAREERS, WAGES &amp; TRENDS</a:t>
            </a:r>
          </a:p>
        </p:txBody>
      </p:sp>
      <p:sp>
        <p:nvSpPr>
          <p:cNvPr id="18" name="TextBox 17">
            <a:extLst>
              <a:ext uri="{FF2B5EF4-FFF2-40B4-BE49-F238E27FC236}">
                <a16:creationId xmlns:a16="http://schemas.microsoft.com/office/drawing/2014/main" id="{EB4EB3C8-92A1-4443-B933-0BCDC5DB85FB}"/>
              </a:ext>
            </a:extLst>
          </p:cNvPr>
          <p:cNvSpPr txBox="1"/>
          <p:nvPr userDrawn="1"/>
        </p:nvSpPr>
        <p:spPr>
          <a:xfrm>
            <a:off x="5181600" y="6297123"/>
            <a:ext cx="2660140" cy="246221"/>
          </a:xfrm>
          <a:prstGeom prst="rect">
            <a:avLst/>
          </a:prstGeom>
          <a:noFill/>
        </p:spPr>
        <p:txBody>
          <a:bodyPr wrap="square" lIns="0" tIns="0" rIns="0" bIns="0" rtlCol="0">
            <a:spAutoFit/>
          </a:bodyPr>
          <a:lstStyle/>
          <a:p>
            <a:pPr algn="r"/>
            <a:r>
              <a:rPr lang="en-US" sz="800" b="0" spc="0" baseline="0">
                <a:solidFill>
                  <a:schemeClr val="accent3"/>
                </a:solidFill>
                <a:latin typeface="+mn-lt"/>
                <a:ea typeface="Segoe UI Symbol" panose="020B0502040204020203" pitchFamily="34" charset="0"/>
              </a:rPr>
              <a:t>Illinois workNet</a:t>
            </a:r>
            <a:r>
              <a:rPr lang="en-US" sz="800" b="0" spc="0" baseline="30000">
                <a:solidFill>
                  <a:schemeClr val="accent3"/>
                </a:solidFill>
                <a:latin typeface="+mn-lt"/>
                <a:ea typeface="Segoe UI Symbol" panose="020B0502040204020203" pitchFamily="34" charset="0"/>
              </a:rPr>
              <a:t>®</a:t>
            </a:r>
            <a:r>
              <a:rPr lang="en-US" sz="800" b="0" spc="0" baseline="0">
                <a:solidFill>
                  <a:schemeClr val="accent3"/>
                </a:solidFill>
                <a:latin typeface="+mn-lt"/>
                <a:ea typeface="Segoe UI Symbol" panose="020B0502040204020203" pitchFamily="34" charset="0"/>
              </a:rPr>
              <a:t> is sponsored by the Department of Commerce and Economic Opportunity.</a:t>
            </a:r>
            <a:endParaRPr lang="en-US" sz="800" b="0" spc="0" baseline="0">
              <a:solidFill>
                <a:schemeClr val="accent2"/>
              </a:solidFill>
              <a:latin typeface="+mn-lt"/>
              <a:ea typeface="Segoe UI Symbol" panose="020B0502040204020203" pitchFamily="34" charset="0"/>
            </a:endParaRPr>
          </a:p>
        </p:txBody>
      </p:sp>
      <p:sp>
        <p:nvSpPr>
          <p:cNvPr id="19" name="TextBox 18">
            <a:extLst>
              <a:ext uri="{FF2B5EF4-FFF2-40B4-BE49-F238E27FC236}">
                <a16:creationId xmlns:a16="http://schemas.microsoft.com/office/drawing/2014/main" id="{C0D2D835-24AD-B541-B578-26FDBBA98611}"/>
              </a:ext>
            </a:extLst>
          </p:cNvPr>
          <p:cNvSpPr txBox="1"/>
          <p:nvPr userDrawn="1"/>
        </p:nvSpPr>
        <p:spPr>
          <a:xfrm>
            <a:off x="7939425" y="6297123"/>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tx1">
                    <a:lumMod val="50000"/>
                    <a:lumOff val="50000"/>
                  </a:schemeClr>
                </a:solidFill>
                <a:latin typeface="Segoe UI Symbol" panose="020B0502040204020203" pitchFamily="34" charset="0"/>
                <a:ea typeface="Segoe UI Symbol" panose="020B0502040204020203" pitchFamily="34" charset="0"/>
              </a:rPr>
              <a:pPr algn="r"/>
              <a:t>‹#›</a:t>
            </a:fld>
            <a:endParaRPr lang="en-US" sz="800" b="0" spc="30" baseline="0">
              <a:solidFill>
                <a:schemeClr val="tx1">
                  <a:lumMod val="50000"/>
                  <a:lumOff val="50000"/>
                </a:schemeClr>
              </a:solidFill>
              <a:latin typeface="Segoe UI Symbol" panose="020B0502040204020203" pitchFamily="34" charset="0"/>
              <a:ea typeface="Segoe UI Symbol" panose="020B0502040204020203" pitchFamily="34" charset="0"/>
            </a:endParaRPr>
          </a:p>
        </p:txBody>
      </p:sp>
      <p:sp>
        <p:nvSpPr>
          <p:cNvPr id="16" name="Freeform 5">
            <a:hlinkClick r:id="" action="ppaction://hlinkshowjump?jump=nextslide"/>
            <a:extLst>
              <a:ext uri="{FF2B5EF4-FFF2-40B4-BE49-F238E27FC236}">
                <a16:creationId xmlns:a16="http://schemas.microsoft.com/office/drawing/2014/main" id="{12D5774A-FC2D-874D-BDE7-0D8AE836006A}"/>
              </a:ext>
            </a:extLst>
          </p:cNvPr>
          <p:cNvSpPr>
            <a:spLocks noEditPoints="1"/>
          </p:cNvSpPr>
          <p:nvPr userDrawn="1"/>
        </p:nvSpPr>
        <p:spPr bwMode="auto">
          <a:xfrm>
            <a:off x="8427346" y="6320795"/>
            <a:ext cx="164592" cy="164592"/>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
        <p:nvSpPr>
          <p:cNvPr id="17" name="Freeform 5">
            <a:hlinkClick r:id="" action="ppaction://hlinkshowjump?jump=previousslide"/>
            <a:extLst>
              <a:ext uri="{FF2B5EF4-FFF2-40B4-BE49-F238E27FC236}">
                <a16:creationId xmlns:a16="http://schemas.microsoft.com/office/drawing/2014/main" id="{C1FF5B68-D2D4-324C-B03B-88F18410A3EE}"/>
              </a:ext>
            </a:extLst>
          </p:cNvPr>
          <p:cNvSpPr>
            <a:spLocks noEditPoints="1"/>
          </p:cNvSpPr>
          <p:nvPr userDrawn="1"/>
        </p:nvSpPr>
        <p:spPr bwMode="auto">
          <a:xfrm>
            <a:off x="8244103" y="6320795"/>
            <a:ext cx="164592" cy="164592"/>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Tree>
    <p:extLst>
      <p:ext uri="{BB962C8B-B14F-4D97-AF65-F5344CB8AC3E}">
        <p14:creationId xmlns:p14="http://schemas.microsoft.com/office/powerpoint/2010/main" val="737302050"/>
      </p:ext>
    </p:extLst>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animEffect transition="in" filter="fade">
                                      <p:cBhvr>
                                        <p:cTn id="11" dur="500"/>
                                        <p:tgtEl>
                                          <p:spTgt spid="11">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4">
                                            <p:txEl>
                                              <p:pRg st="0" end="0"/>
                                            </p:txEl>
                                          </p:spTgt>
                                        </p:tgtEl>
                                        <p:attrNameLst>
                                          <p:attrName>style.visibility</p:attrName>
                                        </p:attrNameLst>
                                      </p:cBhvr>
                                      <p:to>
                                        <p:strVal val="visible"/>
                                      </p:to>
                                    </p:set>
                                    <p:animEffect transition="in" filter="fade">
                                      <p:cBhvr>
                                        <p:cTn id="15"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tmplLst>
          <p:tmpl lvl="1">
            <p:tnLst>
              <p:par>
                <p:cTn presetID="10" presetClass="entr" presetSubtype="0" fill="hold" nodeType="after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500"/>
                        <p:tgtEl>
                          <p:spTgt spid="11"/>
                        </p:tgtEl>
                      </p:cBhvr>
                    </p:animEffect>
                  </p:childTnLst>
                </p:cTn>
              </p:par>
            </p:tnLst>
          </p:tmpl>
        </p:tmplLst>
      </p:bldP>
      <p:bldP spid="14" grpId="0" build="p">
        <p:tmplLst>
          <p:tmpl lvl="1">
            <p:tnLst>
              <p:par>
                <p:cTn presetID="10" presetClass="entr" presetSubtype="0"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Lst>
  </p:timing>
  <p:extLst>
    <p:ext uri="{DCECCB84-F9BA-43D5-87BE-67443E8EF086}">
      <p15:sldGuideLst xmlns:p15="http://schemas.microsoft.com/office/powerpoint/2012/main">
        <p15:guide id="1" orient="horz" pos="3600">
          <p15:clr>
            <a:srgbClr val="FBAE40"/>
          </p15:clr>
        </p15:guide>
        <p15:guide id="2" pos="5384">
          <p15:clr>
            <a:srgbClr val="FBAE40"/>
          </p15:clr>
        </p15:guide>
        <p15:guide id="3" pos="374">
          <p15:clr>
            <a:srgbClr val="FBAE40"/>
          </p15:clr>
        </p15:guide>
        <p15:guide id="4" orient="horz" pos="408">
          <p15:clr>
            <a:srgbClr val="FBAE40"/>
          </p15:clr>
        </p15:guide>
        <p15:guide id="5" orient="horz" pos="1296">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iPhone Portfolio Showcase at Left">
    <p:spTree>
      <p:nvGrpSpPr>
        <p:cNvPr id="1" name=""/>
        <p:cNvGrpSpPr/>
        <p:nvPr/>
      </p:nvGrpSpPr>
      <p:grpSpPr>
        <a:xfrm>
          <a:off x="0" y="0"/>
          <a:ext cx="0" cy="0"/>
          <a:chOff x="0" y="0"/>
          <a:chExt cx="0" cy="0"/>
        </a:xfrm>
      </p:grpSpPr>
      <p:cxnSp>
        <p:nvCxnSpPr>
          <p:cNvPr id="5" name="Straight Connector 4"/>
          <p:cNvCxnSpPr/>
          <p:nvPr userDrawn="1"/>
        </p:nvCxnSpPr>
        <p:spPr>
          <a:xfrm>
            <a:off x="593725" y="656089"/>
            <a:ext cx="914400" cy="0"/>
          </a:xfrm>
          <a:prstGeom prst="line">
            <a:avLst/>
          </a:prstGeom>
          <a:ln w="28575">
            <a:solidFill>
              <a:srgbClr val="F58025"/>
            </a:solidFill>
          </a:ln>
        </p:spPr>
        <p:style>
          <a:lnRef idx="1">
            <a:schemeClr val="accent1"/>
          </a:lnRef>
          <a:fillRef idx="0">
            <a:schemeClr val="accent1"/>
          </a:fillRef>
          <a:effectRef idx="0">
            <a:schemeClr val="accent1"/>
          </a:effectRef>
          <a:fontRef idx="minor">
            <a:schemeClr val="tx1"/>
          </a:fontRef>
        </p:style>
      </p:cxnSp>
      <p:sp>
        <p:nvSpPr>
          <p:cNvPr id="4" name="Picture Placeholder 3"/>
          <p:cNvSpPr>
            <a:spLocks noGrp="1"/>
          </p:cNvSpPr>
          <p:nvPr userDrawn="1">
            <p:ph type="pic" sz="quarter" idx="12"/>
          </p:nvPr>
        </p:nvSpPr>
        <p:spPr>
          <a:xfrm>
            <a:off x="723197" y="2567469"/>
            <a:ext cx="1216819" cy="2889251"/>
          </a:xfrm>
          <a:prstGeom prst="rect">
            <a:avLst/>
          </a:prstGeom>
        </p:spPr>
        <p:txBody>
          <a:bodyPr/>
          <a:lstStyle>
            <a:lvl1pPr>
              <a:defRPr sz="1200">
                <a:solidFill>
                  <a:schemeClr val="accent4"/>
                </a:solidFill>
                <a:latin typeface="Lato" panose="020F0502020204030203" pitchFamily="34" charset="0"/>
              </a:defRPr>
            </a:lvl1pPr>
          </a:lstStyle>
          <a:p>
            <a:endParaRPr lang="en-US"/>
          </a:p>
        </p:txBody>
      </p:sp>
      <p:sp>
        <p:nvSpPr>
          <p:cNvPr id="11" name="Text Placeholder 9">
            <a:extLst>
              <a:ext uri="{FF2B5EF4-FFF2-40B4-BE49-F238E27FC236}">
                <a16:creationId xmlns:a16="http://schemas.microsoft.com/office/drawing/2014/main" id="{CD3FB212-BF92-404A-AB79-FDB3AEC2F8E5}"/>
              </a:ext>
            </a:extLst>
          </p:cNvPr>
          <p:cNvSpPr>
            <a:spLocks noGrp="1"/>
          </p:cNvSpPr>
          <p:nvPr>
            <p:ph type="body" sz="quarter" idx="10"/>
          </p:nvPr>
        </p:nvSpPr>
        <p:spPr>
          <a:xfrm>
            <a:off x="584202" y="767788"/>
            <a:ext cx="7953374" cy="511013"/>
          </a:xfrm>
          <a:prstGeom prst="rect">
            <a:avLst/>
          </a:prstGeom>
        </p:spPr>
        <p:txBody>
          <a:bodyPr lIns="0" tIns="0" rIns="0" bIns="0"/>
          <a:lstStyle>
            <a:lvl1pPr marL="0" indent="0" algn="l">
              <a:lnSpc>
                <a:spcPct val="100000"/>
              </a:lnSpc>
              <a:spcBef>
                <a:spcPts val="0"/>
              </a:spcBef>
              <a:buNone/>
              <a:defRPr sz="2400" b="1" cap="all" spc="50" baseline="0">
                <a:solidFill>
                  <a:srgbClr val="4D4D4D"/>
                </a:solidFill>
                <a:latin typeface="+mn-lt"/>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14" name="Text Placeholder 9">
            <a:extLst>
              <a:ext uri="{FF2B5EF4-FFF2-40B4-BE49-F238E27FC236}">
                <a16:creationId xmlns:a16="http://schemas.microsoft.com/office/drawing/2014/main" id="{0C312005-8898-2A4A-9F3E-5AB3DA724CA4}"/>
              </a:ext>
            </a:extLst>
          </p:cNvPr>
          <p:cNvSpPr>
            <a:spLocks noGrp="1"/>
          </p:cNvSpPr>
          <p:nvPr>
            <p:ph type="body" sz="quarter" idx="11"/>
          </p:nvPr>
        </p:nvSpPr>
        <p:spPr>
          <a:xfrm>
            <a:off x="593725" y="1278801"/>
            <a:ext cx="7953374" cy="188459"/>
          </a:xfrm>
          <a:prstGeom prst="rect">
            <a:avLst/>
          </a:prstGeom>
        </p:spPr>
        <p:txBody>
          <a:bodyPr lIns="0" tIns="0" rIns="0" bIns="0">
            <a:normAutofit/>
          </a:bodyPr>
          <a:lstStyle>
            <a:lvl1pPr marL="0" indent="0" algn="l">
              <a:lnSpc>
                <a:spcPts val="1200"/>
              </a:lnSpc>
              <a:spcBef>
                <a:spcPts val="0"/>
              </a:spcBef>
              <a:buNone/>
              <a:defRPr sz="1200" b="0" cap="none" spc="0" baseline="0">
                <a:solidFill>
                  <a:srgbClr val="4D4D4D"/>
                </a:solidFill>
                <a:latin typeface="+mn-lt"/>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15" name="TextBox 14">
            <a:extLst>
              <a:ext uri="{FF2B5EF4-FFF2-40B4-BE49-F238E27FC236}">
                <a16:creationId xmlns:a16="http://schemas.microsoft.com/office/drawing/2014/main" id="{ACC269B0-335D-3C4D-9D57-114C92B46863}"/>
              </a:ext>
            </a:extLst>
          </p:cNvPr>
          <p:cNvSpPr txBox="1"/>
          <p:nvPr userDrawn="1"/>
        </p:nvSpPr>
        <p:spPr>
          <a:xfrm>
            <a:off x="593728" y="6297123"/>
            <a:ext cx="1783555" cy="138499"/>
          </a:xfrm>
          <a:prstGeom prst="rect">
            <a:avLst/>
          </a:prstGeom>
          <a:noFill/>
        </p:spPr>
        <p:txBody>
          <a:bodyPr wrap="square" lIns="0" tIns="0" rIns="0" bIns="0" rtlCol="0">
            <a:spAutoFit/>
          </a:bodyPr>
          <a:lstStyle/>
          <a:p>
            <a:pPr algn="l"/>
            <a:r>
              <a:rPr lang="en-US" sz="900" b="1" spc="30" baseline="0">
                <a:solidFill>
                  <a:srgbClr val="D14C27"/>
                </a:solidFill>
                <a:latin typeface="+mn-lt"/>
                <a:ea typeface="Segoe UI Symbol" panose="020B0502040204020203" pitchFamily="34" charset="0"/>
              </a:rPr>
              <a:t>CAREERS, WAGES &amp; TRENDS</a:t>
            </a:r>
          </a:p>
        </p:txBody>
      </p:sp>
      <p:sp>
        <p:nvSpPr>
          <p:cNvPr id="18" name="TextBox 17">
            <a:extLst>
              <a:ext uri="{FF2B5EF4-FFF2-40B4-BE49-F238E27FC236}">
                <a16:creationId xmlns:a16="http://schemas.microsoft.com/office/drawing/2014/main" id="{B7CCD6F4-95D2-434D-A5FB-ED66AC1D5094}"/>
              </a:ext>
            </a:extLst>
          </p:cNvPr>
          <p:cNvSpPr txBox="1"/>
          <p:nvPr userDrawn="1"/>
        </p:nvSpPr>
        <p:spPr>
          <a:xfrm>
            <a:off x="5181600" y="6297123"/>
            <a:ext cx="2660140" cy="246221"/>
          </a:xfrm>
          <a:prstGeom prst="rect">
            <a:avLst/>
          </a:prstGeom>
          <a:noFill/>
        </p:spPr>
        <p:txBody>
          <a:bodyPr wrap="square" lIns="0" tIns="0" rIns="0" bIns="0" rtlCol="0">
            <a:spAutoFit/>
          </a:bodyPr>
          <a:lstStyle/>
          <a:p>
            <a:pPr algn="r"/>
            <a:r>
              <a:rPr lang="en-US" sz="800" b="0" spc="0" baseline="0">
                <a:solidFill>
                  <a:schemeClr val="accent3"/>
                </a:solidFill>
                <a:latin typeface="+mn-lt"/>
                <a:ea typeface="Segoe UI Symbol" panose="020B0502040204020203" pitchFamily="34" charset="0"/>
              </a:rPr>
              <a:t>Illinois workNet</a:t>
            </a:r>
            <a:r>
              <a:rPr lang="en-US" sz="800" b="0" spc="0" baseline="30000">
                <a:solidFill>
                  <a:schemeClr val="accent3"/>
                </a:solidFill>
                <a:latin typeface="+mn-lt"/>
                <a:ea typeface="Segoe UI Symbol" panose="020B0502040204020203" pitchFamily="34" charset="0"/>
              </a:rPr>
              <a:t>®</a:t>
            </a:r>
            <a:r>
              <a:rPr lang="en-US" sz="800" b="0" spc="0" baseline="0">
                <a:solidFill>
                  <a:schemeClr val="accent3"/>
                </a:solidFill>
                <a:latin typeface="+mn-lt"/>
                <a:ea typeface="Segoe UI Symbol" panose="020B0502040204020203" pitchFamily="34" charset="0"/>
              </a:rPr>
              <a:t> is sponsored by the Department of Commerce and Economic Opportunity.</a:t>
            </a:r>
            <a:endParaRPr lang="en-US" sz="800" b="0" spc="0" baseline="0">
              <a:solidFill>
                <a:schemeClr val="accent2"/>
              </a:solidFill>
              <a:latin typeface="+mn-lt"/>
              <a:ea typeface="Segoe UI Symbol" panose="020B0502040204020203" pitchFamily="34" charset="0"/>
            </a:endParaRPr>
          </a:p>
        </p:txBody>
      </p:sp>
      <p:sp>
        <p:nvSpPr>
          <p:cNvPr id="19" name="TextBox 18">
            <a:extLst>
              <a:ext uri="{FF2B5EF4-FFF2-40B4-BE49-F238E27FC236}">
                <a16:creationId xmlns:a16="http://schemas.microsoft.com/office/drawing/2014/main" id="{A60DEED3-2C48-8940-B472-7B22B091C62A}"/>
              </a:ext>
            </a:extLst>
          </p:cNvPr>
          <p:cNvSpPr txBox="1"/>
          <p:nvPr userDrawn="1"/>
        </p:nvSpPr>
        <p:spPr>
          <a:xfrm>
            <a:off x="7939425" y="6297123"/>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tx1">
                    <a:lumMod val="50000"/>
                    <a:lumOff val="50000"/>
                  </a:schemeClr>
                </a:solidFill>
                <a:latin typeface="+mn-lt"/>
                <a:ea typeface="Segoe UI Symbol" panose="020B0502040204020203" pitchFamily="34" charset="0"/>
              </a:rPr>
              <a:pPr algn="r"/>
              <a:t>‹#›</a:t>
            </a:fld>
            <a:endParaRPr lang="en-US" sz="800" b="0" spc="30" baseline="0">
              <a:solidFill>
                <a:schemeClr val="tx1">
                  <a:lumMod val="50000"/>
                  <a:lumOff val="50000"/>
                </a:schemeClr>
              </a:solidFill>
              <a:latin typeface="+mn-lt"/>
              <a:ea typeface="Segoe UI Symbol" panose="020B0502040204020203" pitchFamily="34" charset="0"/>
            </a:endParaRPr>
          </a:p>
        </p:txBody>
      </p:sp>
      <p:sp>
        <p:nvSpPr>
          <p:cNvPr id="16" name="Freeform 5">
            <a:hlinkClick r:id="" action="ppaction://hlinkshowjump?jump=nextslide"/>
            <a:extLst>
              <a:ext uri="{FF2B5EF4-FFF2-40B4-BE49-F238E27FC236}">
                <a16:creationId xmlns:a16="http://schemas.microsoft.com/office/drawing/2014/main" id="{B4E700B2-0AA0-9748-BB0C-A8BAA75BF852}"/>
              </a:ext>
            </a:extLst>
          </p:cNvPr>
          <p:cNvSpPr>
            <a:spLocks noEditPoints="1"/>
          </p:cNvSpPr>
          <p:nvPr userDrawn="1"/>
        </p:nvSpPr>
        <p:spPr bwMode="auto">
          <a:xfrm>
            <a:off x="8427346" y="6320795"/>
            <a:ext cx="164592" cy="164592"/>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
        <p:nvSpPr>
          <p:cNvPr id="17" name="Freeform 5">
            <a:hlinkClick r:id="" action="ppaction://hlinkshowjump?jump=previousslide"/>
            <a:extLst>
              <a:ext uri="{FF2B5EF4-FFF2-40B4-BE49-F238E27FC236}">
                <a16:creationId xmlns:a16="http://schemas.microsoft.com/office/drawing/2014/main" id="{9A0E2565-BC99-9147-97BB-7BF362E674B6}"/>
              </a:ext>
            </a:extLst>
          </p:cNvPr>
          <p:cNvSpPr>
            <a:spLocks noEditPoints="1"/>
          </p:cNvSpPr>
          <p:nvPr userDrawn="1"/>
        </p:nvSpPr>
        <p:spPr bwMode="auto">
          <a:xfrm>
            <a:off x="8244103" y="6320795"/>
            <a:ext cx="164592" cy="164592"/>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Tree>
    <p:extLst>
      <p:ext uri="{BB962C8B-B14F-4D97-AF65-F5344CB8AC3E}">
        <p14:creationId xmlns:p14="http://schemas.microsoft.com/office/powerpoint/2010/main" val="3450476343"/>
      </p:ext>
    </p:extLst>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animEffect transition="in" filter="fade">
                                      <p:cBhvr>
                                        <p:cTn id="11" dur="500"/>
                                        <p:tgtEl>
                                          <p:spTgt spid="11">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4">
                                            <p:txEl>
                                              <p:pRg st="0" end="0"/>
                                            </p:txEl>
                                          </p:spTgt>
                                        </p:tgtEl>
                                        <p:attrNameLst>
                                          <p:attrName>style.visibility</p:attrName>
                                        </p:attrNameLst>
                                      </p:cBhvr>
                                      <p:to>
                                        <p:strVal val="visible"/>
                                      </p:to>
                                    </p:set>
                                    <p:animEffect transition="in" filter="fade">
                                      <p:cBhvr>
                                        <p:cTn id="15"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tmplLst>
          <p:tmpl lvl="1">
            <p:tnLst>
              <p:par>
                <p:cTn presetID="10" presetClass="entr" presetSubtype="0" fill="hold" nodeType="after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500"/>
                        <p:tgtEl>
                          <p:spTgt spid="11"/>
                        </p:tgtEl>
                      </p:cBhvr>
                    </p:animEffect>
                  </p:childTnLst>
                </p:cTn>
              </p:par>
            </p:tnLst>
          </p:tmpl>
        </p:tmplLst>
      </p:bldP>
      <p:bldP spid="14" grpId="0" build="p">
        <p:tmplLst>
          <p:tmpl lvl="1">
            <p:tnLst>
              <p:par>
                <p:cTn presetID="10" presetClass="entr" presetSubtype="0"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Lst>
  </p:timing>
  <p:extLst>
    <p:ext uri="{DCECCB84-F9BA-43D5-87BE-67443E8EF086}">
      <p15:sldGuideLst xmlns:p15="http://schemas.microsoft.com/office/powerpoint/2012/main">
        <p15:guide id="1" orient="horz" pos="3600">
          <p15:clr>
            <a:srgbClr val="FBAE40"/>
          </p15:clr>
        </p15:guide>
        <p15:guide id="2" pos="5384">
          <p15:clr>
            <a:srgbClr val="FBAE40"/>
          </p15:clr>
        </p15:guide>
        <p15:guide id="3" pos="374">
          <p15:clr>
            <a:srgbClr val="FBAE40"/>
          </p15:clr>
        </p15:guide>
        <p15:guide id="4" orient="horz" pos="408">
          <p15:clr>
            <a:srgbClr val="FBAE40"/>
          </p15:clr>
        </p15:guide>
        <p15:guide id="5" orient="horz" pos="1296">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Featured Services Page">
    <p:spTree>
      <p:nvGrpSpPr>
        <p:cNvPr id="1" name=""/>
        <p:cNvGrpSpPr/>
        <p:nvPr/>
      </p:nvGrpSpPr>
      <p:grpSpPr>
        <a:xfrm>
          <a:off x="0" y="0"/>
          <a:ext cx="0" cy="0"/>
          <a:chOff x="0" y="0"/>
          <a:chExt cx="0" cy="0"/>
        </a:xfrm>
      </p:grpSpPr>
      <p:cxnSp>
        <p:nvCxnSpPr>
          <p:cNvPr id="18" name="Straight Connector 17"/>
          <p:cNvCxnSpPr/>
          <p:nvPr userDrawn="1"/>
        </p:nvCxnSpPr>
        <p:spPr>
          <a:xfrm>
            <a:off x="593725" y="656089"/>
            <a:ext cx="914400" cy="0"/>
          </a:xfrm>
          <a:prstGeom prst="line">
            <a:avLst/>
          </a:prstGeom>
          <a:ln w="28575">
            <a:solidFill>
              <a:srgbClr val="F58025"/>
            </a:solidFill>
          </a:ln>
        </p:spPr>
        <p:style>
          <a:lnRef idx="1">
            <a:schemeClr val="accent1"/>
          </a:lnRef>
          <a:fillRef idx="0">
            <a:schemeClr val="accent1"/>
          </a:fillRef>
          <a:effectRef idx="0">
            <a:schemeClr val="accent1"/>
          </a:effectRef>
          <a:fontRef idx="minor">
            <a:schemeClr val="tx1"/>
          </a:fontRef>
        </p:style>
      </p:cxnSp>
      <p:sp>
        <p:nvSpPr>
          <p:cNvPr id="22" name="Picture Placeholder 3"/>
          <p:cNvSpPr>
            <a:spLocks noGrp="1"/>
          </p:cNvSpPr>
          <p:nvPr>
            <p:ph type="pic" sz="quarter" idx="12"/>
          </p:nvPr>
        </p:nvSpPr>
        <p:spPr>
          <a:xfrm>
            <a:off x="593726" y="2057401"/>
            <a:ext cx="1882774" cy="3657601"/>
          </a:xfrm>
          <a:prstGeom prst="rect">
            <a:avLst/>
          </a:prstGeom>
          <a:ln w="6350">
            <a:noFill/>
          </a:ln>
        </p:spPr>
        <p:txBody>
          <a:bodyPr/>
          <a:lstStyle>
            <a:lvl1pPr>
              <a:defRPr sz="1000">
                <a:solidFill>
                  <a:schemeClr val="accent4"/>
                </a:solidFill>
                <a:latin typeface="Lato" panose="020F0502020204030203" pitchFamily="34" charset="0"/>
              </a:defRPr>
            </a:lvl1pPr>
          </a:lstStyle>
          <a:p>
            <a:endParaRPr lang="en-US"/>
          </a:p>
        </p:txBody>
      </p:sp>
      <p:sp>
        <p:nvSpPr>
          <p:cNvPr id="28" name="Picture Placeholder 3"/>
          <p:cNvSpPr>
            <a:spLocks noGrp="1"/>
          </p:cNvSpPr>
          <p:nvPr>
            <p:ph type="pic" sz="quarter" idx="13"/>
          </p:nvPr>
        </p:nvSpPr>
        <p:spPr>
          <a:xfrm>
            <a:off x="6664326" y="2057401"/>
            <a:ext cx="1882774" cy="3657601"/>
          </a:xfrm>
          <a:prstGeom prst="rect">
            <a:avLst/>
          </a:prstGeom>
          <a:ln w="6350">
            <a:noFill/>
          </a:ln>
        </p:spPr>
        <p:txBody>
          <a:bodyPr/>
          <a:lstStyle>
            <a:lvl1pPr>
              <a:defRPr sz="1000">
                <a:solidFill>
                  <a:schemeClr val="accent4"/>
                </a:solidFill>
                <a:latin typeface="Lato" panose="020F0502020204030203" pitchFamily="34" charset="0"/>
              </a:defRPr>
            </a:lvl1pPr>
          </a:lstStyle>
          <a:p>
            <a:endParaRPr lang="en-US"/>
          </a:p>
        </p:txBody>
      </p:sp>
      <p:sp>
        <p:nvSpPr>
          <p:cNvPr id="29" name="Picture Placeholder 3"/>
          <p:cNvSpPr>
            <a:spLocks noGrp="1"/>
          </p:cNvSpPr>
          <p:nvPr>
            <p:ph type="pic" sz="quarter" idx="14"/>
          </p:nvPr>
        </p:nvSpPr>
        <p:spPr>
          <a:xfrm>
            <a:off x="4640792" y="2057401"/>
            <a:ext cx="1882774" cy="3657601"/>
          </a:xfrm>
          <a:prstGeom prst="rect">
            <a:avLst/>
          </a:prstGeom>
          <a:ln w="6350">
            <a:noFill/>
          </a:ln>
        </p:spPr>
        <p:txBody>
          <a:bodyPr/>
          <a:lstStyle>
            <a:lvl1pPr>
              <a:defRPr sz="1000">
                <a:solidFill>
                  <a:schemeClr val="accent4"/>
                </a:solidFill>
                <a:latin typeface="Lato" panose="020F0502020204030203" pitchFamily="34" charset="0"/>
              </a:defRPr>
            </a:lvl1pPr>
          </a:lstStyle>
          <a:p>
            <a:endParaRPr lang="en-US"/>
          </a:p>
        </p:txBody>
      </p:sp>
      <p:sp>
        <p:nvSpPr>
          <p:cNvPr id="30" name="Picture Placeholder 3"/>
          <p:cNvSpPr>
            <a:spLocks noGrp="1"/>
          </p:cNvSpPr>
          <p:nvPr>
            <p:ph type="pic" sz="quarter" idx="15"/>
          </p:nvPr>
        </p:nvSpPr>
        <p:spPr>
          <a:xfrm>
            <a:off x="2617259" y="2057401"/>
            <a:ext cx="1882774" cy="3657601"/>
          </a:xfrm>
          <a:prstGeom prst="rect">
            <a:avLst/>
          </a:prstGeom>
          <a:ln w="6350">
            <a:noFill/>
          </a:ln>
        </p:spPr>
        <p:txBody>
          <a:bodyPr/>
          <a:lstStyle>
            <a:lvl1pPr>
              <a:defRPr sz="1000">
                <a:solidFill>
                  <a:schemeClr val="accent4"/>
                </a:solidFill>
                <a:latin typeface="Lato" panose="020F0502020204030203" pitchFamily="34" charset="0"/>
              </a:defRPr>
            </a:lvl1pPr>
          </a:lstStyle>
          <a:p>
            <a:endParaRPr lang="en-US"/>
          </a:p>
        </p:txBody>
      </p:sp>
      <p:sp>
        <p:nvSpPr>
          <p:cNvPr id="21" name="Text Placeholder 9">
            <a:extLst>
              <a:ext uri="{FF2B5EF4-FFF2-40B4-BE49-F238E27FC236}">
                <a16:creationId xmlns:a16="http://schemas.microsoft.com/office/drawing/2014/main" id="{5F03563B-B19E-CD46-A575-07200D7FE2C0}"/>
              </a:ext>
            </a:extLst>
          </p:cNvPr>
          <p:cNvSpPr>
            <a:spLocks noGrp="1"/>
          </p:cNvSpPr>
          <p:nvPr>
            <p:ph type="body" sz="quarter" idx="10"/>
          </p:nvPr>
        </p:nvSpPr>
        <p:spPr>
          <a:xfrm>
            <a:off x="584202" y="767788"/>
            <a:ext cx="7953374" cy="511013"/>
          </a:xfrm>
          <a:prstGeom prst="rect">
            <a:avLst/>
          </a:prstGeom>
        </p:spPr>
        <p:txBody>
          <a:bodyPr lIns="0" tIns="0" rIns="0" bIns="0"/>
          <a:lstStyle>
            <a:lvl1pPr marL="0" indent="0" algn="l">
              <a:lnSpc>
                <a:spcPct val="100000"/>
              </a:lnSpc>
              <a:spcBef>
                <a:spcPts val="0"/>
              </a:spcBef>
              <a:buNone/>
              <a:defRPr sz="2400" b="1" cap="all" spc="50" baseline="0">
                <a:solidFill>
                  <a:srgbClr val="4D4D4D"/>
                </a:solidFill>
                <a:latin typeface="+mn-lt"/>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24" name="Text Placeholder 9">
            <a:extLst>
              <a:ext uri="{FF2B5EF4-FFF2-40B4-BE49-F238E27FC236}">
                <a16:creationId xmlns:a16="http://schemas.microsoft.com/office/drawing/2014/main" id="{C84084AF-F34C-5641-9C74-7F83C6619272}"/>
              </a:ext>
            </a:extLst>
          </p:cNvPr>
          <p:cNvSpPr>
            <a:spLocks noGrp="1"/>
          </p:cNvSpPr>
          <p:nvPr>
            <p:ph type="body" sz="quarter" idx="11"/>
          </p:nvPr>
        </p:nvSpPr>
        <p:spPr>
          <a:xfrm>
            <a:off x="593725" y="1278801"/>
            <a:ext cx="7953374" cy="188459"/>
          </a:xfrm>
          <a:prstGeom prst="rect">
            <a:avLst/>
          </a:prstGeom>
        </p:spPr>
        <p:txBody>
          <a:bodyPr lIns="0" tIns="0" rIns="0" bIns="0">
            <a:normAutofit/>
          </a:bodyPr>
          <a:lstStyle>
            <a:lvl1pPr marL="0" indent="0" algn="l">
              <a:lnSpc>
                <a:spcPts val="1200"/>
              </a:lnSpc>
              <a:spcBef>
                <a:spcPts val="0"/>
              </a:spcBef>
              <a:buNone/>
              <a:defRPr sz="1200" b="0" cap="none" spc="0" baseline="0">
                <a:solidFill>
                  <a:srgbClr val="4D4D4D"/>
                </a:solidFill>
                <a:latin typeface="+mn-lt"/>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25" name="TextBox 24">
            <a:extLst>
              <a:ext uri="{FF2B5EF4-FFF2-40B4-BE49-F238E27FC236}">
                <a16:creationId xmlns:a16="http://schemas.microsoft.com/office/drawing/2014/main" id="{4CFC8E6E-476E-2A48-B50D-92DC8AEDD05B}"/>
              </a:ext>
            </a:extLst>
          </p:cNvPr>
          <p:cNvSpPr txBox="1"/>
          <p:nvPr userDrawn="1"/>
        </p:nvSpPr>
        <p:spPr>
          <a:xfrm>
            <a:off x="593728" y="6297123"/>
            <a:ext cx="1783555" cy="138499"/>
          </a:xfrm>
          <a:prstGeom prst="rect">
            <a:avLst/>
          </a:prstGeom>
          <a:noFill/>
        </p:spPr>
        <p:txBody>
          <a:bodyPr wrap="square" lIns="0" tIns="0" rIns="0" bIns="0" rtlCol="0">
            <a:spAutoFit/>
          </a:bodyPr>
          <a:lstStyle/>
          <a:p>
            <a:pPr algn="l"/>
            <a:r>
              <a:rPr lang="en-US" sz="900" b="1" spc="30" baseline="0">
                <a:solidFill>
                  <a:srgbClr val="D14C27"/>
                </a:solidFill>
                <a:latin typeface="+mn-lt"/>
                <a:ea typeface="Segoe UI Symbol" panose="020B0502040204020203" pitchFamily="34" charset="0"/>
              </a:rPr>
              <a:t>CAREERS, WAGES &amp; TRENDS</a:t>
            </a:r>
          </a:p>
        </p:txBody>
      </p:sp>
      <p:sp>
        <p:nvSpPr>
          <p:cNvPr id="26" name="TextBox 25">
            <a:extLst>
              <a:ext uri="{FF2B5EF4-FFF2-40B4-BE49-F238E27FC236}">
                <a16:creationId xmlns:a16="http://schemas.microsoft.com/office/drawing/2014/main" id="{CE6BC7AA-6EED-C645-8196-EF1D4E983E57}"/>
              </a:ext>
            </a:extLst>
          </p:cNvPr>
          <p:cNvSpPr txBox="1"/>
          <p:nvPr userDrawn="1"/>
        </p:nvSpPr>
        <p:spPr>
          <a:xfrm>
            <a:off x="5181600" y="6297123"/>
            <a:ext cx="2660140" cy="246221"/>
          </a:xfrm>
          <a:prstGeom prst="rect">
            <a:avLst/>
          </a:prstGeom>
          <a:noFill/>
        </p:spPr>
        <p:txBody>
          <a:bodyPr wrap="square" lIns="0" tIns="0" rIns="0" bIns="0" rtlCol="0">
            <a:spAutoFit/>
          </a:bodyPr>
          <a:lstStyle/>
          <a:p>
            <a:pPr algn="r"/>
            <a:r>
              <a:rPr lang="en-US" sz="800" b="0" spc="0" baseline="0">
                <a:solidFill>
                  <a:schemeClr val="accent3"/>
                </a:solidFill>
                <a:latin typeface="+mn-lt"/>
                <a:ea typeface="Segoe UI Symbol" panose="020B0502040204020203" pitchFamily="34" charset="0"/>
              </a:rPr>
              <a:t>Illinois workNet</a:t>
            </a:r>
            <a:r>
              <a:rPr lang="en-US" sz="800" b="0" spc="0" baseline="30000">
                <a:solidFill>
                  <a:schemeClr val="accent3"/>
                </a:solidFill>
                <a:latin typeface="+mn-lt"/>
                <a:ea typeface="Segoe UI Symbol" panose="020B0502040204020203" pitchFamily="34" charset="0"/>
              </a:rPr>
              <a:t>®</a:t>
            </a:r>
            <a:r>
              <a:rPr lang="en-US" sz="800" b="0" spc="0" baseline="0">
                <a:solidFill>
                  <a:schemeClr val="accent3"/>
                </a:solidFill>
                <a:latin typeface="+mn-lt"/>
                <a:ea typeface="Segoe UI Symbol" panose="020B0502040204020203" pitchFamily="34" charset="0"/>
              </a:rPr>
              <a:t> is sponsored by the Department of Commerce and Economic Opportunity.</a:t>
            </a:r>
            <a:endParaRPr lang="en-US" sz="800" b="0" spc="0" baseline="0">
              <a:solidFill>
                <a:schemeClr val="accent2"/>
              </a:solidFill>
              <a:latin typeface="+mn-lt"/>
              <a:ea typeface="Segoe UI Symbol" panose="020B0502040204020203" pitchFamily="34" charset="0"/>
            </a:endParaRPr>
          </a:p>
        </p:txBody>
      </p:sp>
      <p:sp>
        <p:nvSpPr>
          <p:cNvPr id="27" name="TextBox 26">
            <a:extLst>
              <a:ext uri="{FF2B5EF4-FFF2-40B4-BE49-F238E27FC236}">
                <a16:creationId xmlns:a16="http://schemas.microsoft.com/office/drawing/2014/main" id="{A8A73D0F-7547-794F-80B0-F9AB9CECA84E}"/>
              </a:ext>
            </a:extLst>
          </p:cNvPr>
          <p:cNvSpPr txBox="1"/>
          <p:nvPr userDrawn="1"/>
        </p:nvSpPr>
        <p:spPr>
          <a:xfrm>
            <a:off x="7939425" y="6297123"/>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tx1">
                    <a:lumMod val="50000"/>
                    <a:lumOff val="50000"/>
                  </a:schemeClr>
                </a:solidFill>
                <a:latin typeface="Segoe UI Symbol" panose="020B0502040204020203" pitchFamily="34" charset="0"/>
                <a:ea typeface="Segoe UI Symbol" panose="020B0502040204020203" pitchFamily="34" charset="0"/>
              </a:rPr>
              <a:pPr algn="r"/>
              <a:t>‹#›</a:t>
            </a:fld>
            <a:endParaRPr lang="en-US" sz="800" b="0" spc="30" baseline="0">
              <a:solidFill>
                <a:schemeClr val="tx1">
                  <a:lumMod val="50000"/>
                  <a:lumOff val="50000"/>
                </a:schemeClr>
              </a:solidFill>
              <a:latin typeface="Segoe UI Symbol" panose="020B0502040204020203" pitchFamily="34" charset="0"/>
              <a:ea typeface="Segoe UI Symbol" panose="020B0502040204020203" pitchFamily="34" charset="0"/>
            </a:endParaRPr>
          </a:p>
        </p:txBody>
      </p:sp>
      <p:sp>
        <p:nvSpPr>
          <p:cNvPr id="14" name="Freeform 5">
            <a:hlinkClick r:id="" action="ppaction://hlinkshowjump?jump=nextslide"/>
            <a:extLst>
              <a:ext uri="{FF2B5EF4-FFF2-40B4-BE49-F238E27FC236}">
                <a16:creationId xmlns:a16="http://schemas.microsoft.com/office/drawing/2014/main" id="{4C6EEA83-A378-1D46-9F5E-9AB69562885A}"/>
              </a:ext>
            </a:extLst>
          </p:cNvPr>
          <p:cNvSpPr>
            <a:spLocks noEditPoints="1"/>
          </p:cNvSpPr>
          <p:nvPr userDrawn="1"/>
        </p:nvSpPr>
        <p:spPr bwMode="auto">
          <a:xfrm>
            <a:off x="8427346" y="6320795"/>
            <a:ext cx="164592" cy="164592"/>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
        <p:nvSpPr>
          <p:cNvPr id="15" name="Freeform 5">
            <a:hlinkClick r:id="" action="ppaction://hlinkshowjump?jump=previousslide"/>
            <a:extLst>
              <a:ext uri="{FF2B5EF4-FFF2-40B4-BE49-F238E27FC236}">
                <a16:creationId xmlns:a16="http://schemas.microsoft.com/office/drawing/2014/main" id="{2568DE54-2EDB-5F4F-832A-675767C72DED}"/>
              </a:ext>
            </a:extLst>
          </p:cNvPr>
          <p:cNvSpPr>
            <a:spLocks noEditPoints="1"/>
          </p:cNvSpPr>
          <p:nvPr userDrawn="1"/>
        </p:nvSpPr>
        <p:spPr bwMode="auto">
          <a:xfrm>
            <a:off x="8244103" y="6320795"/>
            <a:ext cx="164592" cy="164592"/>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Tree>
    <p:extLst>
      <p:ext uri="{BB962C8B-B14F-4D97-AF65-F5344CB8AC3E}">
        <p14:creationId xmlns:p14="http://schemas.microsoft.com/office/powerpoint/2010/main" val="205114858"/>
      </p:ext>
    </p:extLst>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1">
                                            <p:txEl>
                                              <p:pRg st="0" end="0"/>
                                            </p:txEl>
                                          </p:spTgt>
                                        </p:tgtEl>
                                        <p:attrNameLst>
                                          <p:attrName>style.visibility</p:attrName>
                                        </p:attrNameLst>
                                      </p:cBhvr>
                                      <p:to>
                                        <p:strVal val="visible"/>
                                      </p:to>
                                    </p:set>
                                    <p:animEffect transition="in" filter="fade">
                                      <p:cBhvr>
                                        <p:cTn id="11" dur="500"/>
                                        <p:tgtEl>
                                          <p:spTgt spid="21">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4">
                                            <p:txEl>
                                              <p:pRg st="0" end="0"/>
                                            </p:txEl>
                                          </p:spTgt>
                                        </p:tgtEl>
                                        <p:attrNameLst>
                                          <p:attrName>style.visibility</p:attrName>
                                        </p:attrNameLst>
                                      </p:cBhvr>
                                      <p:to>
                                        <p:strVal val="visible"/>
                                      </p:to>
                                    </p:set>
                                    <p:animEffect transition="in" filter="fade">
                                      <p:cBhvr>
                                        <p:cTn id="15" dur="500"/>
                                        <p:tgtEl>
                                          <p:spTgt spid="2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p:tmplLst>
          <p:tmpl lvl="1">
            <p:tnLst>
              <p:par>
                <p:cTn presetID="10" presetClass="entr" presetSubtype="0" fill="hold" nodeType="afterEffect">
                  <p:stCondLst>
                    <p:cond delay="0"/>
                  </p:stCondLst>
                  <p:childTnLst>
                    <p:set>
                      <p:cBhvr>
                        <p:cTn dur="1" fill="hold">
                          <p:stCondLst>
                            <p:cond delay="0"/>
                          </p:stCondLst>
                        </p:cTn>
                        <p:tgtEl>
                          <p:spTgt spid="21"/>
                        </p:tgtEl>
                        <p:attrNameLst>
                          <p:attrName>style.visibility</p:attrName>
                        </p:attrNameLst>
                      </p:cBhvr>
                      <p:to>
                        <p:strVal val="visible"/>
                      </p:to>
                    </p:set>
                    <p:animEffect transition="in" filter="fade">
                      <p:cBhvr>
                        <p:cTn dur="500"/>
                        <p:tgtEl>
                          <p:spTgt spid="21"/>
                        </p:tgtEl>
                      </p:cBhvr>
                    </p:animEffect>
                  </p:childTnLst>
                </p:cTn>
              </p:par>
            </p:tnLst>
          </p:tmpl>
        </p:tmplLst>
      </p:bldP>
      <p:bldP spid="24" grpId="0" build="p">
        <p:tmplLst>
          <p:tmpl lvl="1">
            <p:tnLst>
              <p:par>
                <p:cTn presetID="10" presetClass="entr" presetSubtype="0" fill="hold" nodeType="afterEffect">
                  <p:stCondLst>
                    <p:cond delay="0"/>
                  </p:stCondLst>
                  <p:childTnLst>
                    <p:set>
                      <p:cBhvr>
                        <p:cTn dur="1" fill="hold">
                          <p:stCondLst>
                            <p:cond delay="0"/>
                          </p:stCondLst>
                        </p:cTn>
                        <p:tgtEl>
                          <p:spTgt spid="24"/>
                        </p:tgtEl>
                        <p:attrNameLst>
                          <p:attrName>style.visibility</p:attrName>
                        </p:attrNameLst>
                      </p:cBhvr>
                      <p:to>
                        <p:strVal val="visible"/>
                      </p:to>
                    </p:set>
                    <p:animEffect transition="in" filter="fade">
                      <p:cBhvr>
                        <p:cTn dur="500"/>
                        <p:tgtEl>
                          <p:spTgt spid="24"/>
                        </p:tgtEl>
                      </p:cBhvr>
                    </p:animEffect>
                  </p:childTnLst>
                </p:cTn>
              </p:par>
            </p:tnLst>
          </p:tmpl>
        </p:tmplLst>
      </p:bldP>
    </p:bldLst>
  </p:timing>
  <p:extLst>
    <p:ext uri="{DCECCB84-F9BA-43D5-87BE-67443E8EF086}">
      <p15:sldGuideLst xmlns:p15="http://schemas.microsoft.com/office/powerpoint/2012/main">
        <p15:guide id="1" orient="horz" pos="3600">
          <p15:clr>
            <a:srgbClr val="FBAE40"/>
          </p15:clr>
        </p15:guide>
        <p15:guide id="2" pos="5384">
          <p15:clr>
            <a:srgbClr val="FBAE40"/>
          </p15:clr>
        </p15:guide>
        <p15:guide id="3" pos="374">
          <p15:clr>
            <a:srgbClr val="FBAE40"/>
          </p15:clr>
        </p15:guide>
        <p15:guide id="4" orient="horz" pos="408">
          <p15:clr>
            <a:srgbClr val="FBAE40"/>
          </p15:clr>
        </p15:guide>
        <p15:guide id="5" orient="horz" pos="1296">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Small Picture at Left Side">
    <p:spTree>
      <p:nvGrpSpPr>
        <p:cNvPr id="1" name=""/>
        <p:cNvGrpSpPr/>
        <p:nvPr/>
      </p:nvGrpSpPr>
      <p:grpSpPr>
        <a:xfrm>
          <a:off x="0" y="0"/>
          <a:ext cx="0" cy="0"/>
          <a:chOff x="0" y="0"/>
          <a:chExt cx="0" cy="0"/>
        </a:xfrm>
      </p:grpSpPr>
      <p:cxnSp>
        <p:nvCxnSpPr>
          <p:cNvPr id="18" name="Straight Connector 17"/>
          <p:cNvCxnSpPr/>
          <p:nvPr userDrawn="1"/>
        </p:nvCxnSpPr>
        <p:spPr>
          <a:xfrm>
            <a:off x="593725" y="656089"/>
            <a:ext cx="914400" cy="0"/>
          </a:xfrm>
          <a:prstGeom prst="line">
            <a:avLst/>
          </a:prstGeom>
          <a:ln w="28575">
            <a:solidFill>
              <a:srgbClr val="F58025"/>
            </a:solidFill>
          </a:ln>
        </p:spPr>
        <p:style>
          <a:lnRef idx="1">
            <a:schemeClr val="accent1"/>
          </a:lnRef>
          <a:fillRef idx="0">
            <a:schemeClr val="accent1"/>
          </a:fillRef>
          <a:effectRef idx="0">
            <a:schemeClr val="accent1"/>
          </a:effectRef>
          <a:fontRef idx="minor">
            <a:schemeClr val="tx1"/>
          </a:fontRef>
        </p:style>
      </p:cxnSp>
      <p:sp>
        <p:nvSpPr>
          <p:cNvPr id="24" name="Picture Placeholder 3"/>
          <p:cNvSpPr>
            <a:spLocks noGrp="1"/>
          </p:cNvSpPr>
          <p:nvPr>
            <p:ph type="pic" sz="quarter" idx="12"/>
          </p:nvPr>
        </p:nvSpPr>
        <p:spPr>
          <a:xfrm>
            <a:off x="593726" y="2057401"/>
            <a:ext cx="2692400" cy="3657601"/>
          </a:xfrm>
          <a:prstGeom prst="rect">
            <a:avLst/>
          </a:prstGeom>
          <a:ln w="6350">
            <a:noFill/>
          </a:ln>
        </p:spPr>
        <p:txBody>
          <a:bodyPr/>
          <a:lstStyle>
            <a:lvl1pPr>
              <a:defRPr sz="1000">
                <a:solidFill>
                  <a:schemeClr val="accent4"/>
                </a:solidFill>
                <a:latin typeface="Segoe UI Symbol" panose="020B0502040204020203" pitchFamily="34" charset="0"/>
                <a:ea typeface="Segoe UI Symbol" panose="020B0502040204020203" pitchFamily="34" charset="0"/>
              </a:defRPr>
            </a:lvl1pPr>
          </a:lstStyle>
          <a:p>
            <a:endParaRPr lang="en-US"/>
          </a:p>
        </p:txBody>
      </p:sp>
      <p:sp>
        <p:nvSpPr>
          <p:cNvPr id="11" name="Text Placeholder 9">
            <a:extLst>
              <a:ext uri="{FF2B5EF4-FFF2-40B4-BE49-F238E27FC236}">
                <a16:creationId xmlns:a16="http://schemas.microsoft.com/office/drawing/2014/main" id="{A7CEACDE-488E-EE43-8FCE-91A00D1DD454}"/>
              </a:ext>
            </a:extLst>
          </p:cNvPr>
          <p:cNvSpPr>
            <a:spLocks noGrp="1"/>
          </p:cNvSpPr>
          <p:nvPr>
            <p:ph type="body" sz="quarter" idx="10"/>
          </p:nvPr>
        </p:nvSpPr>
        <p:spPr>
          <a:xfrm>
            <a:off x="584202" y="767788"/>
            <a:ext cx="7953374" cy="511013"/>
          </a:xfrm>
          <a:prstGeom prst="rect">
            <a:avLst/>
          </a:prstGeom>
        </p:spPr>
        <p:txBody>
          <a:bodyPr lIns="0" tIns="0" rIns="0" bIns="0"/>
          <a:lstStyle>
            <a:lvl1pPr marL="0" indent="0" algn="l">
              <a:lnSpc>
                <a:spcPct val="100000"/>
              </a:lnSpc>
              <a:spcBef>
                <a:spcPts val="0"/>
              </a:spcBef>
              <a:buNone/>
              <a:defRPr sz="2400" b="1" cap="all" spc="50" baseline="0">
                <a:solidFill>
                  <a:srgbClr val="4D4D4D"/>
                </a:solidFill>
                <a:latin typeface="+mn-lt"/>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19" name="Text Placeholder 9">
            <a:extLst>
              <a:ext uri="{FF2B5EF4-FFF2-40B4-BE49-F238E27FC236}">
                <a16:creationId xmlns:a16="http://schemas.microsoft.com/office/drawing/2014/main" id="{21647455-E7B0-624E-839D-5012DF39869C}"/>
              </a:ext>
            </a:extLst>
          </p:cNvPr>
          <p:cNvSpPr>
            <a:spLocks noGrp="1"/>
          </p:cNvSpPr>
          <p:nvPr>
            <p:ph type="body" sz="quarter" idx="11"/>
          </p:nvPr>
        </p:nvSpPr>
        <p:spPr>
          <a:xfrm>
            <a:off x="593725" y="1278801"/>
            <a:ext cx="7953374" cy="188459"/>
          </a:xfrm>
          <a:prstGeom prst="rect">
            <a:avLst/>
          </a:prstGeom>
        </p:spPr>
        <p:txBody>
          <a:bodyPr lIns="0" tIns="0" rIns="0" bIns="0">
            <a:normAutofit/>
          </a:bodyPr>
          <a:lstStyle>
            <a:lvl1pPr marL="0" indent="0" algn="l">
              <a:lnSpc>
                <a:spcPts val="1200"/>
              </a:lnSpc>
              <a:spcBef>
                <a:spcPts val="0"/>
              </a:spcBef>
              <a:buNone/>
              <a:defRPr sz="1200" b="0" cap="none" spc="0" baseline="0">
                <a:solidFill>
                  <a:srgbClr val="4D4D4D"/>
                </a:solidFill>
                <a:latin typeface="+mn-lt"/>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20" name="TextBox 19">
            <a:extLst>
              <a:ext uri="{FF2B5EF4-FFF2-40B4-BE49-F238E27FC236}">
                <a16:creationId xmlns:a16="http://schemas.microsoft.com/office/drawing/2014/main" id="{859ABA45-32C3-824E-AE11-842C8C961E68}"/>
              </a:ext>
            </a:extLst>
          </p:cNvPr>
          <p:cNvSpPr txBox="1"/>
          <p:nvPr userDrawn="1"/>
        </p:nvSpPr>
        <p:spPr>
          <a:xfrm>
            <a:off x="593728" y="6297123"/>
            <a:ext cx="1783555" cy="138499"/>
          </a:xfrm>
          <a:prstGeom prst="rect">
            <a:avLst/>
          </a:prstGeom>
          <a:noFill/>
        </p:spPr>
        <p:txBody>
          <a:bodyPr wrap="square" lIns="0" tIns="0" rIns="0" bIns="0" rtlCol="0">
            <a:spAutoFit/>
          </a:bodyPr>
          <a:lstStyle/>
          <a:p>
            <a:pPr algn="l"/>
            <a:r>
              <a:rPr lang="en-US" sz="900" b="1" spc="30" baseline="0">
                <a:solidFill>
                  <a:srgbClr val="D14C27"/>
                </a:solidFill>
                <a:latin typeface="+mn-lt"/>
                <a:ea typeface="Segoe UI Symbol" panose="020B0502040204020203" pitchFamily="34" charset="0"/>
              </a:rPr>
              <a:t>CAREERS, WAGES &amp; TRENDS</a:t>
            </a:r>
          </a:p>
        </p:txBody>
      </p:sp>
      <p:sp>
        <p:nvSpPr>
          <p:cNvPr id="21" name="TextBox 20">
            <a:extLst>
              <a:ext uri="{FF2B5EF4-FFF2-40B4-BE49-F238E27FC236}">
                <a16:creationId xmlns:a16="http://schemas.microsoft.com/office/drawing/2014/main" id="{2585A09D-A3D9-1847-9066-A15EF7AFA9A5}"/>
              </a:ext>
            </a:extLst>
          </p:cNvPr>
          <p:cNvSpPr txBox="1"/>
          <p:nvPr userDrawn="1"/>
        </p:nvSpPr>
        <p:spPr>
          <a:xfrm>
            <a:off x="5181600" y="6297123"/>
            <a:ext cx="2660140" cy="246221"/>
          </a:xfrm>
          <a:prstGeom prst="rect">
            <a:avLst/>
          </a:prstGeom>
          <a:noFill/>
        </p:spPr>
        <p:txBody>
          <a:bodyPr wrap="square" lIns="0" tIns="0" rIns="0" bIns="0" rtlCol="0">
            <a:spAutoFit/>
          </a:bodyPr>
          <a:lstStyle/>
          <a:p>
            <a:pPr algn="r"/>
            <a:r>
              <a:rPr lang="en-US" sz="800" b="0" spc="0" baseline="0">
                <a:solidFill>
                  <a:schemeClr val="accent3"/>
                </a:solidFill>
                <a:latin typeface="+mn-lt"/>
                <a:ea typeface="Segoe UI Symbol" panose="020B0502040204020203" pitchFamily="34" charset="0"/>
              </a:rPr>
              <a:t>Illinois workNet</a:t>
            </a:r>
            <a:r>
              <a:rPr lang="en-US" sz="800" b="0" spc="0" baseline="30000">
                <a:solidFill>
                  <a:schemeClr val="accent3"/>
                </a:solidFill>
                <a:latin typeface="+mn-lt"/>
                <a:ea typeface="Segoe UI Symbol" panose="020B0502040204020203" pitchFamily="34" charset="0"/>
              </a:rPr>
              <a:t>®</a:t>
            </a:r>
            <a:r>
              <a:rPr lang="en-US" sz="800" b="0" spc="0" baseline="0">
                <a:solidFill>
                  <a:schemeClr val="accent3"/>
                </a:solidFill>
                <a:latin typeface="+mn-lt"/>
                <a:ea typeface="Segoe UI Symbol" panose="020B0502040204020203" pitchFamily="34" charset="0"/>
              </a:rPr>
              <a:t> is sponsored by the Department of Commerce and Economic Opportunity.</a:t>
            </a:r>
            <a:endParaRPr lang="en-US" sz="800" b="0" spc="0" baseline="0">
              <a:solidFill>
                <a:schemeClr val="accent2"/>
              </a:solidFill>
              <a:latin typeface="+mn-lt"/>
              <a:ea typeface="Segoe UI Symbol" panose="020B0502040204020203" pitchFamily="34" charset="0"/>
            </a:endParaRPr>
          </a:p>
        </p:txBody>
      </p:sp>
      <p:sp>
        <p:nvSpPr>
          <p:cNvPr id="22" name="TextBox 21">
            <a:extLst>
              <a:ext uri="{FF2B5EF4-FFF2-40B4-BE49-F238E27FC236}">
                <a16:creationId xmlns:a16="http://schemas.microsoft.com/office/drawing/2014/main" id="{A7BF4E2E-90C2-2142-BF66-8AA194126197}"/>
              </a:ext>
            </a:extLst>
          </p:cNvPr>
          <p:cNvSpPr txBox="1"/>
          <p:nvPr userDrawn="1"/>
        </p:nvSpPr>
        <p:spPr>
          <a:xfrm>
            <a:off x="7939425" y="6297123"/>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tx1">
                    <a:lumMod val="50000"/>
                    <a:lumOff val="50000"/>
                  </a:schemeClr>
                </a:solidFill>
                <a:latin typeface="Segoe UI Symbol" panose="020B0502040204020203" pitchFamily="34" charset="0"/>
                <a:ea typeface="Segoe UI Symbol" panose="020B0502040204020203" pitchFamily="34" charset="0"/>
              </a:rPr>
              <a:pPr algn="r"/>
              <a:t>‹#›</a:t>
            </a:fld>
            <a:endParaRPr lang="en-US" sz="800" b="0" spc="30" baseline="0">
              <a:solidFill>
                <a:schemeClr val="tx1">
                  <a:lumMod val="50000"/>
                  <a:lumOff val="50000"/>
                </a:schemeClr>
              </a:solidFill>
              <a:latin typeface="Segoe UI Symbol" panose="020B0502040204020203" pitchFamily="34" charset="0"/>
              <a:ea typeface="Segoe UI Symbol" panose="020B0502040204020203" pitchFamily="34" charset="0"/>
            </a:endParaRPr>
          </a:p>
        </p:txBody>
      </p:sp>
      <p:sp>
        <p:nvSpPr>
          <p:cNvPr id="14" name="Freeform 5">
            <a:hlinkClick r:id="" action="ppaction://hlinkshowjump?jump=nextslide"/>
            <a:extLst>
              <a:ext uri="{FF2B5EF4-FFF2-40B4-BE49-F238E27FC236}">
                <a16:creationId xmlns:a16="http://schemas.microsoft.com/office/drawing/2014/main" id="{BA104E8E-3582-0445-9339-D56C251CCBAC}"/>
              </a:ext>
            </a:extLst>
          </p:cNvPr>
          <p:cNvSpPr>
            <a:spLocks noEditPoints="1"/>
          </p:cNvSpPr>
          <p:nvPr userDrawn="1"/>
        </p:nvSpPr>
        <p:spPr bwMode="auto">
          <a:xfrm>
            <a:off x="8427346" y="6320795"/>
            <a:ext cx="164592" cy="164592"/>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
        <p:nvSpPr>
          <p:cNvPr id="15" name="Freeform 5">
            <a:hlinkClick r:id="" action="ppaction://hlinkshowjump?jump=previousslide"/>
            <a:extLst>
              <a:ext uri="{FF2B5EF4-FFF2-40B4-BE49-F238E27FC236}">
                <a16:creationId xmlns:a16="http://schemas.microsoft.com/office/drawing/2014/main" id="{CE704875-E1C1-724A-8605-D5A4CAD95AAD}"/>
              </a:ext>
            </a:extLst>
          </p:cNvPr>
          <p:cNvSpPr>
            <a:spLocks noEditPoints="1"/>
          </p:cNvSpPr>
          <p:nvPr userDrawn="1"/>
        </p:nvSpPr>
        <p:spPr bwMode="auto">
          <a:xfrm>
            <a:off x="8244103" y="6320795"/>
            <a:ext cx="164592" cy="164592"/>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Tree>
    <p:extLst>
      <p:ext uri="{BB962C8B-B14F-4D97-AF65-F5344CB8AC3E}">
        <p14:creationId xmlns:p14="http://schemas.microsoft.com/office/powerpoint/2010/main" val="1000926990"/>
      </p:ext>
    </p:extLst>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animEffect transition="in" filter="fade">
                                      <p:cBhvr>
                                        <p:cTn id="11" dur="500"/>
                                        <p:tgtEl>
                                          <p:spTgt spid="11">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9">
                                            <p:txEl>
                                              <p:pRg st="0" end="0"/>
                                            </p:txEl>
                                          </p:spTgt>
                                        </p:tgtEl>
                                        <p:attrNameLst>
                                          <p:attrName>style.visibility</p:attrName>
                                        </p:attrNameLst>
                                      </p:cBhvr>
                                      <p:to>
                                        <p:strVal val="visible"/>
                                      </p:to>
                                    </p:set>
                                    <p:animEffect transition="in" filter="fade">
                                      <p:cBhvr>
                                        <p:cTn id="15" dur="500"/>
                                        <p:tgtEl>
                                          <p:spTgt spid="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tmplLst>
          <p:tmpl lvl="1">
            <p:tnLst>
              <p:par>
                <p:cTn presetID="10" presetClass="entr" presetSubtype="0" fill="hold" nodeType="after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500"/>
                        <p:tgtEl>
                          <p:spTgt spid="11"/>
                        </p:tgtEl>
                      </p:cBhvr>
                    </p:animEffect>
                  </p:childTnLst>
                </p:cTn>
              </p:par>
            </p:tnLst>
          </p:tmpl>
        </p:tmplLst>
      </p:bldP>
      <p:bldP spid="19" grpId="0" build="p">
        <p:tmplLst>
          <p:tmpl lvl="1">
            <p:tnLst>
              <p:par>
                <p:cTn presetID="10" presetClass="entr" presetSubtype="0" fill="hold" nodeType="after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500"/>
                        <p:tgtEl>
                          <p:spTgt spid="19"/>
                        </p:tgtEl>
                      </p:cBhvr>
                    </p:animEffect>
                  </p:childTnLst>
                </p:cTn>
              </p:par>
            </p:tnLst>
          </p:tmpl>
        </p:tmplLst>
      </p:bldP>
    </p:bldLst>
  </p:timing>
  <p:extLst>
    <p:ext uri="{DCECCB84-F9BA-43D5-87BE-67443E8EF086}">
      <p15:sldGuideLst xmlns:p15="http://schemas.microsoft.com/office/powerpoint/2012/main">
        <p15:guide id="1" orient="horz" pos="3600">
          <p15:clr>
            <a:srgbClr val="FBAE40"/>
          </p15:clr>
        </p15:guide>
        <p15:guide id="2" pos="5384">
          <p15:clr>
            <a:srgbClr val="FBAE40"/>
          </p15:clr>
        </p15:guide>
        <p15:guide id="3" pos="374">
          <p15:clr>
            <a:srgbClr val="FBAE40"/>
          </p15:clr>
        </p15:guide>
        <p15:guide id="4" orient="horz" pos="408">
          <p15:clr>
            <a:srgbClr val="FBAE40"/>
          </p15:clr>
        </p15:guide>
        <p15:guide id="5" orient="horz" pos="1296">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Title &amp; Content">
    <p:spTree>
      <p:nvGrpSpPr>
        <p:cNvPr id="1" name=""/>
        <p:cNvGrpSpPr/>
        <p:nvPr/>
      </p:nvGrpSpPr>
      <p:grpSpPr>
        <a:xfrm>
          <a:off x="0" y="0"/>
          <a:ext cx="0" cy="0"/>
          <a:chOff x="0" y="0"/>
          <a:chExt cx="0" cy="0"/>
        </a:xfrm>
      </p:grpSpPr>
      <p:cxnSp>
        <p:nvCxnSpPr>
          <p:cNvPr id="5" name="Straight Connector 4"/>
          <p:cNvCxnSpPr/>
          <p:nvPr userDrawn="1"/>
        </p:nvCxnSpPr>
        <p:spPr>
          <a:xfrm>
            <a:off x="593725" y="656089"/>
            <a:ext cx="914400" cy="0"/>
          </a:xfrm>
          <a:prstGeom prst="line">
            <a:avLst/>
          </a:prstGeom>
          <a:ln w="28575">
            <a:solidFill>
              <a:srgbClr val="F58025"/>
            </a:solidFill>
          </a:ln>
        </p:spPr>
        <p:style>
          <a:lnRef idx="1">
            <a:schemeClr val="accent1"/>
          </a:lnRef>
          <a:fillRef idx="0">
            <a:schemeClr val="accent1"/>
          </a:fillRef>
          <a:effectRef idx="0">
            <a:schemeClr val="accent1"/>
          </a:effectRef>
          <a:fontRef idx="minor">
            <a:schemeClr val="tx1"/>
          </a:fontRef>
        </p:style>
      </p:cxnSp>
      <p:sp>
        <p:nvSpPr>
          <p:cNvPr id="13" name="Text Placeholder 9">
            <a:extLst>
              <a:ext uri="{FF2B5EF4-FFF2-40B4-BE49-F238E27FC236}">
                <a16:creationId xmlns:a16="http://schemas.microsoft.com/office/drawing/2014/main" id="{A56E7046-DE4F-0A49-A5D9-1A3B2F5BACA8}"/>
              </a:ext>
            </a:extLst>
          </p:cNvPr>
          <p:cNvSpPr>
            <a:spLocks noGrp="1"/>
          </p:cNvSpPr>
          <p:nvPr>
            <p:ph type="body" sz="quarter" idx="10"/>
          </p:nvPr>
        </p:nvSpPr>
        <p:spPr>
          <a:xfrm>
            <a:off x="584202" y="767788"/>
            <a:ext cx="7953374" cy="511013"/>
          </a:xfrm>
          <a:prstGeom prst="rect">
            <a:avLst/>
          </a:prstGeom>
        </p:spPr>
        <p:txBody>
          <a:bodyPr lIns="0" tIns="0" rIns="0" bIns="0"/>
          <a:lstStyle>
            <a:lvl1pPr marL="0" indent="0" algn="l">
              <a:lnSpc>
                <a:spcPct val="100000"/>
              </a:lnSpc>
              <a:spcBef>
                <a:spcPts val="0"/>
              </a:spcBef>
              <a:buNone/>
              <a:defRPr sz="2400" b="1" cap="all" spc="50" baseline="0">
                <a:solidFill>
                  <a:srgbClr val="4D4D4D"/>
                </a:solidFill>
                <a:latin typeface="+mn-lt"/>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14" name="Text Placeholder 9">
            <a:extLst>
              <a:ext uri="{FF2B5EF4-FFF2-40B4-BE49-F238E27FC236}">
                <a16:creationId xmlns:a16="http://schemas.microsoft.com/office/drawing/2014/main" id="{E1F6FDE6-65F0-9041-A1D4-82C1AC4161B0}"/>
              </a:ext>
            </a:extLst>
          </p:cNvPr>
          <p:cNvSpPr>
            <a:spLocks noGrp="1"/>
          </p:cNvSpPr>
          <p:nvPr>
            <p:ph type="body" sz="quarter" idx="11"/>
          </p:nvPr>
        </p:nvSpPr>
        <p:spPr>
          <a:xfrm>
            <a:off x="593725" y="1278801"/>
            <a:ext cx="7953374" cy="188459"/>
          </a:xfrm>
          <a:prstGeom prst="rect">
            <a:avLst/>
          </a:prstGeom>
        </p:spPr>
        <p:txBody>
          <a:bodyPr lIns="0" tIns="0" rIns="0" bIns="0">
            <a:normAutofit/>
          </a:bodyPr>
          <a:lstStyle>
            <a:lvl1pPr marL="0" indent="0" algn="l">
              <a:lnSpc>
                <a:spcPts val="1200"/>
              </a:lnSpc>
              <a:spcBef>
                <a:spcPts val="0"/>
              </a:spcBef>
              <a:buNone/>
              <a:defRPr sz="1200" b="0" cap="none" spc="0" baseline="0">
                <a:solidFill>
                  <a:srgbClr val="4D4D4D"/>
                </a:solidFill>
                <a:latin typeface="+mn-lt"/>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19" name="TextBox 18">
            <a:extLst>
              <a:ext uri="{FF2B5EF4-FFF2-40B4-BE49-F238E27FC236}">
                <a16:creationId xmlns:a16="http://schemas.microsoft.com/office/drawing/2014/main" id="{40A73E8B-1D2A-B241-9CB5-BFDA05123263}"/>
              </a:ext>
            </a:extLst>
          </p:cNvPr>
          <p:cNvSpPr txBox="1"/>
          <p:nvPr userDrawn="1"/>
        </p:nvSpPr>
        <p:spPr>
          <a:xfrm>
            <a:off x="7939425" y="6297123"/>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tx1">
                    <a:lumMod val="50000"/>
                    <a:lumOff val="50000"/>
                  </a:schemeClr>
                </a:solidFill>
                <a:latin typeface="+mn-lt"/>
                <a:ea typeface="Segoe UI Symbol" panose="020B0502040204020203" pitchFamily="34" charset="0"/>
              </a:rPr>
              <a:pPr algn="r"/>
              <a:t>‹#›</a:t>
            </a:fld>
            <a:endParaRPr lang="en-US" sz="800" b="0" spc="30" baseline="0">
              <a:solidFill>
                <a:schemeClr val="tx1">
                  <a:lumMod val="50000"/>
                  <a:lumOff val="50000"/>
                </a:schemeClr>
              </a:solidFill>
              <a:latin typeface="+mn-lt"/>
              <a:ea typeface="Segoe UI Symbol" panose="020B0502040204020203" pitchFamily="34" charset="0"/>
            </a:endParaRPr>
          </a:p>
        </p:txBody>
      </p:sp>
      <p:sp>
        <p:nvSpPr>
          <p:cNvPr id="10" name="Freeform 5">
            <a:hlinkClick r:id="" action="ppaction://hlinkshowjump?jump=nextslide"/>
            <a:extLst>
              <a:ext uri="{FF2B5EF4-FFF2-40B4-BE49-F238E27FC236}">
                <a16:creationId xmlns:a16="http://schemas.microsoft.com/office/drawing/2014/main" id="{DFFBBF2A-C7ED-554B-A375-F7CE80CB34C8}"/>
              </a:ext>
            </a:extLst>
          </p:cNvPr>
          <p:cNvSpPr>
            <a:spLocks noEditPoints="1"/>
          </p:cNvSpPr>
          <p:nvPr userDrawn="1"/>
        </p:nvSpPr>
        <p:spPr bwMode="auto">
          <a:xfrm>
            <a:off x="8427346" y="6320795"/>
            <a:ext cx="164592" cy="164592"/>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
        <p:nvSpPr>
          <p:cNvPr id="16" name="Freeform 5">
            <a:hlinkClick r:id="" action="ppaction://hlinkshowjump?jump=previousslide"/>
            <a:extLst>
              <a:ext uri="{FF2B5EF4-FFF2-40B4-BE49-F238E27FC236}">
                <a16:creationId xmlns:a16="http://schemas.microsoft.com/office/drawing/2014/main" id="{6483DAD1-B635-5549-8693-FBB280659512}"/>
              </a:ext>
            </a:extLst>
          </p:cNvPr>
          <p:cNvSpPr>
            <a:spLocks noEditPoints="1"/>
          </p:cNvSpPr>
          <p:nvPr userDrawn="1"/>
        </p:nvSpPr>
        <p:spPr bwMode="auto">
          <a:xfrm>
            <a:off x="8244103" y="6320795"/>
            <a:ext cx="164592" cy="164592"/>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Tree>
    <p:extLst>
      <p:ext uri="{BB962C8B-B14F-4D97-AF65-F5344CB8AC3E}">
        <p14:creationId xmlns:p14="http://schemas.microsoft.com/office/powerpoint/2010/main" val="6205199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DCECCB84-F9BA-43D5-87BE-67443E8EF086}">
      <p15:sldGuideLst xmlns:p15="http://schemas.microsoft.com/office/powerpoint/2012/main">
        <p15:guide id="1" orient="horz" pos="3600">
          <p15:clr>
            <a:srgbClr val="FBAE40"/>
          </p15:clr>
        </p15:guide>
        <p15:guide id="2" pos="5384">
          <p15:clr>
            <a:srgbClr val="FBAE40"/>
          </p15:clr>
        </p15:guide>
        <p15:guide id="3" pos="374">
          <p15:clr>
            <a:srgbClr val="FBAE40"/>
          </p15:clr>
        </p15:guide>
        <p15:guide id="4" orient="horz" pos="408">
          <p15:clr>
            <a:srgbClr val="FBAE40"/>
          </p15:clr>
        </p15:guide>
        <p15:guide id="5" orient="horz" pos="1296">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Portfolio Left Half Page Picture">
    <p:spTree>
      <p:nvGrpSpPr>
        <p:cNvPr id="1" name=""/>
        <p:cNvGrpSpPr/>
        <p:nvPr/>
      </p:nvGrpSpPr>
      <p:grpSpPr>
        <a:xfrm>
          <a:off x="0" y="0"/>
          <a:ext cx="0" cy="0"/>
          <a:chOff x="0" y="0"/>
          <a:chExt cx="0" cy="0"/>
        </a:xfrm>
      </p:grpSpPr>
      <p:sp>
        <p:nvSpPr>
          <p:cNvPr id="7" name="Picture Placeholder 3"/>
          <p:cNvSpPr>
            <a:spLocks noGrp="1"/>
          </p:cNvSpPr>
          <p:nvPr>
            <p:ph type="pic" sz="quarter" idx="10"/>
          </p:nvPr>
        </p:nvSpPr>
        <p:spPr>
          <a:xfrm>
            <a:off x="0" y="3"/>
            <a:ext cx="4572000" cy="6857999"/>
          </a:xfrm>
          <a:prstGeom prst="rect">
            <a:avLst/>
          </a:prstGeom>
          <a:ln w="9525">
            <a:noFill/>
          </a:ln>
        </p:spPr>
        <p:txBody>
          <a:bodyPr/>
          <a:lstStyle>
            <a:lvl1pPr>
              <a:defRPr sz="1200">
                <a:solidFill>
                  <a:schemeClr val="accent4"/>
                </a:solidFill>
                <a:latin typeface="Lato" panose="020F0502020204030203" pitchFamily="34" charset="0"/>
              </a:defRPr>
            </a:lvl1pPr>
          </a:lstStyle>
          <a:p>
            <a:endParaRPr lang="en-US"/>
          </a:p>
        </p:txBody>
      </p:sp>
      <p:sp>
        <p:nvSpPr>
          <p:cNvPr id="3" name="Text Placeholder 9"/>
          <p:cNvSpPr>
            <a:spLocks noGrp="1"/>
          </p:cNvSpPr>
          <p:nvPr>
            <p:ph type="body" sz="quarter" idx="11"/>
          </p:nvPr>
        </p:nvSpPr>
        <p:spPr>
          <a:xfrm>
            <a:off x="5156207" y="767787"/>
            <a:ext cx="3394071" cy="908612"/>
          </a:xfrm>
          <a:prstGeom prst="rect">
            <a:avLst/>
          </a:prstGeom>
        </p:spPr>
        <p:txBody>
          <a:bodyPr lIns="0" tIns="0" rIns="0" bIns="0"/>
          <a:lstStyle>
            <a:lvl1pPr marL="0" indent="0" algn="l">
              <a:lnSpc>
                <a:spcPct val="100000"/>
              </a:lnSpc>
              <a:spcBef>
                <a:spcPts val="0"/>
              </a:spcBef>
              <a:buNone/>
              <a:defRPr sz="2400" b="1" cap="all" spc="50" baseline="0">
                <a:solidFill>
                  <a:srgbClr val="4D4D4D"/>
                </a:solidFill>
                <a:latin typeface="+mn-lt"/>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4" name="Text Placeholder 9"/>
          <p:cNvSpPr>
            <a:spLocks noGrp="1"/>
          </p:cNvSpPr>
          <p:nvPr>
            <p:ph type="body" sz="quarter" idx="12"/>
          </p:nvPr>
        </p:nvSpPr>
        <p:spPr>
          <a:xfrm>
            <a:off x="5165730" y="1742353"/>
            <a:ext cx="3394071" cy="188459"/>
          </a:xfrm>
          <a:prstGeom prst="rect">
            <a:avLst/>
          </a:prstGeom>
        </p:spPr>
        <p:txBody>
          <a:bodyPr lIns="0" tIns="0" rIns="0" bIns="0">
            <a:normAutofit/>
          </a:bodyPr>
          <a:lstStyle>
            <a:lvl1pPr marL="0" indent="0" algn="l">
              <a:lnSpc>
                <a:spcPts val="1200"/>
              </a:lnSpc>
              <a:spcBef>
                <a:spcPts val="0"/>
              </a:spcBef>
              <a:buNone/>
              <a:defRPr sz="1200" b="0" cap="none" spc="0" baseline="0">
                <a:solidFill>
                  <a:srgbClr val="4D4D4D"/>
                </a:solidFill>
                <a:latin typeface="+mn-lt"/>
                <a:ea typeface="Segoe UI Symbol" panose="020B0502040204020203" pitchFamily="34" charset="0"/>
                <a:cs typeface="Open Sans" panose="020B0606030504020204" pitchFamily="34" charset="0"/>
              </a:defRPr>
            </a:lvl1pPr>
          </a:lstStyle>
          <a:p>
            <a:pPr lvl="0"/>
            <a:r>
              <a:rPr lang="en-US"/>
              <a:t>Click to edit Master text styles</a:t>
            </a:r>
          </a:p>
        </p:txBody>
      </p:sp>
      <p:cxnSp>
        <p:nvCxnSpPr>
          <p:cNvPr id="5" name="Straight Connector 4"/>
          <p:cNvCxnSpPr/>
          <p:nvPr userDrawn="1"/>
        </p:nvCxnSpPr>
        <p:spPr>
          <a:xfrm>
            <a:off x="5165727" y="656089"/>
            <a:ext cx="914400" cy="0"/>
          </a:xfrm>
          <a:prstGeom prst="line">
            <a:avLst/>
          </a:prstGeom>
          <a:ln w="28575">
            <a:solidFill>
              <a:srgbClr val="F58025"/>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7939425" y="6297123"/>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tx1">
                    <a:lumMod val="50000"/>
                    <a:lumOff val="50000"/>
                  </a:schemeClr>
                </a:solidFill>
                <a:latin typeface="+mn-lt"/>
                <a:ea typeface="Segoe UI Symbol" panose="020B0502040204020203" pitchFamily="34" charset="0"/>
              </a:rPr>
              <a:pPr algn="r"/>
              <a:t>‹#›</a:t>
            </a:fld>
            <a:endParaRPr lang="en-US" sz="800" b="0" spc="30" baseline="0">
              <a:solidFill>
                <a:schemeClr val="tx1">
                  <a:lumMod val="50000"/>
                  <a:lumOff val="50000"/>
                </a:schemeClr>
              </a:solidFill>
              <a:latin typeface="+mn-lt"/>
              <a:ea typeface="Segoe UI Symbol" panose="020B0502040204020203" pitchFamily="34" charset="0"/>
            </a:endParaRPr>
          </a:p>
        </p:txBody>
      </p:sp>
      <p:sp>
        <p:nvSpPr>
          <p:cNvPr id="9" name="Freeform 5">
            <a:hlinkClick r:id="" action="ppaction://hlinkshowjump?jump=nextslide"/>
            <a:extLst>
              <a:ext uri="{FF2B5EF4-FFF2-40B4-BE49-F238E27FC236}">
                <a16:creationId xmlns:a16="http://schemas.microsoft.com/office/drawing/2014/main" id="{6739D5BB-FF76-C74E-B9C4-1E433D515D16}"/>
              </a:ext>
            </a:extLst>
          </p:cNvPr>
          <p:cNvSpPr>
            <a:spLocks noEditPoints="1"/>
          </p:cNvSpPr>
          <p:nvPr userDrawn="1"/>
        </p:nvSpPr>
        <p:spPr bwMode="auto">
          <a:xfrm>
            <a:off x="8427346" y="6320795"/>
            <a:ext cx="164592" cy="164592"/>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
        <p:nvSpPr>
          <p:cNvPr id="10" name="Freeform 5">
            <a:hlinkClick r:id="" action="ppaction://hlinkshowjump?jump=previousslide"/>
            <a:extLst>
              <a:ext uri="{FF2B5EF4-FFF2-40B4-BE49-F238E27FC236}">
                <a16:creationId xmlns:a16="http://schemas.microsoft.com/office/drawing/2014/main" id="{A9810B25-48BA-E244-B15F-52F205E384CA}"/>
              </a:ext>
            </a:extLst>
          </p:cNvPr>
          <p:cNvSpPr>
            <a:spLocks noEditPoints="1"/>
          </p:cNvSpPr>
          <p:nvPr userDrawn="1"/>
        </p:nvSpPr>
        <p:spPr bwMode="auto">
          <a:xfrm>
            <a:off x="8244103" y="6320795"/>
            <a:ext cx="164592" cy="164592"/>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Tree>
    <p:extLst>
      <p:ext uri="{BB962C8B-B14F-4D97-AF65-F5344CB8AC3E}">
        <p14:creationId xmlns:p14="http://schemas.microsoft.com/office/powerpoint/2010/main" val="42641679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330667597"/>
      </p:ext>
    </p:extLst>
  </p:cSld>
  <p:clrMapOvr>
    <a:masterClrMapping/>
  </p:clrMapOvr>
  <p:transition spd="slow">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033074138"/>
      </p:ext>
    </p:extLst>
  </p:cSld>
  <p:clrMapOvr>
    <a:masterClrMapping/>
  </p:clrMapOvr>
  <p:transition spd="slow">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80283243"/>
      </p:ext>
    </p:extLst>
  </p:cSld>
  <p:clrMapOvr>
    <a:masterClrMapping/>
  </p:clrMapOvr>
  <p:transition spd="slow">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12/1/23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343556085"/>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12/1/23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34355608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12/1/23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29891317"/>
      </p:ext>
    </p:extLst>
  </p:cSld>
  <p:clrMapOvr>
    <a:masterClrMapping/>
  </p:clrMapOvr>
  <p:transition spd="slow">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12/1/23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898881200"/>
      </p:ext>
    </p:extLst>
  </p:cSld>
  <p:clrMapOvr>
    <a:masterClrMapping/>
  </p:clrMapOvr>
  <p:transition spd="slow">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12/1/23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5255930"/>
      </p:ext>
    </p:extLst>
  </p:cSld>
  <p:clrMapOvr>
    <a:masterClrMapping/>
  </p:clrMapOvr>
  <p:transition spd="slow">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406608939"/>
      </p:ext>
    </p:extLst>
  </p:cSld>
  <p:clrMapOvr>
    <a:masterClrMapping/>
  </p:clrMapOvr>
  <p:transition spd="slow">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198987004"/>
      </p:ext>
    </p:extLst>
  </p:cSld>
  <p:clrMapOvr>
    <a:masterClrMapping/>
  </p:clrMapOvr>
  <p:transition spd="slow">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647897358"/>
      </p:ext>
    </p:extLst>
  </p:cSld>
  <p:clrMapOvr>
    <a:masterClrMapping/>
  </p:clrMapOvr>
  <p:transition spd="slow">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74458439"/>
      </p:ext>
    </p:extLst>
  </p:cSld>
  <p:clrMapOvr>
    <a:masterClrMapping/>
  </p:clrMapOvr>
  <p:transition spd="slow">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E72B3E9-20CA-BA46-A89A-02FBF1AB9991}"/>
              </a:ext>
            </a:extLst>
          </p:cNvPr>
          <p:cNvSpPr txBox="1"/>
          <p:nvPr userDrawn="1"/>
        </p:nvSpPr>
        <p:spPr>
          <a:xfrm>
            <a:off x="593728" y="6297123"/>
            <a:ext cx="1783555" cy="138499"/>
          </a:xfrm>
          <a:prstGeom prst="rect">
            <a:avLst/>
          </a:prstGeom>
          <a:noFill/>
        </p:spPr>
        <p:txBody>
          <a:bodyPr wrap="square" lIns="0" tIns="0" rIns="0" bIns="0" rtlCol="0">
            <a:spAutoFit/>
          </a:bodyPr>
          <a:lstStyle/>
          <a:p>
            <a:pPr algn="l"/>
            <a:r>
              <a:rPr lang="en-US" sz="900" b="1" spc="30" baseline="0">
                <a:solidFill>
                  <a:srgbClr val="D14C27"/>
                </a:solidFill>
                <a:latin typeface="+mn-lt"/>
                <a:ea typeface="Segoe UI Symbol" panose="020B0502040204020203" pitchFamily="34" charset="0"/>
              </a:rPr>
              <a:t>CAREERS, WAGES &amp; TRENDS</a:t>
            </a:r>
          </a:p>
        </p:txBody>
      </p:sp>
      <p:sp>
        <p:nvSpPr>
          <p:cNvPr id="12" name="TextBox 11">
            <a:extLst>
              <a:ext uri="{FF2B5EF4-FFF2-40B4-BE49-F238E27FC236}">
                <a16:creationId xmlns:a16="http://schemas.microsoft.com/office/drawing/2014/main" id="{BD493A59-A009-F34B-9AD8-A673A208C1CC}"/>
              </a:ext>
            </a:extLst>
          </p:cNvPr>
          <p:cNvSpPr txBox="1"/>
          <p:nvPr userDrawn="1"/>
        </p:nvSpPr>
        <p:spPr>
          <a:xfrm>
            <a:off x="5181600" y="6297123"/>
            <a:ext cx="2660140" cy="246221"/>
          </a:xfrm>
          <a:prstGeom prst="rect">
            <a:avLst/>
          </a:prstGeom>
          <a:noFill/>
        </p:spPr>
        <p:txBody>
          <a:bodyPr wrap="square" lIns="0" tIns="0" rIns="0" bIns="0" rtlCol="0">
            <a:spAutoFit/>
          </a:bodyPr>
          <a:lstStyle/>
          <a:p>
            <a:pPr algn="r"/>
            <a:r>
              <a:rPr lang="en-US" sz="800" b="0" spc="0" baseline="0">
                <a:solidFill>
                  <a:schemeClr val="accent3"/>
                </a:solidFill>
                <a:latin typeface="+mn-lt"/>
                <a:ea typeface="Segoe UI Symbol" panose="020B0502040204020203" pitchFamily="34" charset="0"/>
              </a:rPr>
              <a:t>Illinois workNet</a:t>
            </a:r>
            <a:r>
              <a:rPr lang="en-US" sz="800" b="0" spc="0" baseline="30000">
                <a:solidFill>
                  <a:schemeClr val="accent3"/>
                </a:solidFill>
                <a:latin typeface="+mn-lt"/>
                <a:ea typeface="Segoe UI Symbol" panose="020B0502040204020203" pitchFamily="34" charset="0"/>
              </a:rPr>
              <a:t>®</a:t>
            </a:r>
            <a:r>
              <a:rPr lang="en-US" sz="800" b="0" spc="0" baseline="0">
                <a:solidFill>
                  <a:schemeClr val="accent3"/>
                </a:solidFill>
                <a:latin typeface="+mn-lt"/>
                <a:ea typeface="Segoe UI Symbol" panose="020B0502040204020203" pitchFamily="34" charset="0"/>
              </a:rPr>
              <a:t> is sponsored by the Department of Commerce and Economic Opportunity.</a:t>
            </a:r>
            <a:endParaRPr lang="en-US" sz="800" b="0" spc="0" baseline="0">
              <a:solidFill>
                <a:schemeClr val="accent2"/>
              </a:solidFill>
              <a:latin typeface="+mn-lt"/>
              <a:ea typeface="Segoe UI Symbol" panose="020B0502040204020203" pitchFamily="34" charset="0"/>
            </a:endParaRPr>
          </a:p>
        </p:txBody>
      </p:sp>
      <p:sp>
        <p:nvSpPr>
          <p:cNvPr id="13" name="TextBox 12">
            <a:extLst>
              <a:ext uri="{FF2B5EF4-FFF2-40B4-BE49-F238E27FC236}">
                <a16:creationId xmlns:a16="http://schemas.microsoft.com/office/drawing/2014/main" id="{84E1790B-1E4F-3B4F-AD32-8BC1BF08A162}"/>
              </a:ext>
            </a:extLst>
          </p:cNvPr>
          <p:cNvSpPr txBox="1"/>
          <p:nvPr userDrawn="1"/>
        </p:nvSpPr>
        <p:spPr>
          <a:xfrm>
            <a:off x="7939425" y="6297123"/>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tx1">
                    <a:lumMod val="50000"/>
                    <a:lumOff val="50000"/>
                  </a:schemeClr>
                </a:solidFill>
                <a:latin typeface="+mn-lt"/>
                <a:ea typeface="Segoe UI Symbol" panose="020B0502040204020203" pitchFamily="34" charset="0"/>
              </a:rPr>
              <a:pPr algn="r"/>
              <a:t>‹#›</a:t>
            </a:fld>
            <a:endParaRPr lang="en-US" sz="800" b="0" spc="30" baseline="0">
              <a:solidFill>
                <a:schemeClr val="tx1">
                  <a:lumMod val="50000"/>
                  <a:lumOff val="50000"/>
                </a:schemeClr>
              </a:solidFill>
              <a:latin typeface="+mn-lt"/>
              <a:ea typeface="Segoe UI Symbol" panose="020B0502040204020203" pitchFamily="34" charset="0"/>
            </a:endParaRPr>
          </a:p>
        </p:txBody>
      </p:sp>
      <p:sp>
        <p:nvSpPr>
          <p:cNvPr id="7" name="Freeform 5">
            <a:hlinkClick r:id="" action="ppaction://hlinkshowjump?jump=nextslide"/>
            <a:extLst>
              <a:ext uri="{FF2B5EF4-FFF2-40B4-BE49-F238E27FC236}">
                <a16:creationId xmlns:a16="http://schemas.microsoft.com/office/drawing/2014/main" id="{3D9489B8-D70A-2C4B-9339-02FC12D9C9F5}"/>
              </a:ext>
            </a:extLst>
          </p:cNvPr>
          <p:cNvSpPr>
            <a:spLocks noEditPoints="1"/>
          </p:cNvSpPr>
          <p:nvPr userDrawn="1"/>
        </p:nvSpPr>
        <p:spPr bwMode="auto">
          <a:xfrm>
            <a:off x="8427346" y="6320795"/>
            <a:ext cx="164592" cy="164592"/>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
        <p:nvSpPr>
          <p:cNvPr id="8" name="Freeform 5">
            <a:hlinkClick r:id="" action="ppaction://hlinkshowjump?jump=previousslide"/>
            <a:extLst>
              <a:ext uri="{FF2B5EF4-FFF2-40B4-BE49-F238E27FC236}">
                <a16:creationId xmlns:a16="http://schemas.microsoft.com/office/drawing/2014/main" id="{6B84A807-FE08-7F4C-A4CB-EB585EFFBE33}"/>
              </a:ext>
            </a:extLst>
          </p:cNvPr>
          <p:cNvSpPr>
            <a:spLocks noEditPoints="1"/>
          </p:cNvSpPr>
          <p:nvPr userDrawn="1"/>
        </p:nvSpPr>
        <p:spPr bwMode="auto">
          <a:xfrm>
            <a:off x="8244103" y="6320795"/>
            <a:ext cx="164592" cy="164592"/>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Tree>
    <p:extLst>
      <p:ext uri="{BB962C8B-B14F-4D97-AF65-F5344CB8AC3E}">
        <p14:creationId xmlns:p14="http://schemas.microsoft.com/office/powerpoint/2010/main" val="34411571"/>
      </p:ext>
    </p:extLst>
  </p:cSld>
  <p:clrMapOvr>
    <a:masterClrMapping/>
  </p:clrMapOvr>
  <p:transition spd="slow">
    <p:fade/>
  </p:transition>
  <p:extLst>
    <p:ext uri="{DCECCB84-F9BA-43D5-87BE-67443E8EF086}">
      <p15:sldGuideLst xmlns:p15="http://schemas.microsoft.com/office/powerpoint/2012/main">
        <p15:guide id="1" orient="horz" pos="3600" userDrawn="1">
          <p15:clr>
            <a:srgbClr val="FBAE40"/>
          </p15:clr>
        </p15:guide>
        <p15:guide id="2" pos="5384" userDrawn="1">
          <p15:clr>
            <a:srgbClr val="FBAE40"/>
          </p15:clr>
        </p15:guide>
        <p15:guide id="3" pos="374" userDrawn="1">
          <p15:clr>
            <a:srgbClr val="FBAE40"/>
          </p15:clr>
        </p15:guide>
        <p15:guide id="4" orient="horz" pos="408" userDrawn="1">
          <p15:clr>
            <a:srgbClr val="FBAE40"/>
          </p15:clr>
        </p15:guide>
        <p15:guide id="5" orient="horz" pos="1296" userDrawn="1">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Company History Page 1">
    <p:spTree>
      <p:nvGrpSpPr>
        <p:cNvPr id="1" name=""/>
        <p:cNvGrpSpPr/>
        <p:nvPr/>
      </p:nvGrpSpPr>
      <p:grpSpPr>
        <a:xfrm>
          <a:off x="0" y="0"/>
          <a:ext cx="0" cy="0"/>
          <a:chOff x="0" y="0"/>
          <a:chExt cx="0" cy="0"/>
        </a:xfrm>
      </p:grpSpPr>
      <p:cxnSp>
        <p:nvCxnSpPr>
          <p:cNvPr id="5" name="Straight Connector 4"/>
          <p:cNvCxnSpPr/>
          <p:nvPr userDrawn="1"/>
        </p:nvCxnSpPr>
        <p:spPr>
          <a:xfrm>
            <a:off x="593725" y="656089"/>
            <a:ext cx="914400" cy="0"/>
          </a:xfrm>
          <a:prstGeom prst="line">
            <a:avLst/>
          </a:prstGeom>
          <a:ln w="28575">
            <a:solidFill>
              <a:srgbClr val="F58025"/>
            </a:solidFill>
          </a:ln>
        </p:spPr>
        <p:style>
          <a:lnRef idx="1">
            <a:schemeClr val="accent1"/>
          </a:lnRef>
          <a:fillRef idx="0">
            <a:schemeClr val="accent1"/>
          </a:fillRef>
          <a:effectRef idx="0">
            <a:schemeClr val="accent1"/>
          </a:effectRef>
          <a:fontRef idx="minor">
            <a:schemeClr val="tx1"/>
          </a:fontRef>
        </p:style>
      </p:cxnSp>
      <p:sp>
        <p:nvSpPr>
          <p:cNvPr id="19" name="Picture Placeholder 9"/>
          <p:cNvSpPr>
            <a:spLocks noGrp="1"/>
          </p:cNvSpPr>
          <p:nvPr>
            <p:ph type="pic" sz="quarter" idx="12"/>
          </p:nvPr>
        </p:nvSpPr>
        <p:spPr>
          <a:xfrm>
            <a:off x="4189509" y="2120015"/>
            <a:ext cx="1035714" cy="1380952"/>
          </a:xfrm>
          <a:prstGeom prst="ellipse">
            <a:avLst/>
          </a:prstGeom>
          <a:noFill/>
          <a:ln w="12700">
            <a:solidFill>
              <a:schemeClr val="bg1"/>
            </a:solidFill>
          </a:ln>
        </p:spPr>
        <p:txBody>
          <a:bodyPr/>
          <a:lstStyle>
            <a:lvl1pPr>
              <a:defRPr sz="1000">
                <a:solidFill>
                  <a:schemeClr val="accent4"/>
                </a:solidFill>
                <a:latin typeface="Lato" panose="020F0502020204030203" pitchFamily="34" charset="0"/>
              </a:defRPr>
            </a:lvl1pPr>
          </a:lstStyle>
          <a:p>
            <a:endParaRPr lang="en-US"/>
          </a:p>
        </p:txBody>
      </p:sp>
      <p:sp>
        <p:nvSpPr>
          <p:cNvPr id="20" name="Picture Placeholder 9"/>
          <p:cNvSpPr>
            <a:spLocks noGrp="1"/>
          </p:cNvSpPr>
          <p:nvPr>
            <p:ph type="pic" sz="quarter" idx="13"/>
          </p:nvPr>
        </p:nvSpPr>
        <p:spPr>
          <a:xfrm>
            <a:off x="1520359" y="4311469"/>
            <a:ext cx="1035714" cy="1380952"/>
          </a:xfrm>
          <a:prstGeom prst="ellipse">
            <a:avLst/>
          </a:prstGeom>
          <a:noFill/>
          <a:ln w="12700">
            <a:solidFill>
              <a:schemeClr val="bg1"/>
            </a:solidFill>
          </a:ln>
        </p:spPr>
        <p:txBody>
          <a:bodyPr/>
          <a:lstStyle>
            <a:lvl1pPr>
              <a:defRPr sz="1000">
                <a:solidFill>
                  <a:schemeClr val="accent4"/>
                </a:solidFill>
                <a:latin typeface="Lato" panose="020F0502020204030203" pitchFamily="34" charset="0"/>
              </a:defRPr>
            </a:lvl1pPr>
          </a:lstStyle>
          <a:p>
            <a:endParaRPr lang="en-US"/>
          </a:p>
        </p:txBody>
      </p:sp>
      <p:sp>
        <p:nvSpPr>
          <p:cNvPr id="21" name="Picture Placeholder 9"/>
          <p:cNvSpPr>
            <a:spLocks noGrp="1"/>
          </p:cNvSpPr>
          <p:nvPr>
            <p:ph type="pic" sz="quarter" idx="14"/>
          </p:nvPr>
        </p:nvSpPr>
        <p:spPr>
          <a:xfrm>
            <a:off x="6907309" y="4311469"/>
            <a:ext cx="1035714" cy="1380952"/>
          </a:xfrm>
          <a:prstGeom prst="ellipse">
            <a:avLst/>
          </a:prstGeom>
          <a:noFill/>
          <a:ln w="12700">
            <a:solidFill>
              <a:schemeClr val="bg1"/>
            </a:solidFill>
          </a:ln>
        </p:spPr>
        <p:txBody>
          <a:bodyPr/>
          <a:lstStyle>
            <a:lvl1pPr>
              <a:defRPr sz="1000">
                <a:solidFill>
                  <a:schemeClr val="accent4"/>
                </a:solidFill>
                <a:latin typeface="Lato" panose="020F0502020204030203" pitchFamily="34" charset="0"/>
              </a:defRPr>
            </a:lvl1pPr>
          </a:lstStyle>
          <a:p>
            <a:endParaRPr lang="en-US"/>
          </a:p>
        </p:txBody>
      </p:sp>
      <p:sp>
        <p:nvSpPr>
          <p:cNvPr id="13" name="Text Placeholder 9">
            <a:extLst>
              <a:ext uri="{FF2B5EF4-FFF2-40B4-BE49-F238E27FC236}">
                <a16:creationId xmlns:a16="http://schemas.microsoft.com/office/drawing/2014/main" id="{564B377F-598C-7D43-AC31-2A6886AA33D7}"/>
              </a:ext>
            </a:extLst>
          </p:cNvPr>
          <p:cNvSpPr>
            <a:spLocks noGrp="1"/>
          </p:cNvSpPr>
          <p:nvPr>
            <p:ph type="body" sz="quarter" idx="10"/>
          </p:nvPr>
        </p:nvSpPr>
        <p:spPr>
          <a:xfrm>
            <a:off x="584202" y="767788"/>
            <a:ext cx="7953374" cy="511013"/>
          </a:xfrm>
          <a:prstGeom prst="rect">
            <a:avLst/>
          </a:prstGeom>
        </p:spPr>
        <p:txBody>
          <a:bodyPr lIns="0" tIns="0" rIns="0" bIns="0"/>
          <a:lstStyle>
            <a:lvl1pPr marL="0" indent="0" algn="l">
              <a:lnSpc>
                <a:spcPct val="100000"/>
              </a:lnSpc>
              <a:spcBef>
                <a:spcPts val="0"/>
              </a:spcBef>
              <a:buNone/>
              <a:defRPr sz="2400" b="1" cap="all" spc="50" baseline="0">
                <a:solidFill>
                  <a:srgbClr val="4D4D4D"/>
                </a:solidFill>
                <a:latin typeface="+mn-lt"/>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14" name="Text Placeholder 9">
            <a:extLst>
              <a:ext uri="{FF2B5EF4-FFF2-40B4-BE49-F238E27FC236}">
                <a16:creationId xmlns:a16="http://schemas.microsoft.com/office/drawing/2014/main" id="{F2CC2ABB-C44C-CA4F-97C9-5F71B7B6A549}"/>
              </a:ext>
            </a:extLst>
          </p:cNvPr>
          <p:cNvSpPr>
            <a:spLocks noGrp="1"/>
          </p:cNvSpPr>
          <p:nvPr>
            <p:ph type="body" sz="quarter" idx="11"/>
          </p:nvPr>
        </p:nvSpPr>
        <p:spPr>
          <a:xfrm>
            <a:off x="593725" y="1278801"/>
            <a:ext cx="7953374" cy="188459"/>
          </a:xfrm>
          <a:prstGeom prst="rect">
            <a:avLst/>
          </a:prstGeom>
        </p:spPr>
        <p:txBody>
          <a:bodyPr lIns="0" tIns="0" rIns="0" bIns="0">
            <a:normAutofit/>
          </a:bodyPr>
          <a:lstStyle>
            <a:lvl1pPr marL="0" indent="0" algn="l">
              <a:lnSpc>
                <a:spcPts val="1200"/>
              </a:lnSpc>
              <a:spcBef>
                <a:spcPts val="0"/>
              </a:spcBef>
              <a:buNone/>
              <a:defRPr sz="1200" b="0" cap="none" spc="0" baseline="0">
                <a:solidFill>
                  <a:srgbClr val="4D4D4D"/>
                </a:solidFill>
                <a:latin typeface="+mn-lt"/>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15" name="TextBox 14">
            <a:extLst>
              <a:ext uri="{FF2B5EF4-FFF2-40B4-BE49-F238E27FC236}">
                <a16:creationId xmlns:a16="http://schemas.microsoft.com/office/drawing/2014/main" id="{5A9AE139-211F-0C42-9F4B-85DFB65FCB49}"/>
              </a:ext>
            </a:extLst>
          </p:cNvPr>
          <p:cNvSpPr txBox="1"/>
          <p:nvPr userDrawn="1"/>
        </p:nvSpPr>
        <p:spPr>
          <a:xfrm>
            <a:off x="593728" y="6297123"/>
            <a:ext cx="1783555" cy="138499"/>
          </a:xfrm>
          <a:prstGeom prst="rect">
            <a:avLst/>
          </a:prstGeom>
          <a:noFill/>
        </p:spPr>
        <p:txBody>
          <a:bodyPr wrap="square" lIns="0" tIns="0" rIns="0" bIns="0" rtlCol="0">
            <a:spAutoFit/>
          </a:bodyPr>
          <a:lstStyle/>
          <a:p>
            <a:pPr algn="l"/>
            <a:r>
              <a:rPr lang="en-US" sz="900" b="1" spc="30" baseline="0">
                <a:solidFill>
                  <a:srgbClr val="D14C27"/>
                </a:solidFill>
                <a:latin typeface="+mn-lt"/>
                <a:ea typeface="Segoe UI Symbol" panose="020B0502040204020203" pitchFamily="34" charset="0"/>
              </a:rPr>
              <a:t>CAREERS, WAGES &amp; TRENDS</a:t>
            </a:r>
          </a:p>
        </p:txBody>
      </p:sp>
      <p:sp>
        <p:nvSpPr>
          <p:cNvPr id="16" name="TextBox 15">
            <a:extLst>
              <a:ext uri="{FF2B5EF4-FFF2-40B4-BE49-F238E27FC236}">
                <a16:creationId xmlns:a16="http://schemas.microsoft.com/office/drawing/2014/main" id="{86A6322F-23C5-EB4B-A7C5-F6F6A8D55105}"/>
              </a:ext>
            </a:extLst>
          </p:cNvPr>
          <p:cNvSpPr txBox="1"/>
          <p:nvPr userDrawn="1"/>
        </p:nvSpPr>
        <p:spPr>
          <a:xfrm>
            <a:off x="5181600" y="6297123"/>
            <a:ext cx="2660140" cy="246221"/>
          </a:xfrm>
          <a:prstGeom prst="rect">
            <a:avLst/>
          </a:prstGeom>
          <a:noFill/>
        </p:spPr>
        <p:txBody>
          <a:bodyPr wrap="square" lIns="0" tIns="0" rIns="0" bIns="0" rtlCol="0">
            <a:spAutoFit/>
          </a:bodyPr>
          <a:lstStyle/>
          <a:p>
            <a:pPr algn="r"/>
            <a:r>
              <a:rPr lang="en-US" sz="800" b="0" spc="0" baseline="0">
                <a:solidFill>
                  <a:schemeClr val="accent3"/>
                </a:solidFill>
                <a:latin typeface="+mn-lt"/>
                <a:ea typeface="Segoe UI Symbol" panose="020B0502040204020203" pitchFamily="34" charset="0"/>
              </a:rPr>
              <a:t>Illinois workNet</a:t>
            </a:r>
            <a:r>
              <a:rPr lang="en-US" sz="800" b="0" spc="0" baseline="30000">
                <a:solidFill>
                  <a:schemeClr val="accent3"/>
                </a:solidFill>
                <a:latin typeface="+mn-lt"/>
                <a:ea typeface="Segoe UI Symbol" panose="020B0502040204020203" pitchFamily="34" charset="0"/>
              </a:rPr>
              <a:t>®</a:t>
            </a:r>
            <a:r>
              <a:rPr lang="en-US" sz="800" b="0" spc="0" baseline="0">
                <a:solidFill>
                  <a:schemeClr val="accent3"/>
                </a:solidFill>
                <a:latin typeface="+mn-lt"/>
                <a:ea typeface="Segoe UI Symbol" panose="020B0502040204020203" pitchFamily="34" charset="0"/>
              </a:rPr>
              <a:t> is sponsored by the Department of Commerce and Economic Opportunity.</a:t>
            </a:r>
            <a:endParaRPr lang="en-US" sz="800" b="0" spc="0" baseline="0">
              <a:solidFill>
                <a:schemeClr val="accent2"/>
              </a:solidFill>
              <a:latin typeface="+mn-lt"/>
              <a:ea typeface="Segoe UI Symbol" panose="020B0502040204020203" pitchFamily="34" charset="0"/>
            </a:endParaRPr>
          </a:p>
        </p:txBody>
      </p:sp>
      <p:sp>
        <p:nvSpPr>
          <p:cNvPr id="22" name="TextBox 21">
            <a:extLst>
              <a:ext uri="{FF2B5EF4-FFF2-40B4-BE49-F238E27FC236}">
                <a16:creationId xmlns:a16="http://schemas.microsoft.com/office/drawing/2014/main" id="{AE79602B-7BC0-AA47-88B7-E243181EF231}"/>
              </a:ext>
            </a:extLst>
          </p:cNvPr>
          <p:cNvSpPr txBox="1"/>
          <p:nvPr userDrawn="1"/>
        </p:nvSpPr>
        <p:spPr>
          <a:xfrm>
            <a:off x="7939425" y="6297123"/>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tx1">
                    <a:lumMod val="50000"/>
                    <a:lumOff val="50000"/>
                  </a:schemeClr>
                </a:solidFill>
                <a:latin typeface="Segoe UI Symbol" panose="020B0502040204020203" pitchFamily="34" charset="0"/>
                <a:ea typeface="Segoe UI Symbol" panose="020B0502040204020203" pitchFamily="34" charset="0"/>
              </a:rPr>
              <a:pPr algn="r"/>
              <a:t>‹#›</a:t>
            </a:fld>
            <a:endParaRPr lang="en-US" sz="800" b="0" spc="30" baseline="0">
              <a:solidFill>
                <a:schemeClr val="tx1">
                  <a:lumMod val="50000"/>
                  <a:lumOff val="50000"/>
                </a:schemeClr>
              </a:solidFill>
              <a:latin typeface="Segoe UI Symbol" panose="020B0502040204020203" pitchFamily="34" charset="0"/>
              <a:ea typeface="Segoe UI Symbol" panose="020B0502040204020203" pitchFamily="34" charset="0"/>
            </a:endParaRPr>
          </a:p>
        </p:txBody>
      </p:sp>
      <p:sp>
        <p:nvSpPr>
          <p:cNvPr id="23" name="Freeform 5">
            <a:hlinkClick r:id="" action="ppaction://hlinkshowjump?jump=nextslide"/>
            <a:extLst>
              <a:ext uri="{FF2B5EF4-FFF2-40B4-BE49-F238E27FC236}">
                <a16:creationId xmlns:a16="http://schemas.microsoft.com/office/drawing/2014/main" id="{6C7A4C18-8E88-FF42-8E68-9885D11AB6F7}"/>
              </a:ext>
            </a:extLst>
          </p:cNvPr>
          <p:cNvSpPr>
            <a:spLocks noEditPoints="1"/>
          </p:cNvSpPr>
          <p:nvPr userDrawn="1"/>
        </p:nvSpPr>
        <p:spPr bwMode="auto">
          <a:xfrm>
            <a:off x="8427346" y="6320795"/>
            <a:ext cx="164592" cy="164592"/>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
        <p:nvSpPr>
          <p:cNvPr id="24" name="Freeform 5">
            <a:hlinkClick r:id="" action="ppaction://hlinkshowjump?jump=previousslide"/>
            <a:extLst>
              <a:ext uri="{FF2B5EF4-FFF2-40B4-BE49-F238E27FC236}">
                <a16:creationId xmlns:a16="http://schemas.microsoft.com/office/drawing/2014/main" id="{49790A3C-E5CE-8D49-AAAE-156FFDD36123}"/>
              </a:ext>
            </a:extLst>
          </p:cNvPr>
          <p:cNvSpPr>
            <a:spLocks noEditPoints="1"/>
          </p:cNvSpPr>
          <p:nvPr userDrawn="1"/>
        </p:nvSpPr>
        <p:spPr bwMode="auto">
          <a:xfrm>
            <a:off x="8244103" y="6320795"/>
            <a:ext cx="164592" cy="164592"/>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Tree>
    <p:extLst>
      <p:ext uri="{BB962C8B-B14F-4D97-AF65-F5344CB8AC3E}">
        <p14:creationId xmlns:p14="http://schemas.microsoft.com/office/powerpoint/2010/main" val="2820526287"/>
      </p:ext>
    </p:extLst>
  </p:cSld>
  <p:clrMapOvr>
    <a:masterClrMapping/>
  </p:clrMapOvr>
  <p:transition spd="slow">
    <p:fade/>
  </p:transition>
  <p:extLst>
    <p:ext uri="{DCECCB84-F9BA-43D5-87BE-67443E8EF086}">
      <p15:sldGuideLst xmlns:p15="http://schemas.microsoft.com/office/powerpoint/2012/main">
        <p15:guide id="1" orient="horz" pos="3600" userDrawn="1">
          <p15:clr>
            <a:srgbClr val="FBAE40"/>
          </p15:clr>
        </p15:guide>
        <p15:guide id="2" pos="5384" userDrawn="1">
          <p15:clr>
            <a:srgbClr val="FBAE40"/>
          </p15:clr>
        </p15:guide>
        <p15:guide id="3" pos="374" userDrawn="1">
          <p15:clr>
            <a:srgbClr val="FBAE40"/>
          </p15:clr>
        </p15:guide>
        <p15:guide id="4" orient="horz" pos="408" userDrawn="1">
          <p15:clr>
            <a:srgbClr val="FBAE40"/>
          </p15:clr>
        </p15:guide>
        <p15:guide id="5" orient="horz" pos="1296" userDrawn="1">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ompany History Page 2">
    <p:spTree>
      <p:nvGrpSpPr>
        <p:cNvPr id="1" name=""/>
        <p:cNvGrpSpPr/>
        <p:nvPr/>
      </p:nvGrpSpPr>
      <p:grpSpPr>
        <a:xfrm>
          <a:off x="0" y="0"/>
          <a:ext cx="0" cy="0"/>
          <a:chOff x="0" y="0"/>
          <a:chExt cx="0" cy="0"/>
        </a:xfrm>
      </p:grpSpPr>
      <p:sp>
        <p:nvSpPr>
          <p:cNvPr id="10" name="Text Placeholder 9"/>
          <p:cNvSpPr>
            <a:spLocks noGrp="1"/>
          </p:cNvSpPr>
          <p:nvPr>
            <p:ph type="body" sz="quarter" idx="10"/>
          </p:nvPr>
        </p:nvSpPr>
        <p:spPr>
          <a:xfrm>
            <a:off x="584202" y="767788"/>
            <a:ext cx="7953374" cy="511013"/>
          </a:xfrm>
          <a:prstGeom prst="rect">
            <a:avLst/>
          </a:prstGeom>
        </p:spPr>
        <p:txBody>
          <a:bodyPr lIns="0" tIns="0" rIns="0" bIns="0"/>
          <a:lstStyle>
            <a:lvl1pPr marL="0" indent="0" algn="l">
              <a:lnSpc>
                <a:spcPct val="100000"/>
              </a:lnSpc>
              <a:spcBef>
                <a:spcPts val="0"/>
              </a:spcBef>
              <a:buNone/>
              <a:defRPr sz="2400" b="1" cap="all" spc="50" baseline="0">
                <a:solidFill>
                  <a:srgbClr val="4D4D4D"/>
                </a:solidFill>
                <a:latin typeface="+mn-lt"/>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3" name="Text Placeholder 9"/>
          <p:cNvSpPr>
            <a:spLocks noGrp="1"/>
          </p:cNvSpPr>
          <p:nvPr>
            <p:ph type="body" sz="quarter" idx="11"/>
          </p:nvPr>
        </p:nvSpPr>
        <p:spPr>
          <a:xfrm>
            <a:off x="593725" y="1278801"/>
            <a:ext cx="7953374" cy="188459"/>
          </a:xfrm>
          <a:prstGeom prst="rect">
            <a:avLst/>
          </a:prstGeom>
        </p:spPr>
        <p:txBody>
          <a:bodyPr lIns="0" tIns="0" rIns="0" bIns="0">
            <a:normAutofit/>
          </a:bodyPr>
          <a:lstStyle>
            <a:lvl1pPr marL="0" indent="0" algn="l">
              <a:lnSpc>
                <a:spcPts val="1200"/>
              </a:lnSpc>
              <a:spcBef>
                <a:spcPts val="0"/>
              </a:spcBef>
              <a:buNone/>
              <a:defRPr sz="1200" b="0" cap="none" spc="0" baseline="0">
                <a:solidFill>
                  <a:srgbClr val="4D4D4D"/>
                </a:solidFill>
                <a:latin typeface="+mn-lt"/>
                <a:ea typeface="Segoe UI Symbol" panose="020B0502040204020203" pitchFamily="34" charset="0"/>
                <a:cs typeface="Open Sans" panose="020B0606030504020204" pitchFamily="34" charset="0"/>
              </a:defRPr>
            </a:lvl1pPr>
          </a:lstStyle>
          <a:p>
            <a:pPr lvl="0"/>
            <a:r>
              <a:rPr lang="en-US"/>
              <a:t>Click to edit Master text styles</a:t>
            </a:r>
          </a:p>
        </p:txBody>
      </p:sp>
      <p:cxnSp>
        <p:nvCxnSpPr>
          <p:cNvPr id="5" name="Straight Connector 4"/>
          <p:cNvCxnSpPr/>
          <p:nvPr userDrawn="1"/>
        </p:nvCxnSpPr>
        <p:spPr>
          <a:xfrm>
            <a:off x="593725" y="656089"/>
            <a:ext cx="914400" cy="0"/>
          </a:xfrm>
          <a:prstGeom prst="line">
            <a:avLst/>
          </a:prstGeom>
          <a:ln w="28575">
            <a:solidFill>
              <a:srgbClr val="F58025"/>
            </a:solidFill>
          </a:ln>
        </p:spPr>
        <p:style>
          <a:lnRef idx="1">
            <a:schemeClr val="accent1"/>
          </a:lnRef>
          <a:fillRef idx="0">
            <a:schemeClr val="accent1"/>
          </a:fillRef>
          <a:effectRef idx="0">
            <a:schemeClr val="accent1"/>
          </a:effectRef>
          <a:fontRef idx="minor">
            <a:schemeClr val="tx1"/>
          </a:fontRef>
        </p:style>
      </p:cxnSp>
      <p:sp>
        <p:nvSpPr>
          <p:cNvPr id="13" name="Picture Placeholder 9"/>
          <p:cNvSpPr>
            <a:spLocks noGrp="1"/>
          </p:cNvSpPr>
          <p:nvPr>
            <p:ph type="pic" sz="quarter" idx="13"/>
          </p:nvPr>
        </p:nvSpPr>
        <p:spPr>
          <a:xfrm>
            <a:off x="1520359" y="2121027"/>
            <a:ext cx="1035714" cy="1380952"/>
          </a:xfrm>
          <a:prstGeom prst="ellipse">
            <a:avLst/>
          </a:prstGeom>
          <a:noFill/>
          <a:ln w="12700">
            <a:solidFill>
              <a:schemeClr val="bg1"/>
            </a:solidFill>
          </a:ln>
        </p:spPr>
        <p:txBody>
          <a:bodyPr/>
          <a:lstStyle>
            <a:lvl1pPr>
              <a:defRPr sz="1000">
                <a:solidFill>
                  <a:schemeClr val="accent4"/>
                </a:solidFill>
                <a:latin typeface="Lato" panose="020F0502020204030203" pitchFamily="34" charset="0"/>
              </a:defRPr>
            </a:lvl1pPr>
          </a:lstStyle>
          <a:p>
            <a:endParaRPr lang="en-US"/>
          </a:p>
        </p:txBody>
      </p:sp>
      <p:sp>
        <p:nvSpPr>
          <p:cNvPr id="14" name="Picture Placeholder 9"/>
          <p:cNvSpPr>
            <a:spLocks noGrp="1"/>
          </p:cNvSpPr>
          <p:nvPr>
            <p:ph type="pic" sz="quarter" idx="14"/>
          </p:nvPr>
        </p:nvSpPr>
        <p:spPr>
          <a:xfrm>
            <a:off x="6907309" y="2121027"/>
            <a:ext cx="1035714" cy="1380952"/>
          </a:xfrm>
          <a:prstGeom prst="ellipse">
            <a:avLst/>
          </a:prstGeom>
          <a:noFill/>
          <a:ln w="12700">
            <a:solidFill>
              <a:schemeClr val="bg1"/>
            </a:solidFill>
          </a:ln>
        </p:spPr>
        <p:txBody>
          <a:bodyPr/>
          <a:lstStyle>
            <a:lvl1pPr>
              <a:defRPr sz="1000">
                <a:solidFill>
                  <a:schemeClr val="accent4"/>
                </a:solidFill>
                <a:latin typeface="Lato" panose="020F0502020204030203" pitchFamily="34" charset="0"/>
              </a:defRPr>
            </a:lvl1pPr>
          </a:lstStyle>
          <a:p>
            <a:endParaRPr lang="en-US"/>
          </a:p>
        </p:txBody>
      </p:sp>
      <p:sp>
        <p:nvSpPr>
          <p:cNvPr id="15" name="Picture Placeholder 9"/>
          <p:cNvSpPr>
            <a:spLocks noGrp="1"/>
          </p:cNvSpPr>
          <p:nvPr>
            <p:ph type="pic" sz="quarter" idx="12"/>
          </p:nvPr>
        </p:nvSpPr>
        <p:spPr>
          <a:xfrm>
            <a:off x="4211734" y="2121027"/>
            <a:ext cx="1035714" cy="1380952"/>
          </a:xfrm>
          <a:prstGeom prst="ellipse">
            <a:avLst/>
          </a:prstGeom>
          <a:noFill/>
          <a:ln w="12700">
            <a:solidFill>
              <a:schemeClr val="bg1"/>
            </a:solidFill>
          </a:ln>
        </p:spPr>
        <p:txBody>
          <a:bodyPr/>
          <a:lstStyle>
            <a:lvl1pPr>
              <a:defRPr sz="1000">
                <a:solidFill>
                  <a:schemeClr val="accent4"/>
                </a:solidFill>
                <a:latin typeface="Lato" panose="020F0502020204030203" pitchFamily="34" charset="0"/>
              </a:defRPr>
            </a:lvl1pPr>
          </a:lstStyle>
          <a:p>
            <a:endParaRPr lang="en-US"/>
          </a:p>
        </p:txBody>
      </p:sp>
      <p:sp>
        <p:nvSpPr>
          <p:cNvPr id="9" name="TextBox 8"/>
          <p:cNvSpPr txBox="1"/>
          <p:nvPr userDrawn="1"/>
        </p:nvSpPr>
        <p:spPr>
          <a:xfrm>
            <a:off x="593728" y="6297123"/>
            <a:ext cx="1783555" cy="138499"/>
          </a:xfrm>
          <a:prstGeom prst="rect">
            <a:avLst/>
          </a:prstGeom>
          <a:noFill/>
        </p:spPr>
        <p:txBody>
          <a:bodyPr wrap="square" lIns="0" tIns="0" rIns="0" bIns="0" rtlCol="0">
            <a:spAutoFit/>
          </a:bodyPr>
          <a:lstStyle/>
          <a:p>
            <a:pPr algn="l"/>
            <a:r>
              <a:rPr lang="en-US" sz="900" b="1" spc="30" baseline="0">
                <a:solidFill>
                  <a:srgbClr val="D14C27"/>
                </a:solidFill>
                <a:latin typeface="+mn-lt"/>
                <a:ea typeface="Segoe UI Symbol" panose="020B0502040204020203" pitchFamily="34" charset="0"/>
              </a:rPr>
              <a:t>CAREERS, WAGES &amp; TRENDS</a:t>
            </a:r>
          </a:p>
        </p:txBody>
      </p:sp>
      <p:sp>
        <p:nvSpPr>
          <p:cNvPr id="11" name="TextBox 10"/>
          <p:cNvSpPr txBox="1"/>
          <p:nvPr userDrawn="1"/>
        </p:nvSpPr>
        <p:spPr>
          <a:xfrm>
            <a:off x="5181600" y="6297123"/>
            <a:ext cx="2660140" cy="246221"/>
          </a:xfrm>
          <a:prstGeom prst="rect">
            <a:avLst/>
          </a:prstGeom>
          <a:noFill/>
        </p:spPr>
        <p:txBody>
          <a:bodyPr wrap="square" lIns="0" tIns="0" rIns="0" bIns="0" rtlCol="0">
            <a:spAutoFit/>
          </a:bodyPr>
          <a:lstStyle/>
          <a:p>
            <a:pPr algn="r"/>
            <a:r>
              <a:rPr lang="en-US" sz="800" b="0" spc="0" baseline="0">
                <a:solidFill>
                  <a:schemeClr val="accent3"/>
                </a:solidFill>
                <a:latin typeface="Segoe UI Symbol" panose="020B0502040204020203" pitchFamily="34" charset="0"/>
                <a:ea typeface="Segoe UI Symbol" panose="020B0502040204020203" pitchFamily="34" charset="0"/>
              </a:rPr>
              <a:t>Illinois workNet</a:t>
            </a:r>
            <a:r>
              <a:rPr lang="en-US" sz="800" b="0" spc="0" baseline="30000">
                <a:solidFill>
                  <a:schemeClr val="accent3"/>
                </a:solidFill>
                <a:latin typeface="Segoe UI Symbol" panose="020B0502040204020203" pitchFamily="34" charset="0"/>
                <a:ea typeface="Segoe UI Symbol" panose="020B0502040204020203" pitchFamily="34" charset="0"/>
              </a:rPr>
              <a:t>®</a:t>
            </a:r>
            <a:r>
              <a:rPr lang="en-US" sz="800" b="0" spc="0" baseline="0">
                <a:solidFill>
                  <a:schemeClr val="accent3"/>
                </a:solidFill>
                <a:latin typeface="Segoe UI Symbol" panose="020B0502040204020203" pitchFamily="34" charset="0"/>
                <a:ea typeface="Segoe UI Symbol" panose="020B0502040204020203" pitchFamily="34" charset="0"/>
              </a:rPr>
              <a:t> is sponsored by the Department of Commerce and Economic Opportunity.</a:t>
            </a:r>
            <a:endParaRPr lang="en-US" sz="800" b="0" spc="0" baseline="0">
              <a:solidFill>
                <a:schemeClr val="accent2"/>
              </a:solidFill>
              <a:latin typeface="Segoe UI Symbol" panose="020B0502040204020203" pitchFamily="34" charset="0"/>
              <a:ea typeface="Segoe UI Symbol" panose="020B0502040204020203" pitchFamily="34" charset="0"/>
            </a:endParaRPr>
          </a:p>
        </p:txBody>
      </p:sp>
      <p:sp>
        <p:nvSpPr>
          <p:cNvPr id="12" name="TextBox 11"/>
          <p:cNvSpPr txBox="1"/>
          <p:nvPr userDrawn="1"/>
        </p:nvSpPr>
        <p:spPr>
          <a:xfrm>
            <a:off x="7939425" y="6297123"/>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tx1">
                    <a:lumMod val="50000"/>
                    <a:lumOff val="50000"/>
                  </a:schemeClr>
                </a:solidFill>
                <a:latin typeface="Segoe UI Symbol" panose="020B0502040204020203" pitchFamily="34" charset="0"/>
                <a:ea typeface="Segoe UI Symbol" panose="020B0502040204020203" pitchFamily="34" charset="0"/>
              </a:rPr>
              <a:pPr algn="r"/>
              <a:t>‹#›</a:t>
            </a:fld>
            <a:endParaRPr lang="en-US" sz="800" b="0" spc="30" baseline="0">
              <a:solidFill>
                <a:schemeClr val="tx1">
                  <a:lumMod val="50000"/>
                  <a:lumOff val="50000"/>
                </a:schemeClr>
              </a:solidFill>
              <a:latin typeface="Segoe UI Symbol" panose="020B0502040204020203" pitchFamily="34" charset="0"/>
              <a:ea typeface="Segoe UI Symbol" panose="020B0502040204020203" pitchFamily="34" charset="0"/>
            </a:endParaRPr>
          </a:p>
        </p:txBody>
      </p:sp>
      <p:sp>
        <p:nvSpPr>
          <p:cNvPr id="16" name="Freeform 5">
            <a:hlinkClick r:id="" action="ppaction://hlinkshowjump?jump=nextslide"/>
            <a:extLst>
              <a:ext uri="{FF2B5EF4-FFF2-40B4-BE49-F238E27FC236}">
                <a16:creationId xmlns:a16="http://schemas.microsoft.com/office/drawing/2014/main" id="{CAC8CDFF-9F4E-D941-99E5-C9CFFCC708D6}"/>
              </a:ext>
            </a:extLst>
          </p:cNvPr>
          <p:cNvSpPr>
            <a:spLocks noEditPoints="1"/>
          </p:cNvSpPr>
          <p:nvPr userDrawn="1"/>
        </p:nvSpPr>
        <p:spPr bwMode="auto">
          <a:xfrm>
            <a:off x="8427346" y="6320795"/>
            <a:ext cx="164592" cy="164592"/>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
        <p:nvSpPr>
          <p:cNvPr id="17" name="Freeform 5">
            <a:hlinkClick r:id="" action="ppaction://hlinkshowjump?jump=previousslide"/>
            <a:extLst>
              <a:ext uri="{FF2B5EF4-FFF2-40B4-BE49-F238E27FC236}">
                <a16:creationId xmlns:a16="http://schemas.microsoft.com/office/drawing/2014/main" id="{24B49551-9295-E947-800A-9A504B6DA1A2}"/>
              </a:ext>
            </a:extLst>
          </p:cNvPr>
          <p:cNvSpPr>
            <a:spLocks noEditPoints="1"/>
          </p:cNvSpPr>
          <p:nvPr userDrawn="1"/>
        </p:nvSpPr>
        <p:spPr bwMode="auto">
          <a:xfrm>
            <a:off x="8244103" y="6320795"/>
            <a:ext cx="164592" cy="164592"/>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Tree>
    <p:extLst>
      <p:ext uri="{BB962C8B-B14F-4D97-AF65-F5344CB8AC3E}">
        <p14:creationId xmlns:p14="http://schemas.microsoft.com/office/powerpoint/2010/main" val="1752056386"/>
      </p:ext>
    </p:extLst>
  </p:cSld>
  <p:clrMapOvr>
    <a:masterClrMapping/>
  </p:clrMapOvr>
  <p:transition spd="slow">
    <p:fade/>
  </p:transition>
  <p:extLst>
    <p:ext uri="{DCECCB84-F9BA-43D5-87BE-67443E8EF086}">
      <p15:sldGuideLst xmlns:p15="http://schemas.microsoft.com/office/powerpoint/2012/main">
        <p15:guide id="1" orient="horz" pos="3600" userDrawn="1">
          <p15:clr>
            <a:srgbClr val="FBAE40"/>
          </p15:clr>
        </p15:guide>
        <p15:guide id="2" pos="5384" userDrawn="1">
          <p15:clr>
            <a:srgbClr val="FBAE40"/>
          </p15:clr>
        </p15:guide>
        <p15:guide id="3" pos="374" userDrawn="1">
          <p15:clr>
            <a:srgbClr val="FBAE40"/>
          </p15:clr>
        </p15:guide>
        <p15:guide id="4" orient="horz" pos="408" userDrawn="1">
          <p15:clr>
            <a:srgbClr val="FBAE40"/>
          </p15:clr>
        </p15:guide>
        <p15:guide id="5" orient="horz" pos="1296"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12/1/23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2989131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Customer Testimonials">
    <p:spTree>
      <p:nvGrpSpPr>
        <p:cNvPr id="1" name=""/>
        <p:cNvGrpSpPr/>
        <p:nvPr/>
      </p:nvGrpSpPr>
      <p:grpSpPr>
        <a:xfrm>
          <a:off x="0" y="0"/>
          <a:ext cx="0" cy="0"/>
          <a:chOff x="0" y="0"/>
          <a:chExt cx="0" cy="0"/>
        </a:xfrm>
      </p:grpSpPr>
      <p:cxnSp>
        <p:nvCxnSpPr>
          <p:cNvPr id="46" name="Straight Connector 45"/>
          <p:cNvCxnSpPr/>
          <p:nvPr userDrawn="1"/>
        </p:nvCxnSpPr>
        <p:spPr>
          <a:xfrm>
            <a:off x="593725" y="656089"/>
            <a:ext cx="914400" cy="0"/>
          </a:xfrm>
          <a:prstGeom prst="line">
            <a:avLst/>
          </a:prstGeom>
          <a:ln w="28575">
            <a:solidFill>
              <a:srgbClr val="F58025"/>
            </a:solidFill>
          </a:ln>
        </p:spPr>
        <p:style>
          <a:lnRef idx="1">
            <a:schemeClr val="accent1"/>
          </a:lnRef>
          <a:fillRef idx="0">
            <a:schemeClr val="accent1"/>
          </a:fillRef>
          <a:effectRef idx="0">
            <a:schemeClr val="accent1"/>
          </a:effectRef>
          <a:fontRef idx="minor">
            <a:schemeClr val="tx1"/>
          </a:fontRef>
        </p:style>
      </p:cxnSp>
      <p:sp>
        <p:nvSpPr>
          <p:cNvPr id="22" name="Picture Placeholder 9"/>
          <p:cNvSpPr>
            <a:spLocks noGrp="1"/>
          </p:cNvSpPr>
          <p:nvPr userDrawn="1">
            <p:ph type="pic" sz="quarter" idx="11"/>
          </p:nvPr>
        </p:nvSpPr>
        <p:spPr>
          <a:xfrm>
            <a:off x="591943" y="4171694"/>
            <a:ext cx="570159" cy="760212"/>
          </a:xfrm>
          <a:prstGeom prst="ellipse">
            <a:avLst/>
          </a:prstGeom>
          <a:ln w="12700">
            <a:solidFill>
              <a:schemeClr val="bg1"/>
            </a:solidFill>
          </a:ln>
        </p:spPr>
        <p:txBody>
          <a:bodyPr/>
          <a:lstStyle>
            <a:lvl1pPr>
              <a:defRPr sz="800">
                <a:solidFill>
                  <a:schemeClr val="accent4"/>
                </a:solidFill>
                <a:latin typeface="Lato" panose="020F0502020204030203" pitchFamily="34" charset="0"/>
              </a:defRPr>
            </a:lvl1pPr>
          </a:lstStyle>
          <a:p>
            <a:endParaRPr lang="en-US"/>
          </a:p>
        </p:txBody>
      </p:sp>
      <p:sp>
        <p:nvSpPr>
          <p:cNvPr id="23" name="Picture Placeholder 9"/>
          <p:cNvSpPr>
            <a:spLocks noGrp="1"/>
          </p:cNvSpPr>
          <p:nvPr userDrawn="1">
            <p:ph type="pic" sz="quarter" idx="20"/>
          </p:nvPr>
        </p:nvSpPr>
        <p:spPr>
          <a:xfrm>
            <a:off x="3524301" y="4176451"/>
            <a:ext cx="570159" cy="760212"/>
          </a:xfrm>
          <a:prstGeom prst="ellipse">
            <a:avLst/>
          </a:prstGeom>
          <a:ln w="12700">
            <a:solidFill>
              <a:schemeClr val="bg1"/>
            </a:solidFill>
          </a:ln>
        </p:spPr>
        <p:txBody>
          <a:bodyPr/>
          <a:lstStyle>
            <a:lvl1pPr>
              <a:defRPr sz="800">
                <a:solidFill>
                  <a:schemeClr val="accent4"/>
                </a:solidFill>
                <a:latin typeface="Lato" panose="020F0502020204030203" pitchFamily="34" charset="0"/>
              </a:defRPr>
            </a:lvl1pPr>
          </a:lstStyle>
          <a:p>
            <a:endParaRPr lang="en-US"/>
          </a:p>
        </p:txBody>
      </p:sp>
      <p:sp>
        <p:nvSpPr>
          <p:cNvPr id="24" name="Picture Placeholder 9"/>
          <p:cNvSpPr>
            <a:spLocks noGrp="1"/>
          </p:cNvSpPr>
          <p:nvPr userDrawn="1">
            <p:ph type="pic" sz="quarter" idx="21"/>
          </p:nvPr>
        </p:nvSpPr>
        <p:spPr>
          <a:xfrm>
            <a:off x="6426862" y="4176451"/>
            <a:ext cx="570159" cy="760212"/>
          </a:xfrm>
          <a:prstGeom prst="ellipse">
            <a:avLst/>
          </a:prstGeom>
          <a:ln w="12700">
            <a:solidFill>
              <a:schemeClr val="bg1"/>
            </a:solidFill>
          </a:ln>
        </p:spPr>
        <p:txBody>
          <a:bodyPr/>
          <a:lstStyle>
            <a:lvl1pPr>
              <a:defRPr sz="800">
                <a:solidFill>
                  <a:schemeClr val="accent4"/>
                </a:solidFill>
                <a:latin typeface="Lato" panose="020F0502020204030203" pitchFamily="34" charset="0"/>
              </a:defRPr>
            </a:lvl1pPr>
          </a:lstStyle>
          <a:p>
            <a:endParaRPr lang="en-US"/>
          </a:p>
        </p:txBody>
      </p:sp>
      <p:sp>
        <p:nvSpPr>
          <p:cNvPr id="13" name="Text Placeholder 9">
            <a:extLst>
              <a:ext uri="{FF2B5EF4-FFF2-40B4-BE49-F238E27FC236}">
                <a16:creationId xmlns:a16="http://schemas.microsoft.com/office/drawing/2014/main" id="{0028C285-0AD5-4E49-8418-334AAEA88B05}"/>
              </a:ext>
            </a:extLst>
          </p:cNvPr>
          <p:cNvSpPr>
            <a:spLocks noGrp="1"/>
          </p:cNvSpPr>
          <p:nvPr>
            <p:ph type="body" sz="quarter" idx="10"/>
          </p:nvPr>
        </p:nvSpPr>
        <p:spPr>
          <a:xfrm>
            <a:off x="584202" y="767788"/>
            <a:ext cx="7953374" cy="511013"/>
          </a:xfrm>
          <a:prstGeom prst="rect">
            <a:avLst/>
          </a:prstGeom>
        </p:spPr>
        <p:txBody>
          <a:bodyPr lIns="0" tIns="0" rIns="0" bIns="0"/>
          <a:lstStyle>
            <a:lvl1pPr marL="0" indent="0" algn="l">
              <a:lnSpc>
                <a:spcPct val="100000"/>
              </a:lnSpc>
              <a:spcBef>
                <a:spcPts val="0"/>
              </a:spcBef>
              <a:buNone/>
              <a:defRPr sz="2400" b="1" cap="all" spc="50" baseline="0">
                <a:solidFill>
                  <a:srgbClr val="4D4D4D"/>
                </a:solidFill>
                <a:latin typeface="+mn-lt"/>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14" name="Text Placeholder 9">
            <a:extLst>
              <a:ext uri="{FF2B5EF4-FFF2-40B4-BE49-F238E27FC236}">
                <a16:creationId xmlns:a16="http://schemas.microsoft.com/office/drawing/2014/main" id="{0486197D-2DB5-9D47-9406-78588F99E698}"/>
              </a:ext>
            </a:extLst>
          </p:cNvPr>
          <p:cNvSpPr>
            <a:spLocks noGrp="1"/>
          </p:cNvSpPr>
          <p:nvPr>
            <p:ph type="body" sz="quarter" idx="22"/>
          </p:nvPr>
        </p:nvSpPr>
        <p:spPr>
          <a:xfrm>
            <a:off x="593725" y="1278801"/>
            <a:ext cx="7953374" cy="188459"/>
          </a:xfrm>
          <a:prstGeom prst="rect">
            <a:avLst/>
          </a:prstGeom>
        </p:spPr>
        <p:txBody>
          <a:bodyPr lIns="0" tIns="0" rIns="0" bIns="0">
            <a:normAutofit/>
          </a:bodyPr>
          <a:lstStyle>
            <a:lvl1pPr marL="0" indent="0" algn="l">
              <a:lnSpc>
                <a:spcPts val="1200"/>
              </a:lnSpc>
              <a:spcBef>
                <a:spcPts val="0"/>
              </a:spcBef>
              <a:buNone/>
              <a:defRPr sz="1200" b="0" cap="none" spc="0" baseline="0">
                <a:solidFill>
                  <a:srgbClr val="4D4D4D"/>
                </a:solidFill>
                <a:latin typeface="+mn-lt"/>
                <a:ea typeface="Segoe UI Symbol" panose="020B0502040204020203" pitchFamily="34" charset="0"/>
                <a:cs typeface="Open Sans" panose="020B0606030504020204" pitchFamily="34" charset="0"/>
              </a:defRPr>
            </a:lvl1pPr>
          </a:lstStyle>
          <a:p>
            <a:pPr lvl="0"/>
            <a:r>
              <a:rPr lang="en-US"/>
              <a:t>Click to edit Master text styles</a:t>
            </a:r>
          </a:p>
        </p:txBody>
      </p:sp>
      <p:sp>
        <p:nvSpPr>
          <p:cNvPr id="15" name="TextBox 14">
            <a:extLst>
              <a:ext uri="{FF2B5EF4-FFF2-40B4-BE49-F238E27FC236}">
                <a16:creationId xmlns:a16="http://schemas.microsoft.com/office/drawing/2014/main" id="{08DDE2AF-CFE4-784D-934E-43E5E23BE159}"/>
              </a:ext>
            </a:extLst>
          </p:cNvPr>
          <p:cNvSpPr txBox="1"/>
          <p:nvPr userDrawn="1"/>
        </p:nvSpPr>
        <p:spPr>
          <a:xfrm>
            <a:off x="593728" y="6297123"/>
            <a:ext cx="1783555" cy="138499"/>
          </a:xfrm>
          <a:prstGeom prst="rect">
            <a:avLst/>
          </a:prstGeom>
          <a:noFill/>
        </p:spPr>
        <p:txBody>
          <a:bodyPr wrap="square" lIns="0" tIns="0" rIns="0" bIns="0" rtlCol="0">
            <a:spAutoFit/>
          </a:bodyPr>
          <a:lstStyle/>
          <a:p>
            <a:pPr algn="l"/>
            <a:r>
              <a:rPr lang="en-US" sz="900" b="1" spc="30" baseline="0">
                <a:solidFill>
                  <a:srgbClr val="D14C27"/>
                </a:solidFill>
                <a:latin typeface="+mn-lt"/>
                <a:ea typeface="Segoe UI Symbol" panose="020B0502040204020203" pitchFamily="34" charset="0"/>
              </a:rPr>
              <a:t>CAREERS, WAGES &amp; TRENDS</a:t>
            </a:r>
          </a:p>
        </p:txBody>
      </p:sp>
      <p:sp>
        <p:nvSpPr>
          <p:cNvPr id="16" name="TextBox 15">
            <a:extLst>
              <a:ext uri="{FF2B5EF4-FFF2-40B4-BE49-F238E27FC236}">
                <a16:creationId xmlns:a16="http://schemas.microsoft.com/office/drawing/2014/main" id="{0131F7B9-C5EB-4749-BD5B-F0881C2619D0}"/>
              </a:ext>
            </a:extLst>
          </p:cNvPr>
          <p:cNvSpPr txBox="1"/>
          <p:nvPr userDrawn="1"/>
        </p:nvSpPr>
        <p:spPr>
          <a:xfrm>
            <a:off x="5181600" y="6297123"/>
            <a:ext cx="2660140" cy="246221"/>
          </a:xfrm>
          <a:prstGeom prst="rect">
            <a:avLst/>
          </a:prstGeom>
          <a:noFill/>
        </p:spPr>
        <p:txBody>
          <a:bodyPr wrap="square" lIns="0" tIns="0" rIns="0" bIns="0" rtlCol="0">
            <a:spAutoFit/>
          </a:bodyPr>
          <a:lstStyle/>
          <a:p>
            <a:pPr algn="r"/>
            <a:r>
              <a:rPr lang="en-US" sz="800" b="0" spc="0" baseline="0">
                <a:solidFill>
                  <a:schemeClr val="accent3"/>
                </a:solidFill>
                <a:latin typeface="+mn-lt"/>
                <a:ea typeface="Segoe UI Symbol" panose="020B0502040204020203" pitchFamily="34" charset="0"/>
              </a:rPr>
              <a:t>Illinois workNet</a:t>
            </a:r>
            <a:r>
              <a:rPr lang="en-US" sz="800" b="0" spc="0" baseline="30000">
                <a:solidFill>
                  <a:schemeClr val="accent3"/>
                </a:solidFill>
                <a:latin typeface="+mn-lt"/>
                <a:ea typeface="Segoe UI Symbol" panose="020B0502040204020203" pitchFamily="34" charset="0"/>
              </a:rPr>
              <a:t>®</a:t>
            </a:r>
            <a:r>
              <a:rPr lang="en-US" sz="800" b="0" spc="0" baseline="0">
                <a:solidFill>
                  <a:schemeClr val="accent3"/>
                </a:solidFill>
                <a:latin typeface="+mn-lt"/>
                <a:ea typeface="Segoe UI Symbol" panose="020B0502040204020203" pitchFamily="34" charset="0"/>
              </a:rPr>
              <a:t> is sponsored by the Department of Commerce and Economic Opportunity.</a:t>
            </a:r>
            <a:endParaRPr lang="en-US" sz="800" b="0" spc="0" baseline="0">
              <a:solidFill>
                <a:schemeClr val="accent2"/>
              </a:solidFill>
              <a:latin typeface="+mn-lt"/>
              <a:ea typeface="Segoe UI Symbol" panose="020B0502040204020203" pitchFamily="34" charset="0"/>
            </a:endParaRPr>
          </a:p>
        </p:txBody>
      </p:sp>
      <p:sp>
        <p:nvSpPr>
          <p:cNvPr id="17" name="TextBox 16">
            <a:extLst>
              <a:ext uri="{FF2B5EF4-FFF2-40B4-BE49-F238E27FC236}">
                <a16:creationId xmlns:a16="http://schemas.microsoft.com/office/drawing/2014/main" id="{D8260823-CB42-9C4E-831A-345865AFE106}"/>
              </a:ext>
            </a:extLst>
          </p:cNvPr>
          <p:cNvSpPr txBox="1"/>
          <p:nvPr userDrawn="1"/>
        </p:nvSpPr>
        <p:spPr>
          <a:xfrm>
            <a:off x="7939425" y="6297123"/>
            <a:ext cx="206993" cy="123111"/>
          </a:xfrm>
          <a:prstGeom prst="rect">
            <a:avLst/>
          </a:prstGeom>
          <a:noFill/>
        </p:spPr>
        <p:txBody>
          <a:bodyPr wrap="square" lIns="0" tIns="0" rIns="0" bIns="0" rtlCol="0">
            <a:spAutoFit/>
          </a:bodyPr>
          <a:lstStyle/>
          <a:p>
            <a:pPr algn="r"/>
            <a:fld id="{27692F5A-FC14-4E83-B4CC-18F6C2D780A4}" type="slidenum">
              <a:rPr lang="en-US" sz="800" b="0" spc="30" baseline="0" smtClean="0">
                <a:solidFill>
                  <a:schemeClr val="tx1">
                    <a:lumMod val="50000"/>
                    <a:lumOff val="50000"/>
                  </a:schemeClr>
                </a:solidFill>
                <a:latin typeface="+mn-lt"/>
                <a:ea typeface="Segoe UI Symbol" panose="020B0502040204020203" pitchFamily="34" charset="0"/>
              </a:rPr>
              <a:pPr algn="r"/>
              <a:t>‹#›</a:t>
            </a:fld>
            <a:endParaRPr lang="en-US" sz="800" b="0" spc="30" baseline="0">
              <a:solidFill>
                <a:schemeClr val="tx1">
                  <a:lumMod val="50000"/>
                  <a:lumOff val="50000"/>
                </a:schemeClr>
              </a:solidFill>
              <a:latin typeface="+mn-lt"/>
              <a:ea typeface="Segoe UI Symbol" panose="020B0502040204020203" pitchFamily="34" charset="0"/>
            </a:endParaRPr>
          </a:p>
        </p:txBody>
      </p:sp>
      <p:sp>
        <p:nvSpPr>
          <p:cNvPr id="18" name="Freeform 5">
            <a:hlinkClick r:id="" action="ppaction://hlinkshowjump?jump=nextslide"/>
            <a:extLst>
              <a:ext uri="{FF2B5EF4-FFF2-40B4-BE49-F238E27FC236}">
                <a16:creationId xmlns:a16="http://schemas.microsoft.com/office/drawing/2014/main" id="{F5DAA878-6585-C44A-83AF-A6E5394755D8}"/>
              </a:ext>
            </a:extLst>
          </p:cNvPr>
          <p:cNvSpPr>
            <a:spLocks noEditPoints="1"/>
          </p:cNvSpPr>
          <p:nvPr userDrawn="1"/>
        </p:nvSpPr>
        <p:spPr bwMode="auto">
          <a:xfrm>
            <a:off x="8427346" y="6320795"/>
            <a:ext cx="164592" cy="164592"/>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
        <p:nvSpPr>
          <p:cNvPr id="19" name="Freeform 5">
            <a:hlinkClick r:id="" action="ppaction://hlinkshowjump?jump=previousslide"/>
            <a:extLst>
              <a:ext uri="{FF2B5EF4-FFF2-40B4-BE49-F238E27FC236}">
                <a16:creationId xmlns:a16="http://schemas.microsoft.com/office/drawing/2014/main" id="{FFE7FB72-67FA-C447-A754-5DF4182E8D6D}"/>
              </a:ext>
            </a:extLst>
          </p:cNvPr>
          <p:cNvSpPr>
            <a:spLocks noEditPoints="1"/>
          </p:cNvSpPr>
          <p:nvPr userDrawn="1"/>
        </p:nvSpPr>
        <p:spPr bwMode="auto">
          <a:xfrm>
            <a:off x="8244103" y="6320795"/>
            <a:ext cx="164592" cy="164592"/>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bg1">
              <a:lumMod val="75000"/>
            </a:schemeClr>
          </a:solidFill>
          <a:ln>
            <a:noFill/>
          </a:ln>
        </p:spPr>
        <p:txBody>
          <a:bodyPr vert="horz" wrap="square" lIns="99060" tIns="49530" rIns="99060" bIns="49530" numCol="1" anchor="t" anchorCtr="0" compatLnSpc="1">
            <a:prstTxWarp prst="textNoShape">
              <a:avLst/>
            </a:prstTxWarp>
          </a:bodyPr>
          <a:lstStyle/>
          <a:p>
            <a:endParaRPr lang="en-US" sz="1716"/>
          </a:p>
        </p:txBody>
      </p:sp>
    </p:spTree>
    <p:extLst>
      <p:ext uri="{BB962C8B-B14F-4D97-AF65-F5344CB8AC3E}">
        <p14:creationId xmlns:p14="http://schemas.microsoft.com/office/powerpoint/2010/main" val="1295242203"/>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12/1/23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898881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12/1/23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5255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406608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198987004"/>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theme" Target="../theme/theme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12/1/23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1904727546"/>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06" r:id="rId12"/>
    <p:sldLayoutId id="2147483707" r:id="rId13"/>
    <p:sldLayoutId id="2147483708" r:id="rId14"/>
    <p:sldLayoutId id="2147483709" r:id="rId15"/>
    <p:sldLayoutId id="2147483710" r:id="rId16"/>
    <p:sldLayoutId id="2147483729" r:id="rId17"/>
    <p:sldLayoutId id="2147483727" r:id="rId18"/>
    <p:sldLayoutId id="2147483712" r:id="rId19"/>
    <p:sldLayoutId id="2147483713" r:id="rId20"/>
    <p:sldLayoutId id="2147483714" r:id="rId21"/>
    <p:sldLayoutId id="2147483715" r:id="rId22"/>
    <p:sldLayoutId id="2147483716" r:id="rId23"/>
    <p:sldLayoutId id="2147483717" r:id="rId24"/>
    <p:sldLayoutId id="2147483728" r:id="rId25"/>
    <p:sldLayoutId id="2147483719" r:id="rId26"/>
    <p:sldLayoutId id="2147483720" r:id="rId27"/>
    <p:sldLayoutId id="2147483721" r:id="rId28"/>
    <p:sldLayoutId id="2147483722" r:id="rId29"/>
    <p:sldLayoutId id="2147483723" r:id="rId30"/>
    <p:sldLayoutId id="2147483724" r:id="rId31"/>
    <p:sldLayoutId id="2147483725" r:id="rId32"/>
    <p:sldLayoutId id="2147483726" r:id="rId33"/>
    <p:sldLayoutId id="2147483711" r:id="rId34"/>
    <p:sldLayoutId id="2147483718" r:id="rId35"/>
    <p:sldLayoutId id="2147483695" r:id="rId36"/>
    <p:sldLayoutId id="2147483696" r:id="rId37"/>
    <p:sldLayoutId id="2147483697" r:id="rId38"/>
    <p:sldLayoutId id="2147483698" r:id="rId39"/>
    <p:sldLayoutId id="2147483699" r:id="rId40"/>
    <p:sldLayoutId id="2147483700" r:id="rId41"/>
    <p:sldLayoutId id="2147483701" r:id="rId42"/>
    <p:sldLayoutId id="2147483702" r:id="rId43"/>
    <p:sldLayoutId id="2147483703" r:id="rId44"/>
    <p:sldLayoutId id="2147483704" r:id="rId45"/>
    <p:sldLayoutId id="2147483705" r:id="rId46"/>
    <p:sldLayoutId id="2147483673" r:id="rId47"/>
    <p:sldLayoutId id="2147483690" r:id="rId48"/>
    <p:sldLayoutId id="2147483691" r:id="rId49"/>
    <p:sldLayoutId id="2147483688" r:id="rId50"/>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3.jpeg"/><Relationship Id="rId7" Type="http://schemas.openxmlformats.org/officeDocument/2006/relationships/diagramColors" Target="../diagrams/colors1.xml"/><Relationship Id="rId2" Type="http://schemas.microsoft.com/office/2018/10/relationships/comments" Target="../comments/modernComment_149_E4FDB155.xml"/><Relationship Id="rId1" Type="http://schemas.openxmlformats.org/officeDocument/2006/relationships/slideLayout" Target="../slideLayouts/slideLayout3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7.xml.rels><?xml version="1.0" encoding="UTF-8" standalone="yes"?>
<Relationships xmlns="http://schemas.openxmlformats.org/package/2006/relationships"><Relationship Id="rId2" Type="http://schemas.openxmlformats.org/officeDocument/2006/relationships/hyperlink" Target="mailto:cportlock@willcountyillinois.com" TargetMode="Externa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3" Type="http://schemas.openxmlformats.org/officeDocument/2006/relationships/image" Target="../media/image5.svg"/><Relationship Id="rId7" Type="http://schemas.openxmlformats.org/officeDocument/2006/relationships/image" Target="../media/image9.svg"/><Relationship Id="rId2" Type="http://schemas.openxmlformats.org/officeDocument/2006/relationships/image" Target="../media/image4.png"/><Relationship Id="rId1" Type="http://schemas.openxmlformats.org/officeDocument/2006/relationships/slideLayout" Target="../slideLayouts/slideLayout34.xml"/><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B3203DD0-62BA-0549-9D21-64941AE66C1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463" y="2831660"/>
            <a:ext cx="9287122" cy="1794100"/>
          </a:xfrm>
          <a:prstGeom prst="rect">
            <a:avLst/>
          </a:prstGeom>
        </p:spPr>
      </p:pic>
      <p:sp>
        <p:nvSpPr>
          <p:cNvPr id="5" name="Rectangle 4"/>
          <p:cNvSpPr/>
          <p:nvPr/>
        </p:nvSpPr>
        <p:spPr>
          <a:xfrm>
            <a:off x="0" y="5179869"/>
            <a:ext cx="9144000" cy="820882"/>
          </a:xfrm>
          <a:prstGeom prst="rect">
            <a:avLst/>
          </a:prstGeom>
          <a:solidFill>
            <a:srgbClr val="303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508654" y="3091211"/>
            <a:ext cx="6126692" cy="1415772"/>
          </a:xfrm>
          <a:prstGeom prst="rect">
            <a:avLst/>
          </a:prstGeom>
          <a:noFill/>
        </p:spPr>
        <p:txBody>
          <a:bodyPr wrap="square" lIns="0" tIns="0" rIns="0" bIns="0" rtlCol="0">
            <a:spAutoFit/>
          </a:bodyPr>
          <a:lstStyle/>
          <a:p>
            <a:pPr algn="ctr"/>
            <a:r>
              <a:rPr lang="en-US" sz="4000" b="1" spc="50">
                <a:solidFill>
                  <a:schemeClr val="bg1"/>
                </a:solidFill>
                <a:ea typeface="Segoe UI Symbol" panose="020B0502040204020203" pitchFamily="34" charset="0"/>
              </a:rPr>
              <a:t>IWDS Transition 2.0</a:t>
            </a:r>
          </a:p>
          <a:p>
            <a:pPr algn="ctr"/>
            <a:r>
              <a:rPr lang="en-US" sz="1200" b="1" spc="50">
                <a:solidFill>
                  <a:schemeClr val="bg1"/>
                </a:solidFill>
                <a:ea typeface="Segoe UI Symbol" panose="020B0502040204020203" pitchFamily="34" charset="0"/>
              </a:rPr>
              <a:t>Illinois Workforce Development System (IWDS)</a:t>
            </a:r>
          </a:p>
          <a:p>
            <a:pPr algn="ctr"/>
            <a:r>
              <a:rPr lang="en-US" sz="4000" b="1" spc="50">
                <a:solidFill>
                  <a:schemeClr val="bg1"/>
                </a:solidFill>
                <a:ea typeface="Segoe UI Symbol" panose="020B0502040204020203" pitchFamily="34" charset="0"/>
              </a:rPr>
              <a:t>Project Introduction</a:t>
            </a:r>
          </a:p>
        </p:txBody>
      </p:sp>
      <p:cxnSp>
        <p:nvCxnSpPr>
          <p:cNvPr id="4" name="Straight Connector 3"/>
          <p:cNvCxnSpPr/>
          <p:nvPr/>
        </p:nvCxnSpPr>
        <p:spPr>
          <a:xfrm>
            <a:off x="4114800" y="3058903"/>
            <a:ext cx="914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882776" y="5451812"/>
            <a:ext cx="5378450" cy="138499"/>
          </a:xfrm>
          <a:prstGeom prst="rect">
            <a:avLst/>
          </a:prstGeom>
          <a:noFill/>
        </p:spPr>
        <p:txBody>
          <a:bodyPr wrap="square" lIns="0" tIns="0" rIns="0" bIns="0" rtlCol="0" anchor="t">
            <a:spAutoFit/>
          </a:bodyPr>
          <a:lstStyle/>
          <a:p>
            <a:pPr algn="ctr"/>
            <a:r>
              <a:rPr lang="en-US" sz="900">
                <a:solidFill>
                  <a:schemeClr val="bg1"/>
                </a:solidFill>
                <a:ea typeface="Segoe UI Symbol"/>
              </a:rPr>
              <a:t>Illinois workNet® is sponsored by the Department of Commerce and Economic Opportunity.  – November 2023</a:t>
            </a:r>
            <a:endParaRPr lang="en-US" sz="900">
              <a:solidFill>
                <a:schemeClr val="bg1"/>
              </a:solidFill>
              <a:ea typeface="Segoe UI Symbol" panose="020B0502040204020203" pitchFamily="34" charset="0"/>
            </a:endParaRPr>
          </a:p>
        </p:txBody>
      </p:sp>
      <p:pic>
        <p:nvPicPr>
          <p:cNvPr id="13" name="Picture 12">
            <a:extLst>
              <a:ext uri="{FF2B5EF4-FFF2-40B4-BE49-F238E27FC236}">
                <a16:creationId xmlns:a16="http://schemas.microsoft.com/office/drawing/2014/main" id="{BF715C54-211F-4042-B275-1BFD9C5996F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72232" y="1256888"/>
            <a:ext cx="2599538" cy="1431059"/>
          </a:xfrm>
          <a:prstGeom prst="rect">
            <a:avLst/>
          </a:prstGeom>
        </p:spPr>
      </p:pic>
    </p:spTree>
    <p:extLst>
      <p:ext uri="{BB962C8B-B14F-4D97-AF65-F5344CB8AC3E}">
        <p14:creationId xmlns:p14="http://schemas.microsoft.com/office/powerpoint/2010/main" val="11404373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3DB1B493-D596-8397-47F1-BB9BCD7D1825}"/>
              </a:ext>
            </a:extLst>
          </p:cNvPr>
          <p:cNvSpPr txBox="1"/>
          <p:nvPr/>
        </p:nvSpPr>
        <p:spPr>
          <a:xfrm>
            <a:off x="615815" y="705206"/>
            <a:ext cx="8111066" cy="416140"/>
          </a:xfrm>
          <a:prstGeom prst="rect">
            <a:avLst/>
          </a:prstGeom>
          <a:noFill/>
        </p:spPr>
        <p:txBody>
          <a:bodyPr wrap="square" lIns="0" tIns="0" rIns="0" bIns="0" rtlCol="0" anchor="t">
            <a:spAutoFit/>
          </a:bodyPr>
          <a:lstStyle/>
          <a:p>
            <a:pPr>
              <a:lnSpc>
                <a:spcPts val="3200"/>
              </a:lnSpc>
            </a:pPr>
            <a:r>
              <a:rPr lang="en-US" sz="2600" b="1" cap="all" spc="50">
                <a:solidFill>
                  <a:srgbClr val="4D4D4D"/>
                </a:solidFill>
                <a:ea typeface="Segoe UI Symbol"/>
                <a:cs typeface="Open Sans"/>
              </a:rPr>
              <a:t>IWDS Transition </a:t>
            </a:r>
            <a:r>
              <a:rPr lang="en-US" sz="3200" b="1" cap="all" spc="50">
                <a:solidFill>
                  <a:srgbClr val="D14C27"/>
                </a:solidFill>
                <a:ea typeface="Segoe UI Symbol"/>
                <a:cs typeface="Open Sans"/>
              </a:rPr>
              <a:t>Local Discovery Schedule</a:t>
            </a:r>
          </a:p>
        </p:txBody>
      </p:sp>
      <p:graphicFrame>
        <p:nvGraphicFramePr>
          <p:cNvPr id="2" name="Table 1">
            <a:extLst>
              <a:ext uri="{FF2B5EF4-FFF2-40B4-BE49-F238E27FC236}">
                <a16:creationId xmlns:a16="http://schemas.microsoft.com/office/drawing/2014/main" id="{9E90F00A-A69D-3DCD-5BB6-2B4C6622DC11}"/>
              </a:ext>
            </a:extLst>
          </p:cNvPr>
          <p:cNvGraphicFramePr>
            <a:graphicFrameLocks noGrp="1"/>
          </p:cNvGraphicFramePr>
          <p:nvPr>
            <p:extLst>
              <p:ext uri="{D42A27DB-BD31-4B8C-83A1-F6EECF244321}">
                <p14:modId xmlns:p14="http://schemas.microsoft.com/office/powerpoint/2010/main" val="2024223266"/>
              </p:ext>
            </p:extLst>
          </p:nvPr>
        </p:nvGraphicFramePr>
        <p:xfrm>
          <a:off x="2623792" y="1191912"/>
          <a:ext cx="5937250" cy="2377440"/>
        </p:xfrm>
        <a:graphic>
          <a:graphicData uri="http://schemas.openxmlformats.org/drawingml/2006/table">
            <a:tbl>
              <a:tblPr firstRow="1" firstCol="1" bandRow="1">
                <a:tableStyleId>{17292A2E-F333-43FB-9621-5CBBE7FDCDCB}</a:tableStyleId>
              </a:tblPr>
              <a:tblGrid>
                <a:gridCol w="1543050">
                  <a:extLst>
                    <a:ext uri="{9D8B030D-6E8A-4147-A177-3AD203B41FA5}">
                      <a16:colId xmlns:a16="http://schemas.microsoft.com/office/drawing/2014/main" val="397243367"/>
                    </a:ext>
                  </a:extLst>
                </a:gridCol>
                <a:gridCol w="1352550">
                  <a:extLst>
                    <a:ext uri="{9D8B030D-6E8A-4147-A177-3AD203B41FA5}">
                      <a16:colId xmlns:a16="http://schemas.microsoft.com/office/drawing/2014/main" val="3171716346"/>
                    </a:ext>
                  </a:extLst>
                </a:gridCol>
                <a:gridCol w="1520825">
                  <a:extLst>
                    <a:ext uri="{9D8B030D-6E8A-4147-A177-3AD203B41FA5}">
                      <a16:colId xmlns:a16="http://schemas.microsoft.com/office/drawing/2014/main" val="2252205672"/>
                    </a:ext>
                  </a:extLst>
                </a:gridCol>
                <a:gridCol w="1520825">
                  <a:extLst>
                    <a:ext uri="{9D8B030D-6E8A-4147-A177-3AD203B41FA5}">
                      <a16:colId xmlns:a16="http://schemas.microsoft.com/office/drawing/2014/main" val="448161349"/>
                    </a:ext>
                  </a:extLst>
                </a:gridCol>
              </a:tblGrid>
              <a:tr h="0">
                <a:tc gridSpan="4">
                  <a:txBody>
                    <a:bodyPr/>
                    <a:lstStyle/>
                    <a:p>
                      <a:pPr marL="0" marR="0" algn="ctr">
                        <a:spcBef>
                          <a:spcPts val="0"/>
                        </a:spcBef>
                        <a:spcAft>
                          <a:spcPts val="0"/>
                        </a:spcAft>
                      </a:pPr>
                      <a:r>
                        <a:rPr lang="en-US" sz="1200" kern="100">
                          <a:solidFill>
                            <a:schemeClr val="tx1"/>
                          </a:solidFill>
                          <a:effectLst/>
                        </a:rPr>
                        <a:t>Week 1 : 12/5-12/7 </a:t>
                      </a:r>
                      <a:endParaRPr lang="en-US" sz="1200" kern="1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52699237"/>
                  </a:ext>
                </a:extLst>
              </a:tr>
              <a:tr h="0">
                <a:tc>
                  <a:txBody>
                    <a:bodyPr/>
                    <a:lstStyle/>
                    <a:p>
                      <a:pPr marL="0" marR="0">
                        <a:spcBef>
                          <a:spcPts val="0"/>
                        </a:spcBef>
                        <a:spcAft>
                          <a:spcPts val="0"/>
                        </a:spcAft>
                      </a:pPr>
                      <a:endParaRPr lang="en-US" sz="1200" b="0" i="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spcBef>
                          <a:spcPts val="0"/>
                        </a:spcBef>
                        <a:spcAft>
                          <a:spcPts val="0"/>
                        </a:spcAft>
                      </a:pPr>
                      <a:r>
                        <a:rPr lang="en-US" sz="1200" b="1" i="0" kern="100">
                          <a:effectLst/>
                          <a:latin typeface="Calibri"/>
                          <a:cs typeface="Calibri"/>
                        </a:rPr>
                        <a:t>Tuesday</a:t>
                      </a:r>
                      <a:endParaRPr lang="en-US" sz="1200" b="1" i="0" kern="100">
                        <a:effectLst/>
                        <a:latin typeface="Calibri"/>
                        <a:ea typeface="Calibri" panose="020F0502020204030204" pitchFamily="34" charset="0"/>
                        <a:cs typeface="Calibri"/>
                      </a:endParaRPr>
                    </a:p>
                  </a:txBody>
                  <a:tcPr marL="68580" marR="68580" marT="0" marB="0"/>
                </a:tc>
                <a:tc>
                  <a:txBody>
                    <a:bodyPr/>
                    <a:lstStyle/>
                    <a:p>
                      <a:pPr marL="0" marR="0">
                        <a:spcBef>
                          <a:spcPts val="0"/>
                        </a:spcBef>
                        <a:spcAft>
                          <a:spcPts val="0"/>
                        </a:spcAft>
                      </a:pPr>
                      <a:endParaRPr lang="en-US" sz="1200" b="0" i="0" kern="100">
                        <a:effectLst/>
                        <a:latin typeface="Calibri"/>
                        <a:cs typeface="Calibri"/>
                      </a:endParaRPr>
                    </a:p>
                  </a:txBody>
                  <a:tcPr marL="68580" marR="68580" marT="0" marB="0"/>
                </a:tc>
                <a:tc>
                  <a:txBody>
                    <a:bodyPr/>
                    <a:lstStyle/>
                    <a:p>
                      <a:pPr marL="0" marR="0">
                        <a:spcBef>
                          <a:spcPts val="0"/>
                        </a:spcBef>
                        <a:spcAft>
                          <a:spcPts val="0"/>
                        </a:spcAft>
                      </a:pPr>
                      <a:r>
                        <a:rPr lang="en-US" sz="1200" b="1" i="0" kern="100">
                          <a:effectLst/>
                          <a:latin typeface="Calibri"/>
                          <a:cs typeface="Calibri"/>
                        </a:rPr>
                        <a:t>Thursday</a:t>
                      </a:r>
                      <a:endParaRPr lang="en-US" sz="1200" b="1" i="0" kern="100">
                        <a:effectLst/>
                        <a:latin typeface="Calibri"/>
                        <a:ea typeface="Calibri" panose="020F0502020204030204" pitchFamily="34" charset="0"/>
                        <a:cs typeface="Calibri"/>
                      </a:endParaRPr>
                    </a:p>
                  </a:txBody>
                  <a:tcPr marL="68580" marR="68580" marT="0" marB="0"/>
                </a:tc>
                <a:extLst>
                  <a:ext uri="{0D108BD9-81ED-4DB2-BD59-A6C34878D82A}">
                    <a16:rowId xmlns:a16="http://schemas.microsoft.com/office/drawing/2014/main" val="2440167283"/>
                  </a:ext>
                </a:extLst>
              </a:tr>
              <a:tr h="0">
                <a:tc>
                  <a:txBody>
                    <a:bodyPr/>
                    <a:lstStyle/>
                    <a:p>
                      <a:pPr marL="0" marR="0">
                        <a:spcBef>
                          <a:spcPts val="0"/>
                        </a:spcBef>
                        <a:spcAft>
                          <a:spcPts val="0"/>
                        </a:spcAft>
                      </a:pPr>
                      <a:r>
                        <a:rPr lang="en-US" sz="1200" b="0" i="0" kern="100">
                          <a:effectLst/>
                          <a:latin typeface="Calibri"/>
                          <a:cs typeface="Calibri"/>
                        </a:rPr>
                        <a:t>9:00 am – 9:15 am</a:t>
                      </a:r>
                      <a:endParaRPr lang="en-US" sz="1200" b="0" i="0" kern="100">
                        <a:effectLst/>
                        <a:latin typeface="Calibri"/>
                        <a:ea typeface="Calibri" panose="020F0502020204030204" pitchFamily="34" charset="0"/>
                        <a:cs typeface="Calibri"/>
                      </a:endParaRPr>
                    </a:p>
                  </a:txBody>
                  <a:tcPr marL="68580" marR="68580" marT="0" marB="0"/>
                </a:tc>
                <a:tc>
                  <a:txBody>
                    <a:bodyPr/>
                    <a:lstStyle/>
                    <a:p>
                      <a:pPr marL="0" marR="0">
                        <a:spcBef>
                          <a:spcPts val="0"/>
                        </a:spcBef>
                        <a:spcAft>
                          <a:spcPts val="0"/>
                        </a:spcAft>
                      </a:pPr>
                      <a:r>
                        <a:rPr lang="en-US" sz="1200" b="0" i="0" kern="100">
                          <a:effectLst/>
                          <a:latin typeface="Calibri Light"/>
                          <a:cs typeface="Calibri Light"/>
                        </a:rPr>
                        <a:t>Review</a:t>
                      </a:r>
                      <a:endParaRPr lang="en-US" sz="1200" b="0" i="0" kern="100">
                        <a:effectLst/>
                        <a:latin typeface="Calibri Light"/>
                        <a:ea typeface="Calibri" panose="020F0502020204030204" pitchFamily="34" charset="0"/>
                        <a:cs typeface="Calibri Light"/>
                      </a:endParaRPr>
                    </a:p>
                  </a:txBody>
                  <a:tcPr marL="68580" marR="68580" marT="0" marB="0"/>
                </a:tc>
                <a:tc>
                  <a:txBody>
                    <a:bodyPr/>
                    <a:lstStyle/>
                    <a:p>
                      <a:pPr marL="0" marR="0">
                        <a:spcBef>
                          <a:spcPts val="0"/>
                        </a:spcBef>
                        <a:spcAft>
                          <a:spcPts val="0"/>
                        </a:spcAft>
                      </a:pPr>
                      <a:endParaRPr lang="en-US" sz="1200" b="0" i="0" kern="100">
                        <a:effectLst/>
                        <a:latin typeface="Calibri Light"/>
                        <a:cs typeface="Calibri Light"/>
                      </a:endParaRPr>
                    </a:p>
                  </a:txBody>
                  <a:tcPr marL="68580" marR="68580" marT="0" marB="0"/>
                </a:tc>
                <a:tc>
                  <a:txBody>
                    <a:bodyPr/>
                    <a:lstStyle/>
                    <a:p>
                      <a:pPr marL="0" marR="0">
                        <a:spcBef>
                          <a:spcPts val="0"/>
                        </a:spcBef>
                        <a:spcAft>
                          <a:spcPts val="0"/>
                        </a:spcAft>
                      </a:pPr>
                      <a:r>
                        <a:rPr lang="en-US" sz="1200" kern="100">
                          <a:effectLst/>
                          <a:latin typeface="+mj-lt"/>
                        </a:rPr>
                        <a:t>Review</a:t>
                      </a:r>
                      <a:endParaRPr lang="en-US" sz="1200" kern="100">
                        <a:effectLst/>
                        <a:latin typeface="+mj-lt"/>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781304977"/>
                  </a:ext>
                </a:extLst>
              </a:tr>
              <a:tr h="0">
                <a:tc>
                  <a:txBody>
                    <a:bodyPr/>
                    <a:lstStyle/>
                    <a:p>
                      <a:pPr marL="0" marR="0">
                        <a:spcBef>
                          <a:spcPts val="0"/>
                        </a:spcBef>
                        <a:spcAft>
                          <a:spcPts val="0"/>
                        </a:spcAft>
                      </a:pPr>
                      <a:r>
                        <a:rPr lang="en-US" sz="1200" b="0" i="0" kern="100">
                          <a:effectLst/>
                          <a:latin typeface="Calibri"/>
                          <a:cs typeface="Calibri"/>
                        </a:rPr>
                        <a:t>9:15 am – 10:30 am</a:t>
                      </a:r>
                      <a:endParaRPr lang="en-US" sz="1200" b="0" i="0" kern="100">
                        <a:effectLst/>
                        <a:latin typeface="Calibri"/>
                        <a:ea typeface="Calibri" panose="020F0502020204030204" pitchFamily="34" charset="0"/>
                        <a:cs typeface="Calibri"/>
                      </a:endParaRPr>
                    </a:p>
                  </a:txBody>
                  <a:tcPr marL="68580" marR="68580" marT="0" marB="0"/>
                </a:tc>
                <a:tc>
                  <a:txBody>
                    <a:bodyPr/>
                    <a:lstStyle/>
                    <a:p>
                      <a:pPr marL="0" marR="0">
                        <a:spcBef>
                          <a:spcPts val="0"/>
                        </a:spcBef>
                        <a:spcAft>
                          <a:spcPts val="0"/>
                        </a:spcAft>
                      </a:pPr>
                      <a:r>
                        <a:rPr lang="en-US" sz="1200" b="0" i="0" kern="100">
                          <a:effectLst/>
                          <a:latin typeface="Calibri Light"/>
                          <a:cs typeface="Calibri Light"/>
                        </a:rPr>
                        <a:t>Customer Flow &amp; Local Policy and Procedures</a:t>
                      </a:r>
                      <a:endParaRPr lang="en-US" sz="1200" b="0" i="0" kern="100">
                        <a:effectLst/>
                        <a:latin typeface="Calibri Light"/>
                        <a:ea typeface="Calibri" panose="020F0502020204030204" pitchFamily="34" charset="0"/>
                        <a:cs typeface="Calibri Light"/>
                      </a:endParaRPr>
                    </a:p>
                  </a:txBody>
                  <a:tcPr marL="68580" marR="68580" marT="0" marB="0"/>
                </a:tc>
                <a:tc>
                  <a:txBody>
                    <a:bodyPr/>
                    <a:lstStyle/>
                    <a:p>
                      <a:pPr marL="0" marR="0">
                        <a:spcBef>
                          <a:spcPts val="0"/>
                        </a:spcBef>
                        <a:spcAft>
                          <a:spcPts val="0"/>
                        </a:spcAft>
                      </a:pPr>
                      <a:endParaRPr lang="en-US" sz="1200" b="0" i="0" kern="100">
                        <a:effectLst/>
                        <a:latin typeface="Calibri Light"/>
                        <a:cs typeface="Calibri Light"/>
                      </a:endParaRPr>
                    </a:p>
                  </a:txBody>
                  <a:tcPr marL="68580" marR="68580" marT="0" marB="0"/>
                </a:tc>
                <a:tc>
                  <a:txBody>
                    <a:bodyPr/>
                    <a:lstStyle/>
                    <a:p>
                      <a:pPr lvl="0" algn="l">
                        <a:lnSpc>
                          <a:spcPct val="100000"/>
                        </a:lnSpc>
                        <a:spcBef>
                          <a:spcPts val="0"/>
                        </a:spcBef>
                        <a:spcAft>
                          <a:spcPts val="0"/>
                        </a:spcAft>
                        <a:buNone/>
                      </a:pPr>
                      <a:r>
                        <a:rPr lang="en-US" sz="1200" b="0" i="0" u="none" strike="noStrike" kern="100" noProof="0">
                          <a:solidFill>
                            <a:srgbClr val="000000"/>
                          </a:solidFill>
                          <a:effectLst/>
                          <a:latin typeface="Calibri Light"/>
                        </a:rPr>
                        <a:t>Customer Flow &amp; Local Policy and Procedures</a:t>
                      </a:r>
                    </a:p>
                    <a:p>
                      <a:pPr marL="0" marR="0" lvl="0">
                        <a:spcBef>
                          <a:spcPts val="0"/>
                        </a:spcBef>
                        <a:spcAft>
                          <a:spcPts val="0"/>
                        </a:spcAft>
                        <a:buNone/>
                      </a:pPr>
                      <a:endParaRPr lang="en-US" sz="1200" kern="100">
                        <a:effectLst/>
                        <a:latin typeface="+mj-lt"/>
                      </a:endParaRPr>
                    </a:p>
                  </a:txBody>
                  <a:tcPr marL="68580" marR="68580" marT="0" marB="0"/>
                </a:tc>
                <a:extLst>
                  <a:ext uri="{0D108BD9-81ED-4DB2-BD59-A6C34878D82A}">
                    <a16:rowId xmlns:a16="http://schemas.microsoft.com/office/drawing/2014/main" val="1347127213"/>
                  </a:ext>
                </a:extLst>
              </a:tr>
              <a:tr h="0">
                <a:tc>
                  <a:txBody>
                    <a:bodyPr/>
                    <a:lstStyle/>
                    <a:p>
                      <a:pPr marL="0" marR="0">
                        <a:spcBef>
                          <a:spcPts val="0"/>
                        </a:spcBef>
                        <a:spcAft>
                          <a:spcPts val="0"/>
                        </a:spcAft>
                      </a:pPr>
                      <a:r>
                        <a:rPr lang="en-US" sz="1200" b="0" i="0" kern="100">
                          <a:effectLst/>
                          <a:latin typeface="Calibri"/>
                          <a:cs typeface="Calibri"/>
                        </a:rPr>
                        <a:t>10:30 am – 10:45 am</a:t>
                      </a:r>
                      <a:endParaRPr lang="en-US" sz="1200" b="0" i="0" kern="100">
                        <a:effectLst/>
                        <a:latin typeface="Calibri"/>
                        <a:ea typeface="Calibri" panose="020F0502020204030204" pitchFamily="34" charset="0"/>
                        <a:cs typeface="Calibri"/>
                      </a:endParaRPr>
                    </a:p>
                  </a:txBody>
                  <a:tcPr marL="68580" marR="68580" marT="0" marB="0">
                    <a:solidFill>
                      <a:schemeClr val="accent4">
                        <a:lumMod val="20000"/>
                        <a:lumOff val="80000"/>
                      </a:schemeClr>
                    </a:solidFill>
                  </a:tcPr>
                </a:tc>
                <a:tc>
                  <a:txBody>
                    <a:bodyPr/>
                    <a:lstStyle/>
                    <a:p>
                      <a:pPr marL="0" marR="0">
                        <a:spcBef>
                          <a:spcPts val="0"/>
                        </a:spcBef>
                        <a:spcAft>
                          <a:spcPts val="0"/>
                        </a:spcAft>
                      </a:pPr>
                      <a:r>
                        <a:rPr lang="en-US" sz="1200" b="0" i="0" kern="100">
                          <a:effectLst/>
                          <a:latin typeface="Calibri Light"/>
                          <a:cs typeface="Calibri Light"/>
                        </a:rPr>
                        <a:t>Break</a:t>
                      </a:r>
                      <a:endParaRPr lang="en-US" sz="1200" b="0" i="0" kern="100">
                        <a:effectLst/>
                        <a:latin typeface="Calibri Light"/>
                        <a:ea typeface="Calibri" panose="020F0502020204030204" pitchFamily="34" charset="0"/>
                        <a:cs typeface="Calibri Light"/>
                      </a:endParaRPr>
                    </a:p>
                  </a:txBody>
                  <a:tcPr marL="68580" marR="68580" marT="0" marB="0">
                    <a:solidFill>
                      <a:schemeClr val="accent4">
                        <a:lumMod val="20000"/>
                        <a:lumOff val="80000"/>
                      </a:schemeClr>
                    </a:solidFill>
                  </a:tcPr>
                </a:tc>
                <a:tc>
                  <a:txBody>
                    <a:bodyPr/>
                    <a:lstStyle/>
                    <a:p>
                      <a:pPr marL="0" marR="0">
                        <a:spcBef>
                          <a:spcPts val="0"/>
                        </a:spcBef>
                        <a:spcAft>
                          <a:spcPts val="0"/>
                        </a:spcAft>
                      </a:pPr>
                      <a:endParaRPr lang="en-US" sz="1200" b="0" i="0" kern="100">
                        <a:effectLst/>
                        <a:latin typeface="Calibri Light"/>
                        <a:cs typeface="Calibri Light"/>
                      </a:endParaRPr>
                    </a:p>
                  </a:txBody>
                  <a:tcPr marL="68580" marR="68580" marT="0" marB="0">
                    <a:solidFill>
                      <a:schemeClr val="accent4">
                        <a:lumMod val="20000"/>
                        <a:lumOff val="80000"/>
                      </a:schemeClr>
                    </a:solidFill>
                  </a:tcPr>
                </a:tc>
                <a:tc>
                  <a:txBody>
                    <a:bodyPr/>
                    <a:lstStyle/>
                    <a:p>
                      <a:pPr marL="0" marR="0">
                        <a:spcBef>
                          <a:spcPts val="0"/>
                        </a:spcBef>
                        <a:spcAft>
                          <a:spcPts val="0"/>
                        </a:spcAft>
                      </a:pPr>
                      <a:r>
                        <a:rPr lang="en-US" sz="1200" kern="100">
                          <a:effectLst/>
                          <a:latin typeface="+mj-lt"/>
                        </a:rPr>
                        <a:t>Break</a:t>
                      </a:r>
                      <a:endParaRPr lang="en-US" sz="1200" kern="100">
                        <a:effectLst/>
                        <a:latin typeface="+mj-lt"/>
                        <a:ea typeface="Calibri" panose="020F0502020204030204" pitchFamily="34" charset="0"/>
                        <a:cs typeface="Arial" panose="020B0604020202020204" pitchFamily="34"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854474555"/>
                  </a:ext>
                </a:extLst>
              </a:tr>
              <a:tr h="0">
                <a:tc>
                  <a:txBody>
                    <a:bodyPr/>
                    <a:lstStyle/>
                    <a:p>
                      <a:pPr marL="0" marR="0">
                        <a:spcBef>
                          <a:spcPts val="0"/>
                        </a:spcBef>
                        <a:spcAft>
                          <a:spcPts val="0"/>
                        </a:spcAft>
                      </a:pPr>
                      <a:r>
                        <a:rPr lang="en-US" sz="1200" b="0" i="0" kern="100">
                          <a:effectLst/>
                          <a:latin typeface="Calibri"/>
                          <a:cs typeface="Calibri"/>
                        </a:rPr>
                        <a:t>10:45 am – 11:45 am</a:t>
                      </a:r>
                      <a:endParaRPr lang="en-US" sz="1200" b="0" i="0" kern="100">
                        <a:effectLst/>
                        <a:latin typeface="Calibri"/>
                        <a:ea typeface="Calibri" panose="020F0502020204030204" pitchFamily="34" charset="0"/>
                        <a:cs typeface="Calibri"/>
                      </a:endParaRPr>
                    </a:p>
                  </a:txBody>
                  <a:tcPr marL="68580" marR="68580" marT="0" marB="0"/>
                </a:tc>
                <a:tc>
                  <a:txBody>
                    <a:bodyPr/>
                    <a:lstStyle/>
                    <a:p>
                      <a:pPr lvl="0" algn="l">
                        <a:lnSpc>
                          <a:spcPct val="100000"/>
                        </a:lnSpc>
                        <a:spcBef>
                          <a:spcPts val="0"/>
                        </a:spcBef>
                        <a:spcAft>
                          <a:spcPts val="0"/>
                        </a:spcAft>
                        <a:buNone/>
                      </a:pPr>
                      <a:r>
                        <a:rPr lang="en-US" sz="1200" b="0" i="0" u="none" strike="noStrike" kern="100" noProof="0">
                          <a:solidFill>
                            <a:srgbClr val="000000"/>
                          </a:solidFill>
                          <a:effectLst/>
                          <a:latin typeface="Calibri Light"/>
                        </a:rPr>
                        <a:t>Customer Flow &amp; Local Policy and Procedures</a:t>
                      </a:r>
                    </a:p>
                  </a:txBody>
                  <a:tcPr marL="68580" marR="68580" marT="0" marB="0"/>
                </a:tc>
                <a:tc>
                  <a:txBody>
                    <a:bodyPr/>
                    <a:lstStyle/>
                    <a:p>
                      <a:pPr marL="0" marR="0">
                        <a:spcBef>
                          <a:spcPts val="0"/>
                        </a:spcBef>
                        <a:spcAft>
                          <a:spcPts val="0"/>
                        </a:spcAft>
                      </a:pPr>
                      <a:endParaRPr lang="en-US" sz="1200" b="0" i="0" kern="100">
                        <a:effectLst/>
                        <a:latin typeface="Calibri Light"/>
                        <a:cs typeface="Calibri Light"/>
                      </a:endParaRPr>
                    </a:p>
                  </a:txBody>
                  <a:tcPr marL="68580" marR="68580" marT="0" marB="0"/>
                </a:tc>
                <a:tc>
                  <a:txBody>
                    <a:bodyPr/>
                    <a:lstStyle/>
                    <a:p>
                      <a:pPr lvl="0" algn="l">
                        <a:lnSpc>
                          <a:spcPct val="100000"/>
                        </a:lnSpc>
                        <a:spcBef>
                          <a:spcPts val="0"/>
                        </a:spcBef>
                        <a:spcAft>
                          <a:spcPts val="0"/>
                        </a:spcAft>
                        <a:buNone/>
                      </a:pPr>
                      <a:r>
                        <a:rPr lang="en-US" sz="1200" b="0" i="0" u="none" strike="noStrike" kern="100" noProof="0">
                          <a:solidFill>
                            <a:srgbClr val="000000"/>
                          </a:solidFill>
                          <a:effectLst/>
                          <a:latin typeface="Calibri Light"/>
                        </a:rPr>
                        <a:t>Customer Flow &amp; Local Policy and Procedures</a:t>
                      </a:r>
                    </a:p>
                    <a:p>
                      <a:pPr marL="0" marR="0" lvl="0">
                        <a:spcBef>
                          <a:spcPts val="0"/>
                        </a:spcBef>
                        <a:spcAft>
                          <a:spcPts val="0"/>
                        </a:spcAft>
                        <a:buNone/>
                      </a:pPr>
                      <a:endParaRPr lang="en-US" sz="1200" kern="100">
                        <a:effectLst/>
                        <a:latin typeface="+mj-lt"/>
                      </a:endParaRPr>
                    </a:p>
                  </a:txBody>
                  <a:tcPr marL="68580" marR="68580" marT="0" marB="0"/>
                </a:tc>
                <a:extLst>
                  <a:ext uri="{0D108BD9-81ED-4DB2-BD59-A6C34878D82A}">
                    <a16:rowId xmlns:a16="http://schemas.microsoft.com/office/drawing/2014/main" val="1093987814"/>
                  </a:ext>
                </a:extLst>
              </a:tr>
              <a:tr h="0">
                <a:tc>
                  <a:txBody>
                    <a:bodyPr/>
                    <a:lstStyle/>
                    <a:p>
                      <a:pPr marL="0" marR="0">
                        <a:spcBef>
                          <a:spcPts val="0"/>
                        </a:spcBef>
                        <a:spcAft>
                          <a:spcPts val="0"/>
                        </a:spcAft>
                      </a:pPr>
                      <a:r>
                        <a:rPr lang="en-US" sz="1200" b="0" i="0" kern="100">
                          <a:effectLst/>
                          <a:latin typeface="Calibri"/>
                          <a:cs typeface="Calibri"/>
                        </a:rPr>
                        <a:t>11:45 am – 12:00 pm</a:t>
                      </a:r>
                      <a:endParaRPr lang="en-US" sz="1200" b="0" i="0" kern="100">
                        <a:effectLst/>
                        <a:latin typeface="Calibri"/>
                        <a:ea typeface="Calibri" panose="020F0502020204030204" pitchFamily="34" charset="0"/>
                        <a:cs typeface="Calibri"/>
                      </a:endParaRPr>
                    </a:p>
                  </a:txBody>
                  <a:tcPr marL="68580" marR="68580" marT="0" marB="0"/>
                </a:tc>
                <a:tc>
                  <a:txBody>
                    <a:bodyPr/>
                    <a:lstStyle/>
                    <a:p>
                      <a:pPr marL="0" marR="0">
                        <a:spcBef>
                          <a:spcPts val="0"/>
                        </a:spcBef>
                        <a:spcAft>
                          <a:spcPts val="0"/>
                        </a:spcAft>
                      </a:pPr>
                      <a:r>
                        <a:rPr lang="en-US" sz="1200" b="0" i="0" kern="100">
                          <a:effectLst/>
                          <a:latin typeface="Calibri Light"/>
                          <a:cs typeface="Calibri Light"/>
                        </a:rPr>
                        <a:t>Q&amp;A and Review</a:t>
                      </a:r>
                      <a:endParaRPr lang="en-US" sz="1200" b="0" i="0" kern="100">
                        <a:effectLst/>
                        <a:latin typeface="Calibri Light"/>
                        <a:ea typeface="Calibri" panose="020F0502020204030204" pitchFamily="34" charset="0"/>
                        <a:cs typeface="Calibri Light"/>
                      </a:endParaRPr>
                    </a:p>
                  </a:txBody>
                  <a:tcPr marL="68580" marR="68580" marT="0" marB="0"/>
                </a:tc>
                <a:tc>
                  <a:txBody>
                    <a:bodyPr/>
                    <a:lstStyle/>
                    <a:p>
                      <a:pPr marL="0" marR="0">
                        <a:spcBef>
                          <a:spcPts val="0"/>
                        </a:spcBef>
                        <a:spcAft>
                          <a:spcPts val="0"/>
                        </a:spcAft>
                      </a:pPr>
                      <a:endParaRPr lang="en-US" sz="1200" b="0" i="0" kern="100">
                        <a:effectLst/>
                        <a:latin typeface="Calibri Light"/>
                        <a:cs typeface="Calibri Light"/>
                      </a:endParaRPr>
                    </a:p>
                  </a:txBody>
                  <a:tcPr marL="68580" marR="68580" marT="0" marB="0"/>
                </a:tc>
                <a:tc>
                  <a:txBody>
                    <a:bodyPr/>
                    <a:lstStyle/>
                    <a:p>
                      <a:pPr marL="0" marR="0">
                        <a:spcBef>
                          <a:spcPts val="0"/>
                        </a:spcBef>
                        <a:spcAft>
                          <a:spcPts val="0"/>
                        </a:spcAft>
                      </a:pPr>
                      <a:r>
                        <a:rPr lang="en-US" sz="1200" kern="100">
                          <a:effectLst/>
                          <a:latin typeface="+mj-lt"/>
                        </a:rPr>
                        <a:t>Q&amp;A and Review</a:t>
                      </a:r>
                      <a:endParaRPr lang="en-US" sz="1200" kern="100">
                        <a:effectLst/>
                        <a:latin typeface="+mj-lt"/>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679647834"/>
                  </a:ext>
                </a:extLst>
              </a:tr>
            </a:tbl>
          </a:graphicData>
        </a:graphic>
      </p:graphicFrame>
      <p:graphicFrame>
        <p:nvGraphicFramePr>
          <p:cNvPr id="4" name="Table 3">
            <a:extLst>
              <a:ext uri="{FF2B5EF4-FFF2-40B4-BE49-F238E27FC236}">
                <a16:creationId xmlns:a16="http://schemas.microsoft.com/office/drawing/2014/main" id="{326C3A13-1258-11B8-C0B7-69AC8CEBC74B}"/>
              </a:ext>
            </a:extLst>
          </p:cNvPr>
          <p:cNvGraphicFramePr>
            <a:graphicFrameLocks noGrp="1"/>
          </p:cNvGraphicFramePr>
          <p:nvPr>
            <p:extLst>
              <p:ext uri="{D42A27DB-BD31-4B8C-83A1-F6EECF244321}">
                <p14:modId xmlns:p14="http://schemas.microsoft.com/office/powerpoint/2010/main" val="37761972"/>
              </p:ext>
            </p:extLst>
          </p:nvPr>
        </p:nvGraphicFramePr>
        <p:xfrm>
          <a:off x="2623792" y="4145464"/>
          <a:ext cx="5937248" cy="1545852"/>
        </p:xfrm>
        <a:graphic>
          <a:graphicData uri="http://schemas.openxmlformats.org/drawingml/2006/table">
            <a:tbl>
              <a:tblPr firstRow="1" firstCol="1" bandRow="1">
                <a:tableStyleId>{17292A2E-F333-43FB-9621-5CBBE7FDCDCB}</a:tableStyleId>
              </a:tblPr>
              <a:tblGrid>
                <a:gridCol w="1543050">
                  <a:extLst>
                    <a:ext uri="{9D8B030D-6E8A-4147-A177-3AD203B41FA5}">
                      <a16:colId xmlns:a16="http://schemas.microsoft.com/office/drawing/2014/main" val="397243367"/>
                    </a:ext>
                  </a:extLst>
                </a:gridCol>
                <a:gridCol w="1620811">
                  <a:extLst>
                    <a:ext uri="{9D8B030D-6E8A-4147-A177-3AD203B41FA5}">
                      <a16:colId xmlns:a16="http://schemas.microsoft.com/office/drawing/2014/main" val="3171716346"/>
                    </a:ext>
                  </a:extLst>
                </a:gridCol>
                <a:gridCol w="1252563">
                  <a:extLst>
                    <a:ext uri="{9D8B030D-6E8A-4147-A177-3AD203B41FA5}">
                      <a16:colId xmlns:a16="http://schemas.microsoft.com/office/drawing/2014/main" val="2252205672"/>
                    </a:ext>
                  </a:extLst>
                </a:gridCol>
                <a:gridCol w="1520824">
                  <a:extLst>
                    <a:ext uri="{9D8B030D-6E8A-4147-A177-3AD203B41FA5}">
                      <a16:colId xmlns:a16="http://schemas.microsoft.com/office/drawing/2014/main" val="448161349"/>
                    </a:ext>
                  </a:extLst>
                </a:gridCol>
              </a:tblGrid>
              <a:tr h="220836">
                <a:tc gridSpan="4">
                  <a:txBody>
                    <a:bodyPr/>
                    <a:lstStyle/>
                    <a:p>
                      <a:pPr marL="0" marR="0" algn="ctr">
                        <a:spcBef>
                          <a:spcPts val="0"/>
                        </a:spcBef>
                        <a:spcAft>
                          <a:spcPts val="0"/>
                        </a:spcAft>
                      </a:pPr>
                      <a:r>
                        <a:rPr lang="en-US" sz="1200" kern="100">
                          <a:solidFill>
                            <a:schemeClr val="tx1"/>
                          </a:solidFill>
                          <a:effectLst/>
                        </a:rPr>
                        <a:t>Week 2-3 : 12/12 -1</a:t>
                      </a:r>
                      <a:r>
                        <a:rPr lang="en-US" sz="1200" b="1" i="0" u="none" strike="noStrike" kern="100" noProof="0">
                          <a:solidFill>
                            <a:schemeClr val="tx1"/>
                          </a:solidFill>
                          <a:effectLst/>
                          <a:latin typeface="Calibri"/>
                        </a:rPr>
                        <a:t>2/19, TBD 12/21</a:t>
                      </a:r>
                      <a:endParaRPr lang="en-US" sz="1200" b="1" i="0" u="none" strike="noStrike" kern="100" noProof="0">
                        <a:solidFill>
                          <a:srgbClr val="000000"/>
                        </a:solidFill>
                        <a:effectLst/>
                        <a:latin typeface="Calibri"/>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52699237"/>
                  </a:ext>
                </a:extLst>
              </a:tr>
              <a:tr h="220836">
                <a:tc>
                  <a:txBody>
                    <a:bodyPr/>
                    <a:lstStyle/>
                    <a:p>
                      <a:pPr marL="0" marR="0">
                        <a:spcBef>
                          <a:spcPts val="0"/>
                        </a:spcBef>
                        <a:spcAft>
                          <a:spcPts val="0"/>
                        </a:spcAft>
                      </a:pPr>
                      <a:endParaRPr lang="en-US" sz="1200" b="0" i="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spcBef>
                          <a:spcPts val="0"/>
                        </a:spcBef>
                        <a:spcAft>
                          <a:spcPts val="0"/>
                        </a:spcAft>
                      </a:pPr>
                      <a:r>
                        <a:rPr lang="en-US" sz="1200" b="0" i="0" kern="100">
                          <a:effectLst/>
                          <a:latin typeface="Calibri"/>
                          <a:cs typeface="Calibri"/>
                        </a:rPr>
                        <a:t>Tuesday</a:t>
                      </a:r>
                      <a:endParaRPr lang="en-US" sz="1200" b="0" i="0" kern="100">
                        <a:effectLst/>
                        <a:latin typeface="Calibri"/>
                        <a:ea typeface="Calibri" panose="020F0502020204030204" pitchFamily="34" charset="0"/>
                        <a:cs typeface="Calibri"/>
                      </a:endParaRPr>
                    </a:p>
                  </a:txBody>
                  <a:tcPr marL="68580" marR="68580" marT="0" marB="0"/>
                </a:tc>
                <a:tc>
                  <a:txBody>
                    <a:bodyPr/>
                    <a:lstStyle/>
                    <a:p>
                      <a:pPr marL="0" marR="0">
                        <a:spcBef>
                          <a:spcPts val="0"/>
                        </a:spcBef>
                        <a:spcAft>
                          <a:spcPts val="0"/>
                        </a:spcAft>
                      </a:pPr>
                      <a:endParaRPr lang="en-US" sz="1200" b="0" i="0" kern="100">
                        <a:effectLst/>
                        <a:latin typeface="Calibri"/>
                        <a:cs typeface="Calibri"/>
                      </a:endParaRPr>
                    </a:p>
                  </a:txBody>
                  <a:tcPr marL="68580" marR="68580" marT="0" marB="0"/>
                </a:tc>
                <a:tc>
                  <a:txBody>
                    <a:bodyPr/>
                    <a:lstStyle/>
                    <a:p>
                      <a:pPr marL="0" marR="0">
                        <a:spcBef>
                          <a:spcPts val="0"/>
                        </a:spcBef>
                        <a:spcAft>
                          <a:spcPts val="0"/>
                        </a:spcAft>
                      </a:pPr>
                      <a:r>
                        <a:rPr lang="en-US" sz="1200" b="0" i="0" kern="100">
                          <a:effectLst/>
                          <a:latin typeface="Calibri"/>
                          <a:cs typeface="Calibri"/>
                        </a:rPr>
                        <a:t>Thursday</a:t>
                      </a:r>
                      <a:endParaRPr lang="en-US" sz="1200" b="0" i="0" kern="100">
                        <a:effectLst/>
                        <a:latin typeface="Calibri"/>
                        <a:ea typeface="Calibri" panose="020F0502020204030204" pitchFamily="34" charset="0"/>
                        <a:cs typeface="Calibri"/>
                      </a:endParaRPr>
                    </a:p>
                  </a:txBody>
                  <a:tcPr marL="68580" marR="68580" marT="0" marB="0"/>
                </a:tc>
                <a:extLst>
                  <a:ext uri="{0D108BD9-81ED-4DB2-BD59-A6C34878D82A}">
                    <a16:rowId xmlns:a16="http://schemas.microsoft.com/office/drawing/2014/main" val="2440167283"/>
                  </a:ext>
                </a:extLst>
              </a:tr>
              <a:tr h="220836">
                <a:tc>
                  <a:txBody>
                    <a:bodyPr/>
                    <a:lstStyle/>
                    <a:p>
                      <a:pPr marL="0" marR="0">
                        <a:spcBef>
                          <a:spcPts val="0"/>
                        </a:spcBef>
                        <a:spcAft>
                          <a:spcPts val="0"/>
                        </a:spcAft>
                      </a:pPr>
                      <a:r>
                        <a:rPr lang="en-US" sz="1200" b="0" i="0" kern="100">
                          <a:effectLst/>
                          <a:latin typeface="Calibri"/>
                          <a:cs typeface="Calibri"/>
                        </a:rPr>
                        <a:t>9:00 am – 9:15 am</a:t>
                      </a:r>
                      <a:endParaRPr lang="en-US" sz="1200" b="0" i="0" kern="100">
                        <a:effectLst/>
                        <a:latin typeface="Calibri"/>
                        <a:ea typeface="Calibri" panose="020F0502020204030204" pitchFamily="34" charset="0"/>
                        <a:cs typeface="Calibri"/>
                      </a:endParaRPr>
                    </a:p>
                  </a:txBody>
                  <a:tcPr marL="68580" marR="68580" marT="0" marB="0"/>
                </a:tc>
                <a:tc>
                  <a:txBody>
                    <a:bodyPr/>
                    <a:lstStyle/>
                    <a:p>
                      <a:pPr marL="0" marR="0">
                        <a:spcBef>
                          <a:spcPts val="0"/>
                        </a:spcBef>
                        <a:spcAft>
                          <a:spcPts val="0"/>
                        </a:spcAft>
                      </a:pPr>
                      <a:r>
                        <a:rPr lang="en-US" sz="1200" b="0" i="0" kern="100">
                          <a:effectLst/>
                          <a:latin typeface="Calibri Light"/>
                          <a:cs typeface="Calibri Light"/>
                        </a:rPr>
                        <a:t>Review</a:t>
                      </a:r>
                      <a:endParaRPr lang="en-US" sz="1200" b="0" i="0" kern="100">
                        <a:effectLst/>
                        <a:latin typeface="Calibri Light"/>
                        <a:ea typeface="Calibri" panose="020F0502020204030204" pitchFamily="34" charset="0"/>
                        <a:cs typeface="Calibri Light"/>
                      </a:endParaRPr>
                    </a:p>
                  </a:txBody>
                  <a:tcPr marL="68580" marR="68580" marT="0" marB="0"/>
                </a:tc>
                <a:tc>
                  <a:txBody>
                    <a:bodyPr/>
                    <a:lstStyle/>
                    <a:p>
                      <a:pPr marL="0" marR="0">
                        <a:spcBef>
                          <a:spcPts val="0"/>
                        </a:spcBef>
                        <a:spcAft>
                          <a:spcPts val="0"/>
                        </a:spcAft>
                      </a:pPr>
                      <a:endParaRPr lang="en-US" sz="1200" b="0" i="0" kern="100">
                        <a:effectLst/>
                        <a:latin typeface="Calibri Light"/>
                        <a:cs typeface="Calibri Light"/>
                      </a:endParaRPr>
                    </a:p>
                  </a:txBody>
                  <a:tcPr marL="68580" marR="68580" marT="0" marB="0"/>
                </a:tc>
                <a:tc>
                  <a:txBody>
                    <a:bodyPr/>
                    <a:lstStyle/>
                    <a:p>
                      <a:pPr marL="0" marR="0">
                        <a:spcBef>
                          <a:spcPts val="0"/>
                        </a:spcBef>
                        <a:spcAft>
                          <a:spcPts val="0"/>
                        </a:spcAft>
                      </a:pPr>
                      <a:r>
                        <a:rPr lang="en-US" sz="1200" kern="100">
                          <a:effectLst/>
                          <a:latin typeface="+mj-lt"/>
                        </a:rPr>
                        <a:t>Review</a:t>
                      </a:r>
                      <a:endParaRPr lang="en-US" sz="1200" kern="100">
                        <a:effectLst/>
                        <a:latin typeface="+mj-lt"/>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781304977"/>
                  </a:ext>
                </a:extLst>
              </a:tr>
              <a:tr h="220836">
                <a:tc>
                  <a:txBody>
                    <a:bodyPr/>
                    <a:lstStyle/>
                    <a:p>
                      <a:pPr marL="0" marR="0">
                        <a:spcBef>
                          <a:spcPts val="0"/>
                        </a:spcBef>
                        <a:spcAft>
                          <a:spcPts val="0"/>
                        </a:spcAft>
                      </a:pPr>
                      <a:r>
                        <a:rPr lang="en-US" sz="1200" b="0" i="0" kern="100">
                          <a:effectLst/>
                          <a:latin typeface="Calibri"/>
                          <a:cs typeface="Calibri"/>
                        </a:rPr>
                        <a:t>9:15 am – 10:30 am</a:t>
                      </a:r>
                      <a:endParaRPr lang="en-US" sz="1200" b="0" i="0" kern="100">
                        <a:effectLst/>
                        <a:latin typeface="Calibri"/>
                        <a:ea typeface="Calibri" panose="020F0502020204030204" pitchFamily="34" charset="0"/>
                        <a:cs typeface="Calibri"/>
                      </a:endParaRPr>
                    </a:p>
                  </a:txBody>
                  <a:tcPr marL="68580" marR="68580" marT="0" marB="0"/>
                </a:tc>
                <a:tc>
                  <a:txBody>
                    <a:bodyPr/>
                    <a:lstStyle/>
                    <a:p>
                      <a:pPr marL="0" marR="0">
                        <a:spcBef>
                          <a:spcPts val="0"/>
                        </a:spcBef>
                        <a:spcAft>
                          <a:spcPts val="0"/>
                        </a:spcAft>
                      </a:pPr>
                      <a:r>
                        <a:rPr lang="en-US" sz="1200" b="0" i="0" kern="100">
                          <a:effectLst/>
                          <a:latin typeface="Calibri Light"/>
                          <a:cs typeface="Calibri Light"/>
                        </a:rPr>
                        <a:t>Define Feature Sets </a:t>
                      </a:r>
                      <a:endParaRPr lang="en-US" sz="1200" b="0" i="0" kern="100">
                        <a:effectLst/>
                        <a:latin typeface="Calibri Light" panose="020F0302020204030204" pitchFamily="34" charset="0"/>
                        <a:ea typeface="Calibri" panose="020F0502020204030204" pitchFamily="34" charset="0"/>
                        <a:cs typeface="Calibri Light" panose="020F0302020204030204" pitchFamily="34" charset="0"/>
                      </a:endParaRPr>
                    </a:p>
                  </a:txBody>
                  <a:tcPr marL="68580" marR="68580" marT="0" marB="0"/>
                </a:tc>
                <a:tc>
                  <a:txBody>
                    <a:bodyPr/>
                    <a:lstStyle/>
                    <a:p>
                      <a:pPr marL="0" marR="0">
                        <a:spcBef>
                          <a:spcPts val="0"/>
                        </a:spcBef>
                        <a:spcAft>
                          <a:spcPts val="0"/>
                        </a:spcAft>
                      </a:pPr>
                      <a:endParaRPr lang="en-US" sz="1200" b="0" i="0" kern="100">
                        <a:effectLst/>
                        <a:latin typeface="Calibri Light"/>
                        <a:cs typeface="Calibri Light"/>
                      </a:endParaRPr>
                    </a:p>
                  </a:txBody>
                  <a:tcPr marL="68580" marR="68580" marT="0" marB="0"/>
                </a:tc>
                <a:tc>
                  <a:txBody>
                    <a:bodyPr/>
                    <a:lstStyle/>
                    <a:p>
                      <a:pPr marL="0" marR="0" lvl="0">
                        <a:spcBef>
                          <a:spcPts val="0"/>
                        </a:spcBef>
                        <a:spcAft>
                          <a:spcPts val="0"/>
                        </a:spcAft>
                        <a:buNone/>
                      </a:pPr>
                      <a:r>
                        <a:rPr lang="en-US" sz="1200" b="0" i="0" u="none" strike="noStrike" kern="100" noProof="0">
                          <a:solidFill>
                            <a:srgbClr val="000000"/>
                          </a:solidFill>
                          <a:effectLst/>
                          <a:latin typeface="Calibri Light"/>
                        </a:rPr>
                        <a:t>Define Feature Sets </a:t>
                      </a:r>
                      <a:endParaRPr lang="en-US"/>
                    </a:p>
                  </a:txBody>
                  <a:tcPr marL="68580" marR="68580" marT="0" marB="0"/>
                </a:tc>
                <a:extLst>
                  <a:ext uri="{0D108BD9-81ED-4DB2-BD59-A6C34878D82A}">
                    <a16:rowId xmlns:a16="http://schemas.microsoft.com/office/drawing/2014/main" val="1347127213"/>
                  </a:ext>
                </a:extLst>
              </a:tr>
              <a:tr h="220836">
                <a:tc>
                  <a:txBody>
                    <a:bodyPr/>
                    <a:lstStyle/>
                    <a:p>
                      <a:pPr marL="0" marR="0">
                        <a:spcBef>
                          <a:spcPts val="0"/>
                        </a:spcBef>
                        <a:spcAft>
                          <a:spcPts val="0"/>
                        </a:spcAft>
                      </a:pPr>
                      <a:r>
                        <a:rPr lang="en-US" sz="1200" b="0" i="0" kern="100">
                          <a:effectLst/>
                          <a:latin typeface="Calibri"/>
                          <a:cs typeface="Calibri"/>
                        </a:rPr>
                        <a:t>10:30 am – 10:45 am</a:t>
                      </a:r>
                      <a:endParaRPr lang="en-US" sz="1200" b="0" i="0" kern="100">
                        <a:effectLst/>
                        <a:latin typeface="Calibri"/>
                        <a:ea typeface="Calibri" panose="020F0502020204030204" pitchFamily="34" charset="0"/>
                        <a:cs typeface="Calibri"/>
                      </a:endParaRPr>
                    </a:p>
                  </a:txBody>
                  <a:tcPr marL="68580" marR="68580" marT="0" marB="0">
                    <a:solidFill>
                      <a:schemeClr val="accent4">
                        <a:lumMod val="20000"/>
                        <a:lumOff val="80000"/>
                      </a:schemeClr>
                    </a:solidFill>
                  </a:tcPr>
                </a:tc>
                <a:tc>
                  <a:txBody>
                    <a:bodyPr/>
                    <a:lstStyle/>
                    <a:p>
                      <a:pPr marL="0" marR="0">
                        <a:spcBef>
                          <a:spcPts val="0"/>
                        </a:spcBef>
                        <a:spcAft>
                          <a:spcPts val="0"/>
                        </a:spcAft>
                      </a:pPr>
                      <a:r>
                        <a:rPr lang="en-US" sz="1200" b="0" i="0" kern="100">
                          <a:effectLst/>
                          <a:latin typeface="Calibri Light"/>
                          <a:cs typeface="Calibri Light"/>
                        </a:rPr>
                        <a:t>Break</a:t>
                      </a:r>
                      <a:endParaRPr lang="en-US" sz="1200" b="0" i="0" kern="100">
                        <a:effectLst/>
                        <a:latin typeface="Calibri Light"/>
                        <a:ea typeface="Calibri" panose="020F0502020204030204" pitchFamily="34" charset="0"/>
                        <a:cs typeface="Calibri Light"/>
                      </a:endParaRPr>
                    </a:p>
                  </a:txBody>
                  <a:tcPr marL="68580" marR="68580" marT="0" marB="0">
                    <a:solidFill>
                      <a:schemeClr val="accent4">
                        <a:lumMod val="20000"/>
                        <a:lumOff val="80000"/>
                      </a:schemeClr>
                    </a:solidFill>
                  </a:tcPr>
                </a:tc>
                <a:tc>
                  <a:txBody>
                    <a:bodyPr/>
                    <a:lstStyle/>
                    <a:p>
                      <a:pPr marL="0" marR="0">
                        <a:spcBef>
                          <a:spcPts val="0"/>
                        </a:spcBef>
                        <a:spcAft>
                          <a:spcPts val="0"/>
                        </a:spcAft>
                      </a:pPr>
                      <a:endParaRPr lang="en-US" sz="1200" b="0" i="0" kern="100">
                        <a:effectLst/>
                        <a:latin typeface="Calibri Light"/>
                        <a:cs typeface="Calibri Light"/>
                      </a:endParaRPr>
                    </a:p>
                  </a:txBody>
                  <a:tcPr marL="68580" marR="68580" marT="0" marB="0">
                    <a:solidFill>
                      <a:schemeClr val="accent4">
                        <a:lumMod val="20000"/>
                        <a:lumOff val="80000"/>
                      </a:schemeClr>
                    </a:solidFill>
                  </a:tcPr>
                </a:tc>
                <a:tc>
                  <a:txBody>
                    <a:bodyPr/>
                    <a:lstStyle/>
                    <a:p>
                      <a:pPr marL="0" marR="0">
                        <a:spcBef>
                          <a:spcPts val="0"/>
                        </a:spcBef>
                        <a:spcAft>
                          <a:spcPts val="0"/>
                        </a:spcAft>
                      </a:pPr>
                      <a:r>
                        <a:rPr lang="en-US" sz="1200" kern="100">
                          <a:effectLst/>
                          <a:latin typeface="+mj-lt"/>
                        </a:rPr>
                        <a:t>Break</a:t>
                      </a:r>
                      <a:endParaRPr lang="en-US" sz="1200" kern="100">
                        <a:effectLst/>
                        <a:latin typeface="+mj-lt"/>
                        <a:ea typeface="Calibri" panose="020F0502020204030204" pitchFamily="34" charset="0"/>
                        <a:cs typeface="Arial" panose="020B0604020202020204" pitchFamily="34"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854474555"/>
                  </a:ext>
                </a:extLst>
              </a:tr>
              <a:tr h="220836">
                <a:tc>
                  <a:txBody>
                    <a:bodyPr/>
                    <a:lstStyle/>
                    <a:p>
                      <a:pPr marL="0" marR="0">
                        <a:spcBef>
                          <a:spcPts val="0"/>
                        </a:spcBef>
                        <a:spcAft>
                          <a:spcPts val="0"/>
                        </a:spcAft>
                      </a:pPr>
                      <a:r>
                        <a:rPr lang="en-US" sz="1200" b="0" i="0" kern="100">
                          <a:effectLst/>
                          <a:latin typeface="Calibri"/>
                          <a:cs typeface="Calibri"/>
                        </a:rPr>
                        <a:t>10:45 am – 11:45 am</a:t>
                      </a:r>
                      <a:endParaRPr lang="en-US" sz="1200" b="0" i="0" kern="100">
                        <a:effectLst/>
                        <a:latin typeface="Calibri"/>
                        <a:ea typeface="Calibri" panose="020F0502020204030204" pitchFamily="34" charset="0"/>
                        <a:cs typeface="Calibri"/>
                      </a:endParaRPr>
                    </a:p>
                  </a:txBody>
                  <a:tcPr marL="68580" marR="68580" marT="0" marB="0"/>
                </a:tc>
                <a:tc>
                  <a:txBody>
                    <a:bodyPr/>
                    <a:lstStyle/>
                    <a:p>
                      <a:pPr marL="0" marR="0" lvl="0">
                        <a:spcBef>
                          <a:spcPts val="0"/>
                        </a:spcBef>
                        <a:spcAft>
                          <a:spcPts val="0"/>
                        </a:spcAft>
                        <a:buNone/>
                      </a:pPr>
                      <a:r>
                        <a:rPr lang="en-US" sz="1200" b="0" i="0" u="none" strike="noStrike" kern="100" noProof="0">
                          <a:solidFill>
                            <a:srgbClr val="000000"/>
                          </a:solidFill>
                          <a:effectLst/>
                          <a:latin typeface="Calibri Light"/>
                        </a:rPr>
                        <a:t>Define Feature Sets </a:t>
                      </a:r>
                      <a:endParaRPr lang="en-US"/>
                    </a:p>
                  </a:txBody>
                  <a:tcPr marL="68580" marR="68580" marT="0" marB="0"/>
                </a:tc>
                <a:tc>
                  <a:txBody>
                    <a:bodyPr/>
                    <a:lstStyle/>
                    <a:p>
                      <a:pPr marL="0" marR="0">
                        <a:spcBef>
                          <a:spcPts val="0"/>
                        </a:spcBef>
                        <a:spcAft>
                          <a:spcPts val="0"/>
                        </a:spcAft>
                      </a:pPr>
                      <a:endParaRPr lang="en-US" sz="1200" b="0" i="0" kern="100">
                        <a:effectLst/>
                        <a:latin typeface="Calibri Light"/>
                        <a:cs typeface="Calibri Light"/>
                      </a:endParaRPr>
                    </a:p>
                  </a:txBody>
                  <a:tcPr marL="68580" marR="68580" marT="0" marB="0"/>
                </a:tc>
                <a:tc>
                  <a:txBody>
                    <a:bodyPr/>
                    <a:lstStyle/>
                    <a:p>
                      <a:pPr marL="0" marR="0" lvl="0">
                        <a:spcBef>
                          <a:spcPts val="0"/>
                        </a:spcBef>
                        <a:spcAft>
                          <a:spcPts val="0"/>
                        </a:spcAft>
                        <a:buNone/>
                      </a:pPr>
                      <a:r>
                        <a:rPr lang="en-US" sz="1200" b="0" i="0" u="none" strike="noStrike" kern="100" noProof="0">
                          <a:solidFill>
                            <a:srgbClr val="000000"/>
                          </a:solidFill>
                          <a:effectLst/>
                          <a:latin typeface="Calibri Light"/>
                        </a:rPr>
                        <a:t>Define Feature Sets </a:t>
                      </a:r>
                      <a:endParaRPr lang="en-US"/>
                    </a:p>
                  </a:txBody>
                  <a:tcPr marL="68580" marR="68580" marT="0" marB="0"/>
                </a:tc>
                <a:extLst>
                  <a:ext uri="{0D108BD9-81ED-4DB2-BD59-A6C34878D82A}">
                    <a16:rowId xmlns:a16="http://schemas.microsoft.com/office/drawing/2014/main" val="1093987814"/>
                  </a:ext>
                </a:extLst>
              </a:tr>
              <a:tr h="220836">
                <a:tc>
                  <a:txBody>
                    <a:bodyPr/>
                    <a:lstStyle/>
                    <a:p>
                      <a:pPr marL="0" marR="0">
                        <a:spcBef>
                          <a:spcPts val="0"/>
                        </a:spcBef>
                        <a:spcAft>
                          <a:spcPts val="0"/>
                        </a:spcAft>
                      </a:pPr>
                      <a:r>
                        <a:rPr lang="en-US" sz="1200" b="0" i="0" kern="100">
                          <a:effectLst/>
                          <a:latin typeface="Calibri"/>
                          <a:cs typeface="Calibri"/>
                        </a:rPr>
                        <a:t>11:45 am – 12:00 pm</a:t>
                      </a:r>
                      <a:endParaRPr lang="en-US" sz="1200" b="0" i="0" kern="100">
                        <a:effectLst/>
                        <a:latin typeface="Calibri"/>
                        <a:ea typeface="Calibri" panose="020F0502020204030204" pitchFamily="34" charset="0"/>
                        <a:cs typeface="Calibri"/>
                      </a:endParaRPr>
                    </a:p>
                  </a:txBody>
                  <a:tcPr marL="68580" marR="68580" marT="0" marB="0"/>
                </a:tc>
                <a:tc>
                  <a:txBody>
                    <a:bodyPr/>
                    <a:lstStyle/>
                    <a:p>
                      <a:pPr marL="0" marR="0">
                        <a:spcBef>
                          <a:spcPts val="0"/>
                        </a:spcBef>
                        <a:spcAft>
                          <a:spcPts val="0"/>
                        </a:spcAft>
                      </a:pPr>
                      <a:r>
                        <a:rPr lang="en-US" sz="1200" b="0" i="0" kern="100">
                          <a:effectLst/>
                          <a:latin typeface="Calibri Light"/>
                          <a:cs typeface="Calibri Light"/>
                        </a:rPr>
                        <a:t>Q&amp;A and Review</a:t>
                      </a:r>
                      <a:endParaRPr lang="en-US" sz="1200" b="0" i="0" kern="100">
                        <a:effectLst/>
                        <a:latin typeface="Calibri Light"/>
                        <a:ea typeface="Calibri" panose="020F0502020204030204" pitchFamily="34" charset="0"/>
                        <a:cs typeface="Calibri Light"/>
                      </a:endParaRPr>
                    </a:p>
                  </a:txBody>
                  <a:tcPr marL="68580" marR="68580" marT="0" marB="0"/>
                </a:tc>
                <a:tc>
                  <a:txBody>
                    <a:bodyPr/>
                    <a:lstStyle/>
                    <a:p>
                      <a:pPr marL="0" marR="0">
                        <a:spcBef>
                          <a:spcPts val="0"/>
                        </a:spcBef>
                        <a:spcAft>
                          <a:spcPts val="0"/>
                        </a:spcAft>
                      </a:pPr>
                      <a:endParaRPr lang="en-US" sz="1200" b="0" i="0" kern="100">
                        <a:effectLst/>
                        <a:latin typeface="Calibri Light"/>
                        <a:cs typeface="Calibri Light"/>
                      </a:endParaRPr>
                    </a:p>
                  </a:txBody>
                  <a:tcPr marL="68580" marR="68580" marT="0" marB="0"/>
                </a:tc>
                <a:tc>
                  <a:txBody>
                    <a:bodyPr/>
                    <a:lstStyle/>
                    <a:p>
                      <a:pPr marL="0" marR="0">
                        <a:spcBef>
                          <a:spcPts val="0"/>
                        </a:spcBef>
                        <a:spcAft>
                          <a:spcPts val="0"/>
                        </a:spcAft>
                      </a:pPr>
                      <a:r>
                        <a:rPr lang="en-US" sz="1200" kern="100">
                          <a:effectLst/>
                          <a:latin typeface="+mj-lt"/>
                        </a:rPr>
                        <a:t>Q&amp;A and Review</a:t>
                      </a:r>
                      <a:endParaRPr lang="en-US" sz="1200" kern="100">
                        <a:effectLst/>
                        <a:latin typeface="+mj-lt"/>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679647834"/>
                  </a:ext>
                </a:extLst>
              </a:tr>
            </a:tbl>
          </a:graphicData>
        </a:graphic>
      </p:graphicFrame>
      <p:sp>
        <p:nvSpPr>
          <p:cNvPr id="7" name="TextBox 6">
            <a:extLst>
              <a:ext uri="{FF2B5EF4-FFF2-40B4-BE49-F238E27FC236}">
                <a16:creationId xmlns:a16="http://schemas.microsoft.com/office/drawing/2014/main" id="{28B7A685-5E27-9874-D5F0-A5D510186A0E}"/>
              </a:ext>
            </a:extLst>
          </p:cNvPr>
          <p:cNvSpPr txBox="1"/>
          <p:nvPr/>
        </p:nvSpPr>
        <p:spPr>
          <a:xfrm>
            <a:off x="846713" y="3878365"/>
            <a:ext cx="1042736" cy="276999"/>
          </a:xfrm>
          <a:prstGeom prst="rect">
            <a:avLst/>
          </a:prstGeom>
          <a:noFill/>
        </p:spPr>
        <p:txBody>
          <a:bodyPr wrap="square" rtlCol="0">
            <a:spAutoFit/>
          </a:bodyPr>
          <a:lstStyle/>
          <a:p>
            <a:pPr algn="ctr"/>
            <a:r>
              <a:rPr lang="en-US" sz="1200">
                <a:solidFill>
                  <a:schemeClr val="bg1"/>
                </a:solidFill>
                <a:latin typeface="Calibri Light" panose="020F0302020204030204" pitchFamily="34" charset="0"/>
                <a:cs typeface="Calibri Light" panose="020F0302020204030204" pitchFamily="34" charset="0"/>
              </a:rPr>
              <a:t>November</a:t>
            </a:r>
          </a:p>
        </p:txBody>
      </p:sp>
      <p:pic>
        <p:nvPicPr>
          <p:cNvPr id="11" name="Picture 10" descr="A person and person standing next to a light bulb&#10;&#10;Description automatically generated">
            <a:extLst>
              <a:ext uri="{FF2B5EF4-FFF2-40B4-BE49-F238E27FC236}">
                <a16:creationId xmlns:a16="http://schemas.microsoft.com/office/drawing/2014/main" id="{D043AC86-8D38-3811-9340-55230F1E4FD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0260" y="1317528"/>
            <a:ext cx="2055641" cy="2055641"/>
          </a:xfrm>
          <a:prstGeom prst="rect">
            <a:avLst/>
          </a:prstGeom>
        </p:spPr>
      </p:pic>
    </p:spTree>
    <p:extLst>
      <p:ext uri="{BB962C8B-B14F-4D97-AF65-F5344CB8AC3E}">
        <p14:creationId xmlns:p14="http://schemas.microsoft.com/office/powerpoint/2010/main" val="3545492882"/>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Text Placeholder 30">
            <a:extLst>
              <a:ext uri="{FF2B5EF4-FFF2-40B4-BE49-F238E27FC236}">
                <a16:creationId xmlns:a16="http://schemas.microsoft.com/office/drawing/2014/main" id="{1FF4C43D-4827-4644-BB9A-7C6EC0E803F1}"/>
              </a:ext>
            </a:extLst>
          </p:cNvPr>
          <p:cNvSpPr>
            <a:spLocks noGrp="1"/>
          </p:cNvSpPr>
          <p:nvPr>
            <p:ph type="body" sz="quarter" idx="10"/>
          </p:nvPr>
        </p:nvSpPr>
        <p:spPr>
          <a:xfrm>
            <a:off x="594359" y="749542"/>
            <a:ext cx="7955280" cy="420624"/>
          </a:xfrm>
        </p:spPr>
        <p:txBody>
          <a:bodyPr vert="horz" lIns="0" tIns="0" rIns="0" bIns="0" rtlCol="0" anchor="t">
            <a:normAutofit fontScale="92500" lnSpcReduction="20000"/>
          </a:bodyPr>
          <a:lstStyle/>
          <a:p>
            <a:r>
              <a:rPr lang="en-US" sz="2800" dirty="0">
                <a:ea typeface="Segoe UI Symbol"/>
                <a:cs typeface="Open Sans"/>
              </a:rPr>
              <a:t>IWDS Transition </a:t>
            </a:r>
            <a:r>
              <a:rPr lang="en-US" sz="3500" dirty="0">
                <a:solidFill>
                  <a:srgbClr val="D14C27"/>
                </a:solidFill>
                <a:ea typeface="Segoe UI Symbol"/>
                <a:cs typeface="Open Sans"/>
              </a:rPr>
              <a:t>LWIA Participation </a:t>
            </a:r>
            <a:endParaRPr lang="en-US" sz="3500" dirty="0">
              <a:solidFill>
                <a:srgbClr val="D14C27"/>
              </a:solidFill>
            </a:endParaRPr>
          </a:p>
          <a:p>
            <a:endParaRPr lang="en-US" dirty="0"/>
          </a:p>
        </p:txBody>
      </p:sp>
      <p:grpSp>
        <p:nvGrpSpPr>
          <p:cNvPr id="3" name="Group 2">
            <a:extLst>
              <a:ext uri="{FF2B5EF4-FFF2-40B4-BE49-F238E27FC236}">
                <a16:creationId xmlns:a16="http://schemas.microsoft.com/office/drawing/2014/main" id="{15D8B728-9CDA-76E1-7655-8914D61BE8A8}"/>
              </a:ext>
            </a:extLst>
          </p:cNvPr>
          <p:cNvGrpSpPr/>
          <p:nvPr/>
        </p:nvGrpSpPr>
        <p:grpSpPr>
          <a:xfrm>
            <a:off x="461012" y="2623835"/>
            <a:ext cx="3345871" cy="1541936"/>
            <a:chOff x="594362" y="1974291"/>
            <a:chExt cx="3345871" cy="1263723"/>
          </a:xfrm>
        </p:grpSpPr>
        <p:cxnSp>
          <p:nvCxnSpPr>
            <p:cNvPr id="4" name="Straight Connector 3">
              <a:extLst>
                <a:ext uri="{FF2B5EF4-FFF2-40B4-BE49-F238E27FC236}">
                  <a16:creationId xmlns:a16="http://schemas.microsoft.com/office/drawing/2014/main" id="{FE6CC0D9-CBE3-A6C3-AF12-81B30FAB6B5E}"/>
                </a:ext>
              </a:extLst>
            </p:cNvPr>
            <p:cNvCxnSpPr/>
            <p:nvPr/>
          </p:nvCxnSpPr>
          <p:spPr>
            <a:xfrm>
              <a:off x="594362" y="1974291"/>
              <a:ext cx="914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7D7A77F1-8CE2-5268-FB67-D040F6337AC6}"/>
                </a:ext>
              </a:extLst>
            </p:cNvPr>
            <p:cNvSpPr txBox="1"/>
            <p:nvPr/>
          </p:nvSpPr>
          <p:spPr>
            <a:xfrm>
              <a:off x="603253" y="3107793"/>
              <a:ext cx="3336980" cy="130221"/>
            </a:xfrm>
            <a:prstGeom prst="rect">
              <a:avLst/>
            </a:prstGeom>
            <a:noFill/>
          </p:spPr>
          <p:txBody>
            <a:bodyPr wrap="square" lIns="0" tIns="0" rIns="0" bIns="0" rtlCol="0" anchor="t">
              <a:spAutoFit/>
            </a:bodyPr>
            <a:lstStyle/>
            <a:p>
              <a:pPr algn="just">
                <a:lnSpc>
                  <a:spcPts val="1300"/>
                </a:lnSpc>
                <a:spcAft>
                  <a:spcPts val="1200"/>
                </a:spcAft>
              </a:pPr>
              <a:endParaRPr lang="en-US" sz="1000">
                <a:solidFill>
                  <a:schemeClr val="bg1"/>
                </a:solidFill>
                <a:cs typeface="Calibri"/>
              </a:endParaRPr>
            </a:p>
          </p:txBody>
        </p:sp>
      </p:grpSp>
      <p:sp>
        <p:nvSpPr>
          <p:cNvPr id="7" name="Content Placeholder 2">
            <a:extLst>
              <a:ext uri="{FF2B5EF4-FFF2-40B4-BE49-F238E27FC236}">
                <a16:creationId xmlns:a16="http://schemas.microsoft.com/office/drawing/2014/main" id="{B34DCF99-38CB-939C-1C30-3546A5F16495}"/>
              </a:ext>
            </a:extLst>
          </p:cNvPr>
          <p:cNvSpPr txBox="1">
            <a:spLocks/>
          </p:cNvSpPr>
          <p:nvPr/>
        </p:nvSpPr>
        <p:spPr>
          <a:xfrm>
            <a:off x="615814" y="1344799"/>
            <a:ext cx="8058283" cy="5307039"/>
          </a:xfrm>
          <a:prstGeom prst="rect">
            <a:avLst/>
          </a:prstGeom>
        </p:spPr>
        <p:txBody>
          <a:bodyPr vert="horz" lIns="91440" tIns="45720" rIns="91440" bIns="45720" rtlCol="0" anchor="t">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cs typeface="Calibri"/>
              </a:rPr>
              <a:t>It is important to receive feedback and keep the LWIAs informed throughout each phase of this project.</a:t>
            </a:r>
          </a:p>
          <a:p>
            <a:pPr marL="457200" indent="-457200"/>
            <a:r>
              <a:rPr lang="en-US" sz="3200" b="1" dirty="0">
                <a:solidFill>
                  <a:schemeClr val="accent1"/>
                </a:solidFill>
                <a:cs typeface="Calibri"/>
              </a:rPr>
              <a:t>Primary Team Member Expectation </a:t>
            </a:r>
          </a:p>
          <a:p>
            <a:pPr marL="914400" lvl="1" indent="-457200">
              <a:buFont typeface="Courier New" panose="020B0604020202020204" pitchFamily="34" charset="0"/>
              <a:buChar char="o"/>
            </a:pPr>
            <a:r>
              <a:rPr lang="en-US" sz="2800" dirty="0">
                <a:cs typeface="Calibri"/>
              </a:rPr>
              <a:t>Serve as a point of contact and representative of the LWIA for this project. </a:t>
            </a:r>
          </a:p>
          <a:p>
            <a:pPr marL="914400" lvl="1" indent="-457200">
              <a:buFont typeface="Courier New" panose="020B0604020202020204" pitchFamily="34" charset="0"/>
              <a:buChar char="o"/>
            </a:pPr>
            <a:r>
              <a:rPr lang="en-US" sz="2800" dirty="0">
                <a:cs typeface="Calibri"/>
              </a:rPr>
              <a:t>Help completes assignments (research, content review, or sending needed information) that come out of discovery sessions.</a:t>
            </a:r>
          </a:p>
          <a:p>
            <a:pPr marL="914400" lvl="1" indent="-457200">
              <a:buFont typeface="Courier New" panose="020B0604020202020204" pitchFamily="34" charset="0"/>
              <a:buChar char="o"/>
            </a:pPr>
            <a:r>
              <a:rPr lang="en-US" sz="2800" dirty="0">
                <a:cs typeface="Calibri"/>
              </a:rPr>
              <a:t>Participate in discovery working session (as applicable)</a:t>
            </a:r>
          </a:p>
          <a:p>
            <a:pPr marL="457200" indent="-457200"/>
            <a:r>
              <a:rPr lang="en-US" sz="3200" b="1" dirty="0">
                <a:solidFill>
                  <a:schemeClr val="accent1"/>
                </a:solidFill>
                <a:cs typeface="Calibri"/>
              </a:rPr>
              <a:t>Secondary Team Member Expectation</a:t>
            </a:r>
          </a:p>
          <a:p>
            <a:pPr marL="914400" lvl="1" indent="-457200">
              <a:buFont typeface="Courier New" panose="020B0604020202020204" pitchFamily="34" charset="0"/>
              <a:buChar char="o"/>
            </a:pPr>
            <a:r>
              <a:rPr lang="en-US" sz="2800" dirty="0">
                <a:cs typeface="Calibri"/>
              </a:rPr>
              <a:t>Be prepared to attends meetings when the primary is unable to.</a:t>
            </a:r>
          </a:p>
          <a:p>
            <a:pPr marL="914400" lvl="1" indent="-457200">
              <a:buFont typeface="Courier New" panose="020B0604020202020204" pitchFamily="34" charset="0"/>
              <a:buChar char="o"/>
            </a:pPr>
            <a:r>
              <a:rPr lang="en-US" sz="2800" dirty="0">
                <a:cs typeface="Calibri"/>
              </a:rPr>
              <a:t>Be prepared to assists the primary with completing assignments. </a:t>
            </a:r>
          </a:p>
          <a:p>
            <a:pPr marL="457200" lvl="1" indent="0">
              <a:buNone/>
            </a:pPr>
            <a:endParaRPr lang="en-US" sz="2800" dirty="0">
              <a:cs typeface="Calibri"/>
            </a:endParaRPr>
          </a:p>
          <a:p>
            <a:pPr marL="457200" lvl="1" indent="0">
              <a:buNone/>
            </a:pPr>
            <a:endParaRPr lang="en-US" sz="2800" dirty="0">
              <a:cs typeface="Calibri"/>
            </a:endParaRPr>
          </a:p>
        </p:txBody>
      </p:sp>
      <p:sp>
        <p:nvSpPr>
          <p:cNvPr id="10" name="Text Placeholder 2">
            <a:extLst>
              <a:ext uri="{FF2B5EF4-FFF2-40B4-BE49-F238E27FC236}">
                <a16:creationId xmlns:a16="http://schemas.microsoft.com/office/drawing/2014/main" id="{8FE946D3-66E9-45A8-A4B6-A1DF59056271}"/>
              </a:ext>
            </a:extLst>
          </p:cNvPr>
          <p:cNvSpPr txBox="1">
            <a:spLocks/>
          </p:cNvSpPr>
          <p:nvPr/>
        </p:nvSpPr>
        <p:spPr>
          <a:xfrm>
            <a:off x="606936" y="1127798"/>
            <a:ext cx="7953374" cy="383260"/>
          </a:xfrm>
          <a:prstGeom prst="rect">
            <a:avLst/>
          </a:prstGeom>
        </p:spPr>
        <p:txBody>
          <a:bodyPr vert="horz" lIns="0" tIns="0" rIns="0" bIns="0" rtlCol="0" anchor="t">
            <a:normAutofit/>
          </a:bodyPr>
          <a:lstStyle>
            <a:lvl1pPr marL="0" indent="0" algn="l" defTabSz="914400" rtl="0" eaLnBrk="1" latinLnBrk="0" hangingPunct="1">
              <a:lnSpc>
                <a:spcPts val="1200"/>
              </a:lnSpc>
              <a:spcBef>
                <a:spcPts val="0"/>
              </a:spcBef>
              <a:buFont typeface="Arial" panose="020B0604020202020204" pitchFamily="34" charset="0"/>
              <a:buNone/>
              <a:defRPr sz="1200" b="0" kern="1200" cap="none" spc="0" baseline="0">
                <a:solidFill>
                  <a:srgbClr val="4D4D4D"/>
                </a:solidFill>
                <a:latin typeface="+mn-lt"/>
                <a:ea typeface="Segoe UI Symbol" panose="020B0502040204020203"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ea typeface="Segoe UI Symbol"/>
                <a:cs typeface="Open Sans"/>
              </a:rPr>
              <a:t>Primary &amp; Secondary Team Member Expectation </a:t>
            </a:r>
            <a:endParaRPr lang="en-US"/>
          </a:p>
        </p:txBody>
      </p:sp>
    </p:spTree>
    <p:extLst>
      <p:ext uri="{BB962C8B-B14F-4D97-AF65-F5344CB8AC3E}">
        <p14:creationId xmlns:p14="http://schemas.microsoft.com/office/powerpoint/2010/main" val="3174999292"/>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Text Placeholder 30">
            <a:extLst>
              <a:ext uri="{FF2B5EF4-FFF2-40B4-BE49-F238E27FC236}">
                <a16:creationId xmlns:a16="http://schemas.microsoft.com/office/drawing/2014/main" id="{1FF4C43D-4827-4644-BB9A-7C6EC0E803F1}"/>
              </a:ext>
            </a:extLst>
          </p:cNvPr>
          <p:cNvSpPr>
            <a:spLocks noGrp="1"/>
          </p:cNvSpPr>
          <p:nvPr>
            <p:ph type="body" sz="quarter" idx="10"/>
          </p:nvPr>
        </p:nvSpPr>
        <p:spPr>
          <a:xfrm>
            <a:off x="594359" y="749542"/>
            <a:ext cx="7955280" cy="420624"/>
          </a:xfrm>
        </p:spPr>
        <p:txBody>
          <a:bodyPr vert="horz" lIns="0" tIns="0" rIns="0" bIns="0" rtlCol="0" anchor="t">
            <a:normAutofit fontScale="85000" lnSpcReduction="10000"/>
          </a:bodyPr>
          <a:lstStyle/>
          <a:p>
            <a:r>
              <a:rPr lang="en-US" sz="2800" dirty="0">
                <a:ea typeface="Segoe UI Symbol"/>
                <a:cs typeface="Open Sans"/>
              </a:rPr>
              <a:t>IWDS Transition </a:t>
            </a:r>
            <a:r>
              <a:rPr lang="en-US" sz="3500" dirty="0">
                <a:solidFill>
                  <a:srgbClr val="D14C27"/>
                </a:solidFill>
                <a:ea typeface="Segoe UI Symbol"/>
                <a:cs typeface="Open Sans"/>
              </a:rPr>
              <a:t>Discovery WORKING SESSIONS </a:t>
            </a:r>
            <a:endParaRPr lang="en-US" sz="3500" dirty="0">
              <a:solidFill>
                <a:srgbClr val="D14C27"/>
              </a:solidFill>
            </a:endParaRPr>
          </a:p>
          <a:p>
            <a:endParaRPr lang="en-US" dirty="0"/>
          </a:p>
        </p:txBody>
      </p:sp>
      <p:grpSp>
        <p:nvGrpSpPr>
          <p:cNvPr id="3" name="Group 2">
            <a:extLst>
              <a:ext uri="{FF2B5EF4-FFF2-40B4-BE49-F238E27FC236}">
                <a16:creationId xmlns:a16="http://schemas.microsoft.com/office/drawing/2014/main" id="{15D8B728-9CDA-76E1-7655-8914D61BE8A8}"/>
              </a:ext>
            </a:extLst>
          </p:cNvPr>
          <p:cNvGrpSpPr/>
          <p:nvPr/>
        </p:nvGrpSpPr>
        <p:grpSpPr>
          <a:xfrm>
            <a:off x="461012" y="2623835"/>
            <a:ext cx="3345871" cy="1541936"/>
            <a:chOff x="594362" y="1974291"/>
            <a:chExt cx="3345871" cy="1263723"/>
          </a:xfrm>
        </p:grpSpPr>
        <p:cxnSp>
          <p:nvCxnSpPr>
            <p:cNvPr id="4" name="Straight Connector 3">
              <a:extLst>
                <a:ext uri="{FF2B5EF4-FFF2-40B4-BE49-F238E27FC236}">
                  <a16:creationId xmlns:a16="http://schemas.microsoft.com/office/drawing/2014/main" id="{FE6CC0D9-CBE3-A6C3-AF12-81B30FAB6B5E}"/>
                </a:ext>
              </a:extLst>
            </p:cNvPr>
            <p:cNvCxnSpPr/>
            <p:nvPr/>
          </p:nvCxnSpPr>
          <p:spPr>
            <a:xfrm>
              <a:off x="594362" y="1974291"/>
              <a:ext cx="914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7D7A77F1-8CE2-5268-FB67-D040F6337AC6}"/>
                </a:ext>
              </a:extLst>
            </p:cNvPr>
            <p:cNvSpPr txBox="1"/>
            <p:nvPr/>
          </p:nvSpPr>
          <p:spPr>
            <a:xfrm>
              <a:off x="603253" y="3107793"/>
              <a:ext cx="3336980" cy="130221"/>
            </a:xfrm>
            <a:prstGeom prst="rect">
              <a:avLst/>
            </a:prstGeom>
            <a:noFill/>
          </p:spPr>
          <p:txBody>
            <a:bodyPr wrap="square" lIns="0" tIns="0" rIns="0" bIns="0" rtlCol="0" anchor="t">
              <a:spAutoFit/>
            </a:bodyPr>
            <a:lstStyle/>
            <a:p>
              <a:pPr algn="just">
                <a:lnSpc>
                  <a:spcPts val="1300"/>
                </a:lnSpc>
                <a:spcAft>
                  <a:spcPts val="1200"/>
                </a:spcAft>
              </a:pPr>
              <a:endParaRPr lang="en-US" sz="1000">
                <a:solidFill>
                  <a:schemeClr val="bg1"/>
                </a:solidFill>
                <a:cs typeface="Calibri"/>
              </a:endParaRPr>
            </a:p>
          </p:txBody>
        </p:sp>
      </p:grpSp>
      <p:sp>
        <p:nvSpPr>
          <p:cNvPr id="7" name="Content Placeholder 2">
            <a:extLst>
              <a:ext uri="{FF2B5EF4-FFF2-40B4-BE49-F238E27FC236}">
                <a16:creationId xmlns:a16="http://schemas.microsoft.com/office/drawing/2014/main" id="{B34DCF99-38CB-939C-1C30-3546A5F16495}"/>
              </a:ext>
            </a:extLst>
          </p:cNvPr>
          <p:cNvSpPr txBox="1">
            <a:spLocks/>
          </p:cNvSpPr>
          <p:nvPr/>
        </p:nvSpPr>
        <p:spPr>
          <a:xfrm>
            <a:off x="615814" y="1344799"/>
            <a:ext cx="8058283" cy="5307039"/>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800" dirty="0">
              <a:cs typeface="Calibri"/>
            </a:endParaRPr>
          </a:p>
          <a:p>
            <a:pPr marL="0" indent="0">
              <a:buNone/>
            </a:pPr>
            <a:r>
              <a:rPr lang="en-US" sz="3200" dirty="0">
                <a:cs typeface="Calibri"/>
              </a:rPr>
              <a:t>The initial discovery sessions will include an intensive series of “working sessions” focused on how career planners currently use IWDS  </a:t>
            </a:r>
          </a:p>
          <a:p>
            <a:pPr marL="914400" lvl="1" indent="-457200">
              <a:spcBef>
                <a:spcPts val="600"/>
              </a:spcBef>
              <a:spcAft>
                <a:spcPts val="600"/>
              </a:spcAft>
              <a:buFont typeface="Courier New" panose="020B0604020202020204" pitchFamily="34" charset="0"/>
              <a:buChar char="o"/>
            </a:pPr>
            <a:r>
              <a:rPr lang="en-US" dirty="0">
                <a:cs typeface="Calibri"/>
              </a:rPr>
              <a:t>With the help of the IWP, we want to identify around 10 members from the Project’s LWIA SME team, one per EDR.</a:t>
            </a:r>
          </a:p>
          <a:p>
            <a:pPr marL="914400" lvl="1" indent="-457200">
              <a:spcAft>
                <a:spcPts val="500"/>
              </a:spcAft>
              <a:buFont typeface="Courier New" panose="020B0604020202020204" pitchFamily="34" charset="0"/>
              <a:buChar char="o"/>
            </a:pPr>
            <a:r>
              <a:rPr lang="en-US" dirty="0">
                <a:cs typeface="Calibri"/>
              </a:rPr>
              <a:t>These members will be expected to attend the discovery session as described.</a:t>
            </a:r>
          </a:p>
          <a:p>
            <a:pPr marL="914400" lvl="1" indent="-457200">
              <a:spcAft>
                <a:spcPts val="500"/>
              </a:spcAft>
              <a:buFont typeface="Courier New" panose="020B0604020202020204" pitchFamily="34" charset="0"/>
              <a:buChar char="o"/>
            </a:pPr>
            <a:r>
              <a:rPr lang="en-US" dirty="0">
                <a:cs typeface="Calibri"/>
              </a:rPr>
              <a:t>All primary and secondary members will be kept informed of ongoing project status and may be asked to assist at various times.</a:t>
            </a:r>
          </a:p>
          <a:p>
            <a:pPr marL="457200" lvl="1" indent="0">
              <a:buNone/>
            </a:pPr>
            <a:endParaRPr lang="en-US" sz="2800" dirty="0">
              <a:cs typeface="Calibri"/>
            </a:endParaRPr>
          </a:p>
          <a:p>
            <a:pPr marL="457200" lvl="1" indent="0">
              <a:buNone/>
            </a:pPr>
            <a:endParaRPr lang="en-US" sz="2800" dirty="0">
              <a:cs typeface="Calibri"/>
            </a:endParaRPr>
          </a:p>
        </p:txBody>
      </p:sp>
      <p:sp>
        <p:nvSpPr>
          <p:cNvPr id="10" name="Text Placeholder 2">
            <a:extLst>
              <a:ext uri="{FF2B5EF4-FFF2-40B4-BE49-F238E27FC236}">
                <a16:creationId xmlns:a16="http://schemas.microsoft.com/office/drawing/2014/main" id="{8FE946D3-66E9-45A8-A4B6-A1DF59056271}"/>
              </a:ext>
            </a:extLst>
          </p:cNvPr>
          <p:cNvSpPr txBox="1">
            <a:spLocks/>
          </p:cNvSpPr>
          <p:nvPr/>
        </p:nvSpPr>
        <p:spPr>
          <a:xfrm>
            <a:off x="606936" y="1127798"/>
            <a:ext cx="7953374" cy="383260"/>
          </a:xfrm>
          <a:prstGeom prst="rect">
            <a:avLst/>
          </a:prstGeom>
        </p:spPr>
        <p:txBody>
          <a:bodyPr vert="horz" lIns="0" tIns="0" rIns="0" bIns="0" rtlCol="0" anchor="t">
            <a:normAutofit/>
          </a:bodyPr>
          <a:lstStyle>
            <a:lvl1pPr marL="0" indent="0" algn="l" defTabSz="914400" rtl="0" eaLnBrk="1" latinLnBrk="0" hangingPunct="1">
              <a:lnSpc>
                <a:spcPts val="1200"/>
              </a:lnSpc>
              <a:spcBef>
                <a:spcPts val="0"/>
              </a:spcBef>
              <a:buFont typeface="Arial" panose="020B0604020202020204" pitchFamily="34" charset="0"/>
              <a:buNone/>
              <a:defRPr sz="1200" b="0" kern="1200" cap="none" spc="0" baseline="0">
                <a:solidFill>
                  <a:srgbClr val="4D4D4D"/>
                </a:solidFill>
                <a:latin typeface="+mn-lt"/>
                <a:ea typeface="Segoe UI Symbol" panose="020B0502040204020203"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ea typeface="Segoe UI Symbol"/>
                <a:cs typeface="Open Sans"/>
              </a:rPr>
              <a:t>Primary &amp; Secondary Team Member Expectation </a:t>
            </a:r>
            <a:endParaRPr lang="en-US"/>
          </a:p>
        </p:txBody>
      </p:sp>
    </p:spTree>
    <p:extLst>
      <p:ext uri="{BB962C8B-B14F-4D97-AF65-F5344CB8AC3E}">
        <p14:creationId xmlns:p14="http://schemas.microsoft.com/office/powerpoint/2010/main" val="2038870215"/>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ircular Arrow 16">
            <a:extLst>
              <a:ext uri="{FF2B5EF4-FFF2-40B4-BE49-F238E27FC236}">
                <a16:creationId xmlns:a16="http://schemas.microsoft.com/office/drawing/2014/main" id="{D9ED4A53-0F42-5601-C33E-60FD00D9662B}"/>
              </a:ext>
            </a:extLst>
          </p:cNvPr>
          <p:cNvSpPr/>
          <p:nvPr/>
        </p:nvSpPr>
        <p:spPr>
          <a:xfrm>
            <a:off x="3051411" y="2580551"/>
            <a:ext cx="2603186" cy="2603186"/>
          </a:xfrm>
          <a:prstGeom prst="circularArrow">
            <a:avLst>
              <a:gd name="adj1" fmla="val 5544"/>
              <a:gd name="adj2" fmla="val 330680"/>
              <a:gd name="adj3" fmla="val 14808399"/>
              <a:gd name="adj4" fmla="val 16784433"/>
              <a:gd name="adj5" fmla="val 5757"/>
            </a:avLst>
          </a:prstGeom>
          <a:solidFill>
            <a:schemeClr val="accent6"/>
          </a:solid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35" name="Freeform 34">
            <a:extLst>
              <a:ext uri="{FF2B5EF4-FFF2-40B4-BE49-F238E27FC236}">
                <a16:creationId xmlns:a16="http://schemas.microsoft.com/office/drawing/2014/main" id="{7F7FC931-569A-A110-7979-0EC2173B9E27}"/>
              </a:ext>
            </a:extLst>
          </p:cNvPr>
          <p:cNvSpPr/>
          <p:nvPr/>
        </p:nvSpPr>
        <p:spPr>
          <a:xfrm>
            <a:off x="2996049" y="3210471"/>
            <a:ext cx="640079" cy="640079"/>
          </a:xfrm>
          <a:custGeom>
            <a:avLst/>
            <a:gdLst>
              <a:gd name="connsiteX0" fmla="*/ 0 w 640079"/>
              <a:gd name="connsiteY0" fmla="*/ 320040 h 640079"/>
              <a:gd name="connsiteX1" fmla="*/ 320040 w 640079"/>
              <a:gd name="connsiteY1" fmla="*/ 0 h 640079"/>
              <a:gd name="connsiteX2" fmla="*/ 640080 w 640079"/>
              <a:gd name="connsiteY2" fmla="*/ 320040 h 640079"/>
              <a:gd name="connsiteX3" fmla="*/ 320040 w 640079"/>
              <a:gd name="connsiteY3" fmla="*/ 640080 h 640079"/>
              <a:gd name="connsiteX4" fmla="*/ 0 w 640079"/>
              <a:gd name="connsiteY4" fmla="*/ 320040 h 6400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079" h="640079">
                <a:moveTo>
                  <a:pt x="0" y="320040"/>
                </a:moveTo>
                <a:cubicBezTo>
                  <a:pt x="0" y="143287"/>
                  <a:pt x="143287" y="0"/>
                  <a:pt x="320040" y="0"/>
                </a:cubicBezTo>
                <a:cubicBezTo>
                  <a:pt x="496793" y="0"/>
                  <a:pt x="640080" y="143287"/>
                  <a:pt x="640080" y="320040"/>
                </a:cubicBezTo>
                <a:cubicBezTo>
                  <a:pt x="640080" y="496793"/>
                  <a:pt x="496793" y="640080"/>
                  <a:pt x="320040" y="640080"/>
                </a:cubicBezTo>
                <a:cubicBezTo>
                  <a:pt x="143287" y="640080"/>
                  <a:pt x="0" y="496793"/>
                  <a:pt x="0" y="320040"/>
                </a:cubicBezTo>
                <a:close/>
              </a:path>
            </a:pathLst>
          </a:custGeom>
          <a:solidFill>
            <a:schemeClr val="accent2"/>
          </a:solidFill>
          <a:ln w="12700">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31837" tIns="131837" rIns="131837" bIns="131837" numCol="1" spcCol="1270" anchor="ctr" anchorCtr="0">
            <a:noAutofit/>
          </a:bodyPr>
          <a:lstStyle/>
          <a:p>
            <a:pPr marL="0" lvl="0" indent="0" algn="ctr" defTabSz="444500">
              <a:lnSpc>
                <a:spcPct val="90000"/>
              </a:lnSpc>
              <a:spcBef>
                <a:spcPct val="0"/>
              </a:spcBef>
              <a:spcAft>
                <a:spcPct val="35000"/>
              </a:spcAft>
              <a:buNone/>
            </a:pPr>
            <a:endParaRPr lang="en-US" sz="1000" b="1" kern="1200">
              <a:latin typeface="Lato" panose="020F0502020204030203" pitchFamily="34" charset="0"/>
            </a:endParaRPr>
          </a:p>
        </p:txBody>
      </p:sp>
      <p:sp>
        <p:nvSpPr>
          <p:cNvPr id="34" name="Freeform 33">
            <a:extLst>
              <a:ext uri="{FF2B5EF4-FFF2-40B4-BE49-F238E27FC236}">
                <a16:creationId xmlns:a16="http://schemas.microsoft.com/office/drawing/2014/main" id="{178864FB-54BE-5209-FEB0-8495A18B1F7B}"/>
              </a:ext>
            </a:extLst>
          </p:cNvPr>
          <p:cNvSpPr/>
          <p:nvPr/>
        </p:nvSpPr>
        <p:spPr>
          <a:xfrm>
            <a:off x="3380463" y="4461037"/>
            <a:ext cx="640079" cy="640079"/>
          </a:xfrm>
          <a:custGeom>
            <a:avLst/>
            <a:gdLst>
              <a:gd name="connsiteX0" fmla="*/ 0 w 640079"/>
              <a:gd name="connsiteY0" fmla="*/ 320040 h 640079"/>
              <a:gd name="connsiteX1" fmla="*/ 320040 w 640079"/>
              <a:gd name="connsiteY1" fmla="*/ 0 h 640079"/>
              <a:gd name="connsiteX2" fmla="*/ 640080 w 640079"/>
              <a:gd name="connsiteY2" fmla="*/ 320040 h 640079"/>
              <a:gd name="connsiteX3" fmla="*/ 320040 w 640079"/>
              <a:gd name="connsiteY3" fmla="*/ 640080 h 640079"/>
              <a:gd name="connsiteX4" fmla="*/ 0 w 640079"/>
              <a:gd name="connsiteY4" fmla="*/ 320040 h 6400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079" h="640079">
                <a:moveTo>
                  <a:pt x="0" y="320040"/>
                </a:moveTo>
                <a:cubicBezTo>
                  <a:pt x="0" y="143287"/>
                  <a:pt x="143287" y="0"/>
                  <a:pt x="320040" y="0"/>
                </a:cubicBezTo>
                <a:cubicBezTo>
                  <a:pt x="496793" y="0"/>
                  <a:pt x="640080" y="143287"/>
                  <a:pt x="640080" y="320040"/>
                </a:cubicBezTo>
                <a:cubicBezTo>
                  <a:pt x="640080" y="496793"/>
                  <a:pt x="496793" y="640080"/>
                  <a:pt x="320040" y="640080"/>
                </a:cubicBezTo>
                <a:cubicBezTo>
                  <a:pt x="143287" y="640080"/>
                  <a:pt x="0" y="496793"/>
                  <a:pt x="0" y="320040"/>
                </a:cubicBezTo>
                <a:close/>
              </a:path>
            </a:pathLst>
          </a:custGeom>
          <a:solidFill>
            <a:schemeClr val="accent2"/>
          </a:solidFill>
          <a:ln w="12700">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31837" tIns="131837" rIns="131837" bIns="131837" numCol="1" spcCol="1270" anchor="ctr" anchorCtr="0">
            <a:noAutofit/>
          </a:bodyPr>
          <a:lstStyle/>
          <a:p>
            <a:pPr marL="0" lvl="0" indent="0" algn="ctr" defTabSz="444500">
              <a:lnSpc>
                <a:spcPct val="90000"/>
              </a:lnSpc>
              <a:spcBef>
                <a:spcPct val="0"/>
              </a:spcBef>
              <a:spcAft>
                <a:spcPct val="35000"/>
              </a:spcAft>
              <a:buNone/>
            </a:pPr>
            <a:endParaRPr lang="en-US" sz="1000" b="1" kern="1200">
              <a:latin typeface="Lato" panose="020F0502020204030203" pitchFamily="34" charset="0"/>
            </a:endParaRPr>
          </a:p>
        </p:txBody>
      </p:sp>
      <p:sp>
        <p:nvSpPr>
          <p:cNvPr id="29" name="Freeform 28">
            <a:extLst>
              <a:ext uri="{FF2B5EF4-FFF2-40B4-BE49-F238E27FC236}">
                <a16:creationId xmlns:a16="http://schemas.microsoft.com/office/drawing/2014/main" id="{1584B40D-1256-0B8D-BB3A-0B2E0A15841C}"/>
              </a:ext>
            </a:extLst>
          </p:cNvPr>
          <p:cNvSpPr/>
          <p:nvPr/>
        </p:nvSpPr>
        <p:spPr>
          <a:xfrm>
            <a:off x="4032964" y="2452846"/>
            <a:ext cx="640079" cy="640079"/>
          </a:xfrm>
          <a:custGeom>
            <a:avLst/>
            <a:gdLst>
              <a:gd name="connsiteX0" fmla="*/ 0 w 640079"/>
              <a:gd name="connsiteY0" fmla="*/ 320040 h 640079"/>
              <a:gd name="connsiteX1" fmla="*/ 320040 w 640079"/>
              <a:gd name="connsiteY1" fmla="*/ 0 h 640079"/>
              <a:gd name="connsiteX2" fmla="*/ 640080 w 640079"/>
              <a:gd name="connsiteY2" fmla="*/ 320040 h 640079"/>
              <a:gd name="connsiteX3" fmla="*/ 320040 w 640079"/>
              <a:gd name="connsiteY3" fmla="*/ 640080 h 640079"/>
              <a:gd name="connsiteX4" fmla="*/ 0 w 640079"/>
              <a:gd name="connsiteY4" fmla="*/ 320040 h 6400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079" h="640079">
                <a:moveTo>
                  <a:pt x="0" y="320040"/>
                </a:moveTo>
                <a:cubicBezTo>
                  <a:pt x="0" y="143287"/>
                  <a:pt x="143287" y="0"/>
                  <a:pt x="320040" y="0"/>
                </a:cubicBezTo>
                <a:cubicBezTo>
                  <a:pt x="496793" y="0"/>
                  <a:pt x="640080" y="143287"/>
                  <a:pt x="640080" y="320040"/>
                </a:cubicBezTo>
                <a:cubicBezTo>
                  <a:pt x="640080" y="496793"/>
                  <a:pt x="496793" y="640080"/>
                  <a:pt x="320040" y="640080"/>
                </a:cubicBezTo>
                <a:cubicBezTo>
                  <a:pt x="143287" y="640080"/>
                  <a:pt x="0" y="496793"/>
                  <a:pt x="0" y="320040"/>
                </a:cubicBezTo>
                <a:close/>
              </a:path>
            </a:pathLst>
          </a:custGeom>
          <a:solidFill>
            <a:schemeClr val="accent2"/>
          </a:solidFill>
          <a:ln w="12700">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31837" tIns="131837" rIns="131837" bIns="131837" numCol="1" spcCol="1270" anchor="ctr" anchorCtr="0">
            <a:noAutofit/>
          </a:bodyPr>
          <a:lstStyle/>
          <a:p>
            <a:pPr marL="0" lvl="0" indent="0" algn="ctr" defTabSz="444500">
              <a:lnSpc>
                <a:spcPct val="90000"/>
              </a:lnSpc>
              <a:spcBef>
                <a:spcPct val="0"/>
              </a:spcBef>
              <a:spcAft>
                <a:spcPct val="35000"/>
              </a:spcAft>
              <a:buNone/>
            </a:pPr>
            <a:endParaRPr lang="en-US" sz="1000" b="1" kern="1200">
              <a:latin typeface="Lato" panose="020F0502020204030203" pitchFamily="34" charset="0"/>
            </a:endParaRPr>
          </a:p>
        </p:txBody>
      </p:sp>
      <p:sp>
        <p:nvSpPr>
          <p:cNvPr id="30" name="Freeform 29">
            <a:extLst>
              <a:ext uri="{FF2B5EF4-FFF2-40B4-BE49-F238E27FC236}">
                <a16:creationId xmlns:a16="http://schemas.microsoft.com/office/drawing/2014/main" id="{D163D0CA-C474-3A45-4590-3B9AC10B4100}"/>
              </a:ext>
            </a:extLst>
          </p:cNvPr>
          <p:cNvSpPr/>
          <p:nvPr/>
        </p:nvSpPr>
        <p:spPr>
          <a:xfrm>
            <a:off x="5088733" y="3219906"/>
            <a:ext cx="640079" cy="640079"/>
          </a:xfrm>
          <a:custGeom>
            <a:avLst/>
            <a:gdLst>
              <a:gd name="connsiteX0" fmla="*/ 0 w 640079"/>
              <a:gd name="connsiteY0" fmla="*/ 320040 h 640079"/>
              <a:gd name="connsiteX1" fmla="*/ 320040 w 640079"/>
              <a:gd name="connsiteY1" fmla="*/ 0 h 640079"/>
              <a:gd name="connsiteX2" fmla="*/ 640080 w 640079"/>
              <a:gd name="connsiteY2" fmla="*/ 320040 h 640079"/>
              <a:gd name="connsiteX3" fmla="*/ 320040 w 640079"/>
              <a:gd name="connsiteY3" fmla="*/ 640080 h 640079"/>
              <a:gd name="connsiteX4" fmla="*/ 0 w 640079"/>
              <a:gd name="connsiteY4" fmla="*/ 320040 h 6400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079" h="640079">
                <a:moveTo>
                  <a:pt x="0" y="320040"/>
                </a:moveTo>
                <a:cubicBezTo>
                  <a:pt x="0" y="143287"/>
                  <a:pt x="143287" y="0"/>
                  <a:pt x="320040" y="0"/>
                </a:cubicBezTo>
                <a:cubicBezTo>
                  <a:pt x="496793" y="0"/>
                  <a:pt x="640080" y="143287"/>
                  <a:pt x="640080" y="320040"/>
                </a:cubicBezTo>
                <a:cubicBezTo>
                  <a:pt x="640080" y="496793"/>
                  <a:pt x="496793" y="640080"/>
                  <a:pt x="320040" y="640080"/>
                </a:cubicBezTo>
                <a:cubicBezTo>
                  <a:pt x="143287" y="640080"/>
                  <a:pt x="0" y="496793"/>
                  <a:pt x="0" y="320040"/>
                </a:cubicBezTo>
                <a:close/>
              </a:path>
            </a:pathLst>
          </a:custGeom>
          <a:solidFill>
            <a:schemeClr val="accent2"/>
          </a:solidFill>
          <a:ln w="12700">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31837" tIns="131837" rIns="131837" bIns="131837" numCol="1" spcCol="1270" anchor="ctr" anchorCtr="0">
            <a:noAutofit/>
          </a:bodyPr>
          <a:lstStyle/>
          <a:p>
            <a:pPr marL="0" lvl="0" indent="0" algn="ctr" defTabSz="444500">
              <a:lnSpc>
                <a:spcPct val="90000"/>
              </a:lnSpc>
              <a:spcBef>
                <a:spcPct val="0"/>
              </a:spcBef>
              <a:spcAft>
                <a:spcPct val="35000"/>
              </a:spcAft>
              <a:buNone/>
            </a:pPr>
            <a:endParaRPr lang="en-US" sz="1000" b="1" kern="1200">
              <a:latin typeface="Lato" panose="020F0502020204030203" pitchFamily="34" charset="0"/>
            </a:endParaRPr>
          </a:p>
        </p:txBody>
      </p:sp>
      <p:sp>
        <p:nvSpPr>
          <p:cNvPr id="33" name="Freeform 32">
            <a:extLst>
              <a:ext uri="{FF2B5EF4-FFF2-40B4-BE49-F238E27FC236}">
                <a16:creationId xmlns:a16="http://schemas.microsoft.com/office/drawing/2014/main" id="{AF9D2E88-EF0D-34D1-E915-EE835852F2C5}"/>
              </a:ext>
            </a:extLst>
          </p:cNvPr>
          <p:cNvSpPr/>
          <p:nvPr/>
        </p:nvSpPr>
        <p:spPr>
          <a:xfrm>
            <a:off x="4685465" y="4451611"/>
            <a:ext cx="640079" cy="640079"/>
          </a:xfrm>
          <a:custGeom>
            <a:avLst/>
            <a:gdLst>
              <a:gd name="connsiteX0" fmla="*/ 0 w 640079"/>
              <a:gd name="connsiteY0" fmla="*/ 320040 h 640079"/>
              <a:gd name="connsiteX1" fmla="*/ 320040 w 640079"/>
              <a:gd name="connsiteY1" fmla="*/ 0 h 640079"/>
              <a:gd name="connsiteX2" fmla="*/ 640080 w 640079"/>
              <a:gd name="connsiteY2" fmla="*/ 320040 h 640079"/>
              <a:gd name="connsiteX3" fmla="*/ 320040 w 640079"/>
              <a:gd name="connsiteY3" fmla="*/ 640080 h 640079"/>
              <a:gd name="connsiteX4" fmla="*/ 0 w 640079"/>
              <a:gd name="connsiteY4" fmla="*/ 320040 h 6400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079" h="640079">
                <a:moveTo>
                  <a:pt x="0" y="320040"/>
                </a:moveTo>
                <a:cubicBezTo>
                  <a:pt x="0" y="143287"/>
                  <a:pt x="143287" y="0"/>
                  <a:pt x="320040" y="0"/>
                </a:cubicBezTo>
                <a:cubicBezTo>
                  <a:pt x="496793" y="0"/>
                  <a:pt x="640080" y="143287"/>
                  <a:pt x="640080" y="320040"/>
                </a:cubicBezTo>
                <a:cubicBezTo>
                  <a:pt x="640080" y="496793"/>
                  <a:pt x="496793" y="640080"/>
                  <a:pt x="320040" y="640080"/>
                </a:cubicBezTo>
                <a:cubicBezTo>
                  <a:pt x="143287" y="640080"/>
                  <a:pt x="0" y="496793"/>
                  <a:pt x="0" y="320040"/>
                </a:cubicBezTo>
                <a:close/>
              </a:path>
            </a:pathLst>
          </a:custGeom>
          <a:solidFill>
            <a:schemeClr val="accent2"/>
          </a:solidFill>
          <a:ln w="12700">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31837" tIns="131837" rIns="131837" bIns="131837" numCol="1" spcCol="1270" anchor="ctr" anchorCtr="0">
            <a:noAutofit/>
          </a:bodyPr>
          <a:lstStyle/>
          <a:p>
            <a:pPr marL="0" lvl="0" indent="0" algn="ctr" defTabSz="444500">
              <a:lnSpc>
                <a:spcPct val="90000"/>
              </a:lnSpc>
              <a:spcBef>
                <a:spcPct val="0"/>
              </a:spcBef>
              <a:spcAft>
                <a:spcPct val="35000"/>
              </a:spcAft>
              <a:buNone/>
            </a:pPr>
            <a:endParaRPr lang="en-US" sz="1000" b="1" kern="1200">
              <a:latin typeface="Lato" panose="020F0502020204030203" pitchFamily="34" charset="0"/>
            </a:endParaRPr>
          </a:p>
        </p:txBody>
      </p:sp>
      <p:sp>
        <p:nvSpPr>
          <p:cNvPr id="12" name="Oval 11"/>
          <p:cNvSpPr/>
          <p:nvPr/>
        </p:nvSpPr>
        <p:spPr>
          <a:xfrm>
            <a:off x="3810714" y="3333751"/>
            <a:ext cx="1084580" cy="1084580"/>
          </a:xfrm>
          <a:prstGeom prst="ellipse">
            <a:avLst/>
          </a:prstGeom>
          <a:solidFill>
            <a:schemeClr val="accent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700"/>
              </a:lnSpc>
            </a:pPr>
            <a:endParaRPr lang="en-US" sz="1100" b="1">
              <a:latin typeface="Lato" panose="020F0502020204030203" pitchFamily="34" charset="0"/>
            </a:endParaRPr>
          </a:p>
          <a:p>
            <a:pPr algn="ctr">
              <a:lnSpc>
                <a:spcPts val="1400"/>
              </a:lnSpc>
            </a:pPr>
            <a:r>
              <a:rPr lang="en-US" sz="1100" b="1">
                <a:latin typeface="Lato" panose="020F0502020204030203" pitchFamily="34" charset="0"/>
              </a:rPr>
              <a:t>Oversight Steering Sponsors</a:t>
            </a:r>
          </a:p>
        </p:txBody>
      </p:sp>
      <p:grpSp>
        <p:nvGrpSpPr>
          <p:cNvPr id="6" name="Group 5"/>
          <p:cNvGrpSpPr/>
          <p:nvPr/>
        </p:nvGrpSpPr>
        <p:grpSpPr>
          <a:xfrm>
            <a:off x="498918" y="3052699"/>
            <a:ext cx="2376258" cy="882087"/>
            <a:chOff x="584202" y="2392270"/>
            <a:chExt cx="2376258" cy="446451"/>
          </a:xfrm>
        </p:grpSpPr>
        <p:sp>
          <p:nvSpPr>
            <p:cNvPr id="19" name="TextBox 18"/>
            <p:cNvSpPr txBox="1"/>
            <p:nvPr/>
          </p:nvSpPr>
          <p:spPr>
            <a:xfrm>
              <a:off x="584202" y="2392270"/>
              <a:ext cx="2174238" cy="87267"/>
            </a:xfrm>
            <a:prstGeom prst="rect">
              <a:avLst/>
            </a:prstGeom>
            <a:noFill/>
          </p:spPr>
          <p:txBody>
            <a:bodyPr wrap="square" lIns="0" tIns="0" rIns="0" bIns="0" rtlCol="0">
              <a:spAutoFit/>
            </a:bodyPr>
            <a:lstStyle/>
            <a:p>
              <a:pPr algn="r">
                <a:lnSpc>
                  <a:spcPts val="1300"/>
                </a:lnSpc>
                <a:spcAft>
                  <a:spcPts val="600"/>
                </a:spcAft>
              </a:pPr>
              <a:r>
                <a:rPr lang="en-US" sz="1400" cap="all" spc="20">
                  <a:solidFill>
                    <a:schemeClr val="accent1"/>
                  </a:solidFill>
                </a:rPr>
                <a:t>Trainers</a:t>
              </a:r>
            </a:p>
          </p:txBody>
        </p:sp>
        <p:sp>
          <p:nvSpPr>
            <p:cNvPr id="20" name="TextBox 19"/>
            <p:cNvSpPr txBox="1"/>
            <p:nvPr/>
          </p:nvSpPr>
          <p:spPr>
            <a:xfrm>
              <a:off x="786222" y="2505167"/>
              <a:ext cx="2174238" cy="333554"/>
            </a:xfrm>
            <a:prstGeom prst="rect">
              <a:avLst/>
            </a:prstGeom>
            <a:noFill/>
          </p:spPr>
          <p:txBody>
            <a:bodyPr wrap="square" lIns="0" tIns="0" rIns="0" bIns="0" rtlCol="0">
              <a:spAutoFit/>
            </a:bodyPr>
            <a:lstStyle/>
            <a:p>
              <a:pPr>
                <a:lnSpc>
                  <a:spcPts val="1300"/>
                </a:lnSpc>
                <a:spcAft>
                  <a:spcPts val="600"/>
                </a:spcAft>
              </a:pPr>
              <a:r>
                <a:rPr lang="en-US" sz="1000">
                  <a:solidFill>
                    <a:schemeClr val="tx1">
                      <a:lumMod val="75000"/>
                      <a:lumOff val="25000"/>
                    </a:schemeClr>
                  </a:solidFill>
                </a:rPr>
                <a:t>Point of contact staff throughout the state and local areas, lead trainers to support implementation &amp; transition of the product.</a:t>
              </a:r>
            </a:p>
          </p:txBody>
        </p:sp>
      </p:grpSp>
      <p:grpSp>
        <p:nvGrpSpPr>
          <p:cNvPr id="10" name="Group 9"/>
          <p:cNvGrpSpPr/>
          <p:nvPr/>
        </p:nvGrpSpPr>
        <p:grpSpPr>
          <a:xfrm>
            <a:off x="5837323" y="3003651"/>
            <a:ext cx="3102803" cy="827077"/>
            <a:chOff x="6268081" y="2392270"/>
            <a:chExt cx="3102803" cy="827077"/>
          </a:xfrm>
        </p:grpSpPr>
        <p:sp>
          <p:nvSpPr>
            <p:cNvPr id="21" name="TextBox 20"/>
            <p:cNvSpPr txBox="1"/>
            <p:nvPr/>
          </p:nvSpPr>
          <p:spPr>
            <a:xfrm>
              <a:off x="6268081" y="2392270"/>
              <a:ext cx="3102803" cy="172420"/>
            </a:xfrm>
            <a:prstGeom prst="rect">
              <a:avLst/>
            </a:prstGeom>
            <a:noFill/>
          </p:spPr>
          <p:txBody>
            <a:bodyPr wrap="square" lIns="0" tIns="0" rIns="0" bIns="0" rtlCol="0">
              <a:spAutoFit/>
            </a:bodyPr>
            <a:lstStyle/>
            <a:p>
              <a:pPr>
                <a:lnSpc>
                  <a:spcPts val="1300"/>
                </a:lnSpc>
                <a:spcAft>
                  <a:spcPts val="600"/>
                </a:spcAft>
              </a:pPr>
              <a:r>
                <a:rPr lang="en-US" sz="1400" b="1" u="sng" cap="all" spc="20" dirty="0">
                  <a:solidFill>
                    <a:schemeClr val="accent1"/>
                  </a:solidFill>
                </a:rPr>
                <a:t>LWIA SME System Team</a:t>
              </a:r>
            </a:p>
          </p:txBody>
        </p:sp>
        <p:sp>
          <p:nvSpPr>
            <p:cNvPr id="22" name="TextBox 21"/>
            <p:cNvSpPr txBox="1"/>
            <p:nvPr/>
          </p:nvSpPr>
          <p:spPr>
            <a:xfrm>
              <a:off x="6268081" y="2560320"/>
              <a:ext cx="2741547" cy="659027"/>
            </a:xfrm>
            <a:prstGeom prst="rect">
              <a:avLst/>
            </a:prstGeom>
            <a:noFill/>
          </p:spPr>
          <p:txBody>
            <a:bodyPr wrap="square" lIns="0" tIns="0" rIns="0" bIns="0" rtlCol="0">
              <a:spAutoFit/>
            </a:bodyPr>
            <a:lstStyle/>
            <a:p>
              <a:pPr>
                <a:lnSpc>
                  <a:spcPts val="1300"/>
                </a:lnSpc>
                <a:spcAft>
                  <a:spcPts val="600"/>
                </a:spcAft>
              </a:pPr>
              <a:r>
                <a:rPr lang="en-US" sz="1000" b="1">
                  <a:solidFill>
                    <a:schemeClr val="tx1">
                      <a:lumMod val="75000"/>
                      <a:lumOff val="25000"/>
                    </a:schemeClr>
                  </a:solidFill>
                </a:rPr>
                <a:t>System requirement definition from the local perspective. Direct User Subject Matter Experts (SMEs), Integral to the success of product definition. Definition of “how” we process.</a:t>
              </a:r>
            </a:p>
          </p:txBody>
        </p:sp>
      </p:grpSp>
      <p:grpSp>
        <p:nvGrpSpPr>
          <p:cNvPr id="8" name="Group 7"/>
          <p:cNvGrpSpPr/>
          <p:nvPr/>
        </p:nvGrpSpPr>
        <p:grpSpPr>
          <a:xfrm>
            <a:off x="5339766" y="5088231"/>
            <a:ext cx="2741547" cy="827077"/>
            <a:chOff x="6001386" y="3703974"/>
            <a:chExt cx="2741547" cy="827077"/>
          </a:xfrm>
        </p:grpSpPr>
        <p:sp>
          <p:nvSpPr>
            <p:cNvPr id="23" name="TextBox 22"/>
            <p:cNvSpPr txBox="1"/>
            <p:nvPr/>
          </p:nvSpPr>
          <p:spPr>
            <a:xfrm>
              <a:off x="6001387" y="3703974"/>
              <a:ext cx="2174238" cy="172420"/>
            </a:xfrm>
            <a:prstGeom prst="rect">
              <a:avLst/>
            </a:prstGeom>
            <a:noFill/>
          </p:spPr>
          <p:txBody>
            <a:bodyPr wrap="square" lIns="0" tIns="0" rIns="0" bIns="0" rtlCol="0">
              <a:spAutoFit/>
            </a:bodyPr>
            <a:lstStyle/>
            <a:p>
              <a:pPr>
                <a:lnSpc>
                  <a:spcPts val="1300"/>
                </a:lnSpc>
                <a:spcAft>
                  <a:spcPts val="600"/>
                </a:spcAft>
              </a:pPr>
              <a:r>
                <a:rPr lang="en-US" sz="1400" cap="all" spc="20">
                  <a:solidFill>
                    <a:schemeClr val="accent1"/>
                  </a:solidFill>
                </a:rPr>
                <a:t>SIU Development Team</a:t>
              </a:r>
            </a:p>
          </p:txBody>
        </p:sp>
        <p:sp>
          <p:nvSpPr>
            <p:cNvPr id="24" name="TextBox 23"/>
            <p:cNvSpPr txBox="1"/>
            <p:nvPr/>
          </p:nvSpPr>
          <p:spPr>
            <a:xfrm>
              <a:off x="6001386" y="3872024"/>
              <a:ext cx="2741547" cy="659027"/>
            </a:xfrm>
            <a:prstGeom prst="rect">
              <a:avLst/>
            </a:prstGeom>
            <a:noFill/>
          </p:spPr>
          <p:txBody>
            <a:bodyPr wrap="square" lIns="0" tIns="0" rIns="0" bIns="0" rtlCol="0">
              <a:spAutoFit/>
            </a:bodyPr>
            <a:lstStyle/>
            <a:p>
              <a:pPr>
                <a:lnSpc>
                  <a:spcPts val="1300"/>
                </a:lnSpc>
                <a:spcAft>
                  <a:spcPts val="600"/>
                </a:spcAft>
              </a:pPr>
              <a:r>
                <a:rPr lang="en-US" sz="1000">
                  <a:solidFill>
                    <a:schemeClr val="tx1">
                      <a:lumMod val="75000"/>
                      <a:lumOff val="25000"/>
                    </a:schemeClr>
                  </a:solidFill>
                </a:rPr>
                <a:t>Lead discovery, document requirements into user stories, produce process flow diagrams and wireframe product, coach team in Scrum, build the system, ensure quality.</a:t>
              </a:r>
            </a:p>
          </p:txBody>
        </p:sp>
      </p:grpSp>
      <p:grpSp>
        <p:nvGrpSpPr>
          <p:cNvPr id="7" name="Group 6"/>
          <p:cNvGrpSpPr/>
          <p:nvPr/>
        </p:nvGrpSpPr>
        <p:grpSpPr>
          <a:xfrm>
            <a:off x="529268" y="4981506"/>
            <a:ext cx="2757729" cy="870884"/>
            <a:chOff x="255025" y="3703974"/>
            <a:chExt cx="2757729" cy="440781"/>
          </a:xfrm>
        </p:grpSpPr>
        <p:sp>
          <p:nvSpPr>
            <p:cNvPr id="25" name="TextBox 24"/>
            <p:cNvSpPr txBox="1"/>
            <p:nvPr/>
          </p:nvSpPr>
          <p:spPr>
            <a:xfrm>
              <a:off x="838516" y="3703974"/>
              <a:ext cx="2174238" cy="90674"/>
            </a:xfrm>
            <a:prstGeom prst="rect">
              <a:avLst/>
            </a:prstGeom>
            <a:noFill/>
          </p:spPr>
          <p:txBody>
            <a:bodyPr wrap="square" lIns="0" tIns="0" rIns="0" bIns="0" rtlCol="0">
              <a:spAutoFit/>
            </a:bodyPr>
            <a:lstStyle/>
            <a:p>
              <a:pPr algn="r">
                <a:lnSpc>
                  <a:spcPts val="1300"/>
                </a:lnSpc>
                <a:spcAft>
                  <a:spcPts val="600"/>
                </a:spcAft>
              </a:pPr>
              <a:r>
                <a:rPr lang="en-US" sz="1400" cap="all" spc="20">
                  <a:solidFill>
                    <a:schemeClr val="accent1"/>
                  </a:solidFill>
                </a:rPr>
                <a:t>Communication Team</a:t>
              </a:r>
            </a:p>
          </p:txBody>
        </p:sp>
        <p:sp>
          <p:nvSpPr>
            <p:cNvPr id="26" name="TextBox 25"/>
            <p:cNvSpPr txBox="1"/>
            <p:nvPr/>
          </p:nvSpPr>
          <p:spPr>
            <a:xfrm>
              <a:off x="255025" y="3810358"/>
              <a:ext cx="2741547" cy="334397"/>
            </a:xfrm>
            <a:prstGeom prst="rect">
              <a:avLst/>
            </a:prstGeom>
            <a:noFill/>
          </p:spPr>
          <p:txBody>
            <a:bodyPr wrap="square" lIns="0" tIns="0" rIns="0" bIns="0" rtlCol="0">
              <a:spAutoFit/>
            </a:bodyPr>
            <a:lstStyle/>
            <a:p>
              <a:pPr>
                <a:lnSpc>
                  <a:spcPts val="1300"/>
                </a:lnSpc>
                <a:spcAft>
                  <a:spcPts val="600"/>
                </a:spcAft>
              </a:pPr>
              <a:r>
                <a:rPr lang="en-US" sz="1050">
                  <a:solidFill>
                    <a:schemeClr val="tx1">
                      <a:lumMod val="75000"/>
                      <a:lumOff val="25000"/>
                    </a:schemeClr>
                  </a:solidFill>
                </a:rPr>
                <a:t>Develop approved flow of communications for project. Draft all content, schedule, work closely with Project Oversight to deliver consistent message.</a:t>
              </a:r>
            </a:p>
          </p:txBody>
        </p:sp>
      </p:grpSp>
      <p:grpSp>
        <p:nvGrpSpPr>
          <p:cNvPr id="9" name="Group 8"/>
          <p:cNvGrpSpPr/>
          <p:nvPr/>
        </p:nvGrpSpPr>
        <p:grpSpPr>
          <a:xfrm>
            <a:off x="3161457" y="1758891"/>
            <a:ext cx="3102803" cy="660364"/>
            <a:chOff x="5500025" y="1559103"/>
            <a:chExt cx="3102803" cy="660364"/>
          </a:xfrm>
        </p:grpSpPr>
        <p:sp>
          <p:nvSpPr>
            <p:cNvPr id="27" name="TextBox 26"/>
            <p:cNvSpPr txBox="1"/>
            <p:nvPr/>
          </p:nvSpPr>
          <p:spPr>
            <a:xfrm>
              <a:off x="5500026" y="1559103"/>
              <a:ext cx="2977040" cy="172420"/>
            </a:xfrm>
            <a:prstGeom prst="rect">
              <a:avLst/>
            </a:prstGeom>
            <a:noFill/>
          </p:spPr>
          <p:txBody>
            <a:bodyPr wrap="square" lIns="0" tIns="0" rIns="0" bIns="0" rtlCol="0">
              <a:spAutoFit/>
            </a:bodyPr>
            <a:lstStyle/>
            <a:p>
              <a:pPr>
                <a:lnSpc>
                  <a:spcPts val="1300"/>
                </a:lnSpc>
                <a:spcAft>
                  <a:spcPts val="600"/>
                </a:spcAft>
              </a:pPr>
              <a:r>
                <a:rPr lang="en-US" sz="1400" cap="all" spc="20">
                  <a:solidFill>
                    <a:schemeClr val="accent1"/>
                  </a:solidFill>
                </a:rPr>
                <a:t>Product Ownership - State Level</a:t>
              </a:r>
            </a:p>
          </p:txBody>
        </p:sp>
        <p:sp>
          <p:nvSpPr>
            <p:cNvPr id="28" name="TextBox 27"/>
            <p:cNvSpPr txBox="1"/>
            <p:nvPr/>
          </p:nvSpPr>
          <p:spPr>
            <a:xfrm>
              <a:off x="5500025" y="1727153"/>
              <a:ext cx="3102803" cy="492314"/>
            </a:xfrm>
            <a:prstGeom prst="rect">
              <a:avLst/>
            </a:prstGeom>
            <a:noFill/>
          </p:spPr>
          <p:txBody>
            <a:bodyPr wrap="square" lIns="0" tIns="0" rIns="0" bIns="0" rtlCol="0">
              <a:spAutoFit/>
            </a:bodyPr>
            <a:lstStyle/>
            <a:p>
              <a:pPr>
                <a:lnSpc>
                  <a:spcPts val="1300"/>
                </a:lnSpc>
                <a:spcAft>
                  <a:spcPts val="600"/>
                </a:spcAft>
              </a:pPr>
              <a:r>
                <a:rPr lang="en-US" sz="1000">
                  <a:solidFill>
                    <a:schemeClr val="tx1">
                      <a:lumMod val="75000"/>
                      <a:lumOff val="25000"/>
                    </a:schemeClr>
                  </a:solidFill>
                </a:rPr>
                <a:t>State Level Subject Matter Experts – Drive project decisions, day-to-day SME support. Definition of “what” we are building. (Features)</a:t>
              </a:r>
            </a:p>
          </p:txBody>
        </p:sp>
      </p:grpSp>
      <p:sp>
        <p:nvSpPr>
          <p:cNvPr id="31" name="Text Placeholder 30">
            <a:extLst>
              <a:ext uri="{FF2B5EF4-FFF2-40B4-BE49-F238E27FC236}">
                <a16:creationId xmlns:a16="http://schemas.microsoft.com/office/drawing/2014/main" id="{C2E481C1-89F9-954C-B0E9-9C8EFDCB4C18}"/>
              </a:ext>
            </a:extLst>
          </p:cNvPr>
          <p:cNvSpPr>
            <a:spLocks noGrp="1"/>
          </p:cNvSpPr>
          <p:nvPr>
            <p:ph type="body" sz="quarter" idx="10"/>
          </p:nvPr>
        </p:nvSpPr>
        <p:spPr>
          <a:xfrm>
            <a:off x="594359" y="749542"/>
            <a:ext cx="7955280" cy="420624"/>
          </a:xfrm>
        </p:spPr>
        <p:txBody>
          <a:bodyPr>
            <a:normAutofit fontScale="92500" lnSpcReduction="20000"/>
          </a:bodyPr>
          <a:lstStyle/>
          <a:p>
            <a:r>
              <a:rPr lang="en-US" sz="2800"/>
              <a:t>IWDS Transition </a:t>
            </a:r>
            <a:r>
              <a:rPr lang="en-US" sz="3500">
                <a:solidFill>
                  <a:srgbClr val="D14C27"/>
                </a:solidFill>
              </a:rPr>
              <a:t>Roles &amp; Responsibilities</a:t>
            </a:r>
          </a:p>
          <a:p>
            <a:endParaRPr lang="en-US"/>
          </a:p>
        </p:txBody>
      </p:sp>
      <p:sp>
        <p:nvSpPr>
          <p:cNvPr id="2" name="Freeform 65">
            <a:extLst>
              <a:ext uri="{FF2B5EF4-FFF2-40B4-BE49-F238E27FC236}">
                <a16:creationId xmlns:a16="http://schemas.microsoft.com/office/drawing/2014/main" id="{BF5BD33B-2EF0-1015-96C0-C1DE64A4A402}"/>
              </a:ext>
            </a:extLst>
          </p:cNvPr>
          <p:cNvSpPr>
            <a:spLocks noEditPoints="1"/>
          </p:cNvSpPr>
          <p:nvPr/>
        </p:nvSpPr>
        <p:spPr bwMode="auto">
          <a:xfrm>
            <a:off x="3544411" y="4613185"/>
            <a:ext cx="365760" cy="338328"/>
          </a:xfrm>
          <a:custGeom>
            <a:avLst/>
            <a:gdLst>
              <a:gd name="T0" fmla="*/ 278 w 409"/>
              <a:gd name="T1" fmla="*/ 12 h 261"/>
              <a:gd name="T2" fmla="*/ 278 w 409"/>
              <a:gd name="T3" fmla="*/ 211 h 261"/>
              <a:gd name="T4" fmla="*/ 266 w 409"/>
              <a:gd name="T5" fmla="*/ 223 h 261"/>
              <a:gd name="T6" fmla="*/ 254 w 409"/>
              <a:gd name="T7" fmla="*/ 211 h 261"/>
              <a:gd name="T8" fmla="*/ 144 w 409"/>
              <a:gd name="T9" fmla="*/ 154 h 261"/>
              <a:gd name="T10" fmla="*/ 122 w 409"/>
              <a:gd name="T11" fmla="*/ 154 h 261"/>
              <a:gd name="T12" fmla="*/ 171 w 409"/>
              <a:gd name="T13" fmla="*/ 236 h 261"/>
              <a:gd name="T14" fmla="*/ 141 w 409"/>
              <a:gd name="T15" fmla="*/ 257 h 261"/>
              <a:gd name="T16" fmla="*/ 122 w 409"/>
              <a:gd name="T17" fmla="*/ 251 h 261"/>
              <a:gd name="T18" fmla="*/ 62 w 409"/>
              <a:gd name="T19" fmla="*/ 154 h 261"/>
              <a:gd name="T20" fmla="*/ 30 w 409"/>
              <a:gd name="T21" fmla="*/ 154 h 261"/>
              <a:gd name="T22" fmla="*/ 0 w 409"/>
              <a:gd name="T23" fmla="*/ 112 h 261"/>
              <a:gd name="T24" fmla="*/ 30 w 409"/>
              <a:gd name="T25" fmla="*/ 71 h 261"/>
              <a:gd name="T26" fmla="*/ 144 w 409"/>
              <a:gd name="T27" fmla="*/ 71 h 261"/>
              <a:gd name="T28" fmla="*/ 254 w 409"/>
              <a:gd name="T29" fmla="*/ 12 h 261"/>
              <a:gd name="T30" fmla="*/ 266 w 409"/>
              <a:gd name="T31" fmla="*/ 0 h 261"/>
              <a:gd name="T32" fmla="*/ 278 w 409"/>
              <a:gd name="T33" fmla="*/ 12 h 261"/>
              <a:gd name="T34" fmla="*/ 83 w 409"/>
              <a:gd name="T35" fmla="*/ 99 h 261"/>
              <a:gd name="T36" fmla="*/ 78 w 409"/>
              <a:gd name="T37" fmla="*/ 93 h 261"/>
              <a:gd name="T38" fmla="*/ 43 w 409"/>
              <a:gd name="T39" fmla="*/ 93 h 261"/>
              <a:gd name="T40" fmla="*/ 37 w 409"/>
              <a:gd name="T41" fmla="*/ 99 h 261"/>
              <a:gd name="T42" fmla="*/ 43 w 409"/>
              <a:gd name="T43" fmla="*/ 105 h 261"/>
              <a:gd name="T44" fmla="*/ 78 w 409"/>
              <a:gd name="T45" fmla="*/ 105 h 261"/>
              <a:gd name="T46" fmla="*/ 83 w 409"/>
              <a:gd name="T47" fmla="*/ 99 h 261"/>
              <a:gd name="T48" fmla="*/ 83 w 409"/>
              <a:gd name="T49" fmla="*/ 124 h 261"/>
              <a:gd name="T50" fmla="*/ 78 w 409"/>
              <a:gd name="T51" fmla="*/ 118 h 261"/>
              <a:gd name="T52" fmla="*/ 43 w 409"/>
              <a:gd name="T53" fmla="*/ 118 h 261"/>
              <a:gd name="T54" fmla="*/ 37 w 409"/>
              <a:gd name="T55" fmla="*/ 124 h 261"/>
              <a:gd name="T56" fmla="*/ 43 w 409"/>
              <a:gd name="T57" fmla="*/ 130 h 261"/>
              <a:gd name="T58" fmla="*/ 78 w 409"/>
              <a:gd name="T59" fmla="*/ 130 h 261"/>
              <a:gd name="T60" fmla="*/ 83 w 409"/>
              <a:gd name="T61" fmla="*/ 124 h 261"/>
              <a:gd name="T62" fmla="*/ 250 w 409"/>
              <a:gd name="T63" fmla="*/ 176 h 261"/>
              <a:gd name="T64" fmla="*/ 250 w 409"/>
              <a:gd name="T65" fmla="*/ 47 h 261"/>
              <a:gd name="T66" fmla="*/ 150 w 409"/>
              <a:gd name="T67" fmla="*/ 90 h 261"/>
              <a:gd name="T68" fmla="*/ 150 w 409"/>
              <a:gd name="T69" fmla="*/ 135 h 261"/>
              <a:gd name="T70" fmla="*/ 250 w 409"/>
              <a:gd name="T71" fmla="*/ 176 h 261"/>
              <a:gd name="T72" fmla="*/ 310 w 409"/>
              <a:gd name="T73" fmla="*/ 47 h 261"/>
              <a:gd name="T74" fmla="*/ 357 w 409"/>
              <a:gd name="T75" fmla="*/ 0 h 261"/>
              <a:gd name="T76" fmla="*/ 369 w 409"/>
              <a:gd name="T77" fmla="*/ 11 h 261"/>
              <a:gd name="T78" fmla="*/ 322 w 409"/>
              <a:gd name="T79" fmla="*/ 59 h 261"/>
              <a:gd name="T80" fmla="*/ 310 w 409"/>
              <a:gd name="T81" fmla="*/ 47 h 261"/>
              <a:gd name="T82" fmla="*/ 322 w 409"/>
              <a:gd name="T83" fmla="*/ 167 h 261"/>
              <a:gd name="T84" fmla="*/ 369 w 409"/>
              <a:gd name="T85" fmla="*/ 214 h 261"/>
              <a:gd name="T86" fmla="*/ 357 w 409"/>
              <a:gd name="T87" fmla="*/ 225 h 261"/>
              <a:gd name="T88" fmla="*/ 310 w 409"/>
              <a:gd name="T89" fmla="*/ 178 h 261"/>
              <a:gd name="T90" fmla="*/ 322 w 409"/>
              <a:gd name="T91" fmla="*/ 167 h 261"/>
              <a:gd name="T92" fmla="*/ 330 w 409"/>
              <a:gd name="T93" fmla="*/ 103 h 261"/>
              <a:gd name="T94" fmla="*/ 409 w 409"/>
              <a:gd name="T95" fmla="*/ 103 h 261"/>
              <a:gd name="T96" fmla="*/ 409 w 409"/>
              <a:gd name="T97" fmla="*/ 119 h 261"/>
              <a:gd name="T98" fmla="*/ 330 w 409"/>
              <a:gd name="T99" fmla="*/ 119 h 261"/>
              <a:gd name="T100" fmla="*/ 330 w 409"/>
              <a:gd name="T101" fmla="*/ 103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09" h="261">
                <a:moveTo>
                  <a:pt x="278" y="12"/>
                </a:moveTo>
                <a:cubicBezTo>
                  <a:pt x="278" y="211"/>
                  <a:pt x="278" y="211"/>
                  <a:pt x="278" y="211"/>
                </a:cubicBezTo>
                <a:cubicBezTo>
                  <a:pt x="278" y="217"/>
                  <a:pt x="273" y="223"/>
                  <a:pt x="266" y="223"/>
                </a:cubicBezTo>
                <a:cubicBezTo>
                  <a:pt x="259" y="223"/>
                  <a:pt x="254" y="217"/>
                  <a:pt x="254" y="211"/>
                </a:cubicBezTo>
                <a:cubicBezTo>
                  <a:pt x="234" y="186"/>
                  <a:pt x="198" y="154"/>
                  <a:pt x="144" y="154"/>
                </a:cubicBezTo>
                <a:cubicBezTo>
                  <a:pt x="122" y="154"/>
                  <a:pt x="122" y="154"/>
                  <a:pt x="122" y="154"/>
                </a:cubicBezTo>
                <a:cubicBezTo>
                  <a:pt x="171" y="236"/>
                  <a:pt x="171" y="236"/>
                  <a:pt x="171" y="236"/>
                </a:cubicBezTo>
                <a:cubicBezTo>
                  <a:pt x="141" y="257"/>
                  <a:pt x="141" y="257"/>
                  <a:pt x="141" y="257"/>
                </a:cubicBezTo>
                <a:cubicBezTo>
                  <a:pt x="134" y="261"/>
                  <a:pt x="126" y="256"/>
                  <a:pt x="122" y="251"/>
                </a:cubicBezTo>
                <a:cubicBezTo>
                  <a:pt x="62" y="154"/>
                  <a:pt x="62" y="154"/>
                  <a:pt x="62" y="154"/>
                </a:cubicBezTo>
                <a:cubicBezTo>
                  <a:pt x="30" y="154"/>
                  <a:pt x="30" y="154"/>
                  <a:pt x="30" y="154"/>
                </a:cubicBezTo>
                <a:cubicBezTo>
                  <a:pt x="30" y="154"/>
                  <a:pt x="0" y="138"/>
                  <a:pt x="0" y="112"/>
                </a:cubicBezTo>
                <a:cubicBezTo>
                  <a:pt x="0" y="86"/>
                  <a:pt x="30" y="71"/>
                  <a:pt x="30" y="71"/>
                </a:cubicBezTo>
                <a:cubicBezTo>
                  <a:pt x="144" y="71"/>
                  <a:pt x="144" y="71"/>
                  <a:pt x="144" y="71"/>
                </a:cubicBezTo>
                <a:cubicBezTo>
                  <a:pt x="198" y="71"/>
                  <a:pt x="234" y="38"/>
                  <a:pt x="254" y="12"/>
                </a:cubicBezTo>
                <a:cubicBezTo>
                  <a:pt x="254" y="5"/>
                  <a:pt x="259" y="0"/>
                  <a:pt x="266" y="0"/>
                </a:cubicBezTo>
                <a:cubicBezTo>
                  <a:pt x="273" y="0"/>
                  <a:pt x="278" y="5"/>
                  <a:pt x="278" y="12"/>
                </a:cubicBezTo>
                <a:close/>
                <a:moveTo>
                  <a:pt x="83" y="99"/>
                </a:moveTo>
                <a:cubicBezTo>
                  <a:pt x="83" y="96"/>
                  <a:pt x="81" y="93"/>
                  <a:pt x="78" y="93"/>
                </a:cubicBezTo>
                <a:cubicBezTo>
                  <a:pt x="43" y="93"/>
                  <a:pt x="43" y="93"/>
                  <a:pt x="43" y="93"/>
                </a:cubicBezTo>
                <a:cubicBezTo>
                  <a:pt x="40" y="93"/>
                  <a:pt x="37" y="96"/>
                  <a:pt x="37" y="99"/>
                </a:cubicBezTo>
                <a:cubicBezTo>
                  <a:pt x="37" y="102"/>
                  <a:pt x="40" y="105"/>
                  <a:pt x="43" y="105"/>
                </a:cubicBezTo>
                <a:cubicBezTo>
                  <a:pt x="78" y="105"/>
                  <a:pt x="78" y="105"/>
                  <a:pt x="78" y="105"/>
                </a:cubicBezTo>
                <a:cubicBezTo>
                  <a:pt x="81" y="105"/>
                  <a:pt x="83" y="102"/>
                  <a:pt x="83" y="99"/>
                </a:cubicBezTo>
                <a:close/>
                <a:moveTo>
                  <a:pt x="83" y="124"/>
                </a:moveTo>
                <a:cubicBezTo>
                  <a:pt x="83" y="121"/>
                  <a:pt x="81" y="118"/>
                  <a:pt x="78" y="118"/>
                </a:cubicBezTo>
                <a:cubicBezTo>
                  <a:pt x="43" y="118"/>
                  <a:pt x="43" y="118"/>
                  <a:pt x="43" y="118"/>
                </a:cubicBezTo>
                <a:cubicBezTo>
                  <a:pt x="40" y="118"/>
                  <a:pt x="37" y="121"/>
                  <a:pt x="37" y="124"/>
                </a:cubicBezTo>
                <a:cubicBezTo>
                  <a:pt x="37" y="127"/>
                  <a:pt x="40" y="130"/>
                  <a:pt x="43" y="130"/>
                </a:cubicBezTo>
                <a:cubicBezTo>
                  <a:pt x="78" y="130"/>
                  <a:pt x="78" y="130"/>
                  <a:pt x="78" y="130"/>
                </a:cubicBezTo>
                <a:cubicBezTo>
                  <a:pt x="81" y="130"/>
                  <a:pt x="83" y="127"/>
                  <a:pt x="83" y="124"/>
                </a:cubicBezTo>
                <a:close/>
                <a:moveTo>
                  <a:pt x="250" y="176"/>
                </a:moveTo>
                <a:cubicBezTo>
                  <a:pt x="250" y="47"/>
                  <a:pt x="250" y="47"/>
                  <a:pt x="250" y="47"/>
                </a:cubicBezTo>
                <a:cubicBezTo>
                  <a:pt x="223" y="75"/>
                  <a:pt x="191" y="90"/>
                  <a:pt x="150" y="90"/>
                </a:cubicBezTo>
                <a:cubicBezTo>
                  <a:pt x="150" y="135"/>
                  <a:pt x="150" y="135"/>
                  <a:pt x="150" y="135"/>
                </a:cubicBezTo>
                <a:cubicBezTo>
                  <a:pt x="191" y="135"/>
                  <a:pt x="223" y="149"/>
                  <a:pt x="250" y="176"/>
                </a:cubicBezTo>
                <a:close/>
                <a:moveTo>
                  <a:pt x="310" y="47"/>
                </a:moveTo>
                <a:cubicBezTo>
                  <a:pt x="357" y="0"/>
                  <a:pt x="357" y="0"/>
                  <a:pt x="357" y="0"/>
                </a:cubicBezTo>
                <a:cubicBezTo>
                  <a:pt x="369" y="11"/>
                  <a:pt x="369" y="11"/>
                  <a:pt x="369" y="11"/>
                </a:cubicBezTo>
                <a:cubicBezTo>
                  <a:pt x="322" y="59"/>
                  <a:pt x="322" y="59"/>
                  <a:pt x="322" y="59"/>
                </a:cubicBezTo>
                <a:lnTo>
                  <a:pt x="310" y="47"/>
                </a:lnTo>
                <a:close/>
                <a:moveTo>
                  <a:pt x="322" y="167"/>
                </a:moveTo>
                <a:cubicBezTo>
                  <a:pt x="369" y="214"/>
                  <a:pt x="369" y="214"/>
                  <a:pt x="369" y="214"/>
                </a:cubicBezTo>
                <a:cubicBezTo>
                  <a:pt x="357" y="225"/>
                  <a:pt x="357" y="225"/>
                  <a:pt x="357" y="225"/>
                </a:cubicBezTo>
                <a:cubicBezTo>
                  <a:pt x="310" y="178"/>
                  <a:pt x="310" y="178"/>
                  <a:pt x="310" y="178"/>
                </a:cubicBezTo>
                <a:lnTo>
                  <a:pt x="322" y="167"/>
                </a:lnTo>
                <a:close/>
                <a:moveTo>
                  <a:pt x="330" y="103"/>
                </a:moveTo>
                <a:cubicBezTo>
                  <a:pt x="409" y="103"/>
                  <a:pt x="409" y="103"/>
                  <a:pt x="409" y="103"/>
                </a:cubicBezTo>
                <a:cubicBezTo>
                  <a:pt x="409" y="119"/>
                  <a:pt x="409" y="119"/>
                  <a:pt x="409" y="119"/>
                </a:cubicBezTo>
                <a:cubicBezTo>
                  <a:pt x="330" y="119"/>
                  <a:pt x="330" y="119"/>
                  <a:pt x="330" y="119"/>
                </a:cubicBezTo>
                <a:lnTo>
                  <a:pt x="330" y="103"/>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Freeform 73">
            <a:extLst>
              <a:ext uri="{FF2B5EF4-FFF2-40B4-BE49-F238E27FC236}">
                <a16:creationId xmlns:a16="http://schemas.microsoft.com/office/drawing/2014/main" id="{CE4F9EFD-A198-EE67-5957-00FAA16A6759}"/>
              </a:ext>
            </a:extLst>
          </p:cNvPr>
          <p:cNvSpPr>
            <a:spLocks noEditPoints="1"/>
          </p:cNvSpPr>
          <p:nvPr/>
        </p:nvSpPr>
        <p:spPr bwMode="auto">
          <a:xfrm>
            <a:off x="3187406" y="3426159"/>
            <a:ext cx="274320" cy="274320"/>
          </a:xfrm>
          <a:custGeom>
            <a:avLst/>
            <a:gdLst>
              <a:gd name="T0" fmla="*/ 125 w 275"/>
              <a:gd name="T1" fmla="*/ 265 h 316"/>
              <a:gd name="T2" fmla="*/ 73 w 275"/>
              <a:gd name="T3" fmla="*/ 284 h 316"/>
              <a:gd name="T4" fmla="*/ 68 w 275"/>
              <a:gd name="T5" fmla="*/ 275 h 316"/>
              <a:gd name="T6" fmla="*/ 125 w 275"/>
              <a:gd name="T7" fmla="*/ 241 h 316"/>
              <a:gd name="T8" fmla="*/ 125 w 275"/>
              <a:gd name="T9" fmla="*/ 221 h 316"/>
              <a:gd name="T10" fmla="*/ 16 w 275"/>
              <a:gd name="T11" fmla="*/ 221 h 316"/>
              <a:gd name="T12" fmla="*/ 0 w 275"/>
              <a:gd name="T13" fmla="*/ 205 h 316"/>
              <a:gd name="T14" fmla="*/ 14 w 275"/>
              <a:gd name="T15" fmla="*/ 190 h 316"/>
              <a:gd name="T16" fmla="*/ 14 w 275"/>
              <a:gd name="T17" fmla="*/ 47 h 316"/>
              <a:gd name="T18" fmla="*/ 0 w 275"/>
              <a:gd name="T19" fmla="*/ 32 h 316"/>
              <a:gd name="T20" fmla="*/ 16 w 275"/>
              <a:gd name="T21" fmla="*/ 16 h 316"/>
              <a:gd name="T22" fmla="*/ 128 w 275"/>
              <a:gd name="T23" fmla="*/ 16 h 316"/>
              <a:gd name="T24" fmla="*/ 135 w 275"/>
              <a:gd name="T25" fmla="*/ 0 h 316"/>
              <a:gd name="T26" fmla="*/ 139 w 275"/>
              <a:gd name="T27" fmla="*/ 0 h 316"/>
              <a:gd name="T28" fmla="*/ 145 w 275"/>
              <a:gd name="T29" fmla="*/ 16 h 316"/>
              <a:gd name="T30" fmla="*/ 259 w 275"/>
              <a:gd name="T31" fmla="*/ 16 h 316"/>
              <a:gd name="T32" fmla="*/ 275 w 275"/>
              <a:gd name="T33" fmla="*/ 32 h 316"/>
              <a:gd name="T34" fmla="*/ 259 w 275"/>
              <a:gd name="T35" fmla="*/ 47 h 316"/>
              <a:gd name="T36" fmla="*/ 259 w 275"/>
              <a:gd name="T37" fmla="*/ 190 h 316"/>
              <a:gd name="T38" fmla="*/ 275 w 275"/>
              <a:gd name="T39" fmla="*/ 205 h 316"/>
              <a:gd name="T40" fmla="*/ 259 w 275"/>
              <a:gd name="T41" fmla="*/ 221 h 316"/>
              <a:gd name="T42" fmla="*/ 146 w 275"/>
              <a:gd name="T43" fmla="*/ 221 h 316"/>
              <a:gd name="T44" fmla="*/ 146 w 275"/>
              <a:gd name="T45" fmla="*/ 241 h 316"/>
              <a:gd name="T46" fmla="*/ 204 w 275"/>
              <a:gd name="T47" fmla="*/ 275 h 316"/>
              <a:gd name="T48" fmla="*/ 198 w 275"/>
              <a:gd name="T49" fmla="*/ 284 h 316"/>
              <a:gd name="T50" fmla="*/ 146 w 275"/>
              <a:gd name="T51" fmla="*/ 265 h 316"/>
              <a:gd name="T52" fmla="*/ 146 w 275"/>
              <a:gd name="T53" fmla="*/ 304 h 316"/>
              <a:gd name="T54" fmla="*/ 136 w 275"/>
              <a:gd name="T55" fmla="*/ 316 h 316"/>
              <a:gd name="T56" fmla="*/ 125 w 275"/>
              <a:gd name="T57" fmla="*/ 304 h 316"/>
              <a:gd name="T58" fmla="*/ 125 w 275"/>
              <a:gd name="T59" fmla="*/ 265 h 316"/>
              <a:gd name="T60" fmla="*/ 239 w 275"/>
              <a:gd name="T61" fmla="*/ 49 h 316"/>
              <a:gd name="T62" fmla="*/ 34 w 275"/>
              <a:gd name="T63" fmla="*/ 49 h 316"/>
              <a:gd name="T64" fmla="*/ 34 w 275"/>
              <a:gd name="T65" fmla="*/ 188 h 316"/>
              <a:gd name="T66" fmla="*/ 239 w 275"/>
              <a:gd name="T67" fmla="*/ 188 h 316"/>
              <a:gd name="T68" fmla="*/ 239 w 275"/>
              <a:gd name="T69" fmla="*/ 49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75" h="316">
                <a:moveTo>
                  <a:pt x="125" y="265"/>
                </a:moveTo>
                <a:cubicBezTo>
                  <a:pt x="73" y="284"/>
                  <a:pt x="73" y="284"/>
                  <a:pt x="73" y="284"/>
                </a:cubicBezTo>
                <a:cubicBezTo>
                  <a:pt x="68" y="275"/>
                  <a:pt x="68" y="275"/>
                  <a:pt x="68" y="275"/>
                </a:cubicBezTo>
                <a:cubicBezTo>
                  <a:pt x="125" y="241"/>
                  <a:pt x="125" y="241"/>
                  <a:pt x="125" y="241"/>
                </a:cubicBezTo>
                <a:cubicBezTo>
                  <a:pt x="125" y="221"/>
                  <a:pt x="125" y="221"/>
                  <a:pt x="125" y="221"/>
                </a:cubicBezTo>
                <a:cubicBezTo>
                  <a:pt x="16" y="221"/>
                  <a:pt x="16" y="221"/>
                  <a:pt x="16" y="221"/>
                </a:cubicBezTo>
                <a:cubicBezTo>
                  <a:pt x="7" y="221"/>
                  <a:pt x="0" y="214"/>
                  <a:pt x="0" y="205"/>
                </a:cubicBezTo>
                <a:cubicBezTo>
                  <a:pt x="0" y="197"/>
                  <a:pt x="6" y="191"/>
                  <a:pt x="14" y="190"/>
                </a:cubicBezTo>
                <a:cubicBezTo>
                  <a:pt x="14" y="47"/>
                  <a:pt x="14" y="47"/>
                  <a:pt x="14" y="47"/>
                </a:cubicBezTo>
                <a:cubicBezTo>
                  <a:pt x="6" y="47"/>
                  <a:pt x="0" y="40"/>
                  <a:pt x="0" y="32"/>
                </a:cubicBezTo>
                <a:cubicBezTo>
                  <a:pt x="0" y="23"/>
                  <a:pt x="7" y="16"/>
                  <a:pt x="16" y="16"/>
                </a:cubicBezTo>
                <a:cubicBezTo>
                  <a:pt x="128" y="16"/>
                  <a:pt x="128" y="16"/>
                  <a:pt x="128" y="16"/>
                </a:cubicBezTo>
                <a:cubicBezTo>
                  <a:pt x="135" y="0"/>
                  <a:pt x="135" y="0"/>
                  <a:pt x="135" y="0"/>
                </a:cubicBezTo>
                <a:cubicBezTo>
                  <a:pt x="139" y="0"/>
                  <a:pt x="139" y="0"/>
                  <a:pt x="139" y="0"/>
                </a:cubicBezTo>
                <a:cubicBezTo>
                  <a:pt x="145" y="16"/>
                  <a:pt x="145" y="16"/>
                  <a:pt x="145" y="16"/>
                </a:cubicBezTo>
                <a:cubicBezTo>
                  <a:pt x="259" y="16"/>
                  <a:pt x="259" y="16"/>
                  <a:pt x="259" y="16"/>
                </a:cubicBezTo>
                <a:cubicBezTo>
                  <a:pt x="268" y="16"/>
                  <a:pt x="275" y="23"/>
                  <a:pt x="275" y="32"/>
                </a:cubicBezTo>
                <a:cubicBezTo>
                  <a:pt x="275" y="41"/>
                  <a:pt x="268" y="47"/>
                  <a:pt x="259" y="47"/>
                </a:cubicBezTo>
                <a:cubicBezTo>
                  <a:pt x="259" y="190"/>
                  <a:pt x="259" y="190"/>
                  <a:pt x="259" y="190"/>
                </a:cubicBezTo>
                <a:cubicBezTo>
                  <a:pt x="268" y="190"/>
                  <a:pt x="275" y="197"/>
                  <a:pt x="275" y="205"/>
                </a:cubicBezTo>
                <a:cubicBezTo>
                  <a:pt x="275" y="214"/>
                  <a:pt x="268" y="221"/>
                  <a:pt x="259" y="221"/>
                </a:cubicBezTo>
                <a:cubicBezTo>
                  <a:pt x="146" y="221"/>
                  <a:pt x="146" y="221"/>
                  <a:pt x="146" y="221"/>
                </a:cubicBezTo>
                <a:cubicBezTo>
                  <a:pt x="146" y="241"/>
                  <a:pt x="146" y="241"/>
                  <a:pt x="146" y="241"/>
                </a:cubicBezTo>
                <a:cubicBezTo>
                  <a:pt x="204" y="275"/>
                  <a:pt x="204" y="275"/>
                  <a:pt x="204" y="275"/>
                </a:cubicBezTo>
                <a:cubicBezTo>
                  <a:pt x="198" y="284"/>
                  <a:pt x="198" y="284"/>
                  <a:pt x="198" y="284"/>
                </a:cubicBezTo>
                <a:cubicBezTo>
                  <a:pt x="146" y="265"/>
                  <a:pt x="146" y="265"/>
                  <a:pt x="146" y="265"/>
                </a:cubicBezTo>
                <a:cubicBezTo>
                  <a:pt x="146" y="304"/>
                  <a:pt x="146" y="304"/>
                  <a:pt x="146" y="304"/>
                </a:cubicBezTo>
                <a:cubicBezTo>
                  <a:pt x="146" y="310"/>
                  <a:pt x="142" y="316"/>
                  <a:pt x="136" y="316"/>
                </a:cubicBezTo>
                <a:cubicBezTo>
                  <a:pt x="129" y="316"/>
                  <a:pt x="125" y="310"/>
                  <a:pt x="125" y="304"/>
                </a:cubicBezTo>
                <a:lnTo>
                  <a:pt x="125" y="265"/>
                </a:lnTo>
                <a:close/>
                <a:moveTo>
                  <a:pt x="239" y="49"/>
                </a:moveTo>
                <a:cubicBezTo>
                  <a:pt x="34" y="49"/>
                  <a:pt x="34" y="49"/>
                  <a:pt x="34" y="49"/>
                </a:cubicBezTo>
                <a:cubicBezTo>
                  <a:pt x="34" y="188"/>
                  <a:pt x="34" y="188"/>
                  <a:pt x="34" y="188"/>
                </a:cubicBezTo>
                <a:cubicBezTo>
                  <a:pt x="239" y="188"/>
                  <a:pt x="239" y="188"/>
                  <a:pt x="239" y="188"/>
                </a:cubicBezTo>
                <a:lnTo>
                  <a:pt x="239" y="49"/>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Freeform 56">
            <a:extLst>
              <a:ext uri="{FF2B5EF4-FFF2-40B4-BE49-F238E27FC236}">
                <a16:creationId xmlns:a16="http://schemas.microsoft.com/office/drawing/2014/main" id="{09C36C9E-2A11-76B3-A6DB-CF36538931CF}"/>
              </a:ext>
            </a:extLst>
          </p:cNvPr>
          <p:cNvSpPr>
            <a:spLocks noEditPoints="1"/>
          </p:cNvSpPr>
          <p:nvPr/>
        </p:nvSpPr>
        <p:spPr bwMode="auto">
          <a:xfrm>
            <a:off x="4887039" y="4654175"/>
            <a:ext cx="274638" cy="234950"/>
          </a:xfrm>
          <a:custGeom>
            <a:avLst/>
            <a:gdLst>
              <a:gd name="T0" fmla="*/ 265 w 334"/>
              <a:gd name="T1" fmla="*/ 237 h 287"/>
              <a:gd name="T2" fmla="*/ 265 w 334"/>
              <a:gd name="T3" fmla="*/ 276 h 287"/>
              <a:gd name="T4" fmla="*/ 226 w 334"/>
              <a:gd name="T5" fmla="*/ 276 h 287"/>
              <a:gd name="T6" fmla="*/ 156 w 334"/>
              <a:gd name="T7" fmla="*/ 202 h 287"/>
              <a:gd name="T8" fmla="*/ 92 w 334"/>
              <a:gd name="T9" fmla="*/ 280 h 287"/>
              <a:gd name="T10" fmla="*/ 68 w 334"/>
              <a:gd name="T11" fmla="*/ 280 h 287"/>
              <a:gd name="T12" fmla="*/ 52 w 334"/>
              <a:gd name="T13" fmla="*/ 263 h 287"/>
              <a:gd name="T14" fmla="*/ 52 w 334"/>
              <a:gd name="T15" fmla="*/ 240 h 287"/>
              <a:gd name="T16" fmla="*/ 126 w 334"/>
              <a:gd name="T17" fmla="*/ 171 h 287"/>
              <a:gd name="T18" fmla="*/ 90 w 334"/>
              <a:gd name="T19" fmla="*/ 136 h 287"/>
              <a:gd name="T20" fmla="*/ 62 w 334"/>
              <a:gd name="T21" fmla="*/ 125 h 287"/>
              <a:gd name="T22" fmla="*/ 27 w 334"/>
              <a:gd name="T23" fmla="*/ 120 h 287"/>
              <a:gd name="T24" fmla="*/ 2 w 334"/>
              <a:gd name="T25" fmla="*/ 70 h 287"/>
              <a:gd name="T26" fmla="*/ 4 w 334"/>
              <a:gd name="T27" fmla="*/ 67 h 287"/>
              <a:gd name="T28" fmla="*/ 31 w 334"/>
              <a:gd name="T29" fmla="*/ 84 h 287"/>
              <a:gd name="T30" fmla="*/ 60 w 334"/>
              <a:gd name="T31" fmla="*/ 75 h 287"/>
              <a:gd name="T32" fmla="*/ 59 w 334"/>
              <a:gd name="T33" fmla="*/ 42 h 287"/>
              <a:gd name="T34" fmla="*/ 32 w 334"/>
              <a:gd name="T35" fmla="*/ 25 h 287"/>
              <a:gd name="T36" fmla="*/ 34 w 334"/>
              <a:gd name="T37" fmla="*/ 21 h 287"/>
              <a:gd name="T38" fmla="*/ 88 w 334"/>
              <a:gd name="T39" fmla="*/ 23 h 287"/>
              <a:gd name="T40" fmla="*/ 97 w 334"/>
              <a:gd name="T41" fmla="*/ 30 h 287"/>
              <a:gd name="T42" fmla="*/ 111 w 334"/>
              <a:gd name="T43" fmla="*/ 75 h 287"/>
              <a:gd name="T44" fmla="*/ 121 w 334"/>
              <a:gd name="T45" fmla="*/ 103 h 287"/>
              <a:gd name="T46" fmla="*/ 157 w 334"/>
              <a:gd name="T47" fmla="*/ 139 h 287"/>
              <a:gd name="T48" fmla="*/ 199 w 334"/>
              <a:gd name="T49" fmla="*/ 95 h 287"/>
              <a:gd name="T50" fmla="*/ 230 w 334"/>
              <a:gd name="T51" fmla="*/ 127 h 287"/>
              <a:gd name="T52" fmla="*/ 189 w 334"/>
              <a:gd name="T53" fmla="*/ 169 h 287"/>
              <a:gd name="T54" fmla="*/ 265 w 334"/>
              <a:gd name="T55" fmla="*/ 237 h 287"/>
              <a:gd name="T56" fmla="*/ 330 w 334"/>
              <a:gd name="T57" fmla="*/ 128 h 287"/>
              <a:gd name="T58" fmla="*/ 306 w 334"/>
              <a:gd name="T59" fmla="*/ 151 h 287"/>
              <a:gd name="T60" fmla="*/ 289 w 334"/>
              <a:gd name="T61" fmla="*/ 151 h 287"/>
              <a:gd name="T62" fmla="*/ 284 w 334"/>
              <a:gd name="T63" fmla="*/ 146 h 287"/>
              <a:gd name="T64" fmla="*/ 280 w 334"/>
              <a:gd name="T65" fmla="*/ 133 h 287"/>
              <a:gd name="T66" fmla="*/ 276 w 334"/>
              <a:gd name="T67" fmla="*/ 116 h 287"/>
              <a:gd name="T68" fmla="*/ 247 w 334"/>
              <a:gd name="T69" fmla="*/ 110 h 287"/>
              <a:gd name="T70" fmla="*/ 238 w 334"/>
              <a:gd name="T71" fmla="*/ 119 h 287"/>
              <a:gd name="T72" fmla="*/ 206 w 334"/>
              <a:gd name="T73" fmla="*/ 88 h 287"/>
              <a:gd name="T74" fmla="*/ 211 w 334"/>
              <a:gd name="T75" fmla="*/ 83 h 287"/>
              <a:gd name="T76" fmla="*/ 215 w 334"/>
              <a:gd name="T77" fmla="*/ 78 h 287"/>
              <a:gd name="T78" fmla="*/ 214 w 334"/>
              <a:gd name="T79" fmla="*/ 57 h 287"/>
              <a:gd name="T80" fmla="*/ 147 w 334"/>
              <a:gd name="T81" fmla="*/ 30 h 287"/>
              <a:gd name="T82" fmla="*/ 147 w 334"/>
              <a:gd name="T83" fmla="*/ 20 h 287"/>
              <a:gd name="T84" fmla="*/ 266 w 334"/>
              <a:gd name="T85" fmla="*/ 45 h 287"/>
              <a:gd name="T86" fmla="*/ 289 w 334"/>
              <a:gd name="T87" fmla="*/ 68 h 287"/>
              <a:gd name="T88" fmla="*/ 297 w 334"/>
              <a:gd name="T89" fmla="*/ 98 h 287"/>
              <a:gd name="T90" fmla="*/ 310 w 334"/>
              <a:gd name="T91" fmla="*/ 104 h 287"/>
              <a:gd name="T92" fmla="*/ 325 w 334"/>
              <a:gd name="T93" fmla="*/ 105 h 287"/>
              <a:gd name="T94" fmla="*/ 330 w 334"/>
              <a:gd name="T95" fmla="*/ 111 h 287"/>
              <a:gd name="T96" fmla="*/ 330 w 334"/>
              <a:gd name="T97" fmla="*/ 128 h 287"/>
              <a:gd name="T98" fmla="*/ 255 w 334"/>
              <a:gd name="T99" fmla="*/ 246 h 287"/>
              <a:gd name="T100" fmla="*/ 235 w 334"/>
              <a:gd name="T101" fmla="*/ 246 h 287"/>
              <a:gd name="T102" fmla="*/ 235 w 334"/>
              <a:gd name="T103" fmla="*/ 266 h 287"/>
              <a:gd name="T104" fmla="*/ 255 w 334"/>
              <a:gd name="T105" fmla="*/ 267 h 287"/>
              <a:gd name="T106" fmla="*/ 255 w 334"/>
              <a:gd name="T107" fmla="*/ 246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34" h="287">
                <a:moveTo>
                  <a:pt x="265" y="237"/>
                </a:moveTo>
                <a:cubicBezTo>
                  <a:pt x="276" y="248"/>
                  <a:pt x="276" y="265"/>
                  <a:pt x="265" y="276"/>
                </a:cubicBezTo>
                <a:cubicBezTo>
                  <a:pt x="254" y="287"/>
                  <a:pt x="236" y="287"/>
                  <a:pt x="226" y="276"/>
                </a:cubicBezTo>
                <a:cubicBezTo>
                  <a:pt x="156" y="202"/>
                  <a:pt x="156" y="202"/>
                  <a:pt x="156" y="202"/>
                </a:cubicBezTo>
                <a:cubicBezTo>
                  <a:pt x="92" y="280"/>
                  <a:pt x="92" y="280"/>
                  <a:pt x="92" y="280"/>
                </a:cubicBezTo>
                <a:cubicBezTo>
                  <a:pt x="86" y="287"/>
                  <a:pt x="75" y="287"/>
                  <a:pt x="68" y="280"/>
                </a:cubicBezTo>
                <a:cubicBezTo>
                  <a:pt x="52" y="263"/>
                  <a:pt x="52" y="263"/>
                  <a:pt x="52" y="263"/>
                </a:cubicBezTo>
                <a:cubicBezTo>
                  <a:pt x="45" y="257"/>
                  <a:pt x="45" y="246"/>
                  <a:pt x="52" y="240"/>
                </a:cubicBezTo>
                <a:cubicBezTo>
                  <a:pt x="126" y="171"/>
                  <a:pt x="126" y="171"/>
                  <a:pt x="126" y="171"/>
                </a:cubicBezTo>
                <a:cubicBezTo>
                  <a:pt x="90" y="136"/>
                  <a:pt x="90" y="136"/>
                  <a:pt x="90" y="136"/>
                </a:cubicBezTo>
                <a:cubicBezTo>
                  <a:pt x="78" y="125"/>
                  <a:pt x="71" y="122"/>
                  <a:pt x="62" y="125"/>
                </a:cubicBezTo>
                <a:cubicBezTo>
                  <a:pt x="52" y="128"/>
                  <a:pt x="39" y="128"/>
                  <a:pt x="27" y="120"/>
                </a:cubicBezTo>
                <a:cubicBezTo>
                  <a:pt x="0" y="103"/>
                  <a:pt x="2" y="70"/>
                  <a:pt x="2" y="70"/>
                </a:cubicBezTo>
                <a:cubicBezTo>
                  <a:pt x="4" y="67"/>
                  <a:pt x="4" y="67"/>
                  <a:pt x="4" y="67"/>
                </a:cubicBezTo>
                <a:cubicBezTo>
                  <a:pt x="4" y="67"/>
                  <a:pt x="28" y="83"/>
                  <a:pt x="31" y="84"/>
                </a:cubicBezTo>
                <a:cubicBezTo>
                  <a:pt x="35" y="87"/>
                  <a:pt x="48" y="93"/>
                  <a:pt x="60" y="75"/>
                </a:cubicBezTo>
                <a:cubicBezTo>
                  <a:pt x="73" y="56"/>
                  <a:pt x="62" y="45"/>
                  <a:pt x="59" y="42"/>
                </a:cubicBezTo>
                <a:cubicBezTo>
                  <a:pt x="56" y="41"/>
                  <a:pt x="32" y="25"/>
                  <a:pt x="32" y="25"/>
                </a:cubicBezTo>
                <a:cubicBezTo>
                  <a:pt x="34" y="21"/>
                  <a:pt x="34" y="21"/>
                  <a:pt x="34" y="21"/>
                </a:cubicBezTo>
                <a:cubicBezTo>
                  <a:pt x="34" y="21"/>
                  <a:pt x="62" y="7"/>
                  <a:pt x="88" y="23"/>
                </a:cubicBezTo>
                <a:cubicBezTo>
                  <a:pt x="88" y="23"/>
                  <a:pt x="95" y="27"/>
                  <a:pt x="97" y="30"/>
                </a:cubicBezTo>
                <a:cubicBezTo>
                  <a:pt x="114" y="45"/>
                  <a:pt x="114" y="61"/>
                  <a:pt x="111" y="75"/>
                </a:cubicBezTo>
                <a:cubicBezTo>
                  <a:pt x="108" y="88"/>
                  <a:pt x="111" y="92"/>
                  <a:pt x="121" y="103"/>
                </a:cubicBezTo>
                <a:cubicBezTo>
                  <a:pt x="157" y="139"/>
                  <a:pt x="157" y="139"/>
                  <a:pt x="157" y="139"/>
                </a:cubicBezTo>
                <a:cubicBezTo>
                  <a:pt x="199" y="95"/>
                  <a:pt x="199" y="95"/>
                  <a:pt x="199" y="95"/>
                </a:cubicBezTo>
                <a:cubicBezTo>
                  <a:pt x="230" y="127"/>
                  <a:pt x="230" y="127"/>
                  <a:pt x="230" y="127"/>
                </a:cubicBezTo>
                <a:cubicBezTo>
                  <a:pt x="189" y="169"/>
                  <a:pt x="189" y="169"/>
                  <a:pt x="189" y="169"/>
                </a:cubicBezTo>
                <a:lnTo>
                  <a:pt x="265" y="237"/>
                </a:lnTo>
                <a:close/>
                <a:moveTo>
                  <a:pt x="330" y="128"/>
                </a:moveTo>
                <a:cubicBezTo>
                  <a:pt x="306" y="151"/>
                  <a:pt x="306" y="151"/>
                  <a:pt x="306" y="151"/>
                </a:cubicBezTo>
                <a:cubicBezTo>
                  <a:pt x="302" y="156"/>
                  <a:pt x="294" y="156"/>
                  <a:pt x="289" y="151"/>
                </a:cubicBezTo>
                <a:cubicBezTo>
                  <a:pt x="284" y="146"/>
                  <a:pt x="284" y="146"/>
                  <a:pt x="284" y="146"/>
                </a:cubicBezTo>
                <a:cubicBezTo>
                  <a:pt x="280" y="142"/>
                  <a:pt x="278" y="136"/>
                  <a:pt x="280" y="133"/>
                </a:cubicBezTo>
                <a:cubicBezTo>
                  <a:pt x="284" y="130"/>
                  <a:pt x="283" y="123"/>
                  <a:pt x="276" y="116"/>
                </a:cubicBezTo>
                <a:cubicBezTo>
                  <a:pt x="265" y="105"/>
                  <a:pt x="252" y="104"/>
                  <a:pt x="247" y="110"/>
                </a:cubicBezTo>
                <a:cubicBezTo>
                  <a:pt x="245" y="112"/>
                  <a:pt x="238" y="119"/>
                  <a:pt x="238" y="119"/>
                </a:cubicBezTo>
                <a:cubicBezTo>
                  <a:pt x="206" y="88"/>
                  <a:pt x="206" y="88"/>
                  <a:pt x="206" y="88"/>
                </a:cubicBezTo>
                <a:cubicBezTo>
                  <a:pt x="211" y="83"/>
                  <a:pt x="211" y="83"/>
                  <a:pt x="211" y="83"/>
                </a:cubicBezTo>
                <a:cubicBezTo>
                  <a:pt x="211" y="83"/>
                  <a:pt x="212" y="81"/>
                  <a:pt x="215" y="78"/>
                </a:cubicBezTo>
                <a:cubicBezTo>
                  <a:pt x="225" y="68"/>
                  <a:pt x="214" y="57"/>
                  <a:pt x="214" y="57"/>
                </a:cubicBezTo>
                <a:cubicBezTo>
                  <a:pt x="186" y="30"/>
                  <a:pt x="147" y="30"/>
                  <a:pt x="147" y="30"/>
                </a:cubicBezTo>
                <a:cubicBezTo>
                  <a:pt x="147" y="20"/>
                  <a:pt x="147" y="20"/>
                  <a:pt x="147" y="20"/>
                </a:cubicBezTo>
                <a:cubicBezTo>
                  <a:pt x="226" y="0"/>
                  <a:pt x="255" y="34"/>
                  <a:pt x="266" y="45"/>
                </a:cubicBezTo>
                <a:cubicBezTo>
                  <a:pt x="276" y="55"/>
                  <a:pt x="286" y="65"/>
                  <a:pt x="289" y="68"/>
                </a:cubicBezTo>
                <a:cubicBezTo>
                  <a:pt x="295" y="73"/>
                  <a:pt x="289" y="89"/>
                  <a:pt x="297" y="98"/>
                </a:cubicBezTo>
                <a:cubicBezTo>
                  <a:pt x="301" y="102"/>
                  <a:pt x="306" y="104"/>
                  <a:pt x="310" y="104"/>
                </a:cubicBezTo>
                <a:cubicBezTo>
                  <a:pt x="314" y="100"/>
                  <a:pt x="321" y="101"/>
                  <a:pt x="325" y="105"/>
                </a:cubicBezTo>
                <a:cubicBezTo>
                  <a:pt x="330" y="111"/>
                  <a:pt x="330" y="111"/>
                  <a:pt x="330" y="111"/>
                </a:cubicBezTo>
                <a:cubicBezTo>
                  <a:pt x="334" y="115"/>
                  <a:pt x="334" y="123"/>
                  <a:pt x="330" y="128"/>
                </a:cubicBezTo>
                <a:close/>
                <a:moveTo>
                  <a:pt x="255" y="246"/>
                </a:moveTo>
                <a:cubicBezTo>
                  <a:pt x="250" y="240"/>
                  <a:pt x="241" y="240"/>
                  <a:pt x="235" y="246"/>
                </a:cubicBezTo>
                <a:cubicBezTo>
                  <a:pt x="230" y="251"/>
                  <a:pt x="230" y="261"/>
                  <a:pt x="235" y="266"/>
                </a:cubicBezTo>
                <a:cubicBezTo>
                  <a:pt x="241" y="272"/>
                  <a:pt x="250" y="273"/>
                  <a:pt x="255" y="267"/>
                </a:cubicBezTo>
                <a:cubicBezTo>
                  <a:pt x="261" y="261"/>
                  <a:pt x="261" y="251"/>
                  <a:pt x="255" y="246"/>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 name="Rectangle 2">
            <a:extLst>
              <a:ext uri="{FF2B5EF4-FFF2-40B4-BE49-F238E27FC236}">
                <a16:creationId xmlns:a16="http://schemas.microsoft.com/office/drawing/2014/main" id="{861C1B64-C12F-427B-8878-4BB33D1DC7A1}"/>
              </a:ext>
            </a:extLst>
          </p:cNvPr>
          <p:cNvSpPr/>
          <p:nvPr/>
        </p:nvSpPr>
        <p:spPr>
          <a:xfrm>
            <a:off x="5763108" y="2911047"/>
            <a:ext cx="2603186" cy="992516"/>
          </a:xfrm>
          <a:prstGeom prst="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40" name="Freeform 86">
            <a:extLst>
              <a:ext uri="{FF2B5EF4-FFF2-40B4-BE49-F238E27FC236}">
                <a16:creationId xmlns:a16="http://schemas.microsoft.com/office/drawing/2014/main" id="{56E8360D-5575-CEE9-3DC0-9ABC9A8991BE}"/>
              </a:ext>
            </a:extLst>
          </p:cNvPr>
          <p:cNvSpPr>
            <a:spLocks noEditPoints="1"/>
          </p:cNvSpPr>
          <p:nvPr/>
        </p:nvSpPr>
        <p:spPr bwMode="auto">
          <a:xfrm>
            <a:off x="4221066" y="2619827"/>
            <a:ext cx="263874" cy="322443"/>
          </a:xfrm>
          <a:custGeom>
            <a:avLst/>
            <a:gdLst>
              <a:gd name="T0" fmla="*/ 219 w 219"/>
              <a:gd name="T1" fmla="*/ 39 h 271"/>
              <a:gd name="T2" fmla="*/ 219 w 219"/>
              <a:gd name="T3" fmla="*/ 271 h 271"/>
              <a:gd name="T4" fmla="*/ 46 w 219"/>
              <a:gd name="T5" fmla="*/ 271 h 271"/>
              <a:gd name="T6" fmla="*/ 0 w 219"/>
              <a:gd name="T7" fmla="*/ 227 h 271"/>
              <a:gd name="T8" fmla="*/ 0 w 219"/>
              <a:gd name="T9" fmla="*/ 26 h 271"/>
              <a:gd name="T10" fmla="*/ 26 w 219"/>
              <a:gd name="T11" fmla="*/ 0 h 271"/>
              <a:gd name="T12" fmla="*/ 186 w 219"/>
              <a:gd name="T13" fmla="*/ 0 h 271"/>
              <a:gd name="T14" fmla="*/ 186 w 219"/>
              <a:gd name="T15" fmla="*/ 199 h 271"/>
              <a:gd name="T16" fmla="*/ 46 w 219"/>
              <a:gd name="T17" fmla="*/ 199 h 271"/>
              <a:gd name="T18" fmla="*/ 16 w 219"/>
              <a:gd name="T19" fmla="*/ 226 h 271"/>
              <a:gd name="T20" fmla="*/ 16 w 219"/>
              <a:gd name="T21" fmla="*/ 227 h 271"/>
              <a:gd name="T22" fmla="*/ 46 w 219"/>
              <a:gd name="T23" fmla="*/ 255 h 271"/>
              <a:gd name="T24" fmla="*/ 207 w 219"/>
              <a:gd name="T25" fmla="*/ 255 h 271"/>
              <a:gd name="T26" fmla="*/ 207 w 219"/>
              <a:gd name="T27" fmla="*/ 39 h 271"/>
              <a:gd name="T28" fmla="*/ 219 w 219"/>
              <a:gd name="T29" fmla="*/ 39 h 271"/>
              <a:gd name="T30" fmla="*/ 186 w 219"/>
              <a:gd name="T31" fmla="*/ 221 h 271"/>
              <a:gd name="T32" fmla="*/ 47 w 219"/>
              <a:gd name="T33" fmla="*/ 221 h 271"/>
              <a:gd name="T34" fmla="*/ 40 w 219"/>
              <a:gd name="T35" fmla="*/ 226 h 271"/>
              <a:gd name="T36" fmla="*/ 47 w 219"/>
              <a:gd name="T37" fmla="*/ 233 h 271"/>
              <a:gd name="T38" fmla="*/ 186 w 219"/>
              <a:gd name="T39" fmla="*/ 233 h 271"/>
              <a:gd name="T40" fmla="*/ 186 w 219"/>
              <a:gd name="T41" fmla="*/ 221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9" h="271">
                <a:moveTo>
                  <a:pt x="219" y="39"/>
                </a:moveTo>
                <a:cubicBezTo>
                  <a:pt x="219" y="271"/>
                  <a:pt x="219" y="271"/>
                  <a:pt x="219" y="271"/>
                </a:cubicBezTo>
                <a:cubicBezTo>
                  <a:pt x="46" y="271"/>
                  <a:pt x="46" y="271"/>
                  <a:pt x="46" y="271"/>
                </a:cubicBezTo>
                <a:cubicBezTo>
                  <a:pt x="20" y="271"/>
                  <a:pt x="0" y="253"/>
                  <a:pt x="0" y="227"/>
                </a:cubicBezTo>
                <a:cubicBezTo>
                  <a:pt x="0" y="26"/>
                  <a:pt x="0" y="26"/>
                  <a:pt x="0" y="26"/>
                </a:cubicBezTo>
                <a:cubicBezTo>
                  <a:pt x="0" y="12"/>
                  <a:pt x="12" y="0"/>
                  <a:pt x="26" y="0"/>
                </a:cubicBezTo>
                <a:cubicBezTo>
                  <a:pt x="186" y="0"/>
                  <a:pt x="186" y="0"/>
                  <a:pt x="186" y="0"/>
                </a:cubicBezTo>
                <a:cubicBezTo>
                  <a:pt x="186" y="199"/>
                  <a:pt x="186" y="199"/>
                  <a:pt x="186" y="199"/>
                </a:cubicBezTo>
                <a:cubicBezTo>
                  <a:pt x="46" y="199"/>
                  <a:pt x="46" y="199"/>
                  <a:pt x="46" y="199"/>
                </a:cubicBezTo>
                <a:cubicBezTo>
                  <a:pt x="28" y="199"/>
                  <a:pt x="16" y="209"/>
                  <a:pt x="16" y="226"/>
                </a:cubicBezTo>
                <a:cubicBezTo>
                  <a:pt x="16" y="227"/>
                  <a:pt x="16" y="227"/>
                  <a:pt x="16" y="227"/>
                </a:cubicBezTo>
                <a:cubicBezTo>
                  <a:pt x="16" y="244"/>
                  <a:pt x="28" y="255"/>
                  <a:pt x="46" y="255"/>
                </a:cubicBezTo>
                <a:cubicBezTo>
                  <a:pt x="207" y="255"/>
                  <a:pt x="207" y="255"/>
                  <a:pt x="207" y="255"/>
                </a:cubicBezTo>
                <a:cubicBezTo>
                  <a:pt x="207" y="39"/>
                  <a:pt x="207" y="39"/>
                  <a:pt x="207" y="39"/>
                </a:cubicBezTo>
                <a:lnTo>
                  <a:pt x="219" y="39"/>
                </a:lnTo>
                <a:close/>
                <a:moveTo>
                  <a:pt x="186" y="221"/>
                </a:moveTo>
                <a:cubicBezTo>
                  <a:pt x="47" y="221"/>
                  <a:pt x="47" y="221"/>
                  <a:pt x="47" y="221"/>
                </a:cubicBezTo>
                <a:cubicBezTo>
                  <a:pt x="44" y="221"/>
                  <a:pt x="40" y="223"/>
                  <a:pt x="40" y="226"/>
                </a:cubicBezTo>
                <a:cubicBezTo>
                  <a:pt x="40" y="231"/>
                  <a:pt x="44" y="233"/>
                  <a:pt x="47" y="233"/>
                </a:cubicBezTo>
                <a:cubicBezTo>
                  <a:pt x="186" y="233"/>
                  <a:pt x="186" y="233"/>
                  <a:pt x="186" y="233"/>
                </a:cubicBezTo>
                <a:lnTo>
                  <a:pt x="186" y="221"/>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52">
            <a:extLst>
              <a:ext uri="{FF2B5EF4-FFF2-40B4-BE49-F238E27FC236}">
                <a16:creationId xmlns:a16="http://schemas.microsoft.com/office/drawing/2014/main" id="{A72EF537-C249-3B9C-8C2F-0414065AF7FC}"/>
              </a:ext>
            </a:extLst>
          </p:cNvPr>
          <p:cNvSpPr>
            <a:spLocks noEditPoints="1"/>
          </p:cNvSpPr>
          <p:nvPr/>
        </p:nvSpPr>
        <p:spPr bwMode="auto">
          <a:xfrm>
            <a:off x="5273665" y="3407305"/>
            <a:ext cx="319970" cy="252120"/>
          </a:xfrm>
          <a:custGeom>
            <a:avLst/>
            <a:gdLst/>
            <a:ahLst/>
            <a:cxnLst>
              <a:cxn ang="0">
                <a:pos x="224" y="12"/>
              </a:cxn>
              <a:cxn ang="0">
                <a:pos x="188" y="0"/>
              </a:cxn>
              <a:cxn ang="0">
                <a:pos x="168" y="4"/>
              </a:cxn>
              <a:cxn ang="0">
                <a:pos x="112" y="54"/>
              </a:cxn>
              <a:cxn ang="0">
                <a:pos x="110" y="54"/>
              </a:cxn>
              <a:cxn ang="0">
                <a:pos x="28" y="138"/>
              </a:cxn>
              <a:cxn ang="0">
                <a:pos x="20" y="152"/>
              </a:cxn>
              <a:cxn ang="0">
                <a:pos x="0" y="228"/>
              </a:cxn>
              <a:cxn ang="0">
                <a:pos x="8" y="248"/>
              </a:cxn>
              <a:cxn ang="0">
                <a:pos x="28" y="256"/>
              </a:cxn>
              <a:cxn ang="0">
                <a:pos x="106" y="236"/>
              </a:cxn>
              <a:cxn ang="0">
                <a:pos x="240" y="106"/>
              </a:cxn>
              <a:cxn ang="0">
                <a:pos x="252" y="86"/>
              </a:cxn>
              <a:cxn ang="0">
                <a:pos x="254" y="52"/>
              </a:cxn>
              <a:cxn ang="0">
                <a:pos x="236" y="20"/>
              </a:cxn>
              <a:cxn ang="0">
                <a:pos x="126" y="180"/>
              </a:cxn>
              <a:cxn ang="0">
                <a:pos x="198" y="94"/>
              </a:cxn>
              <a:cxn ang="0">
                <a:pos x="196" y="126"/>
              </a:cxn>
              <a:cxn ang="0">
                <a:pos x="190" y="134"/>
              </a:cxn>
              <a:cxn ang="0">
                <a:pos x="128" y="196"/>
              </a:cxn>
              <a:cxn ang="0">
                <a:pos x="118" y="162"/>
              </a:cxn>
              <a:cxn ang="0">
                <a:pos x="100" y="142"/>
              </a:cxn>
              <a:cxn ang="0">
                <a:pos x="168" y="60"/>
              </a:cxn>
              <a:cxn ang="0">
                <a:pos x="184" y="72"/>
              </a:cxn>
              <a:cxn ang="0">
                <a:pos x="118" y="162"/>
              </a:cxn>
              <a:cxn ang="0">
                <a:pos x="72" y="130"/>
              </a:cxn>
              <a:cxn ang="0">
                <a:pos x="122" y="66"/>
              </a:cxn>
              <a:cxn ang="0">
                <a:pos x="150" y="56"/>
              </a:cxn>
              <a:cxn ang="0">
                <a:pos x="34" y="238"/>
              </a:cxn>
              <a:cxn ang="0">
                <a:pos x="28" y="240"/>
              </a:cxn>
              <a:cxn ang="0">
                <a:pos x="16" y="232"/>
              </a:cxn>
              <a:cxn ang="0">
                <a:pos x="16" y="224"/>
              </a:cxn>
              <a:cxn ang="0">
                <a:pos x="32" y="194"/>
              </a:cxn>
              <a:cxn ang="0">
                <a:pos x="52" y="204"/>
              </a:cxn>
              <a:cxn ang="0">
                <a:pos x="60" y="218"/>
              </a:cxn>
              <a:cxn ang="0">
                <a:pos x="34" y="238"/>
              </a:cxn>
              <a:cxn ang="0">
                <a:pos x="70" y="222"/>
              </a:cxn>
              <a:cxn ang="0">
                <a:pos x="58" y="198"/>
              </a:cxn>
              <a:cxn ang="0">
                <a:pos x="44" y="188"/>
              </a:cxn>
              <a:cxn ang="0">
                <a:pos x="36" y="156"/>
              </a:cxn>
              <a:cxn ang="0">
                <a:pos x="38" y="150"/>
              </a:cxn>
              <a:cxn ang="0">
                <a:pos x="60" y="144"/>
              </a:cxn>
              <a:cxn ang="0">
                <a:pos x="82" y="150"/>
              </a:cxn>
              <a:cxn ang="0">
                <a:pos x="96" y="160"/>
              </a:cxn>
              <a:cxn ang="0">
                <a:pos x="110" y="182"/>
              </a:cxn>
              <a:cxn ang="0">
                <a:pos x="110" y="206"/>
              </a:cxn>
              <a:cxn ang="0">
                <a:pos x="104" y="220"/>
              </a:cxn>
              <a:cxn ang="0">
                <a:pos x="230" y="94"/>
              </a:cxn>
              <a:cxn ang="0">
                <a:pos x="216" y="102"/>
              </a:cxn>
              <a:cxn ang="0">
                <a:pos x="210" y="80"/>
              </a:cxn>
              <a:cxn ang="0">
                <a:pos x="196" y="60"/>
              </a:cxn>
              <a:cxn ang="0">
                <a:pos x="162" y="42"/>
              </a:cxn>
              <a:cxn ang="0">
                <a:pos x="162" y="26"/>
              </a:cxn>
              <a:cxn ang="0">
                <a:pos x="180" y="16"/>
              </a:cxn>
              <a:cxn ang="0">
                <a:pos x="198" y="18"/>
              </a:cxn>
              <a:cxn ang="0">
                <a:pos x="224" y="32"/>
              </a:cxn>
              <a:cxn ang="0">
                <a:pos x="236" y="48"/>
              </a:cxn>
              <a:cxn ang="0">
                <a:pos x="240" y="66"/>
              </a:cxn>
              <a:cxn ang="0">
                <a:pos x="234" y="88"/>
              </a:cxn>
            </a:cxnLst>
            <a:rect l="0" t="0" r="r" b="b"/>
            <a:pathLst>
              <a:path w="256" h="256">
                <a:moveTo>
                  <a:pt x="236" y="20"/>
                </a:moveTo>
                <a:lnTo>
                  <a:pt x="236" y="20"/>
                </a:lnTo>
                <a:lnTo>
                  <a:pt x="224" y="12"/>
                </a:lnTo>
                <a:lnTo>
                  <a:pt x="212" y="6"/>
                </a:lnTo>
                <a:lnTo>
                  <a:pt x="200" y="2"/>
                </a:lnTo>
                <a:lnTo>
                  <a:pt x="188" y="0"/>
                </a:lnTo>
                <a:lnTo>
                  <a:pt x="188" y="0"/>
                </a:lnTo>
                <a:lnTo>
                  <a:pt x="178" y="0"/>
                </a:lnTo>
                <a:lnTo>
                  <a:pt x="168" y="4"/>
                </a:lnTo>
                <a:lnTo>
                  <a:pt x="158" y="8"/>
                </a:lnTo>
                <a:lnTo>
                  <a:pt x="150" y="16"/>
                </a:lnTo>
                <a:lnTo>
                  <a:pt x="112" y="54"/>
                </a:lnTo>
                <a:lnTo>
                  <a:pt x="112" y="54"/>
                </a:lnTo>
                <a:lnTo>
                  <a:pt x="110" y="54"/>
                </a:lnTo>
                <a:lnTo>
                  <a:pt x="110" y="54"/>
                </a:lnTo>
                <a:lnTo>
                  <a:pt x="110" y="54"/>
                </a:lnTo>
                <a:lnTo>
                  <a:pt x="110" y="54"/>
                </a:lnTo>
                <a:lnTo>
                  <a:pt x="28" y="138"/>
                </a:lnTo>
                <a:lnTo>
                  <a:pt x="28" y="138"/>
                </a:lnTo>
                <a:lnTo>
                  <a:pt x="24" y="144"/>
                </a:lnTo>
                <a:lnTo>
                  <a:pt x="20" y="152"/>
                </a:lnTo>
                <a:lnTo>
                  <a:pt x="2" y="220"/>
                </a:lnTo>
                <a:lnTo>
                  <a:pt x="2" y="220"/>
                </a:lnTo>
                <a:lnTo>
                  <a:pt x="0" y="228"/>
                </a:lnTo>
                <a:lnTo>
                  <a:pt x="0" y="228"/>
                </a:lnTo>
                <a:lnTo>
                  <a:pt x="2" y="238"/>
                </a:lnTo>
                <a:lnTo>
                  <a:pt x="8" y="248"/>
                </a:lnTo>
                <a:lnTo>
                  <a:pt x="18" y="254"/>
                </a:lnTo>
                <a:lnTo>
                  <a:pt x="28" y="256"/>
                </a:lnTo>
                <a:lnTo>
                  <a:pt x="28" y="256"/>
                </a:lnTo>
                <a:lnTo>
                  <a:pt x="38" y="254"/>
                </a:lnTo>
                <a:lnTo>
                  <a:pt x="106" y="236"/>
                </a:lnTo>
                <a:lnTo>
                  <a:pt x="106" y="236"/>
                </a:lnTo>
                <a:lnTo>
                  <a:pt x="112" y="234"/>
                </a:lnTo>
                <a:lnTo>
                  <a:pt x="118" y="228"/>
                </a:lnTo>
                <a:lnTo>
                  <a:pt x="240" y="106"/>
                </a:lnTo>
                <a:lnTo>
                  <a:pt x="240" y="106"/>
                </a:lnTo>
                <a:lnTo>
                  <a:pt x="248" y="96"/>
                </a:lnTo>
                <a:lnTo>
                  <a:pt x="252" y="86"/>
                </a:lnTo>
                <a:lnTo>
                  <a:pt x="256" y="76"/>
                </a:lnTo>
                <a:lnTo>
                  <a:pt x="256" y="64"/>
                </a:lnTo>
                <a:lnTo>
                  <a:pt x="254" y="52"/>
                </a:lnTo>
                <a:lnTo>
                  <a:pt x="250" y="42"/>
                </a:lnTo>
                <a:lnTo>
                  <a:pt x="244" y="30"/>
                </a:lnTo>
                <a:lnTo>
                  <a:pt x="236" y="20"/>
                </a:lnTo>
                <a:close/>
                <a:moveTo>
                  <a:pt x="128" y="190"/>
                </a:moveTo>
                <a:lnTo>
                  <a:pt x="128" y="190"/>
                </a:lnTo>
                <a:lnTo>
                  <a:pt x="126" y="180"/>
                </a:lnTo>
                <a:lnTo>
                  <a:pt x="122" y="170"/>
                </a:lnTo>
                <a:lnTo>
                  <a:pt x="198" y="94"/>
                </a:lnTo>
                <a:lnTo>
                  <a:pt x="198" y="94"/>
                </a:lnTo>
                <a:lnTo>
                  <a:pt x="200" y="104"/>
                </a:lnTo>
                <a:lnTo>
                  <a:pt x="200" y="116"/>
                </a:lnTo>
                <a:lnTo>
                  <a:pt x="196" y="126"/>
                </a:lnTo>
                <a:lnTo>
                  <a:pt x="190" y="134"/>
                </a:lnTo>
                <a:lnTo>
                  <a:pt x="190" y="134"/>
                </a:lnTo>
                <a:lnTo>
                  <a:pt x="190" y="134"/>
                </a:lnTo>
                <a:lnTo>
                  <a:pt x="190" y="134"/>
                </a:lnTo>
                <a:lnTo>
                  <a:pt x="128" y="196"/>
                </a:lnTo>
                <a:lnTo>
                  <a:pt x="128" y="196"/>
                </a:lnTo>
                <a:lnTo>
                  <a:pt x="128" y="190"/>
                </a:lnTo>
                <a:close/>
                <a:moveTo>
                  <a:pt x="118" y="162"/>
                </a:moveTo>
                <a:lnTo>
                  <a:pt x="118" y="162"/>
                </a:lnTo>
                <a:lnTo>
                  <a:pt x="108" y="148"/>
                </a:lnTo>
                <a:lnTo>
                  <a:pt x="108" y="148"/>
                </a:lnTo>
                <a:lnTo>
                  <a:pt x="100" y="142"/>
                </a:lnTo>
                <a:lnTo>
                  <a:pt x="92" y="136"/>
                </a:lnTo>
                <a:lnTo>
                  <a:pt x="168" y="60"/>
                </a:lnTo>
                <a:lnTo>
                  <a:pt x="168" y="60"/>
                </a:lnTo>
                <a:lnTo>
                  <a:pt x="176" y="64"/>
                </a:lnTo>
                <a:lnTo>
                  <a:pt x="184" y="72"/>
                </a:lnTo>
                <a:lnTo>
                  <a:pt x="184" y="72"/>
                </a:lnTo>
                <a:lnTo>
                  <a:pt x="190" y="78"/>
                </a:lnTo>
                <a:lnTo>
                  <a:pt x="194" y="86"/>
                </a:lnTo>
                <a:lnTo>
                  <a:pt x="118" y="162"/>
                </a:lnTo>
                <a:close/>
                <a:moveTo>
                  <a:pt x="84" y="132"/>
                </a:moveTo>
                <a:lnTo>
                  <a:pt x="84" y="132"/>
                </a:lnTo>
                <a:lnTo>
                  <a:pt x="72" y="130"/>
                </a:lnTo>
                <a:lnTo>
                  <a:pt x="60" y="128"/>
                </a:lnTo>
                <a:lnTo>
                  <a:pt x="122" y="66"/>
                </a:lnTo>
                <a:lnTo>
                  <a:pt x="122" y="66"/>
                </a:lnTo>
                <a:lnTo>
                  <a:pt x="130" y="60"/>
                </a:lnTo>
                <a:lnTo>
                  <a:pt x="140" y="56"/>
                </a:lnTo>
                <a:lnTo>
                  <a:pt x="150" y="56"/>
                </a:lnTo>
                <a:lnTo>
                  <a:pt x="160" y="58"/>
                </a:lnTo>
                <a:lnTo>
                  <a:pt x="84" y="132"/>
                </a:lnTo>
                <a:close/>
                <a:moveTo>
                  <a:pt x="34" y="238"/>
                </a:moveTo>
                <a:lnTo>
                  <a:pt x="34" y="238"/>
                </a:lnTo>
                <a:lnTo>
                  <a:pt x="28" y="240"/>
                </a:lnTo>
                <a:lnTo>
                  <a:pt x="28" y="240"/>
                </a:lnTo>
                <a:lnTo>
                  <a:pt x="24" y="240"/>
                </a:lnTo>
                <a:lnTo>
                  <a:pt x="20" y="236"/>
                </a:lnTo>
                <a:lnTo>
                  <a:pt x="16" y="232"/>
                </a:lnTo>
                <a:lnTo>
                  <a:pt x="16" y="228"/>
                </a:lnTo>
                <a:lnTo>
                  <a:pt x="16" y="228"/>
                </a:lnTo>
                <a:lnTo>
                  <a:pt x="16" y="224"/>
                </a:lnTo>
                <a:lnTo>
                  <a:pt x="26" y="192"/>
                </a:lnTo>
                <a:lnTo>
                  <a:pt x="26" y="192"/>
                </a:lnTo>
                <a:lnTo>
                  <a:pt x="32" y="194"/>
                </a:lnTo>
                <a:lnTo>
                  <a:pt x="40" y="196"/>
                </a:lnTo>
                <a:lnTo>
                  <a:pt x="46" y="200"/>
                </a:lnTo>
                <a:lnTo>
                  <a:pt x="52" y="204"/>
                </a:lnTo>
                <a:lnTo>
                  <a:pt x="52" y="204"/>
                </a:lnTo>
                <a:lnTo>
                  <a:pt x="58" y="210"/>
                </a:lnTo>
                <a:lnTo>
                  <a:pt x="60" y="218"/>
                </a:lnTo>
                <a:lnTo>
                  <a:pt x="62" y="224"/>
                </a:lnTo>
                <a:lnTo>
                  <a:pt x="64" y="232"/>
                </a:lnTo>
                <a:lnTo>
                  <a:pt x="34" y="238"/>
                </a:lnTo>
                <a:close/>
                <a:moveTo>
                  <a:pt x="70" y="230"/>
                </a:moveTo>
                <a:lnTo>
                  <a:pt x="70" y="230"/>
                </a:lnTo>
                <a:lnTo>
                  <a:pt x="70" y="222"/>
                </a:lnTo>
                <a:lnTo>
                  <a:pt x="68" y="214"/>
                </a:lnTo>
                <a:lnTo>
                  <a:pt x="64" y="206"/>
                </a:lnTo>
                <a:lnTo>
                  <a:pt x="58" y="198"/>
                </a:lnTo>
                <a:lnTo>
                  <a:pt x="58" y="198"/>
                </a:lnTo>
                <a:lnTo>
                  <a:pt x="50" y="192"/>
                </a:lnTo>
                <a:lnTo>
                  <a:pt x="44" y="188"/>
                </a:lnTo>
                <a:lnTo>
                  <a:pt x="36" y="186"/>
                </a:lnTo>
                <a:lnTo>
                  <a:pt x="28" y="184"/>
                </a:lnTo>
                <a:lnTo>
                  <a:pt x="36" y="156"/>
                </a:lnTo>
                <a:lnTo>
                  <a:pt x="36" y="156"/>
                </a:lnTo>
                <a:lnTo>
                  <a:pt x="38" y="150"/>
                </a:lnTo>
                <a:lnTo>
                  <a:pt x="38" y="150"/>
                </a:lnTo>
                <a:lnTo>
                  <a:pt x="44" y="146"/>
                </a:lnTo>
                <a:lnTo>
                  <a:pt x="52" y="144"/>
                </a:lnTo>
                <a:lnTo>
                  <a:pt x="60" y="144"/>
                </a:lnTo>
                <a:lnTo>
                  <a:pt x="68" y="144"/>
                </a:lnTo>
                <a:lnTo>
                  <a:pt x="74" y="146"/>
                </a:lnTo>
                <a:lnTo>
                  <a:pt x="82" y="150"/>
                </a:lnTo>
                <a:lnTo>
                  <a:pt x="90" y="154"/>
                </a:lnTo>
                <a:lnTo>
                  <a:pt x="96" y="160"/>
                </a:lnTo>
                <a:lnTo>
                  <a:pt x="96" y="160"/>
                </a:lnTo>
                <a:lnTo>
                  <a:pt x="102" y="166"/>
                </a:lnTo>
                <a:lnTo>
                  <a:pt x="108" y="174"/>
                </a:lnTo>
                <a:lnTo>
                  <a:pt x="110" y="182"/>
                </a:lnTo>
                <a:lnTo>
                  <a:pt x="112" y="190"/>
                </a:lnTo>
                <a:lnTo>
                  <a:pt x="112" y="198"/>
                </a:lnTo>
                <a:lnTo>
                  <a:pt x="110" y="206"/>
                </a:lnTo>
                <a:lnTo>
                  <a:pt x="108" y="214"/>
                </a:lnTo>
                <a:lnTo>
                  <a:pt x="104" y="220"/>
                </a:lnTo>
                <a:lnTo>
                  <a:pt x="104" y="220"/>
                </a:lnTo>
                <a:lnTo>
                  <a:pt x="100" y="222"/>
                </a:lnTo>
                <a:lnTo>
                  <a:pt x="70" y="230"/>
                </a:lnTo>
                <a:close/>
                <a:moveTo>
                  <a:pt x="230" y="94"/>
                </a:moveTo>
                <a:lnTo>
                  <a:pt x="216" y="108"/>
                </a:lnTo>
                <a:lnTo>
                  <a:pt x="216" y="108"/>
                </a:lnTo>
                <a:lnTo>
                  <a:pt x="216" y="102"/>
                </a:lnTo>
                <a:lnTo>
                  <a:pt x="216" y="102"/>
                </a:lnTo>
                <a:lnTo>
                  <a:pt x="214" y="90"/>
                </a:lnTo>
                <a:lnTo>
                  <a:pt x="210" y="80"/>
                </a:lnTo>
                <a:lnTo>
                  <a:pt x="204" y="70"/>
                </a:lnTo>
                <a:lnTo>
                  <a:pt x="196" y="60"/>
                </a:lnTo>
                <a:lnTo>
                  <a:pt x="196" y="60"/>
                </a:lnTo>
                <a:lnTo>
                  <a:pt x="186" y="52"/>
                </a:lnTo>
                <a:lnTo>
                  <a:pt x="174" y="46"/>
                </a:lnTo>
                <a:lnTo>
                  <a:pt x="162" y="42"/>
                </a:lnTo>
                <a:lnTo>
                  <a:pt x="148" y="40"/>
                </a:lnTo>
                <a:lnTo>
                  <a:pt x="162" y="26"/>
                </a:lnTo>
                <a:lnTo>
                  <a:pt x="162" y="26"/>
                </a:lnTo>
                <a:lnTo>
                  <a:pt x="168" y="22"/>
                </a:lnTo>
                <a:lnTo>
                  <a:pt x="174" y="18"/>
                </a:lnTo>
                <a:lnTo>
                  <a:pt x="180" y="16"/>
                </a:lnTo>
                <a:lnTo>
                  <a:pt x="188" y="16"/>
                </a:lnTo>
                <a:lnTo>
                  <a:pt x="188" y="16"/>
                </a:lnTo>
                <a:lnTo>
                  <a:pt x="198" y="18"/>
                </a:lnTo>
                <a:lnTo>
                  <a:pt x="206" y="20"/>
                </a:lnTo>
                <a:lnTo>
                  <a:pt x="216" y="26"/>
                </a:lnTo>
                <a:lnTo>
                  <a:pt x="224" y="32"/>
                </a:lnTo>
                <a:lnTo>
                  <a:pt x="224" y="32"/>
                </a:lnTo>
                <a:lnTo>
                  <a:pt x="230" y="40"/>
                </a:lnTo>
                <a:lnTo>
                  <a:pt x="236" y="48"/>
                </a:lnTo>
                <a:lnTo>
                  <a:pt x="238" y="56"/>
                </a:lnTo>
                <a:lnTo>
                  <a:pt x="240" y="66"/>
                </a:lnTo>
                <a:lnTo>
                  <a:pt x="240" y="66"/>
                </a:lnTo>
                <a:lnTo>
                  <a:pt x="240" y="74"/>
                </a:lnTo>
                <a:lnTo>
                  <a:pt x="238" y="82"/>
                </a:lnTo>
                <a:lnTo>
                  <a:pt x="234" y="88"/>
                </a:lnTo>
                <a:lnTo>
                  <a:pt x="230" y="94"/>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43" name="Freeform 98">
            <a:extLst>
              <a:ext uri="{FF2B5EF4-FFF2-40B4-BE49-F238E27FC236}">
                <a16:creationId xmlns:a16="http://schemas.microsoft.com/office/drawing/2014/main" id="{BF8A2714-6242-15D3-D542-758C96EF7CBA}"/>
              </a:ext>
            </a:extLst>
          </p:cNvPr>
          <p:cNvSpPr>
            <a:spLocks noEditPoints="1"/>
          </p:cNvSpPr>
          <p:nvPr/>
        </p:nvSpPr>
        <p:spPr bwMode="auto">
          <a:xfrm>
            <a:off x="4170123" y="3436247"/>
            <a:ext cx="365760" cy="230941"/>
          </a:xfrm>
          <a:custGeom>
            <a:avLst/>
            <a:gdLst>
              <a:gd name="T0" fmla="*/ 265 w 265"/>
              <a:gd name="T1" fmla="*/ 74 h 149"/>
              <a:gd name="T2" fmla="*/ 133 w 265"/>
              <a:gd name="T3" fmla="*/ 149 h 149"/>
              <a:gd name="T4" fmla="*/ 0 w 265"/>
              <a:gd name="T5" fmla="*/ 74 h 149"/>
              <a:gd name="T6" fmla="*/ 133 w 265"/>
              <a:gd name="T7" fmla="*/ 0 h 149"/>
              <a:gd name="T8" fmla="*/ 265 w 265"/>
              <a:gd name="T9" fmla="*/ 74 h 149"/>
              <a:gd name="T10" fmla="*/ 191 w 265"/>
              <a:gd name="T11" fmla="*/ 74 h 149"/>
              <a:gd name="T12" fmla="*/ 133 w 265"/>
              <a:gd name="T13" fmla="*/ 17 h 149"/>
              <a:gd name="T14" fmla="*/ 73 w 265"/>
              <a:gd name="T15" fmla="*/ 74 h 149"/>
              <a:gd name="T16" fmla="*/ 133 w 265"/>
              <a:gd name="T17" fmla="*/ 132 h 149"/>
              <a:gd name="T18" fmla="*/ 191 w 265"/>
              <a:gd name="T19" fmla="*/ 74 h 149"/>
              <a:gd name="T20" fmla="*/ 162 w 265"/>
              <a:gd name="T21" fmla="*/ 74 h 149"/>
              <a:gd name="T22" fmla="*/ 133 w 265"/>
              <a:gd name="T23" fmla="*/ 103 h 149"/>
              <a:gd name="T24" fmla="*/ 103 w 265"/>
              <a:gd name="T25" fmla="*/ 74 h 149"/>
              <a:gd name="T26" fmla="*/ 133 w 265"/>
              <a:gd name="T27" fmla="*/ 46 h 149"/>
              <a:gd name="T28" fmla="*/ 133 w 265"/>
              <a:gd name="T29" fmla="*/ 74 h 149"/>
              <a:gd name="T30" fmla="*/ 162 w 265"/>
              <a:gd name="T31" fmla="*/ 7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5" h="149">
                <a:moveTo>
                  <a:pt x="265" y="74"/>
                </a:moveTo>
                <a:cubicBezTo>
                  <a:pt x="265" y="85"/>
                  <a:pt x="220" y="149"/>
                  <a:pt x="133" y="149"/>
                </a:cubicBezTo>
                <a:cubicBezTo>
                  <a:pt x="45" y="149"/>
                  <a:pt x="0" y="85"/>
                  <a:pt x="0" y="74"/>
                </a:cubicBezTo>
                <a:cubicBezTo>
                  <a:pt x="0" y="64"/>
                  <a:pt x="45" y="0"/>
                  <a:pt x="133" y="0"/>
                </a:cubicBezTo>
                <a:cubicBezTo>
                  <a:pt x="220" y="0"/>
                  <a:pt x="265" y="64"/>
                  <a:pt x="265" y="74"/>
                </a:cubicBezTo>
                <a:close/>
                <a:moveTo>
                  <a:pt x="191" y="74"/>
                </a:moveTo>
                <a:cubicBezTo>
                  <a:pt x="191" y="43"/>
                  <a:pt x="165" y="17"/>
                  <a:pt x="133" y="17"/>
                </a:cubicBezTo>
                <a:cubicBezTo>
                  <a:pt x="100" y="17"/>
                  <a:pt x="73" y="43"/>
                  <a:pt x="73" y="74"/>
                </a:cubicBezTo>
                <a:cubicBezTo>
                  <a:pt x="73" y="106"/>
                  <a:pt x="100" y="132"/>
                  <a:pt x="133" y="132"/>
                </a:cubicBezTo>
                <a:cubicBezTo>
                  <a:pt x="165" y="132"/>
                  <a:pt x="191" y="106"/>
                  <a:pt x="191" y="74"/>
                </a:cubicBezTo>
                <a:close/>
                <a:moveTo>
                  <a:pt x="162" y="74"/>
                </a:moveTo>
                <a:cubicBezTo>
                  <a:pt x="162" y="90"/>
                  <a:pt x="148" y="103"/>
                  <a:pt x="133" y="103"/>
                </a:cubicBezTo>
                <a:cubicBezTo>
                  <a:pt x="116" y="103"/>
                  <a:pt x="103" y="90"/>
                  <a:pt x="103" y="74"/>
                </a:cubicBezTo>
                <a:cubicBezTo>
                  <a:pt x="103" y="59"/>
                  <a:pt x="116" y="46"/>
                  <a:pt x="133" y="46"/>
                </a:cubicBezTo>
                <a:cubicBezTo>
                  <a:pt x="141" y="46"/>
                  <a:pt x="127" y="69"/>
                  <a:pt x="133" y="74"/>
                </a:cubicBezTo>
                <a:cubicBezTo>
                  <a:pt x="137" y="80"/>
                  <a:pt x="162" y="67"/>
                  <a:pt x="162" y="7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100720876"/>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3DB1B493-D596-8397-47F1-BB9BCD7D1825}"/>
              </a:ext>
            </a:extLst>
          </p:cNvPr>
          <p:cNvSpPr txBox="1"/>
          <p:nvPr/>
        </p:nvSpPr>
        <p:spPr>
          <a:xfrm>
            <a:off x="615815" y="705206"/>
            <a:ext cx="8111066" cy="416140"/>
          </a:xfrm>
          <a:prstGeom prst="rect">
            <a:avLst/>
          </a:prstGeom>
          <a:noFill/>
        </p:spPr>
        <p:txBody>
          <a:bodyPr wrap="square" lIns="0" tIns="0" rIns="0" bIns="0" rtlCol="0" anchor="t">
            <a:spAutoFit/>
          </a:bodyPr>
          <a:lstStyle/>
          <a:p>
            <a:pPr>
              <a:lnSpc>
                <a:spcPts val="3200"/>
              </a:lnSpc>
            </a:pPr>
            <a:r>
              <a:rPr lang="en-US" sz="2600" b="1" cap="all" spc="50">
                <a:solidFill>
                  <a:srgbClr val="4D4D4D"/>
                </a:solidFill>
                <a:ea typeface="Segoe UI Symbol" panose="020B0502040204020203" pitchFamily="34" charset="0"/>
                <a:cs typeface="Open Sans" panose="020B0606030504020204" pitchFamily="34" charset="0"/>
              </a:rPr>
              <a:t>IWDS Transition </a:t>
            </a:r>
            <a:r>
              <a:rPr lang="en-US" sz="3200" b="1" cap="all" spc="50">
                <a:solidFill>
                  <a:srgbClr val="D14C27"/>
                </a:solidFill>
                <a:ea typeface="Segoe UI Symbol" panose="020B0502040204020203" pitchFamily="34" charset="0"/>
                <a:cs typeface="Open Sans" panose="020B0606030504020204" pitchFamily="34" charset="0"/>
              </a:rPr>
              <a:t>Level of Effort (LOE)</a:t>
            </a:r>
          </a:p>
        </p:txBody>
      </p:sp>
      <p:graphicFrame>
        <p:nvGraphicFramePr>
          <p:cNvPr id="2" name="Table 1">
            <a:extLst>
              <a:ext uri="{FF2B5EF4-FFF2-40B4-BE49-F238E27FC236}">
                <a16:creationId xmlns:a16="http://schemas.microsoft.com/office/drawing/2014/main" id="{0D6C439E-C2A4-E2C0-49FB-957E317479EA}"/>
              </a:ext>
            </a:extLst>
          </p:cNvPr>
          <p:cNvGraphicFramePr>
            <a:graphicFrameLocks noGrp="1"/>
          </p:cNvGraphicFramePr>
          <p:nvPr>
            <p:extLst>
              <p:ext uri="{D42A27DB-BD31-4B8C-83A1-F6EECF244321}">
                <p14:modId xmlns:p14="http://schemas.microsoft.com/office/powerpoint/2010/main" val="3592565563"/>
              </p:ext>
            </p:extLst>
          </p:nvPr>
        </p:nvGraphicFramePr>
        <p:xfrm>
          <a:off x="516467" y="1366511"/>
          <a:ext cx="8111066" cy="4757717"/>
        </p:xfrm>
        <a:graphic>
          <a:graphicData uri="http://schemas.openxmlformats.org/drawingml/2006/table">
            <a:tbl>
              <a:tblPr>
                <a:tableStyleId>{9D7B26C5-4107-4FEC-AEDC-1716B250A1EF}</a:tableStyleId>
              </a:tblPr>
              <a:tblGrid>
                <a:gridCol w="1745513">
                  <a:extLst>
                    <a:ext uri="{9D8B030D-6E8A-4147-A177-3AD203B41FA5}">
                      <a16:colId xmlns:a16="http://schemas.microsoft.com/office/drawing/2014/main" val="3236202084"/>
                    </a:ext>
                  </a:extLst>
                </a:gridCol>
                <a:gridCol w="1150411">
                  <a:extLst>
                    <a:ext uri="{9D8B030D-6E8A-4147-A177-3AD203B41FA5}">
                      <a16:colId xmlns:a16="http://schemas.microsoft.com/office/drawing/2014/main" val="1862940619"/>
                    </a:ext>
                  </a:extLst>
                </a:gridCol>
                <a:gridCol w="1805821">
                  <a:extLst>
                    <a:ext uri="{9D8B030D-6E8A-4147-A177-3AD203B41FA5}">
                      <a16:colId xmlns:a16="http://schemas.microsoft.com/office/drawing/2014/main" val="4160302565"/>
                    </a:ext>
                  </a:extLst>
                </a:gridCol>
                <a:gridCol w="705633">
                  <a:extLst>
                    <a:ext uri="{9D8B030D-6E8A-4147-A177-3AD203B41FA5}">
                      <a16:colId xmlns:a16="http://schemas.microsoft.com/office/drawing/2014/main" val="3476353698"/>
                    </a:ext>
                  </a:extLst>
                </a:gridCol>
                <a:gridCol w="675922">
                  <a:extLst>
                    <a:ext uri="{9D8B030D-6E8A-4147-A177-3AD203B41FA5}">
                      <a16:colId xmlns:a16="http://schemas.microsoft.com/office/drawing/2014/main" val="2655985485"/>
                    </a:ext>
                  </a:extLst>
                </a:gridCol>
                <a:gridCol w="675922">
                  <a:extLst>
                    <a:ext uri="{9D8B030D-6E8A-4147-A177-3AD203B41FA5}">
                      <a16:colId xmlns:a16="http://schemas.microsoft.com/office/drawing/2014/main" val="3066405275"/>
                    </a:ext>
                  </a:extLst>
                </a:gridCol>
                <a:gridCol w="675922">
                  <a:extLst>
                    <a:ext uri="{9D8B030D-6E8A-4147-A177-3AD203B41FA5}">
                      <a16:colId xmlns:a16="http://schemas.microsoft.com/office/drawing/2014/main" val="3584311920"/>
                    </a:ext>
                  </a:extLst>
                </a:gridCol>
                <a:gridCol w="675922">
                  <a:extLst>
                    <a:ext uri="{9D8B030D-6E8A-4147-A177-3AD203B41FA5}">
                      <a16:colId xmlns:a16="http://schemas.microsoft.com/office/drawing/2014/main" val="3768225822"/>
                    </a:ext>
                  </a:extLst>
                </a:gridCol>
              </a:tblGrid>
              <a:tr h="108448">
                <a:tc>
                  <a:txBody>
                    <a:bodyPr/>
                    <a:lstStyle/>
                    <a:p>
                      <a:pPr algn="l" fontAlgn="b"/>
                      <a:endParaRPr lang="en-US" sz="500" b="0" i="0" u="none" strike="noStrike">
                        <a:solidFill>
                          <a:srgbClr val="000000"/>
                        </a:solidFill>
                        <a:effectLst/>
                        <a:latin typeface="Calibri" panose="020F0502020204030204" pitchFamily="34" charset="0"/>
                      </a:endParaRPr>
                    </a:p>
                  </a:txBody>
                  <a:tcPr marL="4250" marR="4250" marT="4250" marB="0" anchor="b">
                    <a:lnL>
                      <a:noFill/>
                    </a:lnL>
                    <a:lnR>
                      <a:noFill/>
                    </a:lnR>
                    <a:lnT w="12700" cmpd="sng">
                      <a:noFill/>
                    </a:lnT>
                    <a:lnB>
                      <a:noFill/>
                    </a:lnB>
                    <a:lnTlToBr w="12700" cmpd="sng">
                      <a:noFill/>
                      <a:prstDash val="solid"/>
                    </a:lnTlToBr>
                    <a:lnBlToTr w="12700" cmpd="sng">
                      <a:noFill/>
                      <a:prstDash val="solid"/>
                    </a:lnBlToTr>
                  </a:tcPr>
                </a:tc>
                <a:tc>
                  <a:txBody>
                    <a:bodyPr/>
                    <a:lstStyle/>
                    <a:p>
                      <a:pPr algn="l" fontAlgn="b"/>
                      <a:endParaRPr lang="en-US" sz="500" b="0" i="0" u="none" strike="noStrike">
                        <a:solidFill>
                          <a:srgbClr val="000000"/>
                        </a:solidFill>
                        <a:effectLst/>
                        <a:latin typeface="Calibri" panose="020F0502020204030204" pitchFamily="34" charset="0"/>
                      </a:endParaRPr>
                    </a:p>
                  </a:txBody>
                  <a:tcPr marL="4250" marR="4250" marT="4250" marB="0" anchor="b">
                    <a:lnL>
                      <a:noFill/>
                    </a:lnL>
                    <a:lnR>
                      <a:noFill/>
                    </a:lnR>
                    <a:lnT w="12700" cmpd="sng">
                      <a:noFill/>
                    </a:lnT>
                    <a:lnB>
                      <a:noFill/>
                    </a:lnB>
                    <a:lnTlToBr w="12700" cmpd="sng">
                      <a:noFill/>
                      <a:prstDash val="solid"/>
                    </a:lnTlToBr>
                    <a:lnBlToTr w="12700" cmpd="sng">
                      <a:noFill/>
                      <a:prstDash val="solid"/>
                    </a:lnBlToTr>
                  </a:tcPr>
                </a:tc>
                <a:tc>
                  <a:txBody>
                    <a:bodyPr/>
                    <a:lstStyle/>
                    <a:p>
                      <a:pPr algn="r" fontAlgn="b"/>
                      <a:r>
                        <a:rPr lang="en-US" sz="900" b="0" i="0" u="none" strike="noStrike">
                          <a:effectLst/>
                          <a:latin typeface="Calibri"/>
                          <a:cs typeface="Calibri"/>
                        </a:rPr>
                        <a:t>Est Start</a:t>
                      </a:r>
                      <a:endParaRPr lang="en-US" sz="900" b="0" i="0" u="none" strike="noStrike">
                        <a:solidFill>
                          <a:srgbClr val="000000"/>
                        </a:solidFill>
                        <a:effectLst/>
                        <a:latin typeface="Calibri"/>
                        <a:cs typeface="Calibri"/>
                      </a:endParaRPr>
                    </a:p>
                  </a:txBody>
                  <a:tcPr marL="4250" marR="4250" marT="4250" marB="0" anchor="b">
                    <a:lnL>
                      <a:noFill/>
                    </a:lnL>
                    <a:lnR>
                      <a:noFill/>
                    </a:lnR>
                    <a:lnT w="12700" cmpd="sng">
                      <a:noFill/>
                    </a:lnT>
                    <a:lnB>
                      <a:noFill/>
                    </a:lnB>
                    <a:lnTlToBr w="12700" cmpd="sng">
                      <a:noFill/>
                      <a:prstDash val="solid"/>
                    </a:lnTlToBr>
                    <a:lnBlToTr w="12700" cmpd="sng">
                      <a:noFill/>
                      <a:prstDash val="solid"/>
                    </a:lnBlToTr>
                  </a:tcPr>
                </a:tc>
                <a:tc>
                  <a:txBody>
                    <a:bodyPr/>
                    <a:lstStyle/>
                    <a:p>
                      <a:pPr algn="ctr" fontAlgn="b"/>
                      <a:r>
                        <a:rPr lang="en-US" sz="900" b="0" i="0" u="none" strike="noStrike">
                          <a:effectLst/>
                          <a:latin typeface="Calibri"/>
                          <a:cs typeface="Calibri"/>
                        </a:rPr>
                        <a:t>10/16/23</a:t>
                      </a:r>
                      <a:endParaRPr lang="en-US" sz="900" b="0" i="0" u="none" strike="noStrike">
                        <a:solidFill>
                          <a:srgbClr val="000000"/>
                        </a:solidFill>
                        <a:effectLst/>
                        <a:latin typeface="Calibri"/>
                        <a:cs typeface="Calibri"/>
                      </a:endParaRPr>
                    </a:p>
                  </a:txBody>
                  <a:tcPr marL="4250" marR="4250" marT="4250" marB="0" anchor="b">
                    <a:lnL>
                      <a:noFill/>
                    </a:lnL>
                    <a:lnR>
                      <a:noFill/>
                    </a:lnR>
                    <a:lnT w="12700" cmpd="sng">
                      <a:noFill/>
                    </a:lnT>
                    <a:lnB>
                      <a:noFill/>
                    </a:lnB>
                    <a:lnTlToBr w="12700" cmpd="sng">
                      <a:noFill/>
                      <a:prstDash val="solid"/>
                    </a:lnTlToBr>
                    <a:lnBlToTr w="12700" cmpd="sng">
                      <a:noFill/>
                      <a:prstDash val="solid"/>
                    </a:lnBlToTr>
                  </a:tcPr>
                </a:tc>
                <a:tc>
                  <a:txBody>
                    <a:bodyPr/>
                    <a:lstStyle/>
                    <a:p>
                      <a:pPr algn="ctr" fontAlgn="t"/>
                      <a:r>
                        <a:rPr lang="en-US" sz="900" b="0" i="0" u="none" strike="noStrike">
                          <a:effectLst/>
                          <a:latin typeface="Calibri"/>
                          <a:cs typeface="Calibri"/>
                        </a:rPr>
                        <a:t>10/30/23</a:t>
                      </a:r>
                      <a:endParaRPr lang="en-US" sz="900" b="0" i="0" u="none" strike="noStrike">
                        <a:solidFill>
                          <a:srgbClr val="000000"/>
                        </a:solidFill>
                        <a:effectLst/>
                        <a:latin typeface="Calibri"/>
                        <a:cs typeface="Calibri"/>
                      </a:endParaRPr>
                    </a:p>
                  </a:txBody>
                  <a:tcPr marL="4250" marR="4250" marT="4250" marB="0">
                    <a:lnL>
                      <a:noFill/>
                    </a:lnL>
                    <a:lnR>
                      <a:noFill/>
                    </a:lnR>
                    <a:lnT w="12700" cmpd="sng">
                      <a:noFill/>
                    </a:lnT>
                    <a:lnB>
                      <a:noFill/>
                    </a:lnB>
                    <a:lnTlToBr w="12700" cmpd="sng">
                      <a:noFill/>
                      <a:prstDash val="solid"/>
                    </a:lnTlToBr>
                    <a:lnBlToTr w="12700" cmpd="sng">
                      <a:noFill/>
                      <a:prstDash val="solid"/>
                    </a:lnBlToTr>
                  </a:tcPr>
                </a:tc>
                <a:tc>
                  <a:txBody>
                    <a:bodyPr/>
                    <a:lstStyle/>
                    <a:p>
                      <a:pPr algn="ctr" fontAlgn="b"/>
                      <a:r>
                        <a:rPr lang="en-US" sz="900" b="0" i="0" u="none" strike="noStrike">
                          <a:effectLst/>
                          <a:latin typeface="Calibri"/>
                          <a:cs typeface="Calibri"/>
                        </a:rPr>
                        <a:t>2/2/24</a:t>
                      </a:r>
                      <a:endParaRPr lang="en-US" sz="900" b="0" i="0" u="none" strike="noStrike">
                        <a:solidFill>
                          <a:srgbClr val="000000"/>
                        </a:solidFill>
                        <a:effectLst/>
                        <a:latin typeface="Calibri"/>
                        <a:cs typeface="Calibri"/>
                      </a:endParaRPr>
                    </a:p>
                  </a:txBody>
                  <a:tcPr marL="4250" marR="4250" marT="4250" marB="0" anchor="b">
                    <a:lnL>
                      <a:noFill/>
                    </a:lnL>
                    <a:lnR>
                      <a:noFill/>
                    </a:lnR>
                    <a:lnT w="12700" cmpd="sng">
                      <a:noFill/>
                    </a:lnT>
                    <a:lnB>
                      <a:noFill/>
                    </a:lnB>
                    <a:lnTlToBr w="12700" cmpd="sng">
                      <a:noFill/>
                      <a:prstDash val="solid"/>
                    </a:lnTlToBr>
                    <a:lnBlToTr w="12700" cmpd="sng">
                      <a:noFill/>
                      <a:prstDash val="solid"/>
                    </a:lnBlToTr>
                  </a:tcPr>
                </a:tc>
                <a:tc>
                  <a:txBody>
                    <a:bodyPr/>
                    <a:lstStyle/>
                    <a:p>
                      <a:pPr algn="ctr" fontAlgn="b"/>
                      <a:r>
                        <a:rPr lang="en-US" sz="900" b="0" i="0" u="none" strike="noStrike">
                          <a:effectLst/>
                          <a:latin typeface="Calibri"/>
                          <a:cs typeface="Calibri"/>
                        </a:rPr>
                        <a:t>5/30/25</a:t>
                      </a:r>
                      <a:endParaRPr lang="en-US" sz="900" b="0" i="0" u="none" strike="noStrike">
                        <a:solidFill>
                          <a:srgbClr val="000000"/>
                        </a:solidFill>
                        <a:effectLst/>
                        <a:latin typeface="Calibri"/>
                        <a:cs typeface="Calibri"/>
                      </a:endParaRPr>
                    </a:p>
                  </a:txBody>
                  <a:tcPr marL="4250" marR="4250" marT="4250" marB="0" anchor="b">
                    <a:lnL>
                      <a:noFill/>
                    </a:lnL>
                    <a:lnR>
                      <a:noFill/>
                    </a:lnR>
                    <a:lnT w="12700" cmpd="sng">
                      <a:noFill/>
                    </a:lnT>
                    <a:lnB>
                      <a:noFill/>
                    </a:lnB>
                    <a:lnTlToBr w="12700" cmpd="sng">
                      <a:noFill/>
                      <a:prstDash val="solid"/>
                    </a:lnTlToBr>
                    <a:lnBlToTr w="12700" cmpd="sng">
                      <a:noFill/>
                      <a:prstDash val="solid"/>
                    </a:lnBlToTr>
                  </a:tcPr>
                </a:tc>
                <a:tc>
                  <a:txBody>
                    <a:bodyPr/>
                    <a:lstStyle/>
                    <a:p>
                      <a:pPr algn="ctr" fontAlgn="b"/>
                      <a:r>
                        <a:rPr lang="en-US" sz="900" b="0" i="0" u="none" strike="noStrike">
                          <a:effectLst/>
                          <a:latin typeface="Calibri"/>
                          <a:cs typeface="Calibri"/>
                        </a:rPr>
                        <a:t>7/28/25</a:t>
                      </a:r>
                      <a:endParaRPr lang="en-US" sz="900" b="0" i="0" u="none" strike="noStrike">
                        <a:solidFill>
                          <a:srgbClr val="000000"/>
                        </a:solidFill>
                        <a:effectLst/>
                        <a:latin typeface="Calibri"/>
                        <a:cs typeface="Calibri"/>
                      </a:endParaRPr>
                    </a:p>
                  </a:txBody>
                  <a:tcPr marL="4250" marR="4250" marT="4250" marB="0" anchor="b">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400498222"/>
                  </a:ext>
                </a:extLst>
              </a:tr>
              <a:tr h="108448">
                <a:tc>
                  <a:txBody>
                    <a:bodyPr/>
                    <a:lstStyle/>
                    <a:p>
                      <a:pPr algn="l" fontAlgn="b"/>
                      <a:endParaRPr lang="en-US" sz="500" b="0" i="0" u="none" strike="noStrike">
                        <a:solidFill>
                          <a:srgbClr val="000000"/>
                        </a:solidFill>
                        <a:effectLst/>
                        <a:latin typeface="Calibri" panose="020F0502020204030204" pitchFamily="34" charset="0"/>
                      </a:endParaRPr>
                    </a:p>
                  </a:txBody>
                  <a:tcPr marL="4250" marR="4250" marT="4250" marB="0" anchor="b">
                    <a:lnT>
                      <a:noFill/>
                    </a:lnT>
                  </a:tcPr>
                </a:tc>
                <a:tc>
                  <a:txBody>
                    <a:bodyPr/>
                    <a:lstStyle/>
                    <a:p>
                      <a:pPr algn="l" fontAlgn="b"/>
                      <a:endParaRPr lang="en-US" sz="500" b="0" i="0" u="none" strike="noStrike">
                        <a:solidFill>
                          <a:srgbClr val="000000"/>
                        </a:solidFill>
                        <a:effectLst/>
                        <a:latin typeface="Calibri" panose="020F0502020204030204" pitchFamily="34" charset="0"/>
                      </a:endParaRPr>
                    </a:p>
                  </a:txBody>
                  <a:tcPr marL="4250" marR="4250" marT="4250" marB="0" anchor="b">
                    <a:lnT>
                      <a:noFill/>
                    </a:lnT>
                  </a:tcPr>
                </a:tc>
                <a:tc>
                  <a:txBody>
                    <a:bodyPr/>
                    <a:lstStyle/>
                    <a:p>
                      <a:pPr algn="r" fontAlgn="b"/>
                      <a:r>
                        <a:rPr lang="en-US" sz="900" b="0" i="0" u="none" strike="noStrike">
                          <a:effectLst/>
                          <a:latin typeface="Calibri"/>
                          <a:cs typeface="Calibri"/>
                        </a:rPr>
                        <a:t>Est Finish</a:t>
                      </a:r>
                      <a:endParaRPr lang="en-US" sz="900" b="0" i="0" u="none" strike="noStrike">
                        <a:solidFill>
                          <a:srgbClr val="000000"/>
                        </a:solidFill>
                        <a:effectLst/>
                        <a:latin typeface="Calibri"/>
                        <a:cs typeface="Calibri"/>
                      </a:endParaRPr>
                    </a:p>
                  </a:txBody>
                  <a:tcPr marL="4250" marR="4250" marT="4250" marB="0" anchor="b">
                    <a:lnT>
                      <a:noFill/>
                    </a:lnT>
                  </a:tcPr>
                </a:tc>
                <a:tc>
                  <a:txBody>
                    <a:bodyPr/>
                    <a:lstStyle/>
                    <a:p>
                      <a:pPr algn="ctr" fontAlgn="b"/>
                      <a:r>
                        <a:rPr lang="en-US" sz="900" b="0" i="0" u="none" strike="noStrike">
                          <a:effectLst/>
                          <a:latin typeface="Calibri"/>
                          <a:cs typeface="Calibri"/>
                        </a:rPr>
                        <a:t>11/3/23</a:t>
                      </a:r>
                      <a:endParaRPr lang="en-US" sz="900" b="0" i="0" u="none" strike="noStrike">
                        <a:solidFill>
                          <a:srgbClr val="000000"/>
                        </a:solidFill>
                        <a:effectLst/>
                        <a:latin typeface="Calibri"/>
                        <a:cs typeface="Calibri"/>
                      </a:endParaRPr>
                    </a:p>
                  </a:txBody>
                  <a:tcPr marL="4250" marR="4250" marT="4250" marB="0" anchor="b">
                    <a:lnT>
                      <a:noFill/>
                    </a:lnT>
                  </a:tcPr>
                </a:tc>
                <a:tc>
                  <a:txBody>
                    <a:bodyPr/>
                    <a:lstStyle/>
                    <a:p>
                      <a:pPr algn="ctr" fontAlgn="t"/>
                      <a:r>
                        <a:rPr lang="en-US" sz="900" b="0" i="0" u="none" strike="noStrike">
                          <a:effectLst/>
                          <a:latin typeface="Calibri"/>
                          <a:cs typeface="Calibri"/>
                        </a:rPr>
                        <a:t>2/1/24</a:t>
                      </a:r>
                      <a:endParaRPr lang="en-US" sz="900" b="0" i="0" u="none" strike="noStrike">
                        <a:solidFill>
                          <a:srgbClr val="000000"/>
                        </a:solidFill>
                        <a:effectLst/>
                        <a:latin typeface="Calibri"/>
                        <a:cs typeface="Calibri"/>
                      </a:endParaRPr>
                    </a:p>
                  </a:txBody>
                  <a:tcPr marL="4250" marR="4250" marT="4250" marB="0">
                    <a:lnT>
                      <a:noFill/>
                    </a:lnT>
                  </a:tcPr>
                </a:tc>
                <a:tc>
                  <a:txBody>
                    <a:bodyPr/>
                    <a:lstStyle/>
                    <a:p>
                      <a:pPr algn="ctr" fontAlgn="b"/>
                      <a:r>
                        <a:rPr lang="en-US" sz="900" b="0" i="0" u="none" strike="noStrike">
                          <a:effectLst/>
                          <a:latin typeface="Calibri"/>
                          <a:cs typeface="Calibri"/>
                        </a:rPr>
                        <a:t>7/24/25</a:t>
                      </a:r>
                      <a:endParaRPr lang="en-US" sz="900" b="0" i="0" u="none" strike="noStrike">
                        <a:solidFill>
                          <a:srgbClr val="000000"/>
                        </a:solidFill>
                        <a:effectLst/>
                        <a:latin typeface="Calibri"/>
                        <a:cs typeface="Calibri"/>
                      </a:endParaRPr>
                    </a:p>
                  </a:txBody>
                  <a:tcPr marL="4250" marR="4250" marT="4250" marB="0" anchor="b">
                    <a:lnT>
                      <a:noFill/>
                    </a:lnT>
                  </a:tcPr>
                </a:tc>
                <a:tc>
                  <a:txBody>
                    <a:bodyPr/>
                    <a:lstStyle/>
                    <a:p>
                      <a:pPr algn="ctr" fontAlgn="b"/>
                      <a:r>
                        <a:rPr lang="en-US" sz="900" b="0" i="0" u="none" strike="noStrike">
                          <a:effectLst/>
                          <a:latin typeface="Calibri"/>
                          <a:cs typeface="Calibri"/>
                        </a:rPr>
                        <a:t>8/21/25</a:t>
                      </a:r>
                      <a:endParaRPr lang="en-US" sz="900" b="0" i="0" u="none" strike="noStrike">
                        <a:solidFill>
                          <a:srgbClr val="000000"/>
                        </a:solidFill>
                        <a:effectLst/>
                        <a:latin typeface="Calibri"/>
                        <a:cs typeface="Calibri"/>
                      </a:endParaRPr>
                    </a:p>
                  </a:txBody>
                  <a:tcPr marL="4250" marR="4250" marT="4250" marB="0" anchor="b">
                    <a:lnT>
                      <a:noFill/>
                    </a:lnT>
                  </a:tcPr>
                </a:tc>
                <a:tc>
                  <a:txBody>
                    <a:bodyPr/>
                    <a:lstStyle/>
                    <a:p>
                      <a:pPr algn="ctr" fontAlgn="b"/>
                      <a:r>
                        <a:rPr lang="en-US" sz="900" b="0" i="0" u="none" strike="noStrike">
                          <a:effectLst/>
                          <a:latin typeface="Calibri"/>
                          <a:cs typeface="Calibri"/>
                        </a:rPr>
                        <a:t>8/22/25</a:t>
                      </a:r>
                      <a:endParaRPr lang="en-US" sz="900" b="0" i="0" u="none" strike="noStrike">
                        <a:solidFill>
                          <a:srgbClr val="000000"/>
                        </a:solidFill>
                        <a:effectLst/>
                        <a:latin typeface="Calibri"/>
                        <a:cs typeface="Calibri"/>
                      </a:endParaRPr>
                    </a:p>
                  </a:txBody>
                  <a:tcPr marL="4250" marR="4250" marT="4250" marB="0" anchor="b">
                    <a:lnT>
                      <a:noFill/>
                    </a:lnT>
                  </a:tcPr>
                </a:tc>
                <a:extLst>
                  <a:ext uri="{0D108BD9-81ED-4DB2-BD59-A6C34878D82A}">
                    <a16:rowId xmlns:a16="http://schemas.microsoft.com/office/drawing/2014/main" val="2781575969"/>
                  </a:ext>
                </a:extLst>
              </a:tr>
              <a:tr h="108448">
                <a:tc>
                  <a:txBody>
                    <a:bodyPr/>
                    <a:lstStyle/>
                    <a:p>
                      <a:pPr algn="l" fontAlgn="b"/>
                      <a:r>
                        <a:rPr lang="en-US" sz="900" b="0" i="0" u="none" strike="noStrike">
                          <a:solidFill>
                            <a:schemeClr val="tx1"/>
                          </a:solidFill>
                          <a:effectLst/>
                          <a:latin typeface="Calibri"/>
                          <a:cs typeface="Calibri"/>
                        </a:rPr>
                        <a:t>Role</a:t>
                      </a:r>
                    </a:p>
                  </a:txBody>
                  <a:tcPr marR="4250" marT="4250" marB="0" anchor="b">
                    <a:lnB w="12700" cap="flat" cmpd="sng" algn="ctr">
                      <a:solidFill>
                        <a:schemeClr val="accent2">
                          <a:lumMod val="60000"/>
                          <a:lumOff val="40000"/>
                        </a:schemeClr>
                      </a:solidFill>
                      <a:prstDash val="solid"/>
                      <a:round/>
                      <a:headEnd type="none" w="med" len="med"/>
                      <a:tailEnd type="none" w="med" len="med"/>
                    </a:lnB>
                    <a:solidFill>
                      <a:schemeClr val="accent2"/>
                    </a:solidFill>
                  </a:tcPr>
                </a:tc>
                <a:tc>
                  <a:txBody>
                    <a:bodyPr/>
                    <a:lstStyle/>
                    <a:p>
                      <a:pPr algn="l" fontAlgn="b"/>
                      <a:r>
                        <a:rPr lang="en-US" sz="900" b="0" i="0" u="none" strike="noStrike">
                          <a:solidFill>
                            <a:schemeClr val="tx1"/>
                          </a:solidFill>
                          <a:effectLst/>
                          <a:latin typeface="Calibri"/>
                          <a:cs typeface="Calibri"/>
                        </a:rPr>
                        <a:t>Staff Member</a:t>
                      </a:r>
                    </a:p>
                  </a:txBody>
                  <a:tcPr marR="4250" marT="4250" marB="0" anchor="b">
                    <a:lnB w="12700" cap="flat" cmpd="sng" algn="ctr">
                      <a:solidFill>
                        <a:schemeClr val="accent2">
                          <a:lumMod val="60000"/>
                          <a:lumOff val="40000"/>
                        </a:schemeClr>
                      </a:solidFill>
                      <a:prstDash val="solid"/>
                      <a:round/>
                      <a:headEnd type="none" w="med" len="med"/>
                      <a:tailEnd type="none" w="med" len="med"/>
                    </a:lnB>
                    <a:solidFill>
                      <a:schemeClr val="accent2"/>
                    </a:solidFill>
                  </a:tcPr>
                </a:tc>
                <a:tc>
                  <a:txBody>
                    <a:bodyPr/>
                    <a:lstStyle/>
                    <a:p>
                      <a:pPr algn="l" fontAlgn="b"/>
                      <a:r>
                        <a:rPr lang="en-US" sz="900" b="0" i="0" u="none" strike="noStrike">
                          <a:solidFill>
                            <a:schemeClr val="tx1"/>
                          </a:solidFill>
                          <a:effectLst/>
                          <a:latin typeface="Calibri"/>
                          <a:cs typeface="Calibri"/>
                        </a:rPr>
                        <a:t>Activities</a:t>
                      </a:r>
                    </a:p>
                  </a:txBody>
                  <a:tcPr marR="4250" marT="4250" marB="0" anchor="b">
                    <a:lnB w="12700" cap="flat" cmpd="sng" algn="ctr">
                      <a:solidFill>
                        <a:schemeClr val="accent2">
                          <a:lumMod val="60000"/>
                          <a:lumOff val="40000"/>
                        </a:schemeClr>
                      </a:solidFill>
                      <a:prstDash val="solid"/>
                      <a:round/>
                      <a:headEnd type="none" w="med" len="med"/>
                      <a:tailEnd type="none" w="med" len="med"/>
                    </a:lnB>
                    <a:solidFill>
                      <a:schemeClr val="accent2"/>
                    </a:solidFill>
                  </a:tcPr>
                </a:tc>
                <a:tc>
                  <a:txBody>
                    <a:bodyPr/>
                    <a:lstStyle/>
                    <a:p>
                      <a:pPr algn="ctr" fontAlgn="b"/>
                      <a:r>
                        <a:rPr lang="en-US" sz="900" b="0" i="0" u="none" strike="noStrike">
                          <a:solidFill>
                            <a:schemeClr val="tx1"/>
                          </a:solidFill>
                          <a:effectLst/>
                          <a:latin typeface="Calibri"/>
                          <a:cs typeface="Calibri"/>
                        </a:rPr>
                        <a:t>Initiate</a:t>
                      </a:r>
                    </a:p>
                  </a:txBody>
                  <a:tcPr marL="4250" marR="4250" marT="4250" marB="0" anchor="b">
                    <a:lnB w="12700" cap="flat" cmpd="sng" algn="ctr">
                      <a:solidFill>
                        <a:schemeClr val="accent2">
                          <a:lumMod val="60000"/>
                          <a:lumOff val="40000"/>
                        </a:schemeClr>
                      </a:solidFill>
                      <a:prstDash val="solid"/>
                      <a:round/>
                      <a:headEnd type="none" w="med" len="med"/>
                      <a:tailEnd type="none" w="med" len="med"/>
                    </a:lnB>
                    <a:solidFill>
                      <a:schemeClr val="accent2"/>
                    </a:solidFill>
                  </a:tcPr>
                </a:tc>
                <a:tc>
                  <a:txBody>
                    <a:bodyPr/>
                    <a:lstStyle/>
                    <a:p>
                      <a:pPr algn="ctr" fontAlgn="b"/>
                      <a:r>
                        <a:rPr lang="en-US" sz="900" b="0" i="0" u="none" strike="noStrike">
                          <a:solidFill>
                            <a:schemeClr val="tx1"/>
                          </a:solidFill>
                          <a:effectLst/>
                          <a:latin typeface="Calibri"/>
                          <a:cs typeface="Calibri"/>
                        </a:rPr>
                        <a:t>Discovery</a:t>
                      </a:r>
                    </a:p>
                  </a:txBody>
                  <a:tcPr marL="4250" marR="4250" marT="4250" marB="0" anchor="b">
                    <a:lnB w="12700" cap="flat" cmpd="sng" algn="ctr">
                      <a:solidFill>
                        <a:schemeClr val="accent2">
                          <a:lumMod val="60000"/>
                          <a:lumOff val="40000"/>
                        </a:schemeClr>
                      </a:solidFill>
                      <a:prstDash val="solid"/>
                      <a:round/>
                      <a:headEnd type="none" w="med" len="med"/>
                      <a:tailEnd type="none" w="med" len="med"/>
                    </a:lnB>
                    <a:solidFill>
                      <a:schemeClr val="accent2"/>
                    </a:solidFill>
                  </a:tcPr>
                </a:tc>
                <a:tc>
                  <a:txBody>
                    <a:bodyPr/>
                    <a:lstStyle/>
                    <a:p>
                      <a:pPr algn="ctr" fontAlgn="b"/>
                      <a:r>
                        <a:rPr lang="en-US" sz="900" b="0" i="0" u="none" strike="noStrike">
                          <a:solidFill>
                            <a:schemeClr val="tx1"/>
                          </a:solidFill>
                          <a:effectLst/>
                          <a:latin typeface="Calibri"/>
                          <a:cs typeface="Calibri"/>
                        </a:rPr>
                        <a:t>Build &amp; Test</a:t>
                      </a:r>
                    </a:p>
                  </a:txBody>
                  <a:tcPr marL="4250" marR="4250" marT="4250" marB="0" anchor="b">
                    <a:lnB w="12700" cap="flat" cmpd="sng" algn="ctr">
                      <a:solidFill>
                        <a:schemeClr val="accent2">
                          <a:lumMod val="60000"/>
                          <a:lumOff val="40000"/>
                        </a:schemeClr>
                      </a:solidFill>
                      <a:prstDash val="solid"/>
                      <a:round/>
                      <a:headEnd type="none" w="med" len="med"/>
                      <a:tailEnd type="none" w="med" len="med"/>
                    </a:lnB>
                    <a:solidFill>
                      <a:schemeClr val="accent2"/>
                    </a:solidFill>
                  </a:tcPr>
                </a:tc>
                <a:tc>
                  <a:txBody>
                    <a:bodyPr/>
                    <a:lstStyle/>
                    <a:p>
                      <a:pPr algn="ctr" fontAlgn="b"/>
                      <a:r>
                        <a:rPr lang="en-US" sz="900" b="0" i="0" u="none" strike="noStrike">
                          <a:solidFill>
                            <a:schemeClr val="tx1"/>
                          </a:solidFill>
                          <a:effectLst/>
                          <a:latin typeface="Calibri"/>
                          <a:cs typeface="Calibri"/>
                        </a:rPr>
                        <a:t>Training</a:t>
                      </a:r>
                    </a:p>
                  </a:txBody>
                  <a:tcPr marL="4250" marR="4250" marT="4250" marB="0" anchor="b">
                    <a:lnB w="12700" cap="flat" cmpd="sng" algn="ctr">
                      <a:solidFill>
                        <a:schemeClr val="accent2">
                          <a:lumMod val="60000"/>
                          <a:lumOff val="40000"/>
                        </a:schemeClr>
                      </a:solidFill>
                      <a:prstDash val="solid"/>
                      <a:round/>
                      <a:headEnd type="none" w="med" len="med"/>
                      <a:tailEnd type="none" w="med" len="med"/>
                    </a:lnB>
                    <a:solidFill>
                      <a:schemeClr val="accent2"/>
                    </a:solidFill>
                  </a:tcPr>
                </a:tc>
                <a:tc>
                  <a:txBody>
                    <a:bodyPr/>
                    <a:lstStyle/>
                    <a:p>
                      <a:pPr algn="ctr" fontAlgn="b"/>
                      <a:r>
                        <a:rPr lang="en-US" sz="900" b="0" i="0" u="none" strike="noStrike">
                          <a:solidFill>
                            <a:schemeClr val="tx1"/>
                          </a:solidFill>
                          <a:effectLst/>
                          <a:latin typeface="Calibri"/>
                          <a:cs typeface="Calibri"/>
                        </a:rPr>
                        <a:t>Final UAT</a:t>
                      </a:r>
                    </a:p>
                  </a:txBody>
                  <a:tcPr marL="4250" marR="4250" marT="4250" marB="0" anchor="b">
                    <a:lnB w="12700" cap="flat" cmpd="sng" algn="ctr">
                      <a:solidFill>
                        <a:schemeClr val="accent2">
                          <a:lumMod val="60000"/>
                          <a:lumOff val="40000"/>
                        </a:schemeClr>
                      </a:solidFill>
                      <a:prstDash val="solid"/>
                      <a:round/>
                      <a:headEnd type="none" w="med" len="med"/>
                      <a:tailEnd type="none" w="med" len="med"/>
                    </a:lnB>
                    <a:solidFill>
                      <a:schemeClr val="accent2"/>
                    </a:solidFill>
                  </a:tcPr>
                </a:tc>
                <a:extLst>
                  <a:ext uri="{0D108BD9-81ED-4DB2-BD59-A6C34878D82A}">
                    <a16:rowId xmlns:a16="http://schemas.microsoft.com/office/drawing/2014/main" val="1348114862"/>
                  </a:ext>
                </a:extLst>
              </a:tr>
              <a:tr h="301422">
                <a:tc rowSpan="6">
                  <a:txBody>
                    <a:bodyPr/>
                    <a:lstStyle/>
                    <a:p>
                      <a:pPr algn="l" fontAlgn="t"/>
                      <a:r>
                        <a:rPr lang="en-US" sz="900" b="0" i="0" u="none" strike="noStrike">
                          <a:effectLst/>
                          <a:latin typeface="Calibri"/>
                          <a:cs typeface="Calibri"/>
                        </a:rPr>
                        <a:t>Senior Leadership Sponsorship Team </a:t>
                      </a:r>
                      <a:endParaRPr lang="en-US" sz="900" b="0" i="0" u="none" strike="noStrike">
                        <a:solidFill>
                          <a:srgbClr val="404040"/>
                        </a:solidFill>
                        <a:effectLst/>
                        <a:latin typeface="Calibri" panose="020F0502020204030204" pitchFamily="34" charset="0"/>
                        <a:cs typeface="Calibri" panose="020F0502020204030204" pitchFamily="34" charset="0"/>
                      </a:endParaRPr>
                    </a:p>
                  </a:txBody>
                  <a:tcPr marR="4250" marT="4250" marB="0">
                    <a:lnL w="12700" cap="flat" cmpd="sng" algn="ctr">
                      <a:solidFill>
                        <a:schemeClr val="accent2">
                          <a:lumMod val="60000"/>
                          <a:lumOff val="40000"/>
                        </a:schemeClr>
                      </a:solidFill>
                      <a:prstDash val="solid"/>
                      <a:round/>
                      <a:headEnd type="none" w="med" len="med"/>
                      <a:tailEnd type="none" w="med" len="med"/>
                    </a:lnL>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solidFill>
                      <a:schemeClr val="accent4">
                        <a:lumMod val="20000"/>
                        <a:lumOff val="80000"/>
                      </a:schemeClr>
                    </a:solidFill>
                  </a:tcPr>
                </a:tc>
                <a:tc rowSpan="6">
                  <a:txBody>
                    <a:bodyPr/>
                    <a:lstStyle/>
                    <a:p>
                      <a:pPr algn="l" fontAlgn="t"/>
                      <a:r>
                        <a:rPr lang="en-US" sz="700" b="0" i="0" u="none" strike="noStrike">
                          <a:effectLst/>
                          <a:latin typeface="Calibri Light"/>
                          <a:cs typeface="Calibri Light"/>
                        </a:rPr>
                        <a:t>Julio Rodriguez,</a:t>
                      </a:r>
                      <a:br>
                        <a:rPr lang="en-US" sz="700" b="0" i="0" u="none" strike="noStrike">
                          <a:effectLst/>
                          <a:latin typeface="Calibri Light"/>
                          <a:cs typeface="Calibri Light"/>
                        </a:rPr>
                      </a:br>
                      <a:r>
                        <a:rPr lang="en-US" sz="700" b="0" i="0" u="none" strike="noStrike">
                          <a:effectLst/>
                          <a:latin typeface="Calibri Light"/>
                          <a:cs typeface="Calibri Light"/>
                        </a:rPr>
                        <a:t>Lisa Jones,</a:t>
                      </a:r>
                      <a:br>
                        <a:rPr lang="en-US" sz="700" b="0" i="0" u="none" strike="noStrike">
                          <a:effectLst/>
                          <a:latin typeface="Calibri Light"/>
                          <a:cs typeface="Calibri Light"/>
                        </a:rPr>
                      </a:br>
                      <a:r>
                        <a:rPr lang="en-US" sz="700" b="0" i="0" u="none" strike="noStrike">
                          <a:effectLst/>
                          <a:latin typeface="Calibri Light"/>
                          <a:cs typeface="Calibri Light"/>
                        </a:rPr>
                        <a:t>John Barr, </a:t>
                      </a:r>
                      <a:br>
                        <a:rPr lang="en-US" sz="700" b="0" i="0" u="none" strike="noStrike">
                          <a:effectLst/>
                          <a:latin typeface="Calibri Light"/>
                          <a:cs typeface="Calibri Light"/>
                        </a:rPr>
                      </a:br>
                      <a:r>
                        <a:rPr lang="en-US" sz="700" b="0" i="0" u="none" strike="noStrike">
                          <a:effectLst/>
                          <a:latin typeface="Calibri Light"/>
                          <a:cs typeface="Calibri Light"/>
                        </a:rPr>
                        <a:t>Patti Schnoor,</a:t>
                      </a:r>
                      <a:br>
                        <a:rPr lang="en-US" sz="700" b="0" i="0" u="none" strike="noStrike">
                          <a:effectLst/>
                          <a:latin typeface="Calibri Light"/>
                          <a:cs typeface="Calibri Light"/>
                        </a:rPr>
                      </a:br>
                      <a:r>
                        <a:rPr lang="en-US" sz="700" b="0" i="0" u="none" strike="noStrike">
                          <a:effectLst/>
                          <a:latin typeface="Calibri Light"/>
                          <a:cs typeface="Calibri Light"/>
                        </a:rPr>
                        <a:t>Annamarie Dorr,</a:t>
                      </a:r>
                    </a:p>
                    <a:p>
                      <a:pPr algn="l" fontAlgn="t"/>
                      <a:r>
                        <a:rPr lang="en-US" sz="700" b="0" i="0" u="none" strike="noStrike">
                          <a:effectLst/>
                          <a:latin typeface="Calibri Light"/>
                          <a:cs typeface="Calibri Light"/>
                        </a:rPr>
                        <a:t>Michelle Cerutti</a:t>
                      </a:r>
                      <a:br>
                        <a:rPr lang="en-US" sz="700" b="0" i="0" u="none" strike="noStrike">
                          <a:effectLst/>
                          <a:latin typeface="Calibri Light"/>
                          <a:cs typeface="Calibri Light"/>
                        </a:rPr>
                      </a:br>
                      <a:r>
                        <a:rPr lang="en-US" sz="700" b="0" i="0" u="none" strike="noStrike">
                          <a:effectLst/>
                          <a:latin typeface="Calibri Light"/>
                          <a:cs typeface="Calibri Light"/>
                        </a:rPr>
                        <a:t>CEJA Division </a:t>
                      </a:r>
                      <a:r>
                        <a:rPr lang="en-US" sz="700" b="0" i="0" u="none" strike="noStrike" err="1">
                          <a:effectLst/>
                          <a:latin typeface="Calibri Light"/>
                          <a:cs typeface="Calibri Light"/>
                        </a:rPr>
                        <a:t>Mgr</a:t>
                      </a:r>
                      <a:r>
                        <a:rPr lang="en-US" sz="700" b="0" i="0" u="none" strike="noStrike">
                          <a:effectLst/>
                          <a:latin typeface="Calibri Light"/>
                          <a:cs typeface="Calibri Light"/>
                        </a:rPr>
                        <a:t>,</a:t>
                      </a:r>
                      <a:br>
                        <a:rPr lang="en-US" sz="700" b="0" i="0" u="none" strike="noStrike">
                          <a:effectLst/>
                          <a:latin typeface="Calibri Light"/>
                          <a:cs typeface="Calibri Light"/>
                        </a:rPr>
                      </a:br>
                      <a:r>
                        <a:rPr lang="en-US" sz="700" b="0" i="0" u="none" strike="noStrike">
                          <a:effectLst/>
                          <a:latin typeface="Calibri Light"/>
                          <a:cs typeface="Calibri Light"/>
                        </a:rPr>
                        <a:t>OET Tech Assistance </a:t>
                      </a:r>
                      <a:r>
                        <a:rPr lang="en-US" sz="700" b="0" i="0" u="none" strike="noStrike" err="1">
                          <a:effectLst/>
                          <a:latin typeface="Calibri Light"/>
                          <a:cs typeface="Calibri Light"/>
                        </a:rPr>
                        <a:t>Mgr</a:t>
                      </a:r>
                      <a:endParaRPr lang="en-US" sz="700" b="0" i="0" u="none" strike="noStrike">
                        <a:solidFill>
                          <a:srgbClr val="000000"/>
                        </a:solidFill>
                        <a:effectLst/>
                        <a:latin typeface="Calibri Light"/>
                        <a:cs typeface="Calibri Light"/>
                      </a:endParaRPr>
                    </a:p>
                  </a:txBody>
                  <a:tcPr marR="4250" marT="4250" marB="0">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solidFill>
                      <a:schemeClr val="accent4">
                        <a:lumMod val="20000"/>
                        <a:lumOff val="80000"/>
                      </a:schemeClr>
                    </a:solidFill>
                  </a:tcPr>
                </a:tc>
                <a:tc>
                  <a:txBody>
                    <a:bodyPr/>
                    <a:lstStyle/>
                    <a:p>
                      <a:pPr algn="l" fontAlgn="t"/>
                      <a:r>
                        <a:rPr lang="en-US" sz="700" b="0" i="0" u="none" strike="noStrike">
                          <a:effectLst/>
                          <a:latin typeface="Calibri Light"/>
                          <a:cs typeface="Calibri Light"/>
                        </a:rPr>
                        <a:t>Kick-off Planning,</a:t>
                      </a:r>
                      <a:br>
                        <a:rPr lang="en-US" sz="700" b="0" i="0" u="none" strike="noStrike">
                          <a:effectLst/>
                          <a:latin typeface="Calibri Light"/>
                          <a:cs typeface="Calibri Light"/>
                        </a:rPr>
                      </a:br>
                      <a:r>
                        <a:rPr lang="en-US" sz="700" b="0" i="0" u="none" strike="noStrike">
                          <a:effectLst/>
                          <a:latin typeface="Calibri Light"/>
                          <a:cs typeface="Calibri Light"/>
                        </a:rPr>
                        <a:t>Initial Kick-off Meeting,</a:t>
                      </a:r>
                      <a:br>
                        <a:rPr lang="en-US" sz="700" b="0" i="0" u="none" strike="noStrike">
                          <a:effectLst/>
                          <a:latin typeface="Calibri Light"/>
                          <a:cs typeface="Calibri Light"/>
                        </a:rPr>
                      </a:br>
                      <a:r>
                        <a:rPr lang="en-US" sz="700" b="0" i="0" u="none" strike="noStrike">
                          <a:effectLst/>
                          <a:latin typeface="Calibri Light"/>
                          <a:cs typeface="Calibri Light"/>
                        </a:rPr>
                        <a:t>Full Kick-off Meeting</a:t>
                      </a:r>
                      <a:endParaRPr lang="en-US" sz="700" b="0" i="0" u="none" strike="noStrike">
                        <a:solidFill>
                          <a:srgbClr val="000000"/>
                        </a:solidFill>
                        <a:effectLst/>
                        <a:latin typeface="Calibri Light"/>
                        <a:cs typeface="Calibri Light"/>
                      </a:endParaRPr>
                    </a:p>
                  </a:txBody>
                  <a:tcPr marR="4250" marT="4250" marB="0">
                    <a:lnT w="12700" cap="flat" cmpd="sng" algn="ctr">
                      <a:solidFill>
                        <a:schemeClr val="accent2">
                          <a:lumMod val="60000"/>
                          <a:lumOff val="40000"/>
                        </a:schemeClr>
                      </a:solidFill>
                      <a:prstDash val="solid"/>
                      <a:round/>
                      <a:headEnd type="none" w="med" len="med"/>
                      <a:tailEnd type="none" w="med" len="med"/>
                    </a:lnT>
                    <a:solidFill>
                      <a:schemeClr val="accent4">
                        <a:lumMod val="20000"/>
                        <a:lumOff val="80000"/>
                      </a:schemeClr>
                    </a:solidFill>
                  </a:tcPr>
                </a:tc>
                <a:tc>
                  <a:txBody>
                    <a:bodyPr/>
                    <a:lstStyle/>
                    <a:p>
                      <a:pPr algn="ctr" fontAlgn="t"/>
                      <a:r>
                        <a:rPr lang="en-US" sz="800" b="0" i="0" u="none" strike="noStrike">
                          <a:effectLst/>
                          <a:latin typeface="Calibri Light"/>
                          <a:cs typeface="Calibri Light"/>
                        </a:rPr>
                        <a:t>14-20hrs</a:t>
                      </a:r>
                      <a:endParaRPr lang="en-US" sz="800" b="0" i="0" u="none" strike="noStrike">
                        <a:solidFill>
                          <a:srgbClr val="000000"/>
                        </a:solidFill>
                        <a:effectLst/>
                        <a:latin typeface="Calibri Light"/>
                        <a:cs typeface="Calibri Light"/>
                      </a:endParaRPr>
                    </a:p>
                  </a:txBody>
                  <a:tcPr marL="4250" marR="4250" marT="4250" marB="0" anchor="ctr">
                    <a:lnT w="12700" cap="flat" cmpd="sng" algn="ctr">
                      <a:solidFill>
                        <a:schemeClr val="accent2">
                          <a:lumMod val="60000"/>
                          <a:lumOff val="40000"/>
                        </a:schemeClr>
                      </a:solidFill>
                      <a:prstDash val="solid"/>
                      <a:round/>
                      <a:headEnd type="none" w="med" len="med"/>
                      <a:tailEnd type="none" w="med" len="med"/>
                    </a:lnT>
                    <a:solidFill>
                      <a:schemeClr val="accent4">
                        <a:lumMod val="20000"/>
                        <a:lumOff val="80000"/>
                      </a:schemeClr>
                    </a:solidFill>
                  </a:tcPr>
                </a:tc>
                <a:tc>
                  <a:txBody>
                    <a:bodyPr/>
                    <a:lstStyle/>
                    <a:p>
                      <a:pPr algn="l" fontAlgn="t"/>
                      <a:endParaRPr lang="en-US" sz="800" b="0" i="0" u="none" strike="noStrike">
                        <a:solidFill>
                          <a:srgbClr val="000000"/>
                        </a:solidFill>
                        <a:effectLst/>
                        <a:latin typeface="Calibri Light"/>
                        <a:cs typeface="Calibri Light"/>
                      </a:endParaRPr>
                    </a:p>
                  </a:txBody>
                  <a:tcPr marL="4250" marR="4250" marT="4250" marB="0">
                    <a:lnT w="12700" cap="flat" cmpd="sng" algn="ctr">
                      <a:solidFill>
                        <a:schemeClr val="accent2">
                          <a:lumMod val="60000"/>
                          <a:lumOff val="40000"/>
                        </a:schemeClr>
                      </a:solidFill>
                      <a:prstDash val="solid"/>
                      <a:round/>
                      <a:headEnd type="none" w="med" len="med"/>
                      <a:tailEnd type="none" w="med" len="med"/>
                    </a:lnT>
                    <a:solidFill>
                      <a:schemeClr val="accent4">
                        <a:lumMod val="20000"/>
                        <a:lumOff val="80000"/>
                      </a:schemeClr>
                    </a:solidFill>
                  </a:tcPr>
                </a:tc>
                <a:tc>
                  <a:txBody>
                    <a:bodyPr/>
                    <a:lstStyle/>
                    <a:p>
                      <a:pPr algn="l" fontAlgn="t"/>
                      <a:endParaRPr lang="en-US" sz="800" b="0" i="0" u="none" strike="noStrike">
                        <a:solidFill>
                          <a:srgbClr val="000000"/>
                        </a:solidFill>
                        <a:effectLst/>
                        <a:latin typeface="Calibri Light"/>
                        <a:cs typeface="Calibri Light"/>
                      </a:endParaRPr>
                    </a:p>
                  </a:txBody>
                  <a:tcPr marL="4250" marR="4250" marT="4250" marB="0">
                    <a:lnT w="12700" cap="flat" cmpd="sng" algn="ctr">
                      <a:solidFill>
                        <a:schemeClr val="accent2">
                          <a:lumMod val="60000"/>
                          <a:lumOff val="40000"/>
                        </a:schemeClr>
                      </a:solidFill>
                      <a:prstDash val="solid"/>
                      <a:round/>
                      <a:headEnd type="none" w="med" len="med"/>
                      <a:tailEnd type="none" w="med" len="med"/>
                    </a:lnT>
                    <a:solidFill>
                      <a:schemeClr val="accent4">
                        <a:lumMod val="20000"/>
                        <a:lumOff val="80000"/>
                      </a:schemeClr>
                    </a:solidFill>
                  </a:tcPr>
                </a:tc>
                <a:tc>
                  <a:txBody>
                    <a:bodyPr/>
                    <a:lstStyle/>
                    <a:p>
                      <a:pPr algn="l" fontAlgn="t"/>
                      <a:endParaRPr lang="en-US" sz="800" b="0" i="0" u="none" strike="noStrike">
                        <a:solidFill>
                          <a:srgbClr val="000000"/>
                        </a:solidFill>
                        <a:effectLst/>
                        <a:latin typeface="Calibri Light"/>
                        <a:cs typeface="Calibri Light"/>
                      </a:endParaRPr>
                    </a:p>
                  </a:txBody>
                  <a:tcPr marL="4250" marR="4250" marT="4250" marB="0">
                    <a:lnT w="12700" cap="flat" cmpd="sng" algn="ctr">
                      <a:solidFill>
                        <a:schemeClr val="accent2">
                          <a:lumMod val="60000"/>
                          <a:lumOff val="40000"/>
                        </a:schemeClr>
                      </a:solidFill>
                      <a:prstDash val="solid"/>
                      <a:round/>
                      <a:headEnd type="none" w="med" len="med"/>
                      <a:tailEnd type="none" w="med" len="med"/>
                    </a:lnT>
                    <a:solidFill>
                      <a:schemeClr val="accent4">
                        <a:lumMod val="20000"/>
                        <a:lumOff val="80000"/>
                      </a:schemeClr>
                    </a:solidFill>
                  </a:tcPr>
                </a:tc>
                <a:tc>
                  <a:txBody>
                    <a:bodyPr/>
                    <a:lstStyle/>
                    <a:p>
                      <a:pPr algn="l" fontAlgn="t"/>
                      <a:endParaRPr lang="en-US" sz="800" b="0" i="0" u="none" strike="noStrike">
                        <a:solidFill>
                          <a:srgbClr val="000000"/>
                        </a:solidFill>
                        <a:effectLst/>
                        <a:latin typeface="Calibri Light"/>
                        <a:cs typeface="Calibri Light"/>
                      </a:endParaRPr>
                    </a:p>
                  </a:txBody>
                  <a:tcPr marL="4250" marR="4250" marT="4250" marB="0">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solidFill>
                      <a:schemeClr val="accent4">
                        <a:lumMod val="20000"/>
                        <a:lumOff val="80000"/>
                      </a:schemeClr>
                    </a:solidFill>
                  </a:tcPr>
                </a:tc>
                <a:extLst>
                  <a:ext uri="{0D108BD9-81ED-4DB2-BD59-A6C34878D82A}">
                    <a16:rowId xmlns:a16="http://schemas.microsoft.com/office/drawing/2014/main" val="741834994"/>
                  </a:ext>
                </a:extLst>
              </a:tr>
              <a:tr h="102069">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Calibri Light"/>
                          <a:cs typeface="Calibri Light"/>
                        </a:rPr>
                        <a:t>Monthly Status</a:t>
                      </a:r>
                      <a:endParaRPr lang="en-US" sz="700" b="0" i="0" u="none" strike="noStrike">
                        <a:solidFill>
                          <a:srgbClr val="000000"/>
                        </a:solidFill>
                        <a:effectLst/>
                        <a:latin typeface="Calibri Light"/>
                        <a:cs typeface="Calibri Light"/>
                      </a:endParaRPr>
                    </a:p>
                  </a:txBody>
                  <a:tcPr marR="4250" marT="4250" marB="0" anchor="b">
                    <a:solidFill>
                      <a:schemeClr val="accent4">
                        <a:lumMod val="20000"/>
                        <a:lumOff val="80000"/>
                      </a:schemeClr>
                    </a:solidFill>
                  </a:tcPr>
                </a:tc>
                <a:tc>
                  <a:txBody>
                    <a:bodyPr/>
                    <a:lstStyle/>
                    <a:p>
                      <a:pPr algn="ctr" fontAlgn="b"/>
                      <a:r>
                        <a:rPr lang="en-US" sz="800" b="0" i="0" u="none" strike="noStrike">
                          <a:effectLst/>
                          <a:latin typeface="Calibri Light"/>
                          <a:cs typeface="Calibri Light"/>
                        </a:rPr>
                        <a:t>.5hr / </a:t>
                      </a:r>
                      <a:r>
                        <a:rPr lang="en-US" sz="800" b="0" i="0" u="none" strike="noStrike" err="1">
                          <a:effectLst/>
                          <a:latin typeface="Calibri Light"/>
                          <a:cs typeface="Calibri Light"/>
                        </a:rPr>
                        <a:t>mo</a:t>
                      </a:r>
                      <a:endParaRPr lang="en-US" sz="800" b="0" i="0" u="none" strike="noStrike" err="1">
                        <a:solidFill>
                          <a:srgbClr val="000000"/>
                        </a:solidFill>
                        <a:effectLst/>
                        <a:latin typeface="Calibri Light"/>
                        <a:cs typeface="Calibri Light"/>
                      </a:endParaRPr>
                    </a:p>
                  </a:txBody>
                  <a:tcPr marL="4250" marR="4250" marT="4250" marB="0" anchor="b">
                    <a:solidFill>
                      <a:schemeClr val="accent4">
                        <a:lumMod val="20000"/>
                        <a:lumOff val="80000"/>
                      </a:schemeClr>
                    </a:solidFill>
                  </a:tcPr>
                </a:tc>
                <a:tc>
                  <a:txBody>
                    <a:bodyPr/>
                    <a:lstStyle/>
                    <a:p>
                      <a:pPr algn="ctr" fontAlgn="b"/>
                      <a:r>
                        <a:rPr lang="en-US" sz="800" b="0" i="0" u="none" strike="noStrike">
                          <a:effectLst/>
                          <a:latin typeface="Calibri Light"/>
                          <a:cs typeface="Calibri Light"/>
                        </a:rPr>
                        <a:t>.5hr / </a:t>
                      </a:r>
                      <a:r>
                        <a:rPr lang="en-US" sz="800" b="0" i="0" u="none" strike="noStrike" err="1">
                          <a:effectLst/>
                          <a:latin typeface="Calibri Light"/>
                          <a:cs typeface="Calibri Light"/>
                        </a:rPr>
                        <a:t>mo</a:t>
                      </a:r>
                      <a:endParaRPr lang="en-US" sz="800" b="0" i="0" u="none" strike="noStrike" err="1">
                        <a:solidFill>
                          <a:srgbClr val="000000"/>
                        </a:solidFill>
                        <a:effectLst/>
                        <a:latin typeface="Calibri Light"/>
                        <a:cs typeface="Calibri Light"/>
                      </a:endParaRPr>
                    </a:p>
                  </a:txBody>
                  <a:tcPr marL="4250" marR="4250" marT="4250" marB="0" anchor="b">
                    <a:solidFill>
                      <a:schemeClr val="accent4">
                        <a:lumMod val="20000"/>
                        <a:lumOff val="80000"/>
                      </a:schemeClr>
                    </a:solidFill>
                  </a:tcPr>
                </a:tc>
                <a:tc>
                  <a:txBody>
                    <a:bodyPr/>
                    <a:lstStyle/>
                    <a:p>
                      <a:pPr algn="ctr" fontAlgn="b"/>
                      <a:r>
                        <a:rPr lang="en-US" sz="800" b="0" i="0" u="none" strike="noStrike">
                          <a:effectLst/>
                          <a:latin typeface="Calibri Light"/>
                          <a:cs typeface="Calibri Light"/>
                        </a:rPr>
                        <a:t>.5hr / </a:t>
                      </a:r>
                      <a:r>
                        <a:rPr lang="en-US" sz="800" b="0" i="0" u="none" strike="noStrike" err="1">
                          <a:effectLst/>
                          <a:latin typeface="Calibri Light"/>
                          <a:cs typeface="Calibri Light"/>
                        </a:rPr>
                        <a:t>mo</a:t>
                      </a:r>
                      <a:endParaRPr lang="en-US" sz="800" b="0" i="0" u="none" strike="noStrike" err="1">
                        <a:solidFill>
                          <a:srgbClr val="000000"/>
                        </a:solidFill>
                        <a:effectLst/>
                        <a:latin typeface="Calibri Light"/>
                        <a:cs typeface="Calibri Light"/>
                      </a:endParaRPr>
                    </a:p>
                  </a:txBody>
                  <a:tcPr marL="4250" marR="4250" marT="4250" marB="0" anchor="b">
                    <a:solidFill>
                      <a:schemeClr val="accent4">
                        <a:lumMod val="20000"/>
                        <a:lumOff val="80000"/>
                      </a:schemeClr>
                    </a:solidFill>
                  </a:tcPr>
                </a:tc>
                <a:tc>
                  <a:txBody>
                    <a:bodyPr/>
                    <a:lstStyle/>
                    <a:p>
                      <a:pPr algn="ctr" fontAlgn="b"/>
                      <a:r>
                        <a:rPr lang="en-US" sz="800" b="0" i="0" u="none" strike="noStrike">
                          <a:effectLst/>
                          <a:latin typeface="Calibri Light"/>
                          <a:cs typeface="Calibri Light"/>
                        </a:rPr>
                        <a:t>.5hr / </a:t>
                      </a:r>
                      <a:r>
                        <a:rPr lang="en-US" sz="800" b="0" i="0" u="none" strike="noStrike" err="1">
                          <a:effectLst/>
                          <a:latin typeface="Calibri Light"/>
                          <a:cs typeface="Calibri Light"/>
                        </a:rPr>
                        <a:t>mo</a:t>
                      </a:r>
                      <a:endParaRPr lang="en-US" sz="800" b="0" i="0" u="none" strike="noStrike" err="1">
                        <a:solidFill>
                          <a:srgbClr val="000000"/>
                        </a:solidFill>
                        <a:effectLst/>
                        <a:latin typeface="Calibri Light"/>
                        <a:cs typeface="Calibri Light"/>
                      </a:endParaRPr>
                    </a:p>
                  </a:txBody>
                  <a:tcPr marL="4250" marR="4250" marT="4250" marB="0" anchor="b">
                    <a:solidFill>
                      <a:schemeClr val="accent4">
                        <a:lumMod val="20000"/>
                        <a:lumOff val="80000"/>
                      </a:schemeClr>
                    </a:solidFill>
                  </a:tcPr>
                </a:tc>
                <a:tc>
                  <a:txBody>
                    <a:bodyPr/>
                    <a:lstStyle/>
                    <a:p>
                      <a:pPr algn="ctr" fontAlgn="b"/>
                      <a:r>
                        <a:rPr lang="en-US" sz="800" b="0" i="0" u="none" strike="noStrike">
                          <a:effectLst/>
                          <a:latin typeface="Calibri Light"/>
                          <a:cs typeface="Calibri Light"/>
                        </a:rPr>
                        <a:t>.5hr / </a:t>
                      </a:r>
                      <a:r>
                        <a:rPr lang="en-US" sz="800" b="0" i="0" u="none" strike="noStrike" err="1">
                          <a:effectLst/>
                          <a:latin typeface="Calibri Light"/>
                          <a:cs typeface="Calibri Light"/>
                        </a:rPr>
                        <a:t>mo</a:t>
                      </a:r>
                      <a:endParaRPr lang="en-US" sz="800" b="0" i="0" u="none" strike="noStrike" err="1">
                        <a:solidFill>
                          <a:srgbClr val="000000"/>
                        </a:solidFill>
                        <a:effectLst/>
                        <a:latin typeface="Calibri Light"/>
                        <a:cs typeface="Calibri Light"/>
                      </a:endParaRPr>
                    </a:p>
                  </a:txBody>
                  <a:tcPr marL="4250" marR="4250" marT="4250" marB="0" anchor="b">
                    <a:lnR w="12700" cap="flat" cmpd="sng" algn="ctr">
                      <a:solidFill>
                        <a:schemeClr val="accent2">
                          <a:lumMod val="60000"/>
                          <a:lumOff val="40000"/>
                        </a:schemeClr>
                      </a:solidFill>
                      <a:prstDash val="solid"/>
                      <a:round/>
                      <a:headEnd type="none" w="med" len="med"/>
                      <a:tailEnd type="none" w="med" len="med"/>
                    </a:lnR>
                    <a:solidFill>
                      <a:schemeClr val="accent4">
                        <a:lumMod val="20000"/>
                        <a:lumOff val="80000"/>
                      </a:schemeClr>
                    </a:solidFill>
                  </a:tcPr>
                </a:tc>
                <a:extLst>
                  <a:ext uri="{0D108BD9-81ED-4DB2-BD59-A6C34878D82A}">
                    <a16:rowId xmlns:a16="http://schemas.microsoft.com/office/drawing/2014/main" val="1756900583"/>
                  </a:ext>
                </a:extLst>
              </a:tr>
              <a:tr h="132926">
                <a:tc vMerge="1">
                  <a:txBody>
                    <a:bodyPr/>
                    <a:lstStyle/>
                    <a:p>
                      <a:endParaRPr lang="en-US"/>
                    </a:p>
                  </a:txBody>
                  <a:tcPr/>
                </a:tc>
                <a:tc vMerge="1">
                  <a:txBody>
                    <a:bodyPr/>
                    <a:lstStyle/>
                    <a:p>
                      <a:endParaRPr lang="en-US"/>
                    </a:p>
                  </a:txBody>
                  <a:tcPr/>
                </a:tc>
                <a:tc>
                  <a:txBody>
                    <a:bodyPr/>
                    <a:lstStyle/>
                    <a:p>
                      <a:pPr algn="l" fontAlgn="t"/>
                      <a:r>
                        <a:rPr lang="en-US" sz="700" b="0" i="0" u="none" strike="noStrike">
                          <a:effectLst/>
                          <a:latin typeface="Calibri Light"/>
                          <a:cs typeface="Calibri Light"/>
                        </a:rPr>
                        <a:t>Communication Planning, Communication content review, approval, execution</a:t>
                      </a:r>
                      <a:endParaRPr lang="en-US" sz="700" b="0" i="0" u="none" strike="noStrike">
                        <a:solidFill>
                          <a:srgbClr val="000000"/>
                        </a:solidFill>
                        <a:effectLst/>
                        <a:latin typeface="Calibri Light"/>
                        <a:cs typeface="Calibri Light"/>
                      </a:endParaRPr>
                    </a:p>
                  </a:txBody>
                  <a:tcPr marR="4250" marT="4250" marB="0" anchor="ctr">
                    <a:solidFill>
                      <a:schemeClr val="accent4">
                        <a:lumMod val="20000"/>
                        <a:lumOff val="80000"/>
                      </a:schemeClr>
                    </a:solidFill>
                  </a:tcPr>
                </a:tc>
                <a:tc>
                  <a:txBody>
                    <a:bodyPr/>
                    <a:lstStyle/>
                    <a:p>
                      <a:pPr algn="ctr" fontAlgn="b"/>
                      <a:r>
                        <a:rPr lang="en-US" sz="800" b="0" i="0" u="none" strike="noStrike">
                          <a:effectLst/>
                          <a:latin typeface="Calibri Light"/>
                          <a:cs typeface="Calibri Light"/>
                        </a:rPr>
                        <a:t>2-4hrs/</a:t>
                      </a:r>
                      <a:r>
                        <a:rPr lang="en-US" sz="800" b="0" i="0" u="none" strike="noStrike" err="1">
                          <a:effectLst/>
                          <a:latin typeface="Calibri Light"/>
                          <a:cs typeface="Calibri Light"/>
                        </a:rPr>
                        <a:t>mo</a:t>
                      </a:r>
                      <a:endParaRPr lang="en-US" sz="800" b="0" i="0" u="none" strike="noStrike" err="1">
                        <a:solidFill>
                          <a:srgbClr val="000000"/>
                        </a:solidFill>
                        <a:effectLst/>
                        <a:latin typeface="Calibri Light"/>
                        <a:cs typeface="Calibri Light"/>
                      </a:endParaRPr>
                    </a:p>
                  </a:txBody>
                  <a:tcPr marL="4250" marR="4250" marT="4250" marB="0" anchor="ctr">
                    <a:solidFill>
                      <a:schemeClr val="accent4">
                        <a:lumMod val="20000"/>
                        <a:lumOff val="80000"/>
                      </a:schemeClr>
                    </a:solidFill>
                  </a:tcPr>
                </a:tc>
                <a:tc>
                  <a:txBody>
                    <a:bodyPr/>
                    <a:lstStyle/>
                    <a:p>
                      <a:pPr algn="ctr" fontAlgn="b"/>
                      <a:r>
                        <a:rPr lang="en-US" sz="800" b="0" i="0" u="none" strike="noStrike">
                          <a:effectLst/>
                          <a:latin typeface="Calibri Light"/>
                          <a:cs typeface="Calibri Light"/>
                        </a:rPr>
                        <a:t>2-4hrs/</a:t>
                      </a:r>
                      <a:r>
                        <a:rPr lang="en-US" sz="800" b="0" i="0" u="none" strike="noStrike" err="1">
                          <a:effectLst/>
                          <a:latin typeface="Calibri Light"/>
                          <a:cs typeface="Calibri Light"/>
                        </a:rPr>
                        <a:t>mo</a:t>
                      </a:r>
                      <a:endParaRPr lang="en-US" sz="800" b="0" i="0" u="none" strike="noStrike" err="1">
                        <a:solidFill>
                          <a:srgbClr val="000000"/>
                        </a:solidFill>
                        <a:effectLst/>
                        <a:latin typeface="Calibri Light"/>
                        <a:cs typeface="Calibri Light"/>
                      </a:endParaRPr>
                    </a:p>
                  </a:txBody>
                  <a:tcPr marL="4250" marR="4250" marT="4250" marB="0" anchor="ctr">
                    <a:solidFill>
                      <a:schemeClr val="accent4">
                        <a:lumMod val="20000"/>
                        <a:lumOff val="80000"/>
                      </a:schemeClr>
                    </a:solidFill>
                  </a:tcPr>
                </a:tc>
                <a:tc>
                  <a:txBody>
                    <a:bodyPr/>
                    <a:lstStyle/>
                    <a:p>
                      <a:pPr algn="ctr" fontAlgn="b"/>
                      <a:r>
                        <a:rPr lang="en-US" sz="800" b="0" i="0" u="none" strike="noStrike">
                          <a:effectLst/>
                          <a:latin typeface="Calibri Light"/>
                          <a:cs typeface="Calibri Light"/>
                        </a:rPr>
                        <a:t>2-4hrs/</a:t>
                      </a:r>
                      <a:r>
                        <a:rPr lang="en-US" sz="800" b="0" i="0" u="none" strike="noStrike" err="1">
                          <a:effectLst/>
                          <a:latin typeface="Calibri Light"/>
                          <a:cs typeface="Calibri Light"/>
                        </a:rPr>
                        <a:t>mo</a:t>
                      </a:r>
                      <a:endParaRPr lang="en-US" sz="800" b="0" i="0" u="none" strike="noStrike" err="1">
                        <a:solidFill>
                          <a:srgbClr val="000000"/>
                        </a:solidFill>
                        <a:effectLst/>
                        <a:latin typeface="Calibri Light"/>
                        <a:cs typeface="Calibri Light"/>
                      </a:endParaRPr>
                    </a:p>
                  </a:txBody>
                  <a:tcPr marL="4250" marR="4250" marT="4250" marB="0" anchor="ctr">
                    <a:solidFill>
                      <a:schemeClr val="accent4">
                        <a:lumMod val="20000"/>
                        <a:lumOff val="80000"/>
                      </a:schemeClr>
                    </a:solidFill>
                  </a:tcPr>
                </a:tc>
                <a:tc>
                  <a:txBody>
                    <a:bodyPr/>
                    <a:lstStyle/>
                    <a:p>
                      <a:pPr algn="ctr" fontAlgn="b"/>
                      <a:r>
                        <a:rPr lang="en-US" sz="800" b="0" i="0" u="none" strike="noStrike">
                          <a:effectLst/>
                          <a:latin typeface="Calibri Light"/>
                          <a:cs typeface="Calibri Light"/>
                        </a:rPr>
                        <a:t>2-4hrs/</a:t>
                      </a:r>
                      <a:r>
                        <a:rPr lang="en-US" sz="800" b="0" i="0" u="none" strike="noStrike" err="1">
                          <a:effectLst/>
                          <a:latin typeface="Calibri Light"/>
                          <a:cs typeface="Calibri Light"/>
                        </a:rPr>
                        <a:t>mo</a:t>
                      </a:r>
                      <a:endParaRPr lang="en-US" sz="800" b="0" i="0" u="none" strike="noStrike" err="1">
                        <a:solidFill>
                          <a:srgbClr val="000000"/>
                        </a:solidFill>
                        <a:effectLst/>
                        <a:latin typeface="Calibri Light"/>
                        <a:cs typeface="Calibri Light"/>
                      </a:endParaRPr>
                    </a:p>
                  </a:txBody>
                  <a:tcPr marL="4250" marR="4250" marT="4250" marB="0" anchor="ctr">
                    <a:solidFill>
                      <a:schemeClr val="accent4">
                        <a:lumMod val="20000"/>
                        <a:lumOff val="80000"/>
                      </a:schemeClr>
                    </a:solidFill>
                  </a:tcPr>
                </a:tc>
                <a:tc>
                  <a:txBody>
                    <a:bodyPr/>
                    <a:lstStyle/>
                    <a:p>
                      <a:pPr algn="ctr" fontAlgn="b"/>
                      <a:r>
                        <a:rPr lang="en-US" sz="800" b="0" i="0" u="none" strike="noStrike">
                          <a:effectLst/>
                          <a:latin typeface="Calibri Light"/>
                          <a:cs typeface="Calibri Light"/>
                        </a:rPr>
                        <a:t>2-4hrs/</a:t>
                      </a:r>
                      <a:r>
                        <a:rPr lang="en-US" sz="800" b="0" i="0" u="none" strike="noStrike" err="1">
                          <a:effectLst/>
                          <a:latin typeface="Calibri Light"/>
                          <a:cs typeface="Calibri Light"/>
                        </a:rPr>
                        <a:t>mo</a:t>
                      </a:r>
                      <a:endParaRPr lang="en-US" sz="800" b="0" i="0" u="none" strike="noStrike" err="1">
                        <a:solidFill>
                          <a:srgbClr val="000000"/>
                        </a:solidFill>
                        <a:effectLst/>
                        <a:latin typeface="Calibri Light"/>
                        <a:cs typeface="Calibri Light"/>
                      </a:endParaRPr>
                    </a:p>
                  </a:txBody>
                  <a:tcPr marL="4250" marR="4250" marT="4250" marB="0" anchor="ctr">
                    <a:lnR w="12700" cap="flat" cmpd="sng" algn="ctr">
                      <a:solidFill>
                        <a:schemeClr val="accent2">
                          <a:lumMod val="60000"/>
                          <a:lumOff val="40000"/>
                        </a:schemeClr>
                      </a:solidFill>
                      <a:prstDash val="solid"/>
                      <a:round/>
                      <a:headEnd type="none" w="med" len="med"/>
                      <a:tailEnd type="none" w="med" len="med"/>
                    </a:lnR>
                    <a:solidFill>
                      <a:schemeClr val="accent4">
                        <a:lumMod val="20000"/>
                        <a:lumOff val="80000"/>
                      </a:schemeClr>
                    </a:solidFill>
                  </a:tcPr>
                </a:tc>
                <a:extLst>
                  <a:ext uri="{0D108BD9-81ED-4DB2-BD59-A6C34878D82A}">
                    <a16:rowId xmlns:a16="http://schemas.microsoft.com/office/drawing/2014/main" val="2580446627"/>
                  </a:ext>
                </a:extLst>
              </a:tr>
              <a:tr h="108448">
                <a:tc vMerge="1">
                  <a:txBody>
                    <a:bodyPr/>
                    <a:lstStyle/>
                    <a:p>
                      <a:endParaRPr lang="en-US"/>
                    </a:p>
                  </a:txBody>
                  <a:tcPr/>
                </a:tc>
                <a:tc vMerge="1">
                  <a:txBody>
                    <a:bodyPr/>
                    <a:lstStyle/>
                    <a:p>
                      <a:endParaRPr lang="en-US"/>
                    </a:p>
                  </a:txBody>
                  <a:tcPr/>
                </a:tc>
                <a:tc>
                  <a:txBody>
                    <a:bodyPr/>
                    <a:lstStyle/>
                    <a:p>
                      <a:pPr algn="l" fontAlgn="t"/>
                      <a:r>
                        <a:rPr lang="en-US" sz="700" b="0" i="0" u="none" strike="noStrike">
                          <a:effectLst/>
                          <a:latin typeface="Calibri Light"/>
                          <a:cs typeface="Calibri Light"/>
                        </a:rPr>
                        <a:t>Requirement Validation</a:t>
                      </a:r>
                      <a:endParaRPr lang="en-US" sz="700" b="0" i="0" u="none" strike="noStrike">
                        <a:solidFill>
                          <a:srgbClr val="000000"/>
                        </a:solidFill>
                        <a:effectLst/>
                        <a:latin typeface="Calibri Light"/>
                        <a:cs typeface="Calibri Light"/>
                      </a:endParaRPr>
                    </a:p>
                  </a:txBody>
                  <a:tcPr marR="4250" marT="4250" marB="0">
                    <a:solidFill>
                      <a:schemeClr val="accent4">
                        <a:lumMod val="20000"/>
                        <a:lumOff val="80000"/>
                      </a:schemeClr>
                    </a:solidFill>
                  </a:tcPr>
                </a:tc>
                <a:tc>
                  <a:txBody>
                    <a:bodyPr/>
                    <a:lstStyle/>
                    <a:p>
                      <a:pPr algn="ctr" fontAlgn="b"/>
                      <a:endParaRPr lang="en-US" sz="800" b="0" i="0" u="none" strike="noStrike">
                        <a:solidFill>
                          <a:srgbClr val="000000"/>
                        </a:solidFill>
                        <a:effectLst/>
                        <a:latin typeface="Calibri Light"/>
                        <a:cs typeface="Calibri Light"/>
                      </a:endParaRPr>
                    </a:p>
                  </a:txBody>
                  <a:tcPr marL="4250" marR="4250" marT="4250" marB="0" anchor="b">
                    <a:solidFill>
                      <a:schemeClr val="accent4">
                        <a:lumMod val="20000"/>
                        <a:lumOff val="80000"/>
                      </a:schemeClr>
                    </a:solidFill>
                  </a:tcPr>
                </a:tc>
                <a:tc>
                  <a:txBody>
                    <a:bodyPr/>
                    <a:lstStyle/>
                    <a:p>
                      <a:pPr algn="ctr" fontAlgn="b"/>
                      <a:r>
                        <a:rPr lang="en-US" sz="800" b="0" i="0" u="none" strike="noStrike">
                          <a:effectLst/>
                          <a:latin typeface="Calibri Light"/>
                          <a:cs typeface="Calibri Light"/>
                        </a:rPr>
                        <a:t>1-2hrs/</a:t>
                      </a:r>
                      <a:r>
                        <a:rPr lang="en-US" sz="800" b="0" i="0" u="none" strike="noStrike" err="1">
                          <a:effectLst/>
                          <a:latin typeface="Calibri Light"/>
                          <a:cs typeface="Calibri Light"/>
                        </a:rPr>
                        <a:t>wk</a:t>
                      </a:r>
                      <a:endParaRPr lang="en-US" sz="800" b="0" i="0" u="none" strike="noStrike" err="1">
                        <a:solidFill>
                          <a:srgbClr val="000000"/>
                        </a:solidFill>
                        <a:effectLst/>
                        <a:latin typeface="Calibri Light"/>
                        <a:cs typeface="Calibri Light"/>
                      </a:endParaRPr>
                    </a:p>
                  </a:txBody>
                  <a:tcPr marL="4250" marR="4250" marT="4250" marB="0" anchor="b">
                    <a:solidFill>
                      <a:schemeClr val="accent4">
                        <a:lumMod val="20000"/>
                        <a:lumOff val="80000"/>
                      </a:schemeClr>
                    </a:solidFill>
                  </a:tcPr>
                </a:tc>
                <a:tc>
                  <a:txBody>
                    <a:bodyPr/>
                    <a:lstStyle/>
                    <a:p>
                      <a:pPr algn="ctr" fontAlgn="b"/>
                      <a:r>
                        <a:rPr lang="en-US" sz="800" b="0" i="0" u="none" strike="noStrike">
                          <a:effectLst/>
                          <a:latin typeface="Calibri Light"/>
                          <a:cs typeface="Calibri Light"/>
                        </a:rPr>
                        <a:t>1-2hrs/</a:t>
                      </a:r>
                      <a:r>
                        <a:rPr lang="en-US" sz="800" b="0" i="0" u="none" strike="noStrike" err="1">
                          <a:effectLst/>
                          <a:latin typeface="Calibri Light"/>
                          <a:cs typeface="Calibri Light"/>
                        </a:rPr>
                        <a:t>wk</a:t>
                      </a:r>
                      <a:endParaRPr lang="en-US" sz="800" b="0" i="0" u="none" strike="noStrike" err="1">
                        <a:solidFill>
                          <a:srgbClr val="000000"/>
                        </a:solidFill>
                        <a:effectLst/>
                        <a:latin typeface="Calibri Light"/>
                        <a:cs typeface="Calibri Light"/>
                      </a:endParaRPr>
                    </a:p>
                  </a:txBody>
                  <a:tcPr marL="4250" marR="4250" marT="4250" marB="0" anchor="b">
                    <a:solidFill>
                      <a:schemeClr val="accent4">
                        <a:lumMod val="20000"/>
                        <a:lumOff val="80000"/>
                      </a:schemeClr>
                    </a:solidFill>
                  </a:tcPr>
                </a:tc>
                <a:tc>
                  <a:txBody>
                    <a:bodyPr/>
                    <a:lstStyle/>
                    <a:p>
                      <a:pPr algn="ctr" fontAlgn="b"/>
                      <a:endParaRPr lang="en-US" sz="800" b="0" i="0" u="none" strike="noStrike">
                        <a:solidFill>
                          <a:srgbClr val="000000"/>
                        </a:solidFill>
                        <a:effectLst/>
                        <a:latin typeface="Calibri Light"/>
                        <a:cs typeface="Calibri Light"/>
                      </a:endParaRPr>
                    </a:p>
                  </a:txBody>
                  <a:tcPr marL="4250" marR="4250" marT="4250" marB="0" anchor="b">
                    <a:solidFill>
                      <a:schemeClr val="accent4">
                        <a:lumMod val="20000"/>
                        <a:lumOff val="80000"/>
                      </a:schemeClr>
                    </a:solidFill>
                  </a:tcPr>
                </a:tc>
                <a:tc>
                  <a:txBody>
                    <a:bodyPr/>
                    <a:lstStyle/>
                    <a:p>
                      <a:pPr algn="ctr" fontAlgn="b"/>
                      <a:endParaRPr lang="en-US" sz="800" b="0" i="0" u="none" strike="noStrike">
                        <a:solidFill>
                          <a:srgbClr val="000000"/>
                        </a:solidFill>
                        <a:effectLst/>
                        <a:latin typeface="Calibri Light"/>
                        <a:cs typeface="Calibri Light"/>
                      </a:endParaRPr>
                    </a:p>
                  </a:txBody>
                  <a:tcPr marL="4250" marR="4250" marT="4250" marB="0" anchor="b">
                    <a:lnR w="12700" cap="flat" cmpd="sng" algn="ctr">
                      <a:solidFill>
                        <a:schemeClr val="accent2">
                          <a:lumMod val="60000"/>
                          <a:lumOff val="40000"/>
                        </a:schemeClr>
                      </a:solidFill>
                      <a:prstDash val="solid"/>
                      <a:round/>
                      <a:headEnd type="none" w="med" len="med"/>
                      <a:tailEnd type="none" w="med" len="med"/>
                    </a:lnR>
                    <a:solidFill>
                      <a:schemeClr val="accent4">
                        <a:lumMod val="20000"/>
                        <a:lumOff val="80000"/>
                      </a:schemeClr>
                    </a:solidFill>
                  </a:tcPr>
                </a:tc>
                <a:extLst>
                  <a:ext uri="{0D108BD9-81ED-4DB2-BD59-A6C34878D82A}">
                    <a16:rowId xmlns:a16="http://schemas.microsoft.com/office/drawing/2014/main" val="753818333"/>
                  </a:ext>
                </a:extLst>
              </a:tr>
              <a:tr h="108448">
                <a:tc vMerge="1">
                  <a:txBody>
                    <a:bodyPr/>
                    <a:lstStyle/>
                    <a:p>
                      <a:endParaRPr lang="en-US"/>
                    </a:p>
                  </a:txBody>
                  <a:tcPr/>
                </a:tc>
                <a:tc vMerge="1">
                  <a:txBody>
                    <a:bodyPr/>
                    <a:lstStyle/>
                    <a:p>
                      <a:endParaRPr lang="en-US"/>
                    </a:p>
                  </a:txBody>
                  <a:tcPr/>
                </a:tc>
                <a:tc>
                  <a:txBody>
                    <a:bodyPr/>
                    <a:lstStyle/>
                    <a:p>
                      <a:pPr algn="l" fontAlgn="t"/>
                      <a:r>
                        <a:rPr lang="en-US" sz="700" b="0" i="0" u="none" strike="noStrike">
                          <a:effectLst/>
                          <a:latin typeface="Calibri Light"/>
                          <a:cs typeface="Calibri Light"/>
                        </a:rPr>
                        <a:t>Preparation and Review </a:t>
                      </a:r>
                      <a:endParaRPr lang="en-US" sz="700" b="0" i="0" u="none" strike="noStrike">
                        <a:solidFill>
                          <a:srgbClr val="000000"/>
                        </a:solidFill>
                        <a:effectLst/>
                        <a:latin typeface="Calibri Light" panose="020F0302020204030204" pitchFamily="34" charset="0"/>
                        <a:cs typeface="Calibri Light" panose="020F0302020204030204" pitchFamily="34" charset="0"/>
                      </a:endParaRPr>
                    </a:p>
                  </a:txBody>
                  <a:tcPr marR="4250" marT="4250" marB="0">
                    <a:solidFill>
                      <a:schemeClr val="accent4">
                        <a:lumMod val="20000"/>
                        <a:lumOff val="80000"/>
                      </a:schemeClr>
                    </a:solidFill>
                  </a:tcPr>
                </a:tc>
                <a:tc>
                  <a:txBody>
                    <a:bodyPr/>
                    <a:lstStyle/>
                    <a:p>
                      <a:pPr algn="ctr" fontAlgn="b"/>
                      <a:r>
                        <a:rPr lang="en-US" sz="800" b="0" i="0" u="none" strike="noStrike">
                          <a:effectLst/>
                          <a:latin typeface="Calibri Light"/>
                          <a:cs typeface="Calibri Light"/>
                        </a:rPr>
                        <a:t>2-4hrs/</a:t>
                      </a:r>
                      <a:r>
                        <a:rPr lang="en-US" sz="800" b="0" i="0" u="none" strike="noStrike" err="1">
                          <a:effectLst/>
                          <a:latin typeface="Calibri Light"/>
                          <a:cs typeface="Calibri Light"/>
                        </a:rPr>
                        <a:t>wk</a:t>
                      </a:r>
                      <a:endParaRPr lang="en-US" sz="800" b="0" i="0" u="none" strike="noStrike" err="1">
                        <a:solidFill>
                          <a:srgbClr val="000000"/>
                        </a:solidFill>
                        <a:effectLst/>
                        <a:latin typeface="Calibri Light"/>
                        <a:cs typeface="Calibri Light"/>
                      </a:endParaRPr>
                    </a:p>
                  </a:txBody>
                  <a:tcPr marL="4250" marR="4250" marT="4250" marB="0" anchor="b">
                    <a:solidFill>
                      <a:schemeClr val="accent4">
                        <a:lumMod val="20000"/>
                        <a:lumOff val="80000"/>
                      </a:schemeClr>
                    </a:solidFill>
                  </a:tcPr>
                </a:tc>
                <a:tc>
                  <a:txBody>
                    <a:bodyPr/>
                    <a:lstStyle/>
                    <a:p>
                      <a:pPr algn="ctr" fontAlgn="b"/>
                      <a:r>
                        <a:rPr lang="en-US" sz="800" b="0" i="0" u="none" strike="noStrike">
                          <a:effectLst/>
                          <a:latin typeface="Calibri Light"/>
                          <a:cs typeface="Calibri Light"/>
                        </a:rPr>
                        <a:t>1-2hrs/</a:t>
                      </a:r>
                      <a:r>
                        <a:rPr lang="en-US" sz="800" b="0" i="0" u="none" strike="noStrike" err="1">
                          <a:effectLst/>
                          <a:latin typeface="Calibri Light"/>
                          <a:cs typeface="Calibri Light"/>
                        </a:rPr>
                        <a:t>wk</a:t>
                      </a:r>
                      <a:endParaRPr lang="en-US" sz="800" b="0" i="0" u="none" strike="noStrike" err="1">
                        <a:solidFill>
                          <a:srgbClr val="000000"/>
                        </a:solidFill>
                        <a:effectLst/>
                        <a:latin typeface="Calibri Light"/>
                        <a:cs typeface="Calibri Light"/>
                      </a:endParaRPr>
                    </a:p>
                  </a:txBody>
                  <a:tcPr marL="4250" marR="4250" marT="4250" marB="0" anchor="b">
                    <a:solidFill>
                      <a:schemeClr val="accent4">
                        <a:lumMod val="20000"/>
                        <a:lumOff val="80000"/>
                      </a:schemeClr>
                    </a:solidFill>
                  </a:tcPr>
                </a:tc>
                <a:tc>
                  <a:txBody>
                    <a:bodyPr/>
                    <a:lstStyle/>
                    <a:p>
                      <a:pPr algn="ctr" fontAlgn="b"/>
                      <a:r>
                        <a:rPr lang="en-US" sz="800" b="0" i="0" u="none" strike="noStrike">
                          <a:effectLst/>
                          <a:latin typeface="Calibri Light"/>
                          <a:cs typeface="Calibri Light"/>
                        </a:rPr>
                        <a:t>1-2hrs/</a:t>
                      </a:r>
                      <a:r>
                        <a:rPr lang="en-US" sz="800" b="0" i="0" u="none" strike="noStrike" err="1">
                          <a:effectLst/>
                          <a:latin typeface="Calibri Light"/>
                          <a:cs typeface="Calibri Light"/>
                        </a:rPr>
                        <a:t>wk</a:t>
                      </a:r>
                      <a:endParaRPr lang="en-US" sz="800" b="0" i="0" u="none" strike="noStrike" err="1">
                        <a:solidFill>
                          <a:srgbClr val="000000"/>
                        </a:solidFill>
                        <a:effectLst/>
                        <a:latin typeface="Calibri Light"/>
                        <a:cs typeface="Calibri Light"/>
                      </a:endParaRPr>
                    </a:p>
                  </a:txBody>
                  <a:tcPr marL="4250" marR="4250" marT="4250" marB="0" anchor="b">
                    <a:solidFill>
                      <a:schemeClr val="accent4">
                        <a:lumMod val="20000"/>
                        <a:lumOff val="80000"/>
                      </a:schemeClr>
                    </a:solidFill>
                  </a:tcPr>
                </a:tc>
                <a:tc>
                  <a:txBody>
                    <a:bodyPr/>
                    <a:lstStyle/>
                    <a:p>
                      <a:pPr algn="ctr" fontAlgn="b"/>
                      <a:r>
                        <a:rPr lang="en-US" sz="800" b="0" i="0" u="none" strike="noStrike">
                          <a:effectLst/>
                          <a:latin typeface="Calibri Light"/>
                          <a:cs typeface="Calibri Light"/>
                        </a:rPr>
                        <a:t>1-2hrs/</a:t>
                      </a:r>
                      <a:r>
                        <a:rPr lang="en-US" sz="800" b="0" i="0" u="none" strike="noStrike" err="1">
                          <a:effectLst/>
                          <a:latin typeface="Calibri Light"/>
                          <a:cs typeface="Calibri Light"/>
                        </a:rPr>
                        <a:t>wk</a:t>
                      </a:r>
                      <a:endParaRPr lang="en-US" sz="800" b="0" i="0" u="none" strike="noStrike" err="1">
                        <a:solidFill>
                          <a:srgbClr val="000000"/>
                        </a:solidFill>
                        <a:effectLst/>
                        <a:latin typeface="Calibri Light"/>
                        <a:cs typeface="Calibri Light"/>
                      </a:endParaRPr>
                    </a:p>
                  </a:txBody>
                  <a:tcPr marL="4250" marR="4250" marT="4250" marB="0" anchor="b">
                    <a:solidFill>
                      <a:schemeClr val="accent4">
                        <a:lumMod val="20000"/>
                        <a:lumOff val="80000"/>
                      </a:schemeClr>
                    </a:solidFill>
                  </a:tcPr>
                </a:tc>
                <a:tc>
                  <a:txBody>
                    <a:bodyPr/>
                    <a:lstStyle/>
                    <a:p>
                      <a:pPr algn="ctr" fontAlgn="b"/>
                      <a:r>
                        <a:rPr lang="en-US" sz="800" b="0" i="0" u="none" strike="noStrike">
                          <a:effectLst/>
                          <a:latin typeface="Calibri Light"/>
                          <a:cs typeface="Calibri Light"/>
                        </a:rPr>
                        <a:t>1-2hrs/</a:t>
                      </a:r>
                      <a:r>
                        <a:rPr lang="en-US" sz="800" b="0" i="0" u="none" strike="noStrike" err="1">
                          <a:effectLst/>
                          <a:latin typeface="Calibri Light"/>
                          <a:cs typeface="Calibri Light"/>
                        </a:rPr>
                        <a:t>wk</a:t>
                      </a:r>
                      <a:endParaRPr lang="en-US" sz="800" b="0" i="0" u="none" strike="noStrike" err="1">
                        <a:solidFill>
                          <a:srgbClr val="000000"/>
                        </a:solidFill>
                        <a:effectLst/>
                        <a:latin typeface="Calibri Light"/>
                        <a:cs typeface="Calibri Light"/>
                      </a:endParaRPr>
                    </a:p>
                  </a:txBody>
                  <a:tcPr marL="4250" marR="4250" marT="4250" marB="0" anchor="b">
                    <a:lnR w="12700" cap="flat" cmpd="sng" algn="ctr">
                      <a:solidFill>
                        <a:schemeClr val="accent2">
                          <a:lumMod val="60000"/>
                          <a:lumOff val="40000"/>
                        </a:schemeClr>
                      </a:solidFill>
                      <a:prstDash val="solid"/>
                      <a:round/>
                      <a:headEnd type="none" w="med" len="med"/>
                      <a:tailEnd type="none" w="med" len="med"/>
                    </a:lnR>
                    <a:solidFill>
                      <a:schemeClr val="accent4">
                        <a:lumMod val="20000"/>
                        <a:lumOff val="80000"/>
                      </a:schemeClr>
                    </a:solidFill>
                  </a:tcPr>
                </a:tc>
                <a:extLst>
                  <a:ext uri="{0D108BD9-81ED-4DB2-BD59-A6C34878D82A}">
                    <a16:rowId xmlns:a16="http://schemas.microsoft.com/office/drawing/2014/main" val="401286105"/>
                  </a:ext>
                </a:extLst>
              </a:tr>
              <a:tr h="216896">
                <a:tc vMerge="1">
                  <a:txBody>
                    <a:bodyPr/>
                    <a:lstStyle/>
                    <a:p>
                      <a:endParaRPr lang="en-US"/>
                    </a:p>
                  </a:txBody>
                  <a:tcPr/>
                </a:tc>
                <a:tc vMerge="1">
                  <a:txBody>
                    <a:bodyPr/>
                    <a:lstStyle/>
                    <a:p>
                      <a:endParaRPr lang="en-US"/>
                    </a:p>
                  </a:txBody>
                  <a:tcPr/>
                </a:tc>
                <a:tc>
                  <a:txBody>
                    <a:bodyPr/>
                    <a:lstStyle/>
                    <a:p>
                      <a:pPr algn="l" fontAlgn="t"/>
                      <a:r>
                        <a:rPr lang="en-US" sz="700" b="0" i="0" u="none" strike="noStrike">
                          <a:effectLst/>
                          <a:latin typeface="Calibri Light"/>
                          <a:cs typeface="Calibri Light"/>
                        </a:rPr>
                        <a:t>Discovery, Requirements gathering, Design</a:t>
                      </a:r>
                      <a:endParaRPr lang="en-US" sz="700" b="0" i="0" u="none" strike="noStrike">
                        <a:solidFill>
                          <a:srgbClr val="000000"/>
                        </a:solidFill>
                        <a:effectLst/>
                        <a:latin typeface="Calibri Light"/>
                        <a:cs typeface="Calibri Light"/>
                      </a:endParaRPr>
                    </a:p>
                  </a:txBody>
                  <a:tcPr marR="4250" marT="4250" marB="0">
                    <a:lnB w="12700" cap="flat" cmpd="sng" algn="ctr">
                      <a:solidFill>
                        <a:schemeClr val="accent2">
                          <a:lumMod val="60000"/>
                          <a:lumOff val="40000"/>
                        </a:schemeClr>
                      </a:solidFill>
                      <a:prstDash val="solid"/>
                      <a:round/>
                      <a:headEnd type="none" w="med" len="med"/>
                      <a:tailEnd type="none" w="med" len="med"/>
                    </a:lnB>
                    <a:solidFill>
                      <a:schemeClr val="accent4">
                        <a:lumMod val="20000"/>
                        <a:lumOff val="80000"/>
                      </a:schemeClr>
                    </a:solidFill>
                  </a:tcPr>
                </a:tc>
                <a:tc>
                  <a:txBody>
                    <a:bodyPr/>
                    <a:lstStyle/>
                    <a:p>
                      <a:pPr algn="ctr" fontAlgn="b"/>
                      <a:endParaRPr lang="en-US" sz="800" b="0" i="0" u="none" strike="noStrike">
                        <a:solidFill>
                          <a:srgbClr val="000000"/>
                        </a:solidFill>
                        <a:effectLst/>
                        <a:latin typeface="Calibri Light"/>
                        <a:cs typeface="Calibri Light"/>
                      </a:endParaRPr>
                    </a:p>
                  </a:txBody>
                  <a:tcPr marL="4250" marR="4250" marT="4250" marB="0" anchor="b">
                    <a:lnB w="12700" cap="flat" cmpd="sng" algn="ctr">
                      <a:solidFill>
                        <a:schemeClr val="accent2">
                          <a:lumMod val="60000"/>
                          <a:lumOff val="40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en-US" sz="800" b="0" i="0" u="none" strike="noStrike">
                          <a:effectLst/>
                          <a:latin typeface="Calibri Light"/>
                          <a:cs typeface="Calibri Light"/>
                        </a:rPr>
                        <a:t>1-16hrs/</a:t>
                      </a:r>
                      <a:r>
                        <a:rPr lang="en-US" sz="800" b="0" i="0" u="none" strike="noStrike" err="1">
                          <a:effectLst/>
                          <a:latin typeface="Calibri Light"/>
                          <a:cs typeface="Calibri Light"/>
                        </a:rPr>
                        <a:t>wk</a:t>
                      </a:r>
                      <a:endParaRPr lang="en-US" sz="800" b="0" i="0" u="none" strike="noStrike" err="1">
                        <a:solidFill>
                          <a:srgbClr val="000000"/>
                        </a:solidFill>
                        <a:effectLst/>
                        <a:latin typeface="Calibri Light"/>
                        <a:cs typeface="Calibri Light"/>
                      </a:endParaRPr>
                    </a:p>
                  </a:txBody>
                  <a:tcPr marL="4250" marR="4250" marT="4250" marB="0" anchor="b">
                    <a:lnB w="12700" cap="flat" cmpd="sng" algn="ctr">
                      <a:solidFill>
                        <a:schemeClr val="accent2">
                          <a:lumMod val="60000"/>
                          <a:lumOff val="40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en-US" sz="800" b="0" i="0" u="none" strike="noStrike">
                          <a:effectLst/>
                          <a:latin typeface="Calibri Light"/>
                          <a:cs typeface="Calibri Light"/>
                        </a:rPr>
                        <a:t>1-6hrs/</a:t>
                      </a:r>
                      <a:r>
                        <a:rPr lang="en-US" sz="800" b="0" i="0" u="none" strike="noStrike" err="1">
                          <a:effectLst/>
                          <a:latin typeface="Calibri Light"/>
                          <a:cs typeface="Calibri Light"/>
                        </a:rPr>
                        <a:t>wk</a:t>
                      </a:r>
                      <a:endParaRPr lang="en-US" sz="800" b="0" i="0" u="none" strike="noStrike" err="1">
                        <a:solidFill>
                          <a:srgbClr val="000000"/>
                        </a:solidFill>
                        <a:effectLst/>
                        <a:latin typeface="Calibri Light"/>
                        <a:cs typeface="Calibri Light"/>
                      </a:endParaRPr>
                    </a:p>
                  </a:txBody>
                  <a:tcPr marL="4250" marR="4250" marT="4250" marB="0" anchor="b">
                    <a:lnB w="12700" cap="flat" cmpd="sng" algn="ctr">
                      <a:solidFill>
                        <a:schemeClr val="accent2">
                          <a:lumMod val="60000"/>
                          <a:lumOff val="40000"/>
                        </a:schemeClr>
                      </a:solidFill>
                      <a:prstDash val="solid"/>
                      <a:round/>
                      <a:headEnd type="none" w="med" len="med"/>
                      <a:tailEnd type="none" w="med" len="med"/>
                    </a:lnB>
                    <a:solidFill>
                      <a:schemeClr val="accent4">
                        <a:lumMod val="20000"/>
                        <a:lumOff val="80000"/>
                      </a:schemeClr>
                    </a:solidFill>
                  </a:tcPr>
                </a:tc>
                <a:tc>
                  <a:txBody>
                    <a:bodyPr/>
                    <a:lstStyle/>
                    <a:p>
                      <a:pPr algn="ctr" fontAlgn="b"/>
                      <a:endParaRPr lang="en-US" sz="800" b="0" i="0" u="none" strike="noStrike">
                        <a:solidFill>
                          <a:srgbClr val="000000"/>
                        </a:solidFill>
                        <a:effectLst/>
                        <a:latin typeface="Calibri Light"/>
                        <a:cs typeface="Calibri Light"/>
                      </a:endParaRPr>
                    </a:p>
                  </a:txBody>
                  <a:tcPr marL="4250" marR="4250" marT="4250" marB="0" anchor="b">
                    <a:lnB w="12700" cap="flat" cmpd="sng" algn="ctr">
                      <a:solidFill>
                        <a:schemeClr val="accent2">
                          <a:lumMod val="60000"/>
                          <a:lumOff val="40000"/>
                        </a:schemeClr>
                      </a:solidFill>
                      <a:prstDash val="solid"/>
                      <a:round/>
                      <a:headEnd type="none" w="med" len="med"/>
                      <a:tailEnd type="none" w="med" len="med"/>
                    </a:lnB>
                    <a:solidFill>
                      <a:schemeClr val="accent4">
                        <a:lumMod val="20000"/>
                        <a:lumOff val="80000"/>
                      </a:schemeClr>
                    </a:solidFill>
                  </a:tcPr>
                </a:tc>
                <a:tc>
                  <a:txBody>
                    <a:bodyPr/>
                    <a:lstStyle/>
                    <a:p>
                      <a:pPr algn="ctr" fontAlgn="b"/>
                      <a:endParaRPr lang="en-US" sz="800" b="0" i="0" u="none" strike="noStrike">
                        <a:solidFill>
                          <a:srgbClr val="000000"/>
                        </a:solidFill>
                        <a:effectLst/>
                        <a:latin typeface="Calibri Light"/>
                        <a:cs typeface="Calibri Light"/>
                      </a:endParaRPr>
                    </a:p>
                  </a:txBody>
                  <a:tcPr marL="4250" marR="4250" marT="4250" marB="0" anchor="b">
                    <a:lnR w="12700" cap="flat" cmpd="sng" algn="ctr">
                      <a:solidFill>
                        <a:schemeClr val="accent2">
                          <a:lumMod val="60000"/>
                          <a:lumOff val="40000"/>
                        </a:schemeClr>
                      </a:solidFill>
                      <a:prstDash val="solid"/>
                      <a:round/>
                      <a:headEnd type="none" w="med" len="med"/>
                      <a:tailEnd type="none" w="med" len="med"/>
                    </a:lnR>
                    <a:lnB w="12700" cap="flat" cmpd="sng" algn="ctr">
                      <a:solidFill>
                        <a:schemeClr val="accent2">
                          <a:lumMod val="60000"/>
                          <a:lumOff val="4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814072472"/>
                  </a:ext>
                </a:extLst>
              </a:tr>
              <a:tr h="112664">
                <a:tc rowSpan="7">
                  <a:txBody>
                    <a:bodyPr/>
                    <a:lstStyle/>
                    <a:p>
                      <a:pPr algn="l" fontAlgn="t"/>
                      <a:r>
                        <a:rPr lang="en-US" sz="900" b="0" i="0" u="none" strike="noStrike">
                          <a:effectLst/>
                          <a:latin typeface="Calibri"/>
                          <a:cs typeface="Calibri"/>
                        </a:rPr>
                        <a:t>System Owner Team</a:t>
                      </a:r>
                      <a:br>
                        <a:rPr lang="en-US" sz="500" u="none" strike="noStrike">
                          <a:effectLst/>
                        </a:rPr>
                      </a:br>
                      <a:endParaRPr lang="en-US" sz="500" u="none" strike="noStrike">
                        <a:effectLst/>
                      </a:endParaRPr>
                    </a:p>
                    <a:p>
                      <a:pPr algn="l" fontAlgn="t"/>
                      <a:endParaRPr lang="en-US" sz="500" u="none" strike="noStrike">
                        <a:effectLst/>
                      </a:endParaRPr>
                    </a:p>
                    <a:p>
                      <a:pPr algn="l" fontAlgn="t"/>
                      <a:endParaRPr lang="en-US" sz="500" u="none" strike="noStrike">
                        <a:effectLst/>
                      </a:endParaRPr>
                    </a:p>
                    <a:p>
                      <a:pPr algn="l" fontAlgn="t"/>
                      <a:endParaRPr lang="en-US" sz="500" u="none" strike="noStrike">
                        <a:effectLst/>
                      </a:endParaRPr>
                    </a:p>
                    <a:p>
                      <a:pPr algn="ctr" fontAlgn="t"/>
                      <a:endParaRPr lang="en-US" sz="500" b="0" i="0" u="none" strike="noStrike">
                        <a:solidFill>
                          <a:srgbClr val="000000"/>
                        </a:solidFill>
                        <a:effectLst/>
                        <a:latin typeface="Calibri" panose="020F0502020204030204" pitchFamily="34" charset="0"/>
                      </a:endParaRPr>
                    </a:p>
                  </a:txBody>
                  <a:tcPr marR="4250" marT="4250" marB="0" anchor="ctr">
                    <a:lnL w="12700" cap="flat" cmpd="sng" algn="ctr">
                      <a:solidFill>
                        <a:schemeClr val="accent2">
                          <a:lumMod val="60000"/>
                          <a:lumOff val="40000"/>
                        </a:schemeClr>
                      </a:solidFill>
                      <a:prstDash val="solid"/>
                      <a:round/>
                      <a:headEnd type="none" w="med" len="med"/>
                      <a:tailEnd type="none" w="med" len="med"/>
                    </a:lnL>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rowSpan="7">
                  <a:txBody>
                    <a:bodyPr/>
                    <a:lstStyle/>
                    <a:p>
                      <a:pPr algn="l" fontAlgn="t"/>
                      <a:r>
                        <a:rPr lang="en-US" sz="700" b="0" i="0" u="none" strike="noStrike">
                          <a:effectLst/>
                          <a:latin typeface="Calibri Light"/>
                          <a:cs typeface="Calibri Light"/>
                        </a:rPr>
                        <a:t>Kelly </a:t>
                      </a:r>
                      <a:r>
                        <a:rPr lang="en-US" sz="700" b="0" i="0" u="none" strike="noStrike" err="1">
                          <a:effectLst/>
                          <a:latin typeface="Calibri Light"/>
                          <a:cs typeface="Calibri Light"/>
                        </a:rPr>
                        <a:t>Lapetino</a:t>
                      </a:r>
                      <a:r>
                        <a:rPr lang="en-US" sz="700" b="0" i="0" u="none" strike="noStrike">
                          <a:effectLst/>
                          <a:latin typeface="Calibri Light"/>
                          <a:cs typeface="Calibri Light"/>
                        </a:rPr>
                        <a:t>,</a:t>
                      </a:r>
                      <a:br>
                        <a:rPr lang="en-US" sz="700" b="0" i="0" u="none" strike="noStrike">
                          <a:effectLst/>
                          <a:latin typeface="Calibri Light"/>
                          <a:cs typeface="Calibri Light"/>
                        </a:rPr>
                      </a:br>
                      <a:r>
                        <a:rPr lang="en-US" sz="700" b="0" i="0" u="none" strike="noStrike">
                          <a:effectLst/>
                          <a:latin typeface="Calibri Light"/>
                          <a:cs typeface="Calibri Light"/>
                        </a:rPr>
                        <a:t>Tamika Chism,</a:t>
                      </a:r>
                      <a:br>
                        <a:rPr lang="en-US" sz="700" b="0" i="0" u="none" strike="noStrike">
                          <a:effectLst/>
                          <a:latin typeface="Calibri Light"/>
                          <a:cs typeface="Calibri Light"/>
                        </a:rPr>
                      </a:br>
                      <a:r>
                        <a:rPr lang="en-US" sz="700" b="0" i="0" u="none" strike="noStrike">
                          <a:effectLst/>
                          <a:latin typeface="Calibri Light"/>
                          <a:cs typeface="Calibri Light"/>
                        </a:rPr>
                        <a:t>Lora Dohm,</a:t>
                      </a:r>
                      <a:br>
                        <a:rPr lang="en-US" sz="700" b="0" i="0" u="none" strike="noStrike">
                          <a:effectLst/>
                          <a:latin typeface="Calibri Light"/>
                          <a:cs typeface="Calibri Light"/>
                        </a:rPr>
                      </a:br>
                      <a:r>
                        <a:rPr lang="en-US" sz="700" b="0" i="0" u="none" strike="noStrike">
                          <a:effectLst/>
                          <a:latin typeface="Calibri Light"/>
                          <a:cs typeface="Calibri Light"/>
                        </a:rPr>
                        <a:t>Mark Burgess,</a:t>
                      </a:r>
                      <a:br>
                        <a:rPr lang="en-US" sz="700" b="0" i="0" u="none" strike="noStrike">
                          <a:effectLst/>
                          <a:latin typeface="Calibri Light"/>
                          <a:cs typeface="Calibri Light"/>
                        </a:rPr>
                      </a:br>
                      <a:r>
                        <a:rPr lang="en-US" sz="700" b="0" i="0" u="none" strike="noStrike">
                          <a:effectLst/>
                          <a:latin typeface="Calibri Light"/>
                          <a:cs typeface="Calibri Light"/>
                        </a:rPr>
                        <a:t>Jeff Brown,</a:t>
                      </a:r>
                      <a:br>
                        <a:rPr lang="en-US" sz="700" b="0" i="0" u="none" strike="noStrike">
                          <a:effectLst/>
                          <a:latin typeface="Calibri Light"/>
                          <a:cs typeface="Calibri Light"/>
                        </a:rPr>
                      </a:br>
                      <a:r>
                        <a:rPr lang="en-US" sz="700" b="0" i="0" u="none" strike="noStrike">
                          <a:effectLst/>
                          <a:latin typeface="Calibri Light"/>
                          <a:cs typeface="Calibri Light"/>
                        </a:rPr>
                        <a:t>Mike Baker,</a:t>
                      </a:r>
                      <a:br>
                        <a:rPr lang="en-US" sz="700" b="0" i="0" u="none" strike="noStrike">
                          <a:effectLst/>
                          <a:latin typeface="Calibri Light"/>
                          <a:cs typeface="Calibri Light"/>
                        </a:rPr>
                      </a:br>
                      <a:r>
                        <a:rPr lang="en-US" sz="700" b="0" i="0" u="none" strike="noStrike">
                          <a:effectLst/>
                          <a:latin typeface="Calibri Light"/>
                          <a:cs typeface="Calibri Light"/>
                        </a:rPr>
                        <a:t>Mark Saladino,</a:t>
                      </a:r>
                      <a:br>
                        <a:rPr lang="en-US" sz="700" b="0" i="0" u="none" strike="noStrike">
                          <a:effectLst/>
                          <a:latin typeface="Calibri Light"/>
                          <a:cs typeface="Calibri Light"/>
                        </a:rPr>
                      </a:br>
                      <a:r>
                        <a:rPr lang="en-US" sz="700" b="0" i="0" u="none" strike="noStrike">
                          <a:effectLst/>
                          <a:latin typeface="Calibri Light"/>
                          <a:cs typeface="Calibri Light"/>
                        </a:rPr>
                        <a:t>David Swanson</a:t>
                      </a:r>
                      <a:endParaRPr lang="en-US" sz="700" b="0" i="0" u="none" strike="noStrike">
                        <a:solidFill>
                          <a:srgbClr val="000000"/>
                        </a:solidFill>
                        <a:effectLst/>
                        <a:latin typeface="Calibri Light" panose="020F0302020204030204" pitchFamily="34" charset="0"/>
                        <a:cs typeface="Calibri Light" panose="020F0302020204030204" pitchFamily="34" charset="0"/>
                      </a:endParaRPr>
                    </a:p>
                  </a:txBody>
                  <a:tcPr marR="4250" marT="4250" marB="0">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l" fontAlgn="b"/>
                      <a:r>
                        <a:rPr lang="en-US" sz="700" b="0" i="0" u="none" strike="noStrike">
                          <a:effectLst/>
                          <a:latin typeface="Calibri Light"/>
                          <a:cs typeface="Calibri Light"/>
                        </a:rPr>
                        <a:t>Project Team Meetings</a:t>
                      </a:r>
                      <a:endParaRPr lang="en-US" sz="700" b="0" i="0" u="none" strike="noStrike">
                        <a:solidFill>
                          <a:srgbClr val="000000"/>
                        </a:solidFill>
                        <a:effectLst/>
                        <a:latin typeface="Calibri Light"/>
                        <a:cs typeface="Calibri Light"/>
                      </a:endParaRPr>
                    </a:p>
                  </a:txBody>
                  <a:tcPr marR="4250" marT="4250" marB="0" anchor="b">
                    <a:lnT w="12700" cap="flat" cmpd="sng" algn="ctr">
                      <a:solidFill>
                        <a:schemeClr val="accent2">
                          <a:lumMod val="60000"/>
                          <a:lumOff val="40000"/>
                        </a:schemeClr>
                      </a:solidFill>
                      <a:prstDash val="solid"/>
                      <a:round/>
                      <a:headEnd type="none" w="med" len="med"/>
                      <a:tailEnd type="none" w="med" len="med"/>
                    </a:lnT>
                  </a:tcPr>
                </a:tc>
                <a:tc>
                  <a:txBody>
                    <a:bodyPr/>
                    <a:lstStyle/>
                    <a:p>
                      <a:pPr algn="ctr" fontAlgn="b"/>
                      <a:r>
                        <a:rPr lang="en-US" sz="800" b="0" i="0" u="none" strike="noStrike">
                          <a:effectLst/>
                          <a:latin typeface="Calibri Light"/>
                          <a:cs typeface="Calibri Light"/>
                        </a:rPr>
                        <a:t>2h/</a:t>
                      </a:r>
                      <a:r>
                        <a:rPr lang="en-US" sz="800" b="0" i="0" u="none" strike="noStrike" err="1">
                          <a:effectLst/>
                          <a:latin typeface="Calibri Light"/>
                          <a:cs typeface="Calibri Light"/>
                        </a:rPr>
                        <a:t>wk</a:t>
                      </a:r>
                      <a:endParaRPr lang="en-US" sz="800" b="0" i="0" u="none" strike="noStrike" err="1">
                        <a:solidFill>
                          <a:srgbClr val="000000"/>
                        </a:solidFill>
                        <a:effectLst/>
                        <a:latin typeface="Calibri Light"/>
                        <a:cs typeface="Calibri Light"/>
                      </a:endParaRPr>
                    </a:p>
                  </a:txBody>
                  <a:tcPr marL="4250" marR="4250" marT="4250" marB="0" anchor="b">
                    <a:lnT w="12700" cap="flat" cmpd="sng" algn="ctr">
                      <a:solidFill>
                        <a:schemeClr val="accent2">
                          <a:lumMod val="60000"/>
                          <a:lumOff val="40000"/>
                        </a:schemeClr>
                      </a:solidFill>
                      <a:prstDash val="solid"/>
                      <a:round/>
                      <a:headEnd type="none" w="med" len="med"/>
                      <a:tailEnd type="none" w="med" len="med"/>
                    </a:lnT>
                  </a:tcPr>
                </a:tc>
                <a:tc>
                  <a:txBody>
                    <a:bodyPr/>
                    <a:lstStyle/>
                    <a:p>
                      <a:pPr algn="ctr" fontAlgn="b"/>
                      <a:r>
                        <a:rPr lang="en-US" sz="800" b="0" i="0" u="none" strike="noStrike">
                          <a:effectLst/>
                          <a:latin typeface="Calibri Light"/>
                          <a:cs typeface="Calibri Light"/>
                        </a:rPr>
                        <a:t>2h/</a:t>
                      </a:r>
                      <a:r>
                        <a:rPr lang="en-US" sz="800" b="0" i="0" u="none" strike="noStrike" err="1">
                          <a:effectLst/>
                          <a:latin typeface="Calibri Light"/>
                          <a:cs typeface="Calibri Light"/>
                        </a:rPr>
                        <a:t>wk</a:t>
                      </a:r>
                      <a:endParaRPr lang="en-US" sz="800" b="0" i="0" u="none" strike="noStrike" err="1">
                        <a:solidFill>
                          <a:srgbClr val="000000"/>
                        </a:solidFill>
                        <a:effectLst/>
                        <a:latin typeface="Calibri Light"/>
                        <a:cs typeface="Calibri Light"/>
                      </a:endParaRPr>
                    </a:p>
                  </a:txBody>
                  <a:tcPr marL="4250" marR="4250" marT="4250" marB="0" anchor="b">
                    <a:lnT w="12700" cap="flat" cmpd="sng" algn="ctr">
                      <a:solidFill>
                        <a:schemeClr val="accent2">
                          <a:lumMod val="60000"/>
                          <a:lumOff val="40000"/>
                        </a:schemeClr>
                      </a:solidFill>
                      <a:prstDash val="solid"/>
                      <a:round/>
                      <a:headEnd type="none" w="med" len="med"/>
                      <a:tailEnd type="none" w="med" len="med"/>
                    </a:lnT>
                  </a:tcPr>
                </a:tc>
                <a:tc>
                  <a:txBody>
                    <a:bodyPr/>
                    <a:lstStyle/>
                    <a:p>
                      <a:pPr algn="ctr" fontAlgn="b"/>
                      <a:r>
                        <a:rPr lang="en-US" sz="800" b="0" i="0" u="none" strike="noStrike">
                          <a:effectLst/>
                          <a:latin typeface="Calibri Light"/>
                          <a:cs typeface="Calibri Light"/>
                        </a:rPr>
                        <a:t>2h/</a:t>
                      </a:r>
                      <a:r>
                        <a:rPr lang="en-US" sz="800" b="0" i="0" u="none" strike="noStrike" err="1">
                          <a:effectLst/>
                          <a:latin typeface="Calibri Light"/>
                          <a:cs typeface="Calibri Light"/>
                        </a:rPr>
                        <a:t>wk</a:t>
                      </a:r>
                      <a:endParaRPr lang="en-US" sz="800" b="0" i="0" u="none" strike="noStrike" err="1">
                        <a:solidFill>
                          <a:srgbClr val="000000"/>
                        </a:solidFill>
                        <a:effectLst/>
                        <a:latin typeface="Calibri Light"/>
                        <a:cs typeface="Calibri Light"/>
                      </a:endParaRPr>
                    </a:p>
                  </a:txBody>
                  <a:tcPr marL="4250" marR="4250" marT="4250" marB="0" anchor="b">
                    <a:lnT w="12700" cap="flat" cmpd="sng" algn="ctr">
                      <a:solidFill>
                        <a:schemeClr val="accent2">
                          <a:lumMod val="60000"/>
                          <a:lumOff val="40000"/>
                        </a:schemeClr>
                      </a:solidFill>
                      <a:prstDash val="solid"/>
                      <a:round/>
                      <a:headEnd type="none" w="med" len="med"/>
                      <a:tailEnd type="none" w="med" len="med"/>
                    </a:lnT>
                  </a:tcPr>
                </a:tc>
                <a:tc>
                  <a:txBody>
                    <a:bodyPr/>
                    <a:lstStyle/>
                    <a:p>
                      <a:pPr algn="ctr" fontAlgn="b"/>
                      <a:r>
                        <a:rPr lang="en-US" sz="800" b="0" i="0" u="none" strike="noStrike">
                          <a:effectLst/>
                          <a:latin typeface="Calibri Light"/>
                          <a:cs typeface="Calibri Light"/>
                        </a:rPr>
                        <a:t>2h/</a:t>
                      </a:r>
                      <a:r>
                        <a:rPr lang="en-US" sz="800" b="0" i="0" u="none" strike="noStrike" err="1">
                          <a:effectLst/>
                          <a:latin typeface="Calibri Light"/>
                          <a:cs typeface="Calibri Light"/>
                        </a:rPr>
                        <a:t>wk</a:t>
                      </a:r>
                      <a:endParaRPr lang="en-US" sz="800" b="0" i="0" u="none" strike="noStrike" err="1">
                        <a:solidFill>
                          <a:srgbClr val="000000"/>
                        </a:solidFill>
                        <a:effectLst/>
                        <a:latin typeface="Calibri Light"/>
                        <a:cs typeface="Calibri Light"/>
                      </a:endParaRPr>
                    </a:p>
                  </a:txBody>
                  <a:tcPr marL="4250" marR="4250" marT="4250" marB="0" anchor="b">
                    <a:lnT w="12700" cap="flat" cmpd="sng" algn="ctr">
                      <a:solidFill>
                        <a:schemeClr val="accent2">
                          <a:lumMod val="60000"/>
                          <a:lumOff val="40000"/>
                        </a:schemeClr>
                      </a:solidFill>
                      <a:prstDash val="solid"/>
                      <a:round/>
                      <a:headEnd type="none" w="med" len="med"/>
                      <a:tailEnd type="none" w="med" len="med"/>
                    </a:lnT>
                  </a:tcPr>
                </a:tc>
                <a:tc>
                  <a:txBody>
                    <a:bodyPr/>
                    <a:lstStyle/>
                    <a:p>
                      <a:pPr algn="ctr" fontAlgn="b"/>
                      <a:r>
                        <a:rPr lang="en-US" sz="800" b="0" i="0" u="none" strike="noStrike">
                          <a:effectLst/>
                          <a:latin typeface="Calibri Light"/>
                          <a:cs typeface="Calibri Light"/>
                        </a:rPr>
                        <a:t>2h/</a:t>
                      </a:r>
                      <a:r>
                        <a:rPr lang="en-US" sz="800" b="0" i="0" u="none" strike="noStrike" err="1">
                          <a:effectLst/>
                          <a:latin typeface="Calibri Light"/>
                          <a:cs typeface="Calibri Light"/>
                        </a:rPr>
                        <a:t>wk</a:t>
                      </a:r>
                      <a:endParaRPr lang="en-US" sz="800" b="0" i="0" u="none" strike="noStrike" err="1">
                        <a:solidFill>
                          <a:srgbClr val="000000"/>
                        </a:solidFill>
                        <a:effectLst/>
                        <a:latin typeface="Calibri Light"/>
                        <a:cs typeface="Calibri Light"/>
                      </a:endParaRPr>
                    </a:p>
                  </a:txBody>
                  <a:tcPr marL="4250" marR="4250" marT="4250" marB="0" anchor="b">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tcPr>
                </a:tc>
                <a:extLst>
                  <a:ext uri="{0D108BD9-81ED-4DB2-BD59-A6C34878D82A}">
                    <a16:rowId xmlns:a16="http://schemas.microsoft.com/office/drawing/2014/main" val="765928430"/>
                  </a:ext>
                </a:extLst>
              </a:tr>
              <a:tr h="116313">
                <a:tc vMerge="1">
                  <a:txBody>
                    <a:bodyPr/>
                    <a:lstStyle/>
                    <a:p>
                      <a:pPr algn="l" fontAlgn="t"/>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250" marR="4250" marT="4250" marB="0">
                    <a:lnL w="12700" cap="flat" cmpd="sng" algn="ctr">
                      <a:solidFill>
                        <a:schemeClr val="accent2">
                          <a:lumMod val="60000"/>
                          <a:lumOff val="40000"/>
                        </a:schemeClr>
                      </a:solidFill>
                      <a:prstDash val="solid"/>
                      <a:round/>
                      <a:headEnd type="none" w="med" len="med"/>
                      <a:tailEnd type="none" w="med" len="med"/>
                    </a:lnL>
                  </a:tcPr>
                </a:tc>
                <a:tc vMerge="1">
                  <a:txBody>
                    <a:bodyPr/>
                    <a:lstStyle/>
                    <a:p>
                      <a:endParaRPr lang="en-US"/>
                    </a:p>
                  </a:txBody>
                  <a:tcPr/>
                </a:tc>
                <a:tc>
                  <a:txBody>
                    <a:bodyPr/>
                    <a:lstStyle/>
                    <a:p>
                      <a:pPr algn="l" fontAlgn="b"/>
                      <a:r>
                        <a:rPr lang="en-US" sz="700" b="0" i="0" u="none" strike="noStrike">
                          <a:effectLst/>
                          <a:latin typeface="Calibri Light"/>
                          <a:cs typeface="Calibri Light"/>
                        </a:rPr>
                        <a:t>Internal &amp; External Kickoff Meetings</a:t>
                      </a:r>
                      <a:endParaRPr lang="en-US" sz="700" b="0" i="0" u="none" strike="noStrike">
                        <a:solidFill>
                          <a:srgbClr val="000000"/>
                        </a:solidFill>
                        <a:effectLst/>
                        <a:latin typeface="Calibri Light"/>
                        <a:cs typeface="Calibri Light"/>
                      </a:endParaRPr>
                    </a:p>
                  </a:txBody>
                  <a:tcPr marR="4250" marT="4250" marB="0" anchor="b"/>
                </a:tc>
                <a:tc>
                  <a:txBody>
                    <a:bodyPr/>
                    <a:lstStyle/>
                    <a:p>
                      <a:pPr algn="ctr" fontAlgn="b"/>
                      <a:r>
                        <a:rPr lang="en-US" sz="800" b="0" i="0" u="none" strike="noStrike">
                          <a:effectLst/>
                          <a:latin typeface="Calibri Light"/>
                          <a:cs typeface="Calibri Light"/>
                        </a:rPr>
                        <a:t>4hr</a:t>
                      </a:r>
                      <a:endParaRPr lang="en-US" sz="800" b="0" i="0" u="none" strike="noStrike">
                        <a:solidFill>
                          <a:srgbClr val="000000"/>
                        </a:solidFill>
                        <a:effectLst/>
                        <a:latin typeface="Calibri Light"/>
                        <a:cs typeface="Calibri Light"/>
                      </a:endParaRPr>
                    </a:p>
                  </a:txBody>
                  <a:tcPr marL="4250" marR="4250" marT="4250" marB="0" anchor="b"/>
                </a:tc>
                <a:tc>
                  <a:txBody>
                    <a:bodyPr/>
                    <a:lstStyle/>
                    <a:p>
                      <a:pPr algn="ctr" fontAlgn="b"/>
                      <a:endParaRPr lang="en-US" sz="800" b="0" i="0" u="none" strike="noStrike">
                        <a:solidFill>
                          <a:srgbClr val="000000"/>
                        </a:solidFill>
                        <a:effectLst/>
                        <a:latin typeface="Calibri Light"/>
                        <a:cs typeface="Calibri Light"/>
                      </a:endParaRPr>
                    </a:p>
                  </a:txBody>
                  <a:tcPr marL="4250" marR="4250" marT="4250" marB="0" anchor="b"/>
                </a:tc>
                <a:tc>
                  <a:txBody>
                    <a:bodyPr/>
                    <a:lstStyle/>
                    <a:p>
                      <a:pPr algn="ctr" fontAlgn="b"/>
                      <a:endParaRPr lang="en-US" sz="800" b="0" i="0" u="none" strike="noStrike">
                        <a:solidFill>
                          <a:srgbClr val="000000"/>
                        </a:solidFill>
                        <a:effectLst/>
                        <a:latin typeface="Calibri Light"/>
                        <a:cs typeface="Calibri Light"/>
                      </a:endParaRPr>
                    </a:p>
                  </a:txBody>
                  <a:tcPr marL="4250" marR="4250" marT="4250" marB="0" anchor="b"/>
                </a:tc>
                <a:tc>
                  <a:txBody>
                    <a:bodyPr/>
                    <a:lstStyle/>
                    <a:p>
                      <a:pPr algn="ctr" fontAlgn="b"/>
                      <a:endParaRPr lang="en-US" sz="800" b="0" i="0" u="none" strike="noStrike">
                        <a:solidFill>
                          <a:srgbClr val="000000"/>
                        </a:solidFill>
                        <a:effectLst/>
                        <a:latin typeface="Calibri Light"/>
                        <a:cs typeface="Calibri Light"/>
                      </a:endParaRPr>
                    </a:p>
                  </a:txBody>
                  <a:tcPr marL="4250" marR="4250" marT="4250" marB="0" anchor="b"/>
                </a:tc>
                <a:tc>
                  <a:txBody>
                    <a:bodyPr/>
                    <a:lstStyle/>
                    <a:p>
                      <a:pPr algn="ctr" fontAlgn="b"/>
                      <a:endParaRPr lang="en-US" sz="800" b="0" i="0" u="none" strike="noStrike">
                        <a:solidFill>
                          <a:srgbClr val="000000"/>
                        </a:solidFill>
                        <a:effectLst/>
                        <a:latin typeface="Calibri Light"/>
                        <a:cs typeface="Calibri Light"/>
                      </a:endParaRPr>
                    </a:p>
                  </a:txBody>
                  <a:tcPr marL="4250" marR="4250" marT="4250" marB="0" anchor="b">
                    <a:lnR w="12700" cap="flat" cmpd="sng" algn="ctr">
                      <a:solidFill>
                        <a:schemeClr val="accent2">
                          <a:lumMod val="60000"/>
                          <a:lumOff val="40000"/>
                        </a:schemeClr>
                      </a:solidFill>
                      <a:prstDash val="solid"/>
                      <a:round/>
                      <a:headEnd type="none" w="med" len="med"/>
                      <a:tailEnd type="none" w="med" len="med"/>
                    </a:lnR>
                  </a:tcPr>
                </a:tc>
                <a:extLst>
                  <a:ext uri="{0D108BD9-81ED-4DB2-BD59-A6C34878D82A}">
                    <a16:rowId xmlns:a16="http://schemas.microsoft.com/office/drawing/2014/main" val="3667313683"/>
                  </a:ext>
                </a:extLst>
              </a:tr>
              <a:tr h="112643">
                <a:tc vMerge="1">
                  <a:txBody>
                    <a:bodyPr/>
                    <a:lstStyle/>
                    <a:p>
                      <a:pPr algn="l" fontAlgn="t"/>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250" marR="4250" marT="4250" marB="0">
                    <a:lnL w="12700" cap="flat" cmpd="sng" algn="ctr">
                      <a:solidFill>
                        <a:schemeClr val="accent2">
                          <a:lumMod val="60000"/>
                          <a:lumOff val="40000"/>
                        </a:schemeClr>
                      </a:solidFill>
                      <a:prstDash val="solid"/>
                      <a:round/>
                      <a:headEnd type="none" w="med" len="med"/>
                      <a:tailEnd type="none" w="med" len="med"/>
                    </a:lnL>
                  </a:tcPr>
                </a:tc>
                <a:tc vMerge="1">
                  <a:txBody>
                    <a:bodyPr/>
                    <a:lstStyle/>
                    <a:p>
                      <a:endParaRPr lang="en-US"/>
                    </a:p>
                  </a:txBody>
                  <a:tcPr/>
                </a:tc>
                <a:tc>
                  <a:txBody>
                    <a:bodyPr/>
                    <a:lstStyle/>
                    <a:p>
                      <a:pPr algn="l" fontAlgn="b"/>
                      <a:r>
                        <a:rPr lang="en-US" sz="700" b="0" i="0" u="none" strike="noStrike">
                          <a:effectLst/>
                          <a:latin typeface="Calibri Light"/>
                          <a:cs typeface="Calibri Light"/>
                        </a:rPr>
                        <a:t>Discovery, Requirements gathering, Design</a:t>
                      </a:r>
                      <a:endParaRPr lang="en-US" sz="700" b="0" i="0" u="none" strike="noStrike">
                        <a:solidFill>
                          <a:srgbClr val="000000"/>
                        </a:solidFill>
                        <a:effectLst/>
                        <a:latin typeface="Calibri Light"/>
                        <a:cs typeface="Calibri Light"/>
                      </a:endParaRPr>
                    </a:p>
                  </a:txBody>
                  <a:tcPr marR="4250" marT="4250" marB="0" anchor="ctr"/>
                </a:tc>
                <a:tc>
                  <a:txBody>
                    <a:bodyPr/>
                    <a:lstStyle/>
                    <a:p>
                      <a:pPr algn="ctr" fontAlgn="b"/>
                      <a:endParaRPr lang="en-US" sz="800" b="0" i="0" u="none" strike="noStrike">
                        <a:solidFill>
                          <a:srgbClr val="000000"/>
                        </a:solidFill>
                        <a:effectLst/>
                        <a:latin typeface="Calibri Light"/>
                        <a:cs typeface="Calibri Light"/>
                      </a:endParaRPr>
                    </a:p>
                  </a:txBody>
                  <a:tcPr marL="4250" marR="4250" marT="4250" marB="0" anchor="ctr"/>
                </a:tc>
                <a:tc>
                  <a:txBody>
                    <a:bodyPr/>
                    <a:lstStyle/>
                    <a:p>
                      <a:pPr algn="ctr" fontAlgn="b"/>
                      <a:r>
                        <a:rPr lang="en-US" sz="800" b="0" i="0" u="none" strike="noStrike">
                          <a:effectLst/>
                          <a:latin typeface="Calibri Light"/>
                          <a:cs typeface="Calibri Light"/>
                        </a:rPr>
                        <a:t>12-16hrs/</a:t>
                      </a:r>
                      <a:r>
                        <a:rPr lang="en-US" sz="800" b="0" i="0" u="none" strike="noStrike" err="1">
                          <a:effectLst/>
                          <a:latin typeface="Calibri Light"/>
                          <a:cs typeface="Calibri Light"/>
                        </a:rPr>
                        <a:t>wk</a:t>
                      </a:r>
                      <a:endParaRPr lang="en-US" sz="800" b="0" i="0" u="none" strike="noStrike" err="1">
                        <a:solidFill>
                          <a:srgbClr val="000000"/>
                        </a:solidFill>
                        <a:effectLst/>
                        <a:latin typeface="Calibri Light"/>
                        <a:cs typeface="Calibri Light"/>
                      </a:endParaRPr>
                    </a:p>
                  </a:txBody>
                  <a:tcPr marL="4250" marR="4250" marT="4250" marB="0" anchor="ctr"/>
                </a:tc>
                <a:tc>
                  <a:txBody>
                    <a:bodyPr/>
                    <a:lstStyle/>
                    <a:p>
                      <a:pPr algn="ctr" fontAlgn="b"/>
                      <a:r>
                        <a:rPr lang="en-US" sz="800" b="0" i="0" u="none" strike="noStrike">
                          <a:effectLst/>
                          <a:latin typeface="Calibri Light"/>
                          <a:cs typeface="Calibri Light"/>
                        </a:rPr>
                        <a:t>4-6hrs/</a:t>
                      </a:r>
                      <a:r>
                        <a:rPr lang="en-US" sz="800" b="0" i="0" u="none" strike="noStrike" err="1">
                          <a:effectLst/>
                          <a:latin typeface="Calibri Light"/>
                          <a:cs typeface="Calibri Light"/>
                        </a:rPr>
                        <a:t>wk</a:t>
                      </a:r>
                      <a:endParaRPr lang="en-US" sz="800" b="0" i="0" u="none" strike="noStrike" err="1">
                        <a:solidFill>
                          <a:srgbClr val="000000"/>
                        </a:solidFill>
                        <a:effectLst/>
                        <a:latin typeface="Calibri Light"/>
                        <a:cs typeface="Calibri Light"/>
                      </a:endParaRPr>
                    </a:p>
                  </a:txBody>
                  <a:tcPr marL="4250" marR="4250" marT="4250" marB="0" anchor="ctr"/>
                </a:tc>
                <a:tc>
                  <a:txBody>
                    <a:bodyPr/>
                    <a:lstStyle/>
                    <a:p>
                      <a:pPr algn="ctr" fontAlgn="b"/>
                      <a:endParaRPr lang="en-US" sz="800" b="0" i="0" u="none" strike="noStrike">
                        <a:solidFill>
                          <a:srgbClr val="000000"/>
                        </a:solidFill>
                        <a:effectLst/>
                        <a:latin typeface="Calibri Light"/>
                        <a:cs typeface="Calibri Light"/>
                      </a:endParaRPr>
                    </a:p>
                  </a:txBody>
                  <a:tcPr marL="4250" marR="4250" marT="4250" marB="0" anchor="ctr"/>
                </a:tc>
                <a:tc>
                  <a:txBody>
                    <a:bodyPr/>
                    <a:lstStyle/>
                    <a:p>
                      <a:pPr algn="ctr" fontAlgn="b"/>
                      <a:endParaRPr lang="en-US" sz="800" b="0" i="0" u="none" strike="noStrike">
                        <a:solidFill>
                          <a:srgbClr val="000000"/>
                        </a:solidFill>
                        <a:effectLst/>
                        <a:latin typeface="Calibri Light"/>
                        <a:cs typeface="Calibri Light"/>
                      </a:endParaRPr>
                    </a:p>
                  </a:txBody>
                  <a:tcPr marL="4250" marR="4250" marT="4250" marB="0" anchor="ctr">
                    <a:lnR w="12700" cap="flat" cmpd="sng" algn="ctr">
                      <a:solidFill>
                        <a:schemeClr val="accent2">
                          <a:lumMod val="60000"/>
                          <a:lumOff val="40000"/>
                        </a:schemeClr>
                      </a:solidFill>
                      <a:prstDash val="solid"/>
                      <a:round/>
                      <a:headEnd type="none" w="med" len="med"/>
                      <a:tailEnd type="none" w="med" len="med"/>
                    </a:lnR>
                  </a:tcPr>
                </a:tc>
                <a:extLst>
                  <a:ext uri="{0D108BD9-81ED-4DB2-BD59-A6C34878D82A}">
                    <a16:rowId xmlns:a16="http://schemas.microsoft.com/office/drawing/2014/main" val="518256056"/>
                  </a:ext>
                </a:extLst>
              </a:tr>
              <a:tr h="127586">
                <a:tc vMerge="1">
                  <a:txBody>
                    <a:bodyPr/>
                    <a:lstStyle/>
                    <a:p>
                      <a:pPr algn="l" fontAlgn="t"/>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250" marR="4250" marT="4250" marB="0">
                    <a:lnL w="12700" cap="flat" cmpd="sng" algn="ctr">
                      <a:solidFill>
                        <a:schemeClr val="accent2">
                          <a:lumMod val="60000"/>
                          <a:lumOff val="40000"/>
                        </a:schemeClr>
                      </a:solidFill>
                      <a:prstDash val="solid"/>
                      <a:round/>
                      <a:headEnd type="none" w="med" len="med"/>
                      <a:tailEnd type="none" w="med" len="med"/>
                    </a:lnL>
                  </a:tcPr>
                </a:tc>
                <a:tc vMerge="1">
                  <a:txBody>
                    <a:bodyPr/>
                    <a:lstStyle/>
                    <a:p>
                      <a:endParaRPr lang="en-US"/>
                    </a:p>
                  </a:txBody>
                  <a:tcPr/>
                </a:tc>
                <a:tc>
                  <a:txBody>
                    <a:bodyPr/>
                    <a:lstStyle/>
                    <a:p>
                      <a:pPr algn="l" fontAlgn="b"/>
                      <a:r>
                        <a:rPr lang="en-US" sz="700" b="0" i="0" u="none" strike="noStrike">
                          <a:effectLst/>
                          <a:latin typeface="Calibri Light"/>
                          <a:cs typeface="Calibri Light"/>
                        </a:rPr>
                        <a:t>Demonstrations</a:t>
                      </a:r>
                      <a:endParaRPr lang="en-US" sz="700" b="0" i="0" u="none" strike="noStrike">
                        <a:solidFill>
                          <a:srgbClr val="000000"/>
                        </a:solidFill>
                        <a:effectLst/>
                        <a:latin typeface="Calibri Light"/>
                        <a:cs typeface="Calibri Light"/>
                      </a:endParaRPr>
                    </a:p>
                  </a:txBody>
                  <a:tcPr marR="4250" marT="4250" marB="0" anchor="b"/>
                </a:tc>
                <a:tc>
                  <a:txBody>
                    <a:bodyPr/>
                    <a:lstStyle/>
                    <a:p>
                      <a:pPr algn="ctr" fontAlgn="b"/>
                      <a:endParaRPr lang="en-US" sz="800" b="0" i="0" u="none" strike="noStrike">
                        <a:solidFill>
                          <a:srgbClr val="000000"/>
                        </a:solidFill>
                        <a:effectLst/>
                        <a:latin typeface="Calibri Light"/>
                        <a:cs typeface="Calibri Light"/>
                      </a:endParaRPr>
                    </a:p>
                  </a:txBody>
                  <a:tcPr marL="4250" marR="4250" marT="4250" marB="0" anchor="b"/>
                </a:tc>
                <a:tc>
                  <a:txBody>
                    <a:bodyPr/>
                    <a:lstStyle/>
                    <a:p>
                      <a:pPr algn="ctr" fontAlgn="b"/>
                      <a:endParaRPr lang="en-US" sz="800" b="0" i="0" u="none" strike="noStrike">
                        <a:solidFill>
                          <a:srgbClr val="000000"/>
                        </a:solidFill>
                        <a:effectLst/>
                        <a:latin typeface="Calibri Light"/>
                        <a:cs typeface="Calibri Light"/>
                      </a:endParaRPr>
                    </a:p>
                  </a:txBody>
                  <a:tcPr marL="4250" marR="4250" marT="4250" marB="0" anchor="b"/>
                </a:tc>
                <a:tc>
                  <a:txBody>
                    <a:bodyPr/>
                    <a:lstStyle/>
                    <a:p>
                      <a:pPr algn="ctr" fontAlgn="b"/>
                      <a:r>
                        <a:rPr lang="en-US" sz="800" b="0" i="0" u="none" strike="noStrike">
                          <a:effectLst/>
                          <a:latin typeface="Calibri Light"/>
                          <a:cs typeface="Calibri Light"/>
                        </a:rPr>
                        <a:t>1hr/bi-</a:t>
                      </a:r>
                      <a:r>
                        <a:rPr lang="en-US" sz="800" b="0" i="0" u="none" strike="noStrike" err="1">
                          <a:effectLst/>
                          <a:latin typeface="Calibri Light"/>
                          <a:cs typeface="Calibri Light"/>
                        </a:rPr>
                        <a:t>wk</a:t>
                      </a:r>
                      <a:endParaRPr lang="en-US" sz="800" b="0" i="0" u="none" strike="noStrike" err="1">
                        <a:solidFill>
                          <a:srgbClr val="000000"/>
                        </a:solidFill>
                        <a:effectLst/>
                        <a:latin typeface="Calibri Light"/>
                        <a:cs typeface="Calibri Light"/>
                      </a:endParaRPr>
                    </a:p>
                  </a:txBody>
                  <a:tcPr marL="4250" marR="4250" marT="4250" marB="0" anchor="b"/>
                </a:tc>
                <a:tc>
                  <a:txBody>
                    <a:bodyPr/>
                    <a:lstStyle/>
                    <a:p>
                      <a:pPr algn="ctr" fontAlgn="b"/>
                      <a:endParaRPr lang="en-US" sz="800" b="0" i="0" u="none" strike="noStrike">
                        <a:solidFill>
                          <a:srgbClr val="000000"/>
                        </a:solidFill>
                        <a:effectLst/>
                        <a:latin typeface="Calibri Light"/>
                        <a:cs typeface="Calibri Light"/>
                      </a:endParaRPr>
                    </a:p>
                  </a:txBody>
                  <a:tcPr marL="4250" marR="4250" marT="4250" marB="0" anchor="b"/>
                </a:tc>
                <a:tc>
                  <a:txBody>
                    <a:bodyPr/>
                    <a:lstStyle/>
                    <a:p>
                      <a:pPr algn="ctr" fontAlgn="b"/>
                      <a:endParaRPr lang="en-US" sz="800" b="0" i="0" u="none" strike="noStrike">
                        <a:solidFill>
                          <a:srgbClr val="000000"/>
                        </a:solidFill>
                        <a:effectLst/>
                        <a:latin typeface="Calibri Light"/>
                        <a:cs typeface="Calibri Light"/>
                      </a:endParaRPr>
                    </a:p>
                  </a:txBody>
                  <a:tcPr marL="4250" marR="4250" marT="4250" marB="0" anchor="b">
                    <a:lnR w="12700" cap="flat" cmpd="sng" algn="ctr">
                      <a:solidFill>
                        <a:schemeClr val="accent2">
                          <a:lumMod val="60000"/>
                          <a:lumOff val="40000"/>
                        </a:schemeClr>
                      </a:solidFill>
                      <a:prstDash val="solid"/>
                      <a:round/>
                      <a:headEnd type="none" w="med" len="med"/>
                      <a:tailEnd type="none" w="med" len="med"/>
                    </a:lnR>
                  </a:tcPr>
                </a:tc>
                <a:extLst>
                  <a:ext uri="{0D108BD9-81ED-4DB2-BD59-A6C34878D82A}">
                    <a16:rowId xmlns:a16="http://schemas.microsoft.com/office/drawing/2014/main" val="1429577677"/>
                  </a:ext>
                </a:extLst>
              </a:tr>
              <a:tr h="133965">
                <a:tc vMerge="1">
                  <a:txBody>
                    <a:bodyPr/>
                    <a:lstStyle/>
                    <a:p>
                      <a:pPr algn="ctr" fontAlgn="t"/>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250" marR="4250" marT="4250" marB="0">
                    <a:lnL w="12700" cap="flat" cmpd="sng" algn="ctr">
                      <a:solidFill>
                        <a:schemeClr val="accent2">
                          <a:lumMod val="60000"/>
                          <a:lumOff val="40000"/>
                        </a:schemeClr>
                      </a:solidFill>
                      <a:prstDash val="solid"/>
                      <a:round/>
                      <a:headEnd type="none" w="med" len="med"/>
                      <a:tailEnd type="none" w="med" len="med"/>
                    </a:lnL>
                    <a:lnB w="12700" cap="flat" cmpd="sng" algn="ctr">
                      <a:solidFill>
                        <a:schemeClr val="accent2">
                          <a:lumMod val="60000"/>
                          <a:lumOff val="40000"/>
                        </a:schemeClr>
                      </a:solidFill>
                      <a:prstDash val="solid"/>
                      <a:round/>
                      <a:headEnd type="none" w="med" len="med"/>
                      <a:tailEnd type="none" w="med" len="med"/>
                    </a:lnB>
                  </a:tcPr>
                </a:tc>
                <a:tc vMerge="1">
                  <a:txBody>
                    <a:bodyPr/>
                    <a:lstStyle/>
                    <a:p>
                      <a:endParaRPr lang="en-US"/>
                    </a:p>
                  </a:txBody>
                  <a:tcPr/>
                </a:tc>
                <a:tc>
                  <a:txBody>
                    <a:bodyPr/>
                    <a:lstStyle/>
                    <a:p>
                      <a:pPr algn="l" fontAlgn="b"/>
                      <a:r>
                        <a:rPr lang="en-US" sz="700" b="0" i="0" u="none" strike="noStrike">
                          <a:effectLst/>
                          <a:latin typeface="Calibri Light"/>
                          <a:cs typeface="Calibri Light"/>
                        </a:rPr>
                        <a:t>User Acceptance Testing</a:t>
                      </a:r>
                      <a:endParaRPr lang="en-US" sz="700" b="0" i="0" u="none" strike="noStrike">
                        <a:solidFill>
                          <a:srgbClr val="000000"/>
                        </a:solidFill>
                        <a:effectLst/>
                        <a:latin typeface="Calibri Light"/>
                        <a:cs typeface="Calibri Light"/>
                      </a:endParaRPr>
                    </a:p>
                  </a:txBody>
                  <a:tcPr marR="4250" marT="4250" marB="0" anchor="b"/>
                </a:tc>
                <a:tc>
                  <a:txBody>
                    <a:bodyPr/>
                    <a:lstStyle/>
                    <a:p>
                      <a:pPr algn="ctr" fontAlgn="b"/>
                      <a:endParaRPr lang="en-US" sz="800" b="0" i="0" u="none" strike="noStrike">
                        <a:solidFill>
                          <a:srgbClr val="000000"/>
                        </a:solidFill>
                        <a:effectLst/>
                        <a:latin typeface="Calibri Light"/>
                        <a:cs typeface="Calibri Light"/>
                      </a:endParaRPr>
                    </a:p>
                  </a:txBody>
                  <a:tcPr marL="4250" marR="4250" marT="4250" marB="0" anchor="b"/>
                </a:tc>
                <a:tc>
                  <a:txBody>
                    <a:bodyPr/>
                    <a:lstStyle/>
                    <a:p>
                      <a:pPr algn="ctr" fontAlgn="b"/>
                      <a:endParaRPr lang="en-US" sz="800" b="0" i="0" u="none" strike="noStrike">
                        <a:solidFill>
                          <a:srgbClr val="000000"/>
                        </a:solidFill>
                        <a:effectLst/>
                        <a:latin typeface="Calibri Light"/>
                        <a:cs typeface="Calibri Light"/>
                      </a:endParaRPr>
                    </a:p>
                  </a:txBody>
                  <a:tcPr marL="4250" marR="4250" marT="4250" marB="0" anchor="b"/>
                </a:tc>
                <a:tc>
                  <a:txBody>
                    <a:bodyPr/>
                    <a:lstStyle/>
                    <a:p>
                      <a:pPr algn="ctr" fontAlgn="b"/>
                      <a:r>
                        <a:rPr lang="en-US" sz="800" b="0" i="0" u="none" strike="noStrike">
                          <a:effectLst/>
                          <a:latin typeface="Calibri Light"/>
                          <a:cs typeface="Calibri Light"/>
                        </a:rPr>
                        <a:t>4-6hrs/</a:t>
                      </a:r>
                      <a:r>
                        <a:rPr lang="en-US" sz="800" b="0" i="0" u="none" strike="noStrike" err="1">
                          <a:effectLst/>
                          <a:latin typeface="Calibri Light"/>
                          <a:cs typeface="Calibri Light"/>
                        </a:rPr>
                        <a:t>wk</a:t>
                      </a:r>
                      <a:endParaRPr lang="en-US" sz="800" b="0" i="0" u="none" strike="noStrike" err="1">
                        <a:solidFill>
                          <a:srgbClr val="000000"/>
                        </a:solidFill>
                        <a:effectLst/>
                        <a:latin typeface="Calibri Light"/>
                        <a:cs typeface="Calibri Light"/>
                      </a:endParaRPr>
                    </a:p>
                  </a:txBody>
                  <a:tcPr marL="4250" marR="4250" marT="4250" marB="0" anchor="b"/>
                </a:tc>
                <a:tc>
                  <a:txBody>
                    <a:bodyPr/>
                    <a:lstStyle/>
                    <a:p>
                      <a:pPr algn="ctr" fontAlgn="b"/>
                      <a:endParaRPr lang="en-US" sz="800" b="0" i="0" u="none" strike="noStrike">
                        <a:solidFill>
                          <a:srgbClr val="000000"/>
                        </a:solidFill>
                        <a:effectLst/>
                        <a:latin typeface="Calibri Light"/>
                        <a:cs typeface="Calibri Light"/>
                      </a:endParaRPr>
                    </a:p>
                  </a:txBody>
                  <a:tcPr marL="4250" marR="4250" marT="4250" marB="0" anchor="b"/>
                </a:tc>
                <a:tc>
                  <a:txBody>
                    <a:bodyPr/>
                    <a:lstStyle/>
                    <a:p>
                      <a:pPr algn="ctr" fontAlgn="b"/>
                      <a:r>
                        <a:rPr lang="en-US" sz="800" b="0" i="0" u="none" strike="noStrike">
                          <a:effectLst/>
                          <a:latin typeface="Calibri Light"/>
                          <a:cs typeface="Calibri Light"/>
                        </a:rPr>
                        <a:t>12-16hrs/</a:t>
                      </a:r>
                      <a:r>
                        <a:rPr lang="en-US" sz="800" b="0" i="0" u="none" strike="noStrike" err="1">
                          <a:effectLst/>
                          <a:latin typeface="Calibri Light"/>
                          <a:cs typeface="Calibri Light"/>
                        </a:rPr>
                        <a:t>wk</a:t>
                      </a:r>
                      <a:endParaRPr lang="en-US" sz="800" b="0" i="0" u="none" strike="noStrike" err="1">
                        <a:solidFill>
                          <a:srgbClr val="000000"/>
                        </a:solidFill>
                        <a:effectLst/>
                        <a:latin typeface="Calibri Light"/>
                        <a:cs typeface="Calibri Light"/>
                      </a:endParaRPr>
                    </a:p>
                  </a:txBody>
                  <a:tcPr marL="4250" marR="4250" marT="4250" marB="0" anchor="b">
                    <a:lnR w="12700" cap="flat" cmpd="sng" algn="ctr">
                      <a:solidFill>
                        <a:schemeClr val="accent2">
                          <a:lumMod val="60000"/>
                          <a:lumOff val="40000"/>
                        </a:schemeClr>
                      </a:solidFill>
                      <a:prstDash val="solid"/>
                      <a:round/>
                      <a:headEnd type="none" w="med" len="med"/>
                      <a:tailEnd type="none" w="med" len="med"/>
                    </a:lnR>
                  </a:tcPr>
                </a:tc>
                <a:extLst>
                  <a:ext uri="{0D108BD9-81ED-4DB2-BD59-A6C34878D82A}">
                    <a16:rowId xmlns:a16="http://schemas.microsoft.com/office/drawing/2014/main" val="4106201110"/>
                  </a:ext>
                </a:extLst>
              </a:tr>
              <a:tr h="108448">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Calibri Light"/>
                          <a:cs typeface="Calibri Light"/>
                        </a:rPr>
                        <a:t>Training</a:t>
                      </a:r>
                      <a:endParaRPr lang="en-US" sz="700" b="0" i="0" u="none" strike="noStrike">
                        <a:solidFill>
                          <a:srgbClr val="000000"/>
                        </a:solidFill>
                        <a:effectLst/>
                        <a:latin typeface="Calibri Light"/>
                        <a:cs typeface="Calibri Light"/>
                      </a:endParaRPr>
                    </a:p>
                  </a:txBody>
                  <a:tcPr marR="4250" marT="4250" marB="0" anchor="b"/>
                </a:tc>
                <a:tc>
                  <a:txBody>
                    <a:bodyPr/>
                    <a:lstStyle/>
                    <a:p>
                      <a:pPr algn="ctr" fontAlgn="b"/>
                      <a:endParaRPr lang="en-US" sz="800" b="0" i="0" u="none" strike="noStrike">
                        <a:solidFill>
                          <a:srgbClr val="000000"/>
                        </a:solidFill>
                        <a:effectLst/>
                        <a:latin typeface="Calibri Light"/>
                        <a:cs typeface="Calibri Light"/>
                      </a:endParaRPr>
                    </a:p>
                  </a:txBody>
                  <a:tcPr marL="4250" marR="4250" marT="4250" marB="0" anchor="b"/>
                </a:tc>
                <a:tc>
                  <a:txBody>
                    <a:bodyPr/>
                    <a:lstStyle/>
                    <a:p>
                      <a:pPr algn="ctr" fontAlgn="b"/>
                      <a:endParaRPr lang="en-US" sz="800" b="0" i="0" u="none" strike="noStrike">
                        <a:solidFill>
                          <a:srgbClr val="000000"/>
                        </a:solidFill>
                        <a:effectLst/>
                        <a:latin typeface="Calibri Light"/>
                        <a:cs typeface="Calibri Light"/>
                      </a:endParaRPr>
                    </a:p>
                  </a:txBody>
                  <a:tcPr marL="4250" marR="4250" marT="4250" marB="0" anchor="b"/>
                </a:tc>
                <a:tc>
                  <a:txBody>
                    <a:bodyPr/>
                    <a:lstStyle/>
                    <a:p>
                      <a:pPr algn="ctr" fontAlgn="b"/>
                      <a:endParaRPr lang="en-US" sz="800" b="0" i="0" u="none" strike="noStrike">
                        <a:solidFill>
                          <a:srgbClr val="000000"/>
                        </a:solidFill>
                        <a:effectLst/>
                        <a:latin typeface="Calibri Light"/>
                        <a:cs typeface="Calibri Light"/>
                      </a:endParaRPr>
                    </a:p>
                  </a:txBody>
                  <a:tcPr marL="4250" marR="4250" marT="4250" marB="0" anchor="b"/>
                </a:tc>
                <a:tc>
                  <a:txBody>
                    <a:bodyPr/>
                    <a:lstStyle/>
                    <a:p>
                      <a:pPr algn="ctr" fontAlgn="b"/>
                      <a:r>
                        <a:rPr lang="en-US" sz="800" b="0" i="0" u="none" strike="noStrike">
                          <a:effectLst/>
                          <a:latin typeface="Calibri Light"/>
                          <a:cs typeface="Calibri Light"/>
                        </a:rPr>
                        <a:t>6hrs/</a:t>
                      </a:r>
                      <a:r>
                        <a:rPr lang="en-US" sz="800" b="0" i="0" u="none" strike="noStrike" err="1">
                          <a:effectLst/>
                          <a:latin typeface="Calibri Light"/>
                          <a:cs typeface="Calibri Light"/>
                        </a:rPr>
                        <a:t>wk</a:t>
                      </a:r>
                      <a:endParaRPr lang="en-US" sz="800" b="0" i="0" u="none" strike="noStrike" err="1">
                        <a:solidFill>
                          <a:srgbClr val="000000"/>
                        </a:solidFill>
                        <a:effectLst/>
                        <a:latin typeface="Calibri Light"/>
                        <a:cs typeface="Calibri Light"/>
                      </a:endParaRPr>
                    </a:p>
                  </a:txBody>
                  <a:tcPr marL="4250" marR="4250" marT="4250" marB="0" anchor="b"/>
                </a:tc>
                <a:tc>
                  <a:txBody>
                    <a:bodyPr/>
                    <a:lstStyle/>
                    <a:p>
                      <a:pPr algn="ctr" fontAlgn="b"/>
                      <a:endParaRPr lang="en-US" sz="800" b="0" i="0" u="none" strike="noStrike">
                        <a:solidFill>
                          <a:srgbClr val="000000"/>
                        </a:solidFill>
                        <a:effectLst/>
                        <a:latin typeface="Calibri Light"/>
                        <a:cs typeface="Calibri Light"/>
                      </a:endParaRPr>
                    </a:p>
                  </a:txBody>
                  <a:tcPr marL="4250" marR="4250" marT="4250" marB="0" anchor="b">
                    <a:lnR w="12700" cap="flat" cmpd="sng" algn="ctr">
                      <a:solidFill>
                        <a:schemeClr val="accent2">
                          <a:lumMod val="60000"/>
                          <a:lumOff val="40000"/>
                        </a:schemeClr>
                      </a:solidFill>
                      <a:prstDash val="solid"/>
                      <a:round/>
                      <a:headEnd type="none" w="med" len="med"/>
                      <a:tailEnd type="none" w="med" len="med"/>
                    </a:lnR>
                  </a:tcPr>
                </a:tc>
                <a:extLst>
                  <a:ext uri="{0D108BD9-81ED-4DB2-BD59-A6C34878D82A}">
                    <a16:rowId xmlns:a16="http://schemas.microsoft.com/office/drawing/2014/main" val="3732730812"/>
                  </a:ext>
                </a:extLst>
              </a:tr>
              <a:tr h="108448">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Calibri Light"/>
                          <a:cs typeface="Calibri Light"/>
                        </a:rPr>
                        <a:t>Preparation and Review </a:t>
                      </a:r>
                      <a:endParaRPr lang="en-US" sz="700" b="0" i="0" u="none" strike="noStrike">
                        <a:solidFill>
                          <a:srgbClr val="000000"/>
                        </a:solidFill>
                        <a:effectLst/>
                        <a:latin typeface="Calibri Light" panose="020F0302020204030204" pitchFamily="34" charset="0"/>
                        <a:cs typeface="Calibri Light" panose="020F0302020204030204" pitchFamily="34" charset="0"/>
                      </a:endParaRPr>
                    </a:p>
                  </a:txBody>
                  <a:tcPr marR="4250" marT="4250" marB="0" anchor="b">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b"/>
                      <a:endParaRPr lang="en-US" sz="800" b="0" i="0" u="none" strike="noStrike">
                        <a:solidFill>
                          <a:srgbClr val="000000"/>
                        </a:solidFill>
                        <a:effectLst/>
                        <a:latin typeface="Calibri Light"/>
                        <a:cs typeface="Calibri Light"/>
                      </a:endParaRPr>
                    </a:p>
                  </a:txBody>
                  <a:tcPr marL="4250" marR="4250" marT="4250" marB="0" anchor="b">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b"/>
                      <a:r>
                        <a:rPr lang="en-US" sz="800" b="0" i="0" u="none" strike="noStrike">
                          <a:effectLst/>
                          <a:latin typeface="Calibri Light"/>
                          <a:cs typeface="Calibri Light"/>
                        </a:rPr>
                        <a:t>2-4hrs/</a:t>
                      </a:r>
                      <a:r>
                        <a:rPr lang="en-US" sz="800" b="0" i="0" u="none" strike="noStrike" err="1">
                          <a:effectLst/>
                          <a:latin typeface="Calibri Light"/>
                          <a:cs typeface="Calibri Light"/>
                        </a:rPr>
                        <a:t>wk</a:t>
                      </a:r>
                      <a:endParaRPr lang="en-US" sz="800" b="0" i="0" u="none" strike="noStrike" err="1">
                        <a:solidFill>
                          <a:srgbClr val="000000"/>
                        </a:solidFill>
                        <a:effectLst/>
                        <a:latin typeface="Calibri Light"/>
                        <a:cs typeface="Calibri Light"/>
                      </a:endParaRPr>
                    </a:p>
                  </a:txBody>
                  <a:tcPr marL="4250" marR="4250" marT="4250" marB="0" anchor="b">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b"/>
                      <a:r>
                        <a:rPr lang="en-US" sz="800" b="0" i="0" u="none" strike="noStrike">
                          <a:effectLst/>
                          <a:latin typeface="Calibri Light"/>
                          <a:cs typeface="Calibri Light"/>
                        </a:rPr>
                        <a:t>2-4hrs/</a:t>
                      </a:r>
                      <a:r>
                        <a:rPr lang="en-US" sz="800" b="0" i="0" u="none" strike="noStrike" err="1">
                          <a:effectLst/>
                          <a:latin typeface="Calibri Light"/>
                          <a:cs typeface="Calibri Light"/>
                        </a:rPr>
                        <a:t>wk</a:t>
                      </a:r>
                      <a:endParaRPr lang="en-US" sz="800" b="0" i="0" u="none" strike="noStrike" err="1">
                        <a:solidFill>
                          <a:srgbClr val="000000"/>
                        </a:solidFill>
                        <a:effectLst/>
                        <a:latin typeface="Calibri Light"/>
                        <a:cs typeface="Calibri Light"/>
                      </a:endParaRPr>
                    </a:p>
                  </a:txBody>
                  <a:tcPr marL="4250" marR="4250" marT="4250" marB="0" anchor="b">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b"/>
                      <a:r>
                        <a:rPr lang="en-US" sz="800" b="0" i="0" u="none" strike="noStrike">
                          <a:effectLst/>
                          <a:latin typeface="Calibri Light"/>
                          <a:cs typeface="Calibri Light"/>
                        </a:rPr>
                        <a:t>2-4hrs/</a:t>
                      </a:r>
                      <a:r>
                        <a:rPr lang="en-US" sz="800" b="0" i="0" u="none" strike="noStrike" err="1">
                          <a:effectLst/>
                          <a:latin typeface="Calibri Light"/>
                          <a:cs typeface="Calibri Light"/>
                        </a:rPr>
                        <a:t>wk</a:t>
                      </a:r>
                      <a:endParaRPr lang="en-US" sz="800" b="0" i="0" u="none" strike="noStrike" err="1">
                        <a:solidFill>
                          <a:srgbClr val="000000"/>
                        </a:solidFill>
                        <a:effectLst/>
                        <a:latin typeface="Calibri Light"/>
                        <a:cs typeface="Calibri Light"/>
                      </a:endParaRPr>
                    </a:p>
                  </a:txBody>
                  <a:tcPr marL="4250" marR="4250" marT="4250" marB="0" anchor="b">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b"/>
                      <a:r>
                        <a:rPr lang="en-US" sz="800" b="0" i="0" u="none" strike="noStrike">
                          <a:effectLst/>
                          <a:latin typeface="Calibri Light"/>
                          <a:cs typeface="Calibri Light"/>
                        </a:rPr>
                        <a:t>2-4hrs/</a:t>
                      </a:r>
                      <a:r>
                        <a:rPr lang="en-US" sz="800" b="0" i="0" u="none" strike="noStrike" err="1">
                          <a:effectLst/>
                          <a:latin typeface="Calibri Light"/>
                          <a:cs typeface="Calibri Light"/>
                        </a:rPr>
                        <a:t>wk</a:t>
                      </a:r>
                      <a:endParaRPr lang="en-US" sz="800" b="0" i="0" u="none" strike="noStrike" err="1">
                        <a:solidFill>
                          <a:srgbClr val="000000"/>
                        </a:solidFill>
                        <a:effectLst/>
                        <a:latin typeface="Calibri Light"/>
                        <a:cs typeface="Calibri Light"/>
                      </a:endParaRPr>
                    </a:p>
                  </a:txBody>
                  <a:tcPr marL="4250" marR="4250" marT="4250" marB="0" anchor="b">
                    <a:lnR w="12700" cap="flat" cmpd="sng" algn="ctr">
                      <a:solidFill>
                        <a:schemeClr val="accent2">
                          <a:lumMod val="60000"/>
                          <a:lumOff val="40000"/>
                        </a:schemeClr>
                      </a:solidFill>
                      <a:prstDash val="solid"/>
                      <a:round/>
                      <a:headEnd type="none" w="med" len="med"/>
                      <a:tailEnd type="none" w="med" len="med"/>
                    </a:lnR>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1593212508"/>
                  </a:ext>
                </a:extLst>
              </a:tr>
              <a:tr h="108448">
                <a:tc rowSpan="3">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900" b="0" i="0" u="none" strike="noStrike">
                          <a:effectLst/>
                          <a:latin typeface="Calibri"/>
                          <a:cs typeface="Calibri"/>
                        </a:rPr>
                        <a:t>Communication Team</a:t>
                      </a:r>
                      <a:endParaRPr lang="en-US" sz="900" b="0" i="0" u="none" strike="noStrike">
                        <a:solidFill>
                          <a:srgbClr val="000000"/>
                        </a:solidFill>
                        <a:effectLst/>
                        <a:latin typeface="Calibri"/>
                        <a:cs typeface="Calibri"/>
                      </a:endParaRPr>
                    </a:p>
                  </a:txBody>
                  <a:tcPr marR="4250" marT="4250" marB="0" anchor="ctr">
                    <a:lnL w="12700" cap="flat" cmpd="sng" algn="ctr">
                      <a:solidFill>
                        <a:schemeClr val="accent2">
                          <a:lumMod val="60000"/>
                          <a:lumOff val="40000"/>
                        </a:schemeClr>
                      </a:solidFill>
                      <a:prstDash val="solid"/>
                      <a:round/>
                      <a:headEnd type="none" w="med" len="med"/>
                      <a:tailEnd type="none" w="med" len="med"/>
                    </a:lnL>
                    <a:lnT w="12700" cap="flat" cmpd="sng" algn="ctr">
                      <a:solidFill>
                        <a:schemeClr val="accent4"/>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solidFill>
                      <a:schemeClr val="accent4">
                        <a:lumMod val="20000"/>
                        <a:lumOff val="80000"/>
                      </a:schemeClr>
                    </a:solidFill>
                  </a:tcPr>
                </a:tc>
                <a:tc rowSpan="3">
                  <a:txBody>
                    <a:bodyPr/>
                    <a:lstStyle/>
                    <a:p>
                      <a:pPr algn="l" fontAlgn="b"/>
                      <a:r>
                        <a:rPr lang="en-US" sz="700" b="0" i="0" u="none" strike="noStrike">
                          <a:effectLst/>
                          <a:latin typeface="Calibri Light"/>
                          <a:cs typeface="Calibri Light"/>
                        </a:rPr>
                        <a:t>Annamarie Dorr,</a:t>
                      </a:r>
                      <a:endParaRPr lang="en-US" sz="700" b="0" i="0" u="none" strike="noStrike">
                        <a:solidFill>
                          <a:srgbClr val="000000"/>
                        </a:solidFill>
                        <a:effectLst/>
                        <a:latin typeface="Calibri Light" panose="020F0302020204030204" pitchFamily="34" charset="0"/>
                        <a:cs typeface="Calibri Light" panose="020F0302020204030204" pitchFamily="34" charset="0"/>
                      </a:endParaRPr>
                    </a:p>
                    <a:p>
                      <a:pPr lvl="0" algn="l">
                        <a:buNone/>
                      </a:pPr>
                      <a:r>
                        <a:rPr lang="en-US" sz="700" b="0" i="0" u="none" strike="noStrike">
                          <a:effectLst/>
                          <a:latin typeface="Calibri Light"/>
                          <a:cs typeface="Calibri Light"/>
                        </a:rPr>
                        <a:t>Kelly </a:t>
                      </a:r>
                      <a:r>
                        <a:rPr lang="en-US" sz="700" b="0" i="0" u="none" strike="noStrike" err="1">
                          <a:effectLst/>
                          <a:latin typeface="Calibri Light"/>
                          <a:cs typeface="Calibri Light"/>
                        </a:rPr>
                        <a:t>Lapetino</a:t>
                      </a:r>
                      <a:r>
                        <a:rPr lang="en-US" sz="700" b="0" i="0" u="none" strike="noStrike">
                          <a:effectLst/>
                          <a:latin typeface="Calibri Light"/>
                          <a:cs typeface="Calibri Light"/>
                        </a:rPr>
                        <a:t>, </a:t>
                      </a:r>
                    </a:p>
                    <a:p>
                      <a:pPr lvl="0" algn="l">
                        <a:buNone/>
                      </a:pPr>
                      <a:r>
                        <a:rPr lang="en-US" sz="700" b="0" i="0" u="none" strike="noStrike">
                          <a:effectLst/>
                          <a:latin typeface="Calibri Light"/>
                          <a:cs typeface="Calibri Light"/>
                        </a:rPr>
                        <a:t>Bryan Ellis</a:t>
                      </a:r>
                    </a:p>
                  </a:txBody>
                  <a:tcPr marR="4250" marT="4250" marB="0" anchor="b">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solidFill>
                      <a:schemeClr val="accent4">
                        <a:lumMod val="20000"/>
                        <a:lumOff val="80000"/>
                      </a:schemeClr>
                    </a:solidFill>
                  </a:tcPr>
                </a:tc>
                <a:tc>
                  <a:txBody>
                    <a:bodyPr/>
                    <a:lstStyle/>
                    <a:p>
                      <a:pPr algn="l" fontAlgn="b"/>
                      <a:r>
                        <a:rPr lang="en-US" sz="700" b="0" i="0" u="none" strike="noStrike">
                          <a:effectLst/>
                          <a:latin typeface="Calibri Light"/>
                          <a:cs typeface="Calibri Light"/>
                        </a:rPr>
                        <a:t>Communication Planning</a:t>
                      </a:r>
                      <a:endParaRPr lang="en-US" sz="700" b="0" i="0" u="none" strike="noStrike">
                        <a:solidFill>
                          <a:srgbClr val="000000"/>
                        </a:solidFill>
                        <a:effectLst/>
                        <a:latin typeface="Calibri Light"/>
                        <a:cs typeface="Calibri Light"/>
                      </a:endParaRPr>
                    </a:p>
                  </a:txBody>
                  <a:tcPr marR="4250" marT="4250" marB="0" anchor="b">
                    <a:lnT w="12700" cap="flat" cmpd="sng" algn="ctr">
                      <a:solidFill>
                        <a:schemeClr val="accent2">
                          <a:lumMod val="60000"/>
                          <a:lumOff val="40000"/>
                        </a:schemeClr>
                      </a:solidFill>
                      <a:prstDash val="solid"/>
                      <a:round/>
                      <a:headEnd type="none" w="med" len="med"/>
                      <a:tailEnd type="none" w="med" len="med"/>
                    </a:lnT>
                    <a:solidFill>
                      <a:schemeClr val="accent4">
                        <a:lumMod val="20000"/>
                        <a:lumOff val="80000"/>
                      </a:schemeClr>
                    </a:solidFill>
                  </a:tcPr>
                </a:tc>
                <a:tc>
                  <a:txBody>
                    <a:bodyPr/>
                    <a:lstStyle/>
                    <a:p>
                      <a:pPr algn="ctr" fontAlgn="b"/>
                      <a:r>
                        <a:rPr lang="en-US" sz="800" b="0" i="0" u="none" strike="noStrike">
                          <a:effectLst/>
                          <a:latin typeface="Calibri Light"/>
                          <a:cs typeface="Calibri Light"/>
                        </a:rPr>
                        <a:t>4-8hrs</a:t>
                      </a:r>
                      <a:endParaRPr lang="en-US" sz="800" b="0" i="0" u="none" strike="noStrike">
                        <a:solidFill>
                          <a:srgbClr val="000000"/>
                        </a:solidFill>
                        <a:effectLst/>
                        <a:latin typeface="Calibri Light"/>
                        <a:cs typeface="Calibri Light"/>
                      </a:endParaRPr>
                    </a:p>
                  </a:txBody>
                  <a:tcPr marL="4250" marR="4250" marT="4250" marB="0" anchor="b">
                    <a:lnT w="12700" cap="flat" cmpd="sng" algn="ctr">
                      <a:solidFill>
                        <a:schemeClr val="accent2">
                          <a:lumMod val="60000"/>
                          <a:lumOff val="40000"/>
                        </a:schemeClr>
                      </a:solidFill>
                      <a:prstDash val="solid"/>
                      <a:round/>
                      <a:headEnd type="none" w="med" len="med"/>
                      <a:tailEnd type="none" w="med" len="med"/>
                    </a:lnT>
                    <a:solidFill>
                      <a:schemeClr val="accent4">
                        <a:lumMod val="20000"/>
                        <a:lumOff val="80000"/>
                      </a:schemeClr>
                    </a:solidFill>
                  </a:tcPr>
                </a:tc>
                <a:tc>
                  <a:txBody>
                    <a:bodyPr/>
                    <a:lstStyle/>
                    <a:p>
                      <a:pPr algn="ctr" fontAlgn="b"/>
                      <a:r>
                        <a:rPr lang="en-US" sz="800" b="0" i="0" u="none" strike="noStrike">
                          <a:effectLst/>
                          <a:latin typeface="Calibri Light"/>
                          <a:cs typeface="Calibri Light"/>
                        </a:rPr>
                        <a:t>1-2hrs/</a:t>
                      </a:r>
                      <a:r>
                        <a:rPr lang="en-US" sz="800" b="0" i="0" u="none" strike="noStrike" err="1">
                          <a:effectLst/>
                          <a:latin typeface="Calibri Light"/>
                          <a:cs typeface="Calibri Light"/>
                        </a:rPr>
                        <a:t>mo</a:t>
                      </a:r>
                      <a:endParaRPr lang="en-US" sz="800" b="0" i="0" u="none" strike="noStrike" err="1">
                        <a:solidFill>
                          <a:srgbClr val="000000"/>
                        </a:solidFill>
                        <a:effectLst/>
                        <a:latin typeface="Calibri Light"/>
                        <a:cs typeface="Calibri Light"/>
                      </a:endParaRPr>
                    </a:p>
                  </a:txBody>
                  <a:tcPr marL="4250" marR="4250" marT="4250" marB="0" anchor="b">
                    <a:lnT w="12700" cap="flat" cmpd="sng" algn="ctr">
                      <a:solidFill>
                        <a:schemeClr val="accent2">
                          <a:lumMod val="60000"/>
                          <a:lumOff val="40000"/>
                        </a:schemeClr>
                      </a:solidFill>
                      <a:prstDash val="solid"/>
                      <a:round/>
                      <a:headEnd type="none" w="med" len="med"/>
                      <a:tailEnd type="none" w="med" len="med"/>
                    </a:lnT>
                    <a:solidFill>
                      <a:schemeClr val="accent4">
                        <a:lumMod val="20000"/>
                        <a:lumOff val="80000"/>
                      </a:schemeClr>
                    </a:solidFill>
                  </a:tcPr>
                </a:tc>
                <a:tc>
                  <a:txBody>
                    <a:bodyPr/>
                    <a:lstStyle/>
                    <a:p>
                      <a:pPr algn="ctr" fontAlgn="b"/>
                      <a:r>
                        <a:rPr lang="en-US" sz="800" b="0" i="0" u="none" strike="noStrike">
                          <a:effectLst/>
                          <a:latin typeface="Calibri Light"/>
                          <a:cs typeface="Calibri Light"/>
                        </a:rPr>
                        <a:t>1-2hrs/</a:t>
                      </a:r>
                      <a:r>
                        <a:rPr lang="en-US" sz="800" b="0" i="0" u="none" strike="noStrike" err="1">
                          <a:effectLst/>
                          <a:latin typeface="Calibri Light"/>
                          <a:cs typeface="Calibri Light"/>
                        </a:rPr>
                        <a:t>mo</a:t>
                      </a:r>
                      <a:endParaRPr lang="en-US" sz="800" b="0" i="0" u="none" strike="noStrike" err="1">
                        <a:solidFill>
                          <a:srgbClr val="000000"/>
                        </a:solidFill>
                        <a:effectLst/>
                        <a:latin typeface="Calibri Light"/>
                        <a:cs typeface="Calibri Light"/>
                      </a:endParaRPr>
                    </a:p>
                  </a:txBody>
                  <a:tcPr marL="4250" marR="4250" marT="4250" marB="0" anchor="b">
                    <a:lnT w="12700" cap="flat" cmpd="sng" algn="ctr">
                      <a:solidFill>
                        <a:schemeClr val="accent2">
                          <a:lumMod val="60000"/>
                          <a:lumOff val="40000"/>
                        </a:schemeClr>
                      </a:solidFill>
                      <a:prstDash val="solid"/>
                      <a:round/>
                      <a:headEnd type="none" w="med" len="med"/>
                      <a:tailEnd type="none" w="med" len="med"/>
                    </a:lnT>
                    <a:solidFill>
                      <a:schemeClr val="accent4">
                        <a:lumMod val="20000"/>
                        <a:lumOff val="80000"/>
                      </a:schemeClr>
                    </a:solidFill>
                  </a:tcPr>
                </a:tc>
                <a:tc>
                  <a:txBody>
                    <a:bodyPr/>
                    <a:lstStyle/>
                    <a:p>
                      <a:pPr algn="ctr" fontAlgn="b"/>
                      <a:r>
                        <a:rPr lang="en-US" sz="800" b="0" i="0" u="none" strike="noStrike">
                          <a:effectLst/>
                          <a:latin typeface="Calibri Light"/>
                          <a:cs typeface="Calibri Light"/>
                        </a:rPr>
                        <a:t>1-2hrs/</a:t>
                      </a:r>
                      <a:r>
                        <a:rPr lang="en-US" sz="800" b="0" i="0" u="none" strike="noStrike" err="1">
                          <a:effectLst/>
                          <a:latin typeface="Calibri Light"/>
                          <a:cs typeface="Calibri Light"/>
                        </a:rPr>
                        <a:t>mo</a:t>
                      </a:r>
                      <a:endParaRPr lang="en-US" sz="800" b="0" i="0" u="none" strike="noStrike" err="1">
                        <a:solidFill>
                          <a:srgbClr val="000000"/>
                        </a:solidFill>
                        <a:effectLst/>
                        <a:latin typeface="Calibri Light"/>
                        <a:cs typeface="Calibri Light"/>
                      </a:endParaRPr>
                    </a:p>
                  </a:txBody>
                  <a:tcPr marL="4250" marR="4250" marT="4250" marB="0" anchor="b">
                    <a:lnT w="12700" cap="flat" cmpd="sng" algn="ctr">
                      <a:solidFill>
                        <a:schemeClr val="accent2">
                          <a:lumMod val="60000"/>
                          <a:lumOff val="40000"/>
                        </a:schemeClr>
                      </a:solidFill>
                      <a:prstDash val="solid"/>
                      <a:round/>
                      <a:headEnd type="none" w="med" len="med"/>
                      <a:tailEnd type="none" w="med" len="med"/>
                    </a:lnT>
                    <a:solidFill>
                      <a:schemeClr val="accent4">
                        <a:lumMod val="20000"/>
                        <a:lumOff val="80000"/>
                      </a:schemeClr>
                    </a:solidFill>
                  </a:tcPr>
                </a:tc>
                <a:tc>
                  <a:txBody>
                    <a:bodyPr/>
                    <a:lstStyle/>
                    <a:p>
                      <a:pPr algn="ctr" fontAlgn="b"/>
                      <a:r>
                        <a:rPr lang="en-US" sz="800" b="0" i="0" u="none" strike="noStrike">
                          <a:effectLst/>
                          <a:latin typeface="Calibri Light"/>
                          <a:cs typeface="Calibri Light"/>
                        </a:rPr>
                        <a:t>1-2hrs/</a:t>
                      </a:r>
                      <a:r>
                        <a:rPr lang="en-US" sz="800" b="0" i="0" u="none" strike="noStrike" err="1">
                          <a:effectLst/>
                          <a:latin typeface="Calibri Light"/>
                          <a:cs typeface="Calibri Light"/>
                        </a:rPr>
                        <a:t>mo</a:t>
                      </a:r>
                      <a:endParaRPr lang="en-US" sz="800" b="0" i="0" u="none" strike="noStrike" err="1">
                        <a:solidFill>
                          <a:srgbClr val="000000"/>
                        </a:solidFill>
                        <a:effectLst/>
                        <a:latin typeface="Calibri Light"/>
                        <a:cs typeface="Calibri Light"/>
                      </a:endParaRPr>
                    </a:p>
                  </a:txBody>
                  <a:tcPr marL="4250" marR="4250" marT="4250" marB="0" anchor="b">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solidFill>
                      <a:schemeClr val="accent4">
                        <a:lumMod val="20000"/>
                        <a:lumOff val="80000"/>
                      </a:schemeClr>
                    </a:solidFill>
                  </a:tcPr>
                </a:tc>
                <a:extLst>
                  <a:ext uri="{0D108BD9-81ED-4DB2-BD59-A6C34878D82A}">
                    <a16:rowId xmlns:a16="http://schemas.microsoft.com/office/drawing/2014/main" val="1429376275"/>
                  </a:ext>
                </a:extLst>
              </a:tr>
              <a:tr h="108448">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Calibri Light"/>
                          <a:cs typeface="Calibri Light"/>
                        </a:rPr>
                        <a:t>Build communication content</a:t>
                      </a:r>
                      <a:endParaRPr lang="en-US" sz="700" b="0" i="0" u="none" strike="noStrike">
                        <a:solidFill>
                          <a:srgbClr val="000000"/>
                        </a:solidFill>
                        <a:effectLst/>
                        <a:latin typeface="Calibri Light"/>
                        <a:cs typeface="Calibri Light"/>
                      </a:endParaRPr>
                    </a:p>
                  </a:txBody>
                  <a:tcPr marR="4250" marT="4250" marB="0" anchor="b">
                    <a:solidFill>
                      <a:schemeClr val="accent4">
                        <a:lumMod val="20000"/>
                        <a:lumOff val="80000"/>
                      </a:schemeClr>
                    </a:solidFill>
                  </a:tcPr>
                </a:tc>
                <a:tc>
                  <a:txBody>
                    <a:bodyPr/>
                    <a:lstStyle/>
                    <a:p>
                      <a:pPr algn="ctr" fontAlgn="b"/>
                      <a:r>
                        <a:rPr lang="en-US" sz="800" b="0" i="0" u="none" strike="noStrike">
                          <a:effectLst/>
                          <a:latin typeface="Calibri Light"/>
                          <a:cs typeface="Calibri Light"/>
                        </a:rPr>
                        <a:t>24-30hrs</a:t>
                      </a:r>
                      <a:endParaRPr lang="en-US" sz="800" b="0" i="0" u="none" strike="noStrike">
                        <a:solidFill>
                          <a:srgbClr val="000000"/>
                        </a:solidFill>
                        <a:effectLst/>
                        <a:latin typeface="Calibri Light"/>
                        <a:cs typeface="Calibri Light"/>
                      </a:endParaRPr>
                    </a:p>
                  </a:txBody>
                  <a:tcPr marL="4250" marR="4250" marT="4250" marB="0" anchor="b">
                    <a:solidFill>
                      <a:schemeClr val="accent4">
                        <a:lumMod val="20000"/>
                        <a:lumOff val="80000"/>
                      </a:schemeClr>
                    </a:solidFill>
                  </a:tcPr>
                </a:tc>
                <a:tc>
                  <a:txBody>
                    <a:bodyPr/>
                    <a:lstStyle/>
                    <a:p>
                      <a:pPr algn="ctr" fontAlgn="b"/>
                      <a:r>
                        <a:rPr lang="en-US" sz="800" b="0" i="0" u="none" strike="noStrike">
                          <a:effectLst/>
                          <a:latin typeface="Calibri Light"/>
                          <a:cs typeface="Calibri Light"/>
                        </a:rPr>
                        <a:t>4-6hrs/</a:t>
                      </a:r>
                      <a:r>
                        <a:rPr lang="en-US" sz="800" b="0" i="0" u="none" strike="noStrike" err="1">
                          <a:effectLst/>
                          <a:latin typeface="Calibri Light"/>
                          <a:cs typeface="Calibri Light"/>
                        </a:rPr>
                        <a:t>mo</a:t>
                      </a:r>
                      <a:endParaRPr lang="en-US" sz="800" b="0" i="0" u="none" strike="noStrike" err="1">
                        <a:solidFill>
                          <a:srgbClr val="000000"/>
                        </a:solidFill>
                        <a:effectLst/>
                        <a:latin typeface="Calibri Light"/>
                        <a:cs typeface="Calibri Light"/>
                      </a:endParaRPr>
                    </a:p>
                  </a:txBody>
                  <a:tcPr marL="4250" marR="4250" marT="4250" marB="0" anchor="b">
                    <a:solidFill>
                      <a:schemeClr val="accent4">
                        <a:lumMod val="20000"/>
                        <a:lumOff val="80000"/>
                      </a:schemeClr>
                    </a:solidFill>
                  </a:tcPr>
                </a:tc>
                <a:tc>
                  <a:txBody>
                    <a:bodyPr/>
                    <a:lstStyle/>
                    <a:p>
                      <a:pPr algn="ctr" fontAlgn="b"/>
                      <a:r>
                        <a:rPr lang="en-US" sz="800" b="0" i="0" u="none" strike="noStrike">
                          <a:effectLst/>
                          <a:latin typeface="Calibri Light"/>
                          <a:cs typeface="Calibri Light"/>
                        </a:rPr>
                        <a:t>4-6hrs/</a:t>
                      </a:r>
                      <a:r>
                        <a:rPr lang="en-US" sz="800" b="0" i="0" u="none" strike="noStrike" err="1">
                          <a:effectLst/>
                          <a:latin typeface="Calibri Light"/>
                          <a:cs typeface="Calibri Light"/>
                        </a:rPr>
                        <a:t>mo</a:t>
                      </a:r>
                      <a:endParaRPr lang="en-US" sz="800" b="0" i="0" u="none" strike="noStrike" err="1">
                        <a:solidFill>
                          <a:srgbClr val="000000"/>
                        </a:solidFill>
                        <a:effectLst/>
                        <a:latin typeface="Calibri Light"/>
                        <a:cs typeface="Calibri Light"/>
                      </a:endParaRPr>
                    </a:p>
                  </a:txBody>
                  <a:tcPr marL="4250" marR="4250" marT="4250" marB="0" anchor="b">
                    <a:solidFill>
                      <a:schemeClr val="accent4">
                        <a:lumMod val="20000"/>
                        <a:lumOff val="80000"/>
                      </a:schemeClr>
                    </a:solidFill>
                  </a:tcPr>
                </a:tc>
                <a:tc>
                  <a:txBody>
                    <a:bodyPr/>
                    <a:lstStyle/>
                    <a:p>
                      <a:pPr algn="ctr" fontAlgn="b"/>
                      <a:r>
                        <a:rPr lang="en-US" sz="800" b="0" i="0" u="none" strike="noStrike">
                          <a:effectLst/>
                          <a:latin typeface="Calibri Light"/>
                          <a:cs typeface="Calibri Light"/>
                        </a:rPr>
                        <a:t>4-6hrs/</a:t>
                      </a:r>
                      <a:r>
                        <a:rPr lang="en-US" sz="800" b="0" i="0" u="none" strike="noStrike" err="1">
                          <a:effectLst/>
                          <a:latin typeface="Calibri Light"/>
                          <a:cs typeface="Calibri Light"/>
                        </a:rPr>
                        <a:t>mo</a:t>
                      </a:r>
                      <a:endParaRPr lang="en-US" sz="800" b="0" i="0" u="none" strike="noStrike" err="1">
                        <a:solidFill>
                          <a:srgbClr val="000000"/>
                        </a:solidFill>
                        <a:effectLst/>
                        <a:latin typeface="Calibri Light"/>
                        <a:cs typeface="Calibri Light"/>
                      </a:endParaRPr>
                    </a:p>
                  </a:txBody>
                  <a:tcPr marL="4250" marR="4250" marT="4250" marB="0" anchor="b">
                    <a:solidFill>
                      <a:schemeClr val="accent4">
                        <a:lumMod val="20000"/>
                        <a:lumOff val="80000"/>
                      </a:schemeClr>
                    </a:solidFill>
                  </a:tcPr>
                </a:tc>
                <a:tc>
                  <a:txBody>
                    <a:bodyPr/>
                    <a:lstStyle/>
                    <a:p>
                      <a:pPr algn="ctr" fontAlgn="b"/>
                      <a:r>
                        <a:rPr lang="en-US" sz="800" b="0" i="0" u="none" strike="noStrike">
                          <a:effectLst/>
                          <a:latin typeface="Calibri Light"/>
                          <a:cs typeface="Calibri Light"/>
                        </a:rPr>
                        <a:t>4-6hrs/</a:t>
                      </a:r>
                      <a:r>
                        <a:rPr lang="en-US" sz="800" b="0" i="0" u="none" strike="noStrike" err="1">
                          <a:effectLst/>
                          <a:latin typeface="Calibri Light"/>
                          <a:cs typeface="Calibri Light"/>
                        </a:rPr>
                        <a:t>mo</a:t>
                      </a:r>
                      <a:endParaRPr lang="en-US" sz="800" b="0" i="0" u="none" strike="noStrike" err="1">
                        <a:solidFill>
                          <a:srgbClr val="000000"/>
                        </a:solidFill>
                        <a:effectLst/>
                        <a:latin typeface="Calibri Light"/>
                        <a:cs typeface="Calibri Light"/>
                      </a:endParaRPr>
                    </a:p>
                  </a:txBody>
                  <a:tcPr marL="4250" marR="4250" marT="4250" marB="0" anchor="b">
                    <a:lnR w="12700" cap="flat" cmpd="sng" algn="ctr">
                      <a:solidFill>
                        <a:schemeClr val="accent2">
                          <a:lumMod val="60000"/>
                          <a:lumOff val="40000"/>
                        </a:schemeClr>
                      </a:solidFill>
                      <a:prstDash val="solid"/>
                      <a:round/>
                      <a:headEnd type="none" w="med" len="med"/>
                      <a:tailEnd type="none" w="med" len="med"/>
                    </a:lnR>
                    <a:solidFill>
                      <a:schemeClr val="accent4">
                        <a:lumMod val="20000"/>
                        <a:lumOff val="80000"/>
                      </a:schemeClr>
                    </a:solidFill>
                  </a:tcPr>
                </a:tc>
                <a:extLst>
                  <a:ext uri="{0D108BD9-81ED-4DB2-BD59-A6C34878D82A}">
                    <a16:rowId xmlns:a16="http://schemas.microsoft.com/office/drawing/2014/main" val="408150577"/>
                  </a:ext>
                </a:extLst>
              </a:tr>
              <a:tr h="108448">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Calibri Light"/>
                          <a:cs typeface="Calibri Light"/>
                        </a:rPr>
                        <a:t>Communication Approvals</a:t>
                      </a:r>
                      <a:endParaRPr lang="en-US" sz="700" b="0" i="0" u="none" strike="noStrike">
                        <a:solidFill>
                          <a:srgbClr val="000000"/>
                        </a:solidFill>
                        <a:effectLst/>
                        <a:latin typeface="Calibri Light"/>
                        <a:cs typeface="Calibri Light"/>
                      </a:endParaRPr>
                    </a:p>
                  </a:txBody>
                  <a:tcPr marR="4250" marT="4250" marB="0" anchor="b">
                    <a:lnB w="12700" cap="flat" cmpd="sng" algn="ctr">
                      <a:solidFill>
                        <a:schemeClr val="accent2">
                          <a:lumMod val="60000"/>
                          <a:lumOff val="40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en-US" sz="800" b="0" i="0" u="none" strike="noStrike">
                          <a:effectLst/>
                          <a:latin typeface="Calibri Light"/>
                          <a:cs typeface="Calibri Light"/>
                        </a:rPr>
                        <a:t>2hrs</a:t>
                      </a:r>
                      <a:endParaRPr lang="en-US" sz="800" b="0" i="0" u="none" strike="noStrike">
                        <a:solidFill>
                          <a:srgbClr val="000000"/>
                        </a:solidFill>
                        <a:effectLst/>
                        <a:latin typeface="Calibri Light"/>
                        <a:cs typeface="Calibri Light"/>
                      </a:endParaRPr>
                    </a:p>
                  </a:txBody>
                  <a:tcPr marL="4250" marR="4250" marT="4250" marB="0" anchor="b">
                    <a:lnB w="12700" cap="flat" cmpd="sng" algn="ctr">
                      <a:solidFill>
                        <a:schemeClr val="accent2">
                          <a:lumMod val="60000"/>
                          <a:lumOff val="40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en-US" sz="800" b="0" i="0" u="none" strike="noStrike">
                          <a:effectLst/>
                          <a:latin typeface="Calibri Light"/>
                          <a:cs typeface="Calibri Light"/>
                        </a:rPr>
                        <a:t>2-4hrs/</a:t>
                      </a:r>
                      <a:r>
                        <a:rPr lang="en-US" sz="800" b="0" i="0" u="none" strike="noStrike" err="1">
                          <a:effectLst/>
                          <a:latin typeface="Calibri Light"/>
                          <a:cs typeface="Calibri Light"/>
                        </a:rPr>
                        <a:t>mo</a:t>
                      </a:r>
                      <a:endParaRPr lang="en-US" sz="800" b="0" i="0" u="none" strike="noStrike" err="1">
                        <a:solidFill>
                          <a:srgbClr val="000000"/>
                        </a:solidFill>
                        <a:effectLst/>
                        <a:latin typeface="Calibri Light"/>
                        <a:cs typeface="Calibri Light"/>
                      </a:endParaRPr>
                    </a:p>
                  </a:txBody>
                  <a:tcPr marL="4250" marR="4250" marT="4250" marB="0" anchor="b">
                    <a:lnB w="12700" cap="flat" cmpd="sng" algn="ctr">
                      <a:solidFill>
                        <a:schemeClr val="accent2">
                          <a:lumMod val="60000"/>
                          <a:lumOff val="40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en-US" sz="800" b="0" i="0" u="none" strike="noStrike">
                          <a:effectLst/>
                          <a:latin typeface="Calibri Light"/>
                          <a:cs typeface="Calibri Light"/>
                        </a:rPr>
                        <a:t>2-4hrs/</a:t>
                      </a:r>
                      <a:r>
                        <a:rPr lang="en-US" sz="800" b="0" i="0" u="none" strike="noStrike" err="1">
                          <a:effectLst/>
                          <a:latin typeface="Calibri Light"/>
                          <a:cs typeface="Calibri Light"/>
                        </a:rPr>
                        <a:t>mo</a:t>
                      </a:r>
                      <a:endParaRPr lang="en-US" sz="800" b="0" i="0" u="none" strike="noStrike" err="1">
                        <a:solidFill>
                          <a:srgbClr val="000000"/>
                        </a:solidFill>
                        <a:effectLst/>
                        <a:latin typeface="Calibri Light"/>
                        <a:cs typeface="Calibri Light"/>
                      </a:endParaRPr>
                    </a:p>
                  </a:txBody>
                  <a:tcPr marL="4250" marR="4250" marT="4250" marB="0" anchor="b">
                    <a:lnB w="12700" cap="flat" cmpd="sng" algn="ctr">
                      <a:solidFill>
                        <a:schemeClr val="accent2">
                          <a:lumMod val="60000"/>
                          <a:lumOff val="40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en-US" sz="800" b="0" i="0" u="none" strike="noStrike">
                          <a:effectLst/>
                          <a:latin typeface="Calibri Light"/>
                          <a:cs typeface="Calibri Light"/>
                        </a:rPr>
                        <a:t>2-4hrs/</a:t>
                      </a:r>
                      <a:r>
                        <a:rPr lang="en-US" sz="800" b="0" i="0" u="none" strike="noStrike" err="1">
                          <a:effectLst/>
                          <a:latin typeface="Calibri Light"/>
                          <a:cs typeface="Calibri Light"/>
                        </a:rPr>
                        <a:t>mo</a:t>
                      </a:r>
                      <a:endParaRPr lang="en-US" sz="800" b="0" i="0" u="none" strike="noStrike" err="1">
                        <a:solidFill>
                          <a:srgbClr val="000000"/>
                        </a:solidFill>
                        <a:effectLst/>
                        <a:latin typeface="Calibri Light"/>
                        <a:cs typeface="Calibri Light"/>
                      </a:endParaRPr>
                    </a:p>
                  </a:txBody>
                  <a:tcPr marL="4250" marR="4250" marT="4250" marB="0" anchor="b">
                    <a:lnB w="12700" cap="flat" cmpd="sng" algn="ctr">
                      <a:solidFill>
                        <a:schemeClr val="accent2">
                          <a:lumMod val="60000"/>
                          <a:lumOff val="40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en-US" sz="800" b="0" i="0" u="none" strike="noStrike">
                          <a:effectLst/>
                          <a:latin typeface="Calibri Light"/>
                          <a:cs typeface="Calibri Light"/>
                        </a:rPr>
                        <a:t>2-4hrs/</a:t>
                      </a:r>
                      <a:r>
                        <a:rPr lang="en-US" sz="800" b="0" i="0" u="none" strike="noStrike" err="1">
                          <a:effectLst/>
                          <a:latin typeface="Calibri Light"/>
                          <a:cs typeface="Calibri Light"/>
                        </a:rPr>
                        <a:t>mo</a:t>
                      </a:r>
                      <a:endParaRPr lang="en-US" sz="800" b="0" i="0" u="none" strike="noStrike" err="1">
                        <a:solidFill>
                          <a:srgbClr val="000000"/>
                        </a:solidFill>
                        <a:effectLst/>
                        <a:latin typeface="Calibri Light"/>
                        <a:cs typeface="Calibri Light"/>
                      </a:endParaRPr>
                    </a:p>
                  </a:txBody>
                  <a:tcPr marL="4250" marR="4250" marT="4250" marB="0" anchor="b">
                    <a:lnR w="12700" cap="flat" cmpd="sng" algn="ctr">
                      <a:solidFill>
                        <a:schemeClr val="accent2">
                          <a:lumMod val="60000"/>
                          <a:lumOff val="40000"/>
                        </a:schemeClr>
                      </a:solidFill>
                      <a:prstDash val="solid"/>
                      <a:round/>
                      <a:headEnd type="none" w="med" len="med"/>
                      <a:tailEnd type="none" w="med" len="med"/>
                    </a:lnR>
                    <a:lnB w="12700" cap="flat" cmpd="sng" algn="ctr">
                      <a:solidFill>
                        <a:schemeClr val="accent2">
                          <a:lumMod val="60000"/>
                          <a:lumOff val="4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67791015"/>
                  </a:ext>
                </a:extLst>
              </a:tr>
              <a:tr h="118077">
                <a:tc rowSpan="4">
                  <a:txBody>
                    <a:bodyPr/>
                    <a:lstStyle/>
                    <a:p>
                      <a:pPr algn="l" fontAlgn="t"/>
                      <a:r>
                        <a:rPr lang="en-US" sz="900" b="0" i="0" u="none" strike="noStrike">
                          <a:effectLst/>
                          <a:latin typeface="Calibri"/>
                          <a:cs typeface="Calibri"/>
                        </a:rPr>
                        <a:t>State Level - Subject Matter Experts (SME) </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R="4250" marT="4250" marB="0" anchor="ctr">
                    <a:lnL w="12700" cap="flat" cmpd="sng" algn="ctr">
                      <a:solidFill>
                        <a:schemeClr val="accent2">
                          <a:lumMod val="60000"/>
                          <a:lumOff val="40000"/>
                        </a:schemeClr>
                      </a:solidFill>
                      <a:prstDash val="solid"/>
                      <a:round/>
                      <a:headEnd type="none" w="med" len="med"/>
                      <a:tailEnd type="none" w="med" len="med"/>
                    </a:lnL>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rowSpan="4">
                  <a:txBody>
                    <a:bodyPr/>
                    <a:lstStyle/>
                    <a:p>
                      <a:pPr algn="l" fontAlgn="t"/>
                      <a:r>
                        <a:rPr lang="en-US" sz="700" b="0" i="0" u="none" strike="noStrike">
                          <a:effectLst/>
                          <a:latin typeface="Calibri Light"/>
                          <a:cs typeface="Calibri Light"/>
                        </a:rPr>
                        <a:t>Paula Barry, </a:t>
                      </a:r>
                      <a:br>
                        <a:rPr lang="en-US" sz="700" b="0" i="0" u="none" strike="noStrike">
                          <a:effectLst/>
                          <a:latin typeface="Calibri Light"/>
                          <a:cs typeface="Calibri Light"/>
                        </a:rPr>
                      </a:br>
                      <a:r>
                        <a:rPr lang="en-US" sz="700" b="0" i="0" u="none" strike="noStrike">
                          <a:effectLst/>
                          <a:latin typeface="Calibri Light"/>
                          <a:cs typeface="Calibri Light"/>
                        </a:rPr>
                        <a:t>Bryan Ellis, </a:t>
                      </a:r>
                      <a:br>
                        <a:rPr lang="en-US" sz="700" b="0" i="0" u="none" strike="noStrike">
                          <a:effectLst/>
                          <a:latin typeface="Calibri Light"/>
                          <a:cs typeface="Calibri Light"/>
                        </a:rPr>
                      </a:br>
                      <a:r>
                        <a:rPr lang="en-US" sz="700" b="0" i="0" u="none" strike="noStrike">
                          <a:effectLst/>
                          <a:latin typeface="Calibri Light"/>
                          <a:cs typeface="Calibri Light"/>
                        </a:rPr>
                        <a:t>Kris Theilen, </a:t>
                      </a:r>
                      <a:br>
                        <a:rPr lang="en-US" sz="700" b="0" i="0" u="none" strike="noStrike">
                          <a:effectLst/>
                          <a:latin typeface="Calibri Light"/>
                          <a:cs typeface="Calibri Light"/>
                        </a:rPr>
                      </a:br>
                      <a:r>
                        <a:rPr lang="en-US" sz="700" b="0" i="0" u="none" strike="noStrike">
                          <a:effectLst/>
                          <a:latin typeface="Calibri Light"/>
                          <a:cs typeface="Calibri Light"/>
                        </a:rPr>
                        <a:t>Jim Potts, </a:t>
                      </a:r>
                      <a:br>
                        <a:rPr lang="en-US" sz="700" b="0" i="0" u="none" strike="noStrike">
                          <a:effectLst/>
                          <a:latin typeface="Calibri Light"/>
                          <a:cs typeface="Calibri Light"/>
                        </a:rPr>
                      </a:br>
                      <a:r>
                        <a:rPr lang="en-US" sz="700" b="0" i="0" u="none" strike="noStrike">
                          <a:effectLst/>
                          <a:latin typeface="Calibri Light"/>
                          <a:cs typeface="Calibri Light"/>
                        </a:rPr>
                        <a:t>Susan Boggs,  </a:t>
                      </a:r>
                      <a:br>
                        <a:rPr lang="en-US" sz="700" b="0" i="0" u="none" strike="noStrike">
                          <a:effectLst/>
                          <a:latin typeface="Calibri Light"/>
                          <a:cs typeface="Calibri Light"/>
                        </a:rPr>
                      </a:br>
                      <a:r>
                        <a:rPr lang="en-US" sz="700" b="0" i="0" u="none" strike="noStrike">
                          <a:effectLst/>
                          <a:latin typeface="Calibri Light"/>
                          <a:cs typeface="Calibri Light"/>
                        </a:rPr>
                        <a:t>Shelia Sloan,  </a:t>
                      </a:r>
                      <a:br>
                        <a:rPr lang="en-US" sz="700" b="0" i="0" u="none" strike="noStrike">
                          <a:effectLst/>
                          <a:latin typeface="Calibri Light"/>
                          <a:cs typeface="Calibri Light"/>
                        </a:rPr>
                      </a:br>
                      <a:r>
                        <a:rPr lang="en-US" sz="700" b="0" i="0" u="none" strike="noStrike">
                          <a:effectLst/>
                          <a:latin typeface="Calibri Light"/>
                          <a:cs typeface="Calibri Light"/>
                        </a:rPr>
                        <a:t>Lorraine Wareham </a:t>
                      </a:r>
                      <a:endParaRPr lang="en-US" sz="700" b="0" i="0" u="none" strike="noStrike">
                        <a:solidFill>
                          <a:srgbClr val="000000"/>
                        </a:solidFill>
                        <a:effectLst/>
                        <a:latin typeface="Calibri Light" panose="020F0302020204030204" pitchFamily="34" charset="0"/>
                        <a:cs typeface="Calibri Light" panose="020F0302020204030204" pitchFamily="34" charset="0"/>
                      </a:endParaRPr>
                    </a:p>
                  </a:txBody>
                  <a:tcPr marR="4250" marT="4250" marB="0">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l" fontAlgn="b"/>
                      <a:r>
                        <a:rPr lang="en-US" sz="700" b="0" i="0" u="none" strike="noStrike">
                          <a:effectLst/>
                          <a:latin typeface="Calibri Light"/>
                          <a:cs typeface="Calibri Light"/>
                        </a:rPr>
                        <a:t>Discovery, Requirements gathering, Design</a:t>
                      </a:r>
                      <a:endParaRPr lang="en-US" sz="700" b="0" i="0" u="none" strike="noStrike">
                        <a:solidFill>
                          <a:srgbClr val="000000"/>
                        </a:solidFill>
                        <a:effectLst/>
                        <a:latin typeface="Calibri Light"/>
                        <a:cs typeface="Calibri Light"/>
                      </a:endParaRPr>
                    </a:p>
                  </a:txBody>
                  <a:tcPr marR="4250" marT="4250" marB="0" anchor="b">
                    <a:lnT w="12700" cap="flat" cmpd="sng" algn="ctr">
                      <a:solidFill>
                        <a:schemeClr val="accent2">
                          <a:lumMod val="60000"/>
                          <a:lumOff val="40000"/>
                        </a:schemeClr>
                      </a:solidFill>
                      <a:prstDash val="solid"/>
                      <a:round/>
                      <a:headEnd type="none" w="med" len="med"/>
                      <a:tailEnd type="none" w="med" len="med"/>
                    </a:lnT>
                  </a:tcPr>
                </a:tc>
                <a:tc>
                  <a:txBody>
                    <a:bodyPr/>
                    <a:lstStyle/>
                    <a:p>
                      <a:pPr algn="ctr" fontAlgn="b"/>
                      <a:r>
                        <a:rPr lang="en-US" sz="800" b="0" i="0" u="none" strike="noStrike">
                          <a:effectLst/>
                          <a:latin typeface="Calibri Light"/>
                          <a:cs typeface="Calibri Light"/>
                        </a:rPr>
                        <a:t>2hrs</a:t>
                      </a:r>
                      <a:endParaRPr lang="en-US" sz="800" b="0" i="0" u="none" strike="noStrike">
                        <a:solidFill>
                          <a:srgbClr val="000000"/>
                        </a:solidFill>
                        <a:effectLst/>
                        <a:latin typeface="Calibri Light"/>
                        <a:cs typeface="Calibri Light"/>
                      </a:endParaRPr>
                    </a:p>
                  </a:txBody>
                  <a:tcPr marL="4250" marR="4250" marT="4250" marB="0" anchor="b">
                    <a:lnT w="12700" cap="flat" cmpd="sng" algn="ctr">
                      <a:solidFill>
                        <a:schemeClr val="accent2">
                          <a:lumMod val="60000"/>
                          <a:lumOff val="40000"/>
                        </a:schemeClr>
                      </a:solidFill>
                      <a:prstDash val="solid"/>
                      <a:round/>
                      <a:headEnd type="none" w="med" len="med"/>
                      <a:tailEnd type="none" w="med" len="med"/>
                    </a:lnT>
                  </a:tcPr>
                </a:tc>
                <a:tc>
                  <a:txBody>
                    <a:bodyPr/>
                    <a:lstStyle/>
                    <a:p>
                      <a:pPr algn="l" fontAlgn="b"/>
                      <a:r>
                        <a:rPr lang="en-US" sz="800" b="0" i="0" u="none" strike="noStrike">
                          <a:effectLst/>
                          <a:latin typeface="Calibri Light"/>
                          <a:cs typeface="Calibri Light"/>
                        </a:rPr>
                        <a:t>4-6hrs/</a:t>
                      </a:r>
                      <a:r>
                        <a:rPr lang="en-US" sz="800" b="0" i="0" u="none" strike="noStrike" err="1">
                          <a:effectLst/>
                          <a:latin typeface="Calibri Light"/>
                          <a:cs typeface="Calibri Light"/>
                        </a:rPr>
                        <a:t>wk</a:t>
                      </a:r>
                      <a:endParaRPr lang="en-US" sz="800" b="0" i="0" u="none" strike="noStrike" err="1">
                        <a:solidFill>
                          <a:srgbClr val="000000"/>
                        </a:solidFill>
                        <a:effectLst/>
                        <a:latin typeface="Calibri Light"/>
                        <a:cs typeface="Calibri Light"/>
                      </a:endParaRPr>
                    </a:p>
                  </a:txBody>
                  <a:tcPr marL="4250" marR="4250" marT="4250" marB="0" anchor="b">
                    <a:lnT w="12700" cap="flat" cmpd="sng" algn="ctr">
                      <a:solidFill>
                        <a:schemeClr val="accent2">
                          <a:lumMod val="60000"/>
                          <a:lumOff val="40000"/>
                        </a:schemeClr>
                      </a:solidFill>
                      <a:prstDash val="solid"/>
                      <a:round/>
                      <a:headEnd type="none" w="med" len="med"/>
                      <a:tailEnd type="none" w="med" len="med"/>
                    </a:lnT>
                  </a:tcPr>
                </a:tc>
                <a:tc>
                  <a:txBody>
                    <a:bodyPr/>
                    <a:lstStyle/>
                    <a:p>
                      <a:pPr algn="l" fontAlgn="b"/>
                      <a:endParaRPr lang="en-US" sz="800" b="0" i="0" u="none" strike="noStrike">
                        <a:solidFill>
                          <a:srgbClr val="000000"/>
                        </a:solidFill>
                        <a:effectLst/>
                        <a:latin typeface="Calibri Light"/>
                        <a:cs typeface="Calibri Light"/>
                      </a:endParaRPr>
                    </a:p>
                  </a:txBody>
                  <a:tcPr marL="4250" marR="4250" marT="4250" marB="0" anchor="b">
                    <a:lnT w="12700" cap="flat" cmpd="sng" algn="ctr">
                      <a:solidFill>
                        <a:schemeClr val="accent2">
                          <a:lumMod val="60000"/>
                          <a:lumOff val="40000"/>
                        </a:schemeClr>
                      </a:solidFill>
                      <a:prstDash val="solid"/>
                      <a:round/>
                      <a:headEnd type="none" w="med" len="med"/>
                      <a:tailEnd type="none" w="med" len="med"/>
                    </a:lnT>
                  </a:tcPr>
                </a:tc>
                <a:tc>
                  <a:txBody>
                    <a:bodyPr/>
                    <a:lstStyle/>
                    <a:p>
                      <a:pPr algn="l" fontAlgn="b"/>
                      <a:endParaRPr lang="en-US" sz="800" b="0" i="0" u="none" strike="noStrike">
                        <a:solidFill>
                          <a:srgbClr val="000000"/>
                        </a:solidFill>
                        <a:effectLst/>
                        <a:latin typeface="Calibri Light"/>
                        <a:cs typeface="Calibri Light"/>
                      </a:endParaRPr>
                    </a:p>
                  </a:txBody>
                  <a:tcPr marL="4250" marR="4250" marT="4250" marB="0" anchor="b">
                    <a:lnT w="12700" cap="flat" cmpd="sng" algn="ctr">
                      <a:solidFill>
                        <a:schemeClr val="accent2">
                          <a:lumMod val="60000"/>
                          <a:lumOff val="40000"/>
                        </a:schemeClr>
                      </a:solidFill>
                      <a:prstDash val="solid"/>
                      <a:round/>
                      <a:headEnd type="none" w="med" len="med"/>
                      <a:tailEnd type="none" w="med" len="med"/>
                    </a:lnT>
                  </a:tcPr>
                </a:tc>
                <a:tc>
                  <a:txBody>
                    <a:bodyPr/>
                    <a:lstStyle/>
                    <a:p>
                      <a:pPr algn="l" fontAlgn="b"/>
                      <a:endParaRPr lang="en-US" sz="800" b="0" i="0" u="none" strike="noStrike">
                        <a:solidFill>
                          <a:srgbClr val="000000"/>
                        </a:solidFill>
                        <a:effectLst/>
                        <a:latin typeface="Calibri Light"/>
                        <a:cs typeface="Calibri Light"/>
                      </a:endParaRPr>
                    </a:p>
                  </a:txBody>
                  <a:tcPr marL="4250" marR="4250" marT="4250" marB="0" anchor="b">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tcPr>
                </a:tc>
                <a:extLst>
                  <a:ext uri="{0D108BD9-81ED-4DB2-BD59-A6C34878D82A}">
                    <a16:rowId xmlns:a16="http://schemas.microsoft.com/office/drawing/2014/main" val="1515381849"/>
                  </a:ext>
                </a:extLst>
              </a:tr>
              <a:tr h="108448">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Calibri Light"/>
                          <a:cs typeface="Calibri Light"/>
                        </a:rPr>
                        <a:t>Demonstrations</a:t>
                      </a:r>
                      <a:endParaRPr lang="en-US" sz="700" b="0" i="0" u="none" strike="noStrike">
                        <a:solidFill>
                          <a:srgbClr val="000000"/>
                        </a:solidFill>
                        <a:effectLst/>
                        <a:latin typeface="Calibri Light"/>
                        <a:cs typeface="Calibri Light"/>
                      </a:endParaRPr>
                    </a:p>
                  </a:txBody>
                  <a:tcPr marR="4250" marT="4250" marB="0" anchor="b"/>
                </a:tc>
                <a:tc>
                  <a:txBody>
                    <a:bodyPr/>
                    <a:lstStyle/>
                    <a:p>
                      <a:pPr algn="ctr" fontAlgn="b"/>
                      <a:endParaRPr lang="en-US" sz="800" b="0" i="0" u="none" strike="noStrike">
                        <a:solidFill>
                          <a:srgbClr val="000000"/>
                        </a:solidFill>
                        <a:effectLst/>
                        <a:latin typeface="Calibri Light"/>
                        <a:cs typeface="Calibri Light"/>
                      </a:endParaRPr>
                    </a:p>
                  </a:txBody>
                  <a:tcPr marL="4250" marR="4250" marT="4250" marB="0" anchor="b"/>
                </a:tc>
                <a:tc>
                  <a:txBody>
                    <a:bodyPr/>
                    <a:lstStyle/>
                    <a:p>
                      <a:pPr algn="l" fontAlgn="b"/>
                      <a:endParaRPr lang="en-US" sz="800" b="0" i="0" u="none" strike="noStrike">
                        <a:solidFill>
                          <a:srgbClr val="000000"/>
                        </a:solidFill>
                        <a:effectLst/>
                        <a:latin typeface="Calibri Light"/>
                        <a:cs typeface="Calibri Light"/>
                      </a:endParaRPr>
                    </a:p>
                  </a:txBody>
                  <a:tcPr marL="4250" marR="4250" marT="4250" marB="0" anchor="b"/>
                </a:tc>
                <a:tc>
                  <a:txBody>
                    <a:bodyPr/>
                    <a:lstStyle/>
                    <a:p>
                      <a:pPr algn="ctr" fontAlgn="b"/>
                      <a:r>
                        <a:rPr lang="en-US" sz="800" b="0" i="0" u="none" strike="noStrike">
                          <a:effectLst/>
                          <a:latin typeface="Calibri Light"/>
                          <a:cs typeface="Calibri Light"/>
                        </a:rPr>
                        <a:t>1hr/bi-</a:t>
                      </a:r>
                      <a:r>
                        <a:rPr lang="en-US" sz="800" b="0" i="0" u="none" strike="noStrike" err="1">
                          <a:effectLst/>
                          <a:latin typeface="Calibri Light"/>
                          <a:cs typeface="Calibri Light"/>
                        </a:rPr>
                        <a:t>wk</a:t>
                      </a:r>
                      <a:endParaRPr lang="en-US" sz="800" b="0" i="0" u="none" strike="noStrike" err="1">
                        <a:solidFill>
                          <a:srgbClr val="000000"/>
                        </a:solidFill>
                        <a:effectLst/>
                        <a:latin typeface="Calibri Light"/>
                        <a:cs typeface="Calibri Light"/>
                      </a:endParaRPr>
                    </a:p>
                  </a:txBody>
                  <a:tcPr marL="4250" marR="4250" marT="4250" marB="0" anchor="b"/>
                </a:tc>
                <a:tc>
                  <a:txBody>
                    <a:bodyPr/>
                    <a:lstStyle/>
                    <a:p>
                      <a:pPr algn="l" fontAlgn="b"/>
                      <a:endParaRPr lang="en-US" sz="800" b="0" i="0" u="none" strike="noStrike">
                        <a:solidFill>
                          <a:srgbClr val="000000"/>
                        </a:solidFill>
                        <a:effectLst/>
                        <a:latin typeface="Calibri Light"/>
                        <a:cs typeface="Calibri Light"/>
                      </a:endParaRPr>
                    </a:p>
                  </a:txBody>
                  <a:tcPr marL="4250" marR="4250" marT="4250" marB="0" anchor="b"/>
                </a:tc>
                <a:tc>
                  <a:txBody>
                    <a:bodyPr/>
                    <a:lstStyle/>
                    <a:p>
                      <a:pPr algn="l" fontAlgn="b"/>
                      <a:endParaRPr lang="en-US" sz="800" b="0" i="0" u="none" strike="noStrike">
                        <a:solidFill>
                          <a:srgbClr val="000000"/>
                        </a:solidFill>
                        <a:effectLst/>
                        <a:latin typeface="Calibri Light"/>
                        <a:cs typeface="Calibri Light"/>
                      </a:endParaRPr>
                    </a:p>
                  </a:txBody>
                  <a:tcPr marL="4250" marR="4250" marT="4250" marB="0" anchor="b">
                    <a:lnR w="12700" cap="flat" cmpd="sng" algn="ctr">
                      <a:solidFill>
                        <a:schemeClr val="accent2">
                          <a:lumMod val="60000"/>
                          <a:lumOff val="40000"/>
                        </a:schemeClr>
                      </a:solidFill>
                      <a:prstDash val="solid"/>
                      <a:round/>
                      <a:headEnd type="none" w="med" len="med"/>
                      <a:tailEnd type="none" w="med" len="med"/>
                    </a:lnR>
                  </a:tcPr>
                </a:tc>
                <a:extLst>
                  <a:ext uri="{0D108BD9-81ED-4DB2-BD59-A6C34878D82A}">
                    <a16:rowId xmlns:a16="http://schemas.microsoft.com/office/drawing/2014/main" val="1880752741"/>
                  </a:ext>
                </a:extLst>
              </a:tr>
              <a:tr h="108448">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Calibri Light"/>
                          <a:cs typeface="Calibri Light"/>
                        </a:rPr>
                        <a:t>Training</a:t>
                      </a:r>
                      <a:endParaRPr lang="en-US" sz="700" b="0" i="0" u="none" strike="noStrike">
                        <a:solidFill>
                          <a:srgbClr val="000000"/>
                        </a:solidFill>
                        <a:effectLst/>
                        <a:latin typeface="Calibri Light"/>
                        <a:cs typeface="Calibri Light"/>
                      </a:endParaRPr>
                    </a:p>
                  </a:txBody>
                  <a:tcPr marR="4250" marT="4250" marB="0" anchor="b"/>
                </a:tc>
                <a:tc>
                  <a:txBody>
                    <a:bodyPr/>
                    <a:lstStyle/>
                    <a:p>
                      <a:pPr algn="ctr" fontAlgn="b"/>
                      <a:endParaRPr lang="en-US" sz="800" b="0" i="0" u="none" strike="noStrike">
                        <a:solidFill>
                          <a:srgbClr val="000000"/>
                        </a:solidFill>
                        <a:effectLst/>
                        <a:latin typeface="Calibri Light"/>
                        <a:cs typeface="Calibri Light"/>
                      </a:endParaRPr>
                    </a:p>
                  </a:txBody>
                  <a:tcPr marL="4250" marR="4250" marT="4250" marB="0" anchor="b"/>
                </a:tc>
                <a:tc>
                  <a:txBody>
                    <a:bodyPr/>
                    <a:lstStyle/>
                    <a:p>
                      <a:pPr algn="l" fontAlgn="b"/>
                      <a:endParaRPr lang="en-US" sz="800" b="0" i="0" u="none" strike="noStrike">
                        <a:solidFill>
                          <a:srgbClr val="000000"/>
                        </a:solidFill>
                        <a:effectLst/>
                        <a:latin typeface="Calibri Light"/>
                        <a:cs typeface="Calibri Light"/>
                      </a:endParaRPr>
                    </a:p>
                  </a:txBody>
                  <a:tcPr marL="4250" marR="4250" marT="4250" marB="0" anchor="b"/>
                </a:tc>
                <a:tc>
                  <a:txBody>
                    <a:bodyPr/>
                    <a:lstStyle/>
                    <a:p>
                      <a:pPr algn="ctr" fontAlgn="b"/>
                      <a:endParaRPr lang="en-US" sz="800" b="0" i="0" u="none" strike="noStrike">
                        <a:solidFill>
                          <a:srgbClr val="000000"/>
                        </a:solidFill>
                        <a:effectLst/>
                        <a:latin typeface="Calibri Light"/>
                        <a:cs typeface="Calibri Light"/>
                      </a:endParaRPr>
                    </a:p>
                  </a:txBody>
                  <a:tcPr marL="4250" marR="4250" marT="4250" marB="0" anchor="b"/>
                </a:tc>
                <a:tc>
                  <a:txBody>
                    <a:bodyPr/>
                    <a:lstStyle/>
                    <a:p>
                      <a:pPr algn="l" fontAlgn="b"/>
                      <a:r>
                        <a:rPr lang="en-US" sz="800" b="0" i="0" u="none" strike="noStrike">
                          <a:effectLst/>
                          <a:latin typeface="Calibri Light"/>
                          <a:cs typeface="Calibri Light"/>
                        </a:rPr>
                        <a:t>4-6hrs/</a:t>
                      </a:r>
                      <a:r>
                        <a:rPr lang="en-US" sz="800" b="0" i="0" u="none" strike="noStrike" err="1">
                          <a:effectLst/>
                          <a:latin typeface="Calibri Light"/>
                          <a:cs typeface="Calibri Light"/>
                        </a:rPr>
                        <a:t>wk</a:t>
                      </a:r>
                      <a:endParaRPr lang="en-US" sz="800" b="0" i="0" u="none" strike="noStrike" err="1">
                        <a:solidFill>
                          <a:srgbClr val="000000"/>
                        </a:solidFill>
                        <a:effectLst/>
                        <a:latin typeface="Calibri Light"/>
                        <a:cs typeface="Calibri Light"/>
                      </a:endParaRPr>
                    </a:p>
                  </a:txBody>
                  <a:tcPr marL="4250" marR="4250" marT="4250" marB="0" anchor="b"/>
                </a:tc>
                <a:tc>
                  <a:txBody>
                    <a:bodyPr/>
                    <a:lstStyle/>
                    <a:p>
                      <a:pPr algn="l" fontAlgn="b"/>
                      <a:endParaRPr lang="en-US" sz="800" b="0" i="0" u="none" strike="noStrike">
                        <a:solidFill>
                          <a:srgbClr val="000000"/>
                        </a:solidFill>
                        <a:effectLst/>
                        <a:latin typeface="Calibri Light"/>
                        <a:cs typeface="Calibri Light"/>
                      </a:endParaRPr>
                    </a:p>
                  </a:txBody>
                  <a:tcPr marL="4250" marR="4250" marT="4250" marB="0" anchor="b">
                    <a:lnR w="12700" cap="flat" cmpd="sng" algn="ctr">
                      <a:solidFill>
                        <a:schemeClr val="accent2">
                          <a:lumMod val="60000"/>
                          <a:lumOff val="40000"/>
                        </a:schemeClr>
                      </a:solidFill>
                      <a:prstDash val="solid"/>
                      <a:round/>
                      <a:headEnd type="none" w="med" len="med"/>
                      <a:tailEnd type="none" w="med" len="med"/>
                    </a:lnR>
                  </a:tcPr>
                </a:tc>
                <a:extLst>
                  <a:ext uri="{0D108BD9-81ED-4DB2-BD59-A6C34878D82A}">
                    <a16:rowId xmlns:a16="http://schemas.microsoft.com/office/drawing/2014/main" val="2600266609"/>
                  </a:ext>
                </a:extLst>
              </a:tr>
              <a:tr h="397750">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Calibri Light"/>
                          <a:cs typeface="Calibri Light"/>
                        </a:rPr>
                        <a:t>User Acceptance Testing</a:t>
                      </a:r>
                      <a:endParaRPr lang="en-US" sz="700" b="0" i="0" u="none" strike="noStrike">
                        <a:solidFill>
                          <a:srgbClr val="000000"/>
                        </a:solidFill>
                        <a:effectLst/>
                        <a:latin typeface="Calibri Light"/>
                        <a:cs typeface="Calibri Light"/>
                      </a:endParaRPr>
                    </a:p>
                  </a:txBody>
                  <a:tcPr marR="4250" marT="4250" marB="0">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b"/>
                      <a:endParaRPr lang="en-US" sz="800" b="0" i="0" u="none" strike="noStrike">
                        <a:solidFill>
                          <a:srgbClr val="000000"/>
                        </a:solidFill>
                        <a:effectLst/>
                        <a:latin typeface="Calibri Light"/>
                        <a:cs typeface="Calibri Light"/>
                      </a:endParaRPr>
                    </a:p>
                  </a:txBody>
                  <a:tcPr marL="4250" marR="4250" marT="4250" marB="0">
                    <a:lnB w="12700" cap="flat" cmpd="sng" algn="ctr">
                      <a:solidFill>
                        <a:schemeClr val="accent2">
                          <a:lumMod val="60000"/>
                          <a:lumOff val="40000"/>
                        </a:schemeClr>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Light"/>
                        <a:cs typeface="Calibri Light"/>
                      </a:endParaRPr>
                    </a:p>
                  </a:txBody>
                  <a:tcPr marL="4250" marR="4250" marT="4250" marB="0">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b"/>
                      <a:r>
                        <a:rPr lang="en-US" sz="800" b="0" i="0" u="none" strike="noStrike">
                          <a:effectLst/>
                          <a:latin typeface="Calibri Light"/>
                          <a:cs typeface="Calibri Light"/>
                        </a:rPr>
                        <a:t>4-6hrs/</a:t>
                      </a:r>
                      <a:r>
                        <a:rPr lang="en-US" sz="800" b="0" i="0" u="none" strike="noStrike" err="1">
                          <a:effectLst/>
                          <a:latin typeface="Calibri Light"/>
                          <a:cs typeface="Calibri Light"/>
                        </a:rPr>
                        <a:t>wk</a:t>
                      </a:r>
                      <a:endParaRPr lang="en-US" sz="800" b="0" i="0" u="none" strike="noStrike" err="1">
                        <a:solidFill>
                          <a:srgbClr val="000000"/>
                        </a:solidFill>
                        <a:effectLst/>
                        <a:latin typeface="Calibri Light"/>
                        <a:cs typeface="Calibri Light"/>
                      </a:endParaRPr>
                    </a:p>
                  </a:txBody>
                  <a:tcPr marL="4250" marR="4250" marT="4250" marB="0">
                    <a:lnB w="12700" cap="flat" cmpd="sng" algn="ctr">
                      <a:solidFill>
                        <a:schemeClr val="accent2">
                          <a:lumMod val="60000"/>
                          <a:lumOff val="40000"/>
                        </a:schemeClr>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Light"/>
                        <a:cs typeface="Calibri Light"/>
                      </a:endParaRPr>
                    </a:p>
                  </a:txBody>
                  <a:tcPr marL="4250" marR="4250" marT="4250" marB="0">
                    <a:lnB w="12700" cap="flat" cmpd="sng" algn="ctr">
                      <a:solidFill>
                        <a:schemeClr val="accent2">
                          <a:lumMod val="60000"/>
                          <a:lumOff val="40000"/>
                        </a:schemeClr>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Light"/>
                        <a:cs typeface="Calibri Light"/>
                      </a:endParaRPr>
                    </a:p>
                  </a:txBody>
                  <a:tcPr marL="4250" marR="4250" marT="4250" marB="0">
                    <a:lnR w="12700" cap="flat" cmpd="sng" algn="ctr">
                      <a:solidFill>
                        <a:schemeClr val="accent2">
                          <a:lumMod val="60000"/>
                          <a:lumOff val="40000"/>
                        </a:schemeClr>
                      </a:solidFill>
                      <a:prstDash val="solid"/>
                      <a:round/>
                      <a:headEnd type="none" w="med" len="med"/>
                      <a:tailEnd type="none" w="med" len="med"/>
                    </a:lnR>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1515863564"/>
                  </a:ext>
                </a:extLst>
              </a:tr>
              <a:tr h="115815">
                <a:tc rowSpan="4">
                  <a:txBody>
                    <a:bodyPr/>
                    <a:lstStyle/>
                    <a:p>
                      <a:pPr algn="l" fontAlgn="t"/>
                      <a:r>
                        <a:rPr lang="en-US" sz="900" b="1" i="0" u="none" strike="noStrike">
                          <a:effectLst/>
                          <a:latin typeface="Calibri"/>
                          <a:cs typeface="Calibri"/>
                        </a:rPr>
                        <a:t>Local Workforce Innovation Area SME Team</a:t>
                      </a:r>
                      <a:endParaRPr lang="en-US" sz="900" b="1" i="0" u="none" strike="noStrike">
                        <a:solidFill>
                          <a:srgbClr val="000000"/>
                        </a:solidFill>
                        <a:effectLst/>
                        <a:latin typeface="Calibri"/>
                        <a:cs typeface="Calibri"/>
                      </a:endParaRPr>
                    </a:p>
                  </a:txBody>
                  <a:tcPr marR="4250" marT="4250" marB="0" anchor="ctr">
                    <a:lnL w="12700" cap="flat" cmpd="sng" algn="ctr">
                      <a:solidFill>
                        <a:schemeClr val="accent2">
                          <a:lumMod val="60000"/>
                          <a:lumOff val="40000"/>
                        </a:schemeClr>
                      </a:solidFill>
                      <a:prstDash val="solid"/>
                      <a:round/>
                      <a:headEnd type="none" w="med" len="med"/>
                      <a:tailEnd type="none" w="med" len="med"/>
                    </a:lnL>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solidFill>
                      <a:schemeClr val="accent4">
                        <a:lumMod val="20000"/>
                        <a:lumOff val="80000"/>
                      </a:schemeClr>
                    </a:solidFill>
                  </a:tcPr>
                </a:tc>
                <a:tc rowSpan="4">
                  <a:txBody>
                    <a:bodyPr/>
                    <a:lstStyle/>
                    <a:p>
                      <a:pPr algn="l" fontAlgn="t"/>
                      <a:r>
                        <a:rPr lang="en-US" sz="700" b="1" i="0" u="none" strike="noStrike">
                          <a:effectLst/>
                          <a:latin typeface="Calibri Light"/>
                          <a:cs typeface="Calibri Light"/>
                        </a:rPr>
                        <a:t>System Administrators,</a:t>
                      </a:r>
                      <a:br>
                        <a:rPr lang="en-US" sz="700" b="1" i="0" u="none" strike="noStrike">
                          <a:effectLst/>
                          <a:latin typeface="Calibri Light"/>
                          <a:cs typeface="Calibri Light"/>
                        </a:rPr>
                      </a:br>
                      <a:r>
                        <a:rPr lang="en-US" sz="700" b="1" i="0" u="none" strike="noStrike">
                          <a:effectLst/>
                          <a:latin typeface="Calibri Light"/>
                          <a:cs typeface="Calibri Light"/>
                        </a:rPr>
                        <a:t>Super Users,</a:t>
                      </a:r>
                      <a:br>
                        <a:rPr lang="en-US" sz="700" b="1" i="0" u="none" strike="noStrike">
                          <a:effectLst/>
                          <a:latin typeface="Calibri Light"/>
                          <a:cs typeface="Calibri Light"/>
                        </a:rPr>
                      </a:br>
                      <a:r>
                        <a:rPr lang="en-US" sz="700" b="1" i="0" u="none" strike="noStrike">
                          <a:effectLst/>
                          <a:latin typeface="Calibri Light"/>
                          <a:cs typeface="Calibri Light"/>
                        </a:rPr>
                        <a:t>Champ. Users, </a:t>
                      </a:r>
                      <a:br>
                        <a:rPr lang="en-US" sz="700" b="1" i="0" u="none" strike="noStrike">
                          <a:effectLst/>
                          <a:latin typeface="Calibri Light"/>
                          <a:cs typeface="Calibri Light"/>
                        </a:rPr>
                      </a:br>
                      <a:r>
                        <a:rPr lang="en-US" sz="700" b="1" i="0" u="none" strike="noStrike">
                          <a:effectLst/>
                          <a:latin typeface="Calibri Light"/>
                          <a:cs typeface="Calibri Light"/>
                        </a:rPr>
                        <a:t>TBD</a:t>
                      </a:r>
                      <a:endParaRPr lang="en-US" sz="700" b="1" i="0" u="none" strike="noStrike">
                        <a:solidFill>
                          <a:srgbClr val="000000"/>
                        </a:solidFill>
                        <a:effectLst/>
                        <a:latin typeface="Calibri Light"/>
                        <a:cs typeface="Calibri Light"/>
                      </a:endParaRPr>
                    </a:p>
                  </a:txBody>
                  <a:tcPr marR="4250" marT="4250" marB="0">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solidFill>
                      <a:schemeClr val="accent4">
                        <a:lumMod val="20000"/>
                        <a:lumOff val="80000"/>
                      </a:schemeClr>
                    </a:solidFill>
                  </a:tcPr>
                </a:tc>
                <a:tc>
                  <a:txBody>
                    <a:bodyPr/>
                    <a:lstStyle/>
                    <a:p>
                      <a:pPr algn="l" fontAlgn="b"/>
                      <a:r>
                        <a:rPr lang="en-US" sz="700" b="1" i="0" u="none" strike="noStrike">
                          <a:effectLst/>
                          <a:latin typeface="Calibri Light"/>
                          <a:cs typeface="Calibri Light"/>
                        </a:rPr>
                        <a:t>Discovery, Requirements gathering, Design</a:t>
                      </a:r>
                      <a:endParaRPr lang="en-US" sz="700" b="1" i="0" u="none" strike="noStrike">
                        <a:solidFill>
                          <a:srgbClr val="000000"/>
                        </a:solidFill>
                        <a:effectLst/>
                        <a:latin typeface="Calibri Light"/>
                        <a:cs typeface="Calibri Light"/>
                      </a:endParaRPr>
                    </a:p>
                  </a:txBody>
                  <a:tcPr marR="4250" marT="4250" marB="0" anchor="b">
                    <a:lnT w="12700" cap="flat" cmpd="sng" algn="ctr">
                      <a:solidFill>
                        <a:schemeClr val="accent2">
                          <a:lumMod val="60000"/>
                          <a:lumOff val="40000"/>
                        </a:schemeClr>
                      </a:solidFill>
                      <a:prstDash val="solid"/>
                      <a:round/>
                      <a:headEnd type="none" w="med" len="med"/>
                      <a:tailEnd type="none" w="med" len="med"/>
                    </a:lnT>
                    <a:solidFill>
                      <a:schemeClr val="accent4">
                        <a:lumMod val="20000"/>
                        <a:lumOff val="80000"/>
                      </a:schemeClr>
                    </a:solidFill>
                  </a:tcPr>
                </a:tc>
                <a:tc>
                  <a:txBody>
                    <a:bodyPr/>
                    <a:lstStyle/>
                    <a:p>
                      <a:pPr algn="ctr" fontAlgn="b"/>
                      <a:r>
                        <a:rPr lang="en-US" sz="800" b="1" i="0" u="none" strike="noStrike">
                          <a:effectLst/>
                          <a:latin typeface="Calibri Light"/>
                          <a:cs typeface="Calibri Light"/>
                        </a:rPr>
                        <a:t>2hrs</a:t>
                      </a:r>
                      <a:endParaRPr lang="en-US" sz="800" b="1" i="0" u="none" strike="noStrike">
                        <a:solidFill>
                          <a:srgbClr val="000000"/>
                        </a:solidFill>
                        <a:effectLst/>
                        <a:latin typeface="Calibri Light"/>
                        <a:cs typeface="Calibri Light"/>
                      </a:endParaRPr>
                    </a:p>
                  </a:txBody>
                  <a:tcPr marL="4250" marR="4250" marT="4250" marB="0" anchor="b">
                    <a:lnT w="12700" cap="flat" cmpd="sng" algn="ctr">
                      <a:solidFill>
                        <a:schemeClr val="accent2">
                          <a:lumMod val="60000"/>
                          <a:lumOff val="40000"/>
                        </a:schemeClr>
                      </a:solidFill>
                      <a:prstDash val="solid"/>
                      <a:round/>
                      <a:headEnd type="none" w="med" len="med"/>
                      <a:tailEnd type="none" w="med" len="med"/>
                    </a:lnT>
                    <a:solidFill>
                      <a:schemeClr val="accent4">
                        <a:lumMod val="20000"/>
                        <a:lumOff val="80000"/>
                      </a:schemeClr>
                    </a:solidFill>
                  </a:tcPr>
                </a:tc>
                <a:tc>
                  <a:txBody>
                    <a:bodyPr/>
                    <a:lstStyle/>
                    <a:p>
                      <a:pPr algn="l" fontAlgn="b"/>
                      <a:r>
                        <a:rPr lang="en-US" sz="800" b="1" i="0" u="none" strike="noStrike">
                          <a:effectLst/>
                          <a:latin typeface="Calibri Light"/>
                          <a:cs typeface="Calibri Light"/>
                        </a:rPr>
                        <a:t>4-6hrs/</a:t>
                      </a:r>
                      <a:r>
                        <a:rPr lang="en-US" sz="800" b="1" i="0" u="none" strike="noStrike" err="1">
                          <a:effectLst/>
                          <a:latin typeface="Calibri Light"/>
                          <a:cs typeface="Calibri Light"/>
                        </a:rPr>
                        <a:t>wk</a:t>
                      </a:r>
                      <a:endParaRPr lang="en-US" sz="800" b="1" i="0" u="none" strike="noStrike" err="1">
                        <a:solidFill>
                          <a:srgbClr val="000000"/>
                        </a:solidFill>
                        <a:effectLst/>
                        <a:latin typeface="Calibri Light"/>
                        <a:cs typeface="Calibri Light"/>
                      </a:endParaRPr>
                    </a:p>
                  </a:txBody>
                  <a:tcPr marL="4250" marR="4250" marT="4250" marB="0" anchor="b">
                    <a:lnT w="12700" cap="flat" cmpd="sng" algn="ctr">
                      <a:solidFill>
                        <a:schemeClr val="accent2">
                          <a:lumMod val="60000"/>
                          <a:lumOff val="40000"/>
                        </a:schemeClr>
                      </a:solidFill>
                      <a:prstDash val="solid"/>
                      <a:round/>
                      <a:headEnd type="none" w="med" len="med"/>
                      <a:tailEnd type="none" w="med" len="med"/>
                    </a:lnT>
                    <a:solidFill>
                      <a:schemeClr val="accent4">
                        <a:lumMod val="20000"/>
                        <a:lumOff val="80000"/>
                      </a:schemeClr>
                    </a:solidFill>
                  </a:tcPr>
                </a:tc>
                <a:tc>
                  <a:txBody>
                    <a:bodyPr/>
                    <a:lstStyle/>
                    <a:p>
                      <a:pPr algn="l" fontAlgn="b"/>
                      <a:endParaRPr lang="en-US" sz="800" b="0" i="0" u="none" strike="noStrike">
                        <a:solidFill>
                          <a:srgbClr val="000000"/>
                        </a:solidFill>
                        <a:effectLst/>
                        <a:latin typeface="Calibri Light"/>
                        <a:cs typeface="Calibri Light"/>
                      </a:endParaRPr>
                    </a:p>
                  </a:txBody>
                  <a:tcPr marL="4250" marR="4250" marT="4250" marB="0" anchor="b">
                    <a:lnT w="12700" cap="flat" cmpd="sng" algn="ctr">
                      <a:solidFill>
                        <a:schemeClr val="accent2">
                          <a:lumMod val="60000"/>
                          <a:lumOff val="40000"/>
                        </a:schemeClr>
                      </a:solidFill>
                      <a:prstDash val="solid"/>
                      <a:round/>
                      <a:headEnd type="none" w="med" len="med"/>
                      <a:tailEnd type="none" w="med" len="med"/>
                    </a:lnT>
                    <a:solidFill>
                      <a:schemeClr val="accent4">
                        <a:lumMod val="20000"/>
                        <a:lumOff val="80000"/>
                      </a:schemeClr>
                    </a:solidFill>
                  </a:tcPr>
                </a:tc>
                <a:tc>
                  <a:txBody>
                    <a:bodyPr/>
                    <a:lstStyle/>
                    <a:p>
                      <a:pPr algn="l" fontAlgn="b"/>
                      <a:endParaRPr lang="en-US" sz="800" b="0" i="0" u="none" strike="noStrike">
                        <a:solidFill>
                          <a:srgbClr val="000000"/>
                        </a:solidFill>
                        <a:effectLst/>
                        <a:latin typeface="Calibri Light"/>
                        <a:cs typeface="Calibri Light"/>
                      </a:endParaRPr>
                    </a:p>
                  </a:txBody>
                  <a:tcPr marL="4250" marR="4250" marT="4250" marB="0" anchor="b">
                    <a:lnT w="12700" cap="flat" cmpd="sng" algn="ctr">
                      <a:solidFill>
                        <a:schemeClr val="accent2">
                          <a:lumMod val="60000"/>
                          <a:lumOff val="40000"/>
                        </a:schemeClr>
                      </a:solidFill>
                      <a:prstDash val="solid"/>
                      <a:round/>
                      <a:headEnd type="none" w="med" len="med"/>
                      <a:tailEnd type="none" w="med" len="med"/>
                    </a:lnT>
                    <a:solidFill>
                      <a:schemeClr val="accent4">
                        <a:lumMod val="20000"/>
                        <a:lumOff val="80000"/>
                      </a:schemeClr>
                    </a:solidFill>
                  </a:tcPr>
                </a:tc>
                <a:tc>
                  <a:txBody>
                    <a:bodyPr/>
                    <a:lstStyle/>
                    <a:p>
                      <a:pPr algn="l" fontAlgn="b"/>
                      <a:endParaRPr lang="en-US" sz="800" b="0" i="0" u="none" strike="noStrike">
                        <a:solidFill>
                          <a:srgbClr val="000000"/>
                        </a:solidFill>
                        <a:effectLst/>
                        <a:latin typeface="Calibri Light"/>
                        <a:cs typeface="Calibri Light"/>
                      </a:endParaRPr>
                    </a:p>
                  </a:txBody>
                  <a:tcPr marL="4250" marR="4250" marT="4250" marB="0" anchor="b">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solidFill>
                      <a:schemeClr val="accent4">
                        <a:lumMod val="20000"/>
                        <a:lumOff val="80000"/>
                      </a:schemeClr>
                    </a:solidFill>
                  </a:tcPr>
                </a:tc>
                <a:extLst>
                  <a:ext uri="{0D108BD9-81ED-4DB2-BD59-A6C34878D82A}">
                    <a16:rowId xmlns:a16="http://schemas.microsoft.com/office/drawing/2014/main" val="2858674463"/>
                  </a:ext>
                </a:extLst>
              </a:tr>
              <a:tr h="108448">
                <a:tc vMerge="1">
                  <a:txBody>
                    <a:bodyPr/>
                    <a:lstStyle/>
                    <a:p>
                      <a:endParaRPr lang="en-US"/>
                    </a:p>
                  </a:txBody>
                  <a:tcPr/>
                </a:tc>
                <a:tc vMerge="1">
                  <a:txBody>
                    <a:bodyPr/>
                    <a:lstStyle/>
                    <a:p>
                      <a:endParaRPr lang="en-US"/>
                    </a:p>
                  </a:txBody>
                  <a:tcPr/>
                </a:tc>
                <a:tc>
                  <a:txBody>
                    <a:bodyPr/>
                    <a:lstStyle/>
                    <a:p>
                      <a:pPr algn="l" fontAlgn="b"/>
                      <a:r>
                        <a:rPr lang="en-US" sz="700" b="1" i="0" u="none" strike="noStrike">
                          <a:effectLst/>
                          <a:latin typeface="Calibri Light"/>
                          <a:cs typeface="Calibri Light"/>
                        </a:rPr>
                        <a:t>Demonstrations</a:t>
                      </a:r>
                      <a:endParaRPr lang="en-US" sz="700" b="1" i="0" u="none" strike="noStrike">
                        <a:solidFill>
                          <a:srgbClr val="000000"/>
                        </a:solidFill>
                        <a:effectLst/>
                        <a:latin typeface="Calibri Light"/>
                        <a:cs typeface="Calibri Light"/>
                      </a:endParaRPr>
                    </a:p>
                  </a:txBody>
                  <a:tcPr marR="4250" marT="4250" marB="0" anchor="b">
                    <a:solidFill>
                      <a:schemeClr val="accent4">
                        <a:lumMod val="20000"/>
                        <a:lumOff val="80000"/>
                      </a:schemeClr>
                    </a:solidFill>
                  </a:tcPr>
                </a:tc>
                <a:tc>
                  <a:txBody>
                    <a:bodyPr/>
                    <a:lstStyle/>
                    <a:p>
                      <a:pPr algn="l" fontAlgn="b"/>
                      <a:endParaRPr lang="en-US" sz="800" b="1" i="0" u="none" strike="noStrike">
                        <a:solidFill>
                          <a:srgbClr val="000000"/>
                        </a:solidFill>
                        <a:effectLst/>
                        <a:latin typeface="Calibri Light"/>
                        <a:cs typeface="Calibri Light"/>
                      </a:endParaRPr>
                    </a:p>
                  </a:txBody>
                  <a:tcPr marL="4250" marR="4250" marT="4250" marB="0" anchor="b">
                    <a:solidFill>
                      <a:schemeClr val="accent4">
                        <a:lumMod val="20000"/>
                        <a:lumOff val="80000"/>
                      </a:schemeClr>
                    </a:solidFill>
                  </a:tcPr>
                </a:tc>
                <a:tc>
                  <a:txBody>
                    <a:bodyPr/>
                    <a:lstStyle/>
                    <a:p>
                      <a:pPr algn="l" fontAlgn="b"/>
                      <a:endParaRPr lang="en-US" sz="800" b="1" i="0" u="none" strike="noStrike">
                        <a:solidFill>
                          <a:srgbClr val="000000"/>
                        </a:solidFill>
                        <a:effectLst/>
                        <a:latin typeface="Calibri Light"/>
                        <a:cs typeface="Calibri Light"/>
                      </a:endParaRPr>
                    </a:p>
                  </a:txBody>
                  <a:tcPr marL="4250" marR="4250" marT="4250" marB="0" anchor="b">
                    <a:solidFill>
                      <a:schemeClr val="accent4">
                        <a:lumMod val="20000"/>
                        <a:lumOff val="80000"/>
                      </a:schemeClr>
                    </a:solidFill>
                  </a:tcPr>
                </a:tc>
                <a:tc>
                  <a:txBody>
                    <a:bodyPr/>
                    <a:lstStyle/>
                    <a:p>
                      <a:pPr algn="ctr" fontAlgn="b"/>
                      <a:r>
                        <a:rPr lang="en-US" sz="800" b="1" i="0" u="none" strike="noStrike">
                          <a:effectLst/>
                          <a:latin typeface="Calibri Light"/>
                          <a:cs typeface="Calibri Light"/>
                        </a:rPr>
                        <a:t>1hr/</a:t>
                      </a:r>
                      <a:r>
                        <a:rPr lang="en-US" sz="800" b="1" i="0" u="none" strike="noStrike" err="1">
                          <a:effectLst/>
                          <a:latin typeface="Calibri Light"/>
                          <a:cs typeface="Calibri Light"/>
                        </a:rPr>
                        <a:t>wk</a:t>
                      </a:r>
                      <a:endParaRPr lang="en-US" sz="800" b="1" i="0" u="none" strike="noStrike" err="1">
                        <a:solidFill>
                          <a:srgbClr val="000000"/>
                        </a:solidFill>
                        <a:effectLst/>
                        <a:latin typeface="Calibri Light"/>
                        <a:cs typeface="Calibri Light"/>
                      </a:endParaRPr>
                    </a:p>
                  </a:txBody>
                  <a:tcPr marL="4250" marR="4250" marT="4250" marB="0" anchor="b">
                    <a:solidFill>
                      <a:schemeClr val="accent4">
                        <a:lumMod val="20000"/>
                        <a:lumOff val="80000"/>
                      </a:schemeClr>
                    </a:solidFill>
                  </a:tcPr>
                </a:tc>
                <a:tc>
                  <a:txBody>
                    <a:bodyPr/>
                    <a:lstStyle/>
                    <a:p>
                      <a:pPr algn="l" fontAlgn="b"/>
                      <a:endParaRPr lang="en-US" sz="800" b="1" i="0" u="none" strike="noStrike">
                        <a:solidFill>
                          <a:srgbClr val="000000"/>
                        </a:solidFill>
                        <a:effectLst/>
                        <a:latin typeface="Calibri Light"/>
                        <a:cs typeface="Calibri Light"/>
                      </a:endParaRPr>
                    </a:p>
                  </a:txBody>
                  <a:tcPr marL="4250" marR="4250" marT="4250" marB="0" anchor="b">
                    <a:solidFill>
                      <a:schemeClr val="accent4">
                        <a:lumMod val="20000"/>
                        <a:lumOff val="80000"/>
                      </a:schemeClr>
                    </a:solidFill>
                  </a:tcPr>
                </a:tc>
                <a:tc>
                  <a:txBody>
                    <a:bodyPr/>
                    <a:lstStyle/>
                    <a:p>
                      <a:pPr algn="l" fontAlgn="b"/>
                      <a:endParaRPr lang="en-US" sz="800" b="1" i="0" u="none" strike="noStrike">
                        <a:solidFill>
                          <a:srgbClr val="000000"/>
                        </a:solidFill>
                        <a:effectLst/>
                        <a:latin typeface="Calibri Light"/>
                        <a:cs typeface="Calibri Light"/>
                      </a:endParaRPr>
                    </a:p>
                  </a:txBody>
                  <a:tcPr marL="4250" marR="4250" marT="4250" marB="0" anchor="b">
                    <a:lnR w="12700" cap="flat" cmpd="sng" algn="ctr">
                      <a:solidFill>
                        <a:schemeClr val="accent2">
                          <a:lumMod val="60000"/>
                          <a:lumOff val="40000"/>
                        </a:schemeClr>
                      </a:solidFill>
                      <a:prstDash val="solid"/>
                      <a:round/>
                      <a:headEnd type="none" w="med" len="med"/>
                      <a:tailEnd type="none" w="med" len="med"/>
                    </a:lnR>
                    <a:solidFill>
                      <a:schemeClr val="accent4">
                        <a:lumMod val="20000"/>
                        <a:lumOff val="80000"/>
                      </a:schemeClr>
                    </a:solidFill>
                  </a:tcPr>
                </a:tc>
                <a:extLst>
                  <a:ext uri="{0D108BD9-81ED-4DB2-BD59-A6C34878D82A}">
                    <a16:rowId xmlns:a16="http://schemas.microsoft.com/office/drawing/2014/main" val="3661997917"/>
                  </a:ext>
                </a:extLst>
              </a:tr>
              <a:tr h="108448">
                <a:tc vMerge="1">
                  <a:txBody>
                    <a:bodyPr/>
                    <a:lstStyle/>
                    <a:p>
                      <a:endParaRPr lang="en-US"/>
                    </a:p>
                  </a:txBody>
                  <a:tcPr/>
                </a:tc>
                <a:tc vMerge="1">
                  <a:txBody>
                    <a:bodyPr/>
                    <a:lstStyle/>
                    <a:p>
                      <a:endParaRPr lang="en-US"/>
                    </a:p>
                  </a:txBody>
                  <a:tcPr/>
                </a:tc>
                <a:tc>
                  <a:txBody>
                    <a:bodyPr/>
                    <a:lstStyle/>
                    <a:p>
                      <a:pPr algn="l" fontAlgn="b"/>
                      <a:r>
                        <a:rPr lang="en-US" sz="700" b="1" i="0" u="none" strike="noStrike">
                          <a:effectLst/>
                          <a:latin typeface="Calibri Light"/>
                          <a:cs typeface="Calibri Light"/>
                        </a:rPr>
                        <a:t>Training (Title 1 Admins)</a:t>
                      </a:r>
                      <a:endParaRPr lang="en-US" sz="700" b="1" i="0" u="none" strike="noStrike">
                        <a:solidFill>
                          <a:srgbClr val="000000"/>
                        </a:solidFill>
                        <a:effectLst/>
                        <a:latin typeface="Calibri Light"/>
                        <a:cs typeface="Calibri Light"/>
                      </a:endParaRPr>
                    </a:p>
                  </a:txBody>
                  <a:tcPr marR="4250" marT="4250" marB="0" anchor="b">
                    <a:solidFill>
                      <a:schemeClr val="accent4">
                        <a:lumMod val="20000"/>
                        <a:lumOff val="80000"/>
                      </a:schemeClr>
                    </a:solidFill>
                  </a:tcPr>
                </a:tc>
                <a:tc>
                  <a:txBody>
                    <a:bodyPr/>
                    <a:lstStyle/>
                    <a:p>
                      <a:pPr algn="l" fontAlgn="b"/>
                      <a:endParaRPr lang="en-US" sz="800" b="1" i="0" u="none" strike="noStrike">
                        <a:solidFill>
                          <a:srgbClr val="000000"/>
                        </a:solidFill>
                        <a:effectLst/>
                        <a:latin typeface="Calibri Light"/>
                        <a:cs typeface="Calibri Light"/>
                      </a:endParaRPr>
                    </a:p>
                  </a:txBody>
                  <a:tcPr marL="4250" marR="4250" marT="4250" marB="0" anchor="b">
                    <a:solidFill>
                      <a:schemeClr val="accent4">
                        <a:lumMod val="20000"/>
                        <a:lumOff val="80000"/>
                      </a:schemeClr>
                    </a:solidFill>
                  </a:tcPr>
                </a:tc>
                <a:tc>
                  <a:txBody>
                    <a:bodyPr/>
                    <a:lstStyle/>
                    <a:p>
                      <a:pPr algn="l" fontAlgn="b"/>
                      <a:endParaRPr lang="en-US" sz="800" b="1" i="0" u="none" strike="noStrike">
                        <a:solidFill>
                          <a:srgbClr val="000000"/>
                        </a:solidFill>
                        <a:effectLst/>
                        <a:latin typeface="Calibri Light"/>
                        <a:cs typeface="Calibri Light"/>
                      </a:endParaRPr>
                    </a:p>
                  </a:txBody>
                  <a:tcPr marL="4250" marR="4250" marT="4250" marB="0" anchor="b">
                    <a:solidFill>
                      <a:schemeClr val="accent4">
                        <a:lumMod val="20000"/>
                        <a:lumOff val="80000"/>
                      </a:schemeClr>
                    </a:solidFill>
                  </a:tcPr>
                </a:tc>
                <a:tc>
                  <a:txBody>
                    <a:bodyPr/>
                    <a:lstStyle/>
                    <a:p>
                      <a:pPr algn="l" fontAlgn="b"/>
                      <a:endParaRPr lang="en-US" sz="800" b="1" i="0" u="none" strike="noStrike">
                        <a:solidFill>
                          <a:srgbClr val="000000"/>
                        </a:solidFill>
                        <a:effectLst/>
                        <a:latin typeface="Calibri Light"/>
                        <a:cs typeface="Calibri Light"/>
                      </a:endParaRPr>
                    </a:p>
                  </a:txBody>
                  <a:tcPr marL="4250" marR="4250" marT="4250" marB="0" anchor="b">
                    <a:solidFill>
                      <a:schemeClr val="accent4">
                        <a:lumMod val="20000"/>
                        <a:lumOff val="80000"/>
                      </a:schemeClr>
                    </a:solidFill>
                  </a:tcPr>
                </a:tc>
                <a:tc>
                  <a:txBody>
                    <a:bodyPr/>
                    <a:lstStyle/>
                    <a:p>
                      <a:pPr lvl="0" algn="l">
                        <a:buNone/>
                      </a:pPr>
                      <a:r>
                        <a:rPr lang="en-US" sz="800" b="1" i="0" u="none" strike="noStrike" noProof="0">
                          <a:solidFill>
                            <a:srgbClr val="000000"/>
                          </a:solidFill>
                          <a:effectLst/>
                          <a:latin typeface="Calibri Light"/>
                        </a:rPr>
                        <a:t>4-6hrs/</a:t>
                      </a:r>
                      <a:r>
                        <a:rPr lang="en-US" sz="800" b="1" i="0" u="none" strike="noStrike" noProof="0" err="1">
                          <a:solidFill>
                            <a:srgbClr val="000000"/>
                          </a:solidFill>
                          <a:effectLst/>
                          <a:latin typeface="Calibri Light"/>
                        </a:rPr>
                        <a:t>wk</a:t>
                      </a:r>
                    </a:p>
                  </a:txBody>
                  <a:tcPr marL="4250" marR="4250" marT="4250" marB="0" anchor="b">
                    <a:solidFill>
                      <a:schemeClr val="accent4">
                        <a:lumMod val="20000"/>
                        <a:lumOff val="80000"/>
                      </a:schemeClr>
                    </a:solidFill>
                  </a:tcPr>
                </a:tc>
                <a:tc>
                  <a:txBody>
                    <a:bodyPr/>
                    <a:lstStyle/>
                    <a:p>
                      <a:pPr lvl="0" algn="l">
                        <a:buNone/>
                      </a:pPr>
                      <a:endParaRPr lang="en-US" sz="800" b="1" i="0" u="none" strike="noStrike" noProof="0" err="1">
                        <a:solidFill>
                          <a:srgbClr val="000000"/>
                        </a:solidFill>
                        <a:effectLst/>
                        <a:latin typeface="Calibri Light"/>
                      </a:endParaRPr>
                    </a:p>
                  </a:txBody>
                  <a:tcPr marL="4250" marR="4250" marT="4250" marB="0" anchor="b">
                    <a:lnR w="12700" cap="flat" cmpd="sng" algn="ctr">
                      <a:solidFill>
                        <a:schemeClr val="accent2">
                          <a:lumMod val="60000"/>
                          <a:lumOff val="40000"/>
                        </a:schemeClr>
                      </a:solidFill>
                      <a:prstDash val="solid"/>
                      <a:round/>
                      <a:headEnd type="none" w="med" len="med"/>
                      <a:tailEnd type="none" w="med" len="med"/>
                    </a:lnR>
                    <a:solidFill>
                      <a:schemeClr val="accent4">
                        <a:lumMod val="20000"/>
                        <a:lumOff val="80000"/>
                      </a:schemeClr>
                    </a:solidFill>
                  </a:tcPr>
                </a:tc>
                <a:extLst>
                  <a:ext uri="{0D108BD9-81ED-4DB2-BD59-A6C34878D82A}">
                    <a16:rowId xmlns:a16="http://schemas.microsoft.com/office/drawing/2014/main" val="4092292968"/>
                  </a:ext>
                </a:extLst>
              </a:tr>
              <a:tr h="108448">
                <a:tc vMerge="1">
                  <a:txBody>
                    <a:bodyPr/>
                    <a:lstStyle/>
                    <a:p>
                      <a:endParaRPr lang="en-US"/>
                    </a:p>
                  </a:txBody>
                  <a:tcPr/>
                </a:tc>
                <a:tc vMerge="1">
                  <a:txBody>
                    <a:bodyPr/>
                    <a:lstStyle/>
                    <a:p>
                      <a:endParaRPr lang="en-US"/>
                    </a:p>
                  </a:txBody>
                  <a:tcPr/>
                </a:tc>
                <a:tc>
                  <a:txBody>
                    <a:bodyPr/>
                    <a:lstStyle/>
                    <a:p>
                      <a:pPr algn="l" fontAlgn="b"/>
                      <a:r>
                        <a:rPr lang="en-US" sz="700" b="1" i="0" u="none" strike="noStrike">
                          <a:effectLst/>
                          <a:latin typeface="Calibri Light"/>
                          <a:cs typeface="Calibri Light"/>
                        </a:rPr>
                        <a:t>User Acceptance Testing</a:t>
                      </a:r>
                      <a:endParaRPr lang="en-US" sz="700" b="1" i="0" u="none" strike="noStrike">
                        <a:solidFill>
                          <a:srgbClr val="000000"/>
                        </a:solidFill>
                        <a:effectLst/>
                        <a:latin typeface="Calibri Light"/>
                        <a:cs typeface="Calibri Light"/>
                      </a:endParaRPr>
                    </a:p>
                  </a:txBody>
                  <a:tcPr marR="4250" marT="4250" marB="0" anchor="b">
                    <a:lnB w="12700" cap="flat" cmpd="sng" algn="ctr">
                      <a:solidFill>
                        <a:schemeClr val="accent2">
                          <a:lumMod val="60000"/>
                          <a:lumOff val="40000"/>
                        </a:schemeClr>
                      </a:solidFill>
                      <a:prstDash val="solid"/>
                      <a:round/>
                      <a:headEnd type="none" w="med" len="med"/>
                      <a:tailEnd type="none" w="med" len="med"/>
                    </a:lnB>
                    <a:solidFill>
                      <a:schemeClr val="accent4">
                        <a:lumMod val="20000"/>
                        <a:lumOff val="80000"/>
                      </a:schemeClr>
                    </a:solidFill>
                  </a:tcPr>
                </a:tc>
                <a:tc>
                  <a:txBody>
                    <a:bodyPr/>
                    <a:lstStyle/>
                    <a:p>
                      <a:pPr algn="l" fontAlgn="b"/>
                      <a:endParaRPr lang="en-US" sz="800" b="1" i="0" u="none" strike="noStrike">
                        <a:solidFill>
                          <a:srgbClr val="000000"/>
                        </a:solidFill>
                        <a:effectLst/>
                        <a:latin typeface="Calibri Light"/>
                        <a:cs typeface="Calibri Light"/>
                      </a:endParaRPr>
                    </a:p>
                  </a:txBody>
                  <a:tcPr marL="4250" marR="4250" marT="4250" marB="0" anchor="b">
                    <a:lnB w="12700" cap="flat" cmpd="sng" algn="ctr">
                      <a:solidFill>
                        <a:schemeClr val="accent2">
                          <a:lumMod val="60000"/>
                          <a:lumOff val="40000"/>
                        </a:schemeClr>
                      </a:solidFill>
                      <a:prstDash val="solid"/>
                      <a:round/>
                      <a:headEnd type="none" w="med" len="med"/>
                      <a:tailEnd type="none" w="med" len="med"/>
                    </a:lnB>
                    <a:solidFill>
                      <a:schemeClr val="accent4">
                        <a:lumMod val="20000"/>
                        <a:lumOff val="80000"/>
                      </a:schemeClr>
                    </a:solidFill>
                  </a:tcPr>
                </a:tc>
                <a:tc>
                  <a:txBody>
                    <a:bodyPr/>
                    <a:lstStyle/>
                    <a:p>
                      <a:pPr algn="l" fontAlgn="b"/>
                      <a:endParaRPr lang="en-US" sz="800" b="1" i="0" u="none" strike="noStrike">
                        <a:solidFill>
                          <a:srgbClr val="000000"/>
                        </a:solidFill>
                        <a:effectLst/>
                        <a:latin typeface="Calibri Light"/>
                        <a:cs typeface="Calibri Light"/>
                      </a:endParaRPr>
                    </a:p>
                  </a:txBody>
                  <a:tcPr marL="4250" marR="4250" marT="4250" marB="0" anchor="b">
                    <a:lnB w="12700" cap="flat" cmpd="sng" algn="ctr">
                      <a:solidFill>
                        <a:schemeClr val="accent2">
                          <a:lumMod val="60000"/>
                          <a:lumOff val="40000"/>
                        </a:schemeClr>
                      </a:solidFill>
                      <a:prstDash val="solid"/>
                      <a:round/>
                      <a:headEnd type="none" w="med" len="med"/>
                      <a:tailEnd type="none" w="med" len="med"/>
                    </a:lnB>
                    <a:solidFill>
                      <a:schemeClr val="accent4">
                        <a:lumMod val="20000"/>
                        <a:lumOff val="80000"/>
                      </a:schemeClr>
                    </a:solidFill>
                  </a:tcPr>
                </a:tc>
                <a:tc>
                  <a:txBody>
                    <a:bodyPr/>
                    <a:lstStyle/>
                    <a:p>
                      <a:pPr algn="ctr" fontAlgn="b"/>
                      <a:r>
                        <a:rPr lang="en-US" sz="800" b="1" i="0" u="none" strike="noStrike">
                          <a:effectLst/>
                          <a:latin typeface="Calibri Light"/>
                          <a:cs typeface="Calibri Light"/>
                        </a:rPr>
                        <a:t>4-6hrs/</a:t>
                      </a:r>
                      <a:r>
                        <a:rPr lang="en-US" sz="800" b="1" i="0" u="none" strike="noStrike" err="1">
                          <a:effectLst/>
                          <a:latin typeface="Calibri Light"/>
                          <a:cs typeface="Calibri Light"/>
                        </a:rPr>
                        <a:t>wk</a:t>
                      </a:r>
                      <a:endParaRPr lang="en-US" sz="800" b="1" i="0" u="none" strike="noStrike" err="1">
                        <a:solidFill>
                          <a:srgbClr val="000000"/>
                        </a:solidFill>
                        <a:effectLst/>
                        <a:latin typeface="Calibri Light"/>
                        <a:cs typeface="Calibri Light"/>
                      </a:endParaRPr>
                    </a:p>
                  </a:txBody>
                  <a:tcPr marL="4250" marR="4250" marT="4250" marB="0" anchor="b">
                    <a:lnB w="12700" cap="flat" cmpd="sng" algn="ctr">
                      <a:solidFill>
                        <a:schemeClr val="accent2">
                          <a:lumMod val="60000"/>
                          <a:lumOff val="40000"/>
                        </a:schemeClr>
                      </a:solidFill>
                      <a:prstDash val="solid"/>
                      <a:round/>
                      <a:headEnd type="none" w="med" len="med"/>
                      <a:tailEnd type="none" w="med" len="med"/>
                    </a:lnB>
                    <a:solidFill>
                      <a:schemeClr val="accent4">
                        <a:lumMod val="20000"/>
                        <a:lumOff val="80000"/>
                      </a:schemeClr>
                    </a:solidFill>
                  </a:tcPr>
                </a:tc>
                <a:tc>
                  <a:txBody>
                    <a:bodyPr/>
                    <a:lstStyle/>
                    <a:p>
                      <a:pPr algn="l" fontAlgn="b"/>
                      <a:endParaRPr lang="en-US" sz="800" b="1" i="0" u="none" strike="noStrike">
                        <a:solidFill>
                          <a:srgbClr val="000000"/>
                        </a:solidFill>
                        <a:effectLst/>
                        <a:latin typeface="Calibri Light"/>
                        <a:cs typeface="Calibri Light"/>
                      </a:endParaRPr>
                    </a:p>
                  </a:txBody>
                  <a:tcPr marL="4250" marR="4250" marT="4250" marB="0" anchor="b">
                    <a:lnB w="12700" cap="flat" cmpd="sng" algn="ctr">
                      <a:solidFill>
                        <a:schemeClr val="accent2">
                          <a:lumMod val="60000"/>
                          <a:lumOff val="40000"/>
                        </a:schemeClr>
                      </a:solidFill>
                      <a:prstDash val="solid"/>
                      <a:round/>
                      <a:headEnd type="none" w="med" len="med"/>
                      <a:tailEnd type="none" w="med" len="med"/>
                    </a:lnB>
                    <a:solidFill>
                      <a:schemeClr val="accent4">
                        <a:lumMod val="20000"/>
                        <a:lumOff val="80000"/>
                      </a:schemeClr>
                    </a:solidFill>
                  </a:tcPr>
                </a:tc>
                <a:tc>
                  <a:txBody>
                    <a:bodyPr/>
                    <a:lstStyle/>
                    <a:p>
                      <a:pPr lvl="0" algn="l">
                        <a:buNone/>
                      </a:pPr>
                      <a:r>
                        <a:rPr lang="en-US" sz="800" b="1" i="0" u="none" strike="noStrike" noProof="0">
                          <a:solidFill>
                            <a:srgbClr val="000000"/>
                          </a:solidFill>
                          <a:effectLst/>
                          <a:latin typeface="Calibri Light"/>
                        </a:rPr>
                        <a:t>4-6hrs/wk</a:t>
                      </a:r>
                      <a:endParaRPr lang="en-US"/>
                    </a:p>
                  </a:txBody>
                  <a:tcPr marL="4250" marR="4250" marT="4250" marB="0" anchor="b">
                    <a:lnR w="12700" cap="flat" cmpd="sng" algn="ctr">
                      <a:solidFill>
                        <a:schemeClr val="accent2">
                          <a:lumMod val="60000"/>
                          <a:lumOff val="40000"/>
                        </a:schemeClr>
                      </a:solidFill>
                      <a:prstDash val="solid"/>
                      <a:round/>
                      <a:headEnd type="none" w="med" len="med"/>
                      <a:tailEnd type="none" w="med" len="med"/>
                    </a:lnR>
                    <a:lnB w="12700" cap="flat" cmpd="sng" algn="ctr">
                      <a:solidFill>
                        <a:schemeClr val="accent2">
                          <a:lumMod val="60000"/>
                          <a:lumOff val="4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777453541"/>
                  </a:ext>
                </a:extLst>
              </a:tr>
              <a:tr h="131036">
                <a:tc rowSpan="4">
                  <a:txBody>
                    <a:bodyPr/>
                    <a:lstStyle/>
                    <a:p>
                      <a:pPr algn="l" fontAlgn="b"/>
                      <a:r>
                        <a:rPr lang="en-US" sz="900" b="0" i="0" u="none" strike="noStrike">
                          <a:effectLst/>
                          <a:latin typeface="Calibri"/>
                          <a:cs typeface="Calibri"/>
                        </a:rPr>
                        <a:t>Field Reps/Trainers Team</a:t>
                      </a:r>
                      <a:endParaRPr lang="en-US" sz="900" b="0" i="0" u="none" strike="noStrike">
                        <a:solidFill>
                          <a:srgbClr val="000000"/>
                        </a:solidFill>
                        <a:effectLst/>
                        <a:latin typeface="Calibri"/>
                        <a:cs typeface="Calibri"/>
                      </a:endParaRPr>
                    </a:p>
                  </a:txBody>
                  <a:tcPr marR="4250" marT="4250" marB="0" anchor="ctr">
                    <a:lnL w="12700" cap="flat" cmpd="sng" algn="ctr">
                      <a:solidFill>
                        <a:schemeClr val="accent2">
                          <a:lumMod val="60000"/>
                          <a:lumOff val="40000"/>
                        </a:schemeClr>
                      </a:solidFill>
                      <a:prstDash val="solid"/>
                      <a:round/>
                      <a:headEnd type="none" w="med" len="med"/>
                      <a:tailEnd type="none" w="med" len="med"/>
                    </a:lnL>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rowSpan="4">
                  <a:txBody>
                    <a:bodyPr/>
                    <a:lstStyle/>
                    <a:p>
                      <a:pPr algn="l" fontAlgn="b"/>
                      <a:r>
                        <a:rPr lang="en-US" sz="700" b="0" i="0" u="none" strike="noStrike">
                          <a:effectLst/>
                          <a:latin typeface="Calibri Light"/>
                          <a:cs typeface="Calibri Light"/>
                        </a:rPr>
                        <a:t>Regional Team,</a:t>
                      </a:r>
                      <a:br>
                        <a:rPr lang="en-US" sz="700" b="0" i="0" u="none" strike="noStrike">
                          <a:effectLst/>
                          <a:latin typeface="Calibri Light"/>
                          <a:cs typeface="Calibri Light"/>
                        </a:rPr>
                      </a:br>
                      <a:r>
                        <a:rPr lang="en-US" sz="700" b="0" i="0" u="none" strike="noStrike" err="1">
                          <a:effectLst/>
                          <a:latin typeface="Calibri Light"/>
                          <a:cs typeface="Calibri Light"/>
                        </a:rPr>
                        <a:t>Aime'e</a:t>
                      </a:r>
                      <a:r>
                        <a:rPr lang="en-US" sz="700" b="0" i="0" u="none" strike="noStrike">
                          <a:effectLst/>
                          <a:latin typeface="Calibri Light"/>
                          <a:cs typeface="Calibri Light"/>
                        </a:rPr>
                        <a:t> Julian,</a:t>
                      </a:r>
                      <a:br>
                        <a:rPr lang="en-US" sz="700" b="0" i="0" u="none" strike="noStrike">
                          <a:effectLst/>
                          <a:latin typeface="Calibri Light"/>
                          <a:cs typeface="Calibri Light"/>
                        </a:rPr>
                      </a:br>
                      <a:r>
                        <a:rPr lang="en-US" sz="700" b="0" i="0" u="none" strike="noStrike">
                          <a:effectLst/>
                          <a:latin typeface="Calibri Light"/>
                          <a:cs typeface="Calibri Light"/>
                        </a:rPr>
                        <a:t>Sarah Goldhammer,</a:t>
                      </a:r>
                      <a:br>
                        <a:rPr lang="en-US" sz="700" b="0" i="0" u="none" strike="noStrike">
                          <a:effectLst/>
                          <a:latin typeface="Calibri Light"/>
                          <a:cs typeface="Calibri Light"/>
                        </a:rPr>
                      </a:br>
                      <a:r>
                        <a:rPr lang="en-US" sz="700" b="0" i="0" u="none" strike="noStrike">
                          <a:effectLst/>
                          <a:latin typeface="Calibri Light"/>
                          <a:cs typeface="Calibri Light"/>
                        </a:rPr>
                        <a:t>Fiscal/Monitoring,</a:t>
                      </a:r>
                      <a:br>
                        <a:rPr lang="en-US" sz="700" b="0" i="0" u="none" strike="noStrike">
                          <a:effectLst/>
                          <a:latin typeface="Calibri Light"/>
                          <a:cs typeface="Calibri Light"/>
                        </a:rPr>
                      </a:br>
                      <a:r>
                        <a:rPr lang="en-US" sz="700" b="0" i="0" u="none" strike="noStrike">
                          <a:effectLst/>
                          <a:latin typeface="Calibri Light"/>
                          <a:cs typeface="Calibri Light"/>
                        </a:rPr>
                        <a:t>System Administrators,</a:t>
                      </a:r>
                      <a:br>
                        <a:rPr lang="en-US" sz="700" b="0" i="0" u="none" strike="noStrike">
                          <a:effectLst/>
                          <a:latin typeface="Calibri Light"/>
                          <a:cs typeface="Calibri Light"/>
                        </a:rPr>
                      </a:br>
                      <a:r>
                        <a:rPr lang="en-US" sz="700" b="0" i="0" u="none" strike="noStrike">
                          <a:effectLst/>
                          <a:latin typeface="Calibri Light"/>
                          <a:cs typeface="Calibri Light"/>
                        </a:rPr>
                        <a:t>TBD</a:t>
                      </a:r>
                      <a:endParaRPr lang="en-US" sz="700" b="0" i="0" u="none" strike="noStrike">
                        <a:solidFill>
                          <a:srgbClr val="000000"/>
                        </a:solidFill>
                        <a:effectLst/>
                        <a:latin typeface="Calibri Light"/>
                        <a:cs typeface="Calibri Light"/>
                      </a:endParaRPr>
                    </a:p>
                  </a:txBody>
                  <a:tcPr marR="4250" marT="4250" marB="0" anchor="b">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tcPr>
                </a:tc>
                <a:tc>
                  <a:txBody>
                    <a:bodyPr/>
                    <a:lstStyle/>
                    <a:p>
                      <a:pPr algn="l" fontAlgn="b"/>
                      <a:r>
                        <a:rPr lang="en-US" sz="700" b="0" i="0" u="none" strike="noStrike">
                          <a:effectLst/>
                          <a:latin typeface="Calibri Light"/>
                          <a:cs typeface="Calibri Light"/>
                        </a:rPr>
                        <a:t>Discovery, Requirements gathering, Design</a:t>
                      </a:r>
                      <a:endParaRPr lang="en-US" sz="700" b="0" i="0" u="none" strike="noStrike">
                        <a:solidFill>
                          <a:srgbClr val="000000"/>
                        </a:solidFill>
                        <a:effectLst/>
                        <a:latin typeface="Calibri Light"/>
                        <a:cs typeface="Calibri Light"/>
                      </a:endParaRPr>
                    </a:p>
                  </a:txBody>
                  <a:tcPr marR="4250" marT="4250" marB="0" anchor="b">
                    <a:lnT w="12700" cap="flat" cmpd="sng" algn="ctr">
                      <a:solidFill>
                        <a:schemeClr val="accent2">
                          <a:lumMod val="60000"/>
                          <a:lumOff val="40000"/>
                        </a:schemeClr>
                      </a:solidFill>
                      <a:prstDash val="solid"/>
                      <a:round/>
                      <a:headEnd type="none" w="med" len="med"/>
                      <a:tailEnd type="none" w="med" len="med"/>
                    </a:lnT>
                  </a:tcPr>
                </a:tc>
                <a:tc>
                  <a:txBody>
                    <a:bodyPr/>
                    <a:lstStyle/>
                    <a:p>
                      <a:pPr algn="ctr" fontAlgn="b"/>
                      <a:r>
                        <a:rPr lang="en-US" sz="800" b="0" i="0" u="none" strike="noStrike">
                          <a:effectLst/>
                          <a:latin typeface="Calibri Light"/>
                          <a:cs typeface="Calibri Light"/>
                        </a:rPr>
                        <a:t>2hrs</a:t>
                      </a:r>
                      <a:endParaRPr lang="en-US" sz="800" b="0" i="0" u="none" strike="noStrike">
                        <a:solidFill>
                          <a:srgbClr val="000000"/>
                        </a:solidFill>
                        <a:effectLst/>
                        <a:latin typeface="Calibri Light"/>
                        <a:cs typeface="Calibri Light"/>
                      </a:endParaRPr>
                    </a:p>
                  </a:txBody>
                  <a:tcPr marL="4250" marR="4250" marT="4250" marB="0" anchor="b">
                    <a:lnT w="12700" cap="flat" cmpd="sng" algn="ctr">
                      <a:solidFill>
                        <a:schemeClr val="accent2">
                          <a:lumMod val="60000"/>
                          <a:lumOff val="40000"/>
                        </a:schemeClr>
                      </a:solidFill>
                      <a:prstDash val="solid"/>
                      <a:round/>
                      <a:headEnd type="none" w="med" len="med"/>
                      <a:tailEnd type="none" w="med" len="med"/>
                    </a:lnT>
                  </a:tcPr>
                </a:tc>
                <a:tc>
                  <a:txBody>
                    <a:bodyPr/>
                    <a:lstStyle/>
                    <a:p>
                      <a:pPr algn="l" fontAlgn="b"/>
                      <a:r>
                        <a:rPr lang="en-US" sz="800" b="0" i="0" u="none" strike="noStrike">
                          <a:effectLst/>
                          <a:latin typeface="Calibri Light"/>
                          <a:cs typeface="Calibri Light"/>
                        </a:rPr>
                        <a:t>4-6hrs/</a:t>
                      </a:r>
                      <a:r>
                        <a:rPr lang="en-US" sz="800" b="0" i="0" u="none" strike="noStrike" err="1">
                          <a:effectLst/>
                          <a:latin typeface="Calibri Light"/>
                          <a:cs typeface="Calibri Light"/>
                        </a:rPr>
                        <a:t>wk</a:t>
                      </a:r>
                      <a:endParaRPr lang="en-US" sz="800" b="0" i="0" u="none" strike="noStrike" err="1">
                        <a:solidFill>
                          <a:srgbClr val="000000"/>
                        </a:solidFill>
                        <a:effectLst/>
                        <a:latin typeface="Calibri Light"/>
                        <a:cs typeface="Calibri Light"/>
                      </a:endParaRPr>
                    </a:p>
                  </a:txBody>
                  <a:tcPr marL="4250" marR="4250" marT="4250" marB="0" anchor="b">
                    <a:lnT w="12700" cap="flat" cmpd="sng" algn="ctr">
                      <a:solidFill>
                        <a:schemeClr val="accent2">
                          <a:lumMod val="60000"/>
                          <a:lumOff val="40000"/>
                        </a:schemeClr>
                      </a:solidFill>
                      <a:prstDash val="solid"/>
                      <a:round/>
                      <a:headEnd type="none" w="med" len="med"/>
                      <a:tailEnd type="none" w="med" len="med"/>
                    </a:lnT>
                  </a:tcPr>
                </a:tc>
                <a:tc>
                  <a:txBody>
                    <a:bodyPr/>
                    <a:lstStyle/>
                    <a:p>
                      <a:pPr algn="l" fontAlgn="b"/>
                      <a:endParaRPr lang="en-US" sz="800" b="0" i="0" u="none" strike="noStrike">
                        <a:solidFill>
                          <a:srgbClr val="000000"/>
                        </a:solidFill>
                        <a:effectLst/>
                        <a:latin typeface="Calibri Light"/>
                        <a:cs typeface="Calibri Light"/>
                      </a:endParaRPr>
                    </a:p>
                  </a:txBody>
                  <a:tcPr marL="4250" marR="4250" marT="4250" marB="0" anchor="b">
                    <a:lnT w="12700" cap="flat" cmpd="sng" algn="ctr">
                      <a:solidFill>
                        <a:schemeClr val="accent2">
                          <a:lumMod val="60000"/>
                          <a:lumOff val="40000"/>
                        </a:schemeClr>
                      </a:solidFill>
                      <a:prstDash val="solid"/>
                      <a:round/>
                      <a:headEnd type="none" w="med" len="med"/>
                      <a:tailEnd type="none" w="med" len="med"/>
                    </a:lnT>
                  </a:tcPr>
                </a:tc>
                <a:tc>
                  <a:txBody>
                    <a:bodyPr/>
                    <a:lstStyle/>
                    <a:p>
                      <a:pPr algn="l" fontAlgn="b"/>
                      <a:endParaRPr lang="en-US" sz="800" b="0" i="0" u="none" strike="noStrike">
                        <a:solidFill>
                          <a:srgbClr val="000000"/>
                        </a:solidFill>
                        <a:effectLst/>
                        <a:latin typeface="Calibri Light"/>
                        <a:cs typeface="Calibri Light"/>
                      </a:endParaRPr>
                    </a:p>
                  </a:txBody>
                  <a:tcPr marL="4250" marR="4250" marT="4250" marB="0" anchor="b">
                    <a:lnT w="12700" cap="flat" cmpd="sng" algn="ctr">
                      <a:solidFill>
                        <a:schemeClr val="accent2">
                          <a:lumMod val="60000"/>
                          <a:lumOff val="40000"/>
                        </a:schemeClr>
                      </a:solidFill>
                      <a:prstDash val="solid"/>
                      <a:round/>
                      <a:headEnd type="none" w="med" len="med"/>
                      <a:tailEnd type="none" w="med" len="med"/>
                    </a:lnT>
                  </a:tcPr>
                </a:tc>
                <a:tc>
                  <a:txBody>
                    <a:bodyPr/>
                    <a:lstStyle/>
                    <a:p>
                      <a:pPr algn="l" fontAlgn="b"/>
                      <a:endParaRPr lang="en-US" sz="800" b="0" i="0" u="none" strike="noStrike">
                        <a:solidFill>
                          <a:srgbClr val="000000"/>
                        </a:solidFill>
                        <a:effectLst/>
                        <a:latin typeface="Calibri Light"/>
                        <a:cs typeface="Calibri Light"/>
                      </a:endParaRPr>
                    </a:p>
                  </a:txBody>
                  <a:tcPr marL="4250" marR="4250" marT="4250" marB="0" anchor="b">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tcPr>
                </a:tc>
                <a:extLst>
                  <a:ext uri="{0D108BD9-81ED-4DB2-BD59-A6C34878D82A}">
                    <a16:rowId xmlns:a16="http://schemas.microsoft.com/office/drawing/2014/main" val="3824740568"/>
                  </a:ext>
                </a:extLst>
              </a:tr>
              <a:tr h="108448">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Calibri Light"/>
                          <a:cs typeface="Calibri Light"/>
                        </a:rPr>
                        <a:t>Demonstrations</a:t>
                      </a:r>
                      <a:endParaRPr lang="en-US" sz="700" b="0" i="0" u="none" strike="noStrike">
                        <a:solidFill>
                          <a:srgbClr val="000000"/>
                        </a:solidFill>
                        <a:effectLst/>
                        <a:latin typeface="Calibri Light"/>
                        <a:cs typeface="Calibri Light"/>
                      </a:endParaRPr>
                    </a:p>
                  </a:txBody>
                  <a:tcPr marR="4250" marT="4250" marB="0" anchor="b"/>
                </a:tc>
                <a:tc>
                  <a:txBody>
                    <a:bodyPr/>
                    <a:lstStyle/>
                    <a:p>
                      <a:pPr algn="l" fontAlgn="b"/>
                      <a:endParaRPr lang="en-US" sz="800" b="0" i="0" u="none" strike="noStrike">
                        <a:solidFill>
                          <a:srgbClr val="000000"/>
                        </a:solidFill>
                        <a:effectLst/>
                        <a:latin typeface="Calibri Light"/>
                        <a:cs typeface="Calibri Light"/>
                      </a:endParaRPr>
                    </a:p>
                  </a:txBody>
                  <a:tcPr marL="4250" marR="4250" marT="4250" marB="0" anchor="b"/>
                </a:tc>
                <a:tc>
                  <a:txBody>
                    <a:bodyPr/>
                    <a:lstStyle/>
                    <a:p>
                      <a:pPr algn="l" fontAlgn="b"/>
                      <a:endParaRPr lang="en-US" sz="800" b="0" i="0" u="none" strike="noStrike">
                        <a:solidFill>
                          <a:srgbClr val="000000"/>
                        </a:solidFill>
                        <a:effectLst/>
                        <a:latin typeface="Calibri Light"/>
                        <a:cs typeface="Calibri Light"/>
                      </a:endParaRPr>
                    </a:p>
                  </a:txBody>
                  <a:tcPr marL="4250" marR="4250" marT="4250" marB="0" anchor="b"/>
                </a:tc>
                <a:tc>
                  <a:txBody>
                    <a:bodyPr/>
                    <a:lstStyle/>
                    <a:p>
                      <a:pPr algn="ctr" fontAlgn="b"/>
                      <a:r>
                        <a:rPr lang="en-US" sz="800" b="0" i="0" u="none" strike="noStrike">
                          <a:effectLst/>
                          <a:latin typeface="Calibri Light"/>
                          <a:cs typeface="Calibri Light"/>
                        </a:rPr>
                        <a:t>1hr/</a:t>
                      </a:r>
                      <a:r>
                        <a:rPr lang="en-US" sz="800" b="0" i="0" u="none" strike="noStrike" err="1">
                          <a:effectLst/>
                          <a:latin typeface="Calibri Light"/>
                          <a:cs typeface="Calibri Light"/>
                        </a:rPr>
                        <a:t>wk</a:t>
                      </a:r>
                      <a:endParaRPr lang="en-US" sz="800" b="0" i="0" u="none" strike="noStrike" err="1">
                        <a:solidFill>
                          <a:srgbClr val="000000"/>
                        </a:solidFill>
                        <a:effectLst/>
                        <a:latin typeface="Calibri Light"/>
                        <a:cs typeface="Calibri Light"/>
                      </a:endParaRPr>
                    </a:p>
                  </a:txBody>
                  <a:tcPr marL="4250" marR="4250" marT="4250" marB="0" anchor="b"/>
                </a:tc>
                <a:tc>
                  <a:txBody>
                    <a:bodyPr/>
                    <a:lstStyle/>
                    <a:p>
                      <a:pPr algn="l" fontAlgn="b"/>
                      <a:endParaRPr lang="en-US" sz="800" b="0" i="0" u="none" strike="noStrike">
                        <a:solidFill>
                          <a:srgbClr val="000000"/>
                        </a:solidFill>
                        <a:effectLst/>
                        <a:latin typeface="Calibri Light"/>
                        <a:cs typeface="Calibri Light"/>
                      </a:endParaRPr>
                    </a:p>
                  </a:txBody>
                  <a:tcPr marL="4250" marR="4250" marT="4250" marB="0" anchor="b"/>
                </a:tc>
                <a:tc>
                  <a:txBody>
                    <a:bodyPr/>
                    <a:lstStyle/>
                    <a:p>
                      <a:pPr algn="l" fontAlgn="b"/>
                      <a:endParaRPr lang="en-US" sz="800" b="0" i="0" u="none" strike="noStrike">
                        <a:solidFill>
                          <a:srgbClr val="000000"/>
                        </a:solidFill>
                        <a:effectLst/>
                        <a:latin typeface="Calibri Light"/>
                        <a:cs typeface="Calibri Light"/>
                      </a:endParaRPr>
                    </a:p>
                  </a:txBody>
                  <a:tcPr marL="4250" marR="4250" marT="4250" marB="0" anchor="b">
                    <a:lnR w="12700" cap="flat" cmpd="sng" algn="ctr">
                      <a:solidFill>
                        <a:schemeClr val="accent2">
                          <a:lumMod val="60000"/>
                          <a:lumOff val="40000"/>
                        </a:schemeClr>
                      </a:solidFill>
                      <a:prstDash val="solid"/>
                      <a:round/>
                      <a:headEnd type="none" w="med" len="med"/>
                      <a:tailEnd type="none" w="med" len="med"/>
                    </a:lnR>
                  </a:tcPr>
                </a:tc>
                <a:extLst>
                  <a:ext uri="{0D108BD9-81ED-4DB2-BD59-A6C34878D82A}">
                    <a16:rowId xmlns:a16="http://schemas.microsoft.com/office/drawing/2014/main" val="445575313"/>
                  </a:ext>
                </a:extLst>
              </a:tr>
              <a:tr h="108448">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Calibri Light"/>
                          <a:cs typeface="Calibri Light"/>
                        </a:rPr>
                        <a:t>Training (Title 1 Admins)</a:t>
                      </a:r>
                      <a:endParaRPr lang="en-US" sz="700" b="0" i="0" u="none" strike="noStrike">
                        <a:solidFill>
                          <a:srgbClr val="000000"/>
                        </a:solidFill>
                        <a:effectLst/>
                        <a:latin typeface="Calibri Light"/>
                        <a:cs typeface="Calibri Light"/>
                      </a:endParaRPr>
                    </a:p>
                  </a:txBody>
                  <a:tcPr marR="4250" marT="4250" marB="0" anchor="b"/>
                </a:tc>
                <a:tc>
                  <a:txBody>
                    <a:bodyPr/>
                    <a:lstStyle/>
                    <a:p>
                      <a:pPr algn="l" fontAlgn="b"/>
                      <a:endParaRPr lang="en-US" sz="800" b="0" i="0" u="none" strike="noStrike">
                        <a:solidFill>
                          <a:srgbClr val="000000"/>
                        </a:solidFill>
                        <a:effectLst/>
                        <a:latin typeface="Calibri Light"/>
                        <a:cs typeface="Calibri Light"/>
                      </a:endParaRPr>
                    </a:p>
                  </a:txBody>
                  <a:tcPr marL="4250" marR="4250" marT="4250" marB="0" anchor="b"/>
                </a:tc>
                <a:tc>
                  <a:txBody>
                    <a:bodyPr/>
                    <a:lstStyle/>
                    <a:p>
                      <a:pPr algn="l" fontAlgn="b"/>
                      <a:endParaRPr lang="en-US" sz="800" b="0" i="0" u="none" strike="noStrike">
                        <a:solidFill>
                          <a:srgbClr val="000000"/>
                        </a:solidFill>
                        <a:effectLst/>
                        <a:latin typeface="Calibri Light"/>
                        <a:cs typeface="Calibri Light"/>
                      </a:endParaRPr>
                    </a:p>
                  </a:txBody>
                  <a:tcPr marL="4250" marR="4250" marT="4250" marB="0" anchor="b"/>
                </a:tc>
                <a:tc>
                  <a:txBody>
                    <a:bodyPr/>
                    <a:lstStyle/>
                    <a:p>
                      <a:pPr algn="l" fontAlgn="b"/>
                      <a:endParaRPr lang="en-US" sz="800" b="0" i="0" u="none" strike="noStrike">
                        <a:solidFill>
                          <a:srgbClr val="000000"/>
                        </a:solidFill>
                        <a:effectLst/>
                        <a:latin typeface="Calibri Light"/>
                        <a:cs typeface="Calibri Light"/>
                      </a:endParaRPr>
                    </a:p>
                  </a:txBody>
                  <a:tcPr marL="4250" marR="4250" marT="4250" marB="0" anchor="b"/>
                </a:tc>
                <a:tc>
                  <a:txBody>
                    <a:bodyPr/>
                    <a:lstStyle/>
                    <a:p>
                      <a:pPr algn="l" fontAlgn="b"/>
                      <a:r>
                        <a:rPr lang="en-US" sz="800" b="0" i="0" u="none" strike="noStrike">
                          <a:effectLst/>
                          <a:latin typeface="Calibri Light"/>
                          <a:cs typeface="Calibri Light"/>
                        </a:rPr>
                        <a:t>4-6hrs/</a:t>
                      </a:r>
                      <a:r>
                        <a:rPr lang="en-US" sz="800" b="0" i="0" u="none" strike="noStrike" err="1">
                          <a:effectLst/>
                          <a:latin typeface="Calibri Light"/>
                          <a:cs typeface="Calibri Light"/>
                        </a:rPr>
                        <a:t>wk</a:t>
                      </a:r>
                      <a:endParaRPr lang="en-US" sz="800" b="0" i="0" u="none" strike="noStrike" err="1">
                        <a:solidFill>
                          <a:srgbClr val="000000"/>
                        </a:solidFill>
                        <a:effectLst/>
                        <a:latin typeface="Calibri Light"/>
                        <a:cs typeface="Calibri Light"/>
                      </a:endParaRPr>
                    </a:p>
                  </a:txBody>
                  <a:tcPr marL="4250" marR="4250" marT="4250" marB="0" anchor="b"/>
                </a:tc>
                <a:tc>
                  <a:txBody>
                    <a:bodyPr/>
                    <a:lstStyle/>
                    <a:p>
                      <a:pPr algn="l" fontAlgn="b"/>
                      <a:endParaRPr lang="en-US" sz="800" b="0" i="0" u="none" strike="noStrike">
                        <a:solidFill>
                          <a:srgbClr val="000000"/>
                        </a:solidFill>
                        <a:effectLst/>
                        <a:latin typeface="Calibri Light"/>
                        <a:cs typeface="Calibri Light"/>
                      </a:endParaRPr>
                    </a:p>
                  </a:txBody>
                  <a:tcPr marL="4250" marR="4250" marT="4250" marB="0" anchor="b">
                    <a:lnR w="12700" cap="flat" cmpd="sng" algn="ctr">
                      <a:solidFill>
                        <a:schemeClr val="accent2">
                          <a:lumMod val="60000"/>
                          <a:lumOff val="40000"/>
                        </a:schemeClr>
                      </a:solidFill>
                      <a:prstDash val="solid"/>
                      <a:round/>
                      <a:headEnd type="none" w="med" len="med"/>
                      <a:tailEnd type="none" w="med" len="med"/>
                    </a:lnR>
                  </a:tcPr>
                </a:tc>
                <a:extLst>
                  <a:ext uri="{0D108BD9-81ED-4DB2-BD59-A6C34878D82A}">
                    <a16:rowId xmlns:a16="http://schemas.microsoft.com/office/drawing/2014/main" val="2936990555"/>
                  </a:ext>
                </a:extLst>
              </a:tr>
              <a:tr h="215302">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Calibri Light"/>
                          <a:cs typeface="Calibri Light"/>
                        </a:rPr>
                        <a:t>User Acceptance Testing</a:t>
                      </a:r>
                      <a:endParaRPr lang="en-US" sz="700" b="0" i="0" u="none" strike="noStrike">
                        <a:solidFill>
                          <a:srgbClr val="000000"/>
                        </a:solidFill>
                        <a:effectLst/>
                        <a:latin typeface="Calibri Light"/>
                        <a:cs typeface="Calibri Light"/>
                      </a:endParaRPr>
                    </a:p>
                  </a:txBody>
                  <a:tcPr marR="4250" marT="4250" marB="0">
                    <a:lnB w="12700" cap="flat" cmpd="sng" algn="ctr">
                      <a:solidFill>
                        <a:schemeClr val="accent2">
                          <a:lumMod val="60000"/>
                          <a:lumOff val="40000"/>
                        </a:schemeClr>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Light"/>
                        <a:cs typeface="Calibri Light"/>
                      </a:endParaRPr>
                    </a:p>
                  </a:txBody>
                  <a:tcPr marL="4250" marR="4250" marT="4250" marB="0">
                    <a:lnB w="12700" cap="flat" cmpd="sng" algn="ctr">
                      <a:solidFill>
                        <a:schemeClr val="accent2">
                          <a:lumMod val="60000"/>
                          <a:lumOff val="40000"/>
                        </a:schemeClr>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Light"/>
                        <a:cs typeface="Calibri Light"/>
                      </a:endParaRPr>
                    </a:p>
                  </a:txBody>
                  <a:tcPr marL="4250" marR="4250" marT="4250" marB="0">
                    <a:lnB w="12700" cap="flat" cmpd="sng" algn="ctr">
                      <a:solidFill>
                        <a:schemeClr val="accent2">
                          <a:lumMod val="60000"/>
                          <a:lumOff val="40000"/>
                        </a:schemeClr>
                      </a:solidFill>
                      <a:prstDash val="solid"/>
                      <a:round/>
                      <a:headEnd type="none" w="med" len="med"/>
                      <a:tailEnd type="none" w="med" len="med"/>
                    </a:lnB>
                  </a:tcPr>
                </a:tc>
                <a:tc>
                  <a:txBody>
                    <a:bodyPr/>
                    <a:lstStyle/>
                    <a:p>
                      <a:pPr algn="ctr" fontAlgn="b"/>
                      <a:r>
                        <a:rPr lang="en-US" sz="800" b="0" i="0" u="none" strike="noStrike">
                          <a:effectLst/>
                          <a:latin typeface="Calibri Light"/>
                          <a:cs typeface="Calibri Light"/>
                        </a:rPr>
                        <a:t>4-6hrs/</a:t>
                      </a:r>
                      <a:r>
                        <a:rPr lang="en-US" sz="800" b="0" i="0" u="none" strike="noStrike" err="1">
                          <a:effectLst/>
                          <a:latin typeface="Calibri Light"/>
                          <a:cs typeface="Calibri Light"/>
                        </a:rPr>
                        <a:t>wk</a:t>
                      </a:r>
                      <a:endParaRPr lang="en-US" sz="800" b="0" i="0" u="none" strike="noStrike" err="1">
                        <a:solidFill>
                          <a:srgbClr val="000000"/>
                        </a:solidFill>
                        <a:effectLst/>
                        <a:latin typeface="Calibri Light"/>
                        <a:cs typeface="Calibri Light"/>
                      </a:endParaRPr>
                    </a:p>
                  </a:txBody>
                  <a:tcPr marL="4250" marR="4250" marT="4250" marB="0">
                    <a:lnB w="12700" cap="flat" cmpd="sng" algn="ctr">
                      <a:solidFill>
                        <a:schemeClr val="accent2">
                          <a:lumMod val="60000"/>
                          <a:lumOff val="40000"/>
                        </a:schemeClr>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Light"/>
                        <a:cs typeface="Calibri Light"/>
                      </a:endParaRPr>
                    </a:p>
                  </a:txBody>
                  <a:tcPr marL="4250" marR="4250" marT="4250" marB="0">
                    <a:lnB w="12700" cap="flat" cmpd="sng" algn="ctr">
                      <a:solidFill>
                        <a:schemeClr val="accent2">
                          <a:lumMod val="60000"/>
                          <a:lumOff val="40000"/>
                        </a:schemeClr>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Light"/>
                        <a:cs typeface="Calibri Light"/>
                      </a:endParaRPr>
                    </a:p>
                  </a:txBody>
                  <a:tcPr marL="4250" marR="4250" marT="4250" marB="0">
                    <a:lnR w="12700" cap="flat" cmpd="sng" algn="ctr">
                      <a:solidFill>
                        <a:schemeClr val="accent2">
                          <a:lumMod val="60000"/>
                          <a:lumOff val="40000"/>
                        </a:schemeClr>
                      </a:solidFill>
                      <a:prstDash val="solid"/>
                      <a:round/>
                      <a:headEnd type="none" w="med" len="med"/>
                      <a:tailEnd type="none" w="med" len="med"/>
                    </a:lnR>
                    <a:lnB w="12700" cap="flat" cmpd="sng" algn="ctr">
                      <a:solidFill>
                        <a:schemeClr val="accent2">
                          <a:lumMod val="60000"/>
                          <a:lumOff val="40000"/>
                        </a:schemeClr>
                      </a:solidFill>
                      <a:prstDash val="solid"/>
                      <a:round/>
                      <a:headEnd type="none" w="med" len="med"/>
                      <a:tailEnd type="none" w="med" len="med"/>
                    </a:lnB>
                  </a:tcPr>
                </a:tc>
                <a:extLst>
                  <a:ext uri="{0D108BD9-81ED-4DB2-BD59-A6C34878D82A}">
                    <a16:rowId xmlns:a16="http://schemas.microsoft.com/office/drawing/2014/main" val="4261622744"/>
                  </a:ext>
                </a:extLst>
              </a:tr>
            </a:tbl>
          </a:graphicData>
        </a:graphic>
      </p:graphicFrame>
    </p:spTree>
    <p:extLst>
      <p:ext uri="{BB962C8B-B14F-4D97-AF65-F5344CB8AC3E}">
        <p14:creationId xmlns:p14="http://schemas.microsoft.com/office/powerpoint/2010/main" val="1342186770"/>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Text Placeholder 30">
            <a:extLst>
              <a:ext uri="{FF2B5EF4-FFF2-40B4-BE49-F238E27FC236}">
                <a16:creationId xmlns:a16="http://schemas.microsoft.com/office/drawing/2014/main" id="{1FF4C43D-4827-4644-BB9A-7C6EC0E803F1}"/>
              </a:ext>
            </a:extLst>
          </p:cNvPr>
          <p:cNvSpPr>
            <a:spLocks noGrp="1"/>
          </p:cNvSpPr>
          <p:nvPr>
            <p:ph type="body" sz="quarter" idx="10"/>
          </p:nvPr>
        </p:nvSpPr>
        <p:spPr>
          <a:xfrm>
            <a:off x="594359" y="749542"/>
            <a:ext cx="7955280" cy="420624"/>
          </a:xfrm>
        </p:spPr>
        <p:txBody>
          <a:bodyPr vert="horz" lIns="0" tIns="0" rIns="0" bIns="0" rtlCol="0" anchor="t">
            <a:normAutofit fontScale="92500" lnSpcReduction="20000"/>
          </a:bodyPr>
          <a:lstStyle/>
          <a:p>
            <a:r>
              <a:rPr lang="en-US" sz="2800">
                <a:ea typeface="Segoe UI Symbol"/>
                <a:cs typeface="Open Sans"/>
              </a:rPr>
              <a:t>IWDS Transition </a:t>
            </a:r>
            <a:r>
              <a:rPr lang="en-US" sz="3500">
                <a:solidFill>
                  <a:srgbClr val="D14C27"/>
                </a:solidFill>
                <a:ea typeface="Segoe UI Symbol"/>
                <a:cs typeface="Open Sans"/>
              </a:rPr>
              <a:t>Roles LOE</a:t>
            </a:r>
            <a:endParaRPr lang="en-US" sz="3500">
              <a:solidFill>
                <a:srgbClr val="D14C27"/>
              </a:solidFill>
            </a:endParaRPr>
          </a:p>
          <a:p>
            <a:endParaRPr lang="en-US"/>
          </a:p>
        </p:txBody>
      </p:sp>
      <p:grpSp>
        <p:nvGrpSpPr>
          <p:cNvPr id="3" name="Group 2">
            <a:extLst>
              <a:ext uri="{FF2B5EF4-FFF2-40B4-BE49-F238E27FC236}">
                <a16:creationId xmlns:a16="http://schemas.microsoft.com/office/drawing/2014/main" id="{15D8B728-9CDA-76E1-7655-8914D61BE8A8}"/>
              </a:ext>
            </a:extLst>
          </p:cNvPr>
          <p:cNvGrpSpPr/>
          <p:nvPr/>
        </p:nvGrpSpPr>
        <p:grpSpPr>
          <a:xfrm>
            <a:off x="461012" y="2623835"/>
            <a:ext cx="3345871" cy="1541936"/>
            <a:chOff x="594362" y="1974291"/>
            <a:chExt cx="3345871" cy="1263723"/>
          </a:xfrm>
        </p:grpSpPr>
        <p:cxnSp>
          <p:nvCxnSpPr>
            <p:cNvPr id="4" name="Straight Connector 3">
              <a:extLst>
                <a:ext uri="{FF2B5EF4-FFF2-40B4-BE49-F238E27FC236}">
                  <a16:creationId xmlns:a16="http://schemas.microsoft.com/office/drawing/2014/main" id="{FE6CC0D9-CBE3-A6C3-AF12-81B30FAB6B5E}"/>
                </a:ext>
              </a:extLst>
            </p:cNvPr>
            <p:cNvCxnSpPr/>
            <p:nvPr/>
          </p:nvCxnSpPr>
          <p:spPr>
            <a:xfrm>
              <a:off x="594362" y="1974291"/>
              <a:ext cx="914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7D7A77F1-8CE2-5268-FB67-D040F6337AC6}"/>
                </a:ext>
              </a:extLst>
            </p:cNvPr>
            <p:cNvSpPr txBox="1"/>
            <p:nvPr/>
          </p:nvSpPr>
          <p:spPr>
            <a:xfrm>
              <a:off x="603253" y="3107793"/>
              <a:ext cx="3336980" cy="130221"/>
            </a:xfrm>
            <a:prstGeom prst="rect">
              <a:avLst/>
            </a:prstGeom>
            <a:noFill/>
          </p:spPr>
          <p:txBody>
            <a:bodyPr wrap="square" lIns="0" tIns="0" rIns="0" bIns="0" rtlCol="0" anchor="t">
              <a:spAutoFit/>
            </a:bodyPr>
            <a:lstStyle/>
            <a:p>
              <a:pPr algn="just">
                <a:lnSpc>
                  <a:spcPts val="1300"/>
                </a:lnSpc>
                <a:spcAft>
                  <a:spcPts val="1200"/>
                </a:spcAft>
              </a:pPr>
              <a:endParaRPr lang="en-US" sz="1000">
                <a:solidFill>
                  <a:schemeClr val="bg1"/>
                </a:solidFill>
                <a:cs typeface="Calibri"/>
              </a:endParaRPr>
            </a:p>
          </p:txBody>
        </p:sp>
      </p:grpSp>
      <p:sp>
        <p:nvSpPr>
          <p:cNvPr id="7" name="Content Placeholder 2">
            <a:extLst>
              <a:ext uri="{FF2B5EF4-FFF2-40B4-BE49-F238E27FC236}">
                <a16:creationId xmlns:a16="http://schemas.microsoft.com/office/drawing/2014/main" id="{B34DCF99-38CB-939C-1C30-3546A5F16495}"/>
              </a:ext>
            </a:extLst>
          </p:cNvPr>
          <p:cNvSpPr txBox="1">
            <a:spLocks/>
          </p:cNvSpPr>
          <p:nvPr/>
        </p:nvSpPr>
        <p:spPr>
          <a:xfrm>
            <a:off x="615814" y="1344799"/>
            <a:ext cx="8058283" cy="5307039"/>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a:t>Level of Effort (LOE):</a:t>
            </a:r>
          </a:p>
          <a:p>
            <a:pPr lvl="1">
              <a:buFont typeface="Courier New" panose="02070309020205020404" pitchFamily="49" charset="0"/>
              <a:buChar char="o"/>
            </a:pPr>
            <a:r>
              <a:rPr lang="en-US" sz="1800">
                <a:solidFill>
                  <a:schemeClr val="accent5"/>
                </a:solidFill>
                <a:latin typeface="Calibri" panose="020F0502020204030204"/>
                <a:cs typeface="Calibri" panose="020F0502020204030204"/>
              </a:rPr>
              <a:t>Initial Discovery Phase (LOE: 4 – 6 </a:t>
            </a:r>
            <a:r>
              <a:rPr lang="en-US" sz="1800" err="1">
                <a:solidFill>
                  <a:schemeClr val="accent5"/>
                </a:solidFill>
                <a:latin typeface="Calibri" panose="020F0502020204030204"/>
                <a:cs typeface="Calibri" panose="020F0502020204030204"/>
              </a:rPr>
              <a:t>hr</a:t>
            </a:r>
            <a:r>
              <a:rPr lang="en-US" sz="1800">
                <a:solidFill>
                  <a:schemeClr val="accent5"/>
                </a:solidFill>
                <a:latin typeface="Calibri" panose="020F0502020204030204"/>
                <a:cs typeface="Calibri" panose="020F0502020204030204"/>
              </a:rPr>
              <a:t>/</a:t>
            </a:r>
            <a:r>
              <a:rPr lang="en-US" sz="1800" err="1">
                <a:solidFill>
                  <a:schemeClr val="accent5"/>
                </a:solidFill>
                <a:latin typeface="Calibri" panose="020F0502020204030204"/>
                <a:cs typeface="Calibri" panose="020F0502020204030204"/>
              </a:rPr>
              <a:t>wk</a:t>
            </a:r>
            <a:r>
              <a:rPr lang="en-US" sz="1800">
                <a:solidFill>
                  <a:schemeClr val="accent5"/>
                </a:solidFill>
                <a:latin typeface="Calibri" panose="020F0502020204030204"/>
                <a:cs typeface="Calibri" panose="020F0502020204030204"/>
              </a:rPr>
              <a:t>)</a:t>
            </a:r>
          </a:p>
          <a:p>
            <a:pPr lvl="2"/>
            <a:r>
              <a:rPr lang="en-US" sz="1600">
                <a:solidFill>
                  <a:schemeClr val="accent5"/>
                </a:solidFill>
                <a:latin typeface="Calibri" panose="020F0502020204030204"/>
                <a:cs typeface="Calibri" panose="020F0502020204030204"/>
              </a:rPr>
              <a:t>November 2023 – January 2023: State-Level User Initial Discovery</a:t>
            </a:r>
          </a:p>
          <a:p>
            <a:pPr lvl="2"/>
            <a:r>
              <a:rPr lang="en-US" sz="1600" b="1">
                <a:solidFill>
                  <a:schemeClr val="accent5"/>
                </a:solidFill>
                <a:latin typeface="Calibri" panose="020F0502020204030204"/>
                <a:cs typeface="Calibri" panose="020F0502020204030204"/>
              </a:rPr>
              <a:t>November 30, 2023: Kickoff Meeting with LWIA SME System Team Members</a:t>
            </a:r>
          </a:p>
          <a:p>
            <a:pPr lvl="2"/>
            <a:r>
              <a:rPr lang="en-US" sz="1600">
                <a:solidFill>
                  <a:schemeClr val="accent5"/>
                </a:solidFill>
                <a:latin typeface="Calibri" panose="020F0502020204030204"/>
                <a:cs typeface="Calibri" panose="020F0502020204030204"/>
              </a:rPr>
              <a:t>December 2023 – January 2023: Local Level User Initial Discovery</a:t>
            </a:r>
          </a:p>
          <a:p>
            <a:pPr lvl="1">
              <a:buFont typeface="Courier New" panose="02070309020205020404" pitchFamily="49" charset="0"/>
              <a:buChar char="o"/>
            </a:pPr>
            <a:r>
              <a:rPr lang="en-US" sz="1800">
                <a:solidFill>
                  <a:schemeClr val="accent5"/>
                </a:solidFill>
                <a:latin typeface="Calibri" panose="020F0502020204030204"/>
                <a:cs typeface="Calibri" panose="020F0502020204030204"/>
              </a:rPr>
              <a:t>Continued Discovery &amp; Development (LOE: 4 – 6 </a:t>
            </a:r>
            <a:r>
              <a:rPr lang="en-US" sz="1800" err="1">
                <a:solidFill>
                  <a:schemeClr val="accent5"/>
                </a:solidFill>
                <a:latin typeface="Calibri" panose="020F0502020204030204"/>
                <a:cs typeface="Calibri" panose="020F0502020204030204"/>
              </a:rPr>
              <a:t>hr</a:t>
            </a:r>
            <a:r>
              <a:rPr lang="en-US" sz="1800">
                <a:solidFill>
                  <a:schemeClr val="accent5"/>
                </a:solidFill>
                <a:latin typeface="Calibri" panose="020F0502020204030204"/>
                <a:cs typeface="Calibri" panose="020F0502020204030204"/>
              </a:rPr>
              <a:t>/</a:t>
            </a:r>
            <a:r>
              <a:rPr lang="en-US" sz="1800" err="1">
                <a:solidFill>
                  <a:schemeClr val="accent5"/>
                </a:solidFill>
                <a:latin typeface="Calibri" panose="020F0502020204030204"/>
                <a:cs typeface="Calibri" panose="020F0502020204030204"/>
              </a:rPr>
              <a:t>wk</a:t>
            </a:r>
            <a:r>
              <a:rPr lang="en-US" sz="1800">
                <a:solidFill>
                  <a:schemeClr val="accent5"/>
                </a:solidFill>
                <a:latin typeface="Calibri" panose="020F0502020204030204"/>
                <a:cs typeface="Calibri" panose="020F0502020204030204"/>
              </a:rPr>
              <a:t>)</a:t>
            </a:r>
          </a:p>
          <a:p>
            <a:pPr lvl="2"/>
            <a:r>
              <a:rPr lang="en-US" sz="1600">
                <a:solidFill>
                  <a:schemeClr val="accent5"/>
                </a:solidFill>
                <a:latin typeface="Calibri" panose="020F0502020204030204"/>
                <a:cs typeface="Calibri" panose="020F0502020204030204"/>
              </a:rPr>
              <a:t>February 2024 – July 2025: Translate Program Requirements to Specifications</a:t>
            </a:r>
          </a:p>
          <a:p>
            <a:pPr lvl="2"/>
            <a:r>
              <a:rPr lang="en-US" sz="1600">
                <a:solidFill>
                  <a:schemeClr val="accent5"/>
                </a:solidFill>
                <a:latin typeface="Calibri" panose="020F0502020204030204"/>
                <a:cs typeface="Calibri" panose="020F0502020204030204"/>
              </a:rPr>
              <a:t>February 2024 – Mid 2025: Start Continuous Design-Build-Test Development Sprints</a:t>
            </a:r>
          </a:p>
          <a:p>
            <a:pPr lvl="1">
              <a:buFont typeface="Courier New" panose="02070309020205020404" pitchFamily="49" charset="0"/>
              <a:buChar char="o"/>
            </a:pPr>
            <a:r>
              <a:rPr lang="en-US" sz="1800">
                <a:solidFill>
                  <a:schemeClr val="accent5"/>
                </a:solidFill>
                <a:latin typeface="Calibri" panose="020F0502020204030204"/>
                <a:cs typeface="Calibri" panose="020F0502020204030204"/>
              </a:rPr>
              <a:t>Mid 2025: Training (LOE: 4 – 6 </a:t>
            </a:r>
            <a:r>
              <a:rPr lang="en-US" sz="1800" err="1">
                <a:solidFill>
                  <a:schemeClr val="accent5"/>
                </a:solidFill>
                <a:latin typeface="Calibri" panose="020F0502020204030204"/>
                <a:cs typeface="Calibri" panose="020F0502020204030204"/>
              </a:rPr>
              <a:t>hr</a:t>
            </a:r>
            <a:r>
              <a:rPr lang="en-US" sz="1800">
                <a:solidFill>
                  <a:schemeClr val="accent5"/>
                </a:solidFill>
                <a:latin typeface="Calibri" panose="020F0502020204030204"/>
                <a:cs typeface="Calibri" panose="020F0502020204030204"/>
              </a:rPr>
              <a:t>/</a:t>
            </a:r>
            <a:r>
              <a:rPr lang="en-US" sz="1800" err="1">
                <a:solidFill>
                  <a:schemeClr val="accent5"/>
                </a:solidFill>
                <a:latin typeface="Calibri" panose="020F0502020204030204"/>
                <a:cs typeface="Calibri" panose="020F0502020204030204"/>
              </a:rPr>
              <a:t>wk</a:t>
            </a:r>
            <a:r>
              <a:rPr lang="en-US" sz="1800">
                <a:solidFill>
                  <a:schemeClr val="accent5"/>
                </a:solidFill>
                <a:latin typeface="Calibri" panose="020F0502020204030204"/>
                <a:cs typeface="Calibri" panose="020F0502020204030204"/>
              </a:rPr>
              <a:t>)</a:t>
            </a:r>
          </a:p>
          <a:p>
            <a:pPr lvl="1">
              <a:buFont typeface="Courier New" panose="02070309020205020404" pitchFamily="49" charset="0"/>
              <a:buChar char="o"/>
            </a:pPr>
            <a:r>
              <a:rPr lang="en-US" sz="1800">
                <a:solidFill>
                  <a:schemeClr val="accent5"/>
                </a:solidFill>
                <a:latin typeface="Calibri" panose="020F0502020204030204"/>
                <a:cs typeface="Calibri" panose="020F0502020204030204"/>
              </a:rPr>
              <a:t>Mid 2025: Final User Acceptance Testing &amp; Integration (LOE: 4 – 6 </a:t>
            </a:r>
            <a:r>
              <a:rPr lang="en-US" sz="1800" err="1">
                <a:solidFill>
                  <a:schemeClr val="accent5"/>
                </a:solidFill>
                <a:latin typeface="Calibri" panose="020F0502020204030204"/>
                <a:cs typeface="Calibri" panose="020F0502020204030204"/>
              </a:rPr>
              <a:t>hr</a:t>
            </a:r>
            <a:r>
              <a:rPr lang="en-US" sz="1800">
                <a:solidFill>
                  <a:schemeClr val="accent5"/>
                </a:solidFill>
                <a:latin typeface="Calibri" panose="020F0502020204030204"/>
                <a:cs typeface="Calibri" panose="020F0502020204030204"/>
              </a:rPr>
              <a:t>/</a:t>
            </a:r>
            <a:r>
              <a:rPr lang="en-US" sz="1800" err="1">
                <a:solidFill>
                  <a:schemeClr val="accent5"/>
                </a:solidFill>
                <a:latin typeface="Calibri" panose="020F0502020204030204"/>
                <a:cs typeface="Calibri" panose="020F0502020204030204"/>
              </a:rPr>
              <a:t>wk</a:t>
            </a:r>
            <a:r>
              <a:rPr lang="en-US" sz="1800">
                <a:solidFill>
                  <a:schemeClr val="accent5"/>
                </a:solidFill>
                <a:latin typeface="Calibri" panose="020F0502020204030204"/>
                <a:cs typeface="Calibri" panose="020F0502020204030204"/>
              </a:rPr>
              <a:t>)</a:t>
            </a:r>
          </a:p>
          <a:p>
            <a:pPr lvl="1">
              <a:buFont typeface="Courier New" panose="02070309020205020404" pitchFamily="49" charset="0"/>
              <a:buChar char="o"/>
            </a:pPr>
            <a:r>
              <a:rPr lang="en-US" sz="1800">
                <a:solidFill>
                  <a:schemeClr val="accent5"/>
                </a:solidFill>
                <a:latin typeface="Calibri" panose="020F0502020204030204"/>
                <a:cs typeface="Calibri" panose="020F0502020204030204"/>
              </a:rPr>
              <a:t>Late 2025 – Early 2026: Production Deployment/Go Live</a:t>
            </a:r>
          </a:p>
          <a:p>
            <a:pPr lvl="2"/>
            <a:endParaRPr lang="en-US" sz="1200">
              <a:solidFill>
                <a:schemeClr val="accent5"/>
              </a:solidFill>
              <a:latin typeface="Calibri" panose="020F0502020204030204"/>
              <a:cs typeface="Calibri" panose="020F0502020204030204"/>
            </a:endParaRPr>
          </a:p>
        </p:txBody>
      </p:sp>
      <p:sp>
        <p:nvSpPr>
          <p:cNvPr id="10" name="Text Placeholder 2">
            <a:extLst>
              <a:ext uri="{FF2B5EF4-FFF2-40B4-BE49-F238E27FC236}">
                <a16:creationId xmlns:a16="http://schemas.microsoft.com/office/drawing/2014/main" id="{8FE946D3-66E9-45A8-A4B6-A1DF59056271}"/>
              </a:ext>
            </a:extLst>
          </p:cNvPr>
          <p:cNvSpPr txBox="1">
            <a:spLocks/>
          </p:cNvSpPr>
          <p:nvPr/>
        </p:nvSpPr>
        <p:spPr>
          <a:xfrm>
            <a:off x="606936" y="1127798"/>
            <a:ext cx="7953374" cy="383260"/>
          </a:xfrm>
          <a:prstGeom prst="rect">
            <a:avLst/>
          </a:prstGeom>
        </p:spPr>
        <p:txBody>
          <a:bodyPr vert="horz" lIns="0" tIns="0" rIns="0" bIns="0" rtlCol="0">
            <a:normAutofit/>
          </a:bodyPr>
          <a:lstStyle>
            <a:lvl1pPr marL="0" indent="0" algn="l" defTabSz="914400" rtl="0" eaLnBrk="1" latinLnBrk="0" hangingPunct="1">
              <a:lnSpc>
                <a:spcPts val="1200"/>
              </a:lnSpc>
              <a:spcBef>
                <a:spcPts val="0"/>
              </a:spcBef>
              <a:buFont typeface="Arial" panose="020B0604020202020204" pitchFamily="34" charset="0"/>
              <a:buNone/>
              <a:defRPr sz="1200" b="0" kern="1200" cap="none" spc="0" baseline="0">
                <a:solidFill>
                  <a:srgbClr val="4D4D4D"/>
                </a:solidFill>
                <a:latin typeface="+mn-lt"/>
                <a:ea typeface="Segoe UI Symbol" panose="020B0502040204020203"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Level of Effort &amp; Next Steps</a:t>
            </a:r>
          </a:p>
        </p:txBody>
      </p:sp>
      <p:sp>
        <p:nvSpPr>
          <p:cNvPr id="2" name="Rectangle 1">
            <a:extLst>
              <a:ext uri="{FF2B5EF4-FFF2-40B4-BE49-F238E27FC236}">
                <a16:creationId xmlns:a16="http://schemas.microsoft.com/office/drawing/2014/main" id="{EC82EAA8-3C03-4A94-B0DB-C0C1F3B0AF46}"/>
              </a:ext>
            </a:extLst>
          </p:cNvPr>
          <p:cNvSpPr/>
          <p:nvPr/>
        </p:nvSpPr>
        <p:spPr>
          <a:xfrm>
            <a:off x="1816782" y="2371170"/>
            <a:ext cx="6537450" cy="253739"/>
          </a:xfrm>
          <a:prstGeom prst="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a:p>
        </p:txBody>
      </p:sp>
    </p:spTree>
    <p:extLst>
      <p:ext uri="{BB962C8B-B14F-4D97-AF65-F5344CB8AC3E}">
        <p14:creationId xmlns:p14="http://schemas.microsoft.com/office/powerpoint/2010/main" val="3084684555"/>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3DB1B493-D596-8397-47F1-BB9BCD7D1825}"/>
              </a:ext>
            </a:extLst>
          </p:cNvPr>
          <p:cNvSpPr txBox="1"/>
          <p:nvPr/>
        </p:nvSpPr>
        <p:spPr>
          <a:xfrm>
            <a:off x="594360" y="740664"/>
            <a:ext cx="7955280" cy="416140"/>
          </a:xfrm>
          <a:prstGeom prst="rect">
            <a:avLst/>
          </a:prstGeom>
          <a:noFill/>
        </p:spPr>
        <p:txBody>
          <a:bodyPr wrap="square" lIns="0" tIns="0" rIns="0" bIns="0" rtlCol="0" anchor="t">
            <a:spAutoFit/>
          </a:bodyPr>
          <a:lstStyle/>
          <a:p>
            <a:pPr>
              <a:lnSpc>
                <a:spcPts val="3200"/>
              </a:lnSpc>
            </a:pPr>
            <a:r>
              <a:rPr lang="en-US" sz="2600" b="1" cap="all" spc="50">
                <a:solidFill>
                  <a:srgbClr val="4D4D4D"/>
                </a:solidFill>
                <a:ea typeface="Segoe UI Symbol" panose="020B0502040204020203" pitchFamily="34" charset="0"/>
                <a:cs typeface="Open Sans" panose="020B0606030504020204" pitchFamily="34" charset="0"/>
              </a:rPr>
              <a:t>IWDS Transition </a:t>
            </a:r>
            <a:r>
              <a:rPr lang="en-US" sz="3200" b="1" cap="all" spc="50">
                <a:solidFill>
                  <a:srgbClr val="D14C27"/>
                </a:solidFill>
                <a:ea typeface="Segoe UI Symbol" panose="020B0502040204020203" pitchFamily="34" charset="0"/>
                <a:cs typeface="Open Sans" panose="020B0606030504020204" pitchFamily="34" charset="0"/>
              </a:rPr>
              <a:t>Communication Controls</a:t>
            </a:r>
          </a:p>
        </p:txBody>
      </p:sp>
      <p:pic>
        <p:nvPicPr>
          <p:cNvPr id="5" name="Picture 4" descr="A group of people connected to each other&#10;&#10;Description automatically generated">
            <a:extLst>
              <a:ext uri="{FF2B5EF4-FFF2-40B4-BE49-F238E27FC236}">
                <a16:creationId xmlns:a16="http://schemas.microsoft.com/office/drawing/2014/main" id="{FDCA9278-C747-E211-B9E6-5B3BD097AB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70043" y="1675296"/>
            <a:ext cx="3881653" cy="3057467"/>
          </a:xfrm>
          <a:prstGeom prst="rect">
            <a:avLst/>
          </a:prstGeom>
        </p:spPr>
      </p:pic>
      <p:graphicFrame>
        <p:nvGraphicFramePr>
          <p:cNvPr id="6" name="Diagram 5">
            <a:extLst>
              <a:ext uri="{FF2B5EF4-FFF2-40B4-BE49-F238E27FC236}">
                <a16:creationId xmlns:a16="http://schemas.microsoft.com/office/drawing/2014/main" id="{E451DA95-0363-A64F-4917-D01724A4ED08}"/>
              </a:ext>
            </a:extLst>
          </p:cNvPr>
          <p:cNvGraphicFramePr/>
          <p:nvPr>
            <p:extLst>
              <p:ext uri="{D42A27DB-BD31-4B8C-83A1-F6EECF244321}">
                <p14:modId xmlns:p14="http://schemas.microsoft.com/office/powerpoint/2010/main" val="597723770"/>
              </p:ext>
            </p:extLst>
          </p:nvPr>
        </p:nvGraphicFramePr>
        <p:xfrm>
          <a:off x="-1278835" y="1675296"/>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TextBox 2">
            <a:extLst>
              <a:ext uri="{FF2B5EF4-FFF2-40B4-BE49-F238E27FC236}">
                <a16:creationId xmlns:a16="http://schemas.microsoft.com/office/drawing/2014/main" id="{E687EB12-C1CD-4649-B881-815FE4F8E2FE}"/>
              </a:ext>
            </a:extLst>
          </p:cNvPr>
          <p:cNvSpPr txBox="1"/>
          <p:nvPr/>
        </p:nvSpPr>
        <p:spPr>
          <a:xfrm>
            <a:off x="3906173" y="5031410"/>
            <a:ext cx="4767310" cy="707886"/>
          </a:xfrm>
          <a:prstGeom prst="rect">
            <a:avLst/>
          </a:prstGeom>
          <a:noFill/>
        </p:spPr>
        <p:txBody>
          <a:bodyPr wrap="square" rtlCol="0">
            <a:spAutoFit/>
          </a:bodyPr>
          <a:lstStyle/>
          <a:p>
            <a:pPr algn="ctr"/>
            <a:r>
              <a:rPr lang="en-US" sz="2000"/>
              <a:t>Please refer questions to your </a:t>
            </a:r>
          </a:p>
          <a:p>
            <a:pPr algn="ctr"/>
            <a:r>
              <a:rPr lang="en-US" sz="2000"/>
              <a:t>LWIA Director or System Administrator.</a:t>
            </a:r>
          </a:p>
        </p:txBody>
      </p:sp>
    </p:spTree>
    <p:extLst>
      <p:ext uri="{BB962C8B-B14F-4D97-AF65-F5344CB8AC3E}">
        <p14:creationId xmlns:p14="http://schemas.microsoft.com/office/powerpoint/2010/main" val="3841831253"/>
      </p:ext>
    </p:extLst>
  </p:cSld>
  <p:clrMapOvr>
    <a:masterClrMapping/>
  </p:clrMapOvr>
  <p:transition spd="slow">
    <p:push dir="u"/>
  </p:transition>
  <p:extLst>
    <p:ext uri="{6950BFC3-D8DA-4A85-94F7-54DA5524770B}">
      <p188:commentRel xmlns:p188="http://schemas.microsoft.com/office/powerpoint/2018/8/main" r:id="rId2"/>
    </p:ext>
  </p:extLs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3DB1B493-D596-8397-47F1-BB9BCD7D1825}"/>
              </a:ext>
            </a:extLst>
          </p:cNvPr>
          <p:cNvSpPr txBox="1"/>
          <p:nvPr/>
        </p:nvSpPr>
        <p:spPr>
          <a:xfrm>
            <a:off x="594360" y="740664"/>
            <a:ext cx="8111066" cy="416140"/>
          </a:xfrm>
          <a:prstGeom prst="rect">
            <a:avLst/>
          </a:prstGeom>
          <a:noFill/>
        </p:spPr>
        <p:txBody>
          <a:bodyPr wrap="square" lIns="0" tIns="0" rIns="0" bIns="0" rtlCol="0" anchor="t">
            <a:spAutoFit/>
          </a:bodyPr>
          <a:lstStyle/>
          <a:p>
            <a:pPr>
              <a:lnSpc>
                <a:spcPts val="3200"/>
              </a:lnSpc>
            </a:pPr>
            <a:r>
              <a:rPr lang="en-US" sz="2600" b="1" cap="all" spc="50">
                <a:solidFill>
                  <a:srgbClr val="4D4D4D"/>
                </a:solidFill>
                <a:ea typeface="Segoe UI Symbol" panose="020B0502040204020203" pitchFamily="34" charset="0"/>
                <a:cs typeface="Open Sans" panose="020B0606030504020204" pitchFamily="34" charset="0"/>
              </a:rPr>
              <a:t>IWDS Transition </a:t>
            </a:r>
            <a:r>
              <a:rPr lang="en-US" sz="3200" b="1" cap="all" spc="50">
                <a:solidFill>
                  <a:srgbClr val="D14C27"/>
                </a:solidFill>
                <a:ea typeface="Segoe UI Symbol" panose="020B0502040204020203" pitchFamily="34" charset="0"/>
                <a:cs typeface="Open Sans" panose="020B0606030504020204" pitchFamily="34" charset="0"/>
              </a:rPr>
              <a:t>Next Steps</a:t>
            </a:r>
          </a:p>
        </p:txBody>
      </p:sp>
      <p:sp>
        <p:nvSpPr>
          <p:cNvPr id="2" name="Rectangle 1">
            <a:extLst>
              <a:ext uri="{FF2B5EF4-FFF2-40B4-BE49-F238E27FC236}">
                <a16:creationId xmlns:a16="http://schemas.microsoft.com/office/drawing/2014/main" id="{D37E1963-42D3-62A1-D132-C0C494C9F427}"/>
              </a:ext>
            </a:extLst>
          </p:cNvPr>
          <p:cNvSpPr/>
          <p:nvPr/>
        </p:nvSpPr>
        <p:spPr>
          <a:xfrm>
            <a:off x="0" y="1810823"/>
            <a:ext cx="2780907" cy="2918341"/>
          </a:xfrm>
          <a:prstGeom prst="rect">
            <a:avLst/>
          </a:prstGeom>
          <a:solidFill>
            <a:srgbClr val="D14C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15D8B728-9CDA-76E1-7655-8914D61BE8A8}"/>
              </a:ext>
            </a:extLst>
          </p:cNvPr>
          <p:cNvGrpSpPr/>
          <p:nvPr/>
        </p:nvGrpSpPr>
        <p:grpSpPr>
          <a:xfrm>
            <a:off x="461012" y="2623835"/>
            <a:ext cx="3345871" cy="1541936"/>
            <a:chOff x="594362" y="1974291"/>
            <a:chExt cx="3345871" cy="1263723"/>
          </a:xfrm>
        </p:grpSpPr>
        <p:cxnSp>
          <p:nvCxnSpPr>
            <p:cNvPr id="4" name="Straight Connector 3">
              <a:extLst>
                <a:ext uri="{FF2B5EF4-FFF2-40B4-BE49-F238E27FC236}">
                  <a16:creationId xmlns:a16="http://schemas.microsoft.com/office/drawing/2014/main" id="{FE6CC0D9-CBE3-A6C3-AF12-81B30FAB6B5E}"/>
                </a:ext>
              </a:extLst>
            </p:cNvPr>
            <p:cNvCxnSpPr/>
            <p:nvPr/>
          </p:nvCxnSpPr>
          <p:spPr>
            <a:xfrm>
              <a:off x="594362" y="1974291"/>
              <a:ext cx="914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7D7A77F1-8CE2-5268-FB67-D040F6337AC6}"/>
                </a:ext>
              </a:extLst>
            </p:cNvPr>
            <p:cNvSpPr txBox="1"/>
            <p:nvPr/>
          </p:nvSpPr>
          <p:spPr>
            <a:xfrm>
              <a:off x="603253" y="3107793"/>
              <a:ext cx="3336980" cy="130221"/>
            </a:xfrm>
            <a:prstGeom prst="rect">
              <a:avLst/>
            </a:prstGeom>
            <a:noFill/>
          </p:spPr>
          <p:txBody>
            <a:bodyPr wrap="square" lIns="0" tIns="0" rIns="0" bIns="0" rtlCol="0" anchor="t">
              <a:spAutoFit/>
            </a:bodyPr>
            <a:lstStyle/>
            <a:p>
              <a:pPr algn="just">
                <a:lnSpc>
                  <a:spcPts val="1300"/>
                </a:lnSpc>
                <a:spcAft>
                  <a:spcPts val="1200"/>
                </a:spcAft>
              </a:pPr>
              <a:endParaRPr lang="en-US" sz="1000">
                <a:solidFill>
                  <a:schemeClr val="bg1"/>
                </a:solidFill>
                <a:cs typeface="Calibri"/>
              </a:endParaRPr>
            </a:p>
          </p:txBody>
        </p:sp>
        <p:sp>
          <p:nvSpPr>
            <p:cNvPr id="6" name="TextBox 5">
              <a:extLst>
                <a:ext uri="{FF2B5EF4-FFF2-40B4-BE49-F238E27FC236}">
                  <a16:creationId xmlns:a16="http://schemas.microsoft.com/office/drawing/2014/main" id="{59AF3B78-AE10-BBAD-2742-614E90CF791D}"/>
                </a:ext>
              </a:extLst>
            </p:cNvPr>
            <p:cNvSpPr txBox="1"/>
            <p:nvPr/>
          </p:nvSpPr>
          <p:spPr>
            <a:xfrm>
              <a:off x="594362" y="2079377"/>
              <a:ext cx="3345871" cy="761988"/>
            </a:xfrm>
            <a:prstGeom prst="rect">
              <a:avLst/>
            </a:prstGeom>
            <a:noFill/>
          </p:spPr>
          <p:txBody>
            <a:bodyPr wrap="square" lIns="0" tIns="0" rIns="0" bIns="0" rtlCol="0" anchor="t">
              <a:spAutoFit/>
            </a:bodyPr>
            <a:lstStyle/>
            <a:p>
              <a:pPr>
                <a:lnSpc>
                  <a:spcPts val="3600"/>
                </a:lnSpc>
              </a:pPr>
              <a:r>
                <a:rPr lang="en-US" sz="2600" b="1" cap="all" spc="50">
                  <a:solidFill>
                    <a:srgbClr val="4D4D4D"/>
                  </a:solidFill>
                  <a:ea typeface="Segoe UI Symbol" panose="020B0502040204020203" pitchFamily="34" charset="0"/>
                  <a:cs typeface="Open Sans" panose="020B0606030504020204" pitchFamily="34" charset="0"/>
                </a:rPr>
                <a:t>Next Steps &amp;</a:t>
              </a:r>
              <a:endParaRPr lang="en-US" sz="3600" b="1" cap="all" spc="50">
                <a:solidFill>
                  <a:srgbClr val="4D4D4D"/>
                </a:solidFill>
              </a:endParaRPr>
            </a:p>
            <a:p>
              <a:pPr>
                <a:lnSpc>
                  <a:spcPts val="3600"/>
                </a:lnSpc>
              </a:pPr>
              <a:r>
                <a:rPr lang="en-US" sz="2600" b="1" cap="all" spc="50">
                  <a:solidFill>
                    <a:schemeClr val="bg1"/>
                  </a:solidFill>
                  <a:ea typeface="Segoe UI Symbol"/>
                  <a:cs typeface="Open Sans"/>
                </a:rPr>
                <a:t>Actions</a:t>
              </a:r>
            </a:p>
          </p:txBody>
        </p:sp>
      </p:grpSp>
      <p:sp>
        <p:nvSpPr>
          <p:cNvPr id="7" name="Content Placeholder 2">
            <a:extLst>
              <a:ext uri="{FF2B5EF4-FFF2-40B4-BE49-F238E27FC236}">
                <a16:creationId xmlns:a16="http://schemas.microsoft.com/office/drawing/2014/main" id="{B34DCF99-38CB-939C-1C30-3546A5F16495}"/>
              </a:ext>
            </a:extLst>
          </p:cNvPr>
          <p:cNvSpPr txBox="1">
            <a:spLocks/>
          </p:cNvSpPr>
          <p:nvPr/>
        </p:nvSpPr>
        <p:spPr>
          <a:xfrm>
            <a:off x="3109782" y="1745071"/>
            <a:ext cx="5894202" cy="5307039"/>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latin typeface="+mj-lt"/>
                <a:cs typeface="Calibri" panose="020F0502020204030204"/>
              </a:rPr>
              <a:t>Reach out to Caroline Portlock </a:t>
            </a:r>
            <a:r>
              <a:rPr lang="en-US" sz="2400" dirty="0">
                <a:ea typeface="+mn-lt"/>
                <a:cs typeface="+mn-lt"/>
                <a:hlinkClick r:id="rId2"/>
              </a:rPr>
              <a:t>cportlock@willcountyillinois.com</a:t>
            </a:r>
            <a:r>
              <a:rPr lang="en-US" sz="2400" dirty="0">
                <a:latin typeface="Calibri"/>
                <a:cs typeface="Calibri" panose="020F0502020204030204"/>
              </a:rPr>
              <a:t> </a:t>
            </a:r>
            <a:r>
              <a:rPr lang="en-US" sz="2400" dirty="0">
                <a:latin typeface="+mj-lt"/>
                <a:cs typeface="Calibri" panose="020F0502020204030204"/>
              </a:rPr>
              <a:t>if you are interested in participating in the intensive series of “working sessions” by end of day 12/1/23. </a:t>
            </a:r>
          </a:p>
          <a:p>
            <a:r>
              <a:rPr lang="en-US" sz="2400" dirty="0">
                <a:latin typeface="+mj-lt"/>
                <a:cs typeface="Calibri" panose="020F0502020204030204"/>
              </a:rPr>
              <a:t>Those 10 reps will get a calendar event for weekly discovery sessions by EOD 12/4/23</a:t>
            </a:r>
            <a:endParaRPr lang="en-US" dirty="0"/>
          </a:p>
          <a:p>
            <a:pPr lvl="1">
              <a:buFont typeface="Courier New" panose="020B0604020202020204" pitchFamily="34" charset="0"/>
              <a:buChar char="o"/>
            </a:pPr>
            <a:r>
              <a:rPr lang="en-US" sz="2000" dirty="0">
                <a:latin typeface="+mj-lt"/>
                <a:cs typeface="Calibri" panose="020F0502020204030204"/>
              </a:rPr>
              <a:t>What to bring </a:t>
            </a:r>
          </a:p>
          <a:p>
            <a:pPr lvl="2">
              <a:buFont typeface="Wingdings" panose="020B0604020202020204" pitchFamily="34" charset="0"/>
              <a:buChar char="§"/>
            </a:pPr>
            <a:r>
              <a:rPr lang="en-US" sz="1600" dirty="0">
                <a:latin typeface="+mj-lt"/>
                <a:cs typeface="Calibri" panose="020F0502020204030204"/>
              </a:rPr>
              <a:t>Local Processes</a:t>
            </a:r>
          </a:p>
          <a:p>
            <a:pPr lvl="2">
              <a:buFont typeface="Wingdings" panose="020B0604020202020204" pitchFamily="34" charset="0"/>
              <a:buChar char="§"/>
            </a:pPr>
            <a:r>
              <a:rPr lang="en-US" sz="1600" dirty="0">
                <a:latin typeface="+mj-lt"/>
                <a:cs typeface="Calibri" panose="020F0502020204030204"/>
              </a:rPr>
              <a:t>IWDS Usage Notes</a:t>
            </a:r>
          </a:p>
        </p:txBody>
      </p:sp>
    </p:spTree>
    <p:extLst>
      <p:ext uri="{BB962C8B-B14F-4D97-AF65-F5344CB8AC3E}">
        <p14:creationId xmlns:p14="http://schemas.microsoft.com/office/powerpoint/2010/main" val="4029581197"/>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3DB1B493-D596-8397-47F1-BB9BCD7D1825}"/>
              </a:ext>
            </a:extLst>
          </p:cNvPr>
          <p:cNvSpPr txBox="1"/>
          <p:nvPr/>
        </p:nvSpPr>
        <p:spPr>
          <a:xfrm>
            <a:off x="594360" y="740664"/>
            <a:ext cx="8111066" cy="416140"/>
          </a:xfrm>
          <a:prstGeom prst="rect">
            <a:avLst/>
          </a:prstGeom>
          <a:noFill/>
        </p:spPr>
        <p:txBody>
          <a:bodyPr wrap="square" lIns="0" tIns="0" rIns="0" bIns="0" rtlCol="0" anchor="t">
            <a:spAutoFit/>
          </a:bodyPr>
          <a:lstStyle/>
          <a:p>
            <a:pPr>
              <a:lnSpc>
                <a:spcPts val="3200"/>
              </a:lnSpc>
            </a:pPr>
            <a:r>
              <a:rPr lang="en-US" sz="2600" b="1" cap="all" spc="50">
                <a:solidFill>
                  <a:srgbClr val="4D4D4D"/>
                </a:solidFill>
                <a:ea typeface="Segoe UI Symbol" panose="020B0502040204020203" pitchFamily="34" charset="0"/>
                <a:cs typeface="Open Sans" panose="020B0606030504020204" pitchFamily="34" charset="0"/>
              </a:rPr>
              <a:t>IWDS Transition </a:t>
            </a:r>
            <a:r>
              <a:rPr lang="en-US" sz="3200" b="1" cap="all" spc="50">
                <a:solidFill>
                  <a:srgbClr val="D14C27"/>
                </a:solidFill>
                <a:ea typeface="Segoe UI Symbol" panose="020B0502040204020203" pitchFamily="34" charset="0"/>
                <a:cs typeface="Open Sans" panose="020B0606030504020204" pitchFamily="34" charset="0"/>
              </a:rPr>
              <a:t>Questions</a:t>
            </a:r>
          </a:p>
        </p:txBody>
      </p:sp>
      <p:sp>
        <p:nvSpPr>
          <p:cNvPr id="2" name="Rectangle 1">
            <a:extLst>
              <a:ext uri="{FF2B5EF4-FFF2-40B4-BE49-F238E27FC236}">
                <a16:creationId xmlns:a16="http://schemas.microsoft.com/office/drawing/2014/main" id="{D37E1963-42D3-62A1-D132-C0C494C9F427}"/>
              </a:ext>
            </a:extLst>
          </p:cNvPr>
          <p:cNvSpPr/>
          <p:nvPr/>
        </p:nvSpPr>
        <p:spPr>
          <a:xfrm>
            <a:off x="0" y="1810823"/>
            <a:ext cx="2780907" cy="2918341"/>
          </a:xfrm>
          <a:prstGeom prst="rect">
            <a:avLst/>
          </a:prstGeom>
          <a:solidFill>
            <a:srgbClr val="D14C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15D8B728-9CDA-76E1-7655-8914D61BE8A8}"/>
              </a:ext>
            </a:extLst>
          </p:cNvPr>
          <p:cNvGrpSpPr/>
          <p:nvPr/>
        </p:nvGrpSpPr>
        <p:grpSpPr>
          <a:xfrm>
            <a:off x="461012" y="2623835"/>
            <a:ext cx="3345871" cy="1541936"/>
            <a:chOff x="594362" y="1974291"/>
            <a:chExt cx="3345871" cy="1263723"/>
          </a:xfrm>
        </p:grpSpPr>
        <p:cxnSp>
          <p:nvCxnSpPr>
            <p:cNvPr id="4" name="Straight Connector 3">
              <a:extLst>
                <a:ext uri="{FF2B5EF4-FFF2-40B4-BE49-F238E27FC236}">
                  <a16:creationId xmlns:a16="http://schemas.microsoft.com/office/drawing/2014/main" id="{FE6CC0D9-CBE3-A6C3-AF12-81B30FAB6B5E}"/>
                </a:ext>
              </a:extLst>
            </p:cNvPr>
            <p:cNvCxnSpPr/>
            <p:nvPr/>
          </p:nvCxnSpPr>
          <p:spPr>
            <a:xfrm>
              <a:off x="594362" y="1974291"/>
              <a:ext cx="914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7D7A77F1-8CE2-5268-FB67-D040F6337AC6}"/>
                </a:ext>
              </a:extLst>
            </p:cNvPr>
            <p:cNvSpPr txBox="1"/>
            <p:nvPr/>
          </p:nvSpPr>
          <p:spPr>
            <a:xfrm>
              <a:off x="603253" y="3107793"/>
              <a:ext cx="3336980" cy="130221"/>
            </a:xfrm>
            <a:prstGeom prst="rect">
              <a:avLst/>
            </a:prstGeom>
            <a:noFill/>
          </p:spPr>
          <p:txBody>
            <a:bodyPr wrap="square" lIns="0" tIns="0" rIns="0" bIns="0" rtlCol="0" anchor="t">
              <a:spAutoFit/>
            </a:bodyPr>
            <a:lstStyle/>
            <a:p>
              <a:pPr algn="just">
                <a:lnSpc>
                  <a:spcPts val="1300"/>
                </a:lnSpc>
                <a:spcAft>
                  <a:spcPts val="1200"/>
                </a:spcAft>
              </a:pPr>
              <a:endParaRPr lang="en-US" sz="1000">
                <a:solidFill>
                  <a:schemeClr val="bg1"/>
                </a:solidFill>
                <a:cs typeface="Calibri"/>
              </a:endParaRPr>
            </a:p>
          </p:txBody>
        </p:sp>
        <p:sp>
          <p:nvSpPr>
            <p:cNvPr id="6" name="TextBox 5">
              <a:extLst>
                <a:ext uri="{FF2B5EF4-FFF2-40B4-BE49-F238E27FC236}">
                  <a16:creationId xmlns:a16="http://schemas.microsoft.com/office/drawing/2014/main" id="{59AF3B78-AE10-BBAD-2742-614E90CF791D}"/>
                </a:ext>
              </a:extLst>
            </p:cNvPr>
            <p:cNvSpPr txBox="1"/>
            <p:nvPr/>
          </p:nvSpPr>
          <p:spPr>
            <a:xfrm>
              <a:off x="594362" y="2079377"/>
              <a:ext cx="3345871" cy="761988"/>
            </a:xfrm>
            <a:prstGeom prst="rect">
              <a:avLst/>
            </a:prstGeom>
            <a:noFill/>
          </p:spPr>
          <p:txBody>
            <a:bodyPr wrap="square" lIns="0" tIns="0" rIns="0" bIns="0" rtlCol="0" anchor="t">
              <a:spAutoFit/>
            </a:bodyPr>
            <a:lstStyle/>
            <a:p>
              <a:pPr>
                <a:lnSpc>
                  <a:spcPts val="3600"/>
                </a:lnSpc>
              </a:pPr>
              <a:r>
                <a:rPr lang="en-US" sz="2600" b="1" cap="all" spc="50">
                  <a:solidFill>
                    <a:srgbClr val="4D4D4D"/>
                  </a:solidFill>
                  <a:ea typeface="Segoe UI Symbol" panose="020B0502040204020203" pitchFamily="34" charset="0"/>
                  <a:cs typeface="Open Sans" panose="020B0606030504020204" pitchFamily="34" charset="0"/>
                </a:rPr>
                <a:t>Questions &amp;</a:t>
              </a:r>
              <a:r>
                <a:rPr lang="en-US" sz="3600" b="1" cap="all" spc="50">
                  <a:solidFill>
                    <a:srgbClr val="4D4D4D"/>
                  </a:solidFill>
                  <a:cs typeface="Calibri"/>
                </a:rPr>
                <a:t>  </a:t>
              </a:r>
              <a:endParaRPr lang="en-US" sz="3600" b="1" cap="all" spc="50">
                <a:solidFill>
                  <a:srgbClr val="4D4D4D"/>
                </a:solidFill>
              </a:endParaRPr>
            </a:p>
            <a:p>
              <a:pPr>
                <a:lnSpc>
                  <a:spcPts val="3600"/>
                </a:lnSpc>
              </a:pPr>
              <a:r>
                <a:rPr lang="en-US" sz="2600" b="1" cap="all" spc="50">
                  <a:solidFill>
                    <a:schemeClr val="bg1"/>
                  </a:solidFill>
                  <a:ea typeface="Segoe UI Symbol"/>
                  <a:cs typeface="Open Sans"/>
                </a:rPr>
                <a:t>Answers</a:t>
              </a:r>
            </a:p>
          </p:txBody>
        </p:sp>
      </p:grpSp>
      <p:sp>
        <p:nvSpPr>
          <p:cNvPr id="7" name="Content Placeholder 2">
            <a:extLst>
              <a:ext uri="{FF2B5EF4-FFF2-40B4-BE49-F238E27FC236}">
                <a16:creationId xmlns:a16="http://schemas.microsoft.com/office/drawing/2014/main" id="{B34DCF99-38CB-939C-1C30-3546A5F16495}"/>
              </a:ext>
            </a:extLst>
          </p:cNvPr>
          <p:cNvSpPr txBox="1">
            <a:spLocks/>
          </p:cNvSpPr>
          <p:nvPr/>
        </p:nvSpPr>
        <p:spPr>
          <a:xfrm>
            <a:off x="3091992" y="1344799"/>
            <a:ext cx="5894202" cy="5307039"/>
          </a:xfrm>
          <a:prstGeom prst="rect">
            <a:avLst/>
          </a:prstGeom>
        </p:spPr>
        <p:txBody>
          <a:bodyPr vert="horz"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When does it start?</a:t>
            </a:r>
            <a:endParaRPr lang="en-US" sz="1900" dirty="0">
              <a:solidFill>
                <a:schemeClr val="accent5"/>
              </a:solidFill>
              <a:latin typeface="Calibri" panose="020F0502020204030204"/>
              <a:cs typeface="Calibri" panose="020F0502020204030204"/>
            </a:endParaRPr>
          </a:p>
          <a:p>
            <a:pPr lvl="1">
              <a:buFont typeface="Courier New" panose="02070309020205020404" pitchFamily="49" charset="0"/>
              <a:buChar char="o"/>
            </a:pPr>
            <a:r>
              <a:rPr lang="en-US" sz="1900" dirty="0">
                <a:solidFill>
                  <a:schemeClr val="accent5"/>
                </a:solidFill>
                <a:latin typeface="+mj-lt"/>
              </a:rPr>
              <a:t>Now! It’s already started!</a:t>
            </a:r>
            <a:endParaRPr lang="en-US" sz="1800" dirty="0">
              <a:solidFill>
                <a:schemeClr val="accent5"/>
              </a:solidFill>
              <a:latin typeface="Calibri Light"/>
              <a:cs typeface="Calibri Light"/>
            </a:endParaRPr>
          </a:p>
          <a:p>
            <a:r>
              <a:rPr lang="en-US" sz="2400" dirty="0"/>
              <a:t>When will we start using the system?</a:t>
            </a:r>
            <a:endParaRPr lang="en-US" dirty="0">
              <a:ea typeface="Calibri"/>
              <a:cs typeface="Calibri"/>
            </a:endParaRPr>
          </a:p>
          <a:p>
            <a:pPr lvl="1">
              <a:buFont typeface="Courier New" panose="02070309020205020404" pitchFamily="49" charset="0"/>
              <a:buChar char="o"/>
            </a:pPr>
            <a:r>
              <a:rPr lang="en-US" sz="1800" dirty="0">
                <a:solidFill>
                  <a:schemeClr val="accent5"/>
                </a:solidFill>
                <a:latin typeface="+mj-lt"/>
              </a:rPr>
              <a:t>Late 2025 </a:t>
            </a:r>
            <a:r>
              <a:rPr lang="en-US" sz="1900" dirty="0">
                <a:solidFill>
                  <a:schemeClr val="accent5"/>
                </a:solidFill>
                <a:latin typeface="+mj-lt"/>
              </a:rPr>
              <a:t>or Early 2026.</a:t>
            </a:r>
            <a:endParaRPr lang="en-US" sz="1800" dirty="0">
              <a:solidFill>
                <a:schemeClr val="accent5"/>
              </a:solidFill>
              <a:latin typeface="Calibri Light"/>
              <a:ea typeface="Calibri Light"/>
              <a:cs typeface="Calibri Light"/>
            </a:endParaRPr>
          </a:p>
          <a:p>
            <a:r>
              <a:rPr lang="en-US" sz="2400" dirty="0"/>
              <a:t>How will I know what to do?</a:t>
            </a:r>
            <a:endParaRPr lang="en-US" dirty="0">
              <a:ea typeface="Calibri"/>
              <a:cs typeface="Calibri"/>
            </a:endParaRPr>
          </a:p>
          <a:p>
            <a:pPr lvl="1">
              <a:buFont typeface="Courier New" panose="02070309020205020404" pitchFamily="49" charset="0"/>
              <a:buChar char="o"/>
            </a:pPr>
            <a:r>
              <a:rPr lang="en-US" sz="1800" dirty="0">
                <a:solidFill>
                  <a:schemeClr val="accent5"/>
                </a:solidFill>
                <a:latin typeface="+mj-lt"/>
              </a:rPr>
              <a:t>Scheduled meetings on your calendars.</a:t>
            </a:r>
            <a:endParaRPr lang="en-US" sz="1800" dirty="0">
              <a:solidFill>
                <a:schemeClr val="accent5"/>
              </a:solidFill>
              <a:latin typeface="+mj-lt"/>
              <a:ea typeface="Calibri Light"/>
              <a:cs typeface="Calibri Light"/>
            </a:endParaRPr>
          </a:p>
          <a:p>
            <a:pPr lvl="1">
              <a:buFont typeface="Courier New" panose="02070309020205020404" pitchFamily="49" charset="0"/>
              <a:buChar char="o"/>
            </a:pPr>
            <a:r>
              <a:rPr lang="en-US" sz="1800" dirty="0">
                <a:solidFill>
                  <a:schemeClr val="accent5"/>
                </a:solidFill>
                <a:latin typeface="+mj-lt"/>
              </a:rPr>
              <a:t>Project communications website.</a:t>
            </a:r>
            <a:endParaRPr lang="en-US" sz="1800" dirty="0">
              <a:solidFill>
                <a:schemeClr val="accent5"/>
              </a:solidFill>
              <a:latin typeface="+mj-lt"/>
              <a:cs typeface="Calibri Light"/>
            </a:endParaRPr>
          </a:p>
          <a:p>
            <a:pPr lvl="1">
              <a:buFont typeface="Courier New" panose="02070309020205020404" pitchFamily="49" charset="0"/>
              <a:buChar char="o"/>
            </a:pPr>
            <a:r>
              <a:rPr lang="en-US" sz="1800" dirty="0">
                <a:solidFill>
                  <a:schemeClr val="accent5"/>
                </a:solidFill>
                <a:latin typeface="+mj-lt"/>
              </a:rPr>
              <a:t>Recurring demonstrations and status (Every 2 weeks on a set day starting in 2025).</a:t>
            </a:r>
            <a:endParaRPr lang="en-US" sz="1800" dirty="0">
              <a:solidFill>
                <a:schemeClr val="accent5"/>
              </a:solidFill>
              <a:latin typeface="Calibri Light"/>
              <a:ea typeface="Calibri Light"/>
              <a:cs typeface="Calibri Light"/>
            </a:endParaRPr>
          </a:p>
          <a:p>
            <a:r>
              <a:rPr lang="en-US" sz="2400" dirty="0"/>
              <a:t>What do I communicate to others?</a:t>
            </a:r>
            <a:endParaRPr lang="en-US" sz="1200" dirty="0">
              <a:ea typeface="Calibri"/>
              <a:cs typeface="Calibri"/>
            </a:endParaRPr>
          </a:p>
          <a:p>
            <a:pPr lvl="1">
              <a:buFont typeface="Courier New" panose="02070309020205020404" pitchFamily="49" charset="0"/>
              <a:buChar char="o"/>
            </a:pPr>
            <a:r>
              <a:rPr lang="en-US" sz="1800" dirty="0">
                <a:solidFill>
                  <a:schemeClr val="accent5"/>
                </a:solidFill>
                <a:latin typeface="+mj-lt"/>
              </a:rPr>
              <a:t>Communications are created by the communications team and reviewed by Senior Leadership.</a:t>
            </a:r>
            <a:endParaRPr lang="en-US" sz="1800" dirty="0">
              <a:solidFill>
                <a:schemeClr val="accent5"/>
              </a:solidFill>
              <a:latin typeface="+mj-lt"/>
              <a:cs typeface="Calibri Light"/>
            </a:endParaRPr>
          </a:p>
          <a:p>
            <a:pPr lvl="1">
              <a:buFont typeface="Courier New" panose="02070309020205020404" pitchFamily="49" charset="0"/>
              <a:buChar char="o"/>
            </a:pPr>
            <a:r>
              <a:rPr lang="en-US" sz="1800" dirty="0">
                <a:solidFill>
                  <a:schemeClr val="accent5"/>
                </a:solidFill>
                <a:latin typeface="+mj-lt"/>
              </a:rPr>
              <a:t>Most of the formal communications will be distributed from the Senior Leadership or product owners.</a:t>
            </a:r>
            <a:endParaRPr lang="en-US" sz="1800" dirty="0">
              <a:solidFill>
                <a:schemeClr val="accent5"/>
              </a:solidFill>
              <a:latin typeface="+mj-lt"/>
              <a:cs typeface="Calibri Light"/>
            </a:endParaRPr>
          </a:p>
          <a:p>
            <a:pPr lvl="1">
              <a:buFont typeface="Courier New" panose="02070309020205020404" pitchFamily="49" charset="0"/>
              <a:buChar char="o"/>
            </a:pPr>
            <a:r>
              <a:rPr lang="en-US" sz="1800" dirty="0">
                <a:solidFill>
                  <a:schemeClr val="accent5"/>
                </a:solidFill>
                <a:latin typeface="+mj-lt"/>
              </a:rPr>
              <a:t>Please refer questions to your LWIA Director or System Administrator. </a:t>
            </a:r>
            <a:endParaRPr lang="en-US" sz="2400" dirty="0">
              <a:solidFill>
                <a:schemeClr val="accent5"/>
              </a:solidFill>
              <a:cs typeface="Calibri" panose="020F0502020204030204"/>
            </a:endParaRPr>
          </a:p>
          <a:p>
            <a:r>
              <a:rPr lang="en-US" sz="2400" dirty="0"/>
              <a:t>Other Questions. . .</a:t>
            </a:r>
            <a:endParaRPr lang="en-US" sz="2400" dirty="0">
              <a:cs typeface="Calibri"/>
            </a:endParaRPr>
          </a:p>
        </p:txBody>
      </p:sp>
    </p:spTree>
    <p:extLst>
      <p:ext uri="{BB962C8B-B14F-4D97-AF65-F5344CB8AC3E}">
        <p14:creationId xmlns:p14="http://schemas.microsoft.com/office/powerpoint/2010/main" val="2502292406"/>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201B180-EBF1-DE38-A14D-4CF03A5FB68D}"/>
              </a:ext>
            </a:extLst>
          </p:cNvPr>
          <p:cNvSpPr txBox="1"/>
          <p:nvPr/>
        </p:nvSpPr>
        <p:spPr>
          <a:xfrm>
            <a:off x="594995" y="736505"/>
            <a:ext cx="7955280" cy="416140"/>
          </a:xfrm>
          <a:prstGeom prst="rect">
            <a:avLst/>
          </a:prstGeom>
          <a:noFill/>
        </p:spPr>
        <p:txBody>
          <a:bodyPr wrap="square" lIns="0" tIns="0" rIns="0" bIns="0" rtlCol="0" anchor="t">
            <a:spAutoFit/>
          </a:bodyPr>
          <a:lstStyle/>
          <a:p>
            <a:pPr>
              <a:lnSpc>
                <a:spcPts val="3200"/>
              </a:lnSpc>
            </a:pPr>
            <a:r>
              <a:rPr lang="en-US" sz="2600" b="1" cap="all" spc="50">
                <a:solidFill>
                  <a:srgbClr val="4D4D4D"/>
                </a:solidFill>
                <a:ea typeface="Segoe UI Symbol" panose="020B0502040204020203" pitchFamily="34" charset="0"/>
                <a:cs typeface="Open Sans" panose="020B0606030504020204" pitchFamily="34" charset="0"/>
              </a:rPr>
              <a:t>IWDS Transition </a:t>
            </a:r>
            <a:r>
              <a:rPr lang="en-US" sz="3200" b="1" cap="all" spc="50">
                <a:solidFill>
                  <a:srgbClr val="D14C27"/>
                </a:solidFill>
                <a:ea typeface="Segoe UI Symbol" panose="020B0502040204020203" pitchFamily="34" charset="0"/>
                <a:cs typeface="Open Sans" panose="020B0606030504020204" pitchFamily="34" charset="0"/>
              </a:rPr>
              <a:t>Agenda</a:t>
            </a:r>
          </a:p>
        </p:txBody>
      </p:sp>
      <p:sp>
        <p:nvSpPr>
          <p:cNvPr id="7" name="TextBox 6">
            <a:extLst>
              <a:ext uri="{FF2B5EF4-FFF2-40B4-BE49-F238E27FC236}">
                <a16:creationId xmlns:a16="http://schemas.microsoft.com/office/drawing/2014/main" id="{DDC21D77-B153-270E-9E33-4BEADD007975}"/>
              </a:ext>
            </a:extLst>
          </p:cNvPr>
          <p:cNvSpPr txBox="1"/>
          <p:nvPr/>
        </p:nvSpPr>
        <p:spPr>
          <a:xfrm>
            <a:off x="2005647" y="1578775"/>
            <a:ext cx="6021160" cy="3220562"/>
          </a:xfrm>
          <a:prstGeom prst="rect">
            <a:avLst/>
          </a:prstGeom>
          <a:noFill/>
        </p:spPr>
        <p:txBody>
          <a:bodyPr wrap="square" lIns="0" tIns="0" rIns="0" bIns="0" rtlCol="0" anchor="t">
            <a:spAutoFit/>
          </a:bodyPr>
          <a:lstStyle/>
          <a:p>
            <a:pPr>
              <a:lnSpc>
                <a:spcPts val="3200"/>
              </a:lnSpc>
            </a:pPr>
            <a:r>
              <a:rPr lang="en-US" sz="2400" b="1" spc="20">
                <a:solidFill>
                  <a:schemeClr val="accent3">
                    <a:lumMod val="75000"/>
                  </a:schemeClr>
                </a:solidFill>
              </a:rPr>
              <a:t>Background</a:t>
            </a:r>
          </a:p>
          <a:p>
            <a:pPr>
              <a:lnSpc>
                <a:spcPts val="3200"/>
              </a:lnSpc>
            </a:pPr>
            <a:r>
              <a:rPr lang="en-US" sz="2400" b="1" spc="20">
                <a:solidFill>
                  <a:schemeClr val="accent3">
                    <a:lumMod val="75000"/>
                  </a:schemeClr>
                </a:solidFill>
              </a:rPr>
              <a:t>Project Scope</a:t>
            </a:r>
            <a:endParaRPr lang="en-US" sz="2400" b="1" spc="20">
              <a:solidFill>
                <a:schemeClr val="accent3">
                  <a:lumMod val="75000"/>
                </a:schemeClr>
              </a:solidFill>
              <a:ea typeface="Calibri"/>
              <a:cs typeface="Calibri"/>
            </a:endParaRPr>
          </a:p>
          <a:p>
            <a:pPr>
              <a:lnSpc>
                <a:spcPts val="3200"/>
              </a:lnSpc>
            </a:pPr>
            <a:r>
              <a:rPr lang="en-US" sz="2400" b="1" spc="20">
                <a:solidFill>
                  <a:schemeClr val="accent3">
                    <a:lumMod val="75000"/>
                  </a:schemeClr>
                </a:solidFill>
              </a:rPr>
              <a:t>Project Timeline &amp; Phases</a:t>
            </a:r>
          </a:p>
          <a:p>
            <a:pPr>
              <a:lnSpc>
                <a:spcPts val="3200"/>
              </a:lnSpc>
            </a:pPr>
            <a:r>
              <a:rPr lang="en-US" sz="2400" b="1" spc="20">
                <a:solidFill>
                  <a:schemeClr val="accent3">
                    <a:lumMod val="75000"/>
                  </a:schemeClr>
                </a:solidFill>
                <a:ea typeface="Calibri"/>
                <a:cs typeface="Calibri"/>
              </a:rPr>
              <a:t>Discovery</a:t>
            </a:r>
          </a:p>
          <a:p>
            <a:pPr>
              <a:lnSpc>
                <a:spcPts val="3200"/>
              </a:lnSpc>
            </a:pPr>
            <a:r>
              <a:rPr lang="en-US" sz="2400" b="1" spc="20">
                <a:solidFill>
                  <a:schemeClr val="accent3">
                    <a:lumMod val="75000"/>
                  </a:schemeClr>
                </a:solidFill>
              </a:rPr>
              <a:t>Communication</a:t>
            </a:r>
            <a:endParaRPr lang="en-US">
              <a:solidFill>
                <a:schemeClr val="accent3">
                  <a:lumMod val="75000"/>
                </a:schemeClr>
              </a:solidFill>
              <a:ea typeface="Calibri"/>
              <a:cs typeface="Calibri"/>
            </a:endParaRPr>
          </a:p>
          <a:p>
            <a:r>
              <a:rPr lang="en-US" sz="2400" b="1" spc="20">
                <a:solidFill>
                  <a:schemeClr val="accent3">
                    <a:lumMod val="75000"/>
                  </a:schemeClr>
                </a:solidFill>
                <a:ea typeface="Calibri"/>
                <a:cs typeface="Calibri"/>
              </a:rPr>
              <a:t>Roles &amp; Responsibilities</a:t>
            </a:r>
            <a:endParaRPr lang="en-US" sz="2400" spc="20">
              <a:solidFill>
                <a:schemeClr val="accent3">
                  <a:lumMod val="75000"/>
                </a:schemeClr>
              </a:solidFill>
              <a:ea typeface="Calibri"/>
              <a:cs typeface="Calibri"/>
            </a:endParaRPr>
          </a:p>
          <a:p>
            <a:pPr>
              <a:lnSpc>
                <a:spcPts val="3200"/>
              </a:lnSpc>
            </a:pPr>
            <a:r>
              <a:rPr lang="en-US" sz="2400" b="1" spc="20">
                <a:solidFill>
                  <a:schemeClr val="accent3">
                    <a:lumMod val="75000"/>
                  </a:schemeClr>
                </a:solidFill>
                <a:ea typeface="Calibri"/>
                <a:cs typeface="Calibri"/>
              </a:rPr>
              <a:t>Next Steps</a:t>
            </a:r>
            <a:endParaRPr lang="en-US">
              <a:solidFill>
                <a:schemeClr val="accent3">
                  <a:lumMod val="75000"/>
                </a:schemeClr>
              </a:solidFill>
            </a:endParaRPr>
          </a:p>
          <a:p>
            <a:pPr>
              <a:lnSpc>
                <a:spcPts val="3200"/>
              </a:lnSpc>
            </a:pPr>
            <a:r>
              <a:rPr lang="en-US" sz="2400" b="1" spc="20">
                <a:solidFill>
                  <a:schemeClr val="accent3">
                    <a:lumMod val="75000"/>
                  </a:schemeClr>
                </a:solidFill>
              </a:rPr>
              <a:t>Questions</a:t>
            </a:r>
          </a:p>
        </p:txBody>
      </p:sp>
      <p:sp>
        <p:nvSpPr>
          <p:cNvPr id="9" name="Oval 8">
            <a:extLst>
              <a:ext uri="{FF2B5EF4-FFF2-40B4-BE49-F238E27FC236}">
                <a16:creationId xmlns:a16="http://schemas.microsoft.com/office/drawing/2014/main" id="{6C7C2B16-D3F0-4723-5D0A-06083E8DC32E}"/>
              </a:ext>
            </a:extLst>
          </p:cNvPr>
          <p:cNvSpPr/>
          <p:nvPr/>
        </p:nvSpPr>
        <p:spPr>
          <a:xfrm>
            <a:off x="1507932" y="1724900"/>
            <a:ext cx="164379" cy="163719"/>
          </a:xfrm>
          <a:prstGeom prst="ellipse">
            <a:avLst/>
          </a:prstGeom>
          <a:solidFill>
            <a:srgbClr val="D14C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
        <p:nvSpPr>
          <p:cNvPr id="10" name="Oval 9">
            <a:extLst>
              <a:ext uri="{FF2B5EF4-FFF2-40B4-BE49-F238E27FC236}">
                <a16:creationId xmlns:a16="http://schemas.microsoft.com/office/drawing/2014/main" id="{0ABBC1B8-8053-CCAE-E210-AE9211DC1732}"/>
              </a:ext>
            </a:extLst>
          </p:cNvPr>
          <p:cNvSpPr/>
          <p:nvPr/>
        </p:nvSpPr>
        <p:spPr>
          <a:xfrm>
            <a:off x="1505759" y="2124151"/>
            <a:ext cx="164379" cy="163719"/>
          </a:xfrm>
          <a:prstGeom prst="ellipse">
            <a:avLst/>
          </a:prstGeom>
          <a:solidFill>
            <a:srgbClr val="D14C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cxnSp>
        <p:nvCxnSpPr>
          <p:cNvPr id="12" name="Straight Connector 11">
            <a:extLst>
              <a:ext uri="{FF2B5EF4-FFF2-40B4-BE49-F238E27FC236}">
                <a16:creationId xmlns:a16="http://schemas.microsoft.com/office/drawing/2014/main" id="{55982158-FB0F-DACF-FDEB-775DB319D348}"/>
              </a:ext>
            </a:extLst>
          </p:cNvPr>
          <p:cNvCxnSpPr>
            <a:cxnSpLocks/>
            <a:stCxn id="9" idx="4"/>
            <a:endCxn id="10" idx="0"/>
          </p:cNvCxnSpPr>
          <p:nvPr/>
        </p:nvCxnSpPr>
        <p:spPr>
          <a:xfrm flipH="1">
            <a:off x="1587949" y="1888619"/>
            <a:ext cx="2173" cy="235532"/>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22F76D5-5AC8-F7A0-7C92-0B71538C0733}"/>
              </a:ext>
            </a:extLst>
          </p:cNvPr>
          <p:cNvSpPr/>
          <p:nvPr/>
        </p:nvSpPr>
        <p:spPr>
          <a:xfrm>
            <a:off x="1508123" y="2523254"/>
            <a:ext cx="164379" cy="163719"/>
          </a:xfrm>
          <a:prstGeom prst="ellipse">
            <a:avLst/>
          </a:prstGeom>
          <a:solidFill>
            <a:srgbClr val="D14C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
        <p:nvSpPr>
          <p:cNvPr id="18" name="Oval 17">
            <a:extLst>
              <a:ext uri="{FF2B5EF4-FFF2-40B4-BE49-F238E27FC236}">
                <a16:creationId xmlns:a16="http://schemas.microsoft.com/office/drawing/2014/main" id="{C9DC4ADC-F706-9A72-7D08-76EEDCF45BD5}"/>
              </a:ext>
            </a:extLst>
          </p:cNvPr>
          <p:cNvSpPr/>
          <p:nvPr/>
        </p:nvSpPr>
        <p:spPr>
          <a:xfrm>
            <a:off x="1505758" y="2922357"/>
            <a:ext cx="164379" cy="163719"/>
          </a:xfrm>
          <a:prstGeom prst="ellipse">
            <a:avLst/>
          </a:prstGeom>
          <a:solidFill>
            <a:srgbClr val="D14C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cxnSp>
        <p:nvCxnSpPr>
          <p:cNvPr id="19" name="Straight Connector 18">
            <a:extLst>
              <a:ext uri="{FF2B5EF4-FFF2-40B4-BE49-F238E27FC236}">
                <a16:creationId xmlns:a16="http://schemas.microsoft.com/office/drawing/2014/main" id="{D9E6FF34-E3B5-73CF-9AA8-53AE5323B528}"/>
              </a:ext>
            </a:extLst>
          </p:cNvPr>
          <p:cNvCxnSpPr>
            <a:cxnSpLocks/>
            <a:stCxn id="14" idx="4"/>
            <a:endCxn id="18" idx="0"/>
          </p:cNvCxnSpPr>
          <p:nvPr/>
        </p:nvCxnSpPr>
        <p:spPr>
          <a:xfrm flipH="1">
            <a:off x="1587948" y="2686973"/>
            <a:ext cx="2365" cy="235384"/>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FDDABE0E-E3AD-3610-DDED-A7DD8BA4BE1F}"/>
              </a:ext>
            </a:extLst>
          </p:cNvPr>
          <p:cNvSpPr/>
          <p:nvPr/>
        </p:nvSpPr>
        <p:spPr>
          <a:xfrm>
            <a:off x="1505757" y="3347140"/>
            <a:ext cx="164379" cy="163719"/>
          </a:xfrm>
          <a:prstGeom prst="ellipse">
            <a:avLst/>
          </a:prstGeom>
          <a:solidFill>
            <a:srgbClr val="D14C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
        <p:nvSpPr>
          <p:cNvPr id="21" name="Oval 20">
            <a:extLst>
              <a:ext uri="{FF2B5EF4-FFF2-40B4-BE49-F238E27FC236}">
                <a16:creationId xmlns:a16="http://schemas.microsoft.com/office/drawing/2014/main" id="{2CCE5D91-B583-8D9F-BC23-4B4E96A81EBA}"/>
              </a:ext>
            </a:extLst>
          </p:cNvPr>
          <p:cNvSpPr/>
          <p:nvPr/>
        </p:nvSpPr>
        <p:spPr>
          <a:xfrm>
            <a:off x="1505756" y="3746243"/>
            <a:ext cx="164379" cy="163719"/>
          </a:xfrm>
          <a:prstGeom prst="ellipse">
            <a:avLst/>
          </a:prstGeom>
          <a:solidFill>
            <a:srgbClr val="D14C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cxnSp>
        <p:nvCxnSpPr>
          <p:cNvPr id="22" name="Straight Connector 21">
            <a:extLst>
              <a:ext uri="{FF2B5EF4-FFF2-40B4-BE49-F238E27FC236}">
                <a16:creationId xmlns:a16="http://schemas.microsoft.com/office/drawing/2014/main" id="{E5D3BDD0-57D3-0281-DCC2-3ED8C82F015C}"/>
              </a:ext>
            </a:extLst>
          </p:cNvPr>
          <p:cNvCxnSpPr>
            <a:cxnSpLocks/>
            <a:stCxn id="20" idx="4"/>
            <a:endCxn id="21" idx="0"/>
          </p:cNvCxnSpPr>
          <p:nvPr/>
        </p:nvCxnSpPr>
        <p:spPr>
          <a:xfrm flipH="1">
            <a:off x="1587946" y="3510859"/>
            <a:ext cx="1" cy="235384"/>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726D974-1A76-0F04-6FF0-C9415CA9D199}"/>
              </a:ext>
            </a:extLst>
          </p:cNvPr>
          <p:cNvCxnSpPr>
            <a:cxnSpLocks/>
            <a:stCxn id="10" idx="4"/>
            <a:endCxn id="14" idx="0"/>
          </p:cNvCxnSpPr>
          <p:nvPr/>
        </p:nvCxnSpPr>
        <p:spPr>
          <a:xfrm>
            <a:off x="1587949" y="2287870"/>
            <a:ext cx="2364" cy="235384"/>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29" name="Oval 28">
            <a:extLst>
              <a:ext uri="{FF2B5EF4-FFF2-40B4-BE49-F238E27FC236}">
                <a16:creationId xmlns:a16="http://schemas.microsoft.com/office/drawing/2014/main" id="{4A33972D-D084-5583-32B9-888D3D9FF51A}"/>
              </a:ext>
            </a:extLst>
          </p:cNvPr>
          <p:cNvSpPr/>
          <p:nvPr/>
        </p:nvSpPr>
        <p:spPr>
          <a:xfrm>
            <a:off x="1505755" y="4145346"/>
            <a:ext cx="164379" cy="163719"/>
          </a:xfrm>
          <a:prstGeom prst="ellipse">
            <a:avLst/>
          </a:prstGeom>
          <a:solidFill>
            <a:srgbClr val="D14C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cxnSp>
        <p:nvCxnSpPr>
          <p:cNvPr id="30" name="Straight Connector 29">
            <a:extLst>
              <a:ext uri="{FF2B5EF4-FFF2-40B4-BE49-F238E27FC236}">
                <a16:creationId xmlns:a16="http://schemas.microsoft.com/office/drawing/2014/main" id="{2A5955A5-C94A-1E72-47BB-229EE3452BB7}"/>
              </a:ext>
            </a:extLst>
          </p:cNvPr>
          <p:cNvCxnSpPr>
            <a:cxnSpLocks/>
            <a:stCxn id="21" idx="4"/>
            <a:endCxn id="29" idx="0"/>
          </p:cNvCxnSpPr>
          <p:nvPr/>
        </p:nvCxnSpPr>
        <p:spPr>
          <a:xfrm flipH="1">
            <a:off x="1587945" y="3909962"/>
            <a:ext cx="1" cy="235384"/>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BC49ED17-0F49-97B6-7C4B-D7AFEF7355CF}"/>
              </a:ext>
            </a:extLst>
          </p:cNvPr>
          <p:cNvCxnSpPr>
            <a:cxnSpLocks/>
            <a:stCxn id="18" idx="4"/>
            <a:endCxn id="20" idx="0"/>
          </p:cNvCxnSpPr>
          <p:nvPr/>
        </p:nvCxnSpPr>
        <p:spPr>
          <a:xfrm flipH="1">
            <a:off x="1587947" y="3086076"/>
            <a:ext cx="1" cy="261064"/>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2" name="Oval 1">
            <a:extLst>
              <a:ext uri="{FF2B5EF4-FFF2-40B4-BE49-F238E27FC236}">
                <a16:creationId xmlns:a16="http://schemas.microsoft.com/office/drawing/2014/main" id="{3A8E282B-41BB-9D4D-EF85-DD8F177344C7}"/>
              </a:ext>
            </a:extLst>
          </p:cNvPr>
          <p:cNvSpPr/>
          <p:nvPr/>
        </p:nvSpPr>
        <p:spPr>
          <a:xfrm>
            <a:off x="1505755" y="4541113"/>
            <a:ext cx="164379" cy="163719"/>
          </a:xfrm>
          <a:prstGeom prst="ellipse">
            <a:avLst/>
          </a:prstGeom>
          <a:solidFill>
            <a:srgbClr val="D14C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cxnSp>
        <p:nvCxnSpPr>
          <p:cNvPr id="3" name="Straight Connector 2">
            <a:extLst>
              <a:ext uri="{FF2B5EF4-FFF2-40B4-BE49-F238E27FC236}">
                <a16:creationId xmlns:a16="http://schemas.microsoft.com/office/drawing/2014/main" id="{7594492E-854D-A170-CB7A-5B1BA2D9F201}"/>
              </a:ext>
            </a:extLst>
          </p:cNvPr>
          <p:cNvCxnSpPr>
            <a:cxnSpLocks/>
          </p:cNvCxnSpPr>
          <p:nvPr/>
        </p:nvCxnSpPr>
        <p:spPr>
          <a:xfrm flipH="1">
            <a:off x="1587945" y="4305729"/>
            <a:ext cx="1" cy="235384"/>
          </a:xfrm>
          <a:prstGeom prst="line">
            <a:avLst/>
          </a:prstGeom>
          <a:ln w="95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3125164"/>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1078120" y="3331299"/>
            <a:ext cx="2691688" cy="2561288"/>
          </a:xfrm>
          <a:prstGeom prst="rect">
            <a:avLst/>
          </a:prstGeom>
          <a:noFill/>
          <a:ln w="28575">
            <a:solidFill>
              <a:schemeClr val="accent2"/>
            </a:solidFill>
          </a:ln>
        </p:spPr>
        <p:txBody>
          <a:bodyPr wrap="square" lIns="91440" tIns="91440" rIns="91440" bIns="91440" rtlCol="0">
            <a:noAutofit/>
          </a:bodyPr>
          <a:lstStyle/>
          <a:p>
            <a:pPr algn="ctr"/>
            <a:r>
              <a:rPr lang="en-US" sz="1200">
                <a:effectLst/>
                <a:ea typeface="Times New Roman" panose="02020603050405020304" pitchFamily="18" charset="0"/>
                <a:cs typeface="Calibri Light" panose="020F0302020204030204" pitchFamily="34" charset="0"/>
              </a:rPr>
              <a:t>IWDS is an enterprise software system that provides the case management, data warehousing, reporting, and monitoring functions required by federal and state law.</a:t>
            </a:r>
            <a:br>
              <a:rPr lang="en-US" sz="1200">
                <a:effectLst/>
                <a:ea typeface="Times New Roman" panose="02020603050405020304" pitchFamily="18" charset="0"/>
                <a:cs typeface="Times New Roman"/>
              </a:rPr>
            </a:br>
            <a:r>
              <a:rPr lang="en-US" sz="1200">
                <a:ea typeface="Times New Roman" panose="02020603050405020304" pitchFamily="18" charset="0"/>
                <a:cs typeface="Times New Roman"/>
              </a:rPr>
              <a:t> </a:t>
            </a:r>
            <a:endParaRPr lang="en-US" sz="1200">
              <a:effectLst/>
              <a:ea typeface="Times New Roman" panose="02020603050405020304" pitchFamily="18" charset="0"/>
              <a:cs typeface="Times New Roman" panose="02020603050405020304" pitchFamily="18" charset="0"/>
            </a:endParaRPr>
          </a:p>
          <a:p>
            <a:pPr algn="ctr">
              <a:lnSpc>
                <a:spcPct val="107000"/>
              </a:lnSpc>
            </a:pPr>
            <a:r>
              <a:rPr lang="en-US" sz="1200">
                <a:effectLst/>
                <a:ea typeface="Calibri"/>
                <a:cs typeface="Calibri Light" panose="020F0302020204030204" pitchFamily="34" charset="0"/>
              </a:rPr>
              <a:t>Without IWDS or an adequate replacement system</a:t>
            </a:r>
            <a:r>
              <a:rPr lang="en-US" sz="1200">
                <a:ea typeface="Calibri"/>
                <a:cs typeface="Calibri Light" panose="020F0302020204030204" pitchFamily="34" charset="0"/>
              </a:rPr>
              <a:t>,</a:t>
            </a:r>
            <a:r>
              <a:rPr lang="en-US" sz="1200">
                <a:effectLst/>
                <a:ea typeface="Calibri"/>
                <a:cs typeface="Calibri Light" panose="020F0302020204030204" pitchFamily="34" charset="0"/>
              </a:rPr>
              <a:t> the associated </a:t>
            </a:r>
            <a:r>
              <a:rPr lang="en-US" sz="1200">
                <a:ea typeface="Calibri"/>
                <a:cs typeface="Calibri Light" panose="020F0302020204030204" pitchFamily="34" charset="0"/>
              </a:rPr>
              <a:t>workforce </a:t>
            </a:r>
            <a:r>
              <a:rPr lang="en-US" sz="1200">
                <a:effectLst/>
                <a:ea typeface="Calibri"/>
                <a:cs typeface="Calibri Light" panose="020F0302020204030204" pitchFamily="34" charset="0"/>
              </a:rPr>
              <a:t>programs would be unable to serve customers and DCEO would be out of compliance with grant requirements</a:t>
            </a:r>
            <a:r>
              <a:rPr lang="en-US" sz="1200">
                <a:effectLst/>
                <a:latin typeface="Calibri Light" panose="020F0302020204030204" pitchFamily="34" charset="0"/>
                <a:ea typeface="Calibri"/>
                <a:cs typeface="Calibri Light" panose="020F0302020204030204" pitchFamily="34" charset="0"/>
              </a:rPr>
              <a:t>.</a:t>
            </a:r>
            <a:endParaRPr lang="en-US" sz="1200">
              <a:solidFill>
                <a:srgbClr val="4D4D4D"/>
              </a:solidFill>
              <a:latin typeface="Calibri Light" panose="020F0302020204030204" pitchFamily="34" charset="0"/>
              <a:cs typeface="Calibri Light" panose="020F0302020204030204" pitchFamily="34" charset="0"/>
            </a:endParaRPr>
          </a:p>
        </p:txBody>
      </p:sp>
      <p:sp>
        <p:nvSpPr>
          <p:cNvPr id="24" name="TextBox 23"/>
          <p:cNvSpPr txBox="1"/>
          <p:nvPr/>
        </p:nvSpPr>
        <p:spPr>
          <a:xfrm>
            <a:off x="1034587" y="3045275"/>
            <a:ext cx="2694732" cy="210892"/>
          </a:xfrm>
          <a:prstGeom prst="rect">
            <a:avLst/>
          </a:prstGeom>
          <a:noFill/>
        </p:spPr>
        <p:txBody>
          <a:bodyPr wrap="square" lIns="0" tIns="0" rIns="0" bIns="0" rtlCol="0">
            <a:spAutoFit/>
          </a:bodyPr>
          <a:lstStyle/>
          <a:p>
            <a:pPr algn="ctr">
              <a:lnSpc>
                <a:spcPts val="1700"/>
              </a:lnSpc>
              <a:spcAft>
                <a:spcPts val="600"/>
              </a:spcAft>
            </a:pPr>
            <a:r>
              <a:rPr lang="en-US" sz="1400" b="1" cap="all" spc="20">
                <a:solidFill>
                  <a:schemeClr val="accent1"/>
                </a:solidFill>
              </a:rPr>
              <a:t>IWDS Plan For Replacement</a:t>
            </a:r>
          </a:p>
        </p:txBody>
      </p:sp>
      <p:sp>
        <p:nvSpPr>
          <p:cNvPr id="25" name="TextBox 24"/>
          <p:cNvSpPr txBox="1"/>
          <p:nvPr/>
        </p:nvSpPr>
        <p:spPr>
          <a:xfrm>
            <a:off x="1355200" y="2796811"/>
            <a:ext cx="2053506" cy="246221"/>
          </a:xfrm>
          <a:prstGeom prst="rect">
            <a:avLst/>
          </a:prstGeom>
          <a:noFill/>
        </p:spPr>
        <p:txBody>
          <a:bodyPr wrap="square" lIns="0" tIns="0" rIns="0" bIns="0" rtlCol="0" anchor="t">
            <a:spAutoFit/>
          </a:bodyPr>
          <a:lstStyle/>
          <a:p>
            <a:pPr algn="ctr"/>
            <a:r>
              <a:rPr lang="en-US" sz="1600" b="1">
                <a:solidFill>
                  <a:srgbClr val="4D4D4D"/>
                </a:solidFill>
              </a:rPr>
              <a:t>Technical End of Life </a:t>
            </a:r>
          </a:p>
        </p:txBody>
      </p:sp>
      <p:sp>
        <p:nvSpPr>
          <p:cNvPr id="78" name="TextBox 77"/>
          <p:cNvSpPr txBox="1"/>
          <p:nvPr/>
        </p:nvSpPr>
        <p:spPr>
          <a:xfrm>
            <a:off x="4985152" y="3333515"/>
            <a:ext cx="2887630" cy="2562777"/>
          </a:xfrm>
          <a:prstGeom prst="rect">
            <a:avLst/>
          </a:prstGeom>
          <a:noFill/>
          <a:ln w="28575">
            <a:solidFill>
              <a:schemeClr val="accent2"/>
            </a:solidFill>
          </a:ln>
        </p:spPr>
        <p:txBody>
          <a:bodyPr wrap="square" lIns="91440" tIns="91440" rIns="91440" bIns="91440" rtlCol="0">
            <a:noAutofit/>
          </a:bodyPr>
          <a:lstStyle>
            <a:defPPr>
              <a:defRPr lang="en-US"/>
            </a:defPPr>
            <a:lvl2pPr lvl="1" algn="ctr">
              <a:defRPr sz="1200">
                <a:effectLst/>
                <a:latin typeface="Calibri"/>
                <a:ea typeface="Times New Roman" panose="02020603050405020304" pitchFamily="18" charset="0"/>
                <a:cs typeface="Times New Roman"/>
              </a:defRPr>
            </a:lvl2pPr>
          </a:lstStyle>
          <a:p>
            <a:pPr algn="ctr"/>
            <a:r>
              <a:rPr lang="en-US" sz="1200">
                <a:ea typeface="Calibri"/>
                <a:cs typeface="Calibri Light" panose="020F0302020204030204" pitchFamily="34" charset="0"/>
              </a:rPr>
              <a:t>Illinois </a:t>
            </a:r>
            <a:r>
              <a:rPr lang="en-US" sz="1200">
                <a:effectLst/>
                <a:ea typeface="Calibri"/>
                <a:cs typeface="Calibri Light" panose="020F0302020204030204" pitchFamily="34" charset="0"/>
              </a:rPr>
              <a:t>workNet uses widely accepted technology standards for platforms, </a:t>
            </a:r>
            <a:r>
              <a:rPr lang="en-US" sz="1200">
                <a:ea typeface="Calibri"/>
                <a:cs typeface="Calibri Light" panose="020F0302020204030204" pitchFamily="34" charset="0"/>
              </a:rPr>
              <a:t>accessibility, responsive design, plug-ins</a:t>
            </a:r>
            <a:r>
              <a:rPr lang="en-US" sz="1200">
                <a:effectLst/>
                <a:ea typeface="Calibri"/>
                <a:cs typeface="Calibri Light" panose="020F0302020204030204" pitchFamily="34" charset="0"/>
              </a:rPr>
              <a:t>, databases, and programming languages.</a:t>
            </a:r>
            <a:r>
              <a:rPr lang="en-US" sz="1200">
                <a:ea typeface="Calibri"/>
                <a:cs typeface="Calibri Light" panose="020F0302020204030204" pitchFamily="34" charset="0"/>
              </a:rPr>
              <a:t> </a:t>
            </a:r>
          </a:p>
          <a:p>
            <a:pPr algn="ctr"/>
            <a:endParaRPr lang="en-US" sz="1200">
              <a:effectLst/>
              <a:ea typeface="Calibri" panose="020F0502020204030204" pitchFamily="34" charset="0"/>
              <a:cs typeface="Calibri"/>
            </a:endParaRPr>
          </a:p>
          <a:p>
            <a:pPr algn="ctr"/>
            <a:r>
              <a:rPr lang="en-US" sz="1200">
                <a:effectLst/>
                <a:ea typeface="Calibri"/>
                <a:cs typeface="Calibri Light" panose="020F0302020204030204" pitchFamily="34" charset="0"/>
              </a:rPr>
              <a:t>This system is currently used for non-formula workforce grants and other state-funded workforce programs such as Illinois Works.</a:t>
            </a:r>
            <a:r>
              <a:rPr lang="en-US" sz="1200">
                <a:ea typeface="Calibri"/>
                <a:cs typeface="Calibri Light" panose="020F0302020204030204" pitchFamily="34" charset="0"/>
              </a:rPr>
              <a:t> </a:t>
            </a:r>
            <a:endParaRPr lang="en-US" sz="1200">
              <a:effectLst/>
              <a:ea typeface="Calibri" panose="020F0502020204030204" pitchFamily="34" charset="0"/>
              <a:cs typeface="Calibri Light" panose="020F0302020204030204" pitchFamily="34" charset="0"/>
            </a:endParaRPr>
          </a:p>
          <a:p>
            <a:pPr algn="ctr"/>
            <a:endParaRPr lang="en-US" sz="1400">
              <a:effectLst/>
              <a:latin typeface="Calibri" panose="020F0502020204030204" pitchFamily="34" charset="0"/>
              <a:ea typeface="Calibri" panose="020F0502020204030204" pitchFamily="34" charset="0"/>
              <a:cs typeface="Calibri" panose="020F0502020204030204" pitchFamily="34" charset="0"/>
            </a:endParaRPr>
          </a:p>
        </p:txBody>
      </p:sp>
      <p:sp>
        <p:nvSpPr>
          <p:cNvPr id="79" name="TextBox 78"/>
          <p:cNvSpPr txBox="1"/>
          <p:nvPr/>
        </p:nvSpPr>
        <p:spPr>
          <a:xfrm>
            <a:off x="4982406" y="3058467"/>
            <a:ext cx="2694732" cy="210892"/>
          </a:xfrm>
          <a:prstGeom prst="rect">
            <a:avLst/>
          </a:prstGeom>
          <a:noFill/>
        </p:spPr>
        <p:txBody>
          <a:bodyPr wrap="square" lIns="0" tIns="0" rIns="0" bIns="0" rtlCol="0">
            <a:spAutoFit/>
          </a:bodyPr>
          <a:lstStyle/>
          <a:p>
            <a:pPr algn="ctr">
              <a:lnSpc>
                <a:spcPts val="1700"/>
              </a:lnSpc>
              <a:spcAft>
                <a:spcPts val="600"/>
              </a:spcAft>
            </a:pPr>
            <a:r>
              <a:rPr lang="en-US" sz="1400" b="1" cap="all" spc="20">
                <a:solidFill>
                  <a:schemeClr val="accent1"/>
                </a:solidFill>
              </a:rPr>
              <a:t>Illinois Worknet expansion</a:t>
            </a:r>
          </a:p>
        </p:txBody>
      </p:sp>
      <p:sp>
        <p:nvSpPr>
          <p:cNvPr id="88" name="TextBox 87"/>
          <p:cNvSpPr txBox="1"/>
          <p:nvPr/>
        </p:nvSpPr>
        <p:spPr>
          <a:xfrm>
            <a:off x="5958756" y="2796811"/>
            <a:ext cx="966087" cy="246221"/>
          </a:xfrm>
          <a:prstGeom prst="rect">
            <a:avLst/>
          </a:prstGeom>
          <a:noFill/>
        </p:spPr>
        <p:txBody>
          <a:bodyPr wrap="square" lIns="0" tIns="0" rIns="0" bIns="0" rtlCol="0">
            <a:spAutoFit/>
          </a:bodyPr>
          <a:lstStyle/>
          <a:p>
            <a:pPr algn="ctr"/>
            <a:r>
              <a:rPr lang="en-US" sz="1600" b="1">
                <a:solidFill>
                  <a:srgbClr val="4D4D4D"/>
                </a:solidFill>
              </a:rPr>
              <a:t>Why Now?</a:t>
            </a:r>
          </a:p>
        </p:txBody>
      </p:sp>
      <p:grpSp>
        <p:nvGrpSpPr>
          <p:cNvPr id="15" name="Group 14">
            <a:extLst>
              <a:ext uri="{FF2B5EF4-FFF2-40B4-BE49-F238E27FC236}">
                <a16:creationId xmlns:a16="http://schemas.microsoft.com/office/drawing/2014/main" id="{3D6B8DE7-C113-E0B5-6CBE-E8DC1BBCC207}"/>
              </a:ext>
            </a:extLst>
          </p:cNvPr>
          <p:cNvGrpSpPr/>
          <p:nvPr/>
        </p:nvGrpSpPr>
        <p:grpSpPr>
          <a:xfrm>
            <a:off x="6035957" y="1765701"/>
            <a:ext cx="630942" cy="1011010"/>
            <a:chOff x="5037672" y="777318"/>
            <a:chExt cx="630942" cy="1011010"/>
          </a:xfrm>
        </p:grpSpPr>
        <p:grpSp>
          <p:nvGrpSpPr>
            <p:cNvPr id="11" name="Group 10"/>
            <p:cNvGrpSpPr/>
            <p:nvPr/>
          </p:nvGrpSpPr>
          <p:grpSpPr>
            <a:xfrm>
              <a:off x="5037672" y="777318"/>
              <a:ext cx="630942" cy="1011010"/>
              <a:chOff x="1324157" y="1818918"/>
              <a:chExt cx="630942" cy="1011010"/>
            </a:xfrm>
          </p:grpSpPr>
          <p:sp>
            <p:nvSpPr>
              <p:cNvPr id="4" name="Teardrop 3"/>
              <p:cNvSpPr/>
              <p:nvPr/>
            </p:nvSpPr>
            <p:spPr>
              <a:xfrm rot="8100000">
                <a:off x="1324157" y="1818918"/>
                <a:ext cx="630942" cy="630942"/>
              </a:xfrm>
              <a:prstGeom prst="teardrop">
                <a:avLst>
                  <a:gd name="adj" fmla="val 11714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1399298" y="1891718"/>
                <a:ext cx="480660" cy="4806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593706" y="2738084"/>
                <a:ext cx="91844" cy="9184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Freeform 53">
              <a:extLst>
                <a:ext uri="{FF2B5EF4-FFF2-40B4-BE49-F238E27FC236}">
                  <a16:creationId xmlns:a16="http://schemas.microsoft.com/office/drawing/2014/main" id="{A779F9CC-EE4A-A191-84B0-90447FF08BD5}"/>
                </a:ext>
              </a:extLst>
            </p:cNvPr>
            <p:cNvSpPr>
              <a:spLocks/>
            </p:cNvSpPr>
            <p:nvPr/>
          </p:nvSpPr>
          <p:spPr bwMode="auto">
            <a:xfrm>
              <a:off x="5229318" y="988054"/>
              <a:ext cx="247650" cy="204788"/>
            </a:xfrm>
            <a:custGeom>
              <a:avLst/>
              <a:gdLst>
                <a:gd name="T0" fmla="*/ 61 w 156"/>
                <a:gd name="T1" fmla="*/ 129 h 129"/>
                <a:gd name="T2" fmla="*/ 0 w 156"/>
                <a:gd name="T3" fmla="*/ 69 h 129"/>
                <a:gd name="T4" fmla="*/ 22 w 156"/>
                <a:gd name="T5" fmla="*/ 47 h 129"/>
                <a:gd name="T6" fmla="*/ 57 w 156"/>
                <a:gd name="T7" fmla="*/ 82 h 129"/>
                <a:gd name="T8" fmla="*/ 132 w 156"/>
                <a:gd name="T9" fmla="*/ 0 h 129"/>
                <a:gd name="T10" fmla="*/ 156 w 156"/>
                <a:gd name="T11" fmla="*/ 23 h 129"/>
                <a:gd name="T12" fmla="*/ 61 w 156"/>
                <a:gd name="T13" fmla="*/ 129 h 129"/>
              </a:gdLst>
              <a:ahLst/>
              <a:cxnLst>
                <a:cxn ang="0">
                  <a:pos x="T0" y="T1"/>
                </a:cxn>
                <a:cxn ang="0">
                  <a:pos x="T2" y="T3"/>
                </a:cxn>
                <a:cxn ang="0">
                  <a:pos x="T4" y="T5"/>
                </a:cxn>
                <a:cxn ang="0">
                  <a:pos x="T6" y="T7"/>
                </a:cxn>
                <a:cxn ang="0">
                  <a:pos x="T8" y="T9"/>
                </a:cxn>
                <a:cxn ang="0">
                  <a:pos x="T10" y="T11"/>
                </a:cxn>
                <a:cxn ang="0">
                  <a:pos x="T12" y="T13"/>
                </a:cxn>
              </a:cxnLst>
              <a:rect l="0" t="0" r="r" b="b"/>
              <a:pathLst>
                <a:path w="156" h="129">
                  <a:moveTo>
                    <a:pt x="61" y="129"/>
                  </a:moveTo>
                  <a:lnTo>
                    <a:pt x="0" y="69"/>
                  </a:lnTo>
                  <a:lnTo>
                    <a:pt x="22" y="47"/>
                  </a:lnTo>
                  <a:lnTo>
                    <a:pt x="57" y="82"/>
                  </a:lnTo>
                  <a:lnTo>
                    <a:pt x="132" y="0"/>
                  </a:lnTo>
                  <a:lnTo>
                    <a:pt x="156" y="23"/>
                  </a:lnTo>
                  <a:lnTo>
                    <a:pt x="61" y="129"/>
                  </a:lnTo>
                  <a:close/>
                </a:path>
              </a:pathLst>
            </a:custGeom>
            <a:solidFill>
              <a:schemeClr val="bg1"/>
            </a:soli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17" name="Group 16">
            <a:extLst>
              <a:ext uri="{FF2B5EF4-FFF2-40B4-BE49-F238E27FC236}">
                <a16:creationId xmlns:a16="http://schemas.microsoft.com/office/drawing/2014/main" id="{4EAAC89C-5281-8F8A-9D72-D037B8D8F6FD}"/>
              </a:ext>
            </a:extLst>
          </p:cNvPr>
          <p:cNvGrpSpPr/>
          <p:nvPr/>
        </p:nvGrpSpPr>
        <p:grpSpPr>
          <a:xfrm>
            <a:off x="2116432" y="1763433"/>
            <a:ext cx="630942" cy="1011010"/>
            <a:chOff x="4232850" y="2001071"/>
            <a:chExt cx="630942" cy="1011010"/>
          </a:xfrm>
        </p:grpSpPr>
        <p:grpSp>
          <p:nvGrpSpPr>
            <p:cNvPr id="13" name="Group 12"/>
            <p:cNvGrpSpPr/>
            <p:nvPr/>
          </p:nvGrpSpPr>
          <p:grpSpPr>
            <a:xfrm>
              <a:off x="4232850" y="2001071"/>
              <a:ext cx="630942" cy="1011010"/>
              <a:chOff x="5202415" y="1818918"/>
              <a:chExt cx="630942" cy="1011010"/>
            </a:xfrm>
          </p:grpSpPr>
          <p:sp>
            <p:nvSpPr>
              <p:cNvPr id="86" name="Teardrop 85"/>
              <p:cNvSpPr/>
              <p:nvPr/>
            </p:nvSpPr>
            <p:spPr>
              <a:xfrm rot="8100000">
                <a:off x="5202415" y="1818918"/>
                <a:ext cx="630942" cy="630942"/>
              </a:xfrm>
              <a:prstGeom prst="teardrop">
                <a:avLst>
                  <a:gd name="adj" fmla="val 11714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a:off x="5277556" y="1891718"/>
                <a:ext cx="480660" cy="4806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5467936" y="2738084"/>
                <a:ext cx="91844" cy="9184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Freeform 97">
              <a:extLst>
                <a:ext uri="{FF2B5EF4-FFF2-40B4-BE49-F238E27FC236}">
                  <a16:creationId xmlns:a16="http://schemas.microsoft.com/office/drawing/2014/main" id="{AD6B28AB-FB0D-F4BA-CC43-CBF433F6881A}"/>
                </a:ext>
              </a:extLst>
            </p:cNvPr>
            <p:cNvSpPr>
              <a:spLocks noEditPoints="1"/>
            </p:cNvSpPr>
            <p:nvPr/>
          </p:nvSpPr>
          <p:spPr bwMode="auto">
            <a:xfrm>
              <a:off x="4430552" y="2178657"/>
              <a:ext cx="219663" cy="237437"/>
            </a:xfrm>
            <a:custGeom>
              <a:avLst/>
              <a:gdLst>
                <a:gd name="T0" fmla="*/ 245 w 245"/>
                <a:gd name="T1" fmla="*/ 122 h 245"/>
                <a:gd name="T2" fmla="*/ 123 w 245"/>
                <a:gd name="T3" fmla="*/ 245 h 245"/>
                <a:gd name="T4" fmla="*/ 0 w 245"/>
                <a:gd name="T5" fmla="*/ 122 h 245"/>
                <a:gd name="T6" fmla="*/ 123 w 245"/>
                <a:gd name="T7" fmla="*/ 0 h 245"/>
                <a:gd name="T8" fmla="*/ 245 w 245"/>
                <a:gd name="T9" fmla="*/ 122 h 245"/>
                <a:gd name="T10" fmla="*/ 218 w 245"/>
                <a:gd name="T11" fmla="*/ 122 h 245"/>
                <a:gd name="T12" fmla="*/ 123 w 245"/>
                <a:gd name="T13" fmla="*/ 27 h 245"/>
                <a:gd name="T14" fmla="*/ 27 w 245"/>
                <a:gd name="T15" fmla="*/ 122 h 245"/>
                <a:gd name="T16" fmla="*/ 123 w 245"/>
                <a:gd name="T17" fmla="*/ 218 h 245"/>
                <a:gd name="T18" fmla="*/ 218 w 245"/>
                <a:gd name="T19" fmla="*/ 122 h 245"/>
                <a:gd name="T20" fmla="*/ 132 w 245"/>
                <a:gd name="T21" fmla="*/ 119 h 245"/>
                <a:gd name="T22" fmla="*/ 171 w 245"/>
                <a:gd name="T23" fmla="*/ 159 h 245"/>
                <a:gd name="T24" fmla="*/ 158 w 245"/>
                <a:gd name="T25" fmla="*/ 171 h 245"/>
                <a:gd name="T26" fmla="*/ 113 w 245"/>
                <a:gd name="T27" fmla="*/ 126 h 245"/>
                <a:gd name="T28" fmla="*/ 113 w 245"/>
                <a:gd name="T29" fmla="*/ 53 h 245"/>
                <a:gd name="T30" fmla="*/ 132 w 245"/>
                <a:gd name="T31" fmla="*/ 53 h 245"/>
                <a:gd name="T32" fmla="*/ 132 w 245"/>
                <a:gd name="T33" fmla="*/ 119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5" h="245">
                  <a:moveTo>
                    <a:pt x="245" y="122"/>
                  </a:moveTo>
                  <a:cubicBezTo>
                    <a:pt x="245" y="190"/>
                    <a:pt x="190" y="245"/>
                    <a:pt x="123" y="245"/>
                  </a:cubicBezTo>
                  <a:cubicBezTo>
                    <a:pt x="55" y="245"/>
                    <a:pt x="0" y="190"/>
                    <a:pt x="0" y="122"/>
                  </a:cubicBezTo>
                  <a:cubicBezTo>
                    <a:pt x="0" y="55"/>
                    <a:pt x="55" y="0"/>
                    <a:pt x="123" y="0"/>
                  </a:cubicBezTo>
                  <a:cubicBezTo>
                    <a:pt x="190" y="0"/>
                    <a:pt x="245" y="55"/>
                    <a:pt x="245" y="122"/>
                  </a:cubicBezTo>
                  <a:close/>
                  <a:moveTo>
                    <a:pt x="218" y="122"/>
                  </a:moveTo>
                  <a:cubicBezTo>
                    <a:pt x="218" y="70"/>
                    <a:pt x="175" y="27"/>
                    <a:pt x="123" y="27"/>
                  </a:cubicBezTo>
                  <a:cubicBezTo>
                    <a:pt x="69" y="27"/>
                    <a:pt x="27" y="70"/>
                    <a:pt x="27" y="122"/>
                  </a:cubicBezTo>
                  <a:cubicBezTo>
                    <a:pt x="27" y="175"/>
                    <a:pt x="69" y="218"/>
                    <a:pt x="123" y="218"/>
                  </a:cubicBezTo>
                  <a:cubicBezTo>
                    <a:pt x="175" y="218"/>
                    <a:pt x="218" y="175"/>
                    <a:pt x="218" y="122"/>
                  </a:cubicBezTo>
                  <a:close/>
                  <a:moveTo>
                    <a:pt x="132" y="119"/>
                  </a:moveTo>
                  <a:cubicBezTo>
                    <a:pt x="171" y="159"/>
                    <a:pt x="171" y="159"/>
                    <a:pt x="171" y="159"/>
                  </a:cubicBezTo>
                  <a:cubicBezTo>
                    <a:pt x="158" y="171"/>
                    <a:pt x="158" y="171"/>
                    <a:pt x="158" y="171"/>
                  </a:cubicBezTo>
                  <a:cubicBezTo>
                    <a:pt x="113" y="126"/>
                    <a:pt x="113" y="126"/>
                    <a:pt x="113" y="126"/>
                  </a:cubicBezTo>
                  <a:cubicBezTo>
                    <a:pt x="113" y="53"/>
                    <a:pt x="113" y="53"/>
                    <a:pt x="113" y="53"/>
                  </a:cubicBezTo>
                  <a:cubicBezTo>
                    <a:pt x="132" y="53"/>
                    <a:pt x="132" y="53"/>
                    <a:pt x="132" y="53"/>
                  </a:cubicBezTo>
                  <a:lnTo>
                    <a:pt x="132" y="119"/>
                  </a:lnTo>
                  <a:close/>
                </a:path>
              </a:pathLst>
            </a:custGeom>
            <a:solidFill>
              <a:schemeClr val="bg1"/>
            </a:solidFill>
            <a:ln>
              <a:solidFill>
                <a:schemeClr val="bg1"/>
              </a:solidFill>
            </a:ln>
          </p:spPr>
          <p:txBody>
            <a:bodyPr vert="horz" wrap="square" lIns="91440" tIns="45720" rIns="91440" bIns="45720" numCol="1" anchor="t" anchorCtr="0" compatLnSpc="1">
              <a:prstTxWarp prst="textNoShape">
                <a:avLst/>
              </a:prstTxWarp>
            </a:bodyPr>
            <a:lstStyle/>
            <a:p>
              <a:endParaRPr lang="en-US"/>
            </a:p>
          </p:txBody>
        </p:sp>
      </p:grpSp>
      <p:sp>
        <p:nvSpPr>
          <p:cNvPr id="2" name="TextBox 1">
            <a:extLst>
              <a:ext uri="{FF2B5EF4-FFF2-40B4-BE49-F238E27FC236}">
                <a16:creationId xmlns:a16="http://schemas.microsoft.com/office/drawing/2014/main" id="{33C1CBCF-B040-A951-E9BD-7E0DFDE5D4B2}"/>
              </a:ext>
            </a:extLst>
          </p:cNvPr>
          <p:cNvSpPr txBox="1"/>
          <p:nvPr/>
        </p:nvSpPr>
        <p:spPr>
          <a:xfrm>
            <a:off x="594360" y="740664"/>
            <a:ext cx="7955280" cy="416140"/>
          </a:xfrm>
          <a:prstGeom prst="rect">
            <a:avLst/>
          </a:prstGeom>
          <a:noFill/>
        </p:spPr>
        <p:txBody>
          <a:bodyPr wrap="square" lIns="0" tIns="0" rIns="0" bIns="0" rtlCol="0" anchor="t">
            <a:spAutoFit/>
          </a:bodyPr>
          <a:lstStyle/>
          <a:p>
            <a:pPr>
              <a:lnSpc>
                <a:spcPts val="3200"/>
              </a:lnSpc>
            </a:pPr>
            <a:r>
              <a:rPr lang="en-US" sz="2600" b="1" cap="all" spc="50">
                <a:solidFill>
                  <a:srgbClr val="4D4D4D"/>
                </a:solidFill>
                <a:ea typeface="Segoe UI Symbol" panose="020B0502040204020203" pitchFamily="34" charset="0"/>
                <a:cs typeface="Open Sans" panose="020B0606030504020204" pitchFamily="34" charset="0"/>
              </a:rPr>
              <a:t>IWDS Transition </a:t>
            </a:r>
            <a:r>
              <a:rPr lang="en-US" sz="3200" b="1" cap="all" spc="50">
                <a:solidFill>
                  <a:srgbClr val="D14C27"/>
                </a:solidFill>
                <a:ea typeface="Segoe UI Symbol" panose="020B0502040204020203" pitchFamily="34" charset="0"/>
                <a:cs typeface="Open Sans" panose="020B0606030504020204" pitchFamily="34" charset="0"/>
              </a:rPr>
              <a:t>Background</a:t>
            </a:r>
          </a:p>
        </p:txBody>
      </p:sp>
    </p:spTree>
    <p:extLst>
      <p:ext uri="{BB962C8B-B14F-4D97-AF65-F5344CB8AC3E}">
        <p14:creationId xmlns:p14="http://schemas.microsoft.com/office/powerpoint/2010/main" val="2036219839"/>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a:extLst>
              <a:ext uri="{FF2B5EF4-FFF2-40B4-BE49-F238E27FC236}">
                <a16:creationId xmlns:a16="http://schemas.microsoft.com/office/drawing/2014/main" id="{82E1DAC2-4056-6CA6-6015-C14D8E706704}"/>
              </a:ext>
            </a:extLst>
          </p:cNvPr>
          <p:cNvPicPr>
            <a:picLocks noGrp="1" noChangeAspect="1"/>
          </p:cNvPicPr>
          <p:nvPr>
            <p:ph type="pic" sz="quarter" idx="10"/>
          </p:nvPr>
        </p:nvPicPr>
        <p:blipFill>
          <a:blip r:embed="rId3"/>
          <a:srcRect l="16667" r="16667"/>
          <a:stretch>
            <a:fillRect/>
          </a:stretch>
        </p:blipFill>
        <p:spPr>
          <a:prstGeom prst="rect">
            <a:avLst/>
          </a:prstGeom>
        </p:spPr>
      </p:pic>
      <p:sp>
        <p:nvSpPr>
          <p:cNvPr id="3" name="Text Placeholder 2"/>
          <p:cNvSpPr>
            <a:spLocks noGrp="1"/>
          </p:cNvSpPr>
          <p:nvPr>
            <p:ph type="body" sz="quarter" idx="11"/>
          </p:nvPr>
        </p:nvSpPr>
        <p:spPr/>
        <p:txBody>
          <a:bodyPr vert="horz" lIns="0" tIns="0" rIns="0" bIns="0" rtlCol="0" anchor="t">
            <a:normAutofit/>
          </a:bodyPr>
          <a:lstStyle/>
          <a:p>
            <a:r>
              <a:rPr lang="en-US" sz="2600"/>
              <a:t>IWDS Transition</a:t>
            </a:r>
          </a:p>
          <a:p>
            <a:r>
              <a:rPr lang="en-US" sz="3200">
                <a:solidFill>
                  <a:srgbClr val="D14C27"/>
                </a:solidFill>
              </a:rPr>
              <a:t>Project Scope</a:t>
            </a:r>
          </a:p>
        </p:txBody>
      </p:sp>
      <p:sp>
        <p:nvSpPr>
          <p:cNvPr id="9" name="TextBox 8"/>
          <p:cNvSpPr txBox="1"/>
          <p:nvPr/>
        </p:nvSpPr>
        <p:spPr>
          <a:xfrm>
            <a:off x="5049882" y="2043438"/>
            <a:ext cx="3390897" cy="672556"/>
          </a:xfrm>
          <a:prstGeom prst="rect">
            <a:avLst/>
          </a:prstGeom>
          <a:noFill/>
        </p:spPr>
        <p:txBody>
          <a:bodyPr wrap="square" lIns="0" tIns="0" rIns="0" bIns="0" rtlCol="0">
            <a:spAutoFit/>
          </a:bodyPr>
          <a:lstStyle/>
          <a:p>
            <a:pPr>
              <a:lnSpc>
                <a:spcPts val="1300"/>
              </a:lnSpc>
              <a:spcAft>
                <a:spcPts val="600"/>
              </a:spcAft>
            </a:pPr>
            <a:r>
              <a:rPr lang="en-US" sz="1400">
                <a:solidFill>
                  <a:srgbClr val="4D4D4D"/>
                </a:solidFill>
              </a:rPr>
              <a:t>The new system will deliver the core functionality needed to meet the Federal and State reporting requirements and support a case management system. </a:t>
            </a:r>
          </a:p>
        </p:txBody>
      </p:sp>
      <p:sp>
        <p:nvSpPr>
          <p:cNvPr id="11" name="TextBox 10"/>
          <p:cNvSpPr txBox="1"/>
          <p:nvPr/>
        </p:nvSpPr>
        <p:spPr>
          <a:xfrm>
            <a:off x="5049882" y="1806243"/>
            <a:ext cx="3390717" cy="210892"/>
          </a:xfrm>
          <a:prstGeom prst="rect">
            <a:avLst/>
          </a:prstGeom>
          <a:noFill/>
        </p:spPr>
        <p:txBody>
          <a:bodyPr wrap="square" lIns="0" tIns="0" rIns="0" bIns="0" rtlCol="0">
            <a:spAutoFit/>
          </a:bodyPr>
          <a:lstStyle/>
          <a:p>
            <a:pPr>
              <a:lnSpc>
                <a:spcPts val="1700"/>
              </a:lnSpc>
              <a:spcAft>
                <a:spcPts val="600"/>
              </a:spcAft>
            </a:pPr>
            <a:r>
              <a:rPr lang="en-US" sz="1400" b="1" cap="all" spc="20">
                <a:solidFill>
                  <a:schemeClr val="accent2"/>
                </a:solidFill>
              </a:rPr>
              <a:t>Project Scope</a:t>
            </a:r>
          </a:p>
        </p:txBody>
      </p:sp>
      <p:sp>
        <p:nvSpPr>
          <p:cNvPr id="2" name="Content Placeholder 2">
            <a:extLst>
              <a:ext uri="{FF2B5EF4-FFF2-40B4-BE49-F238E27FC236}">
                <a16:creationId xmlns:a16="http://schemas.microsoft.com/office/drawing/2014/main" id="{A63E876E-A3EE-981C-F491-C3ED8201FDD9}"/>
              </a:ext>
            </a:extLst>
          </p:cNvPr>
          <p:cNvSpPr txBox="1">
            <a:spLocks/>
          </p:cNvSpPr>
          <p:nvPr/>
        </p:nvSpPr>
        <p:spPr>
          <a:xfrm>
            <a:off x="4863728" y="2917806"/>
            <a:ext cx="3979027" cy="3846119"/>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spcBef>
                <a:spcPts val="600"/>
              </a:spcBef>
              <a:spcAft>
                <a:spcPts val="600"/>
              </a:spcAft>
              <a:buClr>
                <a:schemeClr val="accent1"/>
              </a:buClr>
              <a:buSzPct val="120000"/>
            </a:pPr>
            <a:r>
              <a:rPr lang="en-US" sz="1400">
                <a:solidFill>
                  <a:schemeClr val="accent5">
                    <a:lumMod val="50000"/>
                  </a:schemeClr>
                </a:solidFill>
                <a:latin typeface="Calibri"/>
                <a:ea typeface="Calibri"/>
                <a:cs typeface="Calibri"/>
              </a:rPr>
              <a:t>Transition the WIOA Title I and Trade data to Illinois workNet to fully replace IWDS.</a:t>
            </a:r>
          </a:p>
          <a:p>
            <a:pPr>
              <a:lnSpc>
                <a:spcPct val="120000"/>
              </a:lnSpc>
              <a:spcBef>
                <a:spcPts val="600"/>
              </a:spcBef>
              <a:spcAft>
                <a:spcPts val="600"/>
              </a:spcAft>
              <a:buClr>
                <a:schemeClr val="accent1"/>
              </a:buClr>
              <a:buSzPct val="120000"/>
            </a:pPr>
            <a:r>
              <a:rPr lang="en-US" sz="1400">
                <a:solidFill>
                  <a:schemeClr val="accent5">
                    <a:lumMod val="50000"/>
                  </a:schemeClr>
                </a:solidFill>
                <a:latin typeface="Calibri"/>
                <a:ea typeface="Calibri"/>
                <a:cs typeface="Calibri"/>
              </a:rPr>
              <a:t>Meet the State requirements of a reporting and case management system for the workforce programs that DCEO oversees.</a:t>
            </a:r>
          </a:p>
          <a:p>
            <a:pPr>
              <a:lnSpc>
                <a:spcPct val="120000"/>
              </a:lnSpc>
              <a:spcBef>
                <a:spcPts val="600"/>
              </a:spcBef>
              <a:spcAft>
                <a:spcPts val="600"/>
              </a:spcAft>
              <a:buClr>
                <a:schemeClr val="accent1"/>
              </a:buClr>
              <a:buSzPct val="120000"/>
            </a:pPr>
            <a:r>
              <a:rPr lang="en-US" sz="1400">
                <a:solidFill>
                  <a:schemeClr val="accent5">
                    <a:lumMod val="50000"/>
                  </a:schemeClr>
                </a:solidFill>
                <a:latin typeface="Calibri"/>
                <a:ea typeface="Calibri"/>
                <a:cs typeface="Calibri"/>
              </a:rPr>
              <a:t>Utilize a modern technology platform resulting in an intuitive user interface with a robust application and database architecture.</a:t>
            </a:r>
          </a:p>
          <a:p>
            <a:pPr>
              <a:lnSpc>
                <a:spcPct val="120000"/>
              </a:lnSpc>
              <a:spcBef>
                <a:spcPts val="600"/>
              </a:spcBef>
              <a:spcAft>
                <a:spcPts val="600"/>
              </a:spcAft>
              <a:buClr>
                <a:schemeClr val="accent1"/>
              </a:buClr>
              <a:buSzPct val="120000"/>
            </a:pPr>
            <a:r>
              <a:rPr lang="en-US" sz="1400">
                <a:solidFill>
                  <a:schemeClr val="accent5">
                    <a:lumMod val="50000"/>
                  </a:schemeClr>
                </a:solidFill>
                <a:latin typeface="Calibri"/>
                <a:ea typeface="Calibri"/>
                <a:cs typeface="Calibri"/>
              </a:rPr>
              <a:t>Focus more on the ideal customer workflow and build the best product in the time allowed.</a:t>
            </a:r>
          </a:p>
        </p:txBody>
      </p:sp>
    </p:spTree>
    <p:extLst>
      <p:ext uri="{BB962C8B-B14F-4D97-AF65-F5344CB8AC3E}">
        <p14:creationId xmlns:p14="http://schemas.microsoft.com/office/powerpoint/2010/main" val="189077163"/>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738043" y="3607743"/>
            <a:ext cx="1158846" cy="1989327"/>
          </a:xfrm>
          <a:prstGeom prst="rect">
            <a:avLst/>
          </a:prstGeom>
          <a:noFill/>
        </p:spPr>
        <p:txBody>
          <a:bodyPr wrap="square" lIns="0" tIns="0" rIns="0" bIns="0" rtlCol="0">
            <a:spAutoFit/>
          </a:bodyPr>
          <a:lstStyle/>
          <a:p>
            <a:pPr>
              <a:lnSpc>
                <a:spcPts val="1300"/>
              </a:lnSpc>
              <a:spcAft>
                <a:spcPts val="600"/>
              </a:spcAft>
            </a:pPr>
            <a:r>
              <a:rPr lang="en-US" sz="900">
                <a:solidFill>
                  <a:srgbClr val="4D4D4D"/>
                </a:solidFill>
              </a:rPr>
              <a:t>Define the scope of the project and timeline. Build and approve the project plan and schedule. Research and define the technical requirements and the business requirements. Receive approval on the user stories that will go into the development sprints. </a:t>
            </a:r>
          </a:p>
        </p:txBody>
      </p:sp>
      <p:sp>
        <p:nvSpPr>
          <p:cNvPr id="17" name="TextBox 16"/>
          <p:cNvSpPr txBox="1"/>
          <p:nvPr/>
        </p:nvSpPr>
        <p:spPr>
          <a:xfrm>
            <a:off x="749038" y="2966284"/>
            <a:ext cx="1161340" cy="418769"/>
          </a:xfrm>
          <a:prstGeom prst="rect">
            <a:avLst/>
          </a:prstGeom>
          <a:noFill/>
        </p:spPr>
        <p:txBody>
          <a:bodyPr wrap="square" lIns="0" tIns="0" rIns="0" bIns="0" rtlCol="0">
            <a:spAutoFit/>
          </a:bodyPr>
          <a:lstStyle/>
          <a:p>
            <a:pPr algn="ctr">
              <a:lnSpc>
                <a:spcPts val="1700"/>
              </a:lnSpc>
              <a:spcAft>
                <a:spcPts val="600"/>
              </a:spcAft>
            </a:pPr>
            <a:r>
              <a:rPr lang="en-US" sz="1100" b="1" cap="all" spc="20">
                <a:solidFill>
                  <a:srgbClr val="4D4D4D"/>
                </a:solidFill>
              </a:rPr>
              <a:t>Initiation &amp; Discovery</a:t>
            </a:r>
          </a:p>
        </p:txBody>
      </p:sp>
      <p:sp>
        <p:nvSpPr>
          <p:cNvPr id="31" name="Freeform 27"/>
          <p:cNvSpPr>
            <a:spLocks noEditPoints="1"/>
          </p:cNvSpPr>
          <p:nvPr/>
        </p:nvSpPr>
        <p:spPr bwMode="auto">
          <a:xfrm>
            <a:off x="2568147" y="2306989"/>
            <a:ext cx="548640" cy="548640"/>
          </a:xfrm>
          <a:custGeom>
            <a:avLst/>
            <a:gdLst>
              <a:gd name="T0" fmla="*/ 0 w 188"/>
              <a:gd name="T1" fmla="*/ 8 h 187"/>
              <a:gd name="T2" fmla="*/ 3 w 188"/>
              <a:gd name="T3" fmla="*/ 3 h 187"/>
              <a:gd name="T4" fmla="*/ 9 w 188"/>
              <a:gd name="T5" fmla="*/ 0 h 187"/>
              <a:gd name="T6" fmla="*/ 180 w 188"/>
              <a:gd name="T7" fmla="*/ 0 h 187"/>
              <a:gd name="T8" fmla="*/ 185 w 188"/>
              <a:gd name="T9" fmla="*/ 3 h 187"/>
              <a:gd name="T10" fmla="*/ 188 w 188"/>
              <a:gd name="T11" fmla="*/ 8 h 187"/>
              <a:gd name="T12" fmla="*/ 188 w 188"/>
              <a:gd name="T13" fmla="*/ 147 h 187"/>
              <a:gd name="T14" fmla="*/ 185 w 188"/>
              <a:gd name="T15" fmla="*/ 153 h 187"/>
              <a:gd name="T16" fmla="*/ 180 w 188"/>
              <a:gd name="T17" fmla="*/ 156 h 187"/>
              <a:gd name="T18" fmla="*/ 113 w 188"/>
              <a:gd name="T19" fmla="*/ 156 h 187"/>
              <a:gd name="T20" fmla="*/ 116 w 188"/>
              <a:gd name="T21" fmla="*/ 180 h 187"/>
              <a:gd name="T22" fmla="*/ 121 w 188"/>
              <a:gd name="T23" fmla="*/ 186 h 187"/>
              <a:gd name="T24" fmla="*/ 121 w 188"/>
              <a:gd name="T25" fmla="*/ 186 h 187"/>
              <a:gd name="T26" fmla="*/ 120 w 188"/>
              <a:gd name="T27" fmla="*/ 187 h 187"/>
              <a:gd name="T28" fmla="*/ 117 w 188"/>
              <a:gd name="T29" fmla="*/ 187 h 187"/>
              <a:gd name="T30" fmla="*/ 116 w 188"/>
              <a:gd name="T31" fmla="*/ 187 h 187"/>
              <a:gd name="T32" fmla="*/ 73 w 188"/>
              <a:gd name="T33" fmla="*/ 187 h 187"/>
              <a:gd name="T34" fmla="*/ 67 w 188"/>
              <a:gd name="T35" fmla="*/ 186 h 187"/>
              <a:gd name="T36" fmla="*/ 67 w 188"/>
              <a:gd name="T37" fmla="*/ 186 h 187"/>
              <a:gd name="T38" fmla="*/ 72 w 188"/>
              <a:gd name="T39" fmla="*/ 180 h 187"/>
              <a:gd name="T40" fmla="*/ 75 w 188"/>
              <a:gd name="T41" fmla="*/ 156 h 187"/>
              <a:gd name="T42" fmla="*/ 9 w 188"/>
              <a:gd name="T43" fmla="*/ 156 h 187"/>
              <a:gd name="T44" fmla="*/ 3 w 188"/>
              <a:gd name="T45" fmla="*/ 153 h 187"/>
              <a:gd name="T46" fmla="*/ 0 w 188"/>
              <a:gd name="T47" fmla="*/ 147 h 187"/>
              <a:gd name="T48" fmla="*/ 0 w 188"/>
              <a:gd name="T49" fmla="*/ 8 h 187"/>
              <a:gd name="T50" fmla="*/ 11 w 188"/>
              <a:gd name="T51" fmla="*/ 117 h 187"/>
              <a:gd name="T52" fmla="*/ 177 w 188"/>
              <a:gd name="T53" fmla="*/ 117 h 187"/>
              <a:gd name="T54" fmla="*/ 177 w 188"/>
              <a:gd name="T55" fmla="*/ 11 h 187"/>
              <a:gd name="T56" fmla="*/ 11 w 188"/>
              <a:gd name="T57" fmla="*/ 11 h 187"/>
              <a:gd name="T58" fmla="*/ 11 w 188"/>
              <a:gd name="T59" fmla="*/ 117 h 187"/>
              <a:gd name="T60" fmla="*/ 90 w 188"/>
              <a:gd name="T61" fmla="*/ 130 h 187"/>
              <a:gd name="T62" fmla="*/ 89 w 188"/>
              <a:gd name="T63" fmla="*/ 134 h 187"/>
              <a:gd name="T64" fmla="*/ 90 w 188"/>
              <a:gd name="T65" fmla="*/ 138 h 187"/>
              <a:gd name="T66" fmla="*/ 94 w 188"/>
              <a:gd name="T67" fmla="*/ 139 h 187"/>
              <a:gd name="T68" fmla="*/ 98 w 188"/>
              <a:gd name="T69" fmla="*/ 138 h 187"/>
              <a:gd name="T70" fmla="*/ 99 w 188"/>
              <a:gd name="T71" fmla="*/ 134 h 187"/>
              <a:gd name="T72" fmla="*/ 98 w 188"/>
              <a:gd name="T73" fmla="*/ 130 h 187"/>
              <a:gd name="T74" fmla="*/ 94 w 188"/>
              <a:gd name="T75" fmla="*/ 129 h 187"/>
              <a:gd name="T76" fmla="*/ 90 w 188"/>
              <a:gd name="T77" fmla="*/ 130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88" h="187">
                <a:moveTo>
                  <a:pt x="0" y="8"/>
                </a:moveTo>
                <a:cubicBezTo>
                  <a:pt x="0" y="6"/>
                  <a:pt x="1" y="4"/>
                  <a:pt x="3" y="3"/>
                </a:cubicBezTo>
                <a:cubicBezTo>
                  <a:pt x="4" y="1"/>
                  <a:pt x="6" y="0"/>
                  <a:pt x="9" y="0"/>
                </a:cubicBezTo>
                <a:cubicBezTo>
                  <a:pt x="180" y="0"/>
                  <a:pt x="180" y="0"/>
                  <a:pt x="180" y="0"/>
                </a:cubicBezTo>
                <a:cubicBezTo>
                  <a:pt x="182" y="0"/>
                  <a:pt x="184" y="1"/>
                  <a:pt x="185" y="3"/>
                </a:cubicBezTo>
                <a:cubicBezTo>
                  <a:pt x="187" y="4"/>
                  <a:pt x="188" y="6"/>
                  <a:pt x="188" y="8"/>
                </a:cubicBezTo>
                <a:cubicBezTo>
                  <a:pt x="188" y="147"/>
                  <a:pt x="188" y="147"/>
                  <a:pt x="188" y="147"/>
                </a:cubicBezTo>
                <a:cubicBezTo>
                  <a:pt x="188" y="150"/>
                  <a:pt x="187" y="152"/>
                  <a:pt x="185" y="153"/>
                </a:cubicBezTo>
                <a:cubicBezTo>
                  <a:pt x="184" y="155"/>
                  <a:pt x="182" y="156"/>
                  <a:pt x="180" y="156"/>
                </a:cubicBezTo>
                <a:cubicBezTo>
                  <a:pt x="113" y="156"/>
                  <a:pt x="113" y="156"/>
                  <a:pt x="113" y="156"/>
                </a:cubicBezTo>
                <a:cubicBezTo>
                  <a:pt x="116" y="180"/>
                  <a:pt x="116" y="180"/>
                  <a:pt x="116" y="180"/>
                </a:cubicBezTo>
                <a:cubicBezTo>
                  <a:pt x="121" y="186"/>
                  <a:pt x="121" y="186"/>
                  <a:pt x="121" y="186"/>
                </a:cubicBezTo>
                <a:cubicBezTo>
                  <a:pt x="121" y="186"/>
                  <a:pt x="121" y="186"/>
                  <a:pt x="121" y="186"/>
                </a:cubicBezTo>
                <a:cubicBezTo>
                  <a:pt x="121" y="187"/>
                  <a:pt x="121" y="187"/>
                  <a:pt x="120" y="187"/>
                </a:cubicBezTo>
                <a:cubicBezTo>
                  <a:pt x="119" y="187"/>
                  <a:pt x="118" y="187"/>
                  <a:pt x="117" y="187"/>
                </a:cubicBezTo>
                <a:cubicBezTo>
                  <a:pt x="116" y="187"/>
                  <a:pt x="116" y="187"/>
                  <a:pt x="116" y="187"/>
                </a:cubicBezTo>
                <a:cubicBezTo>
                  <a:pt x="73" y="187"/>
                  <a:pt x="73" y="187"/>
                  <a:pt x="73" y="187"/>
                </a:cubicBezTo>
                <a:cubicBezTo>
                  <a:pt x="69" y="187"/>
                  <a:pt x="67" y="187"/>
                  <a:pt x="67" y="186"/>
                </a:cubicBezTo>
                <a:cubicBezTo>
                  <a:pt x="67" y="186"/>
                  <a:pt x="67" y="186"/>
                  <a:pt x="67" y="186"/>
                </a:cubicBezTo>
                <a:cubicBezTo>
                  <a:pt x="72" y="180"/>
                  <a:pt x="72" y="180"/>
                  <a:pt x="72" y="180"/>
                </a:cubicBezTo>
                <a:cubicBezTo>
                  <a:pt x="75" y="156"/>
                  <a:pt x="75" y="156"/>
                  <a:pt x="75" y="156"/>
                </a:cubicBezTo>
                <a:cubicBezTo>
                  <a:pt x="9" y="156"/>
                  <a:pt x="9" y="156"/>
                  <a:pt x="9" y="156"/>
                </a:cubicBezTo>
                <a:cubicBezTo>
                  <a:pt x="6" y="156"/>
                  <a:pt x="4" y="155"/>
                  <a:pt x="3" y="153"/>
                </a:cubicBezTo>
                <a:cubicBezTo>
                  <a:pt x="1" y="152"/>
                  <a:pt x="0" y="150"/>
                  <a:pt x="0" y="147"/>
                </a:cubicBezTo>
                <a:lnTo>
                  <a:pt x="0" y="8"/>
                </a:lnTo>
                <a:close/>
                <a:moveTo>
                  <a:pt x="11" y="117"/>
                </a:moveTo>
                <a:cubicBezTo>
                  <a:pt x="177" y="117"/>
                  <a:pt x="177" y="117"/>
                  <a:pt x="177" y="117"/>
                </a:cubicBezTo>
                <a:cubicBezTo>
                  <a:pt x="177" y="11"/>
                  <a:pt x="177" y="11"/>
                  <a:pt x="177" y="11"/>
                </a:cubicBezTo>
                <a:cubicBezTo>
                  <a:pt x="11" y="11"/>
                  <a:pt x="11" y="11"/>
                  <a:pt x="11" y="11"/>
                </a:cubicBezTo>
                <a:lnTo>
                  <a:pt x="11" y="117"/>
                </a:lnTo>
                <a:close/>
                <a:moveTo>
                  <a:pt x="90" y="130"/>
                </a:moveTo>
                <a:cubicBezTo>
                  <a:pt x="89" y="131"/>
                  <a:pt x="89" y="133"/>
                  <a:pt x="89" y="134"/>
                </a:cubicBezTo>
                <a:cubicBezTo>
                  <a:pt x="89" y="136"/>
                  <a:pt x="89" y="137"/>
                  <a:pt x="90" y="138"/>
                </a:cubicBezTo>
                <a:cubicBezTo>
                  <a:pt x="91" y="139"/>
                  <a:pt x="93" y="139"/>
                  <a:pt x="94" y="139"/>
                </a:cubicBezTo>
                <a:cubicBezTo>
                  <a:pt x="96" y="139"/>
                  <a:pt x="97" y="139"/>
                  <a:pt x="98" y="138"/>
                </a:cubicBezTo>
                <a:cubicBezTo>
                  <a:pt x="99" y="137"/>
                  <a:pt x="99" y="136"/>
                  <a:pt x="99" y="134"/>
                </a:cubicBezTo>
                <a:cubicBezTo>
                  <a:pt x="99" y="133"/>
                  <a:pt x="99" y="131"/>
                  <a:pt x="98" y="130"/>
                </a:cubicBezTo>
                <a:cubicBezTo>
                  <a:pt x="97" y="129"/>
                  <a:pt x="96" y="129"/>
                  <a:pt x="94" y="129"/>
                </a:cubicBezTo>
                <a:cubicBezTo>
                  <a:pt x="93" y="129"/>
                  <a:pt x="91" y="129"/>
                  <a:pt x="90" y="130"/>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pPr algn="ctr"/>
            <a:endParaRPr lang="en-US"/>
          </a:p>
        </p:txBody>
      </p:sp>
      <p:cxnSp>
        <p:nvCxnSpPr>
          <p:cNvPr id="6" name="Straight Connector 5"/>
          <p:cNvCxnSpPr>
            <a:cxnSpLocks/>
          </p:cNvCxnSpPr>
          <p:nvPr/>
        </p:nvCxnSpPr>
        <p:spPr>
          <a:xfrm>
            <a:off x="736339" y="3479157"/>
            <a:ext cx="116134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2309221" y="3607744"/>
            <a:ext cx="1158846" cy="1822615"/>
          </a:xfrm>
          <a:prstGeom prst="rect">
            <a:avLst/>
          </a:prstGeom>
          <a:noFill/>
        </p:spPr>
        <p:txBody>
          <a:bodyPr wrap="square" lIns="0" tIns="0" rIns="0" bIns="0" rtlCol="0" anchor="t">
            <a:spAutoFit/>
          </a:bodyPr>
          <a:lstStyle/>
          <a:p>
            <a:pPr>
              <a:lnSpc>
                <a:spcPts val="1300"/>
              </a:lnSpc>
              <a:spcAft>
                <a:spcPts val="600"/>
              </a:spcAft>
            </a:pPr>
            <a:r>
              <a:rPr lang="en-US" sz="900">
                <a:solidFill>
                  <a:srgbClr val="4D4D4D"/>
                </a:solidFill>
                <a:cs typeface="Calibri"/>
              </a:rPr>
              <a:t>Build the system’s infrastructure then develop the system using approved user stories. Short development cycles allow teams to develop, deploy, and iterate on the product with frequent feedback from stakeholders.</a:t>
            </a:r>
          </a:p>
        </p:txBody>
      </p:sp>
      <p:sp>
        <p:nvSpPr>
          <p:cNvPr id="63" name="TextBox 62"/>
          <p:cNvSpPr txBox="1"/>
          <p:nvPr/>
        </p:nvSpPr>
        <p:spPr>
          <a:xfrm>
            <a:off x="2287263" y="2975501"/>
            <a:ext cx="1161340" cy="418769"/>
          </a:xfrm>
          <a:prstGeom prst="rect">
            <a:avLst/>
          </a:prstGeom>
          <a:noFill/>
        </p:spPr>
        <p:txBody>
          <a:bodyPr wrap="square" lIns="0" tIns="0" rIns="0" bIns="0" rtlCol="0">
            <a:spAutoFit/>
          </a:bodyPr>
          <a:lstStyle/>
          <a:p>
            <a:pPr algn="ctr">
              <a:lnSpc>
                <a:spcPts val="1700"/>
              </a:lnSpc>
              <a:spcAft>
                <a:spcPts val="600"/>
              </a:spcAft>
            </a:pPr>
            <a:r>
              <a:rPr lang="en-US" sz="1100" b="1" cap="all" spc="20">
                <a:solidFill>
                  <a:srgbClr val="4D4D4D"/>
                </a:solidFill>
              </a:rPr>
              <a:t>Development sprints</a:t>
            </a:r>
          </a:p>
        </p:txBody>
      </p:sp>
      <p:cxnSp>
        <p:nvCxnSpPr>
          <p:cNvPr id="66" name="Straight Connector 65"/>
          <p:cNvCxnSpPr>
            <a:cxnSpLocks/>
          </p:cNvCxnSpPr>
          <p:nvPr/>
        </p:nvCxnSpPr>
        <p:spPr>
          <a:xfrm>
            <a:off x="2307517" y="3479157"/>
            <a:ext cx="116134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3916784" y="3607743"/>
            <a:ext cx="1158846" cy="2156039"/>
          </a:xfrm>
          <a:prstGeom prst="rect">
            <a:avLst/>
          </a:prstGeom>
          <a:noFill/>
        </p:spPr>
        <p:txBody>
          <a:bodyPr wrap="square" lIns="0" tIns="0" rIns="0" bIns="0" rtlCol="0" anchor="t">
            <a:spAutoFit/>
          </a:bodyPr>
          <a:lstStyle/>
          <a:p>
            <a:pPr>
              <a:lnSpc>
                <a:spcPts val="1300"/>
              </a:lnSpc>
              <a:spcAft>
                <a:spcPts val="600"/>
              </a:spcAft>
            </a:pPr>
            <a:r>
              <a:rPr lang="en-US" sz="900">
                <a:solidFill>
                  <a:srgbClr val="4D4D4D"/>
                </a:solidFill>
                <a:latin typeface="Calibri"/>
                <a:cs typeface="Calibri"/>
              </a:rPr>
              <a:t>In User Acceptance Testing, business stakeholders determine whether an application or feature fulfills its purpose. Because development is happening in cycles, testing happens more frequently to ensure that work is being completed towards the product's vision.</a:t>
            </a:r>
            <a:endParaRPr lang="en-US"/>
          </a:p>
        </p:txBody>
      </p:sp>
      <p:sp>
        <p:nvSpPr>
          <p:cNvPr id="69" name="TextBox 68"/>
          <p:cNvSpPr txBox="1"/>
          <p:nvPr/>
        </p:nvSpPr>
        <p:spPr>
          <a:xfrm>
            <a:off x="3914290" y="2966284"/>
            <a:ext cx="1161340" cy="418769"/>
          </a:xfrm>
          <a:prstGeom prst="rect">
            <a:avLst/>
          </a:prstGeom>
          <a:noFill/>
        </p:spPr>
        <p:txBody>
          <a:bodyPr wrap="square" lIns="0" tIns="0" rIns="0" bIns="0" rtlCol="0">
            <a:spAutoFit/>
          </a:bodyPr>
          <a:lstStyle/>
          <a:p>
            <a:pPr algn="ctr">
              <a:lnSpc>
                <a:spcPts val="1700"/>
              </a:lnSpc>
              <a:spcAft>
                <a:spcPts val="600"/>
              </a:spcAft>
            </a:pPr>
            <a:r>
              <a:rPr lang="en-US" sz="1100" b="1" cap="all" spc="20">
                <a:solidFill>
                  <a:srgbClr val="4D4D4D"/>
                </a:solidFill>
              </a:rPr>
              <a:t>User Acceptance Testing</a:t>
            </a:r>
          </a:p>
        </p:txBody>
      </p:sp>
      <p:cxnSp>
        <p:nvCxnSpPr>
          <p:cNvPr id="71" name="Straight Connector 70"/>
          <p:cNvCxnSpPr>
            <a:cxnSpLocks/>
          </p:cNvCxnSpPr>
          <p:nvPr/>
        </p:nvCxnSpPr>
        <p:spPr>
          <a:xfrm>
            <a:off x="3915080" y="3479156"/>
            <a:ext cx="116134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5485468" y="3607743"/>
            <a:ext cx="1158846" cy="1655903"/>
          </a:xfrm>
          <a:prstGeom prst="rect">
            <a:avLst/>
          </a:prstGeom>
          <a:noFill/>
        </p:spPr>
        <p:txBody>
          <a:bodyPr wrap="square" lIns="0" tIns="0" rIns="0" bIns="0" rtlCol="0" anchor="t">
            <a:spAutoFit/>
          </a:bodyPr>
          <a:lstStyle/>
          <a:p>
            <a:pPr>
              <a:lnSpc>
                <a:spcPts val="1300"/>
              </a:lnSpc>
              <a:spcAft>
                <a:spcPts val="600"/>
              </a:spcAft>
            </a:pPr>
            <a:r>
              <a:rPr lang="en-US" sz="900">
                <a:solidFill>
                  <a:srgbClr val="4D4D4D"/>
                </a:solidFill>
                <a:cs typeface="Calibri"/>
              </a:rPr>
              <a:t>Hands-on sessions will be conducted to train the staff on the new system prior to go-live. End users will be provided instructional resources in a variety of formats including documents, videos, and quick start guides. </a:t>
            </a:r>
            <a:endParaRPr lang="en-US" sz="900">
              <a:solidFill>
                <a:srgbClr val="4D4D4D"/>
              </a:solidFill>
            </a:endParaRPr>
          </a:p>
        </p:txBody>
      </p:sp>
      <p:sp>
        <p:nvSpPr>
          <p:cNvPr id="75" name="TextBox 74"/>
          <p:cNvSpPr txBox="1"/>
          <p:nvPr/>
        </p:nvSpPr>
        <p:spPr>
          <a:xfrm>
            <a:off x="5483764" y="3084504"/>
            <a:ext cx="1161340" cy="200761"/>
          </a:xfrm>
          <a:prstGeom prst="rect">
            <a:avLst/>
          </a:prstGeom>
          <a:noFill/>
        </p:spPr>
        <p:txBody>
          <a:bodyPr wrap="square" lIns="0" tIns="0" rIns="0" bIns="0" rtlCol="0">
            <a:spAutoFit/>
          </a:bodyPr>
          <a:lstStyle/>
          <a:p>
            <a:pPr algn="ctr">
              <a:lnSpc>
                <a:spcPts val="1700"/>
              </a:lnSpc>
              <a:spcAft>
                <a:spcPts val="600"/>
              </a:spcAft>
            </a:pPr>
            <a:r>
              <a:rPr lang="en-US" sz="1100" b="1" cap="all" spc="20">
                <a:solidFill>
                  <a:srgbClr val="4D4D4D"/>
                </a:solidFill>
              </a:rPr>
              <a:t>Training</a:t>
            </a:r>
          </a:p>
        </p:txBody>
      </p:sp>
      <p:cxnSp>
        <p:nvCxnSpPr>
          <p:cNvPr id="77" name="Straight Connector 76"/>
          <p:cNvCxnSpPr>
            <a:cxnSpLocks/>
          </p:cNvCxnSpPr>
          <p:nvPr/>
        </p:nvCxnSpPr>
        <p:spPr>
          <a:xfrm>
            <a:off x="5483764" y="3479156"/>
            <a:ext cx="116134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Freeform 69">
            <a:extLst>
              <a:ext uri="{FF2B5EF4-FFF2-40B4-BE49-F238E27FC236}">
                <a16:creationId xmlns:a16="http://schemas.microsoft.com/office/drawing/2014/main" id="{8024D90F-56B2-56F8-D772-32A3A3281379}"/>
              </a:ext>
            </a:extLst>
          </p:cNvPr>
          <p:cNvSpPr>
            <a:spLocks noEditPoints="1"/>
          </p:cNvSpPr>
          <p:nvPr/>
        </p:nvSpPr>
        <p:spPr bwMode="auto">
          <a:xfrm>
            <a:off x="1042689" y="2323540"/>
            <a:ext cx="548640" cy="548640"/>
          </a:xfrm>
          <a:custGeom>
            <a:avLst/>
            <a:gdLst>
              <a:gd name="T0" fmla="*/ 0 w 208"/>
              <a:gd name="T1" fmla="*/ 208 h 208"/>
              <a:gd name="T2" fmla="*/ 29 w 208"/>
              <a:gd name="T3" fmla="*/ 120 h 208"/>
              <a:gd name="T4" fmla="*/ 111 w 208"/>
              <a:gd name="T5" fmla="*/ 38 h 208"/>
              <a:gd name="T6" fmla="*/ 118 w 208"/>
              <a:gd name="T7" fmla="*/ 46 h 208"/>
              <a:gd name="T8" fmla="*/ 38 w 208"/>
              <a:gd name="T9" fmla="*/ 126 h 208"/>
              <a:gd name="T10" fmla="*/ 34 w 208"/>
              <a:gd name="T11" fmla="*/ 121 h 208"/>
              <a:gd name="T12" fmla="*/ 34 w 208"/>
              <a:gd name="T13" fmla="*/ 121 h 208"/>
              <a:gd name="T14" fmla="*/ 30 w 208"/>
              <a:gd name="T15" fmla="*/ 133 h 208"/>
              <a:gd name="T16" fmla="*/ 25 w 208"/>
              <a:gd name="T17" fmla="*/ 146 h 208"/>
              <a:gd name="T18" fmla="*/ 21 w 208"/>
              <a:gd name="T19" fmla="*/ 158 h 208"/>
              <a:gd name="T20" fmla="*/ 19 w 208"/>
              <a:gd name="T21" fmla="*/ 166 h 208"/>
              <a:gd name="T22" fmla="*/ 16 w 208"/>
              <a:gd name="T23" fmla="*/ 173 h 208"/>
              <a:gd name="T24" fmla="*/ 28 w 208"/>
              <a:gd name="T25" fmla="*/ 180 h 208"/>
              <a:gd name="T26" fmla="*/ 35 w 208"/>
              <a:gd name="T27" fmla="*/ 192 h 208"/>
              <a:gd name="T28" fmla="*/ 87 w 208"/>
              <a:gd name="T29" fmla="*/ 174 h 208"/>
              <a:gd name="T30" fmla="*/ 87 w 208"/>
              <a:gd name="T31" fmla="*/ 174 h 208"/>
              <a:gd name="T32" fmla="*/ 82 w 208"/>
              <a:gd name="T33" fmla="*/ 170 h 208"/>
              <a:gd name="T34" fmla="*/ 162 w 208"/>
              <a:gd name="T35" fmla="*/ 90 h 208"/>
              <a:gd name="T36" fmla="*/ 170 w 208"/>
              <a:gd name="T37" fmla="*/ 97 h 208"/>
              <a:gd name="T38" fmla="*/ 88 w 208"/>
              <a:gd name="T39" fmla="*/ 179 h 208"/>
              <a:gd name="T40" fmla="*/ 0 w 208"/>
              <a:gd name="T41" fmla="*/ 208 h 208"/>
              <a:gd name="T42" fmla="*/ 48 w 208"/>
              <a:gd name="T43" fmla="*/ 135 h 208"/>
              <a:gd name="T44" fmla="*/ 128 w 208"/>
              <a:gd name="T45" fmla="*/ 55 h 208"/>
              <a:gd name="T46" fmla="*/ 136 w 208"/>
              <a:gd name="T47" fmla="*/ 63 h 208"/>
              <a:gd name="T48" fmla="*/ 55 w 208"/>
              <a:gd name="T49" fmla="*/ 143 h 208"/>
              <a:gd name="T50" fmla="*/ 48 w 208"/>
              <a:gd name="T51" fmla="*/ 135 h 208"/>
              <a:gd name="T52" fmla="*/ 65 w 208"/>
              <a:gd name="T53" fmla="*/ 153 h 208"/>
              <a:gd name="T54" fmla="*/ 145 w 208"/>
              <a:gd name="T55" fmla="*/ 72 h 208"/>
              <a:gd name="T56" fmla="*/ 153 w 208"/>
              <a:gd name="T57" fmla="*/ 80 h 208"/>
              <a:gd name="T58" fmla="*/ 73 w 208"/>
              <a:gd name="T59" fmla="*/ 160 h 208"/>
              <a:gd name="T60" fmla="*/ 65 w 208"/>
              <a:gd name="T61" fmla="*/ 153 h 208"/>
              <a:gd name="T62" fmla="*/ 118 w 208"/>
              <a:gd name="T63" fmla="*/ 31 h 208"/>
              <a:gd name="T64" fmla="*/ 126 w 208"/>
              <a:gd name="T65" fmla="*/ 24 h 208"/>
              <a:gd name="T66" fmla="*/ 185 w 208"/>
              <a:gd name="T67" fmla="*/ 82 h 208"/>
              <a:gd name="T68" fmla="*/ 177 w 208"/>
              <a:gd name="T69" fmla="*/ 90 h 208"/>
              <a:gd name="T70" fmla="*/ 118 w 208"/>
              <a:gd name="T71" fmla="*/ 31 h 208"/>
              <a:gd name="T72" fmla="*/ 133 w 208"/>
              <a:gd name="T73" fmla="*/ 16 h 208"/>
              <a:gd name="T74" fmla="*/ 140 w 208"/>
              <a:gd name="T75" fmla="*/ 9 h 208"/>
              <a:gd name="T76" fmla="*/ 151 w 208"/>
              <a:gd name="T77" fmla="*/ 2 h 208"/>
              <a:gd name="T78" fmla="*/ 162 w 208"/>
              <a:gd name="T79" fmla="*/ 0 h 208"/>
              <a:gd name="T80" fmla="*/ 185 w 208"/>
              <a:gd name="T81" fmla="*/ 9 h 208"/>
              <a:gd name="T82" fmla="*/ 199 w 208"/>
              <a:gd name="T83" fmla="*/ 24 h 208"/>
              <a:gd name="T84" fmla="*/ 208 w 208"/>
              <a:gd name="T85" fmla="*/ 46 h 208"/>
              <a:gd name="T86" fmla="*/ 206 w 208"/>
              <a:gd name="T87" fmla="*/ 57 h 208"/>
              <a:gd name="T88" fmla="*/ 199 w 208"/>
              <a:gd name="T89" fmla="*/ 68 h 208"/>
              <a:gd name="T90" fmla="*/ 192 w 208"/>
              <a:gd name="T91" fmla="*/ 75 h 208"/>
              <a:gd name="T92" fmla="*/ 133 w 208"/>
              <a:gd name="T93" fmla="*/ 16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08" h="208">
                <a:moveTo>
                  <a:pt x="0" y="208"/>
                </a:moveTo>
                <a:cubicBezTo>
                  <a:pt x="29" y="120"/>
                  <a:pt x="29" y="120"/>
                  <a:pt x="29" y="120"/>
                </a:cubicBezTo>
                <a:cubicBezTo>
                  <a:pt x="111" y="38"/>
                  <a:pt x="111" y="38"/>
                  <a:pt x="111" y="38"/>
                </a:cubicBezTo>
                <a:cubicBezTo>
                  <a:pt x="118" y="46"/>
                  <a:pt x="118" y="46"/>
                  <a:pt x="118" y="46"/>
                </a:cubicBezTo>
                <a:cubicBezTo>
                  <a:pt x="38" y="126"/>
                  <a:pt x="38" y="126"/>
                  <a:pt x="38" y="126"/>
                </a:cubicBezTo>
                <a:cubicBezTo>
                  <a:pt x="34" y="121"/>
                  <a:pt x="34" y="121"/>
                  <a:pt x="34" y="121"/>
                </a:cubicBezTo>
                <a:cubicBezTo>
                  <a:pt x="34" y="121"/>
                  <a:pt x="34" y="121"/>
                  <a:pt x="34" y="121"/>
                </a:cubicBezTo>
                <a:cubicBezTo>
                  <a:pt x="32" y="125"/>
                  <a:pt x="31" y="129"/>
                  <a:pt x="30" y="133"/>
                </a:cubicBezTo>
                <a:cubicBezTo>
                  <a:pt x="28" y="137"/>
                  <a:pt x="27" y="142"/>
                  <a:pt x="25" y="146"/>
                </a:cubicBezTo>
                <a:cubicBezTo>
                  <a:pt x="24" y="150"/>
                  <a:pt x="22" y="154"/>
                  <a:pt x="21" y="158"/>
                </a:cubicBezTo>
                <a:cubicBezTo>
                  <a:pt x="20" y="161"/>
                  <a:pt x="19" y="164"/>
                  <a:pt x="19" y="166"/>
                </a:cubicBezTo>
                <a:cubicBezTo>
                  <a:pt x="16" y="173"/>
                  <a:pt x="16" y="173"/>
                  <a:pt x="16" y="173"/>
                </a:cubicBezTo>
                <a:cubicBezTo>
                  <a:pt x="19" y="173"/>
                  <a:pt x="23" y="175"/>
                  <a:pt x="28" y="180"/>
                </a:cubicBezTo>
                <a:cubicBezTo>
                  <a:pt x="32" y="185"/>
                  <a:pt x="35" y="188"/>
                  <a:pt x="35" y="192"/>
                </a:cubicBezTo>
                <a:cubicBezTo>
                  <a:pt x="87" y="174"/>
                  <a:pt x="87" y="174"/>
                  <a:pt x="87" y="174"/>
                </a:cubicBezTo>
                <a:cubicBezTo>
                  <a:pt x="87" y="174"/>
                  <a:pt x="87" y="174"/>
                  <a:pt x="87" y="174"/>
                </a:cubicBezTo>
                <a:cubicBezTo>
                  <a:pt x="82" y="170"/>
                  <a:pt x="82" y="170"/>
                  <a:pt x="82" y="170"/>
                </a:cubicBezTo>
                <a:cubicBezTo>
                  <a:pt x="162" y="90"/>
                  <a:pt x="162" y="90"/>
                  <a:pt x="162" y="90"/>
                </a:cubicBezTo>
                <a:cubicBezTo>
                  <a:pt x="170" y="97"/>
                  <a:pt x="170" y="97"/>
                  <a:pt x="170" y="97"/>
                </a:cubicBezTo>
                <a:cubicBezTo>
                  <a:pt x="88" y="179"/>
                  <a:pt x="88" y="179"/>
                  <a:pt x="88" y="179"/>
                </a:cubicBezTo>
                <a:lnTo>
                  <a:pt x="0" y="208"/>
                </a:lnTo>
                <a:close/>
                <a:moveTo>
                  <a:pt x="48" y="135"/>
                </a:moveTo>
                <a:cubicBezTo>
                  <a:pt x="128" y="55"/>
                  <a:pt x="128" y="55"/>
                  <a:pt x="128" y="55"/>
                </a:cubicBezTo>
                <a:cubicBezTo>
                  <a:pt x="136" y="63"/>
                  <a:pt x="136" y="63"/>
                  <a:pt x="136" y="63"/>
                </a:cubicBezTo>
                <a:cubicBezTo>
                  <a:pt x="55" y="143"/>
                  <a:pt x="55" y="143"/>
                  <a:pt x="55" y="143"/>
                </a:cubicBezTo>
                <a:lnTo>
                  <a:pt x="48" y="135"/>
                </a:lnTo>
                <a:close/>
                <a:moveTo>
                  <a:pt x="65" y="153"/>
                </a:moveTo>
                <a:cubicBezTo>
                  <a:pt x="145" y="72"/>
                  <a:pt x="145" y="72"/>
                  <a:pt x="145" y="72"/>
                </a:cubicBezTo>
                <a:cubicBezTo>
                  <a:pt x="153" y="80"/>
                  <a:pt x="153" y="80"/>
                  <a:pt x="153" y="80"/>
                </a:cubicBezTo>
                <a:cubicBezTo>
                  <a:pt x="73" y="160"/>
                  <a:pt x="73" y="160"/>
                  <a:pt x="73" y="160"/>
                </a:cubicBezTo>
                <a:lnTo>
                  <a:pt x="65" y="153"/>
                </a:lnTo>
                <a:close/>
                <a:moveTo>
                  <a:pt x="118" y="31"/>
                </a:moveTo>
                <a:cubicBezTo>
                  <a:pt x="126" y="24"/>
                  <a:pt x="126" y="24"/>
                  <a:pt x="126" y="24"/>
                </a:cubicBezTo>
                <a:cubicBezTo>
                  <a:pt x="185" y="82"/>
                  <a:pt x="185" y="82"/>
                  <a:pt x="185" y="82"/>
                </a:cubicBezTo>
                <a:cubicBezTo>
                  <a:pt x="177" y="90"/>
                  <a:pt x="177" y="90"/>
                  <a:pt x="177" y="90"/>
                </a:cubicBezTo>
                <a:lnTo>
                  <a:pt x="118" y="31"/>
                </a:lnTo>
                <a:close/>
                <a:moveTo>
                  <a:pt x="133" y="16"/>
                </a:moveTo>
                <a:cubicBezTo>
                  <a:pt x="140" y="9"/>
                  <a:pt x="140" y="9"/>
                  <a:pt x="140" y="9"/>
                </a:cubicBezTo>
                <a:cubicBezTo>
                  <a:pt x="143" y="6"/>
                  <a:pt x="147" y="3"/>
                  <a:pt x="151" y="2"/>
                </a:cubicBezTo>
                <a:cubicBezTo>
                  <a:pt x="154" y="0"/>
                  <a:pt x="158" y="0"/>
                  <a:pt x="162" y="0"/>
                </a:cubicBezTo>
                <a:cubicBezTo>
                  <a:pt x="171" y="0"/>
                  <a:pt x="178" y="3"/>
                  <a:pt x="185" y="9"/>
                </a:cubicBezTo>
                <a:cubicBezTo>
                  <a:pt x="199" y="24"/>
                  <a:pt x="199" y="24"/>
                  <a:pt x="199" y="24"/>
                </a:cubicBezTo>
                <a:cubicBezTo>
                  <a:pt x="205" y="30"/>
                  <a:pt x="208" y="37"/>
                  <a:pt x="208" y="46"/>
                </a:cubicBezTo>
                <a:cubicBezTo>
                  <a:pt x="208" y="50"/>
                  <a:pt x="208" y="54"/>
                  <a:pt x="206" y="57"/>
                </a:cubicBezTo>
                <a:cubicBezTo>
                  <a:pt x="205" y="61"/>
                  <a:pt x="202" y="65"/>
                  <a:pt x="199" y="68"/>
                </a:cubicBezTo>
                <a:cubicBezTo>
                  <a:pt x="192" y="75"/>
                  <a:pt x="192" y="75"/>
                  <a:pt x="192" y="75"/>
                </a:cubicBezTo>
                <a:lnTo>
                  <a:pt x="133" y="16"/>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10" name="TextBox 9">
            <a:extLst>
              <a:ext uri="{FF2B5EF4-FFF2-40B4-BE49-F238E27FC236}">
                <a16:creationId xmlns:a16="http://schemas.microsoft.com/office/drawing/2014/main" id="{E6F8548F-3A1B-14D5-A89D-A91AE153D19F}"/>
              </a:ext>
            </a:extLst>
          </p:cNvPr>
          <p:cNvSpPr txBox="1"/>
          <p:nvPr/>
        </p:nvSpPr>
        <p:spPr>
          <a:xfrm>
            <a:off x="7093821" y="3607743"/>
            <a:ext cx="1158846" cy="1232710"/>
          </a:xfrm>
          <a:prstGeom prst="rect">
            <a:avLst/>
          </a:prstGeom>
          <a:noFill/>
        </p:spPr>
        <p:txBody>
          <a:bodyPr wrap="square" lIns="0" tIns="0" rIns="0" bIns="0" rtlCol="0" anchor="t">
            <a:spAutoFit/>
          </a:bodyPr>
          <a:lstStyle/>
          <a:p>
            <a:pPr>
              <a:lnSpc>
                <a:spcPts val="1300"/>
              </a:lnSpc>
              <a:spcAft>
                <a:spcPts val="600"/>
              </a:spcAft>
            </a:pPr>
            <a:r>
              <a:rPr lang="en-US" sz="900">
                <a:solidFill>
                  <a:srgbClr val="4D4D4D"/>
                </a:solidFill>
                <a:cs typeface="Calibri"/>
              </a:rPr>
              <a:t>IWDS and historical data is moved to the new application and validated. </a:t>
            </a:r>
          </a:p>
          <a:p>
            <a:pPr>
              <a:lnSpc>
                <a:spcPts val="1300"/>
              </a:lnSpc>
              <a:spcAft>
                <a:spcPts val="600"/>
              </a:spcAft>
            </a:pPr>
            <a:r>
              <a:rPr lang="en-US" sz="900">
                <a:solidFill>
                  <a:srgbClr val="4D4D4D"/>
                </a:solidFill>
                <a:cs typeface="Calibri"/>
              </a:rPr>
              <a:t>Once migrated, users will only need to use the new application. </a:t>
            </a:r>
          </a:p>
        </p:txBody>
      </p:sp>
      <p:sp>
        <p:nvSpPr>
          <p:cNvPr id="11" name="TextBox 10">
            <a:extLst>
              <a:ext uri="{FF2B5EF4-FFF2-40B4-BE49-F238E27FC236}">
                <a16:creationId xmlns:a16="http://schemas.microsoft.com/office/drawing/2014/main" id="{39B37CBB-B687-C145-FDE5-1EF9D2D42210}"/>
              </a:ext>
            </a:extLst>
          </p:cNvPr>
          <p:cNvSpPr txBox="1"/>
          <p:nvPr/>
        </p:nvSpPr>
        <p:spPr>
          <a:xfrm>
            <a:off x="7079542" y="2975501"/>
            <a:ext cx="1161340" cy="418769"/>
          </a:xfrm>
          <a:prstGeom prst="rect">
            <a:avLst/>
          </a:prstGeom>
          <a:noFill/>
        </p:spPr>
        <p:txBody>
          <a:bodyPr wrap="square" lIns="0" tIns="0" rIns="0" bIns="0" rtlCol="0">
            <a:spAutoFit/>
          </a:bodyPr>
          <a:lstStyle/>
          <a:p>
            <a:pPr algn="ctr">
              <a:lnSpc>
                <a:spcPts val="1700"/>
              </a:lnSpc>
              <a:spcAft>
                <a:spcPts val="600"/>
              </a:spcAft>
            </a:pPr>
            <a:r>
              <a:rPr lang="en-US" sz="1100" b="1" cap="all" spc="20">
                <a:solidFill>
                  <a:srgbClr val="4D4D4D"/>
                </a:solidFill>
              </a:rPr>
              <a:t>Data Migration &amp; Go Live</a:t>
            </a:r>
          </a:p>
        </p:txBody>
      </p:sp>
      <p:cxnSp>
        <p:nvCxnSpPr>
          <p:cNvPr id="12" name="Straight Connector 11">
            <a:extLst>
              <a:ext uri="{FF2B5EF4-FFF2-40B4-BE49-F238E27FC236}">
                <a16:creationId xmlns:a16="http://schemas.microsoft.com/office/drawing/2014/main" id="{CB90B022-CC52-B9F9-CCC5-9C9BF7946832}"/>
              </a:ext>
            </a:extLst>
          </p:cNvPr>
          <p:cNvCxnSpPr>
            <a:cxnSpLocks/>
          </p:cNvCxnSpPr>
          <p:nvPr/>
        </p:nvCxnSpPr>
        <p:spPr>
          <a:xfrm>
            <a:off x="7092117" y="3479156"/>
            <a:ext cx="116134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Graphic 4" descr="Clipboard Mixed with solid fill">
            <a:extLst>
              <a:ext uri="{FF2B5EF4-FFF2-40B4-BE49-F238E27FC236}">
                <a16:creationId xmlns:a16="http://schemas.microsoft.com/office/drawing/2014/main" id="{E270FE64-C760-670C-8FAF-21662C1FCB2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114616" y="2177001"/>
            <a:ext cx="727023" cy="755130"/>
          </a:xfrm>
          <a:prstGeom prst="rect">
            <a:avLst/>
          </a:prstGeom>
        </p:spPr>
      </p:pic>
      <p:pic>
        <p:nvPicPr>
          <p:cNvPr id="7" name="Graphic 6" descr="Teacher with solid fill">
            <a:extLst>
              <a:ext uri="{FF2B5EF4-FFF2-40B4-BE49-F238E27FC236}">
                <a16:creationId xmlns:a16="http://schemas.microsoft.com/office/drawing/2014/main" id="{C317338C-19D8-6AB3-A5A2-44BAED040F4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566304" y="2133287"/>
            <a:ext cx="914400" cy="914400"/>
          </a:xfrm>
          <a:prstGeom prst="rect">
            <a:avLst/>
          </a:prstGeom>
        </p:spPr>
      </p:pic>
      <p:pic>
        <p:nvPicPr>
          <p:cNvPr id="8" name="Graphic 7" descr="Internet with solid fill">
            <a:extLst>
              <a:ext uri="{FF2B5EF4-FFF2-40B4-BE49-F238E27FC236}">
                <a16:creationId xmlns:a16="http://schemas.microsoft.com/office/drawing/2014/main" id="{8AC17FCF-39ED-C2BA-1EEA-93074C6E08F7}"/>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7203012" y="2133287"/>
            <a:ext cx="914400" cy="914400"/>
          </a:xfrm>
          <a:prstGeom prst="rect">
            <a:avLst/>
          </a:prstGeom>
        </p:spPr>
      </p:pic>
      <p:sp>
        <p:nvSpPr>
          <p:cNvPr id="26" name="TextBox 25">
            <a:extLst>
              <a:ext uri="{FF2B5EF4-FFF2-40B4-BE49-F238E27FC236}">
                <a16:creationId xmlns:a16="http://schemas.microsoft.com/office/drawing/2014/main" id="{43A7022B-CD62-4F7D-B0FE-44EC315D0246}"/>
              </a:ext>
            </a:extLst>
          </p:cNvPr>
          <p:cNvSpPr txBox="1"/>
          <p:nvPr/>
        </p:nvSpPr>
        <p:spPr>
          <a:xfrm>
            <a:off x="594360" y="740664"/>
            <a:ext cx="7955280" cy="416140"/>
          </a:xfrm>
          <a:prstGeom prst="rect">
            <a:avLst/>
          </a:prstGeom>
          <a:noFill/>
        </p:spPr>
        <p:txBody>
          <a:bodyPr wrap="square" lIns="0" tIns="0" rIns="0" bIns="0" rtlCol="0" anchor="t">
            <a:spAutoFit/>
          </a:bodyPr>
          <a:lstStyle/>
          <a:p>
            <a:pPr>
              <a:lnSpc>
                <a:spcPts val="3200"/>
              </a:lnSpc>
            </a:pPr>
            <a:r>
              <a:rPr lang="en-US" sz="2600" b="1" cap="all" spc="50">
                <a:solidFill>
                  <a:srgbClr val="4D4D4D"/>
                </a:solidFill>
                <a:ea typeface="Segoe UI Symbol" panose="020B0502040204020203" pitchFamily="34" charset="0"/>
                <a:cs typeface="Open Sans" panose="020B0606030504020204" pitchFamily="34" charset="0"/>
              </a:rPr>
              <a:t>IWDS Transition </a:t>
            </a:r>
            <a:r>
              <a:rPr lang="en-US" sz="3200" b="1" cap="all" spc="50">
                <a:solidFill>
                  <a:srgbClr val="D14C27"/>
                </a:solidFill>
                <a:ea typeface="Segoe UI Symbol" panose="020B0502040204020203" pitchFamily="34" charset="0"/>
                <a:cs typeface="Open Sans" panose="020B0606030504020204" pitchFamily="34" charset="0"/>
              </a:rPr>
              <a:t>Project Phases</a:t>
            </a:r>
          </a:p>
        </p:txBody>
      </p:sp>
    </p:spTree>
    <p:extLst>
      <p:ext uri="{BB962C8B-B14F-4D97-AF65-F5344CB8AC3E}">
        <p14:creationId xmlns:p14="http://schemas.microsoft.com/office/powerpoint/2010/main" val="2380922857"/>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3DB1B493-D596-8397-47F1-BB9BCD7D1825}"/>
              </a:ext>
            </a:extLst>
          </p:cNvPr>
          <p:cNvSpPr txBox="1"/>
          <p:nvPr/>
        </p:nvSpPr>
        <p:spPr>
          <a:xfrm>
            <a:off x="615815" y="705206"/>
            <a:ext cx="8111066" cy="416140"/>
          </a:xfrm>
          <a:prstGeom prst="rect">
            <a:avLst/>
          </a:prstGeom>
          <a:noFill/>
        </p:spPr>
        <p:txBody>
          <a:bodyPr wrap="square" lIns="0" tIns="0" rIns="0" bIns="0" rtlCol="0" anchor="t">
            <a:spAutoFit/>
          </a:bodyPr>
          <a:lstStyle/>
          <a:p>
            <a:pPr>
              <a:lnSpc>
                <a:spcPts val="3200"/>
              </a:lnSpc>
            </a:pPr>
            <a:r>
              <a:rPr lang="en-US" sz="2600" b="1" cap="all" spc="50">
                <a:solidFill>
                  <a:srgbClr val="4D4D4D"/>
                </a:solidFill>
                <a:ea typeface="Segoe UI Symbol" panose="020B0502040204020203" pitchFamily="34" charset="0"/>
                <a:cs typeface="Open Sans" panose="020B0606030504020204" pitchFamily="34" charset="0"/>
              </a:rPr>
              <a:t>IWDS Transition </a:t>
            </a:r>
            <a:r>
              <a:rPr lang="en-US" sz="3200" b="1" cap="all" spc="50">
                <a:solidFill>
                  <a:srgbClr val="D14C27"/>
                </a:solidFill>
                <a:ea typeface="Segoe UI Symbol" panose="020B0502040204020203" pitchFamily="34" charset="0"/>
                <a:cs typeface="Open Sans" panose="020B0606030504020204" pitchFamily="34" charset="0"/>
              </a:rPr>
              <a:t>Sprinting</a:t>
            </a:r>
          </a:p>
        </p:txBody>
      </p:sp>
      <p:pic>
        <p:nvPicPr>
          <p:cNvPr id="2" name="Picture 4" descr="Using Agile to Build Your Career &amp; Stay Relevant in an Ever-Changing Job  Market">
            <a:extLst>
              <a:ext uri="{FF2B5EF4-FFF2-40B4-BE49-F238E27FC236}">
                <a16:creationId xmlns:a16="http://schemas.microsoft.com/office/drawing/2014/main" id="{F413E0CA-97D2-FEBD-ED99-CE7E2089C9A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225015"/>
            <a:ext cx="4979433" cy="2803525"/>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D8533CDC-85C1-1EA9-8B7E-4E5316FFD32C}"/>
              </a:ext>
            </a:extLst>
          </p:cNvPr>
          <p:cNvSpPr txBox="1">
            <a:spLocks/>
          </p:cNvSpPr>
          <p:nvPr/>
        </p:nvSpPr>
        <p:spPr>
          <a:xfrm>
            <a:off x="4979433" y="1225015"/>
            <a:ext cx="3979027" cy="4741445"/>
          </a:xfrm>
          <a:prstGeom prst="rect">
            <a:avLst/>
          </a:prstGeom>
        </p:spPr>
        <p:txBody>
          <a:bodyPr vert="horz" lIns="91440" tIns="45720" rIns="91440" bIns="45720" rtlCol="0" anchor="t">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spcAft>
                <a:spcPts val="600"/>
              </a:spcAft>
              <a:buClr>
                <a:schemeClr val="accent1"/>
              </a:buClr>
              <a:buSzPct val="120000"/>
            </a:pPr>
            <a:r>
              <a:rPr lang="en-US" sz="2600">
                <a:solidFill>
                  <a:schemeClr val="accent5">
                    <a:lumMod val="50000"/>
                  </a:schemeClr>
                </a:solidFill>
                <a:latin typeface="Calibri"/>
                <a:ea typeface="Calibri"/>
                <a:cs typeface="Calibri"/>
              </a:rPr>
              <a:t>Discovery doesn’t stop with the initial discovery phase.</a:t>
            </a:r>
            <a:endParaRPr lang="en-US" sz="1000">
              <a:solidFill>
                <a:schemeClr val="accent5">
                  <a:lumMod val="50000"/>
                </a:schemeClr>
              </a:solidFill>
              <a:latin typeface="Calibri"/>
              <a:ea typeface="Calibri"/>
              <a:cs typeface="Calibri"/>
            </a:endParaRPr>
          </a:p>
          <a:p>
            <a:pPr>
              <a:lnSpc>
                <a:spcPct val="120000"/>
              </a:lnSpc>
              <a:spcAft>
                <a:spcPts val="600"/>
              </a:spcAft>
              <a:buClr>
                <a:schemeClr val="accent1"/>
              </a:buClr>
              <a:buSzPct val="120000"/>
            </a:pPr>
            <a:r>
              <a:rPr lang="en-US" sz="2600">
                <a:solidFill>
                  <a:schemeClr val="accent5">
                    <a:lumMod val="50000"/>
                  </a:schemeClr>
                </a:solidFill>
                <a:latin typeface="Calibri"/>
                <a:ea typeface="Calibri"/>
                <a:cs typeface="Calibri"/>
              </a:rPr>
              <a:t>Each sprint is two-weeks in duration, starting on a Friday and ending on a Thursday.</a:t>
            </a:r>
          </a:p>
          <a:p>
            <a:pPr>
              <a:lnSpc>
                <a:spcPct val="120000"/>
              </a:lnSpc>
              <a:spcAft>
                <a:spcPts val="600"/>
              </a:spcAft>
              <a:buClr>
                <a:schemeClr val="accent1"/>
              </a:buClr>
              <a:buSzPct val="120000"/>
            </a:pPr>
            <a:r>
              <a:rPr lang="en-US" sz="2600">
                <a:solidFill>
                  <a:schemeClr val="accent5">
                    <a:lumMod val="50000"/>
                  </a:schemeClr>
                </a:solidFill>
                <a:latin typeface="Calibri"/>
                <a:ea typeface="Calibri"/>
                <a:cs typeface="Calibri"/>
              </a:rPr>
              <a:t>Stories planned for current sprint were discovered &amp; defined in previous sprints.</a:t>
            </a:r>
          </a:p>
          <a:p>
            <a:pPr>
              <a:lnSpc>
                <a:spcPct val="120000"/>
              </a:lnSpc>
              <a:spcAft>
                <a:spcPts val="600"/>
              </a:spcAft>
              <a:buClr>
                <a:schemeClr val="accent1"/>
              </a:buClr>
              <a:buSzPct val="120000"/>
            </a:pPr>
            <a:r>
              <a:rPr lang="en-US" sz="2600">
                <a:solidFill>
                  <a:schemeClr val="accent5">
                    <a:lumMod val="50000"/>
                  </a:schemeClr>
                </a:solidFill>
                <a:ea typeface="Calibri"/>
                <a:cs typeface="Calibri"/>
              </a:rPr>
              <a:t>Business Rules, Data Definition, User Interface Design and validation steps are all part of a fully defined user story.</a:t>
            </a:r>
          </a:p>
          <a:p>
            <a:pPr>
              <a:lnSpc>
                <a:spcPct val="120000"/>
              </a:lnSpc>
              <a:spcAft>
                <a:spcPts val="600"/>
              </a:spcAft>
              <a:buClr>
                <a:schemeClr val="accent1"/>
              </a:buClr>
              <a:buSzPct val="120000"/>
            </a:pPr>
            <a:r>
              <a:rPr lang="en-US" sz="2600">
                <a:solidFill>
                  <a:schemeClr val="accent5">
                    <a:lumMod val="50000"/>
                  </a:schemeClr>
                </a:solidFill>
                <a:ea typeface="Calibri"/>
                <a:cs typeface="Calibri"/>
              </a:rPr>
              <a:t>The better the definition, the lower the level of story refinement during a sprint.</a:t>
            </a:r>
          </a:p>
        </p:txBody>
      </p:sp>
      <p:graphicFrame>
        <p:nvGraphicFramePr>
          <p:cNvPr id="4" name="Table 3">
            <a:extLst>
              <a:ext uri="{FF2B5EF4-FFF2-40B4-BE49-F238E27FC236}">
                <a16:creationId xmlns:a16="http://schemas.microsoft.com/office/drawing/2014/main" id="{0DD79471-6C57-8A49-8347-5FE67D5B5B90}"/>
              </a:ext>
            </a:extLst>
          </p:cNvPr>
          <p:cNvGraphicFramePr>
            <a:graphicFrameLocks noGrp="1"/>
          </p:cNvGraphicFramePr>
          <p:nvPr/>
        </p:nvGraphicFramePr>
        <p:xfrm>
          <a:off x="46383" y="4315234"/>
          <a:ext cx="4933050" cy="2016760"/>
        </p:xfrm>
        <a:graphic>
          <a:graphicData uri="http://schemas.openxmlformats.org/drawingml/2006/table">
            <a:tbl>
              <a:tblPr firstRow="1" bandRow="1">
                <a:tableStyleId>{5C22544A-7EE6-4342-B048-85BDC9FD1C3A}</a:tableStyleId>
              </a:tblPr>
              <a:tblGrid>
                <a:gridCol w="986610">
                  <a:extLst>
                    <a:ext uri="{9D8B030D-6E8A-4147-A177-3AD203B41FA5}">
                      <a16:colId xmlns:a16="http://schemas.microsoft.com/office/drawing/2014/main" val="3879405112"/>
                    </a:ext>
                  </a:extLst>
                </a:gridCol>
                <a:gridCol w="986610">
                  <a:extLst>
                    <a:ext uri="{9D8B030D-6E8A-4147-A177-3AD203B41FA5}">
                      <a16:colId xmlns:a16="http://schemas.microsoft.com/office/drawing/2014/main" val="1573003214"/>
                    </a:ext>
                  </a:extLst>
                </a:gridCol>
                <a:gridCol w="986610">
                  <a:extLst>
                    <a:ext uri="{9D8B030D-6E8A-4147-A177-3AD203B41FA5}">
                      <a16:colId xmlns:a16="http://schemas.microsoft.com/office/drawing/2014/main" val="3201430043"/>
                    </a:ext>
                  </a:extLst>
                </a:gridCol>
                <a:gridCol w="986610">
                  <a:extLst>
                    <a:ext uri="{9D8B030D-6E8A-4147-A177-3AD203B41FA5}">
                      <a16:colId xmlns:a16="http://schemas.microsoft.com/office/drawing/2014/main" val="3818853798"/>
                    </a:ext>
                  </a:extLst>
                </a:gridCol>
                <a:gridCol w="986610">
                  <a:extLst>
                    <a:ext uri="{9D8B030D-6E8A-4147-A177-3AD203B41FA5}">
                      <a16:colId xmlns:a16="http://schemas.microsoft.com/office/drawing/2014/main" val="650750696"/>
                    </a:ext>
                  </a:extLst>
                </a:gridCol>
              </a:tblGrid>
              <a:tr h="370840">
                <a:tc>
                  <a:txBody>
                    <a:bodyPr/>
                    <a:lstStyle/>
                    <a:p>
                      <a:r>
                        <a:rPr lang="en-US"/>
                        <a:t>Mon</a:t>
                      </a:r>
                    </a:p>
                  </a:txBody>
                  <a:tcPr/>
                </a:tc>
                <a:tc>
                  <a:txBody>
                    <a:bodyPr/>
                    <a:lstStyle/>
                    <a:p>
                      <a:r>
                        <a:rPr lang="en-US"/>
                        <a:t>Tue</a:t>
                      </a:r>
                    </a:p>
                  </a:txBody>
                  <a:tcPr/>
                </a:tc>
                <a:tc>
                  <a:txBody>
                    <a:bodyPr/>
                    <a:lstStyle/>
                    <a:p>
                      <a:r>
                        <a:rPr lang="en-US"/>
                        <a:t>Wed</a:t>
                      </a:r>
                    </a:p>
                  </a:txBody>
                  <a:tcPr/>
                </a:tc>
                <a:tc>
                  <a:txBody>
                    <a:bodyPr/>
                    <a:lstStyle/>
                    <a:p>
                      <a:r>
                        <a:rPr lang="en-US"/>
                        <a:t>Thu</a:t>
                      </a:r>
                    </a:p>
                  </a:txBody>
                  <a:tcPr/>
                </a:tc>
                <a:tc>
                  <a:txBody>
                    <a:bodyPr/>
                    <a:lstStyle/>
                    <a:p>
                      <a:r>
                        <a:rPr lang="en-US"/>
                        <a:t>Fri</a:t>
                      </a:r>
                    </a:p>
                  </a:txBody>
                  <a:tcPr/>
                </a:tc>
                <a:extLst>
                  <a:ext uri="{0D108BD9-81ED-4DB2-BD59-A6C34878D82A}">
                    <a16:rowId xmlns:a16="http://schemas.microsoft.com/office/drawing/2014/main" val="3380575067"/>
                  </a:ext>
                </a:extLst>
              </a:tr>
              <a:tr h="370840">
                <a:tc>
                  <a:txBody>
                    <a:bodyPr/>
                    <a:lstStyle/>
                    <a:p>
                      <a:endParaRPr lang="en-US" sz="1000" b="0" i="0">
                        <a:latin typeface="Calibri Light" panose="020F0302020204030204" pitchFamily="34" charset="0"/>
                        <a:cs typeface="Calibri Light" panose="020F0302020204030204" pitchFamily="34" charset="0"/>
                      </a:endParaRPr>
                    </a:p>
                  </a:txBody>
                  <a:tcPr/>
                </a:tc>
                <a:tc>
                  <a:txBody>
                    <a:bodyPr/>
                    <a:lstStyle/>
                    <a:p>
                      <a:endParaRPr lang="en-US" sz="1000" b="0" i="0">
                        <a:latin typeface="Calibri Light" panose="020F0302020204030204" pitchFamily="34" charset="0"/>
                        <a:cs typeface="Calibri Light" panose="020F0302020204030204" pitchFamily="34" charset="0"/>
                      </a:endParaRPr>
                    </a:p>
                  </a:txBody>
                  <a:tcPr/>
                </a:tc>
                <a:tc>
                  <a:txBody>
                    <a:bodyPr/>
                    <a:lstStyle/>
                    <a:p>
                      <a:endParaRPr lang="en-US" sz="1000" b="0" i="0">
                        <a:latin typeface="Calibri Light" panose="020F0302020204030204" pitchFamily="34" charset="0"/>
                        <a:cs typeface="Calibri Light" panose="020F0302020204030204" pitchFamily="34" charset="0"/>
                      </a:endParaRPr>
                    </a:p>
                  </a:txBody>
                  <a:tcPr/>
                </a:tc>
                <a:tc>
                  <a:txBody>
                    <a:bodyPr/>
                    <a:lstStyle/>
                    <a:p>
                      <a:endParaRPr lang="en-US" sz="1000" b="0" i="0">
                        <a:latin typeface="Calibri Light" panose="020F0302020204030204" pitchFamily="34" charset="0"/>
                        <a:cs typeface="Calibri Light" panose="020F0302020204030204" pitchFamily="34" charset="0"/>
                      </a:endParaRPr>
                    </a:p>
                  </a:txBody>
                  <a:tcPr/>
                </a:tc>
                <a:tc>
                  <a:txBody>
                    <a:bodyPr/>
                    <a:lstStyle/>
                    <a:p>
                      <a:r>
                        <a:rPr lang="en-US" sz="1000" b="0" i="0">
                          <a:latin typeface="Calibri Light" panose="020F0302020204030204" pitchFamily="34" charset="0"/>
                          <a:cs typeface="Calibri Light" panose="020F0302020204030204" pitchFamily="34" charset="0"/>
                        </a:rPr>
                        <a:t>-Start Sprint</a:t>
                      </a:r>
                    </a:p>
                    <a:p>
                      <a:r>
                        <a:rPr lang="en-US" sz="1000" b="0" i="0">
                          <a:latin typeface="Calibri Light" panose="020F0302020204030204" pitchFamily="34" charset="0"/>
                          <a:cs typeface="Calibri Light" panose="020F0302020204030204" pitchFamily="34" charset="0"/>
                        </a:rPr>
                        <a:t>-Develop</a:t>
                      </a:r>
                    </a:p>
                    <a:p>
                      <a:r>
                        <a:rPr lang="en-US" sz="1000" b="0" i="0">
                          <a:latin typeface="Calibri Light" panose="020F0302020204030204" pitchFamily="34" charset="0"/>
                          <a:cs typeface="Calibri Light" panose="020F0302020204030204" pitchFamily="34" charset="0"/>
                        </a:rPr>
                        <a:t>-Define</a:t>
                      </a:r>
                    </a:p>
                  </a:txBody>
                  <a:tcPr/>
                </a:tc>
                <a:extLst>
                  <a:ext uri="{0D108BD9-81ED-4DB2-BD59-A6C34878D82A}">
                    <a16:rowId xmlns:a16="http://schemas.microsoft.com/office/drawing/2014/main" val="384790481"/>
                  </a:ext>
                </a:extLst>
              </a:tr>
              <a:tr h="370840">
                <a:tc>
                  <a:txBody>
                    <a:bodyPr/>
                    <a:lstStyle/>
                    <a:p>
                      <a:r>
                        <a:rPr lang="en-US" sz="1000" b="0" i="0">
                          <a:latin typeface="Calibri Light" panose="020F0302020204030204" pitchFamily="34" charset="0"/>
                          <a:cs typeface="Calibri Light" panose="020F0302020204030204" pitchFamily="34" charset="0"/>
                        </a:rPr>
                        <a:t>-Develop</a:t>
                      </a:r>
                    </a:p>
                    <a:p>
                      <a:r>
                        <a:rPr lang="en-US" sz="1000" b="0" i="0">
                          <a:latin typeface="Calibri Light" panose="020F0302020204030204" pitchFamily="34" charset="0"/>
                          <a:cs typeface="Calibri Light" panose="020F0302020204030204" pitchFamily="34" charset="0"/>
                        </a:rPr>
                        <a:t>-Define</a:t>
                      </a:r>
                    </a:p>
                  </a:txBody>
                  <a:tcPr/>
                </a:tc>
                <a:tc>
                  <a:txBody>
                    <a:bodyPr/>
                    <a:lstStyle/>
                    <a:p>
                      <a:r>
                        <a:rPr lang="en-US" sz="1000" b="0" i="0">
                          <a:latin typeface="Calibri Light" panose="020F0302020204030204" pitchFamily="34" charset="0"/>
                          <a:cs typeface="Calibri Light" panose="020F0302020204030204" pitchFamily="34" charset="0"/>
                        </a:rPr>
                        <a:t>-Develop</a:t>
                      </a:r>
                    </a:p>
                    <a:p>
                      <a:r>
                        <a:rPr lang="en-US" sz="1000" b="0" i="0">
                          <a:latin typeface="Calibri Light" panose="020F0302020204030204" pitchFamily="34" charset="0"/>
                          <a:cs typeface="Calibri Light" panose="020F0302020204030204" pitchFamily="34" charset="0"/>
                        </a:rPr>
                        <a:t>-Define</a:t>
                      </a:r>
                    </a:p>
                  </a:txBody>
                  <a:tcPr/>
                </a:tc>
                <a:tc>
                  <a:txBody>
                    <a:bodyPr/>
                    <a:lstStyle/>
                    <a:p>
                      <a:r>
                        <a:rPr lang="en-US" sz="1000" b="0" i="0">
                          <a:latin typeface="Calibri Light" panose="020F0302020204030204" pitchFamily="34" charset="0"/>
                          <a:cs typeface="Calibri Light" panose="020F0302020204030204" pitchFamily="34" charset="0"/>
                        </a:rPr>
                        <a:t>-Develop</a:t>
                      </a:r>
                    </a:p>
                    <a:p>
                      <a:r>
                        <a:rPr lang="en-US" sz="1000" b="0" i="0">
                          <a:latin typeface="Calibri Light" panose="020F0302020204030204" pitchFamily="34" charset="0"/>
                          <a:cs typeface="Calibri Light" panose="020F0302020204030204" pitchFamily="34" charset="0"/>
                        </a:rPr>
                        <a:t>-Define</a:t>
                      </a:r>
                    </a:p>
                    <a:p>
                      <a:r>
                        <a:rPr lang="en-US" sz="1000" b="0" i="0">
                          <a:latin typeface="Calibri Light" panose="020F0302020204030204" pitchFamily="34" charset="0"/>
                          <a:cs typeface="Calibri Light" panose="020F0302020204030204" pitchFamily="34" charset="0"/>
                        </a:rPr>
                        <a:t>-Test</a:t>
                      </a:r>
                    </a:p>
                  </a:txBody>
                  <a:tcPr/>
                </a:tc>
                <a:tc>
                  <a:txBody>
                    <a:bodyPr/>
                    <a:lstStyle/>
                    <a:p>
                      <a:r>
                        <a:rPr lang="en-US" sz="1000" b="0" i="0">
                          <a:latin typeface="Calibri Light" panose="020F0302020204030204" pitchFamily="34" charset="0"/>
                          <a:cs typeface="Calibri Light" panose="020F0302020204030204" pitchFamily="34" charset="0"/>
                        </a:rPr>
                        <a:t>-Develop</a:t>
                      </a:r>
                    </a:p>
                    <a:p>
                      <a:r>
                        <a:rPr lang="en-US" sz="1000" b="0" i="0">
                          <a:latin typeface="Calibri Light" panose="020F0302020204030204" pitchFamily="34" charset="0"/>
                          <a:cs typeface="Calibri Light" panose="020F0302020204030204" pitchFamily="34" charset="0"/>
                        </a:rPr>
                        <a:t>-Define</a:t>
                      </a:r>
                    </a:p>
                    <a:p>
                      <a:r>
                        <a:rPr lang="en-US" sz="1000" b="0" i="0">
                          <a:latin typeface="Calibri Light" panose="020F0302020204030204" pitchFamily="34" charset="0"/>
                          <a:cs typeface="Calibri Light" panose="020F0302020204030204" pitchFamily="34" charset="0"/>
                        </a:rPr>
                        <a:t>-Test</a:t>
                      </a:r>
                    </a:p>
                  </a:txBody>
                  <a:tcPr/>
                </a:tc>
                <a:tc>
                  <a:txBody>
                    <a:bodyPr/>
                    <a:lstStyle/>
                    <a:p>
                      <a:r>
                        <a:rPr lang="en-US" sz="1000" b="0" i="0">
                          <a:latin typeface="Calibri Light" panose="020F0302020204030204" pitchFamily="34" charset="0"/>
                          <a:cs typeface="Calibri Light" panose="020F0302020204030204" pitchFamily="34" charset="0"/>
                        </a:rPr>
                        <a:t>-Develop</a:t>
                      </a:r>
                    </a:p>
                    <a:p>
                      <a:r>
                        <a:rPr lang="en-US" sz="1000" b="0" i="0">
                          <a:latin typeface="Calibri Light" panose="020F0302020204030204" pitchFamily="34" charset="0"/>
                          <a:cs typeface="Calibri Light" panose="020F0302020204030204" pitchFamily="34" charset="0"/>
                        </a:rPr>
                        <a:t>-Define</a:t>
                      </a:r>
                    </a:p>
                    <a:p>
                      <a:r>
                        <a:rPr lang="en-US" sz="1000" b="0" i="0">
                          <a:latin typeface="Calibri Light" panose="020F0302020204030204" pitchFamily="34" charset="0"/>
                          <a:cs typeface="Calibri Light" panose="020F0302020204030204" pitchFamily="34" charset="0"/>
                        </a:rPr>
                        <a:t>-Test</a:t>
                      </a:r>
                    </a:p>
                  </a:txBody>
                  <a:tcPr/>
                </a:tc>
                <a:extLst>
                  <a:ext uri="{0D108BD9-81ED-4DB2-BD59-A6C34878D82A}">
                    <a16:rowId xmlns:a16="http://schemas.microsoft.com/office/drawing/2014/main" val="25263082"/>
                  </a:ext>
                </a:extLst>
              </a:tr>
              <a:tr h="370840">
                <a:tc>
                  <a:txBody>
                    <a:bodyPr/>
                    <a:lstStyle/>
                    <a:p>
                      <a:r>
                        <a:rPr lang="en-US" sz="1000" b="0" i="0">
                          <a:latin typeface="Calibri Light" panose="020F0302020204030204" pitchFamily="34" charset="0"/>
                          <a:cs typeface="Calibri Light" panose="020F0302020204030204" pitchFamily="34" charset="0"/>
                        </a:rPr>
                        <a:t>-Develop</a:t>
                      </a:r>
                    </a:p>
                    <a:p>
                      <a:r>
                        <a:rPr lang="en-US" sz="1000" b="0" i="0">
                          <a:latin typeface="Calibri Light" panose="020F0302020204030204" pitchFamily="34" charset="0"/>
                          <a:cs typeface="Calibri Light" panose="020F0302020204030204" pitchFamily="34" charset="0"/>
                        </a:rPr>
                        <a:t>-Define</a:t>
                      </a:r>
                    </a:p>
                    <a:p>
                      <a:r>
                        <a:rPr lang="en-US" sz="1000" b="0" i="0">
                          <a:latin typeface="Calibri Light" panose="020F0302020204030204" pitchFamily="34" charset="0"/>
                          <a:cs typeface="Calibri Light" panose="020F0302020204030204" pitchFamily="34" charset="0"/>
                        </a:rPr>
                        <a:t>-Test</a:t>
                      </a:r>
                    </a:p>
                  </a:txBody>
                  <a:tcPr/>
                </a:tc>
                <a:tc>
                  <a:txBody>
                    <a:bodyPr/>
                    <a:lstStyle/>
                    <a:p>
                      <a:r>
                        <a:rPr lang="en-US" sz="1000" b="0" i="0">
                          <a:latin typeface="Calibri Light" panose="020F0302020204030204" pitchFamily="34" charset="0"/>
                          <a:cs typeface="Calibri Light" panose="020F0302020204030204" pitchFamily="34" charset="0"/>
                        </a:rPr>
                        <a:t>-Develop</a:t>
                      </a:r>
                    </a:p>
                    <a:p>
                      <a:r>
                        <a:rPr lang="en-US" sz="1000" b="0" i="0">
                          <a:latin typeface="Calibri Light" panose="020F0302020204030204" pitchFamily="34" charset="0"/>
                          <a:cs typeface="Calibri Light" panose="020F0302020204030204" pitchFamily="34" charset="0"/>
                        </a:rPr>
                        <a:t>-Define</a:t>
                      </a:r>
                    </a:p>
                    <a:p>
                      <a:r>
                        <a:rPr lang="en-US" sz="1000" b="0" i="0">
                          <a:latin typeface="Calibri Light" panose="020F0302020204030204" pitchFamily="34" charset="0"/>
                          <a:cs typeface="Calibri Light" panose="020F0302020204030204" pitchFamily="34" charset="0"/>
                        </a:rPr>
                        <a:t>-Test</a:t>
                      </a:r>
                    </a:p>
                  </a:txBody>
                  <a:tcPr/>
                </a:tc>
                <a:tc>
                  <a:txBody>
                    <a:bodyPr/>
                    <a:lstStyle/>
                    <a:p>
                      <a:r>
                        <a:rPr lang="en-US" sz="1000" b="0" i="0">
                          <a:latin typeface="Calibri Light" panose="020F0302020204030204" pitchFamily="34" charset="0"/>
                          <a:cs typeface="Calibri Light" panose="020F0302020204030204" pitchFamily="34" charset="0"/>
                        </a:rPr>
                        <a:t>-Finish Testing</a:t>
                      </a:r>
                    </a:p>
                    <a:p>
                      <a:r>
                        <a:rPr lang="en-US" sz="1000" b="0" i="0">
                          <a:latin typeface="Calibri Light" panose="020F0302020204030204" pitchFamily="34" charset="0"/>
                          <a:cs typeface="Calibri Light" panose="020F0302020204030204" pitchFamily="34" charset="0"/>
                        </a:rPr>
                        <a:t>-Define</a:t>
                      </a:r>
                    </a:p>
                  </a:txBody>
                  <a:tcPr/>
                </a:tc>
                <a:tc>
                  <a:txBody>
                    <a:bodyPr/>
                    <a:lstStyle/>
                    <a:p>
                      <a:r>
                        <a:rPr lang="en-US" sz="1000" b="0" i="0">
                          <a:latin typeface="Calibri Light" panose="020F0302020204030204" pitchFamily="34" charset="0"/>
                          <a:cs typeface="Calibri Light" panose="020F0302020204030204" pitchFamily="34" charset="0"/>
                        </a:rPr>
                        <a:t>-Demo</a:t>
                      </a:r>
                    </a:p>
                    <a:p>
                      <a:r>
                        <a:rPr lang="en-US" sz="1000" b="0" i="0">
                          <a:latin typeface="Calibri Light" panose="020F0302020204030204" pitchFamily="34" charset="0"/>
                          <a:cs typeface="Calibri Light" panose="020F0302020204030204" pitchFamily="34" charset="0"/>
                        </a:rPr>
                        <a:t>-Planning</a:t>
                      </a:r>
                    </a:p>
                    <a:p>
                      <a:r>
                        <a:rPr lang="en-US" sz="1000" b="0" i="0">
                          <a:latin typeface="Calibri Light" panose="020F0302020204030204" pitchFamily="34" charset="0"/>
                          <a:cs typeface="Calibri Light" panose="020F0302020204030204" pitchFamily="34" charset="0"/>
                        </a:rPr>
                        <a:t>-Retrospective</a:t>
                      </a:r>
                    </a:p>
                  </a:txBody>
                  <a:tcPr/>
                </a:tc>
                <a:tc>
                  <a:txBody>
                    <a:bodyPr/>
                    <a:lstStyle/>
                    <a:p>
                      <a:r>
                        <a:rPr lang="en-US" sz="1000" b="0" i="0">
                          <a:latin typeface="Calibri Light" panose="020F0302020204030204" pitchFamily="34" charset="0"/>
                          <a:cs typeface="Calibri Light" panose="020F0302020204030204" pitchFamily="34" charset="0"/>
                        </a:rPr>
                        <a:t>-Start Sprint</a:t>
                      </a:r>
                    </a:p>
                    <a:p>
                      <a:r>
                        <a:rPr lang="en-US" sz="1000" b="0" i="0">
                          <a:latin typeface="Calibri Light" panose="020F0302020204030204" pitchFamily="34" charset="0"/>
                          <a:cs typeface="Calibri Light" panose="020F0302020204030204" pitchFamily="34" charset="0"/>
                        </a:rPr>
                        <a:t>-Develop</a:t>
                      </a:r>
                    </a:p>
                    <a:p>
                      <a:r>
                        <a:rPr lang="en-US" sz="1000" b="0" i="0">
                          <a:latin typeface="Calibri Light" panose="020F0302020204030204" pitchFamily="34" charset="0"/>
                          <a:cs typeface="Calibri Light" panose="020F0302020204030204" pitchFamily="34" charset="0"/>
                        </a:rPr>
                        <a:t>-Define</a:t>
                      </a:r>
                    </a:p>
                  </a:txBody>
                  <a:tcPr/>
                </a:tc>
                <a:extLst>
                  <a:ext uri="{0D108BD9-81ED-4DB2-BD59-A6C34878D82A}">
                    <a16:rowId xmlns:a16="http://schemas.microsoft.com/office/drawing/2014/main" val="261510940"/>
                  </a:ext>
                </a:extLst>
              </a:tr>
            </a:tbl>
          </a:graphicData>
        </a:graphic>
      </p:graphicFrame>
    </p:spTree>
    <p:extLst>
      <p:ext uri="{BB962C8B-B14F-4D97-AF65-F5344CB8AC3E}">
        <p14:creationId xmlns:p14="http://schemas.microsoft.com/office/powerpoint/2010/main" val="3421796031"/>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BA328239-7AD3-69F8-7C5C-CB1EFF400F1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16467" y="387350"/>
            <a:ext cx="8111066" cy="6083300"/>
          </a:xfrm>
          <a:prstGeom prst="rect">
            <a:avLst/>
          </a:prstGeom>
        </p:spPr>
      </p:pic>
      <p:sp>
        <p:nvSpPr>
          <p:cNvPr id="9" name="TextBox 8">
            <a:extLst>
              <a:ext uri="{FF2B5EF4-FFF2-40B4-BE49-F238E27FC236}">
                <a16:creationId xmlns:a16="http://schemas.microsoft.com/office/drawing/2014/main" id="{3DB1B493-D596-8397-47F1-BB9BCD7D1825}"/>
              </a:ext>
            </a:extLst>
          </p:cNvPr>
          <p:cNvSpPr txBox="1"/>
          <p:nvPr/>
        </p:nvSpPr>
        <p:spPr>
          <a:xfrm>
            <a:off x="594360" y="740664"/>
            <a:ext cx="7955280" cy="416140"/>
          </a:xfrm>
          <a:prstGeom prst="rect">
            <a:avLst/>
          </a:prstGeom>
          <a:noFill/>
        </p:spPr>
        <p:txBody>
          <a:bodyPr wrap="square" lIns="0" tIns="0" rIns="0" bIns="0" rtlCol="0" anchor="t">
            <a:spAutoFit/>
          </a:bodyPr>
          <a:lstStyle/>
          <a:p>
            <a:pPr>
              <a:lnSpc>
                <a:spcPts val="3200"/>
              </a:lnSpc>
            </a:pPr>
            <a:r>
              <a:rPr lang="en-US" sz="2600" b="1" cap="all" spc="50">
                <a:solidFill>
                  <a:srgbClr val="4D4D4D"/>
                </a:solidFill>
                <a:ea typeface="Segoe UI Symbol" panose="020B0502040204020203" pitchFamily="34" charset="0"/>
                <a:cs typeface="Open Sans" panose="020B0606030504020204" pitchFamily="34" charset="0"/>
              </a:rPr>
              <a:t>IWDS Transition </a:t>
            </a:r>
            <a:r>
              <a:rPr lang="en-US" sz="3200" b="1" cap="all" spc="50">
                <a:solidFill>
                  <a:srgbClr val="D14C27"/>
                </a:solidFill>
                <a:ea typeface="Segoe UI Symbol" panose="020B0502040204020203" pitchFamily="34" charset="0"/>
                <a:cs typeface="Open Sans" panose="020B0606030504020204" pitchFamily="34" charset="0"/>
              </a:rPr>
              <a:t>Project Timeline</a:t>
            </a:r>
          </a:p>
        </p:txBody>
      </p:sp>
    </p:spTree>
    <p:extLst>
      <p:ext uri="{BB962C8B-B14F-4D97-AF65-F5344CB8AC3E}">
        <p14:creationId xmlns:p14="http://schemas.microsoft.com/office/powerpoint/2010/main" val="3070861706"/>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3DB1B493-D596-8397-47F1-BB9BCD7D1825}"/>
              </a:ext>
            </a:extLst>
          </p:cNvPr>
          <p:cNvSpPr txBox="1"/>
          <p:nvPr/>
        </p:nvSpPr>
        <p:spPr>
          <a:xfrm>
            <a:off x="615815" y="705206"/>
            <a:ext cx="8111066" cy="416140"/>
          </a:xfrm>
          <a:prstGeom prst="rect">
            <a:avLst/>
          </a:prstGeom>
          <a:noFill/>
        </p:spPr>
        <p:txBody>
          <a:bodyPr wrap="square" lIns="0" tIns="0" rIns="0" bIns="0" rtlCol="0" anchor="t">
            <a:spAutoFit/>
          </a:bodyPr>
          <a:lstStyle/>
          <a:p>
            <a:pPr>
              <a:lnSpc>
                <a:spcPts val="3200"/>
              </a:lnSpc>
            </a:pPr>
            <a:r>
              <a:rPr lang="en-US" sz="2600" b="1" cap="all" spc="50">
                <a:solidFill>
                  <a:srgbClr val="4D4D4D"/>
                </a:solidFill>
                <a:ea typeface="Segoe UI Symbol"/>
                <a:cs typeface="Open Sans"/>
              </a:rPr>
              <a:t>IWDS Transition </a:t>
            </a:r>
            <a:r>
              <a:rPr lang="en-US" sz="3200" b="1" cap="all" spc="50">
                <a:solidFill>
                  <a:srgbClr val="D14C27"/>
                </a:solidFill>
                <a:ea typeface="Segoe UI Symbol"/>
                <a:cs typeface="Open Sans"/>
              </a:rPr>
              <a:t>INITIAL project Schedule</a:t>
            </a:r>
          </a:p>
        </p:txBody>
      </p:sp>
      <p:graphicFrame>
        <p:nvGraphicFramePr>
          <p:cNvPr id="2" name="Table 1">
            <a:extLst>
              <a:ext uri="{FF2B5EF4-FFF2-40B4-BE49-F238E27FC236}">
                <a16:creationId xmlns:a16="http://schemas.microsoft.com/office/drawing/2014/main" id="{E563B59F-D8C2-ED31-9924-C05EDB87A71C}"/>
              </a:ext>
            </a:extLst>
          </p:cNvPr>
          <p:cNvGraphicFramePr>
            <a:graphicFrameLocks noGrp="1"/>
          </p:cNvGraphicFramePr>
          <p:nvPr/>
        </p:nvGraphicFramePr>
        <p:xfrm>
          <a:off x="615815" y="1465313"/>
          <a:ext cx="7816681" cy="4610203"/>
        </p:xfrm>
        <a:graphic>
          <a:graphicData uri="http://schemas.openxmlformats.org/drawingml/2006/table">
            <a:tbl>
              <a:tblPr firstRow="1" firstCol="1" bandRow="1"/>
              <a:tblGrid>
                <a:gridCol w="4439342">
                  <a:extLst>
                    <a:ext uri="{9D8B030D-6E8A-4147-A177-3AD203B41FA5}">
                      <a16:colId xmlns:a16="http://schemas.microsoft.com/office/drawing/2014/main" val="4149769616"/>
                    </a:ext>
                  </a:extLst>
                </a:gridCol>
                <a:gridCol w="772065">
                  <a:extLst>
                    <a:ext uri="{9D8B030D-6E8A-4147-A177-3AD203B41FA5}">
                      <a16:colId xmlns:a16="http://schemas.microsoft.com/office/drawing/2014/main" val="3696575130"/>
                    </a:ext>
                  </a:extLst>
                </a:gridCol>
                <a:gridCol w="1288473">
                  <a:extLst>
                    <a:ext uri="{9D8B030D-6E8A-4147-A177-3AD203B41FA5}">
                      <a16:colId xmlns:a16="http://schemas.microsoft.com/office/drawing/2014/main" val="1061729417"/>
                    </a:ext>
                  </a:extLst>
                </a:gridCol>
                <a:gridCol w="1316801">
                  <a:extLst>
                    <a:ext uri="{9D8B030D-6E8A-4147-A177-3AD203B41FA5}">
                      <a16:colId xmlns:a16="http://schemas.microsoft.com/office/drawing/2014/main" val="3943402823"/>
                    </a:ext>
                  </a:extLst>
                </a:gridCol>
              </a:tblGrid>
              <a:tr h="247282">
                <a:tc>
                  <a:txBody>
                    <a:bodyPr/>
                    <a:lstStyle/>
                    <a:p>
                      <a:pPr marL="0" marR="0" algn="l" fontAlgn="ctr">
                        <a:spcBef>
                          <a:spcPts val="0"/>
                        </a:spcBef>
                        <a:spcAft>
                          <a:spcPts val="0"/>
                        </a:spcAft>
                      </a:pPr>
                      <a:r>
                        <a:rPr lang="en-US" sz="1300" b="0" i="0" u="none" strike="noStrike">
                          <a:solidFill>
                            <a:srgbClr val="FFFFFF"/>
                          </a:solidFill>
                          <a:effectLst/>
                          <a:latin typeface="Quattrocento Sans" panose="020B0502050000020003" pitchFamily="34" charset="0"/>
                          <a:ea typeface="Times New Roman" panose="02020603050405020304" pitchFamily="18" charset="0"/>
                          <a:cs typeface="Calibri" panose="020F0502020204030204" pitchFamily="34" charset="0"/>
                        </a:rPr>
                        <a:t>Phase</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ED7D31"/>
                    </a:solidFill>
                  </a:tcPr>
                </a:tc>
                <a:tc>
                  <a:txBody>
                    <a:bodyPr/>
                    <a:lstStyle/>
                    <a:p>
                      <a:pPr marL="0" marR="0" algn="ctr" fontAlgn="ctr">
                        <a:spcBef>
                          <a:spcPts val="0"/>
                        </a:spcBef>
                        <a:spcAft>
                          <a:spcPts val="0"/>
                        </a:spcAft>
                      </a:pPr>
                      <a:r>
                        <a:rPr lang="en-US" sz="1300" b="0" i="0" u="none" strike="noStrike">
                          <a:solidFill>
                            <a:srgbClr val="FFFFFF"/>
                          </a:solidFill>
                          <a:effectLst/>
                          <a:latin typeface="Quattrocento Sans" panose="020B0502050000020003" pitchFamily="34" charset="0"/>
                          <a:ea typeface="Times New Roman" panose="02020603050405020304" pitchFamily="18" charset="0"/>
                          <a:cs typeface="Calibri" panose="020F0502020204030204" pitchFamily="34" charset="0"/>
                        </a:rPr>
                        <a:t>Duration Days</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ED7D31"/>
                    </a:solidFill>
                  </a:tcPr>
                </a:tc>
                <a:tc>
                  <a:txBody>
                    <a:bodyPr/>
                    <a:lstStyle/>
                    <a:p>
                      <a:pPr marL="0" marR="0" algn="ctr" fontAlgn="ctr">
                        <a:spcBef>
                          <a:spcPts val="0"/>
                        </a:spcBef>
                        <a:spcAft>
                          <a:spcPts val="0"/>
                        </a:spcAft>
                      </a:pPr>
                      <a:r>
                        <a:rPr lang="en-US" sz="1300" b="0" i="0" u="none" strike="noStrike">
                          <a:solidFill>
                            <a:srgbClr val="FFFFFF"/>
                          </a:solidFill>
                          <a:effectLst/>
                          <a:latin typeface="Quattrocento Sans" panose="020B0502050000020003" pitchFamily="34" charset="0"/>
                          <a:ea typeface="Times New Roman" panose="02020603050405020304" pitchFamily="18" charset="0"/>
                          <a:cs typeface="Calibri" panose="020F0502020204030204" pitchFamily="34" charset="0"/>
                        </a:rPr>
                        <a:t>Start</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ED7D31"/>
                    </a:solidFill>
                  </a:tcPr>
                </a:tc>
                <a:tc>
                  <a:txBody>
                    <a:bodyPr/>
                    <a:lstStyle/>
                    <a:p>
                      <a:pPr marL="0" marR="0" algn="ctr" fontAlgn="ctr">
                        <a:spcBef>
                          <a:spcPts val="0"/>
                        </a:spcBef>
                        <a:spcAft>
                          <a:spcPts val="0"/>
                        </a:spcAft>
                      </a:pPr>
                      <a:r>
                        <a:rPr lang="en-US" sz="1300" b="0" i="0" u="none" strike="noStrike">
                          <a:solidFill>
                            <a:srgbClr val="FFFFFF"/>
                          </a:solidFill>
                          <a:effectLst/>
                          <a:latin typeface="Quattrocento Sans" panose="020B0502050000020003" pitchFamily="34" charset="0"/>
                          <a:ea typeface="Times New Roman" panose="02020603050405020304" pitchFamily="18" charset="0"/>
                          <a:cs typeface="Calibri" panose="020F0502020204030204" pitchFamily="34" charset="0"/>
                        </a:rPr>
                        <a:t>Finish</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ED7D31"/>
                    </a:solidFill>
                  </a:tcPr>
                </a:tc>
                <a:extLst>
                  <a:ext uri="{0D108BD9-81ED-4DB2-BD59-A6C34878D82A}">
                    <a16:rowId xmlns:a16="http://schemas.microsoft.com/office/drawing/2014/main" val="2844354081"/>
                  </a:ext>
                </a:extLst>
              </a:tr>
              <a:tr h="218233">
                <a:tc>
                  <a:txBody>
                    <a:bodyPr/>
                    <a:lstStyle/>
                    <a:p>
                      <a:pPr marL="0" marR="0" algn="l" fontAlgn="ctr">
                        <a:spcBef>
                          <a:spcPts val="0"/>
                        </a:spcBef>
                        <a:spcAft>
                          <a:spcPts val="0"/>
                        </a:spcAft>
                      </a:pPr>
                      <a:r>
                        <a:rPr lang="en-US" sz="11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IWDS Transition</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l"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 </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 </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 </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extLst>
                  <a:ext uri="{0D108BD9-81ED-4DB2-BD59-A6C34878D82A}">
                    <a16:rowId xmlns:a16="http://schemas.microsoft.com/office/drawing/2014/main" val="896310515"/>
                  </a:ext>
                </a:extLst>
              </a:tr>
              <a:tr h="218233">
                <a:tc>
                  <a:txBody>
                    <a:bodyPr/>
                    <a:lstStyle/>
                    <a:p>
                      <a:pPr marL="0" marR="0" indent="155448" algn="l" fontAlgn="ctr">
                        <a:spcBef>
                          <a:spcPts val="0"/>
                        </a:spcBef>
                        <a:spcAft>
                          <a:spcPts val="0"/>
                        </a:spcAft>
                      </a:pPr>
                      <a:r>
                        <a:rPr lang="en-US" sz="11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Initiate Project</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24</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Mon 10/16/2023</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Fri 11/16/2023</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extLst>
                  <a:ext uri="{0D108BD9-81ED-4DB2-BD59-A6C34878D82A}">
                    <a16:rowId xmlns:a16="http://schemas.microsoft.com/office/drawing/2014/main" val="1044098419"/>
                  </a:ext>
                </a:extLst>
              </a:tr>
              <a:tr h="218233">
                <a:tc>
                  <a:txBody>
                    <a:bodyPr/>
                    <a:lstStyle/>
                    <a:p>
                      <a:pPr marL="0" marR="0" indent="155448" algn="l" fontAlgn="ctr">
                        <a:spcBef>
                          <a:spcPts val="0"/>
                        </a:spcBef>
                        <a:spcAft>
                          <a:spcPts val="0"/>
                        </a:spcAft>
                      </a:pPr>
                      <a:r>
                        <a:rPr lang="en-US" sz="11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Initial Discovery</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70</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Mon 10/30/2023</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Fri 2/1/2024</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extLst>
                  <a:ext uri="{0D108BD9-81ED-4DB2-BD59-A6C34878D82A}">
                    <a16:rowId xmlns:a16="http://schemas.microsoft.com/office/drawing/2014/main" val="3446337781"/>
                  </a:ext>
                </a:extLst>
              </a:tr>
              <a:tr h="218233">
                <a:tc>
                  <a:txBody>
                    <a:bodyPr/>
                    <a:lstStyle/>
                    <a:p>
                      <a:pPr marL="0" marR="0" indent="155448" algn="l" fontAlgn="ctr">
                        <a:spcBef>
                          <a:spcPts val="0"/>
                        </a:spcBef>
                        <a:spcAft>
                          <a:spcPts val="0"/>
                        </a:spcAft>
                      </a:pPr>
                      <a:r>
                        <a:rPr lang="en-US" sz="11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Sprint 0 (Infrastructure development, Stories for Sprint 1)</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45</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Fri 12/1/2023</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Thu 2/1/2024</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extLst>
                  <a:ext uri="{0D108BD9-81ED-4DB2-BD59-A6C34878D82A}">
                    <a16:rowId xmlns:a16="http://schemas.microsoft.com/office/drawing/2014/main" val="2207316992"/>
                  </a:ext>
                </a:extLst>
              </a:tr>
              <a:tr h="218233">
                <a:tc>
                  <a:txBody>
                    <a:bodyPr/>
                    <a:lstStyle/>
                    <a:p>
                      <a:pPr marL="0" marR="0" indent="155448" algn="l" fontAlgn="ctr">
                        <a:spcBef>
                          <a:spcPts val="0"/>
                        </a:spcBef>
                        <a:spcAft>
                          <a:spcPts val="0"/>
                        </a:spcAft>
                      </a:pPr>
                      <a:r>
                        <a:rPr lang="en-US" sz="11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Define, Design, Develop, Test</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366</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Fri 2/2/2024</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Thu 7/24/2025</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extLst>
                  <a:ext uri="{0D108BD9-81ED-4DB2-BD59-A6C34878D82A}">
                    <a16:rowId xmlns:a16="http://schemas.microsoft.com/office/drawing/2014/main" val="2227417930"/>
                  </a:ext>
                </a:extLst>
              </a:tr>
              <a:tr h="203708">
                <a:tc>
                  <a:txBody>
                    <a:bodyPr/>
                    <a:lstStyle/>
                    <a:p>
                      <a:pPr marL="0" marR="0" indent="283464" algn="l"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Sprints 1-4 (1</a:t>
                      </a:r>
                      <a:r>
                        <a:rPr lang="en-US" sz="1000" b="0" i="0" u="none" strike="noStrike" baseline="30000">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st</a:t>
                      </a: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 Qtr. 2024)</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40</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Fri 2/2/2024</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Thu 3/28/2024</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extLst>
                  <a:ext uri="{0D108BD9-81ED-4DB2-BD59-A6C34878D82A}">
                    <a16:rowId xmlns:a16="http://schemas.microsoft.com/office/drawing/2014/main" val="529372232"/>
                  </a:ext>
                </a:extLst>
              </a:tr>
              <a:tr h="203708">
                <a:tc>
                  <a:txBody>
                    <a:bodyPr/>
                    <a:lstStyle/>
                    <a:p>
                      <a:pPr marL="0" marR="0" indent="283464" algn="l"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Sprints 5-10 (2</a:t>
                      </a:r>
                      <a:r>
                        <a:rPr lang="en-US" sz="1000" b="0" i="0" u="none" strike="noStrike" baseline="30000">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nd</a:t>
                      </a: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 Qtr. 2024)</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60</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Fri 3/29/2024</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Thu 6/20/2024</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extLst>
                  <a:ext uri="{0D108BD9-81ED-4DB2-BD59-A6C34878D82A}">
                    <a16:rowId xmlns:a16="http://schemas.microsoft.com/office/drawing/2014/main" val="1954708256"/>
                  </a:ext>
                </a:extLst>
              </a:tr>
              <a:tr h="203708">
                <a:tc>
                  <a:txBody>
                    <a:bodyPr/>
                    <a:lstStyle/>
                    <a:p>
                      <a:pPr marL="0" marR="0" indent="283464" algn="l"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Sprints 11-17 (3</a:t>
                      </a:r>
                      <a:r>
                        <a:rPr lang="en-US" sz="1000" b="0" i="0" u="none" strike="noStrike" baseline="30000">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rd</a:t>
                      </a: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 Qtr. 2024)</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80</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Fri 6/21/2024</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Thu 9/26/2024</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extLst>
                  <a:ext uri="{0D108BD9-81ED-4DB2-BD59-A6C34878D82A}">
                    <a16:rowId xmlns:a16="http://schemas.microsoft.com/office/drawing/2014/main" val="237322822"/>
                  </a:ext>
                </a:extLst>
              </a:tr>
              <a:tr h="203708">
                <a:tc>
                  <a:txBody>
                    <a:bodyPr/>
                    <a:lstStyle/>
                    <a:p>
                      <a:pPr marL="0" marR="0" indent="283464" algn="l"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Sprints 18-24 (4</a:t>
                      </a:r>
                      <a:r>
                        <a:rPr lang="en-US" sz="1000" b="0" i="0" u="none" strike="noStrike" baseline="30000">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th</a:t>
                      </a: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 Qtr. 2024)</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80</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Fri 9/27/2024</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Thu 1/2/2025</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extLst>
                  <a:ext uri="{0D108BD9-81ED-4DB2-BD59-A6C34878D82A}">
                    <a16:rowId xmlns:a16="http://schemas.microsoft.com/office/drawing/2014/main" val="3617431047"/>
                  </a:ext>
                </a:extLst>
              </a:tr>
              <a:tr h="203708">
                <a:tc>
                  <a:txBody>
                    <a:bodyPr/>
                    <a:lstStyle/>
                    <a:p>
                      <a:pPr marL="0" marR="0" indent="283464" algn="l"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Sprints 25-30 (1</a:t>
                      </a:r>
                      <a:r>
                        <a:rPr lang="en-US" sz="1000" b="0" i="0" u="none" strike="noStrike" baseline="30000">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st</a:t>
                      </a: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 Qtr. 2025)</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70</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Fri 1/3/2025</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Thu 4/3/2025</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extLst>
                  <a:ext uri="{0D108BD9-81ED-4DB2-BD59-A6C34878D82A}">
                    <a16:rowId xmlns:a16="http://schemas.microsoft.com/office/drawing/2014/main" val="3525166709"/>
                  </a:ext>
                </a:extLst>
              </a:tr>
              <a:tr h="203708">
                <a:tc>
                  <a:txBody>
                    <a:bodyPr/>
                    <a:lstStyle/>
                    <a:p>
                      <a:pPr marL="0" marR="0" indent="283464" algn="l"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Sprints 31-36 (2</a:t>
                      </a:r>
                      <a:r>
                        <a:rPr lang="en-US" sz="1000" b="0" i="0" u="none" strike="noStrike" baseline="30000">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nd</a:t>
                      </a: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 Qtr. 2025)</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60</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Fri 4/4/2025</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Thu 6/26/2025</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extLst>
                  <a:ext uri="{0D108BD9-81ED-4DB2-BD59-A6C34878D82A}">
                    <a16:rowId xmlns:a16="http://schemas.microsoft.com/office/drawing/2014/main" val="3240833906"/>
                  </a:ext>
                </a:extLst>
              </a:tr>
              <a:tr h="203708">
                <a:tc>
                  <a:txBody>
                    <a:bodyPr/>
                    <a:lstStyle/>
                    <a:p>
                      <a:pPr marL="0" marR="0" indent="283464" algn="l"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Sprints 37-38 (3</a:t>
                      </a:r>
                      <a:r>
                        <a:rPr lang="en-US" sz="1000" b="0" i="0" u="none" strike="noStrike" baseline="30000">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rd</a:t>
                      </a: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 Qtr. 2025)</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20</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Fri 6/27/2025</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Thu 7/24/2025</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extLst>
                  <a:ext uri="{0D108BD9-81ED-4DB2-BD59-A6C34878D82A}">
                    <a16:rowId xmlns:a16="http://schemas.microsoft.com/office/drawing/2014/main" val="3628616024"/>
                  </a:ext>
                </a:extLst>
              </a:tr>
              <a:tr h="218233">
                <a:tc>
                  <a:txBody>
                    <a:bodyPr/>
                    <a:lstStyle/>
                    <a:p>
                      <a:pPr marL="0" marR="0" indent="155448" algn="l" fontAlgn="ctr">
                        <a:spcBef>
                          <a:spcPts val="0"/>
                        </a:spcBef>
                        <a:spcAft>
                          <a:spcPts val="0"/>
                        </a:spcAft>
                      </a:pPr>
                      <a:r>
                        <a:rPr lang="en-US" sz="11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Training</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60</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Fri 5/30/2025</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Thu 8/21/2025</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extLst>
                  <a:ext uri="{0D108BD9-81ED-4DB2-BD59-A6C34878D82A}">
                    <a16:rowId xmlns:a16="http://schemas.microsoft.com/office/drawing/2014/main" val="4268544683"/>
                  </a:ext>
                </a:extLst>
              </a:tr>
              <a:tr h="218233">
                <a:tc>
                  <a:txBody>
                    <a:bodyPr/>
                    <a:lstStyle/>
                    <a:p>
                      <a:pPr marL="0" marR="0" indent="155448" algn="l" fontAlgn="ctr">
                        <a:spcBef>
                          <a:spcPts val="0"/>
                        </a:spcBef>
                        <a:spcAft>
                          <a:spcPts val="0"/>
                        </a:spcAft>
                      </a:pPr>
                      <a:r>
                        <a:rPr lang="en-US" sz="11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Data Conversion Validation</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10</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Fri 7/25/2025</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Thu 8/7/2025</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extLst>
                  <a:ext uri="{0D108BD9-81ED-4DB2-BD59-A6C34878D82A}">
                    <a16:rowId xmlns:a16="http://schemas.microsoft.com/office/drawing/2014/main" val="3315167506"/>
                  </a:ext>
                </a:extLst>
              </a:tr>
              <a:tr h="218233">
                <a:tc>
                  <a:txBody>
                    <a:bodyPr/>
                    <a:lstStyle/>
                    <a:p>
                      <a:pPr marL="0" marR="0" indent="155448" algn="l" fontAlgn="ctr">
                        <a:spcBef>
                          <a:spcPts val="0"/>
                        </a:spcBef>
                        <a:spcAft>
                          <a:spcPts val="0"/>
                        </a:spcAft>
                      </a:pPr>
                      <a:r>
                        <a:rPr lang="en-US" sz="11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Final MVP Integration &amp; Acceptance Testing (UAT)</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20</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Mon 7/28/2025 </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Fri 8/22/2025</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extLst>
                  <a:ext uri="{0D108BD9-81ED-4DB2-BD59-A6C34878D82A}">
                    <a16:rowId xmlns:a16="http://schemas.microsoft.com/office/drawing/2014/main" val="4209654305"/>
                  </a:ext>
                </a:extLst>
              </a:tr>
              <a:tr h="203708">
                <a:tc>
                  <a:txBody>
                    <a:bodyPr/>
                    <a:lstStyle/>
                    <a:p>
                      <a:pPr marL="0" marR="0" indent="283464" algn="l"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Cycle 1 - Testing, Tracking, Fixing</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5</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Mon 7/28/2025</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Fri 8/1/2025</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extLst>
                  <a:ext uri="{0D108BD9-81ED-4DB2-BD59-A6C34878D82A}">
                    <a16:rowId xmlns:a16="http://schemas.microsoft.com/office/drawing/2014/main" val="1000366246"/>
                  </a:ext>
                </a:extLst>
              </a:tr>
              <a:tr h="203708">
                <a:tc>
                  <a:txBody>
                    <a:bodyPr/>
                    <a:lstStyle/>
                    <a:p>
                      <a:pPr marL="0" marR="0" indent="283464" algn="l"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Cycle 2 - Testing, Tracking, Fixing</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5</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Mon 8/4/2025</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Thu 8/8/2025</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extLst>
                  <a:ext uri="{0D108BD9-81ED-4DB2-BD59-A6C34878D82A}">
                    <a16:rowId xmlns:a16="http://schemas.microsoft.com/office/drawing/2014/main" val="3270264349"/>
                  </a:ext>
                </a:extLst>
              </a:tr>
              <a:tr h="203708">
                <a:tc>
                  <a:txBody>
                    <a:bodyPr/>
                    <a:lstStyle/>
                    <a:p>
                      <a:pPr marL="0" marR="0" indent="283464" algn="l"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Cycle 3 - Testing, Tracking, Fixing</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5</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Mon 8/11/2025</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Fri 08/15/2025</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extLst>
                  <a:ext uri="{0D108BD9-81ED-4DB2-BD59-A6C34878D82A}">
                    <a16:rowId xmlns:a16="http://schemas.microsoft.com/office/drawing/2014/main" val="3431550091"/>
                  </a:ext>
                </a:extLst>
              </a:tr>
              <a:tr h="203708">
                <a:tc>
                  <a:txBody>
                    <a:bodyPr/>
                    <a:lstStyle/>
                    <a:p>
                      <a:pPr marL="0" marR="0" indent="283464" algn="l"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Cycle 4 - Testing, Tracking, Fixing</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5</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Mon 8/18/2025</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Fri 08/22/2025</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extLst>
                  <a:ext uri="{0D108BD9-81ED-4DB2-BD59-A6C34878D82A}">
                    <a16:rowId xmlns:a16="http://schemas.microsoft.com/office/drawing/2014/main" val="1819882685"/>
                  </a:ext>
                </a:extLst>
              </a:tr>
              <a:tr h="218233">
                <a:tc>
                  <a:txBody>
                    <a:bodyPr/>
                    <a:lstStyle/>
                    <a:p>
                      <a:pPr marL="0" marR="0" indent="155448" algn="l" fontAlgn="ctr">
                        <a:spcBef>
                          <a:spcPts val="0"/>
                        </a:spcBef>
                        <a:spcAft>
                          <a:spcPts val="0"/>
                        </a:spcAft>
                      </a:pPr>
                      <a:r>
                        <a:rPr lang="en-US" sz="11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Production Deployment</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3</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Fri 08/22/2025</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tc>
                  <a:txBody>
                    <a:bodyPr/>
                    <a:lstStyle/>
                    <a:p>
                      <a:pPr marL="0" marR="0" algn="ctr" fontAlgn="ctr">
                        <a:spcBef>
                          <a:spcPts val="0"/>
                        </a:spcBef>
                        <a:spcAft>
                          <a:spcPts val="0"/>
                        </a:spcAft>
                      </a:pPr>
                      <a:r>
                        <a:rPr lang="en-US" sz="1000" b="0" i="0" u="none" strike="noStrike">
                          <a:solidFill>
                            <a:srgbClr val="000000"/>
                          </a:solidFill>
                          <a:effectLst/>
                          <a:latin typeface="Calibri Light" panose="020F0302020204030204" pitchFamily="34" charset="0"/>
                          <a:ea typeface="Times New Roman" panose="02020603050405020304" pitchFamily="18" charset="0"/>
                          <a:cs typeface="Arial" panose="020B0604020202020204" pitchFamily="34" charset="0"/>
                        </a:rPr>
                        <a:t>Sun 08/24/2025</a:t>
                      </a:r>
                      <a:endParaRPr lang="en-US" sz="1700" b="0" i="0" u="none" strike="noStrike">
                        <a:effectLst/>
                        <a:latin typeface="Arial" panose="020B0604020202020204" pitchFamily="34" charset="0"/>
                      </a:endParaRPr>
                    </a:p>
                  </a:txBody>
                  <a:tcPr marL="65361" marR="65361" marT="9078" marB="0"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tcPr>
                </a:tc>
                <a:extLst>
                  <a:ext uri="{0D108BD9-81ED-4DB2-BD59-A6C34878D82A}">
                    <a16:rowId xmlns:a16="http://schemas.microsoft.com/office/drawing/2014/main" val="3521535797"/>
                  </a:ext>
                </a:extLst>
              </a:tr>
            </a:tbl>
          </a:graphicData>
        </a:graphic>
      </p:graphicFrame>
    </p:spTree>
    <p:extLst>
      <p:ext uri="{BB962C8B-B14F-4D97-AF65-F5344CB8AC3E}">
        <p14:creationId xmlns:p14="http://schemas.microsoft.com/office/powerpoint/2010/main" val="3279671148"/>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Straight Connector 26"/>
          <p:cNvCxnSpPr>
            <a:cxnSpLocks/>
            <a:stCxn id="36" idx="2"/>
          </p:cNvCxnSpPr>
          <p:nvPr/>
        </p:nvCxnSpPr>
        <p:spPr>
          <a:xfrm>
            <a:off x="4560889" y="1685794"/>
            <a:ext cx="32858" cy="4904309"/>
          </a:xfrm>
          <a:prstGeom prst="line">
            <a:avLst/>
          </a:prstGeom>
          <a:ln w="9525">
            <a:solidFill>
              <a:schemeClr val="accent5"/>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752629" y="1761669"/>
            <a:ext cx="3266842" cy="200761"/>
          </a:xfrm>
          <a:prstGeom prst="rect">
            <a:avLst/>
          </a:prstGeom>
          <a:noFill/>
        </p:spPr>
        <p:txBody>
          <a:bodyPr wrap="square" lIns="0" tIns="0" rIns="0" bIns="0" rtlCol="0" anchor="t">
            <a:spAutoFit/>
          </a:bodyPr>
          <a:lstStyle/>
          <a:p>
            <a:pPr>
              <a:lnSpc>
                <a:spcPts val="1700"/>
              </a:lnSpc>
              <a:spcAft>
                <a:spcPts val="600"/>
              </a:spcAft>
            </a:pPr>
            <a:r>
              <a:rPr lang="en-US" sz="1100" b="1" cap="all" spc="20">
                <a:solidFill>
                  <a:schemeClr val="bg1">
                    <a:lumMod val="50000"/>
                  </a:schemeClr>
                </a:solidFill>
                <a:latin typeface="+mj-lt"/>
              </a:rPr>
              <a:t>Initiate the project planning process with </a:t>
            </a:r>
            <a:r>
              <a:rPr lang="en-US" sz="1100" b="1" cap="all" spc="20" err="1">
                <a:solidFill>
                  <a:schemeClr val="bg1">
                    <a:lumMod val="50000"/>
                  </a:schemeClr>
                </a:solidFill>
                <a:latin typeface="+mj-lt"/>
              </a:rPr>
              <a:t>DoIT</a:t>
            </a:r>
            <a:endParaRPr lang="en-US" sz="1100" b="1" cap="all" spc="20" err="1">
              <a:solidFill>
                <a:schemeClr val="bg1">
                  <a:lumMod val="50000"/>
                </a:schemeClr>
              </a:solidFill>
              <a:latin typeface="+mj-lt"/>
              <a:ea typeface="Calibri"/>
              <a:cs typeface="Calibri"/>
            </a:endParaRPr>
          </a:p>
        </p:txBody>
      </p:sp>
      <p:grpSp>
        <p:nvGrpSpPr>
          <p:cNvPr id="6" name="Group 5"/>
          <p:cNvGrpSpPr/>
          <p:nvPr/>
        </p:nvGrpSpPr>
        <p:grpSpPr>
          <a:xfrm>
            <a:off x="274159" y="1717761"/>
            <a:ext cx="357790" cy="357790"/>
            <a:chOff x="5061629" y="1546310"/>
            <a:chExt cx="357790" cy="357790"/>
          </a:xfrm>
          <a:solidFill>
            <a:schemeClr val="accent2">
              <a:lumMod val="40000"/>
              <a:lumOff val="60000"/>
            </a:schemeClr>
          </a:solidFill>
        </p:grpSpPr>
        <p:sp>
          <p:nvSpPr>
            <p:cNvPr id="28" name="Oval 27"/>
            <p:cNvSpPr/>
            <p:nvPr/>
          </p:nvSpPr>
          <p:spPr>
            <a:xfrm>
              <a:off x="5061629" y="1546310"/>
              <a:ext cx="357790" cy="357790"/>
            </a:xfrm>
            <a:prstGeom prst="ellipse">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5096929" y="1627065"/>
              <a:ext cx="280805" cy="184666"/>
            </a:xfrm>
            <a:prstGeom prst="rect">
              <a:avLst/>
            </a:prstGeom>
            <a:grpFill/>
          </p:spPr>
          <p:txBody>
            <a:bodyPr wrap="square" lIns="0" tIns="0" rIns="0" bIns="0" rtlCol="0">
              <a:spAutoFit/>
            </a:bodyPr>
            <a:lstStyle/>
            <a:p>
              <a:pPr algn="ctr"/>
              <a:r>
                <a:rPr lang="en-US" sz="1200" b="1" cap="all" spc="20">
                  <a:solidFill>
                    <a:schemeClr val="bg1"/>
                  </a:solidFill>
                </a:rPr>
                <a:t>01</a:t>
              </a:r>
            </a:p>
          </p:txBody>
        </p:sp>
      </p:grpSp>
      <p:grpSp>
        <p:nvGrpSpPr>
          <p:cNvPr id="7" name="Group 6"/>
          <p:cNvGrpSpPr/>
          <p:nvPr/>
        </p:nvGrpSpPr>
        <p:grpSpPr>
          <a:xfrm>
            <a:off x="274159" y="2190084"/>
            <a:ext cx="357790" cy="357790"/>
            <a:chOff x="5061629" y="2310027"/>
            <a:chExt cx="357790" cy="357790"/>
          </a:xfrm>
          <a:solidFill>
            <a:schemeClr val="accent2">
              <a:lumMod val="40000"/>
              <a:lumOff val="60000"/>
            </a:schemeClr>
          </a:solidFill>
        </p:grpSpPr>
        <p:sp>
          <p:nvSpPr>
            <p:cNvPr id="67" name="Oval 66"/>
            <p:cNvSpPr/>
            <p:nvPr/>
          </p:nvSpPr>
          <p:spPr>
            <a:xfrm>
              <a:off x="5061629" y="2310027"/>
              <a:ext cx="357790" cy="357790"/>
            </a:xfrm>
            <a:prstGeom prst="ellipse">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p>
          </p:txBody>
        </p:sp>
        <p:sp>
          <p:nvSpPr>
            <p:cNvPr id="68" name="TextBox 67"/>
            <p:cNvSpPr txBox="1"/>
            <p:nvPr/>
          </p:nvSpPr>
          <p:spPr>
            <a:xfrm>
              <a:off x="5096929" y="2390782"/>
              <a:ext cx="280805" cy="184666"/>
            </a:xfrm>
            <a:prstGeom prst="rect">
              <a:avLst/>
            </a:prstGeom>
            <a:grpFill/>
          </p:spPr>
          <p:txBody>
            <a:bodyPr wrap="square" lIns="0" tIns="0" rIns="0" bIns="0" rtlCol="0">
              <a:spAutoFit/>
            </a:bodyPr>
            <a:lstStyle/>
            <a:p>
              <a:pPr algn="ctr"/>
              <a:r>
                <a:rPr lang="en-US" sz="1200" b="1" cap="all" spc="20">
                  <a:solidFill>
                    <a:schemeClr val="bg1"/>
                  </a:solidFill>
                </a:rPr>
                <a:t>02</a:t>
              </a:r>
            </a:p>
          </p:txBody>
        </p:sp>
      </p:grpSp>
      <p:grpSp>
        <p:nvGrpSpPr>
          <p:cNvPr id="18" name="Group 17"/>
          <p:cNvGrpSpPr/>
          <p:nvPr/>
        </p:nvGrpSpPr>
        <p:grpSpPr>
          <a:xfrm>
            <a:off x="283684" y="3556887"/>
            <a:ext cx="357790" cy="357790"/>
            <a:chOff x="5061629" y="3837460"/>
            <a:chExt cx="357790" cy="357790"/>
          </a:xfrm>
        </p:grpSpPr>
        <p:sp>
          <p:nvSpPr>
            <p:cNvPr id="72" name="Oval 71"/>
            <p:cNvSpPr/>
            <p:nvPr/>
          </p:nvSpPr>
          <p:spPr>
            <a:xfrm>
              <a:off x="5061629" y="3837460"/>
              <a:ext cx="357790" cy="357790"/>
            </a:xfrm>
            <a:prstGeom prst="ellipse">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5096929" y="3918215"/>
              <a:ext cx="280805" cy="184666"/>
            </a:xfrm>
            <a:prstGeom prst="rect">
              <a:avLst/>
            </a:prstGeom>
            <a:noFill/>
          </p:spPr>
          <p:txBody>
            <a:bodyPr wrap="square" lIns="0" tIns="0" rIns="0" bIns="0" rtlCol="0">
              <a:spAutoFit/>
            </a:bodyPr>
            <a:lstStyle/>
            <a:p>
              <a:pPr algn="ctr"/>
              <a:r>
                <a:rPr lang="en-US" sz="1200" b="1" cap="all" spc="20">
                  <a:solidFill>
                    <a:schemeClr val="bg1"/>
                  </a:solidFill>
                </a:rPr>
                <a:t>05</a:t>
              </a:r>
            </a:p>
          </p:txBody>
        </p:sp>
      </p:grpSp>
      <p:grpSp>
        <p:nvGrpSpPr>
          <p:cNvPr id="17" name="Group 16"/>
          <p:cNvGrpSpPr/>
          <p:nvPr/>
        </p:nvGrpSpPr>
        <p:grpSpPr>
          <a:xfrm>
            <a:off x="274159" y="2650296"/>
            <a:ext cx="357790" cy="357790"/>
            <a:chOff x="5061629" y="3073744"/>
            <a:chExt cx="357790" cy="357790"/>
          </a:xfrm>
          <a:solidFill>
            <a:schemeClr val="accent2">
              <a:lumMod val="40000"/>
              <a:lumOff val="60000"/>
            </a:schemeClr>
          </a:solidFill>
        </p:grpSpPr>
        <p:sp>
          <p:nvSpPr>
            <p:cNvPr id="77" name="Oval 76"/>
            <p:cNvSpPr/>
            <p:nvPr/>
          </p:nvSpPr>
          <p:spPr>
            <a:xfrm>
              <a:off x="5061629" y="3073744"/>
              <a:ext cx="357790" cy="357790"/>
            </a:xfrm>
            <a:prstGeom prst="ellipse">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p:cNvSpPr txBox="1"/>
            <p:nvPr/>
          </p:nvSpPr>
          <p:spPr>
            <a:xfrm>
              <a:off x="5096929" y="3154499"/>
              <a:ext cx="280805" cy="184666"/>
            </a:xfrm>
            <a:prstGeom prst="rect">
              <a:avLst/>
            </a:prstGeom>
            <a:grpFill/>
          </p:spPr>
          <p:txBody>
            <a:bodyPr wrap="square" lIns="0" tIns="0" rIns="0" bIns="0" rtlCol="0">
              <a:spAutoFit/>
            </a:bodyPr>
            <a:lstStyle/>
            <a:p>
              <a:pPr algn="ctr"/>
              <a:r>
                <a:rPr lang="en-US" sz="1200" b="1" cap="all" spc="20">
                  <a:solidFill>
                    <a:schemeClr val="bg1"/>
                  </a:solidFill>
                </a:rPr>
                <a:t>03</a:t>
              </a:r>
            </a:p>
          </p:txBody>
        </p:sp>
      </p:grpSp>
      <p:sp>
        <p:nvSpPr>
          <p:cNvPr id="35" name="Text Placeholder 2">
            <a:extLst>
              <a:ext uri="{FF2B5EF4-FFF2-40B4-BE49-F238E27FC236}">
                <a16:creationId xmlns:a16="http://schemas.microsoft.com/office/drawing/2014/main" id="{5917BE69-0A51-D549-BCDA-B8A744711E21}"/>
              </a:ext>
            </a:extLst>
          </p:cNvPr>
          <p:cNvSpPr>
            <a:spLocks noGrp="1"/>
          </p:cNvSpPr>
          <p:nvPr>
            <p:ph type="body" sz="quarter" idx="10"/>
          </p:nvPr>
        </p:nvSpPr>
        <p:spPr>
          <a:xfrm>
            <a:off x="593725" y="847640"/>
            <a:ext cx="7953374" cy="141344"/>
          </a:xfrm>
          <a:prstGeom prst="rect">
            <a:avLst/>
          </a:prstGeom>
        </p:spPr>
        <p:txBody>
          <a:bodyPr vert="horz" lIns="0" tIns="0" rIns="0" bIns="0" rtlCol="0" anchor="t">
            <a:noAutofit/>
          </a:bodyPr>
          <a:lstStyle/>
          <a:p>
            <a:r>
              <a:rPr lang="en-US" sz="2800">
                <a:ea typeface="Calibri"/>
                <a:cs typeface="Calibri"/>
              </a:rPr>
              <a:t>IWDS TRANSITION </a:t>
            </a:r>
            <a:r>
              <a:rPr lang="en-US" sz="3100">
                <a:solidFill>
                  <a:srgbClr val="D14C27"/>
                </a:solidFill>
                <a:ea typeface="Calibri"/>
                <a:cs typeface="Calibri"/>
              </a:rPr>
              <a:t>Discovery Work</a:t>
            </a:r>
            <a:endParaRPr lang="en-US"/>
          </a:p>
        </p:txBody>
      </p:sp>
      <p:sp>
        <p:nvSpPr>
          <p:cNvPr id="36" name="Text Placeholder 1">
            <a:extLst>
              <a:ext uri="{FF2B5EF4-FFF2-40B4-BE49-F238E27FC236}">
                <a16:creationId xmlns:a16="http://schemas.microsoft.com/office/drawing/2014/main" id="{0A3E9179-2025-6D4C-97E6-A195DA1767E3}"/>
              </a:ext>
            </a:extLst>
          </p:cNvPr>
          <p:cNvSpPr>
            <a:spLocks noGrp="1"/>
          </p:cNvSpPr>
          <p:nvPr>
            <p:ph type="body" sz="quarter" idx="11"/>
          </p:nvPr>
        </p:nvSpPr>
        <p:spPr>
          <a:xfrm>
            <a:off x="584202" y="1302534"/>
            <a:ext cx="7953374" cy="383260"/>
          </a:xfrm>
          <a:prstGeom prst="rect">
            <a:avLst/>
          </a:prstGeom>
        </p:spPr>
        <p:txBody>
          <a:bodyPr vert="horz" lIns="0" tIns="0" rIns="0" bIns="0" rtlCol="0" anchor="t">
            <a:normAutofit/>
          </a:bodyPr>
          <a:lstStyle/>
          <a:p>
            <a:r>
              <a:rPr lang="en-US">
                <a:ea typeface="Segoe UI Symbol"/>
                <a:cs typeface="Open Sans"/>
              </a:rPr>
              <a:t>Listing of Initial Milestones that will be further defined during discovery. </a:t>
            </a:r>
          </a:p>
          <a:p>
            <a:r>
              <a:rPr lang="en-US" sz="1000" i="1">
                <a:ea typeface="Segoe UI Symbol"/>
                <a:cs typeface="Open Sans"/>
              </a:rPr>
              <a:t>Note – These are not listed in a priority order </a:t>
            </a:r>
            <a:endParaRPr lang="en-US" sz="1000" i="1"/>
          </a:p>
        </p:txBody>
      </p:sp>
      <p:grpSp>
        <p:nvGrpSpPr>
          <p:cNvPr id="5" name="Group 4">
            <a:extLst>
              <a:ext uri="{FF2B5EF4-FFF2-40B4-BE49-F238E27FC236}">
                <a16:creationId xmlns:a16="http://schemas.microsoft.com/office/drawing/2014/main" id="{BB2D0D95-0525-6A3B-3691-06B249D45EB7}"/>
              </a:ext>
            </a:extLst>
          </p:cNvPr>
          <p:cNvGrpSpPr/>
          <p:nvPr/>
        </p:nvGrpSpPr>
        <p:grpSpPr>
          <a:xfrm>
            <a:off x="283684" y="3100334"/>
            <a:ext cx="357790" cy="357790"/>
            <a:chOff x="5061629" y="3837460"/>
            <a:chExt cx="357790" cy="357790"/>
          </a:xfrm>
        </p:grpSpPr>
        <p:sp>
          <p:nvSpPr>
            <p:cNvPr id="3" name="Oval 2">
              <a:extLst>
                <a:ext uri="{FF2B5EF4-FFF2-40B4-BE49-F238E27FC236}">
                  <a16:creationId xmlns:a16="http://schemas.microsoft.com/office/drawing/2014/main" id="{BA588D1F-713E-DCCE-70E2-5FC75617215B}"/>
                </a:ext>
              </a:extLst>
            </p:cNvPr>
            <p:cNvSpPr/>
            <p:nvPr/>
          </p:nvSpPr>
          <p:spPr>
            <a:xfrm>
              <a:off x="5061629" y="3837460"/>
              <a:ext cx="357790" cy="357790"/>
            </a:xfrm>
            <a:prstGeom prst="ellipse">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45FC4CD4-D010-526A-6CA8-E89BA5D47CD1}"/>
                </a:ext>
              </a:extLst>
            </p:cNvPr>
            <p:cNvSpPr txBox="1"/>
            <p:nvPr/>
          </p:nvSpPr>
          <p:spPr>
            <a:xfrm>
              <a:off x="5096929" y="3918215"/>
              <a:ext cx="280805" cy="184666"/>
            </a:xfrm>
            <a:prstGeom prst="rect">
              <a:avLst/>
            </a:prstGeom>
            <a:noFill/>
          </p:spPr>
          <p:txBody>
            <a:bodyPr wrap="square" lIns="0" tIns="0" rIns="0" bIns="0" rtlCol="0">
              <a:spAutoFit/>
            </a:bodyPr>
            <a:lstStyle/>
            <a:p>
              <a:pPr algn="ctr"/>
              <a:r>
                <a:rPr lang="en-US" sz="1200" b="1" cap="all" spc="20">
                  <a:solidFill>
                    <a:schemeClr val="bg1"/>
                  </a:solidFill>
                </a:rPr>
                <a:t>04</a:t>
              </a:r>
            </a:p>
          </p:txBody>
        </p:sp>
      </p:grpSp>
      <p:grpSp>
        <p:nvGrpSpPr>
          <p:cNvPr id="11" name="Group 10">
            <a:extLst>
              <a:ext uri="{FF2B5EF4-FFF2-40B4-BE49-F238E27FC236}">
                <a16:creationId xmlns:a16="http://schemas.microsoft.com/office/drawing/2014/main" id="{68B9411C-B651-56F3-FFBC-C5168D0D5C01}"/>
              </a:ext>
            </a:extLst>
          </p:cNvPr>
          <p:cNvGrpSpPr/>
          <p:nvPr/>
        </p:nvGrpSpPr>
        <p:grpSpPr>
          <a:xfrm>
            <a:off x="283684" y="4013440"/>
            <a:ext cx="357790" cy="357790"/>
            <a:chOff x="5061629" y="3837460"/>
            <a:chExt cx="357790" cy="357790"/>
          </a:xfrm>
        </p:grpSpPr>
        <p:sp>
          <p:nvSpPr>
            <p:cNvPr id="9" name="Oval 8">
              <a:extLst>
                <a:ext uri="{FF2B5EF4-FFF2-40B4-BE49-F238E27FC236}">
                  <a16:creationId xmlns:a16="http://schemas.microsoft.com/office/drawing/2014/main" id="{73183D71-0DE4-4CE9-3F44-C334477DC90A}"/>
                </a:ext>
              </a:extLst>
            </p:cNvPr>
            <p:cNvSpPr/>
            <p:nvPr/>
          </p:nvSpPr>
          <p:spPr>
            <a:xfrm>
              <a:off x="5061629" y="3837460"/>
              <a:ext cx="357790" cy="357790"/>
            </a:xfrm>
            <a:prstGeom prst="ellipse">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8567B4DE-B04C-9954-D6B8-2FF899C5C47F}"/>
                </a:ext>
              </a:extLst>
            </p:cNvPr>
            <p:cNvSpPr txBox="1"/>
            <p:nvPr/>
          </p:nvSpPr>
          <p:spPr>
            <a:xfrm>
              <a:off x="5096929" y="3918215"/>
              <a:ext cx="280805" cy="184666"/>
            </a:xfrm>
            <a:prstGeom prst="rect">
              <a:avLst/>
            </a:prstGeom>
            <a:noFill/>
          </p:spPr>
          <p:txBody>
            <a:bodyPr wrap="square" lIns="0" tIns="0" rIns="0" bIns="0" rtlCol="0">
              <a:spAutoFit/>
            </a:bodyPr>
            <a:lstStyle/>
            <a:p>
              <a:pPr algn="ctr"/>
              <a:r>
                <a:rPr lang="en-US" sz="1200" b="1" cap="all" spc="20">
                  <a:solidFill>
                    <a:schemeClr val="bg1"/>
                  </a:solidFill>
                </a:rPr>
                <a:t>06</a:t>
              </a:r>
            </a:p>
          </p:txBody>
        </p:sp>
      </p:grpSp>
      <p:grpSp>
        <p:nvGrpSpPr>
          <p:cNvPr id="15" name="Group 14">
            <a:extLst>
              <a:ext uri="{FF2B5EF4-FFF2-40B4-BE49-F238E27FC236}">
                <a16:creationId xmlns:a16="http://schemas.microsoft.com/office/drawing/2014/main" id="{C6B8B9B3-5F68-4A3C-F29A-A58A5EC28536}"/>
              </a:ext>
            </a:extLst>
          </p:cNvPr>
          <p:cNvGrpSpPr/>
          <p:nvPr/>
        </p:nvGrpSpPr>
        <p:grpSpPr>
          <a:xfrm>
            <a:off x="283684" y="4478224"/>
            <a:ext cx="357790" cy="357790"/>
            <a:chOff x="5061629" y="3837460"/>
            <a:chExt cx="357790" cy="357790"/>
          </a:xfrm>
        </p:grpSpPr>
        <p:sp>
          <p:nvSpPr>
            <p:cNvPr id="13" name="Oval 12">
              <a:extLst>
                <a:ext uri="{FF2B5EF4-FFF2-40B4-BE49-F238E27FC236}">
                  <a16:creationId xmlns:a16="http://schemas.microsoft.com/office/drawing/2014/main" id="{6CA24D37-F985-B584-009A-41855EA6757A}"/>
                </a:ext>
              </a:extLst>
            </p:cNvPr>
            <p:cNvSpPr/>
            <p:nvPr/>
          </p:nvSpPr>
          <p:spPr>
            <a:xfrm>
              <a:off x="5061629" y="3837460"/>
              <a:ext cx="357790" cy="357790"/>
            </a:xfrm>
            <a:prstGeom prst="ellipse">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DD1BFA19-F14F-60BE-6CD4-2CCC3503B679}"/>
                </a:ext>
              </a:extLst>
            </p:cNvPr>
            <p:cNvSpPr txBox="1"/>
            <p:nvPr/>
          </p:nvSpPr>
          <p:spPr>
            <a:xfrm>
              <a:off x="5096929" y="3918215"/>
              <a:ext cx="280805" cy="184666"/>
            </a:xfrm>
            <a:prstGeom prst="rect">
              <a:avLst/>
            </a:prstGeom>
            <a:noFill/>
          </p:spPr>
          <p:txBody>
            <a:bodyPr wrap="square" lIns="0" tIns="0" rIns="0" bIns="0" rtlCol="0">
              <a:spAutoFit/>
            </a:bodyPr>
            <a:lstStyle/>
            <a:p>
              <a:pPr algn="ctr"/>
              <a:r>
                <a:rPr lang="en-US" sz="1200" b="1" cap="all" spc="20">
                  <a:solidFill>
                    <a:schemeClr val="bg1"/>
                  </a:solidFill>
                </a:rPr>
                <a:t>07</a:t>
              </a:r>
            </a:p>
          </p:txBody>
        </p:sp>
      </p:grpSp>
      <p:grpSp>
        <p:nvGrpSpPr>
          <p:cNvPr id="22" name="Group 21">
            <a:extLst>
              <a:ext uri="{FF2B5EF4-FFF2-40B4-BE49-F238E27FC236}">
                <a16:creationId xmlns:a16="http://schemas.microsoft.com/office/drawing/2014/main" id="{AAD729E3-9BA0-4C16-AEE1-121B581DAA01}"/>
              </a:ext>
            </a:extLst>
          </p:cNvPr>
          <p:cNvGrpSpPr/>
          <p:nvPr/>
        </p:nvGrpSpPr>
        <p:grpSpPr>
          <a:xfrm>
            <a:off x="283684" y="4932836"/>
            <a:ext cx="357790" cy="357790"/>
            <a:chOff x="5061629" y="3837460"/>
            <a:chExt cx="357790" cy="357790"/>
          </a:xfrm>
        </p:grpSpPr>
        <p:sp>
          <p:nvSpPr>
            <p:cNvPr id="20" name="Oval 19">
              <a:extLst>
                <a:ext uri="{FF2B5EF4-FFF2-40B4-BE49-F238E27FC236}">
                  <a16:creationId xmlns:a16="http://schemas.microsoft.com/office/drawing/2014/main" id="{C333BE8E-02C1-EE0A-1281-B0D8F2711415}"/>
                </a:ext>
              </a:extLst>
            </p:cNvPr>
            <p:cNvSpPr/>
            <p:nvPr/>
          </p:nvSpPr>
          <p:spPr>
            <a:xfrm>
              <a:off x="5061629" y="3837460"/>
              <a:ext cx="357790" cy="357790"/>
            </a:xfrm>
            <a:prstGeom prst="ellipse">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7442F8FE-BE05-F725-BCC7-8170A43714A6}"/>
                </a:ext>
              </a:extLst>
            </p:cNvPr>
            <p:cNvSpPr txBox="1"/>
            <p:nvPr/>
          </p:nvSpPr>
          <p:spPr>
            <a:xfrm>
              <a:off x="5096929" y="3918215"/>
              <a:ext cx="280805" cy="184666"/>
            </a:xfrm>
            <a:prstGeom prst="rect">
              <a:avLst/>
            </a:prstGeom>
            <a:noFill/>
          </p:spPr>
          <p:txBody>
            <a:bodyPr wrap="square" lIns="0" tIns="0" rIns="0" bIns="0" rtlCol="0">
              <a:spAutoFit/>
            </a:bodyPr>
            <a:lstStyle/>
            <a:p>
              <a:pPr algn="ctr"/>
              <a:r>
                <a:rPr lang="en-US" sz="1200" b="1" cap="all" spc="20">
                  <a:solidFill>
                    <a:schemeClr val="bg1"/>
                  </a:solidFill>
                </a:rPr>
                <a:t>08</a:t>
              </a:r>
            </a:p>
          </p:txBody>
        </p:sp>
      </p:grpSp>
      <p:sp>
        <p:nvSpPr>
          <p:cNvPr id="23" name="TextBox 22">
            <a:extLst>
              <a:ext uri="{FF2B5EF4-FFF2-40B4-BE49-F238E27FC236}">
                <a16:creationId xmlns:a16="http://schemas.microsoft.com/office/drawing/2014/main" id="{3023F007-06A0-A39A-34B1-76E9F7102993}"/>
              </a:ext>
            </a:extLst>
          </p:cNvPr>
          <p:cNvSpPr txBox="1"/>
          <p:nvPr/>
        </p:nvSpPr>
        <p:spPr>
          <a:xfrm>
            <a:off x="752629" y="2194176"/>
            <a:ext cx="3757050" cy="422167"/>
          </a:xfrm>
          <a:prstGeom prst="rect">
            <a:avLst/>
          </a:prstGeom>
          <a:noFill/>
        </p:spPr>
        <p:txBody>
          <a:bodyPr wrap="square" lIns="0" tIns="0" rIns="0" bIns="0" rtlCol="0" anchor="t">
            <a:spAutoFit/>
          </a:bodyPr>
          <a:lstStyle/>
          <a:p>
            <a:pPr>
              <a:lnSpc>
                <a:spcPts val="1700"/>
              </a:lnSpc>
              <a:spcAft>
                <a:spcPts val="600"/>
              </a:spcAft>
            </a:pPr>
            <a:r>
              <a:rPr lang="en-US" sz="1100" b="1" cap="all" spc="20" err="1">
                <a:solidFill>
                  <a:schemeClr val="bg1">
                    <a:lumMod val="50000"/>
                  </a:schemeClr>
                </a:solidFill>
                <a:latin typeface="+mj-lt"/>
              </a:rPr>
              <a:t>DoIT</a:t>
            </a:r>
            <a:r>
              <a:rPr lang="en-US" sz="1100" b="1" cap="all" spc="20">
                <a:solidFill>
                  <a:schemeClr val="bg1">
                    <a:lumMod val="50000"/>
                  </a:schemeClr>
                </a:solidFill>
                <a:latin typeface="+mj-lt"/>
              </a:rPr>
              <a:t> to Stand Up Web Application and SQL Server &amp; SIU Grant Access</a:t>
            </a:r>
            <a:endParaRPr lang="en-US" sz="1200">
              <a:solidFill>
                <a:schemeClr val="bg1">
                  <a:lumMod val="50000"/>
                </a:schemeClr>
              </a:solidFill>
              <a:latin typeface="+mj-lt"/>
            </a:endParaRPr>
          </a:p>
        </p:txBody>
      </p:sp>
      <p:sp>
        <p:nvSpPr>
          <p:cNvPr id="24" name="TextBox 23">
            <a:extLst>
              <a:ext uri="{FF2B5EF4-FFF2-40B4-BE49-F238E27FC236}">
                <a16:creationId xmlns:a16="http://schemas.microsoft.com/office/drawing/2014/main" id="{0B50453B-B361-80D0-659B-A00AEC13E012}"/>
              </a:ext>
            </a:extLst>
          </p:cNvPr>
          <p:cNvSpPr txBox="1"/>
          <p:nvPr/>
        </p:nvSpPr>
        <p:spPr>
          <a:xfrm>
            <a:off x="752629" y="2728870"/>
            <a:ext cx="3419242" cy="204158"/>
          </a:xfrm>
          <a:prstGeom prst="rect">
            <a:avLst/>
          </a:prstGeom>
          <a:noFill/>
        </p:spPr>
        <p:txBody>
          <a:bodyPr wrap="square" lIns="0" tIns="0" rIns="0" bIns="0" rtlCol="0" anchor="t">
            <a:spAutoFit/>
          </a:bodyPr>
          <a:lstStyle/>
          <a:p>
            <a:pPr>
              <a:lnSpc>
                <a:spcPts val="1700"/>
              </a:lnSpc>
              <a:spcAft>
                <a:spcPts val="600"/>
              </a:spcAft>
            </a:pPr>
            <a:r>
              <a:rPr lang="en-US" sz="1100" b="1" cap="all" spc="20">
                <a:solidFill>
                  <a:schemeClr val="bg1">
                    <a:lumMod val="50000"/>
                  </a:schemeClr>
                </a:solidFill>
                <a:latin typeface="+mj-lt"/>
              </a:rPr>
              <a:t>Create grant monitoring functionality</a:t>
            </a:r>
            <a:endParaRPr lang="en-US" sz="1200">
              <a:solidFill>
                <a:schemeClr val="bg1">
                  <a:lumMod val="50000"/>
                </a:schemeClr>
              </a:solidFill>
              <a:latin typeface="+mj-lt"/>
            </a:endParaRPr>
          </a:p>
        </p:txBody>
      </p:sp>
      <p:sp>
        <p:nvSpPr>
          <p:cNvPr id="25" name="TextBox 24">
            <a:extLst>
              <a:ext uri="{FF2B5EF4-FFF2-40B4-BE49-F238E27FC236}">
                <a16:creationId xmlns:a16="http://schemas.microsoft.com/office/drawing/2014/main" id="{8457FD19-21D1-BBC2-055F-B81E610CA264}"/>
              </a:ext>
            </a:extLst>
          </p:cNvPr>
          <p:cNvSpPr txBox="1"/>
          <p:nvPr/>
        </p:nvSpPr>
        <p:spPr>
          <a:xfrm>
            <a:off x="752629" y="3150558"/>
            <a:ext cx="3419242" cy="204158"/>
          </a:xfrm>
          <a:prstGeom prst="rect">
            <a:avLst/>
          </a:prstGeom>
          <a:noFill/>
        </p:spPr>
        <p:txBody>
          <a:bodyPr wrap="square" lIns="0" tIns="0" rIns="0" bIns="0" rtlCol="0" anchor="t">
            <a:spAutoFit/>
          </a:bodyPr>
          <a:lstStyle/>
          <a:p>
            <a:pPr>
              <a:lnSpc>
                <a:spcPts val="1700"/>
              </a:lnSpc>
              <a:spcAft>
                <a:spcPts val="600"/>
              </a:spcAft>
            </a:pPr>
            <a:r>
              <a:rPr lang="en-US" sz="1100" b="1" cap="all" spc="20">
                <a:solidFill>
                  <a:schemeClr val="accent6"/>
                </a:solidFill>
                <a:latin typeface="+mj-lt"/>
              </a:rPr>
              <a:t>Expand Customer Tracking Functionality</a:t>
            </a:r>
            <a:endParaRPr lang="en-US" sz="1200">
              <a:solidFill>
                <a:schemeClr val="accent6"/>
              </a:solidFill>
              <a:latin typeface="+mj-lt"/>
            </a:endParaRPr>
          </a:p>
        </p:txBody>
      </p:sp>
      <p:sp>
        <p:nvSpPr>
          <p:cNvPr id="34" name="TextBox 33">
            <a:extLst>
              <a:ext uri="{FF2B5EF4-FFF2-40B4-BE49-F238E27FC236}">
                <a16:creationId xmlns:a16="http://schemas.microsoft.com/office/drawing/2014/main" id="{23B242D5-26CE-1F3F-4F28-61DD1C4AE307}"/>
              </a:ext>
            </a:extLst>
          </p:cNvPr>
          <p:cNvSpPr txBox="1"/>
          <p:nvPr/>
        </p:nvSpPr>
        <p:spPr>
          <a:xfrm>
            <a:off x="752629" y="3621547"/>
            <a:ext cx="3808260" cy="200761"/>
          </a:xfrm>
          <a:prstGeom prst="rect">
            <a:avLst/>
          </a:prstGeom>
          <a:noFill/>
        </p:spPr>
        <p:txBody>
          <a:bodyPr wrap="square" lIns="0" tIns="0" rIns="0" bIns="0" rtlCol="0" anchor="t">
            <a:spAutoFit/>
          </a:bodyPr>
          <a:lstStyle/>
          <a:p>
            <a:pPr>
              <a:lnSpc>
                <a:spcPts val="1700"/>
              </a:lnSpc>
              <a:spcAft>
                <a:spcPts val="600"/>
              </a:spcAft>
            </a:pPr>
            <a:r>
              <a:rPr lang="en-US" sz="1100" b="1" cap="all" spc="20">
                <a:solidFill>
                  <a:schemeClr val="accent6"/>
                </a:solidFill>
                <a:latin typeface="+mj-lt"/>
              </a:rPr>
              <a:t>Expand Intake to Incorporate WIOA Title I Functionality</a:t>
            </a:r>
            <a:endParaRPr lang="en-US" sz="1200">
              <a:solidFill>
                <a:schemeClr val="accent6"/>
              </a:solidFill>
              <a:latin typeface="+mj-lt"/>
            </a:endParaRPr>
          </a:p>
        </p:txBody>
      </p:sp>
      <p:sp>
        <p:nvSpPr>
          <p:cNvPr id="37" name="TextBox 36">
            <a:extLst>
              <a:ext uri="{FF2B5EF4-FFF2-40B4-BE49-F238E27FC236}">
                <a16:creationId xmlns:a16="http://schemas.microsoft.com/office/drawing/2014/main" id="{8558C0F3-F04E-BC35-E1A9-9014FF2C6582}"/>
              </a:ext>
            </a:extLst>
          </p:cNvPr>
          <p:cNvSpPr txBox="1"/>
          <p:nvPr/>
        </p:nvSpPr>
        <p:spPr>
          <a:xfrm>
            <a:off x="752629" y="4074655"/>
            <a:ext cx="3865532" cy="200761"/>
          </a:xfrm>
          <a:prstGeom prst="rect">
            <a:avLst/>
          </a:prstGeom>
          <a:noFill/>
        </p:spPr>
        <p:txBody>
          <a:bodyPr wrap="square" lIns="0" tIns="0" rIns="0" bIns="0" rtlCol="0" anchor="t">
            <a:spAutoFit/>
          </a:bodyPr>
          <a:lstStyle/>
          <a:p>
            <a:pPr>
              <a:lnSpc>
                <a:spcPts val="1700"/>
              </a:lnSpc>
              <a:spcAft>
                <a:spcPts val="600"/>
              </a:spcAft>
            </a:pPr>
            <a:r>
              <a:rPr lang="en-US" sz="1100" b="1" cap="all" spc="20">
                <a:solidFill>
                  <a:schemeClr val="accent6"/>
                </a:solidFill>
                <a:latin typeface="+mj-lt"/>
              </a:rPr>
              <a:t>Expand Intake to Incorporate 1E and 1N Functionality</a:t>
            </a:r>
            <a:endParaRPr lang="en-US" sz="1200">
              <a:solidFill>
                <a:schemeClr val="accent6"/>
              </a:solidFill>
              <a:latin typeface="+mj-lt"/>
            </a:endParaRPr>
          </a:p>
        </p:txBody>
      </p:sp>
      <p:sp>
        <p:nvSpPr>
          <p:cNvPr id="38" name="TextBox 37">
            <a:extLst>
              <a:ext uri="{FF2B5EF4-FFF2-40B4-BE49-F238E27FC236}">
                <a16:creationId xmlns:a16="http://schemas.microsoft.com/office/drawing/2014/main" id="{5C44E0FF-05B8-2B71-ECD9-B1C019791D84}"/>
              </a:ext>
            </a:extLst>
          </p:cNvPr>
          <p:cNvSpPr txBox="1"/>
          <p:nvPr/>
        </p:nvSpPr>
        <p:spPr>
          <a:xfrm>
            <a:off x="742426" y="4436739"/>
            <a:ext cx="3757049" cy="422167"/>
          </a:xfrm>
          <a:prstGeom prst="rect">
            <a:avLst/>
          </a:prstGeom>
          <a:noFill/>
        </p:spPr>
        <p:txBody>
          <a:bodyPr wrap="square" lIns="0" tIns="0" rIns="0" bIns="0" rtlCol="0" anchor="t">
            <a:spAutoFit/>
          </a:bodyPr>
          <a:lstStyle/>
          <a:p>
            <a:pPr>
              <a:lnSpc>
                <a:spcPts val="1700"/>
              </a:lnSpc>
              <a:spcAft>
                <a:spcPts val="600"/>
              </a:spcAft>
            </a:pPr>
            <a:r>
              <a:rPr lang="en-US" sz="1100" b="1" cap="all" spc="20">
                <a:solidFill>
                  <a:schemeClr val="accent6"/>
                </a:solidFill>
                <a:latin typeface="+mj-lt"/>
              </a:rPr>
              <a:t>Expand Intake to Incorporate Trade Program Functionality</a:t>
            </a:r>
            <a:endParaRPr lang="en-US" sz="1200">
              <a:solidFill>
                <a:schemeClr val="accent6"/>
              </a:solidFill>
              <a:latin typeface="+mj-lt"/>
            </a:endParaRPr>
          </a:p>
        </p:txBody>
      </p:sp>
      <p:sp>
        <p:nvSpPr>
          <p:cNvPr id="39" name="TextBox 38">
            <a:extLst>
              <a:ext uri="{FF2B5EF4-FFF2-40B4-BE49-F238E27FC236}">
                <a16:creationId xmlns:a16="http://schemas.microsoft.com/office/drawing/2014/main" id="{F66801C0-BD34-4133-1A49-812D8C17D23D}"/>
              </a:ext>
            </a:extLst>
          </p:cNvPr>
          <p:cNvSpPr txBox="1"/>
          <p:nvPr/>
        </p:nvSpPr>
        <p:spPr>
          <a:xfrm>
            <a:off x="752629" y="5009694"/>
            <a:ext cx="3419242" cy="204158"/>
          </a:xfrm>
          <a:prstGeom prst="rect">
            <a:avLst/>
          </a:prstGeom>
          <a:noFill/>
        </p:spPr>
        <p:txBody>
          <a:bodyPr wrap="square" lIns="0" tIns="0" rIns="0" bIns="0" rtlCol="0" anchor="t">
            <a:spAutoFit/>
          </a:bodyPr>
          <a:lstStyle/>
          <a:p>
            <a:pPr>
              <a:lnSpc>
                <a:spcPts val="1700"/>
              </a:lnSpc>
              <a:spcAft>
                <a:spcPts val="600"/>
              </a:spcAft>
            </a:pPr>
            <a:r>
              <a:rPr lang="en-US" sz="1100" b="1" cap="all" spc="20">
                <a:solidFill>
                  <a:schemeClr val="accent6"/>
                </a:solidFill>
                <a:latin typeface="+mj-lt"/>
              </a:rPr>
              <a:t>Expand Services Functionality</a:t>
            </a:r>
            <a:endParaRPr lang="en-US" sz="1200">
              <a:solidFill>
                <a:schemeClr val="accent6"/>
              </a:solidFill>
              <a:latin typeface="+mj-lt"/>
            </a:endParaRPr>
          </a:p>
        </p:txBody>
      </p:sp>
      <p:grpSp>
        <p:nvGrpSpPr>
          <p:cNvPr id="2" name="Group 1">
            <a:extLst>
              <a:ext uri="{FF2B5EF4-FFF2-40B4-BE49-F238E27FC236}">
                <a16:creationId xmlns:a16="http://schemas.microsoft.com/office/drawing/2014/main" id="{3459FB50-1D76-858B-5215-FC17537C8767}"/>
              </a:ext>
            </a:extLst>
          </p:cNvPr>
          <p:cNvGrpSpPr/>
          <p:nvPr/>
        </p:nvGrpSpPr>
        <p:grpSpPr>
          <a:xfrm>
            <a:off x="273481" y="5375063"/>
            <a:ext cx="357790" cy="357790"/>
            <a:chOff x="5061629" y="3837460"/>
            <a:chExt cx="357790" cy="357790"/>
          </a:xfrm>
        </p:grpSpPr>
        <p:sp>
          <p:nvSpPr>
            <p:cNvPr id="8" name="Oval 7">
              <a:extLst>
                <a:ext uri="{FF2B5EF4-FFF2-40B4-BE49-F238E27FC236}">
                  <a16:creationId xmlns:a16="http://schemas.microsoft.com/office/drawing/2014/main" id="{DE7D96EC-D8EC-ED4F-A169-B601443D9071}"/>
                </a:ext>
              </a:extLst>
            </p:cNvPr>
            <p:cNvSpPr/>
            <p:nvPr/>
          </p:nvSpPr>
          <p:spPr>
            <a:xfrm>
              <a:off x="5061629" y="3837460"/>
              <a:ext cx="357790" cy="357790"/>
            </a:xfrm>
            <a:prstGeom prst="ellipse">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67E23E6F-55B9-0759-1797-A61B54A4BB8F}"/>
                </a:ext>
              </a:extLst>
            </p:cNvPr>
            <p:cNvSpPr txBox="1"/>
            <p:nvPr/>
          </p:nvSpPr>
          <p:spPr>
            <a:xfrm>
              <a:off x="5096929" y="3918215"/>
              <a:ext cx="280805" cy="184666"/>
            </a:xfrm>
            <a:prstGeom prst="rect">
              <a:avLst/>
            </a:prstGeom>
            <a:noFill/>
          </p:spPr>
          <p:txBody>
            <a:bodyPr wrap="square" lIns="0" tIns="0" rIns="0" bIns="0" rtlCol="0">
              <a:spAutoFit/>
            </a:bodyPr>
            <a:lstStyle/>
            <a:p>
              <a:pPr algn="ctr"/>
              <a:r>
                <a:rPr lang="en-US" sz="1200" b="1" cap="all" spc="20">
                  <a:solidFill>
                    <a:schemeClr val="bg1"/>
                  </a:solidFill>
                </a:rPr>
                <a:t>09</a:t>
              </a:r>
            </a:p>
          </p:txBody>
        </p:sp>
      </p:grpSp>
      <p:grpSp>
        <p:nvGrpSpPr>
          <p:cNvPr id="16" name="Group 15">
            <a:extLst>
              <a:ext uri="{FF2B5EF4-FFF2-40B4-BE49-F238E27FC236}">
                <a16:creationId xmlns:a16="http://schemas.microsoft.com/office/drawing/2014/main" id="{449690FC-E324-5F09-93B1-746187103AD3}"/>
              </a:ext>
            </a:extLst>
          </p:cNvPr>
          <p:cNvGrpSpPr/>
          <p:nvPr/>
        </p:nvGrpSpPr>
        <p:grpSpPr>
          <a:xfrm>
            <a:off x="273481" y="5813213"/>
            <a:ext cx="357790" cy="357790"/>
            <a:chOff x="5061629" y="3837460"/>
            <a:chExt cx="357790" cy="357790"/>
          </a:xfrm>
        </p:grpSpPr>
        <p:sp>
          <p:nvSpPr>
            <p:cNvPr id="19" name="Oval 18">
              <a:extLst>
                <a:ext uri="{FF2B5EF4-FFF2-40B4-BE49-F238E27FC236}">
                  <a16:creationId xmlns:a16="http://schemas.microsoft.com/office/drawing/2014/main" id="{931B2FC0-D7DA-057D-B155-FC88601F757A}"/>
                </a:ext>
              </a:extLst>
            </p:cNvPr>
            <p:cNvSpPr/>
            <p:nvPr/>
          </p:nvSpPr>
          <p:spPr>
            <a:xfrm>
              <a:off x="5061629" y="3837460"/>
              <a:ext cx="357790" cy="357790"/>
            </a:xfrm>
            <a:prstGeom prst="ellipse">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E097A94C-AF61-6FA0-21A7-F4DDC38CDFCF}"/>
                </a:ext>
              </a:extLst>
            </p:cNvPr>
            <p:cNvSpPr txBox="1"/>
            <p:nvPr/>
          </p:nvSpPr>
          <p:spPr>
            <a:xfrm>
              <a:off x="5096929" y="3918215"/>
              <a:ext cx="280805" cy="184666"/>
            </a:xfrm>
            <a:prstGeom prst="rect">
              <a:avLst/>
            </a:prstGeom>
            <a:noFill/>
          </p:spPr>
          <p:txBody>
            <a:bodyPr wrap="square" lIns="0" tIns="0" rIns="0" bIns="0" rtlCol="0">
              <a:spAutoFit/>
            </a:bodyPr>
            <a:lstStyle/>
            <a:p>
              <a:pPr algn="ctr"/>
              <a:r>
                <a:rPr lang="en-US" sz="1200" b="1" cap="all" spc="20">
                  <a:solidFill>
                    <a:schemeClr val="bg1"/>
                  </a:solidFill>
                </a:rPr>
                <a:t>10</a:t>
              </a:r>
            </a:p>
          </p:txBody>
        </p:sp>
      </p:grpSp>
      <p:grpSp>
        <p:nvGrpSpPr>
          <p:cNvPr id="29" name="Group 28">
            <a:extLst>
              <a:ext uri="{FF2B5EF4-FFF2-40B4-BE49-F238E27FC236}">
                <a16:creationId xmlns:a16="http://schemas.microsoft.com/office/drawing/2014/main" id="{7CB85172-911F-1C97-1E93-D0E733AA5563}"/>
              </a:ext>
            </a:extLst>
          </p:cNvPr>
          <p:cNvGrpSpPr/>
          <p:nvPr/>
        </p:nvGrpSpPr>
        <p:grpSpPr>
          <a:xfrm>
            <a:off x="273481" y="6232313"/>
            <a:ext cx="357790" cy="357790"/>
            <a:chOff x="5061629" y="3837460"/>
            <a:chExt cx="357790" cy="357790"/>
          </a:xfrm>
        </p:grpSpPr>
        <p:sp>
          <p:nvSpPr>
            <p:cNvPr id="31" name="Oval 30">
              <a:extLst>
                <a:ext uri="{FF2B5EF4-FFF2-40B4-BE49-F238E27FC236}">
                  <a16:creationId xmlns:a16="http://schemas.microsoft.com/office/drawing/2014/main" id="{C5B0B9C6-C8E3-1E9A-8600-76C927067F3C}"/>
                </a:ext>
              </a:extLst>
            </p:cNvPr>
            <p:cNvSpPr/>
            <p:nvPr/>
          </p:nvSpPr>
          <p:spPr>
            <a:xfrm>
              <a:off x="5061629" y="3837460"/>
              <a:ext cx="357790" cy="357790"/>
            </a:xfrm>
            <a:prstGeom prst="ellipse">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4E8B504C-255F-0C35-51FE-A9E701836E5D}"/>
                </a:ext>
              </a:extLst>
            </p:cNvPr>
            <p:cNvSpPr txBox="1"/>
            <p:nvPr/>
          </p:nvSpPr>
          <p:spPr>
            <a:xfrm>
              <a:off x="5096929" y="3918215"/>
              <a:ext cx="280805" cy="184666"/>
            </a:xfrm>
            <a:prstGeom prst="rect">
              <a:avLst/>
            </a:prstGeom>
            <a:noFill/>
          </p:spPr>
          <p:txBody>
            <a:bodyPr wrap="square" lIns="0" tIns="0" rIns="0" bIns="0" rtlCol="0">
              <a:spAutoFit/>
            </a:bodyPr>
            <a:lstStyle/>
            <a:p>
              <a:pPr algn="ctr"/>
              <a:r>
                <a:rPr lang="en-US" sz="1200" b="1" cap="all" spc="20">
                  <a:solidFill>
                    <a:schemeClr val="bg1"/>
                  </a:solidFill>
                </a:rPr>
                <a:t>11</a:t>
              </a:r>
            </a:p>
          </p:txBody>
        </p:sp>
      </p:grpSp>
      <p:sp>
        <p:nvSpPr>
          <p:cNvPr id="40" name="TextBox 39">
            <a:extLst>
              <a:ext uri="{FF2B5EF4-FFF2-40B4-BE49-F238E27FC236}">
                <a16:creationId xmlns:a16="http://schemas.microsoft.com/office/drawing/2014/main" id="{0DC65788-63CD-8A7B-6BE6-ABC5AE6A82B9}"/>
              </a:ext>
            </a:extLst>
          </p:cNvPr>
          <p:cNvSpPr txBox="1"/>
          <p:nvPr/>
        </p:nvSpPr>
        <p:spPr>
          <a:xfrm>
            <a:off x="742426" y="5442396"/>
            <a:ext cx="3419242" cy="204158"/>
          </a:xfrm>
          <a:prstGeom prst="rect">
            <a:avLst/>
          </a:prstGeom>
          <a:noFill/>
        </p:spPr>
        <p:txBody>
          <a:bodyPr wrap="square" lIns="0" tIns="0" rIns="0" bIns="0" rtlCol="0" anchor="t">
            <a:spAutoFit/>
          </a:bodyPr>
          <a:lstStyle/>
          <a:p>
            <a:pPr>
              <a:lnSpc>
                <a:spcPts val="1700"/>
              </a:lnSpc>
              <a:spcAft>
                <a:spcPts val="600"/>
              </a:spcAft>
            </a:pPr>
            <a:r>
              <a:rPr lang="en-US" sz="1100" b="1" cap="all" spc="20">
                <a:solidFill>
                  <a:schemeClr val="accent6"/>
                </a:solidFill>
                <a:latin typeface="+mj-lt"/>
              </a:rPr>
              <a:t>Expand Case Management Functionality</a:t>
            </a:r>
            <a:endParaRPr lang="en-US" sz="1200">
              <a:solidFill>
                <a:schemeClr val="accent6"/>
              </a:solidFill>
              <a:latin typeface="+mj-lt"/>
            </a:endParaRPr>
          </a:p>
        </p:txBody>
      </p:sp>
      <p:sp>
        <p:nvSpPr>
          <p:cNvPr id="41" name="TextBox 40">
            <a:extLst>
              <a:ext uri="{FF2B5EF4-FFF2-40B4-BE49-F238E27FC236}">
                <a16:creationId xmlns:a16="http://schemas.microsoft.com/office/drawing/2014/main" id="{C07471D6-5049-0209-3E92-53D15A9955C6}"/>
              </a:ext>
            </a:extLst>
          </p:cNvPr>
          <p:cNvSpPr txBox="1"/>
          <p:nvPr/>
        </p:nvSpPr>
        <p:spPr>
          <a:xfrm>
            <a:off x="742426" y="5890071"/>
            <a:ext cx="3419242" cy="204158"/>
          </a:xfrm>
          <a:prstGeom prst="rect">
            <a:avLst/>
          </a:prstGeom>
          <a:noFill/>
        </p:spPr>
        <p:txBody>
          <a:bodyPr wrap="square" lIns="0" tIns="0" rIns="0" bIns="0" rtlCol="0" anchor="t">
            <a:spAutoFit/>
          </a:bodyPr>
          <a:lstStyle/>
          <a:p>
            <a:pPr>
              <a:lnSpc>
                <a:spcPts val="1700"/>
              </a:lnSpc>
              <a:spcAft>
                <a:spcPts val="600"/>
              </a:spcAft>
            </a:pPr>
            <a:r>
              <a:rPr lang="en-US" sz="1100" b="1" cap="all" spc="20">
                <a:solidFill>
                  <a:schemeClr val="accent6"/>
                </a:solidFill>
                <a:latin typeface="+mj-lt"/>
              </a:rPr>
              <a:t>Expand Customer Exit &amp; Follow-up Functionality</a:t>
            </a:r>
            <a:endParaRPr lang="en-US" sz="1200">
              <a:solidFill>
                <a:schemeClr val="accent6"/>
              </a:solidFill>
              <a:latin typeface="+mj-lt"/>
            </a:endParaRPr>
          </a:p>
        </p:txBody>
      </p:sp>
      <p:sp>
        <p:nvSpPr>
          <p:cNvPr id="42" name="TextBox 41">
            <a:extLst>
              <a:ext uri="{FF2B5EF4-FFF2-40B4-BE49-F238E27FC236}">
                <a16:creationId xmlns:a16="http://schemas.microsoft.com/office/drawing/2014/main" id="{B427ADB3-D66F-0C5A-951F-BD3AF9F4D238}"/>
              </a:ext>
            </a:extLst>
          </p:cNvPr>
          <p:cNvSpPr txBox="1"/>
          <p:nvPr/>
        </p:nvSpPr>
        <p:spPr>
          <a:xfrm>
            <a:off x="742426" y="6309171"/>
            <a:ext cx="3419242" cy="204158"/>
          </a:xfrm>
          <a:prstGeom prst="rect">
            <a:avLst/>
          </a:prstGeom>
          <a:noFill/>
        </p:spPr>
        <p:txBody>
          <a:bodyPr wrap="square" lIns="0" tIns="0" rIns="0" bIns="0" rtlCol="0" anchor="t">
            <a:spAutoFit/>
          </a:bodyPr>
          <a:lstStyle/>
          <a:p>
            <a:pPr>
              <a:lnSpc>
                <a:spcPts val="1700"/>
              </a:lnSpc>
              <a:spcAft>
                <a:spcPts val="600"/>
              </a:spcAft>
            </a:pPr>
            <a:r>
              <a:rPr lang="en-US" sz="1100" b="1" cap="all" spc="20">
                <a:solidFill>
                  <a:schemeClr val="accent6"/>
                </a:solidFill>
                <a:latin typeface="+mj-lt"/>
              </a:rPr>
              <a:t>Expand Federal Reporting Functionality</a:t>
            </a:r>
            <a:endParaRPr lang="en-US" sz="1200">
              <a:solidFill>
                <a:schemeClr val="accent6"/>
              </a:solidFill>
              <a:latin typeface="+mj-lt"/>
            </a:endParaRPr>
          </a:p>
        </p:txBody>
      </p:sp>
      <p:sp>
        <p:nvSpPr>
          <p:cNvPr id="45" name="TextBox 44">
            <a:extLst>
              <a:ext uri="{FF2B5EF4-FFF2-40B4-BE49-F238E27FC236}">
                <a16:creationId xmlns:a16="http://schemas.microsoft.com/office/drawing/2014/main" id="{5D1B3F99-67FE-6881-ACA5-A6F7ED23FA9A}"/>
              </a:ext>
            </a:extLst>
          </p:cNvPr>
          <p:cNvSpPr txBox="1"/>
          <p:nvPr/>
        </p:nvSpPr>
        <p:spPr>
          <a:xfrm>
            <a:off x="5135165" y="1733212"/>
            <a:ext cx="3266842" cy="200761"/>
          </a:xfrm>
          <a:prstGeom prst="rect">
            <a:avLst/>
          </a:prstGeom>
          <a:noFill/>
        </p:spPr>
        <p:txBody>
          <a:bodyPr wrap="square" lIns="0" tIns="0" rIns="0" bIns="0" rtlCol="0" anchor="t">
            <a:spAutoFit/>
          </a:bodyPr>
          <a:lstStyle/>
          <a:p>
            <a:pPr>
              <a:lnSpc>
                <a:spcPts val="1700"/>
              </a:lnSpc>
              <a:spcAft>
                <a:spcPts val="600"/>
              </a:spcAft>
            </a:pPr>
            <a:r>
              <a:rPr lang="en-US" sz="1100" b="1" cap="all" spc="20">
                <a:solidFill>
                  <a:schemeClr val="accent6"/>
                </a:solidFill>
                <a:latin typeface="+mj-lt"/>
              </a:rPr>
              <a:t>Accommodate Reporting &amp; Dashboarding Needs</a:t>
            </a:r>
            <a:endParaRPr lang="en-US" sz="1100" b="1" cap="all" spc="20">
              <a:solidFill>
                <a:schemeClr val="accent6"/>
              </a:solidFill>
              <a:latin typeface="+mj-lt"/>
              <a:ea typeface="Calibri"/>
              <a:cs typeface="Calibri"/>
            </a:endParaRPr>
          </a:p>
        </p:txBody>
      </p:sp>
      <p:grpSp>
        <p:nvGrpSpPr>
          <p:cNvPr id="46" name="Group 45">
            <a:extLst>
              <a:ext uri="{FF2B5EF4-FFF2-40B4-BE49-F238E27FC236}">
                <a16:creationId xmlns:a16="http://schemas.microsoft.com/office/drawing/2014/main" id="{87EF438B-369B-E91A-FB3A-C443DFA65ACB}"/>
              </a:ext>
            </a:extLst>
          </p:cNvPr>
          <p:cNvGrpSpPr/>
          <p:nvPr/>
        </p:nvGrpSpPr>
        <p:grpSpPr>
          <a:xfrm>
            <a:off x="4656695" y="1689304"/>
            <a:ext cx="357790" cy="357790"/>
            <a:chOff x="5061629" y="1546310"/>
            <a:chExt cx="357790" cy="357790"/>
          </a:xfrm>
        </p:grpSpPr>
        <p:sp>
          <p:nvSpPr>
            <p:cNvPr id="47" name="Oval 46">
              <a:extLst>
                <a:ext uri="{FF2B5EF4-FFF2-40B4-BE49-F238E27FC236}">
                  <a16:creationId xmlns:a16="http://schemas.microsoft.com/office/drawing/2014/main" id="{9694C9FC-B28A-154E-FDE7-671ADB0639A3}"/>
                </a:ext>
              </a:extLst>
            </p:cNvPr>
            <p:cNvSpPr/>
            <p:nvPr/>
          </p:nvSpPr>
          <p:spPr>
            <a:xfrm>
              <a:off x="5061629" y="1546310"/>
              <a:ext cx="357790" cy="357790"/>
            </a:xfrm>
            <a:prstGeom prst="ellipse">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5D908925-CF5E-9325-510F-9E4F93CA09A8}"/>
                </a:ext>
              </a:extLst>
            </p:cNvPr>
            <p:cNvSpPr txBox="1"/>
            <p:nvPr/>
          </p:nvSpPr>
          <p:spPr>
            <a:xfrm>
              <a:off x="5096929" y="1627065"/>
              <a:ext cx="280805" cy="184666"/>
            </a:xfrm>
            <a:prstGeom prst="rect">
              <a:avLst/>
            </a:prstGeom>
            <a:noFill/>
          </p:spPr>
          <p:txBody>
            <a:bodyPr wrap="square" lIns="0" tIns="0" rIns="0" bIns="0" rtlCol="0">
              <a:spAutoFit/>
            </a:bodyPr>
            <a:lstStyle/>
            <a:p>
              <a:pPr algn="ctr"/>
              <a:r>
                <a:rPr lang="en-US" sz="1200" b="1" cap="all" spc="20">
                  <a:solidFill>
                    <a:schemeClr val="bg1"/>
                  </a:solidFill>
                </a:rPr>
                <a:t>12</a:t>
              </a:r>
            </a:p>
          </p:txBody>
        </p:sp>
      </p:grpSp>
      <p:grpSp>
        <p:nvGrpSpPr>
          <p:cNvPr id="49" name="Group 48">
            <a:extLst>
              <a:ext uri="{FF2B5EF4-FFF2-40B4-BE49-F238E27FC236}">
                <a16:creationId xmlns:a16="http://schemas.microsoft.com/office/drawing/2014/main" id="{CEFDE7F1-9D48-0B79-2209-29FF6B930033}"/>
              </a:ext>
            </a:extLst>
          </p:cNvPr>
          <p:cNvGrpSpPr/>
          <p:nvPr/>
        </p:nvGrpSpPr>
        <p:grpSpPr>
          <a:xfrm>
            <a:off x="4656695" y="2161627"/>
            <a:ext cx="357790" cy="357790"/>
            <a:chOff x="5061629" y="2310027"/>
            <a:chExt cx="357790" cy="357790"/>
          </a:xfrm>
        </p:grpSpPr>
        <p:sp>
          <p:nvSpPr>
            <p:cNvPr id="50" name="Oval 49">
              <a:extLst>
                <a:ext uri="{FF2B5EF4-FFF2-40B4-BE49-F238E27FC236}">
                  <a16:creationId xmlns:a16="http://schemas.microsoft.com/office/drawing/2014/main" id="{B1F2D1A4-9201-774B-FBBA-0F1550787DE2}"/>
                </a:ext>
              </a:extLst>
            </p:cNvPr>
            <p:cNvSpPr/>
            <p:nvPr/>
          </p:nvSpPr>
          <p:spPr>
            <a:xfrm>
              <a:off x="5061629" y="2310027"/>
              <a:ext cx="357790" cy="357790"/>
            </a:xfrm>
            <a:prstGeom prst="ellipse">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p>
          </p:txBody>
        </p:sp>
        <p:sp>
          <p:nvSpPr>
            <p:cNvPr id="51" name="TextBox 50">
              <a:extLst>
                <a:ext uri="{FF2B5EF4-FFF2-40B4-BE49-F238E27FC236}">
                  <a16:creationId xmlns:a16="http://schemas.microsoft.com/office/drawing/2014/main" id="{FD295ABC-2528-0522-9144-00BF02A84127}"/>
                </a:ext>
              </a:extLst>
            </p:cNvPr>
            <p:cNvSpPr txBox="1"/>
            <p:nvPr/>
          </p:nvSpPr>
          <p:spPr>
            <a:xfrm>
              <a:off x="5096929" y="2390782"/>
              <a:ext cx="280805" cy="184666"/>
            </a:xfrm>
            <a:prstGeom prst="rect">
              <a:avLst/>
            </a:prstGeom>
            <a:noFill/>
          </p:spPr>
          <p:txBody>
            <a:bodyPr wrap="square" lIns="0" tIns="0" rIns="0" bIns="0" rtlCol="0">
              <a:spAutoFit/>
            </a:bodyPr>
            <a:lstStyle/>
            <a:p>
              <a:pPr algn="ctr"/>
              <a:r>
                <a:rPr lang="en-US" sz="1200" b="1" cap="all" spc="20">
                  <a:solidFill>
                    <a:schemeClr val="bg1"/>
                  </a:solidFill>
                </a:rPr>
                <a:t>13</a:t>
              </a:r>
            </a:p>
          </p:txBody>
        </p:sp>
      </p:grpSp>
      <p:grpSp>
        <p:nvGrpSpPr>
          <p:cNvPr id="52" name="Group 51">
            <a:extLst>
              <a:ext uri="{FF2B5EF4-FFF2-40B4-BE49-F238E27FC236}">
                <a16:creationId xmlns:a16="http://schemas.microsoft.com/office/drawing/2014/main" id="{C5EBFF56-E711-45E9-09B9-DBCB98E775F7}"/>
              </a:ext>
            </a:extLst>
          </p:cNvPr>
          <p:cNvGrpSpPr/>
          <p:nvPr/>
        </p:nvGrpSpPr>
        <p:grpSpPr>
          <a:xfrm>
            <a:off x="4666220" y="3528430"/>
            <a:ext cx="357790" cy="357790"/>
            <a:chOff x="5061629" y="3837460"/>
            <a:chExt cx="357790" cy="357790"/>
          </a:xfrm>
        </p:grpSpPr>
        <p:sp>
          <p:nvSpPr>
            <p:cNvPr id="53" name="Oval 52">
              <a:extLst>
                <a:ext uri="{FF2B5EF4-FFF2-40B4-BE49-F238E27FC236}">
                  <a16:creationId xmlns:a16="http://schemas.microsoft.com/office/drawing/2014/main" id="{D5E5A902-4DD0-1E4E-7CCE-13DACBAE9CC4}"/>
                </a:ext>
              </a:extLst>
            </p:cNvPr>
            <p:cNvSpPr/>
            <p:nvPr/>
          </p:nvSpPr>
          <p:spPr>
            <a:xfrm>
              <a:off x="5061629" y="3837460"/>
              <a:ext cx="357790" cy="357790"/>
            </a:xfrm>
            <a:prstGeom prst="ellipse">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37BB1816-93C4-51D0-3D86-25A8F95C6466}"/>
                </a:ext>
              </a:extLst>
            </p:cNvPr>
            <p:cNvSpPr txBox="1"/>
            <p:nvPr/>
          </p:nvSpPr>
          <p:spPr>
            <a:xfrm>
              <a:off x="5096929" y="3918215"/>
              <a:ext cx="280805" cy="184666"/>
            </a:xfrm>
            <a:prstGeom prst="rect">
              <a:avLst/>
            </a:prstGeom>
            <a:noFill/>
          </p:spPr>
          <p:txBody>
            <a:bodyPr wrap="square" lIns="0" tIns="0" rIns="0" bIns="0" rtlCol="0">
              <a:spAutoFit/>
            </a:bodyPr>
            <a:lstStyle/>
            <a:p>
              <a:pPr algn="ctr"/>
              <a:r>
                <a:rPr lang="en-US" sz="1200" b="1" cap="all" spc="20">
                  <a:solidFill>
                    <a:schemeClr val="bg1"/>
                  </a:solidFill>
                </a:rPr>
                <a:t>16</a:t>
              </a:r>
            </a:p>
          </p:txBody>
        </p:sp>
      </p:grpSp>
      <p:grpSp>
        <p:nvGrpSpPr>
          <p:cNvPr id="55" name="Group 54">
            <a:extLst>
              <a:ext uri="{FF2B5EF4-FFF2-40B4-BE49-F238E27FC236}">
                <a16:creationId xmlns:a16="http://schemas.microsoft.com/office/drawing/2014/main" id="{3D90F540-3A35-4A55-DC6D-3D7E7ECF3E53}"/>
              </a:ext>
            </a:extLst>
          </p:cNvPr>
          <p:cNvGrpSpPr/>
          <p:nvPr/>
        </p:nvGrpSpPr>
        <p:grpSpPr>
          <a:xfrm>
            <a:off x="4656695" y="2621839"/>
            <a:ext cx="357790" cy="357790"/>
            <a:chOff x="5061629" y="3073744"/>
            <a:chExt cx="357790" cy="357790"/>
          </a:xfrm>
        </p:grpSpPr>
        <p:sp>
          <p:nvSpPr>
            <p:cNvPr id="56" name="Oval 55">
              <a:extLst>
                <a:ext uri="{FF2B5EF4-FFF2-40B4-BE49-F238E27FC236}">
                  <a16:creationId xmlns:a16="http://schemas.microsoft.com/office/drawing/2014/main" id="{8766FAD8-7186-68F5-7C73-441463183FFE}"/>
                </a:ext>
              </a:extLst>
            </p:cNvPr>
            <p:cNvSpPr/>
            <p:nvPr/>
          </p:nvSpPr>
          <p:spPr>
            <a:xfrm>
              <a:off x="5061629" y="3073744"/>
              <a:ext cx="357790" cy="357790"/>
            </a:xfrm>
            <a:prstGeom prst="ellipse">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a:extLst>
                <a:ext uri="{FF2B5EF4-FFF2-40B4-BE49-F238E27FC236}">
                  <a16:creationId xmlns:a16="http://schemas.microsoft.com/office/drawing/2014/main" id="{6F4DEEBB-7221-41CC-8DA6-E540349628F4}"/>
                </a:ext>
              </a:extLst>
            </p:cNvPr>
            <p:cNvSpPr txBox="1"/>
            <p:nvPr/>
          </p:nvSpPr>
          <p:spPr>
            <a:xfrm>
              <a:off x="5096929" y="3154499"/>
              <a:ext cx="280805" cy="184666"/>
            </a:xfrm>
            <a:prstGeom prst="rect">
              <a:avLst/>
            </a:prstGeom>
            <a:noFill/>
          </p:spPr>
          <p:txBody>
            <a:bodyPr wrap="square" lIns="0" tIns="0" rIns="0" bIns="0" rtlCol="0">
              <a:spAutoFit/>
            </a:bodyPr>
            <a:lstStyle/>
            <a:p>
              <a:pPr algn="ctr"/>
              <a:r>
                <a:rPr lang="en-US" sz="1200" b="1" cap="all" spc="20">
                  <a:solidFill>
                    <a:schemeClr val="bg1"/>
                  </a:solidFill>
                </a:rPr>
                <a:t>14</a:t>
              </a:r>
            </a:p>
          </p:txBody>
        </p:sp>
      </p:grpSp>
      <p:grpSp>
        <p:nvGrpSpPr>
          <p:cNvPr id="58" name="Group 57">
            <a:extLst>
              <a:ext uri="{FF2B5EF4-FFF2-40B4-BE49-F238E27FC236}">
                <a16:creationId xmlns:a16="http://schemas.microsoft.com/office/drawing/2014/main" id="{962068CA-9AF2-4D40-8685-8D1BB9855205}"/>
              </a:ext>
            </a:extLst>
          </p:cNvPr>
          <p:cNvGrpSpPr/>
          <p:nvPr/>
        </p:nvGrpSpPr>
        <p:grpSpPr>
          <a:xfrm>
            <a:off x="4666220" y="3071877"/>
            <a:ext cx="357790" cy="357790"/>
            <a:chOff x="5061629" y="3837460"/>
            <a:chExt cx="357790" cy="357790"/>
          </a:xfrm>
        </p:grpSpPr>
        <p:sp>
          <p:nvSpPr>
            <p:cNvPr id="59" name="Oval 58">
              <a:extLst>
                <a:ext uri="{FF2B5EF4-FFF2-40B4-BE49-F238E27FC236}">
                  <a16:creationId xmlns:a16="http://schemas.microsoft.com/office/drawing/2014/main" id="{6BCC2BEA-955E-C127-56F2-2F56A3F10CE2}"/>
                </a:ext>
              </a:extLst>
            </p:cNvPr>
            <p:cNvSpPr/>
            <p:nvPr/>
          </p:nvSpPr>
          <p:spPr>
            <a:xfrm>
              <a:off x="5061629" y="3837460"/>
              <a:ext cx="357790" cy="357790"/>
            </a:xfrm>
            <a:prstGeom prst="ellipse">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a:extLst>
                <a:ext uri="{FF2B5EF4-FFF2-40B4-BE49-F238E27FC236}">
                  <a16:creationId xmlns:a16="http://schemas.microsoft.com/office/drawing/2014/main" id="{F4E87B67-9D9F-818D-735A-A1797712652D}"/>
                </a:ext>
              </a:extLst>
            </p:cNvPr>
            <p:cNvSpPr txBox="1"/>
            <p:nvPr/>
          </p:nvSpPr>
          <p:spPr>
            <a:xfrm>
              <a:off x="5096929" y="3918215"/>
              <a:ext cx="280805" cy="184666"/>
            </a:xfrm>
            <a:prstGeom prst="rect">
              <a:avLst/>
            </a:prstGeom>
            <a:noFill/>
          </p:spPr>
          <p:txBody>
            <a:bodyPr wrap="square" lIns="0" tIns="0" rIns="0" bIns="0" rtlCol="0">
              <a:spAutoFit/>
            </a:bodyPr>
            <a:lstStyle/>
            <a:p>
              <a:pPr algn="ctr"/>
              <a:r>
                <a:rPr lang="en-US" sz="1200" b="1" cap="all" spc="20">
                  <a:solidFill>
                    <a:schemeClr val="bg1"/>
                  </a:solidFill>
                </a:rPr>
                <a:t>15</a:t>
              </a:r>
            </a:p>
          </p:txBody>
        </p:sp>
      </p:grpSp>
      <p:grpSp>
        <p:nvGrpSpPr>
          <p:cNvPr id="61" name="Group 60">
            <a:extLst>
              <a:ext uri="{FF2B5EF4-FFF2-40B4-BE49-F238E27FC236}">
                <a16:creationId xmlns:a16="http://schemas.microsoft.com/office/drawing/2014/main" id="{AAD26D5A-797C-F1BF-B699-987FB723B6C2}"/>
              </a:ext>
            </a:extLst>
          </p:cNvPr>
          <p:cNvGrpSpPr/>
          <p:nvPr/>
        </p:nvGrpSpPr>
        <p:grpSpPr>
          <a:xfrm>
            <a:off x="4666220" y="3984983"/>
            <a:ext cx="357790" cy="357790"/>
            <a:chOff x="5061629" y="3837460"/>
            <a:chExt cx="357790" cy="357790"/>
          </a:xfrm>
        </p:grpSpPr>
        <p:sp>
          <p:nvSpPr>
            <p:cNvPr id="62" name="Oval 61">
              <a:extLst>
                <a:ext uri="{FF2B5EF4-FFF2-40B4-BE49-F238E27FC236}">
                  <a16:creationId xmlns:a16="http://schemas.microsoft.com/office/drawing/2014/main" id="{B5FEDA8E-594C-58B7-96DE-FDA1DF2EDC05}"/>
                </a:ext>
              </a:extLst>
            </p:cNvPr>
            <p:cNvSpPr/>
            <p:nvPr/>
          </p:nvSpPr>
          <p:spPr>
            <a:xfrm>
              <a:off x="5061629" y="3837460"/>
              <a:ext cx="357790" cy="357790"/>
            </a:xfrm>
            <a:prstGeom prst="ellipse">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a:extLst>
                <a:ext uri="{FF2B5EF4-FFF2-40B4-BE49-F238E27FC236}">
                  <a16:creationId xmlns:a16="http://schemas.microsoft.com/office/drawing/2014/main" id="{B9C2349A-5015-7DDE-1EFA-10B581F63AD3}"/>
                </a:ext>
              </a:extLst>
            </p:cNvPr>
            <p:cNvSpPr txBox="1"/>
            <p:nvPr/>
          </p:nvSpPr>
          <p:spPr>
            <a:xfrm>
              <a:off x="5096929" y="3918215"/>
              <a:ext cx="280805" cy="184666"/>
            </a:xfrm>
            <a:prstGeom prst="rect">
              <a:avLst/>
            </a:prstGeom>
            <a:noFill/>
          </p:spPr>
          <p:txBody>
            <a:bodyPr wrap="square" lIns="0" tIns="0" rIns="0" bIns="0" rtlCol="0">
              <a:spAutoFit/>
            </a:bodyPr>
            <a:lstStyle/>
            <a:p>
              <a:pPr algn="ctr"/>
              <a:r>
                <a:rPr lang="en-US" sz="1200" b="1" cap="all" spc="20">
                  <a:solidFill>
                    <a:schemeClr val="bg1"/>
                  </a:solidFill>
                </a:rPr>
                <a:t>17</a:t>
              </a:r>
            </a:p>
          </p:txBody>
        </p:sp>
      </p:grpSp>
      <p:grpSp>
        <p:nvGrpSpPr>
          <p:cNvPr id="64" name="Group 63">
            <a:extLst>
              <a:ext uri="{FF2B5EF4-FFF2-40B4-BE49-F238E27FC236}">
                <a16:creationId xmlns:a16="http://schemas.microsoft.com/office/drawing/2014/main" id="{1F4157E2-E706-D631-139F-BE4D4ADD1E8E}"/>
              </a:ext>
            </a:extLst>
          </p:cNvPr>
          <p:cNvGrpSpPr/>
          <p:nvPr/>
        </p:nvGrpSpPr>
        <p:grpSpPr>
          <a:xfrm>
            <a:off x="4666220" y="4449767"/>
            <a:ext cx="357790" cy="357790"/>
            <a:chOff x="5061629" y="3837460"/>
            <a:chExt cx="357790" cy="357790"/>
          </a:xfrm>
          <a:solidFill>
            <a:schemeClr val="accent2">
              <a:lumMod val="40000"/>
              <a:lumOff val="60000"/>
            </a:schemeClr>
          </a:solidFill>
        </p:grpSpPr>
        <p:sp>
          <p:nvSpPr>
            <p:cNvPr id="65" name="Oval 64">
              <a:extLst>
                <a:ext uri="{FF2B5EF4-FFF2-40B4-BE49-F238E27FC236}">
                  <a16:creationId xmlns:a16="http://schemas.microsoft.com/office/drawing/2014/main" id="{DF9D44C4-BD8C-673D-6037-ACCFFC1C33F2}"/>
                </a:ext>
              </a:extLst>
            </p:cNvPr>
            <p:cNvSpPr/>
            <p:nvPr/>
          </p:nvSpPr>
          <p:spPr>
            <a:xfrm>
              <a:off x="5061629" y="3837460"/>
              <a:ext cx="357790" cy="357790"/>
            </a:xfrm>
            <a:prstGeom prst="ellipse">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a:extLst>
                <a:ext uri="{FF2B5EF4-FFF2-40B4-BE49-F238E27FC236}">
                  <a16:creationId xmlns:a16="http://schemas.microsoft.com/office/drawing/2014/main" id="{515488B0-04C7-5371-599F-8BD4F82594AB}"/>
                </a:ext>
              </a:extLst>
            </p:cNvPr>
            <p:cNvSpPr txBox="1"/>
            <p:nvPr/>
          </p:nvSpPr>
          <p:spPr>
            <a:xfrm>
              <a:off x="5096929" y="3918215"/>
              <a:ext cx="280805" cy="184666"/>
            </a:xfrm>
            <a:prstGeom prst="rect">
              <a:avLst/>
            </a:prstGeom>
            <a:grpFill/>
          </p:spPr>
          <p:txBody>
            <a:bodyPr wrap="square" lIns="0" tIns="0" rIns="0" bIns="0" rtlCol="0">
              <a:spAutoFit/>
            </a:bodyPr>
            <a:lstStyle/>
            <a:p>
              <a:pPr algn="ctr"/>
              <a:r>
                <a:rPr lang="en-US" sz="1200" b="1" cap="all" spc="20">
                  <a:solidFill>
                    <a:schemeClr val="bg1"/>
                  </a:solidFill>
                </a:rPr>
                <a:t>18</a:t>
              </a:r>
            </a:p>
          </p:txBody>
        </p:sp>
      </p:grpSp>
      <p:grpSp>
        <p:nvGrpSpPr>
          <p:cNvPr id="69" name="Group 68">
            <a:extLst>
              <a:ext uri="{FF2B5EF4-FFF2-40B4-BE49-F238E27FC236}">
                <a16:creationId xmlns:a16="http://schemas.microsoft.com/office/drawing/2014/main" id="{B3E4C469-3396-6D2A-BFF4-F0B9E88B068D}"/>
              </a:ext>
            </a:extLst>
          </p:cNvPr>
          <p:cNvGrpSpPr/>
          <p:nvPr/>
        </p:nvGrpSpPr>
        <p:grpSpPr>
          <a:xfrm>
            <a:off x="4666220" y="4904379"/>
            <a:ext cx="357790" cy="357790"/>
            <a:chOff x="5061629" y="3837460"/>
            <a:chExt cx="357790" cy="357790"/>
          </a:xfrm>
          <a:solidFill>
            <a:schemeClr val="accent2">
              <a:lumMod val="40000"/>
              <a:lumOff val="60000"/>
            </a:schemeClr>
          </a:solidFill>
        </p:grpSpPr>
        <p:sp>
          <p:nvSpPr>
            <p:cNvPr id="70" name="Oval 69">
              <a:extLst>
                <a:ext uri="{FF2B5EF4-FFF2-40B4-BE49-F238E27FC236}">
                  <a16:creationId xmlns:a16="http://schemas.microsoft.com/office/drawing/2014/main" id="{EAC325FE-2EDD-4A1F-EFBC-0E27418BEDD8}"/>
                </a:ext>
              </a:extLst>
            </p:cNvPr>
            <p:cNvSpPr/>
            <p:nvPr/>
          </p:nvSpPr>
          <p:spPr>
            <a:xfrm>
              <a:off x="5061629" y="3837460"/>
              <a:ext cx="357790" cy="357790"/>
            </a:xfrm>
            <a:prstGeom prst="ellipse">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a:extLst>
                <a:ext uri="{FF2B5EF4-FFF2-40B4-BE49-F238E27FC236}">
                  <a16:creationId xmlns:a16="http://schemas.microsoft.com/office/drawing/2014/main" id="{32F3246A-4548-70C0-58D7-BA5313E7651C}"/>
                </a:ext>
              </a:extLst>
            </p:cNvPr>
            <p:cNvSpPr txBox="1"/>
            <p:nvPr/>
          </p:nvSpPr>
          <p:spPr>
            <a:xfrm>
              <a:off x="5096929" y="3918215"/>
              <a:ext cx="280805" cy="184666"/>
            </a:xfrm>
            <a:prstGeom prst="rect">
              <a:avLst/>
            </a:prstGeom>
            <a:grpFill/>
          </p:spPr>
          <p:txBody>
            <a:bodyPr wrap="square" lIns="0" tIns="0" rIns="0" bIns="0" rtlCol="0">
              <a:spAutoFit/>
            </a:bodyPr>
            <a:lstStyle/>
            <a:p>
              <a:pPr algn="ctr"/>
              <a:r>
                <a:rPr lang="en-US" sz="1200" b="1" cap="all" spc="20">
                  <a:solidFill>
                    <a:schemeClr val="bg1"/>
                  </a:solidFill>
                </a:rPr>
                <a:t>19</a:t>
              </a:r>
            </a:p>
          </p:txBody>
        </p:sp>
      </p:grpSp>
      <p:sp>
        <p:nvSpPr>
          <p:cNvPr id="74" name="TextBox 73">
            <a:extLst>
              <a:ext uri="{FF2B5EF4-FFF2-40B4-BE49-F238E27FC236}">
                <a16:creationId xmlns:a16="http://schemas.microsoft.com/office/drawing/2014/main" id="{42C58390-21DC-B1E6-E005-4F826E0F8E77}"/>
              </a:ext>
            </a:extLst>
          </p:cNvPr>
          <p:cNvSpPr txBox="1"/>
          <p:nvPr/>
        </p:nvSpPr>
        <p:spPr>
          <a:xfrm>
            <a:off x="5135165" y="2226287"/>
            <a:ext cx="3757050" cy="200761"/>
          </a:xfrm>
          <a:prstGeom prst="rect">
            <a:avLst/>
          </a:prstGeom>
          <a:noFill/>
        </p:spPr>
        <p:txBody>
          <a:bodyPr wrap="square" lIns="0" tIns="0" rIns="0" bIns="0" rtlCol="0" anchor="t">
            <a:spAutoFit/>
          </a:bodyPr>
          <a:lstStyle/>
          <a:p>
            <a:pPr>
              <a:lnSpc>
                <a:spcPts val="1700"/>
              </a:lnSpc>
              <a:spcAft>
                <a:spcPts val="600"/>
              </a:spcAft>
            </a:pPr>
            <a:r>
              <a:rPr lang="en-US" sz="1100" b="1" cap="all" spc="20">
                <a:solidFill>
                  <a:schemeClr val="accent6"/>
                </a:solidFill>
                <a:latin typeface="+mj-lt"/>
              </a:rPr>
              <a:t>Expand Performance (IPATS) Tools</a:t>
            </a:r>
            <a:endParaRPr lang="en-US" sz="1200">
              <a:solidFill>
                <a:schemeClr val="accent6"/>
              </a:solidFill>
              <a:latin typeface="+mj-lt"/>
            </a:endParaRPr>
          </a:p>
        </p:txBody>
      </p:sp>
      <p:sp>
        <p:nvSpPr>
          <p:cNvPr id="76" name="TextBox 75">
            <a:extLst>
              <a:ext uri="{FF2B5EF4-FFF2-40B4-BE49-F238E27FC236}">
                <a16:creationId xmlns:a16="http://schemas.microsoft.com/office/drawing/2014/main" id="{6496C041-0924-259D-226A-974AB1B8E75F}"/>
              </a:ext>
            </a:extLst>
          </p:cNvPr>
          <p:cNvSpPr txBox="1"/>
          <p:nvPr/>
        </p:nvSpPr>
        <p:spPr>
          <a:xfrm>
            <a:off x="5135165" y="2700413"/>
            <a:ext cx="3419242" cy="204158"/>
          </a:xfrm>
          <a:prstGeom prst="rect">
            <a:avLst/>
          </a:prstGeom>
          <a:noFill/>
        </p:spPr>
        <p:txBody>
          <a:bodyPr wrap="square" lIns="0" tIns="0" rIns="0" bIns="0" rtlCol="0" anchor="t">
            <a:spAutoFit/>
          </a:bodyPr>
          <a:lstStyle/>
          <a:p>
            <a:pPr>
              <a:lnSpc>
                <a:spcPts val="1700"/>
              </a:lnSpc>
              <a:spcAft>
                <a:spcPts val="600"/>
              </a:spcAft>
            </a:pPr>
            <a:r>
              <a:rPr lang="en-US" sz="1100" b="1" cap="all" spc="20">
                <a:solidFill>
                  <a:schemeClr val="accent6"/>
                </a:solidFill>
                <a:latin typeface="+mj-lt"/>
              </a:rPr>
              <a:t>Expand Entity &amp; Relationship Management</a:t>
            </a:r>
            <a:endParaRPr lang="en-US" sz="1200">
              <a:solidFill>
                <a:schemeClr val="accent6"/>
              </a:solidFill>
              <a:latin typeface="+mj-lt"/>
            </a:endParaRPr>
          </a:p>
        </p:txBody>
      </p:sp>
      <p:sp>
        <p:nvSpPr>
          <p:cNvPr id="79" name="TextBox 78">
            <a:extLst>
              <a:ext uri="{FF2B5EF4-FFF2-40B4-BE49-F238E27FC236}">
                <a16:creationId xmlns:a16="http://schemas.microsoft.com/office/drawing/2014/main" id="{806973C0-9C4A-0C77-D5F2-FD94455CED01}"/>
              </a:ext>
            </a:extLst>
          </p:cNvPr>
          <p:cNvSpPr txBox="1"/>
          <p:nvPr/>
        </p:nvSpPr>
        <p:spPr>
          <a:xfrm>
            <a:off x="5135165" y="3122101"/>
            <a:ext cx="3419242" cy="204158"/>
          </a:xfrm>
          <a:prstGeom prst="rect">
            <a:avLst/>
          </a:prstGeom>
          <a:noFill/>
        </p:spPr>
        <p:txBody>
          <a:bodyPr wrap="square" lIns="0" tIns="0" rIns="0" bIns="0" rtlCol="0" anchor="t">
            <a:spAutoFit/>
          </a:bodyPr>
          <a:lstStyle/>
          <a:p>
            <a:pPr>
              <a:lnSpc>
                <a:spcPts val="1700"/>
              </a:lnSpc>
              <a:spcAft>
                <a:spcPts val="600"/>
              </a:spcAft>
            </a:pPr>
            <a:r>
              <a:rPr lang="en-US" sz="1100" b="1" cap="all" spc="20">
                <a:solidFill>
                  <a:schemeClr val="accent6"/>
                </a:solidFill>
                <a:latin typeface="+mj-lt"/>
              </a:rPr>
              <a:t>Create Grant Management Functionality</a:t>
            </a:r>
            <a:endParaRPr lang="en-US" sz="1200">
              <a:solidFill>
                <a:schemeClr val="accent6"/>
              </a:solidFill>
              <a:latin typeface="+mj-lt"/>
            </a:endParaRPr>
          </a:p>
        </p:txBody>
      </p:sp>
      <p:sp>
        <p:nvSpPr>
          <p:cNvPr id="80" name="TextBox 79">
            <a:extLst>
              <a:ext uri="{FF2B5EF4-FFF2-40B4-BE49-F238E27FC236}">
                <a16:creationId xmlns:a16="http://schemas.microsoft.com/office/drawing/2014/main" id="{37D82E39-EFD6-5C16-69AD-17CA4B185720}"/>
              </a:ext>
            </a:extLst>
          </p:cNvPr>
          <p:cNvSpPr txBox="1"/>
          <p:nvPr/>
        </p:nvSpPr>
        <p:spPr>
          <a:xfrm>
            <a:off x="5135165" y="3593090"/>
            <a:ext cx="3808260" cy="200761"/>
          </a:xfrm>
          <a:prstGeom prst="rect">
            <a:avLst/>
          </a:prstGeom>
          <a:noFill/>
        </p:spPr>
        <p:txBody>
          <a:bodyPr wrap="square" lIns="0" tIns="0" rIns="0" bIns="0" rtlCol="0" anchor="t">
            <a:spAutoFit/>
          </a:bodyPr>
          <a:lstStyle/>
          <a:p>
            <a:pPr>
              <a:lnSpc>
                <a:spcPts val="1700"/>
              </a:lnSpc>
              <a:spcAft>
                <a:spcPts val="600"/>
              </a:spcAft>
            </a:pPr>
            <a:r>
              <a:rPr lang="en-US" sz="1100" b="1" cap="all" spc="20">
                <a:solidFill>
                  <a:schemeClr val="accent6"/>
                </a:solidFill>
                <a:latin typeface="+mj-lt"/>
              </a:rPr>
              <a:t>Incorporate Demand Occupation Functionality</a:t>
            </a:r>
            <a:endParaRPr lang="en-US" sz="1200">
              <a:solidFill>
                <a:schemeClr val="accent6"/>
              </a:solidFill>
              <a:latin typeface="+mj-lt"/>
            </a:endParaRPr>
          </a:p>
        </p:txBody>
      </p:sp>
      <p:sp>
        <p:nvSpPr>
          <p:cNvPr id="81" name="TextBox 80">
            <a:extLst>
              <a:ext uri="{FF2B5EF4-FFF2-40B4-BE49-F238E27FC236}">
                <a16:creationId xmlns:a16="http://schemas.microsoft.com/office/drawing/2014/main" id="{7FAACD74-6F2A-BC54-51E1-DE636645026A}"/>
              </a:ext>
            </a:extLst>
          </p:cNvPr>
          <p:cNvSpPr txBox="1"/>
          <p:nvPr/>
        </p:nvSpPr>
        <p:spPr>
          <a:xfrm>
            <a:off x="5135165" y="4046198"/>
            <a:ext cx="3865532" cy="200761"/>
          </a:xfrm>
          <a:prstGeom prst="rect">
            <a:avLst/>
          </a:prstGeom>
          <a:noFill/>
        </p:spPr>
        <p:txBody>
          <a:bodyPr wrap="square" lIns="0" tIns="0" rIns="0" bIns="0" rtlCol="0" anchor="t">
            <a:spAutoFit/>
          </a:bodyPr>
          <a:lstStyle/>
          <a:p>
            <a:pPr>
              <a:lnSpc>
                <a:spcPts val="1700"/>
              </a:lnSpc>
              <a:spcAft>
                <a:spcPts val="600"/>
              </a:spcAft>
            </a:pPr>
            <a:r>
              <a:rPr lang="en-US" sz="1100" b="1" cap="all" spc="20">
                <a:solidFill>
                  <a:schemeClr val="accent6"/>
                </a:solidFill>
                <a:latin typeface="+mj-lt"/>
              </a:rPr>
              <a:t>Expand User Management Functionality</a:t>
            </a:r>
            <a:endParaRPr lang="en-US" sz="1200">
              <a:solidFill>
                <a:schemeClr val="accent6"/>
              </a:solidFill>
              <a:latin typeface="+mj-lt"/>
            </a:endParaRPr>
          </a:p>
        </p:txBody>
      </p:sp>
      <p:sp>
        <p:nvSpPr>
          <p:cNvPr id="82" name="TextBox 81">
            <a:extLst>
              <a:ext uri="{FF2B5EF4-FFF2-40B4-BE49-F238E27FC236}">
                <a16:creationId xmlns:a16="http://schemas.microsoft.com/office/drawing/2014/main" id="{3025D748-0FAE-F09D-7DF0-41D5423BDD07}"/>
              </a:ext>
            </a:extLst>
          </p:cNvPr>
          <p:cNvSpPr txBox="1"/>
          <p:nvPr/>
        </p:nvSpPr>
        <p:spPr>
          <a:xfrm>
            <a:off x="5124962" y="4514427"/>
            <a:ext cx="3757049" cy="200761"/>
          </a:xfrm>
          <a:prstGeom prst="rect">
            <a:avLst/>
          </a:prstGeom>
          <a:noFill/>
        </p:spPr>
        <p:txBody>
          <a:bodyPr wrap="square" lIns="0" tIns="0" rIns="0" bIns="0" rtlCol="0" anchor="t">
            <a:spAutoFit/>
          </a:bodyPr>
          <a:lstStyle/>
          <a:p>
            <a:pPr>
              <a:lnSpc>
                <a:spcPts val="1700"/>
              </a:lnSpc>
              <a:spcAft>
                <a:spcPts val="600"/>
              </a:spcAft>
            </a:pPr>
            <a:r>
              <a:rPr lang="en-US" sz="1100" b="1" cap="all" spc="20">
                <a:solidFill>
                  <a:schemeClr val="bg1">
                    <a:lumMod val="50000"/>
                  </a:schemeClr>
                </a:solidFill>
                <a:latin typeface="+mj-lt"/>
              </a:rPr>
              <a:t>Migrate IWDS Data to The new system</a:t>
            </a:r>
            <a:endParaRPr lang="en-US" sz="1200">
              <a:solidFill>
                <a:schemeClr val="bg1">
                  <a:lumMod val="50000"/>
                </a:schemeClr>
              </a:solidFill>
              <a:latin typeface="+mj-lt"/>
            </a:endParaRPr>
          </a:p>
        </p:txBody>
      </p:sp>
      <p:sp>
        <p:nvSpPr>
          <p:cNvPr id="83" name="TextBox 82">
            <a:extLst>
              <a:ext uri="{FF2B5EF4-FFF2-40B4-BE49-F238E27FC236}">
                <a16:creationId xmlns:a16="http://schemas.microsoft.com/office/drawing/2014/main" id="{49C1EBF8-C620-FC83-57FC-DFFFB84B6650}"/>
              </a:ext>
            </a:extLst>
          </p:cNvPr>
          <p:cNvSpPr txBox="1"/>
          <p:nvPr/>
        </p:nvSpPr>
        <p:spPr>
          <a:xfrm>
            <a:off x="5135165" y="4981237"/>
            <a:ext cx="3419242" cy="204158"/>
          </a:xfrm>
          <a:prstGeom prst="rect">
            <a:avLst/>
          </a:prstGeom>
          <a:noFill/>
        </p:spPr>
        <p:txBody>
          <a:bodyPr wrap="square" lIns="0" tIns="0" rIns="0" bIns="0" rtlCol="0" anchor="t">
            <a:spAutoFit/>
          </a:bodyPr>
          <a:lstStyle/>
          <a:p>
            <a:pPr>
              <a:lnSpc>
                <a:spcPts val="1700"/>
              </a:lnSpc>
              <a:spcAft>
                <a:spcPts val="600"/>
              </a:spcAft>
            </a:pPr>
            <a:r>
              <a:rPr lang="en-US" sz="1100" b="1" cap="all" spc="20">
                <a:solidFill>
                  <a:schemeClr val="bg1">
                    <a:lumMod val="50000"/>
                  </a:schemeClr>
                </a:solidFill>
                <a:latin typeface="+mj-lt"/>
              </a:rPr>
              <a:t>MVP Testing &amp; Acceptance</a:t>
            </a:r>
            <a:endParaRPr lang="en-US" sz="1200">
              <a:solidFill>
                <a:schemeClr val="bg1">
                  <a:lumMod val="50000"/>
                </a:schemeClr>
              </a:solidFill>
              <a:latin typeface="+mj-lt"/>
            </a:endParaRPr>
          </a:p>
        </p:txBody>
      </p:sp>
      <p:grpSp>
        <p:nvGrpSpPr>
          <p:cNvPr id="84" name="Group 83">
            <a:extLst>
              <a:ext uri="{FF2B5EF4-FFF2-40B4-BE49-F238E27FC236}">
                <a16:creationId xmlns:a16="http://schemas.microsoft.com/office/drawing/2014/main" id="{1A6927FE-06C4-1FB1-5BCF-DC0E03A9BF6C}"/>
              </a:ext>
            </a:extLst>
          </p:cNvPr>
          <p:cNvGrpSpPr/>
          <p:nvPr/>
        </p:nvGrpSpPr>
        <p:grpSpPr>
          <a:xfrm>
            <a:off x="4656017" y="5346606"/>
            <a:ext cx="357790" cy="357790"/>
            <a:chOff x="5061629" y="3837460"/>
            <a:chExt cx="357790" cy="357790"/>
          </a:xfrm>
          <a:solidFill>
            <a:schemeClr val="accent2">
              <a:lumMod val="40000"/>
              <a:lumOff val="60000"/>
            </a:schemeClr>
          </a:solidFill>
        </p:grpSpPr>
        <p:sp>
          <p:nvSpPr>
            <p:cNvPr id="85" name="Oval 84">
              <a:extLst>
                <a:ext uri="{FF2B5EF4-FFF2-40B4-BE49-F238E27FC236}">
                  <a16:creationId xmlns:a16="http://schemas.microsoft.com/office/drawing/2014/main" id="{ABF20043-1FB2-9CAA-57E3-0CCF8E5AAB0F}"/>
                </a:ext>
              </a:extLst>
            </p:cNvPr>
            <p:cNvSpPr/>
            <p:nvPr/>
          </p:nvSpPr>
          <p:spPr>
            <a:xfrm>
              <a:off x="5061629" y="3837460"/>
              <a:ext cx="357790" cy="357790"/>
            </a:xfrm>
            <a:prstGeom prst="ellipse">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TextBox 85">
              <a:extLst>
                <a:ext uri="{FF2B5EF4-FFF2-40B4-BE49-F238E27FC236}">
                  <a16:creationId xmlns:a16="http://schemas.microsoft.com/office/drawing/2014/main" id="{E645A62E-8BEC-EEC7-AF0B-31698247FB7E}"/>
                </a:ext>
              </a:extLst>
            </p:cNvPr>
            <p:cNvSpPr txBox="1"/>
            <p:nvPr/>
          </p:nvSpPr>
          <p:spPr>
            <a:xfrm>
              <a:off x="5096929" y="3918215"/>
              <a:ext cx="280805" cy="184666"/>
            </a:xfrm>
            <a:prstGeom prst="rect">
              <a:avLst/>
            </a:prstGeom>
            <a:grpFill/>
          </p:spPr>
          <p:txBody>
            <a:bodyPr wrap="square" lIns="0" tIns="0" rIns="0" bIns="0" rtlCol="0">
              <a:spAutoFit/>
            </a:bodyPr>
            <a:lstStyle/>
            <a:p>
              <a:pPr algn="ctr"/>
              <a:r>
                <a:rPr lang="en-US" sz="1200" b="1" cap="all" spc="20">
                  <a:solidFill>
                    <a:schemeClr val="bg1"/>
                  </a:solidFill>
                </a:rPr>
                <a:t>20</a:t>
              </a:r>
            </a:p>
          </p:txBody>
        </p:sp>
      </p:grpSp>
      <p:grpSp>
        <p:nvGrpSpPr>
          <p:cNvPr id="87" name="Group 86">
            <a:extLst>
              <a:ext uri="{FF2B5EF4-FFF2-40B4-BE49-F238E27FC236}">
                <a16:creationId xmlns:a16="http://schemas.microsoft.com/office/drawing/2014/main" id="{4DBA67FA-6014-3531-4637-5FA1E50C66F7}"/>
              </a:ext>
            </a:extLst>
          </p:cNvPr>
          <p:cNvGrpSpPr/>
          <p:nvPr/>
        </p:nvGrpSpPr>
        <p:grpSpPr>
          <a:xfrm>
            <a:off x="4656017" y="5784756"/>
            <a:ext cx="357790" cy="357790"/>
            <a:chOff x="5061629" y="3837460"/>
            <a:chExt cx="357790" cy="357790"/>
          </a:xfrm>
          <a:solidFill>
            <a:schemeClr val="accent2">
              <a:lumMod val="40000"/>
              <a:lumOff val="60000"/>
            </a:schemeClr>
          </a:solidFill>
        </p:grpSpPr>
        <p:sp>
          <p:nvSpPr>
            <p:cNvPr id="88" name="Oval 87">
              <a:extLst>
                <a:ext uri="{FF2B5EF4-FFF2-40B4-BE49-F238E27FC236}">
                  <a16:creationId xmlns:a16="http://schemas.microsoft.com/office/drawing/2014/main" id="{D5CC43C0-A52D-DDE1-5129-89ABECB1C5DA}"/>
                </a:ext>
              </a:extLst>
            </p:cNvPr>
            <p:cNvSpPr/>
            <p:nvPr/>
          </p:nvSpPr>
          <p:spPr>
            <a:xfrm>
              <a:off x="5061629" y="3837460"/>
              <a:ext cx="357790" cy="357790"/>
            </a:xfrm>
            <a:prstGeom prst="ellipse">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a:extLst>
                <a:ext uri="{FF2B5EF4-FFF2-40B4-BE49-F238E27FC236}">
                  <a16:creationId xmlns:a16="http://schemas.microsoft.com/office/drawing/2014/main" id="{7C4275C0-8BA3-A98E-7232-C9657FB8E406}"/>
                </a:ext>
              </a:extLst>
            </p:cNvPr>
            <p:cNvSpPr txBox="1"/>
            <p:nvPr/>
          </p:nvSpPr>
          <p:spPr>
            <a:xfrm>
              <a:off x="5096929" y="3918215"/>
              <a:ext cx="280805" cy="184666"/>
            </a:xfrm>
            <a:prstGeom prst="rect">
              <a:avLst/>
            </a:prstGeom>
            <a:grpFill/>
          </p:spPr>
          <p:txBody>
            <a:bodyPr wrap="square" lIns="0" tIns="0" rIns="0" bIns="0" rtlCol="0">
              <a:spAutoFit/>
            </a:bodyPr>
            <a:lstStyle/>
            <a:p>
              <a:pPr algn="ctr"/>
              <a:r>
                <a:rPr lang="en-US" sz="1200" b="1" cap="all" spc="20">
                  <a:solidFill>
                    <a:schemeClr val="bg1"/>
                  </a:solidFill>
                </a:rPr>
                <a:t>21</a:t>
              </a:r>
            </a:p>
          </p:txBody>
        </p:sp>
      </p:grpSp>
      <p:grpSp>
        <p:nvGrpSpPr>
          <p:cNvPr id="90" name="Group 89">
            <a:extLst>
              <a:ext uri="{FF2B5EF4-FFF2-40B4-BE49-F238E27FC236}">
                <a16:creationId xmlns:a16="http://schemas.microsoft.com/office/drawing/2014/main" id="{38357A2D-DB59-A479-0277-EA41A964FFCC}"/>
              </a:ext>
            </a:extLst>
          </p:cNvPr>
          <p:cNvGrpSpPr/>
          <p:nvPr/>
        </p:nvGrpSpPr>
        <p:grpSpPr>
          <a:xfrm>
            <a:off x="4656017" y="6203856"/>
            <a:ext cx="357790" cy="357790"/>
            <a:chOff x="5061629" y="3837460"/>
            <a:chExt cx="357790" cy="357790"/>
          </a:xfrm>
          <a:solidFill>
            <a:schemeClr val="accent2">
              <a:lumMod val="40000"/>
              <a:lumOff val="60000"/>
            </a:schemeClr>
          </a:solidFill>
        </p:grpSpPr>
        <p:sp>
          <p:nvSpPr>
            <p:cNvPr id="91" name="Oval 90">
              <a:extLst>
                <a:ext uri="{FF2B5EF4-FFF2-40B4-BE49-F238E27FC236}">
                  <a16:creationId xmlns:a16="http://schemas.microsoft.com/office/drawing/2014/main" id="{A6FED4B0-03A9-876D-CC20-8893C9739C23}"/>
                </a:ext>
              </a:extLst>
            </p:cNvPr>
            <p:cNvSpPr/>
            <p:nvPr/>
          </p:nvSpPr>
          <p:spPr>
            <a:xfrm>
              <a:off x="5061629" y="3837460"/>
              <a:ext cx="357790" cy="357790"/>
            </a:xfrm>
            <a:prstGeom prst="ellipse">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extBox 91">
              <a:extLst>
                <a:ext uri="{FF2B5EF4-FFF2-40B4-BE49-F238E27FC236}">
                  <a16:creationId xmlns:a16="http://schemas.microsoft.com/office/drawing/2014/main" id="{DC1F5527-5DBD-C8E6-1966-0F4481DE8BCA}"/>
                </a:ext>
              </a:extLst>
            </p:cNvPr>
            <p:cNvSpPr txBox="1"/>
            <p:nvPr/>
          </p:nvSpPr>
          <p:spPr>
            <a:xfrm>
              <a:off x="5096929" y="3918215"/>
              <a:ext cx="280805" cy="184666"/>
            </a:xfrm>
            <a:prstGeom prst="rect">
              <a:avLst/>
            </a:prstGeom>
            <a:grpFill/>
          </p:spPr>
          <p:txBody>
            <a:bodyPr wrap="square" lIns="0" tIns="0" rIns="0" bIns="0" rtlCol="0">
              <a:spAutoFit/>
            </a:bodyPr>
            <a:lstStyle/>
            <a:p>
              <a:pPr algn="ctr"/>
              <a:r>
                <a:rPr lang="en-US" sz="1200" b="1" cap="all" spc="20">
                  <a:solidFill>
                    <a:schemeClr val="bg1"/>
                  </a:solidFill>
                </a:rPr>
                <a:t>22</a:t>
              </a:r>
            </a:p>
          </p:txBody>
        </p:sp>
      </p:grpSp>
      <p:sp>
        <p:nvSpPr>
          <p:cNvPr id="93" name="TextBox 92">
            <a:extLst>
              <a:ext uri="{FF2B5EF4-FFF2-40B4-BE49-F238E27FC236}">
                <a16:creationId xmlns:a16="http://schemas.microsoft.com/office/drawing/2014/main" id="{4B3F77ED-A550-FE24-94A7-1D700541140B}"/>
              </a:ext>
            </a:extLst>
          </p:cNvPr>
          <p:cNvSpPr txBox="1"/>
          <p:nvPr/>
        </p:nvSpPr>
        <p:spPr>
          <a:xfrm>
            <a:off x="5135165" y="5335090"/>
            <a:ext cx="3818463" cy="418769"/>
          </a:xfrm>
          <a:prstGeom prst="rect">
            <a:avLst/>
          </a:prstGeom>
          <a:noFill/>
        </p:spPr>
        <p:txBody>
          <a:bodyPr wrap="square" lIns="0" tIns="0" rIns="0" bIns="0" rtlCol="0" anchor="t">
            <a:spAutoFit/>
          </a:bodyPr>
          <a:lstStyle/>
          <a:p>
            <a:pPr>
              <a:lnSpc>
                <a:spcPts val="1700"/>
              </a:lnSpc>
              <a:spcAft>
                <a:spcPts val="600"/>
              </a:spcAft>
            </a:pPr>
            <a:r>
              <a:rPr lang="en-US" sz="1100" b="1" cap="all" spc="20">
                <a:solidFill>
                  <a:schemeClr val="bg1">
                    <a:lumMod val="50000"/>
                  </a:schemeClr>
                </a:solidFill>
                <a:latin typeface="+mj-lt"/>
              </a:rPr>
              <a:t>IWDS Cutoff Date and Transition to DoIT-Hosted IWIS Application</a:t>
            </a:r>
            <a:endParaRPr lang="en-US" sz="1200">
              <a:solidFill>
                <a:schemeClr val="bg1">
                  <a:lumMod val="50000"/>
                </a:schemeClr>
              </a:solidFill>
              <a:latin typeface="+mj-lt"/>
            </a:endParaRPr>
          </a:p>
        </p:txBody>
      </p:sp>
      <p:sp>
        <p:nvSpPr>
          <p:cNvPr id="94" name="TextBox 93">
            <a:extLst>
              <a:ext uri="{FF2B5EF4-FFF2-40B4-BE49-F238E27FC236}">
                <a16:creationId xmlns:a16="http://schemas.microsoft.com/office/drawing/2014/main" id="{E168DA3C-C5CF-61DE-BE08-E7C4C4038ABD}"/>
              </a:ext>
            </a:extLst>
          </p:cNvPr>
          <p:cNvSpPr txBox="1"/>
          <p:nvPr/>
        </p:nvSpPr>
        <p:spPr>
          <a:xfrm>
            <a:off x="5124962" y="5861614"/>
            <a:ext cx="3419242" cy="204158"/>
          </a:xfrm>
          <a:prstGeom prst="rect">
            <a:avLst/>
          </a:prstGeom>
          <a:noFill/>
        </p:spPr>
        <p:txBody>
          <a:bodyPr wrap="square" lIns="0" tIns="0" rIns="0" bIns="0" rtlCol="0" anchor="t">
            <a:spAutoFit/>
          </a:bodyPr>
          <a:lstStyle/>
          <a:p>
            <a:pPr>
              <a:lnSpc>
                <a:spcPts val="1700"/>
              </a:lnSpc>
              <a:spcAft>
                <a:spcPts val="600"/>
              </a:spcAft>
            </a:pPr>
            <a:r>
              <a:rPr lang="en-US" sz="1100" b="1" cap="all" spc="20">
                <a:solidFill>
                  <a:schemeClr val="bg1">
                    <a:lumMod val="50000"/>
                  </a:schemeClr>
                </a:solidFill>
                <a:latin typeface="+mj-lt"/>
              </a:rPr>
              <a:t>MVP Testing at DoIT Data Center</a:t>
            </a:r>
            <a:endParaRPr lang="en-US" sz="1200">
              <a:solidFill>
                <a:schemeClr val="bg1">
                  <a:lumMod val="50000"/>
                </a:schemeClr>
              </a:solidFill>
              <a:latin typeface="+mj-lt"/>
            </a:endParaRPr>
          </a:p>
        </p:txBody>
      </p:sp>
      <p:sp>
        <p:nvSpPr>
          <p:cNvPr id="95" name="TextBox 94">
            <a:extLst>
              <a:ext uri="{FF2B5EF4-FFF2-40B4-BE49-F238E27FC236}">
                <a16:creationId xmlns:a16="http://schemas.microsoft.com/office/drawing/2014/main" id="{F47324AD-55DC-9416-6BE8-0792410B4D18}"/>
              </a:ext>
            </a:extLst>
          </p:cNvPr>
          <p:cNvSpPr txBox="1"/>
          <p:nvPr/>
        </p:nvSpPr>
        <p:spPr>
          <a:xfrm>
            <a:off x="5124962" y="6280714"/>
            <a:ext cx="3419242" cy="204158"/>
          </a:xfrm>
          <a:prstGeom prst="rect">
            <a:avLst/>
          </a:prstGeom>
          <a:noFill/>
        </p:spPr>
        <p:txBody>
          <a:bodyPr wrap="square" lIns="0" tIns="0" rIns="0" bIns="0" rtlCol="0" anchor="t">
            <a:spAutoFit/>
          </a:bodyPr>
          <a:lstStyle/>
          <a:p>
            <a:pPr>
              <a:lnSpc>
                <a:spcPts val="1700"/>
              </a:lnSpc>
              <a:spcAft>
                <a:spcPts val="600"/>
              </a:spcAft>
            </a:pPr>
            <a:r>
              <a:rPr lang="en-US" sz="1100" b="1" cap="all" spc="20">
                <a:solidFill>
                  <a:schemeClr val="bg1">
                    <a:lumMod val="50000"/>
                  </a:schemeClr>
                </a:solidFill>
                <a:latin typeface="+mj-lt"/>
              </a:rPr>
              <a:t>DoIT Hosting Application and Go-Live</a:t>
            </a:r>
            <a:endParaRPr lang="en-US" sz="1200">
              <a:solidFill>
                <a:schemeClr val="bg1">
                  <a:lumMod val="50000"/>
                </a:schemeClr>
              </a:solidFill>
              <a:latin typeface="+mj-lt"/>
            </a:endParaRPr>
          </a:p>
        </p:txBody>
      </p:sp>
    </p:spTree>
    <p:extLst>
      <p:ext uri="{BB962C8B-B14F-4D97-AF65-F5344CB8AC3E}">
        <p14:creationId xmlns:p14="http://schemas.microsoft.com/office/powerpoint/2010/main" val="253108422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500"/>
                                        <p:tgtEl>
                                          <p:spTgt spid="17"/>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500"/>
                                        <p:tgtEl>
                                          <p:spTgt spid="18"/>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500"/>
                                        <p:tgtEl>
                                          <p:spTgt spid="15"/>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500"/>
                                        <p:tgtEl>
                                          <p:spTgt spid="22"/>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fade">
                                      <p:cBhvr>
                                        <p:cTn id="43" dur="500"/>
                                        <p:tgtEl>
                                          <p:spTgt spid="2"/>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500"/>
                                        <p:tgtEl>
                                          <p:spTgt spid="16"/>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29"/>
                                        </p:tgtEl>
                                        <p:attrNameLst>
                                          <p:attrName>style.visibility</p:attrName>
                                        </p:attrNameLst>
                                      </p:cBhvr>
                                      <p:to>
                                        <p:strVal val="visible"/>
                                      </p:to>
                                    </p:set>
                                    <p:animEffect transition="in" filter="fade">
                                      <p:cBhvr>
                                        <p:cTn id="51" dur="500"/>
                                        <p:tgtEl>
                                          <p:spTgt spid="29"/>
                                        </p:tgtEl>
                                      </p:cBhvr>
                                    </p:animEffect>
                                  </p:childTnLst>
                                </p:cTn>
                              </p:par>
                            </p:childTnLst>
                          </p:cTn>
                        </p:par>
                        <p:par>
                          <p:cTn id="52" fill="hold">
                            <p:stCondLst>
                              <p:cond delay="6000"/>
                            </p:stCondLst>
                            <p:childTnLst>
                              <p:par>
                                <p:cTn id="53" presetID="10" presetClass="entr" presetSubtype="0" fill="hold" nodeType="afterEffect">
                                  <p:stCondLst>
                                    <p:cond delay="0"/>
                                  </p:stCondLst>
                                  <p:childTnLst>
                                    <p:set>
                                      <p:cBhvr>
                                        <p:cTn id="54" dur="1" fill="hold">
                                          <p:stCondLst>
                                            <p:cond delay="0"/>
                                          </p:stCondLst>
                                        </p:cTn>
                                        <p:tgtEl>
                                          <p:spTgt spid="46"/>
                                        </p:tgtEl>
                                        <p:attrNameLst>
                                          <p:attrName>style.visibility</p:attrName>
                                        </p:attrNameLst>
                                      </p:cBhvr>
                                      <p:to>
                                        <p:strVal val="visible"/>
                                      </p:to>
                                    </p:set>
                                    <p:animEffect transition="in" filter="fade">
                                      <p:cBhvr>
                                        <p:cTn id="55" dur="500"/>
                                        <p:tgtEl>
                                          <p:spTgt spid="46"/>
                                        </p:tgtEl>
                                      </p:cBhvr>
                                    </p:animEffect>
                                  </p:childTnLst>
                                </p:cTn>
                              </p:par>
                            </p:childTnLst>
                          </p:cTn>
                        </p:par>
                        <p:par>
                          <p:cTn id="56" fill="hold">
                            <p:stCondLst>
                              <p:cond delay="6500"/>
                            </p:stCondLst>
                            <p:childTnLst>
                              <p:par>
                                <p:cTn id="57" presetID="10" presetClass="entr" presetSubtype="0" fill="hold" nodeType="afterEffect">
                                  <p:stCondLst>
                                    <p:cond delay="0"/>
                                  </p:stCondLst>
                                  <p:childTnLst>
                                    <p:set>
                                      <p:cBhvr>
                                        <p:cTn id="58" dur="1" fill="hold">
                                          <p:stCondLst>
                                            <p:cond delay="0"/>
                                          </p:stCondLst>
                                        </p:cTn>
                                        <p:tgtEl>
                                          <p:spTgt spid="49"/>
                                        </p:tgtEl>
                                        <p:attrNameLst>
                                          <p:attrName>style.visibility</p:attrName>
                                        </p:attrNameLst>
                                      </p:cBhvr>
                                      <p:to>
                                        <p:strVal val="visible"/>
                                      </p:to>
                                    </p:set>
                                    <p:animEffect transition="in" filter="fade">
                                      <p:cBhvr>
                                        <p:cTn id="59" dur="500"/>
                                        <p:tgtEl>
                                          <p:spTgt spid="49"/>
                                        </p:tgtEl>
                                      </p:cBhvr>
                                    </p:animEffect>
                                  </p:childTnLst>
                                </p:cTn>
                              </p:par>
                            </p:childTnLst>
                          </p:cTn>
                        </p:par>
                        <p:par>
                          <p:cTn id="60" fill="hold">
                            <p:stCondLst>
                              <p:cond delay="7000"/>
                            </p:stCondLst>
                            <p:childTnLst>
                              <p:par>
                                <p:cTn id="61" presetID="10" presetClass="entr" presetSubtype="0" fill="hold" nodeType="afterEffect">
                                  <p:stCondLst>
                                    <p:cond delay="0"/>
                                  </p:stCondLst>
                                  <p:childTnLst>
                                    <p:set>
                                      <p:cBhvr>
                                        <p:cTn id="62" dur="1" fill="hold">
                                          <p:stCondLst>
                                            <p:cond delay="0"/>
                                          </p:stCondLst>
                                        </p:cTn>
                                        <p:tgtEl>
                                          <p:spTgt spid="55"/>
                                        </p:tgtEl>
                                        <p:attrNameLst>
                                          <p:attrName>style.visibility</p:attrName>
                                        </p:attrNameLst>
                                      </p:cBhvr>
                                      <p:to>
                                        <p:strVal val="visible"/>
                                      </p:to>
                                    </p:set>
                                    <p:animEffect transition="in" filter="fade">
                                      <p:cBhvr>
                                        <p:cTn id="63" dur="500"/>
                                        <p:tgtEl>
                                          <p:spTgt spid="55"/>
                                        </p:tgtEl>
                                      </p:cBhvr>
                                    </p:animEffect>
                                  </p:childTnLst>
                                </p:cTn>
                              </p:par>
                            </p:childTnLst>
                          </p:cTn>
                        </p:par>
                        <p:par>
                          <p:cTn id="64" fill="hold">
                            <p:stCondLst>
                              <p:cond delay="7500"/>
                            </p:stCondLst>
                            <p:childTnLst>
                              <p:par>
                                <p:cTn id="65" presetID="10" presetClass="entr" presetSubtype="0" fill="hold" nodeType="afterEffect">
                                  <p:stCondLst>
                                    <p:cond delay="0"/>
                                  </p:stCondLst>
                                  <p:childTnLst>
                                    <p:set>
                                      <p:cBhvr>
                                        <p:cTn id="66" dur="1" fill="hold">
                                          <p:stCondLst>
                                            <p:cond delay="0"/>
                                          </p:stCondLst>
                                        </p:cTn>
                                        <p:tgtEl>
                                          <p:spTgt spid="52"/>
                                        </p:tgtEl>
                                        <p:attrNameLst>
                                          <p:attrName>style.visibility</p:attrName>
                                        </p:attrNameLst>
                                      </p:cBhvr>
                                      <p:to>
                                        <p:strVal val="visible"/>
                                      </p:to>
                                    </p:set>
                                    <p:animEffect transition="in" filter="fade">
                                      <p:cBhvr>
                                        <p:cTn id="67" dur="500"/>
                                        <p:tgtEl>
                                          <p:spTgt spid="52"/>
                                        </p:tgtEl>
                                      </p:cBhvr>
                                    </p:animEffect>
                                  </p:childTnLst>
                                </p:cTn>
                              </p:par>
                            </p:childTnLst>
                          </p:cTn>
                        </p:par>
                        <p:par>
                          <p:cTn id="68" fill="hold">
                            <p:stCondLst>
                              <p:cond delay="8000"/>
                            </p:stCondLst>
                            <p:childTnLst>
                              <p:par>
                                <p:cTn id="69" presetID="10" presetClass="entr" presetSubtype="0" fill="hold" nodeType="afterEffect">
                                  <p:stCondLst>
                                    <p:cond delay="0"/>
                                  </p:stCondLst>
                                  <p:childTnLst>
                                    <p:set>
                                      <p:cBhvr>
                                        <p:cTn id="70" dur="1" fill="hold">
                                          <p:stCondLst>
                                            <p:cond delay="0"/>
                                          </p:stCondLst>
                                        </p:cTn>
                                        <p:tgtEl>
                                          <p:spTgt spid="58"/>
                                        </p:tgtEl>
                                        <p:attrNameLst>
                                          <p:attrName>style.visibility</p:attrName>
                                        </p:attrNameLst>
                                      </p:cBhvr>
                                      <p:to>
                                        <p:strVal val="visible"/>
                                      </p:to>
                                    </p:set>
                                    <p:animEffect transition="in" filter="fade">
                                      <p:cBhvr>
                                        <p:cTn id="71" dur="500"/>
                                        <p:tgtEl>
                                          <p:spTgt spid="58"/>
                                        </p:tgtEl>
                                      </p:cBhvr>
                                    </p:animEffect>
                                  </p:childTnLst>
                                </p:cTn>
                              </p:par>
                            </p:childTnLst>
                          </p:cTn>
                        </p:par>
                        <p:par>
                          <p:cTn id="72" fill="hold">
                            <p:stCondLst>
                              <p:cond delay="8500"/>
                            </p:stCondLst>
                            <p:childTnLst>
                              <p:par>
                                <p:cTn id="73" presetID="10" presetClass="entr" presetSubtype="0" fill="hold" nodeType="afterEffect">
                                  <p:stCondLst>
                                    <p:cond delay="0"/>
                                  </p:stCondLst>
                                  <p:childTnLst>
                                    <p:set>
                                      <p:cBhvr>
                                        <p:cTn id="74" dur="1" fill="hold">
                                          <p:stCondLst>
                                            <p:cond delay="0"/>
                                          </p:stCondLst>
                                        </p:cTn>
                                        <p:tgtEl>
                                          <p:spTgt spid="61"/>
                                        </p:tgtEl>
                                        <p:attrNameLst>
                                          <p:attrName>style.visibility</p:attrName>
                                        </p:attrNameLst>
                                      </p:cBhvr>
                                      <p:to>
                                        <p:strVal val="visible"/>
                                      </p:to>
                                    </p:set>
                                    <p:animEffect transition="in" filter="fade">
                                      <p:cBhvr>
                                        <p:cTn id="75" dur="500"/>
                                        <p:tgtEl>
                                          <p:spTgt spid="61"/>
                                        </p:tgtEl>
                                      </p:cBhvr>
                                    </p:animEffect>
                                  </p:childTnLst>
                                </p:cTn>
                              </p:par>
                            </p:childTnLst>
                          </p:cTn>
                        </p:par>
                        <p:par>
                          <p:cTn id="76" fill="hold">
                            <p:stCondLst>
                              <p:cond delay="9000"/>
                            </p:stCondLst>
                            <p:childTnLst>
                              <p:par>
                                <p:cTn id="77" presetID="10" presetClass="entr" presetSubtype="0" fill="hold" nodeType="afterEffect">
                                  <p:stCondLst>
                                    <p:cond delay="0"/>
                                  </p:stCondLst>
                                  <p:childTnLst>
                                    <p:set>
                                      <p:cBhvr>
                                        <p:cTn id="78" dur="1" fill="hold">
                                          <p:stCondLst>
                                            <p:cond delay="0"/>
                                          </p:stCondLst>
                                        </p:cTn>
                                        <p:tgtEl>
                                          <p:spTgt spid="64"/>
                                        </p:tgtEl>
                                        <p:attrNameLst>
                                          <p:attrName>style.visibility</p:attrName>
                                        </p:attrNameLst>
                                      </p:cBhvr>
                                      <p:to>
                                        <p:strVal val="visible"/>
                                      </p:to>
                                    </p:set>
                                    <p:animEffect transition="in" filter="fade">
                                      <p:cBhvr>
                                        <p:cTn id="79" dur="500"/>
                                        <p:tgtEl>
                                          <p:spTgt spid="64"/>
                                        </p:tgtEl>
                                      </p:cBhvr>
                                    </p:animEffect>
                                  </p:childTnLst>
                                </p:cTn>
                              </p:par>
                            </p:childTnLst>
                          </p:cTn>
                        </p:par>
                        <p:par>
                          <p:cTn id="80" fill="hold">
                            <p:stCondLst>
                              <p:cond delay="9500"/>
                            </p:stCondLst>
                            <p:childTnLst>
                              <p:par>
                                <p:cTn id="81" presetID="10" presetClass="entr" presetSubtype="0" fill="hold" nodeType="afterEffect">
                                  <p:stCondLst>
                                    <p:cond delay="0"/>
                                  </p:stCondLst>
                                  <p:childTnLst>
                                    <p:set>
                                      <p:cBhvr>
                                        <p:cTn id="82" dur="1" fill="hold">
                                          <p:stCondLst>
                                            <p:cond delay="0"/>
                                          </p:stCondLst>
                                        </p:cTn>
                                        <p:tgtEl>
                                          <p:spTgt spid="69"/>
                                        </p:tgtEl>
                                        <p:attrNameLst>
                                          <p:attrName>style.visibility</p:attrName>
                                        </p:attrNameLst>
                                      </p:cBhvr>
                                      <p:to>
                                        <p:strVal val="visible"/>
                                      </p:to>
                                    </p:set>
                                    <p:animEffect transition="in" filter="fade">
                                      <p:cBhvr>
                                        <p:cTn id="83" dur="500"/>
                                        <p:tgtEl>
                                          <p:spTgt spid="69"/>
                                        </p:tgtEl>
                                      </p:cBhvr>
                                    </p:animEffect>
                                  </p:childTnLst>
                                </p:cTn>
                              </p:par>
                            </p:childTnLst>
                          </p:cTn>
                        </p:par>
                        <p:par>
                          <p:cTn id="84" fill="hold">
                            <p:stCondLst>
                              <p:cond delay="10000"/>
                            </p:stCondLst>
                            <p:childTnLst>
                              <p:par>
                                <p:cTn id="85" presetID="10" presetClass="entr" presetSubtype="0" fill="hold" nodeType="afterEffect">
                                  <p:stCondLst>
                                    <p:cond delay="0"/>
                                  </p:stCondLst>
                                  <p:childTnLst>
                                    <p:set>
                                      <p:cBhvr>
                                        <p:cTn id="86" dur="1" fill="hold">
                                          <p:stCondLst>
                                            <p:cond delay="0"/>
                                          </p:stCondLst>
                                        </p:cTn>
                                        <p:tgtEl>
                                          <p:spTgt spid="84"/>
                                        </p:tgtEl>
                                        <p:attrNameLst>
                                          <p:attrName>style.visibility</p:attrName>
                                        </p:attrNameLst>
                                      </p:cBhvr>
                                      <p:to>
                                        <p:strVal val="visible"/>
                                      </p:to>
                                    </p:set>
                                    <p:animEffect transition="in" filter="fade">
                                      <p:cBhvr>
                                        <p:cTn id="87" dur="500"/>
                                        <p:tgtEl>
                                          <p:spTgt spid="84"/>
                                        </p:tgtEl>
                                      </p:cBhvr>
                                    </p:animEffect>
                                  </p:childTnLst>
                                </p:cTn>
                              </p:par>
                            </p:childTnLst>
                          </p:cTn>
                        </p:par>
                        <p:par>
                          <p:cTn id="88" fill="hold">
                            <p:stCondLst>
                              <p:cond delay="10500"/>
                            </p:stCondLst>
                            <p:childTnLst>
                              <p:par>
                                <p:cTn id="89" presetID="10" presetClass="entr" presetSubtype="0" fill="hold" nodeType="afterEffect">
                                  <p:stCondLst>
                                    <p:cond delay="0"/>
                                  </p:stCondLst>
                                  <p:childTnLst>
                                    <p:set>
                                      <p:cBhvr>
                                        <p:cTn id="90" dur="1" fill="hold">
                                          <p:stCondLst>
                                            <p:cond delay="0"/>
                                          </p:stCondLst>
                                        </p:cTn>
                                        <p:tgtEl>
                                          <p:spTgt spid="87"/>
                                        </p:tgtEl>
                                        <p:attrNameLst>
                                          <p:attrName>style.visibility</p:attrName>
                                        </p:attrNameLst>
                                      </p:cBhvr>
                                      <p:to>
                                        <p:strVal val="visible"/>
                                      </p:to>
                                    </p:set>
                                    <p:animEffect transition="in" filter="fade">
                                      <p:cBhvr>
                                        <p:cTn id="91" dur="500"/>
                                        <p:tgtEl>
                                          <p:spTgt spid="87"/>
                                        </p:tgtEl>
                                      </p:cBhvr>
                                    </p:animEffect>
                                  </p:childTnLst>
                                </p:cTn>
                              </p:par>
                            </p:childTnLst>
                          </p:cTn>
                        </p:par>
                        <p:par>
                          <p:cTn id="92" fill="hold">
                            <p:stCondLst>
                              <p:cond delay="11000"/>
                            </p:stCondLst>
                            <p:childTnLst>
                              <p:par>
                                <p:cTn id="93" presetID="10" presetClass="entr" presetSubtype="0" fill="hold" nodeType="afterEffect">
                                  <p:stCondLst>
                                    <p:cond delay="0"/>
                                  </p:stCondLst>
                                  <p:childTnLst>
                                    <p:set>
                                      <p:cBhvr>
                                        <p:cTn id="94" dur="1" fill="hold">
                                          <p:stCondLst>
                                            <p:cond delay="0"/>
                                          </p:stCondLst>
                                        </p:cTn>
                                        <p:tgtEl>
                                          <p:spTgt spid="90"/>
                                        </p:tgtEl>
                                        <p:attrNameLst>
                                          <p:attrName>style.visibility</p:attrName>
                                        </p:attrNameLst>
                                      </p:cBhvr>
                                      <p:to>
                                        <p:strVal val="visible"/>
                                      </p:to>
                                    </p:set>
                                    <p:animEffect transition="in" filter="fade">
                                      <p:cBhvr>
                                        <p:cTn id="95"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000000"/>
      </a:dk1>
      <a:lt1>
        <a:srgbClr val="FFFFFF"/>
      </a:lt1>
      <a:dk2>
        <a:srgbClr val="44546A"/>
      </a:dk2>
      <a:lt2>
        <a:srgbClr val="E7E6E6"/>
      </a:lt2>
      <a:accent1>
        <a:srgbClr val="BE5333"/>
      </a:accent1>
      <a:accent2>
        <a:srgbClr val="ED7D31"/>
      </a:accent2>
      <a:accent3>
        <a:srgbClr val="A5A5A5"/>
      </a:accent3>
      <a:accent4>
        <a:srgbClr val="FFC000"/>
      </a:accent4>
      <a:accent5>
        <a:srgbClr val="B44F30"/>
      </a:accent5>
      <a:accent6>
        <a:srgbClr val="4D4D4D"/>
      </a:accent6>
      <a:hlink>
        <a:srgbClr val="6297B8"/>
      </a:hlink>
      <a:folHlink>
        <a:srgbClr val="313744"/>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E52569ECEA4A742A2C5974F57977DA4" ma:contentTypeVersion="5" ma:contentTypeDescription="Create a new document." ma:contentTypeScope="" ma:versionID="79c9f2753a94edf9e8c03015e3e7977f">
  <xsd:schema xmlns:xsd="http://www.w3.org/2001/XMLSchema" xmlns:xs="http://www.w3.org/2001/XMLSchema" xmlns:p="http://schemas.microsoft.com/office/2006/metadata/properties" xmlns:ns1="http://schemas.microsoft.com/sharepoint/v3" targetNamespace="http://schemas.microsoft.com/office/2006/metadata/properties" ma:root="true" ma:fieldsID="ff328a1cd662c37536c074f55b1464a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B3539B0-E755-408B-8EC0-71319418144F}">
  <ds:schemaRefs>
    <ds:schemaRef ds:uri="http://schemas.microsoft.com/office/2006/metadata/properties"/>
    <ds:schemaRef ds:uri="http://www.w3.org/XML/1998/namespace"/>
    <ds:schemaRef ds:uri="http://purl.org/dc/terms/"/>
    <ds:schemaRef ds:uri="http://purl.org/dc/dcmitype/"/>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d5336d5e-925a-4967-95ed-7b2685458cbd"/>
    <ds:schemaRef ds:uri="604ad56b-ce15-4040-a51a-85d0c1fd6fd9"/>
  </ds:schemaRefs>
</ds:datastoreItem>
</file>

<file path=customXml/itemProps2.xml><?xml version="1.0" encoding="utf-8"?>
<ds:datastoreItem xmlns:ds="http://schemas.openxmlformats.org/officeDocument/2006/customXml" ds:itemID="{055273AF-8D32-4178-AEAD-FBA1987186C7}"/>
</file>

<file path=customXml/itemProps3.xml><?xml version="1.0" encoding="utf-8"?>
<ds:datastoreItem xmlns:ds="http://schemas.openxmlformats.org/officeDocument/2006/customXml" ds:itemID="{A798C24E-ECC9-45BA-8B8D-69AEF1BECD9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91</TotalTime>
  <Words>2462</Words>
  <Application>Microsoft Macintosh PowerPoint</Application>
  <PresentationFormat>On-screen Show (4:3)</PresentationFormat>
  <Paragraphs>472</Paragraphs>
  <Slides>18</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vt:lpstr>
      <vt:lpstr>Calibri</vt:lpstr>
      <vt:lpstr>Calibri Light</vt:lpstr>
      <vt:lpstr>Courier New</vt:lpstr>
      <vt:lpstr>Lato</vt:lpstr>
      <vt:lpstr>Quattrocento Sans</vt:lpstr>
      <vt:lpstr>Segoe UI Symbol</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Moorche 30 DVDs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Jafar</dc:creator>
  <cp:keywords/>
  <cp:lastModifiedBy>Al Menke</cp:lastModifiedBy>
  <cp:revision>36</cp:revision>
  <cp:lastPrinted>2018-06-26T15:29:22Z</cp:lastPrinted>
  <dcterms:created xsi:type="dcterms:W3CDTF">2015-05-25T12:45:08Z</dcterms:created>
  <dcterms:modified xsi:type="dcterms:W3CDTF">2023-12-01T22:34:28Z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0x010100CE52569ECEA4A742A2C5974F57977DA4</vt:lpwstr>
  </property>
  <property fmtid="{D5CDD505-2E9C-101B-9397-08002B2CF9AE}" pid="3" name="TaxKeyword">
    <vt:lpwstr/>
  </property>
  <property fmtid="{D5CDD505-2E9C-101B-9397-08002B2CF9AE}" pid="4" name="MediaServiceImageTags">
    <vt:lpwstr/>
  </property>
</Properties>
</file>