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149_E4FDB155.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4"/>
  </p:sldMasterIdLst>
  <p:notesMasterIdLst>
    <p:notesMasterId r:id="rId23"/>
  </p:notesMasterIdLst>
  <p:handoutMasterIdLst>
    <p:handoutMasterId r:id="rId24"/>
  </p:handoutMasterIdLst>
  <p:sldIdLst>
    <p:sldId id="261" r:id="rId5"/>
    <p:sldId id="398" r:id="rId6"/>
    <p:sldId id="331" r:id="rId7"/>
    <p:sldId id="332" r:id="rId8"/>
    <p:sldId id="333" r:id="rId9"/>
    <p:sldId id="411" r:id="rId10"/>
    <p:sldId id="399" r:id="rId11"/>
    <p:sldId id="406" r:id="rId12"/>
    <p:sldId id="410" r:id="rId13"/>
    <p:sldId id="407" r:id="rId14"/>
    <p:sldId id="416" r:id="rId15"/>
    <p:sldId id="414" r:id="rId16"/>
    <p:sldId id="330" r:id="rId17"/>
    <p:sldId id="412" r:id="rId18"/>
    <p:sldId id="401" r:id="rId19"/>
    <p:sldId id="329" r:id="rId20"/>
    <p:sldId id="336" r:id="rId21"/>
    <p:sldId id="334" r:id="rId22"/>
  </p:sldIdLst>
  <p:sldSz cx="9144000" cy="6858000" type="screen4x3"/>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7F7BC0-B2EF-1C72-480B-D36023157BF1}" name="Miller, Olivia G" initials="MG" userId="S::olivia.miller@siu.edu::b100c2fb-fb36-4170-b7bf-6e648c4c966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973F"/>
    <a:srgbClr val="1C498B"/>
    <a:srgbClr val="D14C27"/>
    <a:srgbClr val="F58025"/>
    <a:srgbClr val="4D4D4D"/>
    <a:srgbClr val="C5C6C8"/>
    <a:srgbClr val="F6F8FA"/>
    <a:srgbClr val="3037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3DADE6-BD43-4EC2-8E5A-AA42F3760F03}" v="4" dt="2023-11-30T21:05:46.049"/>
    <p1510:client id="{B4DF808A-F5A7-42B3-992E-FCD0B18A591D}" v="27" dt="2023-11-30T17:56:50.378"/>
    <p1510:client id="{B9ABEE2E-591C-47FA-B79F-1A85A10EE552}" v="84" dt="2023-11-30T18:01:46.6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1928" y="16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8/10/relationships/authors" Target="authors.xml"/></Relationships>
</file>

<file path=ppt/comments/modernComment_149_E4FDB155.xml><?xml version="1.0" encoding="utf-8"?>
<p188:cmLst xmlns:a="http://schemas.openxmlformats.org/drawingml/2006/main" xmlns:r="http://schemas.openxmlformats.org/officeDocument/2006/relationships" xmlns:p188="http://schemas.microsoft.com/office/powerpoint/2018/8/main">
  <p188:cm id="{02446C9E-AD74-4FAB-BDCA-E694F50BA312}" authorId="{6F7F7BC0-B2EF-1C72-480B-D36023157BF1}" created="2023-11-22T21:14:56.788">
    <pc:sldMkLst xmlns:pc="http://schemas.microsoft.com/office/powerpoint/2013/main/command">
      <pc:docMk/>
      <pc:sldMk cId="3841831253" sldId="329"/>
    </pc:sldMkLst>
    <p188:txBody>
      <a:bodyPr/>
      <a:lstStyle/>
      <a:p>
        <a:r>
          <a:rPr lang="en-US"/>
          <a:t>I think we should move this to before slide 16</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83A271-562D-4743-AD94-2DB8FB529678}" type="doc">
      <dgm:prSet loTypeId="urn:microsoft.com/office/officeart/2005/8/layout/process2" loCatId="" qsTypeId="urn:microsoft.com/office/officeart/2005/8/quickstyle/simple1" qsCatId="simple" csTypeId="urn:microsoft.com/office/officeart/2005/8/colors/accent1_2" csCatId="accent1" phldr="1"/>
      <dgm:spPr/>
    </dgm:pt>
    <dgm:pt modelId="{4ED4672B-50A0-DA4A-B8F2-0FDD3A709384}">
      <dgm:prSet phldrT="[Text]"/>
      <dgm:spPr/>
      <dgm:t>
        <a:bodyPr/>
        <a:lstStyle/>
        <a:p>
          <a:r>
            <a:rPr lang="en-US"/>
            <a:t>Communications Team builds content, selects channel, creates schedule</a:t>
          </a:r>
        </a:p>
      </dgm:t>
    </dgm:pt>
    <dgm:pt modelId="{EC5BF860-5BF2-0F46-85C1-54F3F0FC0F28}" type="parTrans" cxnId="{4A9095C6-6D7D-CD40-A656-392D3B3B819B}">
      <dgm:prSet/>
      <dgm:spPr/>
      <dgm:t>
        <a:bodyPr/>
        <a:lstStyle/>
        <a:p>
          <a:endParaRPr lang="en-US"/>
        </a:p>
      </dgm:t>
    </dgm:pt>
    <dgm:pt modelId="{FFEB4BA7-4FA3-EE4C-A1A5-4EB5AA981CBA}" type="sibTrans" cxnId="{4A9095C6-6D7D-CD40-A656-392D3B3B819B}">
      <dgm:prSet/>
      <dgm:spPr/>
      <dgm:t>
        <a:bodyPr/>
        <a:lstStyle/>
        <a:p>
          <a:endParaRPr lang="en-US"/>
        </a:p>
      </dgm:t>
    </dgm:pt>
    <dgm:pt modelId="{A8649C63-43C0-7547-8321-9169D15E6E23}">
      <dgm:prSet phldrT="[Text]"/>
      <dgm:spPr/>
      <dgm:t>
        <a:bodyPr/>
        <a:lstStyle/>
        <a:p>
          <a:r>
            <a:rPr lang="en-US"/>
            <a:t>Senior Leadership reviews and approves content, channel, schedule</a:t>
          </a:r>
        </a:p>
      </dgm:t>
    </dgm:pt>
    <dgm:pt modelId="{1749C4DA-81AD-2E4D-86A7-810351126145}" type="parTrans" cxnId="{849DA762-9055-914A-8C06-1FF034F41CCF}">
      <dgm:prSet/>
      <dgm:spPr/>
      <dgm:t>
        <a:bodyPr/>
        <a:lstStyle/>
        <a:p>
          <a:endParaRPr lang="en-US"/>
        </a:p>
      </dgm:t>
    </dgm:pt>
    <dgm:pt modelId="{94FE0FD9-C029-F34C-B1D5-268783219F96}" type="sibTrans" cxnId="{849DA762-9055-914A-8C06-1FF034F41CCF}">
      <dgm:prSet/>
      <dgm:spPr/>
      <dgm:t>
        <a:bodyPr/>
        <a:lstStyle/>
        <a:p>
          <a:endParaRPr lang="en-US"/>
        </a:p>
      </dgm:t>
    </dgm:pt>
    <dgm:pt modelId="{04FBB5E4-E38B-3A4E-8981-0CCA1BF49972}">
      <dgm:prSet phldrT="[Text]"/>
      <dgm:spPr/>
      <dgm:t>
        <a:bodyPr/>
        <a:lstStyle/>
        <a:p>
          <a:r>
            <a:rPr lang="en-US"/>
            <a:t>Message gets delivered through appropriate channels</a:t>
          </a:r>
          <a:br>
            <a:rPr lang="en-US"/>
          </a:br>
          <a:r>
            <a:rPr lang="en-US"/>
            <a:t>(website, email, meetings, etc.)</a:t>
          </a:r>
        </a:p>
      </dgm:t>
    </dgm:pt>
    <dgm:pt modelId="{68704730-9D32-2F4B-980E-9ABBBB2F3067}" type="parTrans" cxnId="{2A5808F7-C0CB-9942-AD83-B1A1C06F4FB2}">
      <dgm:prSet/>
      <dgm:spPr/>
      <dgm:t>
        <a:bodyPr/>
        <a:lstStyle/>
        <a:p>
          <a:endParaRPr lang="en-US"/>
        </a:p>
      </dgm:t>
    </dgm:pt>
    <dgm:pt modelId="{2584D90D-9052-6A48-9124-71982DA4916B}" type="sibTrans" cxnId="{2A5808F7-C0CB-9942-AD83-B1A1C06F4FB2}">
      <dgm:prSet/>
      <dgm:spPr/>
      <dgm:t>
        <a:bodyPr/>
        <a:lstStyle/>
        <a:p>
          <a:endParaRPr lang="en-US"/>
        </a:p>
      </dgm:t>
    </dgm:pt>
    <dgm:pt modelId="{AEB8D5D3-4FDD-A44A-8ECE-F31C4C69129E}" type="pres">
      <dgm:prSet presAssocID="{C883A271-562D-4743-AD94-2DB8FB529678}" presName="linearFlow" presStyleCnt="0">
        <dgm:presLayoutVars>
          <dgm:resizeHandles val="exact"/>
        </dgm:presLayoutVars>
      </dgm:prSet>
      <dgm:spPr/>
    </dgm:pt>
    <dgm:pt modelId="{A7CCE737-FC11-4D41-89D0-69738E9B3A7D}" type="pres">
      <dgm:prSet presAssocID="{4ED4672B-50A0-DA4A-B8F2-0FDD3A709384}" presName="node" presStyleLbl="node1" presStyleIdx="0" presStyleCnt="3">
        <dgm:presLayoutVars>
          <dgm:bulletEnabled val="1"/>
        </dgm:presLayoutVars>
      </dgm:prSet>
      <dgm:spPr/>
    </dgm:pt>
    <dgm:pt modelId="{6E917A48-0AA1-4A40-9E2E-55D12765E2AE}" type="pres">
      <dgm:prSet presAssocID="{FFEB4BA7-4FA3-EE4C-A1A5-4EB5AA981CBA}" presName="sibTrans" presStyleLbl="sibTrans2D1" presStyleIdx="0" presStyleCnt="2"/>
      <dgm:spPr/>
    </dgm:pt>
    <dgm:pt modelId="{446B839F-AAF7-C049-8AC7-62713CC31963}" type="pres">
      <dgm:prSet presAssocID="{FFEB4BA7-4FA3-EE4C-A1A5-4EB5AA981CBA}" presName="connectorText" presStyleLbl="sibTrans2D1" presStyleIdx="0" presStyleCnt="2"/>
      <dgm:spPr/>
    </dgm:pt>
    <dgm:pt modelId="{819BACF6-9B74-014B-8BEF-68C92B5C6A7F}" type="pres">
      <dgm:prSet presAssocID="{A8649C63-43C0-7547-8321-9169D15E6E23}" presName="node" presStyleLbl="node1" presStyleIdx="1" presStyleCnt="3">
        <dgm:presLayoutVars>
          <dgm:bulletEnabled val="1"/>
        </dgm:presLayoutVars>
      </dgm:prSet>
      <dgm:spPr/>
    </dgm:pt>
    <dgm:pt modelId="{0C81B793-D8FB-1047-BC30-82CD18C96DCF}" type="pres">
      <dgm:prSet presAssocID="{94FE0FD9-C029-F34C-B1D5-268783219F96}" presName="sibTrans" presStyleLbl="sibTrans2D1" presStyleIdx="1" presStyleCnt="2"/>
      <dgm:spPr/>
    </dgm:pt>
    <dgm:pt modelId="{395FFAE5-87DE-E440-BF0B-75DCDCFA6A0E}" type="pres">
      <dgm:prSet presAssocID="{94FE0FD9-C029-F34C-B1D5-268783219F96}" presName="connectorText" presStyleLbl="sibTrans2D1" presStyleIdx="1" presStyleCnt="2"/>
      <dgm:spPr/>
    </dgm:pt>
    <dgm:pt modelId="{14603E6F-7D20-C746-AE52-202FE909CA13}" type="pres">
      <dgm:prSet presAssocID="{04FBB5E4-E38B-3A4E-8981-0CCA1BF49972}" presName="node" presStyleLbl="node1" presStyleIdx="2" presStyleCnt="3">
        <dgm:presLayoutVars>
          <dgm:bulletEnabled val="1"/>
        </dgm:presLayoutVars>
      </dgm:prSet>
      <dgm:spPr/>
    </dgm:pt>
  </dgm:ptLst>
  <dgm:cxnLst>
    <dgm:cxn modelId="{B2B4B105-B238-FD43-A433-D8BC534CA419}" type="presOf" srcId="{C883A271-562D-4743-AD94-2DB8FB529678}" destId="{AEB8D5D3-4FDD-A44A-8ECE-F31C4C69129E}" srcOrd="0" destOrd="0" presId="urn:microsoft.com/office/officeart/2005/8/layout/process2"/>
    <dgm:cxn modelId="{CA3CC905-FD52-1B42-BB98-68DD293BAAB3}" type="presOf" srcId="{FFEB4BA7-4FA3-EE4C-A1A5-4EB5AA981CBA}" destId="{6E917A48-0AA1-4A40-9E2E-55D12765E2AE}" srcOrd="0" destOrd="0" presId="urn:microsoft.com/office/officeart/2005/8/layout/process2"/>
    <dgm:cxn modelId="{B0013435-BC6E-1340-9B0D-F4DEE7D15721}" type="presOf" srcId="{94FE0FD9-C029-F34C-B1D5-268783219F96}" destId="{0C81B793-D8FB-1047-BC30-82CD18C96DCF}" srcOrd="0" destOrd="0" presId="urn:microsoft.com/office/officeart/2005/8/layout/process2"/>
    <dgm:cxn modelId="{2B0CD83F-1070-E544-A187-C6A9D558AA82}" type="presOf" srcId="{4ED4672B-50A0-DA4A-B8F2-0FDD3A709384}" destId="{A7CCE737-FC11-4D41-89D0-69738E9B3A7D}" srcOrd="0" destOrd="0" presId="urn:microsoft.com/office/officeart/2005/8/layout/process2"/>
    <dgm:cxn modelId="{849DA762-9055-914A-8C06-1FF034F41CCF}" srcId="{C883A271-562D-4743-AD94-2DB8FB529678}" destId="{A8649C63-43C0-7547-8321-9169D15E6E23}" srcOrd="1" destOrd="0" parTransId="{1749C4DA-81AD-2E4D-86A7-810351126145}" sibTransId="{94FE0FD9-C029-F34C-B1D5-268783219F96}"/>
    <dgm:cxn modelId="{527CB76D-4846-C14A-AB8C-3CAD58593052}" type="presOf" srcId="{A8649C63-43C0-7547-8321-9169D15E6E23}" destId="{819BACF6-9B74-014B-8BEF-68C92B5C6A7F}" srcOrd="0" destOrd="0" presId="urn:microsoft.com/office/officeart/2005/8/layout/process2"/>
    <dgm:cxn modelId="{22BE6670-E924-0F4B-A35B-017D12112DCE}" type="presOf" srcId="{94FE0FD9-C029-F34C-B1D5-268783219F96}" destId="{395FFAE5-87DE-E440-BF0B-75DCDCFA6A0E}" srcOrd="1" destOrd="0" presId="urn:microsoft.com/office/officeart/2005/8/layout/process2"/>
    <dgm:cxn modelId="{4A9095C6-6D7D-CD40-A656-392D3B3B819B}" srcId="{C883A271-562D-4743-AD94-2DB8FB529678}" destId="{4ED4672B-50A0-DA4A-B8F2-0FDD3A709384}" srcOrd="0" destOrd="0" parTransId="{EC5BF860-5BF2-0F46-85C1-54F3F0FC0F28}" sibTransId="{FFEB4BA7-4FA3-EE4C-A1A5-4EB5AA981CBA}"/>
    <dgm:cxn modelId="{2A5808F7-C0CB-9942-AD83-B1A1C06F4FB2}" srcId="{C883A271-562D-4743-AD94-2DB8FB529678}" destId="{04FBB5E4-E38B-3A4E-8981-0CCA1BF49972}" srcOrd="2" destOrd="0" parTransId="{68704730-9D32-2F4B-980E-9ABBBB2F3067}" sibTransId="{2584D90D-9052-6A48-9124-71982DA4916B}"/>
    <dgm:cxn modelId="{D7CB2EFC-B094-444D-8679-2C22778D3C73}" type="presOf" srcId="{FFEB4BA7-4FA3-EE4C-A1A5-4EB5AA981CBA}" destId="{446B839F-AAF7-C049-8AC7-62713CC31963}" srcOrd="1" destOrd="0" presId="urn:microsoft.com/office/officeart/2005/8/layout/process2"/>
    <dgm:cxn modelId="{0D877BFF-A7D4-CE4F-A391-8C63E115EA98}" type="presOf" srcId="{04FBB5E4-E38B-3A4E-8981-0CCA1BF49972}" destId="{14603E6F-7D20-C746-AE52-202FE909CA13}" srcOrd="0" destOrd="0" presId="urn:microsoft.com/office/officeart/2005/8/layout/process2"/>
    <dgm:cxn modelId="{F8D7C4C9-32B2-024C-9E70-60F08773A38E}" type="presParOf" srcId="{AEB8D5D3-4FDD-A44A-8ECE-F31C4C69129E}" destId="{A7CCE737-FC11-4D41-89D0-69738E9B3A7D}" srcOrd="0" destOrd="0" presId="urn:microsoft.com/office/officeart/2005/8/layout/process2"/>
    <dgm:cxn modelId="{499228CD-6634-4541-B3B4-007229F4A3EC}" type="presParOf" srcId="{AEB8D5D3-4FDD-A44A-8ECE-F31C4C69129E}" destId="{6E917A48-0AA1-4A40-9E2E-55D12765E2AE}" srcOrd="1" destOrd="0" presId="urn:microsoft.com/office/officeart/2005/8/layout/process2"/>
    <dgm:cxn modelId="{AB398575-7B24-1842-BD37-5DC4CCD2A21C}" type="presParOf" srcId="{6E917A48-0AA1-4A40-9E2E-55D12765E2AE}" destId="{446B839F-AAF7-C049-8AC7-62713CC31963}" srcOrd="0" destOrd="0" presId="urn:microsoft.com/office/officeart/2005/8/layout/process2"/>
    <dgm:cxn modelId="{0C12AAF7-DB9F-2548-8804-BDE18F14CFB7}" type="presParOf" srcId="{AEB8D5D3-4FDD-A44A-8ECE-F31C4C69129E}" destId="{819BACF6-9B74-014B-8BEF-68C92B5C6A7F}" srcOrd="2" destOrd="0" presId="urn:microsoft.com/office/officeart/2005/8/layout/process2"/>
    <dgm:cxn modelId="{12C40E39-BD9F-7B40-985A-E29A59A4754B}" type="presParOf" srcId="{AEB8D5D3-4FDD-A44A-8ECE-F31C4C69129E}" destId="{0C81B793-D8FB-1047-BC30-82CD18C96DCF}" srcOrd="3" destOrd="0" presId="urn:microsoft.com/office/officeart/2005/8/layout/process2"/>
    <dgm:cxn modelId="{BDFC0EA7-0709-5548-B879-317AFA8A4503}" type="presParOf" srcId="{0C81B793-D8FB-1047-BC30-82CD18C96DCF}" destId="{395FFAE5-87DE-E440-BF0B-75DCDCFA6A0E}" srcOrd="0" destOrd="0" presId="urn:microsoft.com/office/officeart/2005/8/layout/process2"/>
    <dgm:cxn modelId="{E5F52053-2D0C-734B-95D9-D30B2A206BE9}" type="presParOf" srcId="{AEB8D5D3-4FDD-A44A-8ECE-F31C4C69129E}" destId="{14603E6F-7D20-C746-AE52-202FE909CA13}" srcOrd="4" destOrd="0" presId="urn:microsoft.com/office/officeart/2005/8/layout/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CCE737-FC11-4D41-89D0-69738E9B3A7D}">
      <dsp:nvSpPr>
        <dsp:cNvPr id="0" name=""/>
        <dsp:cNvSpPr/>
      </dsp:nvSpPr>
      <dsp:spPr>
        <a:xfrm>
          <a:off x="1482269" y="0"/>
          <a:ext cx="3131461" cy="10160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Communications Team builds content, selects channel, creates schedule</a:t>
          </a:r>
        </a:p>
      </dsp:txBody>
      <dsp:txXfrm>
        <a:off x="1512027" y="29758"/>
        <a:ext cx="3071945" cy="956484"/>
      </dsp:txXfrm>
    </dsp:sp>
    <dsp:sp modelId="{6E917A48-0AA1-4A40-9E2E-55D12765E2AE}">
      <dsp:nvSpPr>
        <dsp:cNvPr id="0" name=""/>
        <dsp:cNvSpPr/>
      </dsp:nvSpPr>
      <dsp:spPr>
        <a:xfrm rot="5400000">
          <a:off x="2857500" y="1041399"/>
          <a:ext cx="380999" cy="4572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910840" y="1079499"/>
        <a:ext cx="274320" cy="266699"/>
      </dsp:txXfrm>
    </dsp:sp>
    <dsp:sp modelId="{819BACF6-9B74-014B-8BEF-68C92B5C6A7F}">
      <dsp:nvSpPr>
        <dsp:cNvPr id="0" name=""/>
        <dsp:cNvSpPr/>
      </dsp:nvSpPr>
      <dsp:spPr>
        <a:xfrm>
          <a:off x="1482269" y="1523999"/>
          <a:ext cx="3131461" cy="10160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Senior Leadership reviews and approves content, channel, schedule</a:t>
          </a:r>
        </a:p>
      </dsp:txBody>
      <dsp:txXfrm>
        <a:off x="1512027" y="1553757"/>
        <a:ext cx="3071945" cy="956484"/>
      </dsp:txXfrm>
    </dsp:sp>
    <dsp:sp modelId="{0C81B793-D8FB-1047-BC30-82CD18C96DCF}">
      <dsp:nvSpPr>
        <dsp:cNvPr id="0" name=""/>
        <dsp:cNvSpPr/>
      </dsp:nvSpPr>
      <dsp:spPr>
        <a:xfrm rot="5400000">
          <a:off x="2857500" y="2565399"/>
          <a:ext cx="381000" cy="4572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910840" y="2603499"/>
        <a:ext cx="274320" cy="266700"/>
      </dsp:txXfrm>
    </dsp:sp>
    <dsp:sp modelId="{14603E6F-7D20-C746-AE52-202FE909CA13}">
      <dsp:nvSpPr>
        <dsp:cNvPr id="0" name=""/>
        <dsp:cNvSpPr/>
      </dsp:nvSpPr>
      <dsp:spPr>
        <a:xfrm>
          <a:off x="1482269" y="3047999"/>
          <a:ext cx="3131461" cy="10160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Message gets delivered through appropriate channels</a:t>
          </a:r>
          <a:br>
            <a:rPr lang="en-US" sz="1800" kern="1200"/>
          </a:br>
          <a:r>
            <a:rPr lang="en-US" sz="1800" kern="1200"/>
            <a:t>(website, email, meetings, etc.)</a:t>
          </a:r>
        </a:p>
      </dsp:txBody>
      <dsp:txXfrm>
        <a:off x="1512027" y="3077757"/>
        <a:ext cx="3071945" cy="956484"/>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CF01BD6-766B-4D19-B75E-7E6A037A6BFB}" type="datetimeFigureOut">
              <a:rPr lang="en-US" smtClean="0"/>
              <a:t>12/1/23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1302AA-81B1-4225-BC36-6DD3E8E98722}" type="slidenum">
              <a:rPr lang="en-US" smtClean="0"/>
              <a:t>‹#›</a:t>
            </a:fld>
            <a:endParaRPr lang="en-US"/>
          </a:p>
        </p:txBody>
      </p:sp>
    </p:spTree>
    <p:extLst>
      <p:ext uri="{BB962C8B-B14F-4D97-AF65-F5344CB8AC3E}">
        <p14:creationId xmlns:p14="http://schemas.microsoft.com/office/powerpoint/2010/main" val="38888448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8D3C34-4FAE-4634-9621-7C1A1531823B}" type="datetimeFigureOut">
              <a:rPr lang="en-US" smtClean="0"/>
              <a:t>12/1/23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D1758-ED3D-4611-B861-63A1DF032208}" type="slidenum">
              <a:rPr lang="en-US" smtClean="0"/>
              <a:t>‹#›</a:t>
            </a:fld>
            <a:endParaRPr lang="en-US"/>
          </a:p>
        </p:txBody>
      </p:sp>
    </p:spTree>
    <p:extLst>
      <p:ext uri="{BB962C8B-B14F-4D97-AF65-F5344CB8AC3E}">
        <p14:creationId xmlns:p14="http://schemas.microsoft.com/office/powerpoint/2010/main" val="1990456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5D1758-ED3D-4611-B861-63A1DF032208}" type="slidenum">
              <a:rPr lang="en-US" smtClean="0"/>
              <a:t>1</a:t>
            </a:fld>
            <a:endParaRPr lang="en-US"/>
          </a:p>
        </p:txBody>
      </p:sp>
    </p:spTree>
    <p:extLst>
      <p:ext uri="{BB962C8B-B14F-4D97-AF65-F5344CB8AC3E}">
        <p14:creationId xmlns:p14="http://schemas.microsoft.com/office/powerpoint/2010/main" val="3323840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5D1758-ED3D-4611-B861-63A1DF032208}" type="slidenum">
              <a:rPr lang="en-US" smtClean="0"/>
              <a:t>2</a:t>
            </a:fld>
            <a:endParaRPr lang="en-US"/>
          </a:p>
        </p:txBody>
      </p:sp>
    </p:spTree>
    <p:extLst>
      <p:ext uri="{BB962C8B-B14F-4D97-AF65-F5344CB8AC3E}">
        <p14:creationId xmlns:p14="http://schemas.microsoft.com/office/powerpoint/2010/main" val="3676680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5D1758-ED3D-4611-B861-63A1DF032208}" type="slidenum">
              <a:rPr lang="en-US" smtClean="0"/>
              <a:t>3</a:t>
            </a:fld>
            <a:endParaRPr lang="en-US"/>
          </a:p>
        </p:txBody>
      </p:sp>
    </p:spTree>
    <p:extLst>
      <p:ext uri="{BB962C8B-B14F-4D97-AF65-F5344CB8AC3E}">
        <p14:creationId xmlns:p14="http://schemas.microsoft.com/office/powerpoint/2010/main" val="57678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5D1758-ED3D-4611-B861-63A1DF032208}" type="slidenum">
              <a:rPr lang="en-US" smtClean="0"/>
              <a:t>4</a:t>
            </a:fld>
            <a:endParaRPr lang="en-US"/>
          </a:p>
        </p:txBody>
      </p:sp>
    </p:spTree>
    <p:extLst>
      <p:ext uri="{BB962C8B-B14F-4D97-AF65-F5344CB8AC3E}">
        <p14:creationId xmlns:p14="http://schemas.microsoft.com/office/powerpoint/2010/main" val="790603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discovery work will focus on milestones 04-17</a:t>
            </a:r>
          </a:p>
        </p:txBody>
      </p:sp>
      <p:sp>
        <p:nvSpPr>
          <p:cNvPr id="4" name="Slide Number Placeholder 3"/>
          <p:cNvSpPr>
            <a:spLocks noGrp="1"/>
          </p:cNvSpPr>
          <p:nvPr>
            <p:ph type="sldNum" sz="quarter" idx="5"/>
          </p:nvPr>
        </p:nvSpPr>
        <p:spPr/>
        <p:txBody>
          <a:bodyPr/>
          <a:lstStyle/>
          <a:p>
            <a:fld id="{FA5D1758-ED3D-4611-B861-63A1DF032208}" type="slidenum">
              <a:rPr lang="en-US" smtClean="0"/>
              <a:t>9</a:t>
            </a:fld>
            <a:endParaRPr lang="en-US"/>
          </a:p>
        </p:txBody>
      </p:sp>
    </p:spTree>
    <p:extLst>
      <p:ext uri="{BB962C8B-B14F-4D97-AF65-F5344CB8AC3E}">
        <p14:creationId xmlns:p14="http://schemas.microsoft.com/office/powerpoint/2010/main" val="3348749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5D1758-ED3D-4611-B861-63A1DF032208}" type="slidenum">
              <a:rPr lang="en-US" smtClean="0"/>
              <a:t>10</a:t>
            </a:fld>
            <a:endParaRPr lang="en-US"/>
          </a:p>
        </p:txBody>
      </p:sp>
    </p:spTree>
    <p:extLst>
      <p:ext uri="{BB962C8B-B14F-4D97-AF65-F5344CB8AC3E}">
        <p14:creationId xmlns:p14="http://schemas.microsoft.com/office/powerpoint/2010/main" val="4009744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Participate in the Discovery process – help define the business and technical requirements and provide process detail on the way the system works</a:t>
            </a:r>
          </a:p>
          <a:p>
            <a:r>
              <a:rPr lang="en-US"/>
              <a:t>Participate in User Acceptance Training – will include demonstrations of the system as it is built and provide an opportunity for testing and feedback. As we get to UAT we will expand the local involvment.</a:t>
            </a:r>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FA5D1758-ED3D-4611-B861-63A1DF032208}" type="slidenum">
              <a:rPr lang="en-US" smtClean="0"/>
              <a:t>13</a:t>
            </a:fld>
            <a:endParaRPr lang="en-US"/>
          </a:p>
        </p:txBody>
      </p:sp>
    </p:spTree>
    <p:extLst>
      <p:ext uri="{BB962C8B-B14F-4D97-AF65-F5344CB8AC3E}">
        <p14:creationId xmlns:p14="http://schemas.microsoft.com/office/powerpoint/2010/main" val="402522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A5D1758-ED3D-4611-B861-63A1DF032208}" type="slidenum">
              <a:rPr lang="en-US" smtClean="0"/>
              <a:t>14</a:t>
            </a:fld>
            <a:endParaRPr lang="en-US"/>
          </a:p>
        </p:txBody>
      </p:sp>
    </p:spTree>
    <p:extLst>
      <p:ext uri="{BB962C8B-B14F-4D97-AF65-F5344CB8AC3E}">
        <p14:creationId xmlns:p14="http://schemas.microsoft.com/office/powerpoint/2010/main" val="882017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30667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647897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74458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Welcome Message">
    <p:spTree>
      <p:nvGrpSpPr>
        <p:cNvPr id="1" name=""/>
        <p:cNvGrpSpPr/>
        <p:nvPr/>
      </p:nvGrpSpPr>
      <p:grpSpPr>
        <a:xfrm>
          <a:off x="0" y="0"/>
          <a:ext cx="0" cy="0"/>
          <a:chOff x="0" y="0"/>
          <a:chExt cx="0" cy="0"/>
        </a:xfrm>
      </p:grpSpPr>
      <p:sp>
        <p:nvSpPr>
          <p:cNvPr id="5" name="Picture Placeholder 9"/>
          <p:cNvSpPr>
            <a:spLocks noGrp="1"/>
          </p:cNvSpPr>
          <p:nvPr>
            <p:ph type="pic" sz="quarter" idx="11"/>
          </p:nvPr>
        </p:nvSpPr>
        <p:spPr>
          <a:xfrm>
            <a:off x="4090271" y="2118349"/>
            <a:ext cx="963458" cy="1284611"/>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Tree>
    <p:extLst>
      <p:ext uri="{BB962C8B-B14F-4D97-AF65-F5344CB8AC3E}">
        <p14:creationId xmlns:p14="http://schemas.microsoft.com/office/powerpoint/2010/main" val="1614860701"/>
      </p:ext>
    </p:extLst>
  </p:cSld>
  <p:clrMapOvr>
    <a:masterClrMapping/>
  </p:clrMapOvr>
  <p:transition spd="slow" advClick="0" advTm="300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ection Break P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6858000"/>
          </a:xfrm>
          <a:prstGeom prst="rect">
            <a:avLst/>
          </a:prstGeom>
        </p:spPr>
        <p:txBody>
          <a:bodyPr/>
          <a:lstStyle>
            <a:lvl1pPr>
              <a:defRPr>
                <a:solidFill>
                  <a:schemeClr val="accent4"/>
                </a:solidFill>
                <a:latin typeface="Lato" panose="020F0502020204030203" pitchFamily="34" charset="0"/>
              </a:defRPr>
            </a:lvl1pPr>
          </a:lstStyle>
          <a:p>
            <a:endParaRPr lang="en-US"/>
          </a:p>
        </p:txBody>
      </p:sp>
    </p:spTree>
    <p:extLst>
      <p:ext uri="{BB962C8B-B14F-4D97-AF65-F5344CB8AC3E}">
        <p14:creationId xmlns:p14="http://schemas.microsoft.com/office/powerpoint/2010/main" val="2190502038"/>
      </p:ext>
    </p:extLst>
  </p:cSld>
  <p:clrMapOvr>
    <a:masterClrMapping/>
  </p:clrMapOvr>
  <p:transition spd="slow" advClick="0" advTm="300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Right Half Pictgure in Page">
    <p:spTree>
      <p:nvGrpSpPr>
        <p:cNvPr id="1" name=""/>
        <p:cNvGrpSpPr/>
        <p:nvPr/>
      </p:nvGrpSpPr>
      <p:grpSpPr>
        <a:xfrm>
          <a:off x="0" y="0"/>
          <a:ext cx="0" cy="0"/>
          <a:chOff x="0" y="0"/>
          <a:chExt cx="0" cy="0"/>
        </a:xfrm>
      </p:grpSpPr>
      <p:sp>
        <p:nvSpPr>
          <p:cNvPr id="7" name="Picture Placeholder 3"/>
          <p:cNvSpPr>
            <a:spLocks noGrp="1"/>
          </p:cNvSpPr>
          <p:nvPr>
            <p:ph type="pic" sz="quarter" idx="10"/>
          </p:nvPr>
        </p:nvSpPr>
        <p:spPr>
          <a:xfrm>
            <a:off x="4572000" y="2"/>
            <a:ext cx="4572000" cy="6857999"/>
          </a:xfrm>
          <a:prstGeom prst="rect">
            <a:avLst/>
          </a:prstGeom>
          <a:ln w="9525">
            <a:noFill/>
          </a:ln>
        </p:spPr>
        <p:txBody>
          <a:bodyPr/>
          <a:lstStyle>
            <a:lvl1pPr>
              <a:defRPr sz="1200">
                <a:solidFill>
                  <a:schemeClr val="accent4"/>
                </a:solidFill>
                <a:latin typeface="Segoe UI Symbol" panose="020B0502040204020203" pitchFamily="34" charset="0"/>
                <a:ea typeface="Segoe UI Symbol" panose="020B0502040204020203" pitchFamily="34" charset="0"/>
              </a:defRPr>
            </a:lvl1pPr>
          </a:lstStyle>
          <a:p>
            <a:endParaRPr lang="en-US"/>
          </a:p>
        </p:txBody>
      </p:sp>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8" name="Text Placeholder 9">
            <a:extLst>
              <a:ext uri="{FF2B5EF4-FFF2-40B4-BE49-F238E27FC236}">
                <a16:creationId xmlns:a16="http://schemas.microsoft.com/office/drawing/2014/main" id="{633A2E63-020A-664E-A829-E62CF7DB32D2}"/>
              </a:ext>
            </a:extLst>
          </p:cNvPr>
          <p:cNvSpPr>
            <a:spLocks noGrp="1"/>
          </p:cNvSpPr>
          <p:nvPr>
            <p:ph type="body" sz="quarter" idx="11"/>
          </p:nvPr>
        </p:nvSpPr>
        <p:spPr>
          <a:xfrm>
            <a:off x="584205" y="767788"/>
            <a:ext cx="3167741"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9" name="Text Placeholder 9">
            <a:extLst>
              <a:ext uri="{FF2B5EF4-FFF2-40B4-BE49-F238E27FC236}">
                <a16:creationId xmlns:a16="http://schemas.microsoft.com/office/drawing/2014/main" id="{04535F8A-7FC2-4645-BC8E-4C152447F9F7}"/>
              </a:ext>
            </a:extLst>
          </p:cNvPr>
          <p:cNvSpPr>
            <a:spLocks noGrp="1"/>
          </p:cNvSpPr>
          <p:nvPr>
            <p:ph type="body" sz="quarter" idx="12"/>
          </p:nvPr>
        </p:nvSpPr>
        <p:spPr>
          <a:xfrm>
            <a:off x="593725" y="1694878"/>
            <a:ext cx="3782332" cy="259713"/>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0" name="TextBox 9">
            <a:extLst>
              <a:ext uri="{FF2B5EF4-FFF2-40B4-BE49-F238E27FC236}">
                <a16:creationId xmlns:a16="http://schemas.microsoft.com/office/drawing/2014/main" id="{582AC359-FF55-CF42-BA05-4D4B0F3D9F1A}"/>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Tree>
    <p:extLst>
      <p:ext uri="{BB962C8B-B14F-4D97-AF65-F5344CB8AC3E}">
        <p14:creationId xmlns:p14="http://schemas.microsoft.com/office/powerpoint/2010/main" val="2432522905"/>
      </p:ext>
    </p:extLst>
  </p:cSld>
  <p:clrMapOvr>
    <a:masterClrMapping/>
  </p:clrMapOvr>
  <p:transition spd="slow" advClick="0" advTm="300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iPhone Portfolio Showcase at Center">
    <p:spTree>
      <p:nvGrpSpPr>
        <p:cNvPr id="1" name=""/>
        <p:cNvGrpSpPr/>
        <p:nvPr/>
      </p:nvGrpSpPr>
      <p:grpSpPr>
        <a:xfrm>
          <a:off x="0" y="0"/>
          <a:ext cx="0" cy="0"/>
          <a:chOff x="0" y="0"/>
          <a:chExt cx="0" cy="0"/>
        </a:xfrm>
      </p:grpSpPr>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4" name="Picture Placeholder 3"/>
          <p:cNvSpPr>
            <a:spLocks noGrp="1"/>
          </p:cNvSpPr>
          <p:nvPr userDrawn="1">
            <p:ph type="pic" sz="quarter" idx="12"/>
          </p:nvPr>
        </p:nvSpPr>
        <p:spPr>
          <a:xfrm>
            <a:off x="3986214" y="2695576"/>
            <a:ext cx="1216819" cy="2889251"/>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sp>
        <p:nvSpPr>
          <p:cNvPr id="11" name="Text Placeholder 9">
            <a:extLst>
              <a:ext uri="{FF2B5EF4-FFF2-40B4-BE49-F238E27FC236}">
                <a16:creationId xmlns:a16="http://schemas.microsoft.com/office/drawing/2014/main" id="{8E4AC0FC-125E-C74E-A575-A59A8821BA8C}"/>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3A3840CE-481D-8D42-B3B6-5350960E3397}"/>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5" name="TextBox 14">
            <a:extLst>
              <a:ext uri="{FF2B5EF4-FFF2-40B4-BE49-F238E27FC236}">
                <a16:creationId xmlns:a16="http://schemas.microsoft.com/office/drawing/2014/main" id="{9D028BF4-DA8E-694C-9032-DE5B1B9C422C}"/>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8" name="TextBox 17">
            <a:extLst>
              <a:ext uri="{FF2B5EF4-FFF2-40B4-BE49-F238E27FC236}">
                <a16:creationId xmlns:a16="http://schemas.microsoft.com/office/drawing/2014/main" id="{3C372250-C92F-C647-8949-C3218B6EE8B6}"/>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9" name="TextBox 18">
            <a:extLst>
              <a:ext uri="{FF2B5EF4-FFF2-40B4-BE49-F238E27FC236}">
                <a16:creationId xmlns:a16="http://schemas.microsoft.com/office/drawing/2014/main" id="{565C9B06-7C2C-A045-959D-7E193A928AE0}"/>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20" name="Freeform 5">
            <a:hlinkClick r:id="" action="ppaction://hlinkshowjump?jump=nextslide"/>
            <a:extLst>
              <a:ext uri="{FF2B5EF4-FFF2-40B4-BE49-F238E27FC236}">
                <a16:creationId xmlns:a16="http://schemas.microsoft.com/office/drawing/2014/main" id="{742BB37A-AF34-C644-9A4C-F20BE3198E7C}"/>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21" name="Freeform 5">
            <a:hlinkClick r:id="" action="ppaction://hlinkshowjump?jump=previousslide"/>
            <a:extLst>
              <a:ext uri="{FF2B5EF4-FFF2-40B4-BE49-F238E27FC236}">
                <a16:creationId xmlns:a16="http://schemas.microsoft.com/office/drawing/2014/main" id="{4A887491-C7B8-2449-AD92-FFAE4631D1E2}"/>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3347760994"/>
      </p:ext>
    </p:extLst>
  </p:cSld>
  <p:clrMapOvr>
    <a:masterClrMapping/>
  </p:clrMapOvr>
  <p:transition spd="slow" advClick="0" advTm="3000">
    <p:fade/>
  </p:transition>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Mini Portfolio in Browser">
    <p:spTree>
      <p:nvGrpSpPr>
        <p:cNvPr id="1" name=""/>
        <p:cNvGrpSpPr/>
        <p:nvPr/>
      </p:nvGrpSpPr>
      <p:grpSpPr>
        <a:xfrm>
          <a:off x="0" y="0"/>
          <a:ext cx="0" cy="0"/>
          <a:chOff x="0" y="0"/>
          <a:chExt cx="0" cy="0"/>
        </a:xfrm>
      </p:grpSpPr>
      <p:sp>
        <p:nvSpPr>
          <p:cNvPr id="4" name="Picture Placeholder 3"/>
          <p:cNvSpPr>
            <a:spLocks noGrp="1"/>
          </p:cNvSpPr>
          <p:nvPr userDrawn="1">
            <p:ph type="pic" sz="quarter" idx="12"/>
          </p:nvPr>
        </p:nvSpPr>
        <p:spPr>
          <a:xfrm>
            <a:off x="3922874" y="2248959"/>
            <a:ext cx="4598829" cy="3561292"/>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1" name="Text Placeholder 9">
            <a:extLst>
              <a:ext uri="{FF2B5EF4-FFF2-40B4-BE49-F238E27FC236}">
                <a16:creationId xmlns:a16="http://schemas.microsoft.com/office/drawing/2014/main" id="{2C99A59E-2BB6-BA46-9568-B1E88BEF09A9}"/>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97E7DB83-23EF-6141-AF9E-934D60BE03D2}"/>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5" name="TextBox 14">
            <a:extLst>
              <a:ext uri="{FF2B5EF4-FFF2-40B4-BE49-F238E27FC236}">
                <a16:creationId xmlns:a16="http://schemas.microsoft.com/office/drawing/2014/main" id="{A17DC21A-D623-B54B-8AC7-4890DA28622F}"/>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8" name="TextBox 17">
            <a:extLst>
              <a:ext uri="{FF2B5EF4-FFF2-40B4-BE49-F238E27FC236}">
                <a16:creationId xmlns:a16="http://schemas.microsoft.com/office/drawing/2014/main" id="{911979A8-020B-EC40-BD4B-473EA6A86219}"/>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9" name="TextBox 18">
            <a:extLst>
              <a:ext uri="{FF2B5EF4-FFF2-40B4-BE49-F238E27FC236}">
                <a16:creationId xmlns:a16="http://schemas.microsoft.com/office/drawing/2014/main" id="{4231473A-9887-BA45-97C6-2A5DE753C301}"/>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6" name="Freeform 5">
            <a:hlinkClick r:id="" action="ppaction://hlinkshowjump?jump=nextslide"/>
            <a:extLst>
              <a:ext uri="{FF2B5EF4-FFF2-40B4-BE49-F238E27FC236}">
                <a16:creationId xmlns:a16="http://schemas.microsoft.com/office/drawing/2014/main" id="{83F69828-2AF5-F64B-8D39-659D1F908370}"/>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7" name="Freeform 5">
            <a:hlinkClick r:id="" action="ppaction://hlinkshowjump?jump=previousslide"/>
            <a:extLst>
              <a:ext uri="{FF2B5EF4-FFF2-40B4-BE49-F238E27FC236}">
                <a16:creationId xmlns:a16="http://schemas.microsoft.com/office/drawing/2014/main" id="{DE7480A9-3E2A-5146-9F5A-4F7CFF3C633B}"/>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692833226"/>
      </p:ext>
    </p:extLst>
  </p:cSld>
  <p:clrMapOvr>
    <a:masterClrMapping/>
  </p:clrMapOvr>
  <p:transition spd="slow" advClick="0" advTm="3000">
    <p:fade/>
  </p:transition>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3" name="Text Placeholder 9">
            <a:extLst>
              <a:ext uri="{FF2B5EF4-FFF2-40B4-BE49-F238E27FC236}">
                <a16:creationId xmlns:a16="http://schemas.microsoft.com/office/drawing/2014/main" id="{A56E7046-DE4F-0A49-A5D9-1A3B2F5BACA8}"/>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E1F6FDE6-65F0-9041-A1D4-82C1AC4161B0}"/>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8" name="TextBox 17">
            <a:extLst>
              <a:ext uri="{FF2B5EF4-FFF2-40B4-BE49-F238E27FC236}">
                <a16:creationId xmlns:a16="http://schemas.microsoft.com/office/drawing/2014/main" id="{FC404EF6-8004-A343-9A42-894FC738BA45}"/>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9" name="TextBox 18">
            <a:extLst>
              <a:ext uri="{FF2B5EF4-FFF2-40B4-BE49-F238E27FC236}">
                <a16:creationId xmlns:a16="http://schemas.microsoft.com/office/drawing/2014/main" id="{40A73E8B-1D2A-B241-9CB5-BFDA05123263}"/>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0" name="Freeform 5">
            <a:hlinkClick r:id="" action="ppaction://hlinkshowjump?jump=nextslide"/>
            <a:extLst>
              <a:ext uri="{FF2B5EF4-FFF2-40B4-BE49-F238E27FC236}">
                <a16:creationId xmlns:a16="http://schemas.microsoft.com/office/drawing/2014/main" id="{DFFBBF2A-C7ED-554B-A375-F7CE80CB34C8}"/>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6" name="Freeform 5">
            <a:hlinkClick r:id="" action="ppaction://hlinkshowjump?jump=previousslide"/>
            <a:extLst>
              <a:ext uri="{FF2B5EF4-FFF2-40B4-BE49-F238E27FC236}">
                <a16:creationId xmlns:a16="http://schemas.microsoft.com/office/drawing/2014/main" id="{6483DAD1-B635-5549-8693-FBB280659512}"/>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620519904"/>
      </p:ext>
    </p:extLst>
  </p:cSld>
  <p:clrMapOvr>
    <a:masterClrMapping/>
  </p:clrMapOvr>
  <p:transition spd="slow">
    <p:fade/>
  </p:transition>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3" name="Text Placeholder 9">
            <a:extLst>
              <a:ext uri="{FF2B5EF4-FFF2-40B4-BE49-F238E27FC236}">
                <a16:creationId xmlns:a16="http://schemas.microsoft.com/office/drawing/2014/main" id="{A56E7046-DE4F-0A49-A5D9-1A3B2F5BACA8}"/>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E1F6FDE6-65F0-9041-A1D4-82C1AC4161B0}"/>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9" name="TextBox 18">
            <a:extLst>
              <a:ext uri="{FF2B5EF4-FFF2-40B4-BE49-F238E27FC236}">
                <a16:creationId xmlns:a16="http://schemas.microsoft.com/office/drawing/2014/main" id="{40A73E8B-1D2A-B241-9CB5-BFDA05123263}"/>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0" name="Freeform 5">
            <a:hlinkClick r:id="" action="ppaction://hlinkshowjump?jump=nextslide"/>
            <a:extLst>
              <a:ext uri="{FF2B5EF4-FFF2-40B4-BE49-F238E27FC236}">
                <a16:creationId xmlns:a16="http://schemas.microsoft.com/office/drawing/2014/main" id="{DFFBBF2A-C7ED-554B-A375-F7CE80CB34C8}"/>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6" name="Freeform 5">
            <a:hlinkClick r:id="" action="ppaction://hlinkshowjump?jump=previousslide"/>
            <a:extLst>
              <a:ext uri="{FF2B5EF4-FFF2-40B4-BE49-F238E27FC236}">
                <a16:creationId xmlns:a16="http://schemas.microsoft.com/office/drawing/2014/main" id="{6483DAD1-B635-5549-8693-FBB280659512}"/>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620519904"/>
      </p:ext>
    </p:extLst>
  </p:cSld>
  <p:clrMapOvr>
    <a:masterClrMapping/>
  </p:clrMapOvr>
  <p:transition spd="slow" advClick="0" advTm="3000">
    <p:fade/>
  </p:transition>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iPad Portfolio Showcase at right">
    <p:spTree>
      <p:nvGrpSpPr>
        <p:cNvPr id="1" name=""/>
        <p:cNvGrpSpPr/>
        <p:nvPr/>
      </p:nvGrpSpPr>
      <p:grpSpPr>
        <a:xfrm>
          <a:off x="0" y="0"/>
          <a:ext cx="0" cy="0"/>
          <a:chOff x="0" y="0"/>
          <a:chExt cx="0" cy="0"/>
        </a:xfrm>
      </p:grpSpPr>
      <p:sp>
        <p:nvSpPr>
          <p:cNvPr id="15" name="Picture Placeholder 3"/>
          <p:cNvSpPr>
            <a:spLocks noGrp="1"/>
          </p:cNvSpPr>
          <p:nvPr>
            <p:ph type="pic" sz="quarter" idx="13"/>
          </p:nvPr>
        </p:nvSpPr>
        <p:spPr>
          <a:xfrm>
            <a:off x="6648050" y="2406203"/>
            <a:ext cx="1573825" cy="2800796"/>
          </a:xfrm>
          <a:prstGeom prst="rect">
            <a:avLst/>
          </a:prstGeom>
          <a:noFill/>
        </p:spPr>
        <p:txBody>
          <a:bodyPr/>
          <a:lstStyle>
            <a:lvl1pPr>
              <a:defRPr sz="1200">
                <a:solidFill>
                  <a:schemeClr val="accent4"/>
                </a:solidFill>
                <a:latin typeface="Lato" panose="020F0502020204030203" pitchFamily="34" charset="0"/>
              </a:defRPr>
            </a:lvl1pPr>
          </a:lstStyle>
          <a:p>
            <a:endParaRPr lang="en-US"/>
          </a:p>
        </p:txBody>
      </p:sp>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4" name="Picture Placeholder 3"/>
          <p:cNvSpPr>
            <a:spLocks noGrp="1"/>
          </p:cNvSpPr>
          <p:nvPr userDrawn="1">
            <p:ph type="pic" sz="quarter" idx="12"/>
          </p:nvPr>
        </p:nvSpPr>
        <p:spPr>
          <a:xfrm>
            <a:off x="4673016" y="3250141"/>
            <a:ext cx="2107406" cy="2109259"/>
          </a:xfrm>
          <a:prstGeom prst="rect">
            <a:avLst/>
          </a:prstGeom>
          <a:noFill/>
        </p:spPr>
        <p:txBody>
          <a:bodyPr/>
          <a:lstStyle>
            <a:lvl1pPr>
              <a:defRPr sz="1200">
                <a:solidFill>
                  <a:schemeClr val="accent4"/>
                </a:solidFill>
                <a:latin typeface="Lato" panose="020F0502020204030203" pitchFamily="34" charset="0"/>
              </a:defRPr>
            </a:lvl1pPr>
          </a:lstStyle>
          <a:p>
            <a:endParaRPr lang="en-US"/>
          </a:p>
        </p:txBody>
      </p:sp>
      <p:sp>
        <p:nvSpPr>
          <p:cNvPr id="12" name="Text Placeholder 9">
            <a:extLst>
              <a:ext uri="{FF2B5EF4-FFF2-40B4-BE49-F238E27FC236}">
                <a16:creationId xmlns:a16="http://schemas.microsoft.com/office/drawing/2014/main" id="{D3179078-EDEF-4B4B-8BF5-5E89500AD6AA}"/>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8" name="Text Placeholder 9">
            <a:extLst>
              <a:ext uri="{FF2B5EF4-FFF2-40B4-BE49-F238E27FC236}">
                <a16:creationId xmlns:a16="http://schemas.microsoft.com/office/drawing/2014/main" id="{14258E5A-5A36-294E-8080-2C43BFACC568}"/>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9" name="TextBox 18">
            <a:extLst>
              <a:ext uri="{FF2B5EF4-FFF2-40B4-BE49-F238E27FC236}">
                <a16:creationId xmlns:a16="http://schemas.microsoft.com/office/drawing/2014/main" id="{0CF56C99-8408-0943-B346-388774D3B1AB}"/>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20" name="TextBox 19">
            <a:extLst>
              <a:ext uri="{FF2B5EF4-FFF2-40B4-BE49-F238E27FC236}">
                <a16:creationId xmlns:a16="http://schemas.microsoft.com/office/drawing/2014/main" id="{52591CDD-4A98-CF4D-BE1C-D26506EAFC24}"/>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21" name="TextBox 20">
            <a:extLst>
              <a:ext uri="{FF2B5EF4-FFF2-40B4-BE49-F238E27FC236}">
                <a16:creationId xmlns:a16="http://schemas.microsoft.com/office/drawing/2014/main" id="{9FD59B35-8D68-2B42-BC1A-A4A543A89604}"/>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6" name="Freeform 5">
            <a:hlinkClick r:id="" action="ppaction://hlinkshowjump?jump=nextslide"/>
            <a:extLst>
              <a:ext uri="{FF2B5EF4-FFF2-40B4-BE49-F238E27FC236}">
                <a16:creationId xmlns:a16="http://schemas.microsoft.com/office/drawing/2014/main" id="{D6063AC9-7139-D346-B1B8-8C526BAD4262}"/>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7" name="Freeform 5">
            <a:hlinkClick r:id="" action="ppaction://hlinkshowjump?jump=previousslide"/>
            <a:extLst>
              <a:ext uri="{FF2B5EF4-FFF2-40B4-BE49-F238E27FC236}">
                <a16:creationId xmlns:a16="http://schemas.microsoft.com/office/drawing/2014/main" id="{D1DDBEBC-EF5E-F940-95FB-E21A42CCBF9C}"/>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20628005"/>
      </p:ext>
    </p:extLst>
  </p:cSld>
  <p:clrMapOvr>
    <a:masterClrMapping/>
  </p:clrMapOvr>
  <p:transition spd="slow" advClick="0" advTm="3000">
    <p:fade/>
  </p:transition>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330741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Mini Right Pictgure in Page">
    <p:spTree>
      <p:nvGrpSpPr>
        <p:cNvPr id="1" name=""/>
        <p:cNvGrpSpPr/>
        <p:nvPr/>
      </p:nvGrpSpPr>
      <p:grpSpPr>
        <a:xfrm>
          <a:off x="0" y="0"/>
          <a:ext cx="0" cy="0"/>
          <a:chOff x="0" y="0"/>
          <a:chExt cx="0" cy="0"/>
        </a:xfrm>
      </p:grpSpPr>
      <p:sp>
        <p:nvSpPr>
          <p:cNvPr id="7" name="Picture Placeholder 3"/>
          <p:cNvSpPr>
            <a:spLocks noGrp="1"/>
          </p:cNvSpPr>
          <p:nvPr>
            <p:ph type="pic" sz="quarter" idx="10"/>
          </p:nvPr>
        </p:nvSpPr>
        <p:spPr>
          <a:xfrm>
            <a:off x="4572000" y="2"/>
            <a:ext cx="4572000" cy="4063999"/>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
        <p:nvSpPr>
          <p:cNvPr id="3" name="Text Placeholder 9"/>
          <p:cNvSpPr>
            <a:spLocks noGrp="1"/>
          </p:cNvSpPr>
          <p:nvPr>
            <p:ph type="body" sz="quarter" idx="11"/>
          </p:nvPr>
        </p:nvSpPr>
        <p:spPr>
          <a:xfrm>
            <a:off x="584205" y="767788"/>
            <a:ext cx="3331093"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4" name="Text Placeholder 9"/>
          <p:cNvSpPr>
            <a:spLocks noGrp="1"/>
          </p:cNvSpPr>
          <p:nvPr>
            <p:ph type="body" sz="quarter" idx="12"/>
          </p:nvPr>
        </p:nvSpPr>
        <p:spPr>
          <a:xfrm>
            <a:off x="593728" y="1665849"/>
            <a:ext cx="3331093"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01BF797-E6B0-3A4F-9AE1-808DCEC9A0F7}"/>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1" name="TextBox 10">
            <a:extLst>
              <a:ext uri="{FF2B5EF4-FFF2-40B4-BE49-F238E27FC236}">
                <a16:creationId xmlns:a16="http://schemas.microsoft.com/office/drawing/2014/main" id="{3B959FFB-7912-A445-B86C-19C31BF90283}"/>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2" name="TextBox 11">
            <a:extLst>
              <a:ext uri="{FF2B5EF4-FFF2-40B4-BE49-F238E27FC236}">
                <a16:creationId xmlns:a16="http://schemas.microsoft.com/office/drawing/2014/main" id="{2EAEF4BC-4034-8840-AA6A-7462FD822208}"/>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9" name="Freeform 5">
            <a:hlinkClick r:id="" action="ppaction://hlinkshowjump?jump=nextslide"/>
            <a:extLst>
              <a:ext uri="{FF2B5EF4-FFF2-40B4-BE49-F238E27FC236}">
                <a16:creationId xmlns:a16="http://schemas.microsoft.com/office/drawing/2014/main" id="{D6BB7DAE-6040-4546-B7F0-8657B30E6D86}"/>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3" name="Freeform 5">
            <a:hlinkClick r:id="" action="ppaction://hlinkshowjump?jump=previousslide"/>
            <a:extLst>
              <a:ext uri="{FF2B5EF4-FFF2-40B4-BE49-F238E27FC236}">
                <a16:creationId xmlns:a16="http://schemas.microsoft.com/office/drawing/2014/main" id="{6680D7B2-3E17-164B-A144-53BA02EAF575}"/>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3003320274"/>
      </p:ext>
    </p:extLst>
  </p:cSld>
  <p:clrMapOvr>
    <a:masterClrMapping/>
  </p:clrMapOvr>
  <p:transition spd="slow" advClick="0" advTm="300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Meet Our Team Page">
    <p:spTree>
      <p:nvGrpSpPr>
        <p:cNvPr id="1" name=""/>
        <p:cNvGrpSpPr/>
        <p:nvPr/>
      </p:nvGrpSpPr>
      <p:grpSpPr>
        <a:xfrm>
          <a:off x="0" y="0"/>
          <a:ext cx="0" cy="0"/>
          <a:chOff x="0" y="0"/>
          <a:chExt cx="0" cy="0"/>
        </a:xfrm>
      </p:grpSpPr>
      <p:sp>
        <p:nvSpPr>
          <p:cNvPr id="16" name="Picture Placeholder 9"/>
          <p:cNvSpPr>
            <a:spLocks noGrp="1"/>
          </p:cNvSpPr>
          <p:nvPr>
            <p:ph type="pic" sz="quarter" idx="11"/>
          </p:nvPr>
        </p:nvSpPr>
        <p:spPr>
          <a:xfrm>
            <a:off x="836170" y="1988357"/>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7" name="Picture Placeholder 9"/>
          <p:cNvSpPr>
            <a:spLocks noGrp="1"/>
          </p:cNvSpPr>
          <p:nvPr>
            <p:ph type="pic" sz="quarter" idx="12"/>
          </p:nvPr>
        </p:nvSpPr>
        <p:spPr>
          <a:xfrm>
            <a:off x="2480030" y="1988357"/>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8" name="Picture Placeholder 9"/>
          <p:cNvSpPr>
            <a:spLocks noGrp="1"/>
          </p:cNvSpPr>
          <p:nvPr>
            <p:ph type="pic" sz="quarter" idx="13"/>
          </p:nvPr>
        </p:nvSpPr>
        <p:spPr>
          <a:xfrm>
            <a:off x="4123890" y="1988357"/>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9" name="Picture Placeholder 9"/>
          <p:cNvSpPr>
            <a:spLocks noGrp="1"/>
          </p:cNvSpPr>
          <p:nvPr>
            <p:ph type="pic" sz="quarter" idx="14"/>
          </p:nvPr>
        </p:nvSpPr>
        <p:spPr>
          <a:xfrm>
            <a:off x="5767750" y="1988357"/>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0" name="Picture Placeholder 9"/>
          <p:cNvSpPr>
            <a:spLocks noGrp="1"/>
          </p:cNvSpPr>
          <p:nvPr>
            <p:ph type="pic" sz="quarter" idx="15"/>
          </p:nvPr>
        </p:nvSpPr>
        <p:spPr>
          <a:xfrm>
            <a:off x="7411611" y="1988357"/>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1" name="Picture Placeholder 9"/>
          <p:cNvSpPr>
            <a:spLocks noGrp="1"/>
          </p:cNvSpPr>
          <p:nvPr>
            <p:ph type="pic" sz="quarter" idx="16"/>
          </p:nvPr>
        </p:nvSpPr>
        <p:spPr>
          <a:xfrm>
            <a:off x="836170" y="3987361"/>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2" name="Picture Placeholder 9"/>
          <p:cNvSpPr>
            <a:spLocks noGrp="1"/>
          </p:cNvSpPr>
          <p:nvPr>
            <p:ph type="pic" sz="quarter" idx="17"/>
          </p:nvPr>
        </p:nvSpPr>
        <p:spPr>
          <a:xfrm>
            <a:off x="2480030" y="3987361"/>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3" name="Picture Placeholder 9"/>
          <p:cNvSpPr>
            <a:spLocks noGrp="1"/>
          </p:cNvSpPr>
          <p:nvPr>
            <p:ph type="pic" sz="quarter" idx="18"/>
          </p:nvPr>
        </p:nvSpPr>
        <p:spPr>
          <a:xfrm>
            <a:off x="4123890" y="3987361"/>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4" name="Picture Placeholder 9"/>
          <p:cNvSpPr>
            <a:spLocks noGrp="1"/>
          </p:cNvSpPr>
          <p:nvPr>
            <p:ph type="pic" sz="quarter" idx="19"/>
          </p:nvPr>
        </p:nvSpPr>
        <p:spPr>
          <a:xfrm>
            <a:off x="5767750" y="3987361"/>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5" name="Picture Placeholder 9"/>
          <p:cNvSpPr>
            <a:spLocks noGrp="1"/>
          </p:cNvSpPr>
          <p:nvPr>
            <p:ph type="pic" sz="quarter" idx="20"/>
          </p:nvPr>
        </p:nvSpPr>
        <p:spPr>
          <a:xfrm>
            <a:off x="7411611" y="3987361"/>
            <a:ext cx="895352" cy="1193803"/>
          </a:xfrm>
          <a:prstGeom prst="ellipse">
            <a:avLst/>
          </a:prstGeom>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cxnSp>
        <p:nvCxnSpPr>
          <p:cNvPr id="34" name="Straight Connector 33"/>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29" name="Text Placeholder 9">
            <a:extLst>
              <a:ext uri="{FF2B5EF4-FFF2-40B4-BE49-F238E27FC236}">
                <a16:creationId xmlns:a16="http://schemas.microsoft.com/office/drawing/2014/main" id="{E88CBAAB-051E-1F43-99EB-E9793A00F66C}"/>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30" name="Text Placeholder 9">
            <a:extLst>
              <a:ext uri="{FF2B5EF4-FFF2-40B4-BE49-F238E27FC236}">
                <a16:creationId xmlns:a16="http://schemas.microsoft.com/office/drawing/2014/main" id="{EEB9AEB2-A20A-AC4A-8117-14544614B584}"/>
              </a:ext>
            </a:extLst>
          </p:cNvPr>
          <p:cNvSpPr>
            <a:spLocks noGrp="1"/>
          </p:cNvSpPr>
          <p:nvPr>
            <p:ph type="body" sz="quarter" idx="2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31" name="TextBox 30">
            <a:extLst>
              <a:ext uri="{FF2B5EF4-FFF2-40B4-BE49-F238E27FC236}">
                <a16:creationId xmlns:a16="http://schemas.microsoft.com/office/drawing/2014/main" id="{516F4AED-80B1-6640-8F28-A1218A13FF6B}"/>
              </a:ext>
            </a:extLst>
          </p:cNvPr>
          <p:cNvSpPr txBox="1"/>
          <p:nvPr userDrawn="1"/>
        </p:nvSpPr>
        <p:spPr>
          <a:xfrm>
            <a:off x="593728" y="6297123"/>
            <a:ext cx="1783555" cy="123111"/>
          </a:xfrm>
          <a:prstGeom prst="rect">
            <a:avLst/>
          </a:prstGeom>
          <a:noFill/>
        </p:spPr>
        <p:txBody>
          <a:bodyPr wrap="square" lIns="0" tIns="0" rIns="0" bIns="0" rtlCol="0">
            <a:spAutoFit/>
          </a:bodyPr>
          <a:lstStyle/>
          <a:p>
            <a:pPr algn="l"/>
            <a:r>
              <a:rPr lang="en-US" sz="800" b="1" spc="30" baseline="0">
                <a:solidFill>
                  <a:srgbClr val="D14C27"/>
                </a:solidFill>
                <a:latin typeface="+mn-lt"/>
                <a:ea typeface="Segoe UI Symbol" panose="020B0502040204020203" pitchFamily="34" charset="0"/>
              </a:rPr>
              <a:t>CAREERS, WAGES &amp; TRENDS</a:t>
            </a:r>
          </a:p>
        </p:txBody>
      </p:sp>
      <p:sp>
        <p:nvSpPr>
          <p:cNvPr id="37" name="TextBox 36">
            <a:extLst>
              <a:ext uri="{FF2B5EF4-FFF2-40B4-BE49-F238E27FC236}">
                <a16:creationId xmlns:a16="http://schemas.microsoft.com/office/drawing/2014/main" id="{46985DE4-4CE4-9E49-9AB4-6614AC786DB4}"/>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38" name="TextBox 37">
            <a:extLst>
              <a:ext uri="{FF2B5EF4-FFF2-40B4-BE49-F238E27FC236}">
                <a16:creationId xmlns:a16="http://schemas.microsoft.com/office/drawing/2014/main" id="{49E274C7-679C-C04B-92C9-E2A4E8497F18}"/>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26" name="Freeform 5">
            <a:hlinkClick r:id="" action="ppaction://hlinkshowjump?jump=nextslide"/>
            <a:extLst>
              <a:ext uri="{FF2B5EF4-FFF2-40B4-BE49-F238E27FC236}">
                <a16:creationId xmlns:a16="http://schemas.microsoft.com/office/drawing/2014/main" id="{490A113A-0DFE-434A-B352-0FCD9A0BFBA8}"/>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27" name="Freeform 5">
            <a:hlinkClick r:id="" action="ppaction://hlinkshowjump?jump=previousslide"/>
            <a:extLst>
              <a:ext uri="{FF2B5EF4-FFF2-40B4-BE49-F238E27FC236}">
                <a16:creationId xmlns:a16="http://schemas.microsoft.com/office/drawing/2014/main" id="{72423637-B4C2-EA45-ACF9-F0E58CF484CC}"/>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1157959877"/>
      </p:ext>
    </p:extLst>
  </p:cSld>
  <p:clrMapOvr>
    <a:masterClrMapping/>
  </p:clrMapOvr>
  <p:transition spd="slow" advClick="0" advTm="300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Our Creative Force 1">
    <p:spTree>
      <p:nvGrpSpPr>
        <p:cNvPr id="1" name=""/>
        <p:cNvGrpSpPr/>
        <p:nvPr/>
      </p:nvGrpSpPr>
      <p:grpSpPr>
        <a:xfrm>
          <a:off x="0" y="0"/>
          <a:ext cx="0" cy="0"/>
          <a:chOff x="0" y="0"/>
          <a:chExt cx="0" cy="0"/>
        </a:xfrm>
      </p:grpSpPr>
      <p:sp>
        <p:nvSpPr>
          <p:cNvPr id="20" name="Picture Placeholder 3"/>
          <p:cNvSpPr>
            <a:spLocks noGrp="1"/>
          </p:cNvSpPr>
          <p:nvPr>
            <p:ph type="pic" sz="quarter" idx="12"/>
          </p:nvPr>
        </p:nvSpPr>
        <p:spPr>
          <a:xfrm>
            <a:off x="890062" y="2181578"/>
            <a:ext cx="1452033" cy="2084492"/>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cxnSp>
        <p:nvCxnSpPr>
          <p:cNvPr id="18" name="Straight Connector 17"/>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28" name="Picture Placeholder 3"/>
          <p:cNvSpPr>
            <a:spLocks noGrp="1"/>
          </p:cNvSpPr>
          <p:nvPr>
            <p:ph type="pic" sz="quarter" idx="13"/>
          </p:nvPr>
        </p:nvSpPr>
        <p:spPr>
          <a:xfrm>
            <a:off x="2853975" y="2181578"/>
            <a:ext cx="1452033" cy="2084492"/>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30" name="Picture Placeholder 3"/>
          <p:cNvSpPr>
            <a:spLocks noGrp="1"/>
          </p:cNvSpPr>
          <p:nvPr>
            <p:ph type="pic" sz="quarter" idx="14"/>
          </p:nvPr>
        </p:nvSpPr>
        <p:spPr>
          <a:xfrm>
            <a:off x="4817890" y="2181578"/>
            <a:ext cx="1452033" cy="2084492"/>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32" name="Picture Placeholder 3"/>
          <p:cNvSpPr>
            <a:spLocks noGrp="1"/>
          </p:cNvSpPr>
          <p:nvPr>
            <p:ph type="pic" sz="quarter" idx="15"/>
          </p:nvPr>
        </p:nvSpPr>
        <p:spPr>
          <a:xfrm>
            <a:off x="6792064" y="2181578"/>
            <a:ext cx="1452033" cy="2084492"/>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22" name="Text Placeholder 9">
            <a:extLst>
              <a:ext uri="{FF2B5EF4-FFF2-40B4-BE49-F238E27FC236}">
                <a16:creationId xmlns:a16="http://schemas.microsoft.com/office/drawing/2014/main" id="{94904A9C-F409-AE4F-A747-43A017E3FC19}"/>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24" name="Text Placeholder 9">
            <a:extLst>
              <a:ext uri="{FF2B5EF4-FFF2-40B4-BE49-F238E27FC236}">
                <a16:creationId xmlns:a16="http://schemas.microsoft.com/office/drawing/2014/main" id="{5E4ECA07-8D52-644F-9953-199076DFE289}"/>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25" name="TextBox 24">
            <a:extLst>
              <a:ext uri="{FF2B5EF4-FFF2-40B4-BE49-F238E27FC236}">
                <a16:creationId xmlns:a16="http://schemas.microsoft.com/office/drawing/2014/main" id="{8DCE6139-40EB-5A44-B146-9F95E85DC6C4}"/>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26" name="TextBox 25">
            <a:extLst>
              <a:ext uri="{FF2B5EF4-FFF2-40B4-BE49-F238E27FC236}">
                <a16:creationId xmlns:a16="http://schemas.microsoft.com/office/drawing/2014/main" id="{9B6D993C-E30F-8748-907D-D69E511F747C}"/>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27" name="TextBox 26">
            <a:extLst>
              <a:ext uri="{FF2B5EF4-FFF2-40B4-BE49-F238E27FC236}">
                <a16:creationId xmlns:a16="http://schemas.microsoft.com/office/drawing/2014/main" id="{D6D557BF-A5E6-A549-9731-3AAC239F39DC}"/>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14" name="Freeform 5">
            <a:hlinkClick r:id="" action="ppaction://hlinkshowjump?jump=nextslide"/>
            <a:extLst>
              <a:ext uri="{FF2B5EF4-FFF2-40B4-BE49-F238E27FC236}">
                <a16:creationId xmlns:a16="http://schemas.microsoft.com/office/drawing/2014/main" id="{31EC3D6D-80C4-8243-B94D-F339BFDBDA7B}"/>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5" name="Freeform 5">
            <a:hlinkClick r:id="" action="ppaction://hlinkshowjump?jump=previousslide"/>
            <a:extLst>
              <a:ext uri="{FF2B5EF4-FFF2-40B4-BE49-F238E27FC236}">
                <a16:creationId xmlns:a16="http://schemas.microsoft.com/office/drawing/2014/main" id="{A65CCBF4-B730-BE49-ACC3-6F369B56F57D}"/>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1220797889"/>
      </p:ext>
    </p:extLst>
  </p:cSld>
  <p:clrMapOvr>
    <a:masterClrMapping/>
  </p:clrMapOvr>
  <p:transition spd="slow" advClick="0" advTm="3000">
    <p:fade/>
  </p:transition>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Our Creative Force 2">
    <p:spTree>
      <p:nvGrpSpPr>
        <p:cNvPr id="1" name=""/>
        <p:cNvGrpSpPr/>
        <p:nvPr/>
      </p:nvGrpSpPr>
      <p:grpSpPr>
        <a:xfrm>
          <a:off x="0" y="0"/>
          <a:ext cx="0" cy="0"/>
          <a:chOff x="0" y="0"/>
          <a:chExt cx="0" cy="0"/>
        </a:xfrm>
      </p:grpSpPr>
      <p:sp>
        <p:nvSpPr>
          <p:cNvPr id="20" name="Picture Placeholder 3"/>
          <p:cNvSpPr>
            <a:spLocks noGrp="1"/>
          </p:cNvSpPr>
          <p:nvPr>
            <p:ph type="pic" sz="quarter" idx="12"/>
          </p:nvPr>
        </p:nvSpPr>
        <p:spPr>
          <a:xfrm>
            <a:off x="593725" y="2057400"/>
            <a:ext cx="2483136" cy="2656840"/>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cxnSp>
        <p:nvCxnSpPr>
          <p:cNvPr id="18" name="Straight Connector 17"/>
          <p:cNvCxnSpPr/>
          <p:nvPr userDrawn="1"/>
        </p:nvCxnSpPr>
        <p:spPr>
          <a:xfrm>
            <a:off x="593725" y="656089"/>
            <a:ext cx="9144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icture Placeholder 3"/>
          <p:cNvSpPr>
            <a:spLocks noGrp="1"/>
          </p:cNvSpPr>
          <p:nvPr>
            <p:ph type="pic" sz="quarter" idx="13"/>
          </p:nvPr>
        </p:nvSpPr>
        <p:spPr>
          <a:xfrm>
            <a:off x="3328844" y="2057400"/>
            <a:ext cx="2483136" cy="2656840"/>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26" name="Picture Placeholder 3"/>
          <p:cNvSpPr>
            <a:spLocks noGrp="1"/>
          </p:cNvSpPr>
          <p:nvPr>
            <p:ph type="pic" sz="quarter" idx="14"/>
          </p:nvPr>
        </p:nvSpPr>
        <p:spPr>
          <a:xfrm>
            <a:off x="6063964" y="2057400"/>
            <a:ext cx="2483136" cy="2656840"/>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13" name="Text Placeholder 9">
            <a:extLst>
              <a:ext uri="{FF2B5EF4-FFF2-40B4-BE49-F238E27FC236}">
                <a16:creationId xmlns:a16="http://schemas.microsoft.com/office/drawing/2014/main" id="{96CBF394-B60A-E741-AECA-5E88337D99B8}"/>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22" name="Text Placeholder 9">
            <a:extLst>
              <a:ext uri="{FF2B5EF4-FFF2-40B4-BE49-F238E27FC236}">
                <a16:creationId xmlns:a16="http://schemas.microsoft.com/office/drawing/2014/main" id="{818399F1-AEFE-F44A-ADD6-B69AF9C2C4F0}"/>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24" name="TextBox 23">
            <a:extLst>
              <a:ext uri="{FF2B5EF4-FFF2-40B4-BE49-F238E27FC236}">
                <a16:creationId xmlns:a16="http://schemas.microsoft.com/office/drawing/2014/main" id="{C05B4D4D-FE7B-7544-AE95-78E62D87D7EE}"/>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27" name="TextBox 26">
            <a:extLst>
              <a:ext uri="{FF2B5EF4-FFF2-40B4-BE49-F238E27FC236}">
                <a16:creationId xmlns:a16="http://schemas.microsoft.com/office/drawing/2014/main" id="{AA713A6D-877A-384F-87BE-707CEE1854EA}"/>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28" name="TextBox 27">
            <a:extLst>
              <a:ext uri="{FF2B5EF4-FFF2-40B4-BE49-F238E27FC236}">
                <a16:creationId xmlns:a16="http://schemas.microsoft.com/office/drawing/2014/main" id="{BEE43B93-C2E1-F44E-8083-B3403188F597}"/>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14" name="Freeform 5">
            <a:hlinkClick r:id="" action="ppaction://hlinkshowjump?jump=nextslide"/>
            <a:extLst>
              <a:ext uri="{FF2B5EF4-FFF2-40B4-BE49-F238E27FC236}">
                <a16:creationId xmlns:a16="http://schemas.microsoft.com/office/drawing/2014/main" id="{F4D45CE5-2007-5143-B2FB-2CB7932F3D6B}"/>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5" name="Freeform 5">
            <a:hlinkClick r:id="" action="ppaction://hlinkshowjump?jump=previousslide"/>
            <a:extLst>
              <a:ext uri="{FF2B5EF4-FFF2-40B4-BE49-F238E27FC236}">
                <a16:creationId xmlns:a16="http://schemas.microsoft.com/office/drawing/2014/main" id="{68D6C947-C064-0B4B-9EA5-070D4D0DB1EF}"/>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1900801730"/>
      </p:ext>
    </p:extLst>
  </p:cSld>
  <p:clrMapOvr>
    <a:masterClrMapping/>
  </p:clrMapOvr>
  <p:transition spd="slow" advClick="0" advTm="3000">
    <p:fade/>
  </p:transition>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Portfolio Section Break">
    <p:spTree>
      <p:nvGrpSpPr>
        <p:cNvPr id="1" name=""/>
        <p:cNvGrpSpPr/>
        <p:nvPr/>
      </p:nvGrpSpPr>
      <p:grpSpPr>
        <a:xfrm>
          <a:off x="0" y="0"/>
          <a:ext cx="0" cy="0"/>
          <a:chOff x="0" y="0"/>
          <a:chExt cx="0" cy="0"/>
        </a:xfrm>
      </p:grpSpPr>
      <p:sp>
        <p:nvSpPr>
          <p:cNvPr id="2" name="Rectangle 1"/>
          <p:cNvSpPr/>
          <p:nvPr userDrawn="1"/>
        </p:nvSpPr>
        <p:spPr>
          <a:xfrm>
            <a:off x="0" y="0"/>
            <a:ext cx="9144000" cy="6858000"/>
          </a:xfrm>
          <a:prstGeom prst="rect">
            <a:avLst/>
          </a:prstGeom>
          <a:solidFill>
            <a:srgbClr val="C5C6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D14C27"/>
              </a:solidFill>
            </a:endParaRPr>
          </a:p>
        </p:txBody>
      </p:sp>
      <p:sp>
        <p:nvSpPr>
          <p:cNvPr id="15" name="Picture Placeholder 3"/>
          <p:cNvSpPr>
            <a:spLocks noGrp="1"/>
          </p:cNvSpPr>
          <p:nvPr>
            <p:ph type="pic" sz="quarter" idx="11"/>
          </p:nvPr>
        </p:nvSpPr>
        <p:spPr>
          <a:xfrm>
            <a:off x="603250" y="3721101"/>
            <a:ext cx="3282950" cy="3136897"/>
          </a:xfrm>
          <a:prstGeom prst="rect">
            <a:avLst/>
          </a:prstGeom>
          <a:ln w="9525">
            <a:noFill/>
          </a:ln>
        </p:spPr>
        <p:txBody>
          <a:bodyPr/>
          <a:lstStyle>
            <a:lvl1pPr>
              <a:defRPr sz="1200">
                <a:solidFill>
                  <a:schemeClr val="accent4"/>
                </a:solidFill>
                <a:latin typeface="Segoe UI Symbol" panose="020B0502040204020203" pitchFamily="34" charset="0"/>
                <a:ea typeface="Segoe UI Symbol" panose="020B0502040204020203" pitchFamily="34" charset="0"/>
              </a:defRPr>
            </a:lvl1pPr>
          </a:lstStyle>
          <a:p>
            <a:endParaRPr lang="en-US"/>
          </a:p>
        </p:txBody>
      </p:sp>
      <p:sp>
        <p:nvSpPr>
          <p:cNvPr id="19" name="Picture Placeholder 3"/>
          <p:cNvSpPr>
            <a:spLocks noGrp="1"/>
          </p:cNvSpPr>
          <p:nvPr>
            <p:ph type="pic" sz="quarter" idx="12"/>
          </p:nvPr>
        </p:nvSpPr>
        <p:spPr>
          <a:xfrm>
            <a:off x="5267327" y="3721101"/>
            <a:ext cx="3280631" cy="3136897"/>
          </a:xfrm>
          <a:prstGeom prst="rect">
            <a:avLst/>
          </a:prstGeom>
          <a:ln w="9525">
            <a:noFill/>
          </a:ln>
        </p:spPr>
        <p:txBody>
          <a:bodyPr/>
          <a:lstStyle>
            <a:lvl1pPr>
              <a:defRPr sz="1200">
                <a:solidFill>
                  <a:schemeClr val="accent4"/>
                </a:solidFill>
                <a:latin typeface="Segoe UI Symbol" panose="020B0502040204020203" pitchFamily="34" charset="0"/>
                <a:ea typeface="Segoe UI Symbol" panose="020B0502040204020203" pitchFamily="34" charset="0"/>
              </a:defRPr>
            </a:lvl1pPr>
          </a:lstStyle>
          <a:p>
            <a:endParaRPr lang="en-US"/>
          </a:p>
        </p:txBody>
      </p:sp>
      <p:sp>
        <p:nvSpPr>
          <p:cNvPr id="17" name="Picture Placeholder 3"/>
          <p:cNvSpPr>
            <a:spLocks noGrp="1"/>
          </p:cNvSpPr>
          <p:nvPr>
            <p:ph type="pic" sz="quarter" idx="10"/>
          </p:nvPr>
        </p:nvSpPr>
        <p:spPr>
          <a:xfrm>
            <a:off x="2362200" y="2622553"/>
            <a:ext cx="4419600" cy="4235447"/>
          </a:xfrm>
          <a:prstGeom prst="rect">
            <a:avLst/>
          </a:prstGeom>
          <a:ln w="9525">
            <a:noFill/>
          </a:ln>
        </p:spPr>
        <p:txBody>
          <a:bodyPr/>
          <a:lstStyle>
            <a:lvl1pPr>
              <a:defRPr sz="1200">
                <a:solidFill>
                  <a:schemeClr val="accent4"/>
                </a:solidFill>
                <a:latin typeface="Segoe UI Symbol" panose="020B0502040204020203" pitchFamily="34" charset="0"/>
                <a:ea typeface="Segoe UI Symbol" panose="020B0502040204020203" pitchFamily="34" charset="0"/>
              </a:defRPr>
            </a:lvl1pPr>
          </a:lstStyle>
          <a:p>
            <a:endParaRPr lang="en-US"/>
          </a:p>
        </p:txBody>
      </p:sp>
    </p:spTree>
    <p:extLst>
      <p:ext uri="{BB962C8B-B14F-4D97-AF65-F5344CB8AC3E}">
        <p14:creationId xmlns:p14="http://schemas.microsoft.com/office/powerpoint/2010/main" val="3279188478"/>
      </p:ext>
    </p:extLst>
  </p:cSld>
  <p:clrMapOvr>
    <a:masterClrMapping/>
  </p:clrMapOvr>
  <p:transition spd="slow" advClick="0" advTm="3000">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Portfolio Left Half Page Picture">
    <p:spTree>
      <p:nvGrpSpPr>
        <p:cNvPr id="1" name=""/>
        <p:cNvGrpSpPr/>
        <p:nvPr/>
      </p:nvGrpSpPr>
      <p:grpSpPr>
        <a:xfrm>
          <a:off x="0" y="0"/>
          <a:ext cx="0" cy="0"/>
          <a:chOff x="0" y="0"/>
          <a:chExt cx="0" cy="0"/>
        </a:xfrm>
      </p:grpSpPr>
      <p:sp>
        <p:nvSpPr>
          <p:cNvPr id="7" name="Picture Placeholder 3"/>
          <p:cNvSpPr>
            <a:spLocks noGrp="1"/>
          </p:cNvSpPr>
          <p:nvPr>
            <p:ph type="pic" sz="quarter" idx="10"/>
          </p:nvPr>
        </p:nvSpPr>
        <p:spPr>
          <a:xfrm>
            <a:off x="0" y="3"/>
            <a:ext cx="4572000" cy="6857999"/>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
        <p:nvSpPr>
          <p:cNvPr id="3" name="Text Placeholder 9"/>
          <p:cNvSpPr>
            <a:spLocks noGrp="1"/>
          </p:cNvSpPr>
          <p:nvPr>
            <p:ph type="body" sz="quarter" idx="11"/>
          </p:nvPr>
        </p:nvSpPr>
        <p:spPr>
          <a:xfrm>
            <a:off x="5156207" y="767787"/>
            <a:ext cx="3394071" cy="908612"/>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4" name="Text Placeholder 9"/>
          <p:cNvSpPr>
            <a:spLocks noGrp="1"/>
          </p:cNvSpPr>
          <p:nvPr>
            <p:ph type="body" sz="quarter" idx="12"/>
          </p:nvPr>
        </p:nvSpPr>
        <p:spPr>
          <a:xfrm>
            <a:off x="5165730" y="1742353"/>
            <a:ext cx="3394071"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cxnSp>
        <p:nvCxnSpPr>
          <p:cNvPr id="5" name="Straight Connector 4"/>
          <p:cNvCxnSpPr/>
          <p:nvPr userDrawn="1"/>
        </p:nvCxnSpPr>
        <p:spPr>
          <a:xfrm>
            <a:off x="5165727"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9" name="Freeform 5">
            <a:hlinkClick r:id="" action="ppaction://hlinkshowjump?jump=nextslide"/>
            <a:extLst>
              <a:ext uri="{FF2B5EF4-FFF2-40B4-BE49-F238E27FC236}">
                <a16:creationId xmlns:a16="http://schemas.microsoft.com/office/drawing/2014/main" id="{6739D5BB-FF76-C74E-B9C4-1E433D515D16}"/>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0" name="Freeform 5">
            <a:hlinkClick r:id="" action="ppaction://hlinkshowjump?jump=previousslide"/>
            <a:extLst>
              <a:ext uri="{FF2B5EF4-FFF2-40B4-BE49-F238E27FC236}">
                <a16:creationId xmlns:a16="http://schemas.microsoft.com/office/drawing/2014/main" id="{A9810B25-48BA-E244-B15F-52F205E384CA}"/>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4264167955"/>
      </p:ext>
    </p:extLst>
  </p:cSld>
  <p:clrMapOvr>
    <a:masterClrMapping/>
  </p:clrMapOvr>
  <p:transition spd="slow" advClick="0" advTm="3000">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Simple Portfolio Single Show">
    <p:spTree>
      <p:nvGrpSpPr>
        <p:cNvPr id="1" name=""/>
        <p:cNvGrpSpPr/>
        <p:nvPr/>
      </p:nvGrpSpPr>
      <p:grpSpPr>
        <a:xfrm>
          <a:off x="0" y="0"/>
          <a:ext cx="0" cy="0"/>
          <a:chOff x="0" y="0"/>
          <a:chExt cx="0" cy="0"/>
        </a:xfrm>
      </p:grpSpPr>
      <p:cxnSp>
        <p:nvCxnSpPr>
          <p:cNvPr id="18" name="Straight Connector 17"/>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24" name="Picture Placeholder 3"/>
          <p:cNvSpPr>
            <a:spLocks noGrp="1"/>
          </p:cNvSpPr>
          <p:nvPr>
            <p:ph type="pic" sz="quarter" idx="12"/>
          </p:nvPr>
        </p:nvSpPr>
        <p:spPr>
          <a:xfrm>
            <a:off x="593725" y="2057401"/>
            <a:ext cx="3986742" cy="3675047"/>
          </a:xfrm>
          <a:prstGeom prst="rect">
            <a:avLst/>
          </a:prstGeom>
          <a:ln w="6350">
            <a:noFill/>
          </a:ln>
        </p:spPr>
        <p:txBody>
          <a:bodyPr/>
          <a:lstStyle>
            <a:lvl1pPr>
              <a:defRPr sz="1000">
                <a:solidFill>
                  <a:schemeClr val="accent4"/>
                </a:solidFill>
                <a:latin typeface="Segoe UI Symbol" panose="020B0502040204020203" pitchFamily="34" charset="0"/>
                <a:ea typeface="Segoe UI Symbol" panose="020B0502040204020203" pitchFamily="34" charset="0"/>
              </a:defRPr>
            </a:lvl1pPr>
          </a:lstStyle>
          <a:p>
            <a:endParaRPr lang="en-US"/>
          </a:p>
        </p:txBody>
      </p:sp>
      <p:sp>
        <p:nvSpPr>
          <p:cNvPr id="11" name="Text Placeholder 9">
            <a:extLst>
              <a:ext uri="{FF2B5EF4-FFF2-40B4-BE49-F238E27FC236}">
                <a16:creationId xmlns:a16="http://schemas.microsoft.com/office/drawing/2014/main" id="{3FC41429-A31B-2E47-B693-F0B7DB81BC86}"/>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9" name="Text Placeholder 9">
            <a:extLst>
              <a:ext uri="{FF2B5EF4-FFF2-40B4-BE49-F238E27FC236}">
                <a16:creationId xmlns:a16="http://schemas.microsoft.com/office/drawing/2014/main" id="{E766388F-21A1-D34D-9909-C7FC060ED177}"/>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20" name="TextBox 19">
            <a:extLst>
              <a:ext uri="{FF2B5EF4-FFF2-40B4-BE49-F238E27FC236}">
                <a16:creationId xmlns:a16="http://schemas.microsoft.com/office/drawing/2014/main" id="{BA8DE1B4-67D2-F54C-BE0C-4FCF20A45999}"/>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21" name="TextBox 20">
            <a:extLst>
              <a:ext uri="{FF2B5EF4-FFF2-40B4-BE49-F238E27FC236}">
                <a16:creationId xmlns:a16="http://schemas.microsoft.com/office/drawing/2014/main" id="{42647BA0-C953-A445-8088-C170691872FE}"/>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22" name="TextBox 21">
            <a:extLst>
              <a:ext uri="{FF2B5EF4-FFF2-40B4-BE49-F238E27FC236}">
                <a16:creationId xmlns:a16="http://schemas.microsoft.com/office/drawing/2014/main" id="{7529C5EF-5C47-8B46-8042-8890D68B5345}"/>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4" name="Freeform 5">
            <a:hlinkClick r:id="" action="ppaction://hlinkshowjump?jump=nextslide"/>
            <a:extLst>
              <a:ext uri="{FF2B5EF4-FFF2-40B4-BE49-F238E27FC236}">
                <a16:creationId xmlns:a16="http://schemas.microsoft.com/office/drawing/2014/main" id="{828D0F22-9AE7-5042-894F-C0DB7CE59C16}"/>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5" name="Freeform 5">
            <a:hlinkClick r:id="" action="ppaction://hlinkshowjump?jump=previousslide"/>
            <a:extLst>
              <a:ext uri="{FF2B5EF4-FFF2-40B4-BE49-F238E27FC236}">
                <a16:creationId xmlns:a16="http://schemas.microsoft.com/office/drawing/2014/main" id="{40C7751D-1E3D-FE4C-A09C-688E62EFE6FE}"/>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826311731"/>
      </p:ext>
    </p:extLst>
  </p:cSld>
  <p:clrMapOvr>
    <a:masterClrMapping/>
  </p:clrMapOvr>
  <p:transition spd="slow" advClick="0" advTm="3000">
    <p:fade/>
  </p:transition>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Full Portfolio in Browser">
    <p:spTree>
      <p:nvGrpSpPr>
        <p:cNvPr id="1" name=""/>
        <p:cNvGrpSpPr/>
        <p:nvPr/>
      </p:nvGrpSpPr>
      <p:grpSpPr>
        <a:xfrm>
          <a:off x="0" y="0"/>
          <a:ext cx="0" cy="0"/>
          <a:chOff x="0" y="0"/>
          <a:chExt cx="0" cy="0"/>
        </a:xfrm>
      </p:grpSpPr>
      <p:sp>
        <p:nvSpPr>
          <p:cNvPr id="4" name="Picture Placeholder 3"/>
          <p:cNvSpPr>
            <a:spLocks noGrp="1"/>
          </p:cNvSpPr>
          <p:nvPr userDrawn="1">
            <p:ph type="pic" sz="quarter" idx="12"/>
          </p:nvPr>
        </p:nvSpPr>
        <p:spPr>
          <a:xfrm>
            <a:off x="1057278" y="2362201"/>
            <a:ext cx="7029451" cy="4495801"/>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6" name="Text Placeholder 9">
            <a:extLst>
              <a:ext uri="{FF2B5EF4-FFF2-40B4-BE49-F238E27FC236}">
                <a16:creationId xmlns:a16="http://schemas.microsoft.com/office/drawing/2014/main" id="{4ABAB7BE-7E9E-674F-83FF-F19C2AB8F0F0}"/>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7" name="Text Placeholder 9">
            <a:extLst>
              <a:ext uri="{FF2B5EF4-FFF2-40B4-BE49-F238E27FC236}">
                <a16:creationId xmlns:a16="http://schemas.microsoft.com/office/drawing/2014/main" id="{57C068E3-D242-C045-A561-4A758338B1A1}"/>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Tree>
    <p:extLst>
      <p:ext uri="{BB962C8B-B14F-4D97-AF65-F5344CB8AC3E}">
        <p14:creationId xmlns:p14="http://schemas.microsoft.com/office/powerpoint/2010/main" val="1492567796"/>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500"/>
                                        <p:tgtEl>
                                          <p:spTgt spid="6">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10" presetClass="entr" presetSubtype="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childTnLst>
                </p:cTn>
              </p:par>
            </p:tnLst>
          </p:tmpl>
        </p:tmplLst>
      </p:bldP>
      <p:bldP spid="7" grpId="0" build="p">
        <p:tmplLst>
          <p:tmpl lvl="1">
            <p:tnLst>
              <p:par>
                <p:cTn presetID="10" presetClass="entr" presetSubtype="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Lst>
  </p:timing>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Various Project Show Case">
    <p:spTree>
      <p:nvGrpSpPr>
        <p:cNvPr id="1" name=""/>
        <p:cNvGrpSpPr/>
        <p:nvPr/>
      </p:nvGrpSpPr>
      <p:grpSpPr>
        <a:xfrm>
          <a:off x="0" y="0"/>
          <a:ext cx="0" cy="0"/>
          <a:chOff x="0" y="0"/>
          <a:chExt cx="0" cy="0"/>
        </a:xfrm>
      </p:grpSpPr>
      <p:cxnSp>
        <p:nvCxnSpPr>
          <p:cNvPr id="46" name="Straight Connector 45"/>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31" name="Picture Placeholder 17"/>
          <p:cNvSpPr>
            <a:spLocks noGrp="1"/>
          </p:cNvSpPr>
          <p:nvPr>
            <p:ph type="pic" sz="quarter" idx="10"/>
          </p:nvPr>
        </p:nvSpPr>
        <p:spPr>
          <a:xfrm>
            <a:off x="594391" y="2057400"/>
            <a:ext cx="1984248" cy="1828800"/>
          </a:xfrm>
          <a:prstGeom prst="rect">
            <a:avLst/>
          </a:prstGeom>
          <a:noFill/>
          <a:ln>
            <a:noFill/>
          </a:ln>
        </p:spPr>
        <p:txBody>
          <a:bodyPr/>
          <a:lstStyle>
            <a:lvl1pPr>
              <a:defRPr sz="1200">
                <a:solidFill>
                  <a:schemeClr val="accent4"/>
                </a:solidFill>
                <a:latin typeface="Lato" panose="020F0502020204030203" pitchFamily="34" charset="0"/>
              </a:defRPr>
            </a:lvl1pPr>
          </a:lstStyle>
          <a:p>
            <a:endParaRPr lang="en-US"/>
          </a:p>
        </p:txBody>
      </p:sp>
      <p:sp>
        <p:nvSpPr>
          <p:cNvPr id="42" name="Picture Placeholder 17"/>
          <p:cNvSpPr>
            <a:spLocks noGrp="1"/>
          </p:cNvSpPr>
          <p:nvPr>
            <p:ph type="pic" sz="quarter" idx="20"/>
          </p:nvPr>
        </p:nvSpPr>
        <p:spPr>
          <a:xfrm>
            <a:off x="4561555" y="2057400"/>
            <a:ext cx="1984248" cy="1828800"/>
          </a:xfrm>
          <a:prstGeom prst="rect">
            <a:avLst/>
          </a:prstGeom>
          <a:noFill/>
          <a:ln>
            <a:noFill/>
          </a:ln>
        </p:spPr>
        <p:txBody>
          <a:bodyPr/>
          <a:lstStyle>
            <a:lvl1pPr>
              <a:defRPr sz="1200">
                <a:solidFill>
                  <a:schemeClr val="accent4"/>
                </a:solidFill>
                <a:latin typeface="Lato" panose="020F0502020204030203" pitchFamily="34" charset="0"/>
              </a:defRPr>
            </a:lvl1pPr>
          </a:lstStyle>
          <a:p>
            <a:endParaRPr lang="en-US"/>
          </a:p>
        </p:txBody>
      </p:sp>
      <p:sp>
        <p:nvSpPr>
          <p:cNvPr id="47" name="Picture Placeholder 17"/>
          <p:cNvSpPr>
            <a:spLocks noGrp="1"/>
          </p:cNvSpPr>
          <p:nvPr>
            <p:ph type="pic" sz="quarter" idx="21"/>
          </p:nvPr>
        </p:nvSpPr>
        <p:spPr>
          <a:xfrm>
            <a:off x="2577973" y="3884531"/>
            <a:ext cx="1984248" cy="1828800"/>
          </a:xfrm>
          <a:prstGeom prst="rect">
            <a:avLst/>
          </a:prstGeom>
          <a:noFill/>
          <a:ln>
            <a:noFill/>
          </a:ln>
        </p:spPr>
        <p:txBody>
          <a:bodyPr/>
          <a:lstStyle>
            <a:lvl1pPr>
              <a:defRPr sz="1200">
                <a:solidFill>
                  <a:schemeClr val="accent4"/>
                </a:solidFill>
                <a:latin typeface="Lato" panose="020F0502020204030203" pitchFamily="34" charset="0"/>
              </a:defRPr>
            </a:lvl1pPr>
          </a:lstStyle>
          <a:p>
            <a:endParaRPr lang="en-US"/>
          </a:p>
        </p:txBody>
      </p:sp>
      <p:sp>
        <p:nvSpPr>
          <p:cNvPr id="60" name="Picture Placeholder 17"/>
          <p:cNvSpPr>
            <a:spLocks noGrp="1"/>
          </p:cNvSpPr>
          <p:nvPr>
            <p:ph type="pic" sz="quarter" idx="22"/>
          </p:nvPr>
        </p:nvSpPr>
        <p:spPr>
          <a:xfrm>
            <a:off x="6545137" y="3884531"/>
            <a:ext cx="1984248" cy="1828800"/>
          </a:xfrm>
          <a:prstGeom prst="rect">
            <a:avLst/>
          </a:prstGeom>
          <a:noFill/>
          <a:ln>
            <a:noFill/>
          </a:ln>
        </p:spPr>
        <p:txBody>
          <a:bodyPr/>
          <a:lstStyle>
            <a:lvl1pPr>
              <a:defRPr sz="1200">
                <a:solidFill>
                  <a:schemeClr val="accent4"/>
                </a:solidFill>
                <a:latin typeface="Lato" panose="020F0502020204030203" pitchFamily="34" charset="0"/>
              </a:defRPr>
            </a:lvl1pPr>
          </a:lstStyle>
          <a:p>
            <a:endParaRPr lang="en-US"/>
          </a:p>
        </p:txBody>
      </p:sp>
      <p:sp>
        <p:nvSpPr>
          <p:cNvPr id="14" name="Text Placeholder 9">
            <a:extLst>
              <a:ext uri="{FF2B5EF4-FFF2-40B4-BE49-F238E27FC236}">
                <a16:creationId xmlns:a16="http://schemas.microsoft.com/office/drawing/2014/main" id="{C728F900-AC70-D645-8786-DB255F07613F}"/>
              </a:ext>
            </a:extLst>
          </p:cNvPr>
          <p:cNvSpPr>
            <a:spLocks noGrp="1"/>
          </p:cNvSpPr>
          <p:nvPr>
            <p:ph type="body" sz="quarter" idx="23"/>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7" name="Text Placeholder 9">
            <a:extLst>
              <a:ext uri="{FF2B5EF4-FFF2-40B4-BE49-F238E27FC236}">
                <a16:creationId xmlns:a16="http://schemas.microsoft.com/office/drawing/2014/main" id="{4586FCC5-0315-774B-B63C-7105E6AA1FE8}"/>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8" name="TextBox 17">
            <a:extLst>
              <a:ext uri="{FF2B5EF4-FFF2-40B4-BE49-F238E27FC236}">
                <a16:creationId xmlns:a16="http://schemas.microsoft.com/office/drawing/2014/main" id="{2A9F1464-6DB1-234C-B015-31653780D7DD}"/>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9" name="TextBox 18">
            <a:extLst>
              <a:ext uri="{FF2B5EF4-FFF2-40B4-BE49-F238E27FC236}">
                <a16:creationId xmlns:a16="http://schemas.microsoft.com/office/drawing/2014/main" id="{A7154BDA-087C-F343-919C-5DA1611FFF22}"/>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20" name="TextBox 19">
            <a:extLst>
              <a:ext uri="{FF2B5EF4-FFF2-40B4-BE49-F238E27FC236}">
                <a16:creationId xmlns:a16="http://schemas.microsoft.com/office/drawing/2014/main" id="{46FB44F3-1E73-6F4E-B79D-2D27D23754FF}"/>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21" name="Freeform 5">
            <a:hlinkClick r:id="" action="ppaction://hlinkshowjump?jump=nextslide"/>
            <a:extLst>
              <a:ext uri="{FF2B5EF4-FFF2-40B4-BE49-F238E27FC236}">
                <a16:creationId xmlns:a16="http://schemas.microsoft.com/office/drawing/2014/main" id="{383CCBF8-1CDF-2043-990E-7E749EA720C1}"/>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22" name="Freeform 5">
            <a:hlinkClick r:id="" action="ppaction://hlinkshowjump?jump=previousslide"/>
            <a:extLst>
              <a:ext uri="{FF2B5EF4-FFF2-40B4-BE49-F238E27FC236}">
                <a16:creationId xmlns:a16="http://schemas.microsoft.com/office/drawing/2014/main" id="{FF8C8604-B26B-7045-86D3-04838C3F297C}"/>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48901641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4">
                                            <p:txEl>
                                              <p:pRg st="0" end="0"/>
                                            </p:txEl>
                                          </p:spTgt>
                                        </p:tgtEl>
                                        <p:attrNameLst>
                                          <p:attrName>style.visibility</p:attrName>
                                        </p:attrNameLst>
                                      </p:cBhvr>
                                      <p:to>
                                        <p:strVal val="visible"/>
                                      </p:to>
                                    </p:set>
                                    <p:animEffect transition="in" filter="fade">
                                      <p:cBhvr>
                                        <p:cTn id="11" dur="500"/>
                                        <p:tgtEl>
                                          <p:spTgt spid="14">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7">
                                            <p:txEl>
                                              <p:pRg st="0" end="0"/>
                                            </p:txEl>
                                          </p:spTgt>
                                        </p:tgtEl>
                                        <p:attrNameLst>
                                          <p:attrName>style.visibility</p:attrName>
                                        </p:attrNameLst>
                                      </p:cBhvr>
                                      <p:to>
                                        <p:strVal val="visible"/>
                                      </p:to>
                                    </p:set>
                                    <p:animEffect transition="in" filter="fade">
                                      <p:cBhvr>
                                        <p:cTn id="15"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tmplLst>
          <p:tmpl lvl="1">
            <p:tnLst>
              <p:par>
                <p:cTn presetID="10"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7" grpId="0" build="p">
        <p:tmplLst>
          <p:tmpl lvl="1">
            <p:tnLst>
              <p:par>
                <p:cTn presetID="10" presetClass="entr" presetSubtype="0"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500"/>
                        <p:tgtEl>
                          <p:spTgt spid="17"/>
                        </p:tgtEl>
                      </p:cBhvr>
                    </p:animEffect>
                  </p:childTnLst>
                </p:cTn>
              </p:par>
            </p:tnLst>
          </p:tmpl>
        </p:tmplLst>
      </p:bldP>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Laptop Portfolio Showcase">
    <p:spTree>
      <p:nvGrpSpPr>
        <p:cNvPr id="1" name=""/>
        <p:cNvGrpSpPr/>
        <p:nvPr/>
      </p:nvGrpSpPr>
      <p:grpSpPr>
        <a:xfrm>
          <a:off x="0" y="0"/>
          <a:ext cx="0" cy="0"/>
          <a:chOff x="0" y="0"/>
          <a:chExt cx="0" cy="0"/>
        </a:xfrm>
      </p:grpSpPr>
      <p:sp>
        <p:nvSpPr>
          <p:cNvPr id="4" name="Picture Placeholder 3"/>
          <p:cNvSpPr>
            <a:spLocks noGrp="1"/>
          </p:cNvSpPr>
          <p:nvPr userDrawn="1">
            <p:ph type="pic" sz="quarter" idx="12"/>
          </p:nvPr>
        </p:nvSpPr>
        <p:spPr>
          <a:xfrm>
            <a:off x="4667252" y="2590802"/>
            <a:ext cx="3107531" cy="2591028"/>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1" name="Text Placeholder 9">
            <a:extLst>
              <a:ext uri="{FF2B5EF4-FFF2-40B4-BE49-F238E27FC236}">
                <a16:creationId xmlns:a16="http://schemas.microsoft.com/office/drawing/2014/main" id="{C6EC4ED0-10E4-3545-BD7E-523ADFB0DBE1}"/>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A566CE4E-C2CA-3644-AD67-11E740957082}"/>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5" name="TextBox 14">
            <a:extLst>
              <a:ext uri="{FF2B5EF4-FFF2-40B4-BE49-F238E27FC236}">
                <a16:creationId xmlns:a16="http://schemas.microsoft.com/office/drawing/2014/main" id="{62308952-0A33-FD43-AAAB-A0289CD6C198}"/>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8" name="TextBox 17">
            <a:extLst>
              <a:ext uri="{FF2B5EF4-FFF2-40B4-BE49-F238E27FC236}">
                <a16:creationId xmlns:a16="http://schemas.microsoft.com/office/drawing/2014/main" id="{63435E87-77E2-F94C-8FDA-701E2D3316C3}"/>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9" name="TextBox 18">
            <a:extLst>
              <a:ext uri="{FF2B5EF4-FFF2-40B4-BE49-F238E27FC236}">
                <a16:creationId xmlns:a16="http://schemas.microsoft.com/office/drawing/2014/main" id="{1033272A-5A23-EB48-B0DC-1B3A6CBCB5F3}"/>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6" name="Freeform 5">
            <a:hlinkClick r:id="" action="ppaction://hlinkshowjump?jump=nextslide"/>
            <a:extLst>
              <a:ext uri="{FF2B5EF4-FFF2-40B4-BE49-F238E27FC236}">
                <a16:creationId xmlns:a16="http://schemas.microsoft.com/office/drawing/2014/main" id="{BD43E0C6-C0A4-3B42-8FE3-8016654E851F}"/>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7" name="Freeform 5">
            <a:hlinkClick r:id="" action="ppaction://hlinkshowjump?jump=previousslide"/>
            <a:extLst>
              <a:ext uri="{FF2B5EF4-FFF2-40B4-BE49-F238E27FC236}">
                <a16:creationId xmlns:a16="http://schemas.microsoft.com/office/drawing/2014/main" id="{1231B086-FEA4-F64E-B0BE-23CEFFB82F00}"/>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99948630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animEffect transition="in" filter="fade">
                                      <p:cBhvr>
                                        <p:cTn id="11" dur="500"/>
                                        <p:tgtEl>
                                          <p:spTgt spid="11">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animEffect transition="in" filter="fade">
                                      <p:cBhvr>
                                        <p:cTn id="15"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tmplLst>
          <p:tmpl lvl="1">
            <p:tnLst>
              <p:par>
                <p:cTn presetID="10" presetClass="entr" presetSubtype="0"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childTnLst>
                </p:cTn>
              </p:par>
            </p:tnLst>
          </p:tmpl>
        </p:tmplLst>
      </p:bldP>
      <p:bldP spid="14" grpId="0" build="p">
        <p:tmplLst>
          <p:tmpl lvl="1">
            <p:tnLst>
              <p:par>
                <p:cTn presetID="10"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Lst>
  </p:timing>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802832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LCD Portfolio Showcase">
    <p:spTree>
      <p:nvGrpSpPr>
        <p:cNvPr id="1" name=""/>
        <p:cNvGrpSpPr/>
        <p:nvPr/>
      </p:nvGrpSpPr>
      <p:grpSpPr>
        <a:xfrm>
          <a:off x="0" y="0"/>
          <a:ext cx="0" cy="0"/>
          <a:chOff x="0" y="0"/>
          <a:chExt cx="0" cy="0"/>
        </a:xfrm>
      </p:grpSpPr>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4" name="Picture Placeholder 3"/>
          <p:cNvSpPr>
            <a:spLocks noGrp="1"/>
          </p:cNvSpPr>
          <p:nvPr userDrawn="1">
            <p:ph type="pic" sz="quarter" idx="12"/>
          </p:nvPr>
        </p:nvSpPr>
        <p:spPr>
          <a:xfrm>
            <a:off x="979249" y="2549317"/>
            <a:ext cx="2706929" cy="2171911"/>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sp>
        <p:nvSpPr>
          <p:cNvPr id="11" name="Text Placeholder 9">
            <a:extLst>
              <a:ext uri="{FF2B5EF4-FFF2-40B4-BE49-F238E27FC236}">
                <a16:creationId xmlns:a16="http://schemas.microsoft.com/office/drawing/2014/main" id="{E6C8C71C-4627-E649-A813-652EA34941B3}"/>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F85E5023-01E4-5945-9369-DA3ABFB47CB1}"/>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5" name="TextBox 14">
            <a:extLst>
              <a:ext uri="{FF2B5EF4-FFF2-40B4-BE49-F238E27FC236}">
                <a16:creationId xmlns:a16="http://schemas.microsoft.com/office/drawing/2014/main" id="{BA519103-B1A7-3D48-98B1-43441E22E684}"/>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8" name="TextBox 17">
            <a:extLst>
              <a:ext uri="{FF2B5EF4-FFF2-40B4-BE49-F238E27FC236}">
                <a16:creationId xmlns:a16="http://schemas.microsoft.com/office/drawing/2014/main" id="{EB4EB3C8-92A1-4443-B933-0BCDC5DB85FB}"/>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9" name="TextBox 18">
            <a:extLst>
              <a:ext uri="{FF2B5EF4-FFF2-40B4-BE49-F238E27FC236}">
                <a16:creationId xmlns:a16="http://schemas.microsoft.com/office/drawing/2014/main" id="{C0D2D835-24AD-B541-B578-26FDBBA98611}"/>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16" name="Freeform 5">
            <a:hlinkClick r:id="" action="ppaction://hlinkshowjump?jump=nextslide"/>
            <a:extLst>
              <a:ext uri="{FF2B5EF4-FFF2-40B4-BE49-F238E27FC236}">
                <a16:creationId xmlns:a16="http://schemas.microsoft.com/office/drawing/2014/main" id="{12D5774A-FC2D-874D-BDE7-0D8AE836006A}"/>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7" name="Freeform 5">
            <a:hlinkClick r:id="" action="ppaction://hlinkshowjump?jump=previousslide"/>
            <a:extLst>
              <a:ext uri="{FF2B5EF4-FFF2-40B4-BE49-F238E27FC236}">
                <a16:creationId xmlns:a16="http://schemas.microsoft.com/office/drawing/2014/main" id="{C1FF5B68-D2D4-324C-B03B-88F18410A3EE}"/>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73730205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animEffect transition="in" filter="fade">
                                      <p:cBhvr>
                                        <p:cTn id="11" dur="500"/>
                                        <p:tgtEl>
                                          <p:spTgt spid="11">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animEffect transition="in" filter="fade">
                                      <p:cBhvr>
                                        <p:cTn id="15"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tmplLst>
          <p:tmpl lvl="1">
            <p:tnLst>
              <p:par>
                <p:cTn presetID="10" presetClass="entr" presetSubtype="0"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childTnLst>
                </p:cTn>
              </p:par>
            </p:tnLst>
          </p:tmpl>
        </p:tmplLst>
      </p:bldP>
      <p:bldP spid="14" grpId="0" build="p">
        <p:tmplLst>
          <p:tmpl lvl="1">
            <p:tnLst>
              <p:par>
                <p:cTn presetID="10"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Lst>
  </p:timing>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iPhone Portfolio Showcase at Left">
    <p:spTree>
      <p:nvGrpSpPr>
        <p:cNvPr id="1" name=""/>
        <p:cNvGrpSpPr/>
        <p:nvPr/>
      </p:nvGrpSpPr>
      <p:grpSpPr>
        <a:xfrm>
          <a:off x="0" y="0"/>
          <a:ext cx="0" cy="0"/>
          <a:chOff x="0" y="0"/>
          <a:chExt cx="0" cy="0"/>
        </a:xfrm>
      </p:grpSpPr>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4" name="Picture Placeholder 3"/>
          <p:cNvSpPr>
            <a:spLocks noGrp="1"/>
          </p:cNvSpPr>
          <p:nvPr userDrawn="1">
            <p:ph type="pic" sz="quarter" idx="12"/>
          </p:nvPr>
        </p:nvSpPr>
        <p:spPr>
          <a:xfrm>
            <a:off x="723197" y="2567469"/>
            <a:ext cx="1216819" cy="2889251"/>
          </a:xfrm>
          <a:prstGeom prst="rect">
            <a:avLst/>
          </a:prstGeom>
        </p:spPr>
        <p:txBody>
          <a:bodyPr/>
          <a:lstStyle>
            <a:lvl1pPr>
              <a:defRPr sz="1200">
                <a:solidFill>
                  <a:schemeClr val="accent4"/>
                </a:solidFill>
                <a:latin typeface="Lato" panose="020F0502020204030203" pitchFamily="34" charset="0"/>
              </a:defRPr>
            </a:lvl1pPr>
          </a:lstStyle>
          <a:p>
            <a:endParaRPr lang="en-US"/>
          </a:p>
        </p:txBody>
      </p:sp>
      <p:sp>
        <p:nvSpPr>
          <p:cNvPr id="11" name="Text Placeholder 9">
            <a:extLst>
              <a:ext uri="{FF2B5EF4-FFF2-40B4-BE49-F238E27FC236}">
                <a16:creationId xmlns:a16="http://schemas.microsoft.com/office/drawing/2014/main" id="{CD3FB212-BF92-404A-AB79-FDB3AEC2F8E5}"/>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0C312005-8898-2A4A-9F3E-5AB3DA724CA4}"/>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5" name="TextBox 14">
            <a:extLst>
              <a:ext uri="{FF2B5EF4-FFF2-40B4-BE49-F238E27FC236}">
                <a16:creationId xmlns:a16="http://schemas.microsoft.com/office/drawing/2014/main" id="{ACC269B0-335D-3C4D-9D57-114C92B46863}"/>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8" name="TextBox 17">
            <a:extLst>
              <a:ext uri="{FF2B5EF4-FFF2-40B4-BE49-F238E27FC236}">
                <a16:creationId xmlns:a16="http://schemas.microsoft.com/office/drawing/2014/main" id="{B7CCD6F4-95D2-434D-A5FB-ED66AC1D5094}"/>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9" name="TextBox 18">
            <a:extLst>
              <a:ext uri="{FF2B5EF4-FFF2-40B4-BE49-F238E27FC236}">
                <a16:creationId xmlns:a16="http://schemas.microsoft.com/office/drawing/2014/main" id="{A60DEED3-2C48-8940-B472-7B22B091C62A}"/>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6" name="Freeform 5">
            <a:hlinkClick r:id="" action="ppaction://hlinkshowjump?jump=nextslide"/>
            <a:extLst>
              <a:ext uri="{FF2B5EF4-FFF2-40B4-BE49-F238E27FC236}">
                <a16:creationId xmlns:a16="http://schemas.microsoft.com/office/drawing/2014/main" id="{B4E700B2-0AA0-9748-BB0C-A8BAA75BF852}"/>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7" name="Freeform 5">
            <a:hlinkClick r:id="" action="ppaction://hlinkshowjump?jump=previousslide"/>
            <a:extLst>
              <a:ext uri="{FF2B5EF4-FFF2-40B4-BE49-F238E27FC236}">
                <a16:creationId xmlns:a16="http://schemas.microsoft.com/office/drawing/2014/main" id="{9A0E2565-BC99-9147-97BB-7BF362E674B6}"/>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345047634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animEffect transition="in" filter="fade">
                                      <p:cBhvr>
                                        <p:cTn id="11" dur="500"/>
                                        <p:tgtEl>
                                          <p:spTgt spid="11">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animEffect transition="in" filter="fade">
                                      <p:cBhvr>
                                        <p:cTn id="15"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tmplLst>
          <p:tmpl lvl="1">
            <p:tnLst>
              <p:par>
                <p:cTn presetID="10" presetClass="entr" presetSubtype="0"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childTnLst>
                </p:cTn>
              </p:par>
            </p:tnLst>
          </p:tmpl>
        </p:tmplLst>
      </p:bldP>
      <p:bldP spid="14" grpId="0" build="p">
        <p:tmplLst>
          <p:tmpl lvl="1">
            <p:tnLst>
              <p:par>
                <p:cTn presetID="10"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Lst>
  </p:timing>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Featured Services Page">
    <p:spTree>
      <p:nvGrpSpPr>
        <p:cNvPr id="1" name=""/>
        <p:cNvGrpSpPr/>
        <p:nvPr/>
      </p:nvGrpSpPr>
      <p:grpSpPr>
        <a:xfrm>
          <a:off x="0" y="0"/>
          <a:ext cx="0" cy="0"/>
          <a:chOff x="0" y="0"/>
          <a:chExt cx="0" cy="0"/>
        </a:xfrm>
      </p:grpSpPr>
      <p:cxnSp>
        <p:nvCxnSpPr>
          <p:cNvPr id="18" name="Straight Connector 17"/>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22" name="Picture Placeholder 3"/>
          <p:cNvSpPr>
            <a:spLocks noGrp="1"/>
          </p:cNvSpPr>
          <p:nvPr>
            <p:ph type="pic" sz="quarter" idx="12"/>
          </p:nvPr>
        </p:nvSpPr>
        <p:spPr>
          <a:xfrm>
            <a:off x="593726" y="2057401"/>
            <a:ext cx="1882774" cy="36576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28" name="Picture Placeholder 3"/>
          <p:cNvSpPr>
            <a:spLocks noGrp="1"/>
          </p:cNvSpPr>
          <p:nvPr>
            <p:ph type="pic" sz="quarter" idx="13"/>
          </p:nvPr>
        </p:nvSpPr>
        <p:spPr>
          <a:xfrm>
            <a:off x="6664326" y="2057401"/>
            <a:ext cx="1882774" cy="36576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29" name="Picture Placeholder 3"/>
          <p:cNvSpPr>
            <a:spLocks noGrp="1"/>
          </p:cNvSpPr>
          <p:nvPr>
            <p:ph type="pic" sz="quarter" idx="14"/>
          </p:nvPr>
        </p:nvSpPr>
        <p:spPr>
          <a:xfrm>
            <a:off x="4640792" y="2057401"/>
            <a:ext cx="1882774" cy="36576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30" name="Picture Placeholder 3"/>
          <p:cNvSpPr>
            <a:spLocks noGrp="1"/>
          </p:cNvSpPr>
          <p:nvPr>
            <p:ph type="pic" sz="quarter" idx="15"/>
          </p:nvPr>
        </p:nvSpPr>
        <p:spPr>
          <a:xfrm>
            <a:off x="2617259" y="2057401"/>
            <a:ext cx="1882774" cy="3657601"/>
          </a:xfrm>
          <a:prstGeom prst="rect">
            <a:avLst/>
          </a:prstGeom>
          <a:ln w="6350">
            <a:noFill/>
          </a:ln>
        </p:spPr>
        <p:txBody>
          <a:bodyPr/>
          <a:lstStyle>
            <a:lvl1pPr>
              <a:defRPr sz="1000">
                <a:solidFill>
                  <a:schemeClr val="accent4"/>
                </a:solidFill>
                <a:latin typeface="Lato" panose="020F0502020204030203" pitchFamily="34" charset="0"/>
              </a:defRPr>
            </a:lvl1pPr>
          </a:lstStyle>
          <a:p>
            <a:endParaRPr lang="en-US"/>
          </a:p>
        </p:txBody>
      </p:sp>
      <p:sp>
        <p:nvSpPr>
          <p:cNvPr id="21" name="Text Placeholder 9">
            <a:extLst>
              <a:ext uri="{FF2B5EF4-FFF2-40B4-BE49-F238E27FC236}">
                <a16:creationId xmlns:a16="http://schemas.microsoft.com/office/drawing/2014/main" id="{5F03563B-B19E-CD46-A575-07200D7FE2C0}"/>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24" name="Text Placeholder 9">
            <a:extLst>
              <a:ext uri="{FF2B5EF4-FFF2-40B4-BE49-F238E27FC236}">
                <a16:creationId xmlns:a16="http://schemas.microsoft.com/office/drawing/2014/main" id="{C84084AF-F34C-5641-9C74-7F83C6619272}"/>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25" name="TextBox 24">
            <a:extLst>
              <a:ext uri="{FF2B5EF4-FFF2-40B4-BE49-F238E27FC236}">
                <a16:creationId xmlns:a16="http://schemas.microsoft.com/office/drawing/2014/main" id="{4CFC8E6E-476E-2A48-B50D-92DC8AEDD05B}"/>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26" name="TextBox 25">
            <a:extLst>
              <a:ext uri="{FF2B5EF4-FFF2-40B4-BE49-F238E27FC236}">
                <a16:creationId xmlns:a16="http://schemas.microsoft.com/office/drawing/2014/main" id="{CE6BC7AA-6EED-C645-8196-EF1D4E983E57}"/>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27" name="TextBox 26">
            <a:extLst>
              <a:ext uri="{FF2B5EF4-FFF2-40B4-BE49-F238E27FC236}">
                <a16:creationId xmlns:a16="http://schemas.microsoft.com/office/drawing/2014/main" id="{A8A73D0F-7547-794F-80B0-F9AB9CECA84E}"/>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14" name="Freeform 5">
            <a:hlinkClick r:id="" action="ppaction://hlinkshowjump?jump=nextslide"/>
            <a:extLst>
              <a:ext uri="{FF2B5EF4-FFF2-40B4-BE49-F238E27FC236}">
                <a16:creationId xmlns:a16="http://schemas.microsoft.com/office/drawing/2014/main" id="{4C6EEA83-A378-1D46-9F5E-9AB69562885A}"/>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5" name="Freeform 5">
            <a:hlinkClick r:id="" action="ppaction://hlinkshowjump?jump=previousslide"/>
            <a:extLst>
              <a:ext uri="{FF2B5EF4-FFF2-40B4-BE49-F238E27FC236}">
                <a16:creationId xmlns:a16="http://schemas.microsoft.com/office/drawing/2014/main" id="{2568DE54-2EDB-5F4F-832A-675767C72DED}"/>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205114858"/>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animEffect transition="in" filter="fade">
                                      <p:cBhvr>
                                        <p:cTn id="11" dur="500"/>
                                        <p:tgtEl>
                                          <p:spTgt spid="21">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animEffect transition="in" filter="fade">
                                      <p:cBhvr>
                                        <p:cTn id="15"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p:tmplLst>
          <p:tmpl lvl="1">
            <p:tnLst>
              <p:par>
                <p:cTn presetID="10" presetClass="entr" presetSubtype="0" fill="hold" nodeType="afterEffect">
                  <p:stCondLst>
                    <p:cond delay="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4" grpId="0" build="p">
        <p:tmplLst>
          <p:tmpl lvl="1">
            <p:tnLst>
              <p:par>
                <p:cTn presetID="10" presetClass="entr" presetSubtype="0"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Lst>
  </p:timing>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Small Picture at Left Side">
    <p:spTree>
      <p:nvGrpSpPr>
        <p:cNvPr id="1" name=""/>
        <p:cNvGrpSpPr/>
        <p:nvPr/>
      </p:nvGrpSpPr>
      <p:grpSpPr>
        <a:xfrm>
          <a:off x="0" y="0"/>
          <a:ext cx="0" cy="0"/>
          <a:chOff x="0" y="0"/>
          <a:chExt cx="0" cy="0"/>
        </a:xfrm>
      </p:grpSpPr>
      <p:cxnSp>
        <p:nvCxnSpPr>
          <p:cNvPr id="18" name="Straight Connector 17"/>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24" name="Picture Placeholder 3"/>
          <p:cNvSpPr>
            <a:spLocks noGrp="1"/>
          </p:cNvSpPr>
          <p:nvPr>
            <p:ph type="pic" sz="quarter" idx="12"/>
          </p:nvPr>
        </p:nvSpPr>
        <p:spPr>
          <a:xfrm>
            <a:off x="593726" y="2057401"/>
            <a:ext cx="2692400" cy="3657601"/>
          </a:xfrm>
          <a:prstGeom prst="rect">
            <a:avLst/>
          </a:prstGeom>
          <a:ln w="6350">
            <a:noFill/>
          </a:ln>
        </p:spPr>
        <p:txBody>
          <a:bodyPr/>
          <a:lstStyle>
            <a:lvl1pPr>
              <a:defRPr sz="1000">
                <a:solidFill>
                  <a:schemeClr val="accent4"/>
                </a:solidFill>
                <a:latin typeface="Segoe UI Symbol" panose="020B0502040204020203" pitchFamily="34" charset="0"/>
                <a:ea typeface="Segoe UI Symbol" panose="020B0502040204020203" pitchFamily="34" charset="0"/>
              </a:defRPr>
            </a:lvl1pPr>
          </a:lstStyle>
          <a:p>
            <a:endParaRPr lang="en-US"/>
          </a:p>
        </p:txBody>
      </p:sp>
      <p:sp>
        <p:nvSpPr>
          <p:cNvPr id="11" name="Text Placeholder 9">
            <a:extLst>
              <a:ext uri="{FF2B5EF4-FFF2-40B4-BE49-F238E27FC236}">
                <a16:creationId xmlns:a16="http://schemas.microsoft.com/office/drawing/2014/main" id="{A7CEACDE-488E-EE43-8FCE-91A00D1DD454}"/>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9" name="Text Placeholder 9">
            <a:extLst>
              <a:ext uri="{FF2B5EF4-FFF2-40B4-BE49-F238E27FC236}">
                <a16:creationId xmlns:a16="http://schemas.microsoft.com/office/drawing/2014/main" id="{21647455-E7B0-624E-839D-5012DF39869C}"/>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20" name="TextBox 19">
            <a:extLst>
              <a:ext uri="{FF2B5EF4-FFF2-40B4-BE49-F238E27FC236}">
                <a16:creationId xmlns:a16="http://schemas.microsoft.com/office/drawing/2014/main" id="{859ABA45-32C3-824E-AE11-842C8C961E68}"/>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21" name="TextBox 20">
            <a:extLst>
              <a:ext uri="{FF2B5EF4-FFF2-40B4-BE49-F238E27FC236}">
                <a16:creationId xmlns:a16="http://schemas.microsoft.com/office/drawing/2014/main" id="{2585A09D-A3D9-1847-9066-A15EF7AFA9A5}"/>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22" name="TextBox 21">
            <a:extLst>
              <a:ext uri="{FF2B5EF4-FFF2-40B4-BE49-F238E27FC236}">
                <a16:creationId xmlns:a16="http://schemas.microsoft.com/office/drawing/2014/main" id="{A7BF4E2E-90C2-2142-BF66-8AA194126197}"/>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14" name="Freeform 5">
            <a:hlinkClick r:id="" action="ppaction://hlinkshowjump?jump=nextslide"/>
            <a:extLst>
              <a:ext uri="{FF2B5EF4-FFF2-40B4-BE49-F238E27FC236}">
                <a16:creationId xmlns:a16="http://schemas.microsoft.com/office/drawing/2014/main" id="{BA104E8E-3582-0445-9339-D56C251CCBAC}"/>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5" name="Freeform 5">
            <a:hlinkClick r:id="" action="ppaction://hlinkshowjump?jump=previousslide"/>
            <a:extLst>
              <a:ext uri="{FF2B5EF4-FFF2-40B4-BE49-F238E27FC236}">
                <a16:creationId xmlns:a16="http://schemas.microsoft.com/office/drawing/2014/main" id="{CE704875-E1C1-724A-8605-D5A4CAD95AAD}"/>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100092699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animEffect transition="in" filter="fade">
                                      <p:cBhvr>
                                        <p:cTn id="11" dur="500"/>
                                        <p:tgtEl>
                                          <p:spTgt spid="11">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9">
                                            <p:txEl>
                                              <p:pRg st="0" end="0"/>
                                            </p:txEl>
                                          </p:spTgt>
                                        </p:tgtEl>
                                        <p:attrNameLst>
                                          <p:attrName>style.visibility</p:attrName>
                                        </p:attrNameLst>
                                      </p:cBhvr>
                                      <p:to>
                                        <p:strVal val="visible"/>
                                      </p:to>
                                    </p:set>
                                    <p:animEffect transition="in" filter="fade">
                                      <p:cBhvr>
                                        <p:cTn id="15" dur="5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tmplLst>
          <p:tmpl lvl="1">
            <p:tnLst>
              <p:par>
                <p:cTn presetID="10" presetClass="entr" presetSubtype="0"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childTnLst>
                </p:cTn>
              </p:par>
            </p:tnLst>
          </p:tmpl>
        </p:tmplLst>
      </p:bldP>
      <p:bldP spid="19" grpId="0" build="p">
        <p:tmplLst>
          <p:tmpl lvl="1">
            <p:tnLst>
              <p:par>
                <p:cTn presetID="10" presetClass="entr" presetSubtype="0"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Lst>
  </p:timing>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3" name="Text Placeholder 9">
            <a:extLst>
              <a:ext uri="{FF2B5EF4-FFF2-40B4-BE49-F238E27FC236}">
                <a16:creationId xmlns:a16="http://schemas.microsoft.com/office/drawing/2014/main" id="{A56E7046-DE4F-0A49-A5D9-1A3B2F5BACA8}"/>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E1F6FDE6-65F0-9041-A1D4-82C1AC4161B0}"/>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9" name="TextBox 18">
            <a:extLst>
              <a:ext uri="{FF2B5EF4-FFF2-40B4-BE49-F238E27FC236}">
                <a16:creationId xmlns:a16="http://schemas.microsoft.com/office/drawing/2014/main" id="{40A73E8B-1D2A-B241-9CB5-BFDA05123263}"/>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0" name="Freeform 5">
            <a:hlinkClick r:id="" action="ppaction://hlinkshowjump?jump=nextslide"/>
            <a:extLst>
              <a:ext uri="{FF2B5EF4-FFF2-40B4-BE49-F238E27FC236}">
                <a16:creationId xmlns:a16="http://schemas.microsoft.com/office/drawing/2014/main" id="{DFFBBF2A-C7ED-554B-A375-F7CE80CB34C8}"/>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6" name="Freeform 5">
            <a:hlinkClick r:id="" action="ppaction://hlinkshowjump?jump=previousslide"/>
            <a:extLst>
              <a:ext uri="{FF2B5EF4-FFF2-40B4-BE49-F238E27FC236}">
                <a16:creationId xmlns:a16="http://schemas.microsoft.com/office/drawing/2014/main" id="{6483DAD1-B635-5549-8693-FBB280659512}"/>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6205199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3600">
          <p15:clr>
            <a:srgbClr val="FBAE40"/>
          </p15:clr>
        </p15:guide>
        <p15:guide id="2" pos="5384">
          <p15:clr>
            <a:srgbClr val="FBAE40"/>
          </p15:clr>
        </p15:guide>
        <p15:guide id="3" pos="374">
          <p15:clr>
            <a:srgbClr val="FBAE40"/>
          </p15:clr>
        </p15:guide>
        <p15:guide id="4" orient="horz" pos="408">
          <p15:clr>
            <a:srgbClr val="FBAE40"/>
          </p15:clr>
        </p15:guide>
        <p15:guide id="5" orient="horz" pos="1296">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Portfolio Left Half Page Picture">
    <p:spTree>
      <p:nvGrpSpPr>
        <p:cNvPr id="1" name=""/>
        <p:cNvGrpSpPr/>
        <p:nvPr/>
      </p:nvGrpSpPr>
      <p:grpSpPr>
        <a:xfrm>
          <a:off x="0" y="0"/>
          <a:ext cx="0" cy="0"/>
          <a:chOff x="0" y="0"/>
          <a:chExt cx="0" cy="0"/>
        </a:xfrm>
      </p:grpSpPr>
      <p:sp>
        <p:nvSpPr>
          <p:cNvPr id="7" name="Picture Placeholder 3"/>
          <p:cNvSpPr>
            <a:spLocks noGrp="1"/>
          </p:cNvSpPr>
          <p:nvPr>
            <p:ph type="pic" sz="quarter" idx="10"/>
          </p:nvPr>
        </p:nvSpPr>
        <p:spPr>
          <a:xfrm>
            <a:off x="0" y="3"/>
            <a:ext cx="4572000" cy="6857999"/>
          </a:xfrm>
          <a:prstGeom prst="rect">
            <a:avLst/>
          </a:prstGeom>
          <a:ln w="9525">
            <a:noFill/>
          </a:ln>
        </p:spPr>
        <p:txBody>
          <a:bodyPr/>
          <a:lstStyle>
            <a:lvl1pPr>
              <a:defRPr sz="1200">
                <a:solidFill>
                  <a:schemeClr val="accent4"/>
                </a:solidFill>
                <a:latin typeface="Lato" panose="020F0502020204030203" pitchFamily="34" charset="0"/>
              </a:defRPr>
            </a:lvl1pPr>
          </a:lstStyle>
          <a:p>
            <a:endParaRPr lang="en-US"/>
          </a:p>
        </p:txBody>
      </p:sp>
      <p:sp>
        <p:nvSpPr>
          <p:cNvPr id="3" name="Text Placeholder 9"/>
          <p:cNvSpPr>
            <a:spLocks noGrp="1"/>
          </p:cNvSpPr>
          <p:nvPr>
            <p:ph type="body" sz="quarter" idx="11"/>
          </p:nvPr>
        </p:nvSpPr>
        <p:spPr>
          <a:xfrm>
            <a:off x="5156207" y="767787"/>
            <a:ext cx="3394071" cy="908612"/>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4" name="Text Placeholder 9"/>
          <p:cNvSpPr>
            <a:spLocks noGrp="1"/>
          </p:cNvSpPr>
          <p:nvPr>
            <p:ph type="body" sz="quarter" idx="12"/>
          </p:nvPr>
        </p:nvSpPr>
        <p:spPr>
          <a:xfrm>
            <a:off x="5165730" y="1742353"/>
            <a:ext cx="3394071"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cxnSp>
        <p:nvCxnSpPr>
          <p:cNvPr id="5" name="Straight Connector 4"/>
          <p:cNvCxnSpPr/>
          <p:nvPr userDrawn="1"/>
        </p:nvCxnSpPr>
        <p:spPr>
          <a:xfrm>
            <a:off x="5165727"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9" name="Freeform 5">
            <a:hlinkClick r:id="" action="ppaction://hlinkshowjump?jump=nextslide"/>
            <a:extLst>
              <a:ext uri="{FF2B5EF4-FFF2-40B4-BE49-F238E27FC236}">
                <a16:creationId xmlns:a16="http://schemas.microsoft.com/office/drawing/2014/main" id="{6739D5BB-FF76-C74E-B9C4-1E433D515D16}"/>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0" name="Freeform 5">
            <a:hlinkClick r:id="" action="ppaction://hlinkshowjump?jump=previousslide"/>
            <a:extLst>
              <a:ext uri="{FF2B5EF4-FFF2-40B4-BE49-F238E27FC236}">
                <a16:creationId xmlns:a16="http://schemas.microsoft.com/office/drawing/2014/main" id="{A9810B25-48BA-E244-B15F-52F205E384CA}"/>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42641679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30667597"/>
      </p:ext>
    </p:extLst>
  </p:cSld>
  <p:clrMapOvr>
    <a:masterClrMapping/>
  </p:clrMapOvr>
  <p:transition spd="slow">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33074138"/>
      </p:ext>
    </p:extLst>
  </p:cSld>
  <p:clrMapOvr>
    <a:masterClrMapping/>
  </p:clrMapOvr>
  <p:transition spd="slow">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80283243"/>
      </p:ext>
    </p:extLst>
  </p:cSld>
  <p:clrMapOvr>
    <a:masterClrMapping/>
  </p:clrMapOvr>
  <p:transition spd="slow">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43556085"/>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4355608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29891317"/>
      </p:ext>
    </p:extLst>
  </p:cSld>
  <p:clrMapOvr>
    <a:masterClrMapping/>
  </p:clrMapOvr>
  <p:transition spd="slow">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98881200"/>
      </p:ext>
    </p:extLst>
  </p:cSld>
  <p:clrMapOvr>
    <a:masterClrMapping/>
  </p:clrMapOvr>
  <p:transition spd="slow">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55930"/>
      </p:ext>
    </p:extLst>
  </p:cSld>
  <p:clrMapOvr>
    <a:masterClrMapping/>
  </p:clrMapOvr>
  <p:transition spd="slow">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06608939"/>
      </p:ext>
    </p:extLst>
  </p:cSld>
  <p:clrMapOvr>
    <a:masterClrMapping/>
  </p:clrMapOvr>
  <p:transition spd="slow">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98987004"/>
      </p:ext>
    </p:extLst>
  </p:cSld>
  <p:clrMapOvr>
    <a:masterClrMapping/>
  </p:clrMapOvr>
  <p:transition spd="slow">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647897358"/>
      </p:ext>
    </p:extLst>
  </p:cSld>
  <p:clrMapOvr>
    <a:masterClrMapping/>
  </p:clrMapOvr>
  <p:transition spd="slow">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74458439"/>
      </p:ext>
    </p:extLst>
  </p:cSld>
  <p:clrMapOvr>
    <a:masterClrMapping/>
  </p:clrMapOvr>
  <p:transition spd="slow">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E72B3E9-20CA-BA46-A89A-02FBF1AB9991}"/>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2" name="TextBox 11">
            <a:extLst>
              <a:ext uri="{FF2B5EF4-FFF2-40B4-BE49-F238E27FC236}">
                <a16:creationId xmlns:a16="http://schemas.microsoft.com/office/drawing/2014/main" id="{BD493A59-A009-F34B-9AD8-A673A208C1CC}"/>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3" name="TextBox 12">
            <a:extLst>
              <a:ext uri="{FF2B5EF4-FFF2-40B4-BE49-F238E27FC236}">
                <a16:creationId xmlns:a16="http://schemas.microsoft.com/office/drawing/2014/main" id="{84E1790B-1E4F-3B4F-AD32-8BC1BF08A162}"/>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7" name="Freeform 5">
            <a:hlinkClick r:id="" action="ppaction://hlinkshowjump?jump=nextslide"/>
            <a:extLst>
              <a:ext uri="{FF2B5EF4-FFF2-40B4-BE49-F238E27FC236}">
                <a16:creationId xmlns:a16="http://schemas.microsoft.com/office/drawing/2014/main" id="{3D9489B8-D70A-2C4B-9339-02FC12D9C9F5}"/>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8" name="Freeform 5">
            <a:hlinkClick r:id="" action="ppaction://hlinkshowjump?jump=previousslide"/>
            <a:extLst>
              <a:ext uri="{FF2B5EF4-FFF2-40B4-BE49-F238E27FC236}">
                <a16:creationId xmlns:a16="http://schemas.microsoft.com/office/drawing/2014/main" id="{6B84A807-FE08-7F4C-A4CB-EB585EFFBE33}"/>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34411571"/>
      </p:ext>
    </p:extLst>
  </p:cSld>
  <p:clrMapOvr>
    <a:masterClrMapping/>
  </p:clrMapOvr>
  <p:transition spd="slow">
    <p:fade/>
  </p:transition>
  <p:extLst>
    <p:ext uri="{DCECCB84-F9BA-43D5-87BE-67443E8EF086}">
      <p15:sldGuideLst xmlns:p15="http://schemas.microsoft.com/office/powerpoint/2012/main">
        <p15:guide id="1" orient="horz" pos="3600" userDrawn="1">
          <p15:clr>
            <a:srgbClr val="FBAE40"/>
          </p15:clr>
        </p15:guide>
        <p15:guide id="2" pos="5384" userDrawn="1">
          <p15:clr>
            <a:srgbClr val="FBAE40"/>
          </p15:clr>
        </p15:guide>
        <p15:guide id="3" pos="374" userDrawn="1">
          <p15:clr>
            <a:srgbClr val="FBAE40"/>
          </p15:clr>
        </p15:guide>
        <p15:guide id="4" orient="horz" pos="408" userDrawn="1">
          <p15:clr>
            <a:srgbClr val="FBAE40"/>
          </p15:clr>
        </p15:guide>
        <p15:guide id="5" orient="horz" pos="1296"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ompany History Page 1">
    <p:spTree>
      <p:nvGrpSpPr>
        <p:cNvPr id="1" name=""/>
        <p:cNvGrpSpPr/>
        <p:nvPr/>
      </p:nvGrpSpPr>
      <p:grpSpPr>
        <a:xfrm>
          <a:off x="0" y="0"/>
          <a:ext cx="0" cy="0"/>
          <a:chOff x="0" y="0"/>
          <a:chExt cx="0" cy="0"/>
        </a:xfrm>
      </p:grpSpPr>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9" name="Picture Placeholder 9"/>
          <p:cNvSpPr>
            <a:spLocks noGrp="1"/>
          </p:cNvSpPr>
          <p:nvPr>
            <p:ph type="pic" sz="quarter" idx="12"/>
          </p:nvPr>
        </p:nvSpPr>
        <p:spPr>
          <a:xfrm>
            <a:off x="4189509" y="2120015"/>
            <a:ext cx="1035714" cy="1380952"/>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0" name="Picture Placeholder 9"/>
          <p:cNvSpPr>
            <a:spLocks noGrp="1"/>
          </p:cNvSpPr>
          <p:nvPr>
            <p:ph type="pic" sz="quarter" idx="13"/>
          </p:nvPr>
        </p:nvSpPr>
        <p:spPr>
          <a:xfrm>
            <a:off x="1520359" y="4311469"/>
            <a:ext cx="1035714" cy="1380952"/>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21" name="Picture Placeholder 9"/>
          <p:cNvSpPr>
            <a:spLocks noGrp="1"/>
          </p:cNvSpPr>
          <p:nvPr>
            <p:ph type="pic" sz="quarter" idx="14"/>
          </p:nvPr>
        </p:nvSpPr>
        <p:spPr>
          <a:xfrm>
            <a:off x="6907309" y="4311469"/>
            <a:ext cx="1035714" cy="1380952"/>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3" name="Text Placeholder 9">
            <a:extLst>
              <a:ext uri="{FF2B5EF4-FFF2-40B4-BE49-F238E27FC236}">
                <a16:creationId xmlns:a16="http://schemas.microsoft.com/office/drawing/2014/main" id="{564B377F-598C-7D43-AC31-2A6886AA33D7}"/>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F2CC2ABB-C44C-CA4F-97C9-5F71B7B6A549}"/>
              </a:ext>
            </a:extLst>
          </p:cNvPr>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5" name="TextBox 14">
            <a:extLst>
              <a:ext uri="{FF2B5EF4-FFF2-40B4-BE49-F238E27FC236}">
                <a16:creationId xmlns:a16="http://schemas.microsoft.com/office/drawing/2014/main" id="{5A9AE139-211F-0C42-9F4B-85DFB65FCB49}"/>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6" name="TextBox 15">
            <a:extLst>
              <a:ext uri="{FF2B5EF4-FFF2-40B4-BE49-F238E27FC236}">
                <a16:creationId xmlns:a16="http://schemas.microsoft.com/office/drawing/2014/main" id="{86A6322F-23C5-EB4B-A7C5-F6F6A8D55105}"/>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22" name="TextBox 21">
            <a:extLst>
              <a:ext uri="{FF2B5EF4-FFF2-40B4-BE49-F238E27FC236}">
                <a16:creationId xmlns:a16="http://schemas.microsoft.com/office/drawing/2014/main" id="{AE79602B-7BC0-AA47-88B7-E243181EF231}"/>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23" name="Freeform 5">
            <a:hlinkClick r:id="" action="ppaction://hlinkshowjump?jump=nextslide"/>
            <a:extLst>
              <a:ext uri="{FF2B5EF4-FFF2-40B4-BE49-F238E27FC236}">
                <a16:creationId xmlns:a16="http://schemas.microsoft.com/office/drawing/2014/main" id="{6C7A4C18-8E88-FF42-8E68-9885D11AB6F7}"/>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24" name="Freeform 5">
            <a:hlinkClick r:id="" action="ppaction://hlinkshowjump?jump=previousslide"/>
            <a:extLst>
              <a:ext uri="{FF2B5EF4-FFF2-40B4-BE49-F238E27FC236}">
                <a16:creationId xmlns:a16="http://schemas.microsoft.com/office/drawing/2014/main" id="{49790A3C-E5CE-8D49-AAAE-156FFDD36123}"/>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2820526287"/>
      </p:ext>
    </p:extLst>
  </p:cSld>
  <p:clrMapOvr>
    <a:masterClrMapping/>
  </p:clrMapOvr>
  <p:transition spd="slow">
    <p:fade/>
  </p:transition>
  <p:extLst>
    <p:ext uri="{DCECCB84-F9BA-43D5-87BE-67443E8EF086}">
      <p15:sldGuideLst xmlns:p15="http://schemas.microsoft.com/office/powerpoint/2012/main">
        <p15:guide id="1" orient="horz" pos="3600" userDrawn="1">
          <p15:clr>
            <a:srgbClr val="FBAE40"/>
          </p15:clr>
        </p15:guide>
        <p15:guide id="2" pos="5384" userDrawn="1">
          <p15:clr>
            <a:srgbClr val="FBAE40"/>
          </p15:clr>
        </p15:guide>
        <p15:guide id="3" pos="374" userDrawn="1">
          <p15:clr>
            <a:srgbClr val="FBAE40"/>
          </p15:clr>
        </p15:guide>
        <p15:guide id="4" orient="horz" pos="408" userDrawn="1">
          <p15:clr>
            <a:srgbClr val="FBAE40"/>
          </p15:clr>
        </p15:guide>
        <p15:guide id="5" orient="horz" pos="1296" userDrawn="1">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ompany History Page 2">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3" name="Text Placeholder 9"/>
          <p:cNvSpPr>
            <a:spLocks noGrp="1"/>
          </p:cNvSpPr>
          <p:nvPr>
            <p:ph type="body" sz="quarter" idx="11"/>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cxnSp>
        <p:nvCxnSpPr>
          <p:cNvPr id="5" name="Straight Connector 4"/>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13" name="Picture Placeholder 9"/>
          <p:cNvSpPr>
            <a:spLocks noGrp="1"/>
          </p:cNvSpPr>
          <p:nvPr>
            <p:ph type="pic" sz="quarter" idx="13"/>
          </p:nvPr>
        </p:nvSpPr>
        <p:spPr>
          <a:xfrm>
            <a:off x="1520359" y="2121027"/>
            <a:ext cx="1035714" cy="1380952"/>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4" name="Picture Placeholder 9"/>
          <p:cNvSpPr>
            <a:spLocks noGrp="1"/>
          </p:cNvSpPr>
          <p:nvPr>
            <p:ph type="pic" sz="quarter" idx="14"/>
          </p:nvPr>
        </p:nvSpPr>
        <p:spPr>
          <a:xfrm>
            <a:off x="6907309" y="2121027"/>
            <a:ext cx="1035714" cy="1380952"/>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15" name="Picture Placeholder 9"/>
          <p:cNvSpPr>
            <a:spLocks noGrp="1"/>
          </p:cNvSpPr>
          <p:nvPr>
            <p:ph type="pic" sz="quarter" idx="12"/>
          </p:nvPr>
        </p:nvSpPr>
        <p:spPr>
          <a:xfrm>
            <a:off x="4211734" y="2121027"/>
            <a:ext cx="1035714" cy="1380952"/>
          </a:xfrm>
          <a:prstGeom prst="ellipse">
            <a:avLst/>
          </a:prstGeom>
          <a:noFill/>
          <a:ln w="12700">
            <a:solidFill>
              <a:schemeClr val="bg1"/>
            </a:solidFill>
          </a:ln>
        </p:spPr>
        <p:txBody>
          <a:bodyPr/>
          <a:lstStyle>
            <a:lvl1pPr>
              <a:defRPr sz="1000">
                <a:solidFill>
                  <a:schemeClr val="accent4"/>
                </a:solidFill>
                <a:latin typeface="Lato" panose="020F0502020204030203" pitchFamily="34" charset="0"/>
              </a:defRPr>
            </a:lvl1pPr>
          </a:lstStyle>
          <a:p>
            <a:endParaRPr lang="en-US"/>
          </a:p>
        </p:txBody>
      </p:sp>
      <p:sp>
        <p:nvSpPr>
          <p:cNvPr id="9" name="TextBox 8"/>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1" name="TextBox 10"/>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Segoe UI Symbol" panose="020B0502040204020203" pitchFamily="34" charset="0"/>
                <a:ea typeface="Segoe UI Symbol" panose="020B0502040204020203" pitchFamily="34" charset="0"/>
              </a:rPr>
              <a:t>Illinois workNet</a:t>
            </a:r>
            <a:r>
              <a:rPr lang="en-US" sz="800" b="0" spc="0" baseline="30000">
                <a:solidFill>
                  <a:schemeClr val="accent3"/>
                </a:solidFill>
                <a:latin typeface="Segoe UI Symbol" panose="020B0502040204020203" pitchFamily="34" charset="0"/>
                <a:ea typeface="Segoe UI Symbol" panose="020B0502040204020203" pitchFamily="34" charset="0"/>
              </a:rPr>
              <a:t>®</a:t>
            </a:r>
            <a:r>
              <a:rPr lang="en-US" sz="800" b="0" spc="0" baseline="0">
                <a:solidFill>
                  <a:schemeClr val="accent3"/>
                </a:solidFill>
                <a:latin typeface="Segoe UI Symbol" panose="020B0502040204020203" pitchFamily="34" charset="0"/>
                <a:ea typeface="Segoe UI Symbol" panose="020B0502040204020203" pitchFamily="34" charset="0"/>
              </a:rPr>
              <a:t> is sponsored by the Department of Commerce and Economic Opportunity.</a:t>
            </a:r>
            <a:endParaRPr lang="en-US" sz="800" b="0" spc="0" baseline="0">
              <a:solidFill>
                <a:schemeClr val="accent2"/>
              </a:solidFill>
              <a:latin typeface="Segoe UI Symbol" panose="020B0502040204020203" pitchFamily="34" charset="0"/>
              <a:ea typeface="Segoe UI Symbol" panose="020B0502040204020203" pitchFamily="34" charset="0"/>
            </a:endParaRPr>
          </a:p>
        </p:txBody>
      </p:sp>
      <p:sp>
        <p:nvSpPr>
          <p:cNvPr id="12" name="TextBox 11"/>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Segoe UI Symbol" panose="020B0502040204020203" pitchFamily="34" charset="0"/>
                <a:ea typeface="Segoe UI Symbol" panose="020B0502040204020203" pitchFamily="34" charset="0"/>
              </a:rPr>
              <a:pPr algn="r"/>
              <a:t>‹#›</a:t>
            </a:fld>
            <a:endParaRPr lang="en-US" sz="800" b="0" spc="30" baseline="0">
              <a:solidFill>
                <a:schemeClr val="tx1">
                  <a:lumMod val="50000"/>
                  <a:lumOff val="50000"/>
                </a:schemeClr>
              </a:solidFill>
              <a:latin typeface="Segoe UI Symbol" panose="020B0502040204020203" pitchFamily="34" charset="0"/>
              <a:ea typeface="Segoe UI Symbol" panose="020B0502040204020203" pitchFamily="34" charset="0"/>
            </a:endParaRPr>
          </a:p>
        </p:txBody>
      </p:sp>
      <p:sp>
        <p:nvSpPr>
          <p:cNvPr id="16" name="Freeform 5">
            <a:hlinkClick r:id="" action="ppaction://hlinkshowjump?jump=nextslide"/>
            <a:extLst>
              <a:ext uri="{FF2B5EF4-FFF2-40B4-BE49-F238E27FC236}">
                <a16:creationId xmlns:a16="http://schemas.microsoft.com/office/drawing/2014/main" id="{CAC8CDFF-9F4E-D941-99E5-C9CFFCC708D6}"/>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7" name="Freeform 5">
            <a:hlinkClick r:id="" action="ppaction://hlinkshowjump?jump=previousslide"/>
            <a:extLst>
              <a:ext uri="{FF2B5EF4-FFF2-40B4-BE49-F238E27FC236}">
                <a16:creationId xmlns:a16="http://schemas.microsoft.com/office/drawing/2014/main" id="{24B49551-9295-E947-800A-9A504B6DA1A2}"/>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1752056386"/>
      </p:ext>
    </p:extLst>
  </p:cSld>
  <p:clrMapOvr>
    <a:masterClrMapping/>
  </p:clrMapOvr>
  <p:transition spd="slow">
    <p:fade/>
  </p:transition>
  <p:extLst>
    <p:ext uri="{DCECCB84-F9BA-43D5-87BE-67443E8EF086}">
      <p15:sldGuideLst xmlns:p15="http://schemas.microsoft.com/office/powerpoint/2012/main">
        <p15:guide id="1" orient="horz" pos="3600" userDrawn="1">
          <p15:clr>
            <a:srgbClr val="FBAE40"/>
          </p15:clr>
        </p15:guide>
        <p15:guide id="2" pos="5384" userDrawn="1">
          <p15:clr>
            <a:srgbClr val="FBAE40"/>
          </p15:clr>
        </p15:guide>
        <p15:guide id="3" pos="374" userDrawn="1">
          <p15:clr>
            <a:srgbClr val="FBAE40"/>
          </p15:clr>
        </p15:guide>
        <p15:guide id="4" orient="horz" pos="408" userDrawn="1">
          <p15:clr>
            <a:srgbClr val="FBAE40"/>
          </p15:clr>
        </p15:guide>
        <p15:guide id="5" orient="horz" pos="129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2989131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ustomer Testimonials">
    <p:spTree>
      <p:nvGrpSpPr>
        <p:cNvPr id="1" name=""/>
        <p:cNvGrpSpPr/>
        <p:nvPr/>
      </p:nvGrpSpPr>
      <p:grpSpPr>
        <a:xfrm>
          <a:off x="0" y="0"/>
          <a:ext cx="0" cy="0"/>
          <a:chOff x="0" y="0"/>
          <a:chExt cx="0" cy="0"/>
        </a:xfrm>
      </p:grpSpPr>
      <p:cxnSp>
        <p:nvCxnSpPr>
          <p:cNvPr id="46" name="Straight Connector 45"/>
          <p:cNvCxnSpPr/>
          <p:nvPr userDrawn="1"/>
        </p:nvCxnSpPr>
        <p:spPr>
          <a:xfrm>
            <a:off x="593725" y="656089"/>
            <a:ext cx="914400" cy="0"/>
          </a:xfrm>
          <a:prstGeom prst="line">
            <a:avLst/>
          </a:prstGeom>
          <a:ln w="28575">
            <a:solidFill>
              <a:srgbClr val="F58025"/>
            </a:solidFill>
          </a:ln>
        </p:spPr>
        <p:style>
          <a:lnRef idx="1">
            <a:schemeClr val="accent1"/>
          </a:lnRef>
          <a:fillRef idx="0">
            <a:schemeClr val="accent1"/>
          </a:fillRef>
          <a:effectRef idx="0">
            <a:schemeClr val="accent1"/>
          </a:effectRef>
          <a:fontRef idx="minor">
            <a:schemeClr val="tx1"/>
          </a:fontRef>
        </p:style>
      </p:cxnSp>
      <p:sp>
        <p:nvSpPr>
          <p:cNvPr id="22" name="Picture Placeholder 9"/>
          <p:cNvSpPr>
            <a:spLocks noGrp="1"/>
          </p:cNvSpPr>
          <p:nvPr userDrawn="1">
            <p:ph type="pic" sz="quarter" idx="11"/>
          </p:nvPr>
        </p:nvSpPr>
        <p:spPr>
          <a:xfrm>
            <a:off x="591943" y="4171694"/>
            <a:ext cx="570159" cy="760212"/>
          </a:xfrm>
          <a:prstGeom prst="ellipse">
            <a:avLst/>
          </a:prstGeom>
          <a:ln w="12700">
            <a:solidFill>
              <a:schemeClr val="bg1"/>
            </a:solidFill>
          </a:ln>
        </p:spPr>
        <p:txBody>
          <a:bodyPr/>
          <a:lstStyle>
            <a:lvl1pPr>
              <a:defRPr sz="800">
                <a:solidFill>
                  <a:schemeClr val="accent4"/>
                </a:solidFill>
                <a:latin typeface="Lato" panose="020F0502020204030203" pitchFamily="34" charset="0"/>
              </a:defRPr>
            </a:lvl1pPr>
          </a:lstStyle>
          <a:p>
            <a:endParaRPr lang="en-US"/>
          </a:p>
        </p:txBody>
      </p:sp>
      <p:sp>
        <p:nvSpPr>
          <p:cNvPr id="23" name="Picture Placeholder 9"/>
          <p:cNvSpPr>
            <a:spLocks noGrp="1"/>
          </p:cNvSpPr>
          <p:nvPr userDrawn="1">
            <p:ph type="pic" sz="quarter" idx="20"/>
          </p:nvPr>
        </p:nvSpPr>
        <p:spPr>
          <a:xfrm>
            <a:off x="3524301" y="4176451"/>
            <a:ext cx="570159" cy="760212"/>
          </a:xfrm>
          <a:prstGeom prst="ellipse">
            <a:avLst/>
          </a:prstGeom>
          <a:ln w="12700">
            <a:solidFill>
              <a:schemeClr val="bg1"/>
            </a:solidFill>
          </a:ln>
        </p:spPr>
        <p:txBody>
          <a:bodyPr/>
          <a:lstStyle>
            <a:lvl1pPr>
              <a:defRPr sz="800">
                <a:solidFill>
                  <a:schemeClr val="accent4"/>
                </a:solidFill>
                <a:latin typeface="Lato" panose="020F0502020204030203" pitchFamily="34" charset="0"/>
              </a:defRPr>
            </a:lvl1pPr>
          </a:lstStyle>
          <a:p>
            <a:endParaRPr lang="en-US"/>
          </a:p>
        </p:txBody>
      </p:sp>
      <p:sp>
        <p:nvSpPr>
          <p:cNvPr id="24" name="Picture Placeholder 9"/>
          <p:cNvSpPr>
            <a:spLocks noGrp="1"/>
          </p:cNvSpPr>
          <p:nvPr userDrawn="1">
            <p:ph type="pic" sz="quarter" idx="21"/>
          </p:nvPr>
        </p:nvSpPr>
        <p:spPr>
          <a:xfrm>
            <a:off x="6426862" y="4176451"/>
            <a:ext cx="570159" cy="760212"/>
          </a:xfrm>
          <a:prstGeom prst="ellipse">
            <a:avLst/>
          </a:prstGeom>
          <a:ln w="12700">
            <a:solidFill>
              <a:schemeClr val="bg1"/>
            </a:solidFill>
          </a:ln>
        </p:spPr>
        <p:txBody>
          <a:bodyPr/>
          <a:lstStyle>
            <a:lvl1pPr>
              <a:defRPr sz="800">
                <a:solidFill>
                  <a:schemeClr val="accent4"/>
                </a:solidFill>
                <a:latin typeface="Lato" panose="020F0502020204030203" pitchFamily="34" charset="0"/>
              </a:defRPr>
            </a:lvl1pPr>
          </a:lstStyle>
          <a:p>
            <a:endParaRPr lang="en-US"/>
          </a:p>
        </p:txBody>
      </p:sp>
      <p:sp>
        <p:nvSpPr>
          <p:cNvPr id="13" name="Text Placeholder 9">
            <a:extLst>
              <a:ext uri="{FF2B5EF4-FFF2-40B4-BE49-F238E27FC236}">
                <a16:creationId xmlns:a16="http://schemas.microsoft.com/office/drawing/2014/main" id="{0028C285-0AD5-4E49-8418-334AAEA88B05}"/>
              </a:ext>
            </a:extLst>
          </p:cNvPr>
          <p:cNvSpPr>
            <a:spLocks noGrp="1"/>
          </p:cNvSpPr>
          <p:nvPr>
            <p:ph type="body" sz="quarter" idx="10"/>
          </p:nvPr>
        </p:nvSpPr>
        <p:spPr>
          <a:xfrm>
            <a:off x="584202" y="767788"/>
            <a:ext cx="7953374" cy="511013"/>
          </a:xfrm>
          <a:prstGeom prst="rect">
            <a:avLst/>
          </a:prstGeom>
        </p:spPr>
        <p:txBody>
          <a:bodyPr lIns="0" tIns="0" rIns="0" bIns="0"/>
          <a:lstStyle>
            <a:lvl1pPr marL="0" indent="0" algn="l">
              <a:lnSpc>
                <a:spcPct val="100000"/>
              </a:lnSpc>
              <a:spcBef>
                <a:spcPts val="0"/>
              </a:spcBef>
              <a:buNone/>
              <a:defRPr sz="2400" b="1" cap="all" spc="5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4" name="Text Placeholder 9">
            <a:extLst>
              <a:ext uri="{FF2B5EF4-FFF2-40B4-BE49-F238E27FC236}">
                <a16:creationId xmlns:a16="http://schemas.microsoft.com/office/drawing/2014/main" id="{0486197D-2DB5-9D47-9406-78588F99E698}"/>
              </a:ext>
            </a:extLst>
          </p:cNvPr>
          <p:cNvSpPr>
            <a:spLocks noGrp="1"/>
          </p:cNvSpPr>
          <p:nvPr>
            <p:ph type="body" sz="quarter" idx="22"/>
          </p:nvPr>
        </p:nvSpPr>
        <p:spPr>
          <a:xfrm>
            <a:off x="593725" y="1278801"/>
            <a:ext cx="7953374" cy="188459"/>
          </a:xfrm>
          <a:prstGeom prst="rect">
            <a:avLst/>
          </a:prstGeom>
        </p:spPr>
        <p:txBody>
          <a:bodyPr lIns="0" tIns="0" rIns="0" bIns="0">
            <a:normAutofit/>
          </a:bodyPr>
          <a:lstStyle>
            <a:lvl1pPr marL="0" indent="0" algn="l">
              <a:lnSpc>
                <a:spcPts val="1200"/>
              </a:lnSpc>
              <a:spcBef>
                <a:spcPts val="0"/>
              </a:spcBef>
              <a:buNone/>
              <a:defRPr sz="1200" b="0" cap="none" spc="0" baseline="0">
                <a:solidFill>
                  <a:srgbClr val="4D4D4D"/>
                </a:solidFill>
                <a:latin typeface="+mn-lt"/>
                <a:ea typeface="Segoe UI Symbol" panose="020B0502040204020203" pitchFamily="34" charset="0"/>
                <a:cs typeface="Open Sans" panose="020B0606030504020204" pitchFamily="34" charset="0"/>
              </a:defRPr>
            </a:lvl1pPr>
          </a:lstStyle>
          <a:p>
            <a:pPr lvl="0"/>
            <a:r>
              <a:rPr lang="en-US"/>
              <a:t>Click to edit Master text styles</a:t>
            </a:r>
          </a:p>
        </p:txBody>
      </p:sp>
      <p:sp>
        <p:nvSpPr>
          <p:cNvPr id="15" name="TextBox 14">
            <a:extLst>
              <a:ext uri="{FF2B5EF4-FFF2-40B4-BE49-F238E27FC236}">
                <a16:creationId xmlns:a16="http://schemas.microsoft.com/office/drawing/2014/main" id="{08DDE2AF-CFE4-784D-934E-43E5E23BE159}"/>
              </a:ext>
            </a:extLst>
          </p:cNvPr>
          <p:cNvSpPr txBox="1"/>
          <p:nvPr userDrawn="1"/>
        </p:nvSpPr>
        <p:spPr>
          <a:xfrm>
            <a:off x="593728" y="6297123"/>
            <a:ext cx="1783555" cy="138499"/>
          </a:xfrm>
          <a:prstGeom prst="rect">
            <a:avLst/>
          </a:prstGeom>
          <a:noFill/>
        </p:spPr>
        <p:txBody>
          <a:bodyPr wrap="square" lIns="0" tIns="0" rIns="0" bIns="0" rtlCol="0">
            <a:spAutoFit/>
          </a:bodyPr>
          <a:lstStyle/>
          <a:p>
            <a:pPr algn="l"/>
            <a:r>
              <a:rPr lang="en-US" sz="900" b="1" spc="30" baseline="0">
                <a:solidFill>
                  <a:srgbClr val="D14C27"/>
                </a:solidFill>
                <a:latin typeface="+mn-lt"/>
                <a:ea typeface="Segoe UI Symbol" panose="020B0502040204020203" pitchFamily="34" charset="0"/>
              </a:rPr>
              <a:t>CAREERS, WAGES &amp; TRENDS</a:t>
            </a:r>
          </a:p>
        </p:txBody>
      </p:sp>
      <p:sp>
        <p:nvSpPr>
          <p:cNvPr id="16" name="TextBox 15">
            <a:extLst>
              <a:ext uri="{FF2B5EF4-FFF2-40B4-BE49-F238E27FC236}">
                <a16:creationId xmlns:a16="http://schemas.microsoft.com/office/drawing/2014/main" id="{0131F7B9-C5EB-4749-BD5B-F0881C2619D0}"/>
              </a:ext>
            </a:extLst>
          </p:cNvPr>
          <p:cNvSpPr txBox="1"/>
          <p:nvPr userDrawn="1"/>
        </p:nvSpPr>
        <p:spPr>
          <a:xfrm>
            <a:off x="5181600" y="6297123"/>
            <a:ext cx="2660140" cy="246221"/>
          </a:xfrm>
          <a:prstGeom prst="rect">
            <a:avLst/>
          </a:prstGeom>
          <a:noFill/>
        </p:spPr>
        <p:txBody>
          <a:bodyPr wrap="square" lIns="0" tIns="0" rIns="0" bIns="0" rtlCol="0">
            <a:spAutoFit/>
          </a:bodyPr>
          <a:lstStyle/>
          <a:p>
            <a:pPr algn="r"/>
            <a:r>
              <a:rPr lang="en-US" sz="800" b="0" spc="0" baseline="0">
                <a:solidFill>
                  <a:schemeClr val="accent3"/>
                </a:solidFill>
                <a:latin typeface="+mn-lt"/>
                <a:ea typeface="Segoe UI Symbol" panose="020B0502040204020203" pitchFamily="34" charset="0"/>
              </a:rPr>
              <a:t>Illinois workNet</a:t>
            </a:r>
            <a:r>
              <a:rPr lang="en-US" sz="800" b="0" spc="0" baseline="30000">
                <a:solidFill>
                  <a:schemeClr val="accent3"/>
                </a:solidFill>
                <a:latin typeface="+mn-lt"/>
                <a:ea typeface="Segoe UI Symbol" panose="020B0502040204020203" pitchFamily="34" charset="0"/>
              </a:rPr>
              <a:t>®</a:t>
            </a:r>
            <a:r>
              <a:rPr lang="en-US" sz="800" b="0" spc="0" baseline="0">
                <a:solidFill>
                  <a:schemeClr val="accent3"/>
                </a:solidFill>
                <a:latin typeface="+mn-lt"/>
                <a:ea typeface="Segoe UI Symbol" panose="020B0502040204020203" pitchFamily="34" charset="0"/>
              </a:rPr>
              <a:t> is sponsored by the Department of Commerce and Economic Opportunity.</a:t>
            </a:r>
            <a:endParaRPr lang="en-US" sz="800" b="0" spc="0" baseline="0">
              <a:solidFill>
                <a:schemeClr val="accent2"/>
              </a:solidFill>
              <a:latin typeface="+mn-lt"/>
              <a:ea typeface="Segoe UI Symbol" panose="020B0502040204020203" pitchFamily="34" charset="0"/>
            </a:endParaRPr>
          </a:p>
        </p:txBody>
      </p:sp>
      <p:sp>
        <p:nvSpPr>
          <p:cNvPr id="17" name="TextBox 16">
            <a:extLst>
              <a:ext uri="{FF2B5EF4-FFF2-40B4-BE49-F238E27FC236}">
                <a16:creationId xmlns:a16="http://schemas.microsoft.com/office/drawing/2014/main" id="{D8260823-CB42-9C4E-831A-345865AFE106}"/>
              </a:ext>
            </a:extLst>
          </p:cNvPr>
          <p:cNvSpPr txBox="1"/>
          <p:nvPr userDrawn="1"/>
        </p:nvSpPr>
        <p:spPr>
          <a:xfrm>
            <a:off x="7939425" y="6297123"/>
            <a:ext cx="206993" cy="123111"/>
          </a:xfrm>
          <a:prstGeom prst="rect">
            <a:avLst/>
          </a:prstGeom>
          <a:noFill/>
        </p:spPr>
        <p:txBody>
          <a:bodyPr wrap="square" lIns="0" tIns="0" rIns="0" bIns="0" rtlCol="0">
            <a:spAutoFit/>
          </a:bodyPr>
          <a:lstStyle/>
          <a:p>
            <a:pPr algn="r"/>
            <a:fld id="{27692F5A-FC14-4E83-B4CC-18F6C2D780A4}" type="slidenum">
              <a:rPr lang="en-US" sz="800" b="0" spc="30" baseline="0" smtClean="0">
                <a:solidFill>
                  <a:schemeClr val="tx1">
                    <a:lumMod val="50000"/>
                    <a:lumOff val="50000"/>
                  </a:schemeClr>
                </a:solidFill>
                <a:latin typeface="+mn-lt"/>
                <a:ea typeface="Segoe UI Symbol" panose="020B0502040204020203" pitchFamily="34" charset="0"/>
              </a:rPr>
              <a:pPr algn="r"/>
              <a:t>‹#›</a:t>
            </a:fld>
            <a:endParaRPr lang="en-US" sz="800" b="0" spc="30" baseline="0">
              <a:solidFill>
                <a:schemeClr val="tx1">
                  <a:lumMod val="50000"/>
                  <a:lumOff val="50000"/>
                </a:schemeClr>
              </a:solidFill>
              <a:latin typeface="+mn-lt"/>
              <a:ea typeface="Segoe UI Symbol" panose="020B0502040204020203" pitchFamily="34" charset="0"/>
            </a:endParaRPr>
          </a:p>
        </p:txBody>
      </p:sp>
      <p:sp>
        <p:nvSpPr>
          <p:cNvPr id="18" name="Freeform 5">
            <a:hlinkClick r:id="" action="ppaction://hlinkshowjump?jump=nextslide"/>
            <a:extLst>
              <a:ext uri="{FF2B5EF4-FFF2-40B4-BE49-F238E27FC236}">
                <a16:creationId xmlns:a16="http://schemas.microsoft.com/office/drawing/2014/main" id="{F5DAA878-6585-C44A-83AF-A6E5394755D8}"/>
              </a:ext>
            </a:extLst>
          </p:cNvPr>
          <p:cNvSpPr>
            <a:spLocks noEditPoints="1"/>
          </p:cNvSpPr>
          <p:nvPr userDrawn="1"/>
        </p:nvSpPr>
        <p:spPr bwMode="auto">
          <a:xfrm>
            <a:off x="8427346" y="6320795"/>
            <a:ext cx="164592" cy="164592"/>
          </a:xfrm>
          <a:custGeom>
            <a:avLst/>
            <a:gdLst>
              <a:gd name="T0" fmla="*/ 883 w 2350"/>
              <a:gd name="T1" fmla="*/ 679 h 2350"/>
              <a:gd name="T2" fmla="*/ 1338 w 2350"/>
              <a:gd name="T3" fmla="*/ 1175 h 2350"/>
              <a:gd name="T4" fmla="*/ 883 w 2350"/>
              <a:gd name="T5" fmla="*/ 1671 h 2350"/>
              <a:gd name="T6" fmla="*/ 883 w 2350"/>
              <a:gd name="T7" fmla="*/ 1813 h 2350"/>
              <a:gd name="T8" fmla="*/ 1023 w 2350"/>
              <a:gd name="T9" fmla="*/ 1813 h 2350"/>
              <a:gd name="T10" fmla="*/ 1579 w 2350"/>
              <a:gd name="T11" fmla="*/ 1246 h 2350"/>
              <a:gd name="T12" fmla="*/ 1579 w 2350"/>
              <a:gd name="T13" fmla="*/ 1104 h 2350"/>
              <a:gd name="T14" fmla="*/ 1023 w 2350"/>
              <a:gd name="T15" fmla="*/ 537 h 2350"/>
              <a:gd name="T16" fmla="*/ 883 w 2350"/>
              <a:gd name="T17" fmla="*/ 537 h 2350"/>
              <a:gd name="T18" fmla="*/ 883 w 2350"/>
              <a:gd name="T19" fmla="*/ 679 h 2350"/>
              <a:gd name="T20" fmla="*/ 0 w 2350"/>
              <a:gd name="T21" fmla="*/ 1175 h 2350"/>
              <a:gd name="T22" fmla="*/ 1175 w 2350"/>
              <a:gd name="T23" fmla="*/ 2350 h 2350"/>
              <a:gd name="T24" fmla="*/ 2350 w 2350"/>
              <a:gd name="T25" fmla="*/ 1175 h 2350"/>
              <a:gd name="T26" fmla="*/ 1175 w 2350"/>
              <a:gd name="T27" fmla="*/ 0 h 2350"/>
              <a:gd name="T28" fmla="*/ 0 w 2350"/>
              <a:gd name="T29" fmla="*/ 1175 h 2350"/>
              <a:gd name="T30" fmla="*/ 2198 w 2350"/>
              <a:gd name="T31" fmla="*/ 1175 h 2350"/>
              <a:gd name="T32" fmla="*/ 1175 w 2350"/>
              <a:gd name="T33" fmla="*/ 2198 h 2350"/>
              <a:gd name="T34" fmla="*/ 152 w 2350"/>
              <a:gd name="T35" fmla="*/ 1175 h 2350"/>
              <a:gd name="T36" fmla="*/ 1175 w 2350"/>
              <a:gd name="T37" fmla="*/ 152 h 2350"/>
              <a:gd name="T38" fmla="*/ 2198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883" y="679"/>
                </a:moveTo>
                <a:cubicBezTo>
                  <a:pt x="1338" y="1175"/>
                  <a:pt x="1338" y="1175"/>
                  <a:pt x="1338" y="1175"/>
                </a:cubicBezTo>
                <a:cubicBezTo>
                  <a:pt x="883" y="1671"/>
                  <a:pt x="883" y="1671"/>
                  <a:pt x="883" y="1671"/>
                </a:cubicBezTo>
                <a:cubicBezTo>
                  <a:pt x="844" y="1710"/>
                  <a:pt x="844" y="1774"/>
                  <a:pt x="883" y="1813"/>
                </a:cubicBezTo>
                <a:cubicBezTo>
                  <a:pt x="922" y="1852"/>
                  <a:pt x="985" y="1852"/>
                  <a:pt x="1023" y="1813"/>
                </a:cubicBezTo>
                <a:cubicBezTo>
                  <a:pt x="1579" y="1246"/>
                  <a:pt x="1579" y="1246"/>
                  <a:pt x="1579" y="1246"/>
                </a:cubicBezTo>
                <a:cubicBezTo>
                  <a:pt x="1618" y="1207"/>
                  <a:pt x="1618" y="1143"/>
                  <a:pt x="1579" y="1104"/>
                </a:cubicBezTo>
                <a:cubicBezTo>
                  <a:pt x="1023" y="537"/>
                  <a:pt x="1023" y="537"/>
                  <a:pt x="1023" y="537"/>
                </a:cubicBezTo>
                <a:cubicBezTo>
                  <a:pt x="985" y="498"/>
                  <a:pt x="922" y="498"/>
                  <a:pt x="883" y="537"/>
                </a:cubicBezTo>
                <a:cubicBezTo>
                  <a:pt x="844" y="576"/>
                  <a:pt x="844" y="640"/>
                  <a:pt x="883" y="679"/>
                </a:cubicBezTo>
                <a:close/>
                <a:moveTo>
                  <a:pt x="0" y="1175"/>
                </a:moveTo>
                <a:cubicBezTo>
                  <a:pt x="0" y="1824"/>
                  <a:pt x="526" y="2350"/>
                  <a:pt x="1175" y="2350"/>
                </a:cubicBezTo>
                <a:cubicBezTo>
                  <a:pt x="1824" y="2350"/>
                  <a:pt x="2350" y="1824"/>
                  <a:pt x="2350" y="1175"/>
                </a:cubicBezTo>
                <a:cubicBezTo>
                  <a:pt x="2350" y="526"/>
                  <a:pt x="1824" y="0"/>
                  <a:pt x="1175" y="0"/>
                </a:cubicBezTo>
                <a:cubicBezTo>
                  <a:pt x="526" y="0"/>
                  <a:pt x="0" y="526"/>
                  <a:pt x="0" y="1175"/>
                </a:cubicBezTo>
                <a:close/>
                <a:moveTo>
                  <a:pt x="2198" y="1175"/>
                </a:moveTo>
                <a:cubicBezTo>
                  <a:pt x="2198" y="1740"/>
                  <a:pt x="1740" y="2198"/>
                  <a:pt x="1175" y="2198"/>
                </a:cubicBezTo>
                <a:cubicBezTo>
                  <a:pt x="610" y="2198"/>
                  <a:pt x="152" y="1740"/>
                  <a:pt x="152" y="1175"/>
                </a:cubicBezTo>
                <a:cubicBezTo>
                  <a:pt x="152" y="610"/>
                  <a:pt x="610" y="152"/>
                  <a:pt x="1175" y="152"/>
                </a:cubicBezTo>
                <a:cubicBezTo>
                  <a:pt x="1740" y="152"/>
                  <a:pt x="2198" y="610"/>
                  <a:pt x="2198"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
        <p:nvSpPr>
          <p:cNvPr id="19" name="Freeform 5">
            <a:hlinkClick r:id="" action="ppaction://hlinkshowjump?jump=previousslide"/>
            <a:extLst>
              <a:ext uri="{FF2B5EF4-FFF2-40B4-BE49-F238E27FC236}">
                <a16:creationId xmlns:a16="http://schemas.microsoft.com/office/drawing/2014/main" id="{FFE7FB72-67FA-C447-A754-5DF4182E8D6D}"/>
              </a:ext>
            </a:extLst>
          </p:cNvPr>
          <p:cNvSpPr>
            <a:spLocks noEditPoints="1"/>
          </p:cNvSpPr>
          <p:nvPr userDrawn="1"/>
        </p:nvSpPr>
        <p:spPr bwMode="auto">
          <a:xfrm>
            <a:off x="8244103" y="6320795"/>
            <a:ext cx="164592" cy="164592"/>
          </a:xfrm>
          <a:custGeom>
            <a:avLst/>
            <a:gdLst>
              <a:gd name="T0" fmla="*/ 1467 w 2350"/>
              <a:gd name="T1" fmla="*/ 1671 h 2350"/>
              <a:gd name="T2" fmla="*/ 1012 w 2350"/>
              <a:gd name="T3" fmla="*/ 1175 h 2350"/>
              <a:gd name="T4" fmla="*/ 1467 w 2350"/>
              <a:gd name="T5" fmla="*/ 679 h 2350"/>
              <a:gd name="T6" fmla="*/ 1467 w 2350"/>
              <a:gd name="T7" fmla="*/ 537 h 2350"/>
              <a:gd name="T8" fmla="*/ 1327 w 2350"/>
              <a:gd name="T9" fmla="*/ 537 h 2350"/>
              <a:gd name="T10" fmla="*/ 771 w 2350"/>
              <a:gd name="T11" fmla="*/ 1104 h 2350"/>
              <a:gd name="T12" fmla="*/ 771 w 2350"/>
              <a:gd name="T13" fmla="*/ 1246 h 2350"/>
              <a:gd name="T14" fmla="*/ 1327 w 2350"/>
              <a:gd name="T15" fmla="*/ 1813 h 2350"/>
              <a:gd name="T16" fmla="*/ 1467 w 2350"/>
              <a:gd name="T17" fmla="*/ 1813 h 2350"/>
              <a:gd name="T18" fmla="*/ 1467 w 2350"/>
              <a:gd name="T19" fmla="*/ 1671 h 2350"/>
              <a:gd name="T20" fmla="*/ 2350 w 2350"/>
              <a:gd name="T21" fmla="*/ 1175 h 2350"/>
              <a:gd name="T22" fmla="*/ 1175 w 2350"/>
              <a:gd name="T23" fmla="*/ 0 h 2350"/>
              <a:gd name="T24" fmla="*/ 0 w 2350"/>
              <a:gd name="T25" fmla="*/ 1175 h 2350"/>
              <a:gd name="T26" fmla="*/ 1175 w 2350"/>
              <a:gd name="T27" fmla="*/ 2350 h 2350"/>
              <a:gd name="T28" fmla="*/ 2350 w 2350"/>
              <a:gd name="T29" fmla="*/ 1175 h 2350"/>
              <a:gd name="T30" fmla="*/ 152 w 2350"/>
              <a:gd name="T31" fmla="*/ 1175 h 2350"/>
              <a:gd name="T32" fmla="*/ 1175 w 2350"/>
              <a:gd name="T33" fmla="*/ 152 h 2350"/>
              <a:gd name="T34" fmla="*/ 2198 w 2350"/>
              <a:gd name="T35" fmla="*/ 1175 h 2350"/>
              <a:gd name="T36" fmla="*/ 1175 w 2350"/>
              <a:gd name="T37" fmla="*/ 2198 h 2350"/>
              <a:gd name="T38" fmla="*/ 152 w 2350"/>
              <a:gd name="T39" fmla="*/ 1175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50" h="2350">
                <a:moveTo>
                  <a:pt x="1467" y="1671"/>
                </a:moveTo>
                <a:cubicBezTo>
                  <a:pt x="1012" y="1175"/>
                  <a:pt x="1012" y="1175"/>
                  <a:pt x="1012" y="1175"/>
                </a:cubicBezTo>
                <a:cubicBezTo>
                  <a:pt x="1467" y="679"/>
                  <a:pt x="1467" y="679"/>
                  <a:pt x="1467" y="679"/>
                </a:cubicBezTo>
                <a:cubicBezTo>
                  <a:pt x="1506" y="640"/>
                  <a:pt x="1506" y="576"/>
                  <a:pt x="1467" y="537"/>
                </a:cubicBezTo>
                <a:cubicBezTo>
                  <a:pt x="1428" y="498"/>
                  <a:pt x="1365" y="498"/>
                  <a:pt x="1327" y="537"/>
                </a:cubicBezTo>
                <a:cubicBezTo>
                  <a:pt x="771" y="1104"/>
                  <a:pt x="771" y="1104"/>
                  <a:pt x="771" y="1104"/>
                </a:cubicBezTo>
                <a:cubicBezTo>
                  <a:pt x="732" y="1143"/>
                  <a:pt x="732" y="1207"/>
                  <a:pt x="771" y="1246"/>
                </a:cubicBezTo>
                <a:cubicBezTo>
                  <a:pt x="1327" y="1813"/>
                  <a:pt x="1327" y="1813"/>
                  <a:pt x="1327" y="1813"/>
                </a:cubicBezTo>
                <a:cubicBezTo>
                  <a:pt x="1365" y="1852"/>
                  <a:pt x="1428" y="1852"/>
                  <a:pt x="1467" y="1813"/>
                </a:cubicBezTo>
                <a:cubicBezTo>
                  <a:pt x="1506" y="1774"/>
                  <a:pt x="1506" y="1710"/>
                  <a:pt x="1467" y="1671"/>
                </a:cubicBezTo>
                <a:close/>
                <a:moveTo>
                  <a:pt x="2350" y="1175"/>
                </a:moveTo>
                <a:cubicBezTo>
                  <a:pt x="2350" y="526"/>
                  <a:pt x="1824" y="0"/>
                  <a:pt x="1175" y="0"/>
                </a:cubicBezTo>
                <a:cubicBezTo>
                  <a:pt x="526" y="0"/>
                  <a:pt x="0" y="526"/>
                  <a:pt x="0" y="1175"/>
                </a:cubicBezTo>
                <a:cubicBezTo>
                  <a:pt x="0" y="1824"/>
                  <a:pt x="526" y="2350"/>
                  <a:pt x="1175" y="2350"/>
                </a:cubicBezTo>
                <a:cubicBezTo>
                  <a:pt x="1824" y="2350"/>
                  <a:pt x="2350" y="1824"/>
                  <a:pt x="2350" y="1175"/>
                </a:cubicBezTo>
                <a:close/>
                <a:moveTo>
                  <a:pt x="152" y="1175"/>
                </a:moveTo>
                <a:cubicBezTo>
                  <a:pt x="152" y="610"/>
                  <a:pt x="610" y="152"/>
                  <a:pt x="1175" y="152"/>
                </a:cubicBezTo>
                <a:cubicBezTo>
                  <a:pt x="1740" y="152"/>
                  <a:pt x="2198" y="610"/>
                  <a:pt x="2198" y="1175"/>
                </a:cubicBezTo>
                <a:cubicBezTo>
                  <a:pt x="2198" y="1740"/>
                  <a:pt x="1740" y="2198"/>
                  <a:pt x="1175" y="2198"/>
                </a:cubicBezTo>
                <a:cubicBezTo>
                  <a:pt x="610" y="2198"/>
                  <a:pt x="152" y="1740"/>
                  <a:pt x="152" y="1175"/>
                </a:cubicBezTo>
                <a:close/>
              </a:path>
            </a:pathLst>
          </a:custGeom>
          <a:solidFill>
            <a:schemeClr val="bg1">
              <a:lumMod val="75000"/>
            </a:schemeClr>
          </a:solidFill>
          <a:ln>
            <a:noFill/>
          </a:ln>
        </p:spPr>
        <p:txBody>
          <a:bodyPr vert="horz" wrap="square" lIns="99060" tIns="49530" rIns="99060" bIns="49530" numCol="1" anchor="t" anchorCtr="0" compatLnSpc="1">
            <a:prstTxWarp prst="textNoShape">
              <a:avLst/>
            </a:prstTxWarp>
          </a:bodyPr>
          <a:lstStyle/>
          <a:p>
            <a:endParaRPr lang="en-US" sz="1716"/>
          </a:p>
        </p:txBody>
      </p:sp>
    </p:spTree>
    <p:extLst>
      <p:ext uri="{BB962C8B-B14F-4D97-AF65-F5344CB8AC3E}">
        <p14:creationId xmlns:p14="http://schemas.microsoft.com/office/powerpoint/2010/main" val="1295242203"/>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98881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5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06608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9898700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12/1/23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904727546"/>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06" r:id="rId12"/>
    <p:sldLayoutId id="2147483707" r:id="rId13"/>
    <p:sldLayoutId id="2147483708" r:id="rId14"/>
    <p:sldLayoutId id="2147483709" r:id="rId15"/>
    <p:sldLayoutId id="2147483710" r:id="rId16"/>
    <p:sldLayoutId id="2147483729" r:id="rId17"/>
    <p:sldLayoutId id="2147483727" r:id="rId18"/>
    <p:sldLayoutId id="2147483712" r:id="rId19"/>
    <p:sldLayoutId id="2147483713" r:id="rId20"/>
    <p:sldLayoutId id="2147483714" r:id="rId21"/>
    <p:sldLayoutId id="2147483715" r:id="rId22"/>
    <p:sldLayoutId id="2147483716" r:id="rId23"/>
    <p:sldLayoutId id="2147483717" r:id="rId24"/>
    <p:sldLayoutId id="2147483728" r:id="rId25"/>
    <p:sldLayoutId id="2147483719" r:id="rId26"/>
    <p:sldLayoutId id="2147483720" r:id="rId27"/>
    <p:sldLayoutId id="2147483721" r:id="rId28"/>
    <p:sldLayoutId id="2147483722" r:id="rId29"/>
    <p:sldLayoutId id="2147483723" r:id="rId30"/>
    <p:sldLayoutId id="2147483724" r:id="rId31"/>
    <p:sldLayoutId id="2147483725" r:id="rId32"/>
    <p:sldLayoutId id="2147483726" r:id="rId33"/>
    <p:sldLayoutId id="2147483711" r:id="rId34"/>
    <p:sldLayoutId id="2147483718" r:id="rId35"/>
    <p:sldLayoutId id="2147483695" r:id="rId36"/>
    <p:sldLayoutId id="2147483696" r:id="rId37"/>
    <p:sldLayoutId id="2147483697" r:id="rId38"/>
    <p:sldLayoutId id="2147483698" r:id="rId39"/>
    <p:sldLayoutId id="2147483699" r:id="rId40"/>
    <p:sldLayoutId id="2147483700" r:id="rId41"/>
    <p:sldLayoutId id="2147483701" r:id="rId42"/>
    <p:sldLayoutId id="2147483702" r:id="rId43"/>
    <p:sldLayoutId id="2147483703" r:id="rId44"/>
    <p:sldLayoutId id="2147483704" r:id="rId45"/>
    <p:sldLayoutId id="2147483705" r:id="rId46"/>
    <p:sldLayoutId id="2147483673" r:id="rId47"/>
    <p:sldLayoutId id="2147483690" r:id="rId48"/>
    <p:sldLayoutId id="2147483691" r:id="rId49"/>
    <p:sldLayoutId id="2147483688" r:id="rId50"/>
  </p:sldLayoutIdLst>
  <p:transition spd="slow">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3.jpeg"/><Relationship Id="rId7" Type="http://schemas.openxmlformats.org/officeDocument/2006/relationships/diagramColors" Target="../diagrams/colors1.xml"/><Relationship Id="rId2" Type="http://schemas.microsoft.com/office/2018/10/relationships/comments" Target="../comments/modernComment_149_E4FDB155.xml"/><Relationship Id="rId1" Type="http://schemas.openxmlformats.org/officeDocument/2006/relationships/slideLayout" Target="../slideLayouts/slideLayout3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7.xml.rels><?xml version="1.0" encoding="UTF-8" standalone="yes"?>
<Relationships xmlns="http://schemas.openxmlformats.org/package/2006/relationships"><Relationship Id="rId2" Type="http://schemas.openxmlformats.org/officeDocument/2006/relationships/hyperlink" Target="mailto:cportlock@willcountyillinois.com" TargetMode="Externa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3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B3203DD0-62BA-0549-9D21-64941AE66C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463" y="2831660"/>
            <a:ext cx="9287122" cy="1794100"/>
          </a:xfrm>
          <a:prstGeom prst="rect">
            <a:avLst/>
          </a:prstGeom>
        </p:spPr>
      </p:pic>
      <p:sp>
        <p:nvSpPr>
          <p:cNvPr id="5" name="Rectangle 4"/>
          <p:cNvSpPr/>
          <p:nvPr/>
        </p:nvSpPr>
        <p:spPr>
          <a:xfrm>
            <a:off x="0" y="5179869"/>
            <a:ext cx="9144000" cy="820882"/>
          </a:xfrm>
          <a:prstGeom prst="rect">
            <a:avLst/>
          </a:prstGeom>
          <a:solidFill>
            <a:srgbClr val="303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508654" y="3091211"/>
            <a:ext cx="6126692" cy="1415772"/>
          </a:xfrm>
          <a:prstGeom prst="rect">
            <a:avLst/>
          </a:prstGeom>
          <a:noFill/>
        </p:spPr>
        <p:txBody>
          <a:bodyPr wrap="square" lIns="0" tIns="0" rIns="0" bIns="0" rtlCol="0">
            <a:spAutoFit/>
          </a:bodyPr>
          <a:lstStyle/>
          <a:p>
            <a:pPr algn="ctr"/>
            <a:r>
              <a:rPr lang="en-US" sz="4000" b="1" spc="50">
                <a:solidFill>
                  <a:schemeClr val="bg1"/>
                </a:solidFill>
                <a:ea typeface="Segoe UI Symbol" panose="020B0502040204020203" pitchFamily="34" charset="0"/>
              </a:rPr>
              <a:t>IWDS Transition 2.0</a:t>
            </a:r>
          </a:p>
          <a:p>
            <a:pPr algn="ctr"/>
            <a:r>
              <a:rPr lang="en-US" sz="1200" b="1" spc="50">
                <a:solidFill>
                  <a:schemeClr val="bg1"/>
                </a:solidFill>
                <a:ea typeface="Segoe UI Symbol" panose="020B0502040204020203" pitchFamily="34" charset="0"/>
              </a:rPr>
              <a:t>Illinois Workforce Development System (IWDS)</a:t>
            </a:r>
          </a:p>
          <a:p>
            <a:pPr algn="ctr"/>
            <a:r>
              <a:rPr lang="en-US" sz="4000" b="1" spc="50">
                <a:solidFill>
                  <a:schemeClr val="bg1"/>
                </a:solidFill>
                <a:ea typeface="Segoe UI Symbol" panose="020B0502040204020203" pitchFamily="34" charset="0"/>
              </a:rPr>
              <a:t>Project Introduction</a:t>
            </a:r>
          </a:p>
        </p:txBody>
      </p:sp>
      <p:cxnSp>
        <p:nvCxnSpPr>
          <p:cNvPr id="4" name="Straight Connector 3"/>
          <p:cNvCxnSpPr/>
          <p:nvPr/>
        </p:nvCxnSpPr>
        <p:spPr>
          <a:xfrm>
            <a:off x="4114800" y="3058903"/>
            <a:ext cx="9144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882776" y="5451812"/>
            <a:ext cx="5378450" cy="138499"/>
          </a:xfrm>
          <a:prstGeom prst="rect">
            <a:avLst/>
          </a:prstGeom>
          <a:noFill/>
        </p:spPr>
        <p:txBody>
          <a:bodyPr wrap="square" lIns="0" tIns="0" rIns="0" bIns="0" rtlCol="0" anchor="t">
            <a:spAutoFit/>
          </a:bodyPr>
          <a:lstStyle/>
          <a:p>
            <a:pPr algn="ctr"/>
            <a:r>
              <a:rPr lang="en-US" sz="900">
                <a:solidFill>
                  <a:schemeClr val="bg1"/>
                </a:solidFill>
                <a:ea typeface="Segoe UI Symbol"/>
              </a:rPr>
              <a:t>Illinois workNet® is sponsored by the Department of Commerce and Economic Opportunity.  – November 2023</a:t>
            </a:r>
            <a:endParaRPr lang="en-US" sz="900">
              <a:solidFill>
                <a:schemeClr val="bg1"/>
              </a:solidFill>
              <a:ea typeface="Segoe UI Symbol" panose="020B0502040204020203" pitchFamily="34" charset="0"/>
            </a:endParaRPr>
          </a:p>
        </p:txBody>
      </p:sp>
      <p:pic>
        <p:nvPicPr>
          <p:cNvPr id="13" name="Picture 12">
            <a:extLst>
              <a:ext uri="{FF2B5EF4-FFF2-40B4-BE49-F238E27FC236}">
                <a16:creationId xmlns:a16="http://schemas.microsoft.com/office/drawing/2014/main" id="{BF715C54-211F-4042-B275-1BFD9C5996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72232" y="1256888"/>
            <a:ext cx="2599538" cy="1431059"/>
          </a:xfrm>
          <a:prstGeom prst="rect">
            <a:avLst/>
          </a:prstGeom>
        </p:spPr>
      </p:pic>
    </p:spTree>
    <p:extLst>
      <p:ext uri="{BB962C8B-B14F-4D97-AF65-F5344CB8AC3E}">
        <p14:creationId xmlns:p14="http://schemas.microsoft.com/office/powerpoint/2010/main" val="1140437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DB1B493-D596-8397-47F1-BB9BCD7D1825}"/>
              </a:ext>
            </a:extLst>
          </p:cNvPr>
          <p:cNvSpPr txBox="1"/>
          <p:nvPr/>
        </p:nvSpPr>
        <p:spPr>
          <a:xfrm>
            <a:off x="615815" y="705206"/>
            <a:ext cx="8111066"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a:cs typeface="Open Sans"/>
              </a:rPr>
              <a:t>IWDS Transition </a:t>
            </a:r>
            <a:r>
              <a:rPr lang="en-US" sz="3200" b="1" cap="all" spc="50">
                <a:solidFill>
                  <a:srgbClr val="D14C27"/>
                </a:solidFill>
                <a:ea typeface="Segoe UI Symbol"/>
                <a:cs typeface="Open Sans"/>
              </a:rPr>
              <a:t>Local Discovery Schedule</a:t>
            </a:r>
          </a:p>
        </p:txBody>
      </p:sp>
      <p:graphicFrame>
        <p:nvGraphicFramePr>
          <p:cNvPr id="2" name="Table 1">
            <a:extLst>
              <a:ext uri="{FF2B5EF4-FFF2-40B4-BE49-F238E27FC236}">
                <a16:creationId xmlns:a16="http://schemas.microsoft.com/office/drawing/2014/main" id="{9E90F00A-A69D-3DCD-5BB6-2B4C6622DC11}"/>
              </a:ext>
            </a:extLst>
          </p:cNvPr>
          <p:cNvGraphicFramePr>
            <a:graphicFrameLocks noGrp="1"/>
          </p:cNvGraphicFramePr>
          <p:nvPr>
            <p:extLst>
              <p:ext uri="{D42A27DB-BD31-4B8C-83A1-F6EECF244321}">
                <p14:modId xmlns:p14="http://schemas.microsoft.com/office/powerpoint/2010/main" val="2024223266"/>
              </p:ext>
            </p:extLst>
          </p:nvPr>
        </p:nvGraphicFramePr>
        <p:xfrm>
          <a:off x="2623792" y="1191912"/>
          <a:ext cx="5937250" cy="2377440"/>
        </p:xfrm>
        <a:graphic>
          <a:graphicData uri="http://schemas.openxmlformats.org/drawingml/2006/table">
            <a:tbl>
              <a:tblPr firstRow="1" firstCol="1" bandRow="1">
                <a:tableStyleId>{17292A2E-F333-43FB-9621-5CBBE7FDCDCB}</a:tableStyleId>
              </a:tblPr>
              <a:tblGrid>
                <a:gridCol w="1543050">
                  <a:extLst>
                    <a:ext uri="{9D8B030D-6E8A-4147-A177-3AD203B41FA5}">
                      <a16:colId xmlns:a16="http://schemas.microsoft.com/office/drawing/2014/main" val="397243367"/>
                    </a:ext>
                  </a:extLst>
                </a:gridCol>
                <a:gridCol w="1352550">
                  <a:extLst>
                    <a:ext uri="{9D8B030D-6E8A-4147-A177-3AD203B41FA5}">
                      <a16:colId xmlns:a16="http://schemas.microsoft.com/office/drawing/2014/main" val="3171716346"/>
                    </a:ext>
                  </a:extLst>
                </a:gridCol>
                <a:gridCol w="1520825">
                  <a:extLst>
                    <a:ext uri="{9D8B030D-6E8A-4147-A177-3AD203B41FA5}">
                      <a16:colId xmlns:a16="http://schemas.microsoft.com/office/drawing/2014/main" val="2252205672"/>
                    </a:ext>
                  </a:extLst>
                </a:gridCol>
                <a:gridCol w="1520825">
                  <a:extLst>
                    <a:ext uri="{9D8B030D-6E8A-4147-A177-3AD203B41FA5}">
                      <a16:colId xmlns:a16="http://schemas.microsoft.com/office/drawing/2014/main" val="448161349"/>
                    </a:ext>
                  </a:extLst>
                </a:gridCol>
              </a:tblGrid>
              <a:tr h="0">
                <a:tc gridSpan="4">
                  <a:txBody>
                    <a:bodyPr/>
                    <a:lstStyle/>
                    <a:p>
                      <a:pPr marL="0" marR="0" algn="ctr">
                        <a:spcBef>
                          <a:spcPts val="0"/>
                        </a:spcBef>
                        <a:spcAft>
                          <a:spcPts val="0"/>
                        </a:spcAft>
                      </a:pPr>
                      <a:r>
                        <a:rPr lang="en-US" sz="1200" kern="100">
                          <a:solidFill>
                            <a:schemeClr val="tx1"/>
                          </a:solidFill>
                          <a:effectLst/>
                        </a:rPr>
                        <a:t>Week 1 : 12/5-12/7 </a:t>
                      </a:r>
                      <a:endParaRPr lang="en-US" sz="1200" kern="1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52699237"/>
                  </a:ext>
                </a:extLst>
              </a:tr>
              <a:tr h="0">
                <a:tc>
                  <a:txBody>
                    <a:bodyPr/>
                    <a:lstStyle/>
                    <a:p>
                      <a:pPr marL="0" marR="0">
                        <a:spcBef>
                          <a:spcPts val="0"/>
                        </a:spcBef>
                        <a:spcAft>
                          <a:spcPts val="0"/>
                        </a:spcAft>
                      </a:pPr>
                      <a:endParaRPr lang="en-US" sz="1200" b="0" i="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spcBef>
                          <a:spcPts val="0"/>
                        </a:spcBef>
                        <a:spcAft>
                          <a:spcPts val="0"/>
                        </a:spcAft>
                      </a:pPr>
                      <a:r>
                        <a:rPr lang="en-US" sz="1200" b="1" i="0" kern="100">
                          <a:effectLst/>
                          <a:latin typeface="Calibri"/>
                          <a:cs typeface="Calibri"/>
                        </a:rPr>
                        <a:t>Tuesday</a:t>
                      </a:r>
                      <a:endParaRPr lang="en-US" sz="1200" b="1" i="0" kern="100">
                        <a:effectLst/>
                        <a:latin typeface="Calibri"/>
                        <a:ea typeface="Calibri" panose="020F0502020204030204" pitchFamily="34" charset="0"/>
                        <a:cs typeface="Calibri"/>
                      </a:endParaRPr>
                    </a:p>
                  </a:txBody>
                  <a:tcPr marL="68580" marR="68580" marT="0" marB="0"/>
                </a:tc>
                <a:tc>
                  <a:txBody>
                    <a:bodyPr/>
                    <a:lstStyle/>
                    <a:p>
                      <a:pPr marL="0" marR="0">
                        <a:spcBef>
                          <a:spcPts val="0"/>
                        </a:spcBef>
                        <a:spcAft>
                          <a:spcPts val="0"/>
                        </a:spcAft>
                      </a:pPr>
                      <a:endParaRPr lang="en-US" sz="1200" b="0" i="0" kern="100">
                        <a:effectLst/>
                        <a:latin typeface="Calibri"/>
                        <a:cs typeface="Calibri"/>
                      </a:endParaRPr>
                    </a:p>
                  </a:txBody>
                  <a:tcPr marL="68580" marR="68580" marT="0" marB="0"/>
                </a:tc>
                <a:tc>
                  <a:txBody>
                    <a:bodyPr/>
                    <a:lstStyle/>
                    <a:p>
                      <a:pPr marL="0" marR="0">
                        <a:spcBef>
                          <a:spcPts val="0"/>
                        </a:spcBef>
                        <a:spcAft>
                          <a:spcPts val="0"/>
                        </a:spcAft>
                      </a:pPr>
                      <a:r>
                        <a:rPr lang="en-US" sz="1200" b="1" i="0" kern="100">
                          <a:effectLst/>
                          <a:latin typeface="Calibri"/>
                          <a:cs typeface="Calibri"/>
                        </a:rPr>
                        <a:t>Thursday</a:t>
                      </a:r>
                      <a:endParaRPr lang="en-US" sz="1200" b="1" i="0" kern="100">
                        <a:effectLst/>
                        <a:latin typeface="Calibri"/>
                        <a:ea typeface="Calibri" panose="020F0502020204030204" pitchFamily="34" charset="0"/>
                        <a:cs typeface="Calibri"/>
                      </a:endParaRPr>
                    </a:p>
                  </a:txBody>
                  <a:tcPr marL="68580" marR="68580" marT="0" marB="0"/>
                </a:tc>
                <a:extLst>
                  <a:ext uri="{0D108BD9-81ED-4DB2-BD59-A6C34878D82A}">
                    <a16:rowId xmlns:a16="http://schemas.microsoft.com/office/drawing/2014/main" val="2440167283"/>
                  </a:ext>
                </a:extLst>
              </a:tr>
              <a:tr h="0">
                <a:tc>
                  <a:txBody>
                    <a:bodyPr/>
                    <a:lstStyle/>
                    <a:p>
                      <a:pPr marL="0" marR="0">
                        <a:spcBef>
                          <a:spcPts val="0"/>
                        </a:spcBef>
                        <a:spcAft>
                          <a:spcPts val="0"/>
                        </a:spcAft>
                      </a:pPr>
                      <a:r>
                        <a:rPr lang="en-US" sz="1200" b="0" i="0" kern="100">
                          <a:effectLst/>
                          <a:latin typeface="Calibri"/>
                          <a:cs typeface="Calibri"/>
                        </a:rPr>
                        <a:t>9:00 am – 9:15 am</a:t>
                      </a:r>
                      <a:endParaRPr lang="en-US" sz="1200" b="0" i="0" kern="100">
                        <a:effectLst/>
                        <a:latin typeface="Calibri"/>
                        <a:ea typeface="Calibri" panose="020F0502020204030204" pitchFamily="34" charset="0"/>
                        <a:cs typeface="Calibri"/>
                      </a:endParaRPr>
                    </a:p>
                  </a:txBody>
                  <a:tcPr marL="68580" marR="68580" marT="0" marB="0"/>
                </a:tc>
                <a:tc>
                  <a:txBody>
                    <a:bodyPr/>
                    <a:lstStyle/>
                    <a:p>
                      <a:pPr marL="0" marR="0">
                        <a:spcBef>
                          <a:spcPts val="0"/>
                        </a:spcBef>
                        <a:spcAft>
                          <a:spcPts val="0"/>
                        </a:spcAft>
                      </a:pPr>
                      <a:r>
                        <a:rPr lang="en-US" sz="1200" b="0" i="0" kern="100">
                          <a:effectLst/>
                          <a:latin typeface="Calibri Light"/>
                          <a:cs typeface="Calibri Light"/>
                        </a:rPr>
                        <a:t>Review</a:t>
                      </a:r>
                      <a:endParaRPr lang="en-US" sz="1200" b="0" i="0" kern="100">
                        <a:effectLst/>
                        <a:latin typeface="Calibri Light"/>
                        <a:ea typeface="Calibri" panose="020F0502020204030204" pitchFamily="34" charset="0"/>
                        <a:cs typeface="Calibri Light"/>
                      </a:endParaRPr>
                    </a:p>
                  </a:txBody>
                  <a:tcPr marL="68580" marR="68580" marT="0" marB="0"/>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tc>
                <a:tc>
                  <a:txBody>
                    <a:bodyPr/>
                    <a:lstStyle/>
                    <a:p>
                      <a:pPr marL="0" marR="0">
                        <a:spcBef>
                          <a:spcPts val="0"/>
                        </a:spcBef>
                        <a:spcAft>
                          <a:spcPts val="0"/>
                        </a:spcAft>
                      </a:pPr>
                      <a:r>
                        <a:rPr lang="en-US" sz="1200" kern="100">
                          <a:effectLst/>
                          <a:latin typeface="+mj-lt"/>
                        </a:rPr>
                        <a:t>Review</a:t>
                      </a:r>
                      <a:endParaRPr lang="en-US" sz="1200" kern="100">
                        <a:effectLst/>
                        <a:latin typeface="+mj-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81304977"/>
                  </a:ext>
                </a:extLst>
              </a:tr>
              <a:tr h="0">
                <a:tc>
                  <a:txBody>
                    <a:bodyPr/>
                    <a:lstStyle/>
                    <a:p>
                      <a:pPr marL="0" marR="0">
                        <a:spcBef>
                          <a:spcPts val="0"/>
                        </a:spcBef>
                        <a:spcAft>
                          <a:spcPts val="0"/>
                        </a:spcAft>
                      </a:pPr>
                      <a:r>
                        <a:rPr lang="en-US" sz="1200" b="0" i="0" kern="100">
                          <a:effectLst/>
                          <a:latin typeface="Calibri"/>
                          <a:cs typeface="Calibri"/>
                        </a:rPr>
                        <a:t>9:15 am – 10:30 am</a:t>
                      </a:r>
                      <a:endParaRPr lang="en-US" sz="1200" b="0" i="0" kern="100">
                        <a:effectLst/>
                        <a:latin typeface="Calibri"/>
                        <a:ea typeface="Calibri" panose="020F0502020204030204" pitchFamily="34" charset="0"/>
                        <a:cs typeface="Calibri"/>
                      </a:endParaRPr>
                    </a:p>
                  </a:txBody>
                  <a:tcPr marL="68580" marR="68580" marT="0" marB="0"/>
                </a:tc>
                <a:tc>
                  <a:txBody>
                    <a:bodyPr/>
                    <a:lstStyle/>
                    <a:p>
                      <a:pPr marL="0" marR="0">
                        <a:spcBef>
                          <a:spcPts val="0"/>
                        </a:spcBef>
                        <a:spcAft>
                          <a:spcPts val="0"/>
                        </a:spcAft>
                      </a:pPr>
                      <a:r>
                        <a:rPr lang="en-US" sz="1200" b="0" i="0" kern="100">
                          <a:effectLst/>
                          <a:latin typeface="Calibri Light"/>
                          <a:cs typeface="Calibri Light"/>
                        </a:rPr>
                        <a:t>Customer Flow &amp; Local Policy and Procedures</a:t>
                      </a:r>
                      <a:endParaRPr lang="en-US" sz="1200" b="0" i="0" kern="100">
                        <a:effectLst/>
                        <a:latin typeface="Calibri Light"/>
                        <a:ea typeface="Calibri" panose="020F0502020204030204" pitchFamily="34" charset="0"/>
                        <a:cs typeface="Calibri Light"/>
                      </a:endParaRPr>
                    </a:p>
                  </a:txBody>
                  <a:tcPr marL="68580" marR="68580" marT="0" marB="0"/>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tc>
                <a:tc>
                  <a:txBody>
                    <a:bodyPr/>
                    <a:lstStyle/>
                    <a:p>
                      <a:pPr lvl="0" algn="l">
                        <a:lnSpc>
                          <a:spcPct val="100000"/>
                        </a:lnSpc>
                        <a:spcBef>
                          <a:spcPts val="0"/>
                        </a:spcBef>
                        <a:spcAft>
                          <a:spcPts val="0"/>
                        </a:spcAft>
                        <a:buNone/>
                      </a:pPr>
                      <a:r>
                        <a:rPr lang="en-US" sz="1200" b="0" i="0" u="none" strike="noStrike" kern="100" noProof="0">
                          <a:solidFill>
                            <a:srgbClr val="000000"/>
                          </a:solidFill>
                          <a:effectLst/>
                          <a:latin typeface="Calibri Light"/>
                        </a:rPr>
                        <a:t>Customer Flow &amp; Local Policy and Procedures</a:t>
                      </a:r>
                    </a:p>
                    <a:p>
                      <a:pPr marL="0" marR="0" lvl="0">
                        <a:spcBef>
                          <a:spcPts val="0"/>
                        </a:spcBef>
                        <a:spcAft>
                          <a:spcPts val="0"/>
                        </a:spcAft>
                        <a:buNone/>
                      </a:pPr>
                      <a:endParaRPr lang="en-US" sz="1200" kern="100">
                        <a:effectLst/>
                        <a:latin typeface="+mj-lt"/>
                      </a:endParaRPr>
                    </a:p>
                  </a:txBody>
                  <a:tcPr marL="68580" marR="68580" marT="0" marB="0"/>
                </a:tc>
                <a:extLst>
                  <a:ext uri="{0D108BD9-81ED-4DB2-BD59-A6C34878D82A}">
                    <a16:rowId xmlns:a16="http://schemas.microsoft.com/office/drawing/2014/main" val="1347127213"/>
                  </a:ext>
                </a:extLst>
              </a:tr>
              <a:tr h="0">
                <a:tc>
                  <a:txBody>
                    <a:bodyPr/>
                    <a:lstStyle/>
                    <a:p>
                      <a:pPr marL="0" marR="0">
                        <a:spcBef>
                          <a:spcPts val="0"/>
                        </a:spcBef>
                        <a:spcAft>
                          <a:spcPts val="0"/>
                        </a:spcAft>
                      </a:pPr>
                      <a:r>
                        <a:rPr lang="en-US" sz="1200" b="0" i="0" kern="100">
                          <a:effectLst/>
                          <a:latin typeface="Calibri"/>
                          <a:cs typeface="Calibri"/>
                        </a:rPr>
                        <a:t>10:30 am – 10:45 am</a:t>
                      </a:r>
                      <a:endParaRPr lang="en-US" sz="1200" b="0" i="0" kern="100">
                        <a:effectLst/>
                        <a:latin typeface="Calibri"/>
                        <a:ea typeface="Calibri" panose="020F0502020204030204" pitchFamily="34" charset="0"/>
                        <a:cs typeface="Calibri"/>
                      </a:endParaRPr>
                    </a:p>
                  </a:txBody>
                  <a:tcPr marL="68580" marR="68580" marT="0" marB="0">
                    <a:solidFill>
                      <a:schemeClr val="accent4">
                        <a:lumMod val="20000"/>
                        <a:lumOff val="80000"/>
                      </a:schemeClr>
                    </a:solidFill>
                  </a:tcPr>
                </a:tc>
                <a:tc>
                  <a:txBody>
                    <a:bodyPr/>
                    <a:lstStyle/>
                    <a:p>
                      <a:pPr marL="0" marR="0">
                        <a:spcBef>
                          <a:spcPts val="0"/>
                        </a:spcBef>
                        <a:spcAft>
                          <a:spcPts val="0"/>
                        </a:spcAft>
                      </a:pPr>
                      <a:r>
                        <a:rPr lang="en-US" sz="1200" b="0" i="0" kern="100">
                          <a:effectLst/>
                          <a:latin typeface="Calibri Light"/>
                          <a:cs typeface="Calibri Light"/>
                        </a:rPr>
                        <a:t>Break</a:t>
                      </a:r>
                      <a:endParaRPr lang="en-US" sz="1200" b="0" i="0" kern="100">
                        <a:effectLst/>
                        <a:latin typeface="Calibri Light"/>
                        <a:ea typeface="Calibri" panose="020F0502020204030204" pitchFamily="34" charset="0"/>
                        <a:cs typeface="Calibri Light"/>
                      </a:endParaRPr>
                    </a:p>
                  </a:txBody>
                  <a:tcPr marL="68580" marR="68580" marT="0" marB="0">
                    <a:solidFill>
                      <a:schemeClr val="accent4">
                        <a:lumMod val="20000"/>
                        <a:lumOff val="80000"/>
                      </a:schemeClr>
                    </a:solidFill>
                  </a:tcPr>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solidFill>
                      <a:schemeClr val="accent4">
                        <a:lumMod val="20000"/>
                        <a:lumOff val="80000"/>
                      </a:schemeClr>
                    </a:solidFill>
                  </a:tcPr>
                </a:tc>
                <a:tc>
                  <a:txBody>
                    <a:bodyPr/>
                    <a:lstStyle/>
                    <a:p>
                      <a:pPr marL="0" marR="0">
                        <a:spcBef>
                          <a:spcPts val="0"/>
                        </a:spcBef>
                        <a:spcAft>
                          <a:spcPts val="0"/>
                        </a:spcAft>
                      </a:pPr>
                      <a:r>
                        <a:rPr lang="en-US" sz="1200" kern="100">
                          <a:effectLst/>
                          <a:latin typeface="+mj-lt"/>
                        </a:rPr>
                        <a:t>Break</a:t>
                      </a:r>
                      <a:endParaRPr lang="en-US" sz="1200" kern="100">
                        <a:effectLst/>
                        <a:latin typeface="+mj-lt"/>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854474555"/>
                  </a:ext>
                </a:extLst>
              </a:tr>
              <a:tr h="0">
                <a:tc>
                  <a:txBody>
                    <a:bodyPr/>
                    <a:lstStyle/>
                    <a:p>
                      <a:pPr marL="0" marR="0">
                        <a:spcBef>
                          <a:spcPts val="0"/>
                        </a:spcBef>
                        <a:spcAft>
                          <a:spcPts val="0"/>
                        </a:spcAft>
                      </a:pPr>
                      <a:r>
                        <a:rPr lang="en-US" sz="1200" b="0" i="0" kern="100">
                          <a:effectLst/>
                          <a:latin typeface="Calibri"/>
                          <a:cs typeface="Calibri"/>
                        </a:rPr>
                        <a:t>10:45 am – 11:45 am</a:t>
                      </a:r>
                      <a:endParaRPr lang="en-US" sz="1200" b="0" i="0" kern="100">
                        <a:effectLst/>
                        <a:latin typeface="Calibri"/>
                        <a:ea typeface="Calibri" panose="020F0502020204030204" pitchFamily="34" charset="0"/>
                        <a:cs typeface="Calibri"/>
                      </a:endParaRPr>
                    </a:p>
                  </a:txBody>
                  <a:tcPr marL="68580" marR="68580" marT="0" marB="0"/>
                </a:tc>
                <a:tc>
                  <a:txBody>
                    <a:bodyPr/>
                    <a:lstStyle/>
                    <a:p>
                      <a:pPr lvl="0" algn="l">
                        <a:lnSpc>
                          <a:spcPct val="100000"/>
                        </a:lnSpc>
                        <a:spcBef>
                          <a:spcPts val="0"/>
                        </a:spcBef>
                        <a:spcAft>
                          <a:spcPts val="0"/>
                        </a:spcAft>
                        <a:buNone/>
                      </a:pPr>
                      <a:r>
                        <a:rPr lang="en-US" sz="1200" b="0" i="0" u="none" strike="noStrike" kern="100" noProof="0">
                          <a:solidFill>
                            <a:srgbClr val="000000"/>
                          </a:solidFill>
                          <a:effectLst/>
                          <a:latin typeface="Calibri Light"/>
                        </a:rPr>
                        <a:t>Customer Flow &amp; Local Policy and Procedures</a:t>
                      </a:r>
                    </a:p>
                  </a:txBody>
                  <a:tcPr marL="68580" marR="68580" marT="0" marB="0"/>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tc>
                <a:tc>
                  <a:txBody>
                    <a:bodyPr/>
                    <a:lstStyle/>
                    <a:p>
                      <a:pPr lvl="0" algn="l">
                        <a:lnSpc>
                          <a:spcPct val="100000"/>
                        </a:lnSpc>
                        <a:spcBef>
                          <a:spcPts val="0"/>
                        </a:spcBef>
                        <a:spcAft>
                          <a:spcPts val="0"/>
                        </a:spcAft>
                        <a:buNone/>
                      </a:pPr>
                      <a:r>
                        <a:rPr lang="en-US" sz="1200" b="0" i="0" u="none" strike="noStrike" kern="100" noProof="0">
                          <a:solidFill>
                            <a:srgbClr val="000000"/>
                          </a:solidFill>
                          <a:effectLst/>
                          <a:latin typeface="Calibri Light"/>
                        </a:rPr>
                        <a:t>Customer Flow &amp; Local Policy and Procedures</a:t>
                      </a:r>
                    </a:p>
                    <a:p>
                      <a:pPr marL="0" marR="0" lvl="0">
                        <a:spcBef>
                          <a:spcPts val="0"/>
                        </a:spcBef>
                        <a:spcAft>
                          <a:spcPts val="0"/>
                        </a:spcAft>
                        <a:buNone/>
                      </a:pPr>
                      <a:endParaRPr lang="en-US" sz="1200" kern="100">
                        <a:effectLst/>
                        <a:latin typeface="+mj-lt"/>
                      </a:endParaRPr>
                    </a:p>
                  </a:txBody>
                  <a:tcPr marL="68580" marR="68580" marT="0" marB="0"/>
                </a:tc>
                <a:extLst>
                  <a:ext uri="{0D108BD9-81ED-4DB2-BD59-A6C34878D82A}">
                    <a16:rowId xmlns:a16="http://schemas.microsoft.com/office/drawing/2014/main" val="1093987814"/>
                  </a:ext>
                </a:extLst>
              </a:tr>
              <a:tr h="0">
                <a:tc>
                  <a:txBody>
                    <a:bodyPr/>
                    <a:lstStyle/>
                    <a:p>
                      <a:pPr marL="0" marR="0">
                        <a:spcBef>
                          <a:spcPts val="0"/>
                        </a:spcBef>
                        <a:spcAft>
                          <a:spcPts val="0"/>
                        </a:spcAft>
                      </a:pPr>
                      <a:r>
                        <a:rPr lang="en-US" sz="1200" b="0" i="0" kern="100">
                          <a:effectLst/>
                          <a:latin typeface="Calibri"/>
                          <a:cs typeface="Calibri"/>
                        </a:rPr>
                        <a:t>11:45 am – 12:00 pm</a:t>
                      </a:r>
                      <a:endParaRPr lang="en-US" sz="1200" b="0" i="0" kern="100">
                        <a:effectLst/>
                        <a:latin typeface="Calibri"/>
                        <a:ea typeface="Calibri" panose="020F0502020204030204" pitchFamily="34" charset="0"/>
                        <a:cs typeface="Calibri"/>
                      </a:endParaRPr>
                    </a:p>
                  </a:txBody>
                  <a:tcPr marL="68580" marR="68580" marT="0" marB="0"/>
                </a:tc>
                <a:tc>
                  <a:txBody>
                    <a:bodyPr/>
                    <a:lstStyle/>
                    <a:p>
                      <a:pPr marL="0" marR="0">
                        <a:spcBef>
                          <a:spcPts val="0"/>
                        </a:spcBef>
                        <a:spcAft>
                          <a:spcPts val="0"/>
                        </a:spcAft>
                      </a:pPr>
                      <a:r>
                        <a:rPr lang="en-US" sz="1200" b="0" i="0" kern="100">
                          <a:effectLst/>
                          <a:latin typeface="Calibri Light"/>
                          <a:cs typeface="Calibri Light"/>
                        </a:rPr>
                        <a:t>Q&amp;A and Review</a:t>
                      </a:r>
                      <a:endParaRPr lang="en-US" sz="1200" b="0" i="0" kern="100">
                        <a:effectLst/>
                        <a:latin typeface="Calibri Light"/>
                        <a:ea typeface="Calibri" panose="020F0502020204030204" pitchFamily="34" charset="0"/>
                        <a:cs typeface="Calibri Light"/>
                      </a:endParaRPr>
                    </a:p>
                  </a:txBody>
                  <a:tcPr marL="68580" marR="68580" marT="0" marB="0"/>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tc>
                <a:tc>
                  <a:txBody>
                    <a:bodyPr/>
                    <a:lstStyle/>
                    <a:p>
                      <a:pPr marL="0" marR="0">
                        <a:spcBef>
                          <a:spcPts val="0"/>
                        </a:spcBef>
                        <a:spcAft>
                          <a:spcPts val="0"/>
                        </a:spcAft>
                      </a:pPr>
                      <a:r>
                        <a:rPr lang="en-US" sz="1200" kern="100">
                          <a:effectLst/>
                          <a:latin typeface="+mj-lt"/>
                        </a:rPr>
                        <a:t>Q&amp;A and Review</a:t>
                      </a:r>
                      <a:endParaRPr lang="en-US" sz="1200" kern="100">
                        <a:effectLst/>
                        <a:latin typeface="+mj-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79647834"/>
                  </a:ext>
                </a:extLst>
              </a:tr>
            </a:tbl>
          </a:graphicData>
        </a:graphic>
      </p:graphicFrame>
      <p:graphicFrame>
        <p:nvGraphicFramePr>
          <p:cNvPr id="4" name="Table 3">
            <a:extLst>
              <a:ext uri="{FF2B5EF4-FFF2-40B4-BE49-F238E27FC236}">
                <a16:creationId xmlns:a16="http://schemas.microsoft.com/office/drawing/2014/main" id="{326C3A13-1258-11B8-C0B7-69AC8CEBC74B}"/>
              </a:ext>
            </a:extLst>
          </p:cNvPr>
          <p:cNvGraphicFramePr>
            <a:graphicFrameLocks noGrp="1"/>
          </p:cNvGraphicFramePr>
          <p:nvPr>
            <p:extLst>
              <p:ext uri="{D42A27DB-BD31-4B8C-83A1-F6EECF244321}">
                <p14:modId xmlns:p14="http://schemas.microsoft.com/office/powerpoint/2010/main" val="37761972"/>
              </p:ext>
            </p:extLst>
          </p:nvPr>
        </p:nvGraphicFramePr>
        <p:xfrm>
          <a:off x="2623792" y="4145464"/>
          <a:ext cx="5937248" cy="1545852"/>
        </p:xfrm>
        <a:graphic>
          <a:graphicData uri="http://schemas.openxmlformats.org/drawingml/2006/table">
            <a:tbl>
              <a:tblPr firstRow="1" firstCol="1" bandRow="1">
                <a:tableStyleId>{17292A2E-F333-43FB-9621-5CBBE7FDCDCB}</a:tableStyleId>
              </a:tblPr>
              <a:tblGrid>
                <a:gridCol w="1543050">
                  <a:extLst>
                    <a:ext uri="{9D8B030D-6E8A-4147-A177-3AD203B41FA5}">
                      <a16:colId xmlns:a16="http://schemas.microsoft.com/office/drawing/2014/main" val="397243367"/>
                    </a:ext>
                  </a:extLst>
                </a:gridCol>
                <a:gridCol w="1620811">
                  <a:extLst>
                    <a:ext uri="{9D8B030D-6E8A-4147-A177-3AD203B41FA5}">
                      <a16:colId xmlns:a16="http://schemas.microsoft.com/office/drawing/2014/main" val="3171716346"/>
                    </a:ext>
                  </a:extLst>
                </a:gridCol>
                <a:gridCol w="1252563">
                  <a:extLst>
                    <a:ext uri="{9D8B030D-6E8A-4147-A177-3AD203B41FA5}">
                      <a16:colId xmlns:a16="http://schemas.microsoft.com/office/drawing/2014/main" val="2252205672"/>
                    </a:ext>
                  </a:extLst>
                </a:gridCol>
                <a:gridCol w="1520824">
                  <a:extLst>
                    <a:ext uri="{9D8B030D-6E8A-4147-A177-3AD203B41FA5}">
                      <a16:colId xmlns:a16="http://schemas.microsoft.com/office/drawing/2014/main" val="448161349"/>
                    </a:ext>
                  </a:extLst>
                </a:gridCol>
              </a:tblGrid>
              <a:tr h="220836">
                <a:tc gridSpan="4">
                  <a:txBody>
                    <a:bodyPr/>
                    <a:lstStyle/>
                    <a:p>
                      <a:pPr marL="0" marR="0" algn="ctr">
                        <a:spcBef>
                          <a:spcPts val="0"/>
                        </a:spcBef>
                        <a:spcAft>
                          <a:spcPts val="0"/>
                        </a:spcAft>
                      </a:pPr>
                      <a:r>
                        <a:rPr lang="en-US" sz="1200" kern="100">
                          <a:solidFill>
                            <a:schemeClr val="tx1"/>
                          </a:solidFill>
                          <a:effectLst/>
                        </a:rPr>
                        <a:t>Week 2-3 : 12/12 -1</a:t>
                      </a:r>
                      <a:r>
                        <a:rPr lang="en-US" sz="1200" b="1" i="0" u="none" strike="noStrike" kern="100" noProof="0">
                          <a:solidFill>
                            <a:schemeClr val="tx1"/>
                          </a:solidFill>
                          <a:effectLst/>
                          <a:latin typeface="Calibri"/>
                        </a:rPr>
                        <a:t>2/19, TBD 12/21</a:t>
                      </a:r>
                      <a:endParaRPr lang="en-US" sz="1200" b="1" i="0" u="none" strike="noStrike" kern="100" noProof="0">
                        <a:solidFill>
                          <a:srgbClr val="000000"/>
                        </a:solidFill>
                        <a:effectLst/>
                        <a:latin typeface="Calibri"/>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52699237"/>
                  </a:ext>
                </a:extLst>
              </a:tr>
              <a:tr h="220836">
                <a:tc>
                  <a:txBody>
                    <a:bodyPr/>
                    <a:lstStyle/>
                    <a:p>
                      <a:pPr marL="0" marR="0">
                        <a:spcBef>
                          <a:spcPts val="0"/>
                        </a:spcBef>
                        <a:spcAft>
                          <a:spcPts val="0"/>
                        </a:spcAft>
                      </a:pPr>
                      <a:endParaRPr lang="en-US" sz="1200" b="0" i="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spcBef>
                          <a:spcPts val="0"/>
                        </a:spcBef>
                        <a:spcAft>
                          <a:spcPts val="0"/>
                        </a:spcAft>
                      </a:pPr>
                      <a:r>
                        <a:rPr lang="en-US" sz="1200" b="0" i="0" kern="100">
                          <a:effectLst/>
                          <a:latin typeface="Calibri"/>
                          <a:cs typeface="Calibri"/>
                        </a:rPr>
                        <a:t>Tuesday</a:t>
                      </a:r>
                      <a:endParaRPr lang="en-US" sz="1200" b="0" i="0" kern="100">
                        <a:effectLst/>
                        <a:latin typeface="Calibri"/>
                        <a:ea typeface="Calibri" panose="020F0502020204030204" pitchFamily="34" charset="0"/>
                        <a:cs typeface="Calibri"/>
                      </a:endParaRPr>
                    </a:p>
                  </a:txBody>
                  <a:tcPr marL="68580" marR="68580" marT="0" marB="0"/>
                </a:tc>
                <a:tc>
                  <a:txBody>
                    <a:bodyPr/>
                    <a:lstStyle/>
                    <a:p>
                      <a:pPr marL="0" marR="0">
                        <a:spcBef>
                          <a:spcPts val="0"/>
                        </a:spcBef>
                        <a:spcAft>
                          <a:spcPts val="0"/>
                        </a:spcAft>
                      </a:pPr>
                      <a:endParaRPr lang="en-US" sz="1200" b="0" i="0" kern="100">
                        <a:effectLst/>
                        <a:latin typeface="Calibri"/>
                        <a:cs typeface="Calibri"/>
                      </a:endParaRPr>
                    </a:p>
                  </a:txBody>
                  <a:tcPr marL="68580" marR="68580" marT="0" marB="0"/>
                </a:tc>
                <a:tc>
                  <a:txBody>
                    <a:bodyPr/>
                    <a:lstStyle/>
                    <a:p>
                      <a:pPr marL="0" marR="0">
                        <a:spcBef>
                          <a:spcPts val="0"/>
                        </a:spcBef>
                        <a:spcAft>
                          <a:spcPts val="0"/>
                        </a:spcAft>
                      </a:pPr>
                      <a:r>
                        <a:rPr lang="en-US" sz="1200" b="0" i="0" kern="100">
                          <a:effectLst/>
                          <a:latin typeface="Calibri"/>
                          <a:cs typeface="Calibri"/>
                        </a:rPr>
                        <a:t>Thursday</a:t>
                      </a:r>
                      <a:endParaRPr lang="en-US" sz="1200" b="0" i="0" kern="100">
                        <a:effectLst/>
                        <a:latin typeface="Calibri"/>
                        <a:ea typeface="Calibri" panose="020F0502020204030204" pitchFamily="34" charset="0"/>
                        <a:cs typeface="Calibri"/>
                      </a:endParaRPr>
                    </a:p>
                  </a:txBody>
                  <a:tcPr marL="68580" marR="68580" marT="0" marB="0"/>
                </a:tc>
                <a:extLst>
                  <a:ext uri="{0D108BD9-81ED-4DB2-BD59-A6C34878D82A}">
                    <a16:rowId xmlns:a16="http://schemas.microsoft.com/office/drawing/2014/main" val="2440167283"/>
                  </a:ext>
                </a:extLst>
              </a:tr>
              <a:tr h="220836">
                <a:tc>
                  <a:txBody>
                    <a:bodyPr/>
                    <a:lstStyle/>
                    <a:p>
                      <a:pPr marL="0" marR="0">
                        <a:spcBef>
                          <a:spcPts val="0"/>
                        </a:spcBef>
                        <a:spcAft>
                          <a:spcPts val="0"/>
                        </a:spcAft>
                      </a:pPr>
                      <a:r>
                        <a:rPr lang="en-US" sz="1200" b="0" i="0" kern="100">
                          <a:effectLst/>
                          <a:latin typeface="Calibri"/>
                          <a:cs typeface="Calibri"/>
                        </a:rPr>
                        <a:t>9:00 am – 9:15 am</a:t>
                      </a:r>
                      <a:endParaRPr lang="en-US" sz="1200" b="0" i="0" kern="100">
                        <a:effectLst/>
                        <a:latin typeface="Calibri"/>
                        <a:ea typeface="Calibri" panose="020F0502020204030204" pitchFamily="34" charset="0"/>
                        <a:cs typeface="Calibri"/>
                      </a:endParaRPr>
                    </a:p>
                  </a:txBody>
                  <a:tcPr marL="68580" marR="68580" marT="0" marB="0"/>
                </a:tc>
                <a:tc>
                  <a:txBody>
                    <a:bodyPr/>
                    <a:lstStyle/>
                    <a:p>
                      <a:pPr marL="0" marR="0">
                        <a:spcBef>
                          <a:spcPts val="0"/>
                        </a:spcBef>
                        <a:spcAft>
                          <a:spcPts val="0"/>
                        </a:spcAft>
                      </a:pPr>
                      <a:r>
                        <a:rPr lang="en-US" sz="1200" b="0" i="0" kern="100">
                          <a:effectLst/>
                          <a:latin typeface="Calibri Light"/>
                          <a:cs typeface="Calibri Light"/>
                        </a:rPr>
                        <a:t>Review</a:t>
                      </a:r>
                      <a:endParaRPr lang="en-US" sz="1200" b="0" i="0" kern="100">
                        <a:effectLst/>
                        <a:latin typeface="Calibri Light"/>
                        <a:ea typeface="Calibri" panose="020F0502020204030204" pitchFamily="34" charset="0"/>
                        <a:cs typeface="Calibri Light"/>
                      </a:endParaRPr>
                    </a:p>
                  </a:txBody>
                  <a:tcPr marL="68580" marR="68580" marT="0" marB="0"/>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tc>
                <a:tc>
                  <a:txBody>
                    <a:bodyPr/>
                    <a:lstStyle/>
                    <a:p>
                      <a:pPr marL="0" marR="0">
                        <a:spcBef>
                          <a:spcPts val="0"/>
                        </a:spcBef>
                        <a:spcAft>
                          <a:spcPts val="0"/>
                        </a:spcAft>
                      </a:pPr>
                      <a:r>
                        <a:rPr lang="en-US" sz="1200" kern="100">
                          <a:effectLst/>
                          <a:latin typeface="+mj-lt"/>
                        </a:rPr>
                        <a:t>Review</a:t>
                      </a:r>
                      <a:endParaRPr lang="en-US" sz="1200" kern="100">
                        <a:effectLst/>
                        <a:latin typeface="+mj-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81304977"/>
                  </a:ext>
                </a:extLst>
              </a:tr>
              <a:tr h="220836">
                <a:tc>
                  <a:txBody>
                    <a:bodyPr/>
                    <a:lstStyle/>
                    <a:p>
                      <a:pPr marL="0" marR="0">
                        <a:spcBef>
                          <a:spcPts val="0"/>
                        </a:spcBef>
                        <a:spcAft>
                          <a:spcPts val="0"/>
                        </a:spcAft>
                      </a:pPr>
                      <a:r>
                        <a:rPr lang="en-US" sz="1200" b="0" i="0" kern="100">
                          <a:effectLst/>
                          <a:latin typeface="Calibri"/>
                          <a:cs typeface="Calibri"/>
                        </a:rPr>
                        <a:t>9:15 am – 10:30 am</a:t>
                      </a:r>
                      <a:endParaRPr lang="en-US" sz="1200" b="0" i="0" kern="100">
                        <a:effectLst/>
                        <a:latin typeface="Calibri"/>
                        <a:ea typeface="Calibri" panose="020F0502020204030204" pitchFamily="34" charset="0"/>
                        <a:cs typeface="Calibri"/>
                      </a:endParaRPr>
                    </a:p>
                  </a:txBody>
                  <a:tcPr marL="68580" marR="68580" marT="0" marB="0"/>
                </a:tc>
                <a:tc>
                  <a:txBody>
                    <a:bodyPr/>
                    <a:lstStyle/>
                    <a:p>
                      <a:pPr marL="0" marR="0">
                        <a:spcBef>
                          <a:spcPts val="0"/>
                        </a:spcBef>
                        <a:spcAft>
                          <a:spcPts val="0"/>
                        </a:spcAft>
                      </a:pPr>
                      <a:r>
                        <a:rPr lang="en-US" sz="1200" b="0" i="0" kern="100">
                          <a:effectLst/>
                          <a:latin typeface="Calibri Light"/>
                          <a:cs typeface="Calibri Light"/>
                        </a:rPr>
                        <a:t>Define Feature Sets </a:t>
                      </a:r>
                      <a:endParaRPr lang="en-US" sz="1200" b="0" i="0" kern="100">
                        <a:effectLst/>
                        <a:latin typeface="Calibri Light" panose="020F0302020204030204" pitchFamily="34" charset="0"/>
                        <a:ea typeface="Calibri" panose="020F0502020204030204" pitchFamily="34" charset="0"/>
                        <a:cs typeface="Calibri Light" panose="020F0302020204030204" pitchFamily="34" charset="0"/>
                      </a:endParaRPr>
                    </a:p>
                  </a:txBody>
                  <a:tcPr marL="68580" marR="68580" marT="0" marB="0"/>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tc>
                <a:tc>
                  <a:txBody>
                    <a:bodyPr/>
                    <a:lstStyle/>
                    <a:p>
                      <a:pPr marL="0" marR="0" lvl="0">
                        <a:spcBef>
                          <a:spcPts val="0"/>
                        </a:spcBef>
                        <a:spcAft>
                          <a:spcPts val="0"/>
                        </a:spcAft>
                        <a:buNone/>
                      </a:pPr>
                      <a:r>
                        <a:rPr lang="en-US" sz="1200" b="0" i="0" u="none" strike="noStrike" kern="100" noProof="0">
                          <a:solidFill>
                            <a:srgbClr val="000000"/>
                          </a:solidFill>
                          <a:effectLst/>
                          <a:latin typeface="Calibri Light"/>
                        </a:rPr>
                        <a:t>Define Feature Sets </a:t>
                      </a:r>
                      <a:endParaRPr lang="en-US"/>
                    </a:p>
                  </a:txBody>
                  <a:tcPr marL="68580" marR="68580" marT="0" marB="0"/>
                </a:tc>
                <a:extLst>
                  <a:ext uri="{0D108BD9-81ED-4DB2-BD59-A6C34878D82A}">
                    <a16:rowId xmlns:a16="http://schemas.microsoft.com/office/drawing/2014/main" val="1347127213"/>
                  </a:ext>
                </a:extLst>
              </a:tr>
              <a:tr h="220836">
                <a:tc>
                  <a:txBody>
                    <a:bodyPr/>
                    <a:lstStyle/>
                    <a:p>
                      <a:pPr marL="0" marR="0">
                        <a:spcBef>
                          <a:spcPts val="0"/>
                        </a:spcBef>
                        <a:spcAft>
                          <a:spcPts val="0"/>
                        </a:spcAft>
                      </a:pPr>
                      <a:r>
                        <a:rPr lang="en-US" sz="1200" b="0" i="0" kern="100">
                          <a:effectLst/>
                          <a:latin typeface="Calibri"/>
                          <a:cs typeface="Calibri"/>
                        </a:rPr>
                        <a:t>10:30 am – 10:45 am</a:t>
                      </a:r>
                      <a:endParaRPr lang="en-US" sz="1200" b="0" i="0" kern="100">
                        <a:effectLst/>
                        <a:latin typeface="Calibri"/>
                        <a:ea typeface="Calibri" panose="020F0502020204030204" pitchFamily="34" charset="0"/>
                        <a:cs typeface="Calibri"/>
                      </a:endParaRPr>
                    </a:p>
                  </a:txBody>
                  <a:tcPr marL="68580" marR="68580" marT="0" marB="0">
                    <a:solidFill>
                      <a:schemeClr val="accent4">
                        <a:lumMod val="20000"/>
                        <a:lumOff val="80000"/>
                      </a:schemeClr>
                    </a:solidFill>
                  </a:tcPr>
                </a:tc>
                <a:tc>
                  <a:txBody>
                    <a:bodyPr/>
                    <a:lstStyle/>
                    <a:p>
                      <a:pPr marL="0" marR="0">
                        <a:spcBef>
                          <a:spcPts val="0"/>
                        </a:spcBef>
                        <a:spcAft>
                          <a:spcPts val="0"/>
                        </a:spcAft>
                      </a:pPr>
                      <a:r>
                        <a:rPr lang="en-US" sz="1200" b="0" i="0" kern="100">
                          <a:effectLst/>
                          <a:latin typeface="Calibri Light"/>
                          <a:cs typeface="Calibri Light"/>
                        </a:rPr>
                        <a:t>Break</a:t>
                      </a:r>
                      <a:endParaRPr lang="en-US" sz="1200" b="0" i="0" kern="100">
                        <a:effectLst/>
                        <a:latin typeface="Calibri Light"/>
                        <a:ea typeface="Calibri" panose="020F0502020204030204" pitchFamily="34" charset="0"/>
                        <a:cs typeface="Calibri Light"/>
                      </a:endParaRPr>
                    </a:p>
                  </a:txBody>
                  <a:tcPr marL="68580" marR="68580" marT="0" marB="0">
                    <a:solidFill>
                      <a:schemeClr val="accent4">
                        <a:lumMod val="20000"/>
                        <a:lumOff val="80000"/>
                      </a:schemeClr>
                    </a:solidFill>
                  </a:tcPr>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solidFill>
                      <a:schemeClr val="accent4">
                        <a:lumMod val="20000"/>
                        <a:lumOff val="80000"/>
                      </a:schemeClr>
                    </a:solidFill>
                  </a:tcPr>
                </a:tc>
                <a:tc>
                  <a:txBody>
                    <a:bodyPr/>
                    <a:lstStyle/>
                    <a:p>
                      <a:pPr marL="0" marR="0">
                        <a:spcBef>
                          <a:spcPts val="0"/>
                        </a:spcBef>
                        <a:spcAft>
                          <a:spcPts val="0"/>
                        </a:spcAft>
                      </a:pPr>
                      <a:r>
                        <a:rPr lang="en-US" sz="1200" kern="100">
                          <a:effectLst/>
                          <a:latin typeface="+mj-lt"/>
                        </a:rPr>
                        <a:t>Break</a:t>
                      </a:r>
                      <a:endParaRPr lang="en-US" sz="1200" kern="100">
                        <a:effectLst/>
                        <a:latin typeface="+mj-lt"/>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854474555"/>
                  </a:ext>
                </a:extLst>
              </a:tr>
              <a:tr h="220836">
                <a:tc>
                  <a:txBody>
                    <a:bodyPr/>
                    <a:lstStyle/>
                    <a:p>
                      <a:pPr marL="0" marR="0">
                        <a:spcBef>
                          <a:spcPts val="0"/>
                        </a:spcBef>
                        <a:spcAft>
                          <a:spcPts val="0"/>
                        </a:spcAft>
                      </a:pPr>
                      <a:r>
                        <a:rPr lang="en-US" sz="1200" b="0" i="0" kern="100">
                          <a:effectLst/>
                          <a:latin typeface="Calibri"/>
                          <a:cs typeface="Calibri"/>
                        </a:rPr>
                        <a:t>10:45 am – 11:45 am</a:t>
                      </a:r>
                      <a:endParaRPr lang="en-US" sz="1200" b="0" i="0" kern="100">
                        <a:effectLst/>
                        <a:latin typeface="Calibri"/>
                        <a:ea typeface="Calibri" panose="020F0502020204030204" pitchFamily="34" charset="0"/>
                        <a:cs typeface="Calibri"/>
                      </a:endParaRPr>
                    </a:p>
                  </a:txBody>
                  <a:tcPr marL="68580" marR="68580" marT="0" marB="0"/>
                </a:tc>
                <a:tc>
                  <a:txBody>
                    <a:bodyPr/>
                    <a:lstStyle/>
                    <a:p>
                      <a:pPr marL="0" marR="0" lvl="0">
                        <a:spcBef>
                          <a:spcPts val="0"/>
                        </a:spcBef>
                        <a:spcAft>
                          <a:spcPts val="0"/>
                        </a:spcAft>
                        <a:buNone/>
                      </a:pPr>
                      <a:r>
                        <a:rPr lang="en-US" sz="1200" b="0" i="0" u="none" strike="noStrike" kern="100" noProof="0">
                          <a:solidFill>
                            <a:srgbClr val="000000"/>
                          </a:solidFill>
                          <a:effectLst/>
                          <a:latin typeface="Calibri Light"/>
                        </a:rPr>
                        <a:t>Define Feature Sets </a:t>
                      </a:r>
                      <a:endParaRPr lang="en-US"/>
                    </a:p>
                  </a:txBody>
                  <a:tcPr marL="68580" marR="68580" marT="0" marB="0"/>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tc>
                <a:tc>
                  <a:txBody>
                    <a:bodyPr/>
                    <a:lstStyle/>
                    <a:p>
                      <a:pPr marL="0" marR="0" lvl="0">
                        <a:spcBef>
                          <a:spcPts val="0"/>
                        </a:spcBef>
                        <a:spcAft>
                          <a:spcPts val="0"/>
                        </a:spcAft>
                        <a:buNone/>
                      </a:pPr>
                      <a:r>
                        <a:rPr lang="en-US" sz="1200" b="0" i="0" u="none" strike="noStrike" kern="100" noProof="0">
                          <a:solidFill>
                            <a:srgbClr val="000000"/>
                          </a:solidFill>
                          <a:effectLst/>
                          <a:latin typeface="Calibri Light"/>
                        </a:rPr>
                        <a:t>Define Feature Sets </a:t>
                      </a:r>
                      <a:endParaRPr lang="en-US"/>
                    </a:p>
                  </a:txBody>
                  <a:tcPr marL="68580" marR="68580" marT="0" marB="0"/>
                </a:tc>
                <a:extLst>
                  <a:ext uri="{0D108BD9-81ED-4DB2-BD59-A6C34878D82A}">
                    <a16:rowId xmlns:a16="http://schemas.microsoft.com/office/drawing/2014/main" val="1093987814"/>
                  </a:ext>
                </a:extLst>
              </a:tr>
              <a:tr h="220836">
                <a:tc>
                  <a:txBody>
                    <a:bodyPr/>
                    <a:lstStyle/>
                    <a:p>
                      <a:pPr marL="0" marR="0">
                        <a:spcBef>
                          <a:spcPts val="0"/>
                        </a:spcBef>
                        <a:spcAft>
                          <a:spcPts val="0"/>
                        </a:spcAft>
                      </a:pPr>
                      <a:r>
                        <a:rPr lang="en-US" sz="1200" b="0" i="0" kern="100">
                          <a:effectLst/>
                          <a:latin typeface="Calibri"/>
                          <a:cs typeface="Calibri"/>
                        </a:rPr>
                        <a:t>11:45 am – 12:00 pm</a:t>
                      </a:r>
                      <a:endParaRPr lang="en-US" sz="1200" b="0" i="0" kern="100">
                        <a:effectLst/>
                        <a:latin typeface="Calibri"/>
                        <a:ea typeface="Calibri" panose="020F0502020204030204" pitchFamily="34" charset="0"/>
                        <a:cs typeface="Calibri"/>
                      </a:endParaRPr>
                    </a:p>
                  </a:txBody>
                  <a:tcPr marL="68580" marR="68580" marT="0" marB="0"/>
                </a:tc>
                <a:tc>
                  <a:txBody>
                    <a:bodyPr/>
                    <a:lstStyle/>
                    <a:p>
                      <a:pPr marL="0" marR="0">
                        <a:spcBef>
                          <a:spcPts val="0"/>
                        </a:spcBef>
                        <a:spcAft>
                          <a:spcPts val="0"/>
                        </a:spcAft>
                      </a:pPr>
                      <a:r>
                        <a:rPr lang="en-US" sz="1200" b="0" i="0" kern="100">
                          <a:effectLst/>
                          <a:latin typeface="Calibri Light"/>
                          <a:cs typeface="Calibri Light"/>
                        </a:rPr>
                        <a:t>Q&amp;A and Review</a:t>
                      </a:r>
                      <a:endParaRPr lang="en-US" sz="1200" b="0" i="0" kern="100">
                        <a:effectLst/>
                        <a:latin typeface="Calibri Light"/>
                        <a:ea typeface="Calibri" panose="020F0502020204030204" pitchFamily="34" charset="0"/>
                        <a:cs typeface="Calibri Light"/>
                      </a:endParaRPr>
                    </a:p>
                  </a:txBody>
                  <a:tcPr marL="68580" marR="68580" marT="0" marB="0"/>
                </a:tc>
                <a:tc>
                  <a:txBody>
                    <a:bodyPr/>
                    <a:lstStyle/>
                    <a:p>
                      <a:pPr marL="0" marR="0">
                        <a:spcBef>
                          <a:spcPts val="0"/>
                        </a:spcBef>
                        <a:spcAft>
                          <a:spcPts val="0"/>
                        </a:spcAft>
                      </a:pPr>
                      <a:endParaRPr lang="en-US" sz="1200" b="0" i="0" kern="100">
                        <a:effectLst/>
                        <a:latin typeface="Calibri Light"/>
                        <a:cs typeface="Calibri Light"/>
                      </a:endParaRPr>
                    </a:p>
                  </a:txBody>
                  <a:tcPr marL="68580" marR="68580" marT="0" marB="0"/>
                </a:tc>
                <a:tc>
                  <a:txBody>
                    <a:bodyPr/>
                    <a:lstStyle/>
                    <a:p>
                      <a:pPr marL="0" marR="0">
                        <a:spcBef>
                          <a:spcPts val="0"/>
                        </a:spcBef>
                        <a:spcAft>
                          <a:spcPts val="0"/>
                        </a:spcAft>
                      </a:pPr>
                      <a:r>
                        <a:rPr lang="en-US" sz="1200" kern="100">
                          <a:effectLst/>
                          <a:latin typeface="+mj-lt"/>
                        </a:rPr>
                        <a:t>Q&amp;A and Review</a:t>
                      </a:r>
                      <a:endParaRPr lang="en-US" sz="1200" kern="100">
                        <a:effectLst/>
                        <a:latin typeface="+mj-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79647834"/>
                  </a:ext>
                </a:extLst>
              </a:tr>
            </a:tbl>
          </a:graphicData>
        </a:graphic>
      </p:graphicFrame>
      <p:sp>
        <p:nvSpPr>
          <p:cNvPr id="7" name="TextBox 6">
            <a:extLst>
              <a:ext uri="{FF2B5EF4-FFF2-40B4-BE49-F238E27FC236}">
                <a16:creationId xmlns:a16="http://schemas.microsoft.com/office/drawing/2014/main" id="{28B7A685-5E27-9874-D5F0-A5D510186A0E}"/>
              </a:ext>
            </a:extLst>
          </p:cNvPr>
          <p:cNvSpPr txBox="1"/>
          <p:nvPr/>
        </p:nvSpPr>
        <p:spPr>
          <a:xfrm>
            <a:off x="846713" y="3878365"/>
            <a:ext cx="1042736" cy="276999"/>
          </a:xfrm>
          <a:prstGeom prst="rect">
            <a:avLst/>
          </a:prstGeom>
          <a:noFill/>
        </p:spPr>
        <p:txBody>
          <a:bodyPr wrap="square" rtlCol="0">
            <a:spAutoFit/>
          </a:bodyPr>
          <a:lstStyle/>
          <a:p>
            <a:pPr algn="ctr"/>
            <a:r>
              <a:rPr lang="en-US" sz="1200">
                <a:solidFill>
                  <a:schemeClr val="bg1"/>
                </a:solidFill>
                <a:latin typeface="Calibri Light" panose="020F0302020204030204" pitchFamily="34" charset="0"/>
                <a:cs typeface="Calibri Light" panose="020F0302020204030204" pitchFamily="34" charset="0"/>
              </a:rPr>
              <a:t>November</a:t>
            </a:r>
          </a:p>
        </p:txBody>
      </p:sp>
      <p:pic>
        <p:nvPicPr>
          <p:cNvPr id="11" name="Picture 10" descr="A person and person standing next to a light bulb&#10;&#10;Description automatically generated">
            <a:extLst>
              <a:ext uri="{FF2B5EF4-FFF2-40B4-BE49-F238E27FC236}">
                <a16:creationId xmlns:a16="http://schemas.microsoft.com/office/drawing/2014/main" id="{D043AC86-8D38-3811-9340-55230F1E4F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260" y="1317528"/>
            <a:ext cx="2055641" cy="2055641"/>
          </a:xfrm>
          <a:prstGeom prst="rect">
            <a:avLst/>
          </a:prstGeom>
        </p:spPr>
      </p:pic>
    </p:spTree>
    <p:extLst>
      <p:ext uri="{BB962C8B-B14F-4D97-AF65-F5344CB8AC3E}">
        <p14:creationId xmlns:p14="http://schemas.microsoft.com/office/powerpoint/2010/main" val="3545492882"/>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Text Placeholder 30">
            <a:extLst>
              <a:ext uri="{FF2B5EF4-FFF2-40B4-BE49-F238E27FC236}">
                <a16:creationId xmlns:a16="http://schemas.microsoft.com/office/drawing/2014/main" id="{1FF4C43D-4827-4644-BB9A-7C6EC0E803F1}"/>
              </a:ext>
            </a:extLst>
          </p:cNvPr>
          <p:cNvSpPr>
            <a:spLocks noGrp="1"/>
          </p:cNvSpPr>
          <p:nvPr>
            <p:ph type="body" sz="quarter" idx="10"/>
          </p:nvPr>
        </p:nvSpPr>
        <p:spPr>
          <a:xfrm>
            <a:off x="594359" y="749542"/>
            <a:ext cx="7955280" cy="420624"/>
          </a:xfrm>
        </p:spPr>
        <p:txBody>
          <a:bodyPr vert="horz" lIns="0" tIns="0" rIns="0" bIns="0" rtlCol="0" anchor="t">
            <a:normAutofit fontScale="92500" lnSpcReduction="20000"/>
          </a:bodyPr>
          <a:lstStyle/>
          <a:p>
            <a:r>
              <a:rPr lang="en-US" sz="2800" dirty="0">
                <a:ea typeface="Segoe UI Symbol"/>
                <a:cs typeface="Open Sans"/>
              </a:rPr>
              <a:t>IWDS Transition </a:t>
            </a:r>
            <a:r>
              <a:rPr lang="en-US" sz="3500" dirty="0">
                <a:solidFill>
                  <a:srgbClr val="D14C27"/>
                </a:solidFill>
                <a:ea typeface="Segoe UI Symbol"/>
                <a:cs typeface="Open Sans"/>
              </a:rPr>
              <a:t>LWIA Participation </a:t>
            </a:r>
            <a:endParaRPr lang="en-US" sz="3500" dirty="0">
              <a:solidFill>
                <a:srgbClr val="D14C27"/>
              </a:solidFill>
            </a:endParaRPr>
          </a:p>
          <a:p>
            <a:endParaRPr lang="en-US" dirty="0"/>
          </a:p>
        </p:txBody>
      </p:sp>
      <p:grpSp>
        <p:nvGrpSpPr>
          <p:cNvPr id="3" name="Group 2">
            <a:extLst>
              <a:ext uri="{FF2B5EF4-FFF2-40B4-BE49-F238E27FC236}">
                <a16:creationId xmlns:a16="http://schemas.microsoft.com/office/drawing/2014/main" id="{15D8B728-9CDA-76E1-7655-8914D61BE8A8}"/>
              </a:ext>
            </a:extLst>
          </p:cNvPr>
          <p:cNvGrpSpPr/>
          <p:nvPr/>
        </p:nvGrpSpPr>
        <p:grpSpPr>
          <a:xfrm>
            <a:off x="461012" y="2623835"/>
            <a:ext cx="3345871" cy="1541936"/>
            <a:chOff x="594362" y="1974291"/>
            <a:chExt cx="3345871" cy="1263723"/>
          </a:xfrm>
        </p:grpSpPr>
        <p:cxnSp>
          <p:nvCxnSpPr>
            <p:cNvPr id="4" name="Straight Connector 3">
              <a:extLst>
                <a:ext uri="{FF2B5EF4-FFF2-40B4-BE49-F238E27FC236}">
                  <a16:creationId xmlns:a16="http://schemas.microsoft.com/office/drawing/2014/main" id="{FE6CC0D9-CBE3-A6C3-AF12-81B30FAB6B5E}"/>
                </a:ext>
              </a:extLst>
            </p:cNvPr>
            <p:cNvCxnSpPr/>
            <p:nvPr/>
          </p:nvCxnSpPr>
          <p:spPr>
            <a:xfrm>
              <a:off x="594362" y="1974291"/>
              <a:ext cx="9144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7D7A77F1-8CE2-5268-FB67-D040F6337AC6}"/>
                </a:ext>
              </a:extLst>
            </p:cNvPr>
            <p:cNvSpPr txBox="1"/>
            <p:nvPr/>
          </p:nvSpPr>
          <p:spPr>
            <a:xfrm>
              <a:off x="603253" y="3107793"/>
              <a:ext cx="3336980" cy="130221"/>
            </a:xfrm>
            <a:prstGeom prst="rect">
              <a:avLst/>
            </a:prstGeom>
            <a:noFill/>
          </p:spPr>
          <p:txBody>
            <a:bodyPr wrap="square" lIns="0" tIns="0" rIns="0" bIns="0" rtlCol="0" anchor="t">
              <a:spAutoFit/>
            </a:bodyPr>
            <a:lstStyle/>
            <a:p>
              <a:pPr algn="just">
                <a:lnSpc>
                  <a:spcPts val="1300"/>
                </a:lnSpc>
                <a:spcAft>
                  <a:spcPts val="1200"/>
                </a:spcAft>
              </a:pPr>
              <a:endParaRPr lang="en-US" sz="1000">
                <a:solidFill>
                  <a:schemeClr val="bg1"/>
                </a:solidFill>
                <a:cs typeface="Calibri"/>
              </a:endParaRPr>
            </a:p>
          </p:txBody>
        </p:sp>
      </p:grpSp>
      <p:sp>
        <p:nvSpPr>
          <p:cNvPr id="7" name="Content Placeholder 2">
            <a:extLst>
              <a:ext uri="{FF2B5EF4-FFF2-40B4-BE49-F238E27FC236}">
                <a16:creationId xmlns:a16="http://schemas.microsoft.com/office/drawing/2014/main" id="{B34DCF99-38CB-939C-1C30-3546A5F16495}"/>
              </a:ext>
            </a:extLst>
          </p:cNvPr>
          <p:cNvSpPr txBox="1">
            <a:spLocks/>
          </p:cNvSpPr>
          <p:nvPr/>
        </p:nvSpPr>
        <p:spPr>
          <a:xfrm>
            <a:off x="615814" y="1344799"/>
            <a:ext cx="8058283" cy="5307039"/>
          </a:xfrm>
          <a:prstGeom prst="rect">
            <a:avLst/>
          </a:prstGeom>
        </p:spPr>
        <p:txBody>
          <a:bodyPr vert="horz" lIns="91440" tIns="45720" rIns="91440" bIns="45720" rtlCol="0" anchor="t">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cs typeface="Calibri"/>
              </a:rPr>
              <a:t>It is important to receive feedback and keep the LWIAs informed throughout each phase of this project.</a:t>
            </a:r>
          </a:p>
          <a:p>
            <a:pPr marL="457200" indent="-457200"/>
            <a:r>
              <a:rPr lang="en-US" sz="3200" b="1" dirty="0">
                <a:solidFill>
                  <a:schemeClr val="accent1"/>
                </a:solidFill>
                <a:cs typeface="Calibri"/>
              </a:rPr>
              <a:t>Primary Team Member Expectation </a:t>
            </a:r>
          </a:p>
          <a:p>
            <a:pPr marL="914400" lvl="1" indent="-457200">
              <a:buFont typeface="Courier New" panose="020B0604020202020204" pitchFamily="34" charset="0"/>
              <a:buChar char="o"/>
            </a:pPr>
            <a:r>
              <a:rPr lang="en-US" sz="2800" dirty="0">
                <a:cs typeface="Calibri"/>
              </a:rPr>
              <a:t>Serve as a point of contact and representative of the LWIA for this project. </a:t>
            </a:r>
          </a:p>
          <a:p>
            <a:pPr marL="914400" lvl="1" indent="-457200">
              <a:buFont typeface="Courier New" panose="020B0604020202020204" pitchFamily="34" charset="0"/>
              <a:buChar char="o"/>
            </a:pPr>
            <a:r>
              <a:rPr lang="en-US" sz="2800" dirty="0">
                <a:cs typeface="Calibri"/>
              </a:rPr>
              <a:t>Help completes assignments (research, content review, or sending needed information) that come out of discovery sessions.</a:t>
            </a:r>
          </a:p>
          <a:p>
            <a:pPr marL="914400" lvl="1" indent="-457200">
              <a:buFont typeface="Courier New" panose="020B0604020202020204" pitchFamily="34" charset="0"/>
              <a:buChar char="o"/>
            </a:pPr>
            <a:r>
              <a:rPr lang="en-US" sz="2800" dirty="0">
                <a:cs typeface="Calibri"/>
              </a:rPr>
              <a:t>Participate in discovery working session (as applicable)</a:t>
            </a:r>
          </a:p>
          <a:p>
            <a:pPr marL="457200" indent="-457200"/>
            <a:r>
              <a:rPr lang="en-US" sz="3200" b="1" dirty="0">
                <a:solidFill>
                  <a:schemeClr val="accent1"/>
                </a:solidFill>
                <a:cs typeface="Calibri"/>
              </a:rPr>
              <a:t>Secondary Team Member Expectation</a:t>
            </a:r>
          </a:p>
          <a:p>
            <a:pPr marL="914400" lvl="1" indent="-457200">
              <a:buFont typeface="Courier New" panose="020B0604020202020204" pitchFamily="34" charset="0"/>
              <a:buChar char="o"/>
            </a:pPr>
            <a:r>
              <a:rPr lang="en-US" sz="2800" dirty="0">
                <a:cs typeface="Calibri"/>
              </a:rPr>
              <a:t>Be prepared to attends meetings when the primary is unable to.</a:t>
            </a:r>
          </a:p>
          <a:p>
            <a:pPr marL="914400" lvl="1" indent="-457200">
              <a:buFont typeface="Courier New" panose="020B0604020202020204" pitchFamily="34" charset="0"/>
              <a:buChar char="o"/>
            </a:pPr>
            <a:r>
              <a:rPr lang="en-US" sz="2800" dirty="0">
                <a:cs typeface="Calibri"/>
              </a:rPr>
              <a:t>Be prepared to assists the primary with completing assignments. </a:t>
            </a:r>
          </a:p>
          <a:p>
            <a:pPr marL="457200" lvl="1" indent="0">
              <a:buNone/>
            </a:pPr>
            <a:endParaRPr lang="en-US" sz="2800" dirty="0">
              <a:cs typeface="Calibri"/>
            </a:endParaRPr>
          </a:p>
          <a:p>
            <a:pPr marL="457200" lvl="1" indent="0">
              <a:buNone/>
            </a:pPr>
            <a:endParaRPr lang="en-US" sz="2800" dirty="0">
              <a:cs typeface="Calibri"/>
            </a:endParaRPr>
          </a:p>
        </p:txBody>
      </p:sp>
      <p:sp>
        <p:nvSpPr>
          <p:cNvPr id="10" name="Text Placeholder 2">
            <a:extLst>
              <a:ext uri="{FF2B5EF4-FFF2-40B4-BE49-F238E27FC236}">
                <a16:creationId xmlns:a16="http://schemas.microsoft.com/office/drawing/2014/main" id="{8FE946D3-66E9-45A8-A4B6-A1DF59056271}"/>
              </a:ext>
            </a:extLst>
          </p:cNvPr>
          <p:cNvSpPr txBox="1">
            <a:spLocks/>
          </p:cNvSpPr>
          <p:nvPr/>
        </p:nvSpPr>
        <p:spPr>
          <a:xfrm>
            <a:off x="606936" y="1127798"/>
            <a:ext cx="7953374" cy="383260"/>
          </a:xfrm>
          <a:prstGeom prst="rect">
            <a:avLst/>
          </a:prstGeom>
        </p:spPr>
        <p:txBody>
          <a:bodyPr vert="horz" lIns="0" tIns="0" rIns="0" bIns="0" rtlCol="0" anchor="t">
            <a:normAutofit/>
          </a:bodyPr>
          <a:lstStyle>
            <a:lvl1pPr marL="0" indent="0" algn="l" defTabSz="914400" rtl="0" eaLnBrk="1" latinLnBrk="0" hangingPunct="1">
              <a:lnSpc>
                <a:spcPts val="1200"/>
              </a:lnSpc>
              <a:spcBef>
                <a:spcPts val="0"/>
              </a:spcBef>
              <a:buFont typeface="Arial" panose="020B0604020202020204" pitchFamily="34" charset="0"/>
              <a:buNone/>
              <a:defRPr sz="1200" b="0" kern="1200" cap="none" spc="0" baseline="0">
                <a:solidFill>
                  <a:srgbClr val="4D4D4D"/>
                </a:solidFill>
                <a:latin typeface="+mn-lt"/>
                <a:ea typeface="Segoe UI Symbol" panose="020B0502040204020203"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ea typeface="Segoe UI Symbol"/>
                <a:cs typeface="Open Sans"/>
              </a:rPr>
              <a:t>Primary &amp; Secondary Team Member Expectation </a:t>
            </a:r>
            <a:endParaRPr lang="en-US"/>
          </a:p>
        </p:txBody>
      </p:sp>
    </p:spTree>
    <p:extLst>
      <p:ext uri="{BB962C8B-B14F-4D97-AF65-F5344CB8AC3E}">
        <p14:creationId xmlns:p14="http://schemas.microsoft.com/office/powerpoint/2010/main" val="317499929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Text Placeholder 30">
            <a:extLst>
              <a:ext uri="{FF2B5EF4-FFF2-40B4-BE49-F238E27FC236}">
                <a16:creationId xmlns:a16="http://schemas.microsoft.com/office/drawing/2014/main" id="{1FF4C43D-4827-4644-BB9A-7C6EC0E803F1}"/>
              </a:ext>
            </a:extLst>
          </p:cNvPr>
          <p:cNvSpPr>
            <a:spLocks noGrp="1"/>
          </p:cNvSpPr>
          <p:nvPr>
            <p:ph type="body" sz="quarter" idx="10"/>
          </p:nvPr>
        </p:nvSpPr>
        <p:spPr>
          <a:xfrm>
            <a:off x="594359" y="749542"/>
            <a:ext cx="7955280" cy="420624"/>
          </a:xfrm>
        </p:spPr>
        <p:txBody>
          <a:bodyPr vert="horz" lIns="0" tIns="0" rIns="0" bIns="0" rtlCol="0" anchor="t">
            <a:normAutofit fontScale="85000" lnSpcReduction="10000"/>
          </a:bodyPr>
          <a:lstStyle/>
          <a:p>
            <a:r>
              <a:rPr lang="en-US" sz="2800" dirty="0">
                <a:ea typeface="Segoe UI Symbol"/>
                <a:cs typeface="Open Sans"/>
              </a:rPr>
              <a:t>IWDS Transition </a:t>
            </a:r>
            <a:r>
              <a:rPr lang="en-US" sz="3500" dirty="0">
                <a:solidFill>
                  <a:srgbClr val="D14C27"/>
                </a:solidFill>
                <a:ea typeface="Segoe UI Symbol"/>
                <a:cs typeface="Open Sans"/>
              </a:rPr>
              <a:t>Discovery WORKING SESSIONS </a:t>
            </a:r>
            <a:endParaRPr lang="en-US" sz="3500" dirty="0">
              <a:solidFill>
                <a:srgbClr val="D14C27"/>
              </a:solidFill>
            </a:endParaRPr>
          </a:p>
          <a:p>
            <a:endParaRPr lang="en-US" dirty="0"/>
          </a:p>
        </p:txBody>
      </p:sp>
      <p:grpSp>
        <p:nvGrpSpPr>
          <p:cNvPr id="3" name="Group 2">
            <a:extLst>
              <a:ext uri="{FF2B5EF4-FFF2-40B4-BE49-F238E27FC236}">
                <a16:creationId xmlns:a16="http://schemas.microsoft.com/office/drawing/2014/main" id="{15D8B728-9CDA-76E1-7655-8914D61BE8A8}"/>
              </a:ext>
            </a:extLst>
          </p:cNvPr>
          <p:cNvGrpSpPr/>
          <p:nvPr/>
        </p:nvGrpSpPr>
        <p:grpSpPr>
          <a:xfrm>
            <a:off x="461012" y="2623835"/>
            <a:ext cx="3345871" cy="1541936"/>
            <a:chOff x="594362" y="1974291"/>
            <a:chExt cx="3345871" cy="1263723"/>
          </a:xfrm>
        </p:grpSpPr>
        <p:cxnSp>
          <p:nvCxnSpPr>
            <p:cNvPr id="4" name="Straight Connector 3">
              <a:extLst>
                <a:ext uri="{FF2B5EF4-FFF2-40B4-BE49-F238E27FC236}">
                  <a16:creationId xmlns:a16="http://schemas.microsoft.com/office/drawing/2014/main" id="{FE6CC0D9-CBE3-A6C3-AF12-81B30FAB6B5E}"/>
                </a:ext>
              </a:extLst>
            </p:cNvPr>
            <p:cNvCxnSpPr/>
            <p:nvPr/>
          </p:nvCxnSpPr>
          <p:spPr>
            <a:xfrm>
              <a:off x="594362" y="1974291"/>
              <a:ext cx="9144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7D7A77F1-8CE2-5268-FB67-D040F6337AC6}"/>
                </a:ext>
              </a:extLst>
            </p:cNvPr>
            <p:cNvSpPr txBox="1"/>
            <p:nvPr/>
          </p:nvSpPr>
          <p:spPr>
            <a:xfrm>
              <a:off x="603253" y="3107793"/>
              <a:ext cx="3336980" cy="130221"/>
            </a:xfrm>
            <a:prstGeom prst="rect">
              <a:avLst/>
            </a:prstGeom>
            <a:noFill/>
          </p:spPr>
          <p:txBody>
            <a:bodyPr wrap="square" lIns="0" tIns="0" rIns="0" bIns="0" rtlCol="0" anchor="t">
              <a:spAutoFit/>
            </a:bodyPr>
            <a:lstStyle/>
            <a:p>
              <a:pPr algn="just">
                <a:lnSpc>
                  <a:spcPts val="1300"/>
                </a:lnSpc>
                <a:spcAft>
                  <a:spcPts val="1200"/>
                </a:spcAft>
              </a:pPr>
              <a:endParaRPr lang="en-US" sz="1000">
                <a:solidFill>
                  <a:schemeClr val="bg1"/>
                </a:solidFill>
                <a:cs typeface="Calibri"/>
              </a:endParaRPr>
            </a:p>
          </p:txBody>
        </p:sp>
      </p:grpSp>
      <p:sp>
        <p:nvSpPr>
          <p:cNvPr id="7" name="Content Placeholder 2">
            <a:extLst>
              <a:ext uri="{FF2B5EF4-FFF2-40B4-BE49-F238E27FC236}">
                <a16:creationId xmlns:a16="http://schemas.microsoft.com/office/drawing/2014/main" id="{B34DCF99-38CB-939C-1C30-3546A5F16495}"/>
              </a:ext>
            </a:extLst>
          </p:cNvPr>
          <p:cNvSpPr txBox="1">
            <a:spLocks/>
          </p:cNvSpPr>
          <p:nvPr/>
        </p:nvSpPr>
        <p:spPr>
          <a:xfrm>
            <a:off x="615814" y="1344799"/>
            <a:ext cx="8058283" cy="530703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800" dirty="0">
              <a:cs typeface="Calibri"/>
            </a:endParaRPr>
          </a:p>
          <a:p>
            <a:pPr marL="0" indent="0">
              <a:buNone/>
            </a:pPr>
            <a:r>
              <a:rPr lang="en-US" sz="3200" dirty="0">
                <a:cs typeface="Calibri"/>
              </a:rPr>
              <a:t>The initial discovery sessions will include an intensive series of “working sessions” focused on how career planners currently use IWDS  </a:t>
            </a:r>
          </a:p>
          <a:p>
            <a:pPr marL="914400" lvl="1" indent="-457200">
              <a:spcBef>
                <a:spcPts val="600"/>
              </a:spcBef>
              <a:spcAft>
                <a:spcPts val="600"/>
              </a:spcAft>
              <a:buFont typeface="Courier New" panose="020B0604020202020204" pitchFamily="34" charset="0"/>
              <a:buChar char="o"/>
            </a:pPr>
            <a:r>
              <a:rPr lang="en-US" dirty="0">
                <a:cs typeface="Calibri"/>
              </a:rPr>
              <a:t>With the help of the IWP, we want to identify around 10 members from the Project’s LWIA SME team, one per EDR.</a:t>
            </a:r>
          </a:p>
          <a:p>
            <a:pPr marL="914400" lvl="1" indent="-457200">
              <a:spcAft>
                <a:spcPts val="500"/>
              </a:spcAft>
              <a:buFont typeface="Courier New" panose="020B0604020202020204" pitchFamily="34" charset="0"/>
              <a:buChar char="o"/>
            </a:pPr>
            <a:r>
              <a:rPr lang="en-US" dirty="0">
                <a:cs typeface="Calibri"/>
              </a:rPr>
              <a:t>These members will be expected to attend the discovery session as described.</a:t>
            </a:r>
          </a:p>
          <a:p>
            <a:pPr marL="914400" lvl="1" indent="-457200">
              <a:spcAft>
                <a:spcPts val="500"/>
              </a:spcAft>
              <a:buFont typeface="Courier New" panose="020B0604020202020204" pitchFamily="34" charset="0"/>
              <a:buChar char="o"/>
            </a:pPr>
            <a:r>
              <a:rPr lang="en-US" dirty="0">
                <a:cs typeface="Calibri"/>
              </a:rPr>
              <a:t>All primary and secondary members will be kept informed of ongoing project status and may be asked to assist at various times.</a:t>
            </a:r>
          </a:p>
          <a:p>
            <a:pPr marL="457200" lvl="1" indent="0">
              <a:buNone/>
            </a:pPr>
            <a:endParaRPr lang="en-US" sz="2800" dirty="0">
              <a:cs typeface="Calibri"/>
            </a:endParaRPr>
          </a:p>
          <a:p>
            <a:pPr marL="457200" lvl="1" indent="0">
              <a:buNone/>
            </a:pPr>
            <a:endParaRPr lang="en-US" sz="2800" dirty="0">
              <a:cs typeface="Calibri"/>
            </a:endParaRPr>
          </a:p>
        </p:txBody>
      </p:sp>
      <p:sp>
        <p:nvSpPr>
          <p:cNvPr id="10" name="Text Placeholder 2">
            <a:extLst>
              <a:ext uri="{FF2B5EF4-FFF2-40B4-BE49-F238E27FC236}">
                <a16:creationId xmlns:a16="http://schemas.microsoft.com/office/drawing/2014/main" id="{8FE946D3-66E9-45A8-A4B6-A1DF59056271}"/>
              </a:ext>
            </a:extLst>
          </p:cNvPr>
          <p:cNvSpPr txBox="1">
            <a:spLocks/>
          </p:cNvSpPr>
          <p:nvPr/>
        </p:nvSpPr>
        <p:spPr>
          <a:xfrm>
            <a:off x="606936" y="1127798"/>
            <a:ext cx="7953374" cy="383260"/>
          </a:xfrm>
          <a:prstGeom prst="rect">
            <a:avLst/>
          </a:prstGeom>
        </p:spPr>
        <p:txBody>
          <a:bodyPr vert="horz" lIns="0" tIns="0" rIns="0" bIns="0" rtlCol="0" anchor="t">
            <a:normAutofit/>
          </a:bodyPr>
          <a:lstStyle>
            <a:lvl1pPr marL="0" indent="0" algn="l" defTabSz="914400" rtl="0" eaLnBrk="1" latinLnBrk="0" hangingPunct="1">
              <a:lnSpc>
                <a:spcPts val="1200"/>
              </a:lnSpc>
              <a:spcBef>
                <a:spcPts val="0"/>
              </a:spcBef>
              <a:buFont typeface="Arial" panose="020B0604020202020204" pitchFamily="34" charset="0"/>
              <a:buNone/>
              <a:defRPr sz="1200" b="0" kern="1200" cap="none" spc="0" baseline="0">
                <a:solidFill>
                  <a:srgbClr val="4D4D4D"/>
                </a:solidFill>
                <a:latin typeface="+mn-lt"/>
                <a:ea typeface="Segoe UI Symbol" panose="020B0502040204020203"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ea typeface="Segoe UI Symbol"/>
                <a:cs typeface="Open Sans"/>
              </a:rPr>
              <a:t>Primary &amp; Secondary Team Member Expectation </a:t>
            </a:r>
            <a:endParaRPr lang="en-US"/>
          </a:p>
        </p:txBody>
      </p:sp>
    </p:spTree>
    <p:extLst>
      <p:ext uri="{BB962C8B-B14F-4D97-AF65-F5344CB8AC3E}">
        <p14:creationId xmlns:p14="http://schemas.microsoft.com/office/powerpoint/2010/main" val="2038870215"/>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ircular Arrow 16">
            <a:extLst>
              <a:ext uri="{FF2B5EF4-FFF2-40B4-BE49-F238E27FC236}">
                <a16:creationId xmlns:a16="http://schemas.microsoft.com/office/drawing/2014/main" id="{D9ED4A53-0F42-5601-C33E-60FD00D9662B}"/>
              </a:ext>
            </a:extLst>
          </p:cNvPr>
          <p:cNvSpPr/>
          <p:nvPr/>
        </p:nvSpPr>
        <p:spPr>
          <a:xfrm>
            <a:off x="3051411" y="2580551"/>
            <a:ext cx="2603186" cy="2603186"/>
          </a:xfrm>
          <a:prstGeom prst="circularArrow">
            <a:avLst>
              <a:gd name="adj1" fmla="val 5544"/>
              <a:gd name="adj2" fmla="val 330680"/>
              <a:gd name="adj3" fmla="val 14808399"/>
              <a:gd name="adj4" fmla="val 16784433"/>
              <a:gd name="adj5" fmla="val 5757"/>
            </a:avLst>
          </a:prstGeom>
          <a:solidFill>
            <a:schemeClr val="accent6"/>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35" name="Freeform 34">
            <a:extLst>
              <a:ext uri="{FF2B5EF4-FFF2-40B4-BE49-F238E27FC236}">
                <a16:creationId xmlns:a16="http://schemas.microsoft.com/office/drawing/2014/main" id="{7F7FC931-569A-A110-7979-0EC2173B9E27}"/>
              </a:ext>
            </a:extLst>
          </p:cNvPr>
          <p:cNvSpPr/>
          <p:nvPr/>
        </p:nvSpPr>
        <p:spPr>
          <a:xfrm>
            <a:off x="2996049" y="3210471"/>
            <a:ext cx="640079" cy="640079"/>
          </a:xfrm>
          <a:custGeom>
            <a:avLst/>
            <a:gdLst>
              <a:gd name="connsiteX0" fmla="*/ 0 w 640079"/>
              <a:gd name="connsiteY0" fmla="*/ 320040 h 640079"/>
              <a:gd name="connsiteX1" fmla="*/ 320040 w 640079"/>
              <a:gd name="connsiteY1" fmla="*/ 0 h 640079"/>
              <a:gd name="connsiteX2" fmla="*/ 640080 w 640079"/>
              <a:gd name="connsiteY2" fmla="*/ 320040 h 640079"/>
              <a:gd name="connsiteX3" fmla="*/ 320040 w 640079"/>
              <a:gd name="connsiteY3" fmla="*/ 640080 h 640079"/>
              <a:gd name="connsiteX4" fmla="*/ 0 w 640079"/>
              <a:gd name="connsiteY4" fmla="*/ 320040 h 640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079" h="640079">
                <a:moveTo>
                  <a:pt x="0" y="320040"/>
                </a:moveTo>
                <a:cubicBezTo>
                  <a:pt x="0" y="143287"/>
                  <a:pt x="143287" y="0"/>
                  <a:pt x="320040" y="0"/>
                </a:cubicBezTo>
                <a:cubicBezTo>
                  <a:pt x="496793" y="0"/>
                  <a:pt x="640080" y="143287"/>
                  <a:pt x="640080" y="320040"/>
                </a:cubicBezTo>
                <a:cubicBezTo>
                  <a:pt x="640080" y="496793"/>
                  <a:pt x="496793" y="640080"/>
                  <a:pt x="320040" y="640080"/>
                </a:cubicBezTo>
                <a:cubicBezTo>
                  <a:pt x="143287" y="640080"/>
                  <a:pt x="0" y="496793"/>
                  <a:pt x="0" y="320040"/>
                </a:cubicBezTo>
                <a:close/>
              </a:path>
            </a:pathLst>
          </a:custGeom>
          <a:solidFill>
            <a:schemeClr val="accent2"/>
          </a:solidFill>
          <a:ln w="12700">
            <a:solidFill>
              <a:schemeClr val="bg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31837" tIns="131837" rIns="131837" bIns="131837" numCol="1" spcCol="1270" anchor="ctr" anchorCtr="0">
            <a:noAutofit/>
          </a:bodyPr>
          <a:lstStyle/>
          <a:p>
            <a:pPr marL="0" lvl="0" indent="0" algn="ctr" defTabSz="444500">
              <a:lnSpc>
                <a:spcPct val="90000"/>
              </a:lnSpc>
              <a:spcBef>
                <a:spcPct val="0"/>
              </a:spcBef>
              <a:spcAft>
                <a:spcPct val="35000"/>
              </a:spcAft>
              <a:buNone/>
            </a:pPr>
            <a:endParaRPr lang="en-US" sz="1000" b="1" kern="1200">
              <a:latin typeface="Lato" panose="020F0502020204030203" pitchFamily="34" charset="0"/>
            </a:endParaRPr>
          </a:p>
        </p:txBody>
      </p:sp>
      <p:sp>
        <p:nvSpPr>
          <p:cNvPr id="34" name="Freeform 33">
            <a:extLst>
              <a:ext uri="{FF2B5EF4-FFF2-40B4-BE49-F238E27FC236}">
                <a16:creationId xmlns:a16="http://schemas.microsoft.com/office/drawing/2014/main" id="{178864FB-54BE-5209-FEB0-8495A18B1F7B}"/>
              </a:ext>
            </a:extLst>
          </p:cNvPr>
          <p:cNvSpPr/>
          <p:nvPr/>
        </p:nvSpPr>
        <p:spPr>
          <a:xfrm>
            <a:off x="3380463" y="4461037"/>
            <a:ext cx="640079" cy="640079"/>
          </a:xfrm>
          <a:custGeom>
            <a:avLst/>
            <a:gdLst>
              <a:gd name="connsiteX0" fmla="*/ 0 w 640079"/>
              <a:gd name="connsiteY0" fmla="*/ 320040 h 640079"/>
              <a:gd name="connsiteX1" fmla="*/ 320040 w 640079"/>
              <a:gd name="connsiteY1" fmla="*/ 0 h 640079"/>
              <a:gd name="connsiteX2" fmla="*/ 640080 w 640079"/>
              <a:gd name="connsiteY2" fmla="*/ 320040 h 640079"/>
              <a:gd name="connsiteX3" fmla="*/ 320040 w 640079"/>
              <a:gd name="connsiteY3" fmla="*/ 640080 h 640079"/>
              <a:gd name="connsiteX4" fmla="*/ 0 w 640079"/>
              <a:gd name="connsiteY4" fmla="*/ 320040 h 640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079" h="640079">
                <a:moveTo>
                  <a:pt x="0" y="320040"/>
                </a:moveTo>
                <a:cubicBezTo>
                  <a:pt x="0" y="143287"/>
                  <a:pt x="143287" y="0"/>
                  <a:pt x="320040" y="0"/>
                </a:cubicBezTo>
                <a:cubicBezTo>
                  <a:pt x="496793" y="0"/>
                  <a:pt x="640080" y="143287"/>
                  <a:pt x="640080" y="320040"/>
                </a:cubicBezTo>
                <a:cubicBezTo>
                  <a:pt x="640080" y="496793"/>
                  <a:pt x="496793" y="640080"/>
                  <a:pt x="320040" y="640080"/>
                </a:cubicBezTo>
                <a:cubicBezTo>
                  <a:pt x="143287" y="640080"/>
                  <a:pt x="0" y="496793"/>
                  <a:pt x="0" y="320040"/>
                </a:cubicBezTo>
                <a:close/>
              </a:path>
            </a:pathLst>
          </a:custGeom>
          <a:solidFill>
            <a:schemeClr val="accent2"/>
          </a:solidFill>
          <a:ln w="12700">
            <a:solidFill>
              <a:schemeClr val="bg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31837" tIns="131837" rIns="131837" bIns="131837" numCol="1" spcCol="1270" anchor="ctr" anchorCtr="0">
            <a:noAutofit/>
          </a:bodyPr>
          <a:lstStyle/>
          <a:p>
            <a:pPr marL="0" lvl="0" indent="0" algn="ctr" defTabSz="444500">
              <a:lnSpc>
                <a:spcPct val="90000"/>
              </a:lnSpc>
              <a:spcBef>
                <a:spcPct val="0"/>
              </a:spcBef>
              <a:spcAft>
                <a:spcPct val="35000"/>
              </a:spcAft>
              <a:buNone/>
            </a:pPr>
            <a:endParaRPr lang="en-US" sz="1000" b="1" kern="1200">
              <a:latin typeface="Lato" panose="020F0502020204030203" pitchFamily="34" charset="0"/>
            </a:endParaRPr>
          </a:p>
        </p:txBody>
      </p:sp>
      <p:sp>
        <p:nvSpPr>
          <p:cNvPr id="29" name="Freeform 28">
            <a:extLst>
              <a:ext uri="{FF2B5EF4-FFF2-40B4-BE49-F238E27FC236}">
                <a16:creationId xmlns:a16="http://schemas.microsoft.com/office/drawing/2014/main" id="{1584B40D-1256-0B8D-BB3A-0B2E0A15841C}"/>
              </a:ext>
            </a:extLst>
          </p:cNvPr>
          <p:cNvSpPr/>
          <p:nvPr/>
        </p:nvSpPr>
        <p:spPr>
          <a:xfrm>
            <a:off x="4032964" y="2452846"/>
            <a:ext cx="640079" cy="640079"/>
          </a:xfrm>
          <a:custGeom>
            <a:avLst/>
            <a:gdLst>
              <a:gd name="connsiteX0" fmla="*/ 0 w 640079"/>
              <a:gd name="connsiteY0" fmla="*/ 320040 h 640079"/>
              <a:gd name="connsiteX1" fmla="*/ 320040 w 640079"/>
              <a:gd name="connsiteY1" fmla="*/ 0 h 640079"/>
              <a:gd name="connsiteX2" fmla="*/ 640080 w 640079"/>
              <a:gd name="connsiteY2" fmla="*/ 320040 h 640079"/>
              <a:gd name="connsiteX3" fmla="*/ 320040 w 640079"/>
              <a:gd name="connsiteY3" fmla="*/ 640080 h 640079"/>
              <a:gd name="connsiteX4" fmla="*/ 0 w 640079"/>
              <a:gd name="connsiteY4" fmla="*/ 320040 h 640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079" h="640079">
                <a:moveTo>
                  <a:pt x="0" y="320040"/>
                </a:moveTo>
                <a:cubicBezTo>
                  <a:pt x="0" y="143287"/>
                  <a:pt x="143287" y="0"/>
                  <a:pt x="320040" y="0"/>
                </a:cubicBezTo>
                <a:cubicBezTo>
                  <a:pt x="496793" y="0"/>
                  <a:pt x="640080" y="143287"/>
                  <a:pt x="640080" y="320040"/>
                </a:cubicBezTo>
                <a:cubicBezTo>
                  <a:pt x="640080" y="496793"/>
                  <a:pt x="496793" y="640080"/>
                  <a:pt x="320040" y="640080"/>
                </a:cubicBezTo>
                <a:cubicBezTo>
                  <a:pt x="143287" y="640080"/>
                  <a:pt x="0" y="496793"/>
                  <a:pt x="0" y="320040"/>
                </a:cubicBezTo>
                <a:close/>
              </a:path>
            </a:pathLst>
          </a:custGeom>
          <a:solidFill>
            <a:schemeClr val="accent2"/>
          </a:solidFill>
          <a:ln w="12700">
            <a:solidFill>
              <a:schemeClr val="bg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31837" tIns="131837" rIns="131837" bIns="131837" numCol="1" spcCol="1270" anchor="ctr" anchorCtr="0">
            <a:noAutofit/>
          </a:bodyPr>
          <a:lstStyle/>
          <a:p>
            <a:pPr marL="0" lvl="0" indent="0" algn="ctr" defTabSz="444500">
              <a:lnSpc>
                <a:spcPct val="90000"/>
              </a:lnSpc>
              <a:spcBef>
                <a:spcPct val="0"/>
              </a:spcBef>
              <a:spcAft>
                <a:spcPct val="35000"/>
              </a:spcAft>
              <a:buNone/>
            </a:pPr>
            <a:endParaRPr lang="en-US" sz="1000" b="1" kern="1200">
              <a:latin typeface="Lato" panose="020F0502020204030203" pitchFamily="34" charset="0"/>
            </a:endParaRPr>
          </a:p>
        </p:txBody>
      </p:sp>
      <p:sp>
        <p:nvSpPr>
          <p:cNvPr id="30" name="Freeform 29">
            <a:extLst>
              <a:ext uri="{FF2B5EF4-FFF2-40B4-BE49-F238E27FC236}">
                <a16:creationId xmlns:a16="http://schemas.microsoft.com/office/drawing/2014/main" id="{D163D0CA-C474-3A45-4590-3B9AC10B4100}"/>
              </a:ext>
            </a:extLst>
          </p:cNvPr>
          <p:cNvSpPr/>
          <p:nvPr/>
        </p:nvSpPr>
        <p:spPr>
          <a:xfrm>
            <a:off x="5088733" y="3219906"/>
            <a:ext cx="640079" cy="640079"/>
          </a:xfrm>
          <a:custGeom>
            <a:avLst/>
            <a:gdLst>
              <a:gd name="connsiteX0" fmla="*/ 0 w 640079"/>
              <a:gd name="connsiteY0" fmla="*/ 320040 h 640079"/>
              <a:gd name="connsiteX1" fmla="*/ 320040 w 640079"/>
              <a:gd name="connsiteY1" fmla="*/ 0 h 640079"/>
              <a:gd name="connsiteX2" fmla="*/ 640080 w 640079"/>
              <a:gd name="connsiteY2" fmla="*/ 320040 h 640079"/>
              <a:gd name="connsiteX3" fmla="*/ 320040 w 640079"/>
              <a:gd name="connsiteY3" fmla="*/ 640080 h 640079"/>
              <a:gd name="connsiteX4" fmla="*/ 0 w 640079"/>
              <a:gd name="connsiteY4" fmla="*/ 320040 h 640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079" h="640079">
                <a:moveTo>
                  <a:pt x="0" y="320040"/>
                </a:moveTo>
                <a:cubicBezTo>
                  <a:pt x="0" y="143287"/>
                  <a:pt x="143287" y="0"/>
                  <a:pt x="320040" y="0"/>
                </a:cubicBezTo>
                <a:cubicBezTo>
                  <a:pt x="496793" y="0"/>
                  <a:pt x="640080" y="143287"/>
                  <a:pt x="640080" y="320040"/>
                </a:cubicBezTo>
                <a:cubicBezTo>
                  <a:pt x="640080" y="496793"/>
                  <a:pt x="496793" y="640080"/>
                  <a:pt x="320040" y="640080"/>
                </a:cubicBezTo>
                <a:cubicBezTo>
                  <a:pt x="143287" y="640080"/>
                  <a:pt x="0" y="496793"/>
                  <a:pt x="0" y="320040"/>
                </a:cubicBezTo>
                <a:close/>
              </a:path>
            </a:pathLst>
          </a:custGeom>
          <a:solidFill>
            <a:schemeClr val="accent2"/>
          </a:solidFill>
          <a:ln w="12700">
            <a:solidFill>
              <a:schemeClr val="bg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31837" tIns="131837" rIns="131837" bIns="131837" numCol="1" spcCol="1270" anchor="ctr" anchorCtr="0">
            <a:noAutofit/>
          </a:bodyPr>
          <a:lstStyle/>
          <a:p>
            <a:pPr marL="0" lvl="0" indent="0" algn="ctr" defTabSz="444500">
              <a:lnSpc>
                <a:spcPct val="90000"/>
              </a:lnSpc>
              <a:spcBef>
                <a:spcPct val="0"/>
              </a:spcBef>
              <a:spcAft>
                <a:spcPct val="35000"/>
              </a:spcAft>
              <a:buNone/>
            </a:pPr>
            <a:endParaRPr lang="en-US" sz="1000" b="1" kern="1200">
              <a:latin typeface="Lato" panose="020F0502020204030203" pitchFamily="34" charset="0"/>
            </a:endParaRPr>
          </a:p>
        </p:txBody>
      </p:sp>
      <p:sp>
        <p:nvSpPr>
          <p:cNvPr id="33" name="Freeform 32">
            <a:extLst>
              <a:ext uri="{FF2B5EF4-FFF2-40B4-BE49-F238E27FC236}">
                <a16:creationId xmlns:a16="http://schemas.microsoft.com/office/drawing/2014/main" id="{AF9D2E88-EF0D-34D1-E915-EE835852F2C5}"/>
              </a:ext>
            </a:extLst>
          </p:cNvPr>
          <p:cNvSpPr/>
          <p:nvPr/>
        </p:nvSpPr>
        <p:spPr>
          <a:xfrm>
            <a:off x="4685465" y="4451611"/>
            <a:ext cx="640079" cy="640079"/>
          </a:xfrm>
          <a:custGeom>
            <a:avLst/>
            <a:gdLst>
              <a:gd name="connsiteX0" fmla="*/ 0 w 640079"/>
              <a:gd name="connsiteY0" fmla="*/ 320040 h 640079"/>
              <a:gd name="connsiteX1" fmla="*/ 320040 w 640079"/>
              <a:gd name="connsiteY1" fmla="*/ 0 h 640079"/>
              <a:gd name="connsiteX2" fmla="*/ 640080 w 640079"/>
              <a:gd name="connsiteY2" fmla="*/ 320040 h 640079"/>
              <a:gd name="connsiteX3" fmla="*/ 320040 w 640079"/>
              <a:gd name="connsiteY3" fmla="*/ 640080 h 640079"/>
              <a:gd name="connsiteX4" fmla="*/ 0 w 640079"/>
              <a:gd name="connsiteY4" fmla="*/ 320040 h 640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079" h="640079">
                <a:moveTo>
                  <a:pt x="0" y="320040"/>
                </a:moveTo>
                <a:cubicBezTo>
                  <a:pt x="0" y="143287"/>
                  <a:pt x="143287" y="0"/>
                  <a:pt x="320040" y="0"/>
                </a:cubicBezTo>
                <a:cubicBezTo>
                  <a:pt x="496793" y="0"/>
                  <a:pt x="640080" y="143287"/>
                  <a:pt x="640080" y="320040"/>
                </a:cubicBezTo>
                <a:cubicBezTo>
                  <a:pt x="640080" y="496793"/>
                  <a:pt x="496793" y="640080"/>
                  <a:pt x="320040" y="640080"/>
                </a:cubicBezTo>
                <a:cubicBezTo>
                  <a:pt x="143287" y="640080"/>
                  <a:pt x="0" y="496793"/>
                  <a:pt x="0" y="320040"/>
                </a:cubicBezTo>
                <a:close/>
              </a:path>
            </a:pathLst>
          </a:custGeom>
          <a:solidFill>
            <a:schemeClr val="accent2"/>
          </a:solidFill>
          <a:ln w="12700">
            <a:solidFill>
              <a:schemeClr val="bg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31837" tIns="131837" rIns="131837" bIns="131837" numCol="1" spcCol="1270" anchor="ctr" anchorCtr="0">
            <a:noAutofit/>
          </a:bodyPr>
          <a:lstStyle/>
          <a:p>
            <a:pPr marL="0" lvl="0" indent="0" algn="ctr" defTabSz="444500">
              <a:lnSpc>
                <a:spcPct val="90000"/>
              </a:lnSpc>
              <a:spcBef>
                <a:spcPct val="0"/>
              </a:spcBef>
              <a:spcAft>
                <a:spcPct val="35000"/>
              </a:spcAft>
              <a:buNone/>
            </a:pPr>
            <a:endParaRPr lang="en-US" sz="1000" b="1" kern="1200">
              <a:latin typeface="Lato" panose="020F0502020204030203" pitchFamily="34" charset="0"/>
            </a:endParaRPr>
          </a:p>
        </p:txBody>
      </p:sp>
      <p:sp>
        <p:nvSpPr>
          <p:cNvPr id="12" name="Oval 11"/>
          <p:cNvSpPr/>
          <p:nvPr/>
        </p:nvSpPr>
        <p:spPr>
          <a:xfrm>
            <a:off x="3810714" y="3333751"/>
            <a:ext cx="1084580" cy="1084580"/>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700"/>
              </a:lnSpc>
            </a:pPr>
            <a:endParaRPr lang="en-US" sz="1100" b="1">
              <a:latin typeface="Lato" panose="020F0502020204030203" pitchFamily="34" charset="0"/>
            </a:endParaRPr>
          </a:p>
          <a:p>
            <a:pPr algn="ctr">
              <a:lnSpc>
                <a:spcPts val="1400"/>
              </a:lnSpc>
            </a:pPr>
            <a:r>
              <a:rPr lang="en-US" sz="1100" b="1">
                <a:latin typeface="Lato" panose="020F0502020204030203" pitchFamily="34" charset="0"/>
              </a:rPr>
              <a:t>Oversight Steering Sponsors</a:t>
            </a:r>
          </a:p>
        </p:txBody>
      </p:sp>
      <p:grpSp>
        <p:nvGrpSpPr>
          <p:cNvPr id="6" name="Group 5"/>
          <p:cNvGrpSpPr/>
          <p:nvPr/>
        </p:nvGrpSpPr>
        <p:grpSpPr>
          <a:xfrm>
            <a:off x="498918" y="3052699"/>
            <a:ext cx="2376258" cy="882087"/>
            <a:chOff x="584202" y="2392270"/>
            <a:chExt cx="2376258" cy="446451"/>
          </a:xfrm>
        </p:grpSpPr>
        <p:sp>
          <p:nvSpPr>
            <p:cNvPr id="19" name="TextBox 18"/>
            <p:cNvSpPr txBox="1"/>
            <p:nvPr/>
          </p:nvSpPr>
          <p:spPr>
            <a:xfrm>
              <a:off x="584202" y="2392270"/>
              <a:ext cx="2174238" cy="87267"/>
            </a:xfrm>
            <a:prstGeom prst="rect">
              <a:avLst/>
            </a:prstGeom>
            <a:noFill/>
          </p:spPr>
          <p:txBody>
            <a:bodyPr wrap="square" lIns="0" tIns="0" rIns="0" bIns="0" rtlCol="0">
              <a:spAutoFit/>
            </a:bodyPr>
            <a:lstStyle/>
            <a:p>
              <a:pPr algn="r">
                <a:lnSpc>
                  <a:spcPts val="1300"/>
                </a:lnSpc>
                <a:spcAft>
                  <a:spcPts val="600"/>
                </a:spcAft>
              </a:pPr>
              <a:r>
                <a:rPr lang="en-US" sz="1400" cap="all" spc="20">
                  <a:solidFill>
                    <a:schemeClr val="accent1"/>
                  </a:solidFill>
                </a:rPr>
                <a:t>Trainers</a:t>
              </a:r>
            </a:p>
          </p:txBody>
        </p:sp>
        <p:sp>
          <p:nvSpPr>
            <p:cNvPr id="20" name="TextBox 19"/>
            <p:cNvSpPr txBox="1"/>
            <p:nvPr/>
          </p:nvSpPr>
          <p:spPr>
            <a:xfrm>
              <a:off x="786222" y="2505167"/>
              <a:ext cx="2174238" cy="333554"/>
            </a:xfrm>
            <a:prstGeom prst="rect">
              <a:avLst/>
            </a:prstGeom>
            <a:noFill/>
          </p:spPr>
          <p:txBody>
            <a:bodyPr wrap="square" lIns="0" tIns="0" rIns="0" bIns="0" rtlCol="0">
              <a:spAutoFit/>
            </a:bodyPr>
            <a:lstStyle/>
            <a:p>
              <a:pPr>
                <a:lnSpc>
                  <a:spcPts val="1300"/>
                </a:lnSpc>
                <a:spcAft>
                  <a:spcPts val="600"/>
                </a:spcAft>
              </a:pPr>
              <a:r>
                <a:rPr lang="en-US" sz="1000">
                  <a:solidFill>
                    <a:schemeClr val="tx1">
                      <a:lumMod val="75000"/>
                      <a:lumOff val="25000"/>
                    </a:schemeClr>
                  </a:solidFill>
                </a:rPr>
                <a:t>Point of contact staff throughout the state and local areas, lead trainers to support implementation &amp; transition of the product.</a:t>
              </a:r>
            </a:p>
          </p:txBody>
        </p:sp>
      </p:grpSp>
      <p:grpSp>
        <p:nvGrpSpPr>
          <p:cNvPr id="10" name="Group 9"/>
          <p:cNvGrpSpPr/>
          <p:nvPr/>
        </p:nvGrpSpPr>
        <p:grpSpPr>
          <a:xfrm>
            <a:off x="5837323" y="3003651"/>
            <a:ext cx="3102803" cy="827077"/>
            <a:chOff x="6268081" y="2392270"/>
            <a:chExt cx="3102803" cy="827077"/>
          </a:xfrm>
        </p:grpSpPr>
        <p:sp>
          <p:nvSpPr>
            <p:cNvPr id="21" name="TextBox 20"/>
            <p:cNvSpPr txBox="1"/>
            <p:nvPr/>
          </p:nvSpPr>
          <p:spPr>
            <a:xfrm>
              <a:off x="6268081" y="2392270"/>
              <a:ext cx="3102803" cy="172420"/>
            </a:xfrm>
            <a:prstGeom prst="rect">
              <a:avLst/>
            </a:prstGeom>
            <a:noFill/>
          </p:spPr>
          <p:txBody>
            <a:bodyPr wrap="square" lIns="0" tIns="0" rIns="0" bIns="0" rtlCol="0">
              <a:spAutoFit/>
            </a:bodyPr>
            <a:lstStyle/>
            <a:p>
              <a:pPr>
                <a:lnSpc>
                  <a:spcPts val="1300"/>
                </a:lnSpc>
                <a:spcAft>
                  <a:spcPts val="600"/>
                </a:spcAft>
              </a:pPr>
              <a:r>
                <a:rPr lang="en-US" sz="1400" b="1" u="sng" cap="all" spc="20" dirty="0">
                  <a:solidFill>
                    <a:schemeClr val="accent1"/>
                  </a:solidFill>
                </a:rPr>
                <a:t>LWIA SME System Team</a:t>
              </a:r>
            </a:p>
          </p:txBody>
        </p:sp>
        <p:sp>
          <p:nvSpPr>
            <p:cNvPr id="22" name="TextBox 21"/>
            <p:cNvSpPr txBox="1"/>
            <p:nvPr/>
          </p:nvSpPr>
          <p:spPr>
            <a:xfrm>
              <a:off x="6268081" y="2560320"/>
              <a:ext cx="2741547" cy="659027"/>
            </a:xfrm>
            <a:prstGeom prst="rect">
              <a:avLst/>
            </a:prstGeom>
            <a:noFill/>
          </p:spPr>
          <p:txBody>
            <a:bodyPr wrap="square" lIns="0" tIns="0" rIns="0" bIns="0" rtlCol="0">
              <a:spAutoFit/>
            </a:bodyPr>
            <a:lstStyle/>
            <a:p>
              <a:pPr>
                <a:lnSpc>
                  <a:spcPts val="1300"/>
                </a:lnSpc>
                <a:spcAft>
                  <a:spcPts val="600"/>
                </a:spcAft>
              </a:pPr>
              <a:r>
                <a:rPr lang="en-US" sz="1000" b="1">
                  <a:solidFill>
                    <a:schemeClr val="tx1">
                      <a:lumMod val="75000"/>
                      <a:lumOff val="25000"/>
                    </a:schemeClr>
                  </a:solidFill>
                </a:rPr>
                <a:t>System requirement definition from the local perspective. Direct User Subject Matter Experts (SMEs), Integral to the success of product definition. Definition of “how” we process.</a:t>
              </a:r>
            </a:p>
          </p:txBody>
        </p:sp>
      </p:grpSp>
      <p:grpSp>
        <p:nvGrpSpPr>
          <p:cNvPr id="8" name="Group 7"/>
          <p:cNvGrpSpPr/>
          <p:nvPr/>
        </p:nvGrpSpPr>
        <p:grpSpPr>
          <a:xfrm>
            <a:off x="5339766" y="5088231"/>
            <a:ext cx="2741547" cy="827077"/>
            <a:chOff x="6001386" y="3703974"/>
            <a:chExt cx="2741547" cy="827077"/>
          </a:xfrm>
        </p:grpSpPr>
        <p:sp>
          <p:nvSpPr>
            <p:cNvPr id="23" name="TextBox 22"/>
            <p:cNvSpPr txBox="1"/>
            <p:nvPr/>
          </p:nvSpPr>
          <p:spPr>
            <a:xfrm>
              <a:off x="6001387" y="3703974"/>
              <a:ext cx="2174238" cy="172420"/>
            </a:xfrm>
            <a:prstGeom prst="rect">
              <a:avLst/>
            </a:prstGeom>
            <a:noFill/>
          </p:spPr>
          <p:txBody>
            <a:bodyPr wrap="square" lIns="0" tIns="0" rIns="0" bIns="0" rtlCol="0">
              <a:spAutoFit/>
            </a:bodyPr>
            <a:lstStyle/>
            <a:p>
              <a:pPr>
                <a:lnSpc>
                  <a:spcPts val="1300"/>
                </a:lnSpc>
                <a:spcAft>
                  <a:spcPts val="600"/>
                </a:spcAft>
              </a:pPr>
              <a:r>
                <a:rPr lang="en-US" sz="1400" cap="all" spc="20">
                  <a:solidFill>
                    <a:schemeClr val="accent1"/>
                  </a:solidFill>
                </a:rPr>
                <a:t>SIU Development Team</a:t>
              </a:r>
            </a:p>
          </p:txBody>
        </p:sp>
        <p:sp>
          <p:nvSpPr>
            <p:cNvPr id="24" name="TextBox 23"/>
            <p:cNvSpPr txBox="1"/>
            <p:nvPr/>
          </p:nvSpPr>
          <p:spPr>
            <a:xfrm>
              <a:off x="6001386" y="3872024"/>
              <a:ext cx="2741547" cy="659027"/>
            </a:xfrm>
            <a:prstGeom prst="rect">
              <a:avLst/>
            </a:prstGeom>
            <a:noFill/>
          </p:spPr>
          <p:txBody>
            <a:bodyPr wrap="square" lIns="0" tIns="0" rIns="0" bIns="0" rtlCol="0">
              <a:spAutoFit/>
            </a:bodyPr>
            <a:lstStyle/>
            <a:p>
              <a:pPr>
                <a:lnSpc>
                  <a:spcPts val="1300"/>
                </a:lnSpc>
                <a:spcAft>
                  <a:spcPts val="600"/>
                </a:spcAft>
              </a:pPr>
              <a:r>
                <a:rPr lang="en-US" sz="1000">
                  <a:solidFill>
                    <a:schemeClr val="tx1">
                      <a:lumMod val="75000"/>
                      <a:lumOff val="25000"/>
                    </a:schemeClr>
                  </a:solidFill>
                </a:rPr>
                <a:t>Lead discovery, document requirements into user stories, produce process flow diagrams and wireframe product, coach team in Scrum, build the system, ensure quality.</a:t>
              </a:r>
            </a:p>
          </p:txBody>
        </p:sp>
      </p:grpSp>
      <p:grpSp>
        <p:nvGrpSpPr>
          <p:cNvPr id="7" name="Group 6"/>
          <p:cNvGrpSpPr/>
          <p:nvPr/>
        </p:nvGrpSpPr>
        <p:grpSpPr>
          <a:xfrm>
            <a:off x="529268" y="4981506"/>
            <a:ext cx="2757729" cy="870884"/>
            <a:chOff x="255025" y="3703974"/>
            <a:chExt cx="2757729" cy="440781"/>
          </a:xfrm>
        </p:grpSpPr>
        <p:sp>
          <p:nvSpPr>
            <p:cNvPr id="25" name="TextBox 24"/>
            <p:cNvSpPr txBox="1"/>
            <p:nvPr/>
          </p:nvSpPr>
          <p:spPr>
            <a:xfrm>
              <a:off x="838516" y="3703974"/>
              <a:ext cx="2174238" cy="90674"/>
            </a:xfrm>
            <a:prstGeom prst="rect">
              <a:avLst/>
            </a:prstGeom>
            <a:noFill/>
          </p:spPr>
          <p:txBody>
            <a:bodyPr wrap="square" lIns="0" tIns="0" rIns="0" bIns="0" rtlCol="0">
              <a:spAutoFit/>
            </a:bodyPr>
            <a:lstStyle/>
            <a:p>
              <a:pPr algn="r">
                <a:lnSpc>
                  <a:spcPts val="1300"/>
                </a:lnSpc>
                <a:spcAft>
                  <a:spcPts val="600"/>
                </a:spcAft>
              </a:pPr>
              <a:r>
                <a:rPr lang="en-US" sz="1400" cap="all" spc="20">
                  <a:solidFill>
                    <a:schemeClr val="accent1"/>
                  </a:solidFill>
                </a:rPr>
                <a:t>Communication Team</a:t>
              </a:r>
            </a:p>
          </p:txBody>
        </p:sp>
        <p:sp>
          <p:nvSpPr>
            <p:cNvPr id="26" name="TextBox 25"/>
            <p:cNvSpPr txBox="1"/>
            <p:nvPr/>
          </p:nvSpPr>
          <p:spPr>
            <a:xfrm>
              <a:off x="255025" y="3810358"/>
              <a:ext cx="2741547" cy="334397"/>
            </a:xfrm>
            <a:prstGeom prst="rect">
              <a:avLst/>
            </a:prstGeom>
            <a:noFill/>
          </p:spPr>
          <p:txBody>
            <a:bodyPr wrap="square" lIns="0" tIns="0" rIns="0" bIns="0" rtlCol="0">
              <a:spAutoFit/>
            </a:bodyPr>
            <a:lstStyle/>
            <a:p>
              <a:pPr>
                <a:lnSpc>
                  <a:spcPts val="1300"/>
                </a:lnSpc>
                <a:spcAft>
                  <a:spcPts val="600"/>
                </a:spcAft>
              </a:pPr>
              <a:r>
                <a:rPr lang="en-US" sz="1050">
                  <a:solidFill>
                    <a:schemeClr val="tx1">
                      <a:lumMod val="75000"/>
                      <a:lumOff val="25000"/>
                    </a:schemeClr>
                  </a:solidFill>
                </a:rPr>
                <a:t>Develop approved flow of communications for project. Draft all content, schedule, work closely with Project Oversight to deliver consistent message.</a:t>
              </a:r>
            </a:p>
          </p:txBody>
        </p:sp>
      </p:grpSp>
      <p:grpSp>
        <p:nvGrpSpPr>
          <p:cNvPr id="9" name="Group 8"/>
          <p:cNvGrpSpPr/>
          <p:nvPr/>
        </p:nvGrpSpPr>
        <p:grpSpPr>
          <a:xfrm>
            <a:off x="3161457" y="1758891"/>
            <a:ext cx="3102803" cy="660364"/>
            <a:chOff x="5500025" y="1559103"/>
            <a:chExt cx="3102803" cy="660364"/>
          </a:xfrm>
        </p:grpSpPr>
        <p:sp>
          <p:nvSpPr>
            <p:cNvPr id="27" name="TextBox 26"/>
            <p:cNvSpPr txBox="1"/>
            <p:nvPr/>
          </p:nvSpPr>
          <p:spPr>
            <a:xfrm>
              <a:off x="5500026" y="1559103"/>
              <a:ext cx="2977040" cy="172420"/>
            </a:xfrm>
            <a:prstGeom prst="rect">
              <a:avLst/>
            </a:prstGeom>
            <a:noFill/>
          </p:spPr>
          <p:txBody>
            <a:bodyPr wrap="square" lIns="0" tIns="0" rIns="0" bIns="0" rtlCol="0">
              <a:spAutoFit/>
            </a:bodyPr>
            <a:lstStyle/>
            <a:p>
              <a:pPr>
                <a:lnSpc>
                  <a:spcPts val="1300"/>
                </a:lnSpc>
                <a:spcAft>
                  <a:spcPts val="600"/>
                </a:spcAft>
              </a:pPr>
              <a:r>
                <a:rPr lang="en-US" sz="1400" cap="all" spc="20">
                  <a:solidFill>
                    <a:schemeClr val="accent1"/>
                  </a:solidFill>
                </a:rPr>
                <a:t>Product Ownership - State Level</a:t>
              </a:r>
            </a:p>
          </p:txBody>
        </p:sp>
        <p:sp>
          <p:nvSpPr>
            <p:cNvPr id="28" name="TextBox 27"/>
            <p:cNvSpPr txBox="1"/>
            <p:nvPr/>
          </p:nvSpPr>
          <p:spPr>
            <a:xfrm>
              <a:off x="5500025" y="1727153"/>
              <a:ext cx="3102803" cy="492314"/>
            </a:xfrm>
            <a:prstGeom prst="rect">
              <a:avLst/>
            </a:prstGeom>
            <a:noFill/>
          </p:spPr>
          <p:txBody>
            <a:bodyPr wrap="square" lIns="0" tIns="0" rIns="0" bIns="0" rtlCol="0">
              <a:spAutoFit/>
            </a:bodyPr>
            <a:lstStyle/>
            <a:p>
              <a:pPr>
                <a:lnSpc>
                  <a:spcPts val="1300"/>
                </a:lnSpc>
                <a:spcAft>
                  <a:spcPts val="600"/>
                </a:spcAft>
              </a:pPr>
              <a:r>
                <a:rPr lang="en-US" sz="1000">
                  <a:solidFill>
                    <a:schemeClr val="tx1">
                      <a:lumMod val="75000"/>
                      <a:lumOff val="25000"/>
                    </a:schemeClr>
                  </a:solidFill>
                </a:rPr>
                <a:t>State Level Subject Matter Experts – Drive project decisions, day-to-day SME support. Definition of “what” we are building. (Features)</a:t>
              </a:r>
            </a:p>
          </p:txBody>
        </p:sp>
      </p:grpSp>
      <p:sp>
        <p:nvSpPr>
          <p:cNvPr id="31" name="Text Placeholder 30">
            <a:extLst>
              <a:ext uri="{FF2B5EF4-FFF2-40B4-BE49-F238E27FC236}">
                <a16:creationId xmlns:a16="http://schemas.microsoft.com/office/drawing/2014/main" id="{C2E481C1-89F9-954C-B0E9-9C8EFDCB4C18}"/>
              </a:ext>
            </a:extLst>
          </p:cNvPr>
          <p:cNvSpPr>
            <a:spLocks noGrp="1"/>
          </p:cNvSpPr>
          <p:nvPr>
            <p:ph type="body" sz="quarter" idx="10"/>
          </p:nvPr>
        </p:nvSpPr>
        <p:spPr>
          <a:xfrm>
            <a:off x="594359" y="749542"/>
            <a:ext cx="7955280" cy="420624"/>
          </a:xfrm>
        </p:spPr>
        <p:txBody>
          <a:bodyPr>
            <a:normAutofit fontScale="92500" lnSpcReduction="20000"/>
          </a:bodyPr>
          <a:lstStyle/>
          <a:p>
            <a:r>
              <a:rPr lang="en-US" sz="2800"/>
              <a:t>IWDS Transition </a:t>
            </a:r>
            <a:r>
              <a:rPr lang="en-US" sz="3500">
                <a:solidFill>
                  <a:srgbClr val="D14C27"/>
                </a:solidFill>
              </a:rPr>
              <a:t>Roles &amp; Responsibilities</a:t>
            </a:r>
          </a:p>
          <a:p>
            <a:endParaRPr lang="en-US"/>
          </a:p>
        </p:txBody>
      </p:sp>
      <p:sp>
        <p:nvSpPr>
          <p:cNvPr id="2" name="Freeform 65">
            <a:extLst>
              <a:ext uri="{FF2B5EF4-FFF2-40B4-BE49-F238E27FC236}">
                <a16:creationId xmlns:a16="http://schemas.microsoft.com/office/drawing/2014/main" id="{BF5BD33B-2EF0-1015-96C0-C1DE64A4A402}"/>
              </a:ext>
            </a:extLst>
          </p:cNvPr>
          <p:cNvSpPr>
            <a:spLocks noEditPoints="1"/>
          </p:cNvSpPr>
          <p:nvPr/>
        </p:nvSpPr>
        <p:spPr bwMode="auto">
          <a:xfrm>
            <a:off x="3544411" y="4613185"/>
            <a:ext cx="365760" cy="338328"/>
          </a:xfrm>
          <a:custGeom>
            <a:avLst/>
            <a:gdLst>
              <a:gd name="T0" fmla="*/ 278 w 409"/>
              <a:gd name="T1" fmla="*/ 12 h 261"/>
              <a:gd name="T2" fmla="*/ 278 w 409"/>
              <a:gd name="T3" fmla="*/ 211 h 261"/>
              <a:gd name="T4" fmla="*/ 266 w 409"/>
              <a:gd name="T5" fmla="*/ 223 h 261"/>
              <a:gd name="T6" fmla="*/ 254 w 409"/>
              <a:gd name="T7" fmla="*/ 211 h 261"/>
              <a:gd name="T8" fmla="*/ 144 w 409"/>
              <a:gd name="T9" fmla="*/ 154 h 261"/>
              <a:gd name="T10" fmla="*/ 122 w 409"/>
              <a:gd name="T11" fmla="*/ 154 h 261"/>
              <a:gd name="T12" fmla="*/ 171 w 409"/>
              <a:gd name="T13" fmla="*/ 236 h 261"/>
              <a:gd name="T14" fmla="*/ 141 w 409"/>
              <a:gd name="T15" fmla="*/ 257 h 261"/>
              <a:gd name="T16" fmla="*/ 122 w 409"/>
              <a:gd name="T17" fmla="*/ 251 h 261"/>
              <a:gd name="T18" fmla="*/ 62 w 409"/>
              <a:gd name="T19" fmla="*/ 154 h 261"/>
              <a:gd name="T20" fmla="*/ 30 w 409"/>
              <a:gd name="T21" fmla="*/ 154 h 261"/>
              <a:gd name="T22" fmla="*/ 0 w 409"/>
              <a:gd name="T23" fmla="*/ 112 h 261"/>
              <a:gd name="T24" fmla="*/ 30 w 409"/>
              <a:gd name="T25" fmla="*/ 71 h 261"/>
              <a:gd name="T26" fmla="*/ 144 w 409"/>
              <a:gd name="T27" fmla="*/ 71 h 261"/>
              <a:gd name="T28" fmla="*/ 254 w 409"/>
              <a:gd name="T29" fmla="*/ 12 h 261"/>
              <a:gd name="T30" fmla="*/ 266 w 409"/>
              <a:gd name="T31" fmla="*/ 0 h 261"/>
              <a:gd name="T32" fmla="*/ 278 w 409"/>
              <a:gd name="T33" fmla="*/ 12 h 261"/>
              <a:gd name="T34" fmla="*/ 83 w 409"/>
              <a:gd name="T35" fmla="*/ 99 h 261"/>
              <a:gd name="T36" fmla="*/ 78 w 409"/>
              <a:gd name="T37" fmla="*/ 93 h 261"/>
              <a:gd name="T38" fmla="*/ 43 w 409"/>
              <a:gd name="T39" fmla="*/ 93 h 261"/>
              <a:gd name="T40" fmla="*/ 37 w 409"/>
              <a:gd name="T41" fmla="*/ 99 h 261"/>
              <a:gd name="T42" fmla="*/ 43 w 409"/>
              <a:gd name="T43" fmla="*/ 105 h 261"/>
              <a:gd name="T44" fmla="*/ 78 w 409"/>
              <a:gd name="T45" fmla="*/ 105 h 261"/>
              <a:gd name="T46" fmla="*/ 83 w 409"/>
              <a:gd name="T47" fmla="*/ 99 h 261"/>
              <a:gd name="T48" fmla="*/ 83 w 409"/>
              <a:gd name="T49" fmla="*/ 124 h 261"/>
              <a:gd name="T50" fmla="*/ 78 w 409"/>
              <a:gd name="T51" fmla="*/ 118 h 261"/>
              <a:gd name="T52" fmla="*/ 43 w 409"/>
              <a:gd name="T53" fmla="*/ 118 h 261"/>
              <a:gd name="T54" fmla="*/ 37 w 409"/>
              <a:gd name="T55" fmla="*/ 124 h 261"/>
              <a:gd name="T56" fmla="*/ 43 w 409"/>
              <a:gd name="T57" fmla="*/ 130 h 261"/>
              <a:gd name="T58" fmla="*/ 78 w 409"/>
              <a:gd name="T59" fmla="*/ 130 h 261"/>
              <a:gd name="T60" fmla="*/ 83 w 409"/>
              <a:gd name="T61" fmla="*/ 124 h 261"/>
              <a:gd name="T62" fmla="*/ 250 w 409"/>
              <a:gd name="T63" fmla="*/ 176 h 261"/>
              <a:gd name="T64" fmla="*/ 250 w 409"/>
              <a:gd name="T65" fmla="*/ 47 h 261"/>
              <a:gd name="T66" fmla="*/ 150 w 409"/>
              <a:gd name="T67" fmla="*/ 90 h 261"/>
              <a:gd name="T68" fmla="*/ 150 w 409"/>
              <a:gd name="T69" fmla="*/ 135 h 261"/>
              <a:gd name="T70" fmla="*/ 250 w 409"/>
              <a:gd name="T71" fmla="*/ 176 h 261"/>
              <a:gd name="T72" fmla="*/ 310 w 409"/>
              <a:gd name="T73" fmla="*/ 47 h 261"/>
              <a:gd name="T74" fmla="*/ 357 w 409"/>
              <a:gd name="T75" fmla="*/ 0 h 261"/>
              <a:gd name="T76" fmla="*/ 369 w 409"/>
              <a:gd name="T77" fmla="*/ 11 h 261"/>
              <a:gd name="T78" fmla="*/ 322 w 409"/>
              <a:gd name="T79" fmla="*/ 59 h 261"/>
              <a:gd name="T80" fmla="*/ 310 w 409"/>
              <a:gd name="T81" fmla="*/ 47 h 261"/>
              <a:gd name="T82" fmla="*/ 322 w 409"/>
              <a:gd name="T83" fmla="*/ 167 h 261"/>
              <a:gd name="T84" fmla="*/ 369 w 409"/>
              <a:gd name="T85" fmla="*/ 214 h 261"/>
              <a:gd name="T86" fmla="*/ 357 w 409"/>
              <a:gd name="T87" fmla="*/ 225 h 261"/>
              <a:gd name="T88" fmla="*/ 310 w 409"/>
              <a:gd name="T89" fmla="*/ 178 h 261"/>
              <a:gd name="T90" fmla="*/ 322 w 409"/>
              <a:gd name="T91" fmla="*/ 167 h 261"/>
              <a:gd name="T92" fmla="*/ 330 w 409"/>
              <a:gd name="T93" fmla="*/ 103 h 261"/>
              <a:gd name="T94" fmla="*/ 409 w 409"/>
              <a:gd name="T95" fmla="*/ 103 h 261"/>
              <a:gd name="T96" fmla="*/ 409 w 409"/>
              <a:gd name="T97" fmla="*/ 119 h 261"/>
              <a:gd name="T98" fmla="*/ 330 w 409"/>
              <a:gd name="T99" fmla="*/ 119 h 261"/>
              <a:gd name="T100" fmla="*/ 330 w 409"/>
              <a:gd name="T101" fmla="*/ 103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9" h="261">
                <a:moveTo>
                  <a:pt x="278" y="12"/>
                </a:moveTo>
                <a:cubicBezTo>
                  <a:pt x="278" y="211"/>
                  <a:pt x="278" y="211"/>
                  <a:pt x="278" y="211"/>
                </a:cubicBezTo>
                <a:cubicBezTo>
                  <a:pt x="278" y="217"/>
                  <a:pt x="273" y="223"/>
                  <a:pt x="266" y="223"/>
                </a:cubicBezTo>
                <a:cubicBezTo>
                  <a:pt x="259" y="223"/>
                  <a:pt x="254" y="217"/>
                  <a:pt x="254" y="211"/>
                </a:cubicBezTo>
                <a:cubicBezTo>
                  <a:pt x="234" y="186"/>
                  <a:pt x="198" y="154"/>
                  <a:pt x="144" y="154"/>
                </a:cubicBezTo>
                <a:cubicBezTo>
                  <a:pt x="122" y="154"/>
                  <a:pt x="122" y="154"/>
                  <a:pt x="122" y="154"/>
                </a:cubicBezTo>
                <a:cubicBezTo>
                  <a:pt x="171" y="236"/>
                  <a:pt x="171" y="236"/>
                  <a:pt x="171" y="236"/>
                </a:cubicBezTo>
                <a:cubicBezTo>
                  <a:pt x="141" y="257"/>
                  <a:pt x="141" y="257"/>
                  <a:pt x="141" y="257"/>
                </a:cubicBezTo>
                <a:cubicBezTo>
                  <a:pt x="134" y="261"/>
                  <a:pt x="126" y="256"/>
                  <a:pt x="122" y="251"/>
                </a:cubicBezTo>
                <a:cubicBezTo>
                  <a:pt x="62" y="154"/>
                  <a:pt x="62" y="154"/>
                  <a:pt x="62" y="154"/>
                </a:cubicBezTo>
                <a:cubicBezTo>
                  <a:pt x="30" y="154"/>
                  <a:pt x="30" y="154"/>
                  <a:pt x="30" y="154"/>
                </a:cubicBezTo>
                <a:cubicBezTo>
                  <a:pt x="30" y="154"/>
                  <a:pt x="0" y="138"/>
                  <a:pt x="0" y="112"/>
                </a:cubicBezTo>
                <a:cubicBezTo>
                  <a:pt x="0" y="86"/>
                  <a:pt x="30" y="71"/>
                  <a:pt x="30" y="71"/>
                </a:cubicBezTo>
                <a:cubicBezTo>
                  <a:pt x="144" y="71"/>
                  <a:pt x="144" y="71"/>
                  <a:pt x="144" y="71"/>
                </a:cubicBezTo>
                <a:cubicBezTo>
                  <a:pt x="198" y="71"/>
                  <a:pt x="234" y="38"/>
                  <a:pt x="254" y="12"/>
                </a:cubicBezTo>
                <a:cubicBezTo>
                  <a:pt x="254" y="5"/>
                  <a:pt x="259" y="0"/>
                  <a:pt x="266" y="0"/>
                </a:cubicBezTo>
                <a:cubicBezTo>
                  <a:pt x="273" y="0"/>
                  <a:pt x="278" y="5"/>
                  <a:pt x="278" y="12"/>
                </a:cubicBezTo>
                <a:close/>
                <a:moveTo>
                  <a:pt x="83" y="99"/>
                </a:moveTo>
                <a:cubicBezTo>
                  <a:pt x="83" y="96"/>
                  <a:pt x="81" y="93"/>
                  <a:pt x="78" y="93"/>
                </a:cubicBezTo>
                <a:cubicBezTo>
                  <a:pt x="43" y="93"/>
                  <a:pt x="43" y="93"/>
                  <a:pt x="43" y="93"/>
                </a:cubicBezTo>
                <a:cubicBezTo>
                  <a:pt x="40" y="93"/>
                  <a:pt x="37" y="96"/>
                  <a:pt x="37" y="99"/>
                </a:cubicBezTo>
                <a:cubicBezTo>
                  <a:pt x="37" y="102"/>
                  <a:pt x="40" y="105"/>
                  <a:pt x="43" y="105"/>
                </a:cubicBezTo>
                <a:cubicBezTo>
                  <a:pt x="78" y="105"/>
                  <a:pt x="78" y="105"/>
                  <a:pt x="78" y="105"/>
                </a:cubicBezTo>
                <a:cubicBezTo>
                  <a:pt x="81" y="105"/>
                  <a:pt x="83" y="102"/>
                  <a:pt x="83" y="99"/>
                </a:cubicBezTo>
                <a:close/>
                <a:moveTo>
                  <a:pt x="83" y="124"/>
                </a:moveTo>
                <a:cubicBezTo>
                  <a:pt x="83" y="121"/>
                  <a:pt x="81" y="118"/>
                  <a:pt x="78" y="118"/>
                </a:cubicBezTo>
                <a:cubicBezTo>
                  <a:pt x="43" y="118"/>
                  <a:pt x="43" y="118"/>
                  <a:pt x="43" y="118"/>
                </a:cubicBezTo>
                <a:cubicBezTo>
                  <a:pt x="40" y="118"/>
                  <a:pt x="37" y="121"/>
                  <a:pt x="37" y="124"/>
                </a:cubicBezTo>
                <a:cubicBezTo>
                  <a:pt x="37" y="127"/>
                  <a:pt x="40" y="130"/>
                  <a:pt x="43" y="130"/>
                </a:cubicBezTo>
                <a:cubicBezTo>
                  <a:pt x="78" y="130"/>
                  <a:pt x="78" y="130"/>
                  <a:pt x="78" y="130"/>
                </a:cubicBezTo>
                <a:cubicBezTo>
                  <a:pt x="81" y="130"/>
                  <a:pt x="83" y="127"/>
                  <a:pt x="83" y="124"/>
                </a:cubicBezTo>
                <a:close/>
                <a:moveTo>
                  <a:pt x="250" y="176"/>
                </a:moveTo>
                <a:cubicBezTo>
                  <a:pt x="250" y="47"/>
                  <a:pt x="250" y="47"/>
                  <a:pt x="250" y="47"/>
                </a:cubicBezTo>
                <a:cubicBezTo>
                  <a:pt x="223" y="75"/>
                  <a:pt x="191" y="90"/>
                  <a:pt x="150" y="90"/>
                </a:cubicBezTo>
                <a:cubicBezTo>
                  <a:pt x="150" y="135"/>
                  <a:pt x="150" y="135"/>
                  <a:pt x="150" y="135"/>
                </a:cubicBezTo>
                <a:cubicBezTo>
                  <a:pt x="191" y="135"/>
                  <a:pt x="223" y="149"/>
                  <a:pt x="250" y="176"/>
                </a:cubicBezTo>
                <a:close/>
                <a:moveTo>
                  <a:pt x="310" y="47"/>
                </a:moveTo>
                <a:cubicBezTo>
                  <a:pt x="357" y="0"/>
                  <a:pt x="357" y="0"/>
                  <a:pt x="357" y="0"/>
                </a:cubicBezTo>
                <a:cubicBezTo>
                  <a:pt x="369" y="11"/>
                  <a:pt x="369" y="11"/>
                  <a:pt x="369" y="11"/>
                </a:cubicBezTo>
                <a:cubicBezTo>
                  <a:pt x="322" y="59"/>
                  <a:pt x="322" y="59"/>
                  <a:pt x="322" y="59"/>
                </a:cubicBezTo>
                <a:lnTo>
                  <a:pt x="310" y="47"/>
                </a:lnTo>
                <a:close/>
                <a:moveTo>
                  <a:pt x="322" y="167"/>
                </a:moveTo>
                <a:cubicBezTo>
                  <a:pt x="369" y="214"/>
                  <a:pt x="369" y="214"/>
                  <a:pt x="369" y="214"/>
                </a:cubicBezTo>
                <a:cubicBezTo>
                  <a:pt x="357" y="225"/>
                  <a:pt x="357" y="225"/>
                  <a:pt x="357" y="225"/>
                </a:cubicBezTo>
                <a:cubicBezTo>
                  <a:pt x="310" y="178"/>
                  <a:pt x="310" y="178"/>
                  <a:pt x="310" y="178"/>
                </a:cubicBezTo>
                <a:lnTo>
                  <a:pt x="322" y="167"/>
                </a:lnTo>
                <a:close/>
                <a:moveTo>
                  <a:pt x="330" y="103"/>
                </a:moveTo>
                <a:cubicBezTo>
                  <a:pt x="409" y="103"/>
                  <a:pt x="409" y="103"/>
                  <a:pt x="409" y="103"/>
                </a:cubicBezTo>
                <a:cubicBezTo>
                  <a:pt x="409" y="119"/>
                  <a:pt x="409" y="119"/>
                  <a:pt x="409" y="119"/>
                </a:cubicBezTo>
                <a:cubicBezTo>
                  <a:pt x="330" y="119"/>
                  <a:pt x="330" y="119"/>
                  <a:pt x="330" y="119"/>
                </a:cubicBezTo>
                <a:lnTo>
                  <a:pt x="330" y="103"/>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73">
            <a:extLst>
              <a:ext uri="{FF2B5EF4-FFF2-40B4-BE49-F238E27FC236}">
                <a16:creationId xmlns:a16="http://schemas.microsoft.com/office/drawing/2014/main" id="{CE4F9EFD-A198-EE67-5957-00FAA16A6759}"/>
              </a:ext>
            </a:extLst>
          </p:cNvPr>
          <p:cNvSpPr>
            <a:spLocks noEditPoints="1"/>
          </p:cNvSpPr>
          <p:nvPr/>
        </p:nvSpPr>
        <p:spPr bwMode="auto">
          <a:xfrm>
            <a:off x="3187406" y="3426159"/>
            <a:ext cx="274320" cy="274320"/>
          </a:xfrm>
          <a:custGeom>
            <a:avLst/>
            <a:gdLst>
              <a:gd name="T0" fmla="*/ 125 w 275"/>
              <a:gd name="T1" fmla="*/ 265 h 316"/>
              <a:gd name="T2" fmla="*/ 73 w 275"/>
              <a:gd name="T3" fmla="*/ 284 h 316"/>
              <a:gd name="T4" fmla="*/ 68 w 275"/>
              <a:gd name="T5" fmla="*/ 275 h 316"/>
              <a:gd name="T6" fmla="*/ 125 w 275"/>
              <a:gd name="T7" fmla="*/ 241 h 316"/>
              <a:gd name="T8" fmla="*/ 125 w 275"/>
              <a:gd name="T9" fmla="*/ 221 h 316"/>
              <a:gd name="T10" fmla="*/ 16 w 275"/>
              <a:gd name="T11" fmla="*/ 221 h 316"/>
              <a:gd name="T12" fmla="*/ 0 w 275"/>
              <a:gd name="T13" fmla="*/ 205 h 316"/>
              <a:gd name="T14" fmla="*/ 14 w 275"/>
              <a:gd name="T15" fmla="*/ 190 h 316"/>
              <a:gd name="T16" fmla="*/ 14 w 275"/>
              <a:gd name="T17" fmla="*/ 47 h 316"/>
              <a:gd name="T18" fmla="*/ 0 w 275"/>
              <a:gd name="T19" fmla="*/ 32 h 316"/>
              <a:gd name="T20" fmla="*/ 16 w 275"/>
              <a:gd name="T21" fmla="*/ 16 h 316"/>
              <a:gd name="T22" fmla="*/ 128 w 275"/>
              <a:gd name="T23" fmla="*/ 16 h 316"/>
              <a:gd name="T24" fmla="*/ 135 w 275"/>
              <a:gd name="T25" fmla="*/ 0 h 316"/>
              <a:gd name="T26" fmla="*/ 139 w 275"/>
              <a:gd name="T27" fmla="*/ 0 h 316"/>
              <a:gd name="T28" fmla="*/ 145 w 275"/>
              <a:gd name="T29" fmla="*/ 16 h 316"/>
              <a:gd name="T30" fmla="*/ 259 w 275"/>
              <a:gd name="T31" fmla="*/ 16 h 316"/>
              <a:gd name="T32" fmla="*/ 275 w 275"/>
              <a:gd name="T33" fmla="*/ 32 h 316"/>
              <a:gd name="T34" fmla="*/ 259 w 275"/>
              <a:gd name="T35" fmla="*/ 47 h 316"/>
              <a:gd name="T36" fmla="*/ 259 w 275"/>
              <a:gd name="T37" fmla="*/ 190 h 316"/>
              <a:gd name="T38" fmla="*/ 275 w 275"/>
              <a:gd name="T39" fmla="*/ 205 h 316"/>
              <a:gd name="T40" fmla="*/ 259 w 275"/>
              <a:gd name="T41" fmla="*/ 221 h 316"/>
              <a:gd name="T42" fmla="*/ 146 w 275"/>
              <a:gd name="T43" fmla="*/ 221 h 316"/>
              <a:gd name="T44" fmla="*/ 146 w 275"/>
              <a:gd name="T45" fmla="*/ 241 h 316"/>
              <a:gd name="T46" fmla="*/ 204 w 275"/>
              <a:gd name="T47" fmla="*/ 275 h 316"/>
              <a:gd name="T48" fmla="*/ 198 w 275"/>
              <a:gd name="T49" fmla="*/ 284 h 316"/>
              <a:gd name="T50" fmla="*/ 146 w 275"/>
              <a:gd name="T51" fmla="*/ 265 h 316"/>
              <a:gd name="T52" fmla="*/ 146 w 275"/>
              <a:gd name="T53" fmla="*/ 304 h 316"/>
              <a:gd name="T54" fmla="*/ 136 w 275"/>
              <a:gd name="T55" fmla="*/ 316 h 316"/>
              <a:gd name="T56" fmla="*/ 125 w 275"/>
              <a:gd name="T57" fmla="*/ 304 h 316"/>
              <a:gd name="T58" fmla="*/ 125 w 275"/>
              <a:gd name="T59" fmla="*/ 265 h 316"/>
              <a:gd name="T60" fmla="*/ 239 w 275"/>
              <a:gd name="T61" fmla="*/ 49 h 316"/>
              <a:gd name="T62" fmla="*/ 34 w 275"/>
              <a:gd name="T63" fmla="*/ 49 h 316"/>
              <a:gd name="T64" fmla="*/ 34 w 275"/>
              <a:gd name="T65" fmla="*/ 188 h 316"/>
              <a:gd name="T66" fmla="*/ 239 w 275"/>
              <a:gd name="T67" fmla="*/ 188 h 316"/>
              <a:gd name="T68" fmla="*/ 239 w 275"/>
              <a:gd name="T69" fmla="*/ 49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5" h="316">
                <a:moveTo>
                  <a:pt x="125" y="265"/>
                </a:moveTo>
                <a:cubicBezTo>
                  <a:pt x="73" y="284"/>
                  <a:pt x="73" y="284"/>
                  <a:pt x="73" y="284"/>
                </a:cubicBezTo>
                <a:cubicBezTo>
                  <a:pt x="68" y="275"/>
                  <a:pt x="68" y="275"/>
                  <a:pt x="68" y="275"/>
                </a:cubicBezTo>
                <a:cubicBezTo>
                  <a:pt x="125" y="241"/>
                  <a:pt x="125" y="241"/>
                  <a:pt x="125" y="241"/>
                </a:cubicBezTo>
                <a:cubicBezTo>
                  <a:pt x="125" y="221"/>
                  <a:pt x="125" y="221"/>
                  <a:pt x="125" y="221"/>
                </a:cubicBezTo>
                <a:cubicBezTo>
                  <a:pt x="16" y="221"/>
                  <a:pt x="16" y="221"/>
                  <a:pt x="16" y="221"/>
                </a:cubicBezTo>
                <a:cubicBezTo>
                  <a:pt x="7" y="221"/>
                  <a:pt x="0" y="214"/>
                  <a:pt x="0" y="205"/>
                </a:cubicBezTo>
                <a:cubicBezTo>
                  <a:pt x="0" y="197"/>
                  <a:pt x="6" y="191"/>
                  <a:pt x="14" y="190"/>
                </a:cubicBezTo>
                <a:cubicBezTo>
                  <a:pt x="14" y="47"/>
                  <a:pt x="14" y="47"/>
                  <a:pt x="14" y="47"/>
                </a:cubicBezTo>
                <a:cubicBezTo>
                  <a:pt x="6" y="47"/>
                  <a:pt x="0" y="40"/>
                  <a:pt x="0" y="32"/>
                </a:cubicBezTo>
                <a:cubicBezTo>
                  <a:pt x="0" y="23"/>
                  <a:pt x="7" y="16"/>
                  <a:pt x="16" y="16"/>
                </a:cubicBezTo>
                <a:cubicBezTo>
                  <a:pt x="128" y="16"/>
                  <a:pt x="128" y="16"/>
                  <a:pt x="128" y="16"/>
                </a:cubicBezTo>
                <a:cubicBezTo>
                  <a:pt x="135" y="0"/>
                  <a:pt x="135" y="0"/>
                  <a:pt x="135" y="0"/>
                </a:cubicBezTo>
                <a:cubicBezTo>
                  <a:pt x="139" y="0"/>
                  <a:pt x="139" y="0"/>
                  <a:pt x="139" y="0"/>
                </a:cubicBezTo>
                <a:cubicBezTo>
                  <a:pt x="145" y="16"/>
                  <a:pt x="145" y="16"/>
                  <a:pt x="145" y="16"/>
                </a:cubicBezTo>
                <a:cubicBezTo>
                  <a:pt x="259" y="16"/>
                  <a:pt x="259" y="16"/>
                  <a:pt x="259" y="16"/>
                </a:cubicBezTo>
                <a:cubicBezTo>
                  <a:pt x="268" y="16"/>
                  <a:pt x="275" y="23"/>
                  <a:pt x="275" y="32"/>
                </a:cubicBezTo>
                <a:cubicBezTo>
                  <a:pt x="275" y="41"/>
                  <a:pt x="268" y="47"/>
                  <a:pt x="259" y="47"/>
                </a:cubicBezTo>
                <a:cubicBezTo>
                  <a:pt x="259" y="190"/>
                  <a:pt x="259" y="190"/>
                  <a:pt x="259" y="190"/>
                </a:cubicBezTo>
                <a:cubicBezTo>
                  <a:pt x="268" y="190"/>
                  <a:pt x="275" y="197"/>
                  <a:pt x="275" y="205"/>
                </a:cubicBezTo>
                <a:cubicBezTo>
                  <a:pt x="275" y="214"/>
                  <a:pt x="268" y="221"/>
                  <a:pt x="259" y="221"/>
                </a:cubicBezTo>
                <a:cubicBezTo>
                  <a:pt x="146" y="221"/>
                  <a:pt x="146" y="221"/>
                  <a:pt x="146" y="221"/>
                </a:cubicBezTo>
                <a:cubicBezTo>
                  <a:pt x="146" y="241"/>
                  <a:pt x="146" y="241"/>
                  <a:pt x="146" y="241"/>
                </a:cubicBezTo>
                <a:cubicBezTo>
                  <a:pt x="204" y="275"/>
                  <a:pt x="204" y="275"/>
                  <a:pt x="204" y="275"/>
                </a:cubicBezTo>
                <a:cubicBezTo>
                  <a:pt x="198" y="284"/>
                  <a:pt x="198" y="284"/>
                  <a:pt x="198" y="284"/>
                </a:cubicBezTo>
                <a:cubicBezTo>
                  <a:pt x="146" y="265"/>
                  <a:pt x="146" y="265"/>
                  <a:pt x="146" y="265"/>
                </a:cubicBezTo>
                <a:cubicBezTo>
                  <a:pt x="146" y="304"/>
                  <a:pt x="146" y="304"/>
                  <a:pt x="146" y="304"/>
                </a:cubicBezTo>
                <a:cubicBezTo>
                  <a:pt x="146" y="310"/>
                  <a:pt x="142" y="316"/>
                  <a:pt x="136" y="316"/>
                </a:cubicBezTo>
                <a:cubicBezTo>
                  <a:pt x="129" y="316"/>
                  <a:pt x="125" y="310"/>
                  <a:pt x="125" y="304"/>
                </a:cubicBezTo>
                <a:lnTo>
                  <a:pt x="125" y="265"/>
                </a:lnTo>
                <a:close/>
                <a:moveTo>
                  <a:pt x="239" y="49"/>
                </a:moveTo>
                <a:cubicBezTo>
                  <a:pt x="34" y="49"/>
                  <a:pt x="34" y="49"/>
                  <a:pt x="34" y="49"/>
                </a:cubicBezTo>
                <a:cubicBezTo>
                  <a:pt x="34" y="188"/>
                  <a:pt x="34" y="188"/>
                  <a:pt x="34" y="188"/>
                </a:cubicBezTo>
                <a:cubicBezTo>
                  <a:pt x="239" y="188"/>
                  <a:pt x="239" y="188"/>
                  <a:pt x="239" y="188"/>
                </a:cubicBezTo>
                <a:lnTo>
                  <a:pt x="239" y="49"/>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56">
            <a:extLst>
              <a:ext uri="{FF2B5EF4-FFF2-40B4-BE49-F238E27FC236}">
                <a16:creationId xmlns:a16="http://schemas.microsoft.com/office/drawing/2014/main" id="{09C36C9E-2A11-76B3-A6DB-CF36538931CF}"/>
              </a:ext>
            </a:extLst>
          </p:cNvPr>
          <p:cNvSpPr>
            <a:spLocks noEditPoints="1"/>
          </p:cNvSpPr>
          <p:nvPr/>
        </p:nvSpPr>
        <p:spPr bwMode="auto">
          <a:xfrm>
            <a:off x="4887039" y="4654175"/>
            <a:ext cx="274638" cy="234950"/>
          </a:xfrm>
          <a:custGeom>
            <a:avLst/>
            <a:gdLst>
              <a:gd name="T0" fmla="*/ 265 w 334"/>
              <a:gd name="T1" fmla="*/ 237 h 287"/>
              <a:gd name="T2" fmla="*/ 265 w 334"/>
              <a:gd name="T3" fmla="*/ 276 h 287"/>
              <a:gd name="T4" fmla="*/ 226 w 334"/>
              <a:gd name="T5" fmla="*/ 276 h 287"/>
              <a:gd name="T6" fmla="*/ 156 w 334"/>
              <a:gd name="T7" fmla="*/ 202 h 287"/>
              <a:gd name="T8" fmla="*/ 92 w 334"/>
              <a:gd name="T9" fmla="*/ 280 h 287"/>
              <a:gd name="T10" fmla="*/ 68 w 334"/>
              <a:gd name="T11" fmla="*/ 280 h 287"/>
              <a:gd name="T12" fmla="*/ 52 w 334"/>
              <a:gd name="T13" fmla="*/ 263 h 287"/>
              <a:gd name="T14" fmla="*/ 52 w 334"/>
              <a:gd name="T15" fmla="*/ 240 h 287"/>
              <a:gd name="T16" fmla="*/ 126 w 334"/>
              <a:gd name="T17" fmla="*/ 171 h 287"/>
              <a:gd name="T18" fmla="*/ 90 w 334"/>
              <a:gd name="T19" fmla="*/ 136 h 287"/>
              <a:gd name="T20" fmla="*/ 62 w 334"/>
              <a:gd name="T21" fmla="*/ 125 h 287"/>
              <a:gd name="T22" fmla="*/ 27 w 334"/>
              <a:gd name="T23" fmla="*/ 120 h 287"/>
              <a:gd name="T24" fmla="*/ 2 w 334"/>
              <a:gd name="T25" fmla="*/ 70 h 287"/>
              <a:gd name="T26" fmla="*/ 4 w 334"/>
              <a:gd name="T27" fmla="*/ 67 h 287"/>
              <a:gd name="T28" fmla="*/ 31 w 334"/>
              <a:gd name="T29" fmla="*/ 84 h 287"/>
              <a:gd name="T30" fmla="*/ 60 w 334"/>
              <a:gd name="T31" fmla="*/ 75 h 287"/>
              <a:gd name="T32" fmla="*/ 59 w 334"/>
              <a:gd name="T33" fmla="*/ 42 h 287"/>
              <a:gd name="T34" fmla="*/ 32 w 334"/>
              <a:gd name="T35" fmla="*/ 25 h 287"/>
              <a:gd name="T36" fmla="*/ 34 w 334"/>
              <a:gd name="T37" fmla="*/ 21 h 287"/>
              <a:gd name="T38" fmla="*/ 88 w 334"/>
              <a:gd name="T39" fmla="*/ 23 h 287"/>
              <a:gd name="T40" fmla="*/ 97 w 334"/>
              <a:gd name="T41" fmla="*/ 30 h 287"/>
              <a:gd name="T42" fmla="*/ 111 w 334"/>
              <a:gd name="T43" fmla="*/ 75 h 287"/>
              <a:gd name="T44" fmla="*/ 121 w 334"/>
              <a:gd name="T45" fmla="*/ 103 h 287"/>
              <a:gd name="T46" fmla="*/ 157 w 334"/>
              <a:gd name="T47" fmla="*/ 139 h 287"/>
              <a:gd name="T48" fmla="*/ 199 w 334"/>
              <a:gd name="T49" fmla="*/ 95 h 287"/>
              <a:gd name="T50" fmla="*/ 230 w 334"/>
              <a:gd name="T51" fmla="*/ 127 h 287"/>
              <a:gd name="T52" fmla="*/ 189 w 334"/>
              <a:gd name="T53" fmla="*/ 169 h 287"/>
              <a:gd name="T54" fmla="*/ 265 w 334"/>
              <a:gd name="T55" fmla="*/ 237 h 287"/>
              <a:gd name="T56" fmla="*/ 330 w 334"/>
              <a:gd name="T57" fmla="*/ 128 h 287"/>
              <a:gd name="T58" fmla="*/ 306 w 334"/>
              <a:gd name="T59" fmla="*/ 151 h 287"/>
              <a:gd name="T60" fmla="*/ 289 w 334"/>
              <a:gd name="T61" fmla="*/ 151 h 287"/>
              <a:gd name="T62" fmla="*/ 284 w 334"/>
              <a:gd name="T63" fmla="*/ 146 h 287"/>
              <a:gd name="T64" fmla="*/ 280 w 334"/>
              <a:gd name="T65" fmla="*/ 133 h 287"/>
              <a:gd name="T66" fmla="*/ 276 w 334"/>
              <a:gd name="T67" fmla="*/ 116 h 287"/>
              <a:gd name="T68" fmla="*/ 247 w 334"/>
              <a:gd name="T69" fmla="*/ 110 h 287"/>
              <a:gd name="T70" fmla="*/ 238 w 334"/>
              <a:gd name="T71" fmla="*/ 119 h 287"/>
              <a:gd name="T72" fmla="*/ 206 w 334"/>
              <a:gd name="T73" fmla="*/ 88 h 287"/>
              <a:gd name="T74" fmla="*/ 211 w 334"/>
              <a:gd name="T75" fmla="*/ 83 h 287"/>
              <a:gd name="T76" fmla="*/ 215 w 334"/>
              <a:gd name="T77" fmla="*/ 78 h 287"/>
              <a:gd name="T78" fmla="*/ 214 w 334"/>
              <a:gd name="T79" fmla="*/ 57 h 287"/>
              <a:gd name="T80" fmla="*/ 147 w 334"/>
              <a:gd name="T81" fmla="*/ 30 h 287"/>
              <a:gd name="T82" fmla="*/ 147 w 334"/>
              <a:gd name="T83" fmla="*/ 20 h 287"/>
              <a:gd name="T84" fmla="*/ 266 w 334"/>
              <a:gd name="T85" fmla="*/ 45 h 287"/>
              <a:gd name="T86" fmla="*/ 289 w 334"/>
              <a:gd name="T87" fmla="*/ 68 h 287"/>
              <a:gd name="T88" fmla="*/ 297 w 334"/>
              <a:gd name="T89" fmla="*/ 98 h 287"/>
              <a:gd name="T90" fmla="*/ 310 w 334"/>
              <a:gd name="T91" fmla="*/ 104 h 287"/>
              <a:gd name="T92" fmla="*/ 325 w 334"/>
              <a:gd name="T93" fmla="*/ 105 h 287"/>
              <a:gd name="T94" fmla="*/ 330 w 334"/>
              <a:gd name="T95" fmla="*/ 111 h 287"/>
              <a:gd name="T96" fmla="*/ 330 w 334"/>
              <a:gd name="T97" fmla="*/ 128 h 287"/>
              <a:gd name="T98" fmla="*/ 255 w 334"/>
              <a:gd name="T99" fmla="*/ 246 h 287"/>
              <a:gd name="T100" fmla="*/ 235 w 334"/>
              <a:gd name="T101" fmla="*/ 246 h 287"/>
              <a:gd name="T102" fmla="*/ 235 w 334"/>
              <a:gd name="T103" fmla="*/ 266 h 287"/>
              <a:gd name="T104" fmla="*/ 255 w 334"/>
              <a:gd name="T105" fmla="*/ 267 h 287"/>
              <a:gd name="T106" fmla="*/ 255 w 334"/>
              <a:gd name="T107" fmla="*/ 246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34" h="287">
                <a:moveTo>
                  <a:pt x="265" y="237"/>
                </a:moveTo>
                <a:cubicBezTo>
                  <a:pt x="276" y="248"/>
                  <a:pt x="276" y="265"/>
                  <a:pt x="265" y="276"/>
                </a:cubicBezTo>
                <a:cubicBezTo>
                  <a:pt x="254" y="287"/>
                  <a:pt x="236" y="287"/>
                  <a:pt x="226" y="276"/>
                </a:cubicBezTo>
                <a:cubicBezTo>
                  <a:pt x="156" y="202"/>
                  <a:pt x="156" y="202"/>
                  <a:pt x="156" y="202"/>
                </a:cubicBezTo>
                <a:cubicBezTo>
                  <a:pt x="92" y="280"/>
                  <a:pt x="92" y="280"/>
                  <a:pt x="92" y="280"/>
                </a:cubicBezTo>
                <a:cubicBezTo>
                  <a:pt x="86" y="287"/>
                  <a:pt x="75" y="287"/>
                  <a:pt x="68" y="280"/>
                </a:cubicBezTo>
                <a:cubicBezTo>
                  <a:pt x="52" y="263"/>
                  <a:pt x="52" y="263"/>
                  <a:pt x="52" y="263"/>
                </a:cubicBezTo>
                <a:cubicBezTo>
                  <a:pt x="45" y="257"/>
                  <a:pt x="45" y="246"/>
                  <a:pt x="52" y="240"/>
                </a:cubicBezTo>
                <a:cubicBezTo>
                  <a:pt x="126" y="171"/>
                  <a:pt x="126" y="171"/>
                  <a:pt x="126" y="171"/>
                </a:cubicBezTo>
                <a:cubicBezTo>
                  <a:pt x="90" y="136"/>
                  <a:pt x="90" y="136"/>
                  <a:pt x="90" y="136"/>
                </a:cubicBezTo>
                <a:cubicBezTo>
                  <a:pt x="78" y="125"/>
                  <a:pt x="71" y="122"/>
                  <a:pt x="62" y="125"/>
                </a:cubicBezTo>
                <a:cubicBezTo>
                  <a:pt x="52" y="128"/>
                  <a:pt x="39" y="128"/>
                  <a:pt x="27" y="120"/>
                </a:cubicBezTo>
                <a:cubicBezTo>
                  <a:pt x="0" y="103"/>
                  <a:pt x="2" y="70"/>
                  <a:pt x="2" y="70"/>
                </a:cubicBezTo>
                <a:cubicBezTo>
                  <a:pt x="4" y="67"/>
                  <a:pt x="4" y="67"/>
                  <a:pt x="4" y="67"/>
                </a:cubicBezTo>
                <a:cubicBezTo>
                  <a:pt x="4" y="67"/>
                  <a:pt x="28" y="83"/>
                  <a:pt x="31" y="84"/>
                </a:cubicBezTo>
                <a:cubicBezTo>
                  <a:pt x="35" y="87"/>
                  <a:pt x="48" y="93"/>
                  <a:pt x="60" y="75"/>
                </a:cubicBezTo>
                <a:cubicBezTo>
                  <a:pt x="73" y="56"/>
                  <a:pt x="62" y="45"/>
                  <a:pt x="59" y="42"/>
                </a:cubicBezTo>
                <a:cubicBezTo>
                  <a:pt x="56" y="41"/>
                  <a:pt x="32" y="25"/>
                  <a:pt x="32" y="25"/>
                </a:cubicBezTo>
                <a:cubicBezTo>
                  <a:pt x="34" y="21"/>
                  <a:pt x="34" y="21"/>
                  <a:pt x="34" y="21"/>
                </a:cubicBezTo>
                <a:cubicBezTo>
                  <a:pt x="34" y="21"/>
                  <a:pt x="62" y="7"/>
                  <a:pt x="88" y="23"/>
                </a:cubicBezTo>
                <a:cubicBezTo>
                  <a:pt x="88" y="23"/>
                  <a:pt x="95" y="27"/>
                  <a:pt x="97" y="30"/>
                </a:cubicBezTo>
                <a:cubicBezTo>
                  <a:pt x="114" y="45"/>
                  <a:pt x="114" y="61"/>
                  <a:pt x="111" y="75"/>
                </a:cubicBezTo>
                <a:cubicBezTo>
                  <a:pt x="108" y="88"/>
                  <a:pt x="111" y="92"/>
                  <a:pt x="121" y="103"/>
                </a:cubicBezTo>
                <a:cubicBezTo>
                  <a:pt x="157" y="139"/>
                  <a:pt x="157" y="139"/>
                  <a:pt x="157" y="139"/>
                </a:cubicBezTo>
                <a:cubicBezTo>
                  <a:pt x="199" y="95"/>
                  <a:pt x="199" y="95"/>
                  <a:pt x="199" y="95"/>
                </a:cubicBezTo>
                <a:cubicBezTo>
                  <a:pt x="230" y="127"/>
                  <a:pt x="230" y="127"/>
                  <a:pt x="230" y="127"/>
                </a:cubicBezTo>
                <a:cubicBezTo>
                  <a:pt x="189" y="169"/>
                  <a:pt x="189" y="169"/>
                  <a:pt x="189" y="169"/>
                </a:cubicBezTo>
                <a:lnTo>
                  <a:pt x="265" y="237"/>
                </a:lnTo>
                <a:close/>
                <a:moveTo>
                  <a:pt x="330" y="128"/>
                </a:moveTo>
                <a:cubicBezTo>
                  <a:pt x="306" y="151"/>
                  <a:pt x="306" y="151"/>
                  <a:pt x="306" y="151"/>
                </a:cubicBezTo>
                <a:cubicBezTo>
                  <a:pt x="302" y="156"/>
                  <a:pt x="294" y="156"/>
                  <a:pt x="289" y="151"/>
                </a:cubicBezTo>
                <a:cubicBezTo>
                  <a:pt x="284" y="146"/>
                  <a:pt x="284" y="146"/>
                  <a:pt x="284" y="146"/>
                </a:cubicBezTo>
                <a:cubicBezTo>
                  <a:pt x="280" y="142"/>
                  <a:pt x="278" y="136"/>
                  <a:pt x="280" y="133"/>
                </a:cubicBezTo>
                <a:cubicBezTo>
                  <a:pt x="284" y="130"/>
                  <a:pt x="283" y="123"/>
                  <a:pt x="276" y="116"/>
                </a:cubicBezTo>
                <a:cubicBezTo>
                  <a:pt x="265" y="105"/>
                  <a:pt x="252" y="104"/>
                  <a:pt x="247" y="110"/>
                </a:cubicBezTo>
                <a:cubicBezTo>
                  <a:pt x="245" y="112"/>
                  <a:pt x="238" y="119"/>
                  <a:pt x="238" y="119"/>
                </a:cubicBezTo>
                <a:cubicBezTo>
                  <a:pt x="206" y="88"/>
                  <a:pt x="206" y="88"/>
                  <a:pt x="206" y="88"/>
                </a:cubicBezTo>
                <a:cubicBezTo>
                  <a:pt x="211" y="83"/>
                  <a:pt x="211" y="83"/>
                  <a:pt x="211" y="83"/>
                </a:cubicBezTo>
                <a:cubicBezTo>
                  <a:pt x="211" y="83"/>
                  <a:pt x="212" y="81"/>
                  <a:pt x="215" y="78"/>
                </a:cubicBezTo>
                <a:cubicBezTo>
                  <a:pt x="225" y="68"/>
                  <a:pt x="214" y="57"/>
                  <a:pt x="214" y="57"/>
                </a:cubicBezTo>
                <a:cubicBezTo>
                  <a:pt x="186" y="30"/>
                  <a:pt x="147" y="30"/>
                  <a:pt x="147" y="30"/>
                </a:cubicBezTo>
                <a:cubicBezTo>
                  <a:pt x="147" y="20"/>
                  <a:pt x="147" y="20"/>
                  <a:pt x="147" y="20"/>
                </a:cubicBezTo>
                <a:cubicBezTo>
                  <a:pt x="226" y="0"/>
                  <a:pt x="255" y="34"/>
                  <a:pt x="266" y="45"/>
                </a:cubicBezTo>
                <a:cubicBezTo>
                  <a:pt x="276" y="55"/>
                  <a:pt x="286" y="65"/>
                  <a:pt x="289" y="68"/>
                </a:cubicBezTo>
                <a:cubicBezTo>
                  <a:pt x="295" y="73"/>
                  <a:pt x="289" y="89"/>
                  <a:pt x="297" y="98"/>
                </a:cubicBezTo>
                <a:cubicBezTo>
                  <a:pt x="301" y="102"/>
                  <a:pt x="306" y="104"/>
                  <a:pt x="310" y="104"/>
                </a:cubicBezTo>
                <a:cubicBezTo>
                  <a:pt x="314" y="100"/>
                  <a:pt x="321" y="101"/>
                  <a:pt x="325" y="105"/>
                </a:cubicBezTo>
                <a:cubicBezTo>
                  <a:pt x="330" y="111"/>
                  <a:pt x="330" y="111"/>
                  <a:pt x="330" y="111"/>
                </a:cubicBezTo>
                <a:cubicBezTo>
                  <a:pt x="334" y="115"/>
                  <a:pt x="334" y="123"/>
                  <a:pt x="330" y="128"/>
                </a:cubicBezTo>
                <a:close/>
                <a:moveTo>
                  <a:pt x="255" y="246"/>
                </a:moveTo>
                <a:cubicBezTo>
                  <a:pt x="250" y="240"/>
                  <a:pt x="241" y="240"/>
                  <a:pt x="235" y="246"/>
                </a:cubicBezTo>
                <a:cubicBezTo>
                  <a:pt x="230" y="251"/>
                  <a:pt x="230" y="261"/>
                  <a:pt x="235" y="266"/>
                </a:cubicBezTo>
                <a:cubicBezTo>
                  <a:pt x="241" y="272"/>
                  <a:pt x="250" y="273"/>
                  <a:pt x="255" y="267"/>
                </a:cubicBezTo>
                <a:cubicBezTo>
                  <a:pt x="261" y="261"/>
                  <a:pt x="261" y="251"/>
                  <a:pt x="255" y="246"/>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Rectangle 2">
            <a:extLst>
              <a:ext uri="{FF2B5EF4-FFF2-40B4-BE49-F238E27FC236}">
                <a16:creationId xmlns:a16="http://schemas.microsoft.com/office/drawing/2014/main" id="{861C1B64-C12F-427B-8878-4BB33D1DC7A1}"/>
              </a:ext>
            </a:extLst>
          </p:cNvPr>
          <p:cNvSpPr/>
          <p:nvPr/>
        </p:nvSpPr>
        <p:spPr>
          <a:xfrm>
            <a:off x="5763108" y="2911047"/>
            <a:ext cx="2603186" cy="992516"/>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40" name="Freeform 86">
            <a:extLst>
              <a:ext uri="{FF2B5EF4-FFF2-40B4-BE49-F238E27FC236}">
                <a16:creationId xmlns:a16="http://schemas.microsoft.com/office/drawing/2014/main" id="{56E8360D-5575-CEE9-3DC0-9ABC9A8991BE}"/>
              </a:ext>
            </a:extLst>
          </p:cNvPr>
          <p:cNvSpPr>
            <a:spLocks noEditPoints="1"/>
          </p:cNvSpPr>
          <p:nvPr/>
        </p:nvSpPr>
        <p:spPr bwMode="auto">
          <a:xfrm>
            <a:off x="4221066" y="2619827"/>
            <a:ext cx="263874" cy="322443"/>
          </a:xfrm>
          <a:custGeom>
            <a:avLst/>
            <a:gdLst>
              <a:gd name="T0" fmla="*/ 219 w 219"/>
              <a:gd name="T1" fmla="*/ 39 h 271"/>
              <a:gd name="T2" fmla="*/ 219 w 219"/>
              <a:gd name="T3" fmla="*/ 271 h 271"/>
              <a:gd name="T4" fmla="*/ 46 w 219"/>
              <a:gd name="T5" fmla="*/ 271 h 271"/>
              <a:gd name="T6" fmla="*/ 0 w 219"/>
              <a:gd name="T7" fmla="*/ 227 h 271"/>
              <a:gd name="T8" fmla="*/ 0 w 219"/>
              <a:gd name="T9" fmla="*/ 26 h 271"/>
              <a:gd name="T10" fmla="*/ 26 w 219"/>
              <a:gd name="T11" fmla="*/ 0 h 271"/>
              <a:gd name="T12" fmla="*/ 186 w 219"/>
              <a:gd name="T13" fmla="*/ 0 h 271"/>
              <a:gd name="T14" fmla="*/ 186 w 219"/>
              <a:gd name="T15" fmla="*/ 199 h 271"/>
              <a:gd name="T16" fmla="*/ 46 w 219"/>
              <a:gd name="T17" fmla="*/ 199 h 271"/>
              <a:gd name="T18" fmla="*/ 16 w 219"/>
              <a:gd name="T19" fmla="*/ 226 h 271"/>
              <a:gd name="T20" fmla="*/ 16 w 219"/>
              <a:gd name="T21" fmla="*/ 227 h 271"/>
              <a:gd name="T22" fmla="*/ 46 w 219"/>
              <a:gd name="T23" fmla="*/ 255 h 271"/>
              <a:gd name="T24" fmla="*/ 207 w 219"/>
              <a:gd name="T25" fmla="*/ 255 h 271"/>
              <a:gd name="T26" fmla="*/ 207 w 219"/>
              <a:gd name="T27" fmla="*/ 39 h 271"/>
              <a:gd name="T28" fmla="*/ 219 w 219"/>
              <a:gd name="T29" fmla="*/ 39 h 271"/>
              <a:gd name="T30" fmla="*/ 186 w 219"/>
              <a:gd name="T31" fmla="*/ 221 h 271"/>
              <a:gd name="T32" fmla="*/ 47 w 219"/>
              <a:gd name="T33" fmla="*/ 221 h 271"/>
              <a:gd name="T34" fmla="*/ 40 w 219"/>
              <a:gd name="T35" fmla="*/ 226 h 271"/>
              <a:gd name="T36" fmla="*/ 47 w 219"/>
              <a:gd name="T37" fmla="*/ 233 h 271"/>
              <a:gd name="T38" fmla="*/ 186 w 219"/>
              <a:gd name="T39" fmla="*/ 233 h 271"/>
              <a:gd name="T40" fmla="*/ 186 w 219"/>
              <a:gd name="T41" fmla="*/ 221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19" h="271">
                <a:moveTo>
                  <a:pt x="219" y="39"/>
                </a:moveTo>
                <a:cubicBezTo>
                  <a:pt x="219" y="271"/>
                  <a:pt x="219" y="271"/>
                  <a:pt x="219" y="271"/>
                </a:cubicBezTo>
                <a:cubicBezTo>
                  <a:pt x="46" y="271"/>
                  <a:pt x="46" y="271"/>
                  <a:pt x="46" y="271"/>
                </a:cubicBezTo>
                <a:cubicBezTo>
                  <a:pt x="20" y="271"/>
                  <a:pt x="0" y="253"/>
                  <a:pt x="0" y="227"/>
                </a:cubicBezTo>
                <a:cubicBezTo>
                  <a:pt x="0" y="26"/>
                  <a:pt x="0" y="26"/>
                  <a:pt x="0" y="26"/>
                </a:cubicBezTo>
                <a:cubicBezTo>
                  <a:pt x="0" y="12"/>
                  <a:pt x="12" y="0"/>
                  <a:pt x="26" y="0"/>
                </a:cubicBezTo>
                <a:cubicBezTo>
                  <a:pt x="186" y="0"/>
                  <a:pt x="186" y="0"/>
                  <a:pt x="186" y="0"/>
                </a:cubicBezTo>
                <a:cubicBezTo>
                  <a:pt x="186" y="199"/>
                  <a:pt x="186" y="199"/>
                  <a:pt x="186" y="199"/>
                </a:cubicBezTo>
                <a:cubicBezTo>
                  <a:pt x="46" y="199"/>
                  <a:pt x="46" y="199"/>
                  <a:pt x="46" y="199"/>
                </a:cubicBezTo>
                <a:cubicBezTo>
                  <a:pt x="28" y="199"/>
                  <a:pt x="16" y="209"/>
                  <a:pt x="16" y="226"/>
                </a:cubicBezTo>
                <a:cubicBezTo>
                  <a:pt x="16" y="227"/>
                  <a:pt x="16" y="227"/>
                  <a:pt x="16" y="227"/>
                </a:cubicBezTo>
                <a:cubicBezTo>
                  <a:pt x="16" y="244"/>
                  <a:pt x="28" y="255"/>
                  <a:pt x="46" y="255"/>
                </a:cubicBezTo>
                <a:cubicBezTo>
                  <a:pt x="207" y="255"/>
                  <a:pt x="207" y="255"/>
                  <a:pt x="207" y="255"/>
                </a:cubicBezTo>
                <a:cubicBezTo>
                  <a:pt x="207" y="39"/>
                  <a:pt x="207" y="39"/>
                  <a:pt x="207" y="39"/>
                </a:cubicBezTo>
                <a:lnTo>
                  <a:pt x="219" y="39"/>
                </a:lnTo>
                <a:close/>
                <a:moveTo>
                  <a:pt x="186" y="221"/>
                </a:moveTo>
                <a:cubicBezTo>
                  <a:pt x="47" y="221"/>
                  <a:pt x="47" y="221"/>
                  <a:pt x="47" y="221"/>
                </a:cubicBezTo>
                <a:cubicBezTo>
                  <a:pt x="44" y="221"/>
                  <a:pt x="40" y="223"/>
                  <a:pt x="40" y="226"/>
                </a:cubicBezTo>
                <a:cubicBezTo>
                  <a:pt x="40" y="231"/>
                  <a:pt x="44" y="233"/>
                  <a:pt x="47" y="233"/>
                </a:cubicBezTo>
                <a:cubicBezTo>
                  <a:pt x="186" y="233"/>
                  <a:pt x="186" y="233"/>
                  <a:pt x="186" y="233"/>
                </a:cubicBezTo>
                <a:lnTo>
                  <a:pt x="186" y="221"/>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52">
            <a:extLst>
              <a:ext uri="{FF2B5EF4-FFF2-40B4-BE49-F238E27FC236}">
                <a16:creationId xmlns:a16="http://schemas.microsoft.com/office/drawing/2014/main" id="{A72EF537-C249-3B9C-8C2F-0414065AF7FC}"/>
              </a:ext>
            </a:extLst>
          </p:cNvPr>
          <p:cNvSpPr>
            <a:spLocks noEditPoints="1"/>
          </p:cNvSpPr>
          <p:nvPr/>
        </p:nvSpPr>
        <p:spPr bwMode="auto">
          <a:xfrm>
            <a:off x="5273665" y="3407305"/>
            <a:ext cx="319970" cy="252120"/>
          </a:xfrm>
          <a:custGeom>
            <a:avLst/>
            <a:gdLst/>
            <a:ahLst/>
            <a:cxnLst>
              <a:cxn ang="0">
                <a:pos x="224" y="12"/>
              </a:cxn>
              <a:cxn ang="0">
                <a:pos x="188" y="0"/>
              </a:cxn>
              <a:cxn ang="0">
                <a:pos x="168" y="4"/>
              </a:cxn>
              <a:cxn ang="0">
                <a:pos x="112" y="54"/>
              </a:cxn>
              <a:cxn ang="0">
                <a:pos x="110" y="54"/>
              </a:cxn>
              <a:cxn ang="0">
                <a:pos x="28" y="138"/>
              </a:cxn>
              <a:cxn ang="0">
                <a:pos x="20" y="152"/>
              </a:cxn>
              <a:cxn ang="0">
                <a:pos x="0" y="228"/>
              </a:cxn>
              <a:cxn ang="0">
                <a:pos x="8" y="248"/>
              </a:cxn>
              <a:cxn ang="0">
                <a:pos x="28" y="256"/>
              </a:cxn>
              <a:cxn ang="0">
                <a:pos x="106" y="236"/>
              </a:cxn>
              <a:cxn ang="0">
                <a:pos x="240" y="106"/>
              </a:cxn>
              <a:cxn ang="0">
                <a:pos x="252" y="86"/>
              </a:cxn>
              <a:cxn ang="0">
                <a:pos x="254" y="52"/>
              </a:cxn>
              <a:cxn ang="0">
                <a:pos x="236" y="20"/>
              </a:cxn>
              <a:cxn ang="0">
                <a:pos x="126" y="180"/>
              </a:cxn>
              <a:cxn ang="0">
                <a:pos x="198" y="94"/>
              </a:cxn>
              <a:cxn ang="0">
                <a:pos x="196" y="126"/>
              </a:cxn>
              <a:cxn ang="0">
                <a:pos x="190" y="134"/>
              </a:cxn>
              <a:cxn ang="0">
                <a:pos x="128" y="196"/>
              </a:cxn>
              <a:cxn ang="0">
                <a:pos x="118" y="162"/>
              </a:cxn>
              <a:cxn ang="0">
                <a:pos x="100" y="142"/>
              </a:cxn>
              <a:cxn ang="0">
                <a:pos x="168" y="60"/>
              </a:cxn>
              <a:cxn ang="0">
                <a:pos x="184" y="72"/>
              </a:cxn>
              <a:cxn ang="0">
                <a:pos x="118" y="162"/>
              </a:cxn>
              <a:cxn ang="0">
                <a:pos x="72" y="130"/>
              </a:cxn>
              <a:cxn ang="0">
                <a:pos x="122" y="66"/>
              </a:cxn>
              <a:cxn ang="0">
                <a:pos x="150" y="56"/>
              </a:cxn>
              <a:cxn ang="0">
                <a:pos x="34" y="238"/>
              </a:cxn>
              <a:cxn ang="0">
                <a:pos x="28" y="240"/>
              </a:cxn>
              <a:cxn ang="0">
                <a:pos x="16" y="232"/>
              </a:cxn>
              <a:cxn ang="0">
                <a:pos x="16" y="224"/>
              </a:cxn>
              <a:cxn ang="0">
                <a:pos x="32" y="194"/>
              </a:cxn>
              <a:cxn ang="0">
                <a:pos x="52" y="204"/>
              </a:cxn>
              <a:cxn ang="0">
                <a:pos x="60" y="218"/>
              </a:cxn>
              <a:cxn ang="0">
                <a:pos x="34" y="238"/>
              </a:cxn>
              <a:cxn ang="0">
                <a:pos x="70" y="222"/>
              </a:cxn>
              <a:cxn ang="0">
                <a:pos x="58" y="198"/>
              </a:cxn>
              <a:cxn ang="0">
                <a:pos x="44" y="188"/>
              </a:cxn>
              <a:cxn ang="0">
                <a:pos x="36" y="156"/>
              </a:cxn>
              <a:cxn ang="0">
                <a:pos x="38" y="150"/>
              </a:cxn>
              <a:cxn ang="0">
                <a:pos x="60" y="144"/>
              </a:cxn>
              <a:cxn ang="0">
                <a:pos x="82" y="150"/>
              </a:cxn>
              <a:cxn ang="0">
                <a:pos x="96" y="160"/>
              </a:cxn>
              <a:cxn ang="0">
                <a:pos x="110" y="182"/>
              </a:cxn>
              <a:cxn ang="0">
                <a:pos x="110" y="206"/>
              </a:cxn>
              <a:cxn ang="0">
                <a:pos x="104" y="220"/>
              </a:cxn>
              <a:cxn ang="0">
                <a:pos x="230" y="94"/>
              </a:cxn>
              <a:cxn ang="0">
                <a:pos x="216" y="102"/>
              </a:cxn>
              <a:cxn ang="0">
                <a:pos x="210" y="80"/>
              </a:cxn>
              <a:cxn ang="0">
                <a:pos x="196" y="60"/>
              </a:cxn>
              <a:cxn ang="0">
                <a:pos x="162" y="42"/>
              </a:cxn>
              <a:cxn ang="0">
                <a:pos x="162" y="26"/>
              </a:cxn>
              <a:cxn ang="0">
                <a:pos x="180" y="16"/>
              </a:cxn>
              <a:cxn ang="0">
                <a:pos x="198" y="18"/>
              </a:cxn>
              <a:cxn ang="0">
                <a:pos x="224" y="32"/>
              </a:cxn>
              <a:cxn ang="0">
                <a:pos x="236" y="48"/>
              </a:cxn>
              <a:cxn ang="0">
                <a:pos x="240" y="66"/>
              </a:cxn>
              <a:cxn ang="0">
                <a:pos x="234" y="88"/>
              </a:cxn>
            </a:cxnLst>
            <a:rect l="0" t="0" r="r" b="b"/>
            <a:pathLst>
              <a:path w="256" h="256">
                <a:moveTo>
                  <a:pt x="236" y="20"/>
                </a:moveTo>
                <a:lnTo>
                  <a:pt x="236" y="20"/>
                </a:lnTo>
                <a:lnTo>
                  <a:pt x="224" y="12"/>
                </a:lnTo>
                <a:lnTo>
                  <a:pt x="212" y="6"/>
                </a:lnTo>
                <a:lnTo>
                  <a:pt x="200" y="2"/>
                </a:lnTo>
                <a:lnTo>
                  <a:pt x="188" y="0"/>
                </a:lnTo>
                <a:lnTo>
                  <a:pt x="188" y="0"/>
                </a:lnTo>
                <a:lnTo>
                  <a:pt x="178" y="0"/>
                </a:lnTo>
                <a:lnTo>
                  <a:pt x="168" y="4"/>
                </a:lnTo>
                <a:lnTo>
                  <a:pt x="158" y="8"/>
                </a:lnTo>
                <a:lnTo>
                  <a:pt x="150" y="16"/>
                </a:lnTo>
                <a:lnTo>
                  <a:pt x="112" y="54"/>
                </a:lnTo>
                <a:lnTo>
                  <a:pt x="112" y="54"/>
                </a:lnTo>
                <a:lnTo>
                  <a:pt x="110" y="54"/>
                </a:lnTo>
                <a:lnTo>
                  <a:pt x="110" y="54"/>
                </a:lnTo>
                <a:lnTo>
                  <a:pt x="110" y="54"/>
                </a:lnTo>
                <a:lnTo>
                  <a:pt x="110" y="54"/>
                </a:lnTo>
                <a:lnTo>
                  <a:pt x="28" y="138"/>
                </a:lnTo>
                <a:lnTo>
                  <a:pt x="28" y="138"/>
                </a:lnTo>
                <a:lnTo>
                  <a:pt x="24" y="144"/>
                </a:lnTo>
                <a:lnTo>
                  <a:pt x="20" y="152"/>
                </a:lnTo>
                <a:lnTo>
                  <a:pt x="2" y="220"/>
                </a:lnTo>
                <a:lnTo>
                  <a:pt x="2" y="220"/>
                </a:lnTo>
                <a:lnTo>
                  <a:pt x="0" y="228"/>
                </a:lnTo>
                <a:lnTo>
                  <a:pt x="0" y="228"/>
                </a:lnTo>
                <a:lnTo>
                  <a:pt x="2" y="238"/>
                </a:lnTo>
                <a:lnTo>
                  <a:pt x="8" y="248"/>
                </a:lnTo>
                <a:lnTo>
                  <a:pt x="18" y="254"/>
                </a:lnTo>
                <a:lnTo>
                  <a:pt x="28" y="256"/>
                </a:lnTo>
                <a:lnTo>
                  <a:pt x="28" y="256"/>
                </a:lnTo>
                <a:lnTo>
                  <a:pt x="38" y="254"/>
                </a:lnTo>
                <a:lnTo>
                  <a:pt x="106" y="236"/>
                </a:lnTo>
                <a:lnTo>
                  <a:pt x="106" y="236"/>
                </a:lnTo>
                <a:lnTo>
                  <a:pt x="112" y="234"/>
                </a:lnTo>
                <a:lnTo>
                  <a:pt x="118" y="228"/>
                </a:lnTo>
                <a:lnTo>
                  <a:pt x="240" y="106"/>
                </a:lnTo>
                <a:lnTo>
                  <a:pt x="240" y="106"/>
                </a:lnTo>
                <a:lnTo>
                  <a:pt x="248" y="96"/>
                </a:lnTo>
                <a:lnTo>
                  <a:pt x="252" y="86"/>
                </a:lnTo>
                <a:lnTo>
                  <a:pt x="256" y="76"/>
                </a:lnTo>
                <a:lnTo>
                  <a:pt x="256" y="64"/>
                </a:lnTo>
                <a:lnTo>
                  <a:pt x="254" y="52"/>
                </a:lnTo>
                <a:lnTo>
                  <a:pt x="250" y="42"/>
                </a:lnTo>
                <a:lnTo>
                  <a:pt x="244" y="30"/>
                </a:lnTo>
                <a:lnTo>
                  <a:pt x="236" y="20"/>
                </a:lnTo>
                <a:close/>
                <a:moveTo>
                  <a:pt x="128" y="190"/>
                </a:moveTo>
                <a:lnTo>
                  <a:pt x="128" y="190"/>
                </a:lnTo>
                <a:lnTo>
                  <a:pt x="126" y="180"/>
                </a:lnTo>
                <a:lnTo>
                  <a:pt x="122" y="170"/>
                </a:lnTo>
                <a:lnTo>
                  <a:pt x="198" y="94"/>
                </a:lnTo>
                <a:lnTo>
                  <a:pt x="198" y="94"/>
                </a:lnTo>
                <a:lnTo>
                  <a:pt x="200" y="104"/>
                </a:lnTo>
                <a:lnTo>
                  <a:pt x="200" y="116"/>
                </a:lnTo>
                <a:lnTo>
                  <a:pt x="196" y="126"/>
                </a:lnTo>
                <a:lnTo>
                  <a:pt x="190" y="134"/>
                </a:lnTo>
                <a:lnTo>
                  <a:pt x="190" y="134"/>
                </a:lnTo>
                <a:lnTo>
                  <a:pt x="190" y="134"/>
                </a:lnTo>
                <a:lnTo>
                  <a:pt x="190" y="134"/>
                </a:lnTo>
                <a:lnTo>
                  <a:pt x="128" y="196"/>
                </a:lnTo>
                <a:lnTo>
                  <a:pt x="128" y="196"/>
                </a:lnTo>
                <a:lnTo>
                  <a:pt x="128" y="190"/>
                </a:lnTo>
                <a:close/>
                <a:moveTo>
                  <a:pt x="118" y="162"/>
                </a:moveTo>
                <a:lnTo>
                  <a:pt x="118" y="162"/>
                </a:lnTo>
                <a:lnTo>
                  <a:pt x="108" y="148"/>
                </a:lnTo>
                <a:lnTo>
                  <a:pt x="108" y="148"/>
                </a:lnTo>
                <a:lnTo>
                  <a:pt x="100" y="142"/>
                </a:lnTo>
                <a:lnTo>
                  <a:pt x="92" y="136"/>
                </a:lnTo>
                <a:lnTo>
                  <a:pt x="168" y="60"/>
                </a:lnTo>
                <a:lnTo>
                  <a:pt x="168" y="60"/>
                </a:lnTo>
                <a:lnTo>
                  <a:pt x="176" y="64"/>
                </a:lnTo>
                <a:lnTo>
                  <a:pt x="184" y="72"/>
                </a:lnTo>
                <a:lnTo>
                  <a:pt x="184" y="72"/>
                </a:lnTo>
                <a:lnTo>
                  <a:pt x="190" y="78"/>
                </a:lnTo>
                <a:lnTo>
                  <a:pt x="194" y="86"/>
                </a:lnTo>
                <a:lnTo>
                  <a:pt x="118" y="162"/>
                </a:lnTo>
                <a:close/>
                <a:moveTo>
                  <a:pt x="84" y="132"/>
                </a:moveTo>
                <a:lnTo>
                  <a:pt x="84" y="132"/>
                </a:lnTo>
                <a:lnTo>
                  <a:pt x="72" y="130"/>
                </a:lnTo>
                <a:lnTo>
                  <a:pt x="60" y="128"/>
                </a:lnTo>
                <a:lnTo>
                  <a:pt x="122" y="66"/>
                </a:lnTo>
                <a:lnTo>
                  <a:pt x="122" y="66"/>
                </a:lnTo>
                <a:lnTo>
                  <a:pt x="130" y="60"/>
                </a:lnTo>
                <a:lnTo>
                  <a:pt x="140" y="56"/>
                </a:lnTo>
                <a:lnTo>
                  <a:pt x="150" y="56"/>
                </a:lnTo>
                <a:lnTo>
                  <a:pt x="160" y="58"/>
                </a:lnTo>
                <a:lnTo>
                  <a:pt x="84" y="132"/>
                </a:lnTo>
                <a:close/>
                <a:moveTo>
                  <a:pt x="34" y="238"/>
                </a:moveTo>
                <a:lnTo>
                  <a:pt x="34" y="238"/>
                </a:lnTo>
                <a:lnTo>
                  <a:pt x="28" y="240"/>
                </a:lnTo>
                <a:lnTo>
                  <a:pt x="28" y="240"/>
                </a:lnTo>
                <a:lnTo>
                  <a:pt x="24" y="240"/>
                </a:lnTo>
                <a:lnTo>
                  <a:pt x="20" y="236"/>
                </a:lnTo>
                <a:lnTo>
                  <a:pt x="16" y="232"/>
                </a:lnTo>
                <a:lnTo>
                  <a:pt x="16" y="228"/>
                </a:lnTo>
                <a:lnTo>
                  <a:pt x="16" y="228"/>
                </a:lnTo>
                <a:lnTo>
                  <a:pt x="16" y="224"/>
                </a:lnTo>
                <a:lnTo>
                  <a:pt x="26" y="192"/>
                </a:lnTo>
                <a:lnTo>
                  <a:pt x="26" y="192"/>
                </a:lnTo>
                <a:lnTo>
                  <a:pt x="32" y="194"/>
                </a:lnTo>
                <a:lnTo>
                  <a:pt x="40" y="196"/>
                </a:lnTo>
                <a:lnTo>
                  <a:pt x="46" y="200"/>
                </a:lnTo>
                <a:lnTo>
                  <a:pt x="52" y="204"/>
                </a:lnTo>
                <a:lnTo>
                  <a:pt x="52" y="204"/>
                </a:lnTo>
                <a:lnTo>
                  <a:pt x="58" y="210"/>
                </a:lnTo>
                <a:lnTo>
                  <a:pt x="60" y="218"/>
                </a:lnTo>
                <a:lnTo>
                  <a:pt x="62" y="224"/>
                </a:lnTo>
                <a:lnTo>
                  <a:pt x="64" y="232"/>
                </a:lnTo>
                <a:lnTo>
                  <a:pt x="34" y="238"/>
                </a:lnTo>
                <a:close/>
                <a:moveTo>
                  <a:pt x="70" y="230"/>
                </a:moveTo>
                <a:lnTo>
                  <a:pt x="70" y="230"/>
                </a:lnTo>
                <a:lnTo>
                  <a:pt x="70" y="222"/>
                </a:lnTo>
                <a:lnTo>
                  <a:pt x="68" y="214"/>
                </a:lnTo>
                <a:lnTo>
                  <a:pt x="64" y="206"/>
                </a:lnTo>
                <a:lnTo>
                  <a:pt x="58" y="198"/>
                </a:lnTo>
                <a:lnTo>
                  <a:pt x="58" y="198"/>
                </a:lnTo>
                <a:lnTo>
                  <a:pt x="50" y="192"/>
                </a:lnTo>
                <a:lnTo>
                  <a:pt x="44" y="188"/>
                </a:lnTo>
                <a:lnTo>
                  <a:pt x="36" y="186"/>
                </a:lnTo>
                <a:lnTo>
                  <a:pt x="28" y="184"/>
                </a:lnTo>
                <a:lnTo>
                  <a:pt x="36" y="156"/>
                </a:lnTo>
                <a:lnTo>
                  <a:pt x="36" y="156"/>
                </a:lnTo>
                <a:lnTo>
                  <a:pt x="38" y="150"/>
                </a:lnTo>
                <a:lnTo>
                  <a:pt x="38" y="150"/>
                </a:lnTo>
                <a:lnTo>
                  <a:pt x="44" y="146"/>
                </a:lnTo>
                <a:lnTo>
                  <a:pt x="52" y="144"/>
                </a:lnTo>
                <a:lnTo>
                  <a:pt x="60" y="144"/>
                </a:lnTo>
                <a:lnTo>
                  <a:pt x="68" y="144"/>
                </a:lnTo>
                <a:lnTo>
                  <a:pt x="74" y="146"/>
                </a:lnTo>
                <a:lnTo>
                  <a:pt x="82" y="150"/>
                </a:lnTo>
                <a:lnTo>
                  <a:pt x="90" y="154"/>
                </a:lnTo>
                <a:lnTo>
                  <a:pt x="96" y="160"/>
                </a:lnTo>
                <a:lnTo>
                  <a:pt x="96" y="160"/>
                </a:lnTo>
                <a:lnTo>
                  <a:pt x="102" y="166"/>
                </a:lnTo>
                <a:lnTo>
                  <a:pt x="108" y="174"/>
                </a:lnTo>
                <a:lnTo>
                  <a:pt x="110" y="182"/>
                </a:lnTo>
                <a:lnTo>
                  <a:pt x="112" y="190"/>
                </a:lnTo>
                <a:lnTo>
                  <a:pt x="112" y="198"/>
                </a:lnTo>
                <a:lnTo>
                  <a:pt x="110" y="206"/>
                </a:lnTo>
                <a:lnTo>
                  <a:pt x="108" y="214"/>
                </a:lnTo>
                <a:lnTo>
                  <a:pt x="104" y="220"/>
                </a:lnTo>
                <a:lnTo>
                  <a:pt x="104" y="220"/>
                </a:lnTo>
                <a:lnTo>
                  <a:pt x="100" y="222"/>
                </a:lnTo>
                <a:lnTo>
                  <a:pt x="70" y="230"/>
                </a:lnTo>
                <a:close/>
                <a:moveTo>
                  <a:pt x="230" y="94"/>
                </a:moveTo>
                <a:lnTo>
                  <a:pt x="216" y="108"/>
                </a:lnTo>
                <a:lnTo>
                  <a:pt x="216" y="108"/>
                </a:lnTo>
                <a:lnTo>
                  <a:pt x="216" y="102"/>
                </a:lnTo>
                <a:lnTo>
                  <a:pt x="216" y="102"/>
                </a:lnTo>
                <a:lnTo>
                  <a:pt x="214" y="90"/>
                </a:lnTo>
                <a:lnTo>
                  <a:pt x="210" y="80"/>
                </a:lnTo>
                <a:lnTo>
                  <a:pt x="204" y="70"/>
                </a:lnTo>
                <a:lnTo>
                  <a:pt x="196" y="60"/>
                </a:lnTo>
                <a:lnTo>
                  <a:pt x="196" y="60"/>
                </a:lnTo>
                <a:lnTo>
                  <a:pt x="186" y="52"/>
                </a:lnTo>
                <a:lnTo>
                  <a:pt x="174" y="46"/>
                </a:lnTo>
                <a:lnTo>
                  <a:pt x="162" y="42"/>
                </a:lnTo>
                <a:lnTo>
                  <a:pt x="148" y="40"/>
                </a:lnTo>
                <a:lnTo>
                  <a:pt x="162" y="26"/>
                </a:lnTo>
                <a:lnTo>
                  <a:pt x="162" y="26"/>
                </a:lnTo>
                <a:lnTo>
                  <a:pt x="168" y="22"/>
                </a:lnTo>
                <a:lnTo>
                  <a:pt x="174" y="18"/>
                </a:lnTo>
                <a:lnTo>
                  <a:pt x="180" y="16"/>
                </a:lnTo>
                <a:lnTo>
                  <a:pt x="188" y="16"/>
                </a:lnTo>
                <a:lnTo>
                  <a:pt x="188" y="16"/>
                </a:lnTo>
                <a:lnTo>
                  <a:pt x="198" y="18"/>
                </a:lnTo>
                <a:lnTo>
                  <a:pt x="206" y="20"/>
                </a:lnTo>
                <a:lnTo>
                  <a:pt x="216" y="26"/>
                </a:lnTo>
                <a:lnTo>
                  <a:pt x="224" y="32"/>
                </a:lnTo>
                <a:lnTo>
                  <a:pt x="224" y="32"/>
                </a:lnTo>
                <a:lnTo>
                  <a:pt x="230" y="40"/>
                </a:lnTo>
                <a:lnTo>
                  <a:pt x="236" y="48"/>
                </a:lnTo>
                <a:lnTo>
                  <a:pt x="238" y="56"/>
                </a:lnTo>
                <a:lnTo>
                  <a:pt x="240" y="66"/>
                </a:lnTo>
                <a:lnTo>
                  <a:pt x="240" y="66"/>
                </a:lnTo>
                <a:lnTo>
                  <a:pt x="240" y="74"/>
                </a:lnTo>
                <a:lnTo>
                  <a:pt x="238" y="82"/>
                </a:lnTo>
                <a:lnTo>
                  <a:pt x="234" y="88"/>
                </a:lnTo>
                <a:lnTo>
                  <a:pt x="230" y="94"/>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43" name="Freeform 98">
            <a:extLst>
              <a:ext uri="{FF2B5EF4-FFF2-40B4-BE49-F238E27FC236}">
                <a16:creationId xmlns:a16="http://schemas.microsoft.com/office/drawing/2014/main" id="{BF8A2714-6242-15D3-D542-758C96EF7CBA}"/>
              </a:ext>
            </a:extLst>
          </p:cNvPr>
          <p:cNvSpPr>
            <a:spLocks noEditPoints="1"/>
          </p:cNvSpPr>
          <p:nvPr/>
        </p:nvSpPr>
        <p:spPr bwMode="auto">
          <a:xfrm>
            <a:off x="4170123" y="3436247"/>
            <a:ext cx="365760" cy="230941"/>
          </a:xfrm>
          <a:custGeom>
            <a:avLst/>
            <a:gdLst>
              <a:gd name="T0" fmla="*/ 265 w 265"/>
              <a:gd name="T1" fmla="*/ 74 h 149"/>
              <a:gd name="T2" fmla="*/ 133 w 265"/>
              <a:gd name="T3" fmla="*/ 149 h 149"/>
              <a:gd name="T4" fmla="*/ 0 w 265"/>
              <a:gd name="T5" fmla="*/ 74 h 149"/>
              <a:gd name="T6" fmla="*/ 133 w 265"/>
              <a:gd name="T7" fmla="*/ 0 h 149"/>
              <a:gd name="T8" fmla="*/ 265 w 265"/>
              <a:gd name="T9" fmla="*/ 74 h 149"/>
              <a:gd name="T10" fmla="*/ 191 w 265"/>
              <a:gd name="T11" fmla="*/ 74 h 149"/>
              <a:gd name="T12" fmla="*/ 133 w 265"/>
              <a:gd name="T13" fmla="*/ 17 h 149"/>
              <a:gd name="T14" fmla="*/ 73 w 265"/>
              <a:gd name="T15" fmla="*/ 74 h 149"/>
              <a:gd name="T16" fmla="*/ 133 w 265"/>
              <a:gd name="T17" fmla="*/ 132 h 149"/>
              <a:gd name="T18" fmla="*/ 191 w 265"/>
              <a:gd name="T19" fmla="*/ 74 h 149"/>
              <a:gd name="T20" fmla="*/ 162 w 265"/>
              <a:gd name="T21" fmla="*/ 74 h 149"/>
              <a:gd name="T22" fmla="*/ 133 w 265"/>
              <a:gd name="T23" fmla="*/ 103 h 149"/>
              <a:gd name="T24" fmla="*/ 103 w 265"/>
              <a:gd name="T25" fmla="*/ 74 h 149"/>
              <a:gd name="T26" fmla="*/ 133 w 265"/>
              <a:gd name="T27" fmla="*/ 46 h 149"/>
              <a:gd name="T28" fmla="*/ 133 w 265"/>
              <a:gd name="T29" fmla="*/ 74 h 149"/>
              <a:gd name="T30" fmla="*/ 162 w 265"/>
              <a:gd name="T31" fmla="*/ 7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5" h="149">
                <a:moveTo>
                  <a:pt x="265" y="74"/>
                </a:moveTo>
                <a:cubicBezTo>
                  <a:pt x="265" y="85"/>
                  <a:pt x="220" y="149"/>
                  <a:pt x="133" y="149"/>
                </a:cubicBezTo>
                <a:cubicBezTo>
                  <a:pt x="45" y="149"/>
                  <a:pt x="0" y="85"/>
                  <a:pt x="0" y="74"/>
                </a:cubicBezTo>
                <a:cubicBezTo>
                  <a:pt x="0" y="64"/>
                  <a:pt x="45" y="0"/>
                  <a:pt x="133" y="0"/>
                </a:cubicBezTo>
                <a:cubicBezTo>
                  <a:pt x="220" y="0"/>
                  <a:pt x="265" y="64"/>
                  <a:pt x="265" y="74"/>
                </a:cubicBezTo>
                <a:close/>
                <a:moveTo>
                  <a:pt x="191" y="74"/>
                </a:moveTo>
                <a:cubicBezTo>
                  <a:pt x="191" y="43"/>
                  <a:pt x="165" y="17"/>
                  <a:pt x="133" y="17"/>
                </a:cubicBezTo>
                <a:cubicBezTo>
                  <a:pt x="100" y="17"/>
                  <a:pt x="73" y="43"/>
                  <a:pt x="73" y="74"/>
                </a:cubicBezTo>
                <a:cubicBezTo>
                  <a:pt x="73" y="106"/>
                  <a:pt x="100" y="132"/>
                  <a:pt x="133" y="132"/>
                </a:cubicBezTo>
                <a:cubicBezTo>
                  <a:pt x="165" y="132"/>
                  <a:pt x="191" y="106"/>
                  <a:pt x="191" y="74"/>
                </a:cubicBezTo>
                <a:close/>
                <a:moveTo>
                  <a:pt x="162" y="74"/>
                </a:moveTo>
                <a:cubicBezTo>
                  <a:pt x="162" y="90"/>
                  <a:pt x="148" y="103"/>
                  <a:pt x="133" y="103"/>
                </a:cubicBezTo>
                <a:cubicBezTo>
                  <a:pt x="116" y="103"/>
                  <a:pt x="103" y="90"/>
                  <a:pt x="103" y="74"/>
                </a:cubicBezTo>
                <a:cubicBezTo>
                  <a:pt x="103" y="59"/>
                  <a:pt x="116" y="46"/>
                  <a:pt x="133" y="46"/>
                </a:cubicBezTo>
                <a:cubicBezTo>
                  <a:pt x="141" y="46"/>
                  <a:pt x="127" y="69"/>
                  <a:pt x="133" y="74"/>
                </a:cubicBezTo>
                <a:cubicBezTo>
                  <a:pt x="137" y="80"/>
                  <a:pt x="162" y="67"/>
                  <a:pt x="162" y="7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10072087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DB1B493-D596-8397-47F1-BB9BCD7D1825}"/>
              </a:ext>
            </a:extLst>
          </p:cNvPr>
          <p:cNvSpPr txBox="1"/>
          <p:nvPr/>
        </p:nvSpPr>
        <p:spPr>
          <a:xfrm>
            <a:off x="615815" y="705206"/>
            <a:ext cx="8111066"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Level of Effort (LOE)</a:t>
            </a:r>
          </a:p>
        </p:txBody>
      </p:sp>
      <p:graphicFrame>
        <p:nvGraphicFramePr>
          <p:cNvPr id="2" name="Table 1">
            <a:extLst>
              <a:ext uri="{FF2B5EF4-FFF2-40B4-BE49-F238E27FC236}">
                <a16:creationId xmlns:a16="http://schemas.microsoft.com/office/drawing/2014/main" id="{0D6C439E-C2A4-E2C0-49FB-957E317479EA}"/>
              </a:ext>
            </a:extLst>
          </p:cNvPr>
          <p:cNvGraphicFramePr>
            <a:graphicFrameLocks noGrp="1"/>
          </p:cNvGraphicFramePr>
          <p:nvPr>
            <p:extLst>
              <p:ext uri="{D42A27DB-BD31-4B8C-83A1-F6EECF244321}">
                <p14:modId xmlns:p14="http://schemas.microsoft.com/office/powerpoint/2010/main" val="3592565563"/>
              </p:ext>
            </p:extLst>
          </p:nvPr>
        </p:nvGraphicFramePr>
        <p:xfrm>
          <a:off x="516467" y="1366511"/>
          <a:ext cx="8111066" cy="4757717"/>
        </p:xfrm>
        <a:graphic>
          <a:graphicData uri="http://schemas.openxmlformats.org/drawingml/2006/table">
            <a:tbl>
              <a:tblPr>
                <a:tableStyleId>{9D7B26C5-4107-4FEC-AEDC-1716B250A1EF}</a:tableStyleId>
              </a:tblPr>
              <a:tblGrid>
                <a:gridCol w="1745513">
                  <a:extLst>
                    <a:ext uri="{9D8B030D-6E8A-4147-A177-3AD203B41FA5}">
                      <a16:colId xmlns:a16="http://schemas.microsoft.com/office/drawing/2014/main" val="3236202084"/>
                    </a:ext>
                  </a:extLst>
                </a:gridCol>
                <a:gridCol w="1150411">
                  <a:extLst>
                    <a:ext uri="{9D8B030D-6E8A-4147-A177-3AD203B41FA5}">
                      <a16:colId xmlns:a16="http://schemas.microsoft.com/office/drawing/2014/main" val="1862940619"/>
                    </a:ext>
                  </a:extLst>
                </a:gridCol>
                <a:gridCol w="1805821">
                  <a:extLst>
                    <a:ext uri="{9D8B030D-6E8A-4147-A177-3AD203B41FA5}">
                      <a16:colId xmlns:a16="http://schemas.microsoft.com/office/drawing/2014/main" val="4160302565"/>
                    </a:ext>
                  </a:extLst>
                </a:gridCol>
                <a:gridCol w="705633">
                  <a:extLst>
                    <a:ext uri="{9D8B030D-6E8A-4147-A177-3AD203B41FA5}">
                      <a16:colId xmlns:a16="http://schemas.microsoft.com/office/drawing/2014/main" val="3476353698"/>
                    </a:ext>
                  </a:extLst>
                </a:gridCol>
                <a:gridCol w="675922">
                  <a:extLst>
                    <a:ext uri="{9D8B030D-6E8A-4147-A177-3AD203B41FA5}">
                      <a16:colId xmlns:a16="http://schemas.microsoft.com/office/drawing/2014/main" val="2655985485"/>
                    </a:ext>
                  </a:extLst>
                </a:gridCol>
                <a:gridCol w="675922">
                  <a:extLst>
                    <a:ext uri="{9D8B030D-6E8A-4147-A177-3AD203B41FA5}">
                      <a16:colId xmlns:a16="http://schemas.microsoft.com/office/drawing/2014/main" val="3066405275"/>
                    </a:ext>
                  </a:extLst>
                </a:gridCol>
                <a:gridCol w="675922">
                  <a:extLst>
                    <a:ext uri="{9D8B030D-6E8A-4147-A177-3AD203B41FA5}">
                      <a16:colId xmlns:a16="http://schemas.microsoft.com/office/drawing/2014/main" val="3584311920"/>
                    </a:ext>
                  </a:extLst>
                </a:gridCol>
                <a:gridCol w="675922">
                  <a:extLst>
                    <a:ext uri="{9D8B030D-6E8A-4147-A177-3AD203B41FA5}">
                      <a16:colId xmlns:a16="http://schemas.microsoft.com/office/drawing/2014/main" val="3768225822"/>
                    </a:ext>
                  </a:extLst>
                </a:gridCol>
              </a:tblGrid>
              <a:tr h="108448">
                <a:tc>
                  <a:txBody>
                    <a:bodyPr/>
                    <a:lstStyle/>
                    <a:p>
                      <a:pPr algn="l" fontAlgn="b"/>
                      <a:endParaRPr lang="en-US" sz="500" b="0" i="0" u="none" strike="noStrike">
                        <a:solidFill>
                          <a:srgbClr val="000000"/>
                        </a:solidFill>
                        <a:effectLst/>
                        <a:latin typeface="Calibri" panose="020F0502020204030204" pitchFamily="34" charset="0"/>
                      </a:endParaRPr>
                    </a:p>
                  </a:txBody>
                  <a:tcPr marL="4250" marR="4250" marT="4250" marB="0" anchor="b">
                    <a:lnL>
                      <a:noFill/>
                    </a:lnL>
                    <a:lnR>
                      <a:noFill/>
                    </a:lnR>
                    <a:lnT w="12700" cmpd="sng">
                      <a:noFill/>
                    </a:lnT>
                    <a:lnB>
                      <a:noFill/>
                    </a:lnB>
                    <a:lnTlToBr w="12700" cmpd="sng">
                      <a:noFill/>
                      <a:prstDash val="solid"/>
                    </a:lnTlToBr>
                    <a:lnBlToTr w="12700" cmpd="sng">
                      <a:noFill/>
                      <a:prstDash val="solid"/>
                    </a:lnBlToTr>
                  </a:tcPr>
                </a:tc>
                <a:tc>
                  <a:txBody>
                    <a:bodyPr/>
                    <a:lstStyle/>
                    <a:p>
                      <a:pPr algn="l" fontAlgn="b"/>
                      <a:endParaRPr lang="en-US" sz="500" b="0" i="0" u="none" strike="noStrike">
                        <a:solidFill>
                          <a:srgbClr val="000000"/>
                        </a:solidFill>
                        <a:effectLst/>
                        <a:latin typeface="Calibri" panose="020F0502020204030204" pitchFamily="34" charset="0"/>
                      </a:endParaRPr>
                    </a:p>
                  </a:txBody>
                  <a:tcPr marL="4250" marR="4250" marT="4250" marB="0" anchor="b">
                    <a:lnL>
                      <a:noFill/>
                    </a:lnL>
                    <a:lnR>
                      <a:noFill/>
                    </a:lnR>
                    <a:lnT w="12700" cmpd="sng">
                      <a:noFill/>
                    </a:lnT>
                    <a:lnB>
                      <a:noFill/>
                    </a:lnB>
                    <a:lnTlToBr w="12700" cmpd="sng">
                      <a:noFill/>
                      <a:prstDash val="solid"/>
                    </a:lnTlToBr>
                    <a:lnBlToTr w="12700" cmpd="sng">
                      <a:noFill/>
                      <a:prstDash val="solid"/>
                    </a:lnBlToTr>
                  </a:tcPr>
                </a:tc>
                <a:tc>
                  <a:txBody>
                    <a:bodyPr/>
                    <a:lstStyle/>
                    <a:p>
                      <a:pPr algn="r" fontAlgn="b"/>
                      <a:r>
                        <a:rPr lang="en-US" sz="900" b="0" i="0" u="none" strike="noStrike">
                          <a:effectLst/>
                          <a:latin typeface="Calibri"/>
                          <a:cs typeface="Calibri"/>
                        </a:rPr>
                        <a:t>Est Start</a:t>
                      </a:r>
                      <a:endParaRPr lang="en-US" sz="900" b="0" i="0" u="none" strike="noStrike">
                        <a:solidFill>
                          <a:srgbClr val="000000"/>
                        </a:solidFill>
                        <a:effectLst/>
                        <a:latin typeface="Calibri"/>
                        <a:cs typeface="Calibri"/>
                      </a:endParaRPr>
                    </a:p>
                  </a:txBody>
                  <a:tcPr marL="4250" marR="4250" marT="4250" marB="0" anchor="b">
                    <a:lnL>
                      <a:noFill/>
                    </a:lnL>
                    <a:lnR>
                      <a:noFill/>
                    </a:lnR>
                    <a:lnT w="12700" cmpd="sng">
                      <a:noFill/>
                    </a:lnT>
                    <a:lnB>
                      <a:noFill/>
                    </a:lnB>
                    <a:lnTlToBr w="12700" cmpd="sng">
                      <a:noFill/>
                      <a:prstDash val="solid"/>
                    </a:lnTlToBr>
                    <a:lnBlToTr w="12700" cmpd="sng">
                      <a:noFill/>
                      <a:prstDash val="solid"/>
                    </a:lnBlToTr>
                  </a:tcPr>
                </a:tc>
                <a:tc>
                  <a:txBody>
                    <a:bodyPr/>
                    <a:lstStyle/>
                    <a:p>
                      <a:pPr algn="ctr" fontAlgn="b"/>
                      <a:r>
                        <a:rPr lang="en-US" sz="900" b="0" i="0" u="none" strike="noStrike">
                          <a:effectLst/>
                          <a:latin typeface="Calibri"/>
                          <a:cs typeface="Calibri"/>
                        </a:rPr>
                        <a:t>10/16/23</a:t>
                      </a:r>
                      <a:endParaRPr lang="en-US" sz="900" b="0" i="0" u="none" strike="noStrike">
                        <a:solidFill>
                          <a:srgbClr val="000000"/>
                        </a:solidFill>
                        <a:effectLst/>
                        <a:latin typeface="Calibri"/>
                        <a:cs typeface="Calibri"/>
                      </a:endParaRPr>
                    </a:p>
                  </a:txBody>
                  <a:tcPr marL="4250" marR="4250" marT="4250" marB="0" anchor="b">
                    <a:lnL>
                      <a:noFill/>
                    </a:lnL>
                    <a:lnR>
                      <a:noFill/>
                    </a:lnR>
                    <a:lnT w="12700" cmpd="sng">
                      <a:noFill/>
                    </a:lnT>
                    <a:lnB>
                      <a:noFill/>
                    </a:lnB>
                    <a:lnTlToBr w="12700" cmpd="sng">
                      <a:noFill/>
                      <a:prstDash val="solid"/>
                    </a:lnTlToBr>
                    <a:lnBlToTr w="12700" cmpd="sng">
                      <a:noFill/>
                      <a:prstDash val="solid"/>
                    </a:lnBlToTr>
                  </a:tcPr>
                </a:tc>
                <a:tc>
                  <a:txBody>
                    <a:bodyPr/>
                    <a:lstStyle/>
                    <a:p>
                      <a:pPr algn="ctr" fontAlgn="t"/>
                      <a:r>
                        <a:rPr lang="en-US" sz="900" b="0" i="0" u="none" strike="noStrike">
                          <a:effectLst/>
                          <a:latin typeface="Calibri"/>
                          <a:cs typeface="Calibri"/>
                        </a:rPr>
                        <a:t>10/30/23</a:t>
                      </a:r>
                      <a:endParaRPr lang="en-US" sz="900" b="0" i="0" u="none" strike="noStrike">
                        <a:solidFill>
                          <a:srgbClr val="000000"/>
                        </a:solidFill>
                        <a:effectLst/>
                        <a:latin typeface="Calibri"/>
                        <a:cs typeface="Calibri"/>
                      </a:endParaRPr>
                    </a:p>
                  </a:txBody>
                  <a:tcPr marL="4250" marR="4250" marT="4250" marB="0">
                    <a:lnL>
                      <a:noFill/>
                    </a:lnL>
                    <a:lnR>
                      <a:noFill/>
                    </a:lnR>
                    <a:lnT w="12700" cmpd="sng">
                      <a:noFill/>
                    </a:lnT>
                    <a:lnB>
                      <a:noFill/>
                    </a:lnB>
                    <a:lnTlToBr w="12700" cmpd="sng">
                      <a:noFill/>
                      <a:prstDash val="solid"/>
                    </a:lnTlToBr>
                    <a:lnBlToTr w="12700" cmpd="sng">
                      <a:noFill/>
                      <a:prstDash val="solid"/>
                    </a:lnBlToTr>
                  </a:tcPr>
                </a:tc>
                <a:tc>
                  <a:txBody>
                    <a:bodyPr/>
                    <a:lstStyle/>
                    <a:p>
                      <a:pPr algn="ctr" fontAlgn="b"/>
                      <a:r>
                        <a:rPr lang="en-US" sz="900" b="0" i="0" u="none" strike="noStrike">
                          <a:effectLst/>
                          <a:latin typeface="Calibri"/>
                          <a:cs typeface="Calibri"/>
                        </a:rPr>
                        <a:t>2/2/24</a:t>
                      </a:r>
                      <a:endParaRPr lang="en-US" sz="900" b="0" i="0" u="none" strike="noStrike">
                        <a:solidFill>
                          <a:srgbClr val="000000"/>
                        </a:solidFill>
                        <a:effectLst/>
                        <a:latin typeface="Calibri"/>
                        <a:cs typeface="Calibri"/>
                      </a:endParaRPr>
                    </a:p>
                  </a:txBody>
                  <a:tcPr marL="4250" marR="4250" marT="4250" marB="0" anchor="b">
                    <a:lnL>
                      <a:noFill/>
                    </a:lnL>
                    <a:lnR>
                      <a:noFill/>
                    </a:lnR>
                    <a:lnT w="12700" cmpd="sng">
                      <a:noFill/>
                    </a:lnT>
                    <a:lnB>
                      <a:noFill/>
                    </a:lnB>
                    <a:lnTlToBr w="12700" cmpd="sng">
                      <a:noFill/>
                      <a:prstDash val="solid"/>
                    </a:lnTlToBr>
                    <a:lnBlToTr w="12700" cmpd="sng">
                      <a:noFill/>
                      <a:prstDash val="solid"/>
                    </a:lnBlToTr>
                  </a:tcPr>
                </a:tc>
                <a:tc>
                  <a:txBody>
                    <a:bodyPr/>
                    <a:lstStyle/>
                    <a:p>
                      <a:pPr algn="ctr" fontAlgn="b"/>
                      <a:r>
                        <a:rPr lang="en-US" sz="900" b="0" i="0" u="none" strike="noStrike">
                          <a:effectLst/>
                          <a:latin typeface="Calibri"/>
                          <a:cs typeface="Calibri"/>
                        </a:rPr>
                        <a:t>5/30/25</a:t>
                      </a:r>
                      <a:endParaRPr lang="en-US" sz="900" b="0" i="0" u="none" strike="noStrike">
                        <a:solidFill>
                          <a:srgbClr val="000000"/>
                        </a:solidFill>
                        <a:effectLst/>
                        <a:latin typeface="Calibri"/>
                        <a:cs typeface="Calibri"/>
                      </a:endParaRPr>
                    </a:p>
                  </a:txBody>
                  <a:tcPr marL="4250" marR="4250" marT="4250" marB="0" anchor="b">
                    <a:lnL>
                      <a:noFill/>
                    </a:lnL>
                    <a:lnR>
                      <a:noFill/>
                    </a:lnR>
                    <a:lnT w="12700" cmpd="sng">
                      <a:noFill/>
                    </a:lnT>
                    <a:lnB>
                      <a:noFill/>
                    </a:lnB>
                    <a:lnTlToBr w="12700" cmpd="sng">
                      <a:noFill/>
                      <a:prstDash val="solid"/>
                    </a:lnTlToBr>
                    <a:lnBlToTr w="12700" cmpd="sng">
                      <a:noFill/>
                      <a:prstDash val="solid"/>
                    </a:lnBlToTr>
                  </a:tcPr>
                </a:tc>
                <a:tc>
                  <a:txBody>
                    <a:bodyPr/>
                    <a:lstStyle/>
                    <a:p>
                      <a:pPr algn="ctr" fontAlgn="b"/>
                      <a:r>
                        <a:rPr lang="en-US" sz="900" b="0" i="0" u="none" strike="noStrike">
                          <a:effectLst/>
                          <a:latin typeface="Calibri"/>
                          <a:cs typeface="Calibri"/>
                        </a:rPr>
                        <a:t>7/28/25</a:t>
                      </a:r>
                      <a:endParaRPr lang="en-US" sz="900" b="0" i="0" u="none" strike="noStrike">
                        <a:solidFill>
                          <a:srgbClr val="000000"/>
                        </a:solidFill>
                        <a:effectLst/>
                        <a:latin typeface="Calibri"/>
                        <a:cs typeface="Calibri"/>
                      </a:endParaRPr>
                    </a:p>
                  </a:txBody>
                  <a:tcPr marL="4250" marR="4250" marT="4250" marB="0" anchor="b">
                    <a:lnL>
                      <a:noFill/>
                    </a:lnL>
                    <a:lnR>
                      <a:noFill/>
                    </a:lnR>
                    <a:lnT w="127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400498222"/>
                  </a:ext>
                </a:extLst>
              </a:tr>
              <a:tr h="108448">
                <a:tc>
                  <a:txBody>
                    <a:bodyPr/>
                    <a:lstStyle/>
                    <a:p>
                      <a:pPr algn="l" fontAlgn="b"/>
                      <a:endParaRPr lang="en-US" sz="500" b="0" i="0" u="none" strike="noStrike">
                        <a:solidFill>
                          <a:srgbClr val="000000"/>
                        </a:solidFill>
                        <a:effectLst/>
                        <a:latin typeface="Calibri" panose="020F0502020204030204" pitchFamily="34" charset="0"/>
                      </a:endParaRPr>
                    </a:p>
                  </a:txBody>
                  <a:tcPr marL="4250" marR="4250" marT="4250" marB="0" anchor="b">
                    <a:lnT>
                      <a:noFill/>
                    </a:lnT>
                  </a:tcPr>
                </a:tc>
                <a:tc>
                  <a:txBody>
                    <a:bodyPr/>
                    <a:lstStyle/>
                    <a:p>
                      <a:pPr algn="l" fontAlgn="b"/>
                      <a:endParaRPr lang="en-US" sz="500" b="0" i="0" u="none" strike="noStrike">
                        <a:solidFill>
                          <a:srgbClr val="000000"/>
                        </a:solidFill>
                        <a:effectLst/>
                        <a:latin typeface="Calibri" panose="020F0502020204030204" pitchFamily="34" charset="0"/>
                      </a:endParaRPr>
                    </a:p>
                  </a:txBody>
                  <a:tcPr marL="4250" marR="4250" marT="4250" marB="0" anchor="b">
                    <a:lnT>
                      <a:noFill/>
                    </a:lnT>
                  </a:tcPr>
                </a:tc>
                <a:tc>
                  <a:txBody>
                    <a:bodyPr/>
                    <a:lstStyle/>
                    <a:p>
                      <a:pPr algn="r" fontAlgn="b"/>
                      <a:r>
                        <a:rPr lang="en-US" sz="900" b="0" i="0" u="none" strike="noStrike">
                          <a:effectLst/>
                          <a:latin typeface="Calibri"/>
                          <a:cs typeface="Calibri"/>
                        </a:rPr>
                        <a:t>Est Finish</a:t>
                      </a:r>
                      <a:endParaRPr lang="en-US" sz="900" b="0" i="0" u="none" strike="noStrike">
                        <a:solidFill>
                          <a:srgbClr val="000000"/>
                        </a:solidFill>
                        <a:effectLst/>
                        <a:latin typeface="Calibri"/>
                        <a:cs typeface="Calibri"/>
                      </a:endParaRPr>
                    </a:p>
                  </a:txBody>
                  <a:tcPr marL="4250" marR="4250" marT="4250" marB="0" anchor="b">
                    <a:lnT>
                      <a:noFill/>
                    </a:lnT>
                  </a:tcPr>
                </a:tc>
                <a:tc>
                  <a:txBody>
                    <a:bodyPr/>
                    <a:lstStyle/>
                    <a:p>
                      <a:pPr algn="ctr" fontAlgn="b"/>
                      <a:r>
                        <a:rPr lang="en-US" sz="900" b="0" i="0" u="none" strike="noStrike">
                          <a:effectLst/>
                          <a:latin typeface="Calibri"/>
                          <a:cs typeface="Calibri"/>
                        </a:rPr>
                        <a:t>11/3/23</a:t>
                      </a:r>
                      <a:endParaRPr lang="en-US" sz="900" b="0" i="0" u="none" strike="noStrike">
                        <a:solidFill>
                          <a:srgbClr val="000000"/>
                        </a:solidFill>
                        <a:effectLst/>
                        <a:latin typeface="Calibri"/>
                        <a:cs typeface="Calibri"/>
                      </a:endParaRPr>
                    </a:p>
                  </a:txBody>
                  <a:tcPr marL="4250" marR="4250" marT="4250" marB="0" anchor="b">
                    <a:lnT>
                      <a:noFill/>
                    </a:lnT>
                  </a:tcPr>
                </a:tc>
                <a:tc>
                  <a:txBody>
                    <a:bodyPr/>
                    <a:lstStyle/>
                    <a:p>
                      <a:pPr algn="ctr" fontAlgn="t"/>
                      <a:r>
                        <a:rPr lang="en-US" sz="900" b="0" i="0" u="none" strike="noStrike">
                          <a:effectLst/>
                          <a:latin typeface="Calibri"/>
                          <a:cs typeface="Calibri"/>
                        </a:rPr>
                        <a:t>2/1/24</a:t>
                      </a:r>
                      <a:endParaRPr lang="en-US" sz="900" b="0" i="0" u="none" strike="noStrike">
                        <a:solidFill>
                          <a:srgbClr val="000000"/>
                        </a:solidFill>
                        <a:effectLst/>
                        <a:latin typeface="Calibri"/>
                        <a:cs typeface="Calibri"/>
                      </a:endParaRPr>
                    </a:p>
                  </a:txBody>
                  <a:tcPr marL="4250" marR="4250" marT="4250" marB="0">
                    <a:lnT>
                      <a:noFill/>
                    </a:lnT>
                  </a:tcPr>
                </a:tc>
                <a:tc>
                  <a:txBody>
                    <a:bodyPr/>
                    <a:lstStyle/>
                    <a:p>
                      <a:pPr algn="ctr" fontAlgn="b"/>
                      <a:r>
                        <a:rPr lang="en-US" sz="900" b="0" i="0" u="none" strike="noStrike">
                          <a:effectLst/>
                          <a:latin typeface="Calibri"/>
                          <a:cs typeface="Calibri"/>
                        </a:rPr>
                        <a:t>7/24/25</a:t>
                      </a:r>
                      <a:endParaRPr lang="en-US" sz="900" b="0" i="0" u="none" strike="noStrike">
                        <a:solidFill>
                          <a:srgbClr val="000000"/>
                        </a:solidFill>
                        <a:effectLst/>
                        <a:latin typeface="Calibri"/>
                        <a:cs typeface="Calibri"/>
                      </a:endParaRPr>
                    </a:p>
                  </a:txBody>
                  <a:tcPr marL="4250" marR="4250" marT="4250" marB="0" anchor="b">
                    <a:lnT>
                      <a:noFill/>
                    </a:lnT>
                  </a:tcPr>
                </a:tc>
                <a:tc>
                  <a:txBody>
                    <a:bodyPr/>
                    <a:lstStyle/>
                    <a:p>
                      <a:pPr algn="ctr" fontAlgn="b"/>
                      <a:r>
                        <a:rPr lang="en-US" sz="900" b="0" i="0" u="none" strike="noStrike">
                          <a:effectLst/>
                          <a:latin typeface="Calibri"/>
                          <a:cs typeface="Calibri"/>
                        </a:rPr>
                        <a:t>8/21/25</a:t>
                      </a:r>
                      <a:endParaRPr lang="en-US" sz="900" b="0" i="0" u="none" strike="noStrike">
                        <a:solidFill>
                          <a:srgbClr val="000000"/>
                        </a:solidFill>
                        <a:effectLst/>
                        <a:latin typeface="Calibri"/>
                        <a:cs typeface="Calibri"/>
                      </a:endParaRPr>
                    </a:p>
                  </a:txBody>
                  <a:tcPr marL="4250" marR="4250" marT="4250" marB="0" anchor="b">
                    <a:lnT>
                      <a:noFill/>
                    </a:lnT>
                  </a:tcPr>
                </a:tc>
                <a:tc>
                  <a:txBody>
                    <a:bodyPr/>
                    <a:lstStyle/>
                    <a:p>
                      <a:pPr algn="ctr" fontAlgn="b"/>
                      <a:r>
                        <a:rPr lang="en-US" sz="900" b="0" i="0" u="none" strike="noStrike">
                          <a:effectLst/>
                          <a:latin typeface="Calibri"/>
                          <a:cs typeface="Calibri"/>
                        </a:rPr>
                        <a:t>8/22/25</a:t>
                      </a:r>
                      <a:endParaRPr lang="en-US" sz="900" b="0" i="0" u="none" strike="noStrike">
                        <a:solidFill>
                          <a:srgbClr val="000000"/>
                        </a:solidFill>
                        <a:effectLst/>
                        <a:latin typeface="Calibri"/>
                        <a:cs typeface="Calibri"/>
                      </a:endParaRPr>
                    </a:p>
                  </a:txBody>
                  <a:tcPr marL="4250" marR="4250" marT="4250" marB="0" anchor="b">
                    <a:lnT>
                      <a:noFill/>
                    </a:lnT>
                  </a:tcPr>
                </a:tc>
                <a:extLst>
                  <a:ext uri="{0D108BD9-81ED-4DB2-BD59-A6C34878D82A}">
                    <a16:rowId xmlns:a16="http://schemas.microsoft.com/office/drawing/2014/main" val="2781575969"/>
                  </a:ext>
                </a:extLst>
              </a:tr>
              <a:tr h="108448">
                <a:tc>
                  <a:txBody>
                    <a:bodyPr/>
                    <a:lstStyle/>
                    <a:p>
                      <a:pPr algn="l" fontAlgn="b"/>
                      <a:r>
                        <a:rPr lang="en-US" sz="900" b="0" i="0" u="none" strike="noStrike">
                          <a:solidFill>
                            <a:schemeClr val="tx1"/>
                          </a:solidFill>
                          <a:effectLst/>
                          <a:latin typeface="Calibri"/>
                          <a:cs typeface="Calibri"/>
                        </a:rPr>
                        <a:t>Role</a:t>
                      </a:r>
                    </a:p>
                  </a:txBody>
                  <a:tcPr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l" fontAlgn="b"/>
                      <a:r>
                        <a:rPr lang="en-US" sz="900" b="0" i="0" u="none" strike="noStrike">
                          <a:solidFill>
                            <a:schemeClr val="tx1"/>
                          </a:solidFill>
                          <a:effectLst/>
                          <a:latin typeface="Calibri"/>
                          <a:cs typeface="Calibri"/>
                        </a:rPr>
                        <a:t>Staff Member</a:t>
                      </a:r>
                    </a:p>
                  </a:txBody>
                  <a:tcPr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l" fontAlgn="b"/>
                      <a:r>
                        <a:rPr lang="en-US" sz="900" b="0" i="0" u="none" strike="noStrike">
                          <a:solidFill>
                            <a:schemeClr val="tx1"/>
                          </a:solidFill>
                          <a:effectLst/>
                          <a:latin typeface="Calibri"/>
                          <a:cs typeface="Calibri"/>
                        </a:rPr>
                        <a:t>Activities</a:t>
                      </a:r>
                    </a:p>
                  </a:txBody>
                  <a:tcPr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ctr" fontAlgn="b"/>
                      <a:r>
                        <a:rPr lang="en-US" sz="900" b="0" i="0" u="none" strike="noStrike">
                          <a:solidFill>
                            <a:schemeClr val="tx1"/>
                          </a:solidFill>
                          <a:effectLst/>
                          <a:latin typeface="Calibri"/>
                          <a:cs typeface="Calibri"/>
                        </a:rPr>
                        <a:t>Initiate</a:t>
                      </a: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ctr" fontAlgn="b"/>
                      <a:r>
                        <a:rPr lang="en-US" sz="900" b="0" i="0" u="none" strike="noStrike">
                          <a:solidFill>
                            <a:schemeClr val="tx1"/>
                          </a:solidFill>
                          <a:effectLst/>
                          <a:latin typeface="Calibri"/>
                          <a:cs typeface="Calibri"/>
                        </a:rPr>
                        <a:t>Discovery</a:t>
                      </a: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ctr" fontAlgn="b"/>
                      <a:r>
                        <a:rPr lang="en-US" sz="900" b="0" i="0" u="none" strike="noStrike">
                          <a:solidFill>
                            <a:schemeClr val="tx1"/>
                          </a:solidFill>
                          <a:effectLst/>
                          <a:latin typeface="Calibri"/>
                          <a:cs typeface="Calibri"/>
                        </a:rPr>
                        <a:t>Build &amp; Test</a:t>
                      </a: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ctr" fontAlgn="b"/>
                      <a:r>
                        <a:rPr lang="en-US" sz="900" b="0" i="0" u="none" strike="noStrike">
                          <a:solidFill>
                            <a:schemeClr val="tx1"/>
                          </a:solidFill>
                          <a:effectLst/>
                          <a:latin typeface="Calibri"/>
                          <a:cs typeface="Calibri"/>
                        </a:rPr>
                        <a:t>Training</a:t>
                      </a: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2"/>
                    </a:solidFill>
                  </a:tcPr>
                </a:tc>
                <a:tc>
                  <a:txBody>
                    <a:bodyPr/>
                    <a:lstStyle/>
                    <a:p>
                      <a:pPr algn="ctr" fontAlgn="b"/>
                      <a:r>
                        <a:rPr lang="en-US" sz="900" b="0" i="0" u="none" strike="noStrike">
                          <a:solidFill>
                            <a:schemeClr val="tx1"/>
                          </a:solidFill>
                          <a:effectLst/>
                          <a:latin typeface="Calibri"/>
                          <a:cs typeface="Calibri"/>
                        </a:rPr>
                        <a:t>Final UAT</a:t>
                      </a: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348114862"/>
                  </a:ext>
                </a:extLst>
              </a:tr>
              <a:tr h="301422">
                <a:tc rowSpan="6">
                  <a:txBody>
                    <a:bodyPr/>
                    <a:lstStyle/>
                    <a:p>
                      <a:pPr algn="l" fontAlgn="t"/>
                      <a:r>
                        <a:rPr lang="en-US" sz="900" b="0" i="0" u="none" strike="noStrike">
                          <a:effectLst/>
                          <a:latin typeface="Calibri"/>
                          <a:cs typeface="Calibri"/>
                        </a:rPr>
                        <a:t>Senior Leadership Sponsorship Team </a:t>
                      </a:r>
                      <a:endParaRPr lang="en-US" sz="900" b="0" i="0" u="none" strike="noStrike">
                        <a:solidFill>
                          <a:srgbClr val="404040"/>
                        </a:solidFill>
                        <a:effectLst/>
                        <a:latin typeface="Calibri" panose="020F0502020204030204" pitchFamily="34" charset="0"/>
                        <a:cs typeface="Calibri" panose="020F0502020204030204" pitchFamily="34" charset="0"/>
                      </a:endParaRPr>
                    </a:p>
                  </a:txBody>
                  <a:tcPr marR="4250" marT="4250" marB="0">
                    <a:lnL w="12700" cap="flat" cmpd="sng" algn="ctr">
                      <a:solidFill>
                        <a:schemeClr val="accent2">
                          <a:lumMod val="60000"/>
                          <a:lumOff val="40000"/>
                        </a:schemeClr>
                      </a:solidFill>
                      <a:prstDash val="solid"/>
                      <a:round/>
                      <a:headEnd type="none" w="med" len="med"/>
                      <a:tailEnd type="none" w="med" len="med"/>
                    </a:lnL>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rowSpan="6">
                  <a:txBody>
                    <a:bodyPr/>
                    <a:lstStyle/>
                    <a:p>
                      <a:pPr algn="l" fontAlgn="t"/>
                      <a:r>
                        <a:rPr lang="en-US" sz="700" b="0" i="0" u="none" strike="noStrike">
                          <a:effectLst/>
                          <a:latin typeface="Calibri Light"/>
                          <a:cs typeface="Calibri Light"/>
                        </a:rPr>
                        <a:t>Julio Rodriguez,</a:t>
                      </a:r>
                      <a:br>
                        <a:rPr lang="en-US" sz="700" b="0" i="0" u="none" strike="noStrike">
                          <a:effectLst/>
                          <a:latin typeface="Calibri Light"/>
                          <a:cs typeface="Calibri Light"/>
                        </a:rPr>
                      </a:br>
                      <a:r>
                        <a:rPr lang="en-US" sz="700" b="0" i="0" u="none" strike="noStrike">
                          <a:effectLst/>
                          <a:latin typeface="Calibri Light"/>
                          <a:cs typeface="Calibri Light"/>
                        </a:rPr>
                        <a:t>Lisa Jones,</a:t>
                      </a:r>
                      <a:br>
                        <a:rPr lang="en-US" sz="700" b="0" i="0" u="none" strike="noStrike">
                          <a:effectLst/>
                          <a:latin typeface="Calibri Light"/>
                          <a:cs typeface="Calibri Light"/>
                        </a:rPr>
                      </a:br>
                      <a:r>
                        <a:rPr lang="en-US" sz="700" b="0" i="0" u="none" strike="noStrike">
                          <a:effectLst/>
                          <a:latin typeface="Calibri Light"/>
                          <a:cs typeface="Calibri Light"/>
                        </a:rPr>
                        <a:t>John Barr, </a:t>
                      </a:r>
                      <a:br>
                        <a:rPr lang="en-US" sz="700" b="0" i="0" u="none" strike="noStrike">
                          <a:effectLst/>
                          <a:latin typeface="Calibri Light"/>
                          <a:cs typeface="Calibri Light"/>
                        </a:rPr>
                      </a:br>
                      <a:r>
                        <a:rPr lang="en-US" sz="700" b="0" i="0" u="none" strike="noStrike">
                          <a:effectLst/>
                          <a:latin typeface="Calibri Light"/>
                          <a:cs typeface="Calibri Light"/>
                        </a:rPr>
                        <a:t>Patti Schnoor,</a:t>
                      </a:r>
                      <a:br>
                        <a:rPr lang="en-US" sz="700" b="0" i="0" u="none" strike="noStrike">
                          <a:effectLst/>
                          <a:latin typeface="Calibri Light"/>
                          <a:cs typeface="Calibri Light"/>
                        </a:rPr>
                      </a:br>
                      <a:r>
                        <a:rPr lang="en-US" sz="700" b="0" i="0" u="none" strike="noStrike">
                          <a:effectLst/>
                          <a:latin typeface="Calibri Light"/>
                          <a:cs typeface="Calibri Light"/>
                        </a:rPr>
                        <a:t>Annamarie Dorr,</a:t>
                      </a:r>
                    </a:p>
                    <a:p>
                      <a:pPr algn="l" fontAlgn="t"/>
                      <a:r>
                        <a:rPr lang="en-US" sz="700" b="0" i="0" u="none" strike="noStrike">
                          <a:effectLst/>
                          <a:latin typeface="Calibri Light"/>
                          <a:cs typeface="Calibri Light"/>
                        </a:rPr>
                        <a:t>Michelle Cerutti</a:t>
                      </a:r>
                      <a:br>
                        <a:rPr lang="en-US" sz="700" b="0" i="0" u="none" strike="noStrike">
                          <a:effectLst/>
                          <a:latin typeface="Calibri Light"/>
                          <a:cs typeface="Calibri Light"/>
                        </a:rPr>
                      </a:br>
                      <a:r>
                        <a:rPr lang="en-US" sz="700" b="0" i="0" u="none" strike="noStrike">
                          <a:effectLst/>
                          <a:latin typeface="Calibri Light"/>
                          <a:cs typeface="Calibri Light"/>
                        </a:rPr>
                        <a:t>CEJA Division </a:t>
                      </a:r>
                      <a:r>
                        <a:rPr lang="en-US" sz="700" b="0" i="0" u="none" strike="noStrike" err="1">
                          <a:effectLst/>
                          <a:latin typeface="Calibri Light"/>
                          <a:cs typeface="Calibri Light"/>
                        </a:rPr>
                        <a:t>Mgr</a:t>
                      </a:r>
                      <a:r>
                        <a:rPr lang="en-US" sz="700" b="0" i="0" u="none" strike="noStrike">
                          <a:effectLst/>
                          <a:latin typeface="Calibri Light"/>
                          <a:cs typeface="Calibri Light"/>
                        </a:rPr>
                        <a:t>,</a:t>
                      </a:r>
                      <a:br>
                        <a:rPr lang="en-US" sz="700" b="0" i="0" u="none" strike="noStrike">
                          <a:effectLst/>
                          <a:latin typeface="Calibri Light"/>
                          <a:cs typeface="Calibri Light"/>
                        </a:rPr>
                      </a:br>
                      <a:r>
                        <a:rPr lang="en-US" sz="700" b="0" i="0" u="none" strike="noStrike">
                          <a:effectLst/>
                          <a:latin typeface="Calibri Light"/>
                          <a:cs typeface="Calibri Light"/>
                        </a:rPr>
                        <a:t>OET Tech Assistance </a:t>
                      </a:r>
                      <a:r>
                        <a:rPr lang="en-US" sz="700" b="0" i="0" u="none" strike="noStrike" err="1">
                          <a:effectLst/>
                          <a:latin typeface="Calibri Light"/>
                          <a:cs typeface="Calibri Light"/>
                        </a:rPr>
                        <a:t>Mgr</a:t>
                      </a:r>
                      <a:endParaRPr lang="en-US" sz="700" b="0" i="0" u="none" strike="noStrike">
                        <a:solidFill>
                          <a:srgbClr val="000000"/>
                        </a:solidFill>
                        <a:effectLst/>
                        <a:latin typeface="Calibri Light"/>
                        <a:cs typeface="Calibri Light"/>
                      </a:endParaRPr>
                    </a:p>
                  </a:txBody>
                  <a:tcPr marR="4250" marT="4250" marB="0">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l" fontAlgn="t"/>
                      <a:r>
                        <a:rPr lang="en-US" sz="700" b="0" i="0" u="none" strike="noStrike">
                          <a:effectLst/>
                          <a:latin typeface="Calibri Light"/>
                          <a:cs typeface="Calibri Light"/>
                        </a:rPr>
                        <a:t>Kick-off Planning,</a:t>
                      </a:r>
                      <a:br>
                        <a:rPr lang="en-US" sz="700" b="0" i="0" u="none" strike="noStrike">
                          <a:effectLst/>
                          <a:latin typeface="Calibri Light"/>
                          <a:cs typeface="Calibri Light"/>
                        </a:rPr>
                      </a:br>
                      <a:r>
                        <a:rPr lang="en-US" sz="700" b="0" i="0" u="none" strike="noStrike">
                          <a:effectLst/>
                          <a:latin typeface="Calibri Light"/>
                          <a:cs typeface="Calibri Light"/>
                        </a:rPr>
                        <a:t>Initial Kick-off Meeting,</a:t>
                      </a:r>
                      <a:br>
                        <a:rPr lang="en-US" sz="700" b="0" i="0" u="none" strike="noStrike">
                          <a:effectLst/>
                          <a:latin typeface="Calibri Light"/>
                          <a:cs typeface="Calibri Light"/>
                        </a:rPr>
                      </a:br>
                      <a:r>
                        <a:rPr lang="en-US" sz="700" b="0" i="0" u="none" strike="noStrike">
                          <a:effectLst/>
                          <a:latin typeface="Calibri Light"/>
                          <a:cs typeface="Calibri Light"/>
                        </a:rPr>
                        <a:t>Full Kick-off Meeting</a:t>
                      </a:r>
                      <a:endParaRPr lang="en-US" sz="700" b="0" i="0" u="none" strike="noStrike">
                        <a:solidFill>
                          <a:srgbClr val="000000"/>
                        </a:solidFill>
                        <a:effectLst/>
                        <a:latin typeface="Calibri Light"/>
                        <a:cs typeface="Calibri Light"/>
                      </a:endParaRPr>
                    </a:p>
                  </a:txBody>
                  <a:tcPr marR="4250" marT="4250" marB="0">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ctr" fontAlgn="t"/>
                      <a:r>
                        <a:rPr lang="en-US" sz="800" b="0" i="0" u="none" strike="noStrike">
                          <a:effectLst/>
                          <a:latin typeface="Calibri Light"/>
                          <a:cs typeface="Calibri Light"/>
                        </a:rPr>
                        <a:t>14-20hrs</a:t>
                      </a:r>
                      <a:endParaRPr lang="en-US" sz="800" b="0" i="0" u="none" strike="noStrike">
                        <a:solidFill>
                          <a:srgbClr val="000000"/>
                        </a:solidFill>
                        <a:effectLst/>
                        <a:latin typeface="Calibri Light"/>
                        <a:cs typeface="Calibri Light"/>
                      </a:endParaRPr>
                    </a:p>
                  </a:txBody>
                  <a:tcPr marL="4250" marR="4250" marT="4250" marB="0" anchor="ctr">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l" fontAlgn="t"/>
                      <a:endParaRPr lang="en-US" sz="800" b="0" i="0" u="none" strike="noStrike">
                        <a:solidFill>
                          <a:srgbClr val="000000"/>
                        </a:solidFill>
                        <a:effectLst/>
                        <a:latin typeface="Calibri Light"/>
                        <a:cs typeface="Calibri Light"/>
                      </a:endParaRPr>
                    </a:p>
                  </a:txBody>
                  <a:tcPr marL="4250" marR="4250" marT="4250" marB="0">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l" fontAlgn="t"/>
                      <a:endParaRPr lang="en-US" sz="800" b="0" i="0" u="none" strike="noStrike">
                        <a:solidFill>
                          <a:srgbClr val="000000"/>
                        </a:solidFill>
                        <a:effectLst/>
                        <a:latin typeface="Calibri Light"/>
                        <a:cs typeface="Calibri Light"/>
                      </a:endParaRPr>
                    </a:p>
                  </a:txBody>
                  <a:tcPr marL="4250" marR="4250" marT="4250" marB="0">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l" fontAlgn="t"/>
                      <a:endParaRPr lang="en-US" sz="800" b="0" i="0" u="none" strike="noStrike">
                        <a:solidFill>
                          <a:srgbClr val="000000"/>
                        </a:solidFill>
                        <a:effectLst/>
                        <a:latin typeface="Calibri Light"/>
                        <a:cs typeface="Calibri Light"/>
                      </a:endParaRPr>
                    </a:p>
                  </a:txBody>
                  <a:tcPr marL="4250" marR="4250" marT="4250" marB="0">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l" fontAlgn="t"/>
                      <a:endParaRPr lang="en-US" sz="800" b="0" i="0" u="none" strike="noStrike">
                        <a:solidFill>
                          <a:srgbClr val="000000"/>
                        </a:solidFill>
                        <a:effectLst/>
                        <a:latin typeface="Calibri Light"/>
                        <a:cs typeface="Calibri Light"/>
                      </a:endParaRPr>
                    </a:p>
                  </a:txBody>
                  <a:tcPr marL="4250" marR="4250" marT="4250" marB="0">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741834994"/>
                  </a:ext>
                </a:extLst>
              </a:tr>
              <a:tr h="102069">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Monthly Status</a:t>
                      </a:r>
                      <a:endParaRPr lang="en-US" sz="700" b="0" i="0" u="none" strike="noStrike">
                        <a:solidFill>
                          <a:srgbClr val="000000"/>
                        </a:solidFill>
                        <a:effectLst/>
                        <a:latin typeface="Calibri Light"/>
                        <a:cs typeface="Calibri Light"/>
                      </a:endParaRPr>
                    </a:p>
                  </a:txBody>
                  <a:tcPr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.5hr / </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.5hr / </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.5hr / </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.5hr / </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.5hr / </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1756900583"/>
                  </a:ext>
                </a:extLst>
              </a:tr>
              <a:tr h="132926">
                <a:tc vMerge="1">
                  <a:txBody>
                    <a:bodyPr/>
                    <a:lstStyle/>
                    <a:p>
                      <a:endParaRPr lang="en-US"/>
                    </a:p>
                  </a:txBody>
                  <a:tcPr/>
                </a:tc>
                <a:tc vMerge="1">
                  <a:txBody>
                    <a:bodyPr/>
                    <a:lstStyle/>
                    <a:p>
                      <a:endParaRPr lang="en-US"/>
                    </a:p>
                  </a:txBody>
                  <a:tcPr/>
                </a:tc>
                <a:tc>
                  <a:txBody>
                    <a:bodyPr/>
                    <a:lstStyle/>
                    <a:p>
                      <a:pPr algn="l" fontAlgn="t"/>
                      <a:r>
                        <a:rPr lang="en-US" sz="700" b="0" i="0" u="none" strike="noStrike">
                          <a:effectLst/>
                          <a:latin typeface="Calibri Light"/>
                          <a:cs typeface="Calibri Light"/>
                        </a:rPr>
                        <a:t>Communication Planning, Communication content review, approval, execution</a:t>
                      </a:r>
                      <a:endParaRPr lang="en-US" sz="700" b="0" i="0" u="none" strike="noStrike">
                        <a:solidFill>
                          <a:srgbClr val="000000"/>
                        </a:solidFill>
                        <a:effectLst/>
                        <a:latin typeface="Calibri Light"/>
                        <a:cs typeface="Calibri Light"/>
                      </a:endParaRPr>
                    </a:p>
                  </a:txBody>
                  <a:tcPr marR="4250" marT="4250" marB="0" anchor="ctr">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ctr">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ctr">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ctr">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ctr">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ctr">
                    <a:lnR w="12700" cap="flat" cmpd="sng" algn="ctr">
                      <a:solidFill>
                        <a:schemeClr val="accent2">
                          <a:lumMod val="60000"/>
                          <a:lumOff val="40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2580446627"/>
                  </a:ext>
                </a:extLst>
              </a:tr>
              <a:tr h="108448">
                <a:tc vMerge="1">
                  <a:txBody>
                    <a:bodyPr/>
                    <a:lstStyle/>
                    <a:p>
                      <a:endParaRPr lang="en-US"/>
                    </a:p>
                  </a:txBody>
                  <a:tcPr/>
                </a:tc>
                <a:tc vMerge="1">
                  <a:txBody>
                    <a:bodyPr/>
                    <a:lstStyle/>
                    <a:p>
                      <a:endParaRPr lang="en-US"/>
                    </a:p>
                  </a:txBody>
                  <a:tcPr/>
                </a:tc>
                <a:tc>
                  <a:txBody>
                    <a:bodyPr/>
                    <a:lstStyle/>
                    <a:p>
                      <a:pPr algn="l" fontAlgn="t"/>
                      <a:r>
                        <a:rPr lang="en-US" sz="700" b="0" i="0" u="none" strike="noStrike">
                          <a:effectLst/>
                          <a:latin typeface="Calibri Light"/>
                          <a:cs typeface="Calibri Light"/>
                        </a:rPr>
                        <a:t>Requirement Validation</a:t>
                      </a:r>
                      <a:endParaRPr lang="en-US" sz="700" b="0" i="0" u="none" strike="noStrike">
                        <a:solidFill>
                          <a:srgbClr val="000000"/>
                        </a:solidFill>
                        <a:effectLst/>
                        <a:latin typeface="Calibri Light"/>
                        <a:cs typeface="Calibri Light"/>
                      </a:endParaRPr>
                    </a:p>
                  </a:txBody>
                  <a:tcPr marR="4250" marT="4250" marB="0">
                    <a:solidFill>
                      <a:schemeClr val="accent4">
                        <a:lumMod val="20000"/>
                        <a:lumOff val="80000"/>
                      </a:schemeClr>
                    </a:solidFill>
                  </a:tcP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753818333"/>
                  </a:ext>
                </a:extLst>
              </a:tr>
              <a:tr h="108448">
                <a:tc vMerge="1">
                  <a:txBody>
                    <a:bodyPr/>
                    <a:lstStyle/>
                    <a:p>
                      <a:endParaRPr lang="en-US"/>
                    </a:p>
                  </a:txBody>
                  <a:tcPr/>
                </a:tc>
                <a:tc vMerge="1">
                  <a:txBody>
                    <a:bodyPr/>
                    <a:lstStyle/>
                    <a:p>
                      <a:endParaRPr lang="en-US"/>
                    </a:p>
                  </a:txBody>
                  <a:tcPr/>
                </a:tc>
                <a:tc>
                  <a:txBody>
                    <a:bodyPr/>
                    <a:lstStyle/>
                    <a:p>
                      <a:pPr algn="l" fontAlgn="t"/>
                      <a:r>
                        <a:rPr lang="en-US" sz="700" b="0" i="0" u="none" strike="noStrike">
                          <a:effectLst/>
                          <a:latin typeface="Calibri Light"/>
                          <a:cs typeface="Calibri Light"/>
                        </a:rPr>
                        <a:t>Preparation and Review </a:t>
                      </a:r>
                      <a:endParaRPr lang="en-US" sz="700" b="0" i="0" u="none" strike="noStrike">
                        <a:solidFill>
                          <a:srgbClr val="000000"/>
                        </a:solidFill>
                        <a:effectLst/>
                        <a:latin typeface="Calibri Light" panose="020F0302020204030204" pitchFamily="34" charset="0"/>
                        <a:cs typeface="Calibri Light" panose="020F0302020204030204" pitchFamily="34" charset="0"/>
                      </a:endParaRPr>
                    </a:p>
                  </a:txBody>
                  <a:tcPr marR="4250" marT="4250" marB="0">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401286105"/>
                  </a:ext>
                </a:extLst>
              </a:tr>
              <a:tr h="216896">
                <a:tc vMerge="1">
                  <a:txBody>
                    <a:bodyPr/>
                    <a:lstStyle/>
                    <a:p>
                      <a:endParaRPr lang="en-US"/>
                    </a:p>
                  </a:txBody>
                  <a:tcPr/>
                </a:tc>
                <a:tc vMerge="1">
                  <a:txBody>
                    <a:bodyPr/>
                    <a:lstStyle/>
                    <a:p>
                      <a:endParaRPr lang="en-US"/>
                    </a:p>
                  </a:txBody>
                  <a:tcPr/>
                </a:tc>
                <a:tc>
                  <a:txBody>
                    <a:bodyPr/>
                    <a:lstStyle/>
                    <a:p>
                      <a:pPr algn="l" fontAlgn="t"/>
                      <a:r>
                        <a:rPr lang="en-US" sz="700" b="0" i="0" u="none" strike="noStrike">
                          <a:effectLst/>
                          <a:latin typeface="Calibri Light"/>
                          <a:cs typeface="Calibri Light"/>
                        </a:rPr>
                        <a:t>Discovery, Requirements gathering, Design</a:t>
                      </a:r>
                      <a:endParaRPr lang="en-US" sz="700" b="0" i="0" u="none" strike="noStrike">
                        <a:solidFill>
                          <a:srgbClr val="000000"/>
                        </a:solidFill>
                        <a:effectLst/>
                        <a:latin typeface="Calibri Light"/>
                        <a:cs typeface="Calibri Light"/>
                      </a:endParaRPr>
                    </a:p>
                  </a:txBody>
                  <a:tcPr marR="4250" marT="4250" marB="0">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1-16hrs/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14072472"/>
                  </a:ext>
                </a:extLst>
              </a:tr>
              <a:tr h="112664">
                <a:tc rowSpan="7">
                  <a:txBody>
                    <a:bodyPr/>
                    <a:lstStyle/>
                    <a:p>
                      <a:pPr algn="l" fontAlgn="t"/>
                      <a:r>
                        <a:rPr lang="en-US" sz="900" b="0" i="0" u="none" strike="noStrike">
                          <a:effectLst/>
                          <a:latin typeface="Calibri"/>
                          <a:cs typeface="Calibri"/>
                        </a:rPr>
                        <a:t>System Owner Team</a:t>
                      </a:r>
                      <a:br>
                        <a:rPr lang="en-US" sz="500" u="none" strike="noStrike">
                          <a:effectLst/>
                        </a:rPr>
                      </a:br>
                      <a:endParaRPr lang="en-US" sz="500" u="none" strike="noStrike">
                        <a:effectLst/>
                      </a:endParaRPr>
                    </a:p>
                    <a:p>
                      <a:pPr algn="l" fontAlgn="t"/>
                      <a:endParaRPr lang="en-US" sz="500" u="none" strike="noStrike">
                        <a:effectLst/>
                      </a:endParaRPr>
                    </a:p>
                    <a:p>
                      <a:pPr algn="l" fontAlgn="t"/>
                      <a:endParaRPr lang="en-US" sz="500" u="none" strike="noStrike">
                        <a:effectLst/>
                      </a:endParaRPr>
                    </a:p>
                    <a:p>
                      <a:pPr algn="l" fontAlgn="t"/>
                      <a:endParaRPr lang="en-US" sz="500" u="none" strike="noStrike">
                        <a:effectLst/>
                      </a:endParaRPr>
                    </a:p>
                    <a:p>
                      <a:pPr algn="ctr" fontAlgn="t"/>
                      <a:endParaRPr lang="en-US" sz="500" b="0" i="0" u="none" strike="noStrike">
                        <a:solidFill>
                          <a:srgbClr val="000000"/>
                        </a:solidFill>
                        <a:effectLst/>
                        <a:latin typeface="Calibri" panose="020F0502020204030204" pitchFamily="34" charset="0"/>
                      </a:endParaRPr>
                    </a:p>
                  </a:txBody>
                  <a:tcPr marR="4250" marT="4250" marB="0" anchor="ctr">
                    <a:lnL w="12700" cap="flat" cmpd="sng" algn="ctr">
                      <a:solidFill>
                        <a:schemeClr val="accent2">
                          <a:lumMod val="60000"/>
                          <a:lumOff val="40000"/>
                        </a:schemeClr>
                      </a:solidFill>
                      <a:prstDash val="solid"/>
                      <a:round/>
                      <a:headEnd type="none" w="med" len="med"/>
                      <a:tailEnd type="none" w="med" len="med"/>
                    </a:lnL>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rowSpan="7">
                  <a:txBody>
                    <a:bodyPr/>
                    <a:lstStyle/>
                    <a:p>
                      <a:pPr algn="l" fontAlgn="t"/>
                      <a:r>
                        <a:rPr lang="en-US" sz="700" b="0" i="0" u="none" strike="noStrike">
                          <a:effectLst/>
                          <a:latin typeface="Calibri Light"/>
                          <a:cs typeface="Calibri Light"/>
                        </a:rPr>
                        <a:t>Kelly </a:t>
                      </a:r>
                      <a:r>
                        <a:rPr lang="en-US" sz="700" b="0" i="0" u="none" strike="noStrike" err="1">
                          <a:effectLst/>
                          <a:latin typeface="Calibri Light"/>
                          <a:cs typeface="Calibri Light"/>
                        </a:rPr>
                        <a:t>Lapetino</a:t>
                      </a:r>
                      <a:r>
                        <a:rPr lang="en-US" sz="700" b="0" i="0" u="none" strike="noStrike">
                          <a:effectLst/>
                          <a:latin typeface="Calibri Light"/>
                          <a:cs typeface="Calibri Light"/>
                        </a:rPr>
                        <a:t>,</a:t>
                      </a:r>
                      <a:br>
                        <a:rPr lang="en-US" sz="700" b="0" i="0" u="none" strike="noStrike">
                          <a:effectLst/>
                          <a:latin typeface="Calibri Light"/>
                          <a:cs typeface="Calibri Light"/>
                        </a:rPr>
                      </a:br>
                      <a:r>
                        <a:rPr lang="en-US" sz="700" b="0" i="0" u="none" strike="noStrike">
                          <a:effectLst/>
                          <a:latin typeface="Calibri Light"/>
                          <a:cs typeface="Calibri Light"/>
                        </a:rPr>
                        <a:t>Tamika Chism,</a:t>
                      </a:r>
                      <a:br>
                        <a:rPr lang="en-US" sz="700" b="0" i="0" u="none" strike="noStrike">
                          <a:effectLst/>
                          <a:latin typeface="Calibri Light"/>
                          <a:cs typeface="Calibri Light"/>
                        </a:rPr>
                      </a:br>
                      <a:r>
                        <a:rPr lang="en-US" sz="700" b="0" i="0" u="none" strike="noStrike">
                          <a:effectLst/>
                          <a:latin typeface="Calibri Light"/>
                          <a:cs typeface="Calibri Light"/>
                        </a:rPr>
                        <a:t>Lora Dohm,</a:t>
                      </a:r>
                      <a:br>
                        <a:rPr lang="en-US" sz="700" b="0" i="0" u="none" strike="noStrike">
                          <a:effectLst/>
                          <a:latin typeface="Calibri Light"/>
                          <a:cs typeface="Calibri Light"/>
                        </a:rPr>
                      </a:br>
                      <a:r>
                        <a:rPr lang="en-US" sz="700" b="0" i="0" u="none" strike="noStrike">
                          <a:effectLst/>
                          <a:latin typeface="Calibri Light"/>
                          <a:cs typeface="Calibri Light"/>
                        </a:rPr>
                        <a:t>Mark Burgess,</a:t>
                      </a:r>
                      <a:br>
                        <a:rPr lang="en-US" sz="700" b="0" i="0" u="none" strike="noStrike">
                          <a:effectLst/>
                          <a:latin typeface="Calibri Light"/>
                          <a:cs typeface="Calibri Light"/>
                        </a:rPr>
                      </a:br>
                      <a:r>
                        <a:rPr lang="en-US" sz="700" b="0" i="0" u="none" strike="noStrike">
                          <a:effectLst/>
                          <a:latin typeface="Calibri Light"/>
                          <a:cs typeface="Calibri Light"/>
                        </a:rPr>
                        <a:t>Jeff Brown,</a:t>
                      </a:r>
                      <a:br>
                        <a:rPr lang="en-US" sz="700" b="0" i="0" u="none" strike="noStrike">
                          <a:effectLst/>
                          <a:latin typeface="Calibri Light"/>
                          <a:cs typeface="Calibri Light"/>
                        </a:rPr>
                      </a:br>
                      <a:r>
                        <a:rPr lang="en-US" sz="700" b="0" i="0" u="none" strike="noStrike">
                          <a:effectLst/>
                          <a:latin typeface="Calibri Light"/>
                          <a:cs typeface="Calibri Light"/>
                        </a:rPr>
                        <a:t>Mike Baker,</a:t>
                      </a:r>
                      <a:br>
                        <a:rPr lang="en-US" sz="700" b="0" i="0" u="none" strike="noStrike">
                          <a:effectLst/>
                          <a:latin typeface="Calibri Light"/>
                          <a:cs typeface="Calibri Light"/>
                        </a:rPr>
                      </a:br>
                      <a:r>
                        <a:rPr lang="en-US" sz="700" b="0" i="0" u="none" strike="noStrike">
                          <a:effectLst/>
                          <a:latin typeface="Calibri Light"/>
                          <a:cs typeface="Calibri Light"/>
                        </a:rPr>
                        <a:t>Mark Saladino,</a:t>
                      </a:r>
                      <a:br>
                        <a:rPr lang="en-US" sz="700" b="0" i="0" u="none" strike="noStrike">
                          <a:effectLst/>
                          <a:latin typeface="Calibri Light"/>
                          <a:cs typeface="Calibri Light"/>
                        </a:rPr>
                      </a:br>
                      <a:r>
                        <a:rPr lang="en-US" sz="700" b="0" i="0" u="none" strike="noStrike">
                          <a:effectLst/>
                          <a:latin typeface="Calibri Light"/>
                          <a:cs typeface="Calibri Light"/>
                        </a:rPr>
                        <a:t>David Swanson</a:t>
                      </a:r>
                      <a:endParaRPr lang="en-US" sz="700" b="0" i="0" u="none" strike="noStrike">
                        <a:solidFill>
                          <a:srgbClr val="000000"/>
                        </a:solidFill>
                        <a:effectLst/>
                        <a:latin typeface="Calibri Light" panose="020F0302020204030204" pitchFamily="34" charset="0"/>
                        <a:cs typeface="Calibri Light" panose="020F0302020204030204" pitchFamily="34" charset="0"/>
                      </a:endParaRPr>
                    </a:p>
                  </a:txBody>
                  <a:tcPr marR="4250" marT="4250" marB="0">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r>
                        <a:rPr lang="en-US" sz="700" b="0" i="0" u="none" strike="noStrike">
                          <a:effectLst/>
                          <a:latin typeface="Calibri Light"/>
                          <a:cs typeface="Calibri Light"/>
                        </a:rPr>
                        <a:t>Project Team Meetings</a:t>
                      </a:r>
                      <a:endParaRPr lang="en-US" sz="700" b="0" i="0" u="none" strike="noStrike">
                        <a:solidFill>
                          <a:srgbClr val="000000"/>
                        </a:solidFill>
                        <a:effectLst/>
                        <a:latin typeface="Calibri Light"/>
                        <a:cs typeface="Calibri Light"/>
                      </a:endParaRPr>
                    </a:p>
                  </a:txBody>
                  <a:tcPr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ctr" fontAlgn="b"/>
                      <a:r>
                        <a:rPr lang="en-US" sz="800" b="0" i="0" u="none" strike="noStrike">
                          <a:effectLst/>
                          <a:latin typeface="Calibri Light"/>
                          <a:cs typeface="Calibri Light"/>
                        </a:rPr>
                        <a:t>2h/</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ctr" fontAlgn="b"/>
                      <a:r>
                        <a:rPr lang="en-US" sz="800" b="0" i="0" u="none" strike="noStrike">
                          <a:effectLst/>
                          <a:latin typeface="Calibri Light"/>
                          <a:cs typeface="Calibri Light"/>
                        </a:rPr>
                        <a:t>2h/</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ctr" fontAlgn="b"/>
                      <a:r>
                        <a:rPr lang="en-US" sz="800" b="0" i="0" u="none" strike="noStrike">
                          <a:effectLst/>
                          <a:latin typeface="Calibri Light"/>
                          <a:cs typeface="Calibri Light"/>
                        </a:rPr>
                        <a:t>2h/</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ctr" fontAlgn="b"/>
                      <a:r>
                        <a:rPr lang="en-US" sz="800" b="0" i="0" u="none" strike="noStrike">
                          <a:effectLst/>
                          <a:latin typeface="Calibri Light"/>
                          <a:cs typeface="Calibri Light"/>
                        </a:rPr>
                        <a:t>2h/</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ctr" fontAlgn="b"/>
                      <a:r>
                        <a:rPr lang="en-US" sz="800" b="0" i="0" u="none" strike="noStrike">
                          <a:effectLst/>
                          <a:latin typeface="Calibri Light"/>
                          <a:cs typeface="Calibri Light"/>
                        </a:rPr>
                        <a:t>2h/</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tcPr>
                </a:tc>
                <a:extLst>
                  <a:ext uri="{0D108BD9-81ED-4DB2-BD59-A6C34878D82A}">
                    <a16:rowId xmlns:a16="http://schemas.microsoft.com/office/drawing/2014/main" val="765928430"/>
                  </a:ext>
                </a:extLst>
              </a:tr>
              <a:tr h="116313">
                <a:tc vMerge="1">
                  <a:txBody>
                    <a:bodyPr/>
                    <a:lstStyle/>
                    <a:p>
                      <a:pPr algn="l" fontAlgn="t"/>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4250" marR="4250" marT="4250" marB="0">
                    <a:lnL w="12700" cap="flat" cmpd="sng" algn="ctr">
                      <a:solidFill>
                        <a:schemeClr val="accent2">
                          <a:lumMod val="60000"/>
                          <a:lumOff val="40000"/>
                        </a:schemeClr>
                      </a:solidFill>
                      <a:prstDash val="solid"/>
                      <a:round/>
                      <a:headEnd type="none" w="med" len="med"/>
                      <a:tailEnd type="none" w="med" len="med"/>
                    </a:lnL>
                  </a:tcPr>
                </a:tc>
                <a:tc vMerge="1">
                  <a:txBody>
                    <a:bodyPr/>
                    <a:lstStyle/>
                    <a:p>
                      <a:endParaRPr lang="en-US"/>
                    </a:p>
                  </a:txBody>
                  <a:tcPr/>
                </a:tc>
                <a:tc>
                  <a:txBody>
                    <a:bodyPr/>
                    <a:lstStyle/>
                    <a:p>
                      <a:pPr algn="l" fontAlgn="b"/>
                      <a:r>
                        <a:rPr lang="en-US" sz="700" b="0" i="0" u="none" strike="noStrike">
                          <a:effectLst/>
                          <a:latin typeface="Calibri Light"/>
                          <a:cs typeface="Calibri Light"/>
                        </a:rPr>
                        <a:t>Internal &amp; External Kickoff Meetings</a:t>
                      </a:r>
                      <a:endParaRPr lang="en-US" sz="700" b="0" i="0" u="none" strike="noStrike">
                        <a:solidFill>
                          <a:srgbClr val="000000"/>
                        </a:solidFill>
                        <a:effectLst/>
                        <a:latin typeface="Calibri Light"/>
                        <a:cs typeface="Calibri Light"/>
                      </a:endParaRPr>
                    </a:p>
                  </a:txBody>
                  <a:tcPr marR="4250" marT="4250" marB="0" anchor="b"/>
                </a:tc>
                <a:tc>
                  <a:txBody>
                    <a:bodyPr/>
                    <a:lstStyle/>
                    <a:p>
                      <a:pPr algn="ctr" fontAlgn="b"/>
                      <a:r>
                        <a:rPr lang="en-US" sz="800" b="0" i="0" u="none" strike="noStrike">
                          <a:effectLst/>
                          <a:latin typeface="Calibri Light"/>
                          <a:cs typeface="Calibri Light"/>
                        </a:rPr>
                        <a:t>4hr</a:t>
                      </a:r>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3667313683"/>
                  </a:ext>
                </a:extLst>
              </a:tr>
              <a:tr h="112643">
                <a:tc vMerge="1">
                  <a:txBody>
                    <a:bodyPr/>
                    <a:lstStyle/>
                    <a:p>
                      <a:pPr algn="l" fontAlgn="t"/>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4250" marR="4250" marT="4250" marB="0">
                    <a:lnL w="12700" cap="flat" cmpd="sng" algn="ctr">
                      <a:solidFill>
                        <a:schemeClr val="accent2">
                          <a:lumMod val="60000"/>
                          <a:lumOff val="40000"/>
                        </a:schemeClr>
                      </a:solidFill>
                      <a:prstDash val="solid"/>
                      <a:round/>
                      <a:headEnd type="none" w="med" len="med"/>
                      <a:tailEnd type="none" w="med" len="med"/>
                    </a:lnL>
                  </a:tcPr>
                </a:tc>
                <a:tc vMerge="1">
                  <a:txBody>
                    <a:bodyPr/>
                    <a:lstStyle/>
                    <a:p>
                      <a:endParaRPr lang="en-US"/>
                    </a:p>
                  </a:txBody>
                  <a:tcPr/>
                </a:tc>
                <a:tc>
                  <a:txBody>
                    <a:bodyPr/>
                    <a:lstStyle/>
                    <a:p>
                      <a:pPr algn="l" fontAlgn="b"/>
                      <a:r>
                        <a:rPr lang="en-US" sz="700" b="0" i="0" u="none" strike="noStrike">
                          <a:effectLst/>
                          <a:latin typeface="Calibri Light"/>
                          <a:cs typeface="Calibri Light"/>
                        </a:rPr>
                        <a:t>Discovery, Requirements gathering, Design</a:t>
                      </a:r>
                      <a:endParaRPr lang="en-US" sz="700" b="0" i="0" u="none" strike="noStrike">
                        <a:solidFill>
                          <a:srgbClr val="000000"/>
                        </a:solidFill>
                        <a:effectLst/>
                        <a:latin typeface="Calibri Light"/>
                        <a:cs typeface="Calibri Light"/>
                      </a:endParaRPr>
                    </a:p>
                  </a:txBody>
                  <a:tcPr marR="4250" marT="4250" marB="0" anchor="ct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ctr"/>
                </a:tc>
                <a:tc>
                  <a:txBody>
                    <a:bodyPr/>
                    <a:lstStyle/>
                    <a:p>
                      <a:pPr algn="ctr" fontAlgn="b"/>
                      <a:r>
                        <a:rPr lang="en-US" sz="800" b="0" i="0" u="none" strike="noStrike">
                          <a:effectLst/>
                          <a:latin typeface="Calibri Light"/>
                          <a:cs typeface="Calibri Light"/>
                        </a:rPr>
                        <a:t>12-16hrs/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ctr"/>
                </a:tc>
                <a:tc>
                  <a:txBody>
                    <a:bodyPr/>
                    <a:lstStyle/>
                    <a:p>
                      <a:pPr algn="ctr" fontAlgn="b"/>
                      <a:r>
                        <a:rPr lang="en-US" sz="800" b="0" i="0" u="none" strike="noStrike">
                          <a:effectLst/>
                          <a:latin typeface="Calibri Light"/>
                          <a:cs typeface="Calibri Light"/>
                        </a:rPr>
                        <a:t>4-6hrs/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ct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ct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ctr">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518256056"/>
                  </a:ext>
                </a:extLst>
              </a:tr>
              <a:tr h="127586">
                <a:tc vMerge="1">
                  <a:txBody>
                    <a:bodyPr/>
                    <a:lstStyle/>
                    <a:p>
                      <a:pPr algn="l" fontAlgn="t"/>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4250" marR="4250" marT="4250" marB="0">
                    <a:lnL w="12700" cap="flat" cmpd="sng" algn="ctr">
                      <a:solidFill>
                        <a:schemeClr val="accent2">
                          <a:lumMod val="60000"/>
                          <a:lumOff val="40000"/>
                        </a:schemeClr>
                      </a:solidFill>
                      <a:prstDash val="solid"/>
                      <a:round/>
                      <a:headEnd type="none" w="med" len="med"/>
                      <a:tailEnd type="none" w="med" len="med"/>
                    </a:lnL>
                  </a:tcPr>
                </a:tc>
                <a:tc vMerge="1">
                  <a:txBody>
                    <a:bodyPr/>
                    <a:lstStyle/>
                    <a:p>
                      <a:endParaRPr lang="en-US"/>
                    </a:p>
                  </a:txBody>
                  <a:tcPr/>
                </a:tc>
                <a:tc>
                  <a:txBody>
                    <a:bodyPr/>
                    <a:lstStyle/>
                    <a:p>
                      <a:pPr algn="l" fontAlgn="b"/>
                      <a:r>
                        <a:rPr lang="en-US" sz="700" b="0" i="0" u="none" strike="noStrike">
                          <a:effectLst/>
                          <a:latin typeface="Calibri Light"/>
                          <a:cs typeface="Calibri Light"/>
                        </a:rPr>
                        <a:t>Demonstrations</a:t>
                      </a:r>
                      <a:endParaRPr lang="en-US" sz="700" b="0" i="0" u="none" strike="noStrike">
                        <a:solidFill>
                          <a:srgbClr val="000000"/>
                        </a:solidFill>
                        <a:effectLst/>
                        <a:latin typeface="Calibri Light"/>
                        <a:cs typeface="Calibri Light"/>
                      </a:endParaRPr>
                    </a:p>
                  </a:txBody>
                  <a:tcPr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r>
                        <a:rPr lang="en-US" sz="800" b="0" i="0" u="none" strike="noStrike">
                          <a:effectLst/>
                          <a:latin typeface="Calibri Light"/>
                          <a:cs typeface="Calibri Light"/>
                        </a:rPr>
                        <a:t>1hr/bi-</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1429577677"/>
                  </a:ext>
                </a:extLst>
              </a:tr>
              <a:tr h="133965">
                <a:tc vMerge="1">
                  <a:txBody>
                    <a:bodyPr/>
                    <a:lstStyle/>
                    <a:p>
                      <a:pPr algn="ctr" fontAlgn="t"/>
                      <a:r>
                        <a:rPr lang="en-US" sz="500" u="none" strike="noStrike">
                          <a:effectLst/>
                        </a:rPr>
                        <a:t> </a:t>
                      </a:r>
                      <a:endParaRPr lang="en-US" sz="500" b="0" i="0" u="none" strike="noStrike">
                        <a:solidFill>
                          <a:srgbClr val="000000"/>
                        </a:solidFill>
                        <a:effectLst/>
                        <a:latin typeface="Calibri" panose="020F0502020204030204" pitchFamily="34" charset="0"/>
                      </a:endParaRPr>
                    </a:p>
                  </a:txBody>
                  <a:tcPr marL="4250" marR="4250" marT="4250" marB="0">
                    <a:lnL w="12700" cap="flat" cmpd="sng" algn="ctr">
                      <a:solidFill>
                        <a:schemeClr val="accent2">
                          <a:lumMod val="60000"/>
                          <a:lumOff val="40000"/>
                        </a:schemeClr>
                      </a:solidFill>
                      <a:prstDash val="solid"/>
                      <a:round/>
                      <a:headEnd type="none" w="med" len="med"/>
                      <a:tailEnd type="none" w="med" len="med"/>
                    </a:lnL>
                    <a:lnB w="12700" cap="flat" cmpd="sng" algn="ctr">
                      <a:solidFill>
                        <a:schemeClr val="accent2">
                          <a:lumMod val="60000"/>
                          <a:lumOff val="40000"/>
                        </a:schemeClr>
                      </a:solidFill>
                      <a:prstDash val="solid"/>
                      <a:round/>
                      <a:headEnd type="none" w="med" len="med"/>
                      <a:tailEnd type="none" w="med" len="med"/>
                    </a:lnB>
                  </a:tcPr>
                </a:tc>
                <a:tc vMerge="1">
                  <a:txBody>
                    <a:bodyPr/>
                    <a:lstStyle/>
                    <a:p>
                      <a:endParaRPr lang="en-US"/>
                    </a:p>
                  </a:txBody>
                  <a:tcPr/>
                </a:tc>
                <a:tc>
                  <a:txBody>
                    <a:bodyPr/>
                    <a:lstStyle/>
                    <a:p>
                      <a:pPr algn="l" fontAlgn="b"/>
                      <a:r>
                        <a:rPr lang="en-US" sz="700" b="0" i="0" u="none" strike="noStrike">
                          <a:effectLst/>
                          <a:latin typeface="Calibri Light"/>
                          <a:cs typeface="Calibri Light"/>
                        </a:rPr>
                        <a:t>User Acceptance Testing</a:t>
                      </a:r>
                      <a:endParaRPr lang="en-US" sz="700" b="0" i="0" u="none" strike="noStrike">
                        <a:solidFill>
                          <a:srgbClr val="000000"/>
                        </a:solidFill>
                        <a:effectLst/>
                        <a:latin typeface="Calibri Light"/>
                        <a:cs typeface="Calibri Light"/>
                      </a:endParaRPr>
                    </a:p>
                  </a:txBody>
                  <a:tcPr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r>
                        <a:rPr lang="en-US" sz="800" b="0" i="0" u="none" strike="noStrike">
                          <a:effectLst/>
                          <a:latin typeface="Calibri Light"/>
                          <a:cs typeface="Calibri Light"/>
                        </a:rPr>
                        <a:t>4-6hrs/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r>
                        <a:rPr lang="en-US" sz="800" b="0" i="0" u="none" strike="noStrike">
                          <a:effectLst/>
                          <a:latin typeface="Calibri Light"/>
                          <a:cs typeface="Calibri Light"/>
                        </a:rPr>
                        <a:t>12-16hrs/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4106201110"/>
                  </a:ext>
                </a:extLst>
              </a:tr>
              <a:tr h="108448">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Training</a:t>
                      </a:r>
                      <a:endParaRPr lang="en-US" sz="700" b="0" i="0" u="none" strike="noStrike">
                        <a:solidFill>
                          <a:srgbClr val="000000"/>
                        </a:solidFill>
                        <a:effectLst/>
                        <a:latin typeface="Calibri Light"/>
                        <a:cs typeface="Calibri Light"/>
                      </a:endParaRPr>
                    </a:p>
                  </a:txBody>
                  <a:tcPr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r>
                        <a:rPr lang="en-US" sz="800" b="0" i="0" u="none" strike="noStrike">
                          <a:effectLst/>
                          <a:latin typeface="Calibri Light"/>
                          <a:cs typeface="Calibri Light"/>
                        </a:rPr>
                        <a:t>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3732730812"/>
                  </a:ext>
                </a:extLst>
              </a:tr>
              <a:tr h="108448">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Preparation and Review </a:t>
                      </a:r>
                      <a:endParaRPr lang="en-US" sz="700" b="0" i="0" u="none" strike="noStrike">
                        <a:solidFill>
                          <a:srgbClr val="000000"/>
                        </a:solidFill>
                        <a:effectLst/>
                        <a:latin typeface="Calibri Light" panose="020F0302020204030204" pitchFamily="34" charset="0"/>
                        <a:cs typeface="Calibri Light" panose="020F0302020204030204" pitchFamily="34" charset="0"/>
                      </a:endParaRPr>
                    </a:p>
                  </a:txBody>
                  <a:tcPr marR="4250" marT="4250" marB="0" anchor="b">
                    <a:lnB w="12700" cap="flat" cmpd="sng" algn="ctr">
                      <a:solidFill>
                        <a:schemeClr val="accent2">
                          <a:lumMod val="60000"/>
                          <a:lumOff val="40000"/>
                        </a:schemeClr>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lnB w="1270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1593212508"/>
                  </a:ext>
                </a:extLst>
              </a:tr>
              <a:tr h="108448">
                <a:tc rowSpan="3">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900" b="0" i="0" u="none" strike="noStrike">
                          <a:effectLst/>
                          <a:latin typeface="Calibri"/>
                          <a:cs typeface="Calibri"/>
                        </a:rPr>
                        <a:t>Communication Team</a:t>
                      </a:r>
                      <a:endParaRPr lang="en-US" sz="900" b="0" i="0" u="none" strike="noStrike">
                        <a:solidFill>
                          <a:srgbClr val="000000"/>
                        </a:solidFill>
                        <a:effectLst/>
                        <a:latin typeface="Calibri"/>
                        <a:cs typeface="Calibri"/>
                      </a:endParaRPr>
                    </a:p>
                  </a:txBody>
                  <a:tcPr marR="4250" marT="4250" marB="0" anchor="ctr">
                    <a:lnL w="12700" cap="flat" cmpd="sng" algn="ctr">
                      <a:solidFill>
                        <a:schemeClr val="accent2">
                          <a:lumMod val="60000"/>
                          <a:lumOff val="40000"/>
                        </a:schemeClr>
                      </a:solidFill>
                      <a:prstDash val="solid"/>
                      <a:round/>
                      <a:headEnd type="none" w="med" len="med"/>
                      <a:tailEnd type="none" w="med" len="med"/>
                    </a:lnL>
                    <a:lnT w="12700" cap="flat" cmpd="sng" algn="ctr">
                      <a:solidFill>
                        <a:schemeClr val="accent4"/>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rowSpan="3">
                  <a:txBody>
                    <a:bodyPr/>
                    <a:lstStyle/>
                    <a:p>
                      <a:pPr algn="l" fontAlgn="b"/>
                      <a:r>
                        <a:rPr lang="en-US" sz="700" b="0" i="0" u="none" strike="noStrike">
                          <a:effectLst/>
                          <a:latin typeface="Calibri Light"/>
                          <a:cs typeface="Calibri Light"/>
                        </a:rPr>
                        <a:t>Annamarie Dorr,</a:t>
                      </a:r>
                      <a:endParaRPr lang="en-US" sz="700" b="0" i="0" u="none" strike="noStrike">
                        <a:solidFill>
                          <a:srgbClr val="000000"/>
                        </a:solidFill>
                        <a:effectLst/>
                        <a:latin typeface="Calibri Light" panose="020F0302020204030204" pitchFamily="34" charset="0"/>
                        <a:cs typeface="Calibri Light" panose="020F0302020204030204" pitchFamily="34" charset="0"/>
                      </a:endParaRPr>
                    </a:p>
                    <a:p>
                      <a:pPr lvl="0" algn="l">
                        <a:buNone/>
                      </a:pPr>
                      <a:r>
                        <a:rPr lang="en-US" sz="700" b="0" i="0" u="none" strike="noStrike">
                          <a:effectLst/>
                          <a:latin typeface="Calibri Light"/>
                          <a:cs typeface="Calibri Light"/>
                        </a:rPr>
                        <a:t>Kelly </a:t>
                      </a:r>
                      <a:r>
                        <a:rPr lang="en-US" sz="700" b="0" i="0" u="none" strike="noStrike" err="1">
                          <a:effectLst/>
                          <a:latin typeface="Calibri Light"/>
                          <a:cs typeface="Calibri Light"/>
                        </a:rPr>
                        <a:t>Lapetino</a:t>
                      </a:r>
                      <a:r>
                        <a:rPr lang="en-US" sz="700" b="0" i="0" u="none" strike="noStrike">
                          <a:effectLst/>
                          <a:latin typeface="Calibri Light"/>
                          <a:cs typeface="Calibri Light"/>
                        </a:rPr>
                        <a:t>, </a:t>
                      </a:r>
                    </a:p>
                    <a:p>
                      <a:pPr lvl="0" algn="l">
                        <a:buNone/>
                      </a:pPr>
                      <a:r>
                        <a:rPr lang="en-US" sz="700" b="0" i="0" u="none" strike="noStrike">
                          <a:effectLst/>
                          <a:latin typeface="Calibri Light"/>
                          <a:cs typeface="Calibri Light"/>
                        </a:rPr>
                        <a:t>Bryan Ellis</a:t>
                      </a:r>
                    </a:p>
                  </a:txBody>
                  <a:tcPr marR="4250" marT="4250" marB="0" anchor="b">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l" fontAlgn="b"/>
                      <a:r>
                        <a:rPr lang="en-US" sz="700" b="0" i="0" u="none" strike="noStrike">
                          <a:effectLst/>
                          <a:latin typeface="Calibri Light"/>
                          <a:cs typeface="Calibri Light"/>
                        </a:rPr>
                        <a:t>Communication Planning</a:t>
                      </a:r>
                      <a:endParaRPr lang="en-US" sz="700" b="0" i="0" u="none" strike="noStrike">
                        <a:solidFill>
                          <a:srgbClr val="000000"/>
                        </a:solidFill>
                        <a:effectLst/>
                        <a:latin typeface="Calibri Light"/>
                        <a:cs typeface="Calibri Light"/>
                      </a:endParaRPr>
                    </a:p>
                  </a:txBody>
                  <a:tcPr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ctr" fontAlgn="b"/>
                      <a:r>
                        <a:rPr lang="en-US" sz="800" b="0" i="0" u="none" strike="noStrike">
                          <a:effectLst/>
                          <a:latin typeface="Calibri Light"/>
                          <a:cs typeface="Calibri Light"/>
                        </a:rPr>
                        <a:t>4-8hrs</a:t>
                      </a:r>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ctr" fontAlgn="b"/>
                      <a:r>
                        <a:rPr lang="en-US" sz="800" b="0" i="0" u="none" strike="noStrike">
                          <a:effectLst/>
                          <a:latin typeface="Calibri Light"/>
                          <a:cs typeface="Calibri Light"/>
                        </a:rPr>
                        <a:t>1-2hrs/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1429376275"/>
                  </a:ext>
                </a:extLst>
              </a:tr>
              <a:tr h="108448">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Build communication content</a:t>
                      </a:r>
                      <a:endParaRPr lang="en-US" sz="700" b="0" i="0" u="none" strike="noStrike">
                        <a:solidFill>
                          <a:srgbClr val="000000"/>
                        </a:solidFill>
                        <a:effectLst/>
                        <a:latin typeface="Calibri Light"/>
                        <a:cs typeface="Calibri Light"/>
                      </a:endParaRPr>
                    </a:p>
                  </a:txBody>
                  <a:tcPr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24-30hrs</a:t>
                      </a:r>
                      <a:endParaRPr lang="en-US" sz="800" b="0"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4-6hrs/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4-6hrs/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4-6hrs/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4-6hrs/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408150577"/>
                  </a:ext>
                </a:extLst>
              </a:tr>
              <a:tr h="108448">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Communication Approvals</a:t>
                      </a:r>
                      <a:endParaRPr lang="en-US" sz="700" b="0" i="0" u="none" strike="noStrike">
                        <a:solidFill>
                          <a:srgbClr val="000000"/>
                        </a:solidFill>
                        <a:effectLst/>
                        <a:latin typeface="Calibri Light"/>
                        <a:cs typeface="Calibri Light"/>
                      </a:endParaRPr>
                    </a:p>
                  </a:txBody>
                  <a:tcPr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2hrs</a:t>
                      </a:r>
                      <a:endParaRPr lang="en-US" sz="800" b="0" i="0" u="none" strike="noStrike">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en-US" sz="800" b="0" i="0" u="none" strike="noStrike">
                          <a:effectLst/>
                          <a:latin typeface="Calibri Light"/>
                          <a:cs typeface="Calibri Light"/>
                        </a:rPr>
                        <a:t>2-4hrs/</a:t>
                      </a:r>
                      <a:r>
                        <a:rPr lang="en-US" sz="800" b="0" i="0" u="none" strike="noStrike" err="1">
                          <a:effectLst/>
                          <a:latin typeface="Calibri Light"/>
                          <a:cs typeface="Calibri Light"/>
                        </a:rPr>
                        <a:t>mo</a:t>
                      </a:r>
                      <a:endParaRPr lang="en-US" sz="800" b="0" i="0" u="none" strike="noStrike" err="1">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7791015"/>
                  </a:ext>
                </a:extLst>
              </a:tr>
              <a:tr h="118077">
                <a:tc rowSpan="4">
                  <a:txBody>
                    <a:bodyPr/>
                    <a:lstStyle/>
                    <a:p>
                      <a:pPr algn="l" fontAlgn="t"/>
                      <a:r>
                        <a:rPr lang="en-US" sz="900" b="0" i="0" u="none" strike="noStrike">
                          <a:effectLst/>
                          <a:latin typeface="Calibri"/>
                          <a:cs typeface="Calibri"/>
                        </a:rPr>
                        <a:t>State Level - Subject Matter Experts (SME) </a:t>
                      </a:r>
                      <a:endParaRPr lang="en-US" sz="900" b="0" i="0" u="none" strike="noStrike">
                        <a:solidFill>
                          <a:srgbClr val="000000"/>
                        </a:solidFill>
                        <a:effectLst/>
                        <a:latin typeface="Calibri" panose="020F0502020204030204" pitchFamily="34" charset="0"/>
                        <a:cs typeface="Calibri" panose="020F0502020204030204" pitchFamily="34" charset="0"/>
                      </a:endParaRPr>
                    </a:p>
                  </a:txBody>
                  <a:tcPr marR="4250" marT="4250" marB="0" anchor="ctr">
                    <a:lnL w="12700" cap="flat" cmpd="sng" algn="ctr">
                      <a:solidFill>
                        <a:schemeClr val="accent2">
                          <a:lumMod val="60000"/>
                          <a:lumOff val="40000"/>
                        </a:schemeClr>
                      </a:solidFill>
                      <a:prstDash val="solid"/>
                      <a:round/>
                      <a:headEnd type="none" w="med" len="med"/>
                      <a:tailEnd type="none" w="med" len="med"/>
                    </a:lnL>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tcPr>
                </a:tc>
                <a:tc rowSpan="4">
                  <a:txBody>
                    <a:bodyPr/>
                    <a:lstStyle/>
                    <a:p>
                      <a:pPr algn="l" fontAlgn="t"/>
                      <a:r>
                        <a:rPr lang="en-US" sz="700" b="0" i="0" u="none" strike="noStrike">
                          <a:effectLst/>
                          <a:latin typeface="Calibri Light"/>
                          <a:cs typeface="Calibri Light"/>
                        </a:rPr>
                        <a:t>Paula Barry, </a:t>
                      </a:r>
                      <a:br>
                        <a:rPr lang="en-US" sz="700" b="0" i="0" u="none" strike="noStrike">
                          <a:effectLst/>
                          <a:latin typeface="Calibri Light"/>
                          <a:cs typeface="Calibri Light"/>
                        </a:rPr>
                      </a:br>
                      <a:r>
                        <a:rPr lang="en-US" sz="700" b="0" i="0" u="none" strike="noStrike">
                          <a:effectLst/>
                          <a:latin typeface="Calibri Light"/>
                          <a:cs typeface="Calibri Light"/>
                        </a:rPr>
                        <a:t>Bryan Ellis, </a:t>
                      </a:r>
                      <a:br>
                        <a:rPr lang="en-US" sz="700" b="0" i="0" u="none" strike="noStrike">
                          <a:effectLst/>
                          <a:latin typeface="Calibri Light"/>
                          <a:cs typeface="Calibri Light"/>
                        </a:rPr>
                      </a:br>
                      <a:r>
                        <a:rPr lang="en-US" sz="700" b="0" i="0" u="none" strike="noStrike">
                          <a:effectLst/>
                          <a:latin typeface="Calibri Light"/>
                          <a:cs typeface="Calibri Light"/>
                        </a:rPr>
                        <a:t>Kris Theilen, </a:t>
                      </a:r>
                      <a:br>
                        <a:rPr lang="en-US" sz="700" b="0" i="0" u="none" strike="noStrike">
                          <a:effectLst/>
                          <a:latin typeface="Calibri Light"/>
                          <a:cs typeface="Calibri Light"/>
                        </a:rPr>
                      </a:br>
                      <a:r>
                        <a:rPr lang="en-US" sz="700" b="0" i="0" u="none" strike="noStrike">
                          <a:effectLst/>
                          <a:latin typeface="Calibri Light"/>
                          <a:cs typeface="Calibri Light"/>
                        </a:rPr>
                        <a:t>Jim Potts, </a:t>
                      </a:r>
                      <a:br>
                        <a:rPr lang="en-US" sz="700" b="0" i="0" u="none" strike="noStrike">
                          <a:effectLst/>
                          <a:latin typeface="Calibri Light"/>
                          <a:cs typeface="Calibri Light"/>
                        </a:rPr>
                      </a:br>
                      <a:r>
                        <a:rPr lang="en-US" sz="700" b="0" i="0" u="none" strike="noStrike">
                          <a:effectLst/>
                          <a:latin typeface="Calibri Light"/>
                          <a:cs typeface="Calibri Light"/>
                        </a:rPr>
                        <a:t>Susan Boggs,  </a:t>
                      </a:r>
                      <a:br>
                        <a:rPr lang="en-US" sz="700" b="0" i="0" u="none" strike="noStrike">
                          <a:effectLst/>
                          <a:latin typeface="Calibri Light"/>
                          <a:cs typeface="Calibri Light"/>
                        </a:rPr>
                      </a:br>
                      <a:r>
                        <a:rPr lang="en-US" sz="700" b="0" i="0" u="none" strike="noStrike">
                          <a:effectLst/>
                          <a:latin typeface="Calibri Light"/>
                          <a:cs typeface="Calibri Light"/>
                        </a:rPr>
                        <a:t>Shelia Sloan,  </a:t>
                      </a:r>
                      <a:br>
                        <a:rPr lang="en-US" sz="700" b="0" i="0" u="none" strike="noStrike">
                          <a:effectLst/>
                          <a:latin typeface="Calibri Light"/>
                          <a:cs typeface="Calibri Light"/>
                        </a:rPr>
                      </a:br>
                      <a:r>
                        <a:rPr lang="en-US" sz="700" b="0" i="0" u="none" strike="noStrike">
                          <a:effectLst/>
                          <a:latin typeface="Calibri Light"/>
                          <a:cs typeface="Calibri Light"/>
                        </a:rPr>
                        <a:t>Lorraine Wareham </a:t>
                      </a:r>
                      <a:endParaRPr lang="en-US" sz="700" b="0" i="0" u="none" strike="noStrike">
                        <a:solidFill>
                          <a:srgbClr val="000000"/>
                        </a:solidFill>
                        <a:effectLst/>
                        <a:latin typeface="Calibri Light" panose="020F0302020204030204" pitchFamily="34" charset="0"/>
                        <a:cs typeface="Calibri Light" panose="020F0302020204030204" pitchFamily="34" charset="0"/>
                      </a:endParaRPr>
                    </a:p>
                  </a:txBody>
                  <a:tcPr marR="4250" marT="4250" marB="0">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r>
                        <a:rPr lang="en-US" sz="700" b="0" i="0" u="none" strike="noStrike">
                          <a:effectLst/>
                          <a:latin typeface="Calibri Light"/>
                          <a:cs typeface="Calibri Light"/>
                        </a:rPr>
                        <a:t>Discovery, Requirements gathering, Design</a:t>
                      </a:r>
                      <a:endParaRPr lang="en-US" sz="700" b="0" i="0" u="none" strike="noStrike">
                        <a:solidFill>
                          <a:srgbClr val="000000"/>
                        </a:solidFill>
                        <a:effectLst/>
                        <a:latin typeface="Calibri Light"/>
                        <a:cs typeface="Calibri Light"/>
                      </a:endParaRPr>
                    </a:p>
                  </a:txBody>
                  <a:tcPr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ctr" fontAlgn="b"/>
                      <a:r>
                        <a:rPr lang="en-US" sz="800" b="0" i="0" u="none" strike="noStrike">
                          <a:effectLst/>
                          <a:latin typeface="Calibri Light"/>
                          <a:cs typeface="Calibri Light"/>
                        </a:rPr>
                        <a:t>2hrs</a:t>
                      </a:r>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l" fontAlgn="b"/>
                      <a:r>
                        <a:rPr lang="en-US" sz="800" b="0" i="0" u="none" strike="noStrike">
                          <a:effectLst/>
                          <a:latin typeface="Calibri Light"/>
                          <a:cs typeface="Calibri Light"/>
                        </a:rPr>
                        <a:t>4-6hrs/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tcPr>
                </a:tc>
                <a:extLst>
                  <a:ext uri="{0D108BD9-81ED-4DB2-BD59-A6C34878D82A}">
                    <a16:rowId xmlns:a16="http://schemas.microsoft.com/office/drawing/2014/main" val="1515381849"/>
                  </a:ext>
                </a:extLst>
              </a:tr>
              <a:tr h="108448">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Demonstrations</a:t>
                      </a:r>
                      <a:endParaRPr lang="en-US" sz="700" b="0" i="0" u="none" strike="noStrike">
                        <a:solidFill>
                          <a:srgbClr val="000000"/>
                        </a:solidFill>
                        <a:effectLst/>
                        <a:latin typeface="Calibri Light"/>
                        <a:cs typeface="Calibri Light"/>
                      </a:endParaRPr>
                    </a:p>
                  </a:txBody>
                  <a:tcPr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r>
                        <a:rPr lang="en-US" sz="800" b="0" i="0" u="none" strike="noStrike">
                          <a:effectLst/>
                          <a:latin typeface="Calibri Light"/>
                          <a:cs typeface="Calibri Light"/>
                        </a:rPr>
                        <a:t>1hr/bi-</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1880752741"/>
                  </a:ext>
                </a:extLst>
              </a:tr>
              <a:tr h="108448">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Training</a:t>
                      </a:r>
                      <a:endParaRPr lang="en-US" sz="700" b="0" i="0" u="none" strike="noStrike">
                        <a:solidFill>
                          <a:srgbClr val="000000"/>
                        </a:solidFill>
                        <a:effectLst/>
                        <a:latin typeface="Calibri Light"/>
                        <a:cs typeface="Calibri Light"/>
                      </a:endParaRPr>
                    </a:p>
                  </a:txBody>
                  <a:tcPr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r>
                        <a:rPr lang="en-US" sz="800" b="0" i="0" u="none" strike="noStrike">
                          <a:effectLst/>
                          <a:latin typeface="Calibri Light"/>
                          <a:cs typeface="Calibri Light"/>
                        </a:rPr>
                        <a:t>4-6hrs/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2600266609"/>
                  </a:ext>
                </a:extLst>
              </a:tr>
              <a:tr h="397750">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User Acceptance Testing</a:t>
                      </a:r>
                      <a:endParaRPr lang="en-US" sz="700" b="0" i="0" u="none" strike="noStrike">
                        <a:solidFill>
                          <a:srgbClr val="000000"/>
                        </a:solidFill>
                        <a:effectLst/>
                        <a:latin typeface="Calibri Light"/>
                        <a:cs typeface="Calibri Light"/>
                      </a:endParaRPr>
                    </a:p>
                  </a:txBody>
                  <a:tcPr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Light"/>
                        <a:cs typeface="Calibri Light"/>
                      </a:endParaRPr>
                    </a:p>
                  </a:txBody>
                  <a:tcPr marL="4250"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ctr" fontAlgn="b"/>
                      <a:r>
                        <a:rPr lang="en-US" sz="800" b="0" i="0" u="none" strike="noStrike">
                          <a:effectLst/>
                          <a:latin typeface="Calibri Light"/>
                          <a:cs typeface="Calibri Light"/>
                        </a:rPr>
                        <a:t>4-6hrs/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lnR w="12700" cap="flat" cmpd="sng" algn="ctr">
                      <a:solidFill>
                        <a:schemeClr val="accent2">
                          <a:lumMod val="60000"/>
                          <a:lumOff val="40000"/>
                        </a:schemeClr>
                      </a:solidFill>
                      <a:prstDash val="solid"/>
                      <a:round/>
                      <a:headEnd type="none" w="med" len="med"/>
                      <a:tailEnd type="none" w="med" len="med"/>
                    </a:lnR>
                    <a:lnB w="1270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1515863564"/>
                  </a:ext>
                </a:extLst>
              </a:tr>
              <a:tr h="115815">
                <a:tc rowSpan="4">
                  <a:txBody>
                    <a:bodyPr/>
                    <a:lstStyle/>
                    <a:p>
                      <a:pPr algn="l" fontAlgn="t"/>
                      <a:r>
                        <a:rPr lang="en-US" sz="900" b="1" i="0" u="none" strike="noStrike">
                          <a:effectLst/>
                          <a:latin typeface="Calibri"/>
                          <a:cs typeface="Calibri"/>
                        </a:rPr>
                        <a:t>Local Workforce Innovation Area SME Team</a:t>
                      </a:r>
                      <a:endParaRPr lang="en-US" sz="900" b="1" i="0" u="none" strike="noStrike">
                        <a:solidFill>
                          <a:srgbClr val="000000"/>
                        </a:solidFill>
                        <a:effectLst/>
                        <a:latin typeface="Calibri"/>
                        <a:cs typeface="Calibri"/>
                      </a:endParaRPr>
                    </a:p>
                  </a:txBody>
                  <a:tcPr marR="4250" marT="4250" marB="0" anchor="ctr">
                    <a:lnL w="12700" cap="flat" cmpd="sng" algn="ctr">
                      <a:solidFill>
                        <a:schemeClr val="accent2">
                          <a:lumMod val="60000"/>
                          <a:lumOff val="40000"/>
                        </a:schemeClr>
                      </a:solidFill>
                      <a:prstDash val="solid"/>
                      <a:round/>
                      <a:headEnd type="none" w="med" len="med"/>
                      <a:tailEnd type="none" w="med" len="med"/>
                    </a:lnL>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rowSpan="4">
                  <a:txBody>
                    <a:bodyPr/>
                    <a:lstStyle/>
                    <a:p>
                      <a:pPr algn="l" fontAlgn="t"/>
                      <a:r>
                        <a:rPr lang="en-US" sz="700" b="1" i="0" u="none" strike="noStrike">
                          <a:effectLst/>
                          <a:latin typeface="Calibri Light"/>
                          <a:cs typeface="Calibri Light"/>
                        </a:rPr>
                        <a:t>System Administrators,</a:t>
                      </a:r>
                      <a:br>
                        <a:rPr lang="en-US" sz="700" b="1" i="0" u="none" strike="noStrike">
                          <a:effectLst/>
                          <a:latin typeface="Calibri Light"/>
                          <a:cs typeface="Calibri Light"/>
                        </a:rPr>
                      </a:br>
                      <a:r>
                        <a:rPr lang="en-US" sz="700" b="1" i="0" u="none" strike="noStrike">
                          <a:effectLst/>
                          <a:latin typeface="Calibri Light"/>
                          <a:cs typeface="Calibri Light"/>
                        </a:rPr>
                        <a:t>Super Users,</a:t>
                      </a:r>
                      <a:br>
                        <a:rPr lang="en-US" sz="700" b="1" i="0" u="none" strike="noStrike">
                          <a:effectLst/>
                          <a:latin typeface="Calibri Light"/>
                          <a:cs typeface="Calibri Light"/>
                        </a:rPr>
                      </a:br>
                      <a:r>
                        <a:rPr lang="en-US" sz="700" b="1" i="0" u="none" strike="noStrike">
                          <a:effectLst/>
                          <a:latin typeface="Calibri Light"/>
                          <a:cs typeface="Calibri Light"/>
                        </a:rPr>
                        <a:t>Champ. Users, </a:t>
                      </a:r>
                      <a:br>
                        <a:rPr lang="en-US" sz="700" b="1" i="0" u="none" strike="noStrike">
                          <a:effectLst/>
                          <a:latin typeface="Calibri Light"/>
                          <a:cs typeface="Calibri Light"/>
                        </a:rPr>
                      </a:br>
                      <a:r>
                        <a:rPr lang="en-US" sz="700" b="1" i="0" u="none" strike="noStrike">
                          <a:effectLst/>
                          <a:latin typeface="Calibri Light"/>
                          <a:cs typeface="Calibri Light"/>
                        </a:rPr>
                        <a:t>TBD</a:t>
                      </a:r>
                      <a:endParaRPr lang="en-US" sz="700" b="1" i="0" u="none" strike="noStrike">
                        <a:solidFill>
                          <a:srgbClr val="000000"/>
                        </a:solidFill>
                        <a:effectLst/>
                        <a:latin typeface="Calibri Light"/>
                        <a:cs typeface="Calibri Light"/>
                      </a:endParaRPr>
                    </a:p>
                  </a:txBody>
                  <a:tcPr marR="4250" marT="4250" marB="0">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l" fontAlgn="b"/>
                      <a:r>
                        <a:rPr lang="en-US" sz="700" b="1" i="0" u="none" strike="noStrike">
                          <a:effectLst/>
                          <a:latin typeface="Calibri Light"/>
                          <a:cs typeface="Calibri Light"/>
                        </a:rPr>
                        <a:t>Discovery, Requirements gathering, Design</a:t>
                      </a:r>
                      <a:endParaRPr lang="en-US" sz="700" b="1" i="0" u="none" strike="noStrike">
                        <a:solidFill>
                          <a:srgbClr val="000000"/>
                        </a:solidFill>
                        <a:effectLst/>
                        <a:latin typeface="Calibri Light"/>
                        <a:cs typeface="Calibri Light"/>
                      </a:endParaRPr>
                    </a:p>
                  </a:txBody>
                  <a:tcPr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ctr" fontAlgn="b"/>
                      <a:r>
                        <a:rPr lang="en-US" sz="800" b="1" i="0" u="none" strike="noStrike">
                          <a:effectLst/>
                          <a:latin typeface="Calibri Light"/>
                          <a:cs typeface="Calibri Light"/>
                        </a:rPr>
                        <a:t>2hrs</a:t>
                      </a:r>
                      <a:endParaRPr lang="en-US" sz="800" b="1"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l" fontAlgn="b"/>
                      <a:r>
                        <a:rPr lang="en-US" sz="800" b="1" i="0" u="none" strike="noStrike">
                          <a:effectLst/>
                          <a:latin typeface="Calibri Light"/>
                          <a:cs typeface="Calibri Light"/>
                        </a:rPr>
                        <a:t>4-6hrs/</a:t>
                      </a:r>
                      <a:r>
                        <a:rPr lang="en-US" sz="800" b="1" i="0" u="none" strike="noStrike" err="1">
                          <a:effectLst/>
                          <a:latin typeface="Calibri Light"/>
                          <a:cs typeface="Calibri Light"/>
                        </a:rPr>
                        <a:t>wk</a:t>
                      </a:r>
                      <a:endParaRPr lang="en-US" sz="800" b="1"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solidFill>
                      <a:schemeClr val="accent4">
                        <a:lumMod val="20000"/>
                        <a:lumOff val="80000"/>
                      </a:schemeClr>
                    </a:solidFill>
                  </a:tcPr>
                </a:tc>
                <a:extLst>
                  <a:ext uri="{0D108BD9-81ED-4DB2-BD59-A6C34878D82A}">
                    <a16:rowId xmlns:a16="http://schemas.microsoft.com/office/drawing/2014/main" val="2858674463"/>
                  </a:ext>
                </a:extLst>
              </a:tr>
              <a:tr h="108448">
                <a:tc vMerge="1">
                  <a:txBody>
                    <a:bodyPr/>
                    <a:lstStyle/>
                    <a:p>
                      <a:endParaRPr lang="en-US"/>
                    </a:p>
                  </a:txBody>
                  <a:tcPr/>
                </a:tc>
                <a:tc vMerge="1">
                  <a:txBody>
                    <a:bodyPr/>
                    <a:lstStyle/>
                    <a:p>
                      <a:endParaRPr lang="en-US"/>
                    </a:p>
                  </a:txBody>
                  <a:tcPr/>
                </a:tc>
                <a:tc>
                  <a:txBody>
                    <a:bodyPr/>
                    <a:lstStyle/>
                    <a:p>
                      <a:pPr algn="l" fontAlgn="b"/>
                      <a:r>
                        <a:rPr lang="en-US" sz="700" b="1" i="0" u="none" strike="noStrike">
                          <a:effectLst/>
                          <a:latin typeface="Calibri Light"/>
                          <a:cs typeface="Calibri Light"/>
                        </a:rPr>
                        <a:t>Demonstrations</a:t>
                      </a:r>
                      <a:endParaRPr lang="en-US" sz="700" b="1" i="0" u="none" strike="noStrike">
                        <a:solidFill>
                          <a:srgbClr val="000000"/>
                        </a:solidFill>
                        <a:effectLst/>
                        <a:latin typeface="Calibri Light"/>
                        <a:cs typeface="Calibri Light"/>
                      </a:endParaRPr>
                    </a:p>
                  </a:txBody>
                  <a:tcPr marR="4250" marT="4250" marB="0" anchor="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ctr" fontAlgn="b"/>
                      <a:r>
                        <a:rPr lang="en-US" sz="800" b="1" i="0" u="none" strike="noStrike">
                          <a:effectLst/>
                          <a:latin typeface="Calibri Light"/>
                          <a:cs typeface="Calibri Light"/>
                        </a:rPr>
                        <a:t>1hr/</a:t>
                      </a:r>
                      <a:r>
                        <a:rPr lang="en-US" sz="800" b="1" i="0" u="none" strike="noStrike" err="1">
                          <a:effectLst/>
                          <a:latin typeface="Calibri Light"/>
                          <a:cs typeface="Calibri Light"/>
                        </a:rPr>
                        <a:t>wk</a:t>
                      </a:r>
                      <a:endParaRPr lang="en-US" sz="800" b="1" i="0" u="none" strike="noStrike" err="1">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3661997917"/>
                  </a:ext>
                </a:extLst>
              </a:tr>
              <a:tr h="108448">
                <a:tc vMerge="1">
                  <a:txBody>
                    <a:bodyPr/>
                    <a:lstStyle/>
                    <a:p>
                      <a:endParaRPr lang="en-US"/>
                    </a:p>
                  </a:txBody>
                  <a:tcPr/>
                </a:tc>
                <a:tc vMerge="1">
                  <a:txBody>
                    <a:bodyPr/>
                    <a:lstStyle/>
                    <a:p>
                      <a:endParaRPr lang="en-US"/>
                    </a:p>
                  </a:txBody>
                  <a:tcPr/>
                </a:tc>
                <a:tc>
                  <a:txBody>
                    <a:bodyPr/>
                    <a:lstStyle/>
                    <a:p>
                      <a:pPr algn="l" fontAlgn="b"/>
                      <a:r>
                        <a:rPr lang="en-US" sz="700" b="1" i="0" u="none" strike="noStrike">
                          <a:effectLst/>
                          <a:latin typeface="Calibri Light"/>
                          <a:cs typeface="Calibri Light"/>
                        </a:rPr>
                        <a:t>Training (Title 1 Admins)</a:t>
                      </a:r>
                      <a:endParaRPr lang="en-US" sz="700" b="1" i="0" u="none" strike="noStrike">
                        <a:solidFill>
                          <a:srgbClr val="000000"/>
                        </a:solidFill>
                        <a:effectLst/>
                        <a:latin typeface="Calibri Light"/>
                        <a:cs typeface="Calibri Light"/>
                      </a:endParaRPr>
                    </a:p>
                  </a:txBody>
                  <a:tcPr marR="4250" marT="4250" marB="0" anchor="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solidFill>
                      <a:schemeClr val="accent4">
                        <a:lumMod val="20000"/>
                        <a:lumOff val="80000"/>
                      </a:schemeClr>
                    </a:solidFill>
                  </a:tcPr>
                </a:tc>
                <a:tc>
                  <a:txBody>
                    <a:bodyPr/>
                    <a:lstStyle/>
                    <a:p>
                      <a:pPr lvl="0" algn="l">
                        <a:buNone/>
                      </a:pPr>
                      <a:r>
                        <a:rPr lang="en-US" sz="800" b="1" i="0" u="none" strike="noStrike" noProof="0">
                          <a:solidFill>
                            <a:srgbClr val="000000"/>
                          </a:solidFill>
                          <a:effectLst/>
                          <a:latin typeface="Calibri Light"/>
                        </a:rPr>
                        <a:t>4-6hrs/</a:t>
                      </a:r>
                      <a:r>
                        <a:rPr lang="en-US" sz="800" b="1" i="0" u="none" strike="noStrike" noProof="0" err="1">
                          <a:solidFill>
                            <a:srgbClr val="000000"/>
                          </a:solidFill>
                          <a:effectLst/>
                          <a:latin typeface="Calibri Light"/>
                        </a:rPr>
                        <a:t>wk</a:t>
                      </a:r>
                    </a:p>
                  </a:txBody>
                  <a:tcPr marL="4250" marR="4250" marT="4250" marB="0" anchor="b">
                    <a:solidFill>
                      <a:schemeClr val="accent4">
                        <a:lumMod val="20000"/>
                        <a:lumOff val="80000"/>
                      </a:schemeClr>
                    </a:solidFill>
                  </a:tcPr>
                </a:tc>
                <a:tc>
                  <a:txBody>
                    <a:bodyPr/>
                    <a:lstStyle/>
                    <a:p>
                      <a:pPr lvl="0" algn="l">
                        <a:buNone/>
                      </a:pPr>
                      <a:endParaRPr lang="en-US" sz="800" b="1" i="0" u="none" strike="noStrike" noProof="0" err="1">
                        <a:solidFill>
                          <a:srgbClr val="000000"/>
                        </a:solidFill>
                        <a:effectLst/>
                        <a:latin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solidFill>
                      <a:schemeClr val="accent4">
                        <a:lumMod val="20000"/>
                        <a:lumOff val="80000"/>
                      </a:schemeClr>
                    </a:solidFill>
                  </a:tcPr>
                </a:tc>
                <a:extLst>
                  <a:ext uri="{0D108BD9-81ED-4DB2-BD59-A6C34878D82A}">
                    <a16:rowId xmlns:a16="http://schemas.microsoft.com/office/drawing/2014/main" val="4092292968"/>
                  </a:ext>
                </a:extLst>
              </a:tr>
              <a:tr h="108448">
                <a:tc vMerge="1">
                  <a:txBody>
                    <a:bodyPr/>
                    <a:lstStyle/>
                    <a:p>
                      <a:endParaRPr lang="en-US"/>
                    </a:p>
                  </a:txBody>
                  <a:tcPr/>
                </a:tc>
                <a:tc vMerge="1">
                  <a:txBody>
                    <a:bodyPr/>
                    <a:lstStyle/>
                    <a:p>
                      <a:endParaRPr lang="en-US"/>
                    </a:p>
                  </a:txBody>
                  <a:tcPr/>
                </a:tc>
                <a:tc>
                  <a:txBody>
                    <a:bodyPr/>
                    <a:lstStyle/>
                    <a:p>
                      <a:pPr algn="l" fontAlgn="b"/>
                      <a:r>
                        <a:rPr lang="en-US" sz="700" b="1" i="0" u="none" strike="noStrike">
                          <a:effectLst/>
                          <a:latin typeface="Calibri Light"/>
                          <a:cs typeface="Calibri Light"/>
                        </a:rPr>
                        <a:t>User Acceptance Testing</a:t>
                      </a:r>
                      <a:endParaRPr lang="en-US" sz="700" b="1" i="0" u="none" strike="noStrike">
                        <a:solidFill>
                          <a:srgbClr val="000000"/>
                        </a:solidFill>
                        <a:effectLst/>
                        <a:latin typeface="Calibri Light"/>
                        <a:cs typeface="Calibri Light"/>
                      </a:endParaRPr>
                    </a:p>
                  </a:txBody>
                  <a:tcPr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en-US" sz="800" b="1" i="0" u="none" strike="noStrike">
                          <a:effectLst/>
                          <a:latin typeface="Calibri Light"/>
                          <a:cs typeface="Calibri Light"/>
                        </a:rPr>
                        <a:t>4-6hrs/</a:t>
                      </a:r>
                      <a:r>
                        <a:rPr lang="en-US" sz="800" b="1" i="0" u="none" strike="noStrike" err="1">
                          <a:effectLst/>
                          <a:latin typeface="Calibri Light"/>
                          <a:cs typeface="Calibri Light"/>
                        </a:rPr>
                        <a:t>wk</a:t>
                      </a:r>
                      <a:endParaRPr lang="en-US" sz="800" b="1" i="0" u="none" strike="noStrike" err="1">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algn="l" fontAlgn="b"/>
                      <a:endParaRPr lang="en-US" sz="800" b="1" i="0" u="none" strike="noStrike">
                        <a:solidFill>
                          <a:srgbClr val="000000"/>
                        </a:solidFill>
                        <a:effectLst/>
                        <a:latin typeface="Calibri Light"/>
                        <a:cs typeface="Calibri Light"/>
                      </a:endParaRPr>
                    </a:p>
                  </a:txBody>
                  <a:tcPr marL="4250" marR="4250" marT="4250" marB="0" anchor="b">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tc>
                  <a:txBody>
                    <a:bodyPr/>
                    <a:lstStyle/>
                    <a:p>
                      <a:pPr lvl="0" algn="l">
                        <a:buNone/>
                      </a:pPr>
                      <a:r>
                        <a:rPr lang="en-US" sz="800" b="1" i="0" u="none" strike="noStrike" noProof="0">
                          <a:solidFill>
                            <a:srgbClr val="000000"/>
                          </a:solidFill>
                          <a:effectLst/>
                          <a:latin typeface="Calibri Light"/>
                        </a:rPr>
                        <a:t>4-6hrs/wk</a:t>
                      </a:r>
                      <a:endParaRPr lang="en-US"/>
                    </a:p>
                  </a:txBody>
                  <a:tcPr marL="4250" marR="4250" marT="4250" marB="0" anchor="b">
                    <a:lnR w="12700" cap="flat" cmpd="sng" algn="ctr">
                      <a:solidFill>
                        <a:schemeClr val="accent2">
                          <a:lumMod val="60000"/>
                          <a:lumOff val="40000"/>
                        </a:schemeClr>
                      </a:solidFill>
                      <a:prstDash val="solid"/>
                      <a:round/>
                      <a:headEnd type="none" w="med" len="med"/>
                      <a:tailEnd type="none" w="med" len="med"/>
                    </a:lnR>
                    <a:lnB w="12700" cap="flat" cmpd="sng" algn="ctr">
                      <a:solidFill>
                        <a:schemeClr val="accent2">
                          <a:lumMod val="60000"/>
                          <a:lumOff val="4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777453541"/>
                  </a:ext>
                </a:extLst>
              </a:tr>
              <a:tr h="131036">
                <a:tc rowSpan="4">
                  <a:txBody>
                    <a:bodyPr/>
                    <a:lstStyle/>
                    <a:p>
                      <a:pPr algn="l" fontAlgn="b"/>
                      <a:r>
                        <a:rPr lang="en-US" sz="900" b="0" i="0" u="none" strike="noStrike">
                          <a:effectLst/>
                          <a:latin typeface="Calibri"/>
                          <a:cs typeface="Calibri"/>
                        </a:rPr>
                        <a:t>Field Reps/Trainers Team</a:t>
                      </a:r>
                      <a:endParaRPr lang="en-US" sz="900" b="0" i="0" u="none" strike="noStrike">
                        <a:solidFill>
                          <a:srgbClr val="000000"/>
                        </a:solidFill>
                        <a:effectLst/>
                        <a:latin typeface="Calibri"/>
                        <a:cs typeface="Calibri"/>
                      </a:endParaRPr>
                    </a:p>
                  </a:txBody>
                  <a:tcPr marR="4250" marT="4250" marB="0" anchor="ctr">
                    <a:lnL w="12700" cap="flat" cmpd="sng" algn="ctr">
                      <a:solidFill>
                        <a:schemeClr val="accent2">
                          <a:lumMod val="60000"/>
                          <a:lumOff val="40000"/>
                        </a:schemeClr>
                      </a:solidFill>
                      <a:prstDash val="solid"/>
                      <a:round/>
                      <a:headEnd type="none" w="med" len="med"/>
                      <a:tailEnd type="none" w="med" len="med"/>
                    </a:lnL>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tcPr>
                </a:tc>
                <a:tc rowSpan="4">
                  <a:txBody>
                    <a:bodyPr/>
                    <a:lstStyle/>
                    <a:p>
                      <a:pPr algn="l" fontAlgn="b"/>
                      <a:r>
                        <a:rPr lang="en-US" sz="700" b="0" i="0" u="none" strike="noStrike">
                          <a:effectLst/>
                          <a:latin typeface="Calibri Light"/>
                          <a:cs typeface="Calibri Light"/>
                        </a:rPr>
                        <a:t>Regional Team,</a:t>
                      </a:r>
                      <a:br>
                        <a:rPr lang="en-US" sz="700" b="0" i="0" u="none" strike="noStrike">
                          <a:effectLst/>
                          <a:latin typeface="Calibri Light"/>
                          <a:cs typeface="Calibri Light"/>
                        </a:rPr>
                      </a:br>
                      <a:r>
                        <a:rPr lang="en-US" sz="700" b="0" i="0" u="none" strike="noStrike" err="1">
                          <a:effectLst/>
                          <a:latin typeface="Calibri Light"/>
                          <a:cs typeface="Calibri Light"/>
                        </a:rPr>
                        <a:t>Aime'e</a:t>
                      </a:r>
                      <a:r>
                        <a:rPr lang="en-US" sz="700" b="0" i="0" u="none" strike="noStrike">
                          <a:effectLst/>
                          <a:latin typeface="Calibri Light"/>
                          <a:cs typeface="Calibri Light"/>
                        </a:rPr>
                        <a:t> Julian,</a:t>
                      </a:r>
                      <a:br>
                        <a:rPr lang="en-US" sz="700" b="0" i="0" u="none" strike="noStrike">
                          <a:effectLst/>
                          <a:latin typeface="Calibri Light"/>
                          <a:cs typeface="Calibri Light"/>
                        </a:rPr>
                      </a:br>
                      <a:r>
                        <a:rPr lang="en-US" sz="700" b="0" i="0" u="none" strike="noStrike">
                          <a:effectLst/>
                          <a:latin typeface="Calibri Light"/>
                          <a:cs typeface="Calibri Light"/>
                        </a:rPr>
                        <a:t>Sarah Goldhammer,</a:t>
                      </a:r>
                      <a:br>
                        <a:rPr lang="en-US" sz="700" b="0" i="0" u="none" strike="noStrike">
                          <a:effectLst/>
                          <a:latin typeface="Calibri Light"/>
                          <a:cs typeface="Calibri Light"/>
                        </a:rPr>
                      </a:br>
                      <a:r>
                        <a:rPr lang="en-US" sz="700" b="0" i="0" u="none" strike="noStrike">
                          <a:effectLst/>
                          <a:latin typeface="Calibri Light"/>
                          <a:cs typeface="Calibri Light"/>
                        </a:rPr>
                        <a:t>Fiscal/Monitoring,</a:t>
                      </a:r>
                      <a:br>
                        <a:rPr lang="en-US" sz="700" b="0" i="0" u="none" strike="noStrike">
                          <a:effectLst/>
                          <a:latin typeface="Calibri Light"/>
                          <a:cs typeface="Calibri Light"/>
                        </a:rPr>
                      </a:br>
                      <a:r>
                        <a:rPr lang="en-US" sz="700" b="0" i="0" u="none" strike="noStrike">
                          <a:effectLst/>
                          <a:latin typeface="Calibri Light"/>
                          <a:cs typeface="Calibri Light"/>
                        </a:rPr>
                        <a:t>System Administrators,</a:t>
                      </a:r>
                      <a:br>
                        <a:rPr lang="en-US" sz="700" b="0" i="0" u="none" strike="noStrike">
                          <a:effectLst/>
                          <a:latin typeface="Calibri Light"/>
                          <a:cs typeface="Calibri Light"/>
                        </a:rPr>
                      </a:br>
                      <a:r>
                        <a:rPr lang="en-US" sz="700" b="0" i="0" u="none" strike="noStrike">
                          <a:effectLst/>
                          <a:latin typeface="Calibri Light"/>
                          <a:cs typeface="Calibri Light"/>
                        </a:rPr>
                        <a:t>TBD</a:t>
                      </a:r>
                      <a:endParaRPr lang="en-US" sz="700" b="0" i="0" u="none" strike="noStrike">
                        <a:solidFill>
                          <a:srgbClr val="000000"/>
                        </a:solidFill>
                        <a:effectLst/>
                        <a:latin typeface="Calibri Light"/>
                        <a:cs typeface="Calibri Light"/>
                      </a:endParaRPr>
                    </a:p>
                  </a:txBody>
                  <a:tcPr marR="4250" marT="4250" marB="0" anchor="b">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r>
                        <a:rPr lang="en-US" sz="700" b="0" i="0" u="none" strike="noStrike">
                          <a:effectLst/>
                          <a:latin typeface="Calibri Light"/>
                          <a:cs typeface="Calibri Light"/>
                        </a:rPr>
                        <a:t>Discovery, Requirements gathering, Design</a:t>
                      </a:r>
                      <a:endParaRPr lang="en-US" sz="700" b="0" i="0" u="none" strike="noStrike">
                        <a:solidFill>
                          <a:srgbClr val="000000"/>
                        </a:solidFill>
                        <a:effectLst/>
                        <a:latin typeface="Calibri Light"/>
                        <a:cs typeface="Calibri Light"/>
                      </a:endParaRPr>
                    </a:p>
                  </a:txBody>
                  <a:tcPr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ctr" fontAlgn="b"/>
                      <a:r>
                        <a:rPr lang="en-US" sz="800" b="0" i="0" u="none" strike="noStrike">
                          <a:effectLst/>
                          <a:latin typeface="Calibri Light"/>
                          <a:cs typeface="Calibri Light"/>
                        </a:rPr>
                        <a:t>2hrs</a:t>
                      </a:r>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l" fontAlgn="b"/>
                      <a:r>
                        <a:rPr lang="en-US" sz="800" b="0" i="0" u="none" strike="noStrike">
                          <a:effectLst/>
                          <a:latin typeface="Calibri Light"/>
                          <a:cs typeface="Calibri Light"/>
                        </a:rPr>
                        <a:t>4-6hrs/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T w="12700" cap="flat" cmpd="sng" algn="ctr">
                      <a:solidFill>
                        <a:schemeClr val="accent2">
                          <a:lumMod val="60000"/>
                          <a:lumOff val="40000"/>
                        </a:schemeClr>
                      </a:solidFill>
                      <a:prstDash val="solid"/>
                      <a:round/>
                      <a:headEnd type="none" w="med" len="med"/>
                      <a:tailEnd type="none" w="med" len="med"/>
                    </a:lnT>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tcPr>
                </a:tc>
                <a:extLst>
                  <a:ext uri="{0D108BD9-81ED-4DB2-BD59-A6C34878D82A}">
                    <a16:rowId xmlns:a16="http://schemas.microsoft.com/office/drawing/2014/main" val="3824740568"/>
                  </a:ext>
                </a:extLst>
              </a:tr>
              <a:tr h="108448">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Demonstrations</a:t>
                      </a:r>
                      <a:endParaRPr lang="en-US" sz="700" b="0" i="0" u="none" strike="noStrike">
                        <a:solidFill>
                          <a:srgbClr val="000000"/>
                        </a:solidFill>
                        <a:effectLst/>
                        <a:latin typeface="Calibri Light"/>
                        <a:cs typeface="Calibri Light"/>
                      </a:endParaRPr>
                    </a:p>
                  </a:txBody>
                  <a:tcPr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ctr" fontAlgn="b"/>
                      <a:r>
                        <a:rPr lang="en-US" sz="800" b="0" i="0" u="none" strike="noStrike">
                          <a:effectLst/>
                          <a:latin typeface="Calibri Light"/>
                          <a:cs typeface="Calibri Light"/>
                        </a:rPr>
                        <a:t>1hr/</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445575313"/>
                  </a:ext>
                </a:extLst>
              </a:tr>
              <a:tr h="108448">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Training (Title 1 Admins)</a:t>
                      </a:r>
                      <a:endParaRPr lang="en-US" sz="700" b="0" i="0" u="none" strike="noStrike">
                        <a:solidFill>
                          <a:srgbClr val="000000"/>
                        </a:solidFill>
                        <a:effectLst/>
                        <a:latin typeface="Calibri Light"/>
                        <a:cs typeface="Calibri Light"/>
                      </a:endParaRPr>
                    </a:p>
                  </a:txBody>
                  <a:tcPr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tc>
                <a:tc>
                  <a:txBody>
                    <a:bodyPr/>
                    <a:lstStyle/>
                    <a:p>
                      <a:pPr algn="l" fontAlgn="b"/>
                      <a:r>
                        <a:rPr lang="en-US" sz="800" b="0" i="0" u="none" strike="noStrike">
                          <a:effectLst/>
                          <a:latin typeface="Calibri Light"/>
                          <a:cs typeface="Calibri Light"/>
                        </a:rPr>
                        <a:t>4-6hrs/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nchor="b"/>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nchor="b">
                    <a:lnR w="12700" cap="flat" cmpd="sng" algn="ctr">
                      <a:solidFill>
                        <a:schemeClr val="accent2">
                          <a:lumMod val="60000"/>
                          <a:lumOff val="40000"/>
                        </a:schemeClr>
                      </a:solidFill>
                      <a:prstDash val="solid"/>
                      <a:round/>
                      <a:headEnd type="none" w="med" len="med"/>
                      <a:tailEnd type="none" w="med" len="med"/>
                    </a:lnR>
                  </a:tcPr>
                </a:tc>
                <a:extLst>
                  <a:ext uri="{0D108BD9-81ED-4DB2-BD59-A6C34878D82A}">
                    <a16:rowId xmlns:a16="http://schemas.microsoft.com/office/drawing/2014/main" val="2936990555"/>
                  </a:ext>
                </a:extLst>
              </a:tr>
              <a:tr h="215302">
                <a:tc vMerge="1">
                  <a:txBody>
                    <a:bodyPr/>
                    <a:lstStyle/>
                    <a:p>
                      <a:endParaRPr lang="en-US"/>
                    </a:p>
                  </a:txBody>
                  <a:tcPr/>
                </a:tc>
                <a:tc vMerge="1">
                  <a:txBody>
                    <a:bodyPr/>
                    <a:lstStyle/>
                    <a:p>
                      <a:endParaRPr lang="en-US"/>
                    </a:p>
                  </a:txBody>
                  <a:tcPr/>
                </a:tc>
                <a:tc>
                  <a:txBody>
                    <a:bodyPr/>
                    <a:lstStyle/>
                    <a:p>
                      <a:pPr algn="l" fontAlgn="b"/>
                      <a:r>
                        <a:rPr lang="en-US" sz="700" b="0" i="0" u="none" strike="noStrike">
                          <a:effectLst/>
                          <a:latin typeface="Calibri Light"/>
                          <a:cs typeface="Calibri Light"/>
                        </a:rPr>
                        <a:t>User Acceptance Testing</a:t>
                      </a:r>
                      <a:endParaRPr lang="en-US" sz="700" b="0" i="0" u="none" strike="noStrike">
                        <a:solidFill>
                          <a:srgbClr val="000000"/>
                        </a:solidFill>
                        <a:effectLst/>
                        <a:latin typeface="Calibri Light"/>
                        <a:cs typeface="Calibri Light"/>
                      </a:endParaRPr>
                    </a:p>
                  </a:txBody>
                  <a:tcPr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ctr" fontAlgn="b"/>
                      <a:r>
                        <a:rPr lang="en-US" sz="800" b="0" i="0" u="none" strike="noStrike">
                          <a:effectLst/>
                          <a:latin typeface="Calibri Light"/>
                          <a:cs typeface="Calibri Light"/>
                        </a:rPr>
                        <a:t>4-6hrs/</a:t>
                      </a:r>
                      <a:r>
                        <a:rPr lang="en-US" sz="800" b="0" i="0" u="none" strike="noStrike" err="1">
                          <a:effectLst/>
                          <a:latin typeface="Calibri Light"/>
                          <a:cs typeface="Calibri Light"/>
                        </a:rPr>
                        <a:t>wk</a:t>
                      </a:r>
                      <a:endParaRPr lang="en-US" sz="800" b="0" i="0" u="none" strike="noStrike" err="1">
                        <a:solidFill>
                          <a:srgbClr val="000000"/>
                        </a:solidFill>
                        <a:effectLst/>
                        <a:latin typeface="Calibri Light"/>
                        <a:cs typeface="Calibri Light"/>
                      </a:endParaRPr>
                    </a:p>
                  </a:txBody>
                  <a:tcPr marL="4250"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lnB w="12700" cap="flat" cmpd="sng" algn="ctr">
                      <a:solidFill>
                        <a:schemeClr val="accent2">
                          <a:lumMod val="60000"/>
                          <a:lumOff val="40000"/>
                        </a:schemeClr>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Light"/>
                        <a:cs typeface="Calibri Light"/>
                      </a:endParaRPr>
                    </a:p>
                  </a:txBody>
                  <a:tcPr marL="4250" marR="4250" marT="4250" marB="0">
                    <a:lnR w="12700" cap="flat" cmpd="sng" algn="ctr">
                      <a:solidFill>
                        <a:schemeClr val="accent2">
                          <a:lumMod val="60000"/>
                          <a:lumOff val="40000"/>
                        </a:schemeClr>
                      </a:solidFill>
                      <a:prstDash val="solid"/>
                      <a:round/>
                      <a:headEnd type="none" w="med" len="med"/>
                      <a:tailEnd type="none" w="med" len="med"/>
                    </a:lnR>
                    <a:lnB w="12700" cap="flat" cmpd="sng" algn="ctr">
                      <a:solidFill>
                        <a:schemeClr val="accent2">
                          <a:lumMod val="60000"/>
                          <a:lumOff val="40000"/>
                        </a:schemeClr>
                      </a:solidFill>
                      <a:prstDash val="solid"/>
                      <a:round/>
                      <a:headEnd type="none" w="med" len="med"/>
                      <a:tailEnd type="none" w="med" len="med"/>
                    </a:lnB>
                  </a:tcPr>
                </a:tc>
                <a:extLst>
                  <a:ext uri="{0D108BD9-81ED-4DB2-BD59-A6C34878D82A}">
                    <a16:rowId xmlns:a16="http://schemas.microsoft.com/office/drawing/2014/main" val="4261622744"/>
                  </a:ext>
                </a:extLst>
              </a:tr>
            </a:tbl>
          </a:graphicData>
        </a:graphic>
      </p:graphicFrame>
    </p:spTree>
    <p:extLst>
      <p:ext uri="{BB962C8B-B14F-4D97-AF65-F5344CB8AC3E}">
        <p14:creationId xmlns:p14="http://schemas.microsoft.com/office/powerpoint/2010/main" val="1342186770"/>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Text Placeholder 30">
            <a:extLst>
              <a:ext uri="{FF2B5EF4-FFF2-40B4-BE49-F238E27FC236}">
                <a16:creationId xmlns:a16="http://schemas.microsoft.com/office/drawing/2014/main" id="{1FF4C43D-4827-4644-BB9A-7C6EC0E803F1}"/>
              </a:ext>
            </a:extLst>
          </p:cNvPr>
          <p:cNvSpPr>
            <a:spLocks noGrp="1"/>
          </p:cNvSpPr>
          <p:nvPr>
            <p:ph type="body" sz="quarter" idx="10"/>
          </p:nvPr>
        </p:nvSpPr>
        <p:spPr>
          <a:xfrm>
            <a:off x="594359" y="749542"/>
            <a:ext cx="7955280" cy="420624"/>
          </a:xfrm>
        </p:spPr>
        <p:txBody>
          <a:bodyPr vert="horz" lIns="0" tIns="0" rIns="0" bIns="0" rtlCol="0" anchor="t">
            <a:normAutofit fontScale="92500" lnSpcReduction="20000"/>
          </a:bodyPr>
          <a:lstStyle/>
          <a:p>
            <a:r>
              <a:rPr lang="en-US" sz="2800">
                <a:ea typeface="Segoe UI Symbol"/>
                <a:cs typeface="Open Sans"/>
              </a:rPr>
              <a:t>IWDS Transition </a:t>
            </a:r>
            <a:r>
              <a:rPr lang="en-US" sz="3500">
                <a:solidFill>
                  <a:srgbClr val="D14C27"/>
                </a:solidFill>
                <a:ea typeface="Segoe UI Symbol"/>
                <a:cs typeface="Open Sans"/>
              </a:rPr>
              <a:t>Roles LOE</a:t>
            </a:r>
            <a:endParaRPr lang="en-US" sz="3500">
              <a:solidFill>
                <a:srgbClr val="D14C27"/>
              </a:solidFill>
            </a:endParaRPr>
          </a:p>
          <a:p>
            <a:endParaRPr lang="en-US"/>
          </a:p>
        </p:txBody>
      </p:sp>
      <p:grpSp>
        <p:nvGrpSpPr>
          <p:cNvPr id="3" name="Group 2">
            <a:extLst>
              <a:ext uri="{FF2B5EF4-FFF2-40B4-BE49-F238E27FC236}">
                <a16:creationId xmlns:a16="http://schemas.microsoft.com/office/drawing/2014/main" id="{15D8B728-9CDA-76E1-7655-8914D61BE8A8}"/>
              </a:ext>
            </a:extLst>
          </p:cNvPr>
          <p:cNvGrpSpPr/>
          <p:nvPr/>
        </p:nvGrpSpPr>
        <p:grpSpPr>
          <a:xfrm>
            <a:off x="461012" y="2623835"/>
            <a:ext cx="3345871" cy="1541936"/>
            <a:chOff x="594362" y="1974291"/>
            <a:chExt cx="3345871" cy="1263723"/>
          </a:xfrm>
        </p:grpSpPr>
        <p:cxnSp>
          <p:nvCxnSpPr>
            <p:cNvPr id="4" name="Straight Connector 3">
              <a:extLst>
                <a:ext uri="{FF2B5EF4-FFF2-40B4-BE49-F238E27FC236}">
                  <a16:creationId xmlns:a16="http://schemas.microsoft.com/office/drawing/2014/main" id="{FE6CC0D9-CBE3-A6C3-AF12-81B30FAB6B5E}"/>
                </a:ext>
              </a:extLst>
            </p:cNvPr>
            <p:cNvCxnSpPr/>
            <p:nvPr/>
          </p:nvCxnSpPr>
          <p:spPr>
            <a:xfrm>
              <a:off x="594362" y="1974291"/>
              <a:ext cx="9144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7D7A77F1-8CE2-5268-FB67-D040F6337AC6}"/>
                </a:ext>
              </a:extLst>
            </p:cNvPr>
            <p:cNvSpPr txBox="1"/>
            <p:nvPr/>
          </p:nvSpPr>
          <p:spPr>
            <a:xfrm>
              <a:off x="603253" y="3107793"/>
              <a:ext cx="3336980" cy="130221"/>
            </a:xfrm>
            <a:prstGeom prst="rect">
              <a:avLst/>
            </a:prstGeom>
            <a:noFill/>
          </p:spPr>
          <p:txBody>
            <a:bodyPr wrap="square" lIns="0" tIns="0" rIns="0" bIns="0" rtlCol="0" anchor="t">
              <a:spAutoFit/>
            </a:bodyPr>
            <a:lstStyle/>
            <a:p>
              <a:pPr algn="just">
                <a:lnSpc>
                  <a:spcPts val="1300"/>
                </a:lnSpc>
                <a:spcAft>
                  <a:spcPts val="1200"/>
                </a:spcAft>
              </a:pPr>
              <a:endParaRPr lang="en-US" sz="1000">
                <a:solidFill>
                  <a:schemeClr val="bg1"/>
                </a:solidFill>
                <a:cs typeface="Calibri"/>
              </a:endParaRPr>
            </a:p>
          </p:txBody>
        </p:sp>
      </p:grpSp>
      <p:sp>
        <p:nvSpPr>
          <p:cNvPr id="7" name="Content Placeholder 2">
            <a:extLst>
              <a:ext uri="{FF2B5EF4-FFF2-40B4-BE49-F238E27FC236}">
                <a16:creationId xmlns:a16="http://schemas.microsoft.com/office/drawing/2014/main" id="{B34DCF99-38CB-939C-1C30-3546A5F16495}"/>
              </a:ext>
            </a:extLst>
          </p:cNvPr>
          <p:cNvSpPr txBox="1">
            <a:spLocks/>
          </p:cNvSpPr>
          <p:nvPr/>
        </p:nvSpPr>
        <p:spPr>
          <a:xfrm>
            <a:off x="615814" y="1344799"/>
            <a:ext cx="8058283" cy="530703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a:t>Level of Effort (LOE):</a:t>
            </a:r>
          </a:p>
          <a:p>
            <a:pPr lvl="1">
              <a:buFont typeface="Courier New" panose="02070309020205020404" pitchFamily="49" charset="0"/>
              <a:buChar char="o"/>
            </a:pPr>
            <a:r>
              <a:rPr lang="en-US" sz="1800">
                <a:solidFill>
                  <a:schemeClr val="accent5"/>
                </a:solidFill>
                <a:latin typeface="Calibri" panose="020F0502020204030204"/>
                <a:cs typeface="Calibri" panose="020F0502020204030204"/>
              </a:rPr>
              <a:t>Initial Discovery Phase (LOE: 4 – 6 </a:t>
            </a:r>
            <a:r>
              <a:rPr lang="en-US" sz="1800" err="1">
                <a:solidFill>
                  <a:schemeClr val="accent5"/>
                </a:solidFill>
                <a:latin typeface="Calibri" panose="020F0502020204030204"/>
                <a:cs typeface="Calibri" panose="020F0502020204030204"/>
              </a:rPr>
              <a:t>hr</a:t>
            </a:r>
            <a:r>
              <a:rPr lang="en-US" sz="1800">
                <a:solidFill>
                  <a:schemeClr val="accent5"/>
                </a:solidFill>
                <a:latin typeface="Calibri" panose="020F0502020204030204"/>
                <a:cs typeface="Calibri" panose="020F0502020204030204"/>
              </a:rPr>
              <a:t>/</a:t>
            </a:r>
            <a:r>
              <a:rPr lang="en-US" sz="1800" err="1">
                <a:solidFill>
                  <a:schemeClr val="accent5"/>
                </a:solidFill>
                <a:latin typeface="Calibri" panose="020F0502020204030204"/>
                <a:cs typeface="Calibri" panose="020F0502020204030204"/>
              </a:rPr>
              <a:t>wk</a:t>
            </a:r>
            <a:r>
              <a:rPr lang="en-US" sz="1800">
                <a:solidFill>
                  <a:schemeClr val="accent5"/>
                </a:solidFill>
                <a:latin typeface="Calibri" panose="020F0502020204030204"/>
                <a:cs typeface="Calibri" panose="020F0502020204030204"/>
              </a:rPr>
              <a:t>)</a:t>
            </a:r>
          </a:p>
          <a:p>
            <a:pPr lvl="2"/>
            <a:r>
              <a:rPr lang="en-US" sz="1600">
                <a:solidFill>
                  <a:schemeClr val="accent5"/>
                </a:solidFill>
                <a:latin typeface="Calibri" panose="020F0502020204030204"/>
                <a:cs typeface="Calibri" panose="020F0502020204030204"/>
              </a:rPr>
              <a:t>November 2023 – January 2023: State-Level User Initial Discovery</a:t>
            </a:r>
          </a:p>
          <a:p>
            <a:pPr lvl="2"/>
            <a:r>
              <a:rPr lang="en-US" sz="1600" b="1">
                <a:solidFill>
                  <a:schemeClr val="accent5"/>
                </a:solidFill>
                <a:latin typeface="Calibri" panose="020F0502020204030204"/>
                <a:cs typeface="Calibri" panose="020F0502020204030204"/>
              </a:rPr>
              <a:t>November 30, 2023: Kickoff Meeting with LWIA SME System Team Members</a:t>
            </a:r>
          </a:p>
          <a:p>
            <a:pPr lvl="2"/>
            <a:r>
              <a:rPr lang="en-US" sz="1600">
                <a:solidFill>
                  <a:schemeClr val="accent5"/>
                </a:solidFill>
                <a:latin typeface="Calibri" panose="020F0502020204030204"/>
                <a:cs typeface="Calibri" panose="020F0502020204030204"/>
              </a:rPr>
              <a:t>December 2023 – January 2023: Local Level User Initial Discovery</a:t>
            </a:r>
          </a:p>
          <a:p>
            <a:pPr lvl="1">
              <a:buFont typeface="Courier New" panose="02070309020205020404" pitchFamily="49" charset="0"/>
              <a:buChar char="o"/>
            </a:pPr>
            <a:r>
              <a:rPr lang="en-US" sz="1800">
                <a:solidFill>
                  <a:schemeClr val="accent5"/>
                </a:solidFill>
                <a:latin typeface="Calibri" panose="020F0502020204030204"/>
                <a:cs typeface="Calibri" panose="020F0502020204030204"/>
              </a:rPr>
              <a:t>Continued Discovery &amp; Development (LOE: 4 – 6 </a:t>
            </a:r>
            <a:r>
              <a:rPr lang="en-US" sz="1800" err="1">
                <a:solidFill>
                  <a:schemeClr val="accent5"/>
                </a:solidFill>
                <a:latin typeface="Calibri" panose="020F0502020204030204"/>
                <a:cs typeface="Calibri" panose="020F0502020204030204"/>
              </a:rPr>
              <a:t>hr</a:t>
            </a:r>
            <a:r>
              <a:rPr lang="en-US" sz="1800">
                <a:solidFill>
                  <a:schemeClr val="accent5"/>
                </a:solidFill>
                <a:latin typeface="Calibri" panose="020F0502020204030204"/>
                <a:cs typeface="Calibri" panose="020F0502020204030204"/>
              </a:rPr>
              <a:t>/</a:t>
            </a:r>
            <a:r>
              <a:rPr lang="en-US" sz="1800" err="1">
                <a:solidFill>
                  <a:schemeClr val="accent5"/>
                </a:solidFill>
                <a:latin typeface="Calibri" panose="020F0502020204030204"/>
                <a:cs typeface="Calibri" panose="020F0502020204030204"/>
              </a:rPr>
              <a:t>wk</a:t>
            </a:r>
            <a:r>
              <a:rPr lang="en-US" sz="1800">
                <a:solidFill>
                  <a:schemeClr val="accent5"/>
                </a:solidFill>
                <a:latin typeface="Calibri" panose="020F0502020204030204"/>
                <a:cs typeface="Calibri" panose="020F0502020204030204"/>
              </a:rPr>
              <a:t>)</a:t>
            </a:r>
          </a:p>
          <a:p>
            <a:pPr lvl="2"/>
            <a:r>
              <a:rPr lang="en-US" sz="1600">
                <a:solidFill>
                  <a:schemeClr val="accent5"/>
                </a:solidFill>
                <a:latin typeface="Calibri" panose="020F0502020204030204"/>
                <a:cs typeface="Calibri" panose="020F0502020204030204"/>
              </a:rPr>
              <a:t>February 2024 – July 2025: Translate Program Requirements to Specifications</a:t>
            </a:r>
          </a:p>
          <a:p>
            <a:pPr lvl="2"/>
            <a:r>
              <a:rPr lang="en-US" sz="1600">
                <a:solidFill>
                  <a:schemeClr val="accent5"/>
                </a:solidFill>
                <a:latin typeface="Calibri" panose="020F0502020204030204"/>
                <a:cs typeface="Calibri" panose="020F0502020204030204"/>
              </a:rPr>
              <a:t>February 2024 – Mid 2025: Start Continuous Design-Build-Test Development Sprints</a:t>
            </a:r>
          </a:p>
          <a:p>
            <a:pPr lvl="1">
              <a:buFont typeface="Courier New" panose="02070309020205020404" pitchFamily="49" charset="0"/>
              <a:buChar char="o"/>
            </a:pPr>
            <a:r>
              <a:rPr lang="en-US" sz="1800">
                <a:solidFill>
                  <a:schemeClr val="accent5"/>
                </a:solidFill>
                <a:latin typeface="Calibri" panose="020F0502020204030204"/>
                <a:cs typeface="Calibri" panose="020F0502020204030204"/>
              </a:rPr>
              <a:t>Mid 2025: Training (LOE: 4 – 6 </a:t>
            </a:r>
            <a:r>
              <a:rPr lang="en-US" sz="1800" err="1">
                <a:solidFill>
                  <a:schemeClr val="accent5"/>
                </a:solidFill>
                <a:latin typeface="Calibri" panose="020F0502020204030204"/>
                <a:cs typeface="Calibri" panose="020F0502020204030204"/>
              </a:rPr>
              <a:t>hr</a:t>
            </a:r>
            <a:r>
              <a:rPr lang="en-US" sz="1800">
                <a:solidFill>
                  <a:schemeClr val="accent5"/>
                </a:solidFill>
                <a:latin typeface="Calibri" panose="020F0502020204030204"/>
                <a:cs typeface="Calibri" panose="020F0502020204030204"/>
              </a:rPr>
              <a:t>/</a:t>
            </a:r>
            <a:r>
              <a:rPr lang="en-US" sz="1800" err="1">
                <a:solidFill>
                  <a:schemeClr val="accent5"/>
                </a:solidFill>
                <a:latin typeface="Calibri" panose="020F0502020204030204"/>
                <a:cs typeface="Calibri" panose="020F0502020204030204"/>
              </a:rPr>
              <a:t>wk</a:t>
            </a:r>
            <a:r>
              <a:rPr lang="en-US" sz="1800">
                <a:solidFill>
                  <a:schemeClr val="accent5"/>
                </a:solidFill>
                <a:latin typeface="Calibri" panose="020F0502020204030204"/>
                <a:cs typeface="Calibri" panose="020F0502020204030204"/>
              </a:rPr>
              <a:t>)</a:t>
            </a:r>
          </a:p>
          <a:p>
            <a:pPr lvl="1">
              <a:buFont typeface="Courier New" panose="02070309020205020404" pitchFamily="49" charset="0"/>
              <a:buChar char="o"/>
            </a:pPr>
            <a:r>
              <a:rPr lang="en-US" sz="1800">
                <a:solidFill>
                  <a:schemeClr val="accent5"/>
                </a:solidFill>
                <a:latin typeface="Calibri" panose="020F0502020204030204"/>
                <a:cs typeface="Calibri" panose="020F0502020204030204"/>
              </a:rPr>
              <a:t>Mid 2025: Final User Acceptance Testing &amp; Integration (LOE: 4 – 6 </a:t>
            </a:r>
            <a:r>
              <a:rPr lang="en-US" sz="1800" err="1">
                <a:solidFill>
                  <a:schemeClr val="accent5"/>
                </a:solidFill>
                <a:latin typeface="Calibri" panose="020F0502020204030204"/>
                <a:cs typeface="Calibri" panose="020F0502020204030204"/>
              </a:rPr>
              <a:t>hr</a:t>
            </a:r>
            <a:r>
              <a:rPr lang="en-US" sz="1800">
                <a:solidFill>
                  <a:schemeClr val="accent5"/>
                </a:solidFill>
                <a:latin typeface="Calibri" panose="020F0502020204030204"/>
                <a:cs typeface="Calibri" panose="020F0502020204030204"/>
              </a:rPr>
              <a:t>/</a:t>
            </a:r>
            <a:r>
              <a:rPr lang="en-US" sz="1800" err="1">
                <a:solidFill>
                  <a:schemeClr val="accent5"/>
                </a:solidFill>
                <a:latin typeface="Calibri" panose="020F0502020204030204"/>
                <a:cs typeface="Calibri" panose="020F0502020204030204"/>
              </a:rPr>
              <a:t>wk</a:t>
            </a:r>
            <a:r>
              <a:rPr lang="en-US" sz="1800">
                <a:solidFill>
                  <a:schemeClr val="accent5"/>
                </a:solidFill>
                <a:latin typeface="Calibri" panose="020F0502020204030204"/>
                <a:cs typeface="Calibri" panose="020F0502020204030204"/>
              </a:rPr>
              <a:t>)</a:t>
            </a:r>
          </a:p>
          <a:p>
            <a:pPr lvl="1">
              <a:buFont typeface="Courier New" panose="02070309020205020404" pitchFamily="49" charset="0"/>
              <a:buChar char="o"/>
            </a:pPr>
            <a:r>
              <a:rPr lang="en-US" sz="1800">
                <a:solidFill>
                  <a:schemeClr val="accent5"/>
                </a:solidFill>
                <a:latin typeface="Calibri" panose="020F0502020204030204"/>
                <a:cs typeface="Calibri" panose="020F0502020204030204"/>
              </a:rPr>
              <a:t>Late 2025 – Early 2026: Production Deployment/Go Live</a:t>
            </a:r>
          </a:p>
          <a:p>
            <a:pPr lvl="2"/>
            <a:endParaRPr lang="en-US" sz="1200">
              <a:solidFill>
                <a:schemeClr val="accent5"/>
              </a:solidFill>
              <a:latin typeface="Calibri" panose="020F0502020204030204"/>
              <a:cs typeface="Calibri" panose="020F0502020204030204"/>
            </a:endParaRPr>
          </a:p>
        </p:txBody>
      </p:sp>
      <p:sp>
        <p:nvSpPr>
          <p:cNvPr id="10" name="Text Placeholder 2">
            <a:extLst>
              <a:ext uri="{FF2B5EF4-FFF2-40B4-BE49-F238E27FC236}">
                <a16:creationId xmlns:a16="http://schemas.microsoft.com/office/drawing/2014/main" id="{8FE946D3-66E9-45A8-A4B6-A1DF59056271}"/>
              </a:ext>
            </a:extLst>
          </p:cNvPr>
          <p:cNvSpPr txBox="1">
            <a:spLocks/>
          </p:cNvSpPr>
          <p:nvPr/>
        </p:nvSpPr>
        <p:spPr>
          <a:xfrm>
            <a:off x="606936" y="1127798"/>
            <a:ext cx="7953374" cy="383260"/>
          </a:xfrm>
          <a:prstGeom prst="rect">
            <a:avLst/>
          </a:prstGeom>
        </p:spPr>
        <p:txBody>
          <a:bodyPr vert="horz" lIns="0" tIns="0" rIns="0" bIns="0" rtlCol="0">
            <a:normAutofit/>
          </a:bodyPr>
          <a:lstStyle>
            <a:lvl1pPr marL="0" indent="0" algn="l" defTabSz="914400" rtl="0" eaLnBrk="1" latinLnBrk="0" hangingPunct="1">
              <a:lnSpc>
                <a:spcPts val="1200"/>
              </a:lnSpc>
              <a:spcBef>
                <a:spcPts val="0"/>
              </a:spcBef>
              <a:buFont typeface="Arial" panose="020B0604020202020204" pitchFamily="34" charset="0"/>
              <a:buNone/>
              <a:defRPr sz="1200" b="0" kern="1200" cap="none" spc="0" baseline="0">
                <a:solidFill>
                  <a:srgbClr val="4D4D4D"/>
                </a:solidFill>
                <a:latin typeface="+mn-lt"/>
                <a:ea typeface="Segoe UI Symbol" panose="020B0502040204020203"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Level of Effort &amp; Next Steps</a:t>
            </a:r>
          </a:p>
        </p:txBody>
      </p:sp>
      <p:sp>
        <p:nvSpPr>
          <p:cNvPr id="2" name="Rectangle 1">
            <a:extLst>
              <a:ext uri="{FF2B5EF4-FFF2-40B4-BE49-F238E27FC236}">
                <a16:creationId xmlns:a16="http://schemas.microsoft.com/office/drawing/2014/main" id="{EC82EAA8-3C03-4A94-B0DB-C0C1F3B0AF46}"/>
              </a:ext>
            </a:extLst>
          </p:cNvPr>
          <p:cNvSpPr/>
          <p:nvPr/>
        </p:nvSpPr>
        <p:spPr>
          <a:xfrm>
            <a:off x="1816782" y="2371170"/>
            <a:ext cx="6537450" cy="253739"/>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spTree>
    <p:extLst>
      <p:ext uri="{BB962C8B-B14F-4D97-AF65-F5344CB8AC3E}">
        <p14:creationId xmlns:p14="http://schemas.microsoft.com/office/powerpoint/2010/main" val="3084684555"/>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DB1B493-D596-8397-47F1-BB9BCD7D1825}"/>
              </a:ext>
            </a:extLst>
          </p:cNvPr>
          <p:cNvSpPr txBox="1"/>
          <p:nvPr/>
        </p:nvSpPr>
        <p:spPr>
          <a:xfrm>
            <a:off x="594360" y="740664"/>
            <a:ext cx="7955280"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Communication Controls</a:t>
            </a:r>
          </a:p>
        </p:txBody>
      </p:sp>
      <p:pic>
        <p:nvPicPr>
          <p:cNvPr id="5" name="Picture 4" descr="A group of people connected to each other&#10;&#10;Description automatically generated">
            <a:extLst>
              <a:ext uri="{FF2B5EF4-FFF2-40B4-BE49-F238E27FC236}">
                <a16:creationId xmlns:a16="http://schemas.microsoft.com/office/drawing/2014/main" id="{FDCA9278-C747-E211-B9E6-5B3BD097AB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0043" y="1675296"/>
            <a:ext cx="3881653" cy="3057467"/>
          </a:xfrm>
          <a:prstGeom prst="rect">
            <a:avLst/>
          </a:prstGeom>
        </p:spPr>
      </p:pic>
      <p:graphicFrame>
        <p:nvGraphicFramePr>
          <p:cNvPr id="6" name="Diagram 5">
            <a:extLst>
              <a:ext uri="{FF2B5EF4-FFF2-40B4-BE49-F238E27FC236}">
                <a16:creationId xmlns:a16="http://schemas.microsoft.com/office/drawing/2014/main" id="{E451DA95-0363-A64F-4917-D01724A4ED08}"/>
              </a:ext>
            </a:extLst>
          </p:cNvPr>
          <p:cNvGraphicFramePr/>
          <p:nvPr>
            <p:extLst>
              <p:ext uri="{D42A27DB-BD31-4B8C-83A1-F6EECF244321}">
                <p14:modId xmlns:p14="http://schemas.microsoft.com/office/powerpoint/2010/main" val="597723770"/>
              </p:ext>
            </p:extLst>
          </p:nvPr>
        </p:nvGraphicFramePr>
        <p:xfrm>
          <a:off x="-1278835" y="1675296"/>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extBox 2">
            <a:extLst>
              <a:ext uri="{FF2B5EF4-FFF2-40B4-BE49-F238E27FC236}">
                <a16:creationId xmlns:a16="http://schemas.microsoft.com/office/drawing/2014/main" id="{E687EB12-C1CD-4649-B881-815FE4F8E2FE}"/>
              </a:ext>
            </a:extLst>
          </p:cNvPr>
          <p:cNvSpPr txBox="1"/>
          <p:nvPr/>
        </p:nvSpPr>
        <p:spPr>
          <a:xfrm>
            <a:off x="3906173" y="5031410"/>
            <a:ext cx="4767310" cy="707886"/>
          </a:xfrm>
          <a:prstGeom prst="rect">
            <a:avLst/>
          </a:prstGeom>
          <a:noFill/>
        </p:spPr>
        <p:txBody>
          <a:bodyPr wrap="square" rtlCol="0">
            <a:spAutoFit/>
          </a:bodyPr>
          <a:lstStyle/>
          <a:p>
            <a:pPr algn="ctr"/>
            <a:r>
              <a:rPr lang="en-US" sz="2000"/>
              <a:t>Please refer questions to your </a:t>
            </a:r>
          </a:p>
          <a:p>
            <a:pPr algn="ctr"/>
            <a:r>
              <a:rPr lang="en-US" sz="2000"/>
              <a:t>LWIA Director or System Administrator.</a:t>
            </a:r>
          </a:p>
        </p:txBody>
      </p:sp>
    </p:spTree>
    <p:extLst>
      <p:ext uri="{BB962C8B-B14F-4D97-AF65-F5344CB8AC3E}">
        <p14:creationId xmlns:p14="http://schemas.microsoft.com/office/powerpoint/2010/main" val="3841831253"/>
      </p:ext>
    </p:extLst>
  </p:cSld>
  <p:clrMapOvr>
    <a:masterClrMapping/>
  </p:clrMapOvr>
  <p:transition spd="slow">
    <p:push dir="u"/>
  </p:transition>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DB1B493-D596-8397-47F1-BB9BCD7D1825}"/>
              </a:ext>
            </a:extLst>
          </p:cNvPr>
          <p:cNvSpPr txBox="1"/>
          <p:nvPr/>
        </p:nvSpPr>
        <p:spPr>
          <a:xfrm>
            <a:off x="594360" y="740664"/>
            <a:ext cx="8111066"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Next Steps</a:t>
            </a:r>
          </a:p>
        </p:txBody>
      </p:sp>
      <p:sp>
        <p:nvSpPr>
          <p:cNvPr id="2" name="Rectangle 1">
            <a:extLst>
              <a:ext uri="{FF2B5EF4-FFF2-40B4-BE49-F238E27FC236}">
                <a16:creationId xmlns:a16="http://schemas.microsoft.com/office/drawing/2014/main" id="{D37E1963-42D3-62A1-D132-C0C494C9F427}"/>
              </a:ext>
            </a:extLst>
          </p:cNvPr>
          <p:cNvSpPr/>
          <p:nvPr/>
        </p:nvSpPr>
        <p:spPr>
          <a:xfrm>
            <a:off x="0" y="1810823"/>
            <a:ext cx="2780907" cy="2918341"/>
          </a:xfrm>
          <a:prstGeom prst="rect">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15D8B728-9CDA-76E1-7655-8914D61BE8A8}"/>
              </a:ext>
            </a:extLst>
          </p:cNvPr>
          <p:cNvGrpSpPr/>
          <p:nvPr/>
        </p:nvGrpSpPr>
        <p:grpSpPr>
          <a:xfrm>
            <a:off x="461012" y="2623835"/>
            <a:ext cx="3345871" cy="1541936"/>
            <a:chOff x="594362" y="1974291"/>
            <a:chExt cx="3345871" cy="1263723"/>
          </a:xfrm>
        </p:grpSpPr>
        <p:cxnSp>
          <p:nvCxnSpPr>
            <p:cNvPr id="4" name="Straight Connector 3">
              <a:extLst>
                <a:ext uri="{FF2B5EF4-FFF2-40B4-BE49-F238E27FC236}">
                  <a16:creationId xmlns:a16="http://schemas.microsoft.com/office/drawing/2014/main" id="{FE6CC0D9-CBE3-A6C3-AF12-81B30FAB6B5E}"/>
                </a:ext>
              </a:extLst>
            </p:cNvPr>
            <p:cNvCxnSpPr/>
            <p:nvPr/>
          </p:nvCxnSpPr>
          <p:spPr>
            <a:xfrm>
              <a:off x="594362" y="1974291"/>
              <a:ext cx="9144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7D7A77F1-8CE2-5268-FB67-D040F6337AC6}"/>
                </a:ext>
              </a:extLst>
            </p:cNvPr>
            <p:cNvSpPr txBox="1"/>
            <p:nvPr/>
          </p:nvSpPr>
          <p:spPr>
            <a:xfrm>
              <a:off x="603253" y="3107793"/>
              <a:ext cx="3336980" cy="130221"/>
            </a:xfrm>
            <a:prstGeom prst="rect">
              <a:avLst/>
            </a:prstGeom>
            <a:noFill/>
          </p:spPr>
          <p:txBody>
            <a:bodyPr wrap="square" lIns="0" tIns="0" rIns="0" bIns="0" rtlCol="0" anchor="t">
              <a:spAutoFit/>
            </a:bodyPr>
            <a:lstStyle/>
            <a:p>
              <a:pPr algn="just">
                <a:lnSpc>
                  <a:spcPts val="1300"/>
                </a:lnSpc>
                <a:spcAft>
                  <a:spcPts val="1200"/>
                </a:spcAft>
              </a:pPr>
              <a:endParaRPr lang="en-US" sz="1000">
                <a:solidFill>
                  <a:schemeClr val="bg1"/>
                </a:solidFill>
                <a:cs typeface="Calibri"/>
              </a:endParaRPr>
            </a:p>
          </p:txBody>
        </p:sp>
        <p:sp>
          <p:nvSpPr>
            <p:cNvPr id="6" name="TextBox 5">
              <a:extLst>
                <a:ext uri="{FF2B5EF4-FFF2-40B4-BE49-F238E27FC236}">
                  <a16:creationId xmlns:a16="http://schemas.microsoft.com/office/drawing/2014/main" id="{59AF3B78-AE10-BBAD-2742-614E90CF791D}"/>
                </a:ext>
              </a:extLst>
            </p:cNvPr>
            <p:cNvSpPr txBox="1"/>
            <p:nvPr/>
          </p:nvSpPr>
          <p:spPr>
            <a:xfrm>
              <a:off x="594362" y="2079377"/>
              <a:ext cx="3345871" cy="761988"/>
            </a:xfrm>
            <a:prstGeom prst="rect">
              <a:avLst/>
            </a:prstGeom>
            <a:noFill/>
          </p:spPr>
          <p:txBody>
            <a:bodyPr wrap="square" lIns="0" tIns="0" rIns="0" bIns="0" rtlCol="0" anchor="t">
              <a:spAutoFit/>
            </a:bodyPr>
            <a:lstStyle/>
            <a:p>
              <a:pPr>
                <a:lnSpc>
                  <a:spcPts val="3600"/>
                </a:lnSpc>
              </a:pPr>
              <a:r>
                <a:rPr lang="en-US" sz="2600" b="1" cap="all" spc="50">
                  <a:solidFill>
                    <a:srgbClr val="4D4D4D"/>
                  </a:solidFill>
                  <a:ea typeface="Segoe UI Symbol" panose="020B0502040204020203" pitchFamily="34" charset="0"/>
                  <a:cs typeface="Open Sans" panose="020B0606030504020204" pitchFamily="34" charset="0"/>
                </a:rPr>
                <a:t>Next Steps &amp;</a:t>
              </a:r>
              <a:endParaRPr lang="en-US" sz="3600" b="1" cap="all" spc="50">
                <a:solidFill>
                  <a:srgbClr val="4D4D4D"/>
                </a:solidFill>
              </a:endParaRPr>
            </a:p>
            <a:p>
              <a:pPr>
                <a:lnSpc>
                  <a:spcPts val="3600"/>
                </a:lnSpc>
              </a:pPr>
              <a:r>
                <a:rPr lang="en-US" sz="2600" b="1" cap="all" spc="50">
                  <a:solidFill>
                    <a:schemeClr val="bg1"/>
                  </a:solidFill>
                  <a:ea typeface="Segoe UI Symbol"/>
                  <a:cs typeface="Open Sans"/>
                </a:rPr>
                <a:t>Actions</a:t>
              </a:r>
            </a:p>
          </p:txBody>
        </p:sp>
      </p:grpSp>
      <p:sp>
        <p:nvSpPr>
          <p:cNvPr id="7" name="Content Placeholder 2">
            <a:extLst>
              <a:ext uri="{FF2B5EF4-FFF2-40B4-BE49-F238E27FC236}">
                <a16:creationId xmlns:a16="http://schemas.microsoft.com/office/drawing/2014/main" id="{B34DCF99-38CB-939C-1C30-3546A5F16495}"/>
              </a:ext>
            </a:extLst>
          </p:cNvPr>
          <p:cNvSpPr txBox="1">
            <a:spLocks/>
          </p:cNvSpPr>
          <p:nvPr/>
        </p:nvSpPr>
        <p:spPr>
          <a:xfrm>
            <a:off x="3109782" y="1745071"/>
            <a:ext cx="5894202" cy="530703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latin typeface="+mj-lt"/>
                <a:cs typeface="Calibri" panose="020F0502020204030204"/>
              </a:rPr>
              <a:t>Reach out to Caroline Portlock </a:t>
            </a:r>
            <a:r>
              <a:rPr lang="en-US" sz="2400" dirty="0">
                <a:ea typeface="+mn-lt"/>
                <a:cs typeface="+mn-lt"/>
                <a:hlinkClick r:id="rId2"/>
              </a:rPr>
              <a:t>cportlock@willcountyillinois.com</a:t>
            </a:r>
            <a:r>
              <a:rPr lang="en-US" sz="2400" dirty="0">
                <a:latin typeface="Calibri"/>
                <a:cs typeface="Calibri" panose="020F0502020204030204"/>
              </a:rPr>
              <a:t> </a:t>
            </a:r>
            <a:r>
              <a:rPr lang="en-US" sz="2400" dirty="0">
                <a:latin typeface="+mj-lt"/>
                <a:cs typeface="Calibri" panose="020F0502020204030204"/>
              </a:rPr>
              <a:t>if you are interested in participating in the intensive series of “working sessions” by end of day 12/1/23. </a:t>
            </a:r>
          </a:p>
          <a:p>
            <a:r>
              <a:rPr lang="en-US" sz="2400" dirty="0">
                <a:latin typeface="+mj-lt"/>
                <a:cs typeface="Calibri" panose="020F0502020204030204"/>
              </a:rPr>
              <a:t>Those 10 reps will get a calendar event for weekly discovery sessions by EOD 12/4/23</a:t>
            </a:r>
            <a:endParaRPr lang="en-US" dirty="0"/>
          </a:p>
          <a:p>
            <a:pPr lvl="1">
              <a:buFont typeface="Courier New" panose="020B0604020202020204" pitchFamily="34" charset="0"/>
              <a:buChar char="o"/>
            </a:pPr>
            <a:r>
              <a:rPr lang="en-US" sz="2000" dirty="0">
                <a:latin typeface="+mj-lt"/>
                <a:cs typeface="Calibri" panose="020F0502020204030204"/>
              </a:rPr>
              <a:t>What to bring </a:t>
            </a:r>
          </a:p>
          <a:p>
            <a:pPr lvl="2">
              <a:buFont typeface="Wingdings" panose="020B0604020202020204" pitchFamily="34" charset="0"/>
              <a:buChar char="§"/>
            </a:pPr>
            <a:r>
              <a:rPr lang="en-US" sz="1600" dirty="0">
                <a:latin typeface="+mj-lt"/>
                <a:cs typeface="Calibri" panose="020F0502020204030204"/>
              </a:rPr>
              <a:t>Local Processes</a:t>
            </a:r>
          </a:p>
          <a:p>
            <a:pPr lvl="2">
              <a:buFont typeface="Wingdings" panose="020B0604020202020204" pitchFamily="34" charset="0"/>
              <a:buChar char="§"/>
            </a:pPr>
            <a:r>
              <a:rPr lang="en-US" sz="1600" dirty="0">
                <a:latin typeface="+mj-lt"/>
                <a:cs typeface="Calibri" panose="020F0502020204030204"/>
              </a:rPr>
              <a:t>IWDS Usage Notes</a:t>
            </a:r>
          </a:p>
        </p:txBody>
      </p:sp>
    </p:spTree>
    <p:extLst>
      <p:ext uri="{BB962C8B-B14F-4D97-AF65-F5344CB8AC3E}">
        <p14:creationId xmlns:p14="http://schemas.microsoft.com/office/powerpoint/2010/main" val="4029581197"/>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DB1B493-D596-8397-47F1-BB9BCD7D1825}"/>
              </a:ext>
            </a:extLst>
          </p:cNvPr>
          <p:cNvSpPr txBox="1"/>
          <p:nvPr/>
        </p:nvSpPr>
        <p:spPr>
          <a:xfrm>
            <a:off x="594360" y="740664"/>
            <a:ext cx="8111066"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Questions</a:t>
            </a:r>
          </a:p>
        </p:txBody>
      </p:sp>
      <p:sp>
        <p:nvSpPr>
          <p:cNvPr id="2" name="Rectangle 1">
            <a:extLst>
              <a:ext uri="{FF2B5EF4-FFF2-40B4-BE49-F238E27FC236}">
                <a16:creationId xmlns:a16="http://schemas.microsoft.com/office/drawing/2014/main" id="{D37E1963-42D3-62A1-D132-C0C494C9F427}"/>
              </a:ext>
            </a:extLst>
          </p:cNvPr>
          <p:cNvSpPr/>
          <p:nvPr/>
        </p:nvSpPr>
        <p:spPr>
          <a:xfrm>
            <a:off x="0" y="1810823"/>
            <a:ext cx="2780907" cy="2918341"/>
          </a:xfrm>
          <a:prstGeom prst="rect">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15D8B728-9CDA-76E1-7655-8914D61BE8A8}"/>
              </a:ext>
            </a:extLst>
          </p:cNvPr>
          <p:cNvGrpSpPr/>
          <p:nvPr/>
        </p:nvGrpSpPr>
        <p:grpSpPr>
          <a:xfrm>
            <a:off x="461012" y="2623835"/>
            <a:ext cx="3345871" cy="1541936"/>
            <a:chOff x="594362" y="1974291"/>
            <a:chExt cx="3345871" cy="1263723"/>
          </a:xfrm>
        </p:grpSpPr>
        <p:cxnSp>
          <p:nvCxnSpPr>
            <p:cNvPr id="4" name="Straight Connector 3">
              <a:extLst>
                <a:ext uri="{FF2B5EF4-FFF2-40B4-BE49-F238E27FC236}">
                  <a16:creationId xmlns:a16="http://schemas.microsoft.com/office/drawing/2014/main" id="{FE6CC0D9-CBE3-A6C3-AF12-81B30FAB6B5E}"/>
                </a:ext>
              </a:extLst>
            </p:cNvPr>
            <p:cNvCxnSpPr/>
            <p:nvPr/>
          </p:nvCxnSpPr>
          <p:spPr>
            <a:xfrm>
              <a:off x="594362" y="1974291"/>
              <a:ext cx="9144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7D7A77F1-8CE2-5268-FB67-D040F6337AC6}"/>
                </a:ext>
              </a:extLst>
            </p:cNvPr>
            <p:cNvSpPr txBox="1"/>
            <p:nvPr/>
          </p:nvSpPr>
          <p:spPr>
            <a:xfrm>
              <a:off x="603253" y="3107793"/>
              <a:ext cx="3336980" cy="130221"/>
            </a:xfrm>
            <a:prstGeom prst="rect">
              <a:avLst/>
            </a:prstGeom>
            <a:noFill/>
          </p:spPr>
          <p:txBody>
            <a:bodyPr wrap="square" lIns="0" tIns="0" rIns="0" bIns="0" rtlCol="0" anchor="t">
              <a:spAutoFit/>
            </a:bodyPr>
            <a:lstStyle/>
            <a:p>
              <a:pPr algn="just">
                <a:lnSpc>
                  <a:spcPts val="1300"/>
                </a:lnSpc>
                <a:spcAft>
                  <a:spcPts val="1200"/>
                </a:spcAft>
              </a:pPr>
              <a:endParaRPr lang="en-US" sz="1000">
                <a:solidFill>
                  <a:schemeClr val="bg1"/>
                </a:solidFill>
                <a:cs typeface="Calibri"/>
              </a:endParaRPr>
            </a:p>
          </p:txBody>
        </p:sp>
        <p:sp>
          <p:nvSpPr>
            <p:cNvPr id="6" name="TextBox 5">
              <a:extLst>
                <a:ext uri="{FF2B5EF4-FFF2-40B4-BE49-F238E27FC236}">
                  <a16:creationId xmlns:a16="http://schemas.microsoft.com/office/drawing/2014/main" id="{59AF3B78-AE10-BBAD-2742-614E90CF791D}"/>
                </a:ext>
              </a:extLst>
            </p:cNvPr>
            <p:cNvSpPr txBox="1"/>
            <p:nvPr/>
          </p:nvSpPr>
          <p:spPr>
            <a:xfrm>
              <a:off x="594362" y="2079377"/>
              <a:ext cx="3345871" cy="761988"/>
            </a:xfrm>
            <a:prstGeom prst="rect">
              <a:avLst/>
            </a:prstGeom>
            <a:noFill/>
          </p:spPr>
          <p:txBody>
            <a:bodyPr wrap="square" lIns="0" tIns="0" rIns="0" bIns="0" rtlCol="0" anchor="t">
              <a:spAutoFit/>
            </a:bodyPr>
            <a:lstStyle/>
            <a:p>
              <a:pPr>
                <a:lnSpc>
                  <a:spcPts val="3600"/>
                </a:lnSpc>
              </a:pPr>
              <a:r>
                <a:rPr lang="en-US" sz="2600" b="1" cap="all" spc="50">
                  <a:solidFill>
                    <a:srgbClr val="4D4D4D"/>
                  </a:solidFill>
                  <a:ea typeface="Segoe UI Symbol" panose="020B0502040204020203" pitchFamily="34" charset="0"/>
                  <a:cs typeface="Open Sans" panose="020B0606030504020204" pitchFamily="34" charset="0"/>
                </a:rPr>
                <a:t>Questions &amp;</a:t>
              </a:r>
              <a:r>
                <a:rPr lang="en-US" sz="3600" b="1" cap="all" spc="50">
                  <a:solidFill>
                    <a:srgbClr val="4D4D4D"/>
                  </a:solidFill>
                  <a:cs typeface="Calibri"/>
                </a:rPr>
                <a:t>  </a:t>
              </a:r>
              <a:endParaRPr lang="en-US" sz="3600" b="1" cap="all" spc="50">
                <a:solidFill>
                  <a:srgbClr val="4D4D4D"/>
                </a:solidFill>
              </a:endParaRPr>
            </a:p>
            <a:p>
              <a:pPr>
                <a:lnSpc>
                  <a:spcPts val="3600"/>
                </a:lnSpc>
              </a:pPr>
              <a:r>
                <a:rPr lang="en-US" sz="2600" b="1" cap="all" spc="50">
                  <a:solidFill>
                    <a:schemeClr val="bg1"/>
                  </a:solidFill>
                  <a:ea typeface="Segoe UI Symbol"/>
                  <a:cs typeface="Open Sans"/>
                </a:rPr>
                <a:t>Answers</a:t>
              </a:r>
            </a:p>
          </p:txBody>
        </p:sp>
      </p:grpSp>
      <p:sp>
        <p:nvSpPr>
          <p:cNvPr id="7" name="Content Placeholder 2">
            <a:extLst>
              <a:ext uri="{FF2B5EF4-FFF2-40B4-BE49-F238E27FC236}">
                <a16:creationId xmlns:a16="http://schemas.microsoft.com/office/drawing/2014/main" id="{B34DCF99-38CB-939C-1C30-3546A5F16495}"/>
              </a:ext>
            </a:extLst>
          </p:cNvPr>
          <p:cNvSpPr txBox="1">
            <a:spLocks/>
          </p:cNvSpPr>
          <p:nvPr/>
        </p:nvSpPr>
        <p:spPr>
          <a:xfrm>
            <a:off x="3091992" y="1344799"/>
            <a:ext cx="5894202" cy="5307039"/>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When does it start?</a:t>
            </a:r>
            <a:endParaRPr lang="en-US" sz="1900" dirty="0">
              <a:solidFill>
                <a:schemeClr val="accent5"/>
              </a:solidFill>
              <a:latin typeface="Calibri" panose="020F0502020204030204"/>
              <a:cs typeface="Calibri" panose="020F0502020204030204"/>
            </a:endParaRPr>
          </a:p>
          <a:p>
            <a:pPr lvl="1">
              <a:buFont typeface="Courier New" panose="02070309020205020404" pitchFamily="49" charset="0"/>
              <a:buChar char="o"/>
            </a:pPr>
            <a:r>
              <a:rPr lang="en-US" sz="1900" dirty="0">
                <a:solidFill>
                  <a:schemeClr val="accent5"/>
                </a:solidFill>
                <a:latin typeface="+mj-lt"/>
              </a:rPr>
              <a:t>Now! It’s already started!</a:t>
            </a:r>
            <a:endParaRPr lang="en-US" sz="1800" dirty="0">
              <a:solidFill>
                <a:schemeClr val="accent5"/>
              </a:solidFill>
              <a:latin typeface="Calibri Light"/>
              <a:cs typeface="Calibri Light"/>
            </a:endParaRPr>
          </a:p>
          <a:p>
            <a:r>
              <a:rPr lang="en-US" sz="2400" dirty="0"/>
              <a:t>When will we start using the system?</a:t>
            </a:r>
            <a:endParaRPr lang="en-US" dirty="0">
              <a:ea typeface="Calibri"/>
              <a:cs typeface="Calibri"/>
            </a:endParaRPr>
          </a:p>
          <a:p>
            <a:pPr lvl="1">
              <a:buFont typeface="Courier New" panose="02070309020205020404" pitchFamily="49" charset="0"/>
              <a:buChar char="o"/>
            </a:pPr>
            <a:r>
              <a:rPr lang="en-US" sz="1800" dirty="0">
                <a:solidFill>
                  <a:schemeClr val="accent5"/>
                </a:solidFill>
                <a:latin typeface="+mj-lt"/>
              </a:rPr>
              <a:t>Late 2025 </a:t>
            </a:r>
            <a:r>
              <a:rPr lang="en-US" sz="1900" dirty="0">
                <a:solidFill>
                  <a:schemeClr val="accent5"/>
                </a:solidFill>
                <a:latin typeface="+mj-lt"/>
              </a:rPr>
              <a:t>or Early 2026.</a:t>
            </a:r>
            <a:endParaRPr lang="en-US" sz="1800" dirty="0">
              <a:solidFill>
                <a:schemeClr val="accent5"/>
              </a:solidFill>
              <a:latin typeface="Calibri Light"/>
              <a:ea typeface="Calibri Light"/>
              <a:cs typeface="Calibri Light"/>
            </a:endParaRPr>
          </a:p>
          <a:p>
            <a:r>
              <a:rPr lang="en-US" sz="2400" dirty="0"/>
              <a:t>How will I know what to do?</a:t>
            </a:r>
            <a:endParaRPr lang="en-US" dirty="0">
              <a:ea typeface="Calibri"/>
              <a:cs typeface="Calibri"/>
            </a:endParaRPr>
          </a:p>
          <a:p>
            <a:pPr lvl="1">
              <a:buFont typeface="Courier New" panose="02070309020205020404" pitchFamily="49" charset="0"/>
              <a:buChar char="o"/>
            </a:pPr>
            <a:r>
              <a:rPr lang="en-US" sz="1800" dirty="0">
                <a:solidFill>
                  <a:schemeClr val="accent5"/>
                </a:solidFill>
                <a:latin typeface="+mj-lt"/>
              </a:rPr>
              <a:t>Scheduled meetings on your calendars.</a:t>
            </a:r>
            <a:endParaRPr lang="en-US" sz="1800" dirty="0">
              <a:solidFill>
                <a:schemeClr val="accent5"/>
              </a:solidFill>
              <a:latin typeface="+mj-lt"/>
              <a:ea typeface="Calibri Light"/>
              <a:cs typeface="Calibri Light"/>
            </a:endParaRPr>
          </a:p>
          <a:p>
            <a:pPr lvl="1">
              <a:buFont typeface="Courier New" panose="02070309020205020404" pitchFamily="49" charset="0"/>
              <a:buChar char="o"/>
            </a:pPr>
            <a:r>
              <a:rPr lang="en-US" sz="1800" dirty="0">
                <a:solidFill>
                  <a:schemeClr val="accent5"/>
                </a:solidFill>
                <a:latin typeface="+mj-lt"/>
              </a:rPr>
              <a:t>Project communications website.</a:t>
            </a:r>
            <a:endParaRPr lang="en-US" sz="1800" dirty="0">
              <a:solidFill>
                <a:schemeClr val="accent5"/>
              </a:solidFill>
              <a:latin typeface="+mj-lt"/>
              <a:cs typeface="Calibri Light"/>
            </a:endParaRPr>
          </a:p>
          <a:p>
            <a:pPr lvl="1">
              <a:buFont typeface="Courier New" panose="02070309020205020404" pitchFamily="49" charset="0"/>
              <a:buChar char="o"/>
            </a:pPr>
            <a:r>
              <a:rPr lang="en-US" sz="1800" dirty="0">
                <a:solidFill>
                  <a:schemeClr val="accent5"/>
                </a:solidFill>
                <a:latin typeface="+mj-lt"/>
              </a:rPr>
              <a:t>Recurring demonstrations and status (Every 2 weeks on a set day starting in 2025).</a:t>
            </a:r>
            <a:endParaRPr lang="en-US" sz="1800" dirty="0">
              <a:solidFill>
                <a:schemeClr val="accent5"/>
              </a:solidFill>
              <a:latin typeface="Calibri Light"/>
              <a:ea typeface="Calibri Light"/>
              <a:cs typeface="Calibri Light"/>
            </a:endParaRPr>
          </a:p>
          <a:p>
            <a:r>
              <a:rPr lang="en-US" sz="2400" dirty="0"/>
              <a:t>What do I communicate to others?</a:t>
            </a:r>
            <a:endParaRPr lang="en-US" sz="1200" dirty="0">
              <a:ea typeface="Calibri"/>
              <a:cs typeface="Calibri"/>
            </a:endParaRPr>
          </a:p>
          <a:p>
            <a:pPr lvl="1">
              <a:buFont typeface="Courier New" panose="02070309020205020404" pitchFamily="49" charset="0"/>
              <a:buChar char="o"/>
            </a:pPr>
            <a:r>
              <a:rPr lang="en-US" sz="1800" dirty="0">
                <a:solidFill>
                  <a:schemeClr val="accent5"/>
                </a:solidFill>
                <a:latin typeface="+mj-lt"/>
              </a:rPr>
              <a:t>Communications are created by the communications team and reviewed by Senior Leadership.</a:t>
            </a:r>
            <a:endParaRPr lang="en-US" sz="1800" dirty="0">
              <a:solidFill>
                <a:schemeClr val="accent5"/>
              </a:solidFill>
              <a:latin typeface="+mj-lt"/>
              <a:cs typeface="Calibri Light"/>
            </a:endParaRPr>
          </a:p>
          <a:p>
            <a:pPr lvl="1">
              <a:buFont typeface="Courier New" panose="02070309020205020404" pitchFamily="49" charset="0"/>
              <a:buChar char="o"/>
            </a:pPr>
            <a:r>
              <a:rPr lang="en-US" sz="1800" dirty="0">
                <a:solidFill>
                  <a:schemeClr val="accent5"/>
                </a:solidFill>
                <a:latin typeface="+mj-lt"/>
              </a:rPr>
              <a:t>Most of the formal communications will be distributed from the Senior Leadership or product owners.</a:t>
            </a:r>
            <a:endParaRPr lang="en-US" sz="1800" dirty="0">
              <a:solidFill>
                <a:schemeClr val="accent5"/>
              </a:solidFill>
              <a:latin typeface="+mj-lt"/>
              <a:cs typeface="Calibri Light"/>
            </a:endParaRPr>
          </a:p>
          <a:p>
            <a:pPr lvl="1">
              <a:buFont typeface="Courier New" panose="02070309020205020404" pitchFamily="49" charset="0"/>
              <a:buChar char="o"/>
            </a:pPr>
            <a:r>
              <a:rPr lang="en-US" sz="1800" dirty="0">
                <a:solidFill>
                  <a:schemeClr val="accent5"/>
                </a:solidFill>
                <a:latin typeface="+mj-lt"/>
              </a:rPr>
              <a:t>Please refer questions to your LWIA Director or System Administrator. </a:t>
            </a:r>
            <a:endParaRPr lang="en-US" sz="2400" dirty="0">
              <a:solidFill>
                <a:schemeClr val="accent5"/>
              </a:solidFill>
              <a:cs typeface="Calibri" panose="020F0502020204030204"/>
            </a:endParaRPr>
          </a:p>
          <a:p>
            <a:r>
              <a:rPr lang="en-US" sz="2400" dirty="0"/>
              <a:t>Other Questions. . .</a:t>
            </a:r>
            <a:endParaRPr lang="en-US" sz="2400" dirty="0">
              <a:cs typeface="Calibri"/>
            </a:endParaRPr>
          </a:p>
        </p:txBody>
      </p:sp>
    </p:spTree>
    <p:extLst>
      <p:ext uri="{BB962C8B-B14F-4D97-AF65-F5344CB8AC3E}">
        <p14:creationId xmlns:p14="http://schemas.microsoft.com/office/powerpoint/2010/main" val="250229240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201B180-EBF1-DE38-A14D-4CF03A5FB68D}"/>
              </a:ext>
            </a:extLst>
          </p:cNvPr>
          <p:cNvSpPr txBox="1"/>
          <p:nvPr/>
        </p:nvSpPr>
        <p:spPr>
          <a:xfrm>
            <a:off x="594995" y="736505"/>
            <a:ext cx="7955280"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Agenda</a:t>
            </a:r>
          </a:p>
        </p:txBody>
      </p:sp>
      <p:sp>
        <p:nvSpPr>
          <p:cNvPr id="7" name="TextBox 6">
            <a:extLst>
              <a:ext uri="{FF2B5EF4-FFF2-40B4-BE49-F238E27FC236}">
                <a16:creationId xmlns:a16="http://schemas.microsoft.com/office/drawing/2014/main" id="{DDC21D77-B153-270E-9E33-4BEADD007975}"/>
              </a:ext>
            </a:extLst>
          </p:cNvPr>
          <p:cNvSpPr txBox="1"/>
          <p:nvPr/>
        </p:nvSpPr>
        <p:spPr>
          <a:xfrm>
            <a:off x="2005647" y="1578775"/>
            <a:ext cx="6021160" cy="3220562"/>
          </a:xfrm>
          <a:prstGeom prst="rect">
            <a:avLst/>
          </a:prstGeom>
          <a:noFill/>
        </p:spPr>
        <p:txBody>
          <a:bodyPr wrap="square" lIns="0" tIns="0" rIns="0" bIns="0" rtlCol="0" anchor="t">
            <a:spAutoFit/>
          </a:bodyPr>
          <a:lstStyle/>
          <a:p>
            <a:pPr>
              <a:lnSpc>
                <a:spcPts val="3200"/>
              </a:lnSpc>
            </a:pPr>
            <a:r>
              <a:rPr lang="en-US" sz="2400" b="1" spc="20">
                <a:solidFill>
                  <a:schemeClr val="accent3">
                    <a:lumMod val="75000"/>
                  </a:schemeClr>
                </a:solidFill>
              </a:rPr>
              <a:t>Background</a:t>
            </a:r>
          </a:p>
          <a:p>
            <a:pPr>
              <a:lnSpc>
                <a:spcPts val="3200"/>
              </a:lnSpc>
            </a:pPr>
            <a:r>
              <a:rPr lang="en-US" sz="2400" b="1" spc="20">
                <a:solidFill>
                  <a:schemeClr val="accent3">
                    <a:lumMod val="75000"/>
                  </a:schemeClr>
                </a:solidFill>
              </a:rPr>
              <a:t>Project Scope</a:t>
            </a:r>
            <a:endParaRPr lang="en-US" sz="2400" b="1" spc="20">
              <a:solidFill>
                <a:schemeClr val="accent3">
                  <a:lumMod val="75000"/>
                </a:schemeClr>
              </a:solidFill>
              <a:ea typeface="Calibri"/>
              <a:cs typeface="Calibri"/>
            </a:endParaRPr>
          </a:p>
          <a:p>
            <a:pPr>
              <a:lnSpc>
                <a:spcPts val="3200"/>
              </a:lnSpc>
            </a:pPr>
            <a:r>
              <a:rPr lang="en-US" sz="2400" b="1" spc="20">
                <a:solidFill>
                  <a:schemeClr val="accent3">
                    <a:lumMod val="75000"/>
                  </a:schemeClr>
                </a:solidFill>
              </a:rPr>
              <a:t>Project Timeline &amp; Phases</a:t>
            </a:r>
          </a:p>
          <a:p>
            <a:pPr>
              <a:lnSpc>
                <a:spcPts val="3200"/>
              </a:lnSpc>
            </a:pPr>
            <a:r>
              <a:rPr lang="en-US" sz="2400" b="1" spc="20">
                <a:solidFill>
                  <a:schemeClr val="accent3">
                    <a:lumMod val="75000"/>
                  </a:schemeClr>
                </a:solidFill>
                <a:ea typeface="Calibri"/>
                <a:cs typeface="Calibri"/>
              </a:rPr>
              <a:t>Discovery</a:t>
            </a:r>
          </a:p>
          <a:p>
            <a:pPr>
              <a:lnSpc>
                <a:spcPts val="3200"/>
              </a:lnSpc>
            </a:pPr>
            <a:r>
              <a:rPr lang="en-US" sz="2400" b="1" spc="20">
                <a:solidFill>
                  <a:schemeClr val="accent3">
                    <a:lumMod val="75000"/>
                  </a:schemeClr>
                </a:solidFill>
              </a:rPr>
              <a:t>Communication</a:t>
            </a:r>
            <a:endParaRPr lang="en-US">
              <a:solidFill>
                <a:schemeClr val="accent3">
                  <a:lumMod val="75000"/>
                </a:schemeClr>
              </a:solidFill>
              <a:ea typeface="Calibri"/>
              <a:cs typeface="Calibri"/>
            </a:endParaRPr>
          </a:p>
          <a:p>
            <a:r>
              <a:rPr lang="en-US" sz="2400" b="1" spc="20">
                <a:solidFill>
                  <a:schemeClr val="accent3">
                    <a:lumMod val="75000"/>
                  </a:schemeClr>
                </a:solidFill>
                <a:ea typeface="Calibri"/>
                <a:cs typeface="Calibri"/>
              </a:rPr>
              <a:t>Roles &amp; Responsibilities</a:t>
            </a:r>
            <a:endParaRPr lang="en-US" sz="2400" spc="20">
              <a:solidFill>
                <a:schemeClr val="accent3">
                  <a:lumMod val="75000"/>
                </a:schemeClr>
              </a:solidFill>
              <a:ea typeface="Calibri"/>
              <a:cs typeface="Calibri"/>
            </a:endParaRPr>
          </a:p>
          <a:p>
            <a:pPr>
              <a:lnSpc>
                <a:spcPts val="3200"/>
              </a:lnSpc>
            </a:pPr>
            <a:r>
              <a:rPr lang="en-US" sz="2400" b="1" spc="20">
                <a:solidFill>
                  <a:schemeClr val="accent3">
                    <a:lumMod val="75000"/>
                  </a:schemeClr>
                </a:solidFill>
                <a:ea typeface="Calibri"/>
                <a:cs typeface="Calibri"/>
              </a:rPr>
              <a:t>Next Steps</a:t>
            </a:r>
            <a:endParaRPr lang="en-US">
              <a:solidFill>
                <a:schemeClr val="accent3">
                  <a:lumMod val="75000"/>
                </a:schemeClr>
              </a:solidFill>
            </a:endParaRPr>
          </a:p>
          <a:p>
            <a:pPr>
              <a:lnSpc>
                <a:spcPts val="3200"/>
              </a:lnSpc>
            </a:pPr>
            <a:r>
              <a:rPr lang="en-US" sz="2400" b="1" spc="20">
                <a:solidFill>
                  <a:schemeClr val="accent3">
                    <a:lumMod val="75000"/>
                  </a:schemeClr>
                </a:solidFill>
              </a:rPr>
              <a:t>Questions</a:t>
            </a:r>
          </a:p>
        </p:txBody>
      </p:sp>
      <p:sp>
        <p:nvSpPr>
          <p:cNvPr id="9" name="Oval 8">
            <a:extLst>
              <a:ext uri="{FF2B5EF4-FFF2-40B4-BE49-F238E27FC236}">
                <a16:creationId xmlns:a16="http://schemas.microsoft.com/office/drawing/2014/main" id="{6C7C2B16-D3F0-4723-5D0A-06083E8DC32E}"/>
              </a:ext>
            </a:extLst>
          </p:cNvPr>
          <p:cNvSpPr/>
          <p:nvPr/>
        </p:nvSpPr>
        <p:spPr>
          <a:xfrm>
            <a:off x="1507932" y="1724900"/>
            <a:ext cx="164379" cy="163719"/>
          </a:xfrm>
          <a:prstGeom prst="ellipse">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sp>
        <p:nvSpPr>
          <p:cNvPr id="10" name="Oval 9">
            <a:extLst>
              <a:ext uri="{FF2B5EF4-FFF2-40B4-BE49-F238E27FC236}">
                <a16:creationId xmlns:a16="http://schemas.microsoft.com/office/drawing/2014/main" id="{0ABBC1B8-8053-CCAE-E210-AE9211DC1732}"/>
              </a:ext>
            </a:extLst>
          </p:cNvPr>
          <p:cNvSpPr/>
          <p:nvPr/>
        </p:nvSpPr>
        <p:spPr>
          <a:xfrm>
            <a:off x="1505759" y="2124151"/>
            <a:ext cx="164379" cy="163719"/>
          </a:xfrm>
          <a:prstGeom prst="ellipse">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cxnSp>
        <p:nvCxnSpPr>
          <p:cNvPr id="12" name="Straight Connector 11">
            <a:extLst>
              <a:ext uri="{FF2B5EF4-FFF2-40B4-BE49-F238E27FC236}">
                <a16:creationId xmlns:a16="http://schemas.microsoft.com/office/drawing/2014/main" id="{55982158-FB0F-DACF-FDEB-775DB319D348}"/>
              </a:ext>
            </a:extLst>
          </p:cNvPr>
          <p:cNvCxnSpPr>
            <a:cxnSpLocks/>
            <a:stCxn id="9" idx="4"/>
            <a:endCxn id="10" idx="0"/>
          </p:cNvCxnSpPr>
          <p:nvPr/>
        </p:nvCxnSpPr>
        <p:spPr>
          <a:xfrm flipH="1">
            <a:off x="1587949" y="1888619"/>
            <a:ext cx="2173" cy="235532"/>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22F76D5-5AC8-F7A0-7C92-0B71538C0733}"/>
              </a:ext>
            </a:extLst>
          </p:cNvPr>
          <p:cNvSpPr/>
          <p:nvPr/>
        </p:nvSpPr>
        <p:spPr>
          <a:xfrm>
            <a:off x="1508123" y="2523254"/>
            <a:ext cx="164379" cy="163719"/>
          </a:xfrm>
          <a:prstGeom prst="ellipse">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sp>
        <p:nvSpPr>
          <p:cNvPr id="18" name="Oval 17">
            <a:extLst>
              <a:ext uri="{FF2B5EF4-FFF2-40B4-BE49-F238E27FC236}">
                <a16:creationId xmlns:a16="http://schemas.microsoft.com/office/drawing/2014/main" id="{C9DC4ADC-F706-9A72-7D08-76EEDCF45BD5}"/>
              </a:ext>
            </a:extLst>
          </p:cNvPr>
          <p:cNvSpPr/>
          <p:nvPr/>
        </p:nvSpPr>
        <p:spPr>
          <a:xfrm>
            <a:off x="1505758" y="2922357"/>
            <a:ext cx="164379" cy="163719"/>
          </a:xfrm>
          <a:prstGeom prst="ellipse">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cxnSp>
        <p:nvCxnSpPr>
          <p:cNvPr id="19" name="Straight Connector 18">
            <a:extLst>
              <a:ext uri="{FF2B5EF4-FFF2-40B4-BE49-F238E27FC236}">
                <a16:creationId xmlns:a16="http://schemas.microsoft.com/office/drawing/2014/main" id="{D9E6FF34-E3B5-73CF-9AA8-53AE5323B528}"/>
              </a:ext>
            </a:extLst>
          </p:cNvPr>
          <p:cNvCxnSpPr>
            <a:cxnSpLocks/>
            <a:stCxn id="14" idx="4"/>
            <a:endCxn id="18" idx="0"/>
          </p:cNvCxnSpPr>
          <p:nvPr/>
        </p:nvCxnSpPr>
        <p:spPr>
          <a:xfrm flipH="1">
            <a:off x="1587948" y="2686973"/>
            <a:ext cx="2365" cy="235384"/>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FDDABE0E-E3AD-3610-DDED-A7DD8BA4BE1F}"/>
              </a:ext>
            </a:extLst>
          </p:cNvPr>
          <p:cNvSpPr/>
          <p:nvPr/>
        </p:nvSpPr>
        <p:spPr>
          <a:xfrm>
            <a:off x="1505757" y="3347140"/>
            <a:ext cx="164379" cy="163719"/>
          </a:xfrm>
          <a:prstGeom prst="ellipse">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sp>
        <p:nvSpPr>
          <p:cNvPr id="21" name="Oval 20">
            <a:extLst>
              <a:ext uri="{FF2B5EF4-FFF2-40B4-BE49-F238E27FC236}">
                <a16:creationId xmlns:a16="http://schemas.microsoft.com/office/drawing/2014/main" id="{2CCE5D91-B583-8D9F-BC23-4B4E96A81EBA}"/>
              </a:ext>
            </a:extLst>
          </p:cNvPr>
          <p:cNvSpPr/>
          <p:nvPr/>
        </p:nvSpPr>
        <p:spPr>
          <a:xfrm>
            <a:off x="1505756" y="3746243"/>
            <a:ext cx="164379" cy="163719"/>
          </a:xfrm>
          <a:prstGeom prst="ellipse">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cxnSp>
        <p:nvCxnSpPr>
          <p:cNvPr id="22" name="Straight Connector 21">
            <a:extLst>
              <a:ext uri="{FF2B5EF4-FFF2-40B4-BE49-F238E27FC236}">
                <a16:creationId xmlns:a16="http://schemas.microsoft.com/office/drawing/2014/main" id="{E5D3BDD0-57D3-0281-DCC2-3ED8C82F015C}"/>
              </a:ext>
            </a:extLst>
          </p:cNvPr>
          <p:cNvCxnSpPr>
            <a:cxnSpLocks/>
            <a:stCxn id="20" idx="4"/>
            <a:endCxn id="21" idx="0"/>
          </p:cNvCxnSpPr>
          <p:nvPr/>
        </p:nvCxnSpPr>
        <p:spPr>
          <a:xfrm flipH="1">
            <a:off x="1587946" y="3510859"/>
            <a:ext cx="1" cy="235384"/>
          </a:xfrm>
          <a:prstGeom prst="line">
            <a:avLst/>
          </a:prstGeom>
          <a:ln w="9525"/>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726D974-1A76-0F04-6FF0-C9415CA9D199}"/>
              </a:ext>
            </a:extLst>
          </p:cNvPr>
          <p:cNvCxnSpPr>
            <a:cxnSpLocks/>
            <a:stCxn id="10" idx="4"/>
            <a:endCxn id="14" idx="0"/>
          </p:cNvCxnSpPr>
          <p:nvPr/>
        </p:nvCxnSpPr>
        <p:spPr>
          <a:xfrm>
            <a:off x="1587949" y="2287870"/>
            <a:ext cx="2364" cy="235384"/>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4A33972D-D084-5583-32B9-888D3D9FF51A}"/>
              </a:ext>
            </a:extLst>
          </p:cNvPr>
          <p:cNvSpPr/>
          <p:nvPr/>
        </p:nvSpPr>
        <p:spPr>
          <a:xfrm>
            <a:off x="1505755" y="4145346"/>
            <a:ext cx="164379" cy="163719"/>
          </a:xfrm>
          <a:prstGeom prst="ellipse">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cxnSp>
        <p:nvCxnSpPr>
          <p:cNvPr id="30" name="Straight Connector 29">
            <a:extLst>
              <a:ext uri="{FF2B5EF4-FFF2-40B4-BE49-F238E27FC236}">
                <a16:creationId xmlns:a16="http://schemas.microsoft.com/office/drawing/2014/main" id="{2A5955A5-C94A-1E72-47BB-229EE3452BB7}"/>
              </a:ext>
            </a:extLst>
          </p:cNvPr>
          <p:cNvCxnSpPr>
            <a:cxnSpLocks/>
            <a:stCxn id="21" idx="4"/>
            <a:endCxn id="29" idx="0"/>
          </p:cNvCxnSpPr>
          <p:nvPr/>
        </p:nvCxnSpPr>
        <p:spPr>
          <a:xfrm flipH="1">
            <a:off x="1587945" y="3909962"/>
            <a:ext cx="1" cy="235384"/>
          </a:xfrm>
          <a:prstGeom prst="line">
            <a:avLst/>
          </a:prstGeom>
          <a:ln w="9525"/>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C49ED17-0F49-97B6-7C4B-D7AFEF7355CF}"/>
              </a:ext>
            </a:extLst>
          </p:cNvPr>
          <p:cNvCxnSpPr>
            <a:cxnSpLocks/>
            <a:stCxn id="18" idx="4"/>
            <a:endCxn id="20" idx="0"/>
          </p:cNvCxnSpPr>
          <p:nvPr/>
        </p:nvCxnSpPr>
        <p:spPr>
          <a:xfrm flipH="1">
            <a:off x="1587947" y="3086076"/>
            <a:ext cx="1" cy="261064"/>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A8E282B-41BB-9D4D-EF85-DD8F177344C7}"/>
              </a:ext>
            </a:extLst>
          </p:cNvPr>
          <p:cNvSpPr/>
          <p:nvPr/>
        </p:nvSpPr>
        <p:spPr>
          <a:xfrm>
            <a:off x="1505755" y="4541113"/>
            <a:ext cx="164379" cy="163719"/>
          </a:xfrm>
          <a:prstGeom prst="ellipse">
            <a:avLst/>
          </a:prstGeom>
          <a:solidFill>
            <a:srgbClr val="D1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cxnSp>
        <p:nvCxnSpPr>
          <p:cNvPr id="3" name="Straight Connector 2">
            <a:extLst>
              <a:ext uri="{FF2B5EF4-FFF2-40B4-BE49-F238E27FC236}">
                <a16:creationId xmlns:a16="http://schemas.microsoft.com/office/drawing/2014/main" id="{7594492E-854D-A170-CB7A-5B1BA2D9F201}"/>
              </a:ext>
            </a:extLst>
          </p:cNvPr>
          <p:cNvCxnSpPr>
            <a:cxnSpLocks/>
          </p:cNvCxnSpPr>
          <p:nvPr/>
        </p:nvCxnSpPr>
        <p:spPr>
          <a:xfrm flipH="1">
            <a:off x="1587945" y="4305729"/>
            <a:ext cx="1" cy="235384"/>
          </a:xfrm>
          <a:prstGeom prst="line">
            <a:avLst/>
          </a:prstGeom>
          <a:ln w="952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3125164"/>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p:cNvSpPr txBox="1"/>
          <p:nvPr/>
        </p:nvSpPr>
        <p:spPr>
          <a:xfrm>
            <a:off x="1078120" y="3331299"/>
            <a:ext cx="2691688" cy="2561288"/>
          </a:xfrm>
          <a:prstGeom prst="rect">
            <a:avLst/>
          </a:prstGeom>
          <a:noFill/>
          <a:ln w="28575">
            <a:solidFill>
              <a:schemeClr val="accent2"/>
            </a:solidFill>
          </a:ln>
        </p:spPr>
        <p:txBody>
          <a:bodyPr wrap="square" lIns="91440" tIns="91440" rIns="91440" bIns="91440" rtlCol="0">
            <a:noAutofit/>
          </a:bodyPr>
          <a:lstStyle/>
          <a:p>
            <a:pPr algn="ctr"/>
            <a:r>
              <a:rPr lang="en-US" sz="1200">
                <a:effectLst/>
                <a:ea typeface="Times New Roman" panose="02020603050405020304" pitchFamily="18" charset="0"/>
                <a:cs typeface="Calibri Light" panose="020F0302020204030204" pitchFamily="34" charset="0"/>
              </a:rPr>
              <a:t>IWDS is an enterprise software system that provides the case management, data warehousing, reporting, and monitoring functions required by federal and state law.</a:t>
            </a:r>
            <a:br>
              <a:rPr lang="en-US" sz="1200">
                <a:effectLst/>
                <a:ea typeface="Times New Roman" panose="02020603050405020304" pitchFamily="18" charset="0"/>
                <a:cs typeface="Times New Roman"/>
              </a:rPr>
            </a:br>
            <a:r>
              <a:rPr lang="en-US" sz="1200">
                <a:ea typeface="Times New Roman" panose="02020603050405020304" pitchFamily="18" charset="0"/>
                <a:cs typeface="Times New Roman"/>
              </a:rPr>
              <a:t> </a:t>
            </a:r>
            <a:endParaRPr lang="en-US" sz="1200">
              <a:effectLst/>
              <a:ea typeface="Times New Roman" panose="02020603050405020304" pitchFamily="18" charset="0"/>
              <a:cs typeface="Times New Roman" panose="02020603050405020304" pitchFamily="18" charset="0"/>
            </a:endParaRPr>
          </a:p>
          <a:p>
            <a:pPr algn="ctr">
              <a:lnSpc>
                <a:spcPct val="107000"/>
              </a:lnSpc>
            </a:pPr>
            <a:r>
              <a:rPr lang="en-US" sz="1200">
                <a:effectLst/>
                <a:ea typeface="Calibri"/>
                <a:cs typeface="Calibri Light" panose="020F0302020204030204" pitchFamily="34" charset="0"/>
              </a:rPr>
              <a:t>Without IWDS or an adequate replacement system</a:t>
            </a:r>
            <a:r>
              <a:rPr lang="en-US" sz="1200">
                <a:ea typeface="Calibri"/>
                <a:cs typeface="Calibri Light" panose="020F0302020204030204" pitchFamily="34" charset="0"/>
              </a:rPr>
              <a:t>,</a:t>
            </a:r>
            <a:r>
              <a:rPr lang="en-US" sz="1200">
                <a:effectLst/>
                <a:ea typeface="Calibri"/>
                <a:cs typeface="Calibri Light" panose="020F0302020204030204" pitchFamily="34" charset="0"/>
              </a:rPr>
              <a:t> the associated </a:t>
            </a:r>
            <a:r>
              <a:rPr lang="en-US" sz="1200">
                <a:ea typeface="Calibri"/>
                <a:cs typeface="Calibri Light" panose="020F0302020204030204" pitchFamily="34" charset="0"/>
              </a:rPr>
              <a:t>workforce </a:t>
            </a:r>
            <a:r>
              <a:rPr lang="en-US" sz="1200">
                <a:effectLst/>
                <a:ea typeface="Calibri"/>
                <a:cs typeface="Calibri Light" panose="020F0302020204030204" pitchFamily="34" charset="0"/>
              </a:rPr>
              <a:t>programs would be unable to serve customers and DCEO would be out of compliance with grant requirements</a:t>
            </a:r>
            <a:r>
              <a:rPr lang="en-US" sz="1200">
                <a:effectLst/>
                <a:latin typeface="Calibri Light" panose="020F0302020204030204" pitchFamily="34" charset="0"/>
                <a:ea typeface="Calibri"/>
                <a:cs typeface="Calibri Light" panose="020F0302020204030204" pitchFamily="34" charset="0"/>
              </a:rPr>
              <a:t>.</a:t>
            </a:r>
            <a:endParaRPr lang="en-US" sz="1200">
              <a:solidFill>
                <a:srgbClr val="4D4D4D"/>
              </a:solidFill>
              <a:latin typeface="Calibri Light" panose="020F0302020204030204" pitchFamily="34" charset="0"/>
              <a:cs typeface="Calibri Light" panose="020F0302020204030204" pitchFamily="34" charset="0"/>
            </a:endParaRPr>
          </a:p>
        </p:txBody>
      </p:sp>
      <p:sp>
        <p:nvSpPr>
          <p:cNvPr id="24" name="TextBox 23"/>
          <p:cNvSpPr txBox="1"/>
          <p:nvPr/>
        </p:nvSpPr>
        <p:spPr>
          <a:xfrm>
            <a:off x="1034587" y="3045275"/>
            <a:ext cx="2694732" cy="210892"/>
          </a:xfrm>
          <a:prstGeom prst="rect">
            <a:avLst/>
          </a:prstGeom>
          <a:noFill/>
        </p:spPr>
        <p:txBody>
          <a:bodyPr wrap="square" lIns="0" tIns="0" rIns="0" bIns="0" rtlCol="0">
            <a:spAutoFit/>
          </a:bodyPr>
          <a:lstStyle/>
          <a:p>
            <a:pPr algn="ctr">
              <a:lnSpc>
                <a:spcPts val="1700"/>
              </a:lnSpc>
              <a:spcAft>
                <a:spcPts val="600"/>
              </a:spcAft>
            </a:pPr>
            <a:r>
              <a:rPr lang="en-US" sz="1400" b="1" cap="all" spc="20">
                <a:solidFill>
                  <a:schemeClr val="accent1"/>
                </a:solidFill>
              </a:rPr>
              <a:t>IWDS Plan For Replacement</a:t>
            </a:r>
          </a:p>
        </p:txBody>
      </p:sp>
      <p:sp>
        <p:nvSpPr>
          <p:cNvPr id="25" name="TextBox 24"/>
          <p:cNvSpPr txBox="1"/>
          <p:nvPr/>
        </p:nvSpPr>
        <p:spPr>
          <a:xfrm>
            <a:off x="1355200" y="2796811"/>
            <a:ext cx="2053506" cy="246221"/>
          </a:xfrm>
          <a:prstGeom prst="rect">
            <a:avLst/>
          </a:prstGeom>
          <a:noFill/>
        </p:spPr>
        <p:txBody>
          <a:bodyPr wrap="square" lIns="0" tIns="0" rIns="0" bIns="0" rtlCol="0" anchor="t">
            <a:spAutoFit/>
          </a:bodyPr>
          <a:lstStyle/>
          <a:p>
            <a:pPr algn="ctr"/>
            <a:r>
              <a:rPr lang="en-US" sz="1600" b="1">
                <a:solidFill>
                  <a:srgbClr val="4D4D4D"/>
                </a:solidFill>
              </a:rPr>
              <a:t>Technical End of Life </a:t>
            </a:r>
          </a:p>
        </p:txBody>
      </p:sp>
      <p:sp>
        <p:nvSpPr>
          <p:cNvPr id="78" name="TextBox 77"/>
          <p:cNvSpPr txBox="1"/>
          <p:nvPr/>
        </p:nvSpPr>
        <p:spPr>
          <a:xfrm>
            <a:off x="4985152" y="3333515"/>
            <a:ext cx="2887630" cy="2562777"/>
          </a:xfrm>
          <a:prstGeom prst="rect">
            <a:avLst/>
          </a:prstGeom>
          <a:noFill/>
          <a:ln w="28575">
            <a:solidFill>
              <a:schemeClr val="accent2"/>
            </a:solidFill>
          </a:ln>
        </p:spPr>
        <p:txBody>
          <a:bodyPr wrap="square" lIns="91440" tIns="91440" rIns="91440" bIns="91440" rtlCol="0">
            <a:noAutofit/>
          </a:bodyPr>
          <a:lstStyle>
            <a:defPPr>
              <a:defRPr lang="en-US"/>
            </a:defPPr>
            <a:lvl2pPr lvl="1" algn="ctr">
              <a:defRPr sz="1200">
                <a:effectLst/>
                <a:latin typeface="Calibri"/>
                <a:ea typeface="Times New Roman" panose="02020603050405020304" pitchFamily="18" charset="0"/>
                <a:cs typeface="Times New Roman"/>
              </a:defRPr>
            </a:lvl2pPr>
          </a:lstStyle>
          <a:p>
            <a:pPr algn="ctr"/>
            <a:r>
              <a:rPr lang="en-US" sz="1200">
                <a:ea typeface="Calibri"/>
                <a:cs typeface="Calibri Light" panose="020F0302020204030204" pitchFamily="34" charset="0"/>
              </a:rPr>
              <a:t>Illinois </a:t>
            </a:r>
            <a:r>
              <a:rPr lang="en-US" sz="1200">
                <a:effectLst/>
                <a:ea typeface="Calibri"/>
                <a:cs typeface="Calibri Light" panose="020F0302020204030204" pitchFamily="34" charset="0"/>
              </a:rPr>
              <a:t>workNet uses widely accepted technology standards for platforms, </a:t>
            </a:r>
            <a:r>
              <a:rPr lang="en-US" sz="1200">
                <a:ea typeface="Calibri"/>
                <a:cs typeface="Calibri Light" panose="020F0302020204030204" pitchFamily="34" charset="0"/>
              </a:rPr>
              <a:t>accessibility, responsive design, plug-ins</a:t>
            </a:r>
            <a:r>
              <a:rPr lang="en-US" sz="1200">
                <a:effectLst/>
                <a:ea typeface="Calibri"/>
                <a:cs typeface="Calibri Light" panose="020F0302020204030204" pitchFamily="34" charset="0"/>
              </a:rPr>
              <a:t>, databases, and programming languages.</a:t>
            </a:r>
            <a:r>
              <a:rPr lang="en-US" sz="1200">
                <a:ea typeface="Calibri"/>
                <a:cs typeface="Calibri Light" panose="020F0302020204030204" pitchFamily="34" charset="0"/>
              </a:rPr>
              <a:t> </a:t>
            </a:r>
          </a:p>
          <a:p>
            <a:pPr algn="ctr"/>
            <a:endParaRPr lang="en-US" sz="1200">
              <a:effectLst/>
              <a:ea typeface="Calibri" panose="020F0502020204030204" pitchFamily="34" charset="0"/>
              <a:cs typeface="Calibri"/>
            </a:endParaRPr>
          </a:p>
          <a:p>
            <a:pPr algn="ctr"/>
            <a:r>
              <a:rPr lang="en-US" sz="1200">
                <a:effectLst/>
                <a:ea typeface="Calibri"/>
                <a:cs typeface="Calibri Light" panose="020F0302020204030204" pitchFamily="34" charset="0"/>
              </a:rPr>
              <a:t>This system is currently used for non-formula workforce grants and other state-funded workforce programs such as Illinois Works.</a:t>
            </a:r>
            <a:r>
              <a:rPr lang="en-US" sz="1200">
                <a:ea typeface="Calibri"/>
                <a:cs typeface="Calibri Light" panose="020F0302020204030204" pitchFamily="34" charset="0"/>
              </a:rPr>
              <a:t> </a:t>
            </a:r>
            <a:endParaRPr lang="en-US" sz="1200">
              <a:effectLst/>
              <a:ea typeface="Calibri" panose="020F0502020204030204" pitchFamily="34" charset="0"/>
              <a:cs typeface="Calibri Light" panose="020F0302020204030204" pitchFamily="34" charset="0"/>
            </a:endParaRPr>
          </a:p>
          <a:p>
            <a:pPr algn="ctr"/>
            <a:endParaRPr lang="en-US" sz="1400">
              <a:effectLst/>
              <a:latin typeface="Calibri" panose="020F0502020204030204" pitchFamily="34" charset="0"/>
              <a:ea typeface="Calibri" panose="020F0502020204030204" pitchFamily="34" charset="0"/>
              <a:cs typeface="Calibri" panose="020F0502020204030204" pitchFamily="34" charset="0"/>
            </a:endParaRPr>
          </a:p>
        </p:txBody>
      </p:sp>
      <p:sp>
        <p:nvSpPr>
          <p:cNvPr id="79" name="TextBox 78"/>
          <p:cNvSpPr txBox="1"/>
          <p:nvPr/>
        </p:nvSpPr>
        <p:spPr>
          <a:xfrm>
            <a:off x="4982406" y="3058467"/>
            <a:ext cx="2694732" cy="210892"/>
          </a:xfrm>
          <a:prstGeom prst="rect">
            <a:avLst/>
          </a:prstGeom>
          <a:noFill/>
        </p:spPr>
        <p:txBody>
          <a:bodyPr wrap="square" lIns="0" tIns="0" rIns="0" bIns="0" rtlCol="0">
            <a:spAutoFit/>
          </a:bodyPr>
          <a:lstStyle/>
          <a:p>
            <a:pPr algn="ctr">
              <a:lnSpc>
                <a:spcPts val="1700"/>
              </a:lnSpc>
              <a:spcAft>
                <a:spcPts val="600"/>
              </a:spcAft>
            </a:pPr>
            <a:r>
              <a:rPr lang="en-US" sz="1400" b="1" cap="all" spc="20">
                <a:solidFill>
                  <a:schemeClr val="accent1"/>
                </a:solidFill>
              </a:rPr>
              <a:t>Illinois Worknet expansion</a:t>
            </a:r>
          </a:p>
        </p:txBody>
      </p:sp>
      <p:sp>
        <p:nvSpPr>
          <p:cNvPr id="88" name="TextBox 87"/>
          <p:cNvSpPr txBox="1"/>
          <p:nvPr/>
        </p:nvSpPr>
        <p:spPr>
          <a:xfrm>
            <a:off x="5958756" y="2796811"/>
            <a:ext cx="966087" cy="246221"/>
          </a:xfrm>
          <a:prstGeom prst="rect">
            <a:avLst/>
          </a:prstGeom>
          <a:noFill/>
        </p:spPr>
        <p:txBody>
          <a:bodyPr wrap="square" lIns="0" tIns="0" rIns="0" bIns="0" rtlCol="0">
            <a:spAutoFit/>
          </a:bodyPr>
          <a:lstStyle/>
          <a:p>
            <a:pPr algn="ctr"/>
            <a:r>
              <a:rPr lang="en-US" sz="1600" b="1">
                <a:solidFill>
                  <a:srgbClr val="4D4D4D"/>
                </a:solidFill>
              </a:rPr>
              <a:t>Why Now?</a:t>
            </a:r>
          </a:p>
        </p:txBody>
      </p:sp>
      <p:grpSp>
        <p:nvGrpSpPr>
          <p:cNvPr id="15" name="Group 14">
            <a:extLst>
              <a:ext uri="{FF2B5EF4-FFF2-40B4-BE49-F238E27FC236}">
                <a16:creationId xmlns:a16="http://schemas.microsoft.com/office/drawing/2014/main" id="{3D6B8DE7-C113-E0B5-6CBE-E8DC1BBCC207}"/>
              </a:ext>
            </a:extLst>
          </p:cNvPr>
          <p:cNvGrpSpPr/>
          <p:nvPr/>
        </p:nvGrpSpPr>
        <p:grpSpPr>
          <a:xfrm>
            <a:off x="6035957" y="1765701"/>
            <a:ext cx="630942" cy="1011010"/>
            <a:chOff x="5037672" y="777318"/>
            <a:chExt cx="630942" cy="1011010"/>
          </a:xfrm>
        </p:grpSpPr>
        <p:grpSp>
          <p:nvGrpSpPr>
            <p:cNvPr id="11" name="Group 10"/>
            <p:cNvGrpSpPr/>
            <p:nvPr/>
          </p:nvGrpSpPr>
          <p:grpSpPr>
            <a:xfrm>
              <a:off x="5037672" y="777318"/>
              <a:ext cx="630942" cy="1011010"/>
              <a:chOff x="1324157" y="1818918"/>
              <a:chExt cx="630942" cy="1011010"/>
            </a:xfrm>
          </p:grpSpPr>
          <p:sp>
            <p:nvSpPr>
              <p:cNvPr id="4" name="Teardrop 3"/>
              <p:cNvSpPr/>
              <p:nvPr/>
            </p:nvSpPr>
            <p:spPr>
              <a:xfrm rot="8100000">
                <a:off x="1324157" y="1818918"/>
                <a:ext cx="630942" cy="630942"/>
              </a:xfrm>
              <a:prstGeom prst="teardrop">
                <a:avLst>
                  <a:gd name="adj" fmla="val 11714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399298" y="1891718"/>
                <a:ext cx="480660" cy="4806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593706" y="2738084"/>
                <a:ext cx="91844" cy="9184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Freeform 53">
              <a:extLst>
                <a:ext uri="{FF2B5EF4-FFF2-40B4-BE49-F238E27FC236}">
                  <a16:creationId xmlns:a16="http://schemas.microsoft.com/office/drawing/2014/main" id="{A779F9CC-EE4A-A191-84B0-90447FF08BD5}"/>
                </a:ext>
              </a:extLst>
            </p:cNvPr>
            <p:cNvSpPr>
              <a:spLocks/>
            </p:cNvSpPr>
            <p:nvPr/>
          </p:nvSpPr>
          <p:spPr bwMode="auto">
            <a:xfrm>
              <a:off x="5229318" y="988054"/>
              <a:ext cx="247650" cy="204788"/>
            </a:xfrm>
            <a:custGeom>
              <a:avLst/>
              <a:gdLst>
                <a:gd name="T0" fmla="*/ 61 w 156"/>
                <a:gd name="T1" fmla="*/ 129 h 129"/>
                <a:gd name="T2" fmla="*/ 0 w 156"/>
                <a:gd name="T3" fmla="*/ 69 h 129"/>
                <a:gd name="T4" fmla="*/ 22 w 156"/>
                <a:gd name="T5" fmla="*/ 47 h 129"/>
                <a:gd name="T6" fmla="*/ 57 w 156"/>
                <a:gd name="T7" fmla="*/ 82 h 129"/>
                <a:gd name="T8" fmla="*/ 132 w 156"/>
                <a:gd name="T9" fmla="*/ 0 h 129"/>
                <a:gd name="T10" fmla="*/ 156 w 156"/>
                <a:gd name="T11" fmla="*/ 23 h 129"/>
                <a:gd name="T12" fmla="*/ 61 w 156"/>
                <a:gd name="T13" fmla="*/ 129 h 129"/>
              </a:gdLst>
              <a:ahLst/>
              <a:cxnLst>
                <a:cxn ang="0">
                  <a:pos x="T0" y="T1"/>
                </a:cxn>
                <a:cxn ang="0">
                  <a:pos x="T2" y="T3"/>
                </a:cxn>
                <a:cxn ang="0">
                  <a:pos x="T4" y="T5"/>
                </a:cxn>
                <a:cxn ang="0">
                  <a:pos x="T6" y="T7"/>
                </a:cxn>
                <a:cxn ang="0">
                  <a:pos x="T8" y="T9"/>
                </a:cxn>
                <a:cxn ang="0">
                  <a:pos x="T10" y="T11"/>
                </a:cxn>
                <a:cxn ang="0">
                  <a:pos x="T12" y="T13"/>
                </a:cxn>
              </a:cxnLst>
              <a:rect l="0" t="0" r="r" b="b"/>
              <a:pathLst>
                <a:path w="156" h="129">
                  <a:moveTo>
                    <a:pt x="61" y="129"/>
                  </a:moveTo>
                  <a:lnTo>
                    <a:pt x="0" y="69"/>
                  </a:lnTo>
                  <a:lnTo>
                    <a:pt x="22" y="47"/>
                  </a:lnTo>
                  <a:lnTo>
                    <a:pt x="57" y="82"/>
                  </a:lnTo>
                  <a:lnTo>
                    <a:pt x="132" y="0"/>
                  </a:lnTo>
                  <a:lnTo>
                    <a:pt x="156" y="23"/>
                  </a:lnTo>
                  <a:lnTo>
                    <a:pt x="61" y="129"/>
                  </a:lnTo>
                  <a:close/>
                </a:path>
              </a:pathLst>
            </a:custGeom>
            <a:solidFill>
              <a:schemeClr val="bg1"/>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7" name="Group 16">
            <a:extLst>
              <a:ext uri="{FF2B5EF4-FFF2-40B4-BE49-F238E27FC236}">
                <a16:creationId xmlns:a16="http://schemas.microsoft.com/office/drawing/2014/main" id="{4EAAC89C-5281-8F8A-9D72-D037B8D8F6FD}"/>
              </a:ext>
            </a:extLst>
          </p:cNvPr>
          <p:cNvGrpSpPr/>
          <p:nvPr/>
        </p:nvGrpSpPr>
        <p:grpSpPr>
          <a:xfrm>
            <a:off x="2116432" y="1763433"/>
            <a:ext cx="630942" cy="1011010"/>
            <a:chOff x="4232850" y="2001071"/>
            <a:chExt cx="630942" cy="1011010"/>
          </a:xfrm>
        </p:grpSpPr>
        <p:grpSp>
          <p:nvGrpSpPr>
            <p:cNvPr id="13" name="Group 12"/>
            <p:cNvGrpSpPr/>
            <p:nvPr/>
          </p:nvGrpSpPr>
          <p:grpSpPr>
            <a:xfrm>
              <a:off x="4232850" y="2001071"/>
              <a:ext cx="630942" cy="1011010"/>
              <a:chOff x="5202415" y="1818918"/>
              <a:chExt cx="630942" cy="1011010"/>
            </a:xfrm>
          </p:grpSpPr>
          <p:sp>
            <p:nvSpPr>
              <p:cNvPr id="86" name="Teardrop 85"/>
              <p:cNvSpPr/>
              <p:nvPr/>
            </p:nvSpPr>
            <p:spPr>
              <a:xfrm rot="8100000">
                <a:off x="5202415" y="1818918"/>
                <a:ext cx="630942" cy="630942"/>
              </a:xfrm>
              <a:prstGeom prst="teardrop">
                <a:avLst>
                  <a:gd name="adj" fmla="val 11714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5277556" y="1891718"/>
                <a:ext cx="480660" cy="4806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467936" y="2738084"/>
                <a:ext cx="91844" cy="9184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Freeform 97">
              <a:extLst>
                <a:ext uri="{FF2B5EF4-FFF2-40B4-BE49-F238E27FC236}">
                  <a16:creationId xmlns:a16="http://schemas.microsoft.com/office/drawing/2014/main" id="{AD6B28AB-FB0D-F4BA-CC43-CBF433F6881A}"/>
                </a:ext>
              </a:extLst>
            </p:cNvPr>
            <p:cNvSpPr>
              <a:spLocks noEditPoints="1"/>
            </p:cNvSpPr>
            <p:nvPr/>
          </p:nvSpPr>
          <p:spPr bwMode="auto">
            <a:xfrm>
              <a:off x="4430552" y="2178657"/>
              <a:ext cx="219663" cy="237437"/>
            </a:xfrm>
            <a:custGeom>
              <a:avLst/>
              <a:gdLst>
                <a:gd name="T0" fmla="*/ 245 w 245"/>
                <a:gd name="T1" fmla="*/ 122 h 245"/>
                <a:gd name="T2" fmla="*/ 123 w 245"/>
                <a:gd name="T3" fmla="*/ 245 h 245"/>
                <a:gd name="T4" fmla="*/ 0 w 245"/>
                <a:gd name="T5" fmla="*/ 122 h 245"/>
                <a:gd name="T6" fmla="*/ 123 w 245"/>
                <a:gd name="T7" fmla="*/ 0 h 245"/>
                <a:gd name="T8" fmla="*/ 245 w 245"/>
                <a:gd name="T9" fmla="*/ 122 h 245"/>
                <a:gd name="T10" fmla="*/ 218 w 245"/>
                <a:gd name="T11" fmla="*/ 122 h 245"/>
                <a:gd name="T12" fmla="*/ 123 w 245"/>
                <a:gd name="T13" fmla="*/ 27 h 245"/>
                <a:gd name="T14" fmla="*/ 27 w 245"/>
                <a:gd name="T15" fmla="*/ 122 h 245"/>
                <a:gd name="T16" fmla="*/ 123 w 245"/>
                <a:gd name="T17" fmla="*/ 218 h 245"/>
                <a:gd name="T18" fmla="*/ 218 w 245"/>
                <a:gd name="T19" fmla="*/ 122 h 245"/>
                <a:gd name="T20" fmla="*/ 132 w 245"/>
                <a:gd name="T21" fmla="*/ 119 h 245"/>
                <a:gd name="T22" fmla="*/ 171 w 245"/>
                <a:gd name="T23" fmla="*/ 159 h 245"/>
                <a:gd name="T24" fmla="*/ 158 w 245"/>
                <a:gd name="T25" fmla="*/ 171 h 245"/>
                <a:gd name="T26" fmla="*/ 113 w 245"/>
                <a:gd name="T27" fmla="*/ 126 h 245"/>
                <a:gd name="T28" fmla="*/ 113 w 245"/>
                <a:gd name="T29" fmla="*/ 53 h 245"/>
                <a:gd name="T30" fmla="*/ 132 w 245"/>
                <a:gd name="T31" fmla="*/ 53 h 245"/>
                <a:gd name="T32" fmla="*/ 132 w 245"/>
                <a:gd name="T33" fmla="*/ 119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 h="245">
                  <a:moveTo>
                    <a:pt x="245" y="122"/>
                  </a:moveTo>
                  <a:cubicBezTo>
                    <a:pt x="245" y="190"/>
                    <a:pt x="190" y="245"/>
                    <a:pt x="123" y="245"/>
                  </a:cubicBezTo>
                  <a:cubicBezTo>
                    <a:pt x="55" y="245"/>
                    <a:pt x="0" y="190"/>
                    <a:pt x="0" y="122"/>
                  </a:cubicBezTo>
                  <a:cubicBezTo>
                    <a:pt x="0" y="55"/>
                    <a:pt x="55" y="0"/>
                    <a:pt x="123" y="0"/>
                  </a:cubicBezTo>
                  <a:cubicBezTo>
                    <a:pt x="190" y="0"/>
                    <a:pt x="245" y="55"/>
                    <a:pt x="245" y="122"/>
                  </a:cubicBezTo>
                  <a:close/>
                  <a:moveTo>
                    <a:pt x="218" y="122"/>
                  </a:moveTo>
                  <a:cubicBezTo>
                    <a:pt x="218" y="70"/>
                    <a:pt x="175" y="27"/>
                    <a:pt x="123" y="27"/>
                  </a:cubicBezTo>
                  <a:cubicBezTo>
                    <a:pt x="69" y="27"/>
                    <a:pt x="27" y="70"/>
                    <a:pt x="27" y="122"/>
                  </a:cubicBezTo>
                  <a:cubicBezTo>
                    <a:pt x="27" y="175"/>
                    <a:pt x="69" y="218"/>
                    <a:pt x="123" y="218"/>
                  </a:cubicBezTo>
                  <a:cubicBezTo>
                    <a:pt x="175" y="218"/>
                    <a:pt x="218" y="175"/>
                    <a:pt x="218" y="122"/>
                  </a:cubicBezTo>
                  <a:close/>
                  <a:moveTo>
                    <a:pt x="132" y="119"/>
                  </a:moveTo>
                  <a:cubicBezTo>
                    <a:pt x="171" y="159"/>
                    <a:pt x="171" y="159"/>
                    <a:pt x="171" y="159"/>
                  </a:cubicBezTo>
                  <a:cubicBezTo>
                    <a:pt x="158" y="171"/>
                    <a:pt x="158" y="171"/>
                    <a:pt x="158" y="171"/>
                  </a:cubicBezTo>
                  <a:cubicBezTo>
                    <a:pt x="113" y="126"/>
                    <a:pt x="113" y="126"/>
                    <a:pt x="113" y="126"/>
                  </a:cubicBezTo>
                  <a:cubicBezTo>
                    <a:pt x="113" y="53"/>
                    <a:pt x="113" y="53"/>
                    <a:pt x="113" y="53"/>
                  </a:cubicBezTo>
                  <a:cubicBezTo>
                    <a:pt x="132" y="53"/>
                    <a:pt x="132" y="53"/>
                    <a:pt x="132" y="53"/>
                  </a:cubicBezTo>
                  <a:lnTo>
                    <a:pt x="132" y="119"/>
                  </a:lnTo>
                  <a:close/>
                </a:path>
              </a:pathLst>
            </a:custGeom>
            <a:solidFill>
              <a:schemeClr val="bg1"/>
            </a:solidFill>
            <a:ln>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extBox 1">
            <a:extLst>
              <a:ext uri="{FF2B5EF4-FFF2-40B4-BE49-F238E27FC236}">
                <a16:creationId xmlns:a16="http://schemas.microsoft.com/office/drawing/2014/main" id="{33C1CBCF-B040-A951-E9BD-7E0DFDE5D4B2}"/>
              </a:ext>
            </a:extLst>
          </p:cNvPr>
          <p:cNvSpPr txBox="1"/>
          <p:nvPr/>
        </p:nvSpPr>
        <p:spPr>
          <a:xfrm>
            <a:off x="594360" y="740664"/>
            <a:ext cx="7955280"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Background</a:t>
            </a:r>
          </a:p>
        </p:txBody>
      </p:sp>
    </p:spTree>
    <p:extLst>
      <p:ext uri="{BB962C8B-B14F-4D97-AF65-F5344CB8AC3E}">
        <p14:creationId xmlns:p14="http://schemas.microsoft.com/office/powerpoint/2010/main" val="2036219839"/>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82E1DAC2-4056-6CA6-6015-C14D8E706704}"/>
              </a:ext>
            </a:extLst>
          </p:cNvPr>
          <p:cNvPicPr>
            <a:picLocks noGrp="1" noChangeAspect="1"/>
          </p:cNvPicPr>
          <p:nvPr>
            <p:ph type="pic" sz="quarter" idx="10"/>
          </p:nvPr>
        </p:nvPicPr>
        <p:blipFill>
          <a:blip r:embed="rId3"/>
          <a:srcRect l="16667" r="16667"/>
          <a:stretch>
            <a:fillRect/>
          </a:stretch>
        </p:blipFill>
        <p:spPr>
          <a:prstGeom prst="rect">
            <a:avLst/>
          </a:prstGeom>
        </p:spPr>
      </p:pic>
      <p:sp>
        <p:nvSpPr>
          <p:cNvPr id="3" name="Text Placeholder 2"/>
          <p:cNvSpPr>
            <a:spLocks noGrp="1"/>
          </p:cNvSpPr>
          <p:nvPr>
            <p:ph type="body" sz="quarter" idx="11"/>
          </p:nvPr>
        </p:nvSpPr>
        <p:spPr/>
        <p:txBody>
          <a:bodyPr vert="horz" lIns="0" tIns="0" rIns="0" bIns="0" rtlCol="0" anchor="t">
            <a:normAutofit/>
          </a:bodyPr>
          <a:lstStyle/>
          <a:p>
            <a:r>
              <a:rPr lang="en-US" sz="2600"/>
              <a:t>IWDS Transition</a:t>
            </a:r>
          </a:p>
          <a:p>
            <a:r>
              <a:rPr lang="en-US" sz="3200">
                <a:solidFill>
                  <a:srgbClr val="D14C27"/>
                </a:solidFill>
              </a:rPr>
              <a:t>Project Scope</a:t>
            </a:r>
          </a:p>
        </p:txBody>
      </p:sp>
      <p:sp>
        <p:nvSpPr>
          <p:cNvPr id="9" name="TextBox 8"/>
          <p:cNvSpPr txBox="1"/>
          <p:nvPr/>
        </p:nvSpPr>
        <p:spPr>
          <a:xfrm>
            <a:off x="5049882" y="2043438"/>
            <a:ext cx="3390897" cy="672556"/>
          </a:xfrm>
          <a:prstGeom prst="rect">
            <a:avLst/>
          </a:prstGeom>
          <a:noFill/>
        </p:spPr>
        <p:txBody>
          <a:bodyPr wrap="square" lIns="0" tIns="0" rIns="0" bIns="0" rtlCol="0">
            <a:spAutoFit/>
          </a:bodyPr>
          <a:lstStyle/>
          <a:p>
            <a:pPr>
              <a:lnSpc>
                <a:spcPts val="1300"/>
              </a:lnSpc>
              <a:spcAft>
                <a:spcPts val="600"/>
              </a:spcAft>
            </a:pPr>
            <a:r>
              <a:rPr lang="en-US" sz="1400">
                <a:solidFill>
                  <a:srgbClr val="4D4D4D"/>
                </a:solidFill>
              </a:rPr>
              <a:t>The new system will deliver the core functionality needed to meet the Federal and State reporting requirements and support a case management system. </a:t>
            </a:r>
          </a:p>
        </p:txBody>
      </p:sp>
      <p:sp>
        <p:nvSpPr>
          <p:cNvPr id="11" name="TextBox 10"/>
          <p:cNvSpPr txBox="1"/>
          <p:nvPr/>
        </p:nvSpPr>
        <p:spPr>
          <a:xfrm>
            <a:off x="5049882" y="1806243"/>
            <a:ext cx="3390717" cy="210892"/>
          </a:xfrm>
          <a:prstGeom prst="rect">
            <a:avLst/>
          </a:prstGeom>
          <a:noFill/>
        </p:spPr>
        <p:txBody>
          <a:bodyPr wrap="square" lIns="0" tIns="0" rIns="0" bIns="0" rtlCol="0">
            <a:spAutoFit/>
          </a:bodyPr>
          <a:lstStyle/>
          <a:p>
            <a:pPr>
              <a:lnSpc>
                <a:spcPts val="1700"/>
              </a:lnSpc>
              <a:spcAft>
                <a:spcPts val="600"/>
              </a:spcAft>
            </a:pPr>
            <a:r>
              <a:rPr lang="en-US" sz="1400" b="1" cap="all" spc="20">
                <a:solidFill>
                  <a:schemeClr val="accent2"/>
                </a:solidFill>
              </a:rPr>
              <a:t>Project Scope</a:t>
            </a:r>
          </a:p>
        </p:txBody>
      </p:sp>
      <p:sp>
        <p:nvSpPr>
          <p:cNvPr id="2" name="Content Placeholder 2">
            <a:extLst>
              <a:ext uri="{FF2B5EF4-FFF2-40B4-BE49-F238E27FC236}">
                <a16:creationId xmlns:a16="http://schemas.microsoft.com/office/drawing/2014/main" id="{A63E876E-A3EE-981C-F491-C3ED8201FDD9}"/>
              </a:ext>
            </a:extLst>
          </p:cNvPr>
          <p:cNvSpPr txBox="1">
            <a:spLocks/>
          </p:cNvSpPr>
          <p:nvPr/>
        </p:nvSpPr>
        <p:spPr>
          <a:xfrm>
            <a:off x="4863728" y="2917806"/>
            <a:ext cx="3979027" cy="384611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Bef>
                <a:spcPts val="600"/>
              </a:spcBef>
              <a:spcAft>
                <a:spcPts val="600"/>
              </a:spcAft>
              <a:buClr>
                <a:schemeClr val="accent1"/>
              </a:buClr>
              <a:buSzPct val="120000"/>
            </a:pPr>
            <a:r>
              <a:rPr lang="en-US" sz="1400">
                <a:solidFill>
                  <a:schemeClr val="accent5">
                    <a:lumMod val="50000"/>
                  </a:schemeClr>
                </a:solidFill>
                <a:latin typeface="Calibri"/>
                <a:ea typeface="Calibri"/>
                <a:cs typeface="Calibri"/>
              </a:rPr>
              <a:t>Transition the WIOA Title I and Trade data to Illinois workNet to fully replace IWDS.</a:t>
            </a:r>
          </a:p>
          <a:p>
            <a:pPr>
              <a:lnSpc>
                <a:spcPct val="120000"/>
              </a:lnSpc>
              <a:spcBef>
                <a:spcPts val="600"/>
              </a:spcBef>
              <a:spcAft>
                <a:spcPts val="600"/>
              </a:spcAft>
              <a:buClr>
                <a:schemeClr val="accent1"/>
              </a:buClr>
              <a:buSzPct val="120000"/>
            </a:pPr>
            <a:r>
              <a:rPr lang="en-US" sz="1400">
                <a:solidFill>
                  <a:schemeClr val="accent5">
                    <a:lumMod val="50000"/>
                  </a:schemeClr>
                </a:solidFill>
                <a:latin typeface="Calibri"/>
                <a:ea typeface="Calibri"/>
                <a:cs typeface="Calibri"/>
              </a:rPr>
              <a:t>Meet the State requirements of a reporting and case management system for the workforce programs that DCEO oversees.</a:t>
            </a:r>
          </a:p>
          <a:p>
            <a:pPr>
              <a:lnSpc>
                <a:spcPct val="120000"/>
              </a:lnSpc>
              <a:spcBef>
                <a:spcPts val="600"/>
              </a:spcBef>
              <a:spcAft>
                <a:spcPts val="600"/>
              </a:spcAft>
              <a:buClr>
                <a:schemeClr val="accent1"/>
              </a:buClr>
              <a:buSzPct val="120000"/>
            </a:pPr>
            <a:r>
              <a:rPr lang="en-US" sz="1400">
                <a:solidFill>
                  <a:schemeClr val="accent5">
                    <a:lumMod val="50000"/>
                  </a:schemeClr>
                </a:solidFill>
                <a:latin typeface="Calibri"/>
                <a:ea typeface="Calibri"/>
                <a:cs typeface="Calibri"/>
              </a:rPr>
              <a:t>Utilize a modern technology platform resulting in an intuitive user interface with a robust application and database architecture.</a:t>
            </a:r>
          </a:p>
          <a:p>
            <a:pPr>
              <a:lnSpc>
                <a:spcPct val="120000"/>
              </a:lnSpc>
              <a:spcBef>
                <a:spcPts val="600"/>
              </a:spcBef>
              <a:spcAft>
                <a:spcPts val="600"/>
              </a:spcAft>
              <a:buClr>
                <a:schemeClr val="accent1"/>
              </a:buClr>
              <a:buSzPct val="120000"/>
            </a:pPr>
            <a:r>
              <a:rPr lang="en-US" sz="1400">
                <a:solidFill>
                  <a:schemeClr val="accent5">
                    <a:lumMod val="50000"/>
                  </a:schemeClr>
                </a:solidFill>
                <a:latin typeface="Calibri"/>
                <a:ea typeface="Calibri"/>
                <a:cs typeface="Calibri"/>
              </a:rPr>
              <a:t>Focus more on the ideal customer workflow and build the best product in the time allowed.</a:t>
            </a:r>
          </a:p>
        </p:txBody>
      </p:sp>
    </p:spTree>
    <p:extLst>
      <p:ext uri="{BB962C8B-B14F-4D97-AF65-F5344CB8AC3E}">
        <p14:creationId xmlns:p14="http://schemas.microsoft.com/office/powerpoint/2010/main" val="18907716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738043" y="3607743"/>
            <a:ext cx="1158846" cy="1989327"/>
          </a:xfrm>
          <a:prstGeom prst="rect">
            <a:avLst/>
          </a:prstGeom>
          <a:noFill/>
        </p:spPr>
        <p:txBody>
          <a:bodyPr wrap="square" lIns="0" tIns="0" rIns="0" bIns="0" rtlCol="0">
            <a:spAutoFit/>
          </a:bodyPr>
          <a:lstStyle/>
          <a:p>
            <a:pPr>
              <a:lnSpc>
                <a:spcPts val="1300"/>
              </a:lnSpc>
              <a:spcAft>
                <a:spcPts val="600"/>
              </a:spcAft>
            </a:pPr>
            <a:r>
              <a:rPr lang="en-US" sz="900">
                <a:solidFill>
                  <a:srgbClr val="4D4D4D"/>
                </a:solidFill>
              </a:rPr>
              <a:t>Define the scope of the project and timeline. Build and approve the project plan and schedule. Research and define the technical requirements and the business requirements. Receive approval on the user stories that will go into the development sprints. </a:t>
            </a:r>
          </a:p>
        </p:txBody>
      </p:sp>
      <p:sp>
        <p:nvSpPr>
          <p:cNvPr id="17" name="TextBox 16"/>
          <p:cNvSpPr txBox="1"/>
          <p:nvPr/>
        </p:nvSpPr>
        <p:spPr>
          <a:xfrm>
            <a:off x="749038" y="2966284"/>
            <a:ext cx="1161340" cy="418769"/>
          </a:xfrm>
          <a:prstGeom prst="rect">
            <a:avLst/>
          </a:prstGeom>
          <a:noFill/>
        </p:spPr>
        <p:txBody>
          <a:bodyPr wrap="square" lIns="0" tIns="0" rIns="0" bIns="0" rtlCol="0">
            <a:spAutoFit/>
          </a:bodyPr>
          <a:lstStyle/>
          <a:p>
            <a:pPr algn="ctr">
              <a:lnSpc>
                <a:spcPts val="1700"/>
              </a:lnSpc>
              <a:spcAft>
                <a:spcPts val="600"/>
              </a:spcAft>
            </a:pPr>
            <a:r>
              <a:rPr lang="en-US" sz="1100" b="1" cap="all" spc="20">
                <a:solidFill>
                  <a:srgbClr val="4D4D4D"/>
                </a:solidFill>
              </a:rPr>
              <a:t>Initiation &amp; Discovery</a:t>
            </a:r>
          </a:p>
        </p:txBody>
      </p:sp>
      <p:sp>
        <p:nvSpPr>
          <p:cNvPr id="31" name="Freeform 27"/>
          <p:cNvSpPr>
            <a:spLocks noEditPoints="1"/>
          </p:cNvSpPr>
          <p:nvPr/>
        </p:nvSpPr>
        <p:spPr bwMode="auto">
          <a:xfrm>
            <a:off x="2568147" y="2306989"/>
            <a:ext cx="548640" cy="548640"/>
          </a:xfrm>
          <a:custGeom>
            <a:avLst/>
            <a:gdLst>
              <a:gd name="T0" fmla="*/ 0 w 188"/>
              <a:gd name="T1" fmla="*/ 8 h 187"/>
              <a:gd name="T2" fmla="*/ 3 w 188"/>
              <a:gd name="T3" fmla="*/ 3 h 187"/>
              <a:gd name="T4" fmla="*/ 9 w 188"/>
              <a:gd name="T5" fmla="*/ 0 h 187"/>
              <a:gd name="T6" fmla="*/ 180 w 188"/>
              <a:gd name="T7" fmla="*/ 0 h 187"/>
              <a:gd name="T8" fmla="*/ 185 w 188"/>
              <a:gd name="T9" fmla="*/ 3 h 187"/>
              <a:gd name="T10" fmla="*/ 188 w 188"/>
              <a:gd name="T11" fmla="*/ 8 h 187"/>
              <a:gd name="T12" fmla="*/ 188 w 188"/>
              <a:gd name="T13" fmla="*/ 147 h 187"/>
              <a:gd name="T14" fmla="*/ 185 w 188"/>
              <a:gd name="T15" fmla="*/ 153 h 187"/>
              <a:gd name="T16" fmla="*/ 180 w 188"/>
              <a:gd name="T17" fmla="*/ 156 h 187"/>
              <a:gd name="T18" fmla="*/ 113 w 188"/>
              <a:gd name="T19" fmla="*/ 156 h 187"/>
              <a:gd name="T20" fmla="*/ 116 w 188"/>
              <a:gd name="T21" fmla="*/ 180 h 187"/>
              <a:gd name="T22" fmla="*/ 121 w 188"/>
              <a:gd name="T23" fmla="*/ 186 h 187"/>
              <a:gd name="T24" fmla="*/ 121 w 188"/>
              <a:gd name="T25" fmla="*/ 186 h 187"/>
              <a:gd name="T26" fmla="*/ 120 w 188"/>
              <a:gd name="T27" fmla="*/ 187 h 187"/>
              <a:gd name="T28" fmla="*/ 117 w 188"/>
              <a:gd name="T29" fmla="*/ 187 h 187"/>
              <a:gd name="T30" fmla="*/ 116 w 188"/>
              <a:gd name="T31" fmla="*/ 187 h 187"/>
              <a:gd name="T32" fmla="*/ 73 w 188"/>
              <a:gd name="T33" fmla="*/ 187 h 187"/>
              <a:gd name="T34" fmla="*/ 67 w 188"/>
              <a:gd name="T35" fmla="*/ 186 h 187"/>
              <a:gd name="T36" fmla="*/ 67 w 188"/>
              <a:gd name="T37" fmla="*/ 186 h 187"/>
              <a:gd name="T38" fmla="*/ 72 w 188"/>
              <a:gd name="T39" fmla="*/ 180 h 187"/>
              <a:gd name="T40" fmla="*/ 75 w 188"/>
              <a:gd name="T41" fmla="*/ 156 h 187"/>
              <a:gd name="T42" fmla="*/ 9 w 188"/>
              <a:gd name="T43" fmla="*/ 156 h 187"/>
              <a:gd name="T44" fmla="*/ 3 w 188"/>
              <a:gd name="T45" fmla="*/ 153 h 187"/>
              <a:gd name="T46" fmla="*/ 0 w 188"/>
              <a:gd name="T47" fmla="*/ 147 h 187"/>
              <a:gd name="T48" fmla="*/ 0 w 188"/>
              <a:gd name="T49" fmla="*/ 8 h 187"/>
              <a:gd name="T50" fmla="*/ 11 w 188"/>
              <a:gd name="T51" fmla="*/ 117 h 187"/>
              <a:gd name="T52" fmla="*/ 177 w 188"/>
              <a:gd name="T53" fmla="*/ 117 h 187"/>
              <a:gd name="T54" fmla="*/ 177 w 188"/>
              <a:gd name="T55" fmla="*/ 11 h 187"/>
              <a:gd name="T56" fmla="*/ 11 w 188"/>
              <a:gd name="T57" fmla="*/ 11 h 187"/>
              <a:gd name="T58" fmla="*/ 11 w 188"/>
              <a:gd name="T59" fmla="*/ 117 h 187"/>
              <a:gd name="T60" fmla="*/ 90 w 188"/>
              <a:gd name="T61" fmla="*/ 130 h 187"/>
              <a:gd name="T62" fmla="*/ 89 w 188"/>
              <a:gd name="T63" fmla="*/ 134 h 187"/>
              <a:gd name="T64" fmla="*/ 90 w 188"/>
              <a:gd name="T65" fmla="*/ 138 h 187"/>
              <a:gd name="T66" fmla="*/ 94 w 188"/>
              <a:gd name="T67" fmla="*/ 139 h 187"/>
              <a:gd name="T68" fmla="*/ 98 w 188"/>
              <a:gd name="T69" fmla="*/ 138 h 187"/>
              <a:gd name="T70" fmla="*/ 99 w 188"/>
              <a:gd name="T71" fmla="*/ 134 h 187"/>
              <a:gd name="T72" fmla="*/ 98 w 188"/>
              <a:gd name="T73" fmla="*/ 130 h 187"/>
              <a:gd name="T74" fmla="*/ 94 w 188"/>
              <a:gd name="T75" fmla="*/ 129 h 187"/>
              <a:gd name="T76" fmla="*/ 90 w 188"/>
              <a:gd name="T77" fmla="*/ 13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88" h="187">
                <a:moveTo>
                  <a:pt x="0" y="8"/>
                </a:moveTo>
                <a:cubicBezTo>
                  <a:pt x="0" y="6"/>
                  <a:pt x="1" y="4"/>
                  <a:pt x="3" y="3"/>
                </a:cubicBezTo>
                <a:cubicBezTo>
                  <a:pt x="4" y="1"/>
                  <a:pt x="6" y="0"/>
                  <a:pt x="9" y="0"/>
                </a:cubicBezTo>
                <a:cubicBezTo>
                  <a:pt x="180" y="0"/>
                  <a:pt x="180" y="0"/>
                  <a:pt x="180" y="0"/>
                </a:cubicBezTo>
                <a:cubicBezTo>
                  <a:pt x="182" y="0"/>
                  <a:pt x="184" y="1"/>
                  <a:pt x="185" y="3"/>
                </a:cubicBezTo>
                <a:cubicBezTo>
                  <a:pt x="187" y="4"/>
                  <a:pt x="188" y="6"/>
                  <a:pt x="188" y="8"/>
                </a:cubicBezTo>
                <a:cubicBezTo>
                  <a:pt x="188" y="147"/>
                  <a:pt x="188" y="147"/>
                  <a:pt x="188" y="147"/>
                </a:cubicBezTo>
                <a:cubicBezTo>
                  <a:pt x="188" y="150"/>
                  <a:pt x="187" y="152"/>
                  <a:pt x="185" y="153"/>
                </a:cubicBezTo>
                <a:cubicBezTo>
                  <a:pt x="184" y="155"/>
                  <a:pt x="182" y="156"/>
                  <a:pt x="180" y="156"/>
                </a:cubicBezTo>
                <a:cubicBezTo>
                  <a:pt x="113" y="156"/>
                  <a:pt x="113" y="156"/>
                  <a:pt x="113" y="156"/>
                </a:cubicBezTo>
                <a:cubicBezTo>
                  <a:pt x="116" y="180"/>
                  <a:pt x="116" y="180"/>
                  <a:pt x="116" y="180"/>
                </a:cubicBezTo>
                <a:cubicBezTo>
                  <a:pt x="121" y="186"/>
                  <a:pt x="121" y="186"/>
                  <a:pt x="121" y="186"/>
                </a:cubicBezTo>
                <a:cubicBezTo>
                  <a:pt x="121" y="186"/>
                  <a:pt x="121" y="186"/>
                  <a:pt x="121" y="186"/>
                </a:cubicBezTo>
                <a:cubicBezTo>
                  <a:pt x="121" y="187"/>
                  <a:pt x="121" y="187"/>
                  <a:pt x="120" y="187"/>
                </a:cubicBezTo>
                <a:cubicBezTo>
                  <a:pt x="119" y="187"/>
                  <a:pt x="118" y="187"/>
                  <a:pt x="117" y="187"/>
                </a:cubicBezTo>
                <a:cubicBezTo>
                  <a:pt x="116" y="187"/>
                  <a:pt x="116" y="187"/>
                  <a:pt x="116" y="187"/>
                </a:cubicBezTo>
                <a:cubicBezTo>
                  <a:pt x="73" y="187"/>
                  <a:pt x="73" y="187"/>
                  <a:pt x="73" y="187"/>
                </a:cubicBezTo>
                <a:cubicBezTo>
                  <a:pt x="69" y="187"/>
                  <a:pt x="67" y="187"/>
                  <a:pt x="67" y="186"/>
                </a:cubicBezTo>
                <a:cubicBezTo>
                  <a:pt x="67" y="186"/>
                  <a:pt x="67" y="186"/>
                  <a:pt x="67" y="186"/>
                </a:cubicBezTo>
                <a:cubicBezTo>
                  <a:pt x="72" y="180"/>
                  <a:pt x="72" y="180"/>
                  <a:pt x="72" y="180"/>
                </a:cubicBezTo>
                <a:cubicBezTo>
                  <a:pt x="75" y="156"/>
                  <a:pt x="75" y="156"/>
                  <a:pt x="75" y="156"/>
                </a:cubicBezTo>
                <a:cubicBezTo>
                  <a:pt x="9" y="156"/>
                  <a:pt x="9" y="156"/>
                  <a:pt x="9" y="156"/>
                </a:cubicBezTo>
                <a:cubicBezTo>
                  <a:pt x="6" y="156"/>
                  <a:pt x="4" y="155"/>
                  <a:pt x="3" y="153"/>
                </a:cubicBezTo>
                <a:cubicBezTo>
                  <a:pt x="1" y="152"/>
                  <a:pt x="0" y="150"/>
                  <a:pt x="0" y="147"/>
                </a:cubicBezTo>
                <a:lnTo>
                  <a:pt x="0" y="8"/>
                </a:lnTo>
                <a:close/>
                <a:moveTo>
                  <a:pt x="11" y="117"/>
                </a:moveTo>
                <a:cubicBezTo>
                  <a:pt x="177" y="117"/>
                  <a:pt x="177" y="117"/>
                  <a:pt x="177" y="117"/>
                </a:cubicBezTo>
                <a:cubicBezTo>
                  <a:pt x="177" y="11"/>
                  <a:pt x="177" y="11"/>
                  <a:pt x="177" y="11"/>
                </a:cubicBezTo>
                <a:cubicBezTo>
                  <a:pt x="11" y="11"/>
                  <a:pt x="11" y="11"/>
                  <a:pt x="11" y="11"/>
                </a:cubicBezTo>
                <a:lnTo>
                  <a:pt x="11" y="117"/>
                </a:lnTo>
                <a:close/>
                <a:moveTo>
                  <a:pt x="90" y="130"/>
                </a:moveTo>
                <a:cubicBezTo>
                  <a:pt x="89" y="131"/>
                  <a:pt x="89" y="133"/>
                  <a:pt x="89" y="134"/>
                </a:cubicBezTo>
                <a:cubicBezTo>
                  <a:pt x="89" y="136"/>
                  <a:pt x="89" y="137"/>
                  <a:pt x="90" y="138"/>
                </a:cubicBezTo>
                <a:cubicBezTo>
                  <a:pt x="91" y="139"/>
                  <a:pt x="93" y="139"/>
                  <a:pt x="94" y="139"/>
                </a:cubicBezTo>
                <a:cubicBezTo>
                  <a:pt x="96" y="139"/>
                  <a:pt x="97" y="139"/>
                  <a:pt x="98" y="138"/>
                </a:cubicBezTo>
                <a:cubicBezTo>
                  <a:pt x="99" y="137"/>
                  <a:pt x="99" y="136"/>
                  <a:pt x="99" y="134"/>
                </a:cubicBezTo>
                <a:cubicBezTo>
                  <a:pt x="99" y="133"/>
                  <a:pt x="99" y="131"/>
                  <a:pt x="98" y="130"/>
                </a:cubicBezTo>
                <a:cubicBezTo>
                  <a:pt x="97" y="129"/>
                  <a:pt x="96" y="129"/>
                  <a:pt x="94" y="129"/>
                </a:cubicBezTo>
                <a:cubicBezTo>
                  <a:pt x="93" y="129"/>
                  <a:pt x="91" y="129"/>
                  <a:pt x="90" y="130"/>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pPr algn="ctr"/>
            <a:endParaRPr lang="en-US"/>
          </a:p>
        </p:txBody>
      </p:sp>
      <p:cxnSp>
        <p:nvCxnSpPr>
          <p:cNvPr id="6" name="Straight Connector 5"/>
          <p:cNvCxnSpPr>
            <a:cxnSpLocks/>
          </p:cNvCxnSpPr>
          <p:nvPr/>
        </p:nvCxnSpPr>
        <p:spPr>
          <a:xfrm>
            <a:off x="736339" y="3479157"/>
            <a:ext cx="116134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309221" y="3607744"/>
            <a:ext cx="1158846" cy="1822615"/>
          </a:xfrm>
          <a:prstGeom prst="rect">
            <a:avLst/>
          </a:prstGeom>
          <a:noFill/>
        </p:spPr>
        <p:txBody>
          <a:bodyPr wrap="square" lIns="0" tIns="0" rIns="0" bIns="0" rtlCol="0" anchor="t">
            <a:spAutoFit/>
          </a:bodyPr>
          <a:lstStyle/>
          <a:p>
            <a:pPr>
              <a:lnSpc>
                <a:spcPts val="1300"/>
              </a:lnSpc>
              <a:spcAft>
                <a:spcPts val="600"/>
              </a:spcAft>
            </a:pPr>
            <a:r>
              <a:rPr lang="en-US" sz="900">
                <a:solidFill>
                  <a:srgbClr val="4D4D4D"/>
                </a:solidFill>
                <a:cs typeface="Calibri"/>
              </a:rPr>
              <a:t>Build the system’s infrastructure then develop the system using approved user stories. Short development cycles allow teams to develop, deploy, and iterate on the product with frequent feedback from stakeholders.</a:t>
            </a:r>
          </a:p>
        </p:txBody>
      </p:sp>
      <p:sp>
        <p:nvSpPr>
          <p:cNvPr id="63" name="TextBox 62"/>
          <p:cNvSpPr txBox="1"/>
          <p:nvPr/>
        </p:nvSpPr>
        <p:spPr>
          <a:xfrm>
            <a:off x="2287263" y="2975501"/>
            <a:ext cx="1161340" cy="418769"/>
          </a:xfrm>
          <a:prstGeom prst="rect">
            <a:avLst/>
          </a:prstGeom>
          <a:noFill/>
        </p:spPr>
        <p:txBody>
          <a:bodyPr wrap="square" lIns="0" tIns="0" rIns="0" bIns="0" rtlCol="0">
            <a:spAutoFit/>
          </a:bodyPr>
          <a:lstStyle/>
          <a:p>
            <a:pPr algn="ctr">
              <a:lnSpc>
                <a:spcPts val="1700"/>
              </a:lnSpc>
              <a:spcAft>
                <a:spcPts val="600"/>
              </a:spcAft>
            </a:pPr>
            <a:r>
              <a:rPr lang="en-US" sz="1100" b="1" cap="all" spc="20">
                <a:solidFill>
                  <a:srgbClr val="4D4D4D"/>
                </a:solidFill>
              </a:rPr>
              <a:t>Development sprints</a:t>
            </a:r>
          </a:p>
        </p:txBody>
      </p:sp>
      <p:cxnSp>
        <p:nvCxnSpPr>
          <p:cNvPr id="66" name="Straight Connector 65"/>
          <p:cNvCxnSpPr>
            <a:cxnSpLocks/>
          </p:cNvCxnSpPr>
          <p:nvPr/>
        </p:nvCxnSpPr>
        <p:spPr>
          <a:xfrm>
            <a:off x="2307517" y="3479157"/>
            <a:ext cx="116134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3916784" y="3607743"/>
            <a:ext cx="1158846" cy="2156039"/>
          </a:xfrm>
          <a:prstGeom prst="rect">
            <a:avLst/>
          </a:prstGeom>
          <a:noFill/>
        </p:spPr>
        <p:txBody>
          <a:bodyPr wrap="square" lIns="0" tIns="0" rIns="0" bIns="0" rtlCol="0" anchor="t">
            <a:spAutoFit/>
          </a:bodyPr>
          <a:lstStyle/>
          <a:p>
            <a:pPr>
              <a:lnSpc>
                <a:spcPts val="1300"/>
              </a:lnSpc>
              <a:spcAft>
                <a:spcPts val="600"/>
              </a:spcAft>
            </a:pPr>
            <a:r>
              <a:rPr lang="en-US" sz="900">
                <a:solidFill>
                  <a:srgbClr val="4D4D4D"/>
                </a:solidFill>
                <a:latin typeface="Calibri"/>
                <a:cs typeface="Calibri"/>
              </a:rPr>
              <a:t>In User Acceptance Testing, business stakeholders determine whether an application or feature fulfills its purpose. Because development is happening in cycles, testing happens more frequently to ensure that work is being completed towards the product's vision.</a:t>
            </a:r>
            <a:endParaRPr lang="en-US"/>
          </a:p>
        </p:txBody>
      </p:sp>
      <p:sp>
        <p:nvSpPr>
          <p:cNvPr id="69" name="TextBox 68"/>
          <p:cNvSpPr txBox="1"/>
          <p:nvPr/>
        </p:nvSpPr>
        <p:spPr>
          <a:xfrm>
            <a:off x="3914290" y="2966284"/>
            <a:ext cx="1161340" cy="418769"/>
          </a:xfrm>
          <a:prstGeom prst="rect">
            <a:avLst/>
          </a:prstGeom>
          <a:noFill/>
        </p:spPr>
        <p:txBody>
          <a:bodyPr wrap="square" lIns="0" tIns="0" rIns="0" bIns="0" rtlCol="0">
            <a:spAutoFit/>
          </a:bodyPr>
          <a:lstStyle/>
          <a:p>
            <a:pPr algn="ctr">
              <a:lnSpc>
                <a:spcPts val="1700"/>
              </a:lnSpc>
              <a:spcAft>
                <a:spcPts val="600"/>
              </a:spcAft>
            </a:pPr>
            <a:r>
              <a:rPr lang="en-US" sz="1100" b="1" cap="all" spc="20">
                <a:solidFill>
                  <a:srgbClr val="4D4D4D"/>
                </a:solidFill>
              </a:rPr>
              <a:t>User Acceptance Testing</a:t>
            </a:r>
          </a:p>
        </p:txBody>
      </p:sp>
      <p:cxnSp>
        <p:nvCxnSpPr>
          <p:cNvPr id="71" name="Straight Connector 70"/>
          <p:cNvCxnSpPr>
            <a:cxnSpLocks/>
          </p:cNvCxnSpPr>
          <p:nvPr/>
        </p:nvCxnSpPr>
        <p:spPr>
          <a:xfrm>
            <a:off x="3915080" y="3479156"/>
            <a:ext cx="116134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5485468" y="3607743"/>
            <a:ext cx="1158846" cy="1655903"/>
          </a:xfrm>
          <a:prstGeom prst="rect">
            <a:avLst/>
          </a:prstGeom>
          <a:noFill/>
        </p:spPr>
        <p:txBody>
          <a:bodyPr wrap="square" lIns="0" tIns="0" rIns="0" bIns="0" rtlCol="0" anchor="t">
            <a:spAutoFit/>
          </a:bodyPr>
          <a:lstStyle/>
          <a:p>
            <a:pPr>
              <a:lnSpc>
                <a:spcPts val="1300"/>
              </a:lnSpc>
              <a:spcAft>
                <a:spcPts val="600"/>
              </a:spcAft>
            </a:pPr>
            <a:r>
              <a:rPr lang="en-US" sz="900">
                <a:solidFill>
                  <a:srgbClr val="4D4D4D"/>
                </a:solidFill>
                <a:cs typeface="Calibri"/>
              </a:rPr>
              <a:t>Hands-on sessions will be conducted to train the staff on the new system prior to go-live. End users will be provided instructional resources in a variety of formats including documents, videos, and quick start guides. </a:t>
            </a:r>
            <a:endParaRPr lang="en-US" sz="900">
              <a:solidFill>
                <a:srgbClr val="4D4D4D"/>
              </a:solidFill>
            </a:endParaRPr>
          </a:p>
        </p:txBody>
      </p:sp>
      <p:sp>
        <p:nvSpPr>
          <p:cNvPr id="75" name="TextBox 74"/>
          <p:cNvSpPr txBox="1"/>
          <p:nvPr/>
        </p:nvSpPr>
        <p:spPr>
          <a:xfrm>
            <a:off x="5483764" y="3084504"/>
            <a:ext cx="1161340" cy="200761"/>
          </a:xfrm>
          <a:prstGeom prst="rect">
            <a:avLst/>
          </a:prstGeom>
          <a:noFill/>
        </p:spPr>
        <p:txBody>
          <a:bodyPr wrap="square" lIns="0" tIns="0" rIns="0" bIns="0" rtlCol="0">
            <a:spAutoFit/>
          </a:bodyPr>
          <a:lstStyle/>
          <a:p>
            <a:pPr algn="ctr">
              <a:lnSpc>
                <a:spcPts val="1700"/>
              </a:lnSpc>
              <a:spcAft>
                <a:spcPts val="600"/>
              </a:spcAft>
            </a:pPr>
            <a:r>
              <a:rPr lang="en-US" sz="1100" b="1" cap="all" spc="20">
                <a:solidFill>
                  <a:srgbClr val="4D4D4D"/>
                </a:solidFill>
              </a:rPr>
              <a:t>Training</a:t>
            </a:r>
          </a:p>
        </p:txBody>
      </p:sp>
      <p:cxnSp>
        <p:nvCxnSpPr>
          <p:cNvPr id="77" name="Straight Connector 76"/>
          <p:cNvCxnSpPr>
            <a:cxnSpLocks/>
          </p:cNvCxnSpPr>
          <p:nvPr/>
        </p:nvCxnSpPr>
        <p:spPr>
          <a:xfrm>
            <a:off x="5483764" y="3479156"/>
            <a:ext cx="116134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Freeform 69">
            <a:extLst>
              <a:ext uri="{FF2B5EF4-FFF2-40B4-BE49-F238E27FC236}">
                <a16:creationId xmlns:a16="http://schemas.microsoft.com/office/drawing/2014/main" id="{8024D90F-56B2-56F8-D772-32A3A3281379}"/>
              </a:ext>
            </a:extLst>
          </p:cNvPr>
          <p:cNvSpPr>
            <a:spLocks noEditPoints="1"/>
          </p:cNvSpPr>
          <p:nvPr/>
        </p:nvSpPr>
        <p:spPr bwMode="auto">
          <a:xfrm>
            <a:off x="1042689" y="2323540"/>
            <a:ext cx="548640" cy="548640"/>
          </a:xfrm>
          <a:custGeom>
            <a:avLst/>
            <a:gdLst>
              <a:gd name="T0" fmla="*/ 0 w 208"/>
              <a:gd name="T1" fmla="*/ 208 h 208"/>
              <a:gd name="T2" fmla="*/ 29 w 208"/>
              <a:gd name="T3" fmla="*/ 120 h 208"/>
              <a:gd name="T4" fmla="*/ 111 w 208"/>
              <a:gd name="T5" fmla="*/ 38 h 208"/>
              <a:gd name="T6" fmla="*/ 118 w 208"/>
              <a:gd name="T7" fmla="*/ 46 h 208"/>
              <a:gd name="T8" fmla="*/ 38 w 208"/>
              <a:gd name="T9" fmla="*/ 126 h 208"/>
              <a:gd name="T10" fmla="*/ 34 w 208"/>
              <a:gd name="T11" fmla="*/ 121 h 208"/>
              <a:gd name="T12" fmla="*/ 34 w 208"/>
              <a:gd name="T13" fmla="*/ 121 h 208"/>
              <a:gd name="T14" fmla="*/ 30 w 208"/>
              <a:gd name="T15" fmla="*/ 133 h 208"/>
              <a:gd name="T16" fmla="*/ 25 w 208"/>
              <a:gd name="T17" fmla="*/ 146 h 208"/>
              <a:gd name="T18" fmla="*/ 21 w 208"/>
              <a:gd name="T19" fmla="*/ 158 h 208"/>
              <a:gd name="T20" fmla="*/ 19 w 208"/>
              <a:gd name="T21" fmla="*/ 166 h 208"/>
              <a:gd name="T22" fmla="*/ 16 w 208"/>
              <a:gd name="T23" fmla="*/ 173 h 208"/>
              <a:gd name="T24" fmla="*/ 28 w 208"/>
              <a:gd name="T25" fmla="*/ 180 h 208"/>
              <a:gd name="T26" fmla="*/ 35 w 208"/>
              <a:gd name="T27" fmla="*/ 192 h 208"/>
              <a:gd name="T28" fmla="*/ 87 w 208"/>
              <a:gd name="T29" fmla="*/ 174 h 208"/>
              <a:gd name="T30" fmla="*/ 87 w 208"/>
              <a:gd name="T31" fmla="*/ 174 h 208"/>
              <a:gd name="T32" fmla="*/ 82 w 208"/>
              <a:gd name="T33" fmla="*/ 170 h 208"/>
              <a:gd name="T34" fmla="*/ 162 w 208"/>
              <a:gd name="T35" fmla="*/ 90 h 208"/>
              <a:gd name="T36" fmla="*/ 170 w 208"/>
              <a:gd name="T37" fmla="*/ 97 h 208"/>
              <a:gd name="T38" fmla="*/ 88 w 208"/>
              <a:gd name="T39" fmla="*/ 179 h 208"/>
              <a:gd name="T40" fmla="*/ 0 w 208"/>
              <a:gd name="T41" fmla="*/ 208 h 208"/>
              <a:gd name="T42" fmla="*/ 48 w 208"/>
              <a:gd name="T43" fmla="*/ 135 h 208"/>
              <a:gd name="T44" fmla="*/ 128 w 208"/>
              <a:gd name="T45" fmla="*/ 55 h 208"/>
              <a:gd name="T46" fmla="*/ 136 w 208"/>
              <a:gd name="T47" fmla="*/ 63 h 208"/>
              <a:gd name="T48" fmla="*/ 55 w 208"/>
              <a:gd name="T49" fmla="*/ 143 h 208"/>
              <a:gd name="T50" fmla="*/ 48 w 208"/>
              <a:gd name="T51" fmla="*/ 135 h 208"/>
              <a:gd name="T52" fmla="*/ 65 w 208"/>
              <a:gd name="T53" fmla="*/ 153 h 208"/>
              <a:gd name="T54" fmla="*/ 145 w 208"/>
              <a:gd name="T55" fmla="*/ 72 h 208"/>
              <a:gd name="T56" fmla="*/ 153 w 208"/>
              <a:gd name="T57" fmla="*/ 80 h 208"/>
              <a:gd name="T58" fmla="*/ 73 w 208"/>
              <a:gd name="T59" fmla="*/ 160 h 208"/>
              <a:gd name="T60" fmla="*/ 65 w 208"/>
              <a:gd name="T61" fmla="*/ 153 h 208"/>
              <a:gd name="T62" fmla="*/ 118 w 208"/>
              <a:gd name="T63" fmla="*/ 31 h 208"/>
              <a:gd name="T64" fmla="*/ 126 w 208"/>
              <a:gd name="T65" fmla="*/ 24 h 208"/>
              <a:gd name="T66" fmla="*/ 185 w 208"/>
              <a:gd name="T67" fmla="*/ 82 h 208"/>
              <a:gd name="T68" fmla="*/ 177 w 208"/>
              <a:gd name="T69" fmla="*/ 90 h 208"/>
              <a:gd name="T70" fmla="*/ 118 w 208"/>
              <a:gd name="T71" fmla="*/ 31 h 208"/>
              <a:gd name="T72" fmla="*/ 133 w 208"/>
              <a:gd name="T73" fmla="*/ 16 h 208"/>
              <a:gd name="T74" fmla="*/ 140 w 208"/>
              <a:gd name="T75" fmla="*/ 9 h 208"/>
              <a:gd name="T76" fmla="*/ 151 w 208"/>
              <a:gd name="T77" fmla="*/ 2 h 208"/>
              <a:gd name="T78" fmla="*/ 162 w 208"/>
              <a:gd name="T79" fmla="*/ 0 h 208"/>
              <a:gd name="T80" fmla="*/ 185 w 208"/>
              <a:gd name="T81" fmla="*/ 9 h 208"/>
              <a:gd name="T82" fmla="*/ 199 w 208"/>
              <a:gd name="T83" fmla="*/ 24 h 208"/>
              <a:gd name="T84" fmla="*/ 208 w 208"/>
              <a:gd name="T85" fmla="*/ 46 h 208"/>
              <a:gd name="T86" fmla="*/ 206 w 208"/>
              <a:gd name="T87" fmla="*/ 57 h 208"/>
              <a:gd name="T88" fmla="*/ 199 w 208"/>
              <a:gd name="T89" fmla="*/ 68 h 208"/>
              <a:gd name="T90" fmla="*/ 192 w 208"/>
              <a:gd name="T91" fmla="*/ 75 h 208"/>
              <a:gd name="T92" fmla="*/ 133 w 208"/>
              <a:gd name="T93" fmla="*/ 16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08" h="208">
                <a:moveTo>
                  <a:pt x="0" y="208"/>
                </a:moveTo>
                <a:cubicBezTo>
                  <a:pt x="29" y="120"/>
                  <a:pt x="29" y="120"/>
                  <a:pt x="29" y="120"/>
                </a:cubicBezTo>
                <a:cubicBezTo>
                  <a:pt x="111" y="38"/>
                  <a:pt x="111" y="38"/>
                  <a:pt x="111" y="38"/>
                </a:cubicBezTo>
                <a:cubicBezTo>
                  <a:pt x="118" y="46"/>
                  <a:pt x="118" y="46"/>
                  <a:pt x="118" y="46"/>
                </a:cubicBezTo>
                <a:cubicBezTo>
                  <a:pt x="38" y="126"/>
                  <a:pt x="38" y="126"/>
                  <a:pt x="38" y="126"/>
                </a:cubicBezTo>
                <a:cubicBezTo>
                  <a:pt x="34" y="121"/>
                  <a:pt x="34" y="121"/>
                  <a:pt x="34" y="121"/>
                </a:cubicBezTo>
                <a:cubicBezTo>
                  <a:pt x="34" y="121"/>
                  <a:pt x="34" y="121"/>
                  <a:pt x="34" y="121"/>
                </a:cubicBezTo>
                <a:cubicBezTo>
                  <a:pt x="32" y="125"/>
                  <a:pt x="31" y="129"/>
                  <a:pt x="30" y="133"/>
                </a:cubicBezTo>
                <a:cubicBezTo>
                  <a:pt x="28" y="137"/>
                  <a:pt x="27" y="142"/>
                  <a:pt x="25" y="146"/>
                </a:cubicBezTo>
                <a:cubicBezTo>
                  <a:pt x="24" y="150"/>
                  <a:pt x="22" y="154"/>
                  <a:pt x="21" y="158"/>
                </a:cubicBezTo>
                <a:cubicBezTo>
                  <a:pt x="20" y="161"/>
                  <a:pt x="19" y="164"/>
                  <a:pt x="19" y="166"/>
                </a:cubicBezTo>
                <a:cubicBezTo>
                  <a:pt x="16" y="173"/>
                  <a:pt x="16" y="173"/>
                  <a:pt x="16" y="173"/>
                </a:cubicBezTo>
                <a:cubicBezTo>
                  <a:pt x="19" y="173"/>
                  <a:pt x="23" y="175"/>
                  <a:pt x="28" y="180"/>
                </a:cubicBezTo>
                <a:cubicBezTo>
                  <a:pt x="32" y="185"/>
                  <a:pt x="35" y="188"/>
                  <a:pt x="35" y="192"/>
                </a:cubicBezTo>
                <a:cubicBezTo>
                  <a:pt x="87" y="174"/>
                  <a:pt x="87" y="174"/>
                  <a:pt x="87" y="174"/>
                </a:cubicBezTo>
                <a:cubicBezTo>
                  <a:pt x="87" y="174"/>
                  <a:pt x="87" y="174"/>
                  <a:pt x="87" y="174"/>
                </a:cubicBezTo>
                <a:cubicBezTo>
                  <a:pt x="82" y="170"/>
                  <a:pt x="82" y="170"/>
                  <a:pt x="82" y="170"/>
                </a:cubicBezTo>
                <a:cubicBezTo>
                  <a:pt x="162" y="90"/>
                  <a:pt x="162" y="90"/>
                  <a:pt x="162" y="90"/>
                </a:cubicBezTo>
                <a:cubicBezTo>
                  <a:pt x="170" y="97"/>
                  <a:pt x="170" y="97"/>
                  <a:pt x="170" y="97"/>
                </a:cubicBezTo>
                <a:cubicBezTo>
                  <a:pt x="88" y="179"/>
                  <a:pt x="88" y="179"/>
                  <a:pt x="88" y="179"/>
                </a:cubicBezTo>
                <a:lnTo>
                  <a:pt x="0" y="208"/>
                </a:lnTo>
                <a:close/>
                <a:moveTo>
                  <a:pt x="48" y="135"/>
                </a:moveTo>
                <a:cubicBezTo>
                  <a:pt x="128" y="55"/>
                  <a:pt x="128" y="55"/>
                  <a:pt x="128" y="55"/>
                </a:cubicBezTo>
                <a:cubicBezTo>
                  <a:pt x="136" y="63"/>
                  <a:pt x="136" y="63"/>
                  <a:pt x="136" y="63"/>
                </a:cubicBezTo>
                <a:cubicBezTo>
                  <a:pt x="55" y="143"/>
                  <a:pt x="55" y="143"/>
                  <a:pt x="55" y="143"/>
                </a:cubicBezTo>
                <a:lnTo>
                  <a:pt x="48" y="135"/>
                </a:lnTo>
                <a:close/>
                <a:moveTo>
                  <a:pt x="65" y="153"/>
                </a:moveTo>
                <a:cubicBezTo>
                  <a:pt x="145" y="72"/>
                  <a:pt x="145" y="72"/>
                  <a:pt x="145" y="72"/>
                </a:cubicBezTo>
                <a:cubicBezTo>
                  <a:pt x="153" y="80"/>
                  <a:pt x="153" y="80"/>
                  <a:pt x="153" y="80"/>
                </a:cubicBezTo>
                <a:cubicBezTo>
                  <a:pt x="73" y="160"/>
                  <a:pt x="73" y="160"/>
                  <a:pt x="73" y="160"/>
                </a:cubicBezTo>
                <a:lnTo>
                  <a:pt x="65" y="153"/>
                </a:lnTo>
                <a:close/>
                <a:moveTo>
                  <a:pt x="118" y="31"/>
                </a:moveTo>
                <a:cubicBezTo>
                  <a:pt x="126" y="24"/>
                  <a:pt x="126" y="24"/>
                  <a:pt x="126" y="24"/>
                </a:cubicBezTo>
                <a:cubicBezTo>
                  <a:pt x="185" y="82"/>
                  <a:pt x="185" y="82"/>
                  <a:pt x="185" y="82"/>
                </a:cubicBezTo>
                <a:cubicBezTo>
                  <a:pt x="177" y="90"/>
                  <a:pt x="177" y="90"/>
                  <a:pt x="177" y="90"/>
                </a:cubicBezTo>
                <a:lnTo>
                  <a:pt x="118" y="31"/>
                </a:lnTo>
                <a:close/>
                <a:moveTo>
                  <a:pt x="133" y="16"/>
                </a:moveTo>
                <a:cubicBezTo>
                  <a:pt x="140" y="9"/>
                  <a:pt x="140" y="9"/>
                  <a:pt x="140" y="9"/>
                </a:cubicBezTo>
                <a:cubicBezTo>
                  <a:pt x="143" y="6"/>
                  <a:pt x="147" y="3"/>
                  <a:pt x="151" y="2"/>
                </a:cubicBezTo>
                <a:cubicBezTo>
                  <a:pt x="154" y="0"/>
                  <a:pt x="158" y="0"/>
                  <a:pt x="162" y="0"/>
                </a:cubicBezTo>
                <a:cubicBezTo>
                  <a:pt x="171" y="0"/>
                  <a:pt x="178" y="3"/>
                  <a:pt x="185" y="9"/>
                </a:cubicBezTo>
                <a:cubicBezTo>
                  <a:pt x="199" y="24"/>
                  <a:pt x="199" y="24"/>
                  <a:pt x="199" y="24"/>
                </a:cubicBezTo>
                <a:cubicBezTo>
                  <a:pt x="205" y="30"/>
                  <a:pt x="208" y="37"/>
                  <a:pt x="208" y="46"/>
                </a:cubicBezTo>
                <a:cubicBezTo>
                  <a:pt x="208" y="50"/>
                  <a:pt x="208" y="54"/>
                  <a:pt x="206" y="57"/>
                </a:cubicBezTo>
                <a:cubicBezTo>
                  <a:pt x="205" y="61"/>
                  <a:pt x="202" y="65"/>
                  <a:pt x="199" y="68"/>
                </a:cubicBezTo>
                <a:cubicBezTo>
                  <a:pt x="192" y="75"/>
                  <a:pt x="192" y="75"/>
                  <a:pt x="192" y="75"/>
                </a:cubicBezTo>
                <a:lnTo>
                  <a:pt x="133" y="16"/>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TextBox 9">
            <a:extLst>
              <a:ext uri="{FF2B5EF4-FFF2-40B4-BE49-F238E27FC236}">
                <a16:creationId xmlns:a16="http://schemas.microsoft.com/office/drawing/2014/main" id="{E6F8548F-3A1B-14D5-A89D-A91AE153D19F}"/>
              </a:ext>
            </a:extLst>
          </p:cNvPr>
          <p:cNvSpPr txBox="1"/>
          <p:nvPr/>
        </p:nvSpPr>
        <p:spPr>
          <a:xfrm>
            <a:off x="7093821" y="3607743"/>
            <a:ext cx="1158846" cy="1232710"/>
          </a:xfrm>
          <a:prstGeom prst="rect">
            <a:avLst/>
          </a:prstGeom>
          <a:noFill/>
        </p:spPr>
        <p:txBody>
          <a:bodyPr wrap="square" lIns="0" tIns="0" rIns="0" bIns="0" rtlCol="0" anchor="t">
            <a:spAutoFit/>
          </a:bodyPr>
          <a:lstStyle/>
          <a:p>
            <a:pPr>
              <a:lnSpc>
                <a:spcPts val="1300"/>
              </a:lnSpc>
              <a:spcAft>
                <a:spcPts val="600"/>
              </a:spcAft>
            </a:pPr>
            <a:r>
              <a:rPr lang="en-US" sz="900">
                <a:solidFill>
                  <a:srgbClr val="4D4D4D"/>
                </a:solidFill>
                <a:cs typeface="Calibri"/>
              </a:rPr>
              <a:t>IWDS and historical data is moved to the new application and validated. </a:t>
            </a:r>
          </a:p>
          <a:p>
            <a:pPr>
              <a:lnSpc>
                <a:spcPts val="1300"/>
              </a:lnSpc>
              <a:spcAft>
                <a:spcPts val="600"/>
              </a:spcAft>
            </a:pPr>
            <a:r>
              <a:rPr lang="en-US" sz="900">
                <a:solidFill>
                  <a:srgbClr val="4D4D4D"/>
                </a:solidFill>
                <a:cs typeface="Calibri"/>
              </a:rPr>
              <a:t>Once migrated, users will only need to use the new application. </a:t>
            </a:r>
          </a:p>
        </p:txBody>
      </p:sp>
      <p:sp>
        <p:nvSpPr>
          <p:cNvPr id="11" name="TextBox 10">
            <a:extLst>
              <a:ext uri="{FF2B5EF4-FFF2-40B4-BE49-F238E27FC236}">
                <a16:creationId xmlns:a16="http://schemas.microsoft.com/office/drawing/2014/main" id="{39B37CBB-B687-C145-FDE5-1EF9D2D42210}"/>
              </a:ext>
            </a:extLst>
          </p:cNvPr>
          <p:cNvSpPr txBox="1"/>
          <p:nvPr/>
        </p:nvSpPr>
        <p:spPr>
          <a:xfrm>
            <a:off x="7079542" y="2975501"/>
            <a:ext cx="1161340" cy="418769"/>
          </a:xfrm>
          <a:prstGeom prst="rect">
            <a:avLst/>
          </a:prstGeom>
          <a:noFill/>
        </p:spPr>
        <p:txBody>
          <a:bodyPr wrap="square" lIns="0" tIns="0" rIns="0" bIns="0" rtlCol="0">
            <a:spAutoFit/>
          </a:bodyPr>
          <a:lstStyle/>
          <a:p>
            <a:pPr algn="ctr">
              <a:lnSpc>
                <a:spcPts val="1700"/>
              </a:lnSpc>
              <a:spcAft>
                <a:spcPts val="600"/>
              </a:spcAft>
            </a:pPr>
            <a:r>
              <a:rPr lang="en-US" sz="1100" b="1" cap="all" spc="20">
                <a:solidFill>
                  <a:srgbClr val="4D4D4D"/>
                </a:solidFill>
              </a:rPr>
              <a:t>Data Migration &amp; Go Live</a:t>
            </a:r>
          </a:p>
        </p:txBody>
      </p:sp>
      <p:cxnSp>
        <p:nvCxnSpPr>
          <p:cNvPr id="12" name="Straight Connector 11">
            <a:extLst>
              <a:ext uri="{FF2B5EF4-FFF2-40B4-BE49-F238E27FC236}">
                <a16:creationId xmlns:a16="http://schemas.microsoft.com/office/drawing/2014/main" id="{CB90B022-CC52-B9F9-CCC5-9C9BF7946832}"/>
              </a:ext>
            </a:extLst>
          </p:cNvPr>
          <p:cNvCxnSpPr>
            <a:cxnSpLocks/>
          </p:cNvCxnSpPr>
          <p:nvPr/>
        </p:nvCxnSpPr>
        <p:spPr>
          <a:xfrm>
            <a:off x="7092117" y="3479156"/>
            <a:ext cx="116134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Graphic 4" descr="Clipboard Mixed with solid fill">
            <a:extLst>
              <a:ext uri="{FF2B5EF4-FFF2-40B4-BE49-F238E27FC236}">
                <a16:creationId xmlns:a16="http://schemas.microsoft.com/office/drawing/2014/main" id="{E270FE64-C760-670C-8FAF-21662C1FCB2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14616" y="2177001"/>
            <a:ext cx="727023" cy="755130"/>
          </a:xfrm>
          <a:prstGeom prst="rect">
            <a:avLst/>
          </a:prstGeom>
        </p:spPr>
      </p:pic>
      <p:pic>
        <p:nvPicPr>
          <p:cNvPr id="7" name="Graphic 6" descr="Teacher with solid fill">
            <a:extLst>
              <a:ext uri="{FF2B5EF4-FFF2-40B4-BE49-F238E27FC236}">
                <a16:creationId xmlns:a16="http://schemas.microsoft.com/office/drawing/2014/main" id="{C317338C-19D8-6AB3-A5A2-44BAED040F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566304" y="2133287"/>
            <a:ext cx="914400" cy="914400"/>
          </a:xfrm>
          <a:prstGeom prst="rect">
            <a:avLst/>
          </a:prstGeom>
        </p:spPr>
      </p:pic>
      <p:pic>
        <p:nvPicPr>
          <p:cNvPr id="8" name="Graphic 7" descr="Internet with solid fill">
            <a:extLst>
              <a:ext uri="{FF2B5EF4-FFF2-40B4-BE49-F238E27FC236}">
                <a16:creationId xmlns:a16="http://schemas.microsoft.com/office/drawing/2014/main" id="{8AC17FCF-39ED-C2BA-1EEA-93074C6E08F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203012" y="2133287"/>
            <a:ext cx="914400" cy="914400"/>
          </a:xfrm>
          <a:prstGeom prst="rect">
            <a:avLst/>
          </a:prstGeom>
        </p:spPr>
      </p:pic>
      <p:sp>
        <p:nvSpPr>
          <p:cNvPr id="26" name="TextBox 25">
            <a:extLst>
              <a:ext uri="{FF2B5EF4-FFF2-40B4-BE49-F238E27FC236}">
                <a16:creationId xmlns:a16="http://schemas.microsoft.com/office/drawing/2014/main" id="{43A7022B-CD62-4F7D-B0FE-44EC315D0246}"/>
              </a:ext>
            </a:extLst>
          </p:cNvPr>
          <p:cNvSpPr txBox="1"/>
          <p:nvPr/>
        </p:nvSpPr>
        <p:spPr>
          <a:xfrm>
            <a:off x="594360" y="740664"/>
            <a:ext cx="7955280"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Project Phases</a:t>
            </a:r>
          </a:p>
        </p:txBody>
      </p:sp>
    </p:spTree>
    <p:extLst>
      <p:ext uri="{BB962C8B-B14F-4D97-AF65-F5344CB8AC3E}">
        <p14:creationId xmlns:p14="http://schemas.microsoft.com/office/powerpoint/2010/main" val="238092285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DB1B493-D596-8397-47F1-BB9BCD7D1825}"/>
              </a:ext>
            </a:extLst>
          </p:cNvPr>
          <p:cNvSpPr txBox="1"/>
          <p:nvPr/>
        </p:nvSpPr>
        <p:spPr>
          <a:xfrm>
            <a:off x="615815" y="705206"/>
            <a:ext cx="8111066"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Sprinting</a:t>
            </a:r>
          </a:p>
        </p:txBody>
      </p:sp>
      <p:pic>
        <p:nvPicPr>
          <p:cNvPr id="2" name="Picture 4" descr="Using Agile to Build Your Career &amp; Stay Relevant in an Ever-Changing Job  Market">
            <a:extLst>
              <a:ext uri="{FF2B5EF4-FFF2-40B4-BE49-F238E27FC236}">
                <a16:creationId xmlns:a16="http://schemas.microsoft.com/office/drawing/2014/main" id="{F413E0CA-97D2-FEBD-ED99-CE7E2089C9A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225015"/>
            <a:ext cx="4979433" cy="280352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D8533CDC-85C1-1EA9-8B7E-4E5316FFD32C}"/>
              </a:ext>
            </a:extLst>
          </p:cNvPr>
          <p:cNvSpPr txBox="1">
            <a:spLocks/>
          </p:cNvSpPr>
          <p:nvPr/>
        </p:nvSpPr>
        <p:spPr>
          <a:xfrm>
            <a:off x="4979433" y="1225015"/>
            <a:ext cx="3979027" cy="4741445"/>
          </a:xfrm>
          <a:prstGeom prst="rect">
            <a:avLst/>
          </a:prstGeom>
        </p:spPr>
        <p:txBody>
          <a:bodyPr vert="horz" lIns="91440" tIns="45720" rIns="91440" bIns="45720" rtlCol="0" anchor="t">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Aft>
                <a:spcPts val="600"/>
              </a:spcAft>
              <a:buClr>
                <a:schemeClr val="accent1"/>
              </a:buClr>
              <a:buSzPct val="120000"/>
            </a:pPr>
            <a:r>
              <a:rPr lang="en-US" sz="2600">
                <a:solidFill>
                  <a:schemeClr val="accent5">
                    <a:lumMod val="50000"/>
                  </a:schemeClr>
                </a:solidFill>
                <a:latin typeface="Calibri"/>
                <a:ea typeface="Calibri"/>
                <a:cs typeface="Calibri"/>
              </a:rPr>
              <a:t>Discovery doesn’t stop with the initial discovery phase.</a:t>
            </a:r>
            <a:endParaRPr lang="en-US" sz="1000">
              <a:solidFill>
                <a:schemeClr val="accent5">
                  <a:lumMod val="50000"/>
                </a:schemeClr>
              </a:solidFill>
              <a:latin typeface="Calibri"/>
              <a:ea typeface="Calibri"/>
              <a:cs typeface="Calibri"/>
            </a:endParaRPr>
          </a:p>
          <a:p>
            <a:pPr>
              <a:lnSpc>
                <a:spcPct val="120000"/>
              </a:lnSpc>
              <a:spcAft>
                <a:spcPts val="600"/>
              </a:spcAft>
              <a:buClr>
                <a:schemeClr val="accent1"/>
              </a:buClr>
              <a:buSzPct val="120000"/>
            </a:pPr>
            <a:r>
              <a:rPr lang="en-US" sz="2600">
                <a:solidFill>
                  <a:schemeClr val="accent5">
                    <a:lumMod val="50000"/>
                  </a:schemeClr>
                </a:solidFill>
                <a:latin typeface="Calibri"/>
                <a:ea typeface="Calibri"/>
                <a:cs typeface="Calibri"/>
              </a:rPr>
              <a:t>Each sprint is two-weeks in duration, starting on a Friday and ending on a Thursday.</a:t>
            </a:r>
          </a:p>
          <a:p>
            <a:pPr>
              <a:lnSpc>
                <a:spcPct val="120000"/>
              </a:lnSpc>
              <a:spcAft>
                <a:spcPts val="600"/>
              </a:spcAft>
              <a:buClr>
                <a:schemeClr val="accent1"/>
              </a:buClr>
              <a:buSzPct val="120000"/>
            </a:pPr>
            <a:r>
              <a:rPr lang="en-US" sz="2600">
                <a:solidFill>
                  <a:schemeClr val="accent5">
                    <a:lumMod val="50000"/>
                  </a:schemeClr>
                </a:solidFill>
                <a:latin typeface="Calibri"/>
                <a:ea typeface="Calibri"/>
                <a:cs typeface="Calibri"/>
              </a:rPr>
              <a:t>Stories planned for current sprint were discovered &amp; defined in previous sprints.</a:t>
            </a:r>
          </a:p>
          <a:p>
            <a:pPr>
              <a:lnSpc>
                <a:spcPct val="120000"/>
              </a:lnSpc>
              <a:spcAft>
                <a:spcPts val="600"/>
              </a:spcAft>
              <a:buClr>
                <a:schemeClr val="accent1"/>
              </a:buClr>
              <a:buSzPct val="120000"/>
            </a:pPr>
            <a:r>
              <a:rPr lang="en-US" sz="2600">
                <a:solidFill>
                  <a:schemeClr val="accent5">
                    <a:lumMod val="50000"/>
                  </a:schemeClr>
                </a:solidFill>
                <a:ea typeface="Calibri"/>
                <a:cs typeface="Calibri"/>
              </a:rPr>
              <a:t>Business Rules, Data Definition, User Interface Design and validation steps are all part of a fully defined user story.</a:t>
            </a:r>
          </a:p>
          <a:p>
            <a:pPr>
              <a:lnSpc>
                <a:spcPct val="120000"/>
              </a:lnSpc>
              <a:spcAft>
                <a:spcPts val="600"/>
              </a:spcAft>
              <a:buClr>
                <a:schemeClr val="accent1"/>
              </a:buClr>
              <a:buSzPct val="120000"/>
            </a:pPr>
            <a:r>
              <a:rPr lang="en-US" sz="2600">
                <a:solidFill>
                  <a:schemeClr val="accent5">
                    <a:lumMod val="50000"/>
                  </a:schemeClr>
                </a:solidFill>
                <a:ea typeface="Calibri"/>
                <a:cs typeface="Calibri"/>
              </a:rPr>
              <a:t>The better the definition, the lower the level of story refinement during a sprint.</a:t>
            </a:r>
          </a:p>
        </p:txBody>
      </p:sp>
      <p:graphicFrame>
        <p:nvGraphicFramePr>
          <p:cNvPr id="4" name="Table 3">
            <a:extLst>
              <a:ext uri="{FF2B5EF4-FFF2-40B4-BE49-F238E27FC236}">
                <a16:creationId xmlns:a16="http://schemas.microsoft.com/office/drawing/2014/main" id="{0DD79471-6C57-8A49-8347-5FE67D5B5B90}"/>
              </a:ext>
            </a:extLst>
          </p:cNvPr>
          <p:cNvGraphicFramePr>
            <a:graphicFrameLocks noGrp="1"/>
          </p:cNvGraphicFramePr>
          <p:nvPr/>
        </p:nvGraphicFramePr>
        <p:xfrm>
          <a:off x="46383" y="4315234"/>
          <a:ext cx="4933050" cy="2016760"/>
        </p:xfrm>
        <a:graphic>
          <a:graphicData uri="http://schemas.openxmlformats.org/drawingml/2006/table">
            <a:tbl>
              <a:tblPr firstRow="1" bandRow="1">
                <a:tableStyleId>{5C22544A-7EE6-4342-B048-85BDC9FD1C3A}</a:tableStyleId>
              </a:tblPr>
              <a:tblGrid>
                <a:gridCol w="986610">
                  <a:extLst>
                    <a:ext uri="{9D8B030D-6E8A-4147-A177-3AD203B41FA5}">
                      <a16:colId xmlns:a16="http://schemas.microsoft.com/office/drawing/2014/main" val="3879405112"/>
                    </a:ext>
                  </a:extLst>
                </a:gridCol>
                <a:gridCol w="986610">
                  <a:extLst>
                    <a:ext uri="{9D8B030D-6E8A-4147-A177-3AD203B41FA5}">
                      <a16:colId xmlns:a16="http://schemas.microsoft.com/office/drawing/2014/main" val="1573003214"/>
                    </a:ext>
                  </a:extLst>
                </a:gridCol>
                <a:gridCol w="986610">
                  <a:extLst>
                    <a:ext uri="{9D8B030D-6E8A-4147-A177-3AD203B41FA5}">
                      <a16:colId xmlns:a16="http://schemas.microsoft.com/office/drawing/2014/main" val="3201430043"/>
                    </a:ext>
                  </a:extLst>
                </a:gridCol>
                <a:gridCol w="986610">
                  <a:extLst>
                    <a:ext uri="{9D8B030D-6E8A-4147-A177-3AD203B41FA5}">
                      <a16:colId xmlns:a16="http://schemas.microsoft.com/office/drawing/2014/main" val="3818853798"/>
                    </a:ext>
                  </a:extLst>
                </a:gridCol>
                <a:gridCol w="986610">
                  <a:extLst>
                    <a:ext uri="{9D8B030D-6E8A-4147-A177-3AD203B41FA5}">
                      <a16:colId xmlns:a16="http://schemas.microsoft.com/office/drawing/2014/main" val="650750696"/>
                    </a:ext>
                  </a:extLst>
                </a:gridCol>
              </a:tblGrid>
              <a:tr h="370840">
                <a:tc>
                  <a:txBody>
                    <a:bodyPr/>
                    <a:lstStyle/>
                    <a:p>
                      <a:r>
                        <a:rPr lang="en-US"/>
                        <a:t>Mon</a:t>
                      </a:r>
                    </a:p>
                  </a:txBody>
                  <a:tcPr/>
                </a:tc>
                <a:tc>
                  <a:txBody>
                    <a:bodyPr/>
                    <a:lstStyle/>
                    <a:p>
                      <a:r>
                        <a:rPr lang="en-US"/>
                        <a:t>Tue</a:t>
                      </a:r>
                    </a:p>
                  </a:txBody>
                  <a:tcPr/>
                </a:tc>
                <a:tc>
                  <a:txBody>
                    <a:bodyPr/>
                    <a:lstStyle/>
                    <a:p>
                      <a:r>
                        <a:rPr lang="en-US"/>
                        <a:t>Wed</a:t>
                      </a:r>
                    </a:p>
                  </a:txBody>
                  <a:tcPr/>
                </a:tc>
                <a:tc>
                  <a:txBody>
                    <a:bodyPr/>
                    <a:lstStyle/>
                    <a:p>
                      <a:r>
                        <a:rPr lang="en-US"/>
                        <a:t>Thu</a:t>
                      </a:r>
                    </a:p>
                  </a:txBody>
                  <a:tcPr/>
                </a:tc>
                <a:tc>
                  <a:txBody>
                    <a:bodyPr/>
                    <a:lstStyle/>
                    <a:p>
                      <a:r>
                        <a:rPr lang="en-US"/>
                        <a:t>Fri</a:t>
                      </a:r>
                    </a:p>
                  </a:txBody>
                  <a:tcPr/>
                </a:tc>
                <a:extLst>
                  <a:ext uri="{0D108BD9-81ED-4DB2-BD59-A6C34878D82A}">
                    <a16:rowId xmlns:a16="http://schemas.microsoft.com/office/drawing/2014/main" val="3380575067"/>
                  </a:ext>
                </a:extLst>
              </a:tr>
              <a:tr h="370840">
                <a:tc>
                  <a:txBody>
                    <a:bodyPr/>
                    <a:lstStyle/>
                    <a:p>
                      <a:endParaRPr lang="en-US" sz="1000" b="0" i="0">
                        <a:latin typeface="Calibri Light" panose="020F0302020204030204" pitchFamily="34" charset="0"/>
                        <a:cs typeface="Calibri Light" panose="020F0302020204030204" pitchFamily="34" charset="0"/>
                      </a:endParaRPr>
                    </a:p>
                  </a:txBody>
                  <a:tcPr/>
                </a:tc>
                <a:tc>
                  <a:txBody>
                    <a:bodyPr/>
                    <a:lstStyle/>
                    <a:p>
                      <a:endParaRPr lang="en-US" sz="1000" b="0" i="0">
                        <a:latin typeface="Calibri Light" panose="020F0302020204030204" pitchFamily="34" charset="0"/>
                        <a:cs typeface="Calibri Light" panose="020F0302020204030204" pitchFamily="34" charset="0"/>
                      </a:endParaRPr>
                    </a:p>
                  </a:txBody>
                  <a:tcPr/>
                </a:tc>
                <a:tc>
                  <a:txBody>
                    <a:bodyPr/>
                    <a:lstStyle/>
                    <a:p>
                      <a:endParaRPr lang="en-US" sz="1000" b="0" i="0">
                        <a:latin typeface="Calibri Light" panose="020F0302020204030204" pitchFamily="34" charset="0"/>
                        <a:cs typeface="Calibri Light" panose="020F0302020204030204" pitchFamily="34" charset="0"/>
                      </a:endParaRPr>
                    </a:p>
                  </a:txBody>
                  <a:tcPr/>
                </a:tc>
                <a:tc>
                  <a:txBody>
                    <a:bodyPr/>
                    <a:lstStyle/>
                    <a:p>
                      <a:endParaRPr lang="en-US" sz="1000" b="0" i="0">
                        <a:latin typeface="Calibri Light" panose="020F0302020204030204" pitchFamily="34" charset="0"/>
                        <a:cs typeface="Calibri Light" panose="020F0302020204030204" pitchFamily="34" charset="0"/>
                      </a:endParaRPr>
                    </a:p>
                  </a:txBody>
                  <a:tcPr/>
                </a:tc>
                <a:tc>
                  <a:txBody>
                    <a:bodyPr/>
                    <a:lstStyle/>
                    <a:p>
                      <a:r>
                        <a:rPr lang="en-US" sz="1000" b="0" i="0">
                          <a:latin typeface="Calibri Light" panose="020F0302020204030204" pitchFamily="34" charset="0"/>
                          <a:cs typeface="Calibri Light" panose="020F0302020204030204" pitchFamily="34" charset="0"/>
                        </a:rPr>
                        <a:t>-Start Sprint</a:t>
                      </a:r>
                    </a:p>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txBody>
                  <a:tcPr/>
                </a:tc>
                <a:extLst>
                  <a:ext uri="{0D108BD9-81ED-4DB2-BD59-A6C34878D82A}">
                    <a16:rowId xmlns:a16="http://schemas.microsoft.com/office/drawing/2014/main" val="384790481"/>
                  </a:ext>
                </a:extLst>
              </a:tr>
              <a:tr h="370840">
                <a:tc>
                  <a:txBody>
                    <a:bodyPr/>
                    <a:lstStyle/>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txBody>
                  <a:tcPr/>
                </a:tc>
                <a:tc>
                  <a:txBody>
                    <a:bodyPr/>
                    <a:lstStyle/>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txBody>
                  <a:tcPr/>
                </a:tc>
                <a:tc>
                  <a:txBody>
                    <a:bodyPr/>
                    <a:lstStyle/>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p>
                      <a:r>
                        <a:rPr lang="en-US" sz="1000" b="0" i="0">
                          <a:latin typeface="Calibri Light" panose="020F0302020204030204" pitchFamily="34" charset="0"/>
                          <a:cs typeface="Calibri Light" panose="020F0302020204030204" pitchFamily="34" charset="0"/>
                        </a:rPr>
                        <a:t>-Test</a:t>
                      </a:r>
                    </a:p>
                  </a:txBody>
                  <a:tcPr/>
                </a:tc>
                <a:tc>
                  <a:txBody>
                    <a:bodyPr/>
                    <a:lstStyle/>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p>
                      <a:r>
                        <a:rPr lang="en-US" sz="1000" b="0" i="0">
                          <a:latin typeface="Calibri Light" panose="020F0302020204030204" pitchFamily="34" charset="0"/>
                          <a:cs typeface="Calibri Light" panose="020F0302020204030204" pitchFamily="34" charset="0"/>
                        </a:rPr>
                        <a:t>-Test</a:t>
                      </a:r>
                    </a:p>
                  </a:txBody>
                  <a:tcPr/>
                </a:tc>
                <a:tc>
                  <a:txBody>
                    <a:bodyPr/>
                    <a:lstStyle/>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p>
                      <a:r>
                        <a:rPr lang="en-US" sz="1000" b="0" i="0">
                          <a:latin typeface="Calibri Light" panose="020F0302020204030204" pitchFamily="34" charset="0"/>
                          <a:cs typeface="Calibri Light" panose="020F0302020204030204" pitchFamily="34" charset="0"/>
                        </a:rPr>
                        <a:t>-Test</a:t>
                      </a:r>
                    </a:p>
                  </a:txBody>
                  <a:tcPr/>
                </a:tc>
                <a:extLst>
                  <a:ext uri="{0D108BD9-81ED-4DB2-BD59-A6C34878D82A}">
                    <a16:rowId xmlns:a16="http://schemas.microsoft.com/office/drawing/2014/main" val="25263082"/>
                  </a:ext>
                </a:extLst>
              </a:tr>
              <a:tr h="370840">
                <a:tc>
                  <a:txBody>
                    <a:bodyPr/>
                    <a:lstStyle/>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p>
                      <a:r>
                        <a:rPr lang="en-US" sz="1000" b="0" i="0">
                          <a:latin typeface="Calibri Light" panose="020F0302020204030204" pitchFamily="34" charset="0"/>
                          <a:cs typeface="Calibri Light" panose="020F0302020204030204" pitchFamily="34" charset="0"/>
                        </a:rPr>
                        <a:t>-Test</a:t>
                      </a:r>
                    </a:p>
                  </a:txBody>
                  <a:tcPr/>
                </a:tc>
                <a:tc>
                  <a:txBody>
                    <a:bodyPr/>
                    <a:lstStyle/>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p>
                      <a:r>
                        <a:rPr lang="en-US" sz="1000" b="0" i="0">
                          <a:latin typeface="Calibri Light" panose="020F0302020204030204" pitchFamily="34" charset="0"/>
                          <a:cs typeface="Calibri Light" panose="020F0302020204030204" pitchFamily="34" charset="0"/>
                        </a:rPr>
                        <a:t>-Test</a:t>
                      </a:r>
                    </a:p>
                  </a:txBody>
                  <a:tcPr/>
                </a:tc>
                <a:tc>
                  <a:txBody>
                    <a:bodyPr/>
                    <a:lstStyle/>
                    <a:p>
                      <a:r>
                        <a:rPr lang="en-US" sz="1000" b="0" i="0">
                          <a:latin typeface="Calibri Light" panose="020F0302020204030204" pitchFamily="34" charset="0"/>
                          <a:cs typeface="Calibri Light" panose="020F0302020204030204" pitchFamily="34" charset="0"/>
                        </a:rPr>
                        <a:t>-Finish Testing</a:t>
                      </a:r>
                    </a:p>
                    <a:p>
                      <a:r>
                        <a:rPr lang="en-US" sz="1000" b="0" i="0">
                          <a:latin typeface="Calibri Light" panose="020F0302020204030204" pitchFamily="34" charset="0"/>
                          <a:cs typeface="Calibri Light" panose="020F0302020204030204" pitchFamily="34" charset="0"/>
                        </a:rPr>
                        <a:t>-Define</a:t>
                      </a:r>
                    </a:p>
                  </a:txBody>
                  <a:tcPr/>
                </a:tc>
                <a:tc>
                  <a:txBody>
                    <a:bodyPr/>
                    <a:lstStyle/>
                    <a:p>
                      <a:r>
                        <a:rPr lang="en-US" sz="1000" b="0" i="0">
                          <a:latin typeface="Calibri Light" panose="020F0302020204030204" pitchFamily="34" charset="0"/>
                          <a:cs typeface="Calibri Light" panose="020F0302020204030204" pitchFamily="34" charset="0"/>
                        </a:rPr>
                        <a:t>-Demo</a:t>
                      </a:r>
                    </a:p>
                    <a:p>
                      <a:r>
                        <a:rPr lang="en-US" sz="1000" b="0" i="0">
                          <a:latin typeface="Calibri Light" panose="020F0302020204030204" pitchFamily="34" charset="0"/>
                          <a:cs typeface="Calibri Light" panose="020F0302020204030204" pitchFamily="34" charset="0"/>
                        </a:rPr>
                        <a:t>-Planning</a:t>
                      </a:r>
                    </a:p>
                    <a:p>
                      <a:r>
                        <a:rPr lang="en-US" sz="1000" b="0" i="0">
                          <a:latin typeface="Calibri Light" panose="020F0302020204030204" pitchFamily="34" charset="0"/>
                          <a:cs typeface="Calibri Light" panose="020F0302020204030204" pitchFamily="34" charset="0"/>
                        </a:rPr>
                        <a:t>-Retrospective</a:t>
                      </a:r>
                    </a:p>
                  </a:txBody>
                  <a:tcPr/>
                </a:tc>
                <a:tc>
                  <a:txBody>
                    <a:bodyPr/>
                    <a:lstStyle/>
                    <a:p>
                      <a:r>
                        <a:rPr lang="en-US" sz="1000" b="0" i="0">
                          <a:latin typeface="Calibri Light" panose="020F0302020204030204" pitchFamily="34" charset="0"/>
                          <a:cs typeface="Calibri Light" panose="020F0302020204030204" pitchFamily="34" charset="0"/>
                        </a:rPr>
                        <a:t>-Start Sprint</a:t>
                      </a:r>
                    </a:p>
                    <a:p>
                      <a:r>
                        <a:rPr lang="en-US" sz="1000" b="0" i="0">
                          <a:latin typeface="Calibri Light" panose="020F0302020204030204" pitchFamily="34" charset="0"/>
                          <a:cs typeface="Calibri Light" panose="020F0302020204030204" pitchFamily="34" charset="0"/>
                        </a:rPr>
                        <a:t>-Develop</a:t>
                      </a:r>
                    </a:p>
                    <a:p>
                      <a:r>
                        <a:rPr lang="en-US" sz="1000" b="0" i="0">
                          <a:latin typeface="Calibri Light" panose="020F0302020204030204" pitchFamily="34" charset="0"/>
                          <a:cs typeface="Calibri Light" panose="020F0302020204030204" pitchFamily="34" charset="0"/>
                        </a:rPr>
                        <a:t>-Define</a:t>
                      </a:r>
                    </a:p>
                  </a:txBody>
                  <a:tcPr/>
                </a:tc>
                <a:extLst>
                  <a:ext uri="{0D108BD9-81ED-4DB2-BD59-A6C34878D82A}">
                    <a16:rowId xmlns:a16="http://schemas.microsoft.com/office/drawing/2014/main" val="261510940"/>
                  </a:ext>
                </a:extLst>
              </a:tr>
            </a:tbl>
          </a:graphicData>
        </a:graphic>
      </p:graphicFrame>
    </p:spTree>
    <p:extLst>
      <p:ext uri="{BB962C8B-B14F-4D97-AF65-F5344CB8AC3E}">
        <p14:creationId xmlns:p14="http://schemas.microsoft.com/office/powerpoint/2010/main" val="342179603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BA328239-7AD3-69F8-7C5C-CB1EFF400F1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16467" y="387350"/>
            <a:ext cx="8111066" cy="6083300"/>
          </a:xfrm>
          <a:prstGeom prst="rect">
            <a:avLst/>
          </a:prstGeom>
        </p:spPr>
      </p:pic>
      <p:sp>
        <p:nvSpPr>
          <p:cNvPr id="9" name="TextBox 8">
            <a:extLst>
              <a:ext uri="{FF2B5EF4-FFF2-40B4-BE49-F238E27FC236}">
                <a16:creationId xmlns:a16="http://schemas.microsoft.com/office/drawing/2014/main" id="{3DB1B493-D596-8397-47F1-BB9BCD7D1825}"/>
              </a:ext>
            </a:extLst>
          </p:cNvPr>
          <p:cNvSpPr txBox="1"/>
          <p:nvPr/>
        </p:nvSpPr>
        <p:spPr>
          <a:xfrm>
            <a:off x="594360" y="740664"/>
            <a:ext cx="7955280"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panose="020B0502040204020203" pitchFamily="34" charset="0"/>
                <a:cs typeface="Open Sans" panose="020B0606030504020204" pitchFamily="34" charset="0"/>
              </a:rPr>
              <a:t>IWDS Transition </a:t>
            </a:r>
            <a:r>
              <a:rPr lang="en-US" sz="3200" b="1" cap="all" spc="50">
                <a:solidFill>
                  <a:srgbClr val="D14C27"/>
                </a:solidFill>
                <a:ea typeface="Segoe UI Symbol" panose="020B0502040204020203" pitchFamily="34" charset="0"/>
                <a:cs typeface="Open Sans" panose="020B0606030504020204" pitchFamily="34" charset="0"/>
              </a:rPr>
              <a:t>Project Timeline</a:t>
            </a:r>
          </a:p>
        </p:txBody>
      </p:sp>
    </p:spTree>
    <p:extLst>
      <p:ext uri="{BB962C8B-B14F-4D97-AF65-F5344CB8AC3E}">
        <p14:creationId xmlns:p14="http://schemas.microsoft.com/office/powerpoint/2010/main" val="3070861706"/>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DB1B493-D596-8397-47F1-BB9BCD7D1825}"/>
              </a:ext>
            </a:extLst>
          </p:cNvPr>
          <p:cNvSpPr txBox="1"/>
          <p:nvPr/>
        </p:nvSpPr>
        <p:spPr>
          <a:xfrm>
            <a:off x="615815" y="705206"/>
            <a:ext cx="8111066" cy="416140"/>
          </a:xfrm>
          <a:prstGeom prst="rect">
            <a:avLst/>
          </a:prstGeom>
          <a:noFill/>
        </p:spPr>
        <p:txBody>
          <a:bodyPr wrap="square" lIns="0" tIns="0" rIns="0" bIns="0" rtlCol="0" anchor="t">
            <a:spAutoFit/>
          </a:bodyPr>
          <a:lstStyle/>
          <a:p>
            <a:pPr>
              <a:lnSpc>
                <a:spcPts val="3200"/>
              </a:lnSpc>
            </a:pPr>
            <a:r>
              <a:rPr lang="en-US" sz="2600" b="1" cap="all" spc="50">
                <a:solidFill>
                  <a:srgbClr val="4D4D4D"/>
                </a:solidFill>
                <a:ea typeface="Segoe UI Symbol"/>
                <a:cs typeface="Open Sans"/>
              </a:rPr>
              <a:t>IWDS Transition </a:t>
            </a:r>
            <a:r>
              <a:rPr lang="en-US" sz="3200" b="1" cap="all" spc="50">
                <a:solidFill>
                  <a:srgbClr val="D14C27"/>
                </a:solidFill>
                <a:ea typeface="Segoe UI Symbol"/>
                <a:cs typeface="Open Sans"/>
              </a:rPr>
              <a:t>INITIAL project Schedule</a:t>
            </a:r>
          </a:p>
        </p:txBody>
      </p:sp>
      <p:graphicFrame>
        <p:nvGraphicFramePr>
          <p:cNvPr id="2" name="Table 1">
            <a:extLst>
              <a:ext uri="{FF2B5EF4-FFF2-40B4-BE49-F238E27FC236}">
                <a16:creationId xmlns:a16="http://schemas.microsoft.com/office/drawing/2014/main" id="{E563B59F-D8C2-ED31-9924-C05EDB87A71C}"/>
              </a:ext>
            </a:extLst>
          </p:cNvPr>
          <p:cNvGraphicFramePr>
            <a:graphicFrameLocks noGrp="1"/>
          </p:cNvGraphicFramePr>
          <p:nvPr/>
        </p:nvGraphicFramePr>
        <p:xfrm>
          <a:off x="615815" y="1465313"/>
          <a:ext cx="7816681" cy="4610203"/>
        </p:xfrm>
        <a:graphic>
          <a:graphicData uri="http://schemas.openxmlformats.org/drawingml/2006/table">
            <a:tbl>
              <a:tblPr firstRow="1" firstCol="1" bandRow="1"/>
              <a:tblGrid>
                <a:gridCol w="4439342">
                  <a:extLst>
                    <a:ext uri="{9D8B030D-6E8A-4147-A177-3AD203B41FA5}">
                      <a16:colId xmlns:a16="http://schemas.microsoft.com/office/drawing/2014/main" val="4149769616"/>
                    </a:ext>
                  </a:extLst>
                </a:gridCol>
                <a:gridCol w="772065">
                  <a:extLst>
                    <a:ext uri="{9D8B030D-6E8A-4147-A177-3AD203B41FA5}">
                      <a16:colId xmlns:a16="http://schemas.microsoft.com/office/drawing/2014/main" val="3696575130"/>
                    </a:ext>
                  </a:extLst>
                </a:gridCol>
                <a:gridCol w="1288473">
                  <a:extLst>
                    <a:ext uri="{9D8B030D-6E8A-4147-A177-3AD203B41FA5}">
                      <a16:colId xmlns:a16="http://schemas.microsoft.com/office/drawing/2014/main" val="1061729417"/>
                    </a:ext>
                  </a:extLst>
                </a:gridCol>
                <a:gridCol w="1316801">
                  <a:extLst>
                    <a:ext uri="{9D8B030D-6E8A-4147-A177-3AD203B41FA5}">
                      <a16:colId xmlns:a16="http://schemas.microsoft.com/office/drawing/2014/main" val="3943402823"/>
                    </a:ext>
                  </a:extLst>
                </a:gridCol>
              </a:tblGrid>
              <a:tr h="247282">
                <a:tc>
                  <a:txBody>
                    <a:bodyPr/>
                    <a:lstStyle/>
                    <a:p>
                      <a:pPr marL="0" marR="0" algn="l" fontAlgn="ctr">
                        <a:spcBef>
                          <a:spcPts val="0"/>
                        </a:spcBef>
                        <a:spcAft>
                          <a:spcPts val="0"/>
                        </a:spcAft>
                      </a:pPr>
                      <a:r>
                        <a:rPr lang="en-US" sz="1300" b="0" i="0" u="none" strike="noStrike">
                          <a:solidFill>
                            <a:srgbClr val="FFFFFF"/>
                          </a:solidFill>
                          <a:effectLst/>
                          <a:latin typeface="Quattrocento Sans" panose="020B0502050000020003" pitchFamily="34" charset="0"/>
                          <a:ea typeface="Times New Roman" panose="02020603050405020304" pitchFamily="18" charset="0"/>
                          <a:cs typeface="Calibri" panose="020F0502020204030204" pitchFamily="34" charset="0"/>
                        </a:rPr>
                        <a:t>Phase</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solidFill>
                      <a:srgbClr val="ED7D31"/>
                    </a:solidFill>
                  </a:tcPr>
                </a:tc>
                <a:tc>
                  <a:txBody>
                    <a:bodyPr/>
                    <a:lstStyle/>
                    <a:p>
                      <a:pPr marL="0" marR="0" algn="ctr" fontAlgn="ctr">
                        <a:spcBef>
                          <a:spcPts val="0"/>
                        </a:spcBef>
                        <a:spcAft>
                          <a:spcPts val="0"/>
                        </a:spcAft>
                      </a:pPr>
                      <a:r>
                        <a:rPr lang="en-US" sz="1300" b="0" i="0" u="none" strike="noStrike">
                          <a:solidFill>
                            <a:srgbClr val="FFFFFF"/>
                          </a:solidFill>
                          <a:effectLst/>
                          <a:latin typeface="Quattrocento Sans" panose="020B0502050000020003" pitchFamily="34" charset="0"/>
                          <a:ea typeface="Times New Roman" panose="02020603050405020304" pitchFamily="18" charset="0"/>
                          <a:cs typeface="Calibri" panose="020F0502020204030204" pitchFamily="34" charset="0"/>
                        </a:rPr>
                        <a:t>Duration Days</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solidFill>
                      <a:srgbClr val="ED7D31"/>
                    </a:solidFill>
                  </a:tcPr>
                </a:tc>
                <a:tc>
                  <a:txBody>
                    <a:bodyPr/>
                    <a:lstStyle/>
                    <a:p>
                      <a:pPr marL="0" marR="0" algn="ctr" fontAlgn="ctr">
                        <a:spcBef>
                          <a:spcPts val="0"/>
                        </a:spcBef>
                        <a:spcAft>
                          <a:spcPts val="0"/>
                        </a:spcAft>
                      </a:pPr>
                      <a:r>
                        <a:rPr lang="en-US" sz="1300" b="0" i="0" u="none" strike="noStrike">
                          <a:solidFill>
                            <a:srgbClr val="FFFFFF"/>
                          </a:solidFill>
                          <a:effectLst/>
                          <a:latin typeface="Quattrocento Sans" panose="020B0502050000020003" pitchFamily="34" charset="0"/>
                          <a:ea typeface="Times New Roman" panose="02020603050405020304" pitchFamily="18" charset="0"/>
                          <a:cs typeface="Calibri" panose="020F0502020204030204" pitchFamily="34" charset="0"/>
                        </a:rPr>
                        <a:t>Start</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solidFill>
                      <a:srgbClr val="ED7D31"/>
                    </a:solidFill>
                  </a:tcPr>
                </a:tc>
                <a:tc>
                  <a:txBody>
                    <a:bodyPr/>
                    <a:lstStyle/>
                    <a:p>
                      <a:pPr marL="0" marR="0" algn="ctr" fontAlgn="ctr">
                        <a:spcBef>
                          <a:spcPts val="0"/>
                        </a:spcBef>
                        <a:spcAft>
                          <a:spcPts val="0"/>
                        </a:spcAft>
                      </a:pPr>
                      <a:r>
                        <a:rPr lang="en-US" sz="1300" b="0" i="0" u="none" strike="noStrike">
                          <a:solidFill>
                            <a:srgbClr val="FFFFFF"/>
                          </a:solidFill>
                          <a:effectLst/>
                          <a:latin typeface="Quattrocento Sans" panose="020B0502050000020003" pitchFamily="34" charset="0"/>
                          <a:ea typeface="Times New Roman" panose="02020603050405020304" pitchFamily="18" charset="0"/>
                          <a:cs typeface="Calibri" panose="020F0502020204030204" pitchFamily="34" charset="0"/>
                        </a:rPr>
                        <a:t>Finish</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solidFill>
                      <a:srgbClr val="ED7D31"/>
                    </a:solidFill>
                  </a:tcPr>
                </a:tc>
                <a:extLst>
                  <a:ext uri="{0D108BD9-81ED-4DB2-BD59-A6C34878D82A}">
                    <a16:rowId xmlns:a16="http://schemas.microsoft.com/office/drawing/2014/main" val="2844354081"/>
                  </a:ext>
                </a:extLst>
              </a:tr>
              <a:tr h="218233">
                <a:tc>
                  <a:txBody>
                    <a:bodyPr/>
                    <a:lstStyle/>
                    <a:p>
                      <a:pPr marL="0" marR="0"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IWDS Transition</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896310515"/>
                  </a:ext>
                </a:extLst>
              </a:tr>
              <a:tr h="218233">
                <a:tc>
                  <a:txBody>
                    <a:bodyPr/>
                    <a:lstStyle/>
                    <a:p>
                      <a:pPr marL="0" marR="0" indent="155448"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Initiate Project</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Mon 10/16/2023</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11/16/2023</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44098419"/>
                  </a:ext>
                </a:extLst>
              </a:tr>
              <a:tr h="218233">
                <a:tc>
                  <a:txBody>
                    <a:bodyPr/>
                    <a:lstStyle/>
                    <a:p>
                      <a:pPr marL="0" marR="0" indent="155448"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Initial Discovery</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70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Mon 10/30/2023</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2/1/2024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446337781"/>
                  </a:ext>
                </a:extLst>
              </a:tr>
              <a:tr h="218233">
                <a:tc>
                  <a:txBody>
                    <a:bodyPr/>
                    <a:lstStyle/>
                    <a:p>
                      <a:pPr marL="0" marR="0" indent="155448"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Sprint 0 (Infrastructure development, Stories for Sprint 1)</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45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12/1/2023</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2/1/2024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2207316992"/>
                  </a:ext>
                </a:extLst>
              </a:tr>
              <a:tr h="218233">
                <a:tc>
                  <a:txBody>
                    <a:bodyPr/>
                    <a:lstStyle/>
                    <a:p>
                      <a:pPr marL="0" marR="0" indent="155448"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Define, Design, Develop, Test</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366</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2/2/2024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7/24/2025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2227417930"/>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Sprints 1-4 (1</a:t>
                      </a:r>
                      <a:r>
                        <a:rPr lang="en-US" sz="1000" b="0" i="0" u="none" strike="noStrike" baseline="3000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st</a:t>
                      </a: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Qtr. 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40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2/2/2024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3/28/2024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529372232"/>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Sprints 5-10 (2</a:t>
                      </a:r>
                      <a:r>
                        <a:rPr lang="en-US" sz="1000" b="0" i="0" u="none" strike="noStrike" baseline="3000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nd</a:t>
                      </a: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Qtr. 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60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3/29/2024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6/20/2024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954708256"/>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Sprints 11-17 (3</a:t>
                      </a:r>
                      <a:r>
                        <a:rPr lang="en-US" sz="1000" b="0" i="0" u="none" strike="noStrike" baseline="3000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rd</a:t>
                      </a: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Qtr. 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80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6/21/2024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9/26/2024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237322822"/>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Sprints 18-24 (4</a:t>
                      </a:r>
                      <a:r>
                        <a:rPr lang="en-US" sz="1000" b="0" i="0" u="none" strike="noStrike" baseline="3000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a:t>
                      </a: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Qtr. 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80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9/27/2024</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1/2/2025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617431047"/>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Sprints 25-30 (1</a:t>
                      </a:r>
                      <a:r>
                        <a:rPr lang="en-US" sz="1000" b="0" i="0" u="none" strike="noStrike" baseline="3000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st</a:t>
                      </a: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Qtr. 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70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1/3/2025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4/3/2025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525166709"/>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Sprints 31-36 (2</a:t>
                      </a:r>
                      <a:r>
                        <a:rPr lang="en-US" sz="1000" b="0" i="0" u="none" strike="noStrike" baseline="3000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nd</a:t>
                      </a: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Qtr. 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60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4/4/2025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6/26/2025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240833906"/>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Sprints 37-38 (3</a:t>
                      </a:r>
                      <a:r>
                        <a:rPr lang="en-US" sz="1000" b="0" i="0" u="none" strike="noStrike" baseline="30000">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rd</a:t>
                      </a: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 Qtr. 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20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6/27/2025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7/24/2025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628616024"/>
                  </a:ext>
                </a:extLst>
              </a:tr>
              <a:tr h="218233">
                <a:tc>
                  <a:txBody>
                    <a:bodyPr/>
                    <a:lstStyle/>
                    <a:p>
                      <a:pPr marL="0" marR="0" indent="155448"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Training</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60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5/30/2025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8/21/2025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4268544683"/>
                  </a:ext>
                </a:extLst>
              </a:tr>
              <a:tr h="218233">
                <a:tc>
                  <a:txBody>
                    <a:bodyPr/>
                    <a:lstStyle/>
                    <a:p>
                      <a:pPr marL="0" marR="0" indent="155448"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Data Conversion Validation</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10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7/25/2025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8/7/2025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315167506"/>
                  </a:ext>
                </a:extLst>
              </a:tr>
              <a:tr h="218233">
                <a:tc>
                  <a:txBody>
                    <a:bodyPr/>
                    <a:lstStyle/>
                    <a:p>
                      <a:pPr marL="0" marR="0" indent="155448"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Final MVP Integration &amp; Acceptance Testing (UAT)</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20</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Mon 7/28/2025 </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8/22/2025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4209654305"/>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Cycle 1 - Testing, Tracking, Fixing</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Mon 7/28/2025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8/1/2025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000366246"/>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Cycle 2 - Testing, Tracking, Fixing</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Mon 8/4/2025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Thu 8/8/2025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270264349"/>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Cycle 3 - Testing, Tracking, Fixing</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Mon 8/11/2025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08/15/2025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431550091"/>
                  </a:ext>
                </a:extLst>
              </a:tr>
              <a:tr h="203708">
                <a:tc>
                  <a:txBody>
                    <a:bodyPr/>
                    <a:lstStyle/>
                    <a:p>
                      <a:pPr marL="0" marR="0" indent="283464" algn="l"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Cycle 4 - Testing, Tracking, Fixing</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Mon 8/18/2025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08/22/2025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1819882685"/>
                  </a:ext>
                </a:extLst>
              </a:tr>
              <a:tr h="218233">
                <a:tc>
                  <a:txBody>
                    <a:bodyPr/>
                    <a:lstStyle/>
                    <a:p>
                      <a:pPr marL="0" marR="0" indent="155448" algn="l" fontAlgn="ctr">
                        <a:spcBef>
                          <a:spcPts val="0"/>
                        </a:spcBef>
                        <a:spcAft>
                          <a:spcPts val="0"/>
                        </a:spcAft>
                      </a:pPr>
                      <a:r>
                        <a:rPr lang="en-US"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Production Deployment</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3</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Fri 08/22/2025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tc>
                  <a:txBody>
                    <a:bodyPr/>
                    <a:lstStyle/>
                    <a:p>
                      <a:pPr marL="0" marR="0" algn="ctr" fontAlgn="ctr">
                        <a:spcBef>
                          <a:spcPts val="0"/>
                        </a:spcBef>
                        <a:spcAft>
                          <a:spcPts val="0"/>
                        </a:spcAft>
                      </a:pPr>
                      <a:r>
                        <a:rPr lang="en-US" sz="1000" b="0" i="0" u="none" strike="noStrike">
                          <a:solidFill>
                            <a:srgbClr val="000000"/>
                          </a:solidFill>
                          <a:effectLst/>
                          <a:latin typeface="Calibri Light" panose="020F0302020204030204" pitchFamily="34" charset="0"/>
                          <a:ea typeface="Times New Roman" panose="02020603050405020304" pitchFamily="18" charset="0"/>
                          <a:cs typeface="Arial" panose="020B0604020202020204" pitchFamily="34" charset="0"/>
                        </a:rPr>
                        <a:t>Sun 08/24/2025</a:t>
                      </a:r>
                      <a:endParaRPr lang="en-US" sz="1700" b="0" i="0" u="none" strike="noStrike">
                        <a:effectLst/>
                        <a:latin typeface="Arial" panose="020B0604020202020204" pitchFamily="34" charset="0"/>
                      </a:endParaRPr>
                    </a:p>
                  </a:txBody>
                  <a:tcPr marL="65361" marR="65361" marT="9078" marB="0" anchor="ctr">
                    <a:lnL w="12700" cap="flat" cmpd="sng" algn="ctr">
                      <a:solidFill>
                        <a:srgbClr val="B1BBCC"/>
                      </a:solidFill>
                      <a:prstDash val="solid"/>
                      <a:round/>
                      <a:headEnd type="none" w="med" len="med"/>
                      <a:tailEnd type="none" w="med" len="med"/>
                    </a:lnL>
                    <a:lnR w="12700" cap="flat" cmpd="sng" algn="ctr">
                      <a:solidFill>
                        <a:srgbClr val="B1BBCC"/>
                      </a:solidFill>
                      <a:prstDash val="solid"/>
                      <a:round/>
                      <a:headEnd type="none" w="med" len="med"/>
                      <a:tailEnd type="none" w="med" len="med"/>
                    </a:lnR>
                    <a:lnT w="12700" cap="flat" cmpd="sng" algn="ctr">
                      <a:solidFill>
                        <a:srgbClr val="B1BBCC"/>
                      </a:solidFill>
                      <a:prstDash val="solid"/>
                      <a:round/>
                      <a:headEnd type="none" w="med" len="med"/>
                      <a:tailEnd type="none" w="med" len="med"/>
                    </a:lnT>
                    <a:lnB w="12700" cap="flat" cmpd="sng" algn="ctr">
                      <a:solidFill>
                        <a:srgbClr val="B1BBCC"/>
                      </a:solidFill>
                      <a:prstDash val="solid"/>
                      <a:round/>
                      <a:headEnd type="none" w="med" len="med"/>
                      <a:tailEnd type="none" w="med" len="med"/>
                    </a:lnB>
                  </a:tcPr>
                </a:tc>
                <a:extLst>
                  <a:ext uri="{0D108BD9-81ED-4DB2-BD59-A6C34878D82A}">
                    <a16:rowId xmlns:a16="http://schemas.microsoft.com/office/drawing/2014/main" val="3521535797"/>
                  </a:ext>
                </a:extLst>
              </a:tr>
            </a:tbl>
          </a:graphicData>
        </a:graphic>
      </p:graphicFrame>
    </p:spTree>
    <p:extLst>
      <p:ext uri="{BB962C8B-B14F-4D97-AF65-F5344CB8AC3E}">
        <p14:creationId xmlns:p14="http://schemas.microsoft.com/office/powerpoint/2010/main" val="3279671148"/>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Connector 26"/>
          <p:cNvCxnSpPr>
            <a:cxnSpLocks/>
            <a:stCxn id="36" idx="2"/>
          </p:cNvCxnSpPr>
          <p:nvPr/>
        </p:nvCxnSpPr>
        <p:spPr>
          <a:xfrm>
            <a:off x="4560889" y="1685794"/>
            <a:ext cx="32858" cy="4904309"/>
          </a:xfrm>
          <a:prstGeom prst="line">
            <a:avLst/>
          </a:prstGeom>
          <a:ln w="9525">
            <a:solidFill>
              <a:schemeClr val="accent5"/>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752629" y="1761669"/>
            <a:ext cx="3266842" cy="200761"/>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bg1">
                    <a:lumMod val="50000"/>
                  </a:schemeClr>
                </a:solidFill>
                <a:latin typeface="+mj-lt"/>
              </a:rPr>
              <a:t>Initiate the project planning process with </a:t>
            </a:r>
            <a:r>
              <a:rPr lang="en-US" sz="1100" b="1" cap="all" spc="20" err="1">
                <a:solidFill>
                  <a:schemeClr val="bg1">
                    <a:lumMod val="50000"/>
                  </a:schemeClr>
                </a:solidFill>
                <a:latin typeface="+mj-lt"/>
              </a:rPr>
              <a:t>DoIT</a:t>
            </a:r>
            <a:endParaRPr lang="en-US" sz="1100" b="1" cap="all" spc="20" err="1">
              <a:solidFill>
                <a:schemeClr val="bg1">
                  <a:lumMod val="50000"/>
                </a:schemeClr>
              </a:solidFill>
              <a:latin typeface="+mj-lt"/>
              <a:ea typeface="Calibri"/>
              <a:cs typeface="Calibri"/>
            </a:endParaRPr>
          </a:p>
        </p:txBody>
      </p:sp>
      <p:grpSp>
        <p:nvGrpSpPr>
          <p:cNvPr id="6" name="Group 5"/>
          <p:cNvGrpSpPr/>
          <p:nvPr/>
        </p:nvGrpSpPr>
        <p:grpSpPr>
          <a:xfrm>
            <a:off x="274159" y="1717761"/>
            <a:ext cx="357790" cy="357790"/>
            <a:chOff x="5061629" y="1546310"/>
            <a:chExt cx="357790" cy="357790"/>
          </a:xfrm>
          <a:solidFill>
            <a:schemeClr val="accent2">
              <a:lumMod val="40000"/>
              <a:lumOff val="60000"/>
            </a:schemeClr>
          </a:solidFill>
        </p:grpSpPr>
        <p:sp>
          <p:nvSpPr>
            <p:cNvPr id="28" name="Oval 27"/>
            <p:cNvSpPr/>
            <p:nvPr/>
          </p:nvSpPr>
          <p:spPr>
            <a:xfrm>
              <a:off x="5061629" y="1546310"/>
              <a:ext cx="357790" cy="35779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096929" y="1627065"/>
              <a:ext cx="280805" cy="184666"/>
            </a:xfrm>
            <a:prstGeom prst="rect">
              <a:avLst/>
            </a:prstGeom>
            <a:grpFill/>
          </p:spPr>
          <p:txBody>
            <a:bodyPr wrap="square" lIns="0" tIns="0" rIns="0" bIns="0" rtlCol="0">
              <a:spAutoFit/>
            </a:bodyPr>
            <a:lstStyle/>
            <a:p>
              <a:pPr algn="ctr"/>
              <a:r>
                <a:rPr lang="en-US" sz="1200" b="1" cap="all" spc="20">
                  <a:solidFill>
                    <a:schemeClr val="bg1"/>
                  </a:solidFill>
                </a:rPr>
                <a:t>01</a:t>
              </a:r>
            </a:p>
          </p:txBody>
        </p:sp>
      </p:grpSp>
      <p:grpSp>
        <p:nvGrpSpPr>
          <p:cNvPr id="7" name="Group 6"/>
          <p:cNvGrpSpPr/>
          <p:nvPr/>
        </p:nvGrpSpPr>
        <p:grpSpPr>
          <a:xfrm>
            <a:off x="274159" y="2190084"/>
            <a:ext cx="357790" cy="357790"/>
            <a:chOff x="5061629" y="2310027"/>
            <a:chExt cx="357790" cy="357790"/>
          </a:xfrm>
          <a:solidFill>
            <a:schemeClr val="accent2">
              <a:lumMod val="40000"/>
              <a:lumOff val="60000"/>
            </a:schemeClr>
          </a:solidFill>
        </p:grpSpPr>
        <p:sp>
          <p:nvSpPr>
            <p:cNvPr id="67" name="Oval 66"/>
            <p:cNvSpPr/>
            <p:nvPr/>
          </p:nvSpPr>
          <p:spPr>
            <a:xfrm>
              <a:off x="5061629" y="2310027"/>
              <a:ext cx="357790" cy="35779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68" name="TextBox 67"/>
            <p:cNvSpPr txBox="1"/>
            <p:nvPr/>
          </p:nvSpPr>
          <p:spPr>
            <a:xfrm>
              <a:off x="5096929" y="2390782"/>
              <a:ext cx="280805" cy="184666"/>
            </a:xfrm>
            <a:prstGeom prst="rect">
              <a:avLst/>
            </a:prstGeom>
            <a:grpFill/>
          </p:spPr>
          <p:txBody>
            <a:bodyPr wrap="square" lIns="0" tIns="0" rIns="0" bIns="0" rtlCol="0">
              <a:spAutoFit/>
            </a:bodyPr>
            <a:lstStyle/>
            <a:p>
              <a:pPr algn="ctr"/>
              <a:r>
                <a:rPr lang="en-US" sz="1200" b="1" cap="all" spc="20">
                  <a:solidFill>
                    <a:schemeClr val="bg1"/>
                  </a:solidFill>
                </a:rPr>
                <a:t>02</a:t>
              </a:r>
            </a:p>
          </p:txBody>
        </p:sp>
      </p:grpSp>
      <p:grpSp>
        <p:nvGrpSpPr>
          <p:cNvPr id="18" name="Group 17"/>
          <p:cNvGrpSpPr/>
          <p:nvPr/>
        </p:nvGrpSpPr>
        <p:grpSpPr>
          <a:xfrm>
            <a:off x="283684" y="3556887"/>
            <a:ext cx="357790" cy="357790"/>
            <a:chOff x="5061629" y="3837460"/>
            <a:chExt cx="357790" cy="357790"/>
          </a:xfrm>
        </p:grpSpPr>
        <p:sp>
          <p:nvSpPr>
            <p:cNvPr id="72" name="Oval 71"/>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05</a:t>
              </a:r>
            </a:p>
          </p:txBody>
        </p:sp>
      </p:grpSp>
      <p:grpSp>
        <p:nvGrpSpPr>
          <p:cNvPr id="17" name="Group 16"/>
          <p:cNvGrpSpPr/>
          <p:nvPr/>
        </p:nvGrpSpPr>
        <p:grpSpPr>
          <a:xfrm>
            <a:off x="274159" y="2650296"/>
            <a:ext cx="357790" cy="357790"/>
            <a:chOff x="5061629" y="3073744"/>
            <a:chExt cx="357790" cy="357790"/>
          </a:xfrm>
          <a:solidFill>
            <a:schemeClr val="accent2">
              <a:lumMod val="40000"/>
              <a:lumOff val="60000"/>
            </a:schemeClr>
          </a:solidFill>
        </p:grpSpPr>
        <p:sp>
          <p:nvSpPr>
            <p:cNvPr id="77" name="Oval 76"/>
            <p:cNvSpPr/>
            <p:nvPr/>
          </p:nvSpPr>
          <p:spPr>
            <a:xfrm>
              <a:off x="5061629" y="3073744"/>
              <a:ext cx="357790" cy="35779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p:cNvSpPr txBox="1"/>
            <p:nvPr/>
          </p:nvSpPr>
          <p:spPr>
            <a:xfrm>
              <a:off x="5096929" y="3154499"/>
              <a:ext cx="280805" cy="184666"/>
            </a:xfrm>
            <a:prstGeom prst="rect">
              <a:avLst/>
            </a:prstGeom>
            <a:grpFill/>
          </p:spPr>
          <p:txBody>
            <a:bodyPr wrap="square" lIns="0" tIns="0" rIns="0" bIns="0" rtlCol="0">
              <a:spAutoFit/>
            </a:bodyPr>
            <a:lstStyle/>
            <a:p>
              <a:pPr algn="ctr"/>
              <a:r>
                <a:rPr lang="en-US" sz="1200" b="1" cap="all" spc="20">
                  <a:solidFill>
                    <a:schemeClr val="bg1"/>
                  </a:solidFill>
                </a:rPr>
                <a:t>03</a:t>
              </a:r>
            </a:p>
          </p:txBody>
        </p:sp>
      </p:grpSp>
      <p:sp>
        <p:nvSpPr>
          <p:cNvPr id="35" name="Text Placeholder 2">
            <a:extLst>
              <a:ext uri="{FF2B5EF4-FFF2-40B4-BE49-F238E27FC236}">
                <a16:creationId xmlns:a16="http://schemas.microsoft.com/office/drawing/2014/main" id="{5917BE69-0A51-D549-BCDA-B8A744711E21}"/>
              </a:ext>
            </a:extLst>
          </p:cNvPr>
          <p:cNvSpPr>
            <a:spLocks noGrp="1"/>
          </p:cNvSpPr>
          <p:nvPr>
            <p:ph type="body" sz="quarter" idx="10"/>
          </p:nvPr>
        </p:nvSpPr>
        <p:spPr>
          <a:xfrm>
            <a:off x="593725" y="847640"/>
            <a:ext cx="7953374" cy="141344"/>
          </a:xfrm>
          <a:prstGeom prst="rect">
            <a:avLst/>
          </a:prstGeom>
        </p:spPr>
        <p:txBody>
          <a:bodyPr vert="horz" lIns="0" tIns="0" rIns="0" bIns="0" rtlCol="0" anchor="t">
            <a:noAutofit/>
          </a:bodyPr>
          <a:lstStyle/>
          <a:p>
            <a:r>
              <a:rPr lang="en-US" sz="2800">
                <a:ea typeface="Calibri"/>
                <a:cs typeface="Calibri"/>
              </a:rPr>
              <a:t>IWDS TRANSITION </a:t>
            </a:r>
            <a:r>
              <a:rPr lang="en-US" sz="3100">
                <a:solidFill>
                  <a:srgbClr val="D14C27"/>
                </a:solidFill>
                <a:ea typeface="Calibri"/>
                <a:cs typeface="Calibri"/>
              </a:rPr>
              <a:t>Discovery Work</a:t>
            </a:r>
            <a:endParaRPr lang="en-US"/>
          </a:p>
        </p:txBody>
      </p:sp>
      <p:sp>
        <p:nvSpPr>
          <p:cNvPr id="36" name="Text Placeholder 1">
            <a:extLst>
              <a:ext uri="{FF2B5EF4-FFF2-40B4-BE49-F238E27FC236}">
                <a16:creationId xmlns:a16="http://schemas.microsoft.com/office/drawing/2014/main" id="{0A3E9179-2025-6D4C-97E6-A195DA1767E3}"/>
              </a:ext>
            </a:extLst>
          </p:cNvPr>
          <p:cNvSpPr>
            <a:spLocks noGrp="1"/>
          </p:cNvSpPr>
          <p:nvPr>
            <p:ph type="body" sz="quarter" idx="11"/>
          </p:nvPr>
        </p:nvSpPr>
        <p:spPr>
          <a:xfrm>
            <a:off x="584202" y="1302534"/>
            <a:ext cx="7953374" cy="383260"/>
          </a:xfrm>
          <a:prstGeom prst="rect">
            <a:avLst/>
          </a:prstGeom>
        </p:spPr>
        <p:txBody>
          <a:bodyPr vert="horz" lIns="0" tIns="0" rIns="0" bIns="0" rtlCol="0" anchor="t">
            <a:normAutofit/>
          </a:bodyPr>
          <a:lstStyle/>
          <a:p>
            <a:r>
              <a:rPr lang="en-US">
                <a:ea typeface="Segoe UI Symbol"/>
                <a:cs typeface="Open Sans"/>
              </a:rPr>
              <a:t>Listing of Initial Milestones that will be further defined during discovery. </a:t>
            </a:r>
          </a:p>
          <a:p>
            <a:r>
              <a:rPr lang="en-US" sz="1000" i="1">
                <a:ea typeface="Segoe UI Symbol"/>
                <a:cs typeface="Open Sans"/>
              </a:rPr>
              <a:t>Note – These are not listed in a priority order </a:t>
            </a:r>
            <a:endParaRPr lang="en-US" sz="1000" i="1"/>
          </a:p>
        </p:txBody>
      </p:sp>
      <p:grpSp>
        <p:nvGrpSpPr>
          <p:cNvPr id="5" name="Group 4">
            <a:extLst>
              <a:ext uri="{FF2B5EF4-FFF2-40B4-BE49-F238E27FC236}">
                <a16:creationId xmlns:a16="http://schemas.microsoft.com/office/drawing/2014/main" id="{BB2D0D95-0525-6A3B-3691-06B249D45EB7}"/>
              </a:ext>
            </a:extLst>
          </p:cNvPr>
          <p:cNvGrpSpPr/>
          <p:nvPr/>
        </p:nvGrpSpPr>
        <p:grpSpPr>
          <a:xfrm>
            <a:off x="283684" y="3100334"/>
            <a:ext cx="357790" cy="357790"/>
            <a:chOff x="5061629" y="3837460"/>
            <a:chExt cx="357790" cy="357790"/>
          </a:xfrm>
        </p:grpSpPr>
        <p:sp>
          <p:nvSpPr>
            <p:cNvPr id="3" name="Oval 2">
              <a:extLst>
                <a:ext uri="{FF2B5EF4-FFF2-40B4-BE49-F238E27FC236}">
                  <a16:creationId xmlns:a16="http://schemas.microsoft.com/office/drawing/2014/main" id="{BA588D1F-713E-DCCE-70E2-5FC75617215B}"/>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5FC4CD4-D010-526A-6CA8-E89BA5D47CD1}"/>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04</a:t>
              </a:r>
            </a:p>
          </p:txBody>
        </p:sp>
      </p:grpSp>
      <p:grpSp>
        <p:nvGrpSpPr>
          <p:cNvPr id="11" name="Group 10">
            <a:extLst>
              <a:ext uri="{FF2B5EF4-FFF2-40B4-BE49-F238E27FC236}">
                <a16:creationId xmlns:a16="http://schemas.microsoft.com/office/drawing/2014/main" id="{68B9411C-B651-56F3-FFBC-C5168D0D5C01}"/>
              </a:ext>
            </a:extLst>
          </p:cNvPr>
          <p:cNvGrpSpPr/>
          <p:nvPr/>
        </p:nvGrpSpPr>
        <p:grpSpPr>
          <a:xfrm>
            <a:off x="283684" y="4013440"/>
            <a:ext cx="357790" cy="357790"/>
            <a:chOff x="5061629" y="3837460"/>
            <a:chExt cx="357790" cy="357790"/>
          </a:xfrm>
        </p:grpSpPr>
        <p:sp>
          <p:nvSpPr>
            <p:cNvPr id="9" name="Oval 8">
              <a:extLst>
                <a:ext uri="{FF2B5EF4-FFF2-40B4-BE49-F238E27FC236}">
                  <a16:creationId xmlns:a16="http://schemas.microsoft.com/office/drawing/2014/main" id="{73183D71-0DE4-4CE9-3F44-C334477DC90A}"/>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567B4DE-B04C-9954-D6B8-2FF899C5C47F}"/>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06</a:t>
              </a:r>
            </a:p>
          </p:txBody>
        </p:sp>
      </p:grpSp>
      <p:grpSp>
        <p:nvGrpSpPr>
          <p:cNvPr id="15" name="Group 14">
            <a:extLst>
              <a:ext uri="{FF2B5EF4-FFF2-40B4-BE49-F238E27FC236}">
                <a16:creationId xmlns:a16="http://schemas.microsoft.com/office/drawing/2014/main" id="{C6B8B9B3-5F68-4A3C-F29A-A58A5EC28536}"/>
              </a:ext>
            </a:extLst>
          </p:cNvPr>
          <p:cNvGrpSpPr/>
          <p:nvPr/>
        </p:nvGrpSpPr>
        <p:grpSpPr>
          <a:xfrm>
            <a:off x="283684" y="4478224"/>
            <a:ext cx="357790" cy="357790"/>
            <a:chOff x="5061629" y="3837460"/>
            <a:chExt cx="357790" cy="357790"/>
          </a:xfrm>
        </p:grpSpPr>
        <p:sp>
          <p:nvSpPr>
            <p:cNvPr id="13" name="Oval 12">
              <a:extLst>
                <a:ext uri="{FF2B5EF4-FFF2-40B4-BE49-F238E27FC236}">
                  <a16:creationId xmlns:a16="http://schemas.microsoft.com/office/drawing/2014/main" id="{6CA24D37-F985-B584-009A-41855EA6757A}"/>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D1BFA19-F14F-60BE-6CD4-2CCC3503B679}"/>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07</a:t>
              </a:r>
            </a:p>
          </p:txBody>
        </p:sp>
      </p:grpSp>
      <p:grpSp>
        <p:nvGrpSpPr>
          <p:cNvPr id="22" name="Group 21">
            <a:extLst>
              <a:ext uri="{FF2B5EF4-FFF2-40B4-BE49-F238E27FC236}">
                <a16:creationId xmlns:a16="http://schemas.microsoft.com/office/drawing/2014/main" id="{AAD729E3-9BA0-4C16-AEE1-121B581DAA01}"/>
              </a:ext>
            </a:extLst>
          </p:cNvPr>
          <p:cNvGrpSpPr/>
          <p:nvPr/>
        </p:nvGrpSpPr>
        <p:grpSpPr>
          <a:xfrm>
            <a:off x="283684" y="4932836"/>
            <a:ext cx="357790" cy="357790"/>
            <a:chOff x="5061629" y="3837460"/>
            <a:chExt cx="357790" cy="357790"/>
          </a:xfrm>
        </p:grpSpPr>
        <p:sp>
          <p:nvSpPr>
            <p:cNvPr id="20" name="Oval 19">
              <a:extLst>
                <a:ext uri="{FF2B5EF4-FFF2-40B4-BE49-F238E27FC236}">
                  <a16:creationId xmlns:a16="http://schemas.microsoft.com/office/drawing/2014/main" id="{C333BE8E-02C1-EE0A-1281-B0D8F2711415}"/>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442F8FE-BE05-F725-BCC7-8170A43714A6}"/>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08</a:t>
              </a:r>
            </a:p>
          </p:txBody>
        </p:sp>
      </p:grpSp>
      <p:sp>
        <p:nvSpPr>
          <p:cNvPr id="23" name="TextBox 22">
            <a:extLst>
              <a:ext uri="{FF2B5EF4-FFF2-40B4-BE49-F238E27FC236}">
                <a16:creationId xmlns:a16="http://schemas.microsoft.com/office/drawing/2014/main" id="{3023F007-06A0-A39A-34B1-76E9F7102993}"/>
              </a:ext>
            </a:extLst>
          </p:cNvPr>
          <p:cNvSpPr txBox="1"/>
          <p:nvPr/>
        </p:nvSpPr>
        <p:spPr>
          <a:xfrm>
            <a:off x="752629" y="2194176"/>
            <a:ext cx="3757050" cy="422167"/>
          </a:xfrm>
          <a:prstGeom prst="rect">
            <a:avLst/>
          </a:prstGeom>
          <a:noFill/>
        </p:spPr>
        <p:txBody>
          <a:bodyPr wrap="square" lIns="0" tIns="0" rIns="0" bIns="0" rtlCol="0" anchor="t">
            <a:spAutoFit/>
          </a:bodyPr>
          <a:lstStyle/>
          <a:p>
            <a:pPr>
              <a:lnSpc>
                <a:spcPts val="1700"/>
              </a:lnSpc>
              <a:spcAft>
                <a:spcPts val="600"/>
              </a:spcAft>
            </a:pPr>
            <a:r>
              <a:rPr lang="en-US" sz="1100" b="1" cap="all" spc="20" err="1">
                <a:solidFill>
                  <a:schemeClr val="bg1">
                    <a:lumMod val="50000"/>
                  </a:schemeClr>
                </a:solidFill>
                <a:latin typeface="+mj-lt"/>
              </a:rPr>
              <a:t>DoIT</a:t>
            </a:r>
            <a:r>
              <a:rPr lang="en-US" sz="1100" b="1" cap="all" spc="20">
                <a:solidFill>
                  <a:schemeClr val="bg1">
                    <a:lumMod val="50000"/>
                  </a:schemeClr>
                </a:solidFill>
                <a:latin typeface="+mj-lt"/>
              </a:rPr>
              <a:t> to Stand Up Web Application and SQL Server &amp; SIU Grant Access</a:t>
            </a:r>
            <a:endParaRPr lang="en-US" sz="1200">
              <a:solidFill>
                <a:schemeClr val="bg1">
                  <a:lumMod val="50000"/>
                </a:schemeClr>
              </a:solidFill>
              <a:latin typeface="+mj-lt"/>
            </a:endParaRPr>
          </a:p>
        </p:txBody>
      </p:sp>
      <p:sp>
        <p:nvSpPr>
          <p:cNvPr id="24" name="TextBox 23">
            <a:extLst>
              <a:ext uri="{FF2B5EF4-FFF2-40B4-BE49-F238E27FC236}">
                <a16:creationId xmlns:a16="http://schemas.microsoft.com/office/drawing/2014/main" id="{0B50453B-B361-80D0-659B-A00AEC13E012}"/>
              </a:ext>
            </a:extLst>
          </p:cNvPr>
          <p:cNvSpPr txBox="1"/>
          <p:nvPr/>
        </p:nvSpPr>
        <p:spPr>
          <a:xfrm>
            <a:off x="752629" y="2728870"/>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bg1">
                    <a:lumMod val="50000"/>
                  </a:schemeClr>
                </a:solidFill>
                <a:latin typeface="+mj-lt"/>
              </a:rPr>
              <a:t>Create grant monitoring functionality</a:t>
            </a:r>
            <a:endParaRPr lang="en-US" sz="1200">
              <a:solidFill>
                <a:schemeClr val="bg1">
                  <a:lumMod val="50000"/>
                </a:schemeClr>
              </a:solidFill>
              <a:latin typeface="+mj-lt"/>
            </a:endParaRPr>
          </a:p>
        </p:txBody>
      </p:sp>
      <p:sp>
        <p:nvSpPr>
          <p:cNvPr id="25" name="TextBox 24">
            <a:extLst>
              <a:ext uri="{FF2B5EF4-FFF2-40B4-BE49-F238E27FC236}">
                <a16:creationId xmlns:a16="http://schemas.microsoft.com/office/drawing/2014/main" id="{8457FD19-21D1-BBC2-055F-B81E610CA264}"/>
              </a:ext>
            </a:extLst>
          </p:cNvPr>
          <p:cNvSpPr txBox="1"/>
          <p:nvPr/>
        </p:nvSpPr>
        <p:spPr>
          <a:xfrm>
            <a:off x="752629" y="3150558"/>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Customer Tracking Functionality</a:t>
            </a:r>
            <a:endParaRPr lang="en-US" sz="1200">
              <a:solidFill>
                <a:schemeClr val="accent6"/>
              </a:solidFill>
              <a:latin typeface="+mj-lt"/>
            </a:endParaRPr>
          </a:p>
        </p:txBody>
      </p:sp>
      <p:sp>
        <p:nvSpPr>
          <p:cNvPr id="34" name="TextBox 33">
            <a:extLst>
              <a:ext uri="{FF2B5EF4-FFF2-40B4-BE49-F238E27FC236}">
                <a16:creationId xmlns:a16="http://schemas.microsoft.com/office/drawing/2014/main" id="{23B242D5-26CE-1F3F-4F28-61DD1C4AE307}"/>
              </a:ext>
            </a:extLst>
          </p:cNvPr>
          <p:cNvSpPr txBox="1"/>
          <p:nvPr/>
        </p:nvSpPr>
        <p:spPr>
          <a:xfrm>
            <a:off x="752629" y="3621547"/>
            <a:ext cx="3808260" cy="200761"/>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Intake to Incorporate WIOA Title I Functionality</a:t>
            </a:r>
            <a:endParaRPr lang="en-US" sz="1200">
              <a:solidFill>
                <a:schemeClr val="accent6"/>
              </a:solidFill>
              <a:latin typeface="+mj-lt"/>
            </a:endParaRPr>
          </a:p>
        </p:txBody>
      </p:sp>
      <p:sp>
        <p:nvSpPr>
          <p:cNvPr id="37" name="TextBox 36">
            <a:extLst>
              <a:ext uri="{FF2B5EF4-FFF2-40B4-BE49-F238E27FC236}">
                <a16:creationId xmlns:a16="http://schemas.microsoft.com/office/drawing/2014/main" id="{8558C0F3-F04E-BC35-E1A9-9014FF2C6582}"/>
              </a:ext>
            </a:extLst>
          </p:cNvPr>
          <p:cNvSpPr txBox="1"/>
          <p:nvPr/>
        </p:nvSpPr>
        <p:spPr>
          <a:xfrm>
            <a:off x="752629" y="4074655"/>
            <a:ext cx="3865532" cy="200761"/>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Intake to Incorporate 1E and 1N Functionality</a:t>
            </a:r>
            <a:endParaRPr lang="en-US" sz="1200">
              <a:solidFill>
                <a:schemeClr val="accent6"/>
              </a:solidFill>
              <a:latin typeface="+mj-lt"/>
            </a:endParaRPr>
          </a:p>
        </p:txBody>
      </p:sp>
      <p:sp>
        <p:nvSpPr>
          <p:cNvPr id="38" name="TextBox 37">
            <a:extLst>
              <a:ext uri="{FF2B5EF4-FFF2-40B4-BE49-F238E27FC236}">
                <a16:creationId xmlns:a16="http://schemas.microsoft.com/office/drawing/2014/main" id="{5C44E0FF-05B8-2B71-ECD9-B1C019791D84}"/>
              </a:ext>
            </a:extLst>
          </p:cNvPr>
          <p:cNvSpPr txBox="1"/>
          <p:nvPr/>
        </p:nvSpPr>
        <p:spPr>
          <a:xfrm>
            <a:off x="742426" y="4436739"/>
            <a:ext cx="3757049" cy="422167"/>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Intake to Incorporate Trade Program Functionality</a:t>
            </a:r>
            <a:endParaRPr lang="en-US" sz="1200">
              <a:solidFill>
                <a:schemeClr val="accent6"/>
              </a:solidFill>
              <a:latin typeface="+mj-lt"/>
            </a:endParaRPr>
          </a:p>
        </p:txBody>
      </p:sp>
      <p:sp>
        <p:nvSpPr>
          <p:cNvPr id="39" name="TextBox 38">
            <a:extLst>
              <a:ext uri="{FF2B5EF4-FFF2-40B4-BE49-F238E27FC236}">
                <a16:creationId xmlns:a16="http://schemas.microsoft.com/office/drawing/2014/main" id="{F66801C0-BD34-4133-1A49-812D8C17D23D}"/>
              </a:ext>
            </a:extLst>
          </p:cNvPr>
          <p:cNvSpPr txBox="1"/>
          <p:nvPr/>
        </p:nvSpPr>
        <p:spPr>
          <a:xfrm>
            <a:off x="752629" y="5009694"/>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Services Functionality</a:t>
            </a:r>
            <a:endParaRPr lang="en-US" sz="1200">
              <a:solidFill>
                <a:schemeClr val="accent6"/>
              </a:solidFill>
              <a:latin typeface="+mj-lt"/>
            </a:endParaRPr>
          </a:p>
        </p:txBody>
      </p:sp>
      <p:grpSp>
        <p:nvGrpSpPr>
          <p:cNvPr id="2" name="Group 1">
            <a:extLst>
              <a:ext uri="{FF2B5EF4-FFF2-40B4-BE49-F238E27FC236}">
                <a16:creationId xmlns:a16="http://schemas.microsoft.com/office/drawing/2014/main" id="{3459FB50-1D76-858B-5215-FC17537C8767}"/>
              </a:ext>
            </a:extLst>
          </p:cNvPr>
          <p:cNvGrpSpPr/>
          <p:nvPr/>
        </p:nvGrpSpPr>
        <p:grpSpPr>
          <a:xfrm>
            <a:off x="273481" y="5375063"/>
            <a:ext cx="357790" cy="357790"/>
            <a:chOff x="5061629" y="3837460"/>
            <a:chExt cx="357790" cy="357790"/>
          </a:xfrm>
        </p:grpSpPr>
        <p:sp>
          <p:nvSpPr>
            <p:cNvPr id="8" name="Oval 7">
              <a:extLst>
                <a:ext uri="{FF2B5EF4-FFF2-40B4-BE49-F238E27FC236}">
                  <a16:creationId xmlns:a16="http://schemas.microsoft.com/office/drawing/2014/main" id="{DE7D96EC-D8EC-ED4F-A169-B601443D9071}"/>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7E23E6F-55B9-0759-1797-A61B54A4BB8F}"/>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09</a:t>
              </a:r>
            </a:p>
          </p:txBody>
        </p:sp>
      </p:grpSp>
      <p:grpSp>
        <p:nvGrpSpPr>
          <p:cNvPr id="16" name="Group 15">
            <a:extLst>
              <a:ext uri="{FF2B5EF4-FFF2-40B4-BE49-F238E27FC236}">
                <a16:creationId xmlns:a16="http://schemas.microsoft.com/office/drawing/2014/main" id="{449690FC-E324-5F09-93B1-746187103AD3}"/>
              </a:ext>
            </a:extLst>
          </p:cNvPr>
          <p:cNvGrpSpPr/>
          <p:nvPr/>
        </p:nvGrpSpPr>
        <p:grpSpPr>
          <a:xfrm>
            <a:off x="273481" y="5813213"/>
            <a:ext cx="357790" cy="357790"/>
            <a:chOff x="5061629" y="3837460"/>
            <a:chExt cx="357790" cy="357790"/>
          </a:xfrm>
        </p:grpSpPr>
        <p:sp>
          <p:nvSpPr>
            <p:cNvPr id="19" name="Oval 18">
              <a:extLst>
                <a:ext uri="{FF2B5EF4-FFF2-40B4-BE49-F238E27FC236}">
                  <a16:creationId xmlns:a16="http://schemas.microsoft.com/office/drawing/2014/main" id="{931B2FC0-D7DA-057D-B155-FC88601F757A}"/>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E097A94C-AF61-6FA0-21A7-F4DDC38CDFCF}"/>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10</a:t>
              </a:r>
            </a:p>
          </p:txBody>
        </p:sp>
      </p:grpSp>
      <p:grpSp>
        <p:nvGrpSpPr>
          <p:cNvPr id="29" name="Group 28">
            <a:extLst>
              <a:ext uri="{FF2B5EF4-FFF2-40B4-BE49-F238E27FC236}">
                <a16:creationId xmlns:a16="http://schemas.microsoft.com/office/drawing/2014/main" id="{7CB85172-911F-1C97-1E93-D0E733AA5563}"/>
              </a:ext>
            </a:extLst>
          </p:cNvPr>
          <p:cNvGrpSpPr/>
          <p:nvPr/>
        </p:nvGrpSpPr>
        <p:grpSpPr>
          <a:xfrm>
            <a:off x="273481" y="6232313"/>
            <a:ext cx="357790" cy="357790"/>
            <a:chOff x="5061629" y="3837460"/>
            <a:chExt cx="357790" cy="357790"/>
          </a:xfrm>
        </p:grpSpPr>
        <p:sp>
          <p:nvSpPr>
            <p:cNvPr id="31" name="Oval 30">
              <a:extLst>
                <a:ext uri="{FF2B5EF4-FFF2-40B4-BE49-F238E27FC236}">
                  <a16:creationId xmlns:a16="http://schemas.microsoft.com/office/drawing/2014/main" id="{C5B0B9C6-C8E3-1E9A-8600-76C927067F3C}"/>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E8B504C-255F-0C35-51FE-A9E701836E5D}"/>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11</a:t>
              </a:r>
            </a:p>
          </p:txBody>
        </p:sp>
      </p:grpSp>
      <p:sp>
        <p:nvSpPr>
          <p:cNvPr id="40" name="TextBox 39">
            <a:extLst>
              <a:ext uri="{FF2B5EF4-FFF2-40B4-BE49-F238E27FC236}">
                <a16:creationId xmlns:a16="http://schemas.microsoft.com/office/drawing/2014/main" id="{0DC65788-63CD-8A7B-6BE6-ABC5AE6A82B9}"/>
              </a:ext>
            </a:extLst>
          </p:cNvPr>
          <p:cNvSpPr txBox="1"/>
          <p:nvPr/>
        </p:nvSpPr>
        <p:spPr>
          <a:xfrm>
            <a:off x="742426" y="5442396"/>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Case Management Functionality</a:t>
            </a:r>
            <a:endParaRPr lang="en-US" sz="1200">
              <a:solidFill>
                <a:schemeClr val="accent6"/>
              </a:solidFill>
              <a:latin typeface="+mj-lt"/>
            </a:endParaRPr>
          </a:p>
        </p:txBody>
      </p:sp>
      <p:sp>
        <p:nvSpPr>
          <p:cNvPr id="41" name="TextBox 40">
            <a:extLst>
              <a:ext uri="{FF2B5EF4-FFF2-40B4-BE49-F238E27FC236}">
                <a16:creationId xmlns:a16="http://schemas.microsoft.com/office/drawing/2014/main" id="{C07471D6-5049-0209-3E92-53D15A9955C6}"/>
              </a:ext>
            </a:extLst>
          </p:cNvPr>
          <p:cNvSpPr txBox="1"/>
          <p:nvPr/>
        </p:nvSpPr>
        <p:spPr>
          <a:xfrm>
            <a:off x="742426" y="5890071"/>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Customer Exit &amp; Follow-up Functionality</a:t>
            </a:r>
            <a:endParaRPr lang="en-US" sz="1200">
              <a:solidFill>
                <a:schemeClr val="accent6"/>
              </a:solidFill>
              <a:latin typeface="+mj-lt"/>
            </a:endParaRPr>
          </a:p>
        </p:txBody>
      </p:sp>
      <p:sp>
        <p:nvSpPr>
          <p:cNvPr id="42" name="TextBox 41">
            <a:extLst>
              <a:ext uri="{FF2B5EF4-FFF2-40B4-BE49-F238E27FC236}">
                <a16:creationId xmlns:a16="http://schemas.microsoft.com/office/drawing/2014/main" id="{B427ADB3-D66F-0C5A-951F-BD3AF9F4D238}"/>
              </a:ext>
            </a:extLst>
          </p:cNvPr>
          <p:cNvSpPr txBox="1"/>
          <p:nvPr/>
        </p:nvSpPr>
        <p:spPr>
          <a:xfrm>
            <a:off x="742426" y="6309171"/>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Federal Reporting Functionality</a:t>
            </a:r>
            <a:endParaRPr lang="en-US" sz="1200">
              <a:solidFill>
                <a:schemeClr val="accent6"/>
              </a:solidFill>
              <a:latin typeface="+mj-lt"/>
            </a:endParaRPr>
          </a:p>
        </p:txBody>
      </p:sp>
      <p:sp>
        <p:nvSpPr>
          <p:cNvPr id="45" name="TextBox 44">
            <a:extLst>
              <a:ext uri="{FF2B5EF4-FFF2-40B4-BE49-F238E27FC236}">
                <a16:creationId xmlns:a16="http://schemas.microsoft.com/office/drawing/2014/main" id="{5D1B3F99-67FE-6881-ACA5-A6F7ED23FA9A}"/>
              </a:ext>
            </a:extLst>
          </p:cNvPr>
          <p:cNvSpPr txBox="1"/>
          <p:nvPr/>
        </p:nvSpPr>
        <p:spPr>
          <a:xfrm>
            <a:off x="5135165" y="1733212"/>
            <a:ext cx="3266842" cy="200761"/>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Accommodate Reporting &amp; Dashboarding Needs</a:t>
            </a:r>
            <a:endParaRPr lang="en-US" sz="1100" b="1" cap="all" spc="20">
              <a:solidFill>
                <a:schemeClr val="accent6"/>
              </a:solidFill>
              <a:latin typeface="+mj-lt"/>
              <a:ea typeface="Calibri"/>
              <a:cs typeface="Calibri"/>
            </a:endParaRPr>
          </a:p>
        </p:txBody>
      </p:sp>
      <p:grpSp>
        <p:nvGrpSpPr>
          <p:cNvPr id="46" name="Group 45">
            <a:extLst>
              <a:ext uri="{FF2B5EF4-FFF2-40B4-BE49-F238E27FC236}">
                <a16:creationId xmlns:a16="http://schemas.microsoft.com/office/drawing/2014/main" id="{87EF438B-369B-E91A-FB3A-C443DFA65ACB}"/>
              </a:ext>
            </a:extLst>
          </p:cNvPr>
          <p:cNvGrpSpPr/>
          <p:nvPr/>
        </p:nvGrpSpPr>
        <p:grpSpPr>
          <a:xfrm>
            <a:off x="4656695" y="1689304"/>
            <a:ext cx="357790" cy="357790"/>
            <a:chOff x="5061629" y="1546310"/>
            <a:chExt cx="357790" cy="357790"/>
          </a:xfrm>
        </p:grpSpPr>
        <p:sp>
          <p:nvSpPr>
            <p:cNvPr id="47" name="Oval 46">
              <a:extLst>
                <a:ext uri="{FF2B5EF4-FFF2-40B4-BE49-F238E27FC236}">
                  <a16:creationId xmlns:a16="http://schemas.microsoft.com/office/drawing/2014/main" id="{9694C9FC-B28A-154E-FDE7-671ADB0639A3}"/>
                </a:ext>
              </a:extLst>
            </p:cNvPr>
            <p:cNvSpPr/>
            <p:nvPr/>
          </p:nvSpPr>
          <p:spPr>
            <a:xfrm>
              <a:off x="5061629" y="154631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5D908925-CF5E-9325-510F-9E4F93CA09A8}"/>
                </a:ext>
              </a:extLst>
            </p:cNvPr>
            <p:cNvSpPr txBox="1"/>
            <p:nvPr/>
          </p:nvSpPr>
          <p:spPr>
            <a:xfrm>
              <a:off x="5096929" y="1627065"/>
              <a:ext cx="280805" cy="184666"/>
            </a:xfrm>
            <a:prstGeom prst="rect">
              <a:avLst/>
            </a:prstGeom>
            <a:noFill/>
          </p:spPr>
          <p:txBody>
            <a:bodyPr wrap="square" lIns="0" tIns="0" rIns="0" bIns="0" rtlCol="0">
              <a:spAutoFit/>
            </a:bodyPr>
            <a:lstStyle/>
            <a:p>
              <a:pPr algn="ctr"/>
              <a:r>
                <a:rPr lang="en-US" sz="1200" b="1" cap="all" spc="20">
                  <a:solidFill>
                    <a:schemeClr val="bg1"/>
                  </a:solidFill>
                </a:rPr>
                <a:t>12</a:t>
              </a:r>
            </a:p>
          </p:txBody>
        </p:sp>
      </p:grpSp>
      <p:grpSp>
        <p:nvGrpSpPr>
          <p:cNvPr id="49" name="Group 48">
            <a:extLst>
              <a:ext uri="{FF2B5EF4-FFF2-40B4-BE49-F238E27FC236}">
                <a16:creationId xmlns:a16="http://schemas.microsoft.com/office/drawing/2014/main" id="{CEFDE7F1-9D48-0B79-2209-29FF6B930033}"/>
              </a:ext>
            </a:extLst>
          </p:cNvPr>
          <p:cNvGrpSpPr/>
          <p:nvPr/>
        </p:nvGrpSpPr>
        <p:grpSpPr>
          <a:xfrm>
            <a:off x="4656695" y="2161627"/>
            <a:ext cx="357790" cy="357790"/>
            <a:chOff x="5061629" y="2310027"/>
            <a:chExt cx="357790" cy="357790"/>
          </a:xfrm>
        </p:grpSpPr>
        <p:sp>
          <p:nvSpPr>
            <p:cNvPr id="50" name="Oval 49">
              <a:extLst>
                <a:ext uri="{FF2B5EF4-FFF2-40B4-BE49-F238E27FC236}">
                  <a16:creationId xmlns:a16="http://schemas.microsoft.com/office/drawing/2014/main" id="{B1F2D1A4-9201-774B-FBBA-0F1550787DE2}"/>
                </a:ext>
              </a:extLst>
            </p:cNvPr>
            <p:cNvSpPr/>
            <p:nvPr/>
          </p:nvSpPr>
          <p:spPr>
            <a:xfrm>
              <a:off x="5061629" y="2310027"/>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51" name="TextBox 50">
              <a:extLst>
                <a:ext uri="{FF2B5EF4-FFF2-40B4-BE49-F238E27FC236}">
                  <a16:creationId xmlns:a16="http://schemas.microsoft.com/office/drawing/2014/main" id="{FD295ABC-2528-0522-9144-00BF02A84127}"/>
                </a:ext>
              </a:extLst>
            </p:cNvPr>
            <p:cNvSpPr txBox="1"/>
            <p:nvPr/>
          </p:nvSpPr>
          <p:spPr>
            <a:xfrm>
              <a:off x="5096929" y="2390782"/>
              <a:ext cx="280805" cy="184666"/>
            </a:xfrm>
            <a:prstGeom prst="rect">
              <a:avLst/>
            </a:prstGeom>
            <a:noFill/>
          </p:spPr>
          <p:txBody>
            <a:bodyPr wrap="square" lIns="0" tIns="0" rIns="0" bIns="0" rtlCol="0">
              <a:spAutoFit/>
            </a:bodyPr>
            <a:lstStyle/>
            <a:p>
              <a:pPr algn="ctr"/>
              <a:r>
                <a:rPr lang="en-US" sz="1200" b="1" cap="all" spc="20">
                  <a:solidFill>
                    <a:schemeClr val="bg1"/>
                  </a:solidFill>
                </a:rPr>
                <a:t>13</a:t>
              </a:r>
            </a:p>
          </p:txBody>
        </p:sp>
      </p:grpSp>
      <p:grpSp>
        <p:nvGrpSpPr>
          <p:cNvPr id="52" name="Group 51">
            <a:extLst>
              <a:ext uri="{FF2B5EF4-FFF2-40B4-BE49-F238E27FC236}">
                <a16:creationId xmlns:a16="http://schemas.microsoft.com/office/drawing/2014/main" id="{C5EBFF56-E711-45E9-09B9-DBCB98E775F7}"/>
              </a:ext>
            </a:extLst>
          </p:cNvPr>
          <p:cNvGrpSpPr/>
          <p:nvPr/>
        </p:nvGrpSpPr>
        <p:grpSpPr>
          <a:xfrm>
            <a:off x="4666220" y="3528430"/>
            <a:ext cx="357790" cy="357790"/>
            <a:chOff x="5061629" y="3837460"/>
            <a:chExt cx="357790" cy="357790"/>
          </a:xfrm>
        </p:grpSpPr>
        <p:sp>
          <p:nvSpPr>
            <p:cNvPr id="53" name="Oval 52">
              <a:extLst>
                <a:ext uri="{FF2B5EF4-FFF2-40B4-BE49-F238E27FC236}">
                  <a16:creationId xmlns:a16="http://schemas.microsoft.com/office/drawing/2014/main" id="{D5E5A902-4DD0-1E4E-7CCE-13DACBAE9CC4}"/>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37BB1816-93C4-51D0-3D86-25A8F95C6466}"/>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16</a:t>
              </a:r>
            </a:p>
          </p:txBody>
        </p:sp>
      </p:grpSp>
      <p:grpSp>
        <p:nvGrpSpPr>
          <p:cNvPr id="55" name="Group 54">
            <a:extLst>
              <a:ext uri="{FF2B5EF4-FFF2-40B4-BE49-F238E27FC236}">
                <a16:creationId xmlns:a16="http://schemas.microsoft.com/office/drawing/2014/main" id="{3D90F540-3A35-4A55-DC6D-3D7E7ECF3E53}"/>
              </a:ext>
            </a:extLst>
          </p:cNvPr>
          <p:cNvGrpSpPr/>
          <p:nvPr/>
        </p:nvGrpSpPr>
        <p:grpSpPr>
          <a:xfrm>
            <a:off x="4656695" y="2621839"/>
            <a:ext cx="357790" cy="357790"/>
            <a:chOff x="5061629" y="3073744"/>
            <a:chExt cx="357790" cy="357790"/>
          </a:xfrm>
        </p:grpSpPr>
        <p:sp>
          <p:nvSpPr>
            <p:cNvPr id="56" name="Oval 55">
              <a:extLst>
                <a:ext uri="{FF2B5EF4-FFF2-40B4-BE49-F238E27FC236}">
                  <a16:creationId xmlns:a16="http://schemas.microsoft.com/office/drawing/2014/main" id="{8766FAD8-7186-68F5-7C73-441463183FFE}"/>
                </a:ext>
              </a:extLst>
            </p:cNvPr>
            <p:cNvSpPr/>
            <p:nvPr/>
          </p:nvSpPr>
          <p:spPr>
            <a:xfrm>
              <a:off x="5061629" y="3073744"/>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6F4DEEBB-7221-41CC-8DA6-E540349628F4}"/>
                </a:ext>
              </a:extLst>
            </p:cNvPr>
            <p:cNvSpPr txBox="1"/>
            <p:nvPr/>
          </p:nvSpPr>
          <p:spPr>
            <a:xfrm>
              <a:off x="5096929" y="3154499"/>
              <a:ext cx="280805" cy="184666"/>
            </a:xfrm>
            <a:prstGeom prst="rect">
              <a:avLst/>
            </a:prstGeom>
            <a:noFill/>
          </p:spPr>
          <p:txBody>
            <a:bodyPr wrap="square" lIns="0" tIns="0" rIns="0" bIns="0" rtlCol="0">
              <a:spAutoFit/>
            </a:bodyPr>
            <a:lstStyle/>
            <a:p>
              <a:pPr algn="ctr"/>
              <a:r>
                <a:rPr lang="en-US" sz="1200" b="1" cap="all" spc="20">
                  <a:solidFill>
                    <a:schemeClr val="bg1"/>
                  </a:solidFill>
                </a:rPr>
                <a:t>14</a:t>
              </a:r>
            </a:p>
          </p:txBody>
        </p:sp>
      </p:grpSp>
      <p:grpSp>
        <p:nvGrpSpPr>
          <p:cNvPr id="58" name="Group 57">
            <a:extLst>
              <a:ext uri="{FF2B5EF4-FFF2-40B4-BE49-F238E27FC236}">
                <a16:creationId xmlns:a16="http://schemas.microsoft.com/office/drawing/2014/main" id="{962068CA-9AF2-4D40-8685-8D1BB9855205}"/>
              </a:ext>
            </a:extLst>
          </p:cNvPr>
          <p:cNvGrpSpPr/>
          <p:nvPr/>
        </p:nvGrpSpPr>
        <p:grpSpPr>
          <a:xfrm>
            <a:off x="4666220" y="3071877"/>
            <a:ext cx="357790" cy="357790"/>
            <a:chOff x="5061629" y="3837460"/>
            <a:chExt cx="357790" cy="357790"/>
          </a:xfrm>
        </p:grpSpPr>
        <p:sp>
          <p:nvSpPr>
            <p:cNvPr id="59" name="Oval 58">
              <a:extLst>
                <a:ext uri="{FF2B5EF4-FFF2-40B4-BE49-F238E27FC236}">
                  <a16:creationId xmlns:a16="http://schemas.microsoft.com/office/drawing/2014/main" id="{6BCC2BEA-955E-C127-56F2-2F56A3F10CE2}"/>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F4E87B67-9D9F-818D-735A-A1797712652D}"/>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15</a:t>
              </a:r>
            </a:p>
          </p:txBody>
        </p:sp>
      </p:grpSp>
      <p:grpSp>
        <p:nvGrpSpPr>
          <p:cNvPr id="61" name="Group 60">
            <a:extLst>
              <a:ext uri="{FF2B5EF4-FFF2-40B4-BE49-F238E27FC236}">
                <a16:creationId xmlns:a16="http://schemas.microsoft.com/office/drawing/2014/main" id="{AAD26D5A-797C-F1BF-B699-987FB723B6C2}"/>
              </a:ext>
            </a:extLst>
          </p:cNvPr>
          <p:cNvGrpSpPr/>
          <p:nvPr/>
        </p:nvGrpSpPr>
        <p:grpSpPr>
          <a:xfrm>
            <a:off x="4666220" y="3984983"/>
            <a:ext cx="357790" cy="357790"/>
            <a:chOff x="5061629" y="3837460"/>
            <a:chExt cx="357790" cy="357790"/>
          </a:xfrm>
        </p:grpSpPr>
        <p:sp>
          <p:nvSpPr>
            <p:cNvPr id="62" name="Oval 61">
              <a:extLst>
                <a:ext uri="{FF2B5EF4-FFF2-40B4-BE49-F238E27FC236}">
                  <a16:creationId xmlns:a16="http://schemas.microsoft.com/office/drawing/2014/main" id="{B5FEDA8E-594C-58B7-96DE-FDA1DF2EDC05}"/>
                </a:ext>
              </a:extLst>
            </p:cNvPr>
            <p:cNvSpPr/>
            <p:nvPr/>
          </p:nvSpPr>
          <p:spPr>
            <a:xfrm>
              <a:off x="5061629" y="3837460"/>
              <a:ext cx="357790" cy="357790"/>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B9C2349A-5015-7DDE-1EFA-10B581F63AD3}"/>
                </a:ext>
              </a:extLst>
            </p:cNvPr>
            <p:cNvSpPr txBox="1"/>
            <p:nvPr/>
          </p:nvSpPr>
          <p:spPr>
            <a:xfrm>
              <a:off x="5096929" y="3918215"/>
              <a:ext cx="280805" cy="184666"/>
            </a:xfrm>
            <a:prstGeom prst="rect">
              <a:avLst/>
            </a:prstGeom>
            <a:noFill/>
          </p:spPr>
          <p:txBody>
            <a:bodyPr wrap="square" lIns="0" tIns="0" rIns="0" bIns="0" rtlCol="0">
              <a:spAutoFit/>
            </a:bodyPr>
            <a:lstStyle/>
            <a:p>
              <a:pPr algn="ctr"/>
              <a:r>
                <a:rPr lang="en-US" sz="1200" b="1" cap="all" spc="20">
                  <a:solidFill>
                    <a:schemeClr val="bg1"/>
                  </a:solidFill>
                </a:rPr>
                <a:t>17</a:t>
              </a:r>
            </a:p>
          </p:txBody>
        </p:sp>
      </p:grpSp>
      <p:grpSp>
        <p:nvGrpSpPr>
          <p:cNvPr id="64" name="Group 63">
            <a:extLst>
              <a:ext uri="{FF2B5EF4-FFF2-40B4-BE49-F238E27FC236}">
                <a16:creationId xmlns:a16="http://schemas.microsoft.com/office/drawing/2014/main" id="{1F4157E2-E706-D631-139F-BE4D4ADD1E8E}"/>
              </a:ext>
            </a:extLst>
          </p:cNvPr>
          <p:cNvGrpSpPr/>
          <p:nvPr/>
        </p:nvGrpSpPr>
        <p:grpSpPr>
          <a:xfrm>
            <a:off x="4666220" y="4449767"/>
            <a:ext cx="357790" cy="357790"/>
            <a:chOff x="5061629" y="3837460"/>
            <a:chExt cx="357790" cy="357790"/>
          </a:xfrm>
          <a:solidFill>
            <a:schemeClr val="accent2">
              <a:lumMod val="40000"/>
              <a:lumOff val="60000"/>
            </a:schemeClr>
          </a:solidFill>
        </p:grpSpPr>
        <p:sp>
          <p:nvSpPr>
            <p:cNvPr id="65" name="Oval 64">
              <a:extLst>
                <a:ext uri="{FF2B5EF4-FFF2-40B4-BE49-F238E27FC236}">
                  <a16:creationId xmlns:a16="http://schemas.microsoft.com/office/drawing/2014/main" id="{DF9D44C4-BD8C-673D-6037-ACCFFC1C33F2}"/>
                </a:ext>
              </a:extLst>
            </p:cNvPr>
            <p:cNvSpPr/>
            <p:nvPr/>
          </p:nvSpPr>
          <p:spPr>
            <a:xfrm>
              <a:off x="5061629" y="3837460"/>
              <a:ext cx="357790" cy="35779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515488B0-04C7-5371-599F-8BD4F82594AB}"/>
                </a:ext>
              </a:extLst>
            </p:cNvPr>
            <p:cNvSpPr txBox="1"/>
            <p:nvPr/>
          </p:nvSpPr>
          <p:spPr>
            <a:xfrm>
              <a:off x="5096929" y="3918215"/>
              <a:ext cx="280805" cy="184666"/>
            </a:xfrm>
            <a:prstGeom prst="rect">
              <a:avLst/>
            </a:prstGeom>
            <a:grpFill/>
          </p:spPr>
          <p:txBody>
            <a:bodyPr wrap="square" lIns="0" tIns="0" rIns="0" bIns="0" rtlCol="0">
              <a:spAutoFit/>
            </a:bodyPr>
            <a:lstStyle/>
            <a:p>
              <a:pPr algn="ctr"/>
              <a:r>
                <a:rPr lang="en-US" sz="1200" b="1" cap="all" spc="20">
                  <a:solidFill>
                    <a:schemeClr val="bg1"/>
                  </a:solidFill>
                </a:rPr>
                <a:t>18</a:t>
              </a:r>
            </a:p>
          </p:txBody>
        </p:sp>
      </p:grpSp>
      <p:grpSp>
        <p:nvGrpSpPr>
          <p:cNvPr id="69" name="Group 68">
            <a:extLst>
              <a:ext uri="{FF2B5EF4-FFF2-40B4-BE49-F238E27FC236}">
                <a16:creationId xmlns:a16="http://schemas.microsoft.com/office/drawing/2014/main" id="{B3E4C469-3396-6D2A-BFF4-F0B9E88B068D}"/>
              </a:ext>
            </a:extLst>
          </p:cNvPr>
          <p:cNvGrpSpPr/>
          <p:nvPr/>
        </p:nvGrpSpPr>
        <p:grpSpPr>
          <a:xfrm>
            <a:off x="4666220" y="4904379"/>
            <a:ext cx="357790" cy="357790"/>
            <a:chOff x="5061629" y="3837460"/>
            <a:chExt cx="357790" cy="357790"/>
          </a:xfrm>
          <a:solidFill>
            <a:schemeClr val="accent2">
              <a:lumMod val="40000"/>
              <a:lumOff val="60000"/>
            </a:schemeClr>
          </a:solidFill>
        </p:grpSpPr>
        <p:sp>
          <p:nvSpPr>
            <p:cNvPr id="70" name="Oval 69">
              <a:extLst>
                <a:ext uri="{FF2B5EF4-FFF2-40B4-BE49-F238E27FC236}">
                  <a16:creationId xmlns:a16="http://schemas.microsoft.com/office/drawing/2014/main" id="{EAC325FE-2EDD-4A1F-EFBC-0E27418BEDD8}"/>
                </a:ext>
              </a:extLst>
            </p:cNvPr>
            <p:cNvSpPr/>
            <p:nvPr/>
          </p:nvSpPr>
          <p:spPr>
            <a:xfrm>
              <a:off x="5061629" y="3837460"/>
              <a:ext cx="357790" cy="35779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a:extLst>
                <a:ext uri="{FF2B5EF4-FFF2-40B4-BE49-F238E27FC236}">
                  <a16:creationId xmlns:a16="http://schemas.microsoft.com/office/drawing/2014/main" id="{32F3246A-4548-70C0-58D7-BA5313E7651C}"/>
                </a:ext>
              </a:extLst>
            </p:cNvPr>
            <p:cNvSpPr txBox="1"/>
            <p:nvPr/>
          </p:nvSpPr>
          <p:spPr>
            <a:xfrm>
              <a:off x="5096929" y="3918215"/>
              <a:ext cx="280805" cy="184666"/>
            </a:xfrm>
            <a:prstGeom prst="rect">
              <a:avLst/>
            </a:prstGeom>
            <a:grpFill/>
          </p:spPr>
          <p:txBody>
            <a:bodyPr wrap="square" lIns="0" tIns="0" rIns="0" bIns="0" rtlCol="0">
              <a:spAutoFit/>
            </a:bodyPr>
            <a:lstStyle/>
            <a:p>
              <a:pPr algn="ctr"/>
              <a:r>
                <a:rPr lang="en-US" sz="1200" b="1" cap="all" spc="20">
                  <a:solidFill>
                    <a:schemeClr val="bg1"/>
                  </a:solidFill>
                </a:rPr>
                <a:t>19</a:t>
              </a:r>
            </a:p>
          </p:txBody>
        </p:sp>
      </p:grpSp>
      <p:sp>
        <p:nvSpPr>
          <p:cNvPr id="74" name="TextBox 73">
            <a:extLst>
              <a:ext uri="{FF2B5EF4-FFF2-40B4-BE49-F238E27FC236}">
                <a16:creationId xmlns:a16="http://schemas.microsoft.com/office/drawing/2014/main" id="{42C58390-21DC-B1E6-E005-4F826E0F8E77}"/>
              </a:ext>
            </a:extLst>
          </p:cNvPr>
          <p:cNvSpPr txBox="1"/>
          <p:nvPr/>
        </p:nvSpPr>
        <p:spPr>
          <a:xfrm>
            <a:off x="5135165" y="2226287"/>
            <a:ext cx="3757050" cy="200761"/>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Performance (IPATS) Tools</a:t>
            </a:r>
            <a:endParaRPr lang="en-US" sz="1200">
              <a:solidFill>
                <a:schemeClr val="accent6"/>
              </a:solidFill>
              <a:latin typeface="+mj-lt"/>
            </a:endParaRPr>
          </a:p>
        </p:txBody>
      </p:sp>
      <p:sp>
        <p:nvSpPr>
          <p:cNvPr id="76" name="TextBox 75">
            <a:extLst>
              <a:ext uri="{FF2B5EF4-FFF2-40B4-BE49-F238E27FC236}">
                <a16:creationId xmlns:a16="http://schemas.microsoft.com/office/drawing/2014/main" id="{6496C041-0924-259D-226A-974AB1B8E75F}"/>
              </a:ext>
            </a:extLst>
          </p:cNvPr>
          <p:cNvSpPr txBox="1"/>
          <p:nvPr/>
        </p:nvSpPr>
        <p:spPr>
          <a:xfrm>
            <a:off x="5135165" y="2700413"/>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Entity &amp; Relationship Management</a:t>
            </a:r>
            <a:endParaRPr lang="en-US" sz="1200">
              <a:solidFill>
                <a:schemeClr val="accent6"/>
              </a:solidFill>
              <a:latin typeface="+mj-lt"/>
            </a:endParaRPr>
          </a:p>
        </p:txBody>
      </p:sp>
      <p:sp>
        <p:nvSpPr>
          <p:cNvPr id="79" name="TextBox 78">
            <a:extLst>
              <a:ext uri="{FF2B5EF4-FFF2-40B4-BE49-F238E27FC236}">
                <a16:creationId xmlns:a16="http://schemas.microsoft.com/office/drawing/2014/main" id="{806973C0-9C4A-0C77-D5F2-FD94455CED01}"/>
              </a:ext>
            </a:extLst>
          </p:cNvPr>
          <p:cNvSpPr txBox="1"/>
          <p:nvPr/>
        </p:nvSpPr>
        <p:spPr>
          <a:xfrm>
            <a:off x="5135165" y="3122101"/>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Create Grant Management Functionality</a:t>
            </a:r>
            <a:endParaRPr lang="en-US" sz="1200">
              <a:solidFill>
                <a:schemeClr val="accent6"/>
              </a:solidFill>
              <a:latin typeface="+mj-lt"/>
            </a:endParaRPr>
          </a:p>
        </p:txBody>
      </p:sp>
      <p:sp>
        <p:nvSpPr>
          <p:cNvPr id="80" name="TextBox 79">
            <a:extLst>
              <a:ext uri="{FF2B5EF4-FFF2-40B4-BE49-F238E27FC236}">
                <a16:creationId xmlns:a16="http://schemas.microsoft.com/office/drawing/2014/main" id="{37D82E39-EFD6-5C16-69AD-17CA4B185720}"/>
              </a:ext>
            </a:extLst>
          </p:cNvPr>
          <p:cNvSpPr txBox="1"/>
          <p:nvPr/>
        </p:nvSpPr>
        <p:spPr>
          <a:xfrm>
            <a:off x="5135165" y="3593090"/>
            <a:ext cx="3808260" cy="200761"/>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Incorporate Demand Occupation Functionality</a:t>
            </a:r>
            <a:endParaRPr lang="en-US" sz="1200">
              <a:solidFill>
                <a:schemeClr val="accent6"/>
              </a:solidFill>
              <a:latin typeface="+mj-lt"/>
            </a:endParaRPr>
          </a:p>
        </p:txBody>
      </p:sp>
      <p:sp>
        <p:nvSpPr>
          <p:cNvPr id="81" name="TextBox 80">
            <a:extLst>
              <a:ext uri="{FF2B5EF4-FFF2-40B4-BE49-F238E27FC236}">
                <a16:creationId xmlns:a16="http://schemas.microsoft.com/office/drawing/2014/main" id="{7FAACD74-6F2A-BC54-51E1-DE636645026A}"/>
              </a:ext>
            </a:extLst>
          </p:cNvPr>
          <p:cNvSpPr txBox="1"/>
          <p:nvPr/>
        </p:nvSpPr>
        <p:spPr>
          <a:xfrm>
            <a:off x="5135165" y="4046198"/>
            <a:ext cx="3865532" cy="200761"/>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accent6"/>
                </a:solidFill>
                <a:latin typeface="+mj-lt"/>
              </a:rPr>
              <a:t>Expand User Management Functionality</a:t>
            </a:r>
            <a:endParaRPr lang="en-US" sz="1200">
              <a:solidFill>
                <a:schemeClr val="accent6"/>
              </a:solidFill>
              <a:latin typeface="+mj-lt"/>
            </a:endParaRPr>
          </a:p>
        </p:txBody>
      </p:sp>
      <p:sp>
        <p:nvSpPr>
          <p:cNvPr id="82" name="TextBox 81">
            <a:extLst>
              <a:ext uri="{FF2B5EF4-FFF2-40B4-BE49-F238E27FC236}">
                <a16:creationId xmlns:a16="http://schemas.microsoft.com/office/drawing/2014/main" id="{3025D748-0FAE-F09D-7DF0-41D5423BDD07}"/>
              </a:ext>
            </a:extLst>
          </p:cNvPr>
          <p:cNvSpPr txBox="1"/>
          <p:nvPr/>
        </p:nvSpPr>
        <p:spPr>
          <a:xfrm>
            <a:off x="5124962" y="4514427"/>
            <a:ext cx="3757049" cy="200761"/>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bg1">
                    <a:lumMod val="50000"/>
                  </a:schemeClr>
                </a:solidFill>
                <a:latin typeface="+mj-lt"/>
              </a:rPr>
              <a:t>Migrate IWDS Data to The new system</a:t>
            </a:r>
            <a:endParaRPr lang="en-US" sz="1200">
              <a:solidFill>
                <a:schemeClr val="bg1">
                  <a:lumMod val="50000"/>
                </a:schemeClr>
              </a:solidFill>
              <a:latin typeface="+mj-lt"/>
            </a:endParaRPr>
          </a:p>
        </p:txBody>
      </p:sp>
      <p:sp>
        <p:nvSpPr>
          <p:cNvPr id="83" name="TextBox 82">
            <a:extLst>
              <a:ext uri="{FF2B5EF4-FFF2-40B4-BE49-F238E27FC236}">
                <a16:creationId xmlns:a16="http://schemas.microsoft.com/office/drawing/2014/main" id="{49C1EBF8-C620-FC83-57FC-DFFFB84B6650}"/>
              </a:ext>
            </a:extLst>
          </p:cNvPr>
          <p:cNvSpPr txBox="1"/>
          <p:nvPr/>
        </p:nvSpPr>
        <p:spPr>
          <a:xfrm>
            <a:off x="5135165" y="4981237"/>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bg1">
                    <a:lumMod val="50000"/>
                  </a:schemeClr>
                </a:solidFill>
                <a:latin typeface="+mj-lt"/>
              </a:rPr>
              <a:t>MVP Testing &amp; Acceptance</a:t>
            </a:r>
            <a:endParaRPr lang="en-US" sz="1200">
              <a:solidFill>
                <a:schemeClr val="bg1">
                  <a:lumMod val="50000"/>
                </a:schemeClr>
              </a:solidFill>
              <a:latin typeface="+mj-lt"/>
            </a:endParaRPr>
          </a:p>
        </p:txBody>
      </p:sp>
      <p:grpSp>
        <p:nvGrpSpPr>
          <p:cNvPr id="84" name="Group 83">
            <a:extLst>
              <a:ext uri="{FF2B5EF4-FFF2-40B4-BE49-F238E27FC236}">
                <a16:creationId xmlns:a16="http://schemas.microsoft.com/office/drawing/2014/main" id="{1A6927FE-06C4-1FB1-5BCF-DC0E03A9BF6C}"/>
              </a:ext>
            </a:extLst>
          </p:cNvPr>
          <p:cNvGrpSpPr/>
          <p:nvPr/>
        </p:nvGrpSpPr>
        <p:grpSpPr>
          <a:xfrm>
            <a:off x="4656017" y="5346606"/>
            <a:ext cx="357790" cy="357790"/>
            <a:chOff x="5061629" y="3837460"/>
            <a:chExt cx="357790" cy="357790"/>
          </a:xfrm>
          <a:solidFill>
            <a:schemeClr val="accent2">
              <a:lumMod val="40000"/>
              <a:lumOff val="60000"/>
            </a:schemeClr>
          </a:solidFill>
        </p:grpSpPr>
        <p:sp>
          <p:nvSpPr>
            <p:cNvPr id="85" name="Oval 84">
              <a:extLst>
                <a:ext uri="{FF2B5EF4-FFF2-40B4-BE49-F238E27FC236}">
                  <a16:creationId xmlns:a16="http://schemas.microsoft.com/office/drawing/2014/main" id="{ABF20043-1FB2-9CAA-57E3-0CCF8E5AAB0F}"/>
                </a:ext>
              </a:extLst>
            </p:cNvPr>
            <p:cNvSpPr/>
            <p:nvPr/>
          </p:nvSpPr>
          <p:spPr>
            <a:xfrm>
              <a:off x="5061629" y="3837460"/>
              <a:ext cx="357790" cy="35779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id="{E645A62E-8BEC-EEC7-AF0B-31698247FB7E}"/>
                </a:ext>
              </a:extLst>
            </p:cNvPr>
            <p:cNvSpPr txBox="1"/>
            <p:nvPr/>
          </p:nvSpPr>
          <p:spPr>
            <a:xfrm>
              <a:off x="5096929" y="3918215"/>
              <a:ext cx="280805" cy="184666"/>
            </a:xfrm>
            <a:prstGeom prst="rect">
              <a:avLst/>
            </a:prstGeom>
            <a:grpFill/>
          </p:spPr>
          <p:txBody>
            <a:bodyPr wrap="square" lIns="0" tIns="0" rIns="0" bIns="0" rtlCol="0">
              <a:spAutoFit/>
            </a:bodyPr>
            <a:lstStyle/>
            <a:p>
              <a:pPr algn="ctr"/>
              <a:r>
                <a:rPr lang="en-US" sz="1200" b="1" cap="all" spc="20">
                  <a:solidFill>
                    <a:schemeClr val="bg1"/>
                  </a:solidFill>
                </a:rPr>
                <a:t>20</a:t>
              </a:r>
            </a:p>
          </p:txBody>
        </p:sp>
      </p:grpSp>
      <p:grpSp>
        <p:nvGrpSpPr>
          <p:cNvPr id="87" name="Group 86">
            <a:extLst>
              <a:ext uri="{FF2B5EF4-FFF2-40B4-BE49-F238E27FC236}">
                <a16:creationId xmlns:a16="http://schemas.microsoft.com/office/drawing/2014/main" id="{4DBA67FA-6014-3531-4637-5FA1E50C66F7}"/>
              </a:ext>
            </a:extLst>
          </p:cNvPr>
          <p:cNvGrpSpPr/>
          <p:nvPr/>
        </p:nvGrpSpPr>
        <p:grpSpPr>
          <a:xfrm>
            <a:off x="4656017" y="5784756"/>
            <a:ext cx="357790" cy="357790"/>
            <a:chOff x="5061629" y="3837460"/>
            <a:chExt cx="357790" cy="357790"/>
          </a:xfrm>
          <a:solidFill>
            <a:schemeClr val="accent2">
              <a:lumMod val="40000"/>
              <a:lumOff val="60000"/>
            </a:schemeClr>
          </a:solidFill>
        </p:grpSpPr>
        <p:sp>
          <p:nvSpPr>
            <p:cNvPr id="88" name="Oval 87">
              <a:extLst>
                <a:ext uri="{FF2B5EF4-FFF2-40B4-BE49-F238E27FC236}">
                  <a16:creationId xmlns:a16="http://schemas.microsoft.com/office/drawing/2014/main" id="{D5CC43C0-A52D-DDE1-5129-89ABECB1C5DA}"/>
                </a:ext>
              </a:extLst>
            </p:cNvPr>
            <p:cNvSpPr/>
            <p:nvPr/>
          </p:nvSpPr>
          <p:spPr>
            <a:xfrm>
              <a:off x="5061629" y="3837460"/>
              <a:ext cx="357790" cy="35779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TextBox 88">
              <a:extLst>
                <a:ext uri="{FF2B5EF4-FFF2-40B4-BE49-F238E27FC236}">
                  <a16:creationId xmlns:a16="http://schemas.microsoft.com/office/drawing/2014/main" id="{7C4275C0-8BA3-A98E-7232-C9657FB8E406}"/>
                </a:ext>
              </a:extLst>
            </p:cNvPr>
            <p:cNvSpPr txBox="1"/>
            <p:nvPr/>
          </p:nvSpPr>
          <p:spPr>
            <a:xfrm>
              <a:off x="5096929" y="3918215"/>
              <a:ext cx="280805" cy="184666"/>
            </a:xfrm>
            <a:prstGeom prst="rect">
              <a:avLst/>
            </a:prstGeom>
            <a:grpFill/>
          </p:spPr>
          <p:txBody>
            <a:bodyPr wrap="square" lIns="0" tIns="0" rIns="0" bIns="0" rtlCol="0">
              <a:spAutoFit/>
            </a:bodyPr>
            <a:lstStyle/>
            <a:p>
              <a:pPr algn="ctr"/>
              <a:r>
                <a:rPr lang="en-US" sz="1200" b="1" cap="all" spc="20">
                  <a:solidFill>
                    <a:schemeClr val="bg1"/>
                  </a:solidFill>
                </a:rPr>
                <a:t>21</a:t>
              </a:r>
            </a:p>
          </p:txBody>
        </p:sp>
      </p:grpSp>
      <p:grpSp>
        <p:nvGrpSpPr>
          <p:cNvPr id="90" name="Group 89">
            <a:extLst>
              <a:ext uri="{FF2B5EF4-FFF2-40B4-BE49-F238E27FC236}">
                <a16:creationId xmlns:a16="http://schemas.microsoft.com/office/drawing/2014/main" id="{38357A2D-DB59-A479-0277-EA41A964FFCC}"/>
              </a:ext>
            </a:extLst>
          </p:cNvPr>
          <p:cNvGrpSpPr/>
          <p:nvPr/>
        </p:nvGrpSpPr>
        <p:grpSpPr>
          <a:xfrm>
            <a:off x="4656017" y="6203856"/>
            <a:ext cx="357790" cy="357790"/>
            <a:chOff x="5061629" y="3837460"/>
            <a:chExt cx="357790" cy="357790"/>
          </a:xfrm>
          <a:solidFill>
            <a:schemeClr val="accent2">
              <a:lumMod val="40000"/>
              <a:lumOff val="60000"/>
            </a:schemeClr>
          </a:solidFill>
        </p:grpSpPr>
        <p:sp>
          <p:nvSpPr>
            <p:cNvPr id="91" name="Oval 90">
              <a:extLst>
                <a:ext uri="{FF2B5EF4-FFF2-40B4-BE49-F238E27FC236}">
                  <a16:creationId xmlns:a16="http://schemas.microsoft.com/office/drawing/2014/main" id="{A6FED4B0-03A9-876D-CC20-8893C9739C23}"/>
                </a:ext>
              </a:extLst>
            </p:cNvPr>
            <p:cNvSpPr/>
            <p:nvPr/>
          </p:nvSpPr>
          <p:spPr>
            <a:xfrm>
              <a:off x="5061629" y="3837460"/>
              <a:ext cx="357790" cy="35779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a:extLst>
                <a:ext uri="{FF2B5EF4-FFF2-40B4-BE49-F238E27FC236}">
                  <a16:creationId xmlns:a16="http://schemas.microsoft.com/office/drawing/2014/main" id="{DC1F5527-5DBD-C8E6-1966-0F4481DE8BCA}"/>
                </a:ext>
              </a:extLst>
            </p:cNvPr>
            <p:cNvSpPr txBox="1"/>
            <p:nvPr/>
          </p:nvSpPr>
          <p:spPr>
            <a:xfrm>
              <a:off x="5096929" y="3918215"/>
              <a:ext cx="280805" cy="184666"/>
            </a:xfrm>
            <a:prstGeom prst="rect">
              <a:avLst/>
            </a:prstGeom>
            <a:grpFill/>
          </p:spPr>
          <p:txBody>
            <a:bodyPr wrap="square" lIns="0" tIns="0" rIns="0" bIns="0" rtlCol="0">
              <a:spAutoFit/>
            </a:bodyPr>
            <a:lstStyle/>
            <a:p>
              <a:pPr algn="ctr"/>
              <a:r>
                <a:rPr lang="en-US" sz="1200" b="1" cap="all" spc="20">
                  <a:solidFill>
                    <a:schemeClr val="bg1"/>
                  </a:solidFill>
                </a:rPr>
                <a:t>22</a:t>
              </a:r>
            </a:p>
          </p:txBody>
        </p:sp>
      </p:grpSp>
      <p:sp>
        <p:nvSpPr>
          <p:cNvPr id="93" name="TextBox 92">
            <a:extLst>
              <a:ext uri="{FF2B5EF4-FFF2-40B4-BE49-F238E27FC236}">
                <a16:creationId xmlns:a16="http://schemas.microsoft.com/office/drawing/2014/main" id="{4B3F77ED-A550-FE24-94A7-1D700541140B}"/>
              </a:ext>
            </a:extLst>
          </p:cNvPr>
          <p:cNvSpPr txBox="1"/>
          <p:nvPr/>
        </p:nvSpPr>
        <p:spPr>
          <a:xfrm>
            <a:off x="5135165" y="5335090"/>
            <a:ext cx="3818463" cy="418769"/>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bg1">
                    <a:lumMod val="50000"/>
                  </a:schemeClr>
                </a:solidFill>
                <a:latin typeface="+mj-lt"/>
              </a:rPr>
              <a:t>IWDS Cutoff Date and Transition to DoIT-Hosted IWIS Application</a:t>
            </a:r>
            <a:endParaRPr lang="en-US" sz="1200">
              <a:solidFill>
                <a:schemeClr val="bg1">
                  <a:lumMod val="50000"/>
                </a:schemeClr>
              </a:solidFill>
              <a:latin typeface="+mj-lt"/>
            </a:endParaRPr>
          </a:p>
        </p:txBody>
      </p:sp>
      <p:sp>
        <p:nvSpPr>
          <p:cNvPr id="94" name="TextBox 93">
            <a:extLst>
              <a:ext uri="{FF2B5EF4-FFF2-40B4-BE49-F238E27FC236}">
                <a16:creationId xmlns:a16="http://schemas.microsoft.com/office/drawing/2014/main" id="{E168DA3C-C5CF-61DE-BE08-E7C4C4038ABD}"/>
              </a:ext>
            </a:extLst>
          </p:cNvPr>
          <p:cNvSpPr txBox="1"/>
          <p:nvPr/>
        </p:nvSpPr>
        <p:spPr>
          <a:xfrm>
            <a:off x="5124962" y="5861614"/>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bg1">
                    <a:lumMod val="50000"/>
                  </a:schemeClr>
                </a:solidFill>
                <a:latin typeface="+mj-lt"/>
              </a:rPr>
              <a:t>MVP Testing at DoIT Data Center</a:t>
            </a:r>
            <a:endParaRPr lang="en-US" sz="1200">
              <a:solidFill>
                <a:schemeClr val="bg1">
                  <a:lumMod val="50000"/>
                </a:schemeClr>
              </a:solidFill>
              <a:latin typeface="+mj-lt"/>
            </a:endParaRPr>
          </a:p>
        </p:txBody>
      </p:sp>
      <p:sp>
        <p:nvSpPr>
          <p:cNvPr id="95" name="TextBox 94">
            <a:extLst>
              <a:ext uri="{FF2B5EF4-FFF2-40B4-BE49-F238E27FC236}">
                <a16:creationId xmlns:a16="http://schemas.microsoft.com/office/drawing/2014/main" id="{F47324AD-55DC-9416-6BE8-0792410B4D18}"/>
              </a:ext>
            </a:extLst>
          </p:cNvPr>
          <p:cNvSpPr txBox="1"/>
          <p:nvPr/>
        </p:nvSpPr>
        <p:spPr>
          <a:xfrm>
            <a:off x="5124962" y="6280714"/>
            <a:ext cx="3419242" cy="204158"/>
          </a:xfrm>
          <a:prstGeom prst="rect">
            <a:avLst/>
          </a:prstGeom>
          <a:noFill/>
        </p:spPr>
        <p:txBody>
          <a:bodyPr wrap="square" lIns="0" tIns="0" rIns="0" bIns="0" rtlCol="0" anchor="t">
            <a:spAutoFit/>
          </a:bodyPr>
          <a:lstStyle/>
          <a:p>
            <a:pPr>
              <a:lnSpc>
                <a:spcPts val="1700"/>
              </a:lnSpc>
              <a:spcAft>
                <a:spcPts val="600"/>
              </a:spcAft>
            </a:pPr>
            <a:r>
              <a:rPr lang="en-US" sz="1100" b="1" cap="all" spc="20">
                <a:solidFill>
                  <a:schemeClr val="bg1">
                    <a:lumMod val="50000"/>
                  </a:schemeClr>
                </a:solidFill>
                <a:latin typeface="+mj-lt"/>
              </a:rPr>
              <a:t>DoIT Hosting Application and Go-Live</a:t>
            </a:r>
            <a:endParaRPr lang="en-US" sz="1200">
              <a:solidFill>
                <a:schemeClr val="bg1">
                  <a:lumMod val="50000"/>
                </a:schemeClr>
              </a:solidFill>
              <a:latin typeface="+mj-lt"/>
            </a:endParaRPr>
          </a:p>
        </p:txBody>
      </p:sp>
    </p:spTree>
    <p:extLst>
      <p:ext uri="{BB962C8B-B14F-4D97-AF65-F5344CB8AC3E}">
        <p14:creationId xmlns:p14="http://schemas.microsoft.com/office/powerpoint/2010/main" val="253108422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500"/>
                                        <p:tgtEl>
                                          <p:spTgt spid="22"/>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500"/>
                                        <p:tgtEl>
                                          <p:spTgt spid="2"/>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46"/>
                                        </p:tgtEl>
                                        <p:attrNameLst>
                                          <p:attrName>style.visibility</p:attrName>
                                        </p:attrNameLst>
                                      </p:cBhvr>
                                      <p:to>
                                        <p:strVal val="visible"/>
                                      </p:to>
                                    </p:set>
                                    <p:animEffect transition="in" filter="fade">
                                      <p:cBhvr>
                                        <p:cTn id="55" dur="500"/>
                                        <p:tgtEl>
                                          <p:spTgt spid="46"/>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49"/>
                                        </p:tgtEl>
                                        <p:attrNameLst>
                                          <p:attrName>style.visibility</p:attrName>
                                        </p:attrNameLst>
                                      </p:cBhvr>
                                      <p:to>
                                        <p:strVal val="visible"/>
                                      </p:to>
                                    </p:set>
                                    <p:animEffect transition="in" filter="fade">
                                      <p:cBhvr>
                                        <p:cTn id="59" dur="500"/>
                                        <p:tgtEl>
                                          <p:spTgt spid="49"/>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55"/>
                                        </p:tgtEl>
                                        <p:attrNameLst>
                                          <p:attrName>style.visibility</p:attrName>
                                        </p:attrNameLst>
                                      </p:cBhvr>
                                      <p:to>
                                        <p:strVal val="visible"/>
                                      </p:to>
                                    </p:set>
                                    <p:animEffect transition="in" filter="fade">
                                      <p:cBhvr>
                                        <p:cTn id="63" dur="500"/>
                                        <p:tgtEl>
                                          <p:spTgt spid="55"/>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52"/>
                                        </p:tgtEl>
                                        <p:attrNameLst>
                                          <p:attrName>style.visibility</p:attrName>
                                        </p:attrNameLst>
                                      </p:cBhvr>
                                      <p:to>
                                        <p:strVal val="visible"/>
                                      </p:to>
                                    </p:set>
                                    <p:animEffect transition="in" filter="fade">
                                      <p:cBhvr>
                                        <p:cTn id="67" dur="500"/>
                                        <p:tgtEl>
                                          <p:spTgt spid="52"/>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58"/>
                                        </p:tgtEl>
                                        <p:attrNameLst>
                                          <p:attrName>style.visibility</p:attrName>
                                        </p:attrNameLst>
                                      </p:cBhvr>
                                      <p:to>
                                        <p:strVal val="visible"/>
                                      </p:to>
                                    </p:set>
                                    <p:animEffect transition="in" filter="fade">
                                      <p:cBhvr>
                                        <p:cTn id="71" dur="500"/>
                                        <p:tgtEl>
                                          <p:spTgt spid="58"/>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61"/>
                                        </p:tgtEl>
                                        <p:attrNameLst>
                                          <p:attrName>style.visibility</p:attrName>
                                        </p:attrNameLst>
                                      </p:cBhvr>
                                      <p:to>
                                        <p:strVal val="visible"/>
                                      </p:to>
                                    </p:set>
                                    <p:animEffect transition="in" filter="fade">
                                      <p:cBhvr>
                                        <p:cTn id="75" dur="500"/>
                                        <p:tgtEl>
                                          <p:spTgt spid="61"/>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64"/>
                                        </p:tgtEl>
                                        <p:attrNameLst>
                                          <p:attrName>style.visibility</p:attrName>
                                        </p:attrNameLst>
                                      </p:cBhvr>
                                      <p:to>
                                        <p:strVal val="visible"/>
                                      </p:to>
                                    </p:set>
                                    <p:animEffect transition="in" filter="fade">
                                      <p:cBhvr>
                                        <p:cTn id="79" dur="500"/>
                                        <p:tgtEl>
                                          <p:spTgt spid="64"/>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69"/>
                                        </p:tgtEl>
                                        <p:attrNameLst>
                                          <p:attrName>style.visibility</p:attrName>
                                        </p:attrNameLst>
                                      </p:cBhvr>
                                      <p:to>
                                        <p:strVal val="visible"/>
                                      </p:to>
                                    </p:set>
                                    <p:animEffect transition="in" filter="fade">
                                      <p:cBhvr>
                                        <p:cTn id="83" dur="500"/>
                                        <p:tgtEl>
                                          <p:spTgt spid="69"/>
                                        </p:tgtEl>
                                      </p:cBhvr>
                                    </p:animEffect>
                                  </p:childTnLst>
                                </p:cTn>
                              </p:par>
                            </p:childTnLst>
                          </p:cTn>
                        </p:par>
                        <p:par>
                          <p:cTn id="84" fill="hold">
                            <p:stCondLst>
                              <p:cond delay="10000"/>
                            </p:stCondLst>
                            <p:childTnLst>
                              <p:par>
                                <p:cTn id="85" presetID="10" presetClass="entr" presetSubtype="0" fill="hold" nodeType="afterEffect">
                                  <p:stCondLst>
                                    <p:cond delay="0"/>
                                  </p:stCondLst>
                                  <p:childTnLst>
                                    <p:set>
                                      <p:cBhvr>
                                        <p:cTn id="86" dur="1" fill="hold">
                                          <p:stCondLst>
                                            <p:cond delay="0"/>
                                          </p:stCondLst>
                                        </p:cTn>
                                        <p:tgtEl>
                                          <p:spTgt spid="84"/>
                                        </p:tgtEl>
                                        <p:attrNameLst>
                                          <p:attrName>style.visibility</p:attrName>
                                        </p:attrNameLst>
                                      </p:cBhvr>
                                      <p:to>
                                        <p:strVal val="visible"/>
                                      </p:to>
                                    </p:set>
                                    <p:animEffect transition="in" filter="fade">
                                      <p:cBhvr>
                                        <p:cTn id="87" dur="500"/>
                                        <p:tgtEl>
                                          <p:spTgt spid="84"/>
                                        </p:tgtEl>
                                      </p:cBhvr>
                                    </p:animEffect>
                                  </p:childTnLst>
                                </p:cTn>
                              </p:par>
                            </p:childTnLst>
                          </p:cTn>
                        </p:par>
                        <p:par>
                          <p:cTn id="88" fill="hold">
                            <p:stCondLst>
                              <p:cond delay="10500"/>
                            </p:stCondLst>
                            <p:childTnLst>
                              <p:par>
                                <p:cTn id="89" presetID="10" presetClass="entr" presetSubtype="0" fill="hold" nodeType="afterEffect">
                                  <p:stCondLst>
                                    <p:cond delay="0"/>
                                  </p:stCondLst>
                                  <p:childTnLst>
                                    <p:set>
                                      <p:cBhvr>
                                        <p:cTn id="90" dur="1" fill="hold">
                                          <p:stCondLst>
                                            <p:cond delay="0"/>
                                          </p:stCondLst>
                                        </p:cTn>
                                        <p:tgtEl>
                                          <p:spTgt spid="87"/>
                                        </p:tgtEl>
                                        <p:attrNameLst>
                                          <p:attrName>style.visibility</p:attrName>
                                        </p:attrNameLst>
                                      </p:cBhvr>
                                      <p:to>
                                        <p:strVal val="visible"/>
                                      </p:to>
                                    </p:set>
                                    <p:animEffect transition="in" filter="fade">
                                      <p:cBhvr>
                                        <p:cTn id="91" dur="500"/>
                                        <p:tgtEl>
                                          <p:spTgt spid="87"/>
                                        </p:tgtEl>
                                      </p:cBhvr>
                                    </p:animEffect>
                                  </p:childTnLst>
                                </p:cTn>
                              </p:par>
                            </p:childTnLst>
                          </p:cTn>
                        </p:par>
                        <p:par>
                          <p:cTn id="92" fill="hold">
                            <p:stCondLst>
                              <p:cond delay="11000"/>
                            </p:stCondLst>
                            <p:childTnLst>
                              <p:par>
                                <p:cTn id="93" presetID="10" presetClass="entr" presetSubtype="0" fill="hold" nodeType="afterEffect">
                                  <p:stCondLst>
                                    <p:cond delay="0"/>
                                  </p:stCondLst>
                                  <p:childTnLst>
                                    <p:set>
                                      <p:cBhvr>
                                        <p:cTn id="94" dur="1" fill="hold">
                                          <p:stCondLst>
                                            <p:cond delay="0"/>
                                          </p:stCondLst>
                                        </p:cTn>
                                        <p:tgtEl>
                                          <p:spTgt spid="90"/>
                                        </p:tgtEl>
                                        <p:attrNameLst>
                                          <p:attrName>style.visibility</p:attrName>
                                        </p:attrNameLst>
                                      </p:cBhvr>
                                      <p:to>
                                        <p:strVal val="visible"/>
                                      </p:to>
                                    </p:set>
                                    <p:animEffect transition="in" filter="fade">
                                      <p:cBhvr>
                                        <p:cTn id="95" dur="5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000000"/>
      </a:dk1>
      <a:lt1>
        <a:srgbClr val="FFFFFF"/>
      </a:lt1>
      <a:dk2>
        <a:srgbClr val="44546A"/>
      </a:dk2>
      <a:lt2>
        <a:srgbClr val="E7E6E6"/>
      </a:lt2>
      <a:accent1>
        <a:srgbClr val="BE5333"/>
      </a:accent1>
      <a:accent2>
        <a:srgbClr val="ED7D31"/>
      </a:accent2>
      <a:accent3>
        <a:srgbClr val="A5A5A5"/>
      </a:accent3>
      <a:accent4>
        <a:srgbClr val="FFC000"/>
      </a:accent4>
      <a:accent5>
        <a:srgbClr val="B44F30"/>
      </a:accent5>
      <a:accent6>
        <a:srgbClr val="4D4D4D"/>
      </a:accent6>
      <a:hlink>
        <a:srgbClr val="6297B8"/>
      </a:hlink>
      <a:folHlink>
        <a:srgbClr val="313744"/>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E52569ECEA4A742A2C5974F57977DA4" ma:contentTypeVersion="5" ma:contentTypeDescription="Create a new document." ma:contentTypeScope="" ma:versionID="79c9f2753a94edf9e8c03015e3e7977f">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3539B0-E755-408B-8EC0-71319418144F}">
  <ds:schemaRefs>
    <ds:schemaRef ds:uri="http://schemas.microsoft.com/office/2006/metadata/properties"/>
    <ds:schemaRef ds:uri="http://www.w3.org/XML/1998/namespace"/>
    <ds:schemaRef ds:uri="http://purl.org/dc/terms/"/>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d5336d5e-925a-4967-95ed-7b2685458cbd"/>
    <ds:schemaRef ds:uri="604ad56b-ce15-4040-a51a-85d0c1fd6fd9"/>
  </ds:schemaRefs>
</ds:datastoreItem>
</file>

<file path=customXml/itemProps2.xml><?xml version="1.0" encoding="utf-8"?>
<ds:datastoreItem xmlns:ds="http://schemas.openxmlformats.org/officeDocument/2006/customXml" ds:itemID="{055273AF-8D32-4178-AEAD-FBA1987186C7}"/>
</file>

<file path=customXml/itemProps3.xml><?xml version="1.0" encoding="utf-8"?>
<ds:datastoreItem xmlns:ds="http://schemas.openxmlformats.org/officeDocument/2006/customXml" ds:itemID="{A798C24E-ECC9-45BA-8B8D-69AEF1BECD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91</TotalTime>
  <Words>2462</Words>
  <Application>Microsoft Macintosh PowerPoint</Application>
  <PresentationFormat>On-screen Show (4:3)</PresentationFormat>
  <Paragraphs>472</Paragraphs>
  <Slides>18</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Calibri Light</vt:lpstr>
      <vt:lpstr>Courier New</vt:lpstr>
      <vt:lpstr>Lato</vt:lpstr>
      <vt:lpstr>Quattrocento Sans</vt:lpstr>
      <vt:lpstr>Segoe UI 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Moorche 30 DVDs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Jafar</dc:creator>
  <cp:keywords/>
  <cp:lastModifiedBy>Al Menke</cp:lastModifiedBy>
  <cp:revision>36</cp:revision>
  <cp:lastPrinted>2018-06-26T15:29:22Z</cp:lastPrinted>
  <dcterms:created xsi:type="dcterms:W3CDTF">2015-05-25T12:45:08Z</dcterms:created>
  <dcterms:modified xsi:type="dcterms:W3CDTF">2023-12-01T22:34:28Z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0x010100CE52569ECEA4A742A2C5974F57977DA4</vt:lpwstr>
  </property>
  <property fmtid="{D5CDD505-2E9C-101B-9397-08002B2CF9AE}" pid="3" name="TaxKeyword">
    <vt:lpwstr/>
  </property>
  <property fmtid="{D5CDD505-2E9C-101B-9397-08002B2CF9AE}" pid="4" name="MediaServiceImageTags">
    <vt:lpwstr/>
  </property>
</Properties>
</file>