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26"/>
  </p:notesMasterIdLst>
  <p:handoutMasterIdLst>
    <p:handoutMasterId r:id="rId27"/>
  </p:handoutMasterIdLst>
  <p:sldIdLst>
    <p:sldId id="261" r:id="rId5"/>
    <p:sldId id="359" r:id="rId6"/>
    <p:sldId id="331" r:id="rId7"/>
    <p:sldId id="336" r:id="rId8"/>
    <p:sldId id="353" r:id="rId9"/>
    <p:sldId id="337" r:id="rId10"/>
    <p:sldId id="357" r:id="rId11"/>
    <p:sldId id="358" r:id="rId12"/>
    <p:sldId id="334" r:id="rId13"/>
    <p:sldId id="338" r:id="rId14"/>
    <p:sldId id="335" r:id="rId15"/>
    <p:sldId id="354" r:id="rId16"/>
    <p:sldId id="339" r:id="rId17"/>
    <p:sldId id="343" r:id="rId18"/>
    <p:sldId id="345" r:id="rId19"/>
    <p:sldId id="346" r:id="rId20"/>
    <p:sldId id="347" r:id="rId21"/>
    <p:sldId id="348" r:id="rId22"/>
    <p:sldId id="350" r:id="rId23"/>
    <p:sldId id="351" r:id="rId24"/>
    <p:sldId id="283" r:id="rId25"/>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D14C27"/>
    <a:srgbClr val="1C498B"/>
    <a:srgbClr val="F6F8FA"/>
    <a:srgbClr val="303745"/>
    <a:srgbClr val="F58025"/>
    <a:srgbClr val="C5C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96238" autoAdjust="0"/>
  </p:normalViewPr>
  <p:slideViewPr>
    <p:cSldViewPr snapToGrid="0" showGuides="1">
      <p:cViewPr varScale="1">
        <p:scale>
          <a:sx n="105" d="100"/>
          <a:sy n="105" d="100"/>
        </p:scale>
        <p:origin x="2160" y="102"/>
      </p:cViewPr>
      <p:guideLst/>
    </p:cSldViewPr>
  </p:slideViewPr>
  <p:notesTextViewPr>
    <p:cViewPr>
      <p:scale>
        <a:sx n="1" d="1"/>
        <a:sy n="1" d="1"/>
      </p:scale>
      <p:origin x="0" y="0"/>
    </p:cViewPr>
  </p:notesTextViewPr>
  <p:sorterViewPr>
    <p:cViewPr>
      <p:scale>
        <a:sx n="100" d="100"/>
        <a:sy n="100" d="100"/>
      </p:scale>
      <p:origin x="0" y="-828"/>
    </p:cViewPr>
  </p:sorterViewPr>
  <p:notesViewPr>
    <p:cSldViewPr snapToGrid="0" showGuides="1">
      <p:cViewPr varScale="1">
        <p:scale>
          <a:sx n="81" d="100"/>
          <a:sy n="81" d="100"/>
        </p:scale>
        <p:origin x="195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F01BD6-766B-4D19-B75E-7E6A037A6BFB}" type="datetimeFigureOut">
              <a:rPr lang="en-US" smtClean="0"/>
              <a:t>2/3/2026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D3C34-4FAE-4634-9621-7C1A1531823B}" type="datetimeFigureOut">
              <a:rPr lang="en-US" smtClean="0"/>
              <a:t>2/3/2026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3066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47897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74458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ptop Portfolio Showcase">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4667252" y="2590802"/>
            <a:ext cx="3107531" cy="2591028"/>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1" name="Text Placeholder 9">
            <a:extLst>
              <a:ext uri="{FF2B5EF4-FFF2-40B4-BE49-F238E27FC236}">
                <a16:creationId xmlns:a16="http://schemas.microsoft.com/office/drawing/2014/main" id="{C6EC4ED0-10E4-3545-BD7E-523ADFB0DBE1}"/>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A566CE4E-C2CA-3644-AD67-11E740957082}"/>
              </a:ext>
            </a:extLst>
          </p:cNvPr>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99948630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72B3E9-20CA-BA46-A89A-02FBF1AB9991}"/>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2" name="TextBox 11">
            <a:extLst>
              <a:ext uri="{FF2B5EF4-FFF2-40B4-BE49-F238E27FC236}">
                <a16:creationId xmlns:a16="http://schemas.microsoft.com/office/drawing/2014/main" id="{BD493A59-A009-F34B-9AD8-A673A208C1CC}"/>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3" name="TextBox 12">
            <a:extLst>
              <a:ext uri="{FF2B5EF4-FFF2-40B4-BE49-F238E27FC236}">
                <a16:creationId xmlns:a16="http://schemas.microsoft.com/office/drawing/2014/main" id="{84E1790B-1E4F-3B4F-AD32-8BC1BF08A162}"/>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dirty="0">
              <a:solidFill>
                <a:schemeClr val="tx1">
                  <a:lumMod val="50000"/>
                  <a:lumOff val="50000"/>
                </a:schemeClr>
              </a:solidFill>
              <a:latin typeface="+mn-lt"/>
              <a:ea typeface="Segoe UI Symbol" panose="020B0502040204020203" pitchFamily="34" charset="0"/>
            </a:endParaRPr>
          </a:p>
        </p:txBody>
      </p:sp>
      <p:sp>
        <p:nvSpPr>
          <p:cNvPr id="7" name="Freeform 5">
            <a:hlinkClick r:id="" action="ppaction://hlinkshowjump?jump=nextslide"/>
            <a:extLst>
              <a:ext uri="{FF2B5EF4-FFF2-40B4-BE49-F238E27FC236}">
                <a16:creationId xmlns:a16="http://schemas.microsoft.com/office/drawing/2014/main" id="{3D9489B8-D70A-2C4B-9339-02FC12D9C9F5}"/>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8" name="Freeform 5">
            <a:hlinkClick r:id="" action="ppaction://hlinkshowjump?jump=previousslide"/>
            <a:extLst>
              <a:ext uri="{FF2B5EF4-FFF2-40B4-BE49-F238E27FC236}">
                <a16:creationId xmlns:a16="http://schemas.microsoft.com/office/drawing/2014/main" id="{6B84A807-FE08-7F4C-A4CB-EB585EFFBE3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34411571"/>
      </p:ext>
    </p:extLst>
  </p:cSld>
  <p:clrMapOvr>
    <a:masterClrMapping/>
  </p:clrMapOvr>
  <p:transition spd="slow">
    <p:fade/>
  </p:transition>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ny History Page 1">
    <p:spTree>
      <p:nvGrpSpPr>
        <p:cNvPr id="1" name=""/>
        <p:cNvGrpSpPr/>
        <p:nvPr/>
      </p:nvGrpSpPr>
      <p:grpSpPr>
        <a:xfrm>
          <a:off x="0" y="0"/>
          <a:ext cx="0" cy="0"/>
          <a:chOff x="0" y="0"/>
          <a:chExt cx="0" cy="0"/>
        </a:xfrm>
      </p:grpSpPr>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p:cNvSpPr>
          <p:nvPr>
            <p:ph type="pic" sz="quarter" idx="12"/>
          </p:nvPr>
        </p:nvSpPr>
        <p:spPr>
          <a:xfrm>
            <a:off x="4189509" y="2120015"/>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0" name="Picture Placeholder 9"/>
          <p:cNvSpPr>
            <a:spLocks noGrp="1"/>
          </p:cNvSpPr>
          <p:nvPr>
            <p:ph type="pic" sz="quarter" idx="13"/>
          </p:nvPr>
        </p:nvSpPr>
        <p:spPr>
          <a:xfrm>
            <a:off x="1520359" y="4311469"/>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1" name="Picture Placeholder 9"/>
          <p:cNvSpPr>
            <a:spLocks noGrp="1"/>
          </p:cNvSpPr>
          <p:nvPr>
            <p:ph type="pic" sz="quarter" idx="14"/>
          </p:nvPr>
        </p:nvSpPr>
        <p:spPr>
          <a:xfrm>
            <a:off x="6907309" y="4311469"/>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3" name="Text Placeholder 9">
            <a:extLst>
              <a:ext uri="{FF2B5EF4-FFF2-40B4-BE49-F238E27FC236}">
                <a16:creationId xmlns:a16="http://schemas.microsoft.com/office/drawing/2014/main" id="{564B377F-598C-7D43-AC31-2A6886AA33D7}"/>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F2CC2ABB-C44C-CA4F-97C9-5F71B7B6A549}"/>
              </a:ext>
            </a:extLst>
          </p:cNvPr>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5A9AE139-211F-0C42-9F4B-85DFB65FCB4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6" name="TextBox 15">
            <a:extLst>
              <a:ext uri="{FF2B5EF4-FFF2-40B4-BE49-F238E27FC236}">
                <a16:creationId xmlns:a16="http://schemas.microsoft.com/office/drawing/2014/main" id="{86A6322F-23C5-EB4B-A7C5-F6F6A8D55105}"/>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2" name="TextBox 21">
            <a:extLst>
              <a:ext uri="{FF2B5EF4-FFF2-40B4-BE49-F238E27FC236}">
                <a16:creationId xmlns:a16="http://schemas.microsoft.com/office/drawing/2014/main" id="{AE79602B-7BC0-AA47-88B7-E243181EF231}"/>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dirty="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23" name="Freeform 5">
            <a:hlinkClick r:id="" action="ppaction://hlinkshowjump?jump=nextslide"/>
            <a:extLst>
              <a:ext uri="{FF2B5EF4-FFF2-40B4-BE49-F238E27FC236}">
                <a16:creationId xmlns:a16="http://schemas.microsoft.com/office/drawing/2014/main" id="{6C7A4C18-8E88-FF42-8E68-9885D11AB6F7}"/>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24" name="Freeform 5">
            <a:hlinkClick r:id="" action="ppaction://hlinkshowjump?jump=previousslide"/>
            <a:extLst>
              <a:ext uri="{FF2B5EF4-FFF2-40B4-BE49-F238E27FC236}">
                <a16:creationId xmlns:a16="http://schemas.microsoft.com/office/drawing/2014/main" id="{49790A3C-E5CE-8D49-AAAE-156FFDD36123}"/>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2820526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ny History P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3" name="Picture Placeholder 9"/>
          <p:cNvSpPr>
            <a:spLocks noGrp="1"/>
          </p:cNvSpPr>
          <p:nvPr>
            <p:ph type="pic" sz="quarter" idx="13"/>
          </p:nvPr>
        </p:nvSpPr>
        <p:spPr>
          <a:xfrm>
            <a:off x="1520359" y="2121027"/>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4" name="Picture Placeholder 9"/>
          <p:cNvSpPr>
            <a:spLocks noGrp="1"/>
          </p:cNvSpPr>
          <p:nvPr>
            <p:ph type="pic" sz="quarter" idx="14"/>
          </p:nvPr>
        </p:nvSpPr>
        <p:spPr>
          <a:xfrm>
            <a:off x="6907309" y="2121027"/>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5" name="Picture Placeholder 9"/>
          <p:cNvSpPr>
            <a:spLocks noGrp="1"/>
          </p:cNvSpPr>
          <p:nvPr>
            <p:ph type="pic" sz="quarter" idx="12"/>
          </p:nvPr>
        </p:nvSpPr>
        <p:spPr>
          <a:xfrm>
            <a:off x="4211734" y="2121027"/>
            <a:ext cx="1035714" cy="1380952"/>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9" name="TextBox 8"/>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1" name="TextBox 10"/>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Segoe UI Symbol" panose="020B0502040204020203" pitchFamily="34" charset="0"/>
                <a:ea typeface="Segoe UI Symbol" panose="020B0502040204020203" pitchFamily="34" charset="0"/>
              </a:rPr>
              <a:t>Illinois </a:t>
            </a:r>
            <a:r>
              <a:rPr lang="en-US" sz="800" b="0" spc="0" baseline="0" dirty="0" err="1">
                <a:solidFill>
                  <a:schemeClr val="accent3"/>
                </a:solidFill>
                <a:latin typeface="Segoe UI Symbol" panose="020B0502040204020203" pitchFamily="34" charset="0"/>
                <a:ea typeface="Segoe UI Symbol" panose="020B0502040204020203" pitchFamily="34" charset="0"/>
              </a:rPr>
              <a:t>workNet</a:t>
            </a:r>
            <a:r>
              <a:rPr lang="en-US" sz="800" b="0" spc="0" baseline="30000" dirty="0">
                <a:solidFill>
                  <a:schemeClr val="accent3"/>
                </a:solidFill>
                <a:latin typeface="Segoe UI Symbol" panose="020B0502040204020203" pitchFamily="34" charset="0"/>
                <a:ea typeface="Segoe UI Symbol" panose="020B0502040204020203" pitchFamily="34" charset="0"/>
              </a:rPr>
              <a:t>®</a:t>
            </a:r>
            <a:r>
              <a:rPr lang="en-US" sz="800" b="0" spc="0" baseline="0" dirty="0">
                <a:solidFill>
                  <a:schemeClr val="accent3"/>
                </a:solidFill>
                <a:latin typeface="Segoe UI Symbol" panose="020B0502040204020203" pitchFamily="34" charset="0"/>
                <a:ea typeface="Segoe UI Symbol" panose="020B0502040204020203" pitchFamily="34" charset="0"/>
              </a:rPr>
              <a:t> is sponsored by the Department of Commerce and Economic Opportunity.</a:t>
            </a:r>
            <a:endParaRPr lang="en-US" sz="800" b="0" spc="0" baseline="0" dirty="0">
              <a:solidFill>
                <a:schemeClr val="accent2"/>
              </a:solidFill>
              <a:latin typeface="Segoe UI Symbol" panose="020B0502040204020203" pitchFamily="34" charset="0"/>
              <a:ea typeface="Segoe UI Symbol" panose="020B0502040204020203" pitchFamily="34" charset="0"/>
            </a:endParaRPr>
          </a:p>
        </p:txBody>
      </p:sp>
      <p:sp>
        <p:nvSpPr>
          <p:cNvPr id="12" name="TextBox 11"/>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800" b="0" spc="30" baseline="0" dirty="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CAC8CDFF-9F4E-D941-99E5-C9CFFCC708D6}"/>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7" name="Freeform 5">
            <a:hlinkClick r:id="" action="ppaction://hlinkshowjump?jump=previousslide"/>
            <a:extLst>
              <a:ext uri="{FF2B5EF4-FFF2-40B4-BE49-F238E27FC236}">
                <a16:creationId xmlns:a16="http://schemas.microsoft.com/office/drawing/2014/main" id="{24B49551-9295-E947-800A-9A504B6DA1A2}"/>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17520563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600" userDrawn="1">
          <p15:clr>
            <a:srgbClr val="FBAE40"/>
          </p15:clr>
        </p15:guide>
        <p15:guide id="2" pos="5384" userDrawn="1">
          <p15:clr>
            <a:srgbClr val="FBAE40"/>
          </p15:clr>
        </p15:guide>
        <p15:guide id="3" pos="374" userDrawn="1">
          <p15:clr>
            <a:srgbClr val="FBAE40"/>
          </p15:clr>
        </p15:guide>
        <p15:guide id="4" orient="horz" pos="408" userDrawn="1">
          <p15:clr>
            <a:srgbClr val="FBAE40"/>
          </p15:clr>
        </p15:guide>
        <p15:guide id="5" orient="horz" pos="129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er Testimonials">
    <p:spTree>
      <p:nvGrpSpPr>
        <p:cNvPr id="1" name=""/>
        <p:cNvGrpSpPr/>
        <p:nvPr/>
      </p:nvGrpSpPr>
      <p:grpSpPr>
        <a:xfrm>
          <a:off x="0" y="0"/>
          <a:ext cx="0" cy="0"/>
          <a:chOff x="0" y="0"/>
          <a:chExt cx="0" cy="0"/>
        </a:xfrm>
      </p:grpSpPr>
      <p:cxnSp>
        <p:nvCxnSpPr>
          <p:cNvPr id="46" name="Straight Connector 45"/>
          <p:cNvCxnSpPr/>
          <p:nvPr userDrawn="1"/>
        </p:nvCxnSpPr>
        <p:spPr>
          <a:xfrm>
            <a:off x="593725" y="656089"/>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2" name="Picture Placeholder 9"/>
          <p:cNvSpPr>
            <a:spLocks noGrp="1"/>
          </p:cNvSpPr>
          <p:nvPr userDrawn="1">
            <p:ph type="pic" sz="quarter" idx="11"/>
          </p:nvPr>
        </p:nvSpPr>
        <p:spPr>
          <a:xfrm>
            <a:off x="591943" y="4171694"/>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3" name="Picture Placeholder 9"/>
          <p:cNvSpPr>
            <a:spLocks noGrp="1"/>
          </p:cNvSpPr>
          <p:nvPr userDrawn="1">
            <p:ph type="pic" sz="quarter" idx="20"/>
          </p:nvPr>
        </p:nvSpPr>
        <p:spPr>
          <a:xfrm>
            <a:off x="3524301"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4" name="Picture Placeholder 9"/>
          <p:cNvSpPr>
            <a:spLocks noGrp="1"/>
          </p:cNvSpPr>
          <p:nvPr userDrawn="1">
            <p:ph type="pic" sz="quarter" idx="21"/>
          </p:nvPr>
        </p:nvSpPr>
        <p:spPr>
          <a:xfrm>
            <a:off x="6426862" y="4176451"/>
            <a:ext cx="570159" cy="760212"/>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0028C285-0AD5-4E49-8418-334AAEA88B05}"/>
              </a:ext>
            </a:extLst>
          </p:cNvPr>
          <p:cNvSpPr>
            <a:spLocks noGrp="1"/>
          </p:cNvSpPr>
          <p:nvPr>
            <p:ph type="body" sz="quarter" idx="10"/>
          </p:nvPr>
        </p:nvSpPr>
        <p:spPr>
          <a:xfrm>
            <a:off x="584202" y="767788"/>
            <a:ext cx="7953374" cy="511013"/>
          </a:xfrm>
          <a:prstGeom prst="rect">
            <a:avLst/>
          </a:prstGeom>
        </p:spPr>
        <p:txBody>
          <a:bodyPr lIns="0" tIns="0" rIns="0" bIns="0"/>
          <a:lstStyle>
            <a:lvl1pPr marL="0" indent="0" algn="l">
              <a:lnSpc>
                <a:spcPct val="100000"/>
              </a:lnSpc>
              <a:spcBef>
                <a:spcPts val="0"/>
              </a:spcBef>
              <a:buNone/>
              <a:defRPr sz="2400" b="1" cap="all" spc="5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0486197D-2DB5-9D47-9406-78588F99E698}"/>
              </a:ext>
            </a:extLst>
          </p:cNvPr>
          <p:cNvSpPr>
            <a:spLocks noGrp="1"/>
          </p:cNvSpPr>
          <p:nvPr>
            <p:ph type="body" sz="quarter" idx="22"/>
          </p:nvPr>
        </p:nvSpPr>
        <p:spPr>
          <a:xfrm>
            <a:off x="593725" y="1278801"/>
            <a:ext cx="7953374" cy="188459"/>
          </a:xfrm>
          <a:prstGeom prst="rect">
            <a:avLst/>
          </a:prstGeom>
        </p:spPr>
        <p:txBody>
          <a:bodyPr lIns="0" tIns="0" rIns="0" bIns="0">
            <a:normAutofit/>
          </a:bodyPr>
          <a:lstStyle>
            <a:lvl1pPr marL="0" indent="0" algn="l">
              <a:lnSpc>
                <a:spcPts val="1200"/>
              </a:lnSpc>
              <a:spcBef>
                <a:spcPts val="0"/>
              </a:spcBef>
              <a:buNone/>
              <a:defRPr sz="12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08DDE2AF-CFE4-784D-934E-43E5E23BE159}"/>
              </a:ext>
            </a:extLst>
          </p:cNvPr>
          <p:cNvSpPr txBox="1"/>
          <p:nvPr userDrawn="1"/>
        </p:nvSpPr>
        <p:spPr>
          <a:xfrm>
            <a:off x="593728" y="6297123"/>
            <a:ext cx="1783555" cy="138499"/>
          </a:xfrm>
          <a:prstGeom prst="rect">
            <a:avLst/>
          </a:prstGeom>
          <a:noFill/>
        </p:spPr>
        <p:txBody>
          <a:bodyPr wrap="square" lIns="0" tIns="0" rIns="0" bIns="0" rtlCol="0">
            <a:spAutoFit/>
          </a:bodyPr>
          <a:lstStyle/>
          <a:p>
            <a:pPr algn="l"/>
            <a:r>
              <a:rPr lang="en-US" sz="900" b="1" spc="30" baseline="0" dirty="0">
                <a:solidFill>
                  <a:srgbClr val="D14C27"/>
                </a:solidFill>
                <a:latin typeface="+mn-lt"/>
                <a:ea typeface="Segoe UI Symbol" panose="020B0502040204020203" pitchFamily="34" charset="0"/>
              </a:rPr>
              <a:t>CAREERS, WAGES &amp; TRENDS</a:t>
            </a:r>
          </a:p>
        </p:txBody>
      </p:sp>
      <p:sp>
        <p:nvSpPr>
          <p:cNvPr id="16" name="TextBox 15">
            <a:extLst>
              <a:ext uri="{FF2B5EF4-FFF2-40B4-BE49-F238E27FC236}">
                <a16:creationId xmlns:a16="http://schemas.microsoft.com/office/drawing/2014/main" id="{0131F7B9-C5EB-4749-BD5B-F0881C2619D0}"/>
              </a:ext>
            </a:extLst>
          </p:cNvPr>
          <p:cNvSpPr txBox="1"/>
          <p:nvPr userDrawn="1"/>
        </p:nvSpPr>
        <p:spPr>
          <a:xfrm>
            <a:off x="5181600" y="6297123"/>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a:t>
            </a:r>
            <a:r>
              <a:rPr lang="en-US" sz="800" b="0" spc="0" baseline="0" dirty="0" err="1">
                <a:solidFill>
                  <a:schemeClr val="accent3"/>
                </a:solidFill>
                <a:latin typeface="+mn-lt"/>
                <a:ea typeface="Segoe UI Symbol" panose="020B0502040204020203" pitchFamily="34" charset="0"/>
              </a:rPr>
              <a:t>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7" name="TextBox 16">
            <a:extLst>
              <a:ext uri="{FF2B5EF4-FFF2-40B4-BE49-F238E27FC236}">
                <a16:creationId xmlns:a16="http://schemas.microsoft.com/office/drawing/2014/main" id="{D8260823-CB42-9C4E-831A-345865AFE106}"/>
              </a:ext>
            </a:extLst>
          </p:cNvPr>
          <p:cNvSpPr txBox="1"/>
          <p:nvPr userDrawn="1"/>
        </p:nvSpPr>
        <p:spPr>
          <a:xfrm>
            <a:off x="7939425" y="6297123"/>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tx1">
                    <a:lumMod val="50000"/>
                    <a:lumOff val="50000"/>
                  </a:schemeClr>
                </a:solidFill>
                <a:latin typeface="+mn-lt"/>
                <a:ea typeface="Segoe UI Symbol" panose="020B0502040204020203" pitchFamily="34" charset="0"/>
              </a:rPr>
              <a:pPr algn="r"/>
              <a:t>‹#›</a:t>
            </a:fld>
            <a:endParaRPr lang="en-US" sz="800" b="0" spc="30" baseline="0" dirty="0">
              <a:solidFill>
                <a:schemeClr val="tx1">
                  <a:lumMod val="50000"/>
                  <a:lumOff val="50000"/>
                </a:schemeClr>
              </a:solidFill>
              <a:latin typeface="+mn-lt"/>
              <a:ea typeface="Segoe UI Symbol" panose="020B0502040204020203" pitchFamily="34" charset="0"/>
            </a:endParaRPr>
          </a:p>
        </p:txBody>
      </p:sp>
      <p:sp>
        <p:nvSpPr>
          <p:cNvPr id="18" name="Freeform 5">
            <a:hlinkClick r:id="" action="ppaction://hlinkshowjump?jump=nextslide"/>
            <a:extLst>
              <a:ext uri="{FF2B5EF4-FFF2-40B4-BE49-F238E27FC236}">
                <a16:creationId xmlns:a16="http://schemas.microsoft.com/office/drawing/2014/main" id="{F5DAA878-6585-C44A-83AF-A6E5394755D8}"/>
              </a:ext>
            </a:extLst>
          </p:cNvPr>
          <p:cNvSpPr>
            <a:spLocks noEditPoints="1"/>
          </p:cNvSpPr>
          <p:nvPr userDrawn="1"/>
        </p:nvSpPr>
        <p:spPr bwMode="auto">
          <a:xfrm>
            <a:off x="8427346" y="6320795"/>
            <a:ext cx="164592" cy="164592"/>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
        <p:nvSpPr>
          <p:cNvPr id="19" name="Freeform 5">
            <a:hlinkClick r:id="" action="ppaction://hlinkshowjump?jump=previousslide"/>
            <a:extLst>
              <a:ext uri="{FF2B5EF4-FFF2-40B4-BE49-F238E27FC236}">
                <a16:creationId xmlns:a16="http://schemas.microsoft.com/office/drawing/2014/main" id="{FFE7FB72-67FA-C447-A754-5DF4182E8D6D}"/>
              </a:ext>
            </a:extLst>
          </p:cNvPr>
          <p:cNvSpPr>
            <a:spLocks noEditPoints="1"/>
          </p:cNvSpPr>
          <p:nvPr userDrawn="1"/>
        </p:nvSpPr>
        <p:spPr bwMode="auto">
          <a:xfrm>
            <a:off x="8244103" y="6320795"/>
            <a:ext cx="164592" cy="164592"/>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99060" tIns="49530" rIns="99060" bIns="49530" numCol="1" anchor="t" anchorCtr="0" compatLnSpc="1">
            <a:prstTxWarp prst="textNoShape">
              <a:avLst/>
            </a:prstTxWarp>
          </a:bodyPr>
          <a:lstStyle/>
          <a:p>
            <a:endParaRPr lang="en-US" sz="1716"/>
          </a:p>
        </p:txBody>
      </p:sp>
    </p:spTree>
    <p:extLst>
      <p:ext uri="{BB962C8B-B14F-4D97-AF65-F5344CB8AC3E}">
        <p14:creationId xmlns:p14="http://schemas.microsoft.com/office/powerpoint/2010/main" val="1295242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33074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0283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355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2989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9888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25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0660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98987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2/3/2026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90472754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22" r:id="rId12"/>
    <p:sldLayoutId id="2147483673" r:id="rId13"/>
    <p:sldLayoutId id="2147483690" r:id="rId14"/>
    <p:sldLayoutId id="2147483691" r:id="rId15"/>
    <p:sldLayoutId id="2147483688" r:id="rId16"/>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illinoisworknet.com/partners/Pages/FEJASolar.aspx"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illinoisworknet.com/partners/Documents/Climate%20Works/CEJA%20Grantee_Details.pdf" TargetMode="Externa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hyperlink" Target="https://www.illinoisworknet.com/partners/Documents/Climate%20Works/CEJA%20Adding%20a%20Training%20Program.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203DD0-62BA-0549-9D21-64941AE66C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63" y="2831660"/>
            <a:ext cx="9287122" cy="1794100"/>
          </a:xfrm>
          <a:prstGeom prst="rect">
            <a:avLst/>
          </a:prstGeom>
        </p:spPr>
      </p:pic>
      <p:sp>
        <p:nvSpPr>
          <p:cNvPr id="5" name="Rectangle 4"/>
          <p:cNvSpPr/>
          <p:nvPr/>
        </p:nvSpPr>
        <p:spPr>
          <a:xfrm>
            <a:off x="0" y="5179869"/>
            <a:ext cx="9144000" cy="820882"/>
          </a:xfrm>
          <a:prstGeom prst="rect">
            <a:avLst/>
          </a:prstGeom>
          <a:solidFill>
            <a:srgbClr val="303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63818" y="3168986"/>
            <a:ext cx="5184560" cy="1169551"/>
          </a:xfrm>
          <a:prstGeom prst="rect">
            <a:avLst/>
          </a:prstGeom>
          <a:noFill/>
        </p:spPr>
        <p:txBody>
          <a:bodyPr wrap="square" lIns="0" tIns="0" rIns="0" bIns="0" rtlCol="0" anchor="t">
            <a:spAutoFit/>
          </a:bodyPr>
          <a:lstStyle/>
          <a:p>
            <a:pPr algn="ctr"/>
            <a:r>
              <a:rPr lang="en-US" sz="2800" b="1" spc="50" dirty="0">
                <a:solidFill>
                  <a:schemeClr val="bg1"/>
                </a:solidFill>
                <a:ea typeface="Segoe UI Symbol"/>
              </a:rPr>
              <a:t>CEJA/FEJA Reporting System </a:t>
            </a:r>
          </a:p>
          <a:p>
            <a:pPr algn="ctr"/>
            <a:r>
              <a:rPr lang="en-US" sz="2800" b="1" spc="50" dirty="0">
                <a:solidFill>
                  <a:schemeClr val="bg1"/>
                </a:solidFill>
                <a:ea typeface="Segoe UI Symbol"/>
              </a:rPr>
              <a:t>Session 3 Part B</a:t>
            </a:r>
            <a:endParaRPr lang="en-US" sz="2800" b="1" spc="50" dirty="0">
              <a:solidFill>
                <a:schemeClr val="bg1"/>
              </a:solidFill>
              <a:ea typeface="Segoe UI Symbol"/>
              <a:cs typeface="Calibri"/>
            </a:endParaRPr>
          </a:p>
          <a:p>
            <a:pPr algn="ctr"/>
            <a:r>
              <a:rPr lang="en-US" sz="2000" b="1" spc="50" dirty="0">
                <a:solidFill>
                  <a:schemeClr val="bg1"/>
                </a:solidFill>
                <a:ea typeface="Segoe UI Symbol"/>
              </a:rPr>
              <a:t>February 4, 2026</a:t>
            </a:r>
            <a:endParaRPr lang="en-US" sz="2400" b="1" spc="50" dirty="0">
              <a:solidFill>
                <a:schemeClr val="bg1"/>
              </a:solidFill>
              <a:ea typeface="Segoe UI Symbol"/>
              <a:cs typeface="Calibri" panose="020F0502020204030204"/>
            </a:endParaRPr>
          </a:p>
        </p:txBody>
      </p:sp>
      <p:cxnSp>
        <p:nvCxnSpPr>
          <p:cNvPr id="4" name="Straight Connector 3"/>
          <p:cNvCxnSpPr/>
          <p:nvPr/>
        </p:nvCxnSpPr>
        <p:spPr>
          <a:xfrm>
            <a:off x="4114800" y="3058903"/>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82776" y="5451812"/>
            <a:ext cx="5378450" cy="138499"/>
          </a:xfrm>
          <a:prstGeom prst="rect">
            <a:avLst/>
          </a:prstGeom>
          <a:noFill/>
        </p:spPr>
        <p:txBody>
          <a:bodyPr wrap="square" lIns="0" tIns="0" rIns="0" bIns="0" rtlCol="0">
            <a:spAutoFit/>
          </a:bodyPr>
          <a:lstStyle/>
          <a:p>
            <a:pPr algn="ctr"/>
            <a:r>
              <a:rPr lang="en-US" sz="900" dirty="0">
                <a:solidFill>
                  <a:schemeClr val="bg1"/>
                </a:solidFill>
                <a:ea typeface="Segoe UI Symbol" panose="020B0502040204020203" pitchFamily="34" charset="0"/>
              </a:rPr>
              <a:t>Illinois workNet® is sponsored by the Department of Commerce and Economic Opportunity.  </a:t>
            </a:r>
          </a:p>
        </p:txBody>
      </p:sp>
      <p:pic>
        <p:nvPicPr>
          <p:cNvPr id="13" name="Picture 12">
            <a:extLst>
              <a:ext uri="{FF2B5EF4-FFF2-40B4-BE49-F238E27FC236}">
                <a16:creationId xmlns:a16="http://schemas.microsoft.com/office/drawing/2014/main" id="{BF715C54-211F-4042-B275-1BFD9C599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2232" y="1256888"/>
            <a:ext cx="2599538" cy="1431059"/>
          </a:xfrm>
          <a:prstGeom prst="rect">
            <a:avLst/>
          </a:prstGeom>
        </p:spPr>
      </p:pic>
    </p:spTree>
    <p:extLst>
      <p:ext uri="{BB962C8B-B14F-4D97-AF65-F5344CB8AC3E}">
        <p14:creationId xmlns:p14="http://schemas.microsoft.com/office/powerpoint/2010/main" val="11404373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24E82-C144-BCE1-1E94-2ABF2479317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B9347D3-C5E1-6C31-8496-626050875F46}"/>
              </a:ext>
            </a:extLst>
          </p:cNvPr>
          <p:cNvSpPr/>
          <p:nvPr/>
        </p:nvSpPr>
        <p:spPr>
          <a:xfrm>
            <a:off x="0" y="2501326"/>
            <a:ext cx="9144000" cy="22860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a:extLst>
              <a:ext uri="{FF2B5EF4-FFF2-40B4-BE49-F238E27FC236}">
                <a16:creationId xmlns:a16="http://schemas.microsoft.com/office/drawing/2014/main" id="{5065DC4E-045F-7572-BCE1-3FE30BFAEC4B}"/>
              </a:ext>
            </a:extLst>
          </p:cNvPr>
          <p:cNvSpPr/>
          <p:nvPr/>
        </p:nvSpPr>
        <p:spPr>
          <a:xfrm>
            <a:off x="6498433" y="2486025"/>
            <a:ext cx="2645567" cy="188595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6">
            <a:extLst>
              <a:ext uri="{FF2B5EF4-FFF2-40B4-BE49-F238E27FC236}">
                <a16:creationId xmlns:a16="http://schemas.microsoft.com/office/drawing/2014/main" id="{40B69723-38F1-7CDB-0FC8-94CAB861F557}"/>
              </a:ext>
            </a:extLst>
          </p:cNvPr>
          <p:cNvSpPr txBox="1">
            <a:spLocks/>
          </p:cNvSpPr>
          <p:nvPr/>
        </p:nvSpPr>
        <p:spPr>
          <a:xfrm>
            <a:off x="508000" y="817516"/>
            <a:ext cx="8029576" cy="12193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4D4D4D"/>
                </a:solidFill>
              </a:rPr>
              <a:t>REPORTING SYSTEM </a:t>
            </a:r>
            <a:r>
              <a:rPr lang="en-US" b="1" dirty="0">
                <a:solidFill>
                  <a:srgbClr val="D14C27"/>
                </a:solidFill>
              </a:rPr>
              <a:t>ENTER SERVICE INFORMATION</a:t>
            </a:r>
            <a:endParaRPr lang="en-US" b="1" dirty="0">
              <a:solidFill>
                <a:srgbClr val="D14C27"/>
              </a:solidFill>
              <a:ea typeface="Calibri"/>
              <a:cs typeface="Calibri"/>
            </a:endParaRPr>
          </a:p>
        </p:txBody>
      </p:sp>
      <p:pic>
        <p:nvPicPr>
          <p:cNvPr id="4" name="Picture 3">
            <a:extLst>
              <a:ext uri="{FF2B5EF4-FFF2-40B4-BE49-F238E27FC236}">
                <a16:creationId xmlns:a16="http://schemas.microsoft.com/office/drawing/2014/main" id="{309F9CB5-277C-C0C6-3E2A-4B982E337595}"/>
              </a:ext>
            </a:extLst>
          </p:cNvPr>
          <p:cNvPicPr>
            <a:picLocks noChangeAspect="1"/>
          </p:cNvPicPr>
          <p:nvPr/>
        </p:nvPicPr>
        <p:blipFill>
          <a:blip r:embed="rId2"/>
          <a:srcRect t="8009"/>
          <a:stretch>
            <a:fillRect/>
          </a:stretch>
        </p:blipFill>
        <p:spPr>
          <a:xfrm>
            <a:off x="534087" y="1443030"/>
            <a:ext cx="6992840" cy="1652159"/>
          </a:xfrm>
          <a:prstGeom prst="rect">
            <a:avLst/>
          </a:prstGeom>
          <a:ln>
            <a:solidFill>
              <a:schemeClr val="bg1">
                <a:lumMod val="65000"/>
              </a:schemeClr>
            </a:solidFill>
          </a:ln>
        </p:spPr>
      </p:pic>
      <p:pic>
        <p:nvPicPr>
          <p:cNvPr id="5" name="Picture 4">
            <a:extLst>
              <a:ext uri="{FF2B5EF4-FFF2-40B4-BE49-F238E27FC236}">
                <a16:creationId xmlns:a16="http://schemas.microsoft.com/office/drawing/2014/main" id="{A624D357-8159-554B-2438-8113445A29F5}"/>
              </a:ext>
            </a:extLst>
          </p:cNvPr>
          <p:cNvPicPr>
            <a:picLocks noChangeAspect="1"/>
          </p:cNvPicPr>
          <p:nvPr/>
        </p:nvPicPr>
        <p:blipFill>
          <a:blip r:embed="rId3"/>
          <a:stretch>
            <a:fillRect/>
          </a:stretch>
        </p:blipFill>
        <p:spPr>
          <a:xfrm>
            <a:off x="4030507" y="2662406"/>
            <a:ext cx="4212026" cy="4094774"/>
          </a:xfrm>
          <a:prstGeom prst="rect">
            <a:avLst/>
          </a:prstGeom>
          <a:ln>
            <a:solidFill>
              <a:schemeClr val="bg1">
                <a:lumMod val="65000"/>
              </a:schemeClr>
            </a:solidFill>
          </a:ln>
        </p:spPr>
      </p:pic>
    </p:spTree>
    <p:extLst>
      <p:ext uri="{BB962C8B-B14F-4D97-AF65-F5344CB8AC3E}">
        <p14:creationId xmlns:p14="http://schemas.microsoft.com/office/powerpoint/2010/main" val="234089780"/>
      </p:ext>
    </p:extLst>
  </p:cSld>
  <p:clrMapOvr>
    <a:masterClrMapping/>
  </p:clrMapOvr>
  <p:transition spd="slow" advClick="0" advTm="3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96F9E-8EEA-1C16-9153-B07CDD05BFC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853DF7F-7FDF-8A62-E1A1-24B6848B052F}"/>
              </a:ext>
            </a:extLst>
          </p:cNvPr>
          <p:cNvSpPr/>
          <p:nvPr/>
        </p:nvSpPr>
        <p:spPr>
          <a:xfrm>
            <a:off x="307751" y="1958531"/>
            <a:ext cx="5334262" cy="3841315"/>
          </a:xfrm>
          <a:prstGeom prst="rect">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t"/>
          <a:lstStyle/>
          <a:p>
            <a:pPr marL="285750" indent="-285750">
              <a:spcAft>
                <a:spcPts val="1200"/>
              </a:spcAft>
              <a:buFont typeface="Arial"/>
              <a:buChar char="•"/>
            </a:pPr>
            <a:r>
              <a:rPr lang="en-US" sz="1400" b="1" dirty="0">
                <a:solidFill>
                  <a:schemeClr val="tx1"/>
                </a:solidFill>
              </a:rPr>
              <a:t>Status (required) </a:t>
            </a:r>
            <a:r>
              <a:rPr lang="en-US" sz="1400" dirty="0">
                <a:solidFill>
                  <a:schemeClr val="tx1"/>
                </a:solidFill>
              </a:rPr>
              <a:t>- All services include the related goal, status, start date, weekly hours, and notes. A completion date is required if the status is complete.</a:t>
            </a:r>
            <a:endParaRPr lang="en-US" sz="1400" dirty="0">
              <a:solidFill>
                <a:schemeClr val="tx1"/>
              </a:solidFill>
              <a:ea typeface="Calibri"/>
              <a:cs typeface="Calibri"/>
            </a:endParaRPr>
          </a:p>
          <a:p>
            <a:pPr marL="285750" indent="-285750">
              <a:spcAft>
                <a:spcPts val="1200"/>
              </a:spcAft>
              <a:buFont typeface="Arial"/>
              <a:buChar char="•"/>
            </a:pPr>
            <a:r>
              <a:rPr lang="en-US" sz="1400" b="1" dirty="0">
                <a:solidFill>
                  <a:schemeClr val="tx1"/>
                </a:solidFill>
              </a:rPr>
              <a:t>Service Provider (required) </a:t>
            </a:r>
            <a:r>
              <a:rPr lang="en-US" sz="1400" dirty="0">
                <a:solidFill>
                  <a:schemeClr val="tx1"/>
                </a:solidFill>
              </a:rPr>
              <a:t>- Identify who is providing the service. The grantee is the default provider. If the grantee is not providing the service, enter the provider information</a:t>
            </a:r>
            <a:endParaRPr lang="en-US" sz="1400" dirty="0">
              <a:solidFill>
                <a:schemeClr val="tx1"/>
              </a:solidFill>
              <a:ea typeface="Calibri"/>
              <a:cs typeface="Calibri"/>
            </a:endParaRPr>
          </a:p>
          <a:p>
            <a:pPr marL="285750" indent="-285750">
              <a:spcAft>
                <a:spcPts val="1200"/>
              </a:spcAft>
              <a:buFont typeface="Arial"/>
              <a:buChar char="•"/>
            </a:pPr>
            <a:r>
              <a:rPr lang="en-US" sz="1400" b="1" dirty="0">
                <a:solidFill>
                  <a:schemeClr val="tx1"/>
                </a:solidFill>
                <a:ea typeface="Calibri"/>
                <a:cs typeface="Calibri"/>
              </a:rPr>
              <a:t>Post-assessment (required upon completion)</a:t>
            </a:r>
            <a:r>
              <a:rPr lang="en-US" sz="1400" dirty="0">
                <a:solidFill>
                  <a:schemeClr val="tx1"/>
                </a:solidFill>
                <a:ea typeface="Calibri"/>
                <a:cs typeface="Calibri"/>
              </a:rPr>
              <a:t> – The post-assessment section is preset with 70% as the passing score. The grantee will need to enter a post-assessment score of 70% or higher before the service can be marked as successfully completed.</a:t>
            </a:r>
          </a:p>
          <a:p>
            <a:pPr marL="285750" indent="-285750">
              <a:spcAft>
                <a:spcPts val="1200"/>
              </a:spcAft>
              <a:buFont typeface="Arial"/>
              <a:buChar char="•"/>
            </a:pPr>
            <a:r>
              <a:rPr lang="en-US" sz="1400" b="1" dirty="0">
                <a:solidFill>
                  <a:schemeClr val="tx1"/>
                </a:solidFill>
                <a:ea typeface="Calibri"/>
                <a:cs typeface="Calibri"/>
              </a:rPr>
              <a:t>Credentials </a:t>
            </a:r>
            <a:r>
              <a:rPr lang="en-US" sz="1400" dirty="0">
                <a:solidFill>
                  <a:schemeClr val="tx1"/>
                </a:solidFill>
                <a:ea typeface="Calibri"/>
                <a:cs typeface="Calibri"/>
              </a:rPr>
              <a:t>– There are several credentials listed on this tab. Select the credentials earned with the service. The fields will be prepopulated so that only the credential source and date earned need to be entered. If additional credentials are earned, they can be manually entered</a:t>
            </a:r>
          </a:p>
        </p:txBody>
      </p:sp>
      <p:sp>
        <p:nvSpPr>
          <p:cNvPr id="24" name="Text Placeholder 6">
            <a:extLst>
              <a:ext uri="{FF2B5EF4-FFF2-40B4-BE49-F238E27FC236}">
                <a16:creationId xmlns:a16="http://schemas.microsoft.com/office/drawing/2014/main" id="{BFC360D2-CCBF-2E08-86FC-7618CC20976E}"/>
              </a:ext>
            </a:extLst>
          </p:cNvPr>
          <p:cNvSpPr txBox="1">
            <a:spLocks/>
          </p:cNvSpPr>
          <p:nvPr/>
        </p:nvSpPr>
        <p:spPr>
          <a:xfrm>
            <a:off x="508000" y="817516"/>
            <a:ext cx="8029576" cy="12193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4D4D4D"/>
                </a:solidFill>
              </a:rPr>
              <a:t>REPORTING SYSTEM </a:t>
            </a:r>
            <a:r>
              <a:rPr lang="en-US" b="1" dirty="0">
                <a:solidFill>
                  <a:srgbClr val="D14C27"/>
                </a:solidFill>
              </a:rPr>
              <a:t>ENTER SERVICE INFORMATION</a:t>
            </a:r>
            <a:endParaRPr lang="en-US" b="1" dirty="0">
              <a:solidFill>
                <a:srgbClr val="D14C27"/>
              </a:solidFill>
              <a:ea typeface="Calibri"/>
              <a:cs typeface="Calibri"/>
            </a:endParaRPr>
          </a:p>
        </p:txBody>
      </p:sp>
      <p:sp>
        <p:nvSpPr>
          <p:cNvPr id="5" name="Rectangle 4">
            <a:extLst>
              <a:ext uri="{FF2B5EF4-FFF2-40B4-BE49-F238E27FC236}">
                <a16:creationId xmlns:a16="http://schemas.microsoft.com/office/drawing/2014/main" id="{5DBA81FC-6929-7593-DE03-F0636970294D}"/>
              </a:ext>
            </a:extLst>
          </p:cNvPr>
          <p:cNvSpPr/>
          <p:nvPr/>
        </p:nvSpPr>
        <p:spPr>
          <a:xfrm>
            <a:off x="5929850" y="1954356"/>
            <a:ext cx="3037824" cy="3841315"/>
          </a:xfrm>
          <a:prstGeom prst="rect">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t"/>
          <a:lstStyle/>
          <a:p>
            <a:pPr marL="285750" indent="-285750">
              <a:spcAft>
                <a:spcPts val="1200"/>
              </a:spcAft>
              <a:buFont typeface="Arial,Sans-Serif"/>
              <a:buChar char="•"/>
            </a:pPr>
            <a:r>
              <a:rPr lang="en-US" sz="1400" b="1" baseline="0" dirty="0">
                <a:solidFill>
                  <a:schemeClr val="tx1"/>
                </a:solidFill>
                <a:latin typeface="Calibri"/>
                <a:ea typeface="Arial"/>
                <a:cs typeface="Arial"/>
              </a:rPr>
              <a:t>Status (required) </a:t>
            </a:r>
            <a:r>
              <a:rPr lang="en-US" sz="1400" baseline="0" dirty="0">
                <a:solidFill>
                  <a:schemeClr val="tx1"/>
                </a:solidFill>
                <a:latin typeface="Calibri"/>
                <a:ea typeface="Arial"/>
                <a:cs typeface="Arial"/>
              </a:rPr>
              <a:t>- All services include the related goal, status, start date, weekly hours, </a:t>
            </a:r>
            <a:r>
              <a:rPr lang="en-US" sz="1400" dirty="0">
                <a:solidFill>
                  <a:schemeClr val="tx1"/>
                </a:solidFill>
                <a:latin typeface="Calibri"/>
                <a:ea typeface="Arial"/>
                <a:cs typeface="Arial"/>
              </a:rPr>
              <a:t>and </a:t>
            </a:r>
            <a:r>
              <a:rPr lang="en-US" sz="1400" baseline="0" dirty="0">
                <a:solidFill>
                  <a:schemeClr val="tx1"/>
                </a:solidFill>
                <a:latin typeface="Calibri"/>
                <a:ea typeface="Arial"/>
                <a:cs typeface="Arial"/>
              </a:rPr>
              <a:t>notes</a:t>
            </a:r>
            <a:r>
              <a:rPr lang="en-US" sz="1400" dirty="0">
                <a:solidFill>
                  <a:schemeClr val="tx1"/>
                </a:solidFill>
                <a:latin typeface="Calibri"/>
                <a:ea typeface="Arial"/>
                <a:cs typeface="Arial"/>
              </a:rPr>
              <a:t>.</a:t>
            </a:r>
            <a:r>
              <a:rPr lang="en-US" sz="1400" baseline="0" dirty="0">
                <a:solidFill>
                  <a:schemeClr val="tx1"/>
                </a:solidFill>
                <a:latin typeface="Calibri"/>
                <a:ea typeface="Arial"/>
                <a:cs typeface="Arial"/>
              </a:rPr>
              <a:t> A completion date is required if the status is complete </a:t>
            </a:r>
            <a:r>
              <a:rPr lang="en-US" sz="1400" dirty="0">
                <a:solidFill>
                  <a:schemeClr val="tx1"/>
                </a:solidFill>
                <a:latin typeface="Calibri"/>
                <a:ea typeface="Arial"/>
                <a:cs typeface="Arial"/>
              </a:rPr>
              <a:t>​</a:t>
            </a:r>
            <a:endParaRPr lang="en-US" dirty="0">
              <a:solidFill>
                <a:schemeClr val="tx1"/>
              </a:solidFill>
            </a:endParaRPr>
          </a:p>
          <a:p>
            <a:pPr marL="285750" lvl="0" indent="-285750" rtl="0">
              <a:spcAft>
                <a:spcPts val="1200"/>
              </a:spcAft>
              <a:buFont typeface="Arial,Sans-Serif"/>
              <a:buChar char="•"/>
            </a:pPr>
            <a:r>
              <a:rPr lang="en-US" sz="1400" b="1" baseline="0" dirty="0">
                <a:solidFill>
                  <a:schemeClr val="tx1"/>
                </a:solidFill>
                <a:latin typeface="Calibri"/>
                <a:ea typeface="Arial"/>
                <a:cs typeface="Arial"/>
              </a:rPr>
              <a:t>Service Provider (required)</a:t>
            </a:r>
            <a:r>
              <a:rPr lang="en-US" sz="1400" baseline="0" dirty="0">
                <a:solidFill>
                  <a:schemeClr val="tx1"/>
                </a:solidFill>
                <a:latin typeface="Calibri"/>
                <a:ea typeface="Arial"/>
                <a:cs typeface="Arial"/>
              </a:rPr>
              <a:t> - Identify who is providing the service. The grantee is the default provider. If the grantee is not providing the service, enter the provider information</a:t>
            </a:r>
            <a:r>
              <a:rPr lang="en-US" sz="1400" dirty="0">
                <a:solidFill>
                  <a:schemeClr val="tx1"/>
                </a:solidFill>
                <a:latin typeface="Calibri"/>
                <a:ea typeface="Arial"/>
                <a:cs typeface="Arial"/>
              </a:rPr>
              <a:t>​</a:t>
            </a:r>
          </a:p>
          <a:p>
            <a:pPr marL="285750" indent="-285750">
              <a:spcAft>
                <a:spcPts val="1200"/>
              </a:spcAft>
              <a:buFont typeface="Arial,Sans-Serif"/>
              <a:buChar char="•"/>
            </a:pPr>
            <a:r>
              <a:rPr lang="en-US" sz="1400" b="1" dirty="0">
                <a:solidFill>
                  <a:schemeClr val="tx1"/>
                </a:solidFill>
                <a:cs typeface="Arial"/>
              </a:rPr>
              <a:t>Dollar Value of Service</a:t>
            </a:r>
            <a:r>
              <a:rPr lang="en-US" sz="1400" dirty="0">
                <a:solidFill>
                  <a:schemeClr val="tx1"/>
                </a:solidFill>
                <a:cs typeface="Arial"/>
              </a:rPr>
              <a:t> (optional)</a:t>
            </a:r>
            <a:endParaRPr lang="en-US" sz="1400" dirty="0">
              <a:solidFill>
                <a:schemeClr val="tx1"/>
              </a:solidFill>
              <a:ea typeface="Calibri"/>
              <a:cs typeface="Arial"/>
            </a:endParaRPr>
          </a:p>
        </p:txBody>
      </p:sp>
      <p:sp>
        <p:nvSpPr>
          <p:cNvPr id="6" name="TextBox 5">
            <a:extLst>
              <a:ext uri="{FF2B5EF4-FFF2-40B4-BE49-F238E27FC236}">
                <a16:creationId xmlns:a16="http://schemas.microsoft.com/office/drawing/2014/main" id="{3D211D13-68F5-33F4-F65C-172A70323601}"/>
              </a:ext>
            </a:extLst>
          </p:cNvPr>
          <p:cNvSpPr txBox="1"/>
          <p:nvPr/>
        </p:nvSpPr>
        <p:spPr>
          <a:xfrm>
            <a:off x="308975" y="1592893"/>
            <a:ext cx="53527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dirty="0">
                <a:solidFill>
                  <a:srgbClr val="D14C27"/>
                </a:solidFill>
              </a:rPr>
              <a:t>Training Service Data</a:t>
            </a:r>
            <a:endParaRPr lang="en-US" dirty="0">
              <a:solidFill>
                <a:srgbClr val="D14C27"/>
              </a:solidFill>
            </a:endParaRPr>
          </a:p>
        </p:txBody>
      </p:sp>
      <p:sp>
        <p:nvSpPr>
          <p:cNvPr id="7" name="TextBox 6">
            <a:extLst>
              <a:ext uri="{FF2B5EF4-FFF2-40B4-BE49-F238E27FC236}">
                <a16:creationId xmlns:a16="http://schemas.microsoft.com/office/drawing/2014/main" id="{3A5965E8-70BE-D395-A232-C9F3F2345915}"/>
              </a:ext>
            </a:extLst>
          </p:cNvPr>
          <p:cNvSpPr txBox="1"/>
          <p:nvPr/>
        </p:nvSpPr>
        <p:spPr>
          <a:xfrm>
            <a:off x="5924810" y="1592893"/>
            <a:ext cx="3045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dirty="0">
                <a:solidFill>
                  <a:srgbClr val="D14C27"/>
                </a:solidFill>
              </a:rPr>
              <a:t>Other Services Data </a:t>
            </a:r>
            <a:endParaRPr lang="en-US" dirty="0">
              <a:solidFill>
                <a:srgbClr val="D14C27"/>
              </a:solidFill>
            </a:endParaRPr>
          </a:p>
        </p:txBody>
      </p:sp>
    </p:spTree>
    <p:extLst>
      <p:ext uri="{BB962C8B-B14F-4D97-AF65-F5344CB8AC3E}">
        <p14:creationId xmlns:p14="http://schemas.microsoft.com/office/powerpoint/2010/main" val="740059690"/>
      </p:ext>
    </p:extLst>
  </p:cSld>
  <p:clrMapOvr>
    <a:masterClrMapping/>
  </p:clrMapOvr>
  <p:transition spd="slow" advClick="0" advTm="3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6FADA-F2A6-465F-44DF-61D1644F7D6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9CCA859-5482-A955-6924-B99C37D0C34D}"/>
              </a:ext>
            </a:extLst>
          </p:cNvPr>
          <p:cNvSpPr/>
          <p:nvPr/>
        </p:nvSpPr>
        <p:spPr>
          <a:xfrm>
            <a:off x="0" y="2480256"/>
            <a:ext cx="9144000" cy="22860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A47FC2-05F2-3200-DA6C-95DCB9351108}"/>
              </a:ext>
            </a:extLst>
          </p:cNvPr>
          <p:cNvSpPr/>
          <p:nvPr/>
        </p:nvSpPr>
        <p:spPr>
          <a:xfrm>
            <a:off x="6498433" y="2486025"/>
            <a:ext cx="2645567" cy="188595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6">
            <a:extLst>
              <a:ext uri="{FF2B5EF4-FFF2-40B4-BE49-F238E27FC236}">
                <a16:creationId xmlns:a16="http://schemas.microsoft.com/office/drawing/2014/main" id="{3127DC7B-4B63-A80E-0487-E615CB8937EC}"/>
              </a:ext>
            </a:extLst>
          </p:cNvPr>
          <p:cNvSpPr txBox="1">
            <a:spLocks/>
          </p:cNvSpPr>
          <p:nvPr/>
        </p:nvSpPr>
        <p:spPr>
          <a:xfrm>
            <a:off x="508000" y="817516"/>
            <a:ext cx="8636000" cy="12193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4D4D4D"/>
                </a:solidFill>
              </a:rPr>
              <a:t>REPORTING SYSTEM </a:t>
            </a:r>
            <a:r>
              <a:rPr lang="en-US" b="1" dirty="0">
                <a:solidFill>
                  <a:srgbClr val="D14C27"/>
                </a:solidFill>
              </a:rPr>
              <a:t>ENTER SERVICE INFORMATION</a:t>
            </a:r>
            <a:endParaRPr lang="en-US" b="1" dirty="0">
              <a:solidFill>
                <a:srgbClr val="D14C27"/>
              </a:solidFill>
              <a:ea typeface="Calibri"/>
              <a:cs typeface="Calibri"/>
            </a:endParaRPr>
          </a:p>
        </p:txBody>
      </p:sp>
      <p:pic>
        <p:nvPicPr>
          <p:cNvPr id="7" name="Picture 6">
            <a:extLst>
              <a:ext uri="{FF2B5EF4-FFF2-40B4-BE49-F238E27FC236}">
                <a16:creationId xmlns:a16="http://schemas.microsoft.com/office/drawing/2014/main" id="{6ED75CFB-8F4E-D735-4C64-DEFAA81C6478}"/>
              </a:ext>
            </a:extLst>
          </p:cNvPr>
          <p:cNvPicPr>
            <a:picLocks noChangeAspect="1"/>
          </p:cNvPicPr>
          <p:nvPr/>
        </p:nvPicPr>
        <p:blipFill>
          <a:blip r:embed="rId2"/>
          <a:srcRect t="59996"/>
          <a:stretch>
            <a:fillRect/>
          </a:stretch>
        </p:blipFill>
        <p:spPr>
          <a:xfrm>
            <a:off x="183614" y="4498848"/>
            <a:ext cx="4866846" cy="2048104"/>
          </a:xfrm>
          <a:prstGeom prst="rect">
            <a:avLst/>
          </a:prstGeom>
          <a:ln>
            <a:solidFill>
              <a:schemeClr val="bg1">
                <a:lumMod val="65000"/>
              </a:schemeClr>
            </a:solidFill>
          </a:ln>
        </p:spPr>
      </p:pic>
      <p:pic>
        <p:nvPicPr>
          <p:cNvPr id="13" name="Picture 12">
            <a:extLst>
              <a:ext uri="{FF2B5EF4-FFF2-40B4-BE49-F238E27FC236}">
                <a16:creationId xmlns:a16="http://schemas.microsoft.com/office/drawing/2014/main" id="{DCA7A7BC-0175-98F8-DA4D-E3F01B9A5B92}"/>
              </a:ext>
            </a:extLst>
          </p:cNvPr>
          <p:cNvPicPr>
            <a:picLocks noChangeAspect="1"/>
          </p:cNvPicPr>
          <p:nvPr/>
        </p:nvPicPr>
        <p:blipFill>
          <a:blip r:embed="rId3"/>
          <a:stretch>
            <a:fillRect/>
          </a:stretch>
        </p:blipFill>
        <p:spPr>
          <a:xfrm>
            <a:off x="3746687" y="1280962"/>
            <a:ext cx="5213699" cy="5398488"/>
          </a:xfrm>
          <a:prstGeom prst="rect">
            <a:avLst/>
          </a:prstGeom>
          <a:ln>
            <a:solidFill>
              <a:schemeClr val="bg1">
                <a:lumMod val="65000"/>
              </a:schemeClr>
            </a:solidFill>
          </a:ln>
        </p:spPr>
      </p:pic>
      <p:cxnSp>
        <p:nvCxnSpPr>
          <p:cNvPr id="18" name="Straight Arrow Connector 17">
            <a:extLst>
              <a:ext uri="{FF2B5EF4-FFF2-40B4-BE49-F238E27FC236}">
                <a16:creationId xmlns:a16="http://schemas.microsoft.com/office/drawing/2014/main" id="{81424953-2D28-89C3-D3C3-C262FEF6A684}"/>
              </a:ext>
            </a:extLst>
          </p:cNvPr>
          <p:cNvCxnSpPr>
            <a:cxnSpLocks/>
          </p:cNvCxnSpPr>
          <p:nvPr/>
        </p:nvCxnSpPr>
        <p:spPr>
          <a:xfrm flipV="1">
            <a:off x="3181435" y="4033458"/>
            <a:ext cx="3241804" cy="100001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Rectangle 20">
            <a:extLst>
              <a:ext uri="{FF2B5EF4-FFF2-40B4-BE49-F238E27FC236}">
                <a16:creationId xmlns:a16="http://schemas.microsoft.com/office/drawing/2014/main" id="{625D5034-4462-6E34-7CDF-2EC46273F4F5}"/>
              </a:ext>
            </a:extLst>
          </p:cNvPr>
          <p:cNvSpPr/>
          <p:nvPr/>
        </p:nvSpPr>
        <p:spPr>
          <a:xfrm>
            <a:off x="523907" y="4874324"/>
            <a:ext cx="2657528" cy="266091"/>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684987D-1819-490A-6BE8-54CDC38D1CAE}"/>
              </a:ext>
            </a:extLst>
          </p:cNvPr>
          <p:cNvSpPr/>
          <p:nvPr/>
        </p:nvSpPr>
        <p:spPr>
          <a:xfrm>
            <a:off x="503767" y="5782013"/>
            <a:ext cx="2654632" cy="857856"/>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EC9BE6B3-CE39-AF04-07EB-69E40FA930AF}"/>
              </a:ext>
            </a:extLst>
          </p:cNvPr>
          <p:cNvCxnSpPr>
            <a:cxnSpLocks/>
            <a:stCxn id="22" idx="3"/>
          </p:cNvCxnSpPr>
          <p:nvPr/>
        </p:nvCxnSpPr>
        <p:spPr>
          <a:xfrm flipV="1">
            <a:off x="3158399" y="4078336"/>
            <a:ext cx="3156419" cy="2132605"/>
          </a:xfrm>
          <a:prstGeom prst="straightConnector1">
            <a:avLst/>
          </a:prstGeom>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87590027"/>
      </p:ext>
    </p:extLst>
  </p:cSld>
  <p:clrMapOvr>
    <a:masterClrMapping/>
  </p:clrMapOvr>
  <p:transition spd="slow" advClick="0" advTm="3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FB779-6AE7-7BC7-8729-B44FBDBFB42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B085FEF-E3FF-727A-2C99-FF1444D39830}"/>
              </a:ext>
            </a:extLst>
          </p:cNvPr>
          <p:cNvSpPr/>
          <p:nvPr/>
        </p:nvSpPr>
        <p:spPr>
          <a:xfrm>
            <a:off x="0" y="2501326"/>
            <a:ext cx="9144000" cy="22860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a:extLst>
              <a:ext uri="{FF2B5EF4-FFF2-40B4-BE49-F238E27FC236}">
                <a16:creationId xmlns:a16="http://schemas.microsoft.com/office/drawing/2014/main" id="{009BCA5E-0D9C-857A-3A21-5607D6FBC8AF}"/>
              </a:ext>
            </a:extLst>
          </p:cNvPr>
          <p:cNvSpPr/>
          <p:nvPr/>
        </p:nvSpPr>
        <p:spPr>
          <a:xfrm>
            <a:off x="6498433" y="2486025"/>
            <a:ext cx="2645567" cy="188595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6">
            <a:extLst>
              <a:ext uri="{FF2B5EF4-FFF2-40B4-BE49-F238E27FC236}">
                <a16:creationId xmlns:a16="http://schemas.microsoft.com/office/drawing/2014/main" id="{A857A0A7-FB4E-176C-EF40-85E4499907DD}"/>
              </a:ext>
            </a:extLst>
          </p:cNvPr>
          <p:cNvSpPr txBox="1">
            <a:spLocks/>
          </p:cNvSpPr>
          <p:nvPr/>
        </p:nvSpPr>
        <p:spPr>
          <a:xfrm>
            <a:off x="507999" y="817516"/>
            <a:ext cx="8636001" cy="12193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4D4D4D"/>
                </a:solidFill>
              </a:rPr>
              <a:t>REPORTING SYSTEM </a:t>
            </a:r>
            <a:r>
              <a:rPr lang="en-US" b="1" dirty="0">
                <a:solidFill>
                  <a:srgbClr val="D14C27"/>
                </a:solidFill>
              </a:rPr>
              <a:t>COMPLETION/FOLLOW-UP</a:t>
            </a:r>
            <a:endParaRPr lang="en-US" b="1" dirty="0">
              <a:solidFill>
                <a:srgbClr val="D14C27"/>
              </a:solidFill>
              <a:ea typeface="Calibri"/>
              <a:cs typeface="Calibri"/>
            </a:endParaRPr>
          </a:p>
        </p:txBody>
      </p:sp>
      <p:pic>
        <p:nvPicPr>
          <p:cNvPr id="8" name="Picture 7">
            <a:extLst>
              <a:ext uri="{FF2B5EF4-FFF2-40B4-BE49-F238E27FC236}">
                <a16:creationId xmlns:a16="http://schemas.microsoft.com/office/drawing/2014/main" id="{7B6EE80C-4DFE-2F74-02BB-23AF48EF40F5}"/>
              </a:ext>
            </a:extLst>
          </p:cNvPr>
          <p:cNvPicPr>
            <a:picLocks noChangeAspect="1"/>
          </p:cNvPicPr>
          <p:nvPr/>
        </p:nvPicPr>
        <p:blipFill>
          <a:blip r:embed="rId2"/>
          <a:stretch>
            <a:fillRect/>
          </a:stretch>
        </p:blipFill>
        <p:spPr>
          <a:xfrm>
            <a:off x="157795" y="1595723"/>
            <a:ext cx="7190810" cy="1533195"/>
          </a:xfrm>
          <a:prstGeom prst="rect">
            <a:avLst/>
          </a:prstGeom>
          <a:ln w="19050">
            <a:solidFill>
              <a:schemeClr val="bg1">
                <a:lumMod val="65000"/>
              </a:schemeClr>
            </a:solidFill>
          </a:ln>
        </p:spPr>
      </p:pic>
      <p:sp>
        <p:nvSpPr>
          <p:cNvPr id="9" name="TextBox 8">
            <a:extLst>
              <a:ext uri="{FF2B5EF4-FFF2-40B4-BE49-F238E27FC236}">
                <a16:creationId xmlns:a16="http://schemas.microsoft.com/office/drawing/2014/main" id="{09E1137E-7183-1766-A7CF-DA5A62DCFE28}"/>
              </a:ext>
            </a:extLst>
          </p:cNvPr>
          <p:cNvSpPr txBox="1"/>
          <p:nvPr/>
        </p:nvSpPr>
        <p:spPr>
          <a:xfrm>
            <a:off x="227872" y="3608391"/>
            <a:ext cx="2821711" cy="523220"/>
          </a:xfrm>
          <a:prstGeom prst="rect">
            <a:avLst/>
          </a:prstGeom>
          <a:noFill/>
        </p:spPr>
        <p:txBody>
          <a:bodyPr wrap="square" rtlCol="0">
            <a:spAutoFit/>
          </a:bodyPr>
          <a:lstStyle/>
          <a:p>
            <a:r>
              <a:rPr lang="en-US" sz="1400" dirty="0">
                <a:solidFill>
                  <a:schemeClr val="bg1"/>
                </a:solidFill>
              </a:rPr>
              <a:t>Updates to this section of the Quick Start Guide are forthcoming. </a:t>
            </a:r>
            <a:endParaRPr lang="en-US" dirty="0">
              <a:solidFill>
                <a:schemeClr val="bg1"/>
              </a:solidFill>
            </a:endParaRPr>
          </a:p>
        </p:txBody>
      </p:sp>
      <p:pic>
        <p:nvPicPr>
          <p:cNvPr id="11" name="Picture 10">
            <a:extLst>
              <a:ext uri="{FF2B5EF4-FFF2-40B4-BE49-F238E27FC236}">
                <a16:creationId xmlns:a16="http://schemas.microsoft.com/office/drawing/2014/main" id="{753E27C4-7441-4A2D-E8E4-120AA4215B24}"/>
              </a:ext>
            </a:extLst>
          </p:cNvPr>
          <p:cNvPicPr>
            <a:picLocks noChangeAspect="1"/>
          </p:cNvPicPr>
          <p:nvPr/>
        </p:nvPicPr>
        <p:blipFill>
          <a:blip r:embed="rId3"/>
          <a:srcRect l="736" t="1246" r="1365"/>
          <a:stretch>
            <a:fillRect/>
          </a:stretch>
        </p:blipFill>
        <p:spPr>
          <a:xfrm>
            <a:off x="3277454" y="3044488"/>
            <a:ext cx="5790943" cy="3748225"/>
          </a:xfrm>
          <a:prstGeom prst="rect">
            <a:avLst/>
          </a:prstGeom>
          <a:ln w="19050">
            <a:solidFill>
              <a:schemeClr val="bg1">
                <a:lumMod val="65000"/>
              </a:schemeClr>
            </a:solidFill>
          </a:ln>
        </p:spPr>
      </p:pic>
    </p:spTree>
    <p:extLst>
      <p:ext uri="{BB962C8B-B14F-4D97-AF65-F5344CB8AC3E}">
        <p14:creationId xmlns:p14="http://schemas.microsoft.com/office/powerpoint/2010/main" val="2643072781"/>
      </p:ext>
    </p:extLst>
  </p:cSld>
  <p:clrMapOvr>
    <a:masterClrMapping/>
  </p:clrMapOvr>
  <p:transition spd="slow" advClick="0" advTm="3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C1F27-201B-83F1-ABC7-4D29EF601D5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8B8CAE6-A505-2ABF-2AF9-95D467CF9E07}"/>
              </a:ext>
            </a:extLst>
          </p:cNvPr>
          <p:cNvSpPr/>
          <p:nvPr/>
        </p:nvSpPr>
        <p:spPr>
          <a:xfrm>
            <a:off x="0" y="2501326"/>
            <a:ext cx="9144000" cy="22860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a:extLst>
              <a:ext uri="{FF2B5EF4-FFF2-40B4-BE49-F238E27FC236}">
                <a16:creationId xmlns:a16="http://schemas.microsoft.com/office/drawing/2014/main" id="{0F15D46D-BBE3-4802-878B-D553BC795211}"/>
              </a:ext>
            </a:extLst>
          </p:cNvPr>
          <p:cNvSpPr/>
          <p:nvPr/>
        </p:nvSpPr>
        <p:spPr>
          <a:xfrm>
            <a:off x="6498433" y="2486025"/>
            <a:ext cx="2645567" cy="188595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6">
            <a:extLst>
              <a:ext uri="{FF2B5EF4-FFF2-40B4-BE49-F238E27FC236}">
                <a16:creationId xmlns:a16="http://schemas.microsoft.com/office/drawing/2014/main" id="{325C04F3-F9D3-43C6-6815-6812A1DF5BE7}"/>
              </a:ext>
            </a:extLst>
          </p:cNvPr>
          <p:cNvSpPr txBox="1">
            <a:spLocks/>
          </p:cNvSpPr>
          <p:nvPr/>
        </p:nvSpPr>
        <p:spPr>
          <a:xfrm>
            <a:off x="507999" y="817516"/>
            <a:ext cx="8636001" cy="12193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4D4D4D"/>
                </a:solidFill>
              </a:rPr>
              <a:t>COMPLETION INFORMATION </a:t>
            </a:r>
            <a:r>
              <a:rPr lang="en-US" b="1" dirty="0">
                <a:solidFill>
                  <a:srgbClr val="D14C27"/>
                </a:solidFill>
              </a:rPr>
              <a:t>TRAINING COMPLETION</a:t>
            </a:r>
            <a:endParaRPr lang="en-US" b="1" dirty="0">
              <a:solidFill>
                <a:srgbClr val="D14C27"/>
              </a:solidFill>
              <a:ea typeface="Calibri"/>
              <a:cs typeface="Calibri"/>
            </a:endParaRPr>
          </a:p>
        </p:txBody>
      </p:sp>
      <p:pic>
        <p:nvPicPr>
          <p:cNvPr id="19" name="Picture 18">
            <a:extLst>
              <a:ext uri="{FF2B5EF4-FFF2-40B4-BE49-F238E27FC236}">
                <a16:creationId xmlns:a16="http://schemas.microsoft.com/office/drawing/2014/main" id="{B63B4A1F-2E2F-112B-8FD9-A7942EAEC8FB}"/>
              </a:ext>
            </a:extLst>
          </p:cNvPr>
          <p:cNvPicPr>
            <a:picLocks noChangeAspect="1"/>
          </p:cNvPicPr>
          <p:nvPr/>
        </p:nvPicPr>
        <p:blipFill>
          <a:blip r:embed="rId2"/>
          <a:stretch>
            <a:fillRect/>
          </a:stretch>
        </p:blipFill>
        <p:spPr>
          <a:xfrm>
            <a:off x="42616" y="3112604"/>
            <a:ext cx="4486769" cy="1163982"/>
          </a:xfrm>
          <a:prstGeom prst="rect">
            <a:avLst/>
          </a:prstGeom>
        </p:spPr>
      </p:pic>
      <p:pic>
        <p:nvPicPr>
          <p:cNvPr id="4" name="Picture 3">
            <a:extLst>
              <a:ext uri="{FF2B5EF4-FFF2-40B4-BE49-F238E27FC236}">
                <a16:creationId xmlns:a16="http://schemas.microsoft.com/office/drawing/2014/main" id="{B990F09B-158F-2FBD-5B5D-8686EAF5CBCB}"/>
              </a:ext>
            </a:extLst>
          </p:cNvPr>
          <p:cNvPicPr>
            <a:picLocks noChangeAspect="1"/>
          </p:cNvPicPr>
          <p:nvPr/>
        </p:nvPicPr>
        <p:blipFill>
          <a:blip r:embed="rId3"/>
          <a:stretch>
            <a:fillRect/>
          </a:stretch>
        </p:blipFill>
        <p:spPr>
          <a:xfrm>
            <a:off x="4614614" y="2586527"/>
            <a:ext cx="4486770" cy="1052153"/>
          </a:xfrm>
          <a:prstGeom prst="rect">
            <a:avLst/>
          </a:prstGeom>
        </p:spPr>
      </p:pic>
      <p:pic>
        <p:nvPicPr>
          <p:cNvPr id="6" name="Picture 5">
            <a:extLst>
              <a:ext uri="{FF2B5EF4-FFF2-40B4-BE49-F238E27FC236}">
                <a16:creationId xmlns:a16="http://schemas.microsoft.com/office/drawing/2014/main" id="{67104A8C-77DA-5209-B1C8-D3963B4C6990}"/>
              </a:ext>
            </a:extLst>
          </p:cNvPr>
          <p:cNvPicPr>
            <a:picLocks noChangeAspect="1"/>
          </p:cNvPicPr>
          <p:nvPr/>
        </p:nvPicPr>
        <p:blipFill>
          <a:blip r:embed="rId4"/>
          <a:stretch>
            <a:fillRect/>
          </a:stretch>
        </p:blipFill>
        <p:spPr>
          <a:xfrm>
            <a:off x="4693369" y="3746937"/>
            <a:ext cx="4408015" cy="1665427"/>
          </a:xfrm>
          <a:prstGeom prst="rect">
            <a:avLst/>
          </a:prstGeom>
        </p:spPr>
      </p:pic>
      <p:sp>
        <p:nvSpPr>
          <p:cNvPr id="9" name="Arrow: Right 8">
            <a:extLst>
              <a:ext uri="{FF2B5EF4-FFF2-40B4-BE49-F238E27FC236}">
                <a16:creationId xmlns:a16="http://schemas.microsoft.com/office/drawing/2014/main" id="{6506FFAE-AA29-9B6A-FB23-05DF19B09073}"/>
              </a:ext>
            </a:extLst>
          </p:cNvPr>
          <p:cNvSpPr/>
          <p:nvPr/>
        </p:nvSpPr>
        <p:spPr>
          <a:xfrm>
            <a:off x="5160066" y="2878122"/>
            <a:ext cx="290557" cy="162370"/>
          </a:xfrm>
          <a:prstGeom prst="rightArrow">
            <a:avLst/>
          </a:prstGeom>
          <a:solidFill>
            <a:schemeClr val="bg1"/>
          </a:solidFill>
          <a:ln w="28575">
            <a:solidFill>
              <a:srgbClr val="D14C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B945AB5-1F67-7EDB-49AA-EECDE1B81BB1}"/>
              </a:ext>
            </a:extLst>
          </p:cNvPr>
          <p:cNvSpPr/>
          <p:nvPr/>
        </p:nvSpPr>
        <p:spPr>
          <a:xfrm>
            <a:off x="5223351" y="4050633"/>
            <a:ext cx="290557" cy="162370"/>
          </a:xfrm>
          <a:prstGeom prst="rightArrow">
            <a:avLst/>
          </a:prstGeom>
          <a:solidFill>
            <a:schemeClr val="bg1"/>
          </a:solidFill>
          <a:ln w="28575">
            <a:solidFill>
              <a:srgbClr val="D14C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DBC92CE-40AB-B9C7-925C-D97643425029}"/>
              </a:ext>
            </a:extLst>
          </p:cNvPr>
          <p:cNvPicPr>
            <a:picLocks noChangeAspect="1"/>
          </p:cNvPicPr>
          <p:nvPr/>
        </p:nvPicPr>
        <p:blipFill>
          <a:blip r:embed="rId5"/>
          <a:stretch>
            <a:fillRect/>
          </a:stretch>
        </p:blipFill>
        <p:spPr>
          <a:xfrm>
            <a:off x="507999" y="1979254"/>
            <a:ext cx="1943371" cy="514422"/>
          </a:xfrm>
          <a:prstGeom prst="rect">
            <a:avLst/>
          </a:prstGeom>
        </p:spPr>
      </p:pic>
    </p:spTree>
    <p:extLst>
      <p:ext uri="{BB962C8B-B14F-4D97-AF65-F5344CB8AC3E}">
        <p14:creationId xmlns:p14="http://schemas.microsoft.com/office/powerpoint/2010/main" val="456392944"/>
      </p:ext>
    </p:extLst>
  </p:cSld>
  <p:clrMapOvr>
    <a:masterClrMapping/>
  </p:clrMapOvr>
  <p:transition spd="slow" advClick="0" advTm="3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27FB2-D3A5-F127-88B3-686302D9A50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E9C8794-62C1-83AA-6551-5EED61C8B885}"/>
              </a:ext>
            </a:extLst>
          </p:cNvPr>
          <p:cNvSpPr/>
          <p:nvPr/>
        </p:nvSpPr>
        <p:spPr>
          <a:xfrm>
            <a:off x="0" y="2501326"/>
            <a:ext cx="9144000" cy="22860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a:extLst>
              <a:ext uri="{FF2B5EF4-FFF2-40B4-BE49-F238E27FC236}">
                <a16:creationId xmlns:a16="http://schemas.microsoft.com/office/drawing/2014/main" id="{E1EB9CA1-457F-C09C-EAD4-2AC6AA4050DD}"/>
              </a:ext>
            </a:extLst>
          </p:cNvPr>
          <p:cNvSpPr/>
          <p:nvPr/>
        </p:nvSpPr>
        <p:spPr>
          <a:xfrm>
            <a:off x="6498433" y="2486025"/>
            <a:ext cx="2645567" cy="188595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6">
            <a:extLst>
              <a:ext uri="{FF2B5EF4-FFF2-40B4-BE49-F238E27FC236}">
                <a16:creationId xmlns:a16="http://schemas.microsoft.com/office/drawing/2014/main" id="{B265458D-C5E6-FEF1-9BEC-77BB33CA7FC4}"/>
              </a:ext>
            </a:extLst>
          </p:cNvPr>
          <p:cNvSpPr txBox="1">
            <a:spLocks/>
          </p:cNvSpPr>
          <p:nvPr/>
        </p:nvSpPr>
        <p:spPr>
          <a:xfrm>
            <a:off x="507999" y="817516"/>
            <a:ext cx="8636001" cy="12193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4D4D4D"/>
                </a:solidFill>
              </a:rPr>
              <a:t>COMPLETION INFORMATION </a:t>
            </a:r>
            <a:r>
              <a:rPr lang="en-US" b="1" dirty="0">
                <a:solidFill>
                  <a:srgbClr val="D14C27"/>
                </a:solidFill>
              </a:rPr>
              <a:t>PROGRAM COMPLETION</a:t>
            </a:r>
            <a:endParaRPr lang="en-US" b="1" dirty="0">
              <a:solidFill>
                <a:srgbClr val="D14C27"/>
              </a:solidFill>
              <a:ea typeface="Calibri"/>
              <a:cs typeface="Calibri"/>
            </a:endParaRPr>
          </a:p>
        </p:txBody>
      </p:sp>
      <p:pic>
        <p:nvPicPr>
          <p:cNvPr id="6" name="Picture 5">
            <a:extLst>
              <a:ext uri="{FF2B5EF4-FFF2-40B4-BE49-F238E27FC236}">
                <a16:creationId xmlns:a16="http://schemas.microsoft.com/office/drawing/2014/main" id="{07DC97AD-7780-4A0B-F789-20252F7708BB}"/>
              </a:ext>
            </a:extLst>
          </p:cNvPr>
          <p:cNvPicPr>
            <a:picLocks noChangeAspect="1"/>
          </p:cNvPicPr>
          <p:nvPr/>
        </p:nvPicPr>
        <p:blipFill>
          <a:blip r:embed="rId2"/>
          <a:stretch>
            <a:fillRect/>
          </a:stretch>
        </p:blipFill>
        <p:spPr>
          <a:xfrm>
            <a:off x="1136591" y="2814812"/>
            <a:ext cx="7135738" cy="1659027"/>
          </a:xfrm>
          <a:prstGeom prst="rect">
            <a:avLst/>
          </a:prstGeom>
          <a:ln>
            <a:solidFill>
              <a:schemeClr val="bg1">
                <a:lumMod val="65000"/>
              </a:schemeClr>
            </a:solidFill>
          </a:ln>
        </p:spPr>
      </p:pic>
      <p:pic>
        <p:nvPicPr>
          <p:cNvPr id="9" name="Picture 8">
            <a:extLst>
              <a:ext uri="{FF2B5EF4-FFF2-40B4-BE49-F238E27FC236}">
                <a16:creationId xmlns:a16="http://schemas.microsoft.com/office/drawing/2014/main" id="{BC702533-F8DD-F9F6-DC83-E5BA2A3B6D1D}"/>
              </a:ext>
            </a:extLst>
          </p:cNvPr>
          <p:cNvPicPr>
            <a:picLocks noChangeAspect="1"/>
          </p:cNvPicPr>
          <p:nvPr/>
        </p:nvPicPr>
        <p:blipFill>
          <a:blip r:embed="rId3"/>
          <a:stretch>
            <a:fillRect/>
          </a:stretch>
        </p:blipFill>
        <p:spPr>
          <a:xfrm>
            <a:off x="1136591" y="2036892"/>
            <a:ext cx="1905266" cy="409632"/>
          </a:xfrm>
          <a:prstGeom prst="rect">
            <a:avLst/>
          </a:prstGeom>
        </p:spPr>
      </p:pic>
    </p:spTree>
    <p:extLst>
      <p:ext uri="{BB962C8B-B14F-4D97-AF65-F5344CB8AC3E}">
        <p14:creationId xmlns:p14="http://schemas.microsoft.com/office/powerpoint/2010/main" val="482228233"/>
      </p:ext>
    </p:extLst>
  </p:cSld>
  <p:clrMapOvr>
    <a:masterClrMapping/>
  </p:clrMapOvr>
  <p:transition spd="slow" advClick="0" advTm="3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03BED-C5B2-DAF7-CFED-C56F26B0A84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12B1FCD-3DEA-058A-68C3-817CF8CF5135}"/>
              </a:ext>
            </a:extLst>
          </p:cNvPr>
          <p:cNvSpPr/>
          <p:nvPr/>
        </p:nvSpPr>
        <p:spPr>
          <a:xfrm>
            <a:off x="0" y="2501326"/>
            <a:ext cx="9144000" cy="22860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a:extLst>
              <a:ext uri="{FF2B5EF4-FFF2-40B4-BE49-F238E27FC236}">
                <a16:creationId xmlns:a16="http://schemas.microsoft.com/office/drawing/2014/main" id="{F7615136-3B18-6833-38A4-4055BB0F4E4A}"/>
              </a:ext>
            </a:extLst>
          </p:cNvPr>
          <p:cNvSpPr/>
          <p:nvPr/>
        </p:nvSpPr>
        <p:spPr>
          <a:xfrm>
            <a:off x="6498433" y="2486025"/>
            <a:ext cx="2645567" cy="188595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6">
            <a:extLst>
              <a:ext uri="{FF2B5EF4-FFF2-40B4-BE49-F238E27FC236}">
                <a16:creationId xmlns:a16="http://schemas.microsoft.com/office/drawing/2014/main" id="{25F7279F-5F7C-A391-E6F7-5B12B37A8DE1}"/>
              </a:ext>
            </a:extLst>
          </p:cNvPr>
          <p:cNvSpPr txBox="1">
            <a:spLocks/>
          </p:cNvSpPr>
          <p:nvPr/>
        </p:nvSpPr>
        <p:spPr>
          <a:xfrm>
            <a:off x="507999" y="817516"/>
            <a:ext cx="8636001" cy="12193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4D4D4D"/>
                </a:solidFill>
              </a:rPr>
              <a:t>TRANSITION OUTCOMES </a:t>
            </a:r>
            <a:r>
              <a:rPr lang="en-US" b="1" dirty="0">
                <a:solidFill>
                  <a:srgbClr val="D14C27"/>
                </a:solidFill>
              </a:rPr>
              <a:t>APPRENTICESHIP</a:t>
            </a:r>
            <a:endParaRPr lang="en-US" b="1" dirty="0">
              <a:solidFill>
                <a:srgbClr val="D14C27"/>
              </a:solidFill>
              <a:ea typeface="Calibri"/>
              <a:cs typeface="Calibri"/>
            </a:endParaRPr>
          </a:p>
        </p:txBody>
      </p:sp>
      <p:sp>
        <p:nvSpPr>
          <p:cNvPr id="4" name="TextBox 3">
            <a:extLst>
              <a:ext uri="{FF2B5EF4-FFF2-40B4-BE49-F238E27FC236}">
                <a16:creationId xmlns:a16="http://schemas.microsoft.com/office/drawing/2014/main" id="{50159786-FA4B-79D9-1D66-C0C43A67D68E}"/>
              </a:ext>
            </a:extLst>
          </p:cNvPr>
          <p:cNvSpPr txBox="1"/>
          <p:nvPr/>
        </p:nvSpPr>
        <p:spPr>
          <a:xfrm>
            <a:off x="2286000" y="3281095"/>
            <a:ext cx="4572000" cy="300082"/>
          </a:xfrm>
          <a:prstGeom prst="rect">
            <a:avLst/>
          </a:prstGeom>
          <a:noFill/>
        </p:spPr>
        <p:txBody>
          <a:bodyPr wrap="square">
            <a:spAutoFit/>
          </a:bodyPr>
          <a:lstStyle/>
          <a:p>
            <a:endParaRPr lang="en-US" dirty="0"/>
          </a:p>
        </p:txBody>
      </p:sp>
      <p:pic>
        <p:nvPicPr>
          <p:cNvPr id="10" name="Picture 9">
            <a:extLst>
              <a:ext uri="{FF2B5EF4-FFF2-40B4-BE49-F238E27FC236}">
                <a16:creationId xmlns:a16="http://schemas.microsoft.com/office/drawing/2014/main" id="{968A653F-6E74-F68E-9EF5-4F5068EA7C75}"/>
              </a:ext>
            </a:extLst>
          </p:cNvPr>
          <p:cNvPicPr>
            <a:picLocks noChangeAspect="1"/>
          </p:cNvPicPr>
          <p:nvPr/>
        </p:nvPicPr>
        <p:blipFill>
          <a:blip r:embed="rId2"/>
          <a:stretch>
            <a:fillRect/>
          </a:stretch>
        </p:blipFill>
        <p:spPr>
          <a:xfrm>
            <a:off x="2286000" y="2657915"/>
            <a:ext cx="4149010" cy="3245265"/>
          </a:xfrm>
          <a:prstGeom prst="rect">
            <a:avLst/>
          </a:prstGeom>
          <a:ln>
            <a:solidFill>
              <a:schemeClr val="bg1">
                <a:lumMod val="65000"/>
              </a:schemeClr>
            </a:solidFill>
          </a:ln>
        </p:spPr>
      </p:pic>
      <p:pic>
        <p:nvPicPr>
          <p:cNvPr id="12" name="Picture 11">
            <a:extLst>
              <a:ext uri="{FF2B5EF4-FFF2-40B4-BE49-F238E27FC236}">
                <a16:creationId xmlns:a16="http://schemas.microsoft.com/office/drawing/2014/main" id="{CD166AB8-6DE4-9059-5A7A-330A7D3D60F7}"/>
              </a:ext>
            </a:extLst>
          </p:cNvPr>
          <p:cNvPicPr>
            <a:picLocks noChangeAspect="1"/>
          </p:cNvPicPr>
          <p:nvPr/>
        </p:nvPicPr>
        <p:blipFill>
          <a:blip r:embed="rId3"/>
          <a:srcRect l="1131"/>
          <a:stretch>
            <a:fillRect/>
          </a:stretch>
        </p:blipFill>
        <p:spPr>
          <a:xfrm>
            <a:off x="4360505" y="3454461"/>
            <a:ext cx="2889569" cy="1185821"/>
          </a:xfrm>
          <a:prstGeom prst="rect">
            <a:avLst/>
          </a:prstGeom>
          <a:ln w="19050">
            <a:solidFill>
              <a:schemeClr val="bg1">
                <a:lumMod val="65000"/>
              </a:schemeClr>
            </a:solidFill>
          </a:ln>
        </p:spPr>
      </p:pic>
      <p:pic>
        <p:nvPicPr>
          <p:cNvPr id="14" name="Picture 13">
            <a:extLst>
              <a:ext uri="{FF2B5EF4-FFF2-40B4-BE49-F238E27FC236}">
                <a16:creationId xmlns:a16="http://schemas.microsoft.com/office/drawing/2014/main" id="{AF485E88-3D3F-DB8C-A57B-E8093841CA4C}"/>
              </a:ext>
            </a:extLst>
          </p:cNvPr>
          <p:cNvPicPr>
            <a:picLocks noChangeAspect="1"/>
          </p:cNvPicPr>
          <p:nvPr/>
        </p:nvPicPr>
        <p:blipFill>
          <a:blip r:embed="rId4"/>
          <a:stretch>
            <a:fillRect/>
          </a:stretch>
        </p:blipFill>
        <p:spPr>
          <a:xfrm>
            <a:off x="594714" y="2101220"/>
            <a:ext cx="1562318" cy="400106"/>
          </a:xfrm>
          <a:prstGeom prst="rect">
            <a:avLst/>
          </a:prstGeom>
        </p:spPr>
      </p:pic>
    </p:spTree>
    <p:extLst>
      <p:ext uri="{BB962C8B-B14F-4D97-AF65-F5344CB8AC3E}">
        <p14:creationId xmlns:p14="http://schemas.microsoft.com/office/powerpoint/2010/main" val="1868146295"/>
      </p:ext>
    </p:extLst>
  </p:cSld>
  <p:clrMapOvr>
    <a:masterClrMapping/>
  </p:clrMapOvr>
  <p:transition spd="slow" advClick="0" advTm="3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BE63B-8C1F-C99C-9D8B-1E79F1031A5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5367C71-0615-8EDC-72C4-6E8E0F180FA5}"/>
              </a:ext>
            </a:extLst>
          </p:cNvPr>
          <p:cNvSpPr/>
          <p:nvPr/>
        </p:nvSpPr>
        <p:spPr>
          <a:xfrm>
            <a:off x="0" y="2501326"/>
            <a:ext cx="9144000" cy="22860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a:extLst>
              <a:ext uri="{FF2B5EF4-FFF2-40B4-BE49-F238E27FC236}">
                <a16:creationId xmlns:a16="http://schemas.microsoft.com/office/drawing/2014/main" id="{C9A33C92-122C-0BFF-E5F2-8EC118467504}"/>
              </a:ext>
            </a:extLst>
          </p:cNvPr>
          <p:cNvSpPr/>
          <p:nvPr/>
        </p:nvSpPr>
        <p:spPr>
          <a:xfrm>
            <a:off x="6498433" y="2486025"/>
            <a:ext cx="2645567" cy="188595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6">
            <a:extLst>
              <a:ext uri="{FF2B5EF4-FFF2-40B4-BE49-F238E27FC236}">
                <a16:creationId xmlns:a16="http://schemas.microsoft.com/office/drawing/2014/main" id="{2A4D175E-AF75-1650-B6B6-470DEE2C02E7}"/>
              </a:ext>
            </a:extLst>
          </p:cNvPr>
          <p:cNvSpPr txBox="1">
            <a:spLocks/>
          </p:cNvSpPr>
          <p:nvPr/>
        </p:nvSpPr>
        <p:spPr>
          <a:xfrm>
            <a:off x="507999" y="817516"/>
            <a:ext cx="8636001" cy="12193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4D4D4D"/>
                </a:solidFill>
              </a:rPr>
              <a:t>TRANSITION OUTCOMES </a:t>
            </a:r>
            <a:r>
              <a:rPr lang="en-US" b="1" dirty="0">
                <a:solidFill>
                  <a:srgbClr val="D14C27"/>
                </a:solidFill>
              </a:rPr>
              <a:t>JOB PLACEMENT</a:t>
            </a:r>
            <a:endParaRPr lang="en-US" b="1" dirty="0">
              <a:solidFill>
                <a:srgbClr val="D14C27"/>
              </a:solidFill>
              <a:ea typeface="Calibri"/>
              <a:cs typeface="Calibri"/>
            </a:endParaRPr>
          </a:p>
        </p:txBody>
      </p:sp>
      <p:sp>
        <p:nvSpPr>
          <p:cNvPr id="4" name="TextBox 3">
            <a:extLst>
              <a:ext uri="{FF2B5EF4-FFF2-40B4-BE49-F238E27FC236}">
                <a16:creationId xmlns:a16="http://schemas.microsoft.com/office/drawing/2014/main" id="{E68E47A1-2F81-47BC-D2E3-F30CBB6E4582}"/>
              </a:ext>
            </a:extLst>
          </p:cNvPr>
          <p:cNvSpPr txBox="1"/>
          <p:nvPr/>
        </p:nvSpPr>
        <p:spPr>
          <a:xfrm>
            <a:off x="2286000" y="3281095"/>
            <a:ext cx="4572000" cy="300082"/>
          </a:xfrm>
          <a:prstGeom prst="rect">
            <a:avLst/>
          </a:prstGeom>
          <a:noFill/>
        </p:spPr>
        <p:txBody>
          <a:bodyPr wrap="square">
            <a:spAutoFit/>
          </a:bodyPr>
          <a:lstStyle/>
          <a:p>
            <a:endParaRPr lang="en-US" dirty="0"/>
          </a:p>
        </p:txBody>
      </p:sp>
      <p:pic>
        <p:nvPicPr>
          <p:cNvPr id="5" name="Picture 4">
            <a:extLst>
              <a:ext uri="{FF2B5EF4-FFF2-40B4-BE49-F238E27FC236}">
                <a16:creationId xmlns:a16="http://schemas.microsoft.com/office/drawing/2014/main" id="{0AA8C80D-D8EF-2F65-653C-9D969CB1CCD6}"/>
              </a:ext>
            </a:extLst>
          </p:cNvPr>
          <p:cNvPicPr>
            <a:picLocks noChangeAspect="1"/>
          </p:cNvPicPr>
          <p:nvPr/>
        </p:nvPicPr>
        <p:blipFill>
          <a:blip r:embed="rId2"/>
          <a:stretch>
            <a:fillRect/>
          </a:stretch>
        </p:blipFill>
        <p:spPr>
          <a:xfrm>
            <a:off x="2873881" y="1313786"/>
            <a:ext cx="3176541" cy="5407481"/>
          </a:xfrm>
          <a:prstGeom prst="rect">
            <a:avLst/>
          </a:prstGeom>
          <a:ln w="19050">
            <a:solidFill>
              <a:schemeClr val="bg1">
                <a:lumMod val="65000"/>
              </a:schemeClr>
            </a:solidFill>
          </a:ln>
        </p:spPr>
      </p:pic>
      <p:pic>
        <p:nvPicPr>
          <p:cNvPr id="6" name="Picture 5">
            <a:extLst>
              <a:ext uri="{FF2B5EF4-FFF2-40B4-BE49-F238E27FC236}">
                <a16:creationId xmlns:a16="http://schemas.microsoft.com/office/drawing/2014/main" id="{B14CC05E-0CA7-682D-8F28-556732067806}"/>
              </a:ext>
            </a:extLst>
          </p:cNvPr>
          <p:cNvPicPr>
            <a:picLocks noChangeAspect="1"/>
          </p:cNvPicPr>
          <p:nvPr/>
        </p:nvPicPr>
        <p:blipFill>
          <a:blip r:embed="rId3"/>
          <a:stretch>
            <a:fillRect/>
          </a:stretch>
        </p:blipFill>
        <p:spPr>
          <a:xfrm>
            <a:off x="594714" y="2101220"/>
            <a:ext cx="1562318" cy="400106"/>
          </a:xfrm>
          <a:prstGeom prst="rect">
            <a:avLst/>
          </a:prstGeom>
        </p:spPr>
      </p:pic>
    </p:spTree>
    <p:extLst>
      <p:ext uri="{BB962C8B-B14F-4D97-AF65-F5344CB8AC3E}">
        <p14:creationId xmlns:p14="http://schemas.microsoft.com/office/powerpoint/2010/main" val="355410965"/>
      </p:ext>
    </p:extLst>
  </p:cSld>
  <p:clrMapOvr>
    <a:masterClrMapping/>
  </p:clrMapOvr>
  <p:transition spd="slow" advClick="0" advTm="3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17B35-32FB-CA3A-1F89-A508491C053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4852440-FF2E-6E89-D1D2-FF666965BCC2}"/>
              </a:ext>
            </a:extLst>
          </p:cNvPr>
          <p:cNvSpPr/>
          <p:nvPr/>
        </p:nvSpPr>
        <p:spPr>
          <a:xfrm>
            <a:off x="0" y="2501326"/>
            <a:ext cx="9144000" cy="22860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a:extLst>
              <a:ext uri="{FF2B5EF4-FFF2-40B4-BE49-F238E27FC236}">
                <a16:creationId xmlns:a16="http://schemas.microsoft.com/office/drawing/2014/main" id="{0BE9361E-3F4E-107F-7CD4-632453267829}"/>
              </a:ext>
            </a:extLst>
          </p:cNvPr>
          <p:cNvSpPr/>
          <p:nvPr/>
        </p:nvSpPr>
        <p:spPr>
          <a:xfrm>
            <a:off x="6498433" y="2486025"/>
            <a:ext cx="2645567" cy="188595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6">
            <a:extLst>
              <a:ext uri="{FF2B5EF4-FFF2-40B4-BE49-F238E27FC236}">
                <a16:creationId xmlns:a16="http://schemas.microsoft.com/office/drawing/2014/main" id="{BD119325-C8ED-ADA7-EDB6-C113C37FAC41}"/>
              </a:ext>
            </a:extLst>
          </p:cNvPr>
          <p:cNvSpPr txBox="1">
            <a:spLocks/>
          </p:cNvSpPr>
          <p:nvPr/>
        </p:nvSpPr>
        <p:spPr>
          <a:xfrm>
            <a:off x="507999" y="817516"/>
            <a:ext cx="8636001" cy="12193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4D4D4D"/>
                </a:solidFill>
              </a:rPr>
              <a:t>TRANSITION OUTCOMES </a:t>
            </a:r>
            <a:r>
              <a:rPr lang="en-US" b="1" dirty="0">
                <a:solidFill>
                  <a:srgbClr val="D14C27"/>
                </a:solidFill>
              </a:rPr>
              <a:t>OTHER TRAINING</a:t>
            </a:r>
            <a:endParaRPr lang="en-US" b="1" dirty="0">
              <a:solidFill>
                <a:srgbClr val="D14C27"/>
              </a:solidFill>
              <a:ea typeface="Calibri"/>
              <a:cs typeface="Calibri"/>
            </a:endParaRPr>
          </a:p>
        </p:txBody>
      </p:sp>
      <p:sp>
        <p:nvSpPr>
          <p:cNvPr id="4" name="TextBox 3">
            <a:extLst>
              <a:ext uri="{FF2B5EF4-FFF2-40B4-BE49-F238E27FC236}">
                <a16:creationId xmlns:a16="http://schemas.microsoft.com/office/drawing/2014/main" id="{04233221-31B3-B447-2E4B-749093EA8FAB}"/>
              </a:ext>
            </a:extLst>
          </p:cNvPr>
          <p:cNvSpPr txBox="1"/>
          <p:nvPr/>
        </p:nvSpPr>
        <p:spPr>
          <a:xfrm>
            <a:off x="2286000" y="3281095"/>
            <a:ext cx="4572000" cy="300082"/>
          </a:xfrm>
          <a:prstGeom prst="rect">
            <a:avLst/>
          </a:prstGeom>
          <a:noFill/>
        </p:spPr>
        <p:txBody>
          <a:bodyPr wrap="square">
            <a:spAutoFit/>
          </a:bodyPr>
          <a:lstStyle/>
          <a:p>
            <a:endParaRPr lang="en-US" dirty="0"/>
          </a:p>
        </p:txBody>
      </p:sp>
      <p:pic>
        <p:nvPicPr>
          <p:cNvPr id="6" name="Picture 5">
            <a:extLst>
              <a:ext uri="{FF2B5EF4-FFF2-40B4-BE49-F238E27FC236}">
                <a16:creationId xmlns:a16="http://schemas.microsoft.com/office/drawing/2014/main" id="{683BB52B-BD5F-AF89-D2A7-56D7F08C34E5}"/>
              </a:ext>
            </a:extLst>
          </p:cNvPr>
          <p:cNvPicPr>
            <a:picLocks noChangeAspect="1"/>
          </p:cNvPicPr>
          <p:nvPr/>
        </p:nvPicPr>
        <p:blipFill>
          <a:blip r:embed="rId2"/>
          <a:stretch>
            <a:fillRect/>
          </a:stretch>
        </p:blipFill>
        <p:spPr>
          <a:xfrm>
            <a:off x="2341896" y="1570484"/>
            <a:ext cx="3600475" cy="4470000"/>
          </a:xfrm>
          <a:prstGeom prst="rect">
            <a:avLst/>
          </a:prstGeom>
          <a:ln w="19050">
            <a:solidFill>
              <a:schemeClr val="bg1">
                <a:lumMod val="65000"/>
              </a:schemeClr>
            </a:solidFill>
          </a:ln>
        </p:spPr>
      </p:pic>
      <p:pic>
        <p:nvPicPr>
          <p:cNvPr id="9" name="Picture 8">
            <a:extLst>
              <a:ext uri="{FF2B5EF4-FFF2-40B4-BE49-F238E27FC236}">
                <a16:creationId xmlns:a16="http://schemas.microsoft.com/office/drawing/2014/main" id="{FF79464E-7902-3DC5-D01A-2AA14E10B940}"/>
              </a:ext>
            </a:extLst>
          </p:cNvPr>
          <p:cNvPicPr>
            <a:picLocks noChangeAspect="1"/>
          </p:cNvPicPr>
          <p:nvPr/>
        </p:nvPicPr>
        <p:blipFill>
          <a:blip r:embed="rId3"/>
          <a:stretch>
            <a:fillRect/>
          </a:stretch>
        </p:blipFill>
        <p:spPr>
          <a:xfrm>
            <a:off x="6099205" y="2654834"/>
            <a:ext cx="2805769" cy="1334714"/>
          </a:xfrm>
          <a:prstGeom prst="rect">
            <a:avLst/>
          </a:prstGeom>
          <a:ln w="19050">
            <a:solidFill>
              <a:schemeClr val="bg1">
                <a:lumMod val="65000"/>
              </a:schemeClr>
            </a:solidFill>
          </a:ln>
        </p:spPr>
      </p:pic>
      <p:pic>
        <p:nvPicPr>
          <p:cNvPr id="11" name="Picture 10">
            <a:extLst>
              <a:ext uri="{FF2B5EF4-FFF2-40B4-BE49-F238E27FC236}">
                <a16:creationId xmlns:a16="http://schemas.microsoft.com/office/drawing/2014/main" id="{E3A18B78-99C2-C66E-41E5-16D8D409A884}"/>
              </a:ext>
            </a:extLst>
          </p:cNvPr>
          <p:cNvPicPr>
            <a:picLocks noChangeAspect="1"/>
          </p:cNvPicPr>
          <p:nvPr/>
        </p:nvPicPr>
        <p:blipFill>
          <a:blip r:embed="rId4"/>
          <a:stretch>
            <a:fillRect/>
          </a:stretch>
        </p:blipFill>
        <p:spPr>
          <a:xfrm>
            <a:off x="820674" y="4918654"/>
            <a:ext cx="1301308" cy="1198742"/>
          </a:xfrm>
          <a:prstGeom prst="rect">
            <a:avLst/>
          </a:prstGeom>
          <a:ln w="19050">
            <a:solidFill>
              <a:schemeClr val="bg1">
                <a:lumMod val="65000"/>
              </a:schemeClr>
            </a:solidFill>
          </a:ln>
        </p:spPr>
      </p:pic>
      <p:cxnSp>
        <p:nvCxnSpPr>
          <p:cNvPr id="13" name="Straight Arrow Connector 12">
            <a:extLst>
              <a:ext uri="{FF2B5EF4-FFF2-40B4-BE49-F238E27FC236}">
                <a16:creationId xmlns:a16="http://schemas.microsoft.com/office/drawing/2014/main" id="{67622929-1583-7346-92C6-E674E59D9E09}"/>
              </a:ext>
            </a:extLst>
          </p:cNvPr>
          <p:cNvCxnSpPr>
            <a:cxnSpLocks/>
          </p:cNvCxnSpPr>
          <p:nvPr/>
        </p:nvCxnSpPr>
        <p:spPr>
          <a:xfrm flipH="1">
            <a:off x="1230594" y="5016382"/>
            <a:ext cx="123059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08CBF1C-B8C7-2A90-DFE9-ABF49206D95F}"/>
              </a:ext>
            </a:extLst>
          </p:cNvPr>
          <p:cNvCxnSpPr>
            <a:cxnSpLocks/>
          </p:cNvCxnSpPr>
          <p:nvPr/>
        </p:nvCxnSpPr>
        <p:spPr>
          <a:xfrm>
            <a:off x="5271332" y="2758868"/>
            <a:ext cx="92436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E313631-3DC7-B3CC-6EBD-86D79DA7FDAA}"/>
              </a:ext>
            </a:extLst>
          </p:cNvPr>
          <p:cNvPicPr>
            <a:picLocks noChangeAspect="1"/>
          </p:cNvPicPr>
          <p:nvPr/>
        </p:nvPicPr>
        <p:blipFill>
          <a:blip r:embed="rId5"/>
          <a:stretch>
            <a:fillRect/>
          </a:stretch>
        </p:blipFill>
        <p:spPr>
          <a:xfrm>
            <a:off x="594714" y="2101220"/>
            <a:ext cx="1562318" cy="400106"/>
          </a:xfrm>
          <a:prstGeom prst="rect">
            <a:avLst/>
          </a:prstGeom>
        </p:spPr>
      </p:pic>
    </p:spTree>
    <p:extLst>
      <p:ext uri="{BB962C8B-B14F-4D97-AF65-F5344CB8AC3E}">
        <p14:creationId xmlns:p14="http://schemas.microsoft.com/office/powerpoint/2010/main" val="2624855080"/>
      </p:ext>
    </p:extLst>
  </p:cSld>
  <p:clrMapOvr>
    <a:masterClrMapping/>
  </p:clrMapOvr>
  <p:transition spd="slow" advClick="0" advTm="3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99052-AB37-3D2B-5936-CAA85EBE3B3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84B1F5D-A533-4599-15F3-429CDD557B7A}"/>
              </a:ext>
            </a:extLst>
          </p:cNvPr>
          <p:cNvSpPr/>
          <p:nvPr/>
        </p:nvSpPr>
        <p:spPr>
          <a:xfrm>
            <a:off x="0" y="2501326"/>
            <a:ext cx="9144000" cy="22860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a:extLst>
              <a:ext uri="{FF2B5EF4-FFF2-40B4-BE49-F238E27FC236}">
                <a16:creationId xmlns:a16="http://schemas.microsoft.com/office/drawing/2014/main" id="{22AFAA15-D23D-76E5-1942-F4664F112E89}"/>
              </a:ext>
            </a:extLst>
          </p:cNvPr>
          <p:cNvSpPr/>
          <p:nvPr/>
        </p:nvSpPr>
        <p:spPr>
          <a:xfrm>
            <a:off x="6498433" y="2486025"/>
            <a:ext cx="2645567" cy="188595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6">
            <a:extLst>
              <a:ext uri="{FF2B5EF4-FFF2-40B4-BE49-F238E27FC236}">
                <a16:creationId xmlns:a16="http://schemas.microsoft.com/office/drawing/2014/main" id="{0E0D1675-B906-1739-05F5-175138556F1C}"/>
              </a:ext>
            </a:extLst>
          </p:cNvPr>
          <p:cNvSpPr txBox="1">
            <a:spLocks/>
          </p:cNvSpPr>
          <p:nvPr/>
        </p:nvSpPr>
        <p:spPr>
          <a:xfrm>
            <a:off x="507999" y="817516"/>
            <a:ext cx="8636001" cy="12193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4D4D4D"/>
                </a:solidFill>
              </a:rPr>
              <a:t>TRANSITION OUTCOMES </a:t>
            </a:r>
            <a:r>
              <a:rPr lang="en-US" b="1" dirty="0">
                <a:solidFill>
                  <a:srgbClr val="D14C27"/>
                </a:solidFill>
              </a:rPr>
              <a:t>OPEN SMALL BUSINESS</a:t>
            </a:r>
            <a:endParaRPr lang="en-US" b="1" dirty="0">
              <a:solidFill>
                <a:srgbClr val="D14C27"/>
              </a:solidFill>
              <a:ea typeface="Calibri"/>
              <a:cs typeface="Calibri"/>
            </a:endParaRPr>
          </a:p>
        </p:txBody>
      </p:sp>
      <p:sp>
        <p:nvSpPr>
          <p:cNvPr id="4" name="TextBox 3">
            <a:extLst>
              <a:ext uri="{FF2B5EF4-FFF2-40B4-BE49-F238E27FC236}">
                <a16:creationId xmlns:a16="http://schemas.microsoft.com/office/drawing/2014/main" id="{E8A0C146-25A0-E1C4-7517-E73C8C680497}"/>
              </a:ext>
            </a:extLst>
          </p:cNvPr>
          <p:cNvSpPr txBox="1"/>
          <p:nvPr/>
        </p:nvSpPr>
        <p:spPr>
          <a:xfrm>
            <a:off x="2286000" y="3281095"/>
            <a:ext cx="4572000" cy="300082"/>
          </a:xfrm>
          <a:prstGeom prst="rect">
            <a:avLst/>
          </a:prstGeom>
          <a:noFill/>
        </p:spPr>
        <p:txBody>
          <a:bodyPr wrap="square">
            <a:spAutoFit/>
          </a:bodyPr>
          <a:lstStyle/>
          <a:p>
            <a:endParaRPr lang="en-US" dirty="0"/>
          </a:p>
        </p:txBody>
      </p:sp>
      <p:pic>
        <p:nvPicPr>
          <p:cNvPr id="6" name="Picture 5">
            <a:extLst>
              <a:ext uri="{FF2B5EF4-FFF2-40B4-BE49-F238E27FC236}">
                <a16:creationId xmlns:a16="http://schemas.microsoft.com/office/drawing/2014/main" id="{3B11E04C-5FBC-E60B-8116-05C9011CF348}"/>
              </a:ext>
            </a:extLst>
          </p:cNvPr>
          <p:cNvPicPr>
            <a:picLocks noChangeAspect="1"/>
          </p:cNvPicPr>
          <p:nvPr/>
        </p:nvPicPr>
        <p:blipFill>
          <a:blip r:embed="rId2"/>
          <a:stretch>
            <a:fillRect/>
          </a:stretch>
        </p:blipFill>
        <p:spPr>
          <a:xfrm>
            <a:off x="2561924" y="1316052"/>
            <a:ext cx="4020152" cy="5467121"/>
          </a:xfrm>
          <a:prstGeom prst="rect">
            <a:avLst/>
          </a:prstGeom>
          <a:ln>
            <a:solidFill>
              <a:schemeClr val="bg1">
                <a:lumMod val="65000"/>
              </a:schemeClr>
            </a:solidFill>
          </a:ln>
        </p:spPr>
      </p:pic>
      <p:pic>
        <p:nvPicPr>
          <p:cNvPr id="8" name="Picture 7">
            <a:extLst>
              <a:ext uri="{FF2B5EF4-FFF2-40B4-BE49-F238E27FC236}">
                <a16:creationId xmlns:a16="http://schemas.microsoft.com/office/drawing/2014/main" id="{B757BCBE-0942-31D6-7546-7632601AEBA4}"/>
              </a:ext>
            </a:extLst>
          </p:cNvPr>
          <p:cNvPicPr>
            <a:picLocks noChangeAspect="1"/>
          </p:cNvPicPr>
          <p:nvPr/>
        </p:nvPicPr>
        <p:blipFill>
          <a:blip r:embed="rId3"/>
          <a:stretch>
            <a:fillRect/>
          </a:stretch>
        </p:blipFill>
        <p:spPr>
          <a:xfrm>
            <a:off x="594714" y="2101220"/>
            <a:ext cx="1562318" cy="400106"/>
          </a:xfrm>
          <a:prstGeom prst="rect">
            <a:avLst/>
          </a:prstGeom>
        </p:spPr>
      </p:pic>
    </p:spTree>
    <p:extLst>
      <p:ext uri="{BB962C8B-B14F-4D97-AF65-F5344CB8AC3E}">
        <p14:creationId xmlns:p14="http://schemas.microsoft.com/office/powerpoint/2010/main" val="1006041655"/>
      </p:ext>
    </p:extLst>
  </p:cSld>
  <p:clrMapOvr>
    <a:masterClrMapping/>
  </p:clrMapOvr>
  <p:transition spd="slow" advClick="0" advTm="3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CB25E-4996-DC5E-B05D-DCA30D8A9ED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120CF16-1A02-2C56-14DD-5840EE859CDF}"/>
              </a:ext>
            </a:extLst>
          </p:cNvPr>
          <p:cNvSpPr/>
          <p:nvPr/>
        </p:nvSpPr>
        <p:spPr>
          <a:xfrm>
            <a:off x="596780" y="1700784"/>
            <a:ext cx="7943851" cy="43397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6">
            <a:extLst>
              <a:ext uri="{FF2B5EF4-FFF2-40B4-BE49-F238E27FC236}">
                <a16:creationId xmlns:a16="http://schemas.microsoft.com/office/drawing/2014/main" id="{54D16152-00E4-EE9B-8C22-A151C1A0C710}"/>
              </a:ext>
            </a:extLst>
          </p:cNvPr>
          <p:cNvSpPr txBox="1">
            <a:spLocks/>
          </p:cNvSpPr>
          <p:nvPr/>
        </p:nvSpPr>
        <p:spPr>
          <a:xfrm>
            <a:off x="508000" y="817516"/>
            <a:ext cx="8029576" cy="61809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4D4D4D"/>
                </a:solidFill>
              </a:rPr>
              <a:t>AGENDA</a:t>
            </a:r>
            <a:endParaRPr lang="en-US" b="1" dirty="0">
              <a:solidFill>
                <a:srgbClr val="D14C27"/>
              </a:solidFill>
              <a:ea typeface="Calibri"/>
              <a:cs typeface="Calibri"/>
            </a:endParaRPr>
          </a:p>
        </p:txBody>
      </p:sp>
      <p:sp>
        <p:nvSpPr>
          <p:cNvPr id="2" name="TextBox 1">
            <a:extLst>
              <a:ext uri="{FF2B5EF4-FFF2-40B4-BE49-F238E27FC236}">
                <a16:creationId xmlns:a16="http://schemas.microsoft.com/office/drawing/2014/main" id="{2CE7EE95-27B5-EFA9-38FD-E41DCD6A7C06}"/>
              </a:ext>
            </a:extLst>
          </p:cNvPr>
          <p:cNvSpPr txBox="1"/>
          <p:nvPr/>
        </p:nvSpPr>
        <p:spPr>
          <a:xfrm>
            <a:off x="606424" y="1747477"/>
            <a:ext cx="7940796" cy="4301177"/>
          </a:xfrm>
          <a:prstGeom prst="rect">
            <a:avLst/>
          </a:prstGeom>
          <a:noFill/>
        </p:spPr>
        <p:txBody>
          <a:bodyPr wrap="square" rtlCol="0">
            <a:spAutoFit/>
          </a:bodyPr>
          <a:lstStyle/>
          <a:p>
            <a:r>
              <a:rPr lang="en-US" sz="2000" b="1" dirty="0">
                <a:solidFill>
                  <a:schemeClr val="bg1"/>
                </a:solidFill>
              </a:rPr>
              <a:t>Part A Covered:</a:t>
            </a:r>
          </a:p>
          <a:p>
            <a:pPr marL="285750" indent="-285750">
              <a:buFont typeface="Arial" panose="020B0604020202020204" pitchFamily="34" charset="0"/>
              <a:buChar char="•"/>
            </a:pPr>
            <a:r>
              <a:rPr lang="en-US" sz="2000" dirty="0">
                <a:solidFill>
                  <a:schemeClr val="bg1"/>
                </a:solidFill>
              </a:rPr>
              <a:t>Chapter 6: Barrier Reduction</a:t>
            </a:r>
          </a:p>
          <a:p>
            <a:pPr marL="285750" indent="-285750">
              <a:buFont typeface="Arial" panose="020B0604020202020204" pitchFamily="34" charset="0"/>
              <a:buChar char="•"/>
            </a:pPr>
            <a:r>
              <a:rPr lang="en-US" sz="2000" dirty="0">
                <a:solidFill>
                  <a:schemeClr val="bg1"/>
                </a:solidFill>
              </a:rPr>
              <a:t>Chapter 7:Training Programs </a:t>
            </a:r>
          </a:p>
          <a:p>
            <a:pPr marL="285750" indent="-285750">
              <a:buFont typeface="Arial" panose="020B0604020202020204" pitchFamily="34" charset="0"/>
              <a:buChar char="•"/>
            </a:pPr>
            <a:r>
              <a:rPr lang="en-US" sz="2000" dirty="0">
                <a:solidFill>
                  <a:schemeClr val="bg1"/>
                </a:solidFill>
              </a:rPr>
              <a:t>Chapter 8: Program Completion, Transition Services, and Follow -up</a:t>
            </a:r>
          </a:p>
          <a:p>
            <a:r>
              <a:rPr lang="en-US" sz="2000" dirty="0">
                <a:solidFill>
                  <a:schemeClr val="bg1"/>
                </a:solidFill>
              </a:rPr>
              <a:t> </a:t>
            </a:r>
          </a:p>
          <a:p>
            <a:endParaRPr lang="en-US" sz="2000" dirty="0">
              <a:solidFill>
                <a:schemeClr val="bg1"/>
              </a:solidFill>
            </a:endParaRPr>
          </a:p>
          <a:p>
            <a:r>
              <a:rPr lang="en-US" sz="2000" b="1" dirty="0">
                <a:solidFill>
                  <a:schemeClr val="bg1"/>
                </a:solidFill>
              </a:rPr>
              <a:t>Part B Agenda: </a:t>
            </a:r>
          </a:p>
          <a:p>
            <a:pPr marL="285750" indent="-285750">
              <a:buFont typeface="Arial" panose="020B0604020202020204" pitchFamily="34" charset="0"/>
              <a:buChar char="•"/>
            </a:pPr>
            <a:r>
              <a:rPr lang="en-US" sz="2000" u="sng" dirty="0">
                <a:solidFill>
                  <a:schemeClr val="bg1"/>
                </a:solidFill>
              </a:rPr>
              <a:t>Set Up</a:t>
            </a:r>
            <a:r>
              <a:rPr lang="en-US" sz="2000" dirty="0">
                <a:solidFill>
                  <a:schemeClr val="bg1"/>
                </a:solidFill>
              </a:rPr>
              <a:t>: Brief Demo of Training/Credentials, Services, and Cohorts</a:t>
            </a:r>
          </a:p>
          <a:p>
            <a:pPr marL="285750" indent="-285750">
              <a:buFont typeface="Arial" panose="020B0604020202020204" pitchFamily="34" charset="0"/>
              <a:buChar char="•"/>
            </a:pPr>
            <a:r>
              <a:rPr lang="en-US" sz="2000" u="sng" dirty="0">
                <a:solidFill>
                  <a:schemeClr val="bg1"/>
                </a:solidFill>
              </a:rPr>
              <a:t>Intake</a:t>
            </a:r>
            <a:r>
              <a:rPr lang="en-US" sz="2000" dirty="0">
                <a:solidFill>
                  <a:schemeClr val="bg1"/>
                </a:solidFill>
              </a:rPr>
              <a:t>: Review Service Needs Assessment</a:t>
            </a:r>
          </a:p>
          <a:p>
            <a:pPr marL="285750" indent="-285750">
              <a:buFont typeface="Arial" panose="020B0604020202020204" pitchFamily="34" charset="0"/>
              <a:buChar char="•"/>
            </a:pPr>
            <a:r>
              <a:rPr lang="en-US" sz="2000" u="sng" dirty="0">
                <a:solidFill>
                  <a:schemeClr val="bg1"/>
                </a:solidFill>
              </a:rPr>
              <a:t>Service Delivery</a:t>
            </a:r>
            <a:r>
              <a:rPr lang="en-US" sz="2000" dirty="0">
                <a:solidFill>
                  <a:schemeClr val="bg1"/>
                </a:solidFill>
              </a:rPr>
              <a:t>: Demonstrate Documenting Services and Credentials, Adding/Viewing Flags via Progress Page or Dashboard</a:t>
            </a:r>
          </a:p>
          <a:p>
            <a:pPr marL="285750" indent="-285750">
              <a:buFont typeface="Arial" panose="020B0604020202020204" pitchFamily="34" charset="0"/>
              <a:buChar char="•"/>
            </a:pPr>
            <a:r>
              <a:rPr lang="en-US" sz="2000" u="sng" dirty="0">
                <a:solidFill>
                  <a:schemeClr val="bg1"/>
                </a:solidFill>
              </a:rPr>
              <a:t>Completion and Follow-up</a:t>
            </a:r>
            <a:r>
              <a:rPr lang="en-US" sz="2000" dirty="0">
                <a:solidFill>
                  <a:schemeClr val="bg1"/>
                </a:solidFill>
              </a:rPr>
              <a:t>: Training Completion, Program Completion, and Document Transition Outcomes </a:t>
            </a:r>
          </a:p>
          <a:p>
            <a:endParaRPr lang="en-US" dirty="0"/>
          </a:p>
        </p:txBody>
      </p:sp>
    </p:spTree>
    <p:extLst>
      <p:ext uri="{BB962C8B-B14F-4D97-AF65-F5344CB8AC3E}">
        <p14:creationId xmlns:p14="http://schemas.microsoft.com/office/powerpoint/2010/main" val="1408448020"/>
      </p:ext>
    </p:extLst>
  </p:cSld>
  <p:clrMapOvr>
    <a:masterClrMapping/>
  </p:clrMapOvr>
  <p:transition spd="slow" advClick="0" advTm="3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84BC0-777C-FDDE-C233-E4474F0F2A9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0FD9F94-DEC8-0277-C70C-56F35630129F}"/>
              </a:ext>
            </a:extLst>
          </p:cNvPr>
          <p:cNvSpPr/>
          <p:nvPr/>
        </p:nvSpPr>
        <p:spPr>
          <a:xfrm>
            <a:off x="0" y="2501326"/>
            <a:ext cx="9144000" cy="22860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a:extLst>
              <a:ext uri="{FF2B5EF4-FFF2-40B4-BE49-F238E27FC236}">
                <a16:creationId xmlns:a16="http://schemas.microsoft.com/office/drawing/2014/main" id="{F6489B44-D3E6-0B0C-9D20-798CCDAC91B4}"/>
              </a:ext>
            </a:extLst>
          </p:cNvPr>
          <p:cNvSpPr/>
          <p:nvPr/>
        </p:nvSpPr>
        <p:spPr>
          <a:xfrm>
            <a:off x="6498433" y="2486025"/>
            <a:ext cx="2645567" cy="188595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6">
            <a:extLst>
              <a:ext uri="{FF2B5EF4-FFF2-40B4-BE49-F238E27FC236}">
                <a16:creationId xmlns:a16="http://schemas.microsoft.com/office/drawing/2014/main" id="{782DA6D4-529B-BD08-58C0-EBC6E89D2552}"/>
              </a:ext>
            </a:extLst>
          </p:cNvPr>
          <p:cNvSpPr txBox="1">
            <a:spLocks/>
          </p:cNvSpPr>
          <p:nvPr/>
        </p:nvSpPr>
        <p:spPr>
          <a:xfrm>
            <a:off x="507999" y="817516"/>
            <a:ext cx="8636001" cy="12193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4D4D4D"/>
                </a:solidFill>
              </a:rPr>
              <a:t>PROGRAM COMPLETION/FOLLOW-UP </a:t>
            </a:r>
          </a:p>
          <a:p>
            <a:pPr marL="0" indent="0">
              <a:spcBef>
                <a:spcPts val="0"/>
              </a:spcBef>
              <a:buNone/>
            </a:pPr>
            <a:r>
              <a:rPr lang="en-US" b="1" dirty="0">
                <a:solidFill>
                  <a:srgbClr val="D14C27"/>
                </a:solidFill>
              </a:rPr>
              <a:t>FOLLOW-UP/CREDENTIALS/SUCCESS STORIES</a:t>
            </a:r>
            <a:endParaRPr lang="en-US" b="1" dirty="0">
              <a:solidFill>
                <a:srgbClr val="D14C27"/>
              </a:solidFill>
              <a:ea typeface="Calibri"/>
              <a:cs typeface="Calibri"/>
            </a:endParaRPr>
          </a:p>
        </p:txBody>
      </p:sp>
      <p:sp>
        <p:nvSpPr>
          <p:cNvPr id="4" name="TextBox 3">
            <a:extLst>
              <a:ext uri="{FF2B5EF4-FFF2-40B4-BE49-F238E27FC236}">
                <a16:creationId xmlns:a16="http://schemas.microsoft.com/office/drawing/2014/main" id="{9143E803-1DF4-A29D-B227-DA6AE25E3DFD}"/>
              </a:ext>
            </a:extLst>
          </p:cNvPr>
          <p:cNvSpPr txBox="1"/>
          <p:nvPr/>
        </p:nvSpPr>
        <p:spPr>
          <a:xfrm>
            <a:off x="2286000" y="3281095"/>
            <a:ext cx="4572000" cy="300082"/>
          </a:xfrm>
          <a:prstGeom prst="rect">
            <a:avLst/>
          </a:prstGeom>
          <a:noFill/>
        </p:spPr>
        <p:txBody>
          <a:bodyPr wrap="square">
            <a:spAutoFit/>
          </a:bodyPr>
          <a:lstStyle/>
          <a:p>
            <a:endParaRPr lang="en-US" dirty="0"/>
          </a:p>
        </p:txBody>
      </p:sp>
      <p:pic>
        <p:nvPicPr>
          <p:cNvPr id="5" name="Picture 4">
            <a:extLst>
              <a:ext uri="{FF2B5EF4-FFF2-40B4-BE49-F238E27FC236}">
                <a16:creationId xmlns:a16="http://schemas.microsoft.com/office/drawing/2014/main" id="{93314CA0-F17C-0225-7F60-23D178B80743}"/>
              </a:ext>
            </a:extLst>
          </p:cNvPr>
          <p:cNvPicPr>
            <a:picLocks noChangeAspect="1"/>
          </p:cNvPicPr>
          <p:nvPr/>
        </p:nvPicPr>
        <p:blipFill>
          <a:blip r:embed="rId2"/>
          <a:stretch>
            <a:fillRect/>
          </a:stretch>
        </p:blipFill>
        <p:spPr>
          <a:xfrm>
            <a:off x="2661904" y="1647509"/>
            <a:ext cx="3820192" cy="5210491"/>
          </a:xfrm>
          <a:prstGeom prst="rect">
            <a:avLst/>
          </a:prstGeom>
          <a:ln>
            <a:solidFill>
              <a:schemeClr val="bg1">
                <a:lumMod val="65000"/>
              </a:schemeClr>
            </a:solidFill>
          </a:ln>
        </p:spPr>
      </p:pic>
    </p:spTree>
    <p:extLst>
      <p:ext uri="{BB962C8B-B14F-4D97-AF65-F5344CB8AC3E}">
        <p14:creationId xmlns:p14="http://schemas.microsoft.com/office/powerpoint/2010/main" val="3647547040"/>
      </p:ext>
    </p:extLst>
  </p:cSld>
  <p:clrMapOvr>
    <a:masterClrMapping/>
  </p:clrMapOvr>
  <p:transition spd="slow" advClick="0" advTm="3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2B961A3-6EAC-0747-91A5-58C7A9A5D7D1}"/>
              </a:ext>
            </a:extLst>
          </p:cNvPr>
          <p:cNvSpPr/>
          <p:nvPr/>
        </p:nvSpPr>
        <p:spPr>
          <a:xfrm>
            <a:off x="0" y="2991135"/>
            <a:ext cx="9144000" cy="2503267"/>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2">
              <a:spcAft>
                <a:spcPts val="600"/>
              </a:spcAft>
            </a:pPr>
            <a:endParaRPr lang="en-US" sz="1800" b="1" dirty="0">
              <a:solidFill>
                <a:srgbClr val="FFFFFF"/>
              </a:solidFill>
              <a:latin typeface="Calibri"/>
              <a:cs typeface="Arial"/>
            </a:endParaRPr>
          </a:p>
        </p:txBody>
      </p:sp>
      <p:sp>
        <p:nvSpPr>
          <p:cNvPr id="34" name="Rectangle 33">
            <a:extLst>
              <a:ext uri="{FF2B5EF4-FFF2-40B4-BE49-F238E27FC236}">
                <a16:creationId xmlns:a16="http://schemas.microsoft.com/office/drawing/2014/main" id="{ABF16FD3-A2AE-5D4F-BC92-F14D7744A667}"/>
              </a:ext>
            </a:extLst>
          </p:cNvPr>
          <p:cNvSpPr/>
          <p:nvPr/>
        </p:nvSpPr>
        <p:spPr>
          <a:xfrm>
            <a:off x="0" y="857252"/>
            <a:ext cx="9144000" cy="2492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F8FA"/>
              </a:solidFill>
            </a:endParaRPr>
          </a:p>
        </p:txBody>
      </p:sp>
      <p:pic>
        <p:nvPicPr>
          <p:cNvPr id="32" name="Picture 31">
            <a:extLst>
              <a:ext uri="{FF2B5EF4-FFF2-40B4-BE49-F238E27FC236}">
                <a16:creationId xmlns:a16="http://schemas.microsoft.com/office/drawing/2014/main" id="{2EC7A080-8330-ED45-B964-AF84C87BC6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9167" y="1101852"/>
            <a:ext cx="3293611" cy="1813150"/>
          </a:xfrm>
          <a:prstGeom prst="rect">
            <a:avLst/>
          </a:prstGeom>
        </p:spPr>
      </p:pic>
      <p:sp>
        <p:nvSpPr>
          <p:cNvPr id="2" name="TextBox 1"/>
          <p:cNvSpPr txBox="1"/>
          <p:nvPr/>
        </p:nvSpPr>
        <p:spPr>
          <a:xfrm>
            <a:off x="594360" y="2638003"/>
            <a:ext cx="7955280" cy="553998"/>
          </a:xfrm>
          <a:prstGeom prst="rect">
            <a:avLst/>
          </a:prstGeom>
          <a:noFill/>
        </p:spPr>
        <p:txBody>
          <a:bodyPr wrap="square" lIns="0" tIns="0" rIns="0" bIns="0" rtlCol="0">
            <a:spAutoFit/>
          </a:bodyPr>
          <a:lstStyle/>
          <a:p>
            <a:r>
              <a:rPr lang="en-US" sz="3600" b="1" cap="all" dirty="0">
                <a:solidFill>
                  <a:srgbClr val="D14C27"/>
                </a:solidFill>
              </a:rPr>
              <a:t>THANKS</a:t>
            </a:r>
            <a:r>
              <a:rPr lang="en-US" sz="3600" b="1" cap="all" dirty="0">
                <a:solidFill>
                  <a:srgbClr val="4D4D4D"/>
                </a:solidFill>
              </a:rPr>
              <a:t> </a:t>
            </a:r>
            <a:r>
              <a:rPr lang="en-US" sz="3600" cap="all" dirty="0">
                <a:solidFill>
                  <a:srgbClr val="4D4D4D"/>
                </a:solidFill>
              </a:rPr>
              <a:t>FOR viewing!</a:t>
            </a:r>
          </a:p>
        </p:txBody>
      </p:sp>
      <p:cxnSp>
        <p:nvCxnSpPr>
          <p:cNvPr id="3" name="Straight Connector 2"/>
          <p:cNvCxnSpPr>
            <a:cxnSpLocks/>
          </p:cNvCxnSpPr>
          <p:nvPr/>
        </p:nvCxnSpPr>
        <p:spPr>
          <a:xfrm>
            <a:off x="606681" y="2561869"/>
            <a:ext cx="1528849"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42FC73AD-065A-5D4C-8CCF-AEB40EF44309}"/>
              </a:ext>
            </a:extLst>
          </p:cNvPr>
          <p:cNvSpPr/>
          <p:nvPr/>
        </p:nvSpPr>
        <p:spPr>
          <a:xfrm>
            <a:off x="0" y="5483407"/>
            <a:ext cx="9144000" cy="571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3A5A909-83AC-A346-A9C2-EE3B7D81413D}"/>
              </a:ext>
            </a:extLst>
          </p:cNvPr>
          <p:cNvSpPr txBox="1"/>
          <p:nvPr/>
        </p:nvSpPr>
        <p:spPr>
          <a:xfrm>
            <a:off x="606681" y="5691753"/>
            <a:ext cx="8228918" cy="323165"/>
          </a:xfrm>
          <a:prstGeom prst="rect">
            <a:avLst/>
          </a:prstGeom>
          <a:noFill/>
        </p:spPr>
        <p:txBody>
          <a:bodyPr wrap="square" lIns="0" tIns="0" rIns="0" bIns="0" rtlCol="0">
            <a:spAutoFit/>
          </a:bodyPr>
          <a:lstStyle/>
          <a:p>
            <a:r>
              <a:rPr lang="en-US" sz="700" i="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The Illinois </a:t>
            </a:r>
            <a:r>
              <a:rPr lang="en-US" sz="700" i="1" dirty="0" err="1">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workNet</a:t>
            </a:r>
            <a:r>
              <a:rPr lang="en-US" sz="700" i="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Center System, an American Job Center, is an equal opportunity employer/program. Auxiliary aids and services are available upon request to individuals with disabilities. All voice telephone numbers may be reached by persons using TTY/TDD equipment by calling TTY (800) 526-0844 or 711. This workforce product was funded by a grant awarded by the U.S. Department of Labor’s Employment and Training Administration.  For more information please refer to the footer at the bottom of </a:t>
            </a:r>
            <a:r>
              <a:rPr lang="en-US" sz="700" i="1" u="sng" dirty="0" err="1">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www.illinoisworknet.com</a:t>
            </a:r>
            <a:r>
              <a:rPr lang="en-US" sz="700" i="1"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 </a:t>
            </a:r>
            <a:endParaRPr lang="en-US" sz="7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1799712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46327-69A8-F42E-E695-2F64FE82CAB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EECB173-BF2F-E7B5-C843-A8FECEC37285}"/>
              </a:ext>
            </a:extLst>
          </p:cNvPr>
          <p:cNvSpPr/>
          <p:nvPr/>
        </p:nvSpPr>
        <p:spPr>
          <a:xfrm>
            <a:off x="506080" y="2501326"/>
            <a:ext cx="7943851" cy="22860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D29C5E5-933D-0F1B-B1EA-9A6C9F0B33BB}"/>
              </a:ext>
            </a:extLst>
          </p:cNvPr>
          <p:cNvSpPr/>
          <p:nvPr/>
        </p:nvSpPr>
        <p:spPr>
          <a:xfrm>
            <a:off x="5901653" y="2487199"/>
            <a:ext cx="2645567" cy="188595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6">
            <a:extLst>
              <a:ext uri="{FF2B5EF4-FFF2-40B4-BE49-F238E27FC236}">
                <a16:creationId xmlns:a16="http://schemas.microsoft.com/office/drawing/2014/main" id="{AC04CCCC-72B0-E81D-BDCB-56DB209209EB}"/>
              </a:ext>
            </a:extLst>
          </p:cNvPr>
          <p:cNvSpPr txBox="1">
            <a:spLocks/>
          </p:cNvSpPr>
          <p:nvPr/>
        </p:nvSpPr>
        <p:spPr>
          <a:xfrm>
            <a:off x="508000" y="817516"/>
            <a:ext cx="8029576" cy="12193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4D4D4D"/>
                </a:solidFill>
              </a:rPr>
              <a:t>REPORTING SYSTEM </a:t>
            </a:r>
            <a:r>
              <a:rPr lang="en-US" b="1" dirty="0">
                <a:solidFill>
                  <a:srgbClr val="D14C27"/>
                </a:solidFill>
              </a:rPr>
              <a:t>PARTNER GUIDE</a:t>
            </a:r>
            <a:endParaRPr lang="en-US" b="1" dirty="0">
              <a:solidFill>
                <a:srgbClr val="D14C27"/>
              </a:solidFill>
              <a:ea typeface="Calibri"/>
              <a:cs typeface="Calibri"/>
            </a:endParaRPr>
          </a:p>
        </p:txBody>
      </p:sp>
      <p:sp>
        <p:nvSpPr>
          <p:cNvPr id="11" name="TextBox 10">
            <a:extLst>
              <a:ext uri="{FF2B5EF4-FFF2-40B4-BE49-F238E27FC236}">
                <a16:creationId xmlns:a16="http://schemas.microsoft.com/office/drawing/2014/main" id="{1F9CB499-CC90-71AB-6D2D-BC1CB2FC2596}"/>
              </a:ext>
            </a:extLst>
          </p:cNvPr>
          <p:cNvSpPr txBox="1"/>
          <p:nvPr/>
        </p:nvSpPr>
        <p:spPr>
          <a:xfrm>
            <a:off x="1995086" y="6497149"/>
            <a:ext cx="4792927" cy="300082"/>
          </a:xfrm>
          <a:prstGeom prst="rect">
            <a:avLst/>
          </a:prstGeom>
          <a:noFill/>
        </p:spPr>
        <p:txBody>
          <a:bodyPr wrap="square" lIns="91440" tIns="45720" rIns="91440" bIns="45720" anchor="t">
            <a:spAutoFit/>
          </a:bodyPr>
          <a:lstStyle/>
          <a:p>
            <a:r>
              <a:rPr lang="en-US" dirty="0">
                <a:ea typeface="+mn-lt"/>
                <a:cs typeface="+mn-lt"/>
                <a:hlinkClick r:id="rId2"/>
              </a:rPr>
              <a:t>https://www.illinoisworknet.com/partners/Pages/FEJASolar.aspx</a:t>
            </a:r>
            <a:r>
              <a:rPr lang="en-US" dirty="0">
                <a:ea typeface="+mn-lt"/>
                <a:cs typeface="+mn-lt"/>
              </a:rPr>
              <a:t> </a:t>
            </a:r>
          </a:p>
        </p:txBody>
      </p:sp>
      <p:pic>
        <p:nvPicPr>
          <p:cNvPr id="4" name="Picture 3">
            <a:extLst>
              <a:ext uri="{FF2B5EF4-FFF2-40B4-BE49-F238E27FC236}">
                <a16:creationId xmlns:a16="http://schemas.microsoft.com/office/drawing/2014/main" id="{829A0278-83F6-24CA-9025-24208A44A54F}"/>
              </a:ext>
            </a:extLst>
          </p:cNvPr>
          <p:cNvPicPr>
            <a:picLocks noChangeAspect="1"/>
          </p:cNvPicPr>
          <p:nvPr/>
        </p:nvPicPr>
        <p:blipFill>
          <a:blip r:embed="rId3"/>
          <a:stretch>
            <a:fillRect/>
          </a:stretch>
        </p:blipFill>
        <p:spPr>
          <a:xfrm>
            <a:off x="2567263" y="1253716"/>
            <a:ext cx="3648575" cy="5148072"/>
          </a:xfrm>
          <a:prstGeom prst="rect">
            <a:avLst/>
          </a:prstGeom>
          <a:ln>
            <a:solidFill>
              <a:schemeClr val="tx1"/>
            </a:solidFill>
          </a:ln>
        </p:spPr>
      </p:pic>
    </p:spTree>
    <p:extLst>
      <p:ext uri="{BB962C8B-B14F-4D97-AF65-F5344CB8AC3E}">
        <p14:creationId xmlns:p14="http://schemas.microsoft.com/office/powerpoint/2010/main" val="2502151913"/>
      </p:ext>
    </p:extLst>
  </p:cSld>
  <p:clrMapOvr>
    <a:masterClrMapping/>
  </p:clrMapOvr>
  <p:transition spd="slow" advClick="0" advTm="3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C3124-F2EC-37FC-A02D-D0F5A68ACE0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417EC62-E2C0-B8D5-61B5-621BC40BCC58}"/>
              </a:ext>
            </a:extLst>
          </p:cNvPr>
          <p:cNvSpPr/>
          <p:nvPr/>
        </p:nvSpPr>
        <p:spPr>
          <a:xfrm>
            <a:off x="0" y="2480256"/>
            <a:ext cx="9144000" cy="22860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7">
            <a:extLst>
              <a:ext uri="{FF2B5EF4-FFF2-40B4-BE49-F238E27FC236}">
                <a16:creationId xmlns:a16="http://schemas.microsoft.com/office/drawing/2014/main" id="{368457C7-7D25-52E0-34CF-54F6602697E5}"/>
              </a:ext>
            </a:extLst>
          </p:cNvPr>
          <p:cNvSpPr/>
          <p:nvPr/>
        </p:nvSpPr>
        <p:spPr>
          <a:xfrm>
            <a:off x="6498433" y="2486025"/>
            <a:ext cx="2645567" cy="188595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5F1D273-DE92-B3E4-BCF8-5C0DE7113FF6}"/>
              </a:ext>
            </a:extLst>
          </p:cNvPr>
          <p:cNvSpPr/>
          <p:nvPr/>
        </p:nvSpPr>
        <p:spPr>
          <a:xfrm>
            <a:off x="5901653" y="2487199"/>
            <a:ext cx="2645567" cy="188595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6">
            <a:extLst>
              <a:ext uri="{FF2B5EF4-FFF2-40B4-BE49-F238E27FC236}">
                <a16:creationId xmlns:a16="http://schemas.microsoft.com/office/drawing/2014/main" id="{1DC4B161-F234-5732-EE5F-17CA103B393D}"/>
              </a:ext>
            </a:extLst>
          </p:cNvPr>
          <p:cNvSpPr txBox="1">
            <a:spLocks/>
          </p:cNvSpPr>
          <p:nvPr/>
        </p:nvSpPr>
        <p:spPr>
          <a:xfrm>
            <a:off x="508000" y="817516"/>
            <a:ext cx="8636000" cy="12193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4D4D4D"/>
                </a:solidFill>
              </a:rPr>
              <a:t>GET SET UP IN THE SYSTEM </a:t>
            </a:r>
            <a:r>
              <a:rPr lang="en-US" b="1" dirty="0">
                <a:solidFill>
                  <a:srgbClr val="D14C27"/>
                </a:solidFill>
              </a:rPr>
              <a:t>GRANTEE DETAILS</a:t>
            </a:r>
            <a:endParaRPr lang="en-US" b="1" dirty="0">
              <a:solidFill>
                <a:srgbClr val="D14C27"/>
              </a:solidFill>
              <a:ea typeface="Calibri"/>
              <a:cs typeface="Calibri"/>
            </a:endParaRPr>
          </a:p>
        </p:txBody>
      </p:sp>
      <p:pic>
        <p:nvPicPr>
          <p:cNvPr id="4" name="Picture 3">
            <a:extLst>
              <a:ext uri="{FF2B5EF4-FFF2-40B4-BE49-F238E27FC236}">
                <a16:creationId xmlns:a16="http://schemas.microsoft.com/office/drawing/2014/main" id="{3C9E27D2-048D-0A56-577E-5C6BD7957EBC}"/>
              </a:ext>
            </a:extLst>
          </p:cNvPr>
          <p:cNvPicPr>
            <a:picLocks noChangeAspect="1"/>
          </p:cNvPicPr>
          <p:nvPr/>
        </p:nvPicPr>
        <p:blipFill>
          <a:blip r:embed="rId2"/>
          <a:srcRect l="21311" r="22643" b="73712"/>
          <a:stretch>
            <a:fillRect/>
          </a:stretch>
        </p:blipFill>
        <p:spPr>
          <a:xfrm>
            <a:off x="355890" y="1313703"/>
            <a:ext cx="3545702" cy="5469949"/>
          </a:xfrm>
          <a:prstGeom prst="rect">
            <a:avLst/>
          </a:prstGeom>
          <a:ln>
            <a:solidFill>
              <a:schemeClr val="bg1">
                <a:lumMod val="65000"/>
              </a:schemeClr>
            </a:solidFill>
          </a:ln>
        </p:spPr>
      </p:pic>
      <p:pic>
        <p:nvPicPr>
          <p:cNvPr id="9" name="Picture 8">
            <a:extLst>
              <a:ext uri="{FF2B5EF4-FFF2-40B4-BE49-F238E27FC236}">
                <a16:creationId xmlns:a16="http://schemas.microsoft.com/office/drawing/2014/main" id="{4E7B1AEA-17AD-9603-817C-88C4AB23F760}"/>
              </a:ext>
            </a:extLst>
          </p:cNvPr>
          <p:cNvPicPr>
            <a:picLocks noChangeAspect="1"/>
          </p:cNvPicPr>
          <p:nvPr/>
        </p:nvPicPr>
        <p:blipFill>
          <a:blip r:embed="rId2"/>
          <a:srcRect l="23754" t="38979" r="23383" b="46064"/>
          <a:stretch>
            <a:fillRect/>
          </a:stretch>
        </p:blipFill>
        <p:spPr>
          <a:xfrm>
            <a:off x="4439411" y="1278222"/>
            <a:ext cx="4510864" cy="4197546"/>
          </a:xfrm>
          <a:prstGeom prst="rect">
            <a:avLst/>
          </a:prstGeom>
          <a:ln>
            <a:solidFill>
              <a:schemeClr val="bg1">
                <a:lumMod val="65000"/>
              </a:schemeClr>
            </a:solidFill>
          </a:ln>
        </p:spPr>
      </p:pic>
      <p:sp>
        <p:nvSpPr>
          <p:cNvPr id="12" name="Arrow: Right 11">
            <a:extLst>
              <a:ext uri="{FF2B5EF4-FFF2-40B4-BE49-F238E27FC236}">
                <a16:creationId xmlns:a16="http://schemas.microsoft.com/office/drawing/2014/main" id="{EF14F133-ED1E-1A6A-69BF-A07B445D7EC5}"/>
              </a:ext>
            </a:extLst>
          </p:cNvPr>
          <p:cNvSpPr/>
          <p:nvPr/>
        </p:nvSpPr>
        <p:spPr>
          <a:xfrm>
            <a:off x="4175352" y="1313703"/>
            <a:ext cx="189047" cy="227002"/>
          </a:xfrm>
          <a:prstGeom prst="right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74E21E50-BD8D-FF76-2BF2-822BC59994E5}"/>
              </a:ext>
            </a:extLst>
          </p:cNvPr>
          <p:cNvSpPr/>
          <p:nvPr/>
        </p:nvSpPr>
        <p:spPr>
          <a:xfrm>
            <a:off x="1246383" y="1839055"/>
            <a:ext cx="358924" cy="39310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E4329A7-935C-05F3-801F-610100CA2823}"/>
              </a:ext>
            </a:extLst>
          </p:cNvPr>
          <p:cNvSpPr txBox="1"/>
          <p:nvPr/>
        </p:nvSpPr>
        <p:spPr>
          <a:xfrm>
            <a:off x="4433538" y="5841405"/>
            <a:ext cx="4572000" cy="300082"/>
          </a:xfrm>
          <a:prstGeom prst="rect">
            <a:avLst/>
          </a:prstGeom>
          <a:noFill/>
        </p:spPr>
        <p:txBody>
          <a:bodyPr wrap="square">
            <a:spAutoFit/>
          </a:bodyPr>
          <a:lstStyle/>
          <a:p>
            <a:pPr marL="285750" indent="-285750">
              <a:buFont typeface="Arial" panose="020B0604020202020204" pitchFamily="34" charset="0"/>
              <a:buChar char="•"/>
            </a:pPr>
            <a:r>
              <a:rPr lang="en-US" dirty="0"/>
              <a:t>Grantee Details the Customer Support Center (</a:t>
            </a:r>
            <a:r>
              <a:rPr lang="en-US" dirty="0">
                <a:hlinkClick r:id="rId3"/>
              </a:rPr>
              <a:t>PDF</a:t>
            </a:r>
            <a:r>
              <a:rPr lang="en-US" dirty="0"/>
              <a:t>)</a:t>
            </a:r>
          </a:p>
        </p:txBody>
      </p:sp>
    </p:spTree>
    <p:extLst>
      <p:ext uri="{BB962C8B-B14F-4D97-AF65-F5344CB8AC3E}">
        <p14:creationId xmlns:p14="http://schemas.microsoft.com/office/powerpoint/2010/main" val="2780157940"/>
      </p:ext>
    </p:extLst>
  </p:cSld>
  <p:clrMapOvr>
    <a:masterClrMapping/>
  </p:clrMapOvr>
  <p:transition spd="slow" advClick="0" advTm="3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E5D94-B036-39BE-B11B-AF8B07E8874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C4A9622-B29F-C6AF-91E5-61047D90BD47}"/>
              </a:ext>
            </a:extLst>
          </p:cNvPr>
          <p:cNvSpPr/>
          <p:nvPr/>
        </p:nvSpPr>
        <p:spPr>
          <a:xfrm>
            <a:off x="0" y="2480256"/>
            <a:ext cx="9144000" cy="22860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E162CD-E625-83A6-D25E-1A6E8FDBD0A7}"/>
              </a:ext>
            </a:extLst>
          </p:cNvPr>
          <p:cNvSpPr/>
          <p:nvPr/>
        </p:nvSpPr>
        <p:spPr>
          <a:xfrm>
            <a:off x="6498433" y="2486025"/>
            <a:ext cx="2645567" cy="188595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6">
            <a:extLst>
              <a:ext uri="{FF2B5EF4-FFF2-40B4-BE49-F238E27FC236}">
                <a16:creationId xmlns:a16="http://schemas.microsoft.com/office/drawing/2014/main" id="{5C773FC4-B122-7744-D89D-6BD91B9754A3}"/>
              </a:ext>
            </a:extLst>
          </p:cNvPr>
          <p:cNvSpPr txBox="1">
            <a:spLocks/>
          </p:cNvSpPr>
          <p:nvPr/>
        </p:nvSpPr>
        <p:spPr>
          <a:xfrm>
            <a:off x="508000" y="817516"/>
            <a:ext cx="8636000" cy="12193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4D4D4D"/>
                </a:solidFill>
              </a:rPr>
              <a:t>GET SET UP IN THE SYSTEM </a:t>
            </a:r>
            <a:r>
              <a:rPr lang="en-US" b="1" dirty="0">
                <a:solidFill>
                  <a:srgbClr val="D14C27"/>
                </a:solidFill>
              </a:rPr>
              <a:t>TRAINING PROGRAMS</a:t>
            </a:r>
            <a:endParaRPr lang="en-US" b="1" dirty="0">
              <a:solidFill>
                <a:srgbClr val="D14C27"/>
              </a:solidFill>
              <a:ea typeface="Calibri"/>
              <a:cs typeface="Calibri"/>
            </a:endParaRPr>
          </a:p>
        </p:txBody>
      </p:sp>
      <p:pic>
        <p:nvPicPr>
          <p:cNvPr id="7" name="Picture 6">
            <a:extLst>
              <a:ext uri="{FF2B5EF4-FFF2-40B4-BE49-F238E27FC236}">
                <a16:creationId xmlns:a16="http://schemas.microsoft.com/office/drawing/2014/main" id="{2DA9A5B9-09EB-C731-1C14-C3B1F96116C4}"/>
              </a:ext>
            </a:extLst>
          </p:cNvPr>
          <p:cNvPicPr>
            <a:picLocks noChangeAspect="1"/>
          </p:cNvPicPr>
          <p:nvPr/>
        </p:nvPicPr>
        <p:blipFill>
          <a:blip r:embed="rId2"/>
          <a:stretch>
            <a:fillRect/>
          </a:stretch>
        </p:blipFill>
        <p:spPr>
          <a:xfrm>
            <a:off x="183614" y="1427204"/>
            <a:ext cx="4866846" cy="5119748"/>
          </a:xfrm>
          <a:prstGeom prst="rect">
            <a:avLst/>
          </a:prstGeom>
          <a:ln>
            <a:solidFill>
              <a:schemeClr val="bg1">
                <a:lumMod val="65000"/>
              </a:schemeClr>
            </a:solidFill>
          </a:ln>
        </p:spPr>
      </p:pic>
      <p:pic>
        <p:nvPicPr>
          <p:cNvPr id="13" name="Picture 12">
            <a:extLst>
              <a:ext uri="{FF2B5EF4-FFF2-40B4-BE49-F238E27FC236}">
                <a16:creationId xmlns:a16="http://schemas.microsoft.com/office/drawing/2014/main" id="{1F350F81-91B6-7ED3-39F4-2F3A750874D0}"/>
              </a:ext>
            </a:extLst>
          </p:cNvPr>
          <p:cNvPicPr>
            <a:picLocks noChangeAspect="1"/>
          </p:cNvPicPr>
          <p:nvPr/>
        </p:nvPicPr>
        <p:blipFill>
          <a:blip r:embed="rId3"/>
          <a:stretch>
            <a:fillRect/>
          </a:stretch>
        </p:blipFill>
        <p:spPr>
          <a:xfrm>
            <a:off x="5234075" y="2059379"/>
            <a:ext cx="3847536" cy="3983904"/>
          </a:xfrm>
          <a:prstGeom prst="rect">
            <a:avLst/>
          </a:prstGeom>
          <a:ln>
            <a:solidFill>
              <a:schemeClr val="bg1">
                <a:lumMod val="65000"/>
              </a:schemeClr>
            </a:solidFill>
          </a:ln>
        </p:spPr>
      </p:pic>
      <p:cxnSp>
        <p:nvCxnSpPr>
          <p:cNvPr id="18" name="Straight Arrow Connector 17">
            <a:extLst>
              <a:ext uri="{FF2B5EF4-FFF2-40B4-BE49-F238E27FC236}">
                <a16:creationId xmlns:a16="http://schemas.microsoft.com/office/drawing/2014/main" id="{9E15BE79-96B5-8EE5-FB6C-DD12DE7EAD3B}"/>
              </a:ext>
            </a:extLst>
          </p:cNvPr>
          <p:cNvCxnSpPr>
            <a:cxnSpLocks/>
          </p:cNvCxnSpPr>
          <p:nvPr/>
        </p:nvCxnSpPr>
        <p:spPr>
          <a:xfrm flipV="1">
            <a:off x="3181435" y="4033458"/>
            <a:ext cx="3241804" cy="100001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Rectangle 20">
            <a:extLst>
              <a:ext uri="{FF2B5EF4-FFF2-40B4-BE49-F238E27FC236}">
                <a16:creationId xmlns:a16="http://schemas.microsoft.com/office/drawing/2014/main" id="{E7DFC950-2BA2-0E65-40F6-E412E0015145}"/>
              </a:ext>
            </a:extLst>
          </p:cNvPr>
          <p:cNvSpPr/>
          <p:nvPr/>
        </p:nvSpPr>
        <p:spPr>
          <a:xfrm>
            <a:off x="523907" y="4874324"/>
            <a:ext cx="2657528" cy="266091"/>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131B2D5-E6F3-BAD5-D45B-61B0DC80B31A}"/>
              </a:ext>
            </a:extLst>
          </p:cNvPr>
          <p:cNvSpPr/>
          <p:nvPr/>
        </p:nvSpPr>
        <p:spPr>
          <a:xfrm>
            <a:off x="503767" y="5782013"/>
            <a:ext cx="2654632" cy="857856"/>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7077E587-51EE-71AD-995B-67D751054556}"/>
              </a:ext>
            </a:extLst>
          </p:cNvPr>
          <p:cNvCxnSpPr>
            <a:cxnSpLocks/>
            <a:stCxn id="22" idx="3"/>
          </p:cNvCxnSpPr>
          <p:nvPr/>
        </p:nvCxnSpPr>
        <p:spPr>
          <a:xfrm flipV="1">
            <a:off x="3158399" y="4078336"/>
            <a:ext cx="3156419" cy="2132605"/>
          </a:xfrm>
          <a:prstGeom prst="straightConnector1">
            <a:avLst/>
          </a:prstGeom>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Arrow: Up 26">
            <a:extLst>
              <a:ext uri="{FF2B5EF4-FFF2-40B4-BE49-F238E27FC236}">
                <a16:creationId xmlns:a16="http://schemas.microsoft.com/office/drawing/2014/main" id="{C3C1CE61-796C-70E0-8FF0-8187C67C1851}"/>
              </a:ext>
            </a:extLst>
          </p:cNvPr>
          <p:cNvSpPr/>
          <p:nvPr/>
        </p:nvSpPr>
        <p:spPr>
          <a:xfrm>
            <a:off x="2070399" y="2087149"/>
            <a:ext cx="358924" cy="39310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3365BD2-4B1E-666E-DE89-B9B5C0D840FC}"/>
              </a:ext>
            </a:extLst>
          </p:cNvPr>
          <p:cNvSpPr txBox="1"/>
          <p:nvPr/>
        </p:nvSpPr>
        <p:spPr>
          <a:xfrm>
            <a:off x="5234074" y="1548859"/>
            <a:ext cx="4572000" cy="300082"/>
          </a:xfrm>
          <a:prstGeom prst="rect">
            <a:avLst/>
          </a:prstGeom>
          <a:noFill/>
        </p:spPr>
        <p:txBody>
          <a:bodyPr wrap="square">
            <a:spAutoFit/>
          </a:bodyPr>
          <a:lstStyle/>
          <a:p>
            <a:pPr marL="285750" indent="-285750">
              <a:buFont typeface="Arial" panose="020B0604020202020204" pitchFamily="34" charset="0"/>
              <a:buChar char="•"/>
            </a:pPr>
            <a:r>
              <a:rPr lang="en-US" dirty="0"/>
              <a:t>Add Training Programs (</a:t>
            </a:r>
            <a:r>
              <a:rPr lang="en-US" dirty="0">
                <a:hlinkClick r:id="rId4"/>
              </a:rPr>
              <a:t>PDF</a:t>
            </a:r>
            <a:r>
              <a:rPr lang="en-US" dirty="0"/>
              <a:t>)​​</a:t>
            </a:r>
          </a:p>
        </p:txBody>
      </p:sp>
    </p:spTree>
    <p:extLst>
      <p:ext uri="{BB962C8B-B14F-4D97-AF65-F5344CB8AC3E}">
        <p14:creationId xmlns:p14="http://schemas.microsoft.com/office/powerpoint/2010/main" val="1380229304"/>
      </p:ext>
    </p:extLst>
  </p:cSld>
  <p:clrMapOvr>
    <a:masterClrMapping/>
  </p:clrMapOvr>
  <p:transition spd="slow" advClick="0" advTm="3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77AA3-4827-D9E1-CAA6-B1B2B9370CF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667BFC3-1093-762A-C8A3-97AA65EDA55A}"/>
              </a:ext>
            </a:extLst>
          </p:cNvPr>
          <p:cNvSpPr/>
          <p:nvPr/>
        </p:nvSpPr>
        <p:spPr>
          <a:xfrm>
            <a:off x="0" y="2480256"/>
            <a:ext cx="9144000" cy="22860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C067CA-8742-9B69-08EB-786EAA8E09F5}"/>
              </a:ext>
            </a:extLst>
          </p:cNvPr>
          <p:cNvSpPr/>
          <p:nvPr/>
        </p:nvSpPr>
        <p:spPr>
          <a:xfrm>
            <a:off x="6498433" y="2486025"/>
            <a:ext cx="2645567" cy="188595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6">
            <a:extLst>
              <a:ext uri="{FF2B5EF4-FFF2-40B4-BE49-F238E27FC236}">
                <a16:creationId xmlns:a16="http://schemas.microsoft.com/office/drawing/2014/main" id="{3BC13BD0-5200-17AB-E37D-5BED9224CAF8}"/>
              </a:ext>
            </a:extLst>
          </p:cNvPr>
          <p:cNvSpPr txBox="1">
            <a:spLocks/>
          </p:cNvSpPr>
          <p:nvPr/>
        </p:nvSpPr>
        <p:spPr>
          <a:xfrm>
            <a:off x="508000" y="817516"/>
            <a:ext cx="8636000" cy="12193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4D4D4D"/>
                </a:solidFill>
              </a:rPr>
              <a:t>GET SET UP IN THE SYSTEM </a:t>
            </a:r>
            <a:r>
              <a:rPr lang="en-US" b="1" dirty="0">
                <a:solidFill>
                  <a:srgbClr val="D14C27"/>
                </a:solidFill>
              </a:rPr>
              <a:t>TRAINING PROGRAMS</a:t>
            </a:r>
            <a:endParaRPr lang="en-US" b="1" dirty="0">
              <a:solidFill>
                <a:srgbClr val="D14C27"/>
              </a:solidFill>
              <a:ea typeface="Calibri"/>
              <a:cs typeface="Calibri"/>
            </a:endParaRPr>
          </a:p>
        </p:txBody>
      </p:sp>
      <p:pic>
        <p:nvPicPr>
          <p:cNvPr id="7" name="Picture 6">
            <a:extLst>
              <a:ext uri="{FF2B5EF4-FFF2-40B4-BE49-F238E27FC236}">
                <a16:creationId xmlns:a16="http://schemas.microsoft.com/office/drawing/2014/main" id="{692FE9CE-D70A-958A-6873-BF6CEB745383}"/>
              </a:ext>
            </a:extLst>
          </p:cNvPr>
          <p:cNvPicPr>
            <a:picLocks noChangeAspect="1"/>
          </p:cNvPicPr>
          <p:nvPr/>
        </p:nvPicPr>
        <p:blipFill>
          <a:blip r:embed="rId2"/>
          <a:stretch>
            <a:fillRect/>
          </a:stretch>
        </p:blipFill>
        <p:spPr>
          <a:xfrm>
            <a:off x="183614" y="1427204"/>
            <a:ext cx="4866846" cy="5119748"/>
          </a:xfrm>
          <a:prstGeom prst="rect">
            <a:avLst/>
          </a:prstGeom>
          <a:ln>
            <a:solidFill>
              <a:schemeClr val="bg1">
                <a:lumMod val="65000"/>
              </a:schemeClr>
            </a:solidFill>
          </a:ln>
        </p:spPr>
      </p:pic>
      <p:pic>
        <p:nvPicPr>
          <p:cNvPr id="15" name="Picture 14">
            <a:extLst>
              <a:ext uri="{FF2B5EF4-FFF2-40B4-BE49-F238E27FC236}">
                <a16:creationId xmlns:a16="http://schemas.microsoft.com/office/drawing/2014/main" id="{93018C6E-321E-4AF6-1694-CD37A20C0A09}"/>
              </a:ext>
            </a:extLst>
          </p:cNvPr>
          <p:cNvPicPr>
            <a:picLocks noChangeAspect="1"/>
          </p:cNvPicPr>
          <p:nvPr/>
        </p:nvPicPr>
        <p:blipFill>
          <a:blip r:embed="rId3"/>
          <a:stretch>
            <a:fillRect/>
          </a:stretch>
        </p:blipFill>
        <p:spPr>
          <a:xfrm>
            <a:off x="5278953" y="1873369"/>
            <a:ext cx="3726312" cy="3279343"/>
          </a:xfrm>
          <a:prstGeom prst="rect">
            <a:avLst/>
          </a:prstGeom>
          <a:ln>
            <a:solidFill>
              <a:schemeClr val="bg1">
                <a:lumMod val="65000"/>
              </a:schemeClr>
            </a:solidFill>
          </a:ln>
        </p:spPr>
      </p:pic>
      <p:cxnSp>
        <p:nvCxnSpPr>
          <p:cNvPr id="17" name="Straight Arrow Connector 16">
            <a:extLst>
              <a:ext uri="{FF2B5EF4-FFF2-40B4-BE49-F238E27FC236}">
                <a16:creationId xmlns:a16="http://schemas.microsoft.com/office/drawing/2014/main" id="{78F1A64E-13D2-9C0E-5AFF-36218EE1EB75}"/>
              </a:ext>
            </a:extLst>
          </p:cNvPr>
          <p:cNvCxnSpPr>
            <a:cxnSpLocks/>
          </p:cNvCxnSpPr>
          <p:nvPr/>
        </p:nvCxnSpPr>
        <p:spPr>
          <a:xfrm>
            <a:off x="4657458" y="2387339"/>
            <a:ext cx="1611091" cy="1599739"/>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Rectangle 19">
            <a:extLst>
              <a:ext uri="{FF2B5EF4-FFF2-40B4-BE49-F238E27FC236}">
                <a16:creationId xmlns:a16="http://schemas.microsoft.com/office/drawing/2014/main" id="{26647F36-CED2-1732-9200-F12AF0D549E8}"/>
              </a:ext>
            </a:extLst>
          </p:cNvPr>
          <p:cNvSpPr/>
          <p:nvPr/>
        </p:nvSpPr>
        <p:spPr>
          <a:xfrm>
            <a:off x="3700328" y="2199370"/>
            <a:ext cx="957130" cy="177265"/>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Up 26">
            <a:extLst>
              <a:ext uri="{FF2B5EF4-FFF2-40B4-BE49-F238E27FC236}">
                <a16:creationId xmlns:a16="http://schemas.microsoft.com/office/drawing/2014/main" id="{2CB9C583-F471-1CCE-5E53-F4505122E35D}"/>
              </a:ext>
            </a:extLst>
          </p:cNvPr>
          <p:cNvSpPr/>
          <p:nvPr/>
        </p:nvSpPr>
        <p:spPr>
          <a:xfrm>
            <a:off x="2061612" y="2087149"/>
            <a:ext cx="358924" cy="39310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407351"/>
      </p:ext>
    </p:extLst>
  </p:cSld>
  <p:clrMapOvr>
    <a:masterClrMapping/>
  </p:clrMapOvr>
  <p:transition spd="slow" advClick="0" advTm="3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442D9-F85D-1309-08AD-B8EDA1BD07B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F6A762E-018F-B071-28E9-881CB772070C}"/>
              </a:ext>
            </a:extLst>
          </p:cNvPr>
          <p:cNvSpPr/>
          <p:nvPr/>
        </p:nvSpPr>
        <p:spPr>
          <a:xfrm>
            <a:off x="10610" y="2526312"/>
            <a:ext cx="9144000" cy="22860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10C2652-9172-D571-F810-2DEEF334B167}"/>
              </a:ext>
            </a:extLst>
          </p:cNvPr>
          <p:cNvSpPr/>
          <p:nvPr/>
        </p:nvSpPr>
        <p:spPr>
          <a:xfrm>
            <a:off x="6498433" y="2486025"/>
            <a:ext cx="2645567" cy="188595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6">
            <a:extLst>
              <a:ext uri="{FF2B5EF4-FFF2-40B4-BE49-F238E27FC236}">
                <a16:creationId xmlns:a16="http://schemas.microsoft.com/office/drawing/2014/main" id="{4D5EEA17-9184-CE81-F090-FBAB15273538}"/>
              </a:ext>
            </a:extLst>
          </p:cNvPr>
          <p:cNvSpPr txBox="1">
            <a:spLocks/>
          </p:cNvSpPr>
          <p:nvPr/>
        </p:nvSpPr>
        <p:spPr>
          <a:xfrm>
            <a:off x="508000" y="817516"/>
            <a:ext cx="8636000" cy="12193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4D4D4D"/>
                </a:solidFill>
              </a:rPr>
              <a:t>GET SET UP IN THE SYSTEM </a:t>
            </a:r>
            <a:r>
              <a:rPr lang="en-US" b="1" dirty="0">
                <a:solidFill>
                  <a:srgbClr val="D14C27"/>
                </a:solidFill>
              </a:rPr>
              <a:t>TRAINING PROGRAMS</a:t>
            </a:r>
            <a:endParaRPr lang="en-US" b="1" dirty="0">
              <a:solidFill>
                <a:srgbClr val="D14C27"/>
              </a:solidFill>
              <a:ea typeface="Calibri"/>
              <a:cs typeface="Calibri"/>
            </a:endParaRPr>
          </a:p>
        </p:txBody>
      </p:sp>
      <p:pic>
        <p:nvPicPr>
          <p:cNvPr id="7" name="Picture 6">
            <a:extLst>
              <a:ext uri="{FF2B5EF4-FFF2-40B4-BE49-F238E27FC236}">
                <a16:creationId xmlns:a16="http://schemas.microsoft.com/office/drawing/2014/main" id="{3B4EACE2-ADA0-1B54-1EA5-055184B262E8}"/>
              </a:ext>
            </a:extLst>
          </p:cNvPr>
          <p:cNvPicPr>
            <a:picLocks noChangeAspect="1"/>
          </p:cNvPicPr>
          <p:nvPr/>
        </p:nvPicPr>
        <p:blipFill>
          <a:blip r:embed="rId2"/>
          <a:stretch>
            <a:fillRect/>
          </a:stretch>
        </p:blipFill>
        <p:spPr>
          <a:xfrm>
            <a:off x="183614" y="1427204"/>
            <a:ext cx="4866846" cy="5119748"/>
          </a:xfrm>
          <a:prstGeom prst="rect">
            <a:avLst/>
          </a:prstGeom>
          <a:ln>
            <a:solidFill>
              <a:schemeClr val="bg1">
                <a:lumMod val="65000"/>
              </a:schemeClr>
            </a:solidFill>
          </a:ln>
        </p:spPr>
      </p:pic>
      <p:sp>
        <p:nvSpPr>
          <p:cNvPr id="20" name="Rectangle 19">
            <a:extLst>
              <a:ext uri="{FF2B5EF4-FFF2-40B4-BE49-F238E27FC236}">
                <a16:creationId xmlns:a16="http://schemas.microsoft.com/office/drawing/2014/main" id="{8B19B81E-3D7E-2719-02E9-C3393D88F195}"/>
              </a:ext>
            </a:extLst>
          </p:cNvPr>
          <p:cNvSpPr/>
          <p:nvPr/>
        </p:nvSpPr>
        <p:spPr>
          <a:xfrm>
            <a:off x="3700328" y="2199370"/>
            <a:ext cx="957130" cy="177265"/>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Up 26">
            <a:extLst>
              <a:ext uri="{FF2B5EF4-FFF2-40B4-BE49-F238E27FC236}">
                <a16:creationId xmlns:a16="http://schemas.microsoft.com/office/drawing/2014/main" id="{3F54C285-78D6-410B-31E0-6C5AD0D90D50}"/>
              </a:ext>
            </a:extLst>
          </p:cNvPr>
          <p:cNvSpPr/>
          <p:nvPr/>
        </p:nvSpPr>
        <p:spPr>
          <a:xfrm>
            <a:off x="2061612" y="2087149"/>
            <a:ext cx="358924" cy="39310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AI-generated content may be incorrect.">
            <a:extLst>
              <a:ext uri="{FF2B5EF4-FFF2-40B4-BE49-F238E27FC236}">
                <a16:creationId xmlns:a16="http://schemas.microsoft.com/office/drawing/2014/main" id="{1D8390C3-5DFA-1609-9988-B064F7222D39}"/>
              </a:ext>
            </a:extLst>
          </p:cNvPr>
          <p:cNvPicPr>
            <a:picLocks noChangeAspect="1"/>
          </p:cNvPicPr>
          <p:nvPr/>
        </p:nvPicPr>
        <p:blipFill>
          <a:blip r:embed="rId3"/>
          <a:stretch>
            <a:fillRect/>
          </a:stretch>
        </p:blipFill>
        <p:spPr>
          <a:xfrm>
            <a:off x="5732400" y="2087149"/>
            <a:ext cx="3020041" cy="3223034"/>
          </a:xfrm>
          <a:prstGeom prst="rect">
            <a:avLst/>
          </a:prstGeom>
        </p:spPr>
      </p:pic>
      <p:cxnSp>
        <p:nvCxnSpPr>
          <p:cNvPr id="17" name="Straight Arrow Connector 16">
            <a:extLst>
              <a:ext uri="{FF2B5EF4-FFF2-40B4-BE49-F238E27FC236}">
                <a16:creationId xmlns:a16="http://schemas.microsoft.com/office/drawing/2014/main" id="{BFBF2DBD-176B-F7FA-E3FB-DA77D94B0583}"/>
              </a:ext>
            </a:extLst>
          </p:cNvPr>
          <p:cNvCxnSpPr>
            <a:cxnSpLocks/>
          </p:cNvCxnSpPr>
          <p:nvPr/>
        </p:nvCxnSpPr>
        <p:spPr>
          <a:xfrm>
            <a:off x="4657458" y="2387339"/>
            <a:ext cx="1182030" cy="56493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Rectangle 8">
            <a:extLst>
              <a:ext uri="{FF2B5EF4-FFF2-40B4-BE49-F238E27FC236}">
                <a16:creationId xmlns:a16="http://schemas.microsoft.com/office/drawing/2014/main" id="{2D3A8107-BD0E-4D70-3E67-EF1DBA15FE3F}"/>
              </a:ext>
            </a:extLst>
          </p:cNvPr>
          <p:cNvSpPr/>
          <p:nvPr/>
        </p:nvSpPr>
        <p:spPr>
          <a:xfrm>
            <a:off x="253497" y="4781244"/>
            <a:ext cx="3051017" cy="1701037"/>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8F22EF4E-312C-C74C-2216-420A9953FD41}"/>
              </a:ext>
            </a:extLst>
          </p:cNvPr>
          <p:cNvCxnSpPr>
            <a:cxnSpLocks/>
          </p:cNvCxnSpPr>
          <p:nvPr/>
        </p:nvCxnSpPr>
        <p:spPr>
          <a:xfrm flipV="1">
            <a:off x="3304514" y="2998326"/>
            <a:ext cx="2525229" cy="2630406"/>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26825810"/>
      </p:ext>
    </p:extLst>
  </p:cSld>
  <p:clrMapOvr>
    <a:masterClrMapping/>
  </p:clrMapOvr>
  <p:transition spd="slow" advClick="0" advTm="3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6A217-B6AE-97A9-18D8-4744C488D19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93AB9B1-2747-AC26-2E4F-0CCDE2BD805C}"/>
              </a:ext>
            </a:extLst>
          </p:cNvPr>
          <p:cNvSpPr/>
          <p:nvPr/>
        </p:nvSpPr>
        <p:spPr>
          <a:xfrm>
            <a:off x="10610" y="2526312"/>
            <a:ext cx="9144000" cy="22860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257938-B605-DD77-E8C9-AFA911954CFF}"/>
              </a:ext>
            </a:extLst>
          </p:cNvPr>
          <p:cNvSpPr/>
          <p:nvPr/>
        </p:nvSpPr>
        <p:spPr>
          <a:xfrm>
            <a:off x="6498433" y="2486025"/>
            <a:ext cx="2645567" cy="188595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6">
            <a:extLst>
              <a:ext uri="{FF2B5EF4-FFF2-40B4-BE49-F238E27FC236}">
                <a16:creationId xmlns:a16="http://schemas.microsoft.com/office/drawing/2014/main" id="{FA8D85C0-F61D-6C67-3D02-49CFB0915FFF}"/>
              </a:ext>
            </a:extLst>
          </p:cNvPr>
          <p:cNvSpPr txBox="1">
            <a:spLocks/>
          </p:cNvSpPr>
          <p:nvPr/>
        </p:nvSpPr>
        <p:spPr>
          <a:xfrm>
            <a:off x="508000" y="817516"/>
            <a:ext cx="8636000" cy="12193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4D4D4D"/>
                </a:solidFill>
              </a:rPr>
              <a:t>GET SET UP IN THE SYSTEM </a:t>
            </a:r>
            <a:r>
              <a:rPr lang="en-US" b="1" dirty="0">
                <a:solidFill>
                  <a:srgbClr val="D14C27"/>
                </a:solidFill>
              </a:rPr>
              <a:t>WORK PLAN</a:t>
            </a:r>
            <a:endParaRPr lang="en-US" b="1" dirty="0">
              <a:solidFill>
                <a:srgbClr val="D14C27"/>
              </a:solidFill>
              <a:ea typeface="Calibri"/>
              <a:cs typeface="Calibri"/>
            </a:endParaRPr>
          </a:p>
        </p:txBody>
      </p:sp>
      <p:pic>
        <p:nvPicPr>
          <p:cNvPr id="5" name="Picture 4" descr="A screenshot of a computer&#10;&#10;AI-generated content may be incorrect.">
            <a:extLst>
              <a:ext uri="{FF2B5EF4-FFF2-40B4-BE49-F238E27FC236}">
                <a16:creationId xmlns:a16="http://schemas.microsoft.com/office/drawing/2014/main" id="{215756F4-9848-BC23-652C-22CDC9F17A0D}"/>
              </a:ext>
            </a:extLst>
          </p:cNvPr>
          <p:cNvPicPr>
            <a:picLocks noChangeAspect="1"/>
          </p:cNvPicPr>
          <p:nvPr/>
        </p:nvPicPr>
        <p:blipFill>
          <a:blip r:embed="rId2"/>
          <a:stretch>
            <a:fillRect/>
          </a:stretch>
        </p:blipFill>
        <p:spPr>
          <a:xfrm>
            <a:off x="622425" y="1427204"/>
            <a:ext cx="6638783" cy="5118451"/>
          </a:xfrm>
          <a:prstGeom prst="rect">
            <a:avLst/>
          </a:prstGeom>
        </p:spPr>
      </p:pic>
      <p:sp>
        <p:nvSpPr>
          <p:cNvPr id="27" name="Arrow: Up 26">
            <a:extLst>
              <a:ext uri="{FF2B5EF4-FFF2-40B4-BE49-F238E27FC236}">
                <a16:creationId xmlns:a16="http://schemas.microsoft.com/office/drawing/2014/main" id="{AAFD0345-CF75-3951-4786-968A0150EEB7}"/>
              </a:ext>
            </a:extLst>
          </p:cNvPr>
          <p:cNvSpPr/>
          <p:nvPr/>
        </p:nvSpPr>
        <p:spPr>
          <a:xfrm>
            <a:off x="3124075" y="2526312"/>
            <a:ext cx="358924" cy="39310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346100"/>
      </p:ext>
    </p:extLst>
  </p:cSld>
  <p:clrMapOvr>
    <a:masterClrMapping/>
  </p:clrMapOvr>
  <p:transition spd="slow" advClick="0" advTm="3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F6806-6F88-3009-9E8E-44A63F50A48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4A4A980-AE9B-C0DD-7047-9B9E8DF29727}"/>
              </a:ext>
            </a:extLst>
          </p:cNvPr>
          <p:cNvSpPr/>
          <p:nvPr/>
        </p:nvSpPr>
        <p:spPr>
          <a:xfrm>
            <a:off x="0" y="2501326"/>
            <a:ext cx="9144000" cy="22860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22C49CE-398D-DF6D-1B52-EE2F4FBCB9EB}"/>
              </a:ext>
            </a:extLst>
          </p:cNvPr>
          <p:cNvSpPr/>
          <p:nvPr/>
        </p:nvSpPr>
        <p:spPr>
          <a:xfrm>
            <a:off x="6498433" y="2486025"/>
            <a:ext cx="2645567" cy="1885950"/>
          </a:xfrm>
          <a:custGeom>
            <a:avLst/>
            <a:gdLst>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2014537 h 2014537"/>
              <a:gd name="connsiteX4" fmla="*/ 0 w 3243262"/>
              <a:gd name="connsiteY4" fmla="*/ 0 h 2014537"/>
              <a:gd name="connsiteX0" fmla="*/ 0 w 3243262"/>
              <a:gd name="connsiteY0" fmla="*/ 0 h 2014537"/>
              <a:gd name="connsiteX1" fmla="*/ 3243262 w 3243262"/>
              <a:gd name="connsiteY1" fmla="*/ 0 h 2014537"/>
              <a:gd name="connsiteX2" fmla="*/ 3243262 w 3243262"/>
              <a:gd name="connsiteY2" fmla="*/ 2014537 h 2014537"/>
              <a:gd name="connsiteX3" fmla="*/ 0 w 3243262"/>
              <a:gd name="connsiteY3" fmla="*/ 0 h 2014537"/>
            </a:gdLst>
            <a:ahLst/>
            <a:cxnLst>
              <a:cxn ang="0">
                <a:pos x="connsiteX0" y="connsiteY0"/>
              </a:cxn>
              <a:cxn ang="0">
                <a:pos x="connsiteX1" y="connsiteY1"/>
              </a:cxn>
              <a:cxn ang="0">
                <a:pos x="connsiteX2" y="connsiteY2"/>
              </a:cxn>
              <a:cxn ang="0">
                <a:pos x="connsiteX3" y="connsiteY3"/>
              </a:cxn>
            </a:cxnLst>
            <a:rect l="l" t="t" r="r" b="b"/>
            <a:pathLst>
              <a:path w="3243262" h="2014537">
                <a:moveTo>
                  <a:pt x="0" y="0"/>
                </a:moveTo>
                <a:lnTo>
                  <a:pt x="3243262" y="0"/>
                </a:lnTo>
                <a:lnTo>
                  <a:pt x="3243262" y="2014537"/>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6">
            <a:extLst>
              <a:ext uri="{FF2B5EF4-FFF2-40B4-BE49-F238E27FC236}">
                <a16:creationId xmlns:a16="http://schemas.microsoft.com/office/drawing/2014/main" id="{4143ECDA-22F1-7229-CC5B-D0BA1345ACE3}"/>
              </a:ext>
            </a:extLst>
          </p:cNvPr>
          <p:cNvSpPr txBox="1">
            <a:spLocks/>
          </p:cNvSpPr>
          <p:nvPr/>
        </p:nvSpPr>
        <p:spPr>
          <a:xfrm>
            <a:off x="508000" y="817516"/>
            <a:ext cx="8029576" cy="121937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4D4D4D"/>
                </a:solidFill>
              </a:rPr>
              <a:t>REPORTING SYSTEM </a:t>
            </a:r>
            <a:r>
              <a:rPr lang="en-US" b="1" dirty="0">
                <a:solidFill>
                  <a:srgbClr val="D14C27"/>
                </a:solidFill>
              </a:rPr>
              <a:t>INTAKE</a:t>
            </a:r>
            <a:endParaRPr lang="en-US" b="1" dirty="0">
              <a:solidFill>
                <a:srgbClr val="D14C27"/>
              </a:solidFill>
              <a:ea typeface="Calibri"/>
              <a:cs typeface="Calibri"/>
            </a:endParaRPr>
          </a:p>
        </p:txBody>
      </p:sp>
      <p:pic>
        <p:nvPicPr>
          <p:cNvPr id="4" name="Picture 3">
            <a:extLst>
              <a:ext uri="{FF2B5EF4-FFF2-40B4-BE49-F238E27FC236}">
                <a16:creationId xmlns:a16="http://schemas.microsoft.com/office/drawing/2014/main" id="{F46947D8-C49B-A5CC-A4D1-4E8B0E6B4765}"/>
              </a:ext>
            </a:extLst>
          </p:cNvPr>
          <p:cNvPicPr>
            <a:picLocks noChangeAspect="1"/>
          </p:cNvPicPr>
          <p:nvPr/>
        </p:nvPicPr>
        <p:blipFill>
          <a:blip r:embed="rId2"/>
          <a:srcRect t="68785"/>
          <a:stretch>
            <a:fillRect/>
          </a:stretch>
        </p:blipFill>
        <p:spPr>
          <a:xfrm>
            <a:off x="508000" y="1367611"/>
            <a:ext cx="7189055" cy="1393699"/>
          </a:xfrm>
          <a:prstGeom prst="rect">
            <a:avLst/>
          </a:prstGeom>
          <a:ln>
            <a:solidFill>
              <a:schemeClr val="bg1">
                <a:lumMod val="65000"/>
              </a:schemeClr>
            </a:solidFill>
          </a:ln>
        </p:spPr>
      </p:pic>
      <p:pic>
        <p:nvPicPr>
          <p:cNvPr id="5" name="Picture 4">
            <a:extLst>
              <a:ext uri="{FF2B5EF4-FFF2-40B4-BE49-F238E27FC236}">
                <a16:creationId xmlns:a16="http://schemas.microsoft.com/office/drawing/2014/main" id="{5E2EA586-3151-BBCF-7534-EAD61CA3BD25}"/>
              </a:ext>
            </a:extLst>
          </p:cNvPr>
          <p:cNvPicPr>
            <a:picLocks noChangeAspect="1"/>
          </p:cNvPicPr>
          <p:nvPr/>
        </p:nvPicPr>
        <p:blipFill>
          <a:blip r:embed="rId3"/>
          <a:stretch>
            <a:fillRect/>
          </a:stretch>
        </p:blipFill>
        <p:spPr>
          <a:xfrm>
            <a:off x="3449159" y="2272589"/>
            <a:ext cx="5495544" cy="4384243"/>
          </a:xfrm>
          <a:prstGeom prst="rect">
            <a:avLst/>
          </a:prstGeom>
          <a:ln>
            <a:solidFill>
              <a:schemeClr val="bg1">
                <a:lumMod val="50000"/>
              </a:schemeClr>
            </a:solidFill>
          </a:ln>
        </p:spPr>
      </p:pic>
    </p:spTree>
    <p:extLst>
      <p:ext uri="{BB962C8B-B14F-4D97-AF65-F5344CB8AC3E}">
        <p14:creationId xmlns:p14="http://schemas.microsoft.com/office/powerpoint/2010/main" val="903708813"/>
      </p:ext>
    </p:extLst>
  </p:cSld>
  <p:clrMapOvr>
    <a:masterClrMapping/>
  </p:clrMapOvr>
  <p:transition spd="slow" advClick="0" advTm="3000">
    <p:fade/>
  </p:transition>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BE5333"/>
      </a:accent1>
      <a:accent2>
        <a:srgbClr val="ED7D31"/>
      </a:accent2>
      <a:accent3>
        <a:srgbClr val="A5A5A5"/>
      </a:accent3>
      <a:accent4>
        <a:srgbClr val="FFC000"/>
      </a:accent4>
      <a:accent5>
        <a:srgbClr val="B44F30"/>
      </a:accent5>
      <a:accent6>
        <a:srgbClr val="4D4D4D"/>
      </a:accent6>
      <a:hlink>
        <a:srgbClr val="6297B8"/>
      </a:hlink>
      <a:folHlink>
        <a:srgbClr val="31374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52569ECEA4A742A2C5974F57977DA4" ma:contentTypeVersion="5" ma:contentTypeDescription="Create a new document." ma:contentTypeScope="" ma:versionID="79c9f2753a94edf9e8c03015e3e7977f">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798C24E-ECC9-45BA-8B8D-69AEF1BECD9A}">
  <ds:schemaRefs>
    <ds:schemaRef ds:uri="http://schemas.microsoft.com/sharepoint/v3/contenttype/forms"/>
  </ds:schemaRefs>
</ds:datastoreItem>
</file>

<file path=customXml/itemProps2.xml><?xml version="1.0" encoding="utf-8"?>
<ds:datastoreItem xmlns:ds="http://schemas.openxmlformats.org/officeDocument/2006/customXml" ds:itemID="{94137F2E-ADC4-412F-87F4-27787632AD26}"/>
</file>

<file path=customXml/itemProps3.xml><?xml version="1.0" encoding="utf-8"?>
<ds:datastoreItem xmlns:ds="http://schemas.openxmlformats.org/officeDocument/2006/customXml" ds:itemID="{5B3539B0-E755-408B-8EC0-71319418144F}">
  <ds:schemaRefs>
    <ds:schemaRef ds:uri="http://schemas.microsoft.com/office/2006/documentManagement/types"/>
    <ds:schemaRef ds:uri="3aa6cdc2-7f22-4681-9449-390630c556af"/>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933ce85-2af7-40bc-96ed-032ed0082e77"/>
    <ds:schemaRef ds:uri="http://www.w3.org/XML/1998/namespace"/>
  </ds:schemaRefs>
</ds:datastoreItem>
</file>

<file path=docMetadata/LabelInfo.xml><?xml version="1.0" encoding="utf-8"?>
<clbl:labelList xmlns:clbl="http://schemas.microsoft.com/office/2020/mipLabelMetadata">
  <clbl:label id="{d57a98e7-744d-43f9-bc91-08de1ff3710d}" enabled="0" method="" siteId="{d57a98e7-744d-43f9-bc91-08de1ff3710d}" removed="1"/>
</clbl:labelList>
</file>

<file path=docProps/app.xml><?xml version="1.0" encoding="utf-8"?>
<Properties xmlns="http://schemas.openxmlformats.org/officeDocument/2006/extended-properties" xmlns:vt="http://schemas.openxmlformats.org/officeDocument/2006/docPropsVTypes">
  <Template>Office Theme</Template>
  <TotalTime>30577</TotalTime>
  <Words>598</Words>
  <Application>Microsoft Office PowerPoint</Application>
  <PresentationFormat>On-screen Show (4:3)</PresentationFormat>
  <Paragraphs>50</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Arial,Sans-Serif</vt:lpstr>
      <vt:lpstr>Calibri</vt:lpstr>
      <vt:lpstr>Calibri Light</vt:lpstr>
      <vt:lpstr>Lato</vt:lpstr>
      <vt:lpstr>Segoe UI 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Jafar</dc:creator>
  <cp:keywords/>
  <cp:lastModifiedBy>Telger, Natasha R</cp:lastModifiedBy>
  <cp:revision>1447</cp:revision>
  <cp:lastPrinted>2018-06-26T15:29:22Z</cp:lastPrinted>
  <dcterms:created xsi:type="dcterms:W3CDTF">2015-05-25T12:45:08Z</dcterms:created>
  <dcterms:modified xsi:type="dcterms:W3CDTF">2026-02-03T22:51:42Z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0x010100CE52569ECEA4A742A2C5974F57977DA4</vt:lpwstr>
  </property>
  <property fmtid="{D5CDD505-2E9C-101B-9397-08002B2CF9AE}" pid="3" name="TaxKeyword">
    <vt:lpwstr/>
  </property>
  <property fmtid="{D5CDD505-2E9C-101B-9397-08002B2CF9AE}" pid="4" name="MediaServiceImageTags">
    <vt:lpwstr/>
  </property>
</Properties>
</file>