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534" r:id="rId5"/>
    <p:sldId id="572" r:id="rId6"/>
    <p:sldId id="536" r:id="rId7"/>
    <p:sldId id="561" r:id="rId8"/>
    <p:sldId id="557" r:id="rId9"/>
    <p:sldId id="574" r:id="rId10"/>
    <p:sldId id="576" r:id="rId11"/>
    <p:sldId id="575" r:id="rId12"/>
    <p:sldId id="540" r:id="rId13"/>
    <p:sldId id="541" r:id="rId14"/>
    <p:sldId id="542" r:id="rId15"/>
    <p:sldId id="563" r:id="rId16"/>
    <p:sldId id="564" r:id="rId17"/>
    <p:sldId id="565" r:id="rId18"/>
    <p:sldId id="570" r:id="rId19"/>
    <p:sldId id="566" r:id="rId20"/>
    <p:sldId id="544" r:id="rId21"/>
    <p:sldId id="555" r:id="rId22"/>
    <p:sldId id="547" r:id="rId23"/>
    <p:sldId id="567" r:id="rId24"/>
    <p:sldId id="568" r:id="rId25"/>
    <p:sldId id="548" r:id="rId26"/>
    <p:sldId id="571" r:id="rId27"/>
    <p:sldId id="558" r:id="rId28"/>
    <p:sldId id="549" r:id="rId29"/>
    <p:sldId id="550" r:id="rId30"/>
    <p:sldId id="554" r:id="rId31"/>
  </p:sldIdLst>
  <p:sldSz cx="9144000" cy="6858000" type="screen4x3"/>
  <p:notesSz cx="6858000" cy="1590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orient="horz" pos="2112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pos="35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" initials="G" lastIdx="4" clrIdx="0">
    <p:extLst>
      <p:ext uri="{19B8F6BF-5375-455C-9EA6-DF929625EA0E}">
        <p15:presenceInfo xmlns:p15="http://schemas.microsoft.com/office/powerpoint/2012/main" userId="Gina" providerId="None"/>
      </p:ext>
    </p:extLst>
  </p:cmAuthor>
  <p:cmAuthor id="2" name="Megan Scott" initials="MS" lastIdx="3" clrIdx="1">
    <p:extLst>
      <p:ext uri="{19B8F6BF-5375-455C-9EA6-DF929625EA0E}">
        <p15:presenceInfo xmlns:p15="http://schemas.microsoft.com/office/powerpoint/2012/main" userId="S::mscott@mahernet.com::e6e7eea4-b5c0-4663-afde-cb0690e77e23" providerId="AD"/>
      </p:ext>
    </p:extLst>
  </p:cmAuthor>
  <p:cmAuthor id="3" name="Gina Wells" initials="GW" lastIdx="6" clrIdx="2">
    <p:extLst>
      <p:ext uri="{19B8F6BF-5375-455C-9EA6-DF929625EA0E}">
        <p15:presenceInfo xmlns:p15="http://schemas.microsoft.com/office/powerpoint/2012/main" userId="S::gwells@mahernet.com::ecec0284-536f-4313-a343-b28d3f3ecb4d" providerId="AD"/>
      </p:ext>
    </p:extLst>
  </p:cmAuthor>
  <p:cmAuthor id="4" name="Beller, Amy" initials="BA" lastIdx="1" clrIdx="3">
    <p:extLst>
      <p:ext uri="{19B8F6BF-5375-455C-9EA6-DF929625EA0E}">
        <p15:presenceInfo xmlns:p15="http://schemas.microsoft.com/office/powerpoint/2012/main" userId="S::abeller_air.org#ext#@appriver3651000470.onmicrosoft.com::83739eaf-f986-47e8-a597-71e84fc76f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F8EC"/>
    <a:srgbClr val="CAD1E0"/>
    <a:srgbClr val="5F4A8B"/>
    <a:srgbClr val="178CCC"/>
    <a:srgbClr val="8C195E"/>
    <a:srgbClr val="DF660B"/>
    <a:srgbClr val="F4791B"/>
    <a:srgbClr val="595959"/>
    <a:srgbClr val="B71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94EBC-EC3F-426C-8840-24918705B19E}" v="1" dt="2022-05-31T13:32:27.807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77" autoAdjust="0"/>
  </p:normalViewPr>
  <p:slideViewPr>
    <p:cSldViewPr snapToGrid="0">
      <p:cViewPr varScale="1">
        <p:scale>
          <a:sx n="44" d="100"/>
          <a:sy n="44" d="100"/>
        </p:scale>
        <p:origin x="3234" y="42"/>
      </p:cViewPr>
      <p:guideLst>
        <p:guide orient="horz" pos="4272"/>
        <p:guide orient="horz" pos="2112"/>
        <p:guide orient="horz" pos="323"/>
        <p:guide pos="35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B535D7-472E-B24C-A70A-F7A1D8E5CDFD}" type="datetimeFigureOut">
              <a:rPr lang="en-US" altLang="en-US"/>
              <a:pPr>
                <a:defRPr/>
              </a:pPr>
              <a:t>5/31/2022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B6A61D-04C4-294E-B713-199A563F9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95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6D4B87-DEE4-5941-9989-D32B3677217D}" type="datetimeFigureOut">
              <a:rPr lang="en-JM" altLang="en-US"/>
              <a:pPr>
                <a:defRPr/>
              </a:pPr>
              <a:t>31/5/2022</a:t>
            </a:fld>
            <a:endParaRPr lang="en-JM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F34482-39AD-DC47-8586-18303A8A70F2}" type="slidenum">
              <a:rPr lang="en-JM" altLang="en-US"/>
              <a:pPr>
                <a:defRPr/>
              </a:pPr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494622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/>
              <a:pPr>
                <a:defRPr/>
              </a:pPr>
              <a:t>1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193069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 use individuals with disabilities as an example. </a:t>
            </a:r>
          </a:p>
          <a:p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Business about the advantages of hiring people with disabilities, and partnering with organizations like DVR and community organizations to help with accommodations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14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406595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51500" cy="411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15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378893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/>
                <a:cs typeface="Calibri"/>
              </a:rPr>
              <a:t>Give an example of direct business and approaching a sector partnership.   Don’t SELL your program learn what they need and IF what you have to offer is a good fit, share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16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352498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7C7D1-5180-4A32-842C-629759533C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18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1118973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19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4012905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20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3682153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21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326669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22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643657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/>
              <a:pPr>
                <a:defRPr/>
              </a:pPr>
              <a:t>23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27131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3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459018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/>
              <a:pPr>
                <a:defRPr/>
              </a:pPr>
              <a:t>24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4186144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5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26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686810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/>
              <a:pPr>
                <a:defRPr/>
              </a:pPr>
              <a:t>27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74625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>
                <a:solidFill>
                  <a:srgbClr val="FF0000"/>
                </a:solidFill>
              </a:rPr>
              <a:t>Goal:  </a:t>
            </a:r>
            <a:r>
              <a:rPr lang="en-US" sz="1200"/>
              <a:t>Develop your skills as an “apprenticeship consultant” by teaching you strategies to identify and reach out to businesses; prepare for your first conversation; use a consultative sales approach; and help businesses get started on developing an apprenticeship program.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 b="1">
                <a:solidFill>
                  <a:srgbClr val="FF0000"/>
                </a:solidFill>
              </a:rPr>
              <a:t>What to Expect Today: </a:t>
            </a:r>
            <a:r>
              <a:rPr lang="en-US" sz="1200"/>
              <a:t>Gerry Ghazi will teach you specific skills and strategies for identifying businesses, crafting a marketing and engagement strategy, and preparing for and holding successful kick-off and follow-up conversations with businesses.   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 b="1">
                <a:solidFill>
                  <a:srgbClr val="FF0000"/>
                </a:solidFill>
              </a:rPr>
              <a:t>What to Expect on Your Two Coaching Calls: </a:t>
            </a:r>
            <a:r>
              <a:rPr lang="en-US" sz="1200"/>
              <a:t>Gerry will help you apply what you’ve learned to the specific industries and businesses you’re working with and coach you through specific challenges you’re facing.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 b="1">
                <a:solidFill>
                  <a:srgbClr val="FF0000"/>
                </a:solidFill>
              </a:rPr>
              <a:t>Schedule: </a:t>
            </a:r>
            <a:r>
              <a:rPr lang="en-US" sz="1200"/>
              <a:t>All coaching calls will be completed by July 17, 2020. </a:t>
            </a:r>
          </a:p>
          <a:p>
            <a:pPr marL="0" indent="0">
              <a:buNone/>
            </a:pPr>
            <a:endParaRPr lang="en-US" sz="1200"/>
          </a:p>
          <a:p>
            <a:r>
              <a:rPr lang="en-US" sz="1200" b="1">
                <a:solidFill>
                  <a:srgbClr val="FF0000"/>
                </a:solidFill>
                <a:ea typeface="ＭＳ Ｐゴシック"/>
                <a:cs typeface="Calibri"/>
              </a:rPr>
              <a:t>Questions?</a:t>
            </a:r>
            <a:r>
              <a:rPr lang="en-US" b="1">
                <a:solidFill>
                  <a:srgbClr val="FF0000"/>
                </a:solidFill>
                <a:ea typeface="ＭＳ Ｐゴシック"/>
                <a:cs typeface="Calibri"/>
              </a:rPr>
              <a:t> </a:t>
            </a:r>
            <a:r>
              <a:rPr lang="en-US" sz="1200" b="1">
                <a:solidFill>
                  <a:srgbClr val="FF0000"/>
                </a:solidFill>
                <a:ea typeface="ＭＳ Ｐゴシック"/>
                <a:cs typeface="Calibri"/>
              </a:rPr>
              <a:t> </a:t>
            </a:r>
            <a:r>
              <a:rPr lang="en-US" sz="1200">
                <a:ea typeface="ＭＳ Ｐゴシック"/>
                <a:cs typeface="Calibri"/>
              </a:rPr>
              <a:t>Contact </a:t>
            </a:r>
            <a:r>
              <a:rPr lang="en-US">
                <a:ea typeface="ＭＳ Ｐゴシック"/>
                <a:cs typeface="Calibri"/>
              </a:rPr>
              <a:t>Layli Oliver</a:t>
            </a:r>
            <a:r>
              <a:rPr lang="en-US" sz="1200">
                <a:ea typeface="ＭＳ Ｐゴシック"/>
                <a:cs typeface="Calibri"/>
              </a:rPr>
              <a:t>:</a:t>
            </a:r>
            <a:r>
              <a:rPr lang="en-US">
                <a:ea typeface="ＭＳ Ｐゴシック"/>
                <a:cs typeface="Calibri"/>
              </a:rPr>
              <a:t> </a:t>
            </a:r>
            <a:r>
              <a:rPr lang="en-US" sz="1200">
                <a:ea typeface="ＭＳ Ｐゴシック"/>
                <a:cs typeface="Calibri"/>
              </a:rPr>
              <a:t> loliver@Mahernet.com</a:t>
            </a:r>
            <a:r>
              <a:rPr lang="en-US">
                <a:ea typeface="ＭＳ Ｐゴシック"/>
                <a:cs typeface="Calibri"/>
              </a:rPr>
              <a:t> </a:t>
            </a:r>
            <a:endParaRPr lang="en-US" sz="120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4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4758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/>
              <a:pPr>
                <a:defRPr/>
              </a:pPr>
              <a:t>5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22243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9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313407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10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93670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ctr">
              <a:buFont typeface="Arial" panose="020B0604020202020204" pitchFamily="34" charset="0"/>
              <a:buNone/>
            </a:pPr>
            <a:r>
              <a:rPr lang="en-US" dirty="0">
                <a:ea typeface="ＭＳ Ｐゴシック"/>
                <a:cs typeface="Calibri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11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413129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12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104308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34482-39AD-DC47-8586-18303A8A70F2}" type="slidenum">
              <a:rPr lang="en-JM" altLang="en-US" smtClean="0"/>
              <a:pPr>
                <a:defRPr/>
              </a:pPr>
              <a:t>13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8497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5562600" y="6323013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>
                <a:solidFill>
                  <a:srgbClr val="595959"/>
                </a:solidFill>
                <a:latin typeface="Helvetica" charset="0"/>
              </a:rPr>
              <a:t>Maher and Maher  |  Presentation Title  |  </a:t>
            </a:r>
            <a:fld id="{BBC10C81-1B1A-3347-A524-8B7F4724368C}" type="slidenum">
              <a:rPr lang="en-JM" altLang="en-US" sz="1000" b="1" smtClean="0">
                <a:solidFill>
                  <a:srgbClr val="5482AB"/>
                </a:solidFill>
                <a:latin typeface="Helvetica" charset="0"/>
              </a:rPr>
              <a:pPr algn="r" eaLnBrk="1" hangingPunct="1">
                <a:defRPr/>
              </a:pPr>
              <a:t>‹#›</a:t>
            </a:fld>
            <a:endParaRPr lang="en-JM" altLang="en-US" sz="1000" b="1">
              <a:solidFill>
                <a:srgbClr val="5482AB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 altLang="en-US" sz="1000">
              <a:solidFill>
                <a:srgbClr val="595959"/>
              </a:solidFill>
              <a:latin typeface="Helvetica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224" y="5718175"/>
            <a:ext cx="241996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575" y="1639888"/>
            <a:ext cx="5305425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470025"/>
          </a:xfrm>
        </p:spPr>
        <p:txBody>
          <a:bodyPr anchor="b"/>
          <a:lstStyle>
            <a:lvl1pPr>
              <a:defRPr sz="4000" b="1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5105400" cy="990600"/>
          </a:xfrm>
        </p:spPr>
        <p:txBody>
          <a:bodyPr/>
          <a:lstStyle>
            <a:lvl1pPr marL="0" indent="0" algn="l">
              <a:buNone/>
              <a:defRPr sz="2500" b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78136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599" y="3637641"/>
            <a:ext cx="2397576" cy="258889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Today’s 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2800"/>
            </a:lvl1pPr>
            <a:lvl2pPr>
              <a:lnSpc>
                <a:spcPct val="95000"/>
              </a:lnSpc>
              <a:spcBef>
                <a:spcPts val="800"/>
              </a:spcBef>
              <a:defRPr sz="2400"/>
            </a:lvl2pPr>
            <a:lvl3pPr>
              <a:lnSpc>
                <a:spcPct val="95000"/>
              </a:lnSpc>
              <a:spcBef>
                <a:spcPts val="800"/>
              </a:spcBef>
              <a:defRPr sz="2000"/>
            </a:lvl3pPr>
            <a:lvl4pPr>
              <a:lnSpc>
                <a:spcPct val="95000"/>
              </a:lnSpc>
              <a:spcBef>
                <a:spcPts val="800"/>
              </a:spcBef>
              <a:defRPr sz="1800"/>
            </a:lvl4pPr>
            <a:lvl5pPr>
              <a:lnSpc>
                <a:spcPct val="95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016381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4800"/>
            <a:ext cx="2057400" cy="20574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Today’s 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2800"/>
            </a:lvl1pPr>
            <a:lvl2pPr>
              <a:lnSpc>
                <a:spcPct val="95000"/>
              </a:lnSpc>
              <a:spcBef>
                <a:spcPts val="800"/>
              </a:spcBef>
              <a:defRPr sz="2400"/>
            </a:lvl2pPr>
            <a:lvl3pPr>
              <a:lnSpc>
                <a:spcPct val="95000"/>
              </a:lnSpc>
              <a:spcBef>
                <a:spcPts val="800"/>
              </a:spcBef>
              <a:defRPr sz="2000"/>
            </a:lvl3pPr>
            <a:lvl4pPr>
              <a:lnSpc>
                <a:spcPct val="95000"/>
              </a:lnSpc>
              <a:spcBef>
                <a:spcPts val="800"/>
              </a:spcBef>
              <a:defRPr sz="1800"/>
            </a:lvl4pPr>
            <a:lvl5pPr>
              <a:lnSpc>
                <a:spcPct val="95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312222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08" y="152400"/>
            <a:ext cx="2287692" cy="2667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2800"/>
            </a:lvl1pPr>
            <a:lvl2pPr marL="742950" indent="-285750">
              <a:lnSpc>
                <a:spcPct val="95000"/>
              </a:lnSpc>
              <a:spcBef>
                <a:spcPts val="800"/>
              </a:spcBef>
              <a:buFont typeface="Wingdings" panose="05000000000000000000" pitchFamily="2" charset="2"/>
              <a:buChar char=""/>
              <a:defRPr sz="2400"/>
            </a:lvl2pPr>
            <a:lvl3pPr marL="1143000" indent="-228600">
              <a:lnSpc>
                <a:spcPct val="95000"/>
              </a:lnSpc>
              <a:spcBef>
                <a:spcPts val="8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/>
            </a:lvl3pPr>
            <a:lvl4pPr marL="1600200" indent="-228600">
              <a:lnSpc>
                <a:spcPct val="95000"/>
              </a:lnSpc>
              <a:spcBef>
                <a:spcPts val="80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defRPr sz="1800"/>
            </a:lvl4pPr>
            <a:lvl5pPr>
              <a:lnSpc>
                <a:spcPct val="95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77776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resen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Your Presenter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5200" y="2133600"/>
            <a:ext cx="5181600" cy="22574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800" baseline="0"/>
            </a:lvl1pPr>
            <a:lvl2pPr marL="914400" indent="0">
              <a:lnSpc>
                <a:spcPct val="90000"/>
              </a:lnSpc>
              <a:spcBef>
                <a:spcPts val="30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12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9200" y="2181225"/>
            <a:ext cx="1752600" cy="2209800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3505200" y="2697481"/>
            <a:ext cx="4648200" cy="45719"/>
            <a:chOff x="2055030" y="1463669"/>
            <a:chExt cx="2298673" cy="544908"/>
          </a:xfrm>
        </p:grpSpPr>
        <p:sp>
          <p:nvSpPr>
            <p:cNvPr id="8" name="Rectangle 7"/>
            <p:cNvSpPr/>
            <p:nvPr/>
          </p:nvSpPr>
          <p:spPr>
            <a:xfrm>
              <a:off x="2055030" y="1463669"/>
              <a:ext cx="576264" cy="5449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31294" y="1463669"/>
              <a:ext cx="575865" cy="544908"/>
            </a:xfrm>
            <a:prstGeom prst="rect">
              <a:avLst/>
            </a:prstGeom>
            <a:solidFill>
              <a:srgbClr val="B7123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7158" y="1463669"/>
              <a:ext cx="576263" cy="544908"/>
            </a:xfrm>
            <a:prstGeom prst="rect">
              <a:avLst/>
            </a:prstGeom>
            <a:solidFill>
              <a:srgbClr val="E37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77838" y="1463669"/>
              <a:ext cx="575865" cy="544908"/>
            </a:xfrm>
            <a:prstGeom prst="rect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05352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resen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Your Moderator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5200" y="2133600"/>
            <a:ext cx="5181600" cy="22574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800" baseline="0"/>
            </a:lvl1pPr>
            <a:lvl2pPr marL="914400" indent="0">
              <a:lnSpc>
                <a:spcPct val="90000"/>
              </a:lnSpc>
              <a:spcBef>
                <a:spcPts val="30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12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9200" y="2181225"/>
            <a:ext cx="1752600" cy="2209800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3505200" y="2697481"/>
            <a:ext cx="4648200" cy="45719"/>
            <a:chOff x="2055030" y="1463669"/>
            <a:chExt cx="2298673" cy="544908"/>
          </a:xfrm>
        </p:grpSpPr>
        <p:sp>
          <p:nvSpPr>
            <p:cNvPr id="8" name="Rectangle 7"/>
            <p:cNvSpPr/>
            <p:nvPr/>
          </p:nvSpPr>
          <p:spPr>
            <a:xfrm>
              <a:off x="2055030" y="1463669"/>
              <a:ext cx="576264" cy="5449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31294" y="1463669"/>
              <a:ext cx="575865" cy="544908"/>
            </a:xfrm>
            <a:prstGeom prst="rect">
              <a:avLst/>
            </a:prstGeom>
            <a:solidFill>
              <a:srgbClr val="B7123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7158" y="1463669"/>
              <a:ext cx="576263" cy="544908"/>
            </a:xfrm>
            <a:prstGeom prst="rect">
              <a:avLst/>
            </a:prstGeom>
            <a:solidFill>
              <a:srgbClr val="E37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77838" y="1463669"/>
              <a:ext cx="575865" cy="544908"/>
            </a:xfrm>
            <a:prstGeom prst="rect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3740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resenter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Your Presenters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3200" y="1628776"/>
            <a:ext cx="5181600" cy="196919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800" baseline="0"/>
            </a:lvl1pPr>
            <a:lvl2pPr marL="914400" indent="0">
              <a:lnSpc>
                <a:spcPct val="90000"/>
              </a:lnSpc>
              <a:spcBef>
                <a:spcPts val="30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12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1676400"/>
            <a:ext cx="1524000" cy="1921565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743200" y="3886201"/>
            <a:ext cx="5181600" cy="196919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800" baseline="0"/>
            </a:lvl1pPr>
            <a:lvl2pPr marL="914400" indent="0">
              <a:lnSpc>
                <a:spcPct val="90000"/>
              </a:lnSpc>
              <a:spcBef>
                <a:spcPts val="30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12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14400" y="3933825"/>
            <a:ext cx="1524000" cy="1921565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2743200" y="2190750"/>
            <a:ext cx="4648200" cy="45719"/>
            <a:chOff x="2055030" y="1463669"/>
            <a:chExt cx="2298673" cy="544908"/>
          </a:xfrm>
        </p:grpSpPr>
        <p:sp>
          <p:nvSpPr>
            <p:cNvPr id="9" name="Rectangle 8"/>
            <p:cNvSpPr/>
            <p:nvPr/>
          </p:nvSpPr>
          <p:spPr>
            <a:xfrm>
              <a:off x="2055030" y="1463669"/>
              <a:ext cx="576264" cy="5449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31294" y="1463669"/>
              <a:ext cx="575865" cy="544908"/>
            </a:xfrm>
            <a:prstGeom prst="rect">
              <a:avLst/>
            </a:prstGeom>
            <a:solidFill>
              <a:srgbClr val="B7123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7158" y="1463669"/>
              <a:ext cx="576263" cy="544908"/>
            </a:xfrm>
            <a:prstGeom prst="rect">
              <a:avLst/>
            </a:prstGeom>
            <a:solidFill>
              <a:srgbClr val="E37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77838" y="1463669"/>
              <a:ext cx="575865" cy="544908"/>
            </a:xfrm>
            <a:prstGeom prst="rect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2743200" y="4450081"/>
            <a:ext cx="4648200" cy="45719"/>
            <a:chOff x="2055030" y="1463669"/>
            <a:chExt cx="2298673" cy="544908"/>
          </a:xfrm>
        </p:grpSpPr>
        <p:sp>
          <p:nvSpPr>
            <p:cNvPr id="14" name="Rectangle 13"/>
            <p:cNvSpPr/>
            <p:nvPr/>
          </p:nvSpPr>
          <p:spPr>
            <a:xfrm>
              <a:off x="2055030" y="1463669"/>
              <a:ext cx="576264" cy="5449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31294" y="1463669"/>
              <a:ext cx="575865" cy="544908"/>
            </a:xfrm>
            <a:prstGeom prst="rect">
              <a:avLst/>
            </a:prstGeom>
            <a:solidFill>
              <a:srgbClr val="B7123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7158" y="1463669"/>
              <a:ext cx="576263" cy="544908"/>
            </a:xfrm>
            <a:prstGeom prst="rect">
              <a:avLst/>
            </a:prstGeom>
            <a:solidFill>
              <a:srgbClr val="E37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7838" y="1463669"/>
              <a:ext cx="575865" cy="544908"/>
            </a:xfrm>
            <a:prstGeom prst="rect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9385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resenter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Your Presenters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1371600"/>
            <a:ext cx="5181600" cy="148879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9144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419224"/>
            <a:ext cx="1143000" cy="1441174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667000" y="2971800"/>
            <a:ext cx="5181600" cy="148879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9144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9200" y="3019424"/>
            <a:ext cx="1143000" cy="1441174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29000" y="4572000"/>
            <a:ext cx="5181600" cy="148879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9144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81200" y="4619624"/>
            <a:ext cx="1143000" cy="1441174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05000" y="1828800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667000" y="3429000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429000" y="5029200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002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resenter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Meet the Coaches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1371600"/>
            <a:ext cx="5181600" cy="148879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9144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419224"/>
            <a:ext cx="1143000" cy="1441174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667000" y="2971800"/>
            <a:ext cx="5181600" cy="148879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9144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9200" y="3019424"/>
            <a:ext cx="1143000" cy="1441174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29000" y="4572000"/>
            <a:ext cx="5181600" cy="148879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9144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9144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81200" y="4619624"/>
            <a:ext cx="1143000" cy="1441174"/>
          </a:xfr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05000" y="1828800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667000" y="3429000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429000" y="5029200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555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anks / Contact - Ma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tos-5.dropbox.com/t/2/AAAzUZTxBTO6Pltuqo69C4n9CIobSrmTMtBEhxfqjkzkHw/12/300074791/png/32x32/1/1466546400/0/2/thank_you.png/EMCE4qQCGNayGCAHKAc/ybQm8HBEkyNF7r-jkhF_NemBN14JYaPkiir4OF5QOaA?size_mode=3&amp;size=800x6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1121"/>
            <a:ext cx="3352800" cy="21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Contact Us: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55233" y="3526658"/>
            <a:ext cx="3509236" cy="2572305"/>
            <a:chOff x="406150" y="1098272"/>
            <a:chExt cx="3509236" cy="2572305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406150" y="1098272"/>
              <a:ext cx="3509236" cy="2572305"/>
              <a:chOff x="5892550" y="2588934"/>
              <a:chExt cx="3509236" cy="257230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2" r="1542"/>
              <a:stretch/>
            </p:blipFill>
            <p:spPr>
              <a:xfrm>
                <a:off x="6063635" y="2588934"/>
                <a:ext cx="3338151" cy="882929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5892550" y="3525130"/>
                <a:ext cx="3148615" cy="1636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•"/>
                  <a:defRPr sz="18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–"/>
                  <a:defRPr sz="16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•"/>
                  <a:defRPr sz="14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–"/>
                  <a:defRPr sz="12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»"/>
                  <a:defRPr sz="12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1963" indent="0" defTabSz="228600">
                  <a:lnSpc>
                    <a:spcPct val="90000"/>
                  </a:lnSpc>
                  <a:spcBef>
                    <a:spcPts val="800"/>
                  </a:spcBef>
                  <a:buFont typeface="Arial" charset="0"/>
                  <a:buNone/>
                </a:pPr>
                <a:r>
                  <a:rPr lang="en-US" sz="1400"/>
                  <a:t>3535 Route 66, Building</a:t>
                </a:r>
                <a:r>
                  <a:rPr lang="en-US" sz="1400" baseline="0"/>
                  <a:t> 4</a:t>
                </a:r>
                <a:br>
                  <a:rPr lang="en-US" sz="1400" baseline="0"/>
                </a:br>
                <a:r>
                  <a:rPr lang="en-US" sz="1400" baseline="0"/>
                  <a:t>Neptune, NJ  07753</a:t>
                </a:r>
              </a:p>
              <a:p>
                <a:pPr marL="461963" indent="0" defTabSz="228600">
                  <a:lnSpc>
                    <a:spcPct val="90000"/>
                  </a:lnSpc>
                  <a:spcBef>
                    <a:spcPts val="800"/>
                  </a:spcBef>
                  <a:buFont typeface="Arial" charset="0"/>
                  <a:buNone/>
                </a:pPr>
                <a:r>
                  <a:rPr lang="en-US" sz="1400"/>
                  <a:t>Phone:	732-918-8000</a:t>
                </a:r>
                <a:br>
                  <a:rPr lang="en-US" sz="1400"/>
                </a:br>
                <a:r>
                  <a:rPr lang="en-US" sz="1400"/>
                  <a:t>			1-888-90MAHER</a:t>
                </a:r>
                <a:br>
                  <a:rPr lang="en-US" sz="1400"/>
                </a:br>
                <a:r>
                  <a:rPr lang="en-US" sz="1400"/>
                  <a:t>			</a:t>
                </a:r>
                <a:r>
                  <a:rPr lang="en-US" sz="1200"/>
                  <a:t>(888-906-2437)</a:t>
                </a:r>
              </a:p>
              <a:p>
                <a:pPr marL="461963" indent="0" defTabSz="228600">
                  <a:lnSpc>
                    <a:spcPct val="90000"/>
                  </a:lnSpc>
                  <a:spcBef>
                    <a:spcPts val="800"/>
                  </a:spcBef>
                  <a:buFont typeface="Arial" charset="0"/>
                  <a:buNone/>
                </a:pPr>
                <a:r>
                  <a:rPr lang="en-US" sz="1800">
                    <a:solidFill>
                      <a:schemeClr val="tx1"/>
                    </a:solidFill>
                  </a:rPr>
                  <a:t>www.</a:t>
                </a:r>
                <a:r>
                  <a:rPr lang="en-US" sz="1800" b="1">
                    <a:solidFill>
                      <a:schemeClr val="tx1"/>
                    </a:solidFill>
                  </a:rPr>
                  <a:t>maher</a:t>
                </a:r>
                <a:r>
                  <a:rPr lang="en-US" sz="1800" b="1">
                    <a:solidFill>
                      <a:schemeClr val="accent1">
                        <a:lumMod val="75000"/>
                      </a:schemeClr>
                    </a:solidFill>
                  </a:rPr>
                  <a:t>net</a:t>
                </a:r>
                <a:r>
                  <a:rPr lang="en-US" sz="1800">
                    <a:solidFill>
                      <a:schemeClr val="tx1"/>
                    </a:solidFill>
                  </a:rPr>
                  <a:t>.com</a:t>
                </a:r>
              </a:p>
            </p:txBody>
          </p:sp>
        </p:grpSp>
        <p:cxnSp>
          <p:nvCxnSpPr>
            <p:cNvPr id="11" name="Straight Connector 10"/>
            <p:cNvCxnSpPr/>
            <p:nvPr userDrawn="1"/>
          </p:nvCxnSpPr>
          <p:spPr>
            <a:xfrm>
              <a:off x="973027" y="2500546"/>
              <a:ext cx="2209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964150" y="3198179"/>
              <a:ext cx="2209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2400" y="595451"/>
            <a:ext cx="4724400" cy="1524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4572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62400" y="2514600"/>
            <a:ext cx="4724400" cy="1524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4572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962400" y="4414699"/>
            <a:ext cx="4724400" cy="1524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4572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8105655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anks / Contact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tos-5.dropbox.com/t/2/AAAzUZTxBTO6Pltuqo69C4n9CIobSrmTMtBEhxfqjkzkHw/12/300074791/png/32x32/1/1466546400/0/2/thank_you.png/EMCE4qQCGNayGCAHKAc/ybQm8HBEkyNF7r-jkhF_NemBN14JYaPkiir4OF5QOaA?size_mode=3&amp;size=800x6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1121"/>
            <a:ext cx="3352800" cy="21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Contact Us: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9550" y="4953000"/>
            <a:ext cx="3371850" cy="1147496"/>
            <a:chOff x="209550" y="1277648"/>
            <a:chExt cx="3371850" cy="1147496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09550" y="1277648"/>
              <a:ext cx="3371850" cy="1147496"/>
              <a:chOff x="5695950" y="2768310"/>
              <a:chExt cx="3371850" cy="114749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53" b="13282"/>
              <a:stretch/>
            </p:blipFill>
            <p:spPr>
              <a:xfrm>
                <a:off x="5695950" y="2768310"/>
                <a:ext cx="3067050" cy="811224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5715000" y="3579534"/>
                <a:ext cx="3352800" cy="336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•"/>
                  <a:defRPr sz="18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–"/>
                  <a:defRPr sz="16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•"/>
                  <a:defRPr sz="14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–"/>
                  <a:defRPr sz="12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71234"/>
                  </a:buClr>
                  <a:buFont typeface="Arial" charset="0"/>
                  <a:buChar char="»"/>
                  <a:defRPr sz="1200" kern="1200">
                    <a:solidFill>
                      <a:srgbClr val="595959"/>
                    </a:solidFill>
                    <a:latin typeface="Helvetica"/>
                    <a:ea typeface="ＭＳ Ｐゴシック" charset="0"/>
                    <a:cs typeface="Helvetica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22960" indent="0" defTabSz="228600">
                  <a:lnSpc>
                    <a:spcPct val="90000"/>
                  </a:lnSpc>
                  <a:spcBef>
                    <a:spcPts val="800"/>
                  </a:spcBef>
                  <a:buFont typeface="Arial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www.</a:t>
                </a:r>
                <a:r>
                  <a:rPr lang="en-US" sz="1600" b="1">
                    <a:solidFill>
                      <a:schemeClr val="tx1"/>
                    </a:solidFill>
                  </a:rPr>
                  <a:t>maher</a:t>
                </a:r>
                <a:r>
                  <a:rPr lang="en-US" sz="1600" b="1">
                    <a:solidFill>
                      <a:schemeClr val="accent1">
                        <a:lumMod val="75000"/>
                      </a:schemeClr>
                    </a:solidFill>
                  </a:rPr>
                  <a:t>net</a:t>
                </a:r>
                <a:r>
                  <a:rPr lang="en-US" sz="1600">
                    <a:solidFill>
                      <a:schemeClr val="tx1"/>
                    </a:solidFill>
                  </a:rPr>
                  <a:t>.com</a:t>
                </a:r>
              </a:p>
            </p:txBody>
          </p:sp>
        </p:grpSp>
        <p:cxnSp>
          <p:nvCxnSpPr>
            <p:cNvPr id="11" name="Straight Connector 10"/>
            <p:cNvCxnSpPr/>
            <p:nvPr userDrawn="1"/>
          </p:nvCxnSpPr>
          <p:spPr>
            <a:xfrm>
              <a:off x="1076325" y="2088872"/>
              <a:ext cx="22098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95800" y="595451"/>
            <a:ext cx="4191000" cy="1524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4572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495800" y="2514600"/>
            <a:ext cx="4191000" cy="1524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4572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495800" y="4414699"/>
            <a:ext cx="4191000" cy="1524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400" baseline="0"/>
            </a:lvl1pPr>
            <a:lvl2pPr marL="457200" indent="0">
              <a:lnSpc>
                <a:spcPct val="90000"/>
              </a:lnSpc>
              <a:spcBef>
                <a:spcPts val="1200"/>
              </a:spcBef>
              <a:buNone/>
              <a:defRPr sz="2000" i="1" baseline="0">
                <a:solidFill>
                  <a:schemeClr val="accent1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60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defRPr sz="1800"/>
            </a:lvl4pPr>
            <a:lvl5pPr>
              <a:lnSpc>
                <a:spcPct val="90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Job / Position Title Here</a:t>
            </a:r>
          </a:p>
          <a:p>
            <a:pPr lvl="2"/>
            <a:r>
              <a:rPr lang="en-US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4735555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2800"/>
            </a:lvl1pPr>
            <a:lvl2pPr>
              <a:lnSpc>
                <a:spcPct val="95000"/>
              </a:lnSpc>
              <a:spcBef>
                <a:spcPts val="800"/>
              </a:spcBef>
              <a:defRPr sz="2400"/>
            </a:lvl2pPr>
            <a:lvl3pPr>
              <a:lnSpc>
                <a:spcPct val="95000"/>
              </a:lnSpc>
              <a:spcBef>
                <a:spcPts val="800"/>
              </a:spcBef>
              <a:defRPr sz="2000"/>
            </a:lvl3pPr>
            <a:lvl4pPr>
              <a:lnSpc>
                <a:spcPct val="95000"/>
              </a:lnSpc>
              <a:spcBef>
                <a:spcPts val="800"/>
              </a:spcBef>
              <a:defRPr sz="1800"/>
            </a:lvl4pPr>
            <a:lvl5pPr>
              <a:lnSpc>
                <a:spcPct val="95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673854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hotos-5.dropbox.com/t/2/AADLdw6itrzmMb-tZUoJ3-jkJvZmkgu112ULCd579P7ECw/12/300074791/jpeg/32x32/1/1466546400/0/2/shutterstock_311000954.jpg/EMCE4qQCGNayGCAHKAc/UGhhTWZ-2tpkBxhAgnwex8hXqUe36TQHjAKYzfoFFdw?size_mode=3&amp;size=800x6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8125"/>
            <a:ext cx="5638800" cy="4229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457200" y="365125"/>
            <a:ext cx="8229600" cy="1143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Questions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&amp;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Helvetica"/>
                <a:cs typeface="Helvetica"/>
              </a:rPr>
              <a:t> 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05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1066800"/>
            <a:ext cx="91440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219199"/>
            <a:ext cx="6858000" cy="2667000"/>
          </a:xfrm>
        </p:spPr>
        <p:txBody>
          <a:bodyPr/>
          <a:lstStyle>
            <a:lvl1pPr>
              <a:defRPr sz="4000" b="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Type quote here.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419600"/>
            <a:ext cx="8229600" cy="1447800"/>
          </a:xfrm>
        </p:spPr>
        <p:txBody>
          <a:bodyPr>
            <a:normAutofit/>
          </a:bodyPr>
          <a:lstStyle>
            <a:lvl1pPr marL="0" indent="0" algn="r">
              <a:lnSpc>
                <a:spcPct val="95000"/>
              </a:lnSpc>
              <a:spcBef>
                <a:spcPts val="1800"/>
              </a:spcBef>
              <a:buNone/>
              <a:defRPr sz="4000"/>
            </a:lvl1pPr>
            <a:lvl2pPr marL="457200" indent="0" algn="r">
              <a:lnSpc>
                <a:spcPct val="95000"/>
              </a:lnSpc>
              <a:spcBef>
                <a:spcPts val="800"/>
              </a:spcBef>
              <a:buNone/>
              <a:defRPr sz="2800" i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r">
              <a:lnSpc>
                <a:spcPct val="95000"/>
              </a:lnSpc>
              <a:spcBef>
                <a:spcPts val="800"/>
              </a:spcBef>
              <a:buNone/>
              <a:defRPr sz="2000"/>
            </a:lvl3pPr>
            <a:lvl4pPr marL="1371600" indent="0" algn="r">
              <a:lnSpc>
                <a:spcPct val="95000"/>
              </a:lnSpc>
              <a:spcBef>
                <a:spcPts val="800"/>
              </a:spcBef>
              <a:buNone/>
              <a:defRPr sz="1800"/>
            </a:lvl4pPr>
            <a:lvl5pPr marL="1828800" indent="0" algn="r">
              <a:lnSpc>
                <a:spcPct val="95000"/>
              </a:lnSpc>
              <a:spcBef>
                <a:spcPts val="800"/>
              </a:spcBef>
              <a:buNone/>
              <a:defRPr sz="1800"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Title / Details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90500" y="1371599"/>
            <a:ext cx="8763000" cy="2362200"/>
            <a:chOff x="152400" y="1676400"/>
            <a:chExt cx="8763000" cy="2362200"/>
          </a:xfrm>
        </p:grpSpPr>
        <p:sp>
          <p:nvSpPr>
            <p:cNvPr id="5" name="Title 1"/>
            <p:cNvSpPr txBox="1">
              <a:spLocks/>
            </p:cNvSpPr>
            <p:nvPr userDrawn="1"/>
          </p:nvSpPr>
          <p:spPr bwMode="auto">
            <a:xfrm>
              <a:off x="152400" y="1676400"/>
              <a:ext cx="1524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rgbClr val="595959"/>
                  </a:solidFill>
                  <a:latin typeface="Helvetica"/>
                  <a:ea typeface="Open Sans Extrabold" pitchFamily="34" charset="0"/>
                  <a:cs typeface="Helvetica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Helvetica" charset="0"/>
                  <a:ea typeface="Open Sans Extrabold" charset="0"/>
                  <a:cs typeface="Helvetica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Helvetica" charset="0"/>
                  <a:ea typeface="Open Sans Extrabold" charset="0"/>
                  <a:cs typeface="Helvetica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Helvetica" charset="0"/>
                  <a:ea typeface="Open Sans Extrabold" charset="0"/>
                  <a:cs typeface="Helvetica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Helvetica" charset="0"/>
                  <a:ea typeface="Open Sans Extrabold" charset="0"/>
                  <a:cs typeface="Helvetica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232641"/>
                  </a:solidFill>
                  <a:latin typeface="Signika" charset="0"/>
                  <a:ea typeface="Open Sans Extrabold" charset="0"/>
                  <a:cs typeface="Signika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232641"/>
                  </a:solidFill>
                  <a:latin typeface="Signika" charset="0"/>
                  <a:ea typeface="Open Sans Extrabold" charset="0"/>
                  <a:cs typeface="Signika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232641"/>
                  </a:solidFill>
                  <a:latin typeface="Signika" charset="0"/>
                  <a:ea typeface="Open Sans Extrabold" charset="0"/>
                  <a:cs typeface="Signika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232641"/>
                  </a:solidFill>
                  <a:latin typeface="Signika" charset="0"/>
                  <a:ea typeface="Open Sans Extrabold" charset="0"/>
                  <a:cs typeface="Signika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6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</a:p>
          </p:txBody>
        </p:sp>
        <p:sp>
          <p:nvSpPr>
            <p:cNvPr id="6" name="Title 1"/>
            <p:cNvSpPr txBox="1">
              <a:spLocks/>
            </p:cNvSpPr>
            <p:nvPr userDrawn="1"/>
          </p:nvSpPr>
          <p:spPr bwMode="auto">
            <a:xfrm rot="10800000">
              <a:off x="7391400" y="2971800"/>
              <a:ext cx="1524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rgbClr val="595959"/>
                  </a:solidFill>
                  <a:latin typeface="Helvetica"/>
                  <a:ea typeface="Open Sans Extrabold" pitchFamily="34" charset="0"/>
                  <a:cs typeface="Helvetica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Helvetica" charset="0"/>
                  <a:ea typeface="Open Sans Extrabold" charset="0"/>
                  <a:cs typeface="Helvetica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Helvetica" charset="0"/>
                  <a:ea typeface="Open Sans Extrabold" charset="0"/>
                  <a:cs typeface="Helvetica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Helvetica" charset="0"/>
                  <a:ea typeface="Open Sans Extrabold" charset="0"/>
                  <a:cs typeface="Helvetica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595959"/>
                  </a:solidFill>
                  <a:latin typeface="Helvetica" charset="0"/>
                  <a:ea typeface="Open Sans Extrabold" charset="0"/>
                  <a:cs typeface="Helvetica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232641"/>
                  </a:solidFill>
                  <a:latin typeface="Signika" charset="0"/>
                  <a:ea typeface="Open Sans Extrabold" charset="0"/>
                  <a:cs typeface="Signika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232641"/>
                  </a:solidFill>
                  <a:latin typeface="Signika" charset="0"/>
                  <a:ea typeface="Open Sans Extrabold" charset="0"/>
                  <a:cs typeface="Signika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232641"/>
                  </a:solidFill>
                  <a:latin typeface="Signika" charset="0"/>
                  <a:ea typeface="Open Sans Extrabold" charset="0"/>
                  <a:cs typeface="Signika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232641"/>
                  </a:solidFill>
                  <a:latin typeface="Signika" charset="0"/>
                  <a:ea typeface="Open Sans Extrabold" charset="0"/>
                  <a:cs typeface="Signika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6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7716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37211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2400"/>
            </a:lvl1pPr>
            <a:lvl2pPr>
              <a:lnSpc>
                <a:spcPct val="95000"/>
              </a:lnSpc>
              <a:spcBef>
                <a:spcPts val="800"/>
              </a:spcBef>
              <a:defRPr sz="2200"/>
            </a:lvl2pPr>
            <a:lvl3pPr>
              <a:lnSpc>
                <a:spcPct val="95000"/>
              </a:lnSpc>
              <a:spcBef>
                <a:spcPts val="800"/>
              </a:spcBef>
              <a:defRPr sz="2000"/>
            </a:lvl3pPr>
            <a:lvl4pPr>
              <a:lnSpc>
                <a:spcPct val="95000"/>
              </a:lnSpc>
              <a:spcBef>
                <a:spcPts val="800"/>
              </a:spcBef>
              <a:defRPr sz="1800"/>
            </a:lvl4pPr>
            <a:lvl5pPr>
              <a:lnSpc>
                <a:spcPct val="95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Rectangle 3"/>
          <p:cNvSpPr/>
          <p:nvPr userDrawn="1"/>
        </p:nvSpPr>
        <p:spPr>
          <a:xfrm>
            <a:off x="0" y="1543050"/>
            <a:ext cx="9144000" cy="457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" y="1568451"/>
            <a:ext cx="8229600" cy="412749"/>
          </a:xfrm>
          <a:effectLst/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Slide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169992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810918"/>
            <a:ext cx="4114800" cy="40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537640"/>
            <a:ext cx="8153400" cy="11430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Insert Section Title Here</a:t>
            </a:r>
            <a:endParaRPr lang="en-JM"/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0" y="0"/>
            <a:ext cx="9150351" cy="114300"/>
            <a:chOff x="2055030" y="1463669"/>
            <a:chExt cx="2298673" cy="544908"/>
          </a:xfrm>
        </p:grpSpPr>
        <p:sp>
          <p:nvSpPr>
            <p:cNvPr id="13" name="Rectangle 12"/>
            <p:cNvSpPr/>
            <p:nvPr/>
          </p:nvSpPr>
          <p:spPr>
            <a:xfrm>
              <a:off x="2055030" y="1463669"/>
              <a:ext cx="576264" cy="5449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31294" y="1463669"/>
              <a:ext cx="575865" cy="544908"/>
            </a:xfrm>
            <a:prstGeom prst="rect">
              <a:avLst/>
            </a:prstGeom>
            <a:solidFill>
              <a:srgbClr val="B7123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07158" y="1463669"/>
              <a:ext cx="576263" cy="544908"/>
            </a:xfrm>
            <a:prstGeom prst="rect">
              <a:avLst/>
            </a:prstGeom>
            <a:solidFill>
              <a:srgbClr val="E37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7838" y="1463669"/>
              <a:ext cx="575865" cy="544908"/>
            </a:xfrm>
            <a:prstGeom prst="rect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53718"/>
            <a:ext cx="8153400" cy="914400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Section Subtitle Here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18696001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 marL="274320" indent="-27432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 marL="274320" indent="-27432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543050"/>
            <a:ext cx="9144000" cy="457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" y="1568451"/>
            <a:ext cx="4038600" cy="412749"/>
          </a:xfrm>
          <a:effectLst/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Column Title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48200" y="1568451"/>
            <a:ext cx="4038600" cy="412749"/>
          </a:xfrm>
          <a:effectLst/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Column Title Here</a:t>
            </a:r>
          </a:p>
        </p:txBody>
      </p:sp>
      <p:cxnSp>
        <p:nvCxnSpPr>
          <p:cNvPr id="10" name="Straight Connector 9"/>
          <p:cNvCxnSpPr>
            <a:stCxn id="5" idx="0"/>
          </p:cNvCxnSpPr>
          <p:nvPr userDrawn="1"/>
        </p:nvCxnSpPr>
        <p:spPr>
          <a:xfrm>
            <a:off x="4572000" y="1543050"/>
            <a:ext cx="0" cy="4705350"/>
          </a:xfrm>
          <a:prstGeom prst="line">
            <a:avLst/>
          </a:prstGeom>
          <a:ln>
            <a:solidFill>
              <a:schemeClr val="tx1">
                <a:lumMod val="50000"/>
                <a:alpha val="1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1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74320" indent="-27432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74320" indent="-27432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47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654232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id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457200" y="2514600"/>
            <a:ext cx="3200400" cy="46038"/>
            <a:chOff x="2055030" y="1463669"/>
            <a:chExt cx="2304256" cy="544908"/>
          </a:xfrm>
        </p:grpSpPr>
        <p:sp>
          <p:nvSpPr>
            <p:cNvPr id="12" name="Rectangle 11"/>
            <p:cNvSpPr/>
            <p:nvPr/>
          </p:nvSpPr>
          <p:spPr>
            <a:xfrm>
              <a:off x="2055030" y="1463669"/>
              <a:ext cx="576064" cy="544908"/>
            </a:xfrm>
            <a:prstGeom prst="rect">
              <a:avLst/>
            </a:prstGeom>
            <a:solidFill>
              <a:srgbClr val="5482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31094" y="1463669"/>
              <a:ext cx="576064" cy="544908"/>
            </a:xfrm>
            <a:prstGeom prst="rect">
              <a:avLst/>
            </a:prstGeom>
            <a:solidFill>
              <a:srgbClr val="B7123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7158" y="1463669"/>
              <a:ext cx="576064" cy="544908"/>
            </a:xfrm>
            <a:prstGeom prst="rect">
              <a:avLst/>
            </a:prstGeom>
            <a:solidFill>
              <a:srgbClr val="E37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83222" y="1463669"/>
              <a:ext cx="576064" cy="544908"/>
            </a:xfrm>
            <a:prstGeom prst="rect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178"/>
            <a:ext cx="3200400" cy="17146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2764"/>
            <a:ext cx="4800600" cy="55578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457200" y="2895602"/>
            <a:ext cx="3200400" cy="317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898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0" y="0"/>
            <a:ext cx="9150351" cy="114300"/>
            <a:chOff x="2055030" y="1463669"/>
            <a:chExt cx="2298673" cy="544908"/>
          </a:xfrm>
        </p:grpSpPr>
        <p:sp>
          <p:nvSpPr>
            <p:cNvPr id="4" name="Rectangle 3"/>
            <p:cNvSpPr/>
            <p:nvPr/>
          </p:nvSpPr>
          <p:spPr>
            <a:xfrm>
              <a:off x="2055030" y="1463669"/>
              <a:ext cx="576264" cy="544908"/>
            </a:xfrm>
            <a:prstGeom prst="rect">
              <a:avLst/>
            </a:prstGeom>
            <a:solidFill>
              <a:srgbClr val="5482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31294" y="1463669"/>
              <a:ext cx="575865" cy="544908"/>
            </a:xfrm>
            <a:prstGeom prst="rect">
              <a:avLst/>
            </a:prstGeom>
            <a:solidFill>
              <a:srgbClr val="B7123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7158" y="1463669"/>
              <a:ext cx="576263" cy="544908"/>
            </a:xfrm>
            <a:prstGeom prst="rect">
              <a:avLst/>
            </a:prstGeom>
            <a:solidFill>
              <a:srgbClr val="E37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7838" y="1463669"/>
              <a:ext cx="575865" cy="544908"/>
            </a:xfrm>
            <a:prstGeom prst="rect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5562600" y="6323013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>
                <a:solidFill>
                  <a:srgbClr val="595959"/>
                </a:solidFill>
                <a:latin typeface="Helvetica" charset="0"/>
              </a:rPr>
              <a:t>Maher &amp; Maher  |  </a:t>
            </a:r>
            <a:fld id="{B83CBB6E-6B49-5940-A67D-E179AC2600B9}" type="slidenum">
              <a:rPr lang="en-JM" altLang="en-US" sz="1000" b="1" smtClean="0">
                <a:solidFill>
                  <a:srgbClr val="5482AB"/>
                </a:solidFill>
                <a:latin typeface="Helvetica" charset="0"/>
              </a:rPr>
              <a:pPr algn="r" eaLnBrk="1" hangingPunct="1">
                <a:defRPr/>
              </a:pPr>
              <a:t>‹#›</a:t>
            </a:fld>
            <a:endParaRPr lang="en-JM" altLang="en-US" sz="1000" b="1">
              <a:solidFill>
                <a:srgbClr val="5482AB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 altLang="en-US" sz="1000">
              <a:solidFill>
                <a:srgbClr val="595959"/>
              </a:solidFill>
              <a:latin typeface="Helvetica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0" y="1989138"/>
            <a:ext cx="9144000" cy="2670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1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5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0" y="0"/>
            <a:ext cx="9150351" cy="114300"/>
            <a:chOff x="2055030" y="1463669"/>
            <a:chExt cx="2298673" cy="544908"/>
          </a:xfrm>
        </p:grpSpPr>
        <p:sp>
          <p:nvSpPr>
            <p:cNvPr id="11" name="Rectangle 10"/>
            <p:cNvSpPr/>
            <p:nvPr/>
          </p:nvSpPr>
          <p:spPr>
            <a:xfrm>
              <a:off x="2055030" y="1463669"/>
              <a:ext cx="576264" cy="5449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31294" y="1463669"/>
              <a:ext cx="575865" cy="544908"/>
            </a:xfrm>
            <a:prstGeom prst="rect">
              <a:avLst/>
            </a:prstGeom>
            <a:solidFill>
              <a:srgbClr val="B7123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7158" y="1463669"/>
              <a:ext cx="576263" cy="544908"/>
            </a:xfrm>
            <a:prstGeom prst="rect">
              <a:avLst/>
            </a:prstGeom>
            <a:solidFill>
              <a:srgbClr val="E3722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77838" y="1463669"/>
              <a:ext cx="575865" cy="544908"/>
            </a:xfrm>
            <a:prstGeom prst="rect">
              <a:avLst/>
            </a:prstGeom>
            <a:solidFill>
              <a:srgbClr val="69BE2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5562600" y="6323013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>
                <a:solidFill>
                  <a:srgbClr val="595959"/>
                </a:solidFill>
                <a:latin typeface="Helvetica" charset="0"/>
              </a:rPr>
              <a:t>Maher &amp; Maher  |  </a:t>
            </a:r>
            <a:fld id="{F5C6F9DC-4522-4B46-9A6C-2B2C3DA8673D}" type="slidenum">
              <a:rPr lang="en-JM" altLang="en-US" sz="1000" b="1" smtClean="0">
                <a:solidFill>
                  <a:srgbClr val="5482AB"/>
                </a:solidFill>
                <a:latin typeface="Helvetica" charset="0"/>
              </a:rPr>
              <a:pPr algn="r" eaLnBrk="1" hangingPunct="1">
                <a:defRPr/>
              </a:pPr>
              <a:t>‹#›</a:t>
            </a:fld>
            <a:endParaRPr lang="en-JM" altLang="en-US" sz="1000" b="1">
              <a:solidFill>
                <a:srgbClr val="5482AB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 altLang="en-US" sz="1000">
              <a:solidFill>
                <a:srgbClr val="595959"/>
              </a:solidFill>
              <a:latin typeface="Helvetica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89" r:id="rId3"/>
    <p:sldLayoutId id="2147483968" r:id="rId4"/>
    <p:sldLayoutId id="2147483988" r:id="rId5"/>
    <p:sldLayoutId id="2147483991" r:id="rId6"/>
    <p:sldLayoutId id="2147483978" r:id="rId7"/>
    <p:sldLayoutId id="2147483967" r:id="rId8"/>
    <p:sldLayoutId id="2147483969" r:id="rId9"/>
    <p:sldLayoutId id="2147483979" r:id="rId10"/>
    <p:sldLayoutId id="2147483987" r:id="rId11"/>
    <p:sldLayoutId id="2147483990" r:id="rId12"/>
    <p:sldLayoutId id="2147483980" r:id="rId13"/>
    <p:sldLayoutId id="2147483993" r:id="rId14"/>
    <p:sldLayoutId id="2147483981" r:id="rId15"/>
    <p:sldLayoutId id="2147483982" r:id="rId16"/>
    <p:sldLayoutId id="2147483992" r:id="rId17"/>
    <p:sldLayoutId id="2147483984" r:id="rId18"/>
    <p:sldLayoutId id="2147483985" r:id="rId19"/>
    <p:sldLayoutId id="2147483983" r:id="rId20"/>
    <p:sldLayoutId id="2147483986" r:id="rId2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Helvetica"/>
          <a:ea typeface="Open Sans Extrabold" pitchFamily="34" charset="0"/>
          <a:cs typeface="Helvetic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Helvetica" charset="0"/>
          <a:ea typeface="Open Sans Extrabold" charset="0"/>
          <a:cs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Helvetica" charset="0"/>
          <a:ea typeface="Open Sans Extrabold" charset="0"/>
          <a:cs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Helvetica" charset="0"/>
          <a:ea typeface="Open Sans Extrabold" charset="0"/>
          <a:cs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Helvetica" charset="0"/>
          <a:ea typeface="Open Sans Extrabold" charset="0"/>
          <a:cs typeface="Helvetic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32641"/>
          </a:solidFill>
          <a:latin typeface="Signika" charset="0"/>
          <a:ea typeface="Open Sans Extrabold" charset="0"/>
          <a:cs typeface="Signi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32641"/>
          </a:solidFill>
          <a:latin typeface="Signika" charset="0"/>
          <a:ea typeface="Open Sans Extrabold" charset="0"/>
          <a:cs typeface="Signi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32641"/>
          </a:solidFill>
          <a:latin typeface="Signika" charset="0"/>
          <a:ea typeface="Open Sans Extrabold" charset="0"/>
          <a:cs typeface="Signi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32641"/>
          </a:solidFill>
          <a:latin typeface="Signika" charset="0"/>
          <a:ea typeface="Open Sans Extrabold" charset="0"/>
          <a:cs typeface="Signika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ts val="1800"/>
        </a:spcBef>
        <a:spcAft>
          <a:spcPct val="0"/>
        </a:spcAft>
        <a:buClr>
          <a:srgbClr val="B71234"/>
        </a:buClr>
        <a:buFont typeface="Arial" charset="0"/>
        <a:buChar char="•"/>
        <a:defRPr sz="28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B71234"/>
        </a:buClr>
        <a:buFont typeface="Arial" charset="0"/>
        <a:buChar char="–"/>
        <a:defRPr sz="2400" kern="1200">
          <a:solidFill>
            <a:srgbClr val="595959"/>
          </a:solidFill>
          <a:latin typeface="Helvetica"/>
          <a:ea typeface="ＭＳ Ｐゴシック" charset="0"/>
          <a:cs typeface="Helvetica"/>
        </a:defRPr>
      </a:lvl2pPr>
      <a:lvl3pPr marL="1143000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B71234"/>
        </a:buClr>
        <a:buFont typeface="Arial" charset="0"/>
        <a:buChar char="•"/>
        <a:defRPr sz="2000" kern="1200">
          <a:solidFill>
            <a:srgbClr val="595959"/>
          </a:solidFill>
          <a:latin typeface="Helvetica"/>
          <a:ea typeface="ＭＳ Ｐゴシック" charset="0"/>
          <a:cs typeface="Helvetica"/>
        </a:defRPr>
      </a:lvl3pPr>
      <a:lvl4pPr marL="1600200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B71234"/>
        </a:buClr>
        <a:buFont typeface="Arial" charset="0"/>
        <a:buChar char="–"/>
        <a:defRPr sz="1800" kern="1200">
          <a:solidFill>
            <a:srgbClr val="595959"/>
          </a:solidFill>
          <a:latin typeface="Helvetica"/>
          <a:ea typeface="ＭＳ Ｐゴシック" charset="0"/>
          <a:cs typeface="Helvetica"/>
        </a:defRPr>
      </a:lvl4pPr>
      <a:lvl5pPr marL="2057400" indent="-228600" algn="l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B71234"/>
        </a:buClr>
        <a:buFont typeface="Arial" charset="0"/>
        <a:buChar char="»"/>
        <a:defRPr sz="1800" kern="1200">
          <a:solidFill>
            <a:srgbClr val="595959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tac.org/topic-areas/business-engagement-and-employer-supports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2leuf3vilid4d.cloudfront.net/-/media/Global-Site/Content/Resources/Pathway-to-Recovery-Resources/P2R_BizEngTips-20200531_508.ashx?rev=aa401b3dd55b434eb9473869a436c39b" TargetMode="External"/><Relationship Id="rId5" Type="http://schemas.openxmlformats.org/officeDocument/2006/relationships/hyperlink" Target="https://www.workforcegps.org/resources/2020/06/03/01/10/~/link.aspx?_id=150906DB537748BE8510E4FE8407ABF5&amp;_z=z" TargetMode="External"/><Relationship Id="rId4" Type="http://schemas.openxmlformats.org/officeDocument/2006/relationships/hyperlink" Target="https://youthasready.workforcegps.org/resources/2020/12/14/20/25/Employer-Engagemen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worknet.com/jtednofo202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worknet.com/WIOA/Pages/JTEDFAQs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sveck@air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78501"/>
            <a:ext cx="8229600" cy="1704975"/>
          </a:xfrm>
        </p:spPr>
        <p:txBody>
          <a:bodyPr/>
          <a:lstStyle/>
          <a:p>
            <a:r>
              <a:rPr lang="en-US" dirty="0">
                <a:ea typeface="Open Sans Extrabold"/>
              </a:rPr>
              <a:t>JTED Opportunity</a:t>
            </a:r>
            <a:br>
              <a:rPr lang="en-US" dirty="0">
                <a:ea typeface="Open Sans Extrabold"/>
              </a:rPr>
            </a:br>
            <a:r>
              <a:rPr lang="en-US" dirty="0">
                <a:ea typeface="Open Sans Extrabold"/>
              </a:rPr>
              <a:t>Business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341EC-D86F-424D-8226-56EB52555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" y="2286000"/>
            <a:ext cx="5105400" cy="9906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ea typeface="ＭＳ Ｐゴシック"/>
              </a:rPr>
              <a:t>October 5,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95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39E9-8696-4D76-A9CF-FC8403FF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3701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Three Phases of </a:t>
            </a:r>
            <a:br>
              <a:rPr lang="en-US" dirty="0"/>
            </a:br>
            <a:r>
              <a:rPr lang="en-US" dirty="0"/>
              <a:t>Business Engagement</a:t>
            </a:r>
          </a:p>
        </p:txBody>
      </p:sp>
      <p:pic>
        <p:nvPicPr>
          <p:cNvPr id="23" name="Picture 22" descr="infographic showing steps: 1. Research and Preparation, 2. Initial Conversation and Follow-Ups, 3. Closing the Deal">
            <a:extLst>
              <a:ext uri="{FF2B5EF4-FFF2-40B4-BE49-F238E27FC236}">
                <a16:creationId xmlns:a16="http://schemas.microsoft.com/office/drawing/2014/main" id="{738708C6-9980-408A-85E1-6E59522A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1" y="1446031"/>
            <a:ext cx="4964852" cy="479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2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094B-D283-4741-96CA-F95B8AEE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Phase 1:</a:t>
            </a:r>
            <a:r>
              <a:rPr lang="en-US"/>
              <a:t> Research and Preparation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232A2E-44BD-47B6-89DE-5C2F28DF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576"/>
            <a:ext cx="8452884" cy="452734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Recognize the business pain points that your program can address.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research to identify businesses who may need your services.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Research and identify existing business led partnerships that you may work with to collectively work with a group of businesses.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Talent Pipeline Management Collaboratives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Sector Partnerships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Chamber of Commerce, Local Workforce Board, Local Education Convened Partnerships with business leaders.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Prepare for your first conversation.</a:t>
            </a:r>
          </a:p>
        </p:txBody>
      </p:sp>
    </p:spTree>
    <p:extLst>
      <p:ext uri="{BB962C8B-B14F-4D97-AF65-F5344CB8AC3E}">
        <p14:creationId xmlns:p14="http://schemas.microsoft.com/office/powerpoint/2010/main" val="20049626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7C71E45-C9BD-4C47-A289-8FC1DB3E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524125"/>
            <a:ext cx="9144000" cy="2330450"/>
            <a:chOff x="0" y="2524125"/>
            <a:chExt cx="9144000" cy="23304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799B23-D7C6-48AB-856C-B2C7CC652CC9}"/>
                </a:ext>
              </a:extLst>
            </p:cNvPr>
            <p:cNvSpPr/>
            <p:nvPr/>
          </p:nvSpPr>
          <p:spPr>
            <a:xfrm>
              <a:off x="0" y="2524125"/>
              <a:ext cx="9144000" cy="809625"/>
            </a:xfrm>
            <a:prstGeom prst="rect">
              <a:avLst/>
            </a:prstGeom>
            <a:solidFill>
              <a:srgbClr val="EF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A5648B-B797-4007-876E-409C9C81D365}"/>
                </a:ext>
              </a:extLst>
            </p:cNvPr>
            <p:cNvSpPr/>
            <p:nvPr/>
          </p:nvSpPr>
          <p:spPr>
            <a:xfrm>
              <a:off x="0" y="4044950"/>
              <a:ext cx="9144000" cy="809625"/>
            </a:xfrm>
            <a:prstGeom prst="rect">
              <a:avLst/>
            </a:prstGeom>
            <a:solidFill>
              <a:srgbClr val="EF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C766BE-0C30-427F-ACFF-4918BED9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Recognize Challenges</a:t>
            </a:r>
          </a:p>
        </p:txBody>
      </p:sp>
      <p:pic>
        <p:nvPicPr>
          <p:cNvPr id="13" name="Picture 12" descr="speech bubbles">
            <a:extLst>
              <a:ext uri="{FF2B5EF4-FFF2-40B4-BE49-F238E27FC236}">
                <a16:creationId xmlns:a16="http://schemas.microsoft.com/office/drawing/2014/main" id="{0CA753F3-97B8-4D37-8D33-CDFB11D8E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62" y="355600"/>
            <a:ext cx="1104938" cy="11049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6089-8C13-4CDB-9018-EBEE27E6675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/>
              <a:t>Challenge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63D1-2925-479A-B737-D5229313E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5" y="2105818"/>
            <a:ext cx="4038600" cy="406876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100"/>
              <a:t>Skill gaps in hiring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100"/>
              <a:t>Development of existing talent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100"/>
              <a:t>Attracting and retaining talent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100"/>
              <a:t>Retiring workforce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100"/>
              <a:t>Advancing technology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69AC3-FE7B-4316-8828-7623579D8B0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/>
              <a:t>Indicator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51173-1DD3-4C5E-A284-C68550243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343400" cy="40687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/>
              <a:t>Job posting open for a long time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/>
              <a:t>Businesses post openings for mid-level positions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/>
              <a:t>Jobs are constantly posted and reposted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/>
              <a:t>Industry reports indicate short-to-mid-range retirements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/>
              <a:t>The business expresses interest in customized or technical training</a:t>
            </a:r>
          </a:p>
        </p:txBody>
      </p:sp>
    </p:spTree>
    <p:extLst>
      <p:ext uri="{BB962C8B-B14F-4D97-AF65-F5344CB8AC3E}">
        <p14:creationId xmlns:p14="http://schemas.microsoft.com/office/powerpoint/2010/main" val="35162955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4F90-F9EA-4E41-983E-6141E2F2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Research to Identify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C6AC-55C7-4023-8F3F-A305F1EFA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industry sectors in your regional economy that fit the definition of targeted industries for the grant.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businesses with openings that indicate the challenges we discussed, identify small/med and minority owned businesses.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job descriptions.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 track of what you learn.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2157B2-9307-402B-B22E-77722283F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9892004">
            <a:off x="4701092" y="4396892"/>
            <a:ext cx="2419004" cy="2317072"/>
            <a:chOff x="4572000" y="3809409"/>
            <a:chExt cx="2392326" cy="2392326"/>
          </a:xfrm>
        </p:grpSpPr>
        <p:pic>
          <p:nvPicPr>
            <p:cNvPr id="5" name="Picture 4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EEAF057B-B3B7-48F8-986B-6CFD015C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809409"/>
              <a:ext cx="2392326" cy="2392326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B2BDDB-F8B5-489E-A8DB-DD365288FC6C}"/>
                </a:ext>
              </a:extLst>
            </p:cNvPr>
            <p:cNvSpPr/>
            <p:nvPr/>
          </p:nvSpPr>
          <p:spPr>
            <a:xfrm>
              <a:off x="4795281" y="4040372"/>
              <a:ext cx="1121735" cy="1121735"/>
            </a:xfrm>
            <a:prstGeom prst="ellipse">
              <a:avLst/>
            </a:prstGeom>
            <a:solidFill>
              <a:srgbClr val="CAD1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93CD5D-0E60-4138-B900-B4144072AE48}"/>
                </a:ext>
              </a:extLst>
            </p:cNvPr>
            <p:cNvSpPr/>
            <p:nvPr/>
          </p:nvSpPr>
          <p:spPr>
            <a:xfrm>
              <a:off x="4666360" y="3997839"/>
              <a:ext cx="1422108" cy="11217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Inflat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Helvetica"/>
                  <a:ea typeface="ＭＳ Ｐゴシック" charset="0"/>
                  <a:cs typeface="Helvetica"/>
                </a:rPr>
                <a:t>learn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0033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2"/>
            <a:ext cx="8229600" cy="1320798"/>
          </a:xfrm>
        </p:spPr>
        <p:txBody>
          <a:bodyPr/>
          <a:lstStyle/>
          <a:p>
            <a:r>
              <a:rPr lang="en-US">
                <a:ea typeface="Open Sans Extrabold"/>
              </a:rPr>
              <a:t>Understand What You’re Offering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132"/>
            <a:ext cx="8229600" cy="151159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Set forth the Return on Investment involved with your program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Consider how you would best utilize JTED to offer value to businesses.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Your community, the needs of individuals and businesses have changed how will you address these new realities.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01D508F-CB36-4443-B478-7B8C1667D0F0}"/>
              </a:ext>
            </a:extLst>
          </p:cNvPr>
          <p:cNvSpPr/>
          <p:nvPr/>
        </p:nvSpPr>
        <p:spPr>
          <a:xfrm>
            <a:off x="274662" y="3035598"/>
            <a:ext cx="4206240" cy="905589"/>
          </a:xfrm>
          <a:custGeom>
            <a:avLst/>
            <a:gdLst>
              <a:gd name="connsiteX0" fmla="*/ 0 w 4023605"/>
              <a:gd name="connsiteY0" fmla="*/ 0 h 705180"/>
              <a:gd name="connsiteX1" fmla="*/ 4023605 w 4023605"/>
              <a:gd name="connsiteY1" fmla="*/ 0 h 705180"/>
              <a:gd name="connsiteX2" fmla="*/ 4023605 w 4023605"/>
              <a:gd name="connsiteY2" fmla="*/ 705180 h 705180"/>
              <a:gd name="connsiteX3" fmla="*/ 0 w 4023605"/>
              <a:gd name="connsiteY3" fmla="*/ 705180 h 705180"/>
              <a:gd name="connsiteX4" fmla="*/ 0 w 4023605"/>
              <a:gd name="connsiteY4" fmla="*/ 0 h 7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605" h="705180">
                <a:moveTo>
                  <a:pt x="0" y="0"/>
                </a:moveTo>
                <a:lnTo>
                  <a:pt x="4023605" y="0"/>
                </a:lnTo>
                <a:lnTo>
                  <a:pt x="4023605" y="705180"/>
                </a:lnTo>
                <a:lnTo>
                  <a:pt x="0" y="705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Value offered to Business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DFAC77-D717-44EB-A25A-02FCCDDD73F8}"/>
              </a:ext>
            </a:extLst>
          </p:cNvPr>
          <p:cNvSpPr/>
          <p:nvPr/>
        </p:nvSpPr>
        <p:spPr>
          <a:xfrm>
            <a:off x="274662" y="3941188"/>
            <a:ext cx="4206240" cy="2195999"/>
          </a:xfrm>
          <a:custGeom>
            <a:avLst/>
            <a:gdLst>
              <a:gd name="connsiteX0" fmla="*/ 0 w 4023605"/>
              <a:gd name="connsiteY0" fmla="*/ 0 h 2195999"/>
              <a:gd name="connsiteX1" fmla="*/ 4023605 w 4023605"/>
              <a:gd name="connsiteY1" fmla="*/ 0 h 2195999"/>
              <a:gd name="connsiteX2" fmla="*/ 4023605 w 4023605"/>
              <a:gd name="connsiteY2" fmla="*/ 2195999 h 2195999"/>
              <a:gd name="connsiteX3" fmla="*/ 0 w 4023605"/>
              <a:gd name="connsiteY3" fmla="*/ 2195999 h 2195999"/>
              <a:gd name="connsiteX4" fmla="*/ 0 w 4023605"/>
              <a:gd name="connsiteY4" fmla="*/ 0 h 219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605" h="2195999">
                <a:moveTo>
                  <a:pt x="0" y="0"/>
                </a:moveTo>
                <a:lnTo>
                  <a:pt x="4023605" y="0"/>
                </a:lnTo>
                <a:lnTo>
                  <a:pt x="4023605" y="2195999"/>
                </a:lnTo>
                <a:lnTo>
                  <a:pt x="0" y="21959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85750" lvl="1" indent="-285750" defTabSz="889000">
              <a:lnSpc>
                <a:spcPct val="95000"/>
              </a:lnSpc>
              <a:spcBef>
                <a:spcPts val="1200"/>
              </a:spcBef>
              <a:buClr>
                <a:srgbClr val="B71234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Does your program remove or address risk for the business?</a:t>
            </a:r>
          </a:p>
          <a:p>
            <a:pPr marL="285750" lvl="1" indent="-285750" defTabSz="889000">
              <a:lnSpc>
                <a:spcPct val="95000"/>
              </a:lnSpc>
              <a:spcBef>
                <a:spcPts val="1200"/>
              </a:spcBef>
              <a:buClr>
                <a:srgbClr val="B71234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Could it increase retention rates?</a:t>
            </a:r>
          </a:p>
          <a:p>
            <a:pPr marL="285750" lvl="1" indent="-285750" defTabSz="889000">
              <a:lnSpc>
                <a:spcPct val="95000"/>
              </a:lnSpc>
              <a:spcBef>
                <a:spcPts val="1200"/>
              </a:spcBef>
              <a:buClr>
                <a:srgbClr val="B71234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Assist with recruitment, hiring, onboarding, and advancement of workers?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0B68451-FBEF-439F-9915-2A78B97EE093}"/>
              </a:ext>
            </a:extLst>
          </p:cNvPr>
          <p:cNvSpPr/>
          <p:nvPr/>
        </p:nvSpPr>
        <p:spPr>
          <a:xfrm>
            <a:off x="4694999" y="3035598"/>
            <a:ext cx="4206240" cy="905589"/>
          </a:xfrm>
          <a:custGeom>
            <a:avLst/>
            <a:gdLst>
              <a:gd name="connsiteX0" fmla="*/ 0 w 4023605"/>
              <a:gd name="connsiteY0" fmla="*/ 0 h 705180"/>
              <a:gd name="connsiteX1" fmla="*/ 4023605 w 4023605"/>
              <a:gd name="connsiteY1" fmla="*/ 0 h 705180"/>
              <a:gd name="connsiteX2" fmla="*/ 4023605 w 4023605"/>
              <a:gd name="connsiteY2" fmla="*/ 705180 h 705180"/>
              <a:gd name="connsiteX3" fmla="*/ 0 w 4023605"/>
              <a:gd name="connsiteY3" fmla="*/ 705180 h 705180"/>
              <a:gd name="connsiteX4" fmla="*/ 0 w 4023605"/>
              <a:gd name="connsiteY4" fmla="*/ 0 h 7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605" h="705180">
                <a:moveTo>
                  <a:pt x="0" y="0"/>
                </a:moveTo>
                <a:lnTo>
                  <a:pt x="4023605" y="0"/>
                </a:lnTo>
                <a:lnTo>
                  <a:pt x="4023605" y="705180"/>
                </a:lnTo>
                <a:lnTo>
                  <a:pt x="0" y="7051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Additional services, resources to leverage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7255BC7-0F92-417C-B014-E11A1E3FFD9F}"/>
              </a:ext>
            </a:extLst>
          </p:cNvPr>
          <p:cNvSpPr/>
          <p:nvPr/>
        </p:nvSpPr>
        <p:spPr>
          <a:xfrm>
            <a:off x="4694999" y="3941188"/>
            <a:ext cx="4206240" cy="2195999"/>
          </a:xfrm>
          <a:custGeom>
            <a:avLst/>
            <a:gdLst>
              <a:gd name="connsiteX0" fmla="*/ 0 w 4023605"/>
              <a:gd name="connsiteY0" fmla="*/ 0 h 2195999"/>
              <a:gd name="connsiteX1" fmla="*/ 4023605 w 4023605"/>
              <a:gd name="connsiteY1" fmla="*/ 0 h 2195999"/>
              <a:gd name="connsiteX2" fmla="*/ 4023605 w 4023605"/>
              <a:gd name="connsiteY2" fmla="*/ 2195999 h 2195999"/>
              <a:gd name="connsiteX3" fmla="*/ 0 w 4023605"/>
              <a:gd name="connsiteY3" fmla="*/ 2195999 h 2195999"/>
              <a:gd name="connsiteX4" fmla="*/ 0 w 4023605"/>
              <a:gd name="connsiteY4" fmla="*/ 0 h 219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605" h="2195999">
                <a:moveTo>
                  <a:pt x="0" y="0"/>
                </a:moveTo>
                <a:lnTo>
                  <a:pt x="4023605" y="0"/>
                </a:lnTo>
                <a:lnTo>
                  <a:pt x="4023605" y="2195999"/>
                </a:lnTo>
                <a:lnTo>
                  <a:pt x="0" y="21959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85750" lvl="1" indent="-285750" defTabSz="889000">
              <a:lnSpc>
                <a:spcPct val="95000"/>
              </a:lnSpc>
              <a:spcBef>
                <a:spcPts val="1200"/>
              </a:spcBef>
              <a:buClr>
                <a:srgbClr val="B71234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Tax credits, workforce development grants, WIOA, CTE or other training</a:t>
            </a:r>
          </a:p>
          <a:p>
            <a:pPr marL="285750" lvl="1" indent="-285750" defTabSz="889000">
              <a:lnSpc>
                <a:spcPct val="95000"/>
              </a:lnSpc>
              <a:spcBef>
                <a:spcPts val="1200"/>
              </a:spcBef>
              <a:buClr>
                <a:srgbClr val="B71234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Apprenticeship programs, funding</a:t>
            </a:r>
          </a:p>
          <a:p>
            <a:pPr marL="285750" lvl="1" indent="-285750" defTabSz="889000">
              <a:lnSpc>
                <a:spcPct val="95000"/>
              </a:lnSpc>
              <a:spcBef>
                <a:spcPts val="1200"/>
              </a:spcBef>
              <a:buClr>
                <a:srgbClr val="B71234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How will you collaborate with State / Regional / Local resources and partnerships?</a:t>
            </a:r>
          </a:p>
        </p:txBody>
      </p:sp>
    </p:spTree>
    <p:extLst>
      <p:ext uri="{BB962C8B-B14F-4D97-AF65-F5344CB8AC3E}">
        <p14:creationId xmlns:p14="http://schemas.microsoft.com/office/powerpoint/2010/main" val="37709169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094B-D283-4741-96CA-F95B8AEE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Phase 2: </a:t>
            </a:r>
            <a:r>
              <a:rPr lang="en-US"/>
              <a:t>Building Relationships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C24BFE-0399-4E9C-AEA6-C06D9B58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516"/>
            <a:ext cx="8229600" cy="44129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Validate Pain Points and Learn the Business’ Culture.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Introduce your program in the Context of Existing Business Practices.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Explore and respect partnerships the business may already have for workforce development.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Build Trust.</a:t>
            </a:r>
          </a:p>
        </p:txBody>
      </p:sp>
    </p:spTree>
    <p:extLst>
      <p:ext uri="{BB962C8B-B14F-4D97-AF65-F5344CB8AC3E}">
        <p14:creationId xmlns:p14="http://schemas.microsoft.com/office/powerpoint/2010/main" val="40976469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A067-15DA-465D-B6DA-8093AA2E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Validate Pain Points and Learn the Business’ Culture</a:t>
            </a:r>
          </a:p>
        </p:txBody>
      </p:sp>
      <p:pic>
        <p:nvPicPr>
          <p:cNvPr id="4" name="Picture 3" descr="pencil connecting two roadways so people can walk across">
            <a:extLst>
              <a:ext uri="{FF2B5EF4-FFF2-40B4-BE49-F238E27FC236}">
                <a16:creationId xmlns:a16="http://schemas.microsoft.com/office/drawing/2014/main" id="{FB0E6DBE-EBCF-4AF8-AB27-23ED0BE20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9275"/>
            <a:ext cx="2514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152400" dist="381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FE4DC-AFAC-40B5-97E4-09F1FD44B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600199"/>
            <a:ext cx="5486400" cy="460940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Start with a problem statement – not a solution.</a:t>
            </a:r>
          </a:p>
          <a:p>
            <a:pPr>
              <a:spcBef>
                <a:spcPts val="1200"/>
              </a:spcBef>
            </a:pPr>
            <a:r>
              <a:rPr lang="en-US" dirty="0"/>
              <a:t>Ask questions, seek to understand.</a:t>
            </a:r>
          </a:p>
          <a:p>
            <a:pPr>
              <a:spcBef>
                <a:spcPts val="1200"/>
              </a:spcBef>
            </a:pPr>
            <a:r>
              <a:rPr lang="en-US" dirty="0"/>
              <a:t>How have they solved their challenge? (recruitment, on-boarding, internal training, mentoring, etc.)</a:t>
            </a:r>
          </a:p>
          <a:p>
            <a:pPr>
              <a:spcBef>
                <a:spcPts val="1200"/>
              </a:spcBef>
            </a:pPr>
            <a:r>
              <a:rPr lang="en-US" dirty="0"/>
              <a:t>Who are they already working with, how might you bring additional value?</a:t>
            </a:r>
          </a:p>
        </p:txBody>
      </p:sp>
    </p:spTree>
    <p:extLst>
      <p:ext uri="{BB962C8B-B14F-4D97-AF65-F5344CB8AC3E}">
        <p14:creationId xmlns:p14="http://schemas.microsoft.com/office/powerpoint/2010/main" val="37511042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337665" cy="1143000"/>
          </a:xfrm>
        </p:spPr>
        <p:txBody>
          <a:bodyPr/>
          <a:lstStyle/>
          <a:p>
            <a:r>
              <a:rPr lang="en-US" dirty="0"/>
              <a:t>Existing Business Practices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AB88B-C9A8-48E3-B7B4-8647AAD6054F}"/>
              </a:ext>
            </a:extLst>
          </p:cNvPr>
          <p:cNvSpPr txBox="1"/>
          <p:nvPr/>
        </p:nvSpPr>
        <p:spPr>
          <a:xfrm>
            <a:off x="457199" y="1591204"/>
            <a:ext cx="8014855" cy="456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Clr>
                <a:schemeClr val="accent4"/>
              </a:buClr>
            </a:pPr>
            <a:r>
              <a:rPr lang="en-US" dirty="0">
                <a:latin typeface="+mn-lt"/>
              </a:rPr>
              <a:t>Businesses have processes but might be struggling to adapt, how might you help?</a:t>
            </a:r>
          </a:p>
          <a:p>
            <a:pPr marL="285750" indent="-285750">
              <a:lnSpc>
                <a:spcPct val="95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Recruit and Assess Potential Workers</a:t>
            </a:r>
          </a:p>
          <a:p>
            <a:pPr marL="285750" indent="-285750">
              <a:lnSpc>
                <a:spcPct val="95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On Boarding</a:t>
            </a:r>
          </a:p>
          <a:p>
            <a:pPr marL="285750" indent="-285750">
              <a:lnSpc>
                <a:spcPct val="95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Staff Training</a:t>
            </a:r>
          </a:p>
          <a:p>
            <a:pPr>
              <a:lnSpc>
                <a:spcPct val="95000"/>
              </a:lnSpc>
              <a:buClr>
                <a:schemeClr val="accent4"/>
              </a:buClr>
            </a:pPr>
            <a:endParaRPr lang="en-US" dirty="0">
              <a:latin typeface="+mn-lt"/>
            </a:endParaRPr>
          </a:p>
          <a:p>
            <a:pPr>
              <a:lnSpc>
                <a:spcPct val="95000"/>
              </a:lnSpc>
              <a:buClr>
                <a:schemeClr val="accent4"/>
              </a:buClr>
            </a:pPr>
            <a:r>
              <a:rPr lang="en-US" dirty="0">
                <a:latin typeface="+mn-lt"/>
              </a:rPr>
              <a:t>Some but not all businesses offer additional career help, how might you add value to these, or help businesses offer them?</a:t>
            </a:r>
          </a:p>
          <a:p>
            <a:pPr marL="285750" indent="-285750">
              <a:lnSpc>
                <a:spcPct val="95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  <a:ea typeface="DotumChe" panose="020B0503020000020004" pitchFamily="49" charset="-127"/>
              </a:rPr>
              <a:t>Retraining</a:t>
            </a:r>
          </a:p>
          <a:p>
            <a:pPr marL="285750" indent="-285750">
              <a:lnSpc>
                <a:spcPct val="95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  <a:ea typeface="DotumChe" panose="020B0503020000020004" pitchFamily="49" charset="-127"/>
              </a:rPr>
              <a:t>Professional Development / Career Advancement</a:t>
            </a:r>
          </a:p>
          <a:p>
            <a:pPr marL="285750" indent="-285750">
              <a:lnSpc>
                <a:spcPct val="95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  <a:ea typeface="DotumChe" panose="020B0503020000020004" pitchFamily="49" charset="-127"/>
              </a:rPr>
              <a:t>Mentoring</a:t>
            </a:r>
          </a:p>
          <a:p>
            <a:pPr>
              <a:lnSpc>
                <a:spcPct val="95000"/>
              </a:lnSpc>
              <a:buClr>
                <a:schemeClr val="accent4"/>
              </a:buClr>
            </a:pPr>
            <a:endParaRPr lang="en-US" dirty="0">
              <a:latin typeface="+mn-lt"/>
              <a:ea typeface="DotumChe" panose="020B0503020000020004" pitchFamily="49" charset="-127"/>
            </a:endParaRPr>
          </a:p>
          <a:p>
            <a:pPr>
              <a:lnSpc>
                <a:spcPct val="95000"/>
              </a:lnSpc>
              <a:buClr>
                <a:schemeClr val="accent4"/>
              </a:buClr>
            </a:pPr>
            <a:r>
              <a:rPr lang="en-US" dirty="0">
                <a:latin typeface="+mn-lt"/>
                <a:ea typeface="DotumChe" panose="020B0503020000020004" pitchFamily="49" charset="-127"/>
              </a:rPr>
              <a:t>Supportive services that could increase retention, and productivity, such as:</a:t>
            </a:r>
          </a:p>
          <a:p>
            <a:pPr marL="285750" indent="-285750">
              <a:lnSpc>
                <a:spcPct val="95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  <a:ea typeface="DotumChe" panose="020B0503020000020004" pitchFamily="49" charset="-127"/>
              </a:rPr>
              <a:t>Child care</a:t>
            </a:r>
          </a:p>
          <a:p>
            <a:pPr marL="285750" indent="-285750">
              <a:lnSpc>
                <a:spcPct val="95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  <a:ea typeface="DotumChe" panose="020B0503020000020004" pitchFamily="49" charset="-127"/>
              </a:rPr>
              <a:t>Transportation</a:t>
            </a:r>
          </a:p>
          <a:p>
            <a:pPr marL="285750" indent="-285750">
              <a:lnSpc>
                <a:spcPct val="95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  <a:ea typeface="DotumChe" panose="020B0503020000020004" pitchFamily="49" charset="-127"/>
              </a:rPr>
              <a:t>Work Clothing</a:t>
            </a:r>
          </a:p>
          <a:p>
            <a:pPr marL="285750" indent="-285750">
              <a:lnSpc>
                <a:spcPct val="95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  <a:ea typeface="DotumChe" panose="020B0503020000020004" pitchFamily="49" charset="-127"/>
              </a:rPr>
              <a:t>Life-skills training and/or mentoring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453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51A322-DB65-45F6-8EA5-132039070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524125"/>
            <a:ext cx="9144000" cy="3697288"/>
            <a:chOff x="0" y="2524125"/>
            <a:chExt cx="9144000" cy="36972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6F604F-F22F-4516-8BC9-BC5FC16E83F6}"/>
                </a:ext>
              </a:extLst>
            </p:cNvPr>
            <p:cNvSpPr/>
            <p:nvPr/>
          </p:nvSpPr>
          <p:spPr>
            <a:xfrm>
              <a:off x="0" y="2524125"/>
              <a:ext cx="9144000" cy="809625"/>
            </a:xfrm>
            <a:prstGeom prst="rect">
              <a:avLst/>
            </a:prstGeom>
            <a:solidFill>
              <a:srgbClr val="EF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6A61B0-318C-4593-9C53-8DC5A73A3004}"/>
                </a:ext>
              </a:extLst>
            </p:cNvPr>
            <p:cNvSpPr/>
            <p:nvPr/>
          </p:nvSpPr>
          <p:spPr>
            <a:xfrm>
              <a:off x="0" y="4044950"/>
              <a:ext cx="9144000" cy="809625"/>
            </a:xfrm>
            <a:prstGeom prst="rect">
              <a:avLst/>
            </a:prstGeom>
            <a:solidFill>
              <a:srgbClr val="EF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CCB3D8-A7FB-443A-9D7F-11253B59243C}"/>
                </a:ext>
              </a:extLst>
            </p:cNvPr>
            <p:cNvSpPr/>
            <p:nvPr/>
          </p:nvSpPr>
          <p:spPr>
            <a:xfrm>
              <a:off x="0" y="5675312"/>
              <a:ext cx="9144000" cy="546101"/>
            </a:xfrm>
            <a:prstGeom prst="rect">
              <a:avLst/>
            </a:prstGeom>
            <a:solidFill>
              <a:srgbClr val="EF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C766BE-0C30-427F-ACFF-4918BED9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Speak Their Language</a:t>
            </a:r>
          </a:p>
        </p:txBody>
      </p:sp>
      <p:pic>
        <p:nvPicPr>
          <p:cNvPr id="13" name="Picture 12" descr="speech bubbles">
            <a:extLst>
              <a:ext uri="{FF2B5EF4-FFF2-40B4-BE49-F238E27FC236}">
                <a16:creationId xmlns:a16="http://schemas.microsoft.com/office/drawing/2014/main" id="{0CA753F3-97B8-4D37-8D33-CDFB11D8E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62" y="355600"/>
            <a:ext cx="1104938" cy="11049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6089-8C13-4CDB-9018-EBEE27E6675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Workforce Speak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63D1-2925-479A-B737-D5229313E0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sz="2100" dirty="0"/>
              <a:t>Outreach &amp; Placement</a:t>
            </a:r>
          </a:p>
          <a:p>
            <a:pPr>
              <a:spcBef>
                <a:spcPts val="1500"/>
              </a:spcBef>
            </a:pPr>
            <a:r>
              <a:rPr lang="en-US" sz="2100" dirty="0"/>
              <a:t>Skills, Competencies, Responsibilities</a:t>
            </a:r>
          </a:p>
          <a:p>
            <a:pPr>
              <a:spcBef>
                <a:spcPts val="2400"/>
              </a:spcBef>
            </a:pPr>
            <a:r>
              <a:rPr lang="en-US" sz="2100" dirty="0"/>
              <a:t>Training / Education</a:t>
            </a:r>
          </a:p>
          <a:p>
            <a:pPr>
              <a:spcBef>
                <a:spcPts val="3600"/>
              </a:spcBef>
            </a:pPr>
            <a:r>
              <a:rPr lang="en-US" sz="2100" dirty="0"/>
              <a:t>On the Job Training (OJT)</a:t>
            </a:r>
          </a:p>
          <a:p>
            <a:pPr>
              <a:spcBef>
                <a:spcPts val="3600"/>
              </a:spcBef>
            </a:pPr>
            <a:r>
              <a:rPr lang="en-US" sz="2100" dirty="0"/>
              <a:t>Wage increases</a:t>
            </a:r>
          </a:p>
          <a:p>
            <a:pPr>
              <a:spcBef>
                <a:spcPts val="3600"/>
              </a:spcBef>
            </a:pPr>
            <a:r>
              <a:rPr lang="en-US" sz="2100" dirty="0"/>
              <a:t>Career Pathways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69AC3-FE7B-4316-8828-7623579D8B0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/>
              <a:t>Business Speak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51173-1DD3-4C5E-A284-C68550243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sz="2100"/>
              <a:t>Recruitment &amp; Interviewing</a:t>
            </a:r>
          </a:p>
          <a:p>
            <a:pPr>
              <a:spcBef>
                <a:spcPts val="1500"/>
              </a:spcBef>
            </a:pPr>
            <a:r>
              <a:rPr lang="en-US" sz="2100"/>
              <a:t>Job Descriptions / Position Responsibilities</a:t>
            </a:r>
          </a:p>
          <a:p>
            <a:pPr>
              <a:spcBef>
                <a:spcPts val="1500"/>
              </a:spcBef>
            </a:pPr>
            <a:r>
              <a:rPr lang="en-US" sz="2100"/>
              <a:t>Internal/External Training</a:t>
            </a:r>
            <a:br>
              <a:rPr lang="en-US" sz="2100"/>
            </a:br>
            <a:r>
              <a:rPr lang="en-US" sz="2100"/>
              <a:t>Education or On-boarding</a:t>
            </a:r>
          </a:p>
          <a:p>
            <a:pPr>
              <a:spcBef>
                <a:spcPts val="1500"/>
              </a:spcBef>
            </a:pPr>
            <a:r>
              <a:rPr lang="en-US" sz="2100"/>
              <a:t>Mentoring / Supervision of Work Performance Reviews</a:t>
            </a:r>
          </a:p>
          <a:p>
            <a:pPr>
              <a:spcBef>
                <a:spcPts val="1500"/>
              </a:spcBef>
            </a:pPr>
            <a:r>
              <a:rPr lang="en-US" sz="2100"/>
              <a:t>Merit-Based Increases</a:t>
            </a:r>
            <a:br>
              <a:rPr lang="en-US" sz="2100"/>
            </a:br>
            <a:r>
              <a:rPr lang="en-US" sz="2100"/>
              <a:t>Performance Increases</a:t>
            </a:r>
          </a:p>
          <a:p>
            <a:pPr>
              <a:spcBef>
                <a:spcPts val="1500"/>
              </a:spcBef>
            </a:pPr>
            <a:r>
              <a:rPr lang="en-US" sz="2100"/>
              <a:t>Position / Title Change</a:t>
            </a:r>
          </a:p>
        </p:txBody>
      </p:sp>
    </p:spTree>
    <p:extLst>
      <p:ext uri="{BB962C8B-B14F-4D97-AF65-F5344CB8AC3E}">
        <p14:creationId xmlns:p14="http://schemas.microsoft.com/office/powerpoint/2010/main" val="19471926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7650-20AB-4C1B-9D20-736AD49B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Extrabold"/>
              </a:rPr>
              <a:t>Follow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E0D50-1321-455D-B7B2-6ECF2F4C1F6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/>
              <a:t>Building on A Successful First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1D1D4-F480-45E6-A1ED-3EB135CC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56000"/>
          </a:xfrm>
        </p:spPr>
        <p:txBody>
          <a:bodyPr/>
          <a:lstStyle/>
          <a:p>
            <a:r>
              <a:rPr lang="en-US"/>
              <a:t>Leave the first meeting understanding employer pain points.</a:t>
            </a:r>
          </a:p>
          <a:p>
            <a:r>
              <a:rPr lang="en-US"/>
              <a:t>Always set up for next conversation with take-aways and next meeting scheduled.</a:t>
            </a:r>
          </a:p>
          <a:p>
            <a:r>
              <a:rPr lang="en-US"/>
              <a:t>Understand that there will be multiple future calls with different audiences.</a:t>
            </a:r>
          </a:p>
          <a:p>
            <a:r>
              <a:rPr lang="en-US"/>
              <a:t>Create an incentive for meeting with you again.</a:t>
            </a:r>
          </a:p>
        </p:txBody>
      </p:sp>
    </p:spTree>
    <p:extLst>
      <p:ext uri="{BB962C8B-B14F-4D97-AF65-F5344CB8AC3E}">
        <p14:creationId xmlns:p14="http://schemas.microsoft.com/office/powerpoint/2010/main" val="12166170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A0113D-96AA-4150-B5CF-9B4CF595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41" y="1825652"/>
            <a:ext cx="1841152" cy="2292295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3FFB3F-DE40-4ECC-BFEB-B679B2E3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133600"/>
            <a:ext cx="5181600" cy="2257425"/>
          </a:xfrm>
        </p:spPr>
        <p:txBody>
          <a:bodyPr>
            <a:normAutofit/>
          </a:bodyPr>
          <a:lstStyle/>
          <a:p>
            <a:r>
              <a:rPr lang="en-US" b="1" dirty="0"/>
              <a:t>Stephanie Veck</a:t>
            </a:r>
            <a:endParaRPr lang="en-US" sz="2400" i="1" dirty="0"/>
          </a:p>
          <a:p>
            <a:pPr lvl="1"/>
            <a:r>
              <a:rPr lang="en-US" dirty="0">
                <a:ea typeface="ＭＳ Ｐゴシック"/>
              </a:rPr>
              <a:t>Business Engagement Coach to Illinois Workforce Innovation Board</a:t>
            </a:r>
            <a:endParaRPr lang="en-US" dirty="0"/>
          </a:p>
          <a:p>
            <a:pPr lvl="2"/>
            <a:r>
              <a:rPr lang="en-US" dirty="0"/>
              <a:t>Maher &amp; Maher at the American Institutes for Research (AIR)</a:t>
            </a:r>
          </a:p>
        </p:txBody>
      </p:sp>
    </p:spTree>
    <p:extLst>
      <p:ext uri="{BB962C8B-B14F-4D97-AF65-F5344CB8AC3E}">
        <p14:creationId xmlns:p14="http://schemas.microsoft.com/office/powerpoint/2010/main" val="15279591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1DB654-6A81-4552-80CC-A583DF1B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 Trust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F12E97-5EBA-4157-9A2B-E515C5A9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6374"/>
            <a:ext cx="8229600" cy="47664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 examples of how others’ businesses have used your program (or approaches like yours) to recruit, hire and train workers.</a:t>
            </a:r>
          </a:p>
          <a:p>
            <a:r>
              <a:rPr lang="en-US" dirty="0"/>
              <a:t>Offer opportunities to connect with peers using your program.</a:t>
            </a:r>
          </a:p>
          <a:p>
            <a:r>
              <a:rPr lang="en-US" dirty="0"/>
              <a:t>Clearly articulate the value of working with you, what you are offering and what you are asking of them. </a:t>
            </a:r>
          </a:p>
          <a:p>
            <a:r>
              <a:rPr lang="en-US" dirty="0"/>
              <a:t>Promise less and deliver more, do not commit to doing what you cannot do. </a:t>
            </a:r>
          </a:p>
        </p:txBody>
      </p:sp>
    </p:spTree>
    <p:extLst>
      <p:ext uri="{BB962C8B-B14F-4D97-AF65-F5344CB8AC3E}">
        <p14:creationId xmlns:p14="http://schemas.microsoft.com/office/powerpoint/2010/main" val="1391516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4927-2DC7-425C-BDBF-971CCEC6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973470"/>
          </a:xfrm>
        </p:spPr>
        <p:txBody>
          <a:bodyPr/>
          <a:lstStyle/>
          <a:p>
            <a:r>
              <a:rPr lang="en-US" sz="3200">
                <a:solidFill>
                  <a:schemeClr val="accent4"/>
                </a:solidFill>
              </a:rPr>
              <a:t>Phase 3: </a:t>
            </a:r>
            <a:r>
              <a:rPr lang="en-US" sz="3200"/>
              <a:t>Getting to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D0608-9667-421F-B7BE-C474DF507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10240"/>
            <a:ext cx="8229600" cy="210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/>
              <a:t>Address concerns.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Build organizational buy-in.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Bring the right partners to the table.</a:t>
            </a:r>
          </a:p>
        </p:txBody>
      </p:sp>
      <p:pic>
        <p:nvPicPr>
          <p:cNvPr id="5" name="Picture 4" descr="shaking hands with word cloud inside">
            <a:extLst>
              <a:ext uri="{FF2B5EF4-FFF2-40B4-BE49-F238E27FC236}">
                <a16:creationId xmlns:a16="http://schemas.microsoft.com/office/drawing/2014/main" id="{E1C96566-5996-4B83-8B64-A4F19F950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86" y="1277860"/>
            <a:ext cx="5029200" cy="26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98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7650-20AB-4C1B-9D20-736AD49B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the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1D1D4-F480-45E6-A1ED-3EB135CC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165600"/>
          </a:xfrm>
        </p:spPr>
        <p:txBody>
          <a:bodyPr/>
          <a:lstStyle/>
          <a:p>
            <a:r>
              <a:rPr lang="en-US" dirty="0"/>
              <a:t>Get a commitment in writing to </a:t>
            </a:r>
            <a:br>
              <a:rPr lang="en-US" dirty="0"/>
            </a:br>
            <a:r>
              <a:rPr lang="en-US" dirty="0"/>
              <a:t>participate in the program.</a:t>
            </a:r>
          </a:p>
          <a:p>
            <a:r>
              <a:rPr lang="en-US" dirty="0"/>
              <a:t>Provide a plan for working together,</a:t>
            </a:r>
            <a:br>
              <a:rPr lang="en-US" dirty="0"/>
            </a:br>
            <a:r>
              <a:rPr lang="en-US" dirty="0"/>
              <a:t>with clear expectations.</a:t>
            </a:r>
          </a:p>
          <a:p>
            <a:r>
              <a:rPr lang="en-US" dirty="0"/>
              <a:t>Do what you say you will do and more, provide value with each interaction.</a:t>
            </a:r>
          </a:p>
          <a:p>
            <a:r>
              <a:rPr lang="en-US" dirty="0"/>
              <a:t>Do not over promise, always follow through. </a:t>
            </a:r>
          </a:p>
        </p:txBody>
      </p:sp>
      <p:pic>
        <p:nvPicPr>
          <p:cNvPr id="7" name="Picture 6" descr="writing pen">
            <a:extLst>
              <a:ext uri="{FF2B5EF4-FFF2-40B4-BE49-F238E27FC236}">
                <a16:creationId xmlns:a16="http://schemas.microsoft.com/office/drawing/2014/main" id="{538E5B96-35BF-48C4-9033-09F2990A3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2" y="114301"/>
            <a:ext cx="2791098" cy="32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4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9312-555C-4369-AF11-16994FE0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r>
              <a:rPr lang="en-US"/>
              <a:t>Public Health Challenges and the Current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A5EEF-5DDA-4A71-BDD5-CE4CDDB1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4233"/>
            <a:ext cx="8229600" cy="4599858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ＭＳ Ｐゴシック"/>
              </a:rPr>
              <a:t>Focus on occupations with greatest demand now and three months from now, in the industry impacted by COVID-19.</a:t>
            </a:r>
            <a:endParaRPr lang="en-US" dirty="0"/>
          </a:p>
          <a:p>
            <a:r>
              <a:rPr lang="en-US" dirty="0">
                <a:ea typeface="ＭＳ Ｐゴシック"/>
              </a:rPr>
              <a:t>Work with other partners to ensure fast returns and low business investment in program participation.</a:t>
            </a:r>
          </a:p>
          <a:p>
            <a:r>
              <a:rPr lang="en-US" dirty="0">
                <a:ea typeface="ＭＳ Ｐゴシック"/>
              </a:rPr>
              <a:t>Use sector strategies to focus on a specific industry or cluster of occupations and employers.</a:t>
            </a:r>
          </a:p>
          <a:p>
            <a:r>
              <a:rPr lang="en-US" dirty="0">
                <a:ea typeface="ＭＳ Ｐゴシック"/>
              </a:rPr>
              <a:t>Engage existing business partners in business-to-business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41828358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AEE2-6845-4B9F-903C-FE905A4E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560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Business Engagement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73C71-0959-4BC7-BF6D-5B62D6458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US" sz="2200" dirty="0">
                <a:hlinkClick r:id="rId3"/>
              </a:rPr>
              <a:t>Business Engagement for Vocational Rehabilitation Services</a:t>
            </a:r>
            <a:endParaRPr lang="en-US" sz="2200" dirty="0"/>
          </a:p>
          <a:p>
            <a:r>
              <a:rPr lang="en-US" sz="2200" dirty="0">
                <a:hlinkClick r:id="rId4"/>
              </a:rPr>
              <a:t>Business Engagement in Apprenticeship</a:t>
            </a:r>
            <a:endParaRPr lang="en-US" sz="2200" dirty="0"/>
          </a:p>
          <a:p>
            <a:r>
              <a:rPr lang="en-US" sz="2200" dirty="0">
                <a:hlinkClick r:id="rId5"/>
              </a:rPr>
              <a:t>Business Service Delivery Recovery Resources</a:t>
            </a:r>
            <a:endParaRPr lang="en-US" sz="2200" dirty="0"/>
          </a:p>
          <a:p>
            <a:r>
              <a:rPr lang="en-US" sz="2200" b="0" i="0" u="none" strike="noStrike" dirty="0">
                <a:solidFill>
                  <a:srgbClr val="0D3547"/>
                </a:solidFill>
                <a:effectLst/>
                <a:latin typeface="+mn-lt"/>
                <a:hlinkClick r:id="rId6"/>
              </a:rPr>
              <a:t>Tips for Engaging Business During Economic Recovery</a:t>
            </a:r>
            <a:endParaRPr lang="en-US" sz="2200" dirty="0">
              <a:latin typeface="+mn-lt"/>
            </a:endParaRPr>
          </a:p>
        </p:txBody>
      </p:sp>
      <p:pic>
        <p:nvPicPr>
          <p:cNvPr id="1026" name="Picture 2" descr="business team hands">
            <a:extLst>
              <a:ext uri="{FF2B5EF4-FFF2-40B4-BE49-F238E27FC236}">
                <a16:creationId xmlns:a16="http://schemas.microsoft.com/office/drawing/2014/main" id="{A44F7C3E-D6BD-4780-880F-BCE650AE83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1" r="17076" b="-1"/>
          <a:stretch/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095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D114B-F52E-4F72-97BF-EFEEB043BE2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Questions &amp;</a:t>
            </a:r>
            <a:r>
              <a:rPr lang="en-US" baseline="0"/>
              <a:t> 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0715-48EC-4D36-B765-0122919D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43000"/>
          </a:xfrm>
        </p:spPr>
        <p:txBody>
          <a:bodyPr/>
          <a:lstStyle/>
          <a:p>
            <a:r>
              <a:rPr lang="en-US" dirty="0"/>
              <a:t>Next Steps applying for JTED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3EE99-5DF2-452C-9745-D4C2BAF9EEEB}"/>
              </a:ext>
            </a:extLst>
          </p:cNvPr>
          <p:cNvSpPr txBox="1"/>
          <p:nvPr/>
        </p:nvSpPr>
        <p:spPr>
          <a:xfrm>
            <a:off x="376237" y="1717787"/>
            <a:ext cx="8391525" cy="35877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342900" indent="-342900">
              <a:lnSpc>
                <a:spcPct val="95000"/>
              </a:lnSpc>
              <a:spcBef>
                <a:spcPts val="1800"/>
              </a:spcBef>
              <a:buClr>
                <a:srgbClr val="B71234"/>
              </a:buClr>
              <a:buSzPct val="100000"/>
              <a:buFont typeface="Arial" charset="0"/>
              <a:buChar char="•"/>
            </a:pPr>
            <a:r>
              <a:rPr lang="en-US" sz="2400" b="1" dirty="0">
                <a:latin typeface="Helvetica"/>
                <a:ea typeface="ＭＳ Ｐゴシック" charset="0"/>
                <a:cs typeface="Helvetica"/>
              </a:rPr>
              <a:t>Application Deadline</a:t>
            </a:r>
            <a:r>
              <a:rPr lang="en-US" sz="2400" dirty="0">
                <a:latin typeface="Helvetica"/>
                <a:ea typeface="ＭＳ Ｐゴシック" charset="0"/>
                <a:cs typeface="Helvetica"/>
              </a:rPr>
              <a:t>:  The application due date for this round of funding is 5:00PM (Central Time) October 29, 2021.</a:t>
            </a:r>
          </a:p>
          <a:p>
            <a:pPr marL="342900" indent="-342900">
              <a:lnSpc>
                <a:spcPct val="95000"/>
              </a:lnSpc>
              <a:spcBef>
                <a:spcPts val="1800"/>
              </a:spcBef>
              <a:buClr>
                <a:srgbClr val="B71234"/>
              </a:buClr>
              <a:buSzPct val="100000"/>
              <a:buFont typeface="Arial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Application Submission Requirements &amp; FAQ’s</a:t>
            </a:r>
            <a:b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240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3"/>
              </a:rPr>
              <a:t>https://www.illinoisworknet.com/jtednofo2021</a:t>
            </a:r>
            <a:r>
              <a:rPr lang="en-US" sz="24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4" descr="stairs with arrow up">
            <a:extLst>
              <a:ext uri="{FF2B5EF4-FFF2-40B4-BE49-F238E27FC236}">
                <a16:creationId xmlns:a16="http://schemas.microsoft.com/office/drawing/2014/main" id="{AF072155-64BA-42CA-B65D-B857C2E1B1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" b="10409"/>
          <a:stretch/>
        </p:blipFill>
        <p:spPr>
          <a:xfrm>
            <a:off x="4876799" y="3190238"/>
            <a:ext cx="4267201" cy="30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4848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509238-0071-43CA-9618-A139A4CA845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Contact Us: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010FB-D273-4EA6-BF68-10AB82B74FC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4374" y="2926080"/>
            <a:ext cx="4346944" cy="2941984"/>
          </a:xfrm>
        </p:spPr>
        <p:txBody>
          <a:bodyPr/>
          <a:lstStyle/>
          <a:p>
            <a:pPr>
              <a:tabLst>
                <a:tab pos="1031875" algn="l"/>
              </a:tabLst>
            </a:pPr>
            <a:r>
              <a:rPr lang="en-US" i="1" dirty="0">
                <a:ea typeface="ＭＳ Ｐゴシック"/>
              </a:rPr>
              <a:t>For additional questions, please contact: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ea typeface="ＭＳ Ｐゴシック"/>
                <a:hlinkClick r:id="rId3"/>
              </a:rPr>
              <a:t>https://www.illinoisworknet.com/WIOA/Pages/JTEDFAQs.aspx</a:t>
            </a:r>
            <a:r>
              <a:rPr lang="en-US" sz="1600" dirty="0">
                <a:ea typeface="ＭＳ Ｐゴシック"/>
              </a:rPr>
              <a:t>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0C99DF1-8C31-43D4-8B14-7004E8C7EF1B}"/>
              </a:ext>
            </a:extLst>
          </p:cNvPr>
          <p:cNvSpPr txBox="1">
            <a:spLocks/>
          </p:cNvSpPr>
          <p:nvPr/>
        </p:nvSpPr>
        <p:spPr bwMode="auto">
          <a:xfrm>
            <a:off x="4174374" y="626950"/>
            <a:ext cx="4346944" cy="148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None/>
              <a:defRPr sz="2000" i="1" kern="1200" baseline="0">
                <a:solidFill>
                  <a:schemeClr val="accent1"/>
                </a:solidFill>
                <a:latin typeface="Helvetica"/>
                <a:ea typeface="ＭＳ Ｐゴシック" charset="0"/>
                <a:cs typeface="Helvetica"/>
              </a:defRPr>
            </a:lvl2pPr>
            <a:lvl3pPr marL="45720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None/>
              <a:defRPr sz="2000" b="1" kern="1200">
                <a:solidFill>
                  <a:schemeClr val="bg2">
                    <a:lumMod val="50000"/>
                  </a:schemeClr>
                </a:solidFill>
                <a:latin typeface="Helvetica"/>
                <a:ea typeface="ＭＳ Ｐゴシック" charset="0"/>
                <a:cs typeface="Helvetic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–"/>
              <a:defRPr sz="1800" kern="1200">
                <a:solidFill>
                  <a:srgbClr val="595959"/>
                </a:solidFill>
                <a:latin typeface="Helvetica"/>
                <a:ea typeface="ＭＳ Ｐゴシック" charset="0"/>
                <a:cs typeface="Helvetic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B71234"/>
              </a:buClr>
              <a:buFont typeface="Arial" charset="0"/>
              <a:buChar char="»"/>
              <a:defRPr sz="1800" kern="1200">
                <a:solidFill>
                  <a:srgbClr val="595959"/>
                </a:solidFill>
                <a:latin typeface="Helvetica"/>
                <a:ea typeface="ＭＳ Ｐゴシック" charset="0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031875" algn="l"/>
              </a:tabLst>
            </a:pPr>
            <a:r>
              <a:rPr lang="en-US" i="1" dirty="0">
                <a:ea typeface="ＭＳ Ｐゴシック"/>
              </a:rPr>
              <a:t>Your host today</a:t>
            </a:r>
          </a:p>
          <a:p>
            <a:pPr>
              <a:lnSpc>
                <a:spcPct val="100000"/>
              </a:lnSpc>
            </a:pPr>
            <a:r>
              <a:rPr lang="en-US" b="1" i="1" dirty="0">
                <a:ea typeface="ＭＳ Ｐゴシック"/>
              </a:rPr>
              <a:t>Stephanie Veck</a:t>
            </a:r>
            <a:endParaRPr lang="en-US" i="1" dirty="0"/>
          </a:p>
          <a:p>
            <a:pPr>
              <a:spcBef>
                <a:spcPts val="0"/>
              </a:spcBef>
            </a:pPr>
            <a:r>
              <a:rPr lang="en-US" i="1" dirty="0">
                <a:ea typeface="ＭＳ Ｐゴシック"/>
                <a:hlinkClick r:id="rId4"/>
              </a:rPr>
              <a:t>sveck@air.org</a:t>
            </a:r>
            <a:r>
              <a:rPr lang="en-US" i="1" dirty="0">
                <a:ea typeface="ＭＳ Ｐゴシック"/>
              </a:rPr>
              <a:t> </a:t>
            </a:r>
            <a:endParaRPr lang="en-US" b="1" i="1" dirty="0"/>
          </a:p>
          <a:p>
            <a:pPr>
              <a:spcBef>
                <a:spcPts val="0"/>
              </a:spcBef>
            </a:pPr>
            <a:endParaRPr lang="en-US" i="1" dirty="0">
              <a:ea typeface="ＭＳ Ｐゴシック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86F74-7834-49A2-8DCB-A1859B7E5A31}"/>
              </a:ext>
            </a:extLst>
          </p:cNvPr>
          <p:cNvSpPr txBox="1"/>
          <p:nvPr/>
        </p:nvSpPr>
        <p:spPr>
          <a:xfrm>
            <a:off x="365760" y="626950"/>
            <a:ext cx="2884516" cy="561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938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D72C-91A7-4491-9854-B087C4118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Welcome</a:t>
            </a:r>
            <a:endParaRPr lang="en-US" sz="2400" dirty="0">
              <a:ea typeface="ＭＳ Ｐゴシック"/>
            </a:endParaRPr>
          </a:p>
          <a:p>
            <a:r>
              <a:rPr lang="en-US" sz="2400" dirty="0"/>
              <a:t>Building your Business Outreach Skills</a:t>
            </a:r>
          </a:p>
          <a:p>
            <a:r>
              <a:rPr lang="en-US" sz="2400" dirty="0"/>
              <a:t>Questions</a:t>
            </a:r>
          </a:p>
          <a:p>
            <a:r>
              <a:rPr lang="en-US" sz="2400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9290753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6CAC-60C0-44B6-853D-7E575D17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04DBA62C-3B65-43D9-9067-82A9A18B6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525"/>
            <a:ext cx="8229600" cy="4165600"/>
          </a:xfrm>
        </p:spPr>
        <p:txBody>
          <a:bodyPr>
            <a:normAutofit/>
          </a:bodyPr>
          <a:lstStyle/>
          <a:p>
            <a:r>
              <a:rPr lang="en-US" b="1" dirty="0">
                <a:ea typeface="ＭＳ Ｐゴシック"/>
              </a:rPr>
              <a:t>Our Goal: </a:t>
            </a:r>
            <a:r>
              <a:rPr lang="en-US" dirty="0">
                <a:ea typeface="ＭＳ Ｐゴシック"/>
              </a:rPr>
              <a:t>Provide an understanding of  Business Engagement Tactics</a:t>
            </a:r>
          </a:p>
          <a:p>
            <a:pPr>
              <a:spcBef>
                <a:spcPts val="2400"/>
              </a:spcBef>
            </a:pPr>
            <a:r>
              <a:rPr lang="en-US" b="1" dirty="0">
                <a:ea typeface="ＭＳ Ｐゴシック"/>
              </a:rPr>
              <a:t>We will cover</a:t>
            </a:r>
            <a:endParaRPr lang="en-US" dirty="0">
              <a:ea typeface="ＭＳ Ｐゴシック"/>
            </a:endParaRPr>
          </a:p>
          <a:p>
            <a:pPr lvl="1"/>
            <a:r>
              <a:rPr lang="en-US" dirty="0">
                <a:ea typeface="ＭＳ Ｐゴシック"/>
              </a:rPr>
              <a:t>The Opportunity and Developing Your Solution</a:t>
            </a:r>
          </a:p>
          <a:p>
            <a:pPr lvl="1"/>
            <a:r>
              <a:rPr lang="en-US" dirty="0">
                <a:ea typeface="ＭＳ Ｐゴシック"/>
              </a:rPr>
              <a:t>Three Phases of Business Engagement</a:t>
            </a:r>
            <a:endParaRPr lang="en-US" dirty="0"/>
          </a:p>
          <a:p>
            <a:pPr lvl="1"/>
            <a:r>
              <a:rPr lang="en-US" dirty="0">
                <a:ea typeface="ＭＳ Ｐゴシック"/>
              </a:rPr>
              <a:t>Applying for JTED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35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96219B-2853-47F4-9CDC-1CE2E984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55600"/>
            <a:ext cx="8448675" cy="1143000"/>
          </a:xfrm>
        </p:spPr>
        <p:txBody>
          <a:bodyPr/>
          <a:lstStyle/>
          <a:p>
            <a:r>
              <a:rPr lang="en-US" dirty="0"/>
              <a:t>Today’s Reality –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D50A4-0BBE-4919-A330-7B186875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308100"/>
            <a:ext cx="8229600" cy="4165600"/>
          </a:xfrm>
        </p:spPr>
        <p:txBody>
          <a:bodyPr>
            <a:normAutofit/>
          </a:bodyPr>
          <a:lstStyle/>
          <a:p>
            <a:r>
              <a:rPr lang="en-US" dirty="0"/>
              <a:t>Businesses are struggling to find workers  </a:t>
            </a:r>
          </a:p>
          <a:p>
            <a:r>
              <a:rPr lang="en-US" dirty="0">
                <a:ea typeface="ＭＳ Ｐゴシック"/>
              </a:rPr>
              <a:t>Workers are facing many challenges to returning to work (fear, childcare, technology, job transitions)</a:t>
            </a:r>
          </a:p>
        </p:txBody>
      </p:sp>
      <p:pic>
        <p:nvPicPr>
          <p:cNvPr id="4" name="Picture 3" descr="Person leaning by a door">
            <a:extLst>
              <a:ext uri="{FF2B5EF4-FFF2-40B4-BE49-F238E27FC236}">
                <a16:creationId xmlns:a16="http://schemas.microsoft.com/office/drawing/2014/main" id="{F9E50696-48E6-4040-AEDF-E9EC7ABB6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84" y="3505717"/>
            <a:ext cx="3887932" cy="25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80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E6C5-809C-40DB-A5D3-1295F0EA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JTED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40BC-DD2E-40A8-8118-834DE6455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JTED provides an opportunity to provide </a:t>
            </a:r>
            <a:r>
              <a:rPr lang="en-US" b="1" i="1" dirty="0">
                <a:solidFill>
                  <a:schemeClr val="accent1"/>
                </a:solidFill>
              </a:rPr>
              <a:t>innovative, employer-driven training approaches </a:t>
            </a:r>
            <a:r>
              <a:rPr lang="en-US" dirty="0"/>
              <a:t>that pair education and occupational training with </a:t>
            </a:r>
            <a:r>
              <a:rPr lang="en-US" b="1" i="1" dirty="0">
                <a:solidFill>
                  <a:schemeClr val="accent1"/>
                </a:solidFill>
              </a:rPr>
              <a:t>work-based learning (WBL) </a:t>
            </a:r>
            <a:r>
              <a:rPr lang="en-US" dirty="0"/>
              <a:t>to support regional and local economic development for businesses and individuals most impacted by the COVID-19 pandemic.  Additionally, a key feature is the flexible funding available for individuals with emergency costs for basic needs.</a:t>
            </a:r>
          </a:p>
        </p:txBody>
      </p:sp>
    </p:spTree>
    <p:extLst>
      <p:ext uri="{BB962C8B-B14F-4D97-AF65-F5344CB8AC3E}">
        <p14:creationId xmlns:p14="http://schemas.microsoft.com/office/powerpoint/2010/main" val="26560584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F5AF-2896-46DE-816F-0C156E53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JTED Opportunity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9DE2-CCF7-443D-9BBE-FE27BFE35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Funds Available: $20,000,000</a:t>
            </a:r>
          </a:p>
          <a:p>
            <a:r>
              <a:rPr lang="en-US" dirty="0"/>
              <a:t>Anticipated Number of Grants: 35-45</a:t>
            </a:r>
          </a:p>
          <a:p>
            <a:r>
              <a:rPr lang="en-US" dirty="0"/>
              <a:t>Funding Range: $500 - 750K</a:t>
            </a:r>
          </a:p>
          <a:p>
            <a:r>
              <a:rPr lang="en-US" dirty="0"/>
              <a:t>Anticipated Grant Term/Performance Period: January 1, 2022 – December 31, 2023 (2-year grants)</a:t>
            </a:r>
          </a:p>
        </p:txBody>
      </p:sp>
    </p:spTree>
    <p:extLst>
      <p:ext uri="{BB962C8B-B14F-4D97-AF65-F5344CB8AC3E}">
        <p14:creationId xmlns:p14="http://schemas.microsoft.com/office/powerpoint/2010/main" val="1572687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C940-E185-473C-AAFF-057F7E63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Delivery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A9C7-9B5D-434B-A141-3638566A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66944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1" dirty="0">
                <a:solidFill>
                  <a:schemeClr val="accent1"/>
                </a:solidFill>
                <a:latin typeface="Open Sans" panose="020B0606030504020204" pitchFamily="34" charset="0"/>
              </a:rPr>
              <a:t> </a:t>
            </a:r>
            <a:r>
              <a:rPr lang="en-US" sz="4200" b="1" i="1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Category 2 – Employer Focus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Upskills employees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Connects employers in targeted industries impacted by COVID-19 to </a:t>
            </a:r>
            <a:r>
              <a:rPr lang="en-US" sz="3800" dirty="0">
                <a:solidFill>
                  <a:srgbClr val="333333"/>
                </a:solidFill>
                <a:latin typeface="Open Sans" panose="020B0606030504020204" pitchFamily="34" charset="0"/>
              </a:rPr>
              <a:t>job-seekers and may </a:t>
            </a:r>
            <a:r>
              <a:rPr lang="en-US" sz="3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include incumbent workers.</a:t>
            </a:r>
          </a:p>
          <a:p>
            <a:pPr marL="0" indent="0">
              <a:buNone/>
            </a:pPr>
            <a:r>
              <a:rPr lang="en-US" sz="4200" b="1" i="1" dirty="0">
                <a:solidFill>
                  <a:schemeClr val="accent1"/>
                </a:solidFill>
                <a:latin typeface="Open Sans" panose="020B0606030504020204" pitchFamily="34" charset="0"/>
              </a:rPr>
              <a:t>ALL Models require business engagement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Category 1 – Job Seeker Focus provides occupational training </a:t>
            </a:r>
            <a:r>
              <a:rPr lang="en-US" sz="3500" b="1" i="1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along with work-based learning </a:t>
            </a: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 individuals who need self-sustaining employment. Training strategies must be </a:t>
            </a:r>
            <a:r>
              <a:rPr lang="en-US" sz="3500" b="1" i="1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part of a career pathway for demand occupations</a:t>
            </a: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in the </a:t>
            </a:r>
            <a:r>
              <a:rPr lang="en-US" sz="3500" b="1" i="1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targeted industries </a:t>
            </a: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and result in participants earning stackable certification or credentials.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Category 3 – Youth offers career development opportunities and </a:t>
            </a:r>
            <a:r>
              <a:rPr lang="en-US" sz="3500" b="1" i="1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work-based learning </a:t>
            </a: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(e.g., pre-apprentice and apprenticeship) for youth ages 16-24 with one or more barriers to education, training, and employment.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Category 4 - Barrier Reduction Funding increases family stability and </a:t>
            </a:r>
            <a:r>
              <a:rPr lang="en-US" sz="3500" b="1" i="1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job retention </a:t>
            </a: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by covering accumulated emergency costs for basic needs.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5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* Note that all programs shall have a priority on small and medium-sized minority-owned companies.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6804270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BAEC-3B7B-4929-BE1A-CAB0055C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93700"/>
            <a:ext cx="8686800" cy="1143000"/>
          </a:xfrm>
        </p:spPr>
        <p:txBody>
          <a:bodyPr/>
          <a:lstStyle/>
          <a:p>
            <a:r>
              <a:rPr lang="en-US" dirty="0"/>
              <a:t>To best serve individuals you must offer Businesses a Solution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31BB0-A1DF-42E4-9991-3795AE9685A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/>
              <a:t>The Mindsets</a:t>
            </a:r>
          </a:p>
        </p:txBody>
      </p:sp>
      <p:pic>
        <p:nvPicPr>
          <p:cNvPr id="8" name="Picture 7" descr="silhouette of a head with arrows coming out">
            <a:extLst>
              <a:ext uri="{FF2B5EF4-FFF2-40B4-BE49-F238E27FC236}">
                <a16:creationId xmlns:a16="http://schemas.microsoft.com/office/drawing/2014/main" id="{67D2D301-13C3-40DD-868F-C8BCEE507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64" y="1991833"/>
            <a:ext cx="3474413" cy="4221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15A1-EEDA-4FA2-8EC6-C666212C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412" y="2235200"/>
            <a:ext cx="5212387" cy="3988516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/>
              </a:rPr>
              <a:t>Your programs need to be development in collaboration with business and include WBL.</a:t>
            </a:r>
          </a:p>
          <a:p>
            <a:r>
              <a:rPr lang="en-US" dirty="0">
                <a:ea typeface="ＭＳ Ｐゴシック"/>
              </a:rPr>
              <a:t>How might your approach leverage what businesses already do, and help them to achieve better results.</a:t>
            </a:r>
          </a:p>
          <a:p>
            <a:r>
              <a:rPr lang="en-US" dirty="0">
                <a:ea typeface="ＭＳ Ｐゴシック"/>
              </a:rPr>
              <a:t>Your pitch is only as good as the program you can deliver.</a:t>
            </a:r>
          </a:p>
        </p:txBody>
      </p:sp>
    </p:spTree>
    <p:extLst>
      <p:ext uri="{BB962C8B-B14F-4D97-AF65-F5344CB8AC3E}">
        <p14:creationId xmlns:p14="http://schemas.microsoft.com/office/powerpoint/2010/main" val="1891540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Maher Color Scheme">
      <a:dk1>
        <a:srgbClr val="414143"/>
      </a:dk1>
      <a:lt1>
        <a:sysClr val="window" lastClr="FFFFFF"/>
      </a:lt1>
      <a:dk2>
        <a:srgbClr val="414143"/>
      </a:dk2>
      <a:lt2>
        <a:srgbClr val="E7E6E6"/>
      </a:lt2>
      <a:accent1>
        <a:srgbClr val="3687B9"/>
      </a:accent1>
      <a:accent2>
        <a:srgbClr val="F47B20"/>
      </a:accent2>
      <a:accent3>
        <a:srgbClr val="A5A5A5"/>
      </a:accent3>
      <a:accent4>
        <a:srgbClr val="CC1543"/>
      </a:accent4>
      <a:accent5>
        <a:srgbClr val="E7E6E6"/>
      </a:accent5>
      <a:accent6>
        <a:srgbClr val="67BD49"/>
      </a:accent6>
      <a:hlink>
        <a:srgbClr val="0563C1"/>
      </a:hlink>
      <a:folHlink>
        <a:srgbClr val="62274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2569ECEA4A742A2C5974F57977DA4" ma:contentTypeVersion="5" ma:contentTypeDescription="Create a new document." ma:contentTypeScope="" ma:versionID="79c9f2753a94edf9e8c03015e3e797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66BF7E-2572-4452-908E-B3DDE4C249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121880-119F-48CE-8103-73D0DD3960C3}">
  <ds:schemaRefs>
    <ds:schemaRef ds:uri="a165619d-62ea-4494-9933-e5d4636ba862"/>
    <ds:schemaRef ds:uri="b2cbb320-9259-475d-a199-cf835ecb4c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0CF0E4-A030-4C09-9C7C-03437B2DE520}"/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1579</Words>
  <Application>Microsoft Office PowerPoint</Application>
  <PresentationFormat>On-screen Show (4:3)</PresentationFormat>
  <Paragraphs>199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Helvetica</vt:lpstr>
      <vt:lpstr>Open Sans</vt:lpstr>
      <vt:lpstr>Segoe UI</vt:lpstr>
      <vt:lpstr>Signika</vt:lpstr>
      <vt:lpstr>Times New Roman</vt:lpstr>
      <vt:lpstr>Wingdings</vt:lpstr>
      <vt:lpstr>Office Theme</vt:lpstr>
      <vt:lpstr>JTED Opportunity Business Engagement</vt:lpstr>
      <vt:lpstr>PowerPoint Presentation</vt:lpstr>
      <vt:lpstr>Today’s Agenda</vt:lpstr>
      <vt:lpstr>Overview</vt:lpstr>
      <vt:lpstr>Today’s Reality – </vt:lpstr>
      <vt:lpstr>JTED Opportunity</vt:lpstr>
      <vt:lpstr>JTED Opportunity (2)</vt:lpstr>
      <vt:lpstr>Service Delivery Models</vt:lpstr>
      <vt:lpstr>To best serve individuals you must offer Businesses a Solution</vt:lpstr>
      <vt:lpstr>Three Phases of  Business Engagement</vt:lpstr>
      <vt:lpstr>Phase 1: Research and Preparation</vt:lpstr>
      <vt:lpstr>Recognize Challenges</vt:lpstr>
      <vt:lpstr>Use Research to Identify Businesses</vt:lpstr>
      <vt:lpstr>Understand What You’re Offering Businesses</vt:lpstr>
      <vt:lpstr>Phase 2: Building Relationships</vt:lpstr>
      <vt:lpstr>Validate Pain Points and Learn the Business’ Culture</vt:lpstr>
      <vt:lpstr>Existing Business Practices</vt:lpstr>
      <vt:lpstr>Speak Their Language</vt:lpstr>
      <vt:lpstr>Follow Up</vt:lpstr>
      <vt:lpstr>Build Trust</vt:lpstr>
      <vt:lpstr>Phase 3: Getting to Commitment</vt:lpstr>
      <vt:lpstr>Closing the Deal</vt:lpstr>
      <vt:lpstr>Public Health Challenges and the Current Economy</vt:lpstr>
      <vt:lpstr>Business Engagement Tools</vt:lpstr>
      <vt:lpstr>Questions &amp; Discussion</vt:lpstr>
      <vt:lpstr>Next Steps applying for JTED</vt:lpstr>
      <vt:lpstr>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ASE/SAE Grantee Business Engagement Boot Camp</dc:title>
  <dc:creator>Layli Oliver</dc:creator>
  <cp:lastModifiedBy>Veck, Stephanie</cp:lastModifiedBy>
  <cp:revision>39</cp:revision>
  <dcterms:created xsi:type="dcterms:W3CDTF">2020-03-23T14:33:46Z</dcterms:created>
  <dcterms:modified xsi:type="dcterms:W3CDTF">2022-05-31T13:32:37Z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0x010100CE52569ECEA4A742A2C5974F57977DA4</vt:lpwstr>
  </property>
  <property fmtid="{D5CDD505-2E9C-101B-9397-08002B2CF9AE}" pid="3" name="_ExtendedDescription">
    <vt:lpwstr/>
  </property>
</Properties>
</file>