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fntdata" ContentType="application/x-fontdata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0"/>
  </p:notesMasterIdLst>
  <p:sldIdLst>
    <p:sldId id="273" r:id="rId2"/>
    <p:sldId id="307" r:id="rId3"/>
    <p:sldId id="257" r:id="rId4"/>
    <p:sldId id="274" r:id="rId5"/>
    <p:sldId id="275" r:id="rId6"/>
    <p:sldId id="277" r:id="rId7"/>
    <p:sldId id="308" r:id="rId8"/>
    <p:sldId id="279" r:id="rId9"/>
    <p:sldId id="309" r:id="rId10"/>
    <p:sldId id="310" r:id="rId11"/>
    <p:sldId id="311" r:id="rId12"/>
    <p:sldId id="312" r:id="rId13"/>
    <p:sldId id="305" r:id="rId14"/>
    <p:sldId id="306" r:id="rId15"/>
    <p:sldId id="300" r:id="rId16"/>
    <p:sldId id="286" r:id="rId17"/>
    <p:sldId id="304" r:id="rId18"/>
    <p:sldId id="281" r:id="rId19"/>
    <p:sldId id="283" r:id="rId20"/>
    <p:sldId id="285" r:id="rId21"/>
    <p:sldId id="299" r:id="rId22"/>
    <p:sldId id="287" r:id="rId23"/>
    <p:sldId id="297" r:id="rId24"/>
    <p:sldId id="294" r:id="rId25"/>
    <p:sldId id="295" r:id="rId26"/>
    <p:sldId id="296" r:id="rId27"/>
    <p:sldId id="278" r:id="rId28"/>
    <p:sldId id="280" r:id="rId29"/>
    <p:sldId id="282" r:id="rId30"/>
    <p:sldId id="288" r:id="rId31"/>
    <p:sldId id="289" r:id="rId32"/>
    <p:sldId id="290" r:id="rId33"/>
    <p:sldId id="291" r:id="rId34"/>
    <p:sldId id="292" r:id="rId35"/>
    <p:sldId id="293" r:id="rId36"/>
    <p:sldId id="301" r:id="rId37"/>
    <p:sldId id="302" r:id="rId38"/>
    <p:sldId id="313" r:id="rId39"/>
  </p:sldIdLst>
  <p:sldSz cx="6858000" cy="9144000" type="screen4x3"/>
  <p:notesSz cx="6858000" cy="9144000"/>
  <p:embeddedFontLst>
    <p:embeddedFont>
      <p:font typeface="Montserrat" panose="00000500000000000000" pitchFamily="2" charset="0"/>
      <p:regular r:id="rId41"/>
      <p:bold r:id="rId42"/>
      <p:italic r:id="rId43"/>
      <p:boldItalic r:id="rId44"/>
    </p:embeddedFont>
    <p:embeddedFont>
      <p:font typeface="Montserrat Medium" panose="00000600000000000000" pitchFamily="2" charset="0"/>
      <p:regular r:id="rId45"/>
      <p:bold r:id="rId46"/>
      <p:italic r:id="rId47"/>
      <p:boldItalic r:id="rId48"/>
    </p:embeddedFont>
    <p:embeddedFont>
      <p:font typeface="Montserrat SemiBold" panose="00000700000000000000" pitchFamily="2" charset="0"/>
      <p:regular r:id="rId49"/>
      <p:bold r:id="rId50"/>
      <p:italic r:id="rId51"/>
      <p:boldItalic r:id="rId52"/>
    </p:embeddedFont>
    <p:embeddedFont>
      <p:font typeface="Trebuchet MS" panose="020B0603020202020204" pitchFamily="34" charset="0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128">
          <p15:clr>
            <a:srgbClr val="A4A3A4"/>
          </p15:clr>
        </p15:guide>
        <p15:guide id="2" pos="3528">
          <p15:clr>
            <a:srgbClr val="A4A3A4"/>
          </p15:clr>
        </p15:guide>
        <p15:guide id="3" pos="4104">
          <p15:clr>
            <a:srgbClr val="A4A3A4"/>
          </p15:clr>
        </p15:guide>
        <p15:guide id="4" pos="1752">
          <p15:clr>
            <a:srgbClr val="A4A3A4"/>
          </p15:clr>
        </p15:guide>
        <p15:guide id="5" orient="horz" pos="1968">
          <p15:clr>
            <a:srgbClr val="A4A3A4"/>
          </p15:clr>
        </p15:guide>
        <p15:guide id="6" orient="horz" pos="2400">
          <p15:clr>
            <a:srgbClr val="A4A3A4"/>
          </p15:clr>
        </p15:guide>
        <p15:guide id="7" pos="312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7" roundtripDataSignature="AMtx7mh/zsD/nbEjqItWdmm3YZ9YbdR3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2669" y="58"/>
      </p:cViewPr>
      <p:guideLst>
        <p:guide orient="horz" pos="4128"/>
        <p:guide pos="3528"/>
        <p:guide pos="4104"/>
        <p:guide pos="1752"/>
        <p:guide orient="horz" pos="1968"/>
        <p:guide orient="horz" pos="2400"/>
        <p:guide pos="3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63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64" Type="http://schemas.openxmlformats.org/officeDocument/2006/relationships/customXml" Target="../customXml/item3.xml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customschemas.google.com/relationships/presentationmetadata" Target="meta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>
          <a:extLst>
            <a:ext uri="{FF2B5EF4-FFF2-40B4-BE49-F238E27FC236}">
              <a16:creationId xmlns:a16="http://schemas.microsoft.com/office/drawing/2014/main" id="{D2081FF2-F493-3D12-583E-3FE9A5B2A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:notes">
            <a:extLst>
              <a:ext uri="{FF2B5EF4-FFF2-40B4-BE49-F238E27FC236}">
                <a16:creationId xmlns:a16="http://schemas.microsoft.com/office/drawing/2014/main" id="{F2BDAECE-9509-639C-23AF-47C3441F1C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:notes">
            <a:extLst>
              <a:ext uri="{FF2B5EF4-FFF2-40B4-BE49-F238E27FC236}">
                <a16:creationId xmlns:a16="http://schemas.microsoft.com/office/drawing/2014/main" id="{A4E3A535-8675-8104-238F-7A4902DAF5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40767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00FAF164-C3AF-F264-34F2-09ABCBCF9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33A7C73E-2FD8-27EE-8D7F-60A8C38C35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B89304FB-38D3-DEBB-11F4-F70DDB00FB2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8524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098801E9-0CD1-E4C0-60A1-8040286A7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D8904767-E898-4CBC-E2EE-F080FC7F9A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8857A70E-8CC3-8F0B-F100-60571D3190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29894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A140507B-355D-5207-2F48-F8CDF4F80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491FE52D-BEF3-D2FD-CDB7-B2241AB9BE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AD4D4107-7C76-98F1-29DB-DD3CA408DC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39844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01B7E572-9AE1-E065-D654-2DE66376E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34D5E740-5D23-EAA8-3107-AAF370B341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28C0FA78-1E45-9682-9621-F254DC8C297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21201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EFF4B731-7D6E-69A5-94D6-DECD384E0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5625710D-0B11-BD3E-9F16-A5A362E421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BFB778A3-DAA4-4D4C-A6B6-5F5E5A0145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20933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>
          <a:extLst>
            <a:ext uri="{FF2B5EF4-FFF2-40B4-BE49-F238E27FC236}">
              <a16:creationId xmlns:a16="http://schemas.microsoft.com/office/drawing/2014/main" id="{DA957A89-0523-72CF-9469-D4C145DF2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:notes">
            <a:extLst>
              <a:ext uri="{FF2B5EF4-FFF2-40B4-BE49-F238E27FC236}">
                <a16:creationId xmlns:a16="http://schemas.microsoft.com/office/drawing/2014/main" id="{0EF3292D-ED86-DBB0-FCB9-0CC06F68EF3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:notes">
            <a:extLst>
              <a:ext uri="{FF2B5EF4-FFF2-40B4-BE49-F238E27FC236}">
                <a16:creationId xmlns:a16="http://schemas.microsoft.com/office/drawing/2014/main" id="{1AF68F9C-4FBF-2F11-570F-45EDB9E9D7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283714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DDF1009B-D64B-B510-C06A-B316813B3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F540E6DD-B594-335D-A5BE-35333E8F707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48204135-AE44-4F13-718D-690BD706D8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93491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D028F5C1-AF2D-403A-D849-6ACAFABF4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0E249403-71B5-766F-DB17-1F81B978577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2AC42E5A-075F-066D-4E78-2F215467CB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79278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C450AE82-4F85-433C-C5EE-D02FA8208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F19FCD38-7233-4CAA-875B-1B7265EC634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D67B30CC-070E-58AF-D82A-BF939CFF2A4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43029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54281D65-596B-6F3A-645B-4C0E758E9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833745D2-C3E3-E9E5-66E0-FE43211F1BF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4F1533A2-4C9C-06EC-F8D0-0C3210D351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9292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EB5F9AA1-AA40-624C-4E92-888E6C8AA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40D52C93-9E53-7721-E2C5-5487778C53F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DDB0EA1B-C2C9-0017-830C-4268FD55FB7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05895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12F05275-12A8-B581-3643-DB94C3A14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EAC6EC1D-4284-BD9D-E36B-B0502D9773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C08D2E4C-F3C7-E6CF-9773-1C12D2C52A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15581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12F05275-12A8-B581-3643-DB94C3A14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EAC6EC1D-4284-BD9D-E36B-B0502D9773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C08D2E4C-F3C7-E6CF-9773-1C12D2C52A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123750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12F05275-12A8-B581-3643-DB94C3A14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EAC6EC1D-4284-BD9D-E36B-B0502D9773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C08D2E4C-F3C7-E6CF-9773-1C12D2C52A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52799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03D0B9D5-9C62-C60B-5380-63FD6BB55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656829F6-003D-7F30-3F43-78B2A1EF0E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7FDE08D6-CC4C-3F07-F545-8C31355736D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011951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EAD22B89-885E-0185-24EF-E7573470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B99C90EE-A1D9-BDE6-EED5-ADFC55307A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A5A06A8B-8A96-1C74-F943-841908FE541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54477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52C22A33-3036-1C95-A161-9E8F2A641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71D1BF33-8FB4-89E7-AB76-C5B7BCD60C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9A723C60-9187-B16D-24A5-27F8FE65E85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03146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A6806217-B7FB-D8F6-8DDD-9C8730791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DFE1F9C2-6365-FBCB-5A5F-84638D05718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B1C12CC2-F3DA-CBCB-9376-F501E18D600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687504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0B61A677-DB22-6F87-3A92-C8C9BE93A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F7601C45-1368-822B-37B0-1183A9B44BD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6871E624-6811-F78A-E925-2E1A277D68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90017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3CCF582D-B4EC-1510-4450-FD6105C04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B10B2D7F-9B1A-04A3-0EDB-DC1BB7C994E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EB387DA9-F0DF-974A-58DD-48CC8F81AF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3058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2E3028FC-DFA9-E7A0-A361-A8D77F50A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C9ED54C5-F371-3AAD-F34D-0959A988858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1C1BCBC8-D496-DDB7-0E1C-C07050E3FD3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107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57E77C24-66ED-958D-AF3B-69B8639F0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3E87270B-CBFB-5E31-6C7E-B890E6DEEDD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D20ED57A-ED1B-D1D1-590B-B743B9D68C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9776118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07EB1B85-8B6B-8A00-755D-7B9B22690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FE552AEE-4025-7CE9-1C04-1056429AD5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3C711D15-941A-E11C-A7AC-24E6787799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94484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CF8D074D-847A-5601-9509-B5C7E965D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B233C1D9-041D-2040-B83A-39505A38B0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B69B3832-24B2-929D-0D0F-FDEEFE5E026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480312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583C6A08-03B0-5A07-E1F5-7B8160641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5B84E994-FF67-D34E-FDF6-C538A413F3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E89C1AE1-EAED-2A21-5CE3-5A119C2CB49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208282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0FC86041-D0EB-F38F-8E2C-7CF8838D4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F94CB18E-01C7-7AEA-B4A5-B3E53A6B78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145C4915-DB9F-7CC3-78A6-98544F2C031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4752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0E9B5EEE-4A97-714C-5B0B-5C4499C17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A601CC73-AED4-BC5E-48BF-3EB9D84688E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5BD0E4B7-F47F-7353-6C78-739BC472CA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67672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>
          <a:extLst>
            <a:ext uri="{FF2B5EF4-FFF2-40B4-BE49-F238E27FC236}">
              <a16:creationId xmlns:a16="http://schemas.microsoft.com/office/drawing/2014/main" id="{40B9B0A5-C3EC-F7BA-0333-40E8674BA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:notes">
            <a:extLst>
              <a:ext uri="{FF2B5EF4-FFF2-40B4-BE49-F238E27FC236}">
                <a16:creationId xmlns:a16="http://schemas.microsoft.com/office/drawing/2014/main" id="{E98E5C3F-1EBA-7DD9-FE21-ABFCD6D1BD5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:notes">
            <a:extLst>
              <a:ext uri="{FF2B5EF4-FFF2-40B4-BE49-F238E27FC236}">
                <a16:creationId xmlns:a16="http://schemas.microsoft.com/office/drawing/2014/main" id="{522B1965-2551-481A-781C-924CFC0650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3788192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>
          <a:extLst>
            <a:ext uri="{FF2B5EF4-FFF2-40B4-BE49-F238E27FC236}">
              <a16:creationId xmlns:a16="http://schemas.microsoft.com/office/drawing/2014/main" id="{30D8343F-7826-11A1-01F5-BE021D4A3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:notes">
            <a:extLst>
              <a:ext uri="{FF2B5EF4-FFF2-40B4-BE49-F238E27FC236}">
                <a16:creationId xmlns:a16="http://schemas.microsoft.com/office/drawing/2014/main" id="{AD7DBE03-C92E-51FA-2448-BD60B10722F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:notes">
            <a:extLst>
              <a:ext uri="{FF2B5EF4-FFF2-40B4-BE49-F238E27FC236}">
                <a16:creationId xmlns:a16="http://schemas.microsoft.com/office/drawing/2014/main" id="{ADFB79A2-3599-C651-34A1-748C551966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2638452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>
          <a:extLst>
            <a:ext uri="{FF2B5EF4-FFF2-40B4-BE49-F238E27FC236}">
              <a16:creationId xmlns:a16="http://schemas.microsoft.com/office/drawing/2014/main" id="{16962345-376F-D70A-36ED-B42915781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:notes">
            <a:extLst>
              <a:ext uri="{FF2B5EF4-FFF2-40B4-BE49-F238E27FC236}">
                <a16:creationId xmlns:a16="http://schemas.microsoft.com/office/drawing/2014/main" id="{A648E45B-7C37-6D1C-69F2-099B4971DC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:notes">
            <a:extLst>
              <a:ext uri="{FF2B5EF4-FFF2-40B4-BE49-F238E27FC236}">
                <a16:creationId xmlns:a16="http://schemas.microsoft.com/office/drawing/2014/main" id="{3285AD66-D1A4-8002-A77F-2EEF6B3AEC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83385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B951BC9D-1A6F-B847-9708-3B0DB97B2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BFA94DF5-F213-203D-EE8C-E748F3493D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75F06D51-6457-FD6D-670F-581A17F835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64039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50B6AC4B-5D09-6E2C-9E86-D0F878114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055D11CD-2DAC-115B-C9F3-AC923EEF9B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39D08BD2-1FE8-5955-725A-7200B1414C9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01776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ACDCAE63-CD36-36D9-B2C3-3CCE6B5D4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E3610AE5-3C8D-C7D0-6C99-0B42F7171A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A68F4D02-3830-8ADC-B1A1-691601D96D8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76947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70602CEF-2638-8EBE-F0FE-F7A469EE3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2601C239-6D4D-B599-27F0-B4AB9B966A8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3B4A5061-DAE2-64F5-F1FF-0C7BAADCC4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31333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D82FA63E-C5BF-A7DD-A478-03A9A02EB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5A919D9D-50BF-BCF5-A210-8E3158339D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5048AE13-921B-BBAF-560B-C70B8928FD8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0594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>
          <a:extLst>
            <a:ext uri="{FF2B5EF4-FFF2-40B4-BE49-F238E27FC236}">
              <a16:creationId xmlns:a16="http://schemas.microsoft.com/office/drawing/2014/main" id="{29B9D78A-DD25-72BE-12AD-DF7161708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:notes">
            <a:extLst>
              <a:ext uri="{FF2B5EF4-FFF2-40B4-BE49-F238E27FC236}">
                <a16:creationId xmlns:a16="http://schemas.microsoft.com/office/drawing/2014/main" id="{9DBDFDE4-EFE4-A51C-7D1B-F097EFB238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:notes">
            <a:extLst>
              <a:ext uri="{FF2B5EF4-FFF2-40B4-BE49-F238E27FC236}">
                <a16:creationId xmlns:a16="http://schemas.microsoft.com/office/drawing/2014/main" id="{A0A25291-F47F-0F1A-B75E-9291AA454E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87881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0"/>
          <p:cNvPicPr preferRelativeResize="0"/>
          <p:nvPr/>
        </p:nvPicPr>
        <p:blipFill rotWithShape="1">
          <a:blip r:embed="rId2">
            <a:alphaModFix amt="14000"/>
          </a:blip>
          <a:srcRect r="20959"/>
          <a:stretch/>
        </p:blipFill>
        <p:spPr>
          <a:xfrm rot="10800000" flipH="1">
            <a:off x="25400" y="28575"/>
            <a:ext cx="68580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0"/>
          <p:cNvSpPr/>
          <p:nvPr/>
        </p:nvSpPr>
        <p:spPr>
          <a:xfrm>
            <a:off x="2165129" y="8062220"/>
            <a:ext cx="4692869" cy="542003"/>
          </a:xfrm>
          <a:prstGeom prst="rect">
            <a:avLst/>
          </a:pr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0"/>
          <p:cNvSpPr/>
          <p:nvPr/>
        </p:nvSpPr>
        <p:spPr>
          <a:xfrm>
            <a:off x="-1" y="8062219"/>
            <a:ext cx="2165131" cy="542003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0"/>
          <p:cNvSpPr txBox="1">
            <a:spLocks noGrp="1"/>
          </p:cNvSpPr>
          <p:nvPr>
            <p:ph type="title"/>
          </p:nvPr>
        </p:nvSpPr>
        <p:spPr>
          <a:xfrm>
            <a:off x="467916" y="1732267"/>
            <a:ext cx="5915025" cy="2606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800"/>
              <a:buFont typeface="Montserrat SemiBold"/>
              <a:buNone/>
              <a:defRPr sz="4800" b="1" i="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body" idx="1"/>
          </p:nvPr>
        </p:nvSpPr>
        <p:spPr>
          <a:xfrm>
            <a:off x="467916" y="4381430"/>
            <a:ext cx="5915025" cy="1873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  <a:defRPr sz="2400" b="0" i="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21" name="Google Shape;21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2590" y="6254497"/>
            <a:ext cx="2503618" cy="1268208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10"/>
          <p:cNvSpPr txBox="1"/>
          <p:nvPr/>
        </p:nvSpPr>
        <p:spPr>
          <a:xfrm>
            <a:off x="2085118" y="7569411"/>
            <a:ext cx="293238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rgbClr val="ADD7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Experience that Delivers Results</a:t>
            </a:r>
            <a:endParaRPr dirty="0"/>
          </a:p>
        </p:txBody>
      </p:sp>
      <p:sp>
        <p:nvSpPr>
          <p:cNvPr id="23" name="Google Shape;23;p10"/>
          <p:cNvSpPr/>
          <p:nvPr/>
        </p:nvSpPr>
        <p:spPr>
          <a:xfrm>
            <a:off x="2165129" y="-22319"/>
            <a:ext cx="4692869" cy="542003"/>
          </a:xfrm>
          <a:prstGeom prst="rect">
            <a:avLst/>
          </a:pr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10"/>
          <p:cNvSpPr/>
          <p:nvPr/>
        </p:nvSpPr>
        <p:spPr>
          <a:xfrm>
            <a:off x="-1" y="-22320"/>
            <a:ext cx="2165131" cy="542003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0"/>
          <p:cNvSpPr txBox="1"/>
          <p:nvPr/>
        </p:nvSpPr>
        <p:spPr>
          <a:xfrm>
            <a:off x="-1" y="8772984"/>
            <a:ext cx="6858001" cy="226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75"/>
              <a:buFont typeface="Montserrat Medium"/>
              <a:buNone/>
            </a:pPr>
            <a:r>
              <a:rPr lang="en-US" sz="875">
                <a:solidFill>
                  <a:srgbClr val="7F7F7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Strategic Marketing Plans     </a:t>
            </a:r>
            <a:r>
              <a:rPr lang="en-US" sz="875">
                <a:solidFill>
                  <a:srgbClr val="75707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Ads &amp; Email Campaigns</a:t>
            </a:r>
            <a:r>
              <a:rPr lang="en-US" sz="875">
                <a:solidFill>
                  <a:srgbClr val="7F7F7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    Social Media     Video      Employment Branding</a:t>
            </a:r>
            <a:endParaRPr/>
          </a:p>
        </p:txBody>
      </p:sp>
      <p:sp>
        <p:nvSpPr>
          <p:cNvPr id="26" name="Google Shape;26;p10"/>
          <p:cNvSpPr/>
          <p:nvPr/>
        </p:nvSpPr>
        <p:spPr>
          <a:xfrm>
            <a:off x="2059608" y="8858111"/>
            <a:ext cx="51021" cy="51021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10"/>
          <p:cNvSpPr/>
          <p:nvPr/>
        </p:nvSpPr>
        <p:spPr>
          <a:xfrm>
            <a:off x="3559627" y="8862888"/>
            <a:ext cx="51021" cy="51021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10"/>
          <p:cNvSpPr/>
          <p:nvPr/>
        </p:nvSpPr>
        <p:spPr>
          <a:xfrm>
            <a:off x="4417467" y="8862888"/>
            <a:ext cx="51021" cy="51021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10"/>
          <p:cNvSpPr/>
          <p:nvPr/>
        </p:nvSpPr>
        <p:spPr>
          <a:xfrm>
            <a:off x="4898892" y="8858111"/>
            <a:ext cx="51021" cy="51021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o Template - 2 Bios">
  <p:cSld name="Bio Template - 2 Bios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0"/>
          <p:cNvSpPr/>
          <p:nvPr/>
        </p:nvSpPr>
        <p:spPr>
          <a:xfrm>
            <a:off x="0" y="5645"/>
            <a:ext cx="2165129" cy="203486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20"/>
          <p:cNvSpPr/>
          <p:nvPr/>
        </p:nvSpPr>
        <p:spPr>
          <a:xfrm>
            <a:off x="2165129" y="8601997"/>
            <a:ext cx="4692869" cy="542003"/>
          </a:xfrm>
          <a:prstGeom prst="rect">
            <a:avLst/>
          </a:pr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20"/>
          <p:cNvSpPr/>
          <p:nvPr/>
        </p:nvSpPr>
        <p:spPr>
          <a:xfrm>
            <a:off x="-1" y="8601996"/>
            <a:ext cx="2165131" cy="542003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5" name="Google Shape;175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8434" y="7702115"/>
            <a:ext cx="1228260" cy="62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0"/>
          <p:cNvSpPr txBox="1">
            <a:spLocks noGrp="1"/>
          </p:cNvSpPr>
          <p:nvPr>
            <p:ph type="sldNum" idx="12"/>
          </p:nvPr>
        </p:nvSpPr>
        <p:spPr>
          <a:xfrm>
            <a:off x="4843463" y="8657164"/>
            <a:ext cx="1543050" cy="30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7" name="Google Shape;177;p20"/>
          <p:cNvSpPr>
            <a:spLocks noGrp="1"/>
          </p:cNvSpPr>
          <p:nvPr>
            <p:ph type="pic" idx="2"/>
          </p:nvPr>
        </p:nvSpPr>
        <p:spPr>
          <a:xfrm>
            <a:off x="467916" y="1371600"/>
            <a:ext cx="1697214" cy="185978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p20"/>
          <p:cNvSpPr txBox="1">
            <a:spLocks noGrp="1"/>
          </p:cNvSpPr>
          <p:nvPr>
            <p:ph type="body" idx="1"/>
          </p:nvPr>
        </p:nvSpPr>
        <p:spPr>
          <a:xfrm>
            <a:off x="467915" y="268662"/>
            <a:ext cx="5915025" cy="231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 b="1" i="0">
                <a:solidFill>
                  <a:srgbClr val="7F7F7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79" name="Google Shape;179;p20"/>
          <p:cNvSpPr txBox="1">
            <a:spLocks noGrp="1"/>
          </p:cNvSpPr>
          <p:nvPr>
            <p:ph type="body" idx="3"/>
          </p:nvPr>
        </p:nvSpPr>
        <p:spPr>
          <a:xfrm>
            <a:off x="2429528" y="1410732"/>
            <a:ext cx="3953411" cy="331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sz="1400" b="1" i="0">
                <a:solidFill>
                  <a:srgbClr val="7F7F7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0" name="Google Shape;180;p20"/>
          <p:cNvSpPr txBox="1">
            <a:spLocks noGrp="1"/>
          </p:cNvSpPr>
          <p:nvPr>
            <p:ph type="body" idx="4"/>
          </p:nvPr>
        </p:nvSpPr>
        <p:spPr>
          <a:xfrm>
            <a:off x="2429529" y="2006029"/>
            <a:ext cx="3960037" cy="247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 b="0" i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1" name="Google Shape;181;p20"/>
          <p:cNvSpPr txBox="1">
            <a:spLocks noGrp="1"/>
          </p:cNvSpPr>
          <p:nvPr>
            <p:ph type="body" idx="5"/>
          </p:nvPr>
        </p:nvSpPr>
        <p:spPr>
          <a:xfrm>
            <a:off x="2429527" y="1676457"/>
            <a:ext cx="3953411" cy="164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DD700"/>
              </a:buClr>
              <a:buSzPts val="1000"/>
              <a:buNone/>
              <a:defRPr sz="1000" b="0" i="0">
                <a:solidFill>
                  <a:srgbClr val="ADD700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2" name="Google Shape;182;p20"/>
          <p:cNvSpPr>
            <a:spLocks noGrp="1"/>
          </p:cNvSpPr>
          <p:nvPr>
            <p:ph type="pic" idx="6"/>
          </p:nvPr>
        </p:nvSpPr>
        <p:spPr>
          <a:xfrm>
            <a:off x="461287" y="4985440"/>
            <a:ext cx="1697214" cy="185978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p20"/>
          <p:cNvSpPr txBox="1">
            <a:spLocks noGrp="1"/>
          </p:cNvSpPr>
          <p:nvPr>
            <p:ph type="body" idx="7"/>
          </p:nvPr>
        </p:nvSpPr>
        <p:spPr>
          <a:xfrm>
            <a:off x="2422899" y="5024572"/>
            <a:ext cx="3953411" cy="331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sz="1400" b="1" i="0">
                <a:solidFill>
                  <a:srgbClr val="7F7F7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4" name="Google Shape;184;p20"/>
          <p:cNvSpPr txBox="1">
            <a:spLocks noGrp="1"/>
          </p:cNvSpPr>
          <p:nvPr>
            <p:ph type="body" idx="8"/>
          </p:nvPr>
        </p:nvSpPr>
        <p:spPr>
          <a:xfrm>
            <a:off x="2422900" y="5619869"/>
            <a:ext cx="3960037" cy="2475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 b="0" i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5" name="Google Shape;185;p20"/>
          <p:cNvSpPr txBox="1">
            <a:spLocks noGrp="1"/>
          </p:cNvSpPr>
          <p:nvPr>
            <p:ph type="body" idx="9"/>
          </p:nvPr>
        </p:nvSpPr>
        <p:spPr>
          <a:xfrm>
            <a:off x="2422898" y="5290297"/>
            <a:ext cx="3953411" cy="164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DD700"/>
              </a:buClr>
              <a:buSzPts val="1000"/>
              <a:buNone/>
              <a:defRPr sz="1000" b="0" i="0">
                <a:solidFill>
                  <a:srgbClr val="ADD700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6" name="Google Shape;186;p20"/>
          <p:cNvSpPr/>
          <p:nvPr/>
        </p:nvSpPr>
        <p:spPr>
          <a:xfrm>
            <a:off x="0" y="4746049"/>
            <a:ext cx="3363310" cy="45719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0"/>
          <p:cNvSpPr/>
          <p:nvPr/>
        </p:nvSpPr>
        <p:spPr>
          <a:xfrm>
            <a:off x="-25157" y="1179439"/>
            <a:ext cx="3363310" cy="45719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64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o Template - 4 Bios">
  <p:cSld name="Bio Template - 4 Bios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1"/>
          <p:cNvSpPr/>
          <p:nvPr/>
        </p:nvSpPr>
        <p:spPr>
          <a:xfrm>
            <a:off x="0" y="5645"/>
            <a:ext cx="2165129" cy="203486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21"/>
          <p:cNvSpPr/>
          <p:nvPr/>
        </p:nvSpPr>
        <p:spPr>
          <a:xfrm>
            <a:off x="2165129" y="8601997"/>
            <a:ext cx="4692869" cy="542003"/>
          </a:xfrm>
          <a:prstGeom prst="rect">
            <a:avLst/>
          </a:pr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1"/>
          <p:cNvSpPr/>
          <p:nvPr/>
        </p:nvSpPr>
        <p:spPr>
          <a:xfrm>
            <a:off x="-1" y="8601996"/>
            <a:ext cx="2165131" cy="542003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" name="Google Shape;192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8434" y="7702115"/>
            <a:ext cx="1228260" cy="62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1"/>
          <p:cNvSpPr txBox="1">
            <a:spLocks noGrp="1"/>
          </p:cNvSpPr>
          <p:nvPr>
            <p:ph type="sldNum" idx="12"/>
          </p:nvPr>
        </p:nvSpPr>
        <p:spPr>
          <a:xfrm>
            <a:off x="4843463" y="8657164"/>
            <a:ext cx="1543050" cy="30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4" name="Google Shape;194;p21"/>
          <p:cNvSpPr>
            <a:spLocks noGrp="1"/>
          </p:cNvSpPr>
          <p:nvPr>
            <p:ph type="pic" idx="2"/>
          </p:nvPr>
        </p:nvSpPr>
        <p:spPr>
          <a:xfrm>
            <a:off x="467916" y="1371600"/>
            <a:ext cx="1335126" cy="1237263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5" name="Google Shape;195;p21"/>
          <p:cNvSpPr txBox="1">
            <a:spLocks noGrp="1"/>
          </p:cNvSpPr>
          <p:nvPr>
            <p:ph type="body" idx="1"/>
          </p:nvPr>
        </p:nvSpPr>
        <p:spPr>
          <a:xfrm>
            <a:off x="1984825" y="1399289"/>
            <a:ext cx="3953411" cy="331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 b="1" i="0">
                <a:solidFill>
                  <a:srgbClr val="7F7F7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6" name="Google Shape;196;p21"/>
          <p:cNvSpPr txBox="1">
            <a:spLocks noGrp="1"/>
          </p:cNvSpPr>
          <p:nvPr>
            <p:ph type="body" idx="3"/>
          </p:nvPr>
        </p:nvSpPr>
        <p:spPr>
          <a:xfrm>
            <a:off x="1984825" y="1754210"/>
            <a:ext cx="4398115" cy="854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 b="0" i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7" name="Google Shape;197;p21"/>
          <p:cNvSpPr/>
          <p:nvPr/>
        </p:nvSpPr>
        <p:spPr>
          <a:xfrm>
            <a:off x="-25157" y="1179439"/>
            <a:ext cx="3363310" cy="45719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21"/>
          <p:cNvSpPr>
            <a:spLocks noGrp="1"/>
          </p:cNvSpPr>
          <p:nvPr>
            <p:ph type="pic" idx="4"/>
          </p:nvPr>
        </p:nvSpPr>
        <p:spPr>
          <a:xfrm>
            <a:off x="475060" y="2933250"/>
            <a:ext cx="1335126" cy="1237263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21"/>
          <p:cNvSpPr>
            <a:spLocks noGrp="1"/>
          </p:cNvSpPr>
          <p:nvPr>
            <p:ph type="pic" idx="5"/>
          </p:nvPr>
        </p:nvSpPr>
        <p:spPr>
          <a:xfrm>
            <a:off x="475060" y="4504696"/>
            <a:ext cx="1335126" cy="1237263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0" name="Google Shape;200;p21"/>
          <p:cNvSpPr>
            <a:spLocks noGrp="1"/>
          </p:cNvSpPr>
          <p:nvPr>
            <p:ph type="pic" idx="6"/>
          </p:nvPr>
        </p:nvSpPr>
        <p:spPr>
          <a:xfrm>
            <a:off x="475060" y="6096939"/>
            <a:ext cx="1335126" cy="1237263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1" name="Google Shape;201;p21"/>
          <p:cNvSpPr txBox="1">
            <a:spLocks noGrp="1"/>
          </p:cNvSpPr>
          <p:nvPr>
            <p:ph type="body" idx="7"/>
          </p:nvPr>
        </p:nvSpPr>
        <p:spPr>
          <a:xfrm>
            <a:off x="1984825" y="2952969"/>
            <a:ext cx="3953411" cy="331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 b="1" i="0">
                <a:solidFill>
                  <a:srgbClr val="7F7F7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2" name="Google Shape;202;p21"/>
          <p:cNvSpPr txBox="1">
            <a:spLocks noGrp="1"/>
          </p:cNvSpPr>
          <p:nvPr>
            <p:ph type="body" idx="8"/>
          </p:nvPr>
        </p:nvSpPr>
        <p:spPr>
          <a:xfrm>
            <a:off x="1984825" y="3307890"/>
            <a:ext cx="4398115" cy="854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 b="0" i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3" name="Google Shape;203;p21"/>
          <p:cNvSpPr txBox="1">
            <a:spLocks noGrp="1"/>
          </p:cNvSpPr>
          <p:nvPr>
            <p:ph type="body" idx="9"/>
          </p:nvPr>
        </p:nvSpPr>
        <p:spPr>
          <a:xfrm>
            <a:off x="1984825" y="4524340"/>
            <a:ext cx="3953411" cy="331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 b="1" i="0">
                <a:solidFill>
                  <a:srgbClr val="7F7F7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4" name="Google Shape;204;p21"/>
          <p:cNvSpPr txBox="1">
            <a:spLocks noGrp="1"/>
          </p:cNvSpPr>
          <p:nvPr>
            <p:ph type="body" idx="13"/>
          </p:nvPr>
        </p:nvSpPr>
        <p:spPr>
          <a:xfrm>
            <a:off x="1984825" y="4879261"/>
            <a:ext cx="4398115" cy="854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 b="0" i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5" name="Google Shape;205;p21"/>
          <p:cNvSpPr txBox="1">
            <a:spLocks noGrp="1"/>
          </p:cNvSpPr>
          <p:nvPr>
            <p:ph type="body" idx="14"/>
          </p:nvPr>
        </p:nvSpPr>
        <p:spPr>
          <a:xfrm>
            <a:off x="1984825" y="6111046"/>
            <a:ext cx="3953411" cy="331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 b="1" i="0">
                <a:solidFill>
                  <a:srgbClr val="7F7F7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6" name="Google Shape;206;p21"/>
          <p:cNvSpPr txBox="1">
            <a:spLocks noGrp="1"/>
          </p:cNvSpPr>
          <p:nvPr>
            <p:ph type="body" idx="15"/>
          </p:nvPr>
        </p:nvSpPr>
        <p:spPr>
          <a:xfrm>
            <a:off x="1984825" y="6465967"/>
            <a:ext cx="4398115" cy="854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 b="0" i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cxnSp>
        <p:nvCxnSpPr>
          <p:cNvPr id="207" name="Google Shape;207;p21"/>
          <p:cNvCxnSpPr/>
          <p:nvPr/>
        </p:nvCxnSpPr>
        <p:spPr>
          <a:xfrm>
            <a:off x="475060" y="2767515"/>
            <a:ext cx="6382940" cy="0"/>
          </a:xfrm>
          <a:prstGeom prst="straightConnector1">
            <a:avLst/>
          </a:prstGeom>
          <a:noFill/>
          <a:ln w="25400" cap="flat" cmpd="sng">
            <a:solidFill>
              <a:srgbClr val="7F7F7F">
                <a:alpha val="30196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8" name="Google Shape;208;p21"/>
          <p:cNvCxnSpPr/>
          <p:nvPr/>
        </p:nvCxnSpPr>
        <p:spPr>
          <a:xfrm>
            <a:off x="475060" y="4349470"/>
            <a:ext cx="6382940" cy="0"/>
          </a:xfrm>
          <a:prstGeom prst="straightConnector1">
            <a:avLst/>
          </a:prstGeom>
          <a:noFill/>
          <a:ln w="25400" cap="flat" cmpd="sng">
            <a:solidFill>
              <a:srgbClr val="7F7F7F">
                <a:alpha val="30196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9" name="Google Shape;209;p21"/>
          <p:cNvCxnSpPr/>
          <p:nvPr/>
        </p:nvCxnSpPr>
        <p:spPr>
          <a:xfrm>
            <a:off x="475060" y="5931426"/>
            <a:ext cx="6382940" cy="0"/>
          </a:xfrm>
          <a:prstGeom prst="straightConnector1">
            <a:avLst/>
          </a:prstGeom>
          <a:noFill/>
          <a:ln w="25400" cap="flat" cmpd="sng">
            <a:solidFill>
              <a:srgbClr val="7F7F7F">
                <a:alpha val="30196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10" name="Google Shape;210;p21"/>
          <p:cNvSpPr txBox="1">
            <a:spLocks noGrp="1"/>
          </p:cNvSpPr>
          <p:nvPr>
            <p:ph type="body" idx="16"/>
          </p:nvPr>
        </p:nvSpPr>
        <p:spPr>
          <a:xfrm>
            <a:off x="467915" y="268662"/>
            <a:ext cx="5915025" cy="231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 b="1" i="0">
                <a:solidFill>
                  <a:srgbClr val="7F7F7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64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cial Media Posts - 2 Posts">
  <p:cSld name="Social Media Posts - 2 Posts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2"/>
          <p:cNvSpPr/>
          <p:nvPr/>
        </p:nvSpPr>
        <p:spPr>
          <a:xfrm>
            <a:off x="2165129" y="8601997"/>
            <a:ext cx="4692869" cy="542003"/>
          </a:xfrm>
          <a:prstGeom prst="rect">
            <a:avLst/>
          </a:pr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22"/>
          <p:cNvSpPr/>
          <p:nvPr/>
        </p:nvSpPr>
        <p:spPr>
          <a:xfrm>
            <a:off x="-1" y="8601996"/>
            <a:ext cx="2165131" cy="542003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4" name="Google Shape;214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8434" y="7702115"/>
            <a:ext cx="1228260" cy="622175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2"/>
          <p:cNvSpPr txBox="1">
            <a:spLocks noGrp="1"/>
          </p:cNvSpPr>
          <p:nvPr>
            <p:ph type="title"/>
          </p:nvPr>
        </p:nvSpPr>
        <p:spPr>
          <a:xfrm>
            <a:off x="471488" y="498444"/>
            <a:ext cx="5915025" cy="1008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3000"/>
              <a:buFont typeface="Montserrat Medium"/>
              <a:buNone/>
              <a:defRPr sz="3000" b="0" i="0">
                <a:solidFill>
                  <a:srgbClr val="7F7F7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22"/>
          <p:cNvSpPr txBox="1">
            <a:spLocks noGrp="1"/>
          </p:cNvSpPr>
          <p:nvPr>
            <p:ph type="sldNum" idx="12"/>
          </p:nvPr>
        </p:nvSpPr>
        <p:spPr>
          <a:xfrm>
            <a:off x="4843463" y="8657164"/>
            <a:ext cx="1543050" cy="30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7" name="Google Shape;217;p22"/>
          <p:cNvSpPr txBox="1">
            <a:spLocks noGrp="1"/>
          </p:cNvSpPr>
          <p:nvPr>
            <p:ph type="body" idx="1"/>
          </p:nvPr>
        </p:nvSpPr>
        <p:spPr>
          <a:xfrm>
            <a:off x="478426" y="1444455"/>
            <a:ext cx="5915025" cy="739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DD700"/>
              </a:buClr>
              <a:buSzPts val="2000"/>
              <a:buNone/>
              <a:defRPr sz="2000" b="0" i="0">
                <a:solidFill>
                  <a:srgbClr val="ADD700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18" name="Google Shape;218;p22"/>
          <p:cNvSpPr/>
          <p:nvPr/>
        </p:nvSpPr>
        <p:spPr>
          <a:xfrm>
            <a:off x="0" y="2490626"/>
            <a:ext cx="3363310" cy="45719"/>
          </a:xfrm>
          <a:prstGeom prst="rect">
            <a:avLst/>
          </a:pr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2"/>
          <p:cNvSpPr/>
          <p:nvPr/>
        </p:nvSpPr>
        <p:spPr>
          <a:xfrm>
            <a:off x="0" y="5645"/>
            <a:ext cx="2165129" cy="203486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2"/>
          </p:nvPr>
        </p:nvSpPr>
        <p:spPr>
          <a:xfrm>
            <a:off x="467915" y="268662"/>
            <a:ext cx="5915025" cy="231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 b="1" i="0">
                <a:solidFill>
                  <a:srgbClr val="7F7F7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1" name="Google Shape;221;p22"/>
          <p:cNvSpPr/>
          <p:nvPr/>
        </p:nvSpPr>
        <p:spPr>
          <a:xfrm>
            <a:off x="0" y="2490626"/>
            <a:ext cx="6857998" cy="5108353"/>
          </a:xfrm>
          <a:prstGeom prst="rect">
            <a:avLst/>
          </a:prstGeom>
          <a:solidFill>
            <a:srgbClr val="F2F2F2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2"/>
          <p:cNvSpPr>
            <a:spLocks noGrp="1"/>
          </p:cNvSpPr>
          <p:nvPr>
            <p:ph type="pic" idx="3"/>
          </p:nvPr>
        </p:nvSpPr>
        <p:spPr>
          <a:xfrm>
            <a:off x="463780" y="2838538"/>
            <a:ext cx="2899530" cy="458587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3" name="Google Shape;223;p22"/>
          <p:cNvSpPr>
            <a:spLocks noGrp="1"/>
          </p:cNvSpPr>
          <p:nvPr>
            <p:ph type="pic" idx="4"/>
          </p:nvPr>
        </p:nvSpPr>
        <p:spPr>
          <a:xfrm>
            <a:off x="3494692" y="2838537"/>
            <a:ext cx="2899530" cy="458587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64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cial Media Posts - 2 Posts with Results">
  <p:cSld name="Social Media Posts - 2 Posts with Results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3"/>
          <p:cNvSpPr/>
          <p:nvPr/>
        </p:nvSpPr>
        <p:spPr>
          <a:xfrm>
            <a:off x="2165129" y="8601997"/>
            <a:ext cx="4692869" cy="542003"/>
          </a:xfrm>
          <a:prstGeom prst="rect">
            <a:avLst/>
          </a:pr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23"/>
          <p:cNvSpPr/>
          <p:nvPr/>
        </p:nvSpPr>
        <p:spPr>
          <a:xfrm>
            <a:off x="-1" y="8601996"/>
            <a:ext cx="2165131" cy="542003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7" name="Google Shape;227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8434" y="7702115"/>
            <a:ext cx="1228260" cy="622175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3"/>
          <p:cNvSpPr txBox="1">
            <a:spLocks noGrp="1"/>
          </p:cNvSpPr>
          <p:nvPr>
            <p:ph type="title"/>
          </p:nvPr>
        </p:nvSpPr>
        <p:spPr>
          <a:xfrm>
            <a:off x="471488" y="543948"/>
            <a:ext cx="5915025" cy="967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3000"/>
              <a:buFont typeface="Montserrat Medium"/>
              <a:buNone/>
              <a:defRPr sz="3000" b="0" i="0">
                <a:solidFill>
                  <a:srgbClr val="7F7F7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23"/>
          <p:cNvSpPr txBox="1">
            <a:spLocks noGrp="1"/>
          </p:cNvSpPr>
          <p:nvPr>
            <p:ph type="sldNum" idx="12"/>
          </p:nvPr>
        </p:nvSpPr>
        <p:spPr>
          <a:xfrm>
            <a:off x="4843463" y="8657164"/>
            <a:ext cx="1543050" cy="30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0" name="Google Shape;230;p23"/>
          <p:cNvSpPr txBox="1">
            <a:spLocks noGrp="1"/>
          </p:cNvSpPr>
          <p:nvPr>
            <p:ph type="body" idx="1"/>
          </p:nvPr>
        </p:nvSpPr>
        <p:spPr>
          <a:xfrm>
            <a:off x="478426" y="1448162"/>
            <a:ext cx="5915025" cy="382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DD700"/>
              </a:buClr>
              <a:buSzPts val="2000"/>
              <a:buNone/>
              <a:defRPr sz="2000" b="0" i="0">
                <a:solidFill>
                  <a:srgbClr val="ADD700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31" name="Google Shape;231;p23"/>
          <p:cNvSpPr/>
          <p:nvPr/>
        </p:nvSpPr>
        <p:spPr>
          <a:xfrm>
            <a:off x="0" y="1987399"/>
            <a:ext cx="3363310" cy="45719"/>
          </a:xfrm>
          <a:prstGeom prst="rect">
            <a:avLst/>
          </a:pr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23"/>
          <p:cNvSpPr/>
          <p:nvPr/>
        </p:nvSpPr>
        <p:spPr>
          <a:xfrm>
            <a:off x="0" y="5645"/>
            <a:ext cx="2165129" cy="203486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23"/>
          <p:cNvSpPr txBox="1">
            <a:spLocks noGrp="1"/>
          </p:cNvSpPr>
          <p:nvPr>
            <p:ph type="body" idx="2"/>
          </p:nvPr>
        </p:nvSpPr>
        <p:spPr>
          <a:xfrm>
            <a:off x="467915" y="268662"/>
            <a:ext cx="5915025" cy="231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 b="1" i="0">
                <a:solidFill>
                  <a:srgbClr val="7F7F7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34" name="Google Shape;234;p23"/>
          <p:cNvSpPr/>
          <p:nvPr/>
        </p:nvSpPr>
        <p:spPr>
          <a:xfrm>
            <a:off x="0" y="1987399"/>
            <a:ext cx="6857998" cy="5532685"/>
          </a:xfrm>
          <a:prstGeom prst="rect">
            <a:avLst/>
          </a:prstGeom>
          <a:solidFill>
            <a:srgbClr val="F2F2F2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23"/>
          <p:cNvSpPr>
            <a:spLocks noGrp="1"/>
          </p:cNvSpPr>
          <p:nvPr>
            <p:ph type="pic" idx="3"/>
          </p:nvPr>
        </p:nvSpPr>
        <p:spPr>
          <a:xfrm>
            <a:off x="463780" y="2175329"/>
            <a:ext cx="2899530" cy="3674383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6" name="Google Shape;236;p23"/>
          <p:cNvSpPr>
            <a:spLocks noGrp="1"/>
          </p:cNvSpPr>
          <p:nvPr>
            <p:ph type="pic" idx="4"/>
          </p:nvPr>
        </p:nvSpPr>
        <p:spPr>
          <a:xfrm>
            <a:off x="3494692" y="2175328"/>
            <a:ext cx="2899530" cy="3674383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" name="Google Shape;237;p23"/>
          <p:cNvSpPr txBox="1">
            <a:spLocks noGrp="1"/>
          </p:cNvSpPr>
          <p:nvPr>
            <p:ph type="body" idx="5"/>
          </p:nvPr>
        </p:nvSpPr>
        <p:spPr>
          <a:xfrm>
            <a:off x="463781" y="6018949"/>
            <a:ext cx="2899530" cy="331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FA2F4"/>
              </a:buClr>
              <a:buSzPts val="1200"/>
              <a:buNone/>
              <a:defRPr sz="1200" b="1" i="0">
                <a:solidFill>
                  <a:srgbClr val="1FA2F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38" name="Google Shape;238;p23"/>
          <p:cNvSpPr txBox="1">
            <a:spLocks noGrp="1"/>
          </p:cNvSpPr>
          <p:nvPr>
            <p:ph type="body" idx="6"/>
          </p:nvPr>
        </p:nvSpPr>
        <p:spPr>
          <a:xfrm>
            <a:off x="463780" y="6307767"/>
            <a:ext cx="2965220" cy="102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98450" algn="l">
              <a:lnSpc>
                <a:spcPct val="90909"/>
              </a:lnSpc>
              <a:spcBef>
                <a:spcPts val="750"/>
              </a:spcBef>
              <a:spcAft>
                <a:spcPts val="0"/>
              </a:spcAft>
              <a:buClr>
                <a:srgbClr val="ADD700"/>
              </a:buClr>
              <a:buSzPts val="1100"/>
              <a:buFont typeface="Noto Sans Symbols"/>
              <a:buChar char="▪"/>
              <a:defRPr sz="1100" b="0" i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39" name="Google Shape;239;p23"/>
          <p:cNvSpPr txBox="1">
            <a:spLocks noGrp="1"/>
          </p:cNvSpPr>
          <p:nvPr>
            <p:ph type="body" idx="7"/>
          </p:nvPr>
        </p:nvSpPr>
        <p:spPr>
          <a:xfrm>
            <a:off x="3494692" y="6018949"/>
            <a:ext cx="2899530" cy="331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FA2F4"/>
              </a:buClr>
              <a:buSzPts val="1200"/>
              <a:buNone/>
              <a:defRPr sz="1200" b="1" i="0">
                <a:solidFill>
                  <a:srgbClr val="1FA2F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0" name="Google Shape;240;p23"/>
          <p:cNvSpPr txBox="1">
            <a:spLocks noGrp="1"/>
          </p:cNvSpPr>
          <p:nvPr>
            <p:ph type="body" idx="8"/>
          </p:nvPr>
        </p:nvSpPr>
        <p:spPr>
          <a:xfrm>
            <a:off x="3494691" y="6307767"/>
            <a:ext cx="2965220" cy="1029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98450" algn="l">
              <a:lnSpc>
                <a:spcPct val="90909"/>
              </a:lnSpc>
              <a:spcBef>
                <a:spcPts val="750"/>
              </a:spcBef>
              <a:spcAft>
                <a:spcPts val="0"/>
              </a:spcAft>
              <a:buClr>
                <a:srgbClr val="ADD700"/>
              </a:buClr>
              <a:buSzPts val="1100"/>
              <a:buFont typeface="Noto Sans Symbols"/>
              <a:buChar char="▪"/>
              <a:defRPr sz="1100" b="0" i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64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bsite Design Samples">
  <p:cSld name="Website Design Samples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4"/>
          <p:cNvSpPr/>
          <p:nvPr/>
        </p:nvSpPr>
        <p:spPr>
          <a:xfrm>
            <a:off x="2165129" y="8601997"/>
            <a:ext cx="4692869" cy="542003"/>
          </a:xfrm>
          <a:prstGeom prst="rect">
            <a:avLst/>
          </a:pr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24"/>
          <p:cNvSpPr/>
          <p:nvPr/>
        </p:nvSpPr>
        <p:spPr>
          <a:xfrm>
            <a:off x="-1" y="8601996"/>
            <a:ext cx="2165131" cy="542003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4" name="Google Shape;244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8434" y="7702115"/>
            <a:ext cx="1228260" cy="622175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4"/>
          <p:cNvSpPr txBox="1">
            <a:spLocks noGrp="1"/>
          </p:cNvSpPr>
          <p:nvPr>
            <p:ph type="title"/>
          </p:nvPr>
        </p:nvSpPr>
        <p:spPr>
          <a:xfrm>
            <a:off x="471488" y="546397"/>
            <a:ext cx="5915025" cy="967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3000"/>
              <a:buFont typeface="Montserrat Medium"/>
              <a:buNone/>
              <a:defRPr sz="3000" b="0" i="0">
                <a:solidFill>
                  <a:srgbClr val="7F7F7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24"/>
          <p:cNvSpPr txBox="1">
            <a:spLocks noGrp="1"/>
          </p:cNvSpPr>
          <p:nvPr>
            <p:ph type="sldNum" idx="12"/>
          </p:nvPr>
        </p:nvSpPr>
        <p:spPr>
          <a:xfrm>
            <a:off x="4843463" y="8657164"/>
            <a:ext cx="1543050" cy="30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7" name="Google Shape;247;p24"/>
          <p:cNvSpPr txBox="1">
            <a:spLocks noGrp="1"/>
          </p:cNvSpPr>
          <p:nvPr>
            <p:ph type="body" idx="1"/>
          </p:nvPr>
        </p:nvSpPr>
        <p:spPr>
          <a:xfrm>
            <a:off x="478426" y="1450611"/>
            <a:ext cx="5915025" cy="382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DD700"/>
              </a:buClr>
              <a:buSzPts val="2000"/>
              <a:buNone/>
              <a:defRPr sz="2000" b="0" i="0">
                <a:solidFill>
                  <a:srgbClr val="ADD700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8" name="Google Shape;248;p24"/>
          <p:cNvSpPr txBox="1">
            <a:spLocks noGrp="1"/>
          </p:cNvSpPr>
          <p:nvPr>
            <p:ph type="body" idx="2"/>
          </p:nvPr>
        </p:nvSpPr>
        <p:spPr>
          <a:xfrm>
            <a:off x="467917" y="2347821"/>
            <a:ext cx="5915023" cy="1632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5454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None/>
              <a:defRPr sz="1100" b="0" i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9" name="Google Shape;249;p24"/>
          <p:cNvSpPr/>
          <p:nvPr/>
        </p:nvSpPr>
        <p:spPr>
          <a:xfrm>
            <a:off x="0" y="2217313"/>
            <a:ext cx="3363310" cy="45719"/>
          </a:xfrm>
          <a:prstGeom prst="rect">
            <a:avLst/>
          </a:pr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24"/>
          <p:cNvSpPr/>
          <p:nvPr/>
        </p:nvSpPr>
        <p:spPr>
          <a:xfrm>
            <a:off x="0" y="5645"/>
            <a:ext cx="2165129" cy="203486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24"/>
          <p:cNvSpPr txBox="1">
            <a:spLocks noGrp="1"/>
          </p:cNvSpPr>
          <p:nvPr>
            <p:ph type="body" idx="3"/>
          </p:nvPr>
        </p:nvSpPr>
        <p:spPr>
          <a:xfrm>
            <a:off x="467915" y="268662"/>
            <a:ext cx="5915025" cy="231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 b="1" i="0">
                <a:solidFill>
                  <a:srgbClr val="7F7F7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52" name="Google Shape;252;p24"/>
          <p:cNvSpPr/>
          <p:nvPr/>
        </p:nvSpPr>
        <p:spPr>
          <a:xfrm>
            <a:off x="0" y="4081874"/>
            <a:ext cx="6857998" cy="3530726"/>
          </a:xfrm>
          <a:prstGeom prst="rect">
            <a:avLst/>
          </a:prstGeom>
          <a:solidFill>
            <a:srgbClr val="F2F2F2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4"/>
          <p:cNvSpPr>
            <a:spLocks noGrp="1"/>
          </p:cNvSpPr>
          <p:nvPr>
            <p:ph type="pic" idx="4"/>
          </p:nvPr>
        </p:nvSpPr>
        <p:spPr>
          <a:xfrm>
            <a:off x="463780" y="4273717"/>
            <a:ext cx="2899530" cy="3159979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" name="Google Shape;254;p24"/>
          <p:cNvSpPr>
            <a:spLocks noGrp="1"/>
          </p:cNvSpPr>
          <p:nvPr>
            <p:ph type="pic" idx="5"/>
          </p:nvPr>
        </p:nvSpPr>
        <p:spPr>
          <a:xfrm>
            <a:off x="3494692" y="4273716"/>
            <a:ext cx="2899530" cy="3159979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64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nimated Digital Design">
  <p:cSld name="Animated Digital Design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5"/>
          <p:cNvSpPr/>
          <p:nvPr/>
        </p:nvSpPr>
        <p:spPr>
          <a:xfrm>
            <a:off x="2165129" y="8601997"/>
            <a:ext cx="4692869" cy="542003"/>
          </a:xfrm>
          <a:prstGeom prst="rect">
            <a:avLst/>
          </a:pr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5"/>
          <p:cNvSpPr/>
          <p:nvPr/>
        </p:nvSpPr>
        <p:spPr>
          <a:xfrm>
            <a:off x="-1" y="8601996"/>
            <a:ext cx="2165131" cy="542003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8" name="Google Shape;258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8434" y="7702115"/>
            <a:ext cx="1228260" cy="622175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25"/>
          <p:cNvSpPr txBox="1">
            <a:spLocks noGrp="1"/>
          </p:cNvSpPr>
          <p:nvPr>
            <p:ph type="title"/>
          </p:nvPr>
        </p:nvSpPr>
        <p:spPr>
          <a:xfrm>
            <a:off x="471488" y="607190"/>
            <a:ext cx="5915025" cy="874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3000"/>
              <a:buFont typeface="Montserrat Medium"/>
              <a:buNone/>
              <a:defRPr sz="3000" b="0" i="0">
                <a:solidFill>
                  <a:srgbClr val="7F7F7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25"/>
          <p:cNvSpPr txBox="1">
            <a:spLocks noGrp="1"/>
          </p:cNvSpPr>
          <p:nvPr>
            <p:ph type="sldNum" idx="12"/>
          </p:nvPr>
        </p:nvSpPr>
        <p:spPr>
          <a:xfrm>
            <a:off x="4843463" y="8657164"/>
            <a:ext cx="1543050" cy="30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1" name="Google Shape;261;p25"/>
          <p:cNvSpPr txBox="1">
            <a:spLocks noGrp="1"/>
          </p:cNvSpPr>
          <p:nvPr>
            <p:ph type="body" idx="1"/>
          </p:nvPr>
        </p:nvSpPr>
        <p:spPr>
          <a:xfrm>
            <a:off x="478426" y="1419073"/>
            <a:ext cx="5915025" cy="429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DD700"/>
              </a:buClr>
              <a:buSzPts val="2000"/>
              <a:buNone/>
              <a:defRPr sz="2000" b="0" i="0">
                <a:solidFill>
                  <a:srgbClr val="ADD700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2" name="Google Shape;262;p25"/>
          <p:cNvSpPr txBox="1">
            <a:spLocks noGrp="1"/>
          </p:cNvSpPr>
          <p:nvPr>
            <p:ph type="body" idx="2"/>
          </p:nvPr>
        </p:nvSpPr>
        <p:spPr>
          <a:xfrm>
            <a:off x="467917" y="2091725"/>
            <a:ext cx="5915023" cy="1901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5454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None/>
              <a:defRPr sz="1100" b="0" i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3" name="Google Shape;263;p25"/>
          <p:cNvSpPr/>
          <p:nvPr/>
        </p:nvSpPr>
        <p:spPr>
          <a:xfrm>
            <a:off x="0" y="1961217"/>
            <a:ext cx="3363310" cy="45719"/>
          </a:xfrm>
          <a:prstGeom prst="rect">
            <a:avLst/>
          </a:pr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25"/>
          <p:cNvSpPr/>
          <p:nvPr/>
        </p:nvSpPr>
        <p:spPr>
          <a:xfrm>
            <a:off x="0" y="5645"/>
            <a:ext cx="2165129" cy="203486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25"/>
          <p:cNvSpPr txBox="1">
            <a:spLocks noGrp="1"/>
          </p:cNvSpPr>
          <p:nvPr>
            <p:ph type="body" idx="3"/>
          </p:nvPr>
        </p:nvSpPr>
        <p:spPr>
          <a:xfrm>
            <a:off x="467915" y="268662"/>
            <a:ext cx="5915025" cy="231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 b="1" i="0">
                <a:solidFill>
                  <a:srgbClr val="7F7F7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6" name="Google Shape;266;p25"/>
          <p:cNvSpPr/>
          <p:nvPr/>
        </p:nvSpPr>
        <p:spPr>
          <a:xfrm>
            <a:off x="0" y="4352193"/>
            <a:ext cx="6857998" cy="3249446"/>
          </a:xfrm>
          <a:prstGeom prst="rect">
            <a:avLst/>
          </a:prstGeom>
          <a:solidFill>
            <a:srgbClr val="F2F2F2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5"/>
          <p:cNvSpPr>
            <a:spLocks noGrp="1"/>
          </p:cNvSpPr>
          <p:nvPr>
            <p:ph type="pic" idx="4"/>
          </p:nvPr>
        </p:nvSpPr>
        <p:spPr>
          <a:xfrm>
            <a:off x="4702863" y="6142246"/>
            <a:ext cx="1701349" cy="194669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Google Shape;268;p25"/>
          <p:cNvSpPr txBox="1">
            <a:spLocks noGrp="1"/>
          </p:cNvSpPr>
          <p:nvPr>
            <p:ph type="body" idx="5"/>
          </p:nvPr>
        </p:nvSpPr>
        <p:spPr>
          <a:xfrm>
            <a:off x="478426" y="4620607"/>
            <a:ext cx="3953411" cy="331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FA2F4"/>
              </a:buClr>
              <a:buSzPts val="1200"/>
              <a:buNone/>
              <a:defRPr sz="1200" b="1" i="0">
                <a:solidFill>
                  <a:srgbClr val="1FA2F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9" name="Google Shape;269;p25"/>
          <p:cNvSpPr txBox="1">
            <a:spLocks noGrp="1"/>
          </p:cNvSpPr>
          <p:nvPr>
            <p:ph type="body" idx="6"/>
          </p:nvPr>
        </p:nvSpPr>
        <p:spPr>
          <a:xfrm>
            <a:off x="478426" y="4909426"/>
            <a:ext cx="3774437" cy="854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98450" algn="l">
              <a:lnSpc>
                <a:spcPct val="109090"/>
              </a:lnSpc>
              <a:spcBef>
                <a:spcPts val="750"/>
              </a:spcBef>
              <a:spcAft>
                <a:spcPts val="0"/>
              </a:spcAft>
              <a:buClr>
                <a:srgbClr val="ADD700"/>
              </a:buClr>
              <a:buSzPts val="1100"/>
              <a:buFont typeface="Noto Sans Symbols"/>
              <a:buChar char="▪"/>
              <a:defRPr sz="1100" b="0" i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70" name="Google Shape;270;p25"/>
          <p:cNvSpPr txBox="1">
            <a:spLocks noGrp="1"/>
          </p:cNvSpPr>
          <p:nvPr>
            <p:ph type="body" idx="7"/>
          </p:nvPr>
        </p:nvSpPr>
        <p:spPr>
          <a:xfrm>
            <a:off x="478426" y="6142246"/>
            <a:ext cx="3953411" cy="331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FA2F4"/>
              </a:buClr>
              <a:buSzPts val="1200"/>
              <a:buNone/>
              <a:defRPr sz="1200" b="1" i="0">
                <a:solidFill>
                  <a:srgbClr val="1FA2F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71" name="Google Shape;271;p25"/>
          <p:cNvSpPr txBox="1">
            <a:spLocks noGrp="1"/>
          </p:cNvSpPr>
          <p:nvPr>
            <p:ph type="body" idx="8"/>
          </p:nvPr>
        </p:nvSpPr>
        <p:spPr>
          <a:xfrm>
            <a:off x="478426" y="6419952"/>
            <a:ext cx="3774437" cy="854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98450" algn="l">
              <a:lnSpc>
                <a:spcPct val="109090"/>
              </a:lnSpc>
              <a:spcBef>
                <a:spcPts val="750"/>
              </a:spcBef>
              <a:spcAft>
                <a:spcPts val="0"/>
              </a:spcAft>
              <a:buClr>
                <a:srgbClr val="ADD700"/>
              </a:buClr>
              <a:buSzPts val="1100"/>
              <a:buFont typeface="Noto Sans Symbols"/>
              <a:buChar char="▪"/>
              <a:defRPr sz="1100" b="0" i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72" name="Google Shape;272;p25"/>
          <p:cNvSpPr>
            <a:spLocks noGrp="1"/>
          </p:cNvSpPr>
          <p:nvPr>
            <p:ph type="pic" idx="9"/>
          </p:nvPr>
        </p:nvSpPr>
        <p:spPr>
          <a:xfrm>
            <a:off x="4688217" y="4096699"/>
            <a:ext cx="1701349" cy="1942412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cxnSp>
        <p:nvCxnSpPr>
          <p:cNvPr id="273" name="Google Shape;273;p25"/>
          <p:cNvCxnSpPr/>
          <p:nvPr/>
        </p:nvCxnSpPr>
        <p:spPr>
          <a:xfrm>
            <a:off x="583894" y="5818604"/>
            <a:ext cx="3999123" cy="0"/>
          </a:xfrm>
          <a:prstGeom prst="straightConnector1">
            <a:avLst/>
          </a:prstGeom>
          <a:noFill/>
          <a:ln w="22225" cap="rnd" cmpd="sng">
            <a:solidFill>
              <a:srgbClr val="ADD700"/>
            </a:solidFill>
            <a:prstDash val="solid"/>
            <a:round/>
            <a:headEnd type="none" w="sm" len="sm"/>
            <a:tailEnd type="oval" w="lg" len="lg"/>
          </a:ln>
        </p:spPr>
      </p:cxnSp>
      <p:cxnSp>
        <p:nvCxnSpPr>
          <p:cNvPr id="274" name="Google Shape;274;p25"/>
          <p:cNvCxnSpPr/>
          <p:nvPr/>
        </p:nvCxnSpPr>
        <p:spPr>
          <a:xfrm>
            <a:off x="583894" y="7293028"/>
            <a:ext cx="4010140" cy="0"/>
          </a:xfrm>
          <a:prstGeom prst="straightConnector1">
            <a:avLst/>
          </a:prstGeom>
          <a:noFill/>
          <a:ln w="22225" cap="rnd" cmpd="sng">
            <a:solidFill>
              <a:srgbClr val="ADD700"/>
            </a:solidFill>
            <a:prstDash val="solid"/>
            <a:round/>
            <a:headEnd type="none" w="sm" len="sm"/>
            <a:tailEnd type="oval" w="lg" len="lg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64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ccessful Examples">
  <p:cSld name="Successful Examples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6"/>
          <p:cNvSpPr/>
          <p:nvPr/>
        </p:nvSpPr>
        <p:spPr>
          <a:xfrm>
            <a:off x="2165129" y="8601997"/>
            <a:ext cx="4692869" cy="542003"/>
          </a:xfrm>
          <a:prstGeom prst="rect">
            <a:avLst/>
          </a:pr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26"/>
          <p:cNvSpPr/>
          <p:nvPr/>
        </p:nvSpPr>
        <p:spPr>
          <a:xfrm>
            <a:off x="-1" y="8601996"/>
            <a:ext cx="2165131" cy="542003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" name="Google Shape;278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8434" y="7702115"/>
            <a:ext cx="1228260" cy="622175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26"/>
          <p:cNvSpPr txBox="1">
            <a:spLocks noGrp="1"/>
          </p:cNvSpPr>
          <p:nvPr>
            <p:ph type="title"/>
          </p:nvPr>
        </p:nvSpPr>
        <p:spPr>
          <a:xfrm>
            <a:off x="471488" y="584462"/>
            <a:ext cx="5915025" cy="885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3000"/>
              <a:buFont typeface="Montserrat Medium"/>
              <a:buNone/>
              <a:defRPr sz="3000" b="0" i="0">
                <a:solidFill>
                  <a:srgbClr val="7F7F7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26"/>
          <p:cNvSpPr txBox="1">
            <a:spLocks noGrp="1"/>
          </p:cNvSpPr>
          <p:nvPr>
            <p:ph type="sldNum" idx="12"/>
          </p:nvPr>
        </p:nvSpPr>
        <p:spPr>
          <a:xfrm>
            <a:off x="4843463" y="8657164"/>
            <a:ext cx="1543050" cy="30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1" name="Google Shape;281;p26"/>
          <p:cNvSpPr txBox="1">
            <a:spLocks noGrp="1"/>
          </p:cNvSpPr>
          <p:nvPr>
            <p:ph type="body" idx="1"/>
          </p:nvPr>
        </p:nvSpPr>
        <p:spPr>
          <a:xfrm>
            <a:off x="478426" y="1407418"/>
            <a:ext cx="5915025" cy="417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DD700"/>
              </a:buClr>
              <a:buSzPts val="2000"/>
              <a:buNone/>
              <a:defRPr sz="2000" b="0" i="0">
                <a:solidFill>
                  <a:srgbClr val="ADD700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2" name="Google Shape;282;p26"/>
          <p:cNvSpPr txBox="1">
            <a:spLocks noGrp="1"/>
          </p:cNvSpPr>
          <p:nvPr>
            <p:ph type="body" idx="2"/>
          </p:nvPr>
        </p:nvSpPr>
        <p:spPr>
          <a:xfrm>
            <a:off x="467918" y="2779963"/>
            <a:ext cx="3134600" cy="4879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5454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None/>
              <a:defRPr sz="1100" b="0" i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3" name="Google Shape;283;p26"/>
          <p:cNvSpPr/>
          <p:nvPr/>
        </p:nvSpPr>
        <p:spPr>
          <a:xfrm>
            <a:off x="0" y="2174120"/>
            <a:ext cx="3363310" cy="45719"/>
          </a:xfrm>
          <a:prstGeom prst="rect">
            <a:avLst/>
          </a:pr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26"/>
          <p:cNvSpPr/>
          <p:nvPr/>
        </p:nvSpPr>
        <p:spPr>
          <a:xfrm>
            <a:off x="0" y="5645"/>
            <a:ext cx="2165129" cy="203486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26"/>
          <p:cNvSpPr txBox="1">
            <a:spLocks noGrp="1"/>
          </p:cNvSpPr>
          <p:nvPr>
            <p:ph type="body" idx="3"/>
          </p:nvPr>
        </p:nvSpPr>
        <p:spPr>
          <a:xfrm>
            <a:off x="467915" y="268662"/>
            <a:ext cx="5915025" cy="231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 b="1" i="0">
                <a:solidFill>
                  <a:srgbClr val="7F7F7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6" name="Google Shape;286;p26"/>
          <p:cNvSpPr/>
          <p:nvPr/>
        </p:nvSpPr>
        <p:spPr>
          <a:xfrm>
            <a:off x="3602518" y="2424922"/>
            <a:ext cx="3255480" cy="5995044"/>
          </a:xfrm>
          <a:prstGeom prst="rect">
            <a:avLst/>
          </a:prstGeom>
          <a:solidFill>
            <a:srgbClr val="F2F2F2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26"/>
          <p:cNvSpPr>
            <a:spLocks noGrp="1"/>
          </p:cNvSpPr>
          <p:nvPr>
            <p:ph type="pic" idx="4"/>
          </p:nvPr>
        </p:nvSpPr>
        <p:spPr>
          <a:xfrm>
            <a:off x="3955119" y="2779964"/>
            <a:ext cx="2550278" cy="5306417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8" name="Google Shape;288;p26"/>
          <p:cNvSpPr txBox="1">
            <a:spLocks noGrp="1"/>
          </p:cNvSpPr>
          <p:nvPr>
            <p:ph type="body" idx="5"/>
          </p:nvPr>
        </p:nvSpPr>
        <p:spPr>
          <a:xfrm>
            <a:off x="467915" y="2436648"/>
            <a:ext cx="2787569" cy="331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FA2F4"/>
              </a:buClr>
              <a:buSzPts val="1200"/>
              <a:buNone/>
              <a:defRPr sz="1200" b="1" i="0">
                <a:solidFill>
                  <a:srgbClr val="1FA2F4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40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rketing Plan and Process" userDrawn="1">
  <p:cSld name="Marketing Plan and Proces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1"/>
          <p:cNvSpPr/>
          <p:nvPr/>
        </p:nvSpPr>
        <p:spPr>
          <a:xfrm>
            <a:off x="2165129" y="8601997"/>
            <a:ext cx="4692869" cy="542003"/>
          </a:xfrm>
          <a:prstGeom prst="rect">
            <a:avLst/>
          </a:pr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11"/>
          <p:cNvSpPr/>
          <p:nvPr/>
        </p:nvSpPr>
        <p:spPr>
          <a:xfrm>
            <a:off x="-1" y="8601996"/>
            <a:ext cx="2165131" cy="542003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606" y="7939845"/>
            <a:ext cx="1228260" cy="622175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11"/>
          <p:cNvSpPr txBox="1">
            <a:spLocks noGrp="1"/>
          </p:cNvSpPr>
          <p:nvPr>
            <p:ph type="title"/>
          </p:nvPr>
        </p:nvSpPr>
        <p:spPr>
          <a:xfrm>
            <a:off x="471488" y="555537"/>
            <a:ext cx="5915025" cy="967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3000"/>
              <a:buFont typeface="Montserrat Medium"/>
              <a:buNone/>
              <a:defRPr sz="3000" b="0" i="0">
                <a:solidFill>
                  <a:srgbClr val="7F7F7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5" name="Google Shape;35;p11"/>
          <p:cNvSpPr txBox="1">
            <a:spLocks noGrp="1"/>
          </p:cNvSpPr>
          <p:nvPr>
            <p:ph type="sldNum" idx="12"/>
          </p:nvPr>
        </p:nvSpPr>
        <p:spPr>
          <a:xfrm>
            <a:off x="4843463" y="8657164"/>
            <a:ext cx="1543050" cy="30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1"/>
          </p:nvPr>
        </p:nvSpPr>
        <p:spPr>
          <a:xfrm>
            <a:off x="478426" y="1459752"/>
            <a:ext cx="5915025" cy="739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DD700"/>
              </a:buClr>
              <a:buSzPts val="2000"/>
              <a:buNone/>
              <a:defRPr sz="2000" b="0" i="0">
                <a:solidFill>
                  <a:srgbClr val="ADD700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 dirty="0"/>
          </a:p>
        </p:txBody>
      </p:sp>
      <p:sp>
        <p:nvSpPr>
          <p:cNvPr id="37" name="Google Shape;37;p11"/>
          <p:cNvSpPr txBox="1">
            <a:spLocks noGrp="1"/>
          </p:cNvSpPr>
          <p:nvPr>
            <p:ph type="body" idx="2"/>
          </p:nvPr>
        </p:nvSpPr>
        <p:spPr>
          <a:xfrm>
            <a:off x="467917" y="2101706"/>
            <a:ext cx="5915023" cy="5417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45454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None/>
              <a:defRPr sz="1100" b="0" i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11"/>
          <p:cNvSpPr/>
          <p:nvPr/>
        </p:nvSpPr>
        <p:spPr>
          <a:xfrm>
            <a:off x="-1" y="1436891"/>
            <a:ext cx="3363310" cy="45719"/>
          </a:xfrm>
          <a:prstGeom prst="rect">
            <a:avLst/>
          </a:pr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11"/>
          <p:cNvSpPr/>
          <p:nvPr/>
        </p:nvSpPr>
        <p:spPr>
          <a:xfrm>
            <a:off x="0" y="5645"/>
            <a:ext cx="2165129" cy="203486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FFDD00-55F0-4D5A-735B-B6870C2384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60174" y="29260"/>
            <a:ext cx="1797824" cy="9977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64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 type="title">
  <p:cSld name="TITLE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3"/>
          <p:cNvPicPr preferRelativeResize="0"/>
          <p:nvPr/>
        </p:nvPicPr>
        <p:blipFill rotWithShape="1">
          <a:blip r:embed="rId2">
            <a:alphaModFix amt="14000"/>
          </a:blip>
          <a:srcRect r="20959"/>
          <a:stretch/>
        </p:blipFill>
        <p:spPr>
          <a:xfrm rot="10800000" flipH="1">
            <a:off x="0" y="0"/>
            <a:ext cx="6858000" cy="6507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72827" y="6566267"/>
            <a:ext cx="2987838" cy="151349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/>
          <p:nvPr/>
        </p:nvSpPr>
        <p:spPr>
          <a:xfrm>
            <a:off x="-22302" y="3813717"/>
            <a:ext cx="1352178" cy="5330283"/>
          </a:xfrm>
          <a:custGeom>
            <a:avLst/>
            <a:gdLst/>
            <a:ahLst/>
            <a:cxnLst/>
            <a:rect l="l" t="t" r="r" b="b"/>
            <a:pathLst>
              <a:path w="1594624" h="5330283" extrusionOk="0">
                <a:moveTo>
                  <a:pt x="22302" y="5330283"/>
                </a:moveTo>
                <a:lnTo>
                  <a:pt x="1594624" y="5330283"/>
                </a:lnTo>
                <a:lnTo>
                  <a:pt x="0" y="0"/>
                </a:lnTo>
                <a:lnTo>
                  <a:pt x="22302" y="5330283"/>
                </a:lnTo>
                <a:close/>
              </a:path>
            </a:pathLst>
          </a:cu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5538953" y="0"/>
            <a:ext cx="1352178" cy="9144000"/>
          </a:xfrm>
          <a:custGeom>
            <a:avLst/>
            <a:gdLst/>
            <a:ahLst/>
            <a:cxnLst/>
            <a:rect l="l" t="t" r="r" b="b"/>
            <a:pathLst>
              <a:path w="1311965" h="9183756" extrusionOk="0">
                <a:moveTo>
                  <a:pt x="0" y="0"/>
                </a:moveTo>
                <a:lnTo>
                  <a:pt x="1126435" y="9183756"/>
                </a:lnTo>
                <a:lnTo>
                  <a:pt x="1311965" y="9183756"/>
                </a:lnTo>
                <a:cubicBezTo>
                  <a:pt x="1303130" y="6126921"/>
                  <a:pt x="1294296" y="3070087"/>
                  <a:pt x="1285461" y="13252"/>
                </a:cubicBezTo>
                <a:lnTo>
                  <a:pt x="0" y="0"/>
                </a:lnTo>
                <a:close/>
              </a:path>
            </a:pathLst>
          </a:cu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2271172" y="8160328"/>
            <a:ext cx="461995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ADD7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Experience that Delivers Results</a:t>
            </a:r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ctrTitle"/>
          </p:nvPr>
        </p:nvSpPr>
        <p:spPr>
          <a:xfrm>
            <a:off x="713132" y="1160093"/>
            <a:ext cx="5829300" cy="318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Montserrat"/>
              <a:buNone/>
              <a:defRPr sz="45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1"/>
          </p:nvPr>
        </p:nvSpPr>
        <p:spPr>
          <a:xfrm>
            <a:off x="713132" y="4557979"/>
            <a:ext cx="5143500" cy="1576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DD700"/>
              </a:buClr>
              <a:buSzPts val="1800"/>
              <a:buNone/>
              <a:defRPr sz="1800">
                <a:solidFill>
                  <a:srgbClr val="ADD7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cxnSp>
        <p:nvCxnSpPr>
          <p:cNvPr id="63" name="Google Shape;63;p13"/>
          <p:cNvCxnSpPr/>
          <p:nvPr/>
        </p:nvCxnSpPr>
        <p:spPr>
          <a:xfrm>
            <a:off x="798786" y="4417132"/>
            <a:ext cx="4740167" cy="0"/>
          </a:xfrm>
          <a:prstGeom prst="straightConnector1">
            <a:avLst/>
          </a:prstGeom>
          <a:noFill/>
          <a:ln w="25400" cap="flat" cmpd="sng">
            <a:solidFill>
              <a:srgbClr val="1FA2F4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3">
  <p:cSld name="Title Slide 3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4"/>
          <p:cNvPicPr preferRelativeResize="0"/>
          <p:nvPr/>
        </p:nvPicPr>
        <p:blipFill rotWithShape="1">
          <a:blip r:embed="rId2">
            <a:alphaModFix amt="14000"/>
          </a:blip>
          <a:srcRect r="20959"/>
          <a:stretch/>
        </p:blipFill>
        <p:spPr>
          <a:xfrm rot="10800000" flipH="1">
            <a:off x="0" y="0"/>
            <a:ext cx="6858000" cy="8257076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/>
          <p:nvPr/>
        </p:nvSpPr>
        <p:spPr>
          <a:xfrm>
            <a:off x="2165129" y="8257078"/>
            <a:ext cx="4692869" cy="886921"/>
          </a:xfrm>
          <a:prstGeom prst="rect">
            <a:avLst/>
          </a:pr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-1" y="8257077"/>
            <a:ext cx="2165131" cy="886921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4"/>
          <p:cNvSpPr txBox="1">
            <a:spLocks noGrp="1"/>
          </p:cNvSpPr>
          <p:nvPr>
            <p:ph type="title"/>
          </p:nvPr>
        </p:nvSpPr>
        <p:spPr>
          <a:xfrm>
            <a:off x="467916" y="1717370"/>
            <a:ext cx="5915025" cy="2606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800"/>
              <a:buFont typeface="Montserrat SemiBold"/>
              <a:buNone/>
              <a:defRPr sz="4800" b="1" i="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body" idx="1"/>
          </p:nvPr>
        </p:nvSpPr>
        <p:spPr>
          <a:xfrm>
            <a:off x="467916" y="4519450"/>
            <a:ext cx="5915025" cy="1692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  <a:defRPr sz="2400" b="0" i="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70" name="Google Shape;70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53642" y="6488525"/>
            <a:ext cx="2503618" cy="1268208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2080069" y="7792820"/>
            <a:ext cx="273981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ADD7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Experience that Delivers Results</a:t>
            </a:r>
            <a:endParaRPr/>
          </a:p>
        </p:txBody>
      </p:sp>
      <p:sp>
        <p:nvSpPr>
          <p:cNvPr id="72" name="Google Shape;72;p14"/>
          <p:cNvSpPr/>
          <p:nvPr/>
        </p:nvSpPr>
        <p:spPr>
          <a:xfrm>
            <a:off x="1534510" y="4347596"/>
            <a:ext cx="5323490" cy="45719"/>
          </a:xfrm>
          <a:prstGeom prst="rect">
            <a:avLst/>
          </a:pr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4"/>
          <p:cNvSpPr/>
          <p:nvPr/>
        </p:nvSpPr>
        <p:spPr>
          <a:xfrm>
            <a:off x="0" y="4347595"/>
            <a:ext cx="2165131" cy="45719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ny Backgrounder 1">
  <p:cSld name="Company Backgrounder 1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/>
          <p:nvPr/>
        </p:nvSpPr>
        <p:spPr>
          <a:xfrm>
            <a:off x="2165129" y="8601997"/>
            <a:ext cx="4692869" cy="542003"/>
          </a:xfrm>
          <a:prstGeom prst="rect">
            <a:avLst/>
          </a:pr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15"/>
          <p:cNvSpPr/>
          <p:nvPr/>
        </p:nvSpPr>
        <p:spPr>
          <a:xfrm>
            <a:off x="-1" y="8601996"/>
            <a:ext cx="2165131" cy="542003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7" name="Google Shape;77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8434" y="7702115"/>
            <a:ext cx="1228260" cy="62217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471488" y="716245"/>
            <a:ext cx="5915025" cy="806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3000"/>
              <a:buFont typeface="Montserrat Medium"/>
              <a:buNone/>
              <a:defRPr sz="3000" b="0" i="0">
                <a:solidFill>
                  <a:srgbClr val="7F7F7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ldNum" idx="12"/>
          </p:nvPr>
        </p:nvSpPr>
        <p:spPr>
          <a:xfrm>
            <a:off x="4843463" y="8657164"/>
            <a:ext cx="1543050" cy="30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>
            <a:off x="467916" y="1522504"/>
            <a:ext cx="5915025" cy="655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DD700"/>
              </a:buClr>
              <a:buSzPts val="2000"/>
              <a:buNone/>
              <a:defRPr sz="2000" b="0" i="0">
                <a:solidFill>
                  <a:srgbClr val="ADD700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5"/>
          <p:cNvSpPr>
            <a:spLocks noGrp="1"/>
          </p:cNvSpPr>
          <p:nvPr>
            <p:ph type="pic" idx="2"/>
          </p:nvPr>
        </p:nvSpPr>
        <p:spPr>
          <a:xfrm>
            <a:off x="2779784" y="2575126"/>
            <a:ext cx="1168047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p15"/>
          <p:cNvSpPr>
            <a:spLocks noGrp="1"/>
          </p:cNvSpPr>
          <p:nvPr>
            <p:ph type="pic" idx="3"/>
          </p:nvPr>
        </p:nvSpPr>
        <p:spPr>
          <a:xfrm>
            <a:off x="4023518" y="2575126"/>
            <a:ext cx="1168047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p15"/>
          <p:cNvSpPr>
            <a:spLocks noGrp="1"/>
          </p:cNvSpPr>
          <p:nvPr>
            <p:ph type="pic" idx="4"/>
          </p:nvPr>
        </p:nvSpPr>
        <p:spPr>
          <a:xfrm>
            <a:off x="5261846" y="2575555"/>
            <a:ext cx="1168047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" name="Google Shape;84;p15"/>
          <p:cNvSpPr>
            <a:spLocks noGrp="1"/>
          </p:cNvSpPr>
          <p:nvPr>
            <p:ph type="pic" idx="5"/>
          </p:nvPr>
        </p:nvSpPr>
        <p:spPr>
          <a:xfrm>
            <a:off x="2779784" y="3540938"/>
            <a:ext cx="1168047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5"/>
          <p:cNvSpPr>
            <a:spLocks noGrp="1"/>
          </p:cNvSpPr>
          <p:nvPr>
            <p:ph type="pic" idx="6"/>
          </p:nvPr>
        </p:nvSpPr>
        <p:spPr>
          <a:xfrm>
            <a:off x="4023518" y="3540938"/>
            <a:ext cx="1168047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5"/>
          <p:cNvSpPr>
            <a:spLocks noGrp="1"/>
          </p:cNvSpPr>
          <p:nvPr>
            <p:ph type="pic" idx="7"/>
          </p:nvPr>
        </p:nvSpPr>
        <p:spPr>
          <a:xfrm>
            <a:off x="5261846" y="3541367"/>
            <a:ext cx="1168047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15"/>
          <p:cNvSpPr>
            <a:spLocks noGrp="1"/>
          </p:cNvSpPr>
          <p:nvPr>
            <p:ph type="pic" idx="8"/>
          </p:nvPr>
        </p:nvSpPr>
        <p:spPr>
          <a:xfrm>
            <a:off x="2779784" y="4506750"/>
            <a:ext cx="1168047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15"/>
          <p:cNvSpPr>
            <a:spLocks noGrp="1"/>
          </p:cNvSpPr>
          <p:nvPr>
            <p:ph type="pic" idx="9"/>
          </p:nvPr>
        </p:nvSpPr>
        <p:spPr>
          <a:xfrm>
            <a:off x="4023518" y="4506750"/>
            <a:ext cx="1168047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p15"/>
          <p:cNvSpPr>
            <a:spLocks noGrp="1"/>
          </p:cNvSpPr>
          <p:nvPr>
            <p:ph type="pic" idx="13"/>
          </p:nvPr>
        </p:nvSpPr>
        <p:spPr>
          <a:xfrm>
            <a:off x="5261846" y="4507179"/>
            <a:ext cx="1168047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p15"/>
          <p:cNvSpPr>
            <a:spLocks noGrp="1"/>
          </p:cNvSpPr>
          <p:nvPr>
            <p:ph type="pic" idx="14"/>
          </p:nvPr>
        </p:nvSpPr>
        <p:spPr>
          <a:xfrm>
            <a:off x="2779784" y="5466741"/>
            <a:ext cx="1168047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p15"/>
          <p:cNvSpPr>
            <a:spLocks noGrp="1"/>
          </p:cNvSpPr>
          <p:nvPr>
            <p:ph type="pic" idx="15"/>
          </p:nvPr>
        </p:nvSpPr>
        <p:spPr>
          <a:xfrm>
            <a:off x="4023518" y="5466741"/>
            <a:ext cx="1168047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15"/>
          <p:cNvSpPr>
            <a:spLocks noGrp="1"/>
          </p:cNvSpPr>
          <p:nvPr>
            <p:ph type="pic" idx="16"/>
          </p:nvPr>
        </p:nvSpPr>
        <p:spPr>
          <a:xfrm>
            <a:off x="5261846" y="5467170"/>
            <a:ext cx="1168047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p15"/>
          <p:cNvSpPr>
            <a:spLocks noGrp="1"/>
          </p:cNvSpPr>
          <p:nvPr>
            <p:ph type="pic" idx="17"/>
          </p:nvPr>
        </p:nvSpPr>
        <p:spPr>
          <a:xfrm>
            <a:off x="2779784" y="6424214"/>
            <a:ext cx="1168047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15"/>
          <p:cNvSpPr>
            <a:spLocks noGrp="1"/>
          </p:cNvSpPr>
          <p:nvPr>
            <p:ph type="pic" idx="18"/>
          </p:nvPr>
        </p:nvSpPr>
        <p:spPr>
          <a:xfrm>
            <a:off x="4023518" y="6424214"/>
            <a:ext cx="1168047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15"/>
          <p:cNvSpPr>
            <a:spLocks noGrp="1"/>
          </p:cNvSpPr>
          <p:nvPr>
            <p:ph type="pic" idx="19"/>
          </p:nvPr>
        </p:nvSpPr>
        <p:spPr>
          <a:xfrm>
            <a:off x="5261846" y="6424643"/>
            <a:ext cx="1168047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15"/>
          <p:cNvSpPr>
            <a:spLocks noGrp="1"/>
          </p:cNvSpPr>
          <p:nvPr>
            <p:ph type="pic" idx="20"/>
          </p:nvPr>
        </p:nvSpPr>
        <p:spPr>
          <a:xfrm>
            <a:off x="2779784" y="7391285"/>
            <a:ext cx="1168047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15"/>
          <p:cNvSpPr>
            <a:spLocks noGrp="1"/>
          </p:cNvSpPr>
          <p:nvPr>
            <p:ph type="pic" idx="21"/>
          </p:nvPr>
        </p:nvSpPr>
        <p:spPr>
          <a:xfrm>
            <a:off x="4023518" y="7391285"/>
            <a:ext cx="1168047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15"/>
          <p:cNvSpPr>
            <a:spLocks noGrp="1"/>
          </p:cNvSpPr>
          <p:nvPr>
            <p:ph type="pic" idx="22"/>
          </p:nvPr>
        </p:nvSpPr>
        <p:spPr>
          <a:xfrm>
            <a:off x="5261846" y="7391714"/>
            <a:ext cx="1168047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15"/>
          <p:cNvSpPr/>
          <p:nvPr/>
        </p:nvSpPr>
        <p:spPr>
          <a:xfrm>
            <a:off x="0" y="5645"/>
            <a:ext cx="2165129" cy="203486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5"/>
          <p:cNvSpPr txBox="1">
            <a:spLocks noGrp="1"/>
          </p:cNvSpPr>
          <p:nvPr>
            <p:ph type="body" idx="23"/>
          </p:nvPr>
        </p:nvSpPr>
        <p:spPr>
          <a:xfrm>
            <a:off x="467915" y="268662"/>
            <a:ext cx="5915025" cy="231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 b="1" i="0">
                <a:solidFill>
                  <a:srgbClr val="7F7F7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15"/>
          <p:cNvSpPr txBox="1">
            <a:spLocks noGrp="1"/>
          </p:cNvSpPr>
          <p:nvPr>
            <p:ph type="body" idx="24"/>
          </p:nvPr>
        </p:nvSpPr>
        <p:spPr>
          <a:xfrm>
            <a:off x="478425" y="2575126"/>
            <a:ext cx="2165131" cy="512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 b="0" i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64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ny Backgrounder 2">
  <p:cSld name="Company Backgrounder 2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/>
          <p:nvPr/>
        </p:nvSpPr>
        <p:spPr>
          <a:xfrm>
            <a:off x="2165129" y="8601997"/>
            <a:ext cx="4692869" cy="542003"/>
          </a:xfrm>
          <a:prstGeom prst="rect">
            <a:avLst/>
          </a:pr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6"/>
          <p:cNvSpPr/>
          <p:nvPr/>
        </p:nvSpPr>
        <p:spPr>
          <a:xfrm>
            <a:off x="-1" y="8601996"/>
            <a:ext cx="2165131" cy="542003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" name="Google Shape;105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8434" y="7702115"/>
            <a:ext cx="1228260" cy="62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6"/>
          <p:cNvSpPr txBox="1">
            <a:spLocks noGrp="1"/>
          </p:cNvSpPr>
          <p:nvPr>
            <p:ph type="title"/>
          </p:nvPr>
        </p:nvSpPr>
        <p:spPr>
          <a:xfrm>
            <a:off x="471488" y="606134"/>
            <a:ext cx="5915025" cy="911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3000"/>
              <a:buFont typeface="Montserrat Medium"/>
              <a:buNone/>
              <a:defRPr sz="3000" b="0" i="0">
                <a:solidFill>
                  <a:srgbClr val="7F7F7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6"/>
          <p:cNvSpPr txBox="1">
            <a:spLocks noGrp="1"/>
          </p:cNvSpPr>
          <p:nvPr>
            <p:ph type="sldNum" idx="12"/>
          </p:nvPr>
        </p:nvSpPr>
        <p:spPr>
          <a:xfrm>
            <a:off x="4843463" y="8657164"/>
            <a:ext cx="1543050" cy="30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8" name="Google Shape;108;p16"/>
          <p:cNvSpPr txBox="1">
            <a:spLocks noGrp="1"/>
          </p:cNvSpPr>
          <p:nvPr>
            <p:ph type="body" idx="1"/>
          </p:nvPr>
        </p:nvSpPr>
        <p:spPr>
          <a:xfrm>
            <a:off x="467916" y="1517356"/>
            <a:ext cx="5915025" cy="421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DD700"/>
              </a:buClr>
              <a:buSzPts val="2000"/>
              <a:buNone/>
              <a:defRPr sz="2000" b="0" i="0">
                <a:solidFill>
                  <a:srgbClr val="ADD700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16"/>
          <p:cNvSpPr>
            <a:spLocks noGrp="1"/>
          </p:cNvSpPr>
          <p:nvPr>
            <p:ph type="pic" idx="2"/>
          </p:nvPr>
        </p:nvSpPr>
        <p:spPr>
          <a:xfrm>
            <a:off x="5387248" y="5481445"/>
            <a:ext cx="1002318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16"/>
          <p:cNvSpPr>
            <a:spLocks noGrp="1"/>
          </p:cNvSpPr>
          <p:nvPr>
            <p:ph type="pic" idx="3"/>
          </p:nvPr>
        </p:nvSpPr>
        <p:spPr>
          <a:xfrm>
            <a:off x="5387248" y="6447257"/>
            <a:ext cx="1002318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16"/>
          <p:cNvSpPr>
            <a:spLocks noGrp="1"/>
          </p:cNvSpPr>
          <p:nvPr>
            <p:ph type="pic" idx="4"/>
          </p:nvPr>
        </p:nvSpPr>
        <p:spPr>
          <a:xfrm>
            <a:off x="5387248" y="7413069"/>
            <a:ext cx="1002318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p16"/>
          <p:cNvSpPr/>
          <p:nvPr/>
        </p:nvSpPr>
        <p:spPr>
          <a:xfrm>
            <a:off x="0" y="5645"/>
            <a:ext cx="2165129" cy="203486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6"/>
          <p:cNvSpPr txBox="1">
            <a:spLocks noGrp="1"/>
          </p:cNvSpPr>
          <p:nvPr>
            <p:ph type="body" idx="5"/>
          </p:nvPr>
        </p:nvSpPr>
        <p:spPr>
          <a:xfrm>
            <a:off x="467915" y="268662"/>
            <a:ext cx="5915025" cy="231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 b="1" i="0">
                <a:solidFill>
                  <a:srgbClr val="7F7F7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16"/>
          <p:cNvSpPr>
            <a:spLocks noGrp="1"/>
          </p:cNvSpPr>
          <p:nvPr>
            <p:ph type="pic" idx="6"/>
          </p:nvPr>
        </p:nvSpPr>
        <p:spPr>
          <a:xfrm>
            <a:off x="4261692" y="5481445"/>
            <a:ext cx="1002318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p16"/>
          <p:cNvSpPr>
            <a:spLocks noGrp="1"/>
          </p:cNvSpPr>
          <p:nvPr>
            <p:ph type="pic" idx="7"/>
          </p:nvPr>
        </p:nvSpPr>
        <p:spPr>
          <a:xfrm>
            <a:off x="4261692" y="6447257"/>
            <a:ext cx="1002318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p16"/>
          <p:cNvSpPr>
            <a:spLocks noGrp="1"/>
          </p:cNvSpPr>
          <p:nvPr>
            <p:ph type="pic" idx="8"/>
          </p:nvPr>
        </p:nvSpPr>
        <p:spPr>
          <a:xfrm>
            <a:off x="4261692" y="7413069"/>
            <a:ext cx="1002318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16"/>
          <p:cNvSpPr>
            <a:spLocks noGrp="1"/>
          </p:cNvSpPr>
          <p:nvPr>
            <p:ph type="pic" idx="9"/>
          </p:nvPr>
        </p:nvSpPr>
        <p:spPr>
          <a:xfrm>
            <a:off x="3136136" y="5481445"/>
            <a:ext cx="1002318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p16"/>
          <p:cNvSpPr>
            <a:spLocks noGrp="1"/>
          </p:cNvSpPr>
          <p:nvPr>
            <p:ph type="pic" idx="13"/>
          </p:nvPr>
        </p:nvSpPr>
        <p:spPr>
          <a:xfrm>
            <a:off x="3136136" y="6447257"/>
            <a:ext cx="1002318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16"/>
          <p:cNvSpPr>
            <a:spLocks noGrp="1"/>
          </p:cNvSpPr>
          <p:nvPr>
            <p:ph type="pic" idx="14"/>
          </p:nvPr>
        </p:nvSpPr>
        <p:spPr>
          <a:xfrm>
            <a:off x="3136136" y="7413069"/>
            <a:ext cx="1002318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16"/>
          <p:cNvSpPr>
            <a:spLocks noGrp="1"/>
          </p:cNvSpPr>
          <p:nvPr>
            <p:ph type="pic" idx="15"/>
          </p:nvPr>
        </p:nvSpPr>
        <p:spPr>
          <a:xfrm>
            <a:off x="2010580" y="5481445"/>
            <a:ext cx="1002318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16"/>
          <p:cNvSpPr>
            <a:spLocks noGrp="1"/>
          </p:cNvSpPr>
          <p:nvPr>
            <p:ph type="pic" idx="16"/>
          </p:nvPr>
        </p:nvSpPr>
        <p:spPr>
          <a:xfrm>
            <a:off x="2010580" y="6447257"/>
            <a:ext cx="1002318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16"/>
          <p:cNvSpPr>
            <a:spLocks noGrp="1"/>
          </p:cNvSpPr>
          <p:nvPr>
            <p:ph type="pic" idx="17"/>
          </p:nvPr>
        </p:nvSpPr>
        <p:spPr>
          <a:xfrm>
            <a:off x="2010580" y="7413069"/>
            <a:ext cx="1002318" cy="91122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16"/>
          <p:cNvSpPr txBox="1">
            <a:spLocks noGrp="1"/>
          </p:cNvSpPr>
          <p:nvPr>
            <p:ph type="body" idx="18"/>
          </p:nvPr>
        </p:nvSpPr>
        <p:spPr>
          <a:xfrm>
            <a:off x="432119" y="5481444"/>
            <a:ext cx="1455224" cy="62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DD700"/>
              </a:buClr>
              <a:buSzPts val="1600"/>
              <a:buNone/>
              <a:defRPr sz="1600" b="0" i="0">
                <a:solidFill>
                  <a:srgbClr val="ADD700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16"/>
          <p:cNvSpPr txBox="1">
            <a:spLocks noGrp="1"/>
          </p:cNvSpPr>
          <p:nvPr>
            <p:ph type="body" idx="19"/>
          </p:nvPr>
        </p:nvSpPr>
        <p:spPr>
          <a:xfrm>
            <a:off x="460355" y="2575129"/>
            <a:ext cx="2961086" cy="2712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 b="0" i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5" name="Google Shape;125;p16"/>
          <p:cNvSpPr txBox="1">
            <a:spLocks noGrp="1"/>
          </p:cNvSpPr>
          <p:nvPr>
            <p:ph type="body" idx="20"/>
          </p:nvPr>
        </p:nvSpPr>
        <p:spPr>
          <a:xfrm>
            <a:off x="3491213" y="2557627"/>
            <a:ext cx="2906432" cy="2712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 b="0" i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16"/>
          <p:cNvSpPr txBox="1">
            <a:spLocks noGrp="1"/>
          </p:cNvSpPr>
          <p:nvPr>
            <p:ph type="body" idx="21"/>
          </p:nvPr>
        </p:nvSpPr>
        <p:spPr>
          <a:xfrm>
            <a:off x="460355" y="2155606"/>
            <a:ext cx="2895393" cy="365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 i="0">
                <a:solidFill>
                  <a:srgbClr val="7F7F7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7" name="Google Shape;127;p16"/>
          <p:cNvSpPr txBox="1">
            <a:spLocks noGrp="1"/>
          </p:cNvSpPr>
          <p:nvPr>
            <p:ph type="body" idx="22"/>
          </p:nvPr>
        </p:nvSpPr>
        <p:spPr>
          <a:xfrm>
            <a:off x="3487547" y="2155606"/>
            <a:ext cx="2895393" cy="365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 i="0">
                <a:solidFill>
                  <a:srgbClr val="7F7F7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64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Letter Template">
  <p:cSld name="Cover Letter Template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7"/>
          <p:cNvSpPr/>
          <p:nvPr/>
        </p:nvSpPr>
        <p:spPr>
          <a:xfrm>
            <a:off x="2165129" y="8601997"/>
            <a:ext cx="4692869" cy="542003"/>
          </a:xfrm>
          <a:prstGeom prst="rect">
            <a:avLst/>
          </a:pr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7"/>
          <p:cNvSpPr/>
          <p:nvPr/>
        </p:nvSpPr>
        <p:spPr>
          <a:xfrm>
            <a:off x="-1" y="8601996"/>
            <a:ext cx="2165131" cy="542003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" name="Google Shape;131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3394" y="7803773"/>
            <a:ext cx="1228260" cy="62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7"/>
          <p:cNvSpPr txBox="1">
            <a:spLocks noGrp="1"/>
          </p:cNvSpPr>
          <p:nvPr>
            <p:ph type="sldNum" idx="12"/>
          </p:nvPr>
        </p:nvSpPr>
        <p:spPr>
          <a:xfrm>
            <a:off x="4843463" y="8657164"/>
            <a:ext cx="1543050" cy="30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3" name="Google Shape;133;p17"/>
          <p:cNvSpPr txBox="1">
            <a:spLocks noGrp="1"/>
          </p:cNvSpPr>
          <p:nvPr>
            <p:ph type="body" idx="1"/>
          </p:nvPr>
        </p:nvSpPr>
        <p:spPr>
          <a:xfrm>
            <a:off x="478426" y="751535"/>
            <a:ext cx="5915025" cy="43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DD700"/>
              </a:buClr>
              <a:buSzPts val="2000"/>
              <a:buNone/>
              <a:defRPr sz="2000" b="0" i="0">
                <a:solidFill>
                  <a:srgbClr val="ADD700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34" name="Google Shape;134;p17"/>
          <p:cNvSpPr txBox="1">
            <a:spLocks noGrp="1"/>
          </p:cNvSpPr>
          <p:nvPr>
            <p:ph type="body" idx="2"/>
          </p:nvPr>
        </p:nvSpPr>
        <p:spPr>
          <a:xfrm>
            <a:off x="478425" y="1428759"/>
            <a:ext cx="5915025" cy="6198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 b="0" i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35" name="Google Shape;135;p17"/>
          <p:cNvSpPr/>
          <p:nvPr/>
        </p:nvSpPr>
        <p:spPr>
          <a:xfrm>
            <a:off x="-83278" y="627688"/>
            <a:ext cx="3363310" cy="45719"/>
          </a:xfrm>
          <a:prstGeom prst="rect">
            <a:avLst/>
          </a:pr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7"/>
          <p:cNvSpPr/>
          <p:nvPr/>
        </p:nvSpPr>
        <p:spPr>
          <a:xfrm>
            <a:off x="0" y="5645"/>
            <a:ext cx="2165129" cy="203486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body" idx="3"/>
          </p:nvPr>
        </p:nvSpPr>
        <p:spPr>
          <a:xfrm>
            <a:off x="467915" y="268662"/>
            <a:ext cx="5915025" cy="231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 b="1" i="0">
                <a:solidFill>
                  <a:srgbClr val="7F7F7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880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 Study Template">
  <p:cSld name="Case Study Template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0" y="4172744"/>
            <a:ext cx="6857998" cy="3361280"/>
          </a:xfrm>
          <a:prstGeom prst="rect">
            <a:avLst/>
          </a:prstGeom>
          <a:solidFill>
            <a:srgbClr val="F2F2F2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8"/>
          <p:cNvSpPr/>
          <p:nvPr/>
        </p:nvSpPr>
        <p:spPr>
          <a:xfrm>
            <a:off x="2165129" y="8601997"/>
            <a:ext cx="4692869" cy="542003"/>
          </a:xfrm>
          <a:prstGeom prst="rect">
            <a:avLst/>
          </a:pr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8"/>
          <p:cNvSpPr/>
          <p:nvPr/>
        </p:nvSpPr>
        <p:spPr>
          <a:xfrm>
            <a:off x="-1" y="8601996"/>
            <a:ext cx="2165131" cy="542003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2" name="Google Shape;142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8434" y="7702115"/>
            <a:ext cx="1228260" cy="62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8"/>
          <p:cNvSpPr txBox="1">
            <a:spLocks noGrp="1"/>
          </p:cNvSpPr>
          <p:nvPr>
            <p:ph type="title"/>
          </p:nvPr>
        </p:nvSpPr>
        <p:spPr>
          <a:xfrm>
            <a:off x="471488" y="559984"/>
            <a:ext cx="5915025" cy="967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3000"/>
              <a:buFont typeface="Montserrat Medium"/>
              <a:buNone/>
              <a:defRPr sz="3000" b="0" i="0">
                <a:solidFill>
                  <a:srgbClr val="7F7F7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8"/>
          <p:cNvSpPr txBox="1">
            <a:spLocks noGrp="1"/>
          </p:cNvSpPr>
          <p:nvPr>
            <p:ph type="sldNum" idx="12"/>
          </p:nvPr>
        </p:nvSpPr>
        <p:spPr>
          <a:xfrm>
            <a:off x="4843463" y="8657164"/>
            <a:ext cx="1543050" cy="30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5" name="Google Shape;145;p18"/>
          <p:cNvSpPr txBox="1">
            <a:spLocks noGrp="1"/>
          </p:cNvSpPr>
          <p:nvPr>
            <p:ph type="body" idx="1"/>
          </p:nvPr>
        </p:nvSpPr>
        <p:spPr>
          <a:xfrm>
            <a:off x="478426" y="1464198"/>
            <a:ext cx="5915025" cy="739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DD700"/>
              </a:buClr>
              <a:buSzPts val="2000"/>
              <a:buNone/>
              <a:defRPr sz="2000" b="0" i="0">
                <a:solidFill>
                  <a:srgbClr val="ADD700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18"/>
          <p:cNvSpPr>
            <a:spLocks noGrp="1"/>
          </p:cNvSpPr>
          <p:nvPr>
            <p:ph type="pic" idx="2"/>
          </p:nvPr>
        </p:nvSpPr>
        <p:spPr>
          <a:xfrm>
            <a:off x="3490036" y="4250650"/>
            <a:ext cx="2899530" cy="4169316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p18"/>
          <p:cNvSpPr txBox="1">
            <a:spLocks noGrp="1"/>
          </p:cNvSpPr>
          <p:nvPr>
            <p:ph type="body" idx="3"/>
          </p:nvPr>
        </p:nvSpPr>
        <p:spPr>
          <a:xfrm>
            <a:off x="467917" y="2321152"/>
            <a:ext cx="2895393" cy="365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 i="0">
                <a:solidFill>
                  <a:srgbClr val="7F7F7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18"/>
          <p:cNvSpPr txBox="1">
            <a:spLocks noGrp="1"/>
          </p:cNvSpPr>
          <p:nvPr>
            <p:ph type="body" idx="4"/>
          </p:nvPr>
        </p:nvSpPr>
        <p:spPr>
          <a:xfrm>
            <a:off x="467917" y="2740060"/>
            <a:ext cx="2895393" cy="1245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 b="0" i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9" name="Google Shape;149;p18"/>
          <p:cNvSpPr txBox="1">
            <a:spLocks noGrp="1"/>
          </p:cNvSpPr>
          <p:nvPr>
            <p:ph type="body" idx="5"/>
          </p:nvPr>
        </p:nvSpPr>
        <p:spPr>
          <a:xfrm>
            <a:off x="3490036" y="2300816"/>
            <a:ext cx="2900047" cy="365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0" i="0">
                <a:solidFill>
                  <a:srgbClr val="7F7F7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18"/>
          <p:cNvSpPr txBox="1">
            <a:spLocks noGrp="1"/>
          </p:cNvSpPr>
          <p:nvPr>
            <p:ph type="body" idx="6"/>
          </p:nvPr>
        </p:nvSpPr>
        <p:spPr>
          <a:xfrm>
            <a:off x="3490036" y="2719724"/>
            <a:ext cx="2900047" cy="1245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 b="0" i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18"/>
          <p:cNvSpPr txBox="1">
            <a:spLocks noGrp="1"/>
          </p:cNvSpPr>
          <p:nvPr>
            <p:ph type="body" idx="7"/>
          </p:nvPr>
        </p:nvSpPr>
        <p:spPr>
          <a:xfrm>
            <a:off x="501053" y="4250650"/>
            <a:ext cx="2862257" cy="365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600"/>
              <a:buNone/>
              <a:defRPr sz="1600" b="1" i="0">
                <a:solidFill>
                  <a:srgbClr val="7F7F7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18"/>
          <p:cNvSpPr txBox="1">
            <a:spLocks noGrp="1"/>
          </p:cNvSpPr>
          <p:nvPr>
            <p:ph type="body" idx="8"/>
          </p:nvPr>
        </p:nvSpPr>
        <p:spPr>
          <a:xfrm>
            <a:off x="501053" y="4669557"/>
            <a:ext cx="2862257" cy="2754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 b="0" i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3" name="Google Shape;153;p18"/>
          <p:cNvSpPr/>
          <p:nvPr/>
        </p:nvSpPr>
        <p:spPr>
          <a:xfrm>
            <a:off x="0" y="2609552"/>
            <a:ext cx="3363310" cy="45719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8"/>
          <p:cNvSpPr/>
          <p:nvPr/>
        </p:nvSpPr>
        <p:spPr>
          <a:xfrm>
            <a:off x="3494688" y="3008807"/>
            <a:ext cx="3363310" cy="45719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8"/>
          <p:cNvSpPr/>
          <p:nvPr/>
        </p:nvSpPr>
        <p:spPr>
          <a:xfrm>
            <a:off x="-1" y="4530138"/>
            <a:ext cx="3363310" cy="45719"/>
          </a:xfrm>
          <a:prstGeom prst="rect">
            <a:avLst/>
          </a:pr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8"/>
          <p:cNvSpPr/>
          <p:nvPr/>
        </p:nvSpPr>
        <p:spPr>
          <a:xfrm>
            <a:off x="0" y="5645"/>
            <a:ext cx="2165129" cy="203486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8"/>
          <p:cNvSpPr txBox="1">
            <a:spLocks noGrp="1"/>
          </p:cNvSpPr>
          <p:nvPr>
            <p:ph type="body" idx="9"/>
          </p:nvPr>
        </p:nvSpPr>
        <p:spPr>
          <a:xfrm>
            <a:off x="467915" y="268662"/>
            <a:ext cx="5915025" cy="231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 b="1" i="0">
                <a:solidFill>
                  <a:srgbClr val="7F7F7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64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o Template - One Bio">
  <p:cSld name="Bio Template - One Bio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9"/>
          <p:cNvSpPr/>
          <p:nvPr/>
        </p:nvSpPr>
        <p:spPr>
          <a:xfrm>
            <a:off x="0" y="5645"/>
            <a:ext cx="2165129" cy="203486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9"/>
          <p:cNvSpPr/>
          <p:nvPr/>
        </p:nvSpPr>
        <p:spPr>
          <a:xfrm>
            <a:off x="2165129" y="8601997"/>
            <a:ext cx="4692869" cy="542003"/>
          </a:xfrm>
          <a:prstGeom prst="rect">
            <a:avLst/>
          </a:prstGeom>
          <a:solidFill>
            <a:srgbClr val="1FA2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9"/>
          <p:cNvSpPr/>
          <p:nvPr/>
        </p:nvSpPr>
        <p:spPr>
          <a:xfrm>
            <a:off x="-1" y="8601996"/>
            <a:ext cx="2165131" cy="542003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2" name="Google Shape;162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8434" y="7702115"/>
            <a:ext cx="1228260" cy="62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9"/>
          <p:cNvSpPr txBox="1">
            <a:spLocks noGrp="1"/>
          </p:cNvSpPr>
          <p:nvPr>
            <p:ph type="sldNum" idx="12"/>
          </p:nvPr>
        </p:nvSpPr>
        <p:spPr>
          <a:xfrm>
            <a:off x="4843463" y="8657164"/>
            <a:ext cx="1543050" cy="304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4" name="Google Shape;164;p19"/>
          <p:cNvSpPr>
            <a:spLocks noGrp="1"/>
          </p:cNvSpPr>
          <p:nvPr>
            <p:ph type="pic" idx="2"/>
          </p:nvPr>
        </p:nvSpPr>
        <p:spPr>
          <a:xfrm>
            <a:off x="467916" y="1371600"/>
            <a:ext cx="1697214" cy="185978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p19"/>
          <p:cNvSpPr txBox="1">
            <a:spLocks noGrp="1"/>
          </p:cNvSpPr>
          <p:nvPr>
            <p:ph type="body" idx="1"/>
          </p:nvPr>
        </p:nvSpPr>
        <p:spPr>
          <a:xfrm>
            <a:off x="2429528" y="1410732"/>
            <a:ext cx="3953411" cy="331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sz="1400" b="1" i="0">
                <a:solidFill>
                  <a:srgbClr val="7F7F7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19"/>
          <p:cNvSpPr txBox="1">
            <a:spLocks noGrp="1"/>
          </p:cNvSpPr>
          <p:nvPr>
            <p:ph type="body" idx="3"/>
          </p:nvPr>
        </p:nvSpPr>
        <p:spPr>
          <a:xfrm>
            <a:off x="2429529" y="2950523"/>
            <a:ext cx="3960037" cy="5373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 b="0" i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19"/>
          <p:cNvSpPr txBox="1">
            <a:spLocks noGrp="1"/>
          </p:cNvSpPr>
          <p:nvPr>
            <p:ph type="body" idx="4"/>
          </p:nvPr>
        </p:nvSpPr>
        <p:spPr>
          <a:xfrm>
            <a:off x="2429526" y="1950111"/>
            <a:ext cx="3953411" cy="917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None/>
              <a:defRPr sz="1000" b="0" i="0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68" name="Google Shape;168;p19"/>
          <p:cNvSpPr txBox="1">
            <a:spLocks noGrp="1"/>
          </p:cNvSpPr>
          <p:nvPr>
            <p:ph type="body" idx="5"/>
          </p:nvPr>
        </p:nvSpPr>
        <p:spPr>
          <a:xfrm>
            <a:off x="2429527" y="1676457"/>
            <a:ext cx="3953411" cy="164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DD700"/>
              </a:buClr>
              <a:buSzPts val="1000"/>
              <a:buNone/>
              <a:defRPr sz="1000" b="0" i="0">
                <a:solidFill>
                  <a:srgbClr val="ADD700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69" name="Google Shape;169;p19"/>
          <p:cNvSpPr/>
          <p:nvPr/>
        </p:nvSpPr>
        <p:spPr>
          <a:xfrm>
            <a:off x="-25157" y="1179439"/>
            <a:ext cx="3363310" cy="45719"/>
          </a:xfrm>
          <a:prstGeom prst="rect">
            <a:avLst/>
          </a:prstGeom>
          <a:solidFill>
            <a:srgbClr val="ADD7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9"/>
          <p:cNvSpPr txBox="1">
            <a:spLocks noGrp="1"/>
          </p:cNvSpPr>
          <p:nvPr>
            <p:ph type="body" idx="6"/>
          </p:nvPr>
        </p:nvSpPr>
        <p:spPr>
          <a:xfrm>
            <a:off x="467915" y="268662"/>
            <a:ext cx="5915025" cy="231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200"/>
              <a:buNone/>
              <a:defRPr sz="1200" b="1" i="0">
                <a:solidFill>
                  <a:srgbClr val="7F7F7F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64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hyperlink" Target="https://youtu.be/6qeIV_QjqYE?si=l2p68VxaiKttC5Eq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hyperlink" Target="https://youtu.be/rGV1QYbwSlw?si=yBArT3y56aPaj6CH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ppCLZ7K_hBY?si=w12VSB0y4NPOyHbA" TargetMode="Externa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6na1cLArOtI?si=mYo6CYHin2YsrE3C" TargetMode="External"/><Relationship Id="rId3" Type="http://schemas.openxmlformats.org/officeDocument/2006/relationships/hyperlink" Target="https://youtu.be/EDDOtLXjI4Y?si=-0EYsvioLqDvCrPD" TargetMode="External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VHjUmfvrPB8?si=rLYp21tCvO2tkLEf" TargetMode="External"/><Relationship Id="rId11" Type="http://schemas.openxmlformats.org/officeDocument/2006/relationships/image" Target="../media/image38.png"/><Relationship Id="rId5" Type="http://schemas.openxmlformats.org/officeDocument/2006/relationships/image" Target="../media/image35.png"/><Relationship Id="rId10" Type="http://schemas.openxmlformats.org/officeDocument/2006/relationships/hyperlink" Target="https://youtu.be/eP3bPK8_MFM?si=5U829pWN4eezsnPz" TargetMode="External"/><Relationship Id="rId4" Type="http://schemas.openxmlformats.org/officeDocument/2006/relationships/hyperlink" Target="https://youtu.be/DxixSQYurGU?si=-HNmW-BiztnW3TP8" TargetMode="External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Fdwab5AmDm0?si=YJ8Jk2ki5yiWJ5hl" TargetMode="External"/><Relationship Id="rId5" Type="http://schemas.openxmlformats.org/officeDocument/2006/relationships/image" Target="../media/image40.png"/><Relationship Id="rId4" Type="http://schemas.openxmlformats.org/officeDocument/2006/relationships/hyperlink" Target="https://youtu.be/BPory3Ju_aA?si=YQY1BOzAVcGIsoXV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microsoft.com/office/2007/relationships/media" Target="../media/media2.mp4"/><Relationship Id="rId7" Type="http://schemas.openxmlformats.org/officeDocument/2006/relationships/image" Target="../media/image4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5.png"/><Relationship Id="rId4" Type="http://schemas.openxmlformats.org/officeDocument/2006/relationships/video" Target="../media/media2.mp4"/><Relationship Id="rId9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microsoft.com/office/2007/relationships/media" Target="../media/media4.mp4"/><Relationship Id="rId7" Type="http://schemas.openxmlformats.org/officeDocument/2006/relationships/image" Target="../media/image46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9.png"/><Relationship Id="rId4" Type="http://schemas.openxmlformats.org/officeDocument/2006/relationships/video" Target="../media/media4.mp4"/><Relationship Id="rId9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4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53.png"/><Relationship Id="rId5" Type="http://schemas.openxmlformats.org/officeDocument/2006/relationships/image" Target="../media/image52.gif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68.png"/><Relationship Id="rId4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illinoisworknet.com/ApprenticeshipIL/Pages/Outreach.aspx" TargetMode="Externa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llinoisworknet.com/ApprenticeshipIL/Pages/Outreach.aspx" TargetMode="External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illinoisworknet.com/ApprenticeshipIL/Pages/Outreach.aspx" TargetMode="Externa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ZO5DCjxFNdXrfcst8h3EM_4Ho1WfdOsn/view?usp=drive_link" TargetMode="External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hyperlink" Target="https://youtu.be/pEYb0YNmvkg?si=9XlDyXISk_jXwKi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KJWysSyKOFA?si=Z_NXKHUTvWZnexub" TargetMode="External"/><Relationship Id="rId3" Type="http://schemas.openxmlformats.org/officeDocument/2006/relationships/image" Target="../media/image18.png"/><Relationship Id="rId7" Type="http://schemas.openxmlformats.org/officeDocument/2006/relationships/hyperlink" Target="https://drive.google.com/file/d/1RAvWefBU51P66gxxu2W46zs9MfzgpgA9/view?usp=sharin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hyperlink" Target="https://youtu.be/oUrPgEDHm48?si=31a9E-EQ_sDxEMvS" TargetMode="External"/><Relationship Id="rId4" Type="http://schemas.openxmlformats.org/officeDocument/2006/relationships/hyperlink" Target="https://drive.google.com/file/d/1ELtcsb6hAB9uh0CyFlbnuq4icYWYj10f/view?usp=sharing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SbsawyjPiJs?si=OeLeF-rmugmd7qYc" TargetMode="External"/><Relationship Id="rId3" Type="http://schemas.openxmlformats.org/officeDocument/2006/relationships/image" Target="../media/image20.png"/><Relationship Id="rId7" Type="http://schemas.openxmlformats.org/officeDocument/2006/relationships/hyperlink" Target="https://drive.google.com/file/d/1ZO5DCjxFNdXrfcst8h3EM_4Ho1WfdOsn/view?usp=drive_link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>
          <a:extLst>
            <a:ext uri="{FF2B5EF4-FFF2-40B4-BE49-F238E27FC236}">
              <a16:creationId xmlns:a16="http://schemas.microsoft.com/office/drawing/2014/main" id="{BBC4A487-D5D2-2A99-0B9D-1F9BC6282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">
            <a:extLst>
              <a:ext uri="{FF2B5EF4-FFF2-40B4-BE49-F238E27FC236}">
                <a16:creationId xmlns:a16="http://schemas.microsoft.com/office/drawing/2014/main" id="{2A2CE81F-0322-F4A4-E76E-2997D31263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71487" y="3874895"/>
            <a:ext cx="5915025" cy="1685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>
              <a:lnSpc>
                <a:spcPct val="120000"/>
              </a:lnSpc>
              <a:spcBef>
                <a:spcPts val="0"/>
              </a:spcBef>
            </a:pPr>
            <a:r>
              <a:rPr lang="en-US" sz="2800" dirty="0">
                <a:latin typeface="Montserrat Medium" panose="00000600000000000000" pitchFamily="2" charset="0"/>
              </a:rPr>
              <a:t>Marketing Campaign Tactics</a:t>
            </a:r>
            <a:endParaRPr lang="en-US" sz="2800" b="1" u="sng" dirty="0">
              <a:latin typeface="Montserrat Medium" panose="00000600000000000000" pitchFamily="2" charset="0"/>
            </a:endParaRPr>
          </a:p>
          <a:p>
            <a:pPr marL="0" indent="0" algn="ctr"/>
            <a:r>
              <a:rPr lang="en-US" sz="2800" dirty="0">
                <a:latin typeface="Montserrat Medium" panose="00000600000000000000" pitchFamily="2" charset="0"/>
              </a:rPr>
              <a:t>September 2022 – August 2026</a:t>
            </a:r>
          </a:p>
          <a:p>
            <a:pPr marL="0" indent="0" algn="ctr"/>
            <a:r>
              <a:rPr lang="en-US" sz="2800" dirty="0">
                <a:latin typeface="Montserrat Medium" panose="00000600000000000000" pitchFamily="2" charset="0"/>
              </a:rPr>
              <a:t>by</a:t>
            </a:r>
            <a:endParaRPr lang="en-US" sz="3100" dirty="0">
              <a:latin typeface="Montserrat Medium" panose="000006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1390BA-5D72-E08E-4807-F9CD5F4D98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4834" y="993996"/>
            <a:ext cx="4188331" cy="2324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80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8D9F807B-160B-FF68-027C-947C513BC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90CCBEB5-817B-2C8B-98B2-F62B3CE993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</a:rPr>
              <a:t>45-Second Overview </a:t>
            </a:r>
            <a:br>
              <a:rPr lang="en-US" sz="2800" b="1" dirty="0">
                <a:solidFill>
                  <a:srgbClr val="92D050"/>
                </a:solidFill>
              </a:rPr>
            </a:br>
            <a:r>
              <a:rPr lang="en-US" sz="2800" b="1" dirty="0">
                <a:solidFill>
                  <a:srgbClr val="92D050"/>
                </a:solidFill>
              </a:rPr>
              <a:t>Video Reel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4A31FB9B-E564-4F89-AFC7-9E8428B6CBFA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94750" y="1501580"/>
            <a:ext cx="6567636" cy="663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Montserrat Medium" panose="00000600000000000000" pitchFamily="2" charset="0"/>
              </a:rPr>
              <a:t>Produced a short employer benefits reel</a:t>
            </a: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Montserrat Medium" panose="00000600000000000000" pitchFamily="2" charset="0"/>
              </a:rPr>
              <a:t>Footage from three IL employers</a:t>
            </a:r>
          </a:p>
          <a:p>
            <a:pPr marL="10287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3 Sister Logistics</a:t>
            </a:r>
          </a:p>
          <a:p>
            <a:pPr marL="10287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National American Lighting (NAL)</a:t>
            </a:r>
          </a:p>
          <a:p>
            <a:pPr marL="10287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Aon</a:t>
            </a: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Montserrat Medium" panose="00000600000000000000" pitchFamily="2" charset="0"/>
              </a:rPr>
              <a:t>Used across digital ad campaigns</a:t>
            </a: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595959"/>
              </a:solidFill>
              <a:latin typeface="Montserrat Medium" panose="00000600000000000000" pitchFamily="2" charset="0"/>
            </a:endParaRPr>
          </a:p>
          <a:p>
            <a:pPr marL="228600" indent="0">
              <a:lnSpc>
                <a:spcPct val="100000"/>
              </a:lnSpc>
            </a:pPr>
            <a:endParaRPr lang="en-US" sz="2200" dirty="0">
              <a:solidFill>
                <a:srgbClr val="595959"/>
              </a:solidFill>
              <a:latin typeface="Montserrat Medium" panose="00000600000000000000" pitchFamily="2" charset="0"/>
            </a:endParaRP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595959"/>
              </a:solidFill>
              <a:latin typeface="Montserrat Medium" panose="00000600000000000000" pitchFamily="2" charset="0"/>
            </a:endParaRP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595959"/>
              </a:solidFill>
              <a:latin typeface="Montserrat Medium" panose="00000600000000000000" pitchFamily="2" charset="0"/>
            </a:endParaRPr>
          </a:p>
          <a:p>
            <a:pPr marL="228600" indent="0">
              <a:lnSpc>
                <a:spcPct val="100000"/>
              </a:lnSpc>
            </a:pPr>
            <a:endParaRPr lang="en-US" sz="2000" dirty="0">
              <a:solidFill>
                <a:srgbClr val="222222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AAE9E5-075B-2832-2BAD-91BB5A4149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028" y="3985418"/>
            <a:ext cx="3265516" cy="16700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A37715-E686-EE49-3980-A1F8A75E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2822" y="4039069"/>
            <a:ext cx="3089564" cy="15627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42B6A73-27B0-93D9-D6D4-1CFA74DDAB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028" y="5940142"/>
            <a:ext cx="3265516" cy="16124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9959EF0-701C-3DDC-FDAC-CC78A82B9F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2822" y="5940141"/>
            <a:ext cx="3089564" cy="1535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Google Shape;350;p7">
            <a:extLst>
              <a:ext uri="{FF2B5EF4-FFF2-40B4-BE49-F238E27FC236}">
                <a16:creationId xmlns:a16="http://schemas.microsoft.com/office/drawing/2014/main" id="{74524137-41F6-3687-6639-2DA0534F76B7}"/>
              </a:ext>
            </a:extLst>
          </p:cNvPr>
          <p:cNvSpPr txBox="1"/>
          <p:nvPr/>
        </p:nvSpPr>
        <p:spPr>
          <a:xfrm>
            <a:off x="1382314" y="7890947"/>
            <a:ext cx="575277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u="sng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Click on the link below to view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u="sng" dirty="0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Apprenticeship IL 45-Second Overview Video</a:t>
            </a:r>
            <a:endParaRPr sz="1600" b="1" dirty="0">
              <a:solidFill>
                <a:schemeClr val="accent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86840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780C0844-5AAF-325A-5731-84F60FA65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FE6F0B23-D3DE-8704-563D-682438337AF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br>
              <a:rPr lang="en-US" sz="2800" b="1" dirty="0">
                <a:solidFill>
                  <a:srgbClr val="92D050"/>
                </a:solidFill>
              </a:rPr>
            </a:br>
            <a:br>
              <a:rPr lang="en-US" sz="2800" b="1" dirty="0">
                <a:solidFill>
                  <a:srgbClr val="92D050"/>
                </a:solidFill>
              </a:rPr>
            </a:br>
            <a:r>
              <a:rPr lang="en-US" sz="2800" b="1" dirty="0">
                <a:solidFill>
                  <a:srgbClr val="92D050"/>
                </a:solidFill>
              </a:rPr>
              <a:t>Workforce Employer </a:t>
            </a:r>
            <a:br>
              <a:rPr lang="en-US" sz="2800" b="1" dirty="0">
                <a:solidFill>
                  <a:srgbClr val="92D050"/>
                </a:solidFill>
              </a:rPr>
            </a:br>
            <a:r>
              <a:rPr lang="en-US" sz="2800" b="1" dirty="0">
                <a:solidFill>
                  <a:srgbClr val="92D050"/>
                </a:solidFill>
              </a:rPr>
              <a:t>Success Story Video Shoot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FBB19949-4F5B-41C0-6701-703A6DB1DF2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94750" y="1501580"/>
            <a:ext cx="6461358" cy="663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2200" dirty="0">
                <a:solidFill>
                  <a:schemeClr val="tx1"/>
                </a:solidFill>
                <a:latin typeface="Montserrat Medium" panose="00000600000000000000" pitchFamily="2" charset="0"/>
              </a:rPr>
              <a:t>Filmed and interviewed workforce partners and employers in 2025. Featured-</a:t>
            </a: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000" b="1" u="sng" dirty="0">
              <a:solidFill>
                <a:schemeClr val="tx1"/>
              </a:solidFill>
              <a:latin typeface="Montserrat Medium" panose="00000600000000000000" pitchFamily="2" charset="0"/>
            </a:endParaRP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u="sng" dirty="0">
                <a:solidFill>
                  <a:schemeClr val="tx1"/>
                </a:solidFill>
                <a:latin typeface="Montserrat Medium" panose="00000600000000000000" pitchFamily="2" charset="0"/>
              </a:rPr>
              <a:t>Madison County</a:t>
            </a:r>
            <a:r>
              <a:rPr lang="en-US" sz="2000" dirty="0">
                <a:solidFill>
                  <a:schemeClr val="tx1"/>
                </a:solidFill>
                <a:latin typeface="Montserrat Medium" panose="00000600000000000000" pitchFamily="2" charset="0"/>
              </a:rPr>
              <a:t> - Katie Johnson (West Star Aviation), Tony Fuhrmann (Madison County Workforce), and Mike Conley (SWIC)</a:t>
            </a: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Montserrat Medium" panose="00000600000000000000" pitchFamily="2" charset="0"/>
            </a:endParaRP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u="sng" dirty="0">
                <a:solidFill>
                  <a:schemeClr val="tx1"/>
                </a:solidFill>
                <a:latin typeface="Montserrat Medium" panose="00000600000000000000" pitchFamily="2" charset="0"/>
              </a:rPr>
              <a:t>Rockford</a:t>
            </a:r>
            <a:r>
              <a:rPr lang="en-US" sz="2000" dirty="0">
                <a:solidFill>
                  <a:schemeClr val="tx1"/>
                </a:solidFill>
                <a:latin typeface="Montserrat Medium" panose="00000600000000000000" pitchFamily="2" charset="0"/>
              </a:rPr>
              <a:t> - Todd Wells (Bourn &amp; Koch), Casey Schwebke (RRVTMA) and Dr. Ginna Caronna, Collin Ruthe (Rockford TWC)</a:t>
            </a:r>
          </a:p>
          <a:p>
            <a:pPr marL="10287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595959"/>
              </a:solidFill>
              <a:latin typeface="Montserrat Medium" panose="00000600000000000000" pitchFamily="2" charset="0"/>
            </a:endParaRPr>
          </a:p>
          <a:p>
            <a:pPr marL="10287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595959"/>
              </a:solidFill>
              <a:latin typeface="Montserrat Medium" panose="000006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891BCD-81D3-CD51-E59F-80524B09A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7982" y="5019858"/>
            <a:ext cx="2234893" cy="16761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044A7B-F052-53C7-B887-7DFC6CB5C4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456169" y="5516776"/>
            <a:ext cx="2534334" cy="19007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808764B-90DE-B608-22E7-C60A6FE417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386" y="5019858"/>
            <a:ext cx="1974712" cy="26225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BDC8E6E-96A8-8CC4-1ABA-A03B99453C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7982" y="6804335"/>
            <a:ext cx="2234893" cy="167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97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ED9421E9-4748-6B3F-915A-624B80D40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C151833F-DECA-1662-B3B3-3846DBE273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br>
              <a:rPr lang="en-US" sz="2800" b="1" dirty="0">
                <a:solidFill>
                  <a:srgbClr val="92D050"/>
                </a:solidFill>
              </a:rPr>
            </a:br>
            <a:br>
              <a:rPr lang="en-US" sz="2800" b="1" dirty="0">
                <a:solidFill>
                  <a:srgbClr val="92D050"/>
                </a:solidFill>
              </a:rPr>
            </a:br>
            <a:r>
              <a:rPr lang="en-US" sz="2800" b="1" dirty="0">
                <a:solidFill>
                  <a:srgbClr val="92D050"/>
                </a:solidFill>
              </a:rPr>
              <a:t>Workforce Employer </a:t>
            </a:r>
            <a:br>
              <a:rPr lang="en-US" sz="2800" b="1" dirty="0">
                <a:solidFill>
                  <a:srgbClr val="92D050"/>
                </a:solidFill>
              </a:rPr>
            </a:br>
            <a:r>
              <a:rPr lang="en-US" sz="2800" b="1" dirty="0">
                <a:solidFill>
                  <a:srgbClr val="92D050"/>
                </a:solidFill>
              </a:rPr>
              <a:t>Success Story Videos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420EAF81-A54D-5094-379C-008D1A3E775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94750" y="1501580"/>
            <a:ext cx="6461358" cy="663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2000" dirty="0">
                <a:solidFill>
                  <a:schemeClr val="tx1"/>
                </a:solidFill>
                <a:latin typeface="Montserrat Medium" panose="00000600000000000000" pitchFamily="2" charset="0"/>
              </a:rPr>
              <a:t>Produced 3 video formats: </a:t>
            </a: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5-minute</a:t>
            </a: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2-minute</a:t>
            </a: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(10) short </a:t>
            </a:r>
            <a:r>
              <a:rPr lang="en-US" sz="2000" dirty="0">
                <a:solidFill>
                  <a:schemeClr val="tx1"/>
                </a:solidFill>
                <a:latin typeface="Montserrat Medium" panose="00000600000000000000" pitchFamily="2" charset="0"/>
              </a:rPr>
              <a:t>social media ready videos</a:t>
            </a:r>
          </a:p>
          <a:p>
            <a:pPr marL="228600" indent="0">
              <a:lnSpc>
                <a:spcPct val="100000"/>
              </a:lnSpc>
            </a:pPr>
            <a:endParaRPr lang="en-US" sz="2000" dirty="0">
              <a:solidFill>
                <a:schemeClr val="tx1"/>
              </a:solidFill>
              <a:latin typeface="Montserrat Medium" panose="00000600000000000000" pitchFamily="2" charset="0"/>
            </a:endParaRPr>
          </a:p>
          <a:p>
            <a:pPr marL="228600" indent="0">
              <a:lnSpc>
                <a:spcPct val="100000"/>
              </a:lnSpc>
            </a:pPr>
            <a:r>
              <a:rPr lang="en-US" sz="2000" dirty="0">
                <a:solidFill>
                  <a:schemeClr val="tx1"/>
                </a:solidFill>
                <a:latin typeface="Montserrat Medium" panose="00000600000000000000" pitchFamily="2" charset="0"/>
              </a:rPr>
              <a:t>Showcased Workforce - Employer Apprenticeship Success Stories featuring:</a:t>
            </a: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Bourn &amp; Koch at Rockford</a:t>
            </a: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West Star Aviation at Madison County. </a:t>
            </a:r>
          </a:p>
          <a:p>
            <a:pPr marL="228600" indent="0">
              <a:lnSpc>
                <a:spcPct val="100000"/>
              </a:lnSpc>
            </a:pPr>
            <a:endParaRPr lang="en-US" sz="1400" dirty="0">
              <a:solidFill>
                <a:srgbClr val="595959"/>
              </a:solidFill>
              <a:latin typeface="Montserrat Medium" panose="000006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E89197-2E43-DDDC-AF91-D32EA6BB6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6208" y="6590148"/>
            <a:ext cx="4279900" cy="17570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6819AA9-8377-3909-89BE-52887ED017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892" y="4559244"/>
            <a:ext cx="3517900" cy="19048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176EBF3-5A5F-4BA8-BF94-A3B33C0DB7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6572" y="4684980"/>
            <a:ext cx="2769536" cy="16534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86441B6-F065-06DA-8F7E-982BD945FFFB}"/>
              </a:ext>
            </a:extLst>
          </p:cNvPr>
          <p:cNvSpPr txBox="1"/>
          <p:nvPr/>
        </p:nvSpPr>
        <p:spPr>
          <a:xfrm>
            <a:off x="201892" y="6793895"/>
            <a:ext cx="226417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sz="1200" b="1" i="0" dirty="0">
                <a:solidFill>
                  <a:srgbClr val="1155CC"/>
                </a:solidFill>
                <a:effectLst/>
                <a:latin typeface="Montserrat" panose="00000500000000000000" pitchFamily="2" charset="0"/>
                <a:hlinkClick r:id="rId6"/>
              </a:rPr>
              <a:t>5-MIN Workforce Employer Video</a:t>
            </a:r>
            <a:br>
              <a:rPr lang="en-US" sz="1200" b="0" i="0" dirty="0">
                <a:solidFill>
                  <a:srgbClr val="222222"/>
                </a:solidFill>
                <a:effectLst/>
                <a:latin typeface="Montserrat" panose="00000500000000000000" pitchFamily="2" charset="0"/>
              </a:rPr>
            </a:br>
            <a:endParaRPr lang="en-US" sz="1200" b="0" i="0" dirty="0">
              <a:solidFill>
                <a:srgbClr val="222222"/>
              </a:solidFill>
              <a:effectLst/>
              <a:latin typeface="Montserrat" panose="00000500000000000000" pitchFamily="2" charset="0"/>
              <a:hlinkClick r:id="rId7"/>
            </a:endParaRPr>
          </a:p>
          <a:p>
            <a:pPr algn="l">
              <a:buNone/>
            </a:pPr>
            <a:r>
              <a:rPr lang="en-US" sz="1200" b="1" i="0" dirty="0">
                <a:solidFill>
                  <a:srgbClr val="1155CC"/>
                </a:solidFill>
                <a:effectLst/>
                <a:latin typeface="Montserrat" panose="00000500000000000000" pitchFamily="2" charset="0"/>
                <a:hlinkClick r:id="rId7"/>
              </a:rPr>
              <a:t>2 Min Workforce Employer Video</a:t>
            </a:r>
            <a:endParaRPr lang="en-US" sz="1200" dirty="0">
              <a:solidFill>
                <a:srgbClr val="222222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48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EFBDFA4B-B848-5DE7-1789-A6D43DE5C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002632DD-4F1A-7752-7D59-01E10CEF20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br>
              <a:rPr lang="en-US" sz="2800" b="1" dirty="0">
                <a:solidFill>
                  <a:srgbClr val="92D050"/>
                </a:solidFill>
              </a:rPr>
            </a:br>
            <a:br>
              <a:rPr lang="en-US" sz="2800" b="1" dirty="0">
                <a:solidFill>
                  <a:srgbClr val="92D050"/>
                </a:solidFill>
              </a:rPr>
            </a:br>
            <a:r>
              <a:rPr lang="en-US" sz="2800" b="1" dirty="0">
                <a:solidFill>
                  <a:srgbClr val="92D050"/>
                </a:solidFill>
              </a:rPr>
              <a:t>Workforce Employer </a:t>
            </a:r>
            <a:br>
              <a:rPr lang="en-US" sz="2800" b="1" dirty="0">
                <a:solidFill>
                  <a:srgbClr val="92D050"/>
                </a:solidFill>
              </a:rPr>
            </a:br>
            <a:r>
              <a:rPr lang="en-US" sz="2800" b="1" dirty="0">
                <a:solidFill>
                  <a:srgbClr val="92D050"/>
                </a:solidFill>
              </a:rPr>
              <a:t>Success Story Testimonials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D4035DF7-1CE0-4CA7-0FC4-0B4D9B9F7FD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94750" y="1501580"/>
            <a:ext cx="6461358" cy="663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Produced 10 short-form videos (45–59 sec.)</a:t>
            </a:r>
            <a:r>
              <a:rPr lang="en-US" sz="2000" dirty="0">
                <a:solidFill>
                  <a:schemeClr val="tx1"/>
                </a:solidFill>
                <a:latin typeface="Montserrat Medium" panose="00000600000000000000" pitchFamily="2" charset="0"/>
              </a:rPr>
              <a:t> showcasing key features and program benefits such as </a:t>
            </a: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Flexibility, Retention, Loyalty, Free Support</a:t>
            </a:r>
            <a:r>
              <a:rPr lang="en-US" sz="2000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&amp; More</a:t>
            </a:r>
          </a:p>
          <a:p>
            <a:pPr marL="5715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tx1"/>
              </a:solidFill>
              <a:latin typeface="Montserrat Medium" panose="00000600000000000000" pitchFamily="2" charset="0"/>
            </a:endParaRPr>
          </a:p>
          <a:p>
            <a:pPr marL="5715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Created horizontal and vertical versions</a:t>
            </a:r>
            <a:r>
              <a:rPr lang="en-US" sz="2000" dirty="0">
                <a:solidFill>
                  <a:schemeClr val="tx1"/>
                </a:solidFill>
                <a:latin typeface="Montserrat Medium" panose="00000600000000000000" pitchFamily="2" charset="0"/>
              </a:rPr>
              <a:t> optimized for social media </a:t>
            </a:r>
          </a:p>
          <a:p>
            <a:pPr marL="5715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Montserrat Medium" panose="00000600000000000000" pitchFamily="2" charset="0"/>
            </a:endParaRPr>
          </a:p>
          <a:p>
            <a:pPr marL="228600" lvl="0" indent="0">
              <a:lnSpc>
                <a:spcPct val="100000"/>
              </a:lnSpc>
            </a:pPr>
            <a:r>
              <a:rPr lang="en-US" sz="1400" b="1" i="1" dirty="0">
                <a:solidFill>
                  <a:schemeClr val="tx1"/>
                </a:solidFill>
                <a:latin typeface="Montserrat Medium" panose="00000600000000000000" pitchFamily="2" charset="0"/>
              </a:rPr>
              <a:t>Click on the images below to view some of the snippets:</a:t>
            </a:r>
            <a:endParaRPr lang="en-US" sz="1400" dirty="0">
              <a:solidFill>
                <a:srgbClr val="595959"/>
              </a:solidFill>
              <a:latin typeface="Montserrat Medium" panose="000006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EBBD93-A814-ED6B-4DC3-ACD08F5FE8CF}"/>
              </a:ext>
            </a:extLst>
          </p:cNvPr>
          <p:cNvSpPr txBox="1"/>
          <p:nvPr/>
        </p:nvSpPr>
        <p:spPr>
          <a:xfrm>
            <a:off x="2069308" y="7575857"/>
            <a:ext cx="32494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u="sng" dirty="0">
                <a:solidFill>
                  <a:srgbClr val="222222"/>
                </a:solidFill>
                <a:latin typeface="Montserrat" panose="00000500000000000000" pitchFamily="2" charset="0"/>
              </a:rPr>
              <a:t>Click to View –</a:t>
            </a:r>
          </a:p>
          <a:p>
            <a:pPr algn="ctr"/>
            <a:r>
              <a:rPr lang="en-US" sz="1800" b="1" i="0" u="sng" dirty="0">
                <a:solidFill>
                  <a:srgbClr val="222222"/>
                </a:solidFill>
                <a:effectLst/>
                <a:latin typeface="Montserrat" panose="00000500000000000000" pitchFamily="2" charset="0"/>
                <a:hlinkClick r:id="rId3"/>
              </a:rPr>
              <a:t>Tailored Apprenticeship Solutions</a:t>
            </a:r>
            <a:endParaRPr lang="en-US" sz="1800" b="1" i="0" u="sng" dirty="0">
              <a:solidFill>
                <a:srgbClr val="222222"/>
              </a:solidFill>
              <a:effectLst/>
              <a:latin typeface="Montserrat" panose="00000500000000000000" pitchFamily="2" charset="0"/>
            </a:endParaRPr>
          </a:p>
          <a:p>
            <a:pPr algn="ctr"/>
            <a:endParaRPr lang="en-US" sz="1800" b="0" i="0" dirty="0">
              <a:solidFill>
                <a:srgbClr val="222222"/>
              </a:solidFill>
              <a:effectLst/>
              <a:latin typeface="Montserrat" panose="00000500000000000000" pitchFamily="2" charset="0"/>
            </a:endParaRPr>
          </a:p>
        </p:txBody>
      </p:sp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F1A99A7D-480A-6F85-AFD8-519500BD95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1734" y="4386490"/>
            <a:ext cx="2705100" cy="1422742"/>
          </a:xfrm>
          <a:prstGeom prst="rect">
            <a:avLst/>
          </a:prstGeom>
        </p:spPr>
      </p:pic>
      <p:pic>
        <p:nvPicPr>
          <p:cNvPr id="3" name="Picture 2">
            <a:hlinkClick r:id="rId6"/>
            <a:extLst>
              <a:ext uri="{FF2B5EF4-FFF2-40B4-BE49-F238E27FC236}">
                <a16:creationId xmlns:a16="http://schemas.microsoft.com/office/drawing/2014/main" id="{D9D373FF-7BEE-0237-360C-71D93E07CF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1734" y="6083992"/>
            <a:ext cx="2765057" cy="1422743"/>
          </a:xfrm>
          <a:prstGeom prst="rect">
            <a:avLst/>
          </a:prstGeom>
        </p:spPr>
      </p:pic>
      <p:pic>
        <p:nvPicPr>
          <p:cNvPr id="7" name="Picture 6">
            <a:hlinkClick r:id="rId8"/>
            <a:extLst>
              <a:ext uri="{FF2B5EF4-FFF2-40B4-BE49-F238E27FC236}">
                <a16:creationId xmlns:a16="http://schemas.microsoft.com/office/drawing/2014/main" id="{253C8350-0678-9F0D-92DE-57147418BC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0175" y="6092817"/>
            <a:ext cx="2712242" cy="1417330"/>
          </a:xfrm>
          <a:prstGeom prst="rect">
            <a:avLst/>
          </a:prstGeom>
        </p:spPr>
      </p:pic>
      <p:pic>
        <p:nvPicPr>
          <p:cNvPr id="11" name="Picture 10">
            <a:hlinkClick r:id="rId10"/>
            <a:extLst>
              <a:ext uri="{FF2B5EF4-FFF2-40B4-BE49-F238E27FC236}">
                <a16:creationId xmlns:a16="http://schemas.microsoft.com/office/drawing/2014/main" id="{3455A691-8167-8B25-384A-93AA794D74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3767" y="4492538"/>
            <a:ext cx="2765057" cy="1433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17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A35790B7-5204-3D97-06E3-EC88049B2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AF7A3112-50F4-4789-6F97-0DDF92AA88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br>
              <a:rPr lang="en-US" sz="2800" b="1" dirty="0">
                <a:solidFill>
                  <a:srgbClr val="92D050"/>
                </a:solidFill>
              </a:rPr>
            </a:br>
            <a:br>
              <a:rPr lang="en-US" sz="2800" b="1" dirty="0">
                <a:solidFill>
                  <a:srgbClr val="92D050"/>
                </a:solidFill>
              </a:rPr>
            </a:br>
            <a:r>
              <a:rPr lang="en-US" sz="2800" b="1" dirty="0">
                <a:solidFill>
                  <a:srgbClr val="92D050"/>
                </a:solidFill>
              </a:rPr>
              <a:t>Connected TV Ad Spots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1AD8E3FC-34F0-3D95-1F85-583F7C1090D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94750" y="1501580"/>
            <a:ext cx="6461358" cy="663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indent="-34290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Created </a:t>
            </a:r>
            <a:r>
              <a:rPr lang="en-US" sz="2200" b="1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30- and 15-second</a:t>
            </a:r>
            <a:r>
              <a:rPr lang="en-US" sz="22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 video spots</a:t>
            </a:r>
          </a:p>
          <a:p>
            <a:pPr marL="571500" indent="-34290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Produced </a:t>
            </a:r>
            <a:r>
              <a:rPr lang="en-US" sz="2200" b="1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high-energy, fast-paced,</a:t>
            </a:r>
            <a:r>
              <a:rPr lang="en-US" sz="22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200" b="1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broadcast-quality</a:t>
            </a:r>
            <a:r>
              <a:rPr lang="en-US" sz="22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 videos</a:t>
            </a:r>
          </a:p>
          <a:p>
            <a:pPr marL="571500" indent="-34290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Focused on </a:t>
            </a:r>
            <a:r>
              <a:rPr lang="en-US" sz="2200" b="1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key employer benefits</a:t>
            </a:r>
          </a:p>
          <a:p>
            <a:pPr marL="571500" indent="-34290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Delivered via </a:t>
            </a:r>
            <a:r>
              <a:rPr lang="en-US" sz="2200" b="1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LinkedIn CTV</a:t>
            </a:r>
          </a:p>
          <a:p>
            <a:pPr marL="571500" indent="-34290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Targeted </a:t>
            </a:r>
            <a:r>
              <a:rPr lang="en-US" sz="2200" b="1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senior HR and Ops decision-makers across Illinois industries</a:t>
            </a:r>
          </a:p>
          <a:p>
            <a:pPr marL="228600" indent="0">
              <a:lnSpc>
                <a:spcPct val="100000"/>
              </a:lnSpc>
            </a:pPr>
            <a:endParaRPr lang="en-US" sz="1400" dirty="0">
              <a:solidFill>
                <a:srgbClr val="595959"/>
              </a:solidFill>
              <a:latin typeface="Montserrat Medium" panose="00000600000000000000" pitchFamily="2" charset="0"/>
            </a:endParaRPr>
          </a:p>
          <a:p>
            <a:pPr marL="228600" indent="0">
              <a:lnSpc>
                <a:spcPct val="100000"/>
              </a:lnSpc>
            </a:pPr>
            <a:endParaRPr lang="en-US" sz="1400" dirty="0">
              <a:solidFill>
                <a:srgbClr val="595959"/>
              </a:solidFill>
              <a:latin typeface="Montserrat Medium" panose="000006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E6FA36-670F-D343-3D32-DCC4FA2626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588" y="5534147"/>
            <a:ext cx="2814608" cy="15782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48945FA-CEA6-0B31-C611-208B2A92CC46}"/>
              </a:ext>
            </a:extLst>
          </p:cNvPr>
          <p:cNvSpPr txBox="1"/>
          <p:nvPr/>
        </p:nvSpPr>
        <p:spPr>
          <a:xfrm>
            <a:off x="0" y="7469140"/>
            <a:ext cx="3429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i="0" dirty="0">
                <a:solidFill>
                  <a:srgbClr val="1155CC"/>
                </a:solidFill>
                <a:effectLst/>
                <a:latin typeface="Montserrat" panose="00000500000000000000" pitchFamily="2" charset="0"/>
                <a:hlinkClick r:id="rId4"/>
              </a:rPr>
              <a:t>AP IL 30 Sec CTV Spot</a:t>
            </a:r>
            <a:endParaRPr lang="en-US" dirty="0">
              <a:latin typeface="Montserrat" panose="000005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A236C9-EA5A-9B38-F1E7-B46AA8AC7C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6806" y="5534147"/>
            <a:ext cx="2814608" cy="157259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EA75786-E298-9043-EC33-0BD6612DE704}"/>
              </a:ext>
            </a:extLst>
          </p:cNvPr>
          <p:cNvSpPr txBox="1"/>
          <p:nvPr/>
        </p:nvSpPr>
        <p:spPr>
          <a:xfrm>
            <a:off x="3425429" y="7469141"/>
            <a:ext cx="34318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i="0" dirty="0">
                <a:solidFill>
                  <a:srgbClr val="1155CC"/>
                </a:solidFill>
                <a:effectLst/>
                <a:latin typeface="Montserrat" panose="00000500000000000000" pitchFamily="2" charset="0"/>
                <a:hlinkClick r:id="rId6"/>
              </a:rPr>
              <a:t>AP IL 15 Sec CTV Spot</a:t>
            </a:r>
            <a:endParaRPr lang="en-US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54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>
          <a:extLst>
            <a:ext uri="{FF2B5EF4-FFF2-40B4-BE49-F238E27FC236}">
              <a16:creationId xmlns:a16="http://schemas.microsoft.com/office/drawing/2014/main" id="{11096296-EBC3-240C-170D-8DA710F28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">
            <a:extLst>
              <a:ext uri="{FF2B5EF4-FFF2-40B4-BE49-F238E27FC236}">
                <a16:creationId xmlns:a16="http://schemas.microsoft.com/office/drawing/2014/main" id="{B0AF951C-A472-89BE-D695-10ACBEF938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71487" y="3862235"/>
            <a:ext cx="5915025" cy="2324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>
              <a:lnSpc>
                <a:spcPct val="120000"/>
              </a:lnSpc>
              <a:spcBef>
                <a:spcPts val="0"/>
              </a:spcBef>
            </a:pPr>
            <a:r>
              <a:rPr lang="en-US" sz="2800" b="1" dirty="0">
                <a:latin typeface="Montserrat Medium" panose="00000600000000000000" pitchFamily="2" charset="0"/>
              </a:rPr>
              <a:t>Paid Social Ad Campaigns</a:t>
            </a:r>
          </a:p>
          <a:p>
            <a:pPr marL="0" lvl="0" indent="0" algn="ctr">
              <a:lnSpc>
                <a:spcPct val="120000"/>
              </a:lnSpc>
              <a:spcBef>
                <a:spcPts val="0"/>
              </a:spcBef>
            </a:pPr>
            <a:r>
              <a:rPr lang="en-US" sz="2800" dirty="0">
                <a:latin typeface="Montserrat Medium" panose="00000600000000000000" pitchFamily="2" charset="0"/>
              </a:rPr>
              <a:t>3/21/24 to 7/7/26</a:t>
            </a:r>
          </a:p>
          <a:p>
            <a:pPr marL="0" lvl="0" indent="0" algn="ctr">
              <a:lnSpc>
                <a:spcPct val="120000"/>
              </a:lnSpc>
              <a:spcBef>
                <a:spcPts val="0"/>
              </a:spcBef>
            </a:pPr>
            <a:endParaRPr lang="en-US" sz="1200" dirty="0">
              <a:latin typeface="Montserrat Medium" panose="00000600000000000000" pitchFamily="2" charset="0"/>
            </a:endParaRPr>
          </a:p>
          <a:p>
            <a:pPr marL="0" lvl="0" indent="0" algn="ctr">
              <a:lnSpc>
                <a:spcPct val="120000"/>
              </a:lnSpc>
              <a:spcBef>
                <a:spcPts val="0"/>
              </a:spcBef>
            </a:pPr>
            <a:r>
              <a:rPr lang="en-US" sz="2800" b="1" dirty="0">
                <a:solidFill>
                  <a:srgbClr val="0070C0"/>
                </a:solidFill>
                <a:latin typeface="Montserrat Medium" panose="00000600000000000000" pitchFamily="2" charset="0"/>
              </a:rPr>
              <a:t>* LinkedIn     * Reddit     * </a:t>
            </a:r>
            <a:r>
              <a:rPr lang="en-US" sz="3100" b="1" dirty="0">
                <a:solidFill>
                  <a:srgbClr val="0070C0"/>
                </a:solidFill>
                <a:latin typeface="Montserrat Medium" panose="00000600000000000000" pitchFamily="2" charset="0"/>
              </a:rPr>
              <a:t>Meta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0CC93C-02B2-1A74-2CB6-AD17046FF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4834" y="993996"/>
            <a:ext cx="4188331" cy="2324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46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4E1495CB-2DFB-6C3A-0ED8-200BBC1F6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FF780309-F795-8AD2-54EA-9E34FDC63D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  <a:latin typeface="Montserrat Medium" panose="00000600000000000000" pitchFamily="2" charset="0"/>
              </a:rPr>
              <a:t>Social Media Ads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D250820A-1BD7-F8DD-643B-EF621A7A71B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94750" y="1823977"/>
            <a:ext cx="6461358" cy="1407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2200" b="1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Platforms Reached  </a:t>
            </a:r>
          </a:p>
          <a:p>
            <a:pPr marL="5715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70C0"/>
                </a:solidFill>
                <a:latin typeface="Montserrat Medium" panose="00000600000000000000" pitchFamily="2" charset="0"/>
              </a:rPr>
              <a:t>LinkedIn + Audience Network</a:t>
            </a:r>
          </a:p>
          <a:p>
            <a:pPr marL="5715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70C0"/>
                </a:solidFill>
                <a:latin typeface="Montserrat Medium" panose="00000600000000000000" pitchFamily="2" charset="0"/>
              </a:rPr>
              <a:t>Reddit</a:t>
            </a:r>
          </a:p>
          <a:p>
            <a:pPr marL="5715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70C0"/>
                </a:solidFill>
                <a:latin typeface="Montserrat Medium" panose="00000600000000000000" pitchFamily="2" charset="0"/>
              </a:rPr>
              <a:t>Meta = Facebook, Instagram, Messenger, Threads, WhatsApp, Audience Network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B62EDE-6B91-349F-999E-78D79DBE00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71" y="4572000"/>
            <a:ext cx="6858000" cy="4075482"/>
          </a:xfrm>
          <a:prstGeom prst="rect">
            <a:avLst/>
          </a:prstGeom>
        </p:spPr>
      </p:pic>
      <p:sp>
        <p:nvSpPr>
          <p:cNvPr id="2" name="Google Shape;301;p2">
            <a:extLst>
              <a:ext uri="{FF2B5EF4-FFF2-40B4-BE49-F238E27FC236}">
                <a16:creationId xmlns:a16="http://schemas.microsoft.com/office/drawing/2014/main" id="{2273D1F2-ED62-43E0-A369-6A6F74E9E891}"/>
              </a:ext>
            </a:extLst>
          </p:cNvPr>
          <p:cNvSpPr txBox="1">
            <a:spLocks/>
          </p:cNvSpPr>
          <p:nvPr/>
        </p:nvSpPr>
        <p:spPr>
          <a:xfrm>
            <a:off x="194750" y="4011210"/>
            <a:ext cx="6461358" cy="560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45454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7F7F7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Font typeface="Arial"/>
              <a:buNone/>
              <a:defRPr sz="13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28600" indent="0" algn="ctr">
              <a:lnSpc>
                <a:spcPct val="100000"/>
              </a:lnSpc>
            </a:pPr>
            <a:r>
              <a:rPr lang="en-US" sz="24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Audience Network</a:t>
            </a:r>
          </a:p>
        </p:txBody>
      </p:sp>
    </p:spTree>
    <p:extLst>
      <p:ext uri="{BB962C8B-B14F-4D97-AF65-F5344CB8AC3E}">
        <p14:creationId xmlns:p14="http://schemas.microsoft.com/office/powerpoint/2010/main" val="341852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958FC2D9-16AD-F8CB-A63B-26E9301D1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76E773B5-BCC2-95DE-CD0F-22DA655DFC5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  <a:latin typeface="Montserrat Medium" panose="00000600000000000000" pitchFamily="2" charset="0"/>
              </a:rPr>
              <a:t>Social Media Ads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8DC87646-BD0E-5F16-33EC-60BEA41A623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94750" y="1823977"/>
            <a:ext cx="6461358" cy="1407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2200" b="1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Definitions</a:t>
            </a:r>
          </a:p>
          <a:p>
            <a:pPr marL="228600" indent="0">
              <a:lnSpc>
                <a:spcPct val="100000"/>
              </a:lnSpc>
            </a:pPr>
            <a:r>
              <a:rPr lang="en-US" sz="2200" b="1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  </a:t>
            </a:r>
          </a:p>
          <a:p>
            <a:pPr marL="571500" indent="-342900">
              <a:lnSpc>
                <a:spcPct val="10000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Impressions</a:t>
            </a:r>
            <a:r>
              <a:rPr lang="en-US" sz="2400" b="1" dirty="0">
                <a:solidFill>
                  <a:srgbClr val="0070C0"/>
                </a:solidFill>
                <a:latin typeface="Montserrat Medium" panose="00000600000000000000" pitchFamily="2" charset="0"/>
              </a:rPr>
              <a:t> = Views of the ad</a:t>
            </a:r>
          </a:p>
          <a:p>
            <a:pPr marL="571500" indent="-342900">
              <a:lnSpc>
                <a:spcPct val="10000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CPC</a:t>
            </a:r>
            <a:r>
              <a:rPr lang="en-US" sz="2400" b="1" dirty="0">
                <a:solidFill>
                  <a:srgbClr val="0070C0"/>
                </a:solidFill>
                <a:latin typeface="Montserrat Medium" panose="00000600000000000000" pitchFamily="2" charset="0"/>
              </a:rPr>
              <a:t> = Cost per click</a:t>
            </a:r>
          </a:p>
          <a:p>
            <a:pPr marL="571500" indent="-3429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ER </a:t>
            </a:r>
            <a:r>
              <a:rPr lang="en-US" sz="2400" b="1" dirty="0">
                <a:solidFill>
                  <a:srgbClr val="0070C0"/>
                </a:solidFill>
                <a:latin typeface="Montserrat Medium" panose="00000600000000000000" pitchFamily="2" charset="0"/>
              </a:rPr>
              <a:t>= Engagement Rate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70C0"/>
                </a:solidFill>
                <a:latin typeface="Montserrat Medium" panose="00000600000000000000" pitchFamily="2" charset="0"/>
              </a:rPr>
              <a:t>Take the total number of engagements (likes, shares, video views, etc.) and divide by number of Impressions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70C0"/>
                </a:solidFill>
                <a:latin typeface="Montserrat Medium" panose="00000600000000000000" pitchFamily="2" charset="0"/>
              </a:rPr>
              <a:t>ER is important because if it high, that means the right audience saw the right content and the right graphic</a:t>
            </a:r>
          </a:p>
        </p:txBody>
      </p:sp>
    </p:spTree>
    <p:extLst>
      <p:ext uri="{BB962C8B-B14F-4D97-AF65-F5344CB8AC3E}">
        <p14:creationId xmlns:p14="http://schemas.microsoft.com/office/powerpoint/2010/main" val="228806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8D0ACDE8-B1CB-CAFB-BA62-1214271AA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85F4239B-5B59-0A20-3B81-788824A49D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  <a:latin typeface="Montserrat Medium" panose="00000600000000000000" pitchFamily="2" charset="0"/>
              </a:rPr>
              <a:t>Social Media Ads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ED4C72DE-70C8-896D-4811-3B234A6D3D4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0" y="1553415"/>
            <a:ext cx="3983277" cy="1407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2200" b="1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Ad Examples - </a:t>
            </a:r>
            <a:r>
              <a:rPr lang="en-US" sz="2400" b="1" dirty="0">
                <a:solidFill>
                  <a:srgbClr val="0070C0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Meta Ads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3917DC-12D4-7BB2-9BBC-7486166C1D64}"/>
              </a:ext>
            </a:extLst>
          </p:cNvPr>
          <p:cNvSpPr txBox="1"/>
          <p:nvPr/>
        </p:nvSpPr>
        <p:spPr>
          <a:xfrm>
            <a:off x="4366650" y="1945610"/>
            <a:ext cx="2438209" cy="346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1600" b="1" dirty="0">
                <a:solidFill>
                  <a:srgbClr val="0070C0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Instagram Feed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CBC34DB-0268-E1F1-A66B-51327E36322B}"/>
              </a:ext>
            </a:extLst>
          </p:cNvPr>
          <p:cNvGrpSpPr/>
          <p:nvPr/>
        </p:nvGrpSpPr>
        <p:grpSpPr>
          <a:xfrm>
            <a:off x="3416899" y="2347002"/>
            <a:ext cx="3387960" cy="4920351"/>
            <a:chOff x="3346896" y="1586775"/>
            <a:chExt cx="3387960" cy="492035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5D87533-1830-1A12-5D0C-B8018CA9718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46896" y="1586775"/>
              <a:ext cx="3316726" cy="4920351"/>
            </a:xfrm>
            <a:prstGeom prst="rect">
              <a:avLst/>
            </a:prstGeom>
          </p:spPr>
        </p:pic>
        <p:pic>
          <p:nvPicPr>
            <p:cNvPr id="10" name="10_phyllis_horizontal (720p)">
              <a:hlinkClick r:id="" action="ppaction://media"/>
              <a:extLst>
                <a:ext uri="{FF2B5EF4-FFF2-40B4-BE49-F238E27FC236}">
                  <a16:creationId xmlns:a16="http://schemas.microsoft.com/office/drawing/2014/main" id="{D5350923-DE2A-E89E-18B2-AD70167EFB4E}"/>
                </a:ext>
              </a:extLst>
            </p:cNvPr>
            <p:cNvPicPr>
              <a:picLocks noChangeAspect="1"/>
            </p:cNvPicPr>
            <p:nvPr>
              <a:vide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8"/>
            <a:stretch>
              <a:fillRect/>
            </a:stretch>
          </p:blipFill>
          <p:spPr>
            <a:xfrm>
              <a:off x="3418129" y="1911710"/>
              <a:ext cx="3316727" cy="1566701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B3E86FA-3C69-2AFD-FDD7-B0927ADF789A}"/>
              </a:ext>
            </a:extLst>
          </p:cNvPr>
          <p:cNvSpPr txBox="1"/>
          <p:nvPr/>
        </p:nvSpPr>
        <p:spPr>
          <a:xfrm>
            <a:off x="1270296" y="2191704"/>
            <a:ext cx="20753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1600" b="1" dirty="0">
                <a:solidFill>
                  <a:srgbClr val="0070C0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Facebook Feed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18AB262-69B5-6995-41A1-F02C8F561B4C}"/>
              </a:ext>
            </a:extLst>
          </p:cNvPr>
          <p:cNvGrpSpPr/>
          <p:nvPr/>
        </p:nvGrpSpPr>
        <p:grpSpPr>
          <a:xfrm>
            <a:off x="133121" y="2530258"/>
            <a:ext cx="3387960" cy="5388155"/>
            <a:chOff x="351384" y="3049549"/>
            <a:chExt cx="2445182" cy="441450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EFF37E4-8726-46D5-99AC-96A1EAD6E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51384" y="3049549"/>
              <a:ext cx="2424136" cy="4414507"/>
            </a:xfrm>
            <a:prstGeom prst="rect">
              <a:avLst/>
            </a:prstGeom>
          </p:spPr>
        </p:pic>
        <p:pic>
          <p:nvPicPr>
            <p:cNvPr id="12" name="APP IL Camp 8 2024 FB App Week 3">
              <a:hlinkClick r:id="" action="ppaction://media"/>
              <a:extLst>
                <a:ext uri="{FF2B5EF4-FFF2-40B4-BE49-F238E27FC236}">
                  <a16:creationId xmlns:a16="http://schemas.microsoft.com/office/drawing/2014/main" id="{8B600CBC-73DB-D00F-07EF-B5917AE32381}"/>
                </a:ext>
              </a:extLst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10"/>
            <a:stretch>
              <a:fillRect/>
            </a:stretch>
          </p:blipFill>
          <p:spPr>
            <a:xfrm>
              <a:off x="351384" y="5491999"/>
              <a:ext cx="2445182" cy="1409408"/>
            </a:xfrm>
            <a:prstGeom prst="rect">
              <a:avLst/>
            </a:prstGeom>
          </p:spPr>
        </p:pic>
      </p:grp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FD29DF75-48FD-368F-A616-068FA2BEA7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573434"/>
              </p:ext>
            </p:extLst>
          </p:nvPr>
        </p:nvGraphicFramePr>
        <p:xfrm>
          <a:off x="3521081" y="7231668"/>
          <a:ext cx="3387961" cy="1158240"/>
        </p:xfrm>
        <a:graphic>
          <a:graphicData uri="http://schemas.openxmlformats.org/drawingml/2006/table">
            <a:tbl>
              <a:tblPr/>
              <a:tblGrid>
                <a:gridCol w="3387961">
                  <a:extLst>
                    <a:ext uri="{9D8B030D-6E8A-4147-A177-3AD203B41FA5}">
                      <a16:colId xmlns:a16="http://schemas.microsoft.com/office/drawing/2014/main" val="13321973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b="1" dirty="0">
                          <a:effectLst/>
                        </a:rPr>
                        <a:t>Campaign 6 Facebook</a:t>
                      </a:r>
                    </a:p>
                    <a:p>
                      <a:pPr algn="l" fontAlgn="t">
                        <a:buNone/>
                      </a:pPr>
                      <a:r>
                        <a:rPr lang="en-US" b="1" dirty="0">
                          <a:effectLst/>
                        </a:rPr>
                        <a:t>Views = 179,000</a:t>
                      </a:r>
                    </a:p>
                    <a:p>
                      <a:pPr algn="l" fontAlgn="t">
                        <a:buNone/>
                      </a:pPr>
                      <a:r>
                        <a:rPr lang="en-US" b="1" dirty="0">
                          <a:effectLst/>
                        </a:rPr>
                        <a:t>Clicks = 6,600</a:t>
                      </a:r>
                    </a:p>
                    <a:p>
                      <a:pPr algn="l" fontAlgn="t">
                        <a:buNone/>
                      </a:pPr>
                      <a:r>
                        <a:rPr lang="en-US" b="1" dirty="0">
                          <a:effectLst/>
                        </a:rPr>
                        <a:t>Engagement Rate = 25% 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</a:rPr>
                        <a:t>(avg=.50%)</a:t>
                      </a:r>
                    </a:p>
                    <a:p>
                      <a:pPr algn="l" fontAlgn="t">
                        <a:buNone/>
                      </a:pPr>
                      <a:r>
                        <a:rPr lang="en-US" b="1" dirty="0">
                          <a:effectLst/>
                        </a:rPr>
                        <a:t>CPC=$0.15  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</a:rPr>
                        <a:t>(avg=$4.50)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5530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195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ADDC5057-BE47-CE68-6F7B-46D2C71FC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933C9F87-E660-9050-1693-2486D5420D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  <a:latin typeface="Montserrat Medium" panose="00000600000000000000" pitchFamily="2" charset="0"/>
              </a:rPr>
              <a:t>Social Media Ads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BF9C348E-67DA-DB8F-007D-2CB859AC469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1687" y="1490596"/>
            <a:ext cx="6461358" cy="1407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2200" b="1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Ad Examples - </a:t>
            </a:r>
            <a:r>
              <a:rPr lang="en-US" sz="2400" b="1" dirty="0">
                <a:solidFill>
                  <a:srgbClr val="0070C0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Meta Ads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3CE07B-75EB-0D67-A32E-F0A45DF8BE08}"/>
              </a:ext>
            </a:extLst>
          </p:cNvPr>
          <p:cNvSpPr txBox="1"/>
          <p:nvPr/>
        </p:nvSpPr>
        <p:spPr>
          <a:xfrm>
            <a:off x="544664" y="1992083"/>
            <a:ext cx="240104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1600" b="1" dirty="0">
                <a:solidFill>
                  <a:srgbClr val="0070C0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Messenger Stories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56295B-BCA4-5A32-C51B-32B704D4C088}"/>
              </a:ext>
            </a:extLst>
          </p:cNvPr>
          <p:cNvSpPr txBox="1"/>
          <p:nvPr/>
        </p:nvSpPr>
        <p:spPr>
          <a:xfrm>
            <a:off x="3312366" y="2619999"/>
            <a:ext cx="240104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1600" b="1" dirty="0">
                <a:solidFill>
                  <a:srgbClr val="0070C0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Audience Network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19EACCD-71B0-C276-D534-975AB597ED99}"/>
              </a:ext>
            </a:extLst>
          </p:cNvPr>
          <p:cNvGrpSpPr/>
          <p:nvPr/>
        </p:nvGrpSpPr>
        <p:grpSpPr>
          <a:xfrm>
            <a:off x="3429000" y="3018771"/>
            <a:ext cx="3350884" cy="4172532"/>
            <a:chOff x="3312366" y="3018772"/>
            <a:chExt cx="3350884" cy="417253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F36DAEF-874D-21C2-910D-BE2A825CC6E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19508" y="3018772"/>
              <a:ext cx="3343742" cy="4172532"/>
            </a:xfrm>
            <a:prstGeom prst="rect">
              <a:avLst/>
            </a:prstGeom>
          </p:spPr>
        </p:pic>
        <p:pic>
          <p:nvPicPr>
            <p:cNvPr id="10" name="APP IL Camp 7 2024 FB Manuf 4">
              <a:hlinkClick r:id="" action="ppaction://media"/>
              <a:extLst>
                <a:ext uri="{FF2B5EF4-FFF2-40B4-BE49-F238E27FC236}">
                  <a16:creationId xmlns:a16="http://schemas.microsoft.com/office/drawing/2014/main" id="{ED8665C6-ED8A-30CD-0FB3-FEB871FD90D8}"/>
                </a:ext>
              </a:extLst>
            </p:cNvPr>
            <p:cNvPicPr>
              <a:picLocks noChangeAspect="1"/>
            </p:cNvPicPr>
            <p:nvPr>
              <a:vide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8"/>
            <a:stretch>
              <a:fillRect/>
            </a:stretch>
          </p:blipFill>
          <p:spPr>
            <a:xfrm>
              <a:off x="3312366" y="4971858"/>
              <a:ext cx="3343742" cy="1880855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4F2361A-DDDF-27E6-1127-962DE3B34E05}"/>
              </a:ext>
            </a:extLst>
          </p:cNvPr>
          <p:cNvGrpSpPr/>
          <p:nvPr/>
        </p:nvGrpSpPr>
        <p:grpSpPr>
          <a:xfrm>
            <a:off x="78116" y="2424291"/>
            <a:ext cx="3219561" cy="5492158"/>
            <a:chOff x="489725" y="3018772"/>
            <a:chExt cx="2553056" cy="457263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7205721-C4C0-4774-8D89-28FF8FBDFB8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89725" y="3018772"/>
              <a:ext cx="2553056" cy="4572638"/>
            </a:xfrm>
            <a:prstGeom prst="rect">
              <a:avLst/>
            </a:prstGeom>
          </p:spPr>
        </p:pic>
        <p:pic>
          <p:nvPicPr>
            <p:cNvPr id="11" name="App IL Camp 3 2024 FB Manuf 5">
              <a:hlinkClick r:id="" action="ppaction://media"/>
              <a:extLst>
                <a:ext uri="{FF2B5EF4-FFF2-40B4-BE49-F238E27FC236}">
                  <a16:creationId xmlns:a16="http://schemas.microsoft.com/office/drawing/2014/main" id="{241D7FA1-0BE8-2AD1-F352-9600553D7179}"/>
                </a:ext>
              </a:extLst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10"/>
            <a:stretch>
              <a:fillRect/>
            </a:stretch>
          </p:blipFill>
          <p:spPr>
            <a:xfrm>
              <a:off x="489725" y="3685534"/>
              <a:ext cx="2553056" cy="14360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6064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CF661968-A4EB-2776-92AA-CC906D193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2E82C6B9-D73A-7346-2A9C-2008FD9181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9594" y="577849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  <a:latin typeface="Montserrat Medium" panose="00000600000000000000" pitchFamily="2" charset="0"/>
              </a:rPr>
              <a:t>Our Leadership Team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90B09D-E836-1611-D81B-2A16B0009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730" y="1549335"/>
            <a:ext cx="1745450" cy="174545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6CEC0031-1DBE-5197-2580-74A25FB0B4BB}"/>
              </a:ext>
            </a:extLst>
          </p:cNvPr>
          <p:cNvGrpSpPr/>
          <p:nvPr/>
        </p:nvGrpSpPr>
        <p:grpSpPr>
          <a:xfrm>
            <a:off x="0" y="1549335"/>
            <a:ext cx="6988906" cy="2201130"/>
            <a:chOff x="0" y="1549335"/>
            <a:chExt cx="6988906" cy="220113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747C477-623D-C0D2-870A-F14770A4D789}"/>
                </a:ext>
              </a:extLst>
            </p:cNvPr>
            <p:cNvGrpSpPr/>
            <p:nvPr/>
          </p:nvGrpSpPr>
          <p:grpSpPr>
            <a:xfrm>
              <a:off x="2132943" y="2028017"/>
              <a:ext cx="4202797" cy="1722448"/>
              <a:chOff x="2132943" y="2028017"/>
              <a:chExt cx="4202797" cy="1722448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E287E7DB-A154-DC65-1FBE-2FB3653E6744}"/>
                  </a:ext>
                </a:extLst>
              </p:cNvPr>
              <p:cNvSpPr/>
              <p:nvPr/>
            </p:nvSpPr>
            <p:spPr>
              <a:xfrm>
                <a:off x="2132943" y="2028017"/>
                <a:ext cx="4202797" cy="572013"/>
              </a:xfrm>
              <a:custGeom>
                <a:avLst/>
                <a:gdLst>
                  <a:gd name="connsiteX0" fmla="*/ 0 w 4202797"/>
                  <a:gd name="connsiteY0" fmla="*/ 95337 h 572013"/>
                  <a:gd name="connsiteX1" fmla="*/ 95337 w 4202797"/>
                  <a:gd name="connsiteY1" fmla="*/ 0 h 572013"/>
                  <a:gd name="connsiteX2" fmla="*/ 4107460 w 4202797"/>
                  <a:gd name="connsiteY2" fmla="*/ 0 h 572013"/>
                  <a:gd name="connsiteX3" fmla="*/ 4202797 w 4202797"/>
                  <a:gd name="connsiteY3" fmla="*/ 95337 h 572013"/>
                  <a:gd name="connsiteX4" fmla="*/ 4202797 w 4202797"/>
                  <a:gd name="connsiteY4" fmla="*/ 476676 h 572013"/>
                  <a:gd name="connsiteX5" fmla="*/ 4107460 w 4202797"/>
                  <a:gd name="connsiteY5" fmla="*/ 572013 h 572013"/>
                  <a:gd name="connsiteX6" fmla="*/ 95337 w 4202797"/>
                  <a:gd name="connsiteY6" fmla="*/ 572013 h 572013"/>
                  <a:gd name="connsiteX7" fmla="*/ 0 w 4202797"/>
                  <a:gd name="connsiteY7" fmla="*/ 476676 h 572013"/>
                  <a:gd name="connsiteX8" fmla="*/ 0 w 4202797"/>
                  <a:gd name="connsiteY8" fmla="*/ 95337 h 572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02797" h="572013">
                    <a:moveTo>
                      <a:pt x="0" y="95337"/>
                    </a:moveTo>
                    <a:cubicBezTo>
                      <a:pt x="0" y="42684"/>
                      <a:pt x="42684" y="0"/>
                      <a:pt x="95337" y="0"/>
                    </a:cubicBezTo>
                    <a:lnTo>
                      <a:pt x="4107460" y="0"/>
                    </a:lnTo>
                    <a:cubicBezTo>
                      <a:pt x="4160113" y="0"/>
                      <a:pt x="4202797" y="42684"/>
                      <a:pt x="4202797" y="95337"/>
                    </a:cubicBezTo>
                    <a:lnTo>
                      <a:pt x="4202797" y="476676"/>
                    </a:lnTo>
                    <a:cubicBezTo>
                      <a:pt x="4202797" y="529329"/>
                      <a:pt x="4160113" y="572013"/>
                      <a:pt x="4107460" y="572013"/>
                    </a:cubicBezTo>
                    <a:lnTo>
                      <a:pt x="95337" y="572013"/>
                    </a:lnTo>
                    <a:cubicBezTo>
                      <a:pt x="42684" y="572013"/>
                      <a:pt x="0" y="529329"/>
                      <a:pt x="0" y="476676"/>
                    </a:cubicBezTo>
                    <a:lnTo>
                      <a:pt x="0" y="95337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96503" tIns="96503" rIns="96503" bIns="96503" numCol="1" spcCol="1270" anchor="ctr" anchorCtr="0">
                <a:noAutofit/>
              </a:bodyPr>
              <a:lstStyle/>
              <a:p>
                <a:pPr marL="0" lvl="0" indent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800" kern="1200" dirty="0"/>
                  <a:t>25+ Years of National and Global, Integrated Marketing Experience</a:t>
                </a: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CB6E257F-E58E-410C-278A-E269BC05DFC3}"/>
                  </a:ext>
                </a:extLst>
              </p:cNvPr>
              <p:cNvSpPr/>
              <p:nvPr/>
            </p:nvSpPr>
            <p:spPr>
              <a:xfrm>
                <a:off x="2132943" y="2634232"/>
                <a:ext cx="4202797" cy="349276"/>
              </a:xfrm>
              <a:custGeom>
                <a:avLst/>
                <a:gdLst>
                  <a:gd name="connsiteX0" fmla="*/ 0 w 4202797"/>
                  <a:gd name="connsiteY0" fmla="*/ 58214 h 349276"/>
                  <a:gd name="connsiteX1" fmla="*/ 58214 w 4202797"/>
                  <a:gd name="connsiteY1" fmla="*/ 0 h 349276"/>
                  <a:gd name="connsiteX2" fmla="*/ 4144583 w 4202797"/>
                  <a:gd name="connsiteY2" fmla="*/ 0 h 349276"/>
                  <a:gd name="connsiteX3" fmla="*/ 4202797 w 4202797"/>
                  <a:gd name="connsiteY3" fmla="*/ 58214 h 349276"/>
                  <a:gd name="connsiteX4" fmla="*/ 4202797 w 4202797"/>
                  <a:gd name="connsiteY4" fmla="*/ 291062 h 349276"/>
                  <a:gd name="connsiteX5" fmla="*/ 4144583 w 4202797"/>
                  <a:gd name="connsiteY5" fmla="*/ 349276 h 349276"/>
                  <a:gd name="connsiteX6" fmla="*/ 58214 w 4202797"/>
                  <a:gd name="connsiteY6" fmla="*/ 349276 h 349276"/>
                  <a:gd name="connsiteX7" fmla="*/ 0 w 4202797"/>
                  <a:gd name="connsiteY7" fmla="*/ 291062 h 349276"/>
                  <a:gd name="connsiteX8" fmla="*/ 0 w 4202797"/>
                  <a:gd name="connsiteY8" fmla="*/ 58214 h 349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02797" h="349276">
                    <a:moveTo>
                      <a:pt x="0" y="58214"/>
                    </a:moveTo>
                    <a:cubicBezTo>
                      <a:pt x="0" y="26063"/>
                      <a:pt x="26063" y="0"/>
                      <a:pt x="58214" y="0"/>
                    </a:cubicBezTo>
                    <a:lnTo>
                      <a:pt x="4144583" y="0"/>
                    </a:lnTo>
                    <a:cubicBezTo>
                      <a:pt x="4176734" y="0"/>
                      <a:pt x="4202797" y="26063"/>
                      <a:pt x="4202797" y="58214"/>
                    </a:cubicBezTo>
                    <a:lnTo>
                      <a:pt x="4202797" y="291062"/>
                    </a:lnTo>
                    <a:cubicBezTo>
                      <a:pt x="4202797" y="323213"/>
                      <a:pt x="4176734" y="349276"/>
                      <a:pt x="4144583" y="349276"/>
                    </a:cubicBezTo>
                    <a:lnTo>
                      <a:pt x="58214" y="349276"/>
                    </a:lnTo>
                    <a:cubicBezTo>
                      <a:pt x="26063" y="349276"/>
                      <a:pt x="0" y="323213"/>
                      <a:pt x="0" y="291062"/>
                    </a:cubicBezTo>
                    <a:lnTo>
                      <a:pt x="0" y="58214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85630" tIns="85630" rIns="85630" bIns="85630" numCol="1" spcCol="1270" anchor="ctr" anchorCtr="0">
                <a:noAutofit/>
              </a:bodyPr>
              <a:lstStyle/>
              <a:p>
                <a:pPr marL="0" lvl="0" indent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800" kern="1200" dirty="0"/>
                  <a:t>Certified Recruitment Marketer</a:t>
                </a:r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140FB13D-9B62-4BEB-B717-22D26AB6CF10}"/>
                  </a:ext>
                </a:extLst>
              </p:cNvPr>
              <p:cNvSpPr/>
              <p:nvPr/>
            </p:nvSpPr>
            <p:spPr>
              <a:xfrm>
                <a:off x="2132943" y="3017710"/>
                <a:ext cx="4202797" cy="349276"/>
              </a:xfrm>
              <a:custGeom>
                <a:avLst/>
                <a:gdLst>
                  <a:gd name="connsiteX0" fmla="*/ 0 w 4202797"/>
                  <a:gd name="connsiteY0" fmla="*/ 58214 h 349276"/>
                  <a:gd name="connsiteX1" fmla="*/ 58214 w 4202797"/>
                  <a:gd name="connsiteY1" fmla="*/ 0 h 349276"/>
                  <a:gd name="connsiteX2" fmla="*/ 4144583 w 4202797"/>
                  <a:gd name="connsiteY2" fmla="*/ 0 h 349276"/>
                  <a:gd name="connsiteX3" fmla="*/ 4202797 w 4202797"/>
                  <a:gd name="connsiteY3" fmla="*/ 58214 h 349276"/>
                  <a:gd name="connsiteX4" fmla="*/ 4202797 w 4202797"/>
                  <a:gd name="connsiteY4" fmla="*/ 291062 h 349276"/>
                  <a:gd name="connsiteX5" fmla="*/ 4144583 w 4202797"/>
                  <a:gd name="connsiteY5" fmla="*/ 349276 h 349276"/>
                  <a:gd name="connsiteX6" fmla="*/ 58214 w 4202797"/>
                  <a:gd name="connsiteY6" fmla="*/ 349276 h 349276"/>
                  <a:gd name="connsiteX7" fmla="*/ 0 w 4202797"/>
                  <a:gd name="connsiteY7" fmla="*/ 291062 h 349276"/>
                  <a:gd name="connsiteX8" fmla="*/ 0 w 4202797"/>
                  <a:gd name="connsiteY8" fmla="*/ 58214 h 349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02797" h="349276">
                    <a:moveTo>
                      <a:pt x="0" y="58214"/>
                    </a:moveTo>
                    <a:cubicBezTo>
                      <a:pt x="0" y="26063"/>
                      <a:pt x="26063" y="0"/>
                      <a:pt x="58214" y="0"/>
                    </a:cubicBezTo>
                    <a:lnTo>
                      <a:pt x="4144583" y="0"/>
                    </a:lnTo>
                    <a:cubicBezTo>
                      <a:pt x="4176734" y="0"/>
                      <a:pt x="4202797" y="26063"/>
                      <a:pt x="4202797" y="58214"/>
                    </a:cubicBezTo>
                    <a:lnTo>
                      <a:pt x="4202797" y="291062"/>
                    </a:lnTo>
                    <a:cubicBezTo>
                      <a:pt x="4202797" y="323213"/>
                      <a:pt x="4176734" y="349276"/>
                      <a:pt x="4144583" y="349276"/>
                    </a:cubicBezTo>
                    <a:lnTo>
                      <a:pt x="58214" y="349276"/>
                    </a:lnTo>
                    <a:cubicBezTo>
                      <a:pt x="26063" y="349276"/>
                      <a:pt x="0" y="323213"/>
                      <a:pt x="0" y="291062"/>
                    </a:cubicBezTo>
                    <a:lnTo>
                      <a:pt x="0" y="58214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85630" tIns="85630" rIns="85630" bIns="85630" numCol="1" spcCol="1270" anchor="ctr" anchorCtr="0">
                <a:noAutofit/>
              </a:bodyPr>
              <a:lstStyle/>
              <a:p>
                <a:pPr marL="0" lvl="0" indent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800" kern="1200" dirty="0"/>
                  <a:t>Strategic Marketing Expert</a:t>
                </a: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9768135D-6A36-AFB1-4CFD-BA5E25FED402}"/>
                  </a:ext>
                </a:extLst>
              </p:cNvPr>
              <p:cNvSpPr/>
              <p:nvPr/>
            </p:nvSpPr>
            <p:spPr>
              <a:xfrm>
                <a:off x="2132943" y="3401189"/>
                <a:ext cx="4202797" cy="349276"/>
              </a:xfrm>
              <a:custGeom>
                <a:avLst/>
                <a:gdLst>
                  <a:gd name="connsiteX0" fmla="*/ 0 w 4202797"/>
                  <a:gd name="connsiteY0" fmla="*/ 58214 h 349276"/>
                  <a:gd name="connsiteX1" fmla="*/ 58214 w 4202797"/>
                  <a:gd name="connsiteY1" fmla="*/ 0 h 349276"/>
                  <a:gd name="connsiteX2" fmla="*/ 4144583 w 4202797"/>
                  <a:gd name="connsiteY2" fmla="*/ 0 h 349276"/>
                  <a:gd name="connsiteX3" fmla="*/ 4202797 w 4202797"/>
                  <a:gd name="connsiteY3" fmla="*/ 58214 h 349276"/>
                  <a:gd name="connsiteX4" fmla="*/ 4202797 w 4202797"/>
                  <a:gd name="connsiteY4" fmla="*/ 291062 h 349276"/>
                  <a:gd name="connsiteX5" fmla="*/ 4144583 w 4202797"/>
                  <a:gd name="connsiteY5" fmla="*/ 349276 h 349276"/>
                  <a:gd name="connsiteX6" fmla="*/ 58214 w 4202797"/>
                  <a:gd name="connsiteY6" fmla="*/ 349276 h 349276"/>
                  <a:gd name="connsiteX7" fmla="*/ 0 w 4202797"/>
                  <a:gd name="connsiteY7" fmla="*/ 291062 h 349276"/>
                  <a:gd name="connsiteX8" fmla="*/ 0 w 4202797"/>
                  <a:gd name="connsiteY8" fmla="*/ 58214 h 349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02797" h="349276">
                    <a:moveTo>
                      <a:pt x="0" y="58214"/>
                    </a:moveTo>
                    <a:cubicBezTo>
                      <a:pt x="0" y="26063"/>
                      <a:pt x="26063" y="0"/>
                      <a:pt x="58214" y="0"/>
                    </a:cubicBezTo>
                    <a:lnTo>
                      <a:pt x="4144583" y="0"/>
                    </a:lnTo>
                    <a:cubicBezTo>
                      <a:pt x="4176734" y="0"/>
                      <a:pt x="4202797" y="26063"/>
                      <a:pt x="4202797" y="58214"/>
                    </a:cubicBezTo>
                    <a:lnTo>
                      <a:pt x="4202797" y="291062"/>
                    </a:lnTo>
                    <a:cubicBezTo>
                      <a:pt x="4202797" y="323213"/>
                      <a:pt x="4176734" y="349276"/>
                      <a:pt x="4144583" y="349276"/>
                    </a:cubicBezTo>
                    <a:lnTo>
                      <a:pt x="58214" y="349276"/>
                    </a:lnTo>
                    <a:cubicBezTo>
                      <a:pt x="26063" y="349276"/>
                      <a:pt x="0" y="323213"/>
                      <a:pt x="0" y="291062"/>
                    </a:cubicBezTo>
                    <a:lnTo>
                      <a:pt x="0" y="58214"/>
                    </a:lnTo>
                    <a:close/>
                  </a:path>
                </a:pathLst>
              </a:cu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85630" tIns="85630" rIns="85630" bIns="85630" numCol="1" spcCol="1270" anchor="ctr" anchorCtr="0">
                <a:noAutofit/>
              </a:bodyPr>
              <a:lstStyle/>
              <a:p>
                <a:pPr marL="0" lvl="0" indent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800" kern="1200" dirty="0"/>
                  <a:t> MBA – Pepperdine University</a:t>
                </a: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F59D972-C9E0-465E-742C-1AE8D0625D0C}"/>
                </a:ext>
              </a:extLst>
            </p:cNvPr>
            <p:cNvSpPr txBox="1"/>
            <p:nvPr/>
          </p:nvSpPr>
          <p:spPr>
            <a:xfrm>
              <a:off x="1786811" y="1549335"/>
              <a:ext cx="520209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rPr>
                <a:t>Susan MacNicol – Founder/President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AF61598-DF89-7D03-DC96-F62EEE0DC0E7}"/>
                </a:ext>
              </a:extLst>
            </p:cNvPr>
            <p:cNvSpPr/>
            <p:nvPr/>
          </p:nvSpPr>
          <p:spPr>
            <a:xfrm>
              <a:off x="0" y="3294784"/>
              <a:ext cx="2127180" cy="27707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62C2876C-DD76-C1FC-14C6-9E8BC37979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594" y="3737892"/>
            <a:ext cx="2007586" cy="1720788"/>
          </a:xfrm>
          <a:prstGeom prst="rect">
            <a:avLst/>
          </a:prstGeom>
        </p:spPr>
      </p:pic>
      <p:grpSp>
        <p:nvGrpSpPr>
          <p:cNvPr id="288" name="Group 287">
            <a:extLst>
              <a:ext uri="{FF2B5EF4-FFF2-40B4-BE49-F238E27FC236}">
                <a16:creationId xmlns:a16="http://schemas.microsoft.com/office/drawing/2014/main" id="{C2362072-741D-F2D1-EB00-FD9331E120FA}"/>
              </a:ext>
            </a:extLst>
          </p:cNvPr>
          <p:cNvGrpSpPr/>
          <p:nvPr/>
        </p:nvGrpSpPr>
        <p:grpSpPr>
          <a:xfrm>
            <a:off x="2127180" y="4317417"/>
            <a:ext cx="4231949" cy="1801022"/>
            <a:chOff x="2127182" y="4009247"/>
            <a:chExt cx="4231949" cy="2082506"/>
          </a:xfrm>
        </p:grpSpPr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DB205CE1-FCD4-3C33-D1E8-D08A50F506B6}"/>
                </a:ext>
              </a:extLst>
            </p:cNvPr>
            <p:cNvSpPr/>
            <p:nvPr/>
          </p:nvSpPr>
          <p:spPr>
            <a:xfrm>
              <a:off x="2127182" y="4009247"/>
              <a:ext cx="4214316" cy="476112"/>
            </a:xfrm>
            <a:custGeom>
              <a:avLst/>
              <a:gdLst>
                <a:gd name="connsiteX0" fmla="*/ 0 w 4214316"/>
                <a:gd name="connsiteY0" fmla="*/ 79354 h 476112"/>
                <a:gd name="connsiteX1" fmla="*/ 79354 w 4214316"/>
                <a:gd name="connsiteY1" fmla="*/ 0 h 476112"/>
                <a:gd name="connsiteX2" fmla="*/ 4134962 w 4214316"/>
                <a:gd name="connsiteY2" fmla="*/ 0 h 476112"/>
                <a:gd name="connsiteX3" fmla="*/ 4214316 w 4214316"/>
                <a:gd name="connsiteY3" fmla="*/ 79354 h 476112"/>
                <a:gd name="connsiteX4" fmla="*/ 4214316 w 4214316"/>
                <a:gd name="connsiteY4" fmla="*/ 396758 h 476112"/>
                <a:gd name="connsiteX5" fmla="*/ 4134962 w 4214316"/>
                <a:gd name="connsiteY5" fmla="*/ 476112 h 476112"/>
                <a:gd name="connsiteX6" fmla="*/ 79354 w 4214316"/>
                <a:gd name="connsiteY6" fmla="*/ 476112 h 476112"/>
                <a:gd name="connsiteX7" fmla="*/ 0 w 4214316"/>
                <a:gd name="connsiteY7" fmla="*/ 396758 h 476112"/>
                <a:gd name="connsiteX8" fmla="*/ 0 w 4214316"/>
                <a:gd name="connsiteY8" fmla="*/ 79354 h 476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14316" h="476112">
                  <a:moveTo>
                    <a:pt x="0" y="79354"/>
                  </a:moveTo>
                  <a:cubicBezTo>
                    <a:pt x="0" y="35528"/>
                    <a:pt x="35528" y="0"/>
                    <a:pt x="79354" y="0"/>
                  </a:cubicBezTo>
                  <a:lnTo>
                    <a:pt x="4134962" y="0"/>
                  </a:lnTo>
                  <a:cubicBezTo>
                    <a:pt x="4178788" y="0"/>
                    <a:pt x="4214316" y="35528"/>
                    <a:pt x="4214316" y="79354"/>
                  </a:cubicBezTo>
                  <a:lnTo>
                    <a:pt x="4214316" y="396758"/>
                  </a:lnTo>
                  <a:cubicBezTo>
                    <a:pt x="4214316" y="440584"/>
                    <a:pt x="4178788" y="476112"/>
                    <a:pt x="4134962" y="476112"/>
                  </a:cubicBezTo>
                  <a:lnTo>
                    <a:pt x="79354" y="476112"/>
                  </a:lnTo>
                  <a:cubicBezTo>
                    <a:pt x="35528" y="476112"/>
                    <a:pt x="0" y="440584"/>
                    <a:pt x="0" y="396758"/>
                  </a:cubicBezTo>
                  <a:lnTo>
                    <a:pt x="0" y="79354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822" tIns="91822" rIns="91822" bIns="91822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Advisory Panelist, Meta Corporate</a:t>
              </a:r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A918C0BE-75AF-ECC1-EF25-26E52ECD79AE}"/>
                </a:ext>
              </a:extLst>
            </p:cNvPr>
            <p:cNvSpPr/>
            <p:nvPr/>
          </p:nvSpPr>
          <p:spPr>
            <a:xfrm>
              <a:off x="2127182" y="4524986"/>
              <a:ext cx="4214316" cy="476112"/>
            </a:xfrm>
            <a:custGeom>
              <a:avLst/>
              <a:gdLst>
                <a:gd name="connsiteX0" fmla="*/ 0 w 4214316"/>
                <a:gd name="connsiteY0" fmla="*/ 79354 h 476112"/>
                <a:gd name="connsiteX1" fmla="*/ 79354 w 4214316"/>
                <a:gd name="connsiteY1" fmla="*/ 0 h 476112"/>
                <a:gd name="connsiteX2" fmla="*/ 4134962 w 4214316"/>
                <a:gd name="connsiteY2" fmla="*/ 0 h 476112"/>
                <a:gd name="connsiteX3" fmla="*/ 4214316 w 4214316"/>
                <a:gd name="connsiteY3" fmla="*/ 79354 h 476112"/>
                <a:gd name="connsiteX4" fmla="*/ 4214316 w 4214316"/>
                <a:gd name="connsiteY4" fmla="*/ 396758 h 476112"/>
                <a:gd name="connsiteX5" fmla="*/ 4134962 w 4214316"/>
                <a:gd name="connsiteY5" fmla="*/ 476112 h 476112"/>
                <a:gd name="connsiteX6" fmla="*/ 79354 w 4214316"/>
                <a:gd name="connsiteY6" fmla="*/ 476112 h 476112"/>
                <a:gd name="connsiteX7" fmla="*/ 0 w 4214316"/>
                <a:gd name="connsiteY7" fmla="*/ 396758 h 476112"/>
                <a:gd name="connsiteX8" fmla="*/ 0 w 4214316"/>
                <a:gd name="connsiteY8" fmla="*/ 79354 h 476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14316" h="476112">
                  <a:moveTo>
                    <a:pt x="0" y="79354"/>
                  </a:moveTo>
                  <a:cubicBezTo>
                    <a:pt x="0" y="35528"/>
                    <a:pt x="35528" y="0"/>
                    <a:pt x="79354" y="0"/>
                  </a:cubicBezTo>
                  <a:lnTo>
                    <a:pt x="4134962" y="0"/>
                  </a:lnTo>
                  <a:cubicBezTo>
                    <a:pt x="4178788" y="0"/>
                    <a:pt x="4214316" y="35528"/>
                    <a:pt x="4214316" y="79354"/>
                  </a:cubicBezTo>
                  <a:lnTo>
                    <a:pt x="4214316" y="396758"/>
                  </a:lnTo>
                  <a:cubicBezTo>
                    <a:pt x="4214316" y="440584"/>
                    <a:pt x="4178788" y="476112"/>
                    <a:pt x="4134962" y="476112"/>
                  </a:cubicBezTo>
                  <a:lnTo>
                    <a:pt x="79354" y="476112"/>
                  </a:lnTo>
                  <a:cubicBezTo>
                    <a:pt x="35528" y="476112"/>
                    <a:pt x="0" y="440584"/>
                    <a:pt x="0" y="396758"/>
                  </a:cubicBezTo>
                  <a:lnTo>
                    <a:pt x="0" y="79354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822" tIns="91822" rIns="91822" bIns="91822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Advisory Panelist, LinkedIn Corporate</a:t>
              </a:r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D0BFA2F3-5891-E3DB-FAEC-0A7526B2C89C}"/>
                </a:ext>
              </a:extLst>
            </p:cNvPr>
            <p:cNvSpPr/>
            <p:nvPr/>
          </p:nvSpPr>
          <p:spPr>
            <a:xfrm>
              <a:off x="2156335" y="5040725"/>
              <a:ext cx="4202796" cy="499630"/>
            </a:xfrm>
            <a:custGeom>
              <a:avLst/>
              <a:gdLst>
                <a:gd name="connsiteX0" fmla="*/ 0 w 4001177"/>
                <a:gd name="connsiteY0" fmla="*/ 79354 h 476112"/>
                <a:gd name="connsiteX1" fmla="*/ 79354 w 4001177"/>
                <a:gd name="connsiteY1" fmla="*/ 0 h 476112"/>
                <a:gd name="connsiteX2" fmla="*/ 3921823 w 4001177"/>
                <a:gd name="connsiteY2" fmla="*/ 0 h 476112"/>
                <a:gd name="connsiteX3" fmla="*/ 4001177 w 4001177"/>
                <a:gd name="connsiteY3" fmla="*/ 79354 h 476112"/>
                <a:gd name="connsiteX4" fmla="*/ 4001177 w 4001177"/>
                <a:gd name="connsiteY4" fmla="*/ 396758 h 476112"/>
                <a:gd name="connsiteX5" fmla="*/ 3921823 w 4001177"/>
                <a:gd name="connsiteY5" fmla="*/ 476112 h 476112"/>
                <a:gd name="connsiteX6" fmla="*/ 79354 w 4001177"/>
                <a:gd name="connsiteY6" fmla="*/ 476112 h 476112"/>
                <a:gd name="connsiteX7" fmla="*/ 0 w 4001177"/>
                <a:gd name="connsiteY7" fmla="*/ 396758 h 476112"/>
                <a:gd name="connsiteX8" fmla="*/ 0 w 4001177"/>
                <a:gd name="connsiteY8" fmla="*/ 79354 h 476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1177" h="476112">
                  <a:moveTo>
                    <a:pt x="0" y="79354"/>
                  </a:moveTo>
                  <a:cubicBezTo>
                    <a:pt x="0" y="35528"/>
                    <a:pt x="35528" y="0"/>
                    <a:pt x="79354" y="0"/>
                  </a:cubicBezTo>
                  <a:lnTo>
                    <a:pt x="3921823" y="0"/>
                  </a:lnTo>
                  <a:cubicBezTo>
                    <a:pt x="3965649" y="0"/>
                    <a:pt x="4001177" y="35528"/>
                    <a:pt x="4001177" y="79354"/>
                  </a:cubicBezTo>
                  <a:lnTo>
                    <a:pt x="4001177" y="396758"/>
                  </a:lnTo>
                  <a:cubicBezTo>
                    <a:pt x="4001177" y="440584"/>
                    <a:pt x="3965649" y="476112"/>
                    <a:pt x="3921823" y="476112"/>
                  </a:cubicBezTo>
                  <a:lnTo>
                    <a:pt x="79354" y="476112"/>
                  </a:lnTo>
                  <a:cubicBezTo>
                    <a:pt x="35528" y="476112"/>
                    <a:pt x="0" y="440584"/>
                    <a:pt x="0" y="396758"/>
                  </a:cubicBezTo>
                  <a:lnTo>
                    <a:pt x="0" y="79354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822" tIns="91822" rIns="91822" bIns="91822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SEO &amp; Google Analytics Certified</a:t>
              </a:r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61118266-D525-10EC-1F70-F1B8FC205AD3}"/>
                </a:ext>
              </a:extLst>
            </p:cNvPr>
            <p:cNvSpPr/>
            <p:nvPr/>
          </p:nvSpPr>
          <p:spPr>
            <a:xfrm>
              <a:off x="2188514" y="5577189"/>
              <a:ext cx="4147226" cy="514564"/>
            </a:xfrm>
            <a:custGeom>
              <a:avLst/>
              <a:gdLst>
                <a:gd name="connsiteX0" fmla="*/ 0 w 4007232"/>
                <a:gd name="connsiteY0" fmla="*/ 79354 h 476112"/>
                <a:gd name="connsiteX1" fmla="*/ 79354 w 4007232"/>
                <a:gd name="connsiteY1" fmla="*/ 0 h 476112"/>
                <a:gd name="connsiteX2" fmla="*/ 3927878 w 4007232"/>
                <a:gd name="connsiteY2" fmla="*/ 0 h 476112"/>
                <a:gd name="connsiteX3" fmla="*/ 4007232 w 4007232"/>
                <a:gd name="connsiteY3" fmla="*/ 79354 h 476112"/>
                <a:gd name="connsiteX4" fmla="*/ 4007232 w 4007232"/>
                <a:gd name="connsiteY4" fmla="*/ 396758 h 476112"/>
                <a:gd name="connsiteX5" fmla="*/ 3927878 w 4007232"/>
                <a:gd name="connsiteY5" fmla="*/ 476112 h 476112"/>
                <a:gd name="connsiteX6" fmla="*/ 79354 w 4007232"/>
                <a:gd name="connsiteY6" fmla="*/ 476112 h 476112"/>
                <a:gd name="connsiteX7" fmla="*/ 0 w 4007232"/>
                <a:gd name="connsiteY7" fmla="*/ 396758 h 476112"/>
                <a:gd name="connsiteX8" fmla="*/ 0 w 4007232"/>
                <a:gd name="connsiteY8" fmla="*/ 79354 h 476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7232" h="476112">
                  <a:moveTo>
                    <a:pt x="0" y="79354"/>
                  </a:moveTo>
                  <a:cubicBezTo>
                    <a:pt x="0" y="35528"/>
                    <a:pt x="35528" y="0"/>
                    <a:pt x="79354" y="0"/>
                  </a:cubicBezTo>
                  <a:lnTo>
                    <a:pt x="3927878" y="0"/>
                  </a:lnTo>
                  <a:cubicBezTo>
                    <a:pt x="3971704" y="0"/>
                    <a:pt x="4007232" y="35528"/>
                    <a:pt x="4007232" y="79354"/>
                  </a:cubicBezTo>
                  <a:lnTo>
                    <a:pt x="4007232" y="396758"/>
                  </a:lnTo>
                  <a:cubicBezTo>
                    <a:pt x="4007232" y="440584"/>
                    <a:pt x="3971704" y="476112"/>
                    <a:pt x="3927878" y="476112"/>
                  </a:cubicBezTo>
                  <a:lnTo>
                    <a:pt x="79354" y="476112"/>
                  </a:lnTo>
                  <a:cubicBezTo>
                    <a:pt x="35528" y="476112"/>
                    <a:pt x="0" y="440584"/>
                    <a:pt x="0" y="396758"/>
                  </a:cubicBezTo>
                  <a:lnTo>
                    <a:pt x="0" y="79354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822" tIns="91822" rIns="91822" bIns="91822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International Speaker</a:t>
              </a:r>
            </a:p>
          </p:txBody>
        </p:sp>
      </p:grpSp>
      <p:pic>
        <p:nvPicPr>
          <p:cNvPr id="295" name="Picture 294">
            <a:extLst>
              <a:ext uri="{FF2B5EF4-FFF2-40B4-BE49-F238E27FC236}">
                <a16:creationId xmlns:a16="http://schemas.microsoft.com/office/drawing/2014/main" id="{88B8D608-2AE0-FD7B-6938-6D3C6EAFA9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594" y="5763674"/>
            <a:ext cx="1857773" cy="1857773"/>
          </a:xfrm>
          <a:prstGeom prst="rect">
            <a:avLst/>
          </a:prstGeom>
        </p:spPr>
      </p:pic>
      <p:grpSp>
        <p:nvGrpSpPr>
          <p:cNvPr id="296" name="Group 295">
            <a:extLst>
              <a:ext uri="{FF2B5EF4-FFF2-40B4-BE49-F238E27FC236}">
                <a16:creationId xmlns:a16="http://schemas.microsoft.com/office/drawing/2014/main" id="{F204ECA2-1081-C510-EF2F-09098788C939}"/>
              </a:ext>
            </a:extLst>
          </p:cNvPr>
          <p:cNvGrpSpPr/>
          <p:nvPr/>
        </p:nvGrpSpPr>
        <p:grpSpPr>
          <a:xfrm>
            <a:off x="2188512" y="6790046"/>
            <a:ext cx="4214316" cy="998075"/>
            <a:chOff x="2127182" y="4311231"/>
            <a:chExt cx="4214316" cy="1241668"/>
          </a:xfrm>
        </p:grpSpPr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7385C1F2-A916-E141-2FA5-9931E26C4732}"/>
                </a:ext>
              </a:extLst>
            </p:cNvPr>
            <p:cNvSpPr/>
            <p:nvPr/>
          </p:nvSpPr>
          <p:spPr>
            <a:xfrm>
              <a:off x="2127182" y="4311231"/>
              <a:ext cx="4214316" cy="734297"/>
            </a:xfrm>
            <a:custGeom>
              <a:avLst/>
              <a:gdLst>
                <a:gd name="connsiteX0" fmla="*/ 0 w 4214316"/>
                <a:gd name="connsiteY0" fmla="*/ 79354 h 476112"/>
                <a:gd name="connsiteX1" fmla="*/ 79354 w 4214316"/>
                <a:gd name="connsiteY1" fmla="*/ 0 h 476112"/>
                <a:gd name="connsiteX2" fmla="*/ 4134962 w 4214316"/>
                <a:gd name="connsiteY2" fmla="*/ 0 h 476112"/>
                <a:gd name="connsiteX3" fmla="*/ 4214316 w 4214316"/>
                <a:gd name="connsiteY3" fmla="*/ 79354 h 476112"/>
                <a:gd name="connsiteX4" fmla="*/ 4214316 w 4214316"/>
                <a:gd name="connsiteY4" fmla="*/ 396758 h 476112"/>
                <a:gd name="connsiteX5" fmla="*/ 4134962 w 4214316"/>
                <a:gd name="connsiteY5" fmla="*/ 476112 h 476112"/>
                <a:gd name="connsiteX6" fmla="*/ 79354 w 4214316"/>
                <a:gd name="connsiteY6" fmla="*/ 476112 h 476112"/>
                <a:gd name="connsiteX7" fmla="*/ 0 w 4214316"/>
                <a:gd name="connsiteY7" fmla="*/ 396758 h 476112"/>
                <a:gd name="connsiteX8" fmla="*/ 0 w 4214316"/>
                <a:gd name="connsiteY8" fmla="*/ 79354 h 476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14316" h="476112">
                  <a:moveTo>
                    <a:pt x="0" y="79354"/>
                  </a:moveTo>
                  <a:cubicBezTo>
                    <a:pt x="0" y="35528"/>
                    <a:pt x="35528" y="0"/>
                    <a:pt x="79354" y="0"/>
                  </a:cubicBezTo>
                  <a:lnTo>
                    <a:pt x="4134962" y="0"/>
                  </a:lnTo>
                  <a:cubicBezTo>
                    <a:pt x="4178788" y="0"/>
                    <a:pt x="4214316" y="35528"/>
                    <a:pt x="4214316" y="79354"/>
                  </a:cubicBezTo>
                  <a:lnTo>
                    <a:pt x="4214316" y="396758"/>
                  </a:lnTo>
                  <a:cubicBezTo>
                    <a:pt x="4214316" y="440584"/>
                    <a:pt x="4178788" y="476112"/>
                    <a:pt x="4134962" y="476112"/>
                  </a:cubicBezTo>
                  <a:lnTo>
                    <a:pt x="79354" y="476112"/>
                  </a:lnTo>
                  <a:cubicBezTo>
                    <a:pt x="35528" y="476112"/>
                    <a:pt x="0" y="440584"/>
                    <a:pt x="0" y="396758"/>
                  </a:cubicBezTo>
                  <a:lnTo>
                    <a:pt x="0" y="79354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822" tIns="91822" rIns="91822" bIns="91822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5+ Years – Marketing &amp; Project Manager</a:t>
              </a:r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82D1792B-812D-1931-49E8-C96307267E88}"/>
                </a:ext>
              </a:extLst>
            </p:cNvPr>
            <p:cNvSpPr/>
            <p:nvPr/>
          </p:nvSpPr>
          <p:spPr>
            <a:xfrm>
              <a:off x="2127182" y="5076787"/>
              <a:ext cx="4214316" cy="476112"/>
            </a:xfrm>
            <a:custGeom>
              <a:avLst/>
              <a:gdLst>
                <a:gd name="connsiteX0" fmla="*/ 0 w 4001177"/>
                <a:gd name="connsiteY0" fmla="*/ 79354 h 476112"/>
                <a:gd name="connsiteX1" fmla="*/ 79354 w 4001177"/>
                <a:gd name="connsiteY1" fmla="*/ 0 h 476112"/>
                <a:gd name="connsiteX2" fmla="*/ 3921823 w 4001177"/>
                <a:gd name="connsiteY2" fmla="*/ 0 h 476112"/>
                <a:gd name="connsiteX3" fmla="*/ 4001177 w 4001177"/>
                <a:gd name="connsiteY3" fmla="*/ 79354 h 476112"/>
                <a:gd name="connsiteX4" fmla="*/ 4001177 w 4001177"/>
                <a:gd name="connsiteY4" fmla="*/ 396758 h 476112"/>
                <a:gd name="connsiteX5" fmla="*/ 3921823 w 4001177"/>
                <a:gd name="connsiteY5" fmla="*/ 476112 h 476112"/>
                <a:gd name="connsiteX6" fmla="*/ 79354 w 4001177"/>
                <a:gd name="connsiteY6" fmla="*/ 476112 h 476112"/>
                <a:gd name="connsiteX7" fmla="*/ 0 w 4001177"/>
                <a:gd name="connsiteY7" fmla="*/ 396758 h 476112"/>
                <a:gd name="connsiteX8" fmla="*/ 0 w 4001177"/>
                <a:gd name="connsiteY8" fmla="*/ 79354 h 476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1177" h="476112">
                  <a:moveTo>
                    <a:pt x="0" y="79354"/>
                  </a:moveTo>
                  <a:cubicBezTo>
                    <a:pt x="0" y="35528"/>
                    <a:pt x="35528" y="0"/>
                    <a:pt x="79354" y="0"/>
                  </a:cubicBezTo>
                  <a:lnTo>
                    <a:pt x="3921823" y="0"/>
                  </a:lnTo>
                  <a:cubicBezTo>
                    <a:pt x="3965649" y="0"/>
                    <a:pt x="4001177" y="35528"/>
                    <a:pt x="4001177" y="79354"/>
                  </a:cubicBezTo>
                  <a:lnTo>
                    <a:pt x="4001177" y="396758"/>
                  </a:lnTo>
                  <a:cubicBezTo>
                    <a:pt x="4001177" y="440584"/>
                    <a:pt x="3965649" y="476112"/>
                    <a:pt x="3921823" y="476112"/>
                  </a:cubicBezTo>
                  <a:lnTo>
                    <a:pt x="79354" y="476112"/>
                  </a:lnTo>
                  <a:cubicBezTo>
                    <a:pt x="35528" y="476112"/>
                    <a:pt x="0" y="440584"/>
                    <a:pt x="0" y="396758"/>
                  </a:cubicBezTo>
                  <a:lnTo>
                    <a:pt x="0" y="79354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822" tIns="91822" rIns="91822" bIns="91822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Traditional Marketing Tactics Expert</a:t>
              </a:r>
            </a:p>
          </p:txBody>
        </p:sp>
      </p:grpSp>
      <p:pic>
        <p:nvPicPr>
          <p:cNvPr id="303" name="Picture 302">
            <a:extLst>
              <a:ext uri="{FF2B5EF4-FFF2-40B4-BE49-F238E27FC236}">
                <a16:creationId xmlns:a16="http://schemas.microsoft.com/office/drawing/2014/main" id="{B59E72F6-6DEF-36D6-7327-40734F7B36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69817" y="5473984"/>
            <a:ext cx="2327664" cy="306798"/>
          </a:xfrm>
          <a:prstGeom prst="rect">
            <a:avLst/>
          </a:prstGeom>
        </p:spPr>
      </p:pic>
      <p:pic>
        <p:nvPicPr>
          <p:cNvPr id="304" name="Picture 303">
            <a:extLst>
              <a:ext uri="{FF2B5EF4-FFF2-40B4-BE49-F238E27FC236}">
                <a16:creationId xmlns:a16="http://schemas.microsoft.com/office/drawing/2014/main" id="{F8560C7F-DA88-776C-E1D9-D1C739E8BC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0837" y="7565678"/>
            <a:ext cx="2127688" cy="280440"/>
          </a:xfrm>
          <a:prstGeom prst="rect">
            <a:avLst/>
          </a:prstGeom>
        </p:spPr>
      </p:pic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0AA9AB9-D6C7-008D-FCF8-454798F5C26A}"/>
              </a:ext>
            </a:extLst>
          </p:cNvPr>
          <p:cNvSpPr/>
          <p:nvPr/>
        </p:nvSpPr>
        <p:spPr>
          <a:xfrm>
            <a:off x="2188512" y="7846118"/>
            <a:ext cx="4202797" cy="349276"/>
          </a:xfrm>
          <a:custGeom>
            <a:avLst/>
            <a:gdLst>
              <a:gd name="connsiteX0" fmla="*/ 0 w 4202797"/>
              <a:gd name="connsiteY0" fmla="*/ 58214 h 349276"/>
              <a:gd name="connsiteX1" fmla="*/ 58214 w 4202797"/>
              <a:gd name="connsiteY1" fmla="*/ 0 h 349276"/>
              <a:gd name="connsiteX2" fmla="*/ 4144583 w 4202797"/>
              <a:gd name="connsiteY2" fmla="*/ 0 h 349276"/>
              <a:gd name="connsiteX3" fmla="*/ 4202797 w 4202797"/>
              <a:gd name="connsiteY3" fmla="*/ 58214 h 349276"/>
              <a:gd name="connsiteX4" fmla="*/ 4202797 w 4202797"/>
              <a:gd name="connsiteY4" fmla="*/ 291062 h 349276"/>
              <a:gd name="connsiteX5" fmla="*/ 4144583 w 4202797"/>
              <a:gd name="connsiteY5" fmla="*/ 349276 h 349276"/>
              <a:gd name="connsiteX6" fmla="*/ 58214 w 4202797"/>
              <a:gd name="connsiteY6" fmla="*/ 349276 h 349276"/>
              <a:gd name="connsiteX7" fmla="*/ 0 w 4202797"/>
              <a:gd name="connsiteY7" fmla="*/ 291062 h 349276"/>
              <a:gd name="connsiteX8" fmla="*/ 0 w 4202797"/>
              <a:gd name="connsiteY8" fmla="*/ 58214 h 349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02797" h="349276">
                <a:moveTo>
                  <a:pt x="0" y="58214"/>
                </a:moveTo>
                <a:cubicBezTo>
                  <a:pt x="0" y="26063"/>
                  <a:pt x="26063" y="0"/>
                  <a:pt x="58214" y="0"/>
                </a:cubicBezTo>
                <a:lnTo>
                  <a:pt x="4144583" y="0"/>
                </a:lnTo>
                <a:cubicBezTo>
                  <a:pt x="4176734" y="0"/>
                  <a:pt x="4202797" y="26063"/>
                  <a:pt x="4202797" y="58214"/>
                </a:cubicBezTo>
                <a:lnTo>
                  <a:pt x="4202797" y="291062"/>
                </a:lnTo>
                <a:cubicBezTo>
                  <a:pt x="4202797" y="323213"/>
                  <a:pt x="4176734" y="349276"/>
                  <a:pt x="4144583" y="349276"/>
                </a:cubicBezTo>
                <a:lnTo>
                  <a:pt x="58214" y="349276"/>
                </a:lnTo>
                <a:cubicBezTo>
                  <a:pt x="26063" y="349276"/>
                  <a:pt x="0" y="323213"/>
                  <a:pt x="0" y="291062"/>
                </a:cubicBezTo>
                <a:lnTo>
                  <a:pt x="0" y="58214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5630" tIns="85630" rIns="85630" bIns="85630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kern="1200" dirty="0"/>
              <a:t> MBA – DePaul University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802736-0797-204D-6C25-73F4CF97F179}"/>
              </a:ext>
            </a:extLst>
          </p:cNvPr>
          <p:cNvSpPr txBox="1"/>
          <p:nvPr/>
        </p:nvSpPr>
        <p:spPr>
          <a:xfrm>
            <a:off x="1977367" y="3820602"/>
            <a:ext cx="52020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1200" dirty="0">
                <a:solidFill>
                  <a:prstClr val="black"/>
                </a:solidFill>
                <a:latin typeface="Trebuchet MS" panose="020B0603020202020204"/>
                <a:ea typeface="+mn-ea"/>
                <a:cs typeface="+mn-cs"/>
              </a:rPr>
              <a:t>Tami Wloch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– Digital Marketing Director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FAA108-0104-4DEC-AC0B-F0609F992CD5}"/>
              </a:ext>
            </a:extLst>
          </p:cNvPr>
          <p:cNvSpPr txBox="1"/>
          <p:nvPr/>
        </p:nvSpPr>
        <p:spPr>
          <a:xfrm>
            <a:off x="1977366" y="6204550"/>
            <a:ext cx="52020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1200" dirty="0">
                <a:solidFill>
                  <a:prstClr val="black"/>
                </a:solidFill>
                <a:latin typeface="Trebuchet MS" panose="020B0603020202020204"/>
                <a:ea typeface="+mn-ea"/>
                <a:cs typeface="+mn-cs"/>
              </a:rPr>
              <a:t>Shilpa Chaubal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– Marketing Manage	r</a:t>
            </a:r>
          </a:p>
        </p:txBody>
      </p:sp>
    </p:spTree>
    <p:extLst>
      <p:ext uri="{BB962C8B-B14F-4D97-AF65-F5344CB8AC3E}">
        <p14:creationId xmlns:p14="http://schemas.microsoft.com/office/powerpoint/2010/main" val="368384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07A11364-2DB7-2A46-C324-1B31AB1F1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576B39DC-376A-3321-446F-B1BC86F6D1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  <a:latin typeface="Montserrat Medium" panose="00000600000000000000" pitchFamily="2" charset="0"/>
              </a:rPr>
              <a:t>Social Media Ads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45AE1C0B-D565-F53F-5736-71DEC49D6BCC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0" y="1576079"/>
            <a:ext cx="6461358" cy="853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2200" b="1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Ad Examples  - </a:t>
            </a:r>
            <a:r>
              <a:rPr lang="en-US" sz="2400" b="1" dirty="0">
                <a:solidFill>
                  <a:schemeClr val="accent6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LinkedIn Ads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6F1F98E-88F7-17AE-6D10-3FE311206791}"/>
              </a:ext>
            </a:extLst>
          </p:cNvPr>
          <p:cNvGrpSpPr/>
          <p:nvPr/>
        </p:nvGrpSpPr>
        <p:grpSpPr>
          <a:xfrm>
            <a:off x="840718" y="2041743"/>
            <a:ext cx="5159249" cy="5147256"/>
            <a:chOff x="201892" y="2723264"/>
            <a:chExt cx="3388124" cy="382784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4C9D2A8-DC60-D011-1C37-898E99F935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1892" y="2723264"/>
              <a:ext cx="3388124" cy="3827848"/>
            </a:xfrm>
            <a:prstGeom prst="rect">
              <a:avLst/>
            </a:prstGeom>
          </p:spPr>
        </p:pic>
        <p:pic>
          <p:nvPicPr>
            <p:cNvPr id="7" name="AP IL Camp 16 Ad 5rev">
              <a:hlinkClick r:id="" action="ppaction://media"/>
              <a:extLst>
                <a:ext uri="{FF2B5EF4-FFF2-40B4-BE49-F238E27FC236}">
                  <a16:creationId xmlns:a16="http://schemas.microsoft.com/office/drawing/2014/main" id="{BAC51455-DD51-DE0B-86C2-B9BE03CA036A}"/>
                </a:ext>
              </a:extLst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6"/>
            <a:stretch>
              <a:fillRect/>
            </a:stretch>
          </p:blipFill>
          <p:spPr>
            <a:xfrm>
              <a:off x="261962" y="4396832"/>
              <a:ext cx="3267984" cy="1838241"/>
            </a:xfrm>
            <a:prstGeom prst="rect">
              <a:avLst/>
            </a:prstGeom>
          </p:spPr>
        </p:pic>
      </p:grp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9577DF86-E471-3C63-9E76-BC2AD02791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2276087"/>
              </p:ext>
            </p:extLst>
          </p:nvPr>
        </p:nvGraphicFramePr>
        <p:xfrm>
          <a:off x="2254685" y="7188997"/>
          <a:ext cx="4047380" cy="1403857"/>
        </p:xfrm>
        <a:graphic>
          <a:graphicData uri="http://schemas.openxmlformats.org/drawingml/2006/table">
            <a:tbl>
              <a:tblPr/>
              <a:tblGrid>
                <a:gridCol w="4047380">
                  <a:extLst>
                    <a:ext uri="{9D8B030D-6E8A-4147-A177-3AD203B41FA5}">
                      <a16:colId xmlns:a16="http://schemas.microsoft.com/office/drawing/2014/main" val="1332197373"/>
                    </a:ext>
                  </a:extLst>
                </a:gridCol>
              </a:tblGrid>
              <a:tr h="1403857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sz="1600" b="1" dirty="0">
                          <a:effectLst/>
                        </a:rPr>
                        <a:t>Campaign 16 LinkedIn</a:t>
                      </a:r>
                    </a:p>
                    <a:p>
                      <a:pPr algn="l" fontAlgn="t">
                        <a:buNone/>
                      </a:pPr>
                      <a:r>
                        <a:rPr lang="en-US" sz="1600" b="1" dirty="0">
                          <a:effectLst/>
                        </a:rPr>
                        <a:t>Views = 36,000</a:t>
                      </a:r>
                    </a:p>
                    <a:p>
                      <a:pPr algn="l" fontAlgn="t">
                        <a:buNone/>
                      </a:pPr>
                      <a:r>
                        <a:rPr lang="en-US" sz="1600" b="1" dirty="0">
                          <a:effectLst/>
                        </a:rPr>
                        <a:t>Clicks = 1,300</a:t>
                      </a:r>
                    </a:p>
                    <a:p>
                      <a:pPr algn="l" fontAlgn="t">
                        <a:buNone/>
                      </a:pPr>
                      <a:r>
                        <a:rPr lang="en-US" sz="1600" b="1" dirty="0">
                          <a:effectLst/>
                        </a:rPr>
                        <a:t>Engagement Rate = 3.6% 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effectLst/>
                        </a:rPr>
                        <a:t>(avg=1%)</a:t>
                      </a:r>
                    </a:p>
                    <a:p>
                      <a:pPr algn="l" fontAlgn="t">
                        <a:buNone/>
                      </a:pPr>
                      <a:r>
                        <a:rPr lang="en-US" sz="1600" b="1" dirty="0">
                          <a:effectLst/>
                        </a:rPr>
                        <a:t>CPC=$1.16  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effectLst/>
                        </a:rPr>
                        <a:t>(avg=$20)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5530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246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07A11364-2DB7-2A46-C324-1B31AB1F1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576B39DC-376A-3321-446F-B1BC86F6D1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  <a:latin typeface="Montserrat Medium" panose="00000600000000000000" pitchFamily="2" charset="0"/>
              </a:rPr>
              <a:t>Social Media Ads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45AE1C0B-D565-F53F-5736-71DEC49D6BCC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0" y="1509247"/>
            <a:ext cx="6461358" cy="1407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2200" b="1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Ad Examples  </a:t>
            </a:r>
          </a:p>
          <a:p>
            <a:pPr marL="228600" indent="0">
              <a:lnSpc>
                <a:spcPct val="100000"/>
              </a:lnSpc>
            </a:pPr>
            <a:r>
              <a:rPr lang="en-US" sz="2400" b="1" dirty="0">
                <a:solidFill>
                  <a:schemeClr val="accent6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LinkedIn Ads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EEC0AA-A34B-DBE6-1F5F-37D7D083C95A}"/>
              </a:ext>
            </a:extLst>
          </p:cNvPr>
          <p:cNvSpPr/>
          <p:nvPr/>
        </p:nvSpPr>
        <p:spPr>
          <a:xfrm>
            <a:off x="100208" y="7744789"/>
            <a:ext cx="1227551" cy="882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2EB430-E517-B14D-D0B3-83252EACE1F1}"/>
              </a:ext>
            </a:extLst>
          </p:cNvPr>
          <p:cNvGrpSpPr/>
          <p:nvPr/>
        </p:nvGrpSpPr>
        <p:grpSpPr>
          <a:xfrm>
            <a:off x="194750" y="3996891"/>
            <a:ext cx="4997885" cy="5004615"/>
            <a:chOff x="194750" y="3996891"/>
            <a:chExt cx="4997885" cy="5004615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E18DC3F8-229B-DE70-AF67-2B17BA0E65A9}"/>
                </a:ext>
              </a:extLst>
            </p:cNvPr>
            <p:cNvGrpSpPr/>
            <p:nvPr/>
          </p:nvGrpSpPr>
          <p:grpSpPr>
            <a:xfrm>
              <a:off x="194750" y="3996891"/>
              <a:ext cx="4997885" cy="5004615"/>
              <a:chOff x="3590016" y="5315952"/>
              <a:chExt cx="3135477" cy="3147866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58B4A88A-2230-B1A1-3C3D-3C4DC864C3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97158" y="6440178"/>
                <a:ext cx="3128335" cy="1759689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C7D69B6-E594-18C3-3C6F-578DCB2FA7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90016" y="5315952"/>
                <a:ext cx="3126880" cy="3147866"/>
              </a:xfrm>
              <a:prstGeom prst="rect">
                <a:avLst/>
              </a:prstGeom>
            </p:spPr>
          </p:pic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B558C1B-5A01-1A44-C58C-5A37BD57B52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7518" y="5738366"/>
              <a:ext cx="4972798" cy="2797199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4445FB9-8283-A0A8-E65C-C6CE2A8993B6}"/>
              </a:ext>
            </a:extLst>
          </p:cNvPr>
          <p:cNvGrpSpPr/>
          <p:nvPr/>
        </p:nvGrpSpPr>
        <p:grpSpPr>
          <a:xfrm>
            <a:off x="2830882" y="1365519"/>
            <a:ext cx="3832368" cy="3294164"/>
            <a:chOff x="519760" y="2730674"/>
            <a:chExt cx="3352883" cy="331907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62AC9AB-C6BC-5D86-B593-1847156FC8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19761" y="2730674"/>
              <a:ext cx="3352882" cy="3319071"/>
            </a:xfrm>
            <a:prstGeom prst="rect">
              <a:avLst/>
            </a:prstGeom>
          </p:spPr>
        </p:pic>
        <p:pic>
          <p:nvPicPr>
            <p:cNvPr id="2" name="APP IL Camp 10 2025 LI Manf mp4 graphic">
              <a:hlinkClick r:id="" action="ppaction://media"/>
              <a:extLst>
                <a:ext uri="{FF2B5EF4-FFF2-40B4-BE49-F238E27FC236}">
                  <a16:creationId xmlns:a16="http://schemas.microsoft.com/office/drawing/2014/main" id="{D59859F4-805E-4D6D-6123-C3585E979C73}"/>
                </a:ext>
              </a:extLst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8"/>
            <a:stretch>
              <a:fillRect/>
            </a:stretch>
          </p:blipFill>
          <p:spPr>
            <a:xfrm>
              <a:off x="519760" y="3818745"/>
              <a:ext cx="3352881" cy="18859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077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07A11364-2DB7-2A46-C324-1B31AB1F1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576B39DC-376A-3321-446F-B1BC86F6D1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  <a:latin typeface="Montserrat Medium" panose="00000600000000000000" pitchFamily="2" charset="0"/>
              </a:rPr>
              <a:t>Social Media Ads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45AE1C0B-D565-F53F-5736-71DEC49D6BCC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0" y="1504671"/>
            <a:ext cx="6461358" cy="1407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2200" b="1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Ad Examples  </a:t>
            </a:r>
          </a:p>
          <a:p>
            <a:pPr marL="228600" indent="0">
              <a:lnSpc>
                <a:spcPct val="100000"/>
              </a:lnSpc>
            </a:pPr>
            <a:r>
              <a:rPr lang="en-US" sz="2400" b="1" dirty="0">
                <a:solidFill>
                  <a:srgbClr val="C00000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Reddit Ads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E3F745-1047-4D2A-B4CD-282C0CD47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6265" y="2000571"/>
            <a:ext cx="4551735" cy="36748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3E07F0C-ED76-F015-EAAB-8E5FB83037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515150"/>
            <a:ext cx="4709786" cy="3628851"/>
          </a:xfrm>
          <a:prstGeom prst="rect">
            <a:avLst/>
          </a:prstGeom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9577DF86-E471-3C63-9E76-BC2AD02791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046808"/>
              </p:ext>
            </p:extLst>
          </p:nvPr>
        </p:nvGraphicFramePr>
        <p:xfrm>
          <a:off x="396642" y="2659698"/>
          <a:ext cx="1905128" cy="2225040"/>
        </p:xfrm>
        <a:graphic>
          <a:graphicData uri="http://schemas.openxmlformats.org/drawingml/2006/table">
            <a:tbl>
              <a:tblPr/>
              <a:tblGrid>
                <a:gridCol w="1905128">
                  <a:extLst>
                    <a:ext uri="{9D8B030D-6E8A-4147-A177-3AD203B41FA5}">
                      <a16:colId xmlns:a16="http://schemas.microsoft.com/office/drawing/2014/main" val="133219737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en-US" b="1" dirty="0">
                          <a:effectLst/>
                        </a:rPr>
                        <a:t>Campaign 12 Reddit</a:t>
                      </a:r>
                    </a:p>
                    <a:p>
                      <a:pPr algn="l" fontAlgn="t">
                        <a:buNone/>
                      </a:pPr>
                      <a:r>
                        <a:rPr lang="en-US" b="1" dirty="0">
                          <a:effectLst/>
                        </a:rPr>
                        <a:t>Views = 141,500</a:t>
                      </a:r>
                    </a:p>
                    <a:p>
                      <a:pPr algn="l" fontAlgn="t">
                        <a:buNone/>
                      </a:pPr>
                      <a:endParaRPr lang="en-US" b="1" dirty="0">
                        <a:effectLst/>
                      </a:endParaRPr>
                    </a:p>
                    <a:p>
                      <a:pPr algn="l" fontAlgn="t">
                        <a:buNone/>
                      </a:pPr>
                      <a:r>
                        <a:rPr lang="en-US" b="1" dirty="0">
                          <a:effectLst/>
                        </a:rPr>
                        <a:t>Clicks = 660</a:t>
                      </a:r>
                    </a:p>
                    <a:p>
                      <a:pPr algn="l" fontAlgn="t">
                        <a:buNone/>
                      </a:pPr>
                      <a:endParaRPr lang="en-US" b="1" dirty="0">
                        <a:effectLst/>
                      </a:endParaRPr>
                    </a:p>
                    <a:p>
                      <a:pPr algn="l" fontAlgn="t">
                        <a:buNone/>
                      </a:pPr>
                      <a:r>
                        <a:rPr lang="en-US" b="1" dirty="0">
                          <a:effectLst/>
                        </a:rPr>
                        <a:t>Engagement Rate = .47% 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</a:rPr>
                        <a:t>(avg=.2%)</a:t>
                      </a:r>
                    </a:p>
                    <a:p>
                      <a:pPr algn="l" fontAlgn="t">
                        <a:buNone/>
                      </a:pPr>
                      <a:endParaRPr lang="en-US" b="1" dirty="0">
                        <a:effectLst/>
                      </a:endParaRPr>
                    </a:p>
                    <a:p>
                      <a:pPr algn="l" fontAlgn="t">
                        <a:buNone/>
                      </a:pPr>
                      <a:r>
                        <a:rPr lang="en-US" b="1" dirty="0">
                          <a:effectLst/>
                        </a:rPr>
                        <a:t>CPC=$1.51  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</a:rPr>
                        <a:t>(avg=$3)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5530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079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0B2271F6-EA70-858F-EDB9-8F86C94E0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07D57D44-3B8E-DBD7-B50A-681781CCB29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</a:rPr>
              <a:t>Social Media Ads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93C2F0-22F2-848C-272B-A4D40885A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4" y="1624569"/>
            <a:ext cx="6730891" cy="132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89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37EB0946-9176-EE8A-EBD3-7A2E17E10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812E7041-7BE2-43EA-7978-8E17D37FB4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</a:rPr>
              <a:t>Social Media Ads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D7B8267A-7863-EFED-27EC-736F464EB49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94542" y="2951160"/>
            <a:ext cx="6461358" cy="4682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2200" b="1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Platforms</a:t>
            </a:r>
          </a:p>
          <a:p>
            <a:pPr marL="228600" indent="0">
              <a:lnSpc>
                <a:spcPct val="100000"/>
              </a:lnSpc>
            </a:pPr>
            <a:r>
              <a:rPr lang="en-US" sz="2200" dirty="0">
                <a:solidFill>
                  <a:schemeClr val="accent6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LinkedIn	</a:t>
            </a:r>
            <a:r>
              <a:rPr lang="en-US" sz="22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		  Views        Clicks</a:t>
            </a: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LinkedIn Sponsored	   181,000	2,800</a:t>
            </a: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Audience Network            1 million         11,750</a:t>
            </a: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LinkedIn CTV	             </a:t>
            </a:r>
            <a:r>
              <a:rPr lang="en-US" sz="1800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   250,000</a:t>
            </a:r>
            <a:r>
              <a:rPr lang="en-US" sz="18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	</a:t>
            </a:r>
            <a:r>
              <a:rPr lang="en-US" sz="1800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      41</a:t>
            </a:r>
          </a:p>
          <a:p>
            <a:pPr marL="685800" lvl="1" indent="0">
              <a:lnSpc>
                <a:spcPct val="100000"/>
              </a:lnSpc>
            </a:pPr>
            <a:r>
              <a:rPr lang="en-US" sz="20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	</a:t>
            </a:r>
            <a:r>
              <a:rPr lang="en-US" sz="2000" b="1" dirty="0">
                <a:solidFill>
                  <a:srgbClr val="0070C0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LinkedIn totals:	 1.43 million    14,600</a:t>
            </a:r>
          </a:p>
          <a:p>
            <a:pPr marL="228600" indent="0">
              <a:lnSpc>
                <a:spcPct val="100000"/>
              </a:lnSpc>
            </a:pPr>
            <a:endParaRPr lang="en-US" sz="1000" dirty="0">
              <a:solidFill>
                <a:srgbClr val="222222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  <a:p>
            <a:pPr marL="5715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dirty="0">
              <a:solidFill>
                <a:srgbClr val="222222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222222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  <a:p>
            <a:pPr marL="228600" indent="0">
              <a:lnSpc>
                <a:spcPct val="100000"/>
              </a:lnSpc>
            </a:pPr>
            <a:endParaRPr lang="en-US" sz="2000" dirty="0">
              <a:solidFill>
                <a:srgbClr val="222222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33C945-27D1-A478-9BB5-2E2CEF336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4" y="1624569"/>
            <a:ext cx="6730891" cy="132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54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B5F3D1C3-EE0A-775A-9262-6C6619118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FEEEA2E0-D8E0-2BE8-5185-DF1F8CF7F12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</a:rPr>
              <a:t>Social Media Ads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0A8BD97C-EF6E-E888-A5CB-2FDD97600FDA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94542" y="2951160"/>
            <a:ext cx="6461358" cy="4682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2200" b="1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Platforms</a:t>
            </a:r>
          </a:p>
          <a:p>
            <a:pPr marL="228600" indent="0">
              <a:lnSpc>
                <a:spcPct val="100000"/>
              </a:lnSpc>
            </a:pPr>
            <a:r>
              <a:rPr lang="en-US" sz="2200" dirty="0">
                <a:solidFill>
                  <a:schemeClr val="accent6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LinkedIn</a:t>
            </a:r>
            <a:r>
              <a:rPr lang="en-US" sz="22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			  Views        Clicks</a:t>
            </a: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LinkedIn Sponsored	   181,000	2,800</a:t>
            </a: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Audience Network            1 million         11,750</a:t>
            </a: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LinkedIn CTV	             </a:t>
            </a:r>
            <a:r>
              <a:rPr lang="en-US" sz="1800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   250,000</a:t>
            </a:r>
            <a:r>
              <a:rPr lang="en-US" sz="18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	</a:t>
            </a:r>
            <a:r>
              <a:rPr lang="en-US" sz="1800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      41</a:t>
            </a:r>
          </a:p>
          <a:p>
            <a:pPr marL="685800" lvl="1" indent="0">
              <a:lnSpc>
                <a:spcPct val="100000"/>
              </a:lnSpc>
            </a:pPr>
            <a:r>
              <a:rPr lang="en-US" sz="20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	</a:t>
            </a:r>
            <a:r>
              <a:rPr lang="en-US" sz="2000" b="1" dirty="0">
                <a:solidFill>
                  <a:srgbClr val="0070C0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LinkedIn totals:	 1.43 million    14,600</a:t>
            </a:r>
          </a:p>
          <a:p>
            <a:pPr marL="228600" indent="0">
              <a:lnSpc>
                <a:spcPct val="100000"/>
              </a:lnSpc>
            </a:pPr>
            <a:endParaRPr lang="en-US" sz="1000" dirty="0">
              <a:solidFill>
                <a:srgbClr val="222222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  <a:p>
            <a:pPr marL="228600" indent="0">
              <a:lnSpc>
                <a:spcPct val="100000"/>
              </a:lnSpc>
            </a:pPr>
            <a:r>
              <a:rPr lang="en-US" sz="2200" dirty="0">
                <a:solidFill>
                  <a:srgbClr val="0070C0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Meta</a:t>
            </a: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Facebook		2.1 million     46,000</a:t>
            </a: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Instagram		134,000            3,300</a:t>
            </a: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Audience Network	 47,000             1,300</a:t>
            </a: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Messenger		</a:t>
            </a:r>
            <a:r>
              <a:rPr lang="en-US" sz="1800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         22 </a:t>
            </a:r>
            <a:r>
              <a:rPr lang="en-US" sz="18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               </a:t>
            </a:r>
            <a:r>
              <a:rPr lang="en-US" sz="1800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     1</a:t>
            </a:r>
          </a:p>
          <a:p>
            <a:pPr marL="685800" lvl="1" indent="0">
              <a:lnSpc>
                <a:spcPct val="100000"/>
              </a:lnSpc>
            </a:pPr>
            <a:r>
              <a:rPr lang="en-US" sz="20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	</a:t>
            </a:r>
            <a:r>
              <a:rPr lang="en-US" sz="2000" b="1" dirty="0">
                <a:solidFill>
                  <a:srgbClr val="0070C0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Meta totals:		2.3 million     50,600</a:t>
            </a:r>
            <a:endParaRPr lang="en-US" sz="2200" b="1" dirty="0">
              <a:solidFill>
                <a:srgbClr val="0070C0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  <a:p>
            <a:pPr marL="5715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dirty="0">
              <a:solidFill>
                <a:srgbClr val="222222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  <a:p>
            <a:pPr marL="685800" lvl="1" indent="0">
              <a:lnSpc>
                <a:spcPct val="100000"/>
              </a:lnSpc>
            </a:pPr>
            <a:endParaRPr lang="en-US" sz="2000" dirty="0">
              <a:solidFill>
                <a:srgbClr val="222222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222222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  <a:p>
            <a:pPr marL="228600" indent="0">
              <a:lnSpc>
                <a:spcPct val="100000"/>
              </a:lnSpc>
            </a:pPr>
            <a:endParaRPr lang="en-US" sz="2000" dirty="0">
              <a:solidFill>
                <a:srgbClr val="222222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E22C7B-E43D-51BC-73C7-2252D31491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4" y="1624569"/>
            <a:ext cx="6730891" cy="132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915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B0AF5846-BC15-C580-8B8A-77813F67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F4123390-B1AE-4DA6-8D49-51AEA8BA80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</a:rPr>
              <a:t>Social Media Ads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3B702766-2D76-5E02-AB81-D0E791DEA89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94542" y="2951160"/>
            <a:ext cx="6461358" cy="4682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2200" b="1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Platforms</a:t>
            </a:r>
          </a:p>
          <a:p>
            <a:pPr marL="228600" indent="0">
              <a:lnSpc>
                <a:spcPct val="100000"/>
              </a:lnSpc>
            </a:pPr>
            <a:r>
              <a:rPr lang="en-US" sz="2200" dirty="0">
                <a:solidFill>
                  <a:schemeClr val="accent6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LinkedIn	</a:t>
            </a:r>
            <a:r>
              <a:rPr lang="en-US" sz="22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		  Views        Clicks</a:t>
            </a: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LinkedIn Sponsored	   181,000	2,800</a:t>
            </a: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Audience Network            1 million         11,750</a:t>
            </a: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LinkedIn CTV	             </a:t>
            </a:r>
            <a:r>
              <a:rPr lang="en-US" sz="1800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   250,000</a:t>
            </a:r>
            <a:r>
              <a:rPr lang="en-US" sz="18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	</a:t>
            </a:r>
            <a:r>
              <a:rPr lang="en-US" sz="1800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      41</a:t>
            </a:r>
          </a:p>
          <a:p>
            <a:pPr marL="685800" lvl="1" indent="0">
              <a:lnSpc>
                <a:spcPct val="100000"/>
              </a:lnSpc>
            </a:pPr>
            <a:r>
              <a:rPr lang="en-US" sz="20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	</a:t>
            </a:r>
            <a:r>
              <a:rPr lang="en-US" sz="2000" b="1" dirty="0">
                <a:solidFill>
                  <a:srgbClr val="0070C0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LinkedIn totals:	 1.43 million    14,600</a:t>
            </a:r>
          </a:p>
          <a:p>
            <a:pPr marL="228600" indent="0">
              <a:lnSpc>
                <a:spcPct val="100000"/>
              </a:lnSpc>
            </a:pPr>
            <a:endParaRPr lang="en-US" sz="1000" dirty="0">
              <a:solidFill>
                <a:srgbClr val="222222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  <a:p>
            <a:pPr marL="228600" indent="0">
              <a:lnSpc>
                <a:spcPct val="100000"/>
              </a:lnSpc>
            </a:pPr>
            <a:r>
              <a:rPr lang="en-US" sz="2200" dirty="0">
                <a:solidFill>
                  <a:srgbClr val="0070C0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Meta</a:t>
            </a: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Facebook		2.1 million     46,000</a:t>
            </a: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Instagram		134,000            3,300</a:t>
            </a: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Audience Network	 47,000             1,300</a:t>
            </a: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Messenger		</a:t>
            </a:r>
            <a:r>
              <a:rPr lang="en-US" sz="1800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         22 </a:t>
            </a:r>
            <a:r>
              <a:rPr lang="en-US" sz="18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               </a:t>
            </a:r>
            <a:r>
              <a:rPr lang="en-US" sz="1800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     1</a:t>
            </a:r>
          </a:p>
          <a:p>
            <a:pPr marL="685800" lvl="1" indent="0">
              <a:lnSpc>
                <a:spcPct val="100000"/>
              </a:lnSpc>
            </a:pPr>
            <a:r>
              <a:rPr lang="en-US" sz="20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	</a:t>
            </a:r>
            <a:r>
              <a:rPr lang="en-US" sz="2000" b="1" dirty="0">
                <a:solidFill>
                  <a:srgbClr val="0070C0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Meta totals:		2.3 million     50,600</a:t>
            </a:r>
            <a:endParaRPr lang="en-US" sz="2200" b="1" dirty="0">
              <a:solidFill>
                <a:srgbClr val="0070C0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  <a:p>
            <a:pPr marL="5715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dirty="0">
              <a:solidFill>
                <a:srgbClr val="222222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  <a:p>
            <a:pPr marL="228600" indent="0">
              <a:lnSpc>
                <a:spcPct val="100000"/>
              </a:lnSpc>
            </a:pPr>
            <a:r>
              <a:rPr lang="en-US" sz="2200" dirty="0">
                <a:solidFill>
                  <a:srgbClr val="C00000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Reddit</a:t>
            </a: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rgbClr val="0070C0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Reddit totals:		310,000            1,400</a:t>
            </a: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2000" dirty="0">
              <a:solidFill>
                <a:srgbClr val="222222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  <a:p>
            <a:pPr marL="10287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222222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  <a:p>
            <a:pPr marL="228600" indent="0">
              <a:lnSpc>
                <a:spcPct val="100000"/>
              </a:lnSpc>
            </a:pPr>
            <a:endParaRPr lang="en-US" sz="2000" dirty="0">
              <a:solidFill>
                <a:srgbClr val="222222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97F7B4-1B5A-E729-5451-644B1C25A7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4" y="1624569"/>
            <a:ext cx="6730891" cy="132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22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0A766ED4-1A44-5BE1-D39D-D0022DA19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D5B275A6-C43D-84D4-C39C-55DFFD48B9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  <a:latin typeface="Montserrat Medium" panose="00000600000000000000" pitchFamily="2" charset="0"/>
              </a:rPr>
              <a:t>Social Media Ads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36269F15-7DFB-DB2E-D24A-06011117578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94750" y="1823977"/>
            <a:ext cx="6461358" cy="1407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2200" b="1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Platform Performance  </a:t>
            </a:r>
          </a:p>
          <a:p>
            <a:pPr marL="228600" indent="0">
              <a:lnSpc>
                <a:spcPct val="100000"/>
              </a:lnSpc>
            </a:pPr>
            <a:r>
              <a:rPr lang="en-US" sz="2400" b="1" dirty="0">
                <a:solidFill>
                  <a:schemeClr val="accent6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LinkedIn Sponsored Ads</a:t>
            </a:r>
          </a:p>
          <a:p>
            <a:pPr marL="228600" indent="0">
              <a:lnSpc>
                <a:spcPct val="100000"/>
              </a:lnSpc>
            </a:pPr>
            <a:r>
              <a:rPr lang="en-US" sz="24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	</a:t>
            </a:r>
          </a:p>
          <a:p>
            <a:pPr marL="571500" indent="-34290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Engagement Rate rose dramatically as the ads ran</a:t>
            </a:r>
          </a:p>
          <a:p>
            <a:pPr marL="228600" indent="0">
              <a:lnSpc>
                <a:spcPct val="100000"/>
              </a:lnSpc>
            </a:pPr>
            <a:endParaRPr lang="en-US" sz="2400" dirty="0">
              <a:solidFill>
                <a:srgbClr val="222222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  <a:p>
            <a:pPr marL="571500" indent="-34290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Viewers usually need to see a LinkedIn ad repeatedly before they click on it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8507F0-17DE-A74B-E96E-E31C02B580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642" y="5073041"/>
            <a:ext cx="6043808" cy="273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27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9F779D21-3DC4-C71C-1992-4639D85BD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7581E34B-EF9F-5FB4-4094-44F3CCC001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  <a:latin typeface="Montserrat Medium" panose="00000600000000000000" pitchFamily="2" charset="0"/>
              </a:rPr>
              <a:t>Social Media Ads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421884F3-89E9-68E2-DA71-5AB932E4B0F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94750" y="1823977"/>
            <a:ext cx="6461358" cy="1407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2200" b="1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Platform Performance  </a:t>
            </a:r>
          </a:p>
          <a:p>
            <a:pPr marL="228600" indent="0">
              <a:lnSpc>
                <a:spcPct val="100000"/>
              </a:lnSpc>
            </a:pPr>
            <a:r>
              <a:rPr lang="en-US" sz="2400" b="1" dirty="0">
                <a:solidFill>
                  <a:srgbClr val="0070C0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Meta/Facebook Ads</a:t>
            </a:r>
          </a:p>
          <a:p>
            <a:pPr marL="228600" indent="0">
              <a:lnSpc>
                <a:spcPct val="100000"/>
              </a:lnSpc>
            </a:pPr>
            <a:r>
              <a:rPr lang="en-US" sz="24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	</a:t>
            </a:r>
          </a:p>
          <a:p>
            <a:pPr marL="571500" indent="-34290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Engagement Rate ran as high as 45% when the average Meta ER is just 1%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A97AB4-DD82-4660-C038-B380795191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574" y="4424586"/>
            <a:ext cx="6292852" cy="297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13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8C85804A-B20C-F02A-E101-5BDA2F39E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E25E83AA-231A-60C4-ABB3-CF8FF40108E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  <a:latin typeface="Montserrat Medium" panose="00000600000000000000" pitchFamily="2" charset="0"/>
              </a:rPr>
              <a:t>Social Media Ads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4D16F4A6-0573-1895-F883-854D6B4B632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94750" y="1823977"/>
            <a:ext cx="6461358" cy="1407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2200" b="1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Platform Performance  </a:t>
            </a:r>
          </a:p>
          <a:p>
            <a:pPr marL="228600" indent="0">
              <a:lnSpc>
                <a:spcPct val="100000"/>
              </a:lnSpc>
            </a:pPr>
            <a:r>
              <a:rPr lang="en-US" sz="2400" b="1" dirty="0">
                <a:solidFill>
                  <a:srgbClr val="C00000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Reddit Ads</a:t>
            </a:r>
          </a:p>
          <a:p>
            <a:pPr marL="228600" indent="0">
              <a:lnSpc>
                <a:spcPct val="100000"/>
              </a:lnSpc>
            </a:pPr>
            <a:r>
              <a:rPr lang="en-US" sz="24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	</a:t>
            </a:r>
          </a:p>
          <a:p>
            <a:pPr marL="571500" indent="-34290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Each Campaign was targeting to a different audience by Specialist Location.</a:t>
            </a:r>
          </a:p>
          <a:p>
            <a:pPr marL="228600" indent="0">
              <a:lnSpc>
                <a:spcPct val="100000"/>
              </a:lnSpc>
            </a:pPr>
            <a:endParaRPr lang="en-US" sz="2400" dirty="0">
              <a:solidFill>
                <a:srgbClr val="222222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  <a:p>
            <a:pPr marL="571500" indent="-34290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Engagement Rate averaged .43% when the average Reddit ER is .20%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4626A8-3A38-1C14-046B-D1A3E76D9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750" y="5502051"/>
            <a:ext cx="6510017" cy="82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644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/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</a:rPr>
              <a:t>Marketing Tactics Agenda</a:t>
            </a:r>
          </a:p>
        </p:txBody>
      </p:sp>
      <p:sp>
        <p:nvSpPr>
          <p:cNvPr id="301" name="Google Shape;301;p2"/>
          <p:cNvSpPr txBox="1">
            <a:spLocks noGrp="1"/>
          </p:cNvSpPr>
          <p:nvPr>
            <p:ph type="body" idx="2"/>
          </p:nvPr>
        </p:nvSpPr>
        <p:spPr>
          <a:xfrm>
            <a:off x="198321" y="1486832"/>
            <a:ext cx="6461358" cy="663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indent="-342900"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Program Brochure</a:t>
            </a:r>
            <a:endParaRPr lang="en-US" sz="2400" b="1" dirty="0">
              <a:solidFill>
                <a:schemeClr val="tx1"/>
              </a:solidFill>
              <a:latin typeface="Montserrat Medium" panose="00000600000000000000" pitchFamily="2" charset="0"/>
            </a:endParaRPr>
          </a:p>
          <a:p>
            <a:pPr marL="571500" indent="-342900"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Conference Materials</a:t>
            </a:r>
            <a:endParaRPr lang="en-US" sz="2400" b="1" dirty="0">
              <a:solidFill>
                <a:schemeClr val="tx1"/>
              </a:solidFill>
              <a:latin typeface="Montserrat Medium" panose="00000600000000000000" pitchFamily="2" charset="0"/>
            </a:endParaRPr>
          </a:p>
          <a:p>
            <a:pPr marL="571500" indent="-342900"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Reporting Templates</a:t>
            </a:r>
            <a:endParaRPr lang="en-US" sz="2400" b="1" dirty="0">
              <a:solidFill>
                <a:schemeClr val="tx1"/>
              </a:solidFill>
              <a:latin typeface="Montserrat Medium" panose="00000600000000000000" pitchFamily="2" charset="0"/>
            </a:endParaRPr>
          </a:p>
          <a:p>
            <a:pPr marL="571500" indent="-342900"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Video Assets -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Program Overview 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Day in the Life of the Apprentices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Employer &amp; Apprentice Testimonials</a:t>
            </a:r>
            <a:endParaRPr lang="en-US" sz="2200" dirty="0">
              <a:solidFill>
                <a:schemeClr val="tx1"/>
              </a:solidFill>
              <a:latin typeface="Montserrat Medium" panose="00000600000000000000" pitchFamily="2" charset="0"/>
            </a:endParaRP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45-Second Overview Video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Workforce Employer Success Stories</a:t>
            </a:r>
          </a:p>
          <a:p>
            <a:pPr marL="1028700" lvl="1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Workforce Employer Testimonials</a:t>
            </a:r>
          </a:p>
          <a:p>
            <a:pPr marL="5715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Connected TV Advertising</a:t>
            </a:r>
          </a:p>
          <a:p>
            <a:pPr marL="571500" indent="-342900"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Paid Social Media Ad Campaigns -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LinkedIn, Meta and Reddit</a:t>
            </a:r>
          </a:p>
          <a:p>
            <a:pPr marL="571500" indent="-342900">
              <a:buFont typeface="Wingdings" panose="05000000000000000000" pitchFamily="2" charset="2"/>
              <a:buChar char="§"/>
            </a:pPr>
            <a:endParaRPr lang="en-US" sz="2400" b="1" dirty="0">
              <a:solidFill>
                <a:srgbClr val="222222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  <a:p>
            <a:pPr marL="571500" indent="-342900">
              <a:buFont typeface="Wingdings" panose="05000000000000000000" pitchFamily="2" charset="2"/>
              <a:buChar char="§"/>
            </a:pPr>
            <a:endParaRPr lang="en-US" sz="2400" dirty="0">
              <a:latin typeface="Montserrat Medium" panose="00000600000000000000" pitchFamily="2" charset="0"/>
            </a:endParaRPr>
          </a:p>
          <a:p>
            <a:pPr marL="400050" indent="-171450"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4EBB152B-7157-EAD1-488F-9C57D6973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03DA7E8E-012F-FB7F-6D46-655E595EFA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  <a:latin typeface="Montserrat Medium" panose="00000600000000000000" pitchFamily="2" charset="0"/>
              </a:rPr>
              <a:t>Social Media Ads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D4D6B613-C391-1FE4-0E24-5661F0F300F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0" y="1510826"/>
            <a:ext cx="6461358" cy="1407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2200" b="1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Platform Performance  </a:t>
            </a:r>
          </a:p>
          <a:p>
            <a:pPr marL="228600" indent="0">
              <a:lnSpc>
                <a:spcPct val="100000"/>
              </a:lnSpc>
            </a:pPr>
            <a:r>
              <a:rPr lang="en-US" sz="2400" b="1" dirty="0">
                <a:solidFill>
                  <a:schemeClr val="accent6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LinkedIn Ads - </a:t>
            </a:r>
            <a:r>
              <a:rPr lang="en-US" sz="24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Top Job Titles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4A7172-83EF-5522-3AA4-CB6F0FD3D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123" y="2357773"/>
            <a:ext cx="4667995" cy="6631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30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" grpId="0" build="allAtOnce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3500D712-E140-B8A6-0A35-94B9F7990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3D8A8997-1993-1A45-96B5-1833E66902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  <a:latin typeface="Montserrat Medium" panose="00000600000000000000" pitchFamily="2" charset="0"/>
              </a:rPr>
              <a:t>Social Media Ads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0269D4F7-A2A6-53A4-6302-42DFDA7AB649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0" y="1485774"/>
            <a:ext cx="6461358" cy="731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2200" b="1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Platform Performance  </a:t>
            </a:r>
          </a:p>
          <a:p>
            <a:pPr marL="228600" indent="0">
              <a:lnSpc>
                <a:spcPct val="100000"/>
              </a:lnSpc>
            </a:pPr>
            <a:r>
              <a:rPr lang="en-US" sz="2400" b="1" dirty="0">
                <a:solidFill>
                  <a:schemeClr val="accent6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LinkedIn Ads </a:t>
            </a:r>
            <a:r>
              <a:rPr lang="en-US" sz="24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- Business Sizes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E02AF7-62C5-BA35-BB82-EEF44E8CA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310" y="2670924"/>
            <a:ext cx="5985379" cy="449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236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" grpId="0" build="allAtOnce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EDB93787-030B-A6CF-E86A-D7B4352CD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3E3A077B-5A05-42B2-23FD-6CB843B8DC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  <a:latin typeface="Montserrat Medium" panose="00000600000000000000" pitchFamily="2" charset="0"/>
              </a:rPr>
              <a:t>Social Media Ads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9DCA34A8-07A1-47E0-97E1-7C9DF2DBD74A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0" y="1489114"/>
            <a:ext cx="6461358" cy="1407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2200" b="1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Platform Performance  </a:t>
            </a:r>
          </a:p>
          <a:p>
            <a:pPr marL="228600" indent="0">
              <a:lnSpc>
                <a:spcPct val="100000"/>
              </a:lnSpc>
            </a:pPr>
            <a:r>
              <a:rPr lang="en-US" sz="2400" b="1" dirty="0">
                <a:solidFill>
                  <a:schemeClr val="accent6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LinkedIn Ads </a:t>
            </a:r>
            <a:r>
              <a:rPr lang="en-US" sz="24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- Top Industries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088DDD-653D-1315-BD05-0FA4F860A92C}"/>
              </a:ext>
            </a:extLst>
          </p:cNvPr>
          <p:cNvSpPr/>
          <p:nvPr/>
        </p:nvSpPr>
        <p:spPr>
          <a:xfrm>
            <a:off x="6890" y="7832823"/>
            <a:ext cx="1375954" cy="740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E394EDF-616F-A113-C4F3-C88C06E1FC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433" y="2378099"/>
            <a:ext cx="6163133" cy="661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256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" grpId="0" build="allAtOnce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3112C449-0E27-34D0-933F-FDA91091D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3911C402-0270-3DF4-7C35-8D9CF28F3C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  <a:latin typeface="Montserrat Medium" panose="00000600000000000000" pitchFamily="2" charset="0"/>
              </a:rPr>
              <a:t>Social Media Ads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09619120-D028-982B-ACFB-D0EA7634FB6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0" y="1460722"/>
            <a:ext cx="6461358" cy="1407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2200" b="1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Platform Performance  </a:t>
            </a:r>
          </a:p>
          <a:p>
            <a:pPr marL="228600" indent="0">
              <a:lnSpc>
                <a:spcPct val="100000"/>
              </a:lnSpc>
            </a:pPr>
            <a:r>
              <a:rPr lang="en-US" sz="2400" b="1" dirty="0">
                <a:solidFill>
                  <a:schemeClr val="accent6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LinkedIn Ads </a:t>
            </a:r>
            <a:r>
              <a:rPr lang="en-US" sz="24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- Top Companies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28EE3A-E554-ED3C-1293-03A22C623572}"/>
              </a:ext>
            </a:extLst>
          </p:cNvPr>
          <p:cNvSpPr/>
          <p:nvPr/>
        </p:nvSpPr>
        <p:spPr>
          <a:xfrm>
            <a:off x="87086" y="7820297"/>
            <a:ext cx="1375954" cy="740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594170-F2E4-C33E-898E-37B8A28A6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259" y="2312895"/>
            <a:ext cx="5022234" cy="662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93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" grpId="0" build="allAtOnce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7403C042-7B4F-DC03-D0C5-A715EC0C4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464E03C8-B146-4F37-1632-529011C0E05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  <a:latin typeface="Montserrat Medium" panose="00000600000000000000" pitchFamily="2" charset="0"/>
              </a:rPr>
              <a:t>Social Media Ads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B41CAB3D-8254-88A8-EC53-A255825CEAC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0" y="1612439"/>
            <a:ext cx="6461358" cy="1407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2200" b="1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Platform Performance  </a:t>
            </a:r>
          </a:p>
          <a:p>
            <a:pPr marL="228600" indent="0">
              <a:lnSpc>
                <a:spcPct val="100000"/>
              </a:lnSpc>
            </a:pPr>
            <a:r>
              <a:rPr lang="en-US" sz="2400" b="1" dirty="0">
                <a:solidFill>
                  <a:schemeClr val="accent6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LinkedIn Ads </a:t>
            </a:r>
            <a:r>
              <a:rPr lang="en-US" sz="24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- DMA Regions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C7D418-76A3-97E3-6E2F-66E6BF59F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56" y="3416187"/>
            <a:ext cx="6601746" cy="411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025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" grpId="0" build="allAtOnce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6F84C8A7-21DE-4CE2-CC7A-2D71CD493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388794E4-F7C9-8D1D-3866-69FDA71315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  <a:latin typeface="Montserrat Medium" panose="00000600000000000000" pitchFamily="2" charset="0"/>
              </a:rPr>
              <a:t>Social Media Ads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7BF40830-C27A-BADF-BABA-8CEAE02AE1A5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0" y="1521700"/>
            <a:ext cx="6461358" cy="1407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2200" b="1" u="sng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Platform Performance  </a:t>
            </a:r>
          </a:p>
          <a:p>
            <a:pPr marL="228600" indent="0">
              <a:lnSpc>
                <a:spcPct val="100000"/>
              </a:lnSpc>
            </a:pPr>
            <a:r>
              <a:rPr lang="en-US" sz="2400" b="1" dirty="0">
                <a:solidFill>
                  <a:srgbClr val="C00000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Reddit Ads </a:t>
            </a:r>
            <a:r>
              <a:rPr lang="en-US" sz="2400" dirty="0">
                <a:solidFill>
                  <a:srgbClr val="222222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- DMA Regions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080925-7E30-14BF-CB7A-8008CC763FB5}"/>
              </a:ext>
            </a:extLst>
          </p:cNvPr>
          <p:cNvSpPr/>
          <p:nvPr/>
        </p:nvSpPr>
        <p:spPr>
          <a:xfrm>
            <a:off x="0" y="7882927"/>
            <a:ext cx="1375954" cy="7402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31957E-A125-3973-C546-A0CFCF7DD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891" y="2780781"/>
            <a:ext cx="6474217" cy="584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373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" grpId="0" build="allAtOnce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>
          <a:extLst>
            <a:ext uri="{FF2B5EF4-FFF2-40B4-BE49-F238E27FC236}">
              <a16:creationId xmlns:a16="http://schemas.microsoft.com/office/drawing/2014/main" id="{89B455B0-B465-C457-BE02-0ECE9EF2B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">
            <a:extLst>
              <a:ext uri="{FF2B5EF4-FFF2-40B4-BE49-F238E27FC236}">
                <a16:creationId xmlns:a16="http://schemas.microsoft.com/office/drawing/2014/main" id="{BC8B21AC-5366-A3E9-9E77-10F8154EAD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3651" y="3862236"/>
            <a:ext cx="6350695" cy="1248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>
              <a:lnSpc>
                <a:spcPct val="120000"/>
              </a:lnSpc>
              <a:spcBef>
                <a:spcPts val="0"/>
              </a:spcBef>
            </a:pPr>
            <a:r>
              <a:rPr lang="en-US" sz="2800" b="1" dirty="0">
                <a:latin typeface="Montserrat Medium" panose="00000600000000000000" pitchFamily="2" charset="0"/>
              </a:rPr>
              <a:t>Boost Apprenticeship Illinois’ Program Awareness</a:t>
            </a:r>
            <a:endParaRPr lang="en-US" sz="3200" b="1" dirty="0">
              <a:solidFill>
                <a:srgbClr val="0070C0"/>
              </a:solidFill>
              <a:latin typeface="Montserrat Medium" panose="000006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0288FC-36D8-18FF-9EFE-3D50E2ECC3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4834" y="993996"/>
            <a:ext cx="4188331" cy="2324391"/>
          </a:xfrm>
          <a:prstGeom prst="rect">
            <a:avLst/>
          </a:prstGeom>
        </p:spPr>
      </p:pic>
      <p:sp>
        <p:nvSpPr>
          <p:cNvPr id="2" name="Google Shape;294;p1">
            <a:extLst>
              <a:ext uri="{FF2B5EF4-FFF2-40B4-BE49-F238E27FC236}">
                <a16:creationId xmlns:a16="http://schemas.microsoft.com/office/drawing/2014/main" id="{E47DD388-4DB4-093F-44CF-F254B6B0EB14}"/>
              </a:ext>
            </a:extLst>
          </p:cNvPr>
          <p:cNvSpPr txBox="1">
            <a:spLocks/>
          </p:cNvSpPr>
          <p:nvPr/>
        </p:nvSpPr>
        <p:spPr>
          <a:xfrm>
            <a:off x="253650" y="5110620"/>
            <a:ext cx="6350695" cy="694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Font typeface="Arial"/>
              <a:buNone/>
              <a:defRPr sz="13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</a:pPr>
            <a:r>
              <a:rPr lang="en-US" sz="3200" b="1" dirty="0">
                <a:solidFill>
                  <a:srgbClr val="0070C0"/>
                </a:solidFill>
                <a:latin typeface="Montserrat Medium" panose="00000600000000000000" pitchFamily="2" charset="0"/>
              </a:rPr>
              <a:t>How to Share a LinkedIn Post</a:t>
            </a:r>
          </a:p>
        </p:txBody>
      </p:sp>
    </p:spTree>
    <p:extLst>
      <p:ext uri="{BB962C8B-B14F-4D97-AF65-F5344CB8AC3E}">
        <p14:creationId xmlns:p14="http://schemas.microsoft.com/office/powerpoint/2010/main" val="278857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>
          <a:extLst>
            <a:ext uri="{FF2B5EF4-FFF2-40B4-BE49-F238E27FC236}">
              <a16:creationId xmlns:a16="http://schemas.microsoft.com/office/drawing/2014/main" id="{06301E78-ED05-8CAF-2B4C-C218E689D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">
            <a:extLst>
              <a:ext uri="{FF2B5EF4-FFF2-40B4-BE49-F238E27FC236}">
                <a16:creationId xmlns:a16="http://schemas.microsoft.com/office/drawing/2014/main" id="{7E66D6DC-B664-4685-183B-D13AC119B27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3652" y="956196"/>
            <a:ext cx="6350695" cy="2324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>
              <a:lnSpc>
                <a:spcPct val="120000"/>
              </a:lnSpc>
              <a:spcBef>
                <a:spcPts val="0"/>
              </a:spcBef>
            </a:pPr>
            <a:r>
              <a:rPr lang="en-US" sz="2800" b="1" dirty="0">
                <a:latin typeface="Montserrat Medium" panose="00000600000000000000" pitchFamily="2" charset="0"/>
              </a:rPr>
              <a:t>Boost Apprenticeship Illinois’ Program Awareness</a:t>
            </a:r>
            <a:endParaRPr lang="en-US" sz="2800" dirty="0">
              <a:latin typeface="Montserrat Medium" panose="00000600000000000000" pitchFamily="2" charset="0"/>
            </a:endParaRPr>
          </a:p>
          <a:p>
            <a:pPr marL="0" lvl="0" indent="0" algn="ctr">
              <a:lnSpc>
                <a:spcPct val="120000"/>
              </a:lnSpc>
              <a:spcBef>
                <a:spcPts val="0"/>
              </a:spcBef>
            </a:pPr>
            <a:endParaRPr lang="en-US" sz="1200" dirty="0">
              <a:latin typeface="Montserrat Medium" panose="00000600000000000000" pitchFamily="2" charset="0"/>
            </a:endParaRPr>
          </a:p>
          <a:p>
            <a:pPr marL="0" lvl="0" indent="0" algn="ctr">
              <a:lnSpc>
                <a:spcPct val="120000"/>
              </a:lnSpc>
              <a:spcBef>
                <a:spcPts val="0"/>
              </a:spcBef>
            </a:pPr>
            <a:r>
              <a:rPr lang="en-US" sz="3200" b="1" dirty="0">
                <a:solidFill>
                  <a:srgbClr val="0070C0"/>
                </a:solidFill>
                <a:latin typeface="Montserrat Medium" panose="00000600000000000000" pitchFamily="2" charset="0"/>
              </a:rPr>
              <a:t>How to Share a LinkedIn Post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60CE58-B2DD-60E1-E059-1EED3158500D}"/>
              </a:ext>
            </a:extLst>
          </p:cNvPr>
          <p:cNvSpPr/>
          <p:nvPr/>
        </p:nvSpPr>
        <p:spPr>
          <a:xfrm>
            <a:off x="2004164" y="5761973"/>
            <a:ext cx="2981195" cy="21294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P IL - How to Share a LinkedIn Post">
            <a:hlinkClick r:id="" action="ppaction://media"/>
            <a:extLst>
              <a:ext uri="{FF2B5EF4-FFF2-40B4-BE49-F238E27FC236}">
                <a16:creationId xmlns:a16="http://schemas.microsoft.com/office/drawing/2014/main" id="{9BFA2A68-F661-0A17-4B4B-BBC0AB12DFC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9101" y="3280587"/>
            <a:ext cx="6519798" cy="366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9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>
          <a:extLst>
            <a:ext uri="{FF2B5EF4-FFF2-40B4-BE49-F238E27FC236}">
              <a16:creationId xmlns:a16="http://schemas.microsoft.com/office/drawing/2014/main" id="{B1F5BCDE-6E61-FB9A-0176-F17CB50D6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">
            <a:extLst>
              <a:ext uri="{FF2B5EF4-FFF2-40B4-BE49-F238E27FC236}">
                <a16:creationId xmlns:a16="http://schemas.microsoft.com/office/drawing/2014/main" id="{15DB2886-49EE-BFB6-8DA2-B7B639E0CC3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71487" y="4445166"/>
            <a:ext cx="5915025" cy="777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>
              <a:lnSpc>
                <a:spcPct val="120000"/>
              </a:lnSpc>
              <a:spcBef>
                <a:spcPts val="0"/>
              </a:spcBef>
            </a:pPr>
            <a:r>
              <a:rPr lang="en-US" sz="4000" b="1" i="1" dirty="0">
                <a:latin typeface="Montserrat Medium" panose="00000600000000000000" pitchFamily="2" charset="0"/>
              </a:rPr>
              <a:t>Thank You!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893655-2DAA-05AC-003B-C0A05AB7F5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4834" y="993996"/>
            <a:ext cx="4188331" cy="2324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32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DA177E56-4200-34D0-38A6-C6EBF154A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223C0527-A12B-34E3-D6AD-7E5E06B255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</a:rPr>
              <a:t>Editable Program Brochure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47EA4B5D-B8E6-A63D-0F5B-2D6D98CC8963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94750" y="1501580"/>
            <a:ext cx="6461358" cy="663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indent="-34290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4-page branded editable brochure</a:t>
            </a:r>
            <a:endParaRPr lang="en-US" sz="2200" dirty="0">
              <a:solidFill>
                <a:schemeClr val="tx1"/>
              </a:solidFill>
              <a:latin typeface="Montserrat Medium" panose="00000600000000000000" pitchFamily="2" charset="0"/>
            </a:endParaRPr>
          </a:p>
          <a:p>
            <a:pPr marL="571500" indent="-34290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Overview, benefits, and getting started</a:t>
            </a:r>
          </a:p>
          <a:p>
            <a:pPr marL="571500" indent="-34290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Customizable contact info block</a:t>
            </a:r>
            <a:endParaRPr lang="en-US" sz="2200" dirty="0">
              <a:solidFill>
                <a:schemeClr val="tx1"/>
              </a:solidFill>
              <a:latin typeface="Montserrat Medium" panose="00000600000000000000" pitchFamily="2" charset="0"/>
            </a:endParaRPr>
          </a:p>
          <a:p>
            <a:pPr marL="571500" indent="-342900">
              <a:buFont typeface="Wingdings" panose="05000000000000000000" pitchFamily="2" charset="2"/>
              <a:buChar char="§"/>
            </a:pPr>
            <a:endParaRPr lang="en-US" sz="2400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1A6442-A1B9-BB3D-A52F-397D299E2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750" y="3043100"/>
            <a:ext cx="3957153" cy="3057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Google Shape;310;p3">
            <a:extLst>
              <a:ext uri="{FF2B5EF4-FFF2-40B4-BE49-F238E27FC236}">
                <a16:creationId xmlns:a16="http://schemas.microsoft.com/office/drawing/2014/main" id="{7DAE9D93-DA6E-C6CD-63A0-80C5038A06D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91674" y="6100900"/>
            <a:ext cx="3771576" cy="28704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D2B5C12-DC92-5321-F78A-07A5E2479094}"/>
              </a:ext>
            </a:extLst>
          </p:cNvPr>
          <p:cNvSpPr txBox="1"/>
          <p:nvPr/>
        </p:nvSpPr>
        <p:spPr>
          <a:xfrm>
            <a:off x="4331226" y="3617893"/>
            <a:ext cx="23320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Montserrat" panose="00000500000000000000" pitchFamily="2" charset="0"/>
                <a:hlinkClick r:id="rId5"/>
              </a:rPr>
              <a:t>https://www.illinoisworknet.com/ApprenticeshipIL/Pages/Outreach.aspx</a:t>
            </a:r>
            <a:r>
              <a:rPr lang="en-US" b="1" dirty="0">
                <a:latin typeface="Montserrat" panose="00000500000000000000" pitchFamily="2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8991CF-E7EE-8A0A-F856-40B3145853F9}"/>
              </a:ext>
            </a:extLst>
          </p:cNvPr>
          <p:cNvSpPr txBox="1"/>
          <p:nvPr/>
        </p:nvSpPr>
        <p:spPr>
          <a:xfrm>
            <a:off x="4331226" y="3100365"/>
            <a:ext cx="2332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Montserrat" panose="00000500000000000000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Brochure Available at:</a:t>
            </a:r>
            <a:endParaRPr lang="en-US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8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0EC1861E-BF1D-FA8F-4918-14032C067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E5430997-43BE-B708-0116-26C0A09221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</a:rPr>
              <a:t>Conference Materials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38C3154B-245E-8348-8EC3-A05A9235F71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94750" y="1501580"/>
            <a:ext cx="4423549" cy="663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Branded trade show display materials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Tall floor banner 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Table Top banner 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Scroll Up signage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Tablecloth</a:t>
            </a:r>
          </a:p>
          <a:p>
            <a:pPr marL="1028700" lvl="1" indent="-342900">
              <a:buFont typeface="Wingdings" panose="05000000000000000000" pitchFamily="2" charset="2"/>
              <a:buChar char="§"/>
            </a:pPr>
            <a:endParaRPr lang="en-US" sz="2000" dirty="0">
              <a:solidFill>
                <a:schemeClr val="tx1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  <a:p>
            <a:pPr marL="5715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Shipped to DCEO’s Northern, Central and Southern regional offices</a:t>
            </a:r>
          </a:p>
        </p:txBody>
      </p:sp>
      <p:pic>
        <p:nvPicPr>
          <p:cNvPr id="7" name="Google Shape;319;p4">
            <a:extLst>
              <a:ext uri="{FF2B5EF4-FFF2-40B4-BE49-F238E27FC236}">
                <a16:creationId xmlns:a16="http://schemas.microsoft.com/office/drawing/2014/main" id="{9359AD74-A1DA-A04D-7CC0-04615DE847F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68769" y="1114684"/>
            <a:ext cx="2194481" cy="352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4231341-DD92-670C-AEEF-228309F69B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8107" y="4820139"/>
            <a:ext cx="1532328" cy="37914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4FB36C4-8548-2E85-2970-073F000A2D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630" y="4996432"/>
            <a:ext cx="3751139" cy="28243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15CBC2-93E7-83D3-9F17-E4D961655934}"/>
              </a:ext>
            </a:extLst>
          </p:cNvPr>
          <p:cNvSpPr txBox="1"/>
          <p:nvPr/>
        </p:nvSpPr>
        <p:spPr>
          <a:xfrm>
            <a:off x="1414885" y="7870184"/>
            <a:ext cx="37511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Montserrat" panose="00000500000000000000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Trade Show Pieces Available at:</a:t>
            </a:r>
            <a:r>
              <a:rPr lang="en-US" b="1" dirty="0">
                <a:solidFill>
                  <a:schemeClr val="tx1"/>
                </a:solidFill>
                <a:latin typeface="Montserrat" panose="00000500000000000000" pitchFamily="2" charset="0"/>
              </a:rPr>
              <a:t> </a:t>
            </a:r>
            <a:r>
              <a:rPr lang="en-US" b="1" dirty="0">
                <a:latin typeface="Montserrat" panose="00000500000000000000" pitchFamily="2" charset="0"/>
                <a:hlinkClick r:id="rId6"/>
              </a:rPr>
              <a:t>https://www.illinoisworknet.com/ApprenticeshipIL/Pages/Outreach.aspx</a:t>
            </a:r>
            <a:r>
              <a:rPr lang="en-US" b="1" dirty="0">
                <a:latin typeface="Montserrat" panose="00000500000000000000" pitchFamily="2" charset="0"/>
              </a:rPr>
              <a:t> </a:t>
            </a:r>
          </a:p>
          <a:p>
            <a:endParaRPr lang="en-US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166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D546EC99-7C71-EC58-14A2-04F4D9520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A169D8CF-F75A-F6BA-5CC7-9FEA8D569F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</a:rPr>
              <a:t>Reporting Templates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4F6AAAED-0D96-EC7F-B3F2-20A1E54A0D7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94750" y="1501580"/>
            <a:ext cx="6461358" cy="663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0">
              <a:lnSpc>
                <a:spcPct val="100000"/>
              </a:lnSpc>
            </a:pPr>
            <a:r>
              <a:rPr lang="en-US" sz="2200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Branded reporting templates in PDF &amp; Word format for grantees &amp; specialists –</a:t>
            </a:r>
          </a:p>
          <a:p>
            <a:pPr marL="228600" indent="0">
              <a:lnSpc>
                <a:spcPct val="100000"/>
              </a:lnSpc>
            </a:pPr>
            <a:endParaRPr lang="en-US" sz="2200" dirty="0">
              <a:solidFill>
                <a:schemeClr val="tx1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  <a:p>
            <a:pPr marL="5715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Program Classification Guide</a:t>
            </a:r>
          </a:p>
          <a:p>
            <a:pPr marL="5715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Specialist Process Guide</a:t>
            </a:r>
          </a:p>
          <a:p>
            <a:pPr marL="5715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Understanding LWIAs </a:t>
            </a:r>
          </a:p>
          <a:p>
            <a:pPr marL="5715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Employer Playbook</a:t>
            </a:r>
          </a:p>
          <a:p>
            <a:pPr marL="5715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DOL Components</a:t>
            </a:r>
          </a:p>
          <a:p>
            <a:pPr marL="571500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  <a:ea typeface="Calibri" pitchFamily="34" charset="-122"/>
                <a:cs typeface="Calibri" pitchFamily="34" charset="-120"/>
              </a:rPr>
              <a:t>Cover Page template</a:t>
            </a:r>
          </a:p>
          <a:p>
            <a:pPr marL="685800" lvl="1" indent="0">
              <a:lnSpc>
                <a:spcPct val="100000"/>
              </a:lnSpc>
            </a:pPr>
            <a:endParaRPr lang="en-US" sz="2000" dirty="0">
              <a:solidFill>
                <a:srgbClr val="222222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  <a:p>
            <a:pPr marL="228600" indent="0">
              <a:lnSpc>
                <a:spcPct val="100000"/>
              </a:lnSpc>
            </a:pPr>
            <a:endParaRPr lang="en-US" sz="2000" dirty="0">
              <a:solidFill>
                <a:srgbClr val="222222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</p:txBody>
      </p:sp>
      <p:pic>
        <p:nvPicPr>
          <p:cNvPr id="3" name="Image 0" descr="image8.png">
            <a:extLst>
              <a:ext uri="{FF2B5EF4-FFF2-40B4-BE49-F238E27FC236}">
                <a16:creationId xmlns:a16="http://schemas.microsoft.com/office/drawing/2014/main" id="{FAD38907-C0AC-7E27-C921-4ECFFA283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5220" y="4572000"/>
            <a:ext cx="2904925" cy="3758960"/>
          </a:xfrm>
          <a:prstGeom prst="rect">
            <a:avLst/>
          </a:prstGeom>
          <a:effectLst>
            <a:outerShdw blurRad="127000" dist="38100" dir="5400000" algn="bl" rotWithShape="0">
              <a:srgbClr val="666666">
                <a:alpha val="35000"/>
              </a:srgbClr>
            </a:outerShdw>
          </a:effectLst>
        </p:spPr>
      </p:pic>
      <p:pic>
        <p:nvPicPr>
          <p:cNvPr id="5" name="Image 1" descr="image9.png">
            <a:extLst>
              <a:ext uri="{FF2B5EF4-FFF2-40B4-BE49-F238E27FC236}">
                <a16:creationId xmlns:a16="http://schemas.microsoft.com/office/drawing/2014/main" id="{A4960DBA-3AF1-7B3A-1853-3FC0FB42DA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" y="4436857"/>
            <a:ext cx="2720340" cy="3520109"/>
          </a:xfrm>
          <a:prstGeom prst="rect">
            <a:avLst/>
          </a:prstGeom>
          <a:effectLst>
            <a:outerShdw blurRad="127000" dist="38100" dir="5400000" algn="bl" rotWithShape="0">
              <a:srgbClr val="666666">
                <a:alpha val="3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9C9AE9D-58B0-443E-F0F9-66A72B954FBA}"/>
              </a:ext>
            </a:extLst>
          </p:cNvPr>
          <p:cNvSpPr txBox="1"/>
          <p:nvPr/>
        </p:nvSpPr>
        <p:spPr>
          <a:xfrm>
            <a:off x="4210412" y="2995366"/>
            <a:ext cx="26475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Montserrat" panose="00000500000000000000" pitchFamily="2" charset="0"/>
              </a:rPr>
              <a:t>Reporting Templates Available at:</a:t>
            </a:r>
          </a:p>
          <a:p>
            <a:r>
              <a:rPr lang="en-US" b="1" dirty="0">
                <a:solidFill>
                  <a:schemeClr val="tx1"/>
                </a:solidFill>
                <a:latin typeface="Montserrat" panose="00000500000000000000" pitchFamily="2" charset="0"/>
              </a:rPr>
              <a:t> </a:t>
            </a:r>
            <a:r>
              <a:rPr lang="en-US" b="1" dirty="0">
                <a:latin typeface="Montserrat" panose="00000500000000000000" pitchFamily="2" charset="0"/>
                <a:hlinkClick r:id="rId5"/>
              </a:rPr>
              <a:t>https://www.illinoisworknet.com/ApprenticeshipIL/Pages/Outreach.aspx</a:t>
            </a:r>
            <a:r>
              <a:rPr lang="en-US" b="1" dirty="0">
                <a:latin typeface="Montserrat" panose="00000500000000000000" pitchFamily="2" charset="0"/>
              </a:rPr>
              <a:t> </a:t>
            </a:r>
          </a:p>
          <a:p>
            <a:endParaRPr lang="en-US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A9D45937-7DDD-4061-549B-A3DD9DC97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6D2C92BE-F91A-88D8-4A53-D37F845010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</a:rPr>
              <a:t>Overview Video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1306C1F8-6B46-75E9-2094-E5D9D1EB679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94750" y="1501580"/>
            <a:ext cx="6461358" cy="663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Montserrat Medium" panose="00000600000000000000" pitchFamily="2" charset="0"/>
              </a:rPr>
              <a:t>Branded video featuring stock footage and interviews from </a:t>
            </a:r>
          </a:p>
          <a:p>
            <a:pPr marL="10287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May 2023 Chicago Apprenticeship event</a:t>
            </a:r>
          </a:p>
          <a:p>
            <a:pPr marL="10287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3 Sisters Logistics</a:t>
            </a:r>
          </a:p>
          <a:p>
            <a:pPr marL="10287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Quad Graphics</a:t>
            </a:r>
          </a:p>
          <a:p>
            <a:pPr marL="10287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Montserrat Medium" panose="00000600000000000000" pitchFamily="2" charset="0"/>
            </a:endParaRP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Montserrat Medium" panose="00000600000000000000" pitchFamily="2" charset="0"/>
              </a:rPr>
              <a:t>Highlighted key program benefits for both employers &amp; employees.</a:t>
            </a: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/>
              </a:solidFill>
              <a:latin typeface="Montserrat Medium" panose="00000600000000000000" pitchFamily="2" charset="0"/>
            </a:endParaRP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Montserrat Medium" panose="00000600000000000000" pitchFamily="2" charset="0"/>
              </a:rPr>
              <a:t>Positioned the program as a strategic growth engine for businesses.</a:t>
            </a:r>
            <a:endParaRPr lang="en-US" sz="2200" dirty="0">
              <a:solidFill>
                <a:schemeClr val="tx1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  <a:p>
            <a:pPr marL="228600" indent="0">
              <a:lnSpc>
                <a:spcPct val="100000"/>
              </a:lnSpc>
            </a:pPr>
            <a:endParaRPr lang="en-US" sz="2000" dirty="0">
              <a:solidFill>
                <a:srgbClr val="222222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7" name="Google Shape;350;p7">
            <a:extLst>
              <a:ext uri="{FF2B5EF4-FFF2-40B4-BE49-F238E27FC236}">
                <a16:creationId xmlns:a16="http://schemas.microsoft.com/office/drawing/2014/main" id="{DB61DE44-DB9A-4072-9F7B-3BBD6FC69512}"/>
              </a:ext>
            </a:extLst>
          </p:cNvPr>
          <p:cNvSpPr txBox="1"/>
          <p:nvPr/>
        </p:nvSpPr>
        <p:spPr>
          <a:xfrm>
            <a:off x="2369127" y="7877731"/>
            <a:ext cx="4100946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u="sng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to view –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u="sng" dirty="0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Apprenticeship IL Overview Video</a:t>
            </a:r>
            <a:endParaRPr sz="1600" b="1" dirty="0">
              <a:solidFill>
                <a:schemeClr val="accent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2371636-6D85-4A94-FA90-B4A74DF4A6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6109" y="5937091"/>
            <a:ext cx="2373401" cy="1309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8ED57DF-F734-90E1-028F-9EF01B6364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892" y="5561884"/>
            <a:ext cx="2373401" cy="13297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735AABE-F063-612A-7254-7B52D7B470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3653" y="6384394"/>
            <a:ext cx="2373401" cy="1341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1276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BED0056E-77A0-6CB9-EE13-4AC585069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A87EAC48-2998-5704-D4DE-21C84E15A47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</a:rPr>
              <a:t>Employer &amp; Apprentice Testimonials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175EB2DD-064D-99A0-EB4D-B4B8006B249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94750" y="1501580"/>
            <a:ext cx="6461358" cy="663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tx1"/>
                </a:solidFill>
                <a:latin typeface="Montserrat Medium" panose="00000600000000000000" pitchFamily="2" charset="0"/>
              </a:rPr>
              <a:t>Interviewed employers and apprentices at </a:t>
            </a:r>
            <a:r>
              <a:rPr lang="en-US" sz="21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May 2023 Chicago Apprenticeship event</a:t>
            </a: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100" dirty="0">
              <a:solidFill>
                <a:schemeClr val="tx1"/>
              </a:solidFill>
              <a:latin typeface="Montserrat Medium" panose="00000600000000000000" pitchFamily="2" charset="0"/>
            </a:endParaRP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tx1"/>
                </a:solidFill>
                <a:latin typeface="Montserrat Medium" panose="00000600000000000000" pitchFamily="2" charset="0"/>
              </a:rPr>
              <a:t>Captured authentic success stories and impact and benefits of the program</a:t>
            </a: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100" dirty="0">
              <a:solidFill>
                <a:schemeClr val="tx1"/>
              </a:solidFill>
              <a:latin typeface="Montserrat Medium" panose="00000600000000000000" pitchFamily="2" charset="0"/>
            </a:endParaRP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tx1"/>
                </a:solidFill>
                <a:latin typeface="Montserrat Medium" panose="00000600000000000000" pitchFamily="2" charset="0"/>
              </a:rPr>
              <a:t>Produced </a:t>
            </a:r>
            <a:r>
              <a:rPr lang="en-US" sz="21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(10) short social-ready clips</a:t>
            </a:r>
            <a:r>
              <a:rPr lang="en-US" sz="2100" dirty="0">
                <a:solidFill>
                  <a:schemeClr val="tx1"/>
                </a:solidFill>
                <a:latin typeface="Montserrat Medium" panose="00000600000000000000" pitchFamily="2" charset="0"/>
              </a:rPr>
              <a:t> in Vertical and Horizontal format </a:t>
            </a: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100" dirty="0">
              <a:solidFill>
                <a:schemeClr val="tx1"/>
              </a:solidFill>
              <a:latin typeface="Montserrat Medium" panose="00000600000000000000" pitchFamily="2" charset="0"/>
            </a:endParaRP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tx1"/>
                </a:solidFill>
                <a:latin typeface="Montserrat Medium" panose="00000600000000000000" pitchFamily="2" charset="0"/>
              </a:rPr>
              <a:t>Used in digital ad campaigns</a:t>
            </a: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100" dirty="0">
              <a:solidFill>
                <a:schemeClr val="tx1"/>
              </a:solidFill>
              <a:latin typeface="Montserrat Medium" panose="00000600000000000000" pitchFamily="2" charset="0"/>
            </a:endParaRP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tx1"/>
                </a:solidFill>
                <a:latin typeface="Montserrat Medium" panose="00000600000000000000" pitchFamily="2" charset="0"/>
              </a:rPr>
              <a:t>Testimonials available on the Illinois </a:t>
            </a:r>
            <a:r>
              <a:rPr lang="en-US" sz="2100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workNet</a:t>
            </a:r>
            <a:r>
              <a:rPr lang="en-US" sz="2100" dirty="0">
                <a:solidFill>
                  <a:schemeClr val="tx1"/>
                </a:solidFill>
                <a:latin typeface="Montserrat Medium" panose="00000600000000000000" pitchFamily="2" charset="0"/>
              </a:rPr>
              <a:t> YouTube Channel</a:t>
            </a: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/>
              </a:solidFill>
              <a:latin typeface="Montserrat Medium" panose="00000600000000000000" pitchFamily="2" charset="0"/>
            </a:endParaRP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595959"/>
              </a:solidFill>
              <a:latin typeface="Montserrat Medium" panose="00000600000000000000" pitchFamily="2" charset="0"/>
            </a:endParaRP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595959"/>
              </a:solidFill>
              <a:latin typeface="Montserrat Medium" panose="00000600000000000000" pitchFamily="2" charset="0"/>
            </a:endParaRP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595959"/>
              </a:solidFill>
              <a:latin typeface="Montserrat Medium" panose="00000600000000000000" pitchFamily="2" charset="0"/>
            </a:endParaRP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595959"/>
              </a:solidFill>
              <a:latin typeface="Montserrat Medium" panose="00000600000000000000" pitchFamily="2" charset="0"/>
            </a:endParaRP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595959"/>
              </a:solidFill>
              <a:latin typeface="Montserrat Medium" panose="00000600000000000000" pitchFamily="2" charset="0"/>
            </a:endParaRPr>
          </a:p>
          <a:p>
            <a:pPr marL="228600" indent="0">
              <a:lnSpc>
                <a:spcPct val="100000"/>
              </a:lnSpc>
            </a:pPr>
            <a:endParaRPr lang="en-US" sz="2000" dirty="0">
              <a:solidFill>
                <a:srgbClr val="222222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7490C6-2323-AD79-7B83-88199FFE2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62" y="5883286"/>
            <a:ext cx="2585097" cy="1602195"/>
          </a:xfrm>
          <a:prstGeom prst="rect">
            <a:avLst/>
          </a:prstGeom>
        </p:spPr>
      </p:pic>
      <p:sp>
        <p:nvSpPr>
          <p:cNvPr id="6" name="Google Shape;362;p8">
            <a:extLst>
              <a:ext uri="{FF2B5EF4-FFF2-40B4-BE49-F238E27FC236}">
                <a16:creationId xmlns:a16="http://schemas.microsoft.com/office/drawing/2014/main" id="{00038DE6-8284-7405-8C27-873FEC03C404}"/>
              </a:ext>
            </a:extLst>
          </p:cNvPr>
          <p:cNvSpPr txBox="1"/>
          <p:nvPr/>
        </p:nvSpPr>
        <p:spPr>
          <a:xfrm>
            <a:off x="533172" y="7516092"/>
            <a:ext cx="258509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u="sng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to View - </a:t>
            </a:r>
            <a:r>
              <a:rPr lang="en-US" sz="1400" b="1" u="sng" dirty="0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Apprentice Success Story</a:t>
            </a:r>
            <a:endParaRPr sz="1400" b="1" dirty="0">
              <a:solidFill>
                <a:schemeClr val="accent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" name="Image 1" descr="image13.png">
            <a:extLst>
              <a:ext uri="{FF2B5EF4-FFF2-40B4-BE49-F238E27FC236}">
                <a16:creationId xmlns:a16="http://schemas.microsoft.com/office/drawing/2014/main" id="{CAEB8C02-52B8-FA90-8BCA-8ABDE90F2D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7743" y="5921126"/>
            <a:ext cx="2903220" cy="1494917"/>
          </a:xfrm>
          <a:prstGeom prst="rect">
            <a:avLst/>
          </a:prstGeom>
          <a:effectLst>
            <a:outerShdw blurRad="127000" dist="38100" dir="5400000" algn="bl" rotWithShape="0">
              <a:srgbClr val="666666">
                <a:alpha val="35000"/>
              </a:srgbClr>
            </a:outerShdw>
          </a:effectLst>
        </p:spPr>
      </p:pic>
      <p:sp>
        <p:nvSpPr>
          <p:cNvPr id="12" name="Google Shape;366;p8">
            <a:extLst>
              <a:ext uri="{FF2B5EF4-FFF2-40B4-BE49-F238E27FC236}">
                <a16:creationId xmlns:a16="http://schemas.microsoft.com/office/drawing/2014/main" id="{1B2D83D0-9188-E3A1-BCE3-B117AD171614}"/>
              </a:ext>
            </a:extLst>
          </p:cNvPr>
          <p:cNvSpPr txBox="1"/>
          <p:nvPr/>
        </p:nvSpPr>
        <p:spPr>
          <a:xfrm>
            <a:off x="3739733" y="7516092"/>
            <a:ext cx="258509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u="sng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to View –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u="sng" dirty="0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Employer Success Story</a:t>
            </a:r>
            <a:endParaRPr sz="1400" b="1" dirty="0">
              <a:solidFill>
                <a:schemeClr val="accent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30614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>
          <a:extLst>
            <a:ext uri="{FF2B5EF4-FFF2-40B4-BE49-F238E27FC236}">
              <a16:creationId xmlns:a16="http://schemas.microsoft.com/office/drawing/2014/main" id="{AC04B4FC-AA3A-910F-CA2A-878FE04A4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">
            <a:extLst>
              <a:ext uri="{FF2B5EF4-FFF2-40B4-BE49-F238E27FC236}">
                <a16:creationId xmlns:a16="http://schemas.microsoft.com/office/drawing/2014/main" id="{6B79CF27-611E-B64D-97E6-53181D38699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750" y="796762"/>
            <a:ext cx="5915025" cy="57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sz="2800" b="1" dirty="0">
                <a:solidFill>
                  <a:srgbClr val="92D050"/>
                </a:solidFill>
              </a:rPr>
              <a:t>Day in the Life of the Apprentices Video</a:t>
            </a:r>
          </a:p>
        </p:txBody>
      </p:sp>
      <p:sp>
        <p:nvSpPr>
          <p:cNvPr id="301" name="Google Shape;301;p2">
            <a:extLst>
              <a:ext uri="{FF2B5EF4-FFF2-40B4-BE49-F238E27FC236}">
                <a16:creationId xmlns:a16="http://schemas.microsoft.com/office/drawing/2014/main" id="{3FC693EE-901F-C45B-1DF7-70F4F80B243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94750" y="1501580"/>
            <a:ext cx="6461358" cy="6637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Montserrat Medium" panose="00000600000000000000" pitchFamily="2" charset="0"/>
              </a:rPr>
              <a:t>Filmed and interviewed employers and apprenticeship ambassadors at </a:t>
            </a:r>
          </a:p>
          <a:p>
            <a:pPr marL="10287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June 2024 Chicago Apprenticeship event</a:t>
            </a:r>
          </a:p>
          <a:p>
            <a:pPr marL="10287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National American Lighting (NAL)</a:t>
            </a:r>
          </a:p>
          <a:p>
            <a:pPr marL="10287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Aon</a:t>
            </a:r>
          </a:p>
          <a:p>
            <a:pPr marL="10287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Montserrat Medium" panose="00000600000000000000" pitchFamily="2" charset="0"/>
            </a:endParaRP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/>
                </a:solidFill>
                <a:latin typeface="Montserrat Medium" panose="00000600000000000000" pitchFamily="2" charset="0"/>
              </a:rPr>
              <a:t>Showcased the program’s impact on apprentices and benefits to businesses</a:t>
            </a:r>
          </a:p>
          <a:p>
            <a:pPr marL="228600" indent="0">
              <a:lnSpc>
                <a:spcPct val="100000"/>
              </a:lnSpc>
            </a:pPr>
            <a:endParaRPr lang="en-US" sz="2200" dirty="0">
              <a:solidFill>
                <a:srgbClr val="595959"/>
              </a:solidFill>
              <a:latin typeface="Montserrat Medium" panose="00000600000000000000" pitchFamily="2" charset="0"/>
            </a:endParaRP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595959"/>
              </a:solidFill>
              <a:latin typeface="Montserrat Medium" panose="00000600000000000000" pitchFamily="2" charset="0"/>
            </a:endParaRPr>
          </a:p>
          <a:p>
            <a:pPr marL="5715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595959"/>
              </a:solidFill>
              <a:latin typeface="Montserrat Medium" panose="00000600000000000000" pitchFamily="2" charset="0"/>
            </a:endParaRPr>
          </a:p>
          <a:p>
            <a:pPr marL="228600" indent="0">
              <a:lnSpc>
                <a:spcPct val="100000"/>
              </a:lnSpc>
            </a:pPr>
            <a:endParaRPr lang="en-US" sz="2000" dirty="0">
              <a:solidFill>
                <a:srgbClr val="222222"/>
              </a:solidFill>
              <a:latin typeface="Montserrat Medium" panose="00000600000000000000" pitchFamily="2" charset="0"/>
              <a:ea typeface="Calibri" pitchFamily="34" charset="-122"/>
              <a:cs typeface="Calibri" pitchFamily="34" charset="-12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51C85D-B8EE-9AC4-3CD3-18ECD86D8C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739" y="4494080"/>
            <a:ext cx="2682871" cy="15399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DD67B0-A657-94BB-F3E9-4FF5F6C2A2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739" y="6223716"/>
            <a:ext cx="2723522" cy="15399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E63443-3DDB-CE23-5A49-DD09AB1408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1638" y="6251896"/>
            <a:ext cx="2682871" cy="1483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E9D4BF6-5E29-C3D2-0EFD-FA4249E9CC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1637" y="4494080"/>
            <a:ext cx="2682872" cy="1515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Google Shape;351;p7">
            <a:extLst>
              <a:ext uri="{FF2B5EF4-FFF2-40B4-BE49-F238E27FC236}">
                <a16:creationId xmlns:a16="http://schemas.microsoft.com/office/drawing/2014/main" id="{29214466-C666-4A07-9061-AA6BF5E7637B}"/>
              </a:ext>
            </a:extLst>
          </p:cNvPr>
          <p:cNvSpPr txBox="1"/>
          <p:nvPr/>
        </p:nvSpPr>
        <p:spPr>
          <a:xfrm>
            <a:off x="1693240" y="7846953"/>
            <a:ext cx="496286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1" algn="ctr"/>
            <a:r>
              <a:rPr lang="en-US" sz="1600" b="1" u="sng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to view – </a:t>
            </a:r>
            <a:endParaRPr lang="en-US" sz="1600" b="1" u="sng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1" algn="ctr"/>
            <a:r>
              <a:rPr lang="en-US" sz="1600" b="1" i="0" u="sng" strike="noStrike" cap="none" dirty="0">
                <a:solidFill>
                  <a:schemeClr val="accent5"/>
                </a:solidFill>
                <a:latin typeface="Montserrat"/>
                <a:ea typeface="Montserrat"/>
                <a:cs typeface="Montserrat"/>
                <a:sym typeface="Montserra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 Day in the Life of Apprentices Video</a:t>
            </a:r>
            <a:endParaRPr sz="1600" b="1" i="0" u="none" strike="noStrike" cap="none" dirty="0">
              <a:solidFill>
                <a:schemeClr val="accent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358165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E0D368886C6B4298DB8A66EC5E9E94" ma:contentTypeVersion="3" ma:contentTypeDescription="Create a new document." ma:contentTypeScope="" ma:versionID="3dfe9d4b760e711e5f29de418d18184c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ff328a1cd662c37536c074f55b1464a7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FE7577F-C7CC-4DD7-BE9D-5B037102805F}"/>
</file>

<file path=customXml/itemProps2.xml><?xml version="1.0" encoding="utf-8"?>
<ds:datastoreItem xmlns:ds="http://schemas.openxmlformats.org/officeDocument/2006/customXml" ds:itemID="{DB351152-09C6-4B6D-B376-E18F579EE260}"/>
</file>

<file path=customXml/itemProps3.xml><?xml version="1.0" encoding="utf-8"?>
<ds:datastoreItem xmlns:ds="http://schemas.openxmlformats.org/officeDocument/2006/customXml" ds:itemID="{2C7497F8-7811-49D2-A632-EED356CA4213}"/>
</file>

<file path=docProps/app.xml><?xml version="1.0" encoding="utf-8"?>
<Properties xmlns="http://schemas.openxmlformats.org/officeDocument/2006/extended-properties" xmlns:vt="http://schemas.openxmlformats.org/officeDocument/2006/docPropsVTypes">
  <TotalTime>18374</TotalTime>
  <Words>1320</Words>
  <Application>Microsoft Office PowerPoint</Application>
  <PresentationFormat>On-screen Show (4:3)</PresentationFormat>
  <Paragraphs>283</Paragraphs>
  <Slides>38</Slides>
  <Notes>38</Notes>
  <HiddenSlides>0</HiddenSlides>
  <MMClips>7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7" baseType="lpstr">
      <vt:lpstr>Arial</vt:lpstr>
      <vt:lpstr>Montserrat SemiBold</vt:lpstr>
      <vt:lpstr>Wingdings</vt:lpstr>
      <vt:lpstr>Calibri</vt:lpstr>
      <vt:lpstr>Montserrat Medium</vt:lpstr>
      <vt:lpstr>Noto Sans Symbols</vt:lpstr>
      <vt:lpstr>Montserrat</vt:lpstr>
      <vt:lpstr>Trebuchet MS</vt:lpstr>
      <vt:lpstr>Office Theme</vt:lpstr>
      <vt:lpstr>PowerPoint Presentation</vt:lpstr>
      <vt:lpstr>Our Leadership Team</vt:lpstr>
      <vt:lpstr>Marketing Tactics Agenda</vt:lpstr>
      <vt:lpstr>Editable Program Brochure</vt:lpstr>
      <vt:lpstr>Conference Materials</vt:lpstr>
      <vt:lpstr>Reporting Templates</vt:lpstr>
      <vt:lpstr>Overview Video</vt:lpstr>
      <vt:lpstr>Employer &amp; Apprentice Testimonials</vt:lpstr>
      <vt:lpstr>Day in the Life of the Apprentices Video</vt:lpstr>
      <vt:lpstr>45-Second Overview  Video Reel</vt:lpstr>
      <vt:lpstr>  Workforce Employer  Success Story Video Shoot</vt:lpstr>
      <vt:lpstr>  Workforce Employer  Success Story Videos</vt:lpstr>
      <vt:lpstr>  Workforce Employer  Success Story Testimonials</vt:lpstr>
      <vt:lpstr>  Connected TV Ad Spots</vt:lpstr>
      <vt:lpstr>PowerPoint Presentation</vt:lpstr>
      <vt:lpstr>Social Media Ads</vt:lpstr>
      <vt:lpstr>Social Media Ads</vt:lpstr>
      <vt:lpstr>Social Media Ads</vt:lpstr>
      <vt:lpstr>Social Media Ads</vt:lpstr>
      <vt:lpstr>Social Media Ads</vt:lpstr>
      <vt:lpstr>Social Media Ads</vt:lpstr>
      <vt:lpstr>Social Media Ads</vt:lpstr>
      <vt:lpstr>Social Media Ads</vt:lpstr>
      <vt:lpstr>Social Media Ads</vt:lpstr>
      <vt:lpstr>Social Media Ads</vt:lpstr>
      <vt:lpstr>Social Media Ads</vt:lpstr>
      <vt:lpstr>Social Media Ads</vt:lpstr>
      <vt:lpstr>Social Media Ads</vt:lpstr>
      <vt:lpstr>Social Media Ads</vt:lpstr>
      <vt:lpstr>Social Media Ads</vt:lpstr>
      <vt:lpstr>Social Media Ads</vt:lpstr>
      <vt:lpstr>Social Media Ads</vt:lpstr>
      <vt:lpstr>Social Media Ads</vt:lpstr>
      <vt:lpstr>Social Media Ads</vt:lpstr>
      <vt:lpstr>Social Media Ads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AppIL Marketing Campaign Webinar PPT</dc:title>
  <dc:creator>shilpa chaubal</dc:creator>
  <cp:lastModifiedBy>shilpa chaubal</cp:lastModifiedBy>
  <cp:revision>36</cp:revision>
  <dcterms:created xsi:type="dcterms:W3CDTF">2025-02-05T16:23:55Z</dcterms:created>
  <dcterms:modified xsi:type="dcterms:W3CDTF">2026-08-31T19:00:52Z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0x010100CAE0D368886C6B4298DB8A66EC5E9E94</vt:lpwstr>
  </property>
</Properties>
</file>