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quickStyle5.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5.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colors4.xml" ContentType="application/vnd.openxmlformats-officedocument.drawingml.diagramColors+xml"/>
  <Override PartName="/ppt/diagrams/drawing7.xml" ContentType="application/vnd.ms-office.drawingml.diagramDrawing+xml"/>
  <Override PartName="/ppt/diagrams/quickStyle4.xml" ContentType="application/vnd.openxmlformats-officedocument.drawingml.diagramStyle+xml"/>
  <Override PartName="/ppt/diagrams/layout8.xml" ContentType="application/vnd.openxmlformats-officedocument.drawingml.diagramLayout+xml"/>
  <Override PartName="/ppt/diagrams/layout4.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colors5.xml" ContentType="application/vnd.openxmlformats-officedocument.drawingml.diagramColors+xml"/>
  <Override PartName="/ppt/diagrams/drawing5.xml" ContentType="application/vnd.ms-office.drawingml.diagramDrawing+xml"/>
  <Override PartName="/ppt/diagrams/colors6.xml" ContentType="application/vnd.openxmlformats-officedocument.drawingml.diagramColors+xml"/>
  <Override PartName="/ppt/diagrams/drawing4.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drawing6.xml" ContentType="application/vnd.ms-office.drawingml.diagramDrawing+xml"/>
  <Override PartName="/ppt/diagrams/drawing8.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sldIdLst>
    <p:sldId id="327" r:id="rId2"/>
    <p:sldId id="330" r:id="rId3"/>
    <p:sldId id="328" r:id="rId4"/>
    <p:sldId id="331" r:id="rId5"/>
    <p:sldId id="367" r:id="rId6"/>
    <p:sldId id="358" r:id="rId7"/>
    <p:sldId id="359" r:id="rId8"/>
    <p:sldId id="334" r:id="rId9"/>
    <p:sldId id="344" r:id="rId10"/>
    <p:sldId id="337" r:id="rId11"/>
    <p:sldId id="339" r:id="rId12"/>
    <p:sldId id="340" r:id="rId13"/>
    <p:sldId id="368" r:id="rId14"/>
    <p:sldId id="360" r:id="rId15"/>
    <p:sldId id="371" r:id="rId16"/>
    <p:sldId id="370" r:id="rId17"/>
    <p:sldId id="369" r:id="rId18"/>
    <p:sldId id="333" r:id="rId19"/>
    <p:sldId id="372" r:id="rId20"/>
    <p:sldId id="348" r:id="rId21"/>
    <p:sldId id="373" r:id="rId22"/>
    <p:sldId id="374" r:id="rId23"/>
    <p:sldId id="375" r:id="rId24"/>
    <p:sldId id="376" r:id="rId25"/>
    <p:sldId id="377" r:id="rId26"/>
    <p:sldId id="378" r:id="rId27"/>
    <p:sldId id="379" r:id="rId28"/>
    <p:sldId id="380" r:id="rId29"/>
    <p:sldId id="381" r:id="rId30"/>
    <p:sldId id="393" r:id="rId31"/>
    <p:sldId id="382" r:id="rId32"/>
    <p:sldId id="345" r:id="rId33"/>
    <p:sldId id="446" r:id="rId34"/>
    <p:sldId id="438" r:id="rId35"/>
    <p:sldId id="349" r:id="rId36"/>
    <p:sldId id="386" r:id="rId37"/>
    <p:sldId id="450" r:id="rId38"/>
    <p:sldId id="387" r:id="rId39"/>
    <p:sldId id="444" r:id="rId40"/>
    <p:sldId id="356" r:id="rId41"/>
    <p:sldId id="361" r:id="rId42"/>
    <p:sldId id="365" r:id="rId43"/>
    <p:sldId id="364" r:id="rId44"/>
    <p:sldId id="300"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2676" autoAdjust="0"/>
  </p:normalViewPr>
  <p:slideViewPr>
    <p:cSldViewPr snapToGrid="0" snapToObjects="1">
      <p:cViewPr varScale="1">
        <p:scale>
          <a:sx n="114" d="100"/>
          <a:sy n="114" d="100"/>
        </p:scale>
        <p:origin x="4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53B72-018D-4CC1-AD21-745A631CD85B}"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C2E2015A-FF96-477C-A06C-4892724EFBCE}">
      <dgm:prSet phldrT="[Text]" custT="1"/>
      <dgm:spPr/>
      <dgm:t>
        <a:bodyPr/>
        <a:lstStyle/>
        <a:p>
          <a:r>
            <a:rPr lang="en-US" sz="2000" dirty="0">
              <a:solidFill>
                <a:schemeClr val="bg1"/>
              </a:solidFill>
            </a:rPr>
            <a:t>YOUTH Grantee’s will work with and provide WIOA services for WIOA “Participants” and “</a:t>
          </a:r>
          <a:r>
            <a:rPr lang="en-US" sz="2000" dirty="0" err="1">
              <a:solidFill>
                <a:schemeClr val="bg1"/>
              </a:solidFill>
            </a:rPr>
            <a:t>Exiters</a:t>
          </a:r>
          <a:r>
            <a:rPr lang="en-US" sz="2000" dirty="0">
              <a:solidFill>
                <a:schemeClr val="bg1"/>
              </a:solidFill>
            </a:rPr>
            <a:t>”.</a:t>
          </a:r>
        </a:p>
      </dgm:t>
    </dgm:pt>
    <dgm:pt modelId="{BB3B14BE-1BEB-41AB-B90E-30AEAC2A7367}" type="parTrans" cxnId="{16C6BCCC-E32B-4C70-8897-33E84668AFEF}">
      <dgm:prSet/>
      <dgm:spPr/>
      <dgm:t>
        <a:bodyPr/>
        <a:lstStyle/>
        <a:p>
          <a:endParaRPr lang="en-US"/>
        </a:p>
      </dgm:t>
    </dgm:pt>
    <dgm:pt modelId="{BAA66EE7-CA7A-4EA4-B956-C83E99B82CB7}" type="sibTrans" cxnId="{16C6BCCC-E32B-4C70-8897-33E84668AFEF}">
      <dgm:prSet/>
      <dgm:spPr/>
      <dgm:t>
        <a:bodyPr/>
        <a:lstStyle/>
        <a:p>
          <a:endParaRPr lang="en-US"/>
        </a:p>
      </dgm:t>
    </dgm:pt>
    <dgm:pt modelId="{15662D76-176B-48BC-A923-962F84501A19}">
      <dgm:prSet phldrT="[Text]" custT="1"/>
      <dgm:spPr/>
      <dgm:t>
        <a:bodyPr/>
        <a:lstStyle/>
        <a:p>
          <a:pPr>
            <a:buNone/>
          </a:pPr>
          <a:r>
            <a:rPr lang="en-US" sz="1800" b="1" dirty="0">
              <a:solidFill>
                <a:schemeClr val="bg1"/>
              </a:solidFill>
            </a:rPr>
            <a:t>WIOA Participant:</a:t>
          </a:r>
        </a:p>
        <a:p>
          <a:pPr>
            <a:buNone/>
          </a:pPr>
          <a:r>
            <a:rPr lang="en-US" sz="1800" b="1" dirty="0">
              <a:solidFill>
                <a:schemeClr val="bg1"/>
              </a:solidFill>
            </a:rPr>
            <a:t>A reportable individual who has received services after satisfying all applicable programmatic requirements for the provision of services, such as eligibility determination.</a:t>
          </a:r>
        </a:p>
      </dgm:t>
    </dgm:pt>
    <dgm:pt modelId="{C55A4A96-55EA-43E1-B5DF-10CA933CD7C2}" type="parTrans" cxnId="{51F553BB-678B-4AAF-8988-791C09099EFA}">
      <dgm:prSet/>
      <dgm:spPr/>
      <dgm:t>
        <a:bodyPr/>
        <a:lstStyle/>
        <a:p>
          <a:endParaRPr lang="en-US"/>
        </a:p>
      </dgm:t>
    </dgm:pt>
    <dgm:pt modelId="{FAC78F31-DFFD-49B1-A3E3-2F9EC4F8C117}" type="sibTrans" cxnId="{51F553BB-678B-4AAF-8988-791C09099EFA}">
      <dgm:prSet/>
      <dgm:spPr/>
      <dgm:t>
        <a:bodyPr/>
        <a:lstStyle/>
        <a:p>
          <a:endParaRPr lang="en-US"/>
        </a:p>
      </dgm:t>
    </dgm:pt>
    <dgm:pt modelId="{9F57BA75-59D4-499A-B0F4-A02C27D36873}">
      <dgm:prSet phldrT="[Text]" custT="1"/>
      <dgm:spPr/>
      <dgm:t>
        <a:bodyPr/>
        <a:lstStyle/>
        <a:p>
          <a:pPr>
            <a:buNone/>
          </a:pPr>
          <a:r>
            <a:rPr lang="en-US" sz="2000" b="1" dirty="0">
              <a:solidFill>
                <a:schemeClr val="bg1"/>
              </a:solidFill>
            </a:rPr>
            <a:t>Program Exit  - </a:t>
          </a:r>
        </a:p>
        <a:p>
          <a:pPr>
            <a:buNone/>
          </a:pPr>
          <a:r>
            <a:rPr lang="en-US" sz="2000" b="1" dirty="0">
              <a:solidFill>
                <a:schemeClr val="bg1"/>
              </a:solidFill>
            </a:rPr>
            <a:t>The date of exit from the program is the last date of service.  The date cannot be determined until 90 days have lapsed since the participant received his last services and no future services are planned.</a:t>
          </a:r>
        </a:p>
        <a:p>
          <a:pPr>
            <a:buNone/>
          </a:pPr>
          <a:r>
            <a:rPr lang="en-US" sz="2000" b="1" dirty="0">
              <a:solidFill>
                <a:schemeClr val="bg1"/>
              </a:solidFill>
            </a:rPr>
            <a:t>Once a Youth customer is “exited” from the program, they are considered an “</a:t>
          </a:r>
          <a:r>
            <a:rPr lang="en-US" sz="2000" b="1" dirty="0" err="1">
              <a:solidFill>
                <a:schemeClr val="bg1"/>
              </a:solidFill>
            </a:rPr>
            <a:t>Exiter</a:t>
          </a:r>
          <a:r>
            <a:rPr lang="en-US" sz="2000" b="1" dirty="0">
              <a:solidFill>
                <a:schemeClr val="bg1"/>
              </a:solidFill>
            </a:rPr>
            <a:t>” and are required to receive follow-up services.  Performance Reporting starts at EXIT.</a:t>
          </a:r>
        </a:p>
        <a:p>
          <a:pPr>
            <a:buNone/>
          </a:pPr>
          <a:endParaRPr lang="en-US" sz="1600" b="1" dirty="0">
            <a:solidFill>
              <a:schemeClr val="bg1"/>
            </a:solidFill>
          </a:endParaRPr>
        </a:p>
      </dgm:t>
    </dgm:pt>
    <dgm:pt modelId="{9F3D11F4-48C3-4C8D-8A9E-880B87A0544C}" type="parTrans" cxnId="{3CA01C97-03F4-4964-BC60-3E17E292295F}">
      <dgm:prSet/>
      <dgm:spPr/>
      <dgm:t>
        <a:bodyPr/>
        <a:lstStyle/>
        <a:p>
          <a:endParaRPr lang="en-US"/>
        </a:p>
      </dgm:t>
    </dgm:pt>
    <dgm:pt modelId="{AAFDC63B-E5EB-499C-93B9-4327DDCDE667}" type="sibTrans" cxnId="{3CA01C97-03F4-4964-BC60-3E17E292295F}">
      <dgm:prSet/>
      <dgm:spPr/>
      <dgm:t>
        <a:bodyPr/>
        <a:lstStyle/>
        <a:p>
          <a:endParaRPr lang="en-US"/>
        </a:p>
      </dgm:t>
    </dgm:pt>
    <dgm:pt modelId="{1EB4A3EB-FF3F-4CD0-9FD2-4F2B6AD1CA17}" type="pres">
      <dgm:prSet presAssocID="{5F553B72-018D-4CC1-AD21-745A631CD85B}" presName="layout" presStyleCnt="0">
        <dgm:presLayoutVars>
          <dgm:chMax/>
          <dgm:chPref/>
          <dgm:dir/>
          <dgm:animOne val="branch"/>
          <dgm:animLvl val="lvl"/>
          <dgm:resizeHandles/>
        </dgm:presLayoutVars>
      </dgm:prSet>
      <dgm:spPr/>
    </dgm:pt>
    <dgm:pt modelId="{95054D14-A387-4C5C-8712-A66AEFA42526}" type="pres">
      <dgm:prSet presAssocID="{C2E2015A-FF96-477C-A06C-4892724EFBCE}" presName="root" presStyleCnt="0">
        <dgm:presLayoutVars>
          <dgm:chMax/>
          <dgm:chPref val="4"/>
        </dgm:presLayoutVars>
      </dgm:prSet>
      <dgm:spPr/>
    </dgm:pt>
    <dgm:pt modelId="{E69F334E-3283-4570-92C6-2AC92C682236}" type="pres">
      <dgm:prSet presAssocID="{C2E2015A-FF96-477C-A06C-4892724EFBCE}" presName="rootComposite" presStyleCnt="0">
        <dgm:presLayoutVars/>
      </dgm:prSet>
      <dgm:spPr/>
    </dgm:pt>
    <dgm:pt modelId="{F9BFA700-A1CA-4B75-B520-1BBDD798E7C2}" type="pres">
      <dgm:prSet presAssocID="{C2E2015A-FF96-477C-A06C-4892724EFBCE}" presName="rootText" presStyleLbl="node0" presStyleIdx="0" presStyleCnt="1" custScaleX="97178" custScaleY="57135">
        <dgm:presLayoutVars>
          <dgm:chMax/>
          <dgm:chPref val="4"/>
        </dgm:presLayoutVars>
      </dgm:prSet>
      <dgm:spPr/>
    </dgm:pt>
    <dgm:pt modelId="{F290E0CF-363F-4AD5-95C6-117E535280B9}" type="pres">
      <dgm:prSet presAssocID="{C2E2015A-FF96-477C-A06C-4892724EFBCE}" presName="childShape" presStyleCnt="0">
        <dgm:presLayoutVars>
          <dgm:chMax val="0"/>
          <dgm:chPref val="0"/>
        </dgm:presLayoutVars>
      </dgm:prSet>
      <dgm:spPr/>
    </dgm:pt>
    <dgm:pt modelId="{B7D958AD-96DA-4CCA-ADC6-D4D2CBA4BA94}" type="pres">
      <dgm:prSet presAssocID="{15662D76-176B-48BC-A923-962F84501A19}" presName="childComposite" presStyleCnt="0">
        <dgm:presLayoutVars>
          <dgm:chMax val="0"/>
          <dgm:chPref val="0"/>
        </dgm:presLayoutVars>
      </dgm:prSet>
      <dgm:spPr/>
    </dgm:pt>
    <dgm:pt modelId="{0E2C0C89-036D-4E36-A18F-23B6B89A8661}" type="pres">
      <dgm:prSet presAssocID="{15662D76-176B-48BC-A923-962F84501A19}"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extLst>
        <a:ext uri="{E40237B7-FDA0-4F09-8148-C483321AD2D9}">
          <dgm14:cNvPr xmlns:dgm14="http://schemas.microsoft.com/office/drawing/2010/diagram" id="0" name="" descr="Child playing with toy car"/>
        </a:ext>
      </dgm:extLst>
    </dgm:pt>
    <dgm:pt modelId="{53D7FF90-5912-4390-97B5-C229A656D778}" type="pres">
      <dgm:prSet presAssocID="{15662D76-176B-48BC-A923-962F84501A19}" presName="childText" presStyleLbl="lnNode1" presStyleIdx="0" presStyleCnt="2" custScaleY="131299">
        <dgm:presLayoutVars>
          <dgm:chMax val="0"/>
          <dgm:chPref val="0"/>
          <dgm:bulletEnabled val="1"/>
        </dgm:presLayoutVars>
      </dgm:prSet>
      <dgm:spPr/>
    </dgm:pt>
    <dgm:pt modelId="{581E6DC8-2C40-484D-B951-27F2EA51187E}" type="pres">
      <dgm:prSet presAssocID="{9F57BA75-59D4-499A-B0F4-A02C27D36873}" presName="childComposite" presStyleCnt="0">
        <dgm:presLayoutVars>
          <dgm:chMax val="0"/>
          <dgm:chPref val="0"/>
        </dgm:presLayoutVars>
      </dgm:prSet>
      <dgm:spPr/>
    </dgm:pt>
    <dgm:pt modelId="{38A689EB-1B8A-4D19-8CCB-7E365ACD7392}" type="pres">
      <dgm:prSet presAssocID="{9F57BA75-59D4-499A-B0F4-A02C27D36873}"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Woman cutting clothes"/>
        </a:ext>
      </dgm:extLst>
    </dgm:pt>
    <dgm:pt modelId="{58998EF2-5A86-4E8D-BE21-74162CC8AA36}" type="pres">
      <dgm:prSet presAssocID="{9F57BA75-59D4-499A-B0F4-A02C27D36873}" presName="childText" presStyleLbl="lnNode1" presStyleIdx="1" presStyleCnt="2" custScaleX="100737" custScaleY="183135">
        <dgm:presLayoutVars>
          <dgm:chMax val="0"/>
          <dgm:chPref val="0"/>
          <dgm:bulletEnabled val="1"/>
        </dgm:presLayoutVars>
      </dgm:prSet>
      <dgm:spPr/>
    </dgm:pt>
  </dgm:ptLst>
  <dgm:cxnLst>
    <dgm:cxn modelId="{B0A8E31D-116C-43F3-8E4B-7AEE36B71478}" type="presOf" srcId="{C2E2015A-FF96-477C-A06C-4892724EFBCE}" destId="{F9BFA700-A1CA-4B75-B520-1BBDD798E7C2}" srcOrd="0" destOrd="0" presId="urn:microsoft.com/office/officeart/2008/layout/PictureAccentList"/>
    <dgm:cxn modelId="{3CA01C97-03F4-4964-BC60-3E17E292295F}" srcId="{C2E2015A-FF96-477C-A06C-4892724EFBCE}" destId="{9F57BA75-59D4-499A-B0F4-A02C27D36873}" srcOrd="1" destOrd="0" parTransId="{9F3D11F4-48C3-4C8D-8A9E-880B87A0544C}" sibTransId="{AAFDC63B-E5EB-499C-93B9-4327DDCDE667}"/>
    <dgm:cxn modelId="{A205239A-C029-4CF9-8B55-4AA52084248A}" type="presOf" srcId="{9F57BA75-59D4-499A-B0F4-A02C27D36873}" destId="{58998EF2-5A86-4E8D-BE21-74162CC8AA36}" srcOrd="0" destOrd="0" presId="urn:microsoft.com/office/officeart/2008/layout/PictureAccentList"/>
    <dgm:cxn modelId="{53C28EB0-DAE6-418E-A6A0-F11CC8C86C34}" type="presOf" srcId="{15662D76-176B-48BC-A923-962F84501A19}" destId="{53D7FF90-5912-4390-97B5-C229A656D778}" srcOrd="0" destOrd="0" presId="urn:microsoft.com/office/officeart/2008/layout/PictureAccentList"/>
    <dgm:cxn modelId="{51F553BB-678B-4AAF-8988-791C09099EFA}" srcId="{C2E2015A-FF96-477C-A06C-4892724EFBCE}" destId="{15662D76-176B-48BC-A923-962F84501A19}" srcOrd="0" destOrd="0" parTransId="{C55A4A96-55EA-43E1-B5DF-10CA933CD7C2}" sibTransId="{FAC78F31-DFFD-49B1-A3E3-2F9EC4F8C117}"/>
    <dgm:cxn modelId="{16C6BCCC-E32B-4C70-8897-33E84668AFEF}" srcId="{5F553B72-018D-4CC1-AD21-745A631CD85B}" destId="{C2E2015A-FF96-477C-A06C-4892724EFBCE}" srcOrd="0" destOrd="0" parTransId="{BB3B14BE-1BEB-41AB-B90E-30AEAC2A7367}" sibTransId="{BAA66EE7-CA7A-4EA4-B956-C83E99B82CB7}"/>
    <dgm:cxn modelId="{DDA637E0-85A4-4695-B2FC-371E53A4B90F}" type="presOf" srcId="{5F553B72-018D-4CC1-AD21-745A631CD85B}" destId="{1EB4A3EB-FF3F-4CD0-9FD2-4F2B6AD1CA17}" srcOrd="0" destOrd="0" presId="urn:microsoft.com/office/officeart/2008/layout/PictureAccentList"/>
    <dgm:cxn modelId="{75FDA040-1679-41B0-A9CB-C31443B47E40}" type="presParOf" srcId="{1EB4A3EB-FF3F-4CD0-9FD2-4F2B6AD1CA17}" destId="{95054D14-A387-4C5C-8712-A66AEFA42526}" srcOrd="0" destOrd="0" presId="urn:microsoft.com/office/officeart/2008/layout/PictureAccentList"/>
    <dgm:cxn modelId="{32769D35-BB7F-402C-9A9B-CFBB7DCD47C4}" type="presParOf" srcId="{95054D14-A387-4C5C-8712-A66AEFA42526}" destId="{E69F334E-3283-4570-92C6-2AC92C682236}" srcOrd="0" destOrd="0" presId="urn:microsoft.com/office/officeart/2008/layout/PictureAccentList"/>
    <dgm:cxn modelId="{3D9BA671-BF18-4C53-99AD-8F452B93D383}" type="presParOf" srcId="{E69F334E-3283-4570-92C6-2AC92C682236}" destId="{F9BFA700-A1CA-4B75-B520-1BBDD798E7C2}" srcOrd="0" destOrd="0" presId="urn:microsoft.com/office/officeart/2008/layout/PictureAccentList"/>
    <dgm:cxn modelId="{9F187DED-E032-493F-BE9B-2C9C42B93192}" type="presParOf" srcId="{95054D14-A387-4C5C-8712-A66AEFA42526}" destId="{F290E0CF-363F-4AD5-95C6-117E535280B9}" srcOrd="1" destOrd="0" presId="urn:microsoft.com/office/officeart/2008/layout/PictureAccentList"/>
    <dgm:cxn modelId="{B8E03203-0AC6-42A8-BC29-258B403906C9}" type="presParOf" srcId="{F290E0CF-363F-4AD5-95C6-117E535280B9}" destId="{B7D958AD-96DA-4CCA-ADC6-D4D2CBA4BA94}" srcOrd="0" destOrd="0" presId="urn:microsoft.com/office/officeart/2008/layout/PictureAccentList"/>
    <dgm:cxn modelId="{8724A793-9AF8-43AB-B4FB-40382D708072}" type="presParOf" srcId="{B7D958AD-96DA-4CCA-ADC6-D4D2CBA4BA94}" destId="{0E2C0C89-036D-4E36-A18F-23B6B89A8661}" srcOrd="0" destOrd="0" presId="urn:microsoft.com/office/officeart/2008/layout/PictureAccentList"/>
    <dgm:cxn modelId="{F5AB5615-9093-43CA-AA8D-19261090D718}" type="presParOf" srcId="{B7D958AD-96DA-4CCA-ADC6-D4D2CBA4BA94}" destId="{53D7FF90-5912-4390-97B5-C229A656D778}" srcOrd="1" destOrd="0" presId="urn:microsoft.com/office/officeart/2008/layout/PictureAccentList"/>
    <dgm:cxn modelId="{DFAA4686-A502-4BEC-9A61-898FC72BB397}" type="presParOf" srcId="{F290E0CF-363F-4AD5-95C6-117E535280B9}" destId="{581E6DC8-2C40-484D-B951-27F2EA51187E}" srcOrd="1" destOrd="0" presId="urn:microsoft.com/office/officeart/2008/layout/PictureAccentList"/>
    <dgm:cxn modelId="{59CC1822-9B6A-44B7-8030-41240850F06A}" type="presParOf" srcId="{581E6DC8-2C40-484D-B951-27F2EA51187E}" destId="{38A689EB-1B8A-4D19-8CCB-7E365ACD7392}" srcOrd="0" destOrd="0" presId="urn:microsoft.com/office/officeart/2008/layout/PictureAccentList"/>
    <dgm:cxn modelId="{3963F873-9D08-438E-AB22-DA0FE8B3C354}" type="presParOf" srcId="{581E6DC8-2C40-484D-B951-27F2EA51187E}" destId="{58998EF2-5A86-4E8D-BE21-74162CC8AA3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EA683-0642-474A-9543-10F8AFCB62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1EB3F9-AB9C-49FB-B42F-D9CC1177A226}">
      <dgm:prSet phldrT="[Text]"/>
      <dgm:spPr/>
      <dgm:t>
        <a:bodyPr/>
        <a:lstStyle/>
        <a:p>
          <a:r>
            <a:rPr lang="en-US" dirty="0"/>
            <a:t>Youth Employment or Education Rate </a:t>
          </a:r>
          <a:r>
            <a:rPr lang="en-US" dirty="0">
              <a:solidFill>
                <a:srgbClr val="FFFF00"/>
              </a:solidFill>
            </a:rPr>
            <a:t>2</a:t>
          </a:r>
          <a:r>
            <a:rPr lang="en-US" baseline="30000" dirty="0">
              <a:solidFill>
                <a:srgbClr val="FFFF00"/>
              </a:solidFill>
            </a:rPr>
            <a:t>nd</a:t>
          </a:r>
          <a:r>
            <a:rPr lang="en-US" dirty="0">
              <a:solidFill>
                <a:schemeClr val="accent4">
                  <a:lumMod val="60000"/>
                  <a:lumOff val="40000"/>
                </a:schemeClr>
              </a:solidFill>
            </a:rPr>
            <a:t> </a:t>
          </a:r>
          <a:r>
            <a:rPr lang="en-US" dirty="0"/>
            <a:t>Quarter After Exit</a:t>
          </a:r>
        </a:p>
      </dgm:t>
    </dgm:pt>
    <dgm:pt modelId="{DD2FDE83-70E3-4DFE-A57D-ED5182B3C157}" type="parTrans" cxnId="{2D3E73AF-89BA-4918-899B-8413FB351FD7}">
      <dgm:prSet/>
      <dgm:spPr/>
      <dgm:t>
        <a:bodyPr/>
        <a:lstStyle/>
        <a:p>
          <a:endParaRPr lang="en-US"/>
        </a:p>
      </dgm:t>
    </dgm:pt>
    <dgm:pt modelId="{3BC796AF-9A8A-4030-B3E3-C57D2A2991AB}" type="sibTrans" cxnId="{2D3E73AF-89BA-4918-899B-8413FB351FD7}">
      <dgm:prSet/>
      <dgm:spPr/>
      <dgm:t>
        <a:bodyPr/>
        <a:lstStyle/>
        <a:p>
          <a:endParaRPr lang="en-US"/>
        </a:p>
      </dgm:t>
    </dgm:pt>
    <dgm:pt modelId="{FDFFE8E4-ACB8-4419-B49D-E973417073C5}">
      <dgm:prSet phldrT="[Text]"/>
      <dgm:spPr/>
      <dgm:t>
        <a:bodyPr/>
        <a:lstStyle/>
        <a:p>
          <a:r>
            <a:rPr lang="en-US" dirty="0"/>
            <a:t>Youth Employment or Education Rate and </a:t>
          </a:r>
          <a:r>
            <a:rPr lang="en-US" dirty="0">
              <a:solidFill>
                <a:srgbClr val="FFFF00"/>
              </a:solidFill>
            </a:rPr>
            <a:t>4</a:t>
          </a:r>
          <a:r>
            <a:rPr lang="en-US" baseline="30000" dirty="0">
              <a:solidFill>
                <a:srgbClr val="FFFF00"/>
              </a:solidFill>
            </a:rPr>
            <a:t>th</a:t>
          </a:r>
          <a:r>
            <a:rPr lang="en-US" dirty="0"/>
            <a:t> Quarter After Exit</a:t>
          </a:r>
        </a:p>
      </dgm:t>
    </dgm:pt>
    <dgm:pt modelId="{2FD7E5B6-BCB0-4C78-96D9-F0D340640C90}" type="parTrans" cxnId="{05D70986-BD27-4FE6-9505-45BC0673FF22}">
      <dgm:prSet/>
      <dgm:spPr/>
      <dgm:t>
        <a:bodyPr/>
        <a:lstStyle/>
        <a:p>
          <a:endParaRPr lang="en-US"/>
        </a:p>
      </dgm:t>
    </dgm:pt>
    <dgm:pt modelId="{2B35B102-3CB0-4F67-A747-358F61776391}" type="sibTrans" cxnId="{05D70986-BD27-4FE6-9505-45BC0673FF22}">
      <dgm:prSet/>
      <dgm:spPr/>
      <dgm:t>
        <a:bodyPr/>
        <a:lstStyle/>
        <a:p>
          <a:endParaRPr lang="en-US"/>
        </a:p>
      </dgm:t>
    </dgm:pt>
    <dgm:pt modelId="{FA3A9C25-1A19-4FA3-B897-CDAE31E33B67}">
      <dgm:prSet phldrT="[Text]"/>
      <dgm:spPr/>
      <dgm:t>
        <a:bodyPr/>
        <a:lstStyle/>
        <a:p>
          <a:r>
            <a:rPr lang="en-US" dirty="0"/>
            <a:t>Median Earnings 2</a:t>
          </a:r>
          <a:r>
            <a:rPr lang="en-US" baseline="30000" dirty="0"/>
            <a:t>nd</a:t>
          </a:r>
          <a:r>
            <a:rPr lang="en-US" dirty="0"/>
            <a:t> Quarter After Exit</a:t>
          </a:r>
        </a:p>
      </dgm:t>
    </dgm:pt>
    <dgm:pt modelId="{ED51F408-E7A1-4026-94CB-190DB02E66C2}" type="parTrans" cxnId="{B2A90421-0C14-4406-A0C4-BBCA796A32A4}">
      <dgm:prSet/>
      <dgm:spPr/>
      <dgm:t>
        <a:bodyPr/>
        <a:lstStyle/>
        <a:p>
          <a:endParaRPr lang="en-US"/>
        </a:p>
      </dgm:t>
    </dgm:pt>
    <dgm:pt modelId="{81632C9E-87F8-49ED-8090-1D261B367A7A}" type="sibTrans" cxnId="{B2A90421-0C14-4406-A0C4-BBCA796A32A4}">
      <dgm:prSet/>
      <dgm:spPr/>
      <dgm:t>
        <a:bodyPr/>
        <a:lstStyle/>
        <a:p>
          <a:endParaRPr lang="en-US"/>
        </a:p>
      </dgm:t>
    </dgm:pt>
    <dgm:pt modelId="{0D6C2D9C-5D43-4E88-B494-C22B551B6BEF}">
      <dgm:prSet phldrT="[Text]"/>
      <dgm:spPr/>
      <dgm:t>
        <a:bodyPr/>
        <a:lstStyle/>
        <a:p>
          <a:r>
            <a:rPr lang="en-US" dirty="0"/>
            <a:t>Credential Attainment Rate </a:t>
          </a:r>
        </a:p>
      </dgm:t>
    </dgm:pt>
    <dgm:pt modelId="{F9A1F4A4-E7F4-4810-A245-468774C04FF5}" type="parTrans" cxnId="{17071565-70FA-4325-823A-6B3DC3A94B3F}">
      <dgm:prSet/>
      <dgm:spPr/>
      <dgm:t>
        <a:bodyPr/>
        <a:lstStyle/>
        <a:p>
          <a:endParaRPr lang="en-US"/>
        </a:p>
      </dgm:t>
    </dgm:pt>
    <dgm:pt modelId="{CEFE790E-7D54-4DC7-A4FC-87386FEBFD10}" type="sibTrans" cxnId="{17071565-70FA-4325-823A-6B3DC3A94B3F}">
      <dgm:prSet/>
      <dgm:spPr/>
      <dgm:t>
        <a:bodyPr/>
        <a:lstStyle/>
        <a:p>
          <a:endParaRPr lang="en-US"/>
        </a:p>
      </dgm:t>
    </dgm:pt>
    <dgm:pt modelId="{531E0FBA-CEA5-4438-B2E0-573CA822346C}">
      <dgm:prSet phldrT="[Text]"/>
      <dgm:spPr/>
      <dgm:t>
        <a:bodyPr/>
        <a:lstStyle/>
        <a:p>
          <a:r>
            <a:rPr lang="en-US" dirty="0"/>
            <a:t>Measurable Skill Gains (MSG)</a:t>
          </a:r>
        </a:p>
      </dgm:t>
    </dgm:pt>
    <dgm:pt modelId="{B3AA96DE-22DF-4A97-A94B-04413D2E5E8B}" type="parTrans" cxnId="{EB62EAA4-B490-4AF2-BC77-3BBC2783B022}">
      <dgm:prSet/>
      <dgm:spPr/>
      <dgm:t>
        <a:bodyPr/>
        <a:lstStyle/>
        <a:p>
          <a:endParaRPr lang="en-US"/>
        </a:p>
      </dgm:t>
    </dgm:pt>
    <dgm:pt modelId="{0A7176D2-7E4C-4706-9983-730693D59460}" type="sibTrans" cxnId="{EB62EAA4-B490-4AF2-BC77-3BBC2783B022}">
      <dgm:prSet/>
      <dgm:spPr/>
      <dgm:t>
        <a:bodyPr/>
        <a:lstStyle/>
        <a:p>
          <a:endParaRPr lang="en-US"/>
        </a:p>
      </dgm:t>
    </dgm:pt>
    <dgm:pt modelId="{B2ECDD4C-EA4F-4DC4-893B-2E8D524BA312}" type="pres">
      <dgm:prSet presAssocID="{A7EEA683-0642-474A-9543-10F8AFCB6224}" presName="linear" presStyleCnt="0">
        <dgm:presLayoutVars>
          <dgm:animLvl val="lvl"/>
          <dgm:resizeHandles val="exact"/>
        </dgm:presLayoutVars>
      </dgm:prSet>
      <dgm:spPr/>
    </dgm:pt>
    <dgm:pt modelId="{90196C55-AD67-459A-984A-A3400E47AAD8}" type="pres">
      <dgm:prSet presAssocID="{EA1EB3F9-AB9C-49FB-B42F-D9CC1177A226}" presName="parentText" presStyleLbl="node1" presStyleIdx="0" presStyleCnt="5">
        <dgm:presLayoutVars>
          <dgm:chMax val="0"/>
          <dgm:bulletEnabled val="1"/>
        </dgm:presLayoutVars>
      </dgm:prSet>
      <dgm:spPr/>
    </dgm:pt>
    <dgm:pt modelId="{19FA210F-8430-4242-8626-5A616560357F}" type="pres">
      <dgm:prSet presAssocID="{3BC796AF-9A8A-4030-B3E3-C57D2A2991AB}" presName="spacer" presStyleCnt="0"/>
      <dgm:spPr/>
    </dgm:pt>
    <dgm:pt modelId="{A9592770-558B-4454-85AE-2BB3B05EBB29}" type="pres">
      <dgm:prSet presAssocID="{FDFFE8E4-ACB8-4419-B49D-E973417073C5}" presName="parentText" presStyleLbl="node1" presStyleIdx="1" presStyleCnt="5">
        <dgm:presLayoutVars>
          <dgm:chMax val="0"/>
          <dgm:bulletEnabled val="1"/>
        </dgm:presLayoutVars>
      </dgm:prSet>
      <dgm:spPr/>
    </dgm:pt>
    <dgm:pt modelId="{F599D6BE-9E96-4B88-91FC-8C779EBF89DB}" type="pres">
      <dgm:prSet presAssocID="{2B35B102-3CB0-4F67-A747-358F61776391}" presName="spacer" presStyleCnt="0"/>
      <dgm:spPr/>
    </dgm:pt>
    <dgm:pt modelId="{593087E0-6E64-4167-B097-F3CDF85E4CB1}" type="pres">
      <dgm:prSet presAssocID="{FA3A9C25-1A19-4FA3-B897-CDAE31E33B67}" presName="parentText" presStyleLbl="node1" presStyleIdx="2" presStyleCnt="5">
        <dgm:presLayoutVars>
          <dgm:chMax val="0"/>
          <dgm:bulletEnabled val="1"/>
        </dgm:presLayoutVars>
      </dgm:prSet>
      <dgm:spPr/>
    </dgm:pt>
    <dgm:pt modelId="{21BC053A-7F65-435C-B094-A09AFF216A62}" type="pres">
      <dgm:prSet presAssocID="{81632C9E-87F8-49ED-8090-1D261B367A7A}" presName="spacer" presStyleCnt="0"/>
      <dgm:spPr/>
    </dgm:pt>
    <dgm:pt modelId="{6EE84F54-791A-43D2-8EEE-0079A1E8C70B}" type="pres">
      <dgm:prSet presAssocID="{0D6C2D9C-5D43-4E88-B494-C22B551B6BEF}" presName="parentText" presStyleLbl="node1" presStyleIdx="3" presStyleCnt="5" custLinFactNeighborY="-30421">
        <dgm:presLayoutVars>
          <dgm:chMax val="0"/>
          <dgm:bulletEnabled val="1"/>
        </dgm:presLayoutVars>
      </dgm:prSet>
      <dgm:spPr/>
    </dgm:pt>
    <dgm:pt modelId="{5E0BB91E-47B7-4CDE-A7A8-9B77E27224D1}" type="pres">
      <dgm:prSet presAssocID="{CEFE790E-7D54-4DC7-A4FC-87386FEBFD10}" presName="spacer" presStyleCnt="0"/>
      <dgm:spPr/>
    </dgm:pt>
    <dgm:pt modelId="{235121DD-0A63-4527-B705-8E434822DA12}" type="pres">
      <dgm:prSet presAssocID="{531E0FBA-CEA5-4438-B2E0-573CA822346C}" presName="parentText" presStyleLbl="node1" presStyleIdx="4" presStyleCnt="5">
        <dgm:presLayoutVars>
          <dgm:chMax val="0"/>
          <dgm:bulletEnabled val="1"/>
        </dgm:presLayoutVars>
      </dgm:prSet>
      <dgm:spPr/>
    </dgm:pt>
  </dgm:ptLst>
  <dgm:cxnLst>
    <dgm:cxn modelId="{B2A90421-0C14-4406-A0C4-BBCA796A32A4}" srcId="{A7EEA683-0642-474A-9543-10F8AFCB6224}" destId="{FA3A9C25-1A19-4FA3-B897-CDAE31E33B67}" srcOrd="2" destOrd="0" parTransId="{ED51F408-E7A1-4026-94CB-190DB02E66C2}" sibTransId="{81632C9E-87F8-49ED-8090-1D261B367A7A}"/>
    <dgm:cxn modelId="{AC422933-10CB-4A47-9408-76271FFA2B3A}" type="presOf" srcId="{FDFFE8E4-ACB8-4419-B49D-E973417073C5}" destId="{A9592770-558B-4454-85AE-2BB3B05EBB29}" srcOrd="0" destOrd="0" presId="urn:microsoft.com/office/officeart/2005/8/layout/vList2"/>
    <dgm:cxn modelId="{17071565-70FA-4325-823A-6B3DC3A94B3F}" srcId="{A7EEA683-0642-474A-9543-10F8AFCB6224}" destId="{0D6C2D9C-5D43-4E88-B494-C22B551B6BEF}" srcOrd="3" destOrd="0" parTransId="{F9A1F4A4-E7F4-4810-A245-468774C04FF5}" sibTransId="{CEFE790E-7D54-4DC7-A4FC-87386FEBFD10}"/>
    <dgm:cxn modelId="{05D70986-BD27-4FE6-9505-45BC0673FF22}" srcId="{A7EEA683-0642-474A-9543-10F8AFCB6224}" destId="{FDFFE8E4-ACB8-4419-B49D-E973417073C5}" srcOrd="1" destOrd="0" parTransId="{2FD7E5B6-BCB0-4C78-96D9-F0D340640C90}" sibTransId="{2B35B102-3CB0-4F67-A747-358F61776391}"/>
    <dgm:cxn modelId="{4DF96686-9980-4373-9BF4-296548C114D4}" type="presOf" srcId="{531E0FBA-CEA5-4438-B2E0-573CA822346C}" destId="{235121DD-0A63-4527-B705-8E434822DA12}" srcOrd="0" destOrd="0" presId="urn:microsoft.com/office/officeart/2005/8/layout/vList2"/>
    <dgm:cxn modelId="{EB62EAA4-B490-4AF2-BC77-3BBC2783B022}" srcId="{A7EEA683-0642-474A-9543-10F8AFCB6224}" destId="{531E0FBA-CEA5-4438-B2E0-573CA822346C}" srcOrd="4" destOrd="0" parTransId="{B3AA96DE-22DF-4A97-A94B-04413D2E5E8B}" sibTransId="{0A7176D2-7E4C-4706-9983-730693D59460}"/>
    <dgm:cxn modelId="{2D3E73AF-89BA-4918-899B-8413FB351FD7}" srcId="{A7EEA683-0642-474A-9543-10F8AFCB6224}" destId="{EA1EB3F9-AB9C-49FB-B42F-D9CC1177A226}" srcOrd="0" destOrd="0" parTransId="{DD2FDE83-70E3-4DFE-A57D-ED5182B3C157}" sibTransId="{3BC796AF-9A8A-4030-B3E3-C57D2A2991AB}"/>
    <dgm:cxn modelId="{3B129FBF-3875-470C-8205-A0E0E55610BF}" type="presOf" srcId="{EA1EB3F9-AB9C-49FB-B42F-D9CC1177A226}" destId="{90196C55-AD67-459A-984A-A3400E47AAD8}" srcOrd="0" destOrd="0" presId="urn:microsoft.com/office/officeart/2005/8/layout/vList2"/>
    <dgm:cxn modelId="{525DE5E2-275A-45F5-A4BA-132F97CBC353}" type="presOf" srcId="{A7EEA683-0642-474A-9543-10F8AFCB6224}" destId="{B2ECDD4C-EA4F-4DC4-893B-2E8D524BA312}" srcOrd="0" destOrd="0" presId="urn:microsoft.com/office/officeart/2005/8/layout/vList2"/>
    <dgm:cxn modelId="{F320BDE6-4356-4AD9-9FE5-3745419B3EF7}" type="presOf" srcId="{0D6C2D9C-5D43-4E88-B494-C22B551B6BEF}" destId="{6EE84F54-791A-43D2-8EEE-0079A1E8C70B}" srcOrd="0" destOrd="0" presId="urn:microsoft.com/office/officeart/2005/8/layout/vList2"/>
    <dgm:cxn modelId="{427BBFFA-4F4B-4C53-B846-D25B7927752D}" type="presOf" srcId="{FA3A9C25-1A19-4FA3-B897-CDAE31E33B67}" destId="{593087E0-6E64-4167-B097-F3CDF85E4CB1}" srcOrd="0" destOrd="0" presId="urn:microsoft.com/office/officeart/2005/8/layout/vList2"/>
    <dgm:cxn modelId="{7290BA51-ACFB-40FA-9A64-BE899F6A91E9}" type="presParOf" srcId="{B2ECDD4C-EA4F-4DC4-893B-2E8D524BA312}" destId="{90196C55-AD67-459A-984A-A3400E47AAD8}" srcOrd="0" destOrd="0" presId="urn:microsoft.com/office/officeart/2005/8/layout/vList2"/>
    <dgm:cxn modelId="{C4B852A4-14F0-4078-AAC1-D8308CEB76AB}" type="presParOf" srcId="{B2ECDD4C-EA4F-4DC4-893B-2E8D524BA312}" destId="{19FA210F-8430-4242-8626-5A616560357F}" srcOrd="1" destOrd="0" presId="urn:microsoft.com/office/officeart/2005/8/layout/vList2"/>
    <dgm:cxn modelId="{7FA7FB16-0864-478A-A2FE-668AABAABE93}" type="presParOf" srcId="{B2ECDD4C-EA4F-4DC4-893B-2E8D524BA312}" destId="{A9592770-558B-4454-85AE-2BB3B05EBB29}" srcOrd="2" destOrd="0" presId="urn:microsoft.com/office/officeart/2005/8/layout/vList2"/>
    <dgm:cxn modelId="{15FDCA07-B095-43A7-A9F7-9481368DFAFC}" type="presParOf" srcId="{B2ECDD4C-EA4F-4DC4-893B-2E8D524BA312}" destId="{F599D6BE-9E96-4B88-91FC-8C779EBF89DB}" srcOrd="3" destOrd="0" presId="urn:microsoft.com/office/officeart/2005/8/layout/vList2"/>
    <dgm:cxn modelId="{54706F26-A13E-4F76-8487-61F405059E68}" type="presParOf" srcId="{B2ECDD4C-EA4F-4DC4-893B-2E8D524BA312}" destId="{593087E0-6E64-4167-B097-F3CDF85E4CB1}" srcOrd="4" destOrd="0" presId="urn:microsoft.com/office/officeart/2005/8/layout/vList2"/>
    <dgm:cxn modelId="{4A6F110B-1597-46ED-A74A-9901CE833968}" type="presParOf" srcId="{B2ECDD4C-EA4F-4DC4-893B-2E8D524BA312}" destId="{21BC053A-7F65-435C-B094-A09AFF216A62}" srcOrd="5" destOrd="0" presId="urn:microsoft.com/office/officeart/2005/8/layout/vList2"/>
    <dgm:cxn modelId="{D3B1A369-83E0-4B28-8131-C7786203B534}" type="presParOf" srcId="{B2ECDD4C-EA4F-4DC4-893B-2E8D524BA312}" destId="{6EE84F54-791A-43D2-8EEE-0079A1E8C70B}" srcOrd="6" destOrd="0" presId="urn:microsoft.com/office/officeart/2005/8/layout/vList2"/>
    <dgm:cxn modelId="{134DBBEB-9ACF-443F-A077-B74AA4406DC0}" type="presParOf" srcId="{B2ECDD4C-EA4F-4DC4-893B-2E8D524BA312}" destId="{5E0BB91E-47B7-4CDE-A7A8-9B77E27224D1}" srcOrd="7" destOrd="0" presId="urn:microsoft.com/office/officeart/2005/8/layout/vList2"/>
    <dgm:cxn modelId="{57AD0D9D-DF14-4DF4-8CBA-D27A82464EB6}" type="presParOf" srcId="{B2ECDD4C-EA4F-4DC4-893B-2E8D524BA312}" destId="{235121DD-0A63-4527-B705-8E434822DA1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EEA683-0642-474A-9543-10F8AFCB62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1EB3F9-AB9C-49FB-B42F-D9CC1177A226}">
      <dgm:prSet phldrT="[Text]"/>
      <dgm:spPr/>
      <dgm:t>
        <a:bodyPr/>
        <a:lstStyle/>
        <a:p>
          <a:r>
            <a:rPr lang="en-US" dirty="0"/>
            <a:t>Youth Employment or Education Rate </a:t>
          </a:r>
          <a:r>
            <a:rPr lang="en-US" dirty="0">
              <a:solidFill>
                <a:srgbClr val="FFFF00"/>
              </a:solidFill>
            </a:rPr>
            <a:t>2</a:t>
          </a:r>
          <a:r>
            <a:rPr lang="en-US" baseline="30000" dirty="0">
              <a:solidFill>
                <a:srgbClr val="FFFF00"/>
              </a:solidFill>
            </a:rPr>
            <a:t>nd</a:t>
          </a:r>
          <a:r>
            <a:rPr lang="en-US" dirty="0">
              <a:solidFill>
                <a:schemeClr val="accent4">
                  <a:lumMod val="60000"/>
                  <a:lumOff val="40000"/>
                </a:schemeClr>
              </a:solidFill>
            </a:rPr>
            <a:t> </a:t>
          </a:r>
          <a:r>
            <a:rPr lang="en-US" dirty="0"/>
            <a:t>Quarter After Exit</a:t>
          </a:r>
        </a:p>
      </dgm:t>
    </dgm:pt>
    <dgm:pt modelId="{DD2FDE83-70E3-4DFE-A57D-ED5182B3C157}" type="parTrans" cxnId="{2D3E73AF-89BA-4918-899B-8413FB351FD7}">
      <dgm:prSet/>
      <dgm:spPr/>
      <dgm:t>
        <a:bodyPr/>
        <a:lstStyle/>
        <a:p>
          <a:endParaRPr lang="en-US"/>
        </a:p>
      </dgm:t>
    </dgm:pt>
    <dgm:pt modelId="{3BC796AF-9A8A-4030-B3E3-C57D2A2991AB}" type="sibTrans" cxnId="{2D3E73AF-89BA-4918-899B-8413FB351FD7}">
      <dgm:prSet/>
      <dgm:spPr/>
      <dgm:t>
        <a:bodyPr/>
        <a:lstStyle/>
        <a:p>
          <a:endParaRPr lang="en-US"/>
        </a:p>
      </dgm:t>
    </dgm:pt>
    <dgm:pt modelId="{FDFFE8E4-ACB8-4419-B49D-E973417073C5}">
      <dgm:prSet phldrT="[Text]"/>
      <dgm:spPr/>
      <dgm:t>
        <a:bodyPr/>
        <a:lstStyle/>
        <a:p>
          <a:r>
            <a:rPr lang="en-US" dirty="0"/>
            <a:t>Youth Employment or Education Rate and </a:t>
          </a:r>
          <a:r>
            <a:rPr lang="en-US" dirty="0">
              <a:solidFill>
                <a:srgbClr val="FFFF00"/>
              </a:solidFill>
            </a:rPr>
            <a:t>4</a:t>
          </a:r>
          <a:r>
            <a:rPr lang="en-US" baseline="30000" dirty="0">
              <a:solidFill>
                <a:srgbClr val="FFFF00"/>
              </a:solidFill>
            </a:rPr>
            <a:t>th</a:t>
          </a:r>
          <a:r>
            <a:rPr lang="en-US" dirty="0"/>
            <a:t> Quarter After Exit</a:t>
          </a:r>
        </a:p>
      </dgm:t>
    </dgm:pt>
    <dgm:pt modelId="{2FD7E5B6-BCB0-4C78-96D9-F0D340640C90}" type="parTrans" cxnId="{05D70986-BD27-4FE6-9505-45BC0673FF22}">
      <dgm:prSet/>
      <dgm:spPr/>
      <dgm:t>
        <a:bodyPr/>
        <a:lstStyle/>
        <a:p>
          <a:endParaRPr lang="en-US"/>
        </a:p>
      </dgm:t>
    </dgm:pt>
    <dgm:pt modelId="{2B35B102-3CB0-4F67-A747-358F61776391}" type="sibTrans" cxnId="{05D70986-BD27-4FE6-9505-45BC0673FF22}">
      <dgm:prSet/>
      <dgm:spPr/>
      <dgm:t>
        <a:bodyPr/>
        <a:lstStyle/>
        <a:p>
          <a:endParaRPr lang="en-US"/>
        </a:p>
      </dgm:t>
    </dgm:pt>
    <dgm:pt modelId="{FA3A9C25-1A19-4FA3-B897-CDAE31E33B67}">
      <dgm:prSet phldrT="[Text]"/>
      <dgm:spPr/>
      <dgm:t>
        <a:bodyPr/>
        <a:lstStyle/>
        <a:p>
          <a:r>
            <a:rPr lang="en-US" dirty="0"/>
            <a:t>Median Earnings 2</a:t>
          </a:r>
          <a:r>
            <a:rPr lang="en-US" baseline="30000" dirty="0"/>
            <a:t>nd</a:t>
          </a:r>
          <a:r>
            <a:rPr lang="en-US" dirty="0"/>
            <a:t> Quarter After Exit</a:t>
          </a:r>
        </a:p>
      </dgm:t>
    </dgm:pt>
    <dgm:pt modelId="{ED51F408-E7A1-4026-94CB-190DB02E66C2}" type="parTrans" cxnId="{B2A90421-0C14-4406-A0C4-BBCA796A32A4}">
      <dgm:prSet/>
      <dgm:spPr/>
      <dgm:t>
        <a:bodyPr/>
        <a:lstStyle/>
        <a:p>
          <a:endParaRPr lang="en-US"/>
        </a:p>
      </dgm:t>
    </dgm:pt>
    <dgm:pt modelId="{81632C9E-87F8-49ED-8090-1D261B367A7A}" type="sibTrans" cxnId="{B2A90421-0C14-4406-A0C4-BBCA796A32A4}">
      <dgm:prSet/>
      <dgm:spPr/>
      <dgm:t>
        <a:bodyPr/>
        <a:lstStyle/>
        <a:p>
          <a:endParaRPr lang="en-US"/>
        </a:p>
      </dgm:t>
    </dgm:pt>
    <dgm:pt modelId="{B2ECDD4C-EA4F-4DC4-893B-2E8D524BA312}" type="pres">
      <dgm:prSet presAssocID="{A7EEA683-0642-474A-9543-10F8AFCB6224}" presName="linear" presStyleCnt="0">
        <dgm:presLayoutVars>
          <dgm:animLvl val="lvl"/>
          <dgm:resizeHandles val="exact"/>
        </dgm:presLayoutVars>
      </dgm:prSet>
      <dgm:spPr/>
    </dgm:pt>
    <dgm:pt modelId="{90196C55-AD67-459A-984A-A3400E47AAD8}" type="pres">
      <dgm:prSet presAssocID="{EA1EB3F9-AB9C-49FB-B42F-D9CC1177A226}" presName="parentText" presStyleLbl="node1" presStyleIdx="0" presStyleCnt="3">
        <dgm:presLayoutVars>
          <dgm:chMax val="0"/>
          <dgm:bulletEnabled val="1"/>
        </dgm:presLayoutVars>
      </dgm:prSet>
      <dgm:spPr/>
    </dgm:pt>
    <dgm:pt modelId="{19FA210F-8430-4242-8626-5A616560357F}" type="pres">
      <dgm:prSet presAssocID="{3BC796AF-9A8A-4030-B3E3-C57D2A2991AB}" presName="spacer" presStyleCnt="0"/>
      <dgm:spPr/>
    </dgm:pt>
    <dgm:pt modelId="{A9592770-558B-4454-85AE-2BB3B05EBB29}" type="pres">
      <dgm:prSet presAssocID="{FDFFE8E4-ACB8-4419-B49D-E973417073C5}" presName="parentText" presStyleLbl="node1" presStyleIdx="1" presStyleCnt="3">
        <dgm:presLayoutVars>
          <dgm:chMax val="0"/>
          <dgm:bulletEnabled val="1"/>
        </dgm:presLayoutVars>
      </dgm:prSet>
      <dgm:spPr/>
    </dgm:pt>
    <dgm:pt modelId="{F599D6BE-9E96-4B88-91FC-8C779EBF89DB}" type="pres">
      <dgm:prSet presAssocID="{2B35B102-3CB0-4F67-A747-358F61776391}" presName="spacer" presStyleCnt="0"/>
      <dgm:spPr/>
    </dgm:pt>
    <dgm:pt modelId="{593087E0-6E64-4167-B097-F3CDF85E4CB1}" type="pres">
      <dgm:prSet presAssocID="{FA3A9C25-1A19-4FA3-B897-CDAE31E33B67}" presName="parentText" presStyleLbl="node1" presStyleIdx="2" presStyleCnt="3">
        <dgm:presLayoutVars>
          <dgm:chMax val="0"/>
          <dgm:bulletEnabled val="1"/>
        </dgm:presLayoutVars>
      </dgm:prSet>
      <dgm:spPr/>
    </dgm:pt>
  </dgm:ptLst>
  <dgm:cxnLst>
    <dgm:cxn modelId="{B2A90421-0C14-4406-A0C4-BBCA796A32A4}" srcId="{A7EEA683-0642-474A-9543-10F8AFCB6224}" destId="{FA3A9C25-1A19-4FA3-B897-CDAE31E33B67}" srcOrd="2" destOrd="0" parTransId="{ED51F408-E7A1-4026-94CB-190DB02E66C2}" sibTransId="{81632C9E-87F8-49ED-8090-1D261B367A7A}"/>
    <dgm:cxn modelId="{AC422933-10CB-4A47-9408-76271FFA2B3A}" type="presOf" srcId="{FDFFE8E4-ACB8-4419-B49D-E973417073C5}" destId="{A9592770-558B-4454-85AE-2BB3B05EBB29}" srcOrd="0" destOrd="0" presId="urn:microsoft.com/office/officeart/2005/8/layout/vList2"/>
    <dgm:cxn modelId="{05D70986-BD27-4FE6-9505-45BC0673FF22}" srcId="{A7EEA683-0642-474A-9543-10F8AFCB6224}" destId="{FDFFE8E4-ACB8-4419-B49D-E973417073C5}" srcOrd="1" destOrd="0" parTransId="{2FD7E5B6-BCB0-4C78-96D9-F0D340640C90}" sibTransId="{2B35B102-3CB0-4F67-A747-358F61776391}"/>
    <dgm:cxn modelId="{2D3E73AF-89BA-4918-899B-8413FB351FD7}" srcId="{A7EEA683-0642-474A-9543-10F8AFCB6224}" destId="{EA1EB3F9-AB9C-49FB-B42F-D9CC1177A226}" srcOrd="0" destOrd="0" parTransId="{DD2FDE83-70E3-4DFE-A57D-ED5182B3C157}" sibTransId="{3BC796AF-9A8A-4030-B3E3-C57D2A2991AB}"/>
    <dgm:cxn modelId="{3B129FBF-3875-470C-8205-A0E0E55610BF}" type="presOf" srcId="{EA1EB3F9-AB9C-49FB-B42F-D9CC1177A226}" destId="{90196C55-AD67-459A-984A-A3400E47AAD8}" srcOrd="0" destOrd="0" presId="urn:microsoft.com/office/officeart/2005/8/layout/vList2"/>
    <dgm:cxn modelId="{525DE5E2-275A-45F5-A4BA-132F97CBC353}" type="presOf" srcId="{A7EEA683-0642-474A-9543-10F8AFCB6224}" destId="{B2ECDD4C-EA4F-4DC4-893B-2E8D524BA312}" srcOrd="0" destOrd="0" presId="urn:microsoft.com/office/officeart/2005/8/layout/vList2"/>
    <dgm:cxn modelId="{427BBFFA-4F4B-4C53-B846-D25B7927752D}" type="presOf" srcId="{FA3A9C25-1A19-4FA3-B897-CDAE31E33B67}" destId="{593087E0-6E64-4167-B097-F3CDF85E4CB1}" srcOrd="0" destOrd="0" presId="urn:microsoft.com/office/officeart/2005/8/layout/vList2"/>
    <dgm:cxn modelId="{7290BA51-ACFB-40FA-9A64-BE899F6A91E9}" type="presParOf" srcId="{B2ECDD4C-EA4F-4DC4-893B-2E8D524BA312}" destId="{90196C55-AD67-459A-984A-A3400E47AAD8}" srcOrd="0" destOrd="0" presId="urn:microsoft.com/office/officeart/2005/8/layout/vList2"/>
    <dgm:cxn modelId="{C4B852A4-14F0-4078-AAC1-D8308CEB76AB}" type="presParOf" srcId="{B2ECDD4C-EA4F-4DC4-893B-2E8D524BA312}" destId="{19FA210F-8430-4242-8626-5A616560357F}" srcOrd="1" destOrd="0" presId="urn:microsoft.com/office/officeart/2005/8/layout/vList2"/>
    <dgm:cxn modelId="{7FA7FB16-0864-478A-A2FE-668AABAABE93}" type="presParOf" srcId="{B2ECDD4C-EA4F-4DC4-893B-2E8D524BA312}" destId="{A9592770-558B-4454-85AE-2BB3B05EBB29}" srcOrd="2" destOrd="0" presId="urn:microsoft.com/office/officeart/2005/8/layout/vList2"/>
    <dgm:cxn modelId="{15FDCA07-B095-43A7-A9F7-9481368DFAFC}" type="presParOf" srcId="{B2ECDD4C-EA4F-4DC4-893B-2E8D524BA312}" destId="{F599D6BE-9E96-4B88-91FC-8C779EBF89DB}" srcOrd="3" destOrd="0" presId="urn:microsoft.com/office/officeart/2005/8/layout/vList2"/>
    <dgm:cxn modelId="{54706F26-A13E-4F76-8487-61F405059E68}" type="presParOf" srcId="{B2ECDD4C-EA4F-4DC4-893B-2E8D524BA312}" destId="{593087E0-6E64-4167-B097-F3CDF85E4CB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EEA683-0642-474A-9543-10F8AFCB62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6C2D9C-5D43-4E88-B494-C22B551B6BEF}">
      <dgm:prSet phldrT="[Text]" custT="1"/>
      <dgm:spPr/>
      <dgm:t>
        <a:bodyPr/>
        <a:lstStyle/>
        <a:p>
          <a:r>
            <a:rPr lang="en-US" sz="4000" dirty="0"/>
            <a:t>Credential Attainment Rate – Credentials earned anytime during participation or up to one year after program exit </a:t>
          </a:r>
        </a:p>
      </dgm:t>
    </dgm:pt>
    <dgm:pt modelId="{F9A1F4A4-E7F4-4810-A245-468774C04FF5}" type="parTrans" cxnId="{17071565-70FA-4325-823A-6B3DC3A94B3F}">
      <dgm:prSet/>
      <dgm:spPr/>
      <dgm:t>
        <a:bodyPr/>
        <a:lstStyle/>
        <a:p>
          <a:endParaRPr lang="en-US"/>
        </a:p>
      </dgm:t>
    </dgm:pt>
    <dgm:pt modelId="{CEFE790E-7D54-4DC7-A4FC-87386FEBFD10}" type="sibTrans" cxnId="{17071565-70FA-4325-823A-6B3DC3A94B3F}">
      <dgm:prSet/>
      <dgm:spPr/>
      <dgm:t>
        <a:bodyPr/>
        <a:lstStyle/>
        <a:p>
          <a:endParaRPr lang="en-US"/>
        </a:p>
      </dgm:t>
    </dgm:pt>
    <dgm:pt modelId="{531E0FBA-CEA5-4438-B2E0-573CA822346C}">
      <dgm:prSet phldrT="[Text]" custT="1"/>
      <dgm:spPr/>
      <dgm:t>
        <a:bodyPr/>
        <a:lstStyle/>
        <a:p>
          <a:r>
            <a:rPr lang="en-US" sz="3600" dirty="0"/>
            <a:t>Measurable Skill Gains (MSG) – Gains are required in each year of participation in the program.</a:t>
          </a:r>
        </a:p>
      </dgm:t>
    </dgm:pt>
    <dgm:pt modelId="{B3AA96DE-22DF-4A97-A94B-04413D2E5E8B}" type="parTrans" cxnId="{EB62EAA4-B490-4AF2-BC77-3BBC2783B022}">
      <dgm:prSet/>
      <dgm:spPr/>
      <dgm:t>
        <a:bodyPr/>
        <a:lstStyle/>
        <a:p>
          <a:endParaRPr lang="en-US"/>
        </a:p>
      </dgm:t>
    </dgm:pt>
    <dgm:pt modelId="{0A7176D2-7E4C-4706-9983-730693D59460}" type="sibTrans" cxnId="{EB62EAA4-B490-4AF2-BC77-3BBC2783B022}">
      <dgm:prSet/>
      <dgm:spPr/>
      <dgm:t>
        <a:bodyPr/>
        <a:lstStyle/>
        <a:p>
          <a:endParaRPr lang="en-US"/>
        </a:p>
      </dgm:t>
    </dgm:pt>
    <dgm:pt modelId="{B2ECDD4C-EA4F-4DC4-893B-2E8D524BA312}" type="pres">
      <dgm:prSet presAssocID="{A7EEA683-0642-474A-9543-10F8AFCB6224}" presName="linear" presStyleCnt="0">
        <dgm:presLayoutVars>
          <dgm:animLvl val="lvl"/>
          <dgm:resizeHandles val="exact"/>
        </dgm:presLayoutVars>
      </dgm:prSet>
      <dgm:spPr/>
    </dgm:pt>
    <dgm:pt modelId="{6EE84F54-791A-43D2-8EEE-0079A1E8C70B}" type="pres">
      <dgm:prSet presAssocID="{0D6C2D9C-5D43-4E88-B494-C22B551B6BEF}" presName="parentText" presStyleLbl="node1" presStyleIdx="0" presStyleCnt="2" custLinFactNeighborY="-30421">
        <dgm:presLayoutVars>
          <dgm:chMax val="0"/>
          <dgm:bulletEnabled val="1"/>
        </dgm:presLayoutVars>
      </dgm:prSet>
      <dgm:spPr/>
    </dgm:pt>
    <dgm:pt modelId="{5E0BB91E-47B7-4CDE-A7A8-9B77E27224D1}" type="pres">
      <dgm:prSet presAssocID="{CEFE790E-7D54-4DC7-A4FC-87386FEBFD10}" presName="spacer" presStyleCnt="0"/>
      <dgm:spPr/>
    </dgm:pt>
    <dgm:pt modelId="{235121DD-0A63-4527-B705-8E434822DA12}" type="pres">
      <dgm:prSet presAssocID="{531E0FBA-CEA5-4438-B2E0-573CA822346C}" presName="parentText" presStyleLbl="node1" presStyleIdx="1" presStyleCnt="2">
        <dgm:presLayoutVars>
          <dgm:chMax val="0"/>
          <dgm:bulletEnabled val="1"/>
        </dgm:presLayoutVars>
      </dgm:prSet>
      <dgm:spPr/>
    </dgm:pt>
  </dgm:ptLst>
  <dgm:cxnLst>
    <dgm:cxn modelId="{17071565-70FA-4325-823A-6B3DC3A94B3F}" srcId="{A7EEA683-0642-474A-9543-10F8AFCB6224}" destId="{0D6C2D9C-5D43-4E88-B494-C22B551B6BEF}" srcOrd="0" destOrd="0" parTransId="{F9A1F4A4-E7F4-4810-A245-468774C04FF5}" sibTransId="{CEFE790E-7D54-4DC7-A4FC-87386FEBFD10}"/>
    <dgm:cxn modelId="{4DF96686-9980-4373-9BF4-296548C114D4}" type="presOf" srcId="{531E0FBA-CEA5-4438-B2E0-573CA822346C}" destId="{235121DD-0A63-4527-B705-8E434822DA12}" srcOrd="0" destOrd="0" presId="urn:microsoft.com/office/officeart/2005/8/layout/vList2"/>
    <dgm:cxn modelId="{EB62EAA4-B490-4AF2-BC77-3BBC2783B022}" srcId="{A7EEA683-0642-474A-9543-10F8AFCB6224}" destId="{531E0FBA-CEA5-4438-B2E0-573CA822346C}" srcOrd="1" destOrd="0" parTransId="{B3AA96DE-22DF-4A97-A94B-04413D2E5E8B}" sibTransId="{0A7176D2-7E4C-4706-9983-730693D59460}"/>
    <dgm:cxn modelId="{525DE5E2-275A-45F5-A4BA-132F97CBC353}" type="presOf" srcId="{A7EEA683-0642-474A-9543-10F8AFCB6224}" destId="{B2ECDD4C-EA4F-4DC4-893B-2E8D524BA312}" srcOrd="0" destOrd="0" presId="urn:microsoft.com/office/officeart/2005/8/layout/vList2"/>
    <dgm:cxn modelId="{F320BDE6-4356-4AD9-9FE5-3745419B3EF7}" type="presOf" srcId="{0D6C2D9C-5D43-4E88-B494-C22B551B6BEF}" destId="{6EE84F54-791A-43D2-8EEE-0079A1E8C70B}" srcOrd="0" destOrd="0" presId="urn:microsoft.com/office/officeart/2005/8/layout/vList2"/>
    <dgm:cxn modelId="{D3B1A369-83E0-4B28-8131-C7786203B534}" type="presParOf" srcId="{B2ECDD4C-EA4F-4DC4-893B-2E8D524BA312}" destId="{6EE84F54-791A-43D2-8EEE-0079A1E8C70B}" srcOrd="0" destOrd="0" presId="urn:microsoft.com/office/officeart/2005/8/layout/vList2"/>
    <dgm:cxn modelId="{134DBBEB-9ACF-443F-A077-B74AA4406DC0}" type="presParOf" srcId="{B2ECDD4C-EA4F-4DC4-893B-2E8D524BA312}" destId="{5E0BB91E-47B7-4CDE-A7A8-9B77E27224D1}" srcOrd="1" destOrd="0" presId="urn:microsoft.com/office/officeart/2005/8/layout/vList2"/>
    <dgm:cxn modelId="{57AD0D9D-DF14-4DF4-8CBA-D27A82464EB6}" type="presParOf" srcId="{B2ECDD4C-EA4F-4DC4-893B-2E8D524BA312}" destId="{235121DD-0A63-4527-B705-8E434822DA1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D24D62-9E66-4AFC-A90B-A1E04795EC4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9731AD0-EDD2-4242-A7A0-58848F59B6C8}">
      <dgm:prSet phldrT="[Text]" custT="1"/>
      <dgm:spPr/>
      <dgm:t>
        <a:bodyPr/>
        <a:lstStyle/>
        <a:p>
          <a:r>
            <a:rPr lang="en-US" sz="3200" dirty="0"/>
            <a:t>Post-Secondary Transcript/</a:t>
          </a:r>
        </a:p>
        <a:p>
          <a:r>
            <a:rPr lang="en-US" sz="3200" dirty="0"/>
            <a:t>Report Card</a:t>
          </a:r>
        </a:p>
      </dgm:t>
    </dgm:pt>
    <dgm:pt modelId="{3E63E470-5FC2-49A4-B997-8B8FF316EEAA}" type="parTrans" cxnId="{063C76F5-77FA-4BEC-85B7-8003C260FF1D}">
      <dgm:prSet/>
      <dgm:spPr/>
      <dgm:t>
        <a:bodyPr/>
        <a:lstStyle/>
        <a:p>
          <a:endParaRPr lang="en-US"/>
        </a:p>
      </dgm:t>
    </dgm:pt>
    <dgm:pt modelId="{B85BB1E7-FC7F-45E3-AD2A-75371CFEA67B}" type="sibTrans" cxnId="{063C76F5-77FA-4BEC-85B7-8003C260FF1D}">
      <dgm:prSet/>
      <dgm:spPr/>
      <dgm:t>
        <a:bodyPr/>
        <a:lstStyle/>
        <a:p>
          <a:endParaRPr lang="en-US"/>
        </a:p>
      </dgm:t>
    </dgm:pt>
    <dgm:pt modelId="{52822388-BF7D-4D2B-8B29-1CC3470086E9}">
      <dgm:prSet phldrT="[Text]" custT="1"/>
      <dgm:spPr/>
      <dgm:t>
        <a:bodyPr/>
        <a:lstStyle/>
        <a:p>
          <a:r>
            <a:rPr lang="en-US" sz="3200" dirty="0"/>
            <a:t>Secondary Transcript/ </a:t>
          </a:r>
        </a:p>
        <a:p>
          <a:r>
            <a:rPr lang="en-US" sz="3200" dirty="0"/>
            <a:t>Report Card</a:t>
          </a:r>
        </a:p>
      </dgm:t>
    </dgm:pt>
    <dgm:pt modelId="{66D6C3EB-09F6-45F7-B061-495FA96530C0}" type="parTrans" cxnId="{6019B678-2529-4A22-8A8F-68DFB587AD5F}">
      <dgm:prSet/>
      <dgm:spPr/>
      <dgm:t>
        <a:bodyPr/>
        <a:lstStyle/>
        <a:p>
          <a:endParaRPr lang="en-US"/>
        </a:p>
      </dgm:t>
    </dgm:pt>
    <dgm:pt modelId="{98666BBF-35CF-4698-8562-2B0117AA44B4}" type="sibTrans" cxnId="{6019B678-2529-4A22-8A8F-68DFB587AD5F}">
      <dgm:prSet/>
      <dgm:spPr/>
      <dgm:t>
        <a:bodyPr/>
        <a:lstStyle/>
        <a:p>
          <a:endParaRPr lang="en-US"/>
        </a:p>
      </dgm:t>
    </dgm:pt>
    <dgm:pt modelId="{23AFC423-0E1A-40F6-881A-02C9D9E287B4}">
      <dgm:prSet phldrT="[Text]" custT="1"/>
      <dgm:spPr/>
      <dgm:t>
        <a:bodyPr/>
        <a:lstStyle/>
        <a:p>
          <a:endParaRPr lang="en-US" sz="3200" dirty="0"/>
        </a:p>
        <a:p>
          <a:r>
            <a:rPr lang="en-US" sz="3200" dirty="0"/>
            <a:t>Training Milestone	</a:t>
          </a:r>
        </a:p>
      </dgm:t>
    </dgm:pt>
    <dgm:pt modelId="{976B1482-BBD4-4470-B9CE-D1A7DD147BD0}" type="parTrans" cxnId="{07F00D97-5FCE-4453-AE27-43917523981E}">
      <dgm:prSet/>
      <dgm:spPr/>
      <dgm:t>
        <a:bodyPr/>
        <a:lstStyle/>
        <a:p>
          <a:endParaRPr lang="en-US"/>
        </a:p>
      </dgm:t>
    </dgm:pt>
    <dgm:pt modelId="{54ACC4F5-3015-4F1C-A131-DFE83EEA34C7}" type="sibTrans" cxnId="{07F00D97-5FCE-4453-AE27-43917523981E}">
      <dgm:prSet/>
      <dgm:spPr/>
      <dgm:t>
        <a:bodyPr/>
        <a:lstStyle/>
        <a:p>
          <a:endParaRPr lang="en-US"/>
        </a:p>
      </dgm:t>
    </dgm:pt>
    <dgm:pt modelId="{F7D5DA45-B62C-4A4C-85F3-8F87E974C39A}">
      <dgm:prSet phldrT="[Text]" custT="1"/>
      <dgm:spPr/>
      <dgm:t>
        <a:bodyPr/>
        <a:lstStyle/>
        <a:p>
          <a:r>
            <a:rPr lang="en-US" sz="2800" dirty="0"/>
            <a:t>Skills Progression/ Diploma/Certificate</a:t>
          </a:r>
        </a:p>
      </dgm:t>
    </dgm:pt>
    <dgm:pt modelId="{7D6DF1F1-B51F-4438-BBC1-AB25276882D9}" type="parTrans" cxnId="{EBA7B01A-4A33-423A-963E-4E8552A1E1BD}">
      <dgm:prSet/>
      <dgm:spPr/>
      <dgm:t>
        <a:bodyPr/>
        <a:lstStyle/>
        <a:p>
          <a:endParaRPr lang="en-US"/>
        </a:p>
      </dgm:t>
    </dgm:pt>
    <dgm:pt modelId="{4A6AA974-B035-4F42-B900-8B6A4F9A9F51}" type="sibTrans" cxnId="{EBA7B01A-4A33-423A-963E-4E8552A1E1BD}">
      <dgm:prSet/>
      <dgm:spPr/>
      <dgm:t>
        <a:bodyPr/>
        <a:lstStyle/>
        <a:p>
          <a:endParaRPr lang="en-US"/>
        </a:p>
      </dgm:t>
    </dgm:pt>
    <dgm:pt modelId="{B8EDEAEF-1800-4C69-AE74-7F0B1ADC2DCC}">
      <dgm:prSet phldrT="[Text]" custT="1"/>
      <dgm:spPr/>
      <dgm:t>
        <a:bodyPr/>
        <a:lstStyle/>
        <a:p>
          <a:r>
            <a:rPr lang="en-US" sz="3200" dirty="0"/>
            <a:t>Educational Functioning Level (EFL)       </a:t>
          </a:r>
          <a:r>
            <a:rPr lang="en-US" sz="2400" dirty="0"/>
            <a:t>(two ways</a:t>
          </a:r>
          <a:r>
            <a:rPr lang="en-US" sz="3200" dirty="0"/>
            <a:t>)</a:t>
          </a:r>
        </a:p>
      </dgm:t>
    </dgm:pt>
    <dgm:pt modelId="{9BC8932E-2F85-4139-83F7-5B09DF7C8153}" type="parTrans" cxnId="{5BA7B5A3-ABCA-41EA-AA8E-69867A541401}">
      <dgm:prSet/>
      <dgm:spPr/>
      <dgm:t>
        <a:bodyPr/>
        <a:lstStyle/>
        <a:p>
          <a:endParaRPr lang="en-US"/>
        </a:p>
      </dgm:t>
    </dgm:pt>
    <dgm:pt modelId="{2D816A78-3FC2-4913-BC0A-82281D15B479}" type="sibTrans" cxnId="{5BA7B5A3-ABCA-41EA-AA8E-69867A541401}">
      <dgm:prSet/>
      <dgm:spPr/>
      <dgm:t>
        <a:bodyPr/>
        <a:lstStyle/>
        <a:p>
          <a:endParaRPr lang="en-US"/>
        </a:p>
      </dgm:t>
    </dgm:pt>
    <dgm:pt modelId="{46C5E4F2-1B3A-41D5-89EA-8D225A2D1F57}" type="pres">
      <dgm:prSet presAssocID="{B2D24D62-9E66-4AFC-A90B-A1E04795EC45}" presName="diagram" presStyleCnt="0">
        <dgm:presLayoutVars>
          <dgm:dir/>
          <dgm:resizeHandles val="exact"/>
        </dgm:presLayoutVars>
      </dgm:prSet>
      <dgm:spPr/>
    </dgm:pt>
    <dgm:pt modelId="{C64C8A23-1BC4-492B-BEA2-F423D59983B4}" type="pres">
      <dgm:prSet presAssocID="{A9731AD0-EDD2-4242-A7A0-58848F59B6C8}" presName="node" presStyleLbl="node1" presStyleIdx="0" presStyleCnt="5" custScaleX="87226" custScaleY="75901" custLinFactNeighborY="10128">
        <dgm:presLayoutVars>
          <dgm:bulletEnabled val="1"/>
        </dgm:presLayoutVars>
      </dgm:prSet>
      <dgm:spPr/>
    </dgm:pt>
    <dgm:pt modelId="{580A15ED-619F-4F86-85F6-8200ED82C1DD}" type="pres">
      <dgm:prSet presAssocID="{B85BB1E7-FC7F-45E3-AD2A-75371CFEA67B}" presName="sibTrans" presStyleCnt="0"/>
      <dgm:spPr/>
    </dgm:pt>
    <dgm:pt modelId="{508EE936-EB18-4430-959C-2AE365D64E73}" type="pres">
      <dgm:prSet presAssocID="{52822388-BF7D-4D2B-8B29-1CC3470086E9}" presName="node" presStyleLbl="node1" presStyleIdx="1" presStyleCnt="5" custScaleX="92060" custScaleY="76890" custLinFactNeighborX="-550" custLinFactNeighborY="12007">
        <dgm:presLayoutVars>
          <dgm:bulletEnabled val="1"/>
        </dgm:presLayoutVars>
      </dgm:prSet>
      <dgm:spPr/>
    </dgm:pt>
    <dgm:pt modelId="{948529C6-C050-400E-BE69-C91270ACDA82}" type="pres">
      <dgm:prSet presAssocID="{98666BBF-35CF-4698-8562-2B0117AA44B4}" presName="sibTrans" presStyleCnt="0"/>
      <dgm:spPr/>
    </dgm:pt>
    <dgm:pt modelId="{8D705ECB-AA25-4B83-AA1C-BB568BCF9288}" type="pres">
      <dgm:prSet presAssocID="{23AFC423-0E1A-40F6-881A-02C9D9E287B4}" presName="node" presStyleLbl="node1" presStyleIdx="2" presStyleCnt="5" custScaleX="86054" custScaleY="93090" custLinFactNeighborX="2337" custLinFactNeighborY="-351">
        <dgm:presLayoutVars>
          <dgm:bulletEnabled val="1"/>
        </dgm:presLayoutVars>
      </dgm:prSet>
      <dgm:spPr/>
    </dgm:pt>
    <dgm:pt modelId="{0814B8C2-16DE-480C-9240-786F18E85550}" type="pres">
      <dgm:prSet presAssocID="{54ACC4F5-3015-4F1C-A131-DFE83EEA34C7}" presName="sibTrans" presStyleCnt="0"/>
      <dgm:spPr/>
    </dgm:pt>
    <dgm:pt modelId="{A28C7339-2B88-4526-8C44-77190A49582E}" type="pres">
      <dgm:prSet presAssocID="{F7D5DA45-B62C-4A4C-85F3-8F87E974C39A}" presName="node" presStyleLbl="node1" presStyleIdx="3" presStyleCnt="5" custScaleX="83139" custScaleY="101380" custLinFactNeighborX="2254" custLinFactNeighborY="1533">
        <dgm:presLayoutVars>
          <dgm:bulletEnabled val="1"/>
        </dgm:presLayoutVars>
      </dgm:prSet>
      <dgm:spPr/>
    </dgm:pt>
    <dgm:pt modelId="{4F87D178-4566-4993-B28D-4A5299AE3502}" type="pres">
      <dgm:prSet presAssocID="{4A6AA974-B035-4F42-B900-8B6A4F9A9F51}" presName="sibTrans" presStyleCnt="0"/>
      <dgm:spPr/>
    </dgm:pt>
    <dgm:pt modelId="{A2DA8C9C-A0CE-4DDF-9686-8C5D7DFDD3C6}" type="pres">
      <dgm:prSet presAssocID="{B8EDEAEF-1800-4C69-AE74-7F0B1ADC2DCC}" presName="node" presStyleLbl="node1" presStyleIdx="4" presStyleCnt="5" custScaleX="70252" custScaleY="101004">
        <dgm:presLayoutVars>
          <dgm:bulletEnabled val="1"/>
        </dgm:presLayoutVars>
      </dgm:prSet>
      <dgm:spPr/>
    </dgm:pt>
  </dgm:ptLst>
  <dgm:cxnLst>
    <dgm:cxn modelId="{EBA7B01A-4A33-423A-963E-4E8552A1E1BD}" srcId="{B2D24D62-9E66-4AFC-A90B-A1E04795EC45}" destId="{F7D5DA45-B62C-4A4C-85F3-8F87E974C39A}" srcOrd="3" destOrd="0" parTransId="{7D6DF1F1-B51F-4438-BBC1-AB25276882D9}" sibTransId="{4A6AA974-B035-4F42-B900-8B6A4F9A9F51}"/>
    <dgm:cxn modelId="{55F7A264-B32C-44B6-A843-50FED3BD18D0}" type="presOf" srcId="{52822388-BF7D-4D2B-8B29-1CC3470086E9}" destId="{508EE936-EB18-4430-959C-2AE365D64E73}" srcOrd="0" destOrd="0" presId="urn:microsoft.com/office/officeart/2005/8/layout/default"/>
    <dgm:cxn modelId="{B9442675-218B-44BF-9EE5-0516701685C2}" type="presOf" srcId="{F7D5DA45-B62C-4A4C-85F3-8F87E974C39A}" destId="{A28C7339-2B88-4526-8C44-77190A49582E}" srcOrd="0" destOrd="0" presId="urn:microsoft.com/office/officeart/2005/8/layout/default"/>
    <dgm:cxn modelId="{D44F7875-76A5-454A-AED8-B21EFA7E02B9}" type="presOf" srcId="{A9731AD0-EDD2-4242-A7A0-58848F59B6C8}" destId="{C64C8A23-1BC4-492B-BEA2-F423D59983B4}" srcOrd="0" destOrd="0" presId="urn:microsoft.com/office/officeart/2005/8/layout/default"/>
    <dgm:cxn modelId="{6019B678-2529-4A22-8A8F-68DFB587AD5F}" srcId="{B2D24D62-9E66-4AFC-A90B-A1E04795EC45}" destId="{52822388-BF7D-4D2B-8B29-1CC3470086E9}" srcOrd="1" destOrd="0" parTransId="{66D6C3EB-09F6-45F7-B061-495FA96530C0}" sibTransId="{98666BBF-35CF-4698-8562-2B0117AA44B4}"/>
    <dgm:cxn modelId="{07F00D97-5FCE-4453-AE27-43917523981E}" srcId="{B2D24D62-9E66-4AFC-A90B-A1E04795EC45}" destId="{23AFC423-0E1A-40F6-881A-02C9D9E287B4}" srcOrd="2" destOrd="0" parTransId="{976B1482-BBD4-4470-B9CE-D1A7DD147BD0}" sibTransId="{54ACC4F5-3015-4F1C-A131-DFE83EEA34C7}"/>
    <dgm:cxn modelId="{5BA7B5A3-ABCA-41EA-AA8E-69867A541401}" srcId="{B2D24D62-9E66-4AFC-A90B-A1E04795EC45}" destId="{B8EDEAEF-1800-4C69-AE74-7F0B1ADC2DCC}" srcOrd="4" destOrd="0" parTransId="{9BC8932E-2F85-4139-83F7-5B09DF7C8153}" sibTransId="{2D816A78-3FC2-4913-BC0A-82281D15B479}"/>
    <dgm:cxn modelId="{032225DB-7DD9-4B33-842A-AA9821A1D7FD}" type="presOf" srcId="{23AFC423-0E1A-40F6-881A-02C9D9E287B4}" destId="{8D705ECB-AA25-4B83-AA1C-BB568BCF9288}" srcOrd="0" destOrd="0" presId="urn:microsoft.com/office/officeart/2005/8/layout/default"/>
    <dgm:cxn modelId="{E2D0E2E2-F187-4715-8AB4-3B2F4B107498}" type="presOf" srcId="{B2D24D62-9E66-4AFC-A90B-A1E04795EC45}" destId="{46C5E4F2-1B3A-41D5-89EA-8D225A2D1F57}" srcOrd="0" destOrd="0" presId="urn:microsoft.com/office/officeart/2005/8/layout/default"/>
    <dgm:cxn modelId="{6E594CF1-CDA3-422F-B5F6-42A246ED8623}" type="presOf" srcId="{B8EDEAEF-1800-4C69-AE74-7F0B1ADC2DCC}" destId="{A2DA8C9C-A0CE-4DDF-9686-8C5D7DFDD3C6}" srcOrd="0" destOrd="0" presId="urn:microsoft.com/office/officeart/2005/8/layout/default"/>
    <dgm:cxn modelId="{063C76F5-77FA-4BEC-85B7-8003C260FF1D}" srcId="{B2D24D62-9E66-4AFC-A90B-A1E04795EC45}" destId="{A9731AD0-EDD2-4242-A7A0-58848F59B6C8}" srcOrd="0" destOrd="0" parTransId="{3E63E470-5FC2-49A4-B997-8B8FF316EEAA}" sibTransId="{B85BB1E7-FC7F-45E3-AD2A-75371CFEA67B}"/>
    <dgm:cxn modelId="{764B7A3C-289D-4F0B-9C28-DA55FC10D262}" type="presParOf" srcId="{46C5E4F2-1B3A-41D5-89EA-8D225A2D1F57}" destId="{C64C8A23-1BC4-492B-BEA2-F423D59983B4}" srcOrd="0" destOrd="0" presId="urn:microsoft.com/office/officeart/2005/8/layout/default"/>
    <dgm:cxn modelId="{BF13940C-C02D-4DA6-B40E-39072AF2811B}" type="presParOf" srcId="{46C5E4F2-1B3A-41D5-89EA-8D225A2D1F57}" destId="{580A15ED-619F-4F86-85F6-8200ED82C1DD}" srcOrd="1" destOrd="0" presId="urn:microsoft.com/office/officeart/2005/8/layout/default"/>
    <dgm:cxn modelId="{7D83620D-38C2-4066-8497-C531B3CAC84E}" type="presParOf" srcId="{46C5E4F2-1B3A-41D5-89EA-8D225A2D1F57}" destId="{508EE936-EB18-4430-959C-2AE365D64E73}" srcOrd="2" destOrd="0" presId="urn:microsoft.com/office/officeart/2005/8/layout/default"/>
    <dgm:cxn modelId="{6DC58426-855C-4726-B7B1-6E7CD1A756F5}" type="presParOf" srcId="{46C5E4F2-1B3A-41D5-89EA-8D225A2D1F57}" destId="{948529C6-C050-400E-BE69-C91270ACDA82}" srcOrd="3" destOrd="0" presId="urn:microsoft.com/office/officeart/2005/8/layout/default"/>
    <dgm:cxn modelId="{8DBED21B-E48C-4295-ADFE-935BC435E6FC}" type="presParOf" srcId="{46C5E4F2-1B3A-41D5-89EA-8D225A2D1F57}" destId="{8D705ECB-AA25-4B83-AA1C-BB568BCF9288}" srcOrd="4" destOrd="0" presId="urn:microsoft.com/office/officeart/2005/8/layout/default"/>
    <dgm:cxn modelId="{29FB7B74-ACD5-453B-8582-1CEE611F2853}" type="presParOf" srcId="{46C5E4F2-1B3A-41D5-89EA-8D225A2D1F57}" destId="{0814B8C2-16DE-480C-9240-786F18E85550}" srcOrd="5" destOrd="0" presId="urn:microsoft.com/office/officeart/2005/8/layout/default"/>
    <dgm:cxn modelId="{02252648-A8E8-4F20-8E77-0E5F57B7C653}" type="presParOf" srcId="{46C5E4F2-1B3A-41D5-89EA-8D225A2D1F57}" destId="{A28C7339-2B88-4526-8C44-77190A49582E}" srcOrd="6" destOrd="0" presId="urn:microsoft.com/office/officeart/2005/8/layout/default"/>
    <dgm:cxn modelId="{E9CBDFAC-A298-480C-89A6-D5FA1F34A4C8}" type="presParOf" srcId="{46C5E4F2-1B3A-41D5-89EA-8D225A2D1F57}" destId="{4F87D178-4566-4993-B28D-4A5299AE3502}" srcOrd="7" destOrd="0" presId="urn:microsoft.com/office/officeart/2005/8/layout/default"/>
    <dgm:cxn modelId="{F3A716DF-4806-4069-90F6-60B5E176BF9A}" type="presParOf" srcId="{46C5E4F2-1B3A-41D5-89EA-8D225A2D1F57}" destId="{A2DA8C9C-A0CE-4DDF-9686-8C5D7DFDD3C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0ACDE4-EC3E-4633-8471-84C8745591B6}"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801E59E0-B955-4A62-85F3-582099007877}">
      <dgm:prSet phldrT="[Text]"/>
      <dgm:spPr>
        <a:solidFill>
          <a:srgbClr val="D04C26"/>
        </a:solidFill>
      </dgm:spPr>
      <dgm:t>
        <a:bodyPr/>
        <a:lstStyle/>
        <a:p>
          <a:r>
            <a:rPr lang="en-US" dirty="0"/>
            <a:t>Basic Career Services</a:t>
          </a:r>
        </a:p>
      </dgm:t>
    </dgm:pt>
    <dgm:pt modelId="{CD817D10-C0AA-4711-91C0-623E100572A4}" type="parTrans" cxnId="{F86B3761-6348-42DA-8944-B3D532622000}">
      <dgm:prSet/>
      <dgm:spPr/>
      <dgm:t>
        <a:bodyPr/>
        <a:lstStyle/>
        <a:p>
          <a:endParaRPr lang="en-US"/>
        </a:p>
      </dgm:t>
    </dgm:pt>
    <dgm:pt modelId="{DAB9C19C-6FF6-4C6F-B434-7DAB355715FC}" type="sibTrans" cxnId="{F86B3761-6348-42DA-8944-B3D532622000}">
      <dgm:prSet/>
      <dgm:spPr/>
      <dgm:t>
        <a:bodyPr/>
        <a:lstStyle/>
        <a:p>
          <a:endParaRPr lang="en-US"/>
        </a:p>
      </dgm:t>
    </dgm:pt>
    <dgm:pt modelId="{374618B0-91DC-48EE-BF13-51BECD656D7B}">
      <dgm:prSet phldrT="[Text]" custT="1"/>
      <dgm:spPr>
        <a:ln>
          <a:solidFill>
            <a:srgbClr val="D04C26"/>
          </a:solidFill>
        </a:ln>
      </dgm:spPr>
      <dgm:t>
        <a:bodyPr/>
        <a:lstStyle/>
        <a:p>
          <a:pPr>
            <a:buFont typeface="+mj-lt"/>
            <a:buAutoNum type="arabicPeriod"/>
          </a:pPr>
          <a:r>
            <a:rPr lang="en-US" sz="850" dirty="0"/>
            <a:t>Referrals</a:t>
          </a:r>
        </a:p>
      </dgm:t>
    </dgm:pt>
    <dgm:pt modelId="{1B863087-B33F-470E-8A16-E3011B2471E4}" type="parTrans" cxnId="{583439BA-3C60-4633-BB96-6A5A1CD3C980}">
      <dgm:prSet/>
      <dgm:spPr/>
      <dgm:t>
        <a:bodyPr/>
        <a:lstStyle/>
        <a:p>
          <a:endParaRPr lang="en-US"/>
        </a:p>
      </dgm:t>
    </dgm:pt>
    <dgm:pt modelId="{FC9683DA-0DF7-4C4A-8257-718AD4530053}" type="sibTrans" cxnId="{583439BA-3C60-4633-BB96-6A5A1CD3C980}">
      <dgm:prSet/>
      <dgm:spPr/>
      <dgm:t>
        <a:bodyPr/>
        <a:lstStyle/>
        <a:p>
          <a:endParaRPr lang="en-US"/>
        </a:p>
      </dgm:t>
    </dgm:pt>
    <dgm:pt modelId="{D2BB4F41-E338-4C29-A4AF-CB7F6A7CDECC}">
      <dgm:prSet phldrT="[Text]"/>
      <dgm:spPr>
        <a:solidFill>
          <a:srgbClr val="F68026"/>
        </a:solidFill>
      </dgm:spPr>
      <dgm:t>
        <a:bodyPr/>
        <a:lstStyle/>
        <a:p>
          <a:r>
            <a:rPr lang="en-US" dirty="0"/>
            <a:t>Individualized Career Services</a:t>
          </a:r>
        </a:p>
      </dgm:t>
    </dgm:pt>
    <dgm:pt modelId="{01AD439E-547B-40B1-9F01-424FA80F1C2F}" type="parTrans" cxnId="{63135EA9-053F-45B6-8941-9112499C3BA3}">
      <dgm:prSet/>
      <dgm:spPr/>
      <dgm:t>
        <a:bodyPr/>
        <a:lstStyle/>
        <a:p>
          <a:endParaRPr lang="en-US"/>
        </a:p>
      </dgm:t>
    </dgm:pt>
    <dgm:pt modelId="{77106A10-648A-4F90-B0C9-2CCA1413904C}" type="sibTrans" cxnId="{63135EA9-053F-45B6-8941-9112499C3BA3}">
      <dgm:prSet/>
      <dgm:spPr/>
      <dgm:t>
        <a:bodyPr/>
        <a:lstStyle/>
        <a:p>
          <a:endParaRPr lang="en-US"/>
        </a:p>
      </dgm:t>
    </dgm:pt>
    <dgm:pt modelId="{BCC73BFB-55F3-4769-933F-73FB380E1A23}">
      <dgm:prSet phldrT="[Text]" custT="1"/>
      <dgm:spPr>
        <a:ln>
          <a:solidFill>
            <a:srgbClr val="F68026"/>
          </a:solidFill>
        </a:ln>
      </dgm:spPr>
      <dgm:t>
        <a:bodyPr/>
        <a:lstStyle/>
        <a:p>
          <a:r>
            <a:rPr lang="en-US" sz="850" dirty="0"/>
            <a:t>Assessments</a:t>
          </a:r>
        </a:p>
      </dgm:t>
    </dgm:pt>
    <dgm:pt modelId="{099B7CD6-2F2E-4BA4-9E41-56655C4F10CD}" type="parTrans" cxnId="{AAB913FD-5FEE-40AC-99E1-D9C74C5469C8}">
      <dgm:prSet/>
      <dgm:spPr/>
      <dgm:t>
        <a:bodyPr/>
        <a:lstStyle/>
        <a:p>
          <a:endParaRPr lang="en-US"/>
        </a:p>
      </dgm:t>
    </dgm:pt>
    <dgm:pt modelId="{3AABD074-02C0-429B-92EE-BEC1E4A4C907}" type="sibTrans" cxnId="{AAB913FD-5FEE-40AC-99E1-D9C74C5469C8}">
      <dgm:prSet/>
      <dgm:spPr/>
      <dgm:t>
        <a:bodyPr/>
        <a:lstStyle/>
        <a:p>
          <a:endParaRPr lang="en-US"/>
        </a:p>
      </dgm:t>
    </dgm:pt>
    <dgm:pt modelId="{441805F5-2426-4582-B3D2-5DCF004C0C6A}">
      <dgm:prSet phldrT="[Text]"/>
      <dgm:spPr>
        <a:solidFill>
          <a:srgbClr val="1721C5"/>
        </a:solidFill>
      </dgm:spPr>
      <dgm:t>
        <a:bodyPr/>
        <a:lstStyle/>
        <a:p>
          <a:r>
            <a:rPr lang="en-US" dirty="0"/>
            <a:t>Training Services</a:t>
          </a:r>
        </a:p>
      </dgm:t>
    </dgm:pt>
    <dgm:pt modelId="{D1ECBB9C-C957-4A2A-BE5F-43FDB1785F2D}" type="parTrans" cxnId="{96665BD4-A8B2-4689-B0FA-B29387E96E78}">
      <dgm:prSet/>
      <dgm:spPr/>
      <dgm:t>
        <a:bodyPr/>
        <a:lstStyle/>
        <a:p>
          <a:endParaRPr lang="en-US"/>
        </a:p>
      </dgm:t>
    </dgm:pt>
    <dgm:pt modelId="{B6FDF405-7D0D-41B1-A4E5-A46FBAEAD70E}" type="sibTrans" cxnId="{96665BD4-A8B2-4689-B0FA-B29387E96E78}">
      <dgm:prSet/>
      <dgm:spPr/>
      <dgm:t>
        <a:bodyPr/>
        <a:lstStyle/>
        <a:p>
          <a:endParaRPr lang="en-US"/>
        </a:p>
      </dgm:t>
    </dgm:pt>
    <dgm:pt modelId="{4724D315-2849-40D7-B43F-90860E617D67}">
      <dgm:prSet phldrT="[Text]" custT="1"/>
      <dgm:spPr>
        <a:ln>
          <a:solidFill>
            <a:srgbClr val="1721C5"/>
          </a:solidFill>
        </a:ln>
      </dgm:spPr>
      <dgm:t>
        <a:bodyPr/>
        <a:lstStyle/>
        <a:p>
          <a:pPr>
            <a:buNone/>
          </a:pPr>
          <a:r>
            <a:rPr lang="en-US" sz="850" dirty="0"/>
            <a:t>Occupational Skills Training</a:t>
          </a:r>
        </a:p>
      </dgm:t>
    </dgm:pt>
    <dgm:pt modelId="{B24464FB-62C5-4585-A4FE-6DADEB20331F}" type="parTrans" cxnId="{7E608844-B55C-4F44-B315-B7F163B23DAB}">
      <dgm:prSet/>
      <dgm:spPr/>
      <dgm:t>
        <a:bodyPr/>
        <a:lstStyle/>
        <a:p>
          <a:endParaRPr lang="en-US"/>
        </a:p>
      </dgm:t>
    </dgm:pt>
    <dgm:pt modelId="{61BA1F04-EFA7-4D60-BB70-9F806370F88E}" type="sibTrans" cxnId="{7E608844-B55C-4F44-B315-B7F163B23DAB}">
      <dgm:prSet/>
      <dgm:spPr/>
      <dgm:t>
        <a:bodyPr/>
        <a:lstStyle/>
        <a:p>
          <a:endParaRPr lang="en-US"/>
        </a:p>
      </dgm:t>
    </dgm:pt>
    <dgm:pt modelId="{C5F162DF-878D-4F05-8F8B-5F38D9535B5F}">
      <dgm:prSet phldrT="[Text]"/>
      <dgm:spPr>
        <a:solidFill>
          <a:srgbClr val="60106A"/>
        </a:solidFill>
      </dgm:spPr>
      <dgm:t>
        <a:bodyPr/>
        <a:lstStyle/>
        <a:p>
          <a:r>
            <a:rPr lang="en-US" dirty="0"/>
            <a:t>Supportive Services</a:t>
          </a:r>
        </a:p>
      </dgm:t>
    </dgm:pt>
    <dgm:pt modelId="{BA8C9E65-184F-4BA1-8E57-A0681041AA2A}" type="parTrans" cxnId="{32508875-8DD0-412C-9CD0-F6173A6F798A}">
      <dgm:prSet/>
      <dgm:spPr/>
      <dgm:t>
        <a:bodyPr/>
        <a:lstStyle/>
        <a:p>
          <a:endParaRPr lang="en-US"/>
        </a:p>
      </dgm:t>
    </dgm:pt>
    <dgm:pt modelId="{DDE7674D-F4DC-47AB-B104-F807A8E1B9DA}" type="sibTrans" cxnId="{32508875-8DD0-412C-9CD0-F6173A6F798A}">
      <dgm:prSet/>
      <dgm:spPr/>
      <dgm:t>
        <a:bodyPr/>
        <a:lstStyle/>
        <a:p>
          <a:endParaRPr lang="en-US"/>
        </a:p>
      </dgm:t>
    </dgm:pt>
    <dgm:pt modelId="{36209046-8750-49A1-8C5B-04D631B3A329}">
      <dgm:prSet phldrT="[Text]" custT="1"/>
      <dgm:spPr>
        <a:ln>
          <a:solidFill>
            <a:srgbClr val="60106A"/>
          </a:solidFill>
        </a:ln>
      </dgm:spPr>
      <dgm:t>
        <a:bodyPr/>
        <a:lstStyle/>
        <a:p>
          <a:r>
            <a:rPr lang="en-US" sz="850"/>
            <a:t>Child Care Assistance</a:t>
          </a:r>
          <a:endParaRPr lang="en-US" sz="850" dirty="0"/>
        </a:p>
      </dgm:t>
    </dgm:pt>
    <dgm:pt modelId="{B08027A1-4D69-453C-AB75-45201EB8B539}" type="parTrans" cxnId="{86256648-43D6-4A8F-B86A-12F5FA96E166}">
      <dgm:prSet/>
      <dgm:spPr/>
      <dgm:t>
        <a:bodyPr/>
        <a:lstStyle/>
        <a:p>
          <a:endParaRPr lang="en-US"/>
        </a:p>
      </dgm:t>
    </dgm:pt>
    <dgm:pt modelId="{CAC9C9EF-6647-45E7-9567-A38220373E67}" type="sibTrans" cxnId="{86256648-43D6-4A8F-B86A-12F5FA96E166}">
      <dgm:prSet/>
      <dgm:spPr/>
      <dgm:t>
        <a:bodyPr/>
        <a:lstStyle/>
        <a:p>
          <a:endParaRPr lang="en-US"/>
        </a:p>
      </dgm:t>
    </dgm:pt>
    <dgm:pt modelId="{44352F49-3AE8-4696-A9FC-01426079A547}">
      <dgm:prSet phldrT="[Text]"/>
      <dgm:spPr>
        <a:solidFill>
          <a:srgbClr val="C2C3C5"/>
        </a:solidFill>
      </dgm:spPr>
      <dgm:t>
        <a:bodyPr/>
        <a:lstStyle/>
        <a:p>
          <a:r>
            <a:rPr lang="en-US" dirty="0"/>
            <a:t>Follow-Up Services</a:t>
          </a:r>
        </a:p>
      </dgm:t>
    </dgm:pt>
    <dgm:pt modelId="{37F6790E-CBE5-4EA8-BAC7-A34F2751365B}" type="parTrans" cxnId="{9B80E056-124C-41B3-9E5B-A5106A010B82}">
      <dgm:prSet/>
      <dgm:spPr/>
      <dgm:t>
        <a:bodyPr/>
        <a:lstStyle/>
        <a:p>
          <a:endParaRPr lang="en-US"/>
        </a:p>
      </dgm:t>
    </dgm:pt>
    <dgm:pt modelId="{B8D997A4-A7C8-41DB-9924-8199A30B9800}" type="sibTrans" cxnId="{9B80E056-124C-41B3-9E5B-A5106A010B82}">
      <dgm:prSet/>
      <dgm:spPr/>
      <dgm:t>
        <a:bodyPr/>
        <a:lstStyle/>
        <a:p>
          <a:endParaRPr lang="en-US"/>
        </a:p>
      </dgm:t>
    </dgm:pt>
    <dgm:pt modelId="{8735CC26-77E0-4F61-B367-E5332BDC94F0}">
      <dgm:prSet phldrT="[Text]" custT="1"/>
      <dgm:spPr>
        <a:ln>
          <a:solidFill>
            <a:srgbClr val="C2C3C5"/>
          </a:solidFill>
        </a:ln>
      </dgm:spPr>
      <dgm:t>
        <a:bodyPr/>
        <a:lstStyle/>
        <a:p>
          <a:r>
            <a:rPr lang="en-US" sz="850" dirty="0"/>
            <a:t>Workplace Counseling</a:t>
          </a:r>
        </a:p>
      </dgm:t>
    </dgm:pt>
    <dgm:pt modelId="{72E87957-AD5E-4783-B73D-8898DCBEDBEC}" type="parTrans" cxnId="{31B3F8E9-208A-4D9C-9187-71CE4F8A3962}">
      <dgm:prSet/>
      <dgm:spPr/>
      <dgm:t>
        <a:bodyPr/>
        <a:lstStyle/>
        <a:p>
          <a:endParaRPr lang="en-US"/>
        </a:p>
      </dgm:t>
    </dgm:pt>
    <dgm:pt modelId="{F7DA3973-BA8A-43F1-9618-95AEE81D8239}" type="sibTrans" cxnId="{31B3F8E9-208A-4D9C-9187-71CE4F8A3962}">
      <dgm:prSet/>
      <dgm:spPr/>
      <dgm:t>
        <a:bodyPr/>
        <a:lstStyle/>
        <a:p>
          <a:endParaRPr lang="en-US"/>
        </a:p>
      </dgm:t>
    </dgm:pt>
    <dgm:pt modelId="{6E4B9B30-20C5-4B98-8BE0-672FAA3692ED}">
      <dgm:prSet custT="1"/>
      <dgm:spPr>
        <a:ln>
          <a:solidFill>
            <a:srgbClr val="D04C26"/>
          </a:solidFill>
        </a:ln>
      </dgm:spPr>
      <dgm:t>
        <a:bodyPr/>
        <a:lstStyle/>
        <a:p>
          <a:r>
            <a:rPr lang="en-US" sz="850" dirty="0"/>
            <a:t>Job Search Assistance</a:t>
          </a:r>
        </a:p>
      </dgm:t>
    </dgm:pt>
    <dgm:pt modelId="{7E8C913C-B6E5-4873-944A-AC28CEA5C7C8}" type="parTrans" cxnId="{BA8478DD-4B1E-4E87-893D-A8FB03A2ED57}">
      <dgm:prSet/>
      <dgm:spPr/>
      <dgm:t>
        <a:bodyPr/>
        <a:lstStyle/>
        <a:p>
          <a:endParaRPr lang="en-US"/>
        </a:p>
      </dgm:t>
    </dgm:pt>
    <dgm:pt modelId="{A1998572-F793-4C5E-AC45-BA383B312EE3}" type="sibTrans" cxnId="{BA8478DD-4B1E-4E87-893D-A8FB03A2ED57}">
      <dgm:prSet/>
      <dgm:spPr/>
      <dgm:t>
        <a:bodyPr/>
        <a:lstStyle/>
        <a:p>
          <a:endParaRPr lang="en-US"/>
        </a:p>
      </dgm:t>
    </dgm:pt>
    <dgm:pt modelId="{127F1FDC-E399-47AA-A92F-641A95F8BB08}">
      <dgm:prSet custT="1"/>
      <dgm:spPr>
        <a:ln>
          <a:solidFill>
            <a:srgbClr val="D04C26"/>
          </a:solidFill>
        </a:ln>
      </dgm:spPr>
      <dgm:t>
        <a:bodyPr/>
        <a:lstStyle/>
        <a:p>
          <a:r>
            <a:rPr lang="en-US" sz="850" dirty="0"/>
            <a:t>LMI Information</a:t>
          </a:r>
        </a:p>
      </dgm:t>
    </dgm:pt>
    <dgm:pt modelId="{53C1AE81-C159-4D82-856F-3DB20CB2126D}" type="parTrans" cxnId="{70FF8E28-8CF2-45A0-B2C7-DBA4A4C35F11}">
      <dgm:prSet/>
      <dgm:spPr/>
      <dgm:t>
        <a:bodyPr/>
        <a:lstStyle/>
        <a:p>
          <a:endParaRPr lang="en-US"/>
        </a:p>
      </dgm:t>
    </dgm:pt>
    <dgm:pt modelId="{10630524-B6B4-4200-8E52-01264A175881}" type="sibTrans" cxnId="{70FF8E28-8CF2-45A0-B2C7-DBA4A4C35F11}">
      <dgm:prSet/>
      <dgm:spPr/>
      <dgm:t>
        <a:bodyPr/>
        <a:lstStyle/>
        <a:p>
          <a:endParaRPr lang="en-US"/>
        </a:p>
      </dgm:t>
    </dgm:pt>
    <dgm:pt modelId="{B9BE4C4C-8941-4B68-9372-2D12AA2C68C3}">
      <dgm:prSet custT="1"/>
      <dgm:spPr>
        <a:ln>
          <a:solidFill>
            <a:srgbClr val="D04C26"/>
          </a:solidFill>
        </a:ln>
      </dgm:spPr>
      <dgm:t>
        <a:bodyPr/>
        <a:lstStyle/>
        <a:p>
          <a:r>
            <a:rPr lang="en-US" sz="850" dirty="0"/>
            <a:t>UI Information and Assistance</a:t>
          </a:r>
        </a:p>
      </dgm:t>
    </dgm:pt>
    <dgm:pt modelId="{39378D8D-B027-4B2F-AE36-3E8B6929C8FD}" type="parTrans" cxnId="{FCA7DE53-B6B3-4260-AC0E-F5A5922C661E}">
      <dgm:prSet/>
      <dgm:spPr/>
      <dgm:t>
        <a:bodyPr/>
        <a:lstStyle/>
        <a:p>
          <a:endParaRPr lang="en-US"/>
        </a:p>
      </dgm:t>
    </dgm:pt>
    <dgm:pt modelId="{F683E425-7AF3-476E-BEB8-B1F8C0702AD9}" type="sibTrans" cxnId="{FCA7DE53-B6B3-4260-AC0E-F5A5922C661E}">
      <dgm:prSet/>
      <dgm:spPr/>
      <dgm:t>
        <a:bodyPr/>
        <a:lstStyle/>
        <a:p>
          <a:endParaRPr lang="en-US"/>
        </a:p>
      </dgm:t>
    </dgm:pt>
    <dgm:pt modelId="{03C7C2D6-C720-4F3C-AD3A-88E8CBB59C88}">
      <dgm:prSet custT="1"/>
      <dgm:spPr>
        <a:ln>
          <a:solidFill>
            <a:srgbClr val="D04C26"/>
          </a:solidFill>
        </a:ln>
      </dgm:spPr>
      <dgm:t>
        <a:bodyPr/>
        <a:lstStyle/>
        <a:p>
          <a:r>
            <a:rPr lang="en-US" sz="850" dirty="0"/>
            <a:t>Financial Aid Assistance</a:t>
          </a:r>
        </a:p>
        <a:p>
          <a:endParaRPr lang="en-US" sz="850" dirty="0"/>
        </a:p>
        <a:p>
          <a:r>
            <a:rPr lang="en-US" sz="850" b="1" dirty="0"/>
            <a:t>Note: Basic Career Services are not received at the Participant level as they are not enrolling services and the recipient is only being reported as a Reportable Individual.</a:t>
          </a:r>
        </a:p>
      </dgm:t>
    </dgm:pt>
    <dgm:pt modelId="{63BBE6F0-CB0D-4D72-BCEC-FF9F262FE3C3}" type="parTrans" cxnId="{F5E96A0A-3B2F-46E2-B166-1D042917C6D9}">
      <dgm:prSet/>
      <dgm:spPr/>
      <dgm:t>
        <a:bodyPr/>
        <a:lstStyle/>
        <a:p>
          <a:endParaRPr lang="en-US"/>
        </a:p>
      </dgm:t>
    </dgm:pt>
    <dgm:pt modelId="{6AE71330-BEEC-49E8-AD4C-7DC8BE2068B1}" type="sibTrans" cxnId="{F5E96A0A-3B2F-46E2-B166-1D042917C6D9}">
      <dgm:prSet/>
      <dgm:spPr/>
      <dgm:t>
        <a:bodyPr/>
        <a:lstStyle/>
        <a:p>
          <a:endParaRPr lang="en-US"/>
        </a:p>
      </dgm:t>
    </dgm:pt>
    <dgm:pt modelId="{1D041474-BDCA-45CD-8E4A-DDBA7A04CF21}">
      <dgm:prSet custT="1"/>
      <dgm:spPr>
        <a:ln>
          <a:solidFill>
            <a:srgbClr val="F68026"/>
          </a:solidFill>
        </a:ln>
      </dgm:spPr>
      <dgm:t>
        <a:bodyPr/>
        <a:lstStyle/>
        <a:p>
          <a:r>
            <a:rPr lang="en-US" sz="850"/>
            <a:t>IEP</a:t>
          </a:r>
          <a:endParaRPr lang="en-US" sz="850" dirty="0"/>
        </a:p>
      </dgm:t>
    </dgm:pt>
    <dgm:pt modelId="{82584029-C5CB-4F61-A69B-2994239FA99A}" type="parTrans" cxnId="{3EF8DF63-6D35-4429-98DE-049D233F81E4}">
      <dgm:prSet/>
      <dgm:spPr/>
      <dgm:t>
        <a:bodyPr/>
        <a:lstStyle/>
        <a:p>
          <a:endParaRPr lang="en-US"/>
        </a:p>
      </dgm:t>
    </dgm:pt>
    <dgm:pt modelId="{970EA08D-4DD7-4B05-8E24-D33E687EA761}" type="sibTrans" cxnId="{3EF8DF63-6D35-4429-98DE-049D233F81E4}">
      <dgm:prSet/>
      <dgm:spPr/>
      <dgm:t>
        <a:bodyPr/>
        <a:lstStyle/>
        <a:p>
          <a:endParaRPr lang="en-US"/>
        </a:p>
      </dgm:t>
    </dgm:pt>
    <dgm:pt modelId="{DF561654-CD36-49A3-937B-853753305180}">
      <dgm:prSet custT="1"/>
      <dgm:spPr>
        <a:ln>
          <a:solidFill>
            <a:srgbClr val="F68026"/>
          </a:solidFill>
        </a:ln>
      </dgm:spPr>
      <dgm:t>
        <a:bodyPr/>
        <a:lstStyle/>
        <a:p>
          <a:r>
            <a:rPr lang="en-US" sz="850"/>
            <a:t>Group Counseling</a:t>
          </a:r>
          <a:endParaRPr lang="en-US" sz="850" dirty="0"/>
        </a:p>
      </dgm:t>
    </dgm:pt>
    <dgm:pt modelId="{3635C633-F123-4388-9FCC-E9490AFE9D30}" type="parTrans" cxnId="{1A01670E-999E-4DF4-9293-3B2083290AC4}">
      <dgm:prSet/>
      <dgm:spPr/>
      <dgm:t>
        <a:bodyPr/>
        <a:lstStyle/>
        <a:p>
          <a:endParaRPr lang="en-US"/>
        </a:p>
      </dgm:t>
    </dgm:pt>
    <dgm:pt modelId="{64ADEB9B-8F49-4CBD-B09E-BBC4D75740AF}" type="sibTrans" cxnId="{1A01670E-999E-4DF4-9293-3B2083290AC4}">
      <dgm:prSet/>
      <dgm:spPr/>
      <dgm:t>
        <a:bodyPr/>
        <a:lstStyle/>
        <a:p>
          <a:endParaRPr lang="en-US"/>
        </a:p>
      </dgm:t>
    </dgm:pt>
    <dgm:pt modelId="{03B5C30F-7702-4BC8-B51F-59FC8A77E83D}">
      <dgm:prSet custT="1"/>
      <dgm:spPr>
        <a:ln>
          <a:solidFill>
            <a:srgbClr val="F68026"/>
          </a:solidFill>
        </a:ln>
      </dgm:spPr>
      <dgm:t>
        <a:bodyPr/>
        <a:lstStyle/>
        <a:p>
          <a:r>
            <a:rPr lang="en-US" sz="850" dirty="0"/>
            <a:t>Career Planning</a:t>
          </a:r>
        </a:p>
      </dgm:t>
    </dgm:pt>
    <dgm:pt modelId="{66A7EBE1-9AEB-4750-9E68-75A1BE681407}" type="parTrans" cxnId="{AB4EBC37-9794-4A81-B7DB-92F3C3AF92C4}">
      <dgm:prSet/>
      <dgm:spPr/>
      <dgm:t>
        <a:bodyPr/>
        <a:lstStyle/>
        <a:p>
          <a:endParaRPr lang="en-US"/>
        </a:p>
      </dgm:t>
    </dgm:pt>
    <dgm:pt modelId="{F7F8C581-4648-421C-9990-CFF3F5E0052B}" type="sibTrans" cxnId="{AB4EBC37-9794-4A81-B7DB-92F3C3AF92C4}">
      <dgm:prSet/>
      <dgm:spPr/>
      <dgm:t>
        <a:bodyPr/>
        <a:lstStyle/>
        <a:p>
          <a:endParaRPr lang="en-US"/>
        </a:p>
      </dgm:t>
    </dgm:pt>
    <dgm:pt modelId="{FC24D271-6FD3-4B94-B257-89708C43DCD1}">
      <dgm:prSet custT="1"/>
      <dgm:spPr>
        <a:ln>
          <a:solidFill>
            <a:srgbClr val="F68026"/>
          </a:solidFill>
        </a:ln>
      </dgm:spPr>
      <dgm:t>
        <a:bodyPr/>
        <a:lstStyle/>
        <a:p>
          <a:r>
            <a:rPr lang="en-US" sz="850" dirty="0"/>
            <a:t>Pre-Vocational</a:t>
          </a:r>
        </a:p>
      </dgm:t>
    </dgm:pt>
    <dgm:pt modelId="{511E4864-93B3-439D-97D2-2D181F6610C3}" type="parTrans" cxnId="{AEB17FD9-FDC3-40E7-805A-7DF9FC854A19}">
      <dgm:prSet/>
      <dgm:spPr/>
      <dgm:t>
        <a:bodyPr/>
        <a:lstStyle/>
        <a:p>
          <a:endParaRPr lang="en-US"/>
        </a:p>
      </dgm:t>
    </dgm:pt>
    <dgm:pt modelId="{BEE58E28-BF1F-41D4-897B-F6EC3FC7EF36}" type="sibTrans" cxnId="{AEB17FD9-FDC3-40E7-805A-7DF9FC854A19}">
      <dgm:prSet/>
      <dgm:spPr/>
      <dgm:t>
        <a:bodyPr/>
        <a:lstStyle/>
        <a:p>
          <a:endParaRPr lang="en-US"/>
        </a:p>
      </dgm:t>
    </dgm:pt>
    <dgm:pt modelId="{64804920-8F3A-4D98-9E13-AD1B358D9BBF}">
      <dgm:prSet custT="1"/>
      <dgm:spPr>
        <a:ln>
          <a:solidFill>
            <a:srgbClr val="F68026"/>
          </a:solidFill>
        </a:ln>
      </dgm:spPr>
      <dgm:t>
        <a:bodyPr/>
        <a:lstStyle/>
        <a:p>
          <a:r>
            <a:rPr lang="en-US" sz="850"/>
            <a:t>Internships/WE</a:t>
          </a:r>
          <a:endParaRPr lang="en-US" sz="850" dirty="0"/>
        </a:p>
      </dgm:t>
    </dgm:pt>
    <dgm:pt modelId="{8388F9BD-CAF1-4BFC-8865-606BF229CF73}" type="parTrans" cxnId="{F0B38924-34FC-4EA4-A01F-B7C3840E96B2}">
      <dgm:prSet/>
      <dgm:spPr/>
      <dgm:t>
        <a:bodyPr/>
        <a:lstStyle/>
        <a:p>
          <a:endParaRPr lang="en-US"/>
        </a:p>
      </dgm:t>
    </dgm:pt>
    <dgm:pt modelId="{B8CE70F6-2DDF-4DB4-BFBD-3069788D8148}" type="sibTrans" cxnId="{F0B38924-34FC-4EA4-A01F-B7C3840E96B2}">
      <dgm:prSet/>
      <dgm:spPr/>
      <dgm:t>
        <a:bodyPr/>
        <a:lstStyle/>
        <a:p>
          <a:endParaRPr lang="en-US"/>
        </a:p>
      </dgm:t>
    </dgm:pt>
    <dgm:pt modelId="{4C1A393D-D579-465C-A86D-6FD238C780F4}">
      <dgm:prSet custT="1"/>
      <dgm:spPr>
        <a:ln>
          <a:solidFill>
            <a:srgbClr val="F68026"/>
          </a:solidFill>
        </a:ln>
      </dgm:spPr>
      <dgm:t>
        <a:bodyPr/>
        <a:lstStyle/>
        <a:p>
          <a:r>
            <a:rPr lang="en-US" sz="850" dirty="0"/>
            <a:t>Workforce Preparation</a:t>
          </a:r>
        </a:p>
      </dgm:t>
    </dgm:pt>
    <dgm:pt modelId="{578F4FA4-7AE6-4D6C-B574-D5A1EC02D635}" type="parTrans" cxnId="{359A5037-C069-45E3-A4D0-F84BCA4C59CF}">
      <dgm:prSet/>
      <dgm:spPr/>
      <dgm:t>
        <a:bodyPr/>
        <a:lstStyle/>
        <a:p>
          <a:endParaRPr lang="en-US"/>
        </a:p>
      </dgm:t>
    </dgm:pt>
    <dgm:pt modelId="{E0D69441-007B-43A8-8FA7-821910155A72}" type="sibTrans" cxnId="{359A5037-C069-45E3-A4D0-F84BCA4C59CF}">
      <dgm:prSet/>
      <dgm:spPr/>
      <dgm:t>
        <a:bodyPr/>
        <a:lstStyle/>
        <a:p>
          <a:endParaRPr lang="en-US"/>
        </a:p>
      </dgm:t>
    </dgm:pt>
    <dgm:pt modelId="{1B9D46D4-71FE-4205-9DBF-3826D1134133}">
      <dgm:prSet custT="1"/>
      <dgm:spPr>
        <a:ln>
          <a:solidFill>
            <a:srgbClr val="F68026"/>
          </a:solidFill>
        </a:ln>
      </dgm:spPr>
      <dgm:t>
        <a:bodyPr/>
        <a:lstStyle/>
        <a:p>
          <a:r>
            <a:rPr lang="en-US" sz="850" dirty="0"/>
            <a:t>Financial Literacy</a:t>
          </a:r>
        </a:p>
      </dgm:t>
    </dgm:pt>
    <dgm:pt modelId="{E3939609-8187-4B52-8A41-B6AE516C5D5D}" type="parTrans" cxnId="{A5DB342E-63D3-4DA7-9AF5-1615C71F1055}">
      <dgm:prSet/>
      <dgm:spPr/>
      <dgm:t>
        <a:bodyPr/>
        <a:lstStyle/>
        <a:p>
          <a:endParaRPr lang="en-US"/>
        </a:p>
      </dgm:t>
    </dgm:pt>
    <dgm:pt modelId="{928B2DED-BCC1-4FF4-8CCC-B3F924E042CC}" type="sibTrans" cxnId="{A5DB342E-63D3-4DA7-9AF5-1615C71F1055}">
      <dgm:prSet/>
      <dgm:spPr/>
      <dgm:t>
        <a:bodyPr/>
        <a:lstStyle/>
        <a:p>
          <a:endParaRPr lang="en-US"/>
        </a:p>
      </dgm:t>
    </dgm:pt>
    <dgm:pt modelId="{789D0B90-69A6-4338-A3A3-4904C26E94B0}">
      <dgm:prSet custT="1"/>
      <dgm:spPr>
        <a:ln>
          <a:solidFill>
            <a:srgbClr val="F68026"/>
          </a:solidFill>
        </a:ln>
      </dgm:spPr>
      <dgm:t>
        <a:bodyPr/>
        <a:lstStyle/>
        <a:p>
          <a:r>
            <a:rPr lang="en-US" sz="850"/>
            <a:t>Out-of-Area Job Search and Relocation</a:t>
          </a:r>
          <a:endParaRPr lang="en-US" sz="850" dirty="0"/>
        </a:p>
      </dgm:t>
    </dgm:pt>
    <dgm:pt modelId="{345B3780-2A83-42B5-B401-56FF48FBCC10}" type="parTrans" cxnId="{5CAA6212-D0B8-40D2-A00E-DA5532DFAC73}">
      <dgm:prSet/>
      <dgm:spPr/>
      <dgm:t>
        <a:bodyPr/>
        <a:lstStyle/>
        <a:p>
          <a:endParaRPr lang="en-US"/>
        </a:p>
      </dgm:t>
    </dgm:pt>
    <dgm:pt modelId="{CFEB7935-7D67-4DA5-894F-63A4F675398F}" type="sibTrans" cxnId="{5CAA6212-D0B8-40D2-A00E-DA5532DFAC73}">
      <dgm:prSet/>
      <dgm:spPr/>
      <dgm:t>
        <a:bodyPr/>
        <a:lstStyle/>
        <a:p>
          <a:endParaRPr lang="en-US"/>
        </a:p>
      </dgm:t>
    </dgm:pt>
    <dgm:pt modelId="{FFEA526B-FDEF-46EA-92DC-F6269172269E}">
      <dgm:prSet custT="1"/>
      <dgm:spPr>
        <a:ln>
          <a:solidFill>
            <a:srgbClr val="F68026"/>
          </a:solidFill>
        </a:ln>
      </dgm:spPr>
      <dgm:t>
        <a:bodyPr/>
        <a:lstStyle/>
        <a:p>
          <a:r>
            <a:rPr lang="en-US" sz="850" dirty="0"/>
            <a:t>English Language Acquisition</a:t>
          </a:r>
        </a:p>
        <a:p>
          <a:endParaRPr lang="en-US" sz="850" b="1" dirty="0"/>
        </a:p>
        <a:p>
          <a:r>
            <a:rPr lang="en-US" sz="850" b="1" dirty="0"/>
            <a:t>Note: Participant level services that trigger performance reporting.</a:t>
          </a:r>
        </a:p>
      </dgm:t>
    </dgm:pt>
    <dgm:pt modelId="{52DC59A3-9EAB-4EDD-88E2-F74EE3010F6F}" type="parTrans" cxnId="{9B4DB399-B8E3-448C-9E3D-539D96F8FD62}">
      <dgm:prSet/>
      <dgm:spPr/>
      <dgm:t>
        <a:bodyPr/>
        <a:lstStyle/>
        <a:p>
          <a:endParaRPr lang="en-US"/>
        </a:p>
      </dgm:t>
    </dgm:pt>
    <dgm:pt modelId="{E70928F8-A8B4-487C-B5C8-CFF2CC8888AA}" type="sibTrans" cxnId="{9B4DB399-B8E3-448C-9E3D-539D96F8FD62}">
      <dgm:prSet/>
      <dgm:spPr/>
      <dgm:t>
        <a:bodyPr/>
        <a:lstStyle/>
        <a:p>
          <a:endParaRPr lang="en-US"/>
        </a:p>
      </dgm:t>
    </dgm:pt>
    <dgm:pt modelId="{9F6AB7DF-B12F-48BB-ACC7-B8F7C9FC9644}">
      <dgm:prSet custT="1"/>
      <dgm:spPr>
        <a:ln>
          <a:solidFill>
            <a:srgbClr val="1721C5"/>
          </a:solidFill>
        </a:ln>
      </dgm:spPr>
      <dgm:t>
        <a:bodyPr/>
        <a:lstStyle/>
        <a:p>
          <a:r>
            <a:rPr lang="en-US" sz="850"/>
            <a:t>On-the-Job Training</a:t>
          </a:r>
          <a:endParaRPr lang="en-US" sz="850" dirty="0"/>
        </a:p>
      </dgm:t>
    </dgm:pt>
    <dgm:pt modelId="{E812B51B-FEBD-4454-BF27-3EAF63471DCD}" type="parTrans" cxnId="{6F0B14E9-ED3C-46A6-8E1D-0327F2C281DB}">
      <dgm:prSet/>
      <dgm:spPr/>
      <dgm:t>
        <a:bodyPr/>
        <a:lstStyle/>
        <a:p>
          <a:endParaRPr lang="en-US"/>
        </a:p>
      </dgm:t>
    </dgm:pt>
    <dgm:pt modelId="{DDA50CA5-EF6B-453F-97FC-19CB91B02D18}" type="sibTrans" cxnId="{6F0B14E9-ED3C-46A6-8E1D-0327F2C281DB}">
      <dgm:prSet/>
      <dgm:spPr/>
      <dgm:t>
        <a:bodyPr/>
        <a:lstStyle/>
        <a:p>
          <a:endParaRPr lang="en-US"/>
        </a:p>
      </dgm:t>
    </dgm:pt>
    <dgm:pt modelId="{1D53D269-4793-4D72-8F6E-88F1D9D61C88}">
      <dgm:prSet custT="1"/>
      <dgm:spPr>
        <a:ln>
          <a:solidFill>
            <a:srgbClr val="1721C5"/>
          </a:solidFill>
        </a:ln>
      </dgm:spPr>
      <dgm:t>
        <a:bodyPr/>
        <a:lstStyle/>
        <a:p>
          <a:r>
            <a:rPr lang="en-US" sz="850"/>
            <a:t>Incumbent Worker Training</a:t>
          </a:r>
          <a:endParaRPr lang="en-US" sz="850" dirty="0"/>
        </a:p>
      </dgm:t>
    </dgm:pt>
    <dgm:pt modelId="{FF07757B-5BD8-49B2-8BB3-2588CCD029B1}" type="parTrans" cxnId="{BBD90220-3DA9-442B-B112-4F36D6BBCB57}">
      <dgm:prSet/>
      <dgm:spPr/>
      <dgm:t>
        <a:bodyPr/>
        <a:lstStyle/>
        <a:p>
          <a:endParaRPr lang="en-US"/>
        </a:p>
      </dgm:t>
    </dgm:pt>
    <dgm:pt modelId="{73AA8713-94E7-4A50-9F52-8E3A8901784A}" type="sibTrans" cxnId="{BBD90220-3DA9-442B-B112-4F36D6BBCB57}">
      <dgm:prSet/>
      <dgm:spPr/>
      <dgm:t>
        <a:bodyPr/>
        <a:lstStyle/>
        <a:p>
          <a:endParaRPr lang="en-US"/>
        </a:p>
      </dgm:t>
    </dgm:pt>
    <dgm:pt modelId="{173BABC3-A946-4BD0-834A-75E8D2584EDA}">
      <dgm:prSet custT="1"/>
      <dgm:spPr>
        <a:ln>
          <a:solidFill>
            <a:srgbClr val="1721C5"/>
          </a:solidFill>
        </a:ln>
      </dgm:spPr>
      <dgm:t>
        <a:bodyPr/>
        <a:lstStyle/>
        <a:p>
          <a:r>
            <a:rPr lang="en-US" sz="850"/>
            <a:t>Skills Upgrading</a:t>
          </a:r>
          <a:endParaRPr lang="en-US" sz="850" dirty="0"/>
        </a:p>
      </dgm:t>
    </dgm:pt>
    <dgm:pt modelId="{D8DF7F6D-C395-4B5D-8578-02B1375B7041}" type="parTrans" cxnId="{6DF6DBB9-5147-41B4-8CD5-A2A975E4666E}">
      <dgm:prSet/>
      <dgm:spPr/>
      <dgm:t>
        <a:bodyPr/>
        <a:lstStyle/>
        <a:p>
          <a:endParaRPr lang="en-US"/>
        </a:p>
      </dgm:t>
    </dgm:pt>
    <dgm:pt modelId="{F84A1FD1-66AE-44BB-8005-FC02404BBF74}" type="sibTrans" cxnId="{6DF6DBB9-5147-41B4-8CD5-A2A975E4666E}">
      <dgm:prSet/>
      <dgm:spPr/>
      <dgm:t>
        <a:bodyPr/>
        <a:lstStyle/>
        <a:p>
          <a:endParaRPr lang="en-US"/>
        </a:p>
      </dgm:t>
    </dgm:pt>
    <dgm:pt modelId="{FB818B9B-0EB6-4D85-AFF2-BC27E4822BE5}">
      <dgm:prSet custT="1"/>
      <dgm:spPr>
        <a:ln>
          <a:solidFill>
            <a:srgbClr val="1721C5"/>
          </a:solidFill>
        </a:ln>
      </dgm:spPr>
      <dgm:t>
        <a:bodyPr/>
        <a:lstStyle/>
        <a:p>
          <a:r>
            <a:rPr lang="en-US" sz="850" dirty="0"/>
            <a:t>Entrepreneurial Training</a:t>
          </a:r>
        </a:p>
      </dgm:t>
    </dgm:pt>
    <dgm:pt modelId="{2E2D6FEC-B1F0-455E-AFC8-46635131079D}" type="parTrans" cxnId="{DFDA5242-52DA-4AB6-AEF7-9FA45D3F5982}">
      <dgm:prSet/>
      <dgm:spPr/>
      <dgm:t>
        <a:bodyPr/>
        <a:lstStyle/>
        <a:p>
          <a:endParaRPr lang="en-US"/>
        </a:p>
      </dgm:t>
    </dgm:pt>
    <dgm:pt modelId="{0208376B-1021-4597-8045-E575E40BF390}" type="sibTrans" cxnId="{DFDA5242-52DA-4AB6-AEF7-9FA45D3F5982}">
      <dgm:prSet/>
      <dgm:spPr/>
      <dgm:t>
        <a:bodyPr/>
        <a:lstStyle/>
        <a:p>
          <a:endParaRPr lang="en-US"/>
        </a:p>
      </dgm:t>
    </dgm:pt>
    <dgm:pt modelId="{F208561D-2D86-4095-BED5-6188FC0F39A0}">
      <dgm:prSet custT="1"/>
      <dgm:spPr>
        <a:ln>
          <a:solidFill>
            <a:srgbClr val="1721C5"/>
          </a:solidFill>
        </a:ln>
      </dgm:spPr>
      <dgm:t>
        <a:bodyPr/>
        <a:lstStyle/>
        <a:p>
          <a:r>
            <a:rPr lang="en-US" sz="850"/>
            <a:t>Customized Training</a:t>
          </a:r>
          <a:endParaRPr lang="en-US" sz="850" dirty="0"/>
        </a:p>
      </dgm:t>
    </dgm:pt>
    <dgm:pt modelId="{D8892C70-C1BD-424F-96E0-3A1D884FE2B1}" type="parTrans" cxnId="{E2F7886B-C31D-40E8-9F48-99D9F37BB64A}">
      <dgm:prSet/>
      <dgm:spPr/>
      <dgm:t>
        <a:bodyPr/>
        <a:lstStyle/>
        <a:p>
          <a:endParaRPr lang="en-US"/>
        </a:p>
      </dgm:t>
    </dgm:pt>
    <dgm:pt modelId="{8B267533-AE04-4F36-A518-594D21F45B52}" type="sibTrans" cxnId="{E2F7886B-C31D-40E8-9F48-99D9F37BB64A}">
      <dgm:prSet/>
      <dgm:spPr/>
      <dgm:t>
        <a:bodyPr/>
        <a:lstStyle/>
        <a:p>
          <a:endParaRPr lang="en-US"/>
        </a:p>
      </dgm:t>
    </dgm:pt>
    <dgm:pt modelId="{5FE7EAC8-17D4-4E20-8CE7-2B34525A4CDB}">
      <dgm:prSet custT="1"/>
      <dgm:spPr>
        <a:ln>
          <a:solidFill>
            <a:srgbClr val="1721C5"/>
          </a:solidFill>
        </a:ln>
      </dgm:spPr>
      <dgm:t>
        <a:bodyPr/>
        <a:lstStyle/>
        <a:p>
          <a:r>
            <a:rPr lang="en-US" sz="850"/>
            <a:t>Adult Education and Literacy</a:t>
          </a:r>
          <a:endParaRPr lang="en-US" sz="850" dirty="0"/>
        </a:p>
      </dgm:t>
    </dgm:pt>
    <dgm:pt modelId="{13871F01-398E-4643-9949-C053AC8CA761}" type="parTrans" cxnId="{BCED7C43-0DE4-4715-BB54-AC233D98667F}">
      <dgm:prSet/>
      <dgm:spPr/>
      <dgm:t>
        <a:bodyPr/>
        <a:lstStyle/>
        <a:p>
          <a:endParaRPr lang="en-US"/>
        </a:p>
      </dgm:t>
    </dgm:pt>
    <dgm:pt modelId="{C4DDF4F3-9923-4EE7-BE8A-FAC074BC0123}" type="sibTrans" cxnId="{BCED7C43-0DE4-4715-BB54-AC233D98667F}">
      <dgm:prSet/>
      <dgm:spPr/>
      <dgm:t>
        <a:bodyPr/>
        <a:lstStyle/>
        <a:p>
          <a:endParaRPr lang="en-US"/>
        </a:p>
      </dgm:t>
    </dgm:pt>
    <dgm:pt modelId="{10725090-7972-473E-9B79-20305701EFFD}">
      <dgm:prSet custT="1"/>
      <dgm:spPr>
        <a:ln>
          <a:solidFill>
            <a:srgbClr val="1721C5"/>
          </a:solidFill>
        </a:ln>
      </dgm:spPr>
      <dgm:t>
        <a:bodyPr/>
        <a:lstStyle/>
        <a:p>
          <a:r>
            <a:rPr lang="en-US" sz="850" dirty="0"/>
            <a:t>Job Readiness Training</a:t>
          </a:r>
        </a:p>
      </dgm:t>
    </dgm:pt>
    <dgm:pt modelId="{782AF8F7-6260-4E1D-8D4C-EC8EDDE4BD38}" type="parTrans" cxnId="{7D8559C4-14FB-4DB1-BD8A-FCA14624C6FC}">
      <dgm:prSet/>
      <dgm:spPr/>
      <dgm:t>
        <a:bodyPr/>
        <a:lstStyle/>
        <a:p>
          <a:endParaRPr lang="en-US"/>
        </a:p>
      </dgm:t>
    </dgm:pt>
    <dgm:pt modelId="{F21E5284-DB27-4F3C-ABD5-6C81BCF673D7}" type="sibTrans" cxnId="{7D8559C4-14FB-4DB1-BD8A-FCA14624C6FC}">
      <dgm:prSet/>
      <dgm:spPr/>
      <dgm:t>
        <a:bodyPr/>
        <a:lstStyle/>
        <a:p>
          <a:endParaRPr lang="en-US"/>
        </a:p>
      </dgm:t>
    </dgm:pt>
    <dgm:pt modelId="{6EA46252-DE73-4E34-A739-2BB8BE3B6BF4}">
      <dgm:prSet custT="1"/>
      <dgm:spPr>
        <a:ln>
          <a:solidFill>
            <a:srgbClr val="1721C5"/>
          </a:solidFill>
        </a:ln>
      </dgm:spPr>
      <dgm:t>
        <a:bodyPr/>
        <a:lstStyle/>
        <a:p>
          <a:r>
            <a:rPr lang="en-US" sz="850" dirty="0"/>
            <a:t>Transitional Training</a:t>
          </a:r>
        </a:p>
        <a:p>
          <a:endParaRPr lang="en-US" sz="850" b="1" dirty="0"/>
        </a:p>
      </dgm:t>
    </dgm:pt>
    <dgm:pt modelId="{20D30CFC-6B5E-4001-8D02-BB51A24BC2B6}" type="parTrans" cxnId="{A4F1E539-4736-4894-8AD0-43BEC5D6C032}">
      <dgm:prSet/>
      <dgm:spPr/>
      <dgm:t>
        <a:bodyPr/>
        <a:lstStyle/>
        <a:p>
          <a:endParaRPr lang="en-US"/>
        </a:p>
      </dgm:t>
    </dgm:pt>
    <dgm:pt modelId="{7C59DADC-630C-4B41-96F0-D6D400E6BB21}" type="sibTrans" cxnId="{A4F1E539-4736-4894-8AD0-43BEC5D6C032}">
      <dgm:prSet/>
      <dgm:spPr/>
      <dgm:t>
        <a:bodyPr/>
        <a:lstStyle/>
        <a:p>
          <a:endParaRPr lang="en-US"/>
        </a:p>
      </dgm:t>
    </dgm:pt>
    <dgm:pt modelId="{DE769904-D598-4752-B07A-DD25A82FF016}">
      <dgm:prSet custT="1"/>
      <dgm:spPr>
        <a:ln>
          <a:solidFill>
            <a:srgbClr val="60106A"/>
          </a:solidFill>
        </a:ln>
      </dgm:spPr>
      <dgm:t>
        <a:bodyPr/>
        <a:lstStyle/>
        <a:p>
          <a:r>
            <a:rPr lang="en-US" sz="850" dirty="0"/>
            <a:t>Dependent Assistance</a:t>
          </a:r>
        </a:p>
      </dgm:t>
    </dgm:pt>
    <dgm:pt modelId="{280E5CD1-0410-4E9F-89AE-5D20F69F211A}" type="parTrans" cxnId="{BB55B662-204A-47B8-B8AD-7BBE3FF23CCD}">
      <dgm:prSet/>
      <dgm:spPr/>
      <dgm:t>
        <a:bodyPr/>
        <a:lstStyle/>
        <a:p>
          <a:endParaRPr lang="en-US"/>
        </a:p>
      </dgm:t>
    </dgm:pt>
    <dgm:pt modelId="{42E6420F-CEBB-434B-BBDC-96D3AB0BA9AF}" type="sibTrans" cxnId="{BB55B662-204A-47B8-B8AD-7BBE3FF23CCD}">
      <dgm:prSet/>
      <dgm:spPr/>
      <dgm:t>
        <a:bodyPr/>
        <a:lstStyle/>
        <a:p>
          <a:endParaRPr lang="en-US"/>
        </a:p>
      </dgm:t>
    </dgm:pt>
    <dgm:pt modelId="{B27D51D5-3EE3-44E1-B7AC-D9D5A1936312}">
      <dgm:prSet custT="1"/>
      <dgm:spPr>
        <a:ln>
          <a:solidFill>
            <a:srgbClr val="60106A"/>
          </a:solidFill>
        </a:ln>
      </dgm:spPr>
      <dgm:t>
        <a:bodyPr/>
        <a:lstStyle/>
        <a:p>
          <a:r>
            <a:rPr lang="en-US" sz="850"/>
            <a:t>Transportation Assistance</a:t>
          </a:r>
          <a:endParaRPr lang="en-US" sz="850" dirty="0"/>
        </a:p>
      </dgm:t>
    </dgm:pt>
    <dgm:pt modelId="{B1E6652D-016F-44B4-9349-F1692ABB309C}" type="parTrans" cxnId="{1456BE63-6729-4955-9D76-5D38F20D9FC6}">
      <dgm:prSet/>
      <dgm:spPr/>
      <dgm:t>
        <a:bodyPr/>
        <a:lstStyle/>
        <a:p>
          <a:endParaRPr lang="en-US"/>
        </a:p>
      </dgm:t>
    </dgm:pt>
    <dgm:pt modelId="{0977C222-E147-44E1-B35C-9715FD265545}" type="sibTrans" cxnId="{1456BE63-6729-4955-9D76-5D38F20D9FC6}">
      <dgm:prSet/>
      <dgm:spPr/>
      <dgm:t>
        <a:bodyPr/>
        <a:lstStyle/>
        <a:p>
          <a:endParaRPr lang="en-US"/>
        </a:p>
      </dgm:t>
    </dgm:pt>
    <dgm:pt modelId="{706B1948-0EAA-4D77-B74A-8574AF5F92B9}">
      <dgm:prSet custT="1"/>
      <dgm:spPr>
        <a:ln>
          <a:solidFill>
            <a:srgbClr val="60106A"/>
          </a:solidFill>
        </a:ln>
      </dgm:spPr>
      <dgm:t>
        <a:bodyPr/>
        <a:lstStyle/>
        <a:p>
          <a:r>
            <a:rPr lang="en-US" sz="850" dirty="0"/>
            <a:t>Needs Related Payments</a:t>
          </a:r>
        </a:p>
      </dgm:t>
    </dgm:pt>
    <dgm:pt modelId="{74235080-4C11-44DE-B723-FBEA14BE71AF}" type="parTrans" cxnId="{60FE6C8D-9DAB-4D26-95AA-B5F33E0271BE}">
      <dgm:prSet/>
      <dgm:spPr/>
      <dgm:t>
        <a:bodyPr/>
        <a:lstStyle/>
        <a:p>
          <a:endParaRPr lang="en-US"/>
        </a:p>
      </dgm:t>
    </dgm:pt>
    <dgm:pt modelId="{18F0B943-892D-4F1C-ACEB-D5F8017610BF}" type="sibTrans" cxnId="{60FE6C8D-9DAB-4D26-95AA-B5F33E0271BE}">
      <dgm:prSet/>
      <dgm:spPr/>
      <dgm:t>
        <a:bodyPr/>
        <a:lstStyle/>
        <a:p>
          <a:endParaRPr lang="en-US"/>
        </a:p>
      </dgm:t>
    </dgm:pt>
    <dgm:pt modelId="{2D656C10-6E72-4879-98BB-B367D0EDF347}">
      <dgm:prSet custT="1"/>
      <dgm:spPr>
        <a:ln>
          <a:solidFill>
            <a:srgbClr val="60106A"/>
          </a:solidFill>
        </a:ln>
      </dgm:spPr>
      <dgm:t>
        <a:bodyPr/>
        <a:lstStyle/>
        <a:p>
          <a:r>
            <a:rPr lang="en-US" sz="850"/>
            <a:t>Reasonable Accommodations for Individuals with Disabilities</a:t>
          </a:r>
          <a:endParaRPr lang="en-US" sz="850" dirty="0"/>
        </a:p>
      </dgm:t>
    </dgm:pt>
    <dgm:pt modelId="{4CF16176-7033-470A-B687-FE09A1F6850D}" type="parTrans" cxnId="{313BAC81-B989-494A-B06A-2DC9E15262AD}">
      <dgm:prSet/>
      <dgm:spPr/>
      <dgm:t>
        <a:bodyPr/>
        <a:lstStyle/>
        <a:p>
          <a:endParaRPr lang="en-US"/>
        </a:p>
      </dgm:t>
    </dgm:pt>
    <dgm:pt modelId="{FA17993C-7B00-4CE6-8E61-BC4EE21CD887}" type="sibTrans" cxnId="{313BAC81-B989-494A-B06A-2DC9E15262AD}">
      <dgm:prSet/>
      <dgm:spPr/>
      <dgm:t>
        <a:bodyPr/>
        <a:lstStyle/>
        <a:p>
          <a:endParaRPr lang="en-US"/>
        </a:p>
      </dgm:t>
    </dgm:pt>
    <dgm:pt modelId="{87D5560C-812B-4969-8034-3B590BCF1385}">
      <dgm:prSet custT="1"/>
      <dgm:spPr>
        <a:ln>
          <a:solidFill>
            <a:srgbClr val="60106A"/>
          </a:solidFill>
        </a:ln>
      </dgm:spPr>
      <dgm:t>
        <a:bodyPr/>
        <a:lstStyle/>
        <a:p>
          <a:r>
            <a:rPr lang="en-US" sz="850"/>
            <a:t>Assistance with Work Attire, Tools and Equipment</a:t>
          </a:r>
          <a:endParaRPr lang="en-US" sz="850" dirty="0"/>
        </a:p>
      </dgm:t>
    </dgm:pt>
    <dgm:pt modelId="{13157EBC-6B46-4623-AFCF-E08BC4AD6EAD}" type="parTrans" cxnId="{B643FC61-988C-4CBF-84CB-6425CF5FE114}">
      <dgm:prSet/>
      <dgm:spPr/>
      <dgm:t>
        <a:bodyPr/>
        <a:lstStyle/>
        <a:p>
          <a:endParaRPr lang="en-US"/>
        </a:p>
      </dgm:t>
    </dgm:pt>
    <dgm:pt modelId="{C45B5E54-CB8E-4283-BBB7-EF1D43F7C577}" type="sibTrans" cxnId="{B643FC61-988C-4CBF-84CB-6425CF5FE114}">
      <dgm:prSet/>
      <dgm:spPr/>
      <dgm:t>
        <a:bodyPr/>
        <a:lstStyle/>
        <a:p>
          <a:endParaRPr lang="en-US"/>
        </a:p>
      </dgm:t>
    </dgm:pt>
    <dgm:pt modelId="{62DC7A34-E34C-442E-81CC-0FF05B49918B}">
      <dgm:prSet custT="1"/>
      <dgm:spPr>
        <a:ln>
          <a:solidFill>
            <a:srgbClr val="60106A"/>
          </a:solidFill>
        </a:ln>
      </dgm:spPr>
      <dgm:t>
        <a:bodyPr/>
        <a:lstStyle/>
        <a:p>
          <a:r>
            <a:rPr lang="en-US" sz="850" dirty="0"/>
            <a:t>Assistance with Books, Fees and other necessary education items</a:t>
          </a:r>
        </a:p>
        <a:p>
          <a:endParaRPr lang="en-US" sz="850" dirty="0"/>
        </a:p>
        <a:p>
          <a:r>
            <a:rPr lang="en-US" sz="850" b="1" dirty="0"/>
            <a:t>Note: May only be received while an Active Participant, except Youth Participants may receive during follow-up period.</a:t>
          </a:r>
        </a:p>
      </dgm:t>
    </dgm:pt>
    <dgm:pt modelId="{59ECA75D-A838-436C-9003-1DD296894D94}" type="parTrans" cxnId="{842E04A3-293D-4BE9-BDEC-C0909F06D788}">
      <dgm:prSet/>
      <dgm:spPr/>
      <dgm:t>
        <a:bodyPr/>
        <a:lstStyle/>
        <a:p>
          <a:endParaRPr lang="en-US"/>
        </a:p>
      </dgm:t>
    </dgm:pt>
    <dgm:pt modelId="{FE2AB7FA-6A64-45D8-B8E3-049355BA7BBE}" type="sibTrans" cxnId="{842E04A3-293D-4BE9-BDEC-C0909F06D788}">
      <dgm:prSet/>
      <dgm:spPr/>
      <dgm:t>
        <a:bodyPr/>
        <a:lstStyle/>
        <a:p>
          <a:endParaRPr lang="en-US"/>
        </a:p>
      </dgm:t>
    </dgm:pt>
    <dgm:pt modelId="{A225C7C1-7E5B-490A-8886-30F5C4044553}">
      <dgm:prSet phldrT="[Text]" custT="1"/>
      <dgm:spPr>
        <a:ln>
          <a:solidFill>
            <a:srgbClr val="C2C3C5"/>
          </a:solidFill>
        </a:ln>
      </dgm:spPr>
      <dgm:t>
        <a:bodyPr/>
        <a:lstStyle/>
        <a:p>
          <a:r>
            <a:rPr lang="en-US" sz="850" dirty="0"/>
            <a:t>Additional Career Planning and Counseling</a:t>
          </a:r>
        </a:p>
        <a:p>
          <a:r>
            <a:rPr lang="en-US" sz="850" dirty="0"/>
            <a:t>Peer Support Groups</a:t>
          </a:r>
        </a:p>
      </dgm:t>
    </dgm:pt>
    <dgm:pt modelId="{EB4BE974-A1BF-4D1E-B82E-EF9EFE6036F1}" type="parTrans" cxnId="{D35894C2-F521-4F7D-B0B6-4F8E227F87FF}">
      <dgm:prSet/>
      <dgm:spPr/>
      <dgm:t>
        <a:bodyPr/>
        <a:lstStyle/>
        <a:p>
          <a:endParaRPr lang="en-US"/>
        </a:p>
      </dgm:t>
    </dgm:pt>
    <dgm:pt modelId="{02CC1597-87F5-49D9-AEED-4874233B34A3}" type="sibTrans" cxnId="{D35894C2-F521-4F7D-B0B6-4F8E227F87FF}">
      <dgm:prSet/>
      <dgm:spPr/>
      <dgm:t>
        <a:bodyPr/>
        <a:lstStyle/>
        <a:p>
          <a:endParaRPr lang="en-US"/>
        </a:p>
      </dgm:t>
    </dgm:pt>
    <dgm:pt modelId="{F07B1090-A852-4DDC-96D0-AEC343D36E72}">
      <dgm:prSet phldrT="[Text]" custT="1"/>
      <dgm:spPr>
        <a:ln>
          <a:solidFill>
            <a:srgbClr val="C2C3C5"/>
          </a:solidFill>
        </a:ln>
      </dgm:spPr>
      <dgm:t>
        <a:bodyPr/>
        <a:lstStyle/>
        <a:p>
          <a:r>
            <a:rPr lang="en-US" sz="850" dirty="0"/>
            <a:t>Information about Additional Education Opportunities and Community Supportive Services</a:t>
          </a:r>
        </a:p>
      </dgm:t>
    </dgm:pt>
    <dgm:pt modelId="{38420C42-36B8-48DA-9278-C55E5943397E}" type="parTrans" cxnId="{A16A7B47-C89D-408F-AC82-D4174C972A2D}">
      <dgm:prSet/>
      <dgm:spPr/>
      <dgm:t>
        <a:bodyPr/>
        <a:lstStyle/>
        <a:p>
          <a:endParaRPr lang="en-US"/>
        </a:p>
      </dgm:t>
    </dgm:pt>
    <dgm:pt modelId="{CA5B3012-1323-4123-AC45-F1E7E5E027A1}" type="sibTrans" cxnId="{A16A7B47-C89D-408F-AC82-D4174C972A2D}">
      <dgm:prSet/>
      <dgm:spPr/>
      <dgm:t>
        <a:bodyPr/>
        <a:lstStyle/>
        <a:p>
          <a:endParaRPr lang="en-US"/>
        </a:p>
      </dgm:t>
    </dgm:pt>
    <dgm:pt modelId="{06A01D67-47F9-4C93-BE10-CD3A82412A12}">
      <dgm:prSet phldrT="[Text]" custT="1"/>
      <dgm:spPr>
        <a:ln>
          <a:solidFill>
            <a:srgbClr val="C2C3C5"/>
          </a:solidFill>
        </a:ln>
      </dgm:spPr>
      <dgm:t>
        <a:bodyPr/>
        <a:lstStyle/>
        <a:p>
          <a:r>
            <a:rPr lang="en-US" sz="850" dirty="0"/>
            <a:t>Case Management</a:t>
          </a:r>
        </a:p>
        <a:p>
          <a:r>
            <a:rPr lang="en-US" sz="850" dirty="0"/>
            <a:t>Adult Mentoring*</a:t>
          </a:r>
        </a:p>
        <a:p>
          <a:r>
            <a:rPr lang="en-US" sz="850" dirty="0"/>
            <a:t>Financial Literacy Education*</a:t>
          </a:r>
        </a:p>
        <a:p>
          <a:r>
            <a:rPr lang="en-US" sz="850" dirty="0"/>
            <a:t>LMI and other Employment Information*</a:t>
          </a:r>
        </a:p>
        <a:p>
          <a:r>
            <a:rPr lang="en-US" sz="850" dirty="0"/>
            <a:t>Preparation for and Transition to Post-Secondary Education*</a:t>
          </a:r>
        </a:p>
        <a:p>
          <a:endParaRPr lang="en-US" sz="850" b="1" dirty="0"/>
        </a:p>
        <a:p>
          <a:r>
            <a:rPr lang="en-US" sz="850" b="1" dirty="0"/>
            <a:t>Note: Post-Exit services occurring after period of participation ends; and performance outcomes are attained post-exit during Follow-up.</a:t>
          </a:r>
        </a:p>
      </dgm:t>
    </dgm:pt>
    <dgm:pt modelId="{91547CA6-FF3D-4B29-A130-47A140DA50E0}" type="parTrans" cxnId="{3861AC95-8ABA-4C1D-BC33-F2EEA62CBA23}">
      <dgm:prSet/>
      <dgm:spPr/>
      <dgm:t>
        <a:bodyPr/>
        <a:lstStyle/>
        <a:p>
          <a:endParaRPr lang="en-US"/>
        </a:p>
      </dgm:t>
    </dgm:pt>
    <dgm:pt modelId="{8BCC12E2-7244-46FB-BE62-FFF5980E2435}" type="sibTrans" cxnId="{3861AC95-8ABA-4C1D-BC33-F2EEA62CBA23}">
      <dgm:prSet/>
      <dgm:spPr/>
      <dgm:t>
        <a:bodyPr/>
        <a:lstStyle/>
        <a:p>
          <a:endParaRPr lang="en-US"/>
        </a:p>
      </dgm:t>
    </dgm:pt>
    <dgm:pt modelId="{C5B68DE2-577B-4316-9EC2-3D370ECF045B}">
      <dgm:prSet custT="1"/>
      <dgm:spPr/>
      <dgm:t>
        <a:bodyPr/>
        <a:lstStyle/>
        <a:p>
          <a:r>
            <a:rPr lang="en-US" sz="850" b="1" dirty="0"/>
            <a:t>Note: Participant level services that trigger performance reporting.</a:t>
          </a:r>
        </a:p>
      </dgm:t>
    </dgm:pt>
    <dgm:pt modelId="{1020BF95-6449-4EBB-802B-0E29AD61B046}" type="parTrans" cxnId="{32EEE893-F451-4DFA-B8C9-483228D02BD3}">
      <dgm:prSet/>
      <dgm:spPr/>
      <dgm:t>
        <a:bodyPr/>
        <a:lstStyle/>
        <a:p>
          <a:endParaRPr lang="en-US"/>
        </a:p>
      </dgm:t>
    </dgm:pt>
    <dgm:pt modelId="{8FC1FE67-78FD-4F14-B7D3-4EBA10D2B794}" type="sibTrans" cxnId="{32EEE893-F451-4DFA-B8C9-483228D02BD3}">
      <dgm:prSet/>
      <dgm:spPr/>
      <dgm:t>
        <a:bodyPr/>
        <a:lstStyle/>
        <a:p>
          <a:endParaRPr lang="en-US"/>
        </a:p>
      </dgm:t>
    </dgm:pt>
    <dgm:pt modelId="{BFDC965E-6D05-4B5B-B3D2-ACCB5F8C17E4}">
      <dgm:prSet custT="1"/>
      <dgm:spPr>
        <a:ln>
          <a:solidFill>
            <a:srgbClr val="1721C5"/>
          </a:solidFill>
        </a:ln>
      </dgm:spPr>
      <dgm:t>
        <a:bodyPr/>
        <a:lstStyle/>
        <a:p>
          <a:endParaRPr lang="en-US" sz="850" dirty="0"/>
        </a:p>
      </dgm:t>
    </dgm:pt>
    <dgm:pt modelId="{40501973-9152-4796-BE5C-EB85E2A7626A}" type="parTrans" cxnId="{898BDE1A-D8D7-44BC-AE2D-9AD7B8313D07}">
      <dgm:prSet/>
      <dgm:spPr/>
      <dgm:t>
        <a:bodyPr/>
        <a:lstStyle/>
        <a:p>
          <a:endParaRPr lang="en-US"/>
        </a:p>
      </dgm:t>
    </dgm:pt>
    <dgm:pt modelId="{7C8F0C94-5619-45C3-BBD9-3E393F22A0DF}" type="sibTrans" cxnId="{898BDE1A-D8D7-44BC-AE2D-9AD7B8313D07}">
      <dgm:prSet/>
      <dgm:spPr/>
      <dgm:t>
        <a:bodyPr/>
        <a:lstStyle/>
        <a:p>
          <a:endParaRPr lang="en-US"/>
        </a:p>
      </dgm:t>
    </dgm:pt>
    <dgm:pt modelId="{7F70170F-80DF-4DF3-B23A-43B2B68DEF45}" type="pres">
      <dgm:prSet presAssocID="{AE0ACDE4-EC3E-4633-8471-84C8745591B6}" presName="Name0" presStyleCnt="0">
        <dgm:presLayoutVars>
          <dgm:chMax val="5"/>
          <dgm:chPref val="5"/>
          <dgm:dir/>
          <dgm:animLvl val="lvl"/>
        </dgm:presLayoutVars>
      </dgm:prSet>
      <dgm:spPr/>
    </dgm:pt>
    <dgm:pt modelId="{611389D6-8221-40DC-ACB6-3BE06BA0359C}" type="pres">
      <dgm:prSet presAssocID="{801E59E0-B955-4A62-85F3-582099007877}" presName="parentText1" presStyleLbl="node1" presStyleIdx="0" presStyleCnt="5">
        <dgm:presLayoutVars>
          <dgm:chMax/>
          <dgm:chPref val="3"/>
          <dgm:bulletEnabled val="1"/>
        </dgm:presLayoutVars>
      </dgm:prSet>
      <dgm:spPr/>
    </dgm:pt>
    <dgm:pt modelId="{40D97892-EE62-47F0-8828-989479983412}" type="pres">
      <dgm:prSet presAssocID="{801E59E0-B955-4A62-85F3-582099007877}" presName="childText1" presStyleLbl="solidAlignAcc1" presStyleIdx="0" presStyleCnt="5">
        <dgm:presLayoutVars>
          <dgm:chMax val="0"/>
          <dgm:chPref val="0"/>
          <dgm:bulletEnabled val="1"/>
        </dgm:presLayoutVars>
      </dgm:prSet>
      <dgm:spPr/>
    </dgm:pt>
    <dgm:pt modelId="{A560902F-F725-4357-B1CC-CDD0C780B093}" type="pres">
      <dgm:prSet presAssocID="{D2BB4F41-E338-4C29-A4AF-CB7F6A7CDECC}" presName="parentText2" presStyleLbl="node1" presStyleIdx="1" presStyleCnt="5">
        <dgm:presLayoutVars>
          <dgm:chMax/>
          <dgm:chPref val="3"/>
          <dgm:bulletEnabled val="1"/>
        </dgm:presLayoutVars>
      </dgm:prSet>
      <dgm:spPr/>
    </dgm:pt>
    <dgm:pt modelId="{91EA2C79-4BDA-4664-8CB5-D8BE0A1B421D}" type="pres">
      <dgm:prSet presAssocID="{D2BB4F41-E338-4C29-A4AF-CB7F6A7CDECC}" presName="childText2" presStyleLbl="solidAlignAcc1" presStyleIdx="1" presStyleCnt="5">
        <dgm:presLayoutVars>
          <dgm:chMax val="0"/>
          <dgm:chPref val="0"/>
          <dgm:bulletEnabled val="1"/>
        </dgm:presLayoutVars>
      </dgm:prSet>
      <dgm:spPr/>
    </dgm:pt>
    <dgm:pt modelId="{6C936A8A-5679-4615-A261-83A16DC03883}" type="pres">
      <dgm:prSet presAssocID="{441805F5-2426-4582-B3D2-5DCF004C0C6A}" presName="parentText3" presStyleLbl="node1" presStyleIdx="2" presStyleCnt="5">
        <dgm:presLayoutVars>
          <dgm:chMax/>
          <dgm:chPref val="3"/>
          <dgm:bulletEnabled val="1"/>
        </dgm:presLayoutVars>
      </dgm:prSet>
      <dgm:spPr/>
    </dgm:pt>
    <dgm:pt modelId="{298EEB58-CBDA-45A9-B18B-854A91F96AE8}" type="pres">
      <dgm:prSet presAssocID="{441805F5-2426-4582-B3D2-5DCF004C0C6A}" presName="childText3" presStyleLbl="solidAlignAcc1" presStyleIdx="2" presStyleCnt="5">
        <dgm:presLayoutVars>
          <dgm:chMax val="0"/>
          <dgm:chPref val="0"/>
          <dgm:bulletEnabled val="1"/>
        </dgm:presLayoutVars>
      </dgm:prSet>
      <dgm:spPr/>
    </dgm:pt>
    <dgm:pt modelId="{24780037-D73A-454B-BA50-DC346428038A}" type="pres">
      <dgm:prSet presAssocID="{C5F162DF-878D-4F05-8F8B-5F38D9535B5F}" presName="parentText4" presStyleLbl="node1" presStyleIdx="3" presStyleCnt="5">
        <dgm:presLayoutVars>
          <dgm:chMax/>
          <dgm:chPref val="3"/>
          <dgm:bulletEnabled val="1"/>
        </dgm:presLayoutVars>
      </dgm:prSet>
      <dgm:spPr/>
    </dgm:pt>
    <dgm:pt modelId="{CAF43FBB-4793-4942-948E-B1A7429E7A55}" type="pres">
      <dgm:prSet presAssocID="{C5F162DF-878D-4F05-8F8B-5F38D9535B5F}" presName="childText4" presStyleLbl="solidAlignAcc1" presStyleIdx="3" presStyleCnt="5">
        <dgm:presLayoutVars>
          <dgm:chMax val="0"/>
          <dgm:chPref val="0"/>
          <dgm:bulletEnabled val="1"/>
        </dgm:presLayoutVars>
      </dgm:prSet>
      <dgm:spPr/>
    </dgm:pt>
    <dgm:pt modelId="{E6397141-802A-4B9E-875A-6771A58EEB3D}" type="pres">
      <dgm:prSet presAssocID="{44352F49-3AE8-4696-A9FC-01426079A547}" presName="parentText5" presStyleLbl="node1" presStyleIdx="4" presStyleCnt="5">
        <dgm:presLayoutVars>
          <dgm:chMax/>
          <dgm:chPref val="3"/>
          <dgm:bulletEnabled val="1"/>
        </dgm:presLayoutVars>
      </dgm:prSet>
      <dgm:spPr/>
    </dgm:pt>
    <dgm:pt modelId="{AEE16325-9A9A-430B-A163-AE24C7520FD6}" type="pres">
      <dgm:prSet presAssocID="{44352F49-3AE8-4696-A9FC-01426079A547}" presName="childText5" presStyleLbl="solidAlignAcc1" presStyleIdx="4" presStyleCnt="5">
        <dgm:presLayoutVars>
          <dgm:chMax val="0"/>
          <dgm:chPref val="0"/>
          <dgm:bulletEnabled val="1"/>
        </dgm:presLayoutVars>
      </dgm:prSet>
      <dgm:spPr/>
    </dgm:pt>
  </dgm:ptLst>
  <dgm:cxnLst>
    <dgm:cxn modelId="{CD009801-F3A5-410C-B81F-7A17A21BE6C4}" type="presOf" srcId="{AE0ACDE4-EC3E-4633-8471-84C8745591B6}" destId="{7F70170F-80DF-4DF3-B23A-43B2B68DEF45}" srcOrd="0" destOrd="0" presId="urn:microsoft.com/office/officeart/2009/3/layout/IncreasingArrowsProcess"/>
    <dgm:cxn modelId="{0D488302-6354-4886-B4BB-5DFCE0AD7DD0}" type="presOf" srcId="{6E4B9B30-20C5-4B98-8BE0-672FAA3692ED}" destId="{40D97892-EE62-47F0-8828-989479983412}" srcOrd="0" destOrd="1" presId="urn:microsoft.com/office/officeart/2009/3/layout/IncreasingArrowsProcess"/>
    <dgm:cxn modelId="{BFB92304-433B-4E05-AFCA-2CFEBF695755}" type="presOf" srcId="{FFEA526B-FDEF-46EA-92DC-F6269172269E}" destId="{91EA2C79-4BDA-4664-8CB5-D8BE0A1B421D}" srcOrd="0" destOrd="9" presId="urn:microsoft.com/office/officeart/2009/3/layout/IncreasingArrowsProcess"/>
    <dgm:cxn modelId="{90FE5406-87AB-4B7E-9CD3-CC132289F6EE}" type="presOf" srcId="{FC24D271-6FD3-4B94-B257-89708C43DCD1}" destId="{91EA2C79-4BDA-4664-8CB5-D8BE0A1B421D}" srcOrd="0" destOrd="4" presId="urn:microsoft.com/office/officeart/2009/3/layout/IncreasingArrowsProcess"/>
    <dgm:cxn modelId="{ECA1E206-F842-450C-A1A4-0B67861BDD43}" type="presOf" srcId="{789D0B90-69A6-4338-A3A3-4904C26E94B0}" destId="{91EA2C79-4BDA-4664-8CB5-D8BE0A1B421D}" srcOrd="0" destOrd="8" presId="urn:microsoft.com/office/officeart/2009/3/layout/IncreasingArrowsProcess"/>
    <dgm:cxn modelId="{F5E96A0A-3B2F-46E2-B166-1D042917C6D9}" srcId="{801E59E0-B955-4A62-85F3-582099007877}" destId="{03C7C2D6-C720-4F3C-AD3A-88E8CBB59C88}" srcOrd="4" destOrd="0" parTransId="{63BBE6F0-CB0D-4D72-BCEC-FF9F262FE3C3}" sibTransId="{6AE71330-BEEC-49E8-AD4C-7DC8BE2068B1}"/>
    <dgm:cxn modelId="{964C4D0D-7652-422C-8768-9C9F411F31C5}" type="presOf" srcId="{4C1A393D-D579-465C-A86D-6FD238C780F4}" destId="{91EA2C79-4BDA-4664-8CB5-D8BE0A1B421D}" srcOrd="0" destOrd="6" presId="urn:microsoft.com/office/officeart/2009/3/layout/IncreasingArrowsProcess"/>
    <dgm:cxn modelId="{3532E40D-C516-419C-A7ED-9B5D8206604E}" type="presOf" srcId="{DF561654-CD36-49A3-937B-853753305180}" destId="{91EA2C79-4BDA-4664-8CB5-D8BE0A1B421D}" srcOrd="0" destOrd="2" presId="urn:microsoft.com/office/officeart/2009/3/layout/IncreasingArrowsProcess"/>
    <dgm:cxn modelId="{1A01670E-999E-4DF4-9293-3B2083290AC4}" srcId="{D2BB4F41-E338-4C29-A4AF-CB7F6A7CDECC}" destId="{DF561654-CD36-49A3-937B-853753305180}" srcOrd="2" destOrd="0" parTransId="{3635C633-F123-4388-9FCC-E9490AFE9D30}" sibTransId="{64ADEB9B-8F49-4CBD-B09E-BBC4D75740AF}"/>
    <dgm:cxn modelId="{F0ADA910-81BF-4D26-ABBD-76CA0B5F69BF}" type="presOf" srcId="{F208561D-2D86-4095-BED5-6188FC0F39A0}" destId="{298EEB58-CBDA-45A9-B18B-854A91F96AE8}" srcOrd="0" destOrd="5" presId="urn:microsoft.com/office/officeart/2009/3/layout/IncreasingArrowsProcess"/>
    <dgm:cxn modelId="{EC207B11-75E8-42BC-92CC-CE5FF0116D35}" type="presOf" srcId="{C5B68DE2-577B-4316-9EC2-3D370ECF045B}" destId="{298EEB58-CBDA-45A9-B18B-854A91F96AE8}" srcOrd="0" destOrd="9" presId="urn:microsoft.com/office/officeart/2009/3/layout/IncreasingArrowsProcess"/>
    <dgm:cxn modelId="{9EC00D12-EFB6-4110-A9B8-F7CD9D4F7157}" type="presOf" srcId="{4724D315-2849-40D7-B43F-90860E617D67}" destId="{298EEB58-CBDA-45A9-B18B-854A91F96AE8}" srcOrd="0" destOrd="0" presId="urn:microsoft.com/office/officeart/2009/3/layout/IncreasingArrowsProcess"/>
    <dgm:cxn modelId="{5CAA6212-D0B8-40D2-A00E-DA5532DFAC73}" srcId="{D2BB4F41-E338-4C29-A4AF-CB7F6A7CDECC}" destId="{789D0B90-69A6-4338-A3A3-4904C26E94B0}" srcOrd="8" destOrd="0" parTransId="{345B3780-2A83-42B5-B401-56FF48FBCC10}" sibTransId="{CFEB7935-7D67-4DA5-894F-63A4F675398F}"/>
    <dgm:cxn modelId="{105B8D12-23B6-409A-BBF9-DD76CD52A4E2}" type="presOf" srcId="{801E59E0-B955-4A62-85F3-582099007877}" destId="{611389D6-8221-40DC-ACB6-3BE06BA0359C}" srcOrd="0" destOrd="0" presId="urn:microsoft.com/office/officeart/2009/3/layout/IncreasingArrowsProcess"/>
    <dgm:cxn modelId="{716C4417-93E8-468F-BD94-331184163694}" type="presOf" srcId="{127F1FDC-E399-47AA-A92F-641A95F8BB08}" destId="{40D97892-EE62-47F0-8828-989479983412}" srcOrd="0" destOrd="2" presId="urn:microsoft.com/office/officeart/2009/3/layout/IncreasingArrowsProcess"/>
    <dgm:cxn modelId="{898BDE1A-D8D7-44BC-AE2D-9AD7B8313D07}" srcId="{441805F5-2426-4582-B3D2-5DCF004C0C6A}" destId="{BFDC965E-6D05-4B5B-B3D2-ACCB5F8C17E4}" srcOrd="10" destOrd="0" parTransId="{40501973-9152-4796-BE5C-EB85E2A7626A}" sibTransId="{7C8F0C94-5619-45C3-BBD9-3E393F22A0DF}"/>
    <dgm:cxn modelId="{3889661B-AA89-4B7C-9F11-A83816C1EC29}" type="presOf" srcId="{441805F5-2426-4582-B3D2-5DCF004C0C6A}" destId="{6C936A8A-5679-4615-A261-83A16DC03883}" srcOrd="0" destOrd="0" presId="urn:microsoft.com/office/officeart/2009/3/layout/IncreasingArrowsProcess"/>
    <dgm:cxn modelId="{BBD90220-3DA9-442B-B112-4F36D6BBCB57}" srcId="{441805F5-2426-4582-B3D2-5DCF004C0C6A}" destId="{1D53D269-4793-4D72-8F6E-88F1D9D61C88}" srcOrd="2" destOrd="0" parTransId="{FF07757B-5BD8-49B2-8BB3-2588CCD029B1}" sibTransId="{73AA8713-94E7-4A50-9F52-8E3A8901784A}"/>
    <dgm:cxn modelId="{E772E420-9D0B-43EE-A056-21B4EC105E94}" type="presOf" srcId="{10725090-7972-473E-9B79-20305701EFFD}" destId="{298EEB58-CBDA-45A9-B18B-854A91F96AE8}" srcOrd="0" destOrd="7" presId="urn:microsoft.com/office/officeart/2009/3/layout/IncreasingArrowsProcess"/>
    <dgm:cxn modelId="{72B1A122-F032-4EC5-82D7-F4D877D38F74}" type="presOf" srcId="{374618B0-91DC-48EE-BF13-51BECD656D7B}" destId="{40D97892-EE62-47F0-8828-989479983412}" srcOrd="0" destOrd="0" presId="urn:microsoft.com/office/officeart/2009/3/layout/IncreasingArrowsProcess"/>
    <dgm:cxn modelId="{F0B38924-34FC-4EA4-A01F-B7C3840E96B2}" srcId="{D2BB4F41-E338-4C29-A4AF-CB7F6A7CDECC}" destId="{64804920-8F3A-4D98-9E13-AD1B358D9BBF}" srcOrd="5" destOrd="0" parTransId="{8388F9BD-CAF1-4BFC-8865-606BF229CF73}" sibTransId="{B8CE70F6-2DDF-4DB4-BFBD-3069788D8148}"/>
    <dgm:cxn modelId="{F217C324-3348-4613-B309-3D80C16D9D9E}" type="presOf" srcId="{03C7C2D6-C720-4F3C-AD3A-88E8CBB59C88}" destId="{40D97892-EE62-47F0-8828-989479983412}" srcOrd="0" destOrd="4" presId="urn:microsoft.com/office/officeart/2009/3/layout/IncreasingArrowsProcess"/>
    <dgm:cxn modelId="{34F10525-AC66-4890-9583-47BD734B9EDE}" type="presOf" srcId="{706B1948-0EAA-4D77-B74A-8574AF5F92B9}" destId="{CAF43FBB-4793-4942-948E-B1A7429E7A55}" srcOrd="0" destOrd="3" presId="urn:microsoft.com/office/officeart/2009/3/layout/IncreasingArrowsProcess"/>
    <dgm:cxn modelId="{5C502626-0071-4C6A-A164-D423E57AAA8E}" type="presOf" srcId="{9F6AB7DF-B12F-48BB-ACC7-B8F7C9FC9644}" destId="{298EEB58-CBDA-45A9-B18B-854A91F96AE8}" srcOrd="0" destOrd="1" presId="urn:microsoft.com/office/officeart/2009/3/layout/IncreasingArrowsProcess"/>
    <dgm:cxn modelId="{70FF8E28-8CF2-45A0-B2C7-DBA4A4C35F11}" srcId="{801E59E0-B955-4A62-85F3-582099007877}" destId="{127F1FDC-E399-47AA-A92F-641A95F8BB08}" srcOrd="2" destOrd="0" parTransId="{53C1AE81-C159-4D82-856F-3DB20CB2126D}" sibTransId="{10630524-B6B4-4200-8E52-01264A175881}"/>
    <dgm:cxn modelId="{A5DB342E-63D3-4DA7-9AF5-1615C71F1055}" srcId="{D2BB4F41-E338-4C29-A4AF-CB7F6A7CDECC}" destId="{1B9D46D4-71FE-4205-9DBF-3826D1134133}" srcOrd="7" destOrd="0" parTransId="{E3939609-8187-4B52-8A41-B6AE516C5D5D}" sibTransId="{928B2DED-BCC1-4FF4-8CCC-B3F924E042CC}"/>
    <dgm:cxn modelId="{A1FB3530-6E52-42CF-B183-DBD8B5F021A3}" type="presOf" srcId="{44352F49-3AE8-4696-A9FC-01426079A547}" destId="{E6397141-802A-4B9E-875A-6771A58EEB3D}" srcOrd="0" destOrd="0" presId="urn:microsoft.com/office/officeart/2009/3/layout/IncreasingArrowsProcess"/>
    <dgm:cxn modelId="{4A708132-F8BA-44E8-AEBB-2FC45E288625}" type="presOf" srcId="{C5F162DF-878D-4F05-8F8B-5F38D9535B5F}" destId="{24780037-D73A-454B-BA50-DC346428038A}" srcOrd="0" destOrd="0" presId="urn:microsoft.com/office/officeart/2009/3/layout/IncreasingArrowsProcess"/>
    <dgm:cxn modelId="{359A5037-C069-45E3-A4D0-F84BCA4C59CF}" srcId="{D2BB4F41-E338-4C29-A4AF-CB7F6A7CDECC}" destId="{4C1A393D-D579-465C-A86D-6FD238C780F4}" srcOrd="6" destOrd="0" parTransId="{578F4FA4-7AE6-4D6C-B574-D5A1EC02D635}" sibTransId="{E0D69441-007B-43A8-8FA7-821910155A72}"/>
    <dgm:cxn modelId="{AB4EBC37-9794-4A81-B7DB-92F3C3AF92C4}" srcId="{D2BB4F41-E338-4C29-A4AF-CB7F6A7CDECC}" destId="{03B5C30F-7702-4BC8-B51F-59FC8A77E83D}" srcOrd="3" destOrd="0" parTransId="{66A7EBE1-9AEB-4750-9E68-75A1BE681407}" sibTransId="{F7F8C581-4648-421C-9990-CFF3F5E0052B}"/>
    <dgm:cxn modelId="{A4F1E539-4736-4894-8AD0-43BEC5D6C032}" srcId="{441805F5-2426-4582-B3D2-5DCF004C0C6A}" destId="{6EA46252-DE73-4E34-A739-2BB8BE3B6BF4}" srcOrd="8" destOrd="0" parTransId="{20D30CFC-6B5E-4001-8D02-BB51A24BC2B6}" sibTransId="{7C59DADC-630C-4B41-96F0-D6D400E6BB21}"/>
    <dgm:cxn modelId="{54BAC260-C244-4122-BA52-55B953725531}" type="presOf" srcId="{03B5C30F-7702-4BC8-B51F-59FC8A77E83D}" destId="{91EA2C79-4BDA-4664-8CB5-D8BE0A1B421D}" srcOrd="0" destOrd="3" presId="urn:microsoft.com/office/officeart/2009/3/layout/IncreasingArrowsProcess"/>
    <dgm:cxn modelId="{F86B3761-6348-42DA-8944-B3D532622000}" srcId="{AE0ACDE4-EC3E-4633-8471-84C8745591B6}" destId="{801E59E0-B955-4A62-85F3-582099007877}" srcOrd="0" destOrd="0" parTransId="{CD817D10-C0AA-4711-91C0-623E100572A4}" sibTransId="{DAB9C19C-6FF6-4C6F-B434-7DAB355715FC}"/>
    <dgm:cxn modelId="{B643FC61-988C-4CBF-84CB-6425CF5FE114}" srcId="{C5F162DF-878D-4F05-8F8B-5F38D9535B5F}" destId="{87D5560C-812B-4969-8034-3B590BCF1385}" srcOrd="5" destOrd="0" parTransId="{13157EBC-6B46-4623-AFCF-E08BC4AD6EAD}" sibTransId="{C45B5E54-CB8E-4283-BBB7-EF1D43F7C577}"/>
    <dgm:cxn modelId="{DFDA5242-52DA-4AB6-AEF7-9FA45D3F5982}" srcId="{441805F5-2426-4582-B3D2-5DCF004C0C6A}" destId="{FB818B9B-0EB6-4D85-AFF2-BC27E4822BE5}" srcOrd="4" destOrd="0" parTransId="{2E2D6FEC-B1F0-455E-AFC8-46635131079D}" sibTransId="{0208376B-1021-4597-8045-E575E40BF390}"/>
    <dgm:cxn modelId="{61AF9A42-A4D9-4026-A63A-718246902182}" type="presOf" srcId="{1B9D46D4-71FE-4205-9DBF-3826D1134133}" destId="{91EA2C79-4BDA-4664-8CB5-D8BE0A1B421D}" srcOrd="0" destOrd="7" presId="urn:microsoft.com/office/officeart/2009/3/layout/IncreasingArrowsProcess"/>
    <dgm:cxn modelId="{BB55B662-204A-47B8-B8AD-7BBE3FF23CCD}" srcId="{C5F162DF-878D-4F05-8F8B-5F38D9535B5F}" destId="{DE769904-D598-4752-B07A-DD25A82FF016}" srcOrd="1" destOrd="0" parTransId="{280E5CD1-0410-4E9F-89AE-5D20F69F211A}" sibTransId="{42E6420F-CEBB-434B-BBDC-96D3AB0BA9AF}"/>
    <dgm:cxn modelId="{BCED7C43-0DE4-4715-BB54-AC233D98667F}" srcId="{441805F5-2426-4582-B3D2-5DCF004C0C6A}" destId="{5FE7EAC8-17D4-4E20-8CE7-2B34525A4CDB}" srcOrd="6" destOrd="0" parTransId="{13871F01-398E-4643-9949-C053AC8CA761}" sibTransId="{C4DDF4F3-9923-4EE7-BE8A-FAC074BC0123}"/>
    <dgm:cxn modelId="{1456BE63-6729-4955-9D76-5D38F20D9FC6}" srcId="{C5F162DF-878D-4F05-8F8B-5F38D9535B5F}" destId="{B27D51D5-3EE3-44E1-B7AC-D9D5A1936312}" srcOrd="2" destOrd="0" parTransId="{B1E6652D-016F-44B4-9349-F1692ABB309C}" sibTransId="{0977C222-E147-44E1-B35C-9715FD265545}"/>
    <dgm:cxn modelId="{3EF8DF63-6D35-4429-98DE-049D233F81E4}" srcId="{D2BB4F41-E338-4C29-A4AF-CB7F6A7CDECC}" destId="{1D041474-BDCA-45CD-8E4A-DDBA7A04CF21}" srcOrd="1" destOrd="0" parTransId="{82584029-C5CB-4F61-A69B-2994239FA99A}" sibTransId="{970EA08D-4DD7-4B05-8E24-D33E687EA761}"/>
    <dgm:cxn modelId="{E6D51A64-BBBB-491B-B1AF-26C2C80B580C}" type="presOf" srcId="{DE769904-D598-4752-B07A-DD25A82FF016}" destId="{CAF43FBB-4793-4942-948E-B1A7429E7A55}" srcOrd="0" destOrd="1" presId="urn:microsoft.com/office/officeart/2009/3/layout/IncreasingArrowsProcess"/>
    <dgm:cxn modelId="{7E608844-B55C-4F44-B315-B7F163B23DAB}" srcId="{441805F5-2426-4582-B3D2-5DCF004C0C6A}" destId="{4724D315-2849-40D7-B43F-90860E617D67}" srcOrd="0" destOrd="0" parTransId="{B24464FB-62C5-4585-A4FE-6DADEB20331F}" sibTransId="{61BA1F04-EFA7-4D60-BB70-9F806370F88E}"/>
    <dgm:cxn modelId="{D7C51B65-957F-4261-87B7-010A8F74DBD0}" type="presOf" srcId="{FB818B9B-0EB6-4D85-AFF2-BC27E4822BE5}" destId="{298EEB58-CBDA-45A9-B18B-854A91F96AE8}" srcOrd="0" destOrd="4" presId="urn:microsoft.com/office/officeart/2009/3/layout/IncreasingArrowsProcess"/>
    <dgm:cxn modelId="{A16A7B47-C89D-408F-AC82-D4174C972A2D}" srcId="{44352F49-3AE8-4696-A9FC-01426079A547}" destId="{F07B1090-A852-4DDC-96D0-AEC343D36E72}" srcOrd="2" destOrd="0" parTransId="{38420C42-36B8-48DA-9278-C55E5943397E}" sibTransId="{CA5B3012-1323-4123-AC45-F1E7E5E027A1}"/>
    <dgm:cxn modelId="{F41EE367-013C-4207-815B-626A5D040051}" type="presOf" srcId="{06A01D67-47F9-4C93-BE10-CD3A82412A12}" destId="{AEE16325-9A9A-430B-A163-AE24C7520FD6}" srcOrd="0" destOrd="3" presId="urn:microsoft.com/office/officeart/2009/3/layout/IncreasingArrowsProcess"/>
    <dgm:cxn modelId="{86256648-43D6-4A8F-B86A-12F5FA96E166}" srcId="{C5F162DF-878D-4F05-8F8B-5F38D9535B5F}" destId="{36209046-8750-49A1-8C5B-04D631B3A329}" srcOrd="0" destOrd="0" parTransId="{B08027A1-4D69-453C-AB75-45201EB8B539}" sibTransId="{CAC9C9EF-6647-45E7-9567-A38220373E67}"/>
    <dgm:cxn modelId="{E2F7886B-C31D-40E8-9F48-99D9F37BB64A}" srcId="{441805F5-2426-4582-B3D2-5DCF004C0C6A}" destId="{F208561D-2D86-4095-BED5-6188FC0F39A0}" srcOrd="5" destOrd="0" parTransId="{D8892C70-C1BD-424F-96E0-3A1D884FE2B1}" sibTransId="{8B267533-AE04-4F36-A518-594D21F45B52}"/>
    <dgm:cxn modelId="{FCA7DE53-B6B3-4260-AC0E-F5A5922C661E}" srcId="{801E59E0-B955-4A62-85F3-582099007877}" destId="{B9BE4C4C-8941-4B68-9372-2D12AA2C68C3}" srcOrd="3" destOrd="0" parTransId="{39378D8D-B027-4B2F-AE36-3E8B6929C8FD}" sibTransId="{F683E425-7AF3-476E-BEB8-B1F8C0702AD9}"/>
    <dgm:cxn modelId="{14F62854-8DE8-4AB0-B71A-DB4560F15066}" type="presOf" srcId="{BCC73BFB-55F3-4769-933F-73FB380E1A23}" destId="{91EA2C79-4BDA-4664-8CB5-D8BE0A1B421D}" srcOrd="0" destOrd="0" presId="urn:microsoft.com/office/officeart/2009/3/layout/IncreasingArrowsProcess"/>
    <dgm:cxn modelId="{32508875-8DD0-412C-9CD0-F6173A6F798A}" srcId="{AE0ACDE4-EC3E-4633-8471-84C8745591B6}" destId="{C5F162DF-878D-4F05-8F8B-5F38D9535B5F}" srcOrd="3" destOrd="0" parTransId="{BA8C9E65-184F-4BA1-8E57-A0681041AA2A}" sibTransId="{DDE7674D-F4DC-47AB-B104-F807A8E1B9DA}"/>
    <dgm:cxn modelId="{9B80E056-124C-41B3-9E5B-A5106A010B82}" srcId="{AE0ACDE4-EC3E-4633-8471-84C8745591B6}" destId="{44352F49-3AE8-4696-A9FC-01426079A547}" srcOrd="4" destOrd="0" parTransId="{37F6790E-CBE5-4EA8-BAC7-A34F2751365B}" sibTransId="{B8D997A4-A7C8-41DB-9924-8199A30B9800}"/>
    <dgm:cxn modelId="{3448B07A-57D1-475A-9F4D-80054324D93F}" type="presOf" srcId="{B27D51D5-3EE3-44E1-B7AC-D9D5A1936312}" destId="{CAF43FBB-4793-4942-948E-B1A7429E7A55}" srcOrd="0" destOrd="2" presId="urn:microsoft.com/office/officeart/2009/3/layout/IncreasingArrowsProcess"/>
    <dgm:cxn modelId="{313BAC81-B989-494A-B06A-2DC9E15262AD}" srcId="{C5F162DF-878D-4F05-8F8B-5F38D9535B5F}" destId="{2D656C10-6E72-4879-98BB-B367D0EDF347}" srcOrd="4" destOrd="0" parTransId="{4CF16176-7033-470A-B687-FE09A1F6850D}" sibTransId="{FA17993C-7B00-4CE6-8E61-BC4EE21CD887}"/>
    <dgm:cxn modelId="{84ED358B-FE0A-47AA-B187-8CB8351DABFF}" type="presOf" srcId="{A225C7C1-7E5B-490A-8886-30F5C4044553}" destId="{AEE16325-9A9A-430B-A163-AE24C7520FD6}" srcOrd="0" destOrd="1" presId="urn:microsoft.com/office/officeart/2009/3/layout/IncreasingArrowsProcess"/>
    <dgm:cxn modelId="{2AE2078D-AD45-4331-A162-EE07BD016C2C}" type="presOf" srcId="{87D5560C-812B-4969-8034-3B590BCF1385}" destId="{CAF43FBB-4793-4942-948E-B1A7429E7A55}" srcOrd="0" destOrd="5" presId="urn:microsoft.com/office/officeart/2009/3/layout/IncreasingArrowsProcess"/>
    <dgm:cxn modelId="{60FE6C8D-9DAB-4D26-95AA-B5F33E0271BE}" srcId="{C5F162DF-878D-4F05-8F8B-5F38D9535B5F}" destId="{706B1948-0EAA-4D77-B74A-8574AF5F92B9}" srcOrd="3" destOrd="0" parTransId="{74235080-4C11-44DE-B723-FBEA14BE71AF}" sibTransId="{18F0B943-892D-4F1C-ACEB-D5F8017610BF}"/>
    <dgm:cxn modelId="{32EEE893-F451-4DFA-B8C9-483228D02BD3}" srcId="{441805F5-2426-4582-B3D2-5DCF004C0C6A}" destId="{C5B68DE2-577B-4316-9EC2-3D370ECF045B}" srcOrd="9" destOrd="0" parTransId="{1020BF95-6449-4EBB-802B-0E29AD61B046}" sibTransId="{8FC1FE67-78FD-4F14-B7D3-4EBA10D2B794}"/>
    <dgm:cxn modelId="{3861AC95-8ABA-4C1D-BC33-F2EEA62CBA23}" srcId="{44352F49-3AE8-4696-A9FC-01426079A547}" destId="{06A01D67-47F9-4C93-BE10-CD3A82412A12}" srcOrd="3" destOrd="0" parTransId="{91547CA6-FF3D-4B29-A130-47A140DA50E0}" sibTransId="{8BCC12E2-7244-46FB-BE62-FFF5980E2435}"/>
    <dgm:cxn modelId="{9B4DB399-B8E3-448C-9E3D-539D96F8FD62}" srcId="{D2BB4F41-E338-4C29-A4AF-CB7F6A7CDECC}" destId="{FFEA526B-FDEF-46EA-92DC-F6269172269E}" srcOrd="9" destOrd="0" parTransId="{52DC59A3-9EAB-4EDD-88E2-F74EE3010F6F}" sibTransId="{E70928F8-A8B4-487C-B5C8-CFF2CC8888AA}"/>
    <dgm:cxn modelId="{319B23A2-23DA-4475-85F8-D22D723ABCDA}" type="presOf" srcId="{D2BB4F41-E338-4C29-A4AF-CB7F6A7CDECC}" destId="{A560902F-F725-4357-B1CC-CDD0C780B093}" srcOrd="0" destOrd="0" presId="urn:microsoft.com/office/officeart/2009/3/layout/IncreasingArrowsProcess"/>
    <dgm:cxn modelId="{842E04A3-293D-4BE9-BDEC-C0909F06D788}" srcId="{C5F162DF-878D-4F05-8F8B-5F38D9535B5F}" destId="{62DC7A34-E34C-442E-81CC-0FF05B49918B}" srcOrd="6" destOrd="0" parTransId="{59ECA75D-A838-436C-9003-1DD296894D94}" sibTransId="{FE2AB7FA-6A64-45D8-B8E3-049355BA7BBE}"/>
    <dgm:cxn modelId="{63135EA9-053F-45B6-8941-9112499C3BA3}" srcId="{AE0ACDE4-EC3E-4633-8471-84C8745591B6}" destId="{D2BB4F41-E338-4C29-A4AF-CB7F6A7CDECC}" srcOrd="1" destOrd="0" parTransId="{01AD439E-547B-40B1-9F01-424FA80F1C2F}" sibTransId="{77106A10-648A-4F90-B0C9-2CCA1413904C}"/>
    <dgm:cxn modelId="{B0F98CAC-A1E5-4A64-B409-5D6DFA9EDB9B}" type="presOf" srcId="{6EA46252-DE73-4E34-A739-2BB8BE3B6BF4}" destId="{298EEB58-CBDA-45A9-B18B-854A91F96AE8}" srcOrd="0" destOrd="8" presId="urn:microsoft.com/office/officeart/2009/3/layout/IncreasingArrowsProcess"/>
    <dgm:cxn modelId="{523CD8AC-7328-4E3A-BDE2-3C0C6CB4A6D7}" type="presOf" srcId="{B9BE4C4C-8941-4B68-9372-2D12AA2C68C3}" destId="{40D97892-EE62-47F0-8828-989479983412}" srcOrd="0" destOrd="3" presId="urn:microsoft.com/office/officeart/2009/3/layout/IncreasingArrowsProcess"/>
    <dgm:cxn modelId="{6DF6DBB9-5147-41B4-8CD5-A2A975E4666E}" srcId="{441805F5-2426-4582-B3D2-5DCF004C0C6A}" destId="{173BABC3-A946-4BD0-834A-75E8D2584EDA}" srcOrd="3" destOrd="0" parTransId="{D8DF7F6D-C395-4B5D-8578-02B1375B7041}" sibTransId="{F84A1FD1-66AE-44BB-8005-FC02404BBF74}"/>
    <dgm:cxn modelId="{583439BA-3C60-4633-BB96-6A5A1CD3C980}" srcId="{801E59E0-B955-4A62-85F3-582099007877}" destId="{374618B0-91DC-48EE-BF13-51BECD656D7B}" srcOrd="0" destOrd="0" parTransId="{1B863087-B33F-470E-8A16-E3011B2471E4}" sibTransId="{FC9683DA-0DF7-4C4A-8257-718AD4530053}"/>
    <dgm:cxn modelId="{8BDD54BB-6179-4D3B-8027-D28A2B496DBB}" type="presOf" srcId="{F07B1090-A852-4DDC-96D0-AEC343D36E72}" destId="{AEE16325-9A9A-430B-A163-AE24C7520FD6}" srcOrd="0" destOrd="2" presId="urn:microsoft.com/office/officeart/2009/3/layout/IncreasingArrowsProcess"/>
    <dgm:cxn modelId="{D35894C2-F521-4F7D-B0B6-4F8E227F87FF}" srcId="{44352F49-3AE8-4696-A9FC-01426079A547}" destId="{A225C7C1-7E5B-490A-8886-30F5C4044553}" srcOrd="1" destOrd="0" parTransId="{EB4BE974-A1BF-4D1E-B82E-EF9EFE6036F1}" sibTransId="{02CC1597-87F5-49D9-AEED-4874233B34A3}"/>
    <dgm:cxn modelId="{7D8559C4-14FB-4DB1-BD8A-FCA14624C6FC}" srcId="{441805F5-2426-4582-B3D2-5DCF004C0C6A}" destId="{10725090-7972-473E-9B79-20305701EFFD}" srcOrd="7" destOrd="0" parTransId="{782AF8F7-6260-4E1D-8D4C-EC8EDDE4BD38}" sibTransId="{F21E5284-DB27-4F3C-ABD5-6C81BCF673D7}"/>
    <dgm:cxn modelId="{1910A5CA-F3BF-4622-B1A7-2E026B632657}" type="presOf" srcId="{62DC7A34-E34C-442E-81CC-0FF05B49918B}" destId="{CAF43FBB-4793-4942-948E-B1A7429E7A55}" srcOrd="0" destOrd="6" presId="urn:microsoft.com/office/officeart/2009/3/layout/IncreasingArrowsProcess"/>
    <dgm:cxn modelId="{0845AECE-794B-46A2-843A-647333516285}" type="presOf" srcId="{173BABC3-A946-4BD0-834A-75E8D2584EDA}" destId="{298EEB58-CBDA-45A9-B18B-854A91F96AE8}" srcOrd="0" destOrd="3" presId="urn:microsoft.com/office/officeart/2009/3/layout/IncreasingArrowsProcess"/>
    <dgm:cxn modelId="{96665BD4-A8B2-4689-B0FA-B29387E96E78}" srcId="{AE0ACDE4-EC3E-4633-8471-84C8745591B6}" destId="{441805F5-2426-4582-B3D2-5DCF004C0C6A}" srcOrd="2" destOrd="0" parTransId="{D1ECBB9C-C957-4A2A-BE5F-43FDB1785F2D}" sibTransId="{B6FDF405-7D0D-41B1-A4E5-A46FBAEAD70E}"/>
    <dgm:cxn modelId="{AEB17FD9-FDC3-40E7-805A-7DF9FC854A19}" srcId="{D2BB4F41-E338-4C29-A4AF-CB7F6A7CDECC}" destId="{FC24D271-6FD3-4B94-B257-89708C43DCD1}" srcOrd="4" destOrd="0" parTransId="{511E4864-93B3-439D-97D2-2D181F6610C3}" sibTransId="{BEE58E28-BF1F-41D4-897B-F6EC3FC7EF36}"/>
    <dgm:cxn modelId="{FD1EC8D9-9B14-4D30-8038-AFAA1197B37F}" type="presOf" srcId="{BFDC965E-6D05-4B5B-B3D2-ACCB5F8C17E4}" destId="{298EEB58-CBDA-45A9-B18B-854A91F96AE8}" srcOrd="0" destOrd="10" presId="urn:microsoft.com/office/officeart/2009/3/layout/IncreasingArrowsProcess"/>
    <dgm:cxn modelId="{CA488DDC-FC93-4E9D-95D9-D384FB81A8A7}" type="presOf" srcId="{8735CC26-77E0-4F61-B367-E5332BDC94F0}" destId="{AEE16325-9A9A-430B-A163-AE24C7520FD6}" srcOrd="0" destOrd="0" presId="urn:microsoft.com/office/officeart/2009/3/layout/IncreasingArrowsProcess"/>
    <dgm:cxn modelId="{BA8478DD-4B1E-4E87-893D-A8FB03A2ED57}" srcId="{801E59E0-B955-4A62-85F3-582099007877}" destId="{6E4B9B30-20C5-4B98-8BE0-672FAA3692ED}" srcOrd="1" destOrd="0" parTransId="{7E8C913C-B6E5-4873-944A-AC28CEA5C7C8}" sibTransId="{A1998572-F793-4C5E-AC45-BA383B312EE3}"/>
    <dgm:cxn modelId="{6F0B14E9-ED3C-46A6-8E1D-0327F2C281DB}" srcId="{441805F5-2426-4582-B3D2-5DCF004C0C6A}" destId="{9F6AB7DF-B12F-48BB-ACC7-B8F7C9FC9644}" srcOrd="1" destOrd="0" parTransId="{E812B51B-FEBD-4454-BF27-3EAF63471DCD}" sibTransId="{DDA50CA5-EF6B-453F-97FC-19CB91B02D18}"/>
    <dgm:cxn modelId="{31B3F8E9-208A-4D9C-9187-71CE4F8A3962}" srcId="{44352F49-3AE8-4696-A9FC-01426079A547}" destId="{8735CC26-77E0-4F61-B367-E5332BDC94F0}" srcOrd="0" destOrd="0" parTransId="{72E87957-AD5E-4783-B73D-8898DCBEDBEC}" sibTransId="{F7DA3973-BA8A-43F1-9618-95AEE81D8239}"/>
    <dgm:cxn modelId="{33B868F3-9025-4DF3-AF3C-A05EAB00A5BE}" type="presOf" srcId="{64804920-8F3A-4D98-9E13-AD1B358D9BBF}" destId="{91EA2C79-4BDA-4664-8CB5-D8BE0A1B421D}" srcOrd="0" destOrd="5" presId="urn:microsoft.com/office/officeart/2009/3/layout/IncreasingArrowsProcess"/>
    <dgm:cxn modelId="{FF847CF9-0095-4B44-B309-1C1DEF95B97D}" type="presOf" srcId="{2D656C10-6E72-4879-98BB-B367D0EDF347}" destId="{CAF43FBB-4793-4942-948E-B1A7429E7A55}" srcOrd="0" destOrd="4" presId="urn:microsoft.com/office/officeart/2009/3/layout/IncreasingArrowsProcess"/>
    <dgm:cxn modelId="{2044ABF9-60C1-497A-9D88-4C92BC205E4B}" type="presOf" srcId="{5FE7EAC8-17D4-4E20-8CE7-2B34525A4CDB}" destId="{298EEB58-CBDA-45A9-B18B-854A91F96AE8}" srcOrd="0" destOrd="6" presId="urn:microsoft.com/office/officeart/2009/3/layout/IncreasingArrowsProcess"/>
    <dgm:cxn modelId="{E9BD9BFB-C67E-4EB2-ACF0-40515A575D54}" type="presOf" srcId="{1D53D269-4793-4D72-8F6E-88F1D9D61C88}" destId="{298EEB58-CBDA-45A9-B18B-854A91F96AE8}" srcOrd="0" destOrd="2" presId="urn:microsoft.com/office/officeart/2009/3/layout/IncreasingArrowsProcess"/>
    <dgm:cxn modelId="{AAB913FD-5FEE-40AC-99E1-D9C74C5469C8}" srcId="{D2BB4F41-E338-4C29-A4AF-CB7F6A7CDECC}" destId="{BCC73BFB-55F3-4769-933F-73FB380E1A23}" srcOrd="0" destOrd="0" parTransId="{099B7CD6-2F2E-4BA4-9E41-56655C4F10CD}" sibTransId="{3AABD074-02C0-429B-92EE-BEC1E4A4C907}"/>
    <dgm:cxn modelId="{975761FE-6309-4C09-908A-632F33BDAF82}" type="presOf" srcId="{36209046-8750-49A1-8C5B-04D631B3A329}" destId="{CAF43FBB-4793-4942-948E-B1A7429E7A55}" srcOrd="0" destOrd="0" presId="urn:microsoft.com/office/officeart/2009/3/layout/IncreasingArrowsProcess"/>
    <dgm:cxn modelId="{22A215FF-9EFD-42A6-80E0-580F85BF450E}" type="presOf" srcId="{1D041474-BDCA-45CD-8E4A-DDBA7A04CF21}" destId="{91EA2C79-4BDA-4664-8CB5-D8BE0A1B421D}" srcOrd="0" destOrd="1" presId="urn:microsoft.com/office/officeart/2009/3/layout/IncreasingArrowsProcess"/>
    <dgm:cxn modelId="{F81BDA12-4D85-4E50-BA05-42D6C74C4F23}" type="presParOf" srcId="{7F70170F-80DF-4DF3-B23A-43B2B68DEF45}" destId="{611389D6-8221-40DC-ACB6-3BE06BA0359C}" srcOrd="0" destOrd="0" presId="urn:microsoft.com/office/officeart/2009/3/layout/IncreasingArrowsProcess"/>
    <dgm:cxn modelId="{01230B74-A33E-4228-8A1E-230F9F151E80}" type="presParOf" srcId="{7F70170F-80DF-4DF3-B23A-43B2B68DEF45}" destId="{40D97892-EE62-47F0-8828-989479983412}" srcOrd="1" destOrd="0" presId="urn:microsoft.com/office/officeart/2009/3/layout/IncreasingArrowsProcess"/>
    <dgm:cxn modelId="{5213B1C0-45D4-4E1B-A0FB-B3BC36F74633}" type="presParOf" srcId="{7F70170F-80DF-4DF3-B23A-43B2B68DEF45}" destId="{A560902F-F725-4357-B1CC-CDD0C780B093}" srcOrd="2" destOrd="0" presId="urn:microsoft.com/office/officeart/2009/3/layout/IncreasingArrowsProcess"/>
    <dgm:cxn modelId="{425AF8D8-2716-4CCB-99E1-E728F0624146}" type="presParOf" srcId="{7F70170F-80DF-4DF3-B23A-43B2B68DEF45}" destId="{91EA2C79-4BDA-4664-8CB5-D8BE0A1B421D}" srcOrd="3" destOrd="0" presId="urn:microsoft.com/office/officeart/2009/3/layout/IncreasingArrowsProcess"/>
    <dgm:cxn modelId="{FA12C6B7-7D18-4AAD-A5C6-8ABAA7C58F5B}" type="presParOf" srcId="{7F70170F-80DF-4DF3-B23A-43B2B68DEF45}" destId="{6C936A8A-5679-4615-A261-83A16DC03883}" srcOrd="4" destOrd="0" presId="urn:microsoft.com/office/officeart/2009/3/layout/IncreasingArrowsProcess"/>
    <dgm:cxn modelId="{A4491CC3-8F65-4894-8E52-C2FF763BDA9F}" type="presParOf" srcId="{7F70170F-80DF-4DF3-B23A-43B2B68DEF45}" destId="{298EEB58-CBDA-45A9-B18B-854A91F96AE8}" srcOrd="5" destOrd="0" presId="urn:microsoft.com/office/officeart/2009/3/layout/IncreasingArrowsProcess"/>
    <dgm:cxn modelId="{C4097522-1989-4E7E-84A4-617C181A2CA8}" type="presParOf" srcId="{7F70170F-80DF-4DF3-B23A-43B2B68DEF45}" destId="{24780037-D73A-454B-BA50-DC346428038A}" srcOrd="6" destOrd="0" presId="urn:microsoft.com/office/officeart/2009/3/layout/IncreasingArrowsProcess"/>
    <dgm:cxn modelId="{30E77F19-B375-4B80-A72C-FC2A44FD2639}" type="presParOf" srcId="{7F70170F-80DF-4DF3-B23A-43B2B68DEF45}" destId="{CAF43FBB-4793-4942-948E-B1A7429E7A55}" srcOrd="7" destOrd="0" presId="urn:microsoft.com/office/officeart/2009/3/layout/IncreasingArrowsProcess"/>
    <dgm:cxn modelId="{06E3D618-533B-4AA2-9996-FAA41A88DA72}" type="presParOf" srcId="{7F70170F-80DF-4DF3-B23A-43B2B68DEF45}" destId="{E6397141-802A-4B9E-875A-6771A58EEB3D}" srcOrd="8" destOrd="0" presId="urn:microsoft.com/office/officeart/2009/3/layout/IncreasingArrowsProcess"/>
    <dgm:cxn modelId="{5359CFF3-1CD5-461F-B1F5-5A6B2497D94C}" type="presParOf" srcId="{7F70170F-80DF-4DF3-B23A-43B2B68DEF45}" destId="{AEE16325-9A9A-430B-A163-AE24C7520FD6}"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673271-96AC-4E6A-B57D-430E87B6CAFB}" type="doc">
      <dgm:prSet loTypeId="urn:microsoft.com/office/officeart/2005/8/layout/chevron2" loCatId="list" qsTypeId="urn:microsoft.com/office/officeart/2005/8/quickstyle/3d4" qsCatId="3D" csTypeId="urn:microsoft.com/office/officeart/2005/8/colors/colorful4" csCatId="colorful" phldr="1"/>
      <dgm:spPr/>
      <dgm:t>
        <a:bodyPr/>
        <a:lstStyle/>
        <a:p>
          <a:endParaRPr lang="en-US"/>
        </a:p>
      </dgm:t>
    </dgm:pt>
    <dgm:pt modelId="{DA673C2F-1B95-42CF-80F7-E4CE2EC1611F}">
      <dgm:prSet phldrT="[Text]"/>
      <dgm:spPr/>
      <dgm:t>
        <a:bodyPr/>
        <a:lstStyle/>
        <a:p>
          <a:r>
            <a:rPr lang="en-US" dirty="0"/>
            <a:t>MEET</a:t>
          </a:r>
        </a:p>
      </dgm:t>
    </dgm:pt>
    <dgm:pt modelId="{36C60A5F-E6A0-49F7-85F6-59A95291447F}" type="parTrans" cxnId="{2FAC250D-E7EF-47F1-BD4C-F78574BEBC31}">
      <dgm:prSet/>
      <dgm:spPr/>
      <dgm:t>
        <a:bodyPr/>
        <a:lstStyle/>
        <a:p>
          <a:endParaRPr lang="en-US"/>
        </a:p>
      </dgm:t>
    </dgm:pt>
    <dgm:pt modelId="{EB834768-985B-424B-B842-1FA0F7768246}" type="sibTrans" cxnId="{2FAC250D-E7EF-47F1-BD4C-F78574BEBC31}">
      <dgm:prSet/>
      <dgm:spPr/>
      <dgm:t>
        <a:bodyPr/>
        <a:lstStyle/>
        <a:p>
          <a:endParaRPr lang="en-US"/>
        </a:p>
      </dgm:t>
    </dgm:pt>
    <dgm:pt modelId="{1615931D-C21C-45AA-94D7-CF45A92A5938}">
      <dgm:prSet phldrT="[Text]"/>
      <dgm:spPr/>
      <dgm:t>
        <a:bodyPr/>
        <a:lstStyle/>
        <a:p>
          <a:r>
            <a:rPr lang="en-US" dirty="0"/>
            <a:t>EXCEED</a:t>
          </a:r>
        </a:p>
      </dgm:t>
    </dgm:pt>
    <dgm:pt modelId="{B3B5C0FF-8367-4ED7-81A7-7D99C740579C}" type="parTrans" cxnId="{5863F378-01EE-4012-91C2-DBEDF8B6C14B}">
      <dgm:prSet/>
      <dgm:spPr/>
      <dgm:t>
        <a:bodyPr/>
        <a:lstStyle/>
        <a:p>
          <a:endParaRPr lang="en-US"/>
        </a:p>
      </dgm:t>
    </dgm:pt>
    <dgm:pt modelId="{A94643EE-6DDC-4E01-90A9-77F0028FA777}" type="sibTrans" cxnId="{5863F378-01EE-4012-91C2-DBEDF8B6C14B}">
      <dgm:prSet/>
      <dgm:spPr/>
      <dgm:t>
        <a:bodyPr/>
        <a:lstStyle/>
        <a:p>
          <a:endParaRPr lang="en-US"/>
        </a:p>
      </dgm:t>
    </dgm:pt>
    <dgm:pt modelId="{C912A4CC-5731-4B46-8972-B821D0187CE5}">
      <dgm:prSet phldrT="[Text]"/>
      <dgm:spPr/>
      <dgm:t>
        <a:bodyPr/>
        <a:lstStyle/>
        <a:p>
          <a:r>
            <a:rPr lang="en-US"/>
            <a:t>Performance Outcome Exceeds the Negotiated Goal.</a:t>
          </a:r>
          <a:endParaRPr lang="en-US" dirty="0"/>
        </a:p>
      </dgm:t>
    </dgm:pt>
    <dgm:pt modelId="{3E182DC0-9A77-408A-AE85-0457B151B594}" type="parTrans" cxnId="{01476111-99E7-4419-B69C-5782E0D54AB2}">
      <dgm:prSet/>
      <dgm:spPr/>
      <dgm:t>
        <a:bodyPr/>
        <a:lstStyle/>
        <a:p>
          <a:endParaRPr lang="en-US"/>
        </a:p>
      </dgm:t>
    </dgm:pt>
    <dgm:pt modelId="{869F4F99-9C66-497C-ABCE-1A7342F7C0D1}" type="sibTrans" cxnId="{01476111-99E7-4419-B69C-5782E0D54AB2}">
      <dgm:prSet/>
      <dgm:spPr/>
      <dgm:t>
        <a:bodyPr/>
        <a:lstStyle/>
        <a:p>
          <a:endParaRPr lang="en-US"/>
        </a:p>
      </dgm:t>
    </dgm:pt>
    <dgm:pt modelId="{3DFCF3AC-96B8-4DC5-9A33-4C2422333312}">
      <dgm:prSet phldrT="[Text]"/>
      <dgm:spPr/>
      <dgm:t>
        <a:bodyPr/>
        <a:lstStyle/>
        <a:p>
          <a:r>
            <a:rPr lang="en-US" dirty="0"/>
            <a:t>FAIL</a:t>
          </a:r>
        </a:p>
      </dgm:t>
    </dgm:pt>
    <dgm:pt modelId="{4DC467B9-5D99-446C-8386-7084676EC50A}" type="parTrans" cxnId="{8D0041FA-0455-430C-B479-1846A67871B5}">
      <dgm:prSet/>
      <dgm:spPr/>
      <dgm:t>
        <a:bodyPr/>
        <a:lstStyle/>
        <a:p>
          <a:endParaRPr lang="en-US"/>
        </a:p>
      </dgm:t>
    </dgm:pt>
    <dgm:pt modelId="{6CE42519-4361-442E-9ACD-B620F3BCBE87}" type="sibTrans" cxnId="{8D0041FA-0455-430C-B479-1846A67871B5}">
      <dgm:prSet/>
      <dgm:spPr/>
      <dgm:t>
        <a:bodyPr/>
        <a:lstStyle/>
        <a:p>
          <a:endParaRPr lang="en-US"/>
        </a:p>
      </dgm:t>
    </dgm:pt>
    <dgm:pt modelId="{7B3185C6-5DC3-4B0A-A772-44D361A146F9}">
      <dgm:prSet phldrT="[Text]"/>
      <dgm:spPr/>
      <dgm:t>
        <a:bodyPr/>
        <a:lstStyle/>
        <a:p>
          <a:r>
            <a:rPr lang="en-US"/>
            <a:t>Performance Outcome is below the 90% threshold of the Negotiated Goal.</a:t>
          </a:r>
          <a:endParaRPr lang="en-US" dirty="0"/>
        </a:p>
      </dgm:t>
    </dgm:pt>
    <dgm:pt modelId="{0002E530-2E1F-4EAF-984F-F11316383C14}" type="parTrans" cxnId="{773687E1-FB69-4639-B3B2-96B4F295B095}">
      <dgm:prSet/>
      <dgm:spPr/>
      <dgm:t>
        <a:bodyPr/>
        <a:lstStyle/>
        <a:p>
          <a:endParaRPr lang="en-US"/>
        </a:p>
      </dgm:t>
    </dgm:pt>
    <dgm:pt modelId="{EFA2851F-33AE-40BB-B471-24F10DFB720D}" type="sibTrans" cxnId="{773687E1-FB69-4639-B3B2-96B4F295B095}">
      <dgm:prSet/>
      <dgm:spPr/>
      <dgm:t>
        <a:bodyPr/>
        <a:lstStyle/>
        <a:p>
          <a:endParaRPr lang="en-US"/>
        </a:p>
      </dgm:t>
    </dgm:pt>
    <dgm:pt modelId="{BEF8FFAC-54D3-4576-8F34-A36CE12C6FC5}">
      <dgm:prSet phldrT="[Text]" custT="1"/>
      <dgm:spPr/>
      <dgm:t>
        <a:bodyPr/>
        <a:lstStyle/>
        <a:p>
          <a:endParaRPr lang="en-US" sz="2400" dirty="0"/>
        </a:p>
      </dgm:t>
    </dgm:pt>
    <dgm:pt modelId="{2DCEC884-68AB-4019-BF6A-26A4E4A1B551}" type="sibTrans" cxnId="{AAF0356C-BE6F-42E0-9709-7E849C300C03}">
      <dgm:prSet/>
      <dgm:spPr/>
      <dgm:t>
        <a:bodyPr/>
        <a:lstStyle/>
        <a:p>
          <a:endParaRPr lang="en-US"/>
        </a:p>
      </dgm:t>
    </dgm:pt>
    <dgm:pt modelId="{46002394-2962-49A5-9E09-74EA9F0E3A07}" type="parTrans" cxnId="{AAF0356C-BE6F-42E0-9709-7E849C300C03}">
      <dgm:prSet/>
      <dgm:spPr/>
      <dgm:t>
        <a:bodyPr/>
        <a:lstStyle/>
        <a:p>
          <a:endParaRPr lang="en-US"/>
        </a:p>
      </dgm:t>
    </dgm:pt>
    <dgm:pt modelId="{A3D93B76-14E0-48AE-A607-494BB0B1413F}">
      <dgm:prSet phldrT="[Text]" custT="1"/>
      <dgm:spPr/>
      <dgm:t>
        <a:bodyPr/>
        <a:lstStyle/>
        <a:p>
          <a:r>
            <a:rPr lang="en-US" sz="2400"/>
            <a:t>Performance Outcome Meets the goal or meets the threshold of 90% of the Negotiated Goal.</a:t>
          </a:r>
          <a:endParaRPr lang="en-US" sz="2400" dirty="0"/>
        </a:p>
      </dgm:t>
    </dgm:pt>
    <dgm:pt modelId="{63EA7FE8-8DFE-40A3-92D7-D07B8DA2957C}" type="sibTrans" cxnId="{87E27201-7B84-4DE4-9062-E135F468C791}">
      <dgm:prSet/>
      <dgm:spPr/>
      <dgm:t>
        <a:bodyPr/>
        <a:lstStyle/>
        <a:p>
          <a:endParaRPr lang="en-US"/>
        </a:p>
      </dgm:t>
    </dgm:pt>
    <dgm:pt modelId="{55935A80-01F7-478B-BB2C-84CE90609659}" type="parTrans" cxnId="{87E27201-7B84-4DE4-9062-E135F468C791}">
      <dgm:prSet/>
      <dgm:spPr/>
      <dgm:t>
        <a:bodyPr/>
        <a:lstStyle/>
        <a:p>
          <a:endParaRPr lang="en-US"/>
        </a:p>
      </dgm:t>
    </dgm:pt>
    <dgm:pt modelId="{95CED335-57CD-460C-8898-09A14DEE7A9D}" type="pres">
      <dgm:prSet presAssocID="{DE673271-96AC-4E6A-B57D-430E87B6CAFB}" presName="linearFlow" presStyleCnt="0">
        <dgm:presLayoutVars>
          <dgm:dir/>
          <dgm:animLvl val="lvl"/>
          <dgm:resizeHandles val="exact"/>
        </dgm:presLayoutVars>
      </dgm:prSet>
      <dgm:spPr/>
    </dgm:pt>
    <dgm:pt modelId="{B8E8AEFE-5EC1-42E4-A28D-AFB3979392CB}" type="pres">
      <dgm:prSet presAssocID="{DA673C2F-1B95-42CF-80F7-E4CE2EC1611F}" presName="composite" presStyleCnt="0"/>
      <dgm:spPr/>
    </dgm:pt>
    <dgm:pt modelId="{89062960-294C-4C30-B1F8-6E74A937D445}" type="pres">
      <dgm:prSet presAssocID="{DA673C2F-1B95-42CF-80F7-E4CE2EC1611F}" presName="parentText" presStyleLbl="alignNode1" presStyleIdx="0" presStyleCnt="3">
        <dgm:presLayoutVars>
          <dgm:chMax val="1"/>
          <dgm:bulletEnabled val="1"/>
        </dgm:presLayoutVars>
      </dgm:prSet>
      <dgm:spPr/>
    </dgm:pt>
    <dgm:pt modelId="{1A60678C-1240-4735-A2B1-956C35EADFDF}" type="pres">
      <dgm:prSet presAssocID="{DA673C2F-1B95-42CF-80F7-E4CE2EC1611F}" presName="descendantText" presStyleLbl="alignAcc1" presStyleIdx="0" presStyleCnt="3">
        <dgm:presLayoutVars>
          <dgm:bulletEnabled val="1"/>
        </dgm:presLayoutVars>
      </dgm:prSet>
      <dgm:spPr/>
    </dgm:pt>
    <dgm:pt modelId="{D0EB4AD3-D071-476B-AEC1-90B391B6121B}" type="pres">
      <dgm:prSet presAssocID="{EB834768-985B-424B-B842-1FA0F7768246}" presName="sp" presStyleCnt="0"/>
      <dgm:spPr/>
    </dgm:pt>
    <dgm:pt modelId="{83FF0909-6E54-479E-A3EC-95D6706D7D20}" type="pres">
      <dgm:prSet presAssocID="{1615931D-C21C-45AA-94D7-CF45A92A5938}" presName="composite" presStyleCnt="0"/>
      <dgm:spPr/>
    </dgm:pt>
    <dgm:pt modelId="{7EE1DB64-EFB6-432B-BB1C-F641501ABA02}" type="pres">
      <dgm:prSet presAssocID="{1615931D-C21C-45AA-94D7-CF45A92A5938}" presName="parentText" presStyleLbl="alignNode1" presStyleIdx="1" presStyleCnt="3">
        <dgm:presLayoutVars>
          <dgm:chMax val="1"/>
          <dgm:bulletEnabled val="1"/>
        </dgm:presLayoutVars>
      </dgm:prSet>
      <dgm:spPr/>
    </dgm:pt>
    <dgm:pt modelId="{5214FC73-FC65-4E05-9C86-8E5110EC5C36}" type="pres">
      <dgm:prSet presAssocID="{1615931D-C21C-45AA-94D7-CF45A92A5938}" presName="descendantText" presStyleLbl="alignAcc1" presStyleIdx="1" presStyleCnt="3" custLinFactNeighborX="0">
        <dgm:presLayoutVars>
          <dgm:bulletEnabled val="1"/>
        </dgm:presLayoutVars>
      </dgm:prSet>
      <dgm:spPr/>
    </dgm:pt>
    <dgm:pt modelId="{F851BFED-1DEF-4B9A-8A35-CC4812B2F8CB}" type="pres">
      <dgm:prSet presAssocID="{A94643EE-6DDC-4E01-90A9-77F0028FA777}" presName="sp" presStyleCnt="0"/>
      <dgm:spPr/>
    </dgm:pt>
    <dgm:pt modelId="{2EE683B1-7CAC-4305-B519-FCFE0159058E}" type="pres">
      <dgm:prSet presAssocID="{3DFCF3AC-96B8-4DC5-9A33-4C2422333312}" presName="composite" presStyleCnt="0"/>
      <dgm:spPr/>
    </dgm:pt>
    <dgm:pt modelId="{3C8A6849-B141-4F6D-ABB6-F0C9E1A821C9}" type="pres">
      <dgm:prSet presAssocID="{3DFCF3AC-96B8-4DC5-9A33-4C2422333312}" presName="parentText" presStyleLbl="alignNode1" presStyleIdx="2" presStyleCnt="3">
        <dgm:presLayoutVars>
          <dgm:chMax val="1"/>
          <dgm:bulletEnabled val="1"/>
        </dgm:presLayoutVars>
      </dgm:prSet>
      <dgm:spPr/>
    </dgm:pt>
    <dgm:pt modelId="{F0469115-CB03-4C3D-AEE1-C1582E060FD9}" type="pres">
      <dgm:prSet presAssocID="{3DFCF3AC-96B8-4DC5-9A33-4C2422333312}" presName="descendantText" presStyleLbl="alignAcc1" presStyleIdx="2" presStyleCnt="3">
        <dgm:presLayoutVars>
          <dgm:bulletEnabled val="1"/>
        </dgm:presLayoutVars>
      </dgm:prSet>
      <dgm:spPr/>
    </dgm:pt>
  </dgm:ptLst>
  <dgm:cxnLst>
    <dgm:cxn modelId="{7EC39A00-95D3-4BC4-B375-9F6A0A62FCA9}" type="presOf" srcId="{DE673271-96AC-4E6A-B57D-430E87B6CAFB}" destId="{95CED335-57CD-460C-8898-09A14DEE7A9D}" srcOrd="0" destOrd="0" presId="urn:microsoft.com/office/officeart/2005/8/layout/chevron2"/>
    <dgm:cxn modelId="{87E27201-7B84-4DE4-9062-E135F468C791}" srcId="{DA673C2F-1B95-42CF-80F7-E4CE2EC1611F}" destId="{A3D93B76-14E0-48AE-A607-494BB0B1413F}" srcOrd="1" destOrd="0" parTransId="{55935A80-01F7-478B-BB2C-84CE90609659}" sibTransId="{63EA7FE8-8DFE-40A3-92D7-D07B8DA2957C}"/>
    <dgm:cxn modelId="{DA4F9106-9863-4708-95C2-FA8275830FD5}" type="presOf" srcId="{C912A4CC-5731-4B46-8972-B821D0187CE5}" destId="{5214FC73-FC65-4E05-9C86-8E5110EC5C36}" srcOrd="0" destOrd="0" presId="urn:microsoft.com/office/officeart/2005/8/layout/chevron2"/>
    <dgm:cxn modelId="{2FAC250D-E7EF-47F1-BD4C-F78574BEBC31}" srcId="{DE673271-96AC-4E6A-B57D-430E87B6CAFB}" destId="{DA673C2F-1B95-42CF-80F7-E4CE2EC1611F}" srcOrd="0" destOrd="0" parTransId="{36C60A5F-E6A0-49F7-85F6-59A95291447F}" sibTransId="{EB834768-985B-424B-B842-1FA0F7768246}"/>
    <dgm:cxn modelId="{01476111-99E7-4419-B69C-5782E0D54AB2}" srcId="{1615931D-C21C-45AA-94D7-CF45A92A5938}" destId="{C912A4CC-5731-4B46-8972-B821D0187CE5}" srcOrd="0" destOrd="0" parTransId="{3E182DC0-9A77-408A-AE85-0457B151B594}" sibTransId="{869F4F99-9C66-497C-ABCE-1A7342F7C0D1}"/>
    <dgm:cxn modelId="{D6C66029-CE59-4325-B503-A4E7EC35AB6B}" type="presOf" srcId="{3DFCF3AC-96B8-4DC5-9A33-4C2422333312}" destId="{3C8A6849-B141-4F6D-ABB6-F0C9E1A821C9}" srcOrd="0" destOrd="0" presId="urn:microsoft.com/office/officeart/2005/8/layout/chevron2"/>
    <dgm:cxn modelId="{2513BB2E-CB9D-48DD-8A5D-201C3E994032}" type="presOf" srcId="{1615931D-C21C-45AA-94D7-CF45A92A5938}" destId="{7EE1DB64-EFB6-432B-BB1C-F641501ABA02}" srcOrd="0" destOrd="0" presId="urn:microsoft.com/office/officeart/2005/8/layout/chevron2"/>
    <dgm:cxn modelId="{5C2DC03B-209E-41D7-AA14-E3036CF9CFF3}" type="presOf" srcId="{DA673C2F-1B95-42CF-80F7-E4CE2EC1611F}" destId="{89062960-294C-4C30-B1F8-6E74A937D445}" srcOrd="0" destOrd="0" presId="urn:microsoft.com/office/officeart/2005/8/layout/chevron2"/>
    <dgm:cxn modelId="{AAF0356C-BE6F-42E0-9709-7E849C300C03}" srcId="{DA673C2F-1B95-42CF-80F7-E4CE2EC1611F}" destId="{BEF8FFAC-54D3-4576-8F34-A36CE12C6FC5}" srcOrd="0" destOrd="0" parTransId="{46002394-2962-49A5-9E09-74EA9F0E3A07}" sibTransId="{2DCEC884-68AB-4019-BF6A-26A4E4A1B551}"/>
    <dgm:cxn modelId="{5863F378-01EE-4012-91C2-DBEDF8B6C14B}" srcId="{DE673271-96AC-4E6A-B57D-430E87B6CAFB}" destId="{1615931D-C21C-45AA-94D7-CF45A92A5938}" srcOrd="1" destOrd="0" parTransId="{B3B5C0FF-8367-4ED7-81A7-7D99C740579C}" sibTransId="{A94643EE-6DDC-4E01-90A9-77F0028FA777}"/>
    <dgm:cxn modelId="{3E471BA0-BDDF-4383-9EEA-5F6521178DD8}" type="presOf" srcId="{BEF8FFAC-54D3-4576-8F34-A36CE12C6FC5}" destId="{1A60678C-1240-4735-A2B1-956C35EADFDF}" srcOrd="0" destOrd="0" presId="urn:microsoft.com/office/officeart/2005/8/layout/chevron2"/>
    <dgm:cxn modelId="{B0D3E5CB-6CEC-4C0A-82FD-7D868D7AE957}" type="presOf" srcId="{A3D93B76-14E0-48AE-A607-494BB0B1413F}" destId="{1A60678C-1240-4735-A2B1-956C35EADFDF}" srcOrd="0" destOrd="1" presId="urn:microsoft.com/office/officeart/2005/8/layout/chevron2"/>
    <dgm:cxn modelId="{652370E0-1271-4FBC-B371-2872002114F9}" type="presOf" srcId="{7B3185C6-5DC3-4B0A-A772-44D361A146F9}" destId="{F0469115-CB03-4C3D-AEE1-C1582E060FD9}" srcOrd="0" destOrd="0" presId="urn:microsoft.com/office/officeart/2005/8/layout/chevron2"/>
    <dgm:cxn modelId="{773687E1-FB69-4639-B3B2-96B4F295B095}" srcId="{3DFCF3AC-96B8-4DC5-9A33-4C2422333312}" destId="{7B3185C6-5DC3-4B0A-A772-44D361A146F9}" srcOrd="0" destOrd="0" parTransId="{0002E530-2E1F-4EAF-984F-F11316383C14}" sibTransId="{EFA2851F-33AE-40BB-B471-24F10DFB720D}"/>
    <dgm:cxn modelId="{8D0041FA-0455-430C-B479-1846A67871B5}" srcId="{DE673271-96AC-4E6A-B57D-430E87B6CAFB}" destId="{3DFCF3AC-96B8-4DC5-9A33-4C2422333312}" srcOrd="2" destOrd="0" parTransId="{4DC467B9-5D99-446C-8386-7084676EC50A}" sibTransId="{6CE42519-4361-442E-9ACD-B620F3BCBE87}"/>
    <dgm:cxn modelId="{252302B8-CC6F-4E57-8D7A-1681A52BB0C0}" type="presParOf" srcId="{95CED335-57CD-460C-8898-09A14DEE7A9D}" destId="{B8E8AEFE-5EC1-42E4-A28D-AFB3979392CB}" srcOrd="0" destOrd="0" presId="urn:microsoft.com/office/officeart/2005/8/layout/chevron2"/>
    <dgm:cxn modelId="{6D7A2EB8-AE23-4D0D-87CE-F7F78B281359}" type="presParOf" srcId="{B8E8AEFE-5EC1-42E4-A28D-AFB3979392CB}" destId="{89062960-294C-4C30-B1F8-6E74A937D445}" srcOrd="0" destOrd="0" presId="urn:microsoft.com/office/officeart/2005/8/layout/chevron2"/>
    <dgm:cxn modelId="{763A888B-3EDC-4237-A240-A7A8E7B24919}" type="presParOf" srcId="{B8E8AEFE-5EC1-42E4-A28D-AFB3979392CB}" destId="{1A60678C-1240-4735-A2B1-956C35EADFDF}" srcOrd="1" destOrd="0" presId="urn:microsoft.com/office/officeart/2005/8/layout/chevron2"/>
    <dgm:cxn modelId="{C14B2E65-E560-451E-8E22-CE8990E1FC07}" type="presParOf" srcId="{95CED335-57CD-460C-8898-09A14DEE7A9D}" destId="{D0EB4AD3-D071-476B-AEC1-90B391B6121B}" srcOrd="1" destOrd="0" presId="urn:microsoft.com/office/officeart/2005/8/layout/chevron2"/>
    <dgm:cxn modelId="{B4C56390-56F3-405E-9326-54F3690519A7}" type="presParOf" srcId="{95CED335-57CD-460C-8898-09A14DEE7A9D}" destId="{83FF0909-6E54-479E-A3EC-95D6706D7D20}" srcOrd="2" destOrd="0" presId="urn:microsoft.com/office/officeart/2005/8/layout/chevron2"/>
    <dgm:cxn modelId="{8C788D44-662C-42E1-AA27-7B93E311323F}" type="presParOf" srcId="{83FF0909-6E54-479E-A3EC-95D6706D7D20}" destId="{7EE1DB64-EFB6-432B-BB1C-F641501ABA02}" srcOrd="0" destOrd="0" presId="urn:microsoft.com/office/officeart/2005/8/layout/chevron2"/>
    <dgm:cxn modelId="{C46ACB03-D3FE-43BA-A591-7868F7CC4F17}" type="presParOf" srcId="{83FF0909-6E54-479E-A3EC-95D6706D7D20}" destId="{5214FC73-FC65-4E05-9C86-8E5110EC5C36}" srcOrd="1" destOrd="0" presId="urn:microsoft.com/office/officeart/2005/8/layout/chevron2"/>
    <dgm:cxn modelId="{BBE6D6B1-ACD3-4B46-B677-7A1F9B95DE0A}" type="presParOf" srcId="{95CED335-57CD-460C-8898-09A14DEE7A9D}" destId="{F851BFED-1DEF-4B9A-8A35-CC4812B2F8CB}" srcOrd="3" destOrd="0" presId="urn:microsoft.com/office/officeart/2005/8/layout/chevron2"/>
    <dgm:cxn modelId="{F35CDAFB-0B41-40FD-8E79-E53C998A330C}" type="presParOf" srcId="{95CED335-57CD-460C-8898-09A14DEE7A9D}" destId="{2EE683B1-7CAC-4305-B519-FCFE0159058E}" srcOrd="4" destOrd="0" presId="urn:microsoft.com/office/officeart/2005/8/layout/chevron2"/>
    <dgm:cxn modelId="{D112B9DA-92D7-4056-B59F-9BDEB80945D5}" type="presParOf" srcId="{2EE683B1-7CAC-4305-B519-FCFE0159058E}" destId="{3C8A6849-B141-4F6D-ABB6-F0C9E1A821C9}" srcOrd="0" destOrd="0" presId="urn:microsoft.com/office/officeart/2005/8/layout/chevron2"/>
    <dgm:cxn modelId="{511A0F59-6DDD-43EE-BC9C-760D88411709}" type="presParOf" srcId="{2EE683B1-7CAC-4305-B519-FCFE0159058E}" destId="{F0469115-CB03-4C3D-AEE1-C1582E060FD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AE0ACDE4-EC3E-4633-8471-84C8745591B6}"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801E59E0-B955-4A62-85F3-582099007877}">
      <dgm:prSet phldrT="[Text]"/>
      <dgm:spPr>
        <a:solidFill>
          <a:srgbClr val="D04C26"/>
        </a:solidFill>
      </dgm:spPr>
      <dgm:t>
        <a:bodyPr/>
        <a:lstStyle/>
        <a:p>
          <a:r>
            <a:rPr lang="en-US" dirty="0"/>
            <a:t>Basic Career Services</a:t>
          </a:r>
        </a:p>
      </dgm:t>
    </dgm:pt>
    <dgm:pt modelId="{CD817D10-C0AA-4711-91C0-623E100572A4}" type="parTrans" cxnId="{F86B3761-6348-42DA-8944-B3D532622000}">
      <dgm:prSet/>
      <dgm:spPr/>
      <dgm:t>
        <a:bodyPr/>
        <a:lstStyle/>
        <a:p>
          <a:endParaRPr lang="en-US"/>
        </a:p>
      </dgm:t>
    </dgm:pt>
    <dgm:pt modelId="{DAB9C19C-6FF6-4C6F-B434-7DAB355715FC}" type="sibTrans" cxnId="{F86B3761-6348-42DA-8944-B3D532622000}">
      <dgm:prSet/>
      <dgm:spPr/>
      <dgm:t>
        <a:bodyPr/>
        <a:lstStyle/>
        <a:p>
          <a:endParaRPr lang="en-US"/>
        </a:p>
      </dgm:t>
    </dgm:pt>
    <dgm:pt modelId="{374618B0-91DC-48EE-BF13-51BECD656D7B}">
      <dgm:prSet phldrT="[Text]" custT="1"/>
      <dgm:spPr>
        <a:ln>
          <a:solidFill>
            <a:srgbClr val="D04C26"/>
          </a:solidFill>
        </a:ln>
      </dgm:spPr>
      <dgm:t>
        <a:bodyPr/>
        <a:lstStyle/>
        <a:p>
          <a:pPr>
            <a:buFont typeface="+mj-lt"/>
            <a:buAutoNum type="arabicPeriod"/>
          </a:pPr>
          <a:r>
            <a:rPr lang="en-US" sz="850" dirty="0"/>
            <a:t>Referrals</a:t>
          </a:r>
        </a:p>
      </dgm:t>
    </dgm:pt>
    <dgm:pt modelId="{1B863087-B33F-470E-8A16-E3011B2471E4}" type="parTrans" cxnId="{583439BA-3C60-4633-BB96-6A5A1CD3C980}">
      <dgm:prSet/>
      <dgm:spPr/>
      <dgm:t>
        <a:bodyPr/>
        <a:lstStyle/>
        <a:p>
          <a:endParaRPr lang="en-US"/>
        </a:p>
      </dgm:t>
    </dgm:pt>
    <dgm:pt modelId="{FC9683DA-0DF7-4C4A-8257-718AD4530053}" type="sibTrans" cxnId="{583439BA-3C60-4633-BB96-6A5A1CD3C980}">
      <dgm:prSet/>
      <dgm:spPr/>
      <dgm:t>
        <a:bodyPr/>
        <a:lstStyle/>
        <a:p>
          <a:endParaRPr lang="en-US"/>
        </a:p>
      </dgm:t>
    </dgm:pt>
    <dgm:pt modelId="{D2BB4F41-E338-4C29-A4AF-CB7F6A7CDECC}">
      <dgm:prSet phldrT="[Text]"/>
      <dgm:spPr>
        <a:solidFill>
          <a:srgbClr val="F68026"/>
        </a:solidFill>
      </dgm:spPr>
      <dgm:t>
        <a:bodyPr/>
        <a:lstStyle/>
        <a:p>
          <a:r>
            <a:rPr lang="en-US" dirty="0"/>
            <a:t>Individualized Career Services</a:t>
          </a:r>
        </a:p>
      </dgm:t>
    </dgm:pt>
    <dgm:pt modelId="{01AD439E-547B-40B1-9F01-424FA80F1C2F}" type="parTrans" cxnId="{63135EA9-053F-45B6-8941-9112499C3BA3}">
      <dgm:prSet/>
      <dgm:spPr/>
      <dgm:t>
        <a:bodyPr/>
        <a:lstStyle/>
        <a:p>
          <a:endParaRPr lang="en-US"/>
        </a:p>
      </dgm:t>
    </dgm:pt>
    <dgm:pt modelId="{77106A10-648A-4F90-B0C9-2CCA1413904C}" type="sibTrans" cxnId="{63135EA9-053F-45B6-8941-9112499C3BA3}">
      <dgm:prSet/>
      <dgm:spPr/>
      <dgm:t>
        <a:bodyPr/>
        <a:lstStyle/>
        <a:p>
          <a:endParaRPr lang="en-US"/>
        </a:p>
      </dgm:t>
    </dgm:pt>
    <dgm:pt modelId="{BCC73BFB-55F3-4769-933F-73FB380E1A23}">
      <dgm:prSet phldrT="[Text]" custT="1"/>
      <dgm:spPr>
        <a:ln>
          <a:solidFill>
            <a:srgbClr val="F68026"/>
          </a:solidFill>
        </a:ln>
      </dgm:spPr>
      <dgm:t>
        <a:bodyPr/>
        <a:lstStyle/>
        <a:p>
          <a:r>
            <a:rPr lang="en-US" sz="850" dirty="0"/>
            <a:t>Assessments</a:t>
          </a:r>
        </a:p>
      </dgm:t>
    </dgm:pt>
    <dgm:pt modelId="{099B7CD6-2F2E-4BA4-9E41-56655C4F10CD}" type="parTrans" cxnId="{AAB913FD-5FEE-40AC-99E1-D9C74C5469C8}">
      <dgm:prSet/>
      <dgm:spPr/>
      <dgm:t>
        <a:bodyPr/>
        <a:lstStyle/>
        <a:p>
          <a:endParaRPr lang="en-US"/>
        </a:p>
      </dgm:t>
    </dgm:pt>
    <dgm:pt modelId="{3AABD074-02C0-429B-92EE-BEC1E4A4C907}" type="sibTrans" cxnId="{AAB913FD-5FEE-40AC-99E1-D9C74C5469C8}">
      <dgm:prSet/>
      <dgm:spPr/>
      <dgm:t>
        <a:bodyPr/>
        <a:lstStyle/>
        <a:p>
          <a:endParaRPr lang="en-US"/>
        </a:p>
      </dgm:t>
    </dgm:pt>
    <dgm:pt modelId="{441805F5-2426-4582-B3D2-5DCF004C0C6A}">
      <dgm:prSet phldrT="[Text]"/>
      <dgm:spPr>
        <a:solidFill>
          <a:srgbClr val="1721C5"/>
        </a:solidFill>
      </dgm:spPr>
      <dgm:t>
        <a:bodyPr/>
        <a:lstStyle/>
        <a:p>
          <a:r>
            <a:rPr lang="en-US" dirty="0"/>
            <a:t>Training Services</a:t>
          </a:r>
        </a:p>
      </dgm:t>
    </dgm:pt>
    <dgm:pt modelId="{D1ECBB9C-C957-4A2A-BE5F-43FDB1785F2D}" type="parTrans" cxnId="{96665BD4-A8B2-4689-B0FA-B29387E96E78}">
      <dgm:prSet/>
      <dgm:spPr/>
      <dgm:t>
        <a:bodyPr/>
        <a:lstStyle/>
        <a:p>
          <a:endParaRPr lang="en-US"/>
        </a:p>
      </dgm:t>
    </dgm:pt>
    <dgm:pt modelId="{B6FDF405-7D0D-41B1-A4E5-A46FBAEAD70E}" type="sibTrans" cxnId="{96665BD4-A8B2-4689-B0FA-B29387E96E78}">
      <dgm:prSet/>
      <dgm:spPr/>
      <dgm:t>
        <a:bodyPr/>
        <a:lstStyle/>
        <a:p>
          <a:endParaRPr lang="en-US"/>
        </a:p>
      </dgm:t>
    </dgm:pt>
    <dgm:pt modelId="{4724D315-2849-40D7-B43F-90860E617D67}">
      <dgm:prSet phldrT="[Text]" custT="1"/>
      <dgm:spPr>
        <a:ln>
          <a:solidFill>
            <a:srgbClr val="1721C5"/>
          </a:solidFill>
        </a:ln>
      </dgm:spPr>
      <dgm:t>
        <a:bodyPr/>
        <a:lstStyle/>
        <a:p>
          <a:pPr>
            <a:buNone/>
          </a:pPr>
          <a:r>
            <a:rPr lang="en-US" sz="850" dirty="0"/>
            <a:t>Occupational Skills Training</a:t>
          </a:r>
        </a:p>
      </dgm:t>
    </dgm:pt>
    <dgm:pt modelId="{B24464FB-62C5-4585-A4FE-6DADEB20331F}" type="parTrans" cxnId="{7E608844-B55C-4F44-B315-B7F163B23DAB}">
      <dgm:prSet/>
      <dgm:spPr/>
      <dgm:t>
        <a:bodyPr/>
        <a:lstStyle/>
        <a:p>
          <a:endParaRPr lang="en-US"/>
        </a:p>
      </dgm:t>
    </dgm:pt>
    <dgm:pt modelId="{61BA1F04-EFA7-4D60-BB70-9F806370F88E}" type="sibTrans" cxnId="{7E608844-B55C-4F44-B315-B7F163B23DAB}">
      <dgm:prSet/>
      <dgm:spPr/>
      <dgm:t>
        <a:bodyPr/>
        <a:lstStyle/>
        <a:p>
          <a:endParaRPr lang="en-US"/>
        </a:p>
      </dgm:t>
    </dgm:pt>
    <dgm:pt modelId="{C5F162DF-878D-4F05-8F8B-5F38D9535B5F}">
      <dgm:prSet phldrT="[Text]"/>
      <dgm:spPr>
        <a:solidFill>
          <a:srgbClr val="60106A"/>
        </a:solidFill>
      </dgm:spPr>
      <dgm:t>
        <a:bodyPr/>
        <a:lstStyle/>
        <a:p>
          <a:r>
            <a:rPr lang="en-US" dirty="0"/>
            <a:t>Supportive Services</a:t>
          </a:r>
        </a:p>
      </dgm:t>
    </dgm:pt>
    <dgm:pt modelId="{BA8C9E65-184F-4BA1-8E57-A0681041AA2A}" type="parTrans" cxnId="{32508875-8DD0-412C-9CD0-F6173A6F798A}">
      <dgm:prSet/>
      <dgm:spPr/>
      <dgm:t>
        <a:bodyPr/>
        <a:lstStyle/>
        <a:p>
          <a:endParaRPr lang="en-US"/>
        </a:p>
      </dgm:t>
    </dgm:pt>
    <dgm:pt modelId="{DDE7674D-F4DC-47AB-B104-F807A8E1B9DA}" type="sibTrans" cxnId="{32508875-8DD0-412C-9CD0-F6173A6F798A}">
      <dgm:prSet/>
      <dgm:spPr/>
      <dgm:t>
        <a:bodyPr/>
        <a:lstStyle/>
        <a:p>
          <a:endParaRPr lang="en-US"/>
        </a:p>
      </dgm:t>
    </dgm:pt>
    <dgm:pt modelId="{36209046-8750-49A1-8C5B-04D631B3A329}">
      <dgm:prSet phldrT="[Text]" custT="1"/>
      <dgm:spPr>
        <a:ln>
          <a:solidFill>
            <a:srgbClr val="60106A"/>
          </a:solidFill>
        </a:ln>
      </dgm:spPr>
      <dgm:t>
        <a:bodyPr/>
        <a:lstStyle/>
        <a:p>
          <a:r>
            <a:rPr lang="en-US" sz="850"/>
            <a:t>Child Care Assistance</a:t>
          </a:r>
          <a:endParaRPr lang="en-US" sz="850" dirty="0"/>
        </a:p>
      </dgm:t>
    </dgm:pt>
    <dgm:pt modelId="{B08027A1-4D69-453C-AB75-45201EB8B539}" type="parTrans" cxnId="{86256648-43D6-4A8F-B86A-12F5FA96E166}">
      <dgm:prSet/>
      <dgm:spPr/>
      <dgm:t>
        <a:bodyPr/>
        <a:lstStyle/>
        <a:p>
          <a:endParaRPr lang="en-US"/>
        </a:p>
      </dgm:t>
    </dgm:pt>
    <dgm:pt modelId="{CAC9C9EF-6647-45E7-9567-A38220373E67}" type="sibTrans" cxnId="{86256648-43D6-4A8F-B86A-12F5FA96E166}">
      <dgm:prSet/>
      <dgm:spPr/>
      <dgm:t>
        <a:bodyPr/>
        <a:lstStyle/>
        <a:p>
          <a:endParaRPr lang="en-US"/>
        </a:p>
      </dgm:t>
    </dgm:pt>
    <dgm:pt modelId="{44352F49-3AE8-4696-A9FC-01426079A547}">
      <dgm:prSet phldrT="[Text]"/>
      <dgm:spPr>
        <a:solidFill>
          <a:srgbClr val="C2C3C5"/>
        </a:solidFill>
      </dgm:spPr>
      <dgm:t>
        <a:bodyPr/>
        <a:lstStyle/>
        <a:p>
          <a:r>
            <a:rPr lang="en-US" dirty="0"/>
            <a:t>Follow-Up Services</a:t>
          </a:r>
        </a:p>
      </dgm:t>
    </dgm:pt>
    <dgm:pt modelId="{37F6790E-CBE5-4EA8-BAC7-A34F2751365B}" type="parTrans" cxnId="{9B80E056-124C-41B3-9E5B-A5106A010B82}">
      <dgm:prSet/>
      <dgm:spPr/>
      <dgm:t>
        <a:bodyPr/>
        <a:lstStyle/>
        <a:p>
          <a:endParaRPr lang="en-US"/>
        </a:p>
      </dgm:t>
    </dgm:pt>
    <dgm:pt modelId="{B8D997A4-A7C8-41DB-9924-8199A30B9800}" type="sibTrans" cxnId="{9B80E056-124C-41B3-9E5B-A5106A010B82}">
      <dgm:prSet/>
      <dgm:spPr/>
      <dgm:t>
        <a:bodyPr/>
        <a:lstStyle/>
        <a:p>
          <a:endParaRPr lang="en-US"/>
        </a:p>
      </dgm:t>
    </dgm:pt>
    <dgm:pt modelId="{8735CC26-77E0-4F61-B367-E5332BDC94F0}">
      <dgm:prSet phldrT="[Text]" custT="1"/>
      <dgm:spPr>
        <a:ln>
          <a:solidFill>
            <a:srgbClr val="C2C3C5"/>
          </a:solidFill>
        </a:ln>
      </dgm:spPr>
      <dgm:t>
        <a:bodyPr/>
        <a:lstStyle/>
        <a:p>
          <a:r>
            <a:rPr lang="en-US" sz="850" dirty="0"/>
            <a:t>Workplace Counseling</a:t>
          </a:r>
        </a:p>
      </dgm:t>
    </dgm:pt>
    <dgm:pt modelId="{72E87957-AD5E-4783-B73D-8898DCBEDBEC}" type="parTrans" cxnId="{31B3F8E9-208A-4D9C-9187-71CE4F8A3962}">
      <dgm:prSet/>
      <dgm:spPr/>
      <dgm:t>
        <a:bodyPr/>
        <a:lstStyle/>
        <a:p>
          <a:endParaRPr lang="en-US"/>
        </a:p>
      </dgm:t>
    </dgm:pt>
    <dgm:pt modelId="{F7DA3973-BA8A-43F1-9618-95AEE81D8239}" type="sibTrans" cxnId="{31B3F8E9-208A-4D9C-9187-71CE4F8A3962}">
      <dgm:prSet/>
      <dgm:spPr/>
      <dgm:t>
        <a:bodyPr/>
        <a:lstStyle/>
        <a:p>
          <a:endParaRPr lang="en-US"/>
        </a:p>
      </dgm:t>
    </dgm:pt>
    <dgm:pt modelId="{6E4B9B30-20C5-4B98-8BE0-672FAA3692ED}">
      <dgm:prSet custT="1"/>
      <dgm:spPr>
        <a:ln>
          <a:solidFill>
            <a:srgbClr val="D04C26"/>
          </a:solidFill>
        </a:ln>
      </dgm:spPr>
      <dgm:t>
        <a:bodyPr/>
        <a:lstStyle/>
        <a:p>
          <a:r>
            <a:rPr lang="en-US" sz="850" dirty="0"/>
            <a:t>Job Search Assistance</a:t>
          </a:r>
        </a:p>
      </dgm:t>
    </dgm:pt>
    <dgm:pt modelId="{7E8C913C-B6E5-4873-944A-AC28CEA5C7C8}" type="parTrans" cxnId="{BA8478DD-4B1E-4E87-893D-A8FB03A2ED57}">
      <dgm:prSet/>
      <dgm:spPr/>
      <dgm:t>
        <a:bodyPr/>
        <a:lstStyle/>
        <a:p>
          <a:endParaRPr lang="en-US"/>
        </a:p>
      </dgm:t>
    </dgm:pt>
    <dgm:pt modelId="{A1998572-F793-4C5E-AC45-BA383B312EE3}" type="sibTrans" cxnId="{BA8478DD-4B1E-4E87-893D-A8FB03A2ED57}">
      <dgm:prSet/>
      <dgm:spPr/>
      <dgm:t>
        <a:bodyPr/>
        <a:lstStyle/>
        <a:p>
          <a:endParaRPr lang="en-US"/>
        </a:p>
      </dgm:t>
    </dgm:pt>
    <dgm:pt modelId="{127F1FDC-E399-47AA-A92F-641A95F8BB08}">
      <dgm:prSet custT="1"/>
      <dgm:spPr>
        <a:ln>
          <a:solidFill>
            <a:srgbClr val="D04C26"/>
          </a:solidFill>
        </a:ln>
      </dgm:spPr>
      <dgm:t>
        <a:bodyPr/>
        <a:lstStyle/>
        <a:p>
          <a:r>
            <a:rPr lang="en-US" sz="850" dirty="0"/>
            <a:t>LMI Information</a:t>
          </a:r>
        </a:p>
      </dgm:t>
    </dgm:pt>
    <dgm:pt modelId="{53C1AE81-C159-4D82-856F-3DB20CB2126D}" type="parTrans" cxnId="{70FF8E28-8CF2-45A0-B2C7-DBA4A4C35F11}">
      <dgm:prSet/>
      <dgm:spPr/>
      <dgm:t>
        <a:bodyPr/>
        <a:lstStyle/>
        <a:p>
          <a:endParaRPr lang="en-US"/>
        </a:p>
      </dgm:t>
    </dgm:pt>
    <dgm:pt modelId="{10630524-B6B4-4200-8E52-01264A175881}" type="sibTrans" cxnId="{70FF8E28-8CF2-45A0-B2C7-DBA4A4C35F11}">
      <dgm:prSet/>
      <dgm:spPr/>
      <dgm:t>
        <a:bodyPr/>
        <a:lstStyle/>
        <a:p>
          <a:endParaRPr lang="en-US"/>
        </a:p>
      </dgm:t>
    </dgm:pt>
    <dgm:pt modelId="{B9BE4C4C-8941-4B68-9372-2D12AA2C68C3}">
      <dgm:prSet custT="1"/>
      <dgm:spPr>
        <a:ln>
          <a:solidFill>
            <a:srgbClr val="D04C26"/>
          </a:solidFill>
        </a:ln>
      </dgm:spPr>
      <dgm:t>
        <a:bodyPr/>
        <a:lstStyle/>
        <a:p>
          <a:r>
            <a:rPr lang="en-US" sz="850" dirty="0"/>
            <a:t>UI Information and Assistance</a:t>
          </a:r>
        </a:p>
      </dgm:t>
    </dgm:pt>
    <dgm:pt modelId="{39378D8D-B027-4B2F-AE36-3E8B6929C8FD}" type="parTrans" cxnId="{FCA7DE53-B6B3-4260-AC0E-F5A5922C661E}">
      <dgm:prSet/>
      <dgm:spPr/>
      <dgm:t>
        <a:bodyPr/>
        <a:lstStyle/>
        <a:p>
          <a:endParaRPr lang="en-US"/>
        </a:p>
      </dgm:t>
    </dgm:pt>
    <dgm:pt modelId="{F683E425-7AF3-476E-BEB8-B1F8C0702AD9}" type="sibTrans" cxnId="{FCA7DE53-B6B3-4260-AC0E-F5A5922C661E}">
      <dgm:prSet/>
      <dgm:spPr/>
      <dgm:t>
        <a:bodyPr/>
        <a:lstStyle/>
        <a:p>
          <a:endParaRPr lang="en-US"/>
        </a:p>
      </dgm:t>
    </dgm:pt>
    <dgm:pt modelId="{03C7C2D6-C720-4F3C-AD3A-88E8CBB59C88}">
      <dgm:prSet custT="1"/>
      <dgm:spPr>
        <a:ln>
          <a:solidFill>
            <a:srgbClr val="D04C26"/>
          </a:solidFill>
        </a:ln>
      </dgm:spPr>
      <dgm:t>
        <a:bodyPr/>
        <a:lstStyle/>
        <a:p>
          <a:r>
            <a:rPr lang="en-US" sz="850" dirty="0"/>
            <a:t>Financial Aid Assistance</a:t>
          </a:r>
        </a:p>
        <a:p>
          <a:endParaRPr lang="en-US" sz="850" dirty="0"/>
        </a:p>
        <a:p>
          <a:r>
            <a:rPr lang="en-US" sz="850" b="1" dirty="0"/>
            <a:t>Note: Basic Career Services are not received at the Participant level as they are not enrolling services and the recipient is only being reported as a Reportable Individual.</a:t>
          </a:r>
        </a:p>
      </dgm:t>
    </dgm:pt>
    <dgm:pt modelId="{63BBE6F0-CB0D-4D72-BCEC-FF9F262FE3C3}" type="parTrans" cxnId="{F5E96A0A-3B2F-46E2-B166-1D042917C6D9}">
      <dgm:prSet/>
      <dgm:spPr/>
      <dgm:t>
        <a:bodyPr/>
        <a:lstStyle/>
        <a:p>
          <a:endParaRPr lang="en-US"/>
        </a:p>
      </dgm:t>
    </dgm:pt>
    <dgm:pt modelId="{6AE71330-BEEC-49E8-AD4C-7DC8BE2068B1}" type="sibTrans" cxnId="{F5E96A0A-3B2F-46E2-B166-1D042917C6D9}">
      <dgm:prSet/>
      <dgm:spPr/>
      <dgm:t>
        <a:bodyPr/>
        <a:lstStyle/>
        <a:p>
          <a:endParaRPr lang="en-US"/>
        </a:p>
      </dgm:t>
    </dgm:pt>
    <dgm:pt modelId="{1D041474-BDCA-45CD-8E4A-DDBA7A04CF21}">
      <dgm:prSet custT="1"/>
      <dgm:spPr>
        <a:ln>
          <a:solidFill>
            <a:srgbClr val="F68026"/>
          </a:solidFill>
        </a:ln>
      </dgm:spPr>
      <dgm:t>
        <a:bodyPr/>
        <a:lstStyle/>
        <a:p>
          <a:r>
            <a:rPr lang="en-US" sz="850"/>
            <a:t>IEP</a:t>
          </a:r>
          <a:endParaRPr lang="en-US" sz="850" dirty="0"/>
        </a:p>
      </dgm:t>
    </dgm:pt>
    <dgm:pt modelId="{82584029-C5CB-4F61-A69B-2994239FA99A}" type="parTrans" cxnId="{3EF8DF63-6D35-4429-98DE-049D233F81E4}">
      <dgm:prSet/>
      <dgm:spPr/>
      <dgm:t>
        <a:bodyPr/>
        <a:lstStyle/>
        <a:p>
          <a:endParaRPr lang="en-US"/>
        </a:p>
      </dgm:t>
    </dgm:pt>
    <dgm:pt modelId="{970EA08D-4DD7-4B05-8E24-D33E687EA761}" type="sibTrans" cxnId="{3EF8DF63-6D35-4429-98DE-049D233F81E4}">
      <dgm:prSet/>
      <dgm:spPr/>
      <dgm:t>
        <a:bodyPr/>
        <a:lstStyle/>
        <a:p>
          <a:endParaRPr lang="en-US"/>
        </a:p>
      </dgm:t>
    </dgm:pt>
    <dgm:pt modelId="{DF561654-CD36-49A3-937B-853753305180}">
      <dgm:prSet custT="1"/>
      <dgm:spPr>
        <a:ln>
          <a:solidFill>
            <a:srgbClr val="F68026"/>
          </a:solidFill>
        </a:ln>
      </dgm:spPr>
      <dgm:t>
        <a:bodyPr/>
        <a:lstStyle/>
        <a:p>
          <a:r>
            <a:rPr lang="en-US" sz="850"/>
            <a:t>Group Counseling</a:t>
          </a:r>
          <a:endParaRPr lang="en-US" sz="850" dirty="0"/>
        </a:p>
      </dgm:t>
    </dgm:pt>
    <dgm:pt modelId="{3635C633-F123-4388-9FCC-E9490AFE9D30}" type="parTrans" cxnId="{1A01670E-999E-4DF4-9293-3B2083290AC4}">
      <dgm:prSet/>
      <dgm:spPr/>
      <dgm:t>
        <a:bodyPr/>
        <a:lstStyle/>
        <a:p>
          <a:endParaRPr lang="en-US"/>
        </a:p>
      </dgm:t>
    </dgm:pt>
    <dgm:pt modelId="{64ADEB9B-8F49-4CBD-B09E-BBC4D75740AF}" type="sibTrans" cxnId="{1A01670E-999E-4DF4-9293-3B2083290AC4}">
      <dgm:prSet/>
      <dgm:spPr/>
      <dgm:t>
        <a:bodyPr/>
        <a:lstStyle/>
        <a:p>
          <a:endParaRPr lang="en-US"/>
        </a:p>
      </dgm:t>
    </dgm:pt>
    <dgm:pt modelId="{03B5C30F-7702-4BC8-B51F-59FC8A77E83D}">
      <dgm:prSet custT="1"/>
      <dgm:spPr>
        <a:ln>
          <a:solidFill>
            <a:srgbClr val="F68026"/>
          </a:solidFill>
        </a:ln>
      </dgm:spPr>
      <dgm:t>
        <a:bodyPr/>
        <a:lstStyle/>
        <a:p>
          <a:r>
            <a:rPr lang="en-US" sz="850" dirty="0"/>
            <a:t>Career Planning</a:t>
          </a:r>
        </a:p>
      </dgm:t>
    </dgm:pt>
    <dgm:pt modelId="{66A7EBE1-9AEB-4750-9E68-75A1BE681407}" type="parTrans" cxnId="{AB4EBC37-9794-4A81-B7DB-92F3C3AF92C4}">
      <dgm:prSet/>
      <dgm:spPr/>
      <dgm:t>
        <a:bodyPr/>
        <a:lstStyle/>
        <a:p>
          <a:endParaRPr lang="en-US"/>
        </a:p>
      </dgm:t>
    </dgm:pt>
    <dgm:pt modelId="{F7F8C581-4648-421C-9990-CFF3F5E0052B}" type="sibTrans" cxnId="{AB4EBC37-9794-4A81-B7DB-92F3C3AF92C4}">
      <dgm:prSet/>
      <dgm:spPr/>
      <dgm:t>
        <a:bodyPr/>
        <a:lstStyle/>
        <a:p>
          <a:endParaRPr lang="en-US"/>
        </a:p>
      </dgm:t>
    </dgm:pt>
    <dgm:pt modelId="{FC24D271-6FD3-4B94-B257-89708C43DCD1}">
      <dgm:prSet custT="1"/>
      <dgm:spPr>
        <a:ln>
          <a:solidFill>
            <a:srgbClr val="F68026"/>
          </a:solidFill>
        </a:ln>
      </dgm:spPr>
      <dgm:t>
        <a:bodyPr/>
        <a:lstStyle/>
        <a:p>
          <a:r>
            <a:rPr lang="en-US" sz="850" dirty="0"/>
            <a:t>Pre-Vocational</a:t>
          </a:r>
        </a:p>
      </dgm:t>
    </dgm:pt>
    <dgm:pt modelId="{511E4864-93B3-439D-97D2-2D181F6610C3}" type="parTrans" cxnId="{AEB17FD9-FDC3-40E7-805A-7DF9FC854A19}">
      <dgm:prSet/>
      <dgm:spPr/>
      <dgm:t>
        <a:bodyPr/>
        <a:lstStyle/>
        <a:p>
          <a:endParaRPr lang="en-US"/>
        </a:p>
      </dgm:t>
    </dgm:pt>
    <dgm:pt modelId="{BEE58E28-BF1F-41D4-897B-F6EC3FC7EF36}" type="sibTrans" cxnId="{AEB17FD9-FDC3-40E7-805A-7DF9FC854A19}">
      <dgm:prSet/>
      <dgm:spPr/>
      <dgm:t>
        <a:bodyPr/>
        <a:lstStyle/>
        <a:p>
          <a:endParaRPr lang="en-US"/>
        </a:p>
      </dgm:t>
    </dgm:pt>
    <dgm:pt modelId="{64804920-8F3A-4D98-9E13-AD1B358D9BBF}">
      <dgm:prSet custT="1"/>
      <dgm:spPr>
        <a:ln>
          <a:solidFill>
            <a:srgbClr val="F68026"/>
          </a:solidFill>
        </a:ln>
      </dgm:spPr>
      <dgm:t>
        <a:bodyPr/>
        <a:lstStyle/>
        <a:p>
          <a:r>
            <a:rPr lang="en-US" sz="850"/>
            <a:t>Internships/WE</a:t>
          </a:r>
          <a:endParaRPr lang="en-US" sz="850" dirty="0"/>
        </a:p>
      </dgm:t>
    </dgm:pt>
    <dgm:pt modelId="{8388F9BD-CAF1-4BFC-8865-606BF229CF73}" type="parTrans" cxnId="{F0B38924-34FC-4EA4-A01F-B7C3840E96B2}">
      <dgm:prSet/>
      <dgm:spPr/>
      <dgm:t>
        <a:bodyPr/>
        <a:lstStyle/>
        <a:p>
          <a:endParaRPr lang="en-US"/>
        </a:p>
      </dgm:t>
    </dgm:pt>
    <dgm:pt modelId="{B8CE70F6-2DDF-4DB4-BFBD-3069788D8148}" type="sibTrans" cxnId="{F0B38924-34FC-4EA4-A01F-B7C3840E96B2}">
      <dgm:prSet/>
      <dgm:spPr/>
      <dgm:t>
        <a:bodyPr/>
        <a:lstStyle/>
        <a:p>
          <a:endParaRPr lang="en-US"/>
        </a:p>
      </dgm:t>
    </dgm:pt>
    <dgm:pt modelId="{4C1A393D-D579-465C-A86D-6FD238C780F4}">
      <dgm:prSet custT="1"/>
      <dgm:spPr>
        <a:ln>
          <a:solidFill>
            <a:srgbClr val="F68026"/>
          </a:solidFill>
        </a:ln>
      </dgm:spPr>
      <dgm:t>
        <a:bodyPr/>
        <a:lstStyle/>
        <a:p>
          <a:r>
            <a:rPr lang="en-US" sz="850"/>
            <a:t>Workforce Preparation</a:t>
          </a:r>
          <a:endParaRPr lang="en-US" sz="850" dirty="0"/>
        </a:p>
      </dgm:t>
    </dgm:pt>
    <dgm:pt modelId="{578F4FA4-7AE6-4D6C-B574-D5A1EC02D635}" type="parTrans" cxnId="{359A5037-C069-45E3-A4D0-F84BCA4C59CF}">
      <dgm:prSet/>
      <dgm:spPr/>
      <dgm:t>
        <a:bodyPr/>
        <a:lstStyle/>
        <a:p>
          <a:endParaRPr lang="en-US"/>
        </a:p>
      </dgm:t>
    </dgm:pt>
    <dgm:pt modelId="{E0D69441-007B-43A8-8FA7-821910155A72}" type="sibTrans" cxnId="{359A5037-C069-45E3-A4D0-F84BCA4C59CF}">
      <dgm:prSet/>
      <dgm:spPr/>
      <dgm:t>
        <a:bodyPr/>
        <a:lstStyle/>
        <a:p>
          <a:endParaRPr lang="en-US"/>
        </a:p>
      </dgm:t>
    </dgm:pt>
    <dgm:pt modelId="{1B9D46D4-71FE-4205-9DBF-3826D1134133}">
      <dgm:prSet custT="1"/>
      <dgm:spPr>
        <a:ln>
          <a:solidFill>
            <a:srgbClr val="F68026"/>
          </a:solidFill>
        </a:ln>
      </dgm:spPr>
      <dgm:t>
        <a:bodyPr/>
        <a:lstStyle/>
        <a:p>
          <a:r>
            <a:rPr lang="en-US" sz="850"/>
            <a:t>Financial Literacy</a:t>
          </a:r>
          <a:endParaRPr lang="en-US" sz="850" dirty="0"/>
        </a:p>
      </dgm:t>
    </dgm:pt>
    <dgm:pt modelId="{E3939609-8187-4B52-8A41-B6AE516C5D5D}" type="parTrans" cxnId="{A5DB342E-63D3-4DA7-9AF5-1615C71F1055}">
      <dgm:prSet/>
      <dgm:spPr/>
      <dgm:t>
        <a:bodyPr/>
        <a:lstStyle/>
        <a:p>
          <a:endParaRPr lang="en-US"/>
        </a:p>
      </dgm:t>
    </dgm:pt>
    <dgm:pt modelId="{928B2DED-BCC1-4FF4-8CCC-B3F924E042CC}" type="sibTrans" cxnId="{A5DB342E-63D3-4DA7-9AF5-1615C71F1055}">
      <dgm:prSet/>
      <dgm:spPr/>
      <dgm:t>
        <a:bodyPr/>
        <a:lstStyle/>
        <a:p>
          <a:endParaRPr lang="en-US"/>
        </a:p>
      </dgm:t>
    </dgm:pt>
    <dgm:pt modelId="{789D0B90-69A6-4338-A3A3-4904C26E94B0}">
      <dgm:prSet custT="1"/>
      <dgm:spPr>
        <a:ln>
          <a:solidFill>
            <a:srgbClr val="F68026"/>
          </a:solidFill>
        </a:ln>
      </dgm:spPr>
      <dgm:t>
        <a:bodyPr/>
        <a:lstStyle/>
        <a:p>
          <a:r>
            <a:rPr lang="en-US" sz="850"/>
            <a:t>Out-of-Area Job Search and Relocation</a:t>
          </a:r>
          <a:endParaRPr lang="en-US" sz="850" dirty="0"/>
        </a:p>
      </dgm:t>
    </dgm:pt>
    <dgm:pt modelId="{345B3780-2A83-42B5-B401-56FF48FBCC10}" type="parTrans" cxnId="{5CAA6212-D0B8-40D2-A00E-DA5532DFAC73}">
      <dgm:prSet/>
      <dgm:spPr/>
      <dgm:t>
        <a:bodyPr/>
        <a:lstStyle/>
        <a:p>
          <a:endParaRPr lang="en-US"/>
        </a:p>
      </dgm:t>
    </dgm:pt>
    <dgm:pt modelId="{CFEB7935-7D67-4DA5-894F-63A4F675398F}" type="sibTrans" cxnId="{5CAA6212-D0B8-40D2-A00E-DA5532DFAC73}">
      <dgm:prSet/>
      <dgm:spPr/>
      <dgm:t>
        <a:bodyPr/>
        <a:lstStyle/>
        <a:p>
          <a:endParaRPr lang="en-US"/>
        </a:p>
      </dgm:t>
    </dgm:pt>
    <dgm:pt modelId="{FFEA526B-FDEF-46EA-92DC-F6269172269E}">
      <dgm:prSet custT="1"/>
      <dgm:spPr>
        <a:ln>
          <a:solidFill>
            <a:srgbClr val="F68026"/>
          </a:solidFill>
        </a:ln>
      </dgm:spPr>
      <dgm:t>
        <a:bodyPr/>
        <a:lstStyle/>
        <a:p>
          <a:r>
            <a:rPr lang="en-US" sz="850" dirty="0"/>
            <a:t>English Language Acquisition</a:t>
          </a:r>
        </a:p>
        <a:p>
          <a:endParaRPr lang="en-US" sz="850" b="1" dirty="0"/>
        </a:p>
        <a:p>
          <a:r>
            <a:rPr lang="en-US" sz="850" b="1" dirty="0"/>
            <a:t>Note: Participant level services that trigger performance reporting.</a:t>
          </a:r>
        </a:p>
      </dgm:t>
    </dgm:pt>
    <dgm:pt modelId="{52DC59A3-9EAB-4EDD-88E2-F74EE3010F6F}" type="parTrans" cxnId="{9B4DB399-B8E3-448C-9E3D-539D96F8FD62}">
      <dgm:prSet/>
      <dgm:spPr/>
      <dgm:t>
        <a:bodyPr/>
        <a:lstStyle/>
        <a:p>
          <a:endParaRPr lang="en-US"/>
        </a:p>
      </dgm:t>
    </dgm:pt>
    <dgm:pt modelId="{E70928F8-A8B4-487C-B5C8-CFF2CC8888AA}" type="sibTrans" cxnId="{9B4DB399-B8E3-448C-9E3D-539D96F8FD62}">
      <dgm:prSet/>
      <dgm:spPr/>
      <dgm:t>
        <a:bodyPr/>
        <a:lstStyle/>
        <a:p>
          <a:endParaRPr lang="en-US"/>
        </a:p>
      </dgm:t>
    </dgm:pt>
    <dgm:pt modelId="{9F6AB7DF-B12F-48BB-ACC7-B8F7C9FC9644}">
      <dgm:prSet custT="1"/>
      <dgm:spPr>
        <a:ln>
          <a:solidFill>
            <a:srgbClr val="1721C5"/>
          </a:solidFill>
        </a:ln>
      </dgm:spPr>
      <dgm:t>
        <a:bodyPr/>
        <a:lstStyle/>
        <a:p>
          <a:r>
            <a:rPr lang="en-US" sz="850"/>
            <a:t>On-the-Job Training</a:t>
          </a:r>
          <a:endParaRPr lang="en-US" sz="850" dirty="0"/>
        </a:p>
      </dgm:t>
    </dgm:pt>
    <dgm:pt modelId="{E812B51B-FEBD-4454-BF27-3EAF63471DCD}" type="parTrans" cxnId="{6F0B14E9-ED3C-46A6-8E1D-0327F2C281DB}">
      <dgm:prSet/>
      <dgm:spPr/>
      <dgm:t>
        <a:bodyPr/>
        <a:lstStyle/>
        <a:p>
          <a:endParaRPr lang="en-US"/>
        </a:p>
      </dgm:t>
    </dgm:pt>
    <dgm:pt modelId="{DDA50CA5-EF6B-453F-97FC-19CB91B02D18}" type="sibTrans" cxnId="{6F0B14E9-ED3C-46A6-8E1D-0327F2C281DB}">
      <dgm:prSet/>
      <dgm:spPr/>
      <dgm:t>
        <a:bodyPr/>
        <a:lstStyle/>
        <a:p>
          <a:endParaRPr lang="en-US"/>
        </a:p>
      </dgm:t>
    </dgm:pt>
    <dgm:pt modelId="{1D53D269-4793-4D72-8F6E-88F1D9D61C88}">
      <dgm:prSet custT="1"/>
      <dgm:spPr>
        <a:ln>
          <a:solidFill>
            <a:srgbClr val="1721C5"/>
          </a:solidFill>
        </a:ln>
      </dgm:spPr>
      <dgm:t>
        <a:bodyPr/>
        <a:lstStyle/>
        <a:p>
          <a:r>
            <a:rPr lang="en-US" sz="850"/>
            <a:t>Incumbent Worker Training</a:t>
          </a:r>
          <a:endParaRPr lang="en-US" sz="850" dirty="0"/>
        </a:p>
      </dgm:t>
    </dgm:pt>
    <dgm:pt modelId="{FF07757B-5BD8-49B2-8BB3-2588CCD029B1}" type="parTrans" cxnId="{BBD90220-3DA9-442B-B112-4F36D6BBCB57}">
      <dgm:prSet/>
      <dgm:spPr/>
      <dgm:t>
        <a:bodyPr/>
        <a:lstStyle/>
        <a:p>
          <a:endParaRPr lang="en-US"/>
        </a:p>
      </dgm:t>
    </dgm:pt>
    <dgm:pt modelId="{73AA8713-94E7-4A50-9F52-8E3A8901784A}" type="sibTrans" cxnId="{BBD90220-3DA9-442B-B112-4F36D6BBCB57}">
      <dgm:prSet/>
      <dgm:spPr/>
      <dgm:t>
        <a:bodyPr/>
        <a:lstStyle/>
        <a:p>
          <a:endParaRPr lang="en-US"/>
        </a:p>
      </dgm:t>
    </dgm:pt>
    <dgm:pt modelId="{173BABC3-A946-4BD0-834A-75E8D2584EDA}">
      <dgm:prSet custT="1"/>
      <dgm:spPr>
        <a:ln>
          <a:solidFill>
            <a:srgbClr val="1721C5"/>
          </a:solidFill>
        </a:ln>
      </dgm:spPr>
      <dgm:t>
        <a:bodyPr/>
        <a:lstStyle/>
        <a:p>
          <a:r>
            <a:rPr lang="en-US" sz="850"/>
            <a:t>Skills Upgrading</a:t>
          </a:r>
          <a:endParaRPr lang="en-US" sz="850" dirty="0"/>
        </a:p>
      </dgm:t>
    </dgm:pt>
    <dgm:pt modelId="{D8DF7F6D-C395-4B5D-8578-02B1375B7041}" type="parTrans" cxnId="{6DF6DBB9-5147-41B4-8CD5-A2A975E4666E}">
      <dgm:prSet/>
      <dgm:spPr/>
      <dgm:t>
        <a:bodyPr/>
        <a:lstStyle/>
        <a:p>
          <a:endParaRPr lang="en-US"/>
        </a:p>
      </dgm:t>
    </dgm:pt>
    <dgm:pt modelId="{F84A1FD1-66AE-44BB-8005-FC02404BBF74}" type="sibTrans" cxnId="{6DF6DBB9-5147-41B4-8CD5-A2A975E4666E}">
      <dgm:prSet/>
      <dgm:spPr/>
      <dgm:t>
        <a:bodyPr/>
        <a:lstStyle/>
        <a:p>
          <a:endParaRPr lang="en-US"/>
        </a:p>
      </dgm:t>
    </dgm:pt>
    <dgm:pt modelId="{FB818B9B-0EB6-4D85-AFF2-BC27E4822BE5}">
      <dgm:prSet custT="1"/>
      <dgm:spPr>
        <a:ln>
          <a:solidFill>
            <a:srgbClr val="1721C5"/>
          </a:solidFill>
        </a:ln>
      </dgm:spPr>
      <dgm:t>
        <a:bodyPr/>
        <a:lstStyle/>
        <a:p>
          <a:r>
            <a:rPr lang="en-US" sz="850" dirty="0"/>
            <a:t>Entrepreneurial Training</a:t>
          </a:r>
        </a:p>
      </dgm:t>
    </dgm:pt>
    <dgm:pt modelId="{2E2D6FEC-B1F0-455E-AFC8-46635131079D}" type="parTrans" cxnId="{DFDA5242-52DA-4AB6-AEF7-9FA45D3F5982}">
      <dgm:prSet/>
      <dgm:spPr/>
      <dgm:t>
        <a:bodyPr/>
        <a:lstStyle/>
        <a:p>
          <a:endParaRPr lang="en-US"/>
        </a:p>
      </dgm:t>
    </dgm:pt>
    <dgm:pt modelId="{0208376B-1021-4597-8045-E575E40BF390}" type="sibTrans" cxnId="{DFDA5242-52DA-4AB6-AEF7-9FA45D3F5982}">
      <dgm:prSet/>
      <dgm:spPr/>
      <dgm:t>
        <a:bodyPr/>
        <a:lstStyle/>
        <a:p>
          <a:endParaRPr lang="en-US"/>
        </a:p>
      </dgm:t>
    </dgm:pt>
    <dgm:pt modelId="{F208561D-2D86-4095-BED5-6188FC0F39A0}">
      <dgm:prSet custT="1"/>
      <dgm:spPr>
        <a:ln>
          <a:solidFill>
            <a:srgbClr val="1721C5"/>
          </a:solidFill>
        </a:ln>
      </dgm:spPr>
      <dgm:t>
        <a:bodyPr/>
        <a:lstStyle/>
        <a:p>
          <a:r>
            <a:rPr lang="en-US" sz="850"/>
            <a:t>Customized Training</a:t>
          </a:r>
          <a:endParaRPr lang="en-US" sz="850" dirty="0"/>
        </a:p>
      </dgm:t>
    </dgm:pt>
    <dgm:pt modelId="{D8892C70-C1BD-424F-96E0-3A1D884FE2B1}" type="parTrans" cxnId="{E2F7886B-C31D-40E8-9F48-99D9F37BB64A}">
      <dgm:prSet/>
      <dgm:spPr/>
      <dgm:t>
        <a:bodyPr/>
        <a:lstStyle/>
        <a:p>
          <a:endParaRPr lang="en-US"/>
        </a:p>
      </dgm:t>
    </dgm:pt>
    <dgm:pt modelId="{8B267533-AE04-4F36-A518-594D21F45B52}" type="sibTrans" cxnId="{E2F7886B-C31D-40E8-9F48-99D9F37BB64A}">
      <dgm:prSet/>
      <dgm:spPr/>
      <dgm:t>
        <a:bodyPr/>
        <a:lstStyle/>
        <a:p>
          <a:endParaRPr lang="en-US"/>
        </a:p>
      </dgm:t>
    </dgm:pt>
    <dgm:pt modelId="{5FE7EAC8-17D4-4E20-8CE7-2B34525A4CDB}">
      <dgm:prSet custT="1"/>
      <dgm:spPr>
        <a:ln>
          <a:solidFill>
            <a:srgbClr val="1721C5"/>
          </a:solidFill>
        </a:ln>
      </dgm:spPr>
      <dgm:t>
        <a:bodyPr/>
        <a:lstStyle/>
        <a:p>
          <a:r>
            <a:rPr lang="en-US" sz="850"/>
            <a:t>Adult Education and Literacy</a:t>
          </a:r>
          <a:endParaRPr lang="en-US" sz="850" dirty="0"/>
        </a:p>
      </dgm:t>
    </dgm:pt>
    <dgm:pt modelId="{13871F01-398E-4643-9949-C053AC8CA761}" type="parTrans" cxnId="{BCED7C43-0DE4-4715-BB54-AC233D98667F}">
      <dgm:prSet/>
      <dgm:spPr/>
      <dgm:t>
        <a:bodyPr/>
        <a:lstStyle/>
        <a:p>
          <a:endParaRPr lang="en-US"/>
        </a:p>
      </dgm:t>
    </dgm:pt>
    <dgm:pt modelId="{C4DDF4F3-9923-4EE7-BE8A-FAC074BC0123}" type="sibTrans" cxnId="{BCED7C43-0DE4-4715-BB54-AC233D98667F}">
      <dgm:prSet/>
      <dgm:spPr/>
      <dgm:t>
        <a:bodyPr/>
        <a:lstStyle/>
        <a:p>
          <a:endParaRPr lang="en-US"/>
        </a:p>
      </dgm:t>
    </dgm:pt>
    <dgm:pt modelId="{10725090-7972-473E-9B79-20305701EFFD}">
      <dgm:prSet custT="1"/>
      <dgm:spPr>
        <a:ln>
          <a:solidFill>
            <a:srgbClr val="1721C5"/>
          </a:solidFill>
        </a:ln>
      </dgm:spPr>
      <dgm:t>
        <a:bodyPr/>
        <a:lstStyle/>
        <a:p>
          <a:r>
            <a:rPr lang="en-US" sz="850" dirty="0"/>
            <a:t>Job Readiness Training</a:t>
          </a:r>
        </a:p>
      </dgm:t>
    </dgm:pt>
    <dgm:pt modelId="{782AF8F7-6260-4E1D-8D4C-EC8EDDE4BD38}" type="parTrans" cxnId="{7D8559C4-14FB-4DB1-BD8A-FCA14624C6FC}">
      <dgm:prSet/>
      <dgm:spPr/>
      <dgm:t>
        <a:bodyPr/>
        <a:lstStyle/>
        <a:p>
          <a:endParaRPr lang="en-US"/>
        </a:p>
      </dgm:t>
    </dgm:pt>
    <dgm:pt modelId="{F21E5284-DB27-4F3C-ABD5-6C81BCF673D7}" type="sibTrans" cxnId="{7D8559C4-14FB-4DB1-BD8A-FCA14624C6FC}">
      <dgm:prSet/>
      <dgm:spPr/>
      <dgm:t>
        <a:bodyPr/>
        <a:lstStyle/>
        <a:p>
          <a:endParaRPr lang="en-US"/>
        </a:p>
      </dgm:t>
    </dgm:pt>
    <dgm:pt modelId="{6EA46252-DE73-4E34-A739-2BB8BE3B6BF4}">
      <dgm:prSet custT="1"/>
      <dgm:spPr>
        <a:ln>
          <a:solidFill>
            <a:srgbClr val="1721C5"/>
          </a:solidFill>
        </a:ln>
      </dgm:spPr>
      <dgm:t>
        <a:bodyPr/>
        <a:lstStyle/>
        <a:p>
          <a:r>
            <a:rPr lang="en-US" sz="850" dirty="0"/>
            <a:t>Transitional Training</a:t>
          </a:r>
        </a:p>
        <a:p>
          <a:endParaRPr lang="en-US" sz="850" b="1" dirty="0"/>
        </a:p>
      </dgm:t>
    </dgm:pt>
    <dgm:pt modelId="{20D30CFC-6B5E-4001-8D02-BB51A24BC2B6}" type="parTrans" cxnId="{A4F1E539-4736-4894-8AD0-43BEC5D6C032}">
      <dgm:prSet/>
      <dgm:spPr/>
      <dgm:t>
        <a:bodyPr/>
        <a:lstStyle/>
        <a:p>
          <a:endParaRPr lang="en-US"/>
        </a:p>
      </dgm:t>
    </dgm:pt>
    <dgm:pt modelId="{7C59DADC-630C-4B41-96F0-D6D400E6BB21}" type="sibTrans" cxnId="{A4F1E539-4736-4894-8AD0-43BEC5D6C032}">
      <dgm:prSet/>
      <dgm:spPr/>
      <dgm:t>
        <a:bodyPr/>
        <a:lstStyle/>
        <a:p>
          <a:endParaRPr lang="en-US"/>
        </a:p>
      </dgm:t>
    </dgm:pt>
    <dgm:pt modelId="{DE769904-D598-4752-B07A-DD25A82FF016}">
      <dgm:prSet custT="1"/>
      <dgm:spPr>
        <a:ln>
          <a:solidFill>
            <a:srgbClr val="60106A"/>
          </a:solidFill>
        </a:ln>
      </dgm:spPr>
      <dgm:t>
        <a:bodyPr/>
        <a:lstStyle/>
        <a:p>
          <a:r>
            <a:rPr lang="en-US" sz="850" dirty="0"/>
            <a:t>Dependent Assistance</a:t>
          </a:r>
        </a:p>
      </dgm:t>
    </dgm:pt>
    <dgm:pt modelId="{280E5CD1-0410-4E9F-89AE-5D20F69F211A}" type="parTrans" cxnId="{BB55B662-204A-47B8-B8AD-7BBE3FF23CCD}">
      <dgm:prSet/>
      <dgm:spPr/>
      <dgm:t>
        <a:bodyPr/>
        <a:lstStyle/>
        <a:p>
          <a:endParaRPr lang="en-US"/>
        </a:p>
      </dgm:t>
    </dgm:pt>
    <dgm:pt modelId="{42E6420F-CEBB-434B-BBDC-96D3AB0BA9AF}" type="sibTrans" cxnId="{BB55B662-204A-47B8-B8AD-7BBE3FF23CCD}">
      <dgm:prSet/>
      <dgm:spPr/>
      <dgm:t>
        <a:bodyPr/>
        <a:lstStyle/>
        <a:p>
          <a:endParaRPr lang="en-US"/>
        </a:p>
      </dgm:t>
    </dgm:pt>
    <dgm:pt modelId="{B27D51D5-3EE3-44E1-B7AC-D9D5A1936312}">
      <dgm:prSet custT="1"/>
      <dgm:spPr>
        <a:ln>
          <a:solidFill>
            <a:srgbClr val="60106A"/>
          </a:solidFill>
        </a:ln>
      </dgm:spPr>
      <dgm:t>
        <a:bodyPr/>
        <a:lstStyle/>
        <a:p>
          <a:r>
            <a:rPr lang="en-US" sz="850"/>
            <a:t>Transportation Assistance</a:t>
          </a:r>
          <a:endParaRPr lang="en-US" sz="850" dirty="0"/>
        </a:p>
      </dgm:t>
    </dgm:pt>
    <dgm:pt modelId="{B1E6652D-016F-44B4-9349-F1692ABB309C}" type="parTrans" cxnId="{1456BE63-6729-4955-9D76-5D38F20D9FC6}">
      <dgm:prSet/>
      <dgm:spPr/>
      <dgm:t>
        <a:bodyPr/>
        <a:lstStyle/>
        <a:p>
          <a:endParaRPr lang="en-US"/>
        </a:p>
      </dgm:t>
    </dgm:pt>
    <dgm:pt modelId="{0977C222-E147-44E1-B35C-9715FD265545}" type="sibTrans" cxnId="{1456BE63-6729-4955-9D76-5D38F20D9FC6}">
      <dgm:prSet/>
      <dgm:spPr/>
      <dgm:t>
        <a:bodyPr/>
        <a:lstStyle/>
        <a:p>
          <a:endParaRPr lang="en-US"/>
        </a:p>
      </dgm:t>
    </dgm:pt>
    <dgm:pt modelId="{706B1948-0EAA-4D77-B74A-8574AF5F92B9}">
      <dgm:prSet custT="1"/>
      <dgm:spPr>
        <a:ln>
          <a:solidFill>
            <a:srgbClr val="60106A"/>
          </a:solidFill>
        </a:ln>
      </dgm:spPr>
      <dgm:t>
        <a:bodyPr/>
        <a:lstStyle/>
        <a:p>
          <a:r>
            <a:rPr lang="en-US" sz="850" dirty="0"/>
            <a:t>Needs Related Payments</a:t>
          </a:r>
        </a:p>
      </dgm:t>
    </dgm:pt>
    <dgm:pt modelId="{74235080-4C11-44DE-B723-FBEA14BE71AF}" type="parTrans" cxnId="{60FE6C8D-9DAB-4D26-95AA-B5F33E0271BE}">
      <dgm:prSet/>
      <dgm:spPr/>
      <dgm:t>
        <a:bodyPr/>
        <a:lstStyle/>
        <a:p>
          <a:endParaRPr lang="en-US"/>
        </a:p>
      </dgm:t>
    </dgm:pt>
    <dgm:pt modelId="{18F0B943-892D-4F1C-ACEB-D5F8017610BF}" type="sibTrans" cxnId="{60FE6C8D-9DAB-4D26-95AA-B5F33E0271BE}">
      <dgm:prSet/>
      <dgm:spPr/>
      <dgm:t>
        <a:bodyPr/>
        <a:lstStyle/>
        <a:p>
          <a:endParaRPr lang="en-US"/>
        </a:p>
      </dgm:t>
    </dgm:pt>
    <dgm:pt modelId="{2D656C10-6E72-4879-98BB-B367D0EDF347}">
      <dgm:prSet custT="1"/>
      <dgm:spPr>
        <a:ln>
          <a:solidFill>
            <a:srgbClr val="60106A"/>
          </a:solidFill>
        </a:ln>
      </dgm:spPr>
      <dgm:t>
        <a:bodyPr/>
        <a:lstStyle/>
        <a:p>
          <a:r>
            <a:rPr lang="en-US" sz="850"/>
            <a:t>Reasonable Accommodations for Individuals with Disabilities</a:t>
          </a:r>
          <a:endParaRPr lang="en-US" sz="850" dirty="0"/>
        </a:p>
      </dgm:t>
    </dgm:pt>
    <dgm:pt modelId="{4CF16176-7033-470A-B687-FE09A1F6850D}" type="parTrans" cxnId="{313BAC81-B989-494A-B06A-2DC9E15262AD}">
      <dgm:prSet/>
      <dgm:spPr/>
      <dgm:t>
        <a:bodyPr/>
        <a:lstStyle/>
        <a:p>
          <a:endParaRPr lang="en-US"/>
        </a:p>
      </dgm:t>
    </dgm:pt>
    <dgm:pt modelId="{FA17993C-7B00-4CE6-8E61-BC4EE21CD887}" type="sibTrans" cxnId="{313BAC81-B989-494A-B06A-2DC9E15262AD}">
      <dgm:prSet/>
      <dgm:spPr/>
      <dgm:t>
        <a:bodyPr/>
        <a:lstStyle/>
        <a:p>
          <a:endParaRPr lang="en-US"/>
        </a:p>
      </dgm:t>
    </dgm:pt>
    <dgm:pt modelId="{87D5560C-812B-4969-8034-3B590BCF1385}">
      <dgm:prSet custT="1"/>
      <dgm:spPr>
        <a:ln>
          <a:solidFill>
            <a:srgbClr val="60106A"/>
          </a:solidFill>
        </a:ln>
      </dgm:spPr>
      <dgm:t>
        <a:bodyPr/>
        <a:lstStyle/>
        <a:p>
          <a:r>
            <a:rPr lang="en-US" sz="850"/>
            <a:t>Assistance with Work Attire, Tools and Equipment</a:t>
          </a:r>
          <a:endParaRPr lang="en-US" sz="850" dirty="0"/>
        </a:p>
      </dgm:t>
    </dgm:pt>
    <dgm:pt modelId="{13157EBC-6B46-4623-AFCF-E08BC4AD6EAD}" type="parTrans" cxnId="{B643FC61-988C-4CBF-84CB-6425CF5FE114}">
      <dgm:prSet/>
      <dgm:spPr/>
      <dgm:t>
        <a:bodyPr/>
        <a:lstStyle/>
        <a:p>
          <a:endParaRPr lang="en-US"/>
        </a:p>
      </dgm:t>
    </dgm:pt>
    <dgm:pt modelId="{C45B5E54-CB8E-4283-BBB7-EF1D43F7C577}" type="sibTrans" cxnId="{B643FC61-988C-4CBF-84CB-6425CF5FE114}">
      <dgm:prSet/>
      <dgm:spPr/>
      <dgm:t>
        <a:bodyPr/>
        <a:lstStyle/>
        <a:p>
          <a:endParaRPr lang="en-US"/>
        </a:p>
      </dgm:t>
    </dgm:pt>
    <dgm:pt modelId="{62DC7A34-E34C-442E-81CC-0FF05B49918B}">
      <dgm:prSet custT="1"/>
      <dgm:spPr>
        <a:ln>
          <a:solidFill>
            <a:srgbClr val="60106A"/>
          </a:solidFill>
        </a:ln>
      </dgm:spPr>
      <dgm:t>
        <a:bodyPr/>
        <a:lstStyle/>
        <a:p>
          <a:r>
            <a:rPr lang="en-US" sz="850" dirty="0"/>
            <a:t>Assistance with Books, Fees and other necessary education items</a:t>
          </a:r>
        </a:p>
        <a:p>
          <a:endParaRPr lang="en-US" sz="850" dirty="0"/>
        </a:p>
        <a:p>
          <a:r>
            <a:rPr lang="en-US" sz="850" b="1" dirty="0"/>
            <a:t>Note: May only be received while an Active Participant, except Youth Participants may receive during follow-up period.</a:t>
          </a:r>
        </a:p>
      </dgm:t>
    </dgm:pt>
    <dgm:pt modelId="{59ECA75D-A838-436C-9003-1DD296894D94}" type="parTrans" cxnId="{842E04A3-293D-4BE9-BDEC-C0909F06D788}">
      <dgm:prSet/>
      <dgm:spPr/>
      <dgm:t>
        <a:bodyPr/>
        <a:lstStyle/>
        <a:p>
          <a:endParaRPr lang="en-US"/>
        </a:p>
      </dgm:t>
    </dgm:pt>
    <dgm:pt modelId="{FE2AB7FA-6A64-45D8-B8E3-049355BA7BBE}" type="sibTrans" cxnId="{842E04A3-293D-4BE9-BDEC-C0909F06D788}">
      <dgm:prSet/>
      <dgm:spPr/>
      <dgm:t>
        <a:bodyPr/>
        <a:lstStyle/>
        <a:p>
          <a:endParaRPr lang="en-US"/>
        </a:p>
      </dgm:t>
    </dgm:pt>
    <dgm:pt modelId="{A225C7C1-7E5B-490A-8886-30F5C4044553}">
      <dgm:prSet phldrT="[Text]" custT="1"/>
      <dgm:spPr>
        <a:ln>
          <a:solidFill>
            <a:srgbClr val="C2C3C5"/>
          </a:solidFill>
        </a:ln>
      </dgm:spPr>
      <dgm:t>
        <a:bodyPr/>
        <a:lstStyle/>
        <a:p>
          <a:r>
            <a:rPr lang="en-US" sz="850" dirty="0"/>
            <a:t>Additional Career Planning and Counseling</a:t>
          </a:r>
        </a:p>
        <a:p>
          <a:r>
            <a:rPr lang="en-US" sz="850" dirty="0"/>
            <a:t>Peer Support Groups</a:t>
          </a:r>
        </a:p>
      </dgm:t>
    </dgm:pt>
    <dgm:pt modelId="{EB4BE974-A1BF-4D1E-B82E-EF9EFE6036F1}" type="parTrans" cxnId="{D35894C2-F521-4F7D-B0B6-4F8E227F87FF}">
      <dgm:prSet/>
      <dgm:spPr/>
      <dgm:t>
        <a:bodyPr/>
        <a:lstStyle/>
        <a:p>
          <a:endParaRPr lang="en-US"/>
        </a:p>
      </dgm:t>
    </dgm:pt>
    <dgm:pt modelId="{02CC1597-87F5-49D9-AEED-4874233B34A3}" type="sibTrans" cxnId="{D35894C2-F521-4F7D-B0B6-4F8E227F87FF}">
      <dgm:prSet/>
      <dgm:spPr/>
      <dgm:t>
        <a:bodyPr/>
        <a:lstStyle/>
        <a:p>
          <a:endParaRPr lang="en-US"/>
        </a:p>
      </dgm:t>
    </dgm:pt>
    <dgm:pt modelId="{F07B1090-A852-4DDC-96D0-AEC343D36E72}">
      <dgm:prSet phldrT="[Text]" custT="1"/>
      <dgm:spPr>
        <a:ln>
          <a:solidFill>
            <a:srgbClr val="C2C3C5"/>
          </a:solidFill>
        </a:ln>
      </dgm:spPr>
      <dgm:t>
        <a:bodyPr/>
        <a:lstStyle/>
        <a:p>
          <a:r>
            <a:rPr lang="en-US" sz="850" dirty="0"/>
            <a:t>Information about Additional Education Opportunities and Community Supportive Services</a:t>
          </a:r>
        </a:p>
      </dgm:t>
    </dgm:pt>
    <dgm:pt modelId="{38420C42-36B8-48DA-9278-C55E5943397E}" type="parTrans" cxnId="{A16A7B47-C89D-408F-AC82-D4174C972A2D}">
      <dgm:prSet/>
      <dgm:spPr/>
      <dgm:t>
        <a:bodyPr/>
        <a:lstStyle/>
        <a:p>
          <a:endParaRPr lang="en-US"/>
        </a:p>
      </dgm:t>
    </dgm:pt>
    <dgm:pt modelId="{CA5B3012-1323-4123-AC45-F1E7E5E027A1}" type="sibTrans" cxnId="{A16A7B47-C89D-408F-AC82-D4174C972A2D}">
      <dgm:prSet/>
      <dgm:spPr/>
      <dgm:t>
        <a:bodyPr/>
        <a:lstStyle/>
        <a:p>
          <a:endParaRPr lang="en-US"/>
        </a:p>
      </dgm:t>
    </dgm:pt>
    <dgm:pt modelId="{06A01D67-47F9-4C93-BE10-CD3A82412A12}">
      <dgm:prSet phldrT="[Text]" custT="1"/>
      <dgm:spPr>
        <a:ln>
          <a:solidFill>
            <a:srgbClr val="C2C3C5"/>
          </a:solidFill>
        </a:ln>
      </dgm:spPr>
      <dgm:t>
        <a:bodyPr/>
        <a:lstStyle/>
        <a:p>
          <a:r>
            <a:rPr lang="en-US" sz="850" dirty="0"/>
            <a:t>Case Management</a:t>
          </a:r>
        </a:p>
        <a:p>
          <a:r>
            <a:rPr lang="en-US" sz="850" dirty="0"/>
            <a:t>Adult Mentoring*</a:t>
          </a:r>
        </a:p>
        <a:p>
          <a:r>
            <a:rPr lang="en-US" sz="850" dirty="0"/>
            <a:t>Financial Literacy Education*</a:t>
          </a:r>
        </a:p>
        <a:p>
          <a:r>
            <a:rPr lang="en-US" sz="850" dirty="0"/>
            <a:t>LMI and other Employment Information*</a:t>
          </a:r>
        </a:p>
        <a:p>
          <a:r>
            <a:rPr lang="en-US" sz="850" dirty="0"/>
            <a:t>Preparation for and Transition to Post-Secondary Education*</a:t>
          </a:r>
        </a:p>
        <a:p>
          <a:endParaRPr lang="en-US" sz="850" b="1" dirty="0"/>
        </a:p>
        <a:p>
          <a:r>
            <a:rPr lang="en-US" sz="850" b="1" dirty="0"/>
            <a:t>Note: Post-Exit services occurring after period of participation ends; and performance outcomes are attained post-exit during Follow-up.</a:t>
          </a:r>
        </a:p>
      </dgm:t>
    </dgm:pt>
    <dgm:pt modelId="{91547CA6-FF3D-4B29-A130-47A140DA50E0}" type="parTrans" cxnId="{3861AC95-8ABA-4C1D-BC33-F2EEA62CBA23}">
      <dgm:prSet/>
      <dgm:spPr/>
      <dgm:t>
        <a:bodyPr/>
        <a:lstStyle/>
        <a:p>
          <a:endParaRPr lang="en-US"/>
        </a:p>
      </dgm:t>
    </dgm:pt>
    <dgm:pt modelId="{8BCC12E2-7244-46FB-BE62-FFF5980E2435}" type="sibTrans" cxnId="{3861AC95-8ABA-4C1D-BC33-F2EEA62CBA23}">
      <dgm:prSet/>
      <dgm:spPr/>
      <dgm:t>
        <a:bodyPr/>
        <a:lstStyle/>
        <a:p>
          <a:endParaRPr lang="en-US"/>
        </a:p>
      </dgm:t>
    </dgm:pt>
    <dgm:pt modelId="{C5B68DE2-577B-4316-9EC2-3D370ECF045B}">
      <dgm:prSet custT="1"/>
      <dgm:spPr/>
      <dgm:t>
        <a:bodyPr/>
        <a:lstStyle/>
        <a:p>
          <a:r>
            <a:rPr lang="en-US" sz="850" b="1" dirty="0"/>
            <a:t>Note: Participant level services that trigger performance reporting.</a:t>
          </a:r>
        </a:p>
      </dgm:t>
    </dgm:pt>
    <dgm:pt modelId="{1020BF95-6449-4EBB-802B-0E29AD61B046}" type="parTrans" cxnId="{32EEE893-F451-4DFA-B8C9-483228D02BD3}">
      <dgm:prSet/>
      <dgm:spPr/>
      <dgm:t>
        <a:bodyPr/>
        <a:lstStyle/>
        <a:p>
          <a:endParaRPr lang="en-US"/>
        </a:p>
      </dgm:t>
    </dgm:pt>
    <dgm:pt modelId="{8FC1FE67-78FD-4F14-B7D3-4EBA10D2B794}" type="sibTrans" cxnId="{32EEE893-F451-4DFA-B8C9-483228D02BD3}">
      <dgm:prSet/>
      <dgm:spPr/>
      <dgm:t>
        <a:bodyPr/>
        <a:lstStyle/>
        <a:p>
          <a:endParaRPr lang="en-US"/>
        </a:p>
      </dgm:t>
    </dgm:pt>
    <dgm:pt modelId="{BFDC965E-6D05-4B5B-B3D2-ACCB5F8C17E4}">
      <dgm:prSet custT="1"/>
      <dgm:spPr>
        <a:ln>
          <a:solidFill>
            <a:srgbClr val="1721C5"/>
          </a:solidFill>
        </a:ln>
      </dgm:spPr>
      <dgm:t>
        <a:bodyPr/>
        <a:lstStyle/>
        <a:p>
          <a:endParaRPr lang="en-US" sz="850" dirty="0"/>
        </a:p>
      </dgm:t>
    </dgm:pt>
    <dgm:pt modelId="{40501973-9152-4796-BE5C-EB85E2A7626A}" type="parTrans" cxnId="{898BDE1A-D8D7-44BC-AE2D-9AD7B8313D07}">
      <dgm:prSet/>
      <dgm:spPr/>
      <dgm:t>
        <a:bodyPr/>
        <a:lstStyle/>
        <a:p>
          <a:endParaRPr lang="en-US"/>
        </a:p>
      </dgm:t>
    </dgm:pt>
    <dgm:pt modelId="{7C8F0C94-5619-45C3-BBD9-3E393F22A0DF}" type="sibTrans" cxnId="{898BDE1A-D8D7-44BC-AE2D-9AD7B8313D07}">
      <dgm:prSet/>
      <dgm:spPr/>
      <dgm:t>
        <a:bodyPr/>
        <a:lstStyle/>
        <a:p>
          <a:endParaRPr lang="en-US"/>
        </a:p>
      </dgm:t>
    </dgm:pt>
    <dgm:pt modelId="{7F70170F-80DF-4DF3-B23A-43B2B68DEF45}" type="pres">
      <dgm:prSet presAssocID="{AE0ACDE4-EC3E-4633-8471-84C8745591B6}" presName="Name0" presStyleCnt="0">
        <dgm:presLayoutVars>
          <dgm:chMax val="5"/>
          <dgm:chPref val="5"/>
          <dgm:dir/>
          <dgm:animLvl val="lvl"/>
        </dgm:presLayoutVars>
      </dgm:prSet>
      <dgm:spPr/>
    </dgm:pt>
    <dgm:pt modelId="{611389D6-8221-40DC-ACB6-3BE06BA0359C}" type="pres">
      <dgm:prSet presAssocID="{801E59E0-B955-4A62-85F3-582099007877}" presName="parentText1" presStyleLbl="node1" presStyleIdx="0" presStyleCnt="5">
        <dgm:presLayoutVars>
          <dgm:chMax/>
          <dgm:chPref val="3"/>
          <dgm:bulletEnabled val="1"/>
        </dgm:presLayoutVars>
      </dgm:prSet>
      <dgm:spPr/>
    </dgm:pt>
    <dgm:pt modelId="{40D97892-EE62-47F0-8828-989479983412}" type="pres">
      <dgm:prSet presAssocID="{801E59E0-B955-4A62-85F3-582099007877}" presName="childText1" presStyleLbl="solidAlignAcc1" presStyleIdx="0" presStyleCnt="5">
        <dgm:presLayoutVars>
          <dgm:chMax val="0"/>
          <dgm:chPref val="0"/>
          <dgm:bulletEnabled val="1"/>
        </dgm:presLayoutVars>
      </dgm:prSet>
      <dgm:spPr/>
    </dgm:pt>
    <dgm:pt modelId="{A560902F-F725-4357-B1CC-CDD0C780B093}" type="pres">
      <dgm:prSet presAssocID="{D2BB4F41-E338-4C29-A4AF-CB7F6A7CDECC}" presName="parentText2" presStyleLbl="node1" presStyleIdx="1" presStyleCnt="5">
        <dgm:presLayoutVars>
          <dgm:chMax/>
          <dgm:chPref val="3"/>
          <dgm:bulletEnabled val="1"/>
        </dgm:presLayoutVars>
      </dgm:prSet>
      <dgm:spPr/>
    </dgm:pt>
    <dgm:pt modelId="{91EA2C79-4BDA-4664-8CB5-D8BE0A1B421D}" type="pres">
      <dgm:prSet presAssocID="{D2BB4F41-E338-4C29-A4AF-CB7F6A7CDECC}" presName="childText2" presStyleLbl="solidAlignAcc1" presStyleIdx="1" presStyleCnt="5">
        <dgm:presLayoutVars>
          <dgm:chMax val="0"/>
          <dgm:chPref val="0"/>
          <dgm:bulletEnabled val="1"/>
        </dgm:presLayoutVars>
      </dgm:prSet>
      <dgm:spPr/>
    </dgm:pt>
    <dgm:pt modelId="{6C936A8A-5679-4615-A261-83A16DC03883}" type="pres">
      <dgm:prSet presAssocID="{441805F5-2426-4582-B3D2-5DCF004C0C6A}" presName="parentText3" presStyleLbl="node1" presStyleIdx="2" presStyleCnt="5">
        <dgm:presLayoutVars>
          <dgm:chMax/>
          <dgm:chPref val="3"/>
          <dgm:bulletEnabled val="1"/>
        </dgm:presLayoutVars>
      </dgm:prSet>
      <dgm:spPr/>
    </dgm:pt>
    <dgm:pt modelId="{298EEB58-CBDA-45A9-B18B-854A91F96AE8}" type="pres">
      <dgm:prSet presAssocID="{441805F5-2426-4582-B3D2-5DCF004C0C6A}" presName="childText3" presStyleLbl="solidAlignAcc1" presStyleIdx="2" presStyleCnt="5">
        <dgm:presLayoutVars>
          <dgm:chMax val="0"/>
          <dgm:chPref val="0"/>
          <dgm:bulletEnabled val="1"/>
        </dgm:presLayoutVars>
      </dgm:prSet>
      <dgm:spPr/>
    </dgm:pt>
    <dgm:pt modelId="{24780037-D73A-454B-BA50-DC346428038A}" type="pres">
      <dgm:prSet presAssocID="{C5F162DF-878D-4F05-8F8B-5F38D9535B5F}" presName="parentText4" presStyleLbl="node1" presStyleIdx="3" presStyleCnt="5">
        <dgm:presLayoutVars>
          <dgm:chMax/>
          <dgm:chPref val="3"/>
          <dgm:bulletEnabled val="1"/>
        </dgm:presLayoutVars>
      </dgm:prSet>
      <dgm:spPr/>
    </dgm:pt>
    <dgm:pt modelId="{CAF43FBB-4793-4942-948E-B1A7429E7A55}" type="pres">
      <dgm:prSet presAssocID="{C5F162DF-878D-4F05-8F8B-5F38D9535B5F}" presName="childText4" presStyleLbl="solidAlignAcc1" presStyleIdx="3" presStyleCnt="5">
        <dgm:presLayoutVars>
          <dgm:chMax val="0"/>
          <dgm:chPref val="0"/>
          <dgm:bulletEnabled val="1"/>
        </dgm:presLayoutVars>
      </dgm:prSet>
      <dgm:spPr/>
    </dgm:pt>
    <dgm:pt modelId="{E6397141-802A-4B9E-875A-6771A58EEB3D}" type="pres">
      <dgm:prSet presAssocID="{44352F49-3AE8-4696-A9FC-01426079A547}" presName="parentText5" presStyleLbl="node1" presStyleIdx="4" presStyleCnt="5">
        <dgm:presLayoutVars>
          <dgm:chMax/>
          <dgm:chPref val="3"/>
          <dgm:bulletEnabled val="1"/>
        </dgm:presLayoutVars>
      </dgm:prSet>
      <dgm:spPr/>
    </dgm:pt>
    <dgm:pt modelId="{AEE16325-9A9A-430B-A163-AE24C7520FD6}" type="pres">
      <dgm:prSet presAssocID="{44352F49-3AE8-4696-A9FC-01426079A547}" presName="childText5" presStyleLbl="solidAlignAcc1" presStyleIdx="4" presStyleCnt="5">
        <dgm:presLayoutVars>
          <dgm:chMax val="0"/>
          <dgm:chPref val="0"/>
          <dgm:bulletEnabled val="1"/>
        </dgm:presLayoutVars>
      </dgm:prSet>
      <dgm:spPr/>
    </dgm:pt>
  </dgm:ptLst>
  <dgm:cxnLst>
    <dgm:cxn modelId="{CD009801-F3A5-410C-B81F-7A17A21BE6C4}" type="presOf" srcId="{AE0ACDE4-EC3E-4633-8471-84C8745591B6}" destId="{7F70170F-80DF-4DF3-B23A-43B2B68DEF45}" srcOrd="0" destOrd="0" presId="urn:microsoft.com/office/officeart/2009/3/layout/IncreasingArrowsProcess"/>
    <dgm:cxn modelId="{0D488302-6354-4886-B4BB-5DFCE0AD7DD0}" type="presOf" srcId="{6E4B9B30-20C5-4B98-8BE0-672FAA3692ED}" destId="{40D97892-EE62-47F0-8828-989479983412}" srcOrd="0" destOrd="1" presId="urn:microsoft.com/office/officeart/2009/3/layout/IncreasingArrowsProcess"/>
    <dgm:cxn modelId="{BFB92304-433B-4E05-AFCA-2CFEBF695755}" type="presOf" srcId="{FFEA526B-FDEF-46EA-92DC-F6269172269E}" destId="{91EA2C79-4BDA-4664-8CB5-D8BE0A1B421D}" srcOrd="0" destOrd="9" presId="urn:microsoft.com/office/officeart/2009/3/layout/IncreasingArrowsProcess"/>
    <dgm:cxn modelId="{90FE5406-87AB-4B7E-9CD3-CC132289F6EE}" type="presOf" srcId="{FC24D271-6FD3-4B94-B257-89708C43DCD1}" destId="{91EA2C79-4BDA-4664-8CB5-D8BE0A1B421D}" srcOrd="0" destOrd="4" presId="urn:microsoft.com/office/officeart/2009/3/layout/IncreasingArrowsProcess"/>
    <dgm:cxn modelId="{ECA1E206-F842-450C-A1A4-0B67861BDD43}" type="presOf" srcId="{789D0B90-69A6-4338-A3A3-4904C26E94B0}" destId="{91EA2C79-4BDA-4664-8CB5-D8BE0A1B421D}" srcOrd="0" destOrd="8" presId="urn:microsoft.com/office/officeart/2009/3/layout/IncreasingArrowsProcess"/>
    <dgm:cxn modelId="{F5E96A0A-3B2F-46E2-B166-1D042917C6D9}" srcId="{801E59E0-B955-4A62-85F3-582099007877}" destId="{03C7C2D6-C720-4F3C-AD3A-88E8CBB59C88}" srcOrd="4" destOrd="0" parTransId="{63BBE6F0-CB0D-4D72-BCEC-FF9F262FE3C3}" sibTransId="{6AE71330-BEEC-49E8-AD4C-7DC8BE2068B1}"/>
    <dgm:cxn modelId="{964C4D0D-7652-422C-8768-9C9F411F31C5}" type="presOf" srcId="{4C1A393D-D579-465C-A86D-6FD238C780F4}" destId="{91EA2C79-4BDA-4664-8CB5-D8BE0A1B421D}" srcOrd="0" destOrd="6" presId="urn:microsoft.com/office/officeart/2009/3/layout/IncreasingArrowsProcess"/>
    <dgm:cxn modelId="{3532E40D-C516-419C-A7ED-9B5D8206604E}" type="presOf" srcId="{DF561654-CD36-49A3-937B-853753305180}" destId="{91EA2C79-4BDA-4664-8CB5-D8BE0A1B421D}" srcOrd="0" destOrd="2" presId="urn:microsoft.com/office/officeart/2009/3/layout/IncreasingArrowsProcess"/>
    <dgm:cxn modelId="{1A01670E-999E-4DF4-9293-3B2083290AC4}" srcId="{D2BB4F41-E338-4C29-A4AF-CB7F6A7CDECC}" destId="{DF561654-CD36-49A3-937B-853753305180}" srcOrd="2" destOrd="0" parTransId="{3635C633-F123-4388-9FCC-E9490AFE9D30}" sibTransId="{64ADEB9B-8F49-4CBD-B09E-BBC4D75740AF}"/>
    <dgm:cxn modelId="{F0ADA910-81BF-4D26-ABBD-76CA0B5F69BF}" type="presOf" srcId="{F208561D-2D86-4095-BED5-6188FC0F39A0}" destId="{298EEB58-CBDA-45A9-B18B-854A91F96AE8}" srcOrd="0" destOrd="5" presId="urn:microsoft.com/office/officeart/2009/3/layout/IncreasingArrowsProcess"/>
    <dgm:cxn modelId="{EC207B11-75E8-42BC-92CC-CE5FF0116D35}" type="presOf" srcId="{C5B68DE2-577B-4316-9EC2-3D370ECF045B}" destId="{298EEB58-CBDA-45A9-B18B-854A91F96AE8}" srcOrd="0" destOrd="9" presId="urn:microsoft.com/office/officeart/2009/3/layout/IncreasingArrowsProcess"/>
    <dgm:cxn modelId="{9EC00D12-EFB6-4110-A9B8-F7CD9D4F7157}" type="presOf" srcId="{4724D315-2849-40D7-B43F-90860E617D67}" destId="{298EEB58-CBDA-45A9-B18B-854A91F96AE8}" srcOrd="0" destOrd="0" presId="urn:microsoft.com/office/officeart/2009/3/layout/IncreasingArrowsProcess"/>
    <dgm:cxn modelId="{5CAA6212-D0B8-40D2-A00E-DA5532DFAC73}" srcId="{D2BB4F41-E338-4C29-A4AF-CB7F6A7CDECC}" destId="{789D0B90-69A6-4338-A3A3-4904C26E94B0}" srcOrd="8" destOrd="0" parTransId="{345B3780-2A83-42B5-B401-56FF48FBCC10}" sibTransId="{CFEB7935-7D67-4DA5-894F-63A4F675398F}"/>
    <dgm:cxn modelId="{105B8D12-23B6-409A-BBF9-DD76CD52A4E2}" type="presOf" srcId="{801E59E0-B955-4A62-85F3-582099007877}" destId="{611389D6-8221-40DC-ACB6-3BE06BA0359C}" srcOrd="0" destOrd="0" presId="urn:microsoft.com/office/officeart/2009/3/layout/IncreasingArrowsProcess"/>
    <dgm:cxn modelId="{716C4417-93E8-468F-BD94-331184163694}" type="presOf" srcId="{127F1FDC-E399-47AA-A92F-641A95F8BB08}" destId="{40D97892-EE62-47F0-8828-989479983412}" srcOrd="0" destOrd="2" presId="urn:microsoft.com/office/officeart/2009/3/layout/IncreasingArrowsProcess"/>
    <dgm:cxn modelId="{898BDE1A-D8D7-44BC-AE2D-9AD7B8313D07}" srcId="{441805F5-2426-4582-B3D2-5DCF004C0C6A}" destId="{BFDC965E-6D05-4B5B-B3D2-ACCB5F8C17E4}" srcOrd="10" destOrd="0" parTransId="{40501973-9152-4796-BE5C-EB85E2A7626A}" sibTransId="{7C8F0C94-5619-45C3-BBD9-3E393F22A0DF}"/>
    <dgm:cxn modelId="{3889661B-AA89-4B7C-9F11-A83816C1EC29}" type="presOf" srcId="{441805F5-2426-4582-B3D2-5DCF004C0C6A}" destId="{6C936A8A-5679-4615-A261-83A16DC03883}" srcOrd="0" destOrd="0" presId="urn:microsoft.com/office/officeart/2009/3/layout/IncreasingArrowsProcess"/>
    <dgm:cxn modelId="{BBD90220-3DA9-442B-B112-4F36D6BBCB57}" srcId="{441805F5-2426-4582-B3D2-5DCF004C0C6A}" destId="{1D53D269-4793-4D72-8F6E-88F1D9D61C88}" srcOrd="2" destOrd="0" parTransId="{FF07757B-5BD8-49B2-8BB3-2588CCD029B1}" sibTransId="{73AA8713-94E7-4A50-9F52-8E3A8901784A}"/>
    <dgm:cxn modelId="{E772E420-9D0B-43EE-A056-21B4EC105E94}" type="presOf" srcId="{10725090-7972-473E-9B79-20305701EFFD}" destId="{298EEB58-CBDA-45A9-B18B-854A91F96AE8}" srcOrd="0" destOrd="7" presId="urn:microsoft.com/office/officeart/2009/3/layout/IncreasingArrowsProcess"/>
    <dgm:cxn modelId="{72B1A122-F032-4EC5-82D7-F4D877D38F74}" type="presOf" srcId="{374618B0-91DC-48EE-BF13-51BECD656D7B}" destId="{40D97892-EE62-47F0-8828-989479983412}" srcOrd="0" destOrd="0" presId="urn:microsoft.com/office/officeart/2009/3/layout/IncreasingArrowsProcess"/>
    <dgm:cxn modelId="{F0B38924-34FC-4EA4-A01F-B7C3840E96B2}" srcId="{D2BB4F41-E338-4C29-A4AF-CB7F6A7CDECC}" destId="{64804920-8F3A-4D98-9E13-AD1B358D9BBF}" srcOrd="5" destOrd="0" parTransId="{8388F9BD-CAF1-4BFC-8865-606BF229CF73}" sibTransId="{B8CE70F6-2DDF-4DB4-BFBD-3069788D8148}"/>
    <dgm:cxn modelId="{F217C324-3348-4613-B309-3D80C16D9D9E}" type="presOf" srcId="{03C7C2D6-C720-4F3C-AD3A-88E8CBB59C88}" destId="{40D97892-EE62-47F0-8828-989479983412}" srcOrd="0" destOrd="4" presId="urn:microsoft.com/office/officeart/2009/3/layout/IncreasingArrowsProcess"/>
    <dgm:cxn modelId="{34F10525-AC66-4890-9583-47BD734B9EDE}" type="presOf" srcId="{706B1948-0EAA-4D77-B74A-8574AF5F92B9}" destId="{CAF43FBB-4793-4942-948E-B1A7429E7A55}" srcOrd="0" destOrd="3" presId="urn:microsoft.com/office/officeart/2009/3/layout/IncreasingArrowsProcess"/>
    <dgm:cxn modelId="{5C502626-0071-4C6A-A164-D423E57AAA8E}" type="presOf" srcId="{9F6AB7DF-B12F-48BB-ACC7-B8F7C9FC9644}" destId="{298EEB58-CBDA-45A9-B18B-854A91F96AE8}" srcOrd="0" destOrd="1" presId="urn:microsoft.com/office/officeart/2009/3/layout/IncreasingArrowsProcess"/>
    <dgm:cxn modelId="{70FF8E28-8CF2-45A0-B2C7-DBA4A4C35F11}" srcId="{801E59E0-B955-4A62-85F3-582099007877}" destId="{127F1FDC-E399-47AA-A92F-641A95F8BB08}" srcOrd="2" destOrd="0" parTransId="{53C1AE81-C159-4D82-856F-3DB20CB2126D}" sibTransId="{10630524-B6B4-4200-8E52-01264A175881}"/>
    <dgm:cxn modelId="{A5DB342E-63D3-4DA7-9AF5-1615C71F1055}" srcId="{D2BB4F41-E338-4C29-A4AF-CB7F6A7CDECC}" destId="{1B9D46D4-71FE-4205-9DBF-3826D1134133}" srcOrd="7" destOrd="0" parTransId="{E3939609-8187-4B52-8A41-B6AE516C5D5D}" sibTransId="{928B2DED-BCC1-4FF4-8CCC-B3F924E042CC}"/>
    <dgm:cxn modelId="{A1FB3530-6E52-42CF-B183-DBD8B5F021A3}" type="presOf" srcId="{44352F49-3AE8-4696-A9FC-01426079A547}" destId="{E6397141-802A-4B9E-875A-6771A58EEB3D}" srcOrd="0" destOrd="0" presId="urn:microsoft.com/office/officeart/2009/3/layout/IncreasingArrowsProcess"/>
    <dgm:cxn modelId="{4A708132-F8BA-44E8-AEBB-2FC45E288625}" type="presOf" srcId="{C5F162DF-878D-4F05-8F8B-5F38D9535B5F}" destId="{24780037-D73A-454B-BA50-DC346428038A}" srcOrd="0" destOrd="0" presId="urn:microsoft.com/office/officeart/2009/3/layout/IncreasingArrowsProcess"/>
    <dgm:cxn modelId="{359A5037-C069-45E3-A4D0-F84BCA4C59CF}" srcId="{D2BB4F41-E338-4C29-A4AF-CB7F6A7CDECC}" destId="{4C1A393D-D579-465C-A86D-6FD238C780F4}" srcOrd="6" destOrd="0" parTransId="{578F4FA4-7AE6-4D6C-B574-D5A1EC02D635}" sibTransId="{E0D69441-007B-43A8-8FA7-821910155A72}"/>
    <dgm:cxn modelId="{AB4EBC37-9794-4A81-B7DB-92F3C3AF92C4}" srcId="{D2BB4F41-E338-4C29-A4AF-CB7F6A7CDECC}" destId="{03B5C30F-7702-4BC8-B51F-59FC8A77E83D}" srcOrd="3" destOrd="0" parTransId="{66A7EBE1-9AEB-4750-9E68-75A1BE681407}" sibTransId="{F7F8C581-4648-421C-9990-CFF3F5E0052B}"/>
    <dgm:cxn modelId="{A4F1E539-4736-4894-8AD0-43BEC5D6C032}" srcId="{441805F5-2426-4582-B3D2-5DCF004C0C6A}" destId="{6EA46252-DE73-4E34-A739-2BB8BE3B6BF4}" srcOrd="8" destOrd="0" parTransId="{20D30CFC-6B5E-4001-8D02-BB51A24BC2B6}" sibTransId="{7C59DADC-630C-4B41-96F0-D6D400E6BB21}"/>
    <dgm:cxn modelId="{54BAC260-C244-4122-BA52-55B953725531}" type="presOf" srcId="{03B5C30F-7702-4BC8-B51F-59FC8A77E83D}" destId="{91EA2C79-4BDA-4664-8CB5-D8BE0A1B421D}" srcOrd="0" destOrd="3" presId="urn:microsoft.com/office/officeart/2009/3/layout/IncreasingArrowsProcess"/>
    <dgm:cxn modelId="{F86B3761-6348-42DA-8944-B3D532622000}" srcId="{AE0ACDE4-EC3E-4633-8471-84C8745591B6}" destId="{801E59E0-B955-4A62-85F3-582099007877}" srcOrd="0" destOrd="0" parTransId="{CD817D10-C0AA-4711-91C0-623E100572A4}" sibTransId="{DAB9C19C-6FF6-4C6F-B434-7DAB355715FC}"/>
    <dgm:cxn modelId="{B643FC61-988C-4CBF-84CB-6425CF5FE114}" srcId="{C5F162DF-878D-4F05-8F8B-5F38D9535B5F}" destId="{87D5560C-812B-4969-8034-3B590BCF1385}" srcOrd="5" destOrd="0" parTransId="{13157EBC-6B46-4623-AFCF-E08BC4AD6EAD}" sibTransId="{C45B5E54-CB8E-4283-BBB7-EF1D43F7C577}"/>
    <dgm:cxn modelId="{DFDA5242-52DA-4AB6-AEF7-9FA45D3F5982}" srcId="{441805F5-2426-4582-B3D2-5DCF004C0C6A}" destId="{FB818B9B-0EB6-4D85-AFF2-BC27E4822BE5}" srcOrd="4" destOrd="0" parTransId="{2E2D6FEC-B1F0-455E-AFC8-46635131079D}" sibTransId="{0208376B-1021-4597-8045-E575E40BF390}"/>
    <dgm:cxn modelId="{61AF9A42-A4D9-4026-A63A-718246902182}" type="presOf" srcId="{1B9D46D4-71FE-4205-9DBF-3826D1134133}" destId="{91EA2C79-4BDA-4664-8CB5-D8BE0A1B421D}" srcOrd="0" destOrd="7" presId="urn:microsoft.com/office/officeart/2009/3/layout/IncreasingArrowsProcess"/>
    <dgm:cxn modelId="{BB55B662-204A-47B8-B8AD-7BBE3FF23CCD}" srcId="{C5F162DF-878D-4F05-8F8B-5F38D9535B5F}" destId="{DE769904-D598-4752-B07A-DD25A82FF016}" srcOrd="1" destOrd="0" parTransId="{280E5CD1-0410-4E9F-89AE-5D20F69F211A}" sibTransId="{42E6420F-CEBB-434B-BBDC-96D3AB0BA9AF}"/>
    <dgm:cxn modelId="{BCED7C43-0DE4-4715-BB54-AC233D98667F}" srcId="{441805F5-2426-4582-B3D2-5DCF004C0C6A}" destId="{5FE7EAC8-17D4-4E20-8CE7-2B34525A4CDB}" srcOrd="6" destOrd="0" parTransId="{13871F01-398E-4643-9949-C053AC8CA761}" sibTransId="{C4DDF4F3-9923-4EE7-BE8A-FAC074BC0123}"/>
    <dgm:cxn modelId="{1456BE63-6729-4955-9D76-5D38F20D9FC6}" srcId="{C5F162DF-878D-4F05-8F8B-5F38D9535B5F}" destId="{B27D51D5-3EE3-44E1-B7AC-D9D5A1936312}" srcOrd="2" destOrd="0" parTransId="{B1E6652D-016F-44B4-9349-F1692ABB309C}" sibTransId="{0977C222-E147-44E1-B35C-9715FD265545}"/>
    <dgm:cxn modelId="{3EF8DF63-6D35-4429-98DE-049D233F81E4}" srcId="{D2BB4F41-E338-4C29-A4AF-CB7F6A7CDECC}" destId="{1D041474-BDCA-45CD-8E4A-DDBA7A04CF21}" srcOrd="1" destOrd="0" parTransId="{82584029-C5CB-4F61-A69B-2994239FA99A}" sibTransId="{970EA08D-4DD7-4B05-8E24-D33E687EA761}"/>
    <dgm:cxn modelId="{E6D51A64-BBBB-491B-B1AF-26C2C80B580C}" type="presOf" srcId="{DE769904-D598-4752-B07A-DD25A82FF016}" destId="{CAF43FBB-4793-4942-948E-B1A7429E7A55}" srcOrd="0" destOrd="1" presId="urn:microsoft.com/office/officeart/2009/3/layout/IncreasingArrowsProcess"/>
    <dgm:cxn modelId="{7E608844-B55C-4F44-B315-B7F163B23DAB}" srcId="{441805F5-2426-4582-B3D2-5DCF004C0C6A}" destId="{4724D315-2849-40D7-B43F-90860E617D67}" srcOrd="0" destOrd="0" parTransId="{B24464FB-62C5-4585-A4FE-6DADEB20331F}" sibTransId="{61BA1F04-EFA7-4D60-BB70-9F806370F88E}"/>
    <dgm:cxn modelId="{D7C51B65-957F-4261-87B7-010A8F74DBD0}" type="presOf" srcId="{FB818B9B-0EB6-4D85-AFF2-BC27E4822BE5}" destId="{298EEB58-CBDA-45A9-B18B-854A91F96AE8}" srcOrd="0" destOrd="4" presId="urn:microsoft.com/office/officeart/2009/3/layout/IncreasingArrowsProcess"/>
    <dgm:cxn modelId="{A16A7B47-C89D-408F-AC82-D4174C972A2D}" srcId="{44352F49-3AE8-4696-A9FC-01426079A547}" destId="{F07B1090-A852-4DDC-96D0-AEC343D36E72}" srcOrd="2" destOrd="0" parTransId="{38420C42-36B8-48DA-9278-C55E5943397E}" sibTransId="{CA5B3012-1323-4123-AC45-F1E7E5E027A1}"/>
    <dgm:cxn modelId="{F41EE367-013C-4207-815B-626A5D040051}" type="presOf" srcId="{06A01D67-47F9-4C93-BE10-CD3A82412A12}" destId="{AEE16325-9A9A-430B-A163-AE24C7520FD6}" srcOrd="0" destOrd="3" presId="urn:microsoft.com/office/officeart/2009/3/layout/IncreasingArrowsProcess"/>
    <dgm:cxn modelId="{86256648-43D6-4A8F-B86A-12F5FA96E166}" srcId="{C5F162DF-878D-4F05-8F8B-5F38D9535B5F}" destId="{36209046-8750-49A1-8C5B-04D631B3A329}" srcOrd="0" destOrd="0" parTransId="{B08027A1-4D69-453C-AB75-45201EB8B539}" sibTransId="{CAC9C9EF-6647-45E7-9567-A38220373E67}"/>
    <dgm:cxn modelId="{E2F7886B-C31D-40E8-9F48-99D9F37BB64A}" srcId="{441805F5-2426-4582-B3D2-5DCF004C0C6A}" destId="{F208561D-2D86-4095-BED5-6188FC0F39A0}" srcOrd="5" destOrd="0" parTransId="{D8892C70-C1BD-424F-96E0-3A1D884FE2B1}" sibTransId="{8B267533-AE04-4F36-A518-594D21F45B52}"/>
    <dgm:cxn modelId="{FCA7DE53-B6B3-4260-AC0E-F5A5922C661E}" srcId="{801E59E0-B955-4A62-85F3-582099007877}" destId="{B9BE4C4C-8941-4B68-9372-2D12AA2C68C3}" srcOrd="3" destOrd="0" parTransId="{39378D8D-B027-4B2F-AE36-3E8B6929C8FD}" sibTransId="{F683E425-7AF3-476E-BEB8-B1F8C0702AD9}"/>
    <dgm:cxn modelId="{14F62854-8DE8-4AB0-B71A-DB4560F15066}" type="presOf" srcId="{BCC73BFB-55F3-4769-933F-73FB380E1A23}" destId="{91EA2C79-4BDA-4664-8CB5-D8BE0A1B421D}" srcOrd="0" destOrd="0" presId="urn:microsoft.com/office/officeart/2009/3/layout/IncreasingArrowsProcess"/>
    <dgm:cxn modelId="{32508875-8DD0-412C-9CD0-F6173A6F798A}" srcId="{AE0ACDE4-EC3E-4633-8471-84C8745591B6}" destId="{C5F162DF-878D-4F05-8F8B-5F38D9535B5F}" srcOrd="3" destOrd="0" parTransId="{BA8C9E65-184F-4BA1-8E57-A0681041AA2A}" sibTransId="{DDE7674D-F4DC-47AB-B104-F807A8E1B9DA}"/>
    <dgm:cxn modelId="{9B80E056-124C-41B3-9E5B-A5106A010B82}" srcId="{AE0ACDE4-EC3E-4633-8471-84C8745591B6}" destId="{44352F49-3AE8-4696-A9FC-01426079A547}" srcOrd="4" destOrd="0" parTransId="{37F6790E-CBE5-4EA8-BAC7-A34F2751365B}" sibTransId="{B8D997A4-A7C8-41DB-9924-8199A30B9800}"/>
    <dgm:cxn modelId="{3448B07A-57D1-475A-9F4D-80054324D93F}" type="presOf" srcId="{B27D51D5-3EE3-44E1-B7AC-D9D5A1936312}" destId="{CAF43FBB-4793-4942-948E-B1A7429E7A55}" srcOrd="0" destOrd="2" presId="urn:microsoft.com/office/officeart/2009/3/layout/IncreasingArrowsProcess"/>
    <dgm:cxn modelId="{313BAC81-B989-494A-B06A-2DC9E15262AD}" srcId="{C5F162DF-878D-4F05-8F8B-5F38D9535B5F}" destId="{2D656C10-6E72-4879-98BB-B367D0EDF347}" srcOrd="4" destOrd="0" parTransId="{4CF16176-7033-470A-B687-FE09A1F6850D}" sibTransId="{FA17993C-7B00-4CE6-8E61-BC4EE21CD887}"/>
    <dgm:cxn modelId="{84ED358B-FE0A-47AA-B187-8CB8351DABFF}" type="presOf" srcId="{A225C7C1-7E5B-490A-8886-30F5C4044553}" destId="{AEE16325-9A9A-430B-A163-AE24C7520FD6}" srcOrd="0" destOrd="1" presId="urn:microsoft.com/office/officeart/2009/3/layout/IncreasingArrowsProcess"/>
    <dgm:cxn modelId="{2AE2078D-AD45-4331-A162-EE07BD016C2C}" type="presOf" srcId="{87D5560C-812B-4969-8034-3B590BCF1385}" destId="{CAF43FBB-4793-4942-948E-B1A7429E7A55}" srcOrd="0" destOrd="5" presId="urn:microsoft.com/office/officeart/2009/3/layout/IncreasingArrowsProcess"/>
    <dgm:cxn modelId="{60FE6C8D-9DAB-4D26-95AA-B5F33E0271BE}" srcId="{C5F162DF-878D-4F05-8F8B-5F38D9535B5F}" destId="{706B1948-0EAA-4D77-B74A-8574AF5F92B9}" srcOrd="3" destOrd="0" parTransId="{74235080-4C11-44DE-B723-FBEA14BE71AF}" sibTransId="{18F0B943-892D-4F1C-ACEB-D5F8017610BF}"/>
    <dgm:cxn modelId="{32EEE893-F451-4DFA-B8C9-483228D02BD3}" srcId="{441805F5-2426-4582-B3D2-5DCF004C0C6A}" destId="{C5B68DE2-577B-4316-9EC2-3D370ECF045B}" srcOrd="9" destOrd="0" parTransId="{1020BF95-6449-4EBB-802B-0E29AD61B046}" sibTransId="{8FC1FE67-78FD-4F14-B7D3-4EBA10D2B794}"/>
    <dgm:cxn modelId="{3861AC95-8ABA-4C1D-BC33-F2EEA62CBA23}" srcId="{44352F49-3AE8-4696-A9FC-01426079A547}" destId="{06A01D67-47F9-4C93-BE10-CD3A82412A12}" srcOrd="3" destOrd="0" parTransId="{91547CA6-FF3D-4B29-A130-47A140DA50E0}" sibTransId="{8BCC12E2-7244-46FB-BE62-FFF5980E2435}"/>
    <dgm:cxn modelId="{9B4DB399-B8E3-448C-9E3D-539D96F8FD62}" srcId="{D2BB4F41-E338-4C29-A4AF-CB7F6A7CDECC}" destId="{FFEA526B-FDEF-46EA-92DC-F6269172269E}" srcOrd="9" destOrd="0" parTransId="{52DC59A3-9EAB-4EDD-88E2-F74EE3010F6F}" sibTransId="{E70928F8-A8B4-487C-B5C8-CFF2CC8888AA}"/>
    <dgm:cxn modelId="{319B23A2-23DA-4475-85F8-D22D723ABCDA}" type="presOf" srcId="{D2BB4F41-E338-4C29-A4AF-CB7F6A7CDECC}" destId="{A560902F-F725-4357-B1CC-CDD0C780B093}" srcOrd="0" destOrd="0" presId="urn:microsoft.com/office/officeart/2009/3/layout/IncreasingArrowsProcess"/>
    <dgm:cxn modelId="{842E04A3-293D-4BE9-BDEC-C0909F06D788}" srcId="{C5F162DF-878D-4F05-8F8B-5F38D9535B5F}" destId="{62DC7A34-E34C-442E-81CC-0FF05B49918B}" srcOrd="6" destOrd="0" parTransId="{59ECA75D-A838-436C-9003-1DD296894D94}" sibTransId="{FE2AB7FA-6A64-45D8-B8E3-049355BA7BBE}"/>
    <dgm:cxn modelId="{63135EA9-053F-45B6-8941-9112499C3BA3}" srcId="{AE0ACDE4-EC3E-4633-8471-84C8745591B6}" destId="{D2BB4F41-E338-4C29-A4AF-CB7F6A7CDECC}" srcOrd="1" destOrd="0" parTransId="{01AD439E-547B-40B1-9F01-424FA80F1C2F}" sibTransId="{77106A10-648A-4F90-B0C9-2CCA1413904C}"/>
    <dgm:cxn modelId="{B0F98CAC-A1E5-4A64-B409-5D6DFA9EDB9B}" type="presOf" srcId="{6EA46252-DE73-4E34-A739-2BB8BE3B6BF4}" destId="{298EEB58-CBDA-45A9-B18B-854A91F96AE8}" srcOrd="0" destOrd="8" presId="urn:microsoft.com/office/officeart/2009/3/layout/IncreasingArrowsProcess"/>
    <dgm:cxn modelId="{523CD8AC-7328-4E3A-BDE2-3C0C6CB4A6D7}" type="presOf" srcId="{B9BE4C4C-8941-4B68-9372-2D12AA2C68C3}" destId="{40D97892-EE62-47F0-8828-989479983412}" srcOrd="0" destOrd="3" presId="urn:microsoft.com/office/officeart/2009/3/layout/IncreasingArrowsProcess"/>
    <dgm:cxn modelId="{6DF6DBB9-5147-41B4-8CD5-A2A975E4666E}" srcId="{441805F5-2426-4582-B3D2-5DCF004C0C6A}" destId="{173BABC3-A946-4BD0-834A-75E8D2584EDA}" srcOrd="3" destOrd="0" parTransId="{D8DF7F6D-C395-4B5D-8578-02B1375B7041}" sibTransId="{F84A1FD1-66AE-44BB-8005-FC02404BBF74}"/>
    <dgm:cxn modelId="{583439BA-3C60-4633-BB96-6A5A1CD3C980}" srcId="{801E59E0-B955-4A62-85F3-582099007877}" destId="{374618B0-91DC-48EE-BF13-51BECD656D7B}" srcOrd="0" destOrd="0" parTransId="{1B863087-B33F-470E-8A16-E3011B2471E4}" sibTransId="{FC9683DA-0DF7-4C4A-8257-718AD4530053}"/>
    <dgm:cxn modelId="{8BDD54BB-6179-4D3B-8027-D28A2B496DBB}" type="presOf" srcId="{F07B1090-A852-4DDC-96D0-AEC343D36E72}" destId="{AEE16325-9A9A-430B-A163-AE24C7520FD6}" srcOrd="0" destOrd="2" presId="urn:microsoft.com/office/officeart/2009/3/layout/IncreasingArrowsProcess"/>
    <dgm:cxn modelId="{D35894C2-F521-4F7D-B0B6-4F8E227F87FF}" srcId="{44352F49-3AE8-4696-A9FC-01426079A547}" destId="{A225C7C1-7E5B-490A-8886-30F5C4044553}" srcOrd="1" destOrd="0" parTransId="{EB4BE974-A1BF-4D1E-B82E-EF9EFE6036F1}" sibTransId="{02CC1597-87F5-49D9-AEED-4874233B34A3}"/>
    <dgm:cxn modelId="{7D8559C4-14FB-4DB1-BD8A-FCA14624C6FC}" srcId="{441805F5-2426-4582-B3D2-5DCF004C0C6A}" destId="{10725090-7972-473E-9B79-20305701EFFD}" srcOrd="7" destOrd="0" parTransId="{782AF8F7-6260-4E1D-8D4C-EC8EDDE4BD38}" sibTransId="{F21E5284-DB27-4F3C-ABD5-6C81BCF673D7}"/>
    <dgm:cxn modelId="{1910A5CA-F3BF-4622-B1A7-2E026B632657}" type="presOf" srcId="{62DC7A34-E34C-442E-81CC-0FF05B49918B}" destId="{CAF43FBB-4793-4942-948E-B1A7429E7A55}" srcOrd="0" destOrd="6" presId="urn:microsoft.com/office/officeart/2009/3/layout/IncreasingArrowsProcess"/>
    <dgm:cxn modelId="{0845AECE-794B-46A2-843A-647333516285}" type="presOf" srcId="{173BABC3-A946-4BD0-834A-75E8D2584EDA}" destId="{298EEB58-CBDA-45A9-B18B-854A91F96AE8}" srcOrd="0" destOrd="3" presId="urn:microsoft.com/office/officeart/2009/3/layout/IncreasingArrowsProcess"/>
    <dgm:cxn modelId="{96665BD4-A8B2-4689-B0FA-B29387E96E78}" srcId="{AE0ACDE4-EC3E-4633-8471-84C8745591B6}" destId="{441805F5-2426-4582-B3D2-5DCF004C0C6A}" srcOrd="2" destOrd="0" parTransId="{D1ECBB9C-C957-4A2A-BE5F-43FDB1785F2D}" sibTransId="{B6FDF405-7D0D-41B1-A4E5-A46FBAEAD70E}"/>
    <dgm:cxn modelId="{AEB17FD9-FDC3-40E7-805A-7DF9FC854A19}" srcId="{D2BB4F41-E338-4C29-A4AF-CB7F6A7CDECC}" destId="{FC24D271-6FD3-4B94-B257-89708C43DCD1}" srcOrd="4" destOrd="0" parTransId="{511E4864-93B3-439D-97D2-2D181F6610C3}" sibTransId="{BEE58E28-BF1F-41D4-897B-F6EC3FC7EF36}"/>
    <dgm:cxn modelId="{FD1EC8D9-9B14-4D30-8038-AFAA1197B37F}" type="presOf" srcId="{BFDC965E-6D05-4B5B-B3D2-ACCB5F8C17E4}" destId="{298EEB58-CBDA-45A9-B18B-854A91F96AE8}" srcOrd="0" destOrd="10" presId="urn:microsoft.com/office/officeart/2009/3/layout/IncreasingArrowsProcess"/>
    <dgm:cxn modelId="{CA488DDC-FC93-4E9D-95D9-D384FB81A8A7}" type="presOf" srcId="{8735CC26-77E0-4F61-B367-E5332BDC94F0}" destId="{AEE16325-9A9A-430B-A163-AE24C7520FD6}" srcOrd="0" destOrd="0" presId="urn:microsoft.com/office/officeart/2009/3/layout/IncreasingArrowsProcess"/>
    <dgm:cxn modelId="{BA8478DD-4B1E-4E87-893D-A8FB03A2ED57}" srcId="{801E59E0-B955-4A62-85F3-582099007877}" destId="{6E4B9B30-20C5-4B98-8BE0-672FAA3692ED}" srcOrd="1" destOrd="0" parTransId="{7E8C913C-B6E5-4873-944A-AC28CEA5C7C8}" sibTransId="{A1998572-F793-4C5E-AC45-BA383B312EE3}"/>
    <dgm:cxn modelId="{6F0B14E9-ED3C-46A6-8E1D-0327F2C281DB}" srcId="{441805F5-2426-4582-B3D2-5DCF004C0C6A}" destId="{9F6AB7DF-B12F-48BB-ACC7-B8F7C9FC9644}" srcOrd="1" destOrd="0" parTransId="{E812B51B-FEBD-4454-BF27-3EAF63471DCD}" sibTransId="{DDA50CA5-EF6B-453F-97FC-19CB91B02D18}"/>
    <dgm:cxn modelId="{31B3F8E9-208A-4D9C-9187-71CE4F8A3962}" srcId="{44352F49-3AE8-4696-A9FC-01426079A547}" destId="{8735CC26-77E0-4F61-B367-E5332BDC94F0}" srcOrd="0" destOrd="0" parTransId="{72E87957-AD5E-4783-B73D-8898DCBEDBEC}" sibTransId="{F7DA3973-BA8A-43F1-9618-95AEE81D8239}"/>
    <dgm:cxn modelId="{33B868F3-9025-4DF3-AF3C-A05EAB00A5BE}" type="presOf" srcId="{64804920-8F3A-4D98-9E13-AD1B358D9BBF}" destId="{91EA2C79-4BDA-4664-8CB5-D8BE0A1B421D}" srcOrd="0" destOrd="5" presId="urn:microsoft.com/office/officeart/2009/3/layout/IncreasingArrowsProcess"/>
    <dgm:cxn modelId="{FF847CF9-0095-4B44-B309-1C1DEF95B97D}" type="presOf" srcId="{2D656C10-6E72-4879-98BB-B367D0EDF347}" destId="{CAF43FBB-4793-4942-948E-B1A7429E7A55}" srcOrd="0" destOrd="4" presId="urn:microsoft.com/office/officeart/2009/3/layout/IncreasingArrowsProcess"/>
    <dgm:cxn modelId="{2044ABF9-60C1-497A-9D88-4C92BC205E4B}" type="presOf" srcId="{5FE7EAC8-17D4-4E20-8CE7-2B34525A4CDB}" destId="{298EEB58-CBDA-45A9-B18B-854A91F96AE8}" srcOrd="0" destOrd="6" presId="urn:microsoft.com/office/officeart/2009/3/layout/IncreasingArrowsProcess"/>
    <dgm:cxn modelId="{E9BD9BFB-C67E-4EB2-ACF0-40515A575D54}" type="presOf" srcId="{1D53D269-4793-4D72-8F6E-88F1D9D61C88}" destId="{298EEB58-CBDA-45A9-B18B-854A91F96AE8}" srcOrd="0" destOrd="2" presId="urn:microsoft.com/office/officeart/2009/3/layout/IncreasingArrowsProcess"/>
    <dgm:cxn modelId="{AAB913FD-5FEE-40AC-99E1-D9C74C5469C8}" srcId="{D2BB4F41-E338-4C29-A4AF-CB7F6A7CDECC}" destId="{BCC73BFB-55F3-4769-933F-73FB380E1A23}" srcOrd="0" destOrd="0" parTransId="{099B7CD6-2F2E-4BA4-9E41-56655C4F10CD}" sibTransId="{3AABD074-02C0-429B-92EE-BEC1E4A4C907}"/>
    <dgm:cxn modelId="{975761FE-6309-4C09-908A-632F33BDAF82}" type="presOf" srcId="{36209046-8750-49A1-8C5B-04D631B3A329}" destId="{CAF43FBB-4793-4942-948E-B1A7429E7A55}" srcOrd="0" destOrd="0" presId="urn:microsoft.com/office/officeart/2009/3/layout/IncreasingArrowsProcess"/>
    <dgm:cxn modelId="{22A215FF-9EFD-42A6-80E0-580F85BF450E}" type="presOf" srcId="{1D041474-BDCA-45CD-8E4A-DDBA7A04CF21}" destId="{91EA2C79-4BDA-4664-8CB5-D8BE0A1B421D}" srcOrd="0" destOrd="1" presId="urn:microsoft.com/office/officeart/2009/3/layout/IncreasingArrowsProcess"/>
    <dgm:cxn modelId="{F81BDA12-4D85-4E50-BA05-42D6C74C4F23}" type="presParOf" srcId="{7F70170F-80DF-4DF3-B23A-43B2B68DEF45}" destId="{611389D6-8221-40DC-ACB6-3BE06BA0359C}" srcOrd="0" destOrd="0" presId="urn:microsoft.com/office/officeart/2009/3/layout/IncreasingArrowsProcess"/>
    <dgm:cxn modelId="{01230B74-A33E-4228-8A1E-230F9F151E80}" type="presParOf" srcId="{7F70170F-80DF-4DF3-B23A-43B2B68DEF45}" destId="{40D97892-EE62-47F0-8828-989479983412}" srcOrd="1" destOrd="0" presId="urn:microsoft.com/office/officeart/2009/3/layout/IncreasingArrowsProcess"/>
    <dgm:cxn modelId="{5213B1C0-45D4-4E1B-A0FB-B3BC36F74633}" type="presParOf" srcId="{7F70170F-80DF-4DF3-B23A-43B2B68DEF45}" destId="{A560902F-F725-4357-B1CC-CDD0C780B093}" srcOrd="2" destOrd="0" presId="urn:microsoft.com/office/officeart/2009/3/layout/IncreasingArrowsProcess"/>
    <dgm:cxn modelId="{425AF8D8-2716-4CCB-99E1-E728F0624146}" type="presParOf" srcId="{7F70170F-80DF-4DF3-B23A-43B2B68DEF45}" destId="{91EA2C79-4BDA-4664-8CB5-D8BE0A1B421D}" srcOrd="3" destOrd="0" presId="urn:microsoft.com/office/officeart/2009/3/layout/IncreasingArrowsProcess"/>
    <dgm:cxn modelId="{FA12C6B7-7D18-4AAD-A5C6-8ABAA7C58F5B}" type="presParOf" srcId="{7F70170F-80DF-4DF3-B23A-43B2B68DEF45}" destId="{6C936A8A-5679-4615-A261-83A16DC03883}" srcOrd="4" destOrd="0" presId="urn:microsoft.com/office/officeart/2009/3/layout/IncreasingArrowsProcess"/>
    <dgm:cxn modelId="{A4491CC3-8F65-4894-8E52-C2FF763BDA9F}" type="presParOf" srcId="{7F70170F-80DF-4DF3-B23A-43B2B68DEF45}" destId="{298EEB58-CBDA-45A9-B18B-854A91F96AE8}" srcOrd="5" destOrd="0" presId="urn:microsoft.com/office/officeart/2009/3/layout/IncreasingArrowsProcess"/>
    <dgm:cxn modelId="{C4097522-1989-4E7E-84A4-617C181A2CA8}" type="presParOf" srcId="{7F70170F-80DF-4DF3-B23A-43B2B68DEF45}" destId="{24780037-D73A-454B-BA50-DC346428038A}" srcOrd="6" destOrd="0" presId="urn:microsoft.com/office/officeart/2009/3/layout/IncreasingArrowsProcess"/>
    <dgm:cxn modelId="{30E77F19-B375-4B80-A72C-FC2A44FD2639}" type="presParOf" srcId="{7F70170F-80DF-4DF3-B23A-43B2B68DEF45}" destId="{CAF43FBB-4793-4942-948E-B1A7429E7A55}" srcOrd="7" destOrd="0" presId="urn:microsoft.com/office/officeart/2009/3/layout/IncreasingArrowsProcess"/>
    <dgm:cxn modelId="{06E3D618-533B-4AA2-9996-FAA41A88DA72}" type="presParOf" srcId="{7F70170F-80DF-4DF3-B23A-43B2B68DEF45}" destId="{E6397141-802A-4B9E-875A-6771A58EEB3D}" srcOrd="8" destOrd="0" presId="urn:microsoft.com/office/officeart/2009/3/layout/IncreasingArrowsProcess"/>
    <dgm:cxn modelId="{5359CFF3-1CD5-461F-B1F5-5A6B2497D94C}" type="presParOf" srcId="{7F70170F-80DF-4DF3-B23A-43B2B68DEF45}" destId="{AEE16325-9A9A-430B-A163-AE24C7520FD6}"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FA700-A1CA-4B75-B520-1BBDD798E7C2}">
      <dsp:nvSpPr>
        <dsp:cNvPr id="0" name=""/>
        <dsp:cNvSpPr/>
      </dsp:nvSpPr>
      <dsp:spPr>
        <a:xfrm>
          <a:off x="184039" y="2374"/>
          <a:ext cx="10797665" cy="6892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YOUTH Grantee’s will work with and provide WIOA services for WIOA “Participants” and “</a:t>
          </a:r>
          <a:r>
            <a:rPr lang="en-US" sz="2000" kern="1200" dirty="0" err="1">
              <a:solidFill>
                <a:schemeClr val="bg1"/>
              </a:solidFill>
            </a:rPr>
            <a:t>Exiters</a:t>
          </a:r>
          <a:r>
            <a:rPr lang="en-US" sz="2000" kern="1200" dirty="0">
              <a:solidFill>
                <a:schemeClr val="bg1"/>
              </a:solidFill>
            </a:rPr>
            <a:t>”.</a:t>
          </a:r>
        </a:p>
      </dsp:txBody>
      <dsp:txXfrm>
        <a:off x="204225" y="22560"/>
        <a:ext cx="10757293" cy="648841"/>
      </dsp:txXfrm>
    </dsp:sp>
    <dsp:sp modelId="{0E2C0C89-036D-4E36-A18F-23B6B89A8661}">
      <dsp:nvSpPr>
        <dsp:cNvPr id="0" name=""/>
        <dsp:cNvSpPr/>
      </dsp:nvSpPr>
      <dsp:spPr>
        <a:xfrm>
          <a:off x="45376" y="1097498"/>
          <a:ext cx="1206290" cy="120629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7FF90-5912-4390-97B5-C229A656D778}">
      <dsp:nvSpPr>
        <dsp:cNvPr id="0" name=""/>
        <dsp:cNvSpPr/>
      </dsp:nvSpPr>
      <dsp:spPr>
        <a:xfrm>
          <a:off x="1324044" y="908720"/>
          <a:ext cx="9832557" cy="158384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WIOA Participant:</a:t>
          </a:r>
        </a:p>
        <a:p>
          <a:pPr marL="0" lvl="0" indent="0" algn="ctr" defTabSz="800100">
            <a:lnSpc>
              <a:spcPct val="90000"/>
            </a:lnSpc>
            <a:spcBef>
              <a:spcPct val="0"/>
            </a:spcBef>
            <a:spcAft>
              <a:spcPct val="35000"/>
            </a:spcAft>
            <a:buNone/>
          </a:pPr>
          <a:r>
            <a:rPr lang="en-US" sz="1800" b="1" kern="1200" dirty="0">
              <a:solidFill>
                <a:schemeClr val="bg1"/>
              </a:solidFill>
            </a:rPr>
            <a:t>A reportable individual who has received services after satisfying all applicable programmatic requirements for the provision of services, such as eligibility determination.</a:t>
          </a:r>
        </a:p>
      </dsp:txBody>
      <dsp:txXfrm>
        <a:off x="1401375" y="986051"/>
        <a:ext cx="9677895" cy="1429184"/>
      </dsp:txXfrm>
    </dsp:sp>
    <dsp:sp modelId="{38A689EB-1B8A-4D19-8CCB-7E365ACD7392}">
      <dsp:nvSpPr>
        <dsp:cNvPr id="0" name=""/>
        <dsp:cNvSpPr/>
      </dsp:nvSpPr>
      <dsp:spPr>
        <a:xfrm>
          <a:off x="9143" y="3138746"/>
          <a:ext cx="1206290" cy="1206290"/>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998EF2-5A86-4E8D-BE21-74162CC8AA36}">
      <dsp:nvSpPr>
        <dsp:cNvPr id="0" name=""/>
        <dsp:cNvSpPr/>
      </dsp:nvSpPr>
      <dsp:spPr>
        <a:xfrm>
          <a:off x="1251578" y="2637322"/>
          <a:ext cx="9905023" cy="220913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Program Exit  - </a:t>
          </a:r>
        </a:p>
        <a:p>
          <a:pPr marL="0" lvl="0" indent="0" algn="ctr" defTabSz="889000">
            <a:lnSpc>
              <a:spcPct val="90000"/>
            </a:lnSpc>
            <a:spcBef>
              <a:spcPct val="0"/>
            </a:spcBef>
            <a:spcAft>
              <a:spcPct val="35000"/>
            </a:spcAft>
            <a:buNone/>
          </a:pPr>
          <a:r>
            <a:rPr lang="en-US" sz="2000" b="1" kern="1200" dirty="0">
              <a:solidFill>
                <a:schemeClr val="bg1"/>
              </a:solidFill>
            </a:rPr>
            <a:t>The date of exit from the program is the last date of service.  The date cannot be determined until 90 days have lapsed since the participant received his last services and no future services are planned.</a:t>
          </a:r>
        </a:p>
        <a:p>
          <a:pPr marL="0" lvl="0" indent="0" algn="ctr" defTabSz="889000">
            <a:lnSpc>
              <a:spcPct val="90000"/>
            </a:lnSpc>
            <a:spcBef>
              <a:spcPct val="0"/>
            </a:spcBef>
            <a:spcAft>
              <a:spcPct val="35000"/>
            </a:spcAft>
            <a:buNone/>
          </a:pPr>
          <a:r>
            <a:rPr lang="en-US" sz="2000" b="1" kern="1200" dirty="0">
              <a:solidFill>
                <a:schemeClr val="bg1"/>
              </a:solidFill>
            </a:rPr>
            <a:t>Once a Youth customer is “exited” from the program, they are considered an “</a:t>
          </a:r>
          <a:r>
            <a:rPr lang="en-US" sz="2000" b="1" kern="1200" dirty="0" err="1">
              <a:solidFill>
                <a:schemeClr val="bg1"/>
              </a:solidFill>
            </a:rPr>
            <a:t>Exiter</a:t>
          </a:r>
          <a:r>
            <a:rPr lang="en-US" sz="2000" b="1" kern="1200" dirty="0">
              <a:solidFill>
                <a:schemeClr val="bg1"/>
              </a:solidFill>
            </a:rPr>
            <a:t>” and are required to receive follow-up services.  Performance Reporting starts at EXIT.</a:t>
          </a:r>
        </a:p>
        <a:p>
          <a:pPr marL="0" lvl="0" indent="0" algn="ctr" defTabSz="889000">
            <a:lnSpc>
              <a:spcPct val="90000"/>
            </a:lnSpc>
            <a:spcBef>
              <a:spcPct val="0"/>
            </a:spcBef>
            <a:spcAft>
              <a:spcPct val="35000"/>
            </a:spcAft>
            <a:buNone/>
          </a:pPr>
          <a:endParaRPr lang="en-US" sz="1600" b="1" kern="1200" dirty="0">
            <a:solidFill>
              <a:schemeClr val="bg1"/>
            </a:solidFill>
          </a:endParaRPr>
        </a:p>
      </dsp:txBody>
      <dsp:txXfrm>
        <a:off x="1359439" y="2745183"/>
        <a:ext cx="9689301" cy="1993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96C55-AD67-459A-984A-A3400E47AAD8}">
      <dsp:nvSpPr>
        <dsp:cNvPr id="0" name=""/>
        <dsp:cNvSpPr/>
      </dsp:nvSpPr>
      <dsp:spPr>
        <a:xfrm>
          <a:off x="0" y="313689"/>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Youth Employment or Education Rate </a:t>
          </a:r>
          <a:r>
            <a:rPr lang="en-US" sz="3100" kern="1200" dirty="0">
              <a:solidFill>
                <a:srgbClr val="FFFF00"/>
              </a:solidFill>
            </a:rPr>
            <a:t>2</a:t>
          </a:r>
          <a:r>
            <a:rPr lang="en-US" sz="3100" kern="1200" baseline="30000" dirty="0">
              <a:solidFill>
                <a:srgbClr val="FFFF00"/>
              </a:solidFill>
            </a:rPr>
            <a:t>nd</a:t>
          </a:r>
          <a:r>
            <a:rPr lang="en-US" sz="3100" kern="1200" dirty="0">
              <a:solidFill>
                <a:schemeClr val="accent4">
                  <a:lumMod val="60000"/>
                  <a:lumOff val="40000"/>
                </a:schemeClr>
              </a:solidFill>
            </a:rPr>
            <a:t> </a:t>
          </a:r>
          <a:r>
            <a:rPr lang="en-US" sz="3100" kern="1200" dirty="0"/>
            <a:t>Quarter After Exit</a:t>
          </a:r>
        </a:p>
      </dsp:txBody>
      <dsp:txXfrm>
        <a:off x="36296" y="349985"/>
        <a:ext cx="10443008" cy="670943"/>
      </dsp:txXfrm>
    </dsp:sp>
    <dsp:sp modelId="{A9592770-558B-4454-85AE-2BB3B05EBB29}">
      <dsp:nvSpPr>
        <dsp:cNvPr id="0" name=""/>
        <dsp:cNvSpPr/>
      </dsp:nvSpPr>
      <dsp:spPr>
        <a:xfrm>
          <a:off x="0" y="1146504"/>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Youth Employment or Education Rate and </a:t>
          </a:r>
          <a:r>
            <a:rPr lang="en-US" sz="3100" kern="1200" dirty="0">
              <a:solidFill>
                <a:srgbClr val="FFFF00"/>
              </a:solidFill>
            </a:rPr>
            <a:t>4</a:t>
          </a:r>
          <a:r>
            <a:rPr lang="en-US" sz="3100" kern="1200" baseline="30000" dirty="0">
              <a:solidFill>
                <a:srgbClr val="FFFF00"/>
              </a:solidFill>
            </a:rPr>
            <a:t>th</a:t>
          </a:r>
          <a:r>
            <a:rPr lang="en-US" sz="3100" kern="1200" dirty="0"/>
            <a:t> Quarter After Exit</a:t>
          </a:r>
        </a:p>
      </dsp:txBody>
      <dsp:txXfrm>
        <a:off x="36296" y="1182800"/>
        <a:ext cx="10443008" cy="670943"/>
      </dsp:txXfrm>
    </dsp:sp>
    <dsp:sp modelId="{593087E0-6E64-4167-B097-F3CDF85E4CB1}">
      <dsp:nvSpPr>
        <dsp:cNvPr id="0" name=""/>
        <dsp:cNvSpPr/>
      </dsp:nvSpPr>
      <dsp:spPr>
        <a:xfrm>
          <a:off x="0" y="1979319"/>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Median Earnings 2</a:t>
          </a:r>
          <a:r>
            <a:rPr lang="en-US" sz="3100" kern="1200" baseline="30000" dirty="0"/>
            <a:t>nd</a:t>
          </a:r>
          <a:r>
            <a:rPr lang="en-US" sz="3100" kern="1200" dirty="0"/>
            <a:t> Quarter After Exit</a:t>
          </a:r>
        </a:p>
      </dsp:txBody>
      <dsp:txXfrm>
        <a:off x="36296" y="2015615"/>
        <a:ext cx="10443008" cy="670943"/>
      </dsp:txXfrm>
    </dsp:sp>
    <dsp:sp modelId="{6EE84F54-791A-43D2-8EEE-0079A1E8C70B}">
      <dsp:nvSpPr>
        <dsp:cNvPr id="0" name=""/>
        <dsp:cNvSpPr/>
      </dsp:nvSpPr>
      <dsp:spPr>
        <a:xfrm>
          <a:off x="0" y="2784975"/>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Credential Attainment Rate </a:t>
          </a:r>
        </a:p>
      </dsp:txBody>
      <dsp:txXfrm>
        <a:off x="36296" y="2821271"/>
        <a:ext cx="10443008" cy="670943"/>
      </dsp:txXfrm>
    </dsp:sp>
    <dsp:sp modelId="{235121DD-0A63-4527-B705-8E434822DA12}">
      <dsp:nvSpPr>
        <dsp:cNvPr id="0" name=""/>
        <dsp:cNvSpPr/>
      </dsp:nvSpPr>
      <dsp:spPr>
        <a:xfrm>
          <a:off x="0" y="3644950"/>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Measurable Skill Gains (MSG)</a:t>
          </a:r>
        </a:p>
      </dsp:txBody>
      <dsp:txXfrm>
        <a:off x="36296" y="3681246"/>
        <a:ext cx="10443008" cy="670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96C55-AD67-459A-984A-A3400E47AAD8}">
      <dsp:nvSpPr>
        <dsp:cNvPr id="0" name=""/>
        <dsp:cNvSpPr/>
      </dsp:nvSpPr>
      <dsp:spPr>
        <a:xfrm>
          <a:off x="0" y="36737"/>
          <a:ext cx="10515600" cy="1471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Youth Employment or Education Rate </a:t>
          </a:r>
          <a:r>
            <a:rPr lang="en-US" sz="3700" kern="1200" dirty="0">
              <a:solidFill>
                <a:srgbClr val="FFFF00"/>
              </a:solidFill>
            </a:rPr>
            <a:t>2</a:t>
          </a:r>
          <a:r>
            <a:rPr lang="en-US" sz="3700" kern="1200" baseline="30000" dirty="0">
              <a:solidFill>
                <a:srgbClr val="FFFF00"/>
              </a:solidFill>
            </a:rPr>
            <a:t>nd</a:t>
          </a:r>
          <a:r>
            <a:rPr lang="en-US" sz="3700" kern="1200" dirty="0">
              <a:solidFill>
                <a:schemeClr val="accent4">
                  <a:lumMod val="60000"/>
                  <a:lumOff val="40000"/>
                </a:schemeClr>
              </a:solidFill>
            </a:rPr>
            <a:t> </a:t>
          </a:r>
          <a:r>
            <a:rPr lang="en-US" sz="3700" kern="1200" dirty="0"/>
            <a:t>Quarter After Exit</a:t>
          </a:r>
        </a:p>
      </dsp:txBody>
      <dsp:txXfrm>
        <a:off x="71850" y="108587"/>
        <a:ext cx="10371900" cy="1328160"/>
      </dsp:txXfrm>
    </dsp:sp>
    <dsp:sp modelId="{A9592770-558B-4454-85AE-2BB3B05EBB29}">
      <dsp:nvSpPr>
        <dsp:cNvPr id="0" name=""/>
        <dsp:cNvSpPr/>
      </dsp:nvSpPr>
      <dsp:spPr>
        <a:xfrm>
          <a:off x="0" y="1615157"/>
          <a:ext cx="10515600" cy="1471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Youth Employment or Education Rate and </a:t>
          </a:r>
          <a:r>
            <a:rPr lang="en-US" sz="3700" kern="1200" dirty="0">
              <a:solidFill>
                <a:srgbClr val="FFFF00"/>
              </a:solidFill>
            </a:rPr>
            <a:t>4</a:t>
          </a:r>
          <a:r>
            <a:rPr lang="en-US" sz="3700" kern="1200" baseline="30000" dirty="0">
              <a:solidFill>
                <a:srgbClr val="FFFF00"/>
              </a:solidFill>
            </a:rPr>
            <a:t>th</a:t>
          </a:r>
          <a:r>
            <a:rPr lang="en-US" sz="3700" kern="1200" dirty="0"/>
            <a:t> Quarter After Exit</a:t>
          </a:r>
        </a:p>
      </dsp:txBody>
      <dsp:txXfrm>
        <a:off x="71850" y="1687007"/>
        <a:ext cx="10371900" cy="1328160"/>
      </dsp:txXfrm>
    </dsp:sp>
    <dsp:sp modelId="{593087E0-6E64-4167-B097-F3CDF85E4CB1}">
      <dsp:nvSpPr>
        <dsp:cNvPr id="0" name=""/>
        <dsp:cNvSpPr/>
      </dsp:nvSpPr>
      <dsp:spPr>
        <a:xfrm>
          <a:off x="0" y="3193577"/>
          <a:ext cx="10515600" cy="1471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Median Earnings 2</a:t>
          </a:r>
          <a:r>
            <a:rPr lang="en-US" sz="3700" kern="1200" baseline="30000" dirty="0"/>
            <a:t>nd</a:t>
          </a:r>
          <a:r>
            <a:rPr lang="en-US" sz="3700" kern="1200" dirty="0"/>
            <a:t> Quarter After Exit</a:t>
          </a:r>
        </a:p>
      </dsp:txBody>
      <dsp:txXfrm>
        <a:off x="71850" y="3265427"/>
        <a:ext cx="10371900" cy="1328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84F54-791A-43D2-8EEE-0079A1E8C70B}">
      <dsp:nvSpPr>
        <dsp:cNvPr id="0" name=""/>
        <dsp:cNvSpPr/>
      </dsp:nvSpPr>
      <dsp:spPr>
        <a:xfrm>
          <a:off x="0" y="0"/>
          <a:ext cx="10604356" cy="2205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Credential Attainment Rate – Credentials earned anytime during participation or up to one year after program exit </a:t>
          </a:r>
        </a:p>
      </dsp:txBody>
      <dsp:txXfrm>
        <a:off x="107661" y="107661"/>
        <a:ext cx="10389034" cy="1990128"/>
      </dsp:txXfrm>
    </dsp:sp>
    <dsp:sp modelId="{235121DD-0A63-4527-B705-8E434822DA12}">
      <dsp:nvSpPr>
        <dsp:cNvPr id="0" name=""/>
        <dsp:cNvSpPr/>
      </dsp:nvSpPr>
      <dsp:spPr>
        <a:xfrm>
          <a:off x="0" y="2444687"/>
          <a:ext cx="10604356" cy="2205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Measurable Skill Gains (MSG) – Gains are required in each year of participation in the program.</a:t>
          </a:r>
        </a:p>
      </dsp:txBody>
      <dsp:txXfrm>
        <a:off x="107661" y="2552348"/>
        <a:ext cx="10389034" cy="1990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C8A23-1BC4-492B-BEA2-F423D59983B4}">
      <dsp:nvSpPr>
        <dsp:cNvPr id="0" name=""/>
        <dsp:cNvSpPr/>
      </dsp:nvSpPr>
      <dsp:spPr>
        <a:xfrm>
          <a:off x="1422748" y="246761"/>
          <a:ext cx="3340894" cy="17442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Post-Secondary Transcript/</a:t>
          </a:r>
        </a:p>
        <a:p>
          <a:pPr marL="0" lvl="0" indent="0" algn="ctr" defTabSz="1422400">
            <a:lnSpc>
              <a:spcPct val="90000"/>
            </a:lnSpc>
            <a:spcBef>
              <a:spcPct val="0"/>
            </a:spcBef>
            <a:spcAft>
              <a:spcPct val="35000"/>
            </a:spcAft>
            <a:buNone/>
          </a:pPr>
          <a:r>
            <a:rPr lang="en-US" sz="3200" kern="1200" dirty="0"/>
            <a:t>Report Card</a:t>
          </a:r>
        </a:p>
      </dsp:txBody>
      <dsp:txXfrm>
        <a:off x="1422748" y="246761"/>
        <a:ext cx="3340894" cy="1744277"/>
      </dsp:txXfrm>
    </dsp:sp>
    <dsp:sp modelId="{508EE936-EB18-4430-959C-2AE365D64E73}">
      <dsp:nvSpPr>
        <dsp:cNvPr id="0" name=""/>
        <dsp:cNvSpPr/>
      </dsp:nvSpPr>
      <dsp:spPr>
        <a:xfrm>
          <a:off x="5125592" y="278579"/>
          <a:ext cx="3526044" cy="17670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Secondary Transcript/ </a:t>
          </a:r>
        </a:p>
        <a:p>
          <a:pPr marL="0" lvl="0" indent="0" algn="ctr" defTabSz="1422400">
            <a:lnSpc>
              <a:spcPct val="90000"/>
            </a:lnSpc>
            <a:spcBef>
              <a:spcPct val="0"/>
            </a:spcBef>
            <a:spcAft>
              <a:spcPct val="35000"/>
            </a:spcAft>
            <a:buNone/>
          </a:pPr>
          <a:r>
            <a:rPr lang="en-US" sz="3200" kern="1200" dirty="0"/>
            <a:t>Report Card</a:t>
          </a:r>
        </a:p>
      </dsp:txBody>
      <dsp:txXfrm>
        <a:off x="5125592" y="278579"/>
        <a:ext cx="3526044" cy="1767005"/>
      </dsp:txXfrm>
    </dsp:sp>
    <dsp:sp modelId="{8D705ECB-AA25-4B83-AA1C-BB568BCF9288}">
      <dsp:nvSpPr>
        <dsp:cNvPr id="0" name=""/>
        <dsp:cNvSpPr/>
      </dsp:nvSpPr>
      <dsp:spPr>
        <a:xfrm>
          <a:off x="168658" y="2239857"/>
          <a:ext cx="3296004" cy="21392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Training Milestone	</a:t>
          </a:r>
        </a:p>
      </dsp:txBody>
      <dsp:txXfrm>
        <a:off x="168658" y="2239857"/>
        <a:ext cx="3296004" cy="2139296"/>
      </dsp:txXfrm>
    </dsp:sp>
    <dsp:sp modelId="{A28C7339-2B88-4526-8C44-77190A49582E}">
      <dsp:nvSpPr>
        <dsp:cNvPr id="0" name=""/>
        <dsp:cNvSpPr/>
      </dsp:nvSpPr>
      <dsp:spPr>
        <a:xfrm>
          <a:off x="3844500" y="2155314"/>
          <a:ext cx="3184355" cy="23298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Skills Progression/ Diploma/Certificate</a:t>
          </a:r>
        </a:p>
      </dsp:txBody>
      <dsp:txXfrm>
        <a:off x="3844500" y="2155314"/>
        <a:ext cx="3184355" cy="2329809"/>
      </dsp:txXfrm>
    </dsp:sp>
    <dsp:sp modelId="{A2DA8C9C-A0CE-4DDF-9686-8C5D7DFDD3C6}">
      <dsp:nvSpPr>
        <dsp:cNvPr id="0" name=""/>
        <dsp:cNvSpPr/>
      </dsp:nvSpPr>
      <dsp:spPr>
        <a:xfrm>
          <a:off x="7325540" y="2156988"/>
          <a:ext cx="2690763" cy="232116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Educational Functioning Level (EFL)       </a:t>
          </a:r>
          <a:r>
            <a:rPr lang="en-US" sz="2400" kern="1200" dirty="0"/>
            <a:t>(two ways</a:t>
          </a:r>
          <a:r>
            <a:rPr lang="en-US" sz="3200" kern="1200" dirty="0"/>
            <a:t>)</a:t>
          </a:r>
        </a:p>
      </dsp:txBody>
      <dsp:txXfrm>
        <a:off x="7325540" y="2156988"/>
        <a:ext cx="2690763" cy="23211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389D6-8221-40DC-ACB6-3BE06BA0359C}">
      <dsp:nvSpPr>
        <dsp:cNvPr id="0" name=""/>
        <dsp:cNvSpPr/>
      </dsp:nvSpPr>
      <dsp:spPr>
        <a:xfrm>
          <a:off x="981277" y="76405"/>
          <a:ext cx="10229444" cy="1487648"/>
        </a:xfrm>
        <a:prstGeom prst="rightArrow">
          <a:avLst>
            <a:gd name="adj1" fmla="val 50000"/>
            <a:gd name="adj2" fmla="val 50000"/>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6164" numCol="1" spcCol="1270" anchor="ctr" anchorCtr="0">
          <a:noAutofit/>
        </a:bodyPr>
        <a:lstStyle/>
        <a:p>
          <a:pPr marL="0" lvl="0" indent="0" algn="l" defTabSz="889000">
            <a:lnSpc>
              <a:spcPct val="90000"/>
            </a:lnSpc>
            <a:spcBef>
              <a:spcPct val="0"/>
            </a:spcBef>
            <a:spcAft>
              <a:spcPct val="35000"/>
            </a:spcAft>
            <a:buNone/>
          </a:pPr>
          <a:r>
            <a:rPr lang="en-US" sz="2000" kern="1200" dirty="0"/>
            <a:t>Basic Career Services</a:t>
          </a:r>
        </a:p>
      </dsp:txBody>
      <dsp:txXfrm>
        <a:off x="981277" y="448317"/>
        <a:ext cx="9857532" cy="743824"/>
      </dsp:txXfrm>
    </dsp:sp>
    <dsp:sp modelId="{40D97892-EE62-47F0-8828-989479983412}">
      <dsp:nvSpPr>
        <dsp:cNvPr id="0" name=""/>
        <dsp:cNvSpPr/>
      </dsp:nvSpPr>
      <dsp:spPr>
        <a:xfrm>
          <a:off x="981277" y="1221676"/>
          <a:ext cx="1890605" cy="2731560"/>
        </a:xfrm>
        <a:prstGeom prst="rect">
          <a:avLst/>
        </a:prstGeom>
        <a:solidFill>
          <a:schemeClr val="lt1">
            <a:hueOff val="0"/>
            <a:satOff val="0"/>
            <a:lumOff val="0"/>
            <a:alphaOff val="0"/>
          </a:schemeClr>
        </a:solidFill>
        <a:ln w="12700" cap="flat" cmpd="sng" algn="ctr">
          <a:solidFill>
            <a:srgbClr val="D04C2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377825">
            <a:lnSpc>
              <a:spcPct val="90000"/>
            </a:lnSpc>
            <a:spcBef>
              <a:spcPct val="0"/>
            </a:spcBef>
            <a:spcAft>
              <a:spcPct val="35000"/>
            </a:spcAft>
            <a:buFont typeface="+mj-lt"/>
            <a:buNone/>
          </a:pPr>
          <a:r>
            <a:rPr lang="en-US" sz="850" kern="1200" dirty="0"/>
            <a:t>Referrals</a:t>
          </a:r>
        </a:p>
        <a:p>
          <a:pPr marL="0" lvl="0" indent="0" algn="l" defTabSz="377825">
            <a:lnSpc>
              <a:spcPct val="90000"/>
            </a:lnSpc>
            <a:spcBef>
              <a:spcPct val="0"/>
            </a:spcBef>
            <a:spcAft>
              <a:spcPct val="35000"/>
            </a:spcAft>
            <a:buNone/>
          </a:pPr>
          <a:r>
            <a:rPr lang="en-US" sz="850" kern="1200" dirty="0"/>
            <a:t>Job Search Assistance</a:t>
          </a:r>
        </a:p>
        <a:p>
          <a:pPr marL="0" lvl="0" indent="0" algn="l" defTabSz="377825">
            <a:lnSpc>
              <a:spcPct val="90000"/>
            </a:lnSpc>
            <a:spcBef>
              <a:spcPct val="0"/>
            </a:spcBef>
            <a:spcAft>
              <a:spcPct val="35000"/>
            </a:spcAft>
            <a:buNone/>
          </a:pPr>
          <a:r>
            <a:rPr lang="en-US" sz="850" kern="1200" dirty="0"/>
            <a:t>LMI Information</a:t>
          </a:r>
        </a:p>
        <a:p>
          <a:pPr marL="0" lvl="0" indent="0" algn="l" defTabSz="377825">
            <a:lnSpc>
              <a:spcPct val="90000"/>
            </a:lnSpc>
            <a:spcBef>
              <a:spcPct val="0"/>
            </a:spcBef>
            <a:spcAft>
              <a:spcPct val="35000"/>
            </a:spcAft>
            <a:buNone/>
          </a:pPr>
          <a:r>
            <a:rPr lang="en-US" sz="850" kern="1200" dirty="0"/>
            <a:t>UI Information and Assistance</a:t>
          </a:r>
        </a:p>
        <a:p>
          <a:pPr marL="0" lvl="0" indent="0" algn="l" defTabSz="377825">
            <a:lnSpc>
              <a:spcPct val="90000"/>
            </a:lnSpc>
            <a:spcBef>
              <a:spcPct val="0"/>
            </a:spcBef>
            <a:spcAft>
              <a:spcPct val="35000"/>
            </a:spcAft>
            <a:buNone/>
          </a:pPr>
          <a:r>
            <a:rPr lang="en-US" sz="850" kern="1200" dirty="0"/>
            <a:t>Financial Aid Assistance</a:t>
          </a:r>
        </a:p>
        <a:p>
          <a:pPr marL="0" lvl="0" indent="0" algn="l" defTabSz="377825">
            <a:lnSpc>
              <a:spcPct val="90000"/>
            </a:lnSpc>
            <a:spcBef>
              <a:spcPct val="0"/>
            </a:spcBef>
            <a:spcAft>
              <a:spcPct val="35000"/>
            </a:spcAft>
            <a:buNone/>
          </a:pPr>
          <a:endParaRPr lang="en-US" sz="850" kern="1200" dirty="0"/>
        </a:p>
        <a:p>
          <a:pPr marL="0" lvl="0" indent="0" algn="l" defTabSz="377825">
            <a:lnSpc>
              <a:spcPct val="90000"/>
            </a:lnSpc>
            <a:spcBef>
              <a:spcPct val="0"/>
            </a:spcBef>
            <a:spcAft>
              <a:spcPct val="35000"/>
            </a:spcAft>
            <a:buNone/>
          </a:pPr>
          <a:r>
            <a:rPr lang="en-US" sz="850" b="1" kern="1200" dirty="0"/>
            <a:t>Note: Basic Career Services are not received at the Participant level as they are not enrolling services and the recipient is only being reported as a Reportable Individual.</a:t>
          </a:r>
        </a:p>
      </dsp:txBody>
      <dsp:txXfrm>
        <a:off x="981277" y="1221676"/>
        <a:ext cx="1890605" cy="2731560"/>
      </dsp:txXfrm>
    </dsp:sp>
    <dsp:sp modelId="{A560902F-F725-4357-B1CC-CDD0C780B093}">
      <dsp:nvSpPr>
        <dsp:cNvPr id="0" name=""/>
        <dsp:cNvSpPr/>
      </dsp:nvSpPr>
      <dsp:spPr>
        <a:xfrm>
          <a:off x="2871679" y="572479"/>
          <a:ext cx="8339043" cy="1487648"/>
        </a:xfrm>
        <a:prstGeom prst="rightArrow">
          <a:avLst>
            <a:gd name="adj1" fmla="val 50000"/>
            <a:gd name="adj2" fmla="val 50000"/>
          </a:avLst>
        </a:prstGeom>
        <a:solidFill>
          <a:srgbClr val="F680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6164" numCol="1" spcCol="1270" anchor="ctr" anchorCtr="0">
          <a:noAutofit/>
        </a:bodyPr>
        <a:lstStyle/>
        <a:p>
          <a:pPr marL="0" lvl="0" indent="0" algn="l" defTabSz="889000">
            <a:lnSpc>
              <a:spcPct val="90000"/>
            </a:lnSpc>
            <a:spcBef>
              <a:spcPct val="0"/>
            </a:spcBef>
            <a:spcAft>
              <a:spcPct val="35000"/>
            </a:spcAft>
            <a:buNone/>
          </a:pPr>
          <a:r>
            <a:rPr lang="en-US" sz="2000" kern="1200" dirty="0"/>
            <a:t>Individualized Career Services</a:t>
          </a:r>
        </a:p>
      </dsp:txBody>
      <dsp:txXfrm>
        <a:off x="2871679" y="944391"/>
        <a:ext cx="7967131" cy="743824"/>
      </dsp:txXfrm>
    </dsp:sp>
    <dsp:sp modelId="{91EA2C79-4BDA-4664-8CB5-D8BE0A1B421D}">
      <dsp:nvSpPr>
        <dsp:cNvPr id="0" name=""/>
        <dsp:cNvSpPr/>
      </dsp:nvSpPr>
      <dsp:spPr>
        <a:xfrm>
          <a:off x="2871679" y="1717750"/>
          <a:ext cx="1890605" cy="2731560"/>
        </a:xfrm>
        <a:prstGeom prst="rect">
          <a:avLst/>
        </a:prstGeom>
        <a:solidFill>
          <a:schemeClr val="lt1">
            <a:hueOff val="0"/>
            <a:satOff val="0"/>
            <a:lumOff val="0"/>
            <a:alphaOff val="0"/>
          </a:schemeClr>
        </a:solidFill>
        <a:ln w="12700" cap="flat" cmpd="sng" algn="ctr">
          <a:solidFill>
            <a:srgbClr val="F6802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377825">
            <a:lnSpc>
              <a:spcPct val="90000"/>
            </a:lnSpc>
            <a:spcBef>
              <a:spcPct val="0"/>
            </a:spcBef>
            <a:spcAft>
              <a:spcPct val="35000"/>
            </a:spcAft>
            <a:buNone/>
          </a:pPr>
          <a:r>
            <a:rPr lang="en-US" sz="850" kern="1200" dirty="0"/>
            <a:t>Assessments</a:t>
          </a:r>
        </a:p>
        <a:p>
          <a:pPr marL="0" lvl="0" indent="0" algn="l" defTabSz="377825">
            <a:lnSpc>
              <a:spcPct val="90000"/>
            </a:lnSpc>
            <a:spcBef>
              <a:spcPct val="0"/>
            </a:spcBef>
            <a:spcAft>
              <a:spcPct val="35000"/>
            </a:spcAft>
            <a:buNone/>
          </a:pPr>
          <a:r>
            <a:rPr lang="en-US" sz="850" kern="1200"/>
            <a:t>IEP</a:t>
          </a:r>
          <a:endParaRPr lang="en-US" sz="850" kern="1200" dirty="0"/>
        </a:p>
        <a:p>
          <a:pPr marL="0" lvl="0" indent="0" algn="l" defTabSz="377825">
            <a:lnSpc>
              <a:spcPct val="90000"/>
            </a:lnSpc>
            <a:spcBef>
              <a:spcPct val="0"/>
            </a:spcBef>
            <a:spcAft>
              <a:spcPct val="35000"/>
            </a:spcAft>
            <a:buNone/>
          </a:pPr>
          <a:r>
            <a:rPr lang="en-US" sz="850" kern="1200"/>
            <a:t>Group Counseling</a:t>
          </a:r>
          <a:endParaRPr lang="en-US" sz="850" kern="1200" dirty="0"/>
        </a:p>
        <a:p>
          <a:pPr marL="0" lvl="0" indent="0" algn="l" defTabSz="377825">
            <a:lnSpc>
              <a:spcPct val="90000"/>
            </a:lnSpc>
            <a:spcBef>
              <a:spcPct val="0"/>
            </a:spcBef>
            <a:spcAft>
              <a:spcPct val="35000"/>
            </a:spcAft>
            <a:buNone/>
          </a:pPr>
          <a:r>
            <a:rPr lang="en-US" sz="850" kern="1200" dirty="0"/>
            <a:t>Career Planning</a:t>
          </a:r>
        </a:p>
        <a:p>
          <a:pPr marL="0" lvl="0" indent="0" algn="l" defTabSz="377825">
            <a:lnSpc>
              <a:spcPct val="90000"/>
            </a:lnSpc>
            <a:spcBef>
              <a:spcPct val="0"/>
            </a:spcBef>
            <a:spcAft>
              <a:spcPct val="35000"/>
            </a:spcAft>
            <a:buNone/>
          </a:pPr>
          <a:r>
            <a:rPr lang="en-US" sz="850" kern="1200" dirty="0"/>
            <a:t>Pre-Vocational</a:t>
          </a:r>
        </a:p>
        <a:p>
          <a:pPr marL="0" lvl="0" indent="0" algn="l" defTabSz="377825">
            <a:lnSpc>
              <a:spcPct val="90000"/>
            </a:lnSpc>
            <a:spcBef>
              <a:spcPct val="0"/>
            </a:spcBef>
            <a:spcAft>
              <a:spcPct val="35000"/>
            </a:spcAft>
            <a:buNone/>
          </a:pPr>
          <a:r>
            <a:rPr lang="en-US" sz="850" kern="1200"/>
            <a:t>Internships/WE</a:t>
          </a:r>
          <a:endParaRPr lang="en-US" sz="850" kern="1200" dirty="0"/>
        </a:p>
        <a:p>
          <a:pPr marL="0" lvl="0" indent="0" algn="l" defTabSz="377825">
            <a:lnSpc>
              <a:spcPct val="90000"/>
            </a:lnSpc>
            <a:spcBef>
              <a:spcPct val="0"/>
            </a:spcBef>
            <a:spcAft>
              <a:spcPct val="35000"/>
            </a:spcAft>
            <a:buNone/>
          </a:pPr>
          <a:r>
            <a:rPr lang="en-US" sz="850" kern="1200" dirty="0"/>
            <a:t>Workforce Preparation</a:t>
          </a:r>
        </a:p>
        <a:p>
          <a:pPr marL="0" lvl="0" indent="0" algn="l" defTabSz="377825">
            <a:lnSpc>
              <a:spcPct val="90000"/>
            </a:lnSpc>
            <a:spcBef>
              <a:spcPct val="0"/>
            </a:spcBef>
            <a:spcAft>
              <a:spcPct val="35000"/>
            </a:spcAft>
            <a:buNone/>
          </a:pPr>
          <a:r>
            <a:rPr lang="en-US" sz="850" kern="1200" dirty="0"/>
            <a:t>Financial Literacy</a:t>
          </a:r>
        </a:p>
        <a:p>
          <a:pPr marL="0" lvl="0" indent="0" algn="l" defTabSz="377825">
            <a:lnSpc>
              <a:spcPct val="90000"/>
            </a:lnSpc>
            <a:spcBef>
              <a:spcPct val="0"/>
            </a:spcBef>
            <a:spcAft>
              <a:spcPct val="35000"/>
            </a:spcAft>
            <a:buNone/>
          </a:pPr>
          <a:r>
            <a:rPr lang="en-US" sz="850" kern="1200"/>
            <a:t>Out-of-Area Job Search and Relocation</a:t>
          </a:r>
          <a:endParaRPr lang="en-US" sz="850" kern="1200" dirty="0"/>
        </a:p>
        <a:p>
          <a:pPr marL="0" lvl="0" indent="0" algn="l" defTabSz="377825">
            <a:lnSpc>
              <a:spcPct val="90000"/>
            </a:lnSpc>
            <a:spcBef>
              <a:spcPct val="0"/>
            </a:spcBef>
            <a:spcAft>
              <a:spcPct val="35000"/>
            </a:spcAft>
            <a:buNone/>
          </a:pPr>
          <a:r>
            <a:rPr lang="en-US" sz="850" kern="1200" dirty="0"/>
            <a:t>English Language Acquisition</a:t>
          </a:r>
        </a:p>
        <a:p>
          <a:pPr marL="0" lvl="0" indent="0" algn="l" defTabSz="377825">
            <a:lnSpc>
              <a:spcPct val="90000"/>
            </a:lnSpc>
            <a:spcBef>
              <a:spcPct val="0"/>
            </a:spcBef>
            <a:spcAft>
              <a:spcPct val="35000"/>
            </a:spcAft>
            <a:buNone/>
          </a:pPr>
          <a:endParaRPr lang="en-US" sz="850" b="1" kern="1200" dirty="0"/>
        </a:p>
        <a:p>
          <a:pPr marL="0" lvl="0" indent="0" algn="l" defTabSz="377825">
            <a:lnSpc>
              <a:spcPct val="90000"/>
            </a:lnSpc>
            <a:spcBef>
              <a:spcPct val="0"/>
            </a:spcBef>
            <a:spcAft>
              <a:spcPct val="35000"/>
            </a:spcAft>
            <a:buNone/>
          </a:pPr>
          <a:r>
            <a:rPr lang="en-US" sz="850" b="1" kern="1200" dirty="0"/>
            <a:t>Note: Participant level services that trigger performance reporting.</a:t>
          </a:r>
        </a:p>
      </dsp:txBody>
      <dsp:txXfrm>
        <a:off x="2871679" y="1717750"/>
        <a:ext cx="1890605" cy="2731560"/>
      </dsp:txXfrm>
    </dsp:sp>
    <dsp:sp modelId="{6C936A8A-5679-4615-A261-83A16DC03883}">
      <dsp:nvSpPr>
        <dsp:cNvPr id="0" name=""/>
        <dsp:cNvSpPr/>
      </dsp:nvSpPr>
      <dsp:spPr>
        <a:xfrm>
          <a:off x="4762080" y="1068553"/>
          <a:ext cx="6448641" cy="1487648"/>
        </a:xfrm>
        <a:prstGeom prst="rightArrow">
          <a:avLst>
            <a:gd name="adj1" fmla="val 50000"/>
            <a:gd name="adj2" fmla="val 50000"/>
          </a:avLst>
        </a:prstGeom>
        <a:solidFill>
          <a:srgbClr val="1721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6164" numCol="1" spcCol="1270" anchor="ctr" anchorCtr="0">
          <a:noAutofit/>
        </a:bodyPr>
        <a:lstStyle/>
        <a:p>
          <a:pPr marL="0" lvl="0" indent="0" algn="l" defTabSz="889000">
            <a:lnSpc>
              <a:spcPct val="90000"/>
            </a:lnSpc>
            <a:spcBef>
              <a:spcPct val="0"/>
            </a:spcBef>
            <a:spcAft>
              <a:spcPct val="35000"/>
            </a:spcAft>
            <a:buNone/>
          </a:pPr>
          <a:r>
            <a:rPr lang="en-US" sz="2000" kern="1200" dirty="0"/>
            <a:t>Training Services</a:t>
          </a:r>
        </a:p>
      </dsp:txBody>
      <dsp:txXfrm>
        <a:off x="4762080" y="1440465"/>
        <a:ext cx="6076729" cy="743824"/>
      </dsp:txXfrm>
    </dsp:sp>
    <dsp:sp modelId="{298EEB58-CBDA-45A9-B18B-854A91F96AE8}">
      <dsp:nvSpPr>
        <dsp:cNvPr id="0" name=""/>
        <dsp:cNvSpPr/>
      </dsp:nvSpPr>
      <dsp:spPr>
        <a:xfrm>
          <a:off x="4762080" y="2213824"/>
          <a:ext cx="1890605" cy="2731560"/>
        </a:xfrm>
        <a:prstGeom prst="rect">
          <a:avLst/>
        </a:prstGeom>
        <a:solidFill>
          <a:schemeClr val="lt1">
            <a:hueOff val="0"/>
            <a:satOff val="0"/>
            <a:lumOff val="0"/>
            <a:alphaOff val="0"/>
          </a:schemeClr>
        </a:solidFill>
        <a:ln w="12700" cap="flat" cmpd="sng" algn="ctr">
          <a:solidFill>
            <a:srgbClr val="1721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377825">
            <a:lnSpc>
              <a:spcPct val="90000"/>
            </a:lnSpc>
            <a:spcBef>
              <a:spcPct val="0"/>
            </a:spcBef>
            <a:spcAft>
              <a:spcPct val="35000"/>
            </a:spcAft>
            <a:buNone/>
          </a:pPr>
          <a:r>
            <a:rPr lang="en-US" sz="850" kern="1200" dirty="0"/>
            <a:t>Occupational Skills Training</a:t>
          </a:r>
        </a:p>
        <a:p>
          <a:pPr marL="0" lvl="0" indent="0" algn="l" defTabSz="377825">
            <a:lnSpc>
              <a:spcPct val="90000"/>
            </a:lnSpc>
            <a:spcBef>
              <a:spcPct val="0"/>
            </a:spcBef>
            <a:spcAft>
              <a:spcPct val="35000"/>
            </a:spcAft>
            <a:buNone/>
          </a:pPr>
          <a:r>
            <a:rPr lang="en-US" sz="850" kern="1200"/>
            <a:t>On-the-Job Training</a:t>
          </a:r>
          <a:endParaRPr lang="en-US" sz="850" kern="1200" dirty="0"/>
        </a:p>
        <a:p>
          <a:pPr marL="0" lvl="0" indent="0" algn="l" defTabSz="377825">
            <a:lnSpc>
              <a:spcPct val="90000"/>
            </a:lnSpc>
            <a:spcBef>
              <a:spcPct val="0"/>
            </a:spcBef>
            <a:spcAft>
              <a:spcPct val="35000"/>
            </a:spcAft>
            <a:buNone/>
          </a:pPr>
          <a:r>
            <a:rPr lang="en-US" sz="850" kern="1200"/>
            <a:t>Incumbent Worker Training</a:t>
          </a:r>
          <a:endParaRPr lang="en-US" sz="850" kern="1200" dirty="0"/>
        </a:p>
        <a:p>
          <a:pPr marL="0" lvl="0" indent="0" algn="l" defTabSz="377825">
            <a:lnSpc>
              <a:spcPct val="90000"/>
            </a:lnSpc>
            <a:spcBef>
              <a:spcPct val="0"/>
            </a:spcBef>
            <a:spcAft>
              <a:spcPct val="35000"/>
            </a:spcAft>
            <a:buNone/>
          </a:pPr>
          <a:r>
            <a:rPr lang="en-US" sz="850" kern="1200"/>
            <a:t>Skills Upgrading</a:t>
          </a:r>
          <a:endParaRPr lang="en-US" sz="850" kern="1200" dirty="0"/>
        </a:p>
        <a:p>
          <a:pPr marL="0" lvl="0" indent="0" algn="l" defTabSz="377825">
            <a:lnSpc>
              <a:spcPct val="90000"/>
            </a:lnSpc>
            <a:spcBef>
              <a:spcPct val="0"/>
            </a:spcBef>
            <a:spcAft>
              <a:spcPct val="35000"/>
            </a:spcAft>
            <a:buNone/>
          </a:pPr>
          <a:r>
            <a:rPr lang="en-US" sz="850" kern="1200" dirty="0"/>
            <a:t>Entrepreneurial Training</a:t>
          </a:r>
        </a:p>
        <a:p>
          <a:pPr marL="0" lvl="0" indent="0" algn="l" defTabSz="377825">
            <a:lnSpc>
              <a:spcPct val="90000"/>
            </a:lnSpc>
            <a:spcBef>
              <a:spcPct val="0"/>
            </a:spcBef>
            <a:spcAft>
              <a:spcPct val="35000"/>
            </a:spcAft>
            <a:buNone/>
          </a:pPr>
          <a:r>
            <a:rPr lang="en-US" sz="850" kern="1200"/>
            <a:t>Customized Training</a:t>
          </a:r>
          <a:endParaRPr lang="en-US" sz="850" kern="1200" dirty="0"/>
        </a:p>
        <a:p>
          <a:pPr marL="0" lvl="0" indent="0" algn="l" defTabSz="377825">
            <a:lnSpc>
              <a:spcPct val="90000"/>
            </a:lnSpc>
            <a:spcBef>
              <a:spcPct val="0"/>
            </a:spcBef>
            <a:spcAft>
              <a:spcPct val="35000"/>
            </a:spcAft>
            <a:buNone/>
          </a:pPr>
          <a:r>
            <a:rPr lang="en-US" sz="850" kern="1200"/>
            <a:t>Adult Education and Literacy</a:t>
          </a:r>
          <a:endParaRPr lang="en-US" sz="850" kern="1200" dirty="0"/>
        </a:p>
        <a:p>
          <a:pPr marL="0" lvl="0" indent="0" algn="l" defTabSz="377825">
            <a:lnSpc>
              <a:spcPct val="90000"/>
            </a:lnSpc>
            <a:spcBef>
              <a:spcPct val="0"/>
            </a:spcBef>
            <a:spcAft>
              <a:spcPct val="35000"/>
            </a:spcAft>
            <a:buNone/>
          </a:pPr>
          <a:r>
            <a:rPr lang="en-US" sz="850" kern="1200" dirty="0"/>
            <a:t>Job Readiness Training</a:t>
          </a:r>
        </a:p>
        <a:p>
          <a:pPr marL="0" lvl="0" indent="0" algn="l" defTabSz="377825">
            <a:lnSpc>
              <a:spcPct val="90000"/>
            </a:lnSpc>
            <a:spcBef>
              <a:spcPct val="0"/>
            </a:spcBef>
            <a:spcAft>
              <a:spcPct val="35000"/>
            </a:spcAft>
            <a:buNone/>
          </a:pPr>
          <a:r>
            <a:rPr lang="en-US" sz="850" kern="1200" dirty="0"/>
            <a:t>Transitional Training</a:t>
          </a:r>
        </a:p>
        <a:p>
          <a:pPr marL="0" lvl="0" indent="0" algn="l" defTabSz="377825">
            <a:lnSpc>
              <a:spcPct val="90000"/>
            </a:lnSpc>
            <a:spcBef>
              <a:spcPct val="0"/>
            </a:spcBef>
            <a:spcAft>
              <a:spcPct val="35000"/>
            </a:spcAft>
            <a:buNone/>
          </a:pPr>
          <a:endParaRPr lang="en-US" sz="850" b="1" kern="1200" dirty="0"/>
        </a:p>
        <a:p>
          <a:pPr marL="0" lvl="0" indent="0" algn="l" defTabSz="377825">
            <a:lnSpc>
              <a:spcPct val="90000"/>
            </a:lnSpc>
            <a:spcBef>
              <a:spcPct val="0"/>
            </a:spcBef>
            <a:spcAft>
              <a:spcPct val="35000"/>
            </a:spcAft>
            <a:buNone/>
          </a:pPr>
          <a:r>
            <a:rPr lang="en-US" sz="850" b="1" kern="1200" dirty="0"/>
            <a:t>Note: Participant level services that trigger performance reporting.</a:t>
          </a:r>
        </a:p>
        <a:p>
          <a:pPr marL="0" lvl="0" indent="0" algn="l" defTabSz="377825">
            <a:lnSpc>
              <a:spcPct val="90000"/>
            </a:lnSpc>
            <a:spcBef>
              <a:spcPct val="0"/>
            </a:spcBef>
            <a:spcAft>
              <a:spcPct val="35000"/>
            </a:spcAft>
            <a:buNone/>
          </a:pPr>
          <a:endParaRPr lang="en-US" sz="850" kern="1200" dirty="0"/>
        </a:p>
      </dsp:txBody>
      <dsp:txXfrm>
        <a:off x="4762080" y="2213824"/>
        <a:ext cx="1890605" cy="2731560"/>
      </dsp:txXfrm>
    </dsp:sp>
    <dsp:sp modelId="{24780037-D73A-454B-BA50-DC346428038A}">
      <dsp:nvSpPr>
        <dsp:cNvPr id="0" name=""/>
        <dsp:cNvSpPr/>
      </dsp:nvSpPr>
      <dsp:spPr>
        <a:xfrm>
          <a:off x="6653504" y="1564627"/>
          <a:ext cx="4557217" cy="1487648"/>
        </a:xfrm>
        <a:prstGeom prst="rightArrow">
          <a:avLst>
            <a:gd name="adj1" fmla="val 50000"/>
            <a:gd name="adj2" fmla="val 50000"/>
          </a:avLst>
        </a:prstGeom>
        <a:solidFill>
          <a:srgbClr val="6010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6164" numCol="1" spcCol="1270" anchor="ctr" anchorCtr="0">
          <a:noAutofit/>
        </a:bodyPr>
        <a:lstStyle/>
        <a:p>
          <a:pPr marL="0" lvl="0" indent="0" algn="l" defTabSz="889000">
            <a:lnSpc>
              <a:spcPct val="90000"/>
            </a:lnSpc>
            <a:spcBef>
              <a:spcPct val="0"/>
            </a:spcBef>
            <a:spcAft>
              <a:spcPct val="35000"/>
            </a:spcAft>
            <a:buNone/>
          </a:pPr>
          <a:r>
            <a:rPr lang="en-US" sz="2000" kern="1200" dirty="0"/>
            <a:t>Supportive Services</a:t>
          </a:r>
        </a:p>
      </dsp:txBody>
      <dsp:txXfrm>
        <a:off x="6653504" y="1936539"/>
        <a:ext cx="4185305" cy="743824"/>
      </dsp:txXfrm>
    </dsp:sp>
    <dsp:sp modelId="{CAF43FBB-4793-4942-948E-B1A7429E7A55}">
      <dsp:nvSpPr>
        <dsp:cNvPr id="0" name=""/>
        <dsp:cNvSpPr/>
      </dsp:nvSpPr>
      <dsp:spPr>
        <a:xfrm>
          <a:off x="6653504" y="2709898"/>
          <a:ext cx="1890605" cy="2731560"/>
        </a:xfrm>
        <a:prstGeom prst="rect">
          <a:avLst/>
        </a:prstGeom>
        <a:solidFill>
          <a:schemeClr val="lt1">
            <a:hueOff val="0"/>
            <a:satOff val="0"/>
            <a:lumOff val="0"/>
            <a:alphaOff val="0"/>
          </a:schemeClr>
        </a:solidFill>
        <a:ln w="12700" cap="flat" cmpd="sng" algn="ctr">
          <a:solidFill>
            <a:srgbClr val="60106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377825">
            <a:lnSpc>
              <a:spcPct val="90000"/>
            </a:lnSpc>
            <a:spcBef>
              <a:spcPct val="0"/>
            </a:spcBef>
            <a:spcAft>
              <a:spcPct val="35000"/>
            </a:spcAft>
            <a:buNone/>
          </a:pPr>
          <a:r>
            <a:rPr lang="en-US" sz="850" kern="1200"/>
            <a:t>Child Care Assistance</a:t>
          </a:r>
          <a:endParaRPr lang="en-US" sz="850" kern="1200" dirty="0"/>
        </a:p>
        <a:p>
          <a:pPr marL="0" lvl="0" indent="0" algn="l" defTabSz="377825">
            <a:lnSpc>
              <a:spcPct val="90000"/>
            </a:lnSpc>
            <a:spcBef>
              <a:spcPct val="0"/>
            </a:spcBef>
            <a:spcAft>
              <a:spcPct val="35000"/>
            </a:spcAft>
            <a:buNone/>
          </a:pPr>
          <a:r>
            <a:rPr lang="en-US" sz="850" kern="1200" dirty="0"/>
            <a:t>Dependent Assistance</a:t>
          </a:r>
        </a:p>
        <a:p>
          <a:pPr marL="0" lvl="0" indent="0" algn="l" defTabSz="377825">
            <a:lnSpc>
              <a:spcPct val="90000"/>
            </a:lnSpc>
            <a:spcBef>
              <a:spcPct val="0"/>
            </a:spcBef>
            <a:spcAft>
              <a:spcPct val="35000"/>
            </a:spcAft>
            <a:buNone/>
          </a:pPr>
          <a:r>
            <a:rPr lang="en-US" sz="850" kern="1200"/>
            <a:t>Transportation Assistance</a:t>
          </a:r>
          <a:endParaRPr lang="en-US" sz="850" kern="1200" dirty="0"/>
        </a:p>
        <a:p>
          <a:pPr marL="0" lvl="0" indent="0" algn="l" defTabSz="377825">
            <a:lnSpc>
              <a:spcPct val="90000"/>
            </a:lnSpc>
            <a:spcBef>
              <a:spcPct val="0"/>
            </a:spcBef>
            <a:spcAft>
              <a:spcPct val="35000"/>
            </a:spcAft>
            <a:buNone/>
          </a:pPr>
          <a:r>
            <a:rPr lang="en-US" sz="850" kern="1200" dirty="0"/>
            <a:t>Needs Related Payments</a:t>
          </a:r>
        </a:p>
        <a:p>
          <a:pPr marL="0" lvl="0" indent="0" algn="l" defTabSz="377825">
            <a:lnSpc>
              <a:spcPct val="90000"/>
            </a:lnSpc>
            <a:spcBef>
              <a:spcPct val="0"/>
            </a:spcBef>
            <a:spcAft>
              <a:spcPct val="35000"/>
            </a:spcAft>
            <a:buNone/>
          </a:pPr>
          <a:r>
            <a:rPr lang="en-US" sz="850" kern="1200"/>
            <a:t>Reasonable Accommodations for Individuals with Disabilities</a:t>
          </a:r>
          <a:endParaRPr lang="en-US" sz="850" kern="1200" dirty="0"/>
        </a:p>
        <a:p>
          <a:pPr marL="0" lvl="0" indent="0" algn="l" defTabSz="377825">
            <a:lnSpc>
              <a:spcPct val="90000"/>
            </a:lnSpc>
            <a:spcBef>
              <a:spcPct val="0"/>
            </a:spcBef>
            <a:spcAft>
              <a:spcPct val="35000"/>
            </a:spcAft>
            <a:buNone/>
          </a:pPr>
          <a:r>
            <a:rPr lang="en-US" sz="850" kern="1200"/>
            <a:t>Assistance with Work Attire, Tools and Equipment</a:t>
          </a:r>
          <a:endParaRPr lang="en-US" sz="850" kern="1200" dirty="0"/>
        </a:p>
        <a:p>
          <a:pPr marL="0" lvl="0" indent="0" algn="l" defTabSz="377825">
            <a:lnSpc>
              <a:spcPct val="90000"/>
            </a:lnSpc>
            <a:spcBef>
              <a:spcPct val="0"/>
            </a:spcBef>
            <a:spcAft>
              <a:spcPct val="35000"/>
            </a:spcAft>
            <a:buNone/>
          </a:pPr>
          <a:r>
            <a:rPr lang="en-US" sz="850" kern="1200" dirty="0"/>
            <a:t>Assistance with Books, Fees and other necessary education items</a:t>
          </a:r>
        </a:p>
        <a:p>
          <a:pPr marL="0" lvl="0" indent="0" algn="l" defTabSz="377825">
            <a:lnSpc>
              <a:spcPct val="90000"/>
            </a:lnSpc>
            <a:spcBef>
              <a:spcPct val="0"/>
            </a:spcBef>
            <a:spcAft>
              <a:spcPct val="35000"/>
            </a:spcAft>
            <a:buNone/>
          </a:pPr>
          <a:endParaRPr lang="en-US" sz="850" kern="1200" dirty="0"/>
        </a:p>
        <a:p>
          <a:pPr marL="0" lvl="0" indent="0" algn="l" defTabSz="377825">
            <a:lnSpc>
              <a:spcPct val="90000"/>
            </a:lnSpc>
            <a:spcBef>
              <a:spcPct val="0"/>
            </a:spcBef>
            <a:spcAft>
              <a:spcPct val="35000"/>
            </a:spcAft>
            <a:buNone/>
          </a:pPr>
          <a:r>
            <a:rPr lang="en-US" sz="850" b="1" kern="1200" dirty="0"/>
            <a:t>Note: May only be received while an Active Participant, except Youth Participants may receive during follow-up period.</a:t>
          </a:r>
        </a:p>
      </dsp:txBody>
      <dsp:txXfrm>
        <a:off x="6653504" y="2709898"/>
        <a:ext cx="1890605" cy="2731560"/>
      </dsp:txXfrm>
    </dsp:sp>
    <dsp:sp modelId="{E6397141-802A-4B9E-875A-6771A58EEB3D}">
      <dsp:nvSpPr>
        <dsp:cNvPr id="0" name=""/>
        <dsp:cNvSpPr/>
      </dsp:nvSpPr>
      <dsp:spPr>
        <a:xfrm>
          <a:off x="8543906" y="2060700"/>
          <a:ext cx="2666816" cy="1487648"/>
        </a:xfrm>
        <a:prstGeom prst="rightArrow">
          <a:avLst>
            <a:gd name="adj1" fmla="val 50000"/>
            <a:gd name="adj2" fmla="val 50000"/>
          </a:avLst>
        </a:prstGeom>
        <a:solidFill>
          <a:srgbClr val="C2C3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6164" numCol="1" spcCol="1270" anchor="ctr" anchorCtr="0">
          <a:noAutofit/>
        </a:bodyPr>
        <a:lstStyle/>
        <a:p>
          <a:pPr marL="0" lvl="0" indent="0" algn="l" defTabSz="889000">
            <a:lnSpc>
              <a:spcPct val="90000"/>
            </a:lnSpc>
            <a:spcBef>
              <a:spcPct val="0"/>
            </a:spcBef>
            <a:spcAft>
              <a:spcPct val="35000"/>
            </a:spcAft>
            <a:buNone/>
          </a:pPr>
          <a:r>
            <a:rPr lang="en-US" sz="2000" kern="1200" dirty="0"/>
            <a:t>Follow-Up Services</a:t>
          </a:r>
        </a:p>
      </dsp:txBody>
      <dsp:txXfrm>
        <a:off x="8543906" y="2432612"/>
        <a:ext cx="2294904" cy="743824"/>
      </dsp:txXfrm>
    </dsp:sp>
    <dsp:sp modelId="{AEE16325-9A9A-430B-A163-AE24C7520FD6}">
      <dsp:nvSpPr>
        <dsp:cNvPr id="0" name=""/>
        <dsp:cNvSpPr/>
      </dsp:nvSpPr>
      <dsp:spPr>
        <a:xfrm>
          <a:off x="8543906" y="3205972"/>
          <a:ext cx="1890605" cy="2731560"/>
        </a:xfrm>
        <a:prstGeom prst="rect">
          <a:avLst/>
        </a:prstGeom>
        <a:solidFill>
          <a:schemeClr val="lt1">
            <a:hueOff val="0"/>
            <a:satOff val="0"/>
            <a:lumOff val="0"/>
            <a:alphaOff val="0"/>
          </a:schemeClr>
        </a:solidFill>
        <a:ln w="12700" cap="flat" cmpd="sng" algn="ctr">
          <a:solidFill>
            <a:srgbClr val="C2C3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377825">
            <a:lnSpc>
              <a:spcPct val="90000"/>
            </a:lnSpc>
            <a:spcBef>
              <a:spcPct val="0"/>
            </a:spcBef>
            <a:spcAft>
              <a:spcPct val="35000"/>
            </a:spcAft>
            <a:buNone/>
          </a:pPr>
          <a:r>
            <a:rPr lang="en-US" sz="850" kern="1200" dirty="0"/>
            <a:t>Workplace Counseling</a:t>
          </a:r>
        </a:p>
        <a:p>
          <a:pPr marL="0" lvl="0" indent="0" algn="l" defTabSz="377825">
            <a:lnSpc>
              <a:spcPct val="90000"/>
            </a:lnSpc>
            <a:spcBef>
              <a:spcPct val="0"/>
            </a:spcBef>
            <a:spcAft>
              <a:spcPct val="35000"/>
            </a:spcAft>
            <a:buNone/>
          </a:pPr>
          <a:r>
            <a:rPr lang="en-US" sz="850" kern="1200" dirty="0"/>
            <a:t>Additional Career Planning and Counseling</a:t>
          </a:r>
        </a:p>
        <a:p>
          <a:pPr marL="0" lvl="0" indent="0" algn="l" defTabSz="377825">
            <a:lnSpc>
              <a:spcPct val="90000"/>
            </a:lnSpc>
            <a:spcBef>
              <a:spcPct val="0"/>
            </a:spcBef>
            <a:spcAft>
              <a:spcPct val="35000"/>
            </a:spcAft>
            <a:buNone/>
          </a:pPr>
          <a:r>
            <a:rPr lang="en-US" sz="850" kern="1200" dirty="0"/>
            <a:t>Peer Support Groups</a:t>
          </a:r>
        </a:p>
        <a:p>
          <a:pPr marL="0" lvl="0" indent="0" algn="l" defTabSz="377825">
            <a:lnSpc>
              <a:spcPct val="90000"/>
            </a:lnSpc>
            <a:spcBef>
              <a:spcPct val="0"/>
            </a:spcBef>
            <a:spcAft>
              <a:spcPct val="35000"/>
            </a:spcAft>
            <a:buNone/>
          </a:pPr>
          <a:r>
            <a:rPr lang="en-US" sz="850" kern="1200" dirty="0"/>
            <a:t>Information about Additional Education Opportunities and Community Supportive Services</a:t>
          </a:r>
        </a:p>
        <a:p>
          <a:pPr marL="0" lvl="0" indent="0" algn="l" defTabSz="377825">
            <a:lnSpc>
              <a:spcPct val="90000"/>
            </a:lnSpc>
            <a:spcBef>
              <a:spcPct val="0"/>
            </a:spcBef>
            <a:spcAft>
              <a:spcPct val="35000"/>
            </a:spcAft>
            <a:buNone/>
          </a:pPr>
          <a:r>
            <a:rPr lang="en-US" sz="850" kern="1200" dirty="0"/>
            <a:t>Case Management</a:t>
          </a:r>
        </a:p>
        <a:p>
          <a:pPr marL="0" lvl="0" indent="0" algn="l" defTabSz="377825">
            <a:lnSpc>
              <a:spcPct val="90000"/>
            </a:lnSpc>
            <a:spcBef>
              <a:spcPct val="0"/>
            </a:spcBef>
            <a:spcAft>
              <a:spcPct val="35000"/>
            </a:spcAft>
            <a:buNone/>
          </a:pPr>
          <a:r>
            <a:rPr lang="en-US" sz="850" kern="1200" dirty="0"/>
            <a:t>Adult Mentoring*</a:t>
          </a:r>
        </a:p>
        <a:p>
          <a:pPr marL="0" lvl="0" indent="0" algn="l" defTabSz="377825">
            <a:lnSpc>
              <a:spcPct val="90000"/>
            </a:lnSpc>
            <a:spcBef>
              <a:spcPct val="0"/>
            </a:spcBef>
            <a:spcAft>
              <a:spcPct val="35000"/>
            </a:spcAft>
            <a:buNone/>
          </a:pPr>
          <a:r>
            <a:rPr lang="en-US" sz="850" kern="1200" dirty="0"/>
            <a:t>Financial Literacy Education*</a:t>
          </a:r>
        </a:p>
        <a:p>
          <a:pPr marL="0" lvl="0" indent="0" algn="l" defTabSz="377825">
            <a:lnSpc>
              <a:spcPct val="90000"/>
            </a:lnSpc>
            <a:spcBef>
              <a:spcPct val="0"/>
            </a:spcBef>
            <a:spcAft>
              <a:spcPct val="35000"/>
            </a:spcAft>
            <a:buNone/>
          </a:pPr>
          <a:r>
            <a:rPr lang="en-US" sz="850" kern="1200" dirty="0"/>
            <a:t>LMI and other Employment Information*</a:t>
          </a:r>
        </a:p>
        <a:p>
          <a:pPr marL="0" lvl="0" indent="0" algn="l" defTabSz="377825">
            <a:lnSpc>
              <a:spcPct val="90000"/>
            </a:lnSpc>
            <a:spcBef>
              <a:spcPct val="0"/>
            </a:spcBef>
            <a:spcAft>
              <a:spcPct val="35000"/>
            </a:spcAft>
            <a:buNone/>
          </a:pPr>
          <a:r>
            <a:rPr lang="en-US" sz="850" kern="1200" dirty="0"/>
            <a:t>Preparation for and Transition to Post-Secondary Education*</a:t>
          </a:r>
        </a:p>
        <a:p>
          <a:pPr marL="0" lvl="0" indent="0" algn="l" defTabSz="377825">
            <a:lnSpc>
              <a:spcPct val="90000"/>
            </a:lnSpc>
            <a:spcBef>
              <a:spcPct val="0"/>
            </a:spcBef>
            <a:spcAft>
              <a:spcPct val="35000"/>
            </a:spcAft>
            <a:buNone/>
          </a:pPr>
          <a:endParaRPr lang="en-US" sz="850" b="1" kern="1200" dirty="0"/>
        </a:p>
        <a:p>
          <a:pPr marL="0" lvl="0" indent="0" algn="l" defTabSz="377825">
            <a:lnSpc>
              <a:spcPct val="90000"/>
            </a:lnSpc>
            <a:spcBef>
              <a:spcPct val="0"/>
            </a:spcBef>
            <a:spcAft>
              <a:spcPct val="35000"/>
            </a:spcAft>
            <a:buNone/>
          </a:pPr>
          <a:r>
            <a:rPr lang="en-US" sz="850" b="1" kern="1200" dirty="0"/>
            <a:t>Note: Post-Exit services occurring after period of participation ends; and performance outcomes are attained post-exit during Follow-up.</a:t>
          </a:r>
        </a:p>
      </dsp:txBody>
      <dsp:txXfrm>
        <a:off x="8543906" y="3205972"/>
        <a:ext cx="1890605" cy="27315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62960-294C-4C30-B1F8-6E74A937D445}">
      <dsp:nvSpPr>
        <dsp:cNvPr id="0" name=""/>
        <dsp:cNvSpPr/>
      </dsp:nvSpPr>
      <dsp:spPr>
        <a:xfrm rot="5400000">
          <a:off x="-222168" y="225557"/>
          <a:ext cx="1481125" cy="1036787"/>
        </a:xfrm>
        <a:prstGeom prst="chevron">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MEET</a:t>
          </a:r>
        </a:p>
      </dsp:txBody>
      <dsp:txXfrm rot="-5400000">
        <a:off x="2" y="521782"/>
        <a:ext cx="1036787" cy="444338"/>
      </dsp:txXfrm>
    </dsp:sp>
    <dsp:sp modelId="{1A60678C-1240-4735-A2B1-956C35EADFDF}">
      <dsp:nvSpPr>
        <dsp:cNvPr id="0" name=""/>
        <dsp:cNvSpPr/>
      </dsp:nvSpPr>
      <dsp:spPr>
        <a:xfrm rot="5400000">
          <a:off x="5294828" y="-4254651"/>
          <a:ext cx="962731" cy="9478812"/>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a:t>Performance Outcome Meets the goal or meets the threshold of 90% of the Negotiated Goal.</a:t>
          </a:r>
          <a:endParaRPr lang="en-US" sz="2400" kern="1200" dirty="0"/>
        </a:p>
      </dsp:txBody>
      <dsp:txXfrm rot="-5400000">
        <a:off x="1036788" y="50386"/>
        <a:ext cx="9431815" cy="868737"/>
      </dsp:txXfrm>
    </dsp:sp>
    <dsp:sp modelId="{7EE1DB64-EFB6-432B-BB1C-F641501ABA02}">
      <dsp:nvSpPr>
        <dsp:cNvPr id="0" name=""/>
        <dsp:cNvSpPr/>
      </dsp:nvSpPr>
      <dsp:spPr>
        <a:xfrm rot="5400000">
          <a:off x="-222168" y="1511225"/>
          <a:ext cx="1481125" cy="1036787"/>
        </a:xfrm>
        <a:prstGeom prst="chevron">
          <a:avLst/>
        </a:prstGeom>
        <a:solidFill>
          <a:schemeClr val="accent4">
            <a:hueOff val="4900445"/>
            <a:satOff val="-20388"/>
            <a:lumOff val="4804"/>
            <a:alphaOff val="0"/>
          </a:schemeClr>
        </a:solidFill>
        <a:ln w="6350" cap="flat" cmpd="sng" algn="ctr">
          <a:solidFill>
            <a:schemeClr val="accent4">
              <a:hueOff val="4900445"/>
              <a:satOff val="-20388"/>
              <a:lumOff val="4804"/>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EXCEED</a:t>
          </a:r>
        </a:p>
      </dsp:txBody>
      <dsp:txXfrm rot="-5400000">
        <a:off x="2" y="1807450"/>
        <a:ext cx="1036787" cy="444338"/>
      </dsp:txXfrm>
    </dsp:sp>
    <dsp:sp modelId="{5214FC73-FC65-4E05-9C86-8E5110EC5C36}">
      <dsp:nvSpPr>
        <dsp:cNvPr id="0" name=""/>
        <dsp:cNvSpPr/>
      </dsp:nvSpPr>
      <dsp:spPr>
        <a:xfrm rot="5400000">
          <a:off x="5294828" y="-2968984"/>
          <a:ext cx="962731" cy="9478812"/>
        </a:xfrm>
        <a:prstGeom prst="round2Same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a:t>Performance Outcome Exceeds the Negotiated Goal.</a:t>
          </a:r>
          <a:endParaRPr lang="en-US" sz="2900" kern="1200" dirty="0"/>
        </a:p>
      </dsp:txBody>
      <dsp:txXfrm rot="-5400000">
        <a:off x="1036788" y="1336053"/>
        <a:ext cx="9431815" cy="868737"/>
      </dsp:txXfrm>
    </dsp:sp>
    <dsp:sp modelId="{3C8A6849-B141-4F6D-ABB6-F0C9E1A821C9}">
      <dsp:nvSpPr>
        <dsp:cNvPr id="0" name=""/>
        <dsp:cNvSpPr/>
      </dsp:nvSpPr>
      <dsp:spPr>
        <a:xfrm rot="5400000">
          <a:off x="-222168" y="2796892"/>
          <a:ext cx="1481125" cy="1036787"/>
        </a:xfrm>
        <a:prstGeom prst="chevron">
          <a:avLst/>
        </a:prstGeom>
        <a:solidFill>
          <a:schemeClr val="accent4">
            <a:hueOff val="9800891"/>
            <a:satOff val="-40777"/>
            <a:lumOff val="9608"/>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FAIL</a:t>
          </a:r>
        </a:p>
      </dsp:txBody>
      <dsp:txXfrm rot="-5400000">
        <a:off x="2" y="3093117"/>
        <a:ext cx="1036787" cy="444338"/>
      </dsp:txXfrm>
    </dsp:sp>
    <dsp:sp modelId="{F0469115-CB03-4C3D-AEE1-C1582E060FD9}">
      <dsp:nvSpPr>
        <dsp:cNvPr id="0" name=""/>
        <dsp:cNvSpPr/>
      </dsp:nvSpPr>
      <dsp:spPr>
        <a:xfrm rot="5400000">
          <a:off x="5294828" y="-1683316"/>
          <a:ext cx="962731" cy="9478812"/>
        </a:xfrm>
        <a:prstGeom prst="round2Same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a:t>Performance Outcome is below the 90% threshold of the Negotiated Goal.</a:t>
          </a:r>
          <a:endParaRPr lang="en-US" sz="2900" kern="1200" dirty="0"/>
        </a:p>
      </dsp:txBody>
      <dsp:txXfrm rot="-5400000">
        <a:off x="1036788" y="2621721"/>
        <a:ext cx="9431815" cy="8687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389D6-8221-40DC-ACB6-3BE06BA0359C}">
      <dsp:nvSpPr>
        <dsp:cNvPr id="0" name=""/>
        <dsp:cNvSpPr/>
      </dsp:nvSpPr>
      <dsp:spPr>
        <a:xfrm>
          <a:off x="981277" y="76405"/>
          <a:ext cx="10229444" cy="1487648"/>
        </a:xfrm>
        <a:prstGeom prst="rightArrow">
          <a:avLst>
            <a:gd name="adj1" fmla="val 50000"/>
            <a:gd name="adj2" fmla="val 50000"/>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6164" numCol="1" spcCol="1270" anchor="ctr" anchorCtr="0">
          <a:noAutofit/>
        </a:bodyPr>
        <a:lstStyle/>
        <a:p>
          <a:pPr marL="0" lvl="0" indent="0" algn="l" defTabSz="889000">
            <a:lnSpc>
              <a:spcPct val="90000"/>
            </a:lnSpc>
            <a:spcBef>
              <a:spcPct val="0"/>
            </a:spcBef>
            <a:spcAft>
              <a:spcPct val="35000"/>
            </a:spcAft>
            <a:buNone/>
          </a:pPr>
          <a:r>
            <a:rPr lang="en-US" sz="2000" kern="1200" dirty="0"/>
            <a:t>Basic Career Services</a:t>
          </a:r>
        </a:p>
      </dsp:txBody>
      <dsp:txXfrm>
        <a:off x="981277" y="448317"/>
        <a:ext cx="9857532" cy="743824"/>
      </dsp:txXfrm>
    </dsp:sp>
    <dsp:sp modelId="{40D97892-EE62-47F0-8828-989479983412}">
      <dsp:nvSpPr>
        <dsp:cNvPr id="0" name=""/>
        <dsp:cNvSpPr/>
      </dsp:nvSpPr>
      <dsp:spPr>
        <a:xfrm>
          <a:off x="981277" y="1221676"/>
          <a:ext cx="1890605" cy="2731560"/>
        </a:xfrm>
        <a:prstGeom prst="rect">
          <a:avLst/>
        </a:prstGeom>
        <a:solidFill>
          <a:schemeClr val="lt1">
            <a:hueOff val="0"/>
            <a:satOff val="0"/>
            <a:lumOff val="0"/>
            <a:alphaOff val="0"/>
          </a:schemeClr>
        </a:solidFill>
        <a:ln w="12700" cap="flat" cmpd="sng" algn="ctr">
          <a:solidFill>
            <a:srgbClr val="D04C2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377825">
            <a:lnSpc>
              <a:spcPct val="90000"/>
            </a:lnSpc>
            <a:spcBef>
              <a:spcPct val="0"/>
            </a:spcBef>
            <a:spcAft>
              <a:spcPct val="35000"/>
            </a:spcAft>
            <a:buFont typeface="+mj-lt"/>
            <a:buNone/>
          </a:pPr>
          <a:r>
            <a:rPr lang="en-US" sz="850" kern="1200" dirty="0"/>
            <a:t>Referrals</a:t>
          </a:r>
        </a:p>
        <a:p>
          <a:pPr marL="0" lvl="0" indent="0" algn="l" defTabSz="377825">
            <a:lnSpc>
              <a:spcPct val="90000"/>
            </a:lnSpc>
            <a:spcBef>
              <a:spcPct val="0"/>
            </a:spcBef>
            <a:spcAft>
              <a:spcPct val="35000"/>
            </a:spcAft>
            <a:buNone/>
          </a:pPr>
          <a:r>
            <a:rPr lang="en-US" sz="850" kern="1200" dirty="0"/>
            <a:t>Job Search Assistance</a:t>
          </a:r>
        </a:p>
        <a:p>
          <a:pPr marL="0" lvl="0" indent="0" algn="l" defTabSz="377825">
            <a:lnSpc>
              <a:spcPct val="90000"/>
            </a:lnSpc>
            <a:spcBef>
              <a:spcPct val="0"/>
            </a:spcBef>
            <a:spcAft>
              <a:spcPct val="35000"/>
            </a:spcAft>
            <a:buNone/>
          </a:pPr>
          <a:r>
            <a:rPr lang="en-US" sz="850" kern="1200" dirty="0"/>
            <a:t>LMI Information</a:t>
          </a:r>
        </a:p>
        <a:p>
          <a:pPr marL="0" lvl="0" indent="0" algn="l" defTabSz="377825">
            <a:lnSpc>
              <a:spcPct val="90000"/>
            </a:lnSpc>
            <a:spcBef>
              <a:spcPct val="0"/>
            </a:spcBef>
            <a:spcAft>
              <a:spcPct val="35000"/>
            </a:spcAft>
            <a:buNone/>
          </a:pPr>
          <a:r>
            <a:rPr lang="en-US" sz="850" kern="1200" dirty="0"/>
            <a:t>UI Information and Assistance</a:t>
          </a:r>
        </a:p>
        <a:p>
          <a:pPr marL="0" lvl="0" indent="0" algn="l" defTabSz="377825">
            <a:lnSpc>
              <a:spcPct val="90000"/>
            </a:lnSpc>
            <a:spcBef>
              <a:spcPct val="0"/>
            </a:spcBef>
            <a:spcAft>
              <a:spcPct val="35000"/>
            </a:spcAft>
            <a:buNone/>
          </a:pPr>
          <a:r>
            <a:rPr lang="en-US" sz="850" kern="1200" dirty="0"/>
            <a:t>Financial Aid Assistance</a:t>
          </a:r>
        </a:p>
        <a:p>
          <a:pPr marL="0" lvl="0" indent="0" algn="l" defTabSz="377825">
            <a:lnSpc>
              <a:spcPct val="90000"/>
            </a:lnSpc>
            <a:spcBef>
              <a:spcPct val="0"/>
            </a:spcBef>
            <a:spcAft>
              <a:spcPct val="35000"/>
            </a:spcAft>
            <a:buNone/>
          </a:pPr>
          <a:endParaRPr lang="en-US" sz="850" kern="1200" dirty="0"/>
        </a:p>
        <a:p>
          <a:pPr marL="0" lvl="0" indent="0" algn="l" defTabSz="377825">
            <a:lnSpc>
              <a:spcPct val="90000"/>
            </a:lnSpc>
            <a:spcBef>
              <a:spcPct val="0"/>
            </a:spcBef>
            <a:spcAft>
              <a:spcPct val="35000"/>
            </a:spcAft>
            <a:buNone/>
          </a:pPr>
          <a:r>
            <a:rPr lang="en-US" sz="850" b="1" kern="1200" dirty="0"/>
            <a:t>Note: Basic Career Services are not received at the Participant level as they are not enrolling services and the recipient is only being reported as a Reportable Individual.</a:t>
          </a:r>
        </a:p>
      </dsp:txBody>
      <dsp:txXfrm>
        <a:off x="981277" y="1221676"/>
        <a:ext cx="1890605" cy="2731560"/>
      </dsp:txXfrm>
    </dsp:sp>
    <dsp:sp modelId="{A560902F-F725-4357-B1CC-CDD0C780B093}">
      <dsp:nvSpPr>
        <dsp:cNvPr id="0" name=""/>
        <dsp:cNvSpPr/>
      </dsp:nvSpPr>
      <dsp:spPr>
        <a:xfrm>
          <a:off x="2871679" y="572479"/>
          <a:ext cx="8339043" cy="1487648"/>
        </a:xfrm>
        <a:prstGeom prst="rightArrow">
          <a:avLst>
            <a:gd name="adj1" fmla="val 50000"/>
            <a:gd name="adj2" fmla="val 50000"/>
          </a:avLst>
        </a:prstGeom>
        <a:solidFill>
          <a:srgbClr val="F680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6164" numCol="1" spcCol="1270" anchor="ctr" anchorCtr="0">
          <a:noAutofit/>
        </a:bodyPr>
        <a:lstStyle/>
        <a:p>
          <a:pPr marL="0" lvl="0" indent="0" algn="l" defTabSz="889000">
            <a:lnSpc>
              <a:spcPct val="90000"/>
            </a:lnSpc>
            <a:spcBef>
              <a:spcPct val="0"/>
            </a:spcBef>
            <a:spcAft>
              <a:spcPct val="35000"/>
            </a:spcAft>
            <a:buNone/>
          </a:pPr>
          <a:r>
            <a:rPr lang="en-US" sz="2000" kern="1200" dirty="0"/>
            <a:t>Individualized Career Services</a:t>
          </a:r>
        </a:p>
      </dsp:txBody>
      <dsp:txXfrm>
        <a:off x="2871679" y="944391"/>
        <a:ext cx="7967131" cy="743824"/>
      </dsp:txXfrm>
    </dsp:sp>
    <dsp:sp modelId="{91EA2C79-4BDA-4664-8CB5-D8BE0A1B421D}">
      <dsp:nvSpPr>
        <dsp:cNvPr id="0" name=""/>
        <dsp:cNvSpPr/>
      </dsp:nvSpPr>
      <dsp:spPr>
        <a:xfrm>
          <a:off x="2871679" y="1717750"/>
          <a:ext cx="1890605" cy="2731560"/>
        </a:xfrm>
        <a:prstGeom prst="rect">
          <a:avLst/>
        </a:prstGeom>
        <a:solidFill>
          <a:schemeClr val="lt1">
            <a:hueOff val="0"/>
            <a:satOff val="0"/>
            <a:lumOff val="0"/>
            <a:alphaOff val="0"/>
          </a:schemeClr>
        </a:solidFill>
        <a:ln w="12700" cap="flat" cmpd="sng" algn="ctr">
          <a:solidFill>
            <a:srgbClr val="F6802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377825">
            <a:lnSpc>
              <a:spcPct val="90000"/>
            </a:lnSpc>
            <a:spcBef>
              <a:spcPct val="0"/>
            </a:spcBef>
            <a:spcAft>
              <a:spcPct val="35000"/>
            </a:spcAft>
            <a:buNone/>
          </a:pPr>
          <a:r>
            <a:rPr lang="en-US" sz="850" kern="1200" dirty="0"/>
            <a:t>Assessments</a:t>
          </a:r>
        </a:p>
        <a:p>
          <a:pPr marL="0" lvl="0" indent="0" algn="l" defTabSz="377825">
            <a:lnSpc>
              <a:spcPct val="90000"/>
            </a:lnSpc>
            <a:spcBef>
              <a:spcPct val="0"/>
            </a:spcBef>
            <a:spcAft>
              <a:spcPct val="35000"/>
            </a:spcAft>
            <a:buNone/>
          </a:pPr>
          <a:r>
            <a:rPr lang="en-US" sz="850" kern="1200"/>
            <a:t>IEP</a:t>
          </a:r>
          <a:endParaRPr lang="en-US" sz="850" kern="1200" dirty="0"/>
        </a:p>
        <a:p>
          <a:pPr marL="0" lvl="0" indent="0" algn="l" defTabSz="377825">
            <a:lnSpc>
              <a:spcPct val="90000"/>
            </a:lnSpc>
            <a:spcBef>
              <a:spcPct val="0"/>
            </a:spcBef>
            <a:spcAft>
              <a:spcPct val="35000"/>
            </a:spcAft>
            <a:buNone/>
          </a:pPr>
          <a:r>
            <a:rPr lang="en-US" sz="850" kern="1200"/>
            <a:t>Group Counseling</a:t>
          </a:r>
          <a:endParaRPr lang="en-US" sz="850" kern="1200" dirty="0"/>
        </a:p>
        <a:p>
          <a:pPr marL="0" lvl="0" indent="0" algn="l" defTabSz="377825">
            <a:lnSpc>
              <a:spcPct val="90000"/>
            </a:lnSpc>
            <a:spcBef>
              <a:spcPct val="0"/>
            </a:spcBef>
            <a:spcAft>
              <a:spcPct val="35000"/>
            </a:spcAft>
            <a:buNone/>
          </a:pPr>
          <a:r>
            <a:rPr lang="en-US" sz="850" kern="1200" dirty="0"/>
            <a:t>Career Planning</a:t>
          </a:r>
        </a:p>
        <a:p>
          <a:pPr marL="0" lvl="0" indent="0" algn="l" defTabSz="377825">
            <a:lnSpc>
              <a:spcPct val="90000"/>
            </a:lnSpc>
            <a:spcBef>
              <a:spcPct val="0"/>
            </a:spcBef>
            <a:spcAft>
              <a:spcPct val="35000"/>
            </a:spcAft>
            <a:buNone/>
          </a:pPr>
          <a:r>
            <a:rPr lang="en-US" sz="850" kern="1200" dirty="0"/>
            <a:t>Pre-Vocational</a:t>
          </a:r>
        </a:p>
        <a:p>
          <a:pPr marL="0" lvl="0" indent="0" algn="l" defTabSz="377825">
            <a:lnSpc>
              <a:spcPct val="90000"/>
            </a:lnSpc>
            <a:spcBef>
              <a:spcPct val="0"/>
            </a:spcBef>
            <a:spcAft>
              <a:spcPct val="35000"/>
            </a:spcAft>
            <a:buNone/>
          </a:pPr>
          <a:r>
            <a:rPr lang="en-US" sz="850" kern="1200"/>
            <a:t>Internships/WE</a:t>
          </a:r>
          <a:endParaRPr lang="en-US" sz="850" kern="1200" dirty="0"/>
        </a:p>
        <a:p>
          <a:pPr marL="0" lvl="0" indent="0" algn="l" defTabSz="377825">
            <a:lnSpc>
              <a:spcPct val="90000"/>
            </a:lnSpc>
            <a:spcBef>
              <a:spcPct val="0"/>
            </a:spcBef>
            <a:spcAft>
              <a:spcPct val="35000"/>
            </a:spcAft>
            <a:buNone/>
          </a:pPr>
          <a:r>
            <a:rPr lang="en-US" sz="850" kern="1200"/>
            <a:t>Workforce Preparation</a:t>
          </a:r>
          <a:endParaRPr lang="en-US" sz="850" kern="1200" dirty="0"/>
        </a:p>
        <a:p>
          <a:pPr marL="0" lvl="0" indent="0" algn="l" defTabSz="377825">
            <a:lnSpc>
              <a:spcPct val="90000"/>
            </a:lnSpc>
            <a:spcBef>
              <a:spcPct val="0"/>
            </a:spcBef>
            <a:spcAft>
              <a:spcPct val="35000"/>
            </a:spcAft>
            <a:buNone/>
          </a:pPr>
          <a:r>
            <a:rPr lang="en-US" sz="850" kern="1200"/>
            <a:t>Financial Literacy</a:t>
          </a:r>
          <a:endParaRPr lang="en-US" sz="850" kern="1200" dirty="0"/>
        </a:p>
        <a:p>
          <a:pPr marL="0" lvl="0" indent="0" algn="l" defTabSz="377825">
            <a:lnSpc>
              <a:spcPct val="90000"/>
            </a:lnSpc>
            <a:spcBef>
              <a:spcPct val="0"/>
            </a:spcBef>
            <a:spcAft>
              <a:spcPct val="35000"/>
            </a:spcAft>
            <a:buNone/>
          </a:pPr>
          <a:r>
            <a:rPr lang="en-US" sz="850" kern="1200"/>
            <a:t>Out-of-Area Job Search and Relocation</a:t>
          </a:r>
          <a:endParaRPr lang="en-US" sz="850" kern="1200" dirty="0"/>
        </a:p>
        <a:p>
          <a:pPr marL="0" lvl="0" indent="0" algn="l" defTabSz="377825">
            <a:lnSpc>
              <a:spcPct val="90000"/>
            </a:lnSpc>
            <a:spcBef>
              <a:spcPct val="0"/>
            </a:spcBef>
            <a:spcAft>
              <a:spcPct val="35000"/>
            </a:spcAft>
            <a:buNone/>
          </a:pPr>
          <a:r>
            <a:rPr lang="en-US" sz="850" kern="1200" dirty="0"/>
            <a:t>English Language Acquisition</a:t>
          </a:r>
        </a:p>
        <a:p>
          <a:pPr marL="0" lvl="0" indent="0" algn="l" defTabSz="377825">
            <a:lnSpc>
              <a:spcPct val="90000"/>
            </a:lnSpc>
            <a:spcBef>
              <a:spcPct val="0"/>
            </a:spcBef>
            <a:spcAft>
              <a:spcPct val="35000"/>
            </a:spcAft>
            <a:buNone/>
          </a:pPr>
          <a:endParaRPr lang="en-US" sz="850" b="1" kern="1200" dirty="0"/>
        </a:p>
        <a:p>
          <a:pPr marL="0" lvl="0" indent="0" algn="l" defTabSz="377825">
            <a:lnSpc>
              <a:spcPct val="90000"/>
            </a:lnSpc>
            <a:spcBef>
              <a:spcPct val="0"/>
            </a:spcBef>
            <a:spcAft>
              <a:spcPct val="35000"/>
            </a:spcAft>
            <a:buNone/>
          </a:pPr>
          <a:r>
            <a:rPr lang="en-US" sz="850" b="1" kern="1200" dirty="0"/>
            <a:t>Note: Participant level services that trigger performance reporting.</a:t>
          </a:r>
        </a:p>
      </dsp:txBody>
      <dsp:txXfrm>
        <a:off x="2871679" y="1717750"/>
        <a:ext cx="1890605" cy="2731560"/>
      </dsp:txXfrm>
    </dsp:sp>
    <dsp:sp modelId="{6C936A8A-5679-4615-A261-83A16DC03883}">
      <dsp:nvSpPr>
        <dsp:cNvPr id="0" name=""/>
        <dsp:cNvSpPr/>
      </dsp:nvSpPr>
      <dsp:spPr>
        <a:xfrm>
          <a:off x="4762080" y="1068553"/>
          <a:ext cx="6448641" cy="1487648"/>
        </a:xfrm>
        <a:prstGeom prst="rightArrow">
          <a:avLst>
            <a:gd name="adj1" fmla="val 50000"/>
            <a:gd name="adj2" fmla="val 50000"/>
          </a:avLst>
        </a:prstGeom>
        <a:solidFill>
          <a:srgbClr val="1721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6164" numCol="1" spcCol="1270" anchor="ctr" anchorCtr="0">
          <a:noAutofit/>
        </a:bodyPr>
        <a:lstStyle/>
        <a:p>
          <a:pPr marL="0" lvl="0" indent="0" algn="l" defTabSz="889000">
            <a:lnSpc>
              <a:spcPct val="90000"/>
            </a:lnSpc>
            <a:spcBef>
              <a:spcPct val="0"/>
            </a:spcBef>
            <a:spcAft>
              <a:spcPct val="35000"/>
            </a:spcAft>
            <a:buNone/>
          </a:pPr>
          <a:r>
            <a:rPr lang="en-US" sz="2000" kern="1200" dirty="0"/>
            <a:t>Training Services</a:t>
          </a:r>
        </a:p>
      </dsp:txBody>
      <dsp:txXfrm>
        <a:off x="4762080" y="1440465"/>
        <a:ext cx="6076729" cy="743824"/>
      </dsp:txXfrm>
    </dsp:sp>
    <dsp:sp modelId="{298EEB58-CBDA-45A9-B18B-854A91F96AE8}">
      <dsp:nvSpPr>
        <dsp:cNvPr id="0" name=""/>
        <dsp:cNvSpPr/>
      </dsp:nvSpPr>
      <dsp:spPr>
        <a:xfrm>
          <a:off x="4762080" y="2213824"/>
          <a:ext cx="1890605" cy="2731560"/>
        </a:xfrm>
        <a:prstGeom prst="rect">
          <a:avLst/>
        </a:prstGeom>
        <a:solidFill>
          <a:schemeClr val="lt1">
            <a:hueOff val="0"/>
            <a:satOff val="0"/>
            <a:lumOff val="0"/>
            <a:alphaOff val="0"/>
          </a:schemeClr>
        </a:solidFill>
        <a:ln w="12700" cap="flat" cmpd="sng" algn="ctr">
          <a:solidFill>
            <a:srgbClr val="1721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377825">
            <a:lnSpc>
              <a:spcPct val="90000"/>
            </a:lnSpc>
            <a:spcBef>
              <a:spcPct val="0"/>
            </a:spcBef>
            <a:spcAft>
              <a:spcPct val="35000"/>
            </a:spcAft>
            <a:buNone/>
          </a:pPr>
          <a:r>
            <a:rPr lang="en-US" sz="850" kern="1200" dirty="0"/>
            <a:t>Occupational Skills Training</a:t>
          </a:r>
        </a:p>
        <a:p>
          <a:pPr marL="0" lvl="0" indent="0" algn="l" defTabSz="377825">
            <a:lnSpc>
              <a:spcPct val="90000"/>
            </a:lnSpc>
            <a:spcBef>
              <a:spcPct val="0"/>
            </a:spcBef>
            <a:spcAft>
              <a:spcPct val="35000"/>
            </a:spcAft>
            <a:buNone/>
          </a:pPr>
          <a:r>
            <a:rPr lang="en-US" sz="850" kern="1200"/>
            <a:t>On-the-Job Training</a:t>
          </a:r>
          <a:endParaRPr lang="en-US" sz="850" kern="1200" dirty="0"/>
        </a:p>
        <a:p>
          <a:pPr marL="0" lvl="0" indent="0" algn="l" defTabSz="377825">
            <a:lnSpc>
              <a:spcPct val="90000"/>
            </a:lnSpc>
            <a:spcBef>
              <a:spcPct val="0"/>
            </a:spcBef>
            <a:spcAft>
              <a:spcPct val="35000"/>
            </a:spcAft>
            <a:buNone/>
          </a:pPr>
          <a:r>
            <a:rPr lang="en-US" sz="850" kern="1200"/>
            <a:t>Incumbent Worker Training</a:t>
          </a:r>
          <a:endParaRPr lang="en-US" sz="850" kern="1200" dirty="0"/>
        </a:p>
        <a:p>
          <a:pPr marL="0" lvl="0" indent="0" algn="l" defTabSz="377825">
            <a:lnSpc>
              <a:spcPct val="90000"/>
            </a:lnSpc>
            <a:spcBef>
              <a:spcPct val="0"/>
            </a:spcBef>
            <a:spcAft>
              <a:spcPct val="35000"/>
            </a:spcAft>
            <a:buNone/>
          </a:pPr>
          <a:r>
            <a:rPr lang="en-US" sz="850" kern="1200"/>
            <a:t>Skills Upgrading</a:t>
          </a:r>
          <a:endParaRPr lang="en-US" sz="850" kern="1200" dirty="0"/>
        </a:p>
        <a:p>
          <a:pPr marL="0" lvl="0" indent="0" algn="l" defTabSz="377825">
            <a:lnSpc>
              <a:spcPct val="90000"/>
            </a:lnSpc>
            <a:spcBef>
              <a:spcPct val="0"/>
            </a:spcBef>
            <a:spcAft>
              <a:spcPct val="35000"/>
            </a:spcAft>
            <a:buNone/>
          </a:pPr>
          <a:r>
            <a:rPr lang="en-US" sz="850" kern="1200" dirty="0"/>
            <a:t>Entrepreneurial Training</a:t>
          </a:r>
        </a:p>
        <a:p>
          <a:pPr marL="0" lvl="0" indent="0" algn="l" defTabSz="377825">
            <a:lnSpc>
              <a:spcPct val="90000"/>
            </a:lnSpc>
            <a:spcBef>
              <a:spcPct val="0"/>
            </a:spcBef>
            <a:spcAft>
              <a:spcPct val="35000"/>
            </a:spcAft>
            <a:buNone/>
          </a:pPr>
          <a:r>
            <a:rPr lang="en-US" sz="850" kern="1200"/>
            <a:t>Customized Training</a:t>
          </a:r>
          <a:endParaRPr lang="en-US" sz="850" kern="1200" dirty="0"/>
        </a:p>
        <a:p>
          <a:pPr marL="0" lvl="0" indent="0" algn="l" defTabSz="377825">
            <a:lnSpc>
              <a:spcPct val="90000"/>
            </a:lnSpc>
            <a:spcBef>
              <a:spcPct val="0"/>
            </a:spcBef>
            <a:spcAft>
              <a:spcPct val="35000"/>
            </a:spcAft>
            <a:buNone/>
          </a:pPr>
          <a:r>
            <a:rPr lang="en-US" sz="850" kern="1200"/>
            <a:t>Adult Education and Literacy</a:t>
          </a:r>
          <a:endParaRPr lang="en-US" sz="850" kern="1200" dirty="0"/>
        </a:p>
        <a:p>
          <a:pPr marL="0" lvl="0" indent="0" algn="l" defTabSz="377825">
            <a:lnSpc>
              <a:spcPct val="90000"/>
            </a:lnSpc>
            <a:spcBef>
              <a:spcPct val="0"/>
            </a:spcBef>
            <a:spcAft>
              <a:spcPct val="35000"/>
            </a:spcAft>
            <a:buNone/>
          </a:pPr>
          <a:r>
            <a:rPr lang="en-US" sz="850" kern="1200" dirty="0"/>
            <a:t>Job Readiness Training</a:t>
          </a:r>
        </a:p>
        <a:p>
          <a:pPr marL="0" lvl="0" indent="0" algn="l" defTabSz="377825">
            <a:lnSpc>
              <a:spcPct val="90000"/>
            </a:lnSpc>
            <a:spcBef>
              <a:spcPct val="0"/>
            </a:spcBef>
            <a:spcAft>
              <a:spcPct val="35000"/>
            </a:spcAft>
            <a:buNone/>
          </a:pPr>
          <a:r>
            <a:rPr lang="en-US" sz="850" kern="1200" dirty="0"/>
            <a:t>Transitional Training</a:t>
          </a:r>
        </a:p>
        <a:p>
          <a:pPr marL="0" lvl="0" indent="0" algn="l" defTabSz="377825">
            <a:lnSpc>
              <a:spcPct val="90000"/>
            </a:lnSpc>
            <a:spcBef>
              <a:spcPct val="0"/>
            </a:spcBef>
            <a:spcAft>
              <a:spcPct val="35000"/>
            </a:spcAft>
            <a:buNone/>
          </a:pPr>
          <a:endParaRPr lang="en-US" sz="850" b="1" kern="1200" dirty="0"/>
        </a:p>
        <a:p>
          <a:pPr marL="0" lvl="0" indent="0" algn="l" defTabSz="377825">
            <a:lnSpc>
              <a:spcPct val="90000"/>
            </a:lnSpc>
            <a:spcBef>
              <a:spcPct val="0"/>
            </a:spcBef>
            <a:spcAft>
              <a:spcPct val="35000"/>
            </a:spcAft>
            <a:buNone/>
          </a:pPr>
          <a:r>
            <a:rPr lang="en-US" sz="850" b="1" kern="1200" dirty="0"/>
            <a:t>Note: Participant level services that trigger performance reporting.</a:t>
          </a:r>
        </a:p>
        <a:p>
          <a:pPr marL="0" lvl="0" indent="0" algn="l" defTabSz="377825">
            <a:lnSpc>
              <a:spcPct val="90000"/>
            </a:lnSpc>
            <a:spcBef>
              <a:spcPct val="0"/>
            </a:spcBef>
            <a:spcAft>
              <a:spcPct val="35000"/>
            </a:spcAft>
            <a:buNone/>
          </a:pPr>
          <a:endParaRPr lang="en-US" sz="850" kern="1200" dirty="0"/>
        </a:p>
      </dsp:txBody>
      <dsp:txXfrm>
        <a:off x="4762080" y="2213824"/>
        <a:ext cx="1890605" cy="2731560"/>
      </dsp:txXfrm>
    </dsp:sp>
    <dsp:sp modelId="{24780037-D73A-454B-BA50-DC346428038A}">
      <dsp:nvSpPr>
        <dsp:cNvPr id="0" name=""/>
        <dsp:cNvSpPr/>
      </dsp:nvSpPr>
      <dsp:spPr>
        <a:xfrm>
          <a:off x="6653504" y="1564627"/>
          <a:ext cx="4557217" cy="1487648"/>
        </a:xfrm>
        <a:prstGeom prst="rightArrow">
          <a:avLst>
            <a:gd name="adj1" fmla="val 50000"/>
            <a:gd name="adj2" fmla="val 50000"/>
          </a:avLst>
        </a:prstGeom>
        <a:solidFill>
          <a:srgbClr val="6010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6164" numCol="1" spcCol="1270" anchor="ctr" anchorCtr="0">
          <a:noAutofit/>
        </a:bodyPr>
        <a:lstStyle/>
        <a:p>
          <a:pPr marL="0" lvl="0" indent="0" algn="l" defTabSz="889000">
            <a:lnSpc>
              <a:spcPct val="90000"/>
            </a:lnSpc>
            <a:spcBef>
              <a:spcPct val="0"/>
            </a:spcBef>
            <a:spcAft>
              <a:spcPct val="35000"/>
            </a:spcAft>
            <a:buNone/>
          </a:pPr>
          <a:r>
            <a:rPr lang="en-US" sz="2000" kern="1200" dirty="0"/>
            <a:t>Supportive Services</a:t>
          </a:r>
        </a:p>
      </dsp:txBody>
      <dsp:txXfrm>
        <a:off x="6653504" y="1936539"/>
        <a:ext cx="4185305" cy="743824"/>
      </dsp:txXfrm>
    </dsp:sp>
    <dsp:sp modelId="{CAF43FBB-4793-4942-948E-B1A7429E7A55}">
      <dsp:nvSpPr>
        <dsp:cNvPr id="0" name=""/>
        <dsp:cNvSpPr/>
      </dsp:nvSpPr>
      <dsp:spPr>
        <a:xfrm>
          <a:off x="6653504" y="2709898"/>
          <a:ext cx="1890605" cy="2731560"/>
        </a:xfrm>
        <a:prstGeom prst="rect">
          <a:avLst/>
        </a:prstGeom>
        <a:solidFill>
          <a:schemeClr val="lt1">
            <a:hueOff val="0"/>
            <a:satOff val="0"/>
            <a:lumOff val="0"/>
            <a:alphaOff val="0"/>
          </a:schemeClr>
        </a:solidFill>
        <a:ln w="12700" cap="flat" cmpd="sng" algn="ctr">
          <a:solidFill>
            <a:srgbClr val="60106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377825">
            <a:lnSpc>
              <a:spcPct val="90000"/>
            </a:lnSpc>
            <a:spcBef>
              <a:spcPct val="0"/>
            </a:spcBef>
            <a:spcAft>
              <a:spcPct val="35000"/>
            </a:spcAft>
            <a:buNone/>
          </a:pPr>
          <a:r>
            <a:rPr lang="en-US" sz="850" kern="1200"/>
            <a:t>Child Care Assistance</a:t>
          </a:r>
          <a:endParaRPr lang="en-US" sz="850" kern="1200" dirty="0"/>
        </a:p>
        <a:p>
          <a:pPr marL="0" lvl="0" indent="0" algn="l" defTabSz="377825">
            <a:lnSpc>
              <a:spcPct val="90000"/>
            </a:lnSpc>
            <a:spcBef>
              <a:spcPct val="0"/>
            </a:spcBef>
            <a:spcAft>
              <a:spcPct val="35000"/>
            </a:spcAft>
            <a:buNone/>
          </a:pPr>
          <a:r>
            <a:rPr lang="en-US" sz="850" kern="1200" dirty="0"/>
            <a:t>Dependent Assistance</a:t>
          </a:r>
        </a:p>
        <a:p>
          <a:pPr marL="0" lvl="0" indent="0" algn="l" defTabSz="377825">
            <a:lnSpc>
              <a:spcPct val="90000"/>
            </a:lnSpc>
            <a:spcBef>
              <a:spcPct val="0"/>
            </a:spcBef>
            <a:spcAft>
              <a:spcPct val="35000"/>
            </a:spcAft>
            <a:buNone/>
          </a:pPr>
          <a:r>
            <a:rPr lang="en-US" sz="850" kern="1200"/>
            <a:t>Transportation Assistance</a:t>
          </a:r>
          <a:endParaRPr lang="en-US" sz="850" kern="1200" dirty="0"/>
        </a:p>
        <a:p>
          <a:pPr marL="0" lvl="0" indent="0" algn="l" defTabSz="377825">
            <a:lnSpc>
              <a:spcPct val="90000"/>
            </a:lnSpc>
            <a:spcBef>
              <a:spcPct val="0"/>
            </a:spcBef>
            <a:spcAft>
              <a:spcPct val="35000"/>
            </a:spcAft>
            <a:buNone/>
          </a:pPr>
          <a:r>
            <a:rPr lang="en-US" sz="850" kern="1200" dirty="0"/>
            <a:t>Needs Related Payments</a:t>
          </a:r>
        </a:p>
        <a:p>
          <a:pPr marL="0" lvl="0" indent="0" algn="l" defTabSz="377825">
            <a:lnSpc>
              <a:spcPct val="90000"/>
            </a:lnSpc>
            <a:spcBef>
              <a:spcPct val="0"/>
            </a:spcBef>
            <a:spcAft>
              <a:spcPct val="35000"/>
            </a:spcAft>
            <a:buNone/>
          </a:pPr>
          <a:r>
            <a:rPr lang="en-US" sz="850" kern="1200"/>
            <a:t>Reasonable Accommodations for Individuals with Disabilities</a:t>
          </a:r>
          <a:endParaRPr lang="en-US" sz="850" kern="1200" dirty="0"/>
        </a:p>
        <a:p>
          <a:pPr marL="0" lvl="0" indent="0" algn="l" defTabSz="377825">
            <a:lnSpc>
              <a:spcPct val="90000"/>
            </a:lnSpc>
            <a:spcBef>
              <a:spcPct val="0"/>
            </a:spcBef>
            <a:spcAft>
              <a:spcPct val="35000"/>
            </a:spcAft>
            <a:buNone/>
          </a:pPr>
          <a:r>
            <a:rPr lang="en-US" sz="850" kern="1200"/>
            <a:t>Assistance with Work Attire, Tools and Equipment</a:t>
          </a:r>
          <a:endParaRPr lang="en-US" sz="850" kern="1200" dirty="0"/>
        </a:p>
        <a:p>
          <a:pPr marL="0" lvl="0" indent="0" algn="l" defTabSz="377825">
            <a:lnSpc>
              <a:spcPct val="90000"/>
            </a:lnSpc>
            <a:spcBef>
              <a:spcPct val="0"/>
            </a:spcBef>
            <a:spcAft>
              <a:spcPct val="35000"/>
            </a:spcAft>
            <a:buNone/>
          </a:pPr>
          <a:r>
            <a:rPr lang="en-US" sz="850" kern="1200" dirty="0"/>
            <a:t>Assistance with Books, Fees and other necessary education items</a:t>
          </a:r>
        </a:p>
        <a:p>
          <a:pPr marL="0" lvl="0" indent="0" algn="l" defTabSz="377825">
            <a:lnSpc>
              <a:spcPct val="90000"/>
            </a:lnSpc>
            <a:spcBef>
              <a:spcPct val="0"/>
            </a:spcBef>
            <a:spcAft>
              <a:spcPct val="35000"/>
            </a:spcAft>
            <a:buNone/>
          </a:pPr>
          <a:endParaRPr lang="en-US" sz="850" kern="1200" dirty="0"/>
        </a:p>
        <a:p>
          <a:pPr marL="0" lvl="0" indent="0" algn="l" defTabSz="377825">
            <a:lnSpc>
              <a:spcPct val="90000"/>
            </a:lnSpc>
            <a:spcBef>
              <a:spcPct val="0"/>
            </a:spcBef>
            <a:spcAft>
              <a:spcPct val="35000"/>
            </a:spcAft>
            <a:buNone/>
          </a:pPr>
          <a:r>
            <a:rPr lang="en-US" sz="850" b="1" kern="1200" dirty="0"/>
            <a:t>Note: May only be received while an Active Participant, except Youth Participants may receive during follow-up period.</a:t>
          </a:r>
        </a:p>
      </dsp:txBody>
      <dsp:txXfrm>
        <a:off x="6653504" y="2709898"/>
        <a:ext cx="1890605" cy="2731560"/>
      </dsp:txXfrm>
    </dsp:sp>
    <dsp:sp modelId="{E6397141-802A-4B9E-875A-6771A58EEB3D}">
      <dsp:nvSpPr>
        <dsp:cNvPr id="0" name=""/>
        <dsp:cNvSpPr/>
      </dsp:nvSpPr>
      <dsp:spPr>
        <a:xfrm>
          <a:off x="8543906" y="2060700"/>
          <a:ext cx="2666816" cy="1487648"/>
        </a:xfrm>
        <a:prstGeom prst="rightArrow">
          <a:avLst>
            <a:gd name="adj1" fmla="val 50000"/>
            <a:gd name="adj2" fmla="val 50000"/>
          </a:avLst>
        </a:prstGeom>
        <a:solidFill>
          <a:srgbClr val="C2C3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6164" numCol="1" spcCol="1270" anchor="ctr" anchorCtr="0">
          <a:noAutofit/>
        </a:bodyPr>
        <a:lstStyle/>
        <a:p>
          <a:pPr marL="0" lvl="0" indent="0" algn="l" defTabSz="889000">
            <a:lnSpc>
              <a:spcPct val="90000"/>
            </a:lnSpc>
            <a:spcBef>
              <a:spcPct val="0"/>
            </a:spcBef>
            <a:spcAft>
              <a:spcPct val="35000"/>
            </a:spcAft>
            <a:buNone/>
          </a:pPr>
          <a:r>
            <a:rPr lang="en-US" sz="2000" kern="1200" dirty="0"/>
            <a:t>Follow-Up Services</a:t>
          </a:r>
        </a:p>
      </dsp:txBody>
      <dsp:txXfrm>
        <a:off x="8543906" y="2432612"/>
        <a:ext cx="2294904" cy="743824"/>
      </dsp:txXfrm>
    </dsp:sp>
    <dsp:sp modelId="{AEE16325-9A9A-430B-A163-AE24C7520FD6}">
      <dsp:nvSpPr>
        <dsp:cNvPr id="0" name=""/>
        <dsp:cNvSpPr/>
      </dsp:nvSpPr>
      <dsp:spPr>
        <a:xfrm>
          <a:off x="8543906" y="3205972"/>
          <a:ext cx="1890605" cy="2731560"/>
        </a:xfrm>
        <a:prstGeom prst="rect">
          <a:avLst/>
        </a:prstGeom>
        <a:solidFill>
          <a:schemeClr val="lt1">
            <a:hueOff val="0"/>
            <a:satOff val="0"/>
            <a:lumOff val="0"/>
            <a:alphaOff val="0"/>
          </a:schemeClr>
        </a:solidFill>
        <a:ln w="12700" cap="flat" cmpd="sng" algn="ctr">
          <a:solidFill>
            <a:srgbClr val="C2C3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377825">
            <a:lnSpc>
              <a:spcPct val="90000"/>
            </a:lnSpc>
            <a:spcBef>
              <a:spcPct val="0"/>
            </a:spcBef>
            <a:spcAft>
              <a:spcPct val="35000"/>
            </a:spcAft>
            <a:buNone/>
          </a:pPr>
          <a:r>
            <a:rPr lang="en-US" sz="850" kern="1200" dirty="0"/>
            <a:t>Workplace Counseling</a:t>
          </a:r>
        </a:p>
        <a:p>
          <a:pPr marL="0" lvl="0" indent="0" algn="l" defTabSz="377825">
            <a:lnSpc>
              <a:spcPct val="90000"/>
            </a:lnSpc>
            <a:spcBef>
              <a:spcPct val="0"/>
            </a:spcBef>
            <a:spcAft>
              <a:spcPct val="35000"/>
            </a:spcAft>
            <a:buNone/>
          </a:pPr>
          <a:r>
            <a:rPr lang="en-US" sz="850" kern="1200" dirty="0"/>
            <a:t>Additional Career Planning and Counseling</a:t>
          </a:r>
        </a:p>
        <a:p>
          <a:pPr marL="0" lvl="0" indent="0" algn="l" defTabSz="377825">
            <a:lnSpc>
              <a:spcPct val="90000"/>
            </a:lnSpc>
            <a:spcBef>
              <a:spcPct val="0"/>
            </a:spcBef>
            <a:spcAft>
              <a:spcPct val="35000"/>
            </a:spcAft>
            <a:buNone/>
          </a:pPr>
          <a:r>
            <a:rPr lang="en-US" sz="850" kern="1200" dirty="0"/>
            <a:t>Peer Support Groups</a:t>
          </a:r>
        </a:p>
        <a:p>
          <a:pPr marL="0" lvl="0" indent="0" algn="l" defTabSz="377825">
            <a:lnSpc>
              <a:spcPct val="90000"/>
            </a:lnSpc>
            <a:spcBef>
              <a:spcPct val="0"/>
            </a:spcBef>
            <a:spcAft>
              <a:spcPct val="35000"/>
            </a:spcAft>
            <a:buNone/>
          </a:pPr>
          <a:r>
            <a:rPr lang="en-US" sz="850" kern="1200" dirty="0"/>
            <a:t>Information about Additional Education Opportunities and Community Supportive Services</a:t>
          </a:r>
        </a:p>
        <a:p>
          <a:pPr marL="0" lvl="0" indent="0" algn="l" defTabSz="377825">
            <a:lnSpc>
              <a:spcPct val="90000"/>
            </a:lnSpc>
            <a:spcBef>
              <a:spcPct val="0"/>
            </a:spcBef>
            <a:spcAft>
              <a:spcPct val="35000"/>
            </a:spcAft>
            <a:buNone/>
          </a:pPr>
          <a:r>
            <a:rPr lang="en-US" sz="850" kern="1200" dirty="0"/>
            <a:t>Case Management</a:t>
          </a:r>
        </a:p>
        <a:p>
          <a:pPr marL="0" lvl="0" indent="0" algn="l" defTabSz="377825">
            <a:lnSpc>
              <a:spcPct val="90000"/>
            </a:lnSpc>
            <a:spcBef>
              <a:spcPct val="0"/>
            </a:spcBef>
            <a:spcAft>
              <a:spcPct val="35000"/>
            </a:spcAft>
            <a:buNone/>
          </a:pPr>
          <a:r>
            <a:rPr lang="en-US" sz="850" kern="1200" dirty="0"/>
            <a:t>Adult Mentoring*</a:t>
          </a:r>
        </a:p>
        <a:p>
          <a:pPr marL="0" lvl="0" indent="0" algn="l" defTabSz="377825">
            <a:lnSpc>
              <a:spcPct val="90000"/>
            </a:lnSpc>
            <a:spcBef>
              <a:spcPct val="0"/>
            </a:spcBef>
            <a:spcAft>
              <a:spcPct val="35000"/>
            </a:spcAft>
            <a:buNone/>
          </a:pPr>
          <a:r>
            <a:rPr lang="en-US" sz="850" kern="1200" dirty="0"/>
            <a:t>Financial Literacy Education*</a:t>
          </a:r>
        </a:p>
        <a:p>
          <a:pPr marL="0" lvl="0" indent="0" algn="l" defTabSz="377825">
            <a:lnSpc>
              <a:spcPct val="90000"/>
            </a:lnSpc>
            <a:spcBef>
              <a:spcPct val="0"/>
            </a:spcBef>
            <a:spcAft>
              <a:spcPct val="35000"/>
            </a:spcAft>
            <a:buNone/>
          </a:pPr>
          <a:r>
            <a:rPr lang="en-US" sz="850" kern="1200" dirty="0"/>
            <a:t>LMI and other Employment Information*</a:t>
          </a:r>
        </a:p>
        <a:p>
          <a:pPr marL="0" lvl="0" indent="0" algn="l" defTabSz="377825">
            <a:lnSpc>
              <a:spcPct val="90000"/>
            </a:lnSpc>
            <a:spcBef>
              <a:spcPct val="0"/>
            </a:spcBef>
            <a:spcAft>
              <a:spcPct val="35000"/>
            </a:spcAft>
            <a:buNone/>
          </a:pPr>
          <a:r>
            <a:rPr lang="en-US" sz="850" kern="1200" dirty="0"/>
            <a:t>Preparation for and Transition to Post-Secondary Education*</a:t>
          </a:r>
        </a:p>
        <a:p>
          <a:pPr marL="0" lvl="0" indent="0" algn="l" defTabSz="377825">
            <a:lnSpc>
              <a:spcPct val="90000"/>
            </a:lnSpc>
            <a:spcBef>
              <a:spcPct val="0"/>
            </a:spcBef>
            <a:spcAft>
              <a:spcPct val="35000"/>
            </a:spcAft>
            <a:buNone/>
          </a:pPr>
          <a:endParaRPr lang="en-US" sz="850" b="1" kern="1200" dirty="0"/>
        </a:p>
        <a:p>
          <a:pPr marL="0" lvl="0" indent="0" algn="l" defTabSz="377825">
            <a:lnSpc>
              <a:spcPct val="90000"/>
            </a:lnSpc>
            <a:spcBef>
              <a:spcPct val="0"/>
            </a:spcBef>
            <a:spcAft>
              <a:spcPct val="35000"/>
            </a:spcAft>
            <a:buNone/>
          </a:pPr>
          <a:r>
            <a:rPr lang="en-US" sz="850" b="1" kern="1200" dirty="0"/>
            <a:t>Note: Post-Exit services occurring after period of participation ends; and performance outcomes are attained post-exit during Follow-up.</a:t>
          </a:r>
        </a:p>
      </dsp:txBody>
      <dsp:txXfrm>
        <a:off x="8543906" y="3205972"/>
        <a:ext cx="1890605" cy="273156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7BEC8D-B925-4E24-B403-1BC45C0C0CB5}" type="datetimeFigureOut">
              <a:rPr lang="en-US" smtClean="0"/>
              <a:t>2/23/2021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5E7437D-0E1D-4AF1-9332-3A6581B3585C}" type="slidenum">
              <a:rPr lang="en-US" smtClean="0"/>
              <a:t>‹#›</a:t>
            </a:fld>
            <a:endParaRPr lang="en-US"/>
          </a:p>
        </p:txBody>
      </p:sp>
    </p:spTree>
    <p:extLst>
      <p:ext uri="{BB962C8B-B14F-4D97-AF65-F5344CB8AC3E}">
        <p14:creationId xmlns:p14="http://schemas.microsoft.com/office/powerpoint/2010/main" val="27571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a:t>
            </a:fld>
            <a:endParaRPr lang="en-US"/>
          </a:p>
        </p:txBody>
      </p:sp>
    </p:spTree>
    <p:extLst>
      <p:ext uri="{BB962C8B-B14F-4D97-AF65-F5344CB8AC3E}">
        <p14:creationId xmlns:p14="http://schemas.microsoft.com/office/powerpoint/2010/main" val="15044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Telephone lines opened again for questions on the SAM and Tool. After questions, Mark picks it back up to speak to the Resources and References that are available for teams to utilize as they prepare for their negotiations. Mark then turns it back to Olivia to close out the webinar with a quick overview of IPATS. </a:t>
            </a:r>
          </a:p>
        </p:txBody>
      </p:sp>
      <p:sp>
        <p:nvSpPr>
          <p:cNvPr id="4" name="Slide Number Placeholder 3"/>
          <p:cNvSpPr>
            <a:spLocks noGrp="1"/>
          </p:cNvSpPr>
          <p:nvPr>
            <p:ph type="sldNum" sz="quarter" idx="5"/>
          </p:nvPr>
        </p:nvSpPr>
        <p:spPr/>
        <p:txBody>
          <a:bodyPr/>
          <a:lstStyle/>
          <a:p>
            <a:fld id="{B2AE32E3-E7AB-4D9B-8C0E-F3049285728D}" type="slidenum">
              <a:rPr lang="en-US" smtClean="0"/>
              <a:t>44</a:t>
            </a:fld>
            <a:endParaRPr lang="en-US" dirty="0"/>
          </a:p>
        </p:txBody>
      </p:sp>
    </p:spTree>
    <p:extLst>
      <p:ext uri="{BB962C8B-B14F-4D97-AF65-F5344CB8AC3E}">
        <p14:creationId xmlns:p14="http://schemas.microsoft.com/office/powerpoint/2010/main" val="374029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483350"/>
            <a:ext cx="2743200" cy="365125"/>
          </a:xfrm>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483350"/>
            <a:ext cx="4114800" cy="365125"/>
          </a:xfrm>
        </p:spPr>
        <p:txBody>
          <a:bodyPr/>
          <a:lstStyle/>
          <a:p>
            <a:endParaRPr lang="en-US" dirty="0"/>
          </a:p>
        </p:txBody>
      </p:sp>
      <p:sp>
        <p:nvSpPr>
          <p:cNvPr id="6" name="Slide Number Placeholder 5"/>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483350"/>
            <a:ext cx="4114800" cy="365125"/>
          </a:xfrm>
        </p:spPr>
        <p:txBody>
          <a:bodyPr/>
          <a:lstStyle/>
          <a:p>
            <a:endParaRPr lang="en-US" dirty="0"/>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dirty="0"/>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4" name="Footer Placeholder 3"/>
          <p:cNvSpPr>
            <a:spLocks noGrp="1"/>
          </p:cNvSpPr>
          <p:nvPr>
            <p:ph type="ftr" sz="quarter" idx="11"/>
          </p:nvPr>
        </p:nvSpPr>
        <p:spPr>
          <a:xfrm>
            <a:off x="4038600" y="6483350"/>
            <a:ext cx="4114800" cy="365125"/>
          </a:xfrm>
        </p:spPr>
        <p:txBody>
          <a:bodyPr/>
          <a:lstStyle/>
          <a:p>
            <a:endParaRPr lang="en-US" dirty="0"/>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 IwN/AJC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
        <p:nvSpPr>
          <p:cNvPr id="13" name="Content Placeholder 2">
            <a:extLst>
              <a:ext uri="{FF2B5EF4-FFF2-40B4-BE49-F238E27FC236}">
                <a16:creationId xmlns:a16="http://schemas.microsoft.com/office/drawing/2014/main" id="{441DE31E-D3E6-497C-9FB5-25F2B83FAEB3}"/>
              </a:ext>
            </a:extLst>
          </p:cNvPr>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84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Q &amp; 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71"/>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13" name="Picture 12">
            <a:extLst>
              <a:ext uri="{FF2B5EF4-FFF2-40B4-BE49-F238E27FC236}">
                <a16:creationId xmlns:a16="http://schemas.microsoft.com/office/drawing/2014/main" id="{415577C8-6BFE-42AF-91BD-D399FF6DE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4" name="Speech Bubble: Oval 3">
            <a:extLst>
              <a:ext uri="{FF2B5EF4-FFF2-40B4-BE49-F238E27FC236}">
                <a16:creationId xmlns:a16="http://schemas.microsoft.com/office/drawing/2014/main" id="{61B5A61C-B619-49CB-84B2-81F115E06EC1}"/>
              </a:ext>
            </a:extLst>
          </p:cNvPr>
          <p:cNvSpPr/>
          <p:nvPr userDrawn="1"/>
        </p:nvSpPr>
        <p:spPr>
          <a:xfrm>
            <a:off x="2584232" y="1629487"/>
            <a:ext cx="2619969" cy="2143960"/>
          </a:xfrm>
          <a:prstGeom prst="wedgeEllipseCallout">
            <a:avLst>
              <a:gd name="adj1" fmla="val -42496"/>
              <a:gd name="adj2" fmla="val 691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0DCF51-5330-4439-B343-518C0E831597}"/>
              </a:ext>
            </a:extLst>
          </p:cNvPr>
          <p:cNvSpPr/>
          <p:nvPr userDrawn="1"/>
        </p:nvSpPr>
        <p:spPr>
          <a:xfrm>
            <a:off x="3641330" y="1748377"/>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2" name="Speech Bubble: Oval 1">
            <a:extLst>
              <a:ext uri="{FF2B5EF4-FFF2-40B4-BE49-F238E27FC236}">
                <a16:creationId xmlns:a16="http://schemas.microsoft.com/office/drawing/2014/main" id="{D42A80C7-A368-4E51-AA84-D152EE4F1094}"/>
              </a:ext>
            </a:extLst>
          </p:cNvPr>
          <p:cNvSpPr/>
          <p:nvPr userDrawn="1"/>
        </p:nvSpPr>
        <p:spPr>
          <a:xfrm flipH="1">
            <a:off x="4032173" y="3172858"/>
            <a:ext cx="1736272" cy="1439008"/>
          </a:xfrm>
          <a:prstGeom prst="wedgeEllipseCallout">
            <a:avLst>
              <a:gd name="adj1" fmla="val -36061"/>
              <a:gd name="adj2" fmla="val 6785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Oval 13">
            <a:extLst>
              <a:ext uri="{FF2B5EF4-FFF2-40B4-BE49-F238E27FC236}">
                <a16:creationId xmlns:a16="http://schemas.microsoft.com/office/drawing/2014/main" id="{B329F4A7-6C97-4C82-8D46-02A872E0542B}"/>
              </a:ext>
            </a:extLst>
          </p:cNvPr>
          <p:cNvSpPr/>
          <p:nvPr userDrawn="1"/>
        </p:nvSpPr>
        <p:spPr>
          <a:xfrm>
            <a:off x="5742757" y="3018133"/>
            <a:ext cx="2518835" cy="2109878"/>
          </a:xfrm>
          <a:prstGeom prst="wedgeEllipseCallout">
            <a:avLst>
              <a:gd name="adj1" fmla="val -48619"/>
              <a:gd name="adj2" fmla="val 6807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E5FA0E-0A66-4147-A456-19EEF4E51E40}"/>
              </a:ext>
            </a:extLst>
          </p:cNvPr>
          <p:cNvSpPr/>
          <p:nvPr userDrawn="1"/>
        </p:nvSpPr>
        <p:spPr>
          <a:xfrm>
            <a:off x="4678812" y="3083275"/>
            <a:ext cx="417306"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8" name="Speech Bubble: Oval 7">
            <a:extLst>
              <a:ext uri="{FF2B5EF4-FFF2-40B4-BE49-F238E27FC236}">
                <a16:creationId xmlns:a16="http://schemas.microsoft.com/office/drawing/2014/main" id="{8E63AE86-9056-4CA2-9818-C120368FE4D2}"/>
              </a:ext>
            </a:extLst>
          </p:cNvPr>
          <p:cNvSpPr/>
          <p:nvPr userDrawn="1"/>
        </p:nvSpPr>
        <p:spPr>
          <a:xfrm>
            <a:off x="7533497" y="2126972"/>
            <a:ext cx="1891862" cy="1923394"/>
          </a:xfrm>
          <a:prstGeom prst="wedgeEllipseCallout">
            <a:avLst>
              <a:gd name="adj1" fmla="val -53438"/>
              <a:gd name="adj2" fmla="val 6168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727E5C2-FDAD-4738-A377-E20854C8C87B}"/>
              </a:ext>
            </a:extLst>
          </p:cNvPr>
          <p:cNvSpPr/>
          <p:nvPr userDrawn="1"/>
        </p:nvSpPr>
        <p:spPr>
          <a:xfrm>
            <a:off x="6678854" y="3186888"/>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19" name="Rectangle 18">
            <a:extLst>
              <a:ext uri="{FF2B5EF4-FFF2-40B4-BE49-F238E27FC236}">
                <a16:creationId xmlns:a16="http://schemas.microsoft.com/office/drawing/2014/main" id="{B4AED2BF-1604-41CA-AA4A-F944974394EF}"/>
              </a:ext>
            </a:extLst>
          </p:cNvPr>
          <p:cNvSpPr/>
          <p:nvPr userDrawn="1"/>
        </p:nvSpPr>
        <p:spPr>
          <a:xfrm>
            <a:off x="8167702" y="2203787"/>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17" name="Speech Bubble: Oval 16">
            <a:extLst>
              <a:ext uri="{FF2B5EF4-FFF2-40B4-BE49-F238E27FC236}">
                <a16:creationId xmlns:a16="http://schemas.microsoft.com/office/drawing/2014/main" id="{32A54F5E-111A-4237-9C65-2876CC64A53E}"/>
              </a:ext>
            </a:extLst>
          </p:cNvPr>
          <p:cNvSpPr/>
          <p:nvPr userDrawn="1"/>
        </p:nvSpPr>
        <p:spPr>
          <a:xfrm flipH="1">
            <a:off x="5030367" y="1566738"/>
            <a:ext cx="1892112" cy="1569659"/>
          </a:xfrm>
          <a:prstGeom prst="wedgeEllipseCallout">
            <a:avLst>
              <a:gd name="adj1" fmla="val -37808"/>
              <a:gd name="adj2" fmla="val 67859"/>
            </a:avLst>
          </a:prstGeom>
          <a:solidFill>
            <a:srgbClr val="0061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6C68F-FB11-488C-A0A8-D1CB8F94DBCD}"/>
              </a:ext>
            </a:extLst>
          </p:cNvPr>
          <p:cNvSpPr/>
          <p:nvPr userDrawn="1"/>
        </p:nvSpPr>
        <p:spPr>
          <a:xfrm>
            <a:off x="5652360" y="1490836"/>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Tree>
    <p:extLst>
      <p:ext uri="{BB962C8B-B14F-4D97-AF65-F5344CB8AC3E}">
        <p14:creationId xmlns:p14="http://schemas.microsoft.com/office/powerpoint/2010/main" val="48330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dr.doleta.gov/directives/corr_doc.cfm?DOCN=7611" TargetMode="External"/><Relationship Id="rId2" Type="http://schemas.openxmlformats.org/officeDocument/2006/relationships/hyperlink" Target="https://wdr.doleta.gov/directives/corr_doc.cfm?DOCN=3255" TargetMode="External"/><Relationship Id="rId1" Type="http://schemas.openxmlformats.org/officeDocument/2006/relationships/slideLayout" Target="../slideLayouts/slideLayout2.xml"/><Relationship Id="rId4" Type="http://schemas.openxmlformats.org/officeDocument/2006/relationships/hyperlink" Target="https://wdr.doleta.gov/directives/corr_doc.cfm?DOCN=3851" TargetMode="Externa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602278"/>
            <a:ext cx="10132539" cy="2707171"/>
          </a:xfrm>
        </p:spPr>
        <p:txBody>
          <a:bodyPr>
            <a:noAutofit/>
          </a:bodyPr>
          <a:lstStyle/>
          <a:p>
            <a:pPr algn="ctr"/>
            <a:r>
              <a:rPr lang="en-US" sz="4800" dirty="0">
                <a:latin typeface="Times New Roman" panose="02020603050405020304" pitchFamily="18" charset="0"/>
                <a:cs typeface="Times New Roman" panose="02020603050405020304" pitchFamily="18" charset="0"/>
              </a:rPr>
              <a:t>Illinois Youth Career Pathway Grant Opportunity</a:t>
            </a:r>
            <a:br>
              <a:rPr lang="en-US" sz="4800" dirty="0">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Technical Assistance Session</a:t>
            </a:r>
            <a:endParaRPr lang="en-US" sz="32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dirty="0">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D3392-D5E7-4470-BB6D-93C2D8DF633A}"/>
              </a:ext>
            </a:extLst>
          </p:cNvPr>
          <p:cNvSpPr>
            <a:spLocks noGrp="1"/>
          </p:cNvSpPr>
          <p:nvPr>
            <p:ph idx="1"/>
          </p:nvPr>
        </p:nvSpPr>
        <p:spPr>
          <a:xfrm>
            <a:off x="651850" y="1747319"/>
            <a:ext cx="10701950" cy="4429644"/>
          </a:xfrm>
        </p:spPr>
        <p:txBody>
          <a:bodyPr>
            <a:normAutofit/>
          </a:bodyPr>
          <a:lstStyle/>
          <a:p>
            <a:pPr marL="0" indent="0">
              <a:buNone/>
            </a:pPr>
            <a:r>
              <a:rPr lang="en-US" b="1" dirty="0">
                <a:solidFill>
                  <a:schemeClr val="accent1">
                    <a:lumMod val="75000"/>
                  </a:schemeClr>
                </a:solidFill>
              </a:rPr>
              <a:t>Youth Employment </a:t>
            </a:r>
            <a:r>
              <a:rPr lang="en-US" b="1" i="1" dirty="0">
                <a:solidFill>
                  <a:schemeClr val="accent1">
                    <a:lumMod val="75000"/>
                  </a:schemeClr>
                </a:solidFill>
              </a:rPr>
              <a:t>or Education </a:t>
            </a:r>
            <a:r>
              <a:rPr lang="en-US" b="1" dirty="0">
                <a:solidFill>
                  <a:schemeClr val="accent1">
                    <a:lumMod val="75000"/>
                  </a:schemeClr>
                </a:solidFill>
              </a:rPr>
              <a:t>2</a:t>
            </a:r>
            <a:r>
              <a:rPr lang="en-US" b="1" baseline="30000" dirty="0">
                <a:solidFill>
                  <a:schemeClr val="accent1">
                    <a:lumMod val="75000"/>
                  </a:schemeClr>
                </a:solidFill>
              </a:rPr>
              <a:t>nd</a:t>
            </a:r>
            <a:r>
              <a:rPr lang="en-US" b="1" dirty="0">
                <a:solidFill>
                  <a:schemeClr val="accent1">
                    <a:lumMod val="75000"/>
                  </a:schemeClr>
                </a:solidFill>
              </a:rPr>
              <a:t> and 4</a:t>
            </a:r>
            <a:r>
              <a:rPr lang="en-US" b="1" baseline="30000" dirty="0">
                <a:solidFill>
                  <a:schemeClr val="accent1">
                    <a:lumMod val="75000"/>
                  </a:schemeClr>
                </a:solidFill>
              </a:rPr>
              <a:t>th</a:t>
            </a:r>
            <a:r>
              <a:rPr lang="en-US" b="1" dirty="0">
                <a:solidFill>
                  <a:schemeClr val="accent1">
                    <a:lumMod val="75000"/>
                  </a:schemeClr>
                </a:solidFill>
              </a:rPr>
              <a:t> Quarters Post EXIT:  </a:t>
            </a:r>
          </a:p>
          <a:p>
            <a:r>
              <a:rPr lang="en-US" dirty="0">
                <a:solidFill>
                  <a:schemeClr val="accent1">
                    <a:lumMod val="75000"/>
                  </a:schemeClr>
                </a:solidFill>
              </a:rPr>
              <a:t>NOTE:  The Illinois Workforce Development System (IWDS) uploads wages from IDES to count towards employment performance rates.  In addition, supplemental wages recorded will count towards positive performance outcomes.</a:t>
            </a:r>
          </a:p>
          <a:p>
            <a:r>
              <a:rPr lang="en-US" dirty="0">
                <a:solidFill>
                  <a:schemeClr val="accent1">
                    <a:lumMod val="75000"/>
                  </a:schemeClr>
                </a:solidFill>
              </a:rPr>
              <a:t>For YOUTH, entry into POST-Secondary Education counts:  This means the system will report a POSITIVE Performance outcome for youth who </a:t>
            </a:r>
            <a:r>
              <a:rPr lang="en-US" i="1" dirty="0">
                <a:solidFill>
                  <a:schemeClr val="accent1">
                    <a:lumMod val="75000"/>
                  </a:schemeClr>
                </a:solidFill>
              </a:rPr>
              <a:t>go into Post-Secondary, Advanced Academic, Occupational Skills Training ONLY IF these outcomes are recorded in the Illinois Workforce Development System (IWDS).</a:t>
            </a:r>
          </a:p>
          <a:p>
            <a:endParaRPr lang="en-US" dirty="0"/>
          </a:p>
        </p:txBody>
      </p:sp>
      <p:sp>
        <p:nvSpPr>
          <p:cNvPr id="4" name="Slide Number Placeholder 3">
            <a:extLst>
              <a:ext uri="{FF2B5EF4-FFF2-40B4-BE49-F238E27FC236}">
                <a16:creationId xmlns:a16="http://schemas.microsoft.com/office/drawing/2014/main" id="{56B789AA-E54F-4BD9-A6D1-9BDA893B2386}"/>
              </a:ext>
            </a:extLst>
          </p:cNvPr>
          <p:cNvSpPr>
            <a:spLocks noGrp="1"/>
          </p:cNvSpPr>
          <p:nvPr>
            <p:ph type="sldNum" sz="quarter" idx="12"/>
          </p:nvPr>
        </p:nvSpPr>
        <p:spPr/>
        <p:txBody>
          <a:bodyPr/>
          <a:lstStyle/>
          <a:p>
            <a:fld id="{62E03C93-A8B5-5E4D-ADDE-FACFC10B3CD1}" type="slidenum">
              <a:rPr lang="en-US" smtClean="0"/>
              <a:pPr/>
              <a:t>10</a:t>
            </a:fld>
            <a:endParaRPr lang="en-US" dirty="0"/>
          </a:p>
        </p:txBody>
      </p:sp>
      <p:sp>
        <p:nvSpPr>
          <p:cNvPr id="5" name="Title 1">
            <a:extLst>
              <a:ext uri="{FF2B5EF4-FFF2-40B4-BE49-F238E27FC236}">
                <a16:creationId xmlns:a16="http://schemas.microsoft.com/office/drawing/2014/main" id="{BFE7506F-47FB-420D-9845-606AF1BF1B54}"/>
              </a:ext>
            </a:extLst>
          </p:cNvPr>
          <p:cNvSpPr>
            <a:spLocks noGrp="1"/>
          </p:cNvSpPr>
          <p:nvPr>
            <p:ph type="title"/>
          </p:nvPr>
        </p:nvSpPr>
        <p:spPr>
          <a:xfrm>
            <a:off x="2624329" y="611188"/>
            <a:ext cx="8729472" cy="1136650"/>
          </a:xfrm>
        </p:spPr>
        <p:txBody>
          <a:bodyPr>
            <a:normAutofit/>
          </a:bodyPr>
          <a:lstStyle/>
          <a:p>
            <a:r>
              <a:rPr lang="en-US" sz="3600" dirty="0">
                <a:latin typeface="Calibri" panose="020F0502020204030204" pitchFamily="34" charset="0"/>
                <a:cs typeface="Calibri" panose="020F0502020204030204" pitchFamily="34" charset="0"/>
              </a:rPr>
              <a:t>WIOA Title I YOUTH Performance Measures</a:t>
            </a:r>
            <a:endParaRPr lang="en-US" sz="3600" dirty="0"/>
          </a:p>
        </p:txBody>
      </p:sp>
    </p:spTree>
    <p:extLst>
      <p:ext uri="{BB962C8B-B14F-4D97-AF65-F5344CB8AC3E}">
        <p14:creationId xmlns:p14="http://schemas.microsoft.com/office/powerpoint/2010/main" val="218344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4840A-BC92-488E-B197-1A61359604B5}"/>
              </a:ext>
            </a:extLst>
          </p:cNvPr>
          <p:cNvSpPr>
            <a:spLocks noGrp="1"/>
          </p:cNvSpPr>
          <p:nvPr>
            <p:ph idx="1"/>
          </p:nvPr>
        </p:nvSpPr>
        <p:spPr>
          <a:xfrm>
            <a:off x="587229" y="1551963"/>
            <a:ext cx="10766571" cy="4931387"/>
          </a:xfrm>
        </p:spPr>
        <p:txBody>
          <a:bodyPr>
            <a:normAutofit/>
          </a:bodyPr>
          <a:lstStyle/>
          <a:p>
            <a:pPr marL="0" indent="0">
              <a:lnSpc>
                <a:spcPct val="80000"/>
              </a:lnSpc>
              <a:buNone/>
            </a:pPr>
            <a:r>
              <a:rPr lang="en-US" b="1" dirty="0">
                <a:solidFill>
                  <a:schemeClr val="accent1">
                    <a:lumMod val="75000"/>
                  </a:schemeClr>
                </a:solidFill>
              </a:rPr>
              <a:t>Who is in the measure?  All Youth who exit the program and are employed in the 2</a:t>
            </a:r>
            <a:r>
              <a:rPr lang="en-US" b="1" baseline="30000" dirty="0">
                <a:solidFill>
                  <a:schemeClr val="accent1">
                    <a:lumMod val="75000"/>
                  </a:schemeClr>
                </a:solidFill>
              </a:rPr>
              <a:t>nd</a:t>
            </a:r>
            <a:r>
              <a:rPr lang="en-US" b="1" dirty="0">
                <a:solidFill>
                  <a:schemeClr val="accent1">
                    <a:lumMod val="75000"/>
                  </a:schemeClr>
                </a:solidFill>
              </a:rPr>
              <a:t> Quarter after they exit.</a:t>
            </a:r>
          </a:p>
          <a:p>
            <a:pPr>
              <a:lnSpc>
                <a:spcPct val="80000"/>
              </a:lnSpc>
            </a:pPr>
            <a:r>
              <a:rPr lang="en-US" dirty="0">
                <a:solidFill>
                  <a:schemeClr val="accent1">
                    <a:lumMod val="75000"/>
                  </a:schemeClr>
                </a:solidFill>
              </a:rPr>
              <a:t>Define: The median earnings of participants who are in unsubsidized employment during the second quarter after exit from the program.</a:t>
            </a:r>
          </a:p>
          <a:p>
            <a:pPr>
              <a:lnSpc>
                <a:spcPct val="80000"/>
              </a:lnSpc>
            </a:pPr>
            <a:r>
              <a:rPr lang="en-US" dirty="0">
                <a:solidFill>
                  <a:schemeClr val="accent1">
                    <a:lumMod val="75000"/>
                  </a:schemeClr>
                </a:solidFill>
              </a:rPr>
              <a:t>Participants who exited and are not employed in the 2</a:t>
            </a:r>
            <a:r>
              <a:rPr lang="en-US" baseline="30000" dirty="0">
                <a:solidFill>
                  <a:schemeClr val="accent1">
                    <a:lumMod val="75000"/>
                  </a:schemeClr>
                </a:solidFill>
              </a:rPr>
              <a:t>nd</a:t>
            </a:r>
            <a:r>
              <a:rPr lang="en-US" dirty="0">
                <a:solidFill>
                  <a:schemeClr val="accent1">
                    <a:lumMod val="75000"/>
                  </a:schemeClr>
                </a:solidFill>
              </a:rPr>
              <a:t> exit quarter will not count in this measure.</a:t>
            </a:r>
          </a:p>
          <a:p>
            <a:pPr>
              <a:lnSpc>
                <a:spcPct val="80000"/>
              </a:lnSpc>
            </a:pPr>
            <a:r>
              <a:rPr lang="en-US" dirty="0">
                <a:solidFill>
                  <a:schemeClr val="accent1">
                    <a:lumMod val="75000"/>
                  </a:schemeClr>
                </a:solidFill>
              </a:rPr>
              <a:t> Supplemental wage information can be used to verify wages.  </a:t>
            </a:r>
          </a:p>
          <a:p>
            <a:r>
              <a:rPr lang="en-US" sz="2400" dirty="0">
                <a:solidFill>
                  <a:schemeClr val="accent1">
                    <a:lumMod val="75000"/>
                  </a:schemeClr>
                </a:solidFill>
              </a:rPr>
              <a:t>Calculation/ Methodology:</a:t>
            </a:r>
          </a:p>
          <a:p>
            <a:pPr marL="225425" indent="0">
              <a:buNone/>
            </a:pPr>
            <a:r>
              <a:rPr lang="en-US" sz="2400" dirty="0">
                <a:solidFill>
                  <a:schemeClr val="accent1">
                    <a:lumMod val="75000"/>
                  </a:schemeClr>
                </a:solidFill>
              </a:rPr>
              <a:t>Total quarterly earnings for all participants employed in the second quarter after exit are collected.  The wage information values are listed in order from the lowest to highest value and the value in the middle of this list is the median earnings value.  </a:t>
            </a:r>
          </a:p>
        </p:txBody>
      </p:sp>
      <p:sp>
        <p:nvSpPr>
          <p:cNvPr id="4" name="Slide Number Placeholder 3">
            <a:extLst>
              <a:ext uri="{FF2B5EF4-FFF2-40B4-BE49-F238E27FC236}">
                <a16:creationId xmlns:a16="http://schemas.microsoft.com/office/drawing/2014/main" id="{A803E0F6-BF1F-4A82-870C-C15B1F6B3DC9}"/>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
        <p:nvSpPr>
          <p:cNvPr id="5" name="Title 1">
            <a:extLst>
              <a:ext uri="{FF2B5EF4-FFF2-40B4-BE49-F238E27FC236}">
                <a16:creationId xmlns:a16="http://schemas.microsoft.com/office/drawing/2014/main" id="{640CB508-AF8C-4EEA-8B09-A9851AE7134B}"/>
              </a:ext>
            </a:extLst>
          </p:cNvPr>
          <p:cNvSpPr>
            <a:spLocks noGrp="1"/>
          </p:cNvSpPr>
          <p:nvPr>
            <p:ph type="title"/>
          </p:nvPr>
        </p:nvSpPr>
        <p:spPr>
          <a:xfrm>
            <a:off x="2560638" y="681038"/>
            <a:ext cx="8266112" cy="490537"/>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Median Earnings 2</a:t>
            </a:r>
            <a:r>
              <a:rPr lang="en-US" sz="3600" baseline="30000" dirty="0">
                <a:latin typeface="Calibri" panose="020F0502020204030204" pitchFamily="34" charset="0"/>
                <a:cs typeface="Calibri" panose="020F0502020204030204" pitchFamily="34" charset="0"/>
              </a:rPr>
              <a:t>nd</a:t>
            </a:r>
            <a:r>
              <a:rPr lang="en-US" sz="3600" dirty="0">
                <a:latin typeface="Calibri" panose="020F0502020204030204" pitchFamily="34" charset="0"/>
                <a:cs typeface="Calibri" panose="020F0502020204030204" pitchFamily="34" charset="0"/>
              </a:rPr>
              <a:t> Quarter after Exit</a:t>
            </a:r>
            <a:br>
              <a:rPr lang="en-US" sz="3600" dirty="0">
                <a:latin typeface="Calibri" panose="020F0502020204030204" pitchFamily="34" charset="0"/>
                <a:cs typeface="Calibri" panose="020F0502020204030204" pitchFamily="34" charset="0"/>
              </a:rPr>
            </a:br>
            <a:endParaRPr lang="en-US" sz="3600" dirty="0"/>
          </a:p>
        </p:txBody>
      </p:sp>
    </p:spTree>
    <p:extLst>
      <p:ext uri="{BB962C8B-B14F-4D97-AF65-F5344CB8AC3E}">
        <p14:creationId xmlns:p14="http://schemas.microsoft.com/office/powerpoint/2010/main" val="37688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A9A0FD-FF0B-41DC-B730-7E36A7C6C536}"/>
              </a:ext>
            </a:extLst>
          </p:cNvPr>
          <p:cNvSpPr>
            <a:spLocks noGrp="1"/>
          </p:cNvSpPr>
          <p:nvPr>
            <p:ph idx="1"/>
          </p:nvPr>
        </p:nvSpPr>
        <p:spPr>
          <a:xfrm>
            <a:off x="1124124" y="2118167"/>
            <a:ext cx="10229675" cy="4058796"/>
          </a:xfrm>
        </p:spPr>
        <p:txBody>
          <a:bodyPr>
            <a:normAutofit fontScale="77500" lnSpcReduction="20000"/>
          </a:bodyPr>
          <a:lstStyle/>
          <a:p>
            <a:pPr>
              <a:buFont typeface="Wingdings" panose="05000000000000000000" pitchFamily="2" charset="2"/>
              <a:buChar char="Ø"/>
            </a:pPr>
            <a:r>
              <a:rPr lang="en-US" dirty="0">
                <a:solidFill>
                  <a:schemeClr val="accent1">
                    <a:lumMod val="50000"/>
                  </a:schemeClr>
                </a:solidFill>
              </a:rPr>
              <a:t>The median is the number that is in the middle of all of the wages that are listed.  For example: $18,000 is the Median wage in this example.</a:t>
            </a:r>
          </a:p>
          <a:p>
            <a:pPr>
              <a:buFont typeface="Courier New" panose="02070309020205020404" pitchFamily="49" charset="0"/>
              <a:buChar char="o"/>
            </a:pPr>
            <a:r>
              <a:rPr lang="en-US" dirty="0">
                <a:solidFill>
                  <a:schemeClr val="accent1">
                    <a:lumMod val="50000"/>
                  </a:schemeClr>
                </a:solidFill>
              </a:rPr>
              <a:t>$8,100 </a:t>
            </a:r>
          </a:p>
          <a:p>
            <a:pPr>
              <a:buFont typeface="Courier New" panose="02070309020205020404" pitchFamily="49" charset="0"/>
              <a:buChar char="o"/>
            </a:pPr>
            <a:r>
              <a:rPr lang="en-US" dirty="0">
                <a:solidFill>
                  <a:schemeClr val="accent1">
                    <a:lumMod val="50000"/>
                  </a:schemeClr>
                </a:solidFill>
              </a:rPr>
              <a:t>$11,000</a:t>
            </a:r>
          </a:p>
          <a:p>
            <a:pPr>
              <a:buFont typeface="Courier New" panose="02070309020205020404" pitchFamily="49" charset="0"/>
              <a:buChar char="o"/>
            </a:pPr>
            <a:r>
              <a:rPr lang="en-US" dirty="0">
                <a:solidFill>
                  <a:schemeClr val="accent1">
                    <a:lumMod val="50000"/>
                  </a:schemeClr>
                </a:solidFill>
              </a:rPr>
              <a:t>$15,350</a:t>
            </a:r>
          </a:p>
          <a:p>
            <a:pPr>
              <a:buFont typeface="Courier New" panose="02070309020205020404" pitchFamily="49" charset="0"/>
              <a:buChar char="o"/>
            </a:pPr>
            <a:r>
              <a:rPr lang="en-US" dirty="0">
                <a:solidFill>
                  <a:schemeClr val="accent1">
                    <a:lumMod val="50000"/>
                  </a:schemeClr>
                </a:solidFill>
              </a:rPr>
              <a:t>$17,000</a:t>
            </a:r>
          </a:p>
          <a:p>
            <a:pPr>
              <a:buFont typeface="Courier New" panose="02070309020205020404" pitchFamily="49" charset="0"/>
              <a:buChar char="o"/>
            </a:pPr>
            <a:r>
              <a:rPr lang="en-US" b="1" dirty="0">
                <a:solidFill>
                  <a:schemeClr val="accent1">
                    <a:lumMod val="50000"/>
                  </a:schemeClr>
                </a:solidFill>
                <a:highlight>
                  <a:srgbClr val="00FF00"/>
                </a:highlight>
              </a:rPr>
              <a:t>$18,000</a:t>
            </a:r>
          </a:p>
          <a:p>
            <a:pPr>
              <a:buFont typeface="Courier New" panose="02070309020205020404" pitchFamily="49" charset="0"/>
              <a:buChar char="o"/>
            </a:pPr>
            <a:r>
              <a:rPr lang="en-US" dirty="0">
                <a:solidFill>
                  <a:schemeClr val="accent1">
                    <a:lumMod val="50000"/>
                  </a:schemeClr>
                </a:solidFill>
              </a:rPr>
              <a:t>$24,500</a:t>
            </a:r>
          </a:p>
          <a:p>
            <a:pPr>
              <a:buFont typeface="Courier New" panose="02070309020205020404" pitchFamily="49" charset="0"/>
              <a:buChar char="o"/>
            </a:pPr>
            <a:r>
              <a:rPr lang="en-US" dirty="0">
                <a:solidFill>
                  <a:schemeClr val="accent1">
                    <a:lumMod val="50000"/>
                  </a:schemeClr>
                </a:solidFill>
              </a:rPr>
              <a:t>$26,000</a:t>
            </a:r>
          </a:p>
          <a:p>
            <a:pPr>
              <a:buFont typeface="Courier New" panose="02070309020205020404" pitchFamily="49" charset="0"/>
              <a:buChar char="o"/>
            </a:pPr>
            <a:r>
              <a:rPr lang="en-US" dirty="0">
                <a:solidFill>
                  <a:schemeClr val="accent1">
                    <a:lumMod val="50000"/>
                  </a:schemeClr>
                </a:solidFill>
              </a:rPr>
              <a:t>$34,000</a:t>
            </a:r>
          </a:p>
          <a:p>
            <a:pPr>
              <a:buFont typeface="Courier New" panose="02070309020205020404" pitchFamily="49" charset="0"/>
              <a:buChar char="o"/>
            </a:pPr>
            <a:r>
              <a:rPr lang="en-US" dirty="0">
                <a:solidFill>
                  <a:schemeClr val="accent1">
                    <a:lumMod val="50000"/>
                  </a:schemeClr>
                </a:solidFill>
              </a:rPr>
              <a:t>$48,000</a:t>
            </a:r>
          </a:p>
        </p:txBody>
      </p:sp>
      <p:sp>
        <p:nvSpPr>
          <p:cNvPr id="4" name="Slide Number Placeholder 3">
            <a:extLst>
              <a:ext uri="{FF2B5EF4-FFF2-40B4-BE49-F238E27FC236}">
                <a16:creationId xmlns:a16="http://schemas.microsoft.com/office/drawing/2014/main" id="{C68B526F-AE82-4EEE-8E3A-AFE4393DBB42}"/>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
        <p:nvSpPr>
          <p:cNvPr id="5" name="Title 1">
            <a:extLst>
              <a:ext uri="{FF2B5EF4-FFF2-40B4-BE49-F238E27FC236}">
                <a16:creationId xmlns:a16="http://schemas.microsoft.com/office/drawing/2014/main" id="{D26E4AB7-1D58-42AF-A8D6-82549C39815A}"/>
              </a:ext>
            </a:extLst>
          </p:cNvPr>
          <p:cNvSpPr>
            <a:spLocks noGrp="1"/>
          </p:cNvSpPr>
          <p:nvPr>
            <p:ph type="title"/>
          </p:nvPr>
        </p:nvSpPr>
        <p:spPr>
          <a:xfrm>
            <a:off x="2606675" y="611188"/>
            <a:ext cx="8220075" cy="650875"/>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Median Earnings 2</a:t>
            </a:r>
            <a:r>
              <a:rPr lang="en-US" sz="3600" baseline="30000" dirty="0">
                <a:latin typeface="Calibri" panose="020F0502020204030204" pitchFamily="34" charset="0"/>
                <a:cs typeface="Calibri" panose="020F0502020204030204" pitchFamily="34" charset="0"/>
              </a:rPr>
              <a:t>nd</a:t>
            </a:r>
            <a:r>
              <a:rPr lang="en-US" sz="3600" dirty="0">
                <a:latin typeface="Calibri" panose="020F0502020204030204" pitchFamily="34" charset="0"/>
                <a:cs typeface="Calibri" panose="020F0502020204030204" pitchFamily="34" charset="0"/>
              </a:rPr>
              <a:t> Quarter after Exit</a:t>
            </a:r>
            <a:endParaRPr lang="en-US" sz="3600" dirty="0"/>
          </a:p>
        </p:txBody>
      </p:sp>
    </p:spTree>
    <p:extLst>
      <p:ext uri="{BB962C8B-B14F-4D97-AF65-F5344CB8AC3E}">
        <p14:creationId xmlns:p14="http://schemas.microsoft.com/office/powerpoint/2010/main" val="228391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A9A0FD-FF0B-41DC-B730-7E36A7C6C536}"/>
              </a:ext>
            </a:extLst>
          </p:cNvPr>
          <p:cNvSpPr>
            <a:spLocks noGrp="1"/>
          </p:cNvSpPr>
          <p:nvPr>
            <p:ph idx="1"/>
          </p:nvPr>
        </p:nvSpPr>
        <p:spPr/>
        <p:txBody>
          <a:bodyPr>
            <a:normAutofit fontScale="70000" lnSpcReduction="20000"/>
          </a:bodyPr>
          <a:lstStyle/>
          <a:p>
            <a:pPr>
              <a:buFont typeface="Wingdings" panose="05000000000000000000" pitchFamily="2" charset="2"/>
              <a:buChar char="Ø"/>
            </a:pPr>
            <a:r>
              <a:rPr lang="en-US" dirty="0">
                <a:solidFill>
                  <a:schemeClr val="accent1">
                    <a:lumMod val="50000"/>
                  </a:schemeClr>
                </a:solidFill>
              </a:rPr>
              <a:t>When the list is an even number of wages, the Median is calculated by finding the average of the two middle wage values – in this scenario the </a:t>
            </a:r>
            <a:r>
              <a:rPr lang="en-US" dirty="0" err="1">
                <a:solidFill>
                  <a:schemeClr val="accent1">
                    <a:lumMod val="50000"/>
                  </a:schemeClr>
                </a:solidFill>
              </a:rPr>
              <a:t>Calcluated</a:t>
            </a:r>
            <a:r>
              <a:rPr lang="en-US" dirty="0">
                <a:solidFill>
                  <a:schemeClr val="accent1">
                    <a:lumMod val="50000"/>
                  </a:schemeClr>
                </a:solidFill>
              </a:rPr>
              <a:t> Median is $19,000.</a:t>
            </a:r>
          </a:p>
          <a:p>
            <a:pPr>
              <a:buFont typeface="Courier New" panose="02070309020205020404" pitchFamily="49" charset="0"/>
              <a:buChar char="o"/>
            </a:pPr>
            <a:r>
              <a:rPr lang="en-US" dirty="0">
                <a:solidFill>
                  <a:schemeClr val="accent1">
                    <a:lumMod val="50000"/>
                  </a:schemeClr>
                </a:solidFill>
              </a:rPr>
              <a:t>$8,100 </a:t>
            </a:r>
          </a:p>
          <a:p>
            <a:pPr>
              <a:buFont typeface="Courier New" panose="02070309020205020404" pitchFamily="49" charset="0"/>
              <a:buChar char="o"/>
            </a:pPr>
            <a:r>
              <a:rPr lang="en-US" dirty="0">
                <a:solidFill>
                  <a:schemeClr val="accent1">
                    <a:lumMod val="50000"/>
                  </a:schemeClr>
                </a:solidFill>
              </a:rPr>
              <a:t>$11,000</a:t>
            </a:r>
          </a:p>
          <a:p>
            <a:pPr>
              <a:buFont typeface="Courier New" panose="02070309020205020404" pitchFamily="49" charset="0"/>
              <a:buChar char="o"/>
            </a:pPr>
            <a:r>
              <a:rPr lang="en-US" dirty="0">
                <a:solidFill>
                  <a:schemeClr val="accent1">
                    <a:lumMod val="50000"/>
                  </a:schemeClr>
                </a:solidFill>
              </a:rPr>
              <a:t>$15,350</a:t>
            </a:r>
          </a:p>
          <a:p>
            <a:pPr>
              <a:buFont typeface="Courier New" panose="02070309020205020404" pitchFamily="49" charset="0"/>
              <a:buChar char="o"/>
            </a:pPr>
            <a:r>
              <a:rPr lang="en-US" dirty="0">
                <a:solidFill>
                  <a:schemeClr val="accent1">
                    <a:lumMod val="50000"/>
                  </a:schemeClr>
                </a:solidFill>
              </a:rPr>
              <a:t>$17,000</a:t>
            </a:r>
          </a:p>
          <a:p>
            <a:pPr>
              <a:buFont typeface="Courier New" panose="02070309020205020404" pitchFamily="49" charset="0"/>
              <a:buChar char="o"/>
            </a:pPr>
            <a:r>
              <a:rPr lang="en-US" dirty="0">
                <a:solidFill>
                  <a:schemeClr val="accent1">
                    <a:lumMod val="50000"/>
                  </a:schemeClr>
                </a:solidFill>
                <a:highlight>
                  <a:srgbClr val="00FF00"/>
                </a:highlight>
              </a:rPr>
              <a:t>$18,000</a:t>
            </a:r>
          </a:p>
          <a:p>
            <a:pPr>
              <a:buFont typeface="Courier New" panose="02070309020205020404" pitchFamily="49" charset="0"/>
              <a:buChar char="o"/>
            </a:pPr>
            <a:r>
              <a:rPr lang="en-US" b="1" dirty="0">
                <a:solidFill>
                  <a:schemeClr val="accent1">
                    <a:lumMod val="50000"/>
                  </a:schemeClr>
                </a:solidFill>
                <a:highlight>
                  <a:srgbClr val="00FF00"/>
                </a:highlight>
              </a:rPr>
              <a:t>$20,000</a:t>
            </a:r>
          </a:p>
          <a:p>
            <a:pPr>
              <a:buFont typeface="Courier New" panose="02070309020205020404" pitchFamily="49" charset="0"/>
              <a:buChar char="o"/>
            </a:pPr>
            <a:r>
              <a:rPr lang="en-US" dirty="0">
                <a:solidFill>
                  <a:schemeClr val="accent1">
                    <a:lumMod val="50000"/>
                  </a:schemeClr>
                </a:solidFill>
              </a:rPr>
              <a:t>$24,500</a:t>
            </a:r>
          </a:p>
          <a:p>
            <a:pPr>
              <a:buFont typeface="Courier New" panose="02070309020205020404" pitchFamily="49" charset="0"/>
              <a:buChar char="o"/>
            </a:pPr>
            <a:r>
              <a:rPr lang="en-US" dirty="0">
                <a:solidFill>
                  <a:schemeClr val="accent1">
                    <a:lumMod val="50000"/>
                  </a:schemeClr>
                </a:solidFill>
              </a:rPr>
              <a:t>$26,000</a:t>
            </a:r>
          </a:p>
          <a:p>
            <a:pPr>
              <a:buFont typeface="Courier New" panose="02070309020205020404" pitchFamily="49" charset="0"/>
              <a:buChar char="o"/>
            </a:pPr>
            <a:r>
              <a:rPr lang="en-US" dirty="0">
                <a:solidFill>
                  <a:schemeClr val="accent1">
                    <a:lumMod val="50000"/>
                  </a:schemeClr>
                </a:solidFill>
              </a:rPr>
              <a:t>$34,000</a:t>
            </a:r>
          </a:p>
          <a:p>
            <a:pPr>
              <a:buFont typeface="Courier New" panose="02070309020205020404" pitchFamily="49" charset="0"/>
              <a:buChar char="o"/>
            </a:pPr>
            <a:r>
              <a:rPr lang="en-US" dirty="0">
                <a:solidFill>
                  <a:schemeClr val="accent1">
                    <a:lumMod val="50000"/>
                  </a:schemeClr>
                </a:solidFill>
              </a:rPr>
              <a:t>$48,000</a:t>
            </a:r>
          </a:p>
        </p:txBody>
      </p:sp>
      <p:sp>
        <p:nvSpPr>
          <p:cNvPr id="4" name="Slide Number Placeholder 3">
            <a:extLst>
              <a:ext uri="{FF2B5EF4-FFF2-40B4-BE49-F238E27FC236}">
                <a16:creationId xmlns:a16="http://schemas.microsoft.com/office/drawing/2014/main" id="{C68B526F-AE82-4EEE-8E3A-AFE4393DBB42}"/>
              </a:ext>
            </a:extLst>
          </p:cNvPr>
          <p:cNvSpPr>
            <a:spLocks noGrp="1"/>
          </p:cNvSpPr>
          <p:nvPr>
            <p:ph type="sldNum" sz="quarter" idx="12"/>
          </p:nvPr>
        </p:nvSpPr>
        <p:spPr/>
        <p:txBody>
          <a:bodyPr/>
          <a:lstStyle/>
          <a:p>
            <a:fld id="{62E03C93-A8B5-5E4D-ADDE-FACFC10B3CD1}" type="slidenum">
              <a:rPr lang="en-US" smtClean="0"/>
              <a:pPr/>
              <a:t>13</a:t>
            </a:fld>
            <a:endParaRPr lang="en-US" dirty="0"/>
          </a:p>
        </p:txBody>
      </p:sp>
      <p:sp>
        <p:nvSpPr>
          <p:cNvPr id="5" name="Title 1">
            <a:extLst>
              <a:ext uri="{FF2B5EF4-FFF2-40B4-BE49-F238E27FC236}">
                <a16:creationId xmlns:a16="http://schemas.microsoft.com/office/drawing/2014/main" id="{D26E4AB7-1D58-42AF-A8D6-82549C39815A}"/>
              </a:ext>
            </a:extLst>
          </p:cNvPr>
          <p:cNvSpPr>
            <a:spLocks noGrp="1"/>
          </p:cNvSpPr>
          <p:nvPr>
            <p:ph type="title"/>
          </p:nvPr>
        </p:nvSpPr>
        <p:spPr>
          <a:xfrm>
            <a:off x="2606675" y="611188"/>
            <a:ext cx="8220075" cy="650875"/>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Median Earnings 2</a:t>
            </a:r>
            <a:r>
              <a:rPr lang="en-US" sz="3600" baseline="30000" dirty="0">
                <a:latin typeface="Calibri" panose="020F0502020204030204" pitchFamily="34" charset="0"/>
                <a:cs typeface="Calibri" panose="020F0502020204030204" pitchFamily="34" charset="0"/>
              </a:rPr>
              <a:t>nd</a:t>
            </a:r>
            <a:r>
              <a:rPr lang="en-US" sz="3600" dirty="0">
                <a:latin typeface="Calibri" panose="020F0502020204030204" pitchFamily="34" charset="0"/>
                <a:cs typeface="Calibri" panose="020F0502020204030204" pitchFamily="34" charset="0"/>
              </a:rPr>
              <a:t> Quarter after Exit</a:t>
            </a:r>
            <a:endParaRPr lang="en-US" sz="3600" dirty="0"/>
          </a:p>
        </p:txBody>
      </p:sp>
    </p:spTree>
    <p:extLst>
      <p:ext uri="{BB962C8B-B14F-4D97-AF65-F5344CB8AC3E}">
        <p14:creationId xmlns:p14="http://schemas.microsoft.com/office/powerpoint/2010/main" val="351214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F5A42EC2-4629-4308-B288-776791C6BED7}"/>
              </a:ext>
            </a:extLst>
          </p:cNvPr>
          <p:cNvGraphicFramePr>
            <a:graphicFrameLocks noGrp="1"/>
          </p:cNvGraphicFramePr>
          <p:nvPr>
            <p:ph idx="1"/>
            <p:extLst>
              <p:ext uri="{D42A27DB-BD31-4B8C-83A1-F6EECF244321}">
                <p14:modId xmlns:p14="http://schemas.microsoft.com/office/powerpoint/2010/main" val="3200769867"/>
              </p:ext>
            </p:extLst>
          </p:nvPr>
        </p:nvGraphicFramePr>
        <p:xfrm>
          <a:off x="939567" y="1544960"/>
          <a:ext cx="10604356" cy="470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8767168" cy="934095"/>
          </a:xfrm>
        </p:spPr>
        <p:txBody>
          <a:bodyPr>
            <a:noAutofit/>
          </a:bodyPr>
          <a:lstStyle/>
          <a:p>
            <a:pPr algn="ctr"/>
            <a:r>
              <a:rPr lang="en-US" sz="3600" dirty="0">
                <a:latin typeface="Calibri" panose="020F0502020204030204" pitchFamily="34" charset="0"/>
                <a:cs typeface="Calibri" panose="020F0502020204030204" pitchFamily="34" charset="0"/>
              </a:rPr>
              <a:t>WIOA Title I YOUTH Performance Measures:</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TRAINING Related Measures-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14</a:t>
            </a:fld>
            <a:endParaRPr lang="en-US" dirty="0"/>
          </a:p>
        </p:txBody>
      </p:sp>
    </p:spTree>
    <p:extLst>
      <p:ext uri="{BB962C8B-B14F-4D97-AF65-F5344CB8AC3E}">
        <p14:creationId xmlns:p14="http://schemas.microsoft.com/office/powerpoint/2010/main" val="40078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D7E289-DD22-4EE7-A544-7240E19FA729}"/>
              </a:ext>
            </a:extLst>
          </p:cNvPr>
          <p:cNvSpPr>
            <a:spLocks noGrp="1"/>
          </p:cNvSpPr>
          <p:nvPr>
            <p:ph idx="1"/>
          </p:nvPr>
        </p:nvSpPr>
        <p:spPr>
          <a:xfrm>
            <a:off x="604007" y="1635853"/>
            <a:ext cx="10749793" cy="4541110"/>
          </a:xfrm>
        </p:spPr>
        <p:txBody>
          <a:bodyPr>
            <a:normAutofit fontScale="92500" lnSpcReduction="10000"/>
          </a:bodyPr>
          <a:lstStyle/>
          <a:p>
            <a:pPr>
              <a:lnSpc>
                <a:spcPct val="100000"/>
              </a:lnSpc>
            </a:pPr>
            <a:r>
              <a:rPr lang="en-US" b="1" dirty="0">
                <a:solidFill>
                  <a:srgbClr val="002060"/>
                </a:solidFill>
              </a:rPr>
              <a:t>Define</a:t>
            </a:r>
            <a:r>
              <a:rPr lang="en-US" dirty="0">
                <a:solidFill>
                  <a:srgbClr val="002060"/>
                </a:solidFill>
              </a:rPr>
              <a:t>: The percentage of those participants enrolled in an education or training program who attain a recognized </a:t>
            </a:r>
            <a:r>
              <a:rPr lang="en-US" b="1" dirty="0">
                <a:solidFill>
                  <a:srgbClr val="002060"/>
                </a:solidFill>
              </a:rPr>
              <a:t>postsecondary </a:t>
            </a:r>
            <a:r>
              <a:rPr lang="en-US" dirty="0">
                <a:solidFill>
                  <a:srgbClr val="002060"/>
                </a:solidFill>
              </a:rPr>
              <a:t>credential or a </a:t>
            </a:r>
            <a:r>
              <a:rPr lang="en-US" b="1" dirty="0">
                <a:solidFill>
                  <a:srgbClr val="002060"/>
                </a:solidFill>
              </a:rPr>
              <a:t>secondary</a:t>
            </a:r>
            <a:r>
              <a:rPr lang="en-US" dirty="0">
                <a:solidFill>
                  <a:srgbClr val="002060"/>
                </a:solidFill>
              </a:rPr>
              <a:t> school diploma, or its recognized </a:t>
            </a:r>
            <a:r>
              <a:rPr lang="en-US" b="1" dirty="0">
                <a:solidFill>
                  <a:srgbClr val="002060"/>
                </a:solidFill>
              </a:rPr>
              <a:t>equivalent,</a:t>
            </a:r>
            <a:r>
              <a:rPr lang="en-US" dirty="0">
                <a:solidFill>
                  <a:srgbClr val="002060"/>
                </a:solidFill>
              </a:rPr>
              <a:t> during participation in </a:t>
            </a:r>
            <a:r>
              <a:rPr lang="en-US" i="1" dirty="0">
                <a:solidFill>
                  <a:srgbClr val="002060"/>
                </a:solidFill>
              </a:rPr>
              <a:t>or within one year after exit </a:t>
            </a:r>
            <a:r>
              <a:rPr lang="en-US" dirty="0">
                <a:solidFill>
                  <a:srgbClr val="002060"/>
                </a:solidFill>
              </a:rPr>
              <a:t>from the program.</a:t>
            </a:r>
          </a:p>
          <a:p>
            <a:pPr>
              <a:lnSpc>
                <a:spcPct val="100000"/>
              </a:lnSpc>
            </a:pPr>
            <a:r>
              <a:rPr lang="en-US" dirty="0">
                <a:solidFill>
                  <a:srgbClr val="002060"/>
                </a:solidFill>
              </a:rPr>
              <a:t>Who is in the Measure?  Only Youth who received a WIOA training or education service.</a:t>
            </a:r>
          </a:p>
          <a:p>
            <a:pPr>
              <a:lnSpc>
                <a:spcPct val="100000"/>
              </a:lnSpc>
            </a:pPr>
            <a:r>
              <a:rPr lang="en-US" dirty="0">
                <a:solidFill>
                  <a:srgbClr val="002060"/>
                </a:solidFill>
              </a:rPr>
              <a:t>On –the –Job Training (OJT)  and customized training do not count as credentials for this measure</a:t>
            </a:r>
          </a:p>
          <a:p>
            <a:pPr>
              <a:lnSpc>
                <a:spcPct val="100000"/>
              </a:lnSpc>
            </a:pPr>
            <a:r>
              <a:rPr lang="en-US" dirty="0">
                <a:solidFill>
                  <a:srgbClr val="002060"/>
                </a:solidFill>
              </a:rPr>
              <a:t>Credentials can be obtained during the program or within 1 year following exit.</a:t>
            </a:r>
          </a:p>
          <a:p>
            <a:pPr marL="0" indent="0">
              <a:buNone/>
            </a:pPr>
            <a:r>
              <a:rPr lang="en-US" dirty="0"/>
              <a:t>	</a:t>
            </a:r>
          </a:p>
        </p:txBody>
      </p:sp>
      <p:sp>
        <p:nvSpPr>
          <p:cNvPr id="4" name="Slide Number Placeholder 3">
            <a:extLst>
              <a:ext uri="{FF2B5EF4-FFF2-40B4-BE49-F238E27FC236}">
                <a16:creationId xmlns:a16="http://schemas.microsoft.com/office/drawing/2014/main" id="{627A1915-A60A-450A-B341-5CE1955F86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E03C93-A8B5-5E4D-ADDE-FACFC10B3CD1}"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2095684-8FAD-4AB8-8D56-956FA795D956}"/>
              </a:ext>
            </a:extLst>
          </p:cNvPr>
          <p:cNvSpPr>
            <a:spLocks noGrp="1"/>
          </p:cNvSpPr>
          <p:nvPr>
            <p:ph type="title"/>
          </p:nvPr>
        </p:nvSpPr>
        <p:spPr>
          <a:xfrm>
            <a:off x="2524125" y="611188"/>
            <a:ext cx="8302625" cy="860425"/>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Credential Attainment Rate</a:t>
            </a:r>
            <a:br>
              <a:rPr lang="en-US" sz="3600" dirty="0">
                <a:latin typeface="Calibri" panose="020F0502020204030204" pitchFamily="34" charset="0"/>
                <a:cs typeface="Calibri" panose="020F0502020204030204" pitchFamily="34" charset="0"/>
              </a:rPr>
            </a:br>
            <a:endParaRPr lang="en-US" sz="3600" dirty="0"/>
          </a:p>
        </p:txBody>
      </p:sp>
    </p:spTree>
    <p:extLst>
      <p:ext uri="{BB962C8B-B14F-4D97-AF65-F5344CB8AC3E}">
        <p14:creationId xmlns:p14="http://schemas.microsoft.com/office/powerpoint/2010/main" val="29564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16D66-0D7B-4395-BA82-04379706C4E1}"/>
              </a:ext>
            </a:extLst>
          </p:cNvPr>
          <p:cNvSpPr>
            <a:spLocks noGrp="1"/>
          </p:cNvSpPr>
          <p:nvPr>
            <p:ph idx="1"/>
          </p:nvPr>
        </p:nvSpPr>
        <p:spPr/>
        <p:txBody>
          <a:bodyPr>
            <a:normAutofit/>
          </a:bodyPr>
          <a:lstStyle/>
          <a:p>
            <a:pPr>
              <a:lnSpc>
                <a:spcPct val="100000"/>
              </a:lnSpc>
              <a:spcBef>
                <a:spcPts val="600"/>
              </a:spcBef>
            </a:pPr>
            <a:r>
              <a:rPr lang="en-US" b="1" dirty="0">
                <a:solidFill>
                  <a:schemeClr val="accent1">
                    <a:lumMod val="75000"/>
                  </a:schemeClr>
                </a:solidFill>
              </a:rPr>
              <a:t>If a participant obtains a secondary school diploma or equivalent, in order to count in the numerator, (as a positive) they must also be employed or in an education/training program leading to a postsecondary credential within one year after exit.</a:t>
            </a:r>
          </a:p>
          <a:p>
            <a:pPr>
              <a:lnSpc>
                <a:spcPct val="100000"/>
              </a:lnSpc>
              <a:spcBef>
                <a:spcPts val="600"/>
              </a:spcBef>
            </a:pPr>
            <a:r>
              <a:rPr lang="en-US" dirty="0">
                <a:solidFill>
                  <a:schemeClr val="accent1">
                    <a:lumMod val="75000"/>
                  </a:schemeClr>
                </a:solidFill>
              </a:rPr>
              <a:t>Participants who achieve multiple credentials should be reported based on the highest credential attained for that period of participation.</a:t>
            </a:r>
          </a:p>
          <a:p>
            <a:pPr>
              <a:lnSpc>
                <a:spcPct val="100000"/>
              </a:lnSpc>
              <a:spcBef>
                <a:spcPts val="600"/>
              </a:spcBef>
            </a:pPr>
            <a:r>
              <a:rPr lang="en-US" dirty="0">
                <a:solidFill>
                  <a:schemeClr val="accent1">
                    <a:lumMod val="75000"/>
                  </a:schemeClr>
                </a:solidFill>
              </a:rPr>
              <a:t>(See TEGL 10-16 Change 1. page 12 for Methodology/Calculation.)</a:t>
            </a:r>
          </a:p>
        </p:txBody>
      </p:sp>
      <p:sp>
        <p:nvSpPr>
          <p:cNvPr id="4" name="Slide Number Placeholder 3">
            <a:extLst>
              <a:ext uri="{FF2B5EF4-FFF2-40B4-BE49-F238E27FC236}">
                <a16:creationId xmlns:a16="http://schemas.microsoft.com/office/drawing/2014/main" id="{704C2CCB-6448-4548-B35E-EB0932EC7521}"/>
              </a:ext>
            </a:extLst>
          </p:cNvPr>
          <p:cNvSpPr>
            <a:spLocks noGrp="1"/>
          </p:cNvSpPr>
          <p:nvPr>
            <p:ph type="sldNum" sz="quarter" idx="12"/>
          </p:nvPr>
        </p:nvSpPr>
        <p:spPr/>
        <p:txBody>
          <a:bodyPr/>
          <a:lstStyle/>
          <a:p>
            <a:fld id="{62E03C93-A8B5-5E4D-ADDE-FACFC10B3CD1}" type="slidenum">
              <a:rPr lang="en-US" smtClean="0"/>
              <a:pPr/>
              <a:t>16</a:t>
            </a:fld>
            <a:endParaRPr lang="en-US" dirty="0"/>
          </a:p>
        </p:txBody>
      </p:sp>
      <p:sp>
        <p:nvSpPr>
          <p:cNvPr id="5" name="Title 1">
            <a:extLst>
              <a:ext uri="{FF2B5EF4-FFF2-40B4-BE49-F238E27FC236}">
                <a16:creationId xmlns:a16="http://schemas.microsoft.com/office/drawing/2014/main" id="{1FE1BA51-5625-49B3-BE8F-10F9FBE04F93}"/>
              </a:ext>
            </a:extLst>
          </p:cNvPr>
          <p:cNvSpPr>
            <a:spLocks noGrp="1"/>
          </p:cNvSpPr>
          <p:nvPr>
            <p:ph type="title"/>
          </p:nvPr>
        </p:nvSpPr>
        <p:spPr>
          <a:xfrm>
            <a:off x="2587625" y="611188"/>
            <a:ext cx="8239125" cy="806450"/>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Credential Attainment Rate</a:t>
            </a:r>
            <a:endParaRPr lang="en-US" sz="3600" dirty="0"/>
          </a:p>
        </p:txBody>
      </p:sp>
    </p:spTree>
    <p:extLst>
      <p:ext uri="{BB962C8B-B14F-4D97-AF65-F5344CB8AC3E}">
        <p14:creationId xmlns:p14="http://schemas.microsoft.com/office/powerpoint/2010/main" val="210232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FE81-3CC6-4688-9E38-C0E67DED2904}"/>
              </a:ext>
            </a:extLst>
          </p:cNvPr>
          <p:cNvSpPr>
            <a:spLocks noGrp="1"/>
          </p:cNvSpPr>
          <p:nvPr>
            <p:ph type="title"/>
          </p:nvPr>
        </p:nvSpPr>
        <p:spPr>
          <a:xfrm>
            <a:off x="3211010" y="610865"/>
            <a:ext cx="7745012" cy="815263"/>
          </a:xfrm>
        </p:spPr>
        <p:txBody>
          <a:bodyPr>
            <a:noAutofit/>
          </a:bodyPr>
          <a:lstStyle/>
          <a:p>
            <a:r>
              <a:rPr lang="en-US" sz="2800" dirty="0">
                <a:latin typeface="Calibri" panose="020F0502020204030204" pitchFamily="34" charset="0"/>
                <a:cs typeface="Calibri" panose="020F0502020204030204" pitchFamily="34" charset="0"/>
              </a:rPr>
              <a:t>WIOA Title I YOUTH Performance Measures: Credential Attainment Rate –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Industry Recognized Credentials</a:t>
            </a:r>
            <a:endParaRPr lang="en-US" sz="2800" dirty="0"/>
          </a:p>
        </p:txBody>
      </p:sp>
      <p:sp>
        <p:nvSpPr>
          <p:cNvPr id="3" name="Content Placeholder 2">
            <a:extLst>
              <a:ext uri="{FF2B5EF4-FFF2-40B4-BE49-F238E27FC236}">
                <a16:creationId xmlns:a16="http://schemas.microsoft.com/office/drawing/2014/main" id="{26096209-C7D9-4876-B0C0-4FB87F22D3C7}"/>
              </a:ext>
            </a:extLst>
          </p:cNvPr>
          <p:cNvSpPr>
            <a:spLocks noGrp="1"/>
          </p:cNvSpPr>
          <p:nvPr>
            <p:ph idx="1"/>
          </p:nvPr>
        </p:nvSpPr>
        <p:spPr/>
        <p:txBody>
          <a:bodyPr>
            <a:normAutofit fontScale="92500" lnSpcReduction="20000"/>
          </a:bodyPr>
          <a:lstStyle/>
          <a:p>
            <a:pPr marL="514350" indent="-514350">
              <a:buFont typeface="+mj-lt"/>
              <a:buAutoNum type="arabicPeriod"/>
            </a:pPr>
            <a:r>
              <a:rPr lang="en-US" b="1" dirty="0">
                <a:solidFill>
                  <a:schemeClr val="accent1">
                    <a:lumMod val="75000"/>
                  </a:schemeClr>
                </a:solidFill>
              </a:rPr>
              <a:t>Secondary School Diploma or recognized equivalent</a:t>
            </a:r>
          </a:p>
          <a:p>
            <a:pPr marL="514350" indent="-514350">
              <a:buFont typeface="+mj-lt"/>
              <a:buAutoNum type="arabicPeriod"/>
            </a:pPr>
            <a:r>
              <a:rPr lang="en-US" b="1" dirty="0">
                <a:solidFill>
                  <a:schemeClr val="accent1">
                    <a:lumMod val="75000"/>
                  </a:schemeClr>
                </a:solidFill>
              </a:rPr>
              <a:t>Associate’s Degree</a:t>
            </a:r>
          </a:p>
          <a:p>
            <a:pPr marL="514350" indent="-514350">
              <a:buFont typeface="+mj-lt"/>
              <a:buAutoNum type="arabicPeriod"/>
            </a:pPr>
            <a:r>
              <a:rPr lang="en-US" b="1" dirty="0">
                <a:solidFill>
                  <a:schemeClr val="accent1">
                    <a:lumMod val="75000"/>
                  </a:schemeClr>
                </a:solidFill>
              </a:rPr>
              <a:t>Bachelor’s Degree</a:t>
            </a:r>
          </a:p>
          <a:p>
            <a:pPr marL="514350" indent="-514350">
              <a:buFont typeface="+mj-lt"/>
              <a:buAutoNum type="arabicPeriod"/>
            </a:pPr>
            <a:r>
              <a:rPr lang="en-US" b="1" dirty="0">
                <a:solidFill>
                  <a:schemeClr val="accent1">
                    <a:lumMod val="75000"/>
                  </a:schemeClr>
                </a:solidFill>
              </a:rPr>
              <a:t>Graduate Degree for purposes of the VR program</a:t>
            </a:r>
          </a:p>
          <a:p>
            <a:pPr marL="514350" indent="-514350">
              <a:buFont typeface="+mj-lt"/>
              <a:buAutoNum type="arabicPeriod"/>
            </a:pPr>
            <a:r>
              <a:rPr lang="en-US" b="1" dirty="0">
                <a:solidFill>
                  <a:schemeClr val="accent1">
                    <a:lumMod val="75000"/>
                  </a:schemeClr>
                </a:solidFill>
              </a:rPr>
              <a:t>Occupational Licensure</a:t>
            </a:r>
          </a:p>
          <a:p>
            <a:pPr marL="514350" indent="-514350">
              <a:buFont typeface="+mj-lt"/>
              <a:buAutoNum type="arabicPeriod"/>
            </a:pPr>
            <a:r>
              <a:rPr lang="en-US" b="1" dirty="0">
                <a:solidFill>
                  <a:schemeClr val="accent1">
                    <a:lumMod val="75000"/>
                  </a:schemeClr>
                </a:solidFill>
              </a:rPr>
              <a:t>Occupational Certificate, including Registered Apprenticeship and Career and Technical Education educational certificates</a:t>
            </a:r>
          </a:p>
          <a:p>
            <a:pPr marL="514350" indent="-514350">
              <a:buFont typeface="+mj-lt"/>
              <a:buAutoNum type="arabicPeriod"/>
            </a:pPr>
            <a:r>
              <a:rPr lang="en-US" b="1" dirty="0">
                <a:solidFill>
                  <a:schemeClr val="accent1">
                    <a:lumMod val="75000"/>
                  </a:schemeClr>
                </a:solidFill>
              </a:rPr>
              <a:t>Occupational Certification</a:t>
            </a:r>
          </a:p>
          <a:p>
            <a:pPr marL="514350" indent="-514350">
              <a:buFont typeface="+mj-lt"/>
              <a:buAutoNum type="arabicPeriod"/>
            </a:pPr>
            <a:r>
              <a:rPr lang="en-US" b="1" dirty="0">
                <a:solidFill>
                  <a:schemeClr val="accent1">
                    <a:lumMod val="75000"/>
                  </a:schemeClr>
                </a:solidFill>
              </a:rPr>
              <a:t>Other recognized certificates of industry/occupational skills completion sufficient to qualify for entry-level or advancement in employment</a:t>
            </a:r>
          </a:p>
          <a:p>
            <a:endParaRPr lang="en-US" dirty="0"/>
          </a:p>
        </p:txBody>
      </p:sp>
      <p:sp>
        <p:nvSpPr>
          <p:cNvPr id="4" name="Slide Number Placeholder 3">
            <a:extLst>
              <a:ext uri="{FF2B5EF4-FFF2-40B4-BE49-F238E27FC236}">
                <a16:creationId xmlns:a16="http://schemas.microsoft.com/office/drawing/2014/main" id="{E11AFB3A-764D-48EC-84D4-385C3CEC0FB4}"/>
              </a:ext>
            </a:extLst>
          </p:cNvPr>
          <p:cNvSpPr>
            <a:spLocks noGrp="1"/>
          </p:cNvSpPr>
          <p:nvPr>
            <p:ph type="sldNum" sz="quarter" idx="12"/>
          </p:nvPr>
        </p:nvSpPr>
        <p:spPr/>
        <p:txBody>
          <a:bodyPr/>
          <a:lstStyle/>
          <a:p>
            <a:fld id="{62E03C93-A8B5-5E4D-ADDE-FACFC10B3CD1}" type="slidenum">
              <a:rPr lang="en-US" smtClean="0"/>
              <a:pPr/>
              <a:t>17</a:t>
            </a:fld>
            <a:endParaRPr lang="en-US" dirty="0"/>
          </a:p>
        </p:txBody>
      </p:sp>
    </p:spTree>
    <p:extLst>
      <p:ext uri="{BB962C8B-B14F-4D97-AF65-F5344CB8AC3E}">
        <p14:creationId xmlns:p14="http://schemas.microsoft.com/office/powerpoint/2010/main" val="182274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2114026"/>
            <a:ext cx="10515600" cy="4064230"/>
          </a:xfrm>
          <a:ln>
            <a:noFill/>
          </a:ln>
        </p:spPr>
        <p:txBody>
          <a:bodyPr>
            <a:normAutofit/>
          </a:bodyPr>
          <a:lstStyle/>
          <a:p>
            <a:r>
              <a:rPr lang="en-US" dirty="0">
                <a:solidFill>
                  <a:schemeClr val="accent1">
                    <a:lumMod val="75000"/>
                  </a:schemeClr>
                </a:solidFill>
              </a:rPr>
              <a:t>A recognized postsecondary credential is defined as </a:t>
            </a:r>
            <a:r>
              <a:rPr lang="en-US" b="1" dirty="0">
                <a:solidFill>
                  <a:schemeClr val="accent1">
                    <a:lumMod val="75000"/>
                  </a:schemeClr>
                </a:solidFill>
              </a:rPr>
              <a:t>a credential consisting of an industry-recognized certificate or certification </a:t>
            </a:r>
            <a:r>
              <a:rPr lang="en-US" dirty="0">
                <a:solidFill>
                  <a:schemeClr val="accent1">
                    <a:lumMod val="75000"/>
                  </a:schemeClr>
                </a:solidFill>
              </a:rPr>
              <a:t>a </a:t>
            </a:r>
            <a:r>
              <a:rPr lang="en-US" dirty="0">
                <a:solidFill>
                  <a:srgbClr val="002060"/>
                </a:solidFill>
              </a:rPr>
              <a:t>certificate</a:t>
            </a:r>
            <a:r>
              <a:rPr lang="en-US" dirty="0">
                <a:solidFill>
                  <a:schemeClr val="accent1">
                    <a:lumMod val="75000"/>
                  </a:schemeClr>
                </a:solidFill>
              </a:rPr>
              <a:t> of completion of an apprenticeship, a license recognized by the State or Federal Government, or an associate or baccalaureate degree</a:t>
            </a:r>
          </a:p>
          <a:p>
            <a:r>
              <a:rPr lang="en-US" dirty="0">
                <a:solidFill>
                  <a:schemeClr val="accent1">
                    <a:lumMod val="75000"/>
                  </a:schemeClr>
                </a:solidFill>
              </a:rPr>
              <a:t>Such certificates must recognize technology or industry/occupational skills for the specific industry/occupation rather than general skills related to safety, hygiene, etc., even if such general skills certificates are broadly required to qualify for entry-level employment or advancement in employment.</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18</a:t>
            </a:fld>
            <a:endParaRPr lang="en-US" dirty="0"/>
          </a:p>
        </p:txBody>
      </p:sp>
      <p:sp>
        <p:nvSpPr>
          <p:cNvPr id="7" name="Title 1">
            <a:extLst>
              <a:ext uri="{FF2B5EF4-FFF2-40B4-BE49-F238E27FC236}">
                <a16:creationId xmlns:a16="http://schemas.microsoft.com/office/drawing/2014/main" id="{C07FDD8A-12CC-4B56-A2EC-45DC86505C08}"/>
              </a:ext>
            </a:extLst>
          </p:cNvPr>
          <p:cNvSpPr>
            <a:spLocks noGrp="1"/>
          </p:cNvSpPr>
          <p:nvPr>
            <p:ph type="title"/>
          </p:nvPr>
        </p:nvSpPr>
        <p:spPr>
          <a:xfrm>
            <a:off x="2776756" y="611188"/>
            <a:ext cx="7944374" cy="840107"/>
          </a:xfrm>
        </p:spPr>
        <p:txBody>
          <a:bodyPr>
            <a:noAutofit/>
          </a:bodyPr>
          <a:lstStyle/>
          <a:p>
            <a:r>
              <a:rPr lang="en-US" sz="2800" dirty="0">
                <a:latin typeface="Calibri" panose="020F0502020204030204" pitchFamily="34" charset="0"/>
                <a:cs typeface="Calibri" panose="020F0502020204030204" pitchFamily="34" charset="0"/>
              </a:rPr>
              <a:t>WIOA Title I YOUTH Performance Measures: Credential Attainment Rate –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Industry Recognized Credentials</a:t>
            </a:r>
            <a:endParaRPr lang="en-US" sz="2800" dirty="0"/>
          </a:p>
        </p:txBody>
      </p:sp>
    </p:spTree>
    <p:extLst>
      <p:ext uri="{BB962C8B-B14F-4D97-AF65-F5344CB8AC3E}">
        <p14:creationId xmlns:p14="http://schemas.microsoft.com/office/powerpoint/2010/main" val="423227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2114026"/>
            <a:ext cx="10515600" cy="4064230"/>
          </a:xfrm>
          <a:ln>
            <a:noFill/>
          </a:ln>
        </p:spPr>
        <p:txBody>
          <a:bodyPr>
            <a:normAutofit/>
          </a:bodyPr>
          <a:lstStyle/>
          <a:p>
            <a:r>
              <a:rPr lang="en-US" sz="2600" dirty="0">
                <a:solidFill>
                  <a:schemeClr val="accent1">
                    <a:lumMod val="75000"/>
                  </a:schemeClr>
                </a:solidFill>
              </a:rPr>
              <a:t>Certificates that </a:t>
            </a:r>
            <a:r>
              <a:rPr lang="en-US" sz="2600" b="1" dirty="0">
                <a:solidFill>
                  <a:schemeClr val="accent1">
                    <a:lumMod val="75000"/>
                  </a:schemeClr>
                </a:solidFill>
              </a:rPr>
              <a:t>DO NOT </a:t>
            </a:r>
            <a:r>
              <a:rPr lang="en-US" sz="2600" dirty="0">
                <a:solidFill>
                  <a:schemeClr val="accent1">
                    <a:lumMod val="75000"/>
                  </a:schemeClr>
                </a:solidFill>
              </a:rPr>
              <a:t>document the measurable technical or industry/ occupational skills necessary to gain employment or advance within an occupation.</a:t>
            </a:r>
          </a:p>
          <a:p>
            <a:r>
              <a:rPr lang="en-US" sz="2600" dirty="0">
                <a:solidFill>
                  <a:schemeClr val="accent1">
                    <a:lumMod val="75000"/>
                  </a:schemeClr>
                </a:solidFill>
              </a:rPr>
              <a:t>Examples include:</a:t>
            </a:r>
          </a:p>
          <a:p>
            <a:pPr lvl="1"/>
            <a:r>
              <a:rPr lang="en-US" sz="2600" dirty="0">
                <a:solidFill>
                  <a:schemeClr val="accent1">
                    <a:lumMod val="75000"/>
                  </a:schemeClr>
                </a:solidFill>
              </a:rPr>
              <a:t>OSHA 10 or OSHA 30 hour safety courses </a:t>
            </a:r>
          </a:p>
          <a:p>
            <a:pPr lvl="1"/>
            <a:r>
              <a:rPr lang="en-US" sz="2600" dirty="0">
                <a:solidFill>
                  <a:schemeClr val="accent1">
                    <a:lumMod val="75000"/>
                  </a:schemeClr>
                </a:solidFill>
              </a:rPr>
              <a:t>Work readiness certificates, </a:t>
            </a:r>
            <a:r>
              <a:rPr lang="en-US" sz="2600" dirty="0" err="1">
                <a:solidFill>
                  <a:schemeClr val="accent1">
                    <a:lumMod val="75000"/>
                  </a:schemeClr>
                </a:solidFill>
              </a:rPr>
              <a:t>ie</a:t>
            </a:r>
            <a:r>
              <a:rPr lang="en-US" sz="2600" dirty="0">
                <a:solidFill>
                  <a:schemeClr val="accent1">
                    <a:lumMod val="75000"/>
                  </a:schemeClr>
                </a:solidFill>
              </a:rPr>
              <a:t>; food handlers, CPR/First Aid certifications…</a:t>
            </a:r>
          </a:p>
          <a:p>
            <a:pPr lvl="1"/>
            <a:r>
              <a:rPr lang="en-US" sz="2600" dirty="0">
                <a:solidFill>
                  <a:schemeClr val="accent1">
                    <a:lumMod val="75000"/>
                  </a:schemeClr>
                </a:solidFill>
              </a:rPr>
              <a:t>Completion of orientation or mobility training</a:t>
            </a:r>
          </a:p>
          <a:p>
            <a:pPr lvl="1"/>
            <a:r>
              <a:rPr lang="en-US" sz="2600" dirty="0">
                <a:solidFill>
                  <a:schemeClr val="accent1">
                    <a:lumMod val="75000"/>
                  </a:schemeClr>
                </a:solidFill>
              </a:rPr>
              <a:t>Workforce Development Board (WDB) certificates</a:t>
            </a:r>
          </a:p>
          <a:p>
            <a:endParaRPr lang="en-US" dirty="0">
              <a:solidFill>
                <a:schemeClr val="accent1">
                  <a:lumMod val="75000"/>
                </a:schemeClr>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19</a:t>
            </a:fld>
            <a:endParaRPr lang="en-US" dirty="0"/>
          </a:p>
        </p:txBody>
      </p:sp>
      <p:sp>
        <p:nvSpPr>
          <p:cNvPr id="7" name="Title 1">
            <a:extLst>
              <a:ext uri="{FF2B5EF4-FFF2-40B4-BE49-F238E27FC236}">
                <a16:creationId xmlns:a16="http://schemas.microsoft.com/office/drawing/2014/main" id="{C07FDD8A-12CC-4B56-A2EC-45DC86505C08}"/>
              </a:ext>
            </a:extLst>
          </p:cNvPr>
          <p:cNvSpPr>
            <a:spLocks noGrp="1"/>
          </p:cNvSpPr>
          <p:nvPr>
            <p:ph type="title"/>
          </p:nvPr>
        </p:nvSpPr>
        <p:spPr>
          <a:xfrm>
            <a:off x="2776756" y="611188"/>
            <a:ext cx="7944374" cy="840107"/>
          </a:xfrm>
        </p:spPr>
        <p:txBody>
          <a:bodyPr>
            <a:noAutofit/>
          </a:bodyPr>
          <a:lstStyle/>
          <a:p>
            <a:r>
              <a:rPr lang="en-US" sz="2800" dirty="0">
                <a:latin typeface="Calibri" panose="020F0502020204030204" pitchFamily="34" charset="0"/>
                <a:cs typeface="Calibri" panose="020F0502020204030204" pitchFamily="34" charset="0"/>
              </a:rPr>
              <a:t>WIOA Title I YOUTH Performance Measures: Credential Attainment Rate –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Industry Recognized Credentials</a:t>
            </a:r>
            <a:endParaRPr lang="en-US" sz="2800" dirty="0"/>
          </a:p>
        </p:txBody>
      </p:sp>
    </p:spTree>
    <p:extLst>
      <p:ext uri="{BB962C8B-B14F-4D97-AF65-F5344CB8AC3E}">
        <p14:creationId xmlns:p14="http://schemas.microsoft.com/office/powerpoint/2010/main" val="160498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632343" y="499654"/>
            <a:ext cx="8721457" cy="561049"/>
          </a:xfrm>
        </p:spPr>
        <p:txBody>
          <a:bodyPr>
            <a:noAutofit/>
          </a:bodyPr>
          <a:lstStyle/>
          <a:p>
            <a:r>
              <a:rPr lang="en-US" sz="3200" dirty="0">
                <a:latin typeface="+mn-lt"/>
              </a:rPr>
              <a:t>Moderator &amp; Technology Support</a:t>
            </a: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5232571" y="2836402"/>
            <a:ext cx="4970953" cy="1657040"/>
          </a:xfrm>
          <a:ln>
            <a:noFill/>
          </a:ln>
        </p:spPr>
        <p:txBody>
          <a:bodyPr>
            <a:normAutofit fontScale="25000" lnSpcReduction="20000"/>
          </a:bodyPr>
          <a:lstStyle/>
          <a:p>
            <a:pPr marL="0" indent="0" algn="ctr">
              <a:buNone/>
            </a:pPr>
            <a:r>
              <a:rPr lang="en-US" sz="8000" b="1" dirty="0">
                <a:solidFill>
                  <a:schemeClr val="tx1"/>
                </a:solidFill>
              </a:rPr>
              <a:t>Kiersten Baer</a:t>
            </a:r>
          </a:p>
          <a:p>
            <a:pPr marL="0" indent="0" algn="ctr">
              <a:buNone/>
            </a:pPr>
            <a:r>
              <a:rPr lang="en-US" sz="8000" b="1" dirty="0">
                <a:solidFill>
                  <a:schemeClr val="tx1"/>
                </a:solidFill>
              </a:rPr>
              <a:t>Online Marketing Coordinator</a:t>
            </a:r>
          </a:p>
          <a:p>
            <a:pPr marL="0" indent="0" algn="ctr">
              <a:buNone/>
            </a:pPr>
            <a:r>
              <a:rPr lang="en-US" sz="8000" b="1" dirty="0">
                <a:solidFill>
                  <a:schemeClr val="tx1"/>
                </a:solidFill>
              </a:rPr>
              <a:t>Illinois Center for Specialized Professional Support</a:t>
            </a:r>
          </a:p>
          <a:p>
            <a:pPr marL="0" indent="0" algn="ctr">
              <a:buNone/>
            </a:pPr>
            <a:r>
              <a:rPr lang="en-US" sz="8000" b="1" dirty="0" err="1">
                <a:solidFill>
                  <a:schemeClr val="tx1"/>
                </a:solidFill>
              </a:rPr>
              <a:t>ksheary@ilstu.edu</a:t>
            </a:r>
            <a:endParaRPr lang="en-US" sz="8000" b="1"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0" indent="0">
              <a:buNone/>
            </a:pPr>
            <a:r>
              <a:rPr lang="en-US" dirty="0"/>
              <a:t>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a:t>
            </a:fld>
            <a:endParaRPr lang="en-US" dirty="0"/>
          </a:p>
        </p:txBody>
      </p:sp>
      <p:pic>
        <p:nvPicPr>
          <p:cNvPr id="6" name="Picture 5">
            <a:extLst>
              <a:ext uri="{FF2B5EF4-FFF2-40B4-BE49-F238E27FC236}">
                <a16:creationId xmlns:a16="http://schemas.microsoft.com/office/drawing/2014/main" id="{F1288E17-107B-444D-A56A-1B84975804E7}"/>
              </a:ext>
            </a:extLst>
          </p:cNvPr>
          <p:cNvPicPr>
            <a:picLocks noChangeAspect="1"/>
          </p:cNvPicPr>
          <p:nvPr/>
        </p:nvPicPr>
        <p:blipFill>
          <a:blip r:embed="rId2"/>
          <a:stretch>
            <a:fillRect/>
          </a:stretch>
        </p:blipFill>
        <p:spPr>
          <a:xfrm>
            <a:off x="622289" y="2089721"/>
            <a:ext cx="3851665" cy="3233674"/>
          </a:xfrm>
          <a:prstGeom prst="rect">
            <a:avLst/>
          </a:prstGeom>
        </p:spPr>
      </p:pic>
      <p:pic>
        <p:nvPicPr>
          <p:cNvPr id="8" name="Picture 7">
            <a:extLst>
              <a:ext uri="{FF2B5EF4-FFF2-40B4-BE49-F238E27FC236}">
                <a16:creationId xmlns:a16="http://schemas.microsoft.com/office/drawing/2014/main" id="{1AA763F8-CEDE-3643-8BA9-5DC8D912280E}"/>
              </a:ext>
            </a:extLst>
          </p:cNvPr>
          <p:cNvPicPr>
            <a:picLocks noChangeAspect="1"/>
          </p:cNvPicPr>
          <p:nvPr/>
        </p:nvPicPr>
        <p:blipFill>
          <a:blip r:embed="rId3"/>
          <a:stretch>
            <a:fillRect/>
          </a:stretch>
        </p:blipFill>
        <p:spPr>
          <a:xfrm>
            <a:off x="5588000" y="4618446"/>
            <a:ext cx="4394200" cy="1739900"/>
          </a:xfrm>
          <a:prstGeom prst="rect">
            <a:avLst/>
          </a:prstGeom>
        </p:spPr>
      </p:pic>
    </p:spTree>
    <p:extLst>
      <p:ext uri="{BB962C8B-B14F-4D97-AF65-F5344CB8AC3E}">
        <p14:creationId xmlns:p14="http://schemas.microsoft.com/office/powerpoint/2010/main" val="2306146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845578"/>
            <a:ext cx="10515600" cy="4332678"/>
          </a:xfrm>
          <a:ln>
            <a:noFill/>
          </a:ln>
        </p:spPr>
        <p:txBody>
          <a:bodyPr>
            <a:normAutofit/>
          </a:bodyPr>
          <a:lstStyle/>
          <a:p>
            <a:pPr marL="0" indent="0">
              <a:buNone/>
            </a:pPr>
            <a:r>
              <a:rPr lang="en-US" sz="2400" dirty="0">
                <a:solidFill>
                  <a:schemeClr val="accent5">
                    <a:lumMod val="50000"/>
                  </a:schemeClr>
                </a:solidFill>
              </a:rPr>
              <a:t>Overview:</a:t>
            </a:r>
          </a:p>
          <a:p>
            <a:pPr marL="0" indent="0">
              <a:buNone/>
            </a:pPr>
            <a:r>
              <a:rPr lang="en-US" sz="2400" dirty="0">
                <a:solidFill>
                  <a:schemeClr val="accent5">
                    <a:lumMod val="50000"/>
                  </a:schemeClr>
                </a:solidFill>
              </a:rPr>
              <a:t>ONE Measure – MANY ways to achieve a positive outcome!</a:t>
            </a:r>
          </a:p>
          <a:p>
            <a:r>
              <a:rPr lang="en-US" sz="2400" dirty="0">
                <a:solidFill>
                  <a:schemeClr val="accent5">
                    <a:lumMod val="50000"/>
                  </a:schemeClr>
                </a:solidFill>
              </a:rPr>
              <a:t>The purpose of the MSG indicator is to track and measure important progressions and achievements made by WIOA participants, who are enrolled in training or education, through pathways and towards various goals of their individual programs.  </a:t>
            </a:r>
          </a:p>
          <a:p>
            <a:r>
              <a:rPr lang="en-US" sz="2400" dirty="0">
                <a:solidFill>
                  <a:schemeClr val="accent5">
                    <a:lumMod val="50000"/>
                  </a:schemeClr>
                </a:solidFill>
              </a:rPr>
              <a:t>The measure “is intended to capture important progressions through pathways that offer different services based on program purposes and participant needs and can help fulfill the vision for a workforce system that serves a diverse set of individuals…”</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20</a:t>
            </a:fld>
            <a:endParaRPr lang="en-US" dirty="0"/>
          </a:p>
        </p:txBody>
      </p:sp>
      <p:sp>
        <p:nvSpPr>
          <p:cNvPr id="5" name="Title 1">
            <a:extLst>
              <a:ext uri="{FF2B5EF4-FFF2-40B4-BE49-F238E27FC236}">
                <a16:creationId xmlns:a16="http://schemas.microsoft.com/office/drawing/2014/main" id="{416ECA30-0B5B-426C-AFCC-85F1B359553F}"/>
              </a:ext>
            </a:extLst>
          </p:cNvPr>
          <p:cNvSpPr>
            <a:spLocks noGrp="1"/>
          </p:cNvSpPr>
          <p:nvPr>
            <p:ph type="title"/>
          </p:nvPr>
        </p:nvSpPr>
        <p:spPr>
          <a:xfrm>
            <a:off x="2810312" y="611188"/>
            <a:ext cx="7659149" cy="747829"/>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Measurable Skill Gains (MSGs)</a:t>
            </a:r>
            <a:endParaRPr lang="en-US" sz="3600" dirty="0"/>
          </a:p>
        </p:txBody>
      </p:sp>
    </p:spTree>
    <p:extLst>
      <p:ext uri="{BB962C8B-B14F-4D97-AF65-F5344CB8AC3E}">
        <p14:creationId xmlns:p14="http://schemas.microsoft.com/office/powerpoint/2010/main" val="1914240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
        <p:nvSpPr>
          <p:cNvPr id="5" name="Title 1">
            <a:extLst>
              <a:ext uri="{FF2B5EF4-FFF2-40B4-BE49-F238E27FC236}">
                <a16:creationId xmlns:a16="http://schemas.microsoft.com/office/drawing/2014/main" id="{416ECA30-0B5B-426C-AFCC-85F1B359553F}"/>
              </a:ext>
            </a:extLst>
          </p:cNvPr>
          <p:cNvSpPr>
            <a:spLocks noGrp="1"/>
          </p:cNvSpPr>
          <p:nvPr>
            <p:ph type="title"/>
          </p:nvPr>
        </p:nvSpPr>
        <p:spPr>
          <a:xfrm>
            <a:off x="2810312" y="611188"/>
            <a:ext cx="7659149" cy="747829"/>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Measurable Skill Gains (MSGs) – 5 Types</a:t>
            </a:r>
            <a:endParaRPr lang="en-US" sz="3600" dirty="0"/>
          </a:p>
        </p:txBody>
      </p:sp>
      <p:graphicFrame>
        <p:nvGraphicFramePr>
          <p:cNvPr id="6" name="Content Placeholder 4">
            <a:extLst>
              <a:ext uri="{FF2B5EF4-FFF2-40B4-BE49-F238E27FC236}">
                <a16:creationId xmlns:a16="http://schemas.microsoft.com/office/drawing/2014/main" id="{0D21C2D4-F56C-4B58-81AE-11C2960A4D7C}"/>
              </a:ext>
            </a:extLst>
          </p:cNvPr>
          <p:cNvGraphicFramePr>
            <a:graphicFrameLocks noGrp="1"/>
          </p:cNvGraphicFramePr>
          <p:nvPr>
            <p:ph idx="1"/>
            <p:extLst>
              <p:ext uri="{D42A27DB-BD31-4B8C-83A1-F6EECF244321}">
                <p14:modId xmlns:p14="http://schemas.microsoft.com/office/powerpoint/2010/main" val="1250861606"/>
              </p:ext>
            </p:extLst>
          </p:nvPr>
        </p:nvGraphicFramePr>
        <p:xfrm>
          <a:off x="1258348" y="1761688"/>
          <a:ext cx="10095451" cy="4485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7990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0" indent="0">
              <a:buNone/>
            </a:pPr>
            <a:r>
              <a:rPr lang="en-US" sz="3200" b="1" dirty="0">
                <a:solidFill>
                  <a:schemeClr val="accent1">
                    <a:lumMod val="50000"/>
                  </a:schemeClr>
                </a:solidFill>
              </a:rPr>
              <a:t>Who is in the measure?</a:t>
            </a:r>
            <a:endParaRPr lang="en-US" sz="3200" dirty="0">
              <a:solidFill>
                <a:schemeClr val="accent1">
                  <a:lumMod val="50000"/>
                </a:schemeClr>
              </a:solidFill>
            </a:endParaRPr>
          </a:p>
          <a:p>
            <a:pPr marL="0" indent="0">
              <a:buNone/>
            </a:pPr>
            <a:r>
              <a:rPr lang="en-US" sz="3200" dirty="0">
                <a:solidFill>
                  <a:schemeClr val="accent1">
                    <a:lumMod val="50000"/>
                  </a:schemeClr>
                </a:solidFill>
              </a:rPr>
              <a:t>1.)  </a:t>
            </a:r>
            <a:r>
              <a:rPr lang="en-US" sz="3200" b="1" u="sng" dirty="0">
                <a:solidFill>
                  <a:schemeClr val="accent1">
                    <a:lumMod val="50000"/>
                  </a:schemeClr>
                </a:solidFill>
              </a:rPr>
              <a:t>All</a:t>
            </a:r>
            <a:r>
              <a:rPr lang="en-US" sz="3200" b="1" dirty="0">
                <a:solidFill>
                  <a:schemeClr val="accent1">
                    <a:lumMod val="50000"/>
                  </a:schemeClr>
                </a:solidFill>
              </a:rPr>
              <a:t> </a:t>
            </a:r>
            <a:r>
              <a:rPr lang="en-US" sz="3200" dirty="0">
                <a:solidFill>
                  <a:schemeClr val="accent1">
                    <a:lumMod val="50000"/>
                  </a:schemeClr>
                </a:solidFill>
              </a:rPr>
              <a:t>In-School Youth are included in the measure.</a:t>
            </a:r>
          </a:p>
          <a:p>
            <a:pPr marL="0" indent="0">
              <a:buNone/>
            </a:pPr>
            <a:endParaRPr lang="en-US" sz="3200" dirty="0">
              <a:solidFill>
                <a:schemeClr val="accent1">
                  <a:lumMod val="50000"/>
                </a:schemeClr>
              </a:solidFill>
            </a:endParaRPr>
          </a:p>
          <a:p>
            <a:pPr marL="0" indent="0">
              <a:buNone/>
            </a:pPr>
            <a:r>
              <a:rPr lang="en-US" sz="3200" dirty="0">
                <a:solidFill>
                  <a:schemeClr val="accent1">
                    <a:lumMod val="50000"/>
                  </a:schemeClr>
                </a:solidFill>
              </a:rPr>
              <a:t>2.) </a:t>
            </a:r>
            <a:r>
              <a:rPr lang="en-US" sz="3200" b="1" dirty="0">
                <a:solidFill>
                  <a:schemeClr val="accent1">
                    <a:lumMod val="50000"/>
                  </a:schemeClr>
                </a:solidFill>
              </a:rPr>
              <a:t>Out-of-School Youth</a:t>
            </a:r>
            <a:r>
              <a:rPr lang="en-US" sz="3200" dirty="0">
                <a:solidFill>
                  <a:schemeClr val="accent1">
                    <a:lumMod val="50000"/>
                  </a:schemeClr>
                </a:solidFill>
              </a:rPr>
              <a:t> </a:t>
            </a:r>
            <a:r>
              <a:rPr lang="en-US" sz="3200" b="1" dirty="0">
                <a:solidFill>
                  <a:schemeClr val="accent1">
                    <a:lumMod val="50000"/>
                  </a:schemeClr>
                </a:solidFill>
              </a:rPr>
              <a:t>(OSY</a:t>
            </a:r>
            <a:r>
              <a:rPr lang="en-US" sz="3200" dirty="0">
                <a:solidFill>
                  <a:schemeClr val="accent1">
                    <a:lumMod val="50000"/>
                  </a:schemeClr>
                </a:solidFill>
              </a:rPr>
              <a:t>) who, during a Program Year (PY), enroll in a training program or secondary education or post-secondary education leading to a diploma, GED or certificate.  </a:t>
            </a:r>
            <a:endParaRPr lang="en-US" sz="3200" dirty="0">
              <a:solidFill>
                <a:srgbClr val="FF0000"/>
              </a:solidFill>
            </a:endParaRP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22</a:t>
            </a:fld>
            <a:endParaRPr lang="en-US" dirty="0"/>
          </a:p>
        </p:txBody>
      </p:sp>
      <p:sp>
        <p:nvSpPr>
          <p:cNvPr id="5" name="Title 1">
            <a:extLst>
              <a:ext uri="{FF2B5EF4-FFF2-40B4-BE49-F238E27FC236}">
                <a16:creationId xmlns:a16="http://schemas.microsoft.com/office/drawing/2014/main" id="{416ECA30-0B5B-426C-AFCC-85F1B359553F}"/>
              </a:ext>
            </a:extLst>
          </p:cNvPr>
          <p:cNvSpPr>
            <a:spLocks noGrp="1"/>
          </p:cNvSpPr>
          <p:nvPr>
            <p:ph type="title"/>
          </p:nvPr>
        </p:nvSpPr>
        <p:spPr>
          <a:xfrm>
            <a:off x="2810312" y="611188"/>
            <a:ext cx="7659149" cy="747829"/>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Measurable Skill Gains (MSGs)</a:t>
            </a:r>
            <a:endParaRPr lang="en-US" sz="3600" dirty="0"/>
          </a:p>
        </p:txBody>
      </p:sp>
    </p:spTree>
    <p:extLst>
      <p:ext uri="{BB962C8B-B14F-4D97-AF65-F5344CB8AC3E}">
        <p14:creationId xmlns:p14="http://schemas.microsoft.com/office/powerpoint/2010/main" val="3543194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lnSpcReduction="10000"/>
          </a:bodyPr>
          <a:lstStyle/>
          <a:p>
            <a:pPr marL="0" lvl="0" indent="0">
              <a:buNone/>
            </a:pPr>
            <a:r>
              <a:rPr lang="en-US" b="1" dirty="0">
                <a:solidFill>
                  <a:schemeClr val="accent1">
                    <a:lumMod val="50000"/>
                  </a:schemeClr>
                </a:solidFill>
              </a:rPr>
              <a:t>1)  Post-Secondary Transcript/Report Card:</a:t>
            </a:r>
            <a:endParaRPr lang="en-US" dirty="0">
              <a:solidFill>
                <a:schemeClr val="accent1">
                  <a:lumMod val="50000"/>
                </a:schemeClr>
              </a:solidFill>
            </a:endParaRPr>
          </a:p>
          <a:p>
            <a:pPr lvl="0"/>
            <a:r>
              <a:rPr lang="en-US" dirty="0">
                <a:solidFill>
                  <a:schemeClr val="accent1">
                    <a:lumMod val="50000"/>
                  </a:schemeClr>
                </a:solidFill>
              </a:rPr>
              <a:t>Full time Students must achieve minimum of 12 credits within one semester.</a:t>
            </a:r>
          </a:p>
          <a:p>
            <a:pPr lvl="0"/>
            <a:r>
              <a:rPr lang="en-US" dirty="0">
                <a:solidFill>
                  <a:schemeClr val="accent1">
                    <a:lumMod val="50000"/>
                  </a:schemeClr>
                </a:solidFill>
              </a:rPr>
              <a:t>Part-time students must achieve a minimum of 12 credits completed (in accordance with the institutions standards) in two consecutive semesters within the same 12-month period.  If the first semester begins in one PY and the second semester ends in the next Program Year (PY), the MSG would be achieved in the PY that the second semester ends.</a:t>
            </a:r>
          </a:p>
          <a:p>
            <a:pPr lvl="0"/>
            <a:r>
              <a:rPr lang="en-US" dirty="0">
                <a:solidFill>
                  <a:schemeClr val="accent1">
                    <a:lumMod val="50000"/>
                  </a:schemeClr>
                </a:solidFill>
              </a:rPr>
              <a:t>Documentation:  Transcript or Report Card that shows a participant is meeting the State unit’s academic standards.  The documentation must included whether the participant is enrolled full-or part-time.</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23</a:t>
            </a:fld>
            <a:endParaRPr lang="en-US" dirty="0"/>
          </a:p>
        </p:txBody>
      </p:sp>
      <p:sp>
        <p:nvSpPr>
          <p:cNvPr id="5" name="Title 1">
            <a:extLst>
              <a:ext uri="{FF2B5EF4-FFF2-40B4-BE49-F238E27FC236}">
                <a16:creationId xmlns:a16="http://schemas.microsoft.com/office/drawing/2014/main" id="{416ECA30-0B5B-426C-AFCC-85F1B359553F}"/>
              </a:ext>
            </a:extLst>
          </p:cNvPr>
          <p:cNvSpPr>
            <a:spLocks noGrp="1"/>
          </p:cNvSpPr>
          <p:nvPr>
            <p:ph type="title"/>
          </p:nvPr>
        </p:nvSpPr>
        <p:spPr>
          <a:xfrm>
            <a:off x="2810312" y="611188"/>
            <a:ext cx="7659149" cy="747829"/>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Measurable Skill Gains (MSGs)</a:t>
            </a:r>
            <a:endParaRPr lang="en-US" sz="3600" dirty="0"/>
          </a:p>
        </p:txBody>
      </p:sp>
    </p:spTree>
    <p:extLst>
      <p:ext uri="{BB962C8B-B14F-4D97-AF65-F5344CB8AC3E}">
        <p14:creationId xmlns:p14="http://schemas.microsoft.com/office/powerpoint/2010/main" val="2370223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0" lvl="0" indent="0">
              <a:buNone/>
            </a:pPr>
            <a:r>
              <a:rPr lang="en-US" b="1" dirty="0">
                <a:solidFill>
                  <a:schemeClr val="accent1">
                    <a:lumMod val="50000"/>
                  </a:schemeClr>
                </a:solidFill>
              </a:rPr>
              <a:t>2)  Secondary Transcript/Report Card: </a:t>
            </a:r>
            <a:endParaRPr lang="en-US" dirty="0">
              <a:solidFill>
                <a:schemeClr val="accent1">
                  <a:lumMod val="50000"/>
                </a:schemeClr>
              </a:solidFill>
            </a:endParaRPr>
          </a:p>
          <a:p>
            <a:pPr lvl="0"/>
            <a:r>
              <a:rPr lang="en-US" dirty="0">
                <a:solidFill>
                  <a:schemeClr val="accent1">
                    <a:lumMod val="50000"/>
                  </a:schemeClr>
                </a:solidFill>
              </a:rPr>
              <a:t>Applies to participants without a high school diploma or GED at program entry.</a:t>
            </a:r>
          </a:p>
          <a:p>
            <a:pPr lvl="0"/>
            <a:r>
              <a:rPr lang="en-US" dirty="0">
                <a:solidFill>
                  <a:schemeClr val="accent1">
                    <a:lumMod val="50000"/>
                  </a:schemeClr>
                </a:solidFill>
              </a:rPr>
              <a:t>Documentation:  Participant’s transcript or report card for secondary education for one semester showing that the participant is demonstrating satisfactory achievement in all classes.  The semester must be within the Program Year of participation (PY).</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24</a:t>
            </a:fld>
            <a:endParaRPr lang="en-US" dirty="0"/>
          </a:p>
        </p:txBody>
      </p:sp>
      <p:sp>
        <p:nvSpPr>
          <p:cNvPr id="5" name="Title 1">
            <a:extLst>
              <a:ext uri="{FF2B5EF4-FFF2-40B4-BE49-F238E27FC236}">
                <a16:creationId xmlns:a16="http://schemas.microsoft.com/office/drawing/2014/main" id="{416ECA30-0B5B-426C-AFCC-85F1B359553F}"/>
              </a:ext>
            </a:extLst>
          </p:cNvPr>
          <p:cNvSpPr>
            <a:spLocks noGrp="1"/>
          </p:cNvSpPr>
          <p:nvPr>
            <p:ph type="title"/>
          </p:nvPr>
        </p:nvSpPr>
        <p:spPr>
          <a:xfrm>
            <a:off x="2810312" y="611188"/>
            <a:ext cx="7659149" cy="747829"/>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Measurable Skill Gains (MSGs)</a:t>
            </a:r>
            <a:endParaRPr lang="en-US" sz="3600" dirty="0"/>
          </a:p>
        </p:txBody>
      </p:sp>
    </p:spTree>
    <p:extLst>
      <p:ext uri="{BB962C8B-B14F-4D97-AF65-F5344CB8AC3E}">
        <p14:creationId xmlns:p14="http://schemas.microsoft.com/office/powerpoint/2010/main" val="115257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0" indent="0">
              <a:buNone/>
            </a:pPr>
            <a:r>
              <a:rPr lang="en-US" dirty="0">
                <a:solidFill>
                  <a:schemeClr val="accent1">
                    <a:lumMod val="50000"/>
                  </a:schemeClr>
                </a:solidFill>
              </a:rPr>
              <a:t>Two “rules” that apply to </a:t>
            </a:r>
            <a:r>
              <a:rPr lang="en-US" i="1" u="sng" dirty="0">
                <a:solidFill>
                  <a:schemeClr val="accent1">
                    <a:lumMod val="50000"/>
                  </a:schemeClr>
                </a:solidFill>
              </a:rPr>
              <a:t>both</a:t>
            </a:r>
            <a:r>
              <a:rPr lang="en-US" dirty="0">
                <a:solidFill>
                  <a:schemeClr val="accent1">
                    <a:lumMod val="50000"/>
                  </a:schemeClr>
                </a:solidFill>
              </a:rPr>
              <a:t> the </a:t>
            </a:r>
            <a:r>
              <a:rPr lang="en-US" b="1" dirty="0">
                <a:solidFill>
                  <a:schemeClr val="accent1">
                    <a:lumMod val="50000"/>
                  </a:schemeClr>
                </a:solidFill>
              </a:rPr>
              <a:t>Post-Secondary and Secondary Transcript/Report Card </a:t>
            </a:r>
            <a:r>
              <a:rPr lang="en-US" dirty="0">
                <a:solidFill>
                  <a:schemeClr val="accent1">
                    <a:lumMod val="50000"/>
                  </a:schemeClr>
                </a:solidFill>
              </a:rPr>
              <a:t>skill gain</a:t>
            </a:r>
            <a:r>
              <a:rPr lang="en-US" b="1" dirty="0">
                <a:solidFill>
                  <a:schemeClr val="accent1">
                    <a:lumMod val="50000"/>
                  </a:schemeClr>
                </a:solidFill>
              </a:rPr>
              <a:t> </a:t>
            </a:r>
            <a:r>
              <a:rPr lang="en-US" dirty="0">
                <a:solidFill>
                  <a:schemeClr val="accent1">
                    <a:lumMod val="50000"/>
                  </a:schemeClr>
                </a:solidFill>
              </a:rPr>
              <a:t>types:</a:t>
            </a:r>
          </a:p>
          <a:p>
            <a:pPr lvl="0"/>
            <a:r>
              <a:rPr lang="en-US" dirty="0">
                <a:solidFill>
                  <a:schemeClr val="accent1">
                    <a:lumMod val="50000"/>
                  </a:schemeClr>
                </a:solidFill>
              </a:rPr>
              <a:t>The report card/transcript must </a:t>
            </a:r>
            <a:r>
              <a:rPr lang="en-US" i="1" dirty="0">
                <a:solidFill>
                  <a:schemeClr val="accent1">
                    <a:lumMod val="50000"/>
                  </a:schemeClr>
                </a:solidFill>
              </a:rPr>
              <a:t>not</a:t>
            </a:r>
            <a:r>
              <a:rPr lang="en-US" dirty="0">
                <a:solidFill>
                  <a:schemeClr val="accent1">
                    <a:lumMod val="50000"/>
                  </a:schemeClr>
                </a:solidFill>
              </a:rPr>
              <a:t> show that the participant dropped out of school, was removed from the institution, or any other condition that indicated removal on academic or conduct grounds.</a:t>
            </a:r>
          </a:p>
          <a:p>
            <a:pPr lvl="0"/>
            <a:r>
              <a:rPr lang="en-US" dirty="0">
                <a:solidFill>
                  <a:schemeClr val="accent1">
                    <a:lumMod val="50000"/>
                  </a:schemeClr>
                </a:solidFill>
              </a:rPr>
              <a:t>Any reasonable verification of a transcript or report card will meet the requirement for documentation such as an unofficial transcript or online report card.</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25</a:t>
            </a:fld>
            <a:endParaRPr lang="en-US" dirty="0"/>
          </a:p>
        </p:txBody>
      </p:sp>
      <p:sp>
        <p:nvSpPr>
          <p:cNvPr id="5" name="Title 1">
            <a:extLst>
              <a:ext uri="{FF2B5EF4-FFF2-40B4-BE49-F238E27FC236}">
                <a16:creationId xmlns:a16="http://schemas.microsoft.com/office/drawing/2014/main" id="{416ECA30-0B5B-426C-AFCC-85F1B359553F}"/>
              </a:ext>
            </a:extLst>
          </p:cNvPr>
          <p:cNvSpPr>
            <a:spLocks noGrp="1"/>
          </p:cNvSpPr>
          <p:nvPr>
            <p:ph type="title"/>
          </p:nvPr>
        </p:nvSpPr>
        <p:spPr>
          <a:xfrm>
            <a:off x="2810312" y="611188"/>
            <a:ext cx="7659149" cy="747829"/>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Measurable Skill Gains (MSGs)</a:t>
            </a:r>
            <a:endParaRPr lang="en-US" sz="3600" dirty="0"/>
          </a:p>
        </p:txBody>
      </p:sp>
    </p:spTree>
    <p:extLst>
      <p:ext uri="{BB962C8B-B14F-4D97-AF65-F5344CB8AC3E}">
        <p14:creationId xmlns:p14="http://schemas.microsoft.com/office/powerpoint/2010/main" val="2978954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0" indent="0" algn="just">
              <a:buNone/>
            </a:pPr>
            <a:r>
              <a:rPr lang="en-US" b="1" dirty="0">
                <a:solidFill>
                  <a:srgbClr val="002060"/>
                </a:solidFill>
              </a:rPr>
              <a:t>Training Milestone: </a:t>
            </a:r>
          </a:p>
          <a:p>
            <a:pPr algn="just"/>
            <a:r>
              <a:rPr lang="en-US" b="1" dirty="0">
                <a:solidFill>
                  <a:srgbClr val="002060"/>
                </a:solidFill>
              </a:rPr>
              <a:t>“Satisfactory or better progress report towards established milestones…”  These may reflect on a participant’s Individual Employment Plan (IEP) or other established goals.  </a:t>
            </a:r>
          </a:p>
          <a:p>
            <a:pPr algn="just"/>
            <a:r>
              <a:rPr lang="en-US" dirty="0">
                <a:solidFill>
                  <a:srgbClr val="002060"/>
                </a:solidFill>
              </a:rPr>
              <a:t>Documentation for this gain may vary, as </a:t>
            </a:r>
            <a:r>
              <a:rPr lang="en-US" i="1" dirty="0">
                <a:solidFill>
                  <a:srgbClr val="002060"/>
                </a:solidFill>
              </a:rPr>
              <a:t>Programs should determine appropriate methodologies based upon the nature of services being provided.  </a:t>
            </a:r>
          </a:p>
          <a:p>
            <a:pPr algn="just"/>
            <a:r>
              <a:rPr lang="en-US" dirty="0">
                <a:solidFill>
                  <a:srgbClr val="002060"/>
                </a:solidFill>
              </a:rPr>
              <a:t>Training milestones are </a:t>
            </a:r>
            <a:r>
              <a:rPr lang="en-US" i="1" dirty="0">
                <a:solidFill>
                  <a:srgbClr val="002060"/>
                </a:solidFill>
              </a:rPr>
              <a:t>not necessarily </a:t>
            </a:r>
            <a:r>
              <a:rPr lang="en-US" dirty="0">
                <a:solidFill>
                  <a:srgbClr val="002060"/>
                </a:solidFill>
              </a:rPr>
              <a:t>based on a written exam or test.</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26</a:t>
            </a:fld>
            <a:endParaRPr lang="en-US" dirty="0"/>
          </a:p>
        </p:txBody>
      </p:sp>
      <p:sp>
        <p:nvSpPr>
          <p:cNvPr id="5" name="Title 1">
            <a:extLst>
              <a:ext uri="{FF2B5EF4-FFF2-40B4-BE49-F238E27FC236}">
                <a16:creationId xmlns:a16="http://schemas.microsoft.com/office/drawing/2014/main" id="{416ECA30-0B5B-426C-AFCC-85F1B359553F}"/>
              </a:ext>
            </a:extLst>
          </p:cNvPr>
          <p:cNvSpPr>
            <a:spLocks noGrp="1"/>
          </p:cNvSpPr>
          <p:nvPr>
            <p:ph type="title"/>
          </p:nvPr>
        </p:nvSpPr>
        <p:spPr>
          <a:xfrm>
            <a:off x="2810312" y="611188"/>
            <a:ext cx="7659149" cy="747829"/>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Measurable Skill Gains (MSGs)</a:t>
            </a:r>
            <a:endParaRPr lang="en-US" sz="3600" dirty="0"/>
          </a:p>
        </p:txBody>
      </p:sp>
    </p:spTree>
    <p:extLst>
      <p:ext uri="{BB962C8B-B14F-4D97-AF65-F5344CB8AC3E}">
        <p14:creationId xmlns:p14="http://schemas.microsoft.com/office/powerpoint/2010/main" val="1429666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lnSpcReduction="10000"/>
          </a:bodyPr>
          <a:lstStyle/>
          <a:p>
            <a:pPr marL="0" indent="0">
              <a:buNone/>
            </a:pPr>
            <a:r>
              <a:rPr lang="en-US" dirty="0">
                <a:solidFill>
                  <a:srgbClr val="172169"/>
                </a:solidFill>
              </a:rPr>
              <a:t>Training Milestone:</a:t>
            </a:r>
          </a:p>
          <a:p>
            <a:pPr marL="0" indent="0">
              <a:buNone/>
            </a:pPr>
            <a:endParaRPr lang="en-US" dirty="0">
              <a:solidFill>
                <a:srgbClr val="172169"/>
              </a:solidFill>
            </a:endParaRPr>
          </a:p>
          <a:p>
            <a:r>
              <a:rPr lang="en-US" dirty="0">
                <a:solidFill>
                  <a:srgbClr val="002060"/>
                </a:solidFill>
              </a:rPr>
              <a:t>“Satisfactory or better progress report towards established milestones, such as completion of OJT or completion of one year of an apprenticeship program or similar milestones, from an employer or training provider who is providing training.” Progress reports must document substantive skill development.</a:t>
            </a:r>
          </a:p>
          <a:p>
            <a:pPr lvl="0"/>
            <a:r>
              <a:rPr lang="en-US" dirty="0">
                <a:solidFill>
                  <a:srgbClr val="002060"/>
                </a:solidFill>
              </a:rPr>
              <a:t>Training reports on milestones completed as individual masters the required job skill or steps to complete a program, for example an OJT or Registered Apprenticeship (RA).</a:t>
            </a:r>
            <a:endParaRPr lang="en-US" dirty="0">
              <a:solidFill>
                <a:srgbClr val="002060"/>
              </a:solidFill>
              <a:highlight>
                <a:srgbClr val="FFFF00"/>
              </a:highlight>
            </a:endParaRPr>
          </a:p>
          <a:p>
            <a:pPr lvl="0"/>
            <a:r>
              <a:rPr lang="en-US" dirty="0">
                <a:solidFill>
                  <a:srgbClr val="002060"/>
                </a:solidFill>
              </a:rPr>
              <a:t>Pay stubs showing increases in pay resulting from new skills or increased performance.</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27</a:t>
            </a:fld>
            <a:endParaRPr lang="en-US" dirty="0"/>
          </a:p>
        </p:txBody>
      </p:sp>
      <p:sp>
        <p:nvSpPr>
          <p:cNvPr id="5" name="Title 1">
            <a:extLst>
              <a:ext uri="{FF2B5EF4-FFF2-40B4-BE49-F238E27FC236}">
                <a16:creationId xmlns:a16="http://schemas.microsoft.com/office/drawing/2014/main" id="{416ECA30-0B5B-426C-AFCC-85F1B359553F}"/>
              </a:ext>
            </a:extLst>
          </p:cNvPr>
          <p:cNvSpPr>
            <a:spLocks noGrp="1"/>
          </p:cNvSpPr>
          <p:nvPr>
            <p:ph type="title"/>
          </p:nvPr>
        </p:nvSpPr>
        <p:spPr>
          <a:xfrm>
            <a:off x="2810312" y="611188"/>
            <a:ext cx="7659149" cy="747829"/>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Measurable Skill Gains (MSGs)</a:t>
            </a:r>
            <a:endParaRPr lang="en-US" sz="3600" dirty="0"/>
          </a:p>
        </p:txBody>
      </p:sp>
    </p:spTree>
    <p:extLst>
      <p:ext uri="{BB962C8B-B14F-4D97-AF65-F5344CB8AC3E}">
        <p14:creationId xmlns:p14="http://schemas.microsoft.com/office/powerpoint/2010/main" val="2829819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0" indent="0">
              <a:buNone/>
            </a:pPr>
            <a:r>
              <a:rPr lang="en-US" sz="3200" b="1" dirty="0">
                <a:solidFill>
                  <a:srgbClr val="002060"/>
                </a:solidFill>
              </a:rPr>
              <a:t>Skills Progression/Diploma/Certificate:</a:t>
            </a:r>
            <a:endParaRPr lang="en-US" sz="3200" dirty="0">
              <a:solidFill>
                <a:srgbClr val="002060"/>
              </a:solidFill>
            </a:endParaRPr>
          </a:p>
          <a:p>
            <a:pPr lvl="0"/>
            <a:r>
              <a:rPr lang="en-US" b="1" dirty="0">
                <a:solidFill>
                  <a:srgbClr val="002060"/>
                </a:solidFill>
              </a:rPr>
              <a:t>“Successful passage of an exam that is required for an occupation or progress in attaining technical or occupational skills as evidenced by trade-related benchmarks, such as knowledge based exams.”  </a:t>
            </a:r>
          </a:p>
          <a:p>
            <a:r>
              <a:rPr lang="en-US" dirty="0">
                <a:solidFill>
                  <a:srgbClr val="002060"/>
                </a:solidFill>
              </a:rPr>
              <a:t>Skills Progressions are documented by passage of a written assessment or exam leading to a credential or certificate.</a:t>
            </a:r>
          </a:p>
          <a:p>
            <a:r>
              <a:rPr lang="en-US" dirty="0">
                <a:solidFill>
                  <a:schemeClr val="accent1">
                    <a:lumMod val="50000"/>
                  </a:schemeClr>
                </a:solidFill>
              </a:rPr>
              <a:t>This gain may include a High-School Diploma or GED, an Industry Recognized Credential or Certificate or an Associates or Bachelor’s Degree.</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28</a:t>
            </a:fld>
            <a:endParaRPr lang="en-US" dirty="0"/>
          </a:p>
        </p:txBody>
      </p:sp>
      <p:sp>
        <p:nvSpPr>
          <p:cNvPr id="5" name="Title 1">
            <a:extLst>
              <a:ext uri="{FF2B5EF4-FFF2-40B4-BE49-F238E27FC236}">
                <a16:creationId xmlns:a16="http://schemas.microsoft.com/office/drawing/2014/main" id="{416ECA30-0B5B-426C-AFCC-85F1B359553F}"/>
              </a:ext>
            </a:extLst>
          </p:cNvPr>
          <p:cNvSpPr>
            <a:spLocks noGrp="1"/>
          </p:cNvSpPr>
          <p:nvPr>
            <p:ph type="title"/>
          </p:nvPr>
        </p:nvSpPr>
        <p:spPr>
          <a:xfrm>
            <a:off x="2810312" y="611188"/>
            <a:ext cx="7659149" cy="747829"/>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Measurable Skill Gains (MSGs)</a:t>
            </a:r>
            <a:endParaRPr lang="en-US" sz="3600" dirty="0"/>
          </a:p>
        </p:txBody>
      </p:sp>
    </p:spTree>
    <p:extLst>
      <p:ext uri="{BB962C8B-B14F-4D97-AF65-F5344CB8AC3E}">
        <p14:creationId xmlns:p14="http://schemas.microsoft.com/office/powerpoint/2010/main" val="2215397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0" lvl="0" indent="0">
              <a:buNone/>
            </a:pPr>
            <a:r>
              <a:rPr lang="en-US" dirty="0">
                <a:solidFill>
                  <a:srgbClr val="002060"/>
                </a:solidFill>
              </a:rPr>
              <a:t>Examples:</a:t>
            </a:r>
            <a:endParaRPr lang="en-US" b="1" dirty="0">
              <a:solidFill>
                <a:srgbClr val="002060"/>
              </a:solidFill>
            </a:endParaRPr>
          </a:p>
          <a:p>
            <a:r>
              <a:rPr lang="en-US" dirty="0">
                <a:solidFill>
                  <a:srgbClr val="002060"/>
                </a:solidFill>
              </a:rPr>
              <a:t>passage of an exam/component in a Registered Apprenticeship program, </a:t>
            </a:r>
          </a:p>
          <a:p>
            <a:r>
              <a:rPr lang="en-US" dirty="0">
                <a:solidFill>
                  <a:srgbClr val="002060"/>
                </a:solidFill>
              </a:rPr>
              <a:t>employer-required knowledge-based exam, </a:t>
            </a:r>
          </a:p>
          <a:p>
            <a:r>
              <a:rPr lang="en-US" dirty="0">
                <a:solidFill>
                  <a:srgbClr val="002060"/>
                </a:solidFill>
              </a:rPr>
              <a:t>satisfactory attainment of an element on an industry or occupational competency-based assessment or </a:t>
            </a:r>
          </a:p>
          <a:p>
            <a:r>
              <a:rPr lang="en-US" dirty="0">
                <a:solidFill>
                  <a:srgbClr val="002060"/>
                </a:solidFill>
              </a:rPr>
              <a:t>other completion test necessary to obtain a credential.  </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29</a:t>
            </a:fld>
            <a:endParaRPr lang="en-US" dirty="0"/>
          </a:p>
        </p:txBody>
      </p:sp>
      <p:sp>
        <p:nvSpPr>
          <p:cNvPr id="5" name="Title 1">
            <a:extLst>
              <a:ext uri="{FF2B5EF4-FFF2-40B4-BE49-F238E27FC236}">
                <a16:creationId xmlns:a16="http://schemas.microsoft.com/office/drawing/2014/main" id="{416ECA30-0B5B-426C-AFCC-85F1B359553F}"/>
              </a:ext>
            </a:extLst>
          </p:cNvPr>
          <p:cNvSpPr>
            <a:spLocks noGrp="1"/>
          </p:cNvSpPr>
          <p:nvPr>
            <p:ph type="title"/>
          </p:nvPr>
        </p:nvSpPr>
        <p:spPr>
          <a:xfrm>
            <a:off x="2810312" y="611188"/>
            <a:ext cx="7659149" cy="747829"/>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Measurable Skill Gains (MSGs)</a:t>
            </a:r>
            <a:endParaRPr lang="en-US" sz="3600" dirty="0"/>
          </a:p>
        </p:txBody>
      </p:sp>
    </p:spTree>
    <p:extLst>
      <p:ext uri="{BB962C8B-B14F-4D97-AF65-F5344CB8AC3E}">
        <p14:creationId xmlns:p14="http://schemas.microsoft.com/office/powerpoint/2010/main" val="344307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696257" y="501650"/>
            <a:ext cx="7616143" cy="561049"/>
          </a:xfrm>
        </p:spPr>
        <p:txBody>
          <a:bodyPr>
            <a:noAutofit/>
          </a:bodyPr>
          <a:lstStyle/>
          <a:p>
            <a:pPr algn="ctr"/>
            <a:r>
              <a:rPr lang="en-US" sz="4000" b="0" spc="-40" dirty="0">
                <a:latin typeface="Times New Roman" panose="02020603050405020304" pitchFamily="18" charset="0"/>
                <a:cs typeface="Times New Roman" panose="02020603050405020304" pitchFamily="18" charset="0"/>
              </a:rPr>
              <a:t>Access and Participation Guidelines </a:t>
            </a:r>
            <a:endParaRPr lang="en-US" sz="4000" b="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C997E13D-5981-4AB4-8861-EE57674ADE6F}"/>
              </a:ext>
            </a:extLst>
          </p:cNvPr>
          <p:cNvSpPr>
            <a:spLocks noGrp="1"/>
          </p:cNvSpPr>
          <p:nvPr>
            <p:ph type="body" idx="1"/>
          </p:nvPr>
        </p:nvSpPr>
        <p:spPr>
          <a:xfrm>
            <a:off x="839788" y="1593301"/>
            <a:ext cx="5157787" cy="823912"/>
          </a:xfrm>
          <a:solidFill>
            <a:schemeClr val="accent1">
              <a:lumMod val="20000"/>
              <a:lumOff val="80000"/>
            </a:schemeClr>
          </a:solidFill>
          <a:ln>
            <a:solidFill>
              <a:schemeClr val="tx1"/>
            </a:solidFill>
          </a:ln>
        </p:spPr>
        <p:txBody>
          <a:bodyPr>
            <a:normAutofit fontScale="25000" lnSpcReduction="20000"/>
          </a:bodyPr>
          <a:lstStyle/>
          <a:p>
            <a:endParaRPr lang="en-US" dirty="0"/>
          </a:p>
          <a:p>
            <a:pPr algn="ctr"/>
            <a:endParaRPr lang="en-US" dirty="0"/>
          </a:p>
          <a:p>
            <a:pPr algn="ctr"/>
            <a:r>
              <a:rPr lang="en-US" sz="11100" dirty="0">
                <a:solidFill>
                  <a:srgbClr val="172169"/>
                </a:solidFill>
                <a:latin typeface="Arial" panose="020B0604020202020204" pitchFamily="34" charset="0"/>
                <a:cs typeface="Arial" panose="020B0604020202020204" pitchFamily="34" charset="0"/>
              </a:rPr>
              <a:t>Meeting Access</a:t>
            </a:r>
          </a:p>
          <a:p>
            <a:endParaRPr lang="en-US" dirty="0"/>
          </a:p>
        </p:txBody>
      </p:sp>
      <p:sp>
        <p:nvSpPr>
          <p:cNvPr id="6" name="Content Placeholder 5">
            <a:extLst>
              <a:ext uri="{FF2B5EF4-FFF2-40B4-BE49-F238E27FC236}">
                <a16:creationId xmlns:a16="http://schemas.microsoft.com/office/drawing/2014/main" id="{B5CD8069-93D0-4C03-BDEE-0416EAD1F84F}"/>
              </a:ext>
            </a:extLst>
          </p:cNvPr>
          <p:cNvSpPr>
            <a:spLocks noGrp="1"/>
          </p:cNvSpPr>
          <p:nvPr>
            <p:ph sz="half" idx="2"/>
          </p:nvPr>
        </p:nvSpPr>
        <p:spPr>
          <a:xfrm>
            <a:off x="839788" y="2414767"/>
            <a:ext cx="5157787" cy="3941583"/>
          </a:xfrm>
          <a:ln>
            <a:solidFill>
              <a:schemeClr val="tx1"/>
            </a:solidFill>
          </a:ln>
        </p:spPr>
        <p:txBody>
          <a:bodyPr>
            <a:normAutofit/>
          </a:bodyPr>
          <a:lstStyle/>
          <a:p>
            <a:r>
              <a:rPr lang="en-US" sz="2800" spc="10" dirty="0">
                <a:solidFill>
                  <a:srgbClr val="172169"/>
                </a:solidFill>
                <a:latin typeface="Arial" panose="020B0604020202020204" pitchFamily="34" charset="0"/>
                <a:cs typeface="Arial" panose="020B0604020202020204" pitchFamily="34" charset="0"/>
              </a:rPr>
              <a:t>Select </a:t>
            </a:r>
            <a:r>
              <a:rPr lang="en-US" sz="2800" spc="15" dirty="0">
                <a:solidFill>
                  <a:srgbClr val="172169"/>
                </a:solidFill>
                <a:latin typeface="Arial" panose="020B0604020202020204" pitchFamily="34" charset="0"/>
                <a:cs typeface="Arial" panose="020B0604020202020204" pitchFamily="34" charset="0"/>
              </a:rPr>
              <a:t>the “</a:t>
            </a:r>
            <a:r>
              <a:rPr lang="en-US" sz="2800" spc="45" dirty="0">
                <a:solidFill>
                  <a:srgbClr val="172169"/>
                </a:solidFill>
                <a:latin typeface="Arial" panose="020B0604020202020204" pitchFamily="34" charset="0"/>
                <a:cs typeface="Arial" panose="020B0604020202020204" pitchFamily="34" charset="0"/>
              </a:rPr>
              <a:t>Call </a:t>
            </a:r>
            <a:r>
              <a:rPr lang="en-US" sz="2800" spc="114" dirty="0">
                <a:solidFill>
                  <a:srgbClr val="172169"/>
                </a:solidFill>
                <a:latin typeface="Arial" panose="020B0604020202020204" pitchFamily="34" charset="0"/>
                <a:cs typeface="Arial" panose="020B0604020202020204" pitchFamily="34" charset="0"/>
              </a:rPr>
              <a:t>Me” </a:t>
            </a:r>
            <a:r>
              <a:rPr lang="en-US" sz="2800" spc="40" dirty="0">
                <a:solidFill>
                  <a:srgbClr val="172169"/>
                </a:solidFill>
                <a:latin typeface="Arial" panose="020B0604020202020204" pitchFamily="34" charset="0"/>
                <a:cs typeface="Arial" panose="020B0604020202020204" pitchFamily="34" charset="0"/>
              </a:rPr>
              <a:t>option </a:t>
            </a:r>
            <a:r>
              <a:rPr lang="en-US" sz="2800" spc="5" dirty="0">
                <a:solidFill>
                  <a:srgbClr val="172169"/>
                </a:solidFill>
                <a:latin typeface="Arial" panose="020B0604020202020204" pitchFamily="34" charset="0"/>
                <a:cs typeface="Arial" panose="020B0604020202020204" pitchFamily="34" charset="0"/>
              </a:rPr>
              <a:t>on  </a:t>
            </a:r>
            <a:r>
              <a:rPr lang="en-US" sz="2800" spc="20" dirty="0">
                <a:solidFill>
                  <a:srgbClr val="172169"/>
                </a:solidFill>
                <a:latin typeface="Arial" panose="020B0604020202020204" pitchFamily="34" charset="0"/>
                <a:cs typeface="Arial" panose="020B0604020202020204" pitchFamily="34" charset="0"/>
              </a:rPr>
              <a:t>Zoom</a:t>
            </a:r>
            <a:r>
              <a:rPr lang="en-US" sz="2800" spc="-204" dirty="0">
                <a:solidFill>
                  <a:srgbClr val="172169"/>
                </a:solidFill>
                <a:latin typeface="Arial" panose="020B0604020202020204" pitchFamily="34" charset="0"/>
                <a:cs typeface="Arial" panose="020B0604020202020204" pitchFamily="34" charset="0"/>
              </a:rPr>
              <a:t> </a:t>
            </a:r>
            <a:r>
              <a:rPr lang="en-US" sz="2800" spc="40" dirty="0">
                <a:solidFill>
                  <a:srgbClr val="172169"/>
                </a:solidFill>
                <a:latin typeface="Arial" panose="020B0604020202020204" pitchFamily="34" charset="0"/>
                <a:cs typeface="Arial" panose="020B0604020202020204" pitchFamily="34" charset="0"/>
              </a:rPr>
              <a:t>to</a:t>
            </a:r>
            <a:r>
              <a:rPr lang="en-US" sz="2800" spc="-200" dirty="0">
                <a:solidFill>
                  <a:srgbClr val="172169"/>
                </a:solidFill>
                <a:latin typeface="Arial" panose="020B0604020202020204" pitchFamily="34" charset="0"/>
                <a:cs typeface="Arial" panose="020B0604020202020204" pitchFamily="34" charset="0"/>
              </a:rPr>
              <a:t> </a:t>
            </a:r>
            <a:r>
              <a:rPr lang="en-US" sz="2800" spc="-10" dirty="0">
                <a:solidFill>
                  <a:srgbClr val="172169"/>
                </a:solidFill>
                <a:latin typeface="Arial" panose="020B0604020202020204" pitchFamily="34" charset="0"/>
                <a:cs typeface="Arial" panose="020B0604020202020204" pitchFamily="34" charset="0"/>
              </a:rPr>
              <a:t>use</a:t>
            </a:r>
            <a:r>
              <a:rPr lang="en-US" sz="2800" spc="-200" dirty="0">
                <a:solidFill>
                  <a:srgbClr val="172169"/>
                </a:solidFill>
                <a:latin typeface="Arial" panose="020B0604020202020204" pitchFamily="34" charset="0"/>
                <a:cs typeface="Arial" panose="020B0604020202020204" pitchFamily="34" charset="0"/>
              </a:rPr>
              <a:t> </a:t>
            </a:r>
            <a:r>
              <a:rPr lang="en-US" sz="2800" spc="20" dirty="0">
                <a:solidFill>
                  <a:srgbClr val="172169"/>
                </a:solidFill>
                <a:latin typeface="Arial" panose="020B0604020202020204" pitchFamily="34" charset="0"/>
                <a:cs typeface="Arial" panose="020B0604020202020204" pitchFamily="34" charset="0"/>
              </a:rPr>
              <a:t>your</a:t>
            </a:r>
            <a:r>
              <a:rPr lang="en-US" sz="2800" spc="-200" dirty="0">
                <a:solidFill>
                  <a:srgbClr val="172169"/>
                </a:solidFill>
                <a:latin typeface="Arial" panose="020B0604020202020204" pitchFamily="34" charset="0"/>
                <a:cs typeface="Arial" panose="020B0604020202020204" pitchFamily="34" charset="0"/>
              </a:rPr>
              <a:t> </a:t>
            </a:r>
            <a:r>
              <a:rPr lang="en-US" sz="2800" dirty="0">
                <a:solidFill>
                  <a:srgbClr val="172169"/>
                </a:solidFill>
                <a:latin typeface="Arial" panose="020B0604020202020204" pitchFamily="34" charset="0"/>
                <a:cs typeface="Arial" panose="020B0604020202020204" pitchFamily="34" charset="0"/>
              </a:rPr>
              <a:t>phone</a:t>
            </a:r>
            <a:r>
              <a:rPr lang="en-US" sz="2800" spc="-200" dirty="0">
                <a:solidFill>
                  <a:srgbClr val="172169"/>
                </a:solidFill>
                <a:latin typeface="Arial" panose="020B0604020202020204" pitchFamily="34" charset="0"/>
                <a:cs typeface="Arial" panose="020B0604020202020204" pitchFamily="34" charset="0"/>
              </a:rPr>
              <a:t> </a:t>
            </a:r>
            <a:r>
              <a:rPr lang="en-US" sz="2800" spc="35" dirty="0">
                <a:solidFill>
                  <a:srgbClr val="172169"/>
                </a:solidFill>
                <a:latin typeface="Arial" panose="020B0604020202020204" pitchFamily="34" charset="0"/>
                <a:cs typeface="Arial" panose="020B0604020202020204" pitchFamily="34" charset="0"/>
              </a:rPr>
              <a:t>for</a:t>
            </a:r>
            <a:r>
              <a:rPr lang="en-US" sz="2800" spc="-200" dirty="0">
                <a:solidFill>
                  <a:srgbClr val="172169"/>
                </a:solidFill>
                <a:latin typeface="Arial" panose="020B0604020202020204" pitchFamily="34" charset="0"/>
                <a:cs typeface="Arial" panose="020B0604020202020204" pitchFamily="34" charset="0"/>
              </a:rPr>
              <a:t> </a:t>
            </a:r>
            <a:r>
              <a:rPr lang="en-US" sz="2800" spc="5" dirty="0">
                <a:solidFill>
                  <a:srgbClr val="172169"/>
                </a:solidFill>
                <a:latin typeface="Arial" panose="020B0604020202020204" pitchFamily="34" charset="0"/>
                <a:cs typeface="Arial" panose="020B0604020202020204" pitchFamily="34" charset="0"/>
              </a:rPr>
              <a:t>audio </a:t>
            </a:r>
            <a:r>
              <a:rPr lang="en-US" sz="2800" spc="20" dirty="0">
                <a:solidFill>
                  <a:srgbClr val="172169"/>
                </a:solidFill>
                <a:latin typeface="Arial" panose="020B0604020202020204" pitchFamily="34" charset="0"/>
                <a:cs typeface="Arial" panose="020B0604020202020204" pitchFamily="34" charset="0"/>
              </a:rPr>
              <a:t>while</a:t>
            </a:r>
            <a:r>
              <a:rPr lang="en-US" sz="2800" spc="-200" dirty="0">
                <a:solidFill>
                  <a:srgbClr val="172169"/>
                </a:solidFill>
                <a:latin typeface="Arial" panose="020B0604020202020204" pitchFamily="34" charset="0"/>
                <a:cs typeface="Arial" panose="020B0604020202020204" pitchFamily="34" charset="0"/>
              </a:rPr>
              <a:t> </a:t>
            </a:r>
            <a:r>
              <a:rPr lang="en-US" sz="2800" spc="-10" dirty="0">
                <a:solidFill>
                  <a:srgbClr val="172169"/>
                </a:solidFill>
                <a:latin typeface="Arial" panose="020B0604020202020204" pitchFamily="34" charset="0"/>
                <a:cs typeface="Arial" panose="020B0604020202020204" pitchFamily="34" charset="0"/>
              </a:rPr>
              <a:t>using</a:t>
            </a:r>
            <a:r>
              <a:rPr lang="en-US" sz="2800" spc="-195" dirty="0">
                <a:solidFill>
                  <a:srgbClr val="172169"/>
                </a:solidFill>
                <a:latin typeface="Arial" panose="020B0604020202020204" pitchFamily="34" charset="0"/>
                <a:cs typeface="Arial" panose="020B0604020202020204" pitchFamily="34" charset="0"/>
              </a:rPr>
              <a:t> </a:t>
            </a:r>
            <a:r>
              <a:rPr lang="en-US" sz="2800" spc="15" dirty="0">
                <a:solidFill>
                  <a:srgbClr val="172169"/>
                </a:solidFill>
                <a:latin typeface="Arial" panose="020B0604020202020204" pitchFamily="34" charset="0"/>
                <a:cs typeface="Arial" panose="020B0604020202020204" pitchFamily="34" charset="0"/>
              </a:rPr>
              <a:t>the</a:t>
            </a:r>
            <a:r>
              <a:rPr lang="en-US" sz="2800" spc="-195" dirty="0">
                <a:solidFill>
                  <a:srgbClr val="172169"/>
                </a:solidFill>
                <a:latin typeface="Arial" panose="020B0604020202020204" pitchFamily="34" charset="0"/>
                <a:cs typeface="Arial" panose="020B0604020202020204" pitchFamily="34" charset="0"/>
              </a:rPr>
              <a:t> </a:t>
            </a:r>
            <a:r>
              <a:rPr lang="en-US" sz="2800" spc="15" dirty="0">
                <a:solidFill>
                  <a:srgbClr val="172169"/>
                </a:solidFill>
                <a:latin typeface="Arial" panose="020B0604020202020204" pitchFamily="34" charset="0"/>
                <a:cs typeface="Arial" panose="020B0604020202020204" pitchFamily="34" charset="0"/>
              </a:rPr>
              <a:t>video</a:t>
            </a:r>
            <a:r>
              <a:rPr lang="en-US" sz="2800" spc="-195" dirty="0">
                <a:solidFill>
                  <a:srgbClr val="172169"/>
                </a:solidFill>
                <a:latin typeface="Arial" panose="020B0604020202020204" pitchFamily="34" charset="0"/>
                <a:cs typeface="Arial" panose="020B0604020202020204" pitchFamily="34" charset="0"/>
              </a:rPr>
              <a:t> </a:t>
            </a:r>
            <a:r>
              <a:rPr lang="en-US" sz="2800" spc="-5" dirty="0">
                <a:solidFill>
                  <a:srgbClr val="172169"/>
                </a:solidFill>
                <a:latin typeface="Arial" panose="020B0604020202020204" pitchFamily="34" charset="0"/>
                <a:cs typeface="Arial" panose="020B0604020202020204" pitchFamily="34" charset="0"/>
              </a:rPr>
              <a:t>option,</a:t>
            </a:r>
            <a:r>
              <a:rPr lang="en-US" sz="2800" spc="-200" dirty="0">
                <a:solidFill>
                  <a:srgbClr val="172169"/>
                </a:solidFill>
                <a:latin typeface="Arial" panose="020B0604020202020204" pitchFamily="34" charset="0"/>
                <a:cs typeface="Arial" panose="020B0604020202020204" pitchFamily="34" charset="0"/>
              </a:rPr>
              <a:t> </a:t>
            </a:r>
            <a:r>
              <a:rPr lang="en-US" sz="2800" spc="35" dirty="0">
                <a:solidFill>
                  <a:srgbClr val="172169"/>
                </a:solidFill>
                <a:latin typeface="Arial" panose="020B0604020202020204" pitchFamily="34" charset="0"/>
                <a:cs typeface="Arial" panose="020B0604020202020204" pitchFamily="34" charset="0"/>
              </a:rPr>
              <a:t>if</a:t>
            </a:r>
            <a:r>
              <a:rPr lang="en-US" sz="2800" spc="-195" dirty="0">
                <a:solidFill>
                  <a:srgbClr val="172169"/>
                </a:solidFill>
                <a:latin typeface="Arial" panose="020B0604020202020204" pitchFamily="34" charset="0"/>
                <a:cs typeface="Arial" panose="020B0604020202020204" pitchFamily="34" charset="0"/>
              </a:rPr>
              <a:t> </a:t>
            </a:r>
            <a:r>
              <a:rPr lang="en-US" sz="2800" spc="5" dirty="0">
                <a:solidFill>
                  <a:srgbClr val="172169"/>
                </a:solidFill>
                <a:latin typeface="Arial" panose="020B0604020202020204" pitchFamily="34" charset="0"/>
                <a:cs typeface="Arial" panose="020B0604020202020204" pitchFamily="34" charset="0"/>
              </a:rPr>
              <a:t>you </a:t>
            </a:r>
            <a:r>
              <a:rPr lang="en-US" sz="2800" spc="-20" dirty="0">
                <a:solidFill>
                  <a:srgbClr val="172169"/>
                </a:solidFill>
                <a:latin typeface="Arial" panose="020B0604020202020204" pitchFamily="34" charset="0"/>
                <a:cs typeface="Arial" panose="020B0604020202020204" pitchFamily="34" charset="0"/>
              </a:rPr>
              <a:t>choose.</a:t>
            </a:r>
          </a:p>
          <a:p>
            <a:r>
              <a:rPr lang="en-US" spc="-20" dirty="0">
                <a:solidFill>
                  <a:srgbClr val="172169"/>
                </a:solidFill>
                <a:latin typeface="Arial" panose="020B0604020202020204" pitchFamily="34" charset="0"/>
                <a:cs typeface="Arial" panose="020B0604020202020204" pitchFamily="34" charset="0"/>
              </a:rPr>
              <a:t>This webinar will be recorded and posted to IWN. </a:t>
            </a:r>
            <a:endParaRPr lang="en-US" sz="2800" spc="-20" dirty="0">
              <a:solidFill>
                <a:srgbClr val="172169"/>
              </a:solidFill>
              <a:latin typeface="Arial" panose="020B0604020202020204" pitchFamily="34" charset="0"/>
              <a:cs typeface="Arial" panose="020B0604020202020204" pitchFamily="34" charset="0"/>
            </a:endParaRPr>
          </a:p>
          <a:p>
            <a:pPr marL="0" indent="0">
              <a:buNone/>
            </a:pPr>
            <a:endParaRPr lang="en-US" sz="2800" dirty="0">
              <a:solidFill>
                <a:srgbClr val="172169"/>
              </a:solidFill>
              <a:latin typeface="Arial" panose="020B0604020202020204" pitchFamily="34" charset="0"/>
              <a:cs typeface="Arial" panose="020B0604020202020204" pitchFamily="34" charset="0"/>
            </a:endParaRPr>
          </a:p>
          <a:p>
            <a:pPr marL="0" indent="0">
              <a:buNone/>
            </a:pPr>
            <a:endParaRPr lang="en-US" dirty="0">
              <a:solidFill>
                <a:srgbClr val="172169"/>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D589DD28-1292-4B1B-AAC3-67FE158362B8}"/>
              </a:ext>
            </a:extLst>
          </p:cNvPr>
          <p:cNvSpPr>
            <a:spLocks noGrp="1"/>
          </p:cNvSpPr>
          <p:nvPr>
            <p:ph type="body" sz="quarter" idx="3"/>
          </p:nvPr>
        </p:nvSpPr>
        <p:spPr>
          <a:xfrm>
            <a:off x="6172200" y="1593301"/>
            <a:ext cx="5183188" cy="823912"/>
          </a:xfrm>
          <a:solidFill>
            <a:schemeClr val="accent1">
              <a:lumMod val="20000"/>
              <a:lumOff val="80000"/>
            </a:schemeClr>
          </a:solidFill>
          <a:ln>
            <a:solidFill>
              <a:schemeClr val="tx1"/>
            </a:solidFill>
          </a:ln>
        </p:spPr>
        <p:txBody>
          <a:bodyPr>
            <a:normAutofit fontScale="25000" lnSpcReduction="20000"/>
          </a:bodyPr>
          <a:lstStyle/>
          <a:p>
            <a:pPr algn="ctr"/>
            <a:endParaRPr lang="en-US" dirty="0"/>
          </a:p>
          <a:p>
            <a:pPr algn="ctr"/>
            <a:endParaRPr lang="en-US" dirty="0"/>
          </a:p>
          <a:p>
            <a:pPr algn="ctr"/>
            <a:r>
              <a:rPr lang="en-US" sz="11100" dirty="0">
                <a:solidFill>
                  <a:srgbClr val="172169"/>
                </a:solidFill>
                <a:latin typeface="Arial" panose="020B0604020202020204" pitchFamily="34" charset="0"/>
                <a:cs typeface="Arial" panose="020B0604020202020204" pitchFamily="34" charset="0"/>
              </a:rPr>
              <a:t>Meeting Participation </a:t>
            </a:r>
          </a:p>
          <a:p>
            <a:endParaRPr lang="en-US" dirty="0"/>
          </a:p>
        </p:txBody>
      </p:sp>
      <p:sp>
        <p:nvSpPr>
          <p:cNvPr id="8" name="Content Placeholder 7">
            <a:extLst>
              <a:ext uri="{FF2B5EF4-FFF2-40B4-BE49-F238E27FC236}">
                <a16:creationId xmlns:a16="http://schemas.microsoft.com/office/drawing/2014/main" id="{C8E76E74-A51A-4B14-99F5-2E0C745B0D3A}"/>
              </a:ext>
            </a:extLst>
          </p:cNvPr>
          <p:cNvSpPr>
            <a:spLocks noGrp="1"/>
          </p:cNvSpPr>
          <p:nvPr>
            <p:ph sz="quarter" idx="4"/>
          </p:nvPr>
        </p:nvSpPr>
        <p:spPr>
          <a:xfrm>
            <a:off x="6172200" y="2414767"/>
            <a:ext cx="5183188" cy="3941584"/>
          </a:xfrm>
          <a:ln>
            <a:solidFill>
              <a:schemeClr val="tx1"/>
            </a:solidFill>
          </a:ln>
        </p:spPr>
        <p:txBody>
          <a:bodyPr>
            <a:normAutofit/>
          </a:bodyPr>
          <a:lstStyle/>
          <a:p>
            <a:r>
              <a:rPr lang="en-US" spc="10" dirty="0">
                <a:solidFill>
                  <a:srgbClr val="172169"/>
                </a:solidFill>
                <a:latin typeface="Arial" panose="020B0604020202020204" pitchFamily="34" charset="0"/>
                <a:cs typeface="Arial" panose="020B0604020202020204" pitchFamily="34" charset="0"/>
              </a:rPr>
              <a:t>Everyone will be muted for this webinar. </a:t>
            </a:r>
          </a:p>
          <a:p>
            <a:r>
              <a:rPr lang="en-US" spc="10" dirty="0">
                <a:solidFill>
                  <a:srgbClr val="172169"/>
                </a:solidFill>
                <a:latin typeface="Arial" panose="020B0604020202020204" pitchFamily="34" charset="0"/>
                <a:cs typeface="Arial" panose="020B0604020202020204" pitchFamily="34" charset="0"/>
              </a:rPr>
              <a:t>A FAQs Page has been created to track questions raised during the webinar. </a:t>
            </a:r>
          </a:p>
          <a:p>
            <a:r>
              <a:rPr lang="en-US" spc="40" dirty="0">
                <a:solidFill>
                  <a:srgbClr val="172169"/>
                </a:solidFill>
                <a:latin typeface="Arial" panose="020B0604020202020204" pitchFamily="34" charset="0"/>
                <a:cs typeface="Arial" panose="020B0604020202020204" pitchFamily="34" charset="0"/>
              </a:rPr>
              <a:t>Materials</a:t>
            </a:r>
            <a:r>
              <a:rPr lang="en-US" spc="-204" dirty="0">
                <a:solidFill>
                  <a:srgbClr val="172169"/>
                </a:solidFill>
                <a:latin typeface="Arial" panose="020B0604020202020204" pitchFamily="34" charset="0"/>
                <a:cs typeface="Arial" panose="020B0604020202020204" pitchFamily="34" charset="0"/>
              </a:rPr>
              <a:t> </a:t>
            </a:r>
            <a:r>
              <a:rPr lang="en-US" dirty="0">
                <a:solidFill>
                  <a:srgbClr val="172169"/>
                </a:solidFill>
                <a:latin typeface="Arial" panose="020B0604020202020204" pitchFamily="34" charset="0"/>
                <a:cs typeface="Arial" panose="020B0604020202020204" pitchFamily="34" charset="0"/>
              </a:rPr>
              <a:t>shared</a:t>
            </a:r>
            <a:r>
              <a:rPr lang="en-US" spc="-204" dirty="0">
                <a:solidFill>
                  <a:srgbClr val="172169"/>
                </a:solidFill>
                <a:latin typeface="Arial" panose="020B0604020202020204" pitchFamily="34" charset="0"/>
                <a:cs typeface="Arial" panose="020B0604020202020204" pitchFamily="34" charset="0"/>
              </a:rPr>
              <a:t> </a:t>
            </a:r>
            <a:r>
              <a:rPr lang="en-US" spc="5" dirty="0">
                <a:solidFill>
                  <a:srgbClr val="172169"/>
                </a:solidFill>
                <a:latin typeface="Arial" panose="020B0604020202020204" pitchFamily="34" charset="0"/>
                <a:cs typeface="Arial" panose="020B0604020202020204" pitchFamily="34" charset="0"/>
              </a:rPr>
              <a:t>during</a:t>
            </a:r>
            <a:r>
              <a:rPr lang="en-US" spc="-204" dirty="0">
                <a:solidFill>
                  <a:srgbClr val="172169"/>
                </a:solidFill>
                <a:latin typeface="Arial" panose="020B0604020202020204" pitchFamily="34" charset="0"/>
                <a:cs typeface="Arial" panose="020B0604020202020204" pitchFamily="34" charset="0"/>
              </a:rPr>
              <a:t> </a:t>
            </a:r>
            <a:r>
              <a:rPr lang="en-US" spc="15" dirty="0">
                <a:solidFill>
                  <a:srgbClr val="172169"/>
                </a:solidFill>
                <a:latin typeface="Arial" panose="020B0604020202020204" pitchFamily="34" charset="0"/>
                <a:cs typeface="Arial" panose="020B0604020202020204" pitchFamily="34" charset="0"/>
              </a:rPr>
              <a:t>the  </a:t>
            </a:r>
            <a:r>
              <a:rPr lang="en-US" spc="-5" dirty="0">
                <a:solidFill>
                  <a:srgbClr val="172169"/>
                </a:solidFill>
                <a:latin typeface="Arial" panose="020B0604020202020204" pitchFamily="34" charset="0"/>
                <a:cs typeface="Arial" panose="020B0604020202020204" pitchFamily="34" charset="0"/>
              </a:rPr>
              <a:t>meeting</a:t>
            </a:r>
            <a:r>
              <a:rPr lang="en-US" spc="-195" dirty="0">
                <a:solidFill>
                  <a:srgbClr val="172169"/>
                </a:solidFill>
                <a:latin typeface="Arial" panose="020B0604020202020204" pitchFamily="34" charset="0"/>
                <a:cs typeface="Arial" panose="020B0604020202020204" pitchFamily="34" charset="0"/>
              </a:rPr>
              <a:t> </a:t>
            </a:r>
            <a:r>
              <a:rPr lang="en-US" spc="40" dirty="0">
                <a:solidFill>
                  <a:srgbClr val="172169"/>
                </a:solidFill>
                <a:latin typeface="Arial" panose="020B0604020202020204" pitchFamily="34" charset="0"/>
                <a:cs typeface="Arial" panose="020B0604020202020204" pitchFamily="34" charset="0"/>
              </a:rPr>
              <a:t>will</a:t>
            </a:r>
            <a:r>
              <a:rPr lang="en-US" spc="-195" dirty="0">
                <a:solidFill>
                  <a:srgbClr val="172169"/>
                </a:solidFill>
                <a:latin typeface="Arial" panose="020B0604020202020204" pitchFamily="34" charset="0"/>
                <a:cs typeface="Arial" panose="020B0604020202020204" pitchFamily="34" charset="0"/>
              </a:rPr>
              <a:t> </a:t>
            </a:r>
            <a:r>
              <a:rPr lang="en-US" dirty="0">
                <a:solidFill>
                  <a:srgbClr val="172169"/>
                </a:solidFill>
                <a:latin typeface="Arial" panose="020B0604020202020204" pitchFamily="34" charset="0"/>
                <a:cs typeface="Arial" panose="020B0604020202020204" pitchFamily="34" charset="0"/>
              </a:rPr>
              <a:t>be</a:t>
            </a:r>
            <a:r>
              <a:rPr lang="en-US" spc="-195" dirty="0">
                <a:solidFill>
                  <a:srgbClr val="172169"/>
                </a:solidFill>
                <a:latin typeface="Arial" panose="020B0604020202020204" pitchFamily="34" charset="0"/>
                <a:cs typeface="Arial" panose="020B0604020202020204" pitchFamily="34" charset="0"/>
              </a:rPr>
              <a:t> </a:t>
            </a:r>
            <a:r>
              <a:rPr lang="en-US" dirty="0">
                <a:solidFill>
                  <a:srgbClr val="172169"/>
                </a:solidFill>
                <a:latin typeface="Arial" panose="020B0604020202020204" pitchFamily="34" charset="0"/>
                <a:cs typeface="Arial" panose="020B0604020202020204" pitchFamily="34" charset="0"/>
              </a:rPr>
              <a:t>available</a:t>
            </a:r>
            <a:r>
              <a:rPr lang="en-US" spc="-195" dirty="0">
                <a:solidFill>
                  <a:srgbClr val="172169"/>
                </a:solidFill>
                <a:latin typeface="Arial" panose="020B0604020202020204" pitchFamily="34" charset="0"/>
                <a:cs typeface="Arial" panose="020B0604020202020204" pitchFamily="34" charset="0"/>
              </a:rPr>
              <a:t> </a:t>
            </a:r>
            <a:r>
              <a:rPr lang="en-US" spc="5" dirty="0">
                <a:solidFill>
                  <a:srgbClr val="172169"/>
                </a:solidFill>
                <a:latin typeface="Arial" panose="020B0604020202020204" pitchFamily="34" charset="0"/>
                <a:cs typeface="Arial" panose="020B0604020202020204" pitchFamily="34" charset="0"/>
              </a:rPr>
              <a:t>on  </a:t>
            </a:r>
            <a:r>
              <a:rPr lang="en-US" spc="25" dirty="0">
                <a:solidFill>
                  <a:srgbClr val="172169"/>
                </a:solidFill>
                <a:latin typeface="Arial" panose="020B0604020202020204" pitchFamily="34" charset="0"/>
                <a:cs typeface="Arial" panose="020B0604020202020204" pitchFamily="34" charset="0"/>
              </a:rPr>
              <a:t>workNet.</a:t>
            </a:r>
            <a:endParaRPr lang="en-US" dirty="0">
              <a:solidFill>
                <a:srgbClr val="172169"/>
              </a:solidFill>
              <a:latin typeface="Arial" panose="020B0604020202020204" pitchFamily="34" charset="0"/>
              <a:cs typeface="Arial" panose="020B0604020202020204" pitchFamily="34" charset="0"/>
            </a:endParaRPr>
          </a:p>
          <a:p>
            <a:endParaRPr lang="en-US" dirty="0">
              <a:solidFill>
                <a:srgbClr val="172169"/>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2773648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0" indent="0">
              <a:buNone/>
            </a:pPr>
            <a:r>
              <a:rPr lang="en-US" b="1" i="1" dirty="0">
                <a:solidFill>
                  <a:srgbClr val="002060"/>
                </a:solidFill>
              </a:rPr>
              <a:t>There are two ways an individual can achieve an Educational Functioning Leven (EFL) gain for MSG…</a:t>
            </a:r>
          </a:p>
          <a:p>
            <a:pPr marL="0" lvl="0" indent="0">
              <a:buNone/>
            </a:pPr>
            <a:r>
              <a:rPr lang="en-US" b="1" dirty="0">
                <a:solidFill>
                  <a:srgbClr val="002060"/>
                </a:solidFill>
              </a:rPr>
              <a:t>1) Assessment Test Scores</a:t>
            </a:r>
            <a:r>
              <a:rPr lang="en-US" dirty="0">
                <a:solidFill>
                  <a:srgbClr val="002060"/>
                </a:solidFill>
              </a:rPr>
              <a:t>:  Documented achievement of at least one EFL of a  participant who is receiving instruction below the postsecondary level.  </a:t>
            </a:r>
          </a:p>
          <a:p>
            <a:r>
              <a:rPr lang="en-US" dirty="0">
                <a:solidFill>
                  <a:srgbClr val="002060"/>
                </a:solidFill>
              </a:rPr>
              <a:t>One full EFL gain is required and is measured by comparing a participant’s pre- and post-test scores.</a:t>
            </a:r>
          </a:p>
          <a:p>
            <a:r>
              <a:rPr lang="en-US" dirty="0">
                <a:solidFill>
                  <a:srgbClr val="002060"/>
                </a:solidFill>
              </a:rPr>
              <a:t>IWDS calculates this MSG by the client’s test scores that are entered into IWDS.  The system will automatically record a gain when there is an EFL gain recorded.</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30</a:t>
            </a:fld>
            <a:endParaRPr lang="en-US" dirty="0"/>
          </a:p>
        </p:txBody>
      </p:sp>
      <p:sp>
        <p:nvSpPr>
          <p:cNvPr id="5" name="Title 1">
            <a:extLst>
              <a:ext uri="{FF2B5EF4-FFF2-40B4-BE49-F238E27FC236}">
                <a16:creationId xmlns:a16="http://schemas.microsoft.com/office/drawing/2014/main" id="{416ECA30-0B5B-426C-AFCC-85F1B359553F}"/>
              </a:ext>
            </a:extLst>
          </p:cNvPr>
          <p:cNvSpPr>
            <a:spLocks noGrp="1"/>
          </p:cNvSpPr>
          <p:nvPr>
            <p:ph type="title"/>
          </p:nvPr>
        </p:nvSpPr>
        <p:spPr>
          <a:xfrm>
            <a:off x="2810312" y="611188"/>
            <a:ext cx="7659149" cy="747829"/>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Measurable Skill Gains (MSGs)</a:t>
            </a:r>
            <a:endParaRPr lang="en-US" sz="3600" dirty="0"/>
          </a:p>
        </p:txBody>
      </p:sp>
    </p:spTree>
    <p:extLst>
      <p:ext uri="{BB962C8B-B14F-4D97-AF65-F5344CB8AC3E}">
        <p14:creationId xmlns:p14="http://schemas.microsoft.com/office/powerpoint/2010/main" val="844910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0" indent="0">
              <a:buNone/>
            </a:pPr>
            <a:r>
              <a:rPr lang="en-US" b="1" dirty="0">
                <a:solidFill>
                  <a:srgbClr val="002060"/>
                </a:solidFill>
              </a:rPr>
              <a:t>MSGs for Educational Functioning Levels (EFLs):</a:t>
            </a:r>
          </a:p>
          <a:p>
            <a:pPr marL="0" indent="0">
              <a:buNone/>
            </a:pPr>
            <a:endParaRPr lang="en-US" b="1" dirty="0">
              <a:solidFill>
                <a:srgbClr val="002060"/>
              </a:solidFill>
            </a:endParaRPr>
          </a:p>
          <a:p>
            <a:pPr marL="0" indent="0">
              <a:buNone/>
            </a:pPr>
            <a:r>
              <a:rPr lang="en-US" b="1" dirty="0">
                <a:solidFill>
                  <a:srgbClr val="002060"/>
                </a:solidFill>
              </a:rPr>
              <a:t>2) </a:t>
            </a:r>
            <a:r>
              <a:rPr lang="en-US" b="1" u="sng" dirty="0">
                <a:solidFill>
                  <a:srgbClr val="002060"/>
                </a:solidFill>
              </a:rPr>
              <a:t>EFL Gain for Entry into Post-Secondary Education</a:t>
            </a:r>
            <a:r>
              <a:rPr lang="en-US" dirty="0">
                <a:solidFill>
                  <a:srgbClr val="002060"/>
                </a:solidFill>
              </a:rPr>
              <a:t>:  </a:t>
            </a:r>
          </a:p>
          <a:p>
            <a:pPr marL="0" indent="0">
              <a:buNone/>
            </a:pPr>
            <a:r>
              <a:rPr lang="en-US" dirty="0">
                <a:solidFill>
                  <a:srgbClr val="002060"/>
                </a:solidFill>
              </a:rPr>
              <a:t>An EFL gain may be reported for participants who exit a program below the postsecondary level and enroll in postsecondary education and training during the program year.  </a:t>
            </a:r>
          </a:p>
          <a:p>
            <a:pPr marL="0" indent="0">
              <a:buNone/>
            </a:pPr>
            <a:r>
              <a:rPr lang="en-US" b="1" u="sng" dirty="0">
                <a:solidFill>
                  <a:srgbClr val="002060"/>
                </a:solidFill>
              </a:rPr>
              <a:t>What is this Measuring? </a:t>
            </a:r>
          </a:p>
          <a:p>
            <a:pPr marL="0" indent="0">
              <a:buNone/>
            </a:pPr>
            <a:r>
              <a:rPr lang="en-US" dirty="0">
                <a:solidFill>
                  <a:srgbClr val="002060"/>
                </a:solidFill>
              </a:rPr>
              <a:t>Customers who participated in WIOA and, after their program ended, they enrolled in a post-secondary school or training on their own, within the Program Year (PY’).</a:t>
            </a:r>
          </a:p>
          <a:p>
            <a:pPr marL="0" indent="0">
              <a:buNone/>
            </a:pPr>
            <a:endParaRPr lang="en-US" b="1" dirty="0">
              <a:solidFill>
                <a:srgbClr val="002060"/>
              </a:solidFill>
            </a:endParaRP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31</a:t>
            </a:fld>
            <a:endParaRPr lang="en-US" dirty="0"/>
          </a:p>
        </p:txBody>
      </p:sp>
      <p:sp>
        <p:nvSpPr>
          <p:cNvPr id="5" name="Title 1">
            <a:extLst>
              <a:ext uri="{FF2B5EF4-FFF2-40B4-BE49-F238E27FC236}">
                <a16:creationId xmlns:a16="http://schemas.microsoft.com/office/drawing/2014/main" id="{416ECA30-0B5B-426C-AFCC-85F1B359553F}"/>
              </a:ext>
            </a:extLst>
          </p:cNvPr>
          <p:cNvSpPr>
            <a:spLocks noGrp="1"/>
          </p:cNvSpPr>
          <p:nvPr>
            <p:ph type="title"/>
          </p:nvPr>
        </p:nvSpPr>
        <p:spPr>
          <a:xfrm>
            <a:off x="2810312" y="611188"/>
            <a:ext cx="7659149" cy="747829"/>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Measurable Skill Gains (MSGs)</a:t>
            </a:r>
            <a:endParaRPr lang="en-US" sz="3600" dirty="0"/>
          </a:p>
        </p:txBody>
      </p:sp>
    </p:spTree>
    <p:extLst>
      <p:ext uri="{BB962C8B-B14F-4D97-AF65-F5344CB8AC3E}">
        <p14:creationId xmlns:p14="http://schemas.microsoft.com/office/powerpoint/2010/main" val="2272502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461727"/>
            <a:ext cx="8684872" cy="1015281"/>
          </a:xfrm>
        </p:spPr>
        <p:txBody>
          <a:bodyPr>
            <a:noAutofit/>
          </a:bodyPr>
          <a:lstStyle/>
          <a:p>
            <a:pPr algn="ctr"/>
            <a:r>
              <a:rPr lang="en-US" sz="4000" b="0" dirty="0">
                <a:latin typeface="+mn-lt"/>
                <a:cs typeface="Times New Roman" panose="02020603050405020304" pitchFamily="18" charset="0"/>
              </a:rPr>
              <a:t>Federal Guidance on WIOA Performance Measures</a:t>
            </a: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fontScale="77500" lnSpcReduction="20000"/>
          </a:bodyPr>
          <a:lstStyle/>
          <a:p>
            <a:pPr marL="0" indent="0">
              <a:buNone/>
            </a:pPr>
            <a:r>
              <a:rPr lang="en-US" b="1" dirty="0">
                <a:solidFill>
                  <a:schemeClr val="accent1">
                    <a:lumMod val="50000"/>
                  </a:schemeClr>
                </a:solidFill>
              </a:rPr>
              <a:t>US/DOL Guidance</a:t>
            </a:r>
          </a:p>
          <a:p>
            <a:r>
              <a:rPr lang="en-US" u="sng" dirty="0">
                <a:solidFill>
                  <a:srgbClr val="002060"/>
                </a:solidFill>
              </a:rPr>
              <a:t>WIOA Performance Guidance Documents  -USDOL/ETA Training and Employment Guidance Letters -TEGLs:</a:t>
            </a:r>
            <a:endParaRPr lang="en-US" dirty="0">
              <a:solidFill>
                <a:srgbClr val="002060"/>
              </a:solidFill>
            </a:endParaRPr>
          </a:p>
          <a:p>
            <a:pPr lvl="0"/>
            <a:r>
              <a:rPr lang="en-US" b="1" dirty="0">
                <a:solidFill>
                  <a:srgbClr val="002060"/>
                </a:solidFill>
              </a:rPr>
              <a:t>TEGL 10-16 Change 1.</a:t>
            </a:r>
            <a:r>
              <a:rPr lang="en-US" dirty="0">
                <a:solidFill>
                  <a:srgbClr val="002060"/>
                </a:solidFill>
              </a:rPr>
              <a:t> – Performance Accountability Guidance for WIOA Title I, Title II, Title III and Title IV Core Programs.  August 24</a:t>
            </a:r>
            <a:r>
              <a:rPr lang="en-US" baseline="30000" dirty="0">
                <a:solidFill>
                  <a:srgbClr val="002060"/>
                </a:solidFill>
              </a:rPr>
              <a:t>th</a:t>
            </a:r>
            <a:r>
              <a:rPr lang="en-US" dirty="0">
                <a:solidFill>
                  <a:srgbClr val="002060"/>
                </a:solidFill>
              </a:rPr>
              <a:t>, 2016  </a:t>
            </a:r>
            <a:r>
              <a:rPr lang="en-US" dirty="0">
                <a:hlinkClick r:id="rId2"/>
              </a:rPr>
              <a:t>https://wdr.doleta.gov/directives/corr_doc.cfm?DOCN=3255</a:t>
            </a:r>
            <a:endParaRPr lang="en-US" dirty="0"/>
          </a:p>
          <a:p>
            <a:endParaRPr lang="en-US" dirty="0">
              <a:solidFill>
                <a:srgbClr val="002060"/>
              </a:solidFill>
            </a:endParaRPr>
          </a:p>
          <a:p>
            <a:pPr lvl="0"/>
            <a:r>
              <a:rPr lang="en-US" b="1" dirty="0">
                <a:solidFill>
                  <a:srgbClr val="002060"/>
                </a:solidFill>
              </a:rPr>
              <a:t>TEGL 14-18– </a:t>
            </a:r>
            <a:r>
              <a:rPr lang="en-US" dirty="0">
                <a:solidFill>
                  <a:srgbClr val="002060"/>
                </a:solidFill>
              </a:rPr>
              <a:t>Aligning Performance and Accountability Reporting, Definitions and Policies Across Employment and Training Administration by USDOL.  March 25</a:t>
            </a:r>
            <a:r>
              <a:rPr lang="en-US" baseline="30000" dirty="0">
                <a:solidFill>
                  <a:srgbClr val="002060"/>
                </a:solidFill>
              </a:rPr>
              <a:t>th</a:t>
            </a:r>
            <a:r>
              <a:rPr lang="en-US" dirty="0">
                <a:solidFill>
                  <a:srgbClr val="002060"/>
                </a:solidFill>
              </a:rPr>
              <a:t>, 2019</a:t>
            </a:r>
          </a:p>
          <a:p>
            <a:r>
              <a:rPr lang="en-US" u="sng" dirty="0">
                <a:hlinkClick r:id="rId3"/>
              </a:rPr>
              <a:t>https://wdr.doleta.gov/directives/corr_doc.cfm?DOCN=7611</a:t>
            </a:r>
            <a:endParaRPr lang="en-US" dirty="0"/>
          </a:p>
          <a:p>
            <a:endParaRPr lang="en-US" dirty="0"/>
          </a:p>
          <a:p>
            <a:pPr lvl="0"/>
            <a:r>
              <a:rPr lang="en-US" b="1" dirty="0">
                <a:solidFill>
                  <a:srgbClr val="002060"/>
                </a:solidFill>
              </a:rPr>
              <a:t>TEGL 21-16</a:t>
            </a:r>
            <a:r>
              <a:rPr lang="en-US" dirty="0">
                <a:solidFill>
                  <a:srgbClr val="002060"/>
                </a:solidFill>
              </a:rPr>
              <a:t>: (Youth)  Third Workforce Innovation and Opportunity Act (WIOA) Title I Youth Formula Program Guidance, March2, 2017 </a:t>
            </a:r>
          </a:p>
          <a:p>
            <a:r>
              <a:rPr lang="en-US" u="sng" dirty="0">
                <a:hlinkClick r:id="rId4"/>
              </a:rPr>
              <a:t>https://wdr.doleta.gov/directives/corr_doc.cfm?DOCN=3851</a:t>
            </a:r>
            <a:endParaRPr lang="en-US" dirty="0"/>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32</a:t>
            </a:fld>
            <a:endParaRPr lang="en-US" dirty="0"/>
          </a:p>
        </p:txBody>
      </p:sp>
    </p:spTree>
    <p:extLst>
      <p:ext uri="{BB962C8B-B14F-4D97-AF65-F5344CB8AC3E}">
        <p14:creationId xmlns:p14="http://schemas.microsoft.com/office/powerpoint/2010/main" val="129534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B48C-90D1-4532-B63C-ACE58C533975}"/>
              </a:ext>
            </a:extLst>
          </p:cNvPr>
          <p:cNvSpPr>
            <a:spLocks noGrp="1"/>
          </p:cNvSpPr>
          <p:nvPr>
            <p:ph type="title"/>
          </p:nvPr>
        </p:nvSpPr>
        <p:spPr/>
        <p:txBody>
          <a:bodyPr>
            <a:normAutofit fontScale="90000"/>
          </a:bodyPr>
          <a:lstStyle/>
          <a:p>
            <a:r>
              <a:rPr lang="en-US" dirty="0"/>
              <a:t>Serving Youth Participants in WIOA</a:t>
            </a:r>
          </a:p>
        </p:txBody>
      </p:sp>
      <p:graphicFrame>
        <p:nvGraphicFramePr>
          <p:cNvPr id="3" name="Diagram 2">
            <a:extLst>
              <a:ext uri="{FF2B5EF4-FFF2-40B4-BE49-F238E27FC236}">
                <a16:creationId xmlns:a16="http://schemas.microsoft.com/office/drawing/2014/main" id="{03122BFD-F939-49AC-9F53-A552C2B1E7F4}"/>
              </a:ext>
            </a:extLst>
          </p:cNvPr>
          <p:cNvGraphicFramePr/>
          <p:nvPr/>
        </p:nvGraphicFramePr>
        <p:xfrm>
          <a:off x="0" y="844062"/>
          <a:ext cx="12192000" cy="601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66EEC3F-2143-4243-86CC-D21DC54A5083}"/>
              </a:ext>
            </a:extLst>
          </p:cNvPr>
          <p:cNvSpPr txBox="1"/>
          <p:nvPr/>
        </p:nvSpPr>
        <p:spPr>
          <a:xfrm>
            <a:off x="10306648" y="5176910"/>
            <a:ext cx="1425807" cy="353943"/>
          </a:xfrm>
          <a:prstGeom prst="rect">
            <a:avLst/>
          </a:prstGeom>
          <a:noFill/>
        </p:spPr>
        <p:txBody>
          <a:bodyPr wrap="square" rtlCol="0">
            <a:spAutoFit/>
          </a:bodyPr>
          <a:lstStyle/>
          <a:p>
            <a:pPr marL="225425" indent="-112713"/>
            <a:r>
              <a:rPr lang="en-US" sz="850" dirty="0"/>
              <a:t>*  Indicates a Youth Participant Service </a:t>
            </a:r>
          </a:p>
        </p:txBody>
      </p:sp>
    </p:spTree>
    <p:extLst>
      <p:ext uri="{BB962C8B-B14F-4D97-AF65-F5344CB8AC3E}">
        <p14:creationId xmlns:p14="http://schemas.microsoft.com/office/powerpoint/2010/main" val="3336510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B268-3108-4C2B-ACFC-C9A91F6572EF}"/>
              </a:ext>
            </a:extLst>
          </p:cNvPr>
          <p:cNvSpPr>
            <a:spLocks noGrp="1"/>
          </p:cNvSpPr>
          <p:nvPr>
            <p:ph type="title"/>
          </p:nvPr>
        </p:nvSpPr>
        <p:spPr>
          <a:xfrm>
            <a:off x="3211010" y="610865"/>
            <a:ext cx="8142790" cy="561049"/>
          </a:xfrm>
        </p:spPr>
        <p:txBody>
          <a:bodyPr>
            <a:normAutofit fontScale="90000"/>
          </a:bodyPr>
          <a:lstStyle/>
          <a:p>
            <a:r>
              <a:rPr lang="en-US" dirty="0"/>
              <a:t>WIOA Performance Goals &amp; Outcomes</a:t>
            </a:r>
          </a:p>
        </p:txBody>
      </p:sp>
      <p:sp>
        <p:nvSpPr>
          <p:cNvPr id="3" name="Content Placeholder 2">
            <a:extLst>
              <a:ext uri="{FF2B5EF4-FFF2-40B4-BE49-F238E27FC236}">
                <a16:creationId xmlns:a16="http://schemas.microsoft.com/office/drawing/2014/main" id="{07D6D8C0-562C-4BC1-A799-A67A0F1E5144}"/>
              </a:ext>
            </a:extLst>
          </p:cNvPr>
          <p:cNvSpPr>
            <a:spLocks noGrp="1"/>
          </p:cNvSpPr>
          <p:nvPr>
            <p:ph idx="1"/>
          </p:nvPr>
        </p:nvSpPr>
        <p:spPr>
          <a:xfrm>
            <a:off x="838200" y="1702191"/>
            <a:ext cx="7672754" cy="4474772"/>
          </a:xfrm>
        </p:spPr>
        <p:txBody>
          <a:bodyPr>
            <a:normAutofit lnSpcReduction="10000"/>
          </a:bodyPr>
          <a:lstStyle/>
          <a:p>
            <a:r>
              <a:rPr lang="en-US" dirty="0"/>
              <a:t>States negotiate performance goals with Department of Labor</a:t>
            </a:r>
          </a:p>
          <a:p>
            <a:pPr lvl="1"/>
            <a:r>
              <a:rPr lang="en-US" dirty="0"/>
              <a:t>Illinois negotiated Title I goals May 2020</a:t>
            </a:r>
          </a:p>
          <a:p>
            <a:pPr lvl="1"/>
            <a:r>
              <a:rPr lang="en-US" dirty="0"/>
              <a:t>Same goals negotiated for Program Years 2020 and 2021</a:t>
            </a:r>
          </a:p>
          <a:p>
            <a:r>
              <a:rPr lang="en-US" dirty="0"/>
              <a:t>Each Local Workforce Innovation Board negotiates performance goals with State of Illinois</a:t>
            </a:r>
          </a:p>
          <a:p>
            <a:pPr lvl="1"/>
            <a:r>
              <a:rPr lang="en-US" dirty="0"/>
              <a:t>Local negotiations occurred in October 2020</a:t>
            </a:r>
          </a:p>
          <a:p>
            <a:pPr lvl="1"/>
            <a:r>
              <a:rPr lang="en-US" dirty="0"/>
              <a:t>Same goals negotiated for Program Years 2020 and 2021</a:t>
            </a:r>
          </a:p>
          <a:p>
            <a:pPr lvl="1"/>
            <a:r>
              <a:rPr lang="en-US" dirty="0"/>
              <a:t>LWIBs assigned a negotiation team to represent them in negotiations</a:t>
            </a:r>
          </a:p>
        </p:txBody>
      </p:sp>
      <p:pic>
        <p:nvPicPr>
          <p:cNvPr id="4" name="Picture 3">
            <a:extLst>
              <a:ext uri="{FF2B5EF4-FFF2-40B4-BE49-F238E27FC236}">
                <a16:creationId xmlns:a16="http://schemas.microsoft.com/office/drawing/2014/main" id="{15D4AF9C-552A-4817-9B23-1678ED9FB7E2}"/>
              </a:ext>
            </a:extLst>
          </p:cNvPr>
          <p:cNvPicPr>
            <a:picLocks noChangeAspect="1"/>
          </p:cNvPicPr>
          <p:nvPr/>
        </p:nvPicPr>
        <p:blipFill>
          <a:blip r:embed="rId2"/>
          <a:stretch>
            <a:fillRect/>
          </a:stretch>
        </p:blipFill>
        <p:spPr>
          <a:xfrm>
            <a:off x="8684748" y="1702191"/>
            <a:ext cx="3009900" cy="4248150"/>
          </a:xfrm>
          <a:prstGeom prst="rect">
            <a:avLst/>
          </a:prstGeom>
        </p:spPr>
      </p:pic>
    </p:spTree>
    <p:extLst>
      <p:ext uri="{BB962C8B-B14F-4D97-AF65-F5344CB8AC3E}">
        <p14:creationId xmlns:p14="http://schemas.microsoft.com/office/powerpoint/2010/main" val="3185723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3CEA-1668-4BCA-A18A-8A9D6E98FC20}"/>
              </a:ext>
            </a:extLst>
          </p:cNvPr>
          <p:cNvSpPr>
            <a:spLocks noGrp="1"/>
          </p:cNvSpPr>
          <p:nvPr>
            <p:ph type="title"/>
          </p:nvPr>
        </p:nvSpPr>
        <p:spPr>
          <a:xfrm>
            <a:off x="2578608" y="610865"/>
            <a:ext cx="8321697" cy="788167"/>
          </a:xfrm>
        </p:spPr>
        <p:txBody>
          <a:bodyPr>
            <a:normAutofit fontScale="90000"/>
          </a:bodyPr>
          <a:lstStyle/>
          <a:p>
            <a:r>
              <a:rPr lang="en-US" sz="3600" dirty="0">
                <a:latin typeface="Calibri" panose="020F0502020204030204" pitchFamily="34" charset="0"/>
                <a:cs typeface="Calibri" panose="020F0502020204030204" pitchFamily="34" charset="0"/>
              </a:rPr>
              <a:t>WIOA Title I YOUTH Performance Measures : Negotiated Levels of Performance – “Goals” </a:t>
            </a:r>
            <a:endParaRPr lang="en-US" sz="3600" dirty="0"/>
          </a:p>
        </p:txBody>
      </p:sp>
      <p:graphicFrame>
        <p:nvGraphicFramePr>
          <p:cNvPr id="6" name="Content Placeholder 5">
            <a:extLst>
              <a:ext uri="{FF2B5EF4-FFF2-40B4-BE49-F238E27FC236}">
                <a16:creationId xmlns:a16="http://schemas.microsoft.com/office/drawing/2014/main" id="{1D239CE7-C13F-4534-9003-3536AEAE6B14}"/>
              </a:ext>
            </a:extLst>
          </p:cNvPr>
          <p:cNvGraphicFramePr>
            <a:graphicFrameLocks noGrp="1"/>
          </p:cNvGraphicFramePr>
          <p:nvPr>
            <p:ph idx="1"/>
            <p:extLst>
              <p:ext uri="{D42A27DB-BD31-4B8C-83A1-F6EECF244321}">
                <p14:modId xmlns:p14="http://schemas.microsoft.com/office/powerpoint/2010/main" val="2998896485"/>
              </p:ext>
            </p:extLst>
          </p:nvPr>
        </p:nvGraphicFramePr>
        <p:xfrm>
          <a:off x="2164360" y="1646618"/>
          <a:ext cx="7437005" cy="4836732"/>
        </p:xfrm>
        <a:graphic>
          <a:graphicData uri="http://schemas.openxmlformats.org/drawingml/2006/table">
            <a:tbl>
              <a:tblPr/>
              <a:tblGrid>
                <a:gridCol w="1427426">
                  <a:extLst>
                    <a:ext uri="{9D8B030D-6E8A-4147-A177-3AD203B41FA5}">
                      <a16:colId xmlns:a16="http://schemas.microsoft.com/office/drawing/2014/main" val="781382136"/>
                    </a:ext>
                  </a:extLst>
                </a:gridCol>
                <a:gridCol w="1199516">
                  <a:extLst>
                    <a:ext uri="{9D8B030D-6E8A-4147-A177-3AD203B41FA5}">
                      <a16:colId xmlns:a16="http://schemas.microsoft.com/office/drawing/2014/main" val="927471968"/>
                    </a:ext>
                  </a:extLst>
                </a:gridCol>
                <a:gridCol w="1235503">
                  <a:extLst>
                    <a:ext uri="{9D8B030D-6E8A-4147-A177-3AD203B41FA5}">
                      <a16:colId xmlns:a16="http://schemas.microsoft.com/office/drawing/2014/main" val="3962906792"/>
                    </a:ext>
                  </a:extLst>
                </a:gridCol>
                <a:gridCol w="1247497">
                  <a:extLst>
                    <a:ext uri="{9D8B030D-6E8A-4147-A177-3AD203B41FA5}">
                      <a16:colId xmlns:a16="http://schemas.microsoft.com/office/drawing/2014/main" val="1648150194"/>
                    </a:ext>
                  </a:extLst>
                </a:gridCol>
                <a:gridCol w="1235503">
                  <a:extLst>
                    <a:ext uri="{9D8B030D-6E8A-4147-A177-3AD203B41FA5}">
                      <a16:colId xmlns:a16="http://schemas.microsoft.com/office/drawing/2014/main" val="1644608480"/>
                    </a:ext>
                  </a:extLst>
                </a:gridCol>
                <a:gridCol w="1091560">
                  <a:extLst>
                    <a:ext uri="{9D8B030D-6E8A-4147-A177-3AD203B41FA5}">
                      <a16:colId xmlns:a16="http://schemas.microsoft.com/office/drawing/2014/main" val="2153169873"/>
                    </a:ext>
                  </a:extLst>
                </a:gridCol>
              </a:tblGrid>
              <a:tr h="228549">
                <a:tc gridSpan="6">
                  <a:txBody>
                    <a:bodyPr/>
                    <a:lstStyle/>
                    <a:p>
                      <a:pPr algn="ctr" fontAlgn="ctr"/>
                      <a:r>
                        <a:rPr lang="en-US" sz="1300" b="1" i="0" u="none" strike="noStrike">
                          <a:solidFill>
                            <a:srgbClr val="FFFFFF"/>
                          </a:solidFill>
                          <a:effectLst/>
                          <a:latin typeface="Calibri" panose="020F0502020204030204" pitchFamily="34" charset="0"/>
                        </a:rPr>
                        <a:t>PY 20/21 FINAL Negotiated Levels of Performance for WIOA Title I Youth </a:t>
                      </a:r>
                    </a:p>
                  </a:txBody>
                  <a:tcPr marL="5059" marR="5059" marT="5059"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0309844"/>
                  </a:ext>
                </a:extLst>
              </a:tr>
              <a:tr h="664385">
                <a:tc>
                  <a:txBody>
                    <a:bodyPr/>
                    <a:lstStyle/>
                    <a:p>
                      <a:pPr algn="ctr" fontAlgn="ctr"/>
                      <a:r>
                        <a:rPr lang="en-US" sz="1000" b="1" i="0" u="none" strike="noStrike">
                          <a:solidFill>
                            <a:srgbClr val="FFFFFF"/>
                          </a:solidFill>
                          <a:effectLst/>
                          <a:latin typeface="Calibri" panose="020F0502020204030204" pitchFamily="34" charset="0"/>
                        </a:rPr>
                        <a:t>WIOA Youth Performance Meaures  by Entity/Organization</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900" b="1" i="0" u="none" strike="noStrike">
                          <a:solidFill>
                            <a:srgbClr val="FFFFFF"/>
                          </a:solidFill>
                          <a:effectLst/>
                          <a:latin typeface="Calibri" panose="020F0502020204030204" pitchFamily="34" charset="0"/>
                        </a:rPr>
                        <a:t>Employment or Education Rate 2nd Quarter after Exit (YER2)</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900" b="1" i="0" u="none" strike="noStrike">
                          <a:solidFill>
                            <a:srgbClr val="FFFFFF"/>
                          </a:solidFill>
                          <a:effectLst/>
                          <a:latin typeface="Calibri" panose="020F0502020204030204" pitchFamily="34" charset="0"/>
                        </a:rPr>
                        <a:t>Employment or Education Rate 4th Quarter after Exit (YER4)</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900" b="1" i="0" u="none" strike="noStrike">
                          <a:solidFill>
                            <a:srgbClr val="FFFFFF"/>
                          </a:solidFill>
                          <a:effectLst/>
                          <a:latin typeface="Calibri" panose="020F0502020204030204" pitchFamily="34" charset="0"/>
                        </a:rPr>
                        <a:t>Median Earnings </a:t>
                      </a:r>
                      <a:br>
                        <a:rPr lang="en-US" sz="900" b="1" i="0" u="none" strike="noStrike">
                          <a:solidFill>
                            <a:srgbClr val="FFFFFF"/>
                          </a:solidFill>
                          <a:effectLst/>
                          <a:latin typeface="Calibri" panose="020F0502020204030204" pitchFamily="34" charset="0"/>
                        </a:rPr>
                      </a:br>
                      <a:r>
                        <a:rPr lang="en-US" sz="900" b="1" i="0" u="none" strike="noStrike">
                          <a:solidFill>
                            <a:srgbClr val="FFFFFF"/>
                          </a:solidFill>
                          <a:effectLst/>
                          <a:latin typeface="Calibri" panose="020F0502020204030204" pitchFamily="34" charset="0"/>
                        </a:rPr>
                        <a:t>2nd Quarter after Exit (YMER)</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900" b="1" i="0" u="none" strike="noStrike">
                          <a:solidFill>
                            <a:srgbClr val="FFFFFF"/>
                          </a:solidFill>
                          <a:effectLst/>
                          <a:latin typeface="Calibri" panose="020F0502020204030204" pitchFamily="34" charset="0"/>
                        </a:rPr>
                        <a:t>Credential Attainment within 4 Quarters after Exit (YCAR)</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900" b="1" i="0" u="none" strike="noStrike">
                          <a:solidFill>
                            <a:srgbClr val="FFFFFF"/>
                          </a:solidFill>
                          <a:effectLst/>
                          <a:latin typeface="Calibri" panose="020F0502020204030204" pitchFamily="34" charset="0"/>
                        </a:rPr>
                        <a:t>Measurable Skill Gains (YMSG)</a:t>
                      </a:r>
                    </a:p>
                  </a:txBody>
                  <a:tcPr marL="5059" marR="5059" marT="5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897713400"/>
                  </a:ext>
                </a:extLst>
              </a:tr>
              <a:tr h="201972">
                <a:tc>
                  <a:txBody>
                    <a:bodyPr/>
                    <a:lstStyle/>
                    <a:p>
                      <a:pPr algn="ctr" fontAlgn="ctr"/>
                      <a:r>
                        <a:rPr lang="en-US" sz="1100" b="1" i="0" u="none" strike="noStrike">
                          <a:solidFill>
                            <a:srgbClr val="000000"/>
                          </a:solidFill>
                          <a:effectLst/>
                          <a:latin typeface="Calibri" panose="020F0502020204030204" pitchFamily="34" charset="0"/>
                        </a:rPr>
                        <a:t>DCEO</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73.5%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73.0%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$3,275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65.0%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31.0%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696645"/>
                  </a:ext>
                </a:extLst>
              </a:tr>
              <a:tr h="170083">
                <a:tc>
                  <a:txBody>
                    <a:bodyPr/>
                    <a:lstStyle/>
                    <a:p>
                      <a:pPr algn="ctr" fontAlgn="ctr"/>
                      <a:r>
                        <a:rPr lang="en-US" sz="1000" b="1" i="0" u="none" strike="noStrike">
                          <a:solidFill>
                            <a:srgbClr val="000000"/>
                          </a:solidFill>
                          <a:effectLst/>
                          <a:latin typeface="Calibri" panose="020F0502020204030204" pitchFamily="34" charset="0"/>
                        </a:rPr>
                        <a:t>LWIA 1</a:t>
                      </a:r>
                    </a:p>
                  </a:txBody>
                  <a:tcPr marL="5059" marR="5059" marT="5059"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73.0%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72.0%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$3,500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78.0%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45.0%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493503"/>
                  </a:ext>
                </a:extLst>
              </a:tr>
              <a:tr h="170083">
                <a:tc>
                  <a:txBody>
                    <a:bodyPr/>
                    <a:lstStyle/>
                    <a:p>
                      <a:pPr algn="ctr" fontAlgn="ctr"/>
                      <a:r>
                        <a:rPr lang="en-US" sz="1000" b="1" i="0" u="none" strike="noStrike">
                          <a:solidFill>
                            <a:srgbClr val="000000"/>
                          </a:solidFill>
                          <a:effectLst/>
                          <a:latin typeface="Calibri" panose="020F0502020204030204" pitchFamily="34" charset="0"/>
                        </a:rPr>
                        <a:t>LWIA 2</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65.0%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65.0%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66.0%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32.0%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183585"/>
                  </a:ext>
                </a:extLst>
              </a:tr>
              <a:tr h="170083">
                <a:tc>
                  <a:txBody>
                    <a:bodyPr/>
                    <a:lstStyle/>
                    <a:p>
                      <a:pPr algn="ctr" fontAlgn="ctr"/>
                      <a:r>
                        <a:rPr lang="en-US" sz="1000" b="1" i="0" u="none" strike="noStrike" dirty="0">
                          <a:solidFill>
                            <a:srgbClr val="000000"/>
                          </a:solidFill>
                          <a:effectLst/>
                          <a:latin typeface="Calibri" panose="020F0502020204030204" pitchFamily="34" charset="0"/>
                        </a:rPr>
                        <a:t>LWIA 3</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67.0%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66.0%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$3,100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65.0%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47.0%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331817"/>
                  </a:ext>
                </a:extLst>
              </a:tr>
              <a:tr h="170083">
                <a:tc>
                  <a:txBody>
                    <a:bodyPr/>
                    <a:lstStyle/>
                    <a:p>
                      <a:pPr algn="ctr" fontAlgn="ctr"/>
                      <a:r>
                        <a:rPr lang="en-US" sz="1000" b="1" i="0" u="none" strike="noStrike">
                          <a:solidFill>
                            <a:srgbClr val="000000"/>
                          </a:solidFill>
                          <a:effectLst/>
                          <a:latin typeface="Calibri" panose="020F0502020204030204" pitchFamily="34" charset="0"/>
                        </a:rPr>
                        <a:t>LWIA 4</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73.0%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72.0%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$3,500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54.0%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64149"/>
                  </a:ext>
                </a:extLst>
              </a:tr>
              <a:tr h="170083">
                <a:tc>
                  <a:txBody>
                    <a:bodyPr/>
                    <a:lstStyle/>
                    <a:p>
                      <a:pPr algn="ctr" fontAlgn="ctr"/>
                      <a:r>
                        <a:rPr lang="en-US" sz="1000" b="1" i="0" u="none" strike="noStrike">
                          <a:solidFill>
                            <a:srgbClr val="000000"/>
                          </a:solidFill>
                          <a:effectLst/>
                          <a:latin typeface="Calibri" panose="020F0502020204030204" pitchFamily="34" charset="0"/>
                        </a:rPr>
                        <a:t>LWIA 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78.0%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77.0%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$4,000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61.5%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36.0%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26894"/>
                  </a:ext>
                </a:extLst>
              </a:tr>
              <a:tr h="170083">
                <a:tc>
                  <a:txBody>
                    <a:bodyPr/>
                    <a:lstStyle/>
                    <a:p>
                      <a:pPr algn="ctr" fontAlgn="ctr"/>
                      <a:r>
                        <a:rPr lang="en-US" sz="1000" b="1" i="0" u="none" strike="noStrike">
                          <a:solidFill>
                            <a:srgbClr val="000000"/>
                          </a:solidFill>
                          <a:effectLst/>
                          <a:latin typeface="Calibri" panose="020F0502020204030204" pitchFamily="34" charset="0"/>
                        </a:rPr>
                        <a:t>LWIA 6</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69.5%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$3,500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42.0%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016935"/>
                  </a:ext>
                </a:extLst>
              </a:tr>
              <a:tr h="170083">
                <a:tc>
                  <a:txBody>
                    <a:bodyPr/>
                    <a:lstStyle/>
                    <a:p>
                      <a:pPr algn="ctr" fontAlgn="ctr"/>
                      <a:r>
                        <a:rPr lang="en-US" sz="1000" b="1" i="0" u="none" strike="noStrike">
                          <a:solidFill>
                            <a:srgbClr val="000000"/>
                          </a:solidFill>
                          <a:effectLst/>
                          <a:latin typeface="Calibri" panose="020F0502020204030204" pitchFamily="34" charset="0"/>
                        </a:rPr>
                        <a:t>LWIA 7</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72.5%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$3,275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67.5%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33.0%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954814"/>
                  </a:ext>
                </a:extLst>
              </a:tr>
              <a:tr h="170083">
                <a:tc>
                  <a:txBody>
                    <a:bodyPr/>
                    <a:lstStyle/>
                    <a:p>
                      <a:pPr algn="ctr" fontAlgn="ctr"/>
                      <a:r>
                        <a:rPr lang="en-US" sz="1000" b="1" i="0" u="none" strike="noStrike">
                          <a:solidFill>
                            <a:srgbClr val="000000"/>
                          </a:solidFill>
                          <a:effectLst/>
                          <a:latin typeface="Calibri" panose="020F0502020204030204" pitchFamily="34" charset="0"/>
                        </a:rPr>
                        <a:t>LWIA 10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77.0%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74.0%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$4,200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35.0%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469838"/>
                  </a:ext>
                </a:extLst>
              </a:tr>
              <a:tr h="170083">
                <a:tc>
                  <a:txBody>
                    <a:bodyPr/>
                    <a:lstStyle/>
                    <a:p>
                      <a:pPr algn="ctr" fontAlgn="ctr"/>
                      <a:r>
                        <a:rPr lang="en-US" sz="1000" b="1" i="0" u="none" strike="noStrike">
                          <a:solidFill>
                            <a:srgbClr val="000000"/>
                          </a:solidFill>
                          <a:effectLst/>
                          <a:latin typeface="Calibri" panose="020F0502020204030204" pitchFamily="34" charset="0"/>
                        </a:rPr>
                        <a:t>LWIA 11</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68.0%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$3,825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63.0%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31.0%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487998"/>
                  </a:ext>
                </a:extLst>
              </a:tr>
              <a:tr h="170083">
                <a:tc>
                  <a:txBody>
                    <a:bodyPr/>
                    <a:lstStyle/>
                    <a:p>
                      <a:pPr algn="ctr" fontAlgn="ctr"/>
                      <a:r>
                        <a:rPr lang="en-US" sz="1000" b="1" i="0" u="none" strike="noStrike">
                          <a:solidFill>
                            <a:srgbClr val="000000"/>
                          </a:solidFill>
                          <a:effectLst/>
                          <a:latin typeface="Calibri" panose="020F0502020204030204" pitchFamily="34" charset="0"/>
                        </a:rPr>
                        <a:t>LWIA 13</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61.0%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57.0%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$3,500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675641"/>
                  </a:ext>
                </a:extLst>
              </a:tr>
              <a:tr h="170083">
                <a:tc>
                  <a:txBody>
                    <a:bodyPr/>
                    <a:lstStyle/>
                    <a:p>
                      <a:pPr algn="ctr" fontAlgn="ctr"/>
                      <a:r>
                        <a:rPr lang="en-US" sz="1000" b="1" i="0" u="none" strike="noStrike">
                          <a:solidFill>
                            <a:srgbClr val="000000"/>
                          </a:solidFill>
                          <a:effectLst/>
                          <a:latin typeface="Calibri" panose="020F0502020204030204" pitchFamily="34" charset="0"/>
                        </a:rPr>
                        <a:t>LWIA 14</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75.0%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74.0%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$3,275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78.0%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39.0%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30391"/>
                  </a:ext>
                </a:extLst>
              </a:tr>
              <a:tr h="170083">
                <a:tc>
                  <a:txBody>
                    <a:bodyPr/>
                    <a:lstStyle/>
                    <a:p>
                      <a:pPr algn="ctr" fontAlgn="ctr"/>
                      <a:r>
                        <a:rPr lang="en-US" sz="1000" b="1" i="0" u="none" strike="noStrike">
                          <a:solidFill>
                            <a:srgbClr val="000000"/>
                          </a:solidFill>
                          <a:effectLst/>
                          <a:latin typeface="Calibri" panose="020F0502020204030204" pitchFamily="34" charset="0"/>
                        </a:rPr>
                        <a:t>LWIA 15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74.0%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72.5%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$3,275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72.0%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448026"/>
                  </a:ext>
                </a:extLst>
              </a:tr>
              <a:tr h="170083">
                <a:tc>
                  <a:txBody>
                    <a:bodyPr/>
                    <a:lstStyle/>
                    <a:p>
                      <a:pPr algn="ctr" fontAlgn="ctr"/>
                      <a:r>
                        <a:rPr lang="en-US" sz="1000" b="1" i="0" u="none" strike="noStrike">
                          <a:solidFill>
                            <a:srgbClr val="000000"/>
                          </a:solidFill>
                          <a:effectLst/>
                          <a:latin typeface="Calibri" panose="020F0502020204030204" pitchFamily="34" charset="0"/>
                        </a:rPr>
                        <a:t>LWIA 17</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75.0%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$3,600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79.0%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66.0%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447909"/>
                  </a:ext>
                </a:extLst>
              </a:tr>
              <a:tr h="170083">
                <a:tc>
                  <a:txBody>
                    <a:bodyPr/>
                    <a:lstStyle/>
                    <a:p>
                      <a:pPr algn="ctr" fontAlgn="ctr"/>
                      <a:r>
                        <a:rPr lang="en-US" sz="1000" b="1" i="0" u="none" strike="noStrike">
                          <a:solidFill>
                            <a:srgbClr val="000000"/>
                          </a:solidFill>
                          <a:effectLst/>
                          <a:latin typeface="Calibri" panose="020F0502020204030204" pitchFamily="34" charset="0"/>
                        </a:rPr>
                        <a:t>LWIA 18</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66.0%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63.0%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$3,600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31.0%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031577"/>
                  </a:ext>
                </a:extLst>
              </a:tr>
              <a:tr h="170083">
                <a:tc>
                  <a:txBody>
                    <a:bodyPr/>
                    <a:lstStyle/>
                    <a:p>
                      <a:pPr algn="ctr" fontAlgn="ctr"/>
                      <a:r>
                        <a:rPr lang="en-US" sz="1000" b="1" i="0" u="none" strike="noStrike">
                          <a:solidFill>
                            <a:srgbClr val="000000"/>
                          </a:solidFill>
                          <a:effectLst/>
                          <a:latin typeface="Calibri" panose="020F0502020204030204" pitchFamily="34" charset="0"/>
                        </a:rPr>
                        <a:t>LWIA 19</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74.0%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73.0%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$4,100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72.5%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46.0%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799740"/>
                  </a:ext>
                </a:extLst>
              </a:tr>
              <a:tr h="170083">
                <a:tc>
                  <a:txBody>
                    <a:bodyPr/>
                    <a:lstStyle/>
                    <a:p>
                      <a:pPr algn="ctr" fontAlgn="ctr"/>
                      <a:r>
                        <a:rPr lang="en-US" sz="1000" b="1" i="0" u="none" strike="noStrike">
                          <a:solidFill>
                            <a:srgbClr val="000000"/>
                          </a:solidFill>
                          <a:effectLst/>
                          <a:latin typeface="Calibri" panose="020F0502020204030204" pitchFamily="34" charset="0"/>
                        </a:rPr>
                        <a:t>LWIA 20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75.0%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75.0%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$4,100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76.0%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58.0%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733149"/>
                  </a:ext>
                </a:extLst>
              </a:tr>
              <a:tr h="170083">
                <a:tc>
                  <a:txBody>
                    <a:bodyPr/>
                    <a:lstStyle/>
                    <a:p>
                      <a:pPr algn="ctr" fontAlgn="ctr"/>
                      <a:r>
                        <a:rPr lang="en-US" sz="1000" b="1" i="0" u="none" strike="noStrike">
                          <a:solidFill>
                            <a:srgbClr val="000000"/>
                          </a:solidFill>
                          <a:effectLst/>
                          <a:latin typeface="Calibri" panose="020F0502020204030204" pitchFamily="34" charset="0"/>
                        </a:rPr>
                        <a:t>LWIA 21</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78.0%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78.0%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$3,800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73.0%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33.0%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032520"/>
                  </a:ext>
                </a:extLst>
              </a:tr>
              <a:tr h="170083">
                <a:tc>
                  <a:txBody>
                    <a:bodyPr/>
                    <a:lstStyle/>
                    <a:p>
                      <a:pPr algn="ctr" fontAlgn="ctr"/>
                      <a:r>
                        <a:rPr lang="en-US" sz="1000" b="1" i="0" u="none" strike="noStrike">
                          <a:solidFill>
                            <a:srgbClr val="000000"/>
                          </a:solidFill>
                          <a:effectLst/>
                          <a:latin typeface="Calibri" panose="020F0502020204030204" pitchFamily="34" charset="0"/>
                        </a:rPr>
                        <a:t>LWIA 22</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72.0%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72.0%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703501"/>
                  </a:ext>
                </a:extLst>
              </a:tr>
              <a:tr h="170083">
                <a:tc>
                  <a:txBody>
                    <a:bodyPr/>
                    <a:lstStyle/>
                    <a:p>
                      <a:pPr algn="ctr" fontAlgn="ctr"/>
                      <a:r>
                        <a:rPr lang="en-US" sz="1000" b="1" i="0" u="none" strike="noStrike">
                          <a:solidFill>
                            <a:srgbClr val="000000"/>
                          </a:solidFill>
                          <a:effectLst/>
                          <a:latin typeface="Calibri" panose="020F0502020204030204" pitchFamily="34" charset="0"/>
                        </a:rPr>
                        <a:t>LWIA 23</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66.0%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66.0%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$3,200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52.0%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021046"/>
                  </a:ext>
                </a:extLst>
              </a:tr>
              <a:tr h="170083">
                <a:tc>
                  <a:txBody>
                    <a:bodyPr/>
                    <a:lstStyle/>
                    <a:p>
                      <a:pPr algn="ctr" fontAlgn="ctr"/>
                      <a:r>
                        <a:rPr lang="en-US" sz="1000" b="1" i="0" u="none" strike="noStrike">
                          <a:solidFill>
                            <a:srgbClr val="000000"/>
                          </a:solidFill>
                          <a:effectLst/>
                          <a:latin typeface="Calibri" panose="020F0502020204030204" pitchFamily="34" charset="0"/>
                        </a:rPr>
                        <a:t>LWIA 24</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74.0%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73.0%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$3,300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78.5%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33.0%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53616"/>
                  </a:ext>
                </a:extLst>
              </a:tr>
              <a:tr h="170083">
                <a:tc>
                  <a:txBody>
                    <a:bodyPr/>
                    <a:lstStyle/>
                    <a:p>
                      <a:pPr algn="ctr" fontAlgn="ctr"/>
                      <a:r>
                        <a:rPr lang="en-US" sz="1000" b="1" i="0" u="none" strike="noStrike">
                          <a:solidFill>
                            <a:srgbClr val="000000"/>
                          </a:solidFill>
                          <a:effectLst/>
                          <a:latin typeface="Calibri" panose="020F0502020204030204" pitchFamily="34" charset="0"/>
                        </a:rPr>
                        <a:t>LWIA 25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74.0%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67.0%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$3,275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65.0%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197223"/>
                  </a:ext>
                </a:extLst>
              </a:tr>
              <a:tr h="170083">
                <a:tc>
                  <a:txBody>
                    <a:bodyPr/>
                    <a:lstStyle/>
                    <a:p>
                      <a:pPr algn="ctr" fontAlgn="ctr"/>
                      <a:r>
                        <a:rPr lang="en-US" sz="1000" b="1" i="0" u="none" strike="noStrike">
                          <a:solidFill>
                            <a:srgbClr val="000000"/>
                          </a:solidFill>
                          <a:effectLst/>
                          <a:latin typeface="Calibri" panose="020F0502020204030204" pitchFamily="34" charset="0"/>
                        </a:rPr>
                        <a:t>LWIA 26</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58.0%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$4,500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55.0%</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31.0%</a:t>
                      </a:r>
                    </a:p>
                  </a:txBody>
                  <a:tcPr marL="5059" marR="5059" marT="50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737610"/>
                  </a:ext>
                </a:extLst>
              </a:tr>
            </a:tbl>
          </a:graphicData>
        </a:graphic>
      </p:graphicFrame>
      <p:sp>
        <p:nvSpPr>
          <p:cNvPr id="4" name="Slide Number Placeholder 3">
            <a:extLst>
              <a:ext uri="{FF2B5EF4-FFF2-40B4-BE49-F238E27FC236}">
                <a16:creationId xmlns:a16="http://schemas.microsoft.com/office/drawing/2014/main" id="{3E9465D1-06F9-4C69-9300-F4870CD950CE}"/>
              </a:ext>
            </a:extLst>
          </p:cNvPr>
          <p:cNvSpPr>
            <a:spLocks noGrp="1"/>
          </p:cNvSpPr>
          <p:nvPr>
            <p:ph type="sldNum" sz="quarter" idx="12"/>
          </p:nvPr>
        </p:nvSpPr>
        <p:spPr/>
        <p:txBody>
          <a:bodyPr/>
          <a:lstStyle/>
          <a:p>
            <a:fld id="{62E03C93-A8B5-5E4D-ADDE-FACFC10B3CD1}" type="slidenum">
              <a:rPr lang="en-US" smtClean="0"/>
              <a:pPr/>
              <a:t>35</a:t>
            </a:fld>
            <a:endParaRPr lang="en-US" dirty="0"/>
          </a:p>
        </p:txBody>
      </p:sp>
    </p:spTree>
    <p:extLst>
      <p:ext uri="{BB962C8B-B14F-4D97-AF65-F5344CB8AC3E}">
        <p14:creationId xmlns:p14="http://schemas.microsoft.com/office/powerpoint/2010/main" val="2219031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8709D-2E24-4172-A5EB-B2B393DD933F}"/>
              </a:ext>
            </a:extLst>
          </p:cNvPr>
          <p:cNvSpPr>
            <a:spLocks noGrp="1"/>
          </p:cNvSpPr>
          <p:nvPr>
            <p:ph type="title"/>
          </p:nvPr>
        </p:nvSpPr>
        <p:spPr>
          <a:xfrm>
            <a:off x="2726422" y="610865"/>
            <a:ext cx="8100731" cy="756541"/>
          </a:xfrm>
        </p:spPr>
        <p:txBody>
          <a:bodyPr>
            <a:noAutofit/>
          </a:bodyPr>
          <a:lstStyle/>
          <a:p>
            <a:r>
              <a:rPr lang="en-US" sz="2800" dirty="0">
                <a:latin typeface="Calibri" panose="020F0502020204030204" pitchFamily="34" charset="0"/>
                <a:cs typeface="Calibri" panose="020F0502020204030204" pitchFamily="34" charset="0"/>
              </a:rPr>
              <a:t>WIOA Title I YOUTH Performance Measures:  Negotiated Levels of Performance – “Outcomes”</a:t>
            </a:r>
            <a:endParaRPr lang="en-US" sz="2800" dirty="0"/>
          </a:p>
        </p:txBody>
      </p:sp>
      <p:graphicFrame>
        <p:nvGraphicFramePr>
          <p:cNvPr id="6" name="Content Placeholder 5">
            <a:extLst>
              <a:ext uri="{FF2B5EF4-FFF2-40B4-BE49-F238E27FC236}">
                <a16:creationId xmlns:a16="http://schemas.microsoft.com/office/drawing/2014/main" id="{A201A1BE-FA9D-4DBB-BFDD-DA69421C6BDC}"/>
              </a:ext>
            </a:extLst>
          </p:cNvPr>
          <p:cNvGraphicFramePr>
            <a:graphicFrameLocks noGrp="1"/>
          </p:cNvGraphicFramePr>
          <p:nvPr>
            <p:ph idx="1"/>
            <p:extLst>
              <p:ext uri="{D42A27DB-BD31-4B8C-83A1-F6EECF244321}">
                <p14:modId xmlns:p14="http://schemas.microsoft.com/office/powerpoint/2010/main" val="3649815890"/>
              </p:ext>
            </p:extLst>
          </p:nvPr>
        </p:nvGraphicFramePr>
        <p:xfrm>
          <a:off x="838200" y="2117725"/>
          <a:ext cx="10515600" cy="405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92B65E4-A210-4299-8889-8D7FE171D0BB}"/>
              </a:ext>
            </a:extLst>
          </p:cNvPr>
          <p:cNvSpPr>
            <a:spLocks noGrp="1"/>
          </p:cNvSpPr>
          <p:nvPr>
            <p:ph type="sldNum" sz="quarter" idx="12"/>
          </p:nvPr>
        </p:nvSpPr>
        <p:spPr/>
        <p:txBody>
          <a:bodyPr/>
          <a:lstStyle/>
          <a:p>
            <a:fld id="{62E03C93-A8B5-5E4D-ADDE-FACFC10B3CD1}" type="slidenum">
              <a:rPr lang="en-US" smtClean="0"/>
              <a:pPr/>
              <a:t>36</a:t>
            </a:fld>
            <a:endParaRPr lang="en-US" dirty="0"/>
          </a:p>
        </p:txBody>
      </p:sp>
    </p:spTree>
    <p:extLst>
      <p:ext uri="{BB962C8B-B14F-4D97-AF65-F5344CB8AC3E}">
        <p14:creationId xmlns:p14="http://schemas.microsoft.com/office/powerpoint/2010/main" val="144973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77C1-00AA-4FF5-AD3E-9331A0E22B1C}"/>
              </a:ext>
            </a:extLst>
          </p:cNvPr>
          <p:cNvSpPr>
            <a:spLocks noGrp="1"/>
          </p:cNvSpPr>
          <p:nvPr>
            <p:ph type="title"/>
          </p:nvPr>
        </p:nvSpPr>
        <p:spPr>
          <a:xfrm>
            <a:off x="2810312" y="610865"/>
            <a:ext cx="8016841" cy="827849"/>
          </a:xfrm>
        </p:spPr>
        <p:txBody>
          <a:bodyPr>
            <a:noAutofit/>
          </a:bodyPr>
          <a:lstStyle/>
          <a:p>
            <a:r>
              <a:rPr lang="en-US" sz="2800" dirty="0">
                <a:latin typeface="Calibri" panose="020F0502020204030204" pitchFamily="34" charset="0"/>
                <a:cs typeface="Calibri" panose="020F0502020204030204" pitchFamily="34" charset="0"/>
              </a:rPr>
              <a:t>WIOA Title I YOUTH Performance Measures:  Negotiated Levels of Performance – “Outcomes”</a:t>
            </a:r>
            <a:endParaRPr lang="en-US" sz="2800" dirty="0"/>
          </a:p>
        </p:txBody>
      </p:sp>
      <p:sp>
        <p:nvSpPr>
          <p:cNvPr id="3" name="Content Placeholder 2">
            <a:extLst>
              <a:ext uri="{FF2B5EF4-FFF2-40B4-BE49-F238E27FC236}">
                <a16:creationId xmlns:a16="http://schemas.microsoft.com/office/drawing/2014/main" id="{9D92A5F5-CA09-427B-AA39-E6C6B311DFFC}"/>
              </a:ext>
            </a:extLst>
          </p:cNvPr>
          <p:cNvSpPr>
            <a:spLocks noGrp="1"/>
          </p:cNvSpPr>
          <p:nvPr>
            <p:ph sz="half" idx="1"/>
          </p:nvPr>
        </p:nvSpPr>
        <p:spPr>
          <a:xfrm>
            <a:off x="701179" y="2157698"/>
            <a:ext cx="5318621" cy="4325651"/>
          </a:xfrm>
        </p:spPr>
        <p:txBody>
          <a:bodyPr/>
          <a:lstStyle/>
          <a:p>
            <a:pPr marL="0" indent="0">
              <a:buNone/>
            </a:pPr>
            <a:r>
              <a:rPr lang="en-US" dirty="0">
                <a:solidFill>
                  <a:srgbClr val="002060"/>
                </a:solidFill>
              </a:rPr>
              <a:t>Outcomes:  MEET/EXCEED/FAIL</a:t>
            </a:r>
          </a:p>
          <a:p>
            <a:pPr marL="0" indent="0">
              <a:buNone/>
            </a:pPr>
            <a:r>
              <a:rPr lang="en-US" sz="2400" dirty="0">
                <a:solidFill>
                  <a:srgbClr val="002060"/>
                </a:solidFill>
              </a:rPr>
              <a:t>Example Calculation:</a:t>
            </a:r>
          </a:p>
          <a:p>
            <a:pPr marL="0" indent="0">
              <a:buNone/>
            </a:pPr>
            <a:r>
              <a:rPr lang="en-US" sz="2400" dirty="0">
                <a:solidFill>
                  <a:srgbClr val="002060"/>
                </a:solidFill>
              </a:rPr>
              <a:t>DCEO Negotiated Rate for Youth Employment Rate 2</a:t>
            </a:r>
            <a:r>
              <a:rPr lang="en-US" sz="2400" baseline="30000" dirty="0">
                <a:solidFill>
                  <a:srgbClr val="002060"/>
                </a:solidFill>
              </a:rPr>
              <a:t>nd</a:t>
            </a:r>
            <a:r>
              <a:rPr lang="en-US" sz="2400" dirty="0">
                <a:solidFill>
                  <a:srgbClr val="002060"/>
                </a:solidFill>
              </a:rPr>
              <a:t> Quarter after Exit is </a:t>
            </a:r>
            <a:r>
              <a:rPr lang="en-US" sz="2400" b="1" dirty="0">
                <a:solidFill>
                  <a:srgbClr val="002060"/>
                </a:solidFill>
              </a:rPr>
              <a:t>73.5%</a:t>
            </a:r>
          </a:p>
          <a:p>
            <a:pPr marL="0" indent="0">
              <a:buNone/>
            </a:pPr>
            <a:r>
              <a:rPr lang="en-US" sz="2400" b="1" dirty="0">
                <a:solidFill>
                  <a:srgbClr val="002060"/>
                </a:solidFill>
              </a:rPr>
              <a:t>Outcomes: </a:t>
            </a:r>
          </a:p>
          <a:p>
            <a:pPr marL="0" indent="0">
              <a:buNone/>
            </a:pPr>
            <a:r>
              <a:rPr lang="en-US" sz="2400" dirty="0">
                <a:solidFill>
                  <a:srgbClr val="002060"/>
                </a:solidFill>
              </a:rPr>
              <a:t>Meet:  Threshold (at 90%) is 73.5x90%= 66.15.  Any outcome from 66.15 to 73.5.</a:t>
            </a:r>
          </a:p>
          <a:p>
            <a:pPr marL="0" indent="0">
              <a:buNone/>
            </a:pPr>
            <a:r>
              <a:rPr lang="en-US" sz="2400" dirty="0">
                <a:solidFill>
                  <a:srgbClr val="002060"/>
                </a:solidFill>
              </a:rPr>
              <a:t>Exceed:  73.6 or Above.</a:t>
            </a:r>
          </a:p>
          <a:p>
            <a:pPr marL="0" indent="0">
              <a:buNone/>
            </a:pPr>
            <a:r>
              <a:rPr lang="en-US" sz="2400" dirty="0">
                <a:solidFill>
                  <a:srgbClr val="002060"/>
                </a:solidFill>
              </a:rPr>
              <a:t>Fail: 66.14 or Below.</a:t>
            </a:r>
          </a:p>
        </p:txBody>
      </p:sp>
      <p:graphicFrame>
        <p:nvGraphicFramePr>
          <p:cNvPr id="6" name="Content Placeholder 5">
            <a:extLst>
              <a:ext uri="{FF2B5EF4-FFF2-40B4-BE49-F238E27FC236}">
                <a16:creationId xmlns:a16="http://schemas.microsoft.com/office/drawing/2014/main" id="{F245015D-19EE-4C04-BCDF-19D6429868CF}"/>
              </a:ext>
            </a:extLst>
          </p:cNvPr>
          <p:cNvGraphicFramePr>
            <a:graphicFrameLocks noGrp="1"/>
          </p:cNvGraphicFramePr>
          <p:nvPr>
            <p:ph sz="half" idx="2"/>
            <p:extLst>
              <p:ext uri="{D42A27DB-BD31-4B8C-83A1-F6EECF244321}">
                <p14:modId xmlns:p14="http://schemas.microsoft.com/office/powerpoint/2010/main" val="1336174036"/>
              </p:ext>
            </p:extLst>
          </p:nvPr>
        </p:nvGraphicFramePr>
        <p:xfrm>
          <a:off x="6409189" y="1702965"/>
          <a:ext cx="5318621" cy="4236447"/>
        </p:xfrm>
        <a:graphic>
          <a:graphicData uri="http://schemas.openxmlformats.org/drawingml/2006/table">
            <a:tbl>
              <a:tblPr>
                <a:tableStyleId>{5C22544A-7EE6-4342-B048-85BDC9FD1C3A}</a:tableStyleId>
              </a:tblPr>
              <a:tblGrid>
                <a:gridCol w="1020833">
                  <a:extLst>
                    <a:ext uri="{9D8B030D-6E8A-4147-A177-3AD203B41FA5}">
                      <a16:colId xmlns:a16="http://schemas.microsoft.com/office/drawing/2014/main" val="1463036182"/>
                    </a:ext>
                  </a:extLst>
                </a:gridCol>
                <a:gridCol w="857841">
                  <a:extLst>
                    <a:ext uri="{9D8B030D-6E8A-4147-A177-3AD203B41FA5}">
                      <a16:colId xmlns:a16="http://schemas.microsoft.com/office/drawing/2014/main" val="4016686194"/>
                    </a:ext>
                  </a:extLst>
                </a:gridCol>
                <a:gridCol w="883578">
                  <a:extLst>
                    <a:ext uri="{9D8B030D-6E8A-4147-A177-3AD203B41FA5}">
                      <a16:colId xmlns:a16="http://schemas.microsoft.com/office/drawing/2014/main" val="2917902231"/>
                    </a:ext>
                  </a:extLst>
                </a:gridCol>
                <a:gridCol w="892155">
                  <a:extLst>
                    <a:ext uri="{9D8B030D-6E8A-4147-A177-3AD203B41FA5}">
                      <a16:colId xmlns:a16="http://schemas.microsoft.com/office/drawing/2014/main" val="1057199805"/>
                    </a:ext>
                  </a:extLst>
                </a:gridCol>
                <a:gridCol w="883578">
                  <a:extLst>
                    <a:ext uri="{9D8B030D-6E8A-4147-A177-3AD203B41FA5}">
                      <a16:colId xmlns:a16="http://schemas.microsoft.com/office/drawing/2014/main" val="3225670462"/>
                    </a:ext>
                  </a:extLst>
                </a:gridCol>
                <a:gridCol w="780636">
                  <a:extLst>
                    <a:ext uri="{9D8B030D-6E8A-4147-A177-3AD203B41FA5}">
                      <a16:colId xmlns:a16="http://schemas.microsoft.com/office/drawing/2014/main" val="1195540731"/>
                    </a:ext>
                  </a:extLst>
                </a:gridCol>
              </a:tblGrid>
              <a:tr h="457707">
                <a:tc gridSpan="6">
                  <a:txBody>
                    <a:bodyPr/>
                    <a:lstStyle/>
                    <a:p>
                      <a:pPr algn="ctr" fontAlgn="ctr"/>
                      <a:r>
                        <a:rPr lang="en-US" sz="1100" u="none" strike="noStrike" dirty="0">
                          <a:effectLst/>
                        </a:rPr>
                        <a:t>PY 20/21 FINAL Negotiated Levels of Performance for WIOA Title I Youth </a:t>
                      </a:r>
                      <a:endParaRPr lang="en-US" sz="1100" b="1" i="0" u="none" strike="noStrike" dirty="0">
                        <a:solidFill>
                          <a:srgbClr val="FFFFFF"/>
                        </a:solidFill>
                        <a:effectLst/>
                        <a:latin typeface="Calibri" panose="020F0502020204030204" pitchFamily="34" charset="0"/>
                      </a:endParaRPr>
                    </a:p>
                  </a:txBody>
                  <a:tcPr marL="4179" marR="4179" marT="4179"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893280"/>
                  </a:ext>
                </a:extLst>
              </a:tr>
              <a:tr h="1330541">
                <a:tc>
                  <a:txBody>
                    <a:bodyPr/>
                    <a:lstStyle/>
                    <a:p>
                      <a:pPr algn="ctr" fontAlgn="ctr"/>
                      <a:r>
                        <a:rPr lang="en-US" sz="800" u="none" strike="noStrike">
                          <a:effectLst/>
                        </a:rPr>
                        <a:t>WIOA Youth Performance Meaures  by Entity/Organization</a:t>
                      </a:r>
                      <a:endParaRPr lang="en-US" sz="800" b="1" i="0" u="none" strike="noStrike">
                        <a:solidFill>
                          <a:srgbClr val="FFFFFF"/>
                        </a:solidFill>
                        <a:effectLst/>
                        <a:latin typeface="Calibri" panose="020F0502020204030204" pitchFamily="34" charset="0"/>
                      </a:endParaRPr>
                    </a:p>
                  </a:txBody>
                  <a:tcPr marL="4179" marR="4179" marT="4179" marB="0" anchor="ctr"/>
                </a:tc>
                <a:tc>
                  <a:txBody>
                    <a:bodyPr/>
                    <a:lstStyle/>
                    <a:p>
                      <a:pPr algn="ctr" fontAlgn="ctr"/>
                      <a:r>
                        <a:rPr lang="en-US" sz="700" u="none" strike="noStrike" dirty="0">
                          <a:effectLst/>
                        </a:rPr>
                        <a:t>Employment or Education Rate 2nd Quarter after Exit (YER2)</a:t>
                      </a:r>
                      <a:endParaRPr lang="en-US" sz="700" b="1" i="0" u="none" strike="noStrike" dirty="0">
                        <a:solidFill>
                          <a:srgbClr val="FFFFFF"/>
                        </a:solidFill>
                        <a:effectLst/>
                        <a:latin typeface="Calibri" panose="020F0502020204030204" pitchFamily="34" charset="0"/>
                      </a:endParaRPr>
                    </a:p>
                  </a:txBody>
                  <a:tcPr marL="4179" marR="4179" marT="4179" marB="0" anchor="ctr"/>
                </a:tc>
                <a:tc>
                  <a:txBody>
                    <a:bodyPr/>
                    <a:lstStyle/>
                    <a:p>
                      <a:pPr algn="ctr" fontAlgn="ctr"/>
                      <a:r>
                        <a:rPr lang="en-US" sz="700" u="none" strike="noStrike">
                          <a:effectLst/>
                        </a:rPr>
                        <a:t>Employment or Education Rate 4th Quarter after Exit (YER4)</a:t>
                      </a:r>
                      <a:endParaRPr lang="en-US" sz="700" b="1" i="0" u="none" strike="noStrike">
                        <a:solidFill>
                          <a:srgbClr val="FFFFFF"/>
                        </a:solidFill>
                        <a:effectLst/>
                        <a:latin typeface="Calibri" panose="020F0502020204030204" pitchFamily="34" charset="0"/>
                      </a:endParaRPr>
                    </a:p>
                  </a:txBody>
                  <a:tcPr marL="4179" marR="4179" marT="4179" marB="0" anchor="ctr"/>
                </a:tc>
                <a:tc>
                  <a:txBody>
                    <a:bodyPr/>
                    <a:lstStyle/>
                    <a:p>
                      <a:pPr algn="ctr" fontAlgn="ctr"/>
                      <a:r>
                        <a:rPr lang="en-US" sz="700" u="none" strike="noStrike">
                          <a:effectLst/>
                        </a:rPr>
                        <a:t>Median Earnings </a:t>
                      </a:r>
                      <a:br>
                        <a:rPr lang="en-US" sz="700" u="none" strike="noStrike">
                          <a:effectLst/>
                        </a:rPr>
                      </a:br>
                      <a:r>
                        <a:rPr lang="en-US" sz="700" u="none" strike="noStrike">
                          <a:effectLst/>
                        </a:rPr>
                        <a:t>2nd Quarter after Exit (YMER)</a:t>
                      </a:r>
                      <a:endParaRPr lang="en-US" sz="700" b="1" i="0" u="none" strike="noStrike">
                        <a:solidFill>
                          <a:srgbClr val="FFFFFF"/>
                        </a:solidFill>
                        <a:effectLst/>
                        <a:latin typeface="Calibri" panose="020F0502020204030204" pitchFamily="34" charset="0"/>
                      </a:endParaRPr>
                    </a:p>
                  </a:txBody>
                  <a:tcPr marL="4179" marR="4179" marT="4179" marB="0" anchor="ctr"/>
                </a:tc>
                <a:tc>
                  <a:txBody>
                    <a:bodyPr/>
                    <a:lstStyle/>
                    <a:p>
                      <a:pPr algn="ctr" fontAlgn="ctr"/>
                      <a:r>
                        <a:rPr lang="en-US" sz="700" u="none" strike="noStrike">
                          <a:effectLst/>
                        </a:rPr>
                        <a:t>Credential Attainment within 4 Quarters after Exit (YCAR)</a:t>
                      </a:r>
                      <a:endParaRPr lang="en-US" sz="700" b="1" i="0" u="none" strike="noStrike">
                        <a:solidFill>
                          <a:srgbClr val="FFFFFF"/>
                        </a:solidFill>
                        <a:effectLst/>
                        <a:latin typeface="Calibri" panose="020F0502020204030204" pitchFamily="34" charset="0"/>
                      </a:endParaRPr>
                    </a:p>
                  </a:txBody>
                  <a:tcPr marL="4179" marR="4179" marT="4179" marB="0" anchor="ctr"/>
                </a:tc>
                <a:tc>
                  <a:txBody>
                    <a:bodyPr/>
                    <a:lstStyle/>
                    <a:p>
                      <a:pPr algn="ctr" fontAlgn="ctr"/>
                      <a:r>
                        <a:rPr lang="en-US" sz="700" u="none" strike="noStrike">
                          <a:effectLst/>
                        </a:rPr>
                        <a:t>Measurable Skill Gains (YMSG)</a:t>
                      </a:r>
                      <a:endParaRPr lang="en-US" sz="700" b="1" i="0" u="none" strike="noStrike">
                        <a:solidFill>
                          <a:srgbClr val="FFFFFF"/>
                        </a:solidFill>
                        <a:effectLst/>
                        <a:latin typeface="Calibri" panose="020F0502020204030204" pitchFamily="34" charset="0"/>
                      </a:endParaRPr>
                    </a:p>
                  </a:txBody>
                  <a:tcPr marL="4179" marR="4179" marT="4179" marB="0" anchor="ctr"/>
                </a:tc>
                <a:extLst>
                  <a:ext uri="{0D108BD9-81ED-4DB2-BD59-A6C34878D82A}">
                    <a16:rowId xmlns:a16="http://schemas.microsoft.com/office/drawing/2014/main" val="527972852"/>
                  </a:ext>
                </a:extLst>
              </a:tr>
              <a:tr h="404485">
                <a:tc>
                  <a:txBody>
                    <a:bodyPr/>
                    <a:lstStyle/>
                    <a:p>
                      <a:pPr algn="ctr" fontAlgn="ctr"/>
                      <a:r>
                        <a:rPr lang="en-US" sz="900" b="1" u="none" strike="noStrike" dirty="0">
                          <a:effectLst/>
                          <a:highlight>
                            <a:srgbClr val="00FF00"/>
                          </a:highlight>
                        </a:rPr>
                        <a:t>DCEO</a:t>
                      </a:r>
                      <a:endParaRPr lang="en-US" sz="900" b="1" i="0" u="none" strike="noStrike" dirty="0">
                        <a:solidFill>
                          <a:srgbClr val="000000"/>
                        </a:solidFill>
                        <a:effectLst/>
                        <a:highlight>
                          <a:srgbClr val="00FF00"/>
                        </a:highlight>
                        <a:latin typeface="Calibri" panose="020F0502020204030204" pitchFamily="34" charset="0"/>
                      </a:endParaRPr>
                    </a:p>
                  </a:txBody>
                  <a:tcPr marL="4179" marR="4179" marT="4179" marB="0" anchor="ctr"/>
                </a:tc>
                <a:tc>
                  <a:txBody>
                    <a:bodyPr/>
                    <a:lstStyle/>
                    <a:p>
                      <a:pPr algn="ctr" fontAlgn="ctr"/>
                      <a:r>
                        <a:rPr lang="en-US" sz="900" b="1" u="none" strike="noStrike" dirty="0">
                          <a:effectLst/>
                          <a:highlight>
                            <a:srgbClr val="00FF00"/>
                          </a:highlight>
                        </a:rPr>
                        <a:t>73.5%</a:t>
                      </a:r>
                      <a:endParaRPr lang="en-US" sz="900" b="1" i="0" u="none" strike="noStrike" dirty="0">
                        <a:solidFill>
                          <a:srgbClr val="000000"/>
                        </a:solidFill>
                        <a:effectLst/>
                        <a:highlight>
                          <a:srgbClr val="00FF00"/>
                        </a:highlight>
                        <a:latin typeface="Calibri" panose="020F0502020204030204" pitchFamily="34" charset="0"/>
                      </a:endParaRPr>
                    </a:p>
                  </a:txBody>
                  <a:tcPr marL="4179" marR="4179" marT="4179" marB="0" anchor="ctr"/>
                </a:tc>
                <a:tc>
                  <a:txBody>
                    <a:bodyPr/>
                    <a:lstStyle/>
                    <a:p>
                      <a:pPr algn="ctr" fontAlgn="ctr"/>
                      <a:r>
                        <a:rPr lang="en-US" sz="900" b="1" u="none" strike="noStrike" dirty="0">
                          <a:effectLst/>
                          <a:highlight>
                            <a:srgbClr val="00FF00"/>
                          </a:highlight>
                        </a:rPr>
                        <a:t>73.0%</a:t>
                      </a:r>
                      <a:endParaRPr lang="en-US" sz="900" b="1" i="0" u="none" strike="noStrike" dirty="0">
                        <a:solidFill>
                          <a:srgbClr val="000000"/>
                        </a:solidFill>
                        <a:effectLst/>
                        <a:highlight>
                          <a:srgbClr val="00FF00"/>
                        </a:highlight>
                        <a:latin typeface="Calibri" panose="020F0502020204030204" pitchFamily="34" charset="0"/>
                      </a:endParaRPr>
                    </a:p>
                  </a:txBody>
                  <a:tcPr marL="4179" marR="4179" marT="4179" marB="0" anchor="ctr"/>
                </a:tc>
                <a:tc>
                  <a:txBody>
                    <a:bodyPr/>
                    <a:lstStyle/>
                    <a:p>
                      <a:pPr algn="ctr" fontAlgn="ctr"/>
                      <a:r>
                        <a:rPr lang="en-US" sz="900" b="1" u="none" strike="noStrike" dirty="0">
                          <a:effectLst/>
                          <a:highlight>
                            <a:srgbClr val="00FF00"/>
                          </a:highlight>
                        </a:rPr>
                        <a:t>$3,275</a:t>
                      </a:r>
                      <a:endParaRPr lang="en-US" sz="900" b="1" i="0" u="none" strike="noStrike" dirty="0">
                        <a:solidFill>
                          <a:srgbClr val="000000"/>
                        </a:solidFill>
                        <a:effectLst/>
                        <a:highlight>
                          <a:srgbClr val="00FF00"/>
                        </a:highlight>
                        <a:latin typeface="Calibri" panose="020F0502020204030204" pitchFamily="34" charset="0"/>
                      </a:endParaRPr>
                    </a:p>
                  </a:txBody>
                  <a:tcPr marL="4179" marR="4179" marT="4179" marB="0" anchor="ctr"/>
                </a:tc>
                <a:tc>
                  <a:txBody>
                    <a:bodyPr/>
                    <a:lstStyle/>
                    <a:p>
                      <a:pPr algn="ctr" fontAlgn="ctr"/>
                      <a:r>
                        <a:rPr lang="en-US" sz="900" b="1" u="none" strike="noStrike" dirty="0">
                          <a:effectLst/>
                          <a:highlight>
                            <a:srgbClr val="00FF00"/>
                          </a:highlight>
                        </a:rPr>
                        <a:t>65.0%</a:t>
                      </a:r>
                      <a:endParaRPr lang="en-US" sz="900" b="1" i="0" u="none" strike="noStrike" dirty="0">
                        <a:solidFill>
                          <a:srgbClr val="000000"/>
                        </a:solidFill>
                        <a:effectLst/>
                        <a:highlight>
                          <a:srgbClr val="00FF00"/>
                        </a:highlight>
                        <a:latin typeface="Calibri" panose="020F0502020204030204" pitchFamily="34" charset="0"/>
                      </a:endParaRPr>
                    </a:p>
                  </a:txBody>
                  <a:tcPr marL="4179" marR="4179" marT="4179" marB="0" anchor="ctr"/>
                </a:tc>
                <a:tc>
                  <a:txBody>
                    <a:bodyPr/>
                    <a:lstStyle/>
                    <a:p>
                      <a:pPr algn="ctr" fontAlgn="ctr"/>
                      <a:r>
                        <a:rPr lang="en-US" sz="900" b="1" u="none" strike="noStrike" dirty="0">
                          <a:effectLst/>
                          <a:highlight>
                            <a:srgbClr val="00FF00"/>
                          </a:highlight>
                        </a:rPr>
                        <a:t>31.0%</a:t>
                      </a:r>
                      <a:endParaRPr lang="en-US" sz="900" b="1" i="0" u="none" strike="noStrike" dirty="0">
                        <a:solidFill>
                          <a:srgbClr val="000000"/>
                        </a:solidFill>
                        <a:effectLst/>
                        <a:highlight>
                          <a:srgbClr val="00FF00"/>
                        </a:highlight>
                        <a:latin typeface="Calibri" panose="020F0502020204030204" pitchFamily="34" charset="0"/>
                      </a:endParaRPr>
                    </a:p>
                  </a:txBody>
                  <a:tcPr marL="4179" marR="4179" marT="4179" marB="0" anchor="ctr"/>
                </a:tc>
                <a:extLst>
                  <a:ext uri="{0D108BD9-81ED-4DB2-BD59-A6C34878D82A}">
                    <a16:rowId xmlns:a16="http://schemas.microsoft.com/office/drawing/2014/main" val="4274705550"/>
                  </a:ext>
                </a:extLst>
              </a:tr>
              <a:tr h="340619">
                <a:tc>
                  <a:txBody>
                    <a:bodyPr/>
                    <a:lstStyle/>
                    <a:p>
                      <a:pPr algn="ctr" fontAlgn="ctr"/>
                      <a:r>
                        <a:rPr lang="en-US" sz="800" u="none" strike="noStrike" dirty="0">
                          <a:effectLst/>
                        </a:rPr>
                        <a:t>LWIA 1</a:t>
                      </a:r>
                      <a:endParaRPr lang="en-US" sz="800" b="1" i="0" u="none" strike="noStrike" dirty="0">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dirty="0">
                          <a:effectLst/>
                        </a:rPr>
                        <a:t>73.0%</a:t>
                      </a:r>
                      <a:endParaRPr lang="en-US" sz="800" b="0" i="0" u="none" strike="noStrike" dirty="0">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dirty="0">
                          <a:effectLst/>
                        </a:rPr>
                        <a:t>72.0%</a:t>
                      </a:r>
                      <a:endParaRPr lang="en-US" sz="800" b="0" i="0" u="none" strike="noStrike" dirty="0">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dirty="0">
                          <a:effectLst/>
                        </a:rPr>
                        <a:t>$3,500</a:t>
                      </a:r>
                      <a:endParaRPr lang="en-US" sz="800" b="0" i="0" u="none" strike="noStrike" dirty="0">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dirty="0">
                          <a:effectLst/>
                        </a:rPr>
                        <a:t>78.0%</a:t>
                      </a:r>
                      <a:endParaRPr lang="en-US" sz="800" b="0" i="0" u="none" strike="noStrike" dirty="0">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dirty="0">
                          <a:effectLst/>
                        </a:rPr>
                        <a:t>45.0%</a:t>
                      </a:r>
                      <a:endParaRPr lang="en-US" sz="800" b="0" i="0" u="none" strike="noStrike" dirty="0">
                        <a:solidFill>
                          <a:srgbClr val="000000"/>
                        </a:solidFill>
                        <a:effectLst/>
                        <a:latin typeface="Calibri" panose="020F0502020204030204" pitchFamily="34" charset="0"/>
                      </a:endParaRPr>
                    </a:p>
                  </a:txBody>
                  <a:tcPr marL="4179" marR="4179" marT="4179" marB="0" anchor="ctr"/>
                </a:tc>
                <a:extLst>
                  <a:ext uri="{0D108BD9-81ED-4DB2-BD59-A6C34878D82A}">
                    <a16:rowId xmlns:a16="http://schemas.microsoft.com/office/drawing/2014/main" val="851460182"/>
                  </a:ext>
                </a:extLst>
              </a:tr>
              <a:tr h="340619">
                <a:tc>
                  <a:txBody>
                    <a:bodyPr/>
                    <a:lstStyle/>
                    <a:p>
                      <a:pPr algn="ctr" fontAlgn="ctr"/>
                      <a:r>
                        <a:rPr lang="en-US" sz="800" u="none" strike="noStrike">
                          <a:effectLst/>
                        </a:rPr>
                        <a:t>LWIA 2</a:t>
                      </a:r>
                      <a:endParaRPr lang="en-US" sz="800" b="1"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65.0%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65.0%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66.0%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32.0%</a:t>
                      </a:r>
                      <a:endParaRPr lang="en-US" sz="800" b="0" i="0" u="none" strike="noStrike">
                        <a:solidFill>
                          <a:srgbClr val="000000"/>
                        </a:solidFill>
                        <a:effectLst/>
                        <a:latin typeface="Calibri" panose="020F0502020204030204" pitchFamily="34" charset="0"/>
                      </a:endParaRPr>
                    </a:p>
                  </a:txBody>
                  <a:tcPr marL="4179" marR="4179" marT="4179" marB="0" anchor="ctr"/>
                </a:tc>
                <a:extLst>
                  <a:ext uri="{0D108BD9-81ED-4DB2-BD59-A6C34878D82A}">
                    <a16:rowId xmlns:a16="http://schemas.microsoft.com/office/drawing/2014/main" val="1568774731"/>
                  </a:ext>
                </a:extLst>
              </a:tr>
              <a:tr h="340619">
                <a:tc>
                  <a:txBody>
                    <a:bodyPr/>
                    <a:lstStyle/>
                    <a:p>
                      <a:pPr algn="ctr" fontAlgn="ctr"/>
                      <a:r>
                        <a:rPr lang="en-US" sz="800" u="none" strike="noStrike">
                          <a:effectLst/>
                        </a:rPr>
                        <a:t>LWIA 3</a:t>
                      </a:r>
                      <a:endParaRPr lang="en-US" sz="800" b="1"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67.0%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66.0%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$3,100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65.0%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47.0%</a:t>
                      </a:r>
                      <a:endParaRPr lang="en-US" sz="800" b="0" i="0" u="none" strike="noStrike">
                        <a:solidFill>
                          <a:srgbClr val="000000"/>
                        </a:solidFill>
                        <a:effectLst/>
                        <a:latin typeface="Calibri" panose="020F0502020204030204" pitchFamily="34" charset="0"/>
                      </a:endParaRPr>
                    </a:p>
                  </a:txBody>
                  <a:tcPr marL="4179" marR="4179" marT="4179" marB="0" anchor="ctr"/>
                </a:tc>
                <a:extLst>
                  <a:ext uri="{0D108BD9-81ED-4DB2-BD59-A6C34878D82A}">
                    <a16:rowId xmlns:a16="http://schemas.microsoft.com/office/drawing/2014/main" val="230040703"/>
                  </a:ext>
                </a:extLst>
              </a:tr>
              <a:tr h="340619">
                <a:tc>
                  <a:txBody>
                    <a:bodyPr/>
                    <a:lstStyle/>
                    <a:p>
                      <a:pPr algn="ctr" fontAlgn="ctr"/>
                      <a:r>
                        <a:rPr lang="en-US" sz="800" u="none" strike="noStrike">
                          <a:effectLst/>
                        </a:rPr>
                        <a:t>LWIA 4</a:t>
                      </a:r>
                      <a:endParaRPr lang="en-US" sz="800" b="1"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73.0%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72.0%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$3,500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70.0%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54.0%</a:t>
                      </a:r>
                      <a:endParaRPr lang="en-US" sz="800" b="0" i="0" u="none" strike="noStrike">
                        <a:solidFill>
                          <a:srgbClr val="000000"/>
                        </a:solidFill>
                        <a:effectLst/>
                        <a:latin typeface="Calibri" panose="020F0502020204030204" pitchFamily="34" charset="0"/>
                      </a:endParaRPr>
                    </a:p>
                  </a:txBody>
                  <a:tcPr marL="4179" marR="4179" marT="4179" marB="0" anchor="ctr"/>
                </a:tc>
                <a:extLst>
                  <a:ext uri="{0D108BD9-81ED-4DB2-BD59-A6C34878D82A}">
                    <a16:rowId xmlns:a16="http://schemas.microsoft.com/office/drawing/2014/main" val="2700890400"/>
                  </a:ext>
                </a:extLst>
              </a:tr>
              <a:tr h="340619">
                <a:tc>
                  <a:txBody>
                    <a:bodyPr/>
                    <a:lstStyle/>
                    <a:p>
                      <a:pPr algn="ctr" fontAlgn="ctr"/>
                      <a:r>
                        <a:rPr lang="en-US" sz="800" u="none" strike="noStrike">
                          <a:effectLst/>
                        </a:rPr>
                        <a:t>LWIA 5</a:t>
                      </a:r>
                      <a:endParaRPr lang="en-US" sz="800" b="1"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78.0%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77.0%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$4,000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61.5%</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36.0%</a:t>
                      </a:r>
                      <a:endParaRPr lang="en-US" sz="800" b="0" i="0" u="none" strike="noStrike">
                        <a:solidFill>
                          <a:srgbClr val="000000"/>
                        </a:solidFill>
                        <a:effectLst/>
                        <a:latin typeface="Calibri" panose="020F0502020204030204" pitchFamily="34" charset="0"/>
                      </a:endParaRPr>
                    </a:p>
                  </a:txBody>
                  <a:tcPr marL="4179" marR="4179" marT="4179" marB="0" anchor="ctr"/>
                </a:tc>
                <a:extLst>
                  <a:ext uri="{0D108BD9-81ED-4DB2-BD59-A6C34878D82A}">
                    <a16:rowId xmlns:a16="http://schemas.microsoft.com/office/drawing/2014/main" val="1158262686"/>
                  </a:ext>
                </a:extLst>
              </a:tr>
              <a:tr h="340619">
                <a:tc>
                  <a:txBody>
                    <a:bodyPr/>
                    <a:lstStyle/>
                    <a:p>
                      <a:pPr algn="ctr" fontAlgn="ctr"/>
                      <a:r>
                        <a:rPr lang="en-US" sz="800" u="none" strike="noStrike">
                          <a:effectLst/>
                        </a:rPr>
                        <a:t>LWIA 6</a:t>
                      </a:r>
                      <a:endParaRPr lang="en-US" sz="800" b="1"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70.0%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69.5%</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$3,500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a:effectLst/>
                        </a:rPr>
                        <a:t>70.0%</a:t>
                      </a:r>
                      <a:endParaRPr lang="en-US" sz="800" b="0" i="0" u="none" strike="noStrike">
                        <a:solidFill>
                          <a:srgbClr val="000000"/>
                        </a:solidFill>
                        <a:effectLst/>
                        <a:latin typeface="Calibri" panose="020F0502020204030204" pitchFamily="34" charset="0"/>
                      </a:endParaRPr>
                    </a:p>
                  </a:txBody>
                  <a:tcPr marL="4179" marR="4179" marT="4179" marB="0" anchor="ctr"/>
                </a:tc>
                <a:tc>
                  <a:txBody>
                    <a:bodyPr/>
                    <a:lstStyle/>
                    <a:p>
                      <a:pPr algn="ctr" fontAlgn="ctr"/>
                      <a:r>
                        <a:rPr lang="en-US" sz="800" u="none" strike="noStrike" dirty="0">
                          <a:effectLst/>
                        </a:rPr>
                        <a:t>42.0%</a:t>
                      </a:r>
                      <a:endParaRPr lang="en-US" sz="800" b="0" i="0" u="none" strike="noStrike" dirty="0">
                        <a:solidFill>
                          <a:srgbClr val="000000"/>
                        </a:solidFill>
                        <a:effectLst/>
                        <a:latin typeface="Calibri" panose="020F0502020204030204" pitchFamily="34" charset="0"/>
                      </a:endParaRPr>
                    </a:p>
                  </a:txBody>
                  <a:tcPr marL="4179" marR="4179" marT="4179" marB="0" anchor="ctr"/>
                </a:tc>
                <a:extLst>
                  <a:ext uri="{0D108BD9-81ED-4DB2-BD59-A6C34878D82A}">
                    <a16:rowId xmlns:a16="http://schemas.microsoft.com/office/drawing/2014/main" val="226386836"/>
                  </a:ext>
                </a:extLst>
              </a:tr>
            </a:tbl>
          </a:graphicData>
        </a:graphic>
      </p:graphicFrame>
      <p:sp>
        <p:nvSpPr>
          <p:cNvPr id="5" name="Slide Number Placeholder 4">
            <a:extLst>
              <a:ext uri="{FF2B5EF4-FFF2-40B4-BE49-F238E27FC236}">
                <a16:creationId xmlns:a16="http://schemas.microsoft.com/office/drawing/2014/main" id="{2579BFD9-AF3B-4E23-91EF-029B78247BE0}"/>
              </a:ext>
            </a:extLst>
          </p:cNvPr>
          <p:cNvSpPr>
            <a:spLocks noGrp="1"/>
          </p:cNvSpPr>
          <p:nvPr>
            <p:ph type="sldNum" sz="quarter" idx="12"/>
          </p:nvPr>
        </p:nvSpPr>
        <p:spPr/>
        <p:txBody>
          <a:bodyPr/>
          <a:lstStyle/>
          <a:p>
            <a:fld id="{4C252FB9-B173-B746-BC64-1AB9D36BCBA0}" type="slidenum">
              <a:rPr lang="en-US" smtClean="0"/>
              <a:t>37</a:t>
            </a:fld>
            <a:endParaRPr lang="en-US" dirty="0"/>
          </a:p>
        </p:txBody>
      </p:sp>
    </p:spTree>
    <p:extLst>
      <p:ext uri="{BB962C8B-B14F-4D97-AF65-F5344CB8AC3E}">
        <p14:creationId xmlns:p14="http://schemas.microsoft.com/office/powerpoint/2010/main" val="1418865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BE3D-FB9B-4210-BC80-7BCD3366D3A1}"/>
              </a:ext>
            </a:extLst>
          </p:cNvPr>
          <p:cNvSpPr>
            <a:spLocks noGrp="1"/>
          </p:cNvSpPr>
          <p:nvPr>
            <p:ph type="title"/>
          </p:nvPr>
        </p:nvSpPr>
        <p:spPr>
          <a:xfrm>
            <a:off x="2877424" y="610865"/>
            <a:ext cx="7949729" cy="790096"/>
          </a:xfrm>
        </p:spPr>
        <p:txBody>
          <a:bodyPr>
            <a:noAutofit/>
          </a:bodyPr>
          <a:lstStyle/>
          <a:p>
            <a:r>
              <a:rPr lang="en-US" sz="2800" dirty="0">
                <a:latin typeface="Calibri" panose="020F0502020204030204" pitchFamily="34" charset="0"/>
                <a:cs typeface="Calibri" panose="020F0502020204030204" pitchFamily="34" charset="0"/>
              </a:rPr>
              <a:t>WIOA Title I YOUTH Performance Measures:  Negotiated Levels of Performance – “Outcomes”</a:t>
            </a:r>
            <a:endParaRPr lang="en-US" sz="2800" dirty="0"/>
          </a:p>
        </p:txBody>
      </p:sp>
      <p:sp>
        <p:nvSpPr>
          <p:cNvPr id="3" name="Content Placeholder 2">
            <a:extLst>
              <a:ext uri="{FF2B5EF4-FFF2-40B4-BE49-F238E27FC236}">
                <a16:creationId xmlns:a16="http://schemas.microsoft.com/office/drawing/2014/main" id="{7EFF0948-8BC2-493E-8ACC-95E6A08DA98B}"/>
              </a:ext>
            </a:extLst>
          </p:cNvPr>
          <p:cNvSpPr>
            <a:spLocks noGrp="1"/>
          </p:cNvSpPr>
          <p:nvPr>
            <p:ph idx="1"/>
          </p:nvPr>
        </p:nvSpPr>
        <p:spPr>
          <a:xfrm>
            <a:off x="164551" y="1845578"/>
            <a:ext cx="11862897" cy="4764947"/>
          </a:xfrm>
        </p:spPr>
        <p:txBody>
          <a:bodyPr/>
          <a:lstStyle/>
          <a:p>
            <a:r>
              <a:rPr lang="en-US" b="1" dirty="0">
                <a:solidFill>
                  <a:srgbClr val="002060"/>
                </a:solidFill>
              </a:rPr>
              <a:t>Statewide Performance Outcomes – </a:t>
            </a:r>
          </a:p>
          <a:p>
            <a:r>
              <a:rPr lang="en-US" b="1" dirty="0">
                <a:solidFill>
                  <a:srgbClr val="002060"/>
                </a:solidFill>
              </a:rPr>
              <a:t>Title I Youth Performance Outcomes in PY 2019</a:t>
            </a:r>
          </a:p>
          <a:p>
            <a:endParaRPr lang="en-US" b="1" dirty="0">
              <a:solidFill>
                <a:srgbClr val="002060"/>
              </a:solidFill>
            </a:endParaRPr>
          </a:p>
          <a:p>
            <a:endParaRPr lang="en-US" b="1" dirty="0">
              <a:solidFill>
                <a:srgbClr val="002060"/>
              </a:solidFill>
            </a:endParaRPr>
          </a:p>
          <a:p>
            <a:pPr marL="0" indent="0">
              <a:buNone/>
            </a:pPr>
            <a:endParaRPr lang="en-US" sz="1800" b="1" dirty="0">
              <a:solidFill>
                <a:srgbClr val="002060"/>
              </a:solidFill>
            </a:endParaRPr>
          </a:p>
          <a:p>
            <a:endParaRPr lang="en-US" b="1" dirty="0">
              <a:solidFill>
                <a:srgbClr val="002060"/>
              </a:solidFill>
            </a:endParaRPr>
          </a:p>
        </p:txBody>
      </p:sp>
      <p:sp>
        <p:nvSpPr>
          <p:cNvPr id="4" name="Slide Number Placeholder 3">
            <a:extLst>
              <a:ext uri="{FF2B5EF4-FFF2-40B4-BE49-F238E27FC236}">
                <a16:creationId xmlns:a16="http://schemas.microsoft.com/office/drawing/2014/main" id="{3667DFED-3A52-421C-AB01-E6ABC3F55AF6}"/>
              </a:ext>
            </a:extLst>
          </p:cNvPr>
          <p:cNvSpPr>
            <a:spLocks noGrp="1"/>
          </p:cNvSpPr>
          <p:nvPr>
            <p:ph type="sldNum" sz="quarter" idx="12"/>
          </p:nvPr>
        </p:nvSpPr>
        <p:spPr/>
        <p:txBody>
          <a:bodyPr/>
          <a:lstStyle/>
          <a:p>
            <a:fld id="{62E03C93-A8B5-5E4D-ADDE-FACFC10B3CD1}" type="slidenum">
              <a:rPr lang="en-US" smtClean="0"/>
              <a:pPr/>
              <a:t>38</a:t>
            </a:fld>
            <a:endParaRPr lang="en-US" dirty="0"/>
          </a:p>
        </p:txBody>
      </p:sp>
      <p:pic>
        <p:nvPicPr>
          <p:cNvPr id="6" name="Picture 5">
            <a:extLst>
              <a:ext uri="{FF2B5EF4-FFF2-40B4-BE49-F238E27FC236}">
                <a16:creationId xmlns:a16="http://schemas.microsoft.com/office/drawing/2014/main" id="{78F4726F-3F0B-4229-80E3-22F6C6F22F38}"/>
              </a:ext>
            </a:extLst>
          </p:cNvPr>
          <p:cNvPicPr>
            <a:picLocks noChangeAspect="1"/>
          </p:cNvPicPr>
          <p:nvPr/>
        </p:nvPicPr>
        <p:blipFill>
          <a:blip r:embed="rId2"/>
          <a:stretch>
            <a:fillRect/>
          </a:stretch>
        </p:blipFill>
        <p:spPr>
          <a:xfrm>
            <a:off x="164551" y="2776756"/>
            <a:ext cx="11878952" cy="1929468"/>
          </a:xfrm>
          <a:prstGeom prst="rect">
            <a:avLst/>
          </a:prstGeom>
        </p:spPr>
      </p:pic>
    </p:spTree>
    <p:extLst>
      <p:ext uri="{BB962C8B-B14F-4D97-AF65-F5344CB8AC3E}">
        <p14:creationId xmlns:p14="http://schemas.microsoft.com/office/powerpoint/2010/main" val="1991813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B48C-90D1-4532-B63C-ACE58C533975}"/>
              </a:ext>
            </a:extLst>
          </p:cNvPr>
          <p:cNvSpPr>
            <a:spLocks noGrp="1"/>
          </p:cNvSpPr>
          <p:nvPr>
            <p:ph type="title"/>
          </p:nvPr>
        </p:nvSpPr>
        <p:spPr/>
        <p:txBody>
          <a:bodyPr>
            <a:normAutofit fontScale="90000"/>
          </a:bodyPr>
          <a:lstStyle/>
          <a:p>
            <a:r>
              <a:rPr lang="en-US" dirty="0"/>
              <a:t>Serving Youth Participants in WIOA</a:t>
            </a:r>
          </a:p>
        </p:txBody>
      </p:sp>
      <p:graphicFrame>
        <p:nvGraphicFramePr>
          <p:cNvPr id="3" name="Diagram 2">
            <a:extLst>
              <a:ext uri="{FF2B5EF4-FFF2-40B4-BE49-F238E27FC236}">
                <a16:creationId xmlns:a16="http://schemas.microsoft.com/office/drawing/2014/main" id="{03122BFD-F939-49AC-9F53-A552C2B1E7F4}"/>
              </a:ext>
            </a:extLst>
          </p:cNvPr>
          <p:cNvGraphicFramePr/>
          <p:nvPr/>
        </p:nvGraphicFramePr>
        <p:xfrm>
          <a:off x="0" y="844062"/>
          <a:ext cx="12192000" cy="601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66EEC3F-2143-4243-86CC-D21DC54A5083}"/>
              </a:ext>
            </a:extLst>
          </p:cNvPr>
          <p:cNvSpPr txBox="1"/>
          <p:nvPr/>
        </p:nvSpPr>
        <p:spPr>
          <a:xfrm>
            <a:off x="10306648" y="5176910"/>
            <a:ext cx="1425807" cy="353943"/>
          </a:xfrm>
          <a:prstGeom prst="rect">
            <a:avLst/>
          </a:prstGeom>
          <a:noFill/>
        </p:spPr>
        <p:txBody>
          <a:bodyPr wrap="square" rtlCol="0">
            <a:spAutoFit/>
          </a:bodyPr>
          <a:lstStyle/>
          <a:p>
            <a:pPr marL="225425" indent="-112713"/>
            <a:r>
              <a:rPr lang="en-US" sz="850" dirty="0"/>
              <a:t>*  Indicates a Youth Participant Service </a:t>
            </a:r>
          </a:p>
        </p:txBody>
      </p:sp>
    </p:spTree>
    <p:extLst>
      <p:ext uri="{BB962C8B-B14F-4D97-AF65-F5344CB8AC3E}">
        <p14:creationId xmlns:p14="http://schemas.microsoft.com/office/powerpoint/2010/main" val="252785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b="0" spc="25" dirty="0">
                <a:latin typeface="+mn-lt"/>
                <a:cs typeface="Times New Roman" panose="02020603050405020304" pitchFamily="18" charset="0"/>
              </a:rPr>
              <a:t>Objectives for Todays Webinar</a:t>
            </a:r>
            <a:endParaRPr lang="en-US" sz="4000" b="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612648" y="1477008"/>
            <a:ext cx="10741152" cy="4701248"/>
          </a:xfrm>
          <a:ln>
            <a:noFill/>
          </a:ln>
        </p:spPr>
        <p:txBody>
          <a:bodyPr>
            <a:normAutofit/>
          </a:bodyPr>
          <a:lstStyle/>
          <a:p>
            <a:pPr marL="0" indent="0" algn="just">
              <a:buNone/>
            </a:pPr>
            <a:r>
              <a:rPr lang="en-US" b="1" dirty="0">
                <a:solidFill>
                  <a:srgbClr val="172169"/>
                </a:solidFill>
              </a:rPr>
              <a:t>Provide an Overview of WIOA Title I Youth Performance Measures:</a:t>
            </a:r>
          </a:p>
          <a:p>
            <a:pPr algn="just">
              <a:buFont typeface="Wingdings" panose="05000000000000000000" pitchFamily="2" charset="2"/>
              <a:buChar char="Ø"/>
            </a:pPr>
            <a:r>
              <a:rPr lang="en-US" dirty="0">
                <a:solidFill>
                  <a:srgbClr val="172169"/>
                </a:solidFill>
              </a:rPr>
              <a:t>What are the WIOA Youth Performance Indicators?</a:t>
            </a:r>
          </a:p>
          <a:p>
            <a:pPr lvl="1" algn="just">
              <a:buFont typeface="Courier New" panose="02070309020205020404" pitchFamily="49" charset="0"/>
              <a:buChar char="o"/>
            </a:pPr>
            <a:r>
              <a:rPr lang="en-US" dirty="0">
                <a:solidFill>
                  <a:srgbClr val="172169"/>
                </a:solidFill>
              </a:rPr>
              <a:t>5 Measures – Employment and Training Related methodology</a:t>
            </a:r>
          </a:p>
          <a:p>
            <a:pPr algn="just">
              <a:buFont typeface="Wingdings" panose="05000000000000000000" pitchFamily="2" charset="2"/>
              <a:buChar char="Ø"/>
            </a:pPr>
            <a:r>
              <a:rPr lang="en-US" dirty="0">
                <a:solidFill>
                  <a:srgbClr val="172169"/>
                </a:solidFill>
              </a:rPr>
              <a:t>WIOA Participation vs. Exit and performance impact- </a:t>
            </a:r>
          </a:p>
          <a:p>
            <a:pPr algn="just">
              <a:buFont typeface="Wingdings" panose="05000000000000000000" pitchFamily="2" charset="2"/>
              <a:buChar char="Ø"/>
            </a:pPr>
            <a:r>
              <a:rPr lang="en-US" dirty="0">
                <a:solidFill>
                  <a:srgbClr val="172169"/>
                </a:solidFill>
              </a:rPr>
              <a:t>Expectations of Performance – </a:t>
            </a:r>
          </a:p>
          <a:p>
            <a:pPr lvl="1" algn="just">
              <a:buFont typeface="Courier New" panose="02070309020205020404" pitchFamily="49" charset="0"/>
              <a:buChar char="o"/>
            </a:pPr>
            <a:r>
              <a:rPr lang="en-US" dirty="0">
                <a:solidFill>
                  <a:srgbClr val="172169"/>
                </a:solidFill>
              </a:rPr>
              <a:t>What are “Goals” for Youth outcomes?</a:t>
            </a:r>
          </a:p>
          <a:p>
            <a:pPr lvl="1" algn="just">
              <a:buFont typeface="Courier New" panose="02070309020205020404" pitchFamily="49" charset="0"/>
              <a:buChar char="o"/>
            </a:pPr>
            <a:r>
              <a:rPr lang="en-US" dirty="0">
                <a:solidFill>
                  <a:srgbClr val="172169"/>
                </a:solidFill>
              </a:rPr>
              <a:t>Meeting/Exceeding/Failing Negotiated Levels of Performance – </a:t>
            </a:r>
          </a:p>
          <a:p>
            <a:pPr algn="just">
              <a:buFont typeface="Wingdings" panose="05000000000000000000" pitchFamily="2" charset="2"/>
              <a:buChar char="Ø"/>
            </a:pPr>
            <a:r>
              <a:rPr lang="en-US" dirty="0">
                <a:solidFill>
                  <a:srgbClr val="172169"/>
                </a:solidFill>
              </a:rPr>
              <a:t>Data Entry:  </a:t>
            </a:r>
          </a:p>
          <a:p>
            <a:pPr lvl="1" algn="just">
              <a:buFont typeface="Courier New" panose="02070309020205020404" pitchFamily="49" charset="0"/>
              <a:buChar char="o"/>
            </a:pPr>
            <a:r>
              <a:rPr lang="en-US" dirty="0">
                <a:solidFill>
                  <a:srgbClr val="172169"/>
                </a:solidFill>
              </a:rPr>
              <a:t>Follow-Up Requirement and Performance impact</a:t>
            </a:r>
          </a:p>
          <a:p>
            <a:pPr algn="just">
              <a:buFont typeface="Wingdings" panose="05000000000000000000" pitchFamily="2" charset="2"/>
              <a:buChar char="Ø"/>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217538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B813-5C50-44CE-A0EA-8F03394D5F9D}"/>
              </a:ext>
            </a:extLst>
          </p:cNvPr>
          <p:cNvSpPr>
            <a:spLocks noGrp="1"/>
          </p:cNvSpPr>
          <p:nvPr>
            <p:ph type="title"/>
          </p:nvPr>
        </p:nvSpPr>
        <p:spPr/>
        <p:txBody>
          <a:bodyPr>
            <a:normAutofit fontScale="90000"/>
          </a:bodyPr>
          <a:lstStyle/>
          <a:p>
            <a:r>
              <a:rPr lang="en-US" sz="3200" dirty="0">
                <a:latin typeface="Calibri" panose="020F0502020204030204" pitchFamily="34" charset="0"/>
                <a:cs typeface="Calibri" panose="020F0502020204030204" pitchFamily="34" charset="0"/>
              </a:rPr>
              <a:t>WIOA Title I YOUTH Performance Measures:</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Required Follow-Up for Youth</a:t>
            </a:r>
            <a:endParaRPr lang="en-US" sz="3200" dirty="0"/>
          </a:p>
        </p:txBody>
      </p:sp>
      <p:sp>
        <p:nvSpPr>
          <p:cNvPr id="3" name="Content Placeholder 2">
            <a:extLst>
              <a:ext uri="{FF2B5EF4-FFF2-40B4-BE49-F238E27FC236}">
                <a16:creationId xmlns:a16="http://schemas.microsoft.com/office/drawing/2014/main" id="{BF590619-6093-4AB3-A31C-E26711A085B6}"/>
              </a:ext>
            </a:extLst>
          </p:cNvPr>
          <p:cNvSpPr>
            <a:spLocks noGrp="1"/>
          </p:cNvSpPr>
          <p:nvPr>
            <p:ph idx="1"/>
          </p:nvPr>
        </p:nvSpPr>
        <p:spPr/>
        <p:txBody>
          <a:bodyPr>
            <a:normAutofit/>
          </a:bodyPr>
          <a:lstStyle/>
          <a:p>
            <a:pPr>
              <a:buFont typeface="Wingdings" panose="05000000000000000000" pitchFamily="2" charset="2"/>
              <a:buChar char="v"/>
            </a:pPr>
            <a:r>
              <a:rPr lang="en-US" dirty="0">
                <a:solidFill>
                  <a:schemeClr val="accent1">
                    <a:lumMod val="50000"/>
                  </a:schemeClr>
                </a:solidFill>
              </a:rPr>
              <a:t>Follow-Up is REQUIRED for ALL Youth for ONE Year after EXIT.</a:t>
            </a:r>
          </a:p>
          <a:p>
            <a:pPr>
              <a:buFont typeface="Wingdings" panose="05000000000000000000" pitchFamily="2" charset="2"/>
              <a:buChar char="v"/>
            </a:pPr>
            <a:r>
              <a:rPr lang="en-US" dirty="0">
                <a:solidFill>
                  <a:schemeClr val="accent1">
                    <a:lumMod val="50000"/>
                  </a:schemeClr>
                </a:solidFill>
              </a:rPr>
              <a:t>In WIOA, there are performance outcomes that are based on accomplishments like, education and training and employment and earnings that take place AFTER, or “POST Exit”.</a:t>
            </a:r>
          </a:p>
          <a:p>
            <a:pPr>
              <a:buFont typeface="Wingdings" panose="05000000000000000000" pitchFamily="2" charset="2"/>
              <a:buChar char="v"/>
            </a:pPr>
            <a:r>
              <a:rPr lang="en-US" dirty="0">
                <a:solidFill>
                  <a:schemeClr val="accent1">
                    <a:lumMod val="50000"/>
                  </a:schemeClr>
                </a:solidFill>
              </a:rPr>
              <a:t>These “other” outcomes need to be manually recorded in IWDS in order to get credit for them for performance outcomes.</a:t>
            </a:r>
          </a:p>
        </p:txBody>
      </p:sp>
      <p:sp>
        <p:nvSpPr>
          <p:cNvPr id="4" name="Slide Number Placeholder 3">
            <a:extLst>
              <a:ext uri="{FF2B5EF4-FFF2-40B4-BE49-F238E27FC236}">
                <a16:creationId xmlns:a16="http://schemas.microsoft.com/office/drawing/2014/main" id="{52BF3ABA-A30E-4F3A-9F6A-E8E21C0942A5}"/>
              </a:ext>
            </a:extLst>
          </p:cNvPr>
          <p:cNvSpPr>
            <a:spLocks noGrp="1"/>
          </p:cNvSpPr>
          <p:nvPr>
            <p:ph type="sldNum" sz="quarter" idx="12"/>
          </p:nvPr>
        </p:nvSpPr>
        <p:spPr/>
        <p:txBody>
          <a:bodyPr/>
          <a:lstStyle/>
          <a:p>
            <a:fld id="{62E03C93-A8B5-5E4D-ADDE-FACFC10B3CD1}" type="slidenum">
              <a:rPr lang="en-US" smtClean="0"/>
              <a:pPr/>
              <a:t>40</a:t>
            </a:fld>
            <a:endParaRPr lang="en-US" dirty="0"/>
          </a:p>
        </p:txBody>
      </p:sp>
    </p:spTree>
    <p:extLst>
      <p:ext uri="{BB962C8B-B14F-4D97-AF65-F5344CB8AC3E}">
        <p14:creationId xmlns:p14="http://schemas.microsoft.com/office/powerpoint/2010/main" val="678913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52A1-C280-419A-BD17-1C8C3EEEDA62}"/>
              </a:ext>
            </a:extLst>
          </p:cNvPr>
          <p:cNvSpPr>
            <a:spLocks noGrp="1"/>
          </p:cNvSpPr>
          <p:nvPr>
            <p:ph type="title"/>
          </p:nvPr>
        </p:nvSpPr>
        <p:spPr/>
        <p:txBody>
          <a:bodyPr>
            <a:noAutofit/>
          </a:bodyPr>
          <a:lstStyle/>
          <a:p>
            <a:r>
              <a:rPr lang="en-US" sz="3200" dirty="0">
                <a:latin typeface="Calibri" panose="020F0502020204030204" pitchFamily="34" charset="0"/>
                <a:cs typeface="Calibri" panose="020F0502020204030204" pitchFamily="34" charset="0"/>
              </a:rPr>
              <a:t>WIOA Title I YOUTH Performance Measures:</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Required Follow-Up for Youth</a:t>
            </a:r>
            <a:endParaRPr lang="en-US" sz="3200" dirty="0"/>
          </a:p>
        </p:txBody>
      </p:sp>
      <p:sp>
        <p:nvSpPr>
          <p:cNvPr id="3" name="Content Placeholder 2">
            <a:extLst>
              <a:ext uri="{FF2B5EF4-FFF2-40B4-BE49-F238E27FC236}">
                <a16:creationId xmlns:a16="http://schemas.microsoft.com/office/drawing/2014/main" id="{BBEA41D7-BC21-415B-A0E2-7AED4B4D68B4}"/>
              </a:ext>
            </a:extLst>
          </p:cNvPr>
          <p:cNvSpPr>
            <a:spLocks noGrp="1"/>
          </p:cNvSpPr>
          <p:nvPr>
            <p:ph idx="1"/>
          </p:nvPr>
        </p:nvSpPr>
        <p:spPr>
          <a:xfrm>
            <a:off x="838200" y="1920240"/>
            <a:ext cx="10515600" cy="4256723"/>
          </a:xfrm>
        </p:spPr>
        <p:txBody>
          <a:bodyPr>
            <a:normAutofit lnSpcReduction="10000"/>
          </a:bodyPr>
          <a:lstStyle/>
          <a:p>
            <a:pPr marL="0" indent="0">
              <a:buNone/>
            </a:pPr>
            <a:r>
              <a:rPr lang="en-US" b="1" dirty="0">
                <a:solidFill>
                  <a:schemeClr val="accent1">
                    <a:lumMod val="50000"/>
                  </a:schemeClr>
                </a:solidFill>
              </a:rPr>
              <a:t>How will follow-up after Exit lead to positive performance outcomes?  </a:t>
            </a:r>
          </a:p>
          <a:p>
            <a:pPr>
              <a:buFont typeface="Wingdings" panose="05000000000000000000" pitchFamily="2" charset="2"/>
              <a:buChar char="Ø"/>
            </a:pPr>
            <a:r>
              <a:rPr lang="en-US" dirty="0">
                <a:solidFill>
                  <a:schemeClr val="accent1">
                    <a:lumMod val="50000"/>
                  </a:schemeClr>
                </a:solidFill>
              </a:rPr>
              <a:t>Receiving  information and documenting education status, employment, credentials, plans, etc. is the only way to attain positive performance outcomes and achievements when they take place after exit – POST EXIT OUTCOMES.</a:t>
            </a:r>
          </a:p>
          <a:p>
            <a:endParaRPr lang="en-US" dirty="0">
              <a:solidFill>
                <a:schemeClr val="accent1">
                  <a:lumMod val="50000"/>
                </a:schemeClr>
              </a:solidFill>
            </a:endParaRPr>
          </a:p>
          <a:p>
            <a:pPr>
              <a:buFont typeface="Wingdings" panose="05000000000000000000" pitchFamily="2" charset="2"/>
              <a:buChar char="Ø"/>
            </a:pPr>
            <a:r>
              <a:rPr lang="en-US" dirty="0">
                <a:solidFill>
                  <a:schemeClr val="accent1">
                    <a:lumMod val="50000"/>
                  </a:schemeClr>
                </a:solidFill>
              </a:rPr>
              <a:t>POST-Exit PERFORMANCE MEASURES:</a:t>
            </a:r>
          </a:p>
          <a:p>
            <a:pPr lvl="1">
              <a:buFont typeface="Wingdings" panose="05000000000000000000" pitchFamily="2" charset="2"/>
              <a:buChar char="§"/>
            </a:pPr>
            <a:r>
              <a:rPr lang="en-US" dirty="0">
                <a:solidFill>
                  <a:schemeClr val="accent1">
                    <a:lumMod val="50000"/>
                  </a:schemeClr>
                </a:solidFill>
              </a:rPr>
              <a:t>Credential Attainment</a:t>
            </a:r>
          </a:p>
          <a:p>
            <a:pPr marL="285750" indent="-285750">
              <a:buFont typeface="Wingdings" panose="05000000000000000000" pitchFamily="2" charset="2"/>
              <a:buChar char="Ø"/>
            </a:pPr>
            <a:endParaRPr lang="en-US" dirty="0">
              <a:solidFill>
                <a:schemeClr val="accent1">
                  <a:lumMod val="50000"/>
                </a:schemeClr>
              </a:solidFill>
            </a:endParaRPr>
          </a:p>
          <a:p>
            <a:pPr lvl="1">
              <a:buFont typeface="Wingdings" panose="05000000000000000000" pitchFamily="2" charset="2"/>
              <a:buChar char="§"/>
            </a:pPr>
            <a:r>
              <a:rPr lang="en-US" dirty="0">
                <a:solidFill>
                  <a:schemeClr val="accent1">
                    <a:lumMod val="50000"/>
                  </a:schemeClr>
                </a:solidFill>
              </a:rPr>
              <a:t>YOUTH – Employment AND Education Rates – 2</a:t>
            </a:r>
            <a:r>
              <a:rPr lang="en-US" baseline="30000" dirty="0">
                <a:solidFill>
                  <a:schemeClr val="accent1">
                    <a:lumMod val="50000"/>
                  </a:schemeClr>
                </a:solidFill>
              </a:rPr>
              <a:t>nd</a:t>
            </a:r>
            <a:r>
              <a:rPr lang="en-US" dirty="0">
                <a:solidFill>
                  <a:schemeClr val="accent1">
                    <a:lumMod val="50000"/>
                  </a:schemeClr>
                </a:solidFill>
              </a:rPr>
              <a:t> and 4</a:t>
            </a:r>
            <a:r>
              <a:rPr lang="en-US" baseline="30000" dirty="0">
                <a:solidFill>
                  <a:schemeClr val="accent1">
                    <a:lumMod val="50000"/>
                  </a:schemeClr>
                </a:solidFill>
              </a:rPr>
              <a:t>th</a:t>
            </a:r>
            <a:r>
              <a:rPr lang="en-US" dirty="0">
                <a:solidFill>
                  <a:schemeClr val="accent1">
                    <a:lumMod val="50000"/>
                  </a:schemeClr>
                </a:solidFill>
              </a:rPr>
              <a:t> Quarters POST EXIT</a:t>
            </a:r>
          </a:p>
          <a:p>
            <a:endParaRPr lang="en-US" b="1" dirty="0">
              <a:solidFill>
                <a:schemeClr val="accent1">
                  <a:lumMod val="50000"/>
                </a:schemeClr>
              </a:solidFill>
            </a:endParaRPr>
          </a:p>
          <a:p>
            <a:endParaRPr lang="en-US" b="1" dirty="0">
              <a:solidFill>
                <a:schemeClr val="accent1">
                  <a:lumMod val="50000"/>
                </a:schemeClr>
              </a:solidFill>
            </a:endParaRPr>
          </a:p>
          <a:p>
            <a:endParaRPr lang="en-US" dirty="0"/>
          </a:p>
        </p:txBody>
      </p:sp>
      <p:sp>
        <p:nvSpPr>
          <p:cNvPr id="4" name="Slide Number Placeholder 3">
            <a:extLst>
              <a:ext uri="{FF2B5EF4-FFF2-40B4-BE49-F238E27FC236}">
                <a16:creationId xmlns:a16="http://schemas.microsoft.com/office/drawing/2014/main" id="{1BE63800-952D-4387-8F68-84A498C838EC}"/>
              </a:ext>
            </a:extLst>
          </p:cNvPr>
          <p:cNvSpPr>
            <a:spLocks noGrp="1"/>
          </p:cNvSpPr>
          <p:nvPr>
            <p:ph type="sldNum" sz="quarter" idx="12"/>
          </p:nvPr>
        </p:nvSpPr>
        <p:spPr/>
        <p:txBody>
          <a:bodyPr/>
          <a:lstStyle/>
          <a:p>
            <a:fld id="{62E03C93-A8B5-5E4D-ADDE-FACFC10B3CD1}" type="slidenum">
              <a:rPr lang="en-US" smtClean="0"/>
              <a:pPr/>
              <a:t>41</a:t>
            </a:fld>
            <a:endParaRPr lang="en-US" dirty="0"/>
          </a:p>
        </p:txBody>
      </p:sp>
    </p:spTree>
    <p:extLst>
      <p:ext uri="{BB962C8B-B14F-4D97-AF65-F5344CB8AC3E}">
        <p14:creationId xmlns:p14="http://schemas.microsoft.com/office/powerpoint/2010/main" val="235155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52A1-C280-419A-BD17-1C8C3EEEDA62}"/>
              </a:ext>
            </a:extLst>
          </p:cNvPr>
          <p:cNvSpPr>
            <a:spLocks noGrp="1"/>
          </p:cNvSpPr>
          <p:nvPr>
            <p:ph type="title"/>
          </p:nvPr>
        </p:nvSpPr>
        <p:spPr/>
        <p:txBody>
          <a:bodyPr>
            <a:noAutofit/>
          </a:bodyPr>
          <a:lstStyle/>
          <a:p>
            <a:r>
              <a:rPr lang="en-US" sz="3200" dirty="0">
                <a:latin typeface="Calibri" panose="020F0502020204030204" pitchFamily="34" charset="0"/>
                <a:cs typeface="Calibri" panose="020F0502020204030204" pitchFamily="34" charset="0"/>
              </a:rPr>
              <a:t>WIOA Title I YOUTH Performance Measures:</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Required Follow-Up for Youth</a:t>
            </a:r>
            <a:endParaRPr lang="en-US" sz="3200" dirty="0"/>
          </a:p>
        </p:txBody>
      </p:sp>
      <p:sp>
        <p:nvSpPr>
          <p:cNvPr id="3" name="Content Placeholder 2">
            <a:extLst>
              <a:ext uri="{FF2B5EF4-FFF2-40B4-BE49-F238E27FC236}">
                <a16:creationId xmlns:a16="http://schemas.microsoft.com/office/drawing/2014/main" id="{BBEA41D7-BC21-415B-A0E2-7AED4B4D68B4}"/>
              </a:ext>
            </a:extLst>
          </p:cNvPr>
          <p:cNvSpPr>
            <a:spLocks noGrp="1"/>
          </p:cNvSpPr>
          <p:nvPr>
            <p:ph idx="1"/>
          </p:nvPr>
        </p:nvSpPr>
        <p:spPr>
          <a:xfrm>
            <a:off x="838200" y="1920240"/>
            <a:ext cx="10515600" cy="4256723"/>
          </a:xfrm>
        </p:spPr>
        <p:txBody>
          <a:bodyPr>
            <a:normAutofit fontScale="92500" lnSpcReduction="20000"/>
          </a:bodyPr>
          <a:lstStyle/>
          <a:p>
            <a:r>
              <a:rPr lang="en-US" b="1" dirty="0">
                <a:solidFill>
                  <a:schemeClr val="accent1">
                    <a:lumMod val="50000"/>
                  </a:schemeClr>
                </a:solidFill>
              </a:rPr>
              <a:t>How will follow-up after Exit lead to positive performance outcomes?  </a:t>
            </a:r>
          </a:p>
          <a:p>
            <a:r>
              <a:rPr lang="en-US" b="1" dirty="0">
                <a:solidFill>
                  <a:schemeClr val="accent1">
                    <a:lumMod val="50000"/>
                  </a:schemeClr>
                </a:solidFill>
              </a:rPr>
              <a:t>YOUTH Employment </a:t>
            </a:r>
            <a:r>
              <a:rPr lang="en-US" b="1" i="1" u="sng" dirty="0">
                <a:solidFill>
                  <a:schemeClr val="accent1">
                    <a:lumMod val="50000"/>
                  </a:schemeClr>
                </a:solidFill>
              </a:rPr>
              <a:t>or Education </a:t>
            </a:r>
            <a:r>
              <a:rPr lang="en-US" b="1" dirty="0">
                <a:solidFill>
                  <a:schemeClr val="accent1">
                    <a:lumMod val="50000"/>
                  </a:schemeClr>
                </a:solidFill>
              </a:rPr>
              <a:t>Rate in 2</a:t>
            </a:r>
            <a:r>
              <a:rPr lang="en-US" b="1" baseline="30000" dirty="0">
                <a:solidFill>
                  <a:schemeClr val="accent1">
                    <a:lumMod val="50000"/>
                  </a:schemeClr>
                </a:solidFill>
              </a:rPr>
              <a:t>nd</a:t>
            </a:r>
            <a:r>
              <a:rPr lang="en-US" b="1" dirty="0">
                <a:solidFill>
                  <a:schemeClr val="accent1">
                    <a:lumMod val="50000"/>
                  </a:schemeClr>
                </a:solidFill>
              </a:rPr>
              <a:t> and 4</a:t>
            </a:r>
            <a:r>
              <a:rPr lang="en-US" b="1" baseline="30000" dirty="0">
                <a:solidFill>
                  <a:schemeClr val="accent1">
                    <a:lumMod val="50000"/>
                  </a:schemeClr>
                </a:solidFill>
              </a:rPr>
              <a:t>th</a:t>
            </a:r>
            <a:r>
              <a:rPr lang="en-US" b="1" dirty="0">
                <a:solidFill>
                  <a:schemeClr val="accent1">
                    <a:lumMod val="50000"/>
                  </a:schemeClr>
                </a:solidFill>
              </a:rPr>
              <a:t> Quarters POST Exit:</a:t>
            </a:r>
          </a:p>
          <a:p>
            <a:endParaRPr lang="en-US" dirty="0">
              <a:solidFill>
                <a:schemeClr val="accent1">
                  <a:lumMod val="50000"/>
                </a:schemeClr>
              </a:solidFill>
            </a:endParaRPr>
          </a:p>
          <a:p>
            <a:pPr marL="285750" indent="-285750">
              <a:buFont typeface="Arial" panose="020B0604020202020204" pitchFamily="34" charset="0"/>
              <a:buChar char="•"/>
            </a:pPr>
            <a:r>
              <a:rPr lang="en-US" dirty="0">
                <a:solidFill>
                  <a:schemeClr val="accent1">
                    <a:lumMod val="50000"/>
                  </a:schemeClr>
                </a:solidFill>
              </a:rPr>
              <a:t>The percentage of Youth who exit and are in employment OR education during the 2</a:t>
            </a:r>
            <a:r>
              <a:rPr lang="en-US" baseline="30000" dirty="0">
                <a:solidFill>
                  <a:schemeClr val="accent1">
                    <a:lumMod val="50000"/>
                  </a:schemeClr>
                </a:solidFill>
              </a:rPr>
              <a:t>nd</a:t>
            </a:r>
            <a:r>
              <a:rPr lang="en-US" dirty="0">
                <a:solidFill>
                  <a:schemeClr val="accent1">
                    <a:lumMod val="50000"/>
                  </a:schemeClr>
                </a:solidFill>
              </a:rPr>
              <a:t> and/or 4</a:t>
            </a:r>
            <a:r>
              <a:rPr lang="en-US" baseline="30000" dirty="0">
                <a:solidFill>
                  <a:schemeClr val="accent1">
                    <a:lumMod val="50000"/>
                  </a:schemeClr>
                </a:solidFill>
              </a:rPr>
              <a:t>th</a:t>
            </a:r>
            <a:r>
              <a:rPr lang="en-US" dirty="0">
                <a:solidFill>
                  <a:schemeClr val="accent1">
                    <a:lumMod val="50000"/>
                  </a:schemeClr>
                </a:solidFill>
              </a:rPr>
              <a:t>Quarter after exit.</a:t>
            </a:r>
          </a:p>
          <a:p>
            <a:pPr marL="285750" indent="-285750">
              <a:buFont typeface="Arial" panose="020B0604020202020204" pitchFamily="34" charset="0"/>
              <a:buChar char="•"/>
            </a:pPr>
            <a:r>
              <a:rPr lang="en-US" dirty="0">
                <a:solidFill>
                  <a:schemeClr val="accent1">
                    <a:lumMod val="50000"/>
                  </a:schemeClr>
                </a:solidFill>
              </a:rPr>
              <a:t>For Youth, two ways to be a positive! Employment AND education status count towards a successful outcome!</a:t>
            </a:r>
          </a:p>
          <a:p>
            <a:pPr marL="285750" indent="-285750">
              <a:buFont typeface="Arial" panose="020B0604020202020204" pitchFamily="34" charset="0"/>
              <a:buChar char="•"/>
            </a:pPr>
            <a:r>
              <a:rPr lang="en-US" dirty="0">
                <a:solidFill>
                  <a:schemeClr val="accent1">
                    <a:lumMod val="50000"/>
                  </a:schemeClr>
                </a:solidFill>
              </a:rPr>
              <a:t>In other words, if a Youth customer is not working, but in college, he will count as a positive for the Employment/Education Rate measure.  </a:t>
            </a:r>
          </a:p>
          <a:p>
            <a:pPr marL="285750" indent="-285750">
              <a:buFont typeface="Arial" panose="020B0604020202020204" pitchFamily="34" charset="0"/>
              <a:buChar char="•"/>
            </a:pPr>
            <a:r>
              <a:rPr lang="en-US" dirty="0">
                <a:solidFill>
                  <a:schemeClr val="accent1">
                    <a:lumMod val="50000"/>
                  </a:schemeClr>
                </a:solidFill>
              </a:rPr>
              <a:t>ONLY IF this education or training is recorded in IWDS in the POST Exit quarter! </a:t>
            </a:r>
          </a:p>
          <a:p>
            <a:endParaRPr lang="en-US" b="1" dirty="0">
              <a:solidFill>
                <a:schemeClr val="accent1">
                  <a:lumMod val="50000"/>
                </a:schemeClr>
              </a:solidFill>
            </a:endParaRPr>
          </a:p>
          <a:p>
            <a:endParaRPr lang="en-US" b="1" dirty="0">
              <a:solidFill>
                <a:schemeClr val="accent1">
                  <a:lumMod val="50000"/>
                </a:schemeClr>
              </a:solidFill>
            </a:endParaRPr>
          </a:p>
          <a:p>
            <a:endParaRPr lang="en-US" dirty="0"/>
          </a:p>
        </p:txBody>
      </p:sp>
      <p:sp>
        <p:nvSpPr>
          <p:cNvPr id="4" name="Slide Number Placeholder 3">
            <a:extLst>
              <a:ext uri="{FF2B5EF4-FFF2-40B4-BE49-F238E27FC236}">
                <a16:creationId xmlns:a16="http://schemas.microsoft.com/office/drawing/2014/main" id="{1BE63800-952D-4387-8F68-84A498C838EC}"/>
              </a:ext>
            </a:extLst>
          </p:cNvPr>
          <p:cNvSpPr>
            <a:spLocks noGrp="1"/>
          </p:cNvSpPr>
          <p:nvPr>
            <p:ph type="sldNum" sz="quarter" idx="12"/>
          </p:nvPr>
        </p:nvSpPr>
        <p:spPr/>
        <p:txBody>
          <a:bodyPr/>
          <a:lstStyle/>
          <a:p>
            <a:fld id="{62E03C93-A8B5-5E4D-ADDE-FACFC10B3CD1}" type="slidenum">
              <a:rPr lang="en-US" smtClean="0"/>
              <a:pPr/>
              <a:t>42</a:t>
            </a:fld>
            <a:endParaRPr lang="en-US" dirty="0"/>
          </a:p>
        </p:txBody>
      </p:sp>
    </p:spTree>
    <p:extLst>
      <p:ext uri="{BB962C8B-B14F-4D97-AF65-F5344CB8AC3E}">
        <p14:creationId xmlns:p14="http://schemas.microsoft.com/office/powerpoint/2010/main" val="4190905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52A1-C280-419A-BD17-1C8C3EEEDA62}"/>
              </a:ext>
            </a:extLst>
          </p:cNvPr>
          <p:cNvSpPr>
            <a:spLocks noGrp="1"/>
          </p:cNvSpPr>
          <p:nvPr>
            <p:ph type="title"/>
          </p:nvPr>
        </p:nvSpPr>
        <p:spPr/>
        <p:txBody>
          <a:bodyPr>
            <a:noAutofit/>
          </a:bodyPr>
          <a:lstStyle/>
          <a:p>
            <a:r>
              <a:rPr lang="en-US" sz="3200" dirty="0">
                <a:latin typeface="Calibri" panose="020F0502020204030204" pitchFamily="34" charset="0"/>
                <a:cs typeface="Calibri" panose="020F0502020204030204" pitchFamily="34" charset="0"/>
              </a:rPr>
              <a:t>WIOA Title I YOUTH Performance Measures:</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Required Follow-Up for Youth</a:t>
            </a:r>
            <a:endParaRPr lang="en-US" sz="3200" dirty="0"/>
          </a:p>
        </p:txBody>
      </p:sp>
      <p:sp>
        <p:nvSpPr>
          <p:cNvPr id="3" name="Content Placeholder 2">
            <a:extLst>
              <a:ext uri="{FF2B5EF4-FFF2-40B4-BE49-F238E27FC236}">
                <a16:creationId xmlns:a16="http://schemas.microsoft.com/office/drawing/2014/main" id="{BBEA41D7-BC21-415B-A0E2-7AED4B4D68B4}"/>
              </a:ext>
            </a:extLst>
          </p:cNvPr>
          <p:cNvSpPr>
            <a:spLocks noGrp="1"/>
          </p:cNvSpPr>
          <p:nvPr>
            <p:ph idx="1"/>
          </p:nvPr>
        </p:nvSpPr>
        <p:spPr>
          <a:xfrm>
            <a:off x="838200" y="1920240"/>
            <a:ext cx="10515600" cy="4256723"/>
          </a:xfrm>
        </p:spPr>
        <p:txBody>
          <a:bodyPr>
            <a:normAutofit fontScale="85000" lnSpcReduction="20000"/>
          </a:bodyPr>
          <a:lstStyle/>
          <a:p>
            <a:r>
              <a:rPr lang="en-US" b="1" dirty="0">
                <a:solidFill>
                  <a:schemeClr val="accent1">
                    <a:lumMod val="50000"/>
                  </a:schemeClr>
                </a:solidFill>
              </a:rPr>
              <a:t>How will follow-up after Exit lead to positive performance outcomes?  </a:t>
            </a:r>
          </a:p>
          <a:p>
            <a:endParaRPr lang="en-US" b="1" dirty="0">
              <a:solidFill>
                <a:schemeClr val="accent1">
                  <a:lumMod val="50000"/>
                </a:schemeClr>
              </a:solidFill>
            </a:endParaRPr>
          </a:p>
          <a:p>
            <a:r>
              <a:rPr lang="en-US" b="1" dirty="0">
                <a:solidFill>
                  <a:schemeClr val="accent1">
                    <a:lumMod val="50000"/>
                  </a:schemeClr>
                </a:solidFill>
              </a:rPr>
              <a:t>CREDENTIAL ATTAINMENT RATE:</a:t>
            </a:r>
            <a:endParaRPr lang="en-US" dirty="0">
              <a:solidFill>
                <a:schemeClr val="accent1">
                  <a:lumMod val="50000"/>
                </a:schemeClr>
              </a:solidFill>
            </a:endParaRPr>
          </a:p>
          <a:p>
            <a:r>
              <a:rPr lang="en-US" dirty="0">
                <a:solidFill>
                  <a:schemeClr val="accent1">
                    <a:lumMod val="50000"/>
                  </a:schemeClr>
                </a:solidFill>
              </a:rPr>
              <a:t>Percentage of </a:t>
            </a:r>
            <a:r>
              <a:rPr lang="en-US" dirty="0" err="1">
                <a:solidFill>
                  <a:schemeClr val="accent1">
                    <a:lumMod val="50000"/>
                  </a:schemeClr>
                </a:solidFill>
              </a:rPr>
              <a:t>exiters</a:t>
            </a:r>
            <a:r>
              <a:rPr lang="en-US" dirty="0">
                <a:solidFill>
                  <a:schemeClr val="accent1">
                    <a:lumMod val="50000"/>
                  </a:schemeClr>
                </a:solidFill>
              </a:rPr>
              <a:t> who earned an Industry Recognized Credential during participation in the program or within one year (365 Days) after they exit.  </a:t>
            </a:r>
          </a:p>
          <a:p>
            <a:endParaRPr lang="en-US" dirty="0">
              <a:solidFill>
                <a:schemeClr val="accent1">
                  <a:lumMod val="50000"/>
                </a:schemeClr>
              </a:solidFill>
            </a:endParaRPr>
          </a:p>
          <a:p>
            <a:pPr marL="285750" indent="-285750">
              <a:buFont typeface="Wingdings" panose="05000000000000000000" pitchFamily="2" charset="2"/>
              <a:buChar char="Ø"/>
            </a:pPr>
            <a:r>
              <a:rPr lang="en-US" dirty="0">
                <a:solidFill>
                  <a:schemeClr val="accent1">
                    <a:lumMod val="50000"/>
                  </a:schemeClr>
                </a:solidFill>
              </a:rPr>
              <a:t>A High School Diploma </a:t>
            </a:r>
            <a:r>
              <a:rPr lang="en-US" i="1" dirty="0">
                <a:solidFill>
                  <a:schemeClr val="accent1">
                    <a:lumMod val="50000"/>
                  </a:schemeClr>
                </a:solidFill>
              </a:rPr>
              <a:t>alone</a:t>
            </a:r>
            <a:r>
              <a:rPr lang="en-US" dirty="0">
                <a:solidFill>
                  <a:schemeClr val="accent1">
                    <a:lumMod val="50000"/>
                  </a:schemeClr>
                </a:solidFill>
              </a:rPr>
              <a:t> does NOT count as a success for the credential attainment measure.</a:t>
            </a:r>
          </a:p>
          <a:p>
            <a:pPr marL="285750" indent="-285750">
              <a:buFont typeface="Wingdings" panose="05000000000000000000" pitchFamily="2" charset="2"/>
              <a:buChar char="Ø"/>
            </a:pPr>
            <a:endParaRPr lang="en-US" dirty="0">
              <a:solidFill>
                <a:schemeClr val="accent1">
                  <a:lumMod val="50000"/>
                </a:schemeClr>
              </a:solidFill>
            </a:endParaRPr>
          </a:p>
          <a:p>
            <a:pPr marL="285750" indent="-285750">
              <a:buFont typeface="Wingdings" panose="05000000000000000000" pitchFamily="2" charset="2"/>
              <a:buChar char="Ø"/>
            </a:pPr>
            <a:r>
              <a:rPr lang="en-US" dirty="0">
                <a:solidFill>
                  <a:schemeClr val="accent1">
                    <a:lumMod val="50000"/>
                  </a:schemeClr>
                </a:solidFill>
              </a:rPr>
              <a:t>If a customer received only a HS Diploma, he/she needs to be in a post-secondary/advanced training OR Employment within on year after exit to count (in the numerator) as a positive in the Credential Attainment measure.</a:t>
            </a:r>
            <a:endParaRPr lang="en-US" dirty="0"/>
          </a:p>
          <a:p>
            <a:endParaRPr lang="en-US" dirty="0"/>
          </a:p>
        </p:txBody>
      </p:sp>
      <p:sp>
        <p:nvSpPr>
          <p:cNvPr id="4" name="Slide Number Placeholder 3">
            <a:extLst>
              <a:ext uri="{FF2B5EF4-FFF2-40B4-BE49-F238E27FC236}">
                <a16:creationId xmlns:a16="http://schemas.microsoft.com/office/drawing/2014/main" id="{1BE63800-952D-4387-8F68-84A498C838EC}"/>
              </a:ext>
            </a:extLst>
          </p:cNvPr>
          <p:cNvSpPr>
            <a:spLocks noGrp="1"/>
          </p:cNvSpPr>
          <p:nvPr>
            <p:ph type="sldNum" sz="quarter" idx="12"/>
          </p:nvPr>
        </p:nvSpPr>
        <p:spPr/>
        <p:txBody>
          <a:bodyPr/>
          <a:lstStyle/>
          <a:p>
            <a:fld id="{62E03C93-A8B5-5E4D-ADDE-FACFC10B3CD1}" type="slidenum">
              <a:rPr lang="en-US" smtClean="0"/>
              <a:pPr/>
              <a:t>43</a:t>
            </a:fld>
            <a:endParaRPr lang="en-US" dirty="0"/>
          </a:p>
        </p:txBody>
      </p:sp>
    </p:spTree>
    <p:extLst>
      <p:ext uri="{BB962C8B-B14F-4D97-AF65-F5344CB8AC3E}">
        <p14:creationId xmlns:p14="http://schemas.microsoft.com/office/powerpoint/2010/main" val="3130524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86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5146-972C-4611-87F2-D9EABB71F723}"/>
              </a:ext>
            </a:extLst>
          </p:cNvPr>
          <p:cNvSpPr>
            <a:spLocks noGrp="1"/>
          </p:cNvSpPr>
          <p:nvPr>
            <p:ph type="title"/>
          </p:nvPr>
        </p:nvSpPr>
        <p:spPr>
          <a:xfrm>
            <a:off x="2583810" y="610865"/>
            <a:ext cx="8243344" cy="890764"/>
          </a:xfrm>
        </p:spPr>
        <p:txBody>
          <a:bodyPr>
            <a:normAutofit/>
          </a:bodyPr>
          <a:lstStyle/>
          <a:p>
            <a:r>
              <a:rPr lang="en-US" sz="2800" dirty="0">
                <a:latin typeface="Calibri" panose="020F0502020204030204" pitchFamily="34" charset="0"/>
                <a:cs typeface="Calibri" panose="020F0502020204030204" pitchFamily="34" charset="0"/>
              </a:rPr>
              <a:t>WIOA Title I YOUTH Performance Measures</a:t>
            </a:r>
            <a:endParaRPr lang="en-US" sz="2800" dirty="0"/>
          </a:p>
        </p:txBody>
      </p:sp>
      <p:graphicFrame>
        <p:nvGraphicFramePr>
          <p:cNvPr id="6" name="Content Placeholder 5">
            <a:extLst>
              <a:ext uri="{FF2B5EF4-FFF2-40B4-BE49-F238E27FC236}">
                <a16:creationId xmlns:a16="http://schemas.microsoft.com/office/drawing/2014/main" id="{BFBA676E-A312-4DCD-AF8D-857C43F9784B}"/>
              </a:ext>
            </a:extLst>
          </p:cNvPr>
          <p:cNvGraphicFramePr>
            <a:graphicFrameLocks noGrp="1"/>
          </p:cNvGraphicFramePr>
          <p:nvPr>
            <p:ph idx="1"/>
            <p:extLst>
              <p:ext uri="{D42A27DB-BD31-4B8C-83A1-F6EECF244321}">
                <p14:modId xmlns:p14="http://schemas.microsoft.com/office/powerpoint/2010/main" val="311994510"/>
              </p:ext>
            </p:extLst>
          </p:nvPr>
        </p:nvGraphicFramePr>
        <p:xfrm>
          <a:off x="394283" y="1702966"/>
          <a:ext cx="11165745" cy="4848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3DA8CC5-567A-4798-A212-6717F9AA1139}"/>
              </a:ext>
            </a:extLst>
          </p:cNvPr>
          <p:cNvSpPr>
            <a:spLocks noGrp="1"/>
          </p:cNvSpPr>
          <p:nvPr>
            <p:ph type="sldNum" sz="quarter" idx="12"/>
          </p:nvPr>
        </p:nvSpPr>
        <p:spPr/>
        <p:txBody>
          <a:bodyPr/>
          <a:lstStyle/>
          <a:p>
            <a:fld id="{62E03C93-A8B5-5E4D-ADDE-FACFC10B3CD1}" type="slidenum">
              <a:rPr lang="en-US" smtClean="0"/>
              <a:pPr/>
              <a:t>5</a:t>
            </a:fld>
            <a:endParaRPr lang="en-US" dirty="0"/>
          </a:p>
        </p:txBody>
      </p:sp>
    </p:spTree>
    <p:extLst>
      <p:ext uri="{BB962C8B-B14F-4D97-AF65-F5344CB8AC3E}">
        <p14:creationId xmlns:p14="http://schemas.microsoft.com/office/powerpoint/2010/main" val="193958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8767168" cy="934095"/>
          </a:xfrm>
        </p:spPr>
        <p:txBody>
          <a:bodyPr>
            <a:noAutofit/>
          </a:bodyPr>
          <a:lstStyle/>
          <a:p>
            <a:pPr algn="ctr"/>
            <a:r>
              <a:rPr lang="en-US" sz="3600" dirty="0">
                <a:latin typeface="Calibri" panose="020F0502020204030204" pitchFamily="34" charset="0"/>
                <a:cs typeface="Calibri" panose="020F0502020204030204" pitchFamily="34" charset="0"/>
              </a:rPr>
              <a:t>WIOA Title I YOUTH Performance Measures:</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FIVE Indicators of Youth Performance -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6</a:t>
            </a:fld>
            <a:endParaRPr lang="en-US" dirty="0"/>
          </a:p>
        </p:txBody>
      </p:sp>
      <p:graphicFrame>
        <p:nvGraphicFramePr>
          <p:cNvPr id="5" name="Content Placeholder 3">
            <a:extLst>
              <a:ext uri="{FF2B5EF4-FFF2-40B4-BE49-F238E27FC236}">
                <a16:creationId xmlns:a16="http://schemas.microsoft.com/office/drawing/2014/main" id="{F5A42EC2-4629-4308-B288-776791C6BED7}"/>
              </a:ext>
            </a:extLst>
          </p:cNvPr>
          <p:cNvGraphicFramePr>
            <a:graphicFrameLocks noGrp="1"/>
          </p:cNvGraphicFramePr>
          <p:nvPr>
            <p:ph idx="1"/>
          </p:nvPr>
        </p:nvGraphicFramePr>
        <p:xfrm>
          <a:off x="1028323" y="1544960"/>
          <a:ext cx="10515600" cy="470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22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8767168" cy="934095"/>
          </a:xfrm>
        </p:spPr>
        <p:txBody>
          <a:bodyPr>
            <a:noAutofit/>
          </a:bodyPr>
          <a:lstStyle/>
          <a:p>
            <a:pPr algn="ctr"/>
            <a:r>
              <a:rPr lang="en-US" sz="3600" dirty="0">
                <a:latin typeface="Calibri" panose="020F0502020204030204" pitchFamily="34" charset="0"/>
                <a:cs typeface="Calibri" panose="020F0502020204030204" pitchFamily="34" charset="0"/>
              </a:rPr>
              <a:t>WIOA Title I YOUTH Performance Measures: EMPLOYMENT Related Measures-</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7</a:t>
            </a:fld>
            <a:endParaRPr lang="en-US" dirty="0"/>
          </a:p>
        </p:txBody>
      </p:sp>
      <p:graphicFrame>
        <p:nvGraphicFramePr>
          <p:cNvPr id="5" name="Content Placeholder 3">
            <a:extLst>
              <a:ext uri="{FF2B5EF4-FFF2-40B4-BE49-F238E27FC236}">
                <a16:creationId xmlns:a16="http://schemas.microsoft.com/office/drawing/2014/main" id="{F5A42EC2-4629-4308-B288-776791C6BED7}"/>
              </a:ext>
            </a:extLst>
          </p:cNvPr>
          <p:cNvGraphicFramePr>
            <a:graphicFrameLocks noGrp="1"/>
          </p:cNvGraphicFramePr>
          <p:nvPr>
            <p:ph idx="1"/>
            <p:extLst>
              <p:ext uri="{D42A27DB-BD31-4B8C-83A1-F6EECF244321}">
                <p14:modId xmlns:p14="http://schemas.microsoft.com/office/powerpoint/2010/main" val="3176147934"/>
              </p:ext>
            </p:extLst>
          </p:nvPr>
        </p:nvGraphicFramePr>
        <p:xfrm>
          <a:off x="1028323" y="1544960"/>
          <a:ext cx="10515600" cy="470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68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0" indent="0">
              <a:buNone/>
            </a:pPr>
            <a:r>
              <a:rPr lang="en-US" b="1" dirty="0">
                <a:solidFill>
                  <a:schemeClr val="accent1">
                    <a:lumMod val="75000"/>
                  </a:schemeClr>
                </a:solidFill>
              </a:rPr>
              <a:t>YOUTH Employment </a:t>
            </a:r>
            <a:r>
              <a:rPr lang="en-US" b="1" i="1" dirty="0">
                <a:solidFill>
                  <a:schemeClr val="accent1">
                    <a:lumMod val="75000"/>
                  </a:schemeClr>
                </a:solidFill>
              </a:rPr>
              <a:t>or Education </a:t>
            </a:r>
            <a:r>
              <a:rPr lang="en-US" b="1" dirty="0">
                <a:solidFill>
                  <a:schemeClr val="accent1">
                    <a:lumMod val="75000"/>
                  </a:schemeClr>
                </a:solidFill>
              </a:rPr>
              <a:t>Rate 2</a:t>
            </a:r>
            <a:r>
              <a:rPr lang="en-US" b="1" baseline="30000" dirty="0">
                <a:solidFill>
                  <a:schemeClr val="accent1">
                    <a:lumMod val="75000"/>
                  </a:schemeClr>
                </a:solidFill>
              </a:rPr>
              <a:t>nd</a:t>
            </a:r>
            <a:r>
              <a:rPr lang="en-US" b="1" dirty="0">
                <a:solidFill>
                  <a:schemeClr val="accent1">
                    <a:lumMod val="75000"/>
                  </a:schemeClr>
                </a:solidFill>
              </a:rPr>
              <a:t> Quarter After Exit</a:t>
            </a:r>
          </a:p>
          <a:p>
            <a:pPr marL="0" indent="0">
              <a:buNone/>
            </a:pPr>
            <a:r>
              <a:rPr lang="en-US" b="1" dirty="0">
                <a:solidFill>
                  <a:schemeClr val="accent1">
                    <a:lumMod val="75000"/>
                  </a:schemeClr>
                </a:solidFill>
              </a:rPr>
              <a:t>Who is in the measure?  All Youth who exit the program.</a:t>
            </a:r>
          </a:p>
          <a:p>
            <a:r>
              <a:rPr lang="en-US" dirty="0">
                <a:solidFill>
                  <a:schemeClr val="accent1">
                    <a:lumMod val="75000"/>
                  </a:schemeClr>
                </a:solidFill>
              </a:rPr>
              <a:t>Define: The percentage of participants who are in employment or education/training during the second quarter after exit from the program.</a:t>
            </a:r>
          </a:p>
          <a:p>
            <a:r>
              <a:rPr lang="en-US" dirty="0">
                <a:solidFill>
                  <a:schemeClr val="accent1">
                    <a:lumMod val="75000"/>
                  </a:schemeClr>
                </a:solidFill>
              </a:rPr>
              <a:t>Supplemental wage information is allowed to verify employment.</a:t>
            </a:r>
          </a:p>
          <a:p>
            <a:r>
              <a:rPr lang="en-US" dirty="0">
                <a:solidFill>
                  <a:schemeClr val="accent1">
                    <a:lumMod val="75000"/>
                  </a:schemeClr>
                </a:solidFill>
              </a:rPr>
              <a:t>Calculation:</a:t>
            </a:r>
          </a:p>
          <a:p>
            <a:pPr marL="225425" indent="0">
              <a:buNone/>
            </a:pPr>
            <a:r>
              <a:rPr lang="en-US" dirty="0">
                <a:solidFill>
                  <a:schemeClr val="accent1">
                    <a:lumMod val="75000"/>
                  </a:schemeClr>
                </a:solidFill>
              </a:rPr>
              <a:t>The number of participants who exited during the reporting period who are found to be employed in the second quarter after exit DIVIDED by the number of participants who exited during the quarter.</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8</a:t>
            </a:fld>
            <a:endParaRPr lang="en-US" dirty="0"/>
          </a:p>
        </p:txBody>
      </p:sp>
      <p:sp>
        <p:nvSpPr>
          <p:cNvPr id="5" name="Title 1">
            <a:extLst>
              <a:ext uri="{FF2B5EF4-FFF2-40B4-BE49-F238E27FC236}">
                <a16:creationId xmlns:a16="http://schemas.microsoft.com/office/drawing/2014/main" id="{FEA887A9-1E17-43EE-93F0-3C79EEA4CC0D}"/>
              </a:ext>
            </a:extLst>
          </p:cNvPr>
          <p:cNvSpPr>
            <a:spLocks noGrp="1"/>
          </p:cNvSpPr>
          <p:nvPr>
            <p:ph type="title"/>
          </p:nvPr>
        </p:nvSpPr>
        <p:spPr>
          <a:xfrm>
            <a:off x="2287588" y="611188"/>
            <a:ext cx="8540750" cy="719137"/>
          </a:xfrm>
        </p:spPr>
        <p:txBody>
          <a:bodyPr>
            <a:normAutofit/>
          </a:bodyPr>
          <a:lstStyle/>
          <a:p>
            <a:r>
              <a:rPr lang="en-US" sz="3600" dirty="0">
                <a:latin typeface="Calibri" panose="020F0502020204030204" pitchFamily="34" charset="0"/>
                <a:cs typeface="Calibri" panose="020F0502020204030204" pitchFamily="34" charset="0"/>
              </a:rPr>
              <a:t>WIOA Title I YOUTH Performance Measures</a:t>
            </a:r>
            <a:endParaRPr lang="en-US" sz="3600" dirty="0"/>
          </a:p>
        </p:txBody>
      </p:sp>
    </p:spTree>
    <p:extLst>
      <p:ext uri="{BB962C8B-B14F-4D97-AF65-F5344CB8AC3E}">
        <p14:creationId xmlns:p14="http://schemas.microsoft.com/office/powerpoint/2010/main" val="291615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0" indent="0">
              <a:buNone/>
            </a:pPr>
            <a:r>
              <a:rPr lang="en-US" b="1" dirty="0">
                <a:solidFill>
                  <a:schemeClr val="accent1">
                    <a:lumMod val="75000"/>
                  </a:schemeClr>
                </a:solidFill>
              </a:rPr>
              <a:t>YOUTH Employment </a:t>
            </a:r>
            <a:r>
              <a:rPr lang="en-US" b="1" i="1" dirty="0">
                <a:solidFill>
                  <a:schemeClr val="accent1">
                    <a:lumMod val="75000"/>
                  </a:schemeClr>
                </a:solidFill>
              </a:rPr>
              <a:t>or Education </a:t>
            </a:r>
            <a:r>
              <a:rPr lang="en-US" b="1" dirty="0">
                <a:solidFill>
                  <a:schemeClr val="accent1">
                    <a:lumMod val="75000"/>
                  </a:schemeClr>
                </a:solidFill>
              </a:rPr>
              <a:t>Rate </a:t>
            </a:r>
            <a:r>
              <a:rPr lang="en-US" b="1" dirty="0">
                <a:solidFill>
                  <a:schemeClr val="accent5">
                    <a:lumMod val="50000"/>
                  </a:schemeClr>
                </a:solidFill>
              </a:rPr>
              <a:t>4</a:t>
            </a:r>
            <a:r>
              <a:rPr lang="en-US" b="1" baseline="30000" dirty="0">
                <a:solidFill>
                  <a:schemeClr val="accent5">
                    <a:lumMod val="50000"/>
                  </a:schemeClr>
                </a:solidFill>
              </a:rPr>
              <a:t>th </a:t>
            </a:r>
            <a:r>
              <a:rPr lang="en-US" b="1" dirty="0">
                <a:solidFill>
                  <a:schemeClr val="accent1">
                    <a:lumMod val="75000"/>
                  </a:schemeClr>
                </a:solidFill>
              </a:rPr>
              <a:t> Quarter After Exit</a:t>
            </a:r>
          </a:p>
          <a:p>
            <a:pPr marL="0" indent="0">
              <a:buNone/>
            </a:pPr>
            <a:r>
              <a:rPr lang="en-US" b="1" dirty="0">
                <a:solidFill>
                  <a:schemeClr val="accent1">
                    <a:lumMod val="75000"/>
                  </a:schemeClr>
                </a:solidFill>
              </a:rPr>
              <a:t>Who is in the measure?  All Youth who exit the program.</a:t>
            </a:r>
          </a:p>
          <a:p>
            <a:r>
              <a:rPr lang="en-US" dirty="0">
                <a:solidFill>
                  <a:schemeClr val="accent1">
                    <a:lumMod val="75000"/>
                  </a:schemeClr>
                </a:solidFill>
              </a:rPr>
              <a:t>Define: The percentage of participants who are in employment or education/training during the fourth quarter after exit from the program.</a:t>
            </a:r>
          </a:p>
          <a:p>
            <a:r>
              <a:rPr lang="en-US" dirty="0">
                <a:solidFill>
                  <a:schemeClr val="accent1">
                    <a:lumMod val="75000"/>
                  </a:schemeClr>
                </a:solidFill>
              </a:rPr>
              <a:t>Supplemental wage information is allowed to verify employment.</a:t>
            </a:r>
          </a:p>
          <a:p>
            <a:r>
              <a:rPr lang="en-US" dirty="0">
                <a:solidFill>
                  <a:schemeClr val="accent1">
                    <a:lumMod val="75000"/>
                  </a:schemeClr>
                </a:solidFill>
              </a:rPr>
              <a:t>Calculation:</a:t>
            </a:r>
          </a:p>
          <a:p>
            <a:pPr marL="225425" indent="0">
              <a:buNone/>
            </a:pPr>
            <a:r>
              <a:rPr lang="en-US" dirty="0">
                <a:solidFill>
                  <a:schemeClr val="accent1">
                    <a:lumMod val="75000"/>
                  </a:schemeClr>
                </a:solidFill>
              </a:rPr>
              <a:t>The number of participants who exited during the reporting period who are found to be employed in the second quarter after exit DIVIDED by the number of participants who exited during the quarter.</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9</a:t>
            </a:fld>
            <a:endParaRPr lang="en-US" dirty="0"/>
          </a:p>
        </p:txBody>
      </p:sp>
      <p:sp>
        <p:nvSpPr>
          <p:cNvPr id="5" name="Title 1">
            <a:extLst>
              <a:ext uri="{FF2B5EF4-FFF2-40B4-BE49-F238E27FC236}">
                <a16:creationId xmlns:a16="http://schemas.microsoft.com/office/drawing/2014/main" id="{BA2174D9-39C9-4F9E-82D7-1FC45508227B}"/>
              </a:ext>
            </a:extLst>
          </p:cNvPr>
          <p:cNvSpPr>
            <a:spLocks noGrp="1"/>
          </p:cNvSpPr>
          <p:nvPr>
            <p:ph type="title"/>
          </p:nvPr>
        </p:nvSpPr>
        <p:spPr>
          <a:xfrm>
            <a:off x="2287588" y="611188"/>
            <a:ext cx="8540750" cy="719137"/>
          </a:xfrm>
        </p:spPr>
        <p:txBody>
          <a:bodyPr>
            <a:normAutofit/>
          </a:bodyPr>
          <a:lstStyle/>
          <a:p>
            <a:r>
              <a:rPr lang="en-US" sz="3600" dirty="0">
                <a:latin typeface="Calibri" panose="020F0502020204030204" pitchFamily="34" charset="0"/>
                <a:cs typeface="Calibri" panose="020F0502020204030204" pitchFamily="34" charset="0"/>
              </a:rPr>
              <a:t>WIOA Title I YOUTH Performance Measures</a:t>
            </a:r>
            <a:endParaRPr lang="en-US" sz="3600" dirty="0"/>
          </a:p>
        </p:txBody>
      </p:sp>
    </p:spTree>
    <p:extLst>
      <p:ext uri="{BB962C8B-B14F-4D97-AF65-F5344CB8AC3E}">
        <p14:creationId xmlns:p14="http://schemas.microsoft.com/office/powerpoint/2010/main" val="2102959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65CDD05-E222-4ADD-A7BA-FD51D539F6D7}"/>
</file>

<file path=customXml/itemProps2.xml><?xml version="1.0" encoding="utf-8"?>
<ds:datastoreItem xmlns:ds="http://schemas.openxmlformats.org/officeDocument/2006/customXml" ds:itemID="{42771CAC-9F6F-4132-97AF-44702615968F}"/>
</file>

<file path=customXml/itemProps3.xml><?xml version="1.0" encoding="utf-8"?>
<ds:datastoreItem xmlns:ds="http://schemas.openxmlformats.org/officeDocument/2006/customXml" ds:itemID="{C285072A-4719-4C59-BA83-FED3658B92BD}"/>
</file>

<file path=docProps/app.xml><?xml version="1.0" encoding="utf-8"?>
<Properties xmlns="http://schemas.openxmlformats.org/officeDocument/2006/extended-properties" xmlns:vt="http://schemas.openxmlformats.org/officeDocument/2006/docPropsVTypes">
  <Template>Office Theme</Template>
  <TotalTime>7369</TotalTime>
  <Words>4366</Words>
  <Application>Microsoft Office PowerPoint</Application>
  <PresentationFormat>Widescreen</PresentationFormat>
  <Paragraphs>613</Paragraphs>
  <Slides>44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Rounded MT Bold</vt:lpstr>
      <vt:lpstr>Calibri</vt:lpstr>
      <vt:lpstr>Calibri Light</vt:lpstr>
      <vt:lpstr>Courier New</vt:lpstr>
      <vt:lpstr>Times New Roman</vt:lpstr>
      <vt:lpstr>Wingdings</vt:lpstr>
      <vt:lpstr>Office Theme</vt:lpstr>
      <vt:lpstr>Illinois Youth Career Pathway Grant Opportunity  Technical Assistance Session</vt:lpstr>
      <vt:lpstr>Moderator &amp; Technology Support</vt:lpstr>
      <vt:lpstr>Access and Participation Guidelines </vt:lpstr>
      <vt:lpstr>Objectives for Todays Webinar</vt:lpstr>
      <vt:lpstr>WIOA Title I YOUTH Performance Measures</vt:lpstr>
      <vt:lpstr>WIOA Title I YOUTH Performance Measures: FIVE Indicators of Youth Performance - </vt:lpstr>
      <vt:lpstr>WIOA Title I YOUTH Performance Measures: EMPLOYMENT Related Measures-</vt:lpstr>
      <vt:lpstr>WIOA Title I YOUTH Performance Measures</vt:lpstr>
      <vt:lpstr>WIOA Title I YOUTH Performance Measures</vt:lpstr>
      <vt:lpstr>WIOA Title I YOUTH Performance Measures</vt:lpstr>
      <vt:lpstr>WIOA Title I YOUTH Performance Measures:  Median Earnings 2nd Quarter after Exit </vt:lpstr>
      <vt:lpstr>WIOA Title I YOUTH Performance Measures: Median Earnings 2nd Quarter after Exit</vt:lpstr>
      <vt:lpstr>WIOA Title I YOUTH Performance Measures: Median Earnings 2nd Quarter after Exit</vt:lpstr>
      <vt:lpstr>WIOA Title I YOUTH Performance Measures: TRAINING Related Measures- </vt:lpstr>
      <vt:lpstr>WIOA Title I YOUTH Performance Measures: Credential Attainment Rate </vt:lpstr>
      <vt:lpstr>WIOA Title I YOUTH Performance Measures: Credential Attainment Rate</vt:lpstr>
      <vt:lpstr>WIOA Title I YOUTH Performance Measures: Credential Attainment Rate –  Industry Recognized Credentials</vt:lpstr>
      <vt:lpstr>WIOA Title I YOUTH Performance Measures: Credential Attainment Rate –  Industry Recognized Credentials</vt:lpstr>
      <vt:lpstr>WIOA Title I YOUTH Performance Measures: Credential Attainment Rate –  Industry Recognized Credentials</vt:lpstr>
      <vt:lpstr>WIOA Title I YOUTH Performance Measures:  Measurable Skill Gains (MSGs)</vt:lpstr>
      <vt:lpstr>WIOA Title I YOUTH Performance Measures:  Measurable Skill Gains (MSGs) – 5 Types</vt:lpstr>
      <vt:lpstr>WIOA Title I YOUTH Performance Measures:  Measurable Skill Gains (MSGs)</vt:lpstr>
      <vt:lpstr>WIOA Title I YOUTH Performance Measures:  Measurable Skill Gains (MSGs)</vt:lpstr>
      <vt:lpstr>WIOA Title I YOUTH Performance Measures:  Measurable Skill Gains (MSGs)</vt:lpstr>
      <vt:lpstr>WIOA Title I YOUTH Performance Measures:  Measurable Skill Gains (MSGs)</vt:lpstr>
      <vt:lpstr>WIOA Title I YOUTH Performance Measures:  Measurable Skill Gains (MSGs)</vt:lpstr>
      <vt:lpstr>WIOA Title I YOUTH Performance Measures:  Measurable Skill Gains (MSGs)</vt:lpstr>
      <vt:lpstr>WIOA Title I YOUTH Performance Measures:  Measurable Skill Gains (MSGs)</vt:lpstr>
      <vt:lpstr>WIOA Title I YOUTH Performance Measures:  Measurable Skill Gains (MSGs)</vt:lpstr>
      <vt:lpstr>WIOA Title I YOUTH Performance Measures:  Measurable Skill Gains (MSGs)</vt:lpstr>
      <vt:lpstr>WIOA Title I YOUTH Performance Measures:  Measurable Skill Gains (MSGs)</vt:lpstr>
      <vt:lpstr>Federal Guidance on WIOA Performance Measures</vt:lpstr>
      <vt:lpstr>Serving Youth Participants in WIOA</vt:lpstr>
      <vt:lpstr>WIOA Performance Goals &amp; Outcomes</vt:lpstr>
      <vt:lpstr>WIOA Title I YOUTH Performance Measures : Negotiated Levels of Performance – “Goals” </vt:lpstr>
      <vt:lpstr>WIOA Title I YOUTH Performance Measures:  Negotiated Levels of Performance – “Outcomes”</vt:lpstr>
      <vt:lpstr>WIOA Title I YOUTH Performance Measures:  Negotiated Levels of Performance – “Outcomes”</vt:lpstr>
      <vt:lpstr>WIOA Title I YOUTH Performance Measures:  Negotiated Levels of Performance – “Outcomes”</vt:lpstr>
      <vt:lpstr>Serving Youth Participants in WIOA</vt:lpstr>
      <vt:lpstr>WIOA Title I YOUTH Performance Measures: Required Follow-Up for Youth</vt:lpstr>
      <vt:lpstr>WIOA Title I YOUTH Performance Measures: Required Follow-Up for Youth</vt:lpstr>
      <vt:lpstr>WIOA Title I YOUTH Performance Measures: Required Follow-Up for Youth</vt:lpstr>
      <vt:lpstr>WIOA Title I YOUTH Performance Measures: Required Follow-Up for Youth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Youth Career Pathways An Overview of the NOFO, Budget Information and Scorecard</dc:title>
  <dc:creator>Sarah Blalock</dc:creator>
  <cp:lastModifiedBy>Barry, Paula</cp:lastModifiedBy>
  <cp:revision>86</cp:revision>
  <dcterms:created xsi:type="dcterms:W3CDTF">2020-11-17T15:42:27Z</dcterms:created>
  <dcterms:modified xsi:type="dcterms:W3CDTF">2021-02-24T21:23:35Z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