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5"/>
    <p:sldMasterId id="2147483676" r:id="rId6"/>
    <p:sldMasterId id="214748367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Lst>
  <p:sldSz cy="5143500" cx="9144000"/>
  <p:notesSz cx="6858000" cy="9144000"/>
  <p:embeddedFontLst>
    <p:embeddedFont>
      <p:font typeface="Raleway"/>
      <p:regular r:id="rId40"/>
      <p:bold r:id="rId41"/>
      <p:italic r:id="rId42"/>
      <p:boldItalic r:id="rId43"/>
    </p:embeddedFont>
    <p:embeddedFont>
      <p:font typeface="Lato"/>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E9D81FD-BCC6-4565-AFE0-8DE0F26A4633}">
  <a:tblStyle styleId="{4E9D81FD-BCC6-4565-AFE0-8DE0F26A463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3" Type="http://schemas.openxmlformats.org/officeDocument/2006/relationships/slide" Target="slides/slide5.xml"/><Relationship Id="rId39" Type="http://schemas.openxmlformats.org/officeDocument/2006/relationships/slide" Target="slides/slide31.xml"/><Relationship Id="rId18" Type="http://schemas.openxmlformats.org/officeDocument/2006/relationships/slide" Target="slides/slide10.xml"/><Relationship Id="rId42" Type="http://schemas.openxmlformats.org/officeDocument/2006/relationships/font" Target="fonts/Raleway-italic.fntdata"/><Relationship Id="rId21" Type="http://schemas.openxmlformats.org/officeDocument/2006/relationships/slide" Target="slides/slide13.xml"/><Relationship Id="rId47" Type="http://schemas.openxmlformats.org/officeDocument/2006/relationships/font" Target="fonts/Lato-boldItalic.fntdata"/><Relationship Id="rId34" Type="http://schemas.openxmlformats.org/officeDocument/2006/relationships/slide" Target="slides/slide26.xml"/><Relationship Id="rId50" Type="http://schemas.openxmlformats.org/officeDocument/2006/relationships/customXml" Target="../customXml/item3.xml"/><Relationship Id="rId7" Type="http://schemas.openxmlformats.org/officeDocument/2006/relationships/slideMaster" Target="slideMasters/slideMaster3.xml"/><Relationship Id="rId2" Type="http://schemas.openxmlformats.org/officeDocument/2006/relationships/viewProps" Target="viewProps.xml"/><Relationship Id="rId29" Type="http://schemas.openxmlformats.org/officeDocument/2006/relationships/slide" Target="slides/slide21.xml"/><Relationship Id="rId16" Type="http://schemas.openxmlformats.org/officeDocument/2006/relationships/slide" Target="slides/slide8.xml"/><Relationship Id="rId40" Type="http://schemas.openxmlformats.org/officeDocument/2006/relationships/font" Target="fonts/Raleway-regular.fntdata"/><Relationship Id="rId24" Type="http://schemas.openxmlformats.org/officeDocument/2006/relationships/slide" Target="slides/slide16.xml"/><Relationship Id="rId45" Type="http://schemas.openxmlformats.org/officeDocument/2006/relationships/font" Target="fonts/Lato-bold.fntdata"/><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23" Type="http://schemas.openxmlformats.org/officeDocument/2006/relationships/slide" Target="slides/slide15.xml"/><Relationship Id="rId28" Type="http://schemas.openxmlformats.org/officeDocument/2006/relationships/slide" Target="slides/slide20.xml"/><Relationship Id="rId5" Type="http://schemas.openxmlformats.org/officeDocument/2006/relationships/slideMaster" Target="slideMasters/slideMaster1.xml"/><Relationship Id="rId15" Type="http://schemas.openxmlformats.org/officeDocument/2006/relationships/slide" Target="slides/slide7.xml"/><Relationship Id="rId36" Type="http://schemas.openxmlformats.org/officeDocument/2006/relationships/slide" Target="slides/slide28.xml"/><Relationship Id="rId49" Type="http://schemas.openxmlformats.org/officeDocument/2006/relationships/customXml" Target="../customXml/item2.xml"/><Relationship Id="rId44" Type="http://schemas.openxmlformats.org/officeDocument/2006/relationships/font" Target="fonts/Lato-regular.fntdata"/><Relationship Id="rId31" Type="http://schemas.openxmlformats.org/officeDocument/2006/relationships/slide" Target="slides/slide23.xml"/><Relationship Id="rId10" Type="http://schemas.openxmlformats.org/officeDocument/2006/relationships/slide" Target="slides/slide2.xml"/><Relationship Id="rId19" Type="http://schemas.openxmlformats.org/officeDocument/2006/relationships/slide" Target="slides/slide11.xml"/><Relationship Id="rId22" Type="http://schemas.openxmlformats.org/officeDocument/2006/relationships/slide" Target="slides/slide14.xml"/><Relationship Id="rId43" Type="http://schemas.openxmlformats.org/officeDocument/2006/relationships/font" Target="fonts/Raleway-boldItalic.fntdata"/><Relationship Id="rId4" Type="http://schemas.openxmlformats.org/officeDocument/2006/relationships/tableStyles" Target="tableStyles.xml"/><Relationship Id="rId9" Type="http://schemas.openxmlformats.org/officeDocument/2006/relationships/slide" Target="slides/slide1.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14" Type="http://schemas.openxmlformats.org/officeDocument/2006/relationships/slide" Target="slides/slide6.xml"/><Relationship Id="rId48" Type="http://schemas.openxmlformats.org/officeDocument/2006/relationships/customXml" Target="../customXml/item1.xml"/><Relationship Id="rId8" Type="http://schemas.openxmlformats.org/officeDocument/2006/relationships/notesMaster" Target="notesMasters/notesMaster1.xml"/><Relationship Id="rId3" Type="http://schemas.openxmlformats.org/officeDocument/2006/relationships/presProps" Target="presProps.xml"/><Relationship Id="rId46" Type="http://schemas.openxmlformats.org/officeDocument/2006/relationships/font" Target="fonts/Lato-italic.fntdata"/><Relationship Id="rId25" Type="http://schemas.openxmlformats.org/officeDocument/2006/relationships/slide" Target="slides/slide17.xml"/><Relationship Id="rId33" Type="http://schemas.openxmlformats.org/officeDocument/2006/relationships/slide" Target="slides/slide25.xml"/><Relationship Id="rId12" Type="http://schemas.openxmlformats.org/officeDocument/2006/relationships/slide" Target="slides/slide4.xml"/><Relationship Id="rId17" Type="http://schemas.openxmlformats.org/officeDocument/2006/relationships/slide" Target="slides/slide9.xml"/><Relationship Id="rId38" Type="http://schemas.openxmlformats.org/officeDocument/2006/relationships/slide" Target="slides/slide30.xml"/><Relationship Id="rId20" Type="http://schemas.openxmlformats.org/officeDocument/2006/relationships/slide" Target="slides/slide12.xml"/><Relationship Id="rId41" Type="http://schemas.openxmlformats.org/officeDocument/2006/relationships/font" Target="fonts/Raleway-bold.fntdata"/><Relationship Id="rId1" Type="http://schemas.openxmlformats.org/officeDocument/2006/relationships/theme" Target="theme/theme4.xml"/><Relationship Id="rId6"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bc8f0d0a4f_1_49:notes"/>
          <p:cNvSpPr/>
          <p:nvPr>
            <p:ph idx="2" type="sldImg"/>
          </p:nvPr>
        </p:nvSpPr>
        <p:spPr>
          <a:xfrm>
            <a:off x="702232" y="1143000"/>
            <a:ext cx="5453536" cy="3085944"/>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gbc8f0d0a4f_1_49:notes"/>
          <p:cNvSpPr txBox="1"/>
          <p:nvPr>
            <p:ph idx="1" type="body"/>
          </p:nvPr>
        </p:nvSpPr>
        <p:spPr>
          <a:xfrm>
            <a:off x="685180" y="4400472"/>
            <a:ext cx="5487640" cy="3600528"/>
          </a:xfrm>
          <a:prstGeom prst="rect">
            <a:avLst/>
          </a:prstGeom>
          <a:noFill/>
          <a:ln>
            <a:noFill/>
          </a:ln>
        </p:spPr>
        <p:txBody>
          <a:bodyPr anchorCtr="0" anchor="t" bIns="44725" lIns="89450" spcFirstLastPara="1" rIns="89450" wrap="square" tIns="44725">
            <a:noAutofit/>
          </a:bodyPr>
          <a:lstStyle/>
          <a:p>
            <a:pPr indent="0" lvl="0" marL="0" rtl="0" algn="l">
              <a:spcBef>
                <a:spcPts val="0"/>
              </a:spcBef>
              <a:spcAft>
                <a:spcPts val="0"/>
              </a:spcAft>
              <a:buNone/>
            </a:pPr>
            <a:r>
              <a:t/>
            </a:r>
            <a:endParaRPr sz="1400"/>
          </a:p>
        </p:txBody>
      </p:sp>
      <p:sp>
        <p:nvSpPr>
          <p:cNvPr id="163" name="Google Shape;163;gbc8f0d0a4f_1_49:notes"/>
          <p:cNvSpPr txBox="1"/>
          <p:nvPr>
            <p:ph idx="12" type="sldNum"/>
          </p:nvPr>
        </p:nvSpPr>
        <p:spPr>
          <a:xfrm>
            <a:off x="3884753" y="8685553"/>
            <a:ext cx="2971697" cy="458447"/>
          </a:xfrm>
          <a:prstGeom prst="rect">
            <a:avLst/>
          </a:prstGeom>
          <a:noFill/>
          <a:ln>
            <a:noFill/>
          </a:ln>
        </p:spPr>
        <p:txBody>
          <a:bodyPr anchorCtr="0" anchor="b" bIns="44725" lIns="89450" spcFirstLastPara="1" rIns="89450" wrap="square" tIns="44725">
            <a:noAutofit/>
          </a:bodyPr>
          <a:lstStyle/>
          <a:p>
            <a:pPr indent="0" lvl="0" marL="0" rtl="0" algn="r">
              <a:spcBef>
                <a:spcPts val="0"/>
              </a:spcBef>
              <a:spcAft>
                <a:spcPts val="0"/>
              </a:spcAft>
              <a:buNone/>
            </a:pPr>
            <a:fld id="{00000000-1234-1234-1234-123412341234}" type="slidenum">
              <a:rPr lang="en-US" sz="1400"/>
              <a:t>‹#›</a:t>
            </a:fld>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-open-sourced, free to download, updated annually due to changes in the law and administrations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bc8ae7292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bc8ae7292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-10-30 min modules based on a variety of teaching/learning methods and techniques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bc8ae7292c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bc8ae7292c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-focus on documenting/record-keeping</a:t>
            </a:r>
            <a:endParaRPr/>
          </a:p>
          <a:p>
            <a:pPr indent="0" lvl="0" marL="0" rtl="0" algn="l">
              <a:spcBef>
                <a:spcPts val="0"/>
              </a:spcBef>
              <a:spcAft>
                <a:spcPts val="0"/>
              </a:spcAft>
              <a:buNone/>
            </a:pPr>
            <a:r>
              <a:rPr lang="en-US"/>
              <a:t>-share worker’s story from quiz question 1.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bc8ae7292c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bc8ae7292c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bc8ae7292c_0_2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2" name="Google Shape;272;gbc8ae7292c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8" name="Google Shape;278;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4" name="Google Shape;284;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0" name="Google Shape;290;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bc8f0d0a4f_1_58:notes"/>
          <p:cNvSpPr txBox="1"/>
          <p:nvPr>
            <p:ph idx="1" type="body"/>
          </p:nvPr>
        </p:nvSpPr>
        <p:spPr>
          <a:xfrm>
            <a:off x="685180" y="4400472"/>
            <a:ext cx="5487640" cy="3600528"/>
          </a:xfrm>
          <a:prstGeom prst="rect">
            <a:avLst/>
          </a:prstGeom>
        </p:spPr>
        <p:txBody>
          <a:bodyPr anchorCtr="0" anchor="t" bIns="89450" lIns="89450" spcFirstLastPara="1" rIns="89450" wrap="square" tIns="89450">
            <a:noAutofit/>
          </a:bodyPr>
          <a:lstStyle/>
          <a:p>
            <a:pPr indent="0" lvl="0" marL="0" rtl="0" algn="l">
              <a:spcBef>
                <a:spcPts val="0"/>
              </a:spcBef>
              <a:spcAft>
                <a:spcPts val="0"/>
              </a:spcAft>
              <a:buNone/>
            </a:pPr>
            <a:r>
              <a:t/>
            </a:r>
            <a:endParaRPr/>
          </a:p>
        </p:txBody>
      </p:sp>
      <p:sp>
        <p:nvSpPr>
          <p:cNvPr id="171" name="Google Shape;171;gbc8f0d0a4f_1_58:notes"/>
          <p:cNvSpPr/>
          <p:nvPr>
            <p:ph idx="2" type="sldImg"/>
          </p:nvPr>
        </p:nvSpPr>
        <p:spPr>
          <a:xfrm>
            <a:off x="702232" y="1143000"/>
            <a:ext cx="5453536" cy="3085944"/>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bc8ae7292c_0_2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5" name="Google Shape;295;gbc8ae7292c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bc8ae7292c_0_2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gbc8ae7292c_0_2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6" name="Google Shape;306;p3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2" name="Google Shape;312;p3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8" name="Google Shape;318;p3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bc8ae7292c_0_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5" name="Google Shape;325;gbc8ae7292c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6" name="Google Shape;336;p4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2" name="Google Shape;342;p4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8" name="Google Shape;348;p4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bc8f0d0a4f_1_66:notes"/>
          <p:cNvSpPr txBox="1"/>
          <p:nvPr>
            <p:ph idx="1" type="body"/>
          </p:nvPr>
        </p:nvSpPr>
        <p:spPr>
          <a:xfrm>
            <a:off x="685180" y="4400472"/>
            <a:ext cx="5487640" cy="3600528"/>
          </a:xfrm>
          <a:prstGeom prst="rect">
            <a:avLst/>
          </a:prstGeom>
        </p:spPr>
        <p:txBody>
          <a:bodyPr anchorCtr="0" anchor="t" bIns="89450" lIns="89450" spcFirstLastPara="1" rIns="89450" wrap="square" tIns="89450">
            <a:noAutofit/>
          </a:bodyPr>
          <a:lstStyle/>
          <a:p>
            <a:pPr indent="0" lvl="0" marL="0" rtl="0" algn="l">
              <a:spcBef>
                <a:spcPts val="0"/>
              </a:spcBef>
              <a:spcAft>
                <a:spcPts val="0"/>
              </a:spcAft>
              <a:buNone/>
            </a:pPr>
            <a:r>
              <a:t/>
            </a:r>
            <a:endParaRPr/>
          </a:p>
        </p:txBody>
      </p:sp>
      <p:sp>
        <p:nvSpPr>
          <p:cNvPr id="180" name="Google Shape;180;gbc8f0d0a4f_1_66:notes"/>
          <p:cNvSpPr/>
          <p:nvPr>
            <p:ph idx="2" type="sldImg"/>
          </p:nvPr>
        </p:nvSpPr>
        <p:spPr>
          <a:xfrm>
            <a:off x="702232" y="1143000"/>
            <a:ext cx="5453536" cy="3085944"/>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4" name="Google Shape;354;p4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0" name="Google Shape;360;p7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bc8f0d0a4f_1_75:notes"/>
          <p:cNvSpPr txBox="1"/>
          <p:nvPr>
            <p:ph idx="1" type="body"/>
          </p:nvPr>
        </p:nvSpPr>
        <p:spPr>
          <a:xfrm>
            <a:off x="685180" y="4400472"/>
            <a:ext cx="5487640" cy="3600528"/>
          </a:xfrm>
          <a:prstGeom prst="rect">
            <a:avLst/>
          </a:prstGeom>
        </p:spPr>
        <p:txBody>
          <a:bodyPr anchorCtr="0" anchor="t" bIns="89450" lIns="89450" spcFirstLastPara="1" rIns="89450" wrap="square" tIns="89450">
            <a:noAutofit/>
          </a:bodyPr>
          <a:lstStyle/>
          <a:p>
            <a:pPr indent="0" lvl="0" marL="0" rtl="0" algn="l">
              <a:spcBef>
                <a:spcPts val="0"/>
              </a:spcBef>
              <a:spcAft>
                <a:spcPts val="0"/>
              </a:spcAft>
              <a:buNone/>
            </a:pPr>
            <a:r>
              <a:t/>
            </a:r>
            <a:endParaRPr/>
          </a:p>
        </p:txBody>
      </p:sp>
      <p:sp>
        <p:nvSpPr>
          <p:cNvPr id="200" name="Google Shape;200;gbc8f0d0a4f_1_75:notes"/>
          <p:cNvSpPr/>
          <p:nvPr>
            <p:ph idx="2" type="sldImg"/>
          </p:nvPr>
        </p:nvSpPr>
        <p:spPr>
          <a:xfrm>
            <a:off x="702232" y="1143000"/>
            <a:ext cx="5453536" cy="3085944"/>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End of session we will share these pieces in a short discussion</a:t>
            </a:r>
            <a:endParaRPr/>
          </a:p>
        </p:txBody>
      </p:sp>
      <p:sp>
        <p:nvSpPr>
          <p:cNvPr id="207" name="Google Shape;207;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bc8ae7292c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bc8ae7292c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-Wage theft disproportionately impacts most marginalized workers - women, workers of color, immigrants, returning citizens</a:t>
            </a:r>
            <a:endParaRPr/>
          </a:p>
          <a:p>
            <a:pPr indent="0" lvl="0" marL="0" rtl="0" algn="l">
              <a:lnSpc>
                <a:spcPct val="100000"/>
              </a:lnSpc>
              <a:spcBef>
                <a:spcPts val="0"/>
              </a:spcBef>
              <a:spcAft>
                <a:spcPts val="0"/>
              </a:spcAft>
              <a:buSzPts val="1100"/>
              <a:buNone/>
            </a:pPr>
            <a:r>
              <a:rPr lang="en-US"/>
              <a:t>-Confusing patchwork of laws - minimum wages, anti-discrimination, workers’ comp</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-Train the trainer model has led to program expansion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jpg"/><Relationship Id="rId3"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jpg"/><Relationship Id="rId3"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jpg"/><Relationship Id="rId3"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jp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1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6" name="Google Shape;46;p1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7" name="Google Shape;47;p1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1" name="Google Shape;51;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2" name="Google Shape;52;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7" name="Shape 57"/>
        <p:cNvGrpSpPr/>
        <p:nvPr/>
      </p:nvGrpSpPr>
      <p:grpSpPr>
        <a:xfrm>
          <a:off x="0" y="0"/>
          <a:ext cx="0" cy="0"/>
          <a:chOff x="0" y="0"/>
          <a:chExt cx="0" cy="0"/>
        </a:xfrm>
      </p:grpSpPr>
      <p:cxnSp>
        <p:nvCxnSpPr>
          <p:cNvPr id="58" name="Google Shape;58;p1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59" name="Google Shape;59;p1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60" name="Google Shape;60;p1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61" name="Google Shape;61;p14"/>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62" name="Google Shape;62;p14"/>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63" name="Google Shape;63;p1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1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6" name="Shape 66"/>
        <p:cNvGrpSpPr/>
        <p:nvPr/>
      </p:nvGrpSpPr>
      <p:grpSpPr>
        <a:xfrm>
          <a:off x="0" y="0"/>
          <a:ext cx="0" cy="0"/>
          <a:chOff x="0" y="0"/>
          <a:chExt cx="0" cy="0"/>
        </a:xfrm>
      </p:grpSpPr>
      <p:sp>
        <p:nvSpPr>
          <p:cNvPr id="67" name="Google Shape;67;p16"/>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8" name="Google Shape;68;p16"/>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9" name="Google Shape;69;p16"/>
          <p:cNvSpPr txBox="1"/>
          <p:nvPr>
            <p:ph type="title"/>
          </p:nvPr>
        </p:nvSpPr>
        <p:spPr>
          <a:xfrm>
            <a:off x="265500" y="1397350"/>
            <a:ext cx="4045200" cy="1318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p:txBody>
      </p:sp>
      <p:sp>
        <p:nvSpPr>
          <p:cNvPr id="70" name="Google Shape;70;p16"/>
          <p:cNvSpPr txBox="1"/>
          <p:nvPr>
            <p:ph idx="1" type="subTitle"/>
          </p:nvPr>
        </p:nvSpPr>
        <p:spPr>
          <a:xfrm>
            <a:off x="265500" y="273537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1" name="Google Shape;71;p16"/>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72" name="Google Shape;72;p1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353535"/>
        </a:solidFill>
      </p:bgPr>
    </p:bg>
    <p:spTree>
      <p:nvGrpSpPr>
        <p:cNvPr id="73" name="Shape 73"/>
        <p:cNvGrpSpPr/>
        <p:nvPr/>
      </p:nvGrpSpPr>
      <p:grpSpPr>
        <a:xfrm>
          <a:off x="0" y="0"/>
          <a:ext cx="0" cy="0"/>
          <a:chOff x="0" y="0"/>
          <a:chExt cx="0" cy="0"/>
        </a:xfrm>
      </p:grpSpPr>
      <p:cxnSp>
        <p:nvCxnSpPr>
          <p:cNvPr id="74" name="Google Shape;74;p17"/>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75" name="Google Shape;75;p17"/>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76" name="Google Shape;76;p1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77" name="Shape 77"/>
        <p:cNvGrpSpPr/>
        <p:nvPr/>
      </p:nvGrpSpPr>
      <p:grpSpPr>
        <a:xfrm>
          <a:off x="0" y="0"/>
          <a:ext cx="0" cy="0"/>
          <a:chOff x="0" y="0"/>
          <a:chExt cx="0" cy="0"/>
        </a:xfrm>
      </p:grpSpPr>
      <p:cxnSp>
        <p:nvCxnSpPr>
          <p:cNvPr id="78" name="Google Shape;78;p18"/>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79" name="Google Shape;79;p18"/>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80" name="Google Shape;80;p1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81" name="Google Shape;81;p18"/>
          <p:cNvSpPr txBox="1"/>
          <p:nvPr>
            <p:ph type="ctrTitle"/>
          </p:nvPr>
        </p:nvSpPr>
        <p:spPr>
          <a:xfrm>
            <a:off x="2371725" y="630225"/>
            <a:ext cx="6331500" cy="154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82" name="Google Shape;82;p18"/>
          <p:cNvSpPr txBox="1"/>
          <p:nvPr>
            <p:ph idx="1" type="subTitle"/>
          </p:nvPr>
        </p:nvSpPr>
        <p:spPr>
          <a:xfrm>
            <a:off x="2390267" y="3238450"/>
            <a:ext cx="6331500" cy="1241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83" name="Google Shape;83;p1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84" name="Shape 84"/>
        <p:cNvGrpSpPr/>
        <p:nvPr/>
      </p:nvGrpSpPr>
      <p:grpSpPr>
        <a:xfrm>
          <a:off x="0" y="0"/>
          <a:ext cx="0" cy="0"/>
          <a:chOff x="0" y="0"/>
          <a:chExt cx="0" cy="0"/>
        </a:xfrm>
      </p:grpSpPr>
      <p:cxnSp>
        <p:nvCxnSpPr>
          <p:cNvPr id="85" name="Google Shape;85;p19"/>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86" name="Google Shape;86;p19"/>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87" name="Google Shape;87;p19"/>
          <p:cNvSpPr txBox="1"/>
          <p:nvPr>
            <p:ph type="title"/>
          </p:nvPr>
        </p:nvSpPr>
        <p:spPr>
          <a:xfrm>
            <a:off x="406425" y="1806825"/>
            <a:ext cx="8296800" cy="154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88" name="Google Shape;88;p1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9" name="Shape 89"/>
        <p:cNvGrpSpPr/>
        <p:nvPr/>
      </p:nvGrpSpPr>
      <p:grpSpPr>
        <a:xfrm>
          <a:off x="0" y="0"/>
          <a:ext cx="0" cy="0"/>
          <a:chOff x="0" y="0"/>
          <a:chExt cx="0" cy="0"/>
        </a:xfrm>
      </p:grpSpPr>
      <p:cxnSp>
        <p:nvCxnSpPr>
          <p:cNvPr id="90" name="Google Shape;90;p20"/>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91" name="Google Shape;91;p20"/>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92" name="Google Shape;92;p2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93" name="Google Shape;93;p20"/>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94" name="Google Shape;94;p20"/>
          <p:cNvSpPr txBox="1"/>
          <p:nvPr>
            <p:ph idx="1" type="body"/>
          </p:nvPr>
        </p:nvSpPr>
        <p:spPr>
          <a:xfrm>
            <a:off x="2400303"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95" name="Google Shape;95;p20"/>
          <p:cNvSpPr txBox="1"/>
          <p:nvPr>
            <p:ph idx="2" type="body"/>
          </p:nvPr>
        </p:nvSpPr>
        <p:spPr>
          <a:xfrm>
            <a:off x="5650572"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96" name="Google Shape;96;p2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7" name="Shape 97"/>
        <p:cNvGrpSpPr/>
        <p:nvPr/>
      </p:nvGrpSpPr>
      <p:grpSpPr>
        <a:xfrm>
          <a:off x="0" y="0"/>
          <a:ext cx="0" cy="0"/>
          <a:chOff x="0" y="0"/>
          <a:chExt cx="0" cy="0"/>
        </a:xfrm>
      </p:grpSpPr>
      <p:sp>
        <p:nvSpPr>
          <p:cNvPr id="98" name="Google Shape;98;p21"/>
          <p:cNvSpPr txBox="1"/>
          <p:nvPr>
            <p:ph type="title"/>
          </p:nvPr>
        </p:nvSpPr>
        <p:spPr>
          <a:xfrm>
            <a:off x="303300" y="411575"/>
            <a:ext cx="8520600" cy="63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99" name="Google Shape;99;p2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 name="Shape 13"/>
        <p:cNvGrpSpPr/>
        <p:nvPr/>
      </p:nvGrpSpPr>
      <p:grpSpPr>
        <a:xfrm>
          <a:off x="0" y="0"/>
          <a:ext cx="0" cy="0"/>
          <a:chOff x="0" y="0"/>
          <a:chExt cx="0" cy="0"/>
        </a:xfrm>
      </p:grpSpPr>
      <p:sp>
        <p:nvSpPr>
          <p:cNvPr id="14" name="Google Shape;14;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6" name="Google Shape;16;p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7" name="Google Shape;17;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0" name="Shape 100"/>
        <p:cNvGrpSpPr/>
        <p:nvPr/>
      </p:nvGrpSpPr>
      <p:grpSpPr>
        <a:xfrm>
          <a:off x="0" y="0"/>
          <a:ext cx="0" cy="0"/>
          <a:chOff x="0" y="0"/>
          <a:chExt cx="0" cy="0"/>
        </a:xfrm>
      </p:grpSpPr>
      <p:cxnSp>
        <p:nvCxnSpPr>
          <p:cNvPr id="101" name="Google Shape;101;p22"/>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02" name="Google Shape;102;p22"/>
          <p:cNvSpPr txBox="1"/>
          <p:nvPr>
            <p:ph type="title"/>
          </p:nvPr>
        </p:nvSpPr>
        <p:spPr>
          <a:xfrm>
            <a:off x="319500" y="936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03" name="Google Shape;103;p22"/>
          <p:cNvSpPr txBox="1"/>
          <p:nvPr>
            <p:ph idx="1" type="body"/>
          </p:nvPr>
        </p:nvSpPr>
        <p:spPr>
          <a:xfrm>
            <a:off x="319500" y="1846804"/>
            <a:ext cx="2808000" cy="2806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04" name="Google Shape;104;p2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cxnSp>
        <p:nvCxnSpPr>
          <p:cNvPr id="106" name="Google Shape;106;p23"/>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07" name="Google Shape;107;p23"/>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108" name="Google Shape;108;p23"/>
          <p:cNvSpPr txBox="1"/>
          <p:nvPr>
            <p:ph hasCustomPrompt="1" type="title"/>
          </p:nvPr>
        </p:nvSpPr>
        <p:spPr>
          <a:xfrm>
            <a:off x="853950" y="1304850"/>
            <a:ext cx="7436100" cy="153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109" name="Google Shape;109;p23"/>
          <p:cNvSpPr txBox="1"/>
          <p:nvPr>
            <p:ph idx="1" type="body"/>
          </p:nvPr>
        </p:nvSpPr>
        <p:spPr>
          <a:xfrm>
            <a:off x="853950" y="2919450"/>
            <a:ext cx="74361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10" name="Google Shape;110;p2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7" name="Shape 117"/>
        <p:cNvGrpSpPr/>
        <p:nvPr/>
      </p:nvGrpSpPr>
      <p:grpSpPr>
        <a:xfrm>
          <a:off x="0" y="0"/>
          <a:ext cx="0" cy="0"/>
          <a:chOff x="0" y="0"/>
          <a:chExt cx="0" cy="0"/>
        </a:xfrm>
      </p:grpSpPr>
      <p:pic>
        <p:nvPicPr>
          <p:cNvPr id="118" name="Google Shape;118;p25"/>
          <p:cNvPicPr preferRelativeResize="0"/>
          <p:nvPr/>
        </p:nvPicPr>
        <p:blipFill rotWithShape="1">
          <a:blip r:embed="rId2">
            <a:alphaModFix/>
          </a:blip>
          <a:srcRect b="0" l="0" r="0" t="0"/>
          <a:stretch/>
        </p:blipFill>
        <p:spPr>
          <a:xfrm>
            <a:off x="0" y="-1"/>
            <a:ext cx="9144000" cy="5145785"/>
          </a:xfrm>
          <a:prstGeom prst="rect">
            <a:avLst/>
          </a:prstGeom>
          <a:noFill/>
          <a:ln>
            <a:noFill/>
          </a:ln>
        </p:spPr>
      </p:pic>
      <p:sp>
        <p:nvSpPr>
          <p:cNvPr id="119" name="Google Shape;119;p25"/>
          <p:cNvSpPr txBox="1"/>
          <p:nvPr>
            <p:ph type="ctrTitle"/>
          </p:nvPr>
        </p:nvSpPr>
        <p:spPr>
          <a:xfrm>
            <a:off x="4887410" y="633428"/>
            <a:ext cx="3906456" cy="17907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rgbClr val="172169"/>
              </a:buClr>
              <a:buSzPts val="4500"/>
              <a:buFont typeface="Calibri"/>
              <a:buNone/>
              <a:defRPr b="1" sz="4500">
                <a:solidFill>
                  <a:srgbClr val="172169"/>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0" name="Google Shape;120;p25"/>
          <p:cNvSpPr txBox="1"/>
          <p:nvPr>
            <p:ph idx="1" type="subTitle"/>
          </p:nvPr>
        </p:nvSpPr>
        <p:spPr>
          <a:xfrm>
            <a:off x="4887410" y="2875149"/>
            <a:ext cx="3906456" cy="562532"/>
          </a:xfrm>
          <a:prstGeom prst="rect">
            <a:avLst/>
          </a:prstGeom>
          <a:noFill/>
          <a:ln>
            <a:noFill/>
          </a:ln>
        </p:spPr>
        <p:txBody>
          <a:bodyPr anchorCtr="0" anchor="t" bIns="34275" lIns="68575" spcFirstLastPara="1" rIns="68575" wrap="square" tIns="34275">
            <a:normAutofit/>
          </a:bodyPr>
          <a:lstStyle>
            <a:lvl1pPr lvl="0" algn="l">
              <a:lnSpc>
                <a:spcPct val="90000"/>
              </a:lnSpc>
              <a:spcBef>
                <a:spcPts val="800"/>
              </a:spcBef>
              <a:spcAft>
                <a:spcPts val="0"/>
              </a:spcAft>
              <a:buClr>
                <a:srgbClr val="58595B"/>
              </a:buClr>
              <a:buSzPts val="1800"/>
              <a:buNone/>
              <a:defRPr sz="1800">
                <a:solidFill>
                  <a:srgbClr val="58595B"/>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21" name="Google Shape;121;p25"/>
          <p:cNvSpPr txBox="1"/>
          <p:nvPr>
            <p:ph idx="11" type="ftr"/>
          </p:nvPr>
        </p:nvSpPr>
        <p:spPr>
          <a:xfrm>
            <a:off x="4834601" y="469781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2" name="Google Shape;122;p25"/>
          <p:cNvSpPr txBox="1"/>
          <p:nvPr>
            <p:ph idx="12" type="sldNum"/>
          </p:nvPr>
        </p:nvSpPr>
        <p:spPr>
          <a:xfrm>
            <a:off x="8238281" y="4697813"/>
            <a:ext cx="546181"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900" u="none" cap="none" strike="noStrike">
                <a:solidFill>
                  <a:schemeClr val="lt1"/>
                </a:solidFill>
                <a:latin typeface="Calibri"/>
                <a:ea typeface="Calibri"/>
                <a:cs typeface="Calibri"/>
                <a:sym typeface="Calibri"/>
              </a:defRPr>
            </a:lvl1pPr>
            <a:lvl2pPr indent="0" lvl="1" marL="0" algn="r">
              <a:spcBef>
                <a:spcPts val="0"/>
              </a:spcBef>
              <a:buNone/>
              <a:defRPr b="0" i="0" sz="900" u="none" cap="none" strike="noStrike">
                <a:solidFill>
                  <a:schemeClr val="lt1"/>
                </a:solidFill>
                <a:latin typeface="Calibri"/>
                <a:ea typeface="Calibri"/>
                <a:cs typeface="Calibri"/>
                <a:sym typeface="Calibri"/>
              </a:defRPr>
            </a:lvl2pPr>
            <a:lvl3pPr indent="0" lvl="2" marL="0" algn="r">
              <a:spcBef>
                <a:spcPts val="0"/>
              </a:spcBef>
              <a:buNone/>
              <a:defRPr b="0" i="0" sz="900" u="none" cap="none" strike="noStrike">
                <a:solidFill>
                  <a:schemeClr val="lt1"/>
                </a:solidFill>
                <a:latin typeface="Calibri"/>
                <a:ea typeface="Calibri"/>
                <a:cs typeface="Calibri"/>
                <a:sym typeface="Calibri"/>
              </a:defRPr>
            </a:lvl3pPr>
            <a:lvl4pPr indent="0" lvl="3" marL="0" algn="r">
              <a:spcBef>
                <a:spcPts val="0"/>
              </a:spcBef>
              <a:buNone/>
              <a:defRPr b="0" i="0" sz="900" u="none" cap="none" strike="noStrike">
                <a:solidFill>
                  <a:schemeClr val="lt1"/>
                </a:solidFill>
                <a:latin typeface="Calibri"/>
                <a:ea typeface="Calibri"/>
                <a:cs typeface="Calibri"/>
                <a:sym typeface="Calibri"/>
              </a:defRPr>
            </a:lvl4pPr>
            <a:lvl5pPr indent="0" lvl="4" marL="0" algn="r">
              <a:spcBef>
                <a:spcPts val="0"/>
              </a:spcBef>
              <a:buNone/>
              <a:defRPr b="0" i="0" sz="900" u="none" cap="none" strike="noStrike">
                <a:solidFill>
                  <a:schemeClr val="lt1"/>
                </a:solidFill>
                <a:latin typeface="Calibri"/>
                <a:ea typeface="Calibri"/>
                <a:cs typeface="Calibri"/>
                <a:sym typeface="Calibri"/>
              </a:defRPr>
            </a:lvl5pPr>
            <a:lvl6pPr indent="0" lvl="5" marL="0" algn="r">
              <a:spcBef>
                <a:spcPts val="0"/>
              </a:spcBef>
              <a:buNone/>
              <a:defRPr b="0" i="0" sz="900" u="none" cap="none" strike="noStrike">
                <a:solidFill>
                  <a:schemeClr val="lt1"/>
                </a:solidFill>
                <a:latin typeface="Calibri"/>
                <a:ea typeface="Calibri"/>
                <a:cs typeface="Calibri"/>
                <a:sym typeface="Calibri"/>
              </a:defRPr>
            </a:lvl6pPr>
            <a:lvl7pPr indent="0" lvl="6" marL="0" algn="r">
              <a:spcBef>
                <a:spcPts val="0"/>
              </a:spcBef>
              <a:buNone/>
              <a:defRPr b="0" i="0" sz="900" u="none" cap="none" strike="noStrike">
                <a:solidFill>
                  <a:schemeClr val="lt1"/>
                </a:solidFill>
                <a:latin typeface="Calibri"/>
                <a:ea typeface="Calibri"/>
                <a:cs typeface="Calibri"/>
                <a:sym typeface="Calibri"/>
              </a:defRPr>
            </a:lvl7pPr>
            <a:lvl8pPr indent="0" lvl="7" marL="0" algn="r">
              <a:spcBef>
                <a:spcPts val="0"/>
              </a:spcBef>
              <a:buNone/>
              <a:defRPr b="0" i="0" sz="900" u="none" cap="none" strike="noStrike">
                <a:solidFill>
                  <a:schemeClr val="lt1"/>
                </a:solidFill>
                <a:latin typeface="Calibri"/>
                <a:ea typeface="Calibri"/>
                <a:cs typeface="Calibri"/>
                <a:sym typeface="Calibri"/>
              </a:defRPr>
            </a:lvl8pPr>
            <a:lvl9pPr indent="0" lvl="8" marL="0" algn="r">
              <a:spcBef>
                <a:spcPts val="0"/>
              </a:spcBef>
              <a:buNone/>
              <a:defRPr b="0" i="0" sz="9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3" name="Shape 123"/>
        <p:cNvGrpSpPr/>
        <p:nvPr/>
      </p:nvGrpSpPr>
      <p:grpSpPr>
        <a:xfrm>
          <a:off x="0" y="0"/>
          <a:ext cx="0" cy="0"/>
          <a:chOff x="0" y="0"/>
          <a:chExt cx="0" cy="0"/>
        </a:xfrm>
      </p:grpSpPr>
      <p:pic>
        <p:nvPicPr>
          <p:cNvPr id="124" name="Google Shape;124;p26"/>
          <p:cNvPicPr preferRelativeResize="0"/>
          <p:nvPr/>
        </p:nvPicPr>
        <p:blipFill rotWithShape="1">
          <a:blip r:embed="rId2">
            <a:alphaModFix/>
          </a:blip>
          <a:srcRect b="0" l="0" r="0" t="0"/>
          <a:stretch/>
        </p:blipFill>
        <p:spPr>
          <a:xfrm>
            <a:off x="0" y="-1"/>
            <a:ext cx="9144000" cy="5145785"/>
          </a:xfrm>
          <a:prstGeom prst="rect">
            <a:avLst/>
          </a:prstGeom>
          <a:noFill/>
          <a:ln>
            <a:noFill/>
          </a:ln>
        </p:spPr>
      </p:pic>
      <p:sp>
        <p:nvSpPr>
          <p:cNvPr id="125" name="Google Shape;125;p26"/>
          <p:cNvSpPr txBox="1"/>
          <p:nvPr>
            <p:ph type="title"/>
          </p:nvPr>
        </p:nvSpPr>
        <p:spPr>
          <a:xfrm>
            <a:off x="2408257" y="458149"/>
            <a:ext cx="5712107" cy="420787"/>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172169"/>
              </a:buClr>
              <a:buSzPts val="3300"/>
              <a:buFont typeface="Calibri"/>
              <a:buNone/>
              <a:defRPr b="1">
                <a:solidFill>
                  <a:srgbClr val="172169"/>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6" name="Google Shape;126;p26"/>
          <p:cNvSpPr txBox="1"/>
          <p:nvPr>
            <p:ph idx="1" type="body"/>
          </p:nvPr>
        </p:nvSpPr>
        <p:spPr>
          <a:xfrm>
            <a:off x="628650" y="1588625"/>
            <a:ext cx="7886700" cy="3044097"/>
          </a:xfrm>
          <a:prstGeom prst="rect">
            <a:avLst/>
          </a:prstGeom>
          <a:noFill/>
          <a:ln>
            <a:noFill/>
          </a:ln>
        </p:spPr>
        <p:txBody>
          <a:bodyPr anchorCtr="0" anchor="t" bIns="34275" lIns="68575" spcFirstLastPara="1" rIns="68575" wrap="square" tIns="34275">
            <a:normAutofit/>
          </a:bodyPr>
          <a:lstStyle>
            <a:lvl1pPr indent="-361950" lvl="0" marL="457200" algn="l">
              <a:lnSpc>
                <a:spcPct val="90000"/>
              </a:lnSpc>
              <a:spcBef>
                <a:spcPts val="800"/>
              </a:spcBef>
              <a:spcAft>
                <a:spcPts val="0"/>
              </a:spcAft>
              <a:buClr>
                <a:srgbClr val="58595B"/>
              </a:buClr>
              <a:buSzPts val="2100"/>
              <a:buChar char="•"/>
              <a:defRPr>
                <a:solidFill>
                  <a:srgbClr val="58595B"/>
                </a:solidFill>
              </a:defRPr>
            </a:lvl1pPr>
            <a:lvl2pPr indent="-342900" lvl="1" marL="914400" algn="l">
              <a:lnSpc>
                <a:spcPct val="90000"/>
              </a:lnSpc>
              <a:spcBef>
                <a:spcPts val="400"/>
              </a:spcBef>
              <a:spcAft>
                <a:spcPts val="0"/>
              </a:spcAft>
              <a:buClr>
                <a:srgbClr val="58595B"/>
              </a:buClr>
              <a:buSzPts val="1800"/>
              <a:buChar char="•"/>
              <a:defRPr>
                <a:solidFill>
                  <a:srgbClr val="58595B"/>
                </a:solidFill>
              </a:defRPr>
            </a:lvl2pPr>
            <a:lvl3pPr indent="-323850" lvl="2" marL="1371600" algn="l">
              <a:lnSpc>
                <a:spcPct val="90000"/>
              </a:lnSpc>
              <a:spcBef>
                <a:spcPts val="400"/>
              </a:spcBef>
              <a:spcAft>
                <a:spcPts val="0"/>
              </a:spcAft>
              <a:buClr>
                <a:srgbClr val="58595B"/>
              </a:buClr>
              <a:buSzPts val="1500"/>
              <a:buChar char="•"/>
              <a:defRPr>
                <a:solidFill>
                  <a:srgbClr val="58595B"/>
                </a:solidFill>
              </a:defRPr>
            </a:lvl3pPr>
            <a:lvl4pPr indent="-317500" lvl="3" marL="1828800" algn="l">
              <a:lnSpc>
                <a:spcPct val="90000"/>
              </a:lnSpc>
              <a:spcBef>
                <a:spcPts val="400"/>
              </a:spcBef>
              <a:spcAft>
                <a:spcPts val="0"/>
              </a:spcAft>
              <a:buClr>
                <a:srgbClr val="58595B"/>
              </a:buClr>
              <a:buSzPts val="1400"/>
              <a:buChar char="•"/>
              <a:defRPr>
                <a:solidFill>
                  <a:srgbClr val="58595B"/>
                </a:solidFill>
              </a:defRPr>
            </a:lvl4pPr>
            <a:lvl5pPr indent="-317500" lvl="4" marL="2286000" algn="l">
              <a:lnSpc>
                <a:spcPct val="90000"/>
              </a:lnSpc>
              <a:spcBef>
                <a:spcPts val="400"/>
              </a:spcBef>
              <a:spcAft>
                <a:spcPts val="0"/>
              </a:spcAft>
              <a:buClr>
                <a:srgbClr val="58595B"/>
              </a:buClr>
              <a:buSzPts val="1400"/>
              <a:buChar char="•"/>
              <a:defRPr>
                <a:solidFill>
                  <a:srgbClr val="58595B"/>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7" name="Google Shape;127;p26"/>
          <p:cNvSpPr txBox="1"/>
          <p:nvPr>
            <p:ph idx="12" type="sldNum"/>
          </p:nvPr>
        </p:nvSpPr>
        <p:spPr>
          <a:xfrm>
            <a:off x="6457950" y="486251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900" u="none" cap="none" strike="noStrike">
                <a:solidFill>
                  <a:srgbClr val="7F7F7F"/>
                </a:solidFill>
                <a:latin typeface="Calibri"/>
                <a:ea typeface="Calibri"/>
                <a:cs typeface="Calibri"/>
                <a:sym typeface="Calibri"/>
              </a:defRPr>
            </a:lvl1pPr>
            <a:lvl2pPr indent="0" lvl="1" marL="0" algn="r">
              <a:spcBef>
                <a:spcPts val="0"/>
              </a:spcBef>
              <a:buNone/>
              <a:defRPr b="0" i="0" sz="900" u="none" cap="none" strike="noStrike">
                <a:solidFill>
                  <a:srgbClr val="7F7F7F"/>
                </a:solidFill>
                <a:latin typeface="Calibri"/>
                <a:ea typeface="Calibri"/>
                <a:cs typeface="Calibri"/>
                <a:sym typeface="Calibri"/>
              </a:defRPr>
            </a:lvl2pPr>
            <a:lvl3pPr indent="0" lvl="2" marL="0" algn="r">
              <a:spcBef>
                <a:spcPts val="0"/>
              </a:spcBef>
              <a:buNone/>
              <a:defRPr b="0" i="0" sz="900" u="none" cap="none" strike="noStrike">
                <a:solidFill>
                  <a:srgbClr val="7F7F7F"/>
                </a:solidFill>
                <a:latin typeface="Calibri"/>
                <a:ea typeface="Calibri"/>
                <a:cs typeface="Calibri"/>
                <a:sym typeface="Calibri"/>
              </a:defRPr>
            </a:lvl3pPr>
            <a:lvl4pPr indent="0" lvl="3" marL="0" algn="r">
              <a:spcBef>
                <a:spcPts val="0"/>
              </a:spcBef>
              <a:buNone/>
              <a:defRPr b="0" i="0" sz="900" u="none" cap="none" strike="noStrike">
                <a:solidFill>
                  <a:srgbClr val="7F7F7F"/>
                </a:solidFill>
                <a:latin typeface="Calibri"/>
                <a:ea typeface="Calibri"/>
                <a:cs typeface="Calibri"/>
                <a:sym typeface="Calibri"/>
              </a:defRPr>
            </a:lvl4pPr>
            <a:lvl5pPr indent="0" lvl="4" marL="0" algn="r">
              <a:spcBef>
                <a:spcPts val="0"/>
              </a:spcBef>
              <a:buNone/>
              <a:defRPr b="0" i="0" sz="900" u="none" cap="none" strike="noStrike">
                <a:solidFill>
                  <a:srgbClr val="7F7F7F"/>
                </a:solidFill>
                <a:latin typeface="Calibri"/>
                <a:ea typeface="Calibri"/>
                <a:cs typeface="Calibri"/>
                <a:sym typeface="Calibri"/>
              </a:defRPr>
            </a:lvl5pPr>
            <a:lvl6pPr indent="0" lvl="5" marL="0" algn="r">
              <a:spcBef>
                <a:spcPts val="0"/>
              </a:spcBef>
              <a:buNone/>
              <a:defRPr b="0" i="0" sz="900" u="none" cap="none" strike="noStrike">
                <a:solidFill>
                  <a:srgbClr val="7F7F7F"/>
                </a:solidFill>
                <a:latin typeface="Calibri"/>
                <a:ea typeface="Calibri"/>
                <a:cs typeface="Calibri"/>
                <a:sym typeface="Calibri"/>
              </a:defRPr>
            </a:lvl6pPr>
            <a:lvl7pPr indent="0" lvl="6" marL="0" algn="r">
              <a:spcBef>
                <a:spcPts val="0"/>
              </a:spcBef>
              <a:buNone/>
              <a:defRPr b="0" i="0" sz="900" u="none" cap="none" strike="noStrike">
                <a:solidFill>
                  <a:srgbClr val="7F7F7F"/>
                </a:solidFill>
                <a:latin typeface="Calibri"/>
                <a:ea typeface="Calibri"/>
                <a:cs typeface="Calibri"/>
                <a:sym typeface="Calibri"/>
              </a:defRPr>
            </a:lvl7pPr>
            <a:lvl8pPr indent="0" lvl="7" marL="0" algn="r">
              <a:spcBef>
                <a:spcPts val="0"/>
              </a:spcBef>
              <a:buNone/>
              <a:defRPr b="0" i="0" sz="900" u="none" cap="none" strike="noStrike">
                <a:solidFill>
                  <a:srgbClr val="7F7F7F"/>
                </a:solidFill>
                <a:latin typeface="Calibri"/>
                <a:ea typeface="Calibri"/>
                <a:cs typeface="Calibri"/>
                <a:sym typeface="Calibri"/>
              </a:defRPr>
            </a:lvl8pPr>
            <a:lvl9pPr indent="0" lvl="8" marL="0" algn="r">
              <a:spcBef>
                <a:spcPts val="0"/>
              </a:spcBef>
              <a:buNone/>
              <a:defRPr b="0" i="0" sz="900" u="none" cap="none" strike="noStrike">
                <a:solidFill>
                  <a:srgbClr val="7F7F7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28" name="Google Shape;128;p26"/>
          <p:cNvPicPr preferRelativeResize="0"/>
          <p:nvPr/>
        </p:nvPicPr>
        <p:blipFill rotWithShape="1">
          <a:blip r:embed="rId3">
            <a:alphaModFix/>
          </a:blip>
          <a:srcRect b="0" l="0" r="0" t="0"/>
          <a:stretch/>
        </p:blipFill>
        <p:spPr>
          <a:xfrm>
            <a:off x="438912" y="184024"/>
            <a:ext cx="1545336" cy="85087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29" name="Shape 129"/>
        <p:cNvGrpSpPr/>
        <p:nvPr/>
      </p:nvGrpSpPr>
      <p:grpSpPr>
        <a:xfrm>
          <a:off x="0" y="0"/>
          <a:ext cx="0" cy="0"/>
          <a:chOff x="0" y="0"/>
          <a:chExt cx="0" cy="0"/>
        </a:xfrm>
      </p:grpSpPr>
      <p:pic>
        <p:nvPicPr>
          <p:cNvPr id="130" name="Google Shape;130;p27"/>
          <p:cNvPicPr preferRelativeResize="0"/>
          <p:nvPr/>
        </p:nvPicPr>
        <p:blipFill rotWithShape="1">
          <a:blip r:embed="rId2">
            <a:alphaModFix/>
          </a:blip>
          <a:srcRect b="0" l="0" r="0" t="0"/>
          <a:stretch/>
        </p:blipFill>
        <p:spPr>
          <a:xfrm>
            <a:off x="438912" y="184024"/>
            <a:ext cx="1545336" cy="850871"/>
          </a:xfrm>
          <a:prstGeom prst="rect">
            <a:avLst/>
          </a:prstGeom>
          <a:noFill/>
          <a:ln>
            <a:noFill/>
          </a:ln>
        </p:spPr>
      </p:pic>
      <p:sp>
        <p:nvSpPr>
          <p:cNvPr id="131" name="Google Shape;131;p27"/>
          <p:cNvSpPr txBox="1"/>
          <p:nvPr>
            <p:ph type="title"/>
          </p:nvPr>
        </p:nvSpPr>
        <p:spPr>
          <a:xfrm>
            <a:off x="2408257" y="458149"/>
            <a:ext cx="5712107" cy="420787"/>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172169"/>
              </a:buClr>
              <a:buSzPts val="3300"/>
              <a:buFont typeface="Calibri"/>
              <a:buNone/>
              <a:defRPr b="1">
                <a:solidFill>
                  <a:srgbClr val="172169"/>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2" name="Google Shape;132;p27"/>
          <p:cNvSpPr txBox="1"/>
          <p:nvPr>
            <p:ph idx="1" type="body"/>
          </p:nvPr>
        </p:nvSpPr>
        <p:spPr>
          <a:xfrm>
            <a:off x="629841" y="1503943"/>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33" name="Google Shape;133;p27"/>
          <p:cNvSpPr txBox="1"/>
          <p:nvPr>
            <p:ph idx="2" type="body"/>
          </p:nvPr>
        </p:nvSpPr>
        <p:spPr>
          <a:xfrm>
            <a:off x="629841" y="2121877"/>
            <a:ext cx="3868340" cy="2645386"/>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4" name="Google Shape;134;p27"/>
          <p:cNvSpPr txBox="1"/>
          <p:nvPr>
            <p:ph idx="3" type="body"/>
          </p:nvPr>
        </p:nvSpPr>
        <p:spPr>
          <a:xfrm>
            <a:off x="4629150" y="1503943"/>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35" name="Google Shape;135;p27"/>
          <p:cNvSpPr txBox="1"/>
          <p:nvPr>
            <p:ph idx="4" type="body"/>
          </p:nvPr>
        </p:nvSpPr>
        <p:spPr>
          <a:xfrm>
            <a:off x="4629150" y="2121877"/>
            <a:ext cx="3887391" cy="2645386"/>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6" name="Google Shape;136;p27"/>
          <p:cNvSpPr txBox="1"/>
          <p:nvPr>
            <p:ph idx="11" type="ftr"/>
          </p:nvPr>
        </p:nvSpPr>
        <p:spPr>
          <a:xfrm>
            <a:off x="3028950" y="486251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7" name="Google Shape;137;p27"/>
          <p:cNvSpPr txBox="1"/>
          <p:nvPr>
            <p:ph idx="12" type="sldNum"/>
          </p:nvPr>
        </p:nvSpPr>
        <p:spPr>
          <a:xfrm>
            <a:off x="6457950" y="486251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8" name="Shape 138"/>
        <p:cNvGrpSpPr/>
        <p:nvPr/>
      </p:nvGrpSpPr>
      <p:grpSpPr>
        <a:xfrm>
          <a:off x="0" y="0"/>
          <a:ext cx="0" cy="0"/>
          <a:chOff x="0" y="0"/>
          <a:chExt cx="0" cy="0"/>
        </a:xfrm>
      </p:grpSpPr>
      <p:pic>
        <p:nvPicPr>
          <p:cNvPr id="139" name="Google Shape;139;p28"/>
          <p:cNvPicPr preferRelativeResize="0"/>
          <p:nvPr/>
        </p:nvPicPr>
        <p:blipFill rotWithShape="1">
          <a:blip r:embed="rId2">
            <a:alphaModFix/>
          </a:blip>
          <a:srcRect b="0" l="0" r="0" t="0"/>
          <a:stretch/>
        </p:blipFill>
        <p:spPr>
          <a:xfrm>
            <a:off x="0" y="-1"/>
            <a:ext cx="9144000" cy="5145785"/>
          </a:xfrm>
          <a:prstGeom prst="rect">
            <a:avLst/>
          </a:prstGeom>
          <a:noFill/>
          <a:ln>
            <a:noFill/>
          </a:ln>
        </p:spPr>
      </p:pic>
      <p:pic>
        <p:nvPicPr>
          <p:cNvPr id="140" name="Google Shape;140;p28"/>
          <p:cNvPicPr preferRelativeResize="0"/>
          <p:nvPr/>
        </p:nvPicPr>
        <p:blipFill rotWithShape="1">
          <a:blip r:embed="rId3">
            <a:alphaModFix/>
          </a:blip>
          <a:srcRect b="0" l="0" r="0" t="0"/>
          <a:stretch/>
        </p:blipFill>
        <p:spPr>
          <a:xfrm>
            <a:off x="438912" y="184024"/>
            <a:ext cx="1545336" cy="850871"/>
          </a:xfrm>
          <a:prstGeom prst="rect">
            <a:avLst/>
          </a:prstGeom>
          <a:noFill/>
          <a:ln>
            <a:noFill/>
          </a:ln>
        </p:spPr>
      </p:pic>
      <p:sp>
        <p:nvSpPr>
          <p:cNvPr id="141" name="Google Shape;141;p28"/>
          <p:cNvSpPr txBox="1"/>
          <p:nvPr/>
        </p:nvSpPr>
        <p:spPr>
          <a:xfrm>
            <a:off x="2408257" y="458149"/>
            <a:ext cx="5712107" cy="420787"/>
          </a:xfrm>
          <a:prstGeom prst="rect">
            <a:avLst/>
          </a:prstGeom>
          <a:noFill/>
          <a:ln>
            <a:noFill/>
          </a:ln>
        </p:spPr>
        <p:txBody>
          <a:bodyPr anchorCtr="0" anchor="ctr" bIns="34275" lIns="68575" spcFirstLastPara="1" rIns="68575" wrap="square" tIns="34275">
            <a:normAutofit fontScale="92500" lnSpcReduction="20000"/>
          </a:bodyPr>
          <a:lstStyle/>
          <a:p>
            <a:pPr indent="0" lvl="0" marL="0" marR="0" rtl="0" algn="l">
              <a:lnSpc>
                <a:spcPct val="90000"/>
              </a:lnSpc>
              <a:spcBef>
                <a:spcPts val="0"/>
              </a:spcBef>
              <a:spcAft>
                <a:spcPts val="0"/>
              </a:spcAft>
              <a:buClr>
                <a:srgbClr val="172169"/>
              </a:buClr>
              <a:buSzPct val="100000"/>
              <a:buFont typeface="Calibri"/>
              <a:buNone/>
            </a:pPr>
            <a:r>
              <a:rPr b="1" i="0" lang="en-US" sz="3300" u="none" cap="none" strike="noStrike">
                <a:solidFill>
                  <a:srgbClr val="172169"/>
                </a:solidFill>
                <a:latin typeface="Calibri"/>
                <a:ea typeface="Calibri"/>
                <a:cs typeface="Calibri"/>
                <a:sym typeface="Calibri"/>
              </a:rPr>
              <a:t>Click to edit Master title style</a:t>
            </a:r>
            <a:endParaRPr sz="1100"/>
          </a:p>
        </p:txBody>
      </p:sp>
      <p:sp>
        <p:nvSpPr>
          <p:cNvPr id="142" name="Google Shape;142;p28"/>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rgbClr val="172169"/>
              </a:buClr>
              <a:buSzPts val="4500"/>
              <a:buFont typeface="Calibri"/>
              <a:buNone/>
              <a:defRPr sz="4500">
                <a:solidFill>
                  <a:srgbClr val="172169"/>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3" name="Google Shape;143;p28"/>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144" name="Google Shape;144;p28"/>
          <p:cNvSpPr txBox="1"/>
          <p:nvPr>
            <p:ph idx="11" type="ftr"/>
          </p:nvPr>
        </p:nvSpPr>
        <p:spPr>
          <a:xfrm>
            <a:off x="3028950" y="486251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5" name="Google Shape;145;p28"/>
          <p:cNvSpPr txBox="1"/>
          <p:nvPr>
            <p:ph idx="12" type="sldNum"/>
          </p:nvPr>
        </p:nvSpPr>
        <p:spPr>
          <a:xfrm>
            <a:off x="6457950" y="486251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46" name="Shape 146"/>
        <p:cNvGrpSpPr/>
        <p:nvPr/>
      </p:nvGrpSpPr>
      <p:grpSpPr>
        <a:xfrm>
          <a:off x="0" y="0"/>
          <a:ext cx="0" cy="0"/>
          <a:chOff x="0" y="0"/>
          <a:chExt cx="0" cy="0"/>
        </a:xfrm>
      </p:grpSpPr>
      <p:pic>
        <p:nvPicPr>
          <p:cNvPr id="147" name="Google Shape;147;p29"/>
          <p:cNvPicPr preferRelativeResize="0"/>
          <p:nvPr/>
        </p:nvPicPr>
        <p:blipFill rotWithShape="1">
          <a:blip r:embed="rId2">
            <a:alphaModFix/>
          </a:blip>
          <a:srcRect b="0" l="0" r="0" t="0"/>
          <a:stretch/>
        </p:blipFill>
        <p:spPr>
          <a:xfrm>
            <a:off x="0" y="-1"/>
            <a:ext cx="9144000" cy="5145785"/>
          </a:xfrm>
          <a:prstGeom prst="rect">
            <a:avLst/>
          </a:prstGeom>
          <a:noFill/>
          <a:ln>
            <a:noFill/>
          </a:ln>
        </p:spPr>
      </p:pic>
      <p:pic>
        <p:nvPicPr>
          <p:cNvPr id="148" name="Google Shape;148;p29"/>
          <p:cNvPicPr preferRelativeResize="0"/>
          <p:nvPr/>
        </p:nvPicPr>
        <p:blipFill rotWithShape="1">
          <a:blip r:embed="rId3">
            <a:alphaModFix/>
          </a:blip>
          <a:srcRect b="0" l="0" r="0" t="0"/>
          <a:stretch/>
        </p:blipFill>
        <p:spPr>
          <a:xfrm>
            <a:off x="438912" y="184024"/>
            <a:ext cx="1545336" cy="850871"/>
          </a:xfrm>
          <a:prstGeom prst="rect">
            <a:avLst/>
          </a:prstGeom>
          <a:noFill/>
          <a:ln>
            <a:noFill/>
          </a:ln>
        </p:spPr>
      </p:pic>
      <p:sp>
        <p:nvSpPr>
          <p:cNvPr id="149" name="Google Shape;149;p29"/>
          <p:cNvSpPr txBox="1"/>
          <p:nvPr>
            <p:ph type="title"/>
          </p:nvPr>
        </p:nvSpPr>
        <p:spPr>
          <a:xfrm>
            <a:off x="2408257" y="458149"/>
            <a:ext cx="5712107" cy="420787"/>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172169"/>
              </a:buClr>
              <a:buSzPts val="3300"/>
              <a:buFont typeface="Calibri"/>
              <a:buNone/>
              <a:defRPr b="1">
                <a:solidFill>
                  <a:srgbClr val="172169"/>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0" name="Google Shape;150;p29"/>
          <p:cNvSpPr txBox="1"/>
          <p:nvPr>
            <p:ph idx="1" type="body"/>
          </p:nvPr>
        </p:nvSpPr>
        <p:spPr>
          <a:xfrm>
            <a:off x="628650" y="1618274"/>
            <a:ext cx="3886200" cy="3014448"/>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1" name="Google Shape;151;p29"/>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2" name="Google Shape;152;p29"/>
          <p:cNvSpPr txBox="1"/>
          <p:nvPr>
            <p:ph idx="11" type="ftr"/>
          </p:nvPr>
        </p:nvSpPr>
        <p:spPr>
          <a:xfrm>
            <a:off x="3028950" y="486251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3" name="Google Shape;153;p29"/>
          <p:cNvSpPr txBox="1"/>
          <p:nvPr>
            <p:ph idx="12" type="sldNum"/>
          </p:nvPr>
        </p:nvSpPr>
        <p:spPr>
          <a:xfrm>
            <a:off x="6457950" y="486251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54" name="Shape 154"/>
        <p:cNvGrpSpPr/>
        <p:nvPr/>
      </p:nvGrpSpPr>
      <p:grpSpPr>
        <a:xfrm>
          <a:off x="0" y="0"/>
          <a:ext cx="0" cy="0"/>
          <a:chOff x="0" y="0"/>
          <a:chExt cx="0" cy="0"/>
        </a:xfrm>
      </p:grpSpPr>
      <p:pic>
        <p:nvPicPr>
          <p:cNvPr id="155" name="Google Shape;155;p30"/>
          <p:cNvPicPr preferRelativeResize="0"/>
          <p:nvPr/>
        </p:nvPicPr>
        <p:blipFill rotWithShape="1">
          <a:blip r:embed="rId2">
            <a:alphaModFix/>
          </a:blip>
          <a:srcRect b="0" l="0" r="0" t="0"/>
          <a:stretch/>
        </p:blipFill>
        <p:spPr>
          <a:xfrm>
            <a:off x="0" y="-1"/>
            <a:ext cx="9144000" cy="5145785"/>
          </a:xfrm>
          <a:prstGeom prst="rect">
            <a:avLst/>
          </a:prstGeom>
          <a:noFill/>
          <a:ln>
            <a:noFill/>
          </a:ln>
        </p:spPr>
      </p:pic>
      <p:pic>
        <p:nvPicPr>
          <p:cNvPr id="156" name="Google Shape;156;p30"/>
          <p:cNvPicPr preferRelativeResize="0"/>
          <p:nvPr/>
        </p:nvPicPr>
        <p:blipFill rotWithShape="1">
          <a:blip r:embed="rId3">
            <a:alphaModFix/>
          </a:blip>
          <a:srcRect b="0" l="0" r="0" t="0"/>
          <a:stretch/>
        </p:blipFill>
        <p:spPr>
          <a:xfrm>
            <a:off x="438912" y="184024"/>
            <a:ext cx="1545336" cy="850871"/>
          </a:xfrm>
          <a:prstGeom prst="rect">
            <a:avLst/>
          </a:prstGeom>
          <a:noFill/>
          <a:ln>
            <a:noFill/>
          </a:ln>
        </p:spPr>
      </p:pic>
      <p:sp>
        <p:nvSpPr>
          <p:cNvPr id="157" name="Google Shape;157;p30"/>
          <p:cNvSpPr txBox="1"/>
          <p:nvPr>
            <p:ph type="title"/>
          </p:nvPr>
        </p:nvSpPr>
        <p:spPr>
          <a:xfrm>
            <a:off x="2408257" y="458149"/>
            <a:ext cx="5712107" cy="420787"/>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172169"/>
              </a:buClr>
              <a:buSzPts val="3300"/>
              <a:buFont typeface="Calibri"/>
              <a:buNone/>
              <a:defRPr b="1">
                <a:solidFill>
                  <a:srgbClr val="172169"/>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8" name="Google Shape;158;p30"/>
          <p:cNvSpPr txBox="1"/>
          <p:nvPr>
            <p:ph idx="11" type="ftr"/>
          </p:nvPr>
        </p:nvSpPr>
        <p:spPr>
          <a:xfrm>
            <a:off x="3028950" y="486251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9" name="Google Shape;159;p30"/>
          <p:cNvSpPr txBox="1"/>
          <p:nvPr>
            <p:ph idx="12" type="sldNum"/>
          </p:nvPr>
        </p:nvSpPr>
        <p:spPr>
          <a:xfrm>
            <a:off x="6457950" y="486251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1" name="Google Shape;21;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 name="Shape 22"/>
        <p:cNvGrpSpPr/>
        <p:nvPr/>
      </p:nvGrpSpPr>
      <p:grpSpPr>
        <a:xfrm>
          <a:off x="0" y="0"/>
          <a:ext cx="0" cy="0"/>
          <a:chOff x="0" y="0"/>
          <a:chExt cx="0" cy="0"/>
        </a:xfrm>
      </p:grpSpPr>
      <p:sp>
        <p:nvSpPr>
          <p:cNvPr id="23" name="Google Shape;23;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7" name="Google Shape;27;p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 name="Google Shape;28;p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9" name="Google Shape;29;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2" name="Google Shape;32;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8" name="Google Shape;38;p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9" name="Google Shape;39;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1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2" name="Google Shape;42;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theme" Target="../theme/theme2.xml"/><Relationship Id="rId10" Type="http://schemas.openxmlformats.org/officeDocument/2006/relationships/slideLayout" Target="../slideLayouts/slideLayout2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3" name="Shape 53"/>
        <p:cNvGrpSpPr/>
        <p:nvPr/>
      </p:nvGrpSpPr>
      <p:grpSpPr>
        <a:xfrm>
          <a:off x="0" y="0"/>
          <a:ext cx="0" cy="0"/>
          <a:chOff x="0" y="0"/>
          <a:chExt cx="0" cy="0"/>
        </a:xfrm>
      </p:grpSpPr>
      <p:sp>
        <p:nvSpPr>
          <p:cNvPr id="54" name="Google Shape;54;p13"/>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9pPr>
          </a:lstStyle>
          <a:p/>
        </p:txBody>
      </p:sp>
      <p:sp>
        <p:nvSpPr>
          <p:cNvPr id="55" name="Google Shape;55;p13"/>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56" name="Google Shape;56;p1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 name="Shape 111"/>
        <p:cNvGrpSpPr/>
        <p:nvPr/>
      </p:nvGrpSpPr>
      <p:grpSpPr>
        <a:xfrm>
          <a:off x="0" y="0"/>
          <a:ext cx="0" cy="0"/>
          <a:chOff x="0" y="0"/>
          <a:chExt cx="0" cy="0"/>
        </a:xfrm>
      </p:grpSpPr>
      <p:sp>
        <p:nvSpPr>
          <p:cNvPr id="112" name="Google Shape;112;p24"/>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13" name="Google Shape;113;p24"/>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14" name="Google Shape;114;p2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5" name="Google Shape;115;p2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6" name="Google Shape;116;p2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hyperlink" Target="https://cjc.net/frontline-focus/tools-frontline-staf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hyperlink" Target="https://www.youtube.com/watch?v=zBIjVXHl1aA" TargetMode="External"/><Relationship Id="rId4" Type="http://schemas.openxmlformats.org/officeDocument/2006/relationships/hyperlink" Target="https://www.youtube.com/watch?v=zBIjVXHl1a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hyperlink" Target="mailto:aquesada@Illinois.edu" TargetMode="Externa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4.pn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4.png"/><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1"/>
          <p:cNvSpPr txBox="1"/>
          <p:nvPr>
            <p:ph type="ctrTitle"/>
          </p:nvPr>
        </p:nvSpPr>
        <p:spPr>
          <a:xfrm>
            <a:off x="772297" y="1201709"/>
            <a:ext cx="7599404" cy="2030378"/>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rgbClr val="172169"/>
              </a:buClr>
              <a:buSzPts val="3600"/>
              <a:buFont typeface="Times New Roman"/>
              <a:buNone/>
            </a:pPr>
            <a:r>
              <a:rPr lang="en-US" sz="3600">
                <a:latin typeface="Times New Roman"/>
                <a:ea typeface="Times New Roman"/>
                <a:cs typeface="Times New Roman"/>
                <a:sym typeface="Times New Roman"/>
              </a:rPr>
              <a:t>Illinois Youth Career Pathway Grant Opportunity</a:t>
            </a:r>
            <a:br>
              <a:rPr lang="en-US" sz="3600">
                <a:latin typeface="Times New Roman"/>
                <a:ea typeface="Times New Roman"/>
                <a:cs typeface="Times New Roman"/>
                <a:sym typeface="Times New Roman"/>
              </a:rPr>
            </a:br>
            <a:br>
              <a:rPr lang="en-US" sz="3600">
                <a:latin typeface="Times New Roman"/>
                <a:ea typeface="Times New Roman"/>
                <a:cs typeface="Times New Roman"/>
                <a:sym typeface="Times New Roman"/>
              </a:rPr>
            </a:br>
            <a:r>
              <a:rPr lang="en-US" sz="3600">
                <a:latin typeface="Times New Roman"/>
                <a:ea typeface="Times New Roman"/>
                <a:cs typeface="Times New Roman"/>
                <a:sym typeface="Times New Roman"/>
              </a:rPr>
              <a:t>Technical Assistance Session</a:t>
            </a:r>
            <a:endParaRPr i="1" sz="2400">
              <a:latin typeface="Times New Roman"/>
              <a:ea typeface="Times New Roman"/>
              <a:cs typeface="Times New Roman"/>
              <a:sym typeface="Times New Roman"/>
            </a:endParaRPr>
          </a:p>
        </p:txBody>
      </p:sp>
      <p:pic>
        <p:nvPicPr>
          <p:cNvPr id="166" name="Google Shape;166;p31"/>
          <p:cNvPicPr preferRelativeResize="0"/>
          <p:nvPr/>
        </p:nvPicPr>
        <p:blipFill rotWithShape="1">
          <a:blip r:embed="rId3">
            <a:alphaModFix/>
          </a:blip>
          <a:srcRect b="0" l="0" r="0" t="0"/>
          <a:stretch/>
        </p:blipFill>
        <p:spPr>
          <a:xfrm>
            <a:off x="-20737" y="2614613"/>
            <a:ext cx="2036299" cy="1121198"/>
          </a:xfrm>
          <a:prstGeom prst="rect">
            <a:avLst/>
          </a:prstGeom>
          <a:noFill/>
          <a:ln>
            <a:noFill/>
          </a:ln>
        </p:spPr>
      </p:pic>
      <p:sp>
        <p:nvSpPr>
          <p:cNvPr id="167" name="Google Shape;167;p31"/>
          <p:cNvSpPr txBox="1"/>
          <p:nvPr/>
        </p:nvSpPr>
        <p:spPr>
          <a:xfrm>
            <a:off x="331686" y="4043934"/>
            <a:ext cx="8640864" cy="665101"/>
          </a:xfrm>
          <a:prstGeom prst="rect">
            <a:avLst/>
          </a:prstGeom>
          <a:noFill/>
          <a:ln>
            <a:noFill/>
          </a:ln>
        </p:spPr>
        <p:txBody>
          <a:bodyPr anchorCtr="0" anchor="b" bIns="34275" lIns="68575" spcFirstLastPara="1" rIns="68575" wrap="square" tIns="34275">
            <a:normAutofit fontScale="92500"/>
          </a:bodyPr>
          <a:lstStyle/>
          <a:p>
            <a:pPr indent="0" lvl="0" marL="0" marR="0" rtl="0" algn="l">
              <a:lnSpc>
                <a:spcPct val="90000"/>
              </a:lnSpc>
              <a:spcBef>
                <a:spcPts val="0"/>
              </a:spcBef>
              <a:spcAft>
                <a:spcPts val="0"/>
              </a:spcAft>
              <a:buClr>
                <a:schemeClr val="lt1"/>
              </a:buClr>
              <a:buSzPct val="100000"/>
              <a:buFont typeface="Arial"/>
              <a:buNone/>
            </a:pPr>
            <a:r>
              <a:rPr b="0" i="1" lang="en-US" sz="2700" u="none" cap="none" strike="noStrike">
                <a:solidFill>
                  <a:schemeClr val="lt1"/>
                </a:solidFill>
                <a:latin typeface="Arial"/>
                <a:ea typeface="Arial"/>
                <a:cs typeface="Arial"/>
                <a:sym typeface="Arial"/>
              </a:rPr>
              <a:t>Illinois Department of Commerce and Economic Opportunity</a:t>
            </a:r>
            <a:endParaRPr sz="1100"/>
          </a:p>
        </p:txBody>
      </p:sp>
      <p:pic>
        <p:nvPicPr>
          <p:cNvPr id="168" name="Google Shape;168;p31"/>
          <p:cNvPicPr preferRelativeResize="0"/>
          <p:nvPr/>
        </p:nvPicPr>
        <p:blipFill rotWithShape="1">
          <a:blip r:embed="rId4">
            <a:alphaModFix/>
          </a:blip>
          <a:srcRect b="0" l="0" r="0" t="0"/>
          <a:stretch/>
        </p:blipFill>
        <p:spPr>
          <a:xfrm>
            <a:off x="81481" y="350275"/>
            <a:ext cx="2557463" cy="72866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0"/>
          <p:cNvSpPr txBox="1"/>
          <p:nvPr>
            <p:ph type="title"/>
          </p:nvPr>
        </p:nvSpPr>
        <p:spPr>
          <a:xfrm>
            <a:off x="254990" y="1531830"/>
            <a:ext cx="4045200" cy="1318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b="0" i="1" lang="en-US" sz="2400">
                <a:solidFill>
                  <a:schemeClr val="dk2"/>
                </a:solidFill>
              </a:rPr>
              <a:t>For a lot more information:</a:t>
            </a:r>
            <a:br>
              <a:rPr b="0" i="1" lang="en-US" sz="2400">
                <a:solidFill>
                  <a:schemeClr val="dk2"/>
                </a:solidFill>
              </a:rPr>
            </a:br>
            <a:br>
              <a:rPr b="0" i="1" lang="en-US" sz="2400">
                <a:solidFill>
                  <a:schemeClr val="dk2"/>
                </a:solidFill>
              </a:rPr>
            </a:br>
            <a:r>
              <a:rPr b="0" lang="en-US" sz="2800">
                <a:solidFill>
                  <a:schemeClr val="dk1"/>
                </a:solidFill>
              </a:rPr>
              <a:t>Illinois workers’ rights curriculum for FREE download!</a:t>
            </a:r>
            <a:endParaRPr b="0" sz="2400">
              <a:solidFill>
                <a:schemeClr val="dk1"/>
              </a:solidFill>
            </a:endParaRPr>
          </a:p>
        </p:txBody>
      </p:sp>
      <p:pic>
        <p:nvPicPr>
          <p:cNvPr id="238" name="Google Shape;238;p40"/>
          <p:cNvPicPr preferRelativeResize="0"/>
          <p:nvPr/>
        </p:nvPicPr>
        <p:blipFill rotWithShape="1">
          <a:blip r:embed="rId3">
            <a:alphaModFix/>
          </a:blip>
          <a:srcRect b="14354" l="0" r="0" t="0"/>
          <a:stretch/>
        </p:blipFill>
        <p:spPr>
          <a:xfrm>
            <a:off x="4572000" y="0"/>
            <a:ext cx="4572001" cy="5143499"/>
          </a:xfrm>
          <a:prstGeom prst="rect">
            <a:avLst/>
          </a:prstGeom>
          <a:noFill/>
          <a:ln>
            <a:noFill/>
          </a:ln>
        </p:spPr>
      </p:pic>
      <p:sp>
        <p:nvSpPr>
          <p:cNvPr id="239" name="Google Shape;239;p40"/>
          <p:cNvSpPr txBox="1"/>
          <p:nvPr/>
        </p:nvSpPr>
        <p:spPr>
          <a:xfrm>
            <a:off x="254990" y="3611670"/>
            <a:ext cx="4045199" cy="9438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Raleway"/>
                <a:ea typeface="Raleway"/>
                <a:cs typeface="Raleway"/>
                <a:sym typeface="Raleway"/>
              </a:rPr>
              <a:t>3rd edition available for download!!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800"/>
              </a:spcBef>
              <a:spcAft>
                <a:spcPts val="0"/>
              </a:spcAft>
              <a:buClr>
                <a:srgbClr val="000000"/>
              </a:buClr>
              <a:buSzPts val="1400"/>
              <a:buFont typeface="Arial"/>
              <a:buNone/>
            </a:pPr>
            <a:r>
              <a:rPr b="0" i="0" lang="en-US" sz="1400" u="sng" cap="none" strike="noStrike">
                <a:solidFill>
                  <a:schemeClr val="hlink"/>
                </a:solidFill>
                <a:latin typeface="Arial"/>
                <a:ea typeface="Arial"/>
                <a:cs typeface="Arial"/>
                <a:sym typeface="Arial"/>
                <a:hlinkClick r:id="rId4"/>
              </a:rPr>
              <a:t>https://cjc.net/frontline-focus/tools-frontline-staff/</a:t>
            </a:r>
            <a:endParaRPr b="1" i="0" sz="1600" u="none" cap="none" strike="noStrike">
              <a:solidFill>
                <a:schemeClr val="dk1"/>
              </a:solidFill>
              <a:latin typeface="Raleway"/>
              <a:ea typeface="Raleway"/>
              <a:cs typeface="Raleway"/>
              <a:sym typeface="Raleway"/>
            </a:endParaRPr>
          </a:p>
          <a:p>
            <a:pPr indent="0" lvl="0" marL="0" marR="0" rtl="0" algn="l">
              <a:lnSpc>
                <a:spcPct val="100000"/>
              </a:lnSpc>
              <a:spcBef>
                <a:spcPts val="8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3" name="Shape 243"/>
        <p:cNvGrpSpPr/>
        <p:nvPr/>
      </p:nvGrpSpPr>
      <p:grpSpPr>
        <a:xfrm>
          <a:off x="0" y="0"/>
          <a:ext cx="0" cy="0"/>
          <a:chOff x="0" y="0"/>
          <a:chExt cx="0" cy="0"/>
        </a:xfrm>
      </p:grpSpPr>
      <p:sp>
        <p:nvSpPr>
          <p:cNvPr id="244" name="Google Shape;244;p41"/>
          <p:cNvSpPr txBox="1"/>
          <p:nvPr>
            <p:ph type="title"/>
          </p:nvPr>
        </p:nvSpPr>
        <p:spPr>
          <a:xfrm>
            <a:off x="256200" y="800275"/>
            <a:ext cx="8631600" cy="383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3000">
              <a:solidFill>
                <a:schemeClr val="dk1"/>
              </a:solidFill>
            </a:endParaRPr>
          </a:p>
          <a:p>
            <a:pPr indent="0" lvl="0" marL="0" rtl="0" algn="l">
              <a:spcBef>
                <a:spcPts val="0"/>
              </a:spcBef>
              <a:spcAft>
                <a:spcPts val="0"/>
              </a:spcAft>
              <a:buNone/>
            </a:pPr>
            <a:r>
              <a:t/>
            </a:r>
            <a:endParaRPr sz="1100">
              <a:solidFill>
                <a:srgbClr val="000000"/>
              </a:solidFill>
            </a:endParaRPr>
          </a:p>
          <a:p>
            <a:pPr indent="-381000" lvl="0" marL="914400" rtl="0" algn="l">
              <a:lnSpc>
                <a:spcPct val="115000"/>
              </a:lnSpc>
              <a:spcBef>
                <a:spcPts val="0"/>
              </a:spcBef>
              <a:spcAft>
                <a:spcPts val="0"/>
              </a:spcAft>
              <a:buClr>
                <a:schemeClr val="accent3"/>
              </a:buClr>
              <a:buSzPts val="2400"/>
              <a:buAutoNum type="arabicPeriod"/>
            </a:pPr>
            <a:r>
              <a:rPr lang="en-US" sz="2400">
                <a:solidFill>
                  <a:schemeClr val="accent3"/>
                </a:solidFill>
              </a:rPr>
              <a:t>Methods</a:t>
            </a:r>
            <a:endParaRPr sz="2400">
              <a:solidFill>
                <a:schemeClr val="accent3"/>
              </a:solidFill>
            </a:endParaRPr>
          </a:p>
          <a:p>
            <a:pPr indent="-381000" lvl="0" marL="914400" rtl="0" algn="l">
              <a:lnSpc>
                <a:spcPct val="115000"/>
              </a:lnSpc>
              <a:spcBef>
                <a:spcPts val="0"/>
              </a:spcBef>
              <a:spcAft>
                <a:spcPts val="0"/>
              </a:spcAft>
              <a:buClr>
                <a:schemeClr val="accent3"/>
              </a:buClr>
              <a:buSzPts val="2400"/>
              <a:buAutoNum type="arabicPeriod"/>
            </a:pPr>
            <a:r>
              <a:rPr lang="en-US" sz="2400">
                <a:solidFill>
                  <a:schemeClr val="accent3"/>
                </a:solidFill>
              </a:rPr>
              <a:t>Intro to workers’ rights on the job</a:t>
            </a:r>
            <a:endParaRPr sz="2400">
              <a:solidFill>
                <a:schemeClr val="accent3"/>
              </a:solidFill>
            </a:endParaRPr>
          </a:p>
          <a:p>
            <a:pPr indent="-381000" lvl="0" marL="914400" rtl="0" algn="l">
              <a:lnSpc>
                <a:spcPct val="115000"/>
              </a:lnSpc>
              <a:spcBef>
                <a:spcPts val="0"/>
              </a:spcBef>
              <a:spcAft>
                <a:spcPts val="0"/>
              </a:spcAft>
              <a:buClr>
                <a:schemeClr val="accent3"/>
              </a:buClr>
              <a:buSzPts val="2400"/>
              <a:buAutoNum type="arabicPeriod"/>
            </a:pPr>
            <a:r>
              <a:rPr lang="en-US" sz="2400">
                <a:solidFill>
                  <a:schemeClr val="accent3"/>
                </a:solidFill>
              </a:rPr>
              <a:t>Wage &amp; hours laws and protections</a:t>
            </a:r>
            <a:endParaRPr sz="2400">
              <a:solidFill>
                <a:schemeClr val="accent3"/>
              </a:solidFill>
            </a:endParaRPr>
          </a:p>
          <a:p>
            <a:pPr indent="-381000" lvl="0" marL="914400" rtl="0" algn="l">
              <a:lnSpc>
                <a:spcPct val="115000"/>
              </a:lnSpc>
              <a:spcBef>
                <a:spcPts val="0"/>
              </a:spcBef>
              <a:spcAft>
                <a:spcPts val="0"/>
              </a:spcAft>
              <a:buClr>
                <a:schemeClr val="accent3"/>
              </a:buClr>
              <a:buSzPts val="2400"/>
              <a:buAutoNum type="arabicPeriod"/>
            </a:pPr>
            <a:r>
              <a:rPr lang="en-US" sz="2400">
                <a:solidFill>
                  <a:schemeClr val="accent3"/>
                </a:solidFill>
              </a:rPr>
              <a:t>Getting hired, disciplined &amp; getting fired</a:t>
            </a:r>
            <a:endParaRPr sz="2400">
              <a:solidFill>
                <a:schemeClr val="accent3"/>
              </a:solidFill>
            </a:endParaRPr>
          </a:p>
          <a:p>
            <a:pPr indent="-381000" lvl="0" marL="914400" rtl="0" algn="l">
              <a:lnSpc>
                <a:spcPct val="115000"/>
              </a:lnSpc>
              <a:spcBef>
                <a:spcPts val="0"/>
              </a:spcBef>
              <a:spcAft>
                <a:spcPts val="0"/>
              </a:spcAft>
              <a:buClr>
                <a:schemeClr val="accent3"/>
              </a:buClr>
              <a:buSzPts val="2400"/>
              <a:buAutoNum type="arabicPeriod"/>
            </a:pPr>
            <a:r>
              <a:rPr lang="en-US" sz="2400">
                <a:solidFill>
                  <a:schemeClr val="accent3"/>
                </a:solidFill>
              </a:rPr>
              <a:t>Leaves of absence</a:t>
            </a:r>
            <a:endParaRPr sz="2400">
              <a:solidFill>
                <a:schemeClr val="accent3"/>
              </a:solidFill>
            </a:endParaRPr>
          </a:p>
          <a:p>
            <a:pPr indent="-381000" lvl="0" marL="914400" rtl="0" algn="l">
              <a:lnSpc>
                <a:spcPct val="115000"/>
              </a:lnSpc>
              <a:spcBef>
                <a:spcPts val="0"/>
              </a:spcBef>
              <a:spcAft>
                <a:spcPts val="0"/>
              </a:spcAft>
              <a:buClr>
                <a:schemeClr val="accent3"/>
              </a:buClr>
              <a:buSzPts val="2400"/>
              <a:buAutoNum type="arabicPeriod"/>
            </a:pPr>
            <a:r>
              <a:rPr lang="en-US" sz="2400">
                <a:solidFill>
                  <a:schemeClr val="accent3"/>
                </a:solidFill>
              </a:rPr>
              <a:t>Discrimination on the job</a:t>
            </a:r>
            <a:endParaRPr sz="2400">
              <a:solidFill>
                <a:schemeClr val="accent3"/>
              </a:solidFill>
            </a:endParaRPr>
          </a:p>
          <a:p>
            <a:pPr indent="-381000" lvl="0" marL="914400" rtl="0" algn="l">
              <a:lnSpc>
                <a:spcPct val="115000"/>
              </a:lnSpc>
              <a:spcBef>
                <a:spcPts val="0"/>
              </a:spcBef>
              <a:spcAft>
                <a:spcPts val="0"/>
              </a:spcAft>
              <a:buClr>
                <a:schemeClr val="accent3"/>
              </a:buClr>
              <a:buSzPts val="2400"/>
              <a:buAutoNum type="arabicPeriod"/>
            </a:pPr>
            <a:r>
              <a:rPr lang="en-US" sz="2400">
                <a:solidFill>
                  <a:schemeClr val="accent3"/>
                </a:solidFill>
              </a:rPr>
              <a:t>Worker health &amp; safety</a:t>
            </a:r>
            <a:endParaRPr sz="2400">
              <a:solidFill>
                <a:schemeClr val="accent3"/>
              </a:solidFill>
            </a:endParaRPr>
          </a:p>
          <a:p>
            <a:pPr indent="-381000" lvl="0" marL="914400" rtl="0" algn="l">
              <a:lnSpc>
                <a:spcPct val="115000"/>
              </a:lnSpc>
              <a:spcBef>
                <a:spcPts val="0"/>
              </a:spcBef>
              <a:spcAft>
                <a:spcPts val="0"/>
              </a:spcAft>
              <a:buClr>
                <a:schemeClr val="accent3"/>
              </a:buClr>
              <a:buSzPts val="2400"/>
              <a:buAutoNum type="arabicPeriod"/>
            </a:pPr>
            <a:r>
              <a:rPr lang="en-US" sz="2400">
                <a:solidFill>
                  <a:schemeClr val="accent3"/>
                </a:solidFill>
              </a:rPr>
              <a:t>Organizing workers</a:t>
            </a:r>
            <a:endParaRPr sz="2400">
              <a:solidFill>
                <a:schemeClr val="accent3"/>
              </a:solidFill>
            </a:endParaRPr>
          </a:p>
        </p:txBody>
      </p:sp>
      <p:sp>
        <p:nvSpPr>
          <p:cNvPr id="245" name="Google Shape;245;p41"/>
          <p:cNvSpPr txBox="1"/>
          <p:nvPr/>
        </p:nvSpPr>
        <p:spPr>
          <a:xfrm>
            <a:off x="4166600" y="1509750"/>
            <a:ext cx="3951900" cy="88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246" name="Google Shape;246;p41"/>
          <p:cNvSpPr txBox="1"/>
          <p:nvPr/>
        </p:nvSpPr>
        <p:spPr>
          <a:xfrm>
            <a:off x="449850" y="222025"/>
            <a:ext cx="8244300" cy="243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US" sz="3600">
                <a:solidFill>
                  <a:schemeClr val="dk1"/>
                </a:solidFill>
                <a:latin typeface="Raleway"/>
                <a:ea typeface="Raleway"/>
                <a:cs typeface="Raleway"/>
                <a:sym typeface="Raleway"/>
              </a:rPr>
              <a:t>Curriculum Structure:</a:t>
            </a:r>
            <a:endParaRPr b="1" sz="3600">
              <a:solidFill>
                <a:schemeClr val="dk1"/>
              </a:solidFill>
              <a:latin typeface="Raleway"/>
              <a:ea typeface="Raleway"/>
              <a:cs typeface="Raleway"/>
              <a:sym typeface="Raleway"/>
            </a:endParaRPr>
          </a:p>
          <a:p>
            <a:pPr indent="0" lvl="0" marL="0" rtl="0" algn="l">
              <a:spcBef>
                <a:spcPts val="0"/>
              </a:spcBef>
              <a:spcAft>
                <a:spcPts val="0"/>
              </a:spcAft>
              <a:buClr>
                <a:schemeClr val="dk2"/>
              </a:buClr>
              <a:buSzPts val="1100"/>
              <a:buFont typeface="Arial"/>
              <a:buNone/>
            </a:pPr>
            <a:r>
              <a:rPr b="1" lang="en-US" sz="3000">
                <a:solidFill>
                  <a:schemeClr val="dk1"/>
                </a:solidFill>
                <a:latin typeface="Raleway"/>
                <a:ea typeface="Raleway"/>
                <a:cs typeface="Raleway"/>
                <a:sym typeface="Raleway"/>
              </a:rPr>
              <a:t>8 units with pick and choose modules:</a:t>
            </a:r>
            <a:endParaRPr>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0" name="Shape 250"/>
        <p:cNvGrpSpPr/>
        <p:nvPr/>
      </p:nvGrpSpPr>
      <p:grpSpPr>
        <a:xfrm>
          <a:off x="0" y="0"/>
          <a:ext cx="0" cy="0"/>
          <a:chOff x="0" y="0"/>
          <a:chExt cx="0" cy="0"/>
        </a:xfrm>
      </p:grpSpPr>
      <p:sp>
        <p:nvSpPr>
          <p:cNvPr id="251" name="Google Shape;251;p42"/>
          <p:cNvSpPr txBox="1"/>
          <p:nvPr/>
        </p:nvSpPr>
        <p:spPr>
          <a:xfrm>
            <a:off x="4166600" y="1509750"/>
            <a:ext cx="3951900" cy="88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252" name="Google Shape;252;p42"/>
          <p:cNvSpPr txBox="1"/>
          <p:nvPr>
            <p:ph type="title"/>
          </p:nvPr>
        </p:nvSpPr>
        <p:spPr>
          <a:xfrm>
            <a:off x="820600" y="191125"/>
            <a:ext cx="7665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000000"/>
                </a:solidFill>
              </a:rPr>
              <a:t>Connecting WR to existing job training programs...</a:t>
            </a:r>
            <a:endParaRPr sz="2400">
              <a:solidFill>
                <a:srgbClr val="000000"/>
              </a:solidFill>
            </a:endParaRPr>
          </a:p>
        </p:txBody>
      </p:sp>
      <p:graphicFrame>
        <p:nvGraphicFramePr>
          <p:cNvPr id="253" name="Google Shape;253;p42"/>
          <p:cNvGraphicFramePr/>
          <p:nvPr/>
        </p:nvGraphicFramePr>
        <p:xfrm>
          <a:off x="615775" y="915325"/>
          <a:ext cx="3000000" cy="3000000"/>
        </p:xfrm>
        <a:graphic>
          <a:graphicData uri="http://schemas.openxmlformats.org/drawingml/2006/table">
            <a:tbl>
              <a:tblPr>
                <a:noFill/>
                <a:tableStyleId>{4E9D81FD-BCC6-4565-AFE0-8DE0F26A4633}</a:tableStyleId>
              </a:tblPr>
              <a:tblGrid>
                <a:gridCol w="2208975"/>
                <a:gridCol w="5703475"/>
              </a:tblGrid>
              <a:tr h="381000">
                <a:tc>
                  <a:txBody>
                    <a:bodyPr/>
                    <a:lstStyle/>
                    <a:p>
                      <a:pPr indent="0" lvl="0" marL="0" rtl="0" algn="ctr">
                        <a:spcBef>
                          <a:spcPts val="0"/>
                        </a:spcBef>
                        <a:spcAft>
                          <a:spcPts val="0"/>
                        </a:spcAft>
                        <a:buNone/>
                      </a:pPr>
                      <a:r>
                        <a:rPr b="1" lang="en-US" sz="1800">
                          <a:latin typeface="Raleway"/>
                          <a:ea typeface="Raleway"/>
                          <a:cs typeface="Raleway"/>
                          <a:sym typeface="Raleway"/>
                        </a:rPr>
                        <a:t>Skills</a:t>
                      </a:r>
                      <a:endParaRPr b="1" sz="1800">
                        <a:latin typeface="Raleway"/>
                        <a:ea typeface="Raleway"/>
                        <a:cs typeface="Raleway"/>
                        <a:sym typeface="Raleway"/>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b="1" lang="en-US" sz="1800">
                          <a:latin typeface="Raleway"/>
                          <a:ea typeface="Raleway"/>
                          <a:cs typeface="Raleway"/>
                          <a:sym typeface="Raleway"/>
                        </a:rPr>
                        <a:t>Workers’ Rights Curriculum</a:t>
                      </a:r>
                      <a:endParaRPr b="1" sz="1800">
                        <a:latin typeface="Raleway"/>
                        <a:ea typeface="Raleway"/>
                        <a:cs typeface="Raleway"/>
                        <a:sym typeface="Raleway"/>
                      </a:endParaRPr>
                    </a:p>
                  </a:txBody>
                  <a:tcPr marT="91425" marB="91425" marR="91425" marL="91425">
                    <a:lnL cap="flat" cmpd="sng" w="9525">
                      <a:solidFill>
                        <a:srgbClr val="9E9E9E"/>
                      </a:solidFill>
                      <a:prstDash val="solid"/>
                      <a:round/>
                      <a:headEnd len="sm" w="sm" type="none"/>
                      <a:tailEnd len="sm" w="sm" type="none"/>
                    </a:lnL>
                    <a:solidFill>
                      <a:schemeClr val="accent3"/>
                    </a:solidFill>
                  </a:tcPr>
                </a:tc>
              </a:tr>
              <a:tr h="381000">
                <a:tc>
                  <a:txBody>
                    <a:bodyPr/>
                    <a:lstStyle/>
                    <a:p>
                      <a:pPr indent="0" lvl="0" marL="0" rtl="0" algn="l">
                        <a:spcBef>
                          <a:spcPts val="0"/>
                        </a:spcBef>
                        <a:spcAft>
                          <a:spcPts val="0"/>
                        </a:spcAft>
                        <a:buNone/>
                      </a:pPr>
                      <a:r>
                        <a:rPr b="1" lang="en-US" sz="1800">
                          <a:solidFill>
                            <a:schemeClr val="accent5"/>
                          </a:solidFill>
                          <a:latin typeface="Raleway"/>
                          <a:ea typeface="Raleway"/>
                          <a:cs typeface="Raleway"/>
                          <a:sym typeface="Raleway"/>
                        </a:rPr>
                        <a:t>Interviewing </a:t>
                      </a:r>
                      <a:endParaRPr b="1" sz="1800">
                        <a:solidFill>
                          <a:schemeClr val="accent5"/>
                        </a:solidFill>
                        <a:latin typeface="Raleway"/>
                        <a:ea typeface="Raleway"/>
                        <a:cs typeface="Raleway"/>
                        <a:sym typeface="Raleway"/>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800">
                          <a:solidFill>
                            <a:schemeClr val="accent3"/>
                          </a:solidFill>
                          <a:latin typeface="Raleway"/>
                          <a:ea typeface="Raleway"/>
                          <a:cs typeface="Raleway"/>
                          <a:sym typeface="Raleway"/>
                        </a:rPr>
                        <a:t>Recognizing illegal discrimination in hiring</a:t>
                      </a:r>
                      <a:endParaRPr sz="1800">
                        <a:solidFill>
                          <a:schemeClr val="accent3"/>
                        </a:solidFill>
                        <a:latin typeface="Raleway"/>
                        <a:ea typeface="Raleway"/>
                        <a:cs typeface="Raleway"/>
                        <a:sym typeface="Raleway"/>
                      </a:endParaRPr>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rtl="0" algn="l">
                        <a:spcBef>
                          <a:spcPts val="0"/>
                        </a:spcBef>
                        <a:spcAft>
                          <a:spcPts val="0"/>
                        </a:spcAft>
                        <a:buNone/>
                      </a:pPr>
                      <a:r>
                        <a:rPr b="1" lang="en-US" sz="1800">
                          <a:solidFill>
                            <a:schemeClr val="accent5"/>
                          </a:solidFill>
                          <a:latin typeface="Raleway"/>
                          <a:ea typeface="Raleway"/>
                          <a:cs typeface="Raleway"/>
                          <a:sym typeface="Raleway"/>
                        </a:rPr>
                        <a:t>Communication </a:t>
                      </a:r>
                      <a:endParaRPr b="1" sz="1800">
                        <a:solidFill>
                          <a:schemeClr val="accent5"/>
                        </a:solidFill>
                        <a:latin typeface="Raleway"/>
                        <a:ea typeface="Raleway"/>
                        <a:cs typeface="Raleway"/>
                        <a:sym typeface="Raleway"/>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800">
                          <a:solidFill>
                            <a:schemeClr val="accent3"/>
                          </a:solidFill>
                          <a:latin typeface="Raleway"/>
                          <a:ea typeface="Raleway"/>
                          <a:cs typeface="Raleway"/>
                          <a:sym typeface="Raleway"/>
                        </a:rPr>
                        <a:t>Talking with a supervisor or coworker about a problem on the job</a:t>
                      </a:r>
                      <a:endParaRPr sz="1800">
                        <a:solidFill>
                          <a:schemeClr val="accent3"/>
                        </a:solidFill>
                        <a:latin typeface="Raleway"/>
                        <a:ea typeface="Raleway"/>
                        <a:cs typeface="Raleway"/>
                        <a:sym typeface="Raleway"/>
                      </a:endParaRPr>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rtl="0" algn="l">
                        <a:spcBef>
                          <a:spcPts val="0"/>
                        </a:spcBef>
                        <a:spcAft>
                          <a:spcPts val="0"/>
                        </a:spcAft>
                        <a:buNone/>
                      </a:pPr>
                      <a:r>
                        <a:rPr b="1" lang="en-US" sz="1800">
                          <a:solidFill>
                            <a:schemeClr val="accent5"/>
                          </a:solidFill>
                          <a:latin typeface="Raleway"/>
                          <a:ea typeface="Raleway"/>
                          <a:cs typeface="Raleway"/>
                          <a:sym typeface="Raleway"/>
                        </a:rPr>
                        <a:t>Reading </a:t>
                      </a:r>
                      <a:endParaRPr b="1" sz="1800">
                        <a:solidFill>
                          <a:schemeClr val="accent5"/>
                        </a:solidFill>
                        <a:latin typeface="Raleway"/>
                        <a:ea typeface="Raleway"/>
                        <a:cs typeface="Raleway"/>
                        <a:sym typeface="Raleway"/>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800">
                          <a:solidFill>
                            <a:schemeClr val="accent3"/>
                          </a:solidFill>
                          <a:latin typeface="Raleway"/>
                          <a:ea typeface="Raleway"/>
                          <a:cs typeface="Raleway"/>
                          <a:sym typeface="Raleway"/>
                        </a:rPr>
                        <a:t>Understanding and comparing employee manuals and union contracts</a:t>
                      </a:r>
                      <a:endParaRPr sz="1800">
                        <a:solidFill>
                          <a:schemeClr val="accent3"/>
                        </a:solidFill>
                        <a:latin typeface="Raleway"/>
                        <a:ea typeface="Raleway"/>
                        <a:cs typeface="Raleway"/>
                        <a:sym typeface="Raleway"/>
                      </a:endParaRPr>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rtl="0" algn="l">
                        <a:spcBef>
                          <a:spcPts val="0"/>
                        </a:spcBef>
                        <a:spcAft>
                          <a:spcPts val="0"/>
                        </a:spcAft>
                        <a:buNone/>
                      </a:pPr>
                      <a:r>
                        <a:rPr b="1" lang="en-US" sz="1800">
                          <a:solidFill>
                            <a:schemeClr val="accent5"/>
                          </a:solidFill>
                          <a:latin typeface="Raleway"/>
                          <a:ea typeface="Raleway"/>
                          <a:cs typeface="Raleway"/>
                          <a:sym typeface="Raleway"/>
                        </a:rPr>
                        <a:t>Math </a:t>
                      </a:r>
                      <a:endParaRPr b="1" sz="1800">
                        <a:solidFill>
                          <a:schemeClr val="accent5"/>
                        </a:solidFill>
                        <a:latin typeface="Raleway"/>
                        <a:ea typeface="Raleway"/>
                        <a:cs typeface="Raleway"/>
                        <a:sym typeface="Raleway"/>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800">
                          <a:solidFill>
                            <a:schemeClr val="accent3"/>
                          </a:solidFill>
                          <a:latin typeface="Raleway"/>
                          <a:ea typeface="Raleway"/>
                          <a:cs typeface="Raleway"/>
                          <a:sym typeface="Raleway"/>
                        </a:rPr>
                        <a:t>Reading paychecks, calculating OT and shift differentials and identifying illegal deductions</a:t>
                      </a:r>
                      <a:endParaRPr sz="1800">
                        <a:solidFill>
                          <a:schemeClr val="accent3"/>
                        </a:solidFill>
                        <a:latin typeface="Raleway"/>
                        <a:ea typeface="Raleway"/>
                        <a:cs typeface="Raleway"/>
                        <a:sym typeface="Raleway"/>
                      </a:endParaRPr>
                    </a:p>
                  </a:txBody>
                  <a:tcPr marT="91425" marB="91425" marR="91425" marL="91425">
                    <a:lnL cap="flat" cmpd="sng" w="9525">
                      <a:solidFill>
                        <a:srgbClr val="9E9E9E"/>
                      </a:solidFill>
                      <a:prstDash val="solid"/>
                      <a:round/>
                      <a:headEnd len="sm" w="sm" type="none"/>
                      <a:tailEnd len="sm" w="sm" type="none"/>
                    </a:lnL>
                  </a:tcPr>
                </a:tc>
              </a:tr>
              <a:tr h="381000">
                <a:tc>
                  <a:txBody>
                    <a:bodyPr/>
                    <a:lstStyle/>
                    <a:p>
                      <a:pPr indent="0" lvl="0" marL="0" rtl="0" algn="l">
                        <a:spcBef>
                          <a:spcPts val="0"/>
                        </a:spcBef>
                        <a:spcAft>
                          <a:spcPts val="0"/>
                        </a:spcAft>
                        <a:buNone/>
                      </a:pPr>
                      <a:r>
                        <a:rPr b="1" lang="en-US" sz="1800">
                          <a:solidFill>
                            <a:schemeClr val="accent5"/>
                          </a:solidFill>
                          <a:latin typeface="Raleway"/>
                          <a:ea typeface="Raleway"/>
                          <a:cs typeface="Raleway"/>
                          <a:sym typeface="Raleway"/>
                        </a:rPr>
                        <a:t>Writing </a:t>
                      </a:r>
                      <a:endParaRPr b="1" sz="1800">
                        <a:solidFill>
                          <a:schemeClr val="accent5"/>
                        </a:solidFill>
                        <a:latin typeface="Raleway"/>
                        <a:ea typeface="Raleway"/>
                        <a:cs typeface="Raleway"/>
                        <a:sym typeface="Raleway"/>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800">
                          <a:solidFill>
                            <a:schemeClr val="accent3"/>
                          </a:solidFill>
                          <a:latin typeface="Raleway"/>
                          <a:ea typeface="Raleway"/>
                          <a:cs typeface="Raleway"/>
                          <a:sym typeface="Raleway"/>
                        </a:rPr>
                        <a:t>Journal is kept, recording who/what/where information about incidents/problems</a:t>
                      </a:r>
                      <a:endParaRPr sz="1800">
                        <a:solidFill>
                          <a:schemeClr val="accent3"/>
                        </a:solidFill>
                        <a:latin typeface="Raleway"/>
                        <a:ea typeface="Raleway"/>
                        <a:cs typeface="Raleway"/>
                        <a:sym typeface="Raleway"/>
                      </a:endParaRPr>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3"/>
          <p:cNvSpPr txBox="1"/>
          <p:nvPr>
            <p:ph type="title"/>
          </p:nvPr>
        </p:nvSpPr>
        <p:spPr>
          <a:xfrm>
            <a:off x="303300" y="174525"/>
            <a:ext cx="8505300" cy="87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US" sz="2200">
                <a:latin typeface="Calibri"/>
                <a:ea typeface="Calibri"/>
                <a:cs typeface="Calibri"/>
                <a:sym typeface="Calibri"/>
              </a:rPr>
              <a:t>Activity: </a:t>
            </a:r>
            <a:r>
              <a:rPr b="0" i="1" lang="en-US" sz="2200">
                <a:latin typeface="Calibri"/>
                <a:ea typeface="Calibri"/>
                <a:cs typeface="Calibri"/>
                <a:sym typeface="Calibri"/>
              </a:rPr>
              <a:t>Practicing math skills and reading a check stub.</a:t>
            </a:r>
            <a:r>
              <a:rPr b="0" lang="en-US" sz="2200">
                <a:latin typeface="Calibri"/>
                <a:ea typeface="Calibri"/>
                <a:cs typeface="Calibri"/>
                <a:sym typeface="Calibri"/>
              </a:rPr>
              <a:t> </a:t>
            </a:r>
            <a:endParaRPr b="0" sz="2200">
              <a:latin typeface="Calibri"/>
              <a:ea typeface="Calibri"/>
              <a:cs typeface="Calibri"/>
              <a:sym typeface="Calibri"/>
            </a:endParaRPr>
          </a:p>
          <a:p>
            <a:pPr indent="0" lvl="0" marL="0" rtl="0" algn="l">
              <a:spcBef>
                <a:spcPts val="0"/>
              </a:spcBef>
              <a:spcAft>
                <a:spcPts val="0"/>
              </a:spcAft>
              <a:buNone/>
            </a:pPr>
            <a:r>
              <a:rPr b="0" lang="en-US" sz="2200">
                <a:latin typeface="Calibri"/>
                <a:ea typeface="Calibri"/>
                <a:cs typeface="Calibri"/>
                <a:sym typeface="Calibri"/>
              </a:rPr>
              <a:t>What’s wrong here?</a:t>
            </a:r>
            <a:endParaRPr/>
          </a:p>
        </p:txBody>
      </p:sp>
      <p:pic>
        <p:nvPicPr>
          <p:cNvPr id="259" name="Google Shape;259;p43"/>
          <p:cNvPicPr preferRelativeResize="0"/>
          <p:nvPr/>
        </p:nvPicPr>
        <p:blipFill rotWithShape="1">
          <a:blip r:embed="rId3">
            <a:alphaModFix/>
          </a:blip>
          <a:srcRect b="45694" l="0" r="0" t="4675"/>
          <a:stretch/>
        </p:blipFill>
        <p:spPr>
          <a:xfrm>
            <a:off x="1320625" y="1184326"/>
            <a:ext cx="6793476" cy="36160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4"/>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Clr>
                <a:schemeClr val="lt1"/>
              </a:buClr>
              <a:buSzPct val="108843"/>
              <a:buNone/>
            </a:pPr>
            <a:r>
              <a:rPr lang="en-US" sz="4410"/>
              <a:t>Workers’ Rights 101</a:t>
            </a:r>
            <a:br>
              <a:rPr lang="en-US" sz="4320"/>
            </a:br>
            <a:br>
              <a:rPr lang="en-US" sz="4320"/>
            </a:br>
            <a:r>
              <a:rPr lang="en-US" sz="2430">
                <a:solidFill>
                  <a:schemeClr val="dk1"/>
                </a:solidFill>
              </a:rPr>
              <a:t>Let’s explore strategies for protecting yourself on the job…</a:t>
            </a:r>
            <a:br>
              <a:rPr lang="en-US" sz="2430">
                <a:solidFill>
                  <a:schemeClr val="dk1"/>
                </a:solidFill>
              </a:rPr>
            </a:br>
            <a:br>
              <a:rPr lang="en-US" sz="2430">
                <a:solidFill>
                  <a:schemeClr val="dk1"/>
                </a:solidFill>
              </a:rPr>
            </a:br>
            <a:r>
              <a:rPr lang="en-US" sz="2430">
                <a:solidFill>
                  <a:schemeClr val="accent3"/>
                </a:solidFill>
              </a:rPr>
              <a:t>Assume the workers in every scenario </a:t>
            </a:r>
            <a:r>
              <a:rPr lang="en-US" sz="2430" u="sng">
                <a:solidFill>
                  <a:schemeClr val="accent3"/>
                </a:solidFill>
              </a:rPr>
              <a:t>work in Illinois</a:t>
            </a:r>
            <a:r>
              <a:rPr lang="en-US" sz="2430">
                <a:solidFill>
                  <a:schemeClr val="accent3"/>
                </a:solidFill>
              </a:rPr>
              <a:t>, are </a:t>
            </a:r>
            <a:r>
              <a:rPr lang="en-US" sz="2430" u="sng">
                <a:solidFill>
                  <a:schemeClr val="accent3"/>
                </a:solidFill>
              </a:rPr>
              <a:t>at least 16 years old,</a:t>
            </a:r>
            <a:r>
              <a:rPr lang="en-US" sz="2430">
                <a:solidFill>
                  <a:schemeClr val="accent3"/>
                </a:solidFill>
              </a:rPr>
              <a:t> and are </a:t>
            </a:r>
            <a:r>
              <a:rPr lang="en-US" sz="2430" u="sng">
                <a:solidFill>
                  <a:schemeClr val="accent3"/>
                </a:solidFill>
              </a:rPr>
              <a:t>non-union</a:t>
            </a:r>
            <a:r>
              <a:rPr lang="en-US" sz="2430">
                <a:solidFill>
                  <a:schemeClr val="accent3"/>
                </a:solidFill>
              </a:rPr>
              <a:t> (at-will)</a:t>
            </a:r>
            <a:br>
              <a:rPr lang="en-US" sz="4320"/>
            </a:br>
            <a:endParaRPr sz="432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5"/>
          <p:cNvSpPr txBox="1"/>
          <p:nvPr>
            <p:ph type="title"/>
          </p:nvPr>
        </p:nvSpPr>
        <p:spPr>
          <a:xfrm>
            <a:off x="283100" y="1190899"/>
            <a:ext cx="6244200" cy="33567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90000"/>
              </a:lnSpc>
              <a:spcBef>
                <a:spcPts val="1200"/>
              </a:spcBef>
              <a:spcAft>
                <a:spcPts val="0"/>
              </a:spcAft>
              <a:buNone/>
            </a:pPr>
            <a:r>
              <a:rPr lang="en-US" sz="3000"/>
              <a:t>Jeremy waits tables at an Olive Italiano restaurant in Peoria. His shifts starts at 11:00 am, but his manager insists he arrive by 10:45 am so that his station is ready for the lunch service. </a:t>
            </a:r>
            <a:endParaRPr sz="3000"/>
          </a:p>
          <a:p>
            <a:pPr indent="0" lvl="0" marL="0" rtl="0" algn="l">
              <a:lnSpc>
                <a:spcPct val="90000"/>
              </a:lnSpc>
              <a:spcBef>
                <a:spcPts val="1200"/>
              </a:spcBef>
              <a:spcAft>
                <a:spcPts val="0"/>
              </a:spcAft>
              <a:buNone/>
            </a:pPr>
            <a:r>
              <a:t/>
            </a:r>
            <a:endParaRPr sz="3000"/>
          </a:p>
          <a:p>
            <a:pPr indent="0" lvl="0" marL="0" rtl="0" algn="l">
              <a:lnSpc>
                <a:spcPct val="90000"/>
              </a:lnSpc>
              <a:spcBef>
                <a:spcPts val="1200"/>
              </a:spcBef>
              <a:spcAft>
                <a:spcPts val="0"/>
              </a:spcAft>
              <a:buNone/>
            </a:pPr>
            <a:r>
              <a:rPr lang="en-US" sz="3000"/>
              <a:t>Is Olive Garden required to pay Jeremy for this extra 15 minutes? </a:t>
            </a:r>
            <a:endParaRPr sz="3000"/>
          </a:p>
          <a:p>
            <a:pPr indent="0" lvl="0" marL="0" rtl="0" algn="l">
              <a:lnSpc>
                <a:spcPct val="90000"/>
              </a:lnSpc>
              <a:spcBef>
                <a:spcPts val="1200"/>
              </a:spcBef>
              <a:spcAft>
                <a:spcPts val="0"/>
              </a:spcAft>
              <a:buNone/>
            </a:pPr>
            <a:r>
              <a:t/>
            </a:r>
            <a:endParaRPr sz="3000"/>
          </a:p>
          <a:p>
            <a:pPr indent="0" lvl="0" marL="0" rtl="0" algn="l">
              <a:lnSpc>
                <a:spcPct val="90000"/>
              </a:lnSpc>
              <a:spcBef>
                <a:spcPts val="1200"/>
              </a:spcBef>
              <a:spcAft>
                <a:spcPts val="0"/>
              </a:spcAft>
              <a:buSzPct val="160000"/>
              <a:buNone/>
            </a:pPr>
            <a:r>
              <a:t/>
            </a:r>
            <a:endParaRPr sz="3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6"/>
          <p:cNvSpPr txBox="1"/>
          <p:nvPr>
            <p:ph type="title"/>
          </p:nvPr>
        </p:nvSpPr>
        <p:spPr>
          <a:xfrm>
            <a:off x="367500" y="1912650"/>
            <a:ext cx="4045200" cy="1318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600"/>
              <a:buNone/>
            </a:pPr>
            <a:r>
              <a:rPr lang="en-US" sz="6000"/>
              <a:t>YES</a:t>
            </a:r>
            <a:endParaRPr/>
          </a:p>
        </p:txBody>
      </p:sp>
      <p:sp>
        <p:nvSpPr>
          <p:cNvPr id="275" name="Google Shape;275;p46"/>
          <p:cNvSpPr txBox="1"/>
          <p:nvPr>
            <p:ph idx="2" type="body"/>
          </p:nvPr>
        </p:nvSpPr>
        <p:spPr>
          <a:xfrm>
            <a:off x="4939500" y="724200"/>
            <a:ext cx="4045200" cy="3695100"/>
          </a:xfrm>
          <a:prstGeom prst="rect">
            <a:avLst/>
          </a:prstGeom>
          <a:noFill/>
          <a:ln>
            <a:noFill/>
          </a:ln>
        </p:spPr>
        <p:txBody>
          <a:bodyPr anchorCtr="0" anchor="ctr" bIns="91425" lIns="91425" spcFirstLastPara="1" rIns="91425" wrap="square" tIns="91425">
            <a:noAutofit/>
          </a:bodyPr>
          <a:lstStyle/>
          <a:p>
            <a:pPr indent="0" lvl="0" marL="114300" rtl="0" algn="l">
              <a:lnSpc>
                <a:spcPct val="115000"/>
              </a:lnSpc>
              <a:spcBef>
                <a:spcPts val="0"/>
              </a:spcBef>
              <a:spcAft>
                <a:spcPts val="0"/>
              </a:spcAft>
              <a:buSzPts val="1800"/>
              <a:buNone/>
            </a:pPr>
            <a:r>
              <a:rPr lang="en-US" sz="2400" u="sng"/>
              <a:t>Issue areas</a:t>
            </a:r>
            <a:endParaRPr/>
          </a:p>
          <a:p>
            <a:pPr indent="0" lvl="0" marL="114300" rtl="0" algn="l">
              <a:lnSpc>
                <a:spcPct val="115000"/>
              </a:lnSpc>
              <a:spcBef>
                <a:spcPts val="0"/>
              </a:spcBef>
              <a:spcAft>
                <a:spcPts val="0"/>
              </a:spcAft>
              <a:buSzPts val="1800"/>
              <a:buNone/>
            </a:pPr>
            <a:r>
              <a:t/>
            </a:r>
            <a:endParaRPr b="1"/>
          </a:p>
          <a:p>
            <a:pPr indent="0" lvl="0" marL="114300" rtl="0" algn="l">
              <a:lnSpc>
                <a:spcPct val="115000"/>
              </a:lnSpc>
              <a:spcBef>
                <a:spcPts val="0"/>
              </a:spcBef>
              <a:spcAft>
                <a:spcPts val="0"/>
              </a:spcAft>
              <a:buSzPts val="1800"/>
              <a:buNone/>
            </a:pPr>
            <a:r>
              <a:rPr b="1" lang="en-US"/>
              <a:t>Wage theft</a:t>
            </a:r>
            <a:r>
              <a:rPr lang="en-US"/>
              <a:t> (off-the-clock work)</a:t>
            </a:r>
            <a:endParaRPr/>
          </a:p>
          <a:p>
            <a:pPr indent="0" lvl="0" marL="114300" rtl="0" algn="l">
              <a:lnSpc>
                <a:spcPct val="115000"/>
              </a:lnSpc>
              <a:spcBef>
                <a:spcPts val="0"/>
              </a:spcBef>
              <a:spcAft>
                <a:spcPts val="0"/>
              </a:spcAft>
              <a:buSzPts val="1800"/>
              <a:buNone/>
            </a:pPr>
            <a:r>
              <a:t/>
            </a:r>
            <a:endParaRPr/>
          </a:p>
          <a:p>
            <a:pPr indent="-342900" lvl="0" marL="457200" rtl="0" algn="l">
              <a:spcBef>
                <a:spcPts val="0"/>
              </a:spcBef>
              <a:spcAft>
                <a:spcPts val="0"/>
              </a:spcAft>
              <a:buClr>
                <a:schemeClr val="lt1"/>
              </a:buClr>
              <a:buSzPts val="1800"/>
              <a:buChar char="●"/>
            </a:pPr>
            <a:r>
              <a:rPr lang="en-US"/>
              <a:t>Wage theft, or non-payment of wages, is illegal. </a:t>
            </a:r>
            <a:endParaRPr/>
          </a:p>
          <a:p>
            <a:pPr indent="-342900" lvl="0" marL="457200" rtl="0" algn="l">
              <a:spcBef>
                <a:spcPts val="0"/>
              </a:spcBef>
              <a:spcAft>
                <a:spcPts val="0"/>
              </a:spcAft>
              <a:buClr>
                <a:schemeClr val="lt1"/>
              </a:buClr>
              <a:buSzPts val="1800"/>
              <a:buChar char="●"/>
            </a:pPr>
            <a:r>
              <a:rPr lang="en-US"/>
              <a:t>If your employer refuses to pay you the wages you are owed, s/he is violating federal and state wage laws. </a:t>
            </a:r>
            <a:endParaRPr/>
          </a:p>
          <a:p>
            <a:pPr indent="-228600" lvl="1" marL="914400" rtl="0" algn="l">
              <a:lnSpc>
                <a:spcPct val="115000"/>
              </a:lnSpc>
              <a:spcBef>
                <a:spcPts val="1600"/>
              </a:spcBef>
              <a:spcAft>
                <a:spcPts val="0"/>
              </a:spcAft>
              <a:buSzPts val="14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7"/>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i="1" lang="en-US"/>
              <a:t>Common forms of wage theft…</a:t>
            </a:r>
            <a:endParaRPr/>
          </a:p>
        </p:txBody>
      </p:sp>
      <p:sp>
        <p:nvSpPr>
          <p:cNvPr id="281" name="Google Shape;281;p47"/>
          <p:cNvSpPr txBox="1"/>
          <p:nvPr>
            <p:ph idx="1" type="body"/>
          </p:nvPr>
        </p:nvSpPr>
        <p:spPr>
          <a:xfrm>
            <a:off x="2410112" y="1303282"/>
            <a:ext cx="6311738" cy="3981165"/>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US"/>
              <a:t>Fail to pay overtime </a:t>
            </a:r>
            <a:endParaRPr/>
          </a:p>
          <a:p>
            <a:pPr indent="-342900" lvl="0" marL="457200" rtl="0" algn="l">
              <a:lnSpc>
                <a:spcPct val="115000"/>
              </a:lnSpc>
              <a:spcBef>
                <a:spcPts val="0"/>
              </a:spcBef>
              <a:spcAft>
                <a:spcPts val="0"/>
              </a:spcAft>
              <a:buSzPts val="1800"/>
              <a:buChar char="●"/>
            </a:pPr>
            <a:r>
              <a:rPr lang="en-US"/>
              <a:t>Violate minimum wage laws </a:t>
            </a:r>
            <a:endParaRPr/>
          </a:p>
          <a:p>
            <a:pPr indent="-342900" lvl="0" marL="457200" rtl="0" algn="l">
              <a:lnSpc>
                <a:spcPct val="115000"/>
              </a:lnSpc>
              <a:spcBef>
                <a:spcPts val="0"/>
              </a:spcBef>
              <a:spcAft>
                <a:spcPts val="0"/>
              </a:spcAft>
              <a:buSzPts val="1800"/>
              <a:buChar char="●"/>
            </a:pPr>
            <a:r>
              <a:rPr lang="en-US"/>
              <a:t>Misclassify employees </a:t>
            </a:r>
            <a:endParaRPr/>
          </a:p>
          <a:p>
            <a:pPr indent="-342900" lvl="0" marL="457200" rtl="0" algn="l">
              <a:lnSpc>
                <a:spcPct val="115000"/>
              </a:lnSpc>
              <a:spcBef>
                <a:spcPts val="0"/>
              </a:spcBef>
              <a:spcAft>
                <a:spcPts val="0"/>
              </a:spcAft>
              <a:buSzPts val="1800"/>
              <a:buChar char="●"/>
            </a:pPr>
            <a:r>
              <a:rPr lang="en-US"/>
              <a:t>Take illegal deductions from paychecks </a:t>
            </a:r>
            <a:endParaRPr/>
          </a:p>
          <a:p>
            <a:pPr indent="-342900" lvl="0" marL="457200" rtl="0" algn="l">
              <a:lnSpc>
                <a:spcPct val="115000"/>
              </a:lnSpc>
              <a:spcBef>
                <a:spcPts val="0"/>
              </a:spcBef>
              <a:spcAft>
                <a:spcPts val="0"/>
              </a:spcAft>
              <a:buSzPts val="1800"/>
              <a:buChar char="●"/>
            </a:pPr>
            <a:r>
              <a:rPr lang="en-US"/>
              <a:t>Require workers to work for no pay, or “off the clock” </a:t>
            </a:r>
            <a:endParaRPr/>
          </a:p>
          <a:p>
            <a:pPr indent="-342900" lvl="0" marL="457200" rtl="0" algn="l">
              <a:lnSpc>
                <a:spcPct val="115000"/>
              </a:lnSpc>
              <a:spcBef>
                <a:spcPts val="0"/>
              </a:spcBef>
              <a:spcAft>
                <a:spcPts val="0"/>
              </a:spcAft>
              <a:buSzPts val="1800"/>
              <a:buChar char="●"/>
            </a:pPr>
            <a:r>
              <a:rPr lang="en-US"/>
              <a:t>Steal workers’ tips </a:t>
            </a:r>
            <a:endParaRPr/>
          </a:p>
          <a:p>
            <a:pPr indent="-342900" lvl="0" marL="457200" rtl="0" algn="l">
              <a:lnSpc>
                <a:spcPct val="115000"/>
              </a:lnSpc>
              <a:spcBef>
                <a:spcPts val="0"/>
              </a:spcBef>
              <a:spcAft>
                <a:spcPts val="0"/>
              </a:spcAft>
              <a:buSzPts val="1800"/>
              <a:buChar char="●"/>
            </a:pPr>
            <a:r>
              <a:rPr lang="en-US"/>
              <a:t>Not pay workers for training </a:t>
            </a:r>
            <a:endParaRPr/>
          </a:p>
          <a:p>
            <a:pPr indent="-342900" lvl="0" marL="457200" rtl="0" algn="l">
              <a:lnSpc>
                <a:spcPct val="115000"/>
              </a:lnSpc>
              <a:spcBef>
                <a:spcPts val="0"/>
              </a:spcBef>
              <a:spcAft>
                <a:spcPts val="0"/>
              </a:spcAft>
              <a:buSzPts val="1800"/>
              <a:buChar char="●"/>
            </a:pPr>
            <a:r>
              <a:rPr lang="en-US"/>
              <a:t>Not pay out or allow accrued vacation/sick time </a:t>
            </a:r>
            <a:endParaRPr/>
          </a:p>
          <a:p>
            <a:pPr indent="-342900" lvl="0" marL="457200" rtl="0" algn="l">
              <a:lnSpc>
                <a:spcPct val="115000"/>
              </a:lnSpc>
              <a:spcBef>
                <a:spcPts val="0"/>
              </a:spcBef>
              <a:spcAft>
                <a:spcPts val="0"/>
              </a:spcAft>
              <a:buSzPts val="1800"/>
              <a:buChar char="●"/>
            </a:pPr>
            <a:r>
              <a:rPr lang="en-US"/>
              <a:t>Pay with checks that bounce </a:t>
            </a:r>
            <a:endParaRPr/>
          </a:p>
          <a:p>
            <a:pPr indent="-342900" lvl="0" marL="457200" rtl="0" algn="l">
              <a:lnSpc>
                <a:spcPct val="115000"/>
              </a:lnSpc>
              <a:spcBef>
                <a:spcPts val="0"/>
              </a:spcBef>
              <a:spcAft>
                <a:spcPts val="0"/>
              </a:spcAft>
              <a:buSzPts val="1800"/>
              <a:buChar char="●"/>
            </a:pPr>
            <a:r>
              <a:rPr lang="en-US"/>
              <a:t>Suddenly close a business without paying a final check </a:t>
            </a:r>
            <a:endParaRPr/>
          </a:p>
          <a:p>
            <a:pPr indent="-228600" lvl="0" marL="457200" rtl="0" algn="l">
              <a:lnSpc>
                <a:spcPct val="115000"/>
              </a:lnSpc>
              <a:spcBef>
                <a:spcPts val="0"/>
              </a:spcBef>
              <a:spcAft>
                <a:spcPts val="0"/>
              </a:spcAft>
              <a:buSzPts val="18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8"/>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i="1" lang="en-US"/>
              <a:t>At-risk for wage theft…</a:t>
            </a:r>
            <a:endParaRPr/>
          </a:p>
        </p:txBody>
      </p:sp>
      <p:sp>
        <p:nvSpPr>
          <p:cNvPr id="287" name="Google Shape;287;p48"/>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t>Young workers</a:t>
            </a:r>
            <a:endParaRPr/>
          </a:p>
          <a:p>
            <a:pPr indent="-342900" lvl="0" marL="457200" rtl="0" algn="l">
              <a:lnSpc>
                <a:spcPct val="115000"/>
              </a:lnSpc>
              <a:spcBef>
                <a:spcPts val="0"/>
              </a:spcBef>
              <a:spcAft>
                <a:spcPts val="0"/>
              </a:spcAft>
              <a:buSzPts val="1800"/>
              <a:buChar char="●"/>
            </a:pPr>
            <a:r>
              <a:rPr lang="en-US"/>
              <a:t>Immigrant workers, especially those who are undocumented</a:t>
            </a:r>
            <a:endParaRPr/>
          </a:p>
          <a:p>
            <a:pPr indent="-342900" lvl="0" marL="457200" rtl="0" algn="l">
              <a:lnSpc>
                <a:spcPct val="115000"/>
              </a:lnSpc>
              <a:spcBef>
                <a:spcPts val="0"/>
              </a:spcBef>
              <a:spcAft>
                <a:spcPts val="0"/>
              </a:spcAft>
              <a:buSzPts val="1800"/>
              <a:buChar char="●"/>
            </a:pPr>
            <a:r>
              <a:rPr lang="en-US"/>
              <a:t>Returning citizens/ex-offenders</a:t>
            </a:r>
            <a:endParaRPr/>
          </a:p>
          <a:p>
            <a:pPr indent="-342900" lvl="0" marL="457200" rtl="0" algn="l">
              <a:lnSpc>
                <a:spcPct val="115000"/>
              </a:lnSpc>
              <a:spcBef>
                <a:spcPts val="0"/>
              </a:spcBef>
              <a:spcAft>
                <a:spcPts val="0"/>
              </a:spcAft>
              <a:buSzPts val="1800"/>
              <a:buChar char="●"/>
            </a:pPr>
            <a:r>
              <a:rPr lang="en-US"/>
              <a:t>POC in general</a:t>
            </a:r>
            <a:endParaRPr/>
          </a:p>
          <a:p>
            <a:pPr indent="-342900" lvl="0" marL="457200" rtl="0" algn="l">
              <a:lnSpc>
                <a:spcPct val="115000"/>
              </a:lnSpc>
              <a:spcBef>
                <a:spcPts val="0"/>
              </a:spcBef>
              <a:spcAft>
                <a:spcPts val="0"/>
              </a:spcAft>
              <a:buSzPts val="1800"/>
              <a:buChar char="●"/>
            </a:pPr>
            <a:r>
              <a:rPr lang="en-US"/>
              <a:t>Women; working mothers</a:t>
            </a:r>
            <a:endParaRPr/>
          </a:p>
          <a:p>
            <a:pPr indent="-342900" lvl="0" marL="457200" rtl="0" algn="l">
              <a:lnSpc>
                <a:spcPct val="115000"/>
              </a:lnSpc>
              <a:spcBef>
                <a:spcPts val="0"/>
              </a:spcBef>
              <a:spcAft>
                <a:spcPts val="0"/>
              </a:spcAft>
              <a:buSzPts val="1800"/>
              <a:buChar char="●"/>
            </a:pPr>
            <a:r>
              <a:rPr lang="en-US"/>
              <a:t>Certain industries maintain a culture of wage theft (car washes, temp work, non-union construction, domestic work). </a:t>
            </a:r>
            <a:endParaRPr/>
          </a:p>
          <a:p>
            <a:pPr indent="-228600" lvl="0" marL="457200" rtl="0" algn="l">
              <a:lnSpc>
                <a:spcPct val="115000"/>
              </a:lnSpc>
              <a:spcBef>
                <a:spcPts val="0"/>
              </a:spcBef>
              <a:spcAft>
                <a:spcPts val="0"/>
              </a:spcAft>
              <a:buSzPts val="1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48000">
              <a:schemeClr val="lt1"/>
            </a:gs>
            <a:gs pos="74000">
              <a:srgbClr val="5EB9FF"/>
            </a:gs>
            <a:gs pos="83000">
              <a:srgbClr val="5EB9FF"/>
            </a:gs>
            <a:gs pos="100000">
              <a:srgbClr val="93D0FF"/>
            </a:gs>
          </a:gsLst>
          <a:lin ang="5400000" scaled="0"/>
        </a:gradFill>
      </p:bgPr>
    </p:bg>
    <p:spTree>
      <p:nvGrpSpPr>
        <p:cNvPr id="291" name="Shape 291"/>
        <p:cNvGrpSpPr/>
        <p:nvPr/>
      </p:nvGrpSpPr>
      <p:grpSpPr>
        <a:xfrm>
          <a:off x="0" y="0"/>
          <a:ext cx="0" cy="0"/>
          <a:chOff x="0" y="0"/>
          <a:chExt cx="0" cy="0"/>
        </a:xfrm>
      </p:grpSpPr>
      <p:pic>
        <p:nvPicPr>
          <p:cNvPr id="292" name="Google Shape;292;p49"/>
          <p:cNvPicPr preferRelativeResize="0"/>
          <p:nvPr/>
        </p:nvPicPr>
        <p:blipFill rotWithShape="1">
          <a:blip r:embed="rId3">
            <a:alphaModFix/>
          </a:blip>
          <a:srcRect b="0" l="0" r="0" t="0"/>
          <a:stretch/>
        </p:blipFill>
        <p:spPr>
          <a:xfrm>
            <a:off x="2844350" y="373381"/>
            <a:ext cx="3241140" cy="4396737"/>
          </a:xfrm>
          <a:prstGeom prst="rect">
            <a:avLst/>
          </a:prstGeom>
          <a:noFill/>
          <a:ln cap="flat" cmpd="sng" w="50800">
            <a:solidFill>
              <a:schemeClr val="accent1"/>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2"/>
          <p:cNvSpPr txBox="1"/>
          <p:nvPr>
            <p:ph type="title"/>
          </p:nvPr>
        </p:nvSpPr>
        <p:spPr>
          <a:xfrm>
            <a:off x="1974257" y="374741"/>
            <a:ext cx="6541093" cy="420787"/>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172169"/>
              </a:buClr>
              <a:buSzPts val="2400"/>
              <a:buFont typeface="Calibri"/>
              <a:buNone/>
            </a:pPr>
            <a:r>
              <a:rPr lang="en-US" sz="2400">
                <a:latin typeface="Calibri"/>
                <a:ea typeface="Calibri"/>
                <a:cs typeface="Calibri"/>
                <a:sym typeface="Calibri"/>
              </a:rPr>
              <a:t>Moderator &amp; Technology Support</a:t>
            </a:r>
            <a:endParaRPr sz="1100"/>
          </a:p>
        </p:txBody>
      </p:sp>
      <p:sp>
        <p:nvSpPr>
          <p:cNvPr id="174" name="Google Shape;174;p32"/>
          <p:cNvSpPr txBox="1"/>
          <p:nvPr>
            <p:ph idx="1" type="body"/>
          </p:nvPr>
        </p:nvSpPr>
        <p:spPr>
          <a:xfrm>
            <a:off x="3924428" y="2127301"/>
            <a:ext cx="3728215" cy="1242780"/>
          </a:xfrm>
          <a:prstGeom prst="rect">
            <a:avLst/>
          </a:prstGeom>
          <a:noFill/>
          <a:ln>
            <a:noFill/>
          </a:ln>
        </p:spPr>
        <p:txBody>
          <a:bodyPr anchorCtr="0" anchor="t" bIns="34275" lIns="68575" spcFirstLastPara="1" rIns="68575" wrap="square" tIns="34275">
            <a:normAutofit fontScale="25000" lnSpcReduction="20000"/>
          </a:bodyPr>
          <a:lstStyle/>
          <a:p>
            <a:pPr indent="0" lvl="0" marL="0" rtl="0" algn="ctr">
              <a:lnSpc>
                <a:spcPct val="90000"/>
              </a:lnSpc>
              <a:spcBef>
                <a:spcPts val="0"/>
              </a:spcBef>
              <a:spcAft>
                <a:spcPts val="0"/>
              </a:spcAft>
              <a:buClr>
                <a:schemeClr val="dk1"/>
              </a:buClr>
              <a:buSzPct val="100000"/>
              <a:buNone/>
            </a:pPr>
            <a:r>
              <a:rPr b="1" lang="en-US" sz="6000">
                <a:solidFill>
                  <a:schemeClr val="dk1"/>
                </a:solidFill>
              </a:rPr>
              <a:t>Kiersten Baer</a:t>
            </a:r>
            <a:endParaRPr sz="1100"/>
          </a:p>
          <a:p>
            <a:pPr indent="0" lvl="0" marL="0" rtl="0" algn="ctr">
              <a:lnSpc>
                <a:spcPct val="90000"/>
              </a:lnSpc>
              <a:spcBef>
                <a:spcPts val="800"/>
              </a:spcBef>
              <a:spcAft>
                <a:spcPts val="0"/>
              </a:spcAft>
              <a:buClr>
                <a:schemeClr val="dk1"/>
              </a:buClr>
              <a:buSzPct val="100000"/>
              <a:buNone/>
            </a:pPr>
            <a:r>
              <a:rPr b="1" lang="en-US" sz="6000">
                <a:solidFill>
                  <a:schemeClr val="dk1"/>
                </a:solidFill>
              </a:rPr>
              <a:t>Online Marketing Coordinator</a:t>
            </a:r>
            <a:endParaRPr sz="1100"/>
          </a:p>
          <a:p>
            <a:pPr indent="0" lvl="0" marL="0" rtl="0" algn="ctr">
              <a:lnSpc>
                <a:spcPct val="90000"/>
              </a:lnSpc>
              <a:spcBef>
                <a:spcPts val="800"/>
              </a:spcBef>
              <a:spcAft>
                <a:spcPts val="0"/>
              </a:spcAft>
              <a:buClr>
                <a:schemeClr val="dk1"/>
              </a:buClr>
              <a:buSzPct val="100000"/>
              <a:buNone/>
            </a:pPr>
            <a:r>
              <a:rPr b="1" lang="en-US" sz="6000">
                <a:solidFill>
                  <a:schemeClr val="dk1"/>
                </a:solidFill>
              </a:rPr>
              <a:t>Illinois Center for Specialized Professional Support</a:t>
            </a:r>
            <a:endParaRPr sz="1100"/>
          </a:p>
          <a:p>
            <a:pPr indent="0" lvl="0" marL="0" rtl="0" algn="ctr">
              <a:lnSpc>
                <a:spcPct val="90000"/>
              </a:lnSpc>
              <a:spcBef>
                <a:spcPts val="800"/>
              </a:spcBef>
              <a:spcAft>
                <a:spcPts val="0"/>
              </a:spcAft>
              <a:buClr>
                <a:schemeClr val="dk1"/>
              </a:buClr>
              <a:buSzPct val="100000"/>
              <a:buNone/>
            </a:pPr>
            <a:r>
              <a:rPr b="1" lang="en-US" sz="6000">
                <a:solidFill>
                  <a:schemeClr val="dk1"/>
                </a:solidFill>
              </a:rPr>
              <a:t>ksheary@ilstu.edu</a:t>
            </a:r>
            <a:endParaRPr b="1" sz="6000">
              <a:solidFill>
                <a:schemeClr val="dk1"/>
              </a:solidFill>
            </a:endParaRPr>
          </a:p>
          <a:p>
            <a:pPr indent="0" lvl="1" marL="342900" rtl="0" algn="l">
              <a:lnSpc>
                <a:spcPct val="90000"/>
              </a:lnSpc>
              <a:spcBef>
                <a:spcPts val="400"/>
              </a:spcBef>
              <a:spcAft>
                <a:spcPts val="0"/>
              </a:spcAft>
              <a:buClr>
                <a:srgbClr val="58595B"/>
              </a:buClr>
              <a:buSzPct val="100000"/>
              <a:buNone/>
            </a:pPr>
            <a:r>
              <a:t/>
            </a:r>
            <a:endParaRPr sz="2100">
              <a:solidFill>
                <a:schemeClr val="dk1"/>
              </a:solidFill>
            </a:endParaRPr>
          </a:p>
          <a:p>
            <a:pPr indent="0" lvl="1" marL="342900" rtl="0" algn="l">
              <a:lnSpc>
                <a:spcPct val="90000"/>
              </a:lnSpc>
              <a:spcBef>
                <a:spcPts val="400"/>
              </a:spcBef>
              <a:spcAft>
                <a:spcPts val="0"/>
              </a:spcAft>
              <a:buClr>
                <a:srgbClr val="58595B"/>
              </a:buClr>
              <a:buSzPct val="100000"/>
              <a:buNone/>
            </a:pPr>
            <a:r>
              <a:t/>
            </a:r>
            <a:endParaRPr sz="2100">
              <a:solidFill>
                <a:schemeClr val="dk1"/>
              </a:solidFill>
            </a:endParaRPr>
          </a:p>
          <a:p>
            <a:pPr indent="0" lvl="0" marL="0" rtl="0" algn="l">
              <a:lnSpc>
                <a:spcPct val="90000"/>
              </a:lnSpc>
              <a:spcBef>
                <a:spcPts val="800"/>
              </a:spcBef>
              <a:spcAft>
                <a:spcPts val="0"/>
              </a:spcAft>
              <a:buClr>
                <a:srgbClr val="58595B"/>
              </a:buClr>
              <a:buSzPct val="190909"/>
              <a:buNone/>
            </a:pPr>
            <a:r>
              <a:rPr lang="en-US" sz="1100"/>
              <a:t>	</a:t>
            </a:r>
            <a:endParaRPr sz="1100"/>
          </a:p>
        </p:txBody>
      </p:sp>
      <p:sp>
        <p:nvSpPr>
          <p:cNvPr id="175" name="Google Shape;175;p32"/>
          <p:cNvSpPr txBox="1"/>
          <p:nvPr>
            <p:ph idx="12" type="sldNum"/>
          </p:nvPr>
        </p:nvSpPr>
        <p:spPr>
          <a:xfrm>
            <a:off x="6457950" y="4862513"/>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US" sz="1100"/>
              <a:t>‹#›</a:t>
            </a:fld>
            <a:endParaRPr sz="1100"/>
          </a:p>
        </p:txBody>
      </p:sp>
      <p:pic>
        <p:nvPicPr>
          <p:cNvPr id="176" name="Google Shape;176;p32"/>
          <p:cNvPicPr preferRelativeResize="0"/>
          <p:nvPr/>
        </p:nvPicPr>
        <p:blipFill rotWithShape="1">
          <a:blip r:embed="rId3">
            <a:alphaModFix/>
          </a:blip>
          <a:srcRect b="0" l="0" r="0" t="0"/>
          <a:stretch/>
        </p:blipFill>
        <p:spPr>
          <a:xfrm>
            <a:off x="466717" y="1567291"/>
            <a:ext cx="2888749" cy="2425255"/>
          </a:xfrm>
          <a:prstGeom prst="rect">
            <a:avLst/>
          </a:prstGeom>
          <a:noFill/>
          <a:ln>
            <a:noFill/>
          </a:ln>
        </p:spPr>
      </p:pic>
      <p:pic>
        <p:nvPicPr>
          <p:cNvPr id="177" name="Google Shape;177;p32"/>
          <p:cNvPicPr preferRelativeResize="0"/>
          <p:nvPr/>
        </p:nvPicPr>
        <p:blipFill rotWithShape="1">
          <a:blip r:embed="rId4">
            <a:alphaModFix/>
          </a:blip>
          <a:srcRect b="0" l="0" r="0" t="0"/>
          <a:stretch/>
        </p:blipFill>
        <p:spPr>
          <a:xfrm>
            <a:off x="4191000" y="3463835"/>
            <a:ext cx="3295650" cy="13049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50"/>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solidFill>
                  <a:schemeClr val="accent3"/>
                </a:solidFill>
              </a:rPr>
              <a:t>Jeremy’s documenting strategies…</a:t>
            </a:r>
            <a:endParaRPr/>
          </a:p>
        </p:txBody>
      </p:sp>
      <p:sp>
        <p:nvSpPr>
          <p:cNvPr id="298" name="Google Shape;298;p50"/>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t>Record of work hours (CALENDAR)</a:t>
            </a:r>
            <a:endParaRPr/>
          </a:p>
          <a:p>
            <a:pPr indent="-342900" lvl="0" marL="457200" rtl="0" algn="l">
              <a:lnSpc>
                <a:spcPct val="115000"/>
              </a:lnSpc>
              <a:spcBef>
                <a:spcPts val="0"/>
              </a:spcBef>
              <a:spcAft>
                <a:spcPts val="0"/>
              </a:spcAft>
              <a:buSzPts val="1800"/>
              <a:buChar char="●"/>
            </a:pPr>
            <a:r>
              <a:rPr lang="en-US"/>
              <a:t>Check stubs (FOLDER)</a:t>
            </a:r>
            <a:endParaRPr/>
          </a:p>
          <a:p>
            <a:pPr indent="-342900" lvl="0" marL="457200" rtl="0" algn="l">
              <a:lnSpc>
                <a:spcPct val="115000"/>
              </a:lnSpc>
              <a:spcBef>
                <a:spcPts val="0"/>
              </a:spcBef>
              <a:spcAft>
                <a:spcPts val="0"/>
              </a:spcAft>
              <a:buSzPts val="1800"/>
              <a:buChar char="●"/>
            </a:pPr>
            <a:r>
              <a:rPr lang="en-US"/>
              <a:t>Journal of tips received (JOURNAL)</a:t>
            </a:r>
            <a:endParaRPr/>
          </a:p>
          <a:p>
            <a:pPr indent="-342900" lvl="0" marL="457200" rtl="0" algn="l">
              <a:lnSpc>
                <a:spcPct val="115000"/>
              </a:lnSpc>
              <a:spcBef>
                <a:spcPts val="0"/>
              </a:spcBef>
              <a:spcAft>
                <a:spcPts val="0"/>
              </a:spcAft>
              <a:buSzPts val="1800"/>
              <a:buChar char="●"/>
            </a:pPr>
            <a:r>
              <a:rPr lang="en-US"/>
              <a:t>Collecting coworkers contact info (JOURNAL/PHONE)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51"/>
          <p:cNvSpPr txBox="1"/>
          <p:nvPr>
            <p:ph type="title"/>
          </p:nvPr>
        </p:nvSpPr>
        <p:spPr>
          <a:xfrm>
            <a:off x="283100" y="3470075"/>
            <a:ext cx="6244200" cy="10773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90000"/>
              </a:lnSpc>
              <a:spcBef>
                <a:spcPts val="1200"/>
              </a:spcBef>
              <a:spcAft>
                <a:spcPts val="0"/>
              </a:spcAft>
              <a:buNone/>
            </a:pPr>
            <a:r>
              <a:rPr lang="en-US" sz="2777"/>
              <a:t>A global pandemic plus polar vortex mean that most of Olive Italiano’s business has switched to take-out orders. Jeremy no longer has tables to wait and is helping package customer orders . </a:t>
            </a:r>
            <a:endParaRPr sz="2777"/>
          </a:p>
          <a:p>
            <a:pPr indent="0" lvl="0" marL="0" rtl="0" algn="l">
              <a:lnSpc>
                <a:spcPct val="90000"/>
              </a:lnSpc>
              <a:spcBef>
                <a:spcPts val="1200"/>
              </a:spcBef>
              <a:spcAft>
                <a:spcPts val="0"/>
              </a:spcAft>
              <a:buNone/>
            </a:pPr>
            <a:r>
              <a:rPr lang="en-US" sz="2777"/>
              <a:t>Before the pandemic, Jeremy was paid a tipped sub-minimum wage in addition to his tips. Can his employer continue doing this now?</a:t>
            </a:r>
            <a:r>
              <a:rPr lang="en-US" sz="2888"/>
              <a:t> </a:t>
            </a:r>
            <a:r>
              <a:rPr lang="en-US" sz="3000"/>
              <a:t> </a:t>
            </a:r>
            <a:endParaRPr sz="3000"/>
          </a:p>
          <a:p>
            <a:pPr indent="0" lvl="0" marL="0" rtl="0" algn="l">
              <a:lnSpc>
                <a:spcPct val="90000"/>
              </a:lnSpc>
              <a:spcBef>
                <a:spcPts val="1200"/>
              </a:spcBef>
              <a:spcAft>
                <a:spcPts val="0"/>
              </a:spcAft>
              <a:buNone/>
            </a:pPr>
            <a:r>
              <a:t/>
            </a:r>
            <a:endParaRPr sz="3000"/>
          </a:p>
          <a:p>
            <a:pPr indent="0" lvl="0" marL="0" rtl="0" algn="l">
              <a:lnSpc>
                <a:spcPct val="90000"/>
              </a:lnSpc>
              <a:spcBef>
                <a:spcPts val="1200"/>
              </a:spcBef>
              <a:spcAft>
                <a:spcPts val="0"/>
              </a:spcAft>
              <a:buNone/>
            </a:pPr>
            <a:r>
              <a:t/>
            </a:r>
            <a:endParaRPr sz="3000"/>
          </a:p>
          <a:p>
            <a:pPr indent="0" lvl="0" marL="0" rtl="0" algn="l">
              <a:lnSpc>
                <a:spcPct val="90000"/>
              </a:lnSpc>
              <a:spcBef>
                <a:spcPts val="1200"/>
              </a:spcBef>
              <a:spcAft>
                <a:spcPts val="0"/>
              </a:spcAft>
              <a:buNone/>
            </a:pPr>
            <a:r>
              <a:t/>
            </a:r>
            <a:endParaRPr sz="3000"/>
          </a:p>
          <a:p>
            <a:pPr indent="0" lvl="0" marL="0" rtl="0" algn="l">
              <a:lnSpc>
                <a:spcPct val="90000"/>
              </a:lnSpc>
              <a:spcBef>
                <a:spcPts val="1200"/>
              </a:spcBef>
              <a:spcAft>
                <a:spcPts val="0"/>
              </a:spcAft>
              <a:buNone/>
            </a:pPr>
            <a:r>
              <a:t/>
            </a:r>
            <a:endParaRPr sz="3000"/>
          </a:p>
          <a:p>
            <a:pPr indent="0" lvl="0" marL="0" rtl="0" algn="l">
              <a:lnSpc>
                <a:spcPct val="90000"/>
              </a:lnSpc>
              <a:spcBef>
                <a:spcPts val="1200"/>
              </a:spcBef>
              <a:spcAft>
                <a:spcPts val="0"/>
              </a:spcAft>
              <a:buNone/>
            </a:pPr>
            <a:r>
              <a:t/>
            </a:r>
            <a:endParaRPr sz="3000"/>
          </a:p>
          <a:p>
            <a:pPr indent="0" lvl="0" marL="0" rtl="0" algn="l">
              <a:lnSpc>
                <a:spcPct val="90000"/>
              </a:lnSpc>
              <a:spcBef>
                <a:spcPts val="1200"/>
              </a:spcBef>
              <a:spcAft>
                <a:spcPts val="0"/>
              </a:spcAft>
              <a:buSzPct val="160000"/>
              <a:buNone/>
            </a:pPr>
            <a:r>
              <a:t/>
            </a:r>
            <a:endParaRPr sz="3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2"/>
          <p:cNvSpPr txBox="1"/>
          <p:nvPr>
            <p:ph type="title"/>
          </p:nvPr>
        </p:nvSpPr>
        <p:spPr>
          <a:xfrm>
            <a:off x="367500" y="1912650"/>
            <a:ext cx="4045200" cy="1318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600"/>
              <a:buNone/>
            </a:pPr>
            <a:r>
              <a:rPr lang="en-US" sz="6000"/>
              <a:t>Depends</a:t>
            </a:r>
            <a:endParaRPr/>
          </a:p>
        </p:txBody>
      </p:sp>
      <p:sp>
        <p:nvSpPr>
          <p:cNvPr id="309" name="Google Shape;309;p52"/>
          <p:cNvSpPr txBox="1"/>
          <p:nvPr>
            <p:ph idx="2" type="body"/>
          </p:nvPr>
        </p:nvSpPr>
        <p:spPr>
          <a:xfrm>
            <a:off x="4939500" y="724200"/>
            <a:ext cx="4045200" cy="3695100"/>
          </a:xfrm>
          <a:prstGeom prst="rect">
            <a:avLst/>
          </a:prstGeom>
          <a:noFill/>
          <a:ln>
            <a:noFill/>
          </a:ln>
        </p:spPr>
        <p:txBody>
          <a:bodyPr anchorCtr="0" anchor="ctr" bIns="91425" lIns="91425" spcFirstLastPara="1" rIns="91425" wrap="square" tIns="91425">
            <a:noAutofit/>
          </a:bodyPr>
          <a:lstStyle/>
          <a:p>
            <a:pPr indent="0" lvl="0" marL="114300" rtl="0" algn="l">
              <a:lnSpc>
                <a:spcPct val="115000"/>
              </a:lnSpc>
              <a:spcBef>
                <a:spcPts val="0"/>
              </a:spcBef>
              <a:spcAft>
                <a:spcPts val="0"/>
              </a:spcAft>
              <a:buSzPts val="1800"/>
              <a:buNone/>
            </a:pPr>
            <a:r>
              <a:rPr lang="en-US" sz="2400" u="sng"/>
              <a:t>Issue areas</a:t>
            </a:r>
            <a:endParaRPr/>
          </a:p>
          <a:p>
            <a:pPr indent="0" lvl="0" marL="114300" rtl="0" algn="l">
              <a:lnSpc>
                <a:spcPct val="115000"/>
              </a:lnSpc>
              <a:spcBef>
                <a:spcPts val="0"/>
              </a:spcBef>
              <a:spcAft>
                <a:spcPts val="0"/>
              </a:spcAft>
              <a:buSzPts val="1800"/>
              <a:buNone/>
            </a:pPr>
            <a:r>
              <a:rPr lang="en-US" sz="1800"/>
              <a:t>Minimum wage differences</a:t>
            </a:r>
            <a:endParaRPr sz="1800"/>
          </a:p>
          <a:p>
            <a:pPr indent="0" lvl="0" marL="114300" rtl="0" algn="l">
              <a:lnSpc>
                <a:spcPct val="115000"/>
              </a:lnSpc>
              <a:spcBef>
                <a:spcPts val="0"/>
              </a:spcBef>
              <a:spcAft>
                <a:spcPts val="0"/>
              </a:spcAft>
              <a:buSzPts val="1800"/>
              <a:buNone/>
            </a:pPr>
            <a:r>
              <a:rPr lang="en-US"/>
              <a:t>Wage theft</a:t>
            </a:r>
            <a:endParaRPr/>
          </a:p>
          <a:p>
            <a:pPr indent="-228600" lvl="1" marL="914400" rtl="0" algn="l">
              <a:lnSpc>
                <a:spcPct val="115000"/>
              </a:lnSpc>
              <a:spcBef>
                <a:spcPts val="1600"/>
              </a:spcBef>
              <a:spcAft>
                <a:spcPts val="0"/>
              </a:spcAft>
              <a:buSzPts val="1400"/>
              <a:buNone/>
            </a:pPr>
            <a:r>
              <a:t/>
            </a:r>
            <a:endParaRPr/>
          </a:p>
          <a:p>
            <a:pPr indent="-228600" lvl="1" marL="914400" rtl="0" algn="l">
              <a:lnSpc>
                <a:spcPct val="115000"/>
              </a:lnSpc>
              <a:spcBef>
                <a:spcPts val="1600"/>
              </a:spcBef>
              <a:spcAft>
                <a:spcPts val="0"/>
              </a:spcAft>
              <a:buSzPts val="14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3"/>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Minimum wages</a:t>
            </a:r>
            <a:endParaRPr/>
          </a:p>
        </p:txBody>
      </p:sp>
      <p:sp>
        <p:nvSpPr>
          <p:cNvPr id="315" name="Google Shape;315;p53"/>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t>Minimum wage is the lowest amount per hour an employer can pay a worker. The federal minimum wage is $7.25 and sets the floor for US workers.</a:t>
            </a:r>
            <a:endParaRPr/>
          </a:p>
          <a:p>
            <a:pPr indent="-342900" lvl="0" marL="457200" rtl="0" algn="l">
              <a:lnSpc>
                <a:spcPct val="115000"/>
              </a:lnSpc>
              <a:spcBef>
                <a:spcPts val="0"/>
              </a:spcBef>
              <a:spcAft>
                <a:spcPts val="0"/>
              </a:spcAft>
              <a:buSzPts val="1800"/>
              <a:buChar char="●"/>
            </a:pPr>
            <a:r>
              <a:rPr lang="en-US"/>
              <a:t>Minimum wage levels vary by state, county, city, and even by occupation. Local and state governments have passed their own minimum wage laws. </a:t>
            </a:r>
            <a:endParaRPr/>
          </a:p>
          <a:p>
            <a:pPr indent="-342900" lvl="0" marL="457200" rtl="0" algn="l">
              <a:lnSpc>
                <a:spcPct val="115000"/>
              </a:lnSpc>
              <a:spcBef>
                <a:spcPts val="0"/>
              </a:spcBef>
              <a:spcAft>
                <a:spcPts val="0"/>
              </a:spcAft>
              <a:buClr>
                <a:schemeClr val="dk1"/>
              </a:buClr>
              <a:buSzPts val="1800"/>
              <a:buChar char="●"/>
            </a:pPr>
            <a:r>
              <a:rPr lang="en-US">
                <a:solidFill>
                  <a:schemeClr val="dk1"/>
                </a:solidFill>
              </a:rPr>
              <a:t>There are also sub-minimum wages for workers under 18, tipped workers, and some workers with disabilities. </a:t>
            </a:r>
            <a:endParaRPr>
              <a:solidFill>
                <a:schemeClr val="dk1"/>
              </a:solidFill>
            </a:endParaRPr>
          </a:p>
          <a:p>
            <a:pPr indent="0" lvl="0" marL="228600" rtl="0" algn="l">
              <a:lnSpc>
                <a:spcPct val="115000"/>
              </a:lnSpc>
              <a:spcBef>
                <a:spcPts val="0"/>
              </a:spcBef>
              <a:spcAft>
                <a:spcPts val="0"/>
              </a:spcAft>
              <a:buSzPts val="1800"/>
              <a:buNone/>
            </a:pPr>
            <a:r>
              <a:t/>
            </a:r>
            <a:endParaRPr/>
          </a:p>
          <a:p>
            <a:pPr indent="-228600" lvl="0" marL="457200" rtl="0" algn="l">
              <a:lnSpc>
                <a:spcPct val="115000"/>
              </a:lnSpc>
              <a:spcBef>
                <a:spcPts val="0"/>
              </a:spcBef>
              <a:spcAft>
                <a:spcPts val="0"/>
              </a:spcAft>
              <a:buSzPts val="18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54"/>
          <p:cNvSpPr txBox="1"/>
          <p:nvPr>
            <p:ph type="title"/>
          </p:nvPr>
        </p:nvSpPr>
        <p:spPr>
          <a:xfrm rot="5400000">
            <a:off x="6229867" y="2341903"/>
            <a:ext cx="4011826" cy="70131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solidFill>
                  <a:srgbClr val="91A000"/>
                </a:solidFill>
              </a:rPr>
              <a:t>2021 Minimum wages</a:t>
            </a:r>
            <a:endParaRPr/>
          </a:p>
        </p:txBody>
      </p:sp>
      <p:sp>
        <p:nvSpPr>
          <p:cNvPr id="321" name="Google Shape;321;p54"/>
          <p:cNvSpPr txBox="1"/>
          <p:nvPr>
            <p:ph idx="1" type="body"/>
          </p:nvPr>
        </p:nvSpPr>
        <p:spPr>
          <a:xfrm>
            <a:off x="451950" y="297725"/>
            <a:ext cx="4332300" cy="4845900"/>
          </a:xfrm>
          <a:prstGeom prst="rect">
            <a:avLst/>
          </a:prstGeom>
          <a:noFill/>
          <a:ln>
            <a:noFill/>
          </a:ln>
        </p:spPr>
        <p:txBody>
          <a:bodyPr anchorCtr="0" anchor="t" bIns="91425" lIns="91425" spcFirstLastPara="1" rIns="91425" wrap="square" tIns="91425">
            <a:noAutofit/>
          </a:bodyPr>
          <a:lstStyle/>
          <a:p>
            <a:pPr indent="0" lvl="0" marL="139700" rtl="0" algn="l">
              <a:lnSpc>
                <a:spcPct val="115000"/>
              </a:lnSpc>
              <a:spcBef>
                <a:spcPts val="0"/>
              </a:spcBef>
              <a:spcAft>
                <a:spcPts val="0"/>
              </a:spcAft>
              <a:buSzPts val="1400"/>
              <a:buNone/>
            </a:pPr>
            <a:r>
              <a:rPr b="1" lang="en-US" sz="1700" u="sng">
                <a:solidFill>
                  <a:srgbClr val="EF8600"/>
                </a:solidFill>
              </a:rPr>
              <a:t>CITY OF CHICAGO</a:t>
            </a:r>
            <a:endParaRPr sz="1700">
              <a:solidFill>
                <a:srgbClr val="EF8600"/>
              </a:solidFill>
            </a:endParaRPr>
          </a:p>
          <a:p>
            <a:pPr indent="0" lvl="0" marL="139700" rtl="0" algn="l">
              <a:lnSpc>
                <a:spcPct val="115000"/>
              </a:lnSpc>
              <a:spcBef>
                <a:spcPts val="0"/>
              </a:spcBef>
              <a:spcAft>
                <a:spcPts val="0"/>
              </a:spcAft>
              <a:buSzPts val="1400"/>
              <a:buNone/>
            </a:pPr>
            <a:r>
              <a:rPr b="1" lang="en-US" sz="1700"/>
              <a:t>$14.00/hour ($15 after 7/1/21)</a:t>
            </a:r>
            <a:endParaRPr sz="1300"/>
          </a:p>
          <a:p>
            <a:pPr indent="0" lvl="0" marL="139700" rtl="0" algn="l">
              <a:lnSpc>
                <a:spcPct val="115000"/>
              </a:lnSpc>
              <a:spcBef>
                <a:spcPts val="0"/>
              </a:spcBef>
              <a:spcAft>
                <a:spcPts val="0"/>
              </a:spcAft>
              <a:buSzPts val="1400"/>
              <a:buNone/>
            </a:pPr>
            <a:r>
              <a:rPr lang="en-US" sz="1700"/>
              <a:t>$21.00/overtime hours</a:t>
            </a:r>
            <a:endParaRPr sz="1300"/>
          </a:p>
          <a:p>
            <a:pPr indent="0" lvl="0" marL="139700" rtl="0" algn="l">
              <a:lnSpc>
                <a:spcPct val="115000"/>
              </a:lnSpc>
              <a:spcBef>
                <a:spcPts val="0"/>
              </a:spcBef>
              <a:spcAft>
                <a:spcPts val="0"/>
              </a:spcAft>
              <a:buSzPts val="1400"/>
              <a:buNone/>
            </a:pPr>
            <a:r>
              <a:rPr lang="en-US" sz="1700"/>
              <a:t>$8.40/tipped wage</a:t>
            </a:r>
            <a:endParaRPr sz="1700"/>
          </a:p>
          <a:p>
            <a:pPr indent="0" lvl="0" marL="139700" rtl="0" algn="l">
              <a:lnSpc>
                <a:spcPct val="115000"/>
              </a:lnSpc>
              <a:spcBef>
                <a:spcPts val="0"/>
              </a:spcBef>
              <a:spcAft>
                <a:spcPts val="0"/>
              </a:spcAft>
              <a:buSzPts val="1400"/>
              <a:buNone/>
            </a:pPr>
            <a:r>
              <a:rPr b="1" lang="en-US" sz="1700"/>
              <a:t>$10.00/YOUTH*</a:t>
            </a:r>
            <a:endParaRPr b="1" sz="1700"/>
          </a:p>
          <a:p>
            <a:pPr indent="0" lvl="0" marL="139700" rtl="0" algn="l">
              <a:lnSpc>
                <a:spcPct val="115000"/>
              </a:lnSpc>
              <a:spcBef>
                <a:spcPts val="0"/>
              </a:spcBef>
              <a:spcAft>
                <a:spcPts val="0"/>
              </a:spcAft>
              <a:buSzPts val="1400"/>
              <a:buNone/>
            </a:pPr>
            <a:r>
              <a:t/>
            </a:r>
            <a:endParaRPr sz="1700"/>
          </a:p>
          <a:p>
            <a:pPr indent="0" lvl="0" marL="139700" rtl="0" algn="l">
              <a:lnSpc>
                <a:spcPct val="115000"/>
              </a:lnSpc>
              <a:spcBef>
                <a:spcPts val="0"/>
              </a:spcBef>
              <a:spcAft>
                <a:spcPts val="0"/>
              </a:spcAft>
              <a:buSzPts val="1400"/>
              <a:buNone/>
            </a:pPr>
            <a:r>
              <a:rPr b="1" lang="en-US" sz="1700" u="sng">
                <a:solidFill>
                  <a:schemeClr val="accent5"/>
                </a:solidFill>
              </a:rPr>
              <a:t>COOK COUNTY</a:t>
            </a:r>
            <a:endParaRPr sz="1700">
              <a:solidFill>
                <a:schemeClr val="accent5"/>
              </a:solidFill>
            </a:endParaRPr>
          </a:p>
          <a:p>
            <a:pPr indent="0" lvl="0" marL="139700" rtl="0" algn="l">
              <a:lnSpc>
                <a:spcPct val="115000"/>
              </a:lnSpc>
              <a:spcBef>
                <a:spcPts val="0"/>
              </a:spcBef>
              <a:spcAft>
                <a:spcPts val="0"/>
              </a:spcAft>
              <a:buSzPts val="1400"/>
              <a:buNone/>
            </a:pPr>
            <a:r>
              <a:rPr b="1" lang="en-US" sz="1700"/>
              <a:t>$13.00/hour**</a:t>
            </a:r>
            <a:endParaRPr sz="1300"/>
          </a:p>
          <a:p>
            <a:pPr indent="0" lvl="0" marL="139700" rtl="0" algn="l">
              <a:lnSpc>
                <a:spcPct val="115000"/>
              </a:lnSpc>
              <a:spcBef>
                <a:spcPts val="0"/>
              </a:spcBef>
              <a:spcAft>
                <a:spcPts val="0"/>
              </a:spcAft>
              <a:buSzPts val="1400"/>
              <a:buNone/>
            </a:pPr>
            <a:r>
              <a:rPr lang="en-US" sz="1700"/>
              <a:t>$19.50/overtime hours</a:t>
            </a:r>
            <a:endParaRPr sz="1300"/>
          </a:p>
          <a:p>
            <a:pPr indent="0" lvl="0" marL="139700" rtl="0" algn="l">
              <a:lnSpc>
                <a:spcPct val="115000"/>
              </a:lnSpc>
              <a:spcBef>
                <a:spcPts val="0"/>
              </a:spcBef>
              <a:spcAft>
                <a:spcPts val="0"/>
              </a:spcAft>
              <a:buSzPts val="1400"/>
              <a:buNone/>
            </a:pPr>
            <a:r>
              <a:rPr lang="en-US" sz="1700"/>
              <a:t>$6.60/tipped wage</a:t>
            </a:r>
            <a:endParaRPr sz="1300"/>
          </a:p>
          <a:p>
            <a:pPr indent="0" lvl="0" marL="0" rtl="0" algn="l">
              <a:spcBef>
                <a:spcPts val="0"/>
              </a:spcBef>
              <a:spcAft>
                <a:spcPts val="0"/>
              </a:spcAft>
              <a:buNone/>
            </a:pPr>
            <a:r>
              <a:t/>
            </a:r>
            <a:endParaRPr b="1" sz="950">
              <a:solidFill>
                <a:schemeClr val="dk1"/>
              </a:solidFill>
              <a:highlight>
                <a:srgbClr val="FFFFFF"/>
              </a:highlight>
            </a:endParaRPr>
          </a:p>
          <a:p>
            <a:pPr indent="0" lvl="0" marL="0" rtl="0" algn="l">
              <a:spcBef>
                <a:spcPts val="800"/>
              </a:spcBef>
              <a:spcAft>
                <a:spcPts val="0"/>
              </a:spcAft>
              <a:buNone/>
            </a:pPr>
            <a:r>
              <a:rPr b="1" lang="en-US" sz="1100">
                <a:solidFill>
                  <a:schemeClr val="dk1"/>
                </a:solidFill>
                <a:highlight>
                  <a:srgbClr val="FFFFFF"/>
                </a:highlight>
              </a:rPr>
              <a:t>*Beginning, January 1, 2020, if a worker under 18 works more than 650 hours for the employer during any calendar year, they must be paid the regular (over 18 wage).  </a:t>
            </a:r>
            <a:r>
              <a:rPr lang="en-US" sz="1100"/>
              <a:t> </a:t>
            </a:r>
            <a:endParaRPr sz="1100"/>
          </a:p>
          <a:p>
            <a:pPr indent="0" lvl="0" marL="0" rtl="0" algn="l">
              <a:lnSpc>
                <a:spcPct val="115000"/>
              </a:lnSpc>
              <a:spcBef>
                <a:spcPts val="800"/>
              </a:spcBef>
              <a:spcAft>
                <a:spcPts val="0"/>
              </a:spcAft>
              <a:buSzPts val="1400"/>
              <a:buNone/>
            </a:pPr>
            <a:r>
              <a:rPr lang="en-US" sz="1100"/>
              <a:t>**</a:t>
            </a:r>
            <a:r>
              <a:rPr i="1" lang="en-US" sz="1100"/>
              <a:t>Many Cook County municipalities have opted-out of the minimum wage increase. They are still subject to the Illinois minimum wage increases. </a:t>
            </a:r>
            <a:endParaRPr i="1" sz="1100"/>
          </a:p>
          <a:p>
            <a:pPr indent="0" lvl="0" marL="139700" rtl="0" algn="l">
              <a:lnSpc>
                <a:spcPct val="115000"/>
              </a:lnSpc>
              <a:spcBef>
                <a:spcPts val="0"/>
              </a:spcBef>
              <a:spcAft>
                <a:spcPts val="0"/>
              </a:spcAft>
              <a:buSzPts val="1400"/>
              <a:buNone/>
            </a:pPr>
            <a:r>
              <a:t/>
            </a:r>
            <a:endParaRPr i="1" sz="1100"/>
          </a:p>
        </p:txBody>
      </p:sp>
      <p:sp>
        <p:nvSpPr>
          <p:cNvPr id="322" name="Google Shape;322;p54"/>
          <p:cNvSpPr txBox="1"/>
          <p:nvPr>
            <p:ph idx="2" type="body"/>
          </p:nvPr>
        </p:nvSpPr>
        <p:spPr>
          <a:xfrm>
            <a:off x="4832400" y="297725"/>
            <a:ext cx="3052800" cy="4271100"/>
          </a:xfrm>
          <a:prstGeom prst="rect">
            <a:avLst/>
          </a:prstGeom>
          <a:noFill/>
          <a:ln>
            <a:noFill/>
          </a:ln>
        </p:spPr>
        <p:txBody>
          <a:bodyPr anchorCtr="0" anchor="t" bIns="91425" lIns="91425" spcFirstLastPara="1" rIns="91425" wrap="square" tIns="91425">
            <a:noAutofit/>
          </a:bodyPr>
          <a:lstStyle/>
          <a:p>
            <a:pPr indent="0" lvl="0" marL="139700" rtl="0" algn="l">
              <a:lnSpc>
                <a:spcPct val="115000"/>
              </a:lnSpc>
              <a:spcBef>
                <a:spcPts val="0"/>
              </a:spcBef>
              <a:spcAft>
                <a:spcPts val="0"/>
              </a:spcAft>
              <a:buSzPts val="1400"/>
              <a:buNone/>
            </a:pPr>
            <a:r>
              <a:rPr b="1" lang="en-US" sz="1700" u="sng">
                <a:solidFill>
                  <a:srgbClr val="0077B3"/>
                </a:solidFill>
              </a:rPr>
              <a:t>ILLINOIS (outside Cook)</a:t>
            </a:r>
            <a:endParaRPr sz="1700">
              <a:solidFill>
                <a:srgbClr val="0077B3"/>
              </a:solidFill>
            </a:endParaRPr>
          </a:p>
          <a:p>
            <a:pPr indent="0" lvl="0" marL="139700" rtl="0" algn="l">
              <a:lnSpc>
                <a:spcPct val="115000"/>
              </a:lnSpc>
              <a:spcBef>
                <a:spcPts val="0"/>
              </a:spcBef>
              <a:spcAft>
                <a:spcPts val="0"/>
              </a:spcAft>
              <a:buSzPts val="1400"/>
              <a:buNone/>
            </a:pPr>
            <a:r>
              <a:rPr b="1" lang="en-US" sz="1700"/>
              <a:t>$11.00/hour (after 1/1/21)</a:t>
            </a:r>
            <a:endParaRPr sz="1700"/>
          </a:p>
          <a:p>
            <a:pPr indent="0" lvl="0" marL="139700" rtl="0" algn="l">
              <a:lnSpc>
                <a:spcPct val="115000"/>
              </a:lnSpc>
              <a:spcBef>
                <a:spcPts val="0"/>
              </a:spcBef>
              <a:spcAft>
                <a:spcPts val="0"/>
              </a:spcAft>
              <a:buSzPts val="1400"/>
              <a:buNone/>
            </a:pPr>
            <a:r>
              <a:rPr lang="en-US" sz="1700"/>
              <a:t>$6.60/tipped wage</a:t>
            </a:r>
            <a:endParaRPr sz="1700"/>
          </a:p>
          <a:p>
            <a:pPr indent="0" lvl="0" marL="139700" rtl="0" algn="l">
              <a:lnSpc>
                <a:spcPct val="115000"/>
              </a:lnSpc>
              <a:spcBef>
                <a:spcPts val="0"/>
              </a:spcBef>
              <a:spcAft>
                <a:spcPts val="0"/>
              </a:spcAft>
              <a:buSzPts val="1400"/>
              <a:buNone/>
            </a:pPr>
            <a:r>
              <a:rPr b="1" lang="en-US" sz="1700"/>
              <a:t>$8.50/YOUTH</a:t>
            </a:r>
            <a:endParaRPr b="1" sz="1700"/>
          </a:p>
          <a:p>
            <a:pPr indent="0" lvl="0" marL="139700" rtl="0" algn="l">
              <a:lnSpc>
                <a:spcPct val="115000"/>
              </a:lnSpc>
              <a:spcBef>
                <a:spcPts val="0"/>
              </a:spcBef>
              <a:spcAft>
                <a:spcPts val="0"/>
              </a:spcAft>
              <a:buSzPts val="1400"/>
              <a:buNone/>
            </a:pPr>
            <a:r>
              <a:rPr lang="en-US"/>
              <a:t> </a:t>
            </a:r>
            <a:endParaRPr/>
          </a:p>
          <a:p>
            <a:pPr indent="0" lvl="0" marL="139700" rtl="0" algn="l">
              <a:lnSpc>
                <a:spcPct val="115000"/>
              </a:lnSpc>
              <a:spcBef>
                <a:spcPts val="0"/>
              </a:spcBef>
              <a:spcAft>
                <a:spcPts val="0"/>
              </a:spcAft>
              <a:buSzPts val="1400"/>
              <a:buNone/>
            </a:pPr>
            <a:r>
              <a:rPr b="1" lang="en-US" u="sng"/>
              <a:t>INDIANA</a:t>
            </a:r>
            <a:endParaRPr/>
          </a:p>
          <a:p>
            <a:pPr indent="0" lvl="0" marL="139700" rtl="0" algn="l">
              <a:lnSpc>
                <a:spcPct val="115000"/>
              </a:lnSpc>
              <a:spcBef>
                <a:spcPts val="0"/>
              </a:spcBef>
              <a:spcAft>
                <a:spcPts val="0"/>
              </a:spcAft>
              <a:buSzPts val="1400"/>
              <a:buNone/>
            </a:pPr>
            <a:r>
              <a:rPr lang="en-US"/>
              <a:t>$7.25/hour</a:t>
            </a:r>
            <a:endParaRPr/>
          </a:p>
          <a:p>
            <a:pPr indent="0" lvl="0" marL="139700" rtl="0" algn="l">
              <a:lnSpc>
                <a:spcPct val="115000"/>
              </a:lnSpc>
              <a:spcBef>
                <a:spcPts val="0"/>
              </a:spcBef>
              <a:spcAft>
                <a:spcPts val="0"/>
              </a:spcAft>
              <a:buSzPts val="1400"/>
              <a:buNone/>
            </a:pPr>
            <a:r>
              <a:rPr lang="en-US"/>
              <a:t>$2.13/tipped wage</a:t>
            </a:r>
            <a:endParaRPr/>
          </a:p>
          <a:p>
            <a:pPr indent="0" lvl="0" marL="139700" rtl="0" algn="l">
              <a:lnSpc>
                <a:spcPct val="115000"/>
              </a:lnSpc>
              <a:spcBef>
                <a:spcPts val="0"/>
              </a:spcBef>
              <a:spcAft>
                <a:spcPts val="0"/>
              </a:spcAft>
              <a:buSzPts val="1400"/>
              <a:buNone/>
            </a:pPr>
            <a:r>
              <a:rPr lang="en-US"/>
              <a:t> </a:t>
            </a:r>
            <a:endParaRPr/>
          </a:p>
          <a:p>
            <a:pPr indent="0" lvl="0" marL="139700" rtl="0" algn="l">
              <a:lnSpc>
                <a:spcPct val="115000"/>
              </a:lnSpc>
              <a:spcBef>
                <a:spcPts val="0"/>
              </a:spcBef>
              <a:spcAft>
                <a:spcPts val="0"/>
              </a:spcAft>
              <a:buSzPts val="1400"/>
              <a:buNone/>
            </a:pPr>
            <a:r>
              <a:rPr b="1" lang="en-US" u="sng"/>
              <a:t>WISCONSIN</a:t>
            </a:r>
            <a:endParaRPr/>
          </a:p>
          <a:p>
            <a:pPr indent="0" lvl="0" marL="139700" rtl="0" algn="l">
              <a:lnSpc>
                <a:spcPct val="115000"/>
              </a:lnSpc>
              <a:spcBef>
                <a:spcPts val="0"/>
              </a:spcBef>
              <a:spcAft>
                <a:spcPts val="0"/>
              </a:spcAft>
              <a:buSzPts val="1400"/>
              <a:buNone/>
            </a:pPr>
            <a:r>
              <a:rPr lang="en-US"/>
              <a:t>$7.25/hour</a:t>
            </a:r>
            <a:endParaRPr/>
          </a:p>
          <a:p>
            <a:pPr indent="0" lvl="0" marL="139700" rtl="0" algn="l">
              <a:lnSpc>
                <a:spcPct val="115000"/>
              </a:lnSpc>
              <a:spcBef>
                <a:spcPts val="0"/>
              </a:spcBef>
              <a:spcAft>
                <a:spcPts val="0"/>
              </a:spcAft>
              <a:buSzPts val="1400"/>
              <a:buNone/>
            </a:pPr>
            <a:r>
              <a:rPr lang="en-US"/>
              <a:t>$2.13/tipped wage</a:t>
            </a:r>
            <a:endParaRPr/>
          </a:p>
          <a:p>
            <a:pPr indent="0" lvl="0" marL="139700" rtl="0" algn="l">
              <a:lnSpc>
                <a:spcPct val="115000"/>
              </a:lnSpc>
              <a:spcBef>
                <a:spcPts val="0"/>
              </a:spcBef>
              <a:spcAft>
                <a:spcPts val="0"/>
              </a:spcAft>
              <a:buSzPts val="1400"/>
              <a:buNone/>
            </a:pPr>
            <a:r>
              <a:rPr lang="en-US"/>
              <a:t> </a:t>
            </a:r>
            <a:endParaRPr/>
          </a:p>
          <a:p>
            <a:pPr indent="0" lvl="0" marL="139700" rtl="0" algn="l">
              <a:lnSpc>
                <a:spcPct val="115000"/>
              </a:lnSpc>
              <a:spcBef>
                <a:spcPts val="0"/>
              </a:spcBef>
              <a:spcAft>
                <a:spcPts val="0"/>
              </a:spcAft>
              <a:buSzPts val="1400"/>
              <a:buNone/>
            </a:pPr>
            <a:r>
              <a:rPr b="1" lang="en-US" u="sng"/>
              <a:t>IOWA</a:t>
            </a:r>
            <a:endParaRPr/>
          </a:p>
          <a:p>
            <a:pPr indent="0" lvl="0" marL="139700" rtl="0" algn="l">
              <a:lnSpc>
                <a:spcPct val="115000"/>
              </a:lnSpc>
              <a:spcBef>
                <a:spcPts val="0"/>
              </a:spcBef>
              <a:spcAft>
                <a:spcPts val="0"/>
              </a:spcAft>
              <a:buSzPts val="1400"/>
              <a:buNone/>
            </a:pPr>
            <a:r>
              <a:rPr lang="en-US"/>
              <a:t>$7.25/hour</a:t>
            </a:r>
            <a:endParaRPr/>
          </a:p>
          <a:p>
            <a:pPr indent="0" lvl="0" marL="139700" rtl="0" algn="l">
              <a:lnSpc>
                <a:spcPct val="115000"/>
              </a:lnSpc>
              <a:spcBef>
                <a:spcPts val="0"/>
              </a:spcBef>
              <a:spcAft>
                <a:spcPts val="0"/>
              </a:spcAft>
              <a:buSzPts val="1400"/>
              <a:buNone/>
            </a:pPr>
            <a:r>
              <a:rPr lang="en-US"/>
              <a:t>$4.35/tipped wage</a:t>
            </a:r>
            <a:endParaRPr/>
          </a:p>
          <a:p>
            <a:pPr indent="-228600" lvl="0" marL="457200" rtl="0" algn="l">
              <a:lnSpc>
                <a:spcPct val="115000"/>
              </a:lnSpc>
              <a:spcBef>
                <a:spcPts val="0"/>
              </a:spcBef>
              <a:spcAft>
                <a:spcPts val="0"/>
              </a:spcAft>
              <a:buSzPts val="14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5"/>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solidFill>
                  <a:schemeClr val="accent3"/>
                </a:solidFill>
              </a:rPr>
              <a:t>Jeremy’</a:t>
            </a:r>
            <a:r>
              <a:rPr lang="en-US">
                <a:solidFill>
                  <a:schemeClr val="accent3"/>
                </a:solidFill>
              </a:rPr>
              <a:t>s documenting strategies…</a:t>
            </a:r>
            <a:endParaRPr/>
          </a:p>
        </p:txBody>
      </p:sp>
      <p:sp>
        <p:nvSpPr>
          <p:cNvPr id="328" name="Google Shape;328;p55"/>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t>Record of work hours</a:t>
            </a:r>
            <a:endParaRPr/>
          </a:p>
          <a:p>
            <a:pPr indent="-342900" lvl="0" marL="457200" rtl="0" algn="l">
              <a:lnSpc>
                <a:spcPct val="115000"/>
              </a:lnSpc>
              <a:spcBef>
                <a:spcPts val="0"/>
              </a:spcBef>
              <a:spcAft>
                <a:spcPts val="0"/>
              </a:spcAft>
              <a:buSzPts val="1800"/>
              <a:buChar char="●"/>
            </a:pPr>
            <a:r>
              <a:rPr lang="en-US"/>
              <a:t>Check stubs</a:t>
            </a:r>
            <a:endParaRPr/>
          </a:p>
          <a:p>
            <a:pPr indent="-342900" lvl="0" marL="457200" rtl="0" algn="l">
              <a:lnSpc>
                <a:spcPct val="115000"/>
              </a:lnSpc>
              <a:spcBef>
                <a:spcPts val="0"/>
              </a:spcBef>
              <a:spcAft>
                <a:spcPts val="0"/>
              </a:spcAft>
              <a:buSzPts val="1800"/>
              <a:buChar char="●"/>
            </a:pPr>
            <a:r>
              <a:rPr lang="en-US"/>
              <a:t>Journal of tips received</a:t>
            </a:r>
            <a:endParaRPr/>
          </a:p>
          <a:p>
            <a:pPr indent="-342900" lvl="0" marL="457200" rtl="0" algn="l">
              <a:lnSpc>
                <a:spcPct val="115000"/>
              </a:lnSpc>
              <a:spcBef>
                <a:spcPts val="0"/>
              </a:spcBef>
              <a:spcAft>
                <a:spcPts val="0"/>
              </a:spcAft>
              <a:buSzPts val="1800"/>
              <a:buChar char="●"/>
            </a:pPr>
            <a:r>
              <a:rPr lang="en-US"/>
              <a:t>Collecting coworkers contact info</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6"/>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rmAutofit/>
          </a:bodyPr>
          <a:lstStyle/>
          <a:p>
            <a:pPr indent="0" lvl="0" marL="457200" rtl="0" algn="l">
              <a:lnSpc>
                <a:spcPct val="90000"/>
              </a:lnSpc>
              <a:spcBef>
                <a:spcPts val="1200"/>
              </a:spcBef>
              <a:spcAft>
                <a:spcPts val="0"/>
              </a:spcAft>
              <a:buSzPts val="4800"/>
              <a:buNone/>
            </a:pPr>
            <a:r>
              <a:rPr lang="en-US" sz="2340"/>
              <a:t>Brianna is 7-months pregnant and works as a cashier at Dollar Commander in Kankakee. Her OB/GYN says she cannot be on her feet for an 8-hour shift. </a:t>
            </a:r>
            <a:br>
              <a:rPr lang="en-US" sz="2340"/>
            </a:br>
            <a:br>
              <a:rPr lang="en-US" sz="2340"/>
            </a:br>
            <a:r>
              <a:rPr lang="en-US" sz="2340"/>
              <a:t>Can she be fired for not being able to stand and operate her cash register? </a:t>
            </a:r>
            <a:endParaRPr/>
          </a:p>
          <a:p>
            <a:pPr indent="0" lvl="0" marL="457200" rtl="0" algn="l">
              <a:lnSpc>
                <a:spcPct val="90000"/>
              </a:lnSpc>
              <a:spcBef>
                <a:spcPts val="1200"/>
              </a:spcBef>
              <a:spcAft>
                <a:spcPts val="0"/>
              </a:spcAft>
              <a:buSzPts val="4800"/>
              <a:buNone/>
            </a:pPr>
            <a:r>
              <a:rPr lang="en-US" sz="2340"/>
              <a:t> </a:t>
            </a:r>
            <a:endParaRPr/>
          </a:p>
          <a:p>
            <a:pPr indent="0" lvl="0" marL="0" rtl="0" algn="l">
              <a:lnSpc>
                <a:spcPct val="90000"/>
              </a:lnSpc>
              <a:spcBef>
                <a:spcPts val="1200"/>
              </a:spcBef>
              <a:spcAft>
                <a:spcPts val="0"/>
              </a:spcAft>
              <a:buSzPts val="4800"/>
              <a:buNone/>
            </a:pPr>
            <a:r>
              <a:t/>
            </a:r>
            <a:endParaRPr sz="234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7"/>
          <p:cNvSpPr txBox="1"/>
          <p:nvPr>
            <p:ph type="title"/>
          </p:nvPr>
        </p:nvSpPr>
        <p:spPr>
          <a:xfrm>
            <a:off x="356990" y="1829820"/>
            <a:ext cx="4045200" cy="1318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600"/>
              <a:buNone/>
            </a:pPr>
            <a:r>
              <a:rPr lang="en-US" sz="6000"/>
              <a:t>NO</a:t>
            </a:r>
            <a:endParaRPr/>
          </a:p>
        </p:txBody>
      </p:sp>
      <p:sp>
        <p:nvSpPr>
          <p:cNvPr id="339" name="Google Shape;339;p57"/>
          <p:cNvSpPr txBox="1"/>
          <p:nvPr>
            <p:ph idx="2" type="body"/>
          </p:nvPr>
        </p:nvSpPr>
        <p:spPr>
          <a:xfrm>
            <a:off x="4939500" y="724200"/>
            <a:ext cx="4045200" cy="3695100"/>
          </a:xfrm>
          <a:prstGeom prst="rect">
            <a:avLst/>
          </a:prstGeom>
          <a:noFill/>
          <a:ln>
            <a:noFill/>
          </a:ln>
        </p:spPr>
        <p:txBody>
          <a:bodyPr anchorCtr="0" anchor="ctr" bIns="91425" lIns="91425" spcFirstLastPara="1" rIns="91425" wrap="square" tIns="91425">
            <a:noAutofit/>
          </a:bodyPr>
          <a:lstStyle/>
          <a:p>
            <a:pPr indent="0" lvl="0" marL="114300" rtl="0" algn="l">
              <a:lnSpc>
                <a:spcPct val="115000"/>
              </a:lnSpc>
              <a:spcBef>
                <a:spcPts val="0"/>
              </a:spcBef>
              <a:spcAft>
                <a:spcPts val="0"/>
              </a:spcAft>
              <a:buSzPts val="1800"/>
              <a:buNone/>
            </a:pPr>
            <a:r>
              <a:rPr lang="en-US" sz="2800" u="sng"/>
              <a:t>Potential issue areas</a:t>
            </a:r>
            <a:endParaRPr/>
          </a:p>
          <a:p>
            <a:pPr indent="0" lvl="0" marL="114300" rtl="0" algn="l">
              <a:lnSpc>
                <a:spcPct val="115000"/>
              </a:lnSpc>
              <a:spcBef>
                <a:spcPts val="0"/>
              </a:spcBef>
              <a:spcAft>
                <a:spcPts val="0"/>
              </a:spcAft>
              <a:buSzPts val="1800"/>
              <a:buNone/>
            </a:pPr>
            <a:r>
              <a:rPr lang="en-US" sz="2000"/>
              <a:t>Discrimination</a:t>
            </a:r>
            <a:endParaRPr/>
          </a:p>
          <a:p>
            <a:pPr indent="-228600" lvl="1" marL="914400" rtl="0" algn="l">
              <a:lnSpc>
                <a:spcPct val="115000"/>
              </a:lnSpc>
              <a:spcBef>
                <a:spcPts val="1600"/>
              </a:spcBef>
              <a:spcAft>
                <a:spcPts val="0"/>
              </a:spcAft>
              <a:buSzPts val="1400"/>
              <a:buNone/>
            </a:pPr>
            <a:r>
              <a:t/>
            </a:r>
            <a:endParaRPr/>
          </a:p>
          <a:p>
            <a:pPr indent="-228600" lvl="1" marL="914400" rtl="0" algn="l">
              <a:lnSpc>
                <a:spcPct val="115000"/>
              </a:lnSpc>
              <a:spcBef>
                <a:spcPts val="1600"/>
              </a:spcBef>
              <a:spcAft>
                <a:spcPts val="0"/>
              </a:spcAft>
              <a:buSzPts val="14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58"/>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Accommodations</a:t>
            </a:r>
            <a:endParaRPr/>
          </a:p>
        </p:txBody>
      </p:sp>
      <p:sp>
        <p:nvSpPr>
          <p:cNvPr id="345" name="Google Shape;345;p58"/>
          <p:cNvSpPr txBox="1"/>
          <p:nvPr>
            <p:ph idx="1" type="body"/>
          </p:nvPr>
        </p:nvSpPr>
        <p:spPr>
          <a:xfrm>
            <a:off x="2410112" y="1313793"/>
            <a:ext cx="6155819" cy="3253757"/>
          </a:xfrm>
          <a:prstGeom prst="rect">
            <a:avLst/>
          </a:prstGeom>
          <a:noFill/>
          <a:ln>
            <a:noFill/>
          </a:ln>
        </p:spPr>
        <p:txBody>
          <a:bodyPr anchorCtr="0" anchor="t" bIns="91425" lIns="91425" spcFirstLastPara="1" rIns="91425" wrap="square" tIns="91425">
            <a:normAutofit/>
          </a:bodyPr>
          <a:lstStyle/>
          <a:p>
            <a:pPr indent="-342900" lvl="0" marL="457200" rtl="0" algn="l">
              <a:lnSpc>
                <a:spcPct val="105000"/>
              </a:lnSpc>
              <a:spcBef>
                <a:spcPts val="0"/>
              </a:spcBef>
              <a:spcAft>
                <a:spcPts val="0"/>
              </a:spcAft>
              <a:buSzPts val="1800"/>
              <a:buChar char="●"/>
            </a:pPr>
            <a:r>
              <a:rPr lang="en-US" sz="1665"/>
              <a:t>An accommodation is a change in a working situation to improve a worker’s ability to do job. </a:t>
            </a:r>
            <a:endParaRPr/>
          </a:p>
          <a:p>
            <a:pPr indent="-342900" lvl="0" marL="457200" rtl="0" algn="l">
              <a:lnSpc>
                <a:spcPct val="105000"/>
              </a:lnSpc>
              <a:spcBef>
                <a:spcPts val="0"/>
              </a:spcBef>
              <a:spcAft>
                <a:spcPts val="0"/>
              </a:spcAft>
              <a:buSzPts val="1800"/>
              <a:buChar char="●"/>
            </a:pPr>
            <a:r>
              <a:rPr i="1" lang="en-US" sz="1665">
                <a:solidFill>
                  <a:schemeClr val="accent3"/>
                </a:solidFill>
              </a:rPr>
              <a:t>Examples: making aisles on work floor wide enough for a worker in a wheelchair, changing work schedule for a worker over 40 years old (age related), or enabling a pregnant worker to have more seated work time to avoid back stress.  </a:t>
            </a:r>
            <a:endParaRPr/>
          </a:p>
          <a:p>
            <a:pPr indent="-342900" lvl="0" marL="457200" rtl="0" algn="l">
              <a:lnSpc>
                <a:spcPct val="105000"/>
              </a:lnSpc>
              <a:spcBef>
                <a:spcPts val="0"/>
              </a:spcBef>
              <a:spcAft>
                <a:spcPts val="0"/>
              </a:spcAft>
              <a:buSzPts val="1800"/>
              <a:buChar char="●"/>
            </a:pPr>
            <a:r>
              <a:rPr lang="en-US" sz="1665"/>
              <a:t>Under the Illinois Pregnancy Accommodation Law (Public Law 098-1050), employers must allow pregnant women who want to work during pregnancy reasonable job accommodations, such as to take more frequent bathroom breaks or to get help with heavy work or limit lifting. </a:t>
            </a:r>
            <a:endParaRPr/>
          </a:p>
          <a:p>
            <a:pPr indent="0" lvl="0" marL="114300" rtl="0" algn="l">
              <a:lnSpc>
                <a:spcPct val="105000"/>
              </a:lnSpc>
              <a:spcBef>
                <a:spcPts val="0"/>
              </a:spcBef>
              <a:spcAft>
                <a:spcPts val="0"/>
              </a:spcAft>
              <a:buSzPts val="1800"/>
              <a:buNone/>
            </a:pPr>
            <a:r>
              <a:t/>
            </a:r>
            <a:endParaRPr sz="1665"/>
          </a:p>
          <a:p>
            <a:pPr indent="-228600" lvl="0" marL="457200" rtl="0" algn="l">
              <a:lnSpc>
                <a:spcPct val="105000"/>
              </a:lnSpc>
              <a:spcBef>
                <a:spcPts val="0"/>
              </a:spcBef>
              <a:spcAft>
                <a:spcPts val="0"/>
              </a:spcAft>
              <a:buSzPts val="1800"/>
              <a:buNone/>
            </a:pPr>
            <a:r>
              <a:t/>
            </a:r>
            <a:endParaRPr sz="1665"/>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59"/>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Illegal discrimination</a:t>
            </a:r>
            <a:endParaRPr/>
          </a:p>
        </p:txBody>
      </p:sp>
      <p:sp>
        <p:nvSpPr>
          <p:cNvPr id="351" name="Google Shape;351;p59"/>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solidFill>
                  <a:schemeClr val="dk1"/>
                </a:solidFill>
              </a:rPr>
              <a:t>Brianna must be accommodated and given a chair/have her register lowered. Alternatively, she could rotate her work with another position where she does not need to be on her feet for 8 hours (Equal Employment Opportunity Commission; Illinois Department of Human Rights). </a:t>
            </a:r>
            <a:endParaRPr u="sng">
              <a:solidFill>
                <a:schemeClr val="hlink"/>
              </a:solidFill>
              <a:hlinkClick r:id="rId3"/>
            </a:endParaRPr>
          </a:p>
          <a:p>
            <a:pPr indent="-342900" lvl="0" marL="457200" rtl="0" algn="l">
              <a:lnSpc>
                <a:spcPct val="115000"/>
              </a:lnSpc>
              <a:spcBef>
                <a:spcPts val="0"/>
              </a:spcBef>
              <a:spcAft>
                <a:spcPts val="0"/>
              </a:spcAft>
              <a:buSzPts val="1800"/>
              <a:buChar char="●"/>
            </a:pPr>
            <a:r>
              <a:rPr lang="en-US" u="sng">
                <a:solidFill>
                  <a:schemeClr val="hlink"/>
                </a:solidFill>
                <a:hlinkClick r:id="rId4"/>
              </a:rPr>
              <a:t>https://www.youtube.com/watch?v=zBIjVXHl1aA</a:t>
            </a:r>
            <a:endParaRPr/>
          </a:p>
          <a:p>
            <a:pPr indent="-228600" lvl="0" marL="4572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t/>
            </a:r>
            <a:endParaRPr/>
          </a:p>
          <a:p>
            <a:pPr indent="-228600" lvl="0" marL="457200" rtl="0" algn="l">
              <a:lnSpc>
                <a:spcPct val="115000"/>
              </a:lnSpc>
              <a:spcBef>
                <a:spcPts val="0"/>
              </a:spcBef>
              <a:spcAft>
                <a:spcPts val="0"/>
              </a:spcAft>
              <a:buSzPts val="1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3"/>
          <p:cNvSpPr txBox="1"/>
          <p:nvPr>
            <p:ph type="title"/>
          </p:nvPr>
        </p:nvSpPr>
        <p:spPr>
          <a:xfrm>
            <a:off x="2022193" y="376238"/>
            <a:ext cx="5712107" cy="420787"/>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172169"/>
              </a:buClr>
              <a:buSzPts val="3000"/>
              <a:buFont typeface="Times New Roman"/>
              <a:buNone/>
            </a:pPr>
            <a:r>
              <a:rPr b="0" lang="en-US" sz="3000">
                <a:latin typeface="Times New Roman"/>
                <a:ea typeface="Times New Roman"/>
                <a:cs typeface="Times New Roman"/>
                <a:sym typeface="Times New Roman"/>
              </a:rPr>
              <a:t>Access and Participation Guidelines </a:t>
            </a:r>
            <a:endParaRPr b="0" sz="3000">
              <a:latin typeface="Times New Roman"/>
              <a:ea typeface="Times New Roman"/>
              <a:cs typeface="Times New Roman"/>
              <a:sym typeface="Times New Roman"/>
            </a:endParaRPr>
          </a:p>
        </p:txBody>
      </p:sp>
      <p:sp>
        <p:nvSpPr>
          <p:cNvPr id="183" name="Google Shape;183;p33"/>
          <p:cNvSpPr txBox="1"/>
          <p:nvPr>
            <p:ph idx="1" type="body"/>
          </p:nvPr>
        </p:nvSpPr>
        <p:spPr>
          <a:xfrm>
            <a:off x="629841" y="1194976"/>
            <a:ext cx="3868340" cy="617934"/>
          </a:xfrm>
          <a:prstGeom prst="rect">
            <a:avLst/>
          </a:prstGeom>
          <a:solidFill>
            <a:srgbClr val="D8E2F3"/>
          </a:solidFill>
          <a:ln cap="flat" cmpd="sng" w="9525">
            <a:solidFill>
              <a:schemeClr val="dk1"/>
            </a:solidFill>
            <a:prstDash val="solid"/>
            <a:round/>
            <a:headEnd len="sm" w="sm" type="none"/>
            <a:tailEnd len="sm" w="sm" type="none"/>
          </a:ln>
        </p:spPr>
        <p:txBody>
          <a:bodyPr anchorCtr="0" anchor="b" bIns="34275" lIns="68575" spcFirstLastPara="1" rIns="68575" wrap="square" tIns="34275">
            <a:normAutofit fontScale="25000" lnSpcReduction="20000"/>
          </a:bodyPr>
          <a:lstStyle/>
          <a:p>
            <a:pPr indent="0" lvl="0" marL="0" rtl="0" algn="l">
              <a:lnSpc>
                <a:spcPct val="90000"/>
              </a:lnSpc>
              <a:spcBef>
                <a:spcPts val="0"/>
              </a:spcBef>
              <a:spcAft>
                <a:spcPts val="0"/>
              </a:spcAft>
              <a:buClr>
                <a:schemeClr val="dk1"/>
              </a:buClr>
              <a:buSzPct val="163636"/>
              <a:buNone/>
            </a:pPr>
            <a:r>
              <a:t/>
            </a:r>
            <a:endParaRPr sz="1100"/>
          </a:p>
          <a:p>
            <a:pPr indent="0" lvl="0" marL="0" rtl="0" algn="ctr">
              <a:lnSpc>
                <a:spcPct val="90000"/>
              </a:lnSpc>
              <a:spcBef>
                <a:spcPts val="800"/>
              </a:spcBef>
              <a:spcAft>
                <a:spcPts val="0"/>
              </a:spcAft>
              <a:buClr>
                <a:schemeClr val="dk1"/>
              </a:buClr>
              <a:buSzPct val="163636"/>
              <a:buNone/>
            </a:pPr>
            <a:r>
              <a:t/>
            </a:r>
            <a:endParaRPr sz="1100"/>
          </a:p>
          <a:p>
            <a:pPr indent="0" lvl="0" marL="0" rtl="0" algn="ctr">
              <a:lnSpc>
                <a:spcPct val="90000"/>
              </a:lnSpc>
              <a:spcBef>
                <a:spcPts val="800"/>
              </a:spcBef>
              <a:spcAft>
                <a:spcPts val="0"/>
              </a:spcAft>
              <a:buClr>
                <a:srgbClr val="172169"/>
              </a:buClr>
              <a:buSzPct val="100000"/>
              <a:buNone/>
            </a:pPr>
            <a:r>
              <a:rPr lang="en-US" sz="8300">
                <a:solidFill>
                  <a:srgbClr val="172169"/>
                </a:solidFill>
                <a:latin typeface="Arial"/>
                <a:ea typeface="Arial"/>
                <a:cs typeface="Arial"/>
                <a:sym typeface="Arial"/>
              </a:rPr>
              <a:t>Meeting Access</a:t>
            </a:r>
            <a:endParaRPr sz="1100"/>
          </a:p>
          <a:p>
            <a:pPr indent="0" lvl="0" marL="0" rtl="0" algn="l">
              <a:lnSpc>
                <a:spcPct val="90000"/>
              </a:lnSpc>
              <a:spcBef>
                <a:spcPts val="800"/>
              </a:spcBef>
              <a:spcAft>
                <a:spcPts val="0"/>
              </a:spcAft>
              <a:buClr>
                <a:schemeClr val="dk1"/>
              </a:buClr>
              <a:buSzPct val="163636"/>
              <a:buNone/>
            </a:pPr>
            <a:r>
              <a:t/>
            </a:r>
            <a:endParaRPr sz="1100"/>
          </a:p>
        </p:txBody>
      </p:sp>
      <p:sp>
        <p:nvSpPr>
          <p:cNvPr id="184" name="Google Shape;184;p33"/>
          <p:cNvSpPr txBox="1"/>
          <p:nvPr>
            <p:ph idx="2" type="body"/>
          </p:nvPr>
        </p:nvSpPr>
        <p:spPr>
          <a:xfrm>
            <a:off x="629841" y="1811075"/>
            <a:ext cx="3868340" cy="2956187"/>
          </a:xfrm>
          <a:prstGeom prst="rect">
            <a:avLst/>
          </a:prstGeom>
          <a:noFill/>
          <a:ln cap="flat" cmpd="sng" w="9525">
            <a:solidFill>
              <a:schemeClr val="dk1"/>
            </a:solidFill>
            <a:prstDash val="solid"/>
            <a:round/>
            <a:headEnd len="sm" w="sm" type="none"/>
            <a:tailEnd len="sm" w="sm" type="none"/>
          </a:ln>
        </p:spPr>
        <p:txBody>
          <a:bodyPr anchorCtr="0" anchor="t" bIns="34275" lIns="68575" spcFirstLastPara="1" rIns="68575" wrap="square" tIns="34275">
            <a:normAutofit/>
          </a:bodyPr>
          <a:lstStyle/>
          <a:p>
            <a:pPr indent="-171450" lvl="0" marL="177800" rtl="0" algn="l">
              <a:lnSpc>
                <a:spcPct val="90000"/>
              </a:lnSpc>
              <a:spcBef>
                <a:spcPts val="0"/>
              </a:spcBef>
              <a:spcAft>
                <a:spcPts val="0"/>
              </a:spcAft>
              <a:buClr>
                <a:srgbClr val="172169"/>
              </a:buClr>
              <a:buSzPts val="2100"/>
              <a:buChar char="•"/>
            </a:pPr>
            <a:r>
              <a:rPr lang="en-US" sz="2100">
                <a:solidFill>
                  <a:srgbClr val="172169"/>
                </a:solidFill>
                <a:latin typeface="Arial"/>
                <a:ea typeface="Arial"/>
                <a:cs typeface="Arial"/>
                <a:sym typeface="Arial"/>
              </a:rPr>
              <a:t>Select the “Call Me” option on  Zoom to use your phone for audio while using the video option, if you choose.</a:t>
            </a:r>
            <a:endParaRPr sz="1100"/>
          </a:p>
          <a:p>
            <a:pPr indent="-171450" lvl="0" marL="177800" rtl="0" algn="l">
              <a:lnSpc>
                <a:spcPct val="90000"/>
              </a:lnSpc>
              <a:spcBef>
                <a:spcPts val="800"/>
              </a:spcBef>
              <a:spcAft>
                <a:spcPts val="0"/>
              </a:spcAft>
              <a:buClr>
                <a:srgbClr val="172169"/>
              </a:buClr>
              <a:buSzPts val="2100"/>
              <a:buChar char="•"/>
            </a:pPr>
            <a:r>
              <a:rPr lang="en-US" sz="1100">
                <a:solidFill>
                  <a:srgbClr val="172169"/>
                </a:solidFill>
                <a:latin typeface="Arial"/>
                <a:ea typeface="Arial"/>
                <a:cs typeface="Arial"/>
                <a:sym typeface="Arial"/>
              </a:rPr>
              <a:t>This webinar will be recorded and posted to IWN. </a:t>
            </a:r>
            <a:endParaRPr sz="2100">
              <a:solidFill>
                <a:srgbClr val="172169"/>
              </a:solidFill>
              <a:latin typeface="Arial"/>
              <a:ea typeface="Arial"/>
              <a:cs typeface="Arial"/>
              <a:sym typeface="Arial"/>
            </a:endParaRPr>
          </a:p>
          <a:p>
            <a:pPr indent="0" lvl="0" marL="0" rtl="0" algn="l">
              <a:lnSpc>
                <a:spcPct val="90000"/>
              </a:lnSpc>
              <a:spcBef>
                <a:spcPts val="800"/>
              </a:spcBef>
              <a:spcAft>
                <a:spcPts val="0"/>
              </a:spcAft>
              <a:buClr>
                <a:schemeClr val="dk1"/>
              </a:buClr>
              <a:buSzPts val="2100"/>
              <a:buNone/>
            </a:pPr>
            <a:r>
              <a:t/>
            </a:r>
            <a:endParaRPr sz="2100">
              <a:solidFill>
                <a:srgbClr val="172169"/>
              </a:solidFill>
              <a:latin typeface="Arial"/>
              <a:ea typeface="Arial"/>
              <a:cs typeface="Arial"/>
              <a:sym typeface="Arial"/>
            </a:endParaRPr>
          </a:p>
          <a:p>
            <a:pPr indent="0" lvl="0" marL="0" rtl="0" algn="l">
              <a:lnSpc>
                <a:spcPct val="90000"/>
              </a:lnSpc>
              <a:spcBef>
                <a:spcPts val="800"/>
              </a:spcBef>
              <a:spcAft>
                <a:spcPts val="0"/>
              </a:spcAft>
              <a:buClr>
                <a:schemeClr val="dk1"/>
              </a:buClr>
              <a:buSzPts val="2100"/>
              <a:buNone/>
            </a:pPr>
            <a:r>
              <a:t/>
            </a:r>
            <a:endParaRPr sz="1100">
              <a:solidFill>
                <a:srgbClr val="172169"/>
              </a:solidFill>
              <a:latin typeface="Arial"/>
              <a:ea typeface="Arial"/>
              <a:cs typeface="Arial"/>
              <a:sym typeface="Arial"/>
            </a:endParaRPr>
          </a:p>
        </p:txBody>
      </p:sp>
      <p:sp>
        <p:nvSpPr>
          <p:cNvPr id="185" name="Google Shape;185;p33"/>
          <p:cNvSpPr txBox="1"/>
          <p:nvPr>
            <p:ph idx="3" type="body"/>
          </p:nvPr>
        </p:nvSpPr>
        <p:spPr>
          <a:xfrm>
            <a:off x="4629150" y="1194976"/>
            <a:ext cx="3887391" cy="617934"/>
          </a:xfrm>
          <a:prstGeom prst="rect">
            <a:avLst/>
          </a:prstGeom>
          <a:solidFill>
            <a:srgbClr val="D8E2F3"/>
          </a:solidFill>
          <a:ln cap="flat" cmpd="sng" w="9525">
            <a:solidFill>
              <a:schemeClr val="dk1"/>
            </a:solidFill>
            <a:prstDash val="solid"/>
            <a:round/>
            <a:headEnd len="sm" w="sm" type="none"/>
            <a:tailEnd len="sm" w="sm" type="none"/>
          </a:ln>
        </p:spPr>
        <p:txBody>
          <a:bodyPr anchorCtr="0" anchor="b" bIns="34275" lIns="68575" spcFirstLastPara="1" rIns="68575" wrap="square" tIns="34275">
            <a:normAutofit fontScale="25000" lnSpcReduction="20000"/>
          </a:bodyPr>
          <a:lstStyle/>
          <a:p>
            <a:pPr indent="0" lvl="0" marL="0" rtl="0" algn="ctr">
              <a:lnSpc>
                <a:spcPct val="90000"/>
              </a:lnSpc>
              <a:spcBef>
                <a:spcPts val="0"/>
              </a:spcBef>
              <a:spcAft>
                <a:spcPts val="0"/>
              </a:spcAft>
              <a:buClr>
                <a:schemeClr val="dk1"/>
              </a:buClr>
              <a:buSzPct val="163636"/>
              <a:buNone/>
            </a:pPr>
            <a:r>
              <a:t/>
            </a:r>
            <a:endParaRPr sz="1100"/>
          </a:p>
          <a:p>
            <a:pPr indent="0" lvl="0" marL="0" rtl="0" algn="ctr">
              <a:lnSpc>
                <a:spcPct val="90000"/>
              </a:lnSpc>
              <a:spcBef>
                <a:spcPts val="800"/>
              </a:spcBef>
              <a:spcAft>
                <a:spcPts val="0"/>
              </a:spcAft>
              <a:buClr>
                <a:schemeClr val="dk1"/>
              </a:buClr>
              <a:buSzPct val="163636"/>
              <a:buNone/>
            </a:pPr>
            <a:r>
              <a:t/>
            </a:r>
            <a:endParaRPr sz="1100"/>
          </a:p>
          <a:p>
            <a:pPr indent="0" lvl="0" marL="0" rtl="0" algn="ctr">
              <a:lnSpc>
                <a:spcPct val="90000"/>
              </a:lnSpc>
              <a:spcBef>
                <a:spcPts val="800"/>
              </a:spcBef>
              <a:spcAft>
                <a:spcPts val="0"/>
              </a:spcAft>
              <a:buClr>
                <a:srgbClr val="172169"/>
              </a:buClr>
              <a:buSzPct val="100000"/>
              <a:buNone/>
            </a:pPr>
            <a:r>
              <a:rPr lang="en-US" sz="8300">
                <a:solidFill>
                  <a:srgbClr val="172169"/>
                </a:solidFill>
                <a:latin typeface="Arial"/>
                <a:ea typeface="Arial"/>
                <a:cs typeface="Arial"/>
                <a:sym typeface="Arial"/>
              </a:rPr>
              <a:t>Meeting Participation </a:t>
            </a:r>
            <a:endParaRPr sz="1100"/>
          </a:p>
          <a:p>
            <a:pPr indent="0" lvl="0" marL="0" rtl="0" algn="l">
              <a:lnSpc>
                <a:spcPct val="90000"/>
              </a:lnSpc>
              <a:spcBef>
                <a:spcPts val="800"/>
              </a:spcBef>
              <a:spcAft>
                <a:spcPts val="0"/>
              </a:spcAft>
              <a:buClr>
                <a:schemeClr val="dk1"/>
              </a:buClr>
              <a:buSzPct val="163636"/>
              <a:buNone/>
            </a:pPr>
            <a:r>
              <a:t/>
            </a:r>
            <a:endParaRPr sz="1100"/>
          </a:p>
        </p:txBody>
      </p:sp>
      <p:sp>
        <p:nvSpPr>
          <p:cNvPr id="186" name="Google Shape;186;p33"/>
          <p:cNvSpPr txBox="1"/>
          <p:nvPr>
            <p:ph idx="4" type="body"/>
          </p:nvPr>
        </p:nvSpPr>
        <p:spPr>
          <a:xfrm>
            <a:off x="4629150" y="1811075"/>
            <a:ext cx="3887391" cy="2956188"/>
          </a:xfrm>
          <a:prstGeom prst="rect">
            <a:avLst/>
          </a:prstGeom>
          <a:noFill/>
          <a:ln cap="flat" cmpd="sng" w="9525">
            <a:solidFill>
              <a:schemeClr val="dk1"/>
            </a:solidFill>
            <a:prstDash val="solid"/>
            <a:round/>
            <a:headEnd len="sm" w="sm" type="none"/>
            <a:tailEnd len="sm" w="sm" type="none"/>
          </a:ln>
        </p:spPr>
        <p:txBody>
          <a:bodyPr anchorCtr="0" anchor="t" bIns="34275" lIns="68575" spcFirstLastPara="1" rIns="68575" wrap="square" tIns="34275">
            <a:normAutofit/>
          </a:bodyPr>
          <a:lstStyle/>
          <a:p>
            <a:pPr indent="-171450" lvl="0" marL="177800" rtl="0" algn="l">
              <a:lnSpc>
                <a:spcPct val="90000"/>
              </a:lnSpc>
              <a:spcBef>
                <a:spcPts val="0"/>
              </a:spcBef>
              <a:spcAft>
                <a:spcPts val="0"/>
              </a:spcAft>
              <a:buClr>
                <a:srgbClr val="172169"/>
              </a:buClr>
              <a:buSzPts val="2100"/>
              <a:buChar char="•"/>
            </a:pPr>
            <a:r>
              <a:rPr lang="en-US" sz="1100">
                <a:solidFill>
                  <a:srgbClr val="172169"/>
                </a:solidFill>
                <a:latin typeface="Arial"/>
                <a:ea typeface="Arial"/>
                <a:cs typeface="Arial"/>
                <a:sym typeface="Arial"/>
              </a:rPr>
              <a:t>Everyone will be muted for this webinar. </a:t>
            </a:r>
            <a:endParaRPr sz="1100"/>
          </a:p>
          <a:p>
            <a:pPr indent="-171450" lvl="0" marL="177800" rtl="0" algn="l">
              <a:lnSpc>
                <a:spcPct val="90000"/>
              </a:lnSpc>
              <a:spcBef>
                <a:spcPts val="800"/>
              </a:spcBef>
              <a:spcAft>
                <a:spcPts val="0"/>
              </a:spcAft>
              <a:buClr>
                <a:srgbClr val="172169"/>
              </a:buClr>
              <a:buSzPts val="2100"/>
              <a:buChar char="•"/>
            </a:pPr>
            <a:r>
              <a:rPr lang="en-US" sz="1100">
                <a:solidFill>
                  <a:srgbClr val="172169"/>
                </a:solidFill>
                <a:latin typeface="Arial"/>
                <a:ea typeface="Arial"/>
                <a:cs typeface="Arial"/>
                <a:sym typeface="Arial"/>
              </a:rPr>
              <a:t>A FAQs Page has been created to track questions raised during the webinar. </a:t>
            </a:r>
            <a:endParaRPr sz="1100"/>
          </a:p>
          <a:p>
            <a:pPr indent="-171450" lvl="0" marL="177800" rtl="0" algn="l">
              <a:lnSpc>
                <a:spcPct val="90000"/>
              </a:lnSpc>
              <a:spcBef>
                <a:spcPts val="800"/>
              </a:spcBef>
              <a:spcAft>
                <a:spcPts val="0"/>
              </a:spcAft>
              <a:buClr>
                <a:srgbClr val="172169"/>
              </a:buClr>
              <a:buSzPts val="2100"/>
              <a:buChar char="•"/>
            </a:pPr>
            <a:r>
              <a:rPr lang="en-US" sz="1100">
                <a:solidFill>
                  <a:srgbClr val="172169"/>
                </a:solidFill>
                <a:latin typeface="Arial"/>
                <a:ea typeface="Arial"/>
                <a:cs typeface="Arial"/>
                <a:sym typeface="Arial"/>
              </a:rPr>
              <a:t>Materials shared during the  meeting will be available on  workNet.</a:t>
            </a:r>
            <a:endParaRPr sz="1100">
              <a:solidFill>
                <a:srgbClr val="172169"/>
              </a:solidFill>
              <a:latin typeface="Arial"/>
              <a:ea typeface="Arial"/>
              <a:cs typeface="Arial"/>
              <a:sym typeface="Arial"/>
            </a:endParaRPr>
          </a:p>
          <a:p>
            <a:pPr indent="-38100" lvl="0" marL="177800" rtl="0" algn="l">
              <a:lnSpc>
                <a:spcPct val="90000"/>
              </a:lnSpc>
              <a:spcBef>
                <a:spcPts val="800"/>
              </a:spcBef>
              <a:spcAft>
                <a:spcPts val="0"/>
              </a:spcAft>
              <a:buClr>
                <a:schemeClr val="dk1"/>
              </a:buClr>
              <a:buSzPts val="2100"/>
              <a:buNone/>
            </a:pPr>
            <a:r>
              <a:t/>
            </a:r>
            <a:endParaRPr sz="1100">
              <a:solidFill>
                <a:srgbClr val="172169"/>
              </a:solidFill>
              <a:latin typeface="Arial"/>
              <a:ea typeface="Arial"/>
              <a:cs typeface="Arial"/>
              <a:sym typeface="Arial"/>
            </a:endParaRPr>
          </a:p>
        </p:txBody>
      </p:sp>
      <p:sp>
        <p:nvSpPr>
          <p:cNvPr id="187" name="Google Shape;187;p33"/>
          <p:cNvSpPr txBox="1"/>
          <p:nvPr>
            <p:ph idx="12" type="sldNum"/>
          </p:nvPr>
        </p:nvSpPr>
        <p:spPr>
          <a:xfrm>
            <a:off x="6457950" y="4862513"/>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US" sz="1100"/>
              <a:t>‹#›</a:t>
            </a:fld>
            <a:endParaRPr sz="11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60"/>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solidFill>
                  <a:schemeClr val="accent3"/>
                </a:solidFill>
              </a:rPr>
              <a:t>Briana’s documenting strategies…</a:t>
            </a:r>
            <a:endParaRPr/>
          </a:p>
        </p:txBody>
      </p:sp>
      <p:sp>
        <p:nvSpPr>
          <p:cNvPr id="357" name="Google Shape;357;p60"/>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t>Record of work hours</a:t>
            </a:r>
            <a:endParaRPr/>
          </a:p>
          <a:p>
            <a:pPr indent="-342900" lvl="0" marL="457200" rtl="0" algn="l">
              <a:lnSpc>
                <a:spcPct val="115000"/>
              </a:lnSpc>
              <a:spcBef>
                <a:spcPts val="0"/>
              </a:spcBef>
              <a:spcAft>
                <a:spcPts val="0"/>
              </a:spcAft>
              <a:buSzPts val="1800"/>
              <a:buChar char="●"/>
            </a:pPr>
            <a:r>
              <a:rPr lang="en-US"/>
              <a:t>Personnel file/past incidents</a:t>
            </a:r>
            <a:endParaRPr/>
          </a:p>
          <a:p>
            <a:pPr indent="-342900" lvl="0" marL="457200" rtl="0" algn="l">
              <a:lnSpc>
                <a:spcPct val="115000"/>
              </a:lnSpc>
              <a:spcBef>
                <a:spcPts val="0"/>
              </a:spcBef>
              <a:spcAft>
                <a:spcPts val="0"/>
              </a:spcAft>
              <a:buSzPts val="1800"/>
              <a:buChar char="●"/>
            </a:pPr>
            <a:r>
              <a:rPr lang="en-US"/>
              <a:t>Journaling incidents with discriminatory behavior/comments (DATE, TIMES, </a:t>
            </a:r>
            <a:br>
              <a:rPr lang="en-US"/>
            </a:br>
            <a:r>
              <a:rPr lang="en-US"/>
              <a:t>EVENT with factual info, WITNESSES)</a:t>
            </a:r>
            <a:endParaRPr/>
          </a:p>
          <a:p>
            <a:pPr indent="-342900" lvl="0" marL="457200" rtl="0" algn="l">
              <a:lnSpc>
                <a:spcPct val="115000"/>
              </a:lnSpc>
              <a:spcBef>
                <a:spcPts val="0"/>
              </a:spcBef>
              <a:spcAft>
                <a:spcPts val="0"/>
              </a:spcAft>
              <a:buSzPts val="1800"/>
              <a:buChar char="●"/>
            </a:pPr>
            <a:r>
              <a:rPr lang="en-US"/>
              <a:t>Collecting coworkers contact info to prove different treatment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6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t>Thank you!</a:t>
            </a:r>
            <a:endParaRPr/>
          </a:p>
        </p:txBody>
      </p:sp>
      <p:sp>
        <p:nvSpPr>
          <p:cNvPr id="363" name="Google Shape;363;p6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US"/>
              <a:t>Alison Dickson</a:t>
            </a:r>
            <a:endParaRPr/>
          </a:p>
          <a:p>
            <a:pPr indent="0" lvl="0" marL="0" rtl="0" algn="l">
              <a:lnSpc>
                <a:spcPct val="115000"/>
              </a:lnSpc>
              <a:spcBef>
                <a:spcPts val="0"/>
              </a:spcBef>
              <a:spcAft>
                <a:spcPts val="0"/>
              </a:spcAft>
              <a:buSzPts val="1800"/>
              <a:buNone/>
            </a:pPr>
            <a:r>
              <a:rPr lang="en-US"/>
              <a:t>Labor Education Program</a:t>
            </a:r>
            <a:endParaRPr/>
          </a:p>
          <a:p>
            <a:pPr indent="0" lvl="0" marL="0" rtl="0" algn="l">
              <a:lnSpc>
                <a:spcPct val="115000"/>
              </a:lnSpc>
              <a:spcBef>
                <a:spcPts val="0"/>
              </a:spcBef>
              <a:spcAft>
                <a:spcPts val="0"/>
              </a:spcAft>
              <a:buSzPts val="1800"/>
              <a:buNone/>
            </a:pPr>
            <a:r>
              <a:rPr lang="en-US"/>
              <a:t>School of Labor and Employment Relations</a:t>
            </a:r>
            <a:endParaRPr/>
          </a:p>
          <a:p>
            <a:pPr indent="0" lvl="0" marL="0" rtl="0" algn="l">
              <a:lnSpc>
                <a:spcPct val="115000"/>
              </a:lnSpc>
              <a:spcBef>
                <a:spcPts val="0"/>
              </a:spcBef>
              <a:spcAft>
                <a:spcPts val="0"/>
              </a:spcAft>
              <a:buSzPts val="1800"/>
              <a:buNone/>
            </a:pPr>
            <a:r>
              <a:rPr lang="en-US" u="sng">
                <a:solidFill>
                  <a:schemeClr val="hlink"/>
                </a:solidFill>
                <a:hlinkClick r:id="rId3"/>
              </a:rPr>
              <a:t>aquesada@Illinois.edu</a:t>
            </a:r>
            <a:endParaRPr/>
          </a:p>
          <a:p>
            <a:pPr indent="0" lvl="0" marL="0" rtl="0" algn="l">
              <a:lnSpc>
                <a:spcPct val="115000"/>
              </a:lnSpc>
              <a:spcBef>
                <a:spcPts val="0"/>
              </a:spcBef>
              <a:spcAft>
                <a:spcPts val="0"/>
              </a:spcAft>
              <a:buSzPts val="1800"/>
              <a:buNone/>
            </a:pPr>
            <a:r>
              <a:t/>
            </a:r>
            <a:endParaRPr/>
          </a:p>
        </p:txBody>
      </p:sp>
      <p:pic>
        <p:nvPicPr>
          <p:cNvPr descr="A picture containing text&#10;&#10;Description automatically generated" id="364" name="Google Shape;364;p61"/>
          <p:cNvPicPr preferRelativeResize="0"/>
          <p:nvPr/>
        </p:nvPicPr>
        <p:blipFill rotWithShape="1">
          <a:blip r:embed="rId4">
            <a:alphaModFix/>
          </a:blip>
          <a:srcRect b="0" l="0" r="0" t="0"/>
          <a:stretch/>
        </p:blipFill>
        <p:spPr>
          <a:xfrm>
            <a:off x="628650" y="3807458"/>
            <a:ext cx="3174482" cy="8252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4"/>
          <p:cNvSpPr txBox="1"/>
          <p:nvPr>
            <p:ph type="ctrTitle"/>
          </p:nvPr>
        </p:nvSpPr>
        <p:spPr>
          <a:xfrm>
            <a:off x="511050" y="683475"/>
            <a:ext cx="8121900" cy="1656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SzPts val="5200"/>
              <a:buNone/>
            </a:pPr>
            <a:r>
              <a:t/>
            </a:r>
            <a:endParaRPr sz="4500"/>
          </a:p>
          <a:p>
            <a:pPr indent="0" lvl="0" marL="0" rtl="0" algn="l">
              <a:lnSpc>
                <a:spcPct val="100000"/>
              </a:lnSpc>
              <a:spcBef>
                <a:spcPts val="0"/>
              </a:spcBef>
              <a:spcAft>
                <a:spcPts val="0"/>
              </a:spcAft>
              <a:buSzPts val="5200"/>
              <a:buNone/>
            </a:pPr>
            <a:r>
              <a:rPr lang="en-US" sz="4300"/>
              <a:t>Workers’ Rights and </a:t>
            </a:r>
            <a:endParaRPr sz="4300"/>
          </a:p>
          <a:p>
            <a:pPr indent="0" lvl="0" marL="0" rtl="0" algn="l">
              <a:lnSpc>
                <a:spcPct val="100000"/>
              </a:lnSpc>
              <a:spcBef>
                <a:spcPts val="0"/>
              </a:spcBef>
              <a:spcAft>
                <a:spcPts val="0"/>
              </a:spcAft>
              <a:buSzPts val="5200"/>
              <a:buNone/>
            </a:pPr>
            <a:r>
              <a:rPr lang="en-US" sz="4300"/>
              <a:t>Young Workers in the </a:t>
            </a:r>
            <a:endParaRPr sz="4300"/>
          </a:p>
          <a:p>
            <a:pPr indent="0" lvl="0" marL="0" rtl="0" algn="l">
              <a:lnSpc>
                <a:spcPct val="100000"/>
              </a:lnSpc>
              <a:spcBef>
                <a:spcPts val="0"/>
              </a:spcBef>
              <a:spcAft>
                <a:spcPts val="0"/>
              </a:spcAft>
              <a:buSzPts val="5200"/>
              <a:buNone/>
            </a:pPr>
            <a:r>
              <a:rPr lang="en-US" sz="4300"/>
              <a:t>Age of COVID-19</a:t>
            </a:r>
            <a:endParaRPr sz="4300"/>
          </a:p>
        </p:txBody>
      </p:sp>
      <p:sp>
        <p:nvSpPr>
          <p:cNvPr id="193" name="Google Shape;193;p34"/>
          <p:cNvSpPr txBox="1"/>
          <p:nvPr>
            <p:ph idx="1" type="subTitle"/>
          </p:nvPr>
        </p:nvSpPr>
        <p:spPr>
          <a:xfrm>
            <a:off x="426975" y="2565225"/>
            <a:ext cx="8405400" cy="106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2000">
                <a:solidFill>
                  <a:srgbClr val="F46524"/>
                </a:solidFill>
                <a:latin typeface="Lato"/>
                <a:ea typeface="Lato"/>
                <a:cs typeface="Lato"/>
                <a:sym typeface="Lato"/>
              </a:rPr>
              <a:t>February 11, 2021	</a:t>
            </a:r>
            <a:r>
              <a:rPr b="1" lang="en-US" sz="1800">
                <a:solidFill>
                  <a:srgbClr val="F46524"/>
                </a:solidFill>
                <a:latin typeface="Lato"/>
                <a:ea typeface="Lato"/>
                <a:cs typeface="Lato"/>
                <a:sym typeface="Lato"/>
              </a:rPr>
              <a:t>	</a:t>
            </a:r>
            <a:endParaRPr b="1" sz="1800">
              <a:solidFill>
                <a:srgbClr val="F46524"/>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1800">
                <a:solidFill>
                  <a:srgbClr val="F46524"/>
                </a:solidFill>
                <a:latin typeface="Lato"/>
                <a:ea typeface="Lato"/>
                <a:cs typeface="Lato"/>
                <a:sym typeface="Lato"/>
              </a:rPr>
              <a:t>DCEO Professional Development Committee</a:t>
            </a:r>
            <a:endParaRPr sz="1800">
              <a:solidFill>
                <a:srgbClr val="F46524"/>
              </a:solidFill>
              <a:latin typeface="Lato"/>
              <a:ea typeface="Lato"/>
              <a:cs typeface="Lato"/>
              <a:sym typeface="Lato"/>
            </a:endParaRPr>
          </a:p>
          <a:p>
            <a:pPr indent="0" lvl="0" marL="0" rtl="0" algn="l">
              <a:lnSpc>
                <a:spcPct val="100000"/>
              </a:lnSpc>
              <a:spcBef>
                <a:spcPts val="0"/>
              </a:spcBef>
              <a:spcAft>
                <a:spcPts val="0"/>
              </a:spcAft>
              <a:buSzPts val="2800"/>
              <a:buNone/>
            </a:pPr>
            <a:r>
              <a:t/>
            </a:r>
            <a:endParaRPr/>
          </a:p>
        </p:txBody>
      </p:sp>
      <p:pic>
        <p:nvPicPr>
          <p:cNvPr id="194" name="Google Shape;194;p34"/>
          <p:cNvPicPr preferRelativeResize="0"/>
          <p:nvPr/>
        </p:nvPicPr>
        <p:blipFill rotWithShape="1">
          <a:blip r:embed="rId3">
            <a:alphaModFix/>
          </a:blip>
          <a:srcRect b="0" l="0" r="0" t="0"/>
          <a:stretch/>
        </p:blipFill>
        <p:spPr>
          <a:xfrm>
            <a:off x="188539" y="3548623"/>
            <a:ext cx="2662285" cy="1241700"/>
          </a:xfrm>
          <a:prstGeom prst="rect">
            <a:avLst/>
          </a:prstGeom>
          <a:noFill/>
          <a:ln>
            <a:noFill/>
          </a:ln>
        </p:spPr>
      </p:pic>
      <p:sp>
        <p:nvSpPr>
          <p:cNvPr id="195" name="Google Shape;195;p34"/>
          <p:cNvSpPr txBox="1"/>
          <p:nvPr/>
        </p:nvSpPr>
        <p:spPr>
          <a:xfrm>
            <a:off x="4572000" y="3548623"/>
            <a:ext cx="4080900" cy="740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Alison Dickson</a:t>
            </a:r>
            <a:endParaRPr b="0" i="0" sz="18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rPr b="0" i="1" lang="en-US" sz="1800" u="none" cap="none" strike="noStrike">
                <a:solidFill>
                  <a:srgbClr val="000000"/>
                </a:solidFill>
                <a:latin typeface="Arial"/>
                <a:ea typeface="Arial"/>
                <a:cs typeface="Arial"/>
                <a:sym typeface="Arial"/>
              </a:rPr>
              <a:t>Senior Instructor</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Labor Education Program</a:t>
            </a:r>
            <a:endParaRPr b="0" i="0" sz="18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aquesada@illinois.edu</a:t>
            </a:r>
            <a:endParaRPr b="0" i="0" sz="1800" u="none" cap="none" strike="noStrike">
              <a:solidFill>
                <a:srgbClr val="000000"/>
              </a:solidFill>
              <a:latin typeface="Arial"/>
              <a:ea typeface="Arial"/>
              <a:cs typeface="Arial"/>
              <a:sym typeface="Arial"/>
            </a:endParaRPr>
          </a:p>
        </p:txBody>
      </p:sp>
      <p:pic>
        <p:nvPicPr>
          <p:cNvPr id="196" name="Google Shape;196;p34"/>
          <p:cNvPicPr preferRelativeResize="0"/>
          <p:nvPr/>
        </p:nvPicPr>
        <p:blipFill>
          <a:blip r:embed="rId4">
            <a:alphaModFix/>
          </a:blip>
          <a:stretch>
            <a:fillRect/>
          </a:stretch>
        </p:blipFill>
        <p:spPr>
          <a:xfrm>
            <a:off x="3007213" y="3728825"/>
            <a:ext cx="1408401" cy="1061504"/>
          </a:xfrm>
          <a:prstGeom prst="rect">
            <a:avLst/>
          </a:prstGeom>
          <a:noFill/>
          <a:ln>
            <a:noFill/>
          </a:ln>
        </p:spPr>
      </p:pic>
      <p:pic>
        <p:nvPicPr>
          <p:cNvPr id="197" name="Google Shape;197;p34"/>
          <p:cNvPicPr preferRelativeResize="0"/>
          <p:nvPr/>
        </p:nvPicPr>
        <p:blipFill>
          <a:blip r:embed="rId5">
            <a:alphaModFix/>
          </a:blip>
          <a:stretch>
            <a:fillRect/>
          </a:stretch>
        </p:blipFill>
        <p:spPr>
          <a:xfrm>
            <a:off x="4730250" y="3677953"/>
            <a:ext cx="1090550" cy="1163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5"/>
          <p:cNvSpPr txBox="1"/>
          <p:nvPr>
            <p:ph type="title"/>
          </p:nvPr>
        </p:nvSpPr>
        <p:spPr>
          <a:xfrm>
            <a:off x="1715946" y="458149"/>
            <a:ext cx="5712107" cy="420787"/>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172169"/>
              </a:buClr>
              <a:buSzPts val="3000"/>
              <a:buFont typeface="Times New Roman"/>
              <a:buNone/>
            </a:pPr>
            <a:r>
              <a:rPr b="0" lang="en-US" sz="3000">
                <a:latin typeface="Times New Roman"/>
                <a:ea typeface="Times New Roman"/>
                <a:cs typeface="Times New Roman"/>
                <a:sym typeface="Times New Roman"/>
              </a:rPr>
              <a:t>Agenda</a:t>
            </a:r>
            <a:endParaRPr b="0" sz="3000">
              <a:latin typeface="Times New Roman"/>
              <a:ea typeface="Times New Roman"/>
              <a:cs typeface="Times New Roman"/>
              <a:sym typeface="Times New Roman"/>
            </a:endParaRPr>
          </a:p>
        </p:txBody>
      </p:sp>
      <p:sp>
        <p:nvSpPr>
          <p:cNvPr id="203" name="Google Shape;203;p35"/>
          <p:cNvSpPr txBox="1"/>
          <p:nvPr>
            <p:ph idx="1" type="body"/>
          </p:nvPr>
        </p:nvSpPr>
        <p:spPr>
          <a:xfrm>
            <a:off x="628650" y="1107756"/>
            <a:ext cx="7886700" cy="3525936"/>
          </a:xfrm>
          <a:prstGeom prst="rect">
            <a:avLst/>
          </a:prstGeom>
          <a:noFill/>
          <a:ln>
            <a:noFill/>
          </a:ln>
        </p:spPr>
        <p:txBody>
          <a:bodyPr anchorCtr="0" anchor="t" bIns="34275" lIns="68575" spcFirstLastPara="1" rIns="68575" wrap="square" tIns="34275">
            <a:normAutofit/>
          </a:bodyPr>
          <a:lstStyle/>
          <a:p>
            <a:pPr indent="-342900" lvl="0" marL="457200" rtl="0" algn="l">
              <a:lnSpc>
                <a:spcPct val="115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Google drive r</a:t>
            </a:r>
            <a:r>
              <a:rPr lang="en-US" sz="1800">
                <a:solidFill>
                  <a:schemeClr val="dk1"/>
                </a:solidFill>
                <a:latin typeface="Lato"/>
                <a:ea typeface="Lato"/>
                <a:cs typeface="Lato"/>
                <a:sym typeface="Lato"/>
              </a:rPr>
              <a:t>esource folder</a:t>
            </a:r>
            <a:endParaRPr sz="1800">
              <a:solidFill>
                <a:schemeClr val="dk1"/>
              </a:solidFill>
              <a:latin typeface="Lato"/>
              <a:ea typeface="Lato"/>
              <a:cs typeface="Lato"/>
              <a:sym typeface="Lato"/>
            </a:endParaRPr>
          </a:p>
          <a:p>
            <a:pPr indent="-342900" lvl="0" marL="457200" rtl="0" algn="l">
              <a:lnSpc>
                <a:spcPct val="115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Connecting workers’ rights to job training programs</a:t>
            </a:r>
            <a:endParaRPr sz="1800">
              <a:solidFill>
                <a:schemeClr val="dk1"/>
              </a:solidFill>
              <a:latin typeface="Lato"/>
              <a:ea typeface="Lato"/>
              <a:cs typeface="Lato"/>
              <a:sym typeface="Lato"/>
            </a:endParaRPr>
          </a:p>
          <a:p>
            <a:pPr indent="-342900" lvl="0" marL="457200" rtl="0" algn="l">
              <a:lnSpc>
                <a:spcPct val="115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Workers’ rights 101 preview: Wage theft, minimum wages differences, discrimination… </a:t>
            </a:r>
            <a:endParaRPr sz="1800">
              <a:solidFill>
                <a:schemeClr val="dk1"/>
              </a:solidFill>
              <a:latin typeface="Lato"/>
              <a:ea typeface="Lato"/>
              <a:cs typeface="Lato"/>
              <a:sym typeface="Lato"/>
            </a:endParaRPr>
          </a:p>
          <a:p>
            <a:pPr indent="-342900" lvl="0" marL="457200" rtl="0" algn="l">
              <a:lnSpc>
                <a:spcPct val="115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Documenting strategies</a:t>
            </a:r>
            <a:endParaRPr sz="1800">
              <a:solidFill>
                <a:schemeClr val="dk1"/>
              </a:solidFill>
              <a:latin typeface="Lato"/>
              <a:ea typeface="Lato"/>
              <a:cs typeface="Lato"/>
              <a:sym typeface="Lato"/>
            </a:endParaRPr>
          </a:p>
          <a:p>
            <a:pPr indent="-342900" lvl="0" marL="457200" rtl="0" algn="l">
              <a:lnSpc>
                <a:spcPct val="115000"/>
              </a:lnSpc>
              <a:spcBef>
                <a:spcPts val="0"/>
              </a:spcBef>
              <a:spcAft>
                <a:spcPts val="0"/>
              </a:spcAft>
              <a:buClr>
                <a:schemeClr val="dk1"/>
              </a:buClr>
              <a:buSzPts val="1800"/>
              <a:buFont typeface="Lato"/>
              <a:buChar char="●"/>
            </a:pPr>
            <a:r>
              <a:rPr lang="en-US" sz="1800">
                <a:solidFill>
                  <a:schemeClr val="dk1"/>
                </a:solidFill>
                <a:latin typeface="Lato"/>
                <a:ea typeface="Lato"/>
                <a:cs typeface="Lato"/>
                <a:sym typeface="Lato"/>
              </a:rPr>
              <a:t>Next steps: </a:t>
            </a:r>
            <a:endParaRPr sz="1800">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sz="1800">
              <a:solidFill>
                <a:schemeClr val="dk1"/>
              </a:solidFill>
              <a:latin typeface="Lato"/>
              <a:ea typeface="Lato"/>
              <a:cs typeface="Lato"/>
              <a:sym typeface="Lato"/>
            </a:endParaRPr>
          </a:p>
        </p:txBody>
      </p:sp>
      <p:sp>
        <p:nvSpPr>
          <p:cNvPr id="204" name="Google Shape;204;p35"/>
          <p:cNvSpPr txBox="1"/>
          <p:nvPr>
            <p:ph idx="12" type="sldNum"/>
          </p:nvPr>
        </p:nvSpPr>
        <p:spPr>
          <a:xfrm>
            <a:off x="6457950" y="4862513"/>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US" sz="1100"/>
              <a:t>‹#›</a:t>
            </a:fld>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6"/>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t>As you are listening today, </a:t>
            </a:r>
            <a:br>
              <a:rPr lang="en-US"/>
            </a:br>
            <a:r>
              <a:rPr lang="en-US"/>
              <a:t>write down a… </a:t>
            </a:r>
            <a:endParaRPr/>
          </a:p>
        </p:txBody>
      </p:sp>
      <p:sp>
        <p:nvSpPr>
          <p:cNvPr id="210" name="Google Shape;210;p36"/>
          <p:cNvSpPr txBox="1"/>
          <p:nvPr>
            <p:ph idx="1" type="body"/>
          </p:nvPr>
        </p:nvSpPr>
        <p:spPr>
          <a:xfrm>
            <a:off x="2410112" y="1784194"/>
            <a:ext cx="6321600" cy="2813981"/>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Font typeface="Arial"/>
              <a:buAutoNum type="arabicPeriod"/>
            </a:pPr>
            <a:r>
              <a:rPr b="1" lang="en-US" sz="2000">
                <a:solidFill>
                  <a:schemeClr val="accent5"/>
                </a:solidFill>
              </a:rPr>
              <a:t>Quotation</a:t>
            </a:r>
            <a:r>
              <a:rPr b="1" lang="en-US" sz="2000"/>
              <a:t> </a:t>
            </a:r>
            <a:r>
              <a:rPr lang="en-US" sz="2000"/>
              <a:t>(something I’ve said) that stands out</a:t>
            </a:r>
            <a:endParaRPr sz="2000"/>
          </a:p>
          <a:p>
            <a:pPr indent="-355600" lvl="0" marL="457200" rtl="0" algn="l">
              <a:lnSpc>
                <a:spcPct val="115000"/>
              </a:lnSpc>
              <a:spcBef>
                <a:spcPts val="0"/>
              </a:spcBef>
              <a:spcAft>
                <a:spcPts val="0"/>
              </a:spcAft>
              <a:buSzPts val="2000"/>
              <a:buFont typeface="Arial"/>
              <a:buAutoNum type="arabicPeriod"/>
            </a:pPr>
            <a:r>
              <a:rPr b="1" lang="en-US" sz="2000">
                <a:solidFill>
                  <a:schemeClr val="accent5"/>
                </a:solidFill>
              </a:rPr>
              <a:t>Question(s)</a:t>
            </a:r>
            <a:r>
              <a:rPr lang="en-US" sz="2000">
                <a:solidFill>
                  <a:schemeClr val="accent5"/>
                </a:solidFill>
              </a:rPr>
              <a:t> </a:t>
            </a:r>
            <a:r>
              <a:rPr lang="en-US" sz="2000"/>
              <a:t>you have</a:t>
            </a:r>
            <a:endParaRPr sz="2000"/>
          </a:p>
          <a:p>
            <a:pPr indent="-355600" lvl="0" marL="457200" rtl="0" algn="l">
              <a:lnSpc>
                <a:spcPct val="115000"/>
              </a:lnSpc>
              <a:spcBef>
                <a:spcPts val="0"/>
              </a:spcBef>
              <a:spcAft>
                <a:spcPts val="0"/>
              </a:spcAft>
              <a:buSzPts val="2000"/>
              <a:buFont typeface="Arial"/>
              <a:buAutoNum type="arabicPeriod"/>
            </a:pPr>
            <a:r>
              <a:rPr b="1" lang="en-US" sz="2000">
                <a:solidFill>
                  <a:schemeClr val="accent5"/>
                </a:solidFill>
              </a:rPr>
              <a:t>Talking point</a:t>
            </a:r>
            <a:r>
              <a:rPr lang="en-US" sz="2000">
                <a:solidFill>
                  <a:schemeClr val="accent5"/>
                </a:solidFill>
              </a:rPr>
              <a:t> </a:t>
            </a:r>
            <a:r>
              <a:rPr lang="en-US" sz="2000"/>
              <a:t>that you might want to bring up with a colleague later</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214" name="Shape 214"/>
        <p:cNvGrpSpPr/>
        <p:nvPr/>
      </p:nvGrpSpPr>
      <p:grpSpPr>
        <a:xfrm>
          <a:off x="0" y="0"/>
          <a:ext cx="0" cy="0"/>
          <a:chOff x="0" y="0"/>
          <a:chExt cx="0" cy="0"/>
        </a:xfrm>
      </p:grpSpPr>
      <p:sp>
        <p:nvSpPr>
          <p:cNvPr id="215" name="Google Shape;215;p3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RESOURCE FOLDER</a:t>
            </a:r>
            <a:endParaRPr/>
          </a:p>
        </p:txBody>
      </p:sp>
      <p:sp>
        <p:nvSpPr>
          <p:cNvPr id="216" name="Google Shape;216;p37"/>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You will be sent a link with to a Google Drive folder containing fact sheets and resource guides related to workers’ rights and young workers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0" name="Shape 220"/>
        <p:cNvGrpSpPr/>
        <p:nvPr/>
      </p:nvGrpSpPr>
      <p:grpSpPr>
        <a:xfrm>
          <a:off x="0" y="0"/>
          <a:ext cx="0" cy="0"/>
          <a:chOff x="0" y="0"/>
          <a:chExt cx="0" cy="0"/>
        </a:xfrm>
      </p:grpSpPr>
      <p:pic>
        <p:nvPicPr>
          <p:cNvPr id="221" name="Google Shape;221;p38"/>
          <p:cNvPicPr preferRelativeResize="0"/>
          <p:nvPr/>
        </p:nvPicPr>
        <p:blipFill rotWithShape="1">
          <a:blip r:embed="rId4">
            <a:alphaModFix/>
          </a:blip>
          <a:srcRect b="0" l="0" r="0" t="0"/>
          <a:stretch/>
        </p:blipFill>
        <p:spPr>
          <a:xfrm>
            <a:off x="3976650" y="330292"/>
            <a:ext cx="5167350" cy="4714421"/>
          </a:xfrm>
          <a:prstGeom prst="rect">
            <a:avLst/>
          </a:prstGeom>
          <a:noFill/>
          <a:ln>
            <a:noFill/>
          </a:ln>
        </p:spPr>
      </p:pic>
      <p:pic>
        <p:nvPicPr>
          <p:cNvPr descr="Piece of duct tape sticking a note to the slide" id="222" name="Google Shape;222;p38"/>
          <p:cNvPicPr preferRelativeResize="0"/>
          <p:nvPr/>
        </p:nvPicPr>
        <p:blipFill rotWithShape="1">
          <a:blip r:embed="rId5">
            <a:alphaModFix/>
          </a:blip>
          <a:srcRect b="10011" l="9243" r="2117" t="5926"/>
          <a:stretch/>
        </p:blipFill>
        <p:spPr>
          <a:xfrm rot="124767">
            <a:off x="5122442" y="89503"/>
            <a:ext cx="2515615" cy="720615"/>
          </a:xfrm>
          <a:prstGeom prst="rect">
            <a:avLst/>
          </a:prstGeom>
          <a:noFill/>
          <a:ln>
            <a:noFill/>
          </a:ln>
        </p:spPr>
      </p:pic>
      <p:sp>
        <p:nvSpPr>
          <p:cNvPr id="223" name="Google Shape;223;p38"/>
          <p:cNvSpPr txBox="1"/>
          <p:nvPr/>
        </p:nvSpPr>
        <p:spPr>
          <a:xfrm>
            <a:off x="4127116" y="693399"/>
            <a:ext cx="4584000" cy="7461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2"/>
                </a:solidFill>
                <a:latin typeface="Raleway"/>
                <a:ea typeface="Raleway"/>
                <a:cs typeface="Raleway"/>
                <a:sym typeface="Raleway"/>
              </a:rPr>
              <a:t>Why teach workers’ rights?</a:t>
            </a:r>
            <a:endParaRPr b="1" i="0" sz="2400" u="none" cap="none" strike="noStrike">
              <a:solidFill>
                <a:schemeClr val="lt2"/>
              </a:solidFill>
              <a:latin typeface="Raleway"/>
              <a:ea typeface="Raleway"/>
              <a:cs typeface="Raleway"/>
              <a:sym typeface="Raleway"/>
            </a:endParaRPr>
          </a:p>
        </p:txBody>
      </p:sp>
      <p:sp>
        <p:nvSpPr>
          <p:cNvPr id="224" name="Google Shape;224;p38"/>
          <p:cNvSpPr txBox="1"/>
          <p:nvPr>
            <p:ph idx="4294967295" type="body"/>
          </p:nvPr>
        </p:nvSpPr>
        <p:spPr>
          <a:xfrm>
            <a:off x="4295575" y="1140525"/>
            <a:ext cx="4247100" cy="333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t/>
            </a:r>
            <a:endParaRPr sz="1200">
              <a:solidFill>
                <a:schemeClr val="dk2"/>
              </a:solidFill>
              <a:latin typeface="Raleway"/>
              <a:ea typeface="Raleway"/>
              <a:cs typeface="Raleway"/>
              <a:sym typeface="Raleway"/>
            </a:endParaRPr>
          </a:p>
          <a:p>
            <a:pPr indent="-317500" lvl="0" marL="457200" rtl="0" algn="l">
              <a:lnSpc>
                <a:spcPct val="115000"/>
              </a:lnSpc>
              <a:spcBef>
                <a:spcPts val="1600"/>
              </a:spcBef>
              <a:spcAft>
                <a:spcPts val="0"/>
              </a:spcAft>
              <a:buClr>
                <a:schemeClr val="dk1"/>
              </a:buClr>
              <a:buSzPts val="1400"/>
              <a:buFont typeface="Raleway"/>
              <a:buChar char="➔"/>
            </a:pPr>
            <a:r>
              <a:rPr b="1" lang="en-US" sz="1400">
                <a:solidFill>
                  <a:schemeClr val="dk1"/>
                </a:solidFill>
                <a:latin typeface="Raleway"/>
                <a:ea typeface="Raleway"/>
                <a:cs typeface="Raleway"/>
                <a:sym typeface="Raleway"/>
              </a:rPr>
              <a:t>Epidemic of wage theft</a:t>
            </a:r>
            <a:br>
              <a:rPr lang="en-US" sz="1400">
                <a:latin typeface="Raleway"/>
                <a:ea typeface="Raleway"/>
                <a:cs typeface="Raleway"/>
                <a:sym typeface="Raleway"/>
              </a:rPr>
            </a:br>
            <a:r>
              <a:rPr lang="en-US" sz="1200">
                <a:latin typeface="Raleway"/>
                <a:ea typeface="Raleway"/>
                <a:cs typeface="Raleway"/>
                <a:sym typeface="Raleway"/>
              </a:rPr>
              <a:t>$7.3 million/week stolen from low-wage workers in Cook County (2009)</a:t>
            </a:r>
            <a:endParaRPr sz="1200">
              <a:latin typeface="Raleway"/>
              <a:ea typeface="Raleway"/>
              <a:cs typeface="Raleway"/>
              <a:sym typeface="Raleway"/>
            </a:endParaRPr>
          </a:p>
          <a:p>
            <a:pPr indent="-317500" lvl="0" marL="457200" rtl="0" algn="l">
              <a:lnSpc>
                <a:spcPct val="115000"/>
              </a:lnSpc>
              <a:spcBef>
                <a:spcPts val="1000"/>
              </a:spcBef>
              <a:spcAft>
                <a:spcPts val="0"/>
              </a:spcAft>
              <a:buClr>
                <a:schemeClr val="dk1"/>
              </a:buClr>
              <a:buSzPts val="1400"/>
              <a:buFont typeface="Raleway"/>
              <a:buChar char="➔"/>
            </a:pPr>
            <a:r>
              <a:rPr b="1" lang="en-US" sz="1400">
                <a:solidFill>
                  <a:schemeClr val="dk1"/>
                </a:solidFill>
                <a:latin typeface="Raleway"/>
                <a:ea typeface="Raleway"/>
                <a:cs typeface="Raleway"/>
                <a:sym typeface="Raleway"/>
              </a:rPr>
              <a:t>Lack of education</a:t>
            </a:r>
            <a:br>
              <a:rPr lang="en-US" sz="1400">
                <a:latin typeface="Raleway"/>
                <a:ea typeface="Raleway"/>
                <a:cs typeface="Raleway"/>
                <a:sym typeface="Raleway"/>
              </a:rPr>
            </a:br>
            <a:r>
              <a:rPr lang="en-US" sz="1200">
                <a:latin typeface="Raleway"/>
                <a:ea typeface="Raleway"/>
                <a:cs typeface="Raleway"/>
                <a:sym typeface="Raleway"/>
              </a:rPr>
              <a:t>Workers do not learn this information anywhere else - not in high school, not on the job - only when they have a problem</a:t>
            </a:r>
            <a:endParaRPr sz="1200">
              <a:latin typeface="Raleway"/>
              <a:ea typeface="Raleway"/>
              <a:cs typeface="Raleway"/>
              <a:sym typeface="Raleway"/>
            </a:endParaRPr>
          </a:p>
          <a:p>
            <a:pPr indent="-317500" lvl="0" marL="457200" rtl="0" algn="l">
              <a:lnSpc>
                <a:spcPct val="115000"/>
              </a:lnSpc>
              <a:spcBef>
                <a:spcPts val="1000"/>
              </a:spcBef>
              <a:spcAft>
                <a:spcPts val="0"/>
              </a:spcAft>
              <a:buClr>
                <a:schemeClr val="dk1"/>
              </a:buClr>
              <a:buSzPts val="1400"/>
              <a:buFont typeface="Raleway"/>
              <a:buChar char="➔"/>
            </a:pPr>
            <a:r>
              <a:rPr b="1" lang="en-US" sz="1400">
                <a:solidFill>
                  <a:schemeClr val="dk1"/>
                </a:solidFill>
                <a:latin typeface="Raleway"/>
                <a:ea typeface="Raleway"/>
                <a:cs typeface="Raleway"/>
                <a:sym typeface="Raleway"/>
              </a:rPr>
              <a:t>Confusing patchwork of laws		      </a:t>
            </a:r>
            <a:r>
              <a:rPr lang="en-US" sz="1200">
                <a:latin typeface="Raleway"/>
                <a:ea typeface="Raleway"/>
                <a:cs typeface="Raleway"/>
                <a:sym typeface="Raleway"/>
              </a:rPr>
              <a:t>                            Different minimum wages, paid sick leave and anti-discrimination laws based on where you work	</a:t>
            </a:r>
            <a:endParaRPr sz="1200">
              <a:latin typeface="Raleway"/>
              <a:ea typeface="Raleway"/>
              <a:cs typeface="Raleway"/>
              <a:sym typeface="Raleway"/>
            </a:endParaRPr>
          </a:p>
          <a:p>
            <a:pPr indent="0" lvl="0" marL="457200" rtl="0" algn="l">
              <a:lnSpc>
                <a:spcPct val="115000"/>
              </a:lnSpc>
              <a:spcBef>
                <a:spcPts val="1000"/>
              </a:spcBef>
              <a:spcAft>
                <a:spcPts val="0"/>
              </a:spcAft>
              <a:buSzPts val="1800"/>
              <a:buNone/>
            </a:pPr>
            <a:r>
              <a:t/>
            </a:r>
            <a:endParaRPr b="1" sz="1400">
              <a:solidFill>
                <a:schemeClr val="dk1"/>
              </a:solidFill>
              <a:latin typeface="Raleway"/>
              <a:ea typeface="Raleway"/>
              <a:cs typeface="Raleway"/>
              <a:sym typeface="Raleway"/>
            </a:endParaRPr>
          </a:p>
          <a:p>
            <a:pPr indent="0" lvl="0" marL="457200" rtl="0" algn="l">
              <a:lnSpc>
                <a:spcPct val="115000"/>
              </a:lnSpc>
              <a:spcBef>
                <a:spcPts val="1000"/>
              </a:spcBef>
              <a:spcAft>
                <a:spcPts val="0"/>
              </a:spcAft>
              <a:buSzPts val="1800"/>
              <a:buNone/>
            </a:pPr>
            <a:r>
              <a:t/>
            </a:r>
            <a:endParaRPr b="1" sz="1400">
              <a:solidFill>
                <a:schemeClr val="dk1"/>
              </a:solidFill>
              <a:latin typeface="Raleway"/>
              <a:ea typeface="Raleway"/>
              <a:cs typeface="Raleway"/>
              <a:sym typeface="Raleway"/>
            </a:endParaRPr>
          </a:p>
          <a:p>
            <a:pPr indent="0" lvl="0" marL="457200" rtl="0" algn="l">
              <a:lnSpc>
                <a:spcPct val="115000"/>
              </a:lnSpc>
              <a:spcBef>
                <a:spcPts val="1000"/>
              </a:spcBef>
              <a:spcAft>
                <a:spcPts val="0"/>
              </a:spcAft>
              <a:buSzPts val="1800"/>
              <a:buNone/>
            </a:pPr>
            <a:r>
              <a:t/>
            </a:r>
            <a:endParaRPr b="1" sz="1400">
              <a:solidFill>
                <a:schemeClr val="dk1"/>
              </a:solidFill>
              <a:latin typeface="Raleway"/>
              <a:ea typeface="Raleway"/>
              <a:cs typeface="Raleway"/>
              <a:sym typeface="Raleway"/>
            </a:endParaRPr>
          </a:p>
          <a:p>
            <a:pPr indent="0" lvl="0" marL="457200" rtl="0" algn="l">
              <a:lnSpc>
                <a:spcPct val="115000"/>
              </a:lnSpc>
              <a:spcBef>
                <a:spcPts val="1000"/>
              </a:spcBef>
              <a:spcAft>
                <a:spcPts val="0"/>
              </a:spcAft>
              <a:buSzPts val="1800"/>
              <a:buNone/>
            </a:pPr>
            <a:r>
              <a:t/>
            </a:r>
            <a:endParaRPr sz="1200">
              <a:latin typeface="Raleway"/>
              <a:ea typeface="Raleway"/>
              <a:cs typeface="Raleway"/>
              <a:sym typeface="Raleway"/>
            </a:endParaRPr>
          </a:p>
          <a:p>
            <a:pPr indent="0" lvl="0" marL="457200" rtl="0" algn="l">
              <a:lnSpc>
                <a:spcPct val="115000"/>
              </a:lnSpc>
              <a:spcBef>
                <a:spcPts val="1000"/>
              </a:spcBef>
              <a:spcAft>
                <a:spcPts val="1000"/>
              </a:spcAft>
              <a:buSzPts val="1800"/>
              <a:buNone/>
            </a:pPr>
            <a:r>
              <a:t/>
            </a:r>
            <a:endParaRPr sz="1200">
              <a:solidFill>
                <a:schemeClr val="dk2"/>
              </a:solidFill>
              <a:latin typeface="Raleway"/>
              <a:ea typeface="Raleway"/>
              <a:cs typeface="Raleway"/>
              <a:sym typeface="Ralewa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8" name="Shape 228"/>
        <p:cNvGrpSpPr/>
        <p:nvPr/>
      </p:nvGrpSpPr>
      <p:grpSpPr>
        <a:xfrm>
          <a:off x="0" y="0"/>
          <a:ext cx="0" cy="0"/>
          <a:chOff x="0" y="0"/>
          <a:chExt cx="0" cy="0"/>
        </a:xfrm>
      </p:grpSpPr>
      <p:pic>
        <p:nvPicPr>
          <p:cNvPr id="229" name="Google Shape;229;p39"/>
          <p:cNvPicPr preferRelativeResize="0"/>
          <p:nvPr/>
        </p:nvPicPr>
        <p:blipFill rotWithShape="1">
          <a:blip r:embed="rId4">
            <a:alphaModFix/>
          </a:blip>
          <a:srcRect b="0" l="0" r="0" t="0"/>
          <a:stretch/>
        </p:blipFill>
        <p:spPr>
          <a:xfrm>
            <a:off x="4028446" y="0"/>
            <a:ext cx="4956026" cy="4879285"/>
          </a:xfrm>
          <a:prstGeom prst="rect">
            <a:avLst/>
          </a:prstGeom>
          <a:noFill/>
          <a:ln>
            <a:noFill/>
          </a:ln>
        </p:spPr>
      </p:pic>
      <p:pic>
        <p:nvPicPr>
          <p:cNvPr descr="Piece of duct tape sticking a note to the slide" id="230" name="Google Shape;230;p39"/>
          <p:cNvPicPr preferRelativeResize="0"/>
          <p:nvPr/>
        </p:nvPicPr>
        <p:blipFill rotWithShape="1">
          <a:blip r:embed="rId5">
            <a:alphaModFix/>
          </a:blip>
          <a:srcRect b="10011" l="9243" r="2117" t="5926"/>
          <a:stretch/>
        </p:blipFill>
        <p:spPr>
          <a:xfrm rot="134628">
            <a:off x="5299963" y="178611"/>
            <a:ext cx="2412997" cy="745651"/>
          </a:xfrm>
          <a:prstGeom prst="rect">
            <a:avLst/>
          </a:prstGeom>
          <a:noFill/>
          <a:ln>
            <a:noFill/>
          </a:ln>
        </p:spPr>
      </p:pic>
      <p:sp>
        <p:nvSpPr>
          <p:cNvPr id="231" name="Google Shape;231;p39"/>
          <p:cNvSpPr txBox="1"/>
          <p:nvPr/>
        </p:nvSpPr>
        <p:spPr>
          <a:xfrm>
            <a:off x="4506971" y="1015395"/>
            <a:ext cx="3999000" cy="772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2"/>
                </a:solidFill>
                <a:latin typeface="Raleway"/>
                <a:ea typeface="Raleway"/>
                <a:cs typeface="Raleway"/>
                <a:sym typeface="Raleway"/>
              </a:rPr>
              <a:t>Why connect with </a:t>
            </a:r>
            <a:endParaRPr b="1" i="0" sz="2400" u="none" cap="none" strike="noStrike">
              <a:solidFill>
                <a:schemeClr val="lt2"/>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2"/>
                </a:solidFill>
                <a:latin typeface="Raleway"/>
                <a:ea typeface="Raleway"/>
                <a:cs typeface="Raleway"/>
                <a:sym typeface="Raleway"/>
              </a:rPr>
              <a:t>workforce development?</a:t>
            </a:r>
            <a:endParaRPr b="1" i="0" sz="2400" u="none" cap="none" strike="noStrike">
              <a:solidFill>
                <a:schemeClr val="lt2"/>
              </a:solidFill>
              <a:latin typeface="Raleway"/>
              <a:ea typeface="Raleway"/>
              <a:cs typeface="Raleway"/>
              <a:sym typeface="Raleway"/>
            </a:endParaRPr>
          </a:p>
        </p:txBody>
      </p:sp>
      <p:sp>
        <p:nvSpPr>
          <p:cNvPr id="232" name="Google Shape;232;p39"/>
          <p:cNvSpPr txBox="1"/>
          <p:nvPr>
            <p:ph idx="4294967295" type="body"/>
          </p:nvPr>
        </p:nvSpPr>
        <p:spPr>
          <a:xfrm>
            <a:off x="4506959" y="1450000"/>
            <a:ext cx="3999000" cy="3160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t/>
            </a:r>
            <a:endParaRPr sz="1200">
              <a:solidFill>
                <a:schemeClr val="dk2"/>
              </a:solidFill>
              <a:latin typeface="Raleway"/>
              <a:ea typeface="Raleway"/>
              <a:cs typeface="Raleway"/>
              <a:sym typeface="Raleway"/>
            </a:endParaRPr>
          </a:p>
          <a:p>
            <a:pPr indent="-317500" lvl="0" marL="457200" rtl="0" algn="l">
              <a:lnSpc>
                <a:spcPct val="115000"/>
              </a:lnSpc>
              <a:spcBef>
                <a:spcPts val="1600"/>
              </a:spcBef>
              <a:spcAft>
                <a:spcPts val="0"/>
              </a:spcAft>
              <a:buClr>
                <a:schemeClr val="dk1"/>
              </a:buClr>
              <a:buSzPts val="1400"/>
              <a:buFont typeface="Raleway"/>
              <a:buChar char="➔"/>
            </a:pPr>
            <a:r>
              <a:rPr b="1" lang="en-US" sz="1400">
                <a:solidFill>
                  <a:schemeClr val="dk1"/>
                </a:solidFill>
                <a:latin typeface="Raleway"/>
                <a:ea typeface="Raleway"/>
                <a:cs typeface="Raleway"/>
                <a:sym typeface="Raleway"/>
              </a:rPr>
              <a:t>Job readiness</a:t>
            </a:r>
            <a:br>
              <a:rPr lang="en-US" sz="1400">
                <a:latin typeface="Raleway"/>
                <a:ea typeface="Raleway"/>
                <a:cs typeface="Raleway"/>
                <a:sym typeface="Raleway"/>
              </a:rPr>
            </a:br>
            <a:r>
              <a:rPr lang="en-US" sz="1200">
                <a:latin typeface="Raleway"/>
                <a:ea typeface="Raleway"/>
                <a:cs typeface="Raleway"/>
                <a:sym typeface="Raleway"/>
              </a:rPr>
              <a:t>Part of being “job ready” is knowing your rights as a worker</a:t>
            </a:r>
            <a:endParaRPr sz="1200">
              <a:latin typeface="Raleway"/>
              <a:ea typeface="Raleway"/>
              <a:cs typeface="Raleway"/>
              <a:sym typeface="Raleway"/>
            </a:endParaRPr>
          </a:p>
          <a:p>
            <a:pPr indent="-317500" lvl="0" marL="457200" rtl="0" algn="l">
              <a:lnSpc>
                <a:spcPct val="115000"/>
              </a:lnSpc>
              <a:spcBef>
                <a:spcPts val="1000"/>
              </a:spcBef>
              <a:spcAft>
                <a:spcPts val="0"/>
              </a:spcAft>
              <a:buClr>
                <a:schemeClr val="dk1"/>
              </a:buClr>
              <a:buSzPts val="1400"/>
              <a:buFont typeface="Raleway"/>
              <a:buChar char="➔"/>
            </a:pPr>
            <a:r>
              <a:rPr b="1" lang="en-US" sz="1400">
                <a:solidFill>
                  <a:schemeClr val="dk1"/>
                </a:solidFill>
                <a:latin typeface="Raleway"/>
                <a:ea typeface="Raleway"/>
                <a:cs typeface="Raleway"/>
                <a:sym typeface="Raleway"/>
              </a:rPr>
              <a:t>Financial literacy</a:t>
            </a:r>
            <a:br>
              <a:rPr lang="en-US" sz="1400">
                <a:latin typeface="Raleway"/>
                <a:ea typeface="Raleway"/>
                <a:cs typeface="Raleway"/>
                <a:sym typeface="Raleway"/>
              </a:rPr>
            </a:br>
            <a:r>
              <a:rPr lang="en-US" sz="1200">
                <a:latin typeface="Raleway"/>
                <a:ea typeface="Raleway"/>
                <a:cs typeface="Raleway"/>
                <a:sym typeface="Raleway"/>
              </a:rPr>
              <a:t>Protecting against wage theft and other workplace violations helps workers earn more $ and better support their families</a:t>
            </a:r>
            <a:endParaRPr sz="1200">
              <a:latin typeface="Raleway"/>
              <a:ea typeface="Raleway"/>
              <a:cs typeface="Raleway"/>
              <a:sym typeface="Raleway"/>
            </a:endParaRPr>
          </a:p>
          <a:p>
            <a:pPr indent="-317500" lvl="0" marL="457200" rtl="0" algn="l">
              <a:lnSpc>
                <a:spcPct val="115000"/>
              </a:lnSpc>
              <a:spcBef>
                <a:spcPts val="1000"/>
              </a:spcBef>
              <a:spcAft>
                <a:spcPts val="1000"/>
              </a:spcAft>
              <a:buClr>
                <a:schemeClr val="dk1"/>
              </a:buClr>
              <a:buSzPts val="1400"/>
              <a:buFont typeface="Raleway"/>
              <a:buChar char="➔"/>
            </a:pPr>
            <a:r>
              <a:rPr b="1" lang="en-US" sz="1400">
                <a:solidFill>
                  <a:schemeClr val="dk1"/>
                </a:solidFill>
                <a:latin typeface="Raleway"/>
                <a:ea typeface="Raleway"/>
                <a:cs typeface="Raleway"/>
                <a:sym typeface="Raleway"/>
              </a:rPr>
              <a:t>Perfect partnership</a:t>
            </a:r>
            <a:br>
              <a:rPr lang="en-US" sz="1400">
                <a:latin typeface="Raleway"/>
                <a:ea typeface="Raleway"/>
                <a:cs typeface="Raleway"/>
                <a:sym typeface="Raleway"/>
              </a:rPr>
            </a:br>
            <a:r>
              <a:rPr lang="en-US" sz="1200">
                <a:latin typeface="Raleway"/>
                <a:ea typeface="Raleway"/>
                <a:cs typeface="Raleway"/>
                <a:sym typeface="Raleway"/>
              </a:rPr>
              <a:t>Low-wage workers + mission-driven CBOs + career focused education</a:t>
            </a:r>
            <a:endParaRPr sz="1200">
              <a:solidFill>
                <a:schemeClr val="dk2"/>
              </a:solidFill>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72BBCF13D0B54BA6F019D4ADC6FF0A" ma:contentTypeVersion="3" ma:contentTypeDescription="Create a new document." ma:contentTypeScope="" ma:versionID="81be4bf206c7728b0ee89401ad844863">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E5D57D3-F8B2-4807-9791-3EED0AA1FC49}"/>
</file>

<file path=customXml/itemProps2.xml><?xml version="1.0" encoding="utf-8"?>
<ds:datastoreItem xmlns:ds="http://schemas.openxmlformats.org/officeDocument/2006/customXml" ds:itemID="{786E76FE-9F12-435B-95B8-5C695465B29F}"/>
</file>

<file path=customXml/itemProps3.xml><?xml version="1.0" encoding="utf-8"?>
<ds:datastoreItem xmlns:ds="http://schemas.openxmlformats.org/officeDocument/2006/customXml" ds:itemID="{C93413D8-61BA-456A-AC70-3D1216A7E69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0x0101001E72BBCF13D0B54BA6F019D4ADC6FF0A</vt:lpwstr>
  </property>
</Properties>
</file>