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89" r:id="rId3"/>
    <p:sldId id="414" r:id="rId4"/>
    <p:sldId id="415" r:id="rId5"/>
    <p:sldId id="392" r:id="rId6"/>
    <p:sldId id="393" r:id="rId7"/>
    <p:sldId id="416" r:id="rId8"/>
    <p:sldId id="394" r:id="rId9"/>
    <p:sldId id="424" r:id="rId10"/>
    <p:sldId id="395" r:id="rId11"/>
    <p:sldId id="396" r:id="rId12"/>
    <p:sldId id="407" r:id="rId13"/>
    <p:sldId id="408" r:id="rId14"/>
    <p:sldId id="345" r:id="rId15"/>
    <p:sldId id="370" r:id="rId16"/>
    <p:sldId id="384" r:id="rId17"/>
    <p:sldId id="385" r:id="rId18"/>
    <p:sldId id="386" r:id="rId19"/>
    <p:sldId id="387" r:id="rId20"/>
    <p:sldId id="388" r:id="rId21"/>
    <p:sldId id="272" r:id="rId22"/>
    <p:sldId id="391" r:id="rId23"/>
    <p:sldId id="397" r:id="rId24"/>
    <p:sldId id="274" r:id="rId25"/>
    <p:sldId id="398" r:id="rId26"/>
    <p:sldId id="364" r:id="rId27"/>
    <p:sldId id="390" r:id="rId28"/>
    <p:sldId id="358" r:id="rId29"/>
    <p:sldId id="422" r:id="rId30"/>
    <p:sldId id="406" r:id="rId31"/>
    <p:sldId id="417" r:id="rId32"/>
    <p:sldId id="409" r:id="rId33"/>
    <p:sldId id="410" r:id="rId34"/>
    <p:sldId id="411" r:id="rId35"/>
    <p:sldId id="412" r:id="rId36"/>
    <p:sldId id="423" r:id="rId37"/>
    <p:sldId id="302" r:id="rId38"/>
    <p:sldId id="293" r:id="rId39"/>
    <p:sldId id="296" r:id="rId40"/>
    <p:sldId id="297" r:id="rId41"/>
    <p:sldId id="371" r:id="rId42"/>
    <p:sldId id="372" r:id="rId43"/>
    <p:sldId id="368"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74"/>
  </p:normalViewPr>
  <p:slideViewPr>
    <p:cSldViewPr snapToGrid="0" snapToObjects="1">
      <p:cViewPr varScale="1">
        <p:scale>
          <a:sx n="108" d="100"/>
          <a:sy n="108"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E4CB33-D8D5-4E76-8018-88598508243D}" type="datetimeFigureOut">
              <a:rPr lang="en-US" smtClean="0"/>
              <a:t>11/4/2021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A0B938B-770E-4132-9D03-4F2B572D1260}" type="slidenum">
              <a:rPr lang="en-US" smtClean="0"/>
              <a:t>‹#›</a:t>
            </a:fld>
            <a:endParaRPr lang="en-US"/>
          </a:p>
        </p:txBody>
      </p:sp>
    </p:spTree>
    <p:extLst>
      <p:ext uri="{BB962C8B-B14F-4D97-AF65-F5344CB8AC3E}">
        <p14:creationId xmlns:p14="http://schemas.microsoft.com/office/powerpoint/2010/main" val="3330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9EA2BE0F-065B-4094-A1E8-6B8554D2ABCD}"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8EE1BDA-EAED-4134-8BA8-F8A103E99D1F}"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651549AE-455A-4087-96DF-5477EFAC43C2}" type="slidenum">
              <a:rPr lang="en-US" smtClean="0"/>
              <a:pPr/>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vl1pPr>
          </a:lstStyle>
          <a:p>
            <a:fld id="{6C5DF03D-00EB-4004-86A6-F5EBA25ADC7C}" type="slidenum">
              <a:rPr lang="en-US" smtClean="0"/>
              <a:pPr/>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1624F97E-58F4-492C-8284-DB17F5D129A2}" type="slidenum">
              <a:rPr lang="en-US" smtClean="0"/>
              <a:pPr/>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p:txBody>
          <a:bodyPr/>
          <a:lstStyle>
            <a:lvl1pPr>
              <a:defRPr/>
            </a:lvl1pPr>
          </a:lstStyle>
          <a:p>
            <a:fld id="{DBC42385-6B4F-495B-A55B-EEC5658364A6}" type="slidenum">
              <a:rPr lang="en-US" smtClean="0"/>
              <a:pPr/>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2.xml"/><Relationship Id="rId5" Type="http://schemas.openxmlformats.org/officeDocument/2006/relationships/hyperlink" Target="mailto:crystal.bigelow@illinois.gov" TargetMode="External"/><Relationship Id="rId4" Type="http://schemas.openxmlformats.org/officeDocument/2006/relationships/hyperlink" Target="mailto:lori.graham@illinois.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dol.gov/agencies/eta/tradeact" TargetMode="External"/><Relationship Id="rId2" Type="http://schemas.openxmlformats.org/officeDocument/2006/relationships/hyperlink" Target="https://www.illinoisworknet.com/tradeforms" TargetMode="External"/><Relationship Id="rId1" Type="http://schemas.openxmlformats.org/officeDocument/2006/relationships/slideLayout" Target="../slideLayouts/slideLayout2.xml"/><Relationship Id="rId6" Type="http://schemas.openxmlformats.org/officeDocument/2006/relationships/hyperlink" Target="https://taa.workforcegps.org/" TargetMode="External"/><Relationship Id="rId5" Type="http://schemas.openxmlformats.org/officeDocument/2006/relationships/hyperlink" Target="http://www.gsa.gov/" TargetMode="External"/><Relationship Id="rId4" Type="http://schemas.openxmlformats.org/officeDocument/2006/relationships/hyperlink" Target="https://iwds.dceo.illinois.gov/iwds/staffhome.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illinoisworknet.com/WIOA/Resources/Pages/Archived-Training.asp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ngimg.com/download/38088"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Waivers</a:t>
            </a:r>
          </a:p>
        </p:txBody>
      </p:sp>
      <p:sp>
        <p:nvSpPr>
          <p:cNvPr id="3" name="Subtitle 2"/>
          <p:cNvSpPr>
            <a:spLocks noGrp="1"/>
          </p:cNvSpPr>
          <p:nvPr>
            <p:ph type="subTitle" idx="1"/>
          </p:nvPr>
        </p:nvSpPr>
        <p:spPr/>
        <p:txBody>
          <a:bodyPr/>
          <a:lstStyle/>
          <a:p>
            <a:r>
              <a:rPr lang="en-US" dirty="0"/>
              <a:t>November 4, 2021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
        <p:nvSpPr>
          <p:cNvPr id="8" name="Slide Number Placeholder 7">
            <a:extLst>
              <a:ext uri="{FF2B5EF4-FFF2-40B4-BE49-F238E27FC236}">
                <a16:creationId xmlns:a16="http://schemas.microsoft.com/office/drawing/2014/main" id="{4BAC6F7F-15C6-4206-981A-54ACACEDA252}"/>
              </a:ext>
            </a:extLst>
          </p:cNvPr>
          <p:cNvSpPr>
            <a:spLocks noGrp="1"/>
          </p:cNvSpPr>
          <p:nvPr>
            <p:ph type="sldNum" sz="quarter" idx="12"/>
          </p:nvPr>
        </p:nvSpPr>
        <p:spPr/>
        <p:txBody>
          <a:bodyPr/>
          <a:lstStyle/>
          <a:p>
            <a:fld id="{9EA2BE0F-065B-4094-A1E8-6B8554D2ABCD}"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17A-35E6-49A3-88ED-179CEF55BC69}"/>
              </a:ext>
            </a:extLst>
          </p:cNvPr>
          <p:cNvSpPr>
            <a:spLocks noGrp="1"/>
          </p:cNvSpPr>
          <p:nvPr>
            <p:ph type="title"/>
          </p:nvPr>
        </p:nvSpPr>
        <p:spPr/>
        <p:txBody>
          <a:bodyPr>
            <a:noAutofit/>
          </a:bodyPr>
          <a:lstStyle/>
          <a:p>
            <a:r>
              <a:rPr lang="en-US" sz="2800" dirty="0"/>
              <a:t>Waiver Form – Eligibility Petitions up to 97,999</a:t>
            </a:r>
          </a:p>
        </p:txBody>
      </p:sp>
      <p:sp>
        <p:nvSpPr>
          <p:cNvPr id="3" name="Content Placeholder 2">
            <a:extLst>
              <a:ext uri="{FF2B5EF4-FFF2-40B4-BE49-F238E27FC236}">
                <a16:creationId xmlns:a16="http://schemas.microsoft.com/office/drawing/2014/main" id="{0D15F70C-4514-4544-8D69-831876954482}"/>
              </a:ext>
            </a:extLst>
          </p:cNvPr>
          <p:cNvSpPr>
            <a:spLocks noGrp="1"/>
          </p:cNvSpPr>
          <p:nvPr>
            <p:ph idx="1"/>
          </p:nvPr>
        </p:nvSpPr>
        <p:spPr/>
        <p:txBody>
          <a:bodyPr/>
          <a:lstStyle/>
          <a:p>
            <a:r>
              <a:rPr lang="en-US" sz="2000" dirty="0"/>
              <a:t>Eligibility Section for petitions numbered up to 97,999 (check the one that describes how eligibility is met for the waiver.</a:t>
            </a:r>
          </a:p>
          <a:p>
            <a:r>
              <a:rPr lang="en-US" sz="2000" dirty="0"/>
              <a:t>The 26</a:t>
            </a:r>
            <a:r>
              <a:rPr lang="en-US" sz="2000" baseline="30000" dirty="0"/>
              <a:t>th</a:t>
            </a:r>
            <a:r>
              <a:rPr lang="en-US" sz="2000" dirty="0"/>
              <a:t> week dates can be determined with the Trade Date Grid.</a:t>
            </a:r>
          </a:p>
          <a:p>
            <a:r>
              <a:rPr lang="en-US" sz="2000" dirty="0"/>
              <a:t>Extenuating Circumstances must be documented and justified.</a:t>
            </a:r>
          </a:p>
          <a:p>
            <a:r>
              <a:rPr lang="en-US" sz="2000" dirty="0"/>
              <a:t>Section from Trade Form 003 Illinois Waiver From Training/Trade Form #003:</a:t>
            </a:r>
          </a:p>
          <a:p>
            <a:endParaRPr lang="en-US" sz="2400" dirty="0"/>
          </a:p>
          <a:p>
            <a:endParaRPr lang="en-US" sz="2400" dirty="0"/>
          </a:p>
          <a:p>
            <a:endParaRPr lang="en-US" dirty="0"/>
          </a:p>
        </p:txBody>
      </p:sp>
      <p:sp>
        <p:nvSpPr>
          <p:cNvPr id="4" name="Slide Number Placeholder 3">
            <a:extLst>
              <a:ext uri="{FF2B5EF4-FFF2-40B4-BE49-F238E27FC236}">
                <a16:creationId xmlns:a16="http://schemas.microsoft.com/office/drawing/2014/main" id="{40E0483E-0AB5-4EB5-A2DC-7998E4426A17}"/>
              </a:ext>
            </a:extLst>
          </p:cNvPr>
          <p:cNvSpPr>
            <a:spLocks noGrp="1"/>
          </p:cNvSpPr>
          <p:nvPr>
            <p:ph type="sldNum" sz="quarter" idx="12"/>
          </p:nvPr>
        </p:nvSpPr>
        <p:spPr/>
        <p:txBody>
          <a:bodyPr/>
          <a:lstStyle/>
          <a:p>
            <a:fld id="{E8EE1BDA-EAED-4134-8BA8-F8A103E99D1F}" type="slidenum">
              <a:rPr lang="en-US" smtClean="0"/>
              <a:pPr/>
              <a:t>10</a:t>
            </a:fld>
            <a:endParaRPr lang="en-US" dirty="0"/>
          </a:p>
        </p:txBody>
      </p:sp>
      <p:pic>
        <p:nvPicPr>
          <p:cNvPr id="5" name="Picture 4">
            <a:extLst>
              <a:ext uri="{FF2B5EF4-FFF2-40B4-BE49-F238E27FC236}">
                <a16:creationId xmlns:a16="http://schemas.microsoft.com/office/drawing/2014/main" id="{0DB3704B-D417-42D2-9F9D-1F532970954B}"/>
              </a:ext>
            </a:extLst>
          </p:cNvPr>
          <p:cNvPicPr>
            <a:picLocks noChangeAspect="1"/>
          </p:cNvPicPr>
          <p:nvPr/>
        </p:nvPicPr>
        <p:blipFill>
          <a:blip r:embed="rId2"/>
          <a:stretch>
            <a:fillRect/>
          </a:stretch>
        </p:blipFill>
        <p:spPr>
          <a:xfrm>
            <a:off x="1012412" y="3948317"/>
            <a:ext cx="9395770" cy="2228646"/>
          </a:xfrm>
          <a:prstGeom prst="rect">
            <a:avLst/>
          </a:prstGeom>
        </p:spPr>
      </p:pic>
    </p:spTree>
    <p:extLst>
      <p:ext uri="{BB962C8B-B14F-4D97-AF65-F5344CB8AC3E}">
        <p14:creationId xmlns:p14="http://schemas.microsoft.com/office/powerpoint/2010/main" val="380074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6909-ECC2-4A99-ACD5-4B1B388284EE}"/>
              </a:ext>
            </a:extLst>
          </p:cNvPr>
          <p:cNvSpPr>
            <a:spLocks noGrp="1"/>
          </p:cNvSpPr>
          <p:nvPr>
            <p:ph type="title"/>
          </p:nvPr>
        </p:nvSpPr>
        <p:spPr/>
        <p:txBody>
          <a:bodyPr>
            <a:normAutofit fontScale="90000"/>
          </a:bodyPr>
          <a:lstStyle/>
          <a:p>
            <a:r>
              <a:rPr lang="en-US" dirty="0"/>
              <a:t>Waiver Form – Eligibility 2021R</a:t>
            </a:r>
          </a:p>
        </p:txBody>
      </p:sp>
      <p:sp>
        <p:nvSpPr>
          <p:cNvPr id="3" name="Content Placeholder 2">
            <a:extLst>
              <a:ext uri="{FF2B5EF4-FFF2-40B4-BE49-F238E27FC236}">
                <a16:creationId xmlns:a16="http://schemas.microsoft.com/office/drawing/2014/main" id="{BA9FE294-354C-40A2-91E5-11D640F83BBC}"/>
              </a:ext>
            </a:extLst>
          </p:cNvPr>
          <p:cNvSpPr>
            <a:spLocks noGrp="1"/>
          </p:cNvSpPr>
          <p:nvPr>
            <p:ph idx="1"/>
          </p:nvPr>
        </p:nvSpPr>
        <p:spPr/>
        <p:txBody>
          <a:bodyPr/>
          <a:lstStyle/>
          <a:p>
            <a:r>
              <a:rPr lang="en-US" sz="2000" dirty="0"/>
              <a:t>2021R Waiver Eligibility Section for petitions numbered 98,000 and above.</a:t>
            </a:r>
          </a:p>
          <a:p>
            <a:pPr lvl="1"/>
            <a:r>
              <a:rPr lang="en-US" sz="2000" dirty="0"/>
              <a:t>8/16 dates can be determined with the Trade Date Grid.</a:t>
            </a:r>
          </a:p>
          <a:p>
            <a:pPr lvl="1"/>
            <a:r>
              <a:rPr lang="en-US" sz="2000" dirty="0"/>
              <a:t>Only two extenuating circumstances are available.</a:t>
            </a:r>
          </a:p>
          <a:p>
            <a:r>
              <a:rPr lang="en-US" sz="2000" dirty="0"/>
              <a:t>Section from Trade Form 003 2021R </a:t>
            </a:r>
            <a:r>
              <a:rPr lang="en-US" sz="2000" dirty="0" err="1"/>
              <a:t>lllinois</a:t>
            </a:r>
            <a:r>
              <a:rPr lang="en-US" sz="2000" dirty="0"/>
              <a:t> Waiver From Training Commerce/2021R Trade Form #003:</a:t>
            </a:r>
          </a:p>
          <a:p>
            <a:endParaRPr lang="en-US" dirty="0"/>
          </a:p>
          <a:p>
            <a:endParaRPr lang="en-US" dirty="0"/>
          </a:p>
        </p:txBody>
      </p:sp>
      <p:sp>
        <p:nvSpPr>
          <p:cNvPr id="4" name="Slide Number Placeholder 3">
            <a:extLst>
              <a:ext uri="{FF2B5EF4-FFF2-40B4-BE49-F238E27FC236}">
                <a16:creationId xmlns:a16="http://schemas.microsoft.com/office/drawing/2014/main" id="{27BC2B2F-E89E-49C5-AE0B-6E189C5771F6}"/>
              </a:ext>
            </a:extLst>
          </p:cNvPr>
          <p:cNvSpPr>
            <a:spLocks noGrp="1"/>
          </p:cNvSpPr>
          <p:nvPr>
            <p:ph type="sldNum" sz="quarter" idx="12"/>
          </p:nvPr>
        </p:nvSpPr>
        <p:spPr/>
        <p:txBody>
          <a:bodyPr/>
          <a:lstStyle/>
          <a:p>
            <a:fld id="{E8EE1BDA-EAED-4134-8BA8-F8A103E99D1F}" type="slidenum">
              <a:rPr lang="en-US" smtClean="0"/>
              <a:pPr/>
              <a:t>11</a:t>
            </a:fld>
            <a:endParaRPr lang="en-US" dirty="0"/>
          </a:p>
        </p:txBody>
      </p:sp>
      <p:pic>
        <p:nvPicPr>
          <p:cNvPr id="5" name="Picture 4">
            <a:extLst>
              <a:ext uri="{FF2B5EF4-FFF2-40B4-BE49-F238E27FC236}">
                <a16:creationId xmlns:a16="http://schemas.microsoft.com/office/drawing/2014/main" id="{1BEA0C24-D0A7-4163-B87E-A969A55B8E28}"/>
              </a:ext>
            </a:extLst>
          </p:cNvPr>
          <p:cNvPicPr>
            <a:picLocks noChangeAspect="1"/>
          </p:cNvPicPr>
          <p:nvPr/>
        </p:nvPicPr>
        <p:blipFill>
          <a:blip r:embed="rId2"/>
          <a:stretch>
            <a:fillRect/>
          </a:stretch>
        </p:blipFill>
        <p:spPr>
          <a:xfrm>
            <a:off x="1035905" y="3797561"/>
            <a:ext cx="10317895" cy="2295939"/>
          </a:xfrm>
          <a:prstGeom prst="rect">
            <a:avLst/>
          </a:prstGeom>
        </p:spPr>
      </p:pic>
    </p:spTree>
    <p:extLst>
      <p:ext uri="{BB962C8B-B14F-4D97-AF65-F5344CB8AC3E}">
        <p14:creationId xmlns:p14="http://schemas.microsoft.com/office/powerpoint/2010/main" val="65585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C1D3-7147-4A4F-A68C-1430251FF688}"/>
              </a:ext>
            </a:extLst>
          </p:cNvPr>
          <p:cNvSpPr>
            <a:spLocks noGrp="1"/>
          </p:cNvSpPr>
          <p:nvPr>
            <p:ph type="title"/>
          </p:nvPr>
        </p:nvSpPr>
        <p:spPr/>
        <p:txBody>
          <a:bodyPr>
            <a:normAutofit fontScale="90000"/>
          </a:bodyPr>
          <a:lstStyle/>
          <a:p>
            <a:r>
              <a:rPr lang="en-US" dirty="0"/>
              <a:t>TRA Claim Details Printout</a:t>
            </a:r>
          </a:p>
        </p:txBody>
      </p:sp>
      <p:pic>
        <p:nvPicPr>
          <p:cNvPr id="5" name="Content Placeholder 4">
            <a:extLst>
              <a:ext uri="{FF2B5EF4-FFF2-40B4-BE49-F238E27FC236}">
                <a16:creationId xmlns:a16="http://schemas.microsoft.com/office/drawing/2014/main" id="{D45374D0-1AE1-407E-ADA2-9E9C44236527}"/>
              </a:ext>
            </a:extLst>
          </p:cNvPr>
          <p:cNvPicPr>
            <a:picLocks noGrp="1" noChangeAspect="1"/>
          </p:cNvPicPr>
          <p:nvPr>
            <p:ph idx="1"/>
          </p:nvPr>
        </p:nvPicPr>
        <p:blipFill>
          <a:blip r:embed="rId2"/>
          <a:stretch>
            <a:fillRect/>
          </a:stretch>
        </p:blipFill>
        <p:spPr>
          <a:xfrm>
            <a:off x="747566" y="2435788"/>
            <a:ext cx="10880383" cy="2649530"/>
          </a:xfrm>
          <a:prstGeom prst="rect">
            <a:avLst/>
          </a:prstGeom>
        </p:spPr>
      </p:pic>
      <p:sp>
        <p:nvSpPr>
          <p:cNvPr id="4" name="Slide Number Placeholder 3">
            <a:extLst>
              <a:ext uri="{FF2B5EF4-FFF2-40B4-BE49-F238E27FC236}">
                <a16:creationId xmlns:a16="http://schemas.microsoft.com/office/drawing/2014/main" id="{B5796033-4921-44E2-9573-3452B321E728}"/>
              </a:ext>
            </a:extLst>
          </p:cNvPr>
          <p:cNvSpPr>
            <a:spLocks noGrp="1"/>
          </p:cNvSpPr>
          <p:nvPr>
            <p:ph type="sldNum" sz="quarter" idx="12"/>
          </p:nvPr>
        </p:nvSpPr>
        <p:spPr/>
        <p:txBody>
          <a:bodyPr/>
          <a:lstStyle/>
          <a:p>
            <a:fld id="{E8EE1BDA-EAED-4134-8BA8-F8A103E99D1F}" type="slidenum">
              <a:rPr lang="en-US" smtClean="0"/>
              <a:pPr/>
              <a:t>12</a:t>
            </a:fld>
            <a:endParaRPr lang="en-US" dirty="0"/>
          </a:p>
        </p:txBody>
      </p:sp>
    </p:spTree>
    <p:extLst>
      <p:ext uri="{BB962C8B-B14F-4D97-AF65-F5344CB8AC3E}">
        <p14:creationId xmlns:p14="http://schemas.microsoft.com/office/powerpoint/2010/main" val="152604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61E5-E41D-4F14-AD34-0EE32419A029}"/>
              </a:ext>
            </a:extLst>
          </p:cNvPr>
          <p:cNvSpPr>
            <a:spLocks noGrp="1"/>
          </p:cNvSpPr>
          <p:nvPr>
            <p:ph type="title"/>
          </p:nvPr>
        </p:nvSpPr>
        <p:spPr/>
        <p:txBody>
          <a:bodyPr>
            <a:normAutofit fontScale="90000"/>
          </a:bodyPr>
          <a:lstStyle/>
          <a:p>
            <a:r>
              <a:rPr lang="en-US" dirty="0"/>
              <a:t>TRA Claim Details Printout</a:t>
            </a:r>
          </a:p>
        </p:txBody>
      </p:sp>
      <p:sp>
        <p:nvSpPr>
          <p:cNvPr id="4" name="Slide Number Placeholder 3">
            <a:extLst>
              <a:ext uri="{FF2B5EF4-FFF2-40B4-BE49-F238E27FC236}">
                <a16:creationId xmlns:a16="http://schemas.microsoft.com/office/drawing/2014/main" id="{3D4A44CD-A9AA-4712-A0F2-54B042F81A75}"/>
              </a:ext>
            </a:extLst>
          </p:cNvPr>
          <p:cNvSpPr>
            <a:spLocks noGrp="1"/>
          </p:cNvSpPr>
          <p:nvPr>
            <p:ph type="sldNum" sz="quarter" idx="12"/>
          </p:nvPr>
        </p:nvSpPr>
        <p:spPr/>
        <p:txBody>
          <a:bodyPr/>
          <a:lstStyle/>
          <a:p>
            <a:fld id="{E8EE1BDA-EAED-4134-8BA8-F8A103E99D1F}" type="slidenum">
              <a:rPr lang="en-US" smtClean="0"/>
              <a:pPr/>
              <a:t>13</a:t>
            </a:fld>
            <a:endParaRPr lang="en-US" dirty="0"/>
          </a:p>
        </p:txBody>
      </p:sp>
      <p:pic>
        <p:nvPicPr>
          <p:cNvPr id="5" name="Content Placeholder 4">
            <a:extLst>
              <a:ext uri="{FF2B5EF4-FFF2-40B4-BE49-F238E27FC236}">
                <a16:creationId xmlns:a16="http://schemas.microsoft.com/office/drawing/2014/main" id="{34AEECAA-F715-49E9-BD8D-3B4C61581403}"/>
              </a:ext>
            </a:extLst>
          </p:cNvPr>
          <p:cNvPicPr>
            <a:picLocks noGrp="1" noChangeAspect="1"/>
          </p:cNvPicPr>
          <p:nvPr>
            <p:ph idx="1"/>
          </p:nvPr>
        </p:nvPicPr>
        <p:blipFill>
          <a:blip r:embed="rId2"/>
          <a:stretch>
            <a:fillRect/>
          </a:stretch>
        </p:blipFill>
        <p:spPr>
          <a:xfrm>
            <a:off x="1265601" y="2117725"/>
            <a:ext cx="9660797" cy="4059238"/>
          </a:xfrm>
          <a:prstGeom prst="rect">
            <a:avLst/>
          </a:prstGeom>
        </p:spPr>
      </p:pic>
    </p:spTree>
    <p:extLst>
      <p:ext uri="{BB962C8B-B14F-4D97-AF65-F5344CB8AC3E}">
        <p14:creationId xmlns:p14="http://schemas.microsoft.com/office/powerpoint/2010/main" val="105587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3706-7C23-4F1C-8687-5D46C034D8B1}"/>
              </a:ext>
            </a:extLst>
          </p:cNvPr>
          <p:cNvSpPr>
            <a:spLocks noGrp="1"/>
          </p:cNvSpPr>
          <p:nvPr>
            <p:ph type="title"/>
          </p:nvPr>
        </p:nvSpPr>
        <p:spPr>
          <a:xfrm>
            <a:off x="3211010" y="610865"/>
            <a:ext cx="7616143" cy="711908"/>
          </a:xfrm>
        </p:spPr>
        <p:txBody>
          <a:bodyPr>
            <a:noAutofit/>
          </a:bodyPr>
          <a:lstStyle/>
          <a:p>
            <a:r>
              <a:rPr lang="en-US" sz="2800" dirty="0"/>
              <a:t>Waiver Form – Calculating 26/26 or 8/16 Deadline Dates</a:t>
            </a:r>
          </a:p>
        </p:txBody>
      </p:sp>
      <p:sp>
        <p:nvSpPr>
          <p:cNvPr id="3" name="Content Placeholder 2">
            <a:extLst>
              <a:ext uri="{FF2B5EF4-FFF2-40B4-BE49-F238E27FC236}">
                <a16:creationId xmlns:a16="http://schemas.microsoft.com/office/drawing/2014/main" id="{4AC210D8-52E8-489C-8BED-1D684A427A8E}"/>
              </a:ext>
            </a:extLst>
          </p:cNvPr>
          <p:cNvSpPr>
            <a:spLocks noGrp="1"/>
          </p:cNvSpPr>
          <p:nvPr>
            <p:ph idx="1"/>
          </p:nvPr>
        </p:nvSpPr>
        <p:spPr>
          <a:xfrm>
            <a:off x="838200" y="2118167"/>
            <a:ext cx="10515600" cy="4034155"/>
          </a:xfrm>
        </p:spPr>
        <p:txBody>
          <a:bodyPr>
            <a:normAutofit/>
          </a:bodyPr>
          <a:lstStyle/>
          <a:p>
            <a:r>
              <a:rPr lang="en-US" sz="2000" dirty="0"/>
              <a:t>Determining the 26/26 or 8/16 deadline dates.</a:t>
            </a:r>
          </a:p>
          <a:p>
            <a:pPr lvl="1"/>
            <a:r>
              <a:rPr lang="en-US" sz="2000" dirty="0"/>
              <a:t>Petition Certification Date:  09/19/2019</a:t>
            </a:r>
          </a:p>
          <a:p>
            <a:endParaRPr lang="en-US" sz="500" dirty="0"/>
          </a:p>
          <a:p>
            <a:pPr lvl="1"/>
            <a:r>
              <a:rPr lang="en-US" sz="2000" dirty="0"/>
              <a:t>Participant’s Qualifying Separation Date:  12/09/2019</a:t>
            </a:r>
          </a:p>
          <a:p>
            <a:endParaRPr lang="en-US" sz="500" dirty="0"/>
          </a:p>
          <a:p>
            <a:pPr lvl="2"/>
            <a:r>
              <a:rPr lang="en-US" dirty="0"/>
              <a:t>Petition 94933</a:t>
            </a:r>
          </a:p>
          <a:p>
            <a:pPr lvl="3"/>
            <a:r>
              <a:rPr lang="en-US" sz="2000" dirty="0"/>
              <a:t>26</a:t>
            </a:r>
            <a:r>
              <a:rPr lang="en-US" sz="2000" baseline="30000" dirty="0"/>
              <a:t>th</a:t>
            </a:r>
            <a:r>
              <a:rPr lang="en-US" sz="2000" dirty="0"/>
              <a:t> week from Certification Date:  03/19/2020</a:t>
            </a:r>
          </a:p>
          <a:p>
            <a:pPr lvl="3"/>
            <a:r>
              <a:rPr lang="en-US" sz="2000" dirty="0"/>
              <a:t>26</a:t>
            </a:r>
            <a:r>
              <a:rPr lang="en-US" sz="2000" baseline="30000" dirty="0"/>
              <a:t>th</a:t>
            </a:r>
            <a:r>
              <a:rPr lang="en-US" sz="2000" dirty="0"/>
              <a:t> week from Qualifying Separation Date:  </a:t>
            </a:r>
            <a:r>
              <a:rPr lang="en-US" sz="2000" dirty="0">
                <a:highlight>
                  <a:srgbClr val="FFFF00"/>
                </a:highlight>
              </a:rPr>
              <a:t>06/08/2020</a:t>
            </a:r>
          </a:p>
          <a:p>
            <a:pPr lvl="1"/>
            <a:endParaRPr lang="en-US" sz="500" dirty="0"/>
          </a:p>
          <a:p>
            <a:pPr lvl="2"/>
            <a:r>
              <a:rPr lang="en-US" dirty="0"/>
              <a:t>Petition 98023</a:t>
            </a:r>
          </a:p>
          <a:p>
            <a:pPr lvl="3"/>
            <a:r>
              <a:rPr lang="en-US" sz="2000" dirty="0"/>
              <a:t>8</a:t>
            </a:r>
            <a:r>
              <a:rPr lang="en-US" sz="2000" baseline="30000" dirty="0"/>
              <a:t>th</a:t>
            </a:r>
            <a:r>
              <a:rPr lang="en-US" sz="2000" dirty="0"/>
              <a:t> week from Certification Date:  11/14/2019</a:t>
            </a:r>
          </a:p>
          <a:p>
            <a:pPr lvl="3"/>
            <a:r>
              <a:rPr lang="en-US" sz="2000" dirty="0"/>
              <a:t>16</a:t>
            </a:r>
            <a:r>
              <a:rPr lang="en-US" sz="2000" baseline="30000" dirty="0"/>
              <a:t>th</a:t>
            </a:r>
            <a:r>
              <a:rPr lang="en-US" sz="2000" dirty="0"/>
              <a:t> week from Qualifying Separation Date:  </a:t>
            </a:r>
            <a:r>
              <a:rPr lang="en-US" sz="2000" dirty="0">
                <a:highlight>
                  <a:srgbClr val="FFFF00"/>
                </a:highlight>
              </a:rPr>
              <a:t>03/30/2020</a:t>
            </a:r>
          </a:p>
          <a:p>
            <a:endParaRPr lang="en-US" dirty="0"/>
          </a:p>
        </p:txBody>
      </p:sp>
      <p:sp>
        <p:nvSpPr>
          <p:cNvPr id="5" name="Slide Number Placeholder 4">
            <a:extLst>
              <a:ext uri="{FF2B5EF4-FFF2-40B4-BE49-F238E27FC236}">
                <a16:creationId xmlns:a16="http://schemas.microsoft.com/office/drawing/2014/main" id="{04E109E7-3171-4210-960D-DB8F6C6CDE9A}"/>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14</a:t>
            </a:fld>
            <a:endParaRPr lang="en-US" dirty="0"/>
          </a:p>
        </p:txBody>
      </p:sp>
    </p:spTree>
    <p:extLst>
      <p:ext uri="{BB962C8B-B14F-4D97-AF65-F5344CB8AC3E}">
        <p14:creationId xmlns:p14="http://schemas.microsoft.com/office/powerpoint/2010/main" val="249089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D96C-721E-4226-94CB-7D9001F04FC5}"/>
              </a:ext>
            </a:extLst>
          </p:cNvPr>
          <p:cNvSpPr>
            <a:spLocks noGrp="1"/>
          </p:cNvSpPr>
          <p:nvPr>
            <p:ph type="title"/>
          </p:nvPr>
        </p:nvSpPr>
        <p:spPr/>
        <p:txBody>
          <a:bodyPr>
            <a:normAutofit/>
          </a:bodyPr>
          <a:lstStyle/>
          <a:p>
            <a:r>
              <a:rPr lang="en-US" sz="3200" dirty="0"/>
              <a:t>Waiver - Extenuating Circumstances</a:t>
            </a:r>
          </a:p>
        </p:txBody>
      </p:sp>
      <p:graphicFrame>
        <p:nvGraphicFramePr>
          <p:cNvPr id="12" name="Table 13">
            <a:extLst>
              <a:ext uri="{FF2B5EF4-FFF2-40B4-BE49-F238E27FC236}">
                <a16:creationId xmlns:a16="http://schemas.microsoft.com/office/drawing/2014/main" id="{9FE48374-B05F-4642-8404-00A028813DC2}"/>
              </a:ext>
            </a:extLst>
          </p:cNvPr>
          <p:cNvGraphicFramePr>
            <a:graphicFrameLocks noGrp="1"/>
          </p:cNvGraphicFramePr>
          <p:nvPr>
            <p:ph idx="1"/>
            <p:extLst>
              <p:ext uri="{D42A27DB-BD31-4B8C-83A1-F6EECF244321}">
                <p14:modId xmlns:p14="http://schemas.microsoft.com/office/powerpoint/2010/main" val="1206874404"/>
              </p:ext>
            </p:extLst>
          </p:nvPr>
        </p:nvGraphicFramePr>
        <p:xfrm>
          <a:off x="838200" y="2117724"/>
          <a:ext cx="10515600" cy="3762571"/>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732027806"/>
                    </a:ext>
                  </a:extLst>
                </a:gridCol>
                <a:gridCol w="2103120">
                  <a:extLst>
                    <a:ext uri="{9D8B030D-6E8A-4147-A177-3AD203B41FA5}">
                      <a16:colId xmlns:a16="http://schemas.microsoft.com/office/drawing/2014/main" val="1359440116"/>
                    </a:ext>
                  </a:extLst>
                </a:gridCol>
                <a:gridCol w="2103120">
                  <a:extLst>
                    <a:ext uri="{9D8B030D-6E8A-4147-A177-3AD203B41FA5}">
                      <a16:colId xmlns:a16="http://schemas.microsoft.com/office/drawing/2014/main" val="403450324"/>
                    </a:ext>
                  </a:extLst>
                </a:gridCol>
                <a:gridCol w="2103120">
                  <a:extLst>
                    <a:ext uri="{9D8B030D-6E8A-4147-A177-3AD203B41FA5}">
                      <a16:colId xmlns:a16="http://schemas.microsoft.com/office/drawing/2014/main" val="2032027328"/>
                    </a:ext>
                  </a:extLst>
                </a:gridCol>
                <a:gridCol w="2103120">
                  <a:extLst>
                    <a:ext uri="{9D8B030D-6E8A-4147-A177-3AD203B41FA5}">
                      <a16:colId xmlns:a16="http://schemas.microsoft.com/office/drawing/2014/main" val="3134123486"/>
                    </a:ext>
                  </a:extLst>
                </a:gridCol>
              </a:tblGrid>
              <a:tr h="470731">
                <a:tc gridSpan="5">
                  <a:txBody>
                    <a:bodyPr/>
                    <a:lstStyle/>
                    <a:p>
                      <a:pPr algn="ctr"/>
                      <a:r>
                        <a:rPr lang="en-US" dirty="0">
                          <a:solidFill>
                            <a:schemeClr val="tx1"/>
                          </a:solidFill>
                        </a:rPr>
                        <a:t>Granting Extenuating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4285657"/>
                  </a:ext>
                </a:extLst>
              </a:tr>
              <a:tr h="745588">
                <a:tc>
                  <a:txBody>
                    <a:bodyPr/>
                    <a:lstStyle/>
                    <a:p>
                      <a:pPr algn="ctr"/>
                      <a:r>
                        <a:rPr lang="en-US" dirty="0">
                          <a:solidFill>
                            <a:schemeClr val="tx1"/>
                          </a:solidFill>
                        </a:rPr>
                        <a:t>Petitions 69,999 and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70,000 thru 79,000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80,000 thru 80,999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81,000 and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Petitions 98,000 and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676351"/>
                  </a:ext>
                </a:extLst>
              </a:tr>
              <a:tr h="534572">
                <a:tc>
                  <a:txBody>
                    <a:bodyPr/>
                    <a:lstStyle/>
                    <a:p>
                      <a:pPr algn="ctr"/>
                      <a:r>
                        <a:rPr lang="en-US" b="1" dirty="0">
                          <a:solidFill>
                            <a:schemeClr val="tx1"/>
                          </a:solidFill>
                        </a:rPr>
                        <a:t>2002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2009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2011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2015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solidFill>
                            <a:schemeClr val="tx1"/>
                          </a:solidFill>
                        </a:rPr>
                        <a:t>2021R Law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13370"/>
                  </a:ext>
                </a:extLst>
              </a:tr>
              <a:tr h="887889">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60 Days Upon Proper Notification</a:t>
                      </a:r>
                    </a:p>
                    <a:p>
                      <a:pPr marL="285750" indent="-285750">
                        <a:buFont typeface="Arial" panose="020B0604020202020204" pitchFamily="34" charset="0"/>
                        <a:buChar char="•"/>
                      </a:pPr>
                      <a:r>
                        <a:rPr lang="en-US" dirty="0">
                          <a:solidFill>
                            <a:schemeClr val="tx1"/>
                          </a:solidFill>
                        </a:rPr>
                        <a:t>State Good Cause</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60 Days Upon Proper Notification</a:t>
                      </a:r>
                    </a:p>
                    <a:p>
                      <a:pPr marL="285750" indent="-285750">
                        <a:buFont typeface="Arial" panose="020B0604020202020204" pitchFamily="34" charset="0"/>
                        <a:buChar char="•"/>
                      </a:pPr>
                      <a:r>
                        <a:rPr lang="en-US" dirty="0">
                          <a:solidFill>
                            <a:schemeClr val="tx1"/>
                          </a:solidFill>
                        </a:rPr>
                        <a:t>Federal Good Cause</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rPr>
                        <a:t>45 Days</a:t>
                      </a:r>
                    </a:p>
                    <a:p>
                      <a:pPr marL="285750" indent="-285750">
                        <a:buFont typeface="Arial" panose="020B0604020202020204" pitchFamily="34" charset="0"/>
                        <a:buChar char="•"/>
                      </a:pPr>
                      <a:r>
                        <a:rPr lang="en-US" dirty="0">
                          <a:solidFill>
                            <a:schemeClr val="tx1"/>
                          </a:solidFill>
                        </a:rPr>
                        <a:t>Equitable Tolling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679488"/>
                  </a:ext>
                </a:extLst>
              </a:tr>
            </a:tbl>
          </a:graphicData>
        </a:graphic>
      </p:graphicFrame>
      <p:sp>
        <p:nvSpPr>
          <p:cNvPr id="3" name="Slide Number Placeholder 2">
            <a:extLst>
              <a:ext uri="{FF2B5EF4-FFF2-40B4-BE49-F238E27FC236}">
                <a16:creationId xmlns:a16="http://schemas.microsoft.com/office/drawing/2014/main" id="{70F8AE5B-B998-49BB-B688-CD7A4E64C107}"/>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15</a:t>
            </a:fld>
            <a:endParaRPr lang="en-US" dirty="0"/>
          </a:p>
        </p:txBody>
      </p:sp>
    </p:spTree>
    <p:extLst>
      <p:ext uri="{BB962C8B-B14F-4D97-AF65-F5344CB8AC3E}">
        <p14:creationId xmlns:p14="http://schemas.microsoft.com/office/powerpoint/2010/main" val="254624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6A76-A685-4E47-9931-074146BBB378}"/>
              </a:ext>
            </a:extLst>
          </p:cNvPr>
          <p:cNvSpPr>
            <a:spLocks noGrp="1"/>
          </p:cNvSpPr>
          <p:nvPr>
            <p:ph type="title"/>
          </p:nvPr>
        </p:nvSpPr>
        <p:spPr/>
        <p:txBody>
          <a:bodyPr>
            <a:noAutofit/>
          </a:bodyPr>
          <a:lstStyle/>
          <a:p>
            <a:r>
              <a:rPr lang="en-US" sz="3200" dirty="0"/>
              <a:t>Waiver - Extenuating Circumstances (cont.)</a:t>
            </a:r>
          </a:p>
        </p:txBody>
      </p:sp>
      <p:sp>
        <p:nvSpPr>
          <p:cNvPr id="3" name="Content Placeholder 2">
            <a:extLst>
              <a:ext uri="{FF2B5EF4-FFF2-40B4-BE49-F238E27FC236}">
                <a16:creationId xmlns:a16="http://schemas.microsoft.com/office/drawing/2014/main" id="{63CED8C0-1B53-4232-885F-88437C492BC0}"/>
              </a:ext>
            </a:extLst>
          </p:cNvPr>
          <p:cNvSpPr>
            <a:spLocks noGrp="1"/>
          </p:cNvSpPr>
          <p:nvPr>
            <p:ph idx="1"/>
          </p:nvPr>
        </p:nvSpPr>
        <p:spPr/>
        <p:txBody>
          <a:bodyPr/>
          <a:lstStyle/>
          <a:p>
            <a:r>
              <a:rPr lang="en-US" b="1" dirty="0"/>
              <a:t>45-Day Extenuating Circumstances (20 CFR 618.725(a)(3)): (Applies to all Trade Laws)</a:t>
            </a:r>
            <a:r>
              <a:rPr lang="en-US" dirty="0"/>
              <a:t>  A participant may be issued a waiver or enrolled in training within 45 additional days after the 26/26 or 8/16 (for 2021R) deadline if there are extenuating circumstances that justify the extension.  Circumstances that would justify the extension must be for good cause, which means the participant acted diligently yet was unable to enroll because of exigent circumstances.</a:t>
            </a:r>
          </a:p>
          <a:p>
            <a:endParaRPr lang="en-US" dirty="0"/>
          </a:p>
        </p:txBody>
      </p:sp>
      <p:sp>
        <p:nvSpPr>
          <p:cNvPr id="5" name="Slide Number Placeholder 4">
            <a:extLst>
              <a:ext uri="{FF2B5EF4-FFF2-40B4-BE49-F238E27FC236}">
                <a16:creationId xmlns:a16="http://schemas.microsoft.com/office/drawing/2014/main" id="{8B3AA679-A84F-4C42-81D8-314362227751}"/>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16</a:t>
            </a:fld>
            <a:endParaRPr lang="en-US" dirty="0"/>
          </a:p>
        </p:txBody>
      </p:sp>
    </p:spTree>
    <p:extLst>
      <p:ext uri="{BB962C8B-B14F-4D97-AF65-F5344CB8AC3E}">
        <p14:creationId xmlns:p14="http://schemas.microsoft.com/office/powerpoint/2010/main" val="92919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EF07-A429-4FE2-9AB4-F72DBEEBB2BC}"/>
              </a:ext>
            </a:extLst>
          </p:cNvPr>
          <p:cNvSpPr>
            <a:spLocks noGrp="1"/>
          </p:cNvSpPr>
          <p:nvPr>
            <p:ph type="title"/>
          </p:nvPr>
        </p:nvSpPr>
        <p:spPr/>
        <p:txBody>
          <a:bodyPr>
            <a:noAutofit/>
          </a:bodyPr>
          <a:lstStyle/>
          <a:p>
            <a:r>
              <a:rPr lang="en-US" sz="3200" dirty="0"/>
              <a:t>Waiver - Extenuating Circumstances (cont.)</a:t>
            </a:r>
          </a:p>
        </p:txBody>
      </p:sp>
      <p:sp>
        <p:nvSpPr>
          <p:cNvPr id="3" name="Content Placeholder 2">
            <a:extLst>
              <a:ext uri="{FF2B5EF4-FFF2-40B4-BE49-F238E27FC236}">
                <a16:creationId xmlns:a16="http://schemas.microsoft.com/office/drawing/2014/main" id="{C4C0CAE7-FF1E-4D88-9A03-AA975B9B1B9F}"/>
              </a:ext>
            </a:extLst>
          </p:cNvPr>
          <p:cNvSpPr>
            <a:spLocks noGrp="1"/>
          </p:cNvSpPr>
          <p:nvPr>
            <p:ph idx="1"/>
          </p:nvPr>
        </p:nvSpPr>
        <p:spPr/>
        <p:txBody>
          <a:bodyPr>
            <a:normAutofit fontScale="92500" lnSpcReduction="10000"/>
          </a:bodyPr>
          <a:lstStyle/>
          <a:p>
            <a:r>
              <a:rPr lang="en-US" b="1" dirty="0"/>
              <a:t>State Good Cause</a:t>
            </a:r>
            <a:r>
              <a:rPr lang="en-US" dirty="0"/>
              <a:t>: </a:t>
            </a:r>
            <a:r>
              <a:rPr lang="en-US" b="1" dirty="0"/>
              <a:t>(Applies Only to 2009 Trade Law)</a:t>
            </a:r>
            <a:r>
              <a:rPr lang="en-US" dirty="0"/>
              <a:t> A state Unemployment Insurance (UI) Good Cause provision (law, policy or practice) may be used to waive time limitations governing TRA and enrollment in training. The participant must meet one of the criteria below: </a:t>
            </a:r>
          </a:p>
          <a:p>
            <a:pPr marL="0" lvl="0" indent="0">
              <a:buNone/>
            </a:pPr>
            <a:r>
              <a:rPr lang="en-US" dirty="0"/>
              <a:t>   1) The worker was unaware of his/her rights under the act;</a:t>
            </a:r>
          </a:p>
          <a:p>
            <a:pPr marL="0" lvl="0" indent="0">
              <a:buNone/>
            </a:pPr>
            <a:r>
              <a:rPr lang="en-US" dirty="0"/>
              <a:t>   2) There was a failure by the State or the employer to discharge its</a:t>
            </a:r>
          </a:p>
          <a:p>
            <a:pPr marL="0" lvl="0" indent="0">
              <a:buNone/>
            </a:pPr>
            <a:r>
              <a:rPr lang="en-US" dirty="0"/>
              <a:t>        responsibilities or obligations under the act or the rules;</a:t>
            </a:r>
          </a:p>
          <a:p>
            <a:pPr marL="0" lvl="0" indent="0">
              <a:buNone/>
            </a:pPr>
            <a:r>
              <a:rPr lang="en-US" dirty="0"/>
              <a:t>   3) Any act by the employer in coercing, warning or instructing the</a:t>
            </a:r>
          </a:p>
          <a:p>
            <a:pPr marL="0" lvl="0" indent="0">
              <a:buNone/>
            </a:pPr>
            <a:r>
              <a:rPr lang="en-US" dirty="0"/>
              <a:t>        worker not to pursue his/her benefits or rights; or</a:t>
            </a:r>
          </a:p>
          <a:p>
            <a:pPr marL="0" lvl="0" indent="0">
              <a:buNone/>
            </a:pPr>
            <a:r>
              <a:rPr lang="en-US" dirty="0"/>
              <a:t>   4) Other circumstances beyond the worker’s control.</a:t>
            </a:r>
          </a:p>
          <a:p>
            <a:endParaRPr lang="en-US" dirty="0"/>
          </a:p>
        </p:txBody>
      </p:sp>
      <p:sp>
        <p:nvSpPr>
          <p:cNvPr id="5" name="Slide Number Placeholder 4">
            <a:extLst>
              <a:ext uri="{FF2B5EF4-FFF2-40B4-BE49-F238E27FC236}">
                <a16:creationId xmlns:a16="http://schemas.microsoft.com/office/drawing/2014/main" id="{20D66C65-E4AA-4F4D-A478-EED9B14D6B11}"/>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17</a:t>
            </a:fld>
            <a:endParaRPr lang="en-US" dirty="0"/>
          </a:p>
        </p:txBody>
      </p:sp>
    </p:spTree>
    <p:extLst>
      <p:ext uri="{BB962C8B-B14F-4D97-AF65-F5344CB8AC3E}">
        <p14:creationId xmlns:p14="http://schemas.microsoft.com/office/powerpoint/2010/main" val="274803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BA8F-107F-4DFF-81BD-CF4FE8183A62}"/>
              </a:ext>
            </a:extLst>
          </p:cNvPr>
          <p:cNvSpPr>
            <a:spLocks noGrp="1"/>
          </p:cNvSpPr>
          <p:nvPr>
            <p:ph type="title"/>
          </p:nvPr>
        </p:nvSpPr>
        <p:spPr/>
        <p:txBody>
          <a:bodyPr>
            <a:noAutofit/>
          </a:bodyPr>
          <a:lstStyle/>
          <a:p>
            <a:r>
              <a:rPr lang="en-US" sz="3200" dirty="0"/>
              <a:t>Waiver - Extenuating Circumstances (cont.)</a:t>
            </a:r>
          </a:p>
        </p:txBody>
      </p:sp>
      <p:sp>
        <p:nvSpPr>
          <p:cNvPr id="3" name="Content Placeholder 2">
            <a:extLst>
              <a:ext uri="{FF2B5EF4-FFF2-40B4-BE49-F238E27FC236}">
                <a16:creationId xmlns:a16="http://schemas.microsoft.com/office/drawing/2014/main" id="{305B488F-C004-4C37-ACFD-B271B77471A5}"/>
              </a:ext>
            </a:extLst>
          </p:cNvPr>
          <p:cNvSpPr>
            <a:spLocks noGrp="1"/>
          </p:cNvSpPr>
          <p:nvPr>
            <p:ph idx="1"/>
          </p:nvPr>
        </p:nvSpPr>
        <p:spPr/>
        <p:txBody>
          <a:bodyPr/>
          <a:lstStyle/>
          <a:p>
            <a:r>
              <a:rPr lang="en-US" b="1" dirty="0"/>
              <a:t>60 Day Proper Notification Exception (20 CFR 618.725(a)(4))</a:t>
            </a:r>
            <a:r>
              <a:rPr lang="en-US" dirty="0"/>
              <a:t>: </a:t>
            </a:r>
            <a:r>
              <a:rPr lang="en-US" b="1" dirty="0"/>
              <a:t>(Applies Only to 2009 and 2015 Trade Law)</a:t>
            </a:r>
            <a:r>
              <a:rPr lang="en-US" dirty="0"/>
              <a:t>   Upon the state’s failure to provide the participant with timely information regarding the applicable training enrollment deadline, the participant must be issued a waiver by the Monday of the first week occurring 60 consecutive calendar days following the date the participant was properly notified.</a:t>
            </a:r>
          </a:p>
          <a:p>
            <a:endParaRPr lang="en-US" dirty="0"/>
          </a:p>
        </p:txBody>
      </p:sp>
      <p:sp>
        <p:nvSpPr>
          <p:cNvPr id="5" name="Slide Number Placeholder 4">
            <a:extLst>
              <a:ext uri="{FF2B5EF4-FFF2-40B4-BE49-F238E27FC236}">
                <a16:creationId xmlns:a16="http://schemas.microsoft.com/office/drawing/2014/main" id="{7236C9D5-3352-4656-B054-E61A649F32F0}"/>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18</a:t>
            </a:fld>
            <a:endParaRPr lang="en-US" dirty="0"/>
          </a:p>
        </p:txBody>
      </p:sp>
    </p:spTree>
    <p:extLst>
      <p:ext uri="{BB962C8B-B14F-4D97-AF65-F5344CB8AC3E}">
        <p14:creationId xmlns:p14="http://schemas.microsoft.com/office/powerpoint/2010/main" val="118667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213F-D10E-494B-A50C-F3573373C84A}"/>
              </a:ext>
            </a:extLst>
          </p:cNvPr>
          <p:cNvSpPr>
            <a:spLocks noGrp="1"/>
          </p:cNvSpPr>
          <p:nvPr>
            <p:ph type="title"/>
          </p:nvPr>
        </p:nvSpPr>
        <p:spPr/>
        <p:txBody>
          <a:bodyPr>
            <a:noAutofit/>
          </a:bodyPr>
          <a:lstStyle/>
          <a:p>
            <a:r>
              <a:rPr lang="en-US" sz="3200" dirty="0"/>
              <a:t>Waiver - Extenuating Circumstances (cont.)</a:t>
            </a:r>
          </a:p>
        </p:txBody>
      </p:sp>
      <p:sp>
        <p:nvSpPr>
          <p:cNvPr id="3" name="Content Placeholder 2">
            <a:extLst>
              <a:ext uri="{FF2B5EF4-FFF2-40B4-BE49-F238E27FC236}">
                <a16:creationId xmlns:a16="http://schemas.microsoft.com/office/drawing/2014/main" id="{2B430C31-EC69-4F5C-8707-4DA24625F6FD}"/>
              </a:ext>
            </a:extLst>
          </p:cNvPr>
          <p:cNvSpPr>
            <a:spLocks noGrp="1"/>
          </p:cNvSpPr>
          <p:nvPr>
            <p:ph idx="1"/>
          </p:nvPr>
        </p:nvSpPr>
        <p:spPr/>
        <p:txBody>
          <a:bodyPr>
            <a:normAutofit fontScale="55000" lnSpcReduction="20000"/>
          </a:bodyPr>
          <a:lstStyle/>
          <a:p>
            <a:r>
              <a:rPr lang="en-US" b="1" dirty="0"/>
              <a:t>Federal Good Cause Provisions (20 CFR 618.730)</a:t>
            </a:r>
            <a:r>
              <a:rPr lang="en-US" dirty="0"/>
              <a:t>: </a:t>
            </a:r>
            <a:r>
              <a:rPr lang="en-US" b="1" dirty="0"/>
              <a:t>(Applies to 2011 and 2015 Trade Law)</a:t>
            </a:r>
            <a:r>
              <a:rPr lang="en-US" dirty="0"/>
              <a:t>  States must waive the time limitations with respect to an application for TRA, enrollment in training, or receipt of a training waiver if the participant shows good cause. The following factors should be considered when determining whether good cause exists</a:t>
            </a:r>
            <a:r>
              <a:rPr lang="en-US" b="1" dirty="0"/>
              <a:t>:</a:t>
            </a:r>
          </a:p>
          <a:p>
            <a:endParaRPr lang="en-US" sz="700" dirty="0"/>
          </a:p>
          <a:p>
            <a:pPr marL="0" lvl="0" indent="0">
              <a:lnSpc>
                <a:spcPct val="120000"/>
              </a:lnSpc>
              <a:spcBef>
                <a:spcPts val="0"/>
              </a:spcBef>
              <a:buNone/>
            </a:pPr>
            <a:r>
              <a:rPr lang="en-US" dirty="0"/>
              <a:t>     1) Whether the State failed to provide timely notice of the need to act before the deadline passed;</a:t>
            </a:r>
          </a:p>
          <a:p>
            <a:pPr marL="0" indent="0">
              <a:lnSpc>
                <a:spcPct val="120000"/>
              </a:lnSpc>
              <a:spcBef>
                <a:spcPts val="0"/>
              </a:spcBef>
              <a:buNone/>
            </a:pPr>
            <a:r>
              <a:rPr lang="en-US" dirty="0"/>
              <a:t>     2) Whether factors outside the control of the worker prevented the worker from taking timely action to meet the deadline;</a:t>
            </a:r>
          </a:p>
          <a:p>
            <a:pPr marL="0" indent="0">
              <a:lnSpc>
                <a:spcPct val="120000"/>
              </a:lnSpc>
              <a:spcBef>
                <a:spcPts val="0"/>
              </a:spcBef>
              <a:buNone/>
            </a:pPr>
            <a:r>
              <a:rPr lang="en-US" dirty="0"/>
              <a:t>     3) Whether the worker attempted to seek an extension of time by promptly notifying the State;</a:t>
            </a:r>
          </a:p>
          <a:p>
            <a:pPr marL="0" indent="0">
              <a:lnSpc>
                <a:spcPct val="120000"/>
              </a:lnSpc>
              <a:spcBef>
                <a:spcPts val="0"/>
              </a:spcBef>
              <a:buNone/>
            </a:pPr>
            <a:r>
              <a:rPr lang="en-US" dirty="0"/>
              <a:t>     4) Whether the worker was physically unable to take timely action to meet the deadline;</a:t>
            </a:r>
          </a:p>
          <a:p>
            <a:pPr marL="0" lvl="0" indent="0">
              <a:lnSpc>
                <a:spcPct val="120000"/>
              </a:lnSpc>
              <a:spcBef>
                <a:spcPts val="0"/>
              </a:spcBef>
              <a:buNone/>
            </a:pPr>
            <a:r>
              <a:rPr lang="en-US" dirty="0"/>
              <a:t>     5) Whether the employer warned, instructed, threatened, or coerced the worker in any way that prevented  the worker’s timely</a:t>
            </a:r>
          </a:p>
          <a:p>
            <a:pPr marL="0" lvl="0" indent="0">
              <a:lnSpc>
                <a:spcPct val="120000"/>
              </a:lnSpc>
              <a:spcBef>
                <a:spcPts val="0"/>
              </a:spcBef>
              <a:buNone/>
            </a:pPr>
            <a:r>
              <a:rPr lang="en-US" dirty="0"/>
              <a:t>          filing of an application for TRA or enrolling in training;</a:t>
            </a:r>
          </a:p>
          <a:p>
            <a:pPr marL="0" lvl="0" indent="0">
              <a:lnSpc>
                <a:spcPct val="120000"/>
              </a:lnSpc>
              <a:spcBef>
                <a:spcPts val="0"/>
              </a:spcBef>
              <a:buNone/>
            </a:pPr>
            <a:r>
              <a:rPr lang="en-US" dirty="0"/>
              <a:t>     6) Whether the State failed to perform its affirmative duty to provide advice reasonably necessary for the protection of the </a:t>
            </a:r>
          </a:p>
          <a:p>
            <a:pPr marL="0" lvl="0" indent="0">
              <a:lnSpc>
                <a:spcPct val="120000"/>
              </a:lnSpc>
              <a:spcBef>
                <a:spcPts val="0"/>
              </a:spcBef>
              <a:buNone/>
            </a:pPr>
            <a:r>
              <a:rPr lang="en-US" dirty="0"/>
              <a:t>          worker’s entitlement to TRA; and</a:t>
            </a:r>
          </a:p>
          <a:p>
            <a:pPr marL="0" lvl="0" indent="0">
              <a:lnSpc>
                <a:spcPct val="120000"/>
              </a:lnSpc>
              <a:spcBef>
                <a:spcPts val="0"/>
              </a:spcBef>
              <a:buNone/>
            </a:pPr>
            <a:r>
              <a:rPr lang="en-US" dirty="0"/>
              <a:t>      7) Other compelling reasons or circumstances that would prevent a reasonable person from meeting a deadline.</a:t>
            </a:r>
          </a:p>
          <a:p>
            <a:endParaRPr lang="en-US" dirty="0"/>
          </a:p>
        </p:txBody>
      </p:sp>
      <p:sp>
        <p:nvSpPr>
          <p:cNvPr id="5" name="Slide Number Placeholder 4">
            <a:extLst>
              <a:ext uri="{FF2B5EF4-FFF2-40B4-BE49-F238E27FC236}">
                <a16:creationId xmlns:a16="http://schemas.microsoft.com/office/drawing/2014/main" id="{03AE6C98-6981-45F1-A386-42D3CE909B5D}"/>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19</a:t>
            </a:fld>
            <a:endParaRPr lang="en-US" dirty="0"/>
          </a:p>
        </p:txBody>
      </p:sp>
    </p:spTree>
    <p:extLst>
      <p:ext uri="{BB962C8B-B14F-4D97-AF65-F5344CB8AC3E}">
        <p14:creationId xmlns:p14="http://schemas.microsoft.com/office/powerpoint/2010/main" val="85109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C91F-AE42-47B5-8F5B-D21615741EFA}"/>
              </a:ext>
            </a:extLst>
          </p:cNvPr>
          <p:cNvSpPr>
            <a:spLocks noGrp="1"/>
          </p:cNvSpPr>
          <p:nvPr>
            <p:ph type="title"/>
          </p:nvPr>
        </p:nvSpPr>
        <p:spPr/>
        <p:txBody>
          <a:bodyPr>
            <a:normAutofit fontScale="90000"/>
          </a:bodyPr>
          <a:lstStyle/>
          <a:p>
            <a:r>
              <a:rPr lang="en-US" dirty="0"/>
              <a:t>Waivers</a:t>
            </a:r>
          </a:p>
        </p:txBody>
      </p:sp>
      <p:sp>
        <p:nvSpPr>
          <p:cNvPr id="3" name="Content Placeholder 2">
            <a:extLst>
              <a:ext uri="{FF2B5EF4-FFF2-40B4-BE49-F238E27FC236}">
                <a16:creationId xmlns:a16="http://schemas.microsoft.com/office/drawing/2014/main" id="{407931C5-0F0F-4830-9C30-27E71C4EA1B5}"/>
              </a:ext>
            </a:extLst>
          </p:cNvPr>
          <p:cNvSpPr>
            <a:spLocks noGrp="1"/>
          </p:cNvSpPr>
          <p:nvPr>
            <p:ph idx="1"/>
          </p:nvPr>
        </p:nvSpPr>
        <p:spPr/>
        <p:txBody>
          <a:bodyPr>
            <a:normAutofit/>
          </a:bodyPr>
          <a:lstStyle/>
          <a:p>
            <a:r>
              <a:rPr lang="en-US" dirty="0"/>
              <a:t>The fundamental component of Trade is training.</a:t>
            </a:r>
          </a:p>
          <a:p>
            <a:endParaRPr lang="en-US" sz="500" dirty="0"/>
          </a:p>
          <a:p>
            <a:r>
              <a:rPr lang="en-US" dirty="0"/>
              <a:t>Participant may be eligible for a Waiver from the Training:</a:t>
            </a:r>
          </a:p>
          <a:p>
            <a:pPr lvl="1"/>
            <a:r>
              <a:rPr lang="en-US" dirty="0"/>
              <a:t>Unable to enroll in training by the 26/26 or 8/16(2021R) Trade Readjustment Assistance (TRA) eligibility deadline.</a:t>
            </a:r>
          </a:p>
          <a:p>
            <a:pPr lvl="1"/>
            <a:r>
              <a:rPr lang="en-US" dirty="0"/>
              <a:t>Meet one of the Waiver criteria.</a:t>
            </a:r>
          </a:p>
          <a:p>
            <a:endParaRPr lang="en-US" sz="500" dirty="0"/>
          </a:p>
          <a:p>
            <a:r>
              <a:rPr lang="en-US" dirty="0"/>
              <a:t>The 26/26 or 8/16 (2021R) deadline is defined as:</a:t>
            </a:r>
          </a:p>
          <a:p>
            <a:pPr lvl="1"/>
            <a:r>
              <a:rPr lang="en-US" dirty="0"/>
              <a:t>The later of the last day of the 26</a:t>
            </a:r>
            <a:r>
              <a:rPr lang="en-US" baseline="30000" dirty="0"/>
              <a:t>th</a:t>
            </a:r>
            <a:r>
              <a:rPr lang="en-US" dirty="0"/>
              <a:t> week (8</a:t>
            </a:r>
            <a:r>
              <a:rPr lang="en-US" baseline="30000" dirty="0"/>
              <a:t>th</a:t>
            </a:r>
            <a:r>
              <a:rPr lang="en-US" dirty="0"/>
              <a:t> week for 2021R) after the week in which the certification was </a:t>
            </a:r>
            <a:r>
              <a:rPr lang="en-US"/>
              <a:t>issued or </a:t>
            </a:r>
            <a:r>
              <a:rPr lang="en-US" dirty="0"/>
              <a:t>the last day of the 26</a:t>
            </a:r>
            <a:r>
              <a:rPr lang="en-US" baseline="30000" dirty="0"/>
              <a:t>th</a:t>
            </a:r>
            <a:r>
              <a:rPr lang="en-US" dirty="0"/>
              <a:t> week (16</a:t>
            </a:r>
            <a:r>
              <a:rPr lang="en-US" baseline="30000" dirty="0"/>
              <a:t>th</a:t>
            </a:r>
            <a:r>
              <a:rPr lang="en-US" dirty="0"/>
              <a:t> week for 2021R) after the participant’s most recent qualifying separation.</a:t>
            </a:r>
          </a:p>
        </p:txBody>
      </p:sp>
      <p:sp>
        <p:nvSpPr>
          <p:cNvPr id="5" name="Slide Number Placeholder 4">
            <a:extLst>
              <a:ext uri="{FF2B5EF4-FFF2-40B4-BE49-F238E27FC236}">
                <a16:creationId xmlns:a16="http://schemas.microsoft.com/office/drawing/2014/main" id="{4C6CABA0-F02E-4EA8-B5E7-14F321BE8472}"/>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2</a:t>
            </a:fld>
            <a:endParaRPr lang="en-US" dirty="0"/>
          </a:p>
        </p:txBody>
      </p:sp>
    </p:spTree>
    <p:extLst>
      <p:ext uri="{BB962C8B-B14F-4D97-AF65-F5344CB8AC3E}">
        <p14:creationId xmlns:p14="http://schemas.microsoft.com/office/powerpoint/2010/main" val="419223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BF21-D935-439B-B3C0-CA7666E5B4CF}"/>
              </a:ext>
            </a:extLst>
          </p:cNvPr>
          <p:cNvSpPr>
            <a:spLocks noGrp="1"/>
          </p:cNvSpPr>
          <p:nvPr>
            <p:ph type="title"/>
          </p:nvPr>
        </p:nvSpPr>
        <p:spPr/>
        <p:txBody>
          <a:bodyPr>
            <a:noAutofit/>
          </a:bodyPr>
          <a:lstStyle/>
          <a:p>
            <a:r>
              <a:rPr lang="en-US" sz="3200" dirty="0"/>
              <a:t>Waiver - Extenuating Circumstances (cont.)</a:t>
            </a:r>
          </a:p>
        </p:txBody>
      </p:sp>
      <p:sp>
        <p:nvSpPr>
          <p:cNvPr id="3" name="Content Placeholder 2">
            <a:extLst>
              <a:ext uri="{FF2B5EF4-FFF2-40B4-BE49-F238E27FC236}">
                <a16:creationId xmlns:a16="http://schemas.microsoft.com/office/drawing/2014/main" id="{B9E926EC-75E3-450D-87A1-E34A7B8E3592}"/>
              </a:ext>
            </a:extLst>
          </p:cNvPr>
          <p:cNvSpPr>
            <a:spLocks noGrp="1"/>
          </p:cNvSpPr>
          <p:nvPr>
            <p:ph idx="1"/>
          </p:nvPr>
        </p:nvSpPr>
        <p:spPr/>
        <p:txBody>
          <a:bodyPr>
            <a:normAutofit fontScale="62500" lnSpcReduction="20000"/>
          </a:bodyPr>
          <a:lstStyle/>
          <a:p>
            <a:r>
              <a:rPr lang="en-US" b="1" dirty="0"/>
              <a:t>Equitable Tolling (20 CFR 618.888)</a:t>
            </a:r>
            <a:r>
              <a:rPr lang="en-US" dirty="0"/>
              <a:t>:  </a:t>
            </a:r>
            <a:r>
              <a:rPr lang="en-US" b="1" dirty="0"/>
              <a:t>(Applies to all Trade Laws)</a:t>
            </a:r>
            <a:r>
              <a:rPr lang="en-US" dirty="0"/>
              <a:t> A Trade Program deadline must be equitably tolled when:</a:t>
            </a:r>
          </a:p>
          <a:p>
            <a:pPr marL="0" lvl="0" indent="0">
              <a:lnSpc>
                <a:spcPct val="120000"/>
              </a:lnSpc>
              <a:spcBef>
                <a:spcPts val="0"/>
              </a:spcBef>
              <a:buNone/>
            </a:pPr>
            <a:endParaRPr lang="en-US" sz="600" dirty="0"/>
          </a:p>
          <a:p>
            <a:pPr marL="0" lvl="0" indent="0">
              <a:lnSpc>
                <a:spcPct val="120000"/>
              </a:lnSpc>
              <a:spcBef>
                <a:spcPts val="0"/>
              </a:spcBef>
              <a:buNone/>
            </a:pPr>
            <a:r>
              <a:rPr lang="en-US" dirty="0"/>
              <a:t>    1) an extraordinary circumstance prevented an individual’s timely action; and</a:t>
            </a:r>
          </a:p>
          <a:p>
            <a:pPr marL="0" lvl="0" indent="0">
              <a:lnSpc>
                <a:spcPct val="120000"/>
              </a:lnSpc>
              <a:spcBef>
                <a:spcPts val="0"/>
              </a:spcBef>
              <a:buNone/>
            </a:pPr>
            <a:r>
              <a:rPr lang="en-US" dirty="0"/>
              <a:t>    2) the individual otherwise acted with diligence</a:t>
            </a:r>
          </a:p>
          <a:p>
            <a:pPr marL="0" lvl="0" indent="0">
              <a:lnSpc>
                <a:spcPct val="120000"/>
              </a:lnSpc>
              <a:spcBef>
                <a:spcPts val="0"/>
              </a:spcBef>
              <a:buNone/>
            </a:pPr>
            <a:r>
              <a:rPr lang="en-US" dirty="0"/>
              <a:t>    3) When an individual fails to take timely action because the State failed to give notice required </a:t>
            </a:r>
          </a:p>
          <a:p>
            <a:pPr marL="0" lvl="0" indent="0">
              <a:lnSpc>
                <a:spcPct val="120000"/>
              </a:lnSpc>
              <a:spcBef>
                <a:spcPts val="0"/>
              </a:spcBef>
              <a:buNone/>
            </a:pPr>
            <a:r>
              <a:rPr lang="en-US" dirty="0"/>
              <a:t>         under this part, that failure is prima facie evidence of an extraordinary circumstance.</a:t>
            </a:r>
          </a:p>
          <a:p>
            <a:pPr marL="0" lvl="0" indent="0">
              <a:lnSpc>
                <a:spcPct val="120000"/>
              </a:lnSpc>
              <a:spcBef>
                <a:spcPts val="0"/>
              </a:spcBef>
              <a:buNone/>
            </a:pPr>
            <a:r>
              <a:rPr lang="en-US" dirty="0"/>
              <a:t>    4) If the individual did not receive the required notice, but otherwise received actual notice with </a:t>
            </a:r>
          </a:p>
          <a:p>
            <a:pPr marL="0" lvl="0" indent="0">
              <a:lnSpc>
                <a:spcPct val="120000"/>
              </a:lnSpc>
              <a:spcBef>
                <a:spcPts val="0"/>
              </a:spcBef>
              <a:buNone/>
            </a:pPr>
            <a:r>
              <a:rPr lang="en-US" dirty="0"/>
              <a:t>         sufficient time to take timely action, the last of receipt of the required notice is not evidence of an </a:t>
            </a:r>
          </a:p>
          <a:p>
            <a:pPr marL="0" lvl="0" indent="0">
              <a:lnSpc>
                <a:spcPct val="120000"/>
              </a:lnSpc>
              <a:spcBef>
                <a:spcPts val="0"/>
              </a:spcBef>
              <a:buNone/>
            </a:pPr>
            <a:r>
              <a:rPr lang="en-US" dirty="0"/>
              <a:t>         extraordinary circumstance.</a:t>
            </a:r>
          </a:p>
          <a:p>
            <a:pPr marL="0" lvl="0" indent="0">
              <a:lnSpc>
                <a:spcPct val="120000"/>
              </a:lnSpc>
              <a:spcBef>
                <a:spcPts val="0"/>
              </a:spcBef>
              <a:buNone/>
            </a:pPr>
            <a:r>
              <a:rPr lang="en-US" dirty="0"/>
              <a:t>    5) A Trade Program deadline equitably tolled under this section is tolled for the time period during which</a:t>
            </a:r>
          </a:p>
          <a:p>
            <a:pPr marL="0" lvl="0" indent="0">
              <a:lnSpc>
                <a:spcPct val="120000"/>
              </a:lnSpc>
              <a:spcBef>
                <a:spcPts val="0"/>
              </a:spcBef>
              <a:buNone/>
            </a:pPr>
            <a:r>
              <a:rPr lang="en-US" dirty="0"/>
              <a:t>         the extraordinary circumstance exists. Once that circumstance is resolved, the time period that was tolled </a:t>
            </a:r>
          </a:p>
          <a:p>
            <a:pPr marL="0" lvl="0" indent="0">
              <a:lnSpc>
                <a:spcPct val="120000"/>
              </a:lnSpc>
              <a:spcBef>
                <a:spcPts val="0"/>
              </a:spcBef>
              <a:buNone/>
            </a:pPr>
            <a:r>
              <a:rPr lang="en-US" dirty="0"/>
              <a:t>         begins to run again.</a:t>
            </a:r>
          </a:p>
          <a:p>
            <a:pPr marL="0" indent="0">
              <a:lnSpc>
                <a:spcPct val="120000"/>
              </a:lnSpc>
              <a:spcBef>
                <a:spcPts val="0"/>
              </a:spcBef>
              <a:buNone/>
            </a:pPr>
            <a:r>
              <a:rPr lang="en-US" dirty="0"/>
              <a:t>    6) Equitable tolling may extend an otherwise expired Trade Program deadline by no more than 36 months.</a:t>
            </a:r>
          </a:p>
        </p:txBody>
      </p:sp>
      <p:sp>
        <p:nvSpPr>
          <p:cNvPr id="5" name="Slide Number Placeholder 4">
            <a:extLst>
              <a:ext uri="{FF2B5EF4-FFF2-40B4-BE49-F238E27FC236}">
                <a16:creationId xmlns:a16="http://schemas.microsoft.com/office/drawing/2014/main" id="{4606F880-4900-47BF-9509-E0974234E6CC}"/>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20</a:t>
            </a:fld>
            <a:endParaRPr lang="en-US" dirty="0"/>
          </a:p>
        </p:txBody>
      </p:sp>
    </p:spTree>
    <p:extLst>
      <p:ext uri="{BB962C8B-B14F-4D97-AF65-F5344CB8AC3E}">
        <p14:creationId xmlns:p14="http://schemas.microsoft.com/office/powerpoint/2010/main" val="233301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624E-34FA-450C-A464-B02F78796BCE}"/>
              </a:ext>
            </a:extLst>
          </p:cNvPr>
          <p:cNvSpPr>
            <a:spLocks noGrp="1"/>
          </p:cNvSpPr>
          <p:nvPr>
            <p:ph type="title"/>
          </p:nvPr>
        </p:nvSpPr>
        <p:spPr/>
        <p:txBody>
          <a:bodyPr>
            <a:normAutofit fontScale="90000"/>
          </a:bodyPr>
          <a:lstStyle/>
          <a:p>
            <a:r>
              <a:rPr lang="en-US" dirty="0"/>
              <a:t>Waiver Form - Criteria</a:t>
            </a:r>
          </a:p>
        </p:txBody>
      </p:sp>
      <p:sp>
        <p:nvSpPr>
          <p:cNvPr id="3" name="Content Placeholder 2">
            <a:extLst>
              <a:ext uri="{FF2B5EF4-FFF2-40B4-BE49-F238E27FC236}">
                <a16:creationId xmlns:a16="http://schemas.microsoft.com/office/drawing/2014/main" id="{A97ACA3E-1242-448D-B3E0-CE9D6222D2A6}"/>
              </a:ext>
            </a:extLst>
          </p:cNvPr>
          <p:cNvSpPr>
            <a:spLocks noGrp="1"/>
          </p:cNvSpPr>
          <p:nvPr>
            <p:ph idx="1"/>
          </p:nvPr>
        </p:nvSpPr>
        <p:spPr/>
        <p:txBody>
          <a:bodyPr>
            <a:normAutofit/>
          </a:bodyPr>
          <a:lstStyle/>
          <a:p>
            <a:r>
              <a:rPr lang="en-US" sz="2000" dirty="0"/>
              <a:t>Waiver Criteria</a:t>
            </a:r>
          </a:p>
          <a:p>
            <a:r>
              <a:rPr lang="en-US" sz="2000" dirty="0"/>
              <a:t>Section from Trade Form 003 Illinois Waiver From Training/Trade Form #003:</a:t>
            </a:r>
          </a:p>
          <a:p>
            <a:endParaRPr lang="en-US" sz="2000" dirty="0"/>
          </a:p>
          <a:p>
            <a:endParaRPr lang="en-US" dirty="0"/>
          </a:p>
          <a:p>
            <a:pPr lvl="1"/>
            <a:endParaRPr lang="en-US" b="1" u="sng"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1BD9FA2-268A-48E5-84AB-C45D93709368}"/>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21</a:t>
            </a:fld>
            <a:endParaRPr lang="en-US" dirty="0"/>
          </a:p>
        </p:txBody>
      </p:sp>
      <p:pic>
        <p:nvPicPr>
          <p:cNvPr id="6" name="Picture 5">
            <a:extLst>
              <a:ext uri="{FF2B5EF4-FFF2-40B4-BE49-F238E27FC236}">
                <a16:creationId xmlns:a16="http://schemas.microsoft.com/office/drawing/2014/main" id="{621EC68F-DC41-49F5-BFCD-04060F070B74}"/>
              </a:ext>
            </a:extLst>
          </p:cNvPr>
          <p:cNvPicPr>
            <a:picLocks noChangeAspect="1"/>
          </p:cNvPicPr>
          <p:nvPr/>
        </p:nvPicPr>
        <p:blipFill>
          <a:blip r:embed="rId2"/>
          <a:stretch>
            <a:fillRect/>
          </a:stretch>
        </p:blipFill>
        <p:spPr>
          <a:xfrm>
            <a:off x="989564" y="2996017"/>
            <a:ext cx="8741458" cy="3542895"/>
          </a:xfrm>
          <a:prstGeom prst="rect">
            <a:avLst/>
          </a:prstGeom>
        </p:spPr>
      </p:pic>
    </p:spTree>
    <p:extLst>
      <p:ext uri="{BB962C8B-B14F-4D97-AF65-F5344CB8AC3E}">
        <p14:creationId xmlns:p14="http://schemas.microsoft.com/office/powerpoint/2010/main" val="329435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EB7F-EC34-4874-A8E5-E250D6B67059}"/>
              </a:ext>
            </a:extLst>
          </p:cNvPr>
          <p:cNvSpPr>
            <a:spLocks noGrp="1"/>
          </p:cNvSpPr>
          <p:nvPr>
            <p:ph type="title"/>
          </p:nvPr>
        </p:nvSpPr>
        <p:spPr/>
        <p:txBody>
          <a:bodyPr>
            <a:normAutofit/>
          </a:bodyPr>
          <a:lstStyle/>
          <a:p>
            <a:r>
              <a:rPr lang="en-US" sz="3200" dirty="0"/>
              <a:t>Waiver Form – Signatures &amp; Appeal Rights</a:t>
            </a:r>
          </a:p>
        </p:txBody>
      </p:sp>
      <p:sp>
        <p:nvSpPr>
          <p:cNvPr id="3" name="Content Placeholder 2">
            <a:extLst>
              <a:ext uri="{FF2B5EF4-FFF2-40B4-BE49-F238E27FC236}">
                <a16:creationId xmlns:a16="http://schemas.microsoft.com/office/drawing/2014/main" id="{5045414C-FB79-44B3-A6B9-560BC23438AD}"/>
              </a:ext>
            </a:extLst>
          </p:cNvPr>
          <p:cNvSpPr>
            <a:spLocks noGrp="1"/>
          </p:cNvSpPr>
          <p:nvPr>
            <p:ph idx="1"/>
          </p:nvPr>
        </p:nvSpPr>
        <p:spPr/>
        <p:txBody>
          <a:bodyPr>
            <a:normAutofit/>
          </a:bodyPr>
          <a:lstStyle/>
          <a:p>
            <a:r>
              <a:rPr lang="en-US" sz="2400" dirty="0"/>
              <a:t>Signatures and Appeal Rights</a:t>
            </a:r>
          </a:p>
          <a:p>
            <a:pPr lvl="1"/>
            <a:r>
              <a:rPr lang="en-US" sz="2000" dirty="0"/>
              <a:t>The participant and career planner must sign and date this form.</a:t>
            </a:r>
          </a:p>
          <a:p>
            <a:pPr lvl="1"/>
            <a:r>
              <a:rPr lang="en-US" sz="2000" dirty="0"/>
              <a:t>Section from Trade Form 003 Illinois Waiver From Training/Trade Form #003:</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94FC7AED-B15B-41D0-AB94-0218CC4CD1CB}"/>
              </a:ext>
            </a:extLst>
          </p:cNvPr>
          <p:cNvSpPr>
            <a:spLocks noGrp="1"/>
          </p:cNvSpPr>
          <p:nvPr>
            <p:ph type="sldNum" sz="quarter" idx="12"/>
          </p:nvPr>
        </p:nvSpPr>
        <p:spPr/>
        <p:txBody>
          <a:bodyPr/>
          <a:lstStyle/>
          <a:p>
            <a:fld id="{E8EE1BDA-EAED-4134-8BA8-F8A103E99D1F}" type="slidenum">
              <a:rPr lang="en-US" smtClean="0"/>
              <a:pPr/>
              <a:t>22</a:t>
            </a:fld>
            <a:endParaRPr lang="en-US" dirty="0"/>
          </a:p>
        </p:txBody>
      </p:sp>
      <p:pic>
        <p:nvPicPr>
          <p:cNvPr id="5" name="Picture 4">
            <a:extLst>
              <a:ext uri="{FF2B5EF4-FFF2-40B4-BE49-F238E27FC236}">
                <a16:creationId xmlns:a16="http://schemas.microsoft.com/office/drawing/2014/main" id="{6FEDDD60-3468-4351-9838-C3D115BCA96F}"/>
              </a:ext>
            </a:extLst>
          </p:cNvPr>
          <p:cNvPicPr>
            <a:picLocks noChangeAspect="1"/>
          </p:cNvPicPr>
          <p:nvPr/>
        </p:nvPicPr>
        <p:blipFill>
          <a:blip r:embed="rId2"/>
          <a:stretch>
            <a:fillRect/>
          </a:stretch>
        </p:blipFill>
        <p:spPr>
          <a:xfrm>
            <a:off x="1419815" y="3314757"/>
            <a:ext cx="7803208" cy="2938050"/>
          </a:xfrm>
          <a:prstGeom prst="rect">
            <a:avLst/>
          </a:prstGeom>
        </p:spPr>
      </p:pic>
    </p:spTree>
    <p:extLst>
      <p:ext uri="{BB962C8B-B14F-4D97-AF65-F5344CB8AC3E}">
        <p14:creationId xmlns:p14="http://schemas.microsoft.com/office/powerpoint/2010/main" val="226591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190E-5981-429D-AE75-4C036239CDA7}"/>
              </a:ext>
            </a:extLst>
          </p:cNvPr>
          <p:cNvSpPr>
            <a:spLocks noGrp="1"/>
          </p:cNvSpPr>
          <p:nvPr>
            <p:ph type="title"/>
          </p:nvPr>
        </p:nvSpPr>
        <p:spPr>
          <a:xfrm>
            <a:off x="3211010" y="610865"/>
            <a:ext cx="7616143" cy="916094"/>
          </a:xfrm>
        </p:spPr>
        <p:txBody>
          <a:bodyPr>
            <a:noAutofit/>
          </a:bodyPr>
          <a:lstStyle/>
          <a:p>
            <a:r>
              <a:rPr lang="en-US" sz="3600" dirty="0"/>
              <a:t>Waiver Form – State Merit Staff Determination</a:t>
            </a:r>
          </a:p>
        </p:txBody>
      </p:sp>
      <p:sp>
        <p:nvSpPr>
          <p:cNvPr id="3" name="Content Placeholder 2">
            <a:extLst>
              <a:ext uri="{FF2B5EF4-FFF2-40B4-BE49-F238E27FC236}">
                <a16:creationId xmlns:a16="http://schemas.microsoft.com/office/drawing/2014/main" id="{20B81FF3-67F7-4ADE-8427-314AD854470C}"/>
              </a:ext>
            </a:extLst>
          </p:cNvPr>
          <p:cNvSpPr>
            <a:spLocks noGrp="1"/>
          </p:cNvSpPr>
          <p:nvPr>
            <p:ph idx="1"/>
          </p:nvPr>
        </p:nvSpPr>
        <p:spPr/>
        <p:txBody>
          <a:bodyPr/>
          <a:lstStyle/>
          <a:p>
            <a:r>
              <a:rPr lang="en-US" sz="2000" dirty="0"/>
              <a:t>State Merit Staff Determination.</a:t>
            </a:r>
          </a:p>
          <a:p>
            <a:pPr lvl="1"/>
            <a:r>
              <a:rPr lang="en-US" sz="2000" dirty="0"/>
              <a:t>Waivers are initially issued for a period of 60 days.</a:t>
            </a:r>
          </a:p>
          <a:p>
            <a:pPr lvl="1"/>
            <a:r>
              <a:rPr lang="en-US" sz="2000" dirty="0"/>
              <a:t>Waiver period will be determined and entered by state merit staff.</a:t>
            </a:r>
          </a:p>
          <a:p>
            <a:pPr lvl="2"/>
            <a:r>
              <a:rPr lang="en-US" dirty="0"/>
              <a:t>From:  Date of approval.</a:t>
            </a:r>
          </a:p>
          <a:p>
            <a:pPr lvl="2"/>
            <a:r>
              <a:rPr lang="en-US" dirty="0"/>
              <a:t>To:  60 Days after date of approval.</a:t>
            </a:r>
          </a:p>
          <a:p>
            <a:r>
              <a:rPr lang="en-US" sz="2000" dirty="0"/>
              <a:t>Section from Trade Form 003 Illinois Waiver From Training/Trade Form #003:</a:t>
            </a:r>
          </a:p>
          <a:p>
            <a:endParaRPr lang="en-US" dirty="0"/>
          </a:p>
          <a:p>
            <a:endParaRPr lang="en-US" dirty="0"/>
          </a:p>
        </p:txBody>
      </p:sp>
      <p:sp>
        <p:nvSpPr>
          <p:cNvPr id="4" name="Slide Number Placeholder 3">
            <a:extLst>
              <a:ext uri="{FF2B5EF4-FFF2-40B4-BE49-F238E27FC236}">
                <a16:creationId xmlns:a16="http://schemas.microsoft.com/office/drawing/2014/main" id="{E01EA5DB-663B-461C-B9DD-95C035E52C03}"/>
              </a:ext>
            </a:extLst>
          </p:cNvPr>
          <p:cNvSpPr>
            <a:spLocks noGrp="1"/>
          </p:cNvSpPr>
          <p:nvPr>
            <p:ph type="sldNum" sz="quarter" idx="12"/>
          </p:nvPr>
        </p:nvSpPr>
        <p:spPr/>
        <p:txBody>
          <a:bodyPr/>
          <a:lstStyle/>
          <a:p>
            <a:fld id="{E8EE1BDA-EAED-4134-8BA8-F8A103E99D1F}" type="slidenum">
              <a:rPr lang="en-US" smtClean="0"/>
              <a:pPr/>
              <a:t>23</a:t>
            </a:fld>
            <a:endParaRPr lang="en-US" dirty="0"/>
          </a:p>
        </p:txBody>
      </p:sp>
      <p:pic>
        <p:nvPicPr>
          <p:cNvPr id="5" name="Picture 4">
            <a:extLst>
              <a:ext uri="{FF2B5EF4-FFF2-40B4-BE49-F238E27FC236}">
                <a16:creationId xmlns:a16="http://schemas.microsoft.com/office/drawing/2014/main" id="{3C5B4DC5-6291-4098-AA58-477B1837FEB3}"/>
              </a:ext>
            </a:extLst>
          </p:cNvPr>
          <p:cNvPicPr>
            <a:picLocks noChangeAspect="1"/>
          </p:cNvPicPr>
          <p:nvPr/>
        </p:nvPicPr>
        <p:blipFill>
          <a:blip r:embed="rId2"/>
          <a:stretch>
            <a:fillRect/>
          </a:stretch>
        </p:blipFill>
        <p:spPr>
          <a:xfrm>
            <a:off x="1197987" y="4292525"/>
            <a:ext cx="9185827" cy="1770314"/>
          </a:xfrm>
          <a:prstGeom prst="rect">
            <a:avLst/>
          </a:prstGeom>
        </p:spPr>
      </p:pic>
    </p:spTree>
    <p:extLst>
      <p:ext uri="{BB962C8B-B14F-4D97-AF65-F5344CB8AC3E}">
        <p14:creationId xmlns:p14="http://schemas.microsoft.com/office/powerpoint/2010/main" val="155936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FAAA-8732-46A2-A3E3-ADDF7A78A491}"/>
              </a:ext>
            </a:extLst>
          </p:cNvPr>
          <p:cNvSpPr>
            <a:spLocks noGrp="1"/>
          </p:cNvSpPr>
          <p:nvPr>
            <p:ph type="title"/>
          </p:nvPr>
        </p:nvSpPr>
        <p:spPr/>
        <p:txBody>
          <a:bodyPr>
            <a:noAutofit/>
          </a:bodyPr>
          <a:lstStyle/>
          <a:p>
            <a:r>
              <a:rPr lang="en-US" sz="3600" dirty="0"/>
              <a:t>Waiver Form – Extension Information</a:t>
            </a:r>
          </a:p>
        </p:txBody>
      </p:sp>
      <p:sp>
        <p:nvSpPr>
          <p:cNvPr id="3" name="Content Placeholder 2">
            <a:extLst>
              <a:ext uri="{FF2B5EF4-FFF2-40B4-BE49-F238E27FC236}">
                <a16:creationId xmlns:a16="http://schemas.microsoft.com/office/drawing/2014/main" id="{4F48CA60-B4D4-4B10-A86F-F31228D2F442}"/>
              </a:ext>
            </a:extLst>
          </p:cNvPr>
          <p:cNvSpPr>
            <a:spLocks noGrp="1"/>
          </p:cNvSpPr>
          <p:nvPr>
            <p:ph idx="1"/>
          </p:nvPr>
        </p:nvSpPr>
        <p:spPr/>
        <p:txBody>
          <a:bodyPr>
            <a:normAutofit/>
          </a:bodyPr>
          <a:lstStyle/>
          <a:p>
            <a:r>
              <a:rPr lang="en-US" dirty="0"/>
              <a:t>Waiver Extensions</a:t>
            </a:r>
          </a:p>
          <a:p>
            <a:pPr lvl="1"/>
            <a:r>
              <a:rPr lang="en-US" dirty="0"/>
              <a:t>There are limited instances where it may be necessary to continue the waiver beyond the initial waiver period.</a:t>
            </a:r>
          </a:p>
          <a:p>
            <a:pPr lvl="1"/>
            <a:r>
              <a:rPr lang="en-US" dirty="0"/>
              <a:t>Must occur prior to the end of the waiver expiration date.</a:t>
            </a:r>
          </a:p>
          <a:p>
            <a:pPr lvl="1"/>
            <a:r>
              <a:rPr lang="en-US" dirty="0"/>
              <a:t>Complete Waiver Extension section on Form #003, upload form to IWDS, and update IWDS.</a:t>
            </a:r>
          </a:p>
          <a:p>
            <a:pPr lvl="1"/>
            <a:r>
              <a:rPr lang="en-US" dirty="0"/>
              <a:t>Complete Form #014a IEP Modification Form and upload to IWDS.</a:t>
            </a:r>
          </a:p>
          <a:p>
            <a:pPr lvl="1"/>
            <a:r>
              <a:rPr lang="en-US" dirty="0"/>
              <a:t>Submit to State Merit Staff for approval.</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3FD00C5-B9F2-451C-9BF9-58BD3003A2F2}"/>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24</a:t>
            </a:fld>
            <a:endParaRPr lang="en-US" dirty="0"/>
          </a:p>
        </p:txBody>
      </p:sp>
    </p:spTree>
    <p:extLst>
      <p:ext uri="{BB962C8B-B14F-4D97-AF65-F5344CB8AC3E}">
        <p14:creationId xmlns:p14="http://schemas.microsoft.com/office/powerpoint/2010/main" val="345852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365C-5663-4964-91D5-249F2CF4A51F}"/>
              </a:ext>
            </a:extLst>
          </p:cNvPr>
          <p:cNvSpPr>
            <a:spLocks noGrp="1"/>
          </p:cNvSpPr>
          <p:nvPr>
            <p:ph type="title"/>
          </p:nvPr>
        </p:nvSpPr>
        <p:spPr/>
        <p:txBody>
          <a:bodyPr>
            <a:noAutofit/>
          </a:bodyPr>
          <a:lstStyle/>
          <a:p>
            <a:r>
              <a:rPr lang="en-US" sz="3200" dirty="0"/>
              <a:t>Waiver Form – Extension Information (cont.)</a:t>
            </a:r>
          </a:p>
        </p:txBody>
      </p:sp>
      <p:sp>
        <p:nvSpPr>
          <p:cNvPr id="3" name="Content Placeholder 2">
            <a:extLst>
              <a:ext uri="{FF2B5EF4-FFF2-40B4-BE49-F238E27FC236}">
                <a16:creationId xmlns:a16="http://schemas.microsoft.com/office/drawing/2014/main" id="{31E42291-A845-453D-A573-1B3889C78B27}"/>
              </a:ext>
            </a:extLst>
          </p:cNvPr>
          <p:cNvSpPr>
            <a:spLocks noGrp="1"/>
          </p:cNvSpPr>
          <p:nvPr>
            <p:ph idx="1"/>
          </p:nvPr>
        </p:nvSpPr>
        <p:spPr/>
        <p:txBody>
          <a:bodyPr/>
          <a:lstStyle/>
          <a:p>
            <a:r>
              <a:rPr lang="en-US" dirty="0"/>
              <a:t>Waiver Extension Information</a:t>
            </a:r>
          </a:p>
          <a:p>
            <a:r>
              <a:rPr lang="en-US" dirty="0"/>
              <a:t>Section from Trade Form 003 Illinois Waiver From Training/Trade Form #003:</a:t>
            </a:r>
          </a:p>
          <a:p>
            <a:endParaRPr lang="en-US" dirty="0"/>
          </a:p>
          <a:p>
            <a:endParaRPr lang="en-US" dirty="0"/>
          </a:p>
        </p:txBody>
      </p:sp>
      <p:sp>
        <p:nvSpPr>
          <p:cNvPr id="4" name="Slide Number Placeholder 3">
            <a:extLst>
              <a:ext uri="{FF2B5EF4-FFF2-40B4-BE49-F238E27FC236}">
                <a16:creationId xmlns:a16="http://schemas.microsoft.com/office/drawing/2014/main" id="{F0E645E6-85FF-49BA-9B91-F2F785F6F14F}"/>
              </a:ext>
            </a:extLst>
          </p:cNvPr>
          <p:cNvSpPr>
            <a:spLocks noGrp="1"/>
          </p:cNvSpPr>
          <p:nvPr>
            <p:ph type="sldNum" sz="quarter" idx="12"/>
          </p:nvPr>
        </p:nvSpPr>
        <p:spPr/>
        <p:txBody>
          <a:bodyPr/>
          <a:lstStyle/>
          <a:p>
            <a:fld id="{E8EE1BDA-EAED-4134-8BA8-F8A103E99D1F}" type="slidenum">
              <a:rPr lang="en-US" smtClean="0"/>
              <a:pPr/>
              <a:t>25</a:t>
            </a:fld>
            <a:endParaRPr lang="en-US" dirty="0"/>
          </a:p>
        </p:txBody>
      </p:sp>
      <p:pic>
        <p:nvPicPr>
          <p:cNvPr id="5" name="Picture 4">
            <a:extLst>
              <a:ext uri="{FF2B5EF4-FFF2-40B4-BE49-F238E27FC236}">
                <a16:creationId xmlns:a16="http://schemas.microsoft.com/office/drawing/2014/main" id="{957EDDF9-8919-41B3-990D-ABFAD8C09373}"/>
              </a:ext>
            </a:extLst>
          </p:cNvPr>
          <p:cNvPicPr>
            <a:picLocks noChangeAspect="1"/>
          </p:cNvPicPr>
          <p:nvPr/>
        </p:nvPicPr>
        <p:blipFill>
          <a:blip r:embed="rId2"/>
          <a:stretch>
            <a:fillRect/>
          </a:stretch>
        </p:blipFill>
        <p:spPr>
          <a:xfrm>
            <a:off x="1156770" y="3616380"/>
            <a:ext cx="9878460" cy="2560583"/>
          </a:xfrm>
          <a:prstGeom prst="rect">
            <a:avLst/>
          </a:prstGeom>
        </p:spPr>
      </p:pic>
    </p:spTree>
    <p:extLst>
      <p:ext uri="{BB962C8B-B14F-4D97-AF65-F5344CB8AC3E}">
        <p14:creationId xmlns:p14="http://schemas.microsoft.com/office/powerpoint/2010/main" val="128645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BAE1-2DE2-4E0D-A700-7BDF9C9399E2}"/>
              </a:ext>
            </a:extLst>
          </p:cNvPr>
          <p:cNvSpPr>
            <a:spLocks noGrp="1"/>
          </p:cNvSpPr>
          <p:nvPr>
            <p:ph type="title"/>
          </p:nvPr>
        </p:nvSpPr>
        <p:spPr/>
        <p:txBody>
          <a:bodyPr>
            <a:normAutofit fontScale="90000"/>
          </a:bodyPr>
          <a:lstStyle/>
          <a:p>
            <a:r>
              <a:rPr lang="en-US" dirty="0"/>
              <a:t>Waiver Form – Criteria Changes</a:t>
            </a:r>
          </a:p>
        </p:txBody>
      </p:sp>
      <p:sp>
        <p:nvSpPr>
          <p:cNvPr id="3" name="Content Placeholder 2">
            <a:extLst>
              <a:ext uri="{FF2B5EF4-FFF2-40B4-BE49-F238E27FC236}">
                <a16:creationId xmlns:a16="http://schemas.microsoft.com/office/drawing/2014/main" id="{8BD4CA23-FD51-4F2C-A4CB-C1F63DE8BC5B}"/>
              </a:ext>
            </a:extLst>
          </p:cNvPr>
          <p:cNvSpPr>
            <a:spLocks noGrp="1"/>
          </p:cNvSpPr>
          <p:nvPr>
            <p:ph idx="1"/>
          </p:nvPr>
        </p:nvSpPr>
        <p:spPr/>
        <p:txBody>
          <a:bodyPr/>
          <a:lstStyle/>
          <a:p>
            <a:r>
              <a:rPr lang="en-US" dirty="0"/>
              <a:t>Waiver Criteria Changes</a:t>
            </a:r>
          </a:p>
          <a:p>
            <a:pPr lvl="1"/>
            <a:r>
              <a:rPr lang="en-US" dirty="0"/>
              <a:t>May be discovered during 30 day review.</a:t>
            </a:r>
          </a:p>
          <a:p>
            <a:pPr lvl="1"/>
            <a:r>
              <a:rPr lang="en-US" dirty="0"/>
              <a:t>Change reason must be documented.</a:t>
            </a:r>
          </a:p>
          <a:p>
            <a:pPr lvl="1"/>
            <a:r>
              <a:rPr lang="en-US" dirty="0"/>
              <a:t>Complete waiver criteria change section on Form #003 Illinois Waiver from Training Requirement and upload to IWDS.</a:t>
            </a:r>
          </a:p>
          <a:p>
            <a:pPr lvl="1"/>
            <a:r>
              <a:rPr lang="en-US" dirty="0"/>
              <a:t>Complete Form #014a IEP Modification Form and upload to IWDS.</a:t>
            </a:r>
          </a:p>
          <a:p>
            <a:pPr lvl="1"/>
            <a:r>
              <a:rPr lang="en-US" dirty="0"/>
              <a:t>Submit to State Merit Staff for approval.</a:t>
            </a:r>
          </a:p>
          <a:p>
            <a:endParaRPr lang="en-US" dirty="0"/>
          </a:p>
        </p:txBody>
      </p:sp>
      <p:sp>
        <p:nvSpPr>
          <p:cNvPr id="5" name="Slide Number Placeholder 4">
            <a:extLst>
              <a:ext uri="{FF2B5EF4-FFF2-40B4-BE49-F238E27FC236}">
                <a16:creationId xmlns:a16="http://schemas.microsoft.com/office/drawing/2014/main" id="{E987D15C-69C7-4782-8940-E4576C1580D7}"/>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26</a:t>
            </a:fld>
            <a:endParaRPr lang="en-US" dirty="0"/>
          </a:p>
        </p:txBody>
      </p:sp>
    </p:spTree>
    <p:extLst>
      <p:ext uri="{BB962C8B-B14F-4D97-AF65-F5344CB8AC3E}">
        <p14:creationId xmlns:p14="http://schemas.microsoft.com/office/powerpoint/2010/main" val="192779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9302-5373-4F37-A271-356B9D13482C}"/>
              </a:ext>
            </a:extLst>
          </p:cNvPr>
          <p:cNvSpPr>
            <a:spLocks noGrp="1"/>
          </p:cNvSpPr>
          <p:nvPr>
            <p:ph type="title"/>
          </p:nvPr>
        </p:nvSpPr>
        <p:spPr/>
        <p:txBody>
          <a:bodyPr>
            <a:noAutofit/>
          </a:bodyPr>
          <a:lstStyle/>
          <a:p>
            <a:r>
              <a:rPr lang="en-US" sz="3600" dirty="0"/>
              <a:t>Waiver Form – Criteria Changes (cont.)</a:t>
            </a:r>
          </a:p>
        </p:txBody>
      </p:sp>
      <p:sp>
        <p:nvSpPr>
          <p:cNvPr id="3" name="Content Placeholder 2">
            <a:extLst>
              <a:ext uri="{FF2B5EF4-FFF2-40B4-BE49-F238E27FC236}">
                <a16:creationId xmlns:a16="http://schemas.microsoft.com/office/drawing/2014/main" id="{69BF5589-42BC-4B65-B218-16E5E75652CE}"/>
              </a:ext>
            </a:extLst>
          </p:cNvPr>
          <p:cNvSpPr>
            <a:spLocks noGrp="1"/>
          </p:cNvSpPr>
          <p:nvPr>
            <p:ph idx="1"/>
          </p:nvPr>
        </p:nvSpPr>
        <p:spPr/>
        <p:txBody>
          <a:bodyPr/>
          <a:lstStyle/>
          <a:p>
            <a:r>
              <a:rPr lang="en-US" dirty="0"/>
              <a:t>Waiver Criteria Changes</a:t>
            </a:r>
          </a:p>
          <a:p>
            <a:r>
              <a:rPr lang="en-US" dirty="0"/>
              <a:t>Section from Trade Form 003 Illinois Waiver From Training/Trade Form #003:</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3BE2E24-42C3-4970-994D-4F924BBE1D71}"/>
              </a:ext>
            </a:extLst>
          </p:cNvPr>
          <p:cNvSpPr>
            <a:spLocks noGrp="1"/>
          </p:cNvSpPr>
          <p:nvPr>
            <p:ph type="sldNum" sz="quarter" idx="12"/>
          </p:nvPr>
        </p:nvSpPr>
        <p:spPr/>
        <p:txBody>
          <a:bodyPr/>
          <a:lstStyle/>
          <a:p>
            <a:fld id="{E8EE1BDA-EAED-4134-8BA8-F8A103E99D1F}" type="slidenum">
              <a:rPr lang="en-US" smtClean="0"/>
              <a:pPr/>
              <a:t>27</a:t>
            </a:fld>
            <a:endParaRPr lang="en-US" dirty="0"/>
          </a:p>
        </p:txBody>
      </p:sp>
      <p:pic>
        <p:nvPicPr>
          <p:cNvPr id="6" name="Picture 5">
            <a:extLst>
              <a:ext uri="{FF2B5EF4-FFF2-40B4-BE49-F238E27FC236}">
                <a16:creationId xmlns:a16="http://schemas.microsoft.com/office/drawing/2014/main" id="{40CD3302-D9FA-4C51-AEAD-48624C390EC7}"/>
              </a:ext>
            </a:extLst>
          </p:cNvPr>
          <p:cNvPicPr>
            <a:picLocks noChangeAspect="1"/>
          </p:cNvPicPr>
          <p:nvPr/>
        </p:nvPicPr>
        <p:blipFill>
          <a:blip r:embed="rId2"/>
          <a:stretch>
            <a:fillRect/>
          </a:stretch>
        </p:blipFill>
        <p:spPr>
          <a:xfrm>
            <a:off x="1063841" y="3701886"/>
            <a:ext cx="10064318" cy="1856786"/>
          </a:xfrm>
          <a:prstGeom prst="rect">
            <a:avLst/>
          </a:prstGeom>
        </p:spPr>
      </p:pic>
    </p:spTree>
    <p:extLst>
      <p:ext uri="{BB962C8B-B14F-4D97-AF65-F5344CB8AC3E}">
        <p14:creationId xmlns:p14="http://schemas.microsoft.com/office/powerpoint/2010/main" val="1033298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2181-7162-4184-8DA8-88A2DB5B2E0D}"/>
              </a:ext>
            </a:extLst>
          </p:cNvPr>
          <p:cNvSpPr>
            <a:spLocks noGrp="1"/>
          </p:cNvSpPr>
          <p:nvPr>
            <p:ph type="title"/>
          </p:nvPr>
        </p:nvSpPr>
        <p:spPr/>
        <p:txBody>
          <a:bodyPr>
            <a:normAutofit fontScale="90000"/>
          </a:bodyPr>
          <a:lstStyle/>
          <a:p>
            <a:r>
              <a:rPr lang="en-US" dirty="0"/>
              <a:t>Waiver Form - Revocations</a:t>
            </a:r>
          </a:p>
        </p:txBody>
      </p:sp>
      <p:sp>
        <p:nvSpPr>
          <p:cNvPr id="3" name="Content Placeholder 2">
            <a:extLst>
              <a:ext uri="{FF2B5EF4-FFF2-40B4-BE49-F238E27FC236}">
                <a16:creationId xmlns:a16="http://schemas.microsoft.com/office/drawing/2014/main" id="{A5F3E140-D6CB-4ED3-827E-FAF1E28AA5CC}"/>
              </a:ext>
            </a:extLst>
          </p:cNvPr>
          <p:cNvSpPr>
            <a:spLocks noGrp="1"/>
          </p:cNvSpPr>
          <p:nvPr>
            <p:ph idx="1"/>
          </p:nvPr>
        </p:nvSpPr>
        <p:spPr/>
        <p:txBody>
          <a:bodyPr>
            <a:normAutofit/>
          </a:bodyPr>
          <a:lstStyle/>
          <a:p>
            <a:r>
              <a:rPr lang="en-US" dirty="0"/>
              <a:t>Waiver Revocation</a:t>
            </a:r>
          </a:p>
          <a:p>
            <a:pPr lvl="1"/>
            <a:r>
              <a:rPr lang="en-US" dirty="0"/>
              <a:t>A waiver can end by participant request, Enrollment in Training, Expiration, or is revoked for cause.</a:t>
            </a:r>
          </a:p>
          <a:p>
            <a:pPr lvl="1"/>
            <a:r>
              <a:rPr lang="en-US" dirty="0"/>
              <a:t>Complete Waiver Revocation Section on Form #003 and upload to IWDS.</a:t>
            </a:r>
          </a:p>
          <a:p>
            <a:pPr lvl="1"/>
            <a:r>
              <a:rPr lang="en-US" dirty="0"/>
              <a:t>Complete the IEP Modification Form #014a and upload to IWDS.</a:t>
            </a:r>
          </a:p>
          <a:p>
            <a:pPr lvl="1"/>
            <a:r>
              <a:rPr lang="en-US" dirty="0"/>
              <a:t>Complete the Trade Training Revocation Letter (Form #003d) - Enrollment in Training, Failed to make contact for 30 day reviews, Failure to enroll in training program.</a:t>
            </a:r>
          </a:p>
          <a:p>
            <a:pPr lvl="2"/>
            <a:r>
              <a:rPr lang="en-US" dirty="0"/>
              <a:t>Form #003d must be sent to the participant for signature and returned to the career planner and placed in the participant file.</a:t>
            </a:r>
          </a:p>
          <a:p>
            <a:endParaRPr lang="en-US" dirty="0"/>
          </a:p>
        </p:txBody>
      </p:sp>
      <p:sp>
        <p:nvSpPr>
          <p:cNvPr id="5" name="Slide Number Placeholder 4">
            <a:extLst>
              <a:ext uri="{FF2B5EF4-FFF2-40B4-BE49-F238E27FC236}">
                <a16:creationId xmlns:a16="http://schemas.microsoft.com/office/drawing/2014/main" id="{D4DC32B0-959F-47A2-AE3B-D27BF2CB63EC}"/>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28</a:t>
            </a:fld>
            <a:endParaRPr lang="en-US" dirty="0"/>
          </a:p>
        </p:txBody>
      </p:sp>
    </p:spTree>
    <p:extLst>
      <p:ext uri="{BB962C8B-B14F-4D97-AF65-F5344CB8AC3E}">
        <p14:creationId xmlns:p14="http://schemas.microsoft.com/office/powerpoint/2010/main" val="413427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D6C1-9068-45BC-8ED7-92A273E67465}"/>
              </a:ext>
            </a:extLst>
          </p:cNvPr>
          <p:cNvSpPr>
            <a:spLocks noGrp="1"/>
          </p:cNvSpPr>
          <p:nvPr>
            <p:ph type="title"/>
          </p:nvPr>
        </p:nvSpPr>
        <p:spPr/>
        <p:txBody>
          <a:bodyPr>
            <a:normAutofit fontScale="90000"/>
          </a:bodyPr>
          <a:lstStyle/>
          <a:p>
            <a:r>
              <a:rPr lang="en-US" dirty="0"/>
              <a:t>Waiver Form – Revocations (cont.)</a:t>
            </a:r>
          </a:p>
        </p:txBody>
      </p:sp>
      <p:sp>
        <p:nvSpPr>
          <p:cNvPr id="3" name="Content Placeholder 2">
            <a:extLst>
              <a:ext uri="{FF2B5EF4-FFF2-40B4-BE49-F238E27FC236}">
                <a16:creationId xmlns:a16="http://schemas.microsoft.com/office/drawing/2014/main" id="{A6CAA607-092D-4DF8-945E-0C79D03BD065}"/>
              </a:ext>
            </a:extLst>
          </p:cNvPr>
          <p:cNvSpPr>
            <a:spLocks noGrp="1"/>
          </p:cNvSpPr>
          <p:nvPr>
            <p:ph idx="1"/>
          </p:nvPr>
        </p:nvSpPr>
        <p:spPr/>
        <p:txBody>
          <a:bodyPr/>
          <a:lstStyle/>
          <a:p>
            <a:pPr lvl="1"/>
            <a:r>
              <a:rPr lang="en-US" dirty="0"/>
              <a:t>Complete additional appropriate letter, if applicable.</a:t>
            </a:r>
          </a:p>
          <a:p>
            <a:pPr lvl="2"/>
            <a:r>
              <a:rPr lang="en-US" dirty="0"/>
              <a:t>Trade Waiver Termination Letter (Form #003a) – participant request.</a:t>
            </a:r>
          </a:p>
          <a:p>
            <a:pPr lvl="2"/>
            <a:r>
              <a:rPr lang="en-US" dirty="0"/>
              <a:t>Trade Waiver Non-Compliance Letter (Form #003b) – participant non-compliance.</a:t>
            </a:r>
          </a:p>
          <a:p>
            <a:pPr lvl="2"/>
            <a:r>
              <a:rPr lang="en-US" dirty="0"/>
              <a:t>Trade Potential Suspension Letter (Form #003c) – Trade Eligibility Requirements not met.</a:t>
            </a:r>
          </a:p>
          <a:p>
            <a:pPr lvl="1"/>
            <a:endParaRPr lang="en-US" dirty="0"/>
          </a:p>
          <a:p>
            <a:pPr lvl="1"/>
            <a:r>
              <a:rPr lang="en-US" dirty="0"/>
              <a:t>Case note the date the letters are sent to the participant.</a:t>
            </a:r>
          </a:p>
          <a:p>
            <a:pPr marL="457200" lvl="1" indent="0">
              <a:buNone/>
            </a:pPr>
            <a:endParaRPr lang="en-US" dirty="0"/>
          </a:p>
          <a:p>
            <a:pPr lvl="1"/>
            <a:r>
              <a:rPr lang="en-US" dirty="0"/>
              <a:t>Submit to State Merit Staff for approval.</a:t>
            </a:r>
          </a:p>
          <a:p>
            <a:endParaRPr lang="en-US" dirty="0"/>
          </a:p>
        </p:txBody>
      </p:sp>
      <p:sp>
        <p:nvSpPr>
          <p:cNvPr id="4" name="Slide Number Placeholder 3">
            <a:extLst>
              <a:ext uri="{FF2B5EF4-FFF2-40B4-BE49-F238E27FC236}">
                <a16:creationId xmlns:a16="http://schemas.microsoft.com/office/drawing/2014/main" id="{A3B1E9BC-A891-417B-B604-073D6D075654}"/>
              </a:ext>
            </a:extLst>
          </p:cNvPr>
          <p:cNvSpPr>
            <a:spLocks noGrp="1"/>
          </p:cNvSpPr>
          <p:nvPr>
            <p:ph type="sldNum" sz="quarter" idx="12"/>
          </p:nvPr>
        </p:nvSpPr>
        <p:spPr/>
        <p:txBody>
          <a:bodyPr/>
          <a:lstStyle/>
          <a:p>
            <a:fld id="{E8EE1BDA-EAED-4134-8BA8-F8A103E99D1F}" type="slidenum">
              <a:rPr lang="en-US" smtClean="0"/>
              <a:pPr/>
              <a:t>29</a:t>
            </a:fld>
            <a:endParaRPr lang="en-US" dirty="0"/>
          </a:p>
        </p:txBody>
      </p:sp>
    </p:spTree>
    <p:extLst>
      <p:ext uri="{BB962C8B-B14F-4D97-AF65-F5344CB8AC3E}">
        <p14:creationId xmlns:p14="http://schemas.microsoft.com/office/powerpoint/2010/main" val="304019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C91F-4C78-490F-B486-82BC26AB39C1}"/>
              </a:ext>
            </a:extLst>
          </p:cNvPr>
          <p:cNvSpPr>
            <a:spLocks noGrp="1"/>
          </p:cNvSpPr>
          <p:nvPr>
            <p:ph type="title"/>
          </p:nvPr>
        </p:nvSpPr>
        <p:spPr/>
        <p:txBody>
          <a:bodyPr>
            <a:normAutofit fontScale="90000"/>
          </a:bodyPr>
          <a:lstStyle/>
          <a:p>
            <a:r>
              <a:rPr lang="en-US" dirty="0"/>
              <a:t>Waivers (cont.)</a:t>
            </a:r>
          </a:p>
        </p:txBody>
      </p:sp>
      <p:sp>
        <p:nvSpPr>
          <p:cNvPr id="3" name="Content Placeholder 2">
            <a:extLst>
              <a:ext uri="{FF2B5EF4-FFF2-40B4-BE49-F238E27FC236}">
                <a16:creationId xmlns:a16="http://schemas.microsoft.com/office/drawing/2014/main" id="{AF685EB9-4BA7-420D-BF9F-7F5F541FF82E}"/>
              </a:ext>
            </a:extLst>
          </p:cNvPr>
          <p:cNvSpPr>
            <a:spLocks noGrp="1"/>
          </p:cNvSpPr>
          <p:nvPr>
            <p:ph idx="1"/>
          </p:nvPr>
        </p:nvSpPr>
        <p:spPr/>
        <p:txBody>
          <a:bodyPr/>
          <a:lstStyle/>
          <a:p>
            <a:r>
              <a:rPr lang="en-US" dirty="0"/>
              <a:t>While on a waiver, a participant must actively seek employment.</a:t>
            </a:r>
          </a:p>
          <a:p>
            <a:r>
              <a:rPr lang="en-US" dirty="0"/>
              <a:t>Must accept any offers of suitable employment.</a:t>
            </a:r>
          </a:p>
          <a:p>
            <a:r>
              <a:rPr lang="en-US" dirty="0"/>
              <a:t>Initially issued for 60 days.</a:t>
            </a:r>
          </a:p>
          <a:p>
            <a:r>
              <a:rPr lang="en-US" dirty="0"/>
              <a:t>Cannot exceed 6 months or period of Basic Trade Readjustment Allowance (TRA).</a:t>
            </a:r>
          </a:p>
          <a:p>
            <a:r>
              <a:rPr lang="en-US" dirty="0"/>
              <a:t>30 day reviews required to maintain eligibility for TRA.</a:t>
            </a:r>
          </a:p>
          <a:p>
            <a:pPr marL="0" indent="0">
              <a:buNone/>
            </a:pPr>
            <a:endParaRPr lang="en-US" dirty="0"/>
          </a:p>
        </p:txBody>
      </p:sp>
      <p:sp>
        <p:nvSpPr>
          <p:cNvPr id="4" name="Slide Number Placeholder 3">
            <a:extLst>
              <a:ext uri="{FF2B5EF4-FFF2-40B4-BE49-F238E27FC236}">
                <a16:creationId xmlns:a16="http://schemas.microsoft.com/office/drawing/2014/main" id="{B76ED930-F7BA-4469-AFA1-237B94F8BCE8}"/>
              </a:ext>
            </a:extLst>
          </p:cNvPr>
          <p:cNvSpPr>
            <a:spLocks noGrp="1"/>
          </p:cNvSpPr>
          <p:nvPr>
            <p:ph type="sldNum" sz="quarter" idx="12"/>
          </p:nvPr>
        </p:nvSpPr>
        <p:spPr/>
        <p:txBody>
          <a:bodyPr/>
          <a:lstStyle/>
          <a:p>
            <a:fld id="{E8EE1BDA-EAED-4134-8BA8-F8A103E99D1F}" type="slidenum">
              <a:rPr lang="en-US" smtClean="0"/>
              <a:pPr/>
              <a:t>3</a:t>
            </a:fld>
            <a:endParaRPr lang="en-US" dirty="0"/>
          </a:p>
        </p:txBody>
      </p:sp>
    </p:spTree>
    <p:extLst>
      <p:ext uri="{BB962C8B-B14F-4D97-AF65-F5344CB8AC3E}">
        <p14:creationId xmlns:p14="http://schemas.microsoft.com/office/powerpoint/2010/main" val="3619907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B1B7-23E0-4412-893F-30668F3B5089}"/>
              </a:ext>
            </a:extLst>
          </p:cNvPr>
          <p:cNvSpPr>
            <a:spLocks noGrp="1"/>
          </p:cNvSpPr>
          <p:nvPr>
            <p:ph type="title"/>
          </p:nvPr>
        </p:nvSpPr>
        <p:spPr/>
        <p:txBody>
          <a:bodyPr>
            <a:normAutofit fontScale="90000"/>
          </a:bodyPr>
          <a:lstStyle/>
          <a:p>
            <a:r>
              <a:rPr lang="en-US" dirty="0"/>
              <a:t>Waiver Form – Revocations (cont.)</a:t>
            </a:r>
          </a:p>
        </p:txBody>
      </p:sp>
      <p:sp>
        <p:nvSpPr>
          <p:cNvPr id="3" name="Content Placeholder 2">
            <a:extLst>
              <a:ext uri="{FF2B5EF4-FFF2-40B4-BE49-F238E27FC236}">
                <a16:creationId xmlns:a16="http://schemas.microsoft.com/office/drawing/2014/main" id="{CDD99763-56A7-474D-8ACF-1BBC37F65FF3}"/>
              </a:ext>
            </a:extLst>
          </p:cNvPr>
          <p:cNvSpPr>
            <a:spLocks noGrp="1"/>
          </p:cNvSpPr>
          <p:nvPr>
            <p:ph idx="1"/>
          </p:nvPr>
        </p:nvSpPr>
        <p:spPr/>
        <p:txBody>
          <a:bodyPr/>
          <a:lstStyle/>
          <a:p>
            <a:r>
              <a:rPr lang="en-US" dirty="0"/>
              <a:t>Waiver Revocation Section.</a:t>
            </a:r>
          </a:p>
          <a:p>
            <a:r>
              <a:rPr lang="en-US" dirty="0"/>
              <a:t>Section from Trade Form 003 Illinois Waiver From Training/Trade Form #003:</a:t>
            </a:r>
          </a:p>
          <a:p>
            <a:endParaRPr lang="en-US" dirty="0"/>
          </a:p>
          <a:p>
            <a:endParaRPr lang="en-US" dirty="0"/>
          </a:p>
        </p:txBody>
      </p:sp>
      <p:sp>
        <p:nvSpPr>
          <p:cNvPr id="4" name="Slide Number Placeholder 3">
            <a:extLst>
              <a:ext uri="{FF2B5EF4-FFF2-40B4-BE49-F238E27FC236}">
                <a16:creationId xmlns:a16="http://schemas.microsoft.com/office/drawing/2014/main" id="{ED21DD8C-8ACE-4A79-B2E0-C89D139F1B4F}"/>
              </a:ext>
            </a:extLst>
          </p:cNvPr>
          <p:cNvSpPr>
            <a:spLocks noGrp="1"/>
          </p:cNvSpPr>
          <p:nvPr>
            <p:ph type="sldNum" sz="quarter" idx="12"/>
          </p:nvPr>
        </p:nvSpPr>
        <p:spPr/>
        <p:txBody>
          <a:bodyPr/>
          <a:lstStyle/>
          <a:p>
            <a:fld id="{E8EE1BDA-EAED-4134-8BA8-F8A103E99D1F}" type="slidenum">
              <a:rPr lang="en-US" smtClean="0"/>
              <a:pPr/>
              <a:t>30</a:t>
            </a:fld>
            <a:endParaRPr lang="en-US" dirty="0"/>
          </a:p>
        </p:txBody>
      </p:sp>
      <p:pic>
        <p:nvPicPr>
          <p:cNvPr id="5" name="Picture 4">
            <a:extLst>
              <a:ext uri="{FF2B5EF4-FFF2-40B4-BE49-F238E27FC236}">
                <a16:creationId xmlns:a16="http://schemas.microsoft.com/office/drawing/2014/main" id="{CF86DF95-6573-43C4-AF17-B361376EC6E5}"/>
              </a:ext>
            </a:extLst>
          </p:cNvPr>
          <p:cNvPicPr>
            <a:picLocks noChangeAspect="1"/>
          </p:cNvPicPr>
          <p:nvPr/>
        </p:nvPicPr>
        <p:blipFill>
          <a:blip r:embed="rId2"/>
          <a:stretch>
            <a:fillRect/>
          </a:stretch>
        </p:blipFill>
        <p:spPr>
          <a:xfrm>
            <a:off x="1072070" y="3749856"/>
            <a:ext cx="9247479" cy="1528716"/>
          </a:xfrm>
          <a:prstGeom prst="rect">
            <a:avLst/>
          </a:prstGeom>
        </p:spPr>
      </p:pic>
    </p:spTree>
    <p:extLst>
      <p:ext uri="{BB962C8B-B14F-4D97-AF65-F5344CB8AC3E}">
        <p14:creationId xmlns:p14="http://schemas.microsoft.com/office/powerpoint/2010/main" val="474063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E5A5-DB8B-4ADA-8FC7-BBF168D8A904}"/>
              </a:ext>
            </a:extLst>
          </p:cNvPr>
          <p:cNvSpPr>
            <a:spLocks noGrp="1"/>
          </p:cNvSpPr>
          <p:nvPr>
            <p:ph type="title"/>
          </p:nvPr>
        </p:nvSpPr>
        <p:spPr/>
        <p:txBody>
          <a:bodyPr>
            <a:normAutofit fontScale="90000"/>
          </a:bodyPr>
          <a:lstStyle/>
          <a:p>
            <a:r>
              <a:rPr lang="en-US" dirty="0"/>
              <a:t>Merit Staff Approval</a:t>
            </a:r>
          </a:p>
        </p:txBody>
      </p:sp>
      <p:sp>
        <p:nvSpPr>
          <p:cNvPr id="3" name="Content Placeholder 2">
            <a:extLst>
              <a:ext uri="{FF2B5EF4-FFF2-40B4-BE49-F238E27FC236}">
                <a16:creationId xmlns:a16="http://schemas.microsoft.com/office/drawing/2014/main" id="{74433862-BE07-492E-8F74-E67CC6E20EAE}"/>
              </a:ext>
            </a:extLst>
          </p:cNvPr>
          <p:cNvSpPr>
            <a:spLocks noGrp="1"/>
          </p:cNvSpPr>
          <p:nvPr>
            <p:ph idx="1"/>
          </p:nvPr>
        </p:nvSpPr>
        <p:spPr/>
        <p:txBody>
          <a:bodyPr/>
          <a:lstStyle/>
          <a:p>
            <a:r>
              <a:rPr lang="en-US" dirty="0"/>
              <a:t>Documents to upload to request merit staff approval for new Waiver:</a:t>
            </a:r>
          </a:p>
          <a:p>
            <a:pPr lvl="1"/>
            <a:r>
              <a:rPr lang="en-US" dirty="0"/>
              <a:t>Completed Form #014 IEP.</a:t>
            </a:r>
          </a:p>
          <a:p>
            <a:pPr lvl="1"/>
            <a:r>
              <a:rPr lang="en-US" dirty="0"/>
              <a:t>Completed applicable Form #003 Waiver.</a:t>
            </a:r>
          </a:p>
          <a:p>
            <a:pPr lvl="1"/>
            <a:r>
              <a:rPr lang="en-US" dirty="0"/>
              <a:t>Completed Form #006 Verification of Trade Training Enrollment.</a:t>
            </a:r>
          </a:p>
          <a:p>
            <a:pPr lvl="1"/>
            <a:r>
              <a:rPr lang="en-US" dirty="0"/>
              <a:t>Completed Form #005 Eligibility Determination for Trade Travel-Subsistence Assistance and Google Map printout.</a:t>
            </a:r>
          </a:p>
          <a:p>
            <a:pPr lvl="1"/>
            <a:r>
              <a:rPr lang="en-US" dirty="0"/>
              <a:t>Completed Form #006d or Form #006e Program Tracking Form.</a:t>
            </a:r>
          </a:p>
          <a:p>
            <a:pPr lvl="1"/>
            <a:endParaRPr lang="en-US" dirty="0"/>
          </a:p>
        </p:txBody>
      </p:sp>
      <p:sp>
        <p:nvSpPr>
          <p:cNvPr id="4" name="Slide Number Placeholder 3">
            <a:extLst>
              <a:ext uri="{FF2B5EF4-FFF2-40B4-BE49-F238E27FC236}">
                <a16:creationId xmlns:a16="http://schemas.microsoft.com/office/drawing/2014/main" id="{8755FC69-A69E-4D5B-9392-00EFA962F3FE}"/>
              </a:ext>
            </a:extLst>
          </p:cNvPr>
          <p:cNvSpPr>
            <a:spLocks noGrp="1"/>
          </p:cNvSpPr>
          <p:nvPr>
            <p:ph type="sldNum" sz="quarter" idx="12"/>
          </p:nvPr>
        </p:nvSpPr>
        <p:spPr/>
        <p:txBody>
          <a:bodyPr/>
          <a:lstStyle/>
          <a:p>
            <a:fld id="{E8EE1BDA-EAED-4134-8BA8-F8A103E99D1F}" type="slidenum">
              <a:rPr lang="en-US" smtClean="0"/>
              <a:pPr/>
              <a:t>31</a:t>
            </a:fld>
            <a:endParaRPr lang="en-US" dirty="0"/>
          </a:p>
        </p:txBody>
      </p:sp>
    </p:spTree>
    <p:extLst>
      <p:ext uri="{BB962C8B-B14F-4D97-AF65-F5344CB8AC3E}">
        <p14:creationId xmlns:p14="http://schemas.microsoft.com/office/powerpoint/2010/main" val="327276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EC3B-2D75-44EA-8C38-4003B1F21D06}"/>
              </a:ext>
            </a:extLst>
          </p:cNvPr>
          <p:cNvSpPr>
            <a:spLocks noGrp="1"/>
          </p:cNvSpPr>
          <p:nvPr>
            <p:ph type="title"/>
          </p:nvPr>
        </p:nvSpPr>
        <p:spPr/>
        <p:txBody>
          <a:bodyPr>
            <a:normAutofit fontScale="90000"/>
          </a:bodyPr>
          <a:lstStyle/>
          <a:p>
            <a:r>
              <a:rPr lang="en-US" dirty="0"/>
              <a:t>Waiver – 30 Day Reviews</a:t>
            </a:r>
          </a:p>
        </p:txBody>
      </p:sp>
      <p:sp>
        <p:nvSpPr>
          <p:cNvPr id="3" name="Content Placeholder 2">
            <a:extLst>
              <a:ext uri="{FF2B5EF4-FFF2-40B4-BE49-F238E27FC236}">
                <a16:creationId xmlns:a16="http://schemas.microsoft.com/office/drawing/2014/main" id="{72CB2899-C707-4D20-8388-8D02392F5983}"/>
              </a:ext>
            </a:extLst>
          </p:cNvPr>
          <p:cNvSpPr>
            <a:spLocks noGrp="1"/>
          </p:cNvSpPr>
          <p:nvPr>
            <p:ph idx="1"/>
          </p:nvPr>
        </p:nvSpPr>
        <p:spPr/>
        <p:txBody>
          <a:bodyPr>
            <a:normAutofit fontScale="77500" lnSpcReduction="20000"/>
          </a:bodyPr>
          <a:lstStyle/>
          <a:p>
            <a:r>
              <a:rPr lang="en-US" dirty="0"/>
              <a:t>30 Day reviews required.</a:t>
            </a:r>
          </a:p>
          <a:p>
            <a:r>
              <a:rPr lang="en-US" dirty="0"/>
              <a:t>Recorded in IWDS on the Waiver Status and in case notes.</a:t>
            </a:r>
          </a:p>
          <a:p>
            <a:r>
              <a:rPr lang="en-US" dirty="0"/>
              <a:t>Purpose is to ascertain if conditions for the waiver still exist.</a:t>
            </a:r>
          </a:p>
          <a:p>
            <a:r>
              <a:rPr lang="en-US" dirty="0"/>
              <a:t>A participant who fails to maintain contact with the career planner every 30 days will be sent a </a:t>
            </a:r>
            <a:r>
              <a:rPr lang="en-US" b="1" dirty="0"/>
              <a:t>Trade Waiver Non-Compliance Letter Commerce/Trade Form #003b (Non-Compliance Letter)</a:t>
            </a:r>
            <a:r>
              <a:rPr lang="en-US" dirty="0"/>
              <a:t> with instructions to contact the career planner immediately.</a:t>
            </a:r>
          </a:p>
          <a:p>
            <a:r>
              <a:rPr lang="en-US" dirty="0"/>
              <a:t>Upon failure of the participant to contact the career planner as instructed in the </a:t>
            </a:r>
            <a:r>
              <a:rPr lang="en-US" b="1" dirty="0"/>
              <a:t>Non-Compliance Letter</a:t>
            </a:r>
            <a:r>
              <a:rPr lang="en-US" dirty="0"/>
              <a:t>, the career planner will send a second </a:t>
            </a:r>
            <a:r>
              <a:rPr lang="en-US" b="1" dirty="0"/>
              <a:t>Non-Compliance Letter</a:t>
            </a:r>
            <a:r>
              <a:rPr lang="en-US" dirty="0"/>
              <a:t> marking the 2</a:t>
            </a:r>
            <a:r>
              <a:rPr lang="en-US" baseline="30000" dirty="0"/>
              <a:t>nd</a:t>
            </a:r>
            <a:r>
              <a:rPr lang="en-US" dirty="0"/>
              <a:t> failure box.</a:t>
            </a:r>
          </a:p>
          <a:p>
            <a:r>
              <a:rPr lang="en-US" dirty="0"/>
              <a:t>Then after the 2</a:t>
            </a:r>
            <a:r>
              <a:rPr lang="en-US" baseline="30000" dirty="0"/>
              <a:t>nd</a:t>
            </a:r>
            <a:r>
              <a:rPr lang="en-US" dirty="0"/>
              <a:t> failure to maintain the 30 day contact, a </a:t>
            </a:r>
            <a:r>
              <a:rPr lang="en-US" b="1" dirty="0"/>
              <a:t>Trade Potential Suspension Letter Commerce/Trade Form #003c (Potential Suspension Letter) </a:t>
            </a:r>
            <a:r>
              <a:rPr lang="en-US" dirty="0"/>
              <a:t>must be sent to the participant.  This will initiate the entry of a </a:t>
            </a:r>
            <a:r>
              <a:rPr lang="en-US" b="1" dirty="0"/>
              <a:t>Potential Suspension Request</a:t>
            </a:r>
            <a:r>
              <a:rPr lang="en-US" dirty="0"/>
              <a:t> in IWDS.</a:t>
            </a:r>
          </a:p>
          <a:p>
            <a:r>
              <a:rPr lang="en-US" b="1" dirty="0"/>
              <a:t>See Chapter 9:  Potential Suspension Request Chapter</a:t>
            </a:r>
            <a:r>
              <a:rPr lang="en-US" dirty="0"/>
              <a:t>.</a:t>
            </a:r>
          </a:p>
          <a:p>
            <a:endParaRPr lang="en-US" dirty="0"/>
          </a:p>
        </p:txBody>
      </p:sp>
      <p:sp>
        <p:nvSpPr>
          <p:cNvPr id="4" name="Slide Number Placeholder 3">
            <a:extLst>
              <a:ext uri="{FF2B5EF4-FFF2-40B4-BE49-F238E27FC236}">
                <a16:creationId xmlns:a16="http://schemas.microsoft.com/office/drawing/2014/main" id="{3CE2759D-5977-4B78-9D89-A47AC3151E58}"/>
              </a:ext>
            </a:extLst>
          </p:cNvPr>
          <p:cNvSpPr>
            <a:spLocks noGrp="1"/>
          </p:cNvSpPr>
          <p:nvPr>
            <p:ph type="sldNum" sz="quarter" idx="12"/>
          </p:nvPr>
        </p:nvSpPr>
        <p:spPr/>
        <p:txBody>
          <a:bodyPr/>
          <a:lstStyle/>
          <a:p>
            <a:fld id="{E8EE1BDA-EAED-4134-8BA8-F8A103E99D1F}" type="slidenum">
              <a:rPr lang="en-US" smtClean="0"/>
              <a:pPr/>
              <a:t>32</a:t>
            </a:fld>
            <a:endParaRPr lang="en-US" dirty="0"/>
          </a:p>
        </p:txBody>
      </p:sp>
    </p:spTree>
    <p:extLst>
      <p:ext uri="{BB962C8B-B14F-4D97-AF65-F5344CB8AC3E}">
        <p14:creationId xmlns:p14="http://schemas.microsoft.com/office/powerpoint/2010/main" val="111166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D67A-FF34-43BB-A4B1-A91C531D972B}"/>
              </a:ext>
            </a:extLst>
          </p:cNvPr>
          <p:cNvSpPr>
            <a:spLocks noGrp="1"/>
          </p:cNvSpPr>
          <p:nvPr>
            <p:ph type="title"/>
          </p:nvPr>
        </p:nvSpPr>
        <p:spPr/>
        <p:txBody>
          <a:bodyPr>
            <a:normAutofit fontScale="90000"/>
          </a:bodyPr>
          <a:lstStyle/>
          <a:p>
            <a:r>
              <a:rPr lang="en-US" dirty="0"/>
              <a:t>Waiver – 30 Day Reviews</a:t>
            </a:r>
          </a:p>
        </p:txBody>
      </p:sp>
      <p:sp>
        <p:nvSpPr>
          <p:cNvPr id="3" name="Content Placeholder 2">
            <a:extLst>
              <a:ext uri="{FF2B5EF4-FFF2-40B4-BE49-F238E27FC236}">
                <a16:creationId xmlns:a16="http://schemas.microsoft.com/office/drawing/2014/main" id="{A54756DD-D68A-4553-8166-19F237C4BD65}"/>
              </a:ext>
            </a:extLst>
          </p:cNvPr>
          <p:cNvSpPr>
            <a:spLocks noGrp="1"/>
          </p:cNvSpPr>
          <p:nvPr>
            <p:ph idx="1"/>
          </p:nvPr>
        </p:nvSpPr>
        <p:spPr/>
        <p:txBody>
          <a:bodyPr>
            <a:normAutofit fontScale="85000" lnSpcReduction="20000"/>
          </a:bodyPr>
          <a:lstStyle/>
          <a:p>
            <a:r>
              <a:rPr lang="en-US" dirty="0"/>
              <a:t>During the 30 day review, determine the following:</a:t>
            </a:r>
          </a:p>
          <a:p>
            <a:endParaRPr lang="en-US" dirty="0"/>
          </a:p>
          <a:p>
            <a:r>
              <a:rPr lang="en-US" dirty="0"/>
              <a:t>If </a:t>
            </a:r>
            <a:r>
              <a:rPr lang="en-US" b="1" dirty="0"/>
              <a:t>Health </a:t>
            </a:r>
            <a:r>
              <a:rPr lang="en-US" dirty="0"/>
              <a:t>is the </a:t>
            </a:r>
            <a:r>
              <a:rPr lang="en-US" b="1" dirty="0"/>
              <a:t>Waiver</a:t>
            </a:r>
            <a:r>
              <a:rPr lang="en-US" dirty="0"/>
              <a:t> reason, the career planner must ensure: </a:t>
            </a:r>
          </a:p>
          <a:p>
            <a:pPr marL="0" indent="0">
              <a:buNone/>
            </a:pPr>
            <a:r>
              <a:rPr lang="en-US" dirty="0"/>
              <a:t> </a:t>
            </a:r>
          </a:p>
          <a:p>
            <a:pPr lvl="0"/>
            <a:r>
              <a:rPr lang="en-US" dirty="0"/>
              <a:t>The reason for granting the health waiver still exists.</a:t>
            </a:r>
          </a:p>
          <a:p>
            <a:pPr marL="0" indent="0">
              <a:buNone/>
            </a:pPr>
            <a:r>
              <a:rPr lang="en-US" dirty="0"/>
              <a:t> </a:t>
            </a:r>
          </a:p>
          <a:p>
            <a:pPr lvl="0"/>
            <a:r>
              <a:rPr lang="en-US" dirty="0"/>
              <a:t>That nothing has changed that would impact the development or implementation of a training plan and a potential start date for training.  If something has changed, describe.</a:t>
            </a:r>
          </a:p>
          <a:p>
            <a:pPr marL="0" indent="0">
              <a:buNone/>
            </a:pPr>
            <a:r>
              <a:rPr lang="en-US" dirty="0"/>
              <a:t> </a:t>
            </a:r>
          </a:p>
          <a:p>
            <a:r>
              <a:rPr lang="en-US" dirty="0"/>
              <a:t>If the </a:t>
            </a:r>
            <a:r>
              <a:rPr lang="en-US" b="1" dirty="0"/>
              <a:t>Health</a:t>
            </a:r>
            <a:r>
              <a:rPr lang="en-US" dirty="0"/>
              <a:t> reason no longer exists, contact state merit staff.</a:t>
            </a:r>
          </a:p>
          <a:p>
            <a:endParaRPr lang="en-US" dirty="0"/>
          </a:p>
        </p:txBody>
      </p:sp>
      <p:sp>
        <p:nvSpPr>
          <p:cNvPr id="4" name="Slide Number Placeholder 3">
            <a:extLst>
              <a:ext uri="{FF2B5EF4-FFF2-40B4-BE49-F238E27FC236}">
                <a16:creationId xmlns:a16="http://schemas.microsoft.com/office/drawing/2014/main" id="{F512CFFB-20F6-4950-91D1-775D76F52001}"/>
              </a:ext>
            </a:extLst>
          </p:cNvPr>
          <p:cNvSpPr>
            <a:spLocks noGrp="1"/>
          </p:cNvSpPr>
          <p:nvPr>
            <p:ph type="sldNum" sz="quarter" idx="12"/>
          </p:nvPr>
        </p:nvSpPr>
        <p:spPr/>
        <p:txBody>
          <a:bodyPr/>
          <a:lstStyle/>
          <a:p>
            <a:fld id="{E8EE1BDA-EAED-4134-8BA8-F8A103E99D1F}" type="slidenum">
              <a:rPr lang="en-US" smtClean="0"/>
              <a:pPr/>
              <a:t>33</a:t>
            </a:fld>
            <a:endParaRPr lang="en-US" dirty="0"/>
          </a:p>
        </p:txBody>
      </p:sp>
    </p:spTree>
    <p:extLst>
      <p:ext uri="{BB962C8B-B14F-4D97-AF65-F5344CB8AC3E}">
        <p14:creationId xmlns:p14="http://schemas.microsoft.com/office/powerpoint/2010/main" val="897339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6EE2-082A-49D8-8F91-FB291F30FA6D}"/>
              </a:ext>
            </a:extLst>
          </p:cNvPr>
          <p:cNvSpPr>
            <a:spLocks noGrp="1"/>
          </p:cNvSpPr>
          <p:nvPr>
            <p:ph type="title"/>
          </p:nvPr>
        </p:nvSpPr>
        <p:spPr/>
        <p:txBody>
          <a:bodyPr>
            <a:normAutofit fontScale="90000"/>
          </a:bodyPr>
          <a:lstStyle/>
          <a:p>
            <a:r>
              <a:rPr lang="en-US" dirty="0"/>
              <a:t>Waiver – 30 Day Reviews</a:t>
            </a:r>
          </a:p>
        </p:txBody>
      </p:sp>
      <p:sp>
        <p:nvSpPr>
          <p:cNvPr id="3" name="Content Placeholder 2">
            <a:extLst>
              <a:ext uri="{FF2B5EF4-FFF2-40B4-BE49-F238E27FC236}">
                <a16:creationId xmlns:a16="http://schemas.microsoft.com/office/drawing/2014/main" id="{3F608A25-29EB-47F7-90CE-6B5AA00E67B0}"/>
              </a:ext>
            </a:extLst>
          </p:cNvPr>
          <p:cNvSpPr>
            <a:spLocks noGrp="1"/>
          </p:cNvSpPr>
          <p:nvPr>
            <p:ph idx="1"/>
          </p:nvPr>
        </p:nvSpPr>
        <p:spPr/>
        <p:txBody>
          <a:bodyPr>
            <a:normAutofit fontScale="77500" lnSpcReduction="20000"/>
          </a:bodyPr>
          <a:lstStyle/>
          <a:p>
            <a:r>
              <a:rPr lang="en-US" dirty="0"/>
              <a:t>If </a:t>
            </a:r>
            <a:r>
              <a:rPr lang="en-US" b="1" dirty="0"/>
              <a:t>Enrollment Unavailable</a:t>
            </a:r>
            <a:r>
              <a:rPr lang="en-US" dirty="0"/>
              <a:t> is the </a:t>
            </a:r>
            <a:r>
              <a:rPr lang="en-US" b="1" dirty="0"/>
              <a:t>Waiver</a:t>
            </a:r>
            <a:r>
              <a:rPr lang="en-US" dirty="0"/>
              <a:t> reason, the career planner must ensure:</a:t>
            </a:r>
            <a:endParaRPr lang="en-US" sz="2400" dirty="0"/>
          </a:p>
          <a:p>
            <a:endParaRPr lang="en-US" sz="1000" dirty="0"/>
          </a:p>
          <a:p>
            <a:pPr lvl="0"/>
            <a:r>
              <a:rPr lang="en-US" dirty="0"/>
              <a:t>The training will begin within the 60 day period. </a:t>
            </a:r>
            <a:endParaRPr lang="en-US" sz="2400" dirty="0"/>
          </a:p>
          <a:p>
            <a:endParaRPr lang="en-US" sz="800" dirty="0"/>
          </a:p>
          <a:p>
            <a:pPr lvl="0"/>
            <a:r>
              <a:rPr lang="en-US" dirty="0"/>
              <a:t>The participant meets the Extended Benefit (EB) work test. To determine, the participant must:</a:t>
            </a:r>
            <a:endParaRPr lang="en-US" sz="2400" dirty="0"/>
          </a:p>
          <a:p>
            <a:pPr marL="0" indent="0">
              <a:buNone/>
            </a:pPr>
            <a:endParaRPr lang="en-US" sz="800" dirty="0"/>
          </a:p>
          <a:p>
            <a:pPr lvl="1"/>
            <a:r>
              <a:rPr lang="en-US" dirty="0"/>
              <a:t>Be registered for work with the Illinois Job Link and Illinois </a:t>
            </a:r>
            <a:r>
              <a:rPr lang="en-US" dirty="0" err="1"/>
              <a:t>workNet</a:t>
            </a:r>
            <a:r>
              <a:rPr lang="en-US" dirty="0"/>
              <a:t>;</a:t>
            </a:r>
            <a:endParaRPr lang="en-US" sz="2000" dirty="0"/>
          </a:p>
          <a:p>
            <a:endParaRPr lang="en-US" sz="700" dirty="0"/>
          </a:p>
          <a:p>
            <a:pPr lvl="1"/>
            <a:r>
              <a:rPr lang="en-US" dirty="0"/>
              <a:t>Actively engage in seeking work;</a:t>
            </a:r>
            <a:endParaRPr lang="en-US" sz="2000" dirty="0"/>
          </a:p>
          <a:p>
            <a:endParaRPr lang="en-US" sz="600" dirty="0"/>
          </a:p>
          <a:p>
            <a:pPr lvl="1"/>
            <a:r>
              <a:rPr lang="en-US" dirty="0"/>
              <a:t>Upon request, furnish the tangible evidence of work search efforts each week; and</a:t>
            </a:r>
            <a:endParaRPr lang="en-US" sz="2000" dirty="0"/>
          </a:p>
          <a:p>
            <a:endParaRPr lang="en-US" sz="600" dirty="0"/>
          </a:p>
          <a:p>
            <a:pPr lvl="1"/>
            <a:r>
              <a:rPr lang="en-US" dirty="0"/>
              <a:t>Accept any offer of suitable work, including those referred by the State.</a:t>
            </a:r>
            <a:endParaRPr lang="en-US" sz="2000" dirty="0"/>
          </a:p>
          <a:p>
            <a:endParaRPr lang="en-US" sz="600" dirty="0"/>
          </a:p>
          <a:p>
            <a:r>
              <a:rPr lang="en-US" dirty="0"/>
              <a:t>If the </a:t>
            </a:r>
            <a:r>
              <a:rPr lang="en-US" b="1" dirty="0"/>
              <a:t>Enrollment Unavailable</a:t>
            </a:r>
            <a:r>
              <a:rPr lang="en-US" dirty="0"/>
              <a:t> reason no longer exists, contact state merit staff.</a:t>
            </a:r>
            <a:endParaRPr lang="en-US" sz="2400" dirty="0"/>
          </a:p>
          <a:p>
            <a:endParaRPr lang="en-US" dirty="0"/>
          </a:p>
        </p:txBody>
      </p:sp>
      <p:sp>
        <p:nvSpPr>
          <p:cNvPr id="4" name="Slide Number Placeholder 3">
            <a:extLst>
              <a:ext uri="{FF2B5EF4-FFF2-40B4-BE49-F238E27FC236}">
                <a16:creationId xmlns:a16="http://schemas.microsoft.com/office/drawing/2014/main" id="{B0FF0D4F-B3B5-415F-BDEB-80F179F0A5E6}"/>
              </a:ext>
            </a:extLst>
          </p:cNvPr>
          <p:cNvSpPr>
            <a:spLocks noGrp="1"/>
          </p:cNvSpPr>
          <p:nvPr>
            <p:ph type="sldNum" sz="quarter" idx="12"/>
          </p:nvPr>
        </p:nvSpPr>
        <p:spPr/>
        <p:txBody>
          <a:bodyPr/>
          <a:lstStyle/>
          <a:p>
            <a:fld id="{E8EE1BDA-EAED-4134-8BA8-F8A103E99D1F}" type="slidenum">
              <a:rPr lang="en-US" smtClean="0"/>
              <a:pPr/>
              <a:t>34</a:t>
            </a:fld>
            <a:endParaRPr lang="en-US" dirty="0"/>
          </a:p>
        </p:txBody>
      </p:sp>
    </p:spTree>
    <p:extLst>
      <p:ext uri="{BB962C8B-B14F-4D97-AF65-F5344CB8AC3E}">
        <p14:creationId xmlns:p14="http://schemas.microsoft.com/office/powerpoint/2010/main" val="293731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3DBA-F3E6-4763-BE91-704257DED858}"/>
              </a:ext>
            </a:extLst>
          </p:cNvPr>
          <p:cNvSpPr>
            <a:spLocks noGrp="1"/>
          </p:cNvSpPr>
          <p:nvPr>
            <p:ph type="title"/>
          </p:nvPr>
        </p:nvSpPr>
        <p:spPr/>
        <p:txBody>
          <a:bodyPr>
            <a:normAutofit fontScale="90000"/>
          </a:bodyPr>
          <a:lstStyle/>
          <a:p>
            <a:r>
              <a:rPr lang="en-US" dirty="0"/>
              <a:t>Waiver – 30 Day Reviews</a:t>
            </a:r>
          </a:p>
        </p:txBody>
      </p:sp>
      <p:sp>
        <p:nvSpPr>
          <p:cNvPr id="3" name="Content Placeholder 2">
            <a:extLst>
              <a:ext uri="{FF2B5EF4-FFF2-40B4-BE49-F238E27FC236}">
                <a16:creationId xmlns:a16="http://schemas.microsoft.com/office/drawing/2014/main" id="{09672687-693E-4841-8F22-93591A511313}"/>
              </a:ext>
            </a:extLst>
          </p:cNvPr>
          <p:cNvSpPr>
            <a:spLocks noGrp="1"/>
          </p:cNvSpPr>
          <p:nvPr>
            <p:ph idx="1"/>
          </p:nvPr>
        </p:nvSpPr>
        <p:spPr/>
        <p:txBody>
          <a:bodyPr>
            <a:normAutofit fontScale="77500" lnSpcReduction="20000"/>
          </a:bodyPr>
          <a:lstStyle/>
          <a:p>
            <a:r>
              <a:rPr lang="en-US" dirty="0"/>
              <a:t> If </a:t>
            </a:r>
            <a:r>
              <a:rPr lang="en-US" b="1" dirty="0"/>
              <a:t>Training Not Available</a:t>
            </a:r>
            <a:r>
              <a:rPr lang="en-US" dirty="0"/>
              <a:t> is the </a:t>
            </a:r>
            <a:r>
              <a:rPr lang="en-US" b="1" dirty="0"/>
              <a:t>Waiver</a:t>
            </a:r>
            <a:r>
              <a:rPr lang="en-US" dirty="0"/>
              <a:t> reason, the career planner must ensure: </a:t>
            </a:r>
            <a:endParaRPr lang="en-US" sz="2400" dirty="0"/>
          </a:p>
          <a:p>
            <a:endParaRPr lang="en-US" sz="700" dirty="0"/>
          </a:p>
          <a:p>
            <a:pPr lvl="0"/>
            <a:r>
              <a:rPr lang="en-US" dirty="0"/>
              <a:t>The participant meets the Extended Benefit (EB) work test. To determine, the participant must:</a:t>
            </a:r>
            <a:endParaRPr lang="en-US" sz="2400" dirty="0"/>
          </a:p>
          <a:p>
            <a:endParaRPr lang="en-US" sz="700" dirty="0"/>
          </a:p>
          <a:p>
            <a:pPr lvl="1"/>
            <a:r>
              <a:rPr lang="en-US" dirty="0"/>
              <a:t>Register for work with the Illinois Job Link and Illinois </a:t>
            </a:r>
            <a:r>
              <a:rPr lang="en-US" dirty="0" err="1"/>
              <a:t>workNet</a:t>
            </a:r>
            <a:r>
              <a:rPr lang="en-US" dirty="0"/>
              <a:t>;</a:t>
            </a:r>
            <a:endParaRPr lang="en-US" sz="2000" dirty="0"/>
          </a:p>
          <a:p>
            <a:endParaRPr lang="en-US" sz="700" dirty="0"/>
          </a:p>
          <a:p>
            <a:pPr lvl="1"/>
            <a:r>
              <a:rPr lang="en-US" dirty="0"/>
              <a:t>Actively engage in seeking work;</a:t>
            </a:r>
            <a:endParaRPr lang="en-US" sz="2000" dirty="0"/>
          </a:p>
          <a:p>
            <a:endParaRPr lang="en-US" sz="700" dirty="0"/>
          </a:p>
          <a:p>
            <a:pPr lvl="1"/>
            <a:r>
              <a:rPr lang="en-US" dirty="0"/>
              <a:t>Upon request, furnish tangible evidence of work search efforts each week; and</a:t>
            </a:r>
            <a:endParaRPr lang="en-US" sz="2000" dirty="0"/>
          </a:p>
          <a:p>
            <a:endParaRPr lang="en-US" sz="700" dirty="0"/>
          </a:p>
          <a:p>
            <a:pPr lvl="1"/>
            <a:r>
              <a:rPr lang="en-US" dirty="0"/>
              <a:t>Accept any offer of suitable work, including those referred by the State.</a:t>
            </a:r>
            <a:endParaRPr lang="en-US" sz="2000" dirty="0"/>
          </a:p>
          <a:p>
            <a:endParaRPr lang="en-US" sz="700" dirty="0"/>
          </a:p>
          <a:p>
            <a:pPr lvl="0"/>
            <a:r>
              <a:rPr lang="en-US" dirty="0"/>
              <a:t>What activities have been completed to find a suitable training program for the participant? </a:t>
            </a:r>
            <a:r>
              <a:rPr lang="en-US" b="1" dirty="0"/>
              <a:t> </a:t>
            </a:r>
            <a:r>
              <a:rPr lang="en-US" dirty="0"/>
              <a:t>If the participant is not making any substantial progress or does not have a valid reason for finding or enrolling in training, contact state merit staff.</a:t>
            </a:r>
            <a:endParaRPr lang="en-US" sz="2400" dirty="0"/>
          </a:p>
          <a:p>
            <a:endParaRPr lang="en-US" dirty="0"/>
          </a:p>
        </p:txBody>
      </p:sp>
      <p:sp>
        <p:nvSpPr>
          <p:cNvPr id="4" name="Slide Number Placeholder 3">
            <a:extLst>
              <a:ext uri="{FF2B5EF4-FFF2-40B4-BE49-F238E27FC236}">
                <a16:creationId xmlns:a16="http://schemas.microsoft.com/office/drawing/2014/main" id="{2F82191E-5D97-44ED-96D8-A99465254183}"/>
              </a:ext>
            </a:extLst>
          </p:cNvPr>
          <p:cNvSpPr>
            <a:spLocks noGrp="1"/>
          </p:cNvSpPr>
          <p:nvPr>
            <p:ph type="sldNum" sz="quarter" idx="12"/>
          </p:nvPr>
        </p:nvSpPr>
        <p:spPr/>
        <p:txBody>
          <a:bodyPr/>
          <a:lstStyle/>
          <a:p>
            <a:fld id="{E8EE1BDA-EAED-4134-8BA8-F8A103E99D1F}" type="slidenum">
              <a:rPr lang="en-US" smtClean="0"/>
              <a:pPr/>
              <a:t>35</a:t>
            </a:fld>
            <a:endParaRPr lang="en-US" dirty="0"/>
          </a:p>
        </p:txBody>
      </p:sp>
    </p:spTree>
    <p:extLst>
      <p:ext uri="{BB962C8B-B14F-4D97-AF65-F5344CB8AC3E}">
        <p14:creationId xmlns:p14="http://schemas.microsoft.com/office/powerpoint/2010/main" val="394052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8022-9F49-4739-A50B-DF735272C558}"/>
              </a:ext>
            </a:extLst>
          </p:cNvPr>
          <p:cNvSpPr>
            <a:spLocks noGrp="1"/>
          </p:cNvSpPr>
          <p:nvPr>
            <p:ph type="title"/>
          </p:nvPr>
        </p:nvSpPr>
        <p:spPr/>
        <p:txBody>
          <a:bodyPr>
            <a:normAutofit fontScale="90000"/>
          </a:bodyPr>
          <a:lstStyle/>
          <a:p>
            <a:r>
              <a:rPr lang="en-US" dirty="0"/>
              <a:t>Waiver – 30 Day Reviews</a:t>
            </a:r>
          </a:p>
        </p:txBody>
      </p:sp>
      <p:sp>
        <p:nvSpPr>
          <p:cNvPr id="3" name="Content Placeholder 2">
            <a:extLst>
              <a:ext uri="{FF2B5EF4-FFF2-40B4-BE49-F238E27FC236}">
                <a16:creationId xmlns:a16="http://schemas.microsoft.com/office/drawing/2014/main" id="{29DB1255-6AC1-4C11-A4FD-70C75058E702}"/>
              </a:ext>
            </a:extLst>
          </p:cNvPr>
          <p:cNvSpPr>
            <a:spLocks noGrp="1"/>
          </p:cNvSpPr>
          <p:nvPr>
            <p:ph idx="1"/>
          </p:nvPr>
        </p:nvSpPr>
        <p:spPr/>
        <p:txBody>
          <a:bodyPr/>
          <a:lstStyle/>
          <a:p>
            <a:r>
              <a:rPr lang="en-US" dirty="0"/>
              <a:t>There are two reports in IWDS that will aid the career planner in managing the 30 day reviews.  </a:t>
            </a:r>
          </a:p>
          <a:p>
            <a:endParaRPr lang="en-US" dirty="0"/>
          </a:p>
          <a:p>
            <a:pPr lvl="1"/>
            <a:r>
              <a:rPr lang="en-US" b="1" dirty="0"/>
              <a:t>30 day Waiver Review Report</a:t>
            </a:r>
            <a:r>
              <a:rPr lang="en-US" dirty="0"/>
              <a:t> – locates the most recent 30 day review record and calculates the number of days since the completion of the review.  </a:t>
            </a:r>
          </a:p>
          <a:p>
            <a:endParaRPr lang="en-US" dirty="0"/>
          </a:p>
          <a:p>
            <a:pPr lvl="1"/>
            <a:r>
              <a:rPr lang="en-US" b="1" dirty="0"/>
              <a:t>TAA Waiver Review Report</a:t>
            </a:r>
            <a:r>
              <a:rPr lang="en-US" dirty="0"/>
              <a:t> - counts down the days until the next review is due based on the waiver's issue date.</a:t>
            </a:r>
          </a:p>
          <a:p>
            <a:endParaRPr lang="en-US" dirty="0"/>
          </a:p>
        </p:txBody>
      </p:sp>
      <p:sp>
        <p:nvSpPr>
          <p:cNvPr id="4" name="Slide Number Placeholder 3">
            <a:extLst>
              <a:ext uri="{FF2B5EF4-FFF2-40B4-BE49-F238E27FC236}">
                <a16:creationId xmlns:a16="http://schemas.microsoft.com/office/drawing/2014/main" id="{DA7C580D-D825-4106-B60D-C4AE640A2AE6}"/>
              </a:ext>
            </a:extLst>
          </p:cNvPr>
          <p:cNvSpPr>
            <a:spLocks noGrp="1"/>
          </p:cNvSpPr>
          <p:nvPr>
            <p:ph type="sldNum" sz="quarter" idx="12"/>
          </p:nvPr>
        </p:nvSpPr>
        <p:spPr/>
        <p:txBody>
          <a:bodyPr/>
          <a:lstStyle/>
          <a:p>
            <a:fld id="{E8EE1BDA-EAED-4134-8BA8-F8A103E99D1F}" type="slidenum">
              <a:rPr lang="en-US" smtClean="0"/>
              <a:pPr/>
              <a:t>36</a:t>
            </a:fld>
            <a:endParaRPr lang="en-US" dirty="0"/>
          </a:p>
        </p:txBody>
      </p:sp>
    </p:spTree>
    <p:extLst>
      <p:ext uri="{BB962C8B-B14F-4D97-AF65-F5344CB8AC3E}">
        <p14:creationId xmlns:p14="http://schemas.microsoft.com/office/powerpoint/2010/main" val="1783393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D943-8FAA-4650-9746-60A2FD930119}"/>
              </a:ext>
            </a:extLst>
          </p:cNvPr>
          <p:cNvSpPr>
            <a:spLocks noGrp="1"/>
          </p:cNvSpPr>
          <p:nvPr>
            <p:ph type="title"/>
          </p:nvPr>
        </p:nvSpPr>
        <p:spPr/>
        <p:txBody>
          <a:bodyPr>
            <a:normAutofit fontScale="90000"/>
          </a:bodyPr>
          <a:lstStyle/>
          <a:p>
            <a:r>
              <a:rPr lang="en-US" dirty="0"/>
              <a:t>Correspondence</a:t>
            </a:r>
          </a:p>
        </p:txBody>
      </p:sp>
      <p:sp>
        <p:nvSpPr>
          <p:cNvPr id="3" name="Content Placeholder 2">
            <a:extLst>
              <a:ext uri="{FF2B5EF4-FFF2-40B4-BE49-F238E27FC236}">
                <a16:creationId xmlns:a16="http://schemas.microsoft.com/office/drawing/2014/main" id="{4A00FB6D-9F15-4C5E-984D-3E5D8682F9C8}"/>
              </a:ext>
            </a:extLst>
          </p:cNvPr>
          <p:cNvSpPr>
            <a:spLocks noGrp="1"/>
          </p:cNvSpPr>
          <p:nvPr>
            <p:ph idx="1"/>
          </p:nvPr>
        </p:nvSpPr>
        <p:spPr/>
        <p:txBody>
          <a:bodyPr>
            <a:normAutofit fontScale="92500" lnSpcReduction="20000"/>
          </a:bodyPr>
          <a:lstStyle/>
          <a:p>
            <a:r>
              <a:rPr lang="en-US" dirty="0"/>
              <a:t>Emails.</a:t>
            </a:r>
          </a:p>
          <a:p>
            <a:pPr lvl="1"/>
            <a:r>
              <a:rPr lang="en-US" dirty="0"/>
              <a:t>Send all emails regarding Trade participants to state merit staff:  Susan Boggs (</a:t>
            </a:r>
            <a:r>
              <a:rPr lang="en-US" dirty="0">
                <a:hlinkClick r:id="rId2"/>
              </a:rPr>
              <a:t>susan.boggs@illinois.gov</a:t>
            </a:r>
            <a:r>
              <a:rPr lang="en-US" dirty="0"/>
              <a:t>), Sheila Sloan (</a:t>
            </a:r>
            <a:r>
              <a:rPr lang="en-US" dirty="0">
                <a:hlinkClick r:id="rId3"/>
              </a:rPr>
              <a:t>sheila.sloan@illinois.gov</a:t>
            </a:r>
            <a:r>
              <a:rPr lang="en-US" dirty="0"/>
              <a:t>), and Lori Graham (</a:t>
            </a:r>
            <a:r>
              <a:rPr lang="en-US" dirty="0">
                <a:hlinkClick r:id="rId4"/>
              </a:rPr>
              <a:t>lori.graham@illinois.gov</a:t>
            </a:r>
            <a:r>
              <a:rPr lang="en-US" dirty="0"/>
              <a:t>).</a:t>
            </a:r>
          </a:p>
          <a:p>
            <a:pPr lvl="1"/>
            <a:endParaRPr lang="en-US" dirty="0"/>
          </a:p>
          <a:p>
            <a:pPr lvl="1"/>
            <a:r>
              <a:rPr lang="en-US" dirty="0"/>
              <a:t>Send all emails regarding Trade grants to Crystal Bigelow (</a:t>
            </a:r>
            <a:r>
              <a:rPr lang="en-US" dirty="0">
                <a:hlinkClick r:id="rId5"/>
              </a:rPr>
              <a:t>crystal.bigelow@illinois.gov</a:t>
            </a:r>
            <a:r>
              <a:rPr lang="en-US" dirty="0"/>
              <a:t>).</a:t>
            </a:r>
          </a:p>
          <a:p>
            <a:pPr lvl="1"/>
            <a:endParaRPr lang="en-US" dirty="0"/>
          </a:p>
          <a:p>
            <a:pPr lvl="1"/>
            <a:r>
              <a:rPr lang="en-US" dirty="0"/>
              <a:t>Always include a clear subject line that includes the LWIA, the purpose of email and participant name.</a:t>
            </a:r>
          </a:p>
          <a:p>
            <a:pPr lvl="2"/>
            <a:r>
              <a:rPr lang="en-US" dirty="0"/>
              <a:t>LWIA XX - IEP &amp; New Occupational Training Approval Request for (participant name).</a:t>
            </a:r>
          </a:p>
          <a:p>
            <a:pPr lvl="1"/>
            <a:endParaRPr lang="en-US" dirty="0"/>
          </a:p>
          <a:p>
            <a:pPr lvl="1"/>
            <a:r>
              <a:rPr lang="en-US" dirty="0"/>
              <a:t>Do not combine information in emails for multiple participants.  Each email should be for one participant only.</a:t>
            </a:r>
          </a:p>
          <a:p>
            <a:pPr lvl="1"/>
            <a:endParaRPr lang="en-US" dirty="0"/>
          </a:p>
          <a:p>
            <a:endParaRPr lang="en-US" dirty="0"/>
          </a:p>
        </p:txBody>
      </p:sp>
      <p:sp>
        <p:nvSpPr>
          <p:cNvPr id="5" name="Slide Number Placeholder 4">
            <a:extLst>
              <a:ext uri="{FF2B5EF4-FFF2-40B4-BE49-F238E27FC236}">
                <a16:creationId xmlns:a16="http://schemas.microsoft.com/office/drawing/2014/main" id="{CBA87879-7F8A-426B-B79F-435A39775E9F}"/>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37</a:t>
            </a:fld>
            <a:endParaRPr lang="en-US" dirty="0"/>
          </a:p>
        </p:txBody>
      </p:sp>
    </p:spTree>
    <p:extLst>
      <p:ext uri="{BB962C8B-B14F-4D97-AF65-F5344CB8AC3E}">
        <p14:creationId xmlns:p14="http://schemas.microsoft.com/office/powerpoint/2010/main" val="361429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16D-E794-4275-823C-4A0BEFE87813}"/>
              </a:ext>
            </a:extLst>
          </p:cNvPr>
          <p:cNvSpPr>
            <a:spLocks noGrp="1"/>
          </p:cNvSpPr>
          <p:nvPr>
            <p:ph type="title"/>
          </p:nvPr>
        </p:nvSpPr>
        <p:spPr/>
        <p:txBody>
          <a:bodyPr>
            <a:normAutofit fontScale="90000"/>
          </a:bodyPr>
          <a:lstStyle/>
          <a:p>
            <a:r>
              <a:rPr lang="en-US" dirty="0"/>
              <a:t>Websites</a:t>
            </a:r>
          </a:p>
        </p:txBody>
      </p:sp>
      <p:sp>
        <p:nvSpPr>
          <p:cNvPr id="3" name="Content Placeholder 2">
            <a:extLst>
              <a:ext uri="{FF2B5EF4-FFF2-40B4-BE49-F238E27FC236}">
                <a16:creationId xmlns:a16="http://schemas.microsoft.com/office/drawing/2014/main" id="{9FE5F921-9510-48E1-97BA-F93695B53AEA}"/>
              </a:ext>
            </a:extLst>
          </p:cNvPr>
          <p:cNvSpPr>
            <a:spLocks noGrp="1"/>
          </p:cNvSpPr>
          <p:nvPr>
            <p:ph idx="1"/>
          </p:nvPr>
        </p:nvSpPr>
        <p:spPr/>
        <p:txBody>
          <a:bodyPr>
            <a:normAutofit fontScale="70000" lnSpcReduction="20000"/>
          </a:bodyPr>
          <a:lstStyle/>
          <a:p>
            <a:r>
              <a:rPr lang="en-US" dirty="0"/>
              <a:t>Illinois </a:t>
            </a:r>
            <a:r>
              <a:rPr lang="en-US" dirty="0" err="1"/>
              <a:t>workNet</a:t>
            </a:r>
            <a:r>
              <a:rPr lang="en-US" dirty="0"/>
              <a:t> Trade Forms</a:t>
            </a:r>
          </a:p>
          <a:p>
            <a:pPr lvl="1"/>
            <a:r>
              <a:rPr lang="en-US" dirty="0">
                <a:hlinkClick r:id="rId2"/>
              </a:rPr>
              <a:t>https://www.illinoisworknet.com/tradeforms</a:t>
            </a:r>
            <a:endParaRPr lang="en-US" dirty="0"/>
          </a:p>
          <a:p>
            <a:pPr lvl="1"/>
            <a:endParaRPr lang="en-US" dirty="0"/>
          </a:p>
          <a:p>
            <a:r>
              <a:rPr lang="en-US" dirty="0"/>
              <a:t>US Department of Labor Employment &amp; Training Trade Site</a:t>
            </a:r>
          </a:p>
          <a:p>
            <a:pPr lvl="1"/>
            <a:r>
              <a:rPr lang="en-US" dirty="0">
                <a:hlinkClick r:id="rId3"/>
              </a:rPr>
              <a:t>https://www.dol.gov/agencies/eta/tradeact</a:t>
            </a:r>
            <a:endParaRPr lang="en-US" dirty="0"/>
          </a:p>
          <a:p>
            <a:pPr lvl="1"/>
            <a:endParaRPr lang="en-US" dirty="0"/>
          </a:p>
          <a:p>
            <a:r>
              <a:rPr lang="en-US" dirty="0"/>
              <a:t>Illinois Workforce Development System (IWDS)</a:t>
            </a:r>
          </a:p>
          <a:p>
            <a:pPr lvl="1"/>
            <a:r>
              <a:rPr lang="en-US" dirty="0">
                <a:hlinkClick r:id="rId4"/>
              </a:rPr>
              <a:t>https://iwds.dceo.Illinois.gov/iwds/staffhome.html</a:t>
            </a:r>
            <a:endParaRPr lang="en-US" dirty="0"/>
          </a:p>
          <a:p>
            <a:pPr lvl="1"/>
            <a:endParaRPr lang="en-US" dirty="0"/>
          </a:p>
          <a:p>
            <a:r>
              <a:rPr lang="en-US" dirty="0"/>
              <a:t>US General Services Administration (GSA)</a:t>
            </a:r>
          </a:p>
          <a:p>
            <a:pPr lvl="1"/>
            <a:r>
              <a:rPr lang="en-US" dirty="0">
                <a:hlinkClick r:id="rId5"/>
              </a:rPr>
              <a:t>http://www.gsa.gov</a:t>
            </a:r>
            <a:endParaRPr lang="en-US" dirty="0"/>
          </a:p>
          <a:p>
            <a:endParaRPr lang="en-US" dirty="0"/>
          </a:p>
          <a:p>
            <a:r>
              <a:rPr lang="en-US" dirty="0"/>
              <a:t>Workforce GPS (Trade 101 Resources)</a:t>
            </a:r>
          </a:p>
          <a:p>
            <a:pPr lvl="1"/>
            <a:r>
              <a:rPr lang="en-US" dirty="0">
                <a:hlinkClick r:id="rId6"/>
              </a:rPr>
              <a:t>https://taa.workforcegps.org/</a:t>
            </a:r>
            <a:endParaRPr lang="en-US" dirty="0"/>
          </a:p>
          <a:p>
            <a:pPr lvl="1"/>
            <a:endParaRPr lang="en-US" dirty="0"/>
          </a:p>
        </p:txBody>
      </p:sp>
      <p:sp>
        <p:nvSpPr>
          <p:cNvPr id="5" name="Slide Number Placeholder 4">
            <a:extLst>
              <a:ext uri="{FF2B5EF4-FFF2-40B4-BE49-F238E27FC236}">
                <a16:creationId xmlns:a16="http://schemas.microsoft.com/office/drawing/2014/main" id="{6C147413-46BD-4DC7-BA62-0E48E013BF9C}"/>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38</a:t>
            </a:fld>
            <a:endParaRPr lang="en-US" dirty="0"/>
          </a:p>
        </p:txBody>
      </p:sp>
    </p:spTree>
    <p:extLst>
      <p:ext uri="{BB962C8B-B14F-4D97-AF65-F5344CB8AC3E}">
        <p14:creationId xmlns:p14="http://schemas.microsoft.com/office/powerpoint/2010/main" val="3873975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endParaRPr lang="en-US" dirty="0"/>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endParaRPr lang="en-US" dirty="0"/>
          </a:p>
          <a:p>
            <a:pPr marL="0" indent="0">
              <a:buNone/>
            </a:pPr>
            <a:r>
              <a:rPr lang="en-US" dirty="0"/>
              <a:t>Lori Graham</a:t>
            </a:r>
          </a:p>
          <a:p>
            <a:pPr marL="0" indent="0">
              <a:buNone/>
            </a:pPr>
            <a:r>
              <a:rPr lang="en-US" dirty="0"/>
              <a:t>Manpower Planner</a:t>
            </a:r>
          </a:p>
          <a:p>
            <a:pPr marL="0" indent="0">
              <a:buNone/>
            </a:pPr>
            <a:r>
              <a:rPr lang="en-US" dirty="0">
                <a:hlinkClick r:id="rId5"/>
              </a:rPr>
              <a:t>lori.graham@illinois.gov</a:t>
            </a:r>
            <a:endParaRPr lang="en-US" dirty="0"/>
          </a:p>
          <a:p>
            <a:pPr marL="0" indent="0">
              <a:buNone/>
            </a:pPr>
            <a:r>
              <a:rPr lang="en-US" dirty="0"/>
              <a:t>309-830-8458</a:t>
            </a:r>
          </a:p>
          <a:p>
            <a:endParaRPr lang="en-US" dirty="0"/>
          </a:p>
        </p:txBody>
      </p:sp>
      <p:sp>
        <p:nvSpPr>
          <p:cNvPr id="6" name="Slide Number Placeholder 5">
            <a:extLst>
              <a:ext uri="{FF2B5EF4-FFF2-40B4-BE49-F238E27FC236}">
                <a16:creationId xmlns:a16="http://schemas.microsoft.com/office/drawing/2014/main" id="{D451A8D6-34A2-40A1-B8F5-BB8997B286B9}"/>
              </a:ext>
            </a:extLst>
          </p:cNvPr>
          <p:cNvSpPr>
            <a:spLocks noGrp="1"/>
          </p:cNvSpPr>
          <p:nvPr>
            <p:ph type="sldNum" sz="quarter" idx="12"/>
          </p:nvPr>
        </p:nvSpPr>
        <p:spPr/>
        <p:txBody>
          <a:bodyPr/>
          <a:lstStyle/>
          <a:p>
            <a:fld id="{6C5DF03D-00EB-4004-86A6-F5EBA25ADC7C}" type="slidenum">
              <a:rPr lang="en-US" smtClean="0"/>
              <a:pPr/>
              <a:t>39</a:t>
            </a:fld>
            <a:endParaRPr lang="en-US" dirty="0"/>
          </a:p>
        </p:txBody>
      </p:sp>
    </p:spTree>
    <p:extLst>
      <p:ext uri="{BB962C8B-B14F-4D97-AF65-F5344CB8AC3E}">
        <p14:creationId xmlns:p14="http://schemas.microsoft.com/office/powerpoint/2010/main" val="295058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B830-139B-47B3-8F37-CE755F6B78CA}"/>
              </a:ext>
            </a:extLst>
          </p:cNvPr>
          <p:cNvSpPr>
            <a:spLocks noGrp="1"/>
          </p:cNvSpPr>
          <p:nvPr>
            <p:ph type="title"/>
          </p:nvPr>
        </p:nvSpPr>
        <p:spPr/>
        <p:txBody>
          <a:bodyPr>
            <a:normAutofit fontScale="90000"/>
          </a:bodyPr>
          <a:lstStyle/>
          <a:p>
            <a:r>
              <a:rPr lang="en-US" dirty="0"/>
              <a:t>Waivers (cont.)</a:t>
            </a:r>
          </a:p>
        </p:txBody>
      </p:sp>
      <p:sp>
        <p:nvSpPr>
          <p:cNvPr id="3" name="Content Placeholder 2">
            <a:extLst>
              <a:ext uri="{FF2B5EF4-FFF2-40B4-BE49-F238E27FC236}">
                <a16:creationId xmlns:a16="http://schemas.microsoft.com/office/drawing/2014/main" id="{A4F5B227-5F71-4726-B8F0-ADC03A61E1D0}"/>
              </a:ext>
            </a:extLst>
          </p:cNvPr>
          <p:cNvSpPr>
            <a:spLocks noGrp="1"/>
          </p:cNvSpPr>
          <p:nvPr>
            <p:ph idx="1"/>
          </p:nvPr>
        </p:nvSpPr>
        <p:spPr/>
        <p:txBody>
          <a:bodyPr/>
          <a:lstStyle/>
          <a:p>
            <a:r>
              <a:rPr lang="en-US" dirty="0"/>
              <a:t>Only one waiver per certification.</a:t>
            </a:r>
          </a:p>
          <a:p>
            <a:r>
              <a:rPr lang="en-US" dirty="0"/>
              <a:t>Cannot be issued after a participant enrolls in training</a:t>
            </a:r>
          </a:p>
          <a:p>
            <a:r>
              <a:rPr lang="en-US" dirty="0"/>
              <a:t>Training plan must be developed.</a:t>
            </a:r>
          </a:p>
          <a:p>
            <a:r>
              <a:rPr lang="en-US" dirty="0"/>
              <a:t>TRA eligibility deadline still applies, or eligible for extenuating circumstances.</a:t>
            </a:r>
          </a:p>
        </p:txBody>
      </p:sp>
      <p:sp>
        <p:nvSpPr>
          <p:cNvPr id="4" name="Slide Number Placeholder 3">
            <a:extLst>
              <a:ext uri="{FF2B5EF4-FFF2-40B4-BE49-F238E27FC236}">
                <a16:creationId xmlns:a16="http://schemas.microsoft.com/office/drawing/2014/main" id="{519443F8-A8FA-4C6B-8E9D-6AC234EC28A1}"/>
              </a:ext>
            </a:extLst>
          </p:cNvPr>
          <p:cNvSpPr>
            <a:spLocks noGrp="1"/>
          </p:cNvSpPr>
          <p:nvPr>
            <p:ph type="sldNum" sz="quarter" idx="12"/>
          </p:nvPr>
        </p:nvSpPr>
        <p:spPr/>
        <p:txBody>
          <a:bodyPr/>
          <a:lstStyle/>
          <a:p>
            <a:fld id="{E8EE1BDA-EAED-4134-8BA8-F8A103E99D1F}" type="slidenum">
              <a:rPr lang="en-US" smtClean="0"/>
              <a:pPr/>
              <a:t>4</a:t>
            </a:fld>
            <a:endParaRPr lang="en-US" dirty="0"/>
          </a:p>
        </p:txBody>
      </p:sp>
    </p:spTree>
    <p:extLst>
      <p:ext uri="{BB962C8B-B14F-4D97-AF65-F5344CB8AC3E}">
        <p14:creationId xmlns:p14="http://schemas.microsoft.com/office/powerpoint/2010/main" val="1715415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ADC673AA-CA5A-4079-B149-AC30A13BF802}"/>
              </a:ext>
            </a:extLst>
          </p:cNvPr>
          <p:cNvSpPr>
            <a:spLocks noGrp="1"/>
          </p:cNvSpPr>
          <p:nvPr>
            <p:ph type="sldNum" sz="quarter" idx="12"/>
          </p:nvPr>
        </p:nvSpPr>
        <p:spPr/>
        <p:txBody>
          <a:bodyPr/>
          <a:lstStyle/>
          <a:p>
            <a:fld id="{6C5DF03D-00EB-4004-86A6-F5EBA25ADC7C}" type="slidenum">
              <a:rPr lang="en-US" smtClean="0"/>
              <a:pPr/>
              <a:t>40</a:t>
            </a:fld>
            <a:endParaRPr lang="en-US" dirty="0"/>
          </a:p>
        </p:txBody>
      </p:sp>
    </p:spTree>
    <p:extLst>
      <p:ext uri="{BB962C8B-B14F-4D97-AF65-F5344CB8AC3E}">
        <p14:creationId xmlns:p14="http://schemas.microsoft.com/office/powerpoint/2010/main" val="1752893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845-5C4D-4C0F-8442-0CF41A2A157F}"/>
              </a:ext>
            </a:extLst>
          </p:cNvPr>
          <p:cNvSpPr>
            <a:spLocks noGrp="1"/>
          </p:cNvSpPr>
          <p:nvPr>
            <p:ph type="title"/>
          </p:nvPr>
        </p:nvSpPr>
        <p:spPr/>
        <p:txBody>
          <a:bodyPr>
            <a:normAutofit fontScale="90000"/>
          </a:bodyPr>
          <a:lstStyle/>
          <a:p>
            <a:r>
              <a:rPr lang="en-US" dirty="0"/>
              <a:t>Trade Training</a:t>
            </a:r>
          </a:p>
        </p:txBody>
      </p:sp>
      <p:sp>
        <p:nvSpPr>
          <p:cNvPr id="3" name="Content Placeholder 2">
            <a:extLst>
              <a:ext uri="{FF2B5EF4-FFF2-40B4-BE49-F238E27FC236}">
                <a16:creationId xmlns:a16="http://schemas.microsoft.com/office/drawing/2014/main" id="{5189C03C-4E57-43CB-8BDD-E3186C0CEBC7}"/>
              </a:ext>
            </a:extLst>
          </p:cNvPr>
          <p:cNvSpPr>
            <a:spLocks noGrp="1"/>
          </p:cNvSpPr>
          <p:nvPr>
            <p:ph idx="1"/>
          </p:nvPr>
        </p:nvSpPr>
        <p:spPr/>
        <p:txBody>
          <a:bodyPr>
            <a:normAutofit lnSpcReduction="10000"/>
          </a:bodyPr>
          <a:lstStyle/>
          <a:p>
            <a:r>
              <a:rPr lang="en-US" dirty="0"/>
              <a:t>Upcoming Training (Thursday Zoom Meetings):</a:t>
            </a:r>
          </a:p>
          <a:p>
            <a:r>
              <a:rPr lang="en-US" dirty="0"/>
              <a:t>Invitations sent out from Kiersten Baer at ISU.</a:t>
            </a:r>
          </a:p>
          <a:p>
            <a:pPr lvl="1"/>
            <a:r>
              <a:rPr lang="en-US" b="1" dirty="0"/>
              <a:t>November 18 </a:t>
            </a:r>
            <a:r>
              <a:rPr lang="en-US" dirty="0"/>
              <a:t>– Training (including completion of Form #006 Verification of Trade Training Enrollment, Form #005 Eligibility Determination of Travel-Subsistence Assistance, and Form #006d/e Program Tracking Form).</a:t>
            </a:r>
          </a:p>
          <a:p>
            <a:pPr lvl="1"/>
            <a:endParaRPr lang="en-US" sz="500" b="1" dirty="0"/>
          </a:p>
          <a:p>
            <a:pPr lvl="1"/>
            <a:r>
              <a:rPr lang="en-US" b="1" dirty="0"/>
              <a:t>December 2</a:t>
            </a:r>
            <a:r>
              <a:rPr lang="en-US" dirty="0"/>
              <a:t> – Attendance, Benchmarks, Breaks in Training (including completion of the Form #006a Bi-Weekly Verification of Training Attendance), and IEP Modifications.</a:t>
            </a:r>
          </a:p>
          <a:p>
            <a:pPr lvl="1"/>
            <a:endParaRPr lang="en-US" sz="500" b="1" dirty="0"/>
          </a:p>
          <a:p>
            <a:pPr lvl="1"/>
            <a:r>
              <a:rPr lang="en-US" b="1" dirty="0"/>
              <a:t>December 9</a:t>
            </a:r>
            <a:r>
              <a:rPr lang="en-US" dirty="0"/>
              <a:t> – Alternative/Reemployment Trade Adjustment Assistance (A/RTAA), Job Search Allowances, Relocation Allowances.</a:t>
            </a:r>
          </a:p>
          <a:p>
            <a:pPr lvl="1"/>
            <a:endParaRPr lang="en-US" dirty="0"/>
          </a:p>
        </p:txBody>
      </p:sp>
      <p:sp>
        <p:nvSpPr>
          <p:cNvPr id="5" name="Slide Number Placeholder 4">
            <a:extLst>
              <a:ext uri="{FF2B5EF4-FFF2-40B4-BE49-F238E27FC236}">
                <a16:creationId xmlns:a16="http://schemas.microsoft.com/office/drawing/2014/main" id="{A2B11214-FA54-456D-BC4C-BE91FD6543D4}"/>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41</a:t>
            </a:fld>
            <a:endParaRPr lang="en-US" dirty="0"/>
          </a:p>
        </p:txBody>
      </p:sp>
    </p:spTree>
    <p:extLst>
      <p:ext uri="{BB962C8B-B14F-4D97-AF65-F5344CB8AC3E}">
        <p14:creationId xmlns:p14="http://schemas.microsoft.com/office/powerpoint/2010/main" val="1830264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5B80-E49B-42C2-BBFE-79083A42148A}"/>
              </a:ext>
            </a:extLst>
          </p:cNvPr>
          <p:cNvSpPr>
            <a:spLocks noGrp="1"/>
          </p:cNvSpPr>
          <p:nvPr>
            <p:ph type="title"/>
          </p:nvPr>
        </p:nvSpPr>
        <p:spPr/>
        <p:txBody>
          <a:bodyPr>
            <a:normAutofit fontScale="90000"/>
          </a:bodyPr>
          <a:lstStyle/>
          <a:p>
            <a:r>
              <a:rPr lang="en-US" dirty="0"/>
              <a:t>Trade Training (cont.)</a:t>
            </a:r>
          </a:p>
        </p:txBody>
      </p:sp>
      <p:sp>
        <p:nvSpPr>
          <p:cNvPr id="3" name="Content Placeholder 2">
            <a:extLst>
              <a:ext uri="{FF2B5EF4-FFF2-40B4-BE49-F238E27FC236}">
                <a16:creationId xmlns:a16="http://schemas.microsoft.com/office/drawing/2014/main" id="{5A093BAE-474A-4021-8B02-F75250DDCD22}"/>
              </a:ext>
            </a:extLst>
          </p:cNvPr>
          <p:cNvSpPr>
            <a:spLocks noGrp="1"/>
          </p:cNvSpPr>
          <p:nvPr>
            <p:ph idx="1"/>
          </p:nvPr>
        </p:nvSpPr>
        <p:spPr/>
        <p:txBody>
          <a:bodyPr/>
          <a:lstStyle/>
          <a:p>
            <a:pPr lvl="1"/>
            <a:r>
              <a:rPr lang="en-US" b="1" dirty="0"/>
              <a:t>December 16 </a:t>
            </a:r>
            <a:r>
              <a:rPr lang="en-US" dirty="0"/>
              <a:t>– Credential &amp; Measurable Skill Gains, Exiting Participants.</a:t>
            </a:r>
          </a:p>
          <a:p>
            <a:pPr lvl="1"/>
            <a:endParaRPr lang="en-US" sz="500" b="1" dirty="0"/>
          </a:p>
          <a:p>
            <a:pPr lvl="1"/>
            <a:r>
              <a:rPr lang="en-US" b="1" dirty="0"/>
              <a:t>January 6</a:t>
            </a:r>
            <a:r>
              <a:rPr lang="en-US" dirty="0"/>
              <a:t> – TAPR/GRS (this is geared more towards the fiscal staff responsible for entries in GRS and uploading of the quarterly TAPR costs in IWDS).</a:t>
            </a:r>
          </a:p>
          <a:p>
            <a:pPr lvl="1"/>
            <a:endParaRPr lang="en-US" sz="500" b="1" dirty="0"/>
          </a:p>
          <a:p>
            <a:pPr lvl="1"/>
            <a:r>
              <a:rPr lang="en-US" b="1" dirty="0"/>
              <a:t>January 13 </a:t>
            </a:r>
            <a:r>
              <a:rPr lang="en-US" dirty="0"/>
              <a:t>– Appeals, Fraud, Overpayments &amp; Monitoring.</a:t>
            </a:r>
          </a:p>
          <a:p>
            <a:pPr lvl="1"/>
            <a:endParaRPr lang="en-US" sz="500" dirty="0"/>
          </a:p>
          <a:p>
            <a:pPr lvl="1"/>
            <a:r>
              <a:rPr lang="en-US" dirty="0"/>
              <a:t>Additional training if needed.</a:t>
            </a:r>
          </a:p>
          <a:p>
            <a:pPr lvl="1"/>
            <a:endParaRPr lang="en-US" sz="500" dirty="0"/>
          </a:p>
          <a:p>
            <a:pPr lvl="1"/>
            <a:r>
              <a:rPr lang="en-US" dirty="0"/>
              <a:t>Training recordings, presentations, and materials posted at: </a:t>
            </a:r>
          </a:p>
          <a:p>
            <a:pPr lvl="2"/>
            <a:r>
              <a:rPr lang="en-US" dirty="0">
                <a:hlinkClick r:id="rId2"/>
              </a:rPr>
              <a:t>https://www.illinoisworknet.com/WIOA/Resources/Pages/Archived-Training.aspx</a:t>
            </a:r>
            <a:endParaRPr lang="en-US" dirty="0"/>
          </a:p>
          <a:p>
            <a:pPr lvl="1"/>
            <a:endParaRPr lang="en-US" dirty="0"/>
          </a:p>
        </p:txBody>
      </p:sp>
      <p:sp>
        <p:nvSpPr>
          <p:cNvPr id="5" name="Slide Number Placeholder 4">
            <a:extLst>
              <a:ext uri="{FF2B5EF4-FFF2-40B4-BE49-F238E27FC236}">
                <a16:creationId xmlns:a16="http://schemas.microsoft.com/office/drawing/2014/main" id="{3B42EA31-3EBF-4DB9-BEB2-2106DF0DBE0E}"/>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42</a:t>
            </a:fld>
            <a:endParaRPr lang="en-US" dirty="0"/>
          </a:p>
        </p:txBody>
      </p:sp>
    </p:spTree>
    <p:extLst>
      <p:ext uri="{BB962C8B-B14F-4D97-AF65-F5344CB8AC3E}">
        <p14:creationId xmlns:p14="http://schemas.microsoft.com/office/powerpoint/2010/main" val="2768434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1D7D-0EF6-48F3-B652-7DC06927AD8B}"/>
              </a:ext>
            </a:extLst>
          </p:cNvPr>
          <p:cNvSpPr>
            <a:spLocks noGrp="1"/>
          </p:cNvSpPr>
          <p:nvPr>
            <p:ph type="title"/>
          </p:nvPr>
        </p:nvSpPr>
        <p:spPr/>
        <p:txBody>
          <a:bodyPr>
            <a:normAutofit fontScale="90000"/>
          </a:bodyPr>
          <a:lstStyle/>
          <a:p>
            <a:r>
              <a:rPr lang="en-US" dirty="0"/>
              <a:t>Questions</a:t>
            </a:r>
          </a:p>
        </p:txBody>
      </p:sp>
      <p:pic>
        <p:nvPicPr>
          <p:cNvPr id="6" name="Content Placeholder 5" descr="Logo, icon&#10;&#10;Description automatically generated">
            <a:extLst>
              <a:ext uri="{FF2B5EF4-FFF2-40B4-BE49-F238E27FC236}">
                <a16:creationId xmlns:a16="http://schemas.microsoft.com/office/drawing/2014/main" id="{67247A13-E279-4F85-B200-363409083C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90809" y="1792048"/>
            <a:ext cx="4059238" cy="4059238"/>
          </a:xfrm>
        </p:spPr>
      </p:pic>
      <p:sp>
        <p:nvSpPr>
          <p:cNvPr id="3" name="Slide Number Placeholder 2">
            <a:extLst>
              <a:ext uri="{FF2B5EF4-FFF2-40B4-BE49-F238E27FC236}">
                <a16:creationId xmlns:a16="http://schemas.microsoft.com/office/drawing/2014/main" id="{69A75D51-08BB-47E7-A1F7-3FA67E321DF6}"/>
              </a:ext>
            </a:extLst>
          </p:cNvPr>
          <p:cNvSpPr>
            <a:spLocks noGrp="1"/>
          </p:cNvSpPr>
          <p:nvPr>
            <p:ph type="sldNum" sz="quarter" idx="12"/>
          </p:nvPr>
        </p:nvSpPr>
        <p:spPr>
          <a:xfrm>
            <a:off x="8610600" y="6356350"/>
            <a:ext cx="2743200" cy="365125"/>
          </a:xfrm>
        </p:spPr>
        <p:txBody>
          <a:bodyPr/>
          <a:lstStyle/>
          <a:p>
            <a:fld id="{E8EE1BDA-EAED-4134-8BA8-F8A103E99D1F}" type="slidenum">
              <a:rPr lang="en-US" smtClean="0"/>
              <a:pPr/>
              <a:t>43</a:t>
            </a:fld>
            <a:endParaRPr lang="en-US" dirty="0"/>
          </a:p>
        </p:txBody>
      </p:sp>
    </p:spTree>
    <p:extLst>
      <p:ext uri="{BB962C8B-B14F-4D97-AF65-F5344CB8AC3E}">
        <p14:creationId xmlns:p14="http://schemas.microsoft.com/office/powerpoint/2010/main" val="49278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716F-DABC-4E74-9FE7-C4368238E4C9}"/>
              </a:ext>
            </a:extLst>
          </p:cNvPr>
          <p:cNvSpPr>
            <a:spLocks noGrp="1"/>
          </p:cNvSpPr>
          <p:nvPr>
            <p:ph type="title"/>
          </p:nvPr>
        </p:nvSpPr>
        <p:spPr/>
        <p:txBody>
          <a:bodyPr>
            <a:noAutofit/>
          </a:bodyPr>
          <a:lstStyle/>
          <a:p>
            <a:r>
              <a:rPr lang="en-US" sz="3600" dirty="0"/>
              <a:t>Waiver Form – Participant Information</a:t>
            </a:r>
          </a:p>
        </p:txBody>
      </p:sp>
      <p:sp>
        <p:nvSpPr>
          <p:cNvPr id="3" name="Content Placeholder 2">
            <a:extLst>
              <a:ext uri="{FF2B5EF4-FFF2-40B4-BE49-F238E27FC236}">
                <a16:creationId xmlns:a16="http://schemas.microsoft.com/office/drawing/2014/main" id="{9AF679DB-0B8D-4C78-9219-7051E0F066E1}"/>
              </a:ext>
            </a:extLst>
          </p:cNvPr>
          <p:cNvSpPr>
            <a:spLocks noGrp="1"/>
          </p:cNvSpPr>
          <p:nvPr>
            <p:ph idx="1"/>
          </p:nvPr>
        </p:nvSpPr>
        <p:spPr/>
        <p:txBody>
          <a:bodyPr/>
          <a:lstStyle/>
          <a:p>
            <a:r>
              <a:rPr lang="en-US" dirty="0"/>
              <a:t>Participant Information</a:t>
            </a:r>
          </a:p>
          <a:p>
            <a:pPr lvl="1"/>
            <a:r>
              <a:rPr lang="en-US" dirty="0"/>
              <a:t>Complete all information for the participant.</a:t>
            </a:r>
          </a:p>
          <a:p>
            <a:pPr lvl="1"/>
            <a:r>
              <a:rPr lang="en-US" dirty="0"/>
              <a:t>Section from Trade Form 003 Illinois Waiver From Training/Trade Form #003:</a:t>
            </a:r>
          </a:p>
          <a:p>
            <a:endParaRPr lang="en-US" dirty="0"/>
          </a:p>
        </p:txBody>
      </p:sp>
      <p:sp>
        <p:nvSpPr>
          <p:cNvPr id="4" name="Slide Number Placeholder 3">
            <a:extLst>
              <a:ext uri="{FF2B5EF4-FFF2-40B4-BE49-F238E27FC236}">
                <a16:creationId xmlns:a16="http://schemas.microsoft.com/office/drawing/2014/main" id="{D9EDDCFA-13EC-46E9-9813-1710CEB1D37F}"/>
              </a:ext>
            </a:extLst>
          </p:cNvPr>
          <p:cNvSpPr>
            <a:spLocks noGrp="1"/>
          </p:cNvSpPr>
          <p:nvPr>
            <p:ph type="sldNum" sz="quarter" idx="12"/>
          </p:nvPr>
        </p:nvSpPr>
        <p:spPr/>
        <p:txBody>
          <a:bodyPr/>
          <a:lstStyle/>
          <a:p>
            <a:fld id="{E8EE1BDA-EAED-4134-8BA8-F8A103E99D1F}" type="slidenum">
              <a:rPr lang="en-US" smtClean="0"/>
              <a:pPr/>
              <a:t>5</a:t>
            </a:fld>
            <a:endParaRPr lang="en-US" dirty="0"/>
          </a:p>
        </p:txBody>
      </p:sp>
      <p:pic>
        <p:nvPicPr>
          <p:cNvPr id="5" name="Picture 4">
            <a:extLst>
              <a:ext uri="{FF2B5EF4-FFF2-40B4-BE49-F238E27FC236}">
                <a16:creationId xmlns:a16="http://schemas.microsoft.com/office/drawing/2014/main" id="{D3A6ACB2-0FFB-4B3F-8AEC-078865607D4A}"/>
              </a:ext>
            </a:extLst>
          </p:cNvPr>
          <p:cNvPicPr>
            <a:picLocks noChangeAspect="1"/>
          </p:cNvPicPr>
          <p:nvPr/>
        </p:nvPicPr>
        <p:blipFill>
          <a:blip r:embed="rId2"/>
          <a:stretch>
            <a:fillRect/>
          </a:stretch>
        </p:blipFill>
        <p:spPr>
          <a:xfrm>
            <a:off x="1199361" y="3880555"/>
            <a:ext cx="9535869" cy="2117656"/>
          </a:xfrm>
          <a:prstGeom prst="rect">
            <a:avLst/>
          </a:prstGeom>
        </p:spPr>
      </p:pic>
    </p:spTree>
    <p:extLst>
      <p:ext uri="{BB962C8B-B14F-4D97-AF65-F5344CB8AC3E}">
        <p14:creationId xmlns:p14="http://schemas.microsoft.com/office/powerpoint/2010/main" val="371534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AFBE-AA03-43BD-9D07-FECCFBBA2E46}"/>
              </a:ext>
            </a:extLst>
          </p:cNvPr>
          <p:cNvSpPr>
            <a:spLocks noGrp="1"/>
          </p:cNvSpPr>
          <p:nvPr>
            <p:ph type="title"/>
          </p:nvPr>
        </p:nvSpPr>
        <p:spPr/>
        <p:txBody>
          <a:bodyPr>
            <a:normAutofit fontScale="90000"/>
          </a:bodyPr>
          <a:lstStyle/>
          <a:p>
            <a:r>
              <a:rPr lang="en-US" dirty="0"/>
              <a:t>Waiver Form – Training Plan</a:t>
            </a:r>
          </a:p>
        </p:txBody>
      </p:sp>
      <p:sp>
        <p:nvSpPr>
          <p:cNvPr id="3" name="Content Placeholder 2">
            <a:extLst>
              <a:ext uri="{FF2B5EF4-FFF2-40B4-BE49-F238E27FC236}">
                <a16:creationId xmlns:a16="http://schemas.microsoft.com/office/drawing/2014/main" id="{88F55415-7D36-43EC-A58E-59F016758BB4}"/>
              </a:ext>
            </a:extLst>
          </p:cNvPr>
          <p:cNvSpPr>
            <a:spLocks noGrp="1"/>
          </p:cNvSpPr>
          <p:nvPr>
            <p:ph idx="1"/>
          </p:nvPr>
        </p:nvSpPr>
        <p:spPr/>
        <p:txBody>
          <a:bodyPr>
            <a:normAutofit lnSpcReduction="10000"/>
          </a:bodyPr>
          <a:lstStyle/>
          <a:p>
            <a:r>
              <a:rPr lang="en-US" dirty="0"/>
              <a:t>A waiver can only be issued if the participant has a fully developed training plan in place and enrollment will take place at the next available enrollment period.</a:t>
            </a:r>
          </a:p>
          <a:p>
            <a:pPr lvl="1"/>
            <a:r>
              <a:rPr lang="en-US" dirty="0"/>
              <a:t>Accepted into training program at training institution.</a:t>
            </a:r>
          </a:p>
          <a:p>
            <a:pPr lvl="1"/>
            <a:r>
              <a:rPr lang="en-US" dirty="0"/>
              <a:t>Completed Form #014 Individual Employment Plan (IEP)</a:t>
            </a:r>
          </a:p>
          <a:p>
            <a:pPr lvl="1"/>
            <a:r>
              <a:rPr lang="en-US" dirty="0"/>
              <a:t>Completed Form #006 Verification of Trade Training Enrollment.</a:t>
            </a:r>
          </a:p>
          <a:p>
            <a:pPr lvl="1"/>
            <a:r>
              <a:rPr lang="en-US" dirty="0"/>
              <a:t>Completed Form #005 Eligibility for Trade Travel-Subsistence Assistance with Google Map printout.</a:t>
            </a:r>
          </a:p>
          <a:p>
            <a:pPr lvl="1"/>
            <a:r>
              <a:rPr lang="en-US" dirty="0"/>
              <a:t>Completed Form #006d or Form #006e Training Program Tracking Form.</a:t>
            </a:r>
          </a:p>
          <a:p>
            <a:pPr lvl="1"/>
            <a:r>
              <a:rPr lang="en-US" dirty="0"/>
              <a:t>6 criteria for training case note entered.</a:t>
            </a:r>
          </a:p>
          <a:p>
            <a:pPr lvl="1"/>
            <a:r>
              <a:rPr lang="en-US" dirty="0"/>
              <a:t>Uploaded to IWDS.</a:t>
            </a:r>
          </a:p>
          <a:p>
            <a:pPr marL="457200" lvl="1" indent="0">
              <a:buNone/>
            </a:pPr>
            <a:endParaRPr lang="en-US" dirty="0"/>
          </a:p>
          <a:p>
            <a:pPr lvl="1"/>
            <a:endParaRPr lang="en-US" dirty="0"/>
          </a:p>
          <a:p>
            <a:endParaRPr lang="en-US" sz="500" dirty="0"/>
          </a:p>
          <a:p>
            <a:endParaRPr lang="en-US" dirty="0"/>
          </a:p>
        </p:txBody>
      </p:sp>
      <p:sp>
        <p:nvSpPr>
          <p:cNvPr id="4" name="Slide Number Placeholder 3">
            <a:extLst>
              <a:ext uri="{FF2B5EF4-FFF2-40B4-BE49-F238E27FC236}">
                <a16:creationId xmlns:a16="http://schemas.microsoft.com/office/drawing/2014/main" id="{9F735B83-5377-490F-B4FC-3912FF0273AE}"/>
              </a:ext>
            </a:extLst>
          </p:cNvPr>
          <p:cNvSpPr>
            <a:spLocks noGrp="1"/>
          </p:cNvSpPr>
          <p:nvPr>
            <p:ph type="sldNum" sz="quarter" idx="12"/>
          </p:nvPr>
        </p:nvSpPr>
        <p:spPr/>
        <p:txBody>
          <a:bodyPr/>
          <a:lstStyle/>
          <a:p>
            <a:fld id="{E8EE1BDA-EAED-4134-8BA8-F8A103E99D1F}" type="slidenum">
              <a:rPr lang="en-US" smtClean="0"/>
              <a:pPr/>
              <a:t>6</a:t>
            </a:fld>
            <a:endParaRPr lang="en-US" dirty="0"/>
          </a:p>
        </p:txBody>
      </p:sp>
    </p:spTree>
    <p:extLst>
      <p:ext uri="{BB962C8B-B14F-4D97-AF65-F5344CB8AC3E}">
        <p14:creationId xmlns:p14="http://schemas.microsoft.com/office/powerpoint/2010/main" val="231060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3BA9-A8FC-447A-9277-461A92915D32}"/>
              </a:ext>
            </a:extLst>
          </p:cNvPr>
          <p:cNvSpPr>
            <a:spLocks noGrp="1"/>
          </p:cNvSpPr>
          <p:nvPr>
            <p:ph type="title"/>
          </p:nvPr>
        </p:nvSpPr>
        <p:spPr/>
        <p:txBody>
          <a:bodyPr>
            <a:normAutofit fontScale="90000"/>
          </a:bodyPr>
          <a:lstStyle/>
          <a:p>
            <a:r>
              <a:rPr lang="en-US" dirty="0"/>
              <a:t>Waiver Form – Training Plan</a:t>
            </a:r>
          </a:p>
        </p:txBody>
      </p:sp>
      <p:sp>
        <p:nvSpPr>
          <p:cNvPr id="3" name="Content Placeholder 2">
            <a:extLst>
              <a:ext uri="{FF2B5EF4-FFF2-40B4-BE49-F238E27FC236}">
                <a16:creationId xmlns:a16="http://schemas.microsoft.com/office/drawing/2014/main" id="{726BBC3F-E8F7-44A0-80FD-2EB90146EC1D}"/>
              </a:ext>
            </a:extLst>
          </p:cNvPr>
          <p:cNvSpPr>
            <a:spLocks noGrp="1"/>
          </p:cNvSpPr>
          <p:nvPr>
            <p:ph idx="1"/>
          </p:nvPr>
        </p:nvSpPr>
        <p:spPr/>
        <p:txBody>
          <a:bodyPr/>
          <a:lstStyle/>
          <a:p>
            <a:r>
              <a:rPr lang="en-US" dirty="0"/>
              <a:t>If the Training Plan question on the Waiver form is answered “No”, then the Waiver cannot be approved.</a:t>
            </a:r>
          </a:p>
          <a:p>
            <a:r>
              <a:rPr lang="en-US" dirty="0"/>
              <a:t>Section from Trade Form 003 Illinois Waiver From Training/Trade Form #003:</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2B8F19B-78F9-4710-A259-3A1E2242FDE5}"/>
              </a:ext>
            </a:extLst>
          </p:cNvPr>
          <p:cNvSpPr>
            <a:spLocks noGrp="1"/>
          </p:cNvSpPr>
          <p:nvPr>
            <p:ph type="sldNum" sz="quarter" idx="12"/>
          </p:nvPr>
        </p:nvSpPr>
        <p:spPr/>
        <p:txBody>
          <a:bodyPr/>
          <a:lstStyle/>
          <a:p>
            <a:fld id="{E8EE1BDA-EAED-4134-8BA8-F8A103E99D1F}" type="slidenum">
              <a:rPr lang="en-US" smtClean="0"/>
              <a:pPr/>
              <a:t>7</a:t>
            </a:fld>
            <a:endParaRPr lang="en-US" dirty="0"/>
          </a:p>
        </p:txBody>
      </p:sp>
      <p:pic>
        <p:nvPicPr>
          <p:cNvPr id="5" name="Picture 4">
            <a:extLst>
              <a:ext uri="{FF2B5EF4-FFF2-40B4-BE49-F238E27FC236}">
                <a16:creationId xmlns:a16="http://schemas.microsoft.com/office/drawing/2014/main" id="{542F5361-93FD-4ABB-AEE7-3A7EA713DB72}"/>
              </a:ext>
            </a:extLst>
          </p:cNvPr>
          <p:cNvPicPr>
            <a:picLocks noChangeAspect="1"/>
          </p:cNvPicPr>
          <p:nvPr/>
        </p:nvPicPr>
        <p:blipFill>
          <a:blip r:embed="rId2"/>
          <a:stretch>
            <a:fillRect/>
          </a:stretch>
        </p:blipFill>
        <p:spPr>
          <a:xfrm>
            <a:off x="1210720" y="4631467"/>
            <a:ext cx="9770560" cy="778531"/>
          </a:xfrm>
          <a:prstGeom prst="rect">
            <a:avLst/>
          </a:prstGeom>
        </p:spPr>
      </p:pic>
    </p:spTree>
    <p:extLst>
      <p:ext uri="{BB962C8B-B14F-4D97-AF65-F5344CB8AC3E}">
        <p14:creationId xmlns:p14="http://schemas.microsoft.com/office/powerpoint/2010/main" val="186382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8739-21D9-4FC8-B6F2-3F8FC276D081}"/>
              </a:ext>
            </a:extLst>
          </p:cNvPr>
          <p:cNvSpPr>
            <a:spLocks noGrp="1"/>
          </p:cNvSpPr>
          <p:nvPr>
            <p:ph type="title"/>
          </p:nvPr>
        </p:nvSpPr>
        <p:spPr/>
        <p:txBody>
          <a:bodyPr>
            <a:noAutofit/>
          </a:bodyPr>
          <a:lstStyle/>
          <a:p>
            <a:r>
              <a:rPr lang="en-US" sz="3600" dirty="0"/>
              <a:t>Waiver Form – Certification Information</a:t>
            </a:r>
          </a:p>
        </p:txBody>
      </p:sp>
      <p:sp>
        <p:nvSpPr>
          <p:cNvPr id="3" name="Content Placeholder 2">
            <a:extLst>
              <a:ext uri="{FF2B5EF4-FFF2-40B4-BE49-F238E27FC236}">
                <a16:creationId xmlns:a16="http://schemas.microsoft.com/office/drawing/2014/main" id="{66D739EB-AEC4-4559-8E31-EAD07EFD1CB6}"/>
              </a:ext>
            </a:extLst>
          </p:cNvPr>
          <p:cNvSpPr>
            <a:spLocks noGrp="1"/>
          </p:cNvSpPr>
          <p:nvPr>
            <p:ph idx="1"/>
          </p:nvPr>
        </p:nvSpPr>
        <p:spPr/>
        <p:txBody>
          <a:bodyPr>
            <a:normAutofit/>
          </a:bodyPr>
          <a:lstStyle/>
          <a:p>
            <a:r>
              <a:rPr lang="en-US" sz="2000" dirty="0"/>
              <a:t>Certification Information</a:t>
            </a:r>
          </a:p>
          <a:p>
            <a:pPr lvl="1"/>
            <a:r>
              <a:rPr lang="en-US" sz="2000" dirty="0"/>
              <a:t>Obtain the information to complete this section from the certification and the Illinois Benefit Information System (IBIS).</a:t>
            </a:r>
          </a:p>
          <a:p>
            <a:pPr lvl="1"/>
            <a:endParaRPr lang="en-US" sz="400" dirty="0"/>
          </a:p>
          <a:p>
            <a:pPr lvl="1"/>
            <a:r>
              <a:rPr lang="en-US" sz="2000" dirty="0"/>
              <a:t>Dates must be verified with IBIS TRA Claim Details and UI Basic Claim Inquiry Printouts.</a:t>
            </a:r>
          </a:p>
          <a:p>
            <a:pPr lvl="1"/>
            <a:endParaRPr lang="en-US" sz="400" dirty="0"/>
          </a:p>
          <a:p>
            <a:pPr lvl="1"/>
            <a:r>
              <a:rPr lang="en-US" sz="2000" dirty="0"/>
              <a:t>Dates in this section, on the IBIS documents, and the TAA Additional Info Screen in Illinois Workforce Development System (IWDS) must match.</a:t>
            </a:r>
          </a:p>
        </p:txBody>
      </p:sp>
      <p:sp>
        <p:nvSpPr>
          <p:cNvPr id="4" name="Slide Number Placeholder 3">
            <a:extLst>
              <a:ext uri="{FF2B5EF4-FFF2-40B4-BE49-F238E27FC236}">
                <a16:creationId xmlns:a16="http://schemas.microsoft.com/office/drawing/2014/main" id="{224F25A9-747C-48A2-9961-61E7A98309C8}"/>
              </a:ext>
            </a:extLst>
          </p:cNvPr>
          <p:cNvSpPr>
            <a:spLocks noGrp="1"/>
          </p:cNvSpPr>
          <p:nvPr>
            <p:ph type="sldNum" sz="quarter" idx="12"/>
          </p:nvPr>
        </p:nvSpPr>
        <p:spPr/>
        <p:txBody>
          <a:bodyPr/>
          <a:lstStyle/>
          <a:p>
            <a:fld id="{E8EE1BDA-EAED-4134-8BA8-F8A103E99D1F}" type="slidenum">
              <a:rPr lang="en-US" smtClean="0"/>
              <a:pPr/>
              <a:t>8</a:t>
            </a:fld>
            <a:endParaRPr lang="en-US" dirty="0"/>
          </a:p>
        </p:txBody>
      </p:sp>
    </p:spTree>
    <p:extLst>
      <p:ext uri="{BB962C8B-B14F-4D97-AF65-F5344CB8AC3E}">
        <p14:creationId xmlns:p14="http://schemas.microsoft.com/office/powerpoint/2010/main" val="33174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20D8-48F6-4A62-BA7B-990A23C95971}"/>
              </a:ext>
            </a:extLst>
          </p:cNvPr>
          <p:cNvSpPr>
            <a:spLocks noGrp="1"/>
          </p:cNvSpPr>
          <p:nvPr>
            <p:ph type="title"/>
          </p:nvPr>
        </p:nvSpPr>
        <p:spPr>
          <a:xfrm>
            <a:off x="3211010" y="681037"/>
            <a:ext cx="7616143" cy="831674"/>
          </a:xfrm>
        </p:spPr>
        <p:txBody>
          <a:bodyPr>
            <a:noAutofit/>
          </a:bodyPr>
          <a:lstStyle/>
          <a:p>
            <a:r>
              <a:rPr lang="en-US" sz="3200" dirty="0"/>
              <a:t>Waiver Form – Certification Information (cont.)</a:t>
            </a:r>
          </a:p>
        </p:txBody>
      </p:sp>
      <p:sp>
        <p:nvSpPr>
          <p:cNvPr id="3" name="Content Placeholder 2">
            <a:extLst>
              <a:ext uri="{FF2B5EF4-FFF2-40B4-BE49-F238E27FC236}">
                <a16:creationId xmlns:a16="http://schemas.microsoft.com/office/drawing/2014/main" id="{7E0F7020-27E9-46B3-A8A7-D83B73AC1097}"/>
              </a:ext>
            </a:extLst>
          </p:cNvPr>
          <p:cNvSpPr>
            <a:spLocks noGrp="1"/>
          </p:cNvSpPr>
          <p:nvPr>
            <p:ph idx="1"/>
          </p:nvPr>
        </p:nvSpPr>
        <p:spPr/>
        <p:txBody>
          <a:bodyPr/>
          <a:lstStyle/>
          <a:p>
            <a:r>
              <a:rPr lang="en-US" dirty="0"/>
              <a:t>Section from Trade Form 003 Illinois Waiver From Training/Trade Form #003:</a:t>
            </a:r>
          </a:p>
          <a:p>
            <a:endParaRPr lang="en-US" dirty="0"/>
          </a:p>
        </p:txBody>
      </p:sp>
      <p:sp>
        <p:nvSpPr>
          <p:cNvPr id="4" name="Slide Number Placeholder 3">
            <a:extLst>
              <a:ext uri="{FF2B5EF4-FFF2-40B4-BE49-F238E27FC236}">
                <a16:creationId xmlns:a16="http://schemas.microsoft.com/office/drawing/2014/main" id="{57662603-3E4D-4ABC-B576-84E90F694FC0}"/>
              </a:ext>
            </a:extLst>
          </p:cNvPr>
          <p:cNvSpPr>
            <a:spLocks noGrp="1"/>
          </p:cNvSpPr>
          <p:nvPr>
            <p:ph type="sldNum" sz="quarter" idx="12"/>
          </p:nvPr>
        </p:nvSpPr>
        <p:spPr/>
        <p:txBody>
          <a:bodyPr/>
          <a:lstStyle/>
          <a:p>
            <a:fld id="{E8EE1BDA-EAED-4134-8BA8-F8A103E99D1F}" type="slidenum">
              <a:rPr lang="en-US" smtClean="0"/>
              <a:pPr/>
              <a:t>9</a:t>
            </a:fld>
            <a:endParaRPr lang="en-US" dirty="0"/>
          </a:p>
        </p:txBody>
      </p:sp>
      <p:pic>
        <p:nvPicPr>
          <p:cNvPr id="5" name="Picture 4">
            <a:extLst>
              <a:ext uri="{FF2B5EF4-FFF2-40B4-BE49-F238E27FC236}">
                <a16:creationId xmlns:a16="http://schemas.microsoft.com/office/drawing/2014/main" id="{CCB4C8D5-A561-4266-95D8-AEDC36E24DF9}"/>
              </a:ext>
            </a:extLst>
          </p:cNvPr>
          <p:cNvPicPr>
            <a:picLocks noChangeAspect="1"/>
          </p:cNvPicPr>
          <p:nvPr/>
        </p:nvPicPr>
        <p:blipFill>
          <a:blip r:embed="rId2"/>
          <a:stretch>
            <a:fillRect/>
          </a:stretch>
        </p:blipFill>
        <p:spPr>
          <a:xfrm>
            <a:off x="983813" y="3429000"/>
            <a:ext cx="10224374" cy="1821346"/>
          </a:xfrm>
          <a:prstGeom prst="rect">
            <a:avLst/>
          </a:prstGeom>
        </p:spPr>
      </p:pic>
    </p:spTree>
    <p:extLst>
      <p:ext uri="{BB962C8B-B14F-4D97-AF65-F5344CB8AC3E}">
        <p14:creationId xmlns:p14="http://schemas.microsoft.com/office/powerpoint/2010/main" val="1625471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96E114F-24E7-458C-9259-03A199A3AB3E}"/>
</file>

<file path=customXml/itemProps2.xml><?xml version="1.0" encoding="utf-8"?>
<ds:datastoreItem xmlns:ds="http://schemas.openxmlformats.org/officeDocument/2006/customXml" ds:itemID="{12A6D7E9-44B4-446D-A92F-05E6BF4DC0C6}"/>
</file>

<file path=customXml/itemProps3.xml><?xml version="1.0" encoding="utf-8"?>
<ds:datastoreItem xmlns:ds="http://schemas.openxmlformats.org/officeDocument/2006/customXml" ds:itemID="{2B16EC4E-F514-44F1-B411-80C508EB2D5C}"/>
</file>

<file path=docProps/app.xml><?xml version="1.0" encoding="utf-8"?>
<Properties xmlns="http://schemas.openxmlformats.org/officeDocument/2006/extended-properties" xmlns:vt="http://schemas.openxmlformats.org/officeDocument/2006/docPropsVTypes">
  <TotalTime>5349</TotalTime>
  <Words>3172</Words>
  <Application>Microsoft Office PowerPoint</Application>
  <PresentationFormat>Widescreen</PresentationFormat>
  <Paragraphs>384</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Waivers</vt:lpstr>
      <vt:lpstr>Waivers</vt:lpstr>
      <vt:lpstr>Waivers (cont.)</vt:lpstr>
      <vt:lpstr>Waivers (cont.)</vt:lpstr>
      <vt:lpstr>Waiver Form – Participant Information</vt:lpstr>
      <vt:lpstr>Waiver Form – Training Plan</vt:lpstr>
      <vt:lpstr>Waiver Form – Training Plan</vt:lpstr>
      <vt:lpstr>Waiver Form – Certification Information</vt:lpstr>
      <vt:lpstr>Waiver Form – Certification Information (cont.)</vt:lpstr>
      <vt:lpstr>Waiver Form – Eligibility Petitions up to 97,999</vt:lpstr>
      <vt:lpstr>Waiver Form – Eligibility 2021R</vt:lpstr>
      <vt:lpstr>TRA Claim Details Printout</vt:lpstr>
      <vt:lpstr>TRA Claim Details Printout</vt:lpstr>
      <vt:lpstr>Waiver Form – Calculating 26/26 or 8/16 Deadline Dates</vt:lpstr>
      <vt:lpstr>Waiver - Extenuating Circumstances</vt:lpstr>
      <vt:lpstr>Waiver - Extenuating Circumstances (cont.)</vt:lpstr>
      <vt:lpstr>Waiver - Extenuating Circumstances (cont.)</vt:lpstr>
      <vt:lpstr>Waiver - Extenuating Circumstances (cont.)</vt:lpstr>
      <vt:lpstr>Waiver - Extenuating Circumstances (cont.)</vt:lpstr>
      <vt:lpstr>Waiver - Extenuating Circumstances (cont.)</vt:lpstr>
      <vt:lpstr>Waiver Form - Criteria</vt:lpstr>
      <vt:lpstr>Waiver Form – Signatures &amp; Appeal Rights</vt:lpstr>
      <vt:lpstr>Waiver Form – State Merit Staff Determination</vt:lpstr>
      <vt:lpstr>Waiver Form – Extension Information</vt:lpstr>
      <vt:lpstr>Waiver Form – Extension Information (cont.)</vt:lpstr>
      <vt:lpstr>Waiver Form – Criteria Changes</vt:lpstr>
      <vt:lpstr>Waiver Form – Criteria Changes (cont.)</vt:lpstr>
      <vt:lpstr>Waiver Form - Revocations</vt:lpstr>
      <vt:lpstr>Waiver Form – Revocations (cont.)</vt:lpstr>
      <vt:lpstr>Waiver Form – Revocations (cont.)</vt:lpstr>
      <vt:lpstr>Merit Staff Approval</vt:lpstr>
      <vt:lpstr>Waiver – 30 Day Reviews</vt:lpstr>
      <vt:lpstr>Waiver – 30 Day Reviews</vt:lpstr>
      <vt:lpstr>Waiver – 30 Day Reviews</vt:lpstr>
      <vt:lpstr>Waiver – 30 Day Reviews</vt:lpstr>
      <vt:lpstr>Waiver – 30 Day Reviews</vt:lpstr>
      <vt:lpstr>Correspondence</vt:lpstr>
      <vt:lpstr>Websites</vt:lpstr>
      <vt:lpstr>DCEO Trade Contacts</vt:lpstr>
      <vt:lpstr>IDES Trade Unit Contacts</vt:lpstr>
      <vt:lpstr>Trade Training</vt:lpstr>
      <vt:lpstr>Trade Training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Sloan, Sheila</cp:lastModifiedBy>
  <cp:revision>181</cp:revision>
  <cp:lastPrinted>2021-10-07T19:48:05Z</cp:lastPrinted>
  <dcterms:created xsi:type="dcterms:W3CDTF">2017-04-24T20:34:09Z</dcterms:created>
  <dcterms:modified xsi:type="dcterms:W3CDTF">2021-11-04T16:09:42Z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