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0.jpg" ContentType="image/jp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2"/>
  </p:notesMasterIdLst>
  <p:handoutMasterIdLst>
    <p:handoutMasterId r:id="rId33"/>
  </p:handoutMasterIdLst>
  <p:sldIdLst>
    <p:sldId id="256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1" r:id="rId18"/>
    <p:sldId id="322" r:id="rId19"/>
    <p:sldId id="323" r:id="rId20"/>
    <p:sldId id="324" r:id="rId21"/>
    <p:sldId id="325" r:id="rId22"/>
    <p:sldId id="326" r:id="rId23"/>
    <p:sldId id="327" r:id="rId24"/>
    <p:sldId id="328" r:id="rId25"/>
    <p:sldId id="329" r:id="rId26"/>
    <p:sldId id="330" r:id="rId27"/>
    <p:sldId id="331" r:id="rId28"/>
    <p:sldId id="259" r:id="rId29"/>
    <p:sldId id="289" r:id="rId30"/>
    <p:sldId id="258" r:id="rId31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aer, Kiersten" initials="BK" lastIdx="2" clrIdx="0">
    <p:extLst>
      <p:ext uri="{19B8F6BF-5375-455C-9EA6-DF929625EA0E}">
        <p15:presenceInfo xmlns:p15="http://schemas.microsoft.com/office/powerpoint/2012/main" userId="S::ksheary@ilstu.edu::8ca175bf-fd56-4a11-93a8-25903c699ef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2169"/>
    <a:srgbClr val="5859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4789"/>
  </p:normalViewPr>
  <p:slideViewPr>
    <p:cSldViewPr snapToGrid="0" snapToObjects="1">
      <p:cViewPr varScale="1">
        <p:scale>
          <a:sx n="79" d="100"/>
          <a:sy n="79" d="100"/>
        </p:scale>
        <p:origin x="96" y="3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66" d="100"/>
          <a:sy n="66" d="100"/>
        </p:scale>
        <p:origin x="3062" y="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handoutMaster" Target="handoutMasters/handoutMaster1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78BD98-113B-40B2-9EEE-27C45384532A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48059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701276-B6E8-4BA7-9F84-8C30918636BD}" type="datetimeFigureOut">
              <a:rPr lang="en-US" smtClean="0"/>
              <a:t>2/10/2026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A98304-43BE-4323-8023-AD849F0E68F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8842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98304-43BE-4323-8023-AD849F0E68F2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682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A98304-43BE-4323-8023-AD849F0E68F2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05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16546" y="844570"/>
            <a:ext cx="5208608" cy="2387600"/>
          </a:xfrm>
        </p:spPr>
        <p:txBody>
          <a:bodyPr anchor="b"/>
          <a:lstStyle>
            <a:lvl1pPr algn="l">
              <a:defRPr sz="6000"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516546" y="3833532"/>
            <a:ext cx="5208608" cy="750043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58595B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October 28, 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84374" y="6263750"/>
            <a:ext cx="72824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C252FB9-B173-B746-BC64-1AB9D36BCBA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3E117D9-45D2-484B-98A4-9F15548C1DD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03096" y="908697"/>
            <a:ext cx="5105149" cy="2199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908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118167"/>
            <a:ext cx="10515600" cy="4058796"/>
          </a:xfrm>
        </p:spPr>
        <p:txBody>
          <a:bodyPr/>
          <a:lstStyle>
            <a:lvl1pPr>
              <a:defRPr>
                <a:solidFill>
                  <a:srgbClr val="58595B"/>
                </a:solidFill>
              </a:defRPr>
            </a:lvl1pPr>
            <a:lvl2pPr>
              <a:defRPr>
                <a:solidFill>
                  <a:srgbClr val="58595B"/>
                </a:solidFill>
              </a:defRPr>
            </a:lvl2pPr>
            <a:lvl3pPr>
              <a:defRPr>
                <a:solidFill>
                  <a:srgbClr val="58595B"/>
                </a:solidFill>
              </a:defRPr>
            </a:lvl3pPr>
            <a:lvl4pPr>
              <a:defRPr>
                <a:solidFill>
                  <a:srgbClr val="58595B"/>
                </a:solidFill>
              </a:defRPr>
            </a:lvl4pPr>
            <a:lvl5pPr>
              <a:defRPr>
                <a:solidFill>
                  <a:srgbClr val="58595B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8200" y="6356350"/>
            <a:ext cx="7315200" cy="365125"/>
          </a:xfrm>
        </p:spPr>
        <p:txBody>
          <a:bodyPr/>
          <a:lstStyle>
            <a:lvl1pPr algn="l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US" dirty="0"/>
              <a:t>October 28, 2020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975FEF5C-1246-445B-8446-D90C1E390B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433" y="548412"/>
            <a:ext cx="2211956" cy="95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9370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 userDrawn="1"/>
        </p:nvSpPr>
        <p:spPr>
          <a:xfrm>
            <a:off x="3211010" y="610865"/>
            <a:ext cx="7616143" cy="5610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17216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October 28, 2020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sub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A8FBC906-53F4-4FDA-9CAD-42CF99954B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86770" y="387751"/>
            <a:ext cx="2338316" cy="100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489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October 28, 2020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157699"/>
            <a:ext cx="5181600" cy="401926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99BE410-A721-4B10-ADB9-3634933A2E5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502" y="395590"/>
            <a:ext cx="2301922" cy="9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41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October 28, 2020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2005257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829169"/>
            <a:ext cx="5157787" cy="3527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2005257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829169"/>
            <a:ext cx="5183188" cy="35271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821D822-F469-2B47-9076-86C5329600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502" y="395590"/>
            <a:ext cx="2301922" cy="9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08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61047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211010" y="610865"/>
            <a:ext cx="7616143" cy="561049"/>
          </a:xfrm>
        </p:spPr>
        <p:txBody>
          <a:bodyPr/>
          <a:lstStyle>
            <a:lvl1pPr>
              <a:defRPr b="1">
                <a:solidFill>
                  <a:srgbClr val="17216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October 28, 2020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5690C901-67A5-4712-8667-9B7958F3063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40411" y="582722"/>
            <a:ext cx="2176427" cy="937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6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October 28, 2020</a:t>
            </a: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77430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May 27,2020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252FB9-B173-B746-BC64-1AB9D36BCBA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71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u="none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b="0" i="0" u="none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biswa.phuyal2@illinois.gov" TargetMode="External"/><Relationship Id="rId2" Type="http://schemas.openxmlformats.org/officeDocument/2006/relationships/hyperlink" Target="mailto:dani@origamiworks.org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18" Type="http://schemas.openxmlformats.org/officeDocument/2006/relationships/image" Target="../media/image25.png"/><Relationship Id="rId26" Type="http://schemas.openxmlformats.org/officeDocument/2006/relationships/image" Target="../media/image33.png"/><Relationship Id="rId39" Type="http://schemas.openxmlformats.org/officeDocument/2006/relationships/image" Target="../media/image46.png"/><Relationship Id="rId3" Type="http://schemas.openxmlformats.org/officeDocument/2006/relationships/image" Target="../media/image10.jpg"/><Relationship Id="rId21" Type="http://schemas.openxmlformats.org/officeDocument/2006/relationships/image" Target="../media/image28.png"/><Relationship Id="rId34" Type="http://schemas.openxmlformats.org/officeDocument/2006/relationships/image" Target="../media/image41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17" Type="http://schemas.openxmlformats.org/officeDocument/2006/relationships/image" Target="../media/image24.png"/><Relationship Id="rId25" Type="http://schemas.openxmlformats.org/officeDocument/2006/relationships/image" Target="../media/image32.png"/><Relationship Id="rId33" Type="http://schemas.openxmlformats.org/officeDocument/2006/relationships/image" Target="../media/image40.png"/><Relationship Id="rId38" Type="http://schemas.openxmlformats.org/officeDocument/2006/relationships/image" Target="../media/image45.png"/><Relationship Id="rId2" Type="http://schemas.openxmlformats.org/officeDocument/2006/relationships/image" Target="../media/image9.png"/><Relationship Id="rId16" Type="http://schemas.openxmlformats.org/officeDocument/2006/relationships/image" Target="../media/image23.png"/><Relationship Id="rId20" Type="http://schemas.openxmlformats.org/officeDocument/2006/relationships/image" Target="../media/image27.png"/><Relationship Id="rId29" Type="http://schemas.openxmlformats.org/officeDocument/2006/relationships/image" Target="../media/image36.png"/><Relationship Id="rId41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24" Type="http://schemas.openxmlformats.org/officeDocument/2006/relationships/image" Target="../media/image31.png"/><Relationship Id="rId32" Type="http://schemas.openxmlformats.org/officeDocument/2006/relationships/image" Target="../media/image39.png"/><Relationship Id="rId37" Type="http://schemas.openxmlformats.org/officeDocument/2006/relationships/image" Target="../media/image44.png"/><Relationship Id="rId40" Type="http://schemas.openxmlformats.org/officeDocument/2006/relationships/image" Target="../media/image47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23" Type="http://schemas.openxmlformats.org/officeDocument/2006/relationships/image" Target="../media/image30.png"/><Relationship Id="rId28" Type="http://schemas.openxmlformats.org/officeDocument/2006/relationships/image" Target="../media/image35.png"/><Relationship Id="rId36" Type="http://schemas.openxmlformats.org/officeDocument/2006/relationships/image" Target="../media/image43.png"/><Relationship Id="rId10" Type="http://schemas.openxmlformats.org/officeDocument/2006/relationships/image" Target="../media/image17.png"/><Relationship Id="rId19" Type="http://schemas.openxmlformats.org/officeDocument/2006/relationships/image" Target="../media/image26.png"/><Relationship Id="rId31" Type="http://schemas.openxmlformats.org/officeDocument/2006/relationships/image" Target="../media/image38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Relationship Id="rId14" Type="http://schemas.openxmlformats.org/officeDocument/2006/relationships/image" Target="../media/image21.png"/><Relationship Id="rId22" Type="http://schemas.openxmlformats.org/officeDocument/2006/relationships/image" Target="../media/image29.png"/><Relationship Id="rId27" Type="http://schemas.openxmlformats.org/officeDocument/2006/relationships/image" Target="../media/image34.png"/><Relationship Id="rId30" Type="http://schemas.openxmlformats.org/officeDocument/2006/relationships/image" Target="../media/image37.png"/><Relationship Id="rId35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theinnovationnexus.org/playbook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677" y="3267874"/>
            <a:ext cx="11025479" cy="1613005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Almaden Sans"/>
              </a:rPr>
              <a:t>The Employer Engagement Playbook</a:t>
            </a:r>
            <a:br>
              <a:rPr lang="en-US" sz="4400" b="0" dirty="0">
                <a:latin typeface="Almaden Sans"/>
              </a:rPr>
            </a:br>
            <a:r>
              <a:rPr lang="en-US" sz="3200" b="0" dirty="0">
                <a:latin typeface="Almaden Sans"/>
              </a:rPr>
              <a:t>Insights and Strategies for Workforce Professionals 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677" y="5451354"/>
            <a:ext cx="8852408" cy="750043"/>
          </a:xfrm>
        </p:spPr>
        <p:txBody>
          <a:bodyPr>
            <a:normAutofit fontScale="25000" lnSpcReduction="20000"/>
          </a:bodyPr>
          <a:lstStyle/>
          <a:p>
            <a:r>
              <a:rPr lang="en-US" sz="9600" b="1" dirty="0">
                <a:solidFill>
                  <a:schemeClr val="bg1"/>
                </a:solidFill>
              </a:rPr>
              <a:t>Origami Works and Cook County Partners</a:t>
            </a:r>
          </a:p>
          <a:p>
            <a:r>
              <a:rPr lang="en-US" sz="9600" b="1" dirty="0">
                <a:solidFill>
                  <a:schemeClr val="bg1"/>
                </a:solidFill>
              </a:rPr>
              <a:t>February 11, 2026</a:t>
            </a:r>
          </a:p>
          <a:p>
            <a:r>
              <a:rPr lang="en-US" dirty="0">
                <a:solidFill>
                  <a:schemeClr val="bg1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509894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629E05-0A80-856E-4BCF-038FBA8F72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24C4E-8F19-2188-FC47-0A23D6007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10" y="610865"/>
            <a:ext cx="8142790" cy="994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How we built the playbook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3905AFA-72DB-2073-1E27-956D107293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72169"/>
                </a:solidFill>
              </a:rPr>
              <a:t>We used a qualitative, practice-driven approach.</a:t>
            </a:r>
          </a:p>
          <a:p>
            <a:pPr marL="0" indent="0">
              <a:buNone/>
            </a:pPr>
            <a:endParaRPr lang="en-US" sz="2600" b="1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172169"/>
                </a:solidFill>
              </a:rPr>
              <a:t>Our process included: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Interviews across organizations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Identifying recurring patterns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Grouping practices into topic areas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Designing a structure that can evolve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Non-delegate nonprofit partners</a:t>
            </a: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63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C914BD-BEA6-CD92-2BC4-1FE965E642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A35910-419A-BBCC-64DD-C1645B509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10" y="610865"/>
            <a:ext cx="8142790" cy="994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A Learning Loop, Not a Final Answer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52DB59-F1D6-A03A-9D1F-87C155EDAA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This work is intended to evolve through use and feedback.</a:t>
            </a:r>
          </a:p>
          <a:p>
            <a:pPr marL="0" indent="0">
              <a:buNone/>
            </a:pPr>
            <a:endParaRPr lang="en-US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172169"/>
                </a:solidFill>
              </a:rPr>
              <a:t>We see the playbook as: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A starting point for conversation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An onboarding and learning tool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A shared reference for teams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A way to test and refine approaches over time</a:t>
            </a: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517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64DE6-58DA-3339-0369-DD6B561679D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9BC019-4B10-35A1-B79B-AF9102FEC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09" y="610865"/>
            <a:ext cx="8471909" cy="994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What You Will Find Inside the Playbook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F1E55C-AF0B-AC66-04AC-969923864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2060"/>
                </a:solidFill>
              </a:rPr>
              <a:t>The Playbook focuses on practical employer-facing work.</a:t>
            </a:r>
          </a:p>
          <a:p>
            <a:pPr marL="0" indent="0">
              <a:buNone/>
            </a:pPr>
            <a:endParaRPr lang="en-US" sz="2600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172169"/>
                </a:solidFill>
              </a:rPr>
              <a:t>High level topic areas include: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Introductory Conversations and Assessment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Establishing Employer Relationships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Metrics and Financial Factors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Organization Level Considerations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Challenges</a:t>
            </a: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216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42D185-F091-57DA-3438-FCB40BA3CB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19096-CA8A-BA5B-FACD-DD8B6F9CD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09" y="610865"/>
            <a:ext cx="8471909" cy="9941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Example 1: Learning About Employer Needs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A46458-F296-8DCB-016B-B7151F1C71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Strong first conversations emphasize listening over pitching.</a:t>
            </a:r>
          </a:p>
          <a:p>
            <a:pPr marL="0" indent="0">
              <a:buNone/>
            </a:pPr>
            <a:endParaRPr lang="en-US" sz="2600" b="1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172169"/>
                </a:solidFill>
              </a:rPr>
              <a:t>Points of alignment: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Intake forms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Advance research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Checklists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Detailed needs assessments </a:t>
            </a: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74156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14470C-59C0-1597-3732-8484BA075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F84D51-400F-1E52-D4DA-493BAEB7C8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09" y="610865"/>
            <a:ext cx="8471909" cy="9941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Example 2: Following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D0D977-204A-4AA4-1AED-0F612FB010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Strong first conversations emphasize listening over pitching.</a:t>
            </a:r>
          </a:p>
          <a:p>
            <a:pPr marL="0" indent="0">
              <a:buNone/>
            </a:pPr>
            <a:endParaRPr lang="en-US" sz="2600" b="1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172169"/>
                </a:solidFill>
              </a:rPr>
              <a:t>Points of alignment: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Timely responses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Regular, recurring contact </a:t>
            </a: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24961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77B750-0993-DA49-26A0-80A78EE5C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A75EDB-81DB-F262-9717-80E09B3623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09" y="610865"/>
            <a:ext cx="8471909" cy="9941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Example 3: Handling Employer Objections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734AC77-1204-40B1-DD24-5ECF8971FD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Effective teams anticipate and respond to common employer concerns:</a:t>
            </a:r>
          </a:p>
          <a:p>
            <a:pPr marL="0" indent="0">
              <a:buNone/>
            </a:pPr>
            <a:endParaRPr lang="en-US" sz="2600" b="1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172169"/>
                </a:solidFill>
              </a:rPr>
              <a:t>What we saw: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Stressing outcomes such as retention rates and success stories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Providing hands-on support for accessing subsidies, tax credits, and other funding opportunities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Emphasizing return on investment over time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rgbClr val="172169"/>
                </a:solidFill>
              </a:rPr>
              <a:t>Highlighting the competencies, qualifications, and training of candidates</a:t>
            </a: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749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3F3C3E-258C-6B1B-D6A6-6AB5DB55F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1EB5E-D104-EE57-BFD1-C2DD089D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09" y="610865"/>
            <a:ext cx="8471909" cy="9941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What We Learned So Far Across Organizations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799B15-84CE-E9B7-F61F-9DF9B0995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 lnSpcReduction="10000"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Several patterns consistently showed up in conversations:</a:t>
            </a:r>
          </a:p>
          <a:p>
            <a:pPr marL="0" indent="0">
              <a:buNone/>
            </a:pPr>
            <a:endParaRPr lang="en-US" sz="2600" b="1" dirty="0">
              <a:solidFill>
                <a:srgbClr val="172169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>
                <a:solidFill>
                  <a:srgbClr val="172169"/>
                </a:solidFill>
              </a:rPr>
              <a:t>These included:</a:t>
            </a:r>
            <a:br>
              <a:rPr lang="en-US" sz="2600" b="1" dirty="0">
                <a:solidFill>
                  <a:srgbClr val="172169"/>
                </a:solidFill>
              </a:rPr>
            </a:br>
            <a:r>
              <a:rPr lang="en-US" sz="2600" b="1" dirty="0">
                <a:solidFill>
                  <a:srgbClr val="172169"/>
                </a:solidFill>
              </a:rPr>
              <a:t> </a:t>
            </a:r>
            <a:r>
              <a:rPr lang="en-US" sz="2600" dirty="0">
                <a:solidFill>
                  <a:srgbClr val="172169"/>
                </a:solidFill>
              </a:rPr>
              <a:t>• Similar discovery approaches</a:t>
            </a:r>
            <a:br>
              <a:rPr lang="en-US" sz="2600" dirty="0">
                <a:solidFill>
                  <a:srgbClr val="172169"/>
                </a:solidFill>
              </a:rPr>
            </a:br>
            <a:r>
              <a:rPr lang="en-US" sz="2600" dirty="0">
                <a:solidFill>
                  <a:srgbClr val="172169"/>
                </a:solidFill>
              </a:rPr>
              <a:t> • Shared challenges around employer follow-up</a:t>
            </a:r>
            <a:br>
              <a:rPr lang="en-US" sz="2600" dirty="0">
                <a:solidFill>
                  <a:srgbClr val="172169"/>
                </a:solidFill>
              </a:rPr>
            </a:br>
            <a:r>
              <a:rPr lang="en-US" sz="2600" dirty="0">
                <a:solidFill>
                  <a:srgbClr val="172169"/>
                </a:solidFill>
              </a:rPr>
              <a:t> • Informal tools filling formal gaps</a:t>
            </a:r>
            <a:br>
              <a:rPr lang="en-US" sz="2600" dirty="0">
                <a:solidFill>
                  <a:srgbClr val="172169"/>
                </a:solidFill>
              </a:rPr>
            </a:br>
            <a:r>
              <a:rPr lang="en-US" sz="2600" dirty="0">
                <a:solidFill>
                  <a:srgbClr val="172169"/>
                </a:solidFill>
              </a:rPr>
              <a:t> • Strong commitment to employer relationships</a:t>
            </a: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22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47539D-2AA4-88DA-D467-3EF536124F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50E9E3-0EFB-EF84-88AE-B0F0B9B22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09" y="610865"/>
            <a:ext cx="8471909" cy="994199"/>
          </a:xfrm>
        </p:spPr>
        <p:txBody>
          <a:bodyPr>
            <a:noAutofit/>
          </a:bodyPr>
          <a:lstStyle/>
          <a:p>
            <a:r>
              <a:rPr lang="en-US" sz="2800" dirty="0">
                <a:latin typeface="Century Gothic" panose="020B0502020202020204" pitchFamily="34" charset="0"/>
              </a:rPr>
              <a:t>Where Practices Differ and Why That Matters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7CE38-C132-10DA-BF37-B31CD29C51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Differences often reflect context rather than quality.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172169"/>
                </a:solidFill>
              </a:rPr>
              <a:t>Variation showed up by:</a:t>
            </a:r>
            <a:br>
              <a:rPr lang="en-US" b="1" dirty="0">
                <a:solidFill>
                  <a:srgbClr val="172169"/>
                </a:solidFill>
              </a:rPr>
            </a:br>
            <a:r>
              <a:rPr lang="en-US" b="1" dirty="0">
                <a:solidFill>
                  <a:srgbClr val="172169"/>
                </a:solidFill>
              </a:rPr>
              <a:t> </a:t>
            </a:r>
            <a:r>
              <a:rPr lang="en-US" sz="2400" dirty="0">
                <a:solidFill>
                  <a:srgbClr val="172169"/>
                </a:solidFill>
              </a:rPr>
              <a:t>•</a:t>
            </a:r>
            <a:r>
              <a:rPr lang="en-US" dirty="0">
                <a:solidFill>
                  <a:srgbClr val="172169"/>
                </a:solidFill>
              </a:rPr>
              <a:t> </a:t>
            </a:r>
            <a:r>
              <a:rPr lang="en-US" sz="2400" dirty="0">
                <a:solidFill>
                  <a:srgbClr val="172169"/>
                </a:solidFill>
              </a:rPr>
              <a:t>Industry focus</a:t>
            </a:r>
            <a:br>
              <a:rPr lang="en-US" sz="2400" dirty="0">
                <a:solidFill>
                  <a:srgbClr val="172169"/>
                </a:solidFill>
              </a:rPr>
            </a:br>
            <a:r>
              <a:rPr lang="en-US" sz="2400" dirty="0">
                <a:solidFill>
                  <a:srgbClr val="172169"/>
                </a:solidFill>
              </a:rPr>
              <a:t> • Employer size</a:t>
            </a:r>
            <a:br>
              <a:rPr lang="en-US" sz="2400" dirty="0">
                <a:solidFill>
                  <a:srgbClr val="172169"/>
                </a:solidFill>
              </a:rPr>
            </a:br>
            <a:r>
              <a:rPr lang="en-US" sz="2400" dirty="0">
                <a:solidFill>
                  <a:srgbClr val="172169"/>
                </a:solidFill>
              </a:rPr>
              <a:t> • Target populations and participant needs</a:t>
            </a:r>
            <a:br>
              <a:rPr lang="en-US" sz="2400" dirty="0">
                <a:solidFill>
                  <a:srgbClr val="172169"/>
                </a:solidFill>
              </a:rPr>
            </a:br>
            <a:r>
              <a:rPr lang="en-US" sz="2400" dirty="0">
                <a:solidFill>
                  <a:srgbClr val="172169"/>
                </a:solidFill>
              </a:rPr>
              <a:t> • Funding structure and staff capacity</a:t>
            </a:r>
          </a:p>
          <a:p>
            <a:pPr marL="0" indent="0">
              <a:lnSpc>
                <a:spcPct val="110000"/>
              </a:lnSpc>
              <a:buNone/>
            </a:pPr>
            <a:endParaRPr lang="en-US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rgbClr val="172169"/>
                </a:solidFill>
              </a:rPr>
              <a:t>These differences offer learning opportunities rather than conflicts. </a:t>
            </a: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40852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3F1A4-7DC6-9C8B-6FC6-0DDCC4FEB4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0B265D-88A8-AABB-AB77-16EEF8D45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09" y="610865"/>
            <a:ext cx="8073076" cy="994199"/>
          </a:xfrm>
        </p:spPr>
        <p:txBody>
          <a:bodyPr>
            <a:noAutofit/>
          </a:bodyPr>
          <a:lstStyle/>
          <a:p>
            <a:r>
              <a:rPr lang="en-US" sz="2400" dirty="0">
                <a:latin typeface="Century Gothic" panose="020B0502020202020204" pitchFamily="34" charset="0"/>
              </a:rPr>
              <a:t>What Business Services Reps Told Us They Need Most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AA81DF3-C9C0-9028-3DBA-9F6C7CB38E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dirty="0">
                <a:solidFill>
                  <a:srgbClr val="000000"/>
                </a:solidFill>
              </a:rPr>
              <a:t>Access to shared, practical information reduces friction.</a:t>
            </a:r>
          </a:p>
          <a:p>
            <a:pPr marL="0" indent="0">
              <a:lnSpc>
                <a:spcPct val="110000"/>
              </a:lnSpc>
              <a:buNone/>
            </a:pPr>
            <a:endParaRPr lang="en-US" b="1" dirty="0">
              <a:solidFill>
                <a:srgbClr val="172169"/>
              </a:solidFill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b="1" dirty="0">
                <a:solidFill>
                  <a:srgbClr val="172169"/>
                </a:solidFill>
              </a:rPr>
              <a:t>Business Services Representatives emphasized the need for:</a:t>
            </a:r>
            <a:br>
              <a:rPr lang="en-US" b="1" dirty="0">
                <a:solidFill>
                  <a:srgbClr val="172169"/>
                </a:solidFill>
              </a:rPr>
            </a:br>
            <a:r>
              <a:rPr lang="en-US" b="1" dirty="0">
                <a:solidFill>
                  <a:srgbClr val="172169"/>
                </a:solidFill>
              </a:rPr>
              <a:t> </a:t>
            </a:r>
            <a:r>
              <a:rPr lang="en-US" dirty="0">
                <a:solidFill>
                  <a:srgbClr val="172169"/>
                </a:solidFill>
              </a:rPr>
              <a:t>• Peer examples</a:t>
            </a:r>
            <a:br>
              <a:rPr lang="en-US" dirty="0">
                <a:solidFill>
                  <a:srgbClr val="172169"/>
                </a:solidFill>
              </a:rPr>
            </a:br>
            <a:r>
              <a:rPr lang="en-US" dirty="0">
                <a:solidFill>
                  <a:srgbClr val="172169"/>
                </a:solidFill>
              </a:rPr>
              <a:t> • Clear starting points</a:t>
            </a:r>
            <a:br>
              <a:rPr lang="en-US" dirty="0">
                <a:solidFill>
                  <a:srgbClr val="172169"/>
                </a:solidFill>
              </a:rPr>
            </a:br>
            <a:r>
              <a:rPr lang="en-US" dirty="0">
                <a:solidFill>
                  <a:srgbClr val="172169"/>
                </a:solidFill>
              </a:rPr>
              <a:t> • Easily accessible tools</a:t>
            </a:r>
            <a:br>
              <a:rPr lang="en-US" dirty="0">
                <a:solidFill>
                  <a:srgbClr val="172169"/>
                </a:solidFill>
              </a:rPr>
            </a:br>
            <a:r>
              <a:rPr lang="en-US" dirty="0">
                <a:solidFill>
                  <a:srgbClr val="172169"/>
                </a:solidFill>
              </a:rPr>
              <a:t> • Less duplication of effort</a:t>
            </a: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8847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B9AF9B-E905-4446-43A7-6BE949B342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52374-FF21-1252-2436-BBC2B7BAD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99" y="540794"/>
            <a:ext cx="8073076" cy="994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What Comes Next for the Playbook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C213769-F9A1-EFDD-21F7-A98F527BA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The next phase focuses on refinement and responsiveness.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Sharing use cases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Expanding the repository over time</a:t>
            </a:r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002060"/>
                </a:solidFill>
              </a:rPr>
              <a:t>Responding directly to user feedback</a:t>
            </a: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653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Welcome and Introductions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08EDB5-8DD4-0246-B8E0-7308D3759B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2524"/>
            <a:ext cx="10515600" cy="40587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72169"/>
                </a:solidFill>
              </a:rPr>
              <a:t>Employer Engagement is foundational to strong workforce outcomes. </a:t>
            </a:r>
            <a:endParaRPr lang="en-US" sz="2400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172169"/>
                </a:solidFill>
              </a:rPr>
              <a:t>Dani Houchin, Executive Director, Origami Works Foundation 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172169"/>
                </a:solidFill>
              </a:rPr>
              <a:t>Biswa ‘Biz’ Phuyal, Manager of Business and Workforce Development, IL Department of Human Services </a:t>
            </a: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172169"/>
                </a:solidFill>
              </a:rPr>
              <a:t>This session is designed for: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72169"/>
                </a:solidFill>
              </a:rPr>
              <a:t>Business Service Representatives (BSRs)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72169"/>
                </a:solidFill>
              </a:rPr>
              <a:t>Business Service Teams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72169"/>
                </a:solidFill>
              </a:rPr>
              <a:t>One-Stop Operators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72169"/>
                </a:solidFill>
              </a:rPr>
              <a:t>WIOA Administrators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rgbClr val="172169"/>
                </a:solidFill>
              </a:rPr>
              <a:t>Non-profit workforce partners </a:t>
            </a: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0765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57E54B-04D0-AB30-3C96-3103E87F8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F83799-151E-C189-ECDC-C6E4F70D5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99" y="540794"/>
            <a:ext cx="8073076" cy="994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Monthly Essential Intelligence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BAD511-5C6A-5D95-55C9-6AA7E6A5EF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We have launched a monthly employer engagement email communication. </a:t>
            </a:r>
          </a:p>
          <a:p>
            <a:pPr marL="0" lv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Essential Intelligence for “Employer Engagement” includes: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</a:rPr>
              <a:t>Success Stories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</a:rPr>
              <a:t>Employer events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</a:rPr>
              <a:t>Use cases for the playbook </a:t>
            </a: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285375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B1541D-4285-BEEF-D51B-BDEABDB225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5B376D-81AC-2964-7EB3-29D308403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99" y="540794"/>
            <a:ext cx="8073076" cy="994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Ways to stay connected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7DE453-E701-410A-8701-C83CBF569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This work is stronger when regions learn together. </a:t>
            </a:r>
          </a:p>
          <a:p>
            <a:pPr marL="0" lvl="0" indent="0">
              <a:spcBef>
                <a:spcPts val="1200"/>
              </a:spcBef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You can: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</a:rPr>
              <a:t>Subscribe to the monthly Essential Intelligence email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</a:rPr>
              <a:t>Explore and use the Playbook</a:t>
            </a:r>
          </a:p>
          <a:p>
            <a:pPr>
              <a:spcBef>
                <a:spcPts val="1200"/>
              </a:spcBef>
            </a:pPr>
            <a:r>
              <a:rPr lang="en-US" sz="2400" dirty="0">
                <a:solidFill>
                  <a:srgbClr val="002060"/>
                </a:solidFill>
              </a:rPr>
              <a:t>Reach out if your region is interested in adapting the model</a:t>
            </a: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358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E331C9-07BB-3377-3FD2-724F1B81CB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0658F-E44D-7177-525D-085ECEA1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2099" y="540794"/>
            <a:ext cx="8073076" cy="994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Discussion Q and 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8C8C88-3F13-A49B-A2BD-69E9D16C6F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/>
          </a:bodyPr>
          <a:lstStyle/>
          <a:p>
            <a:pPr marL="0" lv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Your questions help shape what comes next. </a:t>
            </a:r>
          </a:p>
          <a:p>
            <a:pPr marL="0" lvl="0" indent="0">
              <a:spcBef>
                <a:spcPts val="1200"/>
              </a:spcBef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lvl="0" indent="0">
              <a:spcBef>
                <a:spcPts val="1200"/>
              </a:spcBef>
              <a:buNone/>
            </a:pPr>
            <a:r>
              <a:rPr lang="en-US" b="1" dirty="0">
                <a:solidFill>
                  <a:srgbClr val="002060"/>
                </a:solidFill>
              </a:rPr>
              <a:t>We invite reflection on:</a:t>
            </a:r>
          </a:p>
          <a:p>
            <a:pPr marL="0" lvl="0" indent="0">
              <a:lnSpc>
                <a:spcPct val="150000"/>
              </a:lnSpc>
              <a:spcBef>
                <a:spcPts val="1200"/>
              </a:spcBef>
              <a:buNone/>
            </a:pPr>
            <a:r>
              <a:rPr lang="en-US" sz="2400" dirty="0">
                <a:solidFill>
                  <a:srgbClr val="002060"/>
                </a:solidFill>
              </a:rPr>
              <a:t> • What resonates from your region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 • Where alignment feels hardest</a:t>
            </a:r>
            <a:br>
              <a:rPr lang="en-US" sz="2400" dirty="0">
                <a:solidFill>
                  <a:srgbClr val="002060"/>
                </a:solidFill>
              </a:rPr>
            </a:br>
            <a:r>
              <a:rPr lang="en-US" sz="2400" dirty="0">
                <a:solidFill>
                  <a:srgbClr val="002060"/>
                </a:solidFill>
              </a:rPr>
              <a:t> • What would make this more useful</a:t>
            </a:r>
          </a:p>
          <a:p>
            <a:pPr marL="0" lvl="0" indent="0">
              <a:spcBef>
                <a:spcPts val="1200"/>
              </a:spcBef>
              <a:buNone/>
            </a:pPr>
            <a:endParaRPr lang="en-US" b="1" dirty="0">
              <a:solidFill>
                <a:srgbClr val="002060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918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45734D7-CCE2-1058-D18B-AA718AB84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Closing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83126C-8712-0F3A-DA81-1DB86395FE8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 for your time and your work with employers and career seekers.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400" dirty="0"/>
              <a:t>This playbook is an early step toward shared learning. We look forward to refining it together. </a:t>
            </a:r>
          </a:p>
        </p:txBody>
      </p:sp>
      <p:pic>
        <p:nvPicPr>
          <p:cNvPr id="2" name="Content Placeholder 1">
            <a:extLst>
              <a:ext uri="{FF2B5EF4-FFF2-40B4-BE49-F238E27FC236}">
                <a16:creationId xmlns:a16="http://schemas.microsoft.com/office/drawing/2014/main" id="{28184BCD-9209-1B5E-004E-E826B4B08492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9366926" y="3763657"/>
            <a:ext cx="2199261" cy="219926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5FBFDE-6D62-357B-AD97-BC8995A9257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315200" cy="365125"/>
          </a:xfrm>
        </p:spPr>
        <p:txBody>
          <a:bodyPr/>
          <a:lstStyle/>
          <a:p>
            <a:r>
              <a:rPr lang="en-US"/>
              <a:t>October 28, 2020</a:t>
            </a:r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BE97642-E594-E33B-6CF0-4A1440AB83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9081" y="1720848"/>
            <a:ext cx="2042809" cy="2042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78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DEDB36-F4BC-4954-5B25-CFBB56B6CD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3D76AD5F-702A-7FAE-9D41-780713819F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Contact and Resource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27F242D-3A87-3AF3-1E59-02519E9EC8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1435"/>
            <a:ext cx="10515600" cy="4058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Dani Houchin - </a:t>
            </a:r>
            <a:r>
              <a:rPr lang="en-US" b="1" dirty="0">
                <a:hlinkClick r:id="rId2"/>
              </a:rPr>
              <a:t>dani@origamiworks.org</a:t>
            </a:r>
            <a:endParaRPr lang="en-US" b="1" dirty="0"/>
          </a:p>
          <a:p>
            <a:pPr marL="0" indent="0">
              <a:buNone/>
            </a:pPr>
            <a:r>
              <a:rPr lang="en-US" sz="2000" dirty="0"/>
              <a:t>Executive Director, Origami Works Foundation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Biswa ‘Biz’ Phuyal – </a:t>
            </a:r>
            <a:r>
              <a:rPr lang="en-US" b="1" dirty="0">
                <a:hlinkClick r:id="rId3"/>
              </a:rPr>
              <a:t>biswa.phuyal2@illinois.gov</a:t>
            </a:r>
            <a:endParaRPr lang="en-US" b="1" dirty="0"/>
          </a:p>
          <a:p>
            <a:pPr marL="0" indent="0">
              <a:buNone/>
            </a:pPr>
            <a:r>
              <a:rPr lang="en-US" sz="2000" dirty="0"/>
              <a:t>Manager Business and Workforce Development – Illinois Department of Human Services </a:t>
            </a:r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2400" b="1" i="1" dirty="0"/>
              <a:t>This playbook is an early step toward shared learning. We look forward to refining it together.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70C1B8-677E-BC92-3D0B-F01D36042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October 28,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98475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4303746" y="3053256"/>
            <a:ext cx="3584507" cy="75148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0"/>
              </a:spcBef>
            </a:pPr>
            <a:r>
              <a:rPr lang="en-US" sz="4800" spc="10" dirty="0">
                <a:latin typeface="Arial"/>
                <a:cs typeface="Arial"/>
              </a:rPr>
              <a:t>Thank You </a:t>
            </a:r>
            <a:endParaRPr sz="48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029788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2587E719-2D1E-8948-9772-323373BE97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13416"/>
            <a:ext cx="3701733" cy="6444584"/>
          </a:xfrm>
          <a:prstGeom prst="rect">
            <a:avLst/>
          </a:prstGeom>
        </p:spPr>
      </p:pic>
      <p:sp>
        <p:nvSpPr>
          <p:cNvPr id="2" name="Pentagon 1">
            <a:extLst>
              <a:ext uri="{FF2B5EF4-FFF2-40B4-BE49-F238E27FC236}">
                <a16:creationId xmlns:a16="http://schemas.microsoft.com/office/drawing/2014/main" id="{211BF53E-B2A4-37B0-0EBC-334EBC8BE42D}"/>
              </a:ext>
            </a:extLst>
          </p:cNvPr>
          <p:cNvSpPr/>
          <p:nvPr/>
        </p:nvSpPr>
        <p:spPr>
          <a:xfrm>
            <a:off x="974361" y="1868944"/>
            <a:ext cx="4706911" cy="4167265"/>
          </a:xfrm>
          <a:prstGeom prst="homePlate">
            <a:avLst/>
          </a:prstGeom>
          <a:solidFill>
            <a:srgbClr val="1721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122622" y="2699669"/>
            <a:ext cx="4410388" cy="250581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5400" b="1" spc="10" dirty="0">
                <a:solidFill>
                  <a:schemeClr val="bg1"/>
                </a:solidFill>
                <a:latin typeface="Century Gothic" panose="020B0502020202020204" pitchFamily="34" charset="0"/>
                <a:cs typeface="Arial"/>
              </a:rPr>
              <a:t>Where is Your Local Area? </a:t>
            </a:r>
            <a:endParaRPr lang="en-US" sz="5400" dirty="0">
              <a:solidFill>
                <a:schemeClr val="bg1"/>
              </a:solidFill>
              <a:latin typeface="Century Gothic" panose="020B0502020202020204" pitchFamily="34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329251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Right Arrow 61">
            <a:extLst>
              <a:ext uri="{FF2B5EF4-FFF2-40B4-BE49-F238E27FC236}">
                <a16:creationId xmlns:a16="http://schemas.microsoft.com/office/drawing/2014/main" id="{A5D45FFD-5A56-CDCC-5917-AE390BD06FA1}"/>
              </a:ext>
            </a:extLst>
          </p:cNvPr>
          <p:cNvSpPr/>
          <p:nvPr/>
        </p:nvSpPr>
        <p:spPr>
          <a:xfrm>
            <a:off x="119207" y="1090930"/>
            <a:ext cx="4705323" cy="2059940"/>
          </a:xfrm>
          <a:prstGeom prst="rightArrow">
            <a:avLst/>
          </a:prstGeom>
          <a:solidFill>
            <a:srgbClr val="17216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bject 2"/>
          <p:cNvSpPr/>
          <p:nvPr/>
        </p:nvSpPr>
        <p:spPr>
          <a:xfrm>
            <a:off x="0" y="0"/>
            <a:ext cx="12192000" cy="207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349624" y="412148"/>
            <a:ext cx="2303928" cy="9924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93280" y="3096767"/>
            <a:ext cx="801624" cy="801623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7355699" y="3317240"/>
            <a:ext cx="478790" cy="287655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24130" marR="5080" indent="-12065">
              <a:lnSpc>
                <a:spcPts val="980"/>
              </a:lnSpc>
              <a:spcBef>
                <a:spcPts val="215"/>
              </a:spcBef>
            </a:pPr>
            <a:r>
              <a:rPr sz="900" spc="-5" dirty="0">
                <a:solidFill>
                  <a:srgbClr val="FFFFFF"/>
                </a:solidFill>
                <a:latin typeface="Trebuchet MS"/>
                <a:cs typeface="Trebuchet MS"/>
              </a:rPr>
              <a:t>One</a:t>
            </a:r>
            <a:r>
              <a:rPr sz="900" spc="-8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900" dirty="0">
                <a:solidFill>
                  <a:srgbClr val="FFFFFF"/>
                </a:solidFill>
                <a:latin typeface="Trebuchet MS"/>
                <a:cs typeface="Trebuchet MS"/>
              </a:rPr>
              <a:t>stop  partners</a:t>
            </a:r>
            <a:endParaRPr sz="900">
              <a:latin typeface="Trebuchet MS"/>
              <a:cs typeface="Trebuchet M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437119" y="1658111"/>
            <a:ext cx="313944" cy="111251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7141464" y="368808"/>
            <a:ext cx="905255" cy="905256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7433550" y="699007"/>
            <a:ext cx="32258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15" dirty="0">
                <a:solidFill>
                  <a:srgbClr val="FFFFFF"/>
                </a:solidFill>
                <a:latin typeface="Times New Roman"/>
                <a:cs typeface="Times New Roman"/>
              </a:rPr>
              <a:t>Title</a:t>
            </a:r>
            <a:r>
              <a:rPr sz="9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5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7781543" y="1767839"/>
            <a:ext cx="606551" cy="108508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165592" y="573023"/>
            <a:ext cx="905255" cy="9052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8386159" y="900176"/>
            <a:ext cx="46482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Adult</a:t>
            </a:r>
            <a:r>
              <a:rPr sz="900" spc="-5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10" dirty="0">
                <a:solidFill>
                  <a:srgbClr val="FFFFFF"/>
                </a:solidFill>
                <a:latin typeface="Times New Roman"/>
                <a:cs typeface="Times New Roman"/>
              </a:rPr>
              <a:t>Ed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8049768" y="2121407"/>
            <a:ext cx="896112" cy="9204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034271" y="1152144"/>
            <a:ext cx="905255" cy="905255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9276365" y="1418335"/>
            <a:ext cx="420370" cy="290830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48895" marR="5080" indent="-36830">
              <a:lnSpc>
                <a:spcPts val="1010"/>
              </a:lnSpc>
              <a:spcBef>
                <a:spcPts val="190"/>
              </a:spcBef>
            </a:pPr>
            <a:r>
              <a:rPr sz="900" spc="6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900" spc="15" dirty="0">
                <a:solidFill>
                  <a:srgbClr val="FFFFFF"/>
                </a:solidFill>
                <a:latin typeface="Times New Roman"/>
                <a:cs typeface="Times New Roman"/>
              </a:rPr>
              <a:t>ag</a:t>
            </a:r>
            <a:r>
              <a:rPr sz="900" spc="70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900" spc="35" dirty="0">
                <a:solidFill>
                  <a:srgbClr val="FFFFFF"/>
                </a:solidFill>
                <a:latin typeface="Times New Roman"/>
                <a:cs typeface="Times New Roman"/>
              </a:rPr>
              <a:t>r  </a:t>
            </a:r>
            <a:r>
              <a:rPr sz="900" spc="20" dirty="0">
                <a:solidFill>
                  <a:srgbClr val="FFFFFF"/>
                </a:solidFill>
                <a:latin typeface="Times New Roman"/>
                <a:cs typeface="Times New Roman"/>
              </a:rPr>
              <a:t>Peyser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8238743" y="2679192"/>
            <a:ext cx="1060703" cy="630936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9613392" y="2020823"/>
            <a:ext cx="905255" cy="90525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9787679" y="2347976"/>
            <a:ext cx="557530" cy="162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00" dirty="0">
                <a:solidFill>
                  <a:srgbClr val="FFFFFF"/>
                </a:solidFill>
                <a:latin typeface="Times New Roman"/>
                <a:cs typeface="Times New Roman"/>
              </a:rPr>
              <a:t>Voc</a:t>
            </a:r>
            <a:r>
              <a:rPr sz="9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900" spc="25" dirty="0">
                <a:solidFill>
                  <a:srgbClr val="FFFFFF"/>
                </a:solidFill>
                <a:latin typeface="Times New Roman"/>
                <a:cs typeface="Times New Roman"/>
              </a:rPr>
              <a:t>Rehab</a:t>
            </a:r>
            <a:endParaRPr sz="9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8321040" y="3340608"/>
            <a:ext cx="1112520" cy="31394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9817607" y="3044951"/>
            <a:ext cx="905255" cy="905256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0161289" y="3365500"/>
            <a:ext cx="21717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7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4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endParaRPr sz="10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8238743" y="3660647"/>
            <a:ext cx="1060703" cy="627888"/>
          </a:xfrm>
          <a:prstGeom prst="rect">
            <a:avLst/>
          </a:prstGeom>
          <a:blipFill>
            <a:blip r:embed="rId1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613392" y="4069079"/>
            <a:ext cx="905255" cy="902208"/>
          </a:xfrm>
          <a:prstGeom prst="rect">
            <a:avLst/>
          </a:prstGeom>
          <a:blipFill>
            <a:blip r:embed="rId1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9889914" y="4389628"/>
            <a:ext cx="35306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1000" spc="-5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NF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8049768" y="3934967"/>
            <a:ext cx="896112" cy="890016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9034271" y="4937759"/>
            <a:ext cx="905255" cy="902208"/>
          </a:xfrm>
          <a:prstGeom prst="rect">
            <a:avLst/>
          </a:prstGeom>
          <a:blipFill>
            <a:blip r:embed="rId1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 txBox="1"/>
          <p:nvPr/>
        </p:nvSpPr>
        <p:spPr>
          <a:xfrm>
            <a:off x="9369202" y="5258308"/>
            <a:ext cx="23431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5" dirty="0">
                <a:solidFill>
                  <a:srgbClr val="FFFFFF"/>
                </a:solidFill>
                <a:latin typeface="Arial"/>
                <a:cs typeface="Arial"/>
              </a:rPr>
              <a:t>T</a:t>
            </a:r>
            <a:r>
              <a:rPr sz="1000" spc="-12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r>
              <a:rPr sz="1000" spc="-90" dirty="0">
                <a:solidFill>
                  <a:srgbClr val="FFFFFF"/>
                </a:solidFill>
                <a:latin typeface="Arial"/>
                <a:cs typeface="Arial"/>
              </a:rPr>
              <a:t>A</a:t>
            </a:r>
            <a:endParaRPr sz="1000">
              <a:latin typeface="Arial"/>
              <a:cs typeface="Arial"/>
            </a:endParaRPr>
          </a:p>
        </p:txBody>
      </p:sp>
      <p:sp>
        <p:nvSpPr>
          <p:cNvPr id="27" name="object 27"/>
          <p:cNvSpPr/>
          <p:nvPr/>
        </p:nvSpPr>
        <p:spPr>
          <a:xfrm>
            <a:off x="7781543" y="4139184"/>
            <a:ext cx="606551" cy="1060703"/>
          </a:xfrm>
          <a:prstGeom prst="rect">
            <a:avLst/>
          </a:prstGeom>
          <a:blipFill>
            <a:blip r:embed="rId1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8165592" y="5516879"/>
            <a:ext cx="905255" cy="902207"/>
          </a:xfrm>
          <a:prstGeom prst="rect">
            <a:avLst/>
          </a:prstGeom>
          <a:blipFill>
            <a:blip r:embed="rId2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8537003" y="5837428"/>
            <a:ext cx="16319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UI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7437119" y="4224528"/>
            <a:ext cx="313944" cy="1112520"/>
          </a:xfrm>
          <a:prstGeom prst="rect">
            <a:avLst/>
          </a:prstGeom>
          <a:blipFill>
            <a:blip r:embed="rId2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7141464" y="5721095"/>
            <a:ext cx="905255" cy="902208"/>
          </a:xfrm>
          <a:prstGeom prst="rect">
            <a:avLst/>
          </a:prstGeom>
          <a:blipFill>
            <a:blip r:embed="rId2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7338776" y="6041644"/>
            <a:ext cx="51244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30" dirty="0">
                <a:solidFill>
                  <a:srgbClr val="FFFFFF"/>
                </a:solidFill>
                <a:latin typeface="Times New Roman"/>
                <a:cs typeface="Times New Roman"/>
              </a:rPr>
              <a:t>Veterans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6800088" y="4139184"/>
            <a:ext cx="606551" cy="1060703"/>
          </a:xfrm>
          <a:prstGeom prst="rect">
            <a:avLst/>
          </a:prstGeom>
          <a:blipFill>
            <a:blip r:embed="rId2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6120384" y="5516879"/>
            <a:ext cx="902208" cy="902207"/>
          </a:xfrm>
          <a:prstGeom prst="rect">
            <a:avLst/>
          </a:prstGeom>
          <a:blipFill>
            <a:blip r:embed="rId2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 txBox="1"/>
          <p:nvPr/>
        </p:nvSpPr>
        <p:spPr>
          <a:xfrm>
            <a:off x="6402326" y="5837428"/>
            <a:ext cx="3378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000" spc="-50" dirty="0">
                <a:solidFill>
                  <a:srgbClr val="FFFFFF"/>
                </a:solidFill>
                <a:latin typeface="Times New Roman"/>
                <a:cs typeface="Times New Roman"/>
              </a:rPr>
              <a:t>SBG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6242303" y="3934967"/>
            <a:ext cx="899159" cy="890016"/>
          </a:xfrm>
          <a:prstGeom prst="rect">
            <a:avLst/>
          </a:prstGeom>
          <a:blipFill>
            <a:blip r:embed="rId2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5251703" y="4937759"/>
            <a:ext cx="902208" cy="902208"/>
          </a:xfrm>
          <a:prstGeom prst="rect">
            <a:avLst/>
          </a:prstGeom>
          <a:blipFill>
            <a:blip r:embed="rId2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 txBox="1"/>
          <p:nvPr/>
        </p:nvSpPr>
        <p:spPr>
          <a:xfrm>
            <a:off x="5545521" y="5258308"/>
            <a:ext cx="31623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4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000" spc="4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000" spc="2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5888735" y="3660647"/>
            <a:ext cx="1063752" cy="627888"/>
          </a:xfrm>
          <a:prstGeom prst="rect">
            <a:avLst/>
          </a:prstGeom>
          <a:blipFill>
            <a:blip r:embed="rId2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4672584" y="4069079"/>
            <a:ext cx="902208" cy="902208"/>
          </a:xfrm>
          <a:prstGeom prst="rect">
            <a:avLst/>
          </a:prstGeom>
          <a:blipFill>
            <a:blip r:embed="rId2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/>
          <p:nvPr/>
        </p:nvSpPr>
        <p:spPr>
          <a:xfrm>
            <a:off x="4840501" y="4267263"/>
            <a:ext cx="566420" cy="523875"/>
          </a:xfrm>
          <a:prstGeom prst="rect">
            <a:avLst/>
          </a:prstGeom>
        </p:spPr>
        <p:txBody>
          <a:bodyPr vert="horz" wrap="square" lIns="0" tIns="711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60"/>
              </a:spcBef>
            </a:pPr>
            <a:r>
              <a:rPr sz="900" spc="30" dirty="0">
                <a:solidFill>
                  <a:srgbClr val="FFFFFF"/>
                </a:solidFill>
                <a:latin typeface="Times New Roman"/>
                <a:cs typeface="Times New Roman"/>
              </a:rPr>
              <a:t>Migrant</a:t>
            </a:r>
            <a:endParaRPr sz="900">
              <a:latin typeface="Times New Roman"/>
              <a:cs typeface="Times New Roman"/>
            </a:endParaRPr>
          </a:p>
          <a:p>
            <a:pPr marL="12700" marR="5080" algn="ctr">
              <a:lnSpc>
                <a:spcPct val="105000"/>
              </a:lnSpc>
              <a:spcBef>
                <a:spcPts val="365"/>
              </a:spcBef>
            </a:pPr>
            <a:r>
              <a:rPr sz="800" spc="-1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ar</a:t>
            </a:r>
            <a:r>
              <a:rPr sz="800" spc="70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800" spc="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800" spc="3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800" spc="20" dirty="0">
                <a:solidFill>
                  <a:srgbClr val="FFFFFF"/>
                </a:solidFill>
                <a:latin typeface="Times New Roman"/>
                <a:cs typeface="Times New Roman"/>
              </a:rPr>
              <a:t>ke</a:t>
            </a:r>
            <a:r>
              <a:rPr sz="800" spc="30" dirty="0">
                <a:solidFill>
                  <a:srgbClr val="FFFFFF"/>
                </a:solidFill>
                <a:latin typeface="Times New Roman"/>
                <a:cs typeface="Times New Roman"/>
              </a:rPr>
              <a:t>r  </a:t>
            </a:r>
            <a:r>
              <a:rPr sz="800" spc="10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endParaRPr sz="800"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5754623" y="3340608"/>
            <a:ext cx="1112520" cy="313944"/>
          </a:xfrm>
          <a:prstGeom prst="rect">
            <a:avLst/>
          </a:prstGeom>
          <a:blipFill>
            <a:blip r:embed="rId2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4468367" y="3044951"/>
            <a:ext cx="902208" cy="905256"/>
          </a:xfrm>
          <a:prstGeom prst="rect">
            <a:avLst/>
          </a:prstGeom>
          <a:blipFill>
            <a:blip r:embed="rId3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4751149" y="3365500"/>
            <a:ext cx="337820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210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215" dirty="0">
                <a:solidFill>
                  <a:srgbClr val="FFFFFF"/>
                </a:solidFill>
                <a:latin typeface="Arial"/>
                <a:cs typeface="Arial"/>
              </a:rPr>
              <a:t>C</a:t>
            </a:r>
            <a:r>
              <a:rPr sz="1000" spc="-195" dirty="0">
                <a:solidFill>
                  <a:srgbClr val="FFFFFF"/>
                </a:solidFill>
                <a:latin typeface="Arial"/>
                <a:cs typeface="Arial"/>
              </a:rPr>
              <a:t>S</a:t>
            </a:r>
            <a:r>
              <a:rPr sz="1000" spc="-180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000" spc="-155" dirty="0">
                <a:solidFill>
                  <a:srgbClr val="FFFFFF"/>
                </a:solidFill>
                <a:latin typeface="Arial"/>
                <a:cs typeface="Arial"/>
              </a:rPr>
              <a:t>P</a:t>
            </a:r>
            <a:endParaRPr sz="1000">
              <a:latin typeface="Arial"/>
              <a:cs typeface="Arial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5888735" y="2679192"/>
            <a:ext cx="1063752" cy="630936"/>
          </a:xfrm>
          <a:prstGeom prst="rect">
            <a:avLst/>
          </a:prstGeom>
          <a:blipFill>
            <a:blip r:embed="rId3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object 46"/>
          <p:cNvSpPr/>
          <p:nvPr/>
        </p:nvSpPr>
        <p:spPr>
          <a:xfrm>
            <a:off x="4672584" y="2020823"/>
            <a:ext cx="902208" cy="905255"/>
          </a:xfrm>
          <a:prstGeom prst="rect">
            <a:avLst/>
          </a:prstGeom>
          <a:blipFill>
            <a:blip r:embed="rId3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47"/>
          <p:cNvSpPr txBox="1"/>
          <p:nvPr/>
        </p:nvSpPr>
        <p:spPr>
          <a:xfrm>
            <a:off x="4943403" y="2192019"/>
            <a:ext cx="360680" cy="434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" marR="5080" indent="-21590">
              <a:lnSpc>
                <a:spcPct val="134000"/>
              </a:lnSpc>
              <a:spcBef>
                <a:spcPts val="100"/>
              </a:spcBef>
            </a:pPr>
            <a:r>
              <a:rPr sz="1000" spc="-130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1000" spc="4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000" spc="6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000" spc="60" dirty="0">
                <a:solidFill>
                  <a:srgbClr val="FFFFFF"/>
                </a:solidFill>
                <a:latin typeface="Times New Roman"/>
                <a:cs typeface="Times New Roman"/>
              </a:rPr>
              <a:t>th  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Build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6242303" y="2121407"/>
            <a:ext cx="899159" cy="920496"/>
          </a:xfrm>
          <a:prstGeom prst="rect">
            <a:avLst/>
          </a:prstGeom>
          <a:blipFill>
            <a:blip r:embed="rId3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object 49"/>
          <p:cNvSpPr/>
          <p:nvPr/>
        </p:nvSpPr>
        <p:spPr>
          <a:xfrm>
            <a:off x="5251703" y="1152144"/>
            <a:ext cx="902208" cy="905255"/>
          </a:xfrm>
          <a:prstGeom prst="rect">
            <a:avLst/>
          </a:prstGeom>
          <a:blipFill>
            <a:blip r:embed="rId3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object 50"/>
          <p:cNvSpPr txBox="1"/>
          <p:nvPr/>
        </p:nvSpPr>
        <p:spPr>
          <a:xfrm>
            <a:off x="5485322" y="1405635"/>
            <a:ext cx="436245" cy="318135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5715">
              <a:lnSpc>
                <a:spcPts val="1100"/>
              </a:lnSpc>
              <a:spcBef>
                <a:spcPts val="219"/>
              </a:spcBef>
            </a:pP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Sec</a:t>
            </a:r>
            <a:r>
              <a:rPr sz="1000" spc="4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1000" spc="55" dirty="0">
                <a:solidFill>
                  <a:srgbClr val="FFFFFF"/>
                </a:solidFill>
                <a:latin typeface="Times New Roman"/>
                <a:cs typeface="Times New Roman"/>
              </a:rPr>
              <a:t>nd  </a:t>
            </a:r>
            <a:r>
              <a:rPr sz="1000" spc="-2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000" spc="70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1000" spc="45" dirty="0">
                <a:solidFill>
                  <a:srgbClr val="FFFFFF"/>
                </a:solidFill>
                <a:latin typeface="Times New Roman"/>
                <a:cs typeface="Times New Roman"/>
              </a:rPr>
              <a:t>anc</a:t>
            </a:r>
            <a:r>
              <a:rPr sz="1000" spc="35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6800088" y="1767839"/>
            <a:ext cx="606551" cy="1085088"/>
          </a:xfrm>
          <a:prstGeom prst="rect">
            <a:avLst/>
          </a:prstGeom>
          <a:blipFill>
            <a:blip r:embed="rId3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object 52"/>
          <p:cNvSpPr/>
          <p:nvPr/>
        </p:nvSpPr>
        <p:spPr>
          <a:xfrm>
            <a:off x="6120384" y="573023"/>
            <a:ext cx="902208" cy="905255"/>
          </a:xfrm>
          <a:prstGeom prst="rect">
            <a:avLst/>
          </a:prstGeom>
          <a:blipFill>
            <a:blip r:embed="rId3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object 53"/>
          <p:cNvSpPr txBox="1"/>
          <p:nvPr/>
        </p:nvSpPr>
        <p:spPr>
          <a:xfrm>
            <a:off x="6291709" y="893571"/>
            <a:ext cx="559435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Job</a:t>
            </a:r>
            <a:r>
              <a:rPr sz="10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000" spc="25" dirty="0">
                <a:solidFill>
                  <a:srgbClr val="FFFFFF"/>
                </a:solidFill>
                <a:latin typeface="Times New Roman"/>
                <a:cs typeface="Times New Roman"/>
              </a:rPr>
              <a:t>Corps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1691639" y="3880103"/>
            <a:ext cx="929639" cy="929640"/>
          </a:xfrm>
          <a:prstGeom prst="rect">
            <a:avLst/>
          </a:prstGeom>
          <a:blipFill>
            <a:blip r:embed="rId3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object 55"/>
          <p:cNvSpPr txBox="1"/>
          <p:nvPr/>
        </p:nvSpPr>
        <p:spPr>
          <a:xfrm>
            <a:off x="1894476" y="4139184"/>
            <a:ext cx="525145" cy="34544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12700" marR="5080" indent="69850">
              <a:lnSpc>
                <a:spcPts val="1200"/>
              </a:lnSpc>
              <a:spcBef>
                <a:spcPts val="240"/>
              </a:spcBef>
            </a:pP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Board  Me</a:t>
            </a:r>
            <a:r>
              <a:rPr sz="1100" spc="-5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100" dirty="0">
                <a:solidFill>
                  <a:srgbClr val="FFFFFF"/>
                </a:solidFill>
                <a:latin typeface="Trebuchet MS"/>
                <a:cs typeface="Trebuchet MS"/>
              </a:rPr>
              <a:t>ber</a:t>
            </a:r>
            <a:endParaRPr sz="1100">
              <a:latin typeface="Trebuchet MS"/>
              <a:cs typeface="Trebuchet MS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1978151" y="3678935"/>
            <a:ext cx="356615" cy="237744"/>
          </a:xfrm>
          <a:prstGeom prst="rect">
            <a:avLst/>
          </a:prstGeom>
          <a:blipFill>
            <a:blip r:embed="rId3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7" name="object 57"/>
          <p:cNvSpPr/>
          <p:nvPr/>
        </p:nvSpPr>
        <p:spPr>
          <a:xfrm>
            <a:off x="1728216" y="2846832"/>
            <a:ext cx="859536" cy="859536"/>
          </a:xfrm>
          <a:prstGeom prst="rect">
            <a:avLst/>
          </a:prstGeom>
          <a:blipFill>
            <a:blip r:embed="rId3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8" name="object 58"/>
          <p:cNvSpPr txBox="1"/>
          <p:nvPr/>
        </p:nvSpPr>
        <p:spPr>
          <a:xfrm>
            <a:off x="1940354" y="3005835"/>
            <a:ext cx="433705" cy="45847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L="12700" marR="5080" indent="57150">
              <a:lnSpc>
                <a:spcPts val="1100"/>
              </a:lnSpc>
              <a:spcBef>
                <a:spcPts val="219"/>
              </a:spcBef>
            </a:pP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Chief  </a:t>
            </a:r>
            <a:r>
              <a:rPr sz="1000" spc="-4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1000" spc="15" dirty="0">
                <a:solidFill>
                  <a:srgbClr val="FFFFFF"/>
                </a:solidFill>
                <a:latin typeface="Times New Roman"/>
                <a:cs typeface="Times New Roman"/>
              </a:rPr>
              <a:t>lec</a:t>
            </a:r>
            <a:r>
              <a:rPr sz="1000" spc="50" dirty="0">
                <a:solidFill>
                  <a:srgbClr val="FFFFFF"/>
                </a:solidFill>
                <a:latin typeface="Times New Roman"/>
                <a:cs typeface="Times New Roman"/>
              </a:rPr>
              <a:t>ted  </a:t>
            </a:r>
            <a:r>
              <a:rPr sz="1000" spc="20" dirty="0">
                <a:solidFill>
                  <a:srgbClr val="FFFFFF"/>
                </a:solidFill>
                <a:latin typeface="Times New Roman"/>
                <a:cs typeface="Times New Roman"/>
              </a:rPr>
              <a:t>Of</a:t>
            </a:r>
            <a:r>
              <a:rPr sz="1000" spc="-3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0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1000" spc="1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1000" spc="5" dirty="0">
                <a:solidFill>
                  <a:srgbClr val="FFFFFF"/>
                </a:solidFill>
                <a:latin typeface="Times New Roman"/>
                <a:cs typeface="Times New Roman"/>
              </a:rPr>
              <a:t>ial</a:t>
            </a:r>
            <a:endParaRPr sz="1000" dirty="0"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/>
          <p:nvPr/>
        </p:nvSpPr>
        <p:spPr>
          <a:xfrm>
            <a:off x="1978151" y="4773167"/>
            <a:ext cx="356615" cy="237744"/>
          </a:xfrm>
          <a:prstGeom prst="rect">
            <a:avLst/>
          </a:prstGeom>
          <a:blipFill>
            <a:blip r:embed="rId4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object 60"/>
          <p:cNvSpPr/>
          <p:nvPr/>
        </p:nvSpPr>
        <p:spPr>
          <a:xfrm>
            <a:off x="1728216" y="4983479"/>
            <a:ext cx="859536" cy="859535"/>
          </a:xfrm>
          <a:prstGeom prst="rect">
            <a:avLst/>
          </a:prstGeom>
          <a:blipFill>
            <a:blip r:embed="rId4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object 61"/>
          <p:cNvSpPr txBox="1"/>
          <p:nvPr/>
        </p:nvSpPr>
        <p:spPr>
          <a:xfrm>
            <a:off x="1907716" y="5282691"/>
            <a:ext cx="499109" cy="177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000" spc="-10" dirty="0">
                <a:solidFill>
                  <a:srgbClr val="FFFFFF"/>
                </a:solidFill>
                <a:latin typeface="Times New Roman"/>
                <a:cs typeface="Times New Roman"/>
              </a:rPr>
              <a:t>B</a:t>
            </a:r>
            <a:r>
              <a:rPr sz="1000" spc="-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1000" spc="25" dirty="0">
                <a:solidFill>
                  <a:srgbClr val="FFFFFF"/>
                </a:solidFill>
                <a:latin typeface="Times New Roman"/>
                <a:cs typeface="Times New Roman"/>
              </a:rPr>
              <a:t>siness</a:t>
            </a:r>
            <a:endParaRPr sz="1000">
              <a:latin typeface="Times New Roman"/>
              <a:cs typeface="Times New Roman"/>
            </a:endParaRPr>
          </a:p>
        </p:txBody>
      </p:sp>
      <p:sp>
        <p:nvSpPr>
          <p:cNvPr id="64" name="object 4">
            <a:extLst>
              <a:ext uri="{FF2B5EF4-FFF2-40B4-BE49-F238E27FC236}">
                <a16:creationId xmlns:a16="http://schemas.microsoft.com/office/drawing/2014/main" id="{521CABD2-7F6B-0547-8030-E708D13CE02C}"/>
              </a:ext>
            </a:extLst>
          </p:cNvPr>
          <p:cNvSpPr txBox="1">
            <a:spLocks/>
          </p:cNvSpPr>
          <p:nvPr/>
        </p:nvSpPr>
        <p:spPr>
          <a:xfrm>
            <a:off x="256101" y="1618959"/>
            <a:ext cx="4346402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0" i="0" u="none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en-US" sz="3200" b="1" spc="10" dirty="0">
                <a:solidFill>
                  <a:schemeClr val="bg1"/>
                </a:solidFill>
                <a:latin typeface="Arial"/>
                <a:cs typeface="Arial"/>
              </a:rPr>
              <a:t>Which partner do you best represent? </a:t>
            </a:r>
            <a:endParaRPr lang="en-US" sz="32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6080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630AA-25A2-2A83-8346-D978E8A038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362D85-3949-B66B-0B51-A831052C2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10" y="610865"/>
            <a:ext cx="8142790" cy="994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Why Employer Engagement Matters Right Now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878B6E9-E928-0D75-A6EA-E0FE5B6298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983"/>
            <a:ext cx="10515600" cy="405879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72169"/>
                </a:solidFill>
              </a:rPr>
              <a:t>A slackening labor market raises the stakes for effective employer engagement</a:t>
            </a:r>
          </a:p>
          <a:p>
            <a:pPr marL="0" indent="0">
              <a:buNone/>
            </a:pPr>
            <a:endParaRPr lang="en-US" sz="2400" b="1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172169"/>
                </a:solidFill>
              </a:rPr>
              <a:t>Employers are adjusting to: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Slower hiring in some sectors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More selective recruitment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Greater scrutiny of workforce partnerships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Pace not aligning with demand </a:t>
            </a: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172169"/>
                </a:solidFill>
              </a:rPr>
              <a:t>Workforce teams need to be clear, relevant, and well-coordinated </a:t>
            </a: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9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2F0392-120B-F698-3699-A5AD685C7F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7CD8E3-6DF8-EF2E-C463-E4A9A57FE1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What does Business Engagement look like right now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B8E940-44AA-0730-D156-1AA143F33B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67847"/>
            <a:ext cx="5181600" cy="4379288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400" b="1" dirty="0">
                <a:solidFill>
                  <a:srgbClr val="172169"/>
                </a:solidFill>
              </a:rPr>
              <a:t>Many BSRs operate in a complex and crowded employer-facing landscape. 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172169"/>
                </a:solidFill>
              </a:rPr>
              <a:t>Cook County includes: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One LWIA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Multiple WIOA delegate agencies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Numerous non-delegate nonprofit partners </a:t>
            </a:r>
          </a:p>
          <a:p>
            <a:pPr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sz="2400" b="1" dirty="0">
                <a:solidFill>
                  <a:srgbClr val="172169"/>
                </a:solidFill>
              </a:rPr>
              <a:t>Common realities:</a:t>
            </a:r>
          </a:p>
          <a:p>
            <a:r>
              <a:rPr lang="en-US" sz="2000" dirty="0">
                <a:solidFill>
                  <a:srgbClr val="172169"/>
                </a:solidFill>
              </a:rPr>
              <a:t>Multiple agencies serving the same employers </a:t>
            </a:r>
          </a:p>
          <a:p>
            <a:r>
              <a:rPr lang="en-US" sz="2000" b="1" dirty="0">
                <a:solidFill>
                  <a:srgbClr val="172169"/>
                </a:solidFill>
              </a:rPr>
              <a:t>Limited visibility into who is doing what </a:t>
            </a:r>
          </a:p>
          <a:p>
            <a:r>
              <a:rPr lang="en-US" sz="2000" dirty="0">
                <a:solidFill>
                  <a:srgbClr val="172169"/>
                </a:solidFill>
              </a:rPr>
              <a:t>Tools and practices living in silos </a:t>
            </a:r>
          </a:p>
          <a:p>
            <a:r>
              <a:rPr lang="en-US" sz="2000" dirty="0">
                <a:solidFill>
                  <a:srgbClr val="172169"/>
                </a:solidFill>
              </a:rPr>
              <a:t>Constant pressure to update messaging and data</a:t>
            </a:r>
          </a:p>
          <a:p>
            <a:r>
              <a:rPr lang="en-US" sz="2000" dirty="0">
                <a:solidFill>
                  <a:srgbClr val="172169"/>
                </a:solidFill>
              </a:rPr>
              <a:t>Size and scope are big, collaboration is small  </a:t>
            </a:r>
          </a:p>
          <a:p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8A2E4AE-A543-05B1-5566-49FAC0B1E55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590489" y="1615440"/>
            <a:ext cx="5181600" cy="3627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79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8B1820-64F2-43F1-883E-9A1B8B85D6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E42CFE-7086-BFD7-3974-3C902105C1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The Risk and the Opportunity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DB7CD81-08F1-6AA3-C924-EB54AD9CF7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7" y="1630647"/>
            <a:ext cx="8722502" cy="561049"/>
          </a:xfrm>
        </p:spPr>
        <p:txBody>
          <a:bodyPr>
            <a:normAutofit fontScale="92500"/>
          </a:bodyPr>
          <a:lstStyle/>
          <a:p>
            <a:r>
              <a:rPr lang="en-US" dirty="0"/>
              <a:t>When the first approach is not a fit, opportunities can quietly drop off.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08E0CF1-0EC4-27F1-0657-288D80A8DA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2239" y="2829169"/>
            <a:ext cx="5157787" cy="352718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72169"/>
                </a:solidFill>
              </a:rPr>
              <a:t>The Risk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Missed employer follow-up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Relationships that never deepen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72169"/>
                </a:solidFill>
              </a:rPr>
              <a:t>Employers disengaging after an initial contact </a:t>
            </a:r>
          </a:p>
          <a:p>
            <a:pPr marL="0" indent="0">
              <a:buNone/>
            </a:pPr>
            <a:endParaRPr lang="en-US" sz="2400" dirty="0">
              <a:solidFill>
                <a:srgbClr val="172169"/>
              </a:solidFill>
            </a:endParaRPr>
          </a:p>
          <a:p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976B1B9-2019-C609-C9C2-D2C825F7F0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829170"/>
            <a:ext cx="5183188" cy="331871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2060"/>
                </a:solidFill>
              </a:rPr>
              <a:t>The Opportunity </a:t>
            </a:r>
          </a:p>
          <a:p>
            <a:r>
              <a:rPr lang="en-US" sz="3000" dirty="0">
                <a:solidFill>
                  <a:srgbClr val="002060"/>
                </a:solidFill>
              </a:rPr>
              <a:t>Learnings from other organizations</a:t>
            </a:r>
          </a:p>
          <a:p>
            <a:r>
              <a:rPr lang="en-US" sz="3000" dirty="0">
                <a:solidFill>
                  <a:srgbClr val="002060"/>
                </a:solidFill>
              </a:rPr>
              <a:t>More consistent and responsive employers' experiences </a:t>
            </a:r>
          </a:p>
          <a:p>
            <a:r>
              <a:rPr lang="en-US" sz="3000" dirty="0">
                <a:solidFill>
                  <a:srgbClr val="002060"/>
                </a:solidFill>
              </a:rPr>
              <a:t>Frequent and deeper relationships across the ecosystem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635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548C28-540A-C301-812D-4A3B561B10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FB4DB0-074E-88A6-3804-CD98362A0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10" y="610865"/>
            <a:ext cx="7897977" cy="1033109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Why we created the Employer Engagement Playbook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7A4C13-9EA3-59D6-46AA-76BC241AE5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88983"/>
            <a:ext cx="10515600" cy="40587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72169"/>
                </a:solidFill>
              </a:rPr>
              <a:t>The playbook was designed to make employer engagement practice visible and discussable </a:t>
            </a:r>
            <a:endParaRPr lang="en-US" sz="2400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72169"/>
                </a:solidFill>
              </a:rPr>
              <a:t>Our goals were to: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72169"/>
                </a:solidFill>
              </a:rPr>
              <a:t>Document what is currently happening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72169"/>
                </a:solidFill>
              </a:rPr>
              <a:t>Support learning across organizations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72169"/>
                </a:solidFill>
              </a:rPr>
              <a:t>Avoid heavy-handed standardization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172169"/>
                </a:solidFill>
              </a:rPr>
              <a:t>Central “entry point” resource </a:t>
            </a: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64894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061E1D-C775-2841-72D3-3FE4C1C972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1E66E7-29B6-61EF-D2B4-B0F6E0F3A5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>
                <a:latin typeface="Century Gothic" panose="020B0502020202020204" pitchFamily="34" charset="0"/>
              </a:rPr>
              <a:t>The Playbook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05B2DD6-5706-58A8-E136-B0E14E509F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5281" y="1705729"/>
            <a:ext cx="6878216" cy="40192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172169"/>
                </a:solidFill>
              </a:rPr>
              <a:t>Link and QR Code: </a:t>
            </a:r>
          </a:p>
          <a:p>
            <a:pPr marL="0" indent="0">
              <a:buNone/>
            </a:pPr>
            <a:endParaRPr lang="en-US" b="1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172169"/>
                </a:solidFill>
              </a:rPr>
              <a:t>If you would like to view the Playbook on your own device, use the QR code or visit the link provided:</a:t>
            </a:r>
            <a:endParaRPr lang="en-US" sz="2400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b="1" dirty="0">
                <a:hlinkClick r:id="rId2"/>
              </a:rPr>
              <a:t>https://theinnovationnexus.org/playbook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8DA0FB2-C647-3409-DD0B-82996F757F5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463497" y="137365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14037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95EC2A-E141-9AFF-5A18-8E17A6E4D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86BC7-3C79-609B-8B8E-B27763992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1010" y="610865"/>
            <a:ext cx="8142790" cy="994199"/>
          </a:xfrm>
        </p:spPr>
        <p:txBody>
          <a:bodyPr>
            <a:noAutofit/>
          </a:bodyPr>
          <a:lstStyle/>
          <a:p>
            <a:r>
              <a:rPr lang="en-US" sz="3200" dirty="0">
                <a:latin typeface="Century Gothic" panose="020B0502020202020204" pitchFamily="34" charset="0"/>
              </a:rPr>
              <a:t>Who contributed to the playbook 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AB003-7D8C-ABF4-BA8A-A59C39A559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55519"/>
            <a:ext cx="10515600" cy="405879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b="1" dirty="0">
                <a:solidFill>
                  <a:srgbClr val="172169"/>
                </a:solidFill>
              </a:rPr>
              <a:t>The playbook reflects real practices from people doing the work today. </a:t>
            </a:r>
          </a:p>
          <a:p>
            <a:pPr marL="0" indent="0">
              <a:buNone/>
            </a:pPr>
            <a:endParaRPr lang="en-US" sz="2600" b="1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172169"/>
                </a:solidFill>
              </a:rPr>
              <a:t>We spoke with employer-facing staff from: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WIOA delegate agencies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Non-delegate nonprofit partners</a:t>
            </a:r>
          </a:p>
          <a:p>
            <a:pPr marL="0" indent="0">
              <a:buNone/>
            </a:pPr>
            <a:endParaRPr lang="en-US" sz="2000" dirty="0">
              <a:solidFill>
                <a:srgbClr val="172169"/>
              </a:solidFill>
            </a:endParaRPr>
          </a:p>
          <a:p>
            <a:pPr marL="0" indent="0">
              <a:buNone/>
            </a:pPr>
            <a:r>
              <a:rPr lang="en-US" sz="2600" b="1" dirty="0">
                <a:solidFill>
                  <a:srgbClr val="172169"/>
                </a:solidFill>
              </a:rPr>
              <a:t>Roles included: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Business Service Representatives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Employer Engagement Managers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172169"/>
                </a:solidFill>
              </a:rPr>
              <a:t>Program leaders supporting employer-facing teams </a:t>
            </a:r>
          </a:p>
          <a:p>
            <a:pPr marL="0" indent="0">
              <a:buNone/>
            </a:pPr>
            <a:endParaRPr lang="en-US" dirty="0">
              <a:solidFill>
                <a:srgbClr val="17216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9096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933869A-B062-4EEA-691F-F21A71FA4E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the playbook Is and Is Not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27E474-C6BB-A9F1-DE9B-0BFDDFE7657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The playbook is (practice):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341309A-2C50-7B2E-E608-1DB1DB76E5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12" y="3011731"/>
            <a:ext cx="5157787" cy="3527181"/>
          </a:xfrm>
        </p:spPr>
        <p:txBody>
          <a:bodyPr>
            <a:normAutofit/>
          </a:bodyPr>
          <a:lstStyle/>
          <a:p>
            <a:r>
              <a:rPr lang="en-US" sz="2400" dirty="0"/>
              <a:t>A free online resource</a:t>
            </a:r>
          </a:p>
          <a:p>
            <a:r>
              <a:rPr lang="en-US" sz="2400" dirty="0"/>
              <a:t>A snapshot of current approaches </a:t>
            </a:r>
          </a:p>
          <a:p>
            <a:r>
              <a:rPr lang="en-US" sz="2400" dirty="0"/>
              <a:t>Grounded in real tools and workflows 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568D46F4-F9DD-C0C5-036F-ECD3037A98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7603" y="2026071"/>
            <a:ext cx="5183188" cy="823912"/>
          </a:xfrm>
        </p:spPr>
        <p:txBody>
          <a:bodyPr>
            <a:normAutofit fontScale="92500"/>
          </a:bodyPr>
          <a:lstStyle/>
          <a:p>
            <a:r>
              <a:rPr lang="en-US" sz="3200" dirty="0"/>
              <a:t>The playbook is NOT (policy):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8D4F6C3-8278-B2F1-6B2D-9B9C68D373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7603" y="2967508"/>
            <a:ext cx="5183188" cy="3527181"/>
          </a:xfrm>
        </p:spPr>
        <p:txBody>
          <a:bodyPr>
            <a:normAutofit/>
          </a:bodyPr>
          <a:lstStyle/>
          <a:p>
            <a:r>
              <a:rPr lang="en-US" sz="2400" dirty="0"/>
              <a:t>A compliance document </a:t>
            </a:r>
          </a:p>
          <a:p>
            <a:r>
              <a:rPr lang="en-US" sz="2400" dirty="0"/>
              <a:t>A required model</a:t>
            </a:r>
          </a:p>
          <a:p>
            <a:r>
              <a:rPr lang="en-US" sz="2400" dirty="0"/>
              <a:t>A finished product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33E701-02E8-4EB6-7F27-CF1941104325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356350"/>
            <a:ext cx="7315200" cy="365125"/>
          </a:xfrm>
        </p:spPr>
        <p:txBody>
          <a:bodyPr/>
          <a:lstStyle/>
          <a:p>
            <a:r>
              <a:rPr lang="en-US"/>
              <a:t>October 28,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094628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1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TITLE PLACEHOLDER&amp;quot;&quot;/&gt;&lt;property id=&quot;20307&quot; value=&quot;256&quot;/&gt;&lt;/object&gt;&lt;object type=&quot;3&quot; unique_id=&quot;10004&quot;&gt;&lt;property id=&quot;20148&quot; value=&quot;5&quot;/&gt;&lt;property id=&quot;20300&quot; value=&quot;Slide 2 - &amp;quot;TITLE PLACEHOLDER&amp;quot;&quot;/&gt;&lt;property id=&quot;20307&quot; value=&quot;257&quot;/&gt;&lt;/object&gt;&lt;object type=&quot;3&quot; unique_id=&quot;10005&quot;&gt;&lt;property id=&quot;20148&quot; value=&quot;5&quot;/&gt;&lt;property id=&quot;20300&quot; value=&quot;Slide 4 - &amp;quot;TITLE PLACEHOLDER&amp;quot;&quot;/&gt;&lt;property id=&quot;20307&quot; value=&quot;258&quot;/&gt;&lt;/object&gt;&lt;object type=&quot;3&quot; unique_id=&quot;10036&quot;&gt;&lt;property id=&quot;20148&quot; value=&quot;5&quot;/&gt;&lt;property id=&quot;20300&quot; value=&quot;Slide 3&quot;/&gt;&lt;property id=&quot;20307&quot; value=&quot;259&quot;/&gt;&lt;/object&gt;&lt;/object&gt;&lt;object type=&quot;8&quot; unique_id=&quot;10010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ndara">
      <a:maj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ndara" panose="020E0502030303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E72BBCF13D0B54BA6F019D4ADC6FF0A" ma:contentTypeVersion="3" ma:contentTypeDescription="Create a new document." ma:contentTypeScope="" ma:versionID="81be4bf206c7728b0ee89401ad844863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ff328a1cd662c37536c074f55b1464a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4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5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6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ADCDAE9-398C-4861-A693-B87F4624A071}">
  <ds:schemaRefs>
    <ds:schemaRef ds:uri="b154cac7-3627-47a6-9d27-b305969234af"/>
    <ds:schemaRef ds:uri="http://www.w3.org/XML/1998/namespace"/>
    <ds:schemaRef ds:uri="http://schemas.microsoft.com/office/2006/documentManagement/types"/>
    <ds:schemaRef ds:uri="http://purl.org/dc/terms/"/>
    <ds:schemaRef ds:uri="http://purl.org/dc/elements/1.1/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79579dde-f9d8-4b6e-846d-ba3413e3f401"/>
  </ds:schemaRefs>
</ds:datastoreItem>
</file>

<file path=customXml/itemProps2.xml><?xml version="1.0" encoding="utf-8"?>
<ds:datastoreItem xmlns:ds="http://schemas.openxmlformats.org/officeDocument/2006/customXml" ds:itemID="{F02F0966-F69D-4044-9E0C-7EE2B61E9620}"/>
</file>

<file path=customXml/itemProps3.xml><?xml version="1.0" encoding="utf-8"?>
<ds:datastoreItem xmlns:ds="http://schemas.openxmlformats.org/officeDocument/2006/customXml" ds:itemID="{3F7DC71E-4868-4FEE-BFF4-142DD03DB40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18761</TotalTime>
  <Words>1104</Words>
  <Application>Microsoft Office PowerPoint</Application>
  <PresentationFormat>Widescreen</PresentationFormat>
  <Paragraphs>209</Paragraphs>
  <Slides>27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Almaden Sans</vt:lpstr>
      <vt:lpstr>Arial</vt:lpstr>
      <vt:lpstr>Calibri</vt:lpstr>
      <vt:lpstr>Candara</vt:lpstr>
      <vt:lpstr>Century Gothic</vt:lpstr>
      <vt:lpstr>Times New Roman</vt:lpstr>
      <vt:lpstr>Trebuchet MS</vt:lpstr>
      <vt:lpstr>Wingdings</vt:lpstr>
      <vt:lpstr>Office Theme</vt:lpstr>
      <vt:lpstr>The Employer Engagement Playbook Insights and Strategies for Workforce Professionals </vt:lpstr>
      <vt:lpstr>Welcome and Introductions</vt:lpstr>
      <vt:lpstr>Why Employer Engagement Matters Right Now </vt:lpstr>
      <vt:lpstr>What does Business Engagement look like right now</vt:lpstr>
      <vt:lpstr>The Risk and the Opportunity </vt:lpstr>
      <vt:lpstr>Why we created the Employer Engagement Playbook </vt:lpstr>
      <vt:lpstr>The Playbook</vt:lpstr>
      <vt:lpstr>Who contributed to the playbook </vt:lpstr>
      <vt:lpstr>What the playbook Is and Is Not</vt:lpstr>
      <vt:lpstr>How we built the playbook</vt:lpstr>
      <vt:lpstr>A Learning Loop, Not a Final Answer</vt:lpstr>
      <vt:lpstr>What You Will Find Inside the Playbook</vt:lpstr>
      <vt:lpstr>Example 1: Learning About Employer Needs</vt:lpstr>
      <vt:lpstr>Example 2: Following Up</vt:lpstr>
      <vt:lpstr>Example 3: Handling Employer Objections</vt:lpstr>
      <vt:lpstr>What We Learned So Far Across Organizations</vt:lpstr>
      <vt:lpstr>Where Practices Differ and Why That Matters</vt:lpstr>
      <vt:lpstr>What Business Services Reps Told Us They Need Most</vt:lpstr>
      <vt:lpstr>What Comes Next for the Playbook</vt:lpstr>
      <vt:lpstr>Monthly Essential Intelligence </vt:lpstr>
      <vt:lpstr>Ways to stay connected</vt:lpstr>
      <vt:lpstr>Discussion Q and A</vt:lpstr>
      <vt:lpstr>Closing </vt:lpstr>
      <vt:lpstr>Contact and Resource </vt:lpstr>
      <vt:lpstr>Thank You </vt:lpstr>
      <vt:lpstr>Where is Your Local Area?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Employer Engagement Playbook</dc:title>
  <dc:creator>Jessica Betz</dc:creator>
  <cp:lastModifiedBy>Phuyal2, Biswa (DRS)</cp:lastModifiedBy>
  <cp:revision>76</cp:revision>
  <dcterms:created xsi:type="dcterms:W3CDTF">2017-04-24T20:34:09Z</dcterms:created>
  <dcterms:modified xsi:type="dcterms:W3CDTF">2026-02-10T17:44:23Z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0x0101001E72BBCF13D0B54BA6F019D4ADC6FF0A</vt:lpwstr>
  </property>
</Properties>
</file>