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wav" ContentType="audio/wav"/>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notesSlides/notesSlide1.xml" ContentType="application/vnd.openxmlformats-officedocument.presentationml.notesSlide+xml"/>
  <Override PartName="/ppt/slideLayouts/slideLayout11.xml" ContentType="application/vnd.openxmlformats-officedocument.presentationml.slideLayout+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2.xml" ContentType="application/vnd.openxmlformats-officedocument.theme+xml"/>
  <Override PartName="/ppt/theme/theme4.xml" ContentType="application/vnd.openxmlformats-officedocument.theme+xml"/>
  <Override PartName="/ppt/theme/theme3.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68" r:id="rId2"/>
  </p:sldMasterIdLst>
  <p:notesMasterIdLst>
    <p:notesMasterId r:id="rId59"/>
  </p:notesMasterIdLst>
  <p:handoutMasterIdLst>
    <p:handoutMasterId r:id="rId60"/>
  </p:handoutMasterIdLst>
  <p:sldIdLst>
    <p:sldId id="256" r:id="rId3"/>
    <p:sldId id="695" r:id="rId4"/>
    <p:sldId id="770" r:id="rId5"/>
    <p:sldId id="443" r:id="rId6"/>
    <p:sldId id="677" r:id="rId7"/>
    <p:sldId id="762" r:id="rId8"/>
    <p:sldId id="688" r:id="rId9"/>
    <p:sldId id="765" r:id="rId10"/>
    <p:sldId id="709" r:id="rId11"/>
    <p:sldId id="753" r:id="rId12"/>
    <p:sldId id="710" r:id="rId13"/>
    <p:sldId id="711" r:id="rId14"/>
    <p:sldId id="771" r:id="rId15"/>
    <p:sldId id="766" r:id="rId16"/>
    <p:sldId id="718" r:id="rId17"/>
    <p:sldId id="712" r:id="rId18"/>
    <p:sldId id="713" r:id="rId19"/>
    <p:sldId id="714" r:id="rId20"/>
    <p:sldId id="772" r:id="rId21"/>
    <p:sldId id="715" r:id="rId22"/>
    <p:sldId id="763" r:id="rId23"/>
    <p:sldId id="764" r:id="rId24"/>
    <p:sldId id="716" r:id="rId25"/>
    <p:sldId id="717" r:id="rId26"/>
    <p:sldId id="720" r:id="rId27"/>
    <p:sldId id="725" r:id="rId28"/>
    <p:sldId id="723" r:id="rId29"/>
    <p:sldId id="726" r:id="rId30"/>
    <p:sldId id="727" r:id="rId31"/>
    <p:sldId id="737" r:id="rId32"/>
    <p:sldId id="729" r:id="rId33"/>
    <p:sldId id="731" r:id="rId34"/>
    <p:sldId id="732" r:id="rId35"/>
    <p:sldId id="734" r:id="rId36"/>
    <p:sldId id="740" r:id="rId37"/>
    <p:sldId id="741" r:id="rId38"/>
    <p:sldId id="743" r:id="rId39"/>
    <p:sldId id="681" r:id="rId40"/>
    <p:sldId id="446" r:id="rId41"/>
    <p:sldId id="687" r:id="rId42"/>
    <p:sldId id="751" r:id="rId43"/>
    <p:sldId id="744" r:id="rId44"/>
    <p:sldId id="746" r:id="rId45"/>
    <p:sldId id="747" r:id="rId46"/>
    <p:sldId id="754" r:id="rId47"/>
    <p:sldId id="755" r:id="rId48"/>
    <p:sldId id="756" r:id="rId49"/>
    <p:sldId id="757" r:id="rId50"/>
    <p:sldId id="704" r:id="rId51"/>
    <p:sldId id="760" r:id="rId52"/>
    <p:sldId id="678" r:id="rId53"/>
    <p:sldId id="759" r:id="rId54"/>
    <p:sldId id="761" r:id="rId55"/>
    <p:sldId id="768" r:id="rId56"/>
    <p:sldId id="769" r:id="rId57"/>
    <p:sldId id="701" r:id="rId58"/>
  </p:sldIdLst>
  <p:sldSz cx="9144000" cy="6858000" type="screen4x3"/>
  <p:notesSz cx="7023100" cy="93091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p15:clr>
            <a:srgbClr val="A4A3A4"/>
          </p15:clr>
        </p15:guide>
        <p15:guide id="2" pos="221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990"/>
    <a:srgbClr val="007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444" autoAdjust="0"/>
    <p:restoredTop sz="85263" autoAdjust="0"/>
  </p:normalViewPr>
  <p:slideViewPr>
    <p:cSldViewPr>
      <p:cViewPr varScale="1">
        <p:scale>
          <a:sx n="76" d="100"/>
          <a:sy n="76" d="100"/>
        </p:scale>
        <p:origin x="2076"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5208"/>
    </p:cViewPr>
  </p:sorterViewPr>
  <p:notesViewPr>
    <p:cSldViewPr>
      <p:cViewPr>
        <p:scale>
          <a:sx n="112" d="100"/>
          <a:sy n="112" d="100"/>
        </p:scale>
        <p:origin x="-1476" y="834"/>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customXml" Target="../customXml/item2.xml"/><Relationship Id="rId5" Type="http://schemas.openxmlformats.org/officeDocument/2006/relationships/slide" Target="slides/slide3.xml"/><Relationship Id="rId61" Type="http://schemas.openxmlformats.org/officeDocument/2006/relationships/presProps" Target="presProps.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tableStyles" Target="tableStyle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notesMaster" Target="notesMasters/notesMaster1.xml"/><Relationship Id="rId67" Type="http://schemas.openxmlformats.org/officeDocument/2006/relationships/customXml" Target="../customXml/item3.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handoutMaster" Target="handoutMasters/handoutMaster1.xml"/><Relationship Id="rId65" Type="http://schemas.openxmlformats.org/officeDocument/2006/relationships/customXml" Target="../customXml/item1.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8275" y="0"/>
            <a:ext cx="3043238" cy="465138"/>
          </a:xfrm>
          <a:prstGeom prst="rect">
            <a:avLst/>
          </a:prstGeom>
        </p:spPr>
        <p:txBody>
          <a:bodyPr vert="horz" lIns="91440" tIns="45720" rIns="91440" bIns="45720" rtlCol="0"/>
          <a:lstStyle>
            <a:lvl1pPr algn="r">
              <a:defRPr sz="1200"/>
            </a:lvl1pPr>
          </a:lstStyle>
          <a:p>
            <a:fld id="{F1F29AC8-6B70-4D75-BFF5-0A87D0D47F09}" type="datetimeFigureOut">
              <a:rPr lang="en-US" smtClean="0"/>
              <a:t>1/11/2021</a:t>
            </a:fld>
            <a:endParaRPr lang="en-US"/>
          </a:p>
        </p:txBody>
      </p:sp>
      <p:sp>
        <p:nvSpPr>
          <p:cNvPr id="4" name="Footer Placeholder 3"/>
          <p:cNvSpPr>
            <a:spLocks noGrp="1"/>
          </p:cNvSpPr>
          <p:nvPr>
            <p:ph type="ftr" sz="quarter" idx="2"/>
          </p:nvPr>
        </p:nvSpPr>
        <p:spPr>
          <a:xfrm>
            <a:off x="0" y="8842375"/>
            <a:ext cx="3043238"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8275" y="8842375"/>
            <a:ext cx="3043238" cy="465138"/>
          </a:xfrm>
          <a:prstGeom prst="rect">
            <a:avLst/>
          </a:prstGeom>
        </p:spPr>
        <p:txBody>
          <a:bodyPr vert="horz" lIns="91440" tIns="45720" rIns="91440" bIns="45720" rtlCol="0" anchor="b"/>
          <a:lstStyle>
            <a:lvl1pPr algn="r">
              <a:defRPr sz="1200"/>
            </a:lvl1pPr>
          </a:lstStyle>
          <a:p>
            <a:fld id="{D04CCC8F-2BFE-48CC-B9E0-7A82941E1E95}" type="slidenum">
              <a:rPr lang="en-US" smtClean="0"/>
              <a:t>‹#›</a:t>
            </a:fld>
            <a:endParaRPr lang="en-US"/>
          </a:p>
        </p:txBody>
      </p:sp>
    </p:spTree>
    <p:extLst>
      <p:ext uri="{BB962C8B-B14F-4D97-AF65-F5344CB8AC3E}">
        <p14:creationId xmlns:p14="http://schemas.microsoft.com/office/powerpoint/2010/main" val="39053259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idx="1"/>
          </p:nvPr>
        </p:nvSpPr>
        <p:spPr>
          <a:xfrm>
            <a:off x="3978132" y="0"/>
            <a:ext cx="3043343" cy="465455"/>
          </a:xfrm>
          <a:prstGeom prst="rect">
            <a:avLst/>
          </a:prstGeom>
        </p:spPr>
        <p:txBody>
          <a:bodyPr vert="horz" lIns="93324" tIns="46662" rIns="93324" bIns="46662" rtlCol="0"/>
          <a:lstStyle>
            <a:lvl1pPr algn="r">
              <a:defRPr sz="1200"/>
            </a:lvl1pPr>
          </a:lstStyle>
          <a:p>
            <a:fld id="{2B39B4F8-A658-4E4D-8C12-B4AE21B4F4B0}" type="datetimeFigureOut">
              <a:rPr lang="en-US" smtClean="0"/>
              <a:t>1/11/2021</a:t>
            </a:fld>
            <a:endParaRPr lang="en-US" dirty="0"/>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24" tIns="46662" rIns="93324" bIns="46662" rtlCol="0" anchor="ctr"/>
          <a:lstStyle/>
          <a:p>
            <a:endParaRPr lang="en-US" dirty="0"/>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24" tIns="46662" rIns="93324" bIns="46662" rtlCol="0" anchor="b"/>
          <a:lstStyle>
            <a:lvl1pPr algn="r">
              <a:defRPr sz="1200"/>
            </a:lvl1pPr>
          </a:lstStyle>
          <a:p>
            <a:fld id="{0753675B-8982-4677-B996-E71960C0899F}" type="slidenum">
              <a:rPr lang="en-US" smtClean="0"/>
              <a:t>‹#›</a:t>
            </a:fld>
            <a:endParaRPr lang="en-US" dirty="0"/>
          </a:p>
        </p:txBody>
      </p:sp>
    </p:spTree>
    <p:extLst>
      <p:ext uri="{BB962C8B-B14F-4D97-AF65-F5344CB8AC3E}">
        <p14:creationId xmlns:p14="http://schemas.microsoft.com/office/powerpoint/2010/main" val="19234254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53675B-8982-4677-B996-E71960C0899F}" type="slidenum">
              <a:rPr lang="en-US" smtClean="0"/>
              <a:t>1</a:t>
            </a:fld>
            <a:endParaRPr lang="en-US" dirty="0"/>
          </a:p>
        </p:txBody>
      </p:sp>
    </p:spTree>
    <p:extLst>
      <p:ext uri="{BB962C8B-B14F-4D97-AF65-F5344CB8AC3E}">
        <p14:creationId xmlns:p14="http://schemas.microsoft.com/office/powerpoint/2010/main" val="344745395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9" descr="wknt_banner.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981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p:cNvCxnSpPr/>
          <p:nvPr userDrawn="1"/>
        </p:nvCxnSpPr>
        <p:spPr>
          <a:xfrm>
            <a:off x="228600" y="6248400"/>
            <a:ext cx="8650288" cy="0"/>
          </a:xfrm>
          <a:prstGeom prst="line">
            <a:avLst/>
          </a:prstGeom>
          <a:ln w="38100">
            <a:solidFill>
              <a:srgbClr val="DFE0E2"/>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265113" y="6324600"/>
            <a:ext cx="8650287" cy="0"/>
          </a:xfrm>
          <a:prstGeom prst="line">
            <a:avLst/>
          </a:prstGeom>
          <a:ln w="63500">
            <a:solidFill>
              <a:srgbClr val="9C222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Date Placeholder 3"/>
          <p:cNvSpPr>
            <a:spLocks noGrp="1"/>
          </p:cNvSpPr>
          <p:nvPr>
            <p:ph type="dt" sz="half" idx="10"/>
          </p:nvPr>
        </p:nvSpPr>
        <p:spPr/>
        <p:txBody>
          <a:bodyPr/>
          <a:lstStyle>
            <a:lvl1pPr>
              <a:defRPr/>
            </a:lvl1pPr>
          </a:lstStyle>
          <a:p>
            <a:pPr>
              <a:defRPr/>
            </a:pPr>
            <a:fld id="{BEC8F22D-1E02-4910-8E7B-FAB39AA1D4D9}" type="datetime1">
              <a:rPr lang="en-US" smtClean="0"/>
              <a:t>1/11/2021</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09E4C683-F30A-429C-B58C-F27D1953F1BC}" type="slidenum">
              <a:rPr lang="en-US"/>
              <a:pPr>
                <a:defRPr/>
              </a:pPr>
              <a:t>‹#›</a:t>
            </a:fld>
            <a:endParaRPr lang="en-US" dirty="0"/>
          </a:p>
        </p:txBody>
      </p:sp>
    </p:spTree>
    <p:extLst>
      <p:ext uri="{BB962C8B-B14F-4D97-AF65-F5344CB8AC3E}">
        <p14:creationId xmlns:p14="http://schemas.microsoft.com/office/powerpoint/2010/main" val="1663086467"/>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BA4366BC-9A38-4039-9E8F-88FDE77A63A4}" type="datetime1">
              <a:rPr lang="en-US" smtClean="0"/>
              <a:t>1/11/2021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E85A4760-AABB-4961-ADAE-8ED53C60DD9E}" type="slidenum">
              <a:rPr lang="en-US"/>
              <a:pPr>
                <a:defRPr/>
              </a:pPr>
              <a:t>‹#›</a:t>
            </a:fld>
            <a:endParaRPr lang="en-US" dirty="0"/>
          </a:p>
        </p:txBody>
      </p:sp>
    </p:spTree>
    <p:extLst>
      <p:ext uri="{BB962C8B-B14F-4D97-AF65-F5344CB8AC3E}">
        <p14:creationId xmlns:p14="http://schemas.microsoft.com/office/powerpoint/2010/main" val="1415710627"/>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AAC3B8C5-BD67-4311-BD32-80C04D3C6FEE}" type="datetime1">
              <a:rPr lang="en-US" smtClean="0"/>
              <a:t>1/11/2021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4A9A871D-EB24-4241-88C8-F86330F75708}" type="slidenum">
              <a:rPr lang="en-US"/>
              <a:pPr>
                <a:defRPr/>
              </a:pPr>
              <a:t>‹#›</a:t>
            </a:fld>
            <a:endParaRPr lang="en-US" dirty="0"/>
          </a:p>
        </p:txBody>
      </p:sp>
    </p:spTree>
    <p:extLst>
      <p:ext uri="{BB962C8B-B14F-4D97-AF65-F5344CB8AC3E}">
        <p14:creationId xmlns:p14="http://schemas.microsoft.com/office/powerpoint/2010/main" val="3764415008"/>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9" descr="wknt_banner.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981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p:cNvCxnSpPr/>
          <p:nvPr userDrawn="1"/>
        </p:nvCxnSpPr>
        <p:spPr>
          <a:xfrm>
            <a:off x="228600" y="6248400"/>
            <a:ext cx="8650288" cy="0"/>
          </a:xfrm>
          <a:prstGeom prst="line">
            <a:avLst/>
          </a:prstGeom>
          <a:ln w="38100">
            <a:solidFill>
              <a:srgbClr val="DFE0E2"/>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265113" y="6324600"/>
            <a:ext cx="8650287" cy="0"/>
          </a:xfrm>
          <a:prstGeom prst="line">
            <a:avLst/>
          </a:prstGeom>
          <a:ln w="63500">
            <a:solidFill>
              <a:srgbClr val="9C222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Date Placeholder 3"/>
          <p:cNvSpPr>
            <a:spLocks noGrp="1"/>
          </p:cNvSpPr>
          <p:nvPr>
            <p:ph type="dt" sz="half" idx="10"/>
          </p:nvPr>
        </p:nvSpPr>
        <p:spPr/>
        <p:txBody>
          <a:bodyPr/>
          <a:lstStyle>
            <a:lvl1pPr>
              <a:defRPr/>
            </a:lvl1pPr>
          </a:lstStyle>
          <a:p>
            <a:pPr>
              <a:defRPr/>
            </a:pPr>
            <a:fld id="{0AA8DD37-DD17-4CFF-BF54-4472217B0B98}" type="datetime1">
              <a:rPr lang="en-US" smtClean="0">
                <a:solidFill>
                  <a:prstClr val="black">
                    <a:tint val="75000"/>
                  </a:prstClr>
                </a:solidFill>
              </a:rPr>
              <a:t>1/11/2021</a:t>
            </a:fld>
            <a:endParaRPr lang="en-US" dirty="0">
              <a:solidFill>
                <a:prstClr val="black">
                  <a:tint val="75000"/>
                </a:prstClr>
              </a:solidFill>
            </a:endParaRPr>
          </a:p>
        </p:txBody>
      </p:sp>
      <p:sp>
        <p:nvSpPr>
          <p:cNvPr id="8" name="Footer Placeholder 4"/>
          <p:cNvSpPr>
            <a:spLocks noGrp="1"/>
          </p:cNvSpPr>
          <p:nvPr>
            <p:ph type="ftr" sz="quarter" idx="11"/>
          </p:nvPr>
        </p:nvSpPr>
        <p:spPr/>
        <p:txBody>
          <a:bodyPr/>
          <a:lstStyle>
            <a:lvl1pPr>
              <a:defRPr dirty="0"/>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FB11217C-D188-4B7B-AA46-994CEEE292C8}"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516310077"/>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EFF8A69A-235F-4430-8BE6-39BB5BA811E5}" type="datetime1">
              <a:rPr lang="en-US" smtClean="0">
                <a:solidFill>
                  <a:prstClr val="black">
                    <a:tint val="75000"/>
                  </a:prstClr>
                </a:solidFill>
              </a:rPr>
              <a:t>1/11/2021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4E90266F-7792-4508-862E-8792EE5B731D}"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092229061"/>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14F6FF6F-11F2-41E8-BE36-D6C2AC4E5362}" type="datetime1">
              <a:rPr lang="en-US" smtClean="0">
                <a:solidFill>
                  <a:prstClr val="black">
                    <a:tint val="75000"/>
                  </a:prstClr>
                </a:solidFill>
              </a:rPr>
              <a:t>1/11/2021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4AA64D2D-26A1-4287-B9D6-A4D03B65DB56}"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67898998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AD1ED21D-FE40-4D13-925A-E02914D26998}" type="datetime1">
              <a:rPr lang="en-US" smtClean="0">
                <a:solidFill>
                  <a:prstClr val="black">
                    <a:tint val="75000"/>
                  </a:prstClr>
                </a:solidFill>
              </a:rPr>
              <a:t>1/11/2021</a:t>
            </a:fld>
            <a:endParaRPr lang="en-US" dirty="0">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4582505-829C-4A80-B162-220F6B20162B}"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62035612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2A195916-0F01-4A9A-BA6B-F46B507BE4F5}" type="datetime1">
              <a:rPr lang="en-US" smtClean="0">
                <a:solidFill>
                  <a:prstClr val="black">
                    <a:tint val="75000"/>
                  </a:prstClr>
                </a:solidFill>
              </a:rPr>
              <a:t>1/11/2021</a:t>
            </a:fld>
            <a:endParaRPr lang="en-US" dirty="0">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A881761F-E069-4050-BC23-69B63B87D636}"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563110423"/>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35337E4E-41C7-4222-928B-B0A206BAD433}" type="datetime1">
              <a:rPr lang="en-US" smtClean="0">
                <a:solidFill>
                  <a:prstClr val="black">
                    <a:tint val="75000"/>
                  </a:prstClr>
                </a:solidFill>
              </a:rPr>
              <a:t>1/11/2021</a:t>
            </a:fld>
            <a:endParaRPr lang="en-US" dirty="0">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0B516BE1-FC0F-4D0C-A8CB-34D6D3B17015}"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120158341"/>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B9E4812-6B09-4E8E-9CA2-9F62E8CF53F5}" type="datetime1">
              <a:rPr lang="en-US" smtClean="0">
                <a:solidFill>
                  <a:prstClr val="black">
                    <a:tint val="75000"/>
                  </a:prstClr>
                </a:solidFill>
              </a:rPr>
              <a:t>1/11/2021</a:t>
            </a:fld>
            <a:endParaRPr lang="en-US" dirty="0">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F4D1AE37-3C8B-4212-9462-0D712AC86CA0}"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594135131"/>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58B435E-715D-4CD3-8334-4B593AB47C44}" type="datetime1">
              <a:rPr lang="en-US" smtClean="0">
                <a:solidFill>
                  <a:prstClr val="black">
                    <a:tint val="75000"/>
                  </a:prstClr>
                </a:solidFill>
              </a:rPr>
              <a:t>1/11/2021</a:t>
            </a:fld>
            <a:endParaRPr lang="en-US" dirty="0">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76172F95-5FFB-4E18-ADEB-1B55238CA2AC}"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995166625"/>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34F97064-9EED-4F0F-9799-FFC9D088F298}" type="datetime1">
              <a:rPr lang="en-US" smtClean="0"/>
              <a:t>1/11/2021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2E7D7614-D580-447C-B7C7-85DFA00F4D56}" type="slidenum">
              <a:rPr lang="en-US"/>
              <a:pPr>
                <a:defRPr/>
              </a:pPr>
              <a:t>‹#›</a:t>
            </a:fld>
            <a:endParaRPr lang="en-US" dirty="0"/>
          </a:p>
        </p:txBody>
      </p:sp>
    </p:spTree>
    <p:extLst>
      <p:ext uri="{BB962C8B-B14F-4D97-AF65-F5344CB8AC3E}">
        <p14:creationId xmlns:p14="http://schemas.microsoft.com/office/powerpoint/2010/main" val="2635937839"/>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94A6DEC4-019A-4311-AA71-BABB4A8904C4}" type="datetime1">
              <a:rPr lang="en-US" smtClean="0">
                <a:solidFill>
                  <a:prstClr val="black">
                    <a:tint val="75000"/>
                  </a:prstClr>
                </a:solidFill>
              </a:rPr>
              <a:t>1/11/2021</a:t>
            </a:fld>
            <a:endParaRPr lang="en-US" dirty="0">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FF934184-5D67-49EC-AEEA-0D4FC6282A38}"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35509896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5039B86-526F-47EF-8D7F-50090B4830B8}" type="datetime1">
              <a:rPr lang="en-US" smtClean="0">
                <a:solidFill>
                  <a:prstClr val="black">
                    <a:tint val="75000"/>
                  </a:prstClr>
                </a:solidFill>
              </a:rPr>
              <a:t>1/11/2021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F6E21809-F7DB-4679-B6DE-63BBFF9AF00E}"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026219024"/>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A775D6B8-E90A-4D73-ABEA-0726A39D945D}" type="datetime1">
              <a:rPr lang="en-US" smtClean="0">
                <a:solidFill>
                  <a:prstClr val="black">
                    <a:tint val="75000"/>
                  </a:prstClr>
                </a:solidFill>
              </a:rPr>
              <a:t>1/11/2021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031893C9-066F-4DF9-ADF8-345E95472CB9}"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62271027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F5155A97-242C-4C25-ACC6-6DE87FA05A4F}" type="datetime1">
              <a:rPr lang="en-US" smtClean="0"/>
              <a:t>1/11/2021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7A9E739E-62E2-4E5A-81B5-20F8421A8E7E}" type="slidenum">
              <a:rPr lang="en-US"/>
              <a:pPr>
                <a:defRPr/>
              </a:pPr>
              <a:t>‹#›</a:t>
            </a:fld>
            <a:endParaRPr lang="en-US" dirty="0"/>
          </a:p>
        </p:txBody>
      </p:sp>
    </p:spTree>
    <p:extLst>
      <p:ext uri="{BB962C8B-B14F-4D97-AF65-F5344CB8AC3E}">
        <p14:creationId xmlns:p14="http://schemas.microsoft.com/office/powerpoint/2010/main" val="335094894"/>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221D51D8-FDA6-4662-94A5-3C22D6EFA7E0}" type="datetime1">
              <a:rPr lang="en-US" smtClean="0"/>
              <a:t>1/11/2021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9FA8755F-F378-4DB3-B322-3774EC7FCF0B}" type="slidenum">
              <a:rPr lang="en-US"/>
              <a:pPr>
                <a:defRPr/>
              </a:pPr>
              <a:t>‹#›</a:t>
            </a:fld>
            <a:endParaRPr lang="en-US" dirty="0"/>
          </a:p>
        </p:txBody>
      </p:sp>
    </p:spTree>
    <p:extLst>
      <p:ext uri="{BB962C8B-B14F-4D97-AF65-F5344CB8AC3E}">
        <p14:creationId xmlns:p14="http://schemas.microsoft.com/office/powerpoint/2010/main" val="336133832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C5C99A91-7968-446D-B29E-3844898CCDDB}" type="datetime1">
              <a:rPr lang="en-US" smtClean="0"/>
              <a:t>1/11/2021</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792E8D06-48FB-46B9-A928-479228A6E7B3}" type="slidenum">
              <a:rPr lang="en-US"/>
              <a:pPr>
                <a:defRPr/>
              </a:pPr>
              <a:t>‹#›</a:t>
            </a:fld>
            <a:endParaRPr lang="en-US" dirty="0"/>
          </a:p>
        </p:txBody>
      </p:sp>
    </p:spTree>
    <p:extLst>
      <p:ext uri="{BB962C8B-B14F-4D97-AF65-F5344CB8AC3E}">
        <p14:creationId xmlns:p14="http://schemas.microsoft.com/office/powerpoint/2010/main" val="3888878945"/>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F569050E-238D-456E-9A31-4C2F4F42749B}" type="datetime1">
              <a:rPr lang="en-US" smtClean="0"/>
              <a:t>1/11/2021</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4B8009FD-4DF5-49BA-B235-CD3419A4B4D0}" type="slidenum">
              <a:rPr lang="en-US"/>
              <a:pPr>
                <a:defRPr/>
              </a:pPr>
              <a:t>‹#›</a:t>
            </a:fld>
            <a:endParaRPr lang="en-US" dirty="0"/>
          </a:p>
        </p:txBody>
      </p:sp>
    </p:spTree>
    <p:extLst>
      <p:ext uri="{BB962C8B-B14F-4D97-AF65-F5344CB8AC3E}">
        <p14:creationId xmlns:p14="http://schemas.microsoft.com/office/powerpoint/2010/main" val="3519055217"/>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23B6DE6-27C9-4302-890E-265A9A47A42D}" type="datetime1">
              <a:rPr lang="en-US" smtClean="0"/>
              <a:t>1/11/2021</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2805AD31-F65A-4990-9304-D96FE3E0463A}" type="slidenum">
              <a:rPr lang="en-US"/>
              <a:pPr>
                <a:defRPr/>
              </a:pPr>
              <a:t>‹#›</a:t>
            </a:fld>
            <a:endParaRPr lang="en-US" dirty="0"/>
          </a:p>
        </p:txBody>
      </p:sp>
    </p:spTree>
    <p:extLst>
      <p:ext uri="{BB962C8B-B14F-4D97-AF65-F5344CB8AC3E}">
        <p14:creationId xmlns:p14="http://schemas.microsoft.com/office/powerpoint/2010/main" val="2137562434"/>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E255F54A-32A4-45C3-A9C6-BE6F1A695F5B}" type="datetime1">
              <a:rPr lang="en-US" smtClean="0"/>
              <a:t>1/11/2021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BB4D9ECE-2192-4615-BF50-A9C19BB0B200}" type="slidenum">
              <a:rPr lang="en-US"/>
              <a:pPr>
                <a:defRPr/>
              </a:pPr>
              <a:t>‹#›</a:t>
            </a:fld>
            <a:endParaRPr lang="en-US" dirty="0"/>
          </a:p>
        </p:txBody>
      </p:sp>
    </p:spTree>
    <p:extLst>
      <p:ext uri="{BB962C8B-B14F-4D97-AF65-F5344CB8AC3E}">
        <p14:creationId xmlns:p14="http://schemas.microsoft.com/office/powerpoint/2010/main" val="141432675"/>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FEC338C-113F-479D-9DB4-4EA69525DD8C}" type="datetime1">
              <a:rPr lang="en-US" smtClean="0"/>
              <a:t>1/11/2021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348F5D98-42C8-4D2B-825B-1D99E65D8C53}" type="slidenum">
              <a:rPr lang="en-US"/>
              <a:pPr>
                <a:defRPr/>
              </a:pPr>
              <a:t>‹#›</a:t>
            </a:fld>
            <a:endParaRPr lang="en-US" dirty="0"/>
          </a:p>
        </p:txBody>
      </p:sp>
    </p:spTree>
    <p:extLst>
      <p:ext uri="{BB962C8B-B14F-4D97-AF65-F5344CB8AC3E}">
        <p14:creationId xmlns:p14="http://schemas.microsoft.com/office/powerpoint/2010/main" val="292133610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EABE952-2F8A-42E2-BB10-65F201A28E26}" type="datetime1">
              <a:rPr lang="en-US" smtClean="0"/>
              <a:t>1/11/2021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A8FC9F25-04B7-4B66-BC6E-C02F8B0B403E}" type="slidenum">
              <a:rPr lang="en-US"/>
              <a:pPr>
                <a:defRPr/>
              </a:pPr>
              <a:t>‹#›</a:t>
            </a:fld>
            <a:endParaRPr lang="en-US" dirty="0"/>
          </a:p>
        </p:txBody>
      </p:sp>
      <p:pic>
        <p:nvPicPr>
          <p:cNvPr id="1031" name="Picture 6" descr="wknt_banner.jpg"/>
          <p:cNvPicPr>
            <a:picLocks noChangeAspect="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9144000" cy="981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Straight Connector 7"/>
          <p:cNvCxnSpPr/>
          <p:nvPr userDrawn="1"/>
        </p:nvCxnSpPr>
        <p:spPr>
          <a:xfrm>
            <a:off x="228600" y="6248400"/>
            <a:ext cx="8650288" cy="0"/>
          </a:xfrm>
          <a:prstGeom prst="line">
            <a:avLst/>
          </a:prstGeom>
          <a:ln w="38100">
            <a:solidFill>
              <a:srgbClr val="DFE0E2"/>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a:off x="265113" y="6324600"/>
            <a:ext cx="8650287" cy="0"/>
          </a:xfrm>
          <a:prstGeom prst="line">
            <a:avLst/>
          </a:prstGeom>
          <a:ln w="63500">
            <a:solidFill>
              <a:srgbClr val="9C222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767" r:id="rId1"/>
    <p:sldLayoutId id="2147483757" r:id="rId2"/>
    <p:sldLayoutId id="2147483758" r:id="rId3"/>
    <p:sldLayoutId id="2147483759" r:id="rId4"/>
    <p:sldLayoutId id="2147483760" r:id="rId5"/>
    <p:sldLayoutId id="2147483761" r:id="rId6"/>
    <p:sldLayoutId id="2147483762" r:id="rId7"/>
    <p:sldLayoutId id="2147483763" r:id="rId8"/>
    <p:sldLayoutId id="2147483764" r:id="rId9"/>
    <p:sldLayoutId id="2147483765" r:id="rId10"/>
    <p:sldLayoutId id="2147483766" r:id="rId11"/>
  </p:sldLayoutIdLst>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Futura Md BT" pitchFamily="34" charset="0"/>
        </a:defRPr>
      </a:lvl2pPr>
      <a:lvl3pPr algn="ctr" rtl="0" eaLnBrk="0" fontAlgn="base" hangingPunct="0">
        <a:spcBef>
          <a:spcPct val="0"/>
        </a:spcBef>
        <a:spcAft>
          <a:spcPct val="0"/>
        </a:spcAft>
        <a:defRPr sz="4400">
          <a:solidFill>
            <a:schemeClr val="tx1"/>
          </a:solidFill>
          <a:latin typeface="Futura Md BT" pitchFamily="34" charset="0"/>
        </a:defRPr>
      </a:lvl3pPr>
      <a:lvl4pPr algn="ctr" rtl="0" eaLnBrk="0" fontAlgn="base" hangingPunct="0">
        <a:spcBef>
          <a:spcPct val="0"/>
        </a:spcBef>
        <a:spcAft>
          <a:spcPct val="0"/>
        </a:spcAft>
        <a:defRPr sz="4400">
          <a:solidFill>
            <a:schemeClr val="tx1"/>
          </a:solidFill>
          <a:latin typeface="Futura Md BT" pitchFamily="34" charset="0"/>
        </a:defRPr>
      </a:lvl4pPr>
      <a:lvl5pPr algn="ctr" rtl="0" eaLnBrk="0" fontAlgn="base" hangingPunct="0">
        <a:spcBef>
          <a:spcPct val="0"/>
        </a:spcBef>
        <a:spcAft>
          <a:spcPct val="0"/>
        </a:spcAft>
        <a:defRPr sz="4400">
          <a:solidFill>
            <a:schemeClr val="tx1"/>
          </a:solidFill>
          <a:latin typeface="Futura Md BT" pitchFamily="34"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3AB941D6-9ED7-46A1-8AF4-833A74205B43}" type="datetime1">
              <a:rPr lang="en-US" smtClean="0">
                <a:solidFill>
                  <a:prstClr val="black">
                    <a:tint val="75000"/>
                  </a:prstClr>
                </a:solidFill>
              </a:rPr>
              <a:t>1/11/2021</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dirty="0">
                <a:solidFill>
                  <a:schemeClr val="tx1">
                    <a:tint val="75000"/>
                  </a:schemeClr>
                </a:solidFill>
                <a:latin typeface="+mn-lt"/>
                <a:cs typeface="+mn-cs"/>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A0161874-CF5D-498E-B536-A9C062540F15}" type="slidenum">
              <a:rPr lang="en-US">
                <a:solidFill>
                  <a:prstClr val="black">
                    <a:tint val="75000"/>
                  </a:prstClr>
                </a:solidFill>
              </a:rPr>
              <a:pPr>
                <a:defRPr/>
              </a:pPr>
              <a:t>‹#›</a:t>
            </a:fld>
            <a:endParaRPr lang="en-US" dirty="0">
              <a:solidFill>
                <a:prstClr val="black">
                  <a:tint val="75000"/>
                </a:prstClr>
              </a:solidFill>
            </a:endParaRPr>
          </a:p>
        </p:txBody>
      </p:sp>
      <p:pic>
        <p:nvPicPr>
          <p:cNvPr id="1031" name="Picture 6" descr="wknt_banner.jpg"/>
          <p:cNvPicPr>
            <a:picLocks noChangeAspect="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9144000" cy="981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Straight Connector 7"/>
          <p:cNvCxnSpPr/>
          <p:nvPr userDrawn="1"/>
        </p:nvCxnSpPr>
        <p:spPr>
          <a:xfrm>
            <a:off x="228600" y="6248400"/>
            <a:ext cx="8650288" cy="0"/>
          </a:xfrm>
          <a:prstGeom prst="line">
            <a:avLst/>
          </a:prstGeom>
          <a:ln w="38100">
            <a:solidFill>
              <a:srgbClr val="DFE0E2"/>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a:off x="265113" y="6324600"/>
            <a:ext cx="8650287" cy="0"/>
          </a:xfrm>
          <a:prstGeom prst="line">
            <a:avLst/>
          </a:prstGeom>
          <a:ln w="63500">
            <a:solidFill>
              <a:srgbClr val="9C222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53494834"/>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Segoe UI" pitchFamily="34" charset="0"/>
        </a:defRPr>
      </a:lvl2pPr>
      <a:lvl3pPr algn="ctr" rtl="0" eaLnBrk="0" fontAlgn="base" hangingPunct="0">
        <a:spcBef>
          <a:spcPct val="0"/>
        </a:spcBef>
        <a:spcAft>
          <a:spcPct val="0"/>
        </a:spcAft>
        <a:defRPr sz="4400">
          <a:solidFill>
            <a:schemeClr val="tx1"/>
          </a:solidFill>
          <a:latin typeface="Segoe UI" pitchFamily="34" charset="0"/>
        </a:defRPr>
      </a:lvl3pPr>
      <a:lvl4pPr algn="ctr" rtl="0" eaLnBrk="0" fontAlgn="base" hangingPunct="0">
        <a:spcBef>
          <a:spcPct val="0"/>
        </a:spcBef>
        <a:spcAft>
          <a:spcPct val="0"/>
        </a:spcAft>
        <a:defRPr sz="4400">
          <a:solidFill>
            <a:schemeClr val="tx1"/>
          </a:solidFill>
          <a:latin typeface="Segoe UI" pitchFamily="34" charset="0"/>
        </a:defRPr>
      </a:lvl4pPr>
      <a:lvl5pPr algn="ctr" rtl="0" eaLnBrk="0" fontAlgn="base" hangingPunct="0">
        <a:spcBef>
          <a:spcPct val="0"/>
        </a:spcBef>
        <a:spcAft>
          <a:spcPct val="0"/>
        </a:spcAft>
        <a:defRPr sz="4400">
          <a:solidFill>
            <a:schemeClr val="tx1"/>
          </a:solidFill>
          <a:latin typeface="Segoe UI" pitchFamily="34"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audio" Target="../media/audio1.wav"/></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3" Type="http://schemas.openxmlformats.org/officeDocument/2006/relationships/hyperlink" Target="http://www2.ed.gov/policy/elsec/leg/esea02/pg116.html" TargetMode="External"/><Relationship Id="rId2" Type="http://schemas.openxmlformats.org/officeDocument/2006/relationships/hyperlink" Target="https://www.whitehouse.gov/sites/default/files/docs/vawa_factsheet.pdf" TargetMode="Externa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apps.il-work-net.com/WIOAPolicy/Policy/Home" TargetMode="Externa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2" Type="http://schemas.openxmlformats.org/officeDocument/2006/relationships/hyperlink" Target="mailto:james.potts@Illinois.gov"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txBox="1">
            <a:spLocks/>
          </p:cNvSpPr>
          <p:nvPr/>
        </p:nvSpPr>
        <p:spPr bwMode="auto">
          <a:xfrm>
            <a:off x="519113" y="990600"/>
            <a:ext cx="81534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sz="3200">
                <a:solidFill>
                  <a:schemeClr val="tx1"/>
                </a:solidFill>
                <a:latin typeface="Futura Lt BT" pitchFamily="34" charset="0"/>
              </a:defRPr>
            </a:lvl1pPr>
            <a:lvl2pPr marL="742950" indent="-285750" eaLnBrk="0" hangingPunct="0">
              <a:spcBef>
                <a:spcPct val="20000"/>
              </a:spcBef>
              <a:buFont typeface="Arial" charset="0"/>
              <a:buChar char="–"/>
              <a:defRPr sz="2800">
                <a:solidFill>
                  <a:schemeClr val="tx1"/>
                </a:solidFill>
                <a:latin typeface="Futura Lt BT" pitchFamily="34" charset="0"/>
              </a:defRPr>
            </a:lvl2pPr>
            <a:lvl3pPr marL="1143000" indent="-228600" eaLnBrk="0" hangingPunct="0">
              <a:spcBef>
                <a:spcPct val="20000"/>
              </a:spcBef>
              <a:buFont typeface="Arial" charset="0"/>
              <a:buChar char="•"/>
              <a:defRPr sz="2400">
                <a:solidFill>
                  <a:schemeClr val="tx1"/>
                </a:solidFill>
                <a:latin typeface="Futura Lt BT" pitchFamily="34" charset="0"/>
              </a:defRPr>
            </a:lvl3pPr>
            <a:lvl4pPr marL="1600200" indent="-228600" eaLnBrk="0" hangingPunct="0">
              <a:spcBef>
                <a:spcPct val="20000"/>
              </a:spcBef>
              <a:buFont typeface="Arial" charset="0"/>
              <a:buChar char="–"/>
              <a:defRPr sz="2000">
                <a:solidFill>
                  <a:schemeClr val="tx1"/>
                </a:solidFill>
                <a:latin typeface="Futura Lt BT" pitchFamily="34" charset="0"/>
              </a:defRPr>
            </a:lvl4pPr>
            <a:lvl5pPr marL="2057400" indent="-228600" eaLnBrk="0" hangingPunct="0">
              <a:spcBef>
                <a:spcPct val="20000"/>
              </a:spcBef>
              <a:buFont typeface="Arial" charset="0"/>
              <a:buChar char="»"/>
              <a:defRPr sz="2000">
                <a:solidFill>
                  <a:schemeClr val="tx1"/>
                </a:solidFill>
                <a:latin typeface="Futura Lt BT"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Futura Lt BT"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Futura Lt BT"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Futura Lt BT"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Futura Lt BT" pitchFamily="34" charset="0"/>
              </a:defRPr>
            </a:lvl9pPr>
          </a:lstStyle>
          <a:p>
            <a:pPr algn="ctr" eaLnBrk="1" hangingPunct="1">
              <a:spcBef>
                <a:spcPct val="0"/>
              </a:spcBef>
              <a:buFontTx/>
              <a:buNone/>
              <a:defRPr/>
            </a:pPr>
            <a:r>
              <a:rPr lang="en-US" altLang="en-US" sz="4400" b="1" dirty="0">
                <a:effectLst>
                  <a:outerShdw blurRad="38100" dist="38100" dir="2700000" algn="tl">
                    <a:srgbClr val="000000">
                      <a:alpha val="43137"/>
                    </a:srgbClr>
                  </a:outerShdw>
                </a:effectLst>
                <a:latin typeface="Trebuchet MS" panose="020B0603020202020204" pitchFamily="34" charset="0"/>
                <a:ea typeface="Georgia" pitchFamily="18" charset="0"/>
              </a:rPr>
              <a:t>Workforce Innovation and Opportunity Act</a:t>
            </a:r>
          </a:p>
        </p:txBody>
      </p:sp>
      <p:sp>
        <p:nvSpPr>
          <p:cNvPr id="5" name="Rectangle 4"/>
          <p:cNvSpPr/>
          <p:nvPr/>
        </p:nvSpPr>
        <p:spPr>
          <a:xfrm>
            <a:off x="519113" y="3429000"/>
            <a:ext cx="8153400" cy="2616101"/>
          </a:xfrm>
          <a:prstGeom prst="rect">
            <a:avLst/>
          </a:prstGeom>
        </p:spPr>
        <p:txBody>
          <a:bodyPr wrap="square">
            <a:spAutoFit/>
          </a:bodyPr>
          <a:lstStyle/>
          <a:p>
            <a:pPr marL="0" indent="0">
              <a:buNone/>
            </a:pPr>
            <a:r>
              <a:rPr lang="en-US" sz="4400" b="1" dirty="0">
                <a:effectLst>
                  <a:outerShdw blurRad="38100" dist="38100" dir="2700000" algn="tl">
                    <a:srgbClr val="000000">
                      <a:alpha val="43137"/>
                    </a:srgbClr>
                  </a:outerShdw>
                </a:effectLst>
                <a:latin typeface="Trebuchet MS" panose="020B0603020202020204" pitchFamily="34" charset="0"/>
              </a:rPr>
              <a:t>	      Youth Eligibility </a:t>
            </a:r>
          </a:p>
          <a:p>
            <a:pPr marL="0" indent="0">
              <a:buNone/>
            </a:pPr>
            <a:endParaRPr lang="en-US" sz="4400" b="1" dirty="0">
              <a:effectLst>
                <a:outerShdw blurRad="38100" dist="38100" dir="2700000" algn="tl">
                  <a:srgbClr val="000000">
                    <a:alpha val="43137"/>
                  </a:srgbClr>
                </a:outerShdw>
              </a:effectLst>
              <a:latin typeface="Trebuchet MS" panose="020B0603020202020204" pitchFamily="34" charset="0"/>
            </a:endParaRPr>
          </a:p>
          <a:p>
            <a:pPr marL="0" indent="0">
              <a:buNone/>
            </a:pPr>
            <a:endParaRPr lang="en-US" sz="4400" b="1" dirty="0">
              <a:effectLst>
                <a:outerShdw blurRad="38100" dist="38100" dir="2700000" algn="tl">
                  <a:srgbClr val="000000">
                    <a:alpha val="43137"/>
                  </a:srgbClr>
                </a:outerShdw>
              </a:effectLst>
              <a:latin typeface="Trebuchet MS" panose="020B0603020202020204" pitchFamily="34" charset="0"/>
            </a:endParaRPr>
          </a:p>
          <a:p>
            <a:pPr marL="0" indent="0">
              <a:buNone/>
            </a:pPr>
            <a:endParaRPr lang="en-US" sz="1600" b="1" dirty="0">
              <a:effectLst>
                <a:outerShdw blurRad="38100" dist="38100" dir="2700000" algn="tl">
                  <a:srgbClr val="000000">
                    <a:alpha val="43137"/>
                  </a:srgbClr>
                </a:outerShdw>
              </a:effectLst>
              <a:latin typeface="Trebuchet MS" panose="020B0603020202020204" pitchFamily="34" charset="0"/>
            </a:endParaRPr>
          </a:p>
          <a:p>
            <a:pPr marL="0" indent="0">
              <a:buNone/>
            </a:pPr>
            <a:r>
              <a:rPr lang="en-US" sz="1600" b="1" dirty="0">
                <a:effectLst>
                  <a:outerShdw blurRad="38100" dist="38100" dir="2700000" algn="tl">
                    <a:srgbClr val="000000">
                      <a:alpha val="43137"/>
                    </a:srgbClr>
                  </a:outerShdw>
                </a:effectLst>
                <a:latin typeface="Trebuchet MS" panose="020B0603020202020204" pitchFamily="34" charset="0"/>
              </a:rPr>
              <a:t>As of January 11</a:t>
            </a:r>
            <a:r>
              <a:rPr lang="en-US" sz="1600" b="1" baseline="30000" dirty="0">
                <a:effectLst>
                  <a:outerShdw blurRad="38100" dist="38100" dir="2700000" algn="tl">
                    <a:srgbClr val="000000">
                      <a:alpha val="43137"/>
                    </a:srgbClr>
                  </a:outerShdw>
                </a:effectLst>
                <a:latin typeface="Trebuchet MS" panose="020B0603020202020204" pitchFamily="34" charset="0"/>
              </a:rPr>
              <a:t>th</a:t>
            </a:r>
            <a:r>
              <a:rPr lang="en-US" sz="1600" b="1" dirty="0">
                <a:effectLst>
                  <a:outerShdw blurRad="38100" dist="38100" dir="2700000" algn="tl">
                    <a:srgbClr val="000000">
                      <a:alpha val="43137"/>
                    </a:srgbClr>
                  </a:outerShdw>
                </a:effectLst>
                <a:latin typeface="Trebuchet MS" panose="020B0603020202020204" pitchFamily="34" charset="0"/>
              </a:rPr>
              <a:t>, 2020</a:t>
            </a:r>
          </a:p>
        </p:txBody>
      </p:sp>
      <p:sp>
        <p:nvSpPr>
          <p:cNvPr id="2" name="Slide Number Placeholder 1">
            <a:extLst>
              <a:ext uri="{FF2B5EF4-FFF2-40B4-BE49-F238E27FC236}">
                <a16:creationId xmlns:a16="http://schemas.microsoft.com/office/drawing/2014/main" id="{0BB5E092-0B10-49AE-AC80-EA61688A8C83}"/>
              </a:ext>
            </a:extLst>
          </p:cNvPr>
          <p:cNvSpPr>
            <a:spLocks noGrp="1"/>
          </p:cNvSpPr>
          <p:nvPr>
            <p:ph type="sldNum" sz="quarter" idx="12"/>
          </p:nvPr>
        </p:nvSpPr>
        <p:spPr/>
        <p:txBody>
          <a:bodyPr/>
          <a:lstStyle/>
          <a:p>
            <a:pPr>
              <a:defRPr/>
            </a:pPr>
            <a:fld id="{09E4C683-F30A-429C-B58C-F27D1953F1BC}" type="slidenum">
              <a:rPr lang="en-US" smtClean="0"/>
              <a:pPr>
                <a:defRPr/>
              </a:pPr>
              <a:t>1</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400">
        <p14:doors dir="vert"/>
        <p:sndAc>
          <p:stSnd>
            <p:snd r:embed="rId3" name="whoosh.wav"/>
          </p:stSnd>
        </p:sndAc>
      </p:transition>
    </mc:Choice>
    <mc:Fallback xmlns="">
      <p:transition spd="slow">
        <p:fade/>
        <p:sndAc>
          <p:stSnd>
            <p:snd r:embed="rId5" name="whoosh.wav"/>
          </p:stSnd>
        </p:sndAc>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9FCBC-DCFE-48C9-8BB2-DA8FAABC6ECC}"/>
              </a:ext>
            </a:extLst>
          </p:cNvPr>
          <p:cNvSpPr>
            <a:spLocks noGrp="1"/>
          </p:cNvSpPr>
          <p:nvPr>
            <p:ph type="title"/>
          </p:nvPr>
        </p:nvSpPr>
        <p:spPr>
          <a:xfrm>
            <a:off x="457200" y="990600"/>
            <a:ext cx="8229600" cy="684213"/>
          </a:xfrm>
        </p:spPr>
        <p:txBody>
          <a:bodyPr/>
          <a:lstStyle/>
          <a:p>
            <a:r>
              <a:rPr lang="en-US" b="1" dirty="0"/>
              <a:t>Determining School Status</a:t>
            </a:r>
          </a:p>
        </p:txBody>
      </p:sp>
      <p:sp>
        <p:nvSpPr>
          <p:cNvPr id="3" name="Content Placeholder 2">
            <a:extLst>
              <a:ext uri="{FF2B5EF4-FFF2-40B4-BE49-F238E27FC236}">
                <a16:creationId xmlns:a16="http://schemas.microsoft.com/office/drawing/2014/main" id="{9364D055-18D0-4A58-A71B-C2902F163B70}"/>
              </a:ext>
            </a:extLst>
          </p:cNvPr>
          <p:cNvSpPr>
            <a:spLocks noGrp="1"/>
          </p:cNvSpPr>
          <p:nvPr>
            <p:ph idx="1"/>
          </p:nvPr>
        </p:nvSpPr>
        <p:spPr>
          <a:xfrm>
            <a:off x="457200" y="1828800"/>
            <a:ext cx="8229600" cy="4297364"/>
          </a:xfrm>
        </p:spPr>
        <p:txBody>
          <a:bodyPr/>
          <a:lstStyle/>
          <a:p>
            <a:r>
              <a:rPr lang="en-US" sz="2800" dirty="0"/>
              <a:t>In Illinois Workforce Development System (IWDS), on the “Education Status” screen within the application, is where the question to determine if an individual is an In-School Youth (ISY) or an Out-of-school Youth (OSY).</a:t>
            </a:r>
          </a:p>
          <a:p>
            <a:r>
              <a:rPr lang="en-US" sz="2800" dirty="0"/>
              <a:t>The “Attending School” question has the internal logic criteria and determines if a client will be considered an “In School Youth” (ISY) or an “Out-of-School Youth” (OSY) within IWDS.</a:t>
            </a:r>
          </a:p>
          <a:p>
            <a:endParaRPr lang="en-US" sz="2000" dirty="0"/>
          </a:p>
          <a:p>
            <a:endParaRPr lang="en-US" dirty="0"/>
          </a:p>
        </p:txBody>
      </p:sp>
      <p:sp>
        <p:nvSpPr>
          <p:cNvPr id="4" name="Slide Number Placeholder 3">
            <a:extLst>
              <a:ext uri="{FF2B5EF4-FFF2-40B4-BE49-F238E27FC236}">
                <a16:creationId xmlns:a16="http://schemas.microsoft.com/office/drawing/2014/main" id="{A36A6DA1-7478-454E-BEFF-BE0D75C8F7B7}"/>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10</a:t>
            </a:fld>
            <a:endParaRPr lang="en-US" dirty="0">
              <a:solidFill>
                <a:prstClr val="black">
                  <a:tint val="75000"/>
                </a:prstClr>
              </a:solidFill>
            </a:endParaRPr>
          </a:p>
        </p:txBody>
      </p:sp>
    </p:spTree>
    <p:extLst>
      <p:ext uri="{BB962C8B-B14F-4D97-AF65-F5344CB8AC3E}">
        <p14:creationId xmlns:p14="http://schemas.microsoft.com/office/powerpoint/2010/main" val="2575798249"/>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7FECA-6AB9-44BA-A16B-BC10EB39D31B}"/>
              </a:ext>
            </a:extLst>
          </p:cNvPr>
          <p:cNvSpPr>
            <a:spLocks noGrp="1"/>
          </p:cNvSpPr>
          <p:nvPr>
            <p:ph type="title"/>
          </p:nvPr>
        </p:nvSpPr>
        <p:spPr>
          <a:xfrm>
            <a:off x="457200" y="1066800"/>
            <a:ext cx="8229600" cy="912812"/>
          </a:xfrm>
        </p:spPr>
        <p:txBody>
          <a:bodyPr/>
          <a:lstStyle/>
          <a:p>
            <a:r>
              <a:rPr lang="en-US" b="1" dirty="0"/>
              <a:t>Determining ISY Status</a:t>
            </a:r>
            <a:endParaRPr lang="en-US" dirty="0"/>
          </a:p>
        </p:txBody>
      </p:sp>
      <p:sp>
        <p:nvSpPr>
          <p:cNvPr id="3" name="Content Placeholder 2">
            <a:extLst>
              <a:ext uri="{FF2B5EF4-FFF2-40B4-BE49-F238E27FC236}">
                <a16:creationId xmlns:a16="http://schemas.microsoft.com/office/drawing/2014/main" id="{76DA62C0-EB77-4376-A88E-C5C7742AFE34}"/>
              </a:ext>
            </a:extLst>
          </p:cNvPr>
          <p:cNvSpPr>
            <a:spLocks noGrp="1"/>
          </p:cNvSpPr>
          <p:nvPr>
            <p:ph idx="1"/>
          </p:nvPr>
        </p:nvSpPr>
        <p:spPr>
          <a:xfrm>
            <a:off x="457200" y="1979612"/>
            <a:ext cx="8229600" cy="4146551"/>
          </a:xfrm>
        </p:spPr>
        <p:txBody>
          <a:bodyPr/>
          <a:lstStyle/>
          <a:p>
            <a:pPr marL="0" indent="0">
              <a:buNone/>
            </a:pPr>
            <a:r>
              <a:rPr lang="en-US" sz="2800" dirty="0"/>
              <a:t>If the question of “Attending School is populated with a “Yes”, the internal logic will determine the client as an ISY.  </a:t>
            </a:r>
          </a:p>
          <a:p>
            <a:endParaRPr lang="en-US" sz="2000" dirty="0"/>
          </a:p>
        </p:txBody>
      </p:sp>
      <p:sp>
        <p:nvSpPr>
          <p:cNvPr id="4" name="Slide Number Placeholder 3">
            <a:extLst>
              <a:ext uri="{FF2B5EF4-FFF2-40B4-BE49-F238E27FC236}">
                <a16:creationId xmlns:a16="http://schemas.microsoft.com/office/drawing/2014/main" id="{3ECED9ED-9A5F-4E77-A6BA-0BFC8FB1B90A}"/>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11</a:t>
            </a:fld>
            <a:endParaRPr lang="en-US" dirty="0">
              <a:solidFill>
                <a:prstClr val="black">
                  <a:tint val="75000"/>
                </a:prstClr>
              </a:solidFill>
            </a:endParaRPr>
          </a:p>
        </p:txBody>
      </p:sp>
      <p:pic>
        <p:nvPicPr>
          <p:cNvPr id="7" name="Picture 6">
            <a:extLst>
              <a:ext uri="{FF2B5EF4-FFF2-40B4-BE49-F238E27FC236}">
                <a16:creationId xmlns:a16="http://schemas.microsoft.com/office/drawing/2014/main" id="{F8427654-7FD7-4C1C-9DD1-618050A20ACC}"/>
              </a:ext>
            </a:extLst>
          </p:cNvPr>
          <p:cNvPicPr>
            <a:picLocks noChangeAspect="1"/>
          </p:cNvPicPr>
          <p:nvPr/>
        </p:nvPicPr>
        <p:blipFill>
          <a:blip r:embed="rId2"/>
          <a:stretch>
            <a:fillRect/>
          </a:stretch>
        </p:blipFill>
        <p:spPr>
          <a:xfrm>
            <a:off x="1371600" y="3886200"/>
            <a:ext cx="6553200" cy="1986455"/>
          </a:xfrm>
          <a:prstGeom prst="rect">
            <a:avLst/>
          </a:prstGeom>
        </p:spPr>
      </p:pic>
      <p:cxnSp>
        <p:nvCxnSpPr>
          <p:cNvPr id="8" name="Straight Arrow Connector 7">
            <a:extLst>
              <a:ext uri="{FF2B5EF4-FFF2-40B4-BE49-F238E27FC236}">
                <a16:creationId xmlns:a16="http://schemas.microsoft.com/office/drawing/2014/main" id="{A452E7CC-9E7F-48F4-B2F4-D54316E1CBF6}"/>
              </a:ext>
            </a:extLst>
          </p:cNvPr>
          <p:cNvCxnSpPr>
            <a:cxnSpLocks/>
          </p:cNvCxnSpPr>
          <p:nvPr/>
        </p:nvCxnSpPr>
        <p:spPr>
          <a:xfrm flipH="1">
            <a:off x="6025690" y="3657600"/>
            <a:ext cx="551158" cy="2286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0981CE7C-1295-40EE-8DF9-E594D6B15E11}"/>
              </a:ext>
            </a:extLst>
          </p:cNvPr>
          <p:cNvCxnSpPr>
            <a:cxnSpLocks/>
          </p:cNvCxnSpPr>
          <p:nvPr/>
        </p:nvCxnSpPr>
        <p:spPr>
          <a:xfrm flipH="1">
            <a:off x="6130793" y="5791200"/>
            <a:ext cx="72720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9054031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8481CC-CE31-4C29-B5AF-7E10EF235388}"/>
              </a:ext>
            </a:extLst>
          </p:cNvPr>
          <p:cNvSpPr>
            <a:spLocks noGrp="1"/>
          </p:cNvSpPr>
          <p:nvPr>
            <p:ph type="title"/>
          </p:nvPr>
        </p:nvSpPr>
        <p:spPr>
          <a:xfrm>
            <a:off x="457200" y="1066800"/>
            <a:ext cx="8229600" cy="760413"/>
          </a:xfrm>
        </p:spPr>
        <p:txBody>
          <a:bodyPr/>
          <a:lstStyle/>
          <a:p>
            <a:r>
              <a:rPr lang="en-US" b="1" dirty="0"/>
              <a:t>Determining OSY Status</a:t>
            </a:r>
            <a:endParaRPr lang="en-US" dirty="0"/>
          </a:p>
        </p:txBody>
      </p:sp>
      <p:sp>
        <p:nvSpPr>
          <p:cNvPr id="3" name="Content Placeholder 2">
            <a:extLst>
              <a:ext uri="{FF2B5EF4-FFF2-40B4-BE49-F238E27FC236}">
                <a16:creationId xmlns:a16="http://schemas.microsoft.com/office/drawing/2014/main" id="{8227CBF6-B921-4C85-90CB-9828FAD11E8A}"/>
              </a:ext>
            </a:extLst>
          </p:cNvPr>
          <p:cNvSpPr>
            <a:spLocks noGrp="1"/>
          </p:cNvSpPr>
          <p:nvPr>
            <p:ph idx="1"/>
          </p:nvPr>
        </p:nvSpPr>
        <p:spPr>
          <a:xfrm>
            <a:off x="457200" y="2057400"/>
            <a:ext cx="8229600" cy="4068763"/>
          </a:xfrm>
        </p:spPr>
        <p:txBody>
          <a:bodyPr/>
          <a:lstStyle/>
          <a:p>
            <a:pPr marL="0" indent="0">
              <a:buNone/>
            </a:pPr>
            <a:r>
              <a:rPr lang="en-US" sz="2800" dirty="0"/>
              <a:t>If the question of “Attending School” is populated with a “No”, the internal IWDS logic will determine the client as an OSY.   </a:t>
            </a:r>
          </a:p>
        </p:txBody>
      </p:sp>
      <p:sp>
        <p:nvSpPr>
          <p:cNvPr id="4" name="Slide Number Placeholder 3">
            <a:extLst>
              <a:ext uri="{FF2B5EF4-FFF2-40B4-BE49-F238E27FC236}">
                <a16:creationId xmlns:a16="http://schemas.microsoft.com/office/drawing/2014/main" id="{2F354CAA-D322-4CCE-9997-5CB726D5B9AD}"/>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12</a:t>
            </a:fld>
            <a:endParaRPr lang="en-US" dirty="0">
              <a:solidFill>
                <a:prstClr val="black">
                  <a:tint val="75000"/>
                </a:prstClr>
              </a:solidFill>
            </a:endParaRPr>
          </a:p>
        </p:txBody>
      </p:sp>
      <p:pic>
        <p:nvPicPr>
          <p:cNvPr id="7" name="Picture 6">
            <a:extLst>
              <a:ext uri="{FF2B5EF4-FFF2-40B4-BE49-F238E27FC236}">
                <a16:creationId xmlns:a16="http://schemas.microsoft.com/office/drawing/2014/main" id="{1254723A-466A-494C-958C-0C8289745EB3}"/>
              </a:ext>
            </a:extLst>
          </p:cNvPr>
          <p:cNvPicPr>
            <a:picLocks noChangeAspect="1"/>
          </p:cNvPicPr>
          <p:nvPr/>
        </p:nvPicPr>
        <p:blipFill>
          <a:blip r:embed="rId2"/>
          <a:stretch>
            <a:fillRect/>
          </a:stretch>
        </p:blipFill>
        <p:spPr>
          <a:xfrm>
            <a:off x="609600" y="3911192"/>
            <a:ext cx="7010400" cy="1752600"/>
          </a:xfrm>
          <a:prstGeom prst="rect">
            <a:avLst/>
          </a:prstGeom>
        </p:spPr>
      </p:pic>
      <p:cxnSp>
        <p:nvCxnSpPr>
          <p:cNvPr id="8" name="Straight Arrow Connector 7">
            <a:extLst>
              <a:ext uri="{FF2B5EF4-FFF2-40B4-BE49-F238E27FC236}">
                <a16:creationId xmlns:a16="http://schemas.microsoft.com/office/drawing/2014/main" id="{E0818173-B6FC-4BC3-9A51-E9E88C1BD6B5}"/>
              </a:ext>
            </a:extLst>
          </p:cNvPr>
          <p:cNvCxnSpPr>
            <a:cxnSpLocks/>
          </p:cNvCxnSpPr>
          <p:nvPr/>
        </p:nvCxnSpPr>
        <p:spPr>
          <a:xfrm flipH="1">
            <a:off x="5334000" y="3611267"/>
            <a:ext cx="685800" cy="26368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8564AF87-FC69-46EE-ADFF-9A1A365D1DAF}"/>
              </a:ext>
            </a:extLst>
          </p:cNvPr>
          <p:cNvCxnSpPr>
            <a:cxnSpLocks/>
          </p:cNvCxnSpPr>
          <p:nvPr/>
        </p:nvCxnSpPr>
        <p:spPr>
          <a:xfrm flipH="1">
            <a:off x="5753100" y="5562600"/>
            <a:ext cx="4953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8790487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252C5-2924-42A5-B71C-0A0FA315D1A5}"/>
              </a:ext>
            </a:extLst>
          </p:cNvPr>
          <p:cNvSpPr>
            <a:spLocks noGrp="1"/>
          </p:cNvSpPr>
          <p:nvPr>
            <p:ph type="title"/>
          </p:nvPr>
        </p:nvSpPr>
        <p:spPr>
          <a:xfrm>
            <a:off x="457200" y="1066800"/>
            <a:ext cx="8229600" cy="684212"/>
          </a:xfrm>
        </p:spPr>
        <p:txBody>
          <a:bodyPr/>
          <a:lstStyle/>
          <a:p>
            <a:r>
              <a:rPr lang="en-US" b="1" dirty="0"/>
              <a:t>Excluding Adult Education</a:t>
            </a:r>
          </a:p>
        </p:txBody>
      </p:sp>
      <p:sp>
        <p:nvSpPr>
          <p:cNvPr id="3" name="Content Placeholder 2">
            <a:extLst>
              <a:ext uri="{FF2B5EF4-FFF2-40B4-BE49-F238E27FC236}">
                <a16:creationId xmlns:a16="http://schemas.microsoft.com/office/drawing/2014/main" id="{138418C3-4196-4E39-B027-93504638B2B5}"/>
              </a:ext>
            </a:extLst>
          </p:cNvPr>
          <p:cNvSpPr>
            <a:spLocks noGrp="1"/>
          </p:cNvSpPr>
          <p:nvPr>
            <p:ph idx="1"/>
          </p:nvPr>
        </p:nvSpPr>
        <p:spPr>
          <a:xfrm>
            <a:off x="457200" y="1981200"/>
            <a:ext cx="8229600" cy="4144963"/>
          </a:xfrm>
        </p:spPr>
        <p:txBody>
          <a:bodyPr/>
          <a:lstStyle/>
          <a:p>
            <a:pPr marL="0" indent="0">
              <a:buNone/>
            </a:pPr>
            <a:r>
              <a:rPr lang="en-US" sz="2400" dirty="0"/>
              <a:t>To reiterate, for the “Attending School” question in IWDS, if the individual applying for the WIOA Youth program is currently part of an Adult Education under Title II of WIOA, OR YouthBuild programs, OR the Job Corps program, the question of attending school should be recorded as a “No”. </a:t>
            </a:r>
          </a:p>
        </p:txBody>
      </p:sp>
      <p:sp>
        <p:nvSpPr>
          <p:cNvPr id="4" name="Slide Number Placeholder 3">
            <a:extLst>
              <a:ext uri="{FF2B5EF4-FFF2-40B4-BE49-F238E27FC236}">
                <a16:creationId xmlns:a16="http://schemas.microsoft.com/office/drawing/2014/main" id="{47757BF6-DAD8-4FFE-A3BA-A46DAC44ED20}"/>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13</a:t>
            </a:fld>
            <a:endParaRPr lang="en-US" dirty="0">
              <a:solidFill>
                <a:prstClr val="black">
                  <a:tint val="75000"/>
                </a:prstClr>
              </a:solidFill>
            </a:endParaRPr>
          </a:p>
        </p:txBody>
      </p:sp>
      <p:pic>
        <p:nvPicPr>
          <p:cNvPr id="5" name="Picture 4">
            <a:extLst>
              <a:ext uri="{FF2B5EF4-FFF2-40B4-BE49-F238E27FC236}">
                <a16:creationId xmlns:a16="http://schemas.microsoft.com/office/drawing/2014/main" id="{DD11BFCC-E489-4ED6-8560-D1F7422FEE62}"/>
              </a:ext>
            </a:extLst>
          </p:cNvPr>
          <p:cNvPicPr>
            <a:picLocks noChangeAspect="1"/>
          </p:cNvPicPr>
          <p:nvPr/>
        </p:nvPicPr>
        <p:blipFill>
          <a:blip r:embed="rId2"/>
          <a:stretch>
            <a:fillRect/>
          </a:stretch>
        </p:blipFill>
        <p:spPr>
          <a:xfrm>
            <a:off x="1828800" y="4267200"/>
            <a:ext cx="4972050" cy="1858963"/>
          </a:xfrm>
          <a:prstGeom prst="rect">
            <a:avLst/>
          </a:prstGeom>
        </p:spPr>
      </p:pic>
      <p:cxnSp>
        <p:nvCxnSpPr>
          <p:cNvPr id="6" name="Straight Arrow Connector 5">
            <a:extLst>
              <a:ext uri="{FF2B5EF4-FFF2-40B4-BE49-F238E27FC236}">
                <a16:creationId xmlns:a16="http://schemas.microsoft.com/office/drawing/2014/main" id="{095187BD-A213-41FF-96D0-D55C4B197208}"/>
              </a:ext>
            </a:extLst>
          </p:cNvPr>
          <p:cNvCxnSpPr>
            <a:cxnSpLocks/>
          </p:cNvCxnSpPr>
          <p:nvPr/>
        </p:nvCxnSpPr>
        <p:spPr>
          <a:xfrm flipH="1">
            <a:off x="6811360" y="4399044"/>
            <a:ext cx="80864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8423181"/>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E891B-86C9-47F9-9E64-C9D4BD00C5BB}"/>
              </a:ext>
            </a:extLst>
          </p:cNvPr>
          <p:cNvSpPr>
            <a:spLocks noGrp="1"/>
          </p:cNvSpPr>
          <p:nvPr>
            <p:ph type="title"/>
          </p:nvPr>
        </p:nvSpPr>
        <p:spPr>
          <a:xfrm>
            <a:off x="457200" y="1143000"/>
            <a:ext cx="8229600" cy="684212"/>
          </a:xfrm>
        </p:spPr>
        <p:txBody>
          <a:bodyPr/>
          <a:lstStyle/>
          <a:p>
            <a:r>
              <a:rPr lang="en-US" b="1" dirty="0"/>
              <a:t>WIOA In-School Youth</a:t>
            </a:r>
            <a:endParaRPr lang="en-US" dirty="0"/>
          </a:p>
        </p:txBody>
      </p:sp>
      <p:sp>
        <p:nvSpPr>
          <p:cNvPr id="3" name="Content Placeholder 2">
            <a:extLst>
              <a:ext uri="{FF2B5EF4-FFF2-40B4-BE49-F238E27FC236}">
                <a16:creationId xmlns:a16="http://schemas.microsoft.com/office/drawing/2014/main" id="{FF548E45-B527-4FFC-934B-1ABBD33F370A}"/>
              </a:ext>
            </a:extLst>
          </p:cNvPr>
          <p:cNvSpPr>
            <a:spLocks noGrp="1"/>
          </p:cNvSpPr>
          <p:nvPr>
            <p:ph idx="1"/>
          </p:nvPr>
        </p:nvSpPr>
        <p:spPr>
          <a:xfrm>
            <a:off x="457200" y="2057400"/>
            <a:ext cx="8229600" cy="4068763"/>
          </a:xfrm>
        </p:spPr>
        <p:txBody>
          <a:bodyPr/>
          <a:lstStyle/>
          <a:p>
            <a:r>
              <a:rPr lang="en-US" altLang="en-US" dirty="0">
                <a:latin typeface="Trebuchet MS" panose="020B0603020202020204" pitchFamily="34" charset="0"/>
                <a:cs typeface="Traditional Arabic" panose="02020603050405020304" pitchFamily="18" charset="-78"/>
              </a:rPr>
              <a:t>WIOA E-Policy Chapter 5.4.2 – In-School Youth:</a:t>
            </a:r>
          </a:p>
          <a:p>
            <a:pPr marL="742950" lvl="2" indent="-342900"/>
            <a:r>
              <a:rPr lang="en-US" sz="2800" dirty="0">
                <a:latin typeface="Trebuchet MS" panose="020B0603020202020204" pitchFamily="34" charset="0"/>
                <a:cs typeface="Traditional Arabic" panose="02020603050405020304" pitchFamily="18" charset="-78"/>
              </a:rPr>
              <a:t>In-School Youth – Youth not younger than 14 or older than age 21  </a:t>
            </a:r>
          </a:p>
          <a:p>
            <a:pPr marL="1200150" lvl="3" indent="-342900"/>
            <a:r>
              <a:rPr lang="en-US" sz="2400" dirty="0">
                <a:latin typeface="Trebuchet MS" panose="020B0603020202020204" pitchFamily="34" charset="0"/>
                <a:cs typeface="Traditional Arabic" panose="02020603050405020304" pitchFamily="18" charset="-78"/>
              </a:rPr>
              <a:t>Attending school (as defined by state law)</a:t>
            </a:r>
          </a:p>
          <a:p>
            <a:pPr lvl="1"/>
            <a:endParaRPr lang="en-US" dirty="0"/>
          </a:p>
        </p:txBody>
      </p:sp>
      <p:sp>
        <p:nvSpPr>
          <p:cNvPr id="4" name="Slide Number Placeholder 3">
            <a:extLst>
              <a:ext uri="{FF2B5EF4-FFF2-40B4-BE49-F238E27FC236}">
                <a16:creationId xmlns:a16="http://schemas.microsoft.com/office/drawing/2014/main" id="{AE6235EC-5376-46C2-AF7F-B0FBBC4A4486}"/>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14</a:t>
            </a:fld>
            <a:endParaRPr lang="en-US" dirty="0">
              <a:solidFill>
                <a:prstClr val="black">
                  <a:tint val="75000"/>
                </a:prstClr>
              </a:solidFill>
            </a:endParaRPr>
          </a:p>
        </p:txBody>
      </p:sp>
    </p:spTree>
    <p:extLst>
      <p:ext uri="{BB962C8B-B14F-4D97-AF65-F5344CB8AC3E}">
        <p14:creationId xmlns:p14="http://schemas.microsoft.com/office/powerpoint/2010/main" val="750448115"/>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AAC4EF-18A6-40FB-ADAD-C11BAD2BD085}"/>
              </a:ext>
            </a:extLst>
          </p:cNvPr>
          <p:cNvSpPr>
            <a:spLocks noGrp="1"/>
          </p:cNvSpPr>
          <p:nvPr>
            <p:ph type="title"/>
          </p:nvPr>
        </p:nvSpPr>
        <p:spPr>
          <a:xfrm>
            <a:off x="457200" y="990600"/>
            <a:ext cx="8229600" cy="608013"/>
          </a:xfrm>
        </p:spPr>
        <p:txBody>
          <a:bodyPr/>
          <a:lstStyle/>
          <a:p>
            <a:r>
              <a:rPr lang="en-US" b="1" dirty="0"/>
              <a:t>In-School Youth</a:t>
            </a:r>
          </a:p>
        </p:txBody>
      </p:sp>
      <p:sp>
        <p:nvSpPr>
          <p:cNvPr id="3" name="Content Placeholder 2">
            <a:extLst>
              <a:ext uri="{FF2B5EF4-FFF2-40B4-BE49-F238E27FC236}">
                <a16:creationId xmlns:a16="http://schemas.microsoft.com/office/drawing/2014/main" id="{81EECADA-36CE-4397-8EB2-09A9B441D93B}"/>
              </a:ext>
            </a:extLst>
          </p:cNvPr>
          <p:cNvSpPr>
            <a:spLocks noGrp="1"/>
          </p:cNvSpPr>
          <p:nvPr>
            <p:ph idx="1"/>
          </p:nvPr>
        </p:nvSpPr>
        <p:spPr>
          <a:xfrm>
            <a:off x="457200" y="1828800"/>
            <a:ext cx="8229600" cy="4297363"/>
          </a:xfrm>
        </p:spPr>
        <p:txBody>
          <a:bodyPr/>
          <a:lstStyle/>
          <a:p>
            <a:pPr>
              <a:buFont typeface="Arial" panose="020B0604020202020204" pitchFamily="34" charset="0"/>
              <a:buChar char="•"/>
            </a:pPr>
            <a:r>
              <a:rPr lang="en-US" altLang="en-US" sz="2400" dirty="0">
                <a:latin typeface="Trebuchet MS" panose="020B0603020202020204" pitchFamily="34" charset="0"/>
                <a:cs typeface="Traditional Arabic" panose="02020603050405020304" pitchFamily="18" charset="-78"/>
              </a:rPr>
              <a:t>WIOA E-Policy Chapter 5.4.2 – In-School Youth:</a:t>
            </a:r>
          </a:p>
          <a:p>
            <a:pPr lvl="1"/>
            <a:r>
              <a:rPr lang="en-US" sz="2400" dirty="0">
                <a:latin typeface="Trebuchet MS" panose="020B0603020202020204" pitchFamily="34" charset="0"/>
                <a:cs typeface="Traditional Arabic" panose="02020603050405020304" pitchFamily="18" charset="-78"/>
              </a:rPr>
              <a:t>95% of the In-School Youth must meet low-income criteria</a:t>
            </a:r>
            <a:r>
              <a:rPr lang="en-US" sz="2400" dirty="0">
                <a:effectLst>
                  <a:outerShdw blurRad="38100" dist="38100" dir="2700000" algn="tl">
                    <a:srgbClr val="000000">
                      <a:alpha val="43137"/>
                    </a:srgbClr>
                  </a:outerShdw>
                </a:effectLst>
                <a:latin typeface="Trebuchet MS" panose="020B0603020202020204" pitchFamily="34" charset="0"/>
                <a:cs typeface="Traditional Arabic" panose="02020603050405020304" pitchFamily="18" charset="-78"/>
              </a:rPr>
              <a:t> </a:t>
            </a:r>
            <a:r>
              <a:rPr lang="en-US" sz="2400" dirty="0">
                <a:latin typeface="Trebuchet MS" panose="020B0603020202020204" pitchFamily="34" charset="0"/>
                <a:cs typeface="Traditional Arabic" panose="02020603050405020304" pitchFamily="18" charset="-78"/>
              </a:rPr>
              <a:t>(see WIOA E-Policy Chapter 5.5 - Low-Income Individuals)  </a:t>
            </a:r>
            <a:endParaRPr lang="en-US" sz="2400" dirty="0"/>
          </a:p>
          <a:p>
            <a:pPr>
              <a:buFont typeface="Arial" panose="020B0604020202020204" pitchFamily="34" charset="0"/>
              <a:buChar char="•"/>
            </a:pPr>
            <a:r>
              <a:rPr lang="en-US" altLang="en-US" sz="2400" dirty="0">
                <a:latin typeface="Trebuchet MS" panose="020B0603020202020204" pitchFamily="34" charset="0"/>
                <a:cs typeface="Traditional Arabic" panose="02020603050405020304" pitchFamily="18" charset="-78"/>
              </a:rPr>
              <a:t>As mentioned earlier, it is essential that you have viewed and understand the </a:t>
            </a:r>
            <a:r>
              <a:rPr lang="en-US" altLang="en-US" sz="2400" b="1" u="sng" dirty="0">
                <a:latin typeface="Trebuchet MS" panose="020B0603020202020204" pitchFamily="34" charset="0"/>
                <a:cs typeface="Traditional Arabic" panose="02020603050405020304" pitchFamily="18" charset="-78"/>
              </a:rPr>
              <a:t>previous power point on WIOA Low Income</a:t>
            </a:r>
            <a:r>
              <a:rPr lang="en-US" altLang="en-US" sz="2400" dirty="0">
                <a:latin typeface="Trebuchet MS" panose="020B0603020202020204" pitchFamily="34" charset="0"/>
                <a:cs typeface="Traditional Arabic" panose="02020603050405020304" pitchFamily="18" charset="-78"/>
              </a:rPr>
              <a:t>, so you understand the eight different ways an In-School Youth client could meet WIOA Low Income criteria. </a:t>
            </a:r>
          </a:p>
          <a:p>
            <a:pPr>
              <a:buFont typeface="Arial" panose="020B0604020202020204" pitchFamily="34" charset="0"/>
              <a:buChar char="•"/>
            </a:pPr>
            <a:r>
              <a:rPr lang="en-US" sz="2400" dirty="0">
                <a:latin typeface="Trebuchet MS" panose="020B0603020202020204" pitchFamily="34" charset="0"/>
                <a:cs typeface="Traditional Arabic" panose="02020603050405020304" pitchFamily="18" charset="-78"/>
              </a:rPr>
              <a:t>Lastly, all In-School Youth clients must have one or more of the following barriers shown on the next slide.</a:t>
            </a:r>
            <a:endParaRPr lang="en-US" sz="2400" dirty="0"/>
          </a:p>
          <a:p>
            <a:endParaRPr lang="en-US" dirty="0"/>
          </a:p>
        </p:txBody>
      </p:sp>
      <p:sp>
        <p:nvSpPr>
          <p:cNvPr id="4" name="Slide Number Placeholder 3">
            <a:extLst>
              <a:ext uri="{FF2B5EF4-FFF2-40B4-BE49-F238E27FC236}">
                <a16:creationId xmlns:a16="http://schemas.microsoft.com/office/drawing/2014/main" id="{A93B903E-545E-4410-864F-D44123EAB809}"/>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15</a:t>
            </a:fld>
            <a:endParaRPr lang="en-US" dirty="0">
              <a:solidFill>
                <a:prstClr val="black">
                  <a:tint val="75000"/>
                </a:prstClr>
              </a:solidFill>
            </a:endParaRPr>
          </a:p>
        </p:txBody>
      </p:sp>
    </p:spTree>
    <p:extLst>
      <p:ext uri="{BB962C8B-B14F-4D97-AF65-F5344CB8AC3E}">
        <p14:creationId xmlns:p14="http://schemas.microsoft.com/office/powerpoint/2010/main" val="1440202843"/>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FC5EFA-CB00-49AA-B250-C0D86D3DBCCE}"/>
              </a:ext>
            </a:extLst>
          </p:cNvPr>
          <p:cNvSpPr>
            <a:spLocks noGrp="1"/>
          </p:cNvSpPr>
          <p:nvPr>
            <p:ph type="title"/>
          </p:nvPr>
        </p:nvSpPr>
        <p:spPr>
          <a:xfrm>
            <a:off x="457200" y="990600"/>
            <a:ext cx="8229600" cy="684212"/>
          </a:xfrm>
        </p:spPr>
        <p:txBody>
          <a:bodyPr/>
          <a:lstStyle/>
          <a:p>
            <a:r>
              <a:rPr lang="en-US" b="1" dirty="0"/>
              <a:t>WIOA In-School Youth Barriers</a:t>
            </a:r>
            <a:endParaRPr lang="en-US" dirty="0"/>
          </a:p>
        </p:txBody>
      </p:sp>
      <p:sp>
        <p:nvSpPr>
          <p:cNvPr id="3" name="Content Placeholder 2">
            <a:extLst>
              <a:ext uri="{FF2B5EF4-FFF2-40B4-BE49-F238E27FC236}">
                <a16:creationId xmlns:a16="http://schemas.microsoft.com/office/drawing/2014/main" id="{9309855C-AC0E-4243-B74E-344EFFF12084}"/>
              </a:ext>
            </a:extLst>
          </p:cNvPr>
          <p:cNvSpPr>
            <a:spLocks noGrp="1"/>
          </p:cNvSpPr>
          <p:nvPr>
            <p:ph idx="1"/>
          </p:nvPr>
        </p:nvSpPr>
        <p:spPr>
          <a:xfrm>
            <a:off x="457200" y="1905000"/>
            <a:ext cx="8229600" cy="4221163"/>
          </a:xfrm>
        </p:spPr>
        <p:txBody>
          <a:bodyPr/>
          <a:lstStyle/>
          <a:p>
            <a:pPr marL="514350" indent="-514350">
              <a:buFont typeface="+mj-lt"/>
              <a:buAutoNum type="arabicPeriod"/>
            </a:pPr>
            <a:r>
              <a:rPr lang="en-US" sz="2000" dirty="0">
                <a:latin typeface="Trebuchet MS" panose="020B0603020202020204" pitchFamily="34" charset="0"/>
                <a:cs typeface="Traditional Arabic" panose="02020603050405020304" pitchFamily="18" charset="-78"/>
              </a:rPr>
              <a:t>Basic Skills Deficient</a:t>
            </a:r>
          </a:p>
          <a:p>
            <a:pPr marL="514350" indent="-514350">
              <a:buFont typeface="+mj-lt"/>
              <a:buAutoNum type="arabicPeriod"/>
            </a:pPr>
            <a:r>
              <a:rPr lang="en-US" sz="2000" dirty="0">
                <a:latin typeface="Trebuchet MS" panose="020B0603020202020204" pitchFamily="34" charset="0"/>
                <a:cs typeface="Traditional Arabic" panose="02020603050405020304" pitchFamily="18" charset="-78"/>
              </a:rPr>
              <a:t>An English Language Learner</a:t>
            </a:r>
          </a:p>
          <a:p>
            <a:pPr marL="514350" indent="-514350">
              <a:buFont typeface="+mj-lt"/>
              <a:buAutoNum type="arabicPeriod"/>
            </a:pPr>
            <a:r>
              <a:rPr lang="en-US" sz="2000" dirty="0">
                <a:latin typeface="Trebuchet MS" panose="020B0603020202020204" pitchFamily="34" charset="0"/>
                <a:cs typeface="Traditional Arabic" panose="02020603050405020304" pitchFamily="18" charset="-78"/>
              </a:rPr>
              <a:t>An offender</a:t>
            </a:r>
          </a:p>
          <a:p>
            <a:pPr marL="514350" indent="-514350">
              <a:buFont typeface="+mj-lt"/>
              <a:buAutoNum type="arabicPeriod"/>
            </a:pPr>
            <a:r>
              <a:rPr lang="en-US" sz="2000" dirty="0">
                <a:latin typeface="Trebuchet MS" panose="020B0603020202020204" pitchFamily="34" charset="0"/>
                <a:cs typeface="Traditional Arabic" panose="02020603050405020304" pitchFamily="18" charset="-78"/>
              </a:rPr>
              <a:t>Homeless</a:t>
            </a:r>
          </a:p>
          <a:p>
            <a:pPr marL="514350" indent="-514350">
              <a:buFont typeface="+mj-lt"/>
              <a:buAutoNum type="arabicPeriod"/>
            </a:pPr>
            <a:r>
              <a:rPr lang="en-US" sz="2000" dirty="0">
                <a:latin typeface="Trebuchet MS" panose="020B0603020202020204" pitchFamily="34" charset="0"/>
                <a:cs typeface="Traditional Arabic" panose="02020603050405020304" pitchFamily="18" charset="-78"/>
              </a:rPr>
              <a:t>Runaway</a:t>
            </a:r>
          </a:p>
          <a:p>
            <a:pPr marL="514350" indent="-514350">
              <a:buFont typeface="+mj-lt"/>
              <a:buAutoNum type="arabicPeriod"/>
            </a:pPr>
            <a:r>
              <a:rPr lang="en-US" sz="2000" dirty="0">
                <a:latin typeface="Trebuchet MS" panose="020B0603020202020204" pitchFamily="34" charset="0"/>
                <a:cs typeface="Traditional Arabic" panose="02020603050405020304" pitchFamily="18" charset="-78"/>
              </a:rPr>
              <a:t>Foster Child or aged out of foster care</a:t>
            </a:r>
          </a:p>
          <a:p>
            <a:pPr marL="514350" indent="-514350">
              <a:buFont typeface="+mj-lt"/>
              <a:buAutoNum type="arabicPeriod"/>
            </a:pPr>
            <a:r>
              <a:rPr lang="en-US" sz="2000" dirty="0">
                <a:latin typeface="Trebuchet MS" panose="020B0603020202020204" pitchFamily="34" charset="0"/>
                <a:cs typeface="Traditional Arabic" panose="02020603050405020304" pitchFamily="18" charset="-78"/>
              </a:rPr>
              <a:t>Pregnant or Parenting</a:t>
            </a:r>
          </a:p>
          <a:p>
            <a:pPr marL="514350" indent="-514350">
              <a:buFont typeface="+mj-lt"/>
              <a:buAutoNum type="arabicPeriod"/>
            </a:pPr>
            <a:r>
              <a:rPr lang="en-US" sz="2000" dirty="0">
                <a:latin typeface="Trebuchet MS" panose="020B0603020202020204" pitchFamily="34" charset="0"/>
                <a:cs typeface="Traditional Arabic" panose="02020603050405020304" pitchFamily="18" charset="-78"/>
              </a:rPr>
              <a:t>An individual with a disability </a:t>
            </a:r>
          </a:p>
          <a:p>
            <a:pPr marL="514350" indent="-514350">
              <a:buFont typeface="+mj-lt"/>
              <a:buAutoNum type="arabicPeriod"/>
            </a:pPr>
            <a:r>
              <a:rPr lang="en-US" sz="2000" dirty="0">
                <a:latin typeface="Trebuchet MS" panose="020B0603020202020204" pitchFamily="34" charset="0"/>
                <a:cs typeface="Traditional Arabic" panose="02020603050405020304" pitchFamily="18" charset="-78"/>
              </a:rPr>
              <a:t>An individual requiring additional assistance to enter or complete an educational program or to secure or hold employment. </a:t>
            </a:r>
            <a:endParaRPr lang="en-US" sz="2000" dirty="0"/>
          </a:p>
          <a:p>
            <a:endParaRPr lang="en-US" sz="2000" dirty="0"/>
          </a:p>
        </p:txBody>
      </p:sp>
      <p:sp>
        <p:nvSpPr>
          <p:cNvPr id="4" name="Slide Number Placeholder 3">
            <a:extLst>
              <a:ext uri="{FF2B5EF4-FFF2-40B4-BE49-F238E27FC236}">
                <a16:creationId xmlns:a16="http://schemas.microsoft.com/office/drawing/2014/main" id="{27F841B4-C2FA-4649-B018-1BDEE0729EB0}"/>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16</a:t>
            </a:fld>
            <a:endParaRPr lang="en-US" dirty="0">
              <a:solidFill>
                <a:prstClr val="black">
                  <a:tint val="75000"/>
                </a:prstClr>
              </a:solidFill>
            </a:endParaRPr>
          </a:p>
        </p:txBody>
      </p:sp>
    </p:spTree>
    <p:extLst>
      <p:ext uri="{BB962C8B-B14F-4D97-AF65-F5344CB8AC3E}">
        <p14:creationId xmlns:p14="http://schemas.microsoft.com/office/powerpoint/2010/main" val="286972171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683238-F982-4AD3-938A-0F22B046D725}"/>
              </a:ext>
            </a:extLst>
          </p:cNvPr>
          <p:cNvSpPr>
            <a:spLocks noGrp="1"/>
          </p:cNvSpPr>
          <p:nvPr>
            <p:ph type="title"/>
          </p:nvPr>
        </p:nvSpPr>
        <p:spPr>
          <a:xfrm>
            <a:off x="457200" y="1066800"/>
            <a:ext cx="8229600" cy="684212"/>
          </a:xfrm>
        </p:spPr>
        <p:txBody>
          <a:bodyPr/>
          <a:lstStyle/>
          <a:p>
            <a:r>
              <a:rPr lang="en-US" b="1" dirty="0"/>
              <a:t>Basic Skills Deficient</a:t>
            </a:r>
          </a:p>
        </p:txBody>
      </p:sp>
      <p:sp>
        <p:nvSpPr>
          <p:cNvPr id="3" name="Content Placeholder 2">
            <a:extLst>
              <a:ext uri="{FF2B5EF4-FFF2-40B4-BE49-F238E27FC236}">
                <a16:creationId xmlns:a16="http://schemas.microsoft.com/office/drawing/2014/main" id="{A13967B8-EB1A-41B4-AE1D-C404C296C1B3}"/>
              </a:ext>
            </a:extLst>
          </p:cNvPr>
          <p:cNvSpPr>
            <a:spLocks noGrp="1"/>
          </p:cNvSpPr>
          <p:nvPr>
            <p:ph idx="1"/>
          </p:nvPr>
        </p:nvSpPr>
        <p:spPr>
          <a:xfrm>
            <a:off x="457200" y="1981199"/>
            <a:ext cx="8229600" cy="4144963"/>
          </a:xfrm>
        </p:spPr>
        <p:txBody>
          <a:bodyPr/>
          <a:lstStyle/>
          <a:p>
            <a:pPr marL="0" indent="0">
              <a:buNone/>
            </a:pPr>
            <a:r>
              <a:rPr lang="en-US" sz="2800" dirty="0"/>
              <a:t>Basic Skills Deficient – respect to an individual— (A) who is a youth, that the individual has English reading, writing, or computing skills at or below the 8th grade level on a generally accepted standardized test; or (B) who is a youth or adult, that the individual is unable to compute or solve problems, or read, write, or speak English, at a level necessary to function on the job, in the individual’s family, or in society.</a:t>
            </a:r>
          </a:p>
          <a:p>
            <a:endParaRPr lang="en-US" dirty="0"/>
          </a:p>
        </p:txBody>
      </p:sp>
      <p:sp>
        <p:nvSpPr>
          <p:cNvPr id="4" name="Slide Number Placeholder 3">
            <a:extLst>
              <a:ext uri="{FF2B5EF4-FFF2-40B4-BE49-F238E27FC236}">
                <a16:creationId xmlns:a16="http://schemas.microsoft.com/office/drawing/2014/main" id="{EBFA126E-0DD8-4AF3-9099-D3347155E608}"/>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17</a:t>
            </a:fld>
            <a:endParaRPr lang="en-US" dirty="0">
              <a:solidFill>
                <a:prstClr val="black">
                  <a:tint val="75000"/>
                </a:prstClr>
              </a:solidFill>
            </a:endParaRPr>
          </a:p>
        </p:txBody>
      </p:sp>
    </p:spTree>
    <p:extLst>
      <p:ext uri="{BB962C8B-B14F-4D97-AF65-F5344CB8AC3E}">
        <p14:creationId xmlns:p14="http://schemas.microsoft.com/office/powerpoint/2010/main" val="2939878917"/>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6332DA-73BC-47BD-993D-D4A61A9305C9}"/>
              </a:ext>
            </a:extLst>
          </p:cNvPr>
          <p:cNvSpPr>
            <a:spLocks noGrp="1"/>
          </p:cNvSpPr>
          <p:nvPr>
            <p:ph type="title"/>
          </p:nvPr>
        </p:nvSpPr>
        <p:spPr>
          <a:xfrm>
            <a:off x="457200" y="1066800"/>
            <a:ext cx="8229600" cy="760412"/>
          </a:xfrm>
        </p:spPr>
        <p:txBody>
          <a:bodyPr/>
          <a:lstStyle/>
          <a:p>
            <a:r>
              <a:rPr lang="en-US" b="1" dirty="0"/>
              <a:t>Basic Skills Deficient</a:t>
            </a:r>
            <a:endParaRPr lang="en-US" dirty="0"/>
          </a:p>
        </p:txBody>
      </p:sp>
      <p:sp>
        <p:nvSpPr>
          <p:cNvPr id="3" name="Content Placeholder 2">
            <a:extLst>
              <a:ext uri="{FF2B5EF4-FFF2-40B4-BE49-F238E27FC236}">
                <a16:creationId xmlns:a16="http://schemas.microsoft.com/office/drawing/2014/main" id="{8EC58C8D-36C0-431F-A531-CF4BED0663C3}"/>
              </a:ext>
            </a:extLst>
          </p:cNvPr>
          <p:cNvSpPr>
            <a:spLocks noGrp="1"/>
          </p:cNvSpPr>
          <p:nvPr>
            <p:ph idx="1"/>
          </p:nvPr>
        </p:nvSpPr>
        <p:spPr>
          <a:xfrm>
            <a:off x="457200" y="1827212"/>
            <a:ext cx="8458200" cy="4298951"/>
          </a:xfrm>
        </p:spPr>
        <p:txBody>
          <a:bodyPr/>
          <a:lstStyle/>
          <a:p>
            <a:pPr marL="0" indent="0">
              <a:buNone/>
            </a:pPr>
            <a:r>
              <a:rPr lang="en-US" sz="2600" dirty="0"/>
              <a:t>As was covered in the separate presentation on Basic Skills Deficient (BSD), there are three different ways an individual could meet BSD criteria:</a:t>
            </a:r>
          </a:p>
          <a:p>
            <a:pPr marL="914400" lvl="1" indent="-457200">
              <a:buFont typeface="+mj-lt"/>
              <a:buAutoNum type="arabicPeriod"/>
            </a:pPr>
            <a:r>
              <a:rPr lang="en-US" sz="2400" dirty="0"/>
              <a:t>Scoring at or below 8</a:t>
            </a:r>
            <a:r>
              <a:rPr lang="en-US" sz="2400" baseline="30000" dirty="0"/>
              <a:t>th</a:t>
            </a:r>
            <a:r>
              <a:rPr lang="en-US" sz="2400" dirty="0"/>
              <a:t> Grade Level Equivalency (GLE) on their pre-assessment math or reading tests.</a:t>
            </a:r>
          </a:p>
          <a:p>
            <a:pPr marL="914400" lvl="1" indent="-457200">
              <a:buFont typeface="+mj-lt"/>
              <a:buAutoNum type="arabicPeriod"/>
            </a:pPr>
            <a:r>
              <a:rPr lang="en-US" sz="2400" dirty="0"/>
              <a:t>Being determined BSD due to the Basic Skills Screening Tool.</a:t>
            </a:r>
          </a:p>
          <a:p>
            <a:pPr marL="914400" lvl="1" indent="-457200">
              <a:buFont typeface="+mj-lt"/>
              <a:buAutoNum type="arabicPeriod"/>
            </a:pPr>
            <a:r>
              <a:rPr lang="en-US" sz="2400" dirty="0"/>
              <a:t>If a Youth Client is assessed as an English Language Learner (ELL) they are also considered BSD.   </a:t>
            </a:r>
          </a:p>
          <a:p>
            <a:endParaRPr lang="en-US" sz="2400" dirty="0"/>
          </a:p>
        </p:txBody>
      </p:sp>
      <p:sp>
        <p:nvSpPr>
          <p:cNvPr id="4" name="Slide Number Placeholder 3">
            <a:extLst>
              <a:ext uri="{FF2B5EF4-FFF2-40B4-BE49-F238E27FC236}">
                <a16:creationId xmlns:a16="http://schemas.microsoft.com/office/drawing/2014/main" id="{9B9145B0-84D7-4D3F-9A65-6E76CF3FC8BB}"/>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18</a:t>
            </a:fld>
            <a:endParaRPr lang="en-US" dirty="0">
              <a:solidFill>
                <a:prstClr val="black">
                  <a:tint val="75000"/>
                </a:prstClr>
              </a:solidFill>
            </a:endParaRPr>
          </a:p>
        </p:txBody>
      </p:sp>
    </p:spTree>
    <p:extLst>
      <p:ext uri="{BB962C8B-B14F-4D97-AF65-F5344CB8AC3E}">
        <p14:creationId xmlns:p14="http://schemas.microsoft.com/office/powerpoint/2010/main" val="2588845258"/>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7287C1-F2E5-4D4B-B810-5EB761303834}"/>
              </a:ext>
            </a:extLst>
          </p:cNvPr>
          <p:cNvSpPr>
            <a:spLocks noGrp="1"/>
          </p:cNvSpPr>
          <p:nvPr>
            <p:ph type="title"/>
          </p:nvPr>
        </p:nvSpPr>
        <p:spPr>
          <a:xfrm>
            <a:off x="457200" y="990600"/>
            <a:ext cx="8229600" cy="760412"/>
          </a:xfrm>
        </p:spPr>
        <p:txBody>
          <a:bodyPr/>
          <a:lstStyle/>
          <a:p>
            <a:r>
              <a:rPr lang="en-US" b="1" dirty="0"/>
              <a:t>Basic Skills Deficient (BSD)</a:t>
            </a:r>
            <a:endParaRPr lang="en-US" dirty="0"/>
          </a:p>
        </p:txBody>
      </p:sp>
      <p:sp>
        <p:nvSpPr>
          <p:cNvPr id="3" name="Content Placeholder 2">
            <a:extLst>
              <a:ext uri="{FF2B5EF4-FFF2-40B4-BE49-F238E27FC236}">
                <a16:creationId xmlns:a16="http://schemas.microsoft.com/office/drawing/2014/main" id="{18419424-5A9E-439F-A57D-FF16FED4B9FE}"/>
              </a:ext>
            </a:extLst>
          </p:cNvPr>
          <p:cNvSpPr>
            <a:spLocks noGrp="1"/>
          </p:cNvSpPr>
          <p:nvPr>
            <p:ph idx="1"/>
          </p:nvPr>
        </p:nvSpPr>
        <p:spPr>
          <a:xfrm>
            <a:off x="381000" y="1981200"/>
            <a:ext cx="8305800" cy="4144963"/>
          </a:xfrm>
        </p:spPr>
        <p:txBody>
          <a:bodyPr/>
          <a:lstStyle/>
          <a:p>
            <a:r>
              <a:rPr lang="en-US" sz="2600" dirty="0"/>
              <a:t>A key internal logic item in IWDS to understand about BSD from assessment tests:</a:t>
            </a:r>
          </a:p>
          <a:p>
            <a:pPr lvl="1"/>
            <a:r>
              <a:rPr lang="en-US" sz="2400" dirty="0"/>
              <a:t>The assessment test date must be, </a:t>
            </a:r>
            <a:r>
              <a:rPr lang="en-US" sz="2400" b="1" u="sng" dirty="0"/>
              <a:t>on or before the application date</a:t>
            </a:r>
            <a:r>
              <a:rPr lang="en-US" sz="2400" dirty="0"/>
              <a:t> before the internal logic within IWDS is going to pick up the client as BSD due to the assessment test:</a:t>
            </a:r>
          </a:p>
          <a:p>
            <a:pPr lvl="2"/>
            <a:r>
              <a:rPr lang="en-US" sz="2000" dirty="0"/>
              <a:t>Example, if a client has an application date of 1/4/2021, but was given the assessment test(s) on a date after 1/4/2021, even if the client scores at or below 8</a:t>
            </a:r>
            <a:r>
              <a:rPr lang="en-US" sz="2000" baseline="30000" dirty="0"/>
              <a:t>th</a:t>
            </a:r>
            <a:r>
              <a:rPr lang="en-US" sz="2000" dirty="0"/>
              <a:t> Grade Level on the assessment test(s), the internal IWDS logic </a:t>
            </a:r>
            <a:r>
              <a:rPr lang="en-US" sz="2000" b="1" u="sng" dirty="0"/>
              <a:t>would not</a:t>
            </a:r>
            <a:r>
              <a:rPr lang="en-US" sz="2000" dirty="0"/>
              <a:t> determine the individual BSD based on the assessment test.</a:t>
            </a:r>
          </a:p>
          <a:p>
            <a:endParaRPr lang="en-US" sz="2000" dirty="0"/>
          </a:p>
        </p:txBody>
      </p:sp>
      <p:sp>
        <p:nvSpPr>
          <p:cNvPr id="4" name="Slide Number Placeholder 3">
            <a:extLst>
              <a:ext uri="{FF2B5EF4-FFF2-40B4-BE49-F238E27FC236}">
                <a16:creationId xmlns:a16="http://schemas.microsoft.com/office/drawing/2014/main" id="{00F1703C-AFC1-403E-8F5D-20C2C3AA5218}"/>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19</a:t>
            </a:fld>
            <a:endParaRPr lang="en-US" dirty="0">
              <a:solidFill>
                <a:prstClr val="black">
                  <a:tint val="75000"/>
                </a:prstClr>
              </a:solidFill>
            </a:endParaRPr>
          </a:p>
        </p:txBody>
      </p:sp>
    </p:spTree>
    <p:extLst>
      <p:ext uri="{BB962C8B-B14F-4D97-AF65-F5344CB8AC3E}">
        <p14:creationId xmlns:p14="http://schemas.microsoft.com/office/powerpoint/2010/main" val="302776308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3400" y="1143000"/>
            <a:ext cx="8153400" cy="1143000"/>
          </a:xfrm>
        </p:spPr>
        <p:txBody>
          <a:bodyPr/>
          <a:lstStyle/>
          <a:p>
            <a:r>
              <a:rPr lang="en-US" b="1" dirty="0"/>
              <a:t>Federal Youth Guidance</a:t>
            </a:r>
            <a:endParaRPr lang="en-US" dirty="0"/>
          </a:p>
        </p:txBody>
      </p:sp>
      <p:sp>
        <p:nvSpPr>
          <p:cNvPr id="5" name="Content Placeholder 4"/>
          <p:cNvSpPr>
            <a:spLocks noGrp="1"/>
          </p:cNvSpPr>
          <p:nvPr>
            <p:ph idx="1"/>
          </p:nvPr>
        </p:nvSpPr>
        <p:spPr>
          <a:xfrm>
            <a:off x="533400" y="2362200"/>
            <a:ext cx="8153400" cy="3763963"/>
          </a:xfrm>
        </p:spPr>
        <p:txBody>
          <a:bodyPr/>
          <a:lstStyle/>
          <a:p>
            <a:r>
              <a:rPr lang="en-US" altLang="en-US" dirty="0">
                <a:latin typeface="Trebuchet MS" panose="020B0603020202020204" pitchFamily="34" charset="0"/>
                <a:cs typeface="Traditional Arabic" panose="02020603050405020304" pitchFamily="18" charset="-78"/>
              </a:rPr>
              <a:t>Workforce Innovation and Opportunity Act of 2014 </a:t>
            </a:r>
          </a:p>
          <a:p>
            <a:r>
              <a:rPr lang="en-US" altLang="en-US" dirty="0">
                <a:latin typeface="Trebuchet MS" panose="020B0603020202020204" pitchFamily="34" charset="0"/>
                <a:cs typeface="Traditional Arabic" panose="02020603050405020304" pitchFamily="18" charset="-78"/>
              </a:rPr>
              <a:t>Training and Employment Guidance Letter 21-16 – Third WIOA Title I Youth Formula Guidance – dated March 2</a:t>
            </a:r>
            <a:r>
              <a:rPr lang="en-US" altLang="en-US" baseline="30000" dirty="0">
                <a:latin typeface="Trebuchet MS" panose="020B0603020202020204" pitchFamily="34" charset="0"/>
                <a:cs typeface="Traditional Arabic" panose="02020603050405020304" pitchFamily="18" charset="-78"/>
              </a:rPr>
              <a:t>nd</a:t>
            </a:r>
            <a:r>
              <a:rPr lang="en-US" altLang="en-US" dirty="0">
                <a:latin typeface="Trebuchet MS" panose="020B0603020202020204" pitchFamily="34" charset="0"/>
                <a:cs typeface="Traditional Arabic" panose="02020603050405020304" pitchFamily="18" charset="-78"/>
              </a:rPr>
              <a:t>, 2017 </a:t>
            </a:r>
          </a:p>
          <a:p>
            <a:endParaRPr lang="en-US" dirty="0"/>
          </a:p>
        </p:txBody>
      </p:sp>
      <p:sp>
        <p:nvSpPr>
          <p:cNvPr id="2" name="Slide Number Placeholder 1">
            <a:extLst>
              <a:ext uri="{FF2B5EF4-FFF2-40B4-BE49-F238E27FC236}">
                <a16:creationId xmlns:a16="http://schemas.microsoft.com/office/drawing/2014/main" id="{82EFD37D-32DD-481B-AC7F-B4AA8E3EBFAE}"/>
              </a:ext>
            </a:extLst>
          </p:cNvPr>
          <p:cNvSpPr>
            <a:spLocks noGrp="1"/>
          </p:cNvSpPr>
          <p:nvPr>
            <p:ph type="sldNum" sz="quarter" idx="12"/>
          </p:nvPr>
        </p:nvSpPr>
        <p:spPr/>
        <p:txBody>
          <a:bodyPr/>
          <a:lstStyle/>
          <a:p>
            <a:pPr>
              <a:defRPr/>
            </a:pPr>
            <a:fld id="{2E7D7614-D580-447C-B7C7-85DFA00F4D56}" type="slidenum">
              <a:rPr lang="en-US" smtClean="0"/>
              <a:pPr>
                <a:defRPr/>
              </a:pPr>
              <a:t>2</a:t>
            </a:fld>
            <a:endParaRPr lang="en-US" dirty="0"/>
          </a:p>
        </p:txBody>
      </p:sp>
    </p:spTree>
    <p:extLst>
      <p:ext uri="{BB962C8B-B14F-4D97-AF65-F5344CB8AC3E}">
        <p14:creationId xmlns:p14="http://schemas.microsoft.com/office/powerpoint/2010/main" val="2548924559"/>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9D3A35-27E0-4D78-B4F0-12EB545F90DF}"/>
              </a:ext>
            </a:extLst>
          </p:cNvPr>
          <p:cNvSpPr>
            <a:spLocks noGrp="1"/>
          </p:cNvSpPr>
          <p:nvPr>
            <p:ph type="title"/>
          </p:nvPr>
        </p:nvSpPr>
        <p:spPr>
          <a:xfrm>
            <a:off x="457200" y="1066800"/>
            <a:ext cx="8229600" cy="682625"/>
          </a:xfrm>
        </p:spPr>
        <p:txBody>
          <a:bodyPr/>
          <a:lstStyle/>
          <a:p>
            <a:r>
              <a:rPr lang="en-US" b="1" dirty="0"/>
              <a:t>Basic Skills Screening Tool</a:t>
            </a:r>
            <a:endParaRPr lang="en-US" dirty="0"/>
          </a:p>
        </p:txBody>
      </p:sp>
      <p:sp>
        <p:nvSpPr>
          <p:cNvPr id="3" name="Content Placeholder 2">
            <a:extLst>
              <a:ext uri="{FF2B5EF4-FFF2-40B4-BE49-F238E27FC236}">
                <a16:creationId xmlns:a16="http://schemas.microsoft.com/office/drawing/2014/main" id="{23A13E51-FA2F-42DB-8D5C-32A5E0A8AC10}"/>
              </a:ext>
            </a:extLst>
          </p:cNvPr>
          <p:cNvSpPr>
            <a:spLocks noGrp="1"/>
          </p:cNvSpPr>
          <p:nvPr>
            <p:ph idx="1"/>
          </p:nvPr>
        </p:nvSpPr>
        <p:spPr>
          <a:xfrm>
            <a:off x="457200" y="1749426"/>
            <a:ext cx="8229600" cy="4376738"/>
          </a:xfrm>
        </p:spPr>
        <p:txBody>
          <a:bodyPr/>
          <a:lstStyle/>
          <a:p>
            <a:pPr marL="0" indent="0">
              <a:buNone/>
            </a:pPr>
            <a:r>
              <a:rPr lang="en-US" sz="2000" b="1" dirty="0"/>
              <a:t>If an individual replies “No” to any of the following questions on the screening tool, they can be determined BSD:</a:t>
            </a:r>
          </a:p>
          <a:p>
            <a:endParaRPr lang="en-US" sz="2000" dirty="0"/>
          </a:p>
        </p:txBody>
      </p:sp>
      <p:sp>
        <p:nvSpPr>
          <p:cNvPr id="4" name="Slide Number Placeholder 3">
            <a:extLst>
              <a:ext uri="{FF2B5EF4-FFF2-40B4-BE49-F238E27FC236}">
                <a16:creationId xmlns:a16="http://schemas.microsoft.com/office/drawing/2014/main" id="{F472F931-22F9-4233-BBC2-FFA0F7B8355C}"/>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20</a:t>
            </a:fld>
            <a:endParaRPr lang="en-US" dirty="0">
              <a:solidFill>
                <a:prstClr val="black">
                  <a:tint val="75000"/>
                </a:prstClr>
              </a:solidFill>
            </a:endParaRPr>
          </a:p>
        </p:txBody>
      </p:sp>
      <p:pic>
        <p:nvPicPr>
          <p:cNvPr id="6" name="Picture 5">
            <a:extLst>
              <a:ext uri="{FF2B5EF4-FFF2-40B4-BE49-F238E27FC236}">
                <a16:creationId xmlns:a16="http://schemas.microsoft.com/office/drawing/2014/main" id="{BF8CBB9C-571A-49E1-A816-EBC1127E3EC4}"/>
              </a:ext>
            </a:extLst>
          </p:cNvPr>
          <p:cNvPicPr>
            <a:picLocks noChangeAspect="1"/>
          </p:cNvPicPr>
          <p:nvPr/>
        </p:nvPicPr>
        <p:blipFill>
          <a:blip r:embed="rId2"/>
          <a:stretch>
            <a:fillRect/>
          </a:stretch>
        </p:blipFill>
        <p:spPr>
          <a:xfrm>
            <a:off x="990600" y="2514600"/>
            <a:ext cx="7543800" cy="3611564"/>
          </a:xfrm>
          <a:prstGeom prst="rect">
            <a:avLst/>
          </a:prstGeom>
        </p:spPr>
      </p:pic>
    </p:spTree>
    <p:extLst>
      <p:ext uri="{BB962C8B-B14F-4D97-AF65-F5344CB8AC3E}">
        <p14:creationId xmlns:p14="http://schemas.microsoft.com/office/powerpoint/2010/main" val="353848005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1F293-D450-4603-9D00-7D66BE1B9E54}"/>
              </a:ext>
            </a:extLst>
          </p:cNvPr>
          <p:cNvSpPr>
            <a:spLocks noGrp="1"/>
          </p:cNvSpPr>
          <p:nvPr>
            <p:ph type="title"/>
          </p:nvPr>
        </p:nvSpPr>
        <p:spPr>
          <a:xfrm>
            <a:off x="457200" y="990600"/>
            <a:ext cx="8229600" cy="836612"/>
          </a:xfrm>
        </p:spPr>
        <p:txBody>
          <a:bodyPr/>
          <a:lstStyle/>
          <a:p>
            <a:r>
              <a:rPr lang="en-US" b="1" dirty="0"/>
              <a:t>Basic Skills Screening Tool</a:t>
            </a:r>
          </a:p>
        </p:txBody>
      </p:sp>
      <p:sp>
        <p:nvSpPr>
          <p:cNvPr id="3" name="Content Placeholder 2">
            <a:extLst>
              <a:ext uri="{FF2B5EF4-FFF2-40B4-BE49-F238E27FC236}">
                <a16:creationId xmlns:a16="http://schemas.microsoft.com/office/drawing/2014/main" id="{04D82392-0B82-4F93-9D7F-4F2AEE83963A}"/>
              </a:ext>
            </a:extLst>
          </p:cNvPr>
          <p:cNvSpPr>
            <a:spLocks noGrp="1"/>
          </p:cNvSpPr>
          <p:nvPr>
            <p:ph idx="1"/>
          </p:nvPr>
        </p:nvSpPr>
        <p:spPr>
          <a:xfrm>
            <a:off x="457200" y="1827212"/>
            <a:ext cx="8229600" cy="4298951"/>
          </a:xfrm>
        </p:spPr>
        <p:txBody>
          <a:bodyPr/>
          <a:lstStyle/>
          <a:p>
            <a:r>
              <a:rPr lang="en-US" sz="2800" dirty="0"/>
              <a:t>Within IWDS, on the “Education Status” screen within the application, is where the question has been added when a client is being determined BSD due to the new screening tool.   </a:t>
            </a:r>
          </a:p>
          <a:p>
            <a:r>
              <a:rPr lang="en-US" sz="2800" dirty="0"/>
              <a:t>If any question on the screening tool is answered “No” by the client, then the question related to the BSD screening tool on the “Education Status” screen should be answered “Yes”; (see example on next slide).  </a:t>
            </a:r>
          </a:p>
        </p:txBody>
      </p:sp>
      <p:sp>
        <p:nvSpPr>
          <p:cNvPr id="4" name="Slide Number Placeholder 3">
            <a:extLst>
              <a:ext uri="{FF2B5EF4-FFF2-40B4-BE49-F238E27FC236}">
                <a16:creationId xmlns:a16="http://schemas.microsoft.com/office/drawing/2014/main" id="{F73D0462-2418-48A9-B7A8-D0208D69B81B}"/>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21</a:t>
            </a:fld>
            <a:endParaRPr lang="en-US" dirty="0">
              <a:solidFill>
                <a:prstClr val="black">
                  <a:tint val="75000"/>
                </a:prstClr>
              </a:solidFill>
            </a:endParaRPr>
          </a:p>
        </p:txBody>
      </p:sp>
    </p:spTree>
    <p:extLst>
      <p:ext uri="{BB962C8B-B14F-4D97-AF65-F5344CB8AC3E}">
        <p14:creationId xmlns:p14="http://schemas.microsoft.com/office/powerpoint/2010/main" val="163759034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89A711-1D89-4B04-B097-D0D8407AA5FA}"/>
              </a:ext>
            </a:extLst>
          </p:cNvPr>
          <p:cNvSpPr>
            <a:spLocks noGrp="1"/>
          </p:cNvSpPr>
          <p:nvPr>
            <p:ph type="title"/>
          </p:nvPr>
        </p:nvSpPr>
        <p:spPr>
          <a:xfrm>
            <a:off x="457200" y="990599"/>
            <a:ext cx="8229600" cy="684213"/>
          </a:xfrm>
        </p:spPr>
        <p:txBody>
          <a:bodyPr/>
          <a:lstStyle/>
          <a:p>
            <a:r>
              <a:rPr lang="en-US" b="1" dirty="0"/>
              <a:t>Basic Skills Screening Tool</a:t>
            </a:r>
            <a:endParaRPr lang="en-US" dirty="0"/>
          </a:p>
        </p:txBody>
      </p:sp>
      <p:sp>
        <p:nvSpPr>
          <p:cNvPr id="3" name="Content Placeholder 2">
            <a:extLst>
              <a:ext uri="{FF2B5EF4-FFF2-40B4-BE49-F238E27FC236}">
                <a16:creationId xmlns:a16="http://schemas.microsoft.com/office/drawing/2014/main" id="{341E5CC0-6931-4D79-9CAF-60D62D76C6ED}"/>
              </a:ext>
            </a:extLst>
          </p:cNvPr>
          <p:cNvSpPr>
            <a:spLocks noGrp="1"/>
          </p:cNvSpPr>
          <p:nvPr>
            <p:ph idx="1"/>
          </p:nvPr>
        </p:nvSpPr>
        <p:spPr>
          <a:xfrm>
            <a:off x="457200" y="1674812"/>
            <a:ext cx="8229600" cy="4451351"/>
          </a:xfrm>
        </p:spPr>
        <p:txBody>
          <a:bodyPr/>
          <a:lstStyle/>
          <a:p>
            <a:pPr marL="0" indent="0">
              <a:buNone/>
            </a:pPr>
            <a:r>
              <a:rPr lang="en-US" sz="2400" dirty="0"/>
              <a:t>Demonstrating recording BSD due to the screening tool.</a:t>
            </a:r>
          </a:p>
        </p:txBody>
      </p:sp>
      <p:sp>
        <p:nvSpPr>
          <p:cNvPr id="4" name="Slide Number Placeholder 3">
            <a:extLst>
              <a:ext uri="{FF2B5EF4-FFF2-40B4-BE49-F238E27FC236}">
                <a16:creationId xmlns:a16="http://schemas.microsoft.com/office/drawing/2014/main" id="{22494BCC-E0CA-4E72-A6C0-9CDAD8CC7957}"/>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22</a:t>
            </a:fld>
            <a:endParaRPr lang="en-US" dirty="0">
              <a:solidFill>
                <a:prstClr val="black">
                  <a:tint val="75000"/>
                </a:prstClr>
              </a:solidFill>
            </a:endParaRPr>
          </a:p>
        </p:txBody>
      </p:sp>
      <p:pic>
        <p:nvPicPr>
          <p:cNvPr id="5" name="Picture 4">
            <a:extLst>
              <a:ext uri="{FF2B5EF4-FFF2-40B4-BE49-F238E27FC236}">
                <a16:creationId xmlns:a16="http://schemas.microsoft.com/office/drawing/2014/main" id="{DC29F267-D93C-42E5-86FF-CE15F4307E1B}"/>
              </a:ext>
            </a:extLst>
          </p:cNvPr>
          <p:cNvPicPr>
            <a:picLocks noChangeAspect="1"/>
          </p:cNvPicPr>
          <p:nvPr/>
        </p:nvPicPr>
        <p:blipFill>
          <a:blip r:embed="rId2"/>
          <a:stretch>
            <a:fillRect/>
          </a:stretch>
        </p:blipFill>
        <p:spPr>
          <a:xfrm>
            <a:off x="1371600" y="2225566"/>
            <a:ext cx="6076950" cy="3916363"/>
          </a:xfrm>
          <a:prstGeom prst="rect">
            <a:avLst/>
          </a:prstGeom>
        </p:spPr>
      </p:pic>
      <p:cxnSp>
        <p:nvCxnSpPr>
          <p:cNvPr id="6" name="Straight Arrow Connector 5">
            <a:extLst>
              <a:ext uri="{FF2B5EF4-FFF2-40B4-BE49-F238E27FC236}">
                <a16:creationId xmlns:a16="http://schemas.microsoft.com/office/drawing/2014/main" id="{C92B4C58-340D-4417-9AE0-7A0C954B68CE}"/>
              </a:ext>
            </a:extLst>
          </p:cNvPr>
          <p:cNvCxnSpPr>
            <a:cxnSpLocks/>
          </p:cNvCxnSpPr>
          <p:nvPr/>
        </p:nvCxnSpPr>
        <p:spPr>
          <a:xfrm flipH="1">
            <a:off x="4953000" y="5562600"/>
            <a:ext cx="6858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8267901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76F122-A11F-4E24-8A71-6CF4874740C8}"/>
              </a:ext>
            </a:extLst>
          </p:cNvPr>
          <p:cNvSpPr>
            <a:spLocks noGrp="1"/>
          </p:cNvSpPr>
          <p:nvPr>
            <p:ph type="title"/>
          </p:nvPr>
        </p:nvSpPr>
        <p:spPr>
          <a:xfrm>
            <a:off x="457200" y="1066800"/>
            <a:ext cx="8229600" cy="684212"/>
          </a:xfrm>
        </p:spPr>
        <p:txBody>
          <a:bodyPr/>
          <a:lstStyle/>
          <a:p>
            <a:r>
              <a:rPr lang="en-US" b="1" dirty="0"/>
              <a:t>English Language Learner</a:t>
            </a:r>
          </a:p>
        </p:txBody>
      </p:sp>
      <p:sp>
        <p:nvSpPr>
          <p:cNvPr id="3" name="Content Placeholder 2">
            <a:extLst>
              <a:ext uri="{FF2B5EF4-FFF2-40B4-BE49-F238E27FC236}">
                <a16:creationId xmlns:a16="http://schemas.microsoft.com/office/drawing/2014/main" id="{C2D5643A-E868-42B4-A780-4BC5C214EEC0}"/>
              </a:ext>
            </a:extLst>
          </p:cNvPr>
          <p:cNvSpPr>
            <a:spLocks noGrp="1"/>
          </p:cNvSpPr>
          <p:nvPr>
            <p:ph idx="1"/>
          </p:nvPr>
        </p:nvSpPr>
        <p:spPr>
          <a:xfrm>
            <a:off x="457200" y="1981200"/>
            <a:ext cx="8229600" cy="4144963"/>
          </a:xfrm>
        </p:spPr>
        <p:txBody>
          <a:bodyPr/>
          <a:lstStyle/>
          <a:p>
            <a:pPr marL="0" indent="0">
              <a:buNone/>
            </a:pPr>
            <a:r>
              <a:rPr lang="en-US" sz="2800" dirty="0">
                <a:latin typeface="Trebuchet MS" panose="020B0603020202020204" pitchFamily="34" charset="0"/>
                <a:cs typeface="Traditional Arabic" panose="02020603050405020304" pitchFamily="18" charset="-78"/>
              </a:rPr>
              <a:t>English Language Learner – the term “English language learner” when used with respect to an eligible individual, means an eligible individual who has limited ability in reading, writing, speaking, or comprehending the English language, and (A) whose native language is a language other than English; or (B) who lives in a family or community environment where a language other than English is the dominant language.       </a:t>
            </a:r>
          </a:p>
          <a:p>
            <a:endParaRPr lang="en-US" sz="2400" dirty="0"/>
          </a:p>
        </p:txBody>
      </p:sp>
      <p:sp>
        <p:nvSpPr>
          <p:cNvPr id="4" name="Slide Number Placeholder 3">
            <a:extLst>
              <a:ext uri="{FF2B5EF4-FFF2-40B4-BE49-F238E27FC236}">
                <a16:creationId xmlns:a16="http://schemas.microsoft.com/office/drawing/2014/main" id="{5A643438-34E5-47CA-BA35-662E94919A53}"/>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23</a:t>
            </a:fld>
            <a:endParaRPr lang="en-US" dirty="0">
              <a:solidFill>
                <a:prstClr val="black">
                  <a:tint val="75000"/>
                </a:prstClr>
              </a:solidFill>
            </a:endParaRPr>
          </a:p>
        </p:txBody>
      </p:sp>
    </p:spTree>
    <p:extLst>
      <p:ext uri="{BB962C8B-B14F-4D97-AF65-F5344CB8AC3E}">
        <p14:creationId xmlns:p14="http://schemas.microsoft.com/office/powerpoint/2010/main" val="496377428"/>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B80CEE-7C92-4FEA-B455-C3E2FF3350ED}"/>
              </a:ext>
            </a:extLst>
          </p:cNvPr>
          <p:cNvSpPr>
            <a:spLocks noGrp="1"/>
          </p:cNvSpPr>
          <p:nvPr>
            <p:ph type="title"/>
          </p:nvPr>
        </p:nvSpPr>
        <p:spPr>
          <a:xfrm>
            <a:off x="457200" y="1066800"/>
            <a:ext cx="8229600" cy="760412"/>
          </a:xfrm>
        </p:spPr>
        <p:txBody>
          <a:bodyPr/>
          <a:lstStyle/>
          <a:p>
            <a:r>
              <a:rPr lang="en-US" b="1" dirty="0"/>
              <a:t>Youth Barriers</a:t>
            </a:r>
          </a:p>
        </p:txBody>
      </p:sp>
      <p:sp>
        <p:nvSpPr>
          <p:cNvPr id="3" name="Content Placeholder 2">
            <a:extLst>
              <a:ext uri="{FF2B5EF4-FFF2-40B4-BE49-F238E27FC236}">
                <a16:creationId xmlns:a16="http://schemas.microsoft.com/office/drawing/2014/main" id="{B103AE70-9E4A-4C09-B32E-F013C6B6A39A}"/>
              </a:ext>
            </a:extLst>
          </p:cNvPr>
          <p:cNvSpPr>
            <a:spLocks noGrp="1"/>
          </p:cNvSpPr>
          <p:nvPr>
            <p:ph idx="1"/>
          </p:nvPr>
        </p:nvSpPr>
        <p:spPr>
          <a:xfrm>
            <a:off x="457200" y="2057400"/>
            <a:ext cx="8229600" cy="4068763"/>
          </a:xfrm>
        </p:spPr>
        <p:txBody>
          <a:bodyPr/>
          <a:lstStyle/>
          <a:p>
            <a:r>
              <a:rPr lang="en-US" sz="2800" dirty="0"/>
              <a:t>Within IWDS, on the “Characteristics and Barriers” screen within the application, is where the question has been added when a client is being determined an English Language Learner (ELL).     </a:t>
            </a:r>
          </a:p>
          <a:p>
            <a:r>
              <a:rPr lang="en-US" sz="2800" dirty="0"/>
              <a:t>If the question is populated with a “Yes”, the client must pass on a Language of Preference;   (see example on next slide).  </a:t>
            </a:r>
          </a:p>
          <a:p>
            <a:endParaRPr lang="en-US" dirty="0"/>
          </a:p>
        </p:txBody>
      </p:sp>
      <p:sp>
        <p:nvSpPr>
          <p:cNvPr id="4" name="Slide Number Placeholder 3">
            <a:extLst>
              <a:ext uri="{FF2B5EF4-FFF2-40B4-BE49-F238E27FC236}">
                <a16:creationId xmlns:a16="http://schemas.microsoft.com/office/drawing/2014/main" id="{37530578-B429-49C6-ABBF-BB108AAB76A9}"/>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24</a:t>
            </a:fld>
            <a:endParaRPr lang="en-US" dirty="0">
              <a:solidFill>
                <a:prstClr val="black">
                  <a:tint val="75000"/>
                </a:prstClr>
              </a:solidFill>
            </a:endParaRPr>
          </a:p>
        </p:txBody>
      </p:sp>
    </p:spTree>
    <p:extLst>
      <p:ext uri="{BB962C8B-B14F-4D97-AF65-F5344CB8AC3E}">
        <p14:creationId xmlns:p14="http://schemas.microsoft.com/office/powerpoint/2010/main" val="1876971009"/>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9D4474-0D21-444D-995E-87B63361EAA6}"/>
              </a:ext>
            </a:extLst>
          </p:cNvPr>
          <p:cNvSpPr>
            <a:spLocks noGrp="1"/>
          </p:cNvSpPr>
          <p:nvPr>
            <p:ph type="title"/>
          </p:nvPr>
        </p:nvSpPr>
        <p:spPr>
          <a:xfrm>
            <a:off x="457200" y="1143000"/>
            <a:ext cx="8229600" cy="608012"/>
          </a:xfrm>
        </p:spPr>
        <p:txBody>
          <a:bodyPr/>
          <a:lstStyle/>
          <a:p>
            <a:r>
              <a:rPr lang="en-US" b="1" dirty="0"/>
              <a:t>English Language Learner</a:t>
            </a:r>
            <a:endParaRPr lang="en-US" dirty="0"/>
          </a:p>
        </p:txBody>
      </p:sp>
      <p:sp>
        <p:nvSpPr>
          <p:cNvPr id="3" name="Content Placeholder 2">
            <a:extLst>
              <a:ext uri="{FF2B5EF4-FFF2-40B4-BE49-F238E27FC236}">
                <a16:creationId xmlns:a16="http://schemas.microsoft.com/office/drawing/2014/main" id="{BCA7DEF6-6ECB-4F0C-8F64-08194B5C3D92}"/>
              </a:ext>
            </a:extLst>
          </p:cNvPr>
          <p:cNvSpPr>
            <a:spLocks noGrp="1"/>
          </p:cNvSpPr>
          <p:nvPr>
            <p:ph idx="1"/>
          </p:nvPr>
        </p:nvSpPr>
        <p:spPr>
          <a:xfrm>
            <a:off x="457200" y="1981200"/>
            <a:ext cx="8229600" cy="4144963"/>
          </a:xfrm>
        </p:spPr>
        <p:txBody>
          <a:bodyPr/>
          <a:lstStyle/>
          <a:p>
            <a:pPr marL="0" indent="0">
              <a:buNone/>
            </a:pPr>
            <a:r>
              <a:rPr lang="en-US" sz="2800" dirty="0"/>
              <a:t>Demonstrating barrier of ELL being recorded.</a:t>
            </a:r>
          </a:p>
          <a:p>
            <a:endParaRPr lang="en-US" sz="2400" dirty="0"/>
          </a:p>
          <a:p>
            <a:endParaRPr lang="en-US" dirty="0"/>
          </a:p>
        </p:txBody>
      </p:sp>
      <p:sp>
        <p:nvSpPr>
          <p:cNvPr id="4" name="Slide Number Placeholder 3">
            <a:extLst>
              <a:ext uri="{FF2B5EF4-FFF2-40B4-BE49-F238E27FC236}">
                <a16:creationId xmlns:a16="http://schemas.microsoft.com/office/drawing/2014/main" id="{C13947CD-C501-494C-BD8E-ED672B7681E8}"/>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25</a:t>
            </a:fld>
            <a:endParaRPr lang="en-US" dirty="0">
              <a:solidFill>
                <a:prstClr val="black">
                  <a:tint val="75000"/>
                </a:prstClr>
              </a:solidFill>
            </a:endParaRPr>
          </a:p>
        </p:txBody>
      </p:sp>
      <p:pic>
        <p:nvPicPr>
          <p:cNvPr id="8" name="Picture 7">
            <a:extLst>
              <a:ext uri="{FF2B5EF4-FFF2-40B4-BE49-F238E27FC236}">
                <a16:creationId xmlns:a16="http://schemas.microsoft.com/office/drawing/2014/main" id="{44FE00C6-4E93-4051-A36E-1315DC416394}"/>
              </a:ext>
            </a:extLst>
          </p:cNvPr>
          <p:cNvPicPr>
            <a:picLocks noChangeAspect="1"/>
          </p:cNvPicPr>
          <p:nvPr/>
        </p:nvPicPr>
        <p:blipFill>
          <a:blip r:embed="rId2"/>
          <a:stretch>
            <a:fillRect/>
          </a:stretch>
        </p:blipFill>
        <p:spPr>
          <a:xfrm>
            <a:off x="1752600" y="2590800"/>
            <a:ext cx="5029199" cy="3419475"/>
          </a:xfrm>
          <a:prstGeom prst="rect">
            <a:avLst/>
          </a:prstGeom>
        </p:spPr>
      </p:pic>
    </p:spTree>
    <p:extLst>
      <p:ext uri="{BB962C8B-B14F-4D97-AF65-F5344CB8AC3E}">
        <p14:creationId xmlns:p14="http://schemas.microsoft.com/office/powerpoint/2010/main" val="192622599"/>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5E7326-2999-4FDC-80CA-8DC126C493B7}"/>
              </a:ext>
            </a:extLst>
          </p:cNvPr>
          <p:cNvSpPr>
            <a:spLocks noGrp="1"/>
          </p:cNvSpPr>
          <p:nvPr>
            <p:ph type="title"/>
          </p:nvPr>
        </p:nvSpPr>
        <p:spPr>
          <a:xfrm>
            <a:off x="457200" y="1066800"/>
            <a:ext cx="8229600" cy="912812"/>
          </a:xfrm>
        </p:spPr>
        <p:txBody>
          <a:bodyPr/>
          <a:lstStyle/>
          <a:p>
            <a:r>
              <a:rPr lang="en-US" b="1" dirty="0"/>
              <a:t>Youth “Offender” Barrier</a:t>
            </a:r>
            <a:endParaRPr lang="en-US" dirty="0"/>
          </a:p>
        </p:txBody>
      </p:sp>
      <p:sp>
        <p:nvSpPr>
          <p:cNvPr id="3" name="Content Placeholder 2">
            <a:extLst>
              <a:ext uri="{FF2B5EF4-FFF2-40B4-BE49-F238E27FC236}">
                <a16:creationId xmlns:a16="http://schemas.microsoft.com/office/drawing/2014/main" id="{3201A3BC-BEC7-4CC4-B7BC-2D49C40889A6}"/>
              </a:ext>
            </a:extLst>
          </p:cNvPr>
          <p:cNvSpPr>
            <a:spLocks noGrp="1"/>
          </p:cNvSpPr>
          <p:nvPr>
            <p:ph idx="1"/>
          </p:nvPr>
        </p:nvSpPr>
        <p:spPr>
          <a:xfrm>
            <a:off x="457200" y="2209800"/>
            <a:ext cx="8229600" cy="3916363"/>
          </a:xfrm>
        </p:spPr>
        <p:txBody>
          <a:bodyPr/>
          <a:lstStyle/>
          <a:p>
            <a:pPr marL="0" indent="0">
              <a:buNone/>
            </a:pPr>
            <a:r>
              <a:rPr lang="en-US" sz="2800" dirty="0"/>
              <a:t>Offender - An adult or youth (A) who is or has been subject to any stage of the criminal justice process, for whom services under this Act may be beneficial; or (B) who requires assistance in overcoming artificial barriers to employment resulting from a record of arrest or conviction. </a:t>
            </a:r>
          </a:p>
          <a:p>
            <a:endParaRPr lang="en-US" dirty="0"/>
          </a:p>
        </p:txBody>
      </p:sp>
      <p:sp>
        <p:nvSpPr>
          <p:cNvPr id="4" name="Slide Number Placeholder 3">
            <a:extLst>
              <a:ext uri="{FF2B5EF4-FFF2-40B4-BE49-F238E27FC236}">
                <a16:creationId xmlns:a16="http://schemas.microsoft.com/office/drawing/2014/main" id="{E7EA27C4-0843-48DA-A805-BAFCA8C077F2}"/>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26</a:t>
            </a:fld>
            <a:endParaRPr lang="en-US" dirty="0">
              <a:solidFill>
                <a:prstClr val="black">
                  <a:tint val="75000"/>
                </a:prstClr>
              </a:solidFill>
            </a:endParaRPr>
          </a:p>
        </p:txBody>
      </p:sp>
    </p:spTree>
    <p:extLst>
      <p:ext uri="{BB962C8B-B14F-4D97-AF65-F5344CB8AC3E}">
        <p14:creationId xmlns:p14="http://schemas.microsoft.com/office/powerpoint/2010/main" val="464318661"/>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F567D5-A5EE-4FFF-A792-E2FD9783DE77}"/>
              </a:ext>
            </a:extLst>
          </p:cNvPr>
          <p:cNvSpPr>
            <a:spLocks noGrp="1"/>
          </p:cNvSpPr>
          <p:nvPr>
            <p:ph type="title"/>
          </p:nvPr>
        </p:nvSpPr>
        <p:spPr>
          <a:xfrm>
            <a:off x="457200" y="1066800"/>
            <a:ext cx="8229600" cy="838200"/>
          </a:xfrm>
        </p:spPr>
        <p:txBody>
          <a:bodyPr/>
          <a:lstStyle/>
          <a:p>
            <a:r>
              <a:rPr lang="en-US" b="1" dirty="0"/>
              <a:t>Youth “Offender” Barrier</a:t>
            </a:r>
          </a:p>
        </p:txBody>
      </p:sp>
      <p:sp>
        <p:nvSpPr>
          <p:cNvPr id="4" name="Slide Number Placeholder 3">
            <a:extLst>
              <a:ext uri="{FF2B5EF4-FFF2-40B4-BE49-F238E27FC236}">
                <a16:creationId xmlns:a16="http://schemas.microsoft.com/office/drawing/2014/main" id="{834A8218-1720-43B8-A809-BEE49A6D7132}"/>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27</a:t>
            </a:fld>
            <a:endParaRPr lang="en-US" dirty="0">
              <a:solidFill>
                <a:prstClr val="black">
                  <a:tint val="75000"/>
                </a:prstClr>
              </a:solidFill>
            </a:endParaRPr>
          </a:p>
        </p:txBody>
      </p:sp>
      <p:sp>
        <p:nvSpPr>
          <p:cNvPr id="6" name="Content Placeholder 5">
            <a:extLst>
              <a:ext uri="{FF2B5EF4-FFF2-40B4-BE49-F238E27FC236}">
                <a16:creationId xmlns:a16="http://schemas.microsoft.com/office/drawing/2014/main" id="{56CFD900-5C50-4B9A-AB94-9CF5600ADCDD}"/>
              </a:ext>
            </a:extLst>
          </p:cNvPr>
          <p:cNvSpPr>
            <a:spLocks noGrp="1"/>
          </p:cNvSpPr>
          <p:nvPr>
            <p:ph idx="1"/>
          </p:nvPr>
        </p:nvSpPr>
        <p:spPr>
          <a:xfrm>
            <a:off x="457200" y="1905000"/>
            <a:ext cx="8229600" cy="4221163"/>
          </a:xfrm>
        </p:spPr>
        <p:txBody>
          <a:bodyPr/>
          <a:lstStyle/>
          <a:p>
            <a:pPr marL="0" indent="0">
              <a:buNone/>
            </a:pPr>
            <a:r>
              <a:rPr lang="en-US" sz="2200" dirty="0"/>
              <a:t>Within IWDS, on the “Characteristics and Barriers” screen within the application, if either of the two questions highlighted in blue below are answered with “Yes”, it would  meet the criteria for ISY barrier of “Offender”.  </a:t>
            </a:r>
          </a:p>
        </p:txBody>
      </p:sp>
      <p:pic>
        <p:nvPicPr>
          <p:cNvPr id="3" name="Picture 2">
            <a:extLst>
              <a:ext uri="{FF2B5EF4-FFF2-40B4-BE49-F238E27FC236}">
                <a16:creationId xmlns:a16="http://schemas.microsoft.com/office/drawing/2014/main" id="{796822F6-AE6C-484B-892B-A2BD13FFEAD1}"/>
              </a:ext>
            </a:extLst>
          </p:cNvPr>
          <p:cNvPicPr>
            <a:picLocks noChangeAspect="1"/>
          </p:cNvPicPr>
          <p:nvPr/>
        </p:nvPicPr>
        <p:blipFill>
          <a:blip r:embed="rId2"/>
          <a:stretch>
            <a:fillRect/>
          </a:stretch>
        </p:blipFill>
        <p:spPr>
          <a:xfrm>
            <a:off x="1752600" y="3568893"/>
            <a:ext cx="4800600" cy="2528367"/>
          </a:xfrm>
          <a:prstGeom prst="rect">
            <a:avLst/>
          </a:prstGeom>
        </p:spPr>
      </p:pic>
      <p:cxnSp>
        <p:nvCxnSpPr>
          <p:cNvPr id="7" name="Straight Arrow Connector 6">
            <a:extLst>
              <a:ext uri="{FF2B5EF4-FFF2-40B4-BE49-F238E27FC236}">
                <a16:creationId xmlns:a16="http://schemas.microsoft.com/office/drawing/2014/main" id="{22679CDF-B496-4AB8-958E-D430BCB27205}"/>
              </a:ext>
            </a:extLst>
          </p:cNvPr>
          <p:cNvCxnSpPr>
            <a:cxnSpLocks/>
          </p:cNvCxnSpPr>
          <p:nvPr/>
        </p:nvCxnSpPr>
        <p:spPr>
          <a:xfrm flipH="1">
            <a:off x="5105400" y="5715000"/>
            <a:ext cx="6096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1A0B90B9-E486-4DFE-9D61-4EFAA9368166}"/>
              </a:ext>
            </a:extLst>
          </p:cNvPr>
          <p:cNvCxnSpPr>
            <a:cxnSpLocks/>
          </p:cNvCxnSpPr>
          <p:nvPr/>
        </p:nvCxnSpPr>
        <p:spPr>
          <a:xfrm flipH="1">
            <a:off x="5131675" y="5943600"/>
            <a:ext cx="58332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3226780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A19A81-DF91-4A3A-A43F-7A168DA4D5B4}"/>
              </a:ext>
            </a:extLst>
          </p:cNvPr>
          <p:cNvSpPr>
            <a:spLocks noGrp="1"/>
          </p:cNvSpPr>
          <p:nvPr>
            <p:ph type="title"/>
          </p:nvPr>
        </p:nvSpPr>
        <p:spPr>
          <a:xfrm>
            <a:off x="457200" y="1066800"/>
            <a:ext cx="8229600" cy="684212"/>
          </a:xfrm>
        </p:spPr>
        <p:txBody>
          <a:bodyPr/>
          <a:lstStyle/>
          <a:p>
            <a:r>
              <a:rPr lang="en-US" b="1" dirty="0"/>
              <a:t>Youth “Homeless” Barrier</a:t>
            </a:r>
          </a:p>
        </p:txBody>
      </p:sp>
      <p:sp>
        <p:nvSpPr>
          <p:cNvPr id="3" name="Content Placeholder 2">
            <a:extLst>
              <a:ext uri="{FF2B5EF4-FFF2-40B4-BE49-F238E27FC236}">
                <a16:creationId xmlns:a16="http://schemas.microsoft.com/office/drawing/2014/main" id="{2362C794-3390-4F2F-A445-0580B18021B8}"/>
              </a:ext>
            </a:extLst>
          </p:cNvPr>
          <p:cNvSpPr>
            <a:spLocks noGrp="1"/>
          </p:cNvSpPr>
          <p:nvPr>
            <p:ph idx="1"/>
          </p:nvPr>
        </p:nvSpPr>
        <p:spPr>
          <a:xfrm>
            <a:off x="457200" y="1981200"/>
            <a:ext cx="8229600" cy="4144963"/>
          </a:xfrm>
        </p:spPr>
        <p:txBody>
          <a:bodyPr/>
          <a:lstStyle/>
          <a:p>
            <a:pPr marL="514350" indent="-514350">
              <a:buFont typeface="+mj-lt"/>
              <a:buAutoNum type="arabicPeriod"/>
            </a:pPr>
            <a:r>
              <a:rPr lang="en-US" sz="2800" dirty="0">
                <a:latin typeface="Trebuchet MS" panose="020B0603020202020204" pitchFamily="34" charset="0"/>
                <a:cs typeface="Traditional Arabic" panose="02020603050405020304" pitchFamily="18" charset="-78"/>
              </a:rPr>
              <a:t>Individual who lacks a fixed, regular or adequate nighttime residence; as defined in the </a:t>
            </a:r>
            <a:r>
              <a:rPr lang="en-US" sz="2800" dirty="0">
                <a:solidFill>
                  <a:schemeClr val="tx2"/>
                </a:solidFill>
                <a:latin typeface="Trebuchet MS" panose="020B0603020202020204" pitchFamily="34" charset="0"/>
                <a:hlinkClick r:id="rId2">
                  <a:extLst>
                    <a:ext uri="{A12FA001-AC4F-418D-AE19-62706E023703}">
                      <ahyp:hlinkClr xmlns:ahyp="http://schemas.microsoft.com/office/drawing/2018/hyperlinkcolor" val="tx"/>
                    </a:ext>
                  </a:extLst>
                </a:hlinkClick>
              </a:rPr>
              <a:t>Violence Against Women Act of 1994</a:t>
            </a:r>
            <a:r>
              <a:rPr lang="en-US" sz="2800" dirty="0">
                <a:latin typeface="Trebuchet MS" panose="020B0603020202020204" pitchFamily="34" charset="0"/>
              </a:rPr>
              <a:t>, or</a:t>
            </a:r>
            <a:endParaRPr lang="en-US" sz="2800" dirty="0">
              <a:latin typeface="Trebuchet MS" panose="020B0603020202020204" pitchFamily="34" charset="0"/>
              <a:cs typeface="Traditional Arabic" panose="02020603050405020304" pitchFamily="18" charset="-78"/>
            </a:endParaRPr>
          </a:p>
          <a:p>
            <a:pPr marL="514350" indent="-514350">
              <a:buFont typeface="+mj-lt"/>
              <a:buAutoNum type="arabicPeriod" startAt="2"/>
            </a:pPr>
            <a:r>
              <a:rPr lang="en-US" sz="2800" dirty="0">
                <a:latin typeface="Trebuchet MS" panose="020B0603020202020204" pitchFamily="34" charset="0"/>
                <a:cs typeface="Traditional Arabic" panose="02020603050405020304" pitchFamily="18" charset="-78"/>
              </a:rPr>
              <a:t>Adult or youth with a primary nighttime residence that is a public or privately operated shelter for temporary accommodation as defined in the </a:t>
            </a:r>
          </a:p>
          <a:p>
            <a:pPr marL="512064" indent="0">
              <a:buNone/>
            </a:pPr>
            <a:r>
              <a:rPr lang="en-US" sz="2800" dirty="0">
                <a:solidFill>
                  <a:schemeClr val="tx2"/>
                </a:solidFill>
                <a:latin typeface="Trebuchet MS" panose="020B0603020202020204" pitchFamily="34" charset="0"/>
                <a:hlinkClick r:id="rId3">
                  <a:extLst>
                    <a:ext uri="{A12FA001-AC4F-418D-AE19-62706E023703}">
                      <ahyp:hlinkClr xmlns:ahyp="http://schemas.microsoft.com/office/drawing/2018/hyperlinkcolor" val="tx"/>
                    </a:ext>
                  </a:extLst>
                </a:hlinkClick>
              </a:rPr>
              <a:t>McKinney-Vento Homeless Assistance Act</a:t>
            </a:r>
            <a:endParaRPr lang="en-US" sz="2800" dirty="0">
              <a:solidFill>
                <a:schemeClr val="tx2"/>
              </a:solidFill>
              <a:latin typeface="Trebuchet MS" panose="020B0603020202020204" pitchFamily="34" charset="0"/>
            </a:endParaRPr>
          </a:p>
          <a:p>
            <a:endParaRPr lang="en-US" dirty="0"/>
          </a:p>
        </p:txBody>
      </p:sp>
      <p:sp>
        <p:nvSpPr>
          <p:cNvPr id="4" name="Slide Number Placeholder 3">
            <a:extLst>
              <a:ext uri="{FF2B5EF4-FFF2-40B4-BE49-F238E27FC236}">
                <a16:creationId xmlns:a16="http://schemas.microsoft.com/office/drawing/2014/main" id="{55969D19-1668-4C35-85ED-7F32501B2874}"/>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28</a:t>
            </a:fld>
            <a:endParaRPr lang="en-US" dirty="0">
              <a:solidFill>
                <a:prstClr val="black">
                  <a:tint val="75000"/>
                </a:prstClr>
              </a:solidFill>
            </a:endParaRPr>
          </a:p>
        </p:txBody>
      </p:sp>
    </p:spTree>
    <p:extLst>
      <p:ext uri="{BB962C8B-B14F-4D97-AF65-F5344CB8AC3E}">
        <p14:creationId xmlns:p14="http://schemas.microsoft.com/office/powerpoint/2010/main" val="3026662151"/>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B11B71-2C1F-47C1-983C-F830FFF19A63}"/>
              </a:ext>
            </a:extLst>
          </p:cNvPr>
          <p:cNvSpPr>
            <a:spLocks noGrp="1"/>
          </p:cNvSpPr>
          <p:nvPr>
            <p:ph type="title"/>
          </p:nvPr>
        </p:nvSpPr>
        <p:spPr>
          <a:xfrm>
            <a:off x="457200" y="1066800"/>
            <a:ext cx="8229600" cy="546545"/>
          </a:xfrm>
        </p:spPr>
        <p:txBody>
          <a:bodyPr/>
          <a:lstStyle/>
          <a:p>
            <a:r>
              <a:rPr lang="en-US" b="1" dirty="0">
                <a:latin typeface="Trebuchet MS" panose="020B0603020202020204" pitchFamily="34" charset="0"/>
              </a:rPr>
              <a:t>Youth Barrier of Homeless</a:t>
            </a:r>
            <a:endParaRPr lang="en-US" dirty="0"/>
          </a:p>
        </p:txBody>
      </p:sp>
      <p:sp>
        <p:nvSpPr>
          <p:cNvPr id="3" name="Content Placeholder 2">
            <a:extLst>
              <a:ext uri="{FF2B5EF4-FFF2-40B4-BE49-F238E27FC236}">
                <a16:creationId xmlns:a16="http://schemas.microsoft.com/office/drawing/2014/main" id="{38314C10-D332-466B-BAF9-B4C6DE1AA716}"/>
              </a:ext>
            </a:extLst>
          </p:cNvPr>
          <p:cNvSpPr>
            <a:spLocks noGrp="1"/>
          </p:cNvSpPr>
          <p:nvPr>
            <p:ph idx="1"/>
          </p:nvPr>
        </p:nvSpPr>
        <p:spPr>
          <a:xfrm>
            <a:off x="457200" y="1765741"/>
            <a:ext cx="8229600" cy="4482659"/>
          </a:xfrm>
        </p:spPr>
        <p:txBody>
          <a:bodyPr/>
          <a:lstStyle/>
          <a:p>
            <a:pPr marL="0" indent="0">
              <a:buNone/>
            </a:pPr>
            <a:r>
              <a:rPr lang="en-US" sz="2200" dirty="0"/>
              <a:t>Within IWDS, on the “Characteristics and Barriers” screen within the application, if the question of “Homeless” is  answered with “Yes”, it would  meet the criteria for the Youth barrier of “Homeless”.  </a:t>
            </a:r>
          </a:p>
          <a:p>
            <a:endParaRPr lang="en-US" sz="2000" dirty="0"/>
          </a:p>
        </p:txBody>
      </p:sp>
      <p:sp>
        <p:nvSpPr>
          <p:cNvPr id="4" name="Slide Number Placeholder 3">
            <a:extLst>
              <a:ext uri="{FF2B5EF4-FFF2-40B4-BE49-F238E27FC236}">
                <a16:creationId xmlns:a16="http://schemas.microsoft.com/office/drawing/2014/main" id="{85D0DBE2-89EE-4E97-AD94-8F6F4700234E}"/>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29</a:t>
            </a:fld>
            <a:endParaRPr lang="en-US" dirty="0">
              <a:solidFill>
                <a:prstClr val="black">
                  <a:tint val="75000"/>
                </a:prstClr>
              </a:solidFill>
            </a:endParaRPr>
          </a:p>
        </p:txBody>
      </p:sp>
      <p:pic>
        <p:nvPicPr>
          <p:cNvPr id="7" name="Picture 6">
            <a:extLst>
              <a:ext uri="{FF2B5EF4-FFF2-40B4-BE49-F238E27FC236}">
                <a16:creationId xmlns:a16="http://schemas.microsoft.com/office/drawing/2014/main" id="{DDCB601C-2E02-47B2-8E84-17C775844676}"/>
              </a:ext>
            </a:extLst>
          </p:cNvPr>
          <p:cNvPicPr>
            <a:picLocks noChangeAspect="1"/>
          </p:cNvPicPr>
          <p:nvPr/>
        </p:nvPicPr>
        <p:blipFill>
          <a:blip r:embed="rId2"/>
          <a:stretch>
            <a:fillRect/>
          </a:stretch>
        </p:blipFill>
        <p:spPr>
          <a:xfrm>
            <a:off x="2590800" y="3161914"/>
            <a:ext cx="3571875" cy="2923244"/>
          </a:xfrm>
          <a:prstGeom prst="rect">
            <a:avLst/>
          </a:prstGeom>
        </p:spPr>
      </p:pic>
      <p:cxnSp>
        <p:nvCxnSpPr>
          <p:cNvPr id="8" name="Straight Arrow Connector 7">
            <a:extLst>
              <a:ext uri="{FF2B5EF4-FFF2-40B4-BE49-F238E27FC236}">
                <a16:creationId xmlns:a16="http://schemas.microsoft.com/office/drawing/2014/main" id="{E411A8D8-76DB-4F2E-AE62-C5532CC0ACDB}"/>
              </a:ext>
            </a:extLst>
          </p:cNvPr>
          <p:cNvCxnSpPr>
            <a:cxnSpLocks/>
          </p:cNvCxnSpPr>
          <p:nvPr/>
        </p:nvCxnSpPr>
        <p:spPr>
          <a:xfrm flipH="1">
            <a:off x="5029200" y="5932762"/>
            <a:ext cx="58332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22083897"/>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D58FD76-1C1A-4705-8694-4CB315B3AFE6}"/>
              </a:ext>
            </a:extLst>
          </p:cNvPr>
          <p:cNvSpPr>
            <a:spLocks noGrp="1"/>
          </p:cNvSpPr>
          <p:nvPr>
            <p:ph type="title"/>
          </p:nvPr>
        </p:nvSpPr>
        <p:spPr>
          <a:xfrm>
            <a:off x="457200" y="990600"/>
            <a:ext cx="8229600" cy="684212"/>
          </a:xfrm>
        </p:spPr>
        <p:txBody>
          <a:bodyPr/>
          <a:lstStyle/>
          <a:p>
            <a:r>
              <a:rPr lang="en-US" altLang="en-US" sz="3600" b="1" dirty="0">
                <a:latin typeface="Trebuchet MS" panose="020B0603020202020204" pitchFamily="34" charset="0"/>
              </a:rPr>
              <a:t>Understanding the ePolicy Ma</a:t>
            </a:r>
            <a:r>
              <a:rPr lang="en-US" altLang="en-US" sz="3200" b="1" dirty="0">
                <a:latin typeface="Trebuchet MS" panose="020B0603020202020204" pitchFamily="34" charset="0"/>
              </a:rPr>
              <a:t>nual </a:t>
            </a:r>
            <a:endParaRPr lang="en-US" sz="3600" dirty="0">
              <a:latin typeface="Trebuchet MS" panose="020B0603020202020204" pitchFamily="34" charset="0"/>
            </a:endParaRPr>
          </a:p>
        </p:txBody>
      </p:sp>
      <p:sp>
        <p:nvSpPr>
          <p:cNvPr id="6" name="Content Placeholder 5">
            <a:extLst>
              <a:ext uri="{FF2B5EF4-FFF2-40B4-BE49-F238E27FC236}">
                <a16:creationId xmlns:a16="http://schemas.microsoft.com/office/drawing/2014/main" id="{134B6220-1695-4A4F-932F-AF18FA8681D4}"/>
              </a:ext>
            </a:extLst>
          </p:cNvPr>
          <p:cNvSpPr>
            <a:spLocks noGrp="1"/>
          </p:cNvSpPr>
          <p:nvPr>
            <p:ph sz="half" idx="1"/>
          </p:nvPr>
        </p:nvSpPr>
        <p:spPr>
          <a:xfrm>
            <a:off x="457200" y="1905000"/>
            <a:ext cx="4038600" cy="4221163"/>
          </a:xfrm>
        </p:spPr>
        <p:txBody>
          <a:bodyPr/>
          <a:lstStyle/>
          <a:p>
            <a:pPr marL="0" indent="0">
              <a:buNone/>
            </a:pPr>
            <a:r>
              <a:rPr lang="en-US" sz="2000" dirty="0">
                <a:latin typeface="Trebuchet MS" panose="020B0603020202020204" pitchFamily="34" charset="0"/>
              </a:rPr>
              <a:t>The Illinois Department of Commerce and Economic Opportunity, Office of Employment and Training (OET) utilizes a WIOA ePolicy portal where all current and new guidance issued by the Illinois Workforce Innovation Board (IWIB) and OET will be maintained. </a:t>
            </a:r>
          </a:p>
          <a:p>
            <a:endParaRPr lang="en-US" sz="2000" dirty="0">
              <a:latin typeface="Trebuchet MS" panose="020B0603020202020204" pitchFamily="34" charset="0"/>
            </a:endParaRPr>
          </a:p>
          <a:p>
            <a:pPr marL="0" indent="0">
              <a:buNone/>
            </a:pPr>
            <a:r>
              <a:rPr lang="en-US" sz="1200" b="1" dirty="0"/>
              <a:t>Homepage: </a:t>
            </a:r>
            <a:r>
              <a:rPr lang="en-US" sz="1200" b="1" u="sng" dirty="0">
                <a:hlinkClick r:id="rId2"/>
              </a:rPr>
              <a:t>www.illinoisworknet.com/DCEOPolicies</a:t>
            </a:r>
            <a:endParaRPr lang="en-US" sz="1200" b="1" dirty="0"/>
          </a:p>
          <a:p>
            <a:pPr marL="0" indent="0">
              <a:buNone/>
            </a:pPr>
            <a:endParaRPr lang="en-US" sz="1200" dirty="0">
              <a:latin typeface="Trebuchet MS" panose="020B0603020202020204" pitchFamily="34" charset="0"/>
            </a:endParaRPr>
          </a:p>
        </p:txBody>
      </p:sp>
      <p:sp>
        <p:nvSpPr>
          <p:cNvPr id="4" name="Slide Number Placeholder 3">
            <a:extLst>
              <a:ext uri="{FF2B5EF4-FFF2-40B4-BE49-F238E27FC236}">
                <a16:creationId xmlns:a16="http://schemas.microsoft.com/office/drawing/2014/main" id="{403B1B02-C2CE-4953-906C-4C91B17BCB1A}"/>
              </a:ext>
            </a:extLst>
          </p:cNvPr>
          <p:cNvSpPr>
            <a:spLocks noGrp="1"/>
          </p:cNvSpPr>
          <p:nvPr>
            <p:ph type="sldNum" sz="quarter" idx="12"/>
          </p:nvPr>
        </p:nvSpPr>
        <p:spPr/>
        <p:txBody>
          <a:bodyPr/>
          <a:lstStyle/>
          <a:p>
            <a:pPr>
              <a:defRPr/>
            </a:pPr>
            <a:fld id="{2E7D7614-D580-447C-B7C7-85DFA00F4D56}" type="slidenum">
              <a:rPr lang="en-US" smtClean="0"/>
              <a:pPr>
                <a:defRPr/>
              </a:pPr>
              <a:t>3</a:t>
            </a:fld>
            <a:endParaRPr lang="en-US" dirty="0"/>
          </a:p>
        </p:txBody>
      </p:sp>
      <p:pic>
        <p:nvPicPr>
          <p:cNvPr id="8" name="Picture 2">
            <a:extLst>
              <a:ext uri="{FF2B5EF4-FFF2-40B4-BE49-F238E27FC236}">
                <a16:creationId xmlns:a16="http://schemas.microsoft.com/office/drawing/2014/main" id="{1A1D8061-BCB0-49F9-8D17-B6252ABCA39F}"/>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4651566" y="1905000"/>
            <a:ext cx="4031867" cy="396240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82407578"/>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FBA6A3-834F-4296-B04F-5C68B139F041}"/>
              </a:ext>
            </a:extLst>
          </p:cNvPr>
          <p:cNvSpPr>
            <a:spLocks noGrp="1"/>
          </p:cNvSpPr>
          <p:nvPr>
            <p:ph type="title"/>
          </p:nvPr>
        </p:nvSpPr>
        <p:spPr>
          <a:xfrm>
            <a:off x="457200" y="1066800"/>
            <a:ext cx="8229600" cy="684212"/>
          </a:xfrm>
        </p:spPr>
        <p:txBody>
          <a:bodyPr/>
          <a:lstStyle/>
          <a:p>
            <a:r>
              <a:rPr lang="en-US" b="1" dirty="0"/>
              <a:t>Foster Child</a:t>
            </a:r>
          </a:p>
        </p:txBody>
      </p:sp>
      <p:sp>
        <p:nvSpPr>
          <p:cNvPr id="3" name="Content Placeholder 2">
            <a:extLst>
              <a:ext uri="{FF2B5EF4-FFF2-40B4-BE49-F238E27FC236}">
                <a16:creationId xmlns:a16="http://schemas.microsoft.com/office/drawing/2014/main" id="{5D4AD9E4-CB02-4635-AEB6-1B16D7EA4683}"/>
              </a:ext>
            </a:extLst>
          </p:cNvPr>
          <p:cNvSpPr>
            <a:spLocks noGrp="1"/>
          </p:cNvSpPr>
          <p:nvPr>
            <p:ph idx="1"/>
          </p:nvPr>
        </p:nvSpPr>
        <p:spPr>
          <a:xfrm>
            <a:off x="457200" y="1751012"/>
            <a:ext cx="8229600" cy="4375151"/>
          </a:xfrm>
        </p:spPr>
        <p:txBody>
          <a:bodyPr/>
          <a:lstStyle/>
          <a:p>
            <a:pPr marL="0" indent="0">
              <a:buNone/>
            </a:pPr>
            <a:r>
              <a:rPr lang="en-US" sz="2000" dirty="0"/>
              <a:t>Within IWDS, on the “Characteristics and Barriers” screen within the application, if the question of “Foster Child” is  answered with “Yes”, it would  meet the criteria for the Youth barrier of “Foster Child”.  </a:t>
            </a:r>
            <a:r>
              <a:rPr lang="en-US" altLang="en-US" sz="2000" dirty="0">
                <a:latin typeface="Trebuchet MS" panose="020B0603020202020204" pitchFamily="34" charset="0"/>
              </a:rPr>
              <a:t>  </a:t>
            </a:r>
          </a:p>
          <a:p>
            <a:pPr marL="0" indent="0">
              <a:buNone/>
            </a:pPr>
            <a:endParaRPr lang="en-US" dirty="0"/>
          </a:p>
        </p:txBody>
      </p:sp>
      <p:sp>
        <p:nvSpPr>
          <p:cNvPr id="4" name="Slide Number Placeholder 3">
            <a:extLst>
              <a:ext uri="{FF2B5EF4-FFF2-40B4-BE49-F238E27FC236}">
                <a16:creationId xmlns:a16="http://schemas.microsoft.com/office/drawing/2014/main" id="{FA7C4C3E-7CEF-4C03-A95E-9E4407CA0B1A}"/>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30</a:t>
            </a:fld>
            <a:endParaRPr lang="en-US" dirty="0">
              <a:solidFill>
                <a:prstClr val="black">
                  <a:tint val="75000"/>
                </a:prstClr>
              </a:solidFill>
            </a:endParaRPr>
          </a:p>
        </p:txBody>
      </p:sp>
      <p:pic>
        <p:nvPicPr>
          <p:cNvPr id="8" name="Picture 7">
            <a:extLst>
              <a:ext uri="{FF2B5EF4-FFF2-40B4-BE49-F238E27FC236}">
                <a16:creationId xmlns:a16="http://schemas.microsoft.com/office/drawing/2014/main" id="{557F9EEF-5800-4A3E-BD5F-2572EA85D604}"/>
              </a:ext>
            </a:extLst>
          </p:cNvPr>
          <p:cNvPicPr>
            <a:picLocks noChangeAspect="1"/>
          </p:cNvPicPr>
          <p:nvPr/>
        </p:nvPicPr>
        <p:blipFill>
          <a:blip r:embed="rId2"/>
          <a:stretch>
            <a:fillRect/>
          </a:stretch>
        </p:blipFill>
        <p:spPr>
          <a:xfrm>
            <a:off x="2209800" y="2819400"/>
            <a:ext cx="4800600" cy="3306763"/>
          </a:xfrm>
          <a:prstGeom prst="rect">
            <a:avLst/>
          </a:prstGeom>
        </p:spPr>
      </p:pic>
      <p:cxnSp>
        <p:nvCxnSpPr>
          <p:cNvPr id="9" name="Straight Arrow Connector 8">
            <a:extLst>
              <a:ext uri="{FF2B5EF4-FFF2-40B4-BE49-F238E27FC236}">
                <a16:creationId xmlns:a16="http://schemas.microsoft.com/office/drawing/2014/main" id="{524A7CA8-97DB-460C-8EBD-FA0FD9D51470}"/>
              </a:ext>
            </a:extLst>
          </p:cNvPr>
          <p:cNvCxnSpPr>
            <a:cxnSpLocks/>
          </p:cNvCxnSpPr>
          <p:nvPr/>
        </p:nvCxnSpPr>
        <p:spPr>
          <a:xfrm flipH="1">
            <a:off x="5715000" y="6019800"/>
            <a:ext cx="58332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1460599"/>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AB73E7-DFA7-4519-9FDD-87DF31C9203D}"/>
              </a:ext>
            </a:extLst>
          </p:cNvPr>
          <p:cNvSpPr>
            <a:spLocks noGrp="1"/>
          </p:cNvSpPr>
          <p:nvPr>
            <p:ph type="title"/>
          </p:nvPr>
        </p:nvSpPr>
        <p:spPr>
          <a:xfrm>
            <a:off x="457200" y="1143000"/>
            <a:ext cx="8229600" cy="608012"/>
          </a:xfrm>
        </p:spPr>
        <p:txBody>
          <a:bodyPr/>
          <a:lstStyle/>
          <a:p>
            <a:r>
              <a:rPr lang="en-US" b="1" dirty="0"/>
              <a:t>Aged out of Foster Care</a:t>
            </a:r>
          </a:p>
        </p:txBody>
      </p:sp>
      <p:sp>
        <p:nvSpPr>
          <p:cNvPr id="3" name="Content Placeholder 2">
            <a:extLst>
              <a:ext uri="{FF2B5EF4-FFF2-40B4-BE49-F238E27FC236}">
                <a16:creationId xmlns:a16="http://schemas.microsoft.com/office/drawing/2014/main" id="{F2AA8CFF-565E-474C-ABC2-5E72D23AB070}"/>
              </a:ext>
            </a:extLst>
          </p:cNvPr>
          <p:cNvSpPr>
            <a:spLocks noGrp="1"/>
          </p:cNvSpPr>
          <p:nvPr>
            <p:ph idx="1"/>
          </p:nvPr>
        </p:nvSpPr>
        <p:spPr>
          <a:xfrm>
            <a:off x="457200" y="1751012"/>
            <a:ext cx="8229600" cy="4375151"/>
          </a:xfrm>
        </p:spPr>
        <p:txBody>
          <a:bodyPr/>
          <a:lstStyle/>
          <a:p>
            <a:pPr marL="0" indent="0">
              <a:buNone/>
            </a:pPr>
            <a:r>
              <a:rPr lang="en-US" sz="2000" dirty="0"/>
              <a:t>Within IWDS, on the “Characteristics and Barriers” screen within the application, if the question of “Youth Aged Out of Foster Care” is  answered with “Yes”, it would  meet the criteria for the Youth barrier of “Youth Aged Out of Foster Care”.  </a:t>
            </a:r>
            <a:r>
              <a:rPr lang="en-US" altLang="en-US" sz="2000" dirty="0">
                <a:latin typeface="Trebuchet MS" panose="020B0603020202020204" pitchFamily="34" charset="0"/>
              </a:rPr>
              <a:t>  </a:t>
            </a:r>
          </a:p>
        </p:txBody>
      </p:sp>
      <p:sp>
        <p:nvSpPr>
          <p:cNvPr id="4" name="Slide Number Placeholder 3">
            <a:extLst>
              <a:ext uri="{FF2B5EF4-FFF2-40B4-BE49-F238E27FC236}">
                <a16:creationId xmlns:a16="http://schemas.microsoft.com/office/drawing/2014/main" id="{CA83E1AA-65B1-42F7-9E23-2EBBF2C611FD}"/>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31</a:t>
            </a:fld>
            <a:endParaRPr lang="en-US" dirty="0">
              <a:solidFill>
                <a:prstClr val="black">
                  <a:tint val="75000"/>
                </a:prstClr>
              </a:solidFill>
            </a:endParaRPr>
          </a:p>
        </p:txBody>
      </p:sp>
      <p:pic>
        <p:nvPicPr>
          <p:cNvPr id="8" name="Picture 7">
            <a:extLst>
              <a:ext uri="{FF2B5EF4-FFF2-40B4-BE49-F238E27FC236}">
                <a16:creationId xmlns:a16="http://schemas.microsoft.com/office/drawing/2014/main" id="{CC2466CB-8C67-4901-B531-B270C25B5BE4}"/>
              </a:ext>
            </a:extLst>
          </p:cNvPr>
          <p:cNvPicPr>
            <a:picLocks noChangeAspect="1"/>
          </p:cNvPicPr>
          <p:nvPr/>
        </p:nvPicPr>
        <p:blipFill>
          <a:blip r:embed="rId2"/>
          <a:stretch>
            <a:fillRect/>
          </a:stretch>
        </p:blipFill>
        <p:spPr>
          <a:xfrm>
            <a:off x="1981200" y="3135148"/>
            <a:ext cx="5181600" cy="2921438"/>
          </a:xfrm>
          <a:prstGeom prst="rect">
            <a:avLst/>
          </a:prstGeom>
        </p:spPr>
      </p:pic>
      <p:cxnSp>
        <p:nvCxnSpPr>
          <p:cNvPr id="9" name="Straight Arrow Connector 8">
            <a:extLst>
              <a:ext uri="{FF2B5EF4-FFF2-40B4-BE49-F238E27FC236}">
                <a16:creationId xmlns:a16="http://schemas.microsoft.com/office/drawing/2014/main" id="{69E8BF31-8DA7-4EDD-8B5E-32B98D73F6BD}"/>
              </a:ext>
            </a:extLst>
          </p:cNvPr>
          <p:cNvCxnSpPr>
            <a:cxnSpLocks/>
          </p:cNvCxnSpPr>
          <p:nvPr/>
        </p:nvCxnSpPr>
        <p:spPr>
          <a:xfrm flipH="1">
            <a:off x="5715000" y="5943600"/>
            <a:ext cx="4572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35183431"/>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BCFEBC-F073-44EF-A5FF-86D61E33AB39}"/>
              </a:ext>
            </a:extLst>
          </p:cNvPr>
          <p:cNvSpPr>
            <a:spLocks noGrp="1"/>
          </p:cNvSpPr>
          <p:nvPr>
            <p:ph type="title"/>
          </p:nvPr>
        </p:nvSpPr>
        <p:spPr>
          <a:xfrm>
            <a:off x="457200" y="1066800"/>
            <a:ext cx="8229600" cy="836613"/>
          </a:xfrm>
        </p:spPr>
        <p:txBody>
          <a:bodyPr/>
          <a:lstStyle/>
          <a:p>
            <a:r>
              <a:rPr lang="en-US" b="1" dirty="0"/>
              <a:t>Runaway</a:t>
            </a:r>
          </a:p>
        </p:txBody>
      </p:sp>
      <p:sp>
        <p:nvSpPr>
          <p:cNvPr id="3" name="Content Placeholder 2">
            <a:extLst>
              <a:ext uri="{FF2B5EF4-FFF2-40B4-BE49-F238E27FC236}">
                <a16:creationId xmlns:a16="http://schemas.microsoft.com/office/drawing/2014/main" id="{3F941883-B25B-4384-B6FC-DE9DFFFFA8BF}"/>
              </a:ext>
            </a:extLst>
          </p:cNvPr>
          <p:cNvSpPr>
            <a:spLocks noGrp="1"/>
          </p:cNvSpPr>
          <p:nvPr>
            <p:ph idx="1"/>
          </p:nvPr>
        </p:nvSpPr>
        <p:spPr>
          <a:xfrm>
            <a:off x="457200" y="1903414"/>
            <a:ext cx="8229600" cy="4222750"/>
          </a:xfrm>
        </p:spPr>
        <p:txBody>
          <a:bodyPr/>
          <a:lstStyle/>
          <a:p>
            <a:pPr marL="0" indent="0">
              <a:buNone/>
            </a:pPr>
            <a:r>
              <a:rPr lang="en-US" sz="2000" dirty="0"/>
              <a:t>Within IWDS, on the “Youth Barriers” screen within the application, if the question of “Runaway Youth” is  answered with “Yes”, it would  meet the criteria for the Youth barrier of “Runaway”.  </a:t>
            </a:r>
          </a:p>
          <a:p>
            <a:pPr marL="0" indent="0">
              <a:buNone/>
            </a:pPr>
            <a:r>
              <a:rPr lang="en-US" sz="2000" dirty="0"/>
              <a:t> </a:t>
            </a:r>
          </a:p>
        </p:txBody>
      </p:sp>
      <p:sp>
        <p:nvSpPr>
          <p:cNvPr id="4" name="Slide Number Placeholder 3">
            <a:extLst>
              <a:ext uri="{FF2B5EF4-FFF2-40B4-BE49-F238E27FC236}">
                <a16:creationId xmlns:a16="http://schemas.microsoft.com/office/drawing/2014/main" id="{7CCBC6D7-7C29-4D53-943F-7FFC887BA81A}"/>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32</a:t>
            </a:fld>
            <a:endParaRPr lang="en-US" dirty="0">
              <a:solidFill>
                <a:prstClr val="black">
                  <a:tint val="75000"/>
                </a:prstClr>
              </a:solidFill>
            </a:endParaRPr>
          </a:p>
        </p:txBody>
      </p:sp>
      <p:cxnSp>
        <p:nvCxnSpPr>
          <p:cNvPr id="6" name="Straight Arrow Connector 5">
            <a:extLst>
              <a:ext uri="{FF2B5EF4-FFF2-40B4-BE49-F238E27FC236}">
                <a16:creationId xmlns:a16="http://schemas.microsoft.com/office/drawing/2014/main" id="{2E1EDFA7-3035-4A22-87D2-EDBA2E44DA94}"/>
              </a:ext>
            </a:extLst>
          </p:cNvPr>
          <p:cNvCxnSpPr>
            <a:cxnSpLocks/>
          </p:cNvCxnSpPr>
          <p:nvPr/>
        </p:nvCxnSpPr>
        <p:spPr>
          <a:xfrm flipH="1">
            <a:off x="6067425" y="5638800"/>
            <a:ext cx="57166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1FC2C6D3-818E-41FF-A1CF-1AD3EA03A6C1}"/>
              </a:ext>
            </a:extLst>
          </p:cNvPr>
          <p:cNvPicPr>
            <a:picLocks noChangeAspect="1"/>
          </p:cNvPicPr>
          <p:nvPr/>
        </p:nvPicPr>
        <p:blipFill>
          <a:blip r:embed="rId2"/>
          <a:stretch>
            <a:fillRect/>
          </a:stretch>
        </p:blipFill>
        <p:spPr>
          <a:xfrm>
            <a:off x="2133600" y="3276602"/>
            <a:ext cx="3933825" cy="2554012"/>
          </a:xfrm>
          <a:prstGeom prst="rect">
            <a:avLst/>
          </a:prstGeom>
        </p:spPr>
      </p:pic>
    </p:spTree>
    <p:extLst>
      <p:ext uri="{BB962C8B-B14F-4D97-AF65-F5344CB8AC3E}">
        <p14:creationId xmlns:p14="http://schemas.microsoft.com/office/powerpoint/2010/main" val="3872541064"/>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5CF1CE-E6A6-46C3-B856-228951633671}"/>
              </a:ext>
            </a:extLst>
          </p:cNvPr>
          <p:cNvSpPr>
            <a:spLocks noGrp="1"/>
          </p:cNvSpPr>
          <p:nvPr>
            <p:ph type="title"/>
          </p:nvPr>
        </p:nvSpPr>
        <p:spPr>
          <a:xfrm>
            <a:off x="457200" y="1066800"/>
            <a:ext cx="8229600" cy="684212"/>
          </a:xfrm>
        </p:spPr>
        <p:txBody>
          <a:bodyPr/>
          <a:lstStyle/>
          <a:p>
            <a:r>
              <a:rPr lang="en-US" b="1" dirty="0"/>
              <a:t>Pregnant or Parenting Barrier</a:t>
            </a:r>
          </a:p>
        </p:txBody>
      </p:sp>
      <p:sp>
        <p:nvSpPr>
          <p:cNvPr id="3" name="Content Placeholder 2">
            <a:extLst>
              <a:ext uri="{FF2B5EF4-FFF2-40B4-BE49-F238E27FC236}">
                <a16:creationId xmlns:a16="http://schemas.microsoft.com/office/drawing/2014/main" id="{3DBA94B2-4F3E-428C-BD94-09A00DEEB569}"/>
              </a:ext>
            </a:extLst>
          </p:cNvPr>
          <p:cNvSpPr>
            <a:spLocks noGrp="1"/>
          </p:cNvSpPr>
          <p:nvPr>
            <p:ph idx="1"/>
          </p:nvPr>
        </p:nvSpPr>
        <p:spPr>
          <a:xfrm>
            <a:off x="457200" y="1981200"/>
            <a:ext cx="8229600" cy="4144963"/>
          </a:xfrm>
        </p:spPr>
        <p:txBody>
          <a:bodyPr/>
          <a:lstStyle/>
          <a:p>
            <a:pPr marL="0" indent="0">
              <a:buNone/>
            </a:pPr>
            <a:r>
              <a:rPr lang="en-US" sz="2000" dirty="0"/>
              <a:t>Within IWDS, on the “Youth Barriers” screen within the application, if the question of “Pregnant/Parenting Youth” is  answered with “Yes”, it would meet the criteria for the Youth barrier of “Pregnant or Parenting Youth”. </a:t>
            </a:r>
            <a:r>
              <a:rPr lang="en-US" altLang="en-US" sz="2000" dirty="0">
                <a:latin typeface="Trebuchet MS" panose="020B0603020202020204" pitchFamily="34" charset="0"/>
              </a:rPr>
              <a:t> </a:t>
            </a:r>
          </a:p>
        </p:txBody>
      </p:sp>
      <p:sp>
        <p:nvSpPr>
          <p:cNvPr id="4" name="Slide Number Placeholder 3">
            <a:extLst>
              <a:ext uri="{FF2B5EF4-FFF2-40B4-BE49-F238E27FC236}">
                <a16:creationId xmlns:a16="http://schemas.microsoft.com/office/drawing/2014/main" id="{42218C99-7367-42DB-A14A-C48AEAB7172E}"/>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33</a:t>
            </a:fld>
            <a:endParaRPr lang="en-US" dirty="0">
              <a:solidFill>
                <a:prstClr val="black">
                  <a:tint val="75000"/>
                </a:prstClr>
              </a:solidFill>
            </a:endParaRPr>
          </a:p>
        </p:txBody>
      </p:sp>
      <p:pic>
        <p:nvPicPr>
          <p:cNvPr id="6" name="Picture 5">
            <a:extLst>
              <a:ext uri="{FF2B5EF4-FFF2-40B4-BE49-F238E27FC236}">
                <a16:creationId xmlns:a16="http://schemas.microsoft.com/office/drawing/2014/main" id="{03C6CEED-553D-4053-B776-DD5C62E49F50}"/>
              </a:ext>
            </a:extLst>
          </p:cNvPr>
          <p:cNvPicPr>
            <a:picLocks noChangeAspect="1"/>
          </p:cNvPicPr>
          <p:nvPr/>
        </p:nvPicPr>
        <p:blipFill>
          <a:blip r:embed="rId2"/>
          <a:stretch>
            <a:fillRect/>
          </a:stretch>
        </p:blipFill>
        <p:spPr>
          <a:xfrm>
            <a:off x="2362200" y="3733800"/>
            <a:ext cx="3486150" cy="1828800"/>
          </a:xfrm>
          <a:prstGeom prst="rect">
            <a:avLst/>
          </a:prstGeom>
        </p:spPr>
      </p:pic>
      <p:cxnSp>
        <p:nvCxnSpPr>
          <p:cNvPr id="7" name="Straight Arrow Connector 6">
            <a:extLst>
              <a:ext uri="{FF2B5EF4-FFF2-40B4-BE49-F238E27FC236}">
                <a16:creationId xmlns:a16="http://schemas.microsoft.com/office/drawing/2014/main" id="{11099F13-66E4-4BA2-85F9-CDF9651F2ED4}"/>
              </a:ext>
            </a:extLst>
          </p:cNvPr>
          <p:cNvCxnSpPr>
            <a:cxnSpLocks/>
          </p:cNvCxnSpPr>
          <p:nvPr/>
        </p:nvCxnSpPr>
        <p:spPr>
          <a:xfrm flipH="1">
            <a:off x="5848350" y="5334000"/>
            <a:ext cx="57166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60931794"/>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84F2D92-5961-4C4C-A16D-DCBE382028E6}"/>
              </a:ext>
            </a:extLst>
          </p:cNvPr>
          <p:cNvSpPr>
            <a:spLocks noGrp="1"/>
          </p:cNvSpPr>
          <p:nvPr>
            <p:ph type="title"/>
          </p:nvPr>
        </p:nvSpPr>
        <p:spPr>
          <a:xfrm>
            <a:off x="457200" y="1066800"/>
            <a:ext cx="8229600" cy="608012"/>
          </a:xfrm>
        </p:spPr>
        <p:txBody>
          <a:bodyPr/>
          <a:lstStyle/>
          <a:p>
            <a:r>
              <a:rPr lang="en-US" b="1" dirty="0"/>
              <a:t>An Individual with a Disability</a:t>
            </a:r>
          </a:p>
        </p:txBody>
      </p:sp>
      <p:sp>
        <p:nvSpPr>
          <p:cNvPr id="7" name="Content Placeholder 6">
            <a:extLst>
              <a:ext uri="{FF2B5EF4-FFF2-40B4-BE49-F238E27FC236}">
                <a16:creationId xmlns:a16="http://schemas.microsoft.com/office/drawing/2014/main" id="{B88EF0F5-F41A-466D-9514-6C47BB5E38C6}"/>
              </a:ext>
            </a:extLst>
          </p:cNvPr>
          <p:cNvSpPr>
            <a:spLocks noGrp="1"/>
          </p:cNvSpPr>
          <p:nvPr>
            <p:ph idx="1"/>
          </p:nvPr>
        </p:nvSpPr>
        <p:spPr>
          <a:xfrm>
            <a:off x="457200" y="1828800"/>
            <a:ext cx="8229600" cy="4297363"/>
          </a:xfrm>
        </p:spPr>
        <p:txBody>
          <a:bodyPr/>
          <a:lstStyle/>
          <a:p>
            <a:pPr marL="0" indent="0">
              <a:buNone/>
            </a:pPr>
            <a:r>
              <a:rPr lang="en-US" sz="2000" dirty="0"/>
              <a:t>Within IWDS, on the “Private Information” screen within the application, if the question of “individual with a disability“ has any response other than “No” or “Prefer Not to Answer”, the Youth Barrier of “Individual with a Disability” will be identified.  </a:t>
            </a:r>
          </a:p>
        </p:txBody>
      </p:sp>
      <p:sp>
        <p:nvSpPr>
          <p:cNvPr id="4" name="Slide Number Placeholder 3">
            <a:extLst>
              <a:ext uri="{FF2B5EF4-FFF2-40B4-BE49-F238E27FC236}">
                <a16:creationId xmlns:a16="http://schemas.microsoft.com/office/drawing/2014/main" id="{C79976EC-969B-4949-8271-377BECDC7399}"/>
              </a:ext>
            </a:extLst>
          </p:cNvPr>
          <p:cNvSpPr>
            <a:spLocks noGrp="1"/>
          </p:cNvSpPr>
          <p:nvPr>
            <p:ph type="sldNum" sz="quarter" idx="12"/>
          </p:nvPr>
        </p:nvSpPr>
        <p:spPr/>
        <p:txBody>
          <a:bodyPr/>
          <a:lstStyle/>
          <a:p>
            <a:fld id="{4E90266F-7792-4508-862E-8792EE5B731D}" type="slidenum">
              <a:rPr lang="en-US" smtClean="0"/>
              <a:pPr/>
              <a:t>34</a:t>
            </a:fld>
            <a:endParaRPr lang="en-US" dirty="0"/>
          </a:p>
        </p:txBody>
      </p:sp>
      <p:cxnSp>
        <p:nvCxnSpPr>
          <p:cNvPr id="9" name="Straight Arrow Connector 8">
            <a:extLst>
              <a:ext uri="{FF2B5EF4-FFF2-40B4-BE49-F238E27FC236}">
                <a16:creationId xmlns:a16="http://schemas.microsoft.com/office/drawing/2014/main" id="{7D2E4546-88A4-4BF7-9FC0-947545909707}"/>
              </a:ext>
            </a:extLst>
          </p:cNvPr>
          <p:cNvCxnSpPr>
            <a:cxnSpLocks/>
          </p:cNvCxnSpPr>
          <p:nvPr/>
        </p:nvCxnSpPr>
        <p:spPr>
          <a:xfrm>
            <a:off x="1981200" y="4191000"/>
            <a:ext cx="59055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871C3B3B-A853-4BE2-9BFA-7FFD637D63EC}"/>
              </a:ext>
            </a:extLst>
          </p:cNvPr>
          <p:cNvPicPr>
            <a:picLocks noChangeAspect="1"/>
          </p:cNvPicPr>
          <p:nvPr/>
        </p:nvPicPr>
        <p:blipFill>
          <a:blip r:embed="rId2"/>
          <a:stretch>
            <a:fillRect/>
          </a:stretch>
        </p:blipFill>
        <p:spPr>
          <a:xfrm>
            <a:off x="2571750" y="3421117"/>
            <a:ext cx="3981450" cy="2286000"/>
          </a:xfrm>
          <a:prstGeom prst="rect">
            <a:avLst/>
          </a:prstGeom>
        </p:spPr>
      </p:pic>
    </p:spTree>
    <p:extLst>
      <p:ext uri="{BB962C8B-B14F-4D97-AF65-F5344CB8AC3E}">
        <p14:creationId xmlns:p14="http://schemas.microsoft.com/office/powerpoint/2010/main" val="2411232455"/>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67ED65-A2E3-4474-B508-98D9C8825056}"/>
              </a:ext>
            </a:extLst>
          </p:cNvPr>
          <p:cNvSpPr>
            <a:spLocks noGrp="1"/>
          </p:cNvSpPr>
          <p:nvPr>
            <p:ph type="title"/>
          </p:nvPr>
        </p:nvSpPr>
        <p:spPr>
          <a:xfrm>
            <a:off x="457200" y="1066800"/>
            <a:ext cx="8229600" cy="684212"/>
          </a:xfrm>
        </p:spPr>
        <p:txBody>
          <a:bodyPr/>
          <a:lstStyle/>
          <a:p>
            <a:r>
              <a:rPr lang="en-US" sz="4000" b="1" dirty="0"/>
              <a:t>Youth Barrier Must Understand</a:t>
            </a:r>
          </a:p>
        </p:txBody>
      </p:sp>
      <p:sp>
        <p:nvSpPr>
          <p:cNvPr id="3" name="Content Placeholder 2">
            <a:extLst>
              <a:ext uri="{FF2B5EF4-FFF2-40B4-BE49-F238E27FC236}">
                <a16:creationId xmlns:a16="http://schemas.microsoft.com/office/drawing/2014/main" id="{455945A7-28A1-4E3B-B9C6-537E4612AD9A}"/>
              </a:ext>
            </a:extLst>
          </p:cNvPr>
          <p:cNvSpPr>
            <a:spLocks noGrp="1"/>
          </p:cNvSpPr>
          <p:nvPr>
            <p:ph idx="1"/>
          </p:nvPr>
        </p:nvSpPr>
        <p:spPr>
          <a:xfrm>
            <a:off x="457200" y="1981200"/>
            <a:ext cx="8229600" cy="4144963"/>
          </a:xfrm>
        </p:spPr>
        <p:txBody>
          <a:bodyPr/>
          <a:lstStyle/>
          <a:p>
            <a:r>
              <a:rPr lang="en-US" sz="2400" dirty="0"/>
              <a:t>Under Youth eligibility, there is a barrier for, “</a:t>
            </a:r>
            <a:r>
              <a:rPr lang="en-US" sz="2400" dirty="0">
                <a:latin typeface="Trebuchet MS" panose="020B0603020202020204" pitchFamily="34" charset="0"/>
                <a:cs typeface="Traditional Arabic" panose="02020603050405020304" pitchFamily="18" charset="-78"/>
              </a:rPr>
              <a:t>An individual </a:t>
            </a:r>
            <a:r>
              <a:rPr lang="en-US" sz="2400" b="1" dirty="0">
                <a:latin typeface="Trebuchet MS" panose="020B0603020202020204" pitchFamily="34" charset="0"/>
                <a:cs typeface="Traditional Arabic" panose="02020603050405020304" pitchFamily="18" charset="-78"/>
              </a:rPr>
              <a:t>requiring additional assistance</a:t>
            </a:r>
            <a:r>
              <a:rPr lang="en-US" sz="2400" dirty="0">
                <a:latin typeface="Trebuchet MS" panose="020B0603020202020204" pitchFamily="34" charset="0"/>
                <a:cs typeface="Traditional Arabic" panose="02020603050405020304" pitchFamily="18" charset="-78"/>
              </a:rPr>
              <a:t> to enter or complete an educational program or to secure or hold employment.” </a:t>
            </a:r>
          </a:p>
          <a:p>
            <a:r>
              <a:rPr lang="en-US" sz="2400" dirty="0">
                <a:latin typeface="Trebuchet MS" panose="020B0603020202020204" pitchFamily="34" charset="0"/>
                <a:cs typeface="Traditional Arabic" panose="02020603050405020304" pitchFamily="18" charset="-78"/>
              </a:rPr>
              <a:t>It is important to understand the criteria to support this barrier is determined by each Local Workforce Innovation Area (LWIA) in their own Local Policy.</a:t>
            </a:r>
          </a:p>
          <a:p>
            <a:pPr lvl="1"/>
            <a:r>
              <a:rPr lang="en-US" sz="2000" dirty="0">
                <a:latin typeface="Trebuchet MS" panose="020B0603020202020204" pitchFamily="34" charset="0"/>
                <a:cs typeface="Traditional Arabic" panose="02020603050405020304" pitchFamily="18" charset="-78"/>
              </a:rPr>
              <a:t>If this barrier is indicated in an application, staff must explain in the case note (or with appropriate documentation), how the client meets the criteria that is laid out within the LWIA Policy on this barrier.</a:t>
            </a:r>
            <a:endParaRPr lang="en-US" sz="2000" dirty="0"/>
          </a:p>
          <a:p>
            <a:endParaRPr lang="en-US" dirty="0"/>
          </a:p>
        </p:txBody>
      </p:sp>
      <p:sp>
        <p:nvSpPr>
          <p:cNvPr id="4" name="Slide Number Placeholder 3">
            <a:extLst>
              <a:ext uri="{FF2B5EF4-FFF2-40B4-BE49-F238E27FC236}">
                <a16:creationId xmlns:a16="http://schemas.microsoft.com/office/drawing/2014/main" id="{9C6ABCDE-4954-4F02-89D5-BD5C8514A19C}"/>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35</a:t>
            </a:fld>
            <a:endParaRPr lang="en-US" dirty="0">
              <a:solidFill>
                <a:prstClr val="black">
                  <a:tint val="75000"/>
                </a:prstClr>
              </a:solidFill>
            </a:endParaRPr>
          </a:p>
        </p:txBody>
      </p:sp>
    </p:spTree>
    <p:extLst>
      <p:ext uri="{BB962C8B-B14F-4D97-AF65-F5344CB8AC3E}">
        <p14:creationId xmlns:p14="http://schemas.microsoft.com/office/powerpoint/2010/main" val="3992693281"/>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14F6E-A542-434E-BAC8-E71C98528498}"/>
              </a:ext>
            </a:extLst>
          </p:cNvPr>
          <p:cNvSpPr>
            <a:spLocks noGrp="1"/>
          </p:cNvSpPr>
          <p:nvPr>
            <p:ph type="title"/>
          </p:nvPr>
        </p:nvSpPr>
        <p:spPr>
          <a:xfrm>
            <a:off x="457200" y="1066800"/>
            <a:ext cx="8229600" cy="684213"/>
          </a:xfrm>
        </p:spPr>
        <p:txBody>
          <a:bodyPr/>
          <a:lstStyle/>
          <a:p>
            <a:r>
              <a:rPr lang="en-US" b="1" dirty="0"/>
              <a:t>Youth Requiring Assistance</a:t>
            </a:r>
          </a:p>
        </p:txBody>
      </p:sp>
      <p:sp>
        <p:nvSpPr>
          <p:cNvPr id="3" name="Content Placeholder 2">
            <a:extLst>
              <a:ext uri="{FF2B5EF4-FFF2-40B4-BE49-F238E27FC236}">
                <a16:creationId xmlns:a16="http://schemas.microsoft.com/office/drawing/2014/main" id="{44AD864C-9F76-4DEF-A4F8-A86E8F0E1C69}"/>
              </a:ext>
            </a:extLst>
          </p:cNvPr>
          <p:cNvSpPr>
            <a:spLocks noGrp="1"/>
          </p:cNvSpPr>
          <p:nvPr>
            <p:ph idx="1"/>
          </p:nvPr>
        </p:nvSpPr>
        <p:spPr>
          <a:xfrm>
            <a:off x="457199" y="1751013"/>
            <a:ext cx="8229600" cy="4342908"/>
          </a:xfrm>
        </p:spPr>
        <p:txBody>
          <a:bodyPr/>
          <a:lstStyle/>
          <a:p>
            <a:pPr marL="0" indent="0">
              <a:buNone/>
            </a:pPr>
            <a:r>
              <a:rPr lang="en-US" sz="2200" dirty="0"/>
              <a:t>Within IWDS, on the “Youth Barriers” screen within the application, if the question of “Youth Needing Assistance” is  answered with “Yes”, it would  meet the criteria for the Youth barrier of “Youth Requires Additional Assistance”.  </a:t>
            </a:r>
          </a:p>
        </p:txBody>
      </p:sp>
      <p:sp>
        <p:nvSpPr>
          <p:cNvPr id="4" name="Slide Number Placeholder 3">
            <a:extLst>
              <a:ext uri="{FF2B5EF4-FFF2-40B4-BE49-F238E27FC236}">
                <a16:creationId xmlns:a16="http://schemas.microsoft.com/office/drawing/2014/main" id="{0D25756F-E8DD-4AB2-83BF-BB559A693166}"/>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36</a:t>
            </a:fld>
            <a:endParaRPr lang="en-US" dirty="0">
              <a:solidFill>
                <a:prstClr val="black">
                  <a:tint val="75000"/>
                </a:prstClr>
              </a:solidFill>
            </a:endParaRPr>
          </a:p>
        </p:txBody>
      </p:sp>
      <p:cxnSp>
        <p:nvCxnSpPr>
          <p:cNvPr id="6" name="Straight Arrow Connector 5">
            <a:extLst>
              <a:ext uri="{FF2B5EF4-FFF2-40B4-BE49-F238E27FC236}">
                <a16:creationId xmlns:a16="http://schemas.microsoft.com/office/drawing/2014/main" id="{A9E6E5BE-4A86-4B99-AFA6-BC66E17F7E41}"/>
              </a:ext>
            </a:extLst>
          </p:cNvPr>
          <p:cNvCxnSpPr>
            <a:cxnSpLocks/>
          </p:cNvCxnSpPr>
          <p:nvPr/>
        </p:nvCxnSpPr>
        <p:spPr>
          <a:xfrm flipH="1">
            <a:off x="6852479" y="5221533"/>
            <a:ext cx="53892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B4B75A09-CD88-4F94-B100-B65EFC66B021}"/>
              </a:ext>
            </a:extLst>
          </p:cNvPr>
          <p:cNvPicPr>
            <a:picLocks noChangeAspect="1"/>
          </p:cNvPicPr>
          <p:nvPr/>
        </p:nvPicPr>
        <p:blipFill>
          <a:blip r:embed="rId2"/>
          <a:stretch>
            <a:fillRect/>
          </a:stretch>
        </p:blipFill>
        <p:spPr>
          <a:xfrm>
            <a:off x="1752600" y="3429001"/>
            <a:ext cx="5029200" cy="1931742"/>
          </a:xfrm>
          <a:prstGeom prst="rect">
            <a:avLst/>
          </a:prstGeom>
        </p:spPr>
      </p:pic>
    </p:spTree>
    <p:extLst>
      <p:ext uri="{BB962C8B-B14F-4D97-AF65-F5344CB8AC3E}">
        <p14:creationId xmlns:p14="http://schemas.microsoft.com/office/powerpoint/2010/main" val="1730859485"/>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75C338-B118-4636-9FDD-610F91A32040}"/>
              </a:ext>
            </a:extLst>
          </p:cNvPr>
          <p:cNvSpPr>
            <a:spLocks noGrp="1"/>
          </p:cNvSpPr>
          <p:nvPr>
            <p:ph type="title"/>
          </p:nvPr>
        </p:nvSpPr>
        <p:spPr>
          <a:xfrm>
            <a:off x="457200" y="990600"/>
            <a:ext cx="8229600" cy="912812"/>
          </a:xfrm>
        </p:spPr>
        <p:txBody>
          <a:bodyPr/>
          <a:lstStyle/>
          <a:p>
            <a:r>
              <a:rPr lang="en-US" sz="4000" b="1" dirty="0"/>
              <a:t>Concludes In-School Youth (ISY)</a:t>
            </a:r>
          </a:p>
        </p:txBody>
      </p:sp>
      <p:sp>
        <p:nvSpPr>
          <p:cNvPr id="3" name="Content Placeholder 2">
            <a:extLst>
              <a:ext uri="{FF2B5EF4-FFF2-40B4-BE49-F238E27FC236}">
                <a16:creationId xmlns:a16="http://schemas.microsoft.com/office/drawing/2014/main" id="{7976E506-C1B1-465E-857D-544B97E64137}"/>
              </a:ext>
            </a:extLst>
          </p:cNvPr>
          <p:cNvSpPr>
            <a:spLocks noGrp="1"/>
          </p:cNvSpPr>
          <p:nvPr>
            <p:ph idx="1"/>
          </p:nvPr>
        </p:nvSpPr>
        <p:spPr>
          <a:xfrm>
            <a:off x="457200" y="2133600"/>
            <a:ext cx="8229600" cy="3992563"/>
          </a:xfrm>
        </p:spPr>
        <p:txBody>
          <a:bodyPr/>
          <a:lstStyle/>
          <a:p>
            <a:pPr marL="0" indent="0">
              <a:buNone/>
            </a:pPr>
            <a:r>
              <a:rPr lang="en-US" sz="2800" dirty="0"/>
              <a:t>This concludes the portion of the presentation on ISY, key points to remember are for an ISY the Youth is required to meet WIOA Low Income criteria and have one or more of the identified Youth barriers.  </a:t>
            </a:r>
          </a:p>
        </p:txBody>
      </p:sp>
      <p:sp>
        <p:nvSpPr>
          <p:cNvPr id="4" name="Slide Number Placeholder 3">
            <a:extLst>
              <a:ext uri="{FF2B5EF4-FFF2-40B4-BE49-F238E27FC236}">
                <a16:creationId xmlns:a16="http://schemas.microsoft.com/office/drawing/2014/main" id="{BCCB3878-5DB9-43BF-BB28-9E52BDE320D8}"/>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37</a:t>
            </a:fld>
            <a:endParaRPr lang="en-US" dirty="0">
              <a:solidFill>
                <a:prstClr val="black">
                  <a:tint val="75000"/>
                </a:prstClr>
              </a:solidFill>
            </a:endParaRPr>
          </a:p>
        </p:txBody>
      </p:sp>
    </p:spTree>
    <p:extLst>
      <p:ext uri="{BB962C8B-B14F-4D97-AF65-F5344CB8AC3E}">
        <p14:creationId xmlns:p14="http://schemas.microsoft.com/office/powerpoint/2010/main" val="1255662792"/>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219200"/>
          </a:xfrm>
        </p:spPr>
        <p:txBody>
          <a:bodyPr/>
          <a:lstStyle/>
          <a:p>
            <a:r>
              <a:rPr lang="en-US" b="1" dirty="0">
                <a:effectLst>
                  <a:outerShdw blurRad="38100" dist="38100" dir="2700000" algn="tl">
                    <a:srgbClr val="000000">
                      <a:alpha val="43137"/>
                    </a:srgbClr>
                  </a:outerShdw>
                </a:effectLst>
                <a:latin typeface="Trebuchet MS" panose="020B0603020202020204" pitchFamily="34" charset="0"/>
                <a:cs typeface="Traditional Arabic" panose="02020603050405020304" pitchFamily="18" charset="-78"/>
              </a:rPr>
              <a:t>Out-of-School Youth Eligibility</a:t>
            </a:r>
            <a:endParaRPr lang="en-US" dirty="0"/>
          </a:p>
        </p:txBody>
      </p:sp>
      <p:sp>
        <p:nvSpPr>
          <p:cNvPr id="3" name="Content Placeholder 2"/>
          <p:cNvSpPr>
            <a:spLocks noGrp="1"/>
          </p:cNvSpPr>
          <p:nvPr>
            <p:ph idx="1"/>
          </p:nvPr>
        </p:nvSpPr>
        <p:spPr>
          <a:xfrm>
            <a:off x="457200" y="2362200"/>
            <a:ext cx="8229600" cy="3763963"/>
          </a:xfrm>
        </p:spPr>
        <p:txBody>
          <a:bodyPr/>
          <a:lstStyle/>
          <a:p>
            <a:pPr marL="0" indent="0">
              <a:buNone/>
            </a:pPr>
            <a:r>
              <a:rPr lang="en-US" altLang="en-US" dirty="0">
                <a:latin typeface="Trebuchet MS" panose="020B0603020202020204" pitchFamily="34" charset="0"/>
                <a:cs typeface="Traditional Arabic" panose="02020603050405020304" pitchFamily="18" charset="-78"/>
              </a:rPr>
              <a:t>WIOA E-Policy Chapter 5.4.1 – Out-of-School Youth</a:t>
            </a:r>
          </a:p>
          <a:p>
            <a:pPr lvl="1"/>
            <a:r>
              <a:rPr lang="en-US" sz="3200" dirty="0">
                <a:latin typeface="Trebuchet MS" panose="020B0603020202020204" pitchFamily="34" charset="0"/>
                <a:cs typeface="Traditional Arabic" panose="02020603050405020304" pitchFamily="18" charset="-78"/>
              </a:rPr>
              <a:t>Out-of-School Youth – Youth not younger than 16 or older than age 24.</a:t>
            </a:r>
          </a:p>
          <a:p>
            <a:endParaRPr lang="en-US" dirty="0"/>
          </a:p>
        </p:txBody>
      </p:sp>
      <p:sp>
        <p:nvSpPr>
          <p:cNvPr id="4" name="Slide Number Placeholder 3"/>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38</a:t>
            </a:fld>
            <a:endParaRPr lang="en-US" dirty="0">
              <a:solidFill>
                <a:prstClr val="black">
                  <a:tint val="75000"/>
                </a:prstClr>
              </a:solidFill>
            </a:endParaRPr>
          </a:p>
        </p:txBody>
      </p:sp>
    </p:spTree>
    <p:extLst>
      <p:ext uri="{BB962C8B-B14F-4D97-AF65-F5344CB8AC3E}">
        <p14:creationId xmlns:p14="http://schemas.microsoft.com/office/powerpoint/2010/main" val="1223448358"/>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143000"/>
            <a:ext cx="8229600" cy="1219200"/>
          </a:xfrm>
        </p:spPr>
        <p:txBody>
          <a:bodyPr/>
          <a:lstStyle/>
          <a:p>
            <a:r>
              <a:rPr lang="en-US" b="1" dirty="0">
                <a:effectLst>
                  <a:outerShdw blurRad="38100" dist="38100" dir="2700000" algn="tl">
                    <a:srgbClr val="000000">
                      <a:alpha val="43137"/>
                    </a:srgbClr>
                  </a:outerShdw>
                </a:effectLst>
                <a:latin typeface="Trebuchet MS" panose="020B0603020202020204" pitchFamily="34" charset="0"/>
                <a:cs typeface="Traditional Arabic" panose="02020603050405020304" pitchFamily="18" charset="-78"/>
              </a:rPr>
              <a:t>Out-of-School Youth</a:t>
            </a:r>
          </a:p>
        </p:txBody>
      </p:sp>
      <p:sp>
        <p:nvSpPr>
          <p:cNvPr id="5" name="Content Placeholder 4"/>
          <p:cNvSpPr>
            <a:spLocks noGrp="1"/>
          </p:cNvSpPr>
          <p:nvPr>
            <p:ph idx="1"/>
          </p:nvPr>
        </p:nvSpPr>
        <p:spPr>
          <a:xfrm>
            <a:off x="457200" y="2286000"/>
            <a:ext cx="8229600" cy="3840163"/>
          </a:xfrm>
        </p:spPr>
        <p:txBody>
          <a:bodyPr/>
          <a:lstStyle/>
          <a:p>
            <a:pPr marL="0" indent="0">
              <a:buNone/>
            </a:pPr>
            <a:r>
              <a:rPr lang="en-US" altLang="en-US" dirty="0">
                <a:latin typeface="Trebuchet MS" panose="020B0603020202020204" pitchFamily="34" charset="0"/>
                <a:cs typeface="Traditional Arabic" panose="02020603050405020304" pitchFamily="18" charset="-78"/>
              </a:rPr>
              <a:t>WIOA E-Policy Chapter 5.4.1 – Out-of-School Youth</a:t>
            </a:r>
          </a:p>
          <a:p>
            <a:pPr lvl="1"/>
            <a:r>
              <a:rPr lang="en-US" dirty="0">
                <a:latin typeface="Trebuchet MS" panose="020B0603020202020204" pitchFamily="34" charset="0"/>
                <a:cs typeface="Traditional Arabic" panose="02020603050405020304" pitchFamily="18" charset="-78"/>
              </a:rPr>
              <a:t>Not attending any school as defined under state law.</a:t>
            </a:r>
          </a:p>
          <a:p>
            <a:pPr lvl="1"/>
            <a:r>
              <a:rPr lang="en-US" dirty="0">
                <a:latin typeface="Trebuchet MS" panose="020B0603020202020204" pitchFamily="34" charset="0"/>
                <a:cs typeface="Traditional Arabic" panose="02020603050405020304" pitchFamily="18" charset="-78"/>
              </a:rPr>
              <a:t>Individuals attending Adult Education provided under Title II of WIOA, YouthBuild or Job Corps are also classified as out-of-school youth for eligibility determination;  </a:t>
            </a:r>
          </a:p>
          <a:p>
            <a:endParaRPr lang="en-US" dirty="0"/>
          </a:p>
        </p:txBody>
      </p:sp>
      <p:sp>
        <p:nvSpPr>
          <p:cNvPr id="2" name="Slide Number Placeholder 1"/>
          <p:cNvSpPr>
            <a:spLocks noGrp="1"/>
          </p:cNvSpPr>
          <p:nvPr>
            <p:ph type="sldNum" sz="quarter" idx="12"/>
          </p:nvPr>
        </p:nvSpPr>
        <p:spPr/>
        <p:txBody>
          <a:bodyPr/>
          <a:lstStyle/>
          <a:p>
            <a:pPr>
              <a:defRPr/>
            </a:pPr>
            <a:fld id="{F4D1AE37-3C8B-4212-9462-0D712AC86CA0}" type="slidenum">
              <a:rPr lang="en-US" smtClean="0">
                <a:solidFill>
                  <a:prstClr val="black">
                    <a:tint val="75000"/>
                  </a:prstClr>
                </a:solidFill>
              </a:rPr>
              <a:pPr>
                <a:defRPr/>
              </a:pPr>
              <a:t>39</a:t>
            </a:fld>
            <a:endParaRPr lang="en-US" dirty="0">
              <a:solidFill>
                <a:prstClr val="black">
                  <a:tint val="75000"/>
                </a:prstClr>
              </a:solidFill>
            </a:endParaRPr>
          </a:p>
        </p:txBody>
      </p:sp>
    </p:spTree>
    <p:extLst>
      <p:ext uri="{BB962C8B-B14F-4D97-AF65-F5344CB8AC3E}">
        <p14:creationId xmlns:p14="http://schemas.microsoft.com/office/powerpoint/2010/main" val="4081107087"/>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990600"/>
            <a:ext cx="8229600" cy="990600"/>
          </a:xfrm>
        </p:spPr>
        <p:txBody>
          <a:bodyPr/>
          <a:lstStyle/>
          <a:p>
            <a:r>
              <a:rPr lang="en-US" b="1" dirty="0">
                <a:effectLst>
                  <a:outerShdw blurRad="38100" dist="38100" dir="2700000" algn="tl">
                    <a:srgbClr val="000000">
                      <a:alpha val="43137"/>
                    </a:srgbClr>
                  </a:outerShdw>
                </a:effectLst>
                <a:latin typeface="Trebuchet MS" panose="020B0603020202020204" pitchFamily="34" charset="0"/>
              </a:rPr>
              <a:t>State Youth Guidance</a:t>
            </a:r>
            <a:endParaRPr lang="en-US" dirty="0">
              <a:latin typeface="Trebuchet MS" panose="020B0603020202020204" pitchFamily="34" charset="0"/>
            </a:endParaRPr>
          </a:p>
        </p:txBody>
      </p:sp>
      <p:sp>
        <p:nvSpPr>
          <p:cNvPr id="7" name="Content Placeholder 6"/>
          <p:cNvSpPr>
            <a:spLocks noGrp="1"/>
          </p:cNvSpPr>
          <p:nvPr>
            <p:ph idx="1"/>
          </p:nvPr>
        </p:nvSpPr>
        <p:spPr>
          <a:xfrm>
            <a:off x="304800" y="1981200"/>
            <a:ext cx="8382000" cy="4191000"/>
          </a:xfrm>
        </p:spPr>
        <p:txBody>
          <a:bodyPr/>
          <a:lstStyle/>
          <a:p>
            <a:r>
              <a:rPr lang="en-US" altLang="en-US" sz="2600" dirty="0">
                <a:latin typeface="Trebuchet MS" panose="020B0603020202020204" pitchFamily="34" charset="0"/>
                <a:cs typeface="Traditional Arabic" panose="02020603050405020304" pitchFamily="18" charset="-78"/>
              </a:rPr>
              <a:t>WIOA E-Policy Chapter 5 - General Eligibility </a:t>
            </a:r>
          </a:p>
          <a:p>
            <a:r>
              <a:rPr lang="en-US" altLang="en-US" sz="2600" dirty="0">
                <a:latin typeface="Trebuchet MS" panose="020B0603020202020204" pitchFamily="34" charset="0"/>
                <a:cs typeface="Traditional Arabic" panose="02020603050405020304" pitchFamily="18" charset="-78"/>
              </a:rPr>
              <a:t>WIOA E-Policy Chapter 5.1.1 – 1.1.4 – Selective Service</a:t>
            </a:r>
          </a:p>
          <a:p>
            <a:r>
              <a:rPr lang="en-US" altLang="en-US" sz="2600" dirty="0">
                <a:latin typeface="Trebuchet MS" panose="020B0603020202020204" pitchFamily="34" charset="0"/>
                <a:cs typeface="Traditional Arabic" panose="02020603050405020304" pitchFamily="18" charset="-78"/>
              </a:rPr>
              <a:t>WIOA E-Policy Chapter 5.4 – General Youth Eligibility</a:t>
            </a:r>
          </a:p>
          <a:p>
            <a:pPr>
              <a:buFont typeface="Arial" panose="020B0604020202020204" pitchFamily="34" charset="0"/>
              <a:buChar char="•"/>
            </a:pPr>
            <a:r>
              <a:rPr lang="en-US" altLang="en-US" sz="2600" dirty="0">
                <a:latin typeface="Trebuchet MS" panose="020B0603020202020204" pitchFamily="34" charset="0"/>
                <a:cs typeface="Traditional Arabic" panose="02020603050405020304" pitchFamily="18" charset="-78"/>
              </a:rPr>
              <a:t>WIOA E-Policy Chapter 5.4.1 – Out-of-School Youth</a:t>
            </a:r>
          </a:p>
          <a:p>
            <a:pPr>
              <a:buFont typeface="Arial" panose="020B0604020202020204" pitchFamily="34" charset="0"/>
              <a:buChar char="•"/>
            </a:pPr>
            <a:r>
              <a:rPr lang="en-US" altLang="en-US" sz="2600" dirty="0">
                <a:latin typeface="Trebuchet MS" panose="020B0603020202020204" pitchFamily="34" charset="0"/>
                <a:cs typeface="Traditional Arabic" panose="02020603050405020304" pitchFamily="18" charset="-78"/>
              </a:rPr>
              <a:t>WIOA E-Policy Chapter 5.4.2 – In-School Youth</a:t>
            </a:r>
          </a:p>
          <a:p>
            <a:pPr>
              <a:buFont typeface="Arial" panose="020B0604020202020204" pitchFamily="34" charset="0"/>
              <a:buChar char="•"/>
            </a:pPr>
            <a:r>
              <a:rPr lang="en-US" sz="2600" dirty="0">
                <a:latin typeface="Trebuchet MS" panose="020B0603020202020204" pitchFamily="34" charset="0"/>
                <a:cs typeface="Traditional Arabic" panose="02020603050405020304" pitchFamily="18" charset="-78"/>
              </a:rPr>
              <a:t>WIOA E-Policy Chapter 5.5 - Low-Income Individuals</a:t>
            </a:r>
          </a:p>
          <a:p>
            <a:pPr>
              <a:buFont typeface="Arial" panose="020B0604020202020204" pitchFamily="34" charset="0"/>
              <a:buChar char="•"/>
            </a:pPr>
            <a:r>
              <a:rPr lang="en-US" altLang="en-US" sz="2600" dirty="0">
                <a:latin typeface="Trebuchet MS" panose="020B0603020202020204" pitchFamily="34" charset="0"/>
                <a:cs typeface="Traditional Arabic" panose="02020603050405020304" pitchFamily="18" charset="-78"/>
              </a:rPr>
              <a:t>OET Notice NO. 19-NOT-03 - Basic Skills Deficient, Change 3</a:t>
            </a:r>
          </a:p>
          <a:p>
            <a:pPr>
              <a:buFont typeface="Arial" panose="020B0604020202020204" pitchFamily="34" charset="0"/>
              <a:buChar char="•"/>
            </a:pPr>
            <a:endParaRPr lang="en-US" sz="2600" dirty="0">
              <a:latin typeface="Trebuchet MS" panose="020B0603020202020204" pitchFamily="34" charset="0"/>
              <a:cs typeface="Traditional Arabic" panose="02020603050405020304" pitchFamily="18" charset="-78"/>
            </a:endParaRPr>
          </a:p>
          <a:p>
            <a:pPr marL="0" indent="0">
              <a:buNone/>
            </a:pPr>
            <a:endParaRPr lang="en-US" sz="1600" b="1" dirty="0"/>
          </a:p>
          <a:p>
            <a:pPr>
              <a:buFont typeface="Arial" panose="020B0604020202020204" pitchFamily="34" charset="0"/>
              <a:buChar char="•"/>
            </a:pPr>
            <a:endParaRPr lang="en-US" sz="1600" dirty="0">
              <a:latin typeface="Trebuchet MS" panose="020B0603020202020204" pitchFamily="34" charset="0"/>
              <a:cs typeface="Traditional Arabic" panose="02020603050405020304" pitchFamily="18" charset="-78"/>
            </a:endParaRPr>
          </a:p>
        </p:txBody>
      </p:sp>
      <p:sp>
        <p:nvSpPr>
          <p:cNvPr id="2" name="Slide Number Placeholder 1">
            <a:extLst>
              <a:ext uri="{FF2B5EF4-FFF2-40B4-BE49-F238E27FC236}">
                <a16:creationId xmlns:a16="http://schemas.microsoft.com/office/drawing/2014/main" id="{29AA26E5-CFCC-4F0A-B4EE-5DD240BB2164}"/>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4</a:t>
            </a:fld>
            <a:endParaRPr lang="en-US" dirty="0">
              <a:solidFill>
                <a:prstClr val="black">
                  <a:tint val="75000"/>
                </a:prstClr>
              </a:solidFill>
            </a:endParaRPr>
          </a:p>
        </p:txBody>
      </p:sp>
    </p:spTree>
    <p:extLst>
      <p:ext uri="{BB962C8B-B14F-4D97-AF65-F5344CB8AC3E}">
        <p14:creationId xmlns:p14="http://schemas.microsoft.com/office/powerpoint/2010/main" val="423461490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1"/>
            <a:ext cx="8229600" cy="760414"/>
          </a:xfrm>
        </p:spPr>
        <p:txBody>
          <a:bodyPr/>
          <a:lstStyle/>
          <a:p>
            <a:r>
              <a:rPr lang="en-US" b="1" dirty="0"/>
              <a:t>Guidance from TEGL 21-16</a:t>
            </a:r>
          </a:p>
        </p:txBody>
      </p:sp>
      <p:sp>
        <p:nvSpPr>
          <p:cNvPr id="3" name="Content Placeholder 2"/>
          <p:cNvSpPr>
            <a:spLocks noGrp="1"/>
          </p:cNvSpPr>
          <p:nvPr>
            <p:ph idx="1"/>
          </p:nvPr>
        </p:nvSpPr>
        <p:spPr>
          <a:xfrm>
            <a:off x="152400" y="2209800"/>
            <a:ext cx="8686800" cy="3916364"/>
          </a:xfrm>
        </p:spPr>
        <p:txBody>
          <a:bodyPr/>
          <a:lstStyle/>
          <a:p>
            <a:pPr lvl="1">
              <a:buFont typeface="Arial" panose="020B0604020202020204" pitchFamily="34" charset="0"/>
              <a:buChar char="•"/>
            </a:pPr>
            <a:r>
              <a:rPr lang="en-US" sz="2400" dirty="0"/>
              <a:t>If a youth graduates high school and registers for postsecondary education but does not ultimately follow through with attending postsecondary education, then such a youth would be considered an OSY if the eligibility determination is made after the point that the youth decided not to attend postsecondary education.</a:t>
            </a:r>
          </a:p>
          <a:p>
            <a:pPr lvl="1">
              <a:buFont typeface="Arial" panose="020B0604020202020204" pitchFamily="34" charset="0"/>
              <a:buChar char="•"/>
            </a:pPr>
            <a:r>
              <a:rPr lang="en-US" sz="2400" dirty="0"/>
              <a:t>If the youth is only enrolled in non-credit-bearing postsecondary classes, they would not be considered attending postsecondary school and, therefore, an OSY.</a:t>
            </a:r>
          </a:p>
        </p:txBody>
      </p:sp>
      <p:sp>
        <p:nvSpPr>
          <p:cNvPr id="4" name="Slide Number Placeholder 3"/>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40</a:t>
            </a:fld>
            <a:endParaRPr lang="en-US" dirty="0">
              <a:solidFill>
                <a:prstClr val="black">
                  <a:tint val="75000"/>
                </a:prstClr>
              </a:solidFill>
            </a:endParaRPr>
          </a:p>
        </p:txBody>
      </p:sp>
    </p:spTree>
    <p:extLst>
      <p:ext uri="{BB962C8B-B14F-4D97-AF65-F5344CB8AC3E}">
        <p14:creationId xmlns:p14="http://schemas.microsoft.com/office/powerpoint/2010/main" val="1085936812"/>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1C66D5-E408-4DDD-BFEC-212D2975AE5B}"/>
              </a:ext>
            </a:extLst>
          </p:cNvPr>
          <p:cNvSpPr>
            <a:spLocks noGrp="1"/>
          </p:cNvSpPr>
          <p:nvPr>
            <p:ph type="title"/>
          </p:nvPr>
        </p:nvSpPr>
        <p:spPr>
          <a:xfrm>
            <a:off x="457200" y="914400"/>
            <a:ext cx="8229600" cy="990600"/>
          </a:xfrm>
        </p:spPr>
        <p:txBody>
          <a:bodyPr/>
          <a:lstStyle/>
          <a:p>
            <a:r>
              <a:rPr lang="en-US" sz="2600" b="1" dirty="0">
                <a:effectLst>
                  <a:outerShdw blurRad="38100" dist="38100" dir="2700000" algn="tl">
                    <a:srgbClr val="000000">
                      <a:alpha val="43137"/>
                    </a:srgbClr>
                  </a:outerShdw>
                </a:effectLst>
                <a:latin typeface="Trebuchet MS" panose="020B0603020202020204" pitchFamily="34" charset="0"/>
              </a:rPr>
              <a:t>The following out-of-school youth barriers </a:t>
            </a:r>
            <a:r>
              <a:rPr lang="en-US" sz="2600" b="1" u="sng" dirty="0">
                <a:effectLst>
                  <a:outerShdw blurRad="38100" dist="38100" dir="2700000" algn="tl">
                    <a:srgbClr val="000000">
                      <a:alpha val="43137"/>
                    </a:srgbClr>
                  </a:outerShdw>
                </a:effectLst>
                <a:latin typeface="Trebuchet MS" panose="020B0603020202020204" pitchFamily="34" charset="0"/>
              </a:rPr>
              <a:t>do not</a:t>
            </a:r>
            <a:r>
              <a:rPr lang="en-US" sz="2600" b="1" dirty="0">
                <a:effectLst>
                  <a:outerShdw blurRad="38100" dist="38100" dir="2700000" algn="tl">
                    <a:srgbClr val="000000">
                      <a:alpha val="43137"/>
                    </a:srgbClr>
                  </a:outerShdw>
                </a:effectLst>
                <a:latin typeface="Trebuchet MS" panose="020B0603020202020204" pitchFamily="34" charset="0"/>
              </a:rPr>
              <a:t> require the individual to meet </a:t>
            </a:r>
            <a:r>
              <a:rPr lang="en-US" sz="2600" b="1" u="sng" dirty="0">
                <a:effectLst>
                  <a:outerShdw blurRad="38100" dist="38100" dir="2700000" algn="tl">
                    <a:srgbClr val="000000">
                      <a:alpha val="43137"/>
                    </a:srgbClr>
                  </a:outerShdw>
                </a:effectLst>
                <a:latin typeface="Trebuchet MS" panose="020B0603020202020204" pitchFamily="34" charset="0"/>
              </a:rPr>
              <a:t>low-income</a:t>
            </a:r>
            <a:r>
              <a:rPr lang="en-US" sz="2600" b="1" dirty="0">
                <a:effectLst>
                  <a:outerShdw blurRad="38100" dist="38100" dir="2700000" algn="tl">
                    <a:srgbClr val="000000">
                      <a:alpha val="43137"/>
                    </a:srgbClr>
                  </a:outerShdw>
                </a:effectLst>
                <a:latin typeface="Trebuchet MS" panose="020B0603020202020204" pitchFamily="34" charset="0"/>
              </a:rPr>
              <a:t> criteria:</a:t>
            </a:r>
            <a:endParaRPr lang="en-US" sz="2600" dirty="0"/>
          </a:p>
        </p:txBody>
      </p:sp>
      <p:sp>
        <p:nvSpPr>
          <p:cNvPr id="5" name="Content Placeholder 4">
            <a:extLst>
              <a:ext uri="{FF2B5EF4-FFF2-40B4-BE49-F238E27FC236}">
                <a16:creationId xmlns:a16="http://schemas.microsoft.com/office/drawing/2014/main" id="{383F8456-A1F7-47AC-9F17-7D69E4C2F06F}"/>
              </a:ext>
            </a:extLst>
          </p:cNvPr>
          <p:cNvSpPr>
            <a:spLocks noGrp="1"/>
          </p:cNvSpPr>
          <p:nvPr>
            <p:ph sz="half" idx="1"/>
          </p:nvPr>
        </p:nvSpPr>
        <p:spPr>
          <a:xfrm>
            <a:off x="457200" y="2133600"/>
            <a:ext cx="4038600" cy="3992563"/>
          </a:xfrm>
        </p:spPr>
        <p:txBody>
          <a:bodyPr/>
          <a:lstStyle/>
          <a:p>
            <a:pPr marL="514350" indent="-514350">
              <a:buFont typeface="+mj-lt"/>
              <a:buAutoNum type="arabicPeriod"/>
            </a:pPr>
            <a:r>
              <a:rPr lang="en-US" sz="2400" dirty="0">
                <a:latin typeface="Trebuchet MS" panose="020B0603020202020204" pitchFamily="34" charset="0"/>
                <a:cs typeface="Traditional Arabic" panose="02020603050405020304" pitchFamily="18" charset="-78"/>
              </a:rPr>
              <a:t>School Dropout</a:t>
            </a:r>
          </a:p>
          <a:p>
            <a:pPr marL="514350" indent="-514350">
              <a:buFont typeface="+mj-lt"/>
              <a:buAutoNum type="arabicPeriod"/>
            </a:pPr>
            <a:r>
              <a:rPr lang="en-US" sz="2400" dirty="0">
                <a:latin typeface="Trebuchet MS" panose="020B0603020202020204" pitchFamily="34" charset="0"/>
                <a:cs typeface="Traditional Arabic" panose="02020603050405020304" pitchFamily="18" charset="-78"/>
              </a:rPr>
              <a:t>Within the age of compulsory attendance but has not attended school for at least the most recent complete school year quarter</a:t>
            </a:r>
          </a:p>
          <a:p>
            <a:pPr marL="514350" indent="-514350">
              <a:buFont typeface="+mj-lt"/>
              <a:buAutoNum type="arabicPeriod"/>
            </a:pPr>
            <a:r>
              <a:rPr lang="en-US" sz="2400" dirty="0">
                <a:latin typeface="Trebuchet MS" panose="020B0603020202020204" pitchFamily="34" charset="0"/>
                <a:cs typeface="Traditional Arabic" panose="02020603050405020304" pitchFamily="18" charset="-78"/>
              </a:rPr>
              <a:t>Subject to the juvenile or adult justice system</a:t>
            </a:r>
          </a:p>
          <a:p>
            <a:endParaRPr lang="en-US" dirty="0"/>
          </a:p>
        </p:txBody>
      </p:sp>
      <p:sp>
        <p:nvSpPr>
          <p:cNvPr id="6" name="Content Placeholder 5">
            <a:extLst>
              <a:ext uri="{FF2B5EF4-FFF2-40B4-BE49-F238E27FC236}">
                <a16:creationId xmlns:a16="http://schemas.microsoft.com/office/drawing/2014/main" id="{6392944A-C4DE-4D2A-B299-7D54197B4897}"/>
              </a:ext>
            </a:extLst>
          </p:cNvPr>
          <p:cNvSpPr>
            <a:spLocks noGrp="1"/>
          </p:cNvSpPr>
          <p:nvPr>
            <p:ph sz="half" idx="2"/>
          </p:nvPr>
        </p:nvSpPr>
        <p:spPr>
          <a:xfrm>
            <a:off x="4648200" y="2133600"/>
            <a:ext cx="4038600" cy="3992563"/>
          </a:xfrm>
        </p:spPr>
        <p:txBody>
          <a:bodyPr/>
          <a:lstStyle/>
          <a:p>
            <a:pPr marL="457200" indent="-457200">
              <a:buFont typeface="+mj-lt"/>
              <a:buAutoNum type="arabicPeriod" startAt="4"/>
            </a:pPr>
            <a:r>
              <a:rPr lang="en-US" sz="2400" dirty="0">
                <a:latin typeface="Trebuchet MS" panose="020B0603020202020204" pitchFamily="34" charset="0"/>
                <a:cs typeface="Traditional Arabic" panose="02020603050405020304" pitchFamily="18" charset="-78"/>
              </a:rPr>
              <a:t>Homeless</a:t>
            </a:r>
          </a:p>
          <a:p>
            <a:pPr marL="457200" indent="-457200">
              <a:buFont typeface="+mj-lt"/>
              <a:buAutoNum type="arabicPeriod" startAt="4"/>
            </a:pPr>
            <a:r>
              <a:rPr lang="en-US" sz="2400" dirty="0">
                <a:latin typeface="Trebuchet MS" panose="020B0603020202020204" pitchFamily="34" charset="0"/>
                <a:cs typeface="Traditional Arabic" panose="02020603050405020304" pitchFamily="18" charset="-78"/>
              </a:rPr>
              <a:t>Runaway</a:t>
            </a:r>
          </a:p>
          <a:p>
            <a:pPr marL="457200" indent="-457200">
              <a:buFont typeface="+mj-lt"/>
              <a:buAutoNum type="arabicPeriod" startAt="4"/>
            </a:pPr>
            <a:r>
              <a:rPr lang="en-US" sz="2400" dirty="0">
                <a:latin typeface="Trebuchet MS" panose="020B0603020202020204" pitchFamily="34" charset="0"/>
                <a:cs typeface="Traditional Arabic" panose="02020603050405020304" pitchFamily="18" charset="-78"/>
              </a:rPr>
              <a:t>Foster care or aged out                 of foster care</a:t>
            </a:r>
          </a:p>
          <a:p>
            <a:pPr marL="457200" indent="-457200">
              <a:buFont typeface="+mj-lt"/>
              <a:buAutoNum type="arabicPeriod" startAt="4"/>
            </a:pPr>
            <a:r>
              <a:rPr lang="en-US" sz="2400" dirty="0">
                <a:latin typeface="Trebuchet MS" panose="020B0603020202020204" pitchFamily="34" charset="0"/>
                <a:cs typeface="Traditional Arabic" panose="02020603050405020304" pitchFamily="18" charset="-78"/>
              </a:rPr>
              <a:t>Pregnant or parenting</a:t>
            </a:r>
          </a:p>
          <a:p>
            <a:pPr marL="457200" indent="-457200">
              <a:buFont typeface="+mj-lt"/>
              <a:buAutoNum type="arabicPeriod" startAt="4"/>
            </a:pPr>
            <a:r>
              <a:rPr lang="en-US" sz="2400" dirty="0">
                <a:latin typeface="Trebuchet MS" panose="020B0603020202020204" pitchFamily="34" charset="0"/>
                <a:cs typeface="Traditional Arabic" panose="02020603050405020304" pitchFamily="18" charset="-78"/>
              </a:rPr>
              <a:t>An individual with a         disability</a:t>
            </a:r>
          </a:p>
          <a:p>
            <a:endParaRPr lang="en-US" sz="2000" dirty="0"/>
          </a:p>
        </p:txBody>
      </p:sp>
      <p:sp>
        <p:nvSpPr>
          <p:cNvPr id="4" name="Slide Number Placeholder 3">
            <a:extLst>
              <a:ext uri="{FF2B5EF4-FFF2-40B4-BE49-F238E27FC236}">
                <a16:creationId xmlns:a16="http://schemas.microsoft.com/office/drawing/2014/main" id="{0849005B-1637-48A2-BEFD-C3E110B13A30}"/>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41</a:t>
            </a:fld>
            <a:endParaRPr lang="en-US" dirty="0">
              <a:solidFill>
                <a:prstClr val="black">
                  <a:tint val="75000"/>
                </a:prstClr>
              </a:solidFill>
            </a:endParaRPr>
          </a:p>
        </p:txBody>
      </p:sp>
    </p:spTree>
    <p:extLst>
      <p:ext uri="{BB962C8B-B14F-4D97-AF65-F5344CB8AC3E}">
        <p14:creationId xmlns:p14="http://schemas.microsoft.com/office/powerpoint/2010/main" val="3789184745"/>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F75FC9-2D73-4D38-8889-8B8948163CBC}"/>
              </a:ext>
            </a:extLst>
          </p:cNvPr>
          <p:cNvSpPr>
            <a:spLocks noGrp="1"/>
          </p:cNvSpPr>
          <p:nvPr>
            <p:ph type="title"/>
          </p:nvPr>
        </p:nvSpPr>
        <p:spPr>
          <a:xfrm>
            <a:off x="457200" y="1066800"/>
            <a:ext cx="8229600" cy="838200"/>
          </a:xfrm>
        </p:spPr>
        <p:txBody>
          <a:bodyPr/>
          <a:lstStyle/>
          <a:p>
            <a:r>
              <a:rPr lang="en-US" b="1" dirty="0"/>
              <a:t>High School Drop Out</a:t>
            </a:r>
          </a:p>
        </p:txBody>
      </p:sp>
      <p:sp>
        <p:nvSpPr>
          <p:cNvPr id="3" name="Content Placeholder 2">
            <a:extLst>
              <a:ext uri="{FF2B5EF4-FFF2-40B4-BE49-F238E27FC236}">
                <a16:creationId xmlns:a16="http://schemas.microsoft.com/office/drawing/2014/main" id="{3345F463-8032-4C97-86BB-D805817D7849}"/>
              </a:ext>
            </a:extLst>
          </p:cNvPr>
          <p:cNvSpPr>
            <a:spLocks noGrp="1"/>
          </p:cNvSpPr>
          <p:nvPr>
            <p:ph idx="1"/>
          </p:nvPr>
        </p:nvSpPr>
        <p:spPr>
          <a:xfrm>
            <a:off x="457200" y="2037966"/>
            <a:ext cx="8229600" cy="4221163"/>
          </a:xfrm>
        </p:spPr>
        <p:txBody>
          <a:bodyPr/>
          <a:lstStyle/>
          <a:p>
            <a:r>
              <a:rPr lang="en-US" sz="2400" dirty="0"/>
              <a:t>This barrier can only be used for an individual who drops out of High School and has not gone back to school.  If they dropped out but went back or obtained their General Equivalency Degree (GED), they are not considered a “Drop Out” under WIOA Eligibility.  </a:t>
            </a:r>
          </a:p>
          <a:p>
            <a:r>
              <a:rPr lang="en-US" sz="2400" dirty="0"/>
              <a:t>Within IWDS, on the “Education Status” screen within the application, if the question of “High School Dropout” is  answered with “Yes”, it would  meet the criteria for the OSY barrier of “High School Dropout” (see next slide).  </a:t>
            </a:r>
          </a:p>
          <a:p>
            <a:endParaRPr lang="en-US" sz="2400" dirty="0"/>
          </a:p>
        </p:txBody>
      </p:sp>
      <p:sp>
        <p:nvSpPr>
          <p:cNvPr id="4" name="Slide Number Placeholder 3">
            <a:extLst>
              <a:ext uri="{FF2B5EF4-FFF2-40B4-BE49-F238E27FC236}">
                <a16:creationId xmlns:a16="http://schemas.microsoft.com/office/drawing/2014/main" id="{6903519C-6699-4627-A651-129EE211084E}"/>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42</a:t>
            </a:fld>
            <a:endParaRPr lang="en-US" dirty="0">
              <a:solidFill>
                <a:prstClr val="black">
                  <a:tint val="75000"/>
                </a:prstClr>
              </a:solidFill>
            </a:endParaRPr>
          </a:p>
        </p:txBody>
      </p:sp>
    </p:spTree>
    <p:extLst>
      <p:ext uri="{BB962C8B-B14F-4D97-AF65-F5344CB8AC3E}">
        <p14:creationId xmlns:p14="http://schemas.microsoft.com/office/powerpoint/2010/main" val="1928404925"/>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512B36-09D8-449F-9D35-B8BFB874C960}"/>
              </a:ext>
            </a:extLst>
          </p:cNvPr>
          <p:cNvSpPr>
            <a:spLocks noGrp="1"/>
          </p:cNvSpPr>
          <p:nvPr>
            <p:ph type="title"/>
          </p:nvPr>
        </p:nvSpPr>
        <p:spPr>
          <a:xfrm>
            <a:off x="457200" y="1066800"/>
            <a:ext cx="8229600" cy="608013"/>
          </a:xfrm>
        </p:spPr>
        <p:txBody>
          <a:bodyPr/>
          <a:lstStyle/>
          <a:p>
            <a:r>
              <a:rPr lang="en-US" sz="3800" b="1" dirty="0"/>
              <a:t>Documenting High School  Drop Out</a:t>
            </a:r>
          </a:p>
        </p:txBody>
      </p:sp>
      <p:sp>
        <p:nvSpPr>
          <p:cNvPr id="3" name="Content Placeholder 2">
            <a:extLst>
              <a:ext uri="{FF2B5EF4-FFF2-40B4-BE49-F238E27FC236}">
                <a16:creationId xmlns:a16="http://schemas.microsoft.com/office/drawing/2014/main" id="{5A70B659-5AE3-46B5-A910-0E81642D2FB8}"/>
              </a:ext>
            </a:extLst>
          </p:cNvPr>
          <p:cNvSpPr>
            <a:spLocks noGrp="1"/>
          </p:cNvSpPr>
          <p:nvPr>
            <p:ph idx="1"/>
          </p:nvPr>
        </p:nvSpPr>
        <p:spPr>
          <a:xfrm>
            <a:off x="457200" y="1905000"/>
            <a:ext cx="8229600" cy="4221163"/>
          </a:xfrm>
        </p:spPr>
        <p:txBody>
          <a:bodyPr/>
          <a:lstStyle/>
          <a:p>
            <a:pPr marL="0" indent="0">
              <a:buNone/>
            </a:pPr>
            <a:r>
              <a:rPr lang="en-US" sz="2000" dirty="0"/>
              <a:t>On Education Status screen of application is where OSY barrier of “High School Dropout” is recorded.</a:t>
            </a:r>
          </a:p>
        </p:txBody>
      </p:sp>
      <p:sp>
        <p:nvSpPr>
          <p:cNvPr id="4" name="Slide Number Placeholder 3">
            <a:extLst>
              <a:ext uri="{FF2B5EF4-FFF2-40B4-BE49-F238E27FC236}">
                <a16:creationId xmlns:a16="http://schemas.microsoft.com/office/drawing/2014/main" id="{06DD69A0-F911-4D15-B29A-0E58B3B16C9F}"/>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43</a:t>
            </a:fld>
            <a:endParaRPr lang="en-US" dirty="0">
              <a:solidFill>
                <a:prstClr val="black">
                  <a:tint val="75000"/>
                </a:prstClr>
              </a:solidFill>
            </a:endParaRPr>
          </a:p>
        </p:txBody>
      </p:sp>
      <p:pic>
        <p:nvPicPr>
          <p:cNvPr id="6" name="Picture 5">
            <a:extLst>
              <a:ext uri="{FF2B5EF4-FFF2-40B4-BE49-F238E27FC236}">
                <a16:creationId xmlns:a16="http://schemas.microsoft.com/office/drawing/2014/main" id="{1042ECCA-9542-407A-A6AD-21BCF7F21CF4}"/>
              </a:ext>
            </a:extLst>
          </p:cNvPr>
          <p:cNvPicPr>
            <a:picLocks noChangeAspect="1"/>
          </p:cNvPicPr>
          <p:nvPr/>
        </p:nvPicPr>
        <p:blipFill>
          <a:blip r:embed="rId2"/>
          <a:stretch>
            <a:fillRect/>
          </a:stretch>
        </p:blipFill>
        <p:spPr>
          <a:xfrm>
            <a:off x="1590675" y="2819400"/>
            <a:ext cx="6029325" cy="3140472"/>
          </a:xfrm>
          <a:prstGeom prst="rect">
            <a:avLst/>
          </a:prstGeom>
        </p:spPr>
      </p:pic>
      <p:cxnSp>
        <p:nvCxnSpPr>
          <p:cNvPr id="7" name="Straight Arrow Connector 6">
            <a:extLst>
              <a:ext uri="{FF2B5EF4-FFF2-40B4-BE49-F238E27FC236}">
                <a16:creationId xmlns:a16="http://schemas.microsoft.com/office/drawing/2014/main" id="{0C20CE20-0A7E-458E-BBD2-3FF18164B8A0}"/>
              </a:ext>
            </a:extLst>
          </p:cNvPr>
          <p:cNvCxnSpPr>
            <a:cxnSpLocks/>
          </p:cNvCxnSpPr>
          <p:nvPr/>
        </p:nvCxnSpPr>
        <p:spPr>
          <a:xfrm flipH="1">
            <a:off x="5105400" y="5791200"/>
            <a:ext cx="6096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80406664"/>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19580-C747-42C8-85A2-2A9B04105360}"/>
              </a:ext>
            </a:extLst>
          </p:cNvPr>
          <p:cNvSpPr>
            <a:spLocks noGrp="1"/>
          </p:cNvSpPr>
          <p:nvPr>
            <p:ph type="title"/>
          </p:nvPr>
        </p:nvSpPr>
        <p:spPr>
          <a:xfrm>
            <a:off x="457200" y="1143000"/>
            <a:ext cx="8229600" cy="762000"/>
          </a:xfrm>
        </p:spPr>
        <p:txBody>
          <a:bodyPr/>
          <a:lstStyle/>
          <a:p>
            <a:r>
              <a:rPr lang="en-US" sz="3400" b="1" dirty="0"/>
              <a:t>Not Attended High School in a Quarter</a:t>
            </a:r>
          </a:p>
        </p:txBody>
      </p:sp>
      <p:sp>
        <p:nvSpPr>
          <p:cNvPr id="3" name="Content Placeholder 2">
            <a:extLst>
              <a:ext uri="{FF2B5EF4-FFF2-40B4-BE49-F238E27FC236}">
                <a16:creationId xmlns:a16="http://schemas.microsoft.com/office/drawing/2014/main" id="{4452501A-61BE-4B34-A75D-EC798F925C1C}"/>
              </a:ext>
            </a:extLst>
          </p:cNvPr>
          <p:cNvSpPr>
            <a:spLocks noGrp="1"/>
          </p:cNvSpPr>
          <p:nvPr>
            <p:ph idx="1"/>
          </p:nvPr>
        </p:nvSpPr>
        <p:spPr>
          <a:xfrm>
            <a:off x="457200" y="2057400"/>
            <a:ext cx="8229600" cy="4068763"/>
          </a:xfrm>
        </p:spPr>
        <p:txBody>
          <a:bodyPr/>
          <a:lstStyle/>
          <a:p>
            <a:r>
              <a:rPr lang="en-US" sz="2800" dirty="0"/>
              <a:t>In some instances, a High Schools might not consider an individual to be a High School Drop Out until the end of a school year. </a:t>
            </a:r>
          </a:p>
          <a:p>
            <a:r>
              <a:rPr lang="en-US" sz="2800" dirty="0"/>
              <a:t>Under the WIOA legislation, the Out-of-School Youth barrier of “</a:t>
            </a:r>
            <a:r>
              <a:rPr lang="en-US" sz="2800" dirty="0">
                <a:latin typeface="Trebuchet MS" panose="020B0603020202020204" pitchFamily="34" charset="0"/>
                <a:cs typeface="Traditional Arabic" panose="02020603050405020304" pitchFamily="18" charset="-78"/>
              </a:rPr>
              <a:t>Within the age of compulsory attendance but has not attended school for at least the most recent complete school year quarter” was added for this reason.</a:t>
            </a:r>
            <a:r>
              <a:rPr lang="en-US" sz="2800" dirty="0"/>
              <a:t>   </a:t>
            </a:r>
          </a:p>
        </p:txBody>
      </p:sp>
      <p:sp>
        <p:nvSpPr>
          <p:cNvPr id="4" name="Slide Number Placeholder 3">
            <a:extLst>
              <a:ext uri="{FF2B5EF4-FFF2-40B4-BE49-F238E27FC236}">
                <a16:creationId xmlns:a16="http://schemas.microsoft.com/office/drawing/2014/main" id="{53FF6EF1-C79B-4F53-9B52-58862852007D}"/>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44</a:t>
            </a:fld>
            <a:endParaRPr lang="en-US" dirty="0">
              <a:solidFill>
                <a:prstClr val="black">
                  <a:tint val="75000"/>
                </a:prstClr>
              </a:solidFill>
            </a:endParaRPr>
          </a:p>
        </p:txBody>
      </p:sp>
    </p:spTree>
    <p:extLst>
      <p:ext uri="{BB962C8B-B14F-4D97-AF65-F5344CB8AC3E}">
        <p14:creationId xmlns:p14="http://schemas.microsoft.com/office/powerpoint/2010/main" val="1182944039"/>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F8C7DC-F4CA-4F08-9493-EC21FA6BBD90}"/>
              </a:ext>
            </a:extLst>
          </p:cNvPr>
          <p:cNvSpPr>
            <a:spLocks noGrp="1"/>
          </p:cNvSpPr>
          <p:nvPr>
            <p:ph type="title"/>
          </p:nvPr>
        </p:nvSpPr>
        <p:spPr>
          <a:xfrm>
            <a:off x="457200" y="1066800"/>
            <a:ext cx="8229600" cy="852486"/>
          </a:xfrm>
        </p:spPr>
        <p:txBody>
          <a:bodyPr/>
          <a:lstStyle/>
          <a:p>
            <a:r>
              <a:rPr lang="en-US" sz="3200" b="1" dirty="0"/>
              <a:t>Not Attended High School in a Quarter</a:t>
            </a:r>
            <a:endParaRPr lang="en-US" sz="3300" dirty="0"/>
          </a:p>
        </p:txBody>
      </p:sp>
      <p:sp>
        <p:nvSpPr>
          <p:cNvPr id="3" name="Content Placeholder 2">
            <a:extLst>
              <a:ext uri="{FF2B5EF4-FFF2-40B4-BE49-F238E27FC236}">
                <a16:creationId xmlns:a16="http://schemas.microsoft.com/office/drawing/2014/main" id="{E139B427-A8DE-4F72-B174-4CFB18F7E87B}"/>
              </a:ext>
            </a:extLst>
          </p:cNvPr>
          <p:cNvSpPr>
            <a:spLocks noGrp="1"/>
          </p:cNvSpPr>
          <p:nvPr>
            <p:ph idx="1"/>
          </p:nvPr>
        </p:nvSpPr>
        <p:spPr>
          <a:xfrm>
            <a:off x="457200" y="2057399"/>
            <a:ext cx="8229600" cy="4525963"/>
          </a:xfrm>
        </p:spPr>
        <p:txBody>
          <a:bodyPr/>
          <a:lstStyle/>
          <a:p>
            <a:pPr marL="0" indent="0">
              <a:buNone/>
            </a:pPr>
            <a:r>
              <a:rPr lang="en-US" sz="2000" dirty="0"/>
              <a:t>Within IWDS, on the “Youth Barriers” screen within the application, if the question of “Within age of Compulsory School Attendance, but not attending School?” is populated with a “Yes”, the OSY barrier of “</a:t>
            </a:r>
            <a:r>
              <a:rPr lang="en-US" sz="2000" dirty="0">
                <a:latin typeface="Trebuchet MS" panose="020B0603020202020204" pitchFamily="34" charset="0"/>
                <a:cs typeface="Traditional Arabic" panose="02020603050405020304" pitchFamily="18" charset="-78"/>
              </a:rPr>
              <a:t>Within the age of compulsory attendance but has not attended school for at least the most recent complete school year quarter” will be met.</a:t>
            </a:r>
            <a:endParaRPr lang="en-US" sz="2000" dirty="0"/>
          </a:p>
        </p:txBody>
      </p:sp>
      <p:sp>
        <p:nvSpPr>
          <p:cNvPr id="4" name="Slide Number Placeholder 3">
            <a:extLst>
              <a:ext uri="{FF2B5EF4-FFF2-40B4-BE49-F238E27FC236}">
                <a16:creationId xmlns:a16="http://schemas.microsoft.com/office/drawing/2014/main" id="{324930AF-6729-4D7D-BEBF-5EC5D005EE7A}"/>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45</a:t>
            </a:fld>
            <a:endParaRPr lang="en-US" dirty="0">
              <a:solidFill>
                <a:prstClr val="black">
                  <a:tint val="75000"/>
                </a:prstClr>
              </a:solidFill>
            </a:endParaRPr>
          </a:p>
        </p:txBody>
      </p:sp>
      <p:cxnSp>
        <p:nvCxnSpPr>
          <p:cNvPr id="6" name="Straight Arrow Connector 5">
            <a:extLst>
              <a:ext uri="{FF2B5EF4-FFF2-40B4-BE49-F238E27FC236}">
                <a16:creationId xmlns:a16="http://schemas.microsoft.com/office/drawing/2014/main" id="{7DB67BC4-3385-4C15-A579-D66BF2E0D2A7}"/>
              </a:ext>
            </a:extLst>
          </p:cNvPr>
          <p:cNvCxnSpPr>
            <a:cxnSpLocks/>
          </p:cNvCxnSpPr>
          <p:nvPr/>
        </p:nvCxnSpPr>
        <p:spPr>
          <a:xfrm flipH="1">
            <a:off x="6934200" y="5962733"/>
            <a:ext cx="61734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8" name="Picture 7">
            <a:extLst>
              <a:ext uri="{FF2B5EF4-FFF2-40B4-BE49-F238E27FC236}">
                <a16:creationId xmlns:a16="http://schemas.microsoft.com/office/drawing/2014/main" id="{7A4628E8-7197-4CD1-8AEA-3A83BB59E436}"/>
              </a:ext>
            </a:extLst>
          </p:cNvPr>
          <p:cNvPicPr>
            <a:picLocks noChangeAspect="1"/>
          </p:cNvPicPr>
          <p:nvPr/>
        </p:nvPicPr>
        <p:blipFill>
          <a:blip r:embed="rId2"/>
          <a:stretch>
            <a:fillRect/>
          </a:stretch>
        </p:blipFill>
        <p:spPr>
          <a:xfrm>
            <a:off x="1457325" y="4049590"/>
            <a:ext cx="5476875" cy="2109952"/>
          </a:xfrm>
          <a:prstGeom prst="rect">
            <a:avLst/>
          </a:prstGeom>
        </p:spPr>
      </p:pic>
    </p:spTree>
    <p:extLst>
      <p:ext uri="{BB962C8B-B14F-4D97-AF65-F5344CB8AC3E}">
        <p14:creationId xmlns:p14="http://schemas.microsoft.com/office/powerpoint/2010/main" val="147323300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F0FE88-8C84-4270-B043-18A661F8625B}"/>
              </a:ext>
            </a:extLst>
          </p:cNvPr>
          <p:cNvSpPr>
            <a:spLocks noGrp="1"/>
          </p:cNvSpPr>
          <p:nvPr>
            <p:ph type="title"/>
          </p:nvPr>
        </p:nvSpPr>
        <p:spPr>
          <a:xfrm>
            <a:off x="457200" y="1066800"/>
            <a:ext cx="8229600" cy="912812"/>
          </a:xfrm>
        </p:spPr>
        <p:txBody>
          <a:bodyPr/>
          <a:lstStyle/>
          <a:p>
            <a:r>
              <a:rPr lang="en-US" b="1" dirty="0"/>
              <a:t>Subject to Justice System</a:t>
            </a:r>
          </a:p>
        </p:txBody>
      </p:sp>
      <p:sp>
        <p:nvSpPr>
          <p:cNvPr id="3" name="Content Placeholder 2">
            <a:extLst>
              <a:ext uri="{FF2B5EF4-FFF2-40B4-BE49-F238E27FC236}">
                <a16:creationId xmlns:a16="http://schemas.microsoft.com/office/drawing/2014/main" id="{43D2844E-18DE-49C4-ABF6-5C0C89F55AD7}"/>
              </a:ext>
            </a:extLst>
          </p:cNvPr>
          <p:cNvSpPr>
            <a:spLocks noGrp="1"/>
          </p:cNvSpPr>
          <p:nvPr>
            <p:ph idx="1"/>
          </p:nvPr>
        </p:nvSpPr>
        <p:spPr>
          <a:xfrm>
            <a:off x="457200" y="2209800"/>
            <a:ext cx="8229600" cy="3916363"/>
          </a:xfrm>
        </p:spPr>
        <p:txBody>
          <a:bodyPr/>
          <a:lstStyle/>
          <a:p>
            <a:r>
              <a:rPr lang="en-US" sz="2400" dirty="0">
                <a:latin typeface="Trebuchet MS" panose="020B0603020202020204" pitchFamily="34" charset="0"/>
                <a:cs typeface="Traditional Arabic" panose="02020603050405020304" pitchFamily="18" charset="-78"/>
              </a:rPr>
              <a:t>Under the WIOA legislation, under In-School Youth (ISY) there is a barrier for an ”Offender”, for the Out-of-School Youth (OSY) this barrier is called, “Subject to the juvenile or adult justice system.”</a:t>
            </a:r>
          </a:p>
          <a:p>
            <a:r>
              <a:rPr lang="en-US" sz="2400" dirty="0">
                <a:latin typeface="Trebuchet MS" panose="020B0603020202020204" pitchFamily="34" charset="0"/>
                <a:cs typeface="Traditional Arabic" panose="02020603050405020304" pitchFamily="18" charset="-78"/>
              </a:rPr>
              <a:t>In the March 2017, TEGL 21-16 – WIOA Youth guidance it was clarified that the OSY barrier of “Subject to the juvenile or adult justice system” has the same definition as the ISY barrier of “Offender”.</a:t>
            </a:r>
            <a:endParaRPr lang="en-US" dirty="0"/>
          </a:p>
        </p:txBody>
      </p:sp>
      <p:sp>
        <p:nvSpPr>
          <p:cNvPr id="4" name="Slide Number Placeholder 3">
            <a:extLst>
              <a:ext uri="{FF2B5EF4-FFF2-40B4-BE49-F238E27FC236}">
                <a16:creationId xmlns:a16="http://schemas.microsoft.com/office/drawing/2014/main" id="{67034875-E8F9-4B26-A620-B52E8DFF94DC}"/>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46</a:t>
            </a:fld>
            <a:endParaRPr lang="en-US" dirty="0">
              <a:solidFill>
                <a:prstClr val="black">
                  <a:tint val="75000"/>
                </a:prstClr>
              </a:solidFill>
            </a:endParaRPr>
          </a:p>
        </p:txBody>
      </p:sp>
    </p:spTree>
    <p:extLst>
      <p:ext uri="{BB962C8B-B14F-4D97-AF65-F5344CB8AC3E}">
        <p14:creationId xmlns:p14="http://schemas.microsoft.com/office/powerpoint/2010/main" val="289512384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40B399-6C58-4798-88E0-980A54D05772}"/>
              </a:ext>
            </a:extLst>
          </p:cNvPr>
          <p:cNvSpPr>
            <a:spLocks noGrp="1"/>
          </p:cNvSpPr>
          <p:nvPr>
            <p:ph type="title"/>
          </p:nvPr>
        </p:nvSpPr>
        <p:spPr>
          <a:xfrm>
            <a:off x="457200" y="1066800"/>
            <a:ext cx="8229600" cy="684213"/>
          </a:xfrm>
        </p:spPr>
        <p:txBody>
          <a:bodyPr/>
          <a:lstStyle/>
          <a:p>
            <a:r>
              <a:rPr lang="en-US" b="1" dirty="0"/>
              <a:t>Subject to Justice System</a:t>
            </a:r>
          </a:p>
        </p:txBody>
      </p:sp>
      <p:sp>
        <p:nvSpPr>
          <p:cNvPr id="3" name="Content Placeholder 2">
            <a:extLst>
              <a:ext uri="{FF2B5EF4-FFF2-40B4-BE49-F238E27FC236}">
                <a16:creationId xmlns:a16="http://schemas.microsoft.com/office/drawing/2014/main" id="{719F5B08-29A1-4D42-A14D-0DC361F2A686}"/>
              </a:ext>
            </a:extLst>
          </p:cNvPr>
          <p:cNvSpPr>
            <a:spLocks noGrp="1"/>
          </p:cNvSpPr>
          <p:nvPr>
            <p:ph idx="1"/>
          </p:nvPr>
        </p:nvSpPr>
        <p:spPr>
          <a:xfrm>
            <a:off x="457200" y="1981200"/>
            <a:ext cx="8229600" cy="4144963"/>
          </a:xfrm>
        </p:spPr>
        <p:txBody>
          <a:bodyPr/>
          <a:lstStyle/>
          <a:p>
            <a:pPr marL="0" indent="0">
              <a:buNone/>
            </a:pPr>
            <a:r>
              <a:rPr lang="en-US" sz="3000" dirty="0"/>
              <a:t>An adult or youth is “Subject to the Juvenile or Adult Justice System” if, (A) who is or has been subject to any stage of the criminal justice process, for whom services under this Act may be beneficial; or (B) who requires assistance in overcoming artificial barriers to employment resulting from a record of arrest or conviction. </a:t>
            </a:r>
          </a:p>
          <a:p>
            <a:endParaRPr lang="en-US" dirty="0"/>
          </a:p>
        </p:txBody>
      </p:sp>
      <p:sp>
        <p:nvSpPr>
          <p:cNvPr id="4" name="Slide Number Placeholder 3">
            <a:extLst>
              <a:ext uri="{FF2B5EF4-FFF2-40B4-BE49-F238E27FC236}">
                <a16:creationId xmlns:a16="http://schemas.microsoft.com/office/drawing/2014/main" id="{1A0BAC10-0AAC-4280-8F72-8EE3E79B5E78}"/>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47</a:t>
            </a:fld>
            <a:endParaRPr lang="en-US" dirty="0">
              <a:solidFill>
                <a:prstClr val="black">
                  <a:tint val="75000"/>
                </a:prstClr>
              </a:solidFill>
            </a:endParaRPr>
          </a:p>
        </p:txBody>
      </p:sp>
    </p:spTree>
    <p:extLst>
      <p:ext uri="{BB962C8B-B14F-4D97-AF65-F5344CB8AC3E}">
        <p14:creationId xmlns:p14="http://schemas.microsoft.com/office/powerpoint/2010/main" val="4220832963"/>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A36E2-3356-4219-AB55-BDB033AB9CAC}"/>
              </a:ext>
            </a:extLst>
          </p:cNvPr>
          <p:cNvSpPr>
            <a:spLocks noGrp="1"/>
          </p:cNvSpPr>
          <p:nvPr>
            <p:ph type="title"/>
          </p:nvPr>
        </p:nvSpPr>
        <p:spPr>
          <a:xfrm>
            <a:off x="457200" y="990600"/>
            <a:ext cx="8229600" cy="914400"/>
          </a:xfrm>
        </p:spPr>
        <p:txBody>
          <a:bodyPr/>
          <a:lstStyle/>
          <a:p>
            <a:r>
              <a:rPr lang="en-US" b="1" dirty="0"/>
              <a:t>Subject to Justice System</a:t>
            </a:r>
          </a:p>
        </p:txBody>
      </p:sp>
      <p:sp>
        <p:nvSpPr>
          <p:cNvPr id="3" name="Content Placeholder 2">
            <a:extLst>
              <a:ext uri="{FF2B5EF4-FFF2-40B4-BE49-F238E27FC236}">
                <a16:creationId xmlns:a16="http://schemas.microsoft.com/office/drawing/2014/main" id="{0437C3F2-335C-487C-BE58-23EE3F7345DE}"/>
              </a:ext>
            </a:extLst>
          </p:cNvPr>
          <p:cNvSpPr>
            <a:spLocks noGrp="1"/>
          </p:cNvSpPr>
          <p:nvPr>
            <p:ph idx="1"/>
          </p:nvPr>
        </p:nvSpPr>
        <p:spPr>
          <a:xfrm>
            <a:off x="457200" y="1905000"/>
            <a:ext cx="8229600" cy="4221163"/>
          </a:xfrm>
        </p:spPr>
        <p:txBody>
          <a:bodyPr/>
          <a:lstStyle/>
          <a:p>
            <a:pPr marL="0" indent="0">
              <a:buNone/>
            </a:pPr>
            <a:r>
              <a:rPr lang="en-US" sz="2400" dirty="0"/>
              <a:t>Within IWDS, on the “Youth Barriers” screen within the application, if the question of “Subject to Juvenile or Adult Justice System” is populated with a “Yes”, the OSY barrier of “Subject to Juvenile or Adult Justice System” will be met.   </a:t>
            </a:r>
            <a:endParaRPr lang="en-US" sz="2200" dirty="0"/>
          </a:p>
          <a:p>
            <a:pPr marL="0" indent="0">
              <a:buNone/>
            </a:pPr>
            <a:r>
              <a:rPr lang="en-US" dirty="0"/>
              <a:t> </a:t>
            </a:r>
          </a:p>
        </p:txBody>
      </p:sp>
      <p:sp>
        <p:nvSpPr>
          <p:cNvPr id="4" name="Slide Number Placeholder 3">
            <a:extLst>
              <a:ext uri="{FF2B5EF4-FFF2-40B4-BE49-F238E27FC236}">
                <a16:creationId xmlns:a16="http://schemas.microsoft.com/office/drawing/2014/main" id="{93981F3D-A77B-44FF-B837-C92B1566B60F}"/>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48</a:t>
            </a:fld>
            <a:endParaRPr lang="en-US" dirty="0">
              <a:solidFill>
                <a:prstClr val="black">
                  <a:tint val="75000"/>
                </a:prstClr>
              </a:solidFill>
            </a:endParaRPr>
          </a:p>
        </p:txBody>
      </p:sp>
      <p:pic>
        <p:nvPicPr>
          <p:cNvPr id="6" name="Picture 5">
            <a:extLst>
              <a:ext uri="{FF2B5EF4-FFF2-40B4-BE49-F238E27FC236}">
                <a16:creationId xmlns:a16="http://schemas.microsoft.com/office/drawing/2014/main" id="{FAAD5638-9F36-49C4-BCEA-9A3FB078680F}"/>
              </a:ext>
            </a:extLst>
          </p:cNvPr>
          <p:cNvPicPr>
            <a:picLocks noChangeAspect="1"/>
          </p:cNvPicPr>
          <p:nvPr/>
        </p:nvPicPr>
        <p:blipFill>
          <a:blip r:embed="rId2"/>
          <a:stretch>
            <a:fillRect/>
          </a:stretch>
        </p:blipFill>
        <p:spPr>
          <a:xfrm>
            <a:off x="1531359" y="3810001"/>
            <a:ext cx="5450271" cy="2431256"/>
          </a:xfrm>
          <a:prstGeom prst="rect">
            <a:avLst/>
          </a:prstGeom>
        </p:spPr>
      </p:pic>
      <p:cxnSp>
        <p:nvCxnSpPr>
          <p:cNvPr id="7" name="Straight Arrow Connector 6">
            <a:extLst>
              <a:ext uri="{FF2B5EF4-FFF2-40B4-BE49-F238E27FC236}">
                <a16:creationId xmlns:a16="http://schemas.microsoft.com/office/drawing/2014/main" id="{6D134C4A-34B6-4501-A7F6-4CCFFB0580F7}"/>
              </a:ext>
            </a:extLst>
          </p:cNvPr>
          <p:cNvCxnSpPr>
            <a:cxnSpLocks/>
          </p:cNvCxnSpPr>
          <p:nvPr/>
        </p:nvCxnSpPr>
        <p:spPr>
          <a:xfrm flipH="1">
            <a:off x="6974271" y="6082234"/>
            <a:ext cx="61734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22801025"/>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4904A-BF22-40CC-80BF-354B2C99C11A}"/>
              </a:ext>
            </a:extLst>
          </p:cNvPr>
          <p:cNvSpPr>
            <a:spLocks noGrp="1"/>
          </p:cNvSpPr>
          <p:nvPr>
            <p:ph type="title"/>
          </p:nvPr>
        </p:nvSpPr>
        <p:spPr>
          <a:xfrm>
            <a:off x="457201" y="1143000"/>
            <a:ext cx="8229598" cy="635656"/>
          </a:xfrm>
        </p:spPr>
        <p:txBody>
          <a:bodyPr/>
          <a:lstStyle/>
          <a:p>
            <a:r>
              <a:rPr lang="en-US" b="1" dirty="0"/>
              <a:t>Out-of-School Youth Barriers</a:t>
            </a:r>
          </a:p>
        </p:txBody>
      </p:sp>
      <p:sp>
        <p:nvSpPr>
          <p:cNvPr id="3" name="Content Placeholder 2">
            <a:extLst>
              <a:ext uri="{FF2B5EF4-FFF2-40B4-BE49-F238E27FC236}">
                <a16:creationId xmlns:a16="http://schemas.microsoft.com/office/drawing/2014/main" id="{87242A53-A857-49D8-8BB6-4E05525C0D17}"/>
              </a:ext>
            </a:extLst>
          </p:cNvPr>
          <p:cNvSpPr>
            <a:spLocks noGrp="1"/>
          </p:cNvSpPr>
          <p:nvPr>
            <p:ph sz="half" idx="1"/>
          </p:nvPr>
        </p:nvSpPr>
        <p:spPr>
          <a:xfrm>
            <a:off x="457201" y="1905001"/>
            <a:ext cx="4038600" cy="4267200"/>
          </a:xfrm>
        </p:spPr>
        <p:txBody>
          <a:bodyPr/>
          <a:lstStyle/>
          <a:p>
            <a:pPr marL="0" indent="0">
              <a:buNone/>
            </a:pPr>
            <a:r>
              <a:rPr lang="en-US" sz="2200" dirty="0"/>
              <a:t>For the other Out-of-School Youth barriers that </a:t>
            </a:r>
            <a:r>
              <a:rPr lang="en-US" sz="2200" b="1" dirty="0"/>
              <a:t>do not </a:t>
            </a:r>
            <a:r>
              <a:rPr lang="en-US" sz="2200" dirty="0"/>
              <a:t>require a client to meet </a:t>
            </a:r>
            <a:r>
              <a:rPr lang="en-US" sz="2200" b="1" dirty="0"/>
              <a:t>WIOA low-income criteria </a:t>
            </a:r>
            <a:r>
              <a:rPr lang="en-US" sz="2200" dirty="0"/>
              <a:t>are</a:t>
            </a:r>
            <a:r>
              <a:rPr lang="en-US" sz="2200" b="1" dirty="0"/>
              <a:t> </a:t>
            </a:r>
            <a:r>
              <a:rPr lang="en-US" sz="2200" dirty="0"/>
              <a:t>shown in the adjacent column, we have already covered the place in the application where those questions are addressed to record those barriers.   </a:t>
            </a:r>
          </a:p>
        </p:txBody>
      </p:sp>
      <p:sp>
        <p:nvSpPr>
          <p:cNvPr id="5" name="Slide Number Placeholder 4">
            <a:extLst>
              <a:ext uri="{FF2B5EF4-FFF2-40B4-BE49-F238E27FC236}">
                <a16:creationId xmlns:a16="http://schemas.microsoft.com/office/drawing/2014/main" id="{478683AE-1042-4F71-9DC3-6949A00A641F}"/>
              </a:ext>
            </a:extLst>
          </p:cNvPr>
          <p:cNvSpPr>
            <a:spLocks noGrp="1"/>
          </p:cNvSpPr>
          <p:nvPr>
            <p:ph type="sldNum" sz="quarter" idx="12"/>
          </p:nvPr>
        </p:nvSpPr>
        <p:spPr/>
        <p:txBody>
          <a:bodyPr/>
          <a:lstStyle/>
          <a:p>
            <a:pPr>
              <a:defRPr/>
            </a:pPr>
            <a:fld id="{C4582505-829C-4A80-B162-220F6B20162B}" type="slidenum">
              <a:rPr lang="en-US" smtClean="0">
                <a:solidFill>
                  <a:prstClr val="black">
                    <a:tint val="75000"/>
                  </a:prstClr>
                </a:solidFill>
              </a:rPr>
              <a:pPr>
                <a:defRPr/>
              </a:pPr>
              <a:t>49</a:t>
            </a:fld>
            <a:endParaRPr lang="en-US" dirty="0">
              <a:solidFill>
                <a:prstClr val="black">
                  <a:tint val="75000"/>
                </a:prstClr>
              </a:solidFill>
            </a:endParaRPr>
          </a:p>
        </p:txBody>
      </p:sp>
      <p:sp>
        <p:nvSpPr>
          <p:cNvPr id="4" name="Content Placeholder 3">
            <a:extLst>
              <a:ext uri="{FF2B5EF4-FFF2-40B4-BE49-F238E27FC236}">
                <a16:creationId xmlns:a16="http://schemas.microsoft.com/office/drawing/2014/main" id="{14C53F41-BDF7-49DA-B4D1-1305D853E401}"/>
              </a:ext>
            </a:extLst>
          </p:cNvPr>
          <p:cNvSpPr>
            <a:spLocks noGrp="1"/>
          </p:cNvSpPr>
          <p:nvPr>
            <p:ph sz="half" idx="2"/>
          </p:nvPr>
        </p:nvSpPr>
        <p:spPr>
          <a:xfrm>
            <a:off x="4648200" y="2362201"/>
            <a:ext cx="4038600" cy="2971800"/>
          </a:xfrm>
        </p:spPr>
        <p:txBody>
          <a:bodyPr/>
          <a:lstStyle/>
          <a:p>
            <a:pPr>
              <a:buFont typeface="Arial" panose="020B0604020202020204" pitchFamily="34" charset="0"/>
              <a:buChar char="•"/>
            </a:pPr>
            <a:r>
              <a:rPr lang="en-US" sz="2400" dirty="0">
                <a:latin typeface="Trebuchet MS" panose="020B0603020202020204" pitchFamily="34" charset="0"/>
                <a:cs typeface="Traditional Arabic" panose="02020603050405020304" pitchFamily="18" charset="-78"/>
              </a:rPr>
              <a:t>Homeless</a:t>
            </a:r>
          </a:p>
          <a:p>
            <a:pPr>
              <a:buFont typeface="Arial" panose="020B0604020202020204" pitchFamily="34" charset="0"/>
              <a:buChar char="•"/>
            </a:pPr>
            <a:r>
              <a:rPr lang="en-US" sz="2400" dirty="0">
                <a:latin typeface="Trebuchet MS" panose="020B0603020202020204" pitchFamily="34" charset="0"/>
                <a:cs typeface="Traditional Arabic" panose="02020603050405020304" pitchFamily="18" charset="-78"/>
              </a:rPr>
              <a:t>Runaway</a:t>
            </a:r>
          </a:p>
          <a:p>
            <a:pPr>
              <a:buFont typeface="Arial" panose="020B0604020202020204" pitchFamily="34" charset="0"/>
              <a:buChar char="•"/>
            </a:pPr>
            <a:r>
              <a:rPr lang="en-US" sz="2400" dirty="0">
                <a:latin typeface="Trebuchet MS" panose="020B0603020202020204" pitchFamily="34" charset="0"/>
                <a:cs typeface="Traditional Arabic" panose="02020603050405020304" pitchFamily="18" charset="-78"/>
              </a:rPr>
              <a:t>Foster care or aged out                 of foster care</a:t>
            </a:r>
          </a:p>
          <a:p>
            <a:pPr>
              <a:buFont typeface="Arial" panose="020B0604020202020204" pitchFamily="34" charset="0"/>
              <a:buChar char="•"/>
            </a:pPr>
            <a:r>
              <a:rPr lang="en-US" sz="2400" dirty="0">
                <a:latin typeface="Trebuchet MS" panose="020B0603020202020204" pitchFamily="34" charset="0"/>
                <a:cs typeface="Traditional Arabic" panose="02020603050405020304" pitchFamily="18" charset="-78"/>
              </a:rPr>
              <a:t>Pregnant or parenting</a:t>
            </a:r>
          </a:p>
          <a:p>
            <a:pPr>
              <a:buFont typeface="Arial" panose="020B0604020202020204" pitchFamily="34" charset="0"/>
              <a:buChar char="•"/>
            </a:pPr>
            <a:r>
              <a:rPr lang="en-US" sz="2400" dirty="0">
                <a:latin typeface="Trebuchet MS" panose="020B0603020202020204" pitchFamily="34" charset="0"/>
                <a:cs typeface="Traditional Arabic" panose="02020603050405020304" pitchFamily="18" charset="-78"/>
              </a:rPr>
              <a:t>An individual with a         disability</a:t>
            </a:r>
          </a:p>
          <a:p>
            <a:endParaRPr lang="en-US" sz="2400" dirty="0"/>
          </a:p>
        </p:txBody>
      </p:sp>
    </p:spTree>
    <p:extLst>
      <p:ext uri="{BB962C8B-B14F-4D97-AF65-F5344CB8AC3E}">
        <p14:creationId xmlns:p14="http://schemas.microsoft.com/office/powerpoint/2010/main" val="314966910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6800"/>
          </a:xfrm>
        </p:spPr>
        <p:txBody>
          <a:bodyPr/>
          <a:lstStyle/>
          <a:p>
            <a:r>
              <a:rPr lang="en-US" sz="4800" b="1" dirty="0"/>
              <a:t>WIOA Youth Eligibility </a:t>
            </a:r>
          </a:p>
        </p:txBody>
      </p:sp>
      <p:sp>
        <p:nvSpPr>
          <p:cNvPr id="3" name="Content Placeholder 2"/>
          <p:cNvSpPr>
            <a:spLocks noGrp="1"/>
          </p:cNvSpPr>
          <p:nvPr>
            <p:ph idx="1"/>
          </p:nvPr>
        </p:nvSpPr>
        <p:spPr>
          <a:xfrm>
            <a:off x="457200" y="2286000"/>
            <a:ext cx="8229600" cy="3840163"/>
          </a:xfrm>
        </p:spPr>
        <p:txBody>
          <a:bodyPr/>
          <a:lstStyle/>
          <a:p>
            <a:pPr marL="0" indent="0">
              <a:buNone/>
            </a:pPr>
            <a:r>
              <a:rPr lang="en-US" sz="3000" dirty="0"/>
              <a:t>Prior to viewing this presentation on Youth Eligibility, it is important that you </a:t>
            </a:r>
            <a:r>
              <a:rPr lang="en-US" sz="3000" b="1" dirty="0"/>
              <a:t>view and understand</a:t>
            </a:r>
            <a:r>
              <a:rPr lang="en-US" sz="3000" dirty="0"/>
              <a:t> the details that were covered in the presentation on:</a:t>
            </a:r>
          </a:p>
          <a:p>
            <a:pPr lvl="2"/>
            <a:r>
              <a:rPr lang="en-US" sz="2800" b="1" u="sng" dirty="0"/>
              <a:t>WIOA General Eligibility</a:t>
            </a:r>
            <a:r>
              <a:rPr lang="en-US" sz="2800" b="1" dirty="0"/>
              <a:t> – 1-7-2021 </a:t>
            </a:r>
            <a:endParaRPr lang="en-US" sz="2800" dirty="0"/>
          </a:p>
          <a:p>
            <a:pPr lvl="2"/>
            <a:r>
              <a:rPr lang="en-US" sz="2800" b="1" u="sng" dirty="0"/>
              <a:t>WIOA Low Income</a:t>
            </a:r>
            <a:r>
              <a:rPr lang="en-US" sz="2800" b="1" dirty="0"/>
              <a:t> – 1-7-2021</a:t>
            </a:r>
          </a:p>
          <a:p>
            <a:pPr lvl="2"/>
            <a:r>
              <a:rPr lang="en-US" sz="2800" b="1" u="sng" dirty="0"/>
              <a:t>WIOA Basic Skills Deficient</a:t>
            </a:r>
            <a:r>
              <a:rPr lang="en-US" sz="2800" b="1" dirty="0"/>
              <a:t> – 1-11-2021 </a:t>
            </a:r>
          </a:p>
          <a:p>
            <a:pPr lvl="1"/>
            <a:endParaRPr lang="en-US" sz="3200" b="1" u="sng" dirty="0"/>
          </a:p>
          <a:p>
            <a:pPr lvl="1"/>
            <a:endParaRPr lang="en-US" sz="2400" dirty="0"/>
          </a:p>
        </p:txBody>
      </p:sp>
      <p:sp>
        <p:nvSpPr>
          <p:cNvPr id="4" name="Slide Number Placeholder 3"/>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5</a:t>
            </a:fld>
            <a:endParaRPr lang="en-US" dirty="0">
              <a:solidFill>
                <a:prstClr val="black">
                  <a:tint val="75000"/>
                </a:prstClr>
              </a:solidFill>
            </a:endParaRPr>
          </a:p>
        </p:txBody>
      </p:sp>
    </p:spTree>
    <p:extLst>
      <p:ext uri="{BB962C8B-B14F-4D97-AF65-F5344CB8AC3E}">
        <p14:creationId xmlns:p14="http://schemas.microsoft.com/office/powerpoint/2010/main" val="2485303732"/>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BEAE5EC-E4E0-4CCA-BE9B-987DCE6F7363}"/>
              </a:ext>
            </a:extLst>
          </p:cNvPr>
          <p:cNvSpPr>
            <a:spLocks noGrp="1"/>
          </p:cNvSpPr>
          <p:nvPr>
            <p:ph type="title"/>
          </p:nvPr>
        </p:nvSpPr>
        <p:spPr>
          <a:xfrm>
            <a:off x="457200" y="1142999"/>
            <a:ext cx="8229600" cy="684213"/>
          </a:xfrm>
        </p:spPr>
        <p:txBody>
          <a:bodyPr/>
          <a:lstStyle/>
          <a:p>
            <a:r>
              <a:rPr lang="en-US" b="1" dirty="0"/>
              <a:t>Out-of-School Youth Barriers</a:t>
            </a:r>
            <a:endParaRPr lang="en-US" dirty="0"/>
          </a:p>
        </p:txBody>
      </p:sp>
      <p:sp>
        <p:nvSpPr>
          <p:cNvPr id="7" name="Content Placeholder 6">
            <a:extLst>
              <a:ext uri="{FF2B5EF4-FFF2-40B4-BE49-F238E27FC236}">
                <a16:creationId xmlns:a16="http://schemas.microsoft.com/office/drawing/2014/main" id="{FA77AE1F-C557-4041-AC8A-F12DAB71C160}"/>
              </a:ext>
            </a:extLst>
          </p:cNvPr>
          <p:cNvSpPr>
            <a:spLocks noGrp="1"/>
          </p:cNvSpPr>
          <p:nvPr>
            <p:ph idx="1"/>
          </p:nvPr>
        </p:nvSpPr>
        <p:spPr>
          <a:xfrm>
            <a:off x="457200" y="2057400"/>
            <a:ext cx="8229600" cy="4068763"/>
          </a:xfrm>
        </p:spPr>
        <p:txBody>
          <a:bodyPr/>
          <a:lstStyle/>
          <a:p>
            <a:pPr marL="0" indent="0">
              <a:buNone/>
            </a:pPr>
            <a:r>
              <a:rPr lang="en-US" dirty="0"/>
              <a:t>If an Out-of-School Youth (OSY) did not meet any of the previously addressed barriers, there are two more possible barriers that could support OSY eligibility, but </a:t>
            </a:r>
            <a:r>
              <a:rPr lang="en-US" b="1" u="sng" dirty="0"/>
              <a:t>both</a:t>
            </a:r>
            <a:r>
              <a:rPr lang="en-US" dirty="0"/>
              <a:t> require the client to meet </a:t>
            </a:r>
            <a:r>
              <a:rPr lang="en-US" b="1" u="sng" dirty="0"/>
              <a:t>WIOA Low Income</a:t>
            </a:r>
            <a:r>
              <a:rPr lang="en-US" dirty="0"/>
              <a:t> criteria with the barrier.</a:t>
            </a:r>
          </a:p>
        </p:txBody>
      </p:sp>
      <p:sp>
        <p:nvSpPr>
          <p:cNvPr id="5" name="Slide Number Placeholder 4">
            <a:extLst>
              <a:ext uri="{FF2B5EF4-FFF2-40B4-BE49-F238E27FC236}">
                <a16:creationId xmlns:a16="http://schemas.microsoft.com/office/drawing/2014/main" id="{79826B4F-6253-4E20-95AA-EC196DBC16C2}"/>
              </a:ext>
            </a:extLst>
          </p:cNvPr>
          <p:cNvSpPr>
            <a:spLocks noGrp="1"/>
          </p:cNvSpPr>
          <p:nvPr>
            <p:ph type="sldNum" sz="quarter" idx="12"/>
          </p:nvPr>
        </p:nvSpPr>
        <p:spPr/>
        <p:txBody>
          <a:bodyPr/>
          <a:lstStyle/>
          <a:p>
            <a:pPr>
              <a:defRPr/>
            </a:pPr>
            <a:fld id="{C4582505-829C-4A80-B162-220F6B20162B}" type="slidenum">
              <a:rPr lang="en-US" smtClean="0">
                <a:solidFill>
                  <a:prstClr val="black">
                    <a:tint val="75000"/>
                  </a:prstClr>
                </a:solidFill>
              </a:rPr>
              <a:pPr>
                <a:defRPr/>
              </a:pPr>
              <a:t>50</a:t>
            </a:fld>
            <a:endParaRPr lang="en-US" dirty="0">
              <a:solidFill>
                <a:prstClr val="black">
                  <a:tint val="75000"/>
                </a:prstClr>
              </a:solidFill>
            </a:endParaRPr>
          </a:p>
        </p:txBody>
      </p:sp>
    </p:spTree>
    <p:extLst>
      <p:ext uri="{BB962C8B-B14F-4D97-AF65-F5344CB8AC3E}">
        <p14:creationId xmlns:p14="http://schemas.microsoft.com/office/powerpoint/2010/main" val="4179547163"/>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1143000"/>
          </a:xfrm>
        </p:spPr>
        <p:txBody>
          <a:bodyPr/>
          <a:lstStyle/>
          <a:p>
            <a:r>
              <a:rPr lang="en-US" sz="2400" b="1" dirty="0">
                <a:effectLst>
                  <a:outerShdw blurRad="38100" dist="38100" dir="2700000" algn="tl">
                    <a:srgbClr val="000000">
                      <a:alpha val="43137"/>
                    </a:srgbClr>
                  </a:outerShdw>
                </a:effectLst>
                <a:latin typeface="Trebuchet MS" panose="020B0603020202020204" pitchFamily="34" charset="0"/>
              </a:rPr>
              <a:t>The following out-of-school youth barriers </a:t>
            </a:r>
            <a:r>
              <a:rPr lang="en-US" sz="2400" b="1" u="sng" dirty="0">
                <a:effectLst>
                  <a:outerShdw blurRad="38100" dist="38100" dir="2700000" algn="tl">
                    <a:srgbClr val="000000">
                      <a:alpha val="43137"/>
                    </a:srgbClr>
                  </a:outerShdw>
                </a:effectLst>
                <a:latin typeface="Trebuchet MS" panose="020B0603020202020204" pitchFamily="34" charset="0"/>
              </a:rPr>
              <a:t>require</a:t>
            </a:r>
            <a:r>
              <a:rPr lang="en-US" sz="2400" b="1" dirty="0">
                <a:effectLst>
                  <a:outerShdw blurRad="38100" dist="38100" dir="2700000" algn="tl">
                    <a:srgbClr val="000000">
                      <a:alpha val="43137"/>
                    </a:srgbClr>
                  </a:outerShdw>
                </a:effectLst>
                <a:latin typeface="Trebuchet MS" panose="020B0603020202020204" pitchFamily="34" charset="0"/>
              </a:rPr>
              <a:t> the individual to meet WIOA low-income criteria:</a:t>
            </a:r>
            <a:r>
              <a:rPr lang="en-US" sz="2400" dirty="0"/>
              <a:t>  </a:t>
            </a:r>
          </a:p>
        </p:txBody>
      </p:sp>
      <p:sp>
        <p:nvSpPr>
          <p:cNvPr id="3" name="Content Placeholder 2"/>
          <p:cNvSpPr>
            <a:spLocks noGrp="1"/>
          </p:cNvSpPr>
          <p:nvPr>
            <p:ph sz="half" idx="1"/>
          </p:nvPr>
        </p:nvSpPr>
        <p:spPr>
          <a:xfrm>
            <a:off x="457200" y="2362200"/>
            <a:ext cx="4038600" cy="3763963"/>
          </a:xfrm>
        </p:spPr>
        <p:txBody>
          <a:bodyPr/>
          <a:lstStyle/>
          <a:p>
            <a:pPr marL="514350" indent="-514350">
              <a:buAutoNum type="arabicPeriod"/>
            </a:pPr>
            <a:r>
              <a:rPr lang="en-US" sz="2400" dirty="0"/>
              <a:t>A recipient of a secondary school diploma or its recognized equivalent who is low-income individual and is</a:t>
            </a:r>
            <a:r>
              <a:rPr lang="en-US" dirty="0"/>
              <a:t> </a:t>
            </a:r>
          </a:p>
          <a:p>
            <a:pPr lvl="1" indent="-342900">
              <a:buFontTx/>
              <a:buChar char="-"/>
            </a:pPr>
            <a:r>
              <a:rPr lang="en-US" sz="2300" dirty="0"/>
              <a:t>Basic Skills Deficient, or </a:t>
            </a:r>
          </a:p>
          <a:p>
            <a:pPr lvl="1" indent="-342900">
              <a:buFontTx/>
              <a:buChar char="-"/>
            </a:pPr>
            <a:r>
              <a:rPr lang="en-US" sz="2300" dirty="0"/>
              <a:t>An English language learner</a:t>
            </a:r>
          </a:p>
        </p:txBody>
      </p:sp>
      <p:sp>
        <p:nvSpPr>
          <p:cNvPr id="4" name="Content Placeholder 3"/>
          <p:cNvSpPr>
            <a:spLocks noGrp="1"/>
          </p:cNvSpPr>
          <p:nvPr>
            <p:ph sz="half" idx="2"/>
          </p:nvPr>
        </p:nvSpPr>
        <p:spPr>
          <a:xfrm>
            <a:off x="4648200" y="2362200"/>
            <a:ext cx="4038600" cy="3763963"/>
          </a:xfrm>
        </p:spPr>
        <p:txBody>
          <a:bodyPr/>
          <a:lstStyle/>
          <a:p>
            <a:pPr marL="457200" indent="-457200">
              <a:buFont typeface="+mj-lt"/>
              <a:buAutoNum type="arabicPeriod" startAt="2"/>
            </a:pPr>
            <a:r>
              <a:rPr lang="en-US" sz="2300" dirty="0"/>
              <a:t>A low-income individual requiring additional assistance to enter or complete an educational program or to secure or hold employment (must be supported based on local policy criteria.)</a:t>
            </a:r>
          </a:p>
        </p:txBody>
      </p:sp>
      <p:sp>
        <p:nvSpPr>
          <p:cNvPr id="5" name="Slide Number Placeholder 4"/>
          <p:cNvSpPr>
            <a:spLocks noGrp="1"/>
          </p:cNvSpPr>
          <p:nvPr>
            <p:ph type="sldNum" sz="quarter" idx="12"/>
          </p:nvPr>
        </p:nvSpPr>
        <p:spPr/>
        <p:txBody>
          <a:bodyPr/>
          <a:lstStyle/>
          <a:p>
            <a:pPr>
              <a:defRPr/>
            </a:pPr>
            <a:fld id="{C4582505-829C-4A80-B162-220F6B20162B}" type="slidenum">
              <a:rPr lang="en-US" smtClean="0">
                <a:solidFill>
                  <a:prstClr val="black">
                    <a:tint val="75000"/>
                  </a:prstClr>
                </a:solidFill>
              </a:rPr>
              <a:pPr>
                <a:defRPr/>
              </a:pPr>
              <a:t>51</a:t>
            </a:fld>
            <a:endParaRPr lang="en-US" dirty="0">
              <a:solidFill>
                <a:prstClr val="black">
                  <a:tint val="75000"/>
                </a:prstClr>
              </a:solidFill>
            </a:endParaRPr>
          </a:p>
        </p:txBody>
      </p:sp>
    </p:spTree>
    <p:extLst>
      <p:ext uri="{BB962C8B-B14F-4D97-AF65-F5344CB8AC3E}">
        <p14:creationId xmlns:p14="http://schemas.microsoft.com/office/powerpoint/2010/main" val="2166694862"/>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9FF2FA2-3FAD-4228-9A6D-B6D0B804EF2F}"/>
              </a:ext>
            </a:extLst>
          </p:cNvPr>
          <p:cNvSpPr>
            <a:spLocks noGrp="1"/>
          </p:cNvSpPr>
          <p:nvPr>
            <p:ph type="title"/>
          </p:nvPr>
        </p:nvSpPr>
        <p:spPr>
          <a:xfrm>
            <a:off x="381000" y="1143000"/>
            <a:ext cx="8305800" cy="684212"/>
          </a:xfrm>
        </p:spPr>
        <p:txBody>
          <a:bodyPr/>
          <a:lstStyle/>
          <a:p>
            <a:r>
              <a:rPr lang="en-US" sz="4000" b="1" dirty="0"/>
              <a:t>H.S. Diploma or GED &amp; BSD or ELL</a:t>
            </a:r>
            <a:endParaRPr lang="en-US" sz="4000" dirty="0"/>
          </a:p>
        </p:txBody>
      </p:sp>
      <p:sp>
        <p:nvSpPr>
          <p:cNvPr id="7" name="Content Placeholder 6">
            <a:extLst>
              <a:ext uri="{FF2B5EF4-FFF2-40B4-BE49-F238E27FC236}">
                <a16:creationId xmlns:a16="http://schemas.microsoft.com/office/drawing/2014/main" id="{6F649611-8261-4B34-9711-BCC9A5241917}"/>
              </a:ext>
            </a:extLst>
          </p:cNvPr>
          <p:cNvSpPr>
            <a:spLocks noGrp="1"/>
          </p:cNvSpPr>
          <p:nvPr>
            <p:ph idx="1"/>
          </p:nvPr>
        </p:nvSpPr>
        <p:spPr>
          <a:xfrm>
            <a:off x="457200" y="2057400"/>
            <a:ext cx="8229600" cy="4068763"/>
          </a:xfrm>
        </p:spPr>
        <p:txBody>
          <a:bodyPr/>
          <a:lstStyle/>
          <a:p>
            <a:pPr marL="0" indent="0">
              <a:buNone/>
            </a:pPr>
            <a:r>
              <a:rPr lang="en-US" dirty="0"/>
              <a:t>For this barrier, the client will need to have been an OSY that has already graduated H.S. or completed their GED but is BSD or an ELL as was discussed and demonstrated on slides 17-25 in this power point.    </a:t>
            </a:r>
          </a:p>
        </p:txBody>
      </p:sp>
      <p:sp>
        <p:nvSpPr>
          <p:cNvPr id="5" name="Slide Number Placeholder 4">
            <a:extLst>
              <a:ext uri="{FF2B5EF4-FFF2-40B4-BE49-F238E27FC236}">
                <a16:creationId xmlns:a16="http://schemas.microsoft.com/office/drawing/2014/main" id="{2650A1D0-8212-4BB8-ADB1-8290454602F4}"/>
              </a:ext>
            </a:extLst>
          </p:cNvPr>
          <p:cNvSpPr>
            <a:spLocks noGrp="1"/>
          </p:cNvSpPr>
          <p:nvPr>
            <p:ph type="sldNum" sz="quarter" idx="12"/>
          </p:nvPr>
        </p:nvSpPr>
        <p:spPr/>
        <p:txBody>
          <a:bodyPr/>
          <a:lstStyle/>
          <a:p>
            <a:pPr>
              <a:defRPr/>
            </a:pPr>
            <a:fld id="{C4582505-829C-4A80-B162-220F6B20162B}" type="slidenum">
              <a:rPr lang="en-US" smtClean="0">
                <a:solidFill>
                  <a:prstClr val="black">
                    <a:tint val="75000"/>
                  </a:prstClr>
                </a:solidFill>
              </a:rPr>
              <a:pPr>
                <a:defRPr/>
              </a:pPr>
              <a:t>52</a:t>
            </a:fld>
            <a:endParaRPr lang="en-US" dirty="0">
              <a:solidFill>
                <a:prstClr val="black">
                  <a:tint val="75000"/>
                </a:prstClr>
              </a:solidFill>
            </a:endParaRPr>
          </a:p>
        </p:txBody>
      </p:sp>
    </p:spTree>
    <p:extLst>
      <p:ext uri="{BB962C8B-B14F-4D97-AF65-F5344CB8AC3E}">
        <p14:creationId xmlns:p14="http://schemas.microsoft.com/office/powerpoint/2010/main" val="873349312"/>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1FCA38-D6A7-4637-9490-D33078847A18}"/>
              </a:ext>
            </a:extLst>
          </p:cNvPr>
          <p:cNvSpPr>
            <a:spLocks noGrp="1"/>
          </p:cNvSpPr>
          <p:nvPr>
            <p:ph type="title"/>
          </p:nvPr>
        </p:nvSpPr>
        <p:spPr>
          <a:xfrm>
            <a:off x="457200" y="1143000"/>
            <a:ext cx="8229600" cy="836612"/>
          </a:xfrm>
        </p:spPr>
        <p:txBody>
          <a:bodyPr/>
          <a:lstStyle/>
          <a:p>
            <a:r>
              <a:rPr lang="en-US" b="1" dirty="0"/>
              <a:t>Youth Requiring Assistance</a:t>
            </a:r>
            <a:endParaRPr lang="en-US" dirty="0"/>
          </a:p>
        </p:txBody>
      </p:sp>
      <p:sp>
        <p:nvSpPr>
          <p:cNvPr id="3" name="Content Placeholder 2">
            <a:extLst>
              <a:ext uri="{FF2B5EF4-FFF2-40B4-BE49-F238E27FC236}">
                <a16:creationId xmlns:a16="http://schemas.microsoft.com/office/drawing/2014/main" id="{EAF43795-C3E4-46A3-8E99-50E47FC89C7B}"/>
              </a:ext>
            </a:extLst>
          </p:cNvPr>
          <p:cNvSpPr>
            <a:spLocks noGrp="1"/>
          </p:cNvSpPr>
          <p:nvPr>
            <p:ph idx="1"/>
          </p:nvPr>
        </p:nvSpPr>
        <p:spPr>
          <a:xfrm>
            <a:off x="457200" y="2209800"/>
            <a:ext cx="8229600" cy="3916363"/>
          </a:xfrm>
        </p:spPr>
        <p:txBody>
          <a:bodyPr/>
          <a:lstStyle/>
          <a:p>
            <a:pPr marL="0" indent="0">
              <a:buNone/>
            </a:pPr>
            <a:r>
              <a:rPr lang="en-US" dirty="0"/>
              <a:t>For the barrier of “requiring additional assistance to enter or complete an educational program or to secure or hold employment.” were addressed on slides 35 &amp; 36 of this power point.  </a:t>
            </a:r>
          </a:p>
        </p:txBody>
      </p:sp>
      <p:sp>
        <p:nvSpPr>
          <p:cNvPr id="4" name="Slide Number Placeholder 3">
            <a:extLst>
              <a:ext uri="{FF2B5EF4-FFF2-40B4-BE49-F238E27FC236}">
                <a16:creationId xmlns:a16="http://schemas.microsoft.com/office/drawing/2014/main" id="{92C18DC4-AB28-4443-8BC5-3498D76D45F4}"/>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53</a:t>
            </a:fld>
            <a:endParaRPr lang="en-US" dirty="0">
              <a:solidFill>
                <a:prstClr val="black">
                  <a:tint val="75000"/>
                </a:prstClr>
              </a:solidFill>
            </a:endParaRPr>
          </a:p>
        </p:txBody>
      </p:sp>
    </p:spTree>
    <p:extLst>
      <p:ext uri="{BB962C8B-B14F-4D97-AF65-F5344CB8AC3E}">
        <p14:creationId xmlns:p14="http://schemas.microsoft.com/office/powerpoint/2010/main" val="1933536711"/>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8F5DFD-125B-415B-A58E-51B6607D444F}"/>
              </a:ext>
            </a:extLst>
          </p:cNvPr>
          <p:cNvSpPr>
            <a:spLocks noGrp="1"/>
          </p:cNvSpPr>
          <p:nvPr>
            <p:ph type="title"/>
          </p:nvPr>
        </p:nvSpPr>
        <p:spPr>
          <a:xfrm>
            <a:off x="457200" y="1066800"/>
            <a:ext cx="8229600" cy="634944"/>
          </a:xfrm>
        </p:spPr>
        <p:txBody>
          <a:bodyPr/>
          <a:lstStyle/>
          <a:p>
            <a:r>
              <a:rPr lang="en-US" b="1" dirty="0"/>
              <a:t>5% Youth</a:t>
            </a:r>
            <a:endParaRPr lang="en-US" dirty="0"/>
          </a:p>
        </p:txBody>
      </p:sp>
      <p:sp>
        <p:nvSpPr>
          <p:cNvPr id="3" name="Content Placeholder 2">
            <a:extLst>
              <a:ext uri="{FF2B5EF4-FFF2-40B4-BE49-F238E27FC236}">
                <a16:creationId xmlns:a16="http://schemas.microsoft.com/office/drawing/2014/main" id="{69A1E55E-7951-4E3A-B429-21116002746B}"/>
              </a:ext>
            </a:extLst>
          </p:cNvPr>
          <p:cNvSpPr>
            <a:spLocks noGrp="1"/>
          </p:cNvSpPr>
          <p:nvPr>
            <p:ph idx="1"/>
          </p:nvPr>
        </p:nvSpPr>
        <p:spPr>
          <a:xfrm>
            <a:off x="457200" y="1948628"/>
            <a:ext cx="8229600" cy="4525963"/>
          </a:xfrm>
        </p:spPr>
        <p:txBody>
          <a:bodyPr/>
          <a:lstStyle/>
          <a:p>
            <a:r>
              <a:rPr lang="en-US" sz="2400" dirty="0"/>
              <a:t>A last point to cover for Youth, WIOA Legislation allows for a LWIA to serve up to 5% of their Youth, that are required to meet WIOA Low Income criteria as part of the eligibility (either ISY or OSY), who do not in fact meet WIOA Low Income criteria.</a:t>
            </a:r>
          </a:p>
          <a:p>
            <a:r>
              <a:rPr lang="en-US" sz="2400" dirty="0"/>
              <a:t>The Youth is still required to have at least one or more barriers. </a:t>
            </a:r>
          </a:p>
          <a:p>
            <a:r>
              <a:rPr lang="en-US" sz="2400" dirty="0"/>
              <a:t>Each LWIA is responsible to track their own 5% Youth, so check with the individual who is responsible for providing oversight of your Youth program if you feel you have a good client for the 5% Youth criteria</a:t>
            </a:r>
          </a:p>
        </p:txBody>
      </p:sp>
      <p:sp>
        <p:nvSpPr>
          <p:cNvPr id="4" name="Slide Number Placeholder 3">
            <a:extLst>
              <a:ext uri="{FF2B5EF4-FFF2-40B4-BE49-F238E27FC236}">
                <a16:creationId xmlns:a16="http://schemas.microsoft.com/office/drawing/2014/main" id="{6CC79C6D-43A6-4869-BFC1-493CC8B90B9B}"/>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54</a:t>
            </a:fld>
            <a:endParaRPr lang="en-US" dirty="0">
              <a:solidFill>
                <a:prstClr val="black">
                  <a:tint val="75000"/>
                </a:prstClr>
              </a:solidFill>
            </a:endParaRPr>
          </a:p>
        </p:txBody>
      </p:sp>
    </p:spTree>
    <p:extLst>
      <p:ext uri="{BB962C8B-B14F-4D97-AF65-F5344CB8AC3E}">
        <p14:creationId xmlns:p14="http://schemas.microsoft.com/office/powerpoint/2010/main" val="285972562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1675A6-CC73-4FED-9F35-3624DF160A4E}"/>
              </a:ext>
            </a:extLst>
          </p:cNvPr>
          <p:cNvSpPr>
            <a:spLocks noGrp="1"/>
          </p:cNvSpPr>
          <p:nvPr>
            <p:ph type="title"/>
          </p:nvPr>
        </p:nvSpPr>
        <p:spPr>
          <a:xfrm>
            <a:off x="457200" y="1066800"/>
            <a:ext cx="8229600" cy="684212"/>
          </a:xfrm>
        </p:spPr>
        <p:txBody>
          <a:bodyPr/>
          <a:lstStyle/>
          <a:p>
            <a:r>
              <a:rPr lang="en-US" b="1" dirty="0"/>
              <a:t>Youth Wrap-up</a:t>
            </a:r>
          </a:p>
        </p:txBody>
      </p:sp>
      <p:sp>
        <p:nvSpPr>
          <p:cNvPr id="3" name="Content Placeholder 2">
            <a:extLst>
              <a:ext uri="{FF2B5EF4-FFF2-40B4-BE49-F238E27FC236}">
                <a16:creationId xmlns:a16="http://schemas.microsoft.com/office/drawing/2014/main" id="{2F16AA60-A592-4064-8468-7B454F6826B9}"/>
              </a:ext>
            </a:extLst>
          </p:cNvPr>
          <p:cNvSpPr>
            <a:spLocks noGrp="1"/>
          </p:cNvSpPr>
          <p:nvPr>
            <p:ph idx="1"/>
          </p:nvPr>
        </p:nvSpPr>
        <p:spPr>
          <a:xfrm>
            <a:off x="457200" y="1751012"/>
            <a:ext cx="8229600" cy="4375151"/>
          </a:xfrm>
        </p:spPr>
        <p:txBody>
          <a:bodyPr/>
          <a:lstStyle/>
          <a:p>
            <a:pPr eaLnBrk="1" hangingPunct="1"/>
            <a:r>
              <a:rPr lang="en-US" altLang="en-US" sz="2200" dirty="0"/>
              <a:t>In conclusion – for all WIOA Youth they must meet WIOA General Eligibility tied to Authorized to Work in the U.S. criteria, and if a guy who turns age 18, he must be compliance with Selective Service.  </a:t>
            </a:r>
          </a:p>
          <a:p>
            <a:pPr eaLnBrk="1" hangingPunct="1"/>
            <a:r>
              <a:rPr lang="en-US" altLang="en-US" sz="2200" dirty="0"/>
              <a:t>95% of In-School Youth must meet WIOA Low Income criteria and have at least one or more of the identified Youth Barriers.</a:t>
            </a:r>
          </a:p>
          <a:p>
            <a:pPr eaLnBrk="1" hangingPunct="1"/>
            <a:r>
              <a:rPr lang="en-US" altLang="en-US" sz="2200" dirty="0"/>
              <a:t>For Out-of-School Youth, most of the clients are not required to meet WIOA Low Income criteria unless their only barriers are tied to being a High School Graduate who is Basic Skills Deficient or an English Language Learner, or if the Youth Needing Assistance barrier is the only barrier.</a:t>
            </a:r>
          </a:p>
          <a:p>
            <a:endParaRPr lang="en-US" sz="2000" dirty="0"/>
          </a:p>
        </p:txBody>
      </p:sp>
      <p:sp>
        <p:nvSpPr>
          <p:cNvPr id="4" name="Slide Number Placeholder 3">
            <a:extLst>
              <a:ext uri="{FF2B5EF4-FFF2-40B4-BE49-F238E27FC236}">
                <a16:creationId xmlns:a16="http://schemas.microsoft.com/office/drawing/2014/main" id="{A353B2E5-1A71-4C73-A880-7B7D3DF60E50}"/>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55</a:t>
            </a:fld>
            <a:endParaRPr lang="en-US" dirty="0">
              <a:solidFill>
                <a:prstClr val="black">
                  <a:tint val="75000"/>
                </a:prstClr>
              </a:solidFill>
            </a:endParaRPr>
          </a:p>
        </p:txBody>
      </p:sp>
    </p:spTree>
    <p:extLst>
      <p:ext uri="{BB962C8B-B14F-4D97-AF65-F5344CB8AC3E}">
        <p14:creationId xmlns:p14="http://schemas.microsoft.com/office/powerpoint/2010/main" val="2752532419"/>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86D507-7B99-4DB1-9E25-9A9C871236DD}"/>
              </a:ext>
            </a:extLst>
          </p:cNvPr>
          <p:cNvSpPr>
            <a:spLocks noGrp="1"/>
          </p:cNvSpPr>
          <p:nvPr>
            <p:ph type="title"/>
          </p:nvPr>
        </p:nvSpPr>
        <p:spPr>
          <a:xfrm>
            <a:off x="457200" y="1066800"/>
            <a:ext cx="8229600" cy="838200"/>
          </a:xfrm>
        </p:spPr>
        <p:txBody>
          <a:bodyPr/>
          <a:lstStyle/>
          <a:p>
            <a:r>
              <a:rPr lang="en-US" b="1" dirty="0">
                <a:latin typeface="Trebuchet MS" panose="020B0603020202020204" pitchFamily="34" charset="0"/>
              </a:rPr>
              <a:t>WIOA Youth Eligibility </a:t>
            </a:r>
          </a:p>
        </p:txBody>
      </p:sp>
      <p:sp>
        <p:nvSpPr>
          <p:cNvPr id="3" name="Content Placeholder 2">
            <a:extLst>
              <a:ext uri="{FF2B5EF4-FFF2-40B4-BE49-F238E27FC236}">
                <a16:creationId xmlns:a16="http://schemas.microsoft.com/office/drawing/2014/main" id="{44C3E302-3D9E-4F79-B5E2-C1FBA834022E}"/>
              </a:ext>
            </a:extLst>
          </p:cNvPr>
          <p:cNvSpPr>
            <a:spLocks noGrp="1"/>
          </p:cNvSpPr>
          <p:nvPr>
            <p:ph idx="1"/>
          </p:nvPr>
        </p:nvSpPr>
        <p:spPr>
          <a:xfrm>
            <a:off x="228600" y="2209800"/>
            <a:ext cx="8458200" cy="3916363"/>
          </a:xfrm>
        </p:spPr>
        <p:txBody>
          <a:bodyPr/>
          <a:lstStyle/>
          <a:p>
            <a:r>
              <a:rPr lang="en-US" sz="3000" dirty="0">
                <a:latin typeface="Trebuchet MS" panose="020B0603020202020204" pitchFamily="34" charset="0"/>
                <a:cs typeface="Calibri" panose="020F0502020204030204" pitchFamily="34" charset="0"/>
              </a:rPr>
              <a:t>This concludes the block on Youth Eligibility.</a:t>
            </a:r>
          </a:p>
          <a:p>
            <a:r>
              <a:rPr lang="en-US" sz="3000" dirty="0">
                <a:latin typeface="Trebuchet MS" panose="020B0603020202020204" pitchFamily="34" charset="0"/>
                <a:cs typeface="Calibri" panose="020F0502020204030204" pitchFamily="34" charset="0"/>
              </a:rPr>
              <a:t>If you have any questions, please contact James (Jim) Potts at </a:t>
            </a:r>
            <a:r>
              <a:rPr lang="en-US" sz="3000" dirty="0">
                <a:latin typeface="Trebuchet MS" panose="020B0603020202020204" pitchFamily="34" charset="0"/>
                <a:cs typeface="Calibri" panose="020F0502020204030204" pitchFamily="34" charset="0"/>
                <a:hlinkClick r:id="rId2"/>
              </a:rPr>
              <a:t>james.potts@Illinois.gov</a:t>
            </a:r>
            <a:r>
              <a:rPr lang="en-US" sz="3000" dirty="0">
                <a:latin typeface="Trebuchet MS" panose="020B0603020202020204" pitchFamily="34" charset="0"/>
                <a:cs typeface="Calibri" panose="020F0502020204030204" pitchFamily="34" charset="0"/>
              </a:rPr>
              <a:t> or call him at (217) 416-7097.</a:t>
            </a:r>
            <a:r>
              <a:rPr lang="en-US" dirty="0">
                <a:latin typeface="Trebuchet MS" panose="020B0603020202020204" pitchFamily="34" charset="0"/>
                <a:cs typeface="Calibri" panose="020F0502020204030204" pitchFamily="34" charset="0"/>
              </a:rPr>
              <a:t>	 </a:t>
            </a:r>
          </a:p>
          <a:p>
            <a:endParaRPr lang="en-US" dirty="0"/>
          </a:p>
        </p:txBody>
      </p:sp>
      <p:sp>
        <p:nvSpPr>
          <p:cNvPr id="4" name="Slide Number Placeholder 3">
            <a:extLst>
              <a:ext uri="{FF2B5EF4-FFF2-40B4-BE49-F238E27FC236}">
                <a16:creationId xmlns:a16="http://schemas.microsoft.com/office/drawing/2014/main" id="{ABAB6A94-3983-40D7-8054-17D830E5FABD}"/>
              </a:ext>
            </a:extLst>
          </p:cNvPr>
          <p:cNvSpPr>
            <a:spLocks noGrp="1"/>
          </p:cNvSpPr>
          <p:nvPr>
            <p:ph type="sldNum" sz="quarter" idx="12"/>
          </p:nvPr>
        </p:nvSpPr>
        <p:spPr/>
        <p:txBody>
          <a:bodyPr/>
          <a:lstStyle/>
          <a:p>
            <a:pPr>
              <a:defRPr/>
            </a:pPr>
            <a:fld id="{2E7D7614-D580-447C-B7C7-85DFA00F4D56}" type="slidenum">
              <a:rPr lang="en-US" smtClean="0"/>
              <a:pPr>
                <a:defRPr/>
              </a:pPr>
              <a:t>56</a:t>
            </a:fld>
            <a:endParaRPr lang="en-US" dirty="0"/>
          </a:p>
        </p:txBody>
      </p:sp>
    </p:spTree>
    <p:extLst>
      <p:ext uri="{BB962C8B-B14F-4D97-AF65-F5344CB8AC3E}">
        <p14:creationId xmlns:p14="http://schemas.microsoft.com/office/powerpoint/2010/main" val="2808070732"/>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44EEE4-37E1-4295-AD8B-DF587EE738C6}"/>
              </a:ext>
            </a:extLst>
          </p:cNvPr>
          <p:cNvSpPr>
            <a:spLocks noGrp="1"/>
          </p:cNvSpPr>
          <p:nvPr>
            <p:ph type="title"/>
          </p:nvPr>
        </p:nvSpPr>
        <p:spPr>
          <a:xfrm>
            <a:off x="457200" y="1143000"/>
            <a:ext cx="8229600" cy="836612"/>
          </a:xfrm>
        </p:spPr>
        <p:txBody>
          <a:bodyPr/>
          <a:lstStyle/>
          <a:p>
            <a:r>
              <a:rPr lang="en-US" b="1" dirty="0"/>
              <a:t>General WIOA Eligibility</a:t>
            </a:r>
            <a:endParaRPr lang="en-US" dirty="0"/>
          </a:p>
        </p:txBody>
      </p:sp>
      <p:sp>
        <p:nvSpPr>
          <p:cNvPr id="3" name="Content Placeholder 2">
            <a:extLst>
              <a:ext uri="{FF2B5EF4-FFF2-40B4-BE49-F238E27FC236}">
                <a16:creationId xmlns:a16="http://schemas.microsoft.com/office/drawing/2014/main" id="{0CCFFA40-4A7C-4ABD-8984-CCE08A71B6B8}"/>
              </a:ext>
            </a:extLst>
          </p:cNvPr>
          <p:cNvSpPr>
            <a:spLocks noGrp="1"/>
          </p:cNvSpPr>
          <p:nvPr>
            <p:ph idx="1"/>
          </p:nvPr>
        </p:nvSpPr>
        <p:spPr>
          <a:xfrm>
            <a:off x="457200" y="2209800"/>
            <a:ext cx="8229600" cy="3916363"/>
          </a:xfrm>
        </p:spPr>
        <p:txBody>
          <a:bodyPr/>
          <a:lstStyle/>
          <a:p>
            <a:pPr marL="0" indent="0">
              <a:buNone/>
            </a:pPr>
            <a:r>
              <a:rPr lang="en-US" altLang="en-US" sz="2800" b="1" dirty="0">
                <a:latin typeface="Trebuchet MS" panose="020B0603020202020204" pitchFamily="34" charset="0"/>
                <a:cs typeface="Traditional Arabic" panose="02020603050405020304" pitchFamily="18" charset="-78"/>
              </a:rPr>
              <a:t>General Eligibility Requirements - </a:t>
            </a:r>
            <a:r>
              <a:rPr lang="en-US" sz="2800" dirty="0"/>
              <a:t>all registered individuals must meet two general eligibility requirements:  </a:t>
            </a:r>
          </a:p>
          <a:p>
            <a:pPr lvl="1"/>
            <a:r>
              <a:rPr lang="en-US" sz="2400" dirty="0"/>
              <a:t>Be a citizen or noncitizen authorized to work in the US; and</a:t>
            </a:r>
          </a:p>
          <a:p>
            <a:pPr lvl="1"/>
            <a:r>
              <a:rPr lang="en-US" sz="2400" dirty="0"/>
              <a:t>Meet Military Selective Service registration requirements (males only)</a:t>
            </a:r>
            <a:endParaRPr lang="en-US" altLang="en-US" sz="2400" dirty="0">
              <a:latin typeface="Trebuchet MS" panose="020B0603020202020204" pitchFamily="34" charset="0"/>
              <a:cs typeface="Traditional Arabic" panose="02020603050405020304" pitchFamily="18" charset="-78"/>
            </a:endParaRPr>
          </a:p>
          <a:p>
            <a:pPr marL="0" indent="0">
              <a:buNone/>
            </a:pPr>
            <a:r>
              <a:rPr lang="en-US" sz="2800" dirty="0"/>
              <a:t>	</a:t>
            </a:r>
          </a:p>
        </p:txBody>
      </p:sp>
      <p:sp>
        <p:nvSpPr>
          <p:cNvPr id="4" name="Slide Number Placeholder 3">
            <a:extLst>
              <a:ext uri="{FF2B5EF4-FFF2-40B4-BE49-F238E27FC236}">
                <a16:creationId xmlns:a16="http://schemas.microsoft.com/office/drawing/2014/main" id="{A3BAAA7B-7F38-4A55-86BE-A5ACF2234346}"/>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6</a:t>
            </a:fld>
            <a:endParaRPr lang="en-US" dirty="0">
              <a:solidFill>
                <a:prstClr val="black">
                  <a:tint val="75000"/>
                </a:prstClr>
              </a:solidFill>
            </a:endParaRPr>
          </a:p>
        </p:txBody>
      </p:sp>
    </p:spTree>
    <p:extLst>
      <p:ext uri="{BB962C8B-B14F-4D97-AF65-F5344CB8AC3E}">
        <p14:creationId xmlns:p14="http://schemas.microsoft.com/office/powerpoint/2010/main" val="150736579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95400"/>
            <a:ext cx="8229600" cy="838200"/>
          </a:xfrm>
        </p:spPr>
        <p:txBody>
          <a:bodyPr/>
          <a:lstStyle/>
          <a:p>
            <a:r>
              <a:rPr lang="en-US" b="1" dirty="0"/>
              <a:t>WIOA Youth Program </a:t>
            </a:r>
            <a:endParaRPr lang="en-US" dirty="0"/>
          </a:p>
        </p:txBody>
      </p:sp>
      <p:sp>
        <p:nvSpPr>
          <p:cNvPr id="3" name="Content Placeholder 2"/>
          <p:cNvSpPr>
            <a:spLocks noGrp="1"/>
          </p:cNvSpPr>
          <p:nvPr>
            <p:ph idx="1"/>
          </p:nvPr>
        </p:nvSpPr>
        <p:spPr>
          <a:xfrm>
            <a:off x="457200" y="2590800"/>
            <a:ext cx="8229600" cy="3535363"/>
          </a:xfrm>
        </p:spPr>
        <p:txBody>
          <a:bodyPr/>
          <a:lstStyle/>
          <a:p>
            <a:pPr marL="0" indent="0">
              <a:buNone/>
            </a:pPr>
            <a:r>
              <a:rPr lang="en-US" altLang="en-US" dirty="0">
                <a:latin typeface="Trebuchet MS" panose="020B0603020202020204" pitchFamily="34" charset="0"/>
                <a:cs typeface="Traditional Arabic" panose="02020603050405020304" pitchFamily="18" charset="-78"/>
              </a:rPr>
              <a:t>Workforce Innovation and Opportunity Act of 2014:</a:t>
            </a:r>
          </a:p>
          <a:p>
            <a:pPr lvl="1"/>
            <a:r>
              <a:rPr lang="en-US" dirty="0"/>
              <a:t>In-School Youth is a separate category from Out-of-School Youth and the eligibility between these two are significantly  different. </a:t>
            </a:r>
          </a:p>
        </p:txBody>
      </p:sp>
      <p:sp>
        <p:nvSpPr>
          <p:cNvPr id="4" name="Slide Number Placeholder 3"/>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7</a:t>
            </a:fld>
            <a:endParaRPr lang="en-US" dirty="0">
              <a:solidFill>
                <a:prstClr val="black">
                  <a:tint val="75000"/>
                </a:prstClr>
              </a:solidFill>
            </a:endParaRPr>
          </a:p>
        </p:txBody>
      </p:sp>
    </p:spTree>
    <p:extLst>
      <p:ext uri="{BB962C8B-B14F-4D97-AF65-F5344CB8AC3E}">
        <p14:creationId xmlns:p14="http://schemas.microsoft.com/office/powerpoint/2010/main" val="423226042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E7979-2514-4E72-8C6A-B5645C8CD095}"/>
              </a:ext>
            </a:extLst>
          </p:cNvPr>
          <p:cNvSpPr>
            <a:spLocks noGrp="1"/>
          </p:cNvSpPr>
          <p:nvPr>
            <p:ph type="title"/>
          </p:nvPr>
        </p:nvSpPr>
        <p:spPr>
          <a:xfrm>
            <a:off x="457200" y="1066800"/>
            <a:ext cx="8229600" cy="760412"/>
          </a:xfrm>
        </p:spPr>
        <p:txBody>
          <a:bodyPr/>
          <a:lstStyle/>
          <a:p>
            <a:r>
              <a:rPr lang="en-US" b="1" dirty="0"/>
              <a:t>School Status at Application</a:t>
            </a:r>
            <a:endParaRPr lang="en-US" dirty="0"/>
          </a:p>
        </p:txBody>
      </p:sp>
      <p:sp>
        <p:nvSpPr>
          <p:cNvPr id="3" name="Content Placeholder 2">
            <a:extLst>
              <a:ext uri="{FF2B5EF4-FFF2-40B4-BE49-F238E27FC236}">
                <a16:creationId xmlns:a16="http://schemas.microsoft.com/office/drawing/2014/main" id="{64F54ABC-FEA1-493A-87AD-6796B361002F}"/>
              </a:ext>
            </a:extLst>
          </p:cNvPr>
          <p:cNvSpPr>
            <a:spLocks noGrp="1"/>
          </p:cNvSpPr>
          <p:nvPr>
            <p:ph idx="1"/>
          </p:nvPr>
        </p:nvSpPr>
        <p:spPr>
          <a:xfrm>
            <a:off x="457200" y="1981200"/>
            <a:ext cx="8229600" cy="4144963"/>
          </a:xfrm>
        </p:spPr>
        <p:txBody>
          <a:bodyPr/>
          <a:lstStyle/>
          <a:p>
            <a:pPr marL="0" indent="0">
              <a:buNone/>
            </a:pPr>
            <a:r>
              <a:rPr lang="en-US" sz="2800" dirty="0"/>
              <a:t>The school status should be recorded based on what the client is doing at the time of their WIOA  application, not what the client will be entering as part of their WIOA services.</a:t>
            </a:r>
          </a:p>
          <a:p>
            <a:pPr marL="0" indent="0">
              <a:buNone/>
            </a:pPr>
            <a:r>
              <a:rPr lang="en-US" dirty="0"/>
              <a:t>	   </a:t>
            </a:r>
          </a:p>
          <a:p>
            <a:endParaRPr lang="en-US" sz="2800" dirty="0"/>
          </a:p>
        </p:txBody>
      </p:sp>
      <p:sp>
        <p:nvSpPr>
          <p:cNvPr id="4" name="Slide Number Placeholder 3">
            <a:extLst>
              <a:ext uri="{FF2B5EF4-FFF2-40B4-BE49-F238E27FC236}">
                <a16:creationId xmlns:a16="http://schemas.microsoft.com/office/drawing/2014/main" id="{096B7F86-154F-4C88-973D-0211DB190773}"/>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8</a:t>
            </a:fld>
            <a:endParaRPr lang="en-US" dirty="0">
              <a:solidFill>
                <a:prstClr val="black">
                  <a:tint val="75000"/>
                </a:prstClr>
              </a:solidFill>
            </a:endParaRPr>
          </a:p>
        </p:txBody>
      </p:sp>
    </p:spTree>
    <p:extLst>
      <p:ext uri="{BB962C8B-B14F-4D97-AF65-F5344CB8AC3E}">
        <p14:creationId xmlns:p14="http://schemas.microsoft.com/office/powerpoint/2010/main" val="2289090789"/>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FA92DC-2199-46DB-AB31-7DCF6A306EBD}"/>
              </a:ext>
            </a:extLst>
          </p:cNvPr>
          <p:cNvSpPr>
            <a:spLocks noGrp="1"/>
          </p:cNvSpPr>
          <p:nvPr>
            <p:ph type="title"/>
          </p:nvPr>
        </p:nvSpPr>
        <p:spPr>
          <a:xfrm>
            <a:off x="457200" y="1143000"/>
            <a:ext cx="8229600" cy="836612"/>
          </a:xfrm>
        </p:spPr>
        <p:txBody>
          <a:bodyPr/>
          <a:lstStyle/>
          <a:p>
            <a:r>
              <a:rPr lang="en-US" b="1" dirty="0"/>
              <a:t>Guidance from TEGL 21-16</a:t>
            </a:r>
            <a:endParaRPr lang="en-US" dirty="0"/>
          </a:p>
        </p:txBody>
      </p:sp>
      <p:sp>
        <p:nvSpPr>
          <p:cNvPr id="3" name="Content Placeholder 2">
            <a:extLst>
              <a:ext uri="{FF2B5EF4-FFF2-40B4-BE49-F238E27FC236}">
                <a16:creationId xmlns:a16="http://schemas.microsoft.com/office/drawing/2014/main" id="{9D2824D8-7A72-46B6-AEA0-A11B427090DA}"/>
              </a:ext>
            </a:extLst>
          </p:cNvPr>
          <p:cNvSpPr>
            <a:spLocks noGrp="1"/>
          </p:cNvSpPr>
          <p:nvPr>
            <p:ph idx="1"/>
          </p:nvPr>
        </p:nvSpPr>
        <p:spPr>
          <a:xfrm>
            <a:off x="457200" y="2209800"/>
            <a:ext cx="8229600" cy="3916363"/>
          </a:xfrm>
        </p:spPr>
        <p:txBody>
          <a:bodyPr/>
          <a:lstStyle/>
          <a:p>
            <a:pPr marL="0" lvl="2" indent="0">
              <a:spcBef>
                <a:spcPts val="1000"/>
              </a:spcBef>
              <a:buNone/>
            </a:pPr>
            <a:r>
              <a:rPr lang="en-US" dirty="0"/>
              <a:t>For purposes of WIOA, providers of Adult Education under Title II of WIOA, YouthBuild programs, the Job Corps program, high school equivalency programs, and dropout re-engagement programs are not considered to be schools for the purposes of determining school status, with one exception:</a:t>
            </a:r>
          </a:p>
          <a:p>
            <a:pPr marL="685800" lvl="3">
              <a:spcBef>
                <a:spcPts val="1000"/>
              </a:spcBef>
            </a:pPr>
            <a:r>
              <a:rPr lang="en-US" sz="1900" dirty="0"/>
              <a:t>Youth attending high school equivalency (HSE) programs, including those considered to be dropout re-engagement programs, funded by the public K–12 school system that are classified by the school system as still enrolled in school are considered ISY.</a:t>
            </a:r>
          </a:p>
          <a:p>
            <a:endParaRPr lang="en-US" dirty="0"/>
          </a:p>
        </p:txBody>
      </p:sp>
      <p:sp>
        <p:nvSpPr>
          <p:cNvPr id="4" name="Slide Number Placeholder 3">
            <a:extLst>
              <a:ext uri="{FF2B5EF4-FFF2-40B4-BE49-F238E27FC236}">
                <a16:creationId xmlns:a16="http://schemas.microsoft.com/office/drawing/2014/main" id="{38BFA77A-31B3-4461-BBA8-2F687F2EA425}"/>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9</a:t>
            </a:fld>
            <a:endParaRPr lang="en-US" dirty="0">
              <a:solidFill>
                <a:prstClr val="black">
                  <a:tint val="75000"/>
                </a:prstClr>
              </a:solidFill>
            </a:endParaRPr>
          </a:p>
        </p:txBody>
      </p:sp>
    </p:spTree>
    <p:extLst>
      <p:ext uri="{BB962C8B-B14F-4D97-AF65-F5344CB8AC3E}">
        <p14:creationId xmlns:p14="http://schemas.microsoft.com/office/powerpoint/2010/main" val="3439191814"/>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theme/theme1.xml><?xml version="1.0" encoding="utf-8"?>
<a:theme xmlns:a="http://schemas.openxmlformats.org/drawingml/2006/main" name="Office Theme">
  <a:themeElements>
    <a:clrScheme name="Illinois workNet">
      <a:dk1>
        <a:sysClr val="windowText" lastClr="000000"/>
      </a:dk1>
      <a:lt1>
        <a:sysClr val="window" lastClr="FFFFFF"/>
      </a:lt1>
      <a:dk2>
        <a:srgbClr val="004990"/>
      </a:dk2>
      <a:lt2>
        <a:srgbClr val="EEECE1"/>
      </a:lt2>
      <a:accent1>
        <a:srgbClr val="C41230"/>
      </a:accent1>
      <a:accent2>
        <a:srgbClr val="F58025"/>
      </a:accent2>
      <a:accent3>
        <a:srgbClr val="004990"/>
      </a:accent3>
      <a:accent4>
        <a:srgbClr val="FFEA53"/>
      </a:accent4>
      <a:accent5>
        <a:srgbClr val="CA3827"/>
      </a:accent5>
      <a:accent6>
        <a:srgbClr val="9A3620"/>
      </a:accent6>
      <a:hlink>
        <a:srgbClr val="0000FF"/>
      </a:hlink>
      <a:folHlink>
        <a:srgbClr val="800080"/>
      </a:folHlink>
    </a:clrScheme>
    <a:fontScheme name="Illinois workNet">
      <a:majorFont>
        <a:latin typeface="Futura Md BT"/>
        <a:ea typeface=""/>
        <a:cs typeface=""/>
      </a:majorFont>
      <a:minorFont>
        <a:latin typeface="Futura Lt B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Office Theme">
  <a:themeElements>
    <a:clrScheme name="Custom 14">
      <a:dk1>
        <a:sysClr val="windowText" lastClr="000000"/>
      </a:dk1>
      <a:lt1>
        <a:sysClr val="window" lastClr="FFFFFF"/>
      </a:lt1>
      <a:dk2>
        <a:srgbClr val="21205F"/>
      </a:dk2>
      <a:lt2>
        <a:srgbClr val="E2E2E2"/>
      </a:lt2>
      <a:accent1>
        <a:srgbClr val="C4122F"/>
      </a:accent1>
      <a:accent2>
        <a:srgbClr val="B74900"/>
      </a:accent2>
      <a:accent3>
        <a:srgbClr val="004990"/>
      </a:accent3>
      <a:accent4>
        <a:srgbClr val="527E08"/>
      </a:accent4>
      <a:accent5>
        <a:srgbClr val="96005D"/>
      </a:accent5>
      <a:accent6>
        <a:srgbClr val="00615B"/>
      </a:accent6>
      <a:hlink>
        <a:srgbClr val="000000"/>
      </a:hlink>
      <a:folHlink>
        <a:srgbClr val="000000"/>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E72BBCF13D0B54BA6F019D4ADC6FF0A" ma:contentTypeVersion="3" ma:contentTypeDescription="Create a new document." ma:contentTypeScope="" ma:versionID="81be4bf206c7728b0ee89401ad844863">
  <xsd:schema xmlns:xsd="http://www.w3.org/2001/XMLSchema" xmlns:xs="http://www.w3.org/2001/XMLSchema" xmlns:p="http://schemas.microsoft.com/office/2006/metadata/properties" xmlns:ns1="http://schemas.microsoft.com/sharepoint/v3" targetNamespace="http://schemas.microsoft.com/office/2006/metadata/properties" ma:root="true" ma:fieldsID="ff328a1cd662c37536c074f55b1464a7"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4"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5"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6"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AC3538BA-18B6-4B1E-AE20-B2F3606B9A15}"/>
</file>

<file path=customXml/itemProps2.xml><?xml version="1.0" encoding="utf-8"?>
<ds:datastoreItem xmlns:ds="http://schemas.openxmlformats.org/officeDocument/2006/customXml" ds:itemID="{087BB598-8A1D-4FB8-B8AA-8C7AA852EA53}"/>
</file>

<file path=customXml/itemProps3.xml><?xml version="1.0" encoding="utf-8"?>
<ds:datastoreItem xmlns:ds="http://schemas.openxmlformats.org/officeDocument/2006/customXml" ds:itemID="{22C6178C-2FCC-4B8B-84D7-6761EE24FC98}"/>
</file>

<file path=docProps/app.xml><?xml version="1.0" encoding="utf-8"?>
<Properties xmlns="http://schemas.openxmlformats.org/officeDocument/2006/extended-properties" xmlns:vt="http://schemas.openxmlformats.org/officeDocument/2006/docPropsVTypes">
  <TotalTime>1528</TotalTime>
  <Words>3334</Words>
  <Application>Microsoft Office PowerPoint</Application>
  <PresentationFormat>On-screen Show (4:3)</PresentationFormat>
  <Paragraphs>246</Paragraphs>
  <Slides>56</Slides>
  <Notes>1</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56</vt:i4>
      </vt:variant>
    </vt:vector>
  </HeadingPairs>
  <TitlesOfParts>
    <vt:vector size="64" baseType="lpstr">
      <vt:lpstr>Arial</vt:lpstr>
      <vt:lpstr>Calibri</vt:lpstr>
      <vt:lpstr>Futura Lt BT</vt:lpstr>
      <vt:lpstr>Futura Md BT</vt:lpstr>
      <vt:lpstr>Segoe UI</vt:lpstr>
      <vt:lpstr>Trebuchet MS</vt:lpstr>
      <vt:lpstr>Office Theme</vt:lpstr>
      <vt:lpstr>2_Office Theme</vt:lpstr>
      <vt:lpstr>PowerPoint Presentation</vt:lpstr>
      <vt:lpstr>Federal Youth Guidance</vt:lpstr>
      <vt:lpstr>Understanding the ePolicy Manual </vt:lpstr>
      <vt:lpstr>State Youth Guidance</vt:lpstr>
      <vt:lpstr>WIOA Youth Eligibility </vt:lpstr>
      <vt:lpstr>General WIOA Eligibility</vt:lpstr>
      <vt:lpstr>WIOA Youth Program </vt:lpstr>
      <vt:lpstr>School Status at Application</vt:lpstr>
      <vt:lpstr>Guidance from TEGL 21-16</vt:lpstr>
      <vt:lpstr>Determining School Status</vt:lpstr>
      <vt:lpstr>Determining ISY Status</vt:lpstr>
      <vt:lpstr>Determining OSY Status</vt:lpstr>
      <vt:lpstr>Excluding Adult Education</vt:lpstr>
      <vt:lpstr>WIOA In-School Youth</vt:lpstr>
      <vt:lpstr>In-School Youth</vt:lpstr>
      <vt:lpstr>WIOA In-School Youth Barriers</vt:lpstr>
      <vt:lpstr>Basic Skills Deficient</vt:lpstr>
      <vt:lpstr>Basic Skills Deficient</vt:lpstr>
      <vt:lpstr>Basic Skills Deficient (BSD)</vt:lpstr>
      <vt:lpstr>Basic Skills Screening Tool</vt:lpstr>
      <vt:lpstr>Basic Skills Screening Tool</vt:lpstr>
      <vt:lpstr>Basic Skills Screening Tool</vt:lpstr>
      <vt:lpstr>English Language Learner</vt:lpstr>
      <vt:lpstr>Youth Barriers</vt:lpstr>
      <vt:lpstr>English Language Learner</vt:lpstr>
      <vt:lpstr>Youth “Offender” Barrier</vt:lpstr>
      <vt:lpstr>Youth “Offender” Barrier</vt:lpstr>
      <vt:lpstr>Youth “Homeless” Barrier</vt:lpstr>
      <vt:lpstr>Youth Barrier of Homeless</vt:lpstr>
      <vt:lpstr>Foster Child</vt:lpstr>
      <vt:lpstr>Aged out of Foster Care</vt:lpstr>
      <vt:lpstr>Runaway</vt:lpstr>
      <vt:lpstr>Pregnant or Parenting Barrier</vt:lpstr>
      <vt:lpstr>An Individual with a Disability</vt:lpstr>
      <vt:lpstr>Youth Barrier Must Understand</vt:lpstr>
      <vt:lpstr>Youth Requiring Assistance</vt:lpstr>
      <vt:lpstr>Concludes In-School Youth (ISY)</vt:lpstr>
      <vt:lpstr>Out-of-School Youth Eligibility</vt:lpstr>
      <vt:lpstr>Out-of-School Youth</vt:lpstr>
      <vt:lpstr>Guidance from TEGL 21-16</vt:lpstr>
      <vt:lpstr>The following out-of-school youth barriers do not require the individual to meet low-income criteria:</vt:lpstr>
      <vt:lpstr>High School Drop Out</vt:lpstr>
      <vt:lpstr>Documenting High School  Drop Out</vt:lpstr>
      <vt:lpstr>Not Attended High School in a Quarter</vt:lpstr>
      <vt:lpstr>Not Attended High School in a Quarter</vt:lpstr>
      <vt:lpstr>Subject to Justice System</vt:lpstr>
      <vt:lpstr>Subject to Justice System</vt:lpstr>
      <vt:lpstr>Subject to Justice System</vt:lpstr>
      <vt:lpstr>Out-of-School Youth Barriers</vt:lpstr>
      <vt:lpstr>Out-of-School Youth Barriers</vt:lpstr>
      <vt:lpstr>The following out-of-school youth barriers require the individual to meet WIOA low-income criteria:  </vt:lpstr>
      <vt:lpstr>H.S. Diploma or GED &amp; BSD or ELL</vt:lpstr>
      <vt:lpstr>Youth Requiring Assistance</vt:lpstr>
      <vt:lpstr>5% Youth</vt:lpstr>
      <vt:lpstr>Youth Wrap-up</vt:lpstr>
      <vt:lpstr>WIOA Youth Eligibility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Potts, James</dc:creator>
  <cp:lastModifiedBy>Potts, James</cp:lastModifiedBy>
  <cp:revision>124</cp:revision>
  <dcterms:created xsi:type="dcterms:W3CDTF">2020-05-14T18:49:34Z</dcterms:created>
  <dcterms:modified xsi:type="dcterms:W3CDTF">2021-01-11T13:04:48Z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0x0101001E72BBCF13D0B54BA6F019D4ADC6FF0A</vt:lpwstr>
  </property>
</Properties>
</file>