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Lst>
  <p:notesMasterIdLst>
    <p:notesMasterId r:id="rId83"/>
  </p:notesMasterIdLst>
  <p:handoutMasterIdLst>
    <p:handoutMasterId r:id="rId84"/>
  </p:handoutMasterIdLst>
  <p:sldIdLst>
    <p:sldId id="256" r:id="rId3"/>
    <p:sldId id="443" r:id="rId4"/>
    <p:sldId id="682" r:id="rId5"/>
    <p:sldId id="451" r:id="rId6"/>
    <p:sldId id="446" r:id="rId7"/>
    <p:sldId id="676" r:id="rId8"/>
    <p:sldId id="761" r:id="rId9"/>
    <p:sldId id="643" r:id="rId10"/>
    <p:sldId id="569" r:id="rId11"/>
    <p:sldId id="728" r:id="rId12"/>
    <p:sldId id="725" r:id="rId13"/>
    <p:sldId id="726" r:id="rId14"/>
    <p:sldId id="727" r:id="rId15"/>
    <p:sldId id="645" r:id="rId16"/>
    <p:sldId id="566" r:id="rId17"/>
    <p:sldId id="764" r:id="rId18"/>
    <p:sldId id="695" r:id="rId19"/>
    <p:sldId id="730" r:id="rId20"/>
    <p:sldId id="731" r:id="rId21"/>
    <p:sldId id="732" r:id="rId22"/>
    <p:sldId id="697" r:id="rId23"/>
    <p:sldId id="448" r:id="rId24"/>
    <p:sldId id="698" r:id="rId25"/>
    <p:sldId id="735" r:id="rId26"/>
    <p:sldId id="736" r:id="rId27"/>
    <p:sldId id="734" r:id="rId28"/>
    <p:sldId id="699" r:id="rId29"/>
    <p:sldId id="656" r:id="rId30"/>
    <p:sldId id="683" r:id="rId31"/>
    <p:sldId id="739" r:id="rId32"/>
    <p:sldId id="737" r:id="rId33"/>
    <p:sldId id="738" r:id="rId34"/>
    <p:sldId id="659" r:id="rId35"/>
    <p:sldId id="701" r:id="rId36"/>
    <p:sldId id="742" r:id="rId37"/>
    <p:sldId id="743" r:id="rId38"/>
    <p:sldId id="663" r:id="rId39"/>
    <p:sldId id="762" r:id="rId40"/>
    <p:sldId id="745" r:id="rId41"/>
    <p:sldId id="702" r:id="rId42"/>
    <p:sldId id="753" r:id="rId43"/>
    <p:sldId id="754" r:id="rId44"/>
    <p:sldId id="450" r:id="rId45"/>
    <p:sldId id="628" r:id="rId46"/>
    <p:sldId id="585" r:id="rId47"/>
    <p:sldId id="755" r:id="rId48"/>
    <p:sldId id="756" r:id="rId49"/>
    <p:sldId id="757" r:id="rId50"/>
    <p:sldId id="629" r:id="rId51"/>
    <p:sldId id="716" r:id="rId52"/>
    <p:sldId id="589" r:id="rId53"/>
    <p:sldId id="721" r:id="rId54"/>
    <p:sldId id="705" r:id="rId55"/>
    <p:sldId id="706" r:id="rId56"/>
    <p:sldId id="593" r:id="rId57"/>
    <p:sldId id="718" r:id="rId58"/>
    <p:sldId id="719" r:id="rId59"/>
    <p:sldId id="720" r:id="rId60"/>
    <p:sldId id="715" r:id="rId61"/>
    <p:sldId id="639" r:id="rId62"/>
    <p:sldId id="671" r:id="rId63"/>
    <p:sldId id="458" r:id="rId64"/>
    <p:sldId id="640" r:id="rId65"/>
    <p:sldId id="679" r:id="rId66"/>
    <p:sldId id="691" r:id="rId67"/>
    <p:sldId id="626" r:id="rId68"/>
    <p:sldId id="692" r:id="rId69"/>
    <p:sldId id="616" r:id="rId70"/>
    <p:sldId id="627" r:id="rId71"/>
    <p:sldId id="693" r:id="rId72"/>
    <p:sldId id="758" r:id="rId73"/>
    <p:sldId id="759" r:id="rId74"/>
    <p:sldId id="760" r:id="rId75"/>
    <p:sldId id="625" r:id="rId76"/>
    <p:sldId id="694" r:id="rId77"/>
    <p:sldId id="460" r:id="rId78"/>
    <p:sldId id="641" r:id="rId79"/>
    <p:sldId id="642" r:id="rId80"/>
    <p:sldId id="680" r:id="rId81"/>
    <p:sldId id="502" r:id="rId8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5" autoAdjust="0"/>
    <p:restoredTop sz="86376" autoAdjust="0"/>
  </p:normalViewPr>
  <p:slideViewPr>
    <p:cSldViewPr>
      <p:cViewPr varScale="1">
        <p:scale>
          <a:sx n="77" d="100"/>
          <a:sy n="77" d="100"/>
        </p:scale>
        <p:origin x="1242" y="96"/>
      </p:cViewPr>
      <p:guideLst>
        <p:guide orient="horz" pos="2160"/>
        <p:guide pos="2880"/>
      </p:guideLst>
    </p:cSldViewPr>
  </p:slideViewPr>
  <p:outlineViewPr>
    <p:cViewPr>
      <p:scale>
        <a:sx n="33" d="100"/>
        <a:sy n="33" d="100"/>
      </p:scale>
      <p:origin x="0" y="25404"/>
    </p:cViewPr>
  </p:outlineViewPr>
  <p:notesTextViewPr>
    <p:cViewPr>
      <p:scale>
        <a:sx n="100" d="100"/>
        <a:sy n="100" d="100"/>
      </p:scale>
      <p:origin x="0" y="0"/>
    </p:cViewPr>
  </p:notesTextViewPr>
  <p:sorterViewPr>
    <p:cViewPr>
      <p:scale>
        <a:sx n="100" d="100"/>
        <a:sy n="100" d="100"/>
      </p:scale>
      <p:origin x="0" y="5208"/>
    </p:cViewPr>
  </p:sorterViewPr>
  <p:notesViewPr>
    <p:cSldViewPr>
      <p:cViewPr>
        <p:scale>
          <a:sx n="112" d="100"/>
          <a:sy n="112" d="100"/>
        </p:scale>
        <p:origin x="-1476" y="83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customXml" Target="../customXml/item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ustomXml" Target="../customXml/item2.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F1F29AC8-6B70-4D75-BFF5-0A87D0D47F09}" type="datetimeFigureOut">
              <a:rPr lang="en-US" smtClean="0"/>
              <a:t>9/10/2020</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04CCC8F-2BFE-48CC-B9E0-7A82941E1E95}" type="slidenum">
              <a:rPr lang="en-US" smtClean="0"/>
              <a:t>‹#›</a:t>
            </a:fld>
            <a:endParaRPr lang="en-US" dirty="0"/>
          </a:p>
        </p:txBody>
      </p:sp>
    </p:spTree>
    <p:extLst>
      <p:ext uri="{BB962C8B-B14F-4D97-AF65-F5344CB8AC3E}">
        <p14:creationId xmlns:p14="http://schemas.microsoft.com/office/powerpoint/2010/main" val="390532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B39B4F8-A658-4E4D-8C12-B4AE21B4F4B0}" type="datetimeFigureOut">
              <a:rPr lang="en-US" smtClean="0"/>
              <a:t>9/10/2020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753675B-8982-4677-B996-E71960C0899F}" type="slidenum">
              <a:rPr lang="en-US" smtClean="0"/>
              <a:t>‹#›</a:t>
            </a:fld>
            <a:endParaRPr lang="en-US" dirty="0"/>
          </a:p>
        </p:txBody>
      </p:sp>
    </p:spTree>
    <p:extLst>
      <p:ext uri="{BB962C8B-B14F-4D97-AF65-F5344CB8AC3E}">
        <p14:creationId xmlns:p14="http://schemas.microsoft.com/office/powerpoint/2010/main" val="192342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3675B-8982-4677-B996-E71960C0899F}" type="slidenum">
              <a:rPr lang="en-US" smtClean="0"/>
              <a:t>1</a:t>
            </a:fld>
            <a:endParaRPr lang="en-US" dirty="0"/>
          </a:p>
        </p:txBody>
      </p:sp>
    </p:spTree>
    <p:extLst>
      <p:ext uri="{BB962C8B-B14F-4D97-AF65-F5344CB8AC3E}">
        <p14:creationId xmlns:p14="http://schemas.microsoft.com/office/powerpoint/2010/main" val="3447453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wknt_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fld id="{3EF2B723-64A5-4FAF-83DD-BC7E86EBD1DA}" type="datetimeFigureOut">
              <a:rPr lang="en-US"/>
              <a:pPr>
                <a:defRPr/>
              </a:pPr>
              <a:t>9/10/2020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9E4C683-F30A-429C-B58C-F27D1953F1BC}" type="slidenum">
              <a:rPr lang="en-US"/>
              <a:pPr>
                <a:defRPr/>
              </a:pPr>
              <a:t>‹#›</a:t>
            </a:fld>
            <a:endParaRPr lang="en-US" dirty="0"/>
          </a:p>
        </p:txBody>
      </p:sp>
    </p:spTree>
    <p:extLst>
      <p:ext uri="{BB962C8B-B14F-4D97-AF65-F5344CB8AC3E}">
        <p14:creationId xmlns:p14="http://schemas.microsoft.com/office/powerpoint/2010/main" val="1663086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67A140-3D5D-4635-B3CD-0247F0B03B61}" type="datetimeFigureOut">
              <a:rPr lang="en-US"/>
              <a:pPr>
                <a:defRPr/>
              </a:pPr>
              <a:t>9/10/2020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5A4760-AABB-4961-ADAE-8ED53C60DD9E}" type="slidenum">
              <a:rPr lang="en-US"/>
              <a:pPr>
                <a:defRPr/>
              </a:pPr>
              <a:t>‹#›</a:t>
            </a:fld>
            <a:endParaRPr lang="en-US" dirty="0"/>
          </a:p>
        </p:txBody>
      </p:sp>
    </p:spTree>
    <p:extLst>
      <p:ext uri="{BB962C8B-B14F-4D97-AF65-F5344CB8AC3E}">
        <p14:creationId xmlns:p14="http://schemas.microsoft.com/office/powerpoint/2010/main" val="14157106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828461-8518-4CE4-AB9C-E7E51310FD02}" type="datetimeFigureOut">
              <a:rPr lang="en-US"/>
              <a:pPr>
                <a:defRPr/>
              </a:pPr>
              <a:t>9/10/2020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9A871D-EB24-4241-88C8-F86330F75708}" type="slidenum">
              <a:rPr lang="en-US"/>
              <a:pPr>
                <a:defRPr/>
              </a:pPr>
              <a:t>‹#›</a:t>
            </a:fld>
            <a:endParaRPr lang="en-US" dirty="0"/>
          </a:p>
        </p:txBody>
      </p:sp>
    </p:spTree>
    <p:extLst>
      <p:ext uri="{BB962C8B-B14F-4D97-AF65-F5344CB8AC3E}">
        <p14:creationId xmlns:p14="http://schemas.microsoft.com/office/powerpoint/2010/main" val="3764415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wknt_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fld id="{DFC7F173-5A47-46F0-B916-B8389C7707BB}" type="datetime1">
              <a:rPr lang="en-US">
                <a:solidFill>
                  <a:prstClr val="black">
                    <a:tint val="75000"/>
                  </a:prstClr>
                </a:solidFill>
              </a:rPr>
              <a:pPr>
                <a:defRPr/>
              </a:pPr>
              <a:t>9/10/2020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dirty="0"/>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B11217C-D188-4B7B-AA46-994CEEE292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6310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AAC3B7-DECF-4AC7-ADF7-C57D72E428E0}" type="datetime1">
              <a:rPr lang="en-US">
                <a:solidFill>
                  <a:prstClr val="black">
                    <a:tint val="75000"/>
                  </a:prstClr>
                </a:solidFill>
              </a:rPr>
              <a:pPr>
                <a:def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90266F-7792-4508-862E-8792EE5B731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22290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CEDDF7-0768-4F5F-8B7B-42D0AD6A8E63}" type="datetime1">
              <a:rPr lang="en-US">
                <a:solidFill>
                  <a:prstClr val="black">
                    <a:tint val="75000"/>
                  </a:prstClr>
                </a:solidFill>
              </a:rPr>
              <a:pPr>
                <a:def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A64D2D-26A1-4287-B9D6-A4D03B65DB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8989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2B6743-8504-4811-B905-16071106C3AC}" type="datetime1">
              <a:rPr lang="en-US">
                <a:solidFill>
                  <a:prstClr val="black">
                    <a:tint val="75000"/>
                  </a:prstClr>
                </a:solidFill>
              </a:rPr>
              <a:pPr>
                <a:defRPr/>
              </a:pPr>
              <a:t>9/10/2020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582505-829C-4A80-B162-220F6B2016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0356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F536F7B-3FA1-4C07-93DB-3E5C05BFE621}" type="datetime1">
              <a:rPr lang="en-US">
                <a:solidFill>
                  <a:prstClr val="black">
                    <a:tint val="75000"/>
                  </a:prstClr>
                </a:solidFill>
              </a:rPr>
              <a:pPr>
                <a:defRPr/>
              </a:pPr>
              <a:t>9/10/2020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81761F-E069-4050-BC23-69B63B87D6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3110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76755A-149C-4CDE-8FC0-05165F292F14}" type="datetime1">
              <a:rPr lang="en-US">
                <a:solidFill>
                  <a:prstClr val="black">
                    <a:tint val="75000"/>
                  </a:prstClr>
                </a:solidFill>
              </a:rPr>
              <a:pPr>
                <a:defRPr/>
              </a:pPr>
              <a:t>9/10/2020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516BE1-FC0F-4D0C-A8CB-34D6D3B170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158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8C2B7E-DAB8-41C7-85D8-144CC3016555}" type="datetime1">
              <a:rPr lang="en-US">
                <a:solidFill>
                  <a:prstClr val="black">
                    <a:tint val="75000"/>
                  </a:prstClr>
                </a:solidFill>
              </a:rPr>
              <a:pPr>
                <a:defRPr/>
              </a:pPr>
              <a:t>9/10/2020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D1AE37-3C8B-4212-9462-0D712AC86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4135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E805C8-6EE0-495E-B457-942AA21E7D47}" type="datetime1">
              <a:rPr lang="en-US">
                <a:solidFill>
                  <a:prstClr val="black">
                    <a:tint val="75000"/>
                  </a:prstClr>
                </a:solidFill>
              </a:rPr>
              <a:pPr>
                <a:defRPr/>
              </a:pPr>
              <a:t>9/10/2020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172F95-5FFB-4E18-ADEB-1B55238CA2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5166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B0B16E-82BE-409E-A59B-C36EA967B9AB}" type="datetimeFigureOut">
              <a:rPr lang="en-US"/>
              <a:pPr>
                <a:defRPr/>
              </a:pPr>
              <a:t>9/10/2020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7D7614-D580-447C-B7C7-85DFA00F4D56}" type="slidenum">
              <a:rPr lang="en-US"/>
              <a:pPr>
                <a:defRPr/>
              </a:pPr>
              <a:t>‹#›</a:t>
            </a:fld>
            <a:endParaRPr lang="en-US" dirty="0"/>
          </a:p>
        </p:txBody>
      </p:sp>
    </p:spTree>
    <p:extLst>
      <p:ext uri="{BB962C8B-B14F-4D97-AF65-F5344CB8AC3E}">
        <p14:creationId xmlns:p14="http://schemas.microsoft.com/office/powerpoint/2010/main" val="2635937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4D95EE-AFB8-4274-9BB3-0C56B917A3EE}" type="datetime1">
              <a:rPr lang="en-US">
                <a:solidFill>
                  <a:prstClr val="black">
                    <a:tint val="75000"/>
                  </a:prstClr>
                </a:solidFill>
              </a:rPr>
              <a:pPr>
                <a:defRPr/>
              </a:pPr>
              <a:t>9/10/2020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934184-5D67-49EC-AEEA-0D4FC6282A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5098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755F0D-11C9-44C7-9AE2-2501251BE29E}" type="datetime1">
              <a:rPr lang="en-US">
                <a:solidFill>
                  <a:prstClr val="black">
                    <a:tint val="75000"/>
                  </a:prstClr>
                </a:solidFill>
              </a:rPr>
              <a:pPr>
                <a:def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E21809-F7DB-4679-B6DE-63BBFF9AF0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6219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33EB6A-7D3F-480A-9744-E826544F8D3A}" type="datetime1">
              <a:rPr lang="en-US">
                <a:solidFill>
                  <a:prstClr val="black">
                    <a:tint val="75000"/>
                  </a:prstClr>
                </a:solidFill>
              </a:rPr>
              <a:pPr>
                <a:defRPr/>
              </a:pPr>
              <a:t>9/10/2020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893C9-066F-4DF9-ADF8-345E95472C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2710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E69E7B-BF66-4B7A-867A-5CBC465B55EB}" type="datetimeFigureOut">
              <a:rPr lang="en-US"/>
              <a:pPr>
                <a:defRPr/>
              </a:pPr>
              <a:t>9/10/2020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9E739E-62E2-4E5A-81B5-20F8421A8E7E}" type="slidenum">
              <a:rPr lang="en-US"/>
              <a:pPr>
                <a:defRPr/>
              </a:pPr>
              <a:t>‹#›</a:t>
            </a:fld>
            <a:endParaRPr lang="en-US" dirty="0"/>
          </a:p>
        </p:txBody>
      </p:sp>
    </p:spTree>
    <p:extLst>
      <p:ext uri="{BB962C8B-B14F-4D97-AF65-F5344CB8AC3E}">
        <p14:creationId xmlns:p14="http://schemas.microsoft.com/office/powerpoint/2010/main" val="335094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487A404-E2E1-4DFD-9F33-49D7205215E7}" type="datetimeFigureOut">
              <a:rPr lang="en-US"/>
              <a:pPr>
                <a:defRPr/>
              </a:pPr>
              <a:t>9/10/2020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A8755F-F378-4DB3-B322-3774EC7FCF0B}" type="slidenum">
              <a:rPr lang="en-US"/>
              <a:pPr>
                <a:defRPr/>
              </a:pPr>
              <a:t>‹#›</a:t>
            </a:fld>
            <a:endParaRPr lang="en-US" dirty="0"/>
          </a:p>
        </p:txBody>
      </p:sp>
    </p:spTree>
    <p:extLst>
      <p:ext uri="{BB962C8B-B14F-4D97-AF65-F5344CB8AC3E}">
        <p14:creationId xmlns:p14="http://schemas.microsoft.com/office/powerpoint/2010/main" val="3361338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37184E-E733-4B90-97F6-CD0E0559D060}" type="datetimeFigureOut">
              <a:rPr lang="en-US"/>
              <a:pPr>
                <a:defRPr/>
              </a:pPr>
              <a:t>9/10/2020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2E8D06-48FB-46B9-A928-479228A6E7B3}" type="slidenum">
              <a:rPr lang="en-US"/>
              <a:pPr>
                <a:defRPr/>
              </a:pPr>
              <a:t>‹#›</a:t>
            </a:fld>
            <a:endParaRPr lang="en-US" dirty="0"/>
          </a:p>
        </p:txBody>
      </p:sp>
    </p:spTree>
    <p:extLst>
      <p:ext uri="{BB962C8B-B14F-4D97-AF65-F5344CB8AC3E}">
        <p14:creationId xmlns:p14="http://schemas.microsoft.com/office/powerpoint/2010/main" val="3888878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C8EE22-45EE-4E2D-817D-CC936F7A8A8E}" type="datetimeFigureOut">
              <a:rPr lang="en-US"/>
              <a:pPr>
                <a:defRPr/>
              </a:pPr>
              <a:t>9/10/2020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B8009FD-4DF5-49BA-B235-CD3419A4B4D0}" type="slidenum">
              <a:rPr lang="en-US"/>
              <a:pPr>
                <a:defRPr/>
              </a:pPr>
              <a:t>‹#›</a:t>
            </a:fld>
            <a:endParaRPr lang="en-US" dirty="0"/>
          </a:p>
        </p:txBody>
      </p:sp>
    </p:spTree>
    <p:extLst>
      <p:ext uri="{BB962C8B-B14F-4D97-AF65-F5344CB8AC3E}">
        <p14:creationId xmlns:p14="http://schemas.microsoft.com/office/powerpoint/2010/main" val="3519055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9C25C6-E470-467B-ACFB-E111CB01AFA6}" type="datetimeFigureOut">
              <a:rPr lang="en-US"/>
              <a:pPr>
                <a:defRPr/>
              </a:pPr>
              <a:t>9/10/2020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805AD31-F65A-4990-9304-D96FE3E0463A}" type="slidenum">
              <a:rPr lang="en-US"/>
              <a:pPr>
                <a:defRPr/>
              </a:pPr>
              <a:t>‹#›</a:t>
            </a:fld>
            <a:endParaRPr lang="en-US" dirty="0"/>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2" r="51810" b="94949"/>
          <a:stretch>
            <a:fillRect/>
          </a:stretch>
        </p:blipFill>
        <p:spPr bwMode="auto">
          <a:xfrm>
            <a:off x="0" y="990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6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77918C-AEAC-41BE-AE1E-026B3034089D}" type="datetimeFigureOut">
              <a:rPr lang="en-US"/>
              <a:pPr>
                <a:defRPr/>
              </a:pPr>
              <a:t>9/10/2020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4D9ECE-2192-4615-BF50-A9C19BB0B200}" type="slidenum">
              <a:rPr lang="en-US"/>
              <a:pPr>
                <a:defRPr/>
              </a:pPr>
              <a:t>‹#›</a:t>
            </a:fld>
            <a:endParaRPr lang="en-US" dirty="0"/>
          </a:p>
        </p:txBody>
      </p:sp>
    </p:spTree>
    <p:extLst>
      <p:ext uri="{BB962C8B-B14F-4D97-AF65-F5344CB8AC3E}">
        <p14:creationId xmlns:p14="http://schemas.microsoft.com/office/powerpoint/2010/main" val="141432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A37D96-E938-4FBE-9C3D-B3EC497B7182}" type="datetimeFigureOut">
              <a:rPr lang="en-US"/>
              <a:pPr>
                <a:defRPr/>
              </a:pPr>
              <a:t>9/10/2020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8F5D98-42C8-4D2B-825B-1D99E65D8C53}" type="slidenum">
              <a:rPr lang="en-US"/>
              <a:pPr>
                <a:defRPr/>
              </a:pPr>
              <a:t>‹#›</a:t>
            </a:fld>
            <a:endParaRPr lang="en-US" dirty="0"/>
          </a:p>
        </p:txBody>
      </p:sp>
    </p:spTree>
    <p:extLst>
      <p:ext uri="{BB962C8B-B14F-4D97-AF65-F5344CB8AC3E}">
        <p14:creationId xmlns:p14="http://schemas.microsoft.com/office/powerpoint/2010/main" val="2921336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488099-BB04-4D47-B251-432247B08284}" type="datetimeFigureOut">
              <a:rPr lang="en-US"/>
              <a:pPr>
                <a:defRPr/>
              </a:pPr>
              <a:t>9/10/2020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FC9F25-04B7-4B66-BC6E-C02F8B0B403E}" type="slidenum">
              <a:rPr lang="en-US"/>
              <a:pPr>
                <a:defRPr/>
              </a:pPr>
              <a:t>‹#›</a:t>
            </a:fld>
            <a:endParaRPr lang="en-US" dirty="0"/>
          </a:p>
        </p:txBody>
      </p:sp>
      <p:pic>
        <p:nvPicPr>
          <p:cNvPr id="1031" name="Picture 6" descr="wknt_bann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utura Md BT" pitchFamily="34" charset="0"/>
        </a:defRPr>
      </a:lvl2pPr>
      <a:lvl3pPr algn="ctr" rtl="0" eaLnBrk="0" fontAlgn="base" hangingPunct="0">
        <a:spcBef>
          <a:spcPct val="0"/>
        </a:spcBef>
        <a:spcAft>
          <a:spcPct val="0"/>
        </a:spcAft>
        <a:defRPr sz="4400">
          <a:solidFill>
            <a:schemeClr val="tx1"/>
          </a:solidFill>
          <a:latin typeface="Futura Md BT" pitchFamily="34" charset="0"/>
        </a:defRPr>
      </a:lvl3pPr>
      <a:lvl4pPr algn="ctr" rtl="0" eaLnBrk="0" fontAlgn="base" hangingPunct="0">
        <a:spcBef>
          <a:spcPct val="0"/>
        </a:spcBef>
        <a:spcAft>
          <a:spcPct val="0"/>
        </a:spcAft>
        <a:defRPr sz="4400">
          <a:solidFill>
            <a:schemeClr val="tx1"/>
          </a:solidFill>
          <a:latin typeface="Futura Md BT" pitchFamily="34" charset="0"/>
        </a:defRPr>
      </a:lvl4pPr>
      <a:lvl5pPr algn="ctr" rtl="0" eaLnBrk="0" fontAlgn="base" hangingPunct="0">
        <a:spcBef>
          <a:spcPct val="0"/>
        </a:spcBef>
        <a:spcAft>
          <a:spcPct val="0"/>
        </a:spcAft>
        <a:defRPr sz="4400">
          <a:solidFill>
            <a:schemeClr val="tx1"/>
          </a:solidFill>
          <a:latin typeface="Futura Md BT"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0CD3FC-3CF5-4C1D-BBD3-AF79B3E67AD2}" type="datetime1">
              <a:rPr lang="en-US">
                <a:solidFill>
                  <a:prstClr val="black">
                    <a:tint val="75000"/>
                  </a:prstClr>
                </a:solidFill>
              </a:rPr>
              <a:pPr>
                <a:defRPr/>
              </a:pPr>
              <a:t>9/10/2020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161874-CF5D-498E-B536-A9C062540F15}" type="slidenum">
              <a:rPr lang="en-US">
                <a:solidFill>
                  <a:prstClr val="black">
                    <a:tint val="75000"/>
                  </a:prstClr>
                </a:solidFill>
              </a:rPr>
              <a:pPr>
                <a:defRPr/>
              </a:pPr>
              <a:t>‹#›</a:t>
            </a:fld>
            <a:endParaRPr lang="en-US" dirty="0">
              <a:solidFill>
                <a:prstClr val="black">
                  <a:tint val="75000"/>
                </a:prstClr>
              </a:solidFill>
            </a:endParaRPr>
          </a:p>
        </p:txBody>
      </p:sp>
      <p:pic>
        <p:nvPicPr>
          <p:cNvPr id="1031" name="Picture 6" descr="wknt_bann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948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itchFamily="34" charset="0"/>
        </a:defRPr>
      </a:lvl2pPr>
      <a:lvl3pPr algn="ctr" rtl="0" eaLnBrk="0" fontAlgn="base" hangingPunct="0">
        <a:spcBef>
          <a:spcPct val="0"/>
        </a:spcBef>
        <a:spcAft>
          <a:spcPct val="0"/>
        </a:spcAft>
        <a:defRPr sz="4400">
          <a:solidFill>
            <a:schemeClr val="tx1"/>
          </a:solidFill>
          <a:latin typeface="Segoe UI" pitchFamily="34" charset="0"/>
        </a:defRPr>
      </a:lvl3pPr>
      <a:lvl4pPr algn="ctr" rtl="0" eaLnBrk="0" fontAlgn="base" hangingPunct="0">
        <a:spcBef>
          <a:spcPct val="0"/>
        </a:spcBef>
        <a:spcAft>
          <a:spcPct val="0"/>
        </a:spcAft>
        <a:defRPr sz="4400">
          <a:solidFill>
            <a:schemeClr val="tx1"/>
          </a:solidFill>
          <a:latin typeface="Segoe UI" pitchFamily="34" charset="0"/>
        </a:defRPr>
      </a:lvl4pPr>
      <a:lvl5pPr algn="ctr" rtl="0" eaLnBrk="0" fontAlgn="base" hangingPunct="0">
        <a:spcBef>
          <a:spcPct val="0"/>
        </a:spcBef>
        <a:spcAft>
          <a:spcPct val="0"/>
        </a:spcAft>
        <a:defRPr sz="4400">
          <a:solidFill>
            <a:schemeClr val="tx1"/>
          </a:solidFill>
          <a:latin typeface="Segoe U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s.il-work-net.com/WIOAPolicy/Policy/Home" TargetMode="External"/><Relationship Id="rId2" Type="http://schemas.openxmlformats.org/officeDocument/2006/relationships/hyperlink" Target="http://www.fns.usda.gov/richard-b-russell-national-school-lunch-act"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ns.usda.gov/food-and-nutrition-act-amended-through-pl-110%E2%80%93246-effective-oct-1-2008"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fns.usda.gov/richard-b-russell-national-school-lunch-act"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www.census.gov/"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gcc01.safelinks.protection.outlook.com/?url=https%3A%2F%2Fwww.census.gov%2Fprograms-surveys%2Facs&amp;data=02%7C01%7CLah.David%40dol.gov%7C62ed19f433dd4a00c50c08d78e2c5dde%7C75a6305472044e0c9126adab971d4aca%7C0%7C0%7C637134193512857340&amp;sdata=Fmx21mJQR080UWu4BVyktRXYQ6bI9zEWLFr0S86aH6g%3D&amp;reserved=0" TargetMode="External"/><Relationship Id="rId2" Type="http://schemas.openxmlformats.org/officeDocument/2006/relationships/hyperlink" Target="https://geocoding.geo.census.gov/geocoder/geographies/address?for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506198" y="1752600"/>
            <a:ext cx="815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Futura Lt BT" pitchFamily="34" charset="0"/>
              </a:defRPr>
            </a:lvl1pPr>
            <a:lvl2pPr marL="742950" indent="-285750" eaLnBrk="0" hangingPunct="0">
              <a:spcBef>
                <a:spcPct val="20000"/>
              </a:spcBef>
              <a:buFont typeface="Arial" charset="0"/>
              <a:buChar char="–"/>
              <a:defRPr sz="2800">
                <a:solidFill>
                  <a:schemeClr val="tx1"/>
                </a:solidFill>
                <a:latin typeface="Futura Lt BT" pitchFamily="34" charset="0"/>
              </a:defRPr>
            </a:lvl2pPr>
            <a:lvl3pPr marL="1143000" indent="-228600" eaLnBrk="0" hangingPunct="0">
              <a:spcBef>
                <a:spcPct val="20000"/>
              </a:spcBef>
              <a:buFont typeface="Arial" charset="0"/>
              <a:buChar char="•"/>
              <a:defRPr sz="2400">
                <a:solidFill>
                  <a:schemeClr val="tx1"/>
                </a:solidFill>
                <a:latin typeface="Futura Lt BT" pitchFamily="34" charset="0"/>
              </a:defRPr>
            </a:lvl3pPr>
            <a:lvl4pPr marL="1600200" indent="-228600" eaLnBrk="0" hangingPunct="0">
              <a:spcBef>
                <a:spcPct val="20000"/>
              </a:spcBef>
              <a:buFont typeface="Arial" charset="0"/>
              <a:buChar char="–"/>
              <a:defRPr sz="2000">
                <a:solidFill>
                  <a:schemeClr val="tx1"/>
                </a:solidFill>
                <a:latin typeface="Futura Lt BT" pitchFamily="34" charset="0"/>
              </a:defRPr>
            </a:lvl4pPr>
            <a:lvl5pPr marL="2057400" indent="-228600" eaLnBrk="0" hangingPunct="0">
              <a:spcBef>
                <a:spcPct val="20000"/>
              </a:spcBef>
              <a:buFont typeface="Arial" charset="0"/>
              <a:buChar char="»"/>
              <a:defRPr sz="2000">
                <a:solidFill>
                  <a:schemeClr val="tx1"/>
                </a:solidFill>
                <a:latin typeface="Futura Lt BT"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utura Lt BT"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utura Lt BT"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utura Lt BT"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utura Lt BT" pitchFamily="34" charset="0"/>
              </a:defRPr>
            </a:lvl9pPr>
          </a:lstStyle>
          <a:p>
            <a:pPr algn="ctr" eaLnBrk="1" hangingPunct="1">
              <a:spcBef>
                <a:spcPct val="0"/>
              </a:spcBef>
              <a:buFontTx/>
              <a:buNone/>
              <a:defRPr/>
            </a:pPr>
            <a:endParaRPr lang="en-US" altLang="en-US" sz="4400" b="1" dirty="0">
              <a:solidFill>
                <a:schemeClr val="tx2">
                  <a:lumMod val="75000"/>
                </a:schemeClr>
              </a:solidFill>
              <a:effectLst>
                <a:outerShdw blurRad="38100" dist="38100" dir="2700000" algn="tl">
                  <a:srgbClr val="000000">
                    <a:alpha val="43137"/>
                  </a:srgbClr>
                </a:outerShdw>
              </a:effectLst>
              <a:latin typeface="Trebuchet MS" panose="020B0603020202020204" pitchFamily="34" charset="0"/>
              <a:ea typeface="Georgia" pitchFamily="18" charset="0"/>
            </a:endParaRPr>
          </a:p>
        </p:txBody>
      </p:sp>
      <p:sp>
        <p:nvSpPr>
          <p:cNvPr id="5" name="Title 4">
            <a:extLst>
              <a:ext uri="{FF2B5EF4-FFF2-40B4-BE49-F238E27FC236}">
                <a16:creationId xmlns:a16="http://schemas.microsoft.com/office/drawing/2014/main" id="{6FA40F5C-98E9-4629-8C7A-CF96BC1B83D8}"/>
              </a:ext>
            </a:extLst>
          </p:cNvPr>
          <p:cNvSpPr>
            <a:spLocks noGrp="1"/>
          </p:cNvSpPr>
          <p:nvPr>
            <p:ph type="title"/>
          </p:nvPr>
        </p:nvSpPr>
        <p:spPr>
          <a:xfrm>
            <a:off x="457200" y="990599"/>
            <a:ext cx="8229600" cy="1523999"/>
          </a:xfrm>
        </p:spPr>
        <p:txBody>
          <a:bodyPr/>
          <a:lstStyle/>
          <a:p>
            <a:br>
              <a:rPr lang="en-US" altLang="en-US" b="1" dirty="0">
                <a:solidFill>
                  <a:schemeClr val="tx2">
                    <a:lumMod val="75000"/>
                  </a:schemeClr>
                </a:solidFill>
                <a:effectLst>
                  <a:outerShdw blurRad="38100" dist="38100" dir="2700000" algn="tl">
                    <a:srgbClr val="000000">
                      <a:alpha val="43137"/>
                    </a:srgbClr>
                  </a:outerShdw>
                </a:effectLst>
                <a:latin typeface="Trebuchet MS" panose="020B0603020202020204" pitchFamily="34" charset="0"/>
                <a:ea typeface="Georgia" pitchFamily="18" charset="0"/>
              </a:rPr>
            </a:br>
            <a:endParaRPr lang="en-US" dirty="0"/>
          </a:p>
        </p:txBody>
      </p:sp>
      <p:sp>
        <p:nvSpPr>
          <p:cNvPr id="4" name="Content Placeholder 3">
            <a:extLst>
              <a:ext uri="{FF2B5EF4-FFF2-40B4-BE49-F238E27FC236}">
                <a16:creationId xmlns:a16="http://schemas.microsoft.com/office/drawing/2014/main" id="{A15ACB3C-9549-4EFB-AB58-2A2EC21AFD4C}"/>
              </a:ext>
            </a:extLst>
          </p:cNvPr>
          <p:cNvSpPr>
            <a:spLocks noGrp="1"/>
          </p:cNvSpPr>
          <p:nvPr>
            <p:ph idx="1"/>
          </p:nvPr>
        </p:nvSpPr>
        <p:spPr>
          <a:xfrm>
            <a:off x="0" y="2510373"/>
            <a:ext cx="8686800" cy="3615790"/>
          </a:xfrm>
        </p:spPr>
        <p:txBody>
          <a:bodyPr/>
          <a:lstStyle/>
          <a:p>
            <a:pPr marL="400050" lvl="1" indent="0" eaLnBrk="1" hangingPunct="1">
              <a:buFont typeface="Arial" panose="020B0604020202020204" pitchFamily="34" charset="0"/>
              <a:buNone/>
              <a:defRPr/>
            </a:pPr>
            <a:r>
              <a:rPr lang="en-US" altLang="en-US" sz="4000" b="1" dirty="0">
                <a:effectLst>
                  <a:outerShdw blurRad="38100" dist="38100" dir="2700000" algn="tl">
                    <a:srgbClr val="000000">
                      <a:alpha val="43137"/>
                    </a:srgbClr>
                  </a:outerShdw>
                </a:effectLst>
              </a:rPr>
              <a:t> </a:t>
            </a:r>
          </a:p>
          <a:p>
            <a:pPr marL="400050" lvl="1" indent="0" algn="ctr" eaLnBrk="1" hangingPunct="1">
              <a:buFont typeface="Arial" panose="020B0604020202020204" pitchFamily="34" charset="0"/>
              <a:buNone/>
              <a:defRPr/>
            </a:pPr>
            <a:r>
              <a:rPr lang="en-US" altLang="en-US" sz="4000" b="1" dirty="0">
                <a:effectLst>
                  <a:outerShdw blurRad="38100" dist="38100" dir="2700000" algn="tl">
                    <a:srgbClr val="000000">
                      <a:alpha val="43137"/>
                    </a:srgbClr>
                  </a:outerShdw>
                </a:effectLst>
              </a:rPr>
              <a:t>WIOA Low Income</a:t>
            </a:r>
          </a:p>
          <a:p>
            <a:pPr marL="400050" lvl="1" indent="0" eaLnBrk="1" hangingPunct="1">
              <a:buFont typeface="Arial" panose="020B0604020202020204" pitchFamily="34" charset="0"/>
              <a:buNone/>
              <a:defRPr/>
            </a:pPr>
            <a:endParaRPr lang="en-US" altLang="en-US" sz="40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r>
              <a:rPr lang="en-US" altLang="en-US" sz="1400" b="1" dirty="0">
                <a:effectLst>
                  <a:outerShdw blurRad="38100" dist="38100" dir="2700000" algn="tl">
                    <a:srgbClr val="000000">
                      <a:alpha val="43137"/>
                    </a:srgbClr>
                  </a:outerShdw>
                </a:effectLst>
              </a:rPr>
              <a:t>As of September 9th, 2020 </a:t>
            </a:r>
          </a:p>
          <a:p>
            <a:pPr marL="400050" lvl="1" indent="0" eaLnBrk="1" hangingPunct="1">
              <a:buFont typeface="Arial" panose="020B0604020202020204" pitchFamily="34" charset="0"/>
              <a:buNone/>
              <a:defRPr/>
            </a:pPr>
            <a:endParaRPr lang="en-US" altLang="en-US" sz="4000" b="1" dirty="0">
              <a:effectLst>
                <a:outerShdw blurRad="38100" dist="38100" dir="2700000" algn="tl">
                  <a:srgbClr val="000000">
                    <a:alpha val="43137"/>
                  </a:srgbClr>
                </a:outerShdw>
              </a:effectLst>
            </a:endParaRPr>
          </a:p>
          <a:p>
            <a:endParaRPr lang="en-US" dirty="0"/>
          </a:p>
        </p:txBody>
      </p:sp>
      <p:sp>
        <p:nvSpPr>
          <p:cNvPr id="7" name="Rectangle 6">
            <a:extLst>
              <a:ext uri="{FF2B5EF4-FFF2-40B4-BE49-F238E27FC236}">
                <a16:creationId xmlns:a16="http://schemas.microsoft.com/office/drawing/2014/main" id="{50245CC6-4ABA-4963-AF26-535551B23FCC}"/>
              </a:ext>
            </a:extLst>
          </p:cNvPr>
          <p:cNvSpPr/>
          <p:nvPr/>
        </p:nvSpPr>
        <p:spPr>
          <a:xfrm>
            <a:off x="685800" y="1186934"/>
            <a:ext cx="7391400" cy="1323439"/>
          </a:xfrm>
          <a:prstGeom prst="rect">
            <a:avLst/>
          </a:prstGeom>
        </p:spPr>
        <p:txBody>
          <a:bodyPr wrap="square">
            <a:spAutoFit/>
          </a:bodyPr>
          <a:lstStyle/>
          <a:p>
            <a:pPr algn="ctr"/>
            <a:r>
              <a:rPr lang="en-US" altLang="en-US" sz="4000" b="1" dirty="0">
                <a:effectLst>
                  <a:outerShdw blurRad="38100" dist="38100" dir="2700000" algn="tl">
                    <a:srgbClr val="000000">
                      <a:alpha val="43137"/>
                    </a:srgbClr>
                  </a:outerShdw>
                </a:effectLst>
                <a:latin typeface="Trebuchet MS" panose="020B0603020202020204" pitchFamily="34" charset="0"/>
                <a:ea typeface="Georgia" pitchFamily="18" charset="0"/>
              </a:rPr>
              <a:t>Workforce Innovation and Opportunity Act Eligibility</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whoosh.wav"/>
          </p:stSnd>
        </p:sndAc>
      </p:transition>
    </mc:Choice>
    <mc:Fallback xmlns="">
      <p:transition spd="slow">
        <p:fade/>
        <p:sndAc>
          <p:stSnd>
            <p:snd r:embed="rId5" name="whoosh.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46A4-4DBA-4913-AC3C-87B594651E2C}"/>
              </a:ext>
            </a:extLst>
          </p:cNvPr>
          <p:cNvSpPr>
            <a:spLocks noGrp="1"/>
          </p:cNvSpPr>
          <p:nvPr>
            <p:ph type="title"/>
          </p:nvPr>
        </p:nvSpPr>
        <p:spPr>
          <a:xfrm>
            <a:off x="457200" y="1066800"/>
            <a:ext cx="8229600" cy="1065212"/>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Cash Welfare</a:t>
            </a:r>
            <a:endParaRPr lang="en-US" dirty="0"/>
          </a:p>
        </p:txBody>
      </p:sp>
      <p:sp>
        <p:nvSpPr>
          <p:cNvPr id="3" name="Content Placeholder 2">
            <a:extLst>
              <a:ext uri="{FF2B5EF4-FFF2-40B4-BE49-F238E27FC236}">
                <a16:creationId xmlns:a16="http://schemas.microsoft.com/office/drawing/2014/main" id="{00FBE780-0FDB-4726-B55B-DFDDE2A13205}"/>
              </a:ext>
            </a:extLst>
          </p:cNvPr>
          <p:cNvSpPr>
            <a:spLocks noGrp="1"/>
          </p:cNvSpPr>
          <p:nvPr>
            <p:ph idx="1"/>
          </p:nvPr>
        </p:nvSpPr>
        <p:spPr>
          <a:xfrm>
            <a:off x="533400" y="2132012"/>
            <a:ext cx="8153400" cy="3994151"/>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Temporary Assistance for Needy Families (TANF) </a:t>
            </a:r>
            <a:r>
              <a:rPr lang="en-US" sz="2800" dirty="0">
                <a:latin typeface="Trebuchet MS" panose="020B0603020202020204" pitchFamily="34" charset="0"/>
                <a:cs typeface="Traditional Arabic" panose="02020603050405020304" pitchFamily="18" charset="-78"/>
              </a:rPr>
              <a:t>program under </a:t>
            </a:r>
            <a:r>
              <a:rPr lang="en-US" sz="2800" b="1" dirty="0">
                <a:latin typeface="Trebuchet MS" panose="020B0603020202020204" pitchFamily="34" charset="0"/>
                <a:cs typeface="Traditional Arabic" panose="02020603050405020304" pitchFamily="18" charset="-78"/>
              </a:rPr>
              <a:t>Part A of Title IV of the Social Security Act,  </a:t>
            </a:r>
            <a:r>
              <a:rPr lang="en-US" sz="2800" dirty="0">
                <a:latin typeface="Trebuchet MS" panose="020B0603020202020204" pitchFamily="34" charset="0"/>
                <a:cs typeface="Traditional Arabic" panose="02020603050405020304" pitchFamily="18" charset="-78"/>
              </a:rPr>
              <a:t>or </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Supplemental Security Income (SSI) </a:t>
            </a:r>
            <a:r>
              <a:rPr lang="en-US" sz="2800" dirty="0">
                <a:latin typeface="Trebuchet MS" panose="020B0603020202020204" pitchFamily="34" charset="0"/>
                <a:cs typeface="Traditional Arabic" panose="02020603050405020304" pitchFamily="18" charset="-78"/>
              </a:rPr>
              <a:t>program established under Title XVI of the Social Security Act, or</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State or local income-based public assistance.</a:t>
            </a:r>
            <a:r>
              <a:rPr lang="en-US" sz="2800" b="1" dirty="0"/>
              <a:t> </a:t>
            </a:r>
          </a:p>
          <a:p>
            <a:pPr marL="0" indent="0">
              <a:buNone/>
            </a:pPr>
            <a:r>
              <a:rPr lang="en-US" sz="1600" b="1" dirty="0">
                <a:solidFill>
                  <a:schemeClr val="bg1">
                    <a:lumMod val="50000"/>
                  </a:schemeClr>
                </a:solidFill>
              </a:rPr>
              <a:t>					No Income Calculation Needed</a:t>
            </a:r>
          </a:p>
          <a:p>
            <a:pPr marL="514350" indent="-514350">
              <a:buFont typeface="+mj-lt"/>
              <a:buAutoNum type="arabicPeriod"/>
            </a:pPr>
            <a:endParaRPr lang="en-US" sz="2800" b="1" dirty="0">
              <a:solidFill>
                <a:srgbClr val="C00000"/>
              </a:solidFill>
              <a:latin typeface="Trebuchet MS" panose="020B0603020202020204" pitchFamily="34" charset="0"/>
              <a:cs typeface="Traditional Arabic" panose="02020603050405020304" pitchFamily="18" charset="-78"/>
            </a:endParaRPr>
          </a:p>
          <a:p>
            <a:endParaRPr lang="en-US" dirty="0"/>
          </a:p>
        </p:txBody>
      </p:sp>
      <p:sp>
        <p:nvSpPr>
          <p:cNvPr id="4" name="Slide Number Placeholder 3">
            <a:extLst>
              <a:ext uri="{FF2B5EF4-FFF2-40B4-BE49-F238E27FC236}">
                <a16:creationId xmlns:a16="http://schemas.microsoft.com/office/drawing/2014/main" id="{2C7EA65A-6DF8-4DB5-95A8-1BC607D4BB05}"/>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2480879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39EE-B83A-4351-B94C-719012ACD05B}"/>
              </a:ext>
            </a:extLst>
          </p:cNvPr>
          <p:cNvSpPr>
            <a:spLocks noGrp="1"/>
          </p:cNvSpPr>
          <p:nvPr>
            <p:ph type="title"/>
          </p:nvPr>
        </p:nvSpPr>
        <p:spPr>
          <a:xfrm>
            <a:off x="457200" y="1066800"/>
            <a:ext cx="8229600" cy="1066800"/>
          </a:xfrm>
        </p:spPr>
        <p:txBody>
          <a:bodyPr/>
          <a:lstStyle/>
          <a:p>
            <a:r>
              <a:rPr lang="en-US" sz="4000" b="1" dirty="0">
                <a:latin typeface="Trebuchet MS" panose="020B0603020202020204" pitchFamily="34" charset="0"/>
              </a:rPr>
              <a:t>The WIOA definition of “Family”</a:t>
            </a:r>
            <a:endParaRPr lang="en-US" sz="4000" dirty="0"/>
          </a:p>
        </p:txBody>
      </p:sp>
      <p:sp>
        <p:nvSpPr>
          <p:cNvPr id="3" name="Content Placeholder 2">
            <a:extLst>
              <a:ext uri="{FF2B5EF4-FFF2-40B4-BE49-F238E27FC236}">
                <a16:creationId xmlns:a16="http://schemas.microsoft.com/office/drawing/2014/main" id="{866F48A1-F713-4446-93AD-A0A9E17FED43}"/>
              </a:ext>
            </a:extLst>
          </p:cNvPr>
          <p:cNvSpPr>
            <a:spLocks noGrp="1"/>
          </p:cNvSpPr>
          <p:nvPr>
            <p:ph idx="1"/>
          </p:nvPr>
        </p:nvSpPr>
        <p:spPr>
          <a:xfrm>
            <a:off x="457200" y="2362200"/>
            <a:ext cx="8229600" cy="3763963"/>
          </a:xfrm>
        </p:spPr>
        <p:txBody>
          <a:bodyPr/>
          <a:lstStyle/>
          <a:p>
            <a:pPr marL="228600" lvl="1" indent="0">
              <a:buNone/>
            </a:pPr>
            <a:r>
              <a:rPr lang="en-US" sz="2400" b="1" dirty="0">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914400" lvl="2" indent="-457200">
              <a:buFont typeface="+mj-lt"/>
              <a:buAutoNum type="alphaUcPeriod"/>
            </a:pPr>
            <a:r>
              <a:rPr lang="en-US" b="1" dirty="0">
                <a:latin typeface="Trebuchet MS" panose="020B0603020202020204" pitchFamily="34" charset="0"/>
              </a:rPr>
              <a:t>Married couple and dependent children. </a:t>
            </a:r>
          </a:p>
          <a:p>
            <a:pPr marL="914400" lvl="2" indent="-457200">
              <a:buFont typeface="+mj-lt"/>
              <a:buAutoNum type="alphaUcPeriod"/>
            </a:pPr>
            <a:r>
              <a:rPr lang="en-US" b="1" dirty="0">
                <a:latin typeface="Trebuchet MS" panose="020B0603020202020204" pitchFamily="34" charset="0"/>
              </a:rPr>
              <a:t>Parent or guardian and dependent                                                         children. </a:t>
            </a:r>
          </a:p>
          <a:p>
            <a:pPr marL="914400" lvl="2" indent="-457200">
              <a:buFont typeface="+mj-lt"/>
              <a:buAutoNum type="alphaUcPeriod"/>
            </a:pPr>
            <a:r>
              <a:rPr lang="en-US" b="1" dirty="0">
                <a:latin typeface="Trebuchet MS" panose="020B0603020202020204" pitchFamily="34" charset="0"/>
              </a:rPr>
              <a:t>Married couple.</a:t>
            </a:r>
          </a:p>
          <a:p>
            <a:endParaRPr lang="en-US" dirty="0"/>
          </a:p>
        </p:txBody>
      </p:sp>
      <p:sp>
        <p:nvSpPr>
          <p:cNvPr id="4" name="Slide Number Placeholder 3">
            <a:extLst>
              <a:ext uri="{FF2B5EF4-FFF2-40B4-BE49-F238E27FC236}">
                <a16:creationId xmlns:a16="http://schemas.microsoft.com/office/drawing/2014/main" id="{F3098C06-4786-4AE4-B604-29183C0ECFAA}"/>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2258640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6828-6861-4521-BEED-8F2CA70D5C13}"/>
              </a:ext>
            </a:extLst>
          </p:cNvPr>
          <p:cNvSpPr>
            <a:spLocks noGrp="1"/>
          </p:cNvSpPr>
          <p:nvPr>
            <p:ph type="title"/>
          </p:nvPr>
        </p:nvSpPr>
        <p:spPr>
          <a:xfrm>
            <a:off x="457200" y="1066800"/>
            <a:ext cx="8229600" cy="1065212"/>
          </a:xfrm>
        </p:spPr>
        <p:txBody>
          <a:bodyPr/>
          <a:lstStyle/>
          <a:p>
            <a:r>
              <a:rPr lang="en-US" b="1" dirty="0"/>
              <a:t>Question about Family ?</a:t>
            </a:r>
          </a:p>
        </p:txBody>
      </p:sp>
      <p:sp>
        <p:nvSpPr>
          <p:cNvPr id="3" name="Content Placeholder 2">
            <a:extLst>
              <a:ext uri="{FF2B5EF4-FFF2-40B4-BE49-F238E27FC236}">
                <a16:creationId xmlns:a16="http://schemas.microsoft.com/office/drawing/2014/main" id="{852FE69A-FBED-4A7B-8BFF-2D3DD3E9994B}"/>
              </a:ext>
            </a:extLst>
          </p:cNvPr>
          <p:cNvSpPr>
            <a:spLocks noGrp="1"/>
          </p:cNvSpPr>
          <p:nvPr>
            <p:ph idx="1"/>
          </p:nvPr>
        </p:nvSpPr>
        <p:spPr>
          <a:xfrm>
            <a:off x="457200" y="2362200"/>
            <a:ext cx="8229600" cy="3763963"/>
          </a:xfrm>
        </p:spPr>
        <p:txBody>
          <a:bodyPr/>
          <a:lstStyle/>
          <a:p>
            <a:r>
              <a:rPr lang="en-US" dirty="0"/>
              <a:t>Referring to the WIOA family definition; Charlie and Betty live together and they are not married, they have a son, Tommy.</a:t>
            </a:r>
          </a:p>
          <a:p>
            <a:pPr lvl="1"/>
            <a:r>
              <a:rPr lang="en-US" b="1" dirty="0"/>
              <a:t>Q</a:t>
            </a:r>
            <a:r>
              <a:rPr lang="en-US" dirty="0"/>
              <a:t> - </a:t>
            </a:r>
            <a:r>
              <a:rPr lang="en-US" b="1" dirty="0"/>
              <a:t>Betty comes in, how many people are in her WIOA defined family and who are they?</a:t>
            </a:r>
          </a:p>
        </p:txBody>
      </p:sp>
      <p:sp>
        <p:nvSpPr>
          <p:cNvPr id="4" name="Slide Number Placeholder 3">
            <a:extLst>
              <a:ext uri="{FF2B5EF4-FFF2-40B4-BE49-F238E27FC236}">
                <a16:creationId xmlns:a16="http://schemas.microsoft.com/office/drawing/2014/main" id="{3CDF300C-E2EE-4CD9-BE75-67AF0BFA5A2E}"/>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810721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7767-5133-4678-9695-36A8866E1895}"/>
              </a:ext>
            </a:extLst>
          </p:cNvPr>
          <p:cNvSpPr>
            <a:spLocks noGrp="1"/>
          </p:cNvSpPr>
          <p:nvPr>
            <p:ph type="title"/>
          </p:nvPr>
        </p:nvSpPr>
        <p:spPr>
          <a:xfrm>
            <a:off x="457200" y="1066800"/>
            <a:ext cx="8229600" cy="1143000"/>
          </a:xfrm>
        </p:spPr>
        <p:txBody>
          <a:bodyPr/>
          <a:lstStyle/>
          <a:p>
            <a:r>
              <a:rPr lang="en-US" b="1" dirty="0"/>
              <a:t>Question about Family ?</a:t>
            </a:r>
            <a:endParaRPr lang="en-US" dirty="0"/>
          </a:p>
        </p:txBody>
      </p:sp>
      <p:sp>
        <p:nvSpPr>
          <p:cNvPr id="3" name="Content Placeholder 2">
            <a:extLst>
              <a:ext uri="{FF2B5EF4-FFF2-40B4-BE49-F238E27FC236}">
                <a16:creationId xmlns:a16="http://schemas.microsoft.com/office/drawing/2014/main" id="{F30754D8-71B6-4541-B1B0-0427D29832D0}"/>
              </a:ext>
            </a:extLst>
          </p:cNvPr>
          <p:cNvSpPr>
            <a:spLocks noGrp="1"/>
          </p:cNvSpPr>
          <p:nvPr>
            <p:ph idx="1"/>
          </p:nvPr>
        </p:nvSpPr>
        <p:spPr>
          <a:xfrm>
            <a:off x="457200" y="2362200"/>
            <a:ext cx="8229600" cy="3763963"/>
          </a:xfrm>
        </p:spPr>
        <p:txBody>
          <a:bodyPr/>
          <a:lstStyle/>
          <a:p>
            <a:r>
              <a:rPr lang="en-US" sz="2400" dirty="0"/>
              <a:t>Referring to the WIOA family definition; Charlie and Betty live together and they are not married, they have a son, Tommy.</a:t>
            </a:r>
          </a:p>
          <a:p>
            <a:pPr lvl="1"/>
            <a:r>
              <a:rPr lang="en-US" sz="2400" dirty="0"/>
              <a:t>Q - Betty comes in, how many people are in her WIOA defined family and who are they?</a:t>
            </a:r>
          </a:p>
          <a:p>
            <a:pPr lvl="1"/>
            <a:r>
              <a:rPr lang="en-US" sz="2400" b="1" dirty="0"/>
              <a:t>A – Family size of two, Betty and Tommy.  Based on the WIOA Definition of family, to be considered a family of three in this situation, Charlie and Betty would need to be married.</a:t>
            </a:r>
          </a:p>
          <a:p>
            <a:endParaRPr lang="en-US" dirty="0"/>
          </a:p>
        </p:txBody>
      </p:sp>
      <p:sp>
        <p:nvSpPr>
          <p:cNvPr id="4" name="Slide Number Placeholder 3">
            <a:extLst>
              <a:ext uri="{FF2B5EF4-FFF2-40B4-BE49-F238E27FC236}">
                <a16:creationId xmlns:a16="http://schemas.microsoft.com/office/drawing/2014/main" id="{8199A257-7D59-4984-B413-A8A617D92613}"/>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1661491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14</a:t>
            </a:fld>
            <a:endParaRPr lang="en-US" dirty="0">
              <a:solidFill>
                <a:prstClr val="black">
                  <a:tint val="75000"/>
                </a:prstClr>
              </a:solidFill>
            </a:endParaRPr>
          </a:p>
        </p:txBody>
      </p:sp>
      <p:sp>
        <p:nvSpPr>
          <p:cNvPr id="3" name="Rectangle 2"/>
          <p:cNvSpPr/>
          <p:nvPr/>
        </p:nvSpPr>
        <p:spPr>
          <a:xfrm>
            <a:off x="304800" y="5334000"/>
            <a:ext cx="8382000" cy="800219"/>
          </a:xfrm>
          <a:prstGeom prst="rect">
            <a:avLst/>
          </a:prstGeom>
        </p:spPr>
        <p:txBody>
          <a:bodyPr wrap="square">
            <a:spAutoFit/>
          </a:bodyPr>
          <a:lstStyle/>
          <a:p>
            <a:pPr marL="0" indent="0">
              <a:buNone/>
            </a:pPr>
            <a:r>
              <a:rPr lang="en-US" sz="2300" b="1" dirty="0">
                <a:latin typeface="Trebuchet MS" panose="020B0603020202020204" pitchFamily="34" charset="0"/>
              </a:rPr>
              <a:t>The Public Assistance Screen is where the various Cash Welfare and Food Stamps eligibility criteria are captured.</a:t>
            </a:r>
          </a:p>
        </p:txBody>
      </p:sp>
      <p:pic>
        <p:nvPicPr>
          <p:cNvPr id="4" name="Picture 3">
            <a:extLst>
              <a:ext uri="{FF2B5EF4-FFF2-40B4-BE49-F238E27FC236}">
                <a16:creationId xmlns:a16="http://schemas.microsoft.com/office/drawing/2014/main" id="{2150CA84-FA7A-4C54-9169-B753E3ACA4F2}"/>
              </a:ext>
            </a:extLst>
          </p:cNvPr>
          <p:cNvPicPr>
            <a:picLocks noChangeAspect="1"/>
          </p:cNvPicPr>
          <p:nvPr/>
        </p:nvPicPr>
        <p:blipFill>
          <a:blip r:embed="rId2"/>
          <a:stretch>
            <a:fillRect/>
          </a:stretch>
        </p:blipFill>
        <p:spPr>
          <a:xfrm>
            <a:off x="1219200" y="1828800"/>
            <a:ext cx="5648325" cy="3313847"/>
          </a:xfrm>
          <a:prstGeom prst="rect">
            <a:avLst/>
          </a:prstGeom>
        </p:spPr>
      </p:pic>
    </p:spTree>
    <p:extLst>
      <p:ext uri="{BB962C8B-B14F-4D97-AF65-F5344CB8AC3E}">
        <p14:creationId xmlns:p14="http://schemas.microsoft.com/office/powerpoint/2010/main" val="824406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30362"/>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Cash Welfare</a:t>
            </a:r>
            <a:endParaRPr lang="en-US" dirty="0"/>
          </a:p>
        </p:txBody>
      </p:sp>
      <p:sp>
        <p:nvSpPr>
          <p:cNvPr id="3" name="Content Placeholder 2"/>
          <p:cNvSpPr>
            <a:spLocks noGrp="1"/>
          </p:cNvSpPr>
          <p:nvPr>
            <p:ph idx="1"/>
          </p:nvPr>
        </p:nvSpPr>
        <p:spPr>
          <a:xfrm>
            <a:off x="990600" y="1905000"/>
            <a:ext cx="7543800" cy="4221163"/>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Temporary Assistance for Needy Families (TANF) </a:t>
            </a:r>
            <a:r>
              <a:rPr lang="en-US" sz="2800" dirty="0">
                <a:latin typeface="Trebuchet MS" panose="020B0603020202020204" pitchFamily="34" charset="0"/>
                <a:cs typeface="Traditional Arabic" panose="02020603050405020304" pitchFamily="18" charset="-78"/>
              </a:rPr>
              <a:t>program under </a:t>
            </a:r>
            <a:r>
              <a:rPr lang="en-US" sz="2800" b="1" dirty="0">
                <a:latin typeface="Trebuchet MS" panose="020B0603020202020204" pitchFamily="34" charset="0"/>
                <a:cs typeface="Traditional Arabic" panose="02020603050405020304" pitchFamily="18" charset="-78"/>
              </a:rPr>
              <a:t>Part A of Title IV of the Social Security Act,  </a:t>
            </a:r>
            <a:r>
              <a:rPr lang="en-US" sz="2800" dirty="0">
                <a:latin typeface="Trebuchet MS" panose="020B0603020202020204" pitchFamily="34" charset="0"/>
                <a:cs typeface="Traditional Arabic" panose="02020603050405020304" pitchFamily="18" charset="-78"/>
              </a:rPr>
              <a:t>or </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Supplemental Security Income (SSI) </a:t>
            </a:r>
            <a:r>
              <a:rPr lang="en-US" sz="2800" dirty="0">
                <a:latin typeface="Trebuchet MS" panose="020B0603020202020204" pitchFamily="34" charset="0"/>
                <a:cs typeface="Traditional Arabic" panose="02020603050405020304" pitchFamily="18" charset="-78"/>
              </a:rPr>
              <a:t>program established under </a:t>
            </a:r>
            <a:r>
              <a:rPr lang="en-US" sz="2800" b="1" dirty="0">
                <a:latin typeface="Trebuchet MS" panose="020B0603020202020204" pitchFamily="34" charset="0"/>
                <a:cs typeface="Traditional Arabic" panose="02020603050405020304" pitchFamily="18" charset="-78"/>
              </a:rPr>
              <a:t>Title XVI of the Social Security Act, or</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State or local income-based public assistance.</a:t>
            </a:r>
          </a:p>
          <a:p>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15</a:t>
            </a:fld>
            <a:endParaRPr lang="en-US" dirty="0">
              <a:solidFill>
                <a:prstClr val="black">
                  <a:tint val="75000"/>
                </a:prstClr>
              </a:solidFill>
            </a:endParaRPr>
          </a:p>
        </p:txBody>
      </p:sp>
      <p:sp>
        <p:nvSpPr>
          <p:cNvPr id="5" name="TextBox 4"/>
          <p:cNvSpPr txBox="1"/>
          <p:nvPr/>
        </p:nvSpPr>
        <p:spPr>
          <a:xfrm>
            <a:off x="5029200" y="5410200"/>
            <a:ext cx="3048000" cy="307777"/>
          </a:xfrm>
          <a:prstGeom prst="rect">
            <a:avLst/>
          </a:prstGeom>
          <a:noFill/>
        </p:spPr>
        <p:txBody>
          <a:bodyPr wrap="square" rtlCol="0">
            <a:spAutoFit/>
          </a:bodyPr>
          <a:lstStyle/>
          <a:p>
            <a:r>
              <a:rPr lang="en-US" sz="1400" b="1" dirty="0">
                <a:solidFill>
                  <a:schemeClr val="bg1">
                    <a:lumMod val="50000"/>
                  </a:schemeClr>
                </a:solidFill>
              </a:rPr>
              <a:t>No Income Calculation Needed…</a:t>
            </a:r>
          </a:p>
        </p:txBody>
      </p:sp>
    </p:spTree>
    <p:extLst>
      <p:ext uri="{BB962C8B-B14F-4D97-AF65-F5344CB8AC3E}">
        <p14:creationId xmlns:p14="http://schemas.microsoft.com/office/powerpoint/2010/main" val="362190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E6B5-2BF5-4872-A90E-3FF2130FB39A}"/>
              </a:ext>
            </a:extLst>
          </p:cNvPr>
          <p:cNvSpPr>
            <a:spLocks noGrp="1"/>
          </p:cNvSpPr>
          <p:nvPr>
            <p:ph type="title"/>
          </p:nvPr>
        </p:nvSpPr>
        <p:spPr>
          <a:xfrm>
            <a:off x="457200" y="1066800"/>
            <a:ext cx="8229600" cy="684212"/>
          </a:xfrm>
        </p:spPr>
        <p:txBody>
          <a:bodyPr/>
          <a:lstStyle/>
          <a:p>
            <a:r>
              <a:rPr lang="en-US" b="1" dirty="0">
                <a:latin typeface="Trebuchet MS" panose="020B0603020202020204" pitchFamily="34" charset="0"/>
              </a:rPr>
              <a:t>Public Assistance</a:t>
            </a:r>
            <a:endParaRPr lang="en-US" dirty="0"/>
          </a:p>
        </p:txBody>
      </p:sp>
      <p:sp>
        <p:nvSpPr>
          <p:cNvPr id="3" name="Content Placeholder 2">
            <a:extLst>
              <a:ext uri="{FF2B5EF4-FFF2-40B4-BE49-F238E27FC236}">
                <a16:creationId xmlns:a16="http://schemas.microsoft.com/office/drawing/2014/main" id="{9169A4DD-D08C-4EF8-9304-5BAD83A9664C}"/>
              </a:ext>
            </a:extLst>
          </p:cNvPr>
          <p:cNvSpPr>
            <a:spLocks noGrp="1"/>
          </p:cNvSpPr>
          <p:nvPr>
            <p:ph idx="1"/>
          </p:nvPr>
        </p:nvSpPr>
        <p:spPr>
          <a:xfrm>
            <a:off x="457200" y="1981200"/>
            <a:ext cx="8229600" cy="4144963"/>
          </a:xfrm>
        </p:spPr>
        <p:txBody>
          <a:bodyPr/>
          <a:lstStyle/>
          <a:p>
            <a:pPr marL="0" indent="0">
              <a:buNone/>
            </a:pPr>
            <a:r>
              <a:rPr lang="en-US" b="1" dirty="0">
                <a:latin typeface="Trebuchet MS" panose="020B0603020202020204" pitchFamily="34" charset="0"/>
              </a:rPr>
              <a:t>If “Yes” is entered on the IWDS Public Assistance screen for  following:</a:t>
            </a:r>
          </a:p>
          <a:p>
            <a:pPr lvl="1"/>
            <a:r>
              <a:rPr lang="en-US" b="1" dirty="0">
                <a:latin typeface="Trebuchet MS" panose="020B0603020202020204" pitchFamily="34" charset="0"/>
              </a:rPr>
              <a:t> Transitional Assistance</a:t>
            </a:r>
          </a:p>
          <a:p>
            <a:pPr lvl="1"/>
            <a:r>
              <a:rPr lang="en-US" b="1" dirty="0">
                <a:latin typeface="Trebuchet MS" panose="020B0603020202020204" pitchFamily="34" charset="0"/>
              </a:rPr>
              <a:t> Refugee Help</a:t>
            </a:r>
          </a:p>
          <a:p>
            <a:pPr lvl="1"/>
            <a:r>
              <a:rPr lang="en-US" b="1" dirty="0">
                <a:latin typeface="Trebuchet MS" panose="020B0603020202020204" pitchFamily="34" charset="0"/>
              </a:rPr>
              <a:t> SSI</a:t>
            </a:r>
          </a:p>
          <a:p>
            <a:pPr lvl="1"/>
            <a:r>
              <a:rPr lang="en-US" b="1" dirty="0">
                <a:latin typeface="Trebuchet MS" panose="020B0603020202020204" pitchFamily="34" charset="0"/>
              </a:rPr>
              <a:t> TANF</a:t>
            </a:r>
            <a:r>
              <a:rPr lang="en-US" b="1" dirty="0">
                <a:solidFill>
                  <a:srgbClr val="C00000"/>
                </a:solidFill>
                <a:latin typeface="Trebuchet MS" panose="020B0603020202020204" pitchFamily="34" charset="0"/>
              </a:rPr>
              <a:t> </a:t>
            </a:r>
          </a:p>
          <a:p>
            <a:pPr marL="0" lvl="1" indent="0">
              <a:buNone/>
            </a:pPr>
            <a:r>
              <a:rPr lang="en-US" b="1" dirty="0">
                <a:latin typeface="Trebuchet MS" panose="020B0603020202020204" pitchFamily="34" charset="0"/>
              </a:rPr>
              <a:t>The client will be determined low income based on “Cash Welfare”.</a:t>
            </a:r>
          </a:p>
          <a:p>
            <a:endParaRPr lang="en-US" sz="2800" dirty="0"/>
          </a:p>
        </p:txBody>
      </p:sp>
      <p:sp>
        <p:nvSpPr>
          <p:cNvPr id="4" name="Slide Number Placeholder 3">
            <a:extLst>
              <a:ext uri="{FF2B5EF4-FFF2-40B4-BE49-F238E27FC236}">
                <a16:creationId xmlns:a16="http://schemas.microsoft.com/office/drawing/2014/main" id="{288AC1F4-C016-4ADB-8385-4CE4D3C8C8B1}"/>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3315524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9A67E-2BAB-4C54-99A1-1FB8A6DC3AA0}"/>
              </a:ext>
            </a:extLst>
          </p:cNvPr>
          <p:cNvPicPr>
            <a:picLocks noChangeAspect="1"/>
          </p:cNvPicPr>
          <p:nvPr/>
        </p:nvPicPr>
        <p:blipFill>
          <a:blip r:embed="rId2"/>
          <a:stretch>
            <a:fillRect/>
          </a:stretch>
        </p:blipFill>
        <p:spPr>
          <a:xfrm>
            <a:off x="1371600" y="1905001"/>
            <a:ext cx="6172200" cy="3505200"/>
          </a:xfrm>
          <a:prstGeom prst="rect">
            <a:avLst/>
          </a:prstGeom>
        </p:spPr>
      </p:pic>
      <p:sp>
        <p:nvSpPr>
          <p:cNvPr id="3" name="Left Arrow 4">
            <a:extLst>
              <a:ext uri="{FF2B5EF4-FFF2-40B4-BE49-F238E27FC236}">
                <a16:creationId xmlns:a16="http://schemas.microsoft.com/office/drawing/2014/main" id="{29FC90F4-49CA-44DE-AC58-187062907E2A}"/>
              </a:ext>
            </a:extLst>
          </p:cNvPr>
          <p:cNvSpPr/>
          <p:nvPr/>
        </p:nvSpPr>
        <p:spPr>
          <a:xfrm>
            <a:off x="5791200" y="4419600"/>
            <a:ext cx="717804"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12506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E75F-2C16-40D2-88BE-E239367136F7}"/>
              </a:ext>
            </a:extLst>
          </p:cNvPr>
          <p:cNvSpPr>
            <a:spLocks noGrp="1"/>
          </p:cNvSpPr>
          <p:nvPr>
            <p:ph type="title"/>
          </p:nvPr>
        </p:nvSpPr>
        <p:spPr>
          <a:xfrm>
            <a:off x="457200" y="1066800"/>
            <a:ext cx="8229600" cy="838200"/>
          </a:xfrm>
        </p:spPr>
        <p:txBody>
          <a:bodyPr/>
          <a:lstStyle/>
          <a:p>
            <a:r>
              <a:rPr lang="en-US" b="1" dirty="0">
                <a:latin typeface="Trebuchet MS" panose="020B0603020202020204" pitchFamily="34" charset="0"/>
              </a:rPr>
              <a:t>Question about Cash Welfare</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3E7C701D-8E61-4BF2-BE1C-954B158A3ACD}"/>
              </a:ext>
            </a:extLst>
          </p:cNvPr>
          <p:cNvSpPr>
            <a:spLocks noGrp="1"/>
          </p:cNvSpPr>
          <p:nvPr>
            <p:ph idx="1"/>
          </p:nvPr>
        </p:nvSpPr>
        <p:spPr>
          <a:xfrm>
            <a:off x="457200" y="2057400"/>
            <a:ext cx="8229600" cy="4068763"/>
          </a:xfrm>
        </p:spPr>
        <p:txBody>
          <a:bodyPr/>
          <a:lstStyle/>
          <a:p>
            <a:r>
              <a:rPr lang="en-US" sz="2400" b="1" dirty="0">
                <a:latin typeface="Trebuchet MS" panose="020B0603020202020204" pitchFamily="34" charset="0"/>
              </a:rPr>
              <a:t>Q – Betty is currently receiving TANF benefits, she lives with Charlie, but they are not married and Charlie is not on the household determination of the TANF printout.  If Charlie came in for Services, could he be determined low income because he lives with Betty and she receives TANF benefits? </a:t>
            </a:r>
          </a:p>
          <a:p>
            <a:endParaRPr lang="en-US" dirty="0"/>
          </a:p>
        </p:txBody>
      </p:sp>
    </p:spTree>
    <p:extLst>
      <p:ext uri="{BB962C8B-B14F-4D97-AF65-F5344CB8AC3E}">
        <p14:creationId xmlns:p14="http://schemas.microsoft.com/office/powerpoint/2010/main" val="3364705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78D-E7A5-481C-9D5F-E57BA21AF3C9}"/>
              </a:ext>
            </a:extLst>
          </p:cNvPr>
          <p:cNvSpPr>
            <a:spLocks noGrp="1"/>
          </p:cNvSpPr>
          <p:nvPr>
            <p:ph type="title"/>
          </p:nvPr>
        </p:nvSpPr>
        <p:spPr>
          <a:xfrm>
            <a:off x="457200" y="1066800"/>
            <a:ext cx="8229600" cy="990600"/>
          </a:xfrm>
        </p:spPr>
        <p:txBody>
          <a:bodyPr/>
          <a:lstStyle/>
          <a:p>
            <a:r>
              <a:rPr lang="en-US" sz="3600" b="1" dirty="0">
                <a:latin typeface="Trebuchet MS" panose="020B0603020202020204" pitchFamily="34" charset="0"/>
              </a:rPr>
              <a:t>Answer to ? about Cash Welfare</a:t>
            </a:r>
            <a:endParaRPr lang="en-US" sz="36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81BA8FC-0FD2-479D-B9FA-C75988A7D52F}"/>
              </a:ext>
            </a:extLst>
          </p:cNvPr>
          <p:cNvSpPr>
            <a:spLocks noGrp="1"/>
          </p:cNvSpPr>
          <p:nvPr>
            <p:ph idx="1"/>
          </p:nvPr>
        </p:nvSpPr>
        <p:spPr>
          <a:xfrm>
            <a:off x="457200" y="2209800"/>
            <a:ext cx="8229600" cy="3916363"/>
          </a:xfrm>
        </p:spPr>
        <p:txBody>
          <a:bodyPr/>
          <a:lstStyle/>
          <a:p>
            <a:r>
              <a:rPr lang="en-US" sz="2400" dirty="0">
                <a:latin typeface="Trebuchet MS" panose="020B0603020202020204" pitchFamily="34" charset="0"/>
              </a:rPr>
              <a:t>Q – Betty is currently receiving TANF benefits, she lives with Charlie, but they are not married and Charlie is not on the household determination of the TANF printout.  If Charlie came in for Services, could he be determined low income because he lives with Betty and she receives TANF benefits? </a:t>
            </a:r>
          </a:p>
          <a:p>
            <a:r>
              <a:rPr lang="en-US" sz="2400" b="1" dirty="0">
                <a:latin typeface="Trebuchet MS" panose="020B0603020202020204" pitchFamily="34" charset="0"/>
              </a:rPr>
              <a:t>A – No, Charlie could not be determined as low income under WIOA due to Betty receiving TANF, as they do not meet the criteria under the family definition since they are not married.   </a:t>
            </a:r>
          </a:p>
        </p:txBody>
      </p:sp>
    </p:spTree>
    <p:extLst>
      <p:ext uri="{BB962C8B-B14F-4D97-AF65-F5344CB8AC3E}">
        <p14:creationId xmlns:p14="http://schemas.microsoft.com/office/powerpoint/2010/main" val="470704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4478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WIOA Title 1 Authorization </a:t>
            </a:r>
            <a:br>
              <a:rPr lang="en-US" b="1" dirty="0">
                <a:effectLst>
                  <a:outerShdw blurRad="38100" dist="38100" dir="2700000" algn="tl">
                    <a:srgbClr val="000000">
                      <a:alpha val="43137"/>
                    </a:srgbClr>
                  </a:outerShdw>
                </a:effectLst>
                <a:latin typeface="Trebuchet MS" panose="020B0603020202020204" pitchFamily="34" charset="0"/>
              </a:rPr>
            </a:br>
            <a:endParaRPr lang="en-US" dirty="0">
              <a:latin typeface="Trebuchet MS" panose="020B0603020202020204" pitchFamily="34" charset="0"/>
            </a:endParaRPr>
          </a:p>
        </p:txBody>
      </p:sp>
      <p:sp>
        <p:nvSpPr>
          <p:cNvPr id="7" name="Content Placeholder 6"/>
          <p:cNvSpPr>
            <a:spLocks noGrp="1"/>
          </p:cNvSpPr>
          <p:nvPr>
            <p:ph idx="1"/>
          </p:nvPr>
        </p:nvSpPr>
        <p:spPr>
          <a:xfrm>
            <a:off x="5495924" y="1905000"/>
            <a:ext cx="3419476" cy="4221163"/>
          </a:xfrm>
        </p:spPr>
        <p:txBody>
          <a:bodyPr/>
          <a:lstStyle/>
          <a:p>
            <a:pPr marL="0" indent="0" algn="ctr">
              <a:buNone/>
            </a:pPr>
            <a:r>
              <a:rPr lang="en-US" altLang="en-US" sz="2000" b="1" dirty="0">
                <a:latin typeface="Trebuchet MS" panose="020B0603020202020204" pitchFamily="34" charset="0"/>
                <a:cs typeface="Traditional Arabic" panose="02020603050405020304" pitchFamily="18" charset="-78"/>
              </a:rPr>
              <a:t>Federal:</a:t>
            </a:r>
          </a:p>
          <a:p>
            <a:pPr marL="0" indent="0" algn="ctr">
              <a:buNone/>
            </a:pPr>
            <a:r>
              <a:rPr lang="en-US" altLang="en-US" sz="2000" b="1" u="sng" dirty="0">
                <a:latin typeface="Trebuchet MS" panose="020B0603020202020204" pitchFamily="34" charset="0"/>
                <a:cs typeface="Traditional Arabic" panose="02020603050405020304" pitchFamily="18" charset="-78"/>
                <a:hlinkClick r:id="rId2"/>
              </a:rPr>
              <a:t>Workforce Innovation and  Opportunity Act of 2014</a:t>
            </a:r>
            <a:endParaRPr lang="en-US" altLang="en-US" sz="2000" b="1" u="sng" dirty="0">
              <a:latin typeface="Trebuchet MS" panose="020B0603020202020204" pitchFamily="34" charset="0"/>
              <a:cs typeface="Traditional Arabic" panose="02020603050405020304" pitchFamily="18" charset="-78"/>
            </a:endParaRPr>
          </a:p>
          <a:p>
            <a:pPr marL="0" indent="0" algn="ctr">
              <a:buNone/>
            </a:pPr>
            <a:endParaRPr lang="en-US" altLang="en-US" sz="2000" b="1" dirty="0">
              <a:latin typeface="Trebuchet MS" panose="020B0603020202020204" pitchFamily="34" charset="0"/>
              <a:cs typeface="Traditional Arabic" panose="02020603050405020304" pitchFamily="18" charset="-78"/>
            </a:endParaRPr>
          </a:p>
          <a:p>
            <a:pPr marL="0" indent="0" algn="ctr">
              <a:buNone/>
            </a:pPr>
            <a:r>
              <a:rPr lang="en-US" altLang="en-US" sz="2000" b="1" u="sng" dirty="0">
                <a:latin typeface="Trebuchet MS" panose="020B0603020202020204" pitchFamily="34" charset="0"/>
                <a:cs typeface="Traditional Arabic" panose="02020603050405020304" pitchFamily="18" charset="-78"/>
              </a:rPr>
              <a:t>State of Illinois</a:t>
            </a:r>
            <a:r>
              <a:rPr lang="en-US" altLang="en-US" sz="2000" b="1" dirty="0">
                <a:latin typeface="Trebuchet MS" panose="020B0603020202020204" pitchFamily="34" charset="0"/>
                <a:cs typeface="Traditional Arabic" panose="02020603050405020304" pitchFamily="18" charset="-78"/>
              </a:rPr>
              <a:t>:</a:t>
            </a:r>
          </a:p>
          <a:p>
            <a:pPr marL="0" indent="0" algn="ctr">
              <a:buNone/>
            </a:pPr>
            <a:r>
              <a:rPr lang="en-US" altLang="en-US" sz="2000" b="1" dirty="0">
                <a:solidFill>
                  <a:srgbClr val="333333"/>
                </a:solidFill>
                <a:latin typeface="Trebuchet MS" panose="020B0603020202020204" pitchFamily="34" charset="0"/>
                <a:ea typeface="Times New Roman" panose="02020603050405020304" pitchFamily="18" charset="0"/>
                <a:cs typeface="Helvetica" panose="020B0604020202020204" pitchFamily="34" charset="0"/>
              </a:rPr>
              <a:t>Department of Commerce Office of Employment and Training (OET)</a:t>
            </a:r>
            <a:r>
              <a:rPr lang="en-US" altLang="en-US" sz="2000" b="1" dirty="0">
                <a:latin typeface="Trebuchet MS" panose="020B0603020202020204" pitchFamily="34" charset="0"/>
                <a:cs typeface="Traditional Arabic" panose="02020603050405020304" pitchFamily="18" charset="-78"/>
                <a:hlinkClick r:id="rId3"/>
              </a:rPr>
              <a:t> </a:t>
            </a:r>
            <a:r>
              <a:rPr lang="en-US" sz="2000" b="1" dirty="0">
                <a:latin typeface="Trebuchet MS" panose="020B0603020202020204" pitchFamily="34" charset="0"/>
                <a:cs typeface="Traditional Arabic" panose="02020603050405020304" pitchFamily="18" charset="-78"/>
              </a:rPr>
              <a:t>WIOA </a:t>
            </a:r>
          </a:p>
          <a:p>
            <a:pPr marL="0" indent="0" algn="ctr">
              <a:buNone/>
            </a:pPr>
            <a:r>
              <a:rPr lang="en-US" sz="2000" b="1" dirty="0">
                <a:latin typeface="Trebuchet MS" panose="020B0603020202020204" pitchFamily="34" charset="0"/>
                <a:cs typeface="Traditional Arabic" panose="02020603050405020304" pitchFamily="18" charset="-78"/>
              </a:rPr>
              <a:t>E-Policy Chapter 5.5 - Low-Income Individuals</a:t>
            </a:r>
          </a:p>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5267324" cy="394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614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2D14-28CC-4082-A96F-FE8561C6106A}"/>
              </a:ext>
            </a:extLst>
          </p:cNvPr>
          <p:cNvSpPr>
            <a:spLocks noGrp="1"/>
          </p:cNvSpPr>
          <p:nvPr>
            <p:ph type="title"/>
          </p:nvPr>
        </p:nvSpPr>
        <p:spPr>
          <a:xfrm>
            <a:off x="457200" y="1066800"/>
            <a:ext cx="8229600" cy="838200"/>
          </a:xfrm>
        </p:spPr>
        <p:txBody>
          <a:bodyPr/>
          <a:lstStyle/>
          <a:p>
            <a:r>
              <a:rPr lang="en-US" sz="3800" b="1" dirty="0">
                <a:latin typeface="Trebuchet MS" panose="020B0603020202020204" pitchFamily="34" charset="0"/>
              </a:rPr>
              <a:t>The WIOA definition of “Family”</a:t>
            </a:r>
            <a:endParaRPr lang="en-US" sz="3800" dirty="0"/>
          </a:p>
        </p:txBody>
      </p:sp>
      <p:sp>
        <p:nvSpPr>
          <p:cNvPr id="3" name="Content Placeholder 2">
            <a:extLst>
              <a:ext uri="{FF2B5EF4-FFF2-40B4-BE49-F238E27FC236}">
                <a16:creationId xmlns:a16="http://schemas.microsoft.com/office/drawing/2014/main" id="{0C637BCF-DFA1-4C4E-A980-8C18FBE06694}"/>
              </a:ext>
            </a:extLst>
          </p:cNvPr>
          <p:cNvSpPr>
            <a:spLocks noGrp="1"/>
          </p:cNvSpPr>
          <p:nvPr>
            <p:ph idx="1"/>
          </p:nvPr>
        </p:nvSpPr>
        <p:spPr>
          <a:xfrm>
            <a:off x="457200" y="2133600"/>
            <a:ext cx="8229600" cy="3992563"/>
          </a:xfrm>
        </p:spPr>
        <p:txBody>
          <a:bodyPr/>
          <a:lstStyle/>
          <a:p>
            <a:pPr marL="228600" lvl="1" indent="0">
              <a:buNone/>
            </a:pPr>
            <a:r>
              <a:rPr lang="en-US" sz="2400" b="1" dirty="0">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914400" lvl="2" indent="-457200">
              <a:buFont typeface="+mj-lt"/>
              <a:buAutoNum type="alphaUcPeriod"/>
            </a:pPr>
            <a:r>
              <a:rPr lang="en-US" b="1" dirty="0">
                <a:latin typeface="Trebuchet MS" panose="020B0603020202020204" pitchFamily="34" charset="0"/>
              </a:rPr>
              <a:t>Married couple and dependent children. </a:t>
            </a:r>
          </a:p>
          <a:p>
            <a:pPr marL="914400" lvl="2" indent="-457200">
              <a:buFont typeface="+mj-lt"/>
              <a:buAutoNum type="alphaUcPeriod"/>
            </a:pPr>
            <a:r>
              <a:rPr lang="en-US" b="1" dirty="0">
                <a:latin typeface="Trebuchet MS" panose="020B0603020202020204" pitchFamily="34" charset="0"/>
              </a:rPr>
              <a:t>Parent or guardian and dependent                                                         children. </a:t>
            </a:r>
          </a:p>
          <a:p>
            <a:pPr marL="914400" lvl="2" indent="-457200">
              <a:buFont typeface="+mj-lt"/>
              <a:buAutoNum type="alphaUcPeriod"/>
            </a:pPr>
            <a:r>
              <a:rPr lang="en-US" b="1" dirty="0">
                <a:latin typeface="Trebuchet MS" panose="020B0603020202020204" pitchFamily="34" charset="0"/>
              </a:rPr>
              <a:t>Married couple.</a:t>
            </a:r>
          </a:p>
          <a:p>
            <a:endParaRPr lang="en-US" sz="2400" dirty="0">
              <a:latin typeface="Trebuchet MS" panose="020B0603020202020204" pitchFamily="34" charset="0"/>
            </a:endParaRPr>
          </a:p>
        </p:txBody>
      </p:sp>
    </p:spTree>
    <p:extLst>
      <p:ext uri="{BB962C8B-B14F-4D97-AF65-F5344CB8AC3E}">
        <p14:creationId xmlns:p14="http://schemas.microsoft.com/office/powerpoint/2010/main" val="291474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D3AAB-4DBC-43FF-BD5C-017BD86E0A85}"/>
              </a:ext>
            </a:extLst>
          </p:cNvPr>
          <p:cNvSpPr/>
          <p:nvPr/>
        </p:nvSpPr>
        <p:spPr>
          <a:xfrm>
            <a:off x="5867400" y="2362200"/>
            <a:ext cx="2286000" cy="2585323"/>
          </a:xfrm>
          <a:prstGeom prst="rect">
            <a:avLst/>
          </a:prstGeom>
        </p:spPr>
        <p:txBody>
          <a:bodyPr wrap="square">
            <a:spAutoFit/>
          </a:bodyPr>
          <a:lstStyle/>
          <a:p>
            <a:pPr marL="0" indent="0">
              <a:buNone/>
            </a:pPr>
            <a:r>
              <a:rPr lang="en-US" b="1" dirty="0">
                <a:latin typeface="Trebuchet MS" panose="020B0603020202020204" pitchFamily="34" charset="0"/>
              </a:rPr>
              <a:t>If the TANF is populated with “Yes”, the DHS Case # must be provided and the number of months the individual has been on TANF must be included. </a:t>
            </a:r>
          </a:p>
        </p:txBody>
      </p:sp>
      <p:pic>
        <p:nvPicPr>
          <p:cNvPr id="6" name="Picture 5">
            <a:extLst>
              <a:ext uri="{FF2B5EF4-FFF2-40B4-BE49-F238E27FC236}">
                <a16:creationId xmlns:a16="http://schemas.microsoft.com/office/drawing/2014/main" id="{0527894D-4E12-49CA-9AED-B334200C13F4}"/>
              </a:ext>
            </a:extLst>
          </p:cNvPr>
          <p:cNvPicPr>
            <a:picLocks noChangeAspect="1"/>
          </p:cNvPicPr>
          <p:nvPr/>
        </p:nvPicPr>
        <p:blipFill>
          <a:blip r:embed="rId2"/>
          <a:stretch>
            <a:fillRect/>
          </a:stretch>
        </p:blipFill>
        <p:spPr>
          <a:xfrm>
            <a:off x="609600" y="1780032"/>
            <a:ext cx="4505325" cy="3934968"/>
          </a:xfrm>
          <a:prstGeom prst="rect">
            <a:avLst/>
          </a:prstGeom>
        </p:spPr>
      </p:pic>
      <p:sp>
        <p:nvSpPr>
          <p:cNvPr id="7" name="Right Arrow 3">
            <a:extLst>
              <a:ext uri="{FF2B5EF4-FFF2-40B4-BE49-F238E27FC236}">
                <a16:creationId xmlns:a16="http://schemas.microsoft.com/office/drawing/2014/main" id="{B52618D4-485E-4D50-BF8E-4CE7B9245DD5}"/>
              </a:ext>
            </a:extLst>
          </p:cNvPr>
          <p:cNvSpPr/>
          <p:nvPr/>
        </p:nvSpPr>
        <p:spPr>
          <a:xfrm>
            <a:off x="1143000" y="4922002"/>
            <a:ext cx="14356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13EB4BAC-CC95-44F0-8C78-ADFA014C8C54}"/>
              </a:ext>
            </a:extLst>
          </p:cNvPr>
          <p:cNvSpPr/>
          <p:nvPr/>
        </p:nvSpPr>
        <p:spPr>
          <a:xfrm>
            <a:off x="4213098" y="5285232"/>
            <a:ext cx="717804"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2450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9906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Food Stamps</a:t>
            </a:r>
            <a:endParaRPr lang="en-US" dirty="0">
              <a:latin typeface="Trebuchet MS" panose="020B0603020202020204" pitchFamily="34" charset="0"/>
            </a:endParaRPr>
          </a:p>
        </p:txBody>
      </p:sp>
      <p:sp>
        <p:nvSpPr>
          <p:cNvPr id="6" name="Content Placeholder 5"/>
          <p:cNvSpPr>
            <a:spLocks noGrp="1"/>
          </p:cNvSpPr>
          <p:nvPr>
            <p:ph idx="1"/>
          </p:nvPr>
        </p:nvSpPr>
        <p:spPr>
          <a:xfrm>
            <a:off x="685800" y="2209800"/>
            <a:ext cx="7772400" cy="3916363"/>
          </a:xfrm>
        </p:spPr>
        <p:txBody>
          <a:bodyPr/>
          <a:lstStyle/>
          <a:p>
            <a:pPr marL="0" indent="0">
              <a:buFontTx/>
              <a:buNone/>
            </a:pPr>
            <a:r>
              <a:rPr lang="en-US" sz="2800" b="1" dirty="0"/>
              <a:t>Personally receives, or is a member of a family that receives or received in the past six (6) months </a:t>
            </a:r>
            <a:r>
              <a:rPr lang="en-US" sz="2800" b="1" dirty="0">
                <a:latin typeface="Trebuchet MS" panose="020B0603020202020204" pitchFamily="34" charset="0"/>
                <a:cs typeface="Traditional Arabic" panose="02020603050405020304" pitchFamily="18" charset="-78"/>
              </a:rPr>
              <a:t>the Supplemental Nutrition Assistance Program (SNAP) assistance.</a:t>
            </a:r>
          </a:p>
          <a:p>
            <a:pPr marL="0" indent="0" algn="ctr">
              <a:buFontTx/>
              <a:buNone/>
            </a:pPr>
            <a:r>
              <a:rPr lang="en-US" sz="2800" b="1" dirty="0">
                <a:latin typeface="Trebuchet MS" panose="020B0603020202020204" pitchFamily="34" charset="0"/>
                <a:cs typeface="Traditional Arabic" panose="02020603050405020304" pitchFamily="18" charset="-78"/>
                <a:hlinkClick r:id="rId2"/>
              </a:rPr>
              <a:t>Food and Nutrition Act of 2008</a:t>
            </a:r>
            <a:endParaRPr lang="en-US" sz="2800" b="1" dirty="0">
              <a:latin typeface="Trebuchet MS" panose="020B0603020202020204" pitchFamily="34" charset="0"/>
              <a:cs typeface="Traditional Arabic" panose="02020603050405020304" pitchFamily="18" charset="-78"/>
            </a:endParaRPr>
          </a:p>
          <a:p>
            <a:pPr marL="0" indent="0">
              <a:buNone/>
            </a:pPr>
            <a:r>
              <a:rPr lang="en-US" sz="2800" b="1" dirty="0">
                <a:latin typeface="Trebuchet MS" panose="020B0603020202020204" pitchFamily="34" charset="0"/>
                <a:cs typeface="Traditional Arabic" panose="02020603050405020304" pitchFamily="18" charset="-78"/>
              </a:rPr>
              <a:t> </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22</a:t>
            </a:fld>
            <a:endParaRPr lang="en-US" dirty="0">
              <a:solidFill>
                <a:prstClr val="black">
                  <a:tint val="75000"/>
                </a:prstClr>
              </a:solidFill>
            </a:endParaRPr>
          </a:p>
        </p:txBody>
      </p:sp>
      <p:pic>
        <p:nvPicPr>
          <p:cNvPr id="7" name="img1" descr="examples of valid and invalid IDHS logos"/>
          <p:cNvPicPr/>
          <p:nvPr/>
        </p:nvPicPr>
        <p:blipFill rotWithShape="1">
          <a:blip r:embed="rId3">
            <a:extLst>
              <a:ext uri="{28A0092B-C50C-407E-A947-70E740481C1C}">
                <a14:useLocalDpi xmlns:a14="http://schemas.microsoft.com/office/drawing/2010/main" val="0"/>
              </a:ext>
            </a:extLst>
          </a:blip>
          <a:srcRect l="27572" t="1589" r="39085" b="87467"/>
          <a:stretch/>
        </p:blipFill>
        <p:spPr bwMode="auto">
          <a:xfrm>
            <a:off x="304800" y="4830416"/>
            <a:ext cx="1981200" cy="1265583"/>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105400" y="4572000"/>
            <a:ext cx="3886200" cy="1619278"/>
          </a:xfrm>
          <a:prstGeom prst="rect">
            <a:avLst/>
          </a:prstGeom>
        </p:spPr>
      </p:pic>
    </p:spTree>
    <p:extLst>
      <p:ext uri="{BB962C8B-B14F-4D97-AF65-F5344CB8AC3E}">
        <p14:creationId xmlns:p14="http://schemas.microsoft.com/office/powerpoint/2010/main" val="3272642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37982-D80B-4095-8757-3EC5E21D120F}"/>
              </a:ext>
            </a:extLst>
          </p:cNvPr>
          <p:cNvSpPr/>
          <p:nvPr/>
        </p:nvSpPr>
        <p:spPr>
          <a:xfrm>
            <a:off x="5791200" y="1981200"/>
            <a:ext cx="2209800" cy="3970318"/>
          </a:xfrm>
          <a:prstGeom prst="rect">
            <a:avLst/>
          </a:prstGeom>
        </p:spPr>
        <p:txBody>
          <a:bodyPr wrap="square">
            <a:spAutoFit/>
          </a:bodyPr>
          <a:lstStyle/>
          <a:p>
            <a:r>
              <a:rPr lang="en-US" b="1" dirty="0">
                <a:latin typeface="Trebuchet MS" panose="020B0603020202020204" pitchFamily="34" charset="0"/>
              </a:rPr>
              <a:t>If Food Stamp and TANF are populated with “Yes” at certification, the documentation must be on hand to support </a:t>
            </a:r>
            <a:r>
              <a:rPr lang="en-US" b="1" u="sng" dirty="0">
                <a:latin typeface="Trebuchet MS" panose="020B0603020202020204" pitchFamily="34" charset="0"/>
              </a:rPr>
              <a:t>both</a:t>
            </a:r>
            <a:r>
              <a:rPr lang="en-US" b="1" dirty="0">
                <a:latin typeface="Trebuchet MS" panose="020B0603020202020204" pitchFamily="34" charset="0"/>
              </a:rPr>
              <a:t> criteria. The documentation must remain in the hard copy file for monitoring and data validation.</a:t>
            </a:r>
          </a:p>
        </p:txBody>
      </p:sp>
      <p:pic>
        <p:nvPicPr>
          <p:cNvPr id="4" name="Picture 3">
            <a:extLst>
              <a:ext uri="{FF2B5EF4-FFF2-40B4-BE49-F238E27FC236}">
                <a16:creationId xmlns:a16="http://schemas.microsoft.com/office/drawing/2014/main" id="{9EC214B4-7CA0-430D-9BE7-8762DB220467}"/>
              </a:ext>
            </a:extLst>
          </p:cNvPr>
          <p:cNvPicPr>
            <a:picLocks noChangeAspect="1"/>
          </p:cNvPicPr>
          <p:nvPr/>
        </p:nvPicPr>
        <p:blipFill>
          <a:blip r:embed="rId2"/>
          <a:stretch>
            <a:fillRect/>
          </a:stretch>
        </p:blipFill>
        <p:spPr>
          <a:xfrm>
            <a:off x="685800" y="1981200"/>
            <a:ext cx="4524375" cy="3970318"/>
          </a:xfrm>
          <a:prstGeom prst="rect">
            <a:avLst/>
          </a:prstGeom>
        </p:spPr>
      </p:pic>
      <p:sp>
        <p:nvSpPr>
          <p:cNvPr id="5" name="Left Arrow 4">
            <a:extLst>
              <a:ext uri="{FF2B5EF4-FFF2-40B4-BE49-F238E27FC236}">
                <a16:creationId xmlns:a16="http://schemas.microsoft.com/office/drawing/2014/main" id="{24B12F1D-7CC3-4CF1-A341-BFDDA4E9D9D1}"/>
              </a:ext>
            </a:extLst>
          </p:cNvPr>
          <p:cNvSpPr/>
          <p:nvPr/>
        </p:nvSpPr>
        <p:spPr>
          <a:xfrm>
            <a:off x="4213098" y="4495800"/>
            <a:ext cx="717804"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458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0F3-0961-405B-A4F9-B48C0068B8D1}"/>
              </a:ext>
            </a:extLst>
          </p:cNvPr>
          <p:cNvSpPr>
            <a:spLocks noGrp="1"/>
          </p:cNvSpPr>
          <p:nvPr>
            <p:ph type="title"/>
          </p:nvPr>
        </p:nvSpPr>
        <p:spPr>
          <a:xfrm>
            <a:off x="457200" y="1066800"/>
            <a:ext cx="8229600" cy="762000"/>
          </a:xfrm>
        </p:spPr>
        <p:txBody>
          <a:bodyPr/>
          <a:lstStyle/>
          <a:p>
            <a:r>
              <a:rPr lang="en-US" sz="4000" b="1" dirty="0">
                <a:latin typeface="Trebuchet MS" panose="020B0603020202020204" pitchFamily="34" charset="0"/>
              </a:rPr>
              <a:t>Question about Food Stamps</a:t>
            </a:r>
          </a:p>
        </p:txBody>
      </p:sp>
      <p:sp>
        <p:nvSpPr>
          <p:cNvPr id="3" name="Content Placeholder 2">
            <a:extLst>
              <a:ext uri="{FF2B5EF4-FFF2-40B4-BE49-F238E27FC236}">
                <a16:creationId xmlns:a16="http://schemas.microsoft.com/office/drawing/2014/main" id="{20BA67EA-DAF0-4083-BBB3-89D01CE4369A}"/>
              </a:ext>
            </a:extLst>
          </p:cNvPr>
          <p:cNvSpPr>
            <a:spLocks noGrp="1"/>
          </p:cNvSpPr>
          <p:nvPr>
            <p:ph idx="1"/>
          </p:nvPr>
        </p:nvSpPr>
        <p:spPr>
          <a:xfrm>
            <a:off x="457200" y="2057400"/>
            <a:ext cx="8229600" cy="4068763"/>
          </a:xfrm>
        </p:spPr>
        <p:txBody>
          <a:bodyPr/>
          <a:lstStyle/>
          <a:p>
            <a:r>
              <a:rPr lang="en-US" sz="2400" b="1" dirty="0">
                <a:latin typeface="Trebuchet MS" panose="020B0603020202020204" pitchFamily="34" charset="0"/>
              </a:rPr>
              <a:t>Q – Betty is currently receiving Food Stamps, her son Tommy lives with her.  If Tommy came in for WIOA Services could he be determined low income based on food stamps, even if he does not appear on his mothers food stamp account?   </a:t>
            </a:r>
          </a:p>
          <a:p>
            <a:endParaRPr lang="en-US" dirty="0"/>
          </a:p>
        </p:txBody>
      </p:sp>
    </p:spTree>
    <p:extLst>
      <p:ext uri="{BB962C8B-B14F-4D97-AF65-F5344CB8AC3E}">
        <p14:creationId xmlns:p14="http://schemas.microsoft.com/office/powerpoint/2010/main" val="1556857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F62C-9C9D-4821-8DA3-7C38FFFE7DBD}"/>
              </a:ext>
            </a:extLst>
          </p:cNvPr>
          <p:cNvSpPr>
            <a:spLocks noGrp="1"/>
          </p:cNvSpPr>
          <p:nvPr>
            <p:ph type="title"/>
          </p:nvPr>
        </p:nvSpPr>
        <p:spPr>
          <a:xfrm>
            <a:off x="457200" y="1066800"/>
            <a:ext cx="8229600" cy="762000"/>
          </a:xfrm>
        </p:spPr>
        <p:txBody>
          <a:bodyPr/>
          <a:lstStyle/>
          <a:p>
            <a:r>
              <a:rPr lang="en-US" sz="4000" b="1" dirty="0">
                <a:latin typeface="Trebuchet MS" panose="020B0603020202020204" pitchFamily="34" charset="0"/>
              </a:rPr>
              <a:t>Answer to ? about Food Stamps</a:t>
            </a:r>
            <a:endParaRPr lang="en-US" sz="4000" dirty="0"/>
          </a:p>
        </p:txBody>
      </p:sp>
      <p:sp>
        <p:nvSpPr>
          <p:cNvPr id="3" name="Content Placeholder 2">
            <a:extLst>
              <a:ext uri="{FF2B5EF4-FFF2-40B4-BE49-F238E27FC236}">
                <a16:creationId xmlns:a16="http://schemas.microsoft.com/office/drawing/2014/main" id="{2B942573-6FBC-496A-B13B-71E737211C61}"/>
              </a:ext>
            </a:extLst>
          </p:cNvPr>
          <p:cNvSpPr>
            <a:spLocks noGrp="1"/>
          </p:cNvSpPr>
          <p:nvPr>
            <p:ph idx="1"/>
          </p:nvPr>
        </p:nvSpPr>
        <p:spPr>
          <a:xfrm>
            <a:off x="457200" y="1981200"/>
            <a:ext cx="8229600" cy="4144963"/>
          </a:xfrm>
        </p:spPr>
        <p:txBody>
          <a:bodyPr/>
          <a:lstStyle/>
          <a:p>
            <a:r>
              <a:rPr lang="en-US" sz="2200" dirty="0">
                <a:latin typeface="Trebuchet MS" panose="020B0603020202020204" pitchFamily="34" charset="0"/>
              </a:rPr>
              <a:t>Q – Betty is currently receiving Food Stamps, her son Tommy lives with her.  If Tommy came in for WIOA Services could he be determined low income based on food stamps, even if he does not appear on his mothers food stamp account?   </a:t>
            </a:r>
          </a:p>
          <a:p>
            <a:r>
              <a:rPr lang="en-US" sz="2200" b="1" dirty="0">
                <a:latin typeface="Trebuchet MS" panose="020B0603020202020204" pitchFamily="34" charset="0"/>
              </a:rPr>
              <a:t>A –WIOA Low Income criteria can be determined based on, “Personally receives, or is a member of a family that receives or received in the past six (6) months </a:t>
            </a:r>
            <a:r>
              <a:rPr lang="en-US" sz="2200" b="1" dirty="0">
                <a:latin typeface="Trebuchet MS" panose="020B0603020202020204" pitchFamily="34" charset="0"/>
                <a:cs typeface="Traditional Arabic" panose="02020603050405020304" pitchFamily="18" charset="-78"/>
              </a:rPr>
              <a:t>the Supplemental Nutrition Assistance Program (SNAP) assistance.” </a:t>
            </a:r>
          </a:p>
          <a:p>
            <a:pPr lvl="1"/>
            <a:r>
              <a:rPr lang="en-US" sz="1800" b="1" dirty="0">
                <a:latin typeface="Trebuchet MS" panose="020B0603020202020204" pitchFamily="34" charset="0"/>
                <a:cs typeface="Traditional Arabic" panose="02020603050405020304" pitchFamily="18" charset="-78"/>
              </a:rPr>
              <a:t>Since Tommy lives with his mom who is receiving food stamps, he could be determined low income based on his mother Betty receiving food stamps. </a:t>
            </a:r>
            <a:r>
              <a:rPr lang="en-US" sz="1800" b="1" dirty="0">
                <a:latin typeface="Trebuchet MS" panose="020B0603020202020204" pitchFamily="34" charset="0"/>
              </a:rPr>
              <a:t> </a:t>
            </a:r>
          </a:p>
          <a:p>
            <a:endParaRPr lang="en-US" sz="2400" dirty="0"/>
          </a:p>
        </p:txBody>
      </p:sp>
    </p:spTree>
    <p:extLst>
      <p:ext uri="{BB962C8B-B14F-4D97-AF65-F5344CB8AC3E}">
        <p14:creationId xmlns:p14="http://schemas.microsoft.com/office/powerpoint/2010/main" val="1634988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47F7-C5A4-4291-B64A-6CA48F45A0EA}"/>
              </a:ext>
            </a:extLst>
          </p:cNvPr>
          <p:cNvSpPr>
            <a:spLocks noGrp="1"/>
          </p:cNvSpPr>
          <p:nvPr>
            <p:ph type="title"/>
          </p:nvPr>
        </p:nvSpPr>
        <p:spPr>
          <a:xfrm>
            <a:off x="457200" y="1066800"/>
            <a:ext cx="8229600" cy="8382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Homeless</a:t>
            </a:r>
            <a:endParaRPr lang="en-US" dirty="0"/>
          </a:p>
        </p:txBody>
      </p:sp>
      <p:sp>
        <p:nvSpPr>
          <p:cNvPr id="3" name="Content Placeholder 2">
            <a:extLst>
              <a:ext uri="{FF2B5EF4-FFF2-40B4-BE49-F238E27FC236}">
                <a16:creationId xmlns:a16="http://schemas.microsoft.com/office/drawing/2014/main" id="{F4B7AABC-7635-40D8-84B3-3380C7FB6747}"/>
              </a:ext>
            </a:extLst>
          </p:cNvPr>
          <p:cNvSpPr>
            <a:spLocks noGrp="1"/>
          </p:cNvSpPr>
          <p:nvPr>
            <p:ph idx="1"/>
          </p:nvPr>
        </p:nvSpPr>
        <p:spPr>
          <a:xfrm>
            <a:off x="152400" y="2133600"/>
            <a:ext cx="8229600" cy="3992563"/>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Individual who lacks a fixed, regular or adequate nighttime residence; and </a:t>
            </a:r>
          </a:p>
          <a:p>
            <a:pPr marL="0" indent="0" algn="ctr">
              <a:buNone/>
            </a:pPr>
            <a:r>
              <a:rPr lang="en-US" sz="2800" b="1" dirty="0">
                <a:solidFill>
                  <a:schemeClr val="accent2">
                    <a:lumMod val="60000"/>
                    <a:lumOff val="40000"/>
                  </a:schemeClr>
                </a:solidFill>
                <a:latin typeface="Trebuchet MS" panose="020B0603020202020204" pitchFamily="34" charset="0"/>
                <a:hlinkClick r:id="rId2"/>
              </a:rPr>
              <a:t>Violence Against Women Act of 1994</a:t>
            </a:r>
            <a:endParaRPr lang="en-US" sz="2800" b="1" dirty="0">
              <a:solidFill>
                <a:schemeClr val="accent2">
                  <a:lumMod val="60000"/>
                  <a:lumOff val="40000"/>
                </a:schemeClr>
              </a:solidFill>
              <a:latin typeface="Trebuchet MS" panose="020B0603020202020204" pitchFamily="34" charset="0"/>
              <a:cs typeface="Traditional Arabic" panose="02020603050405020304" pitchFamily="18" charset="-78"/>
            </a:endParaRPr>
          </a:p>
          <a:p>
            <a:pPr marL="514350" indent="-514350">
              <a:buFont typeface="+mj-lt"/>
              <a:buAutoNum type="arabicPeriod" startAt="2"/>
            </a:pPr>
            <a:r>
              <a:rPr lang="en-US" sz="2800" b="1" dirty="0">
                <a:latin typeface="Trebuchet MS" panose="020B0603020202020204" pitchFamily="34" charset="0"/>
                <a:cs typeface="Traditional Arabic" panose="02020603050405020304" pitchFamily="18" charset="-78"/>
              </a:rPr>
              <a:t>Adult or youth with a primary nighttime residence that is a public or privately operated shelter for temporary accommodation.</a:t>
            </a:r>
          </a:p>
          <a:p>
            <a:pPr marL="0" indent="0" algn="ctr">
              <a:buNone/>
            </a:pPr>
            <a:r>
              <a:rPr lang="en-US" sz="2800" b="1" dirty="0">
                <a:latin typeface="Trebuchet MS" panose="020B0603020202020204" pitchFamily="34" charset="0"/>
                <a:hlinkClick r:id="rId3"/>
              </a:rPr>
              <a:t>McKinney-Vento Homeless Assistance Act</a:t>
            </a:r>
            <a:endParaRPr lang="en-US" sz="2800" dirty="0">
              <a:latin typeface="Trebuchet MS" panose="020B0603020202020204" pitchFamily="34" charset="0"/>
            </a:endParaRPr>
          </a:p>
          <a:p>
            <a:endParaRPr lang="en-US" dirty="0"/>
          </a:p>
        </p:txBody>
      </p:sp>
    </p:spTree>
    <p:extLst>
      <p:ext uri="{BB962C8B-B14F-4D97-AF65-F5344CB8AC3E}">
        <p14:creationId xmlns:p14="http://schemas.microsoft.com/office/powerpoint/2010/main" val="920181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034F5-60AA-4BA3-BA1B-C01CF8429BC3}"/>
              </a:ext>
            </a:extLst>
          </p:cNvPr>
          <p:cNvSpPr/>
          <p:nvPr/>
        </p:nvSpPr>
        <p:spPr>
          <a:xfrm flipH="1">
            <a:off x="6324600" y="2438400"/>
            <a:ext cx="1676400" cy="2554545"/>
          </a:xfrm>
          <a:prstGeom prst="rect">
            <a:avLst/>
          </a:prstGeom>
        </p:spPr>
        <p:txBody>
          <a:bodyPr wrap="square">
            <a:spAutoFit/>
          </a:bodyPr>
          <a:lstStyle/>
          <a:p>
            <a:pPr marL="0" indent="0">
              <a:buNone/>
            </a:pPr>
            <a:r>
              <a:rPr lang="en-US" sz="2000" b="1" dirty="0">
                <a:latin typeface="Trebuchet MS" panose="020B0603020202020204" pitchFamily="34" charset="0"/>
              </a:rPr>
              <a:t>If “Yes” is entered in “Homeless” the client </a:t>
            </a:r>
          </a:p>
          <a:p>
            <a:pPr marL="0" indent="0">
              <a:buNone/>
            </a:pPr>
            <a:r>
              <a:rPr lang="en-US" sz="2000" b="1" dirty="0">
                <a:latin typeface="Trebuchet MS" panose="020B0603020202020204" pitchFamily="34" charset="0"/>
              </a:rPr>
              <a:t>will be determined as low income. </a:t>
            </a:r>
          </a:p>
        </p:txBody>
      </p:sp>
      <p:pic>
        <p:nvPicPr>
          <p:cNvPr id="3" name="Picture 2">
            <a:extLst>
              <a:ext uri="{FF2B5EF4-FFF2-40B4-BE49-F238E27FC236}">
                <a16:creationId xmlns:a16="http://schemas.microsoft.com/office/drawing/2014/main" id="{87C58421-AF9B-4DA5-9907-25DD0CB5FD53}"/>
              </a:ext>
            </a:extLst>
          </p:cNvPr>
          <p:cNvPicPr>
            <a:picLocks noChangeAspect="1"/>
          </p:cNvPicPr>
          <p:nvPr/>
        </p:nvPicPr>
        <p:blipFill>
          <a:blip r:embed="rId2"/>
          <a:stretch>
            <a:fillRect/>
          </a:stretch>
        </p:blipFill>
        <p:spPr>
          <a:xfrm>
            <a:off x="533400" y="1676400"/>
            <a:ext cx="4572000" cy="4267200"/>
          </a:xfrm>
          <a:prstGeom prst="rect">
            <a:avLst/>
          </a:prstGeom>
        </p:spPr>
      </p:pic>
      <p:sp>
        <p:nvSpPr>
          <p:cNvPr id="4" name="Left Arrow 4">
            <a:extLst>
              <a:ext uri="{FF2B5EF4-FFF2-40B4-BE49-F238E27FC236}">
                <a16:creationId xmlns:a16="http://schemas.microsoft.com/office/drawing/2014/main" id="{38B54FE5-E435-4A18-BB39-19FE4FD144E3}"/>
              </a:ext>
            </a:extLst>
          </p:cNvPr>
          <p:cNvSpPr/>
          <p:nvPr/>
        </p:nvSpPr>
        <p:spPr>
          <a:xfrm>
            <a:off x="3931688" y="4114800"/>
            <a:ext cx="717804"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7337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 </a:t>
            </a:r>
            <a:b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br>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Free or Reduced Priced Lunch</a:t>
            </a:r>
            <a:endParaRPr lang="en-US" dirty="0"/>
          </a:p>
        </p:txBody>
      </p:sp>
      <p:sp>
        <p:nvSpPr>
          <p:cNvPr id="3" name="Content Placeholder 2"/>
          <p:cNvSpPr>
            <a:spLocks noGrp="1"/>
          </p:cNvSpPr>
          <p:nvPr>
            <p:ph idx="1"/>
          </p:nvPr>
        </p:nvSpPr>
        <p:spPr>
          <a:xfrm>
            <a:off x="457200" y="2590800"/>
            <a:ext cx="8229600" cy="3535363"/>
          </a:xfrm>
        </p:spPr>
        <p:txBody>
          <a:bodyPr/>
          <a:lstStyle/>
          <a:p>
            <a:pPr marL="0" indent="0">
              <a:buNone/>
            </a:pPr>
            <a:r>
              <a:rPr lang="en-US" b="1" dirty="0"/>
              <a:t>Receives or is eligible to receive a free or reduced price lunch under the </a:t>
            </a:r>
          </a:p>
          <a:p>
            <a:pPr marL="0" indent="0">
              <a:buNone/>
            </a:pPr>
            <a:r>
              <a:rPr lang="en-US" sz="2800" b="1" dirty="0">
                <a:hlinkClick r:id="rId2"/>
              </a:rPr>
              <a:t>Richard B. Russell National School Lunch Act </a:t>
            </a:r>
            <a:endParaRPr lang="en-US" sz="2800" b="1" dirty="0"/>
          </a:p>
          <a:p>
            <a:pPr marL="0" indent="0">
              <a:buNone/>
            </a:pPr>
            <a:endParaRPr lang="en-US" b="1" dirty="0">
              <a:effectLst>
                <a:outerShdw blurRad="38100" dist="38100" dir="2700000" algn="tl">
                  <a:srgbClr val="000000">
                    <a:alpha val="43137"/>
                  </a:srgbClr>
                </a:outerShdw>
              </a:effectLst>
              <a:latin typeface="Trebuchet MS" panose="020B0603020202020204" pitchFamily="34" charset="0"/>
            </a:endParaRPr>
          </a:p>
          <a:p>
            <a:pPr marL="0" indent="0">
              <a:buNone/>
            </a:pPr>
            <a:r>
              <a:rPr lang="en-US" b="1" dirty="0">
                <a:effectLst>
                  <a:outerShdw blurRad="38100" dist="38100" dir="2700000" algn="tl">
                    <a:srgbClr val="000000">
                      <a:alpha val="43137"/>
                    </a:srgbClr>
                  </a:outerShdw>
                </a:effectLst>
                <a:latin typeface="Trebuchet MS" panose="020B0603020202020204" pitchFamily="34" charset="0"/>
              </a:rPr>
              <a:t>-&gt; Criteria for In-School Youth Only</a:t>
            </a:r>
          </a:p>
          <a:p>
            <a:pPr marL="0" indent="0" algn="ctr">
              <a:buNone/>
            </a:pPr>
            <a:r>
              <a:rPr lang="en-US" dirty="0">
                <a:latin typeface="Trebuchet MS" panose="020B0603020202020204" pitchFamily="34" charset="0"/>
              </a:rPr>
              <a:t>Must have documentation from school.</a:t>
            </a:r>
          </a:p>
          <a:p>
            <a:pPr marL="0" indent="0">
              <a:buNone/>
            </a:pPr>
            <a:endParaRPr lang="en-US" dirty="0"/>
          </a:p>
        </p:txBody>
      </p:sp>
    </p:spTree>
    <p:extLst>
      <p:ext uri="{BB962C8B-B14F-4D97-AF65-F5344CB8AC3E}">
        <p14:creationId xmlns:p14="http://schemas.microsoft.com/office/powerpoint/2010/main" val="461987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05800" cy="12192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 </a:t>
            </a:r>
            <a:b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br>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Free or Reduced Priced Lunch</a:t>
            </a:r>
            <a:endParaRPr lang="en-US" dirty="0"/>
          </a:p>
        </p:txBody>
      </p:sp>
      <p:sp>
        <p:nvSpPr>
          <p:cNvPr id="3" name="Content Placeholder 2"/>
          <p:cNvSpPr>
            <a:spLocks noGrp="1"/>
          </p:cNvSpPr>
          <p:nvPr>
            <p:ph idx="1"/>
          </p:nvPr>
        </p:nvSpPr>
        <p:spPr>
          <a:xfrm>
            <a:off x="381000" y="2514600"/>
            <a:ext cx="8305800" cy="3611563"/>
          </a:xfrm>
        </p:spPr>
        <p:txBody>
          <a:bodyPr/>
          <a:lstStyle/>
          <a:p>
            <a:r>
              <a:rPr lang="en-US" sz="2000" dirty="0"/>
              <a:t>TEGL 21-16 and our Low Income Policy clarified that “In schools where the whole school automatically receives free or reduced price lunch, WIOA programs must base low-income status on an individual student’s eligibility to receive free or reduced price lunch or on meeting one of the other low-income categories under WIOA”  </a:t>
            </a:r>
            <a:endParaRPr lang="en-US" sz="2000" u="sng" dirty="0"/>
          </a:p>
          <a:p>
            <a:pPr lvl="1"/>
            <a:r>
              <a:rPr lang="en-US" sz="2000" dirty="0"/>
              <a:t>Meaning if only whole school criteria is used for free or reduced lunch, you cannot use this method to determine low income criteria and must use one of the other low income categories to determine an individuals low income status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26252158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371600"/>
          </a:xfrm>
        </p:spPr>
        <p:txBody>
          <a:bodyPr/>
          <a:lstStyle/>
          <a:p>
            <a:r>
              <a:rPr lang="en-US" b="1" dirty="0"/>
              <a:t>WIOA Low Income</a:t>
            </a:r>
          </a:p>
        </p:txBody>
      </p:sp>
      <p:sp>
        <p:nvSpPr>
          <p:cNvPr id="3" name="Content Placeholder 2"/>
          <p:cNvSpPr>
            <a:spLocks noGrp="1"/>
          </p:cNvSpPr>
          <p:nvPr>
            <p:ph idx="1"/>
          </p:nvPr>
        </p:nvSpPr>
        <p:spPr>
          <a:xfrm>
            <a:off x="457200" y="2438400"/>
            <a:ext cx="8229600" cy="3687763"/>
          </a:xfrm>
        </p:spPr>
        <p:txBody>
          <a:bodyPr/>
          <a:lstStyle/>
          <a:p>
            <a:r>
              <a:rPr lang="en-US" altLang="en-US" sz="2800" dirty="0">
                <a:latin typeface="Trebuchet MS" panose="020B0603020202020204" pitchFamily="34" charset="0"/>
                <a:cs typeface="Traditional Arabic" panose="02020603050405020304" pitchFamily="18" charset="-78"/>
              </a:rPr>
              <a:t>Additional guidance provided in Training and Employment Guidance Letter (TEGL) 19-16 – Guidance on Services Provided through Adult and Dislocated Worker under WIOA – dated March 1</a:t>
            </a:r>
            <a:r>
              <a:rPr lang="en-US" altLang="en-US" sz="2800" baseline="30000" dirty="0">
                <a:latin typeface="Trebuchet MS" panose="020B0603020202020204" pitchFamily="34" charset="0"/>
                <a:cs typeface="Traditional Arabic" panose="02020603050405020304" pitchFamily="18" charset="-78"/>
              </a:rPr>
              <a:t>st</a:t>
            </a:r>
            <a:r>
              <a:rPr lang="en-US" altLang="en-US" sz="2800" dirty="0">
                <a:latin typeface="Trebuchet MS" panose="020B0603020202020204" pitchFamily="34" charset="0"/>
                <a:cs typeface="Traditional Arabic" panose="02020603050405020304" pitchFamily="18" charset="-78"/>
              </a:rPr>
              <a:t>, 2017.</a:t>
            </a:r>
          </a:p>
          <a:p>
            <a:r>
              <a:rPr lang="en-US" altLang="en-US" sz="2800" dirty="0">
                <a:latin typeface="Trebuchet MS" panose="020B0603020202020204" pitchFamily="34" charset="0"/>
                <a:cs typeface="Traditional Arabic" panose="02020603050405020304" pitchFamily="18" charset="-78"/>
              </a:rPr>
              <a:t>Additional guidance provided by TEGL 21-16 – Third WIOA Title I Youth Formula Program Guidance – dated March 2</a:t>
            </a:r>
            <a:r>
              <a:rPr lang="en-US" altLang="en-US" sz="2800" baseline="30000" dirty="0">
                <a:latin typeface="Trebuchet MS" panose="020B0603020202020204" pitchFamily="34" charset="0"/>
                <a:cs typeface="Traditional Arabic" panose="02020603050405020304" pitchFamily="18" charset="-78"/>
              </a:rPr>
              <a:t>nd</a:t>
            </a:r>
            <a:r>
              <a:rPr lang="en-US" altLang="en-US" sz="2800" dirty="0">
                <a:latin typeface="Trebuchet MS" panose="020B0603020202020204" pitchFamily="34" charset="0"/>
                <a:cs typeface="Traditional Arabic" panose="02020603050405020304" pitchFamily="18" charset="-78"/>
              </a:rPr>
              <a:t>, 2017.</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653878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D4102A-BC15-4034-8C6F-815D8E30FD84}"/>
              </a:ext>
            </a:extLst>
          </p:cNvPr>
          <p:cNvSpPr>
            <a:spLocks noGrp="1"/>
          </p:cNvSpPr>
          <p:nvPr>
            <p:ph type="title"/>
          </p:nvPr>
        </p:nvSpPr>
        <p:spPr>
          <a:xfrm>
            <a:off x="457200" y="1066799"/>
            <a:ext cx="8229600" cy="836613"/>
          </a:xfrm>
        </p:spPr>
        <p:txBody>
          <a:bodyPr/>
          <a:lstStyle/>
          <a:p>
            <a:r>
              <a:rPr lang="en-US" b="1" dirty="0"/>
              <a:t>Youth Barriers Screen</a:t>
            </a:r>
          </a:p>
        </p:txBody>
      </p:sp>
      <p:sp>
        <p:nvSpPr>
          <p:cNvPr id="7" name="Content Placeholder 6">
            <a:extLst>
              <a:ext uri="{FF2B5EF4-FFF2-40B4-BE49-F238E27FC236}">
                <a16:creationId xmlns:a16="http://schemas.microsoft.com/office/drawing/2014/main" id="{5228490A-8394-4F80-84F5-9E93814F13C4}"/>
              </a:ext>
            </a:extLst>
          </p:cNvPr>
          <p:cNvSpPr>
            <a:spLocks noGrp="1"/>
          </p:cNvSpPr>
          <p:nvPr>
            <p:ph sz="half" idx="2"/>
          </p:nvPr>
        </p:nvSpPr>
        <p:spPr>
          <a:xfrm>
            <a:off x="4648200" y="2133600"/>
            <a:ext cx="4038600" cy="3992563"/>
          </a:xfrm>
        </p:spPr>
        <p:txBody>
          <a:bodyPr/>
          <a:lstStyle/>
          <a:p>
            <a:r>
              <a:rPr lang="en-US" sz="2400" b="1" dirty="0">
                <a:solidFill>
                  <a:prstClr val="black"/>
                </a:solidFill>
                <a:latin typeface="Trebuchet MS" panose="020B0603020202020204" pitchFamily="34" charset="0"/>
              </a:rPr>
              <a:t>Youth Barriers” screen is where the “Free or Reduced Price Lunch” question is housed – if an </a:t>
            </a:r>
            <a:r>
              <a:rPr lang="en-US" sz="2400" b="1" u="sng" dirty="0">
                <a:solidFill>
                  <a:prstClr val="black"/>
                </a:solidFill>
                <a:latin typeface="Trebuchet MS" panose="020B0603020202020204" pitchFamily="34" charset="0"/>
              </a:rPr>
              <a:t>in-school youth client </a:t>
            </a:r>
            <a:r>
              <a:rPr lang="en-US" sz="2400" b="1" dirty="0">
                <a:solidFill>
                  <a:prstClr val="black"/>
                </a:solidFill>
                <a:latin typeface="Trebuchet MS" panose="020B0603020202020204" pitchFamily="34" charset="0"/>
              </a:rPr>
              <a:t>has a response of “Yes” the client will be determined as low income.</a:t>
            </a:r>
            <a:endParaRPr lang="en-US" sz="2400" dirty="0"/>
          </a:p>
        </p:txBody>
      </p:sp>
      <p:sp>
        <p:nvSpPr>
          <p:cNvPr id="4" name="Slide Number Placeholder 3">
            <a:extLst>
              <a:ext uri="{FF2B5EF4-FFF2-40B4-BE49-F238E27FC236}">
                <a16:creationId xmlns:a16="http://schemas.microsoft.com/office/drawing/2014/main" id="{D58D1491-E6AA-47E5-854F-DF6F060EA7C6}"/>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30</a:t>
            </a:fld>
            <a:endParaRPr lang="en-US" dirty="0">
              <a:solidFill>
                <a:prstClr val="black">
                  <a:tint val="75000"/>
                </a:prstClr>
              </a:solidFill>
            </a:endParaRPr>
          </a:p>
        </p:txBody>
      </p:sp>
      <p:pic>
        <p:nvPicPr>
          <p:cNvPr id="3" name="Content Placeholder 2">
            <a:extLst>
              <a:ext uri="{FF2B5EF4-FFF2-40B4-BE49-F238E27FC236}">
                <a16:creationId xmlns:a16="http://schemas.microsoft.com/office/drawing/2014/main" id="{BC0A2ACD-8B01-4218-A6E0-86E1B0B95481}"/>
              </a:ext>
            </a:extLst>
          </p:cNvPr>
          <p:cNvPicPr>
            <a:picLocks noGrp="1" noChangeAspect="1"/>
          </p:cNvPicPr>
          <p:nvPr>
            <p:ph sz="half" idx="1"/>
          </p:nvPr>
        </p:nvPicPr>
        <p:blipFill>
          <a:blip r:embed="rId2"/>
          <a:stretch>
            <a:fillRect/>
          </a:stretch>
        </p:blipFill>
        <p:spPr>
          <a:xfrm>
            <a:off x="304800" y="1903413"/>
            <a:ext cx="4267200" cy="3887788"/>
          </a:xfrm>
          <a:prstGeom prst="rect">
            <a:avLst/>
          </a:prstGeom>
        </p:spPr>
      </p:pic>
      <p:sp>
        <p:nvSpPr>
          <p:cNvPr id="6" name="Left Arrow 4">
            <a:extLst>
              <a:ext uri="{FF2B5EF4-FFF2-40B4-BE49-F238E27FC236}">
                <a16:creationId xmlns:a16="http://schemas.microsoft.com/office/drawing/2014/main" id="{E9BE3526-A315-4F27-AB2B-FDFB9A3D4AFA}"/>
              </a:ext>
            </a:extLst>
          </p:cNvPr>
          <p:cNvSpPr/>
          <p:nvPr/>
        </p:nvSpPr>
        <p:spPr>
          <a:xfrm>
            <a:off x="4289298" y="4648200"/>
            <a:ext cx="663702"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6049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BE2E-33E7-43AD-8034-16EEDEF93428}"/>
              </a:ext>
            </a:extLst>
          </p:cNvPr>
          <p:cNvSpPr>
            <a:spLocks noGrp="1"/>
          </p:cNvSpPr>
          <p:nvPr>
            <p:ph type="title"/>
          </p:nvPr>
        </p:nvSpPr>
        <p:spPr>
          <a:xfrm>
            <a:off x="457200" y="914400"/>
            <a:ext cx="8229600" cy="1143000"/>
          </a:xfrm>
        </p:spPr>
        <p:txBody>
          <a:bodyPr/>
          <a:lstStyle/>
          <a:p>
            <a:r>
              <a:rPr lang="en-US" sz="4000" b="1" dirty="0"/>
              <a:t>? about Free or Reduced Lunch Documentation  </a:t>
            </a:r>
          </a:p>
        </p:txBody>
      </p:sp>
      <p:sp>
        <p:nvSpPr>
          <p:cNvPr id="3" name="Content Placeholder 2">
            <a:extLst>
              <a:ext uri="{FF2B5EF4-FFF2-40B4-BE49-F238E27FC236}">
                <a16:creationId xmlns:a16="http://schemas.microsoft.com/office/drawing/2014/main" id="{5927A482-45C1-4B7E-A428-71E566BC4FC0}"/>
              </a:ext>
            </a:extLst>
          </p:cNvPr>
          <p:cNvSpPr>
            <a:spLocks noGrp="1"/>
          </p:cNvSpPr>
          <p:nvPr>
            <p:ph idx="1"/>
          </p:nvPr>
        </p:nvSpPr>
        <p:spPr>
          <a:xfrm>
            <a:off x="457200" y="2438400"/>
            <a:ext cx="8229600" cy="3687763"/>
          </a:xfrm>
        </p:spPr>
        <p:txBody>
          <a:bodyPr/>
          <a:lstStyle/>
          <a:p>
            <a:r>
              <a:rPr lang="en-US" sz="2800" b="1" dirty="0"/>
              <a:t>Q – Sally is currently a Junior in H.S., and in the school district she attends, all students are eligible for free lunch.  She has applied for WIOA services, what documentation would be needed to support her WIOA Low Income Criteria due to free or reduced lunch?  </a:t>
            </a:r>
            <a:r>
              <a:rPr lang="en-US" sz="2800" dirty="0"/>
              <a:t> </a:t>
            </a:r>
          </a:p>
        </p:txBody>
      </p:sp>
      <p:sp>
        <p:nvSpPr>
          <p:cNvPr id="4" name="Slide Number Placeholder 3">
            <a:extLst>
              <a:ext uri="{FF2B5EF4-FFF2-40B4-BE49-F238E27FC236}">
                <a16:creationId xmlns:a16="http://schemas.microsoft.com/office/drawing/2014/main" id="{4961D6A2-FB5B-4253-9302-AA86770C06ED}"/>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2857839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5502-259A-4BAC-9077-65A75A4029EF}"/>
              </a:ext>
            </a:extLst>
          </p:cNvPr>
          <p:cNvSpPr>
            <a:spLocks noGrp="1"/>
          </p:cNvSpPr>
          <p:nvPr>
            <p:ph type="title"/>
          </p:nvPr>
        </p:nvSpPr>
        <p:spPr>
          <a:xfrm>
            <a:off x="457200" y="990600"/>
            <a:ext cx="8229600" cy="989013"/>
          </a:xfrm>
        </p:spPr>
        <p:txBody>
          <a:bodyPr/>
          <a:lstStyle/>
          <a:p>
            <a:r>
              <a:rPr lang="en-US" sz="3600" b="1" dirty="0"/>
              <a:t>Answer to ? about Free or Reduced Lunch Documentation </a:t>
            </a:r>
            <a:endParaRPr lang="en-US" sz="3600" dirty="0"/>
          </a:p>
        </p:txBody>
      </p:sp>
      <p:sp>
        <p:nvSpPr>
          <p:cNvPr id="3" name="Content Placeholder 2">
            <a:extLst>
              <a:ext uri="{FF2B5EF4-FFF2-40B4-BE49-F238E27FC236}">
                <a16:creationId xmlns:a16="http://schemas.microsoft.com/office/drawing/2014/main" id="{DF3E7D98-8630-4A23-8F3D-0906DB99EDAE}"/>
              </a:ext>
            </a:extLst>
          </p:cNvPr>
          <p:cNvSpPr>
            <a:spLocks noGrp="1"/>
          </p:cNvSpPr>
          <p:nvPr>
            <p:ph idx="1"/>
          </p:nvPr>
        </p:nvSpPr>
        <p:spPr>
          <a:xfrm>
            <a:off x="457200" y="2209800"/>
            <a:ext cx="8229600" cy="3916364"/>
          </a:xfrm>
        </p:spPr>
        <p:txBody>
          <a:bodyPr/>
          <a:lstStyle/>
          <a:p>
            <a:r>
              <a:rPr lang="en-US" sz="2300" dirty="0"/>
              <a:t>Q – Sally is currently a Junior in H.S., and in the school district she attends, all students are eligible for free lunch.  She has applied for WIOA services, what documentation would be needed to support her WIOA Low Income Criteria due to free or reduced lunch?</a:t>
            </a:r>
          </a:p>
          <a:p>
            <a:r>
              <a:rPr lang="en-US" sz="2300" b="1" dirty="0"/>
              <a:t>A – The documentation would need to specifically address that Sally herself, by name, is eligible for free or reduced lunch.  If the school will not provide information about an individual, then the client must find another way to support WIOA Low Income criteria.   </a:t>
            </a:r>
          </a:p>
        </p:txBody>
      </p:sp>
      <p:sp>
        <p:nvSpPr>
          <p:cNvPr id="4" name="Slide Number Placeholder 3">
            <a:extLst>
              <a:ext uri="{FF2B5EF4-FFF2-40B4-BE49-F238E27FC236}">
                <a16:creationId xmlns:a16="http://schemas.microsoft.com/office/drawing/2014/main" id="{94709013-905F-4BAA-B90F-D70DF0C593C1}"/>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26306788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219200"/>
          </a:xfrm>
        </p:spPr>
        <p:txBody>
          <a:bodyPr/>
          <a:lstStyle/>
          <a:p>
            <a:r>
              <a:rPr lang="en-US" b="1" dirty="0">
                <a:latin typeface="Trebuchet MS" panose="020B0603020202020204" pitchFamily="34" charset="0"/>
              </a:rPr>
              <a:t>Low Income: Foster Child</a:t>
            </a:r>
          </a:p>
        </p:txBody>
      </p:sp>
      <p:sp>
        <p:nvSpPr>
          <p:cNvPr id="3" name="Content Placeholder 2"/>
          <p:cNvSpPr>
            <a:spLocks noGrp="1"/>
          </p:cNvSpPr>
          <p:nvPr>
            <p:ph idx="1"/>
          </p:nvPr>
        </p:nvSpPr>
        <p:spPr>
          <a:xfrm>
            <a:off x="457200" y="2667000"/>
            <a:ext cx="8229600" cy="3459163"/>
          </a:xfrm>
        </p:spPr>
        <p:txBody>
          <a:bodyPr/>
          <a:lstStyle/>
          <a:p>
            <a:pPr marL="0" indent="0">
              <a:buNone/>
            </a:pPr>
            <a:r>
              <a:rPr lang="en-US" b="1" dirty="0">
                <a:latin typeface="Trebuchet MS" panose="020B0603020202020204" pitchFamily="34" charset="0"/>
                <a:cs typeface="Traditional Arabic" panose="02020603050405020304" pitchFamily="18" charset="-78"/>
              </a:rPr>
              <a:t>A minor on behalf of whom State or local government payments are made to a foster parent or other guardian.</a:t>
            </a:r>
          </a:p>
          <a:p>
            <a:endParaRPr lang="en-US" dirty="0"/>
          </a:p>
        </p:txBody>
      </p:sp>
    </p:spTree>
    <p:extLst>
      <p:ext uri="{BB962C8B-B14F-4D97-AF65-F5344CB8AC3E}">
        <p14:creationId xmlns:p14="http://schemas.microsoft.com/office/powerpoint/2010/main" val="349091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B5D5F-8FAC-48DA-AA13-C2C446E98B32}"/>
              </a:ext>
            </a:extLst>
          </p:cNvPr>
          <p:cNvSpPr/>
          <p:nvPr/>
        </p:nvSpPr>
        <p:spPr>
          <a:xfrm>
            <a:off x="5181600" y="1997839"/>
            <a:ext cx="2819400" cy="2862322"/>
          </a:xfrm>
          <a:prstGeom prst="rect">
            <a:avLst/>
          </a:prstGeom>
        </p:spPr>
        <p:txBody>
          <a:bodyPr wrap="square">
            <a:spAutoFit/>
          </a:bodyPr>
          <a:lstStyle/>
          <a:p>
            <a:pPr marL="0" lvl="0" indent="0">
              <a:buNone/>
            </a:pPr>
            <a:r>
              <a:rPr lang="en-US" b="1" dirty="0">
                <a:solidFill>
                  <a:prstClr val="black"/>
                </a:solidFill>
                <a:latin typeface="Trebuchet MS"/>
              </a:rPr>
              <a:t>“Characteristics and Barriers” screen is where the “Foster Child” question is housed – if any client has a response of “Yes” to “Foster Child” -  the client will be determined as low income.</a:t>
            </a:r>
          </a:p>
        </p:txBody>
      </p:sp>
      <p:pic>
        <p:nvPicPr>
          <p:cNvPr id="3" name="Picture 2">
            <a:extLst>
              <a:ext uri="{FF2B5EF4-FFF2-40B4-BE49-F238E27FC236}">
                <a16:creationId xmlns:a16="http://schemas.microsoft.com/office/drawing/2014/main" id="{433AAB98-8036-4095-ABD9-65A344166E51}"/>
              </a:ext>
            </a:extLst>
          </p:cNvPr>
          <p:cNvPicPr>
            <a:picLocks noChangeAspect="1"/>
          </p:cNvPicPr>
          <p:nvPr/>
        </p:nvPicPr>
        <p:blipFill>
          <a:blip r:embed="rId2"/>
          <a:stretch>
            <a:fillRect/>
          </a:stretch>
        </p:blipFill>
        <p:spPr>
          <a:xfrm>
            <a:off x="457200" y="1752600"/>
            <a:ext cx="4276725" cy="3886200"/>
          </a:xfrm>
          <a:prstGeom prst="rect">
            <a:avLst/>
          </a:prstGeom>
        </p:spPr>
      </p:pic>
      <p:sp>
        <p:nvSpPr>
          <p:cNvPr id="4" name="Left Arrow 4">
            <a:extLst>
              <a:ext uri="{FF2B5EF4-FFF2-40B4-BE49-F238E27FC236}">
                <a16:creationId xmlns:a16="http://schemas.microsoft.com/office/drawing/2014/main" id="{FA219848-1A19-41FA-9BB9-CF482410B50D}"/>
              </a:ext>
            </a:extLst>
          </p:cNvPr>
          <p:cNvSpPr/>
          <p:nvPr/>
        </p:nvSpPr>
        <p:spPr>
          <a:xfrm flipV="1">
            <a:off x="3581400" y="51054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992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9C02-7C59-49E6-B692-5F3567917236}"/>
              </a:ext>
            </a:extLst>
          </p:cNvPr>
          <p:cNvSpPr>
            <a:spLocks noGrp="1"/>
          </p:cNvSpPr>
          <p:nvPr>
            <p:ph type="title"/>
          </p:nvPr>
        </p:nvSpPr>
        <p:spPr>
          <a:xfrm>
            <a:off x="457200" y="1066800"/>
            <a:ext cx="8229600" cy="990600"/>
          </a:xfrm>
        </p:spPr>
        <p:txBody>
          <a:bodyPr/>
          <a:lstStyle/>
          <a:p>
            <a:r>
              <a:rPr lang="en-US" sz="3600" b="1" dirty="0">
                <a:latin typeface="Trebuchet MS" panose="020B0603020202020204" pitchFamily="34" charset="0"/>
              </a:rPr>
              <a:t>Question about Foster Child Documentation </a:t>
            </a:r>
            <a:endParaRPr lang="en-US" sz="36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216C050-CA8A-4B74-AADA-DA69B8C0B252}"/>
              </a:ext>
            </a:extLst>
          </p:cNvPr>
          <p:cNvSpPr>
            <a:spLocks noGrp="1"/>
          </p:cNvSpPr>
          <p:nvPr>
            <p:ph idx="1"/>
          </p:nvPr>
        </p:nvSpPr>
        <p:spPr>
          <a:xfrm>
            <a:off x="457200" y="2133600"/>
            <a:ext cx="8229600" cy="3992563"/>
          </a:xfrm>
        </p:spPr>
        <p:txBody>
          <a:bodyPr/>
          <a:lstStyle/>
          <a:p>
            <a:r>
              <a:rPr lang="en-US" b="1" dirty="0">
                <a:latin typeface="Trebuchet MS" panose="020B0603020202020204" pitchFamily="34" charset="0"/>
              </a:rPr>
              <a:t>Q – Conrad is currently a Senior in H.S., he lives with his foster parents.  What is the documentation that could be used support his WIOA Low Income Criteria due to Foster Child status?</a:t>
            </a:r>
            <a:endParaRPr lang="en-US"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58B6A4D7-F72F-4DD8-B8CC-75E615E91F1F}"/>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30564636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08E2-E5BF-4CB8-A4B3-A5C1200A2027}"/>
              </a:ext>
            </a:extLst>
          </p:cNvPr>
          <p:cNvSpPr>
            <a:spLocks noGrp="1"/>
          </p:cNvSpPr>
          <p:nvPr>
            <p:ph type="title"/>
          </p:nvPr>
        </p:nvSpPr>
        <p:spPr>
          <a:xfrm>
            <a:off x="457200" y="1066800"/>
            <a:ext cx="8229600" cy="914400"/>
          </a:xfrm>
        </p:spPr>
        <p:txBody>
          <a:bodyPr/>
          <a:lstStyle/>
          <a:p>
            <a:r>
              <a:rPr lang="en-US" sz="3600" b="1" dirty="0"/>
              <a:t>Question about Foster Child Documentation </a:t>
            </a:r>
            <a:endParaRPr lang="en-US" sz="3600" dirty="0"/>
          </a:p>
        </p:txBody>
      </p:sp>
      <p:sp>
        <p:nvSpPr>
          <p:cNvPr id="3" name="Content Placeholder 2">
            <a:extLst>
              <a:ext uri="{FF2B5EF4-FFF2-40B4-BE49-F238E27FC236}">
                <a16:creationId xmlns:a16="http://schemas.microsoft.com/office/drawing/2014/main" id="{95618E6B-DA15-4A24-85D2-C18EE5F9A46B}"/>
              </a:ext>
            </a:extLst>
          </p:cNvPr>
          <p:cNvSpPr>
            <a:spLocks noGrp="1"/>
          </p:cNvSpPr>
          <p:nvPr>
            <p:ph idx="1"/>
          </p:nvPr>
        </p:nvSpPr>
        <p:spPr>
          <a:xfrm>
            <a:off x="457200" y="2133600"/>
            <a:ext cx="8229600" cy="3992563"/>
          </a:xfrm>
        </p:spPr>
        <p:txBody>
          <a:bodyPr/>
          <a:lstStyle/>
          <a:p>
            <a:r>
              <a:rPr lang="en-US" sz="2000" dirty="0">
                <a:latin typeface="Trebuchet MS" panose="020B0603020202020204" pitchFamily="34" charset="0"/>
              </a:rPr>
              <a:t>Q – Conrad is currently a Senior in H.S., he lives with his foster parents.  What is the documentation that could be used support his WIOA Low Income Criteria due to Foster Child status?</a:t>
            </a:r>
          </a:p>
          <a:p>
            <a:r>
              <a:rPr lang="en-US" sz="2000" b="1" dirty="0">
                <a:latin typeface="Trebuchet MS" panose="020B0603020202020204" pitchFamily="34" charset="0"/>
              </a:rPr>
              <a:t>A – The documentation choices to support Foster Child status to support WIOA Low Income criteria are listed in Attachment “A” to Commerce WIOA Low Income Policy </a:t>
            </a:r>
            <a:r>
              <a:rPr lang="en-US" sz="2000" b="1" dirty="0">
                <a:latin typeface="Trebuchet MS" panose="020B0603020202020204" pitchFamily="34" charset="0"/>
                <a:cs typeface="Traditional Arabic" panose="02020603050405020304" pitchFamily="18" charset="-78"/>
              </a:rPr>
              <a:t>WIOA E-Policy Chapter 5.5:  </a:t>
            </a:r>
          </a:p>
          <a:p>
            <a:pPr lvl="1"/>
            <a:r>
              <a:rPr lang="en-US" sz="1800" b="1" dirty="0">
                <a:latin typeface="Trebuchet MS" panose="020B0603020202020204" pitchFamily="34" charset="0"/>
              </a:rPr>
              <a:t>To support foster child status the following are acceptable choices: Court Contact; Court Documentation; Medical Card showing Foster Child Status; Verification of Payment made on behalf of the child; Written Statement from State/Local Agency </a:t>
            </a:r>
          </a:p>
          <a:p>
            <a:endParaRPr lang="en-US" dirty="0"/>
          </a:p>
        </p:txBody>
      </p:sp>
    </p:spTree>
    <p:extLst>
      <p:ext uri="{BB962C8B-B14F-4D97-AF65-F5344CB8AC3E}">
        <p14:creationId xmlns:p14="http://schemas.microsoft.com/office/powerpoint/2010/main" val="1415116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Youth Living in a </a:t>
            </a:r>
            <a:b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br>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High Poverty Level</a:t>
            </a:r>
            <a:endParaRPr lang="en-US" dirty="0"/>
          </a:p>
        </p:txBody>
      </p:sp>
      <p:sp>
        <p:nvSpPr>
          <p:cNvPr id="3" name="Content Placeholder 2"/>
          <p:cNvSpPr>
            <a:spLocks noGrp="1"/>
          </p:cNvSpPr>
          <p:nvPr>
            <p:ph idx="1"/>
          </p:nvPr>
        </p:nvSpPr>
        <p:spPr>
          <a:xfrm>
            <a:off x="457200" y="2209800"/>
            <a:ext cx="8229600" cy="3916363"/>
          </a:xfrm>
        </p:spPr>
        <p:txBody>
          <a:bodyPr/>
          <a:lstStyle/>
          <a:p>
            <a:r>
              <a:rPr lang="en-US" sz="2400" dirty="0">
                <a:latin typeface="Trebuchet MS" panose="020B0603020202020204" pitchFamily="34" charset="0"/>
                <a:cs typeface="Traditional Arabic" panose="02020603050405020304" pitchFamily="18" charset="-78"/>
              </a:rPr>
              <a:t>According to Section 129(a)(2) of WIOA, for ISY and OSY, a youth qualifies as low income if the youth lives in a high poverty area.</a:t>
            </a:r>
          </a:p>
          <a:p>
            <a:r>
              <a:rPr lang="en-US" sz="2400" dirty="0">
                <a:latin typeface="Trebuchet MS" panose="020B0603020202020204" pitchFamily="34" charset="0"/>
                <a:cs typeface="Traditional Arabic" panose="02020603050405020304" pitchFamily="18" charset="-78"/>
              </a:rPr>
              <a:t>Many rural counties in the U.S. have a poverty rate of 25 percent or above. </a:t>
            </a:r>
          </a:p>
          <a:p>
            <a:r>
              <a:rPr lang="en-US" sz="2400" dirty="0">
                <a:latin typeface="Trebuchet MS" panose="020B0603020202020204" pitchFamily="34" charset="0"/>
                <a:cs typeface="Traditional Arabic" panose="02020603050405020304" pitchFamily="18" charset="-78"/>
              </a:rPr>
              <a:t>New Guidance was issued in April 2020 on the steps to determine this criteria.</a:t>
            </a:r>
          </a:p>
          <a:p>
            <a:r>
              <a:rPr lang="en-US" sz="2400" dirty="0">
                <a:latin typeface="Trebuchet MS" panose="020B0603020202020204" pitchFamily="34" charset="0"/>
                <a:cs typeface="Traditional Arabic" panose="02020603050405020304" pitchFamily="18" charset="-78"/>
              </a:rPr>
              <a:t>The next few slides provides additional guidance on these new steps.  </a:t>
            </a:r>
            <a:endParaRPr lang="en-US" dirty="0"/>
          </a:p>
        </p:txBody>
      </p:sp>
    </p:spTree>
    <p:extLst>
      <p:ext uri="{BB962C8B-B14F-4D97-AF65-F5344CB8AC3E}">
        <p14:creationId xmlns:p14="http://schemas.microsoft.com/office/powerpoint/2010/main" val="4278060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7B9F-A653-427F-9BB2-1A26360DABE9}"/>
              </a:ext>
            </a:extLst>
          </p:cNvPr>
          <p:cNvSpPr>
            <a:spLocks noGrp="1"/>
          </p:cNvSpPr>
          <p:nvPr>
            <p:ph type="title"/>
          </p:nvPr>
        </p:nvSpPr>
        <p:spPr>
          <a:xfrm>
            <a:off x="457200" y="1066800"/>
            <a:ext cx="8229600" cy="684212"/>
          </a:xfrm>
        </p:spPr>
        <p:txBody>
          <a:bodyPr/>
          <a:lstStyle/>
          <a:p>
            <a:r>
              <a:rPr lang="en-US" b="1" dirty="0"/>
              <a:t>New Guidance in April 2020</a:t>
            </a:r>
            <a:endParaRPr lang="en-US" dirty="0"/>
          </a:p>
        </p:txBody>
      </p:sp>
      <p:sp>
        <p:nvSpPr>
          <p:cNvPr id="3" name="Content Placeholder 2">
            <a:extLst>
              <a:ext uri="{FF2B5EF4-FFF2-40B4-BE49-F238E27FC236}">
                <a16:creationId xmlns:a16="http://schemas.microsoft.com/office/drawing/2014/main" id="{4DCF754F-30E7-4F72-B87D-1AC62636B288}"/>
              </a:ext>
            </a:extLst>
          </p:cNvPr>
          <p:cNvSpPr>
            <a:spLocks noGrp="1"/>
          </p:cNvSpPr>
          <p:nvPr>
            <p:ph idx="1"/>
          </p:nvPr>
        </p:nvSpPr>
        <p:spPr>
          <a:xfrm>
            <a:off x="457200" y="1981200"/>
            <a:ext cx="8229600" cy="4144963"/>
          </a:xfrm>
        </p:spPr>
        <p:txBody>
          <a:bodyPr/>
          <a:lstStyle/>
          <a:p>
            <a:r>
              <a:rPr lang="en-US" sz="1700" b="1" u="sng" dirty="0"/>
              <a:t>DIRECTIONS FOR USING AMERICAN COMMUNITY SURVEY DATA TO IDENTIFY HIGH-POVERTY AREA IN URBAN OR RURAL AREAS</a:t>
            </a:r>
            <a:endParaRPr lang="en-US" sz="1700" dirty="0"/>
          </a:p>
          <a:p>
            <a:r>
              <a:rPr lang="en-US" sz="1700" i="1" dirty="0"/>
              <a:t>Note that these are new directions given that the Census Bureau has changed its web site since last year for obtaining American Community Survey Data. </a:t>
            </a:r>
            <a:endParaRPr lang="en-US" sz="1700" dirty="0"/>
          </a:p>
          <a:p>
            <a:r>
              <a:rPr lang="en-US" sz="1700" b="1" dirty="0"/>
              <a:t>Section 1: Determining if an Overall City or County has a Poverty Rate of 25 percent. </a:t>
            </a:r>
            <a:r>
              <a:rPr lang="en-US" sz="1700" dirty="0"/>
              <a:t>1.  First, check to see if your overall city or county has a poverty rate of 25 percent or above.  Go to Census.gov or click on </a:t>
            </a:r>
            <a:r>
              <a:rPr lang="en-US" sz="1700" u="sng" dirty="0">
                <a:hlinkClick r:id="rId2"/>
              </a:rPr>
              <a:t>https://www.census.gov</a:t>
            </a:r>
            <a:r>
              <a:rPr lang="en-US" sz="1700" dirty="0"/>
              <a:t>.  In the middle of the page, go to </a:t>
            </a:r>
            <a:r>
              <a:rPr lang="en-US" sz="1700" b="1" dirty="0"/>
              <a:t>Quick Facts: Access Local Data</a:t>
            </a:r>
            <a:r>
              <a:rPr lang="en-US" sz="1700" dirty="0"/>
              <a:t> and click on the arrow.  On the top of the page that comes up type in the name of your city or county and then click on your city or county from the list provided of places with the same name.  Scroll down near the bottom of the table to </a:t>
            </a:r>
            <a:r>
              <a:rPr lang="en-US" sz="1700" b="1" dirty="0"/>
              <a:t>Income and Poverty </a:t>
            </a:r>
            <a:r>
              <a:rPr lang="en-US" sz="1700" dirty="0"/>
              <a:t>and it will give you the poverty rate of your city or county.  If the poverty rate is 25 percent or above, that is all that you need to do to show that your city or county is a high-poverty area.</a:t>
            </a:r>
          </a:p>
          <a:p>
            <a:endParaRPr lang="en-US" sz="1600" dirty="0"/>
          </a:p>
        </p:txBody>
      </p:sp>
      <p:sp>
        <p:nvSpPr>
          <p:cNvPr id="4" name="Slide Number Placeholder 3">
            <a:extLst>
              <a:ext uri="{FF2B5EF4-FFF2-40B4-BE49-F238E27FC236}">
                <a16:creationId xmlns:a16="http://schemas.microsoft.com/office/drawing/2014/main" id="{EFF6A182-7833-4DE3-A598-101C6AFD3DC9}"/>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19009668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CA34-900A-47E1-9F85-4C1730E4EBC1}"/>
              </a:ext>
            </a:extLst>
          </p:cNvPr>
          <p:cNvSpPr>
            <a:spLocks noGrp="1"/>
          </p:cNvSpPr>
          <p:nvPr>
            <p:ph type="title"/>
          </p:nvPr>
        </p:nvSpPr>
        <p:spPr>
          <a:xfrm>
            <a:off x="457200" y="1066799"/>
            <a:ext cx="8229600" cy="836613"/>
          </a:xfrm>
        </p:spPr>
        <p:txBody>
          <a:bodyPr/>
          <a:lstStyle/>
          <a:p>
            <a:r>
              <a:rPr lang="en-US" b="1" dirty="0"/>
              <a:t>New Guidance in April 2020</a:t>
            </a:r>
          </a:p>
        </p:txBody>
      </p:sp>
      <p:sp>
        <p:nvSpPr>
          <p:cNvPr id="3" name="Content Placeholder 2">
            <a:extLst>
              <a:ext uri="{FF2B5EF4-FFF2-40B4-BE49-F238E27FC236}">
                <a16:creationId xmlns:a16="http://schemas.microsoft.com/office/drawing/2014/main" id="{1B388A08-4E5E-4EA4-8116-2F935C9304B7}"/>
              </a:ext>
            </a:extLst>
          </p:cNvPr>
          <p:cNvSpPr>
            <a:spLocks noGrp="1"/>
          </p:cNvSpPr>
          <p:nvPr>
            <p:ph idx="1"/>
          </p:nvPr>
        </p:nvSpPr>
        <p:spPr>
          <a:xfrm>
            <a:off x="152400" y="1752600"/>
            <a:ext cx="8991600" cy="4419600"/>
          </a:xfrm>
        </p:spPr>
        <p:txBody>
          <a:bodyPr/>
          <a:lstStyle/>
          <a:p>
            <a:r>
              <a:rPr lang="en-US" sz="1600" b="1" dirty="0"/>
              <a:t>Section 2: Determining if an Individual Lives in a High-Poverty Area Based on Their Street Address.</a:t>
            </a:r>
            <a:endParaRPr lang="en-US" sz="1600" dirty="0"/>
          </a:p>
          <a:p>
            <a:r>
              <a:rPr lang="en-US" sz="1600" dirty="0"/>
              <a:t>There are two steps to this—first determining the Census tract in which the street address is located, and second determining the poverty rate of the Census tract.</a:t>
            </a:r>
          </a:p>
          <a:p>
            <a:r>
              <a:rPr lang="en-US" sz="1600" dirty="0"/>
              <a:t>For the first step, click on </a:t>
            </a:r>
            <a:r>
              <a:rPr lang="en-US" sz="1600" u="sng" dirty="0">
                <a:hlinkClick r:id="rId2"/>
              </a:rPr>
              <a:t>https://geocoding.geo.census.gov/geocoder/geographies/address?form</a:t>
            </a:r>
            <a:r>
              <a:rPr lang="en-US" sz="1600" dirty="0"/>
              <a:t>.  There will be two choices: Find Locations Using… and Find Geographies Using…Click on the second option to Find Geographies.  </a:t>
            </a:r>
          </a:p>
          <a:p>
            <a:r>
              <a:rPr lang="en-US" sz="1600" dirty="0"/>
              <a:t>Type in the street address, city, and state.  You don’t need to type in the zip code.  The click on Find.</a:t>
            </a:r>
          </a:p>
          <a:p>
            <a:r>
              <a:rPr lang="en-US" sz="1600" dirty="0"/>
              <a:t>A list of information comes up giving geographic identifiers first by state, then by Census block, then by County, then by Census Tract.  Scroll down near to bottom of the page to Census Tract.  In the middle of the information for Census tracts there will be listed </a:t>
            </a:r>
            <a:r>
              <a:rPr lang="en-US" sz="1600" b="1" dirty="0"/>
              <a:t>Name</a:t>
            </a:r>
            <a:r>
              <a:rPr lang="en-US" sz="1600" dirty="0"/>
              <a:t>.  This will give the Census tract number of the street address.  </a:t>
            </a:r>
          </a:p>
          <a:p>
            <a:r>
              <a:rPr lang="en-US" sz="1600" dirty="0"/>
              <a:t>For the second step, Go to the American Community Survey home page by clicking on </a:t>
            </a:r>
            <a:r>
              <a:rPr lang="en-US" sz="1600" u="sng" dirty="0">
                <a:hlinkClick r:id="rId3"/>
              </a:rPr>
              <a:t>https://www.census.gov/programs-surveys/acs</a:t>
            </a:r>
            <a:r>
              <a:rPr lang="en-US" sz="1600" u="sng" dirty="0"/>
              <a:t>.  </a:t>
            </a:r>
            <a:r>
              <a:rPr lang="en-US" sz="1600" dirty="0"/>
              <a:t> </a:t>
            </a:r>
          </a:p>
        </p:txBody>
      </p:sp>
      <p:sp>
        <p:nvSpPr>
          <p:cNvPr id="4" name="Slide Number Placeholder 3">
            <a:extLst>
              <a:ext uri="{FF2B5EF4-FFF2-40B4-BE49-F238E27FC236}">
                <a16:creationId xmlns:a16="http://schemas.microsoft.com/office/drawing/2014/main" id="{62B57068-764B-49A9-A195-50F1FFF4A54F}"/>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965770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0668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WIOA Low Income Rules</a:t>
            </a:r>
          </a:p>
        </p:txBody>
      </p:sp>
      <p:sp>
        <p:nvSpPr>
          <p:cNvPr id="4" name="Content Placeholder 3"/>
          <p:cNvSpPr>
            <a:spLocks noGrp="1"/>
          </p:cNvSpPr>
          <p:nvPr>
            <p:ph idx="1"/>
          </p:nvPr>
        </p:nvSpPr>
        <p:spPr>
          <a:xfrm>
            <a:off x="914400" y="2286000"/>
            <a:ext cx="7315200" cy="3840163"/>
          </a:xfrm>
        </p:spPr>
        <p:txBody>
          <a:bodyPr/>
          <a:lstStyle/>
          <a:p>
            <a:pPr marL="0" indent="0">
              <a:buFontTx/>
              <a:buNone/>
            </a:pPr>
            <a:r>
              <a:rPr lang="en-US" b="1" dirty="0">
                <a:solidFill>
                  <a:srgbClr val="C00000"/>
                </a:solidFill>
                <a:latin typeface="Trebuchet MS" panose="020B0603020202020204" pitchFamily="34" charset="0"/>
                <a:cs typeface="Traditional Arabic" panose="02020603050405020304" pitchFamily="18" charset="-78"/>
              </a:rPr>
              <a:t>Adult Program </a:t>
            </a:r>
            <a:r>
              <a:rPr lang="en-US" b="1" dirty="0">
                <a:latin typeface="Trebuchet MS" panose="020B0603020202020204" pitchFamily="34" charset="0"/>
                <a:cs typeface="Traditional Arabic" panose="02020603050405020304" pitchFamily="18" charset="-78"/>
              </a:rPr>
              <a:t>- </a:t>
            </a:r>
            <a:r>
              <a:rPr lang="en-US" dirty="0">
                <a:latin typeface="Trebuchet MS" panose="020B0603020202020204" pitchFamily="34" charset="0"/>
                <a:cs typeface="Traditional Arabic" panose="02020603050405020304" pitchFamily="18" charset="-78"/>
              </a:rPr>
              <a:t>Priority of service for low income individuals.</a:t>
            </a:r>
          </a:p>
          <a:p>
            <a:pPr marL="0" indent="0">
              <a:buFontTx/>
              <a:buNone/>
            </a:pPr>
            <a:r>
              <a:rPr lang="en-US" b="1" dirty="0">
                <a:solidFill>
                  <a:srgbClr val="C00000"/>
                </a:solidFill>
                <a:latin typeface="Trebuchet MS" panose="020B0603020202020204" pitchFamily="34" charset="0"/>
                <a:cs typeface="Traditional Arabic" panose="02020603050405020304" pitchFamily="18" charset="-78"/>
              </a:rPr>
              <a:t>In-School Youth </a:t>
            </a:r>
            <a:r>
              <a:rPr lang="en-US" b="1" dirty="0">
                <a:latin typeface="Trebuchet MS" panose="020B0603020202020204" pitchFamily="34" charset="0"/>
                <a:cs typeface="Traditional Arabic" panose="02020603050405020304" pitchFamily="18" charset="-78"/>
              </a:rPr>
              <a:t>– </a:t>
            </a:r>
            <a:r>
              <a:rPr lang="en-US" dirty="0">
                <a:latin typeface="Trebuchet MS" panose="020B0603020202020204" pitchFamily="34" charset="0"/>
                <a:cs typeface="Traditional Arabic" panose="02020603050405020304" pitchFamily="18" charset="-78"/>
              </a:rPr>
              <a:t>95% of clients must meet WIOA low income criteria.</a:t>
            </a:r>
          </a:p>
          <a:p>
            <a:pPr marL="0" indent="0">
              <a:buFontTx/>
              <a:buNone/>
            </a:pPr>
            <a:r>
              <a:rPr lang="en-US" b="1" dirty="0">
                <a:solidFill>
                  <a:srgbClr val="C00000"/>
                </a:solidFill>
                <a:latin typeface="Trebuchet MS" panose="020B0603020202020204" pitchFamily="34" charset="0"/>
                <a:cs typeface="Traditional Arabic" panose="02020603050405020304" pitchFamily="18" charset="-78"/>
              </a:rPr>
              <a:t>Out-of-School Youth </a:t>
            </a:r>
            <a:r>
              <a:rPr lang="en-US" b="1" dirty="0">
                <a:latin typeface="Trebuchet MS" panose="020B0603020202020204" pitchFamily="34" charset="0"/>
                <a:cs typeface="Traditional Arabic" panose="02020603050405020304" pitchFamily="18" charset="-78"/>
              </a:rPr>
              <a:t>– </a:t>
            </a:r>
            <a:r>
              <a:rPr lang="en-US" dirty="0">
                <a:latin typeface="Trebuchet MS" panose="020B0603020202020204" pitchFamily="34" charset="0"/>
                <a:cs typeface="Traditional Arabic" panose="02020603050405020304" pitchFamily="18" charset="-78"/>
              </a:rPr>
              <a:t>Youth with certain barriers can be required to meet low income criteria. </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27669362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D1EC6A-DB4C-4881-BC40-BA6B3F366EE5}"/>
              </a:ext>
            </a:extLst>
          </p:cNvPr>
          <p:cNvSpPr/>
          <p:nvPr/>
        </p:nvSpPr>
        <p:spPr>
          <a:xfrm>
            <a:off x="6477000" y="2133600"/>
            <a:ext cx="1743075" cy="3139321"/>
          </a:xfrm>
          <a:prstGeom prst="rect">
            <a:avLst/>
          </a:prstGeom>
        </p:spPr>
        <p:txBody>
          <a:bodyPr wrap="square">
            <a:spAutoFit/>
          </a:bodyPr>
          <a:lstStyle/>
          <a:p>
            <a:pPr marL="0" lvl="0" indent="0">
              <a:buNone/>
            </a:pPr>
            <a:r>
              <a:rPr lang="en-US" b="1" dirty="0">
                <a:solidFill>
                  <a:prstClr val="black"/>
                </a:solidFill>
                <a:latin typeface="Trebuchet MS" panose="020B0603020202020204" pitchFamily="34" charset="0"/>
              </a:rPr>
              <a:t>“Youth who live in a high poverty area” question is if youth client has a response of “Yes” -  the client will be determined as low income </a:t>
            </a:r>
          </a:p>
        </p:txBody>
      </p:sp>
      <p:pic>
        <p:nvPicPr>
          <p:cNvPr id="4" name="Picture 3">
            <a:extLst>
              <a:ext uri="{FF2B5EF4-FFF2-40B4-BE49-F238E27FC236}">
                <a16:creationId xmlns:a16="http://schemas.microsoft.com/office/drawing/2014/main" id="{811FBCCD-BAE9-4B38-8BEC-D8390DF0592E}"/>
              </a:ext>
            </a:extLst>
          </p:cNvPr>
          <p:cNvPicPr>
            <a:picLocks noChangeAspect="1"/>
          </p:cNvPicPr>
          <p:nvPr/>
        </p:nvPicPr>
        <p:blipFill>
          <a:blip r:embed="rId2"/>
          <a:stretch>
            <a:fillRect/>
          </a:stretch>
        </p:blipFill>
        <p:spPr>
          <a:xfrm>
            <a:off x="685800" y="1752600"/>
            <a:ext cx="5162550" cy="4191000"/>
          </a:xfrm>
          <a:prstGeom prst="rect">
            <a:avLst/>
          </a:prstGeom>
        </p:spPr>
      </p:pic>
      <p:sp>
        <p:nvSpPr>
          <p:cNvPr id="5" name="Left Arrow 4">
            <a:extLst>
              <a:ext uri="{FF2B5EF4-FFF2-40B4-BE49-F238E27FC236}">
                <a16:creationId xmlns:a16="http://schemas.microsoft.com/office/drawing/2014/main" id="{B70CAA82-FE9A-465A-B48B-C0F54CAAE862}"/>
              </a:ext>
            </a:extLst>
          </p:cNvPr>
          <p:cNvSpPr/>
          <p:nvPr/>
        </p:nvSpPr>
        <p:spPr>
          <a:xfrm>
            <a:off x="5489448" y="4953000"/>
            <a:ext cx="606552"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0699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409D-A0A4-40E0-95D5-7529A60299B4}"/>
              </a:ext>
            </a:extLst>
          </p:cNvPr>
          <p:cNvSpPr>
            <a:spLocks noGrp="1"/>
          </p:cNvSpPr>
          <p:nvPr>
            <p:ph type="title"/>
          </p:nvPr>
        </p:nvSpPr>
        <p:spPr>
          <a:xfrm>
            <a:off x="457200" y="1066800"/>
            <a:ext cx="8229600" cy="1066800"/>
          </a:xfrm>
        </p:spPr>
        <p:txBody>
          <a:bodyPr/>
          <a:lstStyle/>
          <a:p>
            <a:r>
              <a:rPr lang="en-US" sz="3600" b="1" dirty="0">
                <a:latin typeface="Trebuchet MS" panose="020B0603020202020204" pitchFamily="34" charset="0"/>
              </a:rPr>
              <a:t>Question about High Poverty Area</a:t>
            </a:r>
            <a:endParaRPr lang="en-US" sz="3600" dirty="0"/>
          </a:p>
        </p:txBody>
      </p:sp>
      <p:sp>
        <p:nvSpPr>
          <p:cNvPr id="3" name="Content Placeholder 2">
            <a:extLst>
              <a:ext uri="{FF2B5EF4-FFF2-40B4-BE49-F238E27FC236}">
                <a16:creationId xmlns:a16="http://schemas.microsoft.com/office/drawing/2014/main" id="{8E523DEE-9C55-49EE-96F8-056D38C5A2F4}"/>
              </a:ext>
            </a:extLst>
          </p:cNvPr>
          <p:cNvSpPr>
            <a:spLocks noGrp="1"/>
          </p:cNvSpPr>
          <p:nvPr>
            <p:ph idx="1"/>
          </p:nvPr>
        </p:nvSpPr>
        <p:spPr>
          <a:xfrm>
            <a:off x="457200" y="2133600"/>
            <a:ext cx="8229600" cy="3992563"/>
          </a:xfrm>
        </p:spPr>
        <p:txBody>
          <a:bodyPr/>
          <a:lstStyle/>
          <a:p>
            <a:r>
              <a:rPr lang="en-US" sz="2400" b="1" dirty="0">
                <a:latin typeface="Trebuchet MS" panose="020B0603020202020204" pitchFamily="34" charset="0"/>
                <a:ea typeface="Tahoma" panose="020B0604030504040204" pitchFamily="34" charset="0"/>
                <a:cs typeface="Tahoma" panose="020B0604030504040204" pitchFamily="34" charset="0"/>
              </a:rPr>
              <a:t>Q - If a Youth client is determined low income based on living in a High Poverty Area, and then at a later date you would like to co-enroll the client into Adult services, could you certify under Adult Low Income utilizing the High Poverty Area criteria? </a:t>
            </a:r>
          </a:p>
        </p:txBody>
      </p:sp>
      <p:sp>
        <p:nvSpPr>
          <p:cNvPr id="4" name="Slide Number Placeholder 3">
            <a:extLst>
              <a:ext uri="{FF2B5EF4-FFF2-40B4-BE49-F238E27FC236}">
                <a16:creationId xmlns:a16="http://schemas.microsoft.com/office/drawing/2014/main" id="{4CB0EB20-4C78-421B-855C-E5FF6DA376B0}"/>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2105293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EC8B-3457-458F-9114-2A1C88B12370}"/>
              </a:ext>
            </a:extLst>
          </p:cNvPr>
          <p:cNvSpPr>
            <a:spLocks noGrp="1"/>
          </p:cNvSpPr>
          <p:nvPr>
            <p:ph type="title"/>
          </p:nvPr>
        </p:nvSpPr>
        <p:spPr>
          <a:xfrm>
            <a:off x="457200" y="1066800"/>
            <a:ext cx="8229600" cy="838200"/>
          </a:xfrm>
        </p:spPr>
        <p:txBody>
          <a:bodyPr/>
          <a:lstStyle/>
          <a:p>
            <a:r>
              <a:rPr lang="en-US" sz="3600" b="1" dirty="0">
                <a:latin typeface="Trebuchet MS" panose="020B0603020202020204" pitchFamily="34" charset="0"/>
              </a:rPr>
              <a:t>Answer about High Poverty Area ?</a:t>
            </a:r>
            <a:endParaRPr lang="en-US" sz="3600" dirty="0"/>
          </a:p>
        </p:txBody>
      </p:sp>
      <p:sp>
        <p:nvSpPr>
          <p:cNvPr id="3" name="Content Placeholder 2">
            <a:extLst>
              <a:ext uri="{FF2B5EF4-FFF2-40B4-BE49-F238E27FC236}">
                <a16:creationId xmlns:a16="http://schemas.microsoft.com/office/drawing/2014/main" id="{B7B97A59-6C3E-49F1-9A62-1B94F41A681B}"/>
              </a:ext>
            </a:extLst>
          </p:cNvPr>
          <p:cNvSpPr>
            <a:spLocks noGrp="1"/>
          </p:cNvSpPr>
          <p:nvPr>
            <p:ph idx="1"/>
          </p:nvPr>
        </p:nvSpPr>
        <p:spPr>
          <a:xfrm>
            <a:off x="457200" y="2057400"/>
            <a:ext cx="8229600" cy="4068763"/>
          </a:xfrm>
        </p:spPr>
        <p:txBody>
          <a:bodyPr/>
          <a:lstStyle/>
          <a:p>
            <a:r>
              <a:rPr lang="en-US" sz="2400" dirty="0">
                <a:latin typeface="Trebuchet MS" panose="020B0603020202020204" pitchFamily="34" charset="0"/>
                <a:ea typeface="Tahoma" panose="020B0604030504040204" pitchFamily="34" charset="0"/>
                <a:cs typeface="Tahoma" panose="020B0604030504040204" pitchFamily="34" charset="0"/>
              </a:rPr>
              <a:t>Q - If a Youth client is determined low income based on living in a High Poverty Area, and then at a later date you would like to co-enroll the client into Adult services, could you certify under Adult Low Income utilizing the High Poverty Area criteria? </a:t>
            </a:r>
          </a:p>
          <a:p>
            <a:r>
              <a:rPr lang="en-US" sz="2800" b="1" dirty="0">
                <a:latin typeface="Trebuchet MS" panose="020B0603020202020204" pitchFamily="34" charset="0"/>
              </a:rPr>
              <a:t>A – No, only Youth clients are able to utilize the criteria of living in a High Poverty Area for determining WIOA low income.     </a:t>
            </a:r>
          </a:p>
        </p:txBody>
      </p:sp>
    </p:spTree>
    <p:extLst>
      <p:ext uri="{BB962C8B-B14F-4D97-AF65-F5344CB8AC3E}">
        <p14:creationId xmlns:p14="http://schemas.microsoft.com/office/powerpoint/2010/main" val="3688380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14400"/>
          </a:xfrm>
        </p:spPr>
        <p:txBody>
          <a:bodyPr anchor="b"/>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Family Income Calculation</a:t>
            </a:r>
          </a:p>
        </p:txBody>
      </p:sp>
      <p:sp>
        <p:nvSpPr>
          <p:cNvPr id="4" name="Content Placeholder 3"/>
          <p:cNvSpPr>
            <a:spLocks noGrp="1"/>
          </p:cNvSpPr>
          <p:nvPr>
            <p:ph idx="1"/>
          </p:nvPr>
        </p:nvSpPr>
        <p:spPr>
          <a:xfrm>
            <a:off x="457200" y="1752600"/>
            <a:ext cx="8229600" cy="4373563"/>
          </a:xfrm>
        </p:spPr>
        <p:txBody>
          <a:bodyPr/>
          <a:lstStyle/>
          <a:p>
            <a:pPr marL="0" lvl="0" indent="0">
              <a:buNone/>
            </a:pPr>
            <a:r>
              <a:rPr lang="en-US" sz="2800" b="1" dirty="0">
                <a:solidFill>
                  <a:prstClr val="black"/>
                </a:solidFill>
                <a:latin typeface="Trebuchet MS" panose="020B0603020202020204" pitchFamily="34" charset="0"/>
                <a:cs typeface="Traditional Arabic" panose="02020603050405020304" pitchFamily="18" charset="-78"/>
              </a:rPr>
              <a:t>A Family Income Calculation is only needed to determine low income if the client does not meet any of the six automatic low income qualification criteria previously covered.</a:t>
            </a:r>
          </a:p>
          <a:p>
            <a:pPr marL="0" indent="0">
              <a:buNone/>
            </a:pPr>
            <a:r>
              <a:rPr lang="en-US" sz="2800" b="1" dirty="0">
                <a:latin typeface="Trebuchet MS" panose="020B0603020202020204" pitchFamily="34" charset="0"/>
                <a:cs typeface="Traditional Arabic" panose="02020603050405020304" pitchFamily="18" charset="-78"/>
              </a:rPr>
              <a:t>A family with total family income that does not exceed the higher of:</a:t>
            </a:r>
          </a:p>
          <a:p>
            <a:pPr lvl="1"/>
            <a:r>
              <a:rPr lang="en-US" b="1" dirty="0">
                <a:latin typeface="Trebuchet MS" panose="020B0603020202020204" pitchFamily="34" charset="0"/>
                <a:cs typeface="Traditional Arabic" panose="02020603050405020304" pitchFamily="18" charset="-78"/>
              </a:rPr>
              <a:t>The poverty line; or</a:t>
            </a:r>
          </a:p>
          <a:p>
            <a:pPr lvl="1"/>
            <a:r>
              <a:rPr lang="en-US" b="1" dirty="0">
                <a:latin typeface="Trebuchet MS" panose="020B0603020202020204" pitchFamily="34" charset="0"/>
                <a:cs typeface="Traditional Arabic" panose="02020603050405020304" pitchFamily="18" charset="-78"/>
              </a:rPr>
              <a:t>Seventy percent (70%) of the lower living standard income level</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1392069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066800"/>
          </a:xfrm>
        </p:spPr>
        <p:txBody>
          <a:bodyPr/>
          <a:lstStyle/>
          <a:p>
            <a:r>
              <a:rPr lang="en-US" b="1" dirty="0"/>
              <a:t>Family Income Calculation Requirements</a:t>
            </a:r>
          </a:p>
        </p:txBody>
      </p:sp>
      <p:sp>
        <p:nvSpPr>
          <p:cNvPr id="4" name="Content Placeholder 3"/>
          <p:cNvSpPr>
            <a:spLocks noGrp="1"/>
          </p:cNvSpPr>
          <p:nvPr>
            <p:ph idx="1"/>
          </p:nvPr>
        </p:nvSpPr>
        <p:spPr>
          <a:xfrm>
            <a:off x="838200" y="2590800"/>
            <a:ext cx="7848600" cy="3535363"/>
          </a:xfrm>
        </p:spPr>
        <p:txBody>
          <a:bodyPr/>
          <a:lstStyle/>
          <a:p>
            <a:pPr marL="0" indent="0">
              <a:buFontTx/>
              <a:buNone/>
            </a:pPr>
            <a:r>
              <a:rPr lang="en-US" sz="2800" b="1" dirty="0"/>
              <a:t>Must capture the income on each individual within the WIOA defined family. </a:t>
            </a:r>
          </a:p>
          <a:p>
            <a:pPr marL="0" indent="0">
              <a:buFontTx/>
              <a:buNone/>
            </a:pPr>
            <a:r>
              <a:rPr lang="en-US" altLang="en-US" sz="2800" b="1" dirty="0"/>
              <a:t>Pay stubs or other acceptable documentation for each of the family member’s income.</a:t>
            </a:r>
          </a:p>
          <a:p>
            <a:pPr marL="0" indent="0">
              <a:buFontTx/>
              <a:buNone/>
            </a:pPr>
            <a:r>
              <a:rPr lang="en-US" altLang="en-US" sz="2800" b="1" dirty="0"/>
              <a:t>Documentation supporting family size. </a:t>
            </a:r>
          </a:p>
          <a:p>
            <a:endParaRPr lang="en-US" altLang="en-US" sz="2800" b="1" dirty="0"/>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1834418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90600"/>
            <a:ext cx="8229600" cy="1143000"/>
          </a:xfrm>
        </p:spPr>
        <p:txBody>
          <a:bodyPr/>
          <a:lstStyle/>
          <a:p>
            <a:r>
              <a:rPr lang="en-US" sz="4000" b="1" dirty="0">
                <a:latin typeface="Trebuchet MS" panose="020B0603020202020204" pitchFamily="34" charset="0"/>
              </a:rPr>
              <a:t>Must have the family identified WIOA Family definition</a:t>
            </a:r>
          </a:p>
        </p:txBody>
      </p:sp>
      <p:sp>
        <p:nvSpPr>
          <p:cNvPr id="4" name="Content Placeholder 3"/>
          <p:cNvSpPr>
            <a:spLocks noGrp="1"/>
          </p:cNvSpPr>
          <p:nvPr>
            <p:ph idx="1"/>
          </p:nvPr>
        </p:nvSpPr>
        <p:spPr>
          <a:xfrm>
            <a:off x="533400" y="2365167"/>
            <a:ext cx="8229600" cy="3807033"/>
          </a:xfrm>
        </p:spPr>
        <p:txBody>
          <a:bodyPr/>
          <a:lstStyle/>
          <a:p>
            <a:pPr marL="228600" lvl="1" indent="0">
              <a:buNone/>
            </a:pPr>
            <a:r>
              <a:rPr lang="en-US" sz="2500" b="1" dirty="0">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914400" lvl="2" indent="0">
              <a:buNone/>
            </a:pPr>
            <a:r>
              <a:rPr lang="en-US" sz="2500" b="1" dirty="0">
                <a:latin typeface="Trebuchet MS" panose="020B0603020202020204" pitchFamily="34" charset="0"/>
              </a:rPr>
              <a:t>(A) A married couple and dependent children. </a:t>
            </a:r>
          </a:p>
          <a:p>
            <a:pPr marL="914400" lvl="2" indent="0">
              <a:buNone/>
            </a:pPr>
            <a:r>
              <a:rPr lang="en-US" sz="2500" b="1" dirty="0">
                <a:latin typeface="Trebuchet MS" panose="020B0603020202020204" pitchFamily="34" charset="0"/>
              </a:rPr>
              <a:t>(B) A parent or guardian and dependent children. </a:t>
            </a:r>
          </a:p>
          <a:p>
            <a:pPr marL="914400" lvl="2" indent="0">
              <a:buNone/>
            </a:pPr>
            <a:r>
              <a:rPr lang="en-US" sz="2500" b="1" dirty="0">
                <a:latin typeface="Trebuchet MS" panose="020B0603020202020204" pitchFamily="34" charset="0"/>
              </a:rPr>
              <a:t>(C) A married couple.</a:t>
            </a:r>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45</a:t>
            </a:fld>
            <a:endParaRPr lang="en-US" dirty="0">
              <a:solidFill>
                <a:prstClr val="black">
                  <a:tint val="75000"/>
                </a:prstClr>
              </a:solidFill>
            </a:endParaRPr>
          </a:p>
        </p:txBody>
      </p:sp>
    </p:spTree>
    <p:extLst>
      <p:ext uri="{BB962C8B-B14F-4D97-AF65-F5344CB8AC3E}">
        <p14:creationId xmlns:p14="http://schemas.microsoft.com/office/powerpoint/2010/main" val="4033319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A734-EAFC-465F-B8DF-6378DAA6BC43}"/>
              </a:ext>
            </a:extLst>
          </p:cNvPr>
          <p:cNvSpPr>
            <a:spLocks noGrp="1"/>
          </p:cNvSpPr>
          <p:nvPr>
            <p:ph type="title"/>
          </p:nvPr>
        </p:nvSpPr>
        <p:spPr>
          <a:xfrm>
            <a:off x="457200" y="1066800"/>
            <a:ext cx="8229600" cy="838200"/>
          </a:xfrm>
        </p:spPr>
        <p:txBody>
          <a:bodyPr/>
          <a:lstStyle/>
          <a:p>
            <a:r>
              <a:rPr lang="en-US" sz="3300" b="1" dirty="0">
                <a:latin typeface="Trebuchet MS" panose="020B0603020202020204" pitchFamily="34" charset="0"/>
              </a:rPr>
              <a:t>If Not Living with WIOA Family Members</a:t>
            </a:r>
          </a:p>
        </p:txBody>
      </p:sp>
      <p:sp>
        <p:nvSpPr>
          <p:cNvPr id="3" name="Content Placeholder 2">
            <a:extLst>
              <a:ext uri="{FF2B5EF4-FFF2-40B4-BE49-F238E27FC236}">
                <a16:creationId xmlns:a16="http://schemas.microsoft.com/office/drawing/2014/main" id="{246FC40A-957E-459B-882A-C2A30B3FBB76}"/>
              </a:ext>
            </a:extLst>
          </p:cNvPr>
          <p:cNvSpPr>
            <a:spLocks noGrp="1"/>
          </p:cNvSpPr>
          <p:nvPr>
            <p:ph idx="1"/>
          </p:nvPr>
        </p:nvSpPr>
        <p:spPr>
          <a:xfrm>
            <a:off x="457200" y="2133600"/>
            <a:ext cx="8229600" cy="3992563"/>
          </a:xfrm>
        </p:spPr>
        <p:txBody>
          <a:bodyPr/>
          <a:lstStyle/>
          <a:p>
            <a:r>
              <a:rPr lang="en-US" sz="2600" b="1" dirty="0">
                <a:latin typeface="Trebuchet MS" panose="020B0603020202020204" pitchFamily="34" charset="0"/>
              </a:rPr>
              <a:t>Guidance was provided on page 7., of  TEGL 21-16, that “</a:t>
            </a:r>
            <a:r>
              <a:rPr lang="en-US" sz="2600" b="1" i="1" dirty="0">
                <a:latin typeface="Trebuchet MS" panose="020B0603020202020204" pitchFamily="34" charset="0"/>
              </a:rPr>
              <a:t>if an individual is not living in a single residence with other family members, that individual is not a member of a family for purposes of WIOA income calculations.</a:t>
            </a:r>
            <a:r>
              <a:rPr lang="en-US" sz="2600" b="1" dirty="0">
                <a:latin typeface="Trebuchet MS" panose="020B0603020202020204" pitchFamily="34" charset="0"/>
              </a:rPr>
              <a:t>”   </a:t>
            </a:r>
          </a:p>
          <a:p>
            <a:r>
              <a:rPr lang="en-US" sz="2600" b="1" dirty="0">
                <a:latin typeface="Trebuchet MS" panose="020B0603020202020204" pitchFamily="34" charset="0"/>
              </a:rPr>
              <a:t>Meaning, if an individual is not living with their WIOA defined family, then their income determination should be based on their own income only.   </a:t>
            </a:r>
            <a:endParaRPr lang="en-US" sz="2600" dirty="0"/>
          </a:p>
        </p:txBody>
      </p:sp>
    </p:spTree>
    <p:extLst>
      <p:ext uri="{BB962C8B-B14F-4D97-AF65-F5344CB8AC3E}">
        <p14:creationId xmlns:p14="http://schemas.microsoft.com/office/powerpoint/2010/main" val="10639252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A7EC-4196-4AF8-966F-5B8C38891F4F}"/>
              </a:ext>
            </a:extLst>
          </p:cNvPr>
          <p:cNvSpPr>
            <a:spLocks noGrp="1"/>
          </p:cNvSpPr>
          <p:nvPr>
            <p:ph type="title"/>
          </p:nvPr>
        </p:nvSpPr>
        <p:spPr>
          <a:xfrm>
            <a:off x="457200" y="990600"/>
            <a:ext cx="8229600" cy="914400"/>
          </a:xfrm>
        </p:spPr>
        <p:txBody>
          <a:bodyPr/>
          <a:lstStyle/>
          <a:p>
            <a:r>
              <a:rPr lang="en-US" b="1" dirty="0">
                <a:latin typeface="Trebuchet MS" panose="020B0603020202020204" pitchFamily="34" charset="0"/>
              </a:rPr>
              <a:t>Income Calculation Question</a:t>
            </a:r>
          </a:p>
        </p:txBody>
      </p:sp>
      <p:sp>
        <p:nvSpPr>
          <p:cNvPr id="3" name="Content Placeholder 2">
            <a:extLst>
              <a:ext uri="{FF2B5EF4-FFF2-40B4-BE49-F238E27FC236}">
                <a16:creationId xmlns:a16="http://schemas.microsoft.com/office/drawing/2014/main" id="{F63CCBBC-899C-4950-BBF2-0532675F1E90}"/>
              </a:ext>
            </a:extLst>
          </p:cNvPr>
          <p:cNvSpPr>
            <a:spLocks noGrp="1"/>
          </p:cNvSpPr>
          <p:nvPr>
            <p:ph idx="1"/>
          </p:nvPr>
        </p:nvSpPr>
        <p:spPr>
          <a:xfrm>
            <a:off x="457200" y="2133600"/>
            <a:ext cx="8229600" cy="3992563"/>
          </a:xfrm>
        </p:spPr>
        <p:txBody>
          <a:bodyPr/>
          <a:lstStyle/>
          <a:p>
            <a:r>
              <a:rPr lang="en-US" sz="2800" b="1" dirty="0">
                <a:latin typeface="Trebuchet MS" panose="020B0603020202020204" pitchFamily="34" charset="0"/>
                <a:ea typeface="Tahoma" panose="020B0604030504040204" pitchFamily="34" charset="0"/>
                <a:cs typeface="Tahoma" panose="020B0604030504040204" pitchFamily="34" charset="0"/>
              </a:rPr>
              <a:t>Q – A 19 year-old individual Tom, is applying for the WIOA program.  He lives with his older sister, Tori and their cousin, Sue who is 23.  Both Tori and Sue are also thinking about applying for WIOA.  How many people would be considered to be in the WIOA defined family? Whose income would be included to determine the low income status?</a:t>
            </a:r>
          </a:p>
          <a:p>
            <a:endParaRPr lang="en-US" dirty="0"/>
          </a:p>
        </p:txBody>
      </p:sp>
    </p:spTree>
    <p:extLst>
      <p:ext uri="{BB962C8B-B14F-4D97-AF65-F5344CB8AC3E}">
        <p14:creationId xmlns:p14="http://schemas.microsoft.com/office/powerpoint/2010/main" val="4053943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7768-800E-4518-937A-6E0F99A5369F}"/>
              </a:ext>
            </a:extLst>
          </p:cNvPr>
          <p:cNvSpPr>
            <a:spLocks noGrp="1"/>
          </p:cNvSpPr>
          <p:nvPr>
            <p:ph type="title"/>
          </p:nvPr>
        </p:nvSpPr>
        <p:spPr>
          <a:xfrm>
            <a:off x="442784" y="1066800"/>
            <a:ext cx="8229600" cy="685800"/>
          </a:xfrm>
        </p:spPr>
        <p:txBody>
          <a:bodyPr/>
          <a:lstStyle/>
          <a:p>
            <a:r>
              <a:rPr lang="en-US" sz="3600" b="1" dirty="0">
                <a:latin typeface="Trebuchet MS" panose="020B0603020202020204" pitchFamily="34" charset="0"/>
              </a:rPr>
              <a:t>Answer to the Income Calculation ?</a:t>
            </a:r>
            <a:endParaRPr lang="en-US" sz="3600" dirty="0"/>
          </a:p>
        </p:txBody>
      </p:sp>
      <p:sp>
        <p:nvSpPr>
          <p:cNvPr id="3" name="Content Placeholder 2">
            <a:extLst>
              <a:ext uri="{FF2B5EF4-FFF2-40B4-BE49-F238E27FC236}">
                <a16:creationId xmlns:a16="http://schemas.microsoft.com/office/drawing/2014/main" id="{570A2313-BEA6-47A8-992B-C354E091F612}"/>
              </a:ext>
            </a:extLst>
          </p:cNvPr>
          <p:cNvSpPr>
            <a:spLocks noGrp="1"/>
          </p:cNvSpPr>
          <p:nvPr>
            <p:ph idx="1"/>
          </p:nvPr>
        </p:nvSpPr>
        <p:spPr>
          <a:xfrm>
            <a:off x="457200" y="2057400"/>
            <a:ext cx="8229600" cy="4068763"/>
          </a:xfrm>
        </p:spPr>
        <p:txBody>
          <a:bodyPr/>
          <a:lstStyle/>
          <a:p>
            <a:r>
              <a:rPr lang="en-US" sz="2400" dirty="0">
                <a:latin typeface="Trebuchet MS" panose="020B0603020202020204" pitchFamily="34" charset="0"/>
                <a:ea typeface="Tahoma" panose="020B0604030504040204" pitchFamily="34" charset="0"/>
                <a:cs typeface="Tahoma" panose="020B0604030504040204" pitchFamily="34" charset="0"/>
              </a:rPr>
              <a:t>Q – A 19 year-old individual Tom, is applying for the WIOA program.  He lives with his older sister, Tori and their cousin, Sue who is 23.  Both Tori and Sue are also thinking about applying for WIOA.  How many people would be considered to be in the WIOA defined family? Whose income would be included to determine the low income status?</a:t>
            </a:r>
          </a:p>
          <a:p>
            <a:r>
              <a:rPr lang="en-US" sz="2400" b="1" dirty="0">
                <a:latin typeface="Trebuchet MS" panose="020B0603020202020204" pitchFamily="34" charset="0"/>
              </a:rPr>
              <a:t>A – None of these individuals meet the criteria under the WIOA family definition, in each case it would be a family size of one.  Each individuals low income status would be based on their own income. </a:t>
            </a:r>
          </a:p>
        </p:txBody>
      </p:sp>
    </p:spTree>
    <p:extLst>
      <p:ext uri="{BB962C8B-B14F-4D97-AF65-F5344CB8AC3E}">
        <p14:creationId xmlns:p14="http://schemas.microsoft.com/office/powerpoint/2010/main" val="4272962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sz="4000" b="1" dirty="0"/>
              <a:t>Family Income Calculation Requirements</a:t>
            </a:r>
          </a:p>
        </p:txBody>
      </p:sp>
      <p:sp>
        <p:nvSpPr>
          <p:cNvPr id="3" name="Content Placeholder 2"/>
          <p:cNvSpPr>
            <a:spLocks noGrp="1"/>
          </p:cNvSpPr>
          <p:nvPr>
            <p:ph idx="1"/>
          </p:nvPr>
        </p:nvSpPr>
        <p:spPr>
          <a:xfrm>
            <a:off x="685800" y="2362200"/>
            <a:ext cx="8001000" cy="3763963"/>
          </a:xfrm>
        </p:spPr>
        <p:txBody>
          <a:bodyPr/>
          <a:lstStyle/>
          <a:p>
            <a:pPr>
              <a:buFont typeface="Arial" panose="020B0604020202020204" pitchFamily="34" charset="0"/>
              <a:buChar char="•"/>
            </a:pPr>
            <a:r>
              <a:rPr lang="en-US" sz="2600" b="1" dirty="0"/>
              <a:t>It is essential to view DCEO WIOA Policy 5-5 – Low Income Individuals – specifically Attachment “B” – Inclusions and Exclusions for Determining Family Income.</a:t>
            </a:r>
          </a:p>
          <a:p>
            <a:pPr>
              <a:buFont typeface="Arial" panose="020B0604020202020204" pitchFamily="34" charset="0"/>
              <a:buChar char="•"/>
            </a:pPr>
            <a:r>
              <a:rPr lang="en-US" sz="2600" b="1" dirty="0"/>
              <a:t>Any family member that counts towards the WIOA defined family must have the included income for the previous six months prior to the application date for the family income calculation.  </a:t>
            </a:r>
          </a:p>
          <a:p>
            <a:endParaRPr lang="en-US" dirty="0"/>
          </a:p>
        </p:txBody>
      </p:sp>
    </p:spTree>
    <p:extLst>
      <p:ext uri="{BB962C8B-B14F-4D97-AF65-F5344CB8AC3E}">
        <p14:creationId xmlns:p14="http://schemas.microsoft.com/office/powerpoint/2010/main" val="1731348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219200"/>
          </a:xfrm>
        </p:spPr>
        <p:txBody>
          <a:bodyPr/>
          <a:lstStyle/>
          <a:p>
            <a:r>
              <a:rPr 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Individual Policy</a:t>
            </a:r>
          </a:p>
        </p:txBody>
      </p:sp>
      <p:sp>
        <p:nvSpPr>
          <p:cNvPr id="5" name="Content Placeholder 4"/>
          <p:cNvSpPr>
            <a:spLocks noGrp="1"/>
          </p:cNvSpPr>
          <p:nvPr>
            <p:ph idx="1"/>
          </p:nvPr>
        </p:nvSpPr>
        <p:spPr>
          <a:xfrm>
            <a:off x="685800" y="2590800"/>
            <a:ext cx="8001000" cy="3535363"/>
          </a:xfrm>
        </p:spPr>
        <p:txBody>
          <a:bodyPr/>
          <a:lstStyle/>
          <a:p>
            <a:r>
              <a:rPr lang="en-US" dirty="0">
                <a:latin typeface="Trebuchet MS" panose="020B0603020202020204" pitchFamily="34" charset="0"/>
                <a:cs typeface="Traditional Arabic" panose="02020603050405020304" pitchFamily="18" charset="-78"/>
              </a:rPr>
              <a:t>WIOA E-Policy Chapter 5.5 - Low-Income Individuals.</a:t>
            </a:r>
          </a:p>
          <a:p>
            <a:pPr lvl="1"/>
            <a:r>
              <a:rPr lang="en-US" sz="3200" dirty="0">
                <a:latin typeface="Trebuchet MS" panose="020B0603020202020204" pitchFamily="34" charset="0"/>
                <a:cs typeface="Traditional Arabic" panose="02020603050405020304" pitchFamily="18" charset="-78"/>
              </a:rPr>
              <a:t>Attachment A – Documentation</a:t>
            </a:r>
          </a:p>
          <a:p>
            <a:pPr lvl="1"/>
            <a:r>
              <a:rPr lang="en-US" sz="3200" dirty="0">
                <a:latin typeface="Trebuchet MS" panose="020B0603020202020204" pitchFamily="34" charset="0"/>
                <a:cs typeface="Traditional Arabic" panose="02020603050405020304" pitchFamily="18" charset="-78"/>
              </a:rPr>
              <a:t>Attachment B – Inclusions/Exclusions</a:t>
            </a:r>
          </a:p>
          <a:p>
            <a:pPr>
              <a:buFont typeface="Arial" panose="020B0604020202020204" pitchFamily="34" charset="0"/>
              <a:buChar char="•"/>
            </a:pPr>
            <a:r>
              <a:rPr lang="en-US" dirty="0">
                <a:latin typeface="Trebuchet MS" panose="020B0603020202020204" pitchFamily="34" charset="0"/>
                <a:cs typeface="Traditional Arabic" panose="02020603050405020304" pitchFamily="18" charset="-78"/>
              </a:rPr>
              <a:t>WIOA Notice NO. 19-NOT-03.</a:t>
            </a:r>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40811070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07DFE5-E793-4699-86DE-CE4E00C5063B}"/>
              </a:ext>
            </a:extLst>
          </p:cNvPr>
          <p:cNvPicPr>
            <a:picLocks noChangeAspect="1"/>
          </p:cNvPicPr>
          <p:nvPr/>
        </p:nvPicPr>
        <p:blipFill>
          <a:blip r:embed="rId2"/>
          <a:stretch>
            <a:fillRect/>
          </a:stretch>
        </p:blipFill>
        <p:spPr>
          <a:xfrm>
            <a:off x="838200" y="1757362"/>
            <a:ext cx="7391400" cy="3957638"/>
          </a:xfrm>
          <a:prstGeom prst="rect">
            <a:avLst/>
          </a:prstGeom>
        </p:spPr>
      </p:pic>
    </p:spTree>
    <p:extLst>
      <p:ext uri="{BB962C8B-B14F-4D97-AF65-F5344CB8AC3E}">
        <p14:creationId xmlns:p14="http://schemas.microsoft.com/office/powerpoint/2010/main" val="608123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066800"/>
            <a:ext cx="8229600" cy="1143000"/>
          </a:xfrm>
        </p:spPr>
        <p:txBody>
          <a:bodyPr/>
          <a:lstStyle/>
          <a:p>
            <a:r>
              <a:rPr lang="en-US" b="1" dirty="0">
                <a:latin typeface="Trebuchet MS" panose="020B0603020202020204" pitchFamily="34" charset="0"/>
              </a:rPr>
              <a:t>Family Income Calculation</a:t>
            </a:r>
          </a:p>
        </p:txBody>
      </p:sp>
      <p:sp>
        <p:nvSpPr>
          <p:cNvPr id="4" name="Content Placeholder 3"/>
          <p:cNvSpPr>
            <a:spLocks noGrp="1"/>
          </p:cNvSpPr>
          <p:nvPr>
            <p:ph idx="1"/>
          </p:nvPr>
        </p:nvSpPr>
        <p:spPr>
          <a:xfrm>
            <a:off x="914400" y="2332037"/>
            <a:ext cx="7772400" cy="3230563"/>
          </a:xfrm>
        </p:spPr>
        <p:txBody>
          <a:bodyPr/>
          <a:lstStyle/>
          <a:p>
            <a:pPr marL="0" indent="0">
              <a:buNone/>
            </a:pPr>
            <a:r>
              <a:rPr lang="en-US" sz="3600" b="1" dirty="0">
                <a:latin typeface="Trebuchet MS" panose="020B0603020202020204" pitchFamily="34" charset="0"/>
              </a:rPr>
              <a:t>After the entire family’s income has been loaded into the “Income Calculation” the Career Planner must “Calculate Totals”.</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51</a:t>
            </a:fld>
            <a:endParaRPr lang="en-US" dirty="0">
              <a:solidFill>
                <a:prstClr val="black">
                  <a:tint val="75000"/>
                </a:prstClr>
              </a:solidFill>
            </a:endParaRPr>
          </a:p>
        </p:txBody>
      </p:sp>
    </p:spTree>
    <p:extLst>
      <p:ext uri="{BB962C8B-B14F-4D97-AF65-F5344CB8AC3E}">
        <p14:creationId xmlns:p14="http://schemas.microsoft.com/office/powerpoint/2010/main" val="3916315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E750C9-C84B-4A42-B830-58D253D3A7B4}"/>
              </a:ext>
            </a:extLst>
          </p:cNvPr>
          <p:cNvPicPr>
            <a:picLocks noChangeAspect="1"/>
          </p:cNvPicPr>
          <p:nvPr/>
        </p:nvPicPr>
        <p:blipFill>
          <a:blip r:embed="rId2"/>
          <a:stretch>
            <a:fillRect/>
          </a:stretch>
        </p:blipFill>
        <p:spPr>
          <a:xfrm>
            <a:off x="685801" y="1449155"/>
            <a:ext cx="7848599" cy="4329022"/>
          </a:xfrm>
          <a:prstGeom prst="rect">
            <a:avLst/>
          </a:prstGeom>
        </p:spPr>
      </p:pic>
      <p:sp>
        <p:nvSpPr>
          <p:cNvPr id="7" name="Left Arrow 3">
            <a:extLst>
              <a:ext uri="{FF2B5EF4-FFF2-40B4-BE49-F238E27FC236}">
                <a16:creationId xmlns:a16="http://schemas.microsoft.com/office/drawing/2014/main" id="{95623FD4-8DC3-44E7-A15A-7CE0ACB0DD98}"/>
              </a:ext>
            </a:extLst>
          </p:cNvPr>
          <p:cNvSpPr/>
          <p:nvPr/>
        </p:nvSpPr>
        <p:spPr>
          <a:xfrm>
            <a:off x="5715000" y="5408845"/>
            <a:ext cx="978408"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589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0AB0E-D9E2-4B1A-933D-5729F079250E}"/>
              </a:ext>
            </a:extLst>
          </p:cNvPr>
          <p:cNvSpPr/>
          <p:nvPr/>
        </p:nvSpPr>
        <p:spPr>
          <a:xfrm>
            <a:off x="1171575" y="1676400"/>
            <a:ext cx="6800850" cy="1015663"/>
          </a:xfrm>
          <a:prstGeom prst="rect">
            <a:avLst/>
          </a:prstGeom>
        </p:spPr>
        <p:txBody>
          <a:bodyPr wrap="square">
            <a:spAutoFit/>
          </a:bodyPr>
          <a:lstStyle/>
          <a:p>
            <a:pPr marL="0" indent="0" algn="ctr">
              <a:buNone/>
            </a:pPr>
            <a:r>
              <a:rPr lang="en-US" sz="2000" b="1" dirty="0">
                <a:latin typeface="Trebuchet MS" panose="020B0603020202020204" pitchFamily="34" charset="0"/>
              </a:rPr>
              <a:t>Family Characteristics Screen</a:t>
            </a:r>
          </a:p>
          <a:p>
            <a:pPr marL="0" indent="0">
              <a:buNone/>
            </a:pPr>
            <a:r>
              <a:rPr lang="en-US" sz="2000" b="1" dirty="0">
                <a:latin typeface="Trebuchet MS" panose="020B0603020202020204" pitchFamily="34" charset="0"/>
              </a:rPr>
              <a:t>You must record all family members that are counted </a:t>
            </a:r>
            <a:r>
              <a:rPr lang="en-US" sz="2000" b="1" dirty="0"/>
              <a:t>if you are conducting a family income calculation.</a:t>
            </a:r>
            <a:r>
              <a:rPr lang="en-US" sz="2000" b="1" dirty="0">
                <a:latin typeface="Trebuchet MS" panose="020B0603020202020204" pitchFamily="34" charset="0"/>
              </a:rPr>
              <a:t>  </a:t>
            </a:r>
          </a:p>
        </p:txBody>
      </p:sp>
      <p:pic>
        <p:nvPicPr>
          <p:cNvPr id="2" name="Picture 1">
            <a:extLst>
              <a:ext uri="{FF2B5EF4-FFF2-40B4-BE49-F238E27FC236}">
                <a16:creationId xmlns:a16="http://schemas.microsoft.com/office/drawing/2014/main" id="{CEFE0AA9-FA8B-4F30-A9D9-FE9D7CDC9ABC}"/>
              </a:ext>
            </a:extLst>
          </p:cNvPr>
          <p:cNvPicPr>
            <a:picLocks noChangeAspect="1"/>
          </p:cNvPicPr>
          <p:nvPr/>
        </p:nvPicPr>
        <p:blipFill>
          <a:blip r:embed="rId2"/>
          <a:stretch>
            <a:fillRect/>
          </a:stretch>
        </p:blipFill>
        <p:spPr>
          <a:xfrm>
            <a:off x="2133600" y="3048000"/>
            <a:ext cx="4343400" cy="2895600"/>
          </a:xfrm>
          <a:prstGeom prst="rect">
            <a:avLst/>
          </a:prstGeom>
        </p:spPr>
      </p:pic>
      <p:sp>
        <p:nvSpPr>
          <p:cNvPr id="5" name="Left Arrow 4">
            <a:extLst>
              <a:ext uri="{FF2B5EF4-FFF2-40B4-BE49-F238E27FC236}">
                <a16:creationId xmlns:a16="http://schemas.microsoft.com/office/drawing/2014/main" id="{17F34942-B10E-4367-BE58-062A5FFAFF0B}"/>
              </a:ext>
            </a:extLst>
          </p:cNvPr>
          <p:cNvSpPr/>
          <p:nvPr/>
        </p:nvSpPr>
        <p:spPr>
          <a:xfrm>
            <a:off x="5029200" y="5562600"/>
            <a:ext cx="717804"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7762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C42E8F-E2AE-45F2-92F4-B246E37388C8}"/>
              </a:ext>
            </a:extLst>
          </p:cNvPr>
          <p:cNvSpPr/>
          <p:nvPr/>
        </p:nvSpPr>
        <p:spPr>
          <a:xfrm>
            <a:off x="6096000" y="2667000"/>
            <a:ext cx="1905000" cy="2246769"/>
          </a:xfrm>
          <a:prstGeom prst="rect">
            <a:avLst/>
          </a:prstGeom>
        </p:spPr>
        <p:txBody>
          <a:bodyPr wrap="square">
            <a:spAutoFit/>
          </a:bodyPr>
          <a:lstStyle/>
          <a:p>
            <a:pPr marL="0" indent="0" algn="ctr">
              <a:buNone/>
            </a:pPr>
            <a:r>
              <a:rPr lang="en-US" sz="2600" b="1" dirty="0"/>
              <a:t>Family Type</a:t>
            </a:r>
          </a:p>
          <a:p>
            <a:pPr marL="0" indent="0">
              <a:buNone/>
            </a:pPr>
            <a:r>
              <a:rPr lang="en-US" sz="2200" dirty="0"/>
              <a:t>Choose what is the best description of the Family.</a:t>
            </a:r>
          </a:p>
        </p:txBody>
      </p:sp>
      <p:pic>
        <p:nvPicPr>
          <p:cNvPr id="2" name="Picture 1">
            <a:extLst>
              <a:ext uri="{FF2B5EF4-FFF2-40B4-BE49-F238E27FC236}">
                <a16:creationId xmlns:a16="http://schemas.microsoft.com/office/drawing/2014/main" id="{B975751A-A544-4061-B746-F62D71D3B8E3}"/>
              </a:ext>
            </a:extLst>
          </p:cNvPr>
          <p:cNvPicPr>
            <a:picLocks noChangeAspect="1"/>
          </p:cNvPicPr>
          <p:nvPr/>
        </p:nvPicPr>
        <p:blipFill>
          <a:blip r:embed="rId2"/>
          <a:stretch>
            <a:fillRect/>
          </a:stretch>
        </p:blipFill>
        <p:spPr>
          <a:xfrm>
            <a:off x="1081088" y="2113984"/>
            <a:ext cx="3933825" cy="3352800"/>
          </a:xfrm>
          <a:prstGeom prst="rect">
            <a:avLst/>
          </a:prstGeom>
        </p:spPr>
      </p:pic>
    </p:spTree>
    <p:extLst>
      <p:ext uri="{BB962C8B-B14F-4D97-AF65-F5344CB8AC3E}">
        <p14:creationId xmlns:p14="http://schemas.microsoft.com/office/powerpoint/2010/main" val="1501798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295400"/>
            <a:ext cx="7848600" cy="4830763"/>
          </a:xfrm>
        </p:spPr>
        <p:txBody>
          <a:bodyPr/>
          <a:lstStyle/>
          <a:p>
            <a:pPr marL="0" indent="0">
              <a:buNone/>
            </a:pPr>
            <a:r>
              <a:rPr lang="en-US" b="1" dirty="0"/>
              <a:t>The definition of Family is important to understand:</a:t>
            </a:r>
          </a:p>
          <a:p>
            <a:pPr marL="0" lvl="1" indent="0">
              <a:buNone/>
            </a:pPr>
            <a:r>
              <a:rPr lang="en-US" dirty="0"/>
              <a:t>The term “family” means two or more persons related by blood, marriage, or decree of court, who are living in a single residence, and are included in one or more of the following categories: </a:t>
            </a:r>
          </a:p>
          <a:p>
            <a:pPr marL="457200" lvl="2" indent="0">
              <a:buNone/>
            </a:pPr>
            <a:r>
              <a:rPr lang="en-US" dirty="0"/>
              <a:t>(A) A married couple and dependent children. </a:t>
            </a:r>
          </a:p>
          <a:p>
            <a:pPr marL="457200" lvl="2" indent="0">
              <a:buNone/>
            </a:pPr>
            <a:r>
              <a:rPr lang="en-US" dirty="0"/>
              <a:t>(B) A parent or guardian and dependent children. </a:t>
            </a:r>
          </a:p>
          <a:p>
            <a:pPr marL="457200" lvl="2" indent="0">
              <a:buNone/>
            </a:pPr>
            <a:r>
              <a:rPr lang="en-US" dirty="0"/>
              <a:t>(C) A married couple.</a:t>
            </a:r>
          </a:p>
          <a:p>
            <a:endParaRPr lang="en-US" dirty="0"/>
          </a:p>
        </p:txBody>
      </p:sp>
    </p:spTree>
    <p:extLst>
      <p:ext uri="{BB962C8B-B14F-4D97-AF65-F5344CB8AC3E}">
        <p14:creationId xmlns:p14="http://schemas.microsoft.com/office/powerpoint/2010/main" val="3649057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80BD97-00A9-47C0-ACC3-07F4C7011717}"/>
              </a:ext>
            </a:extLst>
          </p:cNvPr>
          <p:cNvSpPr/>
          <p:nvPr/>
        </p:nvSpPr>
        <p:spPr>
          <a:xfrm rot="10800000" flipV="1">
            <a:off x="1371599" y="4524964"/>
            <a:ext cx="6553199" cy="984885"/>
          </a:xfrm>
          <a:prstGeom prst="rect">
            <a:avLst/>
          </a:prstGeom>
        </p:spPr>
        <p:txBody>
          <a:bodyPr wrap="square">
            <a:spAutoFit/>
          </a:bodyPr>
          <a:lstStyle/>
          <a:p>
            <a:pPr marL="0" indent="0" algn="ctr">
              <a:buNone/>
            </a:pPr>
            <a:r>
              <a:rPr lang="en-US" b="1" dirty="0">
                <a:latin typeface="Trebuchet MS" panose="020B0603020202020204" pitchFamily="34" charset="0"/>
              </a:rPr>
              <a:t>Maintain Family Screen</a:t>
            </a:r>
          </a:p>
          <a:p>
            <a:pPr marL="0" indent="0">
              <a:buNone/>
            </a:pPr>
            <a:r>
              <a:rPr lang="en-US" sz="2000" b="1" dirty="0">
                <a:latin typeface="Trebuchet MS" panose="020B0603020202020204" pitchFamily="34" charset="0"/>
              </a:rPr>
              <a:t>You must Document all family members that are counted towards the income calculation.</a:t>
            </a:r>
          </a:p>
        </p:txBody>
      </p:sp>
      <p:pic>
        <p:nvPicPr>
          <p:cNvPr id="4" name="Picture 3">
            <a:extLst>
              <a:ext uri="{FF2B5EF4-FFF2-40B4-BE49-F238E27FC236}">
                <a16:creationId xmlns:a16="http://schemas.microsoft.com/office/drawing/2014/main" id="{23958E37-0F4F-49FE-B65F-BBE95C18C0FB}"/>
              </a:ext>
            </a:extLst>
          </p:cNvPr>
          <p:cNvPicPr>
            <a:picLocks noChangeAspect="1"/>
          </p:cNvPicPr>
          <p:nvPr/>
        </p:nvPicPr>
        <p:blipFill>
          <a:blip r:embed="rId2"/>
          <a:stretch>
            <a:fillRect/>
          </a:stretch>
        </p:blipFill>
        <p:spPr>
          <a:xfrm>
            <a:off x="1981200" y="1692649"/>
            <a:ext cx="4648200" cy="2743200"/>
          </a:xfrm>
          <a:prstGeom prst="rect">
            <a:avLst/>
          </a:prstGeom>
        </p:spPr>
      </p:pic>
    </p:spTree>
    <p:extLst>
      <p:ext uri="{BB962C8B-B14F-4D97-AF65-F5344CB8AC3E}">
        <p14:creationId xmlns:p14="http://schemas.microsoft.com/office/powerpoint/2010/main" val="4088768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7F987-977C-4A71-BD25-B3A8524C82D7}"/>
              </a:ext>
            </a:extLst>
          </p:cNvPr>
          <p:cNvPicPr>
            <a:picLocks noChangeAspect="1"/>
          </p:cNvPicPr>
          <p:nvPr/>
        </p:nvPicPr>
        <p:blipFill>
          <a:blip r:embed="rId2"/>
          <a:stretch>
            <a:fillRect/>
          </a:stretch>
        </p:blipFill>
        <p:spPr>
          <a:xfrm>
            <a:off x="1981200" y="1905000"/>
            <a:ext cx="5181600" cy="3352800"/>
          </a:xfrm>
          <a:prstGeom prst="rect">
            <a:avLst/>
          </a:prstGeom>
        </p:spPr>
      </p:pic>
    </p:spTree>
    <p:extLst>
      <p:ext uri="{BB962C8B-B14F-4D97-AF65-F5344CB8AC3E}">
        <p14:creationId xmlns:p14="http://schemas.microsoft.com/office/powerpoint/2010/main" val="3191879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21A4B7-5E4E-41C8-A19B-FF5BB1A20437}"/>
              </a:ext>
            </a:extLst>
          </p:cNvPr>
          <p:cNvSpPr/>
          <p:nvPr/>
        </p:nvSpPr>
        <p:spPr>
          <a:xfrm>
            <a:off x="5419725" y="2895600"/>
            <a:ext cx="2047876" cy="1477328"/>
          </a:xfrm>
          <a:prstGeom prst="rect">
            <a:avLst/>
          </a:prstGeom>
        </p:spPr>
        <p:txBody>
          <a:bodyPr wrap="square">
            <a:spAutoFit/>
          </a:bodyPr>
          <a:lstStyle/>
          <a:p>
            <a:pPr marL="0" indent="0">
              <a:buNone/>
            </a:pPr>
            <a:r>
              <a:rPr lang="en-US" dirty="0"/>
              <a:t>Could a 19 year old step-child still be considered part of the WIOA defined “Family”?  </a:t>
            </a:r>
          </a:p>
        </p:txBody>
      </p:sp>
      <p:pic>
        <p:nvPicPr>
          <p:cNvPr id="4" name="Picture 3">
            <a:extLst>
              <a:ext uri="{FF2B5EF4-FFF2-40B4-BE49-F238E27FC236}">
                <a16:creationId xmlns:a16="http://schemas.microsoft.com/office/drawing/2014/main" id="{A3F2D88C-2D55-44A0-BB8C-0286B7565D39}"/>
              </a:ext>
            </a:extLst>
          </p:cNvPr>
          <p:cNvPicPr>
            <a:picLocks noChangeAspect="1"/>
          </p:cNvPicPr>
          <p:nvPr/>
        </p:nvPicPr>
        <p:blipFill>
          <a:blip r:embed="rId2"/>
          <a:stretch>
            <a:fillRect/>
          </a:stretch>
        </p:blipFill>
        <p:spPr>
          <a:xfrm>
            <a:off x="609600" y="1981200"/>
            <a:ext cx="4286250" cy="3733800"/>
          </a:xfrm>
          <a:prstGeom prst="rect">
            <a:avLst/>
          </a:prstGeom>
        </p:spPr>
      </p:pic>
    </p:spTree>
    <p:extLst>
      <p:ext uri="{BB962C8B-B14F-4D97-AF65-F5344CB8AC3E}">
        <p14:creationId xmlns:p14="http://schemas.microsoft.com/office/powerpoint/2010/main" val="1238944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E0A02-68D8-44D4-8449-12674E4F3526}"/>
              </a:ext>
            </a:extLst>
          </p:cNvPr>
          <p:cNvSpPr/>
          <p:nvPr/>
        </p:nvSpPr>
        <p:spPr>
          <a:xfrm>
            <a:off x="1143000" y="5037248"/>
            <a:ext cx="6705600" cy="1015663"/>
          </a:xfrm>
          <a:prstGeom prst="rect">
            <a:avLst/>
          </a:prstGeom>
        </p:spPr>
        <p:txBody>
          <a:bodyPr wrap="square">
            <a:spAutoFit/>
          </a:bodyPr>
          <a:lstStyle/>
          <a:p>
            <a:pPr marL="0" indent="0">
              <a:buNone/>
            </a:pPr>
            <a:r>
              <a:rPr lang="en-US" sz="2000" b="1" dirty="0"/>
              <a:t>Yes, but the income of the Adult aged child must also be included as part of the “Family Income” calculation. </a:t>
            </a:r>
          </a:p>
        </p:txBody>
      </p:sp>
      <p:pic>
        <p:nvPicPr>
          <p:cNvPr id="5" name="Picture 4">
            <a:extLst>
              <a:ext uri="{FF2B5EF4-FFF2-40B4-BE49-F238E27FC236}">
                <a16:creationId xmlns:a16="http://schemas.microsoft.com/office/drawing/2014/main" id="{441271B9-00B9-435F-A148-CB2D7C5CA1B5}"/>
              </a:ext>
            </a:extLst>
          </p:cNvPr>
          <p:cNvPicPr>
            <a:picLocks noChangeAspect="1"/>
          </p:cNvPicPr>
          <p:nvPr/>
        </p:nvPicPr>
        <p:blipFill>
          <a:blip r:embed="rId2"/>
          <a:stretch>
            <a:fillRect/>
          </a:stretch>
        </p:blipFill>
        <p:spPr>
          <a:xfrm>
            <a:off x="1257435" y="1600200"/>
            <a:ext cx="6134100" cy="3238500"/>
          </a:xfrm>
          <a:prstGeom prst="rect">
            <a:avLst/>
          </a:prstGeom>
        </p:spPr>
      </p:pic>
      <p:sp>
        <p:nvSpPr>
          <p:cNvPr id="6" name="Left Arrow 3">
            <a:extLst>
              <a:ext uri="{FF2B5EF4-FFF2-40B4-BE49-F238E27FC236}">
                <a16:creationId xmlns:a16="http://schemas.microsoft.com/office/drawing/2014/main" id="{F171E653-2E63-4CD7-AFC0-7C0E537631B4}"/>
              </a:ext>
            </a:extLst>
          </p:cNvPr>
          <p:cNvSpPr/>
          <p:nvPr/>
        </p:nvSpPr>
        <p:spPr>
          <a:xfrm>
            <a:off x="6512574" y="3733800"/>
            <a:ext cx="978408" cy="123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4670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011362"/>
          </a:xfrm>
        </p:spPr>
        <p:txBody>
          <a:bodyPr anchor="b"/>
          <a:lstStyle/>
          <a:p>
            <a:r>
              <a:rPr lang="en-US" sz="3600" b="1" dirty="0">
                <a:effectLst>
                  <a:outerShdw blurRad="38100" dist="38100" dir="2700000" algn="tl">
                    <a:srgbClr val="000000">
                      <a:alpha val="43137"/>
                    </a:srgbClr>
                  </a:outerShdw>
                </a:effectLst>
                <a:latin typeface="Trebuchet MS" panose="020B0603020202020204" pitchFamily="34" charset="0"/>
              </a:rPr>
              <a:t>The eight ways an applicant can become qualified as Low Income</a:t>
            </a:r>
            <a:endParaRPr lang="en-US" sz="3600"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endParaRPr>
          </a:p>
        </p:txBody>
      </p:sp>
      <p:sp>
        <p:nvSpPr>
          <p:cNvPr id="3" name="Content Placeholder 2"/>
          <p:cNvSpPr>
            <a:spLocks noGrp="1"/>
          </p:cNvSpPr>
          <p:nvPr>
            <p:ph sz="half" idx="1"/>
          </p:nvPr>
        </p:nvSpPr>
        <p:spPr>
          <a:xfrm>
            <a:off x="457200" y="2514600"/>
            <a:ext cx="4038600" cy="3428999"/>
          </a:xfrm>
        </p:spPr>
        <p:txBody>
          <a:bodyPr/>
          <a:lstStyle/>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Cash Welfare</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Food Stamps</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Free or Reduced Priced Lunch</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Foster Child</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Youth Customer Living in a High Poverty Level</a:t>
            </a:r>
          </a:p>
          <a:p>
            <a:endParaRPr lang="en-US" b="1" dirty="0">
              <a:latin typeface="Trebuchet MS" panose="020B0603020202020204" pitchFamily="34" charset="0"/>
              <a:cs typeface="Traditional Arabic" panose="02020603050405020304" pitchFamily="18" charset="-78"/>
            </a:endParaRPr>
          </a:p>
          <a:p>
            <a:endParaRPr lang="en-US" b="1" dirty="0">
              <a:latin typeface="Trebuchet MS" panose="020B0603020202020204" pitchFamily="34" charset="0"/>
              <a:cs typeface="Traditional Arabic" panose="02020603050405020304" pitchFamily="18" charset="-78"/>
            </a:endParaRPr>
          </a:p>
          <a:p>
            <a:endParaRPr lang="en-US" dirty="0"/>
          </a:p>
        </p:txBody>
      </p:sp>
      <p:sp>
        <p:nvSpPr>
          <p:cNvPr id="6" name="Content Placeholder 5"/>
          <p:cNvSpPr>
            <a:spLocks noGrp="1"/>
          </p:cNvSpPr>
          <p:nvPr>
            <p:ph sz="half" idx="2"/>
          </p:nvPr>
        </p:nvSpPr>
        <p:spPr>
          <a:xfrm>
            <a:off x="4648200" y="2514600"/>
            <a:ext cx="4038600" cy="3611563"/>
          </a:xfrm>
        </p:spPr>
        <p:txBody>
          <a:bodyPr/>
          <a:lstStyle/>
          <a:p>
            <a:pPr marL="514350" indent="-514350">
              <a:buFont typeface="+mj-lt"/>
              <a:buAutoNum type="arabicPeriod" startAt="7"/>
            </a:pPr>
            <a:r>
              <a:rPr lang="en-US" sz="2400" dirty="0">
                <a:latin typeface="Trebuchet MS" panose="020B0603020202020204" pitchFamily="34" charset="0"/>
                <a:cs typeface="Traditional Arabic" panose="02020603050405020304" pitchFamily="18" charset="-78"/>
              </a:rPr>
              <a:t>Family Income Calculation</a:t>
            </a:r>
          </a:p>
          <a:p>
            <a:pPr marL="514350" indent="-514350">
              <a:buFont typeface="+mj-lt"/>
              <a:buAutoNum type="arabicPeriod" startAt="7"/>
            </a:pPr>
            <a:r>
              <a:rPr lang="en-US" sz="2400" dirty="0">
                <a:latin typeface="Trebuchet MS" panose="020B0603020202020204" pitchFamily="34" charset="0"/>
                <a:cs typeface="Traditional Arabic" panose="02020603050405020304" pitchFamily="18" charset="-78"/>
              </a:rPr>
              <a:t>Family of One Due to Disability</a:t>
            </a:r>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13839632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60</a:t>
            </a:fld>
            <a:endParaRPr lang="en-US" dirty="0">
              <a:solidFill>
                <a:prstClr val="black">
                  <a:tint val="75000"/>
                </a:prstClr>
              </a:solidFill>
            </a:endParaRPr>
          </a:p>
        </p:txBody>
      </p:sp>
      <p:sp>
        <p:nvSpPr>
          <p:cNvPr id="4" name="Content Placeholder 3"/>
          <p:cNvSpPr>
            <a:spLocks noGrp="1"/>
          </p:cNvSpPr>
          <p:nvPr>
            <p:ph idx="4294967295"/>
          </p:nvPr>
        </p:nvSpPr>
        <p:spPr>
          <a:xfrm>
            <a:off x="990600" y="1600200"/>
            <a:ext cx="7239000" cy="4525963"/>
          </a:xfrm>
        </p:spPr>
        <p:txBody>
          <a:bodyPr/>
          <a:lstStyle/>
          <a:p>
            <a:pPr>
              <a:buFont typeface="Arial" panose="020B0604020202020204" pitchFamily="34" charset="0"/>
              <a:buChar char="•"/>
            </a:pPr>
            <a:r>
              <a:rPr lang="en-US" b="1" dirty="0"/>
              <a:t>For the income calculation, the “Career Planner” would be responsible for having the income verification documentation for each individual in the family that had income.</a:t>
            </a:r>
          </a:p>
        </p:txBody>
      </p:sp>
    </p:spTree>
    <p:extLst>
      <p:ext uri="{BB962C8B-B14F-4D97-AF65-F5344CB8AC3E}">
        <p14:creationId xmlns:p14="http://schemas.microsoft.com/office/powerpoint/2010/main" val="115734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066800"/>
          </a:xfrm>
        </p:spPr>
        <p:txBody>
          <a:bodyPr/>
          <a:lstStyle/>
          <a:p>
            <a:r>
              <a:rPr lang="en-US" b="1" dirty="0"/>
              <a:t>If Over Family Income</a:t>
            </a:r>
            <a:r>
              <a:rPr lang="en-US" dirty="0"/>
              <a:t>	</a:t>
            </a:r>
          </a:p>
        </p:txBody>
      </p:sp>
      <p:sp>
        <p:nvSpPr>
          <p:cNvPr id="3" name="Content Placeholder 2"/>
          <p:cNvSpPr>
            <a:spLocks noGrp="1"/>
          </p:cNvSpPr>
          <p:nvPr>
            <p:ph idx="1"/>
          </p:nvPr>
        </p:nvSpPr>
        <p:spPr>
          <a:xfrm>
            <a:off x="685800" y="2514600"/>
            <a:ext cx="7772400" cy="3611563"/>
          </a:xfrm>
        </p:spPr>
        <p:txBody>
          <a:bodyPr/>
          <a:lstStyle/>
          <a:p>
            <a:pPr marL="0" indent="0">
              <a:buNone/>
            </a:pPr>
            <a:r>
              <a:rPr lang="en-US" b="1" dirty="0"/>
              <a:t>If a client does not meet any of the automatic low income qualification factors, and is over the family income low income level, there is a final way low income could be determined.</a:t>
            </a:r>
          </a:p>
        </p:txBody>
      </p:sp>
    </p:spTree>
    <p:extLst>
      <p:ext uri="{BB962C8B-B14F-4D97-AF65-F5344CB8AC3E}">
        <p14:creationId xmlns:p14="http://schemas.microsoft.com/office/powerpoint/2010/main" val="1561604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z="3600"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Family of One due to a Disability</a:t>
            </a:r>
          </a:p>
        </p:txBody>
      </p:sp>
      <p:sp>
        <p:nvSpPr>
          <p:cNvPr id="3" name="Content Placeholder 2"/>
          <p:cNvSpPr>
            <a:spLocks noGrp="1"/>
          </p:cNvSpPr>
          <p:nvPr>
            <p:ph idx="1"/>
          </p:nvPr>
        </p:nvSpPr>
        <p:spPr>
          <a:xfrm>
            <a:off x="685800" y="2057400"/>
            <a:ext cx="8001000" cy="4068763"/>
          </a:xfrm>
        </p:spPr>
        <p:txBody>
          <a:bodyPr/>
          <a:lstStyle/>
          <a:p>
            <a:pPr marL="0" indent="0">
              <a:buNone/>
            </a:pPr>
            <a:r>
              <a:rPr lang="en-US" sz="2800" b="1" dirty="0">
                <a:latin typeface="Trebuchet MS" panose="020B0603020202020204" pitchFamily="34" charset="0"/>
                <a:cs typeface="Traditional Arabic" panose="02020603050405020304" pitchFamily="18" charset="-78"/>
              </a:rPr>
              <a:t>Is an individual with a disability whose own income does not exceed the higher of:</a:t>
            </a:r>
          </a:p>
          <a:p>
            <a:pPr marL="457200" lvl="1" indent="0">
              <a:buNone/>
            </a:pPr>
            <a:r>
              <a:rPr lang="en-US" b="1" dirty="0">
                <a:latin typeface="Trebuchet MS" panose="020B0603020202020204" pitchFamily="34" charset="0"/>
                <a:cs typeface="Traditional Arabic" panose="02020603050405020304" pitchFamily="18" charset="-78"/>
              </a:rPr>
              <a:t>The poverty line; or</a:t>
            </a:r>
          </a:p>
          <a:p>
            <a:pPr marL="457200" lvl="1" indent="0">
              <a:buNone/>
            </a:pPr>
            <a:r>
              <a:rPr lang="en-US" b="1" dirty="0">
                <a:latin typeface="Trebuchet MS" panose="020B0603020202020204" pitchFamily="34" charset="0"/>
                <a:cs typeface="Traditional Arabic" panose="02020603050405020304" pitchFamily="18" charset="-78"/>
              </a:rPr>
              <a:t>Seventy percent (70%) of the lower living standard income level, but who is a member of a family whose income does not meet this requirement.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62</a:t>
            </a:fld>
            <a:endParaRPr lang="en-US" dirty="0">
              <a:solidFill>
                <a:prstClr val="black">
                  <a:tint val="75000"/>
                </a:prstClr>
              </a:solidFill>
            </a:endParaRPr>
          </a:p>
        </p:txBody>
      </p:sp>
    </p:spTree>
    <p:extLst>
      <p:ext uri="{BB962C8B-B14F-4D97-AF65-F5344CB8AC3E}">
        <p14:creationId xmlns:p14="http://schemas.microsoft.com/office/powerpoint/2010/main" val="2063760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19200"/>
            <a:ext cx="8534400" cy="1143000"/>
          </a:xfrm>
        </p:spPr>
        <p:txBody>
          <a:bodyPr/>
          <a:lstStyle/>
          <a:p>
            <a:r>
              <a:rPr lang="en-US" altLang="en-US" sz="4000" b="1" dirty="0">
                <a:latin typeface="Trebuchet MS" panose="020B0603020202020204" pitchFamily="34" charset="0"/>
              </a:rPr>
              <a:t>Family of one due to a disability </a:t>
            </a:r>
            <a:br>
              <a:rPr lang="en-US" altLang="en-US" b="1" dirty="0"/>
            </a:br>
            <a:endParaRPr lang="en-US" dirty="0"/>
          </a:p>
        </p:txBody>
      </p:sp>
      <p:sp>
        <p:nvSpPr>
          <p:cNvPr id="4" name="Content Placeholder 3"/>
          <p:cNvSpPr>
            <a:spLocks noGrp="1"/>
          </p:cNvSpPr>
          <p:nvPr>
            <p:ph idx="1"/>
          </p:nvPr>
        </p:nvSpPr>
        <p:spPr>
          <a:xfrm>
            <a:off x="1219200" y="2362200"/>
            <a:ext cx="6781800" cy="3763963"/>
          </a:xfrm>
        </p:spPr>
        <p:txBody>
          <a:bodyPr/>
          <a:lstStyle/>
          <a:p>
            <a:pPr marL="0" indent="0">
              <a:buNone/>
            </a:pPr>
            <a:r>
              <a:rPr lang="en-US" altLang="en-US" b="1" dirty="0">
                <a:latin typeface="Trebuchet MS" panose="020B0603020202020204" pitchFamily="34" charset="0"/>
              </a:rPr>
              <a:t>IWDS must be documented in three places within the IWDS application to properly document family of one due to a disability. </a:t>
            </a:r>
            <a:endParaRPr lang="en-US" altLang="en-US" sz="2400" dirty="0">
              <a:latin typeface="Trebuchet MS" panose="020B0603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63</a:t>
            </a:fld>
            <a:endParaRPr lang="en-US" dirty="0">
              <a:solidFill>
                <a:prstClr val="black">
                  <a:tint val="75000"/>
                </a:prstClr>
              </a:solidFill>
            </a:endParaRPr>
          </a:p>
        </p:txBody>
      </p:sp>
    </p:spTree>
    <p:extLst>
      <p:ext uri="{BB962C8B-B14F-4D97-AF65-F5344CB8AC3E}">
        <p14:creationId xmlns:p14="http://schemas.microsoft.com/office/powerpoint/2010/main" val="32223340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295400"/>
          </a:xfrm>
        </p:spPr>
        <p:txBody>
          <a:bodyPr/>
          <a:lstStyle/>
          <a:p>
            <a:r>
              <a:rPr lang="en-US" altLang="en-US" sz="4000" b="1" dirty="0"/>
              <a:t>Family of one due to a disability</a:t>
            </a:r>
            <a:endParaRPr lang="en-US" sz="4000" dirty="0"/>
          </a:p>
        </p:txBody>
      </p:sp>
      <p:sp>
        <p:nvSpPr>
          <p:cNvPr id="3" name="Content Placeholder 2"/>
          <p:cNvSpPr>
            <a:spLocks noGrp="1"/>
          </p:cNvSpPr>
          <p:nvPr>
            <p:ph idx="1"/>
          </p:nvPr>
        </p:nvSpPr>
        <p:spPr>
          <a:xfrm>
            <a:off x="457200" y="2438400"/>
            <a:ext cx="8229600" cy="3733800"/>
          </a:xfrm>
        </p:spPr>
        <p:txBody>
          <a:bodyPr/>
          <a:lstStyle/>
          <a:p>
            <a:pPr marL="971550" lvl="1" indent="-514350">
              <a:buFont typeface="+mj-lt"/>
              <a:buAutoNum type="arabicPeriod"/>
            </a:pPr>
            <a:r>
              <a:rPr lang="en-US" altLang="en-US" b="1" dirty="0">
                <a:latin typeface="Trebuchet MS" panose="020B0603020202020204" pitchFamily="34" charset="0"/>
              </a:rPr>
              <a:t>On the “Private Information” screen the disability must be identified.</a:t>
            </a:r>
          </a:p>
          <a:p>
            <a:pPr marL="971550" lvl="1" indent="-514350">
              <a:buFont typeface="+mj-lt"/>
              <a:buAutoNum type="arabicPeriod"/>
            </a:pPr>
            <a:r>
              <a:rPr lang="en-US" altLang="en-US" b="1" dirty="0">
                <a:latin typeface="Trebuchet MS" panose="020B0603020202020204" pitchFamily="34" charset="0"/>
              </a:rPr>
              <a:t>The “Income Calculation” screen is where the clients income must be documented.</a:t>
            </a:r>
          </a:p>
          <a:p>
            <a:pPr marL="971550" lvl="1" indent="-514350">
              <a:buFont typeface="+mj-lt"/>
              <a:buAutoNum type="arabicPeriod"/>
            </a:pPr>
            <a:r>
              <a:rPr lang="en-US" altLang="en-US" b="1" dirty="0">
                <a:latin typeface="Trebuchet MS" panose="020B0603020202020204" pitchFamily="34" charset="0"/>
              </a:rPr>
              <a:t>The “Family Characteristics” screen is where the criteria of “Family of One” is specified. </a:t>
            </a:r>
          </a:p>
          <a:p>
            <a:pPr marL="0" indent="0">
              <a:buNone/>
            </a:pPr>
            <a:endParaRPr lang="en-US" dirty="0"/>
          </a:p>
        </p:txBody>
      </p:sp>
    </p:spTree>
    <p:extLst>
      <p:ext uri="{BB962C8B-B14F-4D97-AF65-F5344CB8AC3E}">
        <p14:creationId xmlns:p14="http://schemas.microsoft.com/office/powerpoint/2010/main" val="3826324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6B2E9-3D12-4C06-9566-AF6C3F465335}"/>
              </a:ext>
            </a:extLst>
          </p:cNvPr>
          <p:cNvPicPr>
            <a:picLocks noChangeAspect="1"/>
          </p:cNvPicPr>
          <p:nvPr/>
        </p:nvPicPr>
        <p:blipFill>
          <a:blip r:embed="rId2"/>
          <a:stretch>
            <a:fillRect/>
          </a:stretch>
        </p:blipFill>
        <p:spPr>
          <a:xfrm>
            <a:off x="1676400" y="1524000"/>
            <a:ext cx="5476875" cy="4610100"/>
          </a:xfrm>
          <a:prstGeom prst="rect">
            <a:avLst/>
          </a:prstGeom>
        </p:spPr>
      </p:pic>
    </p:spTree>
    <p:extLst>
      <p:ext uri="{BB962C8B-B14F-4D97-AF65-F5344CB8AC3E}">
        <p14:creationId xmlns:p14="http://schemas.microsoft.com/office/powerpoint/2010/main" val="1216627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371600"/>
          </a:xfrm>
        </p:spPr>
        <p:txBody>
          <a:bodyPr/>
          <a:lstStyle/>
          <a:p>
            <a:r>
              <a:rPr lang="en-US" altLang="en-US" sz="3600" b="1" dirty="0"/>
              <a:t>Family of one due to a disability</a:t>
            </a:r>
            <a:endParaRPr lang="en-US" sz="3600" dirty="0"/>
          </a:p>
        </p:txBody>
      </p:sp>
      <p:sp>
        <p:nvSpPr>
          <p:cNvPr id="4" name="Content Placeholder 3"/>
          <p:cNvSpPr>
            <a:spLocks noGrp="1"/>
          </p:cNvSpPr>
          <p:nvPr>
            <p:ph idx="1"/>
          </p:nvPr>
        </p:nvSpPr>
        <p:spPr>
          <a:xfrm>
            <a:off x="457200" y="2438400"/>
            <a:ext cx="8229600" cy="3687763"/>
          </a:xfrm>
        </p:spPr>
        <p:txBody>
          <a:bodyPr/>
          <a:lstStyle/>
          <a:p>
            <a:pPr marL="0" indent="0">
              <a:buNone/>
            </a:pPr>
            <a:r>
              <a:rPr lang="en-US" b="1" dirty="0"/>
              <a:t>The clients income for the six months prior to application date must be documented on the “Income Calculation” screen. </a:t>
            </a:r>
          </a:p>
          <a:p>
            <a:pPr marL="0" indent="0">
              <a:buNone/>
            </a:pPr>
            <a:endParaRPr lang="en-US" b="1"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66</a:t>
            </a:fld>
            <a:endParaRPr lang="en-US" dirty="0">
              <a:solidFill>
                <a:prstClr val="black">
                  <a:tint val="75000"/>
                </a:prstClr>
              </a:solidFill>
            </a:endParaRPr>
          </a:p>
        </p:txBody>
      </p:sp>
    </p:spTree>
    <p:extLst>
      <p:ext uri="{BB962C8B-B14F-4D97-AF65-F5344CB8AC3E}">
        <p14:creationId xmlns:p14="http://schemas.microsoft.com/office/powerpoint/2010/main" val="4175547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1F463-9868-479B-8D49-53DE31BBD513}"/>
              </a:ext>
            </a:extLst>
          </p:cNvPr>
          <p:cNvPicPr>
            <a:picLocks noChangeAspect="1"/>
          </p:cNvPicPr>
          <p:nvPr/>
        </p:nvPicPr>
        <p:blipFill>
          <a:blip r:embed="rId2"/>
          <a:stretch>
            <a:fillRect/>
          </a:stretch>
        </p:blipFill>
        <p:spPr>
          <a:xfrm>
            <a:off x="1519237" y="1600200"/>
            <a:ext cx="6105525" cy="4038600"/>
          </a:xfrm>
          <a:prstGeom prst="rect">
            <a:avLst/>
          </a:prstGeom>
        </p:spPr>
      </p:pic>
      <p:sp>
        <p:nvSpPr>
          <p:cNvPr id="3" name="Left Arrow 3">
            <a:extLst>
              <a:ext uri="{FF2B5EF4-FFF2-40B4-BE49-F238E27FC236}">
                <a16:creationId xmlns:a16="http://schemas.microsoft.com/office/drawing/2014/main" id="{D0368E82-2DB0-4F1D-8AD2-FBCB270DB88C}"/>
              </a:ext>
            </a:extLst>
          </p:cNvPr>
          <p:cNvSpPr/>
          <p:nvPr/>
        </p:nvSpPr>
        <p:spPr>
          <a:xfrm>
            <a:off x="5334000" y="5257800"/>
            <a:ext cx="685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10511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68</a:t>
            </a:fld>
            <a:endParaRPr lang="en-US" dirty="0">
              <a:solidFill>
                <a:prstClr val="black">
                  <a:tint val="75000"/>
                </a:prstClr>
              </a:solidFill>
            </a:endParaRPr>
          </a:p>
        </p:txBody>
      </p:sp>
      <p:sp>
        <p:nvSpPr>
          <p:cNvPr id="3" name="Content Placeholder 2"/>
          <p:cNvSpPr>
            <a:spLocks noGrp="1"/>
          </p:cNvSpPr>
          <p:nvPr>
            <p:ph idx="4294967295"/>
          </p:nvPr>
        </p:nvSpPr>
        <p:spPr>
          <a:xfrm>
            <a:off x="838200" y="1143000"/>
            <a:ext cx="7696200" cy="4983163"/>
          </a:xfrm>
        </p:spPr>
        <p:txBody>
          <a:bodyPr/>
          <a:lstStyle/>
          <a:p>
            <a:pPr marL="0" indent="0">
              <a:buNone/>
            </a:pPr>
            <a:r>
              <a:rPr lang="en-US" altLang="en-US" b="1" dirty="0"/>
              <a:t>Must capture the income for the client  </a:t>
            </a:r>
          </a:p>
          <a:p>
            <a:pPr marL="0" lvl="1" indent="0">
              <a:buNone/>
            </a:pPr>
            <a:endParaRPr lang="en-US" altLang="en-US" sz="2400" dirty="0"/>
          </a:p>
          <a:p>
            <a:pPr marL="0" lvl="1" indent="0">
              <a:buNone/>
            </a:pPr>
            <a:r>
              <a:rPr lang="en-US" altLang="en-US" b="1" dirty="0"/>
              <a:t>If the client does not have income, the client must write an attestation stating they have not had income in the previous 6-month period.</a:t>
            </a:r>
          </a:p>
          <a:p>
            <a:pPr marL="0" lvl="1" indent="0">
              <a:buNone/>
            </a:pPr>
            <a:r>
              <a:rPr lang="en-US" altLang="en-US" b="1" dirty="0"/>
              <a:t>If client has income, it must be at or under the income for a family of one ($12,760) as described in WIOA Notice 19-NOT-03, Revised Income Guidelines for Determining Low Income Status for WIOA.</a:t>
            </a:r>
          </a:p>
          <a:p>
            <a:endParaRPr lang="en-US" dirty="0"/>
          </a:p>
        </p:txBody>
      </p:sp>
    </p:spTree>
    <p:extLst>
      <p:ext uri="{BB962C8B-B14F-4D97-AF65-F5344CB8AC3E}">
        <p14:creationId xmlns:p14="http://schemas.microsoft.com/office/powerpoint/2010/main" val="452048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69</a:t>
            </a:fld>
            <a:endParaRPr lang="en-US" dirty="0">
              <a:solidFill>
                <a:prstClr val="black">
                  <a:tint val="75000"/>
                </a:prstClr>
              </a:solidFill>
            </a:endParaRPr>
          </a:p>
        </p:txBody>
      </p:sp>
      <p:sp>
        <p:nvSpPr>
          <p:cNvPr id="4" name="Content Placeholder 3"/>
          <p:cNvSpPr>
            <a:spLocks noGrp="1"/>
          </p:cNvSpPr>
          <p:nvPr>
            <p:ph idx="4294967295"/>
          </p:nvPr>
        </p:nvSpPr>
        <p:spPr>
          <a:xfrm>
            <a:off x="914400" y="1600200"/>
            <a:ext cx="7315200" cy="4525963"/>
          </a:xfrm>
        </p:spPr>
        <p:txBody>
          <a:bodyPr/>
          <a:lstStyle/>
          <a:p>
            <a:pPr marL="0" indent="0">
              <a:buNone/>
            </a:pPr>
            <a:r>
              <a:rPr lang="en-US" sz="3600" b="1" dirty="0"/>
              <a:t>On the “Family Characteristics” screen the client is characterized as “Family of One Due to a Disability”.   </a:t>
            </a:r>
          </a:p>
        </p:txBody>
      </p:sp>
    </p:spTree>
    <p:extLst>
      <p:ext uri="{BB962C8B-B14F-4D97-AF65-F5344CB8AC3E}">
        <p14:creationId xmlns:p14="http://schemas.microsoft.com/office/powerpoint/2010/main" val="254553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D07E79-0EB9-4979-BA09-F83F207C9E3C}"/>
              </a:ext>
            </a:extLst>
          </p:cNvPr>
          <p:cNvSpPr>
            <a:spLocks noGrp="1"/>
          </p:cNvSpPr>
          <p:nvPr>
            <p:ph type="title"/>
          </p:nvPr>
        </p:nvSpPr>
        <p:spPr>
          <a:xfrm>
            <a:off x="457200" y="990600"/>
            <a:ext cx="8229600" cy="836612"/>
          </a:xfrm>
        </p:spPr>
        <p:txBody>
          <a:bodyPr/>
          <a:lstStyle/>
          <a:p>
            <a:r>
              <a:rPr lang="en-US" sz="4000" b="1" dirty="0"/>
              <a:t>Low Income Only Requires One</a:t>
            </a:r>
            <a:endParaRPr lang="en-US" sz="4000" dirty="0"/>
          </a:p>
        </p:txBody>
      </p:sp>
      <p:sp>
        <p:nvSpPr>
          <p:cNvPr id="7" name="Content Placeholder 6">
            <a:extLst>
              <a:ext uri="{FF2B5EF4-FFF2-40B4-BE49-F238E27FC236}">
                <a16:creationId xmlns:a16="http://schemas.microsoft.com/office/drawing/2014/main" id="{329FE75B-D708-4D6D-B278-073C25906045}"/>
              </a:ext>
            </a:extLst>
          </p:cNvPr>
          <p:cNvSpPr>
            <a:spLocks noGrp="1"/>
          </p:cNvSpPr>
          <p:nvPr>
            <p:ph idx="1"/>
          </p:nvPr>
        </p:nvSpPr>
        <p:spPr>
          <a:xfrm>
            <a:off x="457200" y="2057400"/>
            <a:ext cx="8229600" cy="4068763"/>
          </a:xfrm>
        </p:spPr>
        <p:txBody>
          <a:bodyPr/>
          <a:lstStyle/>
          <a:p>
            <a:r>
              <a:rPr lang="en-US" sz="2800" dirty="0">
                <a:latin typeface="Trebuchet MS" panose="020B0603020202020204" pitchFamily="34" charset="0"/>
              </a:rPr>
              <a:t>To meet WIOA Low income criteria, a client would only need to meet one of the eight different low income criteria.</a:t>
            </a:r>
          </a:p>
          <a:p>
            <a:r>
              <a:rPr lang="en-US" sz="2800" dirty="0">
                <a:latin typeface="Trebuchet MS" panose="020B0603020202020204" pitchFamily="34" charset="0"/>
              </a:rPr>
              <a:t>However, if a client claims to meet low income criteria multiple ways, then the expectations at eligibility determination would be to have verification documentation for each criteria claimed.  </a:t>
            </a:r>
          </a:p>
          <a:p>
            <a:endParaRPr lang="en-US" sz="2800" dirty="0"/>
          </a:p>
        </p:txBody>
      </p:sp>
      <p:sp>
        <p:nvSpPr>
          <p:cNvPr id="5" name="Slide Number Placeholder 4">
            <a:extLst>
              <a:ext uri="{FF2B5EF4-FFF2-40B4-BE49-F238E27FC236}">
                <a16:creationId xmlns:a16="http://schemas.microsoft.com/office/drawing/2014/main" id="{3B3AD0A8-A764-4D58-AC9B-653A347B4E85}"/>
              </a:ext>
            </a:extLst>
          </p:cNvPr>
          <p:cNvSpPr>
            <a:spLocks noGrp="1"/>
          </p:cNvSpPr>
          <p:nvPr>
            <p:ph type="sldNum" sz="quarter" idx="12"/>
          </p:nvPr>
        </p:nvSpPr>
        <p:spPr/>
        <p:txBody>
          <a:bodyPr/>
          <a:lstStyle/>
          <a:p>
            <a:pPr>
              <a:defRPr/>
            </a:pPr>
            <a:fld id="{C4582505-829C-4A80-B162-220F6B20162B}"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6401351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E6362-551A-40EB-AE27-A76E2B334FFA}"/>
              </a:ext>
            </a:extLst>
          </p:cNvPr>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70</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5F63530C-4390-4DE3-B949-44CF6AE800B6}"/>
              </a:ext>
            </a:extLst>
          </p:cNvPr>
          <p:cNvPicPr>
            <a:picLocks noChangeAspect="1"/>
          </p:cNvPicPr>
          <p:nvPr/>
        </p:nvPicPr>
        <p:blipFill>
          <a:blip r:embed="rId2"/>
          <a:stretch>
            <a:fillRect/>
          </a:stretch>
        </p:blipFill>
        <p:spPr>
          <a:xfrm>
            <a:off x="1652587" y="1219200"/>
            <a:ext cx="5838825" cy="3810000"/>
          </a:xfrm>
          <a:prstGeom prst="rect">
            <a:avLst/>
          </a:prstGeom>
        </p:spPr>
      </p:pic>
      <p:sp>
        <p:nvSpPr>
          <p:cNvPr id="4" name="Left Arrow 3">
            <a:extLst>
              <a:ext uri="{FF2B5EF4-FFF2-40B4-BE49-F238E27FC236}">
                <a16:creationId xmlns:a16="http://schemas.microsoft.com/office/drawing/2014/main" id="{AFE7E653-8296-4765-81F3-BD890F747EF1}"/>
              </a:ext>
            </a:extLst>
          </p:cNvPr>
          <p:cNvSpPr/>
          <p:nvPr/>
        </p:nvSpPr>
        <p:spPr>
          <a:xfrm flipV="1">
            <a:off x="5105400" y="3733800"/>
            <a:ext cx="978408" cy="1219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5423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1D8D2-EF19-411E-ABE1-FAF634495665}"/>
              </a:ext>
            </a:extLst>
          </p:cNvPr>
          <p:cNvSpPr>
            <a:spLocks noGrp="1"/>
          </p:cNvSpPr>
          <p:nvPr>
            <p:ph type="title"/>
          </p:nvPr>
        </p:nvSpPr>
        <p:spPr>
          <a:xfrm>
            <a:off x="457201" y="914400"/>
            <a:ext cx="8153400" cy="1066800"/>
          </a:xfrm>
        </p:spPr>
        <p:txBody>
          <a:bodyPr/>
          <a:lstStyle/>
          <a:p>
            <a:r>
              <a:rPr lang="en-US" sz="4000" b="1" dirty="0"/>
              <a:t>Question about Documentation </a:t>
            </a:r>
          </a:p>
        </p:txBody>
      </p:sp>
      <p:sp>
        <p:nvSpPr>
          <p:cNvPr id="5" name="Content Placeholder 4">
            <a:extLst>
              <a:ext uri="{FF2B5EF4-FFF2-40B4-BE49-F238E27FC236}">
                <a16:creationId xmlns:a16="http://schemas.microsoft.com/office/drawing/2014/main" id="{3DAAAF3D-B485-4F10-B610-794F1F0DCC53}"/>
              </a:ext>
            </a:extLst>
          </p:cNvPr>
          <p:cNvSpPr>
            <a:spLocks noGrp="1"/>
          </p:cNvSpPr>
          <p:nvPr>
            <p:ph idx="1"/>
          </p:nvPr>
        </p:nvSpPr>
        <p:spPr>
          <a:xfrm>
            <a:off x="457200" y="2057400"/>
            <a:ext cx="8229600" cy="4068763"/>
          </a:xfrm>
        </p:spPr>
        <p:txBody>
          <a:bodyPr/>
          <a:lstStyle/>
          <a:p>
            <a:r>
              <a:rPr lang="en-US" sz="2400" b="1" dirty="0">
                <a:latin typeface="Trebuchet MS" panose="020B0603020202020204" pitchFamily="34" charset="0"/>
                <a:ea typeface="Tahoma" panose="020B0604030504040204" pitchFamily="34" charset="0"/>
                <a:cs typeface="Tahoma" panose="020B0604030504040204" pitchFamily="34" charset="0"/>
              </a:rPr>
              <a:t>Q – 17 year-old Holly is applying for the In-School Youth Program, she lives with her parents and their family income is above the low income criteria guidelines.  However, one of Holly’s barriers is a disability due to a hearing impairment.  Her own income is less than the family of one income criteria so she will meet the low income criteria of family of one due to a disability.  Would a self attestation be acceptable documentation to support her disability?</a:t>
            </a:r>
          </a:p>
          <a:p>
            <a:endParaRPr lang="en-US" dirty="0"/>
          </a:p>
        </p:txBody>
      </p:sp>
      <p:sp>
        <p:nvSpPr>
          <p:cNvPr id="2" name="Slide Number Placeholder 1">
            <a:extLst>
              <a:ext uri="{FF2B5EF4-FFF2-40B4-BE49-F238E27FC236}">
                <a16:creationId xmlns:a16="http://schemas.microsoft.com/office/drawing/2014/main" id="{739BAAF6-E412-47B9-A422-09D8B408563B}"/>
              </a:ext>
            </a:extLst>
          </p:cNvPr>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71</a:t>
            </a:fld>
            <a:endParaRPr lang="en-US" dirty="0">
              <a:solidFill>
                <a:prstClr val="black">
                  <a:tint val="75000"/>
                </a:prstClr>
              </a:solidFill>
            </a:endParaRPr>
          </a:p>
        </p:txBody>
      </p:sp>
    </p:spTree>
    <p:extLst>
      <p:ext uri="{BB962C8B-B14F-4D97-AF65-F5344CB8AC3E}">
        <p14:creationId xmlns:p14="http://schemas.microsoft.com/office/powerpoint/2010/main" val="94465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057A-E61F-419C-A067-AB69747C16BB}"/>
              </a:ext>
            </a:extLst>
          </p:cNvPr>
          <p:cNvSpPr>
            <a:spLocks noGrp="1"/>
          </p:cNvSpPr>
          <p:nvPr>
            <p:ph type="title"/>
          </p:nvPr>
        </p:nvSpPr>
        <p:spPr>
          <a:xfrm>
            <a:off x="457200" y="1066800"/>
            <a:ext cx="8229600" cy="838200"/>
          </a:xfrm>
        </p:spPr>
        <p:txBody>
          <a:bodyPr/>
          <a:lstStyle/>
          <a:p>
            <a:r>
              <a:rPr lang="en-US" b="1" dirty="0"/>
              <a:t>Answer about Documentation </a:t>
            </a:r>
            <a:endParaRPr lang="en-US" dirty="0"/>
          </a:p>
        </p:txBody>
      </p:sp>
      <p:sp>
        <p:nvSpPr>
          <p:cNvPr id="3" name="Content Placeholder 2">
            <a:extLst>
              <a:ext uri="{FF2B5EF4-FFF2-40B4-BE49-F238E27FC236}">
                <a16:creationId xmlns:a16="http://schemas.microsoft.com/office/drawing/2014/main" id="{07404CAC-4DBD-4B42-A706-61103B1D2D97}"/>
              </a:ext>
            </a:extLst>
          </p:cNvPr>
          <p:cNvSpPr>
            <a:spLocks noGrp="1"/>
          </p:cNvSpPr>
          <p:nvPr>
            <p:ph idx="1"/>
          </p:nvPr>
        </p:nvSpPr>
        <p:spPr>
          <a:xfrm>
            <a:off x="457200" y="2057400"/>
            <a:ext cx="8229600" cy="4068763"/>
          </a:xfrm>
        </p:spPr>
        <p:txBody>
          <a:bodyPr/>
          <a:lstStyle/>
          <a:p>
            <a:r>
              <a:rPr lang="en-US" sz="2000" dirty="0">
                <a:latin typeface="Trebuchet MS" panose="020B0603020202020204" pitchFamily="34" charset="0"/>
                <a:ea typeface="Tahoma" panose="020B0604030504040204" pitchFamily="34" charset="0"/>
                <a:cs typeface="Tahoma" panose="020B0604030504040204" pitchFamily="34" charset="0"/>
              </a:rPr>
              <a:t>Q – 17 year-old Holly is applying for the In-School Youth Program, she lives with her parents and their family income is above the low income criteria guidelines.  However, one of Holly’s barriers is a disability due to a hearing impairment.  Her own income is less than the family of one income criteria so she will meet the low income criteria of family of one due to a disability.  Would a self attestation be acceptable documentation to support her disability?</a:t>
            </a:r>
          </a:p>
          <a:p>
            <a:r>
              <a:rPr lang="en-US" sz="2000" b="1" dirty="0"/>
              <a:t>A – No, a self attestation for the disability is not an acceptable documentation choice under these circumstances due to the client is utilizing family of one due to a disability to support her low income criteria.   </a:t>
            </a:r>
          </a:p>
        </p:txBody>
      </p:sp>
      <p:sp>
        <p:nvSpPr>
          <p:cNvPr id="4" name="Slide Number Placeholder 3">
            <a:extLst>
              <a:ext uri="{FF2B5EF4-FFF2-40B4-BE49-F238E27FC236}">
                <a16:creationId xmlns:a16="http://schemas.microsoft.com/office/drawing/2014/main" id="{E99A5076-EB02-4D47-8D34-CE34F5998426}"/>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72</a:t>
            </a:fld>
            <a:endParaRPr lang="en-US" dirty="0">
              <a:solidFill>
                <a:prstClr val="black">
                  <a:tint val="75000"/>
                </a:prstClr>
              </a:solidFill>
            </a:endParaRPr>
          </a:p>
        </p:txBody>
      </p:sp>
    </p:spTree>
    <p:extLst>
      <p:ext uri="{BB962C8B-B14F-4D97-AF65-F5344CB8AC3E}">
        <p14:creationId xmlns:p14="http://schemas.microsoft.com/office/powerpoint/2010/main" val="6145308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82ED-68F4-48E1-9B70-156E101EBC69}"/>
              </a:ext>
            </a:extLst>
          </p:cNvPr>
          <p:cNvSpPr>
            <a:spLocks noGrp="1"/>
          </p:cNvSpPr>
          <p:nvPr>
            <p:ph type="title"/>
          </p:nvPr>
        </p:nvSpPr>
        <p:spPr>
          <a:xfrm>
            <a:off x="457200" y="1066801"/>
            <a:ext cx="8229600" cy="1065212"/>
          </a:xfrm>
        </p:spPr>
        <p:txBody>
          <a:bodyPr/>
          <a:lstStyle/>
          <a:p>
            <a:r>
              <a:rPr lang="en-US" sz="4000" b="1" dirty="0"/>
              <a:t>Additional Clarification on Documentation for a Disability</a:t>
            </a:r>
          </a:p>
        </p:txBody>
      </p:sp>
      <p:sp>
        <p:nvSpPr>
          <p:cNvPr id="3" name="Content Placeholder 2">
            <a:extLst>
              <a:ext uri="{FF2B5EF4-FFF2-40B4-BE49-F238E27FC236}">
                <a16:creationId xmlns:a16="http://schemas.microsoft.com/office/drawing/2014/main" id="{DCECFB58-A83D-45D6-90DB-22F8217F08E1}"/>
              </a:ext>
            </a:extLst>
          </p:cNvPr>
          <p:cNvSpPr>
            <a:spLocks noGrp="1"/>
          </p:cNvSpPr>
          <p:nvPr>
            <p:ph idx="1"/>
          </p:nvPr>
        </p:nvSpPr>
        <p:spPr>
          <a:xfrm>
            <a:off x="457200" y="2362200"/>
            <a:ext cx="8229600" cy="3763963"/>
          </a:xfrm>
        </p:spPr>
        <p:txBody>
          <a:bodyPr/>
          <a:lstStyle/>
          <a:p>
            <a:r>
              <a:rPr lang="en-US" sz="2400" dirty="0"/>
              <a:t>In instances where a Youth client has multiple barriers that support eligibility; and the low income determination of the individual is not based on family of one due to a disability; the formal documentation for the disability is not required and a self-attestation for the disability could then be used. </a:t>
            </a:r>
          </a:p>
          <a:p>
            <a:r>
              <a:rPr lang="en-US" sz="2400" dirty="0"/>
              <a:t>The thought it to be less intrusive in regards to the individuals documentation of the disability, since the client would have other barriers to support their eligibility beyond just the disability.    </a:t>
            </a:r>
          </a:p>
        </p:txBody>
      </p:sp>
      <p:sp>
        <p:nvSpPr>
          <p:cNvPr id="4" name="Slide Number Placeholder 3">
            <a:extLst>
              <a:ext uri="{FF2B5EF4-FFF2-40B4-BE49-F238E27FC236}">
                <a16:creationId xmlns:a16="http://schemas.microsoft.com/office/drawing/2014/main" id="{FBAB3DBE-0BD8-48FC-9F7A-F2E2B4252155}"/>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41387085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7800"/>
            <a:ext cx="8229600" cy="1143000"/>
          </a:xfrm>
        </p:spPr>
        <p:txBody>
          <a:bodyPr/>
          <a:lstStyle/>
          <a:p>
            <a:r>
              <a:rPr lang="en-US" sz="4000" b="1" dirty="0">
                <a:latin typeface="Trebuchet MS" panose="020B0603020202020204" pitchFamily="34" charset="0"/>
              </a:rPr>
              <a:t>Family of One due to a Disability</a:t>
            </a:r>
          </a:p>
        </p:txBody>
      </p:sp>
      <p:sp>
        <p:nvSpPr>
          <p:cNvPr id="4" name="Content Placeholder 3"/>
          <p:cNvSpPr>
            <a:spLocks noGrp="1"/>
          </p:cNvSpPr>
          <p:nvPr>
            <p:ph idx="1"/>
          </p:nvPr>
        </p:nvSpPr>
        <p:spPr>
          <a:xfrm>
            <a:off x="1066800" y="2819400"/>
            <a:ext cx="7620000" cy="3306763"/>
          </a:xfrm>
        </p:spPr>
        <p:txBody>
          <a:bodyPr/>
          <a:lstStyle/>
          <a:p>
            <a:pPr marL="0" indent="0">
              <a:buNone/>
            </a:pPr>
            <a:r>
              <a:rPr lang="en-US" altLang="en-US" b="1" dirty="0">
                <a:latin typeface="Trebuchet MS" panose="020B0603020202020204" pitchFamily="34" charset="0"/>
              </a:rPr>
              <a:t>For documentation, must have:</a:t>
            </a:r>
          </a:p>
          <a:p>
            <a:pPr lvl="1"/>
            <a:r>
              <a:rPr lang="en-US" altLang="en-US" sz="3200" b="1" dirty="0">
                <a:latin typeface="Trebuchet MS" panose="020B0603020202020204" pitchFamily="34" charset="0"/>
              </a:rPr>
              <a:t>Documentation addressing income. </a:t>
            </a:r>
          </a:p>
          <a:p>
            <a:pPr lvl="1"/>
            <a:r>
              <a:rPr lang="en-US" altLang="en-US" sz="3200" b="1" dirty="0">
                <a:latin typeface="Trebuchet MS" panose="020B0603020202020204" pitchFamily="34" charset="0"/>
              </a:rPr>
              <a:t>Documentation addressing  disability.</a:t>
            </a:r>
            <a:endParaRPr lang="en-US" sz="3200" b="1"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74</a:t>
            </a:fld>
            <a:endParaRPr lang="en-US" dirty="0">
              <a:solidFill>
                <a:prstClr val="black">
                  <a:tint val="75000"/>
                </a:prstClr>
              </a:solidFill>
            </a:endParaRPr>
          </a:p>
        </p:txBody>
      </p:sp>
    </p:spTree>
    <p:extLst>
      <p:ext uri="{BB962C8B-B14F-4D97-AF65-F5344CB8AC3E}">
        <p14:creationId xmlns:p14="http://schemas.microsoft.com/office/powerpoint/2010/main" val="1625347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C3B750-EC12-4028-A715-E4E95389FA08}"/>
              </a:ext>
            </a:extLst>
          </p:cNvPr>
          <p:cNvPicPr>
            <a:picLocks noChangeAspect="1"/>
          </p:cNvPicPr>
          <p:nvPr/>
        </p:nvPicPr>
        <p:blipFill>
          <a:blip r:embed="rId2"/>
          <a:stretch>
            <a:fillRect/>
          </a:stretch>
        </p:blipFill>
        <p:spPr>
          <a:xfrm>
            <a:off x="1347787" y="1524000"/>
            <a:ext cx="6448425" cy="4724400"/>
          </a:xfrm>
          <a:prstGeom prst="rect">
            <a:avLst/>
          </a:prstGeom>
        </p:spPr>
      </p:pic>
      <p:sp>
        <p:nvSpPr>
          <p:cNvPr id="3" name="Left Arrow 3">
            <a:extLst>
              <a:ext uri="{FF2B5EF4-FFF2-40B4-BE49-F238E27FC236}">
                <a16:creationId xmlns:a16="http://schemas.microsoft.com/office/drawing/2014/main" id="{AEEEBA35-9ED5-4D5C-A0D1-4AA46F904726}"/>
              </a:ext>
            </a:extLst>
          </p:cNvPr>
          <p:cNvSpPr/>
          <p:nvPr/>
        </p:nvSpPr>
        <p:spPr>
          <a:xfrm>
            <a:off x="5461861" y="4038600"/>
            <a:ext cx="978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Arrow 3">
            <a:extLst>
              <a:ext uri="{FF2B5EF4-FFF2-40B4-BE49-F238E27FC236}">
                <a16:creationId xmlns:a16="http://schemas.microsoft.com/office/drawing/2014/main" id="{AF393AC4-5073-4233-96F1-4DC9757F2C39}"/>
              </a:ext>
            </a:extLst>
          </p:cNvPr>
          <p:cNvSpPr/>
          <p:nvPr/>
        </p:nvSpPr>
        <p:spPr>
          <a:xfrm>
            <a:off x="5867400" y="3352800"/>
            <a:ext cx="978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270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lstStyle/>
          <a:p>
            <a:r>
              <a:rPr lang="en-US" altLang="en-US" b="1"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Low Income Individual </a:t>
            </a:r>
            <a:endParaRPr lang="en-US"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endParaRPr>
          </a:p>
        </p:txBody>
      </p:sp>
      <p:sp>
        <p:nvSpPr>
          <p:cNvPr id="3" name="Content Placeholder 2"/>
          <p:cNvSpPr>
            <a:spLocks noGrp="1"/>
          </p:cNvSpPr>
          <p:nvPr>
            <p:ph idx="1"/>
          </p:nvPr>
        </p:nvSpPr>
        <p:spPr>
          <a:xfrm>
            <a:off x="762000" y="2438400"/>
            <a:ext cx="7924800" cy="3687763"/>
          </a:xfrm>
        </p:spPr>
        <p:txBody>
          <a:bodyPr/>
          <a:lstStyle/>
          <a:p>
            <a:pPr marL="0" indent="0">
              <a:buFontTx/>
              <a:buNone/>
            </a:pPr>
            <a:r>
              <a:rPr lang="en-US" altLang="en-US" b="1" dirty="0">
                <a:latin typeface="Trebuchet MS" panose="020B0603020202020204" pitchFamily="34" charset="0"/>
                <a:cs typeface="Traditional Arabic" panose="02020603050405020304" pitchFamily="18" charset="-78"/>
              </a:rPr>
              <a:t>Of the eight ways an individual can be determined to be low income for WIOA there are six different ways that do not require capturing income information on the customer and/or the customers family.</a:t>
            </a:r>
          </a:p>
          <a:p>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76</a:t>
            </a:fld>
            <a:endParaRPr lang="en-US" dirty="0">
              <a:solidFill>
                <a:prstClr val="black">
                  <a:tint val="75000"/>
                </a:prstClr>
              </a:solidFill>
            </a:endParaRPr>
          </a:p>
        </p:txBody>
      </p:sp>
    </p:spTree>
    <p:extLst>
      <p:ext uri="{BB962C8B-B14F-4D97-AF65-F5344CB8AC3E}">
        <p14:creationId xmlns:p14="http://schemas.microsoft.com/office/powerpoint/2010/main" val="2140578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3600" b="1" dirty="0"/>
              <a:t>WIOA Low Income Criteria that does not require income calculation</a:t>
            </a:r>
          </a:p>
        </p:txBody>
      </p:sp>
      <p:sp>
        <p:nvSpPr>
          <p:cNvPr id="3" name="Content Placeholder 2"/>
          <p:cNvSpPr>
            <a:spLocks noGrp="1"/>
          </p:cNvSpPr>
          <p:nvPr>
            <p:ph idx="1"/>
          </p:nvPr>
        </p:nvSpPr>
        <p:spPr>
          <a:xfrm>
            <a:off x="1447800" y="2667000"/>
            <a:ext cx="7239000" cy="3459163"/>
          </a:xfrm>
        </p:spPr>
        <p:txBody>
          <a:bodyPr/>
          <a:lstStyle/>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Cash Welfare</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Food Stamps</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Homeless</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Free or Reduced Priced Lunch</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Foster Child</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Youth Customer Living in a High Poverty Level</a:t>
            </a:r>
            <a:endParaRPr lang="en-US" sz="2800"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77</a:t>
            </a:fld>
            <a:endParaRPr lang="en-US" dirty="0">
              <a:solidFill>
                <a:prstClr val="black">
                  <a:tint val="75000"/>
                </a:prstClr>
              </a:solidFill>
            </a:endParaRPr>
          </a:p>
        </p:txBody>
      </p:sp>
    </p:spTree>
    <p:extLst>
      <p:ext uri="{BB962C8B-B14F-4D97-AF65-F5344CB8AC3E}">
        <p14:creationId xmlns:p14="http://schemas.microsoft.com/office/powerpoint/2010/main" val="17044312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219200"/>
          </a:xfrm>
        </p:spPr>
        <p:txBody>
          <a:bodyPr/>
          <a:lstStyle/>
          <a:p>
            <a:r>
              <a:rPr lang="en-US" sz="4000" b="1" dirty="0"/>
              <a:t>Doesn’t Meet Automatic Qualification Criteri</a:t>
            </a:r>
            <a:r>
              <a:rPr lang="en-US" sz="4000" dirty="0"/>
              <a:t>a</a:t>
            </a:r>
          </a:p>
        </p:txBody>
      </p:sp>
      <p:sp>
        <p:nvSpPr>
          <p:cNvPr id="3" name="Content Placeholder 2"/>
          <p:cNvSpPr>
            <a:spLocks noGrp="1"/>
          </p:cNvSpPr>
          <p:nvPr>
            <p:ph idx="1"/>
          </p:nvPr>
        </p:nvSpPr>
        <p:spPr>
          <a:xfrm>
            <a:off x="1066800" y="2667000"/>
            <a:ext cx="7010400" cy="3459163"/>
          </a:xfrm>
        </p:spPr>
        <p:txBody>
          <a:bodyPr/>
          <a:lstStyle/>
          <a:p>
            <a:pPr marL="0" indent="0">
              <a:buNone/>
            </a:pPr>
            <a:r>
              <a:rPr lang="en-US" b="1" dirty="0"/>
              <a:t>If a client does not meet one of the previous six automatic qualification factors that is when an income calculation should be utilized to determine low income status.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78</a:t>
            </a:fld>
            <a:endParaRPr lang="en-US" dirty="0">
              <a:solidFill>
                <a:prstClr val="black">
                  <a:tint val="75000"/>
                </a:prstClr>
              </a:solidFill>
            </a:endParaRPr>
          </a:p>
        </p:txBody>
      </p:sp>
    </p:spTree>
    <p:extLst>
      <p:ext uri="{BB962C8B-B14F-4D97-AF65-F5344CB8AC3E}">
        <p14:creationId xmlns:p14="http://schemas.microsoft.com/office/powerpoint/2010/main" val="569369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371600"/>
          </a:xfrm>
        </p:spPr>
        <p:txBody>
          <a:bodyPr/>
          <a:lstStyle/>
          <a:p>
            <a:r>
              <a:rPr lang="en-US" b="1" dirty="0">
                <a:effectLst>
                  <a:outerShdw blurRad="38100" dist="38100" dir="2700000" algn="tl">
                    <a:srgbClr val="000000">
                      <a:alpha val="43137"/>
                    </a:srgbClr>
                  </a:outerShdw>
                </a:effectLst>
                <a:latin typeface="Trebuchet MS" panose="020B0603020202020204" pitchFamily="34" charset="0"/>
              </a:rPr>
              <a:t>WIOA Low Income Eligibility</a:t>
            </a:r>
            <a:endParaRPr lang="en-US" dirty="0"/>
          </a:p>
        </p:txBody>
      </p:sp>
      <p:sp>
        <p:nvSpPr>
          <p:cNvPr id="5" name="Content Placeholder 4"/>
          <p:cNvSpPr>
            <a:spLocks noGrp="1"/>
          </p:cNvSpPr>
          <p:nvPr>
            <p:ph idx="1"/>
          </p:nvPr>
        </p:nvSpPr>
        <p:spPr>
          <a:xfrm>
            <a:off x="1066800" y="2209800"/>
            <a:ext cx="7162800" cy="3916363"/>
          </a:xfrm>
        </p:spPr>
        <p:txBody>
          <a:bodyPr/>
          <a:lstStyle/>
          <a:p>
            <a:pPr marL="0" indent="0">
              <a:buNone/>
            </a:pPr>
            <a:r>
              <a:rPr lang="en-US" b="1" dirty="0"/>
              <a:t>All determinations of low-income status for customers must be supported by proper documentation of the qualifying condition as outlined in the “WIOA Title IB General and Fund Source Eligibility Requirements and Documentation Sources”.</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1207313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sz="3600" b="1" dirty="0"/>
              <a:t>WIOA Low Income Criteria that does </a:t>
            </a:r>
            <a:r>
              <a:rPr lang="en-US" sz="3600" b="1" u="sng" dirty="0"/>
              <a:t>not</a:t>
            </a:r>
            <a:r>
              <a:rPr lang="en-US" sz="3600" b="1" dirty="0"/>
              <a:t> require an income calculation</a:t>
            </a:r>
          </a:p>
        </p:txBody>
      </p:sp>
      <p:sp>
        <p:nvSpPr>
          <p:cNvPr id="3" name="Content Placeholder 2"/>
          <p:cNvSpPr>
            <a:spLocks noGrp="1"/>
          </p:cNvSpPr>
          <p:nvPr>
            <p:ph idx="1"/>
          </p:nvPr>
        </p:nvSpPr>
        <p:spPr>
          <a:xfrm>
            <a:off x="990600" y="2514600"/>
            <a:ext cx="7620000" cy="3611563"/>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Cash Welfare</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Food Stamps</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Free or Reduced Priced Lunch</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Foster Child</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Youth Customer Living in a High Poverty Level</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3446323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lstStyle/>
          <a:p>
            <a:r>
              <a:rPr lang="en-US" b="1" dirty="0">
                <a:effectLst>
                  <a:outerShdw blurRad="38100" dist="38100" dir="2700000" algn="tl">
                    <a:srgbClr val="000000">
                      <a:alpha val="43137"/>
                    </a:srgbClr>
                  </a:outerShdw>
                </a:effectLst>
                <a:latin typeface="Trebuchet MS" panose="020B0603020202020204" pitchFamily="34" charset="0"/>
              </a:rPr>
              <a:t>WIOA Low Income Eligibility</a:t>
            </a:r>
            <a:endParaRPr lang="en-US" dirty="0">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endParaRPr>
          </a:p>
        </p:txBody>
      </p:sp>
      <p:sp>
        <p:nvSpPr>
          <p:cNvPr id="3" name="Content Placeholder 2"/>
          <p:cNvSpPr>
            <a:spLocks noGrp="1"/>
          </p:cNvSpPr>
          <p:nvPr>
            <p:ph idx="1"/>
          </p:nvPr>
        </p:nvSpPr>
        <p:spPr>
          <a:xfrm>
            <a:off x="457200" y="2438400"/>
            <a:ext cx="8229600" cy="3687763"/>
          </a:xfrm>
        </p:spPr>
        <p:txBody>
          <a:bodyPr/>
          <a:lstStyle/>
          <a:p>
            <a:pPr marL="0" indent="0" algn="ctr">
              <a:buNone/>
            </a:pPr>
            <a:endParaRPr lang="en-US" altLang="en-US" dirty="0"/>
          </a:p>
          <a:p>
            <a:pPr marL="0" indent="0" algn="ctr">
              <a:buNone/>
            </a:pPr>
            <a:r>
              <a:rPr lang="en-US" altLang="en-US" dirty="0"/>
              <a:t> </a:t>
            </a:r>
            <a:r>
              <a:rPr lang="en-US" altLang="en-US" b="1" dirty="0"/>
              <a:t>Questions ?’s </a:t>
            </a:r>
          </a:p>
          <a:p>
            <a:pPr algn="ctr"/>
            <a:endParaRPr lang="en-US" b="1" dirty="0">
              <a:effectLst>
                <a:outerShdw blurRad="38100" dist="38100" dir="2700000" algn="tl">
                  <a:srgbClr val="000000">
                    <a:alpha val="43137"/>
                  </a:srgbClr>
                </a:outerShdw>
              </a:effectLst>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80</a:t>
            </a:fld>
            <a:endParaRPr lang="en-US" dirty="0">
              <a:solidFill>
                <a:prstClr val="black">
                  <a:tint val="75000"/>
                </a:prstClr>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065" y="3886200"/>
            <a:ext cx="3531870" cy="2057400"/>
          </a:xfrm>
          <a:prstGeom prst="rect">
            <a:avLst/>
          </a:prstGeom>
          <a:noFill/>
          <a:ln>
            <a:noFill/>
          </a:ln>
        </p:spPr>
      </p:pic>
    </p:spTree>
    <p:extLst>
      <p:ext uri="{BB962C8B-B14F-4D97-AF65-F5344CB8AC3E}">
        <p14:creationId xmlns:p14="http://schemas.microsoft.com/office/powerpoint/2010/main" val="240115420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applause.wav"/>
          </p:stSnd>
        </p:sndAc>
      </p:transition>
    </mc:Choice>
    <mc:Fallback xmlns="">
      <p:transition spd="slow">
        <p:fade/>
        <p:sndAc>
          <p:stSnd>
            <p:snd r:embed="rId4" name="applaus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71600"/>
          </a:xfrm>
        </p:spPr>
        <p:txBody>
          <a:bodyPr/>
          <a:lstStyle/>
          <a:p>
            <a:r>
              <a:rPr lang="en-US" b="1" dirty="0"/>
              <a:t>WIOA Low Income Criteria</a:t>
            </a:r>
            <a:endParaRPr lang="en-US" dirty="0"/>
          </a:p>
        </p:txBody>
      </p:sp>
      <p:sp>
        <p:nvSpPr>
          <p:cNvPr id="3" name="Content Placeholder 2"/>
          <p:cNvSpPr>
            <a:spLocks noGrp="1"/>
          </p:cNvSpPr>
          <p:nvPr>
            <p:ph idx="1"/>
          </p:nvPr>
        </p:nvSpPr>
        <p:spPr>
          <a:xfrm>
            <a:off x="914400" y="2209800"/>
            <a:ext cx="7772400" cy="3535363"/>
          </a:xfrm>
        </p:spPr>
        <p:txBody>
          <a:bodyPr/>
          <a:lstStyle/>
          <a:p>
            <a:pPr marL="0" indent="0">
              <a:buNone/>
            </a:pPr>
            <a:r>
              <a:rPr lang="en-US" dirty="0"/>
              <a:t>The criteria for Cash Welfare and Food Stamps is:</a:t>
            </a:r>
          </a:p>
          <a:p>
            <a:pPr marL="0" indent="0">
              <a:buNone/>
            </a:pPr>
            <a:r>
              <a:rPr lang="en-US" b="1" dirty="0"/>
              <a:t>Personally receives, or is a member of a family </a:t>
            </a:r>
            <a:r>
              <a:rPr lang="en-US" dirty="0"/>
              <a:t>that receives or received in the past six (6) months either </a:t>
            </a:r>
            <a:r>
              <a:rPr lang="en-US" b="1" dirty="0"/>
              <a:t>Cash Welfare </a:t>
            </a:r>
            <a:r>
              <a:rPr lang="en-US" dirty="0"/>
              <a:t>or </a:t>
            </a:r>
            <a:r>
              <a:rPr lang="en-US" b="1" dirty="0"/>
              <a:t>Food Stamps.</a:t>
            </a:r>
            <a:r>
              <a:rPr lang="en-US" dirty="0"/>
              <a:t>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10677294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Illinois workNet">
      <a:dk1>
        <a:sysClr val="windowText" lastClr="000000"/>
      </a:dk1>
      <a:lt1>
        <a:sysClr val="window" lastClr="FFFFFF"/>
      </a:lt1>
      <a:dk2>
        <a:srgbClr val="004990"/>
      </a:dk2>
      <a:lt2>
        <a:srgbClr val="EEECE1"/>
      </a:lt2>
      <a:accent1>
        <a:srgbClr val="C41230"/>
      </a:accent1>
      <a:accent2>
        <a:srgbClr val="F58025"/>
      </a:accent2>
      <a:accent3>
        <a:srgbClr val="004990"/>
      </a:accent3>
      <a:accent4>
        <a:srgbClr val="FFEA53"/>
      </a:accent4>
      <a:accent5>
        <a:srgbClr val="CA3827"/>
      </a:accent5>
      <a:accent6>
        <a:srgbClr val="9A3620"/>
      </a:accent6>
      <a:hlink>
        <a:srgbClr val="0000FF"/>
      </a:hlink>
      <a:folHlink>
        <a:srgbClr val="800080"/>
      </a:folHlink>
    </a:clrScheme>
    <a:fontScheme name="Illinois workNet">
      <a:majorFont>
        <a:latin typeface="Futura Md BT"/>
        <a:ea typeface=""/>
        <a:cs typeface=""/>
      </a:majorFont>
      <a:minorFont>
        <a:latin typeface="Futura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4">
      <a:dk1>
        <a:sysClr val="windowText" lastClr="000000"/>
      </a:dk1>
      <a:lt1>
        <a:sysClr val="window" lastClr="FFFFFF"/>
      </a:lt1>
      <a:dk2>
        <a:srgbClr val="21205F"/>
      </a:dk2>
      <a:lt2>
        <a:srgbClr val="E2E2E2"/>
      </a:lt2>
      <a:accent1>
        <a:srgbClr val="C4122F"/>
      </a:accent1>
      <a:accent2>
        <a:srgbClr val="B74900"/>
      </a:accent2>
      <a:accent3>
        <a:srgbClr val="004990"/>
      </a:accent3>
      <a:accent4>
        <a:srgbClr val="527E08"/>
      </a:accent4>
      <a:accent5>
        <a:srgbClr val="96005D"/>
      </a:accent5>
      <a:accent6>
        <a:srgbClr val="00615B"/>
      </a:accent6>
      <a:hlink>
        <a:srgbClr val="000000"/>
      </a:hlink>
      <a:folHlink>
        <a:srgbClr val="0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0843AE0-EE2B-4978-9197-DF3E82A5E2B3}"/>
</file>

<file path=customXml/itemProps2.xml><?xml version="1.0" encoding="utf-8"?>
<ds:datastoreItem xmlns:ds="http://schemas.openxmlformats.org/officeDocument/2006/customXml" ds:itemID="{5C0C7496-D6C6-48DC-85CC-B0728928689A}"/>
</file>

<file path=customXml/itemProps3.xml><?xml version="1.0" encoding="utf-8"?>
<ds:datastoreItem xmlns:ds="http://schemas.openxmlformats.org/officeDocument/2006/customXml" ds:itemID="{03F13131-52EC-428C-A06F-1CE7FB743C0D}"/>
</file>

<file path=docProps/app.xml><?xml version="1.0" encoding="utf-8"?>
<Properties xmlns="http://schemas.openxmlformats.org/officeDocument/2006/extended-properties" xmlns:vt="http://schemas.openxmlformats.org/officeDocument/2006/docPropsVTypes">
  <TotalTime>2011</TotalTime>
  <Words>4132</Words>
  <Application>Microsoft Office PowerPoint</Application>
  <PresentationFormat>On-screen Show (4:3)</PresentationFormat>
  <Paragraphs>291</Paragraphs>
  <Slides>80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Arial</vt:lpstr>
      <vt:lpstr>Calibri</vt:lpstr>
      <vt:lpstr>Futura Lt BT</vt:lpstr>
      <vt:lpstr>Futura Md BT</vt:lpstr>
      <vt:lpstr>Segoe UI</vt:lpstr>
      <vt:lpstr>Trebuchet MS</vt:lpstr>
      <vt:lpstr>Office Theme</vt:lpstr>
      <vt:lpstr>2_Office Theme</vt:lpstr>
      <vt:lpstr> </vt:lpstr>
      <vt:lpstr>WIOA Title 1 Authorization  </vt:lpstr>
      <vt:lpstr>WIOA Low Income</vt:lpstr>
      <vt:lpstr>WIOA Low Income Rules</vt:lpstr>
      <vt:lpstr>Low Income Individual Policy</vt:lpstr>
      <vt:lpstr>The eight ways an applicant can become qualified as Low Income</vt:lpstr>
      <vt:lpstr>Low Income Only Requires One</vt:lpstr>
      <vt:lpstr>WIOA Low Income Criteria that does not require an income calculation</vt:lpstr>
      <vt:lpstr>WIOA Low Income Criteria</vt:lpstr>
      <vt:lpstr>Low Income: Cash Welfare</vt:lpstr>
      <vt:lpstr>The WIOA definition of “Family”</vt:lpstr>
      <vt:lpstr>Question about Family ?</vt:lpstr>
      <vt:lpstr>Question about Family ?</vt:lpstr>
      <vt:lpstr>PowerPoint Presentation</vt:lpstr>
      <vt:lpstr>Low Income: Cash Welfare</vt:lpstr>
      <vt:lpstr>Public Assistance</vt:lpstr>
      <vt:lpstr>PowerPoint Presentation</vt:lpstr>
      <vt:lpstr>Question about Cash Welfare</vt:lpstr>
      <vt:lpstr>Answer to ? about Cash Welfare</vt:lpstr>
      <vt:lpstr>The WIOA definition of “Family”</vt:lpstr>
      <vt:lpstr>PowerPoint Presentation</vt:lpstr>
      <vt:lpstr>Low Income: Food Stamps</vt:lpstr>
      <vt:lpstr>PowerPoint Presentation</vt:lpstr>
      <vt:lpstr>Question about Food Stamps</vt:lpstr>
      <vt:lpstr>Answer to ? about Food Stamps</vt:lpstr>
      <vt:lpstr>Low Income: Homeless</vt:lpstr>
      <vt:lpstr>PowerPoint Presentation</vt:lpstr>
      <vt:lpstr>Low Income :  Free or Reduced Priced Lunch</vt:lpstr>
      <vt:lpstr>Low Income :  Free or Reduced Priced Lunch</vt:lpstr>
      <vt:lpstr>Youth Barriers Screen</vt:lpstr>
      <vt:lpstr>? about Free or Reduced Lunch Documentation  </vt:lpstr>
      <vt:lpstr>Answer to ? about Free or Reduced Lunch Documentation </vt:lpstr>
      <vt:lpstr>Low Income: Foster Child</vt:lpstr>
      <vt:lpstr>PowerPoint Presentation</vt:lpstr>
      <vt:lpstr>Question about Foster Child Documentation </vt:lpstr>
      <vt:lpstr>Question about Foster Child Documentation </vt:lpstr>
      <vt:lpstr>Youth Living in a  High Poverty Level</vt:lpstr>
      <vt:lpstr>New Guidance in April 2020</vt:lpstr>
      <vt:lpstr>New Guidance in April 2020</vt:lpstr>
      <vt:lpstr>PowerPoint Presentation</vt:lpstr>
      <vt:lpstr>Question about High Poverty Area</vt:lpstr>
      <vt:lpstr>Answer about High Poverty Area ?</vt:lpstr>
      <vt:lpstr>Family Income Calculation</vt:lpstr>
      <vt:lpstr>Family Income Calculation Requirements</vt:lpstr>
      <vt:lpstr>Must have the family identified WIOA Family definition</vt:lpstr>
      <vt:lpstr>If Not Living with WIOA Family Members</vt:lpstr>
      <vt:lpstr>Income Calculation Question</vt:lpstr>
      <vt:lpstr>Answer to the Income Calculation ?</vt:lpstr>
      <vt:lpstr>Family Income Calculation Requirements</vt:lpstr>
      <vt:lpstr>PowerPoint Presentation</vt:lpstr>
      <vt:lpstr>Family Income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Over Family Income </vt:lpstr>
      <vt:lpstr>Family of One due to a Disability</vt:lpstr>
      <vt:lpstr>Family of one due to a disability  </vt:lpstr>
      <vt:lpstr>Family of one due to a disability</vt:lpstr>
      <vt:lpstr>PowerPoint Presentation</vt:lpstr>
      <vt:lpstr>Family of one due to a disability</vt:lpstr>
      <vt:lpstr>PowerPoint Presentation</vt:lpstr>
      <vt:lpstr>PowerPoint Presentation</vt:lpstr>
      <vt:lpstr>PowerPoint Presentation</vt:lpstr>
      <vt:lpstr>PowerPoint Presentation</vt:lpstr>
      <vt:lpstr>Question about Documentation </vt:lpstr>
      <vt:lpstr>Answer about Documentation </vt:lpstr>
      <vt:lpstr>Additional Clarification on Documentation for a Disability</vt:lpstr>
      <vt:lpstr>Family of One due to a Disability</vt:lpstr>
      <vt:lpstr>PowerPoint Presentation</vt:lpstr>
      <vt:lpstr>Low Income Individual </vt:lpstr>
      <vt:lpstr>WIOA Low Income Criteria that does not require income calculation</vt:lpstr>
      <vt:lpstr>Doesn’t Meet Automatic Qualification Criteria</vt:lpstr>
      <vt:lpstr>WIOA Low Income Eligibility</vt:lpstr>
      <vt:lpstr>WIOA Low Income Eligibility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Potts, James</dc:creator>
  <cp:lastModifiedBy>Potts, James</cp:lastModifiedBy>
  <cp:revision>55</cp:revision>
  <dcterms:created xsi:type="dcterms:W3CDTF">2019-12-11T15:31:38Z</dcterms:created>
  <dcterms:modified xsi:type="dcterms:W3CDTF">2020-09-10T12:24:38Z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