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67" r:id="rId3"/>
    <p:sldId id="295" r:id="rId4"/>
    <p:sldId id="300" r:id="rId5"/>
    <p:sldId id="309" r:id="rId6"/>
    <p:sldId id="297" r:id="rId7"/>
    <p:sldId id="299" r:id="rId8"/>
    <p:sldId id="306" r:id="rId9"/>
    <p:sldId id="307" r:id="rId10"/>
    <p:sldId id="308" r:id="rId11"/>
    <p:sldId id="303" r:id="rId12"/>
    <p:sldId id="298" r:id="rId13"/>
    <p:sldId id="296" r:id="rId14"/>
    <p:sldId id="302" r:id="rId15"/>
    <p:sldId id="286" r:id="rId16"/>
    <p:sldId id="287" r:id="rId17"/>
    <p:sldId id="288" r:id="rId18"/>
    <p:sldId id="310" r:id="rId19"/>
    <p:sldId id="290" r:id="rId20"/>
    <p:sldId id="293" r:id="rId21"/>
    <p:sldId id="291" r:id="rId22"/>
    <p:sldId id="292" r:id="rId23"/>
    <p:sldId id="276"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ry, Paula" initials="BP" lastIdx="0" clrIdx="0">
    <p:extLst>
      <p:ext uri="{19B8F6BF-5375-455C-9EA6-DF929625EA0E}">
        <p15:presenceInfo xmlns:p15="http://schemas.microsoft.com/office/powerpoint/2012/main" userId="S-1-5-21-2229603261-2695850303-2038322378-26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74"/>
  </p:normalViewPr>
  <p:slideViewPr>
    <p:cSldViewPr snapToGrid="0" snapToObjects="1">
      <p:cViewPr varScale="1">
        <p:scale>
          <a:sx n="90" d="100"/>
          <a:sy n="90"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C0511A5-117D-42CE-9F16-DF68212B3847}" type="datetimeFigureOut">
              <a:rPr lang="en-US" smtClean="0"/>
              <a:t>9/16/2020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2ECA932F-8511-449C-AAC4-92B990317E19}" type="slidenum">
              <a:rPr lang="en-US" smtClean="0"/>
              <a:t>‹#›</a:t>
            </a:fld>
            <a:endParaRPr lang="en-US" dirty="0"/>
          </a:p>
        </p:txBody>
      </p:sp>
    </p:spTree>
    <p:extLst>
      <p:ext uri="{BB962C8B-B14F-4D97-AF65-F5344CB8AC3E}">
        <p14:creationId xmlns:p14="http://schemas.microsoft.com/office/powerpoint/2010/main" val="421331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Monday, April 24, 2017</a:t>
            </a:r>
            <a:endParaRPr lang="en-US" dirty="0"/>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r>
              <a:rPr lang="en-US" dirty="0"/>
              <a:t>Footer goes here</a:t>
            </a: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r>
              <a:rPr lang="en-US" dirty="0"/>
              <a:t>24 April 2017</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Footer goes here</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Footer goes here</a:t>
            </a:r>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dirty="0"/>
              <a:t>Footer goes here</a:t>
            </a:r>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Footer goes here</a:t>
            </a:r>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r>
              <a:rPr lang="en-US" dirty="0"/>
              <a:t>Footer goes here</a:t>
            </a:r>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24 April 2017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goes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mailto:James.potts@Illinois.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40503" y="4045906"/>
            <a:ext cx="6072112" cy="1767872"/>
          </a:xfrm>
        </p:spPr>
        <p:txBody>
          <a:bodyPr>
            <a:normAutofit/>
          </a:bodyPr>
          <a:lstStyle/>
          <a:p>
            <a:r>
              <a:rPr lang="en-US" dirty="0"/>
              <a:t>WIOA Mandated </a:t>
            </a:r>
            <a:r>
              <a:rPr lang="en-US" dirty="0">
                <a:solidFill>
                  <a:schemeClr val="bg1"/>
                </a:solidFill>
              </a:rPr>
              <a:t> Follow-up Services</a:t>
            </a:r>
          </a:p>
        </p:txBody>
      </p:sp>
      <p:sp>
        <p:nvSpPr>
          <p:cNvPr id="3" name="Subtitle 2"/>
          <p:cNvSpPr>
            <a:spLocks noGrp="1"/>
          </p:cNvSpPr>
          <p:nvPr>
            <p:ph type="subTitle" idx="1"/>
          </p:nvPr>
        </p:nvSpPr>
        <p:spPr>
          <a:xfrm>
            <a:off x="591735" y="469548"/>
            <a:ext cx="6072112" cy="750043"/>
          </a:xfrm>
        </p:spPr>
        <p:txBody>
          <a:bodyPr/>
          <a:lstStyle/>
          <a:p>
            <a:pPr algn="ctr"/>
            <a:r>
              <a:rPr lang="en-US" dirty="0"/>
              <a:t>September 16th,  2020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26180" y="1412705"/>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sp>
        <p:nvSpPr>
          <p:cNvPr id="6" name="Slide Number Placeholder 5">
            <a:extLst>
              <a:ext uri="{FF2B5EF4-FFF2-40B4-BE49-F238E27FC236}">
                <a16:creationId xmlns:a16="http://schemas.microsoft.com/office/drawing/2014/main" id="{6D98082F-6FD7-4065-8DD9-BB72CEED3AA9}"/>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0B99B-E4D9-4313-8B99-FAC537E406BD}"/>
              </a:ext>
            </a:extLst>
          </p:cNvPr>
          <p:cNvSpPr>
            <a:spLocks noGrp="1"/>
          </p:cNvSpPr>
          <p:nvPr>
            <p:ph type="title"/>
          </p:nvPr>
        </p:nvSpPr>
        <p:spPr/>
        <p:txBody>
          <a:bodyPr>
            <a:normAutofit/>
          </a:bodyPr>
          <a:lstStyle/>
          <a:p>
            <a:r>
              <a:rPr lang="en-US" sz="3200" dirty="0"/>
              <a:t>Adult &amp; Dislocated Worker Follow-up Services</a:t>
            </a:r>
          </a:p>
        </p:txBody>
      </p:sp>
      <p:sp>
        <p:nvSpPr>
          <p:cNvPr id="3" name="Content Placeholder 2">
            <a:extLst>
              <a:ext uri="{FF2B5EF4-FFF2-40B4-BE49-F238E27FC236}">
                <a16:creationId xmlns:a16="http://schemas.microsoft.com/office/drawing/2014/main" id="{77B5CEE2-033D-4DC4-B8C5-757297B5C3EF}"/>
              </a:ext>
            </a:extLst>
          </p:cNvPr>
          <p:cNvSpPr>
            <a:spLocks noGrp="1"/>
          </p:cNvSpPr>
          <p:nvPr>
            <p:ph idx="1"/>
          </p:nvPr>
        </p:nvSpPr>
        <p:spPr/>
        <p:txBody>
          <a:bodyPr/>
          <a:lstStyle/>
          <a:p>
            <a:r>
              <a:rPr lang="en-US" dirty="0">
                <a:solidFill>
                  <a:schemeClr val="tx1"/>
                </a:solidFill>
              </a:rPr>
              <a:t>OET Policy Chapter 4: Section 2.4.1 provides specific feedback on Adult and Dislocated Worker Programs Follow-Up Service.</a:t>
            </a:r>
          </a:p>
          <a:p>
            <a:pPr lvl="1"/>
            <a:r>
              <a:rPr lang="en-US" dirty="0">
                <a:solidFill>
                  <a:schemeClr val="tx1"/>
                </a:solidFill>
              </a:rPr>
              <a:t>If after ninety (90) days following exit, if a participant is not responsive, cannot be located, or refuses to provide information, the Career Planner may close follow-up services.</a:t>
            </a:r>
          </a:p>
          <a:p>
            <a:pPr lvl="1"/>
            <a:r>
              <a:rPr lang="en-US" dirty="0">
                <a:solidFill>
                  <a:schemeClr val="tx1"/>
                </a:solidFill>
              </a:rPr>
              <a:t>When that is done, case notes and the IEP must document the reason for discontinuation of the follow-up services.</a:t>
            </a:r>
          </a:p>
          <a:p>
            <a:pPr lvl="1"/>
            <a:endParaRPr lang="en-US" dirty="0"/>
          </a:p>
        </p:txBody>
      </p:sp>
      <p:sp>
        <p:nvSpPr>
          <p:cNvPr id="4" name="Slide Number Placeholder 3">
            <a:extLst>
              <a:ext uri="{FF2B5EF4-FFF2-40B4-BE49-F238E27FC236}">
                <a16:creationId xmlns:a16="http://schemas.microsoft.com/office/drawing/2014/main" id="{04A20BB8-E28D-47C5-A8D1-8838E239D5E5}"/>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143724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12AD-5C99-4042-8E62-A150DED9D119}"/>
              </a:ext>
            </a:extLst>
          </p:cNvPr>
          <p:cNvSpPr>
            <a:spLocks noGrp="1"/>
          </p:cNvSpPr>
          <p:nvPr>
            <p:ph type="title"/>
          </p:nvPr>
        </p:nvSpPr>
        <p:spPr/>
        <p:txBody>
          <a:bodyPr>
            <a:normAutofit/>
          </a:bodyPr>
          <a:lstStyle/>
          <a:p>
            <a:r>
              <a:rPr lang="en-US" sz="3200" dirty="0"/>
              <a:t>Adult &amp; Dislocated Worker Follow-up Services</a:t>
            </a:r>
          </a:p>
        </p:txBody>
      </p:sp>
      <p:sp>
        <p:nvSpPr>
          <p:cNvPr id="3" name="Content Placeholder 2">
            <a:extLst>
              <a:ext uri="{FF2B5EF4-FFF2-40B4-BE49-F238E27FC236}">
                <a16:creationId xmlns:a16="http://schemas.microsoft.com/office/drawing/2014/main" id="{8DDA01D4-0BDB-44B3-9D12-75C9CA9747C8}"/>
              </a:ext>
            </a:extLst>
          </p:cNvPr>
          <p:cNvSpPr>
            <a:spLocks noGrp="1"/>
          </p:cNvSpPr>
          <p:nvPr>
            <p:ph idx="1"/>
          </p:nvPr>
        </p:nvSpPr>
        <p:spPr/>
        <p:txBody>
          <a:bodyPr/>
          <a:lstStyle/>
          <a:p>
            <a:r>
              <a:rPr lang="en-US" dirty="0">
                <a:solidFill>
                  <a:schemeClr val="tx1"/>
                </a:solidFill>
              </a:rPr>
              <a:t>OET Policy Chapter 4: Section 2.4.1 provides specific feedback on Adult and Dislocated Worker Programs Follow-Up Service.</a:t>
            </a:r>
          </a:p>
          <a:p>
            <a:pPr lvl="1"/>
            <a:r>
              <a:rPr lang="en-US" dirty="0">
                <a:solidFill>
                  <a:schemeClr val="tx1"/>
                </a:solidFill>
              </a:rPr>
              <a:t>In instances where an Adult or Dislocated Worker Participant does not obtain unsubsidized employment upon completion of traditional WIOA Services, follow-up services should be made available.  </a:t>
            </a:r>
          </a:p>
          <a:p>
            <a:pPr lvl="2"/>
            <a:r>
              <a:rPr lang="en-US" dirty="0">
                <a:solidFill>
                  <a:schemeClr val="tx1"/>
                </a:solidFill>
              </a:rPr>
              <a:t>Understanding the client is still being tracked for Federal Reporting and Performance outcomes for 12 months post exit, it makes perfect sense to stay engaged with the client in an attempt to assist with gaining self-sustaining employment.</a:t>
            </a:r>
          </a:p>
          <a:p>
            <a:pPr lvl="2"/>
            <a:r>
              <a:rPr lang="en-US" dirty="0">
                <a:solidFill>
                  <a:schemeClr val="tx1"/>
                </a:solidFill>
              </a:rPr>
              <a:t>If individuals who do not obtain unsubsidized employment and decline follow-up services, policy Chapter 4 Section 2.4.1 states it must be documented in the Case Notes and/or the Individual Employment Plan (IEP).    </a:t>
            </a:r>
          </a:p>
        </p:txBody>
      </p:sp>
      <p:sp>
        <p:nvSpPr>
          <p:cNvPr id="4" name="Slide Number Placeholder 3">
            <a:extLst>
              <a:ext uri="{FF2B5EF4-FFF2-40B4-BE49-F238E27FC236}">
                <a16:creationId xmlns:a16="http://schemas.microsoft.com/office/drawing/2014/main" id="{B48927C5-8114-40A9-A001-25E8431FE763}"/>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311823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8CEB8-D585-46F6-994A-615165BF261B}"/>
              </a:ext>
            </a:extLst>
          </p:cNvPr>
          <p:cNvSpPr>
            <a:spLocks noGrp="1"/>
          </p:cNvSpPr>
          <p:nvPr>
            <p:ph type="title"/>
          </p:nvPr>
        </p:nvSpPr>
        <p:spPr/>
        <p:txBody>
          <a:bodyPr>
            <a:normAutofit fontScale="90000"/>
          </a:bodyPr>
          <a:lstStyle/>
          <a:p>
            <a:r>
              <a:rPr lang="en-US" dirty="0"/>
              <a:t>Youth Follow-up Services</a:t>
            </a:r>
          </a:p>
        </p:txBody>
      </p:sp>
      <p:sp>
        <p:nvSpPr>
          <p:cNvPr id="3" name="Content Placeholder 2">
            <a:extLst>
              <a:ext uri="{FF2B5EF4-FFF2-40B4-BE49-F238E27FC236}">
                <a16:creationId xmlns:a16="http://schemas.microsoft.com/office/drawing/2014/main" id="{C70A2801-3218-4E89-AAB1-A4C07CBF783A}"/>
              </a:ext>
            </a:extLst>
          </p:cNvPr>
          <p:cNvSpPr>
            <a:spLocks noGrp="1"/>
          </p:cNvSpPr>
          <p:nvPr>
            <p:ph idx="1"/>
          </p:nvPr>
        </p:nvSpPr>
        <p:spPr/>
        <p:txBody>
          <a:bodyPr/>
          <a:lstStyle/>
          <a:p>
            <a:pPr marL="0" indent="0">
              <a:buNone/>
            </a:pPr>
            <a:r>
              <a:rPr lang="en-US" sz="3000" dirty="0">
                <a:solidFill>
                  <a:schemeClr val="tx1"/>
                </a:solidFill>
              </a:rPr>
              <a:t>Follow-Up Requirements for individuals who have been served under the WIOA program:</a:t>
            </a:r>
          </a:p>
          <a:p>
            <a:pPr>
              <a:buFont typeface="Arial" panose="020B0604020202020204" pitchFamily="34" charset="0"/>
              <a:buChar char="•"/>
            </a:pPr>
            <a:r>
              <a:rPr lang="en-US" dirty="0">
                <a:solidFill>
                  <a:schemeClr val="tx1"/>
                </a:solidFill>
              </a:rPr>
              <a:t>Follow-Up for all Youth – Chapter: 4 Section 2.4.2 </a:t>
            </a:r>
          </a:p>
          <a:p>
            <a:pPr lvl="1">
              <a:buFont typeface="Arial" panose="020B0604020202020204" pitchFamily="34" charset="0"/>
              <a:buChar char="•"/>
            </a:pPr>
            <a:r>
              <a:rPr lang="en-US" dirty="0">
                <a:solidFill>
                  <a:schemeClr val="tx1"/>
                </a:solidFill>
              </a:rPr>
              <a:t>Follow-up services are critical services provided following a participant’s completion of WIOA services to help ensure their success in employment and/or postsecondary education and training. </a:t>
            </a:r>
          </a:p>
          <a:p>
            <a:pPr lvl="1">
              <a:buFont typeface="Arial" panose="020B0604020202020204" pitchFamily="34" charset="0"/>
              <a:buChar char="•"/>
            </a:pPr>
            <a:r>
              <a:rPr lang="en-US" dirty="0">
                <a:solidFill>
                  <a:schemeClr val="tx1"/>
                </a:solidFill>
              </a:rPr>
              <a:t>The goal of follow-up services for youth is to enable participants to continue life-long learning and achieve a level of self-sufficiency to ensure job retention, wage gains, and postsecondary education and training progress.</a:t>
            </a:r>
          </a:p>
          <a:p>
            <a:endParaRPr lang="en-US" dirty="0"/>
          </a:p>
        </p:txBody>
      </p:sp>
      <p:sp>
        <p:nvSpPr>
          <p:cNvPr id="4" name="Slide Number Placeholder 3">
            <a:extLst>
              <a:ext uri="{FF2B5EF4-FFF2-40B4-BE49-F238E27FC236}">
                <a16:creationId xmlns:a16="http://schemas.microsoft.com/office/drawing/2014/main" id="{55E2C905-D753-4C07-8C36-A0815D5D09DE}"/>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416682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BA62E-F441-4E68-B3FA-BFC74F089780}"/>
              </a:ext>
            </a:extLst>
          </p:cNvPr>
          <p:cNvSpPr>
            <a:spLocks noGrp="1"/>
          </p:cNvSpPr>
          <p:nvPr>
            <p:ph type="title"/>
          </p:nvPr>
        </p:nvSpPr>
        <p:spPr/>
        <p:txBody>
          <a:bodyPr>
            <a:normAutofit fontScale="90000"/>
          </a:bodyPr>
          <a:lstStyle/>
          <a:p>
            <a:r>
              <a:rPr lang="en-US" dirty="0"/>
              <a:t>Youth Follow-up Services</a:t>
            </a:r>
          </a:p>
        </p:txBody>
      </p:sp>
      <p:sp>
        <p:nvSpPr>
          <p:cNvPr id="3" name="Content Placeholder 2">
            <a:extLst>
              <a:ext uri="{FF2B5EF4-FFF2-40B4-BE49-F238E27FC236}">
                <a16:creationId xmlns:a16="http://schemas.microsoft.com/office/drawing/2014/main" id="{79C908EC-9D75-4F0A-A352-02790D799254}"/>
              </a:ext>
            </a:extLst>
          </p:cNvPr>
          <p:cNvSpPr>
            <a:spLocks noGrp="1"/>
          </p:cNvSpPr>
          <p:nvPr>
            <p:ph idx="1"/>
          </p:nvPr>
        </p:nvSpPr>
        <p:spPr/>
        <p:txBody>
          <a:bodyPr>
            <a:normAutofit fontScale="92500"/>
          </a:bodyPr>
          <a:lstStyle/>
          <a:p>
            <a:r>
              <a:rPr lang="en-US" dirty="0">
                <a:solidFill>
                  <a:schemeClr val="tx1"/>
                </a:solidFill>
              </a:rPr>
              <a:t>Follow-Up for all Youth – Chapter: 4 Section 2.4.2 </a:t>
            </a:r>
          </a:p>
          <a:p>
            <a:pPr lvl="1"/>
            <a:r>
              <a:rPr lang="en-US" dirty="0">
                <a:solidFill>
                  <a:schemeClr val="tx1"/>
                </a:solidFill>
              </a:rPr>
              <a:t>Follow-up services must be made available to all WIOA Youth for a minimum of twelve (12) months from the exit.</a:t>
            </a:r>
          </a:p>
          <a:p>
            <a:pPr lvl="1"/>
            <a:r>
              <a:rPr lang="en-US" dirty="0">
                <a:solidFill>
                  <a:schemeClr val="tx1"/>
                </a:solidFill>
              </a:rPr>
              <a:t>Youth follow-up may include, but are not limited to the following program elements:</a:t>
            </a:r>
          </a:p>
          <a:p>
            <a:pPr lvl="2"/>
            <a:r>
              <a:rPr lang="en-US" dirty="0">
                <a:solidFill>
                  <a:schemeClr val="tx1"/>
                </a:solidFill>
              </a:rPr>
              <a:t>Supportive Services – if funding is available and the need for supportive services are supported in the Individual Service Strategy (ISS) for the client;  </a:t>
            </a:r>
          </a:p>
          <a:p>
            <a:pPr lvl="2"/>
            <a:r>
              <a:rPr lang="en-US" dirty="0">
                <a:solidFill>
                  <a:schemeClr val="tx1"/>
                </a:solidFill>
              </a:rPr>
              <a:t>Adult Mentoring;</a:t>
            </a:r>
          </a:p>
          <a:p>
            <a:pPr lvl="2"/>
            <a:r>
              <a:rPr lang="en-US" dirty="0">
                <a:solidFill>
                  <a:schemeClr val="tx1"/>
                </a:solidFill>
              </a:rPr>
              <a:t>Financial Literacy education;</a:t>
            </a:r>
          </a:p>
          <a:p>
            <a:pPr lvl="2"/>
            <a:r>
              <a:rPr lang="en-US" dirty="0">
                <a:solidFill>
                  <a:schemeClr val="tx1"/>
                </a:solidFill>
              </a:rPr>
              <a:t>Services that provide labor market and employment information;</a:t>
            </a:r>
          </a:p>
          <a:p>
            <a:pPr lvl="2"/>
            <a:r>
              <a:rPr lang="en-US" dirty="0">
                <a:solidFill>
                  <a:schemeClr val="tx1"/>
                </a:solidFill>
              </a:rPr>
              <a:t>Activities that help youth prepare for and transition to postsecondary education and training; </a:t>
            </a:r>
          </a:p>
          <a:p>
            <a:pPr lvl="2"/>
            <a:r>
              <a:rPr lang="en-US" dirty="0">
                <a:solidFill>
                  <a:schemeClr val="tx1"/>
                </a:solidFill>
              </a:rPr>
              <a:t>Other services necessary to ensure the success of the youth in employment and/or postsecondary education.  </a:t>
            </a:r>
          </a:p>
          <a:p>
            <a:pPr lvl="2"/>
            <a:endParaRPr lang="en-US" dirty="0"/>
          </a:p>
          <a:p>
            <a:pPr lvl="2"/>
            <a:endParaRPr lang="en-US" dirty="0"/>
          </a:p>
        </p:txBody>
      </p:sp>
      <p:sp>
        <p:nvSpPr>
          <p:cNvPr id="4" name="Slide Number Placeholder 3">
            <a:extLst>
              <a:ext uri="{FF2B5EF4-FFF2-40B4-BE49-F238E27FC236}">
                <a16:creationId xmlns:a16="http://schemas.microsoft.com/office/drawing/2014/main" id="{AE999C26-048D-4F16-A66B-7AA33FDD629A}"/>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2243709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DE7F1-AD59-4983-86C3-62E933C20A78}"/>
              </a:ext>
            </a:extLst>
          </p:cNvPr>
          <p:cNvSpPr>
            <a:spLocks noGrp="1"/>
          </p:cNvSpPr>
          <p:nvPr>
            <p:ph type="title"/>
          </p:nvPr>
        </p:nvSpPr>
        <p:spPr/>
        <p:txBody>
          <a:bodyPr>
            <a:normAutofit fontScale="90000"/>
          </a:bodyPr>
          <a:lstStyle/>
          <a:p>
            <a:r>
              <a:rPr lang="en-US" dirty="0"/>
              <a:t>Youth Follow-up Services</a:t>
            </a:r>
          </a:p>
        </p:txBody>
      </p:sp>
      <p:sp>
        <p:nvSpPr>
          <p:cNvPr id="3" name="Content Placeholder 2">
            <a:extLst>
              <a:ext uri="{FF2B5EF4-FFF2-40B4-BE49-F238E27FC236}">
                <a16:creationId xmlns:a16="http://schemas.microsoft.com/office/drawing/2014/main" id="{D919C5A9-698A-4403-89B0-1BB2C0535F9C}"/>
              </a:ext>
            </a:extLst>
          </p:cNvPr>
          <p:cNvSpPr>
            <a:spLocks noGrp="1"/>
          </p:cNvSpPr>
          <p:nvPr>
            <p:ph idx="1"/>
          </p:nvPr>
        </p:nvSpPr>
        <p:spPr/>
        <p:txBody>
          <a:bodyPr>
            <a:normAutofit fontScale="92500"/>
          </a:bodyPr>
          <a:lstStyle/>
          <a:p>
            <a:r>
              <a:rPr lang="en-US" dirty="0">
                <a:solidFill>
                  <a:schemeClr val="tx1"/>
                </a:solidFill>
              </a:rPr>
              <a:t>Follow-Up for all Youth – Chapter: 4 Section 2.4.2 </a:t>
            </a:r>
          </a:p>
          <a:p>
            <a:pPr lvl="1"/>
            <a:r>
              <a:rPr lang="en-US" dirty="0">
                <a:solidFill>
                  <a:schemeClr val="tx1"/>
                </a:solidFill>
              </a:rPr>
              <a:t>Final Regulation and rules under WIOA allow for youth to decline follow-up services altogether, however, when that occurs it should be the exception and not the rule.</a:t>
            </a:r>
          </a:p>
          <a:p>
            <a:pPr lvl="1"/>
            <a:r>
              <a:rPr lang="en-US" dirty="0">
                <a:solidFill>
                  <a:schemeClr val="tx1"/>
                </a:solidFill>
              </a:rPr>
              <a:t>We spend a lot of time helping a Youth client getting aimed towards the right direction in life through WIOA Youth services/activities.</a:t>
            </a:r>
          </a:p>
          <a:p>
            <a:pPr lvl="1"/>
            <a:r>
              <a:rPr lang="en-US" dirty="0">
                <a:solidFill>
                  <a:schemeClr val="tx1"/>
                </a:solidFill>
              </a:rPr>
              <a:t>If all attempts and efforts to contact the youth has been attempted and has been documented in the case notes, then “Unable to Locate” could be used and follow-up would not be provided.</a:t>
            </a:r>
          </a:p>
          <a:p>
            <a:pPr lvl="1"/>
            <a:r>
              <a:rPr lang="en-US" dirty="0">
                <a:solidFill>
                  <a:schemeClr val="tx1"/>
                </a:solidFill>
              </a:rPr>
              <a:t>Opting Out of the twelve (12) month follow-up period may occur at any point in time.  The request to opt-out or discontinue follow-up services must be clearly documented in the case notes.  Career Planners should not promote youth to opt out of follow-up.  </a:t>
            </a:r>
          </a:p>
          <a:p>
            <a:pPr lvl="1"/>
            <a:endParaRPr lang="en-US" dirty="0"/>
          </a:p>
        </p:txBody>
      </p:sp>
      <p:sp>
        <p:nvSpPr>
          <p:cNvPr id="4" name="Slide Number Placeholder 3">
            <a:extLst>
              <a:ext uri="{FF2B5EF4-FFF2-40B4-BE49-F238E27FC236}">
                <a16:creationId xmlns:a16="http://schemas.microsoft.com/office/drawing/2014/main" id="{AFDB451B-2A1F-4BCD-BC07-152B7555F1B2}"/>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4243080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2C35A-2EF3-472C-9A1E-0DF01ECA05F8}"/>
              </a:ext>
            </a:extLst>
          </p:cNvPr>
          <p:cNvSpPr>
            <a:spLocks noGrp="1"/>
          </p:cNvSpPr>
          <p:nvPr>
            <p:ph type="title"/>
          </p:nvPr>
        </p:nvSpPr>
        <p:spPr/>
        <p:txBody>
          <a:bodyPr>
            <a:noAutofit/>
          </a:bodyPr>
          <a:lstStyle/>
          <a:p>
            <a:r>
              <a:rPr lang="en-US" sz="3600" dirty="0"/>
              <a:t>When to Open Follow-up</a:t>
            </a:r>
          </a:p>
        </p:txBody>
      </p:sp>
      <p:sp>
        <p:nvSpPr>
          <p:cNvPr id="3" name="Content Placeholder 2">
            <a:extLst>
              <a:ext uri="{FF2B5EF4-FFF2-40B4-BE49-F238E27FC236}">
                <a16:creationId xmlns:a16="http://schemas.microsoft.com/office/drawing/2014/main" id="{7726D06E-D4C9-4013-B513-C034A1DA2309}"/>
              </a:ext>
            </a:extLst>
          </p:cNvPr>
          <p:cNvSpPr>
            <a:spLocks noGrp="1"/>
          </p:cNvSpPr>
          <p:nvPr>
            <p:ph idx="1"/>
          </p:nvPr>
        </p:nvSpPr>
        <p:spPr>
          <a:xfrm>
            <a:off x="596348" y="2118167"/>
            <a:ext cx="11012556" cy="4348894"/>
          </a:xfrm>
        </p:spPr>
        <p:txBody>
          <a:bodyPr/>
          <a:lstStyle/>
          <a:p>
            <a:r>
              <a:rPr lang="en-US" sz="2400" dirty="0">
                <a:solidFill>
                  <a:schemeClr val="tx1"/>
                </a:solidFill>
              </a:rPr>
              <a:t>For any client, when all services have been completed/closed, and no further services are planned, that is when the service of follow-up should be opened in IWDS.   </a:t>
            </a:r>
          </a:p>
          <a:p>
            <a:endParaRPr lang="en-US" dirty="0"/>
          </a:p>
        </p:txBody>
      </p:sp>
      <p:sp>
        <p:nvSpPr>
          <p:cNvPr id="4" name="Slide Number Placeholder 3">
            <a:extLst>
              <a:ext uri="{FF2B5EF4-FFF2-40B4-BE49-F238E27FC236}">
                <a16:creationId xmlns:a16="http://schemas.microsoft.com/office/drawing/2014/main" id="{AE36D0C9-9DA2-46DB-ADE4-23C620A60F2F}"/>
              </a:ext>
            </a:extLst>
          </p:cNvPr>
          <p:cNvSpPr>
            <a:spLocks noGrp="1"/>
          </p:cNvSpPr>
          <p:nvPr>
            <p:ph type="sldNum" sz="quarter" idx="12"/>
          </p:nvPr>
        </p:nvSpPr>
        <p:spPr/>
        <p:txBody>
          <a:bodyPr/>
          <a:lstStyle/>
          <a:p>
            <a:fld id="{62E03C93-A8B5-5E4D-ADDE-FACFC10B3CD1}" type="slidenum">
              <a:rPr lang="en-US" smtClean="0"/>
              <a:pPr/>
              <a:t>15</a:t>
            </a:fld>
            <a:endParaRPr lang="en-US" dirty="0"/>
          </a:p>
        </p:txBody>
      </p:sp>
      <p:pic>
        <p:nvPicPr>
          <p:cNvPr id="7" name="Picture 6">
            <a:extLst>
              <a:ext uri="{FF2B5EF4-FFF2-40B4-BE49-F238E27FC236}">
                <a16:creationId xmlns:a16="http://schemas.microsoft.com/office/drawing/2014/main" id="{460A01D9-369A-47D0-BF84-FE287D7D9D37}"/>
              </a:ext>
            </a:extLst>
          </p:cNvPr>
          <p:cNvPicPr>
            <a:picLocks noChangeAspect="1"/>
          </p:cNvPicPr>
          <p:nvPr/>
        </p:nvPicPr>
        <p:blipFill>
          <a:blip r:embed="rId2"/>
          <a:stretch>
            <a:fillRect/>
          </a:stretch>
        </p:blipFill>
        <p:spPr>
          <a:xfrm>
            <a:off x="1789043" y="2822713"/>
            <a:ext cx="7964557" cy="3644347"/>
          </a:xfrm>
          <a:prstGeom prst="rect">
            <a:avLst/>
          </a:prstGeom>
        </p:spPr>
      </p:pic>
    </p:spTree>
    <p:extLst>
      <p:ext uri="{BB962C8B-B14F-4D97-AF65-F5344CB8AC3E}">
        <p14:creationId xmlns:p14="http://schemas.microsoft.com/office/powerpoint/2010/main" val="355611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3280-05A9-4902-8653-297A3C06F012}"/>
              </a:ext>
            </a:extLst>
          </p:cNvPr>
          <p:cNvSpPr>
            <a:spLocks noGrp="1"/>
          </p:cNvSpPr>
          <p:nvPr>
            <p:ph type="title"/>
          </p:nvPr>
        </p:nvSpPr>
        <p:spPr/>
        <p:txBody>
          <a:bodyPr>
            <a:noAutofit/>
          </a:bodyPr>
          <a:lstStyle/>
          <a:p>
            <a:r>
              <a:rPr lang="en-US" sz="3600" dirty="0"/>
              <a:t>Documenting the Service of Follow-up</a:t>
            </a:r>
          </a:p>
        </p:txBody>
      </p:sp>
      <p:sp>
        <p:nvSpPr>
          <p:cNvPr id="3" name="Content Placeholder 2">
            <a:extLst>
              <a:ext uri="{FF2B5EF4-FFF2-40B4-BE49-F238E27FC236}">
                <a16:creationId xmlns:a16="http://schemas.microsoft.com/office/drawing/2014/main" id="{6E9DD7F0-764A-46C4-B9B5-7E2ACCFFD117}"/>
              </a:ext>
            </a:extLst>
          </p:cNvPr>
          <p:cNvSpPr>
            <a:spLocks noGrp="1"/>
          </p:cNvSpPr>
          <p:nvPr>
            <p:ph idx="1"/>
          </p:nvPr>
        </p:nvSpPr>
        <p:spPr/>
        <p:txBody>
          <a:bodyPr/>
          <a:lstStyle/>
          <a:p>
            <a:r>
              <a:rPr lang="en-US" sz="2400" dirty="0">
                <a:solidFill>
                  <a:schemeClr val="tx1"/>
                </a:solidFill>
              </a:rPr>
              <a:t>For this example client whose final WIOA service was recorded/closed on 6/30/2020.  I will demonstrate opening the actual “Follow-Up Service” on that same date within the IWDS client record.</a:t>
            </a:r>
          </a:p>
          <a:p>
            <a:r>
              <a:rPr lang="en-US" sz="2400" dirty="0">
                <a:solidFill>
                  <a:schemeClr val="tx1"/>
                </a:solidFill>
              </a:rPr>
              <a:t>The actual start date of follow-up could be recorded on the date the last service  ended, or you could open the follow-up service on the day after the last service had ended. </a:t>
            </a:r>
          </a:p>
          <a:p>
            <a:endParaRPr lang="en-US" sz="22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941E2FED-27C3-44D7-B2A4-D09F971F118A}"/>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1387292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B1DA-FCE8-4052-AD43-C29A6B605D64}"/>
              </a:ext>
            </a:extLst>
          </p:cNvPr>
          <p:cNvSpPr>
            <a:spLocks noGrp="1"/>
          </p:cNvSpPr>
          <p:nvPr>
            <p:ph type="title"/>
          </p:nvPr>
        </p:nvSpPr>
        <p:spPr/>
        <p:txBody>
          <a:bodyPr>
            <a:noAutofit/>
          </a:bodyPr>
          <a:lstStyle/>
          <a:p>
            <a:r>
              <a:rPr lang="en-US" sz="3600" dirty="0"/>
              <a:t>Documenting the Service of Follow-up</a:t>
            </a:r>
          </a:p>
        </p:txBody>
      </p:sp>
      <p:sp>
        <p:nvSpPr>
          <p:cNvPr id="3" name="Content Placeholder 2">
            <a:extLst>
              <a:ext uri="{FF2B5EF4-FFF2-40B4-BE49-F238E27FC236}">
                <a16:creationId xmlns:a16="http://schemas.microsoft.com/office/drawing/2014/main" id="{88C84D5E-E6E1-488C-8DE2-A440638750D9}"/>
              </a:ext>
            </a:extLst>
          </p:cNvPr>
          <p:cNvSpPr>
            <a:spLocks noGrp="1"/>
          </p:cNvSpPr>
          <p:nvPr>
            <p:ph idx="1"/>
          </p:nvPr>
        </p:nvSpPr>
        <p:spPr/>
        <p:txBody>
          <a:bodyPr>
            <a:normAutofit/>
          </a:bodyPr>
          <a:lstStyle/>
          <a:p>
            <a:r>
              <a:rPr lang="en-US" sz="2400" dirty="0">
                <a:solidFill>
                  <a:schemeClr val="tx1"/>
                </a:solidFill>
              </a:rPr>
              <a:t>For this example, I began follow-up on the date the last service ended on 6/30/2020.</a:t>
            </a:r>
          </a:p>
        </p:txBody>
      </p:sp>
      <p:sp>
        <p:nvSpPr>
          <p:cNvPr id="4" name="Slide Number Placeholder 3">
            <a:extLst>
              <a:ext uri="{FF2B5EF4-FFF2-40B4-BE49-F238E27FC236}">
                <a16:creationId xmlns:a16="http://schemas.microsoft.com/office/drawing/2014/main" id="{77B130BC-2557-4864-BDD8-AA73A24E21B1}"/>
              </a:ext>
            </a:extLst>
          </p:cNvPr>
          <p:cNvSpPr>
            <a:spLocks noGrp="1"/>
          </p:cNvSpPr>
          <p:nvPr>
            <p:ph type="sldNum" sz="quarter" idx="12"/>
          </p:nvPr>
        </p:nvSpPr>
        <p:spPr/>
        <p:txBody>
          <a:bodyPr/>
          <a:lstStyle/>
          <a:p>
            <a:fld id="{62E03C93-A8B5-5E4D-ADDE-FACFC10B3CD1}" type="slidenum">
              <a:rPr lang="en-US" smtClean="0"/>
              <a:pPr/>
              <a:t>17</a:t>
            </a:fld>
            <a:endParaRPr lang="en-US" dirty="0"/>
          </a:p>
        </p:txBody>
      </p:sp>
      <p:pic>
        <p:nvPicPr>
          <p:cNvPr id="6" name="Picture 5">
            <a:extLst>
              <a:ext uri="{FF2B5EF4-FFF2-40B4-BE49-F238E27FC236}">
                <a16:creationId xmlns:a16="http://schemas.microsoft.com/office/drawing/2014/main" id="{CF671F24-F9F3-4E63-9D3A-E4A82069FCAC}"/>
              </a:ext>
            </a:extLst>
          </p:cNvPr>
          <p:cNvPicPr>
            <a:picLocks noChangeAspect="1"/>
          </p:cNvPicPr>
          <p:nvPr/>
        </p:nvPicPr>
        <p:blipFill>
          <a:blip r:embed="rId2"/>
          <a:stretch>
            <a:fillRect/>
          </a:stretch>
        </p:blipFill>
        <p:spPr>
          <a:xfrm>
            <a:off x="2581275" y="2566987"/>
            <a:ext cx="6029325" cy="3789363"/>
          </a:xfrm>
          <a:prstGeom prst="rect">
            <a:avLst/>
          </a:prstGeom>
        </p:spPr>
      </p:pic>
      <p:cxnSp>
        <p:nvCxnSpPr>
          <p:cNvPr id="7" name="Straight Arrow Connector 6">
            <a:extLst>
              <a:ext uri="{FF2B5EF4-FFF2-40B4-BE49-F238E27FC236}">
                <a16:creationId xmlns:a16="http://schemas.microsoft.com/office/drawing/2014/main" id="{56243BF3-8C09-4468-862C-A386C9E0FB28}"/>
              </a:ext>
            </a:extLst>
          </p:cNvPr>
          <p:cNvCxnSpPr>
            <a:cxnSpLocks/>
          </p:cNvCxnSpPr>
          <p:nvPr/>
        </p:nvCxnSpPr>
        <p:spPr>
          <a:xfrm flipH="1">
            <a:off x="5188225" y="4213487"/>
            <a:ext cx="907775"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528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D88D-5BE6-4B32-8B43-121A158C5BE2}"/>
              </a:ext>
            </a:extLst>
          </p:cNvPr>
          <p:cNvSpPr>
            <a:spLocks noGrp="1"/>
          </p:cNvSpPr>
          <p:nvPr>
            <p:ph type="title"/>
          </p:nvPr>
        </p:nvSpPr>
        <p:spPr/>
        <p:txBody>
          <a:bodyPr>
            <a:noAutofit/>
          </a:bodyPr>
          <a:lstStyle/>
          <a:p>
            <a:r>
              <a:rPr lang="en-US" sz="3600" dirty="0"/>
              <a:t>Documenting the Service of Follow-up</a:t>
            </a:r>
          </a:p>
        </p:txBody>
      </p:sp>
      <p:sp>
        <p:nvSpPr>
          <p:cNvPr id="3" name="Content Placeholder 2">
            <a:extLst>
              <a:ext uri="{FF2B5EF4-FFF2-40B4-BE49-F238E27FC236}">
                <a16:creationId xmlns:a16="http://schemas.microsoft.com/office/drawing/2014/main" id="{4BF1B7D0-5E66-4B27-B4C9-27DE67B7583E}"/>
              </a:ext>
            </a:extLst>
          </p:cNvPr>
          <p:cNvSpPr>
            <a:spLocks noGrp="1"/>
          </p:cNvSpPr>
          <p:nvPr>
            <p:ph idx="1"/>
          </p:nvPr>
        </p:nvSpPr>
        <p:spPr>
          <a:xfrm>
            <a:off x="838200" y="1974574"/>
            <a:ext cx="10515600" cy="4202389"/>
          </a:xfrm>
        </p:spPr>
        <p:txBody>
          <a:bodyPr>
            <a:normAutofit/>
          </a:bodyPr>
          <a:lstStyle/>
          <a:p>
            <a:r>
              <a:rPr lang="en-US" sz="2400" dirty="0">
                <a:solidFill>
                  <a:schemeClr val="tx1"/>
                </a:solidFill>
              </a:rPr>
              <a:t>The service of follow-up remains open until follow-up has been completed.</a:t>
            </a:r>
          </a:p>
        </p:txBody>
      </p:sp>
      <p:sp>
        <p:nvSpPr>
          <p:cNvPr id="4" name="Slide Number Placeholder 3">
            <a:extLst>
              <a:ext uri="{FF2B5EF4-FFF2-40B4-BE49-F238E27FC236}">
                <a16:creationId xmlns:a16="http://schemas.microsoft.com/office/drawing/2014/main" id="{DA9E2751-A3F5-4A4B-8F34-6E454D1104FD}"/>
              </a:ext>
            </a:extLst>
          </p:cNvPr>
          <p:cNvSpPr>
            <a:spLocks noGrp="1"/>
          </p:cNvSpPr>
          <p:nvPr>
            <p:ph type="sldNum" sz="quarter" idx="12"/>
          </p:nvPr>
        </p:nvSpPr>
        <p:spPr/>
        <p:txBody>
          <a:bodyPr/>
          <a:lstStyle/>
          <a:p>
            <a:fld id="{62E03C93-A8B5-5E4D-ADDE-FACFC10B3CD1}" type="slidenum">
              <a:rPr lang="en-US" smtClean="0"/>
              <a:pPr/>
              <a:t>18</a:t>
            </a:fld>
            <a:endParaRPr lang="en-US" dirty="0"/>
          </a:p>
        </p:txBody>
      </p:sp>
      <p:pic>
        <p:nvPicPr>
          <p:cNvPr id="5" name="Picture 4">
            <a:extLst>
              <a:ext uri="{FF2B5EF4-FFF2-40B4-BE49-F238E27FC236}">
                <a16:creationId xmlns:a16="http://schemas.microsoft.com/office/drawing/2014/main" id="{4363B714-5164-4FE1-8B4D-BCD5116AA8EB}"/>
              </a:ext>
            </a:extLst>
          </p:cNvPr>
          <p:cNvPicPr>
            <a:picLocks noChangeAspect="1"/>
          </p:cNvPicPr>
          <p:nvPr/>
        </p:nvPicPr>
        <p:blipFill>
          <a:blip r:embed="rId2"/>
          <a:stretch>
            <a:fillRect/>
          </a:stretch>
        </p:blipFill>
        <p:spPr>
          <a:xfrm>
            <a:off x="2721458" y="2819400"/>
            <a:ext cx="6086475" cy="3357563"/>
          </a:xfrm>
          <a:prstGeom prst="rect">
            <a:avLst/>
          </a:prstGeom>
        </p:spPr>
      </p:pic>
      <p:cxnSp>
        <p:nvCxnSpPr>
          <p:cNvPr id="6" name="Straight Arrow Connector 5">
            <a:extLst>
              <a:ext uri="{FF2B5EF4-FFF2-40B4-BE49-F238E27FC236}">
                <a16:creationId xmlns:a16="http://schemas.microsoft.com/office/drawing/2014/main" id="{8421D126-3CC0-4FA1-AD8C-63D6C9C9A729}"/>
              </a:ext>
            </a:extLst>
          </p:cNvPr>
          <p:cNvCxnSpPr>
            <a:cxnSpLocks/>
          </p:cNvCxnSpPr>
          <p:nvPr/>
        </p:nvCxnSpPr>
        <p:spPr>
          <a:xfrm>
            <a:off x="3051984" y="3912124"/>
            <a:ext cx="625494" cy="327287"/>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77429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0CA8E-E276-40D1-A8DB-12263AB9CBDA}"/>
              </a:ext>
            </a:extLst>
          </p:cNvPr>
          <p:cNvSpPr>
            <a:spLocks noGrp="1"/>
          </p:cNvSpPr>
          <p:nvPr>
            <p:ph type="title"/>
          </p:nvPr>
        </p:nvSpPr>
        <p:spPr>
          <a:xfrm>
            <a:off x="400077" y="507566"/>
            <a:ext cx="7616143" cy="561049"/>
          </a:xfrm>
        </p:spPr>
        <p:txBody>
          <a:bodyPr>
            <a:noAutofit/>
          </a:bodyPr>
          <a:lstStyle/>
          <a:p>
            <a:r>
              <a:rPr lang="en-US" sz="3600" dirty="0"/>
              <a:t>Documenting the service of Follow-up</a:t>
            </a:r>
          </a:p>
        </p:txBody>
      </p:sp>
      <p:sp>
        <p:nvSpPr>
          <p:cNvPr id="3" name="Content Placeholder 2">
            <a:extLst>
              <a:ext uri="{FF2B5EF4-FFF2-40B4-BE49-F238E27FC236}">
                <a16:creationId xmlns:a16="http://schemas.microsoft.com/office/drawing/2014/main" id="{ADC64A4C-3D4C-4025-BC13-538E9EDA8522}"/>
              </a:ext>
            </a:extLst>
          </p:cNvPr>
          <p:cNvSpPr>
            <a:spLocks noGrp="1"/>
          </p:cNvSpPr>
          <p:nvPr>
            <p:ph idx="1"/>
          </p:nvPr>
        </p:nvSpPr>
        <p:spPr/>
        <p:txBody>
          <a:bodyPr>
            <a:normAutofit/>
          </a:bodyPr>
          <a:lstStyle/>
          <a:p>
            <a:r>
              <a:rPr lang="en-US" sz="3400" dirty="0">
                <a:solidFill>
                  <a:schemeClr val="tx1"/>
                </a:solidFill>
              </a:rPr>
              <a:t>The actions taken as part of follow-up should be recorded in the case notes and when appropriate, within IWDS screens such as the exit control panel. </a:t>
            </a:r>
          </a:p>
          <a:p>
            <a:r>
              <a:rPr lang="en-US" sz="3400" dirty="0">
                <a:solidFill>
                  <a:schemeClr val="tx1"/>
                </a:solidFill>
              </a:rPr>
              <a:t>The actual “Follow-up” service just remains open, until the client has completed follow-up. </a:t>
            </a:r>
          </a:p>
          <a:p>
            <a:endParaRPr lang="en-US" sz="2400" dirty="0">
              <a:solidFill>
                <a:schemeClr val="tx1"/>
              </a:solidFill>
            </a:endParaRPr>
          </a:p>
        </p:txBody>
      </p:sp>
      <p:sp>
        <p:nvSpPr>
          <p:cNvPr id="4" name="Slide Number Placeholder 3">
            <a:extLst>
              <a:ext uri="{FF2B5EF4-FFF2-40B4-BE49-F238E27FC236}">
                <a16:creationId xmlns:a16="http://schemas.microsoft.com/office/drawing/2014/main" id="{6D05268A-47E1-47E5-8722-611354575D72}"/>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4137473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0815-9B78-4E11-97DC-5B8334197C70}"/>
              </a:ext>
            </a:extLst>
          </p:cNvPr>
          <p:cNvSpPr>
            <a:spLocks noGrp="1"/>
          </p:cNvSpPr>
          <p:nvPr>
            <p:ph type="title"/>
          </p:nvPr>
        </p:nvSpPr>
        <p:spPr/>
        <p:txBody>
          <a:bodyPr>
            <a:normAutofit fontScale="90000"/>
          </a:bodyPr>
          <a:lstStyle/>
          <a:p>
            <a:r>
              <a:rPr lang="en-US" dirty="0"/>
              <a:t>Federal and State Guidance</a:t>
            </a:r>
          </a:p>
        </p:txBody>
      </p:sp>
      <p:sp>
        <p:nvSpPr>
          <p:cNvPr id="3" name="Content Placeholder 2">
            <a:extLst>
              <a:ext uri="{FF2B5EF4-FFF2-40B4-BE49-F238E27FC236}">
                <a16:creationId xmlns:a16="http://schemas.microsoft.com/office/drawing/2014/main" id="{62633132-891B-4DBF-AA3F-F8C32F41C972}"/>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sz="2600" dirty="0">
                <a:solidFill>
                  <a:schemeClr val="tx1"/>
                </a:solidFill>
              </a:rPr>
              <a:t>Federal Guidance </a:t>
            </a:r>
          </a:p>
          <a:p>
            <a:pPr lvl="1"/>
            <a:r>
              <a:rPr lang="en-US" altLang="en-US" sz="2300" dirty="0">
                <a:solidFill>
                  <a:schemeClr val="tx1"/>
                </a:solidFill>
                <a:cs typeface="Calibri" panose="020F0502020204030204" pitchFamily="34" charset="0"/>
              </a:rPr>
              <a:t>Training and Employment Guidance Letter (TEGL) 19-16 – Guidance on Services Provided through Adult and Dislocated Worker under WIOA – dated March 1</a:t>
            </a:r>
            <a:r>
              <a:rPr lang="en-US" altLang="en-US" sz="2300" baseline="30000" dirty="0">
                <a:solidFill>
                  <a:schemeClr val="tx1"/>
                </a:solidFill>
                <a:cs typeface="Calibri" panose="020F0502020204030204" pitchFamily="34" charset="0"/>
              </a:rPr>
              <a:t>st</a:t>
            </a:r>
            <a:r>
              <a:rPr lang="en-US" altLang="en-US" sz="2300" dirty="0">
                <a:solidFill>
                  <a:schemeClr val="tx1"/>
                </a:solidFill>
                <a:cs typeface="Calibri" panose="020F0502020204030204" pitchFamily="34" charset="0"/>
              </a:rPr>
              <a:t>, 2017</a:t>
            </a:r>
            <a:r>
              <a:rPr lang="en-US" altLang="en-US" sz="2300" dirty="0">
                <a:cs typeface="Traditional Arabic" panose="02020603050405020304" pitchFamily="18" charset="-78"/>
              </a:rPr>
              <a:t>.</a:t>
            </a:r>
          </a:p>
          <a:p>
            <a:pPr lvl="1"/>
            <a:r>
              <a:rPr lang="en-US" altLang="en-US" sz="2300" dirty="0">
                <a:solidFill>
                  <a:schemeClr val="tx1"/>
                </a:solidFill>
                <a:cs typeface="Traditional Arabic" panose="02020603050405020304" pitchFamily="18" charset="-78"/>
              </a:rPr>
              <a:t>TEGL 21-16 – Third WIOA Title I Youth Formula Program Guidance – dated March 2</a:t>
            </a:r>
            <a:r>
              <a:rPr lang="en-US" altLang="en-US" sz="2300" baseline="30000" dirty="0">
                <a:solidFill>
                  <a:schemeClr val="tx1"/>
                </a:solidFill>
                <a:cs typeface="Traditional Arabic" panose="02020603050405020304" pitchFamily="18" charset="-78"/>
              </a:rPr>
              <a:t>nd</a:t>
            </a:r>
            <a:r>
              <a:rPr lang="en-US" altLang="en-US" sz="2300" dirty="0">
                <a:solidFill>
                  <a:schemeClr val="tx1"/>
                </a:solidFill>
                <a:cs typeface="Traditional Arabic" panose="02020603050405020304" pitchFamily="18" charset="-78"/>
              </a:rPr>
              <a:t>, 2017.</a:t>
            </a:r>
          </a:p>
          <a:p>
            <a:pPr>
              <a:buFont typeface="Arial" panose="020B0604020202020204" pitchFamily="34" charset="0"/>
              <a:buChar char="•"/>
            </a:pPr>
            <a:r>
              <a:rPr lang="en-US" sz="2600" dirty="0">
                <a:solidFill>
                  <a:schemeClr val="tx1"/>
                </a:solidFill>
              </a:rPr>
              <a:t>State Guidance</a:t>
            </a:r>
          </a:p>
          <a:p>
            <a:pPr lvl="1">
              <a:buFont typeface="Arial" panose="020B0604020202020204" pitchFamily="34" charset="0"/>
              <a:buChar char="•"/>
            </a:pPr>
            <a:r>
              <a:rPr lang="en-US" sz="2300" dirty="0">
                <a:solidFill>
                  <a:schemeClr val="tx1"/>
                </a:solidFill>
              </a:rPr>
              <a:t>DCEO Office of Employment &amp; Training (OET) Chapter 4 Section 2.4 - Follow-Up Services – effective 6/18/2020 </a:t>
            </a:r>
          </a:p>
          <a:p>
            <a:pPr lvl="1">
              <a:buFont typeface="Arial" panose="020B0604020202020204" pitchFamily="34" charset="0"/>
              <a:buChar char="•"/>
            </a:pPr>
            <a:r>
              <a:rPr lang="en-US" sz="2300" dirty="0">
                <a:solidFill>
                  <a:schemeClr val="tx1"/>
                </a:solidFill>
              </a:rPr>
              <a:t>DCEO OET Chapter 4 Section 2.4.1 – Adult and Dislocated Workers Programs Follow-Up Services – effective 6/12/2020</a:t>
            </a:r>
          </a:p>
          <a:p>
            <a:pPr lvl="1">
              <a:buFont typeface="Arial" panose="020B0604020202020204" pitchFamily="34" charset="0"/>
              <a:buChar char="•"/>
            </a:pPr>
            <a:r>
              <a:rPr lang="en-US" sz="2300" dirty="0">
                <a:solidFill>
                  <a:schemeClr val="tx1"/>
                </a:solidFill>
              </a:rPr>
              <a:t>DCEO OET Chapter 4 Section 2.4.2 – Youth Program Follow-Up Services – effective 6/12/2020</a:t>
            </a:r>
          </a:p>
        </p:txBody>
      </p:sp>
      <p:sp>
        <p:nvSpPr>
          <p:cNvPr id="4" name="Slide Number Placeholder 3">
            <a:extLst>
              <a:ext uri="{FF2B5EF4-FFF2-40B4-BE49-F238E27FC236}">
                <a16:creationId xmlns:a16="http://schemas.microsoft.com/office/drawing/2014/main" id="{CED751B0-19C3-45DD-9992-1F52D97A57B4}"/>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96465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FEAB-2F14-4F29-B7C2-562AF346BD89}"/>
              </a:ext>
            </a:extLst>
          </p:cNvPr>
          <p:cNvSpPr>
            <a:spLocks noGrp="1"/>
          </p:cNvSpPr>
          <p:nvPr>
            <p:ph type="title"/>
          </p:nvPr>
        </p:nvSpPr>
        <p:spPr/>
        <p:txBody>
          <a:bodyPr>
            <a:normAutofit fontScale="90000"/>
          </a:bodyPr>
          <a:lstStyle/>
          <a:p>
            <a:r>
              <a:rPr lang="en-US" dirty="0"/>
              <a:t>Recording Actions during Follow-up</a:t>
            </a:r>
          </a:p>
        </p:txBody>
      </p:sp>
      <p:sp>
        <p:nvSpPr>
          <p:cNvPr id="3" name="Content Placeholder 2">
            <a:extLst>
              <a:ext uri="{FF2B5EF4-FFF2-40B4-BE49-F238E27FC236}">
                <a16:creationId xmlns:a16="http://schemas.microsoft.com/office/drawing/2014/main" id="{D435A63F-8B91-4DAA-B433-E69A35ADA7E7}"/>
              </a:ext>
            </a:extLst>
          </p:cNvPr>
          <p:cNvSpPr>
            <a:spLocks noGrp="1"/>
          </p:cNvSpPr>
          <p:nvPr>
            <p:ph idx="1"/>
          </p:nvPr>
        </p:nvSpPr>
        <p:spPr/>
        <p:txBody>
          <a:bodyPr/>
          <a:lstStyle/>
          <a:p>
            <a:pPr marL="0" indent="0">
              <a:buNone/>
            </a:pPr>
            <a:r>
              <a:rPr lang="en-US" dirty="0">
                <a:solidFill>
                  <a:schemeClr val="tx1"/>
                </a:solidFill>
              </a:rPr>
              <a:t>Case notes should explain what has occurred during follow-up</a:t>
            </a:r>
            <a:r>
              <a:rPr lang="en-US" dirty="0">
                <a:solidFill>
                  <a:srgbClr val="002060"/>
                </a:solidFill>
              </a:rPr>
              <a:t>.</a:t>
            </a:r>
          </a:p>
        </p:txBody>
      </p:sp>
      <p:sp>
        <p:nvSpPr>
          <p:cNvPr id="4" name="Slide Number Placeholder 3">
            <a:extLst>
              <a:ext uri="{FF2B5EF4-FFF2-40B4-BE49-F238E27FC236}">
                <a16:creationId xmlns:a16="http://schemas.microsoft.com/office/drawing/2014/main" id="{E5569580-C1C9-494F-9026-542319DEBDC7}"/>
              </a:ext>
            </a:extLst>
          </p:cNvPr>
          <p:cNvSpPr>
            <a:spLocks noGrp="1"/>
          </p:cNvSpPr>
          <p:nvPr>
            <p:ph type="sldNum" sz="quarter" idx="12"/>
          </p:nvPr>
        </p:nvSpPr>
        <p:spPr/>
        <p:txBody>
          <a:bodyPr/>
          <a:lstStyle/>
          <a:p>
            <a:fld id="{62E03C93-A8B5-5E4D-ADDE-FACFC10B3CD1}" type="slidenum">
              <a:rPr lang="en-US" smtClean="0"/>
              <a:pPr/>
              <a:t>20</a:t>
            </a:fld>
            <a:endParaRPr lang="en-US" dirty="0"/>
          </a:p>
        </p:txBody>
      </p:sp>
      <p:pic>
        <p:nvPicPr>
          <p:cNvPr id="7" name="Picture 6">
            <a:extLst>
              <a:ext uri="{FF2B5EF4-FFF2-40B4-BE49-F238E27FC236}">
                <a16:creationId xmlns:a16="http://schemas.microsoft.com/office/drawing/2014/main" id="{C215F363-2CB0-4988-9299-B7078C5D9639}"/>
              </a:ext>
            </a:extLst>
          </p:cNvPr>
          <p:cNvPicPr>
            <a:picLocks noChangeAspect="1"/>
          </p:cNvPicPr>
          <p:nvPr/>
        </p:nvPicPr>
        <p:blipFill>
          <a:blip r:embed="rId2"/>
          <a:stretch>
            <a:fillRect/>
          </a:stretch>
        </p:blipFill>
        <p:spPr>
          <a:xfrm>
            <a:off x="718930" y="2862470"/>
            <a:ext cx="4634133" cy="3179709"/>
          </a:xfrm>
          <a:prstGeom prst="rect">
            <a:avLst/>
          </a:prstGeom>
        </p:spPr>
      </p:pic>
      <p:pic>
        <p:nvPicPr>
          <p:cNvPr id="8" name="Picture 7">
            <a:extLst>
              <a:ext uri="{FF2B5EF4-FFF2-40B4-BE49-F238E27FC236}">
                <a16:creationId xmlns:a16="http://schemas.microsoft.com/office/drawing/2014/main" id="{40DBD2B5-C78E-47DE-A02F-97046D19ABE4}"/>
              </a:ext>
            </a:extLst>
          </p:cNvPr>
          <p:cNvPicPr>
            <a:picLocks noChangeAspect="1"/>
          </p:cNvPicPr>
          <p:nvPr/>
        </p:nvPicPr>
        <p:blipFill>
          <a:blip r:embed="rId3"/>
          <a:stretch>
            <a:fillRect/>
          </a:stretch>
        </p:blipFill>
        <p:spPr>
          <a:xfrm>
            <a:off x="5472332" y="2862470"/>
            <a:ext cx="5514535" cy="3179709"/>
          </a:xfrm>
          <a:prstGeom prst="rect">
            <a:avLst/>
          </a:prstGeom>
        </p:spPr>
      </p:pic>
    </p:spTree>
    <p:extLst>
      <p:ext uri="{BB962C8B-B14F-4D97-AF65-F5344CB8AC3E}">
        <p14:creationId xmlns:p14="http://schemas.microsoft.com/office/powerpoint/2010/main" val="68225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DA0F8-1B11-4883-9A9B-D7FB6E6CD96F}"/>
              </a:ext>
            </a:extLst>
          </p:cNvPr>
          <p:cNvSpPr>
            <a:spLocks noGrp="1"/>
          </p:cNvSpPr>
          <p:nvPr>
            <p:ph type="title"/>
          </p:nvPr>
        </p:nvSpPr>
        <p:spPr/>
        <p:txBody>
          <a:bodyPr>
            <a:normAutofit fontScale="90000"/>
          </a:bodyPr>
          <a:lstStyle/>
          <a:p>
            <a:r>
              <a:rPr lang="en-US" dirty="0"/>
              <a:t>Follow-up Actions</a:t>
            </a:r>
          </a:p>
        </p:txBody>
      </p:sp>
      <p:sp>
        <p:nvSpPr>
          <p:cNvPr id="3" name="Content Placeholder 2">
            <a:extLst>
              <a:ext uri="{FF2B5EF4-FFF2-40B4-BE49-F238E27FC236}">
                <a16:creationId xmlns:a16="http://schemas.microsoft.com/office/drawing/2014/main" id="{D66AEA07-D03D-4E93-B5C9-14AFAF5A0A5B}"/>
              </a:ext>
            </a:extLst>
          </p:cNvPr>
          <p:cNvSpPr>
            <a:spLocks noGrp="1"/>
          </p:cNvSpPr>
          <p:nvPr>
            <p:ph idx="1"/>
          </p:nvPr>
        </p:nvSpPr>
        <p:spPr/>
        <p:txBody>
          <a:bodyPr>
            <a:normAutofit fontScale="77500" lnSpcReduction="20000"/>
          </a:bodyPr>
          <a:lstStyle/>
          <a:p>
            <a:r>
              <a:rPr lang="en-US" sz="4200" dirty="0">
                <a:solidFill>
                  <a:schemeClr val="tx1"/>
                </a:solidFill>
              </a:rPr>
              <a:t>The guidance on the frequency of conducting follow-up is addressed in OET Policy Chapter 4: Section 2.4 - Follow-Up Services:</a:t>
            </a:r>
          </a:p>
          <a:p>
            <a:pPr lvl="1"/>
            <a:r>
              <a:rPr lang="en-US" sz="3200" dirty="0">
                <a:solidFill>
                  <a:schemeClr val="tx1"/>
                </a:solidFill>
              </a:rPr>
              <a:t>Guidance is given that follow-up should be as often as necessary throughout the required twelve (12) months.</a:t>
            </a:r>
          </a:p>
          <a:p>
            <a:pPr lvl="2"/>
            <a:r>
              <a:rPr lang="en-US" sz="3200" dirty="0">
                <a:solidFill>
                  <a:schemeClr val="tx1"/>
                </a:solidFill>
              </a:rPr>
              <a:t>At a minimum it should occur at least every thirty (30) days for the first three (3) months and then must occur once a quarter for the remainder of the twelve (12) month period.</a:t>
            </a:r>
          </a:p>
          <a:p>
            <a:pPr lvl="2"/>
            <a:r>
              <a:rPr lang="en-US" sz="3200" dirty="0">
                <a:solidFill>
                  <a:schemeClr val="tx1"/>
                </a:solidFill>
              </a:rPr>
              <a:t>This aligns with quarterly post-exit reporting requirements.  </a:t>
            </a:r>
          </a:p>
          <a:p>
            <a:r>
              <a:rPr lang="en-US" sz="3800" dirty="0">
                <a:solidFill>
                  <a:schemeClr val="tx1"/>
                </a:solidFill>
              </a:rPr>
              <a:t>Other additional guidance on the frequency of conducting follow-up will be directed by your LWIA’s local policy on follow-up.  </a:t>
            </a:r>
          </a:p>
          <a:p>
            <a:pPr lvl="1"/>
            <a:endParaRPr lang="en-US" sz="2000" dirty="0">
              <a:solidFill>
                <a:schemeClr val="tx1"/>
              </a:solidFill>
            </a:endParaRPr>
          </a:p>
          <a:p>
            <a:pPr lvl="1"/>
            <a:endParaRPr lang="en-US" sz="2000" dirty="0">
              <a:solidFill>
                <a:schemeClr val="tx1"/>
              </a:solidFill>
            </a:endParaRPr>
          </a:p>
        </p:txBody>
      </p:sp>
      <p:sp>
        <p:nvSpPr>
          <p:cNvPr id="4" name="Slide Number Placeholder 3">
            <a:extLst>
              <a:ext uri="{FF2B5EF4-FFF2-40B4-BE49-F238E27FC236}">
                <a16:creationId xmlns:a16="http://schemas.microsoft.com/office/drawing/2014/main" id="{821E06F6-C773-4DBE-82B5-CB6847F5D9CB}"/>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254298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CED21-9B88-4443-9152-F82B4AFE431D}"/>
              </a:ext>
            </a:extLst>
          </p:cNvPr>
          <p:cNvSpPr>
            <a:spLocks noGrp="1"/>
          </p:cNvSpPr>
          <p:nvPr>
            <p:ph type="title"/>
          </p:nvPr>
        </p:nvSpPr>
        <p:spPr/>
        <p:txBody>
          <a:bodyPr>
            <a:noAutofit/>
          </a:bodyPr>
          <a:lstStyle/>
          <a:p>
            <a:r>
              <a:rPr lang="en-US" sz="3600" dirty="0"/>
              <a:t>Documenting the service of Follow-up </a:t>
            </a:r>
          </a:p>
        </p:txBody>
      </p:sp>
      <p:sp>
        <p:nvSpPr>
          <p:cNvPr id="3" name="Content Placeholder 2">
            <a:extLst>
              <a:ext uri="{FF2B5EF4-FFF2-40B4-BE49-F238E27FC236}">
                <a16:creationId xmlns:a16="http://schemas.microsoft.com/office/drawing/2014/main" id="{59A3ED3D-BBA9-4C36-ABE8-8BDBA8BDC93B}"/>
              </a:ext>
            </a:extLst>
          </p:cNvPr>
          <p:cNvSpPr>
            <a:spLocks noGrp="1"/>
          </p:cNvSpPr>
          <p:nvPr>
            <p:ph idx="1"/>
          </p:nvPr>
        </p:nvSpPr>
        <p:spPr/>
        <p:txBody>
          <a:bodyPr>
            <a:normAutofit/>
          </a:bodyPr>
          <a:lstStyle/>
          <a:p>
            <a:r>
              <a:rPr lang="en-US" sz="2400" dirty="0">
                <a:solidFill>
                  <a:schemeClr val="tx1"/>
                </a:solidFill>
              </a:rPr>
              <a:t>Do remember, once twelve months of follow-up has been completed, you will want to go back into the actual service of follow-up, and close the follow-up service that was opened when follow-up began. </a:t>
            </a:r>
          </a:p>
        </p:txBody>
      </p:sp>
      <p:sp>
        <p:nvSpPr>
          <p:cNvPr id="4" name="Slide Number Placeholder 3">
            <a:extLst>
              <a:ext uri="{FF2B5EF4-FFF2-40B4-BE49-F238E27FC236}">
                <a16:creationId xmlns:a16="http://schemas.microsoft.com/office/drawing/2014/main" id="{0D0E0D5C-F22D-44CE-B94C-0016F3F6EAA8}"/>
              </a:ext>
            </a:extLst>
          </p:cNvPr>
          <p:cNvSpPr>
            <a:spLocks noGrp="1"/>
          </p:cNvSpPr>
          <p:nvPr>
            <p:ph type="sldNum" sz="quarter" idx="12"/>
          </p:nvPr>
        </p:nvSpPr>
        <p:spPr/>
        <p:txBody>
          <a:bodyPr/>
          <a:lstStyle/>
          <a:p>
            <a:fld id="{62E03C93-A8B5-5E4D-ADDE-FACFC10B3CD1}" type="slidenum">
              <a:rPr lang="en-US" smtClean="0"/>
              <a:pPr/>
              <a:t>22</a:t>
            </a:fld>
            <a:endParaRPr lang="en-US" dirty="0"/>
          </a:p>
        </p:txBody>
      </p:sp>
      <p:pic>
        <p:nvPicPr>
          <p:cNvPr id="7" name="Picture 6">
            <a:extLst>
              <a:ext uri="{FF2B5EF4-FFF2-40B4-BE49-F238E27FC236}">
                <a16:creationId xmlns:a16="http://schemas.microsoft.com/office/drawing/2014/main" id="{049E56A5-2842-4DDD-91E4-9C963FA58989}"/>
              </a:ext>
            </a:extLst>
          </p:cNvPr>
          <p:cNvPicPr>
            <a:picLocks noChangeAspect="1"/>
          </p:cNvPicPr>
          <p:nvPr/>
        </p:nvPicPr>
        <p:blipFill>
          <a:blip r:embed="rId2"/>
          <a:stretch>
            <a:fillRect/>
          </a:stretch>
        </p:blipFill>
        <p:spPr>
          <a:xfrm>
            <a:off x="2588454" y="3277772"/>
            <a:ext cx="5289453" cy="2899191"/>
          </a:xfrm>
          <a:prstGeom prst="rect">
            <a:avLst/>
          </a:prstGeom>
        </p:spPr>
      </p:pic>
      <p:cxnSp>
        <p:nvCxnSpPr>
          <p:cNvPr id="6" name="Straight Arrow Connector 5">
            <a:extLst>
              <a:ext uri="{FF2B5EF4-FFF2-40B4-BE49-F238E27FC236}">
                <a16:creationId xmlns:a16="http://schemas.microsoft.com/office/drawing/2014/main" id="{169873D9-B6A2-427C-8A0B-3AA516F1C98F}"/>
              </a:ext>
            </a:extLst>
          </p:cNvPr>
          <p:cNvCxnSpPr>
            <a:cxnSpLocks/>
          </p:cNvCxnSpPr>
          <p:nvPr/>
        </p:nvCxnSpPr>
        <p:spPr>
          <a:xfrm flipH="1">
            <a:off x="4843669" y="5790495"/>
            <a:ext cx="907775"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81747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10815-9B78-4E11-97DC-5B8334197C70}"/>
              </a:ext>
            </a:extLst>
          </p:cNvPr>
          <p:cNvSpPr>
            <a:spLocks noGrp="1"/>
          </p:cNvSpPr>
          <p:nvPr>
            <p:ph type="title"/>
          </p:nvPr>
        </p:nvSpPr>
        <p:spPr/>
        <p:txBody>
          <a:bodyPr>
            <a:noAutofit/>
          </a:bodyPr>
          <a:lstStyle/>
          <a:p>
            <a:r>
              <a:rPr lang="en-US" sz="3600" dirty="0"/>
              <a:t>Documenting the service of Follow-up</a:t>
            </a:r>
          </a:p>
        </p:txBody>
      </p:sp>
      <p:sp>
        <p:nvSpPr>
          <p:cNvPr id="3" name="Content Placeholder 2">
            <a:extLst>
              <a:ext uri="{FF2B5EF4-FFF2-40B4-BE49-F238E27FC236}">
                <a16:creationId xmlns:a16="http://schemas.microsoft.com/office/drawing/2014/main" id="{62633132-891B-4DBF-AA3F-F8C32F41C972}"/>
              </a:ext>
            </a:extLst>
          </p:cNvPr>
          <p:cNvSpPr>
            <a:spLocks noGrp="1"/>
          </p:cNvSpPr>
          <p:nvPr>
            <p:ph idx="1"/>
          </p:nvPr>
        </p:nvSpPr>
        <p:spPr>
          <a:xfrm>
            <a:off x="838200" y="2118167"/>
            <a:ext cx="10757452" cy="4058796"/>
          </a:xfrm>
        </p:spPr>
        <p:txBody>
          <a:bodyPr>
            <a:normAutofit/>
          </a:bodyPr>
          <a:lstStyle/>
          <a:p>
            <a:pPr marL="0" indent="0">
              <a:buNone/>
            </a:pPr>
            <a:endParaRPr lang="en-US" dirty="0">
              <a:solidFill>
                <a:schemeClr val="tx1"/>
              </a:solidFill>
            </a:endParaRPr>
          </a:p>
          <a:p>
            <a:r>
              <a:rPr lang="en-US" sz="3200" dirty="0">
                <a:solidFill>
                  <a:schemeClr val="tx1"/>
                </a:solidFill>
              </a:rPr>
              <a:t>This power point discussed the WIOA legislatively mandated follow-up, and demonstrated the steps required to record the service of follow-up within IWDS.</a:t>
            </a:r>
          </a:p>
          <a:p>
            <a:r>
              <a:rPr lang="en-US" sz="3200" dirty="0">
                <a:solidFill>
                  <a:schemeClr val="tx1"/>
                </a:solidFill>
              </a:rPr>
              <a:t>If you have questions related to recording the service of follow-up in IWDS, feel free to contact me at </a:t>
            </a:r>
            <a:r>
              <a:rPr lang="en-US" sz="3200" dirty="0">
                <a:solidFill>
                  <a:schemeClr val="tx1"/>
                </a:solidFill>
                <a:hlinkClick r:id="rId2">
                  <a:extLst>
                    <a:ext uri="{A12FA001-AC4F-418D-AE19-62706E023703}">
                      <ahyp:hlinkClr xmlns:ahyp="http://schemas.microsoft.com/office/drawing/2018/hyperlinkcolor" val="tx"/>
                    </a:ext>
                  </a:extLst>
                </a:hlinkClick>
              </a:rPr>
              <a:t>James.potts@Illinois.gov</a:t>
            </a:r>
            <a:r>
              <a:rPr lang="en-US" sz="3200" dirty="0">
                <a:solidFill>
                  <a:schemeClr val="tx1"/>
                </a:solidFill>
              </a:rPr>
              <a:t> or you can call me at (217) 416-7097.    </a:t>
            </a:r>
          </a:p>
          <a:p>
            <a:endParaRPr lang="en-US" sz="3200" dirty="0">
              <a:solidFill>
                <a:schemeClr val="accent1">
                  <a:lumMod val="50000"/>
                </a:schemeClr>
              </a:solidFill>
            </a:endParaRPr>
          </a:p>
          <a:p>
            <a:endParaRPr lang="en-US" dirty="0">
              <a:solidFill>
                <a:schemeClr val="accent1">
                  <a:lumMod val="50000"/>
                </a:schemeClr>
              </a:solidFill>
            </a:endParaRPr>
          </a:p>
        </p:txBody>
      </p:sp>
      <p:sp>
        <p:nvSpPr>
          <p:cNvPr id="4" name="Slide Number Placeholder 3">
            <a:extLst>
              <a:ext uri="{FF2B5EF4-FFF2-40B4-BE49-F238E27FC236}">
                <a16:creationId xmlns:a16="http://schemas.microsoft.com/office/drawing/2014/main" id="{45040C18-726F-40ED-9F79-F8560E53F0B1}"/>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197984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890D-92FE-4926-A1E2-B22F21EE442D}"/>
              </a:ext>
            </a:extLst>
          </p:cNvPr>
          <p:cNvSpPr>
            <a:spLocks noGrp="1"/>
          </p:cNvSpPr>
          <p:nvPr>
            <p:ph type="title"/>
          </p:nvPr>
        </p:nvSpPr>
        <p:spPr/>
        <p:txBody>
          <a:bodyPr>
            <a:normAutofit fontScale="90000"/>
          </a:bodyPr>
          <a:lstStyle/>
          <a:p>
            <a:r>
              <a:rPr lang="en-US" dirty="0"/>
              <a:t>Follow-up Services</a:t>
            </a:r>
          </a:p>
        </p:txBody>
      </p:sp>
      <p:sp>
        <p:nvSpPr>
          <p:cNvPr id="3" name="Content Placeholder 2">
            <a:extLst>
              <a:ext uri="{FF2B5EF4-FFF2-40B4-BE49-F238E27FC236}">
                <a16:creationId xmlns:a16="http://schemas.microsoft.com/office/drawing/2014/main" id="{6DEBA8A6-2CCF-4CD9-9E33-80E3AB18C1D4}"/>
              </a:ext>
            </a:extLst>
          </p:cNvPr>
          <p:cNvSpPr>
            <a:spLocks noGrp="1"/>
          </p:cNvSpPr>
          <p:nvPr>
            <p:ph idx="1"/>
          </p:nvPr>
        </p:nvSpPr>
        <p:spPr/>
        <p:txBody>
          <a:bodyPr>
            <a:normAutofit fontScale="92500" lnSpcReduction="10000"/>
          </a:bodyPr>
          <a:lstStyle/>
          <a:p>
            <a:pPr marL="0" indent="0">
              <a:buNone/>
            </a:pPr>
            <a:r>
              <a:rPr lang="en-US" sz="2600" dirty="0">
                <a:solidFill>
                  <a:schemeClr val="tx1"/>
                </a:solidFill>
              </a:rPr>
              <a:t>Federal guidance requires states and local areas to set policy on Follow-Up Services:   </a:t>
            </a:r>
          </a:p>
          <a:p>
            <a:pPr>
              <a:buFont typeface="Arial" panose="020B0604020202020204" pitchFamily="34" charset="0"/>
              <a:buChar char="•"/>
            </a:pPr>
            <a:r>
              <a:rPr lang="en-US" sz="2600" dirty="0">
                <a:solidFill>
                  <a:schemeClr val="tx1"/>
                </a:solidFill>
              </a:rPr>
              <a:t>OET Policy Chapter 4: Section 2.4 - Follow-Up Services – provides overall feedback for Adult, Dislocated Worker and Youth follow-up related to two-way communication; including telephone conversations, in person or via e-mail (or other social media) could be considered two-way communication as part of follow-up.</a:t>
            </a:r>
          </a:p>
          <a:p>
            <a:pPr>
              <a:buFont typeface="Arial" panose="020B0604020202020204" pitchFamily="34" charset="0"/>
              <a:buChar char="•"/>
            </a:pPr>
            <a:r>
              <a:rPr lang="en-US" sz="2600" dirty="0">
                <a:solidFill>
                  <a:schemeClr val="tx1"/>
                </a:solidFill>
              </a:rPr>
              <a:t>This policy guidance reiterates that sending a letter or leaving a voicemail for a client is not an acceptable two-way communication to be recorded as follow-up.  </a:t>
            </a:r>
          </a:p>
          <a:p>
            <a:pPr>
              <a:buFont typeface="Arial" panose="020B0604020202020204" pitchFamily="34" charset="0"/>
              <a:buChar char="•"/>
            </a:pPr>
            <a:r>
              <a:rPr lang="en-US" sz="2600" dirty="0">
                <a:solidFill>
                  <a:schemeClr val="tx1"/>
                </a:solidFill>
              </a:rPr>
              <a:t>This policy guidance states that follow-up services may begin after the last date of service, if the participant does not receive any other future services. </a:t>
            </a:r>
          </a:p>
          <a:p>
            <a:endParaRPr lang="en-US" dirty="0">
              <a:solidFill>
                <a:schemeClr val="accent1">
                  <a:lumMod val="50000"/>
                </a:schemeClr>
              </a:solidFill>
            </a:endParaRPr>
          </a:p>
          <a:p>
            <a:endParaRPr lang="en-US" dirty="0">
              <a:solidFill>
                <a:schemeClr val="accent1">
                  <a:lumMod val="50000"/>
                </a:schemeClr>
              </a:solidFill>
            </a:endParaRPr>
          </a:p>
          <a:p>
            <a:endParaRPr lang="en-US" dirty="0"/>
          </a:p>
        </p:txBody>
      </p:sp>
      <p:sp>
        <p:nvSpPr>
          <p:cNvPr id="4" name="Slide Number Placeholder 3">
            <a:extLst>
              <a:ext uri="{FF2B5EF4-FFF2-40B4-BE49-F238E27FC236}">
                <a16:creationId xmlns:a16="http://schemas.microsoft.com/office/drawing/2014/main" id="{872B1144-21FA-4AA8-9047-413C46F4C51F}"/>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315069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89E69-5496-45D7-8B0C-D2B0D7C37BB3}"/>
              </a:ext>
            </a:extLst>
          </p:cNvPr>
          <p:cNvSpPr>
            <a:spLocks noGrp="1"/>
          </p:cNvSpPr>
          <p:nvPr>
            <p:ph type="title"/>
          </p:nvPr>
        </p:nvSpPr>
        <p:spPr/>
        <p:txBody>
          <a:bodyPr>
            <a:normAutofit fontScale="90000"/>
          </a:bodyPr>
          <a:lstStyle/>
          <a:p>
            <a:r>
              <a:rPr lang="en-US" dirty="0"/>
              <a:t>Follow-up Services</a:t>
            </a:r>
          </a:p>
        </p:txBody>
      </p:sp>
      <p:sp>
        <p:nvSpPr>
          <p:cNvPr id="3" name="Content Placeholder 2">
            <a:extLst>
              <a:ext uri="{FF2B5EF4-FFF2-40B4-BE49-F238E27FC236}">
                <a16:creationId xmlns:a16="http://schemas.microsoft.com/office/drawing/2014/main" id="{A7870DA1-BD13-4398-9FFC-692B0610E609}"/>
              </a:ext>
            </a:extLst>
          </p:cNvPr>
          <p:cNvSpPr>
            <a:spLocks noGrp="1"/>
          </p:cNvSpPr>
          <p:nvPr>
            <p:ph idx="1"/>
          </p:nvPr>
        </p:nvSpPr>
        <p:spPr/>
        <p:txBody>
          <a:bodyPr/>
          <a:lstStyle/>
          <a:p>
            <a:r>
              <a:rPr lang="en-US" dirty="0">
                <a:solidFill>
                  <a:schemeClr val="tx1"/>
                </a:solidFill>
              </a:rPr>
              <a:t>Other guidance in OET Policy Chapter 4: Section 2.4 - Follow-Up Services:   </a:t>
            </a:r>
          </a:p>
          <a:p>
            <a:pPr lvl="1"/>
            <a:r>
              <a:rPr lang="en-US" dirty="0">
                <a:solidFill>
                  <a:schemeClr val="tx1"/>
                </a:solidFill>
              </a:rPr>
              <a:t>It is the responsibility of the Career Planner to determine, in conjunction with the Participant, which follow-up services after exit would best suit the individual’s circumstances.  </a:t>
            </a:r>
          </a:p>
          <a:p>
            <a:pPr lvl="1"/>
            <a:r>
              <a:rPr lang="en-US" dirty="0">
                <a:solidFill>
                  <a:schemeClr val="tx1"/>
                </a:solidFill>
              </a:rPr>
              <a:t>Some things to consider, at a minimum for Federal Reporting and Performance Impacts items related to post exit Employment, Wages, Education Status are considered on a quarterly basis, especially note worthy is 2</a:t>
            </a:r>
            <a:r>
              <a:rPr lang="en-US" baseline="30000" dirty="0">
                <a:solidFill>
                  <a:schemeClr val="tx1"/>
                </a:solidFill>
              </a:rPr>
              <a:t>nd</a:t>
            </a:r>
            <a:r>
              <a:rPr lang="en-US" dirty="0">
                <a:solidFill>
                  <a:schemeClr val="tx1"/>
                </a:solidFill>
              </a:rPr>
              <a:t> Quarter post exit and 4</a:t>
            </a:r>
            <a:r>
              <a:rPr lang="en-US" baseline="30000" dirty="0">
                <a:solidFill>
                  <a:schemeClr val="tx1"/>
                </a:solidFill>
              </a:rPr>
              <a:t>th</a:t>
            </a:r>
            <a:r>
              <a:rPr lang="en-US" dirty="0">
                <a:solidFill>
                  <a:schemeClr val="tx1"/>
                </a:solidFill>
              </a:rPr>
              <a:t> Quarter post exit are the most important time frames for Performance outcomes.</a:t>
            </a:r>
            <a:endParaRPr lang="en-US" dirty="0"/>
          </a:p>
        </p:txBody>
      </p:sp>
      <p:sp>
        <p:nvSpPr>
          <p:cNvPr id="4" name="Slide Number Placeholder 3">
            <a:extLst>
              <a:ext uri="{FF2B5EF4-FFF2-40B4-BE49-F238E27FC236}">
                <a16:creationId xmlns:a16="http://schemas.microsoft.com/office/drawing/2014/main" id="{8E108D55-A39D-439E-A76C-DEE1B5A0DCD5}"/>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359762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0DDB-BECE-4D06-8351-2D1670360182}"/>
              </a:ext>
            </a:extLst>
          </p:cNvPr>
          <p:cNvSpPr>
            <a:spLocks noGrp="1"/>
          </p:cNvSpPr>
          <p:nvPr>
            <p:ph type="title"/>
          </p:nvPr>
        </p:nvSpPr>
        <p:spPr/>
        <p:txBody>
          <a:bodyPr>
            <a:normAutofit fontScale="90000"/>
          </a:bodyPr>
          <a:lstStyle/>
          <a:p>
            <a:r>
              <a:rPr lang="en-US" dirty="0"/>
              <a:t>Follow-up Services</a:t>
            </a:r>
          </a:p>
        </p:txBody>
      </p:sp>
      <p:sp>
        <p:nvSpPr>
          <p:cNvPr id="3" name="Content Placeholder 2">
            <a:extLst>
              <a:ext uri="{FF2B5EF4-FFF2-40B4-BE49-F238E27FC236}">
                <a16:creationId xmlns:a16="http://schemas.microsoft.com/office/drawing/2014/main" id="{139E930F-9E96-47FA-ABA2-254AE8FE6EB9}"/>
              </a:ext>
            </a:extLst>
          </p:cNvPr>
          <p:cNvSpPr>
            <a:spLocks noGrp="1"/>
          </p:cNvSpPr>
          <p:nvPr>
            <p:ph idx="1"/>
          </p:nvPr>
        </p:nvSpPr>
        <p:spPr/>
        <p:txBody>
          <a:bodyPr>
            <a:normAutofit/>
          </a:bodyPr>
          <a:lstStyle/>
          <a:p>
            <a:r>
              <a:rPr lang="en-US" dirty="0">
                <a:solidFill>
                  <a:schemeClr val="tx1"/>
                </a:solidFill>
              </a:rPr>
              <a:t>Other guidance in OET Policy Chapter 4: Section 2.4 - Follow-Up Services:   </a:t>
            </a:r>
          </a:p>
          <a:p>
            <a:pPr lvl="1"/>
            <a:r>
              <a:rPr lang="en-US" dirty="0">
                <a:solidFill>
                  <a:schemeClr val="tx1"/>
                </a:solidFill>
              </a:rPr>
              <a:t>Guidance is given that follow-up should be as often as necessary throughout the required twelve (12) months.</a:t>
            </a:r>
          </a:p>
          <a:p>
            <a:pPr lvl="2"/>
            <a:r>
              <a:rPr lang="en-US" dirty="0">
                <a:solidFill>
                  <a:schemeClr val="tx1"/>
                </a:solidFill>
              </a:rPr>
              <a:t>At a minimum, it should occur at least every thirty (30) days for the first three (3) months and then must occur once a quarter for the remainder of the twelve (12) month period.</a:t>
            </a:r>
          </a:p>
          <a:p>
            <a:pPr lvl="2"/>
            <a:r>
              <a:rPr lang="en-US" dirty="0">
                <a:solidFill>
                  <a:schemeClr val="tx1"/>
                </a:solidFill>
              </a:rPr>
              <a:t>This aligns with quarterly post-exit reporting requirements.  </a:t>
            </a:r>
          </a:p>
          <a:p>
            <a:pPr lvl="1"/>
            <a:r>
              <a:rPr lang="en-US" dirty="0">
                <a:solidFill>
                  <a:schemeClr val="tx1"/>
                </a:solidFill>
              </a:rPr>
              <a:t>The follow-up service activity must be recorded in Illinois Workforce Development System (IWDS) throughout the required twelve (12) months.</a:t>
            </a:r>
          </a:p>
          <a:p>
            <a:pPr lvl="2"/>
            <a:r>
              <a:rPr lang="en-US" dirty="0">
                <a:solidFill>
                  <a:schemeClr val="tx1"/>
                </a:solidFill>
              </a:rPr>
              <a:t>Service of Follow-up is opened, but the actual follow-up actions are recorded within the Case Note section or on the exit control panel of the client’s record. 	</a:t>
            </a:r>
          </a:p>
        </p:txBody>
      </p:sp>
      <p:sp>
        <p:nvSpPr>
          <p:cNvPr id="4" name="Slide Number Placeholder 3">
            <a:extLst>
              <a:ext uri="{FF2B5EF4-FFF2-40B4-BE49-F238E27FC236}">
                <a16:creationId xmlns:a16="http://schemas.microsoft.com/office/drawing/2014/main" id="{B8487519-F809-4358-A1CB-EB228D873686}"/>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271902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10D6-0F91-4083-BB35-10296888BA59}"/>
              </a:ext>
            </a:extLst>
          </p:cNvPr>
          <p:cNvSpPr>
            <a:spLocks noGrp="1"/>
          </p:cNvSpPr>
          <p:nvPr>
            <p:ph type="title"/>
          </p:nvPr>
        </p:nvSpPr>
        <p:spPr/>
        <p:txBody>
          <a:bodyPr>
            <a:noAutofit/>
          </a:bodyPr>
          <a:lstStyle/>
          <a:p>
            <a:r>
              <a:rPr lang="en-US" sz="3200" dirty="0"/>
              <a:t>Adult &amp; Dislocated Worker Follow-up Services</a:t>
            </a:r>
          </a:p>
        </p:txBody>
      </p:sp>
      <p:sp>
        <p:nvSpPr>
          <p:cNvPr id="3" name="Content Placeholder 2">
            <a:extLst>
              <a:ext uri="{FF2B5EF4-FFF2-40B4-BE49-F238E27FC236}">
                <a16:creationId xmlns:a16="http://schemas.microsoft.com/office/drawing/2014/main" id="{2FEF63BD-2F04-4A2F-9D0D-DA17A3FBF41B}"/>
              </a:ext>
            </a:extLst>
          </p:cNvPr>
          <p:cNvSpPr>
            <a:spLocks noGrp="1"/>
          </p:cNvSpPr>
          <p:nvPr>
            <p:ph idx="1"/>
          </p:nvPr>
        </p:nvSpPr>
        <p:spPr/>
        <p:txBody>
          <a:bodyPr>
            <a:normAutofit fontScale="92500"/>
          </a:bodyPr>
          <a:lstStyle/>
          <a:p>
            <a:pPr>
              <a:buFont typeface="Arial" panose="020B0604020202020204" pitchFamily="34" charset="0"/>
              <a:buChar char="•"/>
            </a:pPr>
            <a:r>
              <a:rPr lang="en-US" dirty="0">
                <a:solidFill>
                  <a:schemeClr val="tx1"/>
                </a:solidFill>
              </a:rPr>
              <a:t>OET Policy Chapter 4: Section 2.4.1 provides specific feedback on Adult and Dislocated Worker Programs Follow-Up Service.</a:t>
            </a:r>
          </a:p>
          <a:p>
            <a:pPr>
              <a:buFont typeface="Arial" panose="020B0604020202020204" pitchFamily="34" charset="0"/>
              <a:buChar char="•"/>
            </a:pPr>
            <a:r>
              <a:rPr lang="en-US" dirty="0">
                <a:solidFill>
                  <a:schemeClr val="tx1"/>
                </a:solidFill>
              </a:rPr>
              <a:t>Federal guidance under TEGL 19-16 requires that follow-up services must be provided for up to twelve (12) months after the first date of employment for Adults and Dislocated Workers who obtain “Unsubsidized Employment”.</a:t>
            </a:r>
          </a:p>
          <a:p>
            <a:pPr lvl="1">
              <a:buFont typeface="Arial" panose="020B0604020202020204" pitchFamily="34" charset="0"/>
              <a:buChar char="•"/>
            </a:pPr>
            <a:r>
              <a:rPr lang="en-US" dirty="0">
                <a:solidFill>
                  <a:schemeClr val="tx1"/>
                </a:solidFill>
              </a:rPr>
              <a:t>However, if an Adult or Dislocated Worker client is still receiving traditional WIOA services, it is not possible to open Follow-up services.</a:t>
            </a:r>
          </a:p>
          <a:p>
            <a:pPr lvl="1">
              <a:buFont typeface="Arial" panose="020B0604020202020204" pitchFamily="34" charset="0"/>
              <a:buChar char="•"/>
            </a:pPr>
            <a:r>
              <a:rPr lang="en-US" dirty="0">
                <a:solidFill>
                  <a:schemeClr val="tx1"/>
                </a:solidFill>
              </a:rPr>
              <a:t>So in those instances when the client enters “unsubsidized employment” while still enrolled in traditional WIOA services, the follow-up is included and recorded by the Career Planner staff in routine, two-way communication with the client. </a:t>
            </a:r>
          </a:p>
          <a:p>
            <a:endParaRPr lang="en-US" dirty="0"/>
          </a:p>
        </p:txBody>
      </p:sp>
      <p:sp>
        <p:nvSpPr>
          <p:cNvPr id="4" name="Slide Number Placeholder 3">
            <a:extLst>
              <a:ext uri="{FF2B5EF4-FFF2-40B4-BE49-F238E27FC236}">
                <a16:creationId xmlns:a16="http://schemas.microsoft.com/office/drawing/2014/main" id="{F5F119D4-FD8D-4030-A7E0-2A565BA5C48C}"/>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3894922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1B14-BCD3-411F-942F-DB3A5590B677}"/>
              </a:ext>
            </a:extLst>
          </p:cNvPr>
          <p:cNvSpPr>
            <a:spLocks noGrp="1"/>
          </p:cNvSpPr>
          <p:nvPr>
            <p:ph type="title"/>
          </p:nvPr>
        </p:nvSpPr>
        <p:spPr/>
        <p:txBody>
          <a:bodyPr>
            <a:normAutofit/>
          </a:bodyPr>
          <a:lstStyle/>
          <a:p>
            <a:r>
              <a:rPr lang="en-US" sz="3200" dirty="0"/>
              <a:t>Adult &amp; Dislocated Worker Follow-up Services</a:t>
            </a:r>
          </a:p>
        </p:txBody>
      </p:sp>
      <p:sp>
        <p:nvSpPr>
          <p:cNvPr id="3" name="Content Placeholder 2">
            <a:extLst>
              <a:ext uri="{FF2B5EF4-FFF2-40B4-BE49-F238E27FC236}">
                <a16:creationId xmlns:a16="http://schemas.microsoft.com/office/drawing/2014/main" id="{58912BA6-1BD4-4452-B1F1-42A212B3FC05}"/>
              </a:ext>
            </a:extLst>
          </p:cNvPr>
          <p:cNvSpPr>
            <a:spLocks noGrp="1"/>
          </p:cNvSpPr>
          <p:nvPr>
            <p:ph idx="1"/>
          </p:nvPr>
        </p:nvSpPr>
        <p:spPr/>
        <p:txBody>
          <a:bodyPr>
            <a:normAutofit lnSpcReduction="10000"/>
          </a:bodyPr>
          <a:lstStyle/>
          <a:p>
            <a:r>
              <a:rPr lang="en-US" dirty="0">
                <a:solidFill>
                  <a:schemeClr val="tx1"/>
                </a:solidFill>
              </a:rPr>
              <a:t>OET Policy Chapter 4: Section 2.4.1 provides specific feedback on Adult and Dislocated Worker Programs Follow-Up Service.</a:t>
            </a:r>
          </a:p>
          <a:p>
            <a:pPr>
              <a:buFont typeface="Arial" panose="020B0604020202020204" pitchFamily="34" charset="0"/>
              <a:buChar char="•"/>
            </a:pPr>
            <a:r>
              <a:rPr lang="en-US" dirty="0">
                <a:solidFill>
                  <a:schemeClr val="tx1"/>
                </a:solidFill>
              </a:rPr>
              <a:t>Federal guidance under TEGL 19-16 requires that follow-up services must be provided for up to twelve (12) months after the first date of employment for Adults and Dislocated Workers who obtain “Unsubsidized Employment”.</a:t>
            </a:r>
          </a:p>
          <a:p>
            <a:pPr lvl="1">
              <a:buFont typeface="Arial" panose="020B0604020202020204" pitchFamily="34" charset="0"/>
              <a:buChar char="•"/>
            </a:pPr>
            <a:r>
              <a:rPr lang="en-US" dirty="0">
                <a:solidFill>
                  <a:schemeClr val="tx1"/>
                </a:solidFill>
              </a:rPr>
              <a:t>When all WIOA services have been completed, then the activity of Follow-up should be opened.   </a:t>
            </a:r>
          </a:p>
          <a:p>
            <a:pPr lvl="1">
              <a:buFont typeface="Arial" panose="020B0604020202020204" pitchFamily="34" charset="0"/>
              <a:buChar char="•"/>
            </a:pPr>
            <a:r>
              <a:rPr lang="en-US" dirty="0">
                <a:solidFill>
                  <a:schemeClr val="tx1"/>
                </a:solidFill>
              </a:rPr>
              <a:t>All two-way communication completed as part of follow-up, should be recorded under the “Case Note” feature within IWDS and/or on the exit control panel of the client’s record.  </a:t>
            </a:r>
          </a:p>
        </p:txBody>
      </p:sp>
      <p:sp>
        <p:nvSpPr>
          <p:cNvPr id="4" name="Slide Number Placeholder 3">
            <a:extLst>
              <a:ext uri="{FF2B5EF4-FFF2-40B4-BE49-F238E27FC236}">
                <a16:creationId xmlns:a16="http://schemas.microsoft.com/office/drawing/2014/main" id="{451D733F-875E-4BEA-8804-C0E4AD53F653}"/>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1749521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B76F-357A-44FB-888D-E6776E119634}"/>
              </a:ext>
            </a:extLst>
          </p:cNvPr>
          <p:cNvSpPr>
            <a:spLocks noGrp="1"/>
          </p:cNvSpPr>
          <p:nvPr>
            <p:ph type="title"/>
          </p:nvPr>
        </p:nvSpPr>
        <p:spPr/>
        <p:txBody>
          <a:bodyPr>
            <a:normAutofit/>
          </a:bodyPr>
          <a:lstStyle/>
          <a:p>
            <a:r>
              <a:rPr lang="en-US" sz="3200" dirty="0"/>
              <a:t>Adult &amp; Dislocated Worker Follow-up Services</a:t>
            </a:r>
          </a:p>
        </p:txBody>
      </p:sp>
      <p:sp>
        <p:nvSpPr>
          <p:cNvPr id="3" name="Content Placeholder 2">
            <a:extLst>
              <a:ext uri="{FF2B5EF4-FFF2-40B4-BE49-F238E27FC236}">
                <a16:creationId xmlns:a16="http://schemas.microsoft.com/office/drawing/2014/main" id="{B39B2D8B-25E6-4160-B629-97DEAE29EB94}"/>
              </a:ext>
            </a:extLst>
          </p:cNvPr>
          <p:cNvSpPr>
            <a:spLocks noGrp="1"/>
          </p:cNvSpPr>
          <p:nvPr>
            <p:ph idx="1"/>
          </p:nvPr>
        </p:nvSpPr>
        <p:spPr/>
        <p:txBody>
          <a:bodyPr/>
          <a:lstStyle/>
          <a:p>
            <a:r>
              <a:rPr lang="en-US" dirty="0">
                <a:solidFill>
                  <a:schemeClr val="tx1"/>
                </a:solidFill>
              </a:rPr>
              <a:t>OET Policy Chapter 4: Section 2.4.1 provides specific feedback on Adult and Dislocated Worker Programs Follow-Up Service.</a:t>
            </a:r>
          </a:p>
          <a:p>
            <a:pPr lvl="1"/>
            <a:r>
              <a:rPr lang="en-US" dirty="0">
                <a:solidFill>
                  <a:schemeClr val="tx1"/>
                </a:solidFill>
              </a:rPr>
              <a:t>For those Adult and Dislocated Worker clients who obtain unsubsidized employment, the follow-up services are designed to help individuals retain employment, earn wage gains, or advance within their occupation.  </a:t>
            </a:r>
          </a:p>
          <a:p>
            <a:pPr lvl="1"/>
            <a:r>
              <a:rPr lang="en-US" dirty="0">
                <a:solidFill>
                  <a:schemeClr val="tx1"/>
                </a:solidFill>
              </a:rPr>
              <a:t>Supportive Services </a:t>
            </a:r>
            <a:r>
              <a:rPr lang="en-US" b="1" u="sng" dirty="0">
                <a:solidFill>
                  <a:schemeClr val="tx1"/>
                </a:solidFill>
              </a:rPr>
              <a:t>cannot</a:t>
            </a:r>
            <a:r>
              <a:rPr lang="en-US" dirty="0">
                <a:solidFill>
                  <a:schemeClr val="tx1"/>
                </a:solidFill>
              </a:rPr>
              <a:t> be provided for Adult and Dislocated Worker clients while in Follow-up (this is allowed for Youth clients who are in Follow-up).</a:t>
            </a:r>
          </a:p>
          <a:p>
            <a:pPr lvl="1"/>
            <a:endParaRPr lang="en-US" dirty="0"/>
          </a:p>
        </p:txBody>
      </p:sp>
      <p:sp>
        <p:nvSpPr>
          <p:cNvPr id="4" name="Slide Number Placeholder 3">
            <a:extLst>
              <a:ext uri="{FF2B5EF4-FFF2-40B4-BE49-F238E27FC236}">
                <a16:creationId xmlns:a16="http://schemas.microsoft.com/office/drawing/2014/main" id="{B4F66456-8088-4D22-BEF2-D6E222B1DC2F}"/>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188427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20CE-8B4E-4D14-9A40-C0E1A616C86C}"/>
              </a:ext>
            </a:extLst>
          </p:cNvPr>
          <p:cNvSpPr>
            <a:spLocks noGrp="1"/>
          </p:cNvSpPr>
          <p:nvPr>
            <p:ph type="title"/>
          </p:nvPr>
        </p:nvSpPr>
        <p:spPr/>
        <p:txBody>
          <a:bodyPr>
            <a:normAutofit/>
          </a:bodyPr>
          <a:lstStyle/>
          <a:p>
            <a:r>
              <a:rPr lang="en-US" sz="3200" dirty="0"/>
              <a:t>Adult &amp; Dislocated Worker Follow-up Services</a:t>
            </a:r>
          </a:p>
        </p:txBody>
      </p:sp>
      <p:sp>
        <p:nvSpPr>
          <p:cNvPr id="3" name="Content Placeholder 2">
            <a:extLst>
              <a:ext uri="{FF2B5EF4-FFF2-40B4-BE49-F238E27FC236}">
                <a16:creationId xmlns:a16="http://schemas.microsoft.com/office/drawing/2014/main" id="{6890E929-4D80-4843-94F0-4BC218A773F8}"/>
              </a:ext>
            </a:extLst>
          </p:cNvPr>
          <p:cNvSpPr>
            <a:spLocks noGrp="1"/>
          </p:cNvSpPr>
          <p:nvPr>
            <p:ph idx="1"/>
          </p:nvPr>
        </p:nvSpPr>
        <p:spPr/>
        <p:txBody>
          <a:bodyPr>
            <a:normAutofit fontScale="92500" lnSpcReduction="10000"/>
          </a:bodyPr>
          <a:lstStyle/>
          <a:p>
            <a:r>
              <a:rPr lang="en-US" dirty="0">
                <a:solidFill>
                  <a:schemeClr val="tx1"/>
                </a:solidFill>
              </a:rPr>
              <a:t>OET Policy Chapter 4: Section 2.4.1 provides specific feedback on Adult and Dislocated Worker Programs Follow-Up Service.</a:t>
            </a:r>
          </a:p>
          <a:p>
            <a:pPr lvl="1"/>
            <a:r>
              <a:rPr lang="en-US" dirty="0">
                <a:solidFill>
                  <a:schemeClr val="tx1"/>
                </a:solidFill>
              </a:rPr>
              <a:t>Follow-up services must be provided as appropriately related to counseling regarding the workplace to improve/assist with retention of employment.</a:t>
            </a:r>
          </a:p>
          <a:p>
            <a:pPr lvl="1"/>
            <a:r>
              <a:rPr lang="en-US" dirty="0">
                <a:solidFill>
                  <a:schemeClr val="tx1"/>
                </a:solidFill>
              </a:rPr>
              <a:t>Below is a list of activities offered, but is not limited to the following:</a:t>
            </a:r>
          </a:p>
          <a:p>
            <a:pPr lvl="2"/>
            <a:r>
              <a:rPr lang="en-US" dirty="0">
                <a:solidFill>
                  <a:schemeClr val="tx1"/>
                </a:solidFill>
              </a:rPr>
              <a:t>Counseling individuals about the workplace; </a:t>
            </a:r>
          </a:p>
          <a:p>
            <a:pPr lvl="2"/>
            <a:r>
              <a:rPr lang="en-US" dirty="0">
                <a:solidFill>
                  <a:schemeClr val="tx1"/>
                </a:solidFill>
              </a:rPr>
              <a:t>Contacting individuals or employers to verify employment;</a:t>
            </a:r>
          </a:p>
          <a:p>
            <a:pPr lvl="2"/>
            <a:r>
              <a:rPr lang="en-US" dirty="0">
                <a:solidFill>
                  <a:schemeClr val="tx1"/>
                </a:solidFill>
              </a:rPr>
              <a:t>Contacting individuals or employers to help secure better paying jobs; </a:t>
            </a:r>
          </a:p>
          <a:p>
            <a:pPr lvl="2"/>
            <a:r>
              <a:rPr lang="en-US" dirty="0">
                <a:solidFill>
                  <a:schemeClr val="tx1"/>
                </a:solidFill>
              </a:rPr>
              <a:t>Assisting individuals and employers in resolving work-related problems;</a:t>
            </a:r>
          </a:p>
          <a:p>
            <a:pPr lvl="2"/>
            <a:r>
              <a:rPr lang="en-US" dirty="0">
                <a:solidFill>
                  <a:schemeClr val="tx1"/>
                </a:solidFill>
              </a:rPr>
              <a:t>Connecting individuals to peer support groups;</a:t>
            </a:r>
          </a:p>
          <a:p>
            <a:pPr lvl="2"/>
            <a:r>
              <a:rPr lang="en-US" dirty="0">
                <a:solidFill>
                  <a:schemeClr val="tx1"/>
                </a:solidFill>
              </a:rPr>
              <a:t>Providing individuals with information about additional educational or employment opportunities; and </a:t>
            </a:r>
          </a:p>
          <a:p>
            <a:pPr lvl="2"/>
            <a:r>
              <a:rPr lang="en-US" dirty="0">
                <a:solidFill>
                  <a:schemeClr val="tx1"/>
                </a:solidFill>
              </a:rPr>
              <a:t>Providing individuals with referrals to other community resources.</a:t>
            </a:r>
          </a:p>
          <a:p>
            <a:pPr lvl="2"/>
            <a:endParaRPr lang="en-US" dirty="0">
              <a:solidFill>
                <a:schemeClr val="tx1"/>
              </a:solidFill>
            </a:endParaRPr>
          </a:p>
          <a:p>
            <a:pPr lvl="2"/>
            <a:endParaRPr lang="en-US" dirty="0"/>
          </a:p>
        </p:txBody>
      </p:sp>
      <p:sp>
        <p:nvSpPr>
          <p:cNvPr id="4" name="Slide Number Placeholder 3">
            <a:extLst>
              <a:ext uri="{FF2B5EF4-FFF2-40B4-BE49-F238E27FC236}">
                <a16:creationId xmlns:a16="http://schemas.microsoft.com/office/drawing/2014/main" id="{A03D6DBE-A9A0-48BE-BE90-F2F7CEDC26B8}"/>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910731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8F2D83B-F826-4FA5-94FF-3DF88AAE4CB1}"/>
</file>

<file path=customXml/itemProps2.xml><?xml version="1.0" encoding="utf-8"?>
<ds:datastoreItem xmlns:ds="http://schemas.openxmlformats.org/officeDocument/2006/customXml" ds:itemID="{91C4E2B5-5D7D-4E9B-95D7-2DEA594FBB1F}"/>
</file>

<file path=customXml/itemProps3.xml><?xml version="1.0" encoding="utf-8"?>
<ds:datastoreItem xmlns:ds="http://schemas.openxmlformats.org/officeDocument/2006/customXml" ds:itemID="{188704C3-2B8B-478B-9869-E63A36BA1653}"/>
</file>

<file path=docProps/app.xml><?xml version="1.0" encoding="utf-8"?>
<Properties xmlns="http://schemas.openxmlformats.org/officeDocument/2006/extended-properties" xmlns:vt="http://schemas.openxmlformats.org/officeDocument/2006/docPropsVTypes">
  <TotalTime>5592</TotalTime>
  <Words>1960</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WIOA Mandated  Follow-up Services</vt:lpstr>
      <vt:lpstr>Federal and State Guidance</vt:lpstr>
      <vt:lpstr>Follow-up Services</vt:lpstr>
      <vt:lpstr>Follow-up Services</vt:lpstr>
      <vt:lpstr>Follow-up Services</vt:lpstr>
      <vt:lpstr>Adult &amp; Dislocated Worker Follow-up Services</vt:lpstr>
      <vt:lpstr>Adult &amp; Dislocated Worker Follow-up Services</vt:lpstr>
      <vt:lpstr>Adult &amp; Dislocated Worker Follow-up Services</vt:lpstr>
      <vt:lpstr>Adult &amp; Dislocated Worker Follow-up Services</vt:lpstr>
      <vt:lpstr>Adult &amp; Dislocated Worker Follow-up Services</vt:lpstr>
      <vt:lpstr>Adult &amp; Dislocated Worker Follow-up Services</vt:lpstr>
      <vt:lpstr>Youth Follow-up Services</vt:lpstr>
      <vt:lpstr>Youth Follow-up Services</vt:lpstr>
      <vt:lpstr>Youth Follow-up Services</vt:lpstr>
      <vt:lpstr>When to Open Follow-up</vt:lpstr>
      <vt:lpstr>Documenting the Service of Follow-up</vt:lpstr>
      <vt:lpstr>Documenting the Service of Follow-up</vt:lpstr>
      <vt:lpstr>Documenting the Service of Follow-up</vt:lpstr>
      <vt:lpstr>Documenting the service of Follow-up</vt:lpstr>
      <vt:lpstr>Recording Actions during Follow-up</vt:lpstr>
      <vt:lpstr>Follow-up Actions</vt:lpstr>
      <vt:lpstr>Documenting the service of Follow-up </vt:lpstr>
      <vt:lpstr>Documenting the service of Follow-up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Potts, James</cp:lastModifiedBy>
  <cp:revision>141</cp:revision>
  <cp:lastPrinted>2019-10-29T17:30:07Z</cp:lastPrinted>
  <dcterms:created xsi:type="dcterms:W3CDTF">2017-04-24T20:34:09Z</dcterms:created>
  <dcterms:modified xsi:type="dcterms:W3CDTF">2020-09-16T12:50:11Z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0x0101001E72BBCF13D0B54BA6F019D4ADC6FF0A</vt:lpwstr>
  </property>
</Properties>
</file>