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8" r:id="rId2"/>
  </p:sldMasterIdLst>
  <p:notesMasterIdLst>
    <p:notesMasterId r:id="rId46"/>
  </p:notesMasterIdLst>
  <p:handoutMasterIdLst>
    <p:handoutMasterId r:id="rId47"/>
  </p:handoutMasterIdLst>
  <p:sldIdLst>
    <p:sldId id="256" r:id="rId3"/>
    <p:sldId id="786" r:id="rId4"/>
    <p:sldId id="695" r:id="rId5"/>
    <p:sldId id="807" r:id="rId6"/>
    <p:sldId id="443" r:id="rId7"/>
    <p:sldId id="788" r:id="rId8"/>
    <p:sldId id="808" r:id="rId9"/>
    <p:sldId id="809" r:id="rId10"/>
    <p:sldId id="810" r:id="rId11"/>
    <p:sldId id="772" r:id="rId12"/>
    <p:sldId id="775" r:id="rId13"/>
    <p:sldId id="782" r:id="rId14"/>
    <p:sldId id="776" r:id="rId15"/>
    <p:sldId id="777" r:id="rId16"/>
    <p:sldId id="811" r:id="rId17"/>
    <p:sldId id="812" r:id="rId18"/>
    <p:sldId id="813" r:id="rId19"/>
    <p:sldId id="814" r:id="rId20"/>
    <p:sldId id="781" r:id="rId21"/>
    <p:sldId id="779" r:id="rId22"/>
    <p:sldId id="780" r:id="rId23"/>
    <p:sldId id="804" r:id="rId24"/>
    <p:sldId id="796" r:id="rId25"/>
    <p:sldId id="815" r:id="rId26"/>
    <p:sldId id="799" r:id="rId27"/>
    <p:sldId id="721" r:id="rId28"/>
    <p:sldId id="816" r:id="rId29"/>
    <p:sldId id="822" r:id="rId30"/>
    <p:sldId id="817" r:id="rId31"/>
    <p:sldId id="820" r:id="rId32"/>
    <p:sldId id="821" r:id="rId33"/>
    <p:sldId id="829" r:id="rId34"/>
    <p:sldId id="830" r:id="rId35"/>
    <p:sldId id="831" r:id="rId36"/>
    <p:sldId id="832" r:id="rId37"/>
    <p:sldId id="833" r:id="rId38"/>
    <p:sldId id="818" r:id="rId39"/>
    <p:sldId id="824" r:id="rId40"/>
    <p:sldId id="825" r:id="rId41"/>
    <p:sldId id="828" r:id="rId42"/>
    <p:sldId id="826" r:id="rId43"/>
    <p:sldId id="827" r:id="rId44"/>
    <p:sldId id="806" r:id="rId45"/>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35" autoAdjust="0"/>
    <p:restoredTop sz="85263" autoAdjust="0"/>
  </p:normalViewPr>
  <p:slideViewPr>
    <p:cSldViewPr>
      <p:cViewPr varScale="1">
        <p:scale>
          <a:sx n="76" d="100"/>
          <a:sy n="76" d="100"/>
        </p:scale>
        <p:origin x="217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08"/>
    </p:cViewPr>
  </p:sorterViewPr>
  <p:notesViewPr>
    <p:cSldViewPr>
      <p:cViewPr>
        <p:scale>
          <a:sx n="112" d="100"/>
          <a:sy n="112" d="100"/>
        </p:scale>
        <p:origin x="-1476" y="83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F1F29AC8-6B70-4D75-BFF5-0A87D0D47F09}" type="datetimeFigureOut">
              <a:rPr lang="en-US" smtClean="0"/>
              <a:t>1/11/2021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D04CCC8F-2BFE-48CC-B9E0-7A82941E1E95}" type="slidenum">
              <a:rPr lang="en-US" smtClean="0"/>
              <a:t>‹#›</a:t>
            </a:fld>
            <a:endParaRPr lang="en-US"/>
          </a:p>
        </p:txBody>
      </p:sp>
    </p:spTree>
    <p:extLst>
      <p:ext uri="{BB962C8B-B14F-4D97-AF65-F5344CB8AC3E}">
        <p14:creationId xmlns:p14="http://schemas.microsoft.com/office/powerpoint/2010/main" val="3905325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B39B4F8-A658-4E4D-8C12-B4AE21B4F4B0}" type="datetimeFigureOut">
              <a:rPr lang="en-US" smtClean="0"/>
              <a:t>1/11/2021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753675B-8982-4677-B996-E71960C0899F}" type="slidenum">
              <a:rPr lang="en-US" smtClean="0"/>
              <a:t>‹#›</a:t>
            </a:fld>
            <a:endParaRPr lang="en-US" dirty="0"/>
          </a:p>
        </p:txBody>
      </p:sp>
    </p:spTree>
    <p:extLst>
      <p:ext uri="{BB962C8B-B14F-4D97-AF65-F5344CB8AC3E}">
        <p14:creationId xmlns:p14="http://schemas.microsoft.com/office/powerpoint/2010/main" val="192342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53675B-8982-4677-B996-E71960C0899F}" type="slidenum">
              <a:rPr lang="en-US" smtClean="0"/>
              <a:t>1</a:t>
            </a:fld>
            <a:endParaRPr lang="en-US" dirty="0"/>
          </a:p>
        </p:txBody>
      </p:sp>
    </p:spTree>
    <p:extLst>
      <p:ext uri="{BB962C8B-B14F-4D97-AF65-F5344CB8AC3E}">
        <p14:creationId xmlns:p14="http://schemas.microsoft.com/office/powerpoint/2010/main" val="344745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53675B-8982-4677-B996-E71960C0899F}" type="slidenum">
              <a:rPr lang="en-US" smtClean="0"/>
              <a:t>5</a:t>
            </a:fld>
            <a:endParaRPr lang="en-US" dirty="0"/>
          </a:p>
        </p:txBody>
      </p:sp>
    </p:spTree>
    <p:extLst>
      <p:ext uri="{BB962C8B-B14F-4D97-AF65-F5344CB8AC3E}">
        <p14:creationId xmlns:p14="http://schemas.microsoft.com/office/powerpoint/2010/main" val="201674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53675B-8982-4677-B996-E71960C0899F}" type="slidenum">
              <a:rPr lang="en-US" smtClean="0"/>
              <a:t>24</a:t>
            </a:fld>
            <a:endParaRPr lang="en-US" dirty="0"/>
          </a:p>
        </p:txBody>
      </p:sp>
    </p:spTree>
    <p:extLst>
      <p:ext uri="{BB962C8B-B14F-4D97-AF65-F5344CB8AC3E}">
        <p14:creationId xmlns:p14="http://schemas.microsoft.com/office/powerpoint/2010/main" val="2817830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wknt_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fld id="{BEC8F22D-1E02-4910-8E7B-FAB39AA1D4D9}" type="datetime1">
              <a:rPr lang="en-US" smtClean="0"/>
              <a:t>1/11/2021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9E4C683-F30A-429C-B58C-F27D1953F1BC}" type="slidenum">
              <a:rPr lang="en-US"/>
              <a:pPr>
                <a:defRPr/>
              </a:pPr>
              <a:t>‹#›</a:t>
            </a:fld>
            <a:endParaRPr lang="en-US" dirty="0"/>
          </a:p>
        </p:txBody>
      </p:sp>
    </p:spTree>
    <p:extLst>
      <p:ext uri="{BB962C8B-B14F-4D97-AF65-F5344CB8AC3E}">
        <p14:creationId xmlns:p14="http://schemas.microsoft.com/office/powerpoint/2010/main" val="1663086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A4366BC-9A38-4039-9E8F-88FDE77A63A4}" type="datetime1">
              <a:rPr lang="en-US" smtClean="0"/>
              <a:t>1/11/2021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5A4760-AABB-4961-ADAE-8ED53C60DD9E}" type="slidenum">
              <a:rPr lang="en-US"/>
              <a:pPr>
                <a:defRPr/>
              </a:pPr>
              <a:t>‹#›</a:t>
            </a:fld>
            <a:endParaRPr lang="en-US" dirty="0"/>
          </a:p>
        </p:txBody>
      </p:sp>
    </p:spTree>
    <p:extLst>
      <p:ext uri="{BB962C8B-B14F-4D97-AF65-F5344CB8AC3E}">
        <p14:creationId xmlns:p14="http://schemas.microsoft.com/office/powerpoint/2010/main" val="14157106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AC3B8C5-BD67-4311-BD32-80C04D3C6FEE}" type="datetime1">
              <a:rPr lang="en-US" smtClean="0"/>
              <a:t>1/11/2021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9A871D-EB24-4241-88C8-F86330F75708}" type="slidenum">
              <a:rPr lang="en-US"/>
              <a:pPr>
                <a:defRPr/>
              </a:pPr>
              <a:t>‹#›</a:t>
            </a:fld>
            <a:endParaRPr lang="en-US" dirty="0"/>
          </a:p>
        </p:txBody>
      </p:sp>
    </p:spTree>
    <p:extLst>
      <p:ext uri="{BB962C8B-B14F-4D97-AF65-F5344CB8AC3E}">
        <p14:creationId xmlns:p14="http://schemas.microsoft.com/office/powerpoint/2010/main" val="37644150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wknt_ban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3"/>
          <p:cNvSpPr>
            <a:spLocks noGrp="1"/>
          </p:cNvSpPr>
          <p:nvPr>
            <p:ph type="dt" sz="half" idx="10"/>
          </p:nvPr>
        </p:nvSpPr>
        <p:spPr/>
        <p:txBody>
          <a:bodyPr/>
          <a:lstStyle>
            <a:lvl1pPr>
              <a:defRPr/>
            </a:lvl1pPr>
          </a:lstStyle>
          <a:p>
            <a:pPr>
              <a:defRPr/>
            </a:pPr>
            <a:fld id="{0AA8DD37-DD17-4CFF-BF54-4472217B0B98}" type="datetime1">
              <a:rPr lang="en-US" smtClean="0">
                <a:solidFill>
                  <a:prstClr val="black">
                    <a:tint val="75000"/>
                  </a:prstClr>
                </a:solidFill>
              </a:rPr>
              <a:t>1/11/2021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dirty="0"/>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B11217C-D188-4B7B-AA46-994CEEE292C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63100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F8A69A-235F-4430-8BE6-39BB5BA811E5}" type="datetime1">
              <a:rPr lang="en-US" smtClean="0">
                <a:solidFill>
                  <a:prstClr val="black">
                    <a:tint val="75000"/>
                  </a:prstClr>
                </a:solidFill>
              </a:rPr>
              <a:t>1/11/2021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90266F-7792-4508-862E-8792EE5B731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922290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4F6FF6F-11F2-41E8-BE36-D6C2AC4E5362}" type="datetime1">
              <a:rPr lang="en-US" smtClean="0">
                <a:solidFill>
                  <a:prstClr val="black">
                    <a:tint val="75000"/>
                  </a:prstClr>
                </a:solidFill>
              </a:rPr>
              <a:t>1/11/2021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A64D2D-26A1-4287-B9D6-A4D03B65DB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89899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D1ED21D-FE40-4D13-925A-E02914D26998}" type="datetime1">
              <a:rPr lang="en-US" smtClean="0">
                <a:solidFill>
                  <a:prstClr val="black">
                    <a:tint val="75000"/>
                  </a:prstClr>
                </a:solidFill>
              </a:rPr>
              <a:t>1/11/2021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4582505-829C-4A80-B162-220F6B2016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03561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195916-0F01-4A9A-BA6B-F46B507BE4F5}" type="datetime1">
              <a:rPr lang="en-US" smtClean="0">
                <a:solidFill>
                  <a:prstClr val="black">
                    <a:tint val="75000"/>
                  </a:prstClr>
                </a:solidFill>
              </a:rPr>
              <a:t>1/11/2021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81761F-E069-4050-BC23-69B63B87D63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31104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337E4E-41C7-4222-928B-B0A206BAD433}" type="datetime1">
              <a:rPr lang="en-US" smtClean="0">
                <a:solidFill>
                  <a:prstClr val="black">
                    <a:tint val="75000"/>
                  </a:prstClr>
                </a:solidFill>
              </a:rPr>
              <a:t>1/11/2021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B516BE1-FC0F-4D0C-A8CB-34D6D3B1701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01583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9E4812-6B09-4E8E-9CA2-9F62E8CF53F5}" type="datetime1">
              <a:rPr lang="en-US" smtClean="0">
                <a:solidFill>
                  <a:prstClr val="black">
                    <a:tint val="75000"/>
                  </a:prstClr>
                </a:solidFill>
              </a:rPr>
              <a:t>1/11/2021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4D1AE37-3C8B-4212-9462-0D712AC86C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941351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58B435E-715D-4CD3-8334-4B593AB47C44}" type="datetime1">
              <a:rPr lang="en-US" smtClean="0">
                <a:solidFill>
                  <a:prstClr val="black">
                    <a:tint val="75000"/>
                  </a:prstClr>
                </a:solidFill>
              </a:rPr>
              <a:t>1/11/2021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172F95-5FFB-4E18-ADEB-1B55238CA2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5166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F97064-9EED-4F0F-9799-FFC9D088F298}" type="datetime1">
              <a:rPr lang="en-US" smtClean="0"/>
              <a:t>1/11/2021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7D7614-D580-447C-B7C7-85DFA00F4D56}" type="slidenum">
              <a:rPr lang="en-US"/>
              <a:pPr>
                <a:defRPr/>
              </a:pPr>
              <a:t>‹#›</a:t>
            </a:fld>
            <a:endParaRPr lang="en-US" dirty="0"/>
          </a:p>
        </p:txBody>
      </p:sp>
    </p:spTree>
    <p:extLst>
      <p:ext uri="{BB962C8B-B14F-4D97-AF65-F5344CB8AC3E}">
        <p14:creationId xmlns:p14="http://schemas.microsoft.com/office/powerpoint/2010/main" val="2635937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A6DEC4-019A-4311-AA71-BABB4A8904C4}" type="datetime1">
              <a:rPr lang="en-US" smtClean="0">
                <a:solidFill>
                  <a:prstClr val="black">
                    <a:tint val="75000"/>
                  </a:prstClr>
                </a:solidFill>
              </a:rPr>
              <a:t>1/11/2021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934184-5D67-49EC-AEEA-0D4FC6282A3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50989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5039B86-526F-47EF-8D7F-50090B4830B8}" type="datetime1">
              <a:rPr lang="en-US" smtClean="0">
                <a:solidFill>
                  <a:prstClr val="black">
                    <a:tint val="75000"/>
                  </a:prstClr>
                </a:solidFill>
              </a:rPr>
              <a:t>1/11/2021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E21809-F7DB-4679-B6DE-63BBFF9AF00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6219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75D6B8-E90A-4D73-ABEA-0726A39D945D}" type="datetime1">
              <a:rPr lang="en-US" smtClean="0">
                <a:solidFill>
                  <a:prstClr val="black">
                    <a:tint val="75000"/>
                  </a:prstClr>
                </a:solidFill>
              </a:rPr>
              <a:t>1/11/2021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893C9-066F-4DF9-ADF8-345E95472CB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2710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155A97-242C-4C25-ACC6-6DE87FA05A4F}" type="datetime1">
              <a:rPr lang="en-US" smtClean="0"/>
              <a:t>1/11/2021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9E739E-62E2-4E5A-81B5-20F8421A8E7E}" type="slidenum">
              <a:rPr lang="en-US"/>
              <a:pPr>
                <a:defRPr/>
              </a:pPr>
              <a:t>‹#›</a:t>
            </a:fld>
            <a:endParaRPr lang="en-US" dirty="0"/>
          </a:p>
        </p:txBody>
      </p:sp>
    </p:spTree>
    <p:extLst>
      <p:ext uri="{BB962C8B-B14F-4D97-AF65-F5344CB8AC3E}">
        <p14:creationId xmlns:p14="http://schemas.microsoft.com/office/powerpoint/2010/main" val="3350948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1D51D8-FDA6-4662-94A5-3C22D6EFA7E0}" type="datetime1">
              <a:rPr lang="en-US" smtClean="0"/>
              <a:t>1/11/2021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FA8755F-F378-4DB3-B322-3774EC7FCF0B}" type="slidenum">
              <a:rPr lang="en-US"/>
              <a:pPr>
                <a:defRPr/>
              </a:pPr>
              <a:t>‹#›</a:t>
            </a:fld>
            <a:endParaRPr lang="en-US" dirty="0"/>
          </a:p>
        </p:txBody>
      </p:sp>
    </p:spTree>
    <p:extLst>
      <p:ext uri="{BB962C8B-B14F-4D97-AF65-F5344CB8AC3E}">
        <p14:creationId xmlns:p14="http://schemas.microsoft.com/office/powerpoint/2010/main" val="3361338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5C99A91-7968-446D-B29E-3844898CCDDB}" type="datetime1">
              <a:rPr lang="en-US" smtClean="0"/>
              <a:t>1/11/2021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92E8D06-48FB-46B9-A928-479228A6E7B3}" type="slidenum">
              <a:rPr lang="en-US"/>
              <a:pPr>
                <a:defRPr/>
              </a:pPr>
              <a:t>‹#›</a:t>
            </a:fld>
            <a:endParaRPr lang="en-US" dirty="0"/>
          </a:p>
        </p:txBody>
      </p:sp>
    </p:spTree>
    <p:extLst>
      <p:ext uri="{BB962C8B-B14F-4D97-AF65-F5344CB8AC3E}">
        <p14:creationId xmlns:p14="http://schemas.microsoft.com/office/powerpoint/2010/main" val="38888789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569050E-238D-456E-9A31-4C2F4F42749B}" type="datetime1">
              <a:rPr lang="en-US" smtClean="0"/>
              <a:t>1/11/2021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B8009FD-4DF5-49BA-B235-CD3419A4B4D0}" type="slidenum">
              <a:rPr lang="en-US"/>
              <a:pPr>
                <a:defRPr/>
              </a:pPr>
              <a:t>‹#›</a:t>
            </a:fld>
            <a:endParaRPr lang="en-US" dirty="0"/>
          </a:p>
        </p:txBody>
      </p:sp>
    </p:spTree>
    <p:extLst>
      <p:ext uri="{BB962C8B-B14F-4D97-AF65-F5344CB8AC3E}">
        <p14:creationId xmlns:p14="http://schemas.microsoft.com/office/powerpoint/2010/main" val="3519055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3B6DE6-27C9-4302-890E-265A9A47A42D}" type="datetime1">
              <a:rPr lang="en-US" smtClean="0"/>
              <a:t>1/11/2021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805AD31-F65A-4990-9304-D96FE3E0463A}" type="slidenum">
              <a:rPr lang="en-US"/>
              <a:pPr>
                <a:defRPr/>
              </a:pPr>
              <a:t>‹#›</a:t>
            </a:fld>
            <a:endParaRPr lang="en-US" dirty="0"/>
          </a:p>
        </p:txBody>
      </p:sp>
    </p:spTree>
    <p:extLst>
      <p:ext uri="{BB962C8B-B14F-4D97-AF65-F5344CB8AC3E}">
        <p14:creationId xmlns:p14="http://schemas.microsoft.com/office/powerpoint/2010/main" val="2137562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55F54A-32A4-45C3-A9C6-BE6F1A695F5B}" type="datetime1">
              <a:rPr lang="en-US" smtClean="0"/>
              <a:t>1/11/2021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4D9ECE-2192-4615-BF50-A9C19BB0B200}" type="slidenum">
              <a:rPr lang="en-US"/>
              <a:pPr>
                <a:defRPr/>
              </a:pPr>
              <a:t>‹#›</a:t>
            </a:fld>
            <a:endParaRPr lang="en-US" dirty="0"/>
          </a:p>
        </p:txBody>
      </p:sp>
    </p:spTree>
    <p:extLst>
      <p:ext uri="{BB962C8B-B14F-4D97-AF65-F5344CB8AC3E}">
        <p14:creationId xmlns:p14="http://schemas.microsoft.com/office/powerpoint/2010/main" val="1414326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EC338C-113F-479D-9DB4-4EA69525DD8C}" type="datetime1">
              <a:rPr lang="en-US" smtClean="0"/>
              <a:t>1/11/2021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8F5D98-42C8-4D2B-825B-1D99E65D8C53}" type="slidenum">
              <a:rPr lang="en-US"/>
              <a:pPr>
                <a:defRPr/>
              </a:pPr>
              <a:t>‹#›</a:t>
            </a:fld>
            <a:endParaRPr lang="en-US" dirty="0"/>
          </a:p>
        </p:txBody>
      </p:sp>
    </p:spTree>
    <p:extLst>
      <p:ext uri="{BB962C8B-B14F-4D97-AF65-F5344CB8AC3E}">
        <p14:creationId xmlns:p14="http://schemas.microsoft.com/office/powerpoint/2010/main" val="2921336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ABE952-2F8A-42E2-BB10-65F201A28E26}" type="datetime1">
              <a:rPr lang="en-US" smtClean="0"/>
              <a:t>1/11/2021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8FC9F25-04B7-4B66-BC6E-C02F8B0B403E}" type="slidenum">
              <a:rPr lang="en-US"/>
              <a:pPr>
                <a:defRPr/>
              </a:pPr>
              <a:t>‹#›</a:t>
            </a:fld>
            <a:endParaRPr lang="en-US" dirty="0"/>
          </a:p>
        </p:txBody>
      </p:sp>
      <p:pic>
        <p:nvPicPr>
          <p:cNvPr id="1031" name="Picture 6" descr="wknt_bann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67"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utura Md BT" pitchFamily="34" charset="0"/>
        </a:defRPr>
      </a:lvl2pPr>
      <a:lvl3pPr algn="ctr" rtl="0" eaLnBrk="0" fontAlgn="base" hangingPunct="0">
        <a:spcBef>
          <a:spcPct val="0"/>
        </a:spcBef>
        <a:spcAft>
          <a:spcPct val="0"/>
        </a:spcAft>
        <a:defRPr sz="4400">
          <a:solidFill>
            <a:schemeClr val="tx1"/>
          </a:solidFill>
          <a:latin typeface="Futura Md BT" pitchFamily="34" charset="0"/>
        </a:defRPr>
      </a:lvl3pPr>
      <a:lvl4pPr algn="ctr" rtl="0" eaLnBrk="0" fontAlgn="base" hangingPunct="0">
        <a:spcBef>
          <a:spcPct val="0"/>
        </a:spcBef>
        <a:spcAft>
          <a:spcPct val="0"/>
        </a:spcAft>
        <a:defRPr sz="4400">
          <a:solidFill>
            <a:schemeClr val="tx1"/>
          </a:solidFill>
          <a:latin typeface="Futura Md BT" pitchFamily="34" charset="0"/>
        </a:defRPr>
      </a:lvl4pPr>
      <a:lvl5pPr algn="ctr" rtl="0" eaLnBrk="0" fontAlgn="base" hangingPunct="0">
        <a:spcBef>
          <a:spcPct val="0"/>
        </a:spcBef>
        <a:spcAft>
          <a:spcPct val="0"/>
        </a:spcAft>
        <a:defRPr sz="4400">
          <a:solidFill>
            <a:schemeClr val="tx1"/>
          </a:solidFill>
          <a:latin typeface="Futura Md BT"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B941D6-9ED7-46A1-8AF4-833A74205B43}" type="datetime1">
              <a:rPr lang="en-US" smtClean="0">
                <a:solidFill>
                  <a:prstClr val="black">
                    <a:tint val="75000"/>
                  </a:prstClr>
                </a:solidFill>
              </a:rPr>
              <a:t>1/11/2021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0161874-CF5D-498E-B536-A9C062540F15}" type="slidenum">
              <a:rPr lang="en-US">
                <a:solidFill>
                  <a:prstClr val="black">
                    <a:tint val="75000"/>
                  </a:prstClr>
                </a:solidFill>
              </a:rPr>
              <a:pPr>
                <a:defRPr/>
              </a:pPr>
              <a:t>‹#›</a:t>
            </a:fld>
            <a:endParaRPr lang="en-US" dirty="0">
              <a:solidFill>
                <a:prstClr val="black">
                  <a:tint val="75000"/>
                </a:prstClr>
              </a:solidFill>
            </a:endParaRPr>
          </a:p>
        </p:txBody>
      </p:sp>
      <p:pic>
        <p:nvPicPr>
          <p:cNvPr id="1031" name="Picture 6" descr="wknt_banner.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228600" y="6248400"/>
            <a:ext cx="8650288" cy="0"/>
          </a:xfrm>
          <a:prstGeom prst="line">
            <a:avLst/>
          </a:prstGeom>
          <a:ln w="38100">
            <a:solidFill>
              <a:srgbClr val="DFE0E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65113" y="6324600"/>
            <a:ext cx="8650287" cy="0"/>
          </a:xfrm>
          <a:prstGeom prst="line">
            <a:avLst/>
          </a:prstGeom>
          <a:ln w="63500">
            <a:solidFill>
              <a:srgbClr val="9C22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948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egoe UI" pitchFamily="34" charset="0"/>
        </a:defRPr>
      </a:lvl2pPr>
      <a:lvl3pPr algn="ctr" rtl="0" eaLnBrk="0" fontAlgn="base" hangingPunct="0">
        <a:spcBef>
          <a:spcPct val="0"/>
        </a:spcBef>
        <a:spcAft>
          <a:spcPct val="0"/>
        </a:spcAft>
        <a:defRPr sz="4400">
          <a:solidFill>
            <a:schemeClr val="tx1"/>
          </a:solidFill>
          <a:latin typeface="Segoe UI" pitchFamily="34" charset="0"/>
        </a:defRPr>
      </a:lvl3pPr>
      <a:lvl4pPr algn="ctr" rtl="0" eaLnBrk="0" fontAlgn="base" hangingPunct="0">
        <a:spcBef>
          <a:spcPct val="0"/>
        </a:spcBef>
        <a:spcAft>
          <a:spcPct val="0"/>
        </a:spcAft>
        <a:defRPr sz="4400">
          <a:solidFill>
            <a:schemeClr val="tx1"/>
          </a:solidFill>
          <a:latin typeface="Segoe UI" pitchFamily="34" charset="0"/>
        </a:defRPr>
      </a:lvl4pPr>
      <a:lvl5pPr algn="ctr" rtl="0" eaLnBrk="0" fontAlgn="base" hangingPunct="0">
        <a:spcBef>
          <a:spcPct val="0"/>
        </a:spcBef>
        <a:spcAft>
          <a:spcPct val="0"/>
        </a:spcAft>
        <a:defRPr sz="4400">
          <a:solidFill>
            <a:schemeClr val="tx1"/>
          </a:solidFill>
          <a:latin typeface="Segoe UI" pitchFamily="34"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llinoisworknet.com/DCEOPolicies"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p:cNvSpPr>
          <p:nvPr/>
        </p:nvSpPr>
        <p:spPr bwMode="auto">
          <a:xfrm>
            <a:off x="519113" y="990600"/>
            <a:ext cx="8153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Futura Lt BT" pitchFamily="34" charset="0"/>
              </a:defRPr>
            </a:lvl1pPr>
            <a:lvl2pPr marL="742950" indent="-285750" eaLnBrk="0" hangingPunct="0">
              <a:spcBef>
                <a:spcPct val="20000"/>
              </a:spcBef>
              <a:buFont typeface="Arial" charset="0"/>
              <a:buChar char="–"/>
              <a:defRPr sz="2800">
                <a:solidFill>
                  <a:schemeClr val="tx1"/>
                </a:solidFill>
                <a:latin typeface="Futura Lt BT" pitchFamily="34" charset="0"/>
              </a:defRPr>
            </a:lvl2pPr>
            <a:lvl3pPr marL="1143000" indent="-228600" eaLnBrk="0" hangingPunct="0">
              <a:spcBef>
                <a:spcPct val="20000"/>
              </a:spcBef>
              <a:buFont typeface="Arial" charset="0"/>
              <a:buChar char="•"/>
              <a:defRPr sz="2400">
                <a:solidFill>
                  <a:schemeClr val="tx1"/>
                </a:solidFill>
                <a:latin typeface="Futura Lt BT" pitchFamily="34" charset="0"/>
              </a:defRPr>
            </a:lvl3pPr>
            <a:lvl4pPr marL="1600200" indent="-228600" eaLnBrk="0" hangingPunct="0">
              <a:spcBef>
                <a:spcPct val="20000"/>
              </a:spcBef>
              <a:buFont typeface="Arial" charset="0"/>
              <a:buChar char="–"/>
              <a:defRPr sz="2000">
                <a:solidFill>
                  <a:schemeClr val="tx1"/>
                </a:solidFill>
                <a:latin typeface="Futura Lt BT" pitchFamily="34" charset="0"/>
              </a:defRPr>
            </a:lvl4pPr>
            <a:lvl5pPr marL="2057400" indent="-228600" eaLnBrk="0" hangingPunct="0">
              <a:spcBef>
                <a:spcPct val="20000"/>
              </a:spcBef>
              <a:buFont typeface="Arial" charset="0"/>
              <a:buChar char="»"/>
              <a:defRPr sz="2000">
                <a:solidFill>
                  <a:schemeClr val="tx1"/>
                </a:solidFill>
                <a:latin typeface="Futura Lt BT"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Futura Lt BT"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Futura Lt BT"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Futura Lt BT"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Futura Lt BT" pitchFamily="34" charset="0"/>
              </a:defRPr>
            </a:lvl9pPr>
          </a:lstStyle>
          <a:p>
            <a:pPr algn="ctr" eaLnBrk="1" hangingPunct="1">
              <a:spcBef>
                <a:spcPct val="0"/>
              </a:spcBef>
              <a:buFontTx/>
              <a:buNone/>
              <a:defRPr/>
            </a:pPr>
            <a:r>
              <a:rPr lang="en-US" altLang="en-US" sz="4400" b="1" dirty="0">
                <a:effectLst>
                  <a:outerShdw blurRad="38100" dist="38100" dir="2700000" algn="tl">
                    <a:srgbClr val="000000">
                      <a:alpha val="43137"/>
                    </a:srgbClr>
                  </a:outerShdw>
                </a:effectLst>
                <a:latin typeface="Trebuchet MS" panose="020B0603020202020204" pitchFamily="34" charset="0"/>
                <a:ea typeface="Georgia" pitchFamily="18" charset="0"/>
              </a:rPr>
              <a:t>Workforce Innovation and Opportunity Act</a:t>
            </a:r>
          </a:p>
        </p:txBody>
      </p:sp>
      <p:sp>
        <p:nvSpPr>
          <p:cNvPr id="5" name="Rectangle 4"/>
          <p:cNvSpPr/>
          <p:nvPr/>
        </p:nvSpPr>
        <p:spPr>
          <a:xfrm>
            <a:off x="519113" y="3429000"/>
            <a:ext cx="8153400" cy="2616101"/>
          </a:xfrm>
          <a:prstGeom prst="rect">
            <a:avLst/>
          </a:prstGeom>
        </p:spPr>
        <p:txBody>
          <a:bodyPr wrap="square">
            <a:spAutoFit/>
          </a:bodyPr>
          <a:lstStyle/>
          <a:p>
            <a:pPr marL="0" indent="0" algn="ctr">
              <a:buNone/>
            </a:pPr>
            <a:r>
              <a:rPr lang="en-US" sz="4400" b="1" dirty="0">
                <a:effectLst>
                  <a:outerShdw blurRad="38100" dist="38100" dir="2700000" algn="tl">
                    <a:srgbClr val="000000">
                      <a:alpha val="43137"/>
                    </a:srgbClr>
                  </a:outerShdw>
                </a:effectLst>
                <a:latin typeface="Trebuchet MS" panose="020B0603020202020204" pitchFamily="34" charset="0"/>
              </a:rPr>
              <a:t>Follow-Up Services</a:t>
            </a:r>
          </a:p>
          <a:p>
            <a:pPr marL="0" indent="0">
              <a:buNone/>
            </a:pPr>
            <a:endParaRPr lang="en-US" sz="4400" b="1" dirty="0">
              <a:effectLst>
                <a:outerShdw blurRad="38100" dist="38100" dir="2700000" algn="tl">
                  <a:srgbClr val="000000">
                    <a:alpha val="43137"/>
                  </a:srgbClr>
                </a:outerShdw>
              </a:effectLst>
              <a:latin typeface="Trebuchet MS" panose="020B0603020202020204" pitchFamily="34" charset="0"/>
            </a:endParaRPr>
          </a:p>
          <a:p>
            <a:pPr marL="0" indent="0">
              <a:buNone/>
            </a:pPr>
            <a:endParaRPr lang="en-US" sz="4400" b="1" dirty="0">
              <a:effectLst>
                <a:outerShdw blurRad="38100" dist="38100" dir="2700000" algn="tl">
                  <a:srgbClr val="000000">
                    <a:alpha val="43137"/>
                  </a:srgbClr>
                </a:outerShdw>
              </a:effectLst>
              <a:latin typeface="Trebuchet MS" panose="020B0603020202020204" pitchFamily="34" charset="0"/>
            </a:endParaRPr>
          </a:p>
          <a:p>
            <a:pPr marL="0" indent="0">
              <a:buNone/>
            </a:pPr>
            <a:endParaRPr lang="en-US" sz="1600" b="1" dirty="0">
              <a:effectLst>
                <a:outerShdw blurRad="38100" dist="38100" dir="2700000" algn="tl">
                  <a:srgbClr val="000000">
                    <a:alpha val="43137"/>
                  </a:srgbClr>
                </a:outerShdw>
              </a:effectLst>
              <a:latin typeface="Trebuchet MS" panose="020B0603020202020204" pitchFamily="34" charset="0"/>
            </a:endParaRPr>
          </a:p>
          <a:p>
            <a:pPr marL="0" indent="0">
              <a:buNone/>
            </a:pPr>
            <a:r>
              <a:rPr lang="en-US" sz="1600" b="1" dirty="0">
                <a:effectLst>
                  <a:outerShdw blurRad="38100" dist="38100" dir="2700000" algn="tl">
                    <a:srgbClr val="000000">
                      <a:alpha val="43137"/>
                    </a:srgbClr>
                  </a:outerShdw>
                </a:effectLst>
                <a:latin typeface="Trebuchet MS" panose="020B0603020202020204" pitchFamily="34" charset="0"/>
              </a:rPr>
              <a:t>As of January 11</a:t>
            </a:r>
            <a:r>
              <a:rPr lang="en-US" sz="1600" b="1" baseline="30000" dirty="0">
                <a:effectLst>
                  <a:outerShdw blurRad="38100" dist="38100" dir="2700000" algn="tl">
                    <a:srgbClr val="000000">
                      <a:alpha val="43137"/>
                    </a:srgbClr>
                  </a:outerShdw>
                </a:effectLst>
                <a:latin typeface="Trebuchet MS" panose="020B0603020202020204" pitchFamily="34" charset="0"/>
              </a:rPr>
              <a:t>th</a:t>
            </a:r>
            <a:r>
              <a:rPr lang="en-US" sz="1600" b="1" dirty="0">
                <a:effectLst>
                  <a:outerShdw blurRad="38100" dist="38100" dir="2700000" algn="tl">
                    <a:srgbClr val="000000">
                      <a:alpha val="43137"/>
                    </a:srgbClr>
                  </a:outerShdw>
                </a:effectLst>
                <a:latin typeface="Trebuchet MS" panose="020B0603020202020204" pitchFamily="34" charset="0"/>
              </a:rPr>
              <a:t>, 2021</a:t>
            </a:r>
          </a:p>
        </p:txBody>
      </p:sp>
      <p:sp>
        <p:nvSpPr>
          <p:cNvPr id="2" name="Slide Number Placeholder 1">
            <a:extLst>
              <a:ext uri="{FF2B5EF4-FFF2-40B4-BE49-F238E27FC236}">
                <a16:creationId xmlns:a16="http://schemas.microsoft.com/office/drawing/2014/main" id="{0BB5E092-0B10-49AE-AC80-EA61688A8C83}"/>
              </a:ext>
            </a:extLst>
          </p:cNvPr>
          <p:cNvSpPr>
            <a:spLocks noGrp="1"/>
          </p:cNvSpPr>
          <p:nvPr>
            <p:ph type="sldNum" sz="quarter" idx="12"/>
          </p:nvPr>
        </p:nvSpPr>
        <p:spPr/>
        <p:txBody>
          <a:bodyPr/>
          <a:lstStyle/>
          <a:p>
            <a:pPr>
              <a:defRPr/>
            </a:pPr>
            <a:fld id="{09E4C683-F30A-429C-B58C-F27D1953F1BC}" type="slidenum">
              <a:rPr lang="en-US" smtClean="0"/>
              <a:pPr>
                <a:defRPr/>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sndAc>
          <p:stSnd>
            <p:snd r:embed="rId3" name="whoosh.wav"/>
          </p:stSnd>
        </p:sndAc>
      </p:transition>
    </mc:Choice>
    <mc:Fallback xmlns="">
      <p:transition spd="slow">
        <p:fade/>
        <p:sndAc>
          <p:stSnd>
            <p:snd r:embed="rId5" name="whoosh.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8B7D-1FBF-42DC-838E-B03639CCA5E2}"/>
              </a:ext>
            </a:extLst>
          </p:cNvPr>
          <p:cNvSpPr>
            <a:spLocks noGrp="1"/>
          </p:cNvSpPr>
          <p:nvPr>
            <p:ph type="title"/>
          </p:nvPr>
        </p:nvSpPr>
        <p:spPr>
          <a:xfrm>
            <a:off x="457200" y="1066800"/>
            <a:ext cx="8229600" cy="760412"/>
          </a:xfrm>
        </p:spPr>
        <p:txBody>
          <a:bodyPr/>
          <a:lstStyle/>
          <a:p>
            <a:r>
              <a:rPr lang="en-US" sz="3600" b="1" dirty="0"/>
              <a:t>Adult &amp; Dislocated Worker Guidance</a:t>
            </a:r>
            <a:endParaRPr lang="en-US" sz="3600" dirty="0"/>
          </a:p>
        </p:txBody>
      </p:sp>
      <p:sp>
        <p:nvSpPr>
          <p:cNvPr id="3" name="Content Placeholder 2">
            <a:extLst>
              <a:ext uri="{FF2B5EF4-FFF2-40B4-BE49-F238E27FC236}">
                <a16:creationId xmlns:a16="http://schemas.microsoft.com/office/drawing/2014/main" id="{785C08E9-86F9-4BAA-B99A-B7AB543E0689}"/>
              </a:ext>
            </a:extLst>
          </p:cNvPr>
          <p:cNvSpPr>
            <a:spLocks noGrp="1"/>
          </p:cNvSpPr>
          <p:nvPr>
            <p:ph idx="1"/>
          </p:nvPr>
        </p:nvSpPr>
        <p:spPr>
          <a:xfrm>
            <a:off x="457200" y="1827212"/>
            <a:ext cx="8229600" cy="4298951"/>
          </a:xfrm>
        </p:spPr>
        <p:txBody>
          <a:bodyPr/>
          <a:lstStyle/>
          <a:p>
            <a:pPr marL="0" indent="0">
              <a:buNone/>
            </a:pPr>
            <a:r>
              <a:rPr lang="en-US" sz="2400" dirty="0"/>
              <a:t>Federal guidance under TEGL 19-16 requires that follow-up services must be provided for Adult and Dislocated Worker clients up to twelve (12) months after the first date of employment for Adults and Dislocated Workers who obtain “Unsubsidized Employment”.</a:t>
            </a:r>
          </a:p>
          <a:p>
            <a:pPr lvl="1">
              <a:buFont typeface="Arial" panose="020B0604020202020204" pitchFamily="34" charset="0"/>
              <a:buChar char="•"/>
            </a:pPr>
            <a:r>
              <a:rPr lang="en-US" sz="2000" dirty="0"/>
              <a:t>However, if an Adult or Dislocated Worker client is still receiving traditional WIOA services, it is not possible to open Follow-Up services.</a:t>
            </a:r>
          </a:p>
          <a:p>
            <a:pPr lvl="1">
              <a:buFont typeface="Arial" panose="020B0604020202020204" pitchFamily="34" charset="0"/>
              <a:buChar char="•"/>
            </a:pPr>
            <a:r>
              <a:rPr lang="en-US" sz="2000" dirty="0"/>
              <a:t>In instances when the client enters “unsubsidized employment” while still enrolled in traditional WIOA services, the follow-up is included and recorded by the Career Planner staff in routine, two-way communication with the client. </a:t>
            </a:r>
          </a:p>
          <a:p>
            <a:pPr marL="0" indent="0">
              <a:buNone/>
            </a:pPr>
            <a:endParaRPr lang="en-US" sz="2400" dirty="0"/>
          </a:p>
          <a:p>
            <a:pPr marL="0" indent="0">
              <a:buNone/>
            </a:pPr>
            <a:r>
              <a:rPr lang="en-US" sz="2400" dirty="0"/>
              <a:t>	</a:t>
            </a:r>
          </a:p>
          <a:p>
            <a:endParaRPr lang="en-US" dirty="0"/>
          </a:p>
        </p:txBody>
      </p:sp>
      <p:sp>
        <p:nvSpPr>
          <p:cNvPr id="4" name="Slide Number Placeholder 3">
            <a:extLst>
              <a:ext uri="{FF2B5EF4-FFF2-40B4-BE49-F238E27FC236}">
                <a16:creationId xmlns:a16="http://schemas.microsoft.com/office/drawing/2014/main" id="{627E024D-F36C-48A7-A936-E6DC9CDABAE6}"/>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26448568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FEDA-42DE-4950-94C7-755EA0EE3F7F}"/>
              </a:ext>
            </a:extLst>
          </p:cNvPr>
          <p:cNvSpPr>
            <a:spLocks noGrp="1"/>
          </p:cNvSpPr>
          <p:nvPr>
            <p:ph type="title"/>
          </p:nvPr>
        </p:nvSpPr>
        <p:spPr>
          <a:xfrm>
            <a:off x="457200" y="990600"/>
            <a:ext cx="8229600" cy="657223"/>
          </a:xfrm>
        </p:spPr>
        <p:txBody>
          <a:bodyPr/>
          <a:lstStyle/>
          <a:p>
            <a:r>
              <a:rPr lang="en-US" sz="3600" b="1" dirty="0"/>
              <a:t>Adult &amp; Dislocated Worker Guidance</a:t>
            </a:r>
          </a:p>
        </p:txBody>
      </p:sp>
      <p:sp>
        <p:nvSpPr>
          <p:cNvPr id="3" name="Content Placeholder 2">
            <a:extLst>
              <a:ext uri="{FF2B5EF4-FFF2-40B4-BE49-F238E27FC236}">
                <a16:creationId xmlns:a16="http://schemas.microsoft.com/office/drawing/2014/main" id="{F09E0343-84B3-41E7-BEF6-7D9E1E202119}"/>
              </a:ext>
            </a:extLst>
          </p:cNvPr>
          <p:cNvSpPr>
            <a:spLocks noGrp="1"/>
          </p:cNvSpPr>
          <p:nvPr>
            <p:ph idx="1"/>
          </p:nvPr>
        </p:nvSpPr>
        <p:spPr>
          <a:xfrm>
            <a:off x="457200" y="1830387"/>
            <a:ext cx="8229600" cy="4708526"/>
          </a:xfrm>
        </p:spPr>
        <p:txBody>
          <a:bodyPr/>
          <a:lstStyle/>
          <a:p>
            <a:pPr marL="0" indent="0">
              <a:buNone/>
            </a:pPr>
            <a:r>
              <a:rPr lang="en-US" sz="2400" dirty="0"/>
              <a:t>OET Policy Chapter 4: Section 2.4.1 provides specific feedback on Adult and Dislocated Worker Programs Follow-Up Service.</a:t>
            </a:r>
          </a:p>
          <a:p>
            <a:pPr lvl="1">
              <a:buFont typeface="Arial" panose="020B0604020202020204" pitchFamily="34" charset="0"/>
              <a:buChar char="•"/>
            </a:pPr>
            <a:r>
              <a:rPr lang="en-US" sz="2200" dirty="0"/>
              <a:t>When all WIOA services have been completed, then the activity of Follow-up should be opened.   </a:t>
            </a:r>
          </a:p>
          <a:p>
            <a:pPr lvl="1">
              <a:buFont typeface="Arial" panose="020B0604020202020204" pitchFamily="34" charset="0"/>
              <a:buChar char="•"/>
            </a:pPr>
            <a:r>
              <a:rPr lang="en-US" sz="2200" dirty="0"/>
              <a:t>All two-way communication completed as part of follow-up, should be recorded under the “Case Note” feature within IWDS and/or on the exit control panel of the client’s record.  </a:t>
            </a:r>
          </a:p>
          <a:p>
            <a:pPr marL="0" indent="0">
              <a:buNone/>
            </a:pPr>
            <a:endParaRPr lang="en-US" sz="2000" dirty="0"/>
          </a:p>
        </p:txBody>
      </p:sp>
      <p:sp>
        <p:nvSpPr>
          <p:cNvPr id="4" name="Slide Number Placeholder 3">
            <a:extLst>
              <a:ext uri="{FF2B5EF4-FFF2-40B4-BE49-F238E27FC236}">
                <a16:creationId xmlns:a16="http://schemas.microsoft.com/office/drawing/2014/main" id="{4B31A56B-F9FD-4EC0-B5C4-23FBCC847089}"/>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3518193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D327-ABED-4A96-9D50-49B2D8F9A712}"/>
              </a:ext>
            </a:extLst>
          </p:cNvPr>
          <p:cNvSpPr>
            <a:spLocks noGrp="1"/>
          </p:cNvSpPr>
          <p:nvPr>
            <p:ph type="title"/>
          </p:nvPr>
        </p:nvSpPr>
        <p:spPr>
          <a:xfrm>
            <a:off x="457200" y="1066800"/>
            <a:ext cx="8229600" cy="531813"/>
          </a:xfrm>
        </p:spPr>
        <p:txBody>
          <a:bodyPr/>
          <a:lstStyle/>
          <a:p>
            <a:r>
              <a:rPr lang="en-US" sz="3600" b="1" dirty="0"/>
              <a:t>Adult &amp; Dislocated Worker Guidance</a:t>
            </a:r>
          </a:p>
        </p:txBody>
      </p:sp>
      <p:sp>
        <p:nvSpPr>
          <p:cNvPr id="3" name="Content Placeholder 2">
            <a:extLst>
              <a:ext uri="{FF2B5EF4-FFF2-40B4-BE49-F238E27FC236}">
                <a16:creationId xmlns:a16="http://schemas.microsoft.com/office/drawing/2014/main" id="{101150EB-F153-488D-BBFE-52BE01317D19}"/>
              </a:ext>
            </a:extLst>
          </p:cNvPr>
          <p:cNvSpPr>
            <a:spLocks noGrp="1"/>
          </p:cNvSpPr>
          <p:nvPr>
            <p:ph idx="1"/>
          </p:nvPr>
        </p:nvSpPr>
        <p:spPr>
          <a:xfrm>
            <a:off x="457200" y="1828800"/>
            <a:ext cx="8229600" cy="4297363"/>
          </a:xfrm>
        </p:spPr>
        <p:txBody>
          <a:bodyPr/>
          <a:lstStyle/>
          <a:p>
            <a:pPr marL="0" indent="0">
              <a:buNone/>
            </a:pPr>
            <a:r>
              <a:rPr lang="en-US" sz="2400" dirty="0"/>
              <a:t>OET Policy Chapter 4: Section 2.4.1 provides specific feedback on Adult and Dislocated Worker Programs Follow-Up Service.</a:t>
            </a:r>
          </a:p>
          <a:p>
            <a:pPr lvl="1">
              <a:buFont typeface="Arial" panose="020B0604020202020204" pitchFamily="34" charset="0"/>
              <a:buChar char="•"/>
            </a:pPr>
            <a:r>
              <a:rPr lang="en-US" sz="2200" dirty="0"/>
              <a:t>For those Adult and Dislocated Worker clients who obtain unsubsidized employment, the follow-up services are designed to help individuals retain employment, earn wage gains, or advance within their occupation.  </a:t>
            </a:r>
          </a:p>
          <a:p>
            <a:pPr lvl="1">
              <a:buFont typeface="Arial" panose="020B0604020202020204" pitchFamily="34" charset="0"/>
              <a:buChar char="•"/>
            </a:pPr>
            <a:r>
              <a:rPr lang="en-US" sz="2200" dirty="0"/>
              <a:t>Supportive Services </a:t>
            </a:r>
            <a:r>
              <a:rPr lang="en-US" sz="2200" b="1" u="sng" dirty="0"/>
              <a:t>cannot</a:t>
            </a:r>
            <a:r>
              <a:rPr lang="en-US" sz="2200" dirty="0"/>
              <a:t> be provided for Adult and Dislocated Worker clients who are enrolled in Follow-up </a:t>
            </a:r>
          </a:p>
          <a:p>
            <a:pPr lvl="1"/>
            <a:endParaRPr lang="en-US" sz="2200" dirty="0"/>
          </a:p>
          <a:p>
            <a:pPr marL="0" indent="0">
              <a:buNone/>
            </a:pPr>
            <a:r>
              <a:rPr lang="en-US" sz="1600" dirty="0"/>
              <a:t>Note: Supportive Services </a:t>
            </a:r>
            <a:r>
              <a:rPr lang="en-US" sz="1600" b="1" u="sng" dirty="0"/>
              <a:t>are allowed </a:t>
            </a:r>
            <a:r>
              <a:rPr lang="en-US" sz="1600" dirty="0"/>
              <a:t>for Youth clients who are enrolled Follow-up if justified/supported in the client’s Individual Service Strategy (ISS).</a:t>
            </a:r>
          </a:p>
          <a:p>
            <a:pPr marL="0" indent="0">
              <a:buNone/>
            </a:pPr>
            <a:endParaRPr lang="en-US" sz="1800" dirty="0"/>
          </a:p>
        </p:txBody>
      </p:sp>
      <p:sp>
        <p:nvSpPr>
          <p:cNvPr id="4" name="Slide Number Placeholder 3">
            <a:extLst>
              <a:ext uri="{FF2B5EF4-FFF2-40B4-BE49-F238E27FC236}">
                <a16:creationId xmlns:a16="http://schemas.microsoft.com/office/drawing/2014/main" id="{17EA0982-05BE-4F43-A057-64A052976A5A}"/>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33827005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95CA-2D26-40F0-97F5-D7B7CCF4C6AA}"/>
              </a:ext>
            </a:extLst>
          </p:cNvPr>
          <p:cNvSpPr>
            <a:spLocks noGrp="1"/>
          </p:cNvSpPr>
          <p:nvPr>
            <p:ph type="title"/>
          </p:nvPr>
        </p:nvSpPr>
        <p:spPr>
          <a:xfrm>
            <a:off x="457200" y="1143000"/>
            <a:ext cx="8229600" cy="684212"/>
          </a:xfrm>
        </p:spPr>
        <p:txBody>
          <a:bodyPr/>
          <a:lstStyle/>
          <a:p>
            <a:r>
              <a:rPr lang="en-US" sz="3600" b="1" dirty="0"/>
              <a:t>Adult &amp; Dislocated Worker Guidance</a:t>
            </a:r>
          </a:p>
        </p:txBody>
      </p:sp>
      <p:sp>
        <p:nvSpPr>
          <p:cNvPr id="3" name="Content Placeholder 2">
            <a:extLst>
              <a:ext uri="{FF2B5EF4-FFF2-40B4-BE49-F238E27FC236}">
                <a16:creationId xmlns:a16="http://schemas.microsoft.com/office/drawing/2014/main" id="{9334BC40-17FE-4F91-B6D8-6DB833599BF0}"/>
              </a:ext>
            </a:extLst>
          </p:cNvPr>
          <p:cNvSpPr>
            <a:spLocks noGrp="1"/>
          </p:cNvSpPr>
          <p:nvPr>
            <p:ph idx="1"/>
          </p:nvPr>
        </p:nvSpPr>
        <p:spPr>
          <a:xfrm>
            <a:off x="457200" y="1827212"/>
            <a:ext cx="8229600" cy="4298951"/>
          </a:xfrm>
        </p:spPr>
        <p:txBody>
          <a:bodyPr/>
          <a:lstStyle/>
          <a:p>
            <a:pPr marL="0" indent="0">
              <a:buNone/>
            </a:pPr>
            <a:r>
              <a:rPr lang="en-US" sz="2400" dirty="0"/>
              <a:t>Follow-Up services must be provided as appropriately related to counseling regarding the workplace to improve/assist with retention of employment.</a:t>
            </a:r>
          </a:p>
          <a:p>
            <a:pPr lvl="1">
              <a:buFont typeface="Arial" panose="020B0604020202020204" pitchFamily="34" charset="0"/>
              <a:buChar char="•"/>
            </a:pPr>
            <a:r>
              <a:rPr lang="en-US" sz="1900" dirty="0"/>
              <a:t>Below is a list of activities offered, but is not limited to the following:</a:t>
            </a:r>
          </a:p>
          <a:p>
            <a:pPr lvl="2"/>
            <a:r>
              <a:rPr lang="en-US" sz="1600" dirty="0"/>
              <a:t>Counseling individuals about the workplace; </a:t>
            </a:r>
          </a:p>
          <a:p>
            <a:pPr lvl="2"/>
            <a:r>
              <a:rPr lang="en-US" sz="1600" dirty="0"/>
              <a:t>Contacting individuals or employers to verify employment;</a:t>
            </a:r>
          </a:p>
          <a:p>
            <a:pPr lvl="2"/>
            <a:r>
              <a:rPr lang="en-US" sz="1600" dirty="0"/>
              <a:t>Contacting individuals or employers to help secure better paying jobs; </a:t>
            </a:r>
          </a:p>
          <a:p>
            <a:pPr lvl="2"/>
            <a:r>
              <a:rPr lang="en-US" sz="1600" dirty="0"/>
              <a:t>Assisting individuals and employers in resolving work-related problems;</a:t>
            </a:r>
          </a:p>
          <a:p>
            <a:pPr lvl="2"/>
            <a:r>
              <a:rPr lang="en-US" sz="1600" dirty="0"/>
              <a:t>Connecting individuals to peer support groups;</a:t>
            </a:r>
          </a:p>
          <a:p>
            <a:pPr lvl="2"/>
            <a:r>
              <a:rPr lang="en-US" sz="1600" dirty="0"/>
              <a:t>Providing individuals with information about additional educational or employment opportunities; and </a:t>
            </a:r>
          </a:p>
          <a:p>
            <a:pPr lvl="2"/>
            <a:r>
              <a:rPr lang="en-US" sz="1600" dirty="0"/>
              <a:t>Providing individuals with referrals to other community resources.</a:t>
            </a:r>
          </a:p>
          <a:p>
            <a:pPr marL="0" indent="0">
              <a:buNone/>
            </a:pPr>
            <a:endParaRPr lang="en-US" sz="1800" dirty="0"/>
          </a:p>
          <a:p>
            <a:endParaRPr lang="en-US" sz="2400" dirty="0"/>
          </a:p>
        </p:txBody>
      </p:sp>
      <p:sp>
        <p:nvSpPr>
          <p:cNvPr id="4" name="Slide Number Placeholder 3">
            <a:extLst>
              <a:ext uri="{FF2B5EF4-FFF2-40B4-BE49-F238E27FC236}">
                <a16:creationId xmlns:a16="http://schemas.microsoft.com/office/drawing/2014/main" id="{031BB93F-9132-4BAA-B4E9-3AE4BAC35B23}"/>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13</a:t>
            </a:fld>
            <a:endParaRPr lang="en-US" dirty="0">
              <a:solidFill>
                <a:prstClr val="black">
                  <a:tint val="75000"/>
                </a:prstClr>
              </a:solidFill>
            </a:endParaRPr>
          </a:p>
        </p:txBody>
      </p:sp>
    </p:spTree>
    <p:extLst>
      <p:ext uri="{BB962C8B-B14F-4D97-AF65-F5344CB8AC3E}">
        <p14:creationId xmlns:p14="http://schemas.microsoft.com/office/powerpoint/2010/main" val="1146538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8A252-2CE0-44F9-9778-5CF455384591}"/>
              </a:ext>
            </a:extLst>
          </p:cNvPr>
          <p:cNvSpPr>
            <a:spLocks noGrp="1"/>
          </p:cNvSpPr>
          <p:nvPr>
            <p:ph type="title"/>
          </p:nvPr>
        </p:nvSpPr>
        <p:spPr>
          <a:xfrm>
            <a:off x="457200" y="1066800"/>
            <a:ext cx="8229600" cy="684212"/>
          </a:xfrm>
        </p:spPr>
        <p:txBody>
          <a:bodyPr/>
          <a:lstStyle/>
          <a:p>
            <a:r>
              <a:rPr lang="en-US" sz="3600" b="1" dirty="0"/>
              <a:t>Adult &amp; Dislocated Worker Guidance</a:t>
            </a:r>
          </a:p>
        </p:txBody>
      </p:sp>
      <p:sp>
        <p:nvSpPr>
          <p:cNvPr id="3" name="Content Placeholder 2">
            <a:extLst>
              <a:ext uri="{FF2B5EF4-FFF2-40B4-BE49-F238E27FC236}">
                <a16:creationId xmlns:a16="http://schemas.microsoft.com/office/drawing/2014/main" id="{0D539204-AB08-45D7-AFE6-963C21591A2F}"/>
              </a:ext>
            </a:extLst>
          </p:cNvPr>
          <p:cNvSpPr>
            <a:spLocks noGrp="1"/>
          </p:cNvSpPr>
          <p:nvPr>
            <p:ph idx="1"/>
          </p:nvPr>
        </p:nvSpPr>
        <p:spPr>
          <a:xfrm>
            <a:off x="457200" y="2027237"/>
            <a:ext cx="8229600" cy="4144963"/>
          </a:xfrm>
        </p:spPr>
        <p:txBody>
          <a:bodyPr/>
          <a:lstStyle/>
          <a:p>
            <a:pPr marL="0" indent="0">
              <a:buNone/>
            </a:pPr>
            <a:r>
              <a:rPr lang="en-US" sz="2600" b="1" dirty="0"/>
              <a:t>According to OET Policy Chapter 4: Section 2.4.1 </a:t>
            </a:r>
          </a:p>
          <a:p>
            <a:r>
              <a:rPr lang="en-US" sz="2400" dirty="0"/>
              <a:t>If after ninety (90) days following exit, if a participant is not responsive, cannot be located, or refuses to provide information, the Career Planner may close follow-up services.</a:t>
            </a:r>
          </a:p>
          <a:p>
            <a:r>
              <a:rPr lang="en-US" sz="2400" dirty="0"/>
              <a:t>When that is done, case notes and the Individual Employment Plan (IEP) must document the reason for discontinuation of the follow-up services.</a:t>
            </a:r>
          </a:p>
        </p:txBody>
      </p:sp>
      <p:sp>
        <p:nvSpPr>
          <p:cNvPr id="4" name="Slide Number Placeholder 3">
            <a:extLst>
              <a:ext uri="{FF2B5EF4-FFF2-40B4-BE49-F238E27FC236}">
                <a16:creationId xmlns:a16="http://schemas.microsoft.com/office/drawing/2014/main" id="{85D9BF85-6773-4A06-BC36-D572FFE39D03}"/>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14</a:t>
            </a:fld>
            <a:endParaRPr lang="en-US" dirty="0">
              <a:solidFill>
                <a:prstClr val="black">
                  <a:tint val="75000"/>
                </a:prstClr>
              </a:solidFill>
            </a:endParaRPr>
          </a:p>
        </p:txBody>
      </p:sp>
    </p:spTree>
    <p:extLst>
      <p:ext uri="{BB962C8B-B14F-4D97-AF65-F5344CB8AC3E}">
        <p14:creationId xmlns:p14="http://schemas.microsoft.com/office/powerpoint/2010/main" val="10065073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A968-92A8-40A1-8042-D082BA0DCE49}"/>
              </a:ext>
            </a:extLst>
          </p:cNvPr>
          <p:cNvSpPr>
            <a:spLocks noGrp="1"/>
          </p:cNvSpPr>
          <p:nvPr>
            <p:ph type="title"/>
          </p:nvPr>
        </p:nvSpPr>
        <p:spPr>
          <a:xfrm>
            <a:off x="457200" y="1066800"/>
            <a:ext cx="8229600" cy="685800"/>
          </a:xfrm>
        </p:spPr>
        <p:txBody>
          <a:bodyPr/>
          <a:lstStyle/>
          <a:p>
            <a:r>
              <a:rPr lang="en-US" sz="3600" b="1" dirty="0"/>
              <a:t>Adult &amp; Dislocated Worker Guidance</a:t>
            </a:r>
            <a:endParaRPr lang="en-US" sz="3600" dirty="0"/>
          </a:p>
        </p:txBody>
      </p:sp>
      <p:sp>
        <p:nvSpPr>
          <p:cNvPr id="3" name="Content Placeholder 2">
            <a:extLst>
              <a:ext uri="{FF2B5EF4-FFF2-40B4-BE49-F238E27FC236}">
                <a16:creationId xmlns:a16="http://schemas.microsoft.com/office/drawing/2014/main" id="{583601BB-9C3C-4919-BAC6-A29002B6B931}"/>
              </a:ext>
            </a:extLst>
          </p:cNvPr>
          <p:cNvSpPr>
            <a:spLocks noGrp="1"/>
          </p:cNvSpPr>
          <p:nvPr>
            <p:ph idx="1"/>
          </p:nvPr>
        </p:nvSpPr>
        <p:spPr>
          <a:xfrm>
            <a:off x="533400" y="1905000"/>
            <a:ext cx="8153400" cy="4221163"/>
          </a:xfrm>
        </p:spPr>
        <p:txBody>
          <a:bodyPr/>
          <a:lstStyle/>
          <a:p>
            <a:pPr marL="0" indent="0">
              <a:buNone/>
            </a:pPr>
            <a:r>
              <a:rPr lang="en-US" sz="2400" dirty="0"/>
              <a:t>In instances where an Adult or Dislocated Worker Participant does not obtain unsubsidized employment upon completion of traditional WIOA Services, follow-up services should be made available.  </a:t>
            </a:r>
          </a:p>
          <a:p>
            <a:pPr marL="685800" lvl="2"/>
            <a:r>
              <a:rPr lang="en-US" sz="2000" dirty="0"/>
              <a:t>Understanding the client is still being tracked for Federal Reporting and Performance outcomes for 12 months post exit, it makes perfect sense to stay engaged with the client to assist with gaining self-sustaining employment.</a:t>
            </a:r>
          </a:p>
          <a:p>
            <a:pPr marL="685800" lvl="2"/>
            <a:r>
              <a:rPr lang="en-US" sz="2000" dirty="0"/>
              <a:t>If individuals who do not obtain unsubsidized employment and decline follow-up services, policy Chapter 4 Section 2.4.1 states it must be documented in the Case Notes and/or the IEP.    </a:t>
            </a:r>
          </a:p>
          <a:p>
            <a:endParaRPr lang="en-US" sz="2000" dirty="0"/>
          </a:p>
        </p:txBody>
      </p:sp>
      <p:sp>
        <p:nvSpPr>
          <p:cNvPr id="4" name="Slide Number Placeholder 3">
            <a:extLst>
              <a:ext uri="{FF2B5EF4-FFF2-40B4-BE49-F238E27FC236}">
                <a16:creationId xmlns:a16="http://schemas.microsoft.com/office/drawing/2014/main" id="{6FC7C5C1-9B88-4633-8503-59FB4F35B3DE}"/>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5842196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F492-03D2-4A9E-A277-1F7948A5BFD6}"/>
              </a:ext>
            </a:extLst>
          </p:cNvPr>
          <p:cNvSpPr>
            <a:spLocks noGrp="1"/>
          </p:cNvSpPr>
          <p:nvPr>
            <p:ph type="title"/>
          </p:nvPr>
        </p:nvSpPr>
        <p:spPr>
          <a:xfrm>
            <a:off x="457200" y="1046354"/>
            <a:ext cx="8229600" cy="552259"/>
          </a:xfrm>
        </p:spPr>
        <p:txBody>
          <a:bodyPr/>
          <a:lstStyle/>
          <a:p>
            <a:r>
              <a:rPr lang="en-US" sz="3600" b="1" dirty="0"/>
              <a:t>Youth Follow-Up Guidance</a:t>
            </a:r>
            <a:endParaRPr lang="en-US" sz="3600" dirty="0"/>
          </a:p>
        </p:txBody>
      </p:sp>
      <p:sp>
        <p:nvSpPr>
          <p:cNvPr id="3" name="Content Placeholder 2">
            <a:extLst>
              <a:ext uri="{FF2B5EF4-FFF2-40B4-BE49-F238E27FC236}">
                <a16:creationId xmlns:a16="http://schemas.microsoft.com/office/drawing/2014/main" id="{EBD201E8-87D0-45A5-8A78-1DEA6F7E6A4E}"/>
              </a:ext>
            </a:extLst>
          </p:cNvPr>
          <p:cNvSpPr>
            <a:spLocks noGrp="1"/>
          </p:cNvSpPr>
          <p:nvPr>
            <p:ph idx="1"/>
          </p:nvPr>
        </p:nvSpPr>
        <p:spPr>
          <a:xfrm>
            <a:off x="457200" y="1828800"/>
            <a:ext cx="8229600" cy="4297363"/>
          </a:xfrm>
        </p:spPr>
        <p:txBody>
          <a:bodyPr/>
          <a:lstStyle/>
          <a:p>
            <a:pPr marL="0" indent="0">
              <a:buNone/>
            </a:pPr>
            <a:r>
              <a:rPr lang="en-US" sz="2600" dirty="0"/>
              <a:t>Follow-Up for all Youth – OET Policy Chapter 4: Section 2.4.2 </a:t>
            </a:r>
          </a:p>
          <a:p>
            <a:pPr lvl="1">
              <a:buFont typeface="Arial" panose="020B0604020202020204" pitchFamily="34" charset="0"/>
              <a:buChar char="•"/>
            </a:pPr>
            <a:r>
              <a:rPr lang="en-US" sz="2400" dirty="0"/>
              <a:t>Follow-up services are critical services provided following a participant’s completion of WIOA services to help ensure their success in employment and/or postsecondary education and training. </a:t>
            </a:r>
          </a:p>
          <a:p>
            <a:pPr lvl="1">
              <a:buFont typeface="Arial" panose="020B0604020202020204" pitchFamily="34" charset="0"/>
              <a:buChar char="•"/>
            </a:pPr>
            <a:r>
              <a:rPr lang="en-US" sz="2400" dirty="0"/>
              <a:t>The goal of follow-up services for youth is to enable participants to continue life-long learning and achieve a level of self-sufficiency to ensure job retention, wage gains, and postsecondary education and training progress.</a:t>
            </a:r>
          </a:p>
          <a:p>
            <a:endParaRPr lang="en-US" sz="2400" dirty="0"/>
          </a:p>
        </p:txBody>
      </p:sp>
      <p:sp>
        <p:nvSpPr>
          <p:cNvPr id="4" name="Slide Number Placeholder 3">
            <a:extLst>
              <a:ext uri="{FF2B5EF4-FFF2-40B4-BE49-F238E27FC236}">
                <a16:creationId xmlns:a16="http://schemas.microsoft.com/office/drawing/2014/main" id="{005E8212-A2D9-4A68-80D7-BFE9E50DB76E}"/>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16</a:t>
            </a:fld>
            <a:endParaRPr lang="en-US" dirty="0">
              <a:solidFill>
                <a:prstClr val="black">
                  <a:tint val="75000"/>
                </a:prstClr>
              </a:solidFill>
            </a:endParaRPr>
          </a:p>
        </p:txBody>
      </p:sp>
    </p:spTree>
    <p:extLst>
      <p:ext uri="{BB962C8B-B14F-4D97-AF65-F5344CB8AC3E}">
        <p14:creationId xmlns:p14="http://schemas.microsoft.com/office/powerpoint/2010/main" val="32922668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C4690-E5B1-41E1-8383-AC60009A29BA}"/>
              </a:ext>
            </a:extLst>
          </p:cNvPr>
          <p:cNvSpPr>
            <a:spLocks noGrp="1"/>
          </p:cNvSpPr>
          <p:nvPr>
            <p:ph type="title"/>
          </p:nvPr>
        </p:nvSpPr>
        <p:spPr>
          <a:xfrm>
            <a:off x="457200" y="990600"/>
            <a:ext cx="8229600" cy="760412"/>
          </a:xfrm>
        </p:spPr>
        <p:txBody>
          <a:bodyPr/>
          <a:lstStyle/>
          <a:p>
            <a:r>
              <a:rPr lang="en-US" sz="3600" b="1" dirty="0"/>
              <a:t>Youth Follow-Up Guidance</a:t>
            </a:r>
            <a:endParaRPr lang="en-US" sz="3600" dirty="0"/>
          </a:p>
        </p:txBody>
      </p:sp>
      <p:sp>
        <p:nvSpPr>
          <p:cNvPr id="3" name="Content Placeholder 2">
            <a:extLst>
              <a:ext uri="{FF2B5EF4-FFF2-40B4-BE49-F238E27FC236}">
                <a16:creationId xmlns:a16="http://schemas.microsoft.com/office/drawing/2014/main" id="{EE814BD2-3CA0-4D3D-AB9E-A3D6492733E9}"/>
              </a:ext>
            </a:extLst>
          </p:cNvPr>
          <p:cNvSpPr>
            <a:spLocks noGrp="1"/>
          </p:cNvSpPr>
          <p:nvPr>
            <p:ph idx="1"/>
          </p:nvPr>
        </p:nvSpPr>
        <p:spPr>
          <a:xfrm>
            <a:off x="457200" y="1981200"/>
            <a:ext cx="8229600" cy="4144963"/>
          </a:xfrm>
        </p:spPr>
        <p:txBody>
          <a:bodyPr/>
          <a:lstStyle/>
          <a:p>
            <a:pPr marL="0" indent="0">
              <a:buNone/>
            </a:pPr>
            <a:r>
              <a:rPr lang="en-US" sz="2800" dirty="0"/>
              <a:t>Follow-Up for all Youth – Chapter: 4 Section 2.4.2 </a:t>
            </a:r>
          </a:p>
          <a:p>
            <a:pPr lvl="1">
              <a:buFont typeface="Arial" panose="020B0604020202020204" pitchFamily="34" charset="0"/>
              <a:buChar char="•"/>
            </a:pPr>
            <a:r>
              <a:rPr lang="en-US" dirty="0"/>
              <a:t>Follow-up services for all Youth must be made available to all WIOA Youth for a minimum of twelve (12) months from the exit.</a:t>
            </a:r>
          </a:p>
        </p:txBody>
      </p:sp>
      <p:sp>
        <p:nvSpPr>
          <p:cNvPr id="4" name="Slide Number Placeholder 3">
            <a:extLst>
              <a:ext uri="{FF2B5EF4-FFF2-40B4-BE49-F238E27FC236}">
                <a16:creationId xmlns:a16="http://schemas.microsoft.com/office/drawing/2014/main" id="{FB8BD46E-8F75-418F-A1FE-64AFC37844B2}"/>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17</a:t>
            </a:fld>
            <a:endParaRPr lang="en-US" dirty="0">
              <a:solidFill>
                <a:prstClr val="black">
                  <a:tint val="75000"/>
                </a:prstClr>
              </a:solidFill>
            </a:endParaRPr>
          </a:p>
        </p:txBody>
      </p:sp>
    </p:spTree>
    <p:extLst>
      <p:ext uri="{BB962C8B-B14F-4D97-AF65-F5344CB8AC3E}">
        <p14:creationId xmlns:p14="http://schemas.microsoft.com/office/powerpoint/2010/main" val="8842474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A00F-4EFB-435A-A19F-DB6411E1DA39}"/>
              </a:ext>
            </a:extLst>
          </p:cNvPr>
          <p:cNvSpPr>
            <a:spLocks noGrp="1"/>
          </p:cNvSpPr>
          <p:nvPr>
            <p:ph type="title"/>
          </p:nvPr>
        </p:nvSpPr>
        <p:spPr>
          <a:xfrm>
            <a:off x="457200" y="1066800"/>
            <a:ext cx="8229600" cy="608012"/>
          </a:xfrm>
        </p:spPr>
        <p:txBody>
          <a:bodyPr/>
          <a:lstStyle/>
          <a:p>
            <a:r>
              <a:rPr lang="en-US" sz="3600" b="1" dirty="0"/>
              <a:t>Youth Follow-Up Guidance</a:t>
            </a:r>
            <a:endParaRPr lang="en-US" sz="3600" dirty="0"/>
          </a:p>
        </p:txBody>
      </p:sp>
      <p:sp>
        <p:nvSpPr>
          <p:cNvPr id="3" name="Content Placeholder 2">
            <a:extLst>
              <a:ext uri="{FF2B5EF4-FFF2-40B4-BE49-F238E27FC236}">
                <a16:creationId xmlns:a16="http://schemas.microsoft.com/office/drawing/2014/main" id="{E8167CA9-F50F-4BBD-931A-016130F22405}"/>
              </a:ext>
            </a:extLst>
          </p:cNvPr>
          <p:cNvSpPr>
            <a:spLocks noGrp="1"/>
          </p:cNvSpPr>
          <p:nvPr>
            <p:ph idx="1"/>
          </p:nvPr>
        </p:nvSpPr>
        <p:spPr>
          <a:xfrm>
            <a:off x="228600" y="1905000"/>
            <a:ext cx="8763000" cy="4221163"/>
          </a:xfrm>
        </p:spPr>
        <p:txBody>
          <a:bodyPr/>
          <a:lstStyle/>
          <a:p>
            <a:pPr marL="0" indent="0">
              <a:buNone/>
            </a:pPr>
            <a:r>
              <a:rPr lang="en-US" sz="2400" dirty="0"/>
              <a:t>Youth follow-up may include, but are not limited to the following program elements</a:t>
            </a:r>
            <a:r>
              <a:rPr lang="en-US" sz="2000" dirty="0"/>
              <a:t>:</a:t>
            </a:r>
          </a:p>
          <a:p>
            <a:pPr lvl="1">
              <a:buFont typeface="Arial" panose="020B0604020202020204" pitchFamily="34" charset="0"/>
              <a:buChar char="•"/>
            </a:pPr>
            <a:r>
              <a:rPr lang="en-US" sz="2000" dirty="0"/>
              <a:t>Supportive Services – if funding is available and the need for supportive services are supported in the Individual Service Strategy (ISS) for the client;  </a:t>
            </a:r>
          </a:p>
          <a:p>
            <a:pPr lvl="1">
              <a:buFont typeface="Arial" panose="020B0604020202020204" pitchFamily="34" charset="0"/>
              <a:buChar char="•"/>
            </a:pPr>
            <a:r>
              <a:rPr lang="en-US" sz="2000" dirty="0"/>
              <a:t>Adult Mentoring;</a:t>
            </a:r>
          </a:p>
          <a:p>
            <a:pPr lvl="1">
              <a:buFont typeface="Arial" panose="020B0604020202020204" pitchFamily="34" charset="0"/>
              <a:buChar char="•"/>
            </a:pPr>
            <a:r>
              <a:rPr lang="en-US" sz="2000" dirty="0"/>
              <a:t>Financial Literacy education;</a:t>
            </a:r>
          </a:p>
          <a:p>
            <a:pPr lvl="1">
              <a:buFont typeface="Arial" panose="020B0604020202020204" pitchFamily="34" charset="0"/>
              <a:buChar char="•"/>
            </a:pPr>
            <a:r>
              <a:rPr lang="en-US" sz="2000" dirty="0"/>
              <a:t>Services that provide labor market and employment information;</a:t>
            </a:r>
          </a:p>
          <a:p>
            <a:pPr lvl="1">
              <a:buFont typeface="Arial" panose="020B0604020202020204" pitchFamily="34" charset="0"/>
              <a:buChar char="•"/>
            </a:pPr>
            <a:r>
              <a:rPr lang="en-US" sz="2000" dirty="0"/>
              <a:t>Activities that help youth prepare for and transition to postsecondary education and training; </a:t>
            </a:r>
          </a:p>
          <a:p>
            <a:pPr lvl="1">
              <a:buFont typeface="Arial" panose="020B0604020202020204" pitchFamily="34" charset="0"/>
              <a:buChar char="•"/>
            </a:pPr>
            <a:r>
              <a:rPr lang="en-US" sz="2000" dirty="0"/>
              <a:t>Other services necessary to ensure the success of the youth in employment and/or postsecondary education.  </a:t>
            </a:r>
          </a:p>
          <a:p>
            <a:endParaRPr lang="en-US" sz="2000" dirty="0"/>
          </a:p>
          <a:p>
            <a:pPr marL="0" indent="0">
              <a:buNone/>
            </a:pPr>
            <a:endParaRPr lang="en-US" sz="2800" dirty="0"/>
          </a:p>
          <a:p>
            <a:endParaRPr lang="en-US" sz="2800" dirty="0"/>
          </a:p>
        </p:txBody>
      </p:sp>
      <p:sp>
        <p:nvSpPr>
          <p:cNvPr id="4" name="Slide Number Placeholder 3">
            <a:extLst>
              <a:ext uri="{FF2B5EF4-FFF2-40B4-BE49-F238E27FC236}">
                <a16:creationId xmlns:a16="http://schemas.microsoft.com/office/drawing/2014/main" id="{78DA3B01-8B28-493C-9ACF-9BF100B3678D}"/>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9524637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007A-72C1-4603-B71F-65D51F421CE8}"/>
              </a:ext>
            </a:extLst>
          </p:cNvPr>
          <p:cNvSpPr>
            <a:spLocks noGrp="1"/>
          </p:cNvSpPr>
          <p:nvPr>
            <p:ph type="title"/>
          </p:nvPr>
        </p:nvSpPr>
        <p:spPr>
          <a:xfrm>
            <a:off x="457200" y="1066800"/>
            <a:ext cx="8229600" cy="609600"/>
          </a:xfrm>
        </p:spPr>
        <p:txBody>
          <a:bodyPr/>
          <a:lstStyle/>
          <a:p>
            <a:r>
              <a:rPr lang="en-US" sz="3600" b="1" dirty="0"/>
              <a:t>Youth Follow-Up Guidance</a:t>
            </a:r>
            <a:endParaRPr lang="en-US" sz="3600" dirty="0"/>
          </a:p>
        </p:txBody>
      </p:sp>
      <p:sp>
        <p:nvSpPr>
          <p:cNvPr id="3" name="Content Placeholder 2">
            <a:extLst>
              <a:ext uri="{FF2B5EF4-FFF2-40B4-BE49-F238E27FC236}">
                <a16:creationId xmlns:a16="http://schemas.microsoft.com/office/drawing/2014/main" id="{D996450B-FC92-456D-8B00-713D5ED1BB78}"/>
              </a:ext>
            </a:extLst>
          </p:cNvPr>
          <p:cNvSpPr>
            <a:spLocks noGrp="1"/>
          </p:cNvSpPr>
          <p:nvPr>
            <p:ph idx="1"/>
          </p:nvPr>
        </p:nvSpPr>
        <p:spPr>
          <a:xfrm>
            <a:off x="152400" y="1830387"/>
            <a:ext cx="8534400" cy="4525963"/>
          </a:xfrm>
        </p:spPr>
        <p:txBody>
          <a:bodyPr/>
          <a:lstStyle/>
          <a:p>
            <a:r>
              <a:rPr lang="en-US" sz="2000" dirty="0"/>
              <a:t>Final Regulation and rules under WIOA allow for youth to decline follow-up services altogether, however, when that occurs it should be the exception and not the rule.</a:t>
            </a:r>
          </a:p>
          <a:p>
            <a:r>
              <a:rPr lang="en-US" sz="2000" dirty="0"/>
              <a:t>We spend a lot of time helping a Youth client getting aimed towards the right direction in life through WIOA Youth services/activities.</a:t>
            </a:r>
          </a:p>
          <a:p>
            <a:r>
              <a:rPr lang="en-US" sz="2000" dirty="0"/>
              <a:t>If all attempts and efforts to contact the youth has been attempted and has been documented in the case notes, then “Unable to Locate” could be used and follow-up would not be provided.</a:t>
            </a:r>
          </a:p>
          <a:p>
            <a:r>
              <a:rPr lang="en-US" sz="2000" dirty="0"/>
              <a:t>Opting Out of the twelve (12) month follow-up period may occur at any point in time.  The request to opt-out or discontinue follow-up services must be clearly documented in the case notes</a:t>
            </a:r>
            <a:r>
              <a:rPr lang="en-US" sz="2400" dirty="0"/>
              <a:t>.  </a:t>
            </a:r>
          </a:p>
          <a:p>
            <a:r>
              <a:rPr lang="en-US" sz="2000" b="1" dirty="0"/>
              <a:t>Career Planners should not promote youth to opt out of follow-up.   </a:t>
            </a:r>
          </a:p>
          <a:p>
            <a:endParaRPr lang="en-US" dirty="0"/>
          </a:p>
        </p:txBody>
      </p:sp>
      <p:sp>
        <p:nvSpPr>
          <p:cNvPr id="4" name="Slide Number Placeholder 3">
            <a:extLst>
              <a:ext uri="{FF2B5EF4-FFF2-40B4-BE49-F238E27FC236}">
                <a16:creationId xmlns:a16="http://schemas.microsoft.com/office/drawing/2014/main" id="{AF5921CA-2F1D-4FD4-B74E-CA9E60408C1C}"/>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033440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0611-D9A0-47D0-B2B3-34084B67D325}"/>
              </a:ext>
            </a:extLst>
          </p:cNvPr>
          <p:cNvSpPr>
            <a:spLocks noGrp="1"/>
          </p:cNvSpPr>
          <p:nvPr>
            <p:ph type="title"/>
          </p:nvPr>
        </p:nvSpPr>
        <p:spPr>
          <a:xfrm>
            <a:off x="457200" y="990600"/>
            <a:ext cx="8229600" cy="760413"/>
          </a:xfrm>
        </p:spPr>
        <p:txBody>
          <a:bodyPr/>
          <a:lstStyle/>
          <a:p>
            <a:r>
              <a:rPr lang="en-US" b="1" dirty="0">
                <a:latin typeface="Trebuchet MS" panose="020B0603020202020204" pitchFamily="34" charset="0"/>
              </a:rPr>
              <a:t>Objective of Training</a:t>
            </a:r>
          </a:p>
        </p:txBody>
      </p:sp>
      <p:sp>
        <p:nvSpPr>
          <p:cNvPr id="3" name="Content Placeholder 2">
            <a:extLst>
              <a:ext uri="{FF2B5EF4-FFF2-40B4-BE49-F238E27FC236}">
                <a16:creationId xmlns:a16="http://schemas.microsoft.com/office/drawing/2014/main" id="{883FDDFA-C55D-4EB1-97C7-7DE03741DB61}"/>
              </a:ext>
            </a:extLst>
          </p:cNvPr>
          <p:cNvSpPr>
            <a:spLocks noGrp="1"/>
          </p:cNvSpPr>
          <p:nvPr>
            <p:ph idx="1"/>
          </p:nvPr>
        </p:nvSpPr>
        <p:spPr>
          <a:xfrm>
            <a:off x="457200" y="1981200"/>
            <a:ext cx="8229600" cy="4144963"/>
          </a:xfrm>
        </p:spPr>
        <p:txBody>
          <a:bodyPr/>
          <a:lstStyle/>
          <a:p>
            <a:r>
              <a:rPr lang="en-US" sz="2800" dirty="0">
                <a:latin typeface="Trebuchet MS" panose="020B0603020202020204" pitchFamily="34" charset="0"/>
              </a:rPr>
              <a:t>The primary objective of this presentation is to discuss the Federal and State requirements tied to WIOA legislatively mandated Follow-Up requirements for clients who were served under WIOA.</a:t>
            </a:r>
          </a:p>
          <a:p>
            <a:r>
              <a:rPr lang="en-US" sz="2800" dirty="0">
                <a:latin typeface="Trebuchet MS" panose="020B0603020202020204" pitchFamily="34" charset="0"/>
              </a:rPr>
              <a:t>The secondary objective of this presentation is to demonstrate recording Follow-Up services within Illinois Workforce Development System (IWDS).</a:t>
            </a:r>
          </a:p>
        </p:txBody>
      </p:sp>
      <p:sp>
        <p:nvSpPr>
          <p:cNvPr id="4" name="Slide Number Placeholder 3">
            <a:extLst>
              <a:ext uri="{FF2B5EF4-FFF2-40B4-BE49-F238E27FC236}">
                <a16:creationId xmlns:a16="http://schemas.microsoft.com/office/drawing/2014/main" id="{836EA4F4-3530-4C47-B104-B37A1055CE1C}"/>
              </a:ext>
            </a:extLst>
          </p:cNvPr>
          <p:cNvSpPr>
            <a:spLocks noGrp="1"/>
          </p:cNvSpPr>
          <p:nvPr>
            <p:ph type="sldNum" sz="quarter" idx="12"/>
          </p:nvPr>
        </p:nvSpPr>
        <p:spPr/>
        <p:txBody>
          <a:bodyPr/>
          <a:lstStyle/>
          <a:p>
            <a:pPr>
              <a:defRPr/>
            </a:pPr>
            <a:fld id="{2E7D7614-D580-447C-B7C7-85DFA00F4D56}" type="slidenum">
              <a:rPr lang="en-US" smtClean="0"/>
              <a:pPr>
                <a:defRPr/>
              </a:pPr>
              <a:t>2</a:t>
            </a:fld>
            <a:endParaRPr lang="en-US" dirty="0"/>
          </a:p>
        </p:txBody>
      </p:sp>
    </p:spTree>
    <p:extLst>
      <p:ext uri="{BB962C8B-B14F-4D97-AF65-F5344CB8AC3E}">
        <p14:creationId xmlns:p14="http://schemas.microsoft.com/office/powerpoint/2010/main" val="2224473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AA824-0271-40AF-8555-B7430B925DF3}"/>
              </a:ext>
            </a:extLst>
          </p:cNvPr>
          <p:cNvSpPr>
            <a:spLocks noGrp="1"/>
          </p:cNvSpPr>
          <p:nvPr>
            <p:ph type="title"/>
          </p:nvPr>
        </p:nvSpPr>
        <p:spPr>
          <a:xfrm>
            <a:off x="457200" y="990600"/>
            <a:ext cx="8229600" cy="760412"/>
          </a:xfrm>
        </p:spPr>
        <p:txBody>
          <a:bodyPr/>
          <a:lstStyle/>
          <a:p>
            <a:r>
              <a:rPr lang="en-US" sz="3600" b="1" dirty="0"/>
              <a:t>When to Open Follow-Up</a:t>
            </a:r>
          </a:p>
        </p:txBody>
      </p:sp>
      <p:sp>
        <p:nvSpPr>
          <p:cNvPr id="3" name="Content Placeholder 2">
            <a:extLst>
              <a:ext uri="{FF2B5EF4-FFF2-40B4-BE49-F238E27FC236}">
                <a16:creationId xmlns:a16="http://schemas.microsoft.com/office/drawing/2014/main" id="{AEA3D86C-1E6D-4F10-994C-C3A8AAB4B58F}"/>
              </a:ext>
            </a:extLst>
          </p:cNvPr>
          <p:cNvSpPr>
            <a:spLocks noGrp="1"/>
          </p:cNvSpPr>
          <p:nvPr>
            <p:ph idx="1"/>
          </p:nvPr>
        </p:nvSpPr>
        <p:spPr>
          <a:xfrm>
            <a:off x="457200" y="1751012"/>
            <a:ext cx="8229600" cy="4375151"/>
          </a:xfrm>
        </p:spPr>
        <p:txBody>
          <a:bodyPr/>
          <a:lstStyle/>
          <a:p>
            <a:pPr marL="0" indent="0">
              <a:buNone/>
            </a:pPr>
            <a:r>
              <a:rPr lang="en-US" sz="1800" dirty="0"/>
              <a:t>For any client, when all services have been completed/closed, and no further services are planned, that is when the service of follow-up should be opened in IWDS.   </a:t>
            </a:r>
          </a:p>
        </p:txBody>
      </p:sp>
      <p:sp>
        <p:nvSpPr>
          <p:cNvPr id="4" name="Slide Number Placeholder 3">
            <a:extLst>
              <a:ext uri="{FF2B5EF4-FFF2-40B4-BE49-F238E27FC236}">
                <a16:creationId xmlns:a16="http://schemas.microsoft.com/office/drawing/2014/main" id="{6A4E833D-6320-4DB4-AB1B-2C180719F385}"/>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20</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D2B950A9-448F-4203-BE5B-F1643031F699}"/>
              </a:ext>
            </a:extLst>
          </p:cNvPr>
          <p:cNvPicPr>
            <a:picLocks noChangeAspect="1"/>
          </p:cNvPicPr>
          <p:nvPr/>
        </p:nvPicPr>
        <p:blipFill>
          <a:blip r:embed="rId2"/>
          <a:stretch>
            <a:fillRect/>
          </a:stretch>
        </p:blipFill>
        <p:spPr>
          <a:xfrm>
            <a:off x="589721" y="2596909"/>
            <a:ext cx="7964557" cy="3644347"/>
          </a:xfrm>
          <a:prstGeom prst="rect">
            <a:avLst/>
          </a:prstGeom>
        </p:spPr>
      </p:pic>
    </p:spTree>
    <p:extLst>
      <p:ext uri="{BB962C8B-B14F-4D97-AF65-F5344CB8AC3E}">
        <p14:creationId xmlns:p14="http://schemas.microsoft.com/office/powerpoint/2010/main" val="32892288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D90A1-CDFE-4B80-9C92-E29581191462}"/>
              </a:ext>
            </a:extLst>
          </p:cNvPr>
          <p:cNvSpPr>
            <a:spLocks noGrp="1"/>
          </p:cNvSpPr>
          <p:nvPr>
            <p:ph type="title"/>
          </p:nvPr>
        </p:nvSpPr>
        <p:spPr>
          <a:xfrm>
            <a:off x="457200" y="990600"/>
            <a:ext cx="8229600" cy="760412"/>
          </a:xfrm>
        </p:spPr>
        <p:txBody>
          <a:bodyPr/>
          <a:lstStyle/>
          <a:p>
            <a:r>
              <a:rPr lang="en-US" sz="3500" b="1" dirty="0"/>
              <a:t>Documenting the Service of Follow-Up</a:t>
            </a:r>
          </a:p>
        </p:txBody>
      </p:sp>
      <p:sp>
        <p:nvSpPr>
          <p:cNvPr id="3" name="Content Placeholder 2">
            <a:extLst>
              <a:ext uri="{FF2B5EF4-FFF2-40B4-BE49-F238E27FC236}">
                <a16:creationId xmlns:a16="http://schemas.microsoft.com/office/drawing/2014/main" id="{AE5E2E07-1AFA-4E12-A47A-75DCF40EDFCA}"/>
              </a:ext>
            </a:extLst>
          </p:cNvPr>
          <p:cNvSpPr>
            <a:spLocks noGrp="1"/>
          </p:cNvSpPr>
          <p:nvPr>
            <p:ph idx="1"/>
          </p:nvPr>
        </p:nvSpPr>
        <p:spPr>
          <a:xfrm>
            <a:off x="457200" y="1905000"/>
            <a:ext cx="8229600" cy="4221163"/>
          </a:xfrm>
        </p:spPr>
        <p:txBody>
          <a:bodyPr/>
          <a:lstStyle/>
          <a:p>
            <a:r>
              <a:rPr lang="en-US" sz="2400" dirty="0"/>
              <a:t>For the example client on the previous slide, the final WIOA service(s) were recorded/closed on 6/30/2020.  </a:t>
            </a:r>
          </a:p>
          <a:p>
            <a:r>
              <a:rPr lang="en-US" sz="2400" dirty="0"/>
              <a:t>On the next slide, it will demonstrate opening the actual “Follow-Up Service” in the IWDS record.</a:t>
            </a:r>
          </a:p>
          <a:p>
            <a:pPr lvl="1"/>
            <a:r>
              <a:rPr lang="en-US" sz="2000" dirty="0"/>
              <a:t>The Follow-up Service will begin on 6/30/2020, the same date the final WIOA service(s) were completed.</a:t>
            </a:r>
          </a:p>
          <a:p>
            <a:pPr lvl="1"/>
            <a:r>
              <a:rPr lang="en-US" sz="2000" dirty="0"/>
              <a:t>The actual start date of follow-up could be recorded on the same date the last enrolling service ended, or you could open the follow-up service on the day after the last enrolling service had ended; either one is acceptable. </a:t>
            </a:r>
            <a:r>
              <a:rPr lang="en-US" sz="1800" dirty="0">
                <a:latin typeface="Trebuchet MS" panose="020B0603020202020204" pitchFamily="34" charset="0"/>
                <a:cs typeface="Traditional Arabic" panose="02020603050405020304" pitchFamily="18" charset="-78"/>
              </a:rPr>
              <a:t> </a:t>
            </a:r>
            <a:endParaRPr lang="en-US" sz="1800" dirty="0"/>
          </a:p>
        </p:txBody>
      </p:sp>
      <p:sp>
        <p:nvSpPr>
          <p:cNvPr id="4" name="Slide Number Placeholder 3">
            <a:extLst>
              <a:ext uri="{FF2B5EF4-FFF2-40B4-BE49-F238E27FC236}">
                <a16:creationId xmlns:a16="http://schemas.microsoft.com/office/drawing/2014/main" id="{1295FFA7-3DD1-41D8-8172-D02C976BEE28}"/>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33067821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7AF6-8DF5-4FD6-A16B-87006D422F47}"/>
              </a:ext>
            </a:extLst>
          </p:cNvPr>
          <p:cNvSpPr>
            <a:spLocks noGrp="1"/>
          </p:cNvSpPr>
          <p:nvPr>
            <p:ph type="title"/>
          </p:nvPr>
        </p:nvSpPr>
        <p:spPr>
          <a:xfrm>
            <a:off x="490537" y="990600"/>
            <a:ext cx="8229600" cy="684212"/>
          </a:xfrm>
        </p:spPr>
        <p:txBody>
          <a:bodyPr/>
          <a:lstStyle/>
          <a:p>
            <a:r>
              <a:rPr lang="en-US" sz="3500" b="1" dirty="0"/>
              <a:t>Documenting the Service of Follow-Up</a:t>
            </a:r>
          </a:p>
        </p:txBody>
      </p:sp>
      <p:sp>
        <p:nvSpPr>
          <p:cNvPr id="3" name="Content Placeholder 2">
            <a:extLst>
              <a:ext uri="{FF2B5EF4-FFF2-40B4-BE49-F238E27FC236}">
                <a16:creationId xmlns:a16="http://schemas.microsoft.com/office/drawing/2014/main" id="{959BF9A9-7342-457B-B74A-75D83F802296}"/>
              </a:ext>
            </a:extLst>
          </p:cNvPr>
          <p:cNvSpPr>
            <a:spLocks noGrp="1"/>
          </p:cNvSpPr>
          <p:nvPr>
            <p:ph idx="1"/>
          </p:nvPr>
        </p:nvSpPr>
        <p:spPr>
          <a:xfrm>
            <a:off x="609600" y="1686687"/>
            <a:ext cx="8229600" cy="4451351"/>
          </a:xfrm>
        </p:spPr>
        <p:txBody>
          <a:bodyPr/>
          <a:lstStyle/>
          <a:p>
            <a:pPr marL="0" indent="0">
              <a:buNone/>
            </a:pPr>
            <a:r>
              <a:rPr lang="en-US" sz="2300" dirty="0"/>
              <a:t>For this example, follow-up began on the same date the last enrolling service ended on 6/30/2020.</a:t>
            </a:r>
          </a:p>
          <a:p>
            <a:endParaRPr lang="en-US" sz="2400" dirty="0"/>
          </a:p>
        </p:txBody>
      </p:sp>
      <p:sp>
        <p:nvSpPr>
          <p:cNvPr id="4" name="Slide Number Placeholder 3">
            <a:extLst>
              <a:ext uri="{FF2B5EF4-FFF2-40B4-BE49-F238E27FC236}">
                <a16:creationId xmlns:a16="http://schemas.microsoft.com/office/drawing/2014/main" id="{5D92A8AA-C05C-4914-BBD7-76368FE3AEE8}"/>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22</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48A594B7-14FE-4B2C-9427-927ACF2BEB40}"/>
              </a:ext>
            </a:extLst>
          </p:cNvPr>
          <p:cNvPicPr>
            <a:picLocks noChangeAspect="1"/>
          </p:cNvPicPr>
          <p:nvPr/>
        </p:nvPicPr>
        <p:blipFill>
          <a:blip r:embed="rId2"/>
          <a:stretch>
            <a:fillRect/>
          </a:stretch>
        </p:blipFill>
        <p:spPr>
          <a:xfrm>
            <a:off x="1590675" y="2566987"/>
            <a:ext cx="6029325" cy="3559176"/>
          </a:xfrm>
          <a:prstGeom prst="rect">
            <a:avLst/>
          </a:prstGeom>
        </p:spPr>
      </p:pic>
      <p:sp>
        <p:nvSpPr>
          <p:cNvPr id="6" name="Left Arrow 4">
            <a:extLst>
              <a:ext uri="{FF2B5EF4-FFF2-40B4-BE49-F238E27FC236}">
                <a16:creationId xmlns:a16="http://schemas.microsoft.com/office/drawing/2014/main" id="{B14E1011-A2D5-4260-BB07-9D0C584A4A50}"/>
              </a:ext>
            </a:extLst>
          </p:cNvPr>
          <p:cNvSpPr/>
          <p:nvPr/>
        </p:nvSpPr>
        <p:spPr>
          <a:xfrm flipV="1">
            <a:off x="4234277" y="4038598"/>
            <a:ext cx="742120" cy="15240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2169"/>
              </a:solidFill>
            </a:endParaRPr>
          </a:p>
        </p:txBody>
      </p:sp>
    </p:spTree>
    <p:extLst>
      <p:ext uri="{BB962C8B-B14F-4D97-AF65-F5344CB8AC3E}">
        <p14:creationId xmlns:p14="http://schemas.microsoft.com/office/powerpoint/2010/main" val="8956204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983E-F94E-4AA4-B80E-68F413ADC64F}"/>
              </a:ext>
            </a:extLst>
          </p:cNvPr>
          <p:cNvSpPr>
            <a:spLocks noGrp="1"/>
          </p:cNvSpPr>
          <p:nvPr>
            <p:ph type="title"/>
          </p:nvPr>
        </p:nvSpPr>
        <p:spPr>
          <a:xfrm>
            <a:off x="457200" y="1066800"/>
            <a:ext cx="8229600" cy="684212"/>
          </a:xfrm>
        </p:spPr>
        <p:txBody>
          <a:bodyPr/>
          <a:lstStyle/>
          <a:p>
            <a:r>
              <a:rPr lang="en-US" sz="3500" b="1" dirty="0"/>
              <a:t>Documenting the Service of Follow-Up</a:t>
            </a:r>
          </a:p>
        </p:txBody>
      </p:sp>
      <p:sp>
        <p:nvSpPr>
          <p:cNvPr id="4" name="Slide Number Placeholder 3">
            <a:extLst>
              <a:ext uri="{FF2B5EF4-FFF2-40B4-BE49-F238E27FC236}">
                <a16:creationId xmlns:a16="http://schemas.microsoft.com/office/drawing/2014/main" id="{1CB4DDC6-4626-4459-8174-562748305E63}"/>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23</a:t>
            </a:fld>
            <a:endParaRPr lang="en-US" dirty="0">
              <a:solidFill>
                <a:prstClr val="black">
                  <a:tint val="75000"/>
                </a:prstClr>
              </a:solidFill>
            </a:endParaRPr>
          </a:p>
        </p:txBody>
      </p:sp>
      <p:sp>
        <p:nvSpPr>
          <p:cNvPr id="3" name="Content Placeholder 2">
            <a:extLst>
              <a:ext uri="{FF2B5EF4-FFF2-40B4-BE49-F238E27FC236}">
                <a16:creationId xmlns:a16="http://schemas.microsoft.com/office/drawing/2014/main" id="{2F2EA642-EBA2-4F80-ADC0-C23A587D5C96}"/>
              </a:ext>
            </a:extLst>
          </p:cNvPr>
          <p:cNvSpPr>
            <a:spLocks noGrp="1"/>
          </p:cNvSpPr>
          <p:nvPr>
            <p:ph idx="1"/>
          </p:nvPr>
        </p:nvSpPr>
        <p:spPr>
          <a:xfrm>
            <a:off x="457200" y="1751012"/>
            <a:ext cx="8229600" cy="4375151"/>
          </a:xfrm>
        </p:spPr>
        <p:txBody>
          <a:bodyPr/>
          <a:lstStyle/>
          <a:p>
            <a:pPr marL="0" indent="0">
              <a:buNone/>
            </a:pPr>
            <a:r>
              <a:rPr lang="en-US" sz="2300" dirty="0"/>
              <a:t>The actual service of follow-up remains open until follow-up has been completed.</a:t>
            </a:r>
          </a:p>
          <a:p>
            <a:endParaRPr lang="en-US" dirty="0"/>
          </a:p>
        </p:txBody>
      </p:sp>
      <p:pic>
        <p:nvPicPr>
          <p:cNvPr id="6" name="Picture 5">
            <a:extLst>
              <a:ext uri="{FF2B5EF4-FFF2-40B4-BE49-F238E27FC236}">
                <a16:creationId xmlns:a16="http://schemas.microsoft.com/office/drawing/2014/main" id="{B5DB5BCB-FDDB-49E2-87DB-66574D9145C1}"/>
              </a:ext>
            </a:extLst>
          </p:cNvPr>
          <p:cNvPicPr>
            <a:picLocks noChangeAspect="1"/>
          </p:cNvPicPr>
          <p:nvPr/>
        </p:nvPicPr>
        <p:blipFill>
          <a:blip r:embed="rId2"/>
          <a:stretch>
            <a:fillRect/>
          </a:stretch>
        </p:blipFill>
        <p:spPr>
          <a:xfrm>
            <a:off x="1528762" y="2560629"/>
            <a:ext cx="6086475" cy="3357563"/>
          </a:xfrm>
          <a:prstGeom prst="rect">
            <a:avLst/>
          </a:prstGeom>
        </p:spPr>
      </p:pic>
      <p:cxnSp>
        <p:nvCxnSpPr>
          <p:cNvPr id="8" name="Straight Arrow Connector 7">
            <a:extLst>
              <a:ext uri="{FF2B5EF4-FFF2-40B4-BE49-F238E27FC236}">
                <a16:creationId xmlns:a16="http://schemas.microsoft.com/office/drawing/2014/main" id="{53840FC3-27FD-4A5C-B3A1-8981C9F40C2D}"/>
              </a:ext>
            </a:extLst>
          </p:cNvPr>
          <p:cNvCxnSpPr>
            <a:cxnSpLocks/>
          </p:cNvCxnSpPr>
          <p:nvPr/>
        </p:nvCxnSpPr>
        <p:spPr>
          <a:xfrm>
            <a:off x="1905000" y="3774943"/>
            <a:ext cx="625494" cy="32728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860084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82FB4-ACE9-4305-A061-DCBAD90FDECB}"/>
              </a:ext>
            </a:extLst>
          </p:cNvPr>
          <p:cNvSpPr>
            <a:spLocks noGrp="1"/>
          </p:cNvSpPr>
          <p:nvPr>
            <p:ph type="title"/>
          </p:nvPr>
        </p:nvSpPr>
        <p:spPr>
          <a:xfrm>
            <a:off x="457200" y="1066800"/>
            <a:ext cx="8229600" cy="760412"/>
          </a:xfrm>
        </p:spPr>
        <p:txBody>
          <a:bodyPr/>
          <a:lstStyle/>
          <a:p>
            <a:r>
              <a:rPr lang="en-US" sz="3500" b="1" dirty="0"/>
              <a:t>Documenting the Service of Follow-Up</a:t>
            </a:r>
          </a:p>
        </p:txBody>
      </p:sp>
      <p:sp>
        <p:nvSpPr>
          <p:cNvPr id="3" name="Content Placeholder 2">
            <a:extLst>
              <a:ext uri="{FF2B5EF4-FFF2-40B4-BE49-F238E27FC236}">
                <a16:creationId xmlns:a16="http://schemas.microsoft.com/office/drawing/2014/main" id="{DCF6B34D-1967-45EA-9F6C-13FF708B6910}"/>
              </a:ext>
            </a:extLst>
          </p:cNvPr>
          <p:cNvSpPr>
            <a:spLocks noGrp="1"/>
          </p:cNvSpPr>
          <p:nvPr>
            <p:ph idx="1"/>
          </p:nvPr>
        </p:nvSpPr>
        <p:spPr>
          <a:xfrm>
            <a:off x="457200" y="2057400"/>
            <a:ext cx="8229600" cy="4068763"/>
          </a:xfrm>
        </p:spPr>
        <p:txBody>
          <a:bodyPr/>
          <a:lstStyle/>
          <a:p>
            <a:r>
              <a:rPr lang="en-US" sz="2800" dirty="0"/>
              <a:t>The actions taken as part of follow-up should be recorded in the case notes and when appropriate, within IWDS screens such as the exit control panel. </a:t>
            </a:r>
          </a:p>
          <a:p>
            <a:r>
              <a:rPr lang="en-US" sz="2800" dirty="0"/>
              <a:t>The actual “Follow-up” service remains open on the services screen, until the client has completed follow-up. </a:t>
            </a:r>
          </a:p>
          <a:p>
            <a:endParaRPr lang="en-US" dirty="0"/>
          </a:p>
        </p:txBody>
      </p:sp>
      <p:sp>
        <p:nvSpPr>
          <p:cNvPr id="4" name="Slide Number Placeholder 3">
            <a:extLst>
              <a:ext uri="{FF2B5EF4-FFF2-40B4-BE49-F238E27FC236}">
                <a16:creationId xmlns:a16="http://schemas.microsoft.com/office/drawing/2014/main" id="{C8C201B7-49F3-4045-8753-85BD07530373}"/>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8208224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FAA50-434A-4237-8B55-0B4CE991BBB9}"/>
              </a:ext>
            </a:extLst>
          </p:cNvPr>
          <p:cNvSpPr>
            <a:spLocks noGrp="1"/>
          </p:cNvSpPr>
          <p:nvPr>
            <p:ph type="title"/>
          </p:nvPr>
        </p:nvSpPr>
        <p:spPr>
          <a:xfrm>
            <a:off x="457200" y="1066799"/>
            <a:ext cx="8229600" cy="531813"/>
          </a:xfrm>
        </p:spPr>
        <p:txBody>
          <a:bodyPr/>
          <a:lstStyle/>
          <a:p>
            <a:r>
              <a:rPr lang="en-US" sz="3600" b="1" dirty="0"/>
              <a:t>Recording Actions During Follow-Up</a:t>
            </a:r>
            <a:endParaRPr lang="en-US" sz="3600" dirty="0"/>
          </a:p>
        </p:txBody>
      </p:sp>
      <p:sp>
        <p:nvSpPr>
          <p:cNvPr id="4" name="Slide Number Placeholder 3">
            <a:extLst>
              <a:ext uri="{FF2B5EF4-FFF2-40B4-BE49-F238E27FC236}">
                <a16:creationId xmlns:a16="http://schemas.microsoft.com/office/drawing/2014/main" id="{3B8DA382-4364-42D4-8FE3-F52501B81183}"/>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25</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370C05F0-B5FB-4026-96BC-3DD9E6967091}"/>
              </a:ext>
            </a:extLst>
          </p:cNvPr>
          <p:cNvSpPr>
            <a:spLocks noGrp="1"/>
          </p:cNvSpPr>
          <p:nvPr>
            <p:ph idx="1"/>
          </p:nvPr>
        </p:nvSpPr>
        <p:spPr>
          <a:xfrm>
            <a:off x="457200" y="1752600"/>
            <a:ext cx="8229600" cy="4373563"/>
          </a:xfrm>
        </p:spPr>
        <p:txBody>
          <a:bodyPr/>
          <a:lstStyle/>
          <a:p>
            <a:pPr marL="0" indent="0">
              <a:buNone/>
            </a:pPr>
            <a:r>
              <a:rPr lang="en-US" sz="2400" dirty="0"/>
              <a:t>Case notes should explain what has occurred during follow-up</a:t>
            </a:r>
            <a:r>
              <a:rPr lang="en-US" sz="2400" dirty="0">
                <a:solidFill>
                  <a:srgbClr val="002060"/>
                </a:solidFill>
              </a:rPr>
              <a:t>.</a:t>
            </a:r>
          </a:p>
        </p:txBody>
      </p:sp>
      <p:pic>
        <p:nvPicPr>
          <p:cNvPr id="5" name="Picture 4">
            <a:extLst>
              <a:ext uri="{FF2B5EF4-FFF2-40B4-BE49-F238E27FC236}">
                <a16:creationId xmlns:a16="http://schemas.microsoft.com/office/drawing/2014/main" id="{B8699A52-7A40-4402-A1D2-5E3A1DE71952}"/>
              </a:ext>
            </a:extLst>
          </p:cNvPr>
          <p:cNvPicPr>
            <a:picLocks noChangeAspect="1"/>
          </p:cNvPicPr>
          <p:nvPr/>
        </p:nvPicPr>
        <p:blipFill>
          <a:blip r:embed="rId2"/>
          <a:stretch>
            <a:fillRect/>
          </a:stretch>
        </p:blipFill>
        <p:spPr>
          <a:xfrm>
            <a:off x="2133600" y="2603692"/>
            <a:ext cx="5791200" cy="3416107"/>
          </a:xfrm>
          <a:prstGeom prst="rect">
            <a:avLst/>
          </a:prstGeom>
        </p:spPr>
      </p:pic>
    </p:spTree>
    <p:extLst>
      <p:ext uri="{BB962C8B-B14F-4D97-AF65-F5344CB8AC3E}">
        <p14:creationId xmlns:p14="http://schemas.microsoft.com/office/powerpoint/2010/main" val="1630163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EFA0-0AE4-422F-8F15-F523A259B180}"/>
              </a:ext>
            </a:extLst>
          </p:cNvPr>
          <p:cNvSpPr>
            <a:spLocks noGrp="1"/>
          </p:cNvSpPr>
          <p:nvPr>
            <p:ph type="title"/>
          </p:nvPr>
        </p:nvSpPr>
        <p:spPr>
          <a:xfrm>
            <a:off x="457200" y="1066800"/>
            <a:ext cx="8229600" cy="684212"/>
          </a:xfrm>
        </p:spPr>
        <p:txBody>
          <a:bodyPr/>
          <a:lstStyle/>
          <a:p>
            <a:r>
              <a:rPr lang="en-US" sz="3800" b="1" dirty="0"/>
              <a:t>Post Exit Follow-Up on Exit Panel</a:t>
            </a:r>
          </a:p>
        </p:txBody>
      </p:sp>
      <p:sp>
        <p:nvSpPr>
          <p:cNvPr id="3" name="Content Placeholder 2">
            <a:extLst>
              <a:ext uri="{FF2B5EF4-FFF2-40B4-BE49-F238E27FC236}">
                <a16:creationId xmlns:a16="http://schemas.microsoft.com/office/drawing/2014/main" id="{25998BC9-BA28-4122-8884-4843C353C7A5}"/>
              </a:ext>
            </a:extLst>
          </p:cNvPr>
          <p:cNvSpPr>
            <a:spLocks noGrp="1"/>
          </p:cNvSpPr>
          <p:nvPr>
            <p:ph idx="1"/>
          </p:nvPr>
        </p:nvSpPr>
        <p:spPr>
          <a:xfrm>
            <a:off x="457200" y="1751012"/>
            <a:ext cx="8229600" cy="4375151"/>
          </a:xfrm>
        </p:spPr>
        <p:txBody>
          <a:bodyPr/>
          <a:lstStyle/>
          <a:p>
            <a:r>
              <a:rPr lang="en-US" sz="2300" dirty="0"/>
              <a:t>Besides recording the follow-up actions in the client's case notes, each quarter the post exit control panel should be examined and when appropriate recorded with the most current information on the client.</a:t>
            </a:r>
          </a:p>
          <a:p>
            <a:r>
              <a:rPr lang="en-US" sz="2300" dirty="0"/>
              <a:t>This is especially important for Youth clients where post exit education status could have an impact on Performance Outcomes.</a:t>
            </a:r>
          </a:p>
          <a:p>
            <a:r>
              <a:rPr lang="en-US" sz="2300" dirty="0"/>
              <a:t>Additionally, if the client’s post exit employment is not reported through traditional Illinois Department of Employment Security (IDES), but will be recorded via “Supplemental Wages”, it is essential that the information get recorded on the exit control panel.   </a:t>
            </a:r>
          </a:p>
          <a:p>
            <a:endParaRPr lang="en-US" sz="2400" dirty="0"/>
          </a:p>
        </p:txBody>
      </p:sp>
      <p:sp>
        <p:nvSpPr>
          <p:cNvPr id="4" name="Slide Number Placeholder 3">
            <a:extLst>
              <a:ext uri="{FF2B5EF4-FFF2-40B4-BE49-F238E27FC236}">
                <a16:creationId xmlns:a16="http://schemas.microsoft.com/office/drawing/2014/main" id="{FF0D2DEC-073D-416F-B0BC-856B9556F4D1}"/>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1029623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64CC2D-7CBD-4E64-BF7E-9A729AB31D4A}"/>
              </a:ext>
            </a:extLst>
          </p:cNvPr>
          <p:cNvSpPr>
            <a:spLocks noGrp="1"/>
          </p:cNvSpPr>
          <p:nvPr>
            <p:ph type="title"/>
          </p:nvPr>
        </p:nvSpPr>
        <p:spPr>
          <a:xfrm>
            <a:off x="628650" y="728662"/>
            <a:ext cx="2839134" cy="3728853"/>
          </a:xfrm>
          <a:noFill/>
        </p:spPr>
        <p:txBody>
          <a:bodyPr vert="horz" lIns="91440" tIns="45720" rIns="91440" bIns="45720" rtlCol="0" anchor="b">
            <a:normAutofit/>
          </a:bodyPr>
          <a:lstStyle/>
          <a:p>
            <a:pPr algn="l" eaLnBrk="1" hangingPunct="1">
              <a:lnSpc>
                <a:spcPct val="90000"/>
              </a:lnSpc>
            </a:pPr>
            <a:r>
              <a:rPr lang="en-US" sz="4500" b="1" dirty="0"/>
              <a:t>Exit Control Panel</a:t>
            </a:r>
          </a:p>
        </p:txBody>
      </p:sp>
      <p:sp>
        <p:nvSpPr>
          <p:cNvPr id="4" name="Slide Number Placeholder 3">
            <a:extLst>
              <a:ext uri="{FF2B5EF4-FFF2-40B4-BE49-F238E27FC236}">
                <a16:creationId xmlns:a16="http://schemas.microsoft.com/office/drawing/2014/main" id="{F2E3E859-AB92-4E9C-8214-C82B77643E7F}"/>
              </a:ext>
            </a:extLst>
          </p:cNvPr>
          <p:cNvSpPr>
            <a:spLocks noGrp="1"/>
          </p:cNvSpPr>
          <p:nvPr>
            <p:ph type="sldNum" sz="quarter" idx="12"/>
          </p:nvPr>
        </p:nvSpPr>
        <p:spPr>
          <a:xfrm>
            <a:off x="7644843" y="6356350"/>
            <a:ext cx="870507" cy="365125"/>
          </a:xfrm>
        </p:spPr>
        <p:txBody>
          <a:bodyPr vert="horz" lIns="91440" tIns="45720" rIns="91440" bIns="45720" rtlCol="0" anchor="ctr">
            <a:normAutofit/>
          </a:bodyPr>
          <a:lstStyle/>
          <a:p>
            <a:pPr>
              <a:spcAft>
                <a:spcPts val="600"/>
              </a:spcAft>
              <a:defRPr/>
            </a:pPr>
            <a:fld id="{4E90266F-7792-4508-862E-8792EE5B731D}" type="slidenum">
              <a:rPr lang="en-US">
                <a:solidFill>
                  <a:srgbClr val="FFFFFF"/>
                </a:solidFill>
                <a:latin typeface="Calibri" panose="020F0502020204030204"/>
              </a:rPr>
              <a:pPr>
                <a:spcAft>
                  <a:spcPts val="600"/>
                </a:spcAft>
                <a:defRPr/>
              </a:pPr>
              <a:t>27</a:t>
            </a:fld>
            <a:endParaRPr lang="en-US">
              <a:solidFill>
                <a:srgbClr val="FFFFFF"/>
              </a:solidFill>
              <a:latin typeface="Calibri" panose="020F0502020204030204"/>
            </a:endParaRPr>
          </a:p>
        </p:txBody>
      </p:sp>
      <p:pic>
        <p:nvPicPr>
          <p:cNvPr id="6" name="Content Placeholder 5">
            <a:extLst>
              <a:ext uri="{FF2B5EF4-FFF2-40B4-BE49-F238E27FC236}">
                <a16:creationId xmlns:a16="http://schemas.microsoft.com/office/drawing/2014/main" id="{EC0048DD-8BA9-43C6-A17F-AF7925ACD84B}"/>
              </a:ext>
            </a:extLst>
          </p:cNvPr>
          <p:cNvPicPr>
            <a:picLocks noGrp="1" noChangeAspect="1"/>
          </p:cNvPicPr>
          <p:nvPr>
            <p:ph idx="1"/>
          </p:nvPr>
        </p:nvPicPr>
        <p:blipFill>
          <a:blip r:embed="rId2"/>
          <a:stretch>
            <a:fillRect/>
          </a:stretch>
        </p:blipFill>
        <p:spPr>
          <a:xfrm>
            <a:off x="2895600" y="381000"/>
            <a:ext cx="5797691" cy="6095999"/>
          </a:xfrm>
          <a:prstGeom prst="rect">
            <a:avLst/>
          </a:prstGeom>
        </p:spPr>
      </p:pic>
      <p:cxnSp>
        <p:nvCxnSpPr>
          <p:cNvPr id="7" name="Straight Arrow Connector 6">
            <a:extLst>
              <a:ext uri="{FF2B5EF4-FFF2-40B4-BE49-F238E27FC236}">
                <a16:creationId xmlns:a16="http://schemas.microsoft.com/office/drawing/2014/main" id="{885510A5-2B11-4265-9254-265495997E37}"/>
              </a:ext>
            </a:extLst>
          </p:cNvPr>
          <p:cNvCxnSpPr>
            <a:cxnSpLocks/>
          </p:cNvCxnSpPr>
          <p:nvPr/>
        </p:nvCxnSpPr>
        <p:spPr>
          <a:xfrm>
            <a:off x="7454602" y="4800600"/>
            <a:ext cx="625494" cy="32728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367473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5369-7114-4E63-ACA6-D5FDDA3EE427}"/>
              </a:ext>
            </a:extLst>
          </p:cNvPr>
          <p:cNvSpPr>
            <a:spLocks noGrp="1"/>
          </p:cNvSpPr>
          <p:nvPr>
            <p:ph type="title"/>
          </p:nvPr>
        </p:nvSpPr>
        <p:spPr>
          <a:xfrm>
            <a:off x="457200" y="990600"/>
            <a:ext cx="8229600" cy="760412"/>
          </a:xfrm>
        </p:spPr>
        <p:txBody>
          <a:bodyPr/>
          <a:lstStyle/>
          <a:p>
            <a:r>
              <a:rPr lang="en-US" sz="4000" b="1" dirty="0"/>
              <a:t>UI Wages VS Supplemental Wages</a:t>
            </a:r>
          </a:p>
        </p:txBody>
      </p:sp>
      <p:sp>
        <p:nvSpPr>
          <p:cNvPr id="3" name="Content Placeholder 2">
            <a:extLst>
              <a:ext uri="{FF2B5EF4-FFF2-40B4-BE49-F238E27FC236}">
                <a16:creationId xmlns:a16="http://schemas.microsoft.com/office/drawing/2014/main" id="{795CC0D3-60C2-4DEA-B8E1-C263CD9BC314}"/>
              </a:ext>
            </a:extLst>
          </p:cNvPr>
          <p:cNvSpPr>
            <a:spLocks noGrp="1"/>
          </p:cNvSpPr>
          <p:nvPr>
            <p:ph idx="1"/>
          </p:nvPr>
        </p:nvSpPr>
        <p:spPr>
          <a:xfrm>
            <a:off x="457200" y="1981200"/>
            <a:ext cx="8229600" cy="4144963"/>
          </a:xfrm>
        </p:spPr>
        <p:txBody>
          <a:bodyPr/>
          <a:lstStyle/>
          <a:p>
            <a:r>
              <a:rPr lang="en-US" sz="2800" dirty="0"/>
              <a:t>It is important to understand, for most clients they will have their post employment wages populated into IWDS through the interface that Commerce has with Illinois Department of Employment Security (IDES)</a:t>
            </a:r>
          </a:p>
          <a:p>
            <a:r>
              <a:rPr lang="en-US" sz="2800" dirty="0"/>
              <a:t>For those clients who do not work at employment where the wages are reported to IDES, it is very important for the Career Planner to record the Supplemental Wages.   </a:t>
            </a:r>
          </a:p>
        </p:txBody>
      </p:sp>
      <p:sp>
        <p:nvSpPr>
          <p:cNvPr id="4" name="Slide Number Placeholder 3">
            <a:extLst>
              <a:ext uri="{FF2B5EF4-FFF2-40B4-BE49-F238E27FC236}">
                <a16:creationId xmlns:a16="http://schemas.microsoft.com/office/drawing/2014/main" id="{5417956B-089A-477B-8E00-83FC41D93F5B}"/>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39064122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CE0EE82-806E-4F9F-8C40-CA9297613891}"/>
              </a:ext>
            </a:extLst>
          </p:cNvPr>
          <p:cNvSpPr>
            <a:spLocks noGrp="1"/>
          </p:cNvSpPr>
          <p:nvPr>
            <p:ph type="title"/>
          </p:nvPr>
        </p:nvSpPr>
        <p:spPr>
          <a:xfrm>
            <a:off x="628650" y="176214"/>
            <a:ext cx="7886700" cy="982662"/>
          </a:xfrm>
        </p:spPr>
        <p:txBody>
          <a:bodyPr vert="horz" lIns="91440" tIns="45720" rIns="91440" bIns="45720" rtlCol="0" anchor="ctr">
            <a:normAutofit/>
          </a:bodyPr>
          <a:lstStyle/>
          <a:p>
            <a:pPr eaLnBrk="1" hangingPunct="1">
              <a:lnSpc>
                <a:spcPct val="90000"/>
              </a:lnSpc>
            </a:pPr>
            <a:r>
              <a:rPr lang="en-US" sz="3600" b="1" dirty="0"/>
              <a:t>Updating Exit Control Panel</a:t>
            </a:r>
          </a:p>
        </p:txBody>
      </p:sp>
      <p:sp>
        <p:nvSpPr>
          <p:cNvPr id="6" name="Content Placeholder 5">
            <a:extLst>
              <a:ext uri="{FF2B5EF4-FFF2-40B4-BE49-F238E27FC236}">
                <a16:creationId xmlns:a16="http://schemas.microsoft.com/office/drawing/2014/main" id="{D5361E43-A256-473C-8096-88305ECDD5C7}"/>
              </a:ext>
            </a:extLst>
          </p:cNvPr>
          <p:cNvSpPr>
            <a:spLocks noGrp="1"/>
          </p:cNvSpPr>
          <p:nvPr>
            <p:ph sz="half" idx="1"/>
          </p:nvPr>
        </p:nvSpPr>
        <p:spPr>
          <a:xfrm>
            <a:off x="381000" y="1571263"/>
            <a:ext cx="3581400" cy="4272681"/>
          </a:xfrm>
        </p:spPr>
        <p:txBody>
          <a:bodyPr vert="horz" lIns="91440" tIns="45720" rIns="91440" bIns="45720" rtlCol="0">
            <a:normAutofit/>
          </a:bodyPr>
          <a:lstStyle/>
          <a:p>
            <a:pPr marL="114300" indent="0" eaLnBrk="1" hangingPunct="1">
              <a:lnSpc>
                <a:spcPct val="90000"/>
              </a:lnSpc>
              <a:buNone/>
            </a:pPr>
            <a:r>
              <a:rPr lang="en-US" sz="2000" dirty="0"/>
              <a:t>In this example, we are going to update Q1 Post Exit for Supplemental Employment.</a:t>
            </a:r>
            <a:br>
              <a:rPr lang="en-US" sz="2000" dirty="0"/>
            </a:br>
            <a:br>
              <a:rPr lang="en-US" sz="2000" dirty="0"/>
            </a:br>
            <a:r>
              <a:rPr lang="en-US" sz="2000" dirty="0"/>
              <a:t>Update all appropriate post exit outcomes.</a:t>
            </a:r>
            <a:br>
              <a:rPr lang="en-US" sz="2000" dirty="0"/>
            </a:br>
            <a:br>
              <a:rPr lang="en-US" sz="2000" dirty="0"/>
            </a:br>
            <a:r>
              <a:rPr lang="en-US" sz="2000" dirty="0"/>
              <a:t>This client was an Adult client, who was exited with Supplemental Employment and still has the same employment in Q1 Post Exit.</a:t>
            </a:r>
          </a:p>
        </p:txBody>
      </p:sp>
      <p:sp>
        <p:nvSpPr>
          <p:cNvPr id="4" name="Slide Number Placeholder 3">
            <a:extLst>
              <a:ext uri="{FF2B5EF4-FFF2-40B4-BE49-F238E27FC236}">
                <a16:creationId xmlns:a16="http://schemas.microsoft.com/office/drawing/2014/main" id="{99DAD9CA-C35C-4872-9E58-18FF52A7DE4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E90266F-7792-4508-862E-8792EE5B731D}" type="slidenum">
              <a:rPr lang="en-US" smtClean="0">
                <a:solidFill>
                  <a:prstClr val="black">
                    <a:tint val="75000"/>
                  </a:prstClr>
                </a:solidFill>
                <a:latin typeface="Calibri" panose="020F0502020204030204"/>
              </a:rPr>
              <a:pPr>
                <a:spcAft>
                  <a:spcPts val="600"/>
                </a:spcAft>
                <a:defRPr/>
              </a:pPr>
              <a:t>29</a:t>
            </a:fld>
            <a:endParaRPr lang="en-US">
              <a:solidFill>
                <a:prstClr val="black">
                  <a:tint val="75000"/>
                </a:prstClr>
              </a:solidFill>
              <a:latin typeface="Calibri" panose="020F0502020204030204"/>
            </a:endParaRPr>
          </a:p>
        </p:txBody>
      </p:sp>
      <p:pic>
        <p:nvPicPr>
          <p:cNvPr id="10" name="Content Placeholder 9">
            <a:extLst>
              <a:ext uri="{FF2B5EF4-FFF2-40B4-BE49-F238E27FC236}">
                <a16:creationId xmlns:a16="http://schemas.microsoft.com/office/drawing/2014/main" id="{C2F19A87-BF2C-46CB-B7CE-9FB31EC93EB1}"/>
              </a:ext>
            </a:extLst>
          </p:cNvPr>
          <p:cNvPicPr>
            <a:picLocks noGrp="1" noChangeAspect="1"/>
          </p:cNvPicPr>
          <p:nvPr>
            <p:ph sz="half" idx="2"/>
          </p:nvPr>
        </p:nvPicPr>
        <p:blipFill>
          <a:blip r:embed="rId2"/>
          <a:stretch>
            <a:fillRect/>
          </a:stretch>
        </p:blipFill>
        <p:spPr>
          <a:xfrm>
            <a:off x="4235450" y="1158877"/>
            <a:ext cx="4527550" cy="4937124"/>
          </a:xfrm>
          <a:prstGeom prst="rect">
            <a:avLst/>
          </a:prstGeom>
        </p:spPr>
      </p:pic>
    </p:spTree>
    <p:extLst>
      <p:ext uri="{BB962C8B-B14F-4D97-AF65-F5344CB8AC3E}">
        <p14:creationId xmlns:p14="http://schemas.microsoft.com/office/powerpoint/2010/main" val="13345725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143000"/>
            <a:ext cx="8153400" cy="838200"/>
          </a:xfrm>
        </p:spPr>
        <p:txBody>
          <a:bodyPr/>
          <a:lstStyle/>
          <a:p>
            <a:r>
              <a:rPr lang="en-US" sz="4000" b="1" dirty="0">
                <a:latin typeface="Trebuchet MS" panose="020B0603020202020204" pitchFamily="34" charset="0"/>
              </a:rPr>
              <a:t>Associated Federal Guidance</a:t>
            </a:r>
            <a:endParaRPr lang="en-US" sz="4000" dirty="0">
              <a:latin typeface="Trebuchet MS" panose="020B0603020202020204" pitchFamily="34" charset="0"/>
            </a:endParaRPr>
          </a:p>
        </p:txBody>
      </p:sp>
      <p:sp>
        <p:nvSpPr>
          <p:cNvPr id="5" name="Content Placeholder 4"/>
          <p:cNvSpPr>
            <a:spLocks noGrp="1"/>
          </p:cNvSpPr>
          <p:nvPr>
            <p:ph idx="1"/>
          </p:nvPr>
        </p:nvSpPr>
        <p:spPr>
          <a:xfrm>
            <a:off x="381000" y="2133600"/>
            <a:ext cx="8534400" cy="3810000"/>
          </a:xfrm>
        </p:spPr>
        <p:txBody>
          <a:bodyPr/>
          <a:lstStyle/>
          <a:p>
            <a:r>
              <a:rPr lang="en-US" altLang="en-US" sz="2800" dirty="0">
                <a:latin typeface="Trebuchet MS" panose="020B0603020202020204" pitchFamily="34" charset="0"/>
                <a:cs typeface="Traditional Arabic" panose="02020603050405020304" pitchFamily="18" charset="-78"/>
              </a:rPr>
              <a:t>Workforce Innovation and Opportunity Act (WIOA) of 2014. </a:t>
            </a:r>
          </a:p>
          <a:p>
            <a:r>
              <a:rPr lang="en-US" altLang="en-US" sz="2800" dirty="0">
                <a:latin typeface="Trebuchet MS" panose="020B0603020202020204" pitchFamily="34" charset="0"/>
                <a:cs typeface="Traditional Arabic" panose="02020603050405020304" pitchFamily="18" charset="-78"/>
              </a:rPr>
              <a:t>Training and Employment Guidance Letter (TEGL) 19-16 – Guidance on Services Provided through Adult and Dislocated Worker under WIOA – dated March 1</a:t>
            </a:r>
            <a:r>
              <a:rPr lang="en-US" altLang="en-US" sz="2800" baseline="30000" dirty="0">
                <a:latin typeface="Trebuchet MS" panose="020B0603020202020204" pitchFamily="34" charset="0"/>
                <a:cs typeface="Traditional Arabic" panose="02020603050405020304" pitchFamily="18" charset="-78"/>
              </a:rPr>
              <a:t>st</a:t>
            </a:r>
            <a:r>
              <a:rPr lang="en-US" altLang="en-US" sz="2800" dirty="0">
                <a:latin typeface="Trebuchet MS" panose="020B0603020202020204" pitchFamily="34" charset="0"/>
                <a:cs typeface="Traditional Arabic" panose="02020603050405020304" pitchFamily="18" charset="-78"/>
              </a:rPr>
              <a:t>, 2017.</a:t>
            </a:r>
          </a:p>
          <a:p>
            <a:r>
              <a:rPr lang="en-US" altLang="en-US" sz="2800" dirty="0">
                <a:latin typeface="Trebuchet MS" panose="020B0603020202020204" pitchFamily="34" charset="0"/>
                <a:cs typeface="Traditional Arabic" panose="02020603050405020304" pitchFamily="18" charset="-78"/>
              </a:rPr>
              <a:t>TEGL 21-16 – Third WIOA Title I Youth Formula Program Guidance – dated March 2</a:t>
            </a:r>
            <a:r>
              <a:rPr lang="en-US" altLang="en-US" sz="2800" baseline="30000" dirty="0">
                <a:latin typeface="Trebuchet MS" panose="020B0603020202020204" pitchFamily="34" charset="0"/>
                <a:cs typeface="Traditional Arabic" panose="02020603050405020304" pitchFamily="18" charset="-78"/>
              </a:rPr>
              <a:t>nd</a:t>
            </a:r>
            <a:r>
              <a:rPr lang="en-US" altLang="en-US" sz="2800" dirty="0">
                <a:latin typeface="Trebuchet MS" panose="020B0603020202020204" pitchFamily="34" charset="0"/>
                <a:cs typeface="Traditional Arabic" panose="02020603050405020304" pitchFamily="18" charset="-78"/>
              </a:rPr>
              <a:t>, 2017.</a:t>
            </a:r>
          </a:p>
          <a:p>
            <a:endParaRPr lang="en-US" altLang="en-US" sz="2400" dirty="0">
              <a:latin typeface="Trebuchet MS" panose="020B0603020202020204" pitchFamily="34" charset="0"/>
              <a:cs typeface="Traditional Arabic" panose="02020603050405020304" pitchFamily="18" charset="-78"/>
            </a:endParaRPr>
          </a:p>
          <a:p>
            <a:endParaRPr lang="en-US" altLang="en-US" sz="2800" dirty="0">
              <a:latin typeface="Trebuchet MS" panose="020B0603020202020204" pitchFamily="34" charset="0"/>
              <a:cs typeface="Traditional Arabic" panose="02020603050405020304" pitchFamily="18" charset="-78"/>
            </a:endParaRPr>
          </a:p>
          <a:p>
            <a:endParaRPr lang="en-US" altLang="en-US" sz="2800" dirty="0">
              <a:latin typeface="Trebuchet MS" panose="020B0603020202020204" pitchFamily="34" charset="0"/>
              <a:cs typeface="Traditional Arabic" panose="02020603050405020304" pitchFamily="18" charset="-78"/>
            </a:endParaRPr>
          </a:p>
          <a:p>
            <a:endParaRPr lang="en-US" dirty="0"/>
          </a:p>
        </p:txBody>
      </p:sp>
      <p:sp>
        <p:nvSpPr>
          <p:cNvPr id="2" name="Slide Number Placeholder 1">
            <a:extLst>
              <a:ext uri="{FF2B5EF4-FFF2-40B4-BE49-F238E27FC236}">
                <a16:creationId xmlns:a16="http://schemas.microsoft.com/office/drawing/2014/main" id="{82EFD37D-32DD-481B-AC7F-B4AA8E3EBFAE}"/>
              </a:ext>
            </a:extLst>
          </p:cNvPr>
          <p:cNvSpPr>
            <a:spLocks noGrp="1"/>
          </p:cNvSpPr>
          <p:nvPr>
            <p:ph type="sldNum" sz="quarter" idx="12"/>
          </p:nvPr>
        </p:nvSpPr>
        <p:spPr/>
        <p:txBody>
          <a:bodyPr/>
          <a:lstStyle/>
          <a:p>
            <a:pPr>
              <a:defRPr/>
            </a:pPr>
            <a:fld id="{2E7D7614-D580-447C-B7C7-85DFA00F4D56}" type="slidenum">
              <a:rPr lang="en-US" smtClean="0"/>
              <a:pPr>
                <a:defRPr/>
              </a:pPr>
              <a:t>3</a:t>
            </a:fld>
            <a:endParaRPr lang="en-US" dirty="0"/>
          </a:p>
        </p:txBody>
      </p:sp>
    </p:spTree>
    <p:extLst>
      <p:ext uri="{BB962C8B-B14F-4D97-AF65-F5344CB8AC3E}">
        <p14:creationId xmlns:p14="http://schemas.microsoft.com/office/powerpoint/2010/main" val="25489245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C9756-4456-47BB-ADAD-786856BC1D38}"/>
              </a:ext>
            </a:extLst>
          </p:cNvPr>
          <p:cNvSpPr>
            <a:spLocks noGrp="1"/>
          </p:cNvSpPr>
          <p:nvPr>
            <p:ph type="title"/>
          </p:nvPr>
        </p:nvSpPr>
        <p:spPr>
          <a:xfrm>
            <a:off x="628650" y="365125"/>
            <a:ext cx="7886700" cy="810247"/>
          </a:xfrm>
        </p:spPr>
        <p:txBody>
          <a:bodyPr vert="horz" lIns="91440" tIns="45720" rIns="91440" bIns="45720" rtlCol="0" anchor="ctr">
            <a:normAutofit/>
          </a:bodyPr>
          <a:lstStyle/>
          <a:p>
            <a:pPr eaLnBrk="1" hangingPunct="1">
              <a:lnSpc>
                <a:spcPct val="90000"/>
              </a:lnSpc>
            </a:pPr>
            <a:r>
              <a:rPr lang="en-US" sz="3500" b="1" dirty="0"/>
              <a:t>Updating Exit Control Panel</a:t>
            </a:r>
          </a:p>
        </p:txBody>
      </p:sp>
      <p:sp>
        <p:nvSpPr>
          <p:cNvPr id="3" name="Content Placeholder 2">
            <a:extLst>
              <a:ext uri="{FF2B5EF4-FFF2-40B4-BE49-F238E27FC236}">
                <a16:creationId xmlns:a16="http://schemas.microsoft.com/office/drawing/2014/main" id="{2737FECA-5AED-454D-B899-4734B6D91EBB}"/>
              </a:ext>
            </a:extLst>
          </p:cNvPr>
          <p:cNvSpPr>
            <a:spLocks noGrp="1"/>
          </p:cNvSpPr>
          <p:nvPr>
            <p:ph sz="half" idx="1"/>
          </p:nvPr>
        </p:nvSpPr>
        <p:spPr>
          <a:xfrm>
            <a:off x="628650" y="1825625"/>
            <a:ext cx="3114580" cy="4303464"/>
          </a:xfrm>
        </p:spPr>
        <p:txBody>
          <a:bodyPr vert="horz" lIns="91440" tIns="45720" rIns="91440" bIns="45720" rtlCol="0">
            <a:normAutofit/>
          </a:bodyPr>
          <a:lstStyle/>
          <a:p>
            <a:pPr marL="114300" indent="0" eaLnBrk="1" hangingPunct="1">
              <a:lnSpc>
                <a:spcPct val="90000"/>
              </a:lnSpc>
              <a:buNone/>
            </a:pPr>
            <a:r>
              <a:rPr lang="en-US" sz="2000" dirty="0"/>
              <a:t>Client still has supplemental employment with the same employer as time of exit. </a:t>
            </a:r>
          </a:p>
          <a:p>
            <a:pPr marL="114300" indent="0" eaLnBrk="1" hangingPunct="1">
              <a:lnSpc>
                <a:spcPct val="90000"/>
              </a:lnSpc>
              <a:buNone/>
            </a:pPr>
            <a:endParaRPr lang="en-US" sz="2000" dirty="0"/>
          </a:p>
          <a:p>
            <a:pPr marL="114300" indent="0" eaLnBrk="1" hangingPunct="1">
              <a:lnSpc>
                <a:spcPct val="90000"/>
              </a:lnSpc>
              <a:buNone/>
            </a:pPr>
            <a:r>
              <a:rPr lang="en-US" sz="2000" dirty="0"/>
              <a:t>The supplemental wage amount will be correlated based on the actual wages on the client's employment record in the IWDS. </a:t>
            </a:r>
          </a:p>
          <a:p>
            <a:pPr indent="-228600" eaLnBrk="1" hangingPunct="1">
              <a:lnSpc>
                <a:spcPct val="90000"/>
              </a:lnSpc>
              <a:buFont typeface="Arial" panose="020B0604020202020204" pitchFamily="34" charset="0"/>
              <a:buChar char="•"/>
            </a:pPr>
            <a:endParaRPr lang="en-US" sz="1700" dirty="0"/>
          </a:p>
        </p:txBody>
      </p:sp>
      <p:pic>
        <p:nvPicPr>
          <p:cNvPr id="6" name="Content Placeholder 5" descr="Graphical user interface, application&#10;&#10;Description automatically generated">
            <a:extLst>
              <a:ext uri="{FF2B5EF4-FFF2-40B4-BE49-F238E27FC236}">
                <a16:creationId xmlns:a16="http://schemas.microsoft.com/office/drawing/2014/main" id="{24AB5087-310B-4F69-B6B3-BFF17CF1E530}"/>
              </a:ext>
            </a:extLst>
          </p:cNvPr>
          <p:cNvPicPr>
            <a:picLocks noGrp="1" noChangeAspect="1"/>
          </p:cNvPicPr>
          <p:nvPr>
            <p:ph sz="half" idx="2"/>
          </p:nvPr>
        </p:nvPicPr>
        <p:blipFill rotWithShape="1">
          <a:blip r:embed="rId2"/>
          <a:srcRect r="15106" b="-3"/>
          <a:stretch/>
        </p:blipFill>
        <p:spPr>
          <a:xfrm>
            <a:off x="3898136" y="1175373"/>
            <a:ext cx="5093464" cy="4953716"/>
          </a:xfrm>
          <a:prstGeom prst="rect">
            <a:avLst/>
          </a:prstGeom>
        </p:spPr>
      </p:pic>
      <p:sp>
        <p:nvSpPr>
          <p:cNvPr id="5" name="Slide Number Placeholder 4">
            <a:extLst>
              <a:ext uri="{FF2B5EF4-FFF2-40B4-BE49-F238E27FC236}">
                <a16:creationId xmlns:a16="http://schemas.microsoft.com/office/drawing/2014/main" id="{497ACA3D-7E80-4B3B-922C-E65ED23D8E0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C4582505-829C-4A80-B162-220F6B20162B}" type="slidenum">
              <a:rPr lang="en-US" smtClean="0">
                <a:solidFill>
                  <a:prstClr val="black">
                    <a:tint val="75000"/>
                  </a:prstClr>
                </a:solidFill>
                <a:latin typeface="Calibri" panose="020F0502020204030204"/>
              </a:rPr>
              <a:pPr>
                <a:spcAft>
                  <a:spcPts val="600"/>
                </a:spcAft>
                <a:defRPr/>
              </a:pPr>
              <a:t>30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099354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CEA105-9020-43F6-8332-190A1C2EFD21}"/>
              </a:ext>
            </a:extLst>
          </p:cNvPr>
          <p:cNvSpPr>
            <a:spLocks noGrp="1"/>
          </p:cNvSpPr>
          <p:nvPr>
            <p:ph type="title"/>
          </p:nvPr>
        </p:nvSpPr>
        <p:spPr>
          <a:xfrm>
            <a:off x="628650" y="365125"/>
            <a:ext cx="7886700" cy="731589"/>
          </a:xfrm>
        </p:spPr>
        <p:txBody>
          <a:bodyPr vert="horz" lIns="91440" tIns="45720" rIns="91440" bIns="45720" rtlCol="0" anchor="ctr">
            <a:normAutofit/>
          </a:bodyPr>
          <a:lstStyle/>
          <a:p>
            <a:pPr eaLnBrk="1" hangingPunct="1">
              <a:lnSpc>
                <a:spcPct val="90000"/>
              </a:lnSpc>
            </a:pPr>
            <a:r>
              <a:rPr lang="en-US" sz="3600" b="1" dirty="0"/>
              <a:t>Exit Control Panel</a:t>
            </a:r>
          </a:p>
        </p:txBody>
      </p:sp>
      <p:sp>
        <p:nvSpPr>
          <p:cNvPr id="3" name="Content Placeholder 2">
            <a:extLst>
              <a:ext uri="{FF2B5EF4-FFF2-40B4-BE49-F238E27FC236}">
                <a16:creationId xmlns:a16="http://schemas.microsoft.com/office/drawing/2014/main" id="{C4429DD4-88CB-464B-9E99-BED21F98C686}"/>
              </a:ext>
            </a:extLst>
          </p:cNvPr>
          <p:cNvSpPr>
            <a:spLocks noGrp="1"/>
          </p:cNvSpPr>
          <p:nvPr>
            <p:ph sz="half" idx="1"/>
          </p:nvPr>
        </p:nvSpPr>
        <p:spPr>
          <a:xfrm>
            <a:off x="381000" y="1825625"/>
            <a:ext cx="3362230" cy="4303464"/>
          </a:xfrm>
        </p:spPr>
        <p:txBody>
          <a:bodyPr vert="horz" lIns="91440" tIns="45720" rIns="91440" bIns="45720" rtlCol="0">
            <a:normAutofit lnSpcReduction="10000"/>
          </a:bodyPr>
          <a:lstStyle/>
          <a:p>
            <a:pPr marL="114300" indent="0" eaLnBrk="1" hangingPunct="1">
              <a:lnSpc>
                <a:spcPct val="90000"/>
              </a:lnSpc>
              <a:buNone/>
            </a:pPr>
            <a:r>
              <a:rPr lang="en-US" sz="2000" dirty="0"/>
              <a:t>Notice the Supplemental wages are displayed on the Exit Control Panel.  </a:t>
            </a:r>
          </a:p>
          <a:p>
            <a:pPr marL="114300" indent="0" eaLnBrk="1" hangingPunct="1">
              <a:lnSpc>
                <a:spcPct val="90000"/>
              </a:lnSpc>
              <a:buNone/>
            </a:pPr>
            <a:endParaRPr lang="en-US" sz="2000" dirty="0"/>
          </a:p>
          <a:p>
            <a:pPr marL="114300" indent="0" eaLnBrk="1" hangingPunct="1">
              <a:lnSpc>
                <a:spcPct val="90000"/>
              </a:lnSpc>
              <a:buNone/>
            </a:pPr>
            <a:r>
              <a:rPr lang="en-US" sz="2000" dirty="0"/>
              <a:t>This is calculated based on the wage information on the clients “Employment History” in the IWDS record. </a:t>
            </a:r>
          </a:p>
          <a:p>
            <a:pPr marL="114300" indent="0" eaLnBrk="1" hangingPunct="1">
              <a:lnSpc>
                <a:spcPct val="90000"/>
              </a:lnSpc>
              <a:buNone/>
            </a:pPr>
            <a:endParaRPr lang="en-US" sz="2000" dirty="0"/>
          </a:p>
          <a:p>
            <a:pPr marL="114300" indent="0" eaLnBrk="1" hangingPunct="1">
              <a:lnSpc>
                <a:spcPct val="90000"/>
              </a:lnSpc>
              <a:buNone/>
            </a:pPr>
            <a:r>
              <a:rPr lang="en-US" sz="2000" dirty="0"/>
              <a:t>In the hard copy file, there would need to be documentation supporting the current wage information recorded on the record.</a:t>
            </a:r>
          </a:p>
        </p:txBody>
      </p:sp>
      <p:pic>
        <p:nvPicPr>
          <p:cNvPr id="6" name="Content Placeholder 5" descr="Table&#10;&#10;Description automatically generated">
            <a:extLst>
              <a:ext uri="{FF2B5EF4-FFF2-40B4-BE49-F238E27FC236}">
                <a16:creationId xmlns:a16="http://schemas.microsoft.com/office/drawing/2014/main" id="{370B9C80-9BE7-4F61-A6C7-39A61F0C37F5}"/>
              </a:ext>
            </a:extLst>
          </p:cNvPr>
          <p:cNvPicPr>
            <a:picLocks noGrp="1" noChangeAspect="1"/>
          </p:cNvPicPr>
          <p:nvPr>
            <p:ph sz="half" idx="2"/>
          </p:nvPr>
        </p:nvPicPr>
        <p:blipFill rotWithShape="1">
          <a:blip r:embed="rId2"/>
          <a:srcRect t="1037" r="-3" b="-3"/>
          <a:stretch/>
        </p:blipFill>
        <p:spPr>
          <a:xfrm>
            <a:off x="3887625" y="1447800"/>
            <a:ext cx="4627724" cy="4908550"/>
          </a:xfrm>
          <a:prstGeom prst="rect">
            <a:avLst/>
          </a:prstGeom>
        </p:spPr>
      </p:pic>
      <p:sp>
        <p:nvSpPr>
          <p:cNvPr id="5" name="Slide Number Placeholder 4">
            <a:extLst>
              <a:ext uri="{FF2B5EF4-FFF2-40B4-BE49-F238E27FC236}">
                <a16:creationId xmlns:a16="http://schemas.microsoft.com/office/drawing/2014/main" id="{E1C98358-E223-4BE4-AE7F-07F4C469E58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C4582505-829C-4A80-B162-220F6B20162B}" type="slidenum">
              <a:rPr lang="en-US" smtClean="0">
                <a:solidFill>
                  <a:prstClr val="black">
                    <a:tint val="75000"/>
                  </a:prstClr>
                </a:solidFill>
                <a:latin typeface="Calibri" panose="020F0502020204030204"/>
              </a:rPr>
              <a:pPr>
                <a:spcAft>
                  <a:spcPts val="600"/>
                </a:spcAft>
                <a:defRPr/>
              </a:pPr>
              <a:t>31</a:t>
            </a:fld>
            <a:endParaRPr lang="en-US">
              <a:solidFill>
                <a:prstClr val="black">
                  <a:tint val="75000"/>
                </a:prstClr>
              </a:solidFill>
              <a:latin typeface="Calibri" panose="020F0502020204030204"/>
            </a:endParaRPr>
          </a:p>
        </p:txBody>
      </p:sp>
      <p:sp>
        <p:nvSpPr>
          <p:cNvPr id="8" name="Left Arrow 4">
            <a:extLst>
              <a:ext uri="{FF2B5EF4-FFF2-40B4-BE49-F238E27FC236}">
                <a16:creationId xmlns:a16="http://schemas.microsoft.com/office/drawing/2014/main" id="{6615E855-29D3-41AE-820B-CFCE606B2F58}"/>
              </a:ext>
            </a:extLst>
          </p:cNvPr>
          <p:cNvSpPr/>
          <p:nvPr/>
        </p:nvSpPr>
        <p:spPr>
          <a:xfrm flipV="1">
            <a:off x="7630855" y="6052888"/>
            <a:ext cx="742120" cy="15240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2169"/>
              </a:solidFill>
            </a:endParaRPr>
          </a:p>
        </p:txBody>
      </p:sp>
    </p:spTree>
    <p:extLst>
      <p:ext uri="{BB962C8B-B14F-4D97-AF65-F5344CB8AC3E}">
        <p14:creationId xmlns:p14="http://schemas.microsoft.com/office/powerpoint/2010/main" val="4428039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49FAE4-A58F-4107-B060-F4E7F840964D}"/>
              </a:ext>
            </a:extLst>
          </p:cNvPr>
          <p:cNvSpPr>
            <a:spLocks noGrp="1"/>
          </p:cNvSpPr>
          <p:nvPr>
            <p:ph type="title"/>
          </p:nvPr>
        </p:nvSpPr>
        <p:spPr>
          <a:xfrm>
            <a:off x="457200" y="1066800"/>
            <a:ext cx="8229600" cy="685800"/>
          </a:xfrm>
        </p:spPr>
        <p:txBody>
          <a:bodyPr/>
          <a:lstStyle/>
          <a:p>
            <a:r>
              <a:rPr lang="en-US" sz="3600" b="1" dirty="0"/>
              <a:t>2</a:t>
            </a:r>
            <a:r>
              <a:rPr lang="en-US" sz="3600" b="1" baseline="30000" dirty="0"/>
              <a:t>nd</a:t>
            </a:r>
            <a:r>
              <a:rPr lang="en-US" sz="3600" b="1" dirty="0"/>
              <a:t> and 4</a:t>
            </a:r>
            <a:r>
              <a:rPr lang="en-US" sz="3600" b="1" baseline="30000" dirty="0"/>
              <a:t>th</a:t>
            </a:r>
            <a:r>
              <a:rPr lang="en-US" sz="3600" b="1" dirty="0"/>
              <a:t> Quarter Post Exit </a:t>
            </a:r>
          </a:p>
        </p:txBody>
      </p:sp>
      <p:sp>
        <p:nvSpPr>
          <p:cNvPr id="7" name="Content Placeholder 6">
            <a:extLst>
              <a:ext uri="{FF2B5EF4-FFF2-40B4-BE49-F238E27FC236}">
                <a16:creationId xmlns:a16="http://schemas.microsoft.com/office/drawing/2014/main" id="{FE844C50-DEF7-4743-B271-F62ABD407513}"/>
              </a:ext>
            </a:extLst>
          </p:cNvPr>
          <p:cNvSpPr>
            <a:spLocks noGrp="1"/>
          </p:cNvSpPr>
          <p:nvPr>
            <p:ph idx="1"/>
          </p:nvPr>
        </p:nvSpPr>
        <p:spPr>
          <a:xfrm>
            <a:off x="457200" y="1828800"/>
            <a:ext cx="8229600" cy="4297363"/>
          </a:xfrm>
        </p:spPr>
        <p:txBody>
          <a:bodyPr/>
          <a:lstStyle/>
          <a:p>
            <a:r>
              <a:rPr lang="en-US" sz="2800" dirty="0"/>
              <a:t>As was mentioned earlier, the 2</a:t>
            </a:r>
            <a:r>
              <a:rPr lang="en-US" sz="2800" baseline="30000" dirty="0"/>
              <a:t>nd</a:t>
            </a:r>
            <a:r>
              <a:rPr lang="en-US" sz="2800" dirty="0"/>
              <a:t> and 4</a:t>
            </a:r>
            <a:r>
              <a:rPr lang="en-US" sz="2800" baseline="30000" dirty="0"/>
              <a:t>th</a:t>
            </a:r>
            <a:r>
              <a:rPr lang="en-US" sz="2800" dirty="0"/>
              <a:t> Quarter post exit are the most critical times for reporting performance outcomes. </a:t>
            </a:r>
          </a:p>
          <a:p>
            <a:r>
              <a:rPr lang="en-US" sz="2800" dirty="0"/>
              <a:t>On the previous slide it was demonstrated recording post exit supplemental employment in the 1</a:t>
            </a:r>
            <a:r>
              <a:rPr lang="en-US" sz="2800" baseline="30000" dirty="0"/>
              <a:t>st</a:t>
            </a:r>
            <a:r>
              <a:rPr lang="en-US" sz="2800" dirty="0"/>
              <a:t> Quarter Post exit.  Then next couple of slides will demonstrate recording supplemental employment in the 2</a:t>
            </a:r>
            <a:r>
              <a:rPr lang="en-US" sz="2800" baseline="30000" dirty="0"/>
              <a:t>nd</a:t>
            </a:r>
            <a:r>
              <a:rPr lang="en-US" sz="2800" dirty="0"/>
              <a:t> Quarter post exit.</a:t>
            </a:r>
          </a:p>
        </p:txBody>
      </p:sp>
      <p:sp>
        <p:nvSpPr>
          <p:cNvPr id="5" name="Slide Number Placeholder 4">
            <a:extLst>
              <a:ext uri="{FF2B5EF4-FFF2-40B4-BE49-F238E27FC236}">
                <a16:creationId xmlns:a16="http://schemas.microsoft.com/office/drawing/2014/main" id="{CEF693BE-827D-489F-89C5-B67EC5D88549}"/>
              </a:ext>
            </a:extLst>
          </p:cNvPr>
          <p:cNvSpPr>
            <a:spLocks noGrp="1"/>
          </p:cNvSpPr>
          <p:nvPr>
            <p:ph type="sldNum" sz="quarter" idx="12"/>
          </p:nvPr>
        </p:nvSpPr>
        <p:spPr/>
        <p:txBody>
          <a:bodyPr/>
          <a:lstStyle/>
          <a:p>
            <a:pPr>
              <a:defRPr/>
            </a:pPr>
            <a:fld id="{C4582505-829C-4A80-B162-220F6B20162B}"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3435116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9">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1">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2599660" y="550975"/>
            <a:ext cx="6544340"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5" name="Title 4">
            <a:extLst>
              <a:ext uri="{FF2B5EF4-FFF2-40B4-BE49-F238E27FC236}">
                <a16:creationId xmlns:a16="http://schemas.microsoft.com/office/drawing/2014/main" id="{6BEA7998-41EB-465F-AF5C-4EA685E650F1}"/>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algn="l" eaLnBrk="1" hangingPunct="1">
              <a:lnSpc>
                <a:spcPct val="90000"/>
              </a:lnSpc>
            </a:pPr>
            <a:r>
              <a:rPr lang="en-US" sz="3800" b="1" dirty="0">
                <a:solidFill>
                  <a:srgbClr val="000000"/>
                </a:solidFill>
              </a:rPr>
              <a:t> </a:t>
            </a:r>
            <a:endParaRPr lang="en-US" sz="3800" dirty="0">
              <a:solidFill>
                <a:srgbClr val="000000"/>
              </a:solidFill>
            </a:endParaRPr>
          </a:p>
        </p:txBody>
      </p:sp>
      <p:sp>
        <p:nvSpPr>
          <p:cNvPr id="6" name="Content Placeholder 5">
            <a:extLst>
              <a:ext uri="{FF2B5EF4-FFF2-40B4-BE49-F238E27FC236}">
                <a16:creationId xmlns:a16="http://schemas.microsoft.com/office/drawing/2014/main" id="{24B98784-E098-4B17-8880-989398075CF4}"/>
              </a:ext>
            </a:extLst>
          </p:cNvPr>
          <p:cNvSpPr>
            <a:spLocks noGrp="1"/>
          </p:cNvSpPr>
          <p:nvPr>
            <p:ph sz="half" idx="1"/>
          </p:nvPr>
        </p:nvSpPr>
        <p:spPr>
          <a:xfrm>
            <a:off x="167879" y="1752600"/>
            <a:ext cx="2431781" cy="2383844"/>
          </a:xfrm>
        </p:spPr>
        <p:txBody>
          <a:bodyPr vert="horz" lIns="91440" tIns="45720" rIns="91440" bIns="45720" rtlCol="0" anchor="b">
            <a:normAutofit/>
          </a:bodyPr>
          <a:lstStyle/>
          <a:p>
            <a:pPr marL="0" indent="0" eaLnBrk="1" hangingPunct="1">
              <a:lnSpc>
                <a:spcPct val="90000"/>
              </a:lnSpc>
              <a:spcBef>
                <a:spcPts val="1000"/>
              </a:spcBef>
              <a:buNone/>
            </a:pPr>
            <a:r>
              <a:rPr lang="en-US" sz="4500" b="1" dirty="0"/>
              <a:t>Exit Control Panel</a:t>
            </a:r>
            <a:r>
              <a:rPr lang="en-US" sz="4500" b="1" dirty="0">
                <a:solidFill>
                  <a:srgbClr val="000000"/>
                </a:solidFill>
              </a:rPr>
              <a:t> </a:t>
            </a:r>
          </a:p>
        </p:txBody>
      </p:sp>
      <p:sp>
        <p:nvSpPr>
          <p:cNvPr id="4" name="Slide Number Placeholder 3">
            <a:extLst>
              <a:ext uri="{FF2B5EF4-FFF2-40B4-BE49-F238E27FC236}">
                <a16:creationId xmlns:a16="http://schemas.microsoft.com/office/drawing/2014/main" id="{D38A4660-A5E0-4538-B9EA-07EE0B55BB1A}"/>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a:spcAft>
                <a:spcPts val="600"/>
              </a:spcAft>
              <a:defRPr/>
            </a:pPr>
            <a:fld id="{4E90266F-7792-4508-862E-8792EE5B731D}" type="slidenum">
              <a:rPr lang="en-US" sz="900" smtClean="0">
                <a:solidFill>
                  <a:srgbClr val="898989"/>
                </a:solidFill>
                <a:latin typeface="Calibri" panose="020F0502020204030204"/>
              </a:rPr>
              <a:pPr>
                <a:spcAft>
                  <a:spcPts val="600"/>
                </a:spcAft>
                <a:defRPr/>
              </a:pPr>
              <a:t>33</a:t>
            </a:fld>
            <a:endParaRPr lang="en-US" sz="900">
              <a:solidFill>
                <a:srgbClr val="898989"/>
              </a:solidFill>
              <a:latin typeface="Calibri" panose="020F0502020204030204"/>
            </a:endParaRPr>
          </a:p>
        </p:txBody>
      </p:sp>
      <p:pic>
        <p:nvPicPr>
          <p:cNvPr id="10" name="Content Placeholder 9">
            <a:extLst>
              <a:ext uri="{FF2B5EF4-FFF2-40B4-BE49-F238E27FC236}">
                <a16:creationId xmlns:a16="http://schemas.microsoft.com/office/drawing/2014/main" id="{24B778FA-2335-4093-BDC2-B45F089A7DE2}"/>
              </a:ext>
            </a:extLst>
          </p:cNvPr>
          <p:cNvPicPr>
            <a:picLocks noGrp="1" noChangeAspect="1"/>
          </p:cNvPicPr>
          <p:nvPr>
            <p:ph sz="half" idx="2"/>
          </p:nvPr>
        </p:nvPicPr>
        <p:blipFill>
          <a:blip r:embed="rId3"/>
          <a:stretch>
            <a:fillRect/>
          </a:stretch>
        </p:blipFill>
        <p:spPr>
          <a:xfrm>
            <a:off x="2977339" y="320230"/>
            <a:ext cx="6068902" cy="5986794"/>
          </a:xfrm>
          <a:prstGeom prst="rect">
            <a:avLst/>
          </a:prstGeom>
        </p:spPr>
      </p:pic>
      <p:cxnSp>
        <p:nvCxnSpPr>
          <p:cNvPr id="8" name="Straight Arrow Connector 7">
            <a:extLst>
              <a:ext uri="{FF2B5EF4-FFF2-40B4-BE49-F238E27FC236}">
                <a16:creationId xmlns:a16="http://schemas.microsoft.com/office/drawing/2014/main" id="{E761696D-DD74-4F4C-9C08-D30502D2DABD}"/>
              </a:ext>
            </a:extLst>
          </p:cNvPr>
          <p:cNvCxnSpPr>
            <a:cxnSpLocks/>
          </p:cNvCxnSpPr>
          <p:nvPr/>
        </p:nvCxnSpPr>
        <p:spPr>
          <a:xfrm>
            <a:off x="7882900" y="5181600"/>
            <a:ext cx="473094" cy="36843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03227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32C51EB-0FC8-45B8-9EFC-2AA415E2FD90}"/>
              </a:ext>
            </a:extLst>
          </p:cNvPr>
          <p:cNvSpPr>
            <a:spLocks noGrp="1"/>
          </p:cNvSpPr>
          <p:nvPr>
            <p:ph type="title"/>
          </p:nvPr>
        </p:nvSpPr>
        <p:spPr>
          <a:xfrm>
            <a:off x="628650" y="365126"/>
            <a:ext cx="7886700" cy="776288"/>
          </a:xfrm>
        </p:spPr>
        <p:txBody>
          <a:bodyPr vert="horz" lIns="91440" tIns="45720" rIns="91440" bIns="45720" rtlCol="0" anchor="ctr">
            <a:normAutofit/>
          </a:bodyPr>
          <a:lstStyle/>
          <a:p>
            <a:pPr eaLnBrk="1" hangingPunct="1">
              <a:lnSpc>
                <a:spcPct val="90000"/>
              </a:lnSpc>
            </a:pPr>
            <a:r>
              <a:rPr lang="en-US" sz="3500" b="1" dirty="0"/>
              <a:t>Updating Exit Control Panel</a:t>
            </a:r>
            <a:endParaRPr lang="en-US" sz="3500" dirty="0"/>
          </a:p>
        </p:txBody>
      </p:sp>
      <p:sp>
        <p:nvSpPr>
          <p:cNvPr id="7" name="Content Placeholder 6">
            <a:extLst>
              <a:ext uri="{FF2B5EF4-FFF2-40B4-BE49-F238E27FC236}">
                <a16:creationId xmlns:a16="http://schemas.microsoft.com/office/drawing/2014/main" id="{93450A9C-D6BD-4C8C-BC63-64FF9EA208AB}"/>
              </a:ext>
            </a:extLst>
          </p:cNvPr>
          <p:cNvSpPr>
            <a:spLocks noGrp="1"/>
          </p:cNvSpPr>
          <p:nvPr>
            <p:ph sz="half" idx="1"/>
          </p:nvPr>
        </p:nvSpPr>
        <p:spPr>
          <a:xfrm>
            <a:off x="628650" y="1671568"/>
            <a:ext cx="3114580" cy="4457521"/>
          </a:xfrm>
        </p:spPr>
        <p:txBody>
          <a:bodyPr vert="horz" lIns="91440" tIns="45720" rIns="91440" bIns="45720" rtlCol="0">
            <a:normAutofit/>
          </a:bodyPr>
          <a:lstStyle/>
          <a:p>
            <a:pPr marL="114300" indent="0" eaLnBrk="1" hangingPunct="1">
              <a:lnSpc>
                <a:spcPct val="90000"/>
              </a:lnSpc>
              <a:buNone/>
            </a:pPr>
            <a:r>
              <a:rPr lang="en-US" sz="2000" dirty="0"/>
              <a:t>In this example, we are going to update Q2 Post Exit for Supplemental Employment.</a:t>
            </a:r>
            <a:br>
              <a:rPr lang="en-US" sz="2000" dirty="0"/>
            </a:br>
            <a:br>
              <a:rPr lang="en-US" sz="2000" dirty="0"/>
            </a:br>
            <a:r>
              <a:rPr lang="en-US" sz="2000" dirty="0"/>
              <a:t>Update all appropriate post exit outcomes.</a:t>
            </a:r>
            <a:br>
              <a:rPr lang="en-US" sz="2000" dirty="0"/>
            </a:br>
            <a:br>
              <a:rPr lang="en-US" sz="2000" dirty="0"/>
            </a:br>
            <a:r>
              <a:rPr lang="en-US" sz="2000" dirty="0"/>
              <a:t>This client was an Adult client, who was exited with Supplemental Employment and still has the same employment in Q2 Post Exit. </a:t>
            </a:r>
          </a:p>
          <a:p>
            <a:pPr indent="-228600" eaLnBrk="1" hangingPunct="1">
              <a:lnSpc>
                <a:spcPct val="90000"/>
              </a:lnSpc>
              <a:buFont typeface="Arial" panose="020B0604020202020204" pitchFamily="34" charset="0"/>
              <a:buChar char="•"/>
            </a:pPr>
            <a:endParaRPr lang="en-US" sz="1700" dirty="0"/>
          </a:p>
        </p:txBody>
      </p:sp>
      <p:sp>
        <p:nvSpPr>
          <p:cNvPr id="5" name="Slide Number Placeholder 4">
            <a:extLst>
              <a:ext uri="{FF2B5EF4-FFF2-40B4-BE49-F238E27FC236}">
                <a16:creationId xmlns:a16="http://schemas.microsoft.com/office/drawing/2014/main" id="{C7710989-CB8B-4E2C-AB5E-BFE7790F374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76172F95-5FFB-4E18-ADEB-1B55238CA2AC}" type="slidenum">
              <a:rPr lang="en-US" smtClean="0">
                <a:solidFill>
                  <a:prstClr val="black">
                    <a:tint val="75000"/>
                  </a:prstClr>
                </a:solidFill>
                <a:latin typeface="Calibri" panose="020F0502020204030204"/>
              </a:rPr>
              <a:pPr>
                <a:spcAft>
                  <a:spcPts val="600"/>
                </a:spcAft>
                <a:defRPr/>
              </a:pPr>
              <a:t>34</a:t>
            </a:fld>
            <a:endParaRPr lang="en-US">
              <a:solidFill>
                <a:prstClr val="black">
                  <a:tint val="75000"/>
                </a:prstClr>
              </a:solidFill>
              <a:latin typeface="Calibri" panose="020F0502020204030204"/>
            </a:endParaRPr>
          </a:p>
        </p:txBody>
      </p:sp>
      <p:pic>
        <p:nvPicPr>
          <p:cNvPr id="11" name="Content Placeholder 10">
            <a:extLst>
              <a:ext uri="{FF2B5EF4-FFF2-40B4-BE49-F238E27FC236}">
                <a16:creationId xmlns:a16="http://schemas.microsoft.com/office/drawing/2014/main" id="{EDF6CA56-CAE2-4833-BD21-04C9A9F53867}"/>
              </a:ext>
            </a:extLst>
          </p:cNvPr>
          <p:cNvPicPr>
            <a:picLocks noGrp="1" noChangeAspect="1"/>
          </p:cNvPicPr>
          <p:nvPr>
            <p:ph sz="half" idx="2"/>
          </p:nvPr>
        </p:nvPicPr>
        <p:blipFill>
          <a:blip r:embed="rId2"/>
          <a:stretch>
            <a:fillRect/>
          </a:stretch>
        </p:blipFill>
        <p:spPr>
          <a:xfrm>
            <a:off x="3743325" y="1371600"/>
            <a:ext cx="4943475" cy="4757489"/>
          </a:xfrm>
          <a:prstGeom prst="rect">
            <a:avLst/>
          </a:prstGeom>
        </p:spPr>
      </p:pic>
    </p:spTree>
    <p:extLst>
      <p:ext uri="{BB962C8B-B14F-4D97-AF65-F5344CB8AC3E}">
        <p14:creationId xmlns:p14="http://schemas.microsoft.com/office/powerpoint/2010/main" val="19462233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94355-C823-4F00-AD2E-6A06AC3F7D31}"/>
              </a:ext>
            </a:extLst>
          </p:cNvPr>
          <p:cNvSpPr>
            <a:spLocks noGrp="1"/>
          </p:cNvSpPr>
          <p:nvPr>
            <p:ph type="title"/>
          </p:nvPr>
        </p:nvSpPr>
        <p:spPr>
          <a:xfrm>
            <a:off x="628650" y="365125"/>
            <a:ext cx="7886700" cy="1306443"/>
          </a:xfrm>
        </p:spPr>
        <p:txBody>
          <a:bodyPr vert="horz" lIns="91440" tIns="45720" rIns="91440" bIns="45720" rtlCol="0" anchor="ctr">
            <a:normAutofit/>
          </a:bodyPr>
          <a:lstStyle/>
          <a:p>
            <a:pPr eaLnBrk="1" hangingPunct="1">
              <a:lnSpc>
                <a:spcPct val="90000"/>
              </a:lnSpc>
            </a:pPr>
            <a:r>
              <a:rPr lang="en-US" sz="3500" b="1"/>
              <a:t>Updating Exit Control Panel </a:t>
            </a:r>
          </a:p>
        </p:txBody>
      </p:sp>
      <p:sp>
        <p:nvSpPr>
          <p:cNvPr id="3" name="Content Placeholder 2">
            <a:extLst>
              <a:ext uri="{FF2B5EF4-FFF2-40B4-BE49-F238E27FC236}">
                <a16:creationId xmlns:a16="http://schemas.microsoft.com/office/drawing/2014/main" id="{788815EA-FA04-40EA-9EBE-FA10944B5ACE}"/>
              </a:ext>
            </a:extLst>
          </p:cNvPr>
          <p:cNvSpPr>
            <a:spLocks noGrp="1"/>
          </p:cNvSpPr>
          <p:nvPr>
            <p:ph sz="half" idx="1"/>
          </p:nvPr>
        </p:nvSpPr>
        <p:spPr>
          <a:xfrm>
            <a:off x="628650" y="1825625"/>
            <a:ext cx="3114580" cy="4303464"/>
          </a:xfrm>
        </p:spPr>
        <p:txBody>
          <a:bodyPr vert="horz" lIns="91440" tIns="45720" rIns="91440" bIns="45720" rtlCol="0">
            <a:normAutofit/>
          </a:bodyPr>
          <a:lstStyle/>
          <a:p>
            <a:pPr marL="0" indent="0" eaLnBrk="1" hangingPunct="1">
              <a:lnSpc>
                <a:spcPct val="90000"/>
              </a:lnSpc>
              <a:buNone/>
            </a:pPr>
            <a:r>
              <a:rPr lang="en-US" sz="2000" dirty="0"/>
              <a:t>Client still has supplemental employment with the same employer as time of exit. </a:t>
            </a:r>
          </a:p>
          <a:p>
            <a:pPr marL="0" indent="0" eaLnBrk="1" hangingPunct="1">
              <a:lnSpc>
                <a:spcPct val="90000"/>
              </a:lnSpc>
              <a:buNone/>
            </a:pPr>
            <a:endParaRPr lang="en-US" sz="2000" dirty="0"/>
          </a:p>
          <a:p>
            <a:pPr marL="0" indent="0" eaLnBrk="1" hangingPunct="1">
              <a:lnSpc>
                <a:spcPct val="90000"/>
              </a:lnSpc>
              <a:buNone/>
            </a:pPr>
            <a:r>
              <a:rPr lang="en-US" sz="2000" dirty="0"/>
              <a:t>The supplemental wage amount will be correlated based on the actual wages on the client's employment record in the IWDS. </a:t>
            </a:r>
          </a:p>
        </p:txBody>
      </p:sp>
      <p:pic>
        <p:nvPicPr>
          <p:cNvPr id="8" name="Content Placeholder 5" descr="Graphical user interface, application&#10;&#10;Description automatically generated">
            <a:extLst>
              <a:ext uri="{FF2B5EF4-FFF2-40B4-BE49-F238E27FC236}">
                <a16:creationId xmlns:a16="http://schemas.microsoft.com/office/drawing/2014/main" id="{D25A77CF-21D9-42B2-964B-B64DE4E832A8}"/>
              </a:ext>
            </a:extLst>
          </p:cNvPr>
          <p:cNvPicPr>
            <a:picLocks noGrp="1" noChangeAspect="1"/>
          </p:cNvPicPr>
          <p:nvPr>
            <p:ph sz="half" idx="2"/>
          </p:nvPr>
        </p:nvPicPr>
        <p:blipFill rotWithShape="1">
          <a:blip r:embed="rId2"/>
          <a:srcRect r="10454" b="1"/>
          <a:stretch/>
        </p:blipFill>
        <p:spPr>
          <a:xfrm>
            <a:off x="3887625" y="1904282"/>
            <a:ext cx="4627724" cy="4224808"/>
          </a:xfrm>
          <a:prstGeom prst="rect">
            <a:avLst/>
          </a:prstGeom>
        </p:spPr>
      </p:pic>
      <p:sp>
        <p:nvSpPr>
          <p:cNvPr id="5" name="Slide Number Placeholder 4">
            <a:extLst>
              <a:ext uri="{FF2B5EF4-FFF2-40B4-BE49-F238E27FC236}">
                <a16:creationId xmlns:a16="http://schemas.microsoft.com/office/drawing/2014/main" id="{CC6F0EC1-B285-4707-9198-EC351B4A86DA}"/>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C4582505-829C-4A80-B162-220F6B20162B}" type="slidenum">
              <a:rPr lang="en-US" smtClean="0">
                <a:solidFill>
                  <a:prstClr val="black">
                    <a:tint val="75000"/>
                  </a:prstClr>
                </a:solidFill>
                <a:latin typeface="Calibri" panose="020F0502020204030204"/>
              </a:rPr>
              <a:pPr>
                <a:spcAft>
                  <a:spcPts val="600"/>
                </a:spcAft>
                <a:defRPr/>
              </a:pPr>
              <a:t>35</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563841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684BF-4F94-4809-9373-51DED56ACA53}"/>
              </a:ext>
            </a:extLst>
          </p:cNvPr>
          <p:cNvSpPr>
            <a:spLocks noGrp="1"/>
          </p:cNvSpPr>
          <p:nvPr>
            <p:ph type="title"/>
          </p:nvPr>
        </p:nvSpPr>
        <p:spPr>
          <a:xfrm>
            <a:off x="628650" y="365125"/>
            <a:ext cx="7886700" cy="731589"/>
          </a:xfrm>
        </p:spPr>
        <p:txBody>
          <a:bodyPr vert="horz" lIns="91440" tIns="45720" rIns="91440" bIns="45720" rtlCol="0" anchor="ctr">
            <a:normAutofit/>
          </a:bodyPr>
          <a:lstStyle/>
          <a:p>
            <a:pPr eaLnBrk="1" hangingPunct="1">
              <a:lnSpc>
                <a:spcPct val="90000"/>
              </a:lnSpc>
            </a:pPr>
            <a:r>
              <a:rPr lang="en-US" sz="3500" b="1" dirty="0"/>
              <a:t>Exit Control Panel</a:t>
            </a:r>
            <a:endParaRPr lang="en-US" sz="3500" dirty="0"/>
          </a:p>
        </p:txBody>
      </p:sp>
      <p:sp>
        <p:nvSpPr>
          <p:cNvPr id="3" name="Content Placeholder 2">
            <a:extLst>
              <a:ext uri="{FF2B5EF4-FFF2-40B4-BE49-F238E27FC236}">
                <a16:creationId xmlns:a16="http://schemas.microsoft.com/office/drawing/2014/main" id="{E6A6C9E8-301B-4FD4-A0F1-299A5FEFC2A0}"/>
              </a:ext>
            </a:extLst>
          </p:cNvPr>
          <p:cNvSpPr>
            <a:spLocks noGrp="1"/>
          </p:cNvSpPr>
          <p:nvPr>
            <p:ph sz="half" idx="1"/>
          </p:nvPr>
        </p:nvSpPr>
        <p:spPr>
          <a:xfrm>
            <a:off x="628650" y="1825625"/>
            <a:ext cx="3114580" cy="4303464"/>
          </a:xfrm>
        </p:spPr>
        <p:txBody>
          <a:bodyPr vert="horz" lIns="91440" tIns="45720" rIns="91440" bIns="45720" rtlCol="0">
            <a:normAutofit/>
          </a:bodyPr>
          <a:lstStyle/>
          <a:p>
            <a:pPr marL="0" indent="0" eaLnBrk="1" hangingPunct="1">
              <a:lnSpc>
                <a:spcPct val="90000"/>
              </a:lnSpc>
              <a:buNone/>
            </a:pPr>
            <a:r>
              <a:rPr lang="en-US" sz="1700" dirty="0"/>
              <a:t>Notice the Supplemental wages are displayed on the Exit Control Panel.  </a:t>
            </a:r>
          </a:p>
          <a:p>
            <a:pPr marL="0" indent="0" eaLnBrk="1" hangingPunct="1">
              <a:lnSpc>
                <a:spcPct val="90000"/>
              </a:lnSpc>
              <a:buNone/>
            </a:pPr>
            <a:endParaRPr lang="en-US" sz="1700" dirty="0"/>
          </a:p>
          <a:p>
            <a:pPr marL="0" indent="0" eaLnBrk="1" hangingPunct="1">
              <a:lnSpc>
                <a:spcPct val="90000"/>
              </a:lnSpc>
              <a:buNone/>
            </a:pPr>
            <a:r>
              <a:rPr lang="en-US" sz="1700" dirty="0"/>
              <a:t>This is calculated based on the wage information on the clients “Employment History” in the IWDS record. </a:t>
            </a:r>
          </a:p>
          <a:p>
            <a:pPr marL="0" indent="0" eaLnBrk="1" hangingPunct="1">
              <a:lnSpc>
                <a:spcPct val="90000"/>
              </a:lnSpc>
              <a:buNone/>
            </a:pPr>
            <a:endParaRPr lang="en-US" sz="1700" dirty="0"/>
          </a:p>
          <a:p>
            <a:pPr marL="0" indent="0" eaLnBrk="1" hangingPunct="1">
              <a:lnSpc>
                <a:spcPct val="90000"/>
              </a:lnSpc>
              <a:buNone/>
            </a:pPr>
            <a:r>
              <a:rPr lang="en-US" sz="1700" dirty="0"/>
              <a:t>In the hard copy file, there would need to be documentation supporting the current wage information recorded on the record.</a:t>
            </a:r>
          </a:p>
          <a:p>
            <a:pPr indent="-228600" eaLnBrk="1" hangingPunct="1">
              <a:lnSpc>
                <a:spcPct val="90000"/>
              </a:lnSpc>
              <a:buFont typeface="Arial" panose="020B0604020202020204" pitchFamily="34" charset="0"/>
              <a:buChar char="•"/>
            </a:pPr>
            <a:endParaRPr lang="en-US" sz="1700" dirty="0"/>
          </a:p>
        </p:txBody>
      </p:sp>
      <p:sp>
        <p:nvSpPr>
          <p:cNvPr id="5" name="Slide Number Placeholder 4">
            <a:extLst>
              <a:ext uri="{FF2B5EF4-FFF2-40B4-BE49-F238E27FC236}">
                <a16:creationId xmlns:a16="http://schemas.microsoft.com/office/drawing/2014/main" id="{06160E17-7E28-40F8-B14A-114FECB09A0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C4582505-829C-4A80-B162-220F6B20162B}" type="slidenum">
              <a:rPr lang="en-US" smtClean="0">
                <a:solidFill>
                  <a:prstClr val="black">
                    <a:tint val="75000"/>
                  </a:prstClr>
                </a:solidFill>
                <a:latin typeface="Calibri" panose="020F0502020204030204"/>
              </a:rPr>
              <a:pPr>
                <a:spcAft>
                  <a:spcPts val="600"/>
                </a:spcAft>
                <a:defRPr/>
              </a:pPr>
              <a:t>36</a:t>
            </a:fld>
            <a:endParaRPr lang="en-US">
              <a:solidFill>
                <a:prstClr val="black">
                  <a:tint val="75000"/>
                </a:prstClr>
              </a:solidFill>
              <a:latin typeface="Calibri" panose="020F0502020204030204"/>
            </a:endParaRPr>
          </a:p>
        </p:txBody>
      </p:sp>
      <p:pic>
        <p:nvPicPr>
          <p:cNvPr id="12" name="Content Placeholder 11">
            <a:extLst>
              <a:ext uri="{FF2B5EF4-FFF2-40B4-BE49-F238E27FC236}">
                <a16:creationId xmlns:a16="http://schemas.microsoft.com/office/drawing/2014/main" id="{9F85F3A8-7E1E-4541-8088-702C3B1B3C00}"/>
              </a:ext>
            </a:extLst>
          </p:cNvPr>
          <p:cNvPicPr>
            <a:picLocks noGrp="1" noChangeAspect="1"/>
          </p:cNvPicPr>
          <p:nvPr>
            <p:ph sz="half" idx="2"/>
          </p:nvPr>
        </p:nvPicPr>
        <p:blipFill>
          <a:blip r:embed="rId2"/>
          <a:stretch>
            <a:fillRect/>
          </a:stretch>
        </p:blipFill>
        <p:spPr>
          <a:xfrm>
            <a:off x="4019550" y="1461838"/>
            <a:ext cx="4876800" cy="4894511"/>
          </a:xfrm>
          <a:prstGeom prst="rect">
            <a:avLst/>
          </a:prstGeom>
        </p:spPr>
      </p:pic>
      <p:sp>
        <p:nvSpPr>
          <p:cNvPr id="13" name="Left Arrow 4">
            <a:extLst>
              <a:ext uri="{FF2B5EF4-FFF2-40B4-BE49-F238E27FC236}">
                <a16:creationId xmlns:a16="http://schemas.microsoft.com/office/drawing/2014/main" id="{3AA80F9E-26C5-42F0-9C59-A1AA03008338}"/>
              </a:ext>
            </a:extLst>
          </p:cNvPr>
          <p:cNvSpPr/>
          <p:nvPr/>
        </p:nvSpPr>
        <p:spPr>
          <a:xfrm>
            <a:off x="7963730" y="6129089"/>
            <a:ext cx="742120" cy="9073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2169"/>
              </a:solidFill>
            </a:endParaRPr>
          </a:p>
        </p:txBody>
      </p:sp>
    </p:spTree>
    <p:extLst>
      <p:ext uri="{BB962C8B-B14F-4D97-AF65-F5344CB8AC3E}">
        <p14:creationId xmlns:p14="http://schemas.microsoft.com/office/powerpoint/2010/main" val="32455987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A49D-D789-4835-855D-EA6B4B1B6438}"/>
              </a:ext>
            </a:extLst>
          </p:cNvPr>
          <p:cNvSpPr>
            <a:spLocks noGrp="1"/>
          </p:cNvSpPr>
          <p:nvPr>
            <p:ph type="title"/>
          </p:nvPr>
        </p:nvSpPr>
        <p:spPr>
          <a:xfrm>
            <a:off x="457200" y="1066800"/>
            <a:ext cx="8229600" cy="609600"/>
          </a:xfrm>
        </p:spPr>
        <p:txBody>
          <a:bodyPr/>
          <a:lstStyle/>
          <a:p>
            <a:r>
              <a:rPr lang="en-US" sz="3600" b="1" dirty="0"/>
              <a:t>Updating Exit Control Panel</a:t>
            </a:r>
          </a:p>
        </p:txBody>
      </p:sp>
      <p:sp>
        <p:nvSpPr>
          <p:cNvPr id="3" name="Content Placeholder 2">
            <a:extLst>
              <a:ext uri="{FF2B5EF4-FFF2-40B4-BE49-F238E27FC236}">
                <a16:creationId xmlns:a16="http://schemas.microsoft.com/office/drawing/2014/main" id="{F29D875B-EDC1-4690-87EB-FF3B827A3B39}"/>
              </a:ext>
            </a:extLst>
          </p:cNvPr>
          <p:cNvSpPr>
            <a:spLocks noGrp="1"/>
          </p:cNvSpPr>
          <p:nvPr>
            <p:ph idx="1"/>
          </p:nvPr>
        </p:nvSpPr>
        <p:spPr>
          <a:xfrm>
            <a:off x="457200" y="2012949"/>
            <a:ext cx="8229600" cy="4525963"/>
          </a:xfrm>
        </p:spPr>
        <p:txBody>
          <a:bodyPr/>
          <a:lstStyle/>
          <a:p>
            <a:r>
              <a:rPr lang="en-US" sz="2800" dirty="0"/>
              <a:t>Additionally, for any Youth Client who is participating in post secondary education during post exit, it is important to update the exit control screen with that information.  </a:t>
            </a:r>
          </a:p>
          <a:p>
            <a:r>
              <a:rPr lang="en-US" sz="2800" dirty="0"/>
              <a:t>There should be case notes recorded corresponding the actions taken on the exit control panel.</a:t>
            </a:r>
          </a:p>
          <a:p>
            <a:r>
              <a:rPr lang="en-US" sz="2800" dirty="0"/>
              <a:t>The next few slides demonstrate this being done.   </a:t>
            </a:r>
          </a:p>
        </p:txBody>
      </p:sp>
      <p:sp>
        <p:nvSpPr>
          <p:cNvPr id="4" name="Slide Number Placeholder 3">
            <a:extLst>
              <a:ext uri="{FF2B5EF4-FFF2-40B4-BE49-F238E27FC236}">
                <a16:creationId xmlns:a16="http://schemas.microsoft.com/office/drawing/2014/main" id="{4534B420-9D81-4D0B-AE7E-AC2717C4851E}"/>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41160166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F21679A-3B15-4653-81A3-50AC50453B2A}"/>
              </a:ext>
            </a:extLst>
          </p:cNvPr>
          <p:cNvSpPr>
            <a:spLocks noGrp="1"/>
          </p:cNvSpPr>
          <p:nvPr>
            <p:ph type="title"/>
          </p:nvPr>
        </p:nvSpPr>
        <p:spPr>
          <a:xfrm>
            <a:off x="628650" y="365125"/>
            <a:ext cx="7886700" cy="731589"/>
          </a:xfrm>
        </p:spPr>
        <p:txBody>
          <a:bodyPr vert="horz" lIns="91440" tIns="45720" rIns="91440" bIns="45720" rtlCol="0" anchor="ctr">
            <a:normAutofit/>
          </a:bodyPr>
          <a:lstStyle/>
          <a:p>
            <a:pPr algn="l" eaLnBrk="1" hangingPunct="1">
              <a:lnSpc>
                <a:spcPct val="90000"/>
              </a:lnSpc>
            </a:pPr>
            <a:r>
              <a:rPr lang="en-US" sz="3500" b="1" dirty="0"/>
              <a:t>Post Exit Screen - Education Status</a:t>
            </a:r>
            <a:endParaRPr lang="en-US" sz="3500" dirty="0"/>
          </a:p>
        </p:txBody>
      </p:sp>
      <p:sp>
        <p:nvSpPr>
          <p:cNvPr id="6" name="Content Placeholder 5">
            <a:extLst>
              <a:ext uri="{FF2B5EF4-FFF2-40B4-BE49-F238E27FC236}">
                <a16:creationId xmlns:a16="http://schemas.microsoft.com/office/drawing/2014/main" id="{FB79C56F-6CB1-4CCD-AFB2-663E9702C632}"/>
              </a:ext>
            </a:extLst>
          </p:cNvPr>
          <p:cNvSpPr>
            <a:spLocks noGrp="1"/>
          </p:cNvSpPr>
          <p:nvPr>
            <p:ph sz="half" idx="1"/>
          </p:nvPr>
        </p:nvSpPr>
        <p:spPr>
          <a:xfrm>
            <a:off x="628650" y="1825625"/>
            <a:ext cx="3114580" cy="4303464"/>
          </a:xfrm>
        </p:spPr>
        <p:txBody>
          <a:bodyPr vert="horz" lIns="91440" tIns="45720" rIns="91440" bIns="45720" rtlCol="0">
            <a:normAutofit/>
          </a:bodyPr>
          <a:lstStyle/>
          <a:p>
            <a:pPr marL="0" indent="0" eaLnBrk="1" hangingPunct="1">
              <a:lnSpc>
                <a:spcPct val="90000"/>
              </a:lnSpc>
              <a:buNone/>
            </a:pPr>
            <a:r>
              <a:rPr lang="en-US" sz="1800" dirty="0"/>
              <a:t>For exited Youth clients, if employed or participating in post secondary education they are both positive outcomes.</a:t>
            </a:r>
          </a:p>
          <a:p>
            <a:pPr marL="0" indent="0" eaLnBrk="1" hangingPunct="1">
              <a:lnSpc>
                <a:spcPct val="90000"/>
              </a:lnSpc>
              <a:buNone/>
            </a:pPr>
            <a:endParaRPr lang="en-US" sz="1800" dirty="0"/>
          </a:p>
          <a:p>
            <a:pPr marL="0" indent="0" eaLnBrk="1" hangingPunct="1">
              <a:lnSpc>
                <a:spcPct val="90000"/>
              </a:lnSpc>
              <a:buNone/>
            </a:pPr>
            <a:r>
              <a:rPr lang="en-US" sz="1800" dirty="0"/>
              <a:t>On the screen shown to the right demonstrates recording the education status.</a:t>
            </a:r>
          </a:p>
          <a:p>
            <a:pPr marL="0" indent="0" eaLnBrk="1" hangingPunct="1">
              <a:lnSpc>
                <a:spcPct val="90000"/>
              </a:lnSpc>
              <a:buNone/>
            </a:pPr>
            <a:endParaRPr lang="en-US" sz="1800" dirty="0"/>
          </a:p>
          <a:p>
            <a:pPr marL="0" indent="0" eaLnBrk="1" hangingPunct="1">
              <a:lnSpc>
                <a:spcPct val="90000"/>
              </a:lnSpc>
              <a:buNone/>
            </a:pPr>
            <a:r>
              <a:rPr lang="en-US" sz="1800" dirty="0"/>
              <a:t>There would need to be documentation in the hard copy file to support post exit education status.</a:t>
            </a:r>
          </a:p>
          <a:p>
            <a:pPr indent="-228600" eaLnBrk="1" hangingPunct="1">
              <a:lnSpc>
                <a:spcPct val="90000"/>
              </a:lnSpc>
              <a:buFont typeface="Arial" panose="020B0604020202020204" pitchFamily="34" charset="0"/>
              <a:buChar char="•"/>
            </a:pPr>
            <a:endParaRPr lang="en-US" sz="1700" dirty="0"/>
          </a:p>
        </p:txBody>
      </p:sp>
      <p:pic>
        <p:nvPicPr>
          <p:cNvPr id="8" name="Content Placeholder 7">
            <a:extLst>
              <a:ext uri="{FF2B5EF4-FFF2-40B4-BE49-F238E27FC236}">
                <a16:creationId xmlns:a16="http://schemas.microsoft.com/office/drawing/2014/main" id="{2E06F474-98DA-4D87-84A7-D68C105FFCA1}"/>
              </a:ext>
            </a:extLst>
          </p:cNvPr>
          <p:cNvPicPr>
            <a:picLocks noGrp="1" noChangeAspect="1"/>
          </p:cNvPicPr>
          <p:nvPr>
            <p:ph sz="half" idx="2"/>
          </p:nvPr>
        </p:nvPicPr>
        <p:blipFill rotWithShape="1">
          <a:blip r:embed="rId2"/>
          <a:srcRect r="13739" b="-1"/>
          <a:stretch/>
        </p:blipFill>
        <p:spPr>
          <a:xfrm>
            <a:off x="3887625" y="1371600"/>
            <a:ext cx="4627724" cy="4757490"/>
          </a:xfrm>
          <a:prstGeom prst="rect">
            <a:avLst/>
          </a:prstGeom>
        </p:spPr>
      </p:pic>
      <p:sp>
        <p:nvSpPr>
          <p:cNvPr id="4" name="Slide Number Placeholder 3">
            <a:extLst>
              <a:ext uri="{FF2B5EF4-FFF2-40B4-BE49-F238E27FC236}">
                <a16:creationId xmlns:a16="http://schemas.microsoft.com/office/drawing/2014/main" id="{B8B43F9A-4F95-4E1F-9C36-7FDBF14DC95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E90266F-7792-4508-862E-8792EE5B731D}" type="slidenum">
              <a:rPr lang="en-US" smtClean="0">
                <a:solidFill>
                  <a:prstClr val="black">
                    <a:tint val="75000"/>
                  </a:prstClr>
                </a:solidFill>
                <a:latin typeface="Calibri" panose="020F0502020204030204"/>
              </a:rPr>
              <a:pPr>
                <a:spcAft>
                  <a:spcPts val="600"/>
                </a:spcAft>
                <a:defRPr/>
              </a:pPr>
              <a:t>38</a:t>
            </a:fld>
            <a:endParaRPr lang="en-US" dirty="0">
              <a:solidFill>
                <a:prstClr val="black">
                  <a:tint val="75000"/>
                </a:prstClr>
              </a:solidFill>
              <a:latin typeface="Calibri" panose="020F0502020204030204"/>
            </a:endParaRPr>
          </a:p>
        </p:txBody>
      </p:sp>
      <p:sp>
        <p:nvSpPr>
          <p:cNvPr id="10" name="Left Arrow 4">
            <a:extLst>
              <a:ext uri="{FF2B5EF4-FFF2-40B4-BE49-F238E27FC236}">
                <a16:creationId xmlns:a16="http://schemas.microsoft.com/office/drawing/2014/main" id="{A412D394-6E20-4A89-8E72-052CB04B5461}"/>
              </a:ext>
            </a:extLst>
          </p:cNvPr>
          <p:cNvSpPr/>
          <p:nvPr/>
        </p:nvSpPr>
        <p:spPr>
          <a:xfrm>
            <a:off x="7486650" y="3563896"/>
            <a:ext cx="742120" cy="152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2169"/>
              </a:solidFill>
            </a:endParaRPr>
          </a:p>
        </p:txBody>
      </p:sp>
    </p:spTree>
    <p:extLst>
      <p:ext uri="{BB962C8B-B14F-4D97-AF65-F5344CB8AC3E}">
        <p14:creationId xmlns:p14="http://schemas.microsoft.com/office/powerpoint/2010/main" val="1151083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49A40-0C08-48D8-890F-0E5EFD75BBE4}"/>
              </a:ext>
            </a:extLst>
          </p:cNvPr>
          <p:cNvSpPr>
            <a:spLocks noGrp="1"/>
          </p:cNvSpPr>
          <p:nvPr>
            <p:ph type="title"/>
          </p:nvPr>
        </p:nvSpPr>
        <p:spPr>
          <a:xfrm>
            <a:off x="457200" y="1066800"/>
            <a:ext cx="8229600" cy="606426"/>
          </a:xfrm>
        </p:spPr>
        <p:txBody>
          <a:bodyPr/>
          <a:lstStyle/>
          <a:p>
            <a:r>
              <a:rPr lang="en-US" sz="3600" b="1" dirty="0"/>
              <a:t>Case Notes Supporting Actions</a:t>
            </a:r>
          </a:p>
        </p:txBody>
      </p:sp>
      <p:sp>
        <p:nvSpPr>
          <p:cNvPr id="7" name="Content Placeholder 6">
            <a:extLst>
              <a:ext uri="{FF2B5EF4-FFF2-40B4-BE49-F238E27FC236}">
                <a16:creationId xmlns:a16="http://schemas.microsoft.com/office/drawing/2014/main" id="{65384F3F-E778-40E9-AC14-164CEB8CAFBA}"/>
              </a:ext>
            </a:extLst>
          </p:cNvPr>
          <p:cNvSpPr>
            <a:spLocks noGrp="1"/>
          </p:cNvSpPr>
          <p:nvPr>
            <p:ph idx="1"/>
          </p:nvPr>
        </p:nvSpPr>
        <p:spPr>
          <a:xfrm>
            <a:off x="457200" y="1903412"/>
            <a:ext cx="8229600" cy="4222751"/>
          </a:xfrm>
        </p:spPr>
        <p:txBody>
          <a:bodyPr/>
          <a:lstStyle/>
          <a:p>
            <a:pPr marL="0" indent="0">
              <a:buNone/>
            </a:pPr>
            <a:r>
              <a:rPr lang="en-US" sz="2400" dirty="0"/>
              <a:t>As shown in the screen print below, here is a case note explaining what had been done on the exit control panel.</a:t>
            </a:r>
          </a:p>
        </p:txBody>
      </p:sp>
      <p:sp>
        <p:nvSpPr>
          <p:cNvPr id="5" name="Slide Number Placeholder 4">
            <a:extLst>
              <a:ext uri="{FF2B5EF4-FFF2-40B4-BE49-F238E27FC236}">
                <a16:creationId xmlns:a16="http://schemas.microsoft.com/office/drawing/2014/main" id="{FF637942-DB1F-4922-A84D-C2DA87EF8E4E}"/>
              </a:ext>
            </a:extLst>
          </p:cNvPr>
          <p:cNvSpPr>
            <a:spLocks noGrp="1"/>
          </p:cNvSpPr>
          <p:nvPr>
            <p:ph type="sldNum" sz="quarter" idx="12"/>
          </p:nvPr>
        </p:nvSpPr>
        <p:spPr/>
        <p:txBody>
          <a:bodyPr/>
          <a:lstStyle/>
          <a:p>
            <a:pPr>
              <a:defRPr/>
            </a:pPr>
            <a:fld id="{C4582505-829C-4A80-B162-220F6B20162B}" type="slidenum">
              <a:rPr lang="en-US" smtClean="0">
                <a:solidFill>
                  <a:prstClr val="black">
                    <a:tint val="75000"/>
                  </a:prstClr>
                </a:solidFill>
              </a:rPr>
              <a:pPr>
                <a:defRPr/>
              </a:pPr>
              <a:t>39</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2496B842-0B28-4CE3-BAD6-F6635E920EA1}"/>
              </a:ext>
            </a:extLst>
          </p:cNvPr>
          <p:cNvPicPr>
            <a:picLocks noChangeAspect="1"/>
          </p:cNvPicPr>
          <p:nvPr/>
        </p:nvPicPr>
        <p:blipFill>
          <a:blip r:embed="rId2"/>
          <a:stretch>
            <a:fillRect/>
          </a:stretch>
        </p:blipFill>
        <p:spPr>
          <a:xfrm>
            <a:off x="1447800" y="2819400"/>
            <a:ext cx="6477000" cy="3306763"/>
          </a:xfrm>
          <a:prstGeom prst="rect">
            <a:avLst/>
          </a:prstGeom>
        </p:spPr>
      </p:pic>
    </p:spTree>
    <p:extLst>
      <p:ext uri="{BB962C8B-B14F-4D97-AF65-F5344CB8AC3E}">
        <p14:creationId xmlns:p14="http://schemas.microsoft.com/office/powerpoint/2010/main" val="32126566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2DA97-53E8-499E-B51C-B10E34966155}"/>
              </a:ext>
            </a:extLst>
          </p:cNvPr>
          <p:cNvSpPr>
            <a:spLocks noGrp="1"/>
          </p:cNvSpPr>
          <p:nvPr>
            <p:ph type="title"/>
          </p:nvPr>
        </p:nvSpPr>
        <p:spPr>
          <a:xfrm>
            <a:off x="457200" y="1066799"/>
            <a:ext cx="8229600" cy="787235"/>
          </a:xfrm>
        </p:spPr>
        <p:txBody>
          <a:bodyPr/>
          <a:lstStyle/>
          <a:p>
            <a:r>
              <a:rPr lang="en-US" altLang="en-US" sz="3600" b="1" dirty="0">
                <a:latin typeface="Trebuchet MS" panose="020B0603020202020204" pitchFamily="34" charset="0"/>
              </a:rPr>
              <a:t>Understanding the ePolicy Manual </a:t>
            </a:r>
            <a:endParaRPr lang="en-US" sz="3600" dirty="0">
              <a:latin typeface="Trebuchet MS" panose="020B0603020202020204" pitchFamily="34" charset="0"/>
            </a:endParaRPr>
          </a:p>
        </p:txBody>
      </p:sp>
      <p:sp>
        <p:nvSpPr>
          <p:cNvPr id="5" name="Content Placeholder 4">
            <a:extLst>
              <a:ext uri="{FF2B5EF4-FFF2-40B4-BE49-F238E27FC236}">
                <a16:creationId xmlns:a16="http://schemas.microsoft.com/office/drawing/2014/main" id="{8CF28FBC-63E3-4989-AF95-95CD8E7DB525}"/>
              </a:ext>
            </a:extLst>
          </p:cNvPr>
          <p:cNvSpPr>
            <a:spLocks noGrp="1"/>
          </p:cNvSpPr>
          <p:nvPr>
            <p:ph sz="half" idx="1"/>
          </p:nvPr>
        </p:nvSpPr>
        <p:spPr>
          <a:xfrm>
            <a:off x="457200" y="1854035"/>
            <a:ext cx="4038600" cy="4525963"/>
          </a:xfrm>
        </p:spPr>
        <p:txBody>
          <a:bodyPr/>
          <a:lstStyle/>
          <a:p>
            <a:pPr marL="0" indent="0">
              <a:buNone/>
            </a:pPr>
            <a:r>
              <a:rPr lang="en-US" altLang="en-US" sz="2000" dirty="0">
                <a:latin typeface="Trebuchet MS" panose="020B0603020202020204" pitchFamily="34" charset="0"/>
              </a:rPr>
              <a:t>The Illinois Department of Commerce and Economic Opportunity, Office of Employment and Training (OET) utilizes a WIOA ePolicy portal where all current and new guidance issued by the Illinois Workforce Innovation Board (IWIB) and OET will be maintained. </a:t>
            </a:r>
          </a:p>
          <a:p>
            <a:pPr marL="0" indent="0">
              <a:buNone/>
            </a:pPr>
            <a:endParaRPr lang="en-US" altLang="en-US" sz="2000" dirty="0">
              <a:latin typeface="Trebuchet MS" panose="020B0603020202020204" pitchFamily="34" charset="0"/>
            </a:endParaRPr>
          </a:p>
          <a:p>
            <a:pPr marL="0" indent="0">
              <a:buNone/>
            </a:pPr>
            <a:r>
              <a:rPr lang="en-US" altLang="en-US" sz="1200" b="1" dirty="0"/>
              <a:t>Homepage: </a:t>
            </a:r>
            <a:r>
              <a:rPr lang="en-US" altLang="en-US" sz="1200" b="1" u="sng" dirty="0">
                <a:hlinkClick r:id="rId2"/>
              </a:rPr>
              <a:t>www.illinoisworknet.com/DCEOPolicies</a:t>
            </a:r>
            <a:endParaRPr lang="en-US" altLang="en-US" sz="1200" b="1" dirty="0"/>
          </a:p>
          <a:p>
            <a:pPr marL="0" indent="0">
              <a:buNone/>
            </a:pPr>
            <a:endParaRPr lang="en-US" altLang="en-US" sz="1200" dirty="0">
              <a:latin typeface="Trebuchet MS" panose="020B0603020202020204" pitchFamily="34" charset="0"/>
            </a:endParaRPr>
          </a:p>
          <a:p>
            <a:endParaRPr lang="en-US" sz="2000" dirty="0">
              <a:latin typeface="Trebuchet MS" panose="020B0603020202020204" pitchFamily="34" charset="0"/>
            </a:endParaRPr>
          </a:p>
        </p:txBody>
      </p:sp>
      <p:sp>
        <p:nvSpPr>
          <p:cNvPr id="4" name="Slide Number Placeholder 3">
            <a:extLst>
              <a:ext uri="{FF2B5EF4-FFF2-40B4-BE49-F238E27FC236}">
                <a16:creationId xmlns:a16="http://schemas.microsoft.com/office/drawing/2014/main" id="{DD4F7178-49A4-4755-989F-211E2094E380}"/>
              </a:ext>
            </a:extLst>
          </p:cNvPr>
          <p:cNvSpPr>
            <a:spLocks noGrp="1"/>
          </p:cNvSpPr>
          <p:nvPr>
            <p:ph type="sldNum" sz="quarter" idx="12"/>
          </p:nvPr>
        </p:nvSpPr>
        <p:spPr/>
        <p:txBody>
          <a:bodyPr/>
          <a:lstStyle/>
          <a:p>
            <a:pPr>
              <a:defRPr/>
            </a:pPr>
            <a:fld id="{2E7D7614-D580-447C-B7C7-85DFA00F4D56}" type="slidenum">
              <a:rPr lang="en-US" smtClean="0"/>
              <a:pPr>
                <a:defRPr/>
              </a:pPr>
              <a:t>4</a:t>
            </a:fld>
            <a:endParaRPr lang="en-US" dirty="0"/>
          </a:p>
        </p:txBody>
      </p:sp>
      <p:pic>
        <p:nvPicPr>
          <p:cNvPr id="7" name="Picture 2">
            <a:extLst>
              <a:ext uri="{FF2B5EF4-FFF2-40B4-BE49-F238E27FC236}">
                <a16:creationId xmlns:a16="http://schemas.microsoft.com/office/drawing/2014/main" id="{D86B1F80-7A3E-4298-9EE7-6B294137937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51566" y="1981200"/>
            <a:ext cx="4031867" cy="3657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2251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1D4B-7D90-4446-B026-C2CF69E87329}"/>
              </a:ext>
            </a:extLst>
          </p:cNvPr>
          <p:cNvSpPr>
            <a:spLocks noGrp="1"/>
          </p:cNvSpPr>
          <p:nvPr>
            <p:ph type="title"/>
          </p:nvPr>
        </p:nvSpPr>
        <p:spPr>
          <a:xfrm>
            <a:off x="457200" y="1066800"/>
            <a:ext cx="8229600" cy="684212"/>
          </a:xfrm>
        </p:spPr>
        <p:txBody>
          <a:bodyPr/>
          <a:lstStyle/>
          <a:p>
            <a:r>
              <a:rPr lang="en-US" sz="4000" b="1" dirty="0"/>
              <a:t>Follow-Up Actions</a:t>
            </a:r>
            <a:endParaRPr lang="en-US" sz="4000" dirty="0"/>
          </a:p>
        </p:txBody>
      </p:sp>
      <p:sp>
        <p:nvSpPr>
          <p:cNvPr id="3" name="Content Placeholder 2">
            <a:extLst>
              <a:ext uri="{FF2B5EF4-FFF2-40B4-BE49-F238E27FC236}">
                <a16:creationId xmlns:a16="http://schemas.microsoft.com/office/drawing/2014/main" id="{2145CD95-B722-4174-8359-DF48A04F27B9}"/>
              </a:ext>
            </a:extLst>
          </p:cNvPr>
          <p:cNvSpPr>
            <a:spLocks noGrp="1"/>
          </p:cNvSpPr>
          <p:nvPr>
            <p:ph idx="1"/>
          </p:nvPr>
        </p:nvSpPr>
        <p:spPr>
          <a:xfrm>
            <a:off x="457200" y="1905000"/>
            <a:ext cx="8229600" cy="4221163"/>
          </a:xfrm>
        </p:spPr>
        <p:txBody>
          <a:bodyPr/>
          <a:lstStyle/>
          <a:p>
            <a:pPr marL="0" indent="0">
              <a:buNone/>
            </a:pPr>
            <a:r>
              <a:rPr lang="en-US" sz="2400" dirty="0"/>
              <a:t>The guidance on the frequency of conducting follow-up is addressed in OET Policy Chapter 4: Section 2.4 - Follow-Up Services:</a:t>
            </a:r>
          </a:p>
          <a:p>
            <a:pPr lvl="1">
              <a:buFont typeface="Arial" panose="020B0604020202020204" pitchFamily="34" charset="0"/>
              <a:buChar char="•"/>
            </a:pPr>
            <a:r>
              <a:rPr lang="en-US" sz="2200" dirty="0"/>
              <a:t>Guidance is given that follow-up should be as often as necessary throughout the required twelve (12) months.</a:t>
            </a:r>
          </a:p>
          <a:p>
            <a:pPr lvl="2">
              <a:buFont typeface="Trebuchet MS" panose="020B0603020202020204" pitchFamily="34" charset="0"/>
              <a:buChar char="−"/>
            </a:pPr>
            <a:r>
              <a:rPr lang="en-US" sz="2000" dirty="0"/>
              <a:t>At a minimum follow-up should occur at least every thirty (30) days for the first three (3) months and then must occur once a quarter for the remainder of the twelve (12) month period.</a:t>
            </a:r>
          </a:p>
          <a:p>
            <a:pPr lvl="2">
              <a:buFont typeface="Trebuchet MS" panose="020B0603020202020204" pitchFamily="34" charset="0"/>
              <a:buChar char="−"/>
            </a:pPr>
            <a:r>
              <a:rPr lang="en-US" sz="2000" dirty="0"/>
              <a:t>This aligns with quarterly post-exit reporting requirements. </a:t>
            </a:r>
            <a:r>
              <a:rPr lang="en-US" dirty="0"/>
              <a:t> </a:t>
            </a:r>
          </a:p>
          <a:p>
            <a:pPr marL="0" indent="0">
              <a:buNone/>
            </a:pPr>
            <a:endParaRPr lang="en-US" sz="2400" dirty="0"/>
          </a:p>
        </p:txBody>
      </p:sp>
      <p:sp>
        <p:nvSpPr>
          <p:cNvPr id="4" name="Slide Number Placeholder 3">
            <a:extLst>
              <a:ext uri="{FF2B5EF4-FFF2-40B4-BE49-F238E27FC236}">
                <a16:creationId xmlns:a16="http://schemas.microsoft.com/office/drawing/2014/main" id="{88FA39CB-3E52-4875-9F20-5E81A76162DD}"/>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1772871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C6D3-A0F7-4F05-89CE-0E1EF603D5DB}"/>
              </a:ext>
            </a:extLst>
          </p:cNvPr>
          <p:cNvSpPr>
            <a:spLocks noGrp="1"/>
          </p:cNvSpPr>
          <p:nvPr>
            <p:ph type="title"/>
          </p:nvPr>
        </p:nvSpPr>
        <p:spPr>
          <a:xfrm>
            <a:off x="457200" y="1143000"/>
            <a:ext cx="8229600" cy="608012"/>
          </a:xfrm>
        </p:spPr>
        <p:txBody>
          <a:bodyPr/>
          <a:lstStyle/>
          <a:p>
            <a:r>
              <a:rPr lang="en-US" sz="4000" b="1" dirty="0"/>
              <a:t>Example of Case Notes</a:t>
            </a:r>
          </a:p>
        </p:txBody>
      </p:sp>
      <p:sp>
        <p:nvSpPr>
          <p:cNvPr id="3" name="Content Placeholder 2">
            <a:extLst>
              <a:ext uri="{FF2B5EF4-FFF2-40B4-BE49-F238E27FC236}">
                <a16:creationId xmlns:a16="http://schemas.microsoft.com/office/drawing/2014/main" id="{3ECB6EE1-128B-4084-8AA5-178D75648207}"/>
              </a:ext>
            </a:extLst>
          </p:cNvPr>
          <p:cNvSpPr>
            <a:spLocks noGrp="1"/>
          </p:cNvSpPr>
          <p:nvPr>
            <p:ph idx="1"/>
          </p:nvPr>
        </p:nvSpPr>
        <p:spPr>
          <a:xfrm>
            <a:off x="457200" y="1981200"/>
            <a:ext cx="8229600" cy="4144963"/>
          </a:xfrm>
        </p:spPr>
        <p:txBody>
          <a:bodyPr/>
          <a:lstStyle/>
          <a:p>
            <a:pPr marL="0" indent="0">
              <a:buNone/>
            </a:pPr>
            <a:r>
              <a:rPr lang="en-US" sz="2000" dirty="0"/>
              <a:t>This example client exited on 6/30/2020, case notes recording Follow-up through January 2021.   Follow-up should continue through June 2021:</a:t>
            </a:r>
          </a:p>
        </p:txBody>
      </p:sp>
      <p:sp>
        <p:nvSpPr>
          <p:cNvPr id="4" name="Slide Number Placeholder 3">
            <a:extLst>
              <a:ext uri="{FF2B5EF4-FFF2-40B4-BE49-F238E27FC236}">
                <a16:creationId xmlns:a16="http://schemas.microsoft.com/office/drawing/2014/main" id="{6E6A5328-0691-422A-BE3C-DDB87753698C}"/>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41</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CB8E179E-C175-4FE3-BE53-8018051B8349}"/>
              </a:ext>
            </a:extLst>
          </p:cNvPr>
          <p:cNvPicPr>
            <a:picLocks noChangeAspect="1"/>
          </p:cNvPicPr>
          <p:nvPr/>
        </p:nvPicPr>
        <p:blipFill>
          <a:blip r:embed="rId2"/>
          <a:stretch>
            <a:fillRect/>
          </a:stretch>
        </p:blipFill>
        <p:spPr>
          <a:xfrm>
            <a:off x="1371600" y="3083747"/>
            <a:ext cx="6934200" cy="3042416"/>
          </a:xfrm>
          <a:prstGeom prst="rect">
            <a:avLst/>
          </a:prstGeom>
        </p:spPr>
      </p:pic>
    </p:spTree>
    <p:extLst>
      <p:ext uri="{BB962C8B-B14F-4D97-AF65-F5344CB8AC3E}">
        <p14:creationId xmlns:p14="http://schemas.microsoft.com/office/powerpoint/2010/main" val="36496737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E59FDB-046A-4998-ACD4-8D62ECAD7B39}"/>
              </a:ext>
            </a:extLst>
          </p:cNvPr>
          <p:cNvSpPr>
            <a:spLocks noGrp="1"/>
          </p:cNvSpPr>
          <p:nvPr>
            <p:ph type="title"/>
          </p:nvPr>
        </p:nvSpPr>
        <p:spPr>
          <a:xfrm>
            <a:off x="628650" y="365125"/>
            <a:ext cx="7886700" cy="1306443"/>
          </a:xfrm>
        </p:spPr>
        <p:txBody>
          <a:bodyPr vert="horz" lIns="91440" tIns="45720" rIns="91440" bIns="45720" rtlCol="0" anchor="ctr">
            <a:normAutofit/>
          </a:bodyPr>
          <a:lstStyle/>
          <a:p>
            <a:pPr eaLnBrk="1" hangingPunct="1">
              <a:lnSpc>
                <a:spcPct val="90000"/>
              </a:lnSpc>
            </a:pPr>
            <a:r>
              <a:rPr lang="en-US" sz="4000" b="1" dirty="0"/>
              <a:t>Closing Follow-up Service</a:t>
            </a:r>
          </a:p>
        </p:txBody>
      </p:sp>
      <p:sp>
        <p:nvSpPr>
          <p:cNvPr id="3" name="Content Placeholder 2">
            <a:extLst>
              <a:ext uri="{FF2B5EF4-FFF2-40B4-BE49-F238E27FC236}">
                <a16:creationId xmlns:a16="http://schemas.microsoft.com/office/drawing/2014/main" id="{0214C67D-4B90-49E7-A2CA-FD3CD09BC11A}"/>
              </a:ext>
            </a:extLst>
          </p:cNvPr>
          <p:cNvSpPr>
            <a:spLocks noGrp="1"/>
          </p:cNvSpPr>
          <p:nvPr>
            <p:ph sz="half" idx="1"/>
          </p:nvPr>
        </p:nvSpPr>
        <p:spPr>
          <a:xfrm>
            <a:off x="628650" y="1825625"/>
            <a:ext cx="3114580" cy="4303464"/>
          </a:xfrm>
        </p:spPr>
        <p:txBody>
          <a:bodyPr vert="horz" lIns="91440" tIns="45720" rIns="91440" bIns="45720" rtlCol="0">
            <a:normAutofit/>
          </a:bodyPr>
          <a:lstStyle/>
          <a:p>
            <a:pPr marL="0" indent="-228600" eaLnBrk="1" hangingPunct="1">
              <a:lnSpc>
                <a:spcPct val="90000"/>
              </a:lnSpc>
              <a:buFont typeface="Arial" panose="020B0604020202020204" pitchFamily="34" charset="0"/>
              <a:buChar char="•"/>
            </a:pPr>
            <a:endParaRPr lang="en-US" sz="1700" dirty="0"/>
          </a:p>
          <a:p>
            <a:pPr marL="0" indent="-228600" eaLnBrk="1" hangingPunct="1">
              <a:lnSpc>
                <a:spcPct val="90000"/>
              </a:lnSpc>
              <a:buFont typeface="Arial" panose="020B0604020202020204" pitchFamily="34" charset="0"/>
              <a:buChar char="•"/>
            </a:pPr>
            <a:endParaRPr lang="en-US" sz="1700" dirty="0"/>
          </a:p>
          <a:p>
            <a:pPr marL="0" indent="0" eaLnBrk="1" hangingPunct="1">
              <a:lnSpc>
                <a:spcPct val="90000"/>
              </a:lnSpc>
              <a:buNone/>
            </a:pPr>
            <a:r>
              <a:rPr lang="en-US" sz="2000" dirty="0"/>
              <a:t>Do remember, once twelve months of follow-up has been completed, you will want to go back into the actual service of follow-up and close the follow-up service that was opened when follow-up began.</a:t>
            </a:r>
          </a:p>
        </p:txBody>
      </p:sp>
      <p:sp>
        <p:nvSpPr>
          <p:cNvPr id="4" name="Slide Number Placeholder 3">
            <a:extLst>
              <a:ext uri="{FF2B5EF4-FFF2-40B4-BE49-F238E27FC236}">
                <a16:creationId xmlns:a16="http://schemas.microsoft.com/office/drawing/2014/main" id="{99CA0D33-DA81-4FF7-8F6B-C47D879C6AF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defRPr/>
            </a:pPr>
            <a:fld id="{4E90266F-7792-4508-862E-8792EE5B731D}" type="slidenum">
              <a:rPr lang="en-US" smtClean="0">
                <a:solidFill>
                  <a:prstClr val="black">
                    <a:tint val="75000"/>
                  </a:prstClr>
                </a:solidFill>
                <a:latin typeface="Calibri" panose="020F0502020204030204"/>
              </a:rPr>
              <a:pPr>
                <a:spcAft>
                  <a:spcPts val="600"/>
                </a:spcAft>
                <a:defRPr/>
              </a:pPr>
              <a:t>42</a:t>
            </a:fld>
            <a:endParaRPr lang="en-US">
              <a:solidFill>
                <a:prstClr val="black">
                  <a:tint val="75000"/>
                </a:prstClr>
              </a:solidFill>
              <a:latin typeface="Calibri" panose="020F0502020204030204"/>
            </a:endParaRPr>
          </a:p>
        </p:txBody>
      </p:sp>
      <p:pic>
        <p:nvPicPr>
          <p:cNvPr id="9" name="Content Placeholder 8">
            <a:extLst>
              <a:ext uri="{FF2B5EF4-FFF2-40B4-BE49-F238E27FC236}">
                <a16:creationId xmlns:a16="http://schemas.microsoft.com/office/drawing/2014/main" id="{CF442512-AB8B-4514-979A-54CCEB8C4EF1}"/>
              </a:ext>
            </a:extLst>
          </p:cNvPr>
          <p:cNvPicPr>
            <a:picLocks noGrp="1" noChangeAspect="1"/>
          </p:cNvPicPr>
          <p:nvPr>
            <p:ph sz="half" idx="2"/>
          </p:nvPr>
        </p:nvPicPr>
        <p:blipFill>
          <a:blip r:embed="rId2"/>
          <a:stretch>
            <a:fillRect/>
          </a:stretch>
        </p:blipFill>
        <p:spPr>
          <a:xfrm>
            <a:off x="3886200" y="2586831"/>
            <a:ext cx="4652962" cy="2552700"/>
          </a:xfrm>
          <a:prstGeom prst="rect">
            <a:avLst/>
          </a:prstGeom>
        </p:spPr>
      </p:pic>
      <p:sp>
        <p:nvSpPr>
          <p:cNvPr id="10" name="Left Arrow 4">
            <a:extLst>
              <a:ext uri="{FF2B5EF4-FFF2-40B4-BE49-F238E27FC236}">
                <a16:creationId xmlns:a16="http://schemas.microsoft.com/office/drawing/2014/main" id="{C5DB1A36-7231-42A2-AC8B-BC6C72394578}"/>
              </a:ext>
            </a:extLst>
          </p:cNvPr>
          <p:cNvSpPr/>
          <p:nvPr/>
        </p:nvSpPr>
        <p:spPr>
          <a:xfrm flipV="1">
            <a:off x="5841621" y="4724400"/>
            <a:ext cx="742120" cy="162497"/>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2169"/>
              </a:solidFill>
            </a:endParaRPr>
          </a:p>
        </p:txBody>
      </p:sp>
    </p:spTree>
    <p:extLst>
      <p:ext uri="{BB962C8B-B14F-4D97-AF65-F5344CB8AC3E}">
        <p14:creationId xmlns:p14="http://schemas.microsoft.com/office/powerpoint/2010/main" val="21337204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3C71-EB1B-4370-B8F6-16A37AEC10E6}"/>
              </a:ext>
            </a:extLst>
          </p:cNvPr>
          <p:cNvSpPr>
            <a:spLocks noGrp="1"/>
          </p:cNvSpPr>
          <p:nvPr>
            <p:ph type="title"/>
          </p:nvPr>
        </p:nvSpPr>
        <p:spPr>
          <a:xfrm>
            <a:off x="457200" y="1066800"/>
            <a:ext cx="8229600" cy="455613"/>
          </a:xfrm>
        </p:spPr>
        <p:txBody>
          <a:bodyPr/>
          <a:lstStyle/>
          <a:p>
            <a:r>
              <a:rPr lang="en-US" sz="4000" b="1" dirty="0"/>
              <a:t>Follow-Up Guidance</a:t>
            </a:r>
          </a:p>
        </p:txBody>
      </p:sp>
      <p:sp>
        <p:nvSpPr>
          <p:cNvPr id="3" name="Content Placeholder 2">
            <a:extLst>
              <a:ext uri="{FF2B5EF4-FFF2-40B4-BE49-F238E27FC236}">
                <a16:creationId xmlns:a16="http://schemas.microsoft.com/office/drawing/2014/main" id="{6286E900-D97F-4F2D-9547-99266EF6B48F}"/>
              </a:ext>
            </a:extLst>
          </p:cNvPr>
          <p:cNvSpPr>
            <a:spLocks noGrp="1"/>
          </p:cNvSpPr>
          <p:nvPr>
            <p:ph idx="1"/>
          </p:nvPr>
        </p:nvSpPr>
        <p:spPr>
          <a:xfrm>
            <a:off x="457200" y="1752600"/>
            <a:ext cx="8229600" cy="4373563"/>
          </a:xfrm>
        </p:spPr>
        <p:txBody>
          <a:bodyPr/>
          <a:lstStyle/>
          <a:p>
            <a:r>
              <a:rPr lang="en-US" sz="2800" dirty="0"/>
              <a:t>This power point discussed the WIOA legislatively mandated Follow-Up, and demonstrated the steps required to record the service of follow-up within IWDS.</a:t>
            </a:r>
          </a:p>
          <a:p>
            <a:r>
              <a:rPr lang="en-US" sz="2800" dirty="0"/>
              <a:t>If you have questions related to Follow-Up or recording the follow-up services in IWDS, feel free to contact James (Jim) Potts at   </a:t>
            </a:r>
            <a:r>
              <a:rPr lang="en-US" sz="2800" dirty="0">
                <a:solidFill>
                  <a:srgbClr val="004990"/>
                </a:solidFill>
                <a:latin typeface="Trebuchet MS" panose="020B0603020202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james.potts@Illinois.gov</a:t>
            </a:r>
            <a:r>
              <a:rPr lang="en-US" sz="2800" dirty="0">
                <a:solidFill>
                  <a:srgbClr val="004990"/>
                </a:solidFill>
                <a:latin typeface="Trebuchet MS" panose="020B0603020202020204" pitchFamily="34" charset="0"/>
                <a:cs typeface="Calibri" panose="020F0502020204030204" pitchFamily="34" charset="0"/>
              </a:rPr>
              <a:t> </a:t>
            </a:r>
            <a:r>
              <a:rPr lang="en-US" sz="2800" dirty="0">
                <a:latin typeface="Trebuchet MS" panose="020B0603020202020204" pitchFamily="34" charset="0"/>
                <a:cs typeface="Calibri" panose="020F0502020204030204" pitchFamily="34" charset="0"/>
              </a:rPr>
              <a:t>or call him at (217) 416-7097.	 </a:t>
            </a:r>
          </a:p>
          <a:p>
            <a:endParaRPr lang="en-US" sz="2800" dirty="0"/>
          </a:p>
          <a:p>
            <a:endParaRPr lang="en-US" dirty="0"/>
          </a:p>
        </p:txBody>
      </p:sp>
      <p:sp>
        <p:nvSpPr>
          <p:cNvPr id="4" name="Slide Number Placeholder 3">
            <a:extLst>
              <a:ext uri="{FF2B5EF4-FFF2-40B4-BE49-F238E27FC236}">
                <a16:creationId xmlns:a16="http://schemas.microsoft.com/office/drawing/2014/main" id="{89FF7BF1-2EE7-4A38-B81E-76B8849483DA}"/>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33163232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90600"/>
            <a:ext cx="8229600" cy="990600"/>
          </a:xfrm>
        </p:spPr>
        <p:txBody>
          <a:bodyPr/>
          <a:lstStyle/>
          <a:p>
            <a:r>
              <a:rPr lang="en-US" b="1" dirty="0">
                <a:latin typeface="Trebuchet MS" panose="020B0603020202020204" pitchFamily="34" charset="0"/>
              </a:rPr>
              <a:t>Associated State Guidance</a:t>
            </a:r>
            <a:endParaRPr lang="en-US" dirty="0">
              <a:latin typeface="Trebuchet MS" panose="020B0603020202020204" pitchFamily="34" charset="0"/>
            </a:endParaRPr>
          </a:p>
        </p:txBody>
      </p:sp>
      <p:sp>
        <p:nvSpPr>
          <p:cNvPr id="7" name="Content Placeholder 6"/>
          <p:cNvSpPr>
            <a:spLocks noGrp="1"/>
          </p:cNvSpPr>
          <p:nvPr>
            <p:ph idx="1"/>
          </p:nvPr>
        </p:nvSpPr>
        <p:spPr>
          <a:xfrm>
            <a:off x="304800" y="1981200"/>
            <a:ext cx="8382000" cy="4191000"/>
          </a:xfrm>
        </p:spPr>
        <p:txBody>
          <a:bodyPr/>
          <a:lstStyle/>
          <a:p>
            <a:pPr>
              <a:buFont typeface="Arial" panose="020B0604020202020204" pitchFamily="34" charset="0"/>
              <a:buChar char="•"/>
            </a:pPr>
            <a:r>
              <a:rPr lang="en-US" sz="2700" dirty="0"/>
              <a:t>DCEO Office of Employment &amp; Training (OET) Chapter 4 Section 2.4 - Follow-Up Services – effective 6/18/2020. </a:t>
            </a:r>
          </a:p>
          <a:p>
            <a:pPr>
              <a:buFont typeface="Arial" panose="020B0604020202020204" pitchFamily="34" charset="0"/>
              <a:buChar char="•"/>
            </a:pPr>
            <a:r>
              <a:rPr lang="en-US" sz="2700" dirty="0"/>
              <a:t>DCEO OET Chapter 4 Section 2.4.1 – Adult and Dislocated Workers Programs Follow-Up Services – effective 6/12/2020.</a:t>
            </a:r>
          </a:p>
          <a:p>
            <a:pPr>
              <a:buFont typeface="Arial" panose="020B0604020202020204" pitchFamily="34" charset="0"/>
              <a:buChar char="•"/>
            </a:pPr>
            <a:r>
              <a:rPr lang="en-US" sz="2700" dirty="0"/>
              <a:t>DCEO OET Chapter 4 Section 2.4.2 – Youth Program Follow-Up Services – effective 6/12/2020.</a:t>
            </a:r>
          </a:p>
          <a:p>
            <a:pPr>
              <a:buFont typeface="Arial" panose="020B0604020202020204" pitchFamily="34" charset="0"/>
              <a:buChar char="•"/>
            </a:pPr>
            <a:endParaRPr lang="en-US" sz="1600" b="1" dirty="0"/>
          </a:p>
          <a:p>
            <a:pPr>
              <a:buFont typeface="Arial" panose="020B0604020202020204" pitchFamily="34" charset="0"/>
              <a:buChar char="•"/>
            </a:pPr>
            <a:endParaRPr lang="en-US" sz="1600" dirty="0">
              <a:latin typeface="Trebuchet MS" panose="020B0603020202020204" pitchFamily="34" charset="0"/>
              <a:cs typeface="Traditional Arabic" panose="02020603050405020304" pitchFamily="18" charset="-78"/>
            </a:endParaRPr>
          </a:p>
        </p:txBody>
      </p:sp>
      <p:sp>
        <p:nvSpPr>
          <p:cNvPr id="2" name="Slide Number Placeholder 1">
            <a:extLst>
              <a:ext uri="{FF2B5EF4-FFF2-40B4-BE49-F238E27FC236}">
                <a16:creationId xmlns:a16="http://schemas.microsoft.com/office/drawing/2014/main" id="{29AA26E5-CFCC-4F0A-B4EE-5DD240BB2164}"/>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42346149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4969-D9D3-454E-B12E-62A10F889617}"/>
              </a:ext>
            </a:extLst>
          </p:cNvPr>
          <p:cNvSpPr>
            <a:spLocks noGrp="1"/>
          </p:cNvSpPr>
          <p:nvPr>
            <p:ph type="title"/>
          </p:nvPr>
        </p:nvSpPr>
        <p:spPr>
          <a:xfrm>
            <a:off x="457200" y="1143000"/>
            <a:ext cx="8229600" cy="608012"/>
          </a:xfrm>
        </p:spPr>
        <p:txBody>
          <a:bodyPr/>
          <a:lstStyle/>
          <a:p>
            <a:r>
              <a:rPr lang="en-US" b="1" dirty="0"/>
              <a:t>Follow-Up Guidance</a:t>
            </a:r>
          </a:p>
        </p:txBody>
      </p:sp>
      <p:sp>
        <p:nvSpPr>
          <p:cNvPr id="3" name="Content Placeholder 2">
            <a:extLst>
              <a:ext uri="{FF2B5EF4-FFF2-40B4-BE49-F238E27FC236}">
                <a16:creationId xmlns:a16="http://schemas.microsoft.com/office/drawing/2014/main" id="{17631B76-48B4-4424-8AE5-F44928F7C247}"/>
              </a:ext>
            </a:extLst>
          </p:cNvPr>
          <p:cNvSpPr>
            <a:spLocks noGrp="1"/>
          </p:cNvSpPr>
          <p:nvPr>
            <p:ph idx="1"/>
          </p:nvPr>
        </p:nvSpPr>
        <p:spPr>
          <a:xfrm>
            <a:off x="304800" y="1981200"/>
            <a:ext cx="8382000" cy="4144963"/>
          </a:xfrm>
        </p:spPr>
        <p:txBody>
          <a:bodyPr/>
          <a:lstStyle/>
          <a:p>
            <a:pPr marL="0" indent="0">
              <a:buNone/>
            </a:pPr>
            <a:r>
              <a:rPr lang="en-US" sz="2600" dirty="0"/>
              <a:t>Federal guidance requires states and local areas to set policy on Follow-Up Services:   </a:t>
            </a:r>
          </a:p>
          <a:p>
            <a:pPr>
              <a:buFont typeface="Arial" panose="020B0604020202020204" pitchFamily="34" charset="0"/>
              <a:buChar char="•"/>
            </a:pPr>
            <a:r>
              <a:rPr lang="en-US" sz="2400" dirty="0"/>
              <a:t>OET Policy Chapter 4: Section 2.4 - Follow-Up Services – provides overall feedback for Adult, Dislocated Worker and Youth follow-up related to two-way communication; including telephone conversations, in person or via e-mail (or other social media) could be considered two-way communication as part of follow-up.</a:t>
            </a:r>
          </a:p>
          <a:p>
            <a:pPr lvl="1">
              <a:buFont typeface="Trebuchet MS" panose="020B0603020202020204" pitchFamily="34" charset="0"/>
              <a:buChar char="−"/>
            </a:pPr>
            <a:r>
              <a:rPr lang="en-US" sz="2000" dirty="0"/>
              <a:t>This policy guidance states that sending a letter or leaving a voicemail for a client </a:t>
            </a:r>
            <a:r>
              <a:rPr lang="en-US" sz="2000" b="1" u="sng" dirty="0"/>
              <a:t>is not</a:t>
            </a:r>
            <a:r>
              <a:rPr lang="en-US" sz="2000" dirty="0"/>
              <a:t> an acceptable two-way communication to be recorded as follow-up.  </a:t>
            </a:r>
          </a:p>
          <a:p>
            <a:pPr lvl="1">
              <a:buFont typeface="Arial" panose="020B0604020202020204" pitchFamily="34" charset="0"/>
              <a:buChar char="•"/>
            </a:pPr>
            <a:endParaRPr lang="en-US" sz="2000" dirty="0"/>
          </a:p>
          <a:p>
            <a:endParaRPr lang="en-US" sz="2400" dirty="0"/>
          </a:p>
        </p:txBody>
      </p:sp>
      <p:sp>
        <p:nvSpPr>
          <p:cNvPr id="4" name="Slide Number Placeholder 3">
            <a:extLst>
              <a:ext uri="{FF2B5EF4-FFF2-40B4-BE49-F238E27FC236}">
                <a16:creationId xmlns:a16="http://schemas.microsoft.com/office/drawing/2014/main" id="{7C774722-060E-4A00-962F-177200C41FA4}"/>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20821570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7BEEB-D7EB-4655-AFA0-253AF1EF162E}"/>
              </a:ext>
            </a:extLst>
          </p:cNvPr>
          <p:cNvSpPr>
            <a:spLocks noGrp="1"/>
          </p:cNvSpPr>
          <p:nvPr>
            <p:ph type="title"/>
          </p:nvPr>
        </p:nvSpPr>
        <p:spPr>
          <a:xfrm>
            <a:off x="457200" y="990600"/>
            <a:ext cx="8229600" cy="684212"/>
          </a:xfrm>
        </p:spPr>
        <p:txBody>
          <a:bodyPr/>
          <a:lstStyle/>
          <a:p>
            <a:r>
              <a:rPr lang="en-US" b="1" dirty="0"/>
              <a:t>Follow-Up Guidance</a:t>
            </a:r>
            <a:endParaRPr lang="en-US" dirty="0"/>
          </a:p>
        </p:txBody>
      </p:sp>
      <p:sp>
        <p:nvSpPr>
          <p:cNvPr id="3" name="Content Placeholder 2">
            <a:extLst>
              <a:ext uri="{FF2B5EF4-FFF2-40B4-BE49-F238E27FC236}">
                <a16:creationId xmlns:a16="http://schemas.microsoft.com/office/drawing/2014/main" id="{817C28A3-F727-4942-AD54-978DBA56F71E}"/>
              </a:ext>
            </a:extLst>
          </p:cNvPr>
          <p:cNvSpPr>
            <a:spLocks noGrp="1"/>
          </p:cNvSpPr>
          <p:nvPr>
            <p:ph idx="1"/>
          </p:nvPr>
        </p:nvSpPr>
        <p:spPr>
          <a:xfrm>
            <a:off x="152400" y="1905000"/>
            <a:ext cx="8763000" cy="4221163"/>
          </a:xfrm>
        </p:spPr>
        <p:txBody>
          <a:bodyPr/>
          <a:lstStyle/>
          <a:p>
            <a:pPr marL="0" indent="0">
              <a:buNone/>
            </a:pPr>
            <a:r>
              <a:rPr lang="en-US" sz="2400" dirty="0"/>
              <a:t>Other guidance in OET Policy Chapter 4: Section 2.4 - Follow-Up Services: </a:t>
            </a:r>
          </a:p>
          <a:p>
            <a:pPr lvl="1">
              <a:buFont typeface="Arial" panose="020B0604020202020204" pitchFamily="34" charset="0"/>
              <a:buChar char="•"/>
            </a:pPr>
            <a:r>
              <a:rPr lang="en-US" sz="2200" dirty="0"/>
              <a:t>It is the responsibility of the Career Planner to determine, in conjunction with the Participant, which follow-up services after exit would best suit the individual’s circumstances.  </a:t>
            </a:r>
          </a:p>
          <a:p>
            <a:pPr lvl="1">
              <a:buFont typeface="Arial" panose="020B0604020202020204" pitchFamily="34" charset="0"/>
              <a:buChar char="•"/>
            </a:pPr>
            <a:r>
              <a:rPr lang="en-US" sz="2200" dirty="0"/>
              <a:t>Some things to consider, at a minimum for Federal Reporting and Performance Impact items related to post exit Employment, Wages, Education Status are considered on a quarterly basis, especially note worthy is 2</a:t>
            </a:r>
            <a:r>
              <a:rPr lang="en-US" sz="2200" baseline="30000" dirty="0"/>
              <a:t>nd</a:t>
            </a:r>
            <a:r>
              <a:rPr lang="en-US" sz="2200" dirty="0"/>
              <a:t> Quarter post exit and 4</a:t>
            </a:r>
            <a:r>
              <a:rPr lang="en-US" sz="2200" baseline="30000" dirty="0"/>
              <a:t>th</a:t>
            </a:r>
            <a:r>
              <a:rPr lang="en-US" sz="2200" dirty="0"/>
              <a:t> Quarter post exit are the most important time frames for recording/reporting Performance outcomes.</a:t>
            </a:r>
          </a:p>
          <a:p>
            <a:pPr marL="0" indent="0">
              <a:buNone/>
            </a:pPr>
            <a:endParaRPr lang="en-US" sz="2400" dirty="0"/>
          </a:p>
          <a:p>
            <a:pPr marL="0" indent="0">
              <a:buNone/>
            </a:pPr>
            <a:r>
              <a:rPr lang="en-US" sz="2800" dirty="0"/>
              <a:t>	</a:t>
            </a:r>
          </a:p>
          <a:p>
            <a:pPr marL="0" indent="0">
              <a:buNone/>
            </a:pPr>
            <a:r>
              <a:rPr lang="en-US" sz="2800" dirty="0"/>
              <a:t>  </a:t>
            </a:r>
          </a:p>
          <a:p>
            <a:endParaRPr lang="en-US" dirty="0"/>
          </a:p>
        </p:txBody>
      </p:sp>
      <p:sp>
        <p:nvSpPr>
          <p:cNvPr id="4" name="Slide Number Placeholder 3">
            <a:extLst>
              <a:ext uri="{FF2B5EF4-FFF2-40B4-BE49-F238E27FC236}">
                <a16:creationId xmlns:a16="http://schemas.microsoft.com/office/drawing/2014/main" id="{B481ABF5-8709-4C64-97BB-33EA0217DF2B}"/>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29190226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D888-7751-4838-A331-47C0E60A09A7}"/>
              </a:ext>
            </a:extLst>
          </p:cNvPr>
          <p:cNvSpPr>
            <a:spLocks noGrp="1"/>
          </p:cNvSpPr>
          <p:nvPr>
            <p:ph type="title"/>
          </p:nvPr>
        </p:nvSpPr>
        <p:spPr>
          <a:xfrm>
            <a:off x="457200" y="1066800"/>
            <a:ext cx="8229600" cy="684212"/>
          </a:xfrm>
        </p:spPr>
        <p:txBody>
          <a:bodyPr/>
          <a:lstStyle/>
          <a:p>
            <a:r>
              <a:rPr lang="en-US" b="1" dirty="0"/>
              <a:t>Follow-Up Guidance</a:t>
            </a:r>
            <a:endParaRPr lang="en-US" dirty="0"/>
          </a:p>
        </p:txBody>
      </p:sp>
      <p:sp>
        <p:nvSpPr>
          <p:cNvPr id="3" name="Content Placeholder 2">
            <a:extLst>
              <a:ext uri="{FF2B5EF4-FFF2-40B4-BE49-F238E27FC236}">
                <a16:creationId xmlns:a16="http://schemas.microsoft.com/office/drawing/2014/main" id="{D4C53863-D495-4054-9EEB-9E80DFAFFB77}"/>
              </a:ext>
            </a:extLst>
          </p:cNvPr>
          <p:cNvSpPr>
            <a:spLocks noGrp="1"/>
          </p:cNvSpPr>
          <p:nvPr>
            <p:ph idx="1"/>
          </p:nvPr>
        </p:nvSpPr>
        <p:spPr>
          <a:xfrm>
            <a:off x="457200" y="1981200"/>
            <a:ext cx="8229600" cy="4144963"/>
          </a:xfrm>
        </p:spPr>
        <p:txBody>
          <a:bodyPr/>
          <a:lstStyle/>
          <a:p>
            <a:pPr marL="0" indent="0">
              <a:buNone/>
            </a:pPr>
            <a:r>
              <a:rPr lang="en-US" sz="2600" dirty="0"/>
              <a:t>Other guidance in OET Policy Chapter 4: Section 2.4 - Follow-Up Services:   </a:t>
            </a:r>
          </a:p>
          <a:p>
            <a:pPr lvl="1">
              <a:buFont typeface="Arial" panose="020B0604020202020204" pitchFamily="34" charset="0"/>
              <a:buChar char="•"/>
            </a:pPr>
            <a:r>
              <a:rPr lang="en-US" sz="2400" dirty="0"/>
              <a:t>Guidance is given that follow-up should be as often as necessary throughout the required twelve (12) months.</a:t>
            </a:r>
          </a:p>
          <a:p>
            <a:pPr lvl="2">
              <a:buFont typeface="Trebuchet MS" panose="020B0603020202020204" pitchFamily="34" charset="0"/>
              <a:buChar char="−"/>
            </a:pPr>
            <a:r>
              <a:rPr lang="en-US" sz="2000" dirty="0"/>
              <a:t>At a </a:t>
            </a:r>
            <a:r>
              <a:rPr lang="en-US" sz="2000" b="1" u="sng" dirty="0"/>
              <a:t>minimum</a:t>
            </a:r>
            <a:r>
              <a:rPr lang="en-US" sz="2000" dirty="0"/>
              <a:t>, </a:t>
            </a:r>
            <a:r>
              <a:rPr lang="en-US" sz="2000" b="1" dirty="0"/>
              <a:t>it should occur at least every thirty (30) days for the first three (3) months </a:t>
            </a:r>
            <a:r>
              <a:rPr lang="en-US" sz="2000" dirty="0"/>
              <a:t>and then </a:t>
            </a:r>
            <a:r>
              <a:rPr lang="en-US" sz="2000" b="1" u="sng" dirty="0"/>
              <a:t>must</a:t>
            </a:r>
            <a:r>
              <a:rPr lang="en-US" sz="2000" b="1" dirty="0"/>
              <a:t> occur once a quarter for the remainder of the twelve (12) month period.</a:t>
            </a:r>
          </a:p>
          <a:p>
            <a:pPr lvl="2">
              <a:buFont typeface="Trebuchet MS" panose="020B0603020202020204" pitchFamily="34" charset="0"/>
              <a:buChar char="−"/>
            </a:pPr>
            <a:r>
              <a:rPr lang="en-US" sz="2000" dirty="0"/>
              <a:t>This aligns with quarterly post-exit reporting requirements.  </a:t>
            </a:r>
          </a:p>
          <a:p>
            <a:endParaRPr lang="en-US" sz="2400" dirty="0"/>
          </a:p>
        </p:txBody>
      </p:sp>
      <p:sp>
        <p:nvSpPr>
          <p:cNvPr id="4" name="Slide Number Placeholder 3">
            <a:extLst>
              <a:ext uri="{FF2B5EF4-FFF2-40B4-BE49-F238E27FC236}">
                <a16:creationId xmlns:a16="http://schemas.microsoft.com/office/drawing/2014/main" id="{728BCBAC-617B-4516-8D07-5B6C5C6D853B}"/>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9525299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BAEE-89A4-40A7-A8C7-9140B186EE60}"/>
              </a:ext>
            </a:extLst>
          </p:cNvPr>
          <p:cNvSpPr>
            <a:spLocks noGrp="1"/>
          </p:cNvSpPr>
          <p:nvPr>
            <p:ph type="title"/>
          </p:nvPr>
        </p:nvSpPr>
        <p:spPr>
          <a:xfrm>
            <a:off x="457200" y="1066800"/>
            <a:ext cx="8229600" cy="608012"/>
          </a:xfrm>
        </p:spPr>
        <p:txBody>
          <a:bodyPr/>
          <a:lstStyle/>
          <a:p>
            <a:r>
              <a:rPr lang="en-US" b="1" dirty="0"/>
              <a:t>Follow-Up Guidance</a:t>
            </a:r>
            <a:endParaRPr lang="en-US" dirty="0"/>
          </a:p>
        </p:txBody>
      </p:sp>
      <p:sp>
        <p:nvSpPr>
          <p:cNvPr id="3" name="Content Placeholder 2">
            <a:extLst>
              <a:ext uri="{FF2B5EF4-FFF2-40B4-BE49-F238E27FC236}">
                <a16:creationId xmlns:a16="http://schemas.microsoft.com/office/drawing/2014/main" id="{F93DC70A-32C5-4A90-A42F-391779F346C1}"/>
              </a:ext>
            </a:extLst>
          </p:cNvPr>
          <p:cNvSpPr>
            <a:spLocks noGrp="1"/>
          </p:cNvSpPr>
          <p:nvPr>
            <p:ph idx="1"/>
          </p:nvPr>
        </p:nvSpPr>
        <p:spPr>
          <a:xfrm>
            <a:off x="457200" y="1905000"/>
            <a:ext cx="8229600" cy="4221163"/>
          </a:xfrm>
        </p:spPr>
        <p:txBody>
          <a:bodyPr/>
          <a:lstStyle/>
          <a:p>
            <a:pPr marL="0" indent="0">
              <a:buNone/>
            </a:pPr>
            <a:r>
              <a:rPr lang="en-US" sz="2800" dirty="0"/>
              <a:t>Other guidance in OET Policy Chapter 4: Section 2.4 - Follow-Up Services:   </a:t>
            </a:r>
          </a:p>
          <a:p>
            <a:pPr lvl="1">
              <a:buFont typeface="Arial" panose="020B0604020202020204" pitchFamily="34" charset="0"/>
              <a:buChar char="•"/>
            </a:pPr>
            <a:r>
              <a:rPr lang="en-US" dirty="0"/>
              <a:t>The follow-up service activity must be recorded in Illinois Workforce Development System (IWDS) throughout the required twelve (12) months.</a:t>
            </a:r>
          </a:p>
          <a:p>
            <a:pPr lvl="2">
              <a:buFont typeface="Trebuchet MS" panose="020B0603020202020204" pitchFamily="34" charset="0"/>
              <a:buChar char="−"/>
            </a:pPr>
            <a:r>
              <a:rPr lang="en-US" dirty="0"/>
              <a:t>Service of Follow-Up is opened, but the actual follow-up actions are recorded within the Case Note section or on the exit control panel of the client’s record.</a:t>
            </a:r>
          </a:p>
        </p:txBody>
      </p:sp>
      <p:sp>
        <p:nvSpPr>
          <p:cNvPr id="4" name="Slide Number Placeholder 3">
            <a:extLst>
              <a:ext uri="{FF2B5EF4-FFF2-40B4-BE49-F238E27FC236}">
                <a16:creationId xmlns:a16="http://schemas.microsoft.com/office/drawing/2014/main" id="{3F173520-169C-4E07-A75F-33356ACBC475}"/>
              </a:ext>
            </a:extLst>
          </p:cNvPr>
          <p:cNvSpPr>
            <a:spLocks noGrp="1"/>
          </p:cNvSpPr>
          <p:nvPr>
            <p:ph type="sldNum" sz="quarter" idx="12"/>
          </p:nvPr>
        </p:nvSpPr>
        <p:spPr/>
        <p:txBody>
          <a:bodyPr/>
          <a:lstStyle/>
          <a:p>
            <a:pPr>
              <a:defRPr/>
            </a:pPr>
            <a:fld id="{4E90266F-7792-4508-862E-8792EE5B731D}"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18342410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Illinois workNet">
      <a:dk1>
        <a:sysClr val="windowText" lastClr="000000"/>
      </a:dk1>
      <a:lt1>
        <a:sysClr val="window" lastClr="FFFFFF"/>
      </a:lt1>
      <a:dk2>
        <a:srgbClr val="004990"/>
      </a:dk2>
      <a:lt2>
        <a:srgbClr val="EEECE1"/>
      </a:lt2>
      <a:accent1>
        <a:srgbClr val="C41230"/>
      </a:accent1>
      <a:accent2>
        <a:srgbClr val="F58025"/>
      </a:accent2>
      <a:accent3>
        <a:srgbClr val="004990"/>
      </a:accent3>
      <a:accent4>
        <a:srgbClr val="FFEA53"/>
      </a:accent4>
      <a:accent5>
        <a:srgbClr val="CA3827"/>
      </a:accent5>
      <a:accent6>
        <a:srgbClr val="9A3620"/>
      </a:accent6>
      <a:hlink>
        <a:srgbClr val="0000FF"/>
      </a:hlink>
      <a:folHlink>
        <a:srgbClr val="800080"/>
      </a:folHlink>
    </a:clrScheme>
    <a:fontScheme name="Illinois workNet">
      <a:majorFont>
        <a:latin typeface="Futura Md BT"/>
        <a:ea typeface=""/>
        <a:cs typeface=""/>
      </a:majorFont>
      <a:minorFont>
        <a:latin typeface="Futura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4">
      <a:dk1>
        <a:sysClr val="windowText" lastClr="000000"/>
      </a:dk1>
      <a:lt1>
        <a:sysClr val="window" lastClr="FFFFFF"/>
      </a:lt1>
      <a:dk2>
        <a:srgbClr val="21205F"/>
      </a:dk2>
      <a:lt2>
        <a:srgbClr val="E2E2E2"/>
      </a:lt2>
      <a:accent1>
        <a:srgbClr val="C4122F"/>
      </a:accent1>
      <a:accent2>
        <a:srgbClr val="B74900"/>
      </a:accent2>
      <a:accent3>
        <a:srgbClr val="004990"/>
      </a:accent3>
      <a:accent4>
        <a:srgbClr val="527E08"/>
      </a:accent4>
      <a:accent5>
        <a:srgbClr val="96005D"/>
      </a:accent5>
      <a:accent6>
        <a:srgbClr val="00615B"/>
      </a:accent6>
      <a:hlink>
        <a:srgbClr val="000000"/>
      </a:hlink>
      <a:folHlink>
        <a:srgbClr val="0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E6C33D2-9B19-4865-8468-751FDDCBECD9}"/>
</file>

<file path=customXml/itemProps2.xml><?xml version="1.0" encoding="utf-8"?>
<ds:datastoreItem xmlns:ds="http://schemas.openxmlformats.org/officeDocument/2006/customXml" ds:itemID="{7CCF4607-CABB-448E-9D6A-F0E7F4AC3A4A}"/>
</file>

<file path=customXml/itemProps3.xml><?xml version="1.0" encoding="utf-8"?>
<ds:datastoreItem xmlns:ds="http://schemas.openxmlformats.org/officeDocument/2006/customXml" ds:itemID="{F0136AB8-6858-482E-8973-87A6B4888FCB}"/>
</file>

<file path=docProps/app.xml><?xml version="1.0" encoding="utf-8"?>
<Properties xmlns="http://schemas.openxmlformats.org/officeDocument/2006/extended-properties" xmlns:vt="http://schemas.openxmlformats.org/officeDocument/2006/docPropsVTypes">
  <TotalTime>212</TotalTime>
  <Words>2733</Words>
  <Application>Microsoft Office PowerPoint</Application>
  <PresentationFormat>On-screen Show (4:3)</PresentationFormat>
  <Paragraphs>224</Paragraphs>
  <Slides>43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Futura Lt BT</vt:lpstr>
      <vt:lpstr>Futura Md BT</vt:lpstr>
      <vt:lpstr>Segoe UI</vt:lpstr>
      <vt:lpstr>Trebuchet MS</vt:lpstr>
      <vt:lpstr>Office Theme</vt:lpstr>
      <vt:lpstr>2_Office Theme</vt:lpstr>
      <vt:lpstr>PowerPoint Presentation</vt:lpstr>
      <vt:lpstr>Objective of Training</vt:lpstr>
      <vt:lpstr>Associated Federal Guidance</vt:lpstr>
      <vt:lpstr>Understanding the ePolicy Manual </vt:lpstr>
      <vt:lpstr>Associated State Guidance</vt:lpstr>
      <vt:lpstr>Follow-Up Guidance</vt:lpstr>
      <vt:lpstr>Follow-Up Guidance</vt:lpstr>
      <vt:lpstr>Follow-Up Guidance</vt:lpstr>
      <vt:lpstr>Follow-Up Guidance</vt:lpstr>
      <vt:lpstr>Adult &amp; Dislocated Worker Guidance</vt:lpstr>
      <vt:lpstr>Adult &amp; Dislocated Worker Guidance</vt:lpstr>
      <vt:lpstr>Adult &amp; Dislocated Worker Guidance</vt:lpstr>
      <vt:lpstr>Adult &amp; Dislocated Worker Guidance</vt:lpstr>
      <vt:lpstr>Adult &amp; Dislocated Worker Guidance</vt:lpstr>
      <vt:lpstr>Adult &amp; Dislocated Worker Guidance</vt:lpstr>
      <vt:lpstr>Youth Follow-Up Guidance</vt:lpstr>
      <vt:lpstr>Youth Follow-Up Guidance</vt:lpstr>
      <vt:lpstr>Youth Follow-Up Guidance</vt:lpstr>
      <vt:lpstr>Youth Follow-Up Guidance</vt:lpstr>
      <vt:lpstr>When to Open Follow-Up</vt:lpstr>
      <vt:lpstr>Documenting the Service of Follow-Up</vt:lpstr>
      <vt:lpstr>Documenting the Service of Follow-Up</vt:lpstr>
      <vt:lpstr>Documenting the Service of Follow-Up</vt:lpstr>
      <vt:lpstr>Documenting the Service of Follow-Up</vt:lpstr>
      <vt:lpstr>Recording Actions During Follow-Up</vt:lpstr>
      <vt:lpstr>Post Exit Follow-Up on Exit Panel</vt:lpstr>
      <vt:lpstr>Exit Control Panel</vt:lpstr>
      <vt:lpstr>UI Wages VS Supplemental Wages</vt:lpstr>
      <vt:lpstr>Updating Exit Control Panel</vt:lpstr>
      <vt:lpstr>Updating Exit Control Panel</vt:lpstr>
      <vt:lpstr>Exit Control Panel</vt:lpstr>
      <vt:lpstr>2nd and 4th Quarter Post Exit </vt:lpstr>
      <vt:lpstr> </vt:lpstr>
      <vt:lpstr>Updating Exit Control Panel</vt:lpstr>
      <vt:lpstr>Updating Exit Control Panel </vt:lpstr>
      <vt:lpstr>Exit Control Panel</vt:lpstr>
      <vt:lpstr>Updating Exit Control Panel</vt:lpstr>
      <vt:lpstr>Post Exit Screen - Education Status</vt:lpstr>
      <vt:lpstr>Case Notes Supporting Actions</vt:lpstr>
      <vt:lpstr>Follow-Up Actions</vt:lpstr>
      <vt:lpstr>Example of Case Notes</vt:lpstr>
      <vt:lpstr>Closing Follow-up Service</vt:lpstr>
      <vt:lpstr>Follow-Up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Potts, James</dc:creator>
  <cp:lastModifiedBy>Potts, James</cp:lastModifiedBy>
  <cp:revision>24</cp:revision>
  <dcterms:created xsi:type="dcterms:W3CDTF">2021-01-05T20:27:51Z</dcterms:created>
  <dcterms:modified xsi:type="dcterms:W3CDTF">2021-01-11T20:19:51Z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