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Lst>
  <p:notesMasterIdLst>
    <p:notesMasterId r:id="rId35"/>
  </p:notesMasterIdLst>
  <p:handoutMasterIdLst>
    <p:handoutMasterId r:id="rId36"/>
  </p:handoutMasterIdLst>
  <p:sldIdLst>
    <p:sldId id="256" r:id="rId3"/>
    <p:sldId id="786" r:id="rId4"/>
    <p:sldId id="807" r:id="rId5"/>
    <p:sldId id="783" r:id="rId6"/>
    <p:sldId id="695" r:id="rId7"/>
    <p:sldId id="443" r:id="rId8"/>
    <p:sldId id="788" r:id="rId9"/>
    <p:sldId id="772" r:id="rId10"/>
    <p:sldId id="775" r:id="rId11"/>
    <p:sldId id="782" r:id="rId12"/>
    <p:sldId id="776" r:id="rId13"/>
    <p:sldId id="777" r:id="rId14"/>
    <p:sldId id="778" r:id="rId15"/>
    <p:sldId id="781" r:id="rId16"/>
    <p:sldId id="779" r:id="rId17"/>
    <p:sldId id="802" r:id="rId18"/>
    <p:sldId id="780" r:id="rId19"/>
    <p:sldId id="792" r:id="rId20"/>
    <p:sldId id="763" r:id="rId21"/>
    <p:sldId id="764" r:id="rId22"/>
    <p:sldId id="804" r:id="rId23"/>
    <p:sldId id="796" r:id="rId24"/>
    <p:sldId id="805" r:id="rId25"/>
    <p:sldId id="797" r:id="rId26"/>
    <p:sldId id="716" r:id="rId27"/>
    <p:sldId id="717" r:id="rId28"/>
    <p:sldId id="799" r:id="rId29"/>
    <p:sldId id="720" r:id="rId30"/>
    <p:sldId id="798" r:id="rId31"/>
    <p:sldId id="721" r:id="rId32"/>
    <p:sldId id="806" r:id="rId33"/>
    <p:sldId id="701" r:id="rId3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35" autoAdjust="0"/>
    <p:restoredTop sz="85263" autoAdjust="0"/>
  </p:normalViewPr>
  <p:slideViewPr>
    <p:cSldViewPr>
      <p:cViewPr varScale="1">
        <p:scale>
          <a:sx n="76" d="100"/>
          <a:sy n="76" d="100"/>
        </p:scale>
        <p:origin x="217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08"/>
    </p:cViewPr>
  </p:sorterViewPr>
  <p:notesViewPr>
    <p:cSldViewPr>
      <p:cViewPr>
        <p:scale>
          <a:sx n="112" d="100"/>
          <a:sy n="112" d="100"/>
        </p:scale>
        <p:origin x="-1476" y="83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43" Type="http://schemas.openxmlformats.org/officeDocument/2006/relationships/customXml" Target="../customXml/item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F1F29AC8-6B70-4D75-BFF5-0A87D0D47F09}" type="datetimeFigureOut">
              <a:rPr lang="en-US" smtClean="0"/>
              <a:t>1/11/2021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D04CCC8F-2BFE-48CC-B9E0-7A82941E1E95}" type="slidenum">
              <a:rPr lang="en-US" smtClean="0"/>
              <a:t>‹#›</a:t>
            </a:fld>
            <a:endParaRPr lang="en-US"/>
          </a:p>
        </p:txBody>
      </p:sp>
    </p:spTree>
    <p:extLst>
      <p:ext uri="{BB962C8B-B14F-4D97-AF65-F5344CB8AC3E}">
        <p14:creationId xmlns:p14="http://schemas.microsoft.com/office/powerpoint/2010/main" val="3905325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B39B4F8-A658-4E4D-8C12-B4AE21B4F4B0}" type="datetimeFigureOut">
              <a:rPr lang="en-US" smtClean="0"/>
              <a:t>1/11/2021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753675B-8982-4677-B996-E71960C0899F}" type="slidenum">
              <a:rPr lang="en-US" smtClean="0"/>
              <a:t>‹#›</a:t>
            </a:fld>
            <a:endParaRPr lang="en-US" dirty="0"/>
          </a:p>
        </p:txBody>
      </p:sp>
    </p:spTree>
    <p:extLst>
      <p:ext uri="{BB962C8B-B14F-4D97-AF65-F5344CB8AC3E}">
        <p14:creationId xmlns:p14="http://schemas.microsoft.com/office/powerpoint/2010/main" val="192342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3675B-8982-4677-B996-E71960C0899F}" type="slidenum">
              <a:rPr lang="en-US" smtClean="0"/>
              <a:t>1</a:t>
            </a:fld>
            <a:endParaRPr lang="en-US" dirty="0"/>
          </a:p>
        </p:txBody>
      </p:sp>
    </p:spTree>
    <p:extLst>
      <p:ext uri="{BB962C8B-B14F-4D97-AF65-F5344CB8AC3E}">
        <p14:creationId xmlns:p14="http://schemas.microsoft.com/office/powerpoint/2010/main" val="3447453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BEC8F22D-1E02-4910-8E7B-FAB39AA1D4D9}"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9E4C683-F30A-429C-B58C-F27D1953F1BC}" type="slidenum">
              <a:rPr lang="en-US"/>
              <a:pPr>
                <a:defRPr/>
              </a:pPr>
              <a:t>‹#›</a:t>
            </a:fld>
            <a:endParaRPr lang="en-US" dirty="0"/>
          </a:p>
        </p:txBody>
      </p:sp>
    </p:spTree>
    <p:extLst>
      <p:ext uri="{BB962C8B-B14F-4D97-AF65-F5344CB8AC3E}">
        <p14:creationId xmlns:p14="http://schemas.microsoft.com/office/powerpoint/2010/main" val="1663086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A4366BC-9A38-4039-9E8F-88FDE77A63A4}"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A4760-AABB-4961-ADAE-8ED53C60DD9E}" type="slidenum">
              <a:rPr lang="en-US"/>
              <a:pPr>
                <a:defRPr/>
              </a:pPr>
              <a:t>‹#›</a:t>
            </a:fld>
            <a:endParaRPr lang="en-US" dirty="0"/>
          </a:p>
        </p:txBody>
      </p:sp>
    </p:spTree>
    <p:extLst>
      <p:ext uri="{BB962C8B-B14F-4D97-AF65-F5344CB8AC3E}">
        <p14:creationId xmlns:p14="http://schemas.microsoft.com/office/powerpoint/2010/main" val="14157106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3B8C5-BD67-4311-BD32-80C04D3C6FEE}"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9A871D-EB24-4241-88C8-F86330F75708}" type="slidenum">
              <a:rPr lang="en-US"/>
              <a:pPr>
                <a:defRPr/>
              </a:pPr>
              <a:t>‹#›</a:t>
            </a:fld>
            <a:endParaRPr lang="en-US" dirty="0"/>
          </a:p>
        </p:txBody>
      </p:sp>
    </p:spTree>
    <p:extLst>
      <p:ext uri="{BB962C8B-B14F-4D97-AF65-F5344CB8AC3E}">
        <p14:creationId xmlns:p14="http://schemas.microsoft.com/office/powerpoint/2010/main" val="3764415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0AA8DD37-DD17-4CFF-BF54-4472217B0B98}"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dirty="0"/>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B11217C-D188-4B7B-AA46-994CEEE292C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6310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F8A69A-235F-4430-8BE6-39BB5BA811E5}"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90266F-7792-4508-862E-8792EE5B731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2290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4F6FF6F-11F2-41E8-BE36-D6C2AC4E5362}"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A64D2D-26A1-4287-B9D6-A4D03B65DB5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7898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D1ED21D-FE40-4D13-925A-E02914D26998}"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582505-829C-4A80-B162-220F6B2016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203561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195916-0F01-4A9A-BA6B-F46B507BE4F5}"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881761F-E069-4050-BC23-69B63B87D63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10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5337E4E-41C7-4222-928B-B0A206BAD433}" type="datetime1">
              <a:rPr lang="en-US" smtClean="0">
                <a:solidFill>
                  <a:prstClr val="black">
                    <a:tint val="75000"/>
                  </a:prstClr>
                </a:solidFill>
              </a:rPr>
              <a:t>1/11/2021</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516BE1-FC0F-4D0C-A8CB-34D6D3B170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01583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9E4812-6B09-4E8E-9CA2-9F62E8CF53F5}" type="datetime1">
              <a:rPr lang="en-US" smtClean="0">
                <a:solidFill>
                  <a:prstClr val="black">
                    <a:tint val="75000"/>
                  </a:prstClr>
                </a:solidFill>
              </a:rPr>
              <a:t>1/11/2021</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4D1AE37-3C8B-4212-9462-0D712AC86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941351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8B435E-715D-4CD3-8334-4B593AB47C44}"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2F95-5FFB-4E18-ADEB-1B55238CA2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5166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4F97064-9EED-4F0F-9799-FFC9D088F298}"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7D7614-D580-447C-B7C7-85DFA00F4D56}" type="slidenum">
              <a:rPr lang="en-US"/>
              <a:pPr>
                <a:defRPr/>
              </a:pPr>
              <a:t>‹#›</a:t>
            </a:fld>
            <a:endParaRPr lang="en-US" dirty="0"/>
          </a:p>
        </p:txBody>
      </p:sp>
    </p:spTree>
    <p:extLst>
      <p:ext uri="{BB962C8B-B14F-4D97-AF65-F5344CB8AC3E}">
        <p14:creationId xmlns:p14="http://schemas.microsoft.com/office/powerpoint/2010/main" val="26359378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A6DEC4-019A-4311-AA71-BABB4A8904C4}"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934184-5D67-49EC-AEEA-0D4FC6282A3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550989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039B86-526F-47EF-8D7F-50090B4830B8}"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6E21809-F7DB-4679-B6DE-63BBFF9AF0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2190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75D6B8-E90A-4D73-ABEA-0726A39D945D}"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1893C9-066F-4DF9-ADF8-345E95472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227102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5155A97-242C-4C25-ACC6-6DE87FA05A4F}"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9E739E-62E2-4E5A-81B5-20F8421A8E7E}" type="slidenum">
              <a:rPr lang="en-US"/>
              <a:pPr>
                <a:defRPr/>
              </a:pPr>
              <a:t>‹#›</a:t>
            </a:fld>
            <a:endParaRPr lang="en-US" dirty="0"/>
          </a:p>
        </p:txBody>
      </p:sp>
    </p:spTree>
    <p:extLst>
      <p:ext uri="{BB962C8B-B14F-4D97-AF65-F5344CB8AC3E}">
        <p14:creationId xmlns:p14="http://schemas.microsoft.com/office/powerpoint/2010/main" val="335094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1D51D8-FDA6-4662-94A5-3C22D6EFA7E0}"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FA8755F-F378-4DB3-B322-3774EC7FCF0B}" type="slidenum">
              <a:rPr lang="en-US"/>
              <a:pPr>
                <a:defRPr/>
              </a:pPr>
              <a:t>‹#›</a:t>
            </a:fld>
            <a:endParaRPr lang="en-US" dirty="0"/>
          </a:p>
        </p:txBody>
      </p:sp>
    </p:spTree>
    <p:extLst>
      <p:ext uri="{BB962C8B-B14F-4D97-AF65-F5344CB8AC3E}">
        <p14:creationId xmlns:p14="http://schemas.microsoft.com/office/powerpoint/2010/main" val="33613383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5C99A91-7968-446D-B29E-3844898CCDDB}"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2E8D06-48FB-46B9-A928-479228A6E7B3}" type="slidenum">
              <a:rPr lang="en-US"/>
              <a:pPr>
                <a:defRPr/>
              </a:pPr>
              <a:t>‹#›</a:t>
            </a:fld>
            <a:endParaRPr lang="en-US" dirty="0"/>
          </a:p>
        </p:txBody>
      </p:sp>
    </p:spTree>
    <p:extLst>
      <p:ext uri="{BB962C8B-B14F-4D97-AF65-F5344CB8AC3E}">
        <p14:creationId xmlns:p14="http://schemas.microsoft.com/office/powerpoint/2010/main" val="38888789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569050E-238D-456E-9A31-4C2F4F42749B}" type="datetime1">
              <a:rPr lang="en-US" smtClean="0"/>
              <a:t>1/11/2021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B8009FD-4DF5-49BA-B235-CD3419A4B4D0}" type="slidenum">
              <a:rPr lang="en-US"/>
              <a:pPr>
                <a:defRPr/>
              </a:pPr>
              <a:t>‹#›</a:t>
            </a:fld>
            <a:endParaRPr lang="en-US" dirty="0"/>
          </a:p>
        </p:txBody>
      </p:sp>
    </p:spTree>
    <p:extLst>
      <p:ext uri="{BB962C8B-B14F-4D97-AF65-F5344CB8AC3E}">
        <p14:creationId xmlns:p14="http://schemas.microsoft.com/office/powerpoint/2010/main" val="3519055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3B6DE6-27C9-4302-890E-265A9A47A42D}" type="datetime1">
              <a:rPr lang="en-US" smtClean="0"/>
              <a:t>1/11/2021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05AD31-F65A-4990-9304-D96FE3E0463A}" type="slidenum">
              <a:rPr lang="en-US"/>
              <a:pPr>
                <a:defRPr/>
              </a:pPr>
              <a:t>‹#›</a:t>
            </a:fld>
            <a:endParaRPr lang="en-US" dirty="0"/>
          </a:p>
        </p:txBody>
      </p:sp>
    </p:spTree>
    <p:extLst>
      <p:ext uri="{BB962C8B-B14F-4D97-AF65-F5344CB8AC3E}">
        <p14:creationId xmlns:p14="http://schemas.microsoft.com/office/powerpoint/2010/main" val="21375624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55F54A-32A4-45C3-A9C6-BE6F1A695F5B}"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4D9ECE-2192-4615-BF50-A9C19BB0B200}" type="slidenum">
              <a:rPr lang="en-US"/>
              <a:pPr>
                <a:defRPr/>
              </a:pPr>
              <a:t>‹#›</a:t>
            </a:fld>
            <a:endParaRPr lang="en-US" dirty="0"/>
          </a:p>
        </p:txBody>
      </p:sp>
    </p:spTree>
    <p:extLst>
      <p:ext uri="{BB962C8B-B14F-4D97-AF65-F5344CB8AC3E}">
        <p14:creationId xmlns:p14="http://schemas.microsoft.com/office/powerpoint/2010/main" val="1414326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EC338C-113F-479D-9DB4-4EA69525DD8C}"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8F5D98-42C8-4D2B-825B-1D99E65D8C53}" type="slidenum">
              <a:rPr lang="en-US"/>
              <a:pPr>
                <a:defRPr/>
              </a:pPr>
              <a:t>‹#›</a:t>
            </a:fld>
            <a:endParaRPr lang="en-US" dirty="0"/>
          </a:p>
        </p:txBody>
      </p:sp>
    </p:spTree>
    <p:extLst>
      <p:ext uri="{BB962C8B-B14F-4D97-AF65-F5344CB8AC3E}">
        <p14:creationId xmlns:p14="http://schemas.microsoft.com/office/powerpoint/2010/main" val="2921336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EABE952-2F8A-42E2-BB10-65F201A28E26}" type="datetime1">
              <a:rPr lang="en-US" smtClean="0"/>
              <a:t>1/11/2021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FC9F25-04B7-4B66-BC6E-C02F8B0B403E}" type="slidenum">
              <a:rPr lang="en-US"/>
              <a:pPr>
                <a:defRPr/>
              </a:pPr>
              <a:t>‹#›</a:t>
            </a:fld>
            <a:endParaRPr lang="en-US" dirty="0"/>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utura Md BT" pitchFamily="34" charset="0"/>
        </a:defRPr>
      </a:lvl2pPr>
      <a:lvl3pPr algn="ctr" rtl="0" eaLnBrk="0" fontAlgn="base" hangingPunct="0">
        <a:spcBef>
          <a:spcPct val="0"/>
        </a:spcBef>
        <a:spcAft>
          <a:spcPct val="0"/>
        </a:spcAft>
        <a:defRPr sz="4400">
          <a:solidFill>
            <a:schemeClr val="tx1"/>
          </a:solidFill>
          <a:latin typeface="Futura Md BT" pitchFamily="34" charset="0"/>
        </a:defRPr>
      </a:lvl3pPr>
      <a:lvl4pPr algn="ctr" rtl="0" eaLnBrk="0" fontAlgn="base" hangingPunct="0">
        <a:spcBef>
          <a:spcPct val="0"/>
        </a:spcBef>
        <a:spcAft>
          <a:spcPct val="0"/>
        </a:spcAft>
        <a:defRPr sz="4400">
          <a:solidFill>
            <a:schemeClr val="tx1"/>
          </a:solidFill>
          <a:latin typeface="Futura Md BT" pitchFamily="34" charset="0"/>
        </a:defRPr>
      </a:lvl4pPr>
      <a:lvl5pPr algn="ctr" rtl="0" eaLnBrk="0" fontAlgn="base" hangingPunct="0">
        <a:spcBef>
          <a:spcPct val="0"/>
        </a:spcBef>
        <a:spcAft>
          <a:spcPct val="0"/>
        </a:spcAft>
        <a:defRPr sz="4400">
          <a:solidFill>
            <a:schemeClr val="tx1"/>
          </a:solidFill>
          <a:latin typeface="Futura Md BT"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AB941D6-9ED7-46A1-8AF4-833A74205B43}"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0161874-CF5D-498E-B536-A9C062540F15}" type="slidenum">
              <a:rPr lang="en-US">
                <a:solidFill>
                  <a:prstClr val="black">
                    <a:tint val="75000"/>
                  </a:prstClr>
                </a:solidFill>
              </a:rPr>
              <a:pPr>
                <a:defRPr/>
              </a:pPr>
              <a:t>‹#›</a:t>
            </a:fld>
            <a:endParaRPr lang="en-US" dirty="0">
              <a:solidFill>
                <a:prstClr val="black">
                  <a:tint val="75000"/>
                </a:prstClr>
              </a:solidFill>
            </a:endParaRPr>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4948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itchFamily="34" charset="0"/>
        </a:defRPr>
      </a:lvl2pPr>
      <a:lvl3pPr algn="ctr" rtl="0" eaLnBrk="0" fontAlgn="base" hangingPunct="0">
        <a:spcBef>
          <a:spcPct val="0"/>
        </a:spcBef>
        <a:spcAft>
          <a:spcPct val="0"/>
        </a:spcAft>
        <a:defRPr sz="4400">
          <a:solidFill>
            <a:schemeClr val="tx1"/>
          </a:solidFill>
          <a:latin typeface="Segoe UI" pitchFamily="34" charset="0"/>
        </a:defRPr>
      </a:lvl3pPr>
      <a:lvl4pPr algn="ctr" rtl="0" eaLnBrk="0" fontAlgn="base" hangingPunct="0">
        <a:spcBef>
          <a:spcPct val="0"/>
        </a:spcBef>
        <a:spcAft>
          <a:spcPct val="0"/>
        </a:spcAft>
        <a:defRPr sz="4400">
          <a:solidFill>
            <a:schemeClr val="tx1"/>
          </a:solidFill>
          <a:latin typeface="Segoe UI" pitchFamily="34" charset="0"/>
        </a:defRPr>
      </a:lvl4pPr>
      <a:lvl5pPr algn="ctr" rtl="0" eaLnBrk="0" fontAlgn="base" hangingPunct="0">
        <a:spcBef>
          <a:spcPct val="0"/>
        </a:spcBef>
        <a:spcAft>
          <a:spcPct val="0"/>
        </a:spcAft>
        <a:defRPr sz="4400">
          <a:solidFill>
            <a:schemeClr val="tx1"/>
          </a:solidFill>
          <a:latin typeface="Segoe U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mailto:james.potts@Illinois.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519113" y="990600"/>
            <a:ext cx="8153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Futura Lt BT" pitchFamily="34" charset="0"/>
              </a:defRPr>
            </a:lvl1pPr>
            <a:lvl2pPr marL="742950" indent="-285750" eaLnBrk="0" hangingPunct="0">
              <a:spcBef>
                <a:spcPct val="20000"/>
              </a:spcBef>
              <a:buFont typeface="Arial" charset="0"/>
              <a:buChar char="–"/>
              <a:defRPr sz="2800">
                <a:solidFill>
                  <a:schemeClr val="tx1"/>
                </a:solidFill>
                <a:latin typeface="Futura Lt BT" pitchFamily="34" charset="0"/>
              </a:defRPr>
            </a:lvl2pPr>
            <a:lvl3pPr marL="1143000" indent="-228600" eaLnBrk="0" hangingPunct="0">
              <a:spcBef>
                <a:spcPct val="20000"/>
              </a:spcBef>
              <a:buFont typeface="Arial" charset="0"/>
              <a:buChar char="•"/>
              <a:defRPr sz="2400">
                <a:solidFill>
                  <a:schemeClr val="tx1"/>
                </a:solidFill>
                <a:latin typeface="Futura Lt BT" pitchFamily="34" charset="0"/>
              </a:defRPr>
            </a:lvl3pPr>
            <a:lvl4pPr marL="1600200" indent="-228600" eaLnBrk="0" hangingPunct="0">
              <a:spcBef>
                <a:spcPct val="20000"/>
              </a:spcBef>
              <a:buFont typeface="Arial" charset="0"/>
              <a:buChar char="–"/>
              <a:defRPr sz="2000">
                <a:solidFill>
                  <a:schemeClr val="tx1"/>
                </a:solidFill>
                <a:latin typeface="Futura Lt BT" pitchFamily="34" charset="0"/>
              </a:defRPr>
            </a:lvl4pPr>
            <a:lvl5pPr marL="2057400" indent="-228600" eaLnBrk="0" hangingPunct="0">
              <a:spcBef>
                <a:spcPct val="20000"/>
              </a:spcBef>
              <a:buFont typeface="Arial" charset="0"/>
              <a:buChar char="»"/>
              <a:defRPr sz="2000">
                <a:solidFill>
                  <a:schemeClr val="tx1"/>
                </a:solidFill>
                <a:latin typeface="Futura Lt BT"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Futura Lt BT"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Futura Lt BT"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Futura Lt BT"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Futura Lt BT" pitchFamily="34" charset="0"/>
              </a:defRPr>
            </a:lvl9pPr>
          </a:lstStyle>
          <a:p>
            <a:pPr algn="ctr" eaLnBrk="1" hangingPunct="1">
              <a:spcBef>
                <a:spcPct val="0"/>
              </a:spcBef>
              <a:buFontTx/>
              <a:buNone/>
              <a:defRPr/>
            </a:pPr>
            <a:r>
              <a:rPr lang="en-US" altLang="en-US" sz="4400" b="1" dirty="0">
                <a:effectLst>
                  <a:outerShdw blurRad="38100" dist="38100" dir="2700000" algn="tl">
                    <a:srgbClr val="000000">
                      <a:alpha val="43137"/>
                    </a:srgbClr>
                  </a:outerShdw>
                </a:effectLst>
                <a:latin typeface="Trebuchet MS" panose="020B0603020202020204" pitchFamily="34" charset="0"/>
                <a:ea typeface="Georgia" pitchFamily="18" charset="0"/>
              </a:rPr>
              <a:t>Workforce Innovation and Opportunity Act</a:t>
            </a:r>
          </a:p>
        </p:txBody>
      </p:sp>
      <p:sp>
        <p:nvSpPr>
          <p:cNvPr id="5" name="Rectangle 4"/>
          <p:cNvSpPr/>
          <p:nvPr/>
        </p:nvSpPr>
        <p:spPr>
          <a:xfrm>
            <a:off x="519113" y="3429000"/>
            <a:ext cx="8153400" cy="2616101"/>
          </a:xfrm>
          <a:prstGeom prst="rect">
            <a:avLst/>
          </a:prstGeom>
        </p:spPr>
        <p:txBody>
          <a:bodyPr wrap="square">
            <a:spAutoFit/>
          </a:bodyPr>
          <a:lstStyle/>
          <a:p>
            <a:pPr marL="0" indent="0" algn="just">
              <a:buNone/>
            </a:pPr>
            <a:r>
              <a:rPr lang="en-US" sz="4400" b="1" dirty="0">
                <a:effectLst>
                  <a:outerShdw blurRad="38100" dist="38100" dir="2700000" algn="tl">
                    <a:srgbClr val="000000">
                      <a:alpha val="43137"/>
                    </a:srgbClr>
                  </a:outerShdw>
                </a:effectLst>
                <a:latin typeface="Trebuchet MS" panose="020B0603020202020204" pitchFamily="34" charset="0"/>
              </a:rPr>
              <a:t>	 Basic Skills Deficient</a:t>
            </a: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1600" b="1" dirty="0">
              <a:effectLst>
                <a:outerShdw blurRad="38100" dist="38100" dir="2700000" algn="tl">
                  <a:srgbClr val="000000">
                    <a:alpha val="43137"/>
                  </a:srgbClr>
                </a:outerShdw>
              </a:effectLst>
              <a:latin typeface="Trebuchet MS" panose="020B0603020202020204" pitchFamily="34" charset="0"/>
            </a:endParaRPr>
          </a:p>
          <a:p>
            <a:pPr marL="0" indent="0">
              <a:buNone/>
            </a:pPr>
            <a:r>
              <a:rPr lang="en-US" sz="1600" b="1" dirty="0">
                <a:effectLst>
                  <a:outerShdw blurRad="38100" dist="38100" dir="2700000" algn="tl">
                    <a:srgbClr val="000000">
                      <a:alpha val="43137"/>
                    </a:srgbClr>
                  </a:outerShdw>
                </a:effectLst>
                <a:latin typeface="Trebuchet MS" panose="020B0603020202020204" pitchFamily="34" charset="0"/>
              </a:rPr>
              <a:t>As of January 11</a:t>
            </a:r>
            <a:r>
              <a:rPr lang="en-US" sz="1600" b="1" baseline="30000" dirty="0">
                <a:effectLst>
                  <a:outerShdw blurRad="38100" dist="38100" dir="2700000" algn="tl">
                    <a:srgbClr val="000000">
                      <a:alpha val="43137"/>
                    </a:srgbClr>
                  </a:outerShdw>
                </a:effectLst>
                <a:latin typeface="Trebuchet MS" panose="020B0603020202020204" pitchFamily="34" charset="0"/>
              </a:rPr>
              <a:t>th</a:t>
            </a:r>
            <a:r>
              <a:rPr lang="en-US" sz="1600" b="1" dirty="0">
                <a:effectLst>
                  <a:outerShdw blurRad="38100" dist="38100" dir="2700000" algn="tl">
                    <a:srgbClr val="000000">
                      <a:alpha val="43137"/>
                    </a:srgbClr>
                  </a:outerShdw>
                </a:effectLst>
                <a:latin typeface="Trebuchet MS" panose="020B0603020202020204" pitchFamily="34" charset="0"/>
              </a:rPr>
              <a:t>, 2020</a:t>
            </a:r>
          </a:p>
        </p:txBody>
      </p:sp>
      <p:sp>
        <p:nvSpPr>
          <p:cNvPr id="2" name="Slide Number Placeholder 1">
            <a:extLst>
              <a:ext uri="{FF2B5EF4-FFF2-40B4-BE49-F238E27FC236}">
                <a16:creationId xmlns:a16="http://schemas.microsoft.com/office/drawing/2014/main" id="{0BB5E092-0B10-49AE-AC80-EA61688A8C83}"/>
              </a:ext>
            </a:extLst>
          </p:cNvPr>
          <p:cNvSpPr>
            <a:spLocks noGrp="1"/>
          </p:cNvSpPr>
          <p:nvPr>
            <p:ph type="sldNum" sz="quarter" idx="12"/>
          </p:nvPr>
        </p:nvSpPr>
        <p:spPr/>
        <p:txBody>
          <a:bodyPr/>
          <a:lstStyle/>
          <a:p>
            <a:pPr>
              <a:defRPr/>
            </a:pPr>
            <a:fld id="{09E4C683-F30A-429C-B58C-F27D1953F1BC}" type="slidenum">
              <a:rPr lang="en-US" smtClean="0"/>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sndAc>
          <p:stSnd>
            <p:snd r:embed="rId3" name="whoosh.wav"/>
          </p:stSnd>
        </p:sndAc>
      </p:transition>
    </mc:Choice>
    <mc:Fallback xmlns="">
      <p:transition spd="slow">
        <p:fade/>
        <p:sndAc>
          <p:stSnd>
            <p:snd r:embed="rId5" name="whoosh.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0D327-ABED-4A96-9D50-49B2D8F9A712}"/>
              </a:ext>
            </a:extLst>
          </p:cNvPr>
          <p:cNvSpPr>
            <a:spLocks noGrp="1"/>
          </p:cNvSpPr>
          <p:nvPr>
            <p:ph type="title"/>
          </p:nvPr>
        </p:nvSpPr>
        <p:spPr>
          <a:xfrm>
            <a:off x="457200" y="1066800"/>
            <a:ext cx="8229600" cy="868362"/>
          </a:xfrm>
        </p:spPr>
        <p:txBody>
          <a:bodyPr/>
          <a:lstStyle/>
          <a:p>
            <a:r>
              <a:rPr lang="en-US" b="1" dirty="0"/>
              <a:t>Dates</a:t>
            </a:r>
          </a:p>
        </p:txBody>
      </p:sp>
      <p:sp>
        <p:nvSpPr>
          <p:cNvPr id="3" name="Content Placeholder 2">
            <a:extLst>
              <a:ext uri="{FF2B5EF4-FFF2-40B4-BE49-F238E27FC236}">
                <a16:creationId xmlns:a16="http://schemas.microsoft.com/office/drawing/2014/main" id="{101150EB-F153-488D-BBFE-52BE01317D19}"/>
              </a:ext>
            </a:extLst>
          </p:cNvPr>
          <p:cNvSpPr>
            <a:spLocks noGrp="1"/>
          </p:cNvSpPr>
          <p:nvPr>
            <p:ph idx="1"/>
          </p:nvPr>
        </p:nvSpPr>
        <p:spPr>
          <a:xfrm>
            <a:off x="457200" y="2133600"/>
            <a:ext cx="8229600" cy="3992563"/>
          </a:xfrm>
        </p:spPr>
        <p:txBody>
          <a:bodyPr/>
          <a:lstStyle/>
          <a:p>
            <a:pPr marL="0" indent="0">
              <a:buNone/>
            </a:pPr>
            <a:r>
              <a:rPr lang="en-US" sz="2400" dirty="0"/>
              <a:t>Look close at the application date and the test date:</a:t>
            </a:r>
          </a:p>
        </p:txBody>
      </p:sp>
      <p:sp>
        <p:nvSpPr>
          <p:cNvPr id="4" name="Slide Number Placeholder 3">
            <a:extLst>
              <a:ext uri="{FF2B5EF4-FFF2-40B4-BE49-F238E27FC236}">
                <a16:creationId xmlns:a16="http://schemas.microsoft.com/office/drawing/2014/main" id="{17EA0982-05BE-4F43-A057-64A052976A5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10</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AC923256-77E1-4EF0-8403-4489BD398262}"/>
              </a:ext>
            </a:extLst>
          </p:cNvPr>
          <p:cNvPicPr>
            <a:picLocks noChangeAspect="1"/>
          </p:cNvPicPr>
          <p:nvPr/>
        </p:nvPicPr>
        <p:blipFill>
          <a:blip r:embed="rId2"/>
          <a:stretch>
            <a:fillRect/>
          </a:stretch>
        </p:blipFill>
        <p:spPr>
          <a:xfrm>
            <a:off x="1066800" y="2786282"/>
            <a:ext cx="7315199" cy="2973387"/>
          </a:xfrm>
          <a:prstGeom prst="rect">
            <a:avLst/>
          </a:prstGeom>
        </p:spPr>
      </p:pic>
      <p:cxnSp>
        <p:nvCxnSpPr>
          <p:cNvPr id="7" name="Straight Arrow Connector 6">
            <a:extLst>
              <a:ext uri="{FF2B5EF4-FFF2-40B4-BE49-F238E27FC236}">
                <a16:creationId xmlns:a16="http://schemas.microsoft.com/office/drawing/2014/main" id="{DFEEC200-593C-443B-85D4-AD612D569B4E}"/>
              </a:ext>
            </a:extLst>
          </p:cNvPr>
          <p:cNvCxnSpPr>
            <a:cxnSpLocks/>
          </p:cNvCxnSpPr>
          <p:nvPr/>
        </p:nvCxnSpPr>
        <p:spPr>
          <a:xfrm flipH="1">
            <a:off x="6553200" y="3444766"/>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24AE3ED-623A-447C-8D83-8E52A436D97E}"/>
              </a:ext>
            </a:extLst>
          </p:cNvPr>
          <p:cNvCxnSpPr>
            <a:cxnSpLocks/>
          </p:cNvCxnSpPr>
          <p:nvPr/>
        </p:nvCxnSpPr>
        <p:spPr>
          <a:xfrm flipH="1">
            <a:off x="6019800" y="3886200"/>
            <a:ext cx="6858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27005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95CA-2D26-40F0-97F5-D7B7CCF4C6AA}"/>
              </a:ext>
            </a:extLst>
          </p:cNvPr>
          <p:cNvSpPr>
            <a:spLocks noGrp="1"/>
          </p:cNvSpPr>
          <p:nvPr>
            <p:ph type="title"/>
          </p:nvPr>
        </p:nvSpPr>
        <p:spPr>
          <a:xfrm>
            <a:off x="457200" y="1143000"/>
            <a:ext cx="8229600" cy="684212"/>
          </a:xfrm>
        </p:spPr>
        <p:txBody>
          <a:bodyPr/>
          <a:lstStyle/>
          <a:p>
            <a:r>
              <a:rPr lang="en-US" b="1" dirty="0"/>
              <a:t>Not with this Application Date</a:t>
            </a:r>
          </a:p>
        </p:txBody>
      </p:sp>
      <p:sp>
        <p:nvSpPr>
          <p:cNvPr id="3" name="Content Placeholder 2">
            <a:extLst>
              <a:ext uri="{FF2B5EF4-FFF2-40B4-BE49-F238E27FC236}">
                <a16:creationId xmlns:a16="http://schemas.microsoft.com/office/drawing/2014/main" id="{9334BC40-17FE-4F91-B6D8-6DB833599BF0}"/>
              </a:ext>
            </a:extLst>
          </p:cNvPr>
          <p:cNvSpPr>
            <a:spLocks noGrp="1"/>
          </p:cNvSpPr>
          <p:nvPr>
            <p:ph idx="1"/>
          </p:nvPr>
        </p:nvSpPr>
        <p:spPr>
          <a:xfrm>
            <a:off x="457200" y="2057400"/>
            <a:ext cx="8229600" cy="4068763"/>
          </a:xfrm>
        </p:spPr>
        <p:txBody>
          <a:bodyPr/>
          <a:lstStyle/>
          <a:p>
            <a:r>
              <a:rPr lang="en-US" sz="2800" dirty="0"/>
              <a:t>The reading assessment test recorded on the previous slide was at or below 8</a:t>
            </a:r>
            <a:r>
              <a:rPr lang="en-US" sz="2800" baseline="30000" dirty="0"/>
              <a:t>th</a:t>
            </a:r>
            <a:r>
              <a:rPr lang="en-US" sz="2800" dirty="0"/>
              <a:t> Grade Level, however, the test is dated 12/10/2020 and the client’s application is dated 12/01/2020.</a:t>
            </a:r>
          </a:p>
          <a:p>
            <a:r>
              <a:rPr lang="en-US" sz="2800" dirty="0"/>
              <a:t>For this example, the internal logic within IWDS </a:t>
            </a:r>
            <a:r>
              <a:rPr lang="en-US" sz="2800" b="1" u="sng" dirty="0"/>
              <a:t>would not</a:t>
            </a:r>
            <a:r>
              <a:rPr lang="en-US" sz="2800" dirty="0"/>
              <a:t> determine this client BSD due to the assessment test, because the assessment tests were taken after the client’s actual WIOA application date. </a:t>
            </a:r>
          </a:p>
          <a:p>
            <a:endParaRPr lang="en-US" dirty="0"/>
          </a:p>
        </p:txBody>
      </p:sp>
      <p:sp>
        <p:nvSpPr>
          <p:cNvPr id="4" name="Slide Number Placeholder 3">
            <a:extLst>
              <a:ext uri="{FF2B5EF4-FFF2-40B4-BE49-F238E27FC236}">
                <a16:creationId xmlns:a16="http://schemas.microsoft.com/office/drawing/2014/main" id="{031BB93F-9132-4BAA-B4E9-3AE4BAC35B2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11465380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8A252-2CE0-44F9-9778-5CF455384591}"/>
              </a:ext>
            </a:extLst>
          </p:cNvPr>
          <p:cNvSpPr>
            <a:spLocks noGrp="1"/>
          </p:cNvSpPr>
          <p:nvPr>
            <p:ph type="title"/>
          </p:nvPr>
        </p:nvSpPr>
        <p:spPr>
          <a:xfrm>
            <a:off x="457200" y="1066800"/>
            <a:ext cx="8229600" cy="684212"/>
          </a:xfrm>
        </p:spPr>
        <p:txBody>
          <a:bodyPr/>
          <a:lstStyle/>
          <a:p>
            <a:r>
              <a:rPr lang="en-US" b="1" dirty="0"/>
              <a:t>New Example</a:t>
            </a:r>
          </a:p>
        </p:txBody>
      </p:sp>
      <p:sp>
        <p:nvSpPr>
          <p:cNvPr id="3" name="Content Placeholder 2">
            <a:extLst>
              <a:ext uri="{FF2B5EF4-FFF2-40B4-BE49-F238E27FC236}">
                <a16:creationId xmlns:a16="http://schemas.microsoft.com/office/drawing/2014/main" id="{0D539204-AB08-45D7-AFE6-963C21591A2F}"/>
              </a:ext>
            </a:extLst>
          </p:cNvPr>
          <p:cNvSpPr>
            <a:spLocks noGrp="1"/>
          </p:cNvSpPr>
          <p:nvPr>
            <p:ph idx="1"/>
          </p:nvPr>
        </p:nvSpPr>
        <p:spPr>
          <a:xfrm>
            <a:off x="457200" y="2027237"/>
            <a:ext cx="8229600" cy="4144963"/>
          </a:xfrm>
        </p:spPr>
        <p:txBody>
          <a:bodyPr/>
          <a:lstStyle/>
          <a:p>
            <a:pPr marL="0" indent="0">
              <a:buNone/>
            </a:pPr>
            <a:r>
              <a:rPr lang="en-US" sz="2400" dirty="0"/>
              <a:t>Based on internal IWDS logic, would the results from the assessment tests recorded below determine this client as Basic Skills Deficient? </a:t>
            </a:r>
          </a:p>
        </p:txBody>
      </p:sp>
      <p:sp>
        <p:nvSpPr>
          <p:cNvPr id="4" name="Slide Number Placeholder 3">
            <a:extLst>
              <a:ext uri="{FF2B5EF4-FFF2-40B4-BE49-F238E27FC236}">
                <a16:creationId xmlns:a16="http://schemas.microsoft.com/office/drawing/2014/main" id="{85D9BF85-6773-4A06-BC36-D572FFE39D0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12</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FB3A8F7C-B36B-41E7-BFDC-53B38F20EDD6}"/>
              </a:ext>
            </a:extLst>
          </p:cNvPr>
          <p:cNvPicPr>
            <a:picLocks noChangeAspect="1"/>
          </p:cNvPicPr>
          <p:nvPr/>
        </p:nvPicPr>
        <p:blipFill>
          <a:blip r:embed="rId2"/>
          <a:stretch>
            <a:fillRect/>
          </a:stretch>
        </p:blipFill>
        <p:spPr>
          <a:xfrm>
            <a:off x="1533525" y="3429000"/>
            <a:ext cx="6076950" cy="2095500"/>
          </a:xfrm>
          <a:prstGeom prst="rect">
            <a:avLst/>
          </a:prstGeom>
        </p:spPr>
      </p:pic>
      <p:cxnSp>
        <p:nvCxnSpPr>
          <p:cNvPr id="6" name="Straight Arrow Connector 5">
            <a:extLst>
              <a:ext uri="{FF2B5EF4-FFF2-40B4-BE49-F238E27FC236}">
                <a16:creationId xmlns:a16="http://schemas.microsoft.com/office/drawing/2014/main" id="{C478F7B5-D496-4E82-A8DC-D214876BDCD9}"/>
              </a:ext>
            </a:extLst>
          </p:cNvPr>
          <p:cNvCxnSpPr>
            <a:cxnSpLocks/>
          </p:cNvCxnSpPr>
          <p:nvPr/>
        </p:nvCxnSpPr>
        <p:spPr>
          <a:xfrm flipH="1">
            <a:off x="6096000" y="38862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6CEA2EA0-ECCE-4178-9576-16178C9FADE0}"/>
              </a:ext>
            </a:extLst>
          </p:cNvPr>
          <p:cNvCxnSpPr>
            <a:cxnSpLocks/>
          </p:cNvCxnSpPr>
          <p:nvPr/>
        </p:nvCxnSpPr>
        <p:spPr>
          <a:xfrm flipH="1">
            <a:off x="5789886" y="4162426"/>
            <a:ext cx="991914" cy="6381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5C884D6-315B-4A87-B0F4-B962CE051DEC}"/>
              </a:ext>
            </a:extLst>
          </p:cNvPr>
          <p:cNvCxnSpPr>
            <a:cxnSpLocks/>
          </p:cNvCxnSpPr>
          <p:nvPr/>
        </p:nvCxnSpPr>
        <p:spPr>
          <a:xfrm flipH="1">
            <a:off x="6536942" y="4162426"/>
            <a:ext cx="854458" cy="657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65073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E6297B-E5AC-431B-B3C3-5F96F2C4F015}"/>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Yes – BSD due to Test Results</a:t>
            </a:r>
          </a:p>
        </p:txBody>
      </p:sp>
      <p:sp>
        <p:nvSpPr>
          <p:cNvPr id="3" name="Content Placeholder 2">
            <a:extLst>
              <a:ext uri="{FF2B5EF4-FFF2-40B4-BE49-F238E27FC236}">
                <a16:creationId xmlns:a16="http://schemas.microsoft.com/office/drawing/2014/main" id="{A7346129-6322-4A52-AF6F-93E905425BB0}"/>
              </a:ext>
            </a:extLst>
          </p:cNvPr>
          <p:cNvSpPr>
            <a:spLocks noGrp="1"/>
          </p:cNvSpPr>
          <p:nvPr>
            <p:ph idx="1"/>
          </p:nvPr>
        </p:nvSpPr>
        <p:spPr>
          <a:xfrm>
            <a:off x="3607694" y="649480"/>
            <a:ext cx="5170546" cy="5546047"/>
          </a:xfrm>
        </p:spPr>
        <p:txBody>
          <a:bodyPr anchor="ctr">
            <a:normAutofit/>
          </a:bodyPr>
          <a:lstStyle/>
          <a:p>
            <a:r>
              <a:rPr lang="en-US" sz="2400" dirty="0"/>
              <a:t>Based on the test results displayed on the previous slide, the client </a:t>
            </a:r>
            <a:r>
              <a:rPr lang="en-US" sz="2400" b="1" u="sng" dirty="0"/>
              <a:t>would be </a:t>
            </a:r>
            <a:r>
              <a:rPr lang="en-US" sz="2400" dirty="0"/>
              <a:t>determined BSD due to the test results. </a:t>
            </a:r>
          </a:p>
          <a:p>
            <a:r>
              <a:rPr lang="en-US" sz="2400" dirty="0"/>
              <a:t>The client has an </a:t>
            </a:r>
            <a:r>
              <a:rPr lang="en-US" sz="2800" dirty="0">
                <a:latin typeface="Calibri" panose="020F0502020204030204" pitchFamily="34" charset="0"/>
                <a:ea typeface="Calibri" panose="020F0502020204030204" pitchFamily="34" charset="0"/>
                <a:cs typeface="Times New Roman" panose="02020603050405020304" pitchFamily="18" charset="0"/>
              </a:rPr>
              <a:t>8</a:t>
            </a:r>
            <a:r>
              <a:rPr lang="en-US" sz="28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400" dirty="0"/>
              <a:t> Grade Level on the reading assessment test, and the test was dated on or prior to the client’s WIOA application date. </a:t>
            </a:r>
          </a:p>
        </p:txBody>
      </p:sp>
      <p:sp>
        <p:nvSpPr>
          <p:cNvPr id="4" name="Slide Number Placeholder 3">
            <a:extLst>
              <a:ext uri="{FF2B5EF4-FFF2-40B4-BE49-F238E27FC236}">
                <a16:creationId xmlns:a16="http://schemas.microsoft.com/office/drawing/2014/main" id="{B9185D8A-B07E-4617-819C-A5EE9851B208}"/>
              </a:ext>
            </a:extLst>
          </p:cNvPr>
          <p:cNvSpPr>
            <a:spLocks noGrp="1"/>
          </p:cNvSpPr>
          <p:nvPr>
            <p:ph type="sldNum" sz="quarter" idx="12"/>
          </p:nvPr>
        </p:nvSpPr>
        <p:spPr>
          <a:xfrm>
            <a:off x="8778240" y="6455664"/>
            <a:ext cx="336042" cy="365125"/>
          </a:xfrm>
        </p:spPr>
        <p:txBody>
          <a:bodyPr>
            <a:normAutofit/>
          </a:bodyPr>
          <a:lstStyle/>
          <a:p>
            <a:pPr>
              <a:spcAft>
                <a:spcPts val="600"/>
              </a:spcAft>
              <a:defRPr/>
            </a:pPr>
            <a:fld id="{4E90266F-7792-4508-862E-8792EE5B731D}" type="slidenum">
              <a:rPr lang="en-US" sz="1000">
                <a:solidFill>
                  <a:schemeClr val="tx1">
                    <a:lumMod val="50000"/>
                    <a:lumOff val="50000"/>
                  </a:schemeClr>
                </a:solidFill>
              </a:rPr>
              <a:pPr>
                <a:spcAft>
                  <a:spcPts val="600"/>
                </a:spcAft>
                <a:defRPr/>
              </a:pPr>
              <a:t>13</a:t>
            </a:fld>
            <a:endParaRPr lang="en-US" sz="1000">
              <a:solidFill>
                <a:schemeClr val="tx1">
                  <a:lumMod val="50000"/>
                  <a:lumOff val="50000"/>
                </a:schemeClr>
              </a:solidFill>
            </a:endParaRPr>
          </a:p>
        </p:txBody>
      </p:sp>
    </p:spTree>
    <p:extLst>
      <p:ext uri="{BB962C8B-B14F-4D97-AF65-F5344CB8AC3E}">
        <p14:creationId xmlns:p14="http://schemas.microsoft.com/office/powerpoint/2010/main" val="16085511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4007A-72C1-4603-B71F-65D51F421CE8}"/>
              </a:ext>
            </a:extLst>
          </p:cNvPr>
          <p:cNvSpPr>
            <a:spLocks noGrp="1"/>
          </p:cNvSpPr>
          <p:nvPr>
            <p:ph type="title"/>
          </p:nvPr>
        </p:nvSpPr>
        <p:spPr>
          <a:xfrm>
            <a:off x="457200" y="1066800"/>
            <a:ext cx="8229600" cy="609600"/>
          </a:xfrm>
        </p:spPr>
        <p:txBody>
          <a:bodyPr/>
          <a:lstStyle/>
          <a:p>
            <a:r>
              <a:rPr lang="en-US" b="1" dirty="0"/>
              <a:t>Determining BSD due to Tests</a:t>
            </a:r>
            <a:endParaRPr lang="en-US" dirty="0"/>
          </a:p>
        </p:txBody>
      </p:sp>
      <p:sp>
        <p:nvSpPr>
          <p:cNvPr id="3" name="Content Placeholder 2">
            <a:extLst>
              <a:ext uri="{FF2B5EF4-FFF2-40B4-BE49-F238E27FC236}">
                <a16:creationId xmlns:a16="http://schemas.microsoft.com/office/drawing/2014/main" id="{D996450B-FC92-456D-8B00-713D5ED1BB78}"/>
              </a:ext>
            </a:extLst>
          </p:cNvPr>
          <p:cNvSpPr>
            <a:spLocks noGrp="1"/>
          </p:cNvSpPr>
          <p:nvPr>
            <p:ph idx="1"/>
          </p:nvPr>
        </p:nvSpPr>
        <p:spPr>
          <a:xfrm>
            <a:off x="457200" y="1830387"/>
            <a:ext cx="8229600" cy="4525963"/>
          </a:xfrm>
        </p:spPr>
        <p:txBody>
          <a:bodyPr/>
          <a:lstStyle/>
          <a:p>
            <a:r>
              <a:rPr lang="en-US" sz="2800" dirty="0"/>
              <a:t>Key points to understand about determining BSD due to assessment tests within IWDS.</a:t>
            </a:r>
          </a:p>
          <a:p>
            <a:pPr lvl="1"/>
            <a:r>
              <a:rPr lang="en-US" sz="2400" dirty="0"/>
              <a:t>A client will be determined BSD with a score at or below 8</a:t>
            </a:r>
            <a:r>
              <a:rPr lang="en-US" sz="2400" baseline="30000" dirty="0"/>
              <a:t>th</a:t>
            </a:r>
            <a:r>
              <a:rPr lang="en-US" sz="2400" dirty="0"/>
              <a:t> Grade Level on either the math or reading assessment tests, as long as the tests are dated on or before the client’s application date. </a:t>
            </a:r>
          </a:p>
          <a:p>
            <a:pPr lvl="2"/>
            <a:r>
              <a:rPr lang="en-US" sz="2000" dirty="0"/>
              <a:t>Note – for an Adult client, valid assessment tests must be dated within one year of the application date.</a:t>
            </a:r>
          </a:p>
          <a:p>
            <a:pPr lvl="2"/>
            <a:r>
              <a:rPr lang="en-US" sz="2000" dirty="0"/>
              <a:t>Note – for a Youth client, the assessment tests must be dated within six months of the application date.  </a:t>
            </a:r>
          </a:p>
          <a:p>
            <a:endParaRPr lang="en-US" dirty="0"/>
          </a:p>
        </p:txBody>
      </p:sp>
      <p:sp>
        <p:nvSpPr>
          <p:cNvPr id="4" name="Slide Number Placeholder 3">
            <a:extLst>
              <a:ext uri="{FF2B5EF4-FFF2-40B4-BE49-F238E27FC236}">
                <a16:creationId xmlns:a16="http://schemas.microsoft.com/office/drawing/2014/main" id="{AF5921CA-2F1D-4FD4-B74E-CA9E60408C1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3033440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AA824-0271-40AF-8555-B7430B925DF3}"/>
              </a:ext>
            </a:extLst>
          </p:cNvPr>
          <p:cNvSpPr>
            <a:spLocks noGrp="1"/>
          </p:cNvSpPr>
          <p:nvPr>
            <p:ph type="title"/>
          </p:nvPr>
        </p:nvSpPr>
        <p:spPr>
          <a:xfrm>
            <a:off x="457200" y="990600"/>
            <a:ext cx="8229600" cy="760412"/>
          </a:xfrm>
        </p:spPr>
        <p:txBody>
          <a:bodyPr/>
          <a:lstStyle/>
          <a:p>
            <a:r>
              <a:rPr lang="en-US" b="1" dirty="0"/>
              <a:t>Education Status Screen</a:t>
            </a:r>
          </a:p>
        </p:txBody>
      </p:sp>
      <p:sp>
        <p:nvSpPr>
          <p:cNvPr id="3" name="Content Placeholder 2">
            <a:extLst>
              <a:ext uri="{FF2B5EF4-FFF2-40B4-BE49-F238E27FC236}">
                <a16:creationId xmlns:a16="http://schemas.microsoft.com/office/drawing/2014/main" id="{AEA3D86C-1E6D-4F10-994C-C3A8AAB4B58F}"/>
              </a:ext>
            </a:extLst>
          </p:cNvPr>
          <p:cNvSpPr>
            <a:spLocks noGrp="1"/>
          </p:cNvSpPr>
          <p:nvPr>
            <p:ph idx="1"/>
          </p:nvPr>
        </p:nvSpPr>
        <p:spPr>
          <a:xfrm>
            <a:off x="457200" y="1751012"/>
            <a:ext cx="8229600" cy="4375151"/>
          </a:xfrm>
        </p:spPr>
        <p:txBody>
          <a:bodyPr/>
          <a:lstStyle/>
          <a:p>
            <a:pPr marL="0" indent="0">
              <a:buNone/>
            </a:pPr>
            <a:r>
              <a:rPr lang="en-US" sz="1800" dirty="0"/>
              <a:t>Within IWDS, if the assessment tests are dated on or prior to the application and the eligibility determination date, and the client scores at or below 8 GLE, the Basic Skills Deficient status will be auto populated </a:t>
            </a:r>
            <a:r>
              <a:rPr lang="en-US" sz="2000" dirty="0"/>
              <a:t>to, “</a:t>
            </a:r>
            <a:r>
              <a:rPr lang="en-US" sz="2000" b="1" dirty="0"/>
              <a:t>Yes</a:t>
            </a:r>
            <a:r>
              <a:rPr lang="en-US" sz="2000" dirty="0"/>
              <a:t>”:</a:t>
            </a:r>
          </a:p>
        </p:txBody>
      </p:sp>
      <p:sp>
        <p:nvSpPr>
          <p:cNvPr id="4" name="Slide Number Placeholder 3">
            <a:extLst>
              <a:ext uri="{FF2B5EF4-FFF2-40B4-BE49-F238E27FC236}">
                <a16:creationId xmlns:a16="http://schemas.microsoft.com/office/drawing/2014/main" id="{6A4E833D-6320-4DB4-AB1B-2C180719F385}"/>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15</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3CD78D25-4D81-4BF8-9B39-67F0DD5BC8F8}"/>
              </a:ext>
            </a:extLst>
          </p:cNvPr>
          <p:cNvPicPr>
            <a:picLocks noChangeAspect="1"/>
          </p:cNvPicPr>
          <p:nvPr/>
        </p:nvPicPr>
        <p:blipFill>
          <a:blip r:embed="rId2"/>
          <a:stretch>
            <a:fillRect/>
          </a:stretch>
        </p:blipFill>
        <p:spPr>
          <a:xfrm>
            <a:off x="1828800" y="2740793"/>
            <a:ext cx="6048375" cy="3352800"/>
          </a:xfrm>
          <a:prstGeom prst="rect">
            <a:avLst/>
          </a:prstGeom>
        </p:spPr>
      </p:pic>
      <p:cxnSp>
        <p:nvCxnSpPr>
          <p:cNvPr id="6" name="Straight Arrow Connector 5">
            <a:extLst>
              <a:ext uri="{FF2B5EF4-FFF2-40B4-BE49-F238E27FC236}">
                <a16:creationId xmlns:a16="http://schemas.microsoft.com/office/drawing/2014/main" id="{9F821937-C81B-466F-809B-3F77633CF3AD}"/>
              </a:ext>
            </a:extLst>
          </p:cNvPr>
          <p:cNvCxnSpPr>
            <a:cxnSpLocks/>
          </p:cNvCxnSpPr>
          <p:nvPr/>
        </p:nvCxnSpPr>
        <p:spPr>
          <a:xfrm flipH="1">
            <a:off x="5105400" y="58674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2288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BEE-1FAD-4EAC-AF6B-30408D41610E}"/>
              </a:ext>
            </a:extLst>
          </p:cNvPr>
          <p:cNvSpPr>
            <a:spLocks noGrp="1"/>
          </p:cNvSpPr>
          <p:nvPr>
            <p:ph type="title"/>
          </p:nvPr>
        </p:nvSpPr>
        <p:spPr>
          <a:xfrm>
            <a:off x="350041" y="586855"/>
            <a:ext cx="2401025" cy="3387497"/>
          </a:xfrm>
        </p:spPr>
        <p:txBody>
          <a:bodyPr anchor="b">
            <a:normAutofit/>
          </a:bodyPr>
          <a:lstStyle/>
          <a:p>
            <a:pPr algn="r"/>
            <a:r>
              <a:rPr lang="en-US" sz="2500" dirty="0">
                <a:solidFill>
                  <a:srgbClr val="FFFFFF"/>
                </a:solidFill>
              </a:rPr>
              <a:t>Documentation of BSD Due to Assessment Testing </a:t>
            </a:r>
          </a:p>
        </p:txBody>
      </p:sp>
      <p:sp>
        <p:nvSpPr>
          <p:cNvPr id="3" name="Content Placeholder 2">
            <a:extLst>
              <a:ext uri="{FF2B5EF4-FFF2-40B4-BE49-F238E27FC236}">
                <a16:creationId xmlns:a16="http://schemas.microsoft.com/office/drawing/2014/main" id="{64D5EE8A-27EC-41BB-B70E-12A0D7310706}"/>
              </a:ext>
            </a:extLst>
          </p:cNvPr>
          <p:cNvSpPr>
            <a:spLocks noGrp="1"/>
          </p:cNvSpPr>
          <p:nvPr>
            <p:ph idx="1"/>
          </p:nvPr>
        </p:nvSpPr>
        <p:spPr>
          <a:xfrm>
            <a:off x="3607694" y="649480"/>
            <a:ext cx="4916510" cy="5546047"/>
          </a:xfrm>
        </p:spPr>
        <p:txBody>
          <a:bodyPr anchor="ctr">
            <a:normAutofit/>
          </a:bodyPr>
          <a:lstStyle/>
          <a:p>
            <a:pPr marL="0" indent="0">
              <a:buNone/>
            </a:pPr>
            <a:r>
              <a:rPr lang="en-US" sz="2000" dirty="0"/>
              <a:t>If the client was determined BSD due to assessment tests (scoring at or below 8</a:t>
            </a:r>
            <a:r>
              <a:rPr lang="en-US" sz="2000" baseline="30000" dirty="0"/>
              <a:t>th</a:t>
            </a:r>
            <a:r>
              <a:rPr lang="en-US" sz="2000" dirty="0"/>
              <a:t> Grade Level), then a hard copy of the assessment tests scoring sheet indicating the Category of Test (Adult </a:t>
            </a:r>
            <a:r>
              <a:rPr lang="en-US" sz="2000"/>
              <a:t>Basic Education, English as a Second Language or Other), type of </a:t>
            </a:r>
            <a:r>
              <a:rPr lang="en-US" sz="2000" dirty="0"/>
              <a:t>test (Math or Reading), the date of test, grading (including the scale score and Grade Level Equivalency) must be in the hard copy file that support BSD criteria.  </a:t>
            </a:r>
          </a:p>
          <a:p>
            <a:endParaRPr lang="en-US" sz="1700" dirty="0"/>
          </a:p>
        </p:txBody>
      </p:sp>
      <p:sp>
        <p:nvSpPr>
          <p:cNvPr id="4" name="Slide Number Placeholder 3">
            <a:extLst>
              <a:ext uri="{FF2B5EF4-FFF2-40B4-BE49-F238E27FC236}">
                <a16:creationId xmlns:a16="http://schemas.microsoft.com/office/drawing/2014/main" id="{89CFBDC2-8CD2-49E7-A2AC-5A4F4B4CA90D}"/>
              </a:ext>
            </a:extLst>
          </p:cNvPr>
          <p:cNvSpPr>
            <a:spLocks noGrp="1"/>
          </p:cNvSpPr>
          <p:nvPr>
            <p:ph type="sldNum" sz="quarter" idx="12"/>
          </p:nvPr>
        </p:nvSpPr>
        <p:spPr>
          <a:xfrm>
            <a:off x="8778240" y="6455664"/>
            <a:ext cx="336042" cy="365125"/>
          </a:xfrm>
        </p:spPr>
        <p:txBody>
          <a:bodyPr>
            <a:normAutofit/>
          </a:bodyPr>
          <a:lstStyle/>
          <a:p>
            <a:pPr>
              <a:spcAft>
                <a:spcPts val="600"/>
              </a:spcAft>
              <a:defRPr/>
            </a:pPr>
            <a:fld id="{4E90266F-7792-4508-862E-8792EE5B731D}" type="slidenum">
              <a:rPr lang="en-US" sz="1000">
                <a:solidFill>
                  <a:schemeClr val="tx1">
                    <a:lumMod val="50000"/>
                    <a:lumOff val="50000"/>
                  </a:schemeClr>
                </a:solidFill>
              </a:rPr>
              <a:pPr>
                <a:spcAft>
                  <a:spcPts val="600"/>
                </a:spcAft>
                <a:defRPr/>
              </a:pPr>
              <a:t>16</a:t>
            </a:fld>
            <a:endParaRPr lang="en-US" sz="1000">
              <a:solidFill>
                <a:schemeClr val="tx1">
                  <a:lumMod val="50000"/>
                  <a:lumOff val="50000"/>
                </a:schemeClr>
              </a:solidFill>
            </a:endParaRPr>
          </a:p>
        </p:txBody>
      </p:sp>
    </p:spTree>
    <p:extLst>
      <p:ext uri="{BB962C8B-B14F-4D97-AF65-F5344CB8AC3E}">
        <p14:creationId xmlns:p14="http://schemas.microsoft.com/office/powerpoint/2010/main" val="24138085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D90A1-CDFE-4B80-9C92-E29581191462}"/>
              </a:ext>
            </a:extLst>
          </p:cNvPr>
          <p:cNvSpPr>
            <a:spLocks noGrp="1"/>
          </p:cNvSpPr>
          <p:nvPr>
            <p:ph type="title"/>
          </p:nvPr>
        </p:nvSpPr>
        <p:spPr>
          <a:xfrm>
            <a:off x="457200" y="990600"/>
            <a:ext cx="8229600" cy="760412"/>
          </a:xfrm>
        </p:spPr>
        <p:txBody>
          <a:bodyPr/>
          <a:lstStyle/>
          <a:p>
            <a:r>
              <a:rPr lang="en-US" sz="4000" b="1" dirty="0"/>
              <a:t>Basic Skills Screening Tool</a:t>
            </a:r>
          </a:p>
        </p:txBody>
      </p:sp>
      <p:sp>
        <p:nvSpPr>
          <p:cNvPr id="3" name="Content Placeholder 2">
            <a:extLst>
              <a:ext uri="{FF2B5EF4-FFF2-40B4-BE49-F238E27FC236}">
                <a16:creationId xmlns:a16="http://schemas.microsoft.com/office/drawing/2014/main" id="{AE5E2E07-1AFA-4E12-A47A-75DCF40EDFCA}"/>
              </a:ext>
            </a:extLst>
          </p:cNvPr>
          <p:cNvSpPr>
            <a:spLocks noGrp="1"/>
          </p:cNvSpPr>
          <p:nvPr>
            <p:ph idx="1"/>
          </p:nvPr>
        </p:nvSpPr>
        <p:spPr>
          <a:xfrm>
            <a:off x="457200" y="1981200"/>
            <a:ext cx="8229600" cy="4144963"/>
          </a:xfrm>
        </p:spPr>
        <p:txBody>
          <a:bodyPr/>
          <a:lstStyle/>
          <a:p>
            <a:r>
              <a:rPr lang="en-US" sz="2400" dirty="0">
                <a:latin typeface="Trebuchet MS" panose="020B0603020202020204" pitchFamily="34" charset="0"/>
                <a:cs typeface="Traditional Arabic" panose="02020603050405020304" pitchFamily="18" charset="-78"/>
              </a:rPr>
              <a:t>We </a:t>
            </a:r>
            <a:r>
              <a:rPr lang="en-US" sz="2600" dirty="0"/>
              <a:t>will now transition to the next way a client could be determined BSD.</a:t>
            </a:r>
          </a:p>
          <a:p>
            <a:r>
              <a:rPr lang="en-US" sz="2600" dirty="0"/>
              <a:t>Based on guidance in </a:t>
            </a:r>
            <a:r>
              <a:rPr lang="en-US" altLang="en-US" sz="2600" dirty="0">
                <a:latin typeface="Trebuchet MS" panose="020B0603020202020204" pitchFamily="34" charset="0"/>
                <a:cs typeface="Traditional Arabic" panose="02020603050405020304" pitchFamily="18" charset="-78"/>
              </a:rPr>
              <a:t>OET Notice NO. 19-NOT-03 - Basic Skills Deficient, Change 3 – dated 12-9-2020.</a:t>
            </a:r>
            <a:r>
              <a:rPr lang="en-US" sz="2600" dirty="0">
                <a:latin typeface="Trebuchet MS" panose="020B0603020202020204" pitchFamily="34" charset="0"/>
                <a:cs typeface="Traditional Arabic" panose="02020603050405020304" pitchFamily="18" charset="-78"/>
              </a:rPr>
              <a:t> </a:t>
            </a:r>
          </a:p>
          <a:p>
            <a:pPr lvl="1"/>
            <a:r>
              <a:rPr lang="en-US" sz="2400" dirty="0">
                <a:latin typeface="Trebuchet MS" panose="020B0603020202020204" pitchFamily="34" charset="0"/>
                <a:cs typeface="Traditional Arabic" panose="02020603050405020304" pitchFamily="18" charset="-78"/>
              </a:rPr>
              <a:t>Attachment “A” within this policy is a Basic Skills Screening Tool (see example on next slide.)</a:t>
            </a:r>
          </a:p>
          <a:p>
            <a:pPr lvl="1"/>
            <a:r>
              <a:rPr lang="en-US" sz="2400" dirty="0">
                <a:latin typeface="Trebuchet MS" panose="020B0603020202020204" pitchFamily="34" charset="0"/>
                <a:cs typeface="Traditional Arabic" panose="02020603050405020304" pitchFamily="18" charset="-78"/>
              </a:rPr>
              <a:t>If a client has a response of “No” to any of the questions on the screening tool, they will be determined BSD.</a:t>
            </a:r>
            <a:r>
              <a:rPr lang="en-US" sz="2800" dirty="0"/>
              <a:t> </a:t>
            </a:r>
          </a:p>
        </p:txBody>
      </p:sp>
      <p:sp>
        <p:nvSpPr>
          <p:cNvPr id="4" name="Slide Number Placeholder 3">
            <a:extLst>
              <a:ext uri="{FF2B5EF4-FFF2-40B4-BE49-F238E27FC236}">
                <a16:creationId xmlns:a16="http://schemas.microsoft.com/office/drawing/2014/main" id="{1295FFA7-3DD1-41D8-8172-D02C976BEE2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33067821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42713" y="-1142284"/>
            <a:ext cx="6858000" cy="9143425"/>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733" y="0"/>
            <a:ext cx="6803134"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125298" y="-161647"/>
            <a:ext cx="4894564" cy="9145160"/>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A875271-9EA0-434F-AE0E-5C7D3986E7C8}"/>
              </a:ext>
            </a:extLst>
          </p:cNvPr>
          <p:cNvPicPr>
            <a:picLocks noChangeAspect="1"/>
          </p:cNvPicPr>
          <p:nvPr/>
        </p:nvPicPr>
        <p:blipFill>
          <a:blip r:embed="rId2"/>
          <a:stretch>
            <a:fillRect/>
          </a:stretch>
        </p:blipFill>
        <p:spPr>
          <a:xfrm>
            <a:off x="774172" y="457200"/>
            <a:ext cx="7595655" cy="5943600"/>
          </a:xfrm>
          <a:prstGeom prst="rect">
            <a:avLst/>
          </a:prstGeom>
        </p:spPr>
      </p:pic>
      <p:sp>
        <p:nvSpPr>
          <p:cNvPr id="4" name="Slide Number Placeholder 3">
            <a:extLst>
              <a:ext uri="{FF2B5EF4-FFF2-40B4-BE49-F238E27FC236}">
                <a16:creationId xmlns:a16="http://schemas.microsoft.com/office/drawing/2014/main" id="{594A8DB9-184E-43B1-9AF5-2B1FA3AA2813}"/>
              </a:ext>
            </a:extLst>
          </p:cNvPr>
          <p:cNvSpPr>
            <a:spLocks noGrp="1"/>
          </p:cNvSpPr>
          <p:nvPr>
            <p:ph type="sldNum" sz="quarter" idx="12"/>
          </p:nvPr>
        </p:nvSpPr>
        <p:spPr>
          <a:xfrm>
            <a:off x="8778240" y="6455664"/>
            <a:ext cx="336042" cy="365125"/>
          </a:xfrm>
        </p:spPr>
        <p:txBody>
          <a:bodyPr>
            <a:normAutofit/>
          </a:bodyPr>
          <a:lstStyle/>
          <a:p>
            <a:pPr>
              <a:spcAft>
                <a:spcPts val="600"/>
              </a:spcAft>
              <a:defRPr/>
            </a:pPr>
            <a:fld id="{4E90266F-7792-4508-862E-8792EE5B731D}" type="slidenum">
              <a:rPr lang="en-US" sz="1000">
                <a:solidFill>
                  <a:srgbClr val="FFFFFF"/>
                </a:solidFill>
              </a:rPr>
              <a:pPr>
                <a:spcAft>
                  <a:spcPts val="600"/>
                </a:spcAft>
                <a:defRPr/>
              </a:pPr>
              <a:t>18</a:t>
            </a:fld>
            <a:endParaRPr lang="en-US" sz="1000">
              <a:solidFill>
                <a:srgbClr val="FFFFFF"/>
              </a:solidFill>
            </a:endParaRPr>
          </a:p>
        </p:txBody>
      </p:sp>
    </p:spTree>
    <p:extLst>
      <p:ext uri="{BB962C8B-B14F-4D97-AF65-F5344CB8AC3E}">
        <p14:creationId xmlns:p14="http://schemas.microsoft.com/office/powerpoint/2010/main" val="32540039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1F293-D450-4603-9D00-7D66BE1B9E54}"/>
              </a:ext>
            </a:extLst>
          </p:cNvPr>
          <p:cNvSpPr>
            <a:spLocks noGrp="1"/>
          </p:cNvSpPr>
          <p:nvPr>
            <p:ph type="title"/>
          </p:nvPr>
        </p:nvSpPr>
        <p:spPr>
          <a:xfrm>
            <a:off x="457200" y="990600"/>
            <a:ext cx="8229600" cy="836612"/>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04D82392-0B82-4F93-9D7F-4F2AEE83963A}"/>
              </a:ext>
            </a:extLst>
          </p:cNvPr>
          <p:cNvSpPr>
            <a:spLocks noGrp="1"/>
          </p:cNvSpPr>
          <p:nvPr>
            <p:ph idx="1"/>
          </p:nvPr>
        </p:nvSpPr>
        <p:spPr>
          <a:xfrm>
            <a:off x="457200" y="1827212"/>
            <a:ext cx="8229600" cy="4298951"/>
          </a:xfrm>
        </p:spPr>
        <p:txBody>
          <a:bodyPr/>
          <a:lstStyle/>
          <a:p>
            <a:r>
              <a:rPr lang="en-US" sz="2600" dirty="0"/>
              <a:t>On the “Education Status” screen within the IWDS application, is where the question, “Based on a completed Basic Skills Screening Tool, does the client meet Basic Skills Deficient Criteria?” has been added.   </a:t>
            </a:r>
          </a:p>
          <a:p>
            <a:r>
              <a:rPr lang="en-US" sz="2600" dirty="0"/>
              <a:t>If any question on the screening tool was answered “No” by the client, then the question related to the BSD screening tool on the “Education Status” screen should be answered “Yes”; (see example on next slide).  </a:t>
            </a:r>
          </a:p>
        </p:txBody>
      </p:sp>
      <p:sp>
        <p:nvSpPr>
          <p:cNvPr id="4" name="Slide Number Placeholder 3">
            <a:extLst>
              <a:ext uri="{FF2B5EF4-FFF2-40B4-BE49-F238E27FC236}">
                <a16:creationId xmlns:a16="http://schemas.microsoft.com/office/drawing/2014/main" id="{F73D0462-2418-48A9-B7A8-D0208D69B81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16375903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0611-D9A0-47D0-B2B3-34084B67D325}"/>
              </a:ext>
            </a:extLst>
          </p:cNvPr>
          <p:cNvSpPr>
            <a:spLocks noGrp="1"/>
          </p:cNvSpPr>
          <p:nvPr>
            <p:ph type="title"/>
          </p:nvPr>
        </p:nvSpPr>
        <p:spPr>
          <a:xfrm>
            <a:off x="457200" y="990600"/>
            <a:ext cx="8229600" cy="760413"/>
          </a:xfrm>
        </p:spPr>
        <p:txBody>
          <a:bodyPr/>
          <a:lstStyle/>
          <a:p>
            <a:r>
              <a:rPr lang="en-US" b="1" dirty="0">
                <a:latin typeface="Trebuchet MS" panose="020B0603020202020204" pitchFamily="34" charset="0"/>
              </a:rPr>
              <a:t>Objective of Training</a:t>
            </a:r>
          </a:p>
        </p:txBody>
      </p:sp>
      <p:sp>
        <p:nvSpPr>
          <p:cNvPr id="3" name="Content Placeholder 2">
            <a:extLst>
              <a:ext uri="{FF2B5EF4-FFF2-40B4-BE49-F238E27FC236}">
                <a16:creationId xmlns:a16="http://schemas.microsoft.com/office/drawing/2014/main" id="{883FDDFA-C55D-4EB1-97C7-7DE03741DB61}"/>
              </a:ext>
            </a:extLst>
          </p:cNvPr>
          <p:cNvSpPr>
            <a:spLocks noGrp="1"/>
          </p:cNvSpPr>
          <p:nvPr>
            <p:ph idx="1"/>
          </p:nvPr>
        </p:nvSpPr>
        <p:spPr>
          <a:xfrm>
            <a:off x="457200" y="1981200"/>
            <a:ext cx="8229600" cy="4144963"/>
          </a:xfrm>
        </p:spPr>
        <p:txBody>
          <a:bodyPr/>
          <a:lstStyle/>
          <a:p>
            <a:pPr marL="0" indent="0">
              <a:buNone/>
            </a:pPr>
            <a:r>
              <a:rPr lang="en-US" sz="2800" dirty="0">
                <a:latin typeface="Trebuchet MS" panose="020B0603020202020204" pitchFamily="34" charset="0"/>
              </a:rPr>
              <a:t>The primary objective of this presentation is to discuss the various ways an individual could meet the criteria of Basic Skills Deficient (BSD) and to demonstrate the various ways the BSD criteria could be recorded as part of a client’s WIOA application within Illinois Workforce Development System (IWDS).</a:t>
            </a:r>
          </a:p>
        </p:txBody>
      </p:sp>
      <p:sp>
        <p:nvSpPr>
          <p:cNvPr id="4" name="Slide Number Placeholder 3">
            <a:extLst>
              <a:ext uri="{FF2B5EF4-FFF2-40B4-BE49-F238E27FC236}">
                <a16:creationId xmlns:a16="http://schemas.microsoft.com/office/drawing/2014/main" id="{836EA4F4-3530-4C47-B104-B37A1055CE1C}"/>
              </a:ext>
            </a:extLst>
          </p:cNvPr>
          <p:cNvSpPr>
            <a:spLocks noGrp="1"/>
          </p:cNvSpPr>
          <p:nvPr>
            <p:ph type="sldNum" sz="quarter" idx="12"/>
          </p:nvPr>
        </p:nvSpPr>
        <p:spPr/>
        <p:txBody>
          <a:bodyPr/>
          <a:lstStyle/>
          <a:p>
            <a:pPr>
              <a:defRPr/>
            </a:pPr>
            <a:fld id="{2E7D7614-D580-447C-B7C7-85DFA00F4D56}" type="slidenum">
              <a:rPr lang="en-US" smtClean="0"/>
              <a:pPr>
                <a:defRPr/>
              </a:pPr>
              <a:t>2</a:t>
            </a:fld>
            <a:endParaRPr lang="en-US" dirty="0"/>
          </a:p>
        </p:txBody>
      </p:sp>
    </p:spTree>
    <p:extLst>
      <p:ext uri="{BB962C8B-B14F-4D97-AF65-F5344CB8AC3E}">
        <p14:creationId xmlns:p14="http://schemas.microsoft.com/office/powerpoint/2010/main" val="2224473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A711-1D89-4B04-B097-D0D8407AA5FA}"/>
              </a:ext>
            </a:extLst>
          </p:cNvPr>
          <p:cNvSpPr>
            <a:spLocks noGrp="1"/>
          </p:cNvSpPr>
          <p:nvPr>
            <p:ph type="title"/>
          </p:nvPr>
        </p:nvSpPr>
        <p:spPr>
          <a:xfrm>
            <a:off x="457200" y="990599"/>
            <a:ext cx="8229600" cy="684213"/>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341E5CC0-6931-4D79-9CAF-60D62D76C6ED}"/>
              </a:ext>
            </a:extLst>
          </p:cNvPr>
          <p:cNvSpPr>
            <a:spLocks noGrp="1"/>
          </p:cNvSpPr>
          <p:nvPr>
            <p:ph idx="1"/>
          </p:nvPr>
        </p:nvSpPr>
        <p:spPr>
          <a:xfrm>
            <a:off x="457200" y="1674812"/>
            <a:ext cx="8229600" cy="4451351"/>
          </a:xfrm>
        </p:spPr>
        <p:txBody>
          <a:bodyPr/>
          <a:lstStyle/>
          <a:p>
            <a:pPr marL="0" indent="0">
              <a:buNone/>
            </a:pPr>
            <a:r>
              <a:rPr lang="en-US" sz="2400" dirty="0"/>
              <a:t>Demonstrating recording BSD due to the screening tool.</a:t>
            </a:r>
          </a:p>
        </p:txBody>
      </p:sp>
      <p:sp>
        <p:nvSpPr>
          <p:cNvPr id="4" name="Slide Number Placeholder 3">
            <a:extLst>
              <a:ext uri="{FF2B5EF4-FFF2-40B4-BE49-F238E27FC236}">
                <a16:creationId xmlns:a16="http://schemas.microsoft.com/office/drawing/2014/main" id="{22494BCC-E0CA-4E72-A6C0-9CDAD8CC795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20</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C090C7B1-E33B-46D9-A7A0-43746E477637}"/>
              </a:ext>
            </a:extLst>
          </p:cNvPr>
          <p:cNvPicPr>
            <a:picLocks noChangeAspect="1"/>
          </p:cNvPicPr>
          <p:nvPr/>
        </p:nvPicPr>
        <p:blipFill>
          <a:blip r:embed="rId2"/>
          <a:stretch>
            <a:fillRect/>
          </a:stretch>
        </p:blipFill>
        <p:spPr>
          <a:xfrm>
            <a:off x="1566862" y="2155031"/>
            <a:ext cx="6010275" cy="4086225"/>
          </a:xfrm>
          <a:prstGeom prst="rect">
            <a:avLst/>
          </a:prstGeom>
        </p:spPr>
      </p:pic>
      <p:cxnSp>
        <p:nvCxnSpPr>
          <p:cNvPr id="8" name="Straight Arrow Connector 7">
            <a:extLst>
              <a:ext uri="{FF2B5EF4-FFF2-40B4-BE49-F238E27FC236}">
                <a16:creationId xmlns:a16="http://schemas.microsoft.com/office/drawing/2014/main" id="{54E48BDD-3A66-4488-A385-BB5B990B9634}"/>
              </a:ext>
            </a:extLst>
          </p:cNvPr>
          <p:cNvCxnSpPr>
            <a:cxnSpLocks/>
          </p:cNvCxnSpPr>
          <p:nvPr/>
        </p:nvCxnSpPr>
        <p:spPr>
          <a:xfrm flipH="1">
            <a:off x="5105400" y="50292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6790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7AF6-8DF5-4FD6-A16B-87006D422F47}"/>
              </a:ext>
            </a:extLst>
          </p:cNvPr>
          <p:cNvSpPr>
            <a:spLocks noGrp="1"/>
          </p:cNvSpPr>
          <p:nvPr>
            <p:ph type="title"/>
          </p:nvPr>
        </p:nvSpPr>
        <p:spPr>
          <a:xfrm>
            <a:off x="457200" y="990600"/>
            <a:ext cx="8229600" cy="684212"/>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959BF9A9-7342-457B-B74A-75D83F802296}"/>
              </a:ext>
            </a:extLst>
          </p:cNvPr>
          <p:cNvSpPr>
            <a:spLocks noGrp="1"/>
          </p:cNvSpPr>
          <p:nvPr>
            <p:ph idx="1"/>
          </p:nvPr>
        </p:nvSpPr>
        <p:spPr>
          <a:xfrm>
            <a:off x="457200" y="1828800"/>
            <a:ext cx="8229600" cy="4297363"/>
          </a:xfrm>
        </p:spPr>
        <p:txBody>
          <a:bodyPr/>
          <a:lstStyle/>
          <a:p>
            <a:r>
              <a:rPr lang="en-US" sz="2600" dirty="0"/>
              <a:t>If a client is being indicated as meeting BSD criteria due to the Basic Skills Screening tool, the only acceptable documentation to support this criteria is the completed screening tool (with one or more response(s) of “No” indicated on the tool).</a:t>
            </a:r>
          </a:p>
          <a:p>
            <a:r>
              <a:rPr lang="en-US" sz="2600" dirty="0"/>
              <a:t>The screening tool must have been signed and dated by the client and the bottom portion of the screening tool must be completed by Career Planer staff (see example of bottom of tool on next slide.) </a:t>
            </a:r>
          </a:p>
          <a:p>
            <a:endParaRPr lang="en-US" sz="2400" dirty="0"/>
          </a:p>
        </p:txBody>
      </p:sp>
      <p:sp>
        <p:nvSpPr>
          <p:cNvPr id="4" name="Slide Number Placeholder 3">
            <a:extLst>
              <a:ext uri="{FF2B5EF4-FFF2-40B4-BE49-F238E27FC236}">
                <a16:creationId xmlns:a16="http://schemas.microsoft.com/office/drawing/2014/main" id="{5D92A8AA-C05C-4914-BBD7-76368FE3AEE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8956204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983E-F94E-4AA4-B80E-68F413ADC64F}"/>
              </a:ext>
            </a:extLst>
          </p:cNvPr>
          <p:cNvSpPr>
            <a:spLocks noGrp="1"/>
          </p:cNvSpPr>
          <p:nvPr>
            <p:ph type="title"/>
          </p:nvPr>
        </p:nvSpPr>
        <p:spPr>
          <a:xfrm>
            <a:off x="457200" y="1066800"/>
            <a:ext cx="8229600" cy="684212"/>
          </a:xfrm>
        </p:spPr>
        <p:txBody>
          <a:bodyPr/>
          <a:lstStyle/>
          <a:p>
            <a:r>
              <a:rPr lang="en-US" sz="3200" b="1" dirty="0"/>
              <a:t>Bottom Portion of the BSD Screening Tool</a:t>
            </a:r>
          </a:p>
        </p:txBody>
      </p:sp>
      <p:sp>
        <p:nvSpPr>
          <p:cNvPr id="4" name="Slide Number Placeholder 3">
            <a:extLst>
              <a:ext uri="{FF2B5EF4-FFF2-40B4-BE49-F238E27FC236}">
                <a16:creationId xmlns:a16="http://schemas.microsoft.com/office/drawing/2014/main" id="{1CB4DDC6-4626-4459-8174-562748305E6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22</a:t>
            </a:fld>
            <a:endParaRPr lang="en-US" dirty="0">
              <a:solidFill>
                <a:prstClr val="black">
                  <a:tint val="75000"/>
                </a:prstClr>
              </a:solidFill>
            </a:endParaRPr>
          </a:p>
        </p:txBody>
      </p:sp>
      <p:pic>
        <p:nvPicPr>
          <p:cNvPr id="5" name="Content Placeholder 4">
            <a:extLst>
              <a:ext uri="{FF2B5EF4-FFF2-40B4-BE49-F238E27FC236}">
                <a16:creationId xmlns:a16="http://schemas.microsoft.com/office/drawing/2014/main" id="{4BB026C6-4195-46A5-959A-6B2CC3B8AFC2}"/>
              </a:ext>
            </a:extLst>
          </p:cNvPr>
          <p:cNvPicPr>
            <a:picLocks noGrp="1" noChangeAspect="1"/>
          </p:cNvPicPr>
          <p:nvPr>
            <p:ph idx="1"/>
          </p:nvPr>
        </p:nvPicPr>
        <p:blipFill>
          <a:blip r:embed="rId2"/>
          <a:stretch>
            <a:fillRect/>
          </a:stretch>
        </p:blipFill>
        <p:spPr>
          <a:xfrm>
            <a:off x="685800" y="1751012"/>
            <a:ext cx="7772399" cy="4268788"/>
          </a:xfrm>
          <a:prstGeom prst="rect">
            <a:avLst/>
          </a:prstGeom>
        </p:spPr>
      </p:pic>
    </p:spTree>
    <p:extLst>
      <p:ext uri="{BB962C8B-B14F-4D97-AF65-F5344CB8AC3E}">
        <p14:creationId xmlns:p14="http://schemas.microsoft.com/office/powerpoint/2010/main" val="25860084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77E08-564F-49EF-A554-192E1B08096F}"/>
              </a:ext>
            </a:extLst>
          </p:cNvPr>
          <p:cNvSpPr>
            <a:spLocks noGrp="1"/>
          </p:cNvSpPr>
          <p:nvPr>
            <p:ph type="title"/>
          </p:nvPr>
        </p:nvSpPr>
        <p:spPr>
          <a:xfrm>
            <a:off x="609600" y="990600"/>
            <a:ext cx="8229600" cy="1219199"/>
          </a:xfrm>
        </p:spPr>
        <p:txBody>
          <a:bodyPr/>
          <a:lstStyle/>
          <a:p>
            <a:r>
              <a:rPr lang="en-US" b="1" dirty="0"/>
              <a:t>Documentation of BSD from Screening Tool</a:t>
            </a:r>
          </a:p>
        </p:txBody>
      </p:sp>
      <p:sp>
        <p:nvSpPr>
          <p:cNvPr id="3" name="Content Placeholder 2">
            <a:extLst>
              <a:ext uri="{FF2B5EF4-FFF2-40B4-BE49-F238E27FC236}">
                <a16:creationId xmlns:a16="http://schemas.microsoft.com/office/drawing/2014/main" id="{CEE6FC94-4D3D-43D7-975E-0DE9ACA21E7F}"/>
              </a:ext>
            </a:extLst>
          </p:cNvPr>
          <p:cNvSpPr>
            <a:spLocks noGrp="1"/>
          </p:cNvSpPr>
          <p:nvPr>
            <p:ph idx="1"/>
          </p:nvPr>
        </p:nvSpPr>
        <p:spPr>
          <a:xfrm>
            <a:off x="457200" y="2362200"/>
            <a:ext cx="8229600" cy="3763963"/>
          </a:xfrm>
        </p:spPr>
        <p:txBody>
          <a:bodyPr/>
          <a:lstStyle/>
          <a:p>
            <a:pPr marL="0" indent="0">
              <a:buNone/>
            </a:pPr>
            <a:r>
              <a:rPr lang="en-US" dirty="0"/>
              <a:t>To reiterate, if a client is being determined BSD due to the Basic Skills Screening Tool, the only acceptable documentation to support this criteria is the completed, signed and dated (by both the client and the Career Planner) Basic Skills Screening Tool.  </a:t>
            </a:r>
          </a:p>
        </p:txBody>
      </p:sp>
      <p:sp>
        <p:nvSpPr>
          <p:cNvPr id="4" name="Slide Number Placeholder 3">
            <a:extLst>
              <a:ext uri="{FF2B5EF4-FFF2-40B4-BE49-F238E27FC236}">
                <a16:creationId xmlns:a16="http://schemas.microsoft.com/office/drawing/2014/main" id="{45B9EED7-7AA1-43C7-92E0-15E52C0A164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23</a:t>
            </a:fld>
            <a:endParaRPr lang="en-US" dirty="0">
              <a:solidFill>
                <a:prstClr val="black">
                  <a:tint val="75000"/>
                </a:prstClr>
              </a:solidFill>
            </a:endParaRPr>
          </a:p>
        </p:txBody>
      </p:sp>
    </p:spTree>
    <p:extLst>
      <p:ext uri="{BB962C8B-B14F-4D97-AF65-F5344CB8AC3E}">
        <p14:creationId xmlns:p14="http://schemas.microsoft.com/office/powerpoint/2010/main" val="17130420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AACF-1C6D-421D-84B6-C4AD1517F77D}"/>
              </a:ext>
            </a:extLst>
          </p:cNvPr>
          <p:cNvSpPr>
            <a:spLocks noGrp="1"/>
          </p:cNvSpPr>
          <p:nvPr>
            <p:ph type="title"/>
          </p:nvPr>
        </p:nvSpPr>
        <p:spPr>
          <a:xfrm>
            <a:off x="457200" y="1066800"/>
            <a:ext cx="8229600" cy="684212"/>
          </a:xfrm>
        </p:spPr>
        <p:txBody>
          <a:bodyPr/>
          <a:lstStyle/>
          <a:p>
            <a:r>
              <a:rPr lang="en-US" b="1" dirty="0"/>
              <a:t>BSD Criteria </a:t>
            </a:r>
          </a:p>
        </p:txBody>
      </p:sp>
      <p:sp>
        <p:nvSpPr>
          <p:cNvPr id="3" name="Content Placeholder 2">
            <a:extLst>
              <a:ext uri="{FF2B5EF4-FFF2-40B4-BE49-F238E27FC236}">
                <a16:creationId xmlns:a16="http://schemas.microsoft.com/office/drawing/2014/main" id="{B60C9EC1-4A71-46E0-8DEF-D5ED878BB4B6}"/>
              </a:ext>
            </a:extLst>
          </p:cNvPr>
          <p:cNvSpPr>
            <a:spLocks noGrp="1"/>
          </p:cNvSpPr>
          <p:nvPr>
            <p:ph idx="1"/>
          </p:nvPr>
        </p:nvSpPr>
        <p:spPr>
          <a:xfrm>
            <a:off x="457200" y="1981200"/>
            <a:ext cx="8229600" cy="4144963"/>
          </a:xfrm>
        </p:spPr>
        <p:txBody>
          <a:bodyPr/>
          <a:lstStyle/>
          <a:p>
            <a:r>
              <a:rPr lang="en-US" sz="2800" dirty="0"/>
              <a:t>We have now covered how an individual could be determined BSD due to assessment testing.</a:t>
            </a:r>
          </a:p>
          <a:p>
            <a:r>
              <a:rPr lang="en-US" sz="2800" dirty="0"/>
              <a:t>We have also covered how an individual could be determined BSD utilizing the Basic Skills Screening tool.</a:t>
            </a:r>
          </a:p>
          <a:p>
            <a:r>
              <a:rPr lang="en-US" sz="2800" dirty="0"/>
              <a:t>One last way an individual could be determined BSD is, if an individual is assessed as an English Language Learner (ELL).</a:t>
            </a:r>
          </a:p>
        </p:txBody>
      </p:sp>
      <p:sp>
        <p:nvSpPr>
          <p:cNvPr id="4" name="Slide Number Placeholder 3">
            <a:extLst>
              <a:ext uri="{FF2B5EF4-FFF2-40B4-BE49-F238E27FC236}">
                <a16:creationId xmlns:a16="http://schemas.microsoft.com/office/drawing/2014/main" id="{674B2016-149D-4B07-9C07-B8196884DD2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20757664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F122-A11F-4E24-8A71-6CF4874740C8}"/>
              </a:ext>
            </a:extLst>
          </p:cNvPr>
          <p:cNvSpPr>
            <a:spLocks noGrp="1"/>
          </p:cNvSpPr>
          <p:nvPr>
            <p:ph type="title"/>
          </p:nvPr>
        </p:nvSpPr>
        <p:spPr>
          <a:xfrm>
            <a:off x="457200" y="1066800"/>
            <a:ext cx="8229600" cy="684212"/>
          </a:xfrm>
        </p:spPr>
        <p:txBody>
          <a:bodyPr/>
          <a:lstStyle/>
          <a:p>
            <a:r>
              <a:rPr lang="en-US" b="1" dirty="0"/>
              <a:t>English Language Learner</a:t>
            </a:r>
          </a:p>
        </p:txBody>
      </p:sp>
      <p:sp>
        <p:nvSpPr>
          <p:cNvPr id="3" name="Content Placeholder 2">
            <a:extLst>
              <a:ext uri="{FF2B5EF4-FFF2-40B4-BE49-F238E27FC236}">
                <a16:creationId xmlns:a16="http://schemas.microsoft.com/office/drawing/2014/main" id="{C2D5643A-E868-42B4-A780-4BC5C214EEC0}"/>
              </a:ext>
            </a:extLst>
          </p:cNvPr>
          <p:cNvSpPr>
            <a:spLocks noGrp="1"/>
          </p:cNvSpPr>
          <p:nvPr>
            <p:ph idx="1"/>
          </p:nvPr>
        </p:nvSpPr>
        <p:spPr>
          <a:xfrm>
            <a:off x="457200" y="1981200"/>
            <a:ext cx="8229600" cy="4144963"/>
          </a:xfrm>
        </p:spPr>
        <p:txBody>
          <a:bodyPr/>
          <a:lstStyle/>
          <a:p>
            <a:pPr marL="0" indent="0">
              <a:buNone/>
            </a:pPr>
            <a:r>
              <a:rPr lang="en-US" sz="2500" dirty="0">
                <a:latin typeface="Trebuchet MS" panose="020B0603020202020204" pitchFamily="34" charset="0"/>
                <a:cs typeface="Traditional Arabic" panose="02020603050405020304" pitchFamily="18" charset="-78"/>
              </a:rPr>
              <a:t>The term “English Language Learner” when used with respect to an eligible individual, means an eligible individual who has limited ability in reading, writing, speaking, or comprehending the English language, and (A) whose native language is a language other than English; or (B) who lives in a family or community environment where a language other than English is the dominant language.       </a:t>
            </a:r>
          </a:p>
          <a:p>
            <a:endParaRPr lang="en-US" sz="2400" dirty="0"/>
          </a:p>
        </p:txBody>
      </p:sp>
      <p:sp>
        <p:nvSpPr>
          <p:cNvPr id="4" name="Slide Number Placeholder 3">
            <a:extLst>
              <a:ext uri="{FF2B5EF4-FFF2-40B4-BE49-F238E27FC236}">
                <a16:creationId xmlns:a16="http://schemas.microsoft.com/office/drawing/2014/main" id="{5A643438-34E5-47CA-BA35-662E94919A5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4963774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0CEE-7C92-4FEA-B455-C3E2FF3350ED}"/>
              </a:ext>
            </a:extLst>
          </p:cNvPr>
          <p:cNvSpPr>
            <a:spLocks noGrp="1"/>
          </p:cNvSpPr>
          <p:nvPr>
            <p:ph type="title"/>
          </p:nvPr>
        </p:nvSpPr>
        <p:spPr>
          <a:xfrm>
            <a:off x="457200" y="1066800"/>
            <a:ext cx="8229600" cy="760412"/>
          </a:xfrm>
        </p:spPr>
        <p:txBody>
          <a:bodyPr/>
          <a:lstStyle/>
          <a:p>
            <a:r>
              <a:rPr lang="en-US" sz="4000" b="1" dirty="0"/>
              <a:t>Where ELL is Recorded in IWDS</a:t>
            </a:r>
          </a:p>
        </p:txBody>
      </p:sp>
      <p:sp>
        <p:nvSpPr>
          <p:cNvPr id="3" name="Content Placeholder 2">
            <a:extLst>
              <a:ext uri="{FF2B5EF4-FFF2-40B4-BE49-F238E27FC236}">
                <a16:creationId xmlns:a16="http://schemas.microsoft.com/office/drawing/2014/main" id="{B103AE70-9E4A-4C09-B32E-F013C6B6A39A}"/>
              </a:ext>
            </a:extLst>
          </p:cNvPr>
          <p:cNvSpPr>
            <a:spLocks noGrp="1"/>
          </p:cNvSpPr>
          <p:nvPr>
            <p:ph idx="1"/>
          </p:nvPr>
        </p:nvSpPr>
        <p:spPr>
          <a:xfrm>
            <a:off x="457200" y="2057400"/>
            <a:ext cx="8229600" cy="4068763"/>
          </a:xfrm>
        </p:spPr>
        <p:txBody>
          <a:bodyPr/>
          <a:lstStyle/>
          <a:p>
            <a:r>
              <a:rPr lang="en-US" sz="2800" dirty="0"/>
              <a:t>Within IWDS, on the “Characteristics and Barriers” screen within the WIOA application, is where the question related to an English Language Learner (ELL) has been added.     </a:t>
            </a:r>
          </a:p>
          <a:p>
            <a:r>
              <a:rPr lang="en-US" sz="2800" dirty="0"/>
              <a:t>If the “English Language Learner” question is populated with a “Yes”, the internal logic within IWDS will determine the client to meet BSD criteria (see example on next slide).  </a:t>
            </a:r>
          </a:p>
          <a:p>
            <a:endParaRPr lang="en-US" dirty="0"/>
          </a:p>
        </p:txBody>
      </p:sp>
      <p:sp>
        <p:nvSpPr>
          <p:cNvPr id="4" name="Slide Number Placeholder 3">
            <a:extLst>
              <a:ext uri="{FF2B5EF4-FFF2-40B4-BE49-F238E27FC236}">
                <a16:creationId xmlns:a16="http://schemas.microsoft.com/office/drawing/2014/main" id="{37530578-B429-49C6-ABBF-BB108AAB76A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18769710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FAA50-434A-4237-8B55-0B4CE991BBB9}"/>
              </a:ext>
            </a:extLst>
          </p:cNvPr>
          <p:cNvSpPr>
            <a:spLocks noGrp="1"/>
          </p:cNvSpPr>
          <p:nvPr>
            <p:ph type="title"/>
          </p:nvPr>
        </p:nvSpPr>
        <p:spPr>
          <a:xfrm>
            <a:off x="457200" y="1066799"/>
            <a:ext cx="8229600" cy="531813"/>
          </a:xfrm>
        </p:spPr>
        <p:txBody>
          <a:bodyPr/>
          <a:lstStyle/>
          <a:p>
            <a:r>
              <a:rPr lang="en-US" b="1"/>
              <a:t>English Language Learner</a:t>
            </a:r>
            <a:endParaRPr lang="en-US" dirty="0"/>
          </a:p>
        </p:txBody>
      </p:sp>
      <p:sp>
        <p:nvSpPr>
          <p:cNvPr id="4" name="Slide Number Placeholder 3">
            <a:extLst>
              <a:ext uri="{FF2B5EF4-FFF2-40B4-BE49-F238E27FC236}">
                <a16:creationId xmlns:a16="http://schemas.microsoft.com/office/drawing/2014/main" id="{3B8DA382-4364-42D4-8FE3-F52501B8118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27</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370C05F0-B5FB-4026-96BC-3DD9E6967091}"/>
              </a:ext>
            </a:extLst>
          </p:cNvPr>
          <p:cNvSpPr>
            <a:spLocks noGrp="1"/>
          </p:cNvSpPr>
          <p:nvPr>
            <p:ph idx="1"/>
          </p:nvPr>
        </p:nvSpPr>
        <p:spPr>
          <a:xfrm>
            <a:off x="457200" y="1939131"/>
            <a:ext cx="8229600" cy="4187032"/>
          </a:xfrm>
        </p:spPr>
        <p:txBody>
          <a:bodyPr/>
          <a:lstStyle/>
          <a:p>
            <a:pPr marL="0" indent="0" algn="ctr">
              <a:buNone/>
            </a:pPr>
            <a:r>
              <a:rPr lang="en-US" sz="2400" dirty="0"/>
              <a:t>Demonstrating the barrier of ELL being recorded:</a:t>
            </a:r>
          </a:p>
        </p:txBody>
      </p:sp>
      <p:pic>
        <p:nvPicPr>
          <p:cNvPr id="7" name="Content Placeholder 4">
            <a:extLst>
              <a:ext uri="{FF2B5EF4-FFF2-40B4-BE49-F238E27FC236}">
                <a16:creationId xmlns:a16="http://schemas.microsoft.com/office/drawing/2014/main" id="{E7C3D415-3BAB-45B9-9030-AD16652B75DC}"/>
              </a:ext>
            </a:extLst>
          </p:cNvPr>
          <p:cNvPicPr>
            <a:picLocks noChangeAspect="1"/>
          </p:cNvPicPr>
          <p:nvPr/>
        </p:nvPicPr>
        <p:blipFill>
          <a:blip r:embed="rId2"/>
          <a:stretch>
            <a:fillRect/>
          </a:stretch>
        </p:blipFill>
        <p:spPr bwMode="auto">
          <a:xfrm>
            <a:off x="2352675" y="2669601"/>
            <a:ext cx="4200525" cy="3425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Arrow Connector 8">
            <a:extLst>
              <a:ext uri="{FF2B5EF4-FFF2-40B4-BE49-F238E27FC236}">
                <a16:creationId xmlns:a16="http://schemas.microsoft.com/office/drawing/2014/main" id="{1686100A-3168-4BCA-B506-526041511B29}"/>
              </a:ext>
            </a:extLst>
          </p:cNvPr>
          <p:cNvCxnSpPr>
            <a:cxnSpLocks/>
          </p:cNvCxnSpPr>
          <p:nvPr/>
        </p:nvCxnSpPr>
        <p:spPr>
          <a:xfrm flipH="1">
            <a:off x="5410200" y="36576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01639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4474-0D21-444D-995E-87B63361EAA6}"/>
              </a:ext>
            </a:extLst>
          </p:cNvPr>
          <p:cNvSpPr>
            <a:spLocks noGrp="1"/>
          </p:cNvSpPr>
          <p:nvPr>
            <p:ph type="title"/>
          </p:nvPr>
        </p:nvSpPr>
        <p:spPr>
          <a:xfrm>
            <a:off x="457200" y="1143000"/>
            <a:ext cx="8229600" cy="608012"/>
          </a:xfrm>
        </p:spPr>
        <p:txBody>
          <a:bodyPr/>
          <a:lstStyle/>
          <a:p>
            <a:r>
              <a:rPr lang="en-US" b="1" dirty="0"/>
              <a:t>English Language Learner</a:t>
            </a:r>
            <a:endParaRPr lang="en-US" dirty="0"/>
          </a:p>
        </p:txBody>
      </p:sp>
      <p:sp>
        <p:nvSpPr>
          <p:cNvPr id="3" name="Content Placeholder 2">
            <a:extLst>
              <a:ext uri="{FF2B5EF4-FFF2-40B4-BE49-F238E27FC236}">
                <a16:creationId xmlns:a16="http://schemas.microsoft.com/office/drawing/2014/main" id="{BCA7DEF6-6ECB-4F0C-8F64-08194B5C3D92}"/>
              </a:ext>
            </a:extLst>
          </p:cNvPr>
          <p:cNvSpPr>
            <a:spLocks noGrp="1"/>
          </p:cNvSpPr>
          <p:nvPr>
            <p:ph idx="1"/>
          </p:nvPr>
        </p:nvSpPr>
        <p:spPr>
          <a:xfrm>
            <a:off x="457200" y="1981200"/>
            <a:ext cx="8229600" cy="4144963"/>
          </a:xfrm>
        </p:spPr>
        <p:txBody>
          <a:bodyPr/>
          <a:lstStyle/>
          <a:p>
            <a:pPr marL="0" indent="0">
              <a:buNone/>
            </a:pPr>
            <a:r>
              <a:rPr lang="en-US" sz="2400" dirty="0"/>
              <a:t>If “Yes” to the ELL question, the client must indicate a language of preference as part of WIOA Federal reporting criteria:</a:t>
            </a:r>
          </a:p>
          <a:p>
            <a:endParaRPr lang="en-US" sz="2400" dirty="0"/>
          </a:p>
          <a:p>
            <a:endParaRPr lang="en-US" dirty="0"/>
          </a:p>
        </p:txBody>
      </p:sp>
      <p:sp>
        <p:nvSpPr>
          <p:cNvPr id="4" name="Slide Number Placeholder 3">
            <a:extLst>
              <a:ext uri="{FF2B5EF4-FFF2-40B4-BE49-F238E27FC236}">
                <a16:creationId xmlns:a16="http://schemas.microsoft.com/office/drawing/2014/main" id="{C13947CD-C501-494C-BD8E-ED672B7681E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28</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AF36CED1-0589-40D8-9015-5613D40F4674}"/>
              </a:ext>
            </a:extLst>
          </p:cNvPr>
          <p:cNvPicPr>
            <a:picLocks noChangeAspect="1"/>
          </p:cNvPicPr>
          <p:nvPr/>
        </p:nvPicPr>
        <p:blipFill>
          <a:blip r:embed="rId2"/>
          <a:stretch>
            <a:fillRect/>
          </a:stretch>
        </p:blipFill>
        <p:spPr>
          <a:xfrm>
            <a:off x="2400300" y="2936081"/>
            <a:ext cx="4152900" cy="3305175"/>
          </a:xfrm>
          <a:prstGeom prst="rect">
            <a:avLst/>
          </a:prstGeom>
        </p:spPr>
      </p:pic>
      <p:cxnSp>
        <p:nvCxnSpPr>
          <p:cNvPr id="7" name="Straight Arrow Connector 6">
            <a:extLst>
              <a:ext uri="{FF2B5EF4-FFF2-40B4-BE49-F238E27FC236}">
                <a16:creationId xmlns:a16="http://schemas.microsoft.com/office/drawing/2014/main" id="{8F969EF2-A23F-4AF1-9587-343DC6D78236}"/>
              </a:ext>
            </a:extLst>
          </p:cNvPr>
          <p:cNvCxnSpPr>
            <a:cxnSpLocks/>
          </p:cNvCxnSpPr>
          <p:nvPr/>
        </p:nvCxnSpPr>
        <p:spPr>
          <a:xfrm flipH="1">
            <a:off x="5486400" y="3672681"/>
            <a:ext cx="53340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622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6D0B04-A9EF-4B70-A74E-39AE00BD2339}"/>
              </a:ext>
            </a:extLst>
          </p:cNvPr>
          <p:cNvSpPr>
            <a:spLocks noGrp="1"/>
          </p:cNvSpPr>
          <p:nvPr>
            <p:ph type="title"/>
          </p:nvPr>
        </p:nvSpPr>
        <p:spPr>
          <a:xfrm>
            <a:off x="350041" y="586855"/>
            <a:ext cx="2401025" cy="3387497"/>
          </a:xfrm>
        </p:spPr>
        <p:txBody>
          <a:bodyPr anchor="b">
            <a:normAutofit/>
          </a:bodyPr>
          <a:lstStyle/>
          <a:p>
            <a:pPr algn="r"/>
            <a:r>
              <a:rPr lang="en-US" sz="2500">
                <a:solidFill>
                  <a:srgbClr val="FFFFFF"/>
                </a:solidFill>
              </a:rPr>
              <a:t>Documentation for ELL</a:t>
            </a:r>
          </a:p>
        </p:txBody>
      </p:sp>
      <p:sp>
        <p:nvSpPr>
          <p:cNvPr id="3" name="Content Placeholder 2">
            <a:extLst>
              <a:ext uri="{FF2B5EF4-FFF2-40B4-BE49-F238E27FC236}">
                <a16:creationId xmlns:a16="http://schemas.microsoft.com/office/drawing/2014/main" id="{2C94C38C-2AE4-43F5-8601-AAF9FA78EE91}"/>
              </a:ext>
            </a:extLst>
          </p:cNvPr>
          <p:cNvSpPr>
            <a:spLocks noGrp="1"/>
          </p:cNvSpPr>
          <p:nvPr>
            <p:ph idx="1"/>
          </p:nvPr>
        </p:nvSpPr>
        <p:spPr>
          <a:xfrm>
            <a:off x="3607694" y="649480"/>
            <a:ext cx="4916510" cy="5546047"/>
          </a:xfrm>
        </p:spPr>
        <p:txBody>
          <a:bodyPr anchor="ctr">
            <a:normAutofit/>
          </a:bodyPr>
          <a:lstStyle/>
          <a:p>
            <a:pPr marL="0" indent="0">
              <a:buNone/>
            </a:pPr>
            <a:r>
              <a:rPr lang="en-US" sz="2200" dirty="0"/>
              <a:t>If a client has been recorded as an English Language Learner based on the response to the question on the Characteristics and Barriers screen, the only acceptable documentation choices would be the career planner assessment on how the client met the criteria or the client’s self attestation on meeting the ELL definition.      </a:t>
            </a:r>
          </a:p>
        </p:txBody>
      </p:sp>
      <p:sp>
        <p:nvSpPr>
          <p:cNvPr id="4" name="Slide Number Placeholder 3">
            <a:extLst>
              <a:ext uri="{FF2B5EF4-FFF2-40B4-BE49-F238E27FC236}">
                <a16:creationId xmlns:a16="http://schemas.microsoft.com/office/drawing/2014/main" id="{8E41B0A6-6C03-437B-8473-2FCA65FE5976}"/>
              </a:ext>
            </a:extLst>
          </p:cNvPr>
          <p:cNvSpPr>
            <a:spLocks noGrp="1"/>
          </p:cNvSpPr>
          <p:nvPr>
            <p:ph type="sldNum" sz="quarter" idx="12"/>
          </p:nvPr>
        </p:nvSpPr>
        <p:spPr>
          <a:xfrm>
            <a:off x="8778240" y="6455664"/>
            <a:ext cx="336042" cy="365125"/>
          </a:xfrm>
        </p:spPr>
        <p:txBody>
          <a:bodyPr>
            <a:normAutofit/>
          </a:bodyPr>
          <a:lstStyle/>
          <a:p>
            <a:pPr>
              <a:spcAft>
                <a:spcPts val="600"/>
              </a:spcAft>
              <a:defRPr/>
            </a:pPr>
            <a:fld id="{4E90266F-7792-4508-862E-8792EE5B731D}" type="slidenum">
              <a:rPr lang="en-US" sz="1000">
                <a:solidFill>
                  <a:schemeClr val="tx1">
                    <a:lumMod val="50000"/>
                    <a:lumOff val="50000"/>
                  </a:schemeClr>
                </a:solidFill>
              </a:rPr>
              <a:pPr>
                <a:spcAft>
                  <a:spcPts val="600"/>
                </a:spcAft>
                <a:defRPr/>
              </a:pPr>
              <a:t>29</a:t>
            </a:fld>
            <a:endParaRPr lang="en-US" sz="1000">
              <a:solidFill>
                <a:schemeClr val="tx1">
                  <a:lumMod val="50000"/>
                  <a:lumOff val="50000"/>
                </a:schemeClr>
              </a:solidFill>
            </a:endParaRPr>
          </a:p>
        </p:txBody>
      </p:sp>
    </p:spTree>
    <p:extLst>
      <p:ext uri="{BB962C8B-B14F-4D97-AF65-F5344CB8AC3E}">
        <p14:creationId xmlns:p14="http://schemas.microsoft.com/office/powerpoint/2010/main" val="4953053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49651-99F1-4F0E-B077-9ABD9B9787C7}"/>
              </a:ext>
            </a:extLst>
          </p:cNvPr>
          <p:cNvSpPr>
            <a:spLocks noGrp="1"/>
          </p:cNvSpPr>
          <p:nvPr>
            <p:ph type="title"/>
          </p:nvPr>
        </p:nvSpPr>
        <p:spPr>
          <a:xfrm>
            <a:off x="457200" y="990600"/>
            <a:ext cx="8229600" cy="760412"/>
          </a:xfrm>
        </p:spPr>
        <p:txBody>
          <a:bodyPr/>
          <a:lstStyle/>
          <a:p>
            <a:r>
              <a:rPr lang="en-US" b="1" dirty="0"/>
              <a:t>WIOA Definition</a:t>
            </a:r>
            <a:endParaRPr lang="en-US" dirty="0"/>
          </a:p>
        </p:txBody>
      </p:sp>
      <p:sp>
        <p:nvSpPr>
          <p:cNvPr id="3" name="Content Placeholder 2">
            <a:extLst>
              <a:ext uri="{FF2B5EF4-FFF2-40B4-BE49-F238E27FC236}">
                <a16:creationId xmlns:a16="http://schemas.microsoft.com/office/drawing/2014/main" id="{34004445-7B2D-4F37-AE4E-8CFDDACC4DAF}"/>
              </a:ext>
            </a:extLst>
          </p:cNvPr>
          <p:cNvSpPr>
            <a:spLocks noGrp="1"/>
          </p:cNvSpPr>
          <p:nvPr>
            <p:ph idx="1"/>
          </p:nvPr>
        </p:nvSpPr>
        <p:spPr>
          <a:xfrm>
            <a:off x="457200" y="1981200"/>
            <a:ext cx="8229600" cy="4144963"/>
          </a:xfrm>
        </p:spPr>
        <p:txBody>
          <a:bodyPr/>
          <a:lstStyle/>
          <a:p>
            <a:pPr marL="0" indent="0">
              <a:buNone/>
            </a:pPr>
            <a:r>
              <a:rPr lang="en-US" sz="2800" b="1" u="sng" dirty="0">
                <a:latin typeface="Trebuchet MS" panose="020B0603020202020204" pitchFamily="34" charset="0"/>
              </a:rPr>
              <a:t>Basic Skills Deficient </a:t>
            </a:r>
            <a:r>
              <a:rPr lang="en-US" sz="2800" dirty="0">
                <a:latin typeface="Trebuchet MS" panose="020B0603020202020204" pitchFamily="34" charset="0"/>
              </a:rPr>
              <a:t>– with respect to an individual— (A) who is a youth, that the individual has English reading, writing, or computing skills at or below the </a:t>
            </a:r>
            <a:r>
              <a:rPr lang="en-US" sz="2800" dirty="0">
                <a:latin typeface="Calibri" panose="020F0502020204030204" pitchFamily="34" charset="0"/>
                <a:ea typeface="Calibri" panose="020F0502020204030204" pitchFamily="34" charset="0"/>
                <a:cs typeface="Times New Roman" panose="02020603050405020304" pitchFamily="18" charset="0"/>
              </a:rPr>
              <a:t>8</a:t>
            </a:r>
            <a:r>
              <a:rPr lang="en-US" sz="28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800" dirty="0">
                <a:latin typeface="Trebuchet MS" panose="020B0603020202020204" pitchFamily="34" charset="0"/>
              </a:rPr>
              <a:t> grade level on a generally accepted standardized test; or (B) who is a youth or adult, that the individual is unable to compute or solve problems, or read, write, or speak English, at a level necessary to function on the job, in the individual’s family, or in society.</a:t>
            </a:r>
          </a:p>
          <a:p>
            <a:pPr marL="0" indent="0">
              <a:buNone/>
            </a:pPr>
            <a:endParaRPr lang="en-US" sz="24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B5E0FA71-5509-49CE-A975-2E40D996A60D}"/>
              </a:ext>
            </a:extLst>
          </p:cNvPr>
          <p:cNvSpPr>
            <a:spLocks noGrp="1"/>
          </p:cNvSpPr>
          <p:nvPr>
            <p:ph type="sldNum" sz="quarter" idx="12"/>
          </p:nvPr>
        </p:nvSpPr>
        <p:spPr/>
        <p:txBody>
          <a:bodyPr/>
          <a:lstStyle/>
          <a:p>
            <a:pPr>
              <a:defRPr/>
            </a:pPr>
            <a:fld id="{2E7D7614-D580-447C-B7C7-85DFA00F4D56}" type="slidenum">
              <a:rPr lang="en-US" smtClean="0"/>
              <a:pPr>
                <a:defRPr/>
              </a:pPr>
              <a:t>3</a:t>
            </a:fld>
            <a:endParaRPr lang="en-US" dirty="0"/>
          </a:p>
        </p:txBody>
      </p:sp>
    </p:spTree>
    <p:extLst>
      <p:ext uri="{BB962C8B-B14F-4D97-AF65-F5344CB8AC3E}">
        <p14:creationId xmlns:p14="http://schemas.microsoft.com/office/powerpoint/2010/main" val="33600979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EEFA0-0AE4-422F-8F15-F523A259B180}"/>
              </a:ext>
            </a:extLst>
          </p:cNvPr>
          <p:cNvSpPr>
            <a:spLocks noGrp="1"/>
          </p:cNvSpPr>
          <p:nvPr>
            <p:ph type="title"/>
          </p:nvPr>
        </p:nvSpPr>
        <p:spPr>
          <a:xfrm>
            <a:off x="457200" y="1066800"/>
            <a:ext cx="8229600" cy="684212"/>
          </a:xfrm>
        </p:spPr>
        <p:txBody>
          <a:bodyPr/>
          <a:lstStyle/>
          <a:p>
            <a:r>
              <a:rPr lang="en-US" b="1" dirty="0"/>
              <a:t>Three Possible Ways of BSD</a:t>
            </a:r>
          </a:p>
        </p:txBody>
      </p:sp>
      <p:sp>
        <p:nvSpPr>
          <p:cNvPr id="3" name="Content Placeholder 2">
            <a:extLst>
              <a:ext uri="{FF2B5EF4-FFF2-40B4-BE49-F238E27FC236}">
                <a16:creationId xmlns:a16="http://schemas.microsoft.com/office/drawing/2014/main" id="{25998BC9-BA28-4122-8884-4843C353C7A5}"/>
              </a:ext>
            </a:extLst>
          </p:cNvPr>
          <p:cNvSpPr>
            <a:spLocks noGrp="1"/>
          </p:cNvSpPr>
          <p:nvPr>
            <p:ph idx="1"/>
          </p:nvPr>
        </p:nvSpPr>
        <p:spPr>
          <a:xfrm>
            <a:off x="457200" y="1751012"/>
            <a:ext cx="8229600" cy="4375151"/>
          </a:xfrm>
        </p:spPr>
        <p:txBody>
          <a:bodyPr/>
          <a:lstStyle/>
          <a:p>
            <a:r>
              <a:rPr lang="en-US" sz="2800" dirty="0"/>
              <a:t>To recap, an individual can meet the WIOA criteria of Basic Skills Deficient (BSD) three different ways:</a:t>
            </a:r>
          </a:p>
          <a:p>
            <a:pPr lvl="1"/>
            <a:r>
              <a:rPr lang="en-US" sz="2700" dirty="0"/>
              <a:t>Based on scoring at or below 8</a:t>
            </a:r>
            <a:r>
              <a:rPr lang="en-US" sz="2700" baseline="30000" dirty="0"/>
              <a:t>th</a:t>
            </a:r>
            <a:r>
              <a:rPr lang="en-US" sz="2700" dirty="0"/>
              <a:t> Grade Level on either a math or reading assessment tests.</a:t>
            </a:r>
          </a:p>
          <a:p>
            <a:pPr lvl="1"/>
            <a:r>
              <a:rPr lang="en-US" sz="2700" dirty="0"/>
              <a:t>An individual could be determined BSD due to the Basic Skills Screening tool.</a:t>
            </a:r>
          </a:p>
          <a:p>
            <a:pPr lvl="1"/>
            <a:r>
              <a:rPr lang="en-US" sz="2700" dirty="0"/>
              <a:t>An individual could be determined BSD due to being assessed as an English Language Learner.  </a:t>
            </a:r>
          </a:p>
          <a:p>
            <a:endParaRPr lang="en-US" sz="2400" dirty="0"/>
          </a:p>
        </p:txBody>
      </p:sp>
      <p:sp>
        <p:nvSpPr>
          <p:cNvPr id="4" name="Slide Number Placeholder 3">
            <a:extLst>
              <a:ext uri="{FF2B5EF4-FFF2-40B4-BE49-F238E27FC236}">
                <a16:creationId xmlns:a16="http://schemas.microsoft.com/office/drawing/2014/main" id="{FF0D2DEC-073D-416F-B0BC-856B9556F4D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30</a:t>
            </a:fld>
            <a:endParaRPr lang="en-US" dirty="0">
              <a:solidFill>
                <a:prstClr val="black">
                  <a:tint val="75000"/>
                </a:prstClr>
              </a:solidFill>
            </a:endParaRPr>
          </a:p>
        </p:txBody>
      </p:sp>
    </p:spTree>
    <p:extLst>
      <p:ext uri="{BB962C8B-B14F-4D97-AF65-F5344CB8AC3E}">
        <p14:creationId xmlns:p14="http://schemas.microsoft.com/office/powerpoint/2010/main" val="10296238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A3C71-EB1B-4370-B8F6-16A37AEC10E6}"/>
              </a:ext>
            </a:extLst>
          </p:cNvPr>
          <p:cNvSpPr>
            <a:spLocks noGrp="1"/>
          </p:cNvSpPr>
          <p:nvPr>
            <p:ph type="title"/>
          </p:nvPr>
        </p:nvSpPr>
        <p:spPr>
          <a:xfrm>
            <a:off x="457200" y="1066800"/>
            <a:ext cx="8229600" cy="455613"/>
          </a:xfrm>
        </p:spPr>
        <p:txBody>
          <a:bodyPr/>
          <a:lstStyle/>
          <a:p>
            <a:r>
              <a:rPr lang="en-US" sz="4800" b="1" dirty="0"/>
              <a:t>Overview</a:t>
            </a:r>
          </a:p>
        </p:txBody>
      </p:sp>
      <p:sp>
        <p:nvSpPr>
          <p:cNvPr id="3" name="Content Placeholder 2">
            <a:extLst>
              <a:ext uri="{FF2B5EF4-FFF2-40B4-BE49-F238E27FC236}">
                <a16:creationId xmlns:a16="http://schemas.microsoft.com/office/drawing/2014/main" id="{6286E900-D97F-4F2D-9547-99266EF6B48F}"/>
              </a:ext>
            </a:extLst>
          </p:cNvPr>
          <p:cNvSpPr>
            <a:spLocks noGrp="1"/>
          </p:cNvSpPr>
          <p:nvPr>
            <p:ph idx="1"/>
          </p:nvPr>
        </p:nvSpPr>
        <p:spPr>
          <a:xfrm>
            <a:off x="457200" y="1752600"/>
            <a:ext cx="8229600" cy="4373563"/>
          </a:xfrm>
        </p:spPr>
        <p:txBody>
          <a:bodyPr/>
          <a:lstStyle/>
          <a:p>
            <a:r>
              <a:rPr lang="en-US" sz="2600" dirty="0">
                <a:latin typeface="Trebuchet MS" panose="020B0603020202020204" pitchFamily="34" charset="0"/>
              </a:rPr>
              <a:t>Under WIOA, Basic Skills Deficient (BSD) has eligibility/priority criteria under both the Adult and Youth titles.</a:t>
            </a:r>
          </a:p>
          <a:p>
            <a:pPr lvl="1"/>
            <a:r>
              <a:rPr lang="en-US" sz="2400" dirty="0">
                <a:latin typeface="Trebuchet MS" panose="020B0603020202020204" pitchFamily="34" charset="0"/>
              </a:rPr>
              <a:t>If a qualified WIOA Adult client meets any of the three BSD criteria discussed in the previous slide, they would be considered a priority client under WIOA.  </a:t>
            </a:r>
          </a:p>
          <a:p>
            <a:pPr lvl="1"/>
            <a:r>
              <a:rPr lang="en-US" sz="2400" dirty="0">
                <a:latin typeface="Trebuchet MS" panose="020B0603020202020204" pitchFamily="34" charset="0"/>
              </a:rPr>
              <a:t>Under the Youth titles (In-School Youth and Out-of-School Youth), meeting any of the three BSD criteria is a barrier that is part of the Youth eligibility criteria.</a:t>
            </a:r>
          </a:p>
          <a:p>
            <a:endParaRPr lang="en-US" dirty="0"/>
          </a:p>
        </p:txBody>
      </p:sp>
      <p:sp>
        <p:nvSpPr>
          <p:cNvPr id="4" name="Slide Number Placeholder 3">
            <a:extLst>
              <a:ext uri="{FF2B5EF4-FFF2-40B4-BE49-F238E27FC236}">
                <a16:creationId xmlns:a16="http://schemas.microsoft.com/office/drawing/2014/main" id="{89FF7BF1-2EE7-4A38-B81E-76B8849483D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31</a:t>
            </a:fld>
            <a:endParaRPr lang="en-US" dirty="0">
              <a:solidFill>
                <a:prstClr val="black">
                  <a:tint val="75000"/>
                </a:prstClr>
              </a:solidFill>
            </a:endParaRPr>
          </a:p>
        </p:txBody>
      </p:sp>
    </p:spTree>
    <p:extLst>
      <p:ext uri="{BB962C8B-B14F-4D97-AF65-F5344CB8AC3E}">
        <p14:creationId xmlns:p14="http://schemas.microsoft.com/office/powerpoint/2010/main" val="33163232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6D507-7B99-4DB1-9E25-9A9C871236DD}"/>
              </a:ext>
            </a:extLst>
          </p:cNvPr>
          <p:cNvSpPr>
            <a:spLocks noGrp="1"/>
          </p:cNvSpPr>
          <p:nvPr>
            <p:ph type="title"/>
          </p:nvPr>
        </p:nvSpPr>
        <p:spPr>
          <a:xfrm>
            <a:off x="457200" y="1066800"/>
            <a:ext cx="8229600" cy="838200"/>
          </a:xfrm>
        </p:spPr>
        <p:txBody>
          <a:bodyPr/>
          <a:lstStyle/>
          <a:p>
            <a:r>
              <a:rPr lang="en-US" b="1" dirty="0">
                <a:latin typeface="Trebuchet MS" panose="020B0603020202020204" pitchFamily="34" charset="0"/>
              </a:rPr>
              <a:t>Basic Skills Deficient</a:t>
            </a:r>
          </a:p>
        </p:txBody>
      </p:sp>
      <p:sp>
        <p:nvSpPr>
          <p:cNvPr id="3" name="Content Placeholder 2">
            <a:extLst>
              <a:ext uri="{FF2B5EF4-FFF2-40B4-BE49-F238E27FC236}">
                <a16:creationId xmlns:a16="http://schemas.microsoft.com/office/drawing/2014/main" id="{44C3E302-3D9E-4F79-B5E2-C1FBA834022E}"/>
              </a:ext>
            </a:extLst>
          </p:cNvPr>
          <p:cNvSpPr>
            <a:spLocks noGrp="1"/>
          </p:cNvSpPr>
          <p:nvPr>
            <p:ph idx="1"/>
          </p:nvPr>
        </p:nvSpPr>
        <p:spPr>
          <a:xfrm>
            <a:off x="152400" y="2209800"/>
            <a:ext cx="8991600" cy="3916363"/>
          </a:xfrm>
        </p:spPr>
        <p:txBody>
          <a:bodyPr/>
          <a:lstStyle/>
          <a:p>
            <a:r>
              <a:rPr lang="en-US" dirty="0">
                <a:latin typeface="Trebuchet MS" panose="020B0603020202020204" pitchFamily="34" charset="0"/>
                <a:cs typeface="Calibri" panose="020F0502020204030204" pitchFamily="34" charset="0"/>
              </a:rPr>
              <a:t>This concludes the block on Basic Skills Deficient criteria.  </a:t>
            </a:r>
          </a:p>
          <a:p>
            <a:r>
              <a:rPr lang="en-US" dirty="0">
                <a:latin typeface="Trebuchet MS" panose="020B0603020202020204" pitchFamily="34" charset="0"/>
                <a:cs typeface="Calibri" panose="020F0502020204030204" pitchFamily="34" charset="0"/>
              </a:rPr>
              <a:t>If you have any questions, please contact James (Jim) Potts at </a:t>
            </a:r>
            <a:r>
              <a:rPr lang="en-US" dirty="0">
                <a:latin typeface="Trebuchet MS" panose="020B0603020202020204" pitchFamily="34" charset="0"/>
                <a:cs typeface="Calibri" panose="020F0502020204030204" pitchFamily="34" charset="0"/>
                <a:hlinkClick r:id="rId2"/>
              </a:rPr>
              <a:t>james.potts@Illinois.gov</a:t>
            </a:r>
            <a:r>
              <a:rPr lang="en-US" dirty="0">
                <a:latin typeface="Trebuchet MS" panose="020B0603020202020204" pitchFamily="34" charset="0"/>
                <a:cs typeface="Calibri" panose="020F0502020204030204" pitchFamily="34" charset="0"/>
              </a:rPr>
              <a:t> or call him at (217) 416-7097.	 </a:t>
            </a:r>
          </a:p>
          <a:p>
            <a:endParaRPr lang="en-US" dirty="0"/>
          </a:p>
        </p:txBody>
      </p:sp>
      <p:sp>
        <p:nvSpPr>
          <p:cNvPr id="4" name="Slide Number Placeholder 3">
            <a:extLst>
              <a:ext uri="{FF2B5EF4-FFF2-40B4-BE49-F238E27FC236}">
                <a16:creationId xmlns:a16="http://schemas.microsoft.com/office/drawing/2014/main" id="{ABAB6A94-3983-40D7-8054-17D830E5FABD}"/>
              </a:ext>
            </a:extLst>
          </p:cNvPr>
          <p:cNvSpPr>
            <a:spLocks noGrp="1"/>
          </p:cNvSpPr>
          <p:nvPr>
            <p:ph type="sldNum" sz="quarter" idx="12"/>
          </p:nvPr>
        </p:nvSpPr>
        <p:spPr/>
        <p:txBody>
          <a:bodyPr/>
          <a:lstStyle/>
          <a:p>
            <a:pPr>
              <a:defRPr/>
            </a:pPr>
            <a:fld id="{2E7D7614-D580-447C-B7C7-85DFA00F4D56}" type="slidenum">
              <a:rPr lang="en-US" smtClean="0"/>
              <a:pPr>
                <a:defRPr/>
              </a:pPr>
              <a:t>32</a:t>
            </a:fld>
            <a:endParaRPr lang="en-US" dirty="0"/>
          </a:p>
        </p:txBody>
      </p:sp>
    </p:spTree>
    <p:extLst>
      <p:ext uri="{BB962C8B-B14F-4D97-AF65-F5344CB8AC3E}">
        <p14:creationId xmlns:p14="http://schemas.microsoft.com/office/powerpoint/2010/main" val="28080707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F9CA3-926C-4AAE-A828-AB8C8F78A13C}"/>
              </a:ext>
            </a:extLst>
          </p:cNvPr>
          <p:cNvSpPr>
            <a:spLocks noGrp="1"/>
          </p:cNvSpPr>
          <p:nvPr>
            <p:ph type="title"/>
          </p:nvPr>
        </p:nvSpPr>
        <p:spPr>
          <a:xfrm>
            <a:off x="457200" y="1066800"/>
            <a:ext cx="8229600" cy="684212"/>
          </a:xfrm>
        </p:spPr>
        <p:txBody>
          <a:bodyPr/>
          <a:lstStyle/>
          <a:p>
            <a:r>
              <a:rPr lang="en-US" b="1" dirty="0"/>
              <a:t>Basic Skills Deficient</a:t>
            </a:r>
          </a:p>
        </p:txBody>
      </p:sp>
      <p:sp>
        <p:nvSpPr>
          <p:cNvPr id="3" name="Content Placeholder 2">
            <a:extLst>
              <a:ext uri="{FF2B5EF4-FFF2-40B4-BE49-F238E27FC236}">
                <a16:creationId xmlns:a16="http://schemas.microsoft.com/office/drawing/2014/main" id="{41556192-5BA1-492C-8005-38315247E679}"/>
              </a:ext>
            </a:extLst>
          </p:cNvPr>
          <p:cNvSpPr>
            <a:spLocks noGrp="1"/>
          </p:cNvSpPr>
          <p:nvPr>
            <p:ph idx="1"/>
          </p:nvPr>
        </p:nvSpPr>
        <p:spPr>
          <a:xfrm>
            <a:off x="457200" y="1981200"/>
            <a:ext cx="8458200" cy="4144963"/>
          </a:xfrm>
        </p:spPr>
        <p:txBody>
          <a:bodyPr/>
          <a:lstStyle/>
          <a:p>
            <a:r>
              <a:rPr lang="en-US" sz="2800" dirty="0">
                <a:latin typeface="Trebuchet MS" panose="020B0603020202020204" pitchFamily="34" charset="0"/>
              </a:rPr>
              <a:t>Under WIOA, Basic Skills Deficient (BSD) has eligibility/priority criteria under both the Adult and Youth titles.</a:t>
            </a:r>
          </a:p>
          <a:p>
            <a:pPr lvl="1"/>
            <a:r>
              <a:rPr lang="en-US" sz="2400" dirty="0">
                <a:latin typeface="Trebuchet MS" panose="020B0603020202020204" pitchFamily="34" charset="0"/>
              </a:rPr>
              <a:t>Under the Adult title, if an eligible client is determined BSD, the client is considered a priority.</a:t>
            </a:r>
          </a:p>
          <a:p>
            <a:pPr lvl="2"/>
            <a:r>
              <a:rPr lang="en-US" sz="2000" dirty="0">
                <a:latin typeface="Trebuchet MS" panose="020B0603020202020204" pitchFamily="34" charset="0"/>
              </a:rPr>
              <a:t>Being BSD is an equal to the priority an Adult client receives for meeting WIOA Low Income criteria. </a:t>
            </a:r>
          </a:p>
          <a:p>
            <a:pPr lvl="1"/>
            <a:r>
              <a:rPr lang="en-US" sz="2400" dirty="0">
                <a:latin typeface="Trebuchet MS" panose="020B0603020202020204" pitchFamily="34" charset="0"/>
              </a:rPr>
              <a:t>Under the Youth titles (In-School Youth and Out-of-School Youth), being BSD is a barrier that is part of the Youth eligibility criteria.</a:t>
            </a:r>
          </a:p>
          <a:p>
            <a:pPr lvl="1"/>
            <a:r>
              <a:rPr lang="en-US" sz="2400" dirty="0">
                <a:latin typeface="Trebuchet MS" panose="020B0603020202020204" pitchFamily="34" charset="0"/>
              </a:rPr>
              <a:t> </a:t>
            </a:r>
            <a:r>
              <a:rPr lang="en-US" sz="2800" dirty="0">
                <a:latin typeface="Trebuchet MS" panose="020B0603020202020204" pitchFamily="34" charset="0"/>
              </a:rPr>
              <a:t>  </a:t>
            </a:r>
          </a:p>
          <a:p>
            <a:endParaRPr lang="en-US" dirty="0"/>
          </a:p>
        </p:txBody>
      </p:sp>
      <p:sp>
        <p:nvSpPr>
          <p:cNvPr id="4" name="Slide Number Placeholder 3">
            <a:extLst>
              <a:ext uri="{FF2B5EF4-FFF2-40B4-BE49-F238E27FC236}">
                <a16:creationId xmlns:a16="http://schemas.microsoft.com/office/drawing/2014/main" id="{45B933FA-2733-4649-A3C5-28C865FDF5E2}"/>
              </a:ext>
            </a:extLst>
          </p:cNvPr>
          <p:cNvSpPr>
            <a:spLocks noGrp="1"/>
          </p:cNvSpPr>
          <p:nvPr>
            <p:ph type="sldNum" sz="quarter" idx="12"/>
          </p:nvPr>
        </p:nvSpPr>
        <p:spPr/>
        <p:txBody>
          <a:bodyPr/>
          <a:lstStyle/>
          <a:p>
            <a:pPr>
              <a:defRPr/>
            </a:pPr>
            <a:fld id="{2E7D7614-D580-447C-B7C7-85DFA00F4D56}" type="slidenum">
              <a:rPr lang="en-US" smtClean="0"/>
              <a:pPr>
                <a:defRPr/>
              </a:pPr>
              <a:t>4</a:t>
            </a:fld>
            <a:endParaRPr lang="en-US" dirty="0"/>
          </a:p>
        </p:txBody>
      </p:sp>
    </p:spTree>
    <p:extLst>
      <p:ext uri="{BB962C8B-B14F-4D97-AF65-F5344CB8AC3E}">
        <p14:creationId xmlns:p14="http://schemas.microsoft.com/office/powerpoint/2010/main" val="21489074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143000"/>
            <a:ext cx="8153400" cy="838200"/>
          </a:xfrm>
        </p:spPr>
        <p:txBody>
          <a:bodyPr/>
          <a:lstStyle/>
          <a:p>
            <a:r>
              <a:rPr lang="en-US" sz="4000" b="1" dirty="0">
                <a:latin typeface="Trebuchet MS" panose="020B0603020202020204" pitchFamily="34" charset="0"/>
              </a:rPr>
              <a:t>Associated Federal Guidance</a:t>
            </a:r>
            <a:endParaRPr lang="en-US" sz="4000" dirty="0">
              <a:latin typeface="Trebuchet MS" panose="020B0603020202020204" pitchFamily="34" charset="0"/>
            </a:endParaRPr>
          </a:p>
        </p:txBody>
      </p:sp>
      <p:sp>
        <p:nvSpPr>
          <p:cNvPr id="5" name="Content Placeholder 4"/>
          <p:cNvSpPr>
            <a:spLocks noGrp="1"/>
          </p:cNvSpPr>
          <p:nvPr>
            <p:ph idx="1"/>
          </p:nvPr>
        </p:nvSpPr>
        <p:spPr>
          <a:xfrm>
            <a:off x="381000" y="2133600"/>
            <a:ext cx="8534400" cy="3810000"/>
          </a:xfrm>
        </p:spPr>
        <p:txBody>
          <a:bodyPr/>
          <a:lstStyle/>
          <a:p>
            <a:r>
              <a:rPr lang="en-US" altLang="en-US" sz="2300" dirty="0">
                <a:latin typeface="Trebuchet MS" panose="020B0603020202020204" pitchFamily="34" charset="0"/>
                <a:cs typeface="Traditional Arabic" panose="02020603050405020304" pitchFamily="18" charset="-78"/>
              </a:rPr>
              <a:t>Workforce Innovation and Opportunity Act (WIOA) of 2014 </a:t>
            </a:r>
          </a:p>
          <a:p>
            <a:r>
              <a:rPr lang="en-US" altLang="en-US" sz="2300" dirty="0">
                <a:latin typeface="Trebuchet MS" panose="020B0603020202020204" pitchFamily="34" charset="0"/>
                <a:cs typeface="Traditional Arabic" panose="02020603050405020304" pitchFamily="18" charset="-78"/>
              </a:rPr>
              <a:t>Training and Employment Guidance Letter (TEGL) 19-16 – Guidance on Services Provided through Adult and Dislocated Worker under WIOA – dated March 1</a:t>
            </a:r>
            <a:r>
              <a:rPr lang="en-US" altLang="en-US" sz="2300" baseline="30000" dirty="0">
                <a:latin typeface="Trebuchet MS" panose="020B0603020202020204" pitchFamily="34" charset="0"/>
                <a:cs typeface="Traditional Arabic" panose="02020603050405020304" pitchFamily="18" charset="-78"/>
              </a:rPr>
              <a:t>st</a:t>
            </a:r>
            <a:r>
              <a:rPr lang="en-US" altLang="en-US" sz="2300" dirty="0">
                <a:latin typeface="Trebuchet MS" panose="020B0603020202020204" pitchFamily="34" charset="0"/>
                <a:cs typeface="Traditional Arabic" panose="02020603050405020304" pitchFamily="18" charset="-78"/>
              </a:rPr>
              <a:t>, 2017.</a:t>
            </a:r>
          </a:p>
          <a:p>
            <a:r>
              <a:rPr lang="en-US" altLang="en-US" sz="2300" dirty="0">
                <a:latin typeface="Trebuchet MS" panose="020B0603020202020204" pitchFamily="34" charset="0"/>
                <a:cs typeface="Traditional Arabic" panose="02020603050405020304" pitchFamily="18" charset="-78"/>
              </a:rPr>
              <a:t>TEGL 21-16 – Third WIOA Title I Youth Formula Guidance – dated March 2</a:t>
            </a:r>
            <a:r>
              <a:rPr lang="en-US" altLang="en-US" sz="2300" baseline="30000" dirty="0">
                <a:latin typeface="Trebuchet MS" panose="020B0603020202020204" pitchFamily="34" charset="0"/>
                <a:cs typeface="Traditional Arabic" panose="02020603050405020304" pitchFamily="18" charset="-78"/>
              </a:rPr>
              <a:t>nd</a:t>
            </a:r>
            <a:r>
              <a:rPr lang="en-US" altLang="en-US" sz="2300" dirty="0">
                <a:latin typeface="Trebuchet MS" panose="020B0603020202020204" pitchFamily="34" charset="0"/>
                <a:cs typeface="Traditional Arabic" panose="02020603050405020304" pitchFamily="18" charset="-78"/>
              </a:rPr>
              <a:t>, 2017. </a:t>
            </a:r>
          </a:p>
          <a:p>
            <a:r>
              <a:rPr lang="en-US" altLang="en-US" sz="2300" dirty="0">
                <a:latin typeface="Trebuchet MS" panose="020B0603020202020204" pitchFamily="34" charset="0"/>
                <a:cs typeface="Traditional Arabic" panose="02020603050405020304" pitchFamily="18" charset="-78"/>
              </a:rPr>
              <a:t>TEGL 07-20 – Implementation of Priority of Service in WIOA Adults – dated November 24</a:t>
            </a:r>
            <a:r>
              <a:rPr lang="en-US" altLang="en-US" sz="2300" baseline="30000" dirty="0">
                <a:latin typeface="Trebuchet MS" panose="020B0603020202020204" pitchFamily="34" charset="0"/>
                <a:cs typeface="Traditional Arabic" panose="02020603050405020304" pitchFamily="18" charset="-78"/>
              </a:rPr>
              <a:t>th</a:t>
            </a:r>
            <a:r>
              <a:rPr lang="en-US" altLang="en-US" sz="2300" dirty="0">
                <a:latin typeface="Trebuchet MS" panose="020B0603020202020204" pitchFamily="34" charset="0"/>
                <a:cs typeface="Traditional Arabic" panose="02020603050405020304" pitchFamily="18" charset="-78"/>
              </a:rPr>
              <a:t>, 2020.</a:t>
            </a:r>
          </a:p>
          <a:p>
            <a:endParaRPr lang="en-US" altLang="en-US" sz="2400" dirty="0">
              <a:latin typeface="Trebuchet MS" panose="020B0603020202020204" pitchFamily="34" charset="0"/>
              <a:cs typeface="Traditional Arabic" panose="02020603050405020304" pitchFamily="18" charset="-78"/>
            </a:endParaRPr>
          </a:p>
          <a:p>
            <a:endParaRPr lang="en-US" altLang="en-US" sz="2800" dirty="0">
              <a:latin typeface="Trebuchet MS" panose="020B0603020202020204" pitchFamily="34" charset="0"/>
              <a:cs typeface="Traditional Arabic" panose="02020603050405020304" pitchFamily="18" charset="-78"/>
            </a:endParaRPr>
          </a:p>
          <a:p>
            <a:endParaRPr lang="en-US" altLang="en-US" sz="2800" dirty="0">
              <a:latin typeface="Trebuchet MS" panose="020B0603020202020204" pitchFamily="34" charset="0"/>
              <a:cs typeface="Traditional Arabic" panose="02020603050405020304" pitchFamily="18" charset="-78"/>
            </a:endParaRPr>
          </a:p>
          <a:p>
            <a:endParaRPr lang="en-US" dirty="0"/>
          </a:p>
        </p:txBody>
      </p:sp>
      <p:sp>
        <p:nvSpPr>
          <p:cNvPr id="2" name="Slide Number Placeholder 1">
            <a:extLst>
              <a:ext uri="{FF2B5EF4-FFF2-40B4-BE49-F238E27FC236}">
                <a16:creationId xmlns:a16="http://schemas.microsoft.com/office/drawing/2014/main" id="{82EFD37D-32DD-481B-AC7F-B4AA8E3EBFAE}"/>
              </a:ext>
            </a:extLst>
          </p:cNvPr>
          <p:cNvSpPr>
            <a:spLocks noGrp="1"/>
          </p:cNvSpPr>
          <p:nvPr>
            <p:ph type="sldNum" sz="quarter" idx="12"/>
          </p:nvPr>
        </p:nvSpPr>
        <p:spPr/>
        <p:txBody>
          <a:bodyPr/>
          <a:lstStyle/>
          <a:p>
            <a:pPr>
              <a:defRPr/>
            </a:pPr>
            <a:fld id="{2E7D7614-D580-447C-B7C7-85DFA00F4D56}" type="slidenum">
              <a:rPr lang="en-US" smtClean="0"/>
              <a:pPr>
                <a:defRPr/>
              </a:pPr>
              <a:t>5</a:t>
            </a:fld>
            <a:endParaRPr lang="en-US" dirty="0"/>
          </a:p>
        </p:txBody>
      </p:sp>
    </p:spTree>
    <p:extLst>
      <p:ext uri="{BB962C8B-B14F-4D97-AF65-F5344CB8AC3E}">
        <p14:creationId xmlns:p14="http://schemas.microsoft.com/office/powerpoint/2010/main" val="25489245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90600"/>
            <a:ext cx="8229600" cy="990600"/>
          </a:xfrm>
        </p:spPr>
        <p:txBody>
          <a:bodyPr/>
          <a:lstStyle/>
          <a:p>
            <a:r>
              <a:rPr lang="en-US" b="1" dirty="0">
                <a:latin typeface="Trebuchet MS" panose="020B0603020202020204" pitchFamily="34" charset="0"/>
              </a:rPr>
              <a:t>Associated State Guidance</a:t>
            </a:r>
            <a:endParaRPr lang="en-US" dirty="0">
              <a:latin typeface="Trebuchet MS" panose="020B0603020202020204" pitchFamily="34" charset="0"/>
            </a:endParaRPr>
          </a:p>
        </p:txBody>
      </p:sp>
      <p:sp>
        <p:nvSpPr>
          <p:cNvPr id="7" name="Content Placeholder 6"/>
          <p:cNvSpPr>
            <a:spLocks noGrp="1"/>
          </p:cNvSpPr>
          <p:nvPr>
            <p:ph idx="1"/>
          </p:nvPr>
        </p:nvSpPr>
        <p:spPr>
          <a:xfrm>
            <a:off x="304800" y="1981200"/>
            <a:ext cx="8382000" cy="4191000"/>
          </a:xfrm>
        </p:spPr>
        <p:txBody>
          <a:bodyPr/>
          <a:lstStyle/>
          <a:p>
            <a:r>
              <a:rPr lang="en-US" altLang="en-US" sz="2800" dirty="0">
                <a:latin typeface="Trebuchet MS" panose="020B0603020202020204" pitchFamily="34" charset="0"/>
                <a:cs typeface="Traditional Arabic" panose="02020603050405020304" pitchFamily="18" charset="-78"/>
              </a:rPr>
              <a:t>Office of Employment and Training (OET) WIOA e-Policy Chapter 5 - General Eligibility. </a:t>
            </a:r>
          </a:p>
          <a:p>
            <a:r>
              <a:rPr lang="en-US" altLang="en-US" sz="2800" dirty="0">
                <a:latin typeface="Trebuchet MS" panose="020B0603020202020204" pitchFamily="34" charset="0"/>
                <a:cs typeface="Traditional Arabic" panose="02020603050405020304" pitchFamily="18" charset="-78"/>
              </a:rPr>
              <a:t>OET WIOA e-Policy Chapter 5.6 – Service Priorities.</a:t>
            </a:r>
          </a:p>
          <a:p>
            <a:pPr>
              <a:buFont typeface="Arial" panose="020B0604020202020204" pitchFamily="34" charset="0"/>
              <a:buChar char="•"/>
            </a:pPr>
            <a:r>
              <a:rPr lang="en-US" altLang="en-US" sz="2800" dirty="0">
                <a:latin typeface="Trebuchet MS" panose="020B0603020202020204" pitchFamily="34" charset="0"/>
                <a:cs typeface="Traditional Arabic" panose="02020603050405020304" pitchFamily="18" charset="-78"/>
              </a:rPr>
              <a:t>OET Notice NO. 19-NOT-03 - Basic Skills Deficient, Change 3 – dated 12-9-2020.</a:t>
            </a:r>
            <a:endParaRPr lang="en-US" sz="2800" dirty="0">
              <a:latin typeface="Trebuchet MS" panose="020B0603020202020204" pitchFamily="34" charset="0"/>
              <a:cs typeface="Traditional Arabic" panose="02020603050405020304" pitchFamily="18" charset="-78"/>
            </a:endParaRPr>
          </a:p>
          <a:p>
            <a:pPr marL="0" indent="0">
              <a:buNone/>
            </a:pPr>
            <a:endParaRPr lang="en-US" sz="1600" b="1" dirty="0"/>
          </a:p>
          <a:p>
            <a:pPr>
              <a:buFont typeface="Arial" panose="020B0604020202020204" pitchFamily="34" charset="0"/>
              <a:buChar char="•"/>
            </a:pPr>
            <a:endParaRPr lang="en-US" sz="1600" dirty="0">
              <a:latin typeface="Trebuchet MS" panose="020B0603020202020204" pitchFamily="34" charset="0"/>
              <a:cs typeface="Traditional Arabic" panose="02020603050405020304" pitchFamily="18" charset="-78"/>
            </a:endParaRPr>
          </a:p>
        </p:txBody>
      </p:sp>
      <p:sp>
        <p:nvSpPr>
          <p:cNvPr id="2" name="Slide Number Placeholder 1">
            <a:extLst>
              <a:ext uri="{FF2B5EF4-FFF2-40B4-BE49-F238E27FC236}">
                <a16:creationId xmlns:a16="http://schemas.microsoft.com/office/drawing/2014/main" id="{29AA26E5-CFCC-4F0A-B4EE-5DD240BB216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42346149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A4969-D9D3-454E-B12E-62A10F889617}"/>
              </a:ext>
            </a:extLst>
          </p:cNvPr>
          <p:cNvSpPr>
            <a:spLocks noGrp="1"/>
          </p:cNvSpPr>
          <p:nvPr>
            <p:ph type="title"/>
          </p:nvPr>
        </p:nvSpPr>
        <p:spPr>
          <a:xfrm>
            <a:off x="457200" y="1143000"/>
            <a:ext cx="8229600" cy="608012"/>
          </a:xfrm>
        </p:spPr>
        <p:txBody>
          <a:bodyPr/>
          <a:lstStyle/>
          <a:p>
            <a:r>
              <a:rPr lang="en-US" b="1" dirty="0"/>
              <a:t>Different Ways of Being BSD</a:t>
            </a:r>
          </a:p>
        </p:txBody>
      </p:sp>
      <p:sp>
        <p:nvSpPr>
          <p:cNvPr id="3" name="Content Placeholder 2">
            <a:extLst>
              <a:ext uri="{FF2B5EF4-FFF2-40B4-BE49-F238E27FC236}">
                <a16:creationId xmlns:a16="http://schemas.microsoft.com/office/drawing/2014/main" id="{17631B76-48B4-4424-8AE5-F44928F7C247}"/>
              </a:ext>
            </a:extLst>
          </p:cNvPr>
          <p:cNvSpPr>
            <a:spLocks noGrp="1"/>
          </p:cNvSpPr>
          <p:nvPr>
            <p:ph idx="1"/>
          </p:nvPr>
        </p:nvSpPr>
        <p:spPr>
          <a:xfrm>
            <a:off x="457200" y="1981200"/>
            <a:ext cx="8229600" cy="4144963"/>
          </a:xfrm>
        </p:spPr>
        <p:txBody>
          <a:bodyPr/>
          <a:lstStyle/>
          <a:p>
            <a:r>
              <a:rPr lang="en-US" sz="2600" dirty="0"/>
              <a:t>If an individual scores at or below 8</a:t>
            </a:r>
            <a:r>
              <a:rPr lang="en-US" sz="2600" baseline="30000" dirty="0"/>
              <a:t>th</a:t>
            </a:r>
            <a:r>
              <a:rPr lang="en-US" sz="2600" dirty="0"/>
              <a:t> Grade Level on either their Math or Reading Assessment test they would be determined BSD.</a:t>
            </a:r>
          </a:p>
          <a:p>
            <a:r>
              <a:rPr lang="en-US" sz="2600" dirty="0"/>
              <a:t>In WIOA Notice NO 19-NOT-01, Change 3 it includes an alternative way an individual can be determined BSD by using a Basic Skills Screening Tool.</a:t>
            </a:r>
          </a:p>
          <a:p>
            <a:r>
              <a:rPr lang="en-US" sz="2600" dirty="0"/>
              <a:t>Lastly, if an individual is assessed as an English Language Learner (ELL), they could also be determined to meet BSD criteria.</a:t>
            </a:r>
          </a:p>
          <a:p>
            <a:endParaRPr lang="en-US" sz="2400" dirty="0"/>
          </a:p>
        </p:txBody>
      </p:sp>
      <p:sp>
        <p:nvSpPr>
          <p:cNvPr id="4" name="Slide Number Placeholder 3">
            <a:extLst>
              <a:ext uri="{FF2B5EF4-FFF2-40B4-BE49-F238E27FC236}">
                <a16:creationId xmlns:a16="http://schemas.microsoft.com/office/drawing/2014/main" id="{7C774722-060E-4A00-962F-177200C41FA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20821570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68B7D-1FBF-42DC-838E-B03639CCA5E2}"/>
              </a:ext>
            </a:extLst>
          </p:cNvPr>
          <p:cNvSpPr>
            <a:spLocks noGrp="1"/>
          </p:cNvSpPr>
          <p:nvPr>
            <p:ph type="title"/>
          </p:nvPr>
        </p:nvSpPr>
        <p:spPr>
          <a:xfrm>
            <a:off x="457200" y="1066800"/>
            <a:ext cx="8229600" cy="760412"/>
          </a:xfrm>
        </p:spPr>
        <p:txBody>
          <a:bodyPr/>
          <a:lstStyle/>
          <a:p>
            <a:r>
              <a:rPr lang="en-US" sz="3600" b="1" dirty="0"/>
              <a:t>BSD based on Assessment Testing</a:t>
            </a:r>
            <a:endParaRPr lang="en-US" sz="3600" dirty="0"/>
          </a:p>
        </p:txBody>
      </p:sp>
      <p:sp>
        <p:nvSpPr>
          <p:cNvPr id="3" name="Content Placeholder 2">
            <a:extLst>
              <a:ext uri="{FF2B5EF4-FFF2-40B4-BE49-F238E27FC236}">
                <a16:creationId xmlns:a16="http://schemas.microsoft.com/office/drawing/2014/main" id="{785C08E9-86F9-4BAA-B99A-B7AB543E0689}"/>
              </a:ext>
            </a:extLst>
          </p:cNvPr>
          <p:cNvSpPr>
            <a:spLocks noGrp="1"/>
          </p:cNvSpPr>
          <p:nvPr>
            <p:ph idx="1"/>
          </p:nvPr>
        </p:nvSpPr>
        <p:spPr>
          <a:xfrm>
            <a:off x="457200" y="1827212"/>
            <a:ext cx="8229600" cy="4298951"/>
          </a:xfrm>
        </p:spPr>
        <p:txBody>
          <a:bodyPr/>
          <a:lstStyle/>
          <a:p>
            <a:r>
              <a:rPr lang="en-US" sz="2600" dirty="0"/>
              <a:t>A key internal logic issue that is important to understand about BSD within IWDS: </a:t>
            </a:r>
          </a:p>
          <a:p>
            <a:pPr lvl="1"/>
            <a:r>
              <a:rPr lang="en-US" sz="2400" dirty="0"/>
              <a:t>The assessment test date must be, </a:t>
            </a:r>
            <a:r>
              <a:rPr lang="en-US" sz="2400" b="1" u="sng" dirty="0"/>
              <a:t>on or before the application date</a:t>
            </a:r>
            <a:r>
              <a:rPr lang="en-US" sz="2400" dirty="0"/>
              <a:t> before the internal logic within IWDS is going to pick up the client as BSD due to the assessment test:</a:t>
            </a:r>
          </a:p>
          <a:p>
            <a:pPr lvl="2"/>
            <a:r>
              <a:rPr lang="en-US" sz="2000" dirty="0"/>
              <a:t>Example, if a client has an application date of 12/1/2020, but had taken the assessment tests on a date after the application date, even if the client scores at or below 8</a:t>
            </a:r>
            <a:r>
              <a:rPr lang="en-US" sz="2000" baseline="30000" dirty="0"/>
              <a:t>th</a:t>
            </a:r>
            <a:r>
              <a:rPr lang="en-US" sz="2000" dirty="0"/>
              <a:t> Grade Level on the assessment test(s), the internal IWDS logic </a:t>
            </a:r>
            <a:r>
              <a:rPr lang="en-US" sz="2000" b="1" u="sng" dirty="0"/>
              <a:t>will not </a:t>
            </a:r>
            <a:r>
              <a:rPr lang="en-US" sz="2000" dirty="0"/>
              <a:t>determine the client BSD.</a:t>
            </a:r>
          </a:p>
          <a:p>
            <a:endParaRPr lang="en-US" dirty="0"/>
          </a:p>
        </p:txBody>
      </p:sp>
      <p:sp>
        <p:nvSpPr>
          <p:cNvPr id="4" name="Slide Number Placeholder 3">
            <a:extLst>
              <a:ext uri="{FF2B5EF4-FFF2-40B4-BE49-F238E27FC236}">
                <a16:creationId xmlns:a16="http://schemas.microsoft.com/office/drawing/2014/main" id="{627E024D-F36C-48A7-A936-E6DC9CDABAE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26448568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EFEDA-42DE-4950-94C7-755EA0EE3F7F}"/>
              </a:ext>
            </a:extLst>
          </p:cNvPr>
          <p:cNvSpPr>
            <a:spLocks noGrp="1"/>
          </p:cNvSpPr>
          <p:nvPr>
            <p:ph type="title"/>
          </p:nvPr>
        </p:nvSpPr>
        <p:spPr>
          <a:xfrm>
            <a:off x="457200" y="990600"/>
            <a:ext cx="8229600" cy="657223"/>
          </a:xfrm>
        </p:spPr>
        <p:txBody>
          <a:bodyPr/>
          <a:lstStyle/>
          <a:p>
            <a:r>
              <a:rPr lang="en-US" b="1" dirty="0"/>
              <a:t>Example Client </a:t>
            </a:r>
          </a:p>
        </p:txBody>
      </p:sp>
      <p:sp>
        <p:nvSpPr>
          <p:cNvPr id="3" name="Content Placeholder 2">
            <a:extLst>
              <a:ext uri="{FF2B5EF4-FFF2-40B4-BE49-F238E27FC236}">
                <a16:creationId xmlns:a16="http://schemas.microsoft.com/office/drawing/2014/main" id="{F09E0343-84B3-41E7-BEF6-7D9E1E202119}"/>
              </a:ext>
            </a:extLst>
          </p:cNvPr>
          <p:cNvSpPr>
            <a:spLocks noGrp="1"/>
          </p:cNvSpPr>
          <p:nvPr>
            <p:ph idx="1"/>
          </p:nvPr>
        </p:nvSpPr>
        <p:spPr>
          <a:xfrm>
            <a:off x="457200" y="1830387"/>
            <a:ext cx="8229600" cy="4708526"/>
          </a:xfrm>
        </p:spPr>
        <p:txBody>
          <a:bodyPr/>
          <a:lstStyle/>
          <a:p>
            <a:pPr marL="0" indent="0">
              <a:buNone/>
            </a:pPr>
            <a:r>
              <a:rPr lang="en-US" sz="2400" dirty="0"/>
              <a:t>Based on internal IWDS logic, would the results from the assessment tests recorded below determine this client as Basic Skills Deficient? </a:t>
            </a:r>
          </a:p>
        </p:txBody>
      </p:sp>
      <p:sp>
        <p:nvSpPr>
          <p:cNvPr id="4" name="Slide Number Placeholder 3">
            <a:extLst>
              <a:ext uri="{FF2B5EF4-FFF2-40B4-BE49-F238E27FC236}">
                <a16:creationId xmlns:a16="http://schemas.microsoft.com/office/drawing/2014/main" id="{4B31A56B-F9FD-4EC0-B5C4-23FBCC84708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9</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2F4B2BDF-2328-45AA-9926-8BCA83FF12D9}"/>
              </a:ext>
            </a:extLst>
          </p:cNvPr>
          <p:cNvPicPr>
            <a:picLocks noChangeAspect="1"/>
          </p:cNvPicPr>
          <p:nvPr/>
        </p:nvPicPr>
        <p:blipFill>
          <a:blip r:embed="rId2"/>
          <a:stretch>
            <a:fillRect/>
          </a:stretch>
        </p:blipFill>
        <p:spPr>
          <a:xfrm>
            <a:off x="914400" y="3200399"/>
            <a:ext cx="7315199" cy="2973387"/>
          </a:xfrm>
          <a:prstGeom prst="rect">
            <a:avLst/>
          </a:prstGeom>
        </p:spPr>
      </p:pic>
    </p:spTree>
    <p:extLst>
      <p:ext uri="{BB962C8B-B14F-4D97-AF65-F5344CB8AC3E}">
        <p14:creationId xmlns:p14="http://schemas.microsoft.com/office/powerpoint/2010/main" val="3518193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Illinois workNet">
      <a:dk1>
        <a:sysClr val="windowText" lastClr="000000"/>
      </a:dk1>
      <a:lt1>
        <a:sysClr val="window" lastClr="FFFFFF"/>
      </a:lt1>
      <a:dk2>
        <a:srgbClr val="004990"/>
      </a:dk2>
      <a:lt2>
        <a:srgbClr val="EEECE1"/>
      </a:lt2>
      <a:accent1>
        <a:srgbClr val="C41230"/>
      </a:accent1>
      <a:accent2>
        <a:srgbClr val="F58025"/>
      </a:accent2>
      <a:accent3>
        <a:srgbClr val="004990"/>
      </a:accent3>
      <a:accent4>
        <a:srgbClr val="FFEA53"/>
      </a:accent4>
      <a:accent5>
        <a:srgbClr val="CA3827"/>
      </a:accent5>
      <a:accent6>
        <a:srgbClr val="9A3620"/>
      </a:accent6>
      <a:hlink>
        <a:srgbClr val="0000FF"/>
      </a:hlink>
      <a:folHlink>
        <a:srgbClr val="800080"/>
      </a:folHlink>
    </a:clrScheme>
    <a:fontScheme name="Illinois workNet">
      <a:majorFont>
        <a:latin typeface="Futura Md BT"/>
        <a:ea typeface=""/>
        <a:cs typeface=""/>
      </a:majorFont>
      <a:minorFont>
        <a:latin typeface="Futura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4">
      <a:dk1>
        <a:sysClr val="windowText" lastClr="000000"/>
      </a:dk1>
      <a:lt1>
        <a:sysClr val="window" lastClr="FFFFFF"/>
      </a:lt1>
      <a:dk2>
        <a:srgbClr val="21205F"/>
      </a:dk2>
      <a:lt2>
        <a:srgbClr val="E2E2E2"/>
      </a:lt2>
      <a:accent1>
        <a:srgbClr val="C4122F"/>
      </a:accent1>
      <a:accent2>
        <a:srgbClr val="B74900"/>
      </a:accent2>
      <a:accent3>
        <a:srgbClr val="004990"/>
      </a:accent3>
      <a:accent4>
        <a:srgbClr val="527E08"/>
      </a:accent4>
      <a:accent5>
        <a:srgbClr val="96005D"/>
      </a:accent5>
      <a:accent6>
        <a:srgbClr val="00615B"/>
      </a:accent6>
      <a:hlink>
        <a:srgbClr val="000000"/>
      </a:hlink>
      <a:folHlink>
        <a:srgbClr val="00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4DF6B36-F600-4437-9660-308F8D158775}"/>
</file>

<file path=customXml/itemProps2.xml><?xml version="1.0" encoding="utf-8"?>
<ds:datastoreItem xmlns:ds="http://schemas.openxmlformats.org/officeDocument/2006/customXml" ds:itemID="{2AFCE7E0-BE30-403D-9ABC-AE3F378B2135}"/>
</file>

<file path=customXml/itemProps3.xml><?xml version="1.0" encoding="utf-8"?>
<ds:datastoreItem xmlns:ds="http://schemas.openxmlformats.org/officeDocument/2006/customXml" ds:itemID="{FE332EDF-5D07-4AB9-A176-16452E85C4C6}"/>
</file>

<file path=docProps/app.xml><?xml version="1.0" encoding="utf-8"?>
<Properties xmlns="http://schemas.openxmlformats.org/officeDocument/2006/extended-properties" xmlns:vt="http://schemas.openxmlformats.org/officeDocument/2006/docPropsVTypes">
  <TotalTime>346</TotalTime>
  <Words>1877</Words>
  <Application>Microsoft Office PowerPoint</Application>
  <PresentationFormat>On-screen Show (4:3)</PresentationFormat>
  <Paragraphs>132</Paragraphs>
  <Slides>32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Futura Lt BT</vt:lpstr>
      <vt:lpstr>Futura Md BT</vt:lpstr>
      <vt:lpstr>Segoe UI</vt:lpstr>
      <vt:lpstr>Trebuchet MS</vt:lpstr>
      <vt:lpstr>Office Theme</vt:lpstr>
      <vt:lpstr>2_Office Theme</vt:lpstr>
      <vt:lpstr>PowerPoint Presentation</vt:lpstr>
      <vt:lpstr>Objective of Training</vt:lpstr>
      <vt:lpstr>WIOA Definition</vt:lpstr>
      <vt:lpstr>Basic Skills Deficient</vt:lpstr>
      <vt:lpstr>Associated Federal Guidance</vt:lpstr>
      <vt:lpstr>Associated State Guidance</vt:lpstr>
      <vt:lpstr>Different Ways of Being BSD</vt:lpstr>
      <vt:lpstr>BSD based on Assessment Testing</vt:lpstr>
      <vt:lpstr>Example Client </vt:lpstr>
      <vt:lpstr>Dates</vt:lpstr>
      <vt:lpstr>Not with this Application Date</vt:lpstr>
      <vt:lpstr>New Example</vt:lpstr>
      <vt:lpstr>Yes – BSD due to Test Results</vt:lpstr>
      <vt:lpstr>Determining BSD due to Tests</vt:lpstr>
      <vt:lpstr>Education Status Screen</vt:lpstr>
      <vt:lpstr>Documentation of BSD Due to Assessment Testing </vt:lpstr>
      <vt:lpstr>Basic Skills Screening Tool</vt:lpstr>
      <vt:lpstr>PowerPoint Presentation</vt:lpstr>
      <vt:lpstr>Basic Skills Screening Tool</vt:lpstr>
      <vt:lpstr>Basic Skills Screening Tool</vt:lpstr>
      <vt:lpstr>Basic Skills Screening Tool</vt:lpstr>
      <vt:lpstr>Bottom Portion of the BSD Screening Tool</vt:lpstr>
      <vt:lpstr>Documentation of BSD from Screening Tool</vt:lpstr>
      <vt:lpstr>BSD Criteria </vt:lpstr>
      <vt:lpstr>English Language Learner</vt:lpstr>
      <vt:lpstr>Where ELL is Recorded in IWDS</vt:lpstr>
      <vt:lpstr>English Language Learner</vt:lpstr>
      <vt:lpstr>English Language Learner</vt:lpstr>
      <vt:lpstr>Documentation for ELL</vt:lpstr>
      <vt:lpstr>Three Possible Ways of BSD</vt:lpstr>
      <vt:lpstr>Overview</vt:lpstr>
      <vt:lpstr>Basic Skills Deficient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Potts, James</dc:creator>
  <cp:lastModifiedBy>Potts, James</cp:lastModifiedBy>
  <cp:revision>32</cp:revision>
  <dcterms:created xsi:type="dcterms:W3CDTF">2020-12-22T20:01:54Z</dcterms:created>
  <dcterms:modified xsi:type="dcterms:W3CDTF">2021-01-11T12:59:47Z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